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notesSlides/notesSlide42.xml" ContentType="application/vnd.openxmlformats-officedocument.presentationml.notesSlide+xml"/>
  <Override PartName="/ppt/charts/chart4.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0.xml" ContentType="application/vnd.openxmlformats-officedocument.presentationml.tags+xml"/>
  <Override PartName="/ppt/notesSlides/notesSlide63.xml" ContentType="application/vnd.openxmlformats-officedocument.presentationml.notesSlide+xml"/>
  <Override PartName="/ppt/tags/tag11.xml" ContentType="application/vnd.openxmlformats-officedocument.presentationml.tags+xml"/>
  <Override PartName="/ppt/notesSlides/notesSlide64.xml" ContentType="application/vnd.openxmlformats-officedocument.presentationml.notesSlide+xml"/>
  <Override PartName="/ppt/tags/tag12.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14.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15.xml" ContentType="application/vnd.openxmlformats-officedocument.presentationml.tags+xml"/>
  <Override PartName="/ppt/notesSlides/notesSlide120.xml" ContentType="application/vnd.openxmlformats-officedocument.presentationml.notesSlide+xml"/>
  <Override PartName="/ppt/tags/tag16.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17.xml" ContentType="application/vnd.openxmlformats-officedocument.presentationml.tags+xml"/>
  <Override PartName="/ppt/notesSlides/notesSlide124.xml" ContentType="application/vnd.openxmlformats-officedocument.presentationml.notesSlide+xml"/>
  <Override PartName="/ppt/tags/tag18.xml" ContentType="application/vnd.openxmlformats-officedocument.presentationml.tags+xml"/>
  <Override PartName="/ppt/notesSlides/notesSlide125.xml" ContentType="application/vnd.openxmlformats-officedocument.presentationml.notesSlide+xml"/>
  <Override PartName="/ppt/tags/tag19.xml" ContentType="application/vnd.openxmlformats-officedocument.presentationml.tags+xml"/>
  <Override PartName="/ppt/notesSlides/notesSlide126.xml" ContentType="application/vnd.openxmlformats-officedocument.presentationml.notesSlide+xml"/>
  <Override PartName="/ppt/tags/tag20.xml" ContentType="application/vnd.openxmlformats-officedocument.presentationml.tag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21.xml" ContentType="application/vnd.openxmlformats-officedocument.presentationml.tags+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736" r:id="rId3"/>
  </p:sldMasterIdLst>
  <p:notesMasterIdLst>
    <p:notesMasterId r:id="rId137"/>
  </p:notesMasterIdLst>
  <p:handoutMasterIdLst>
    <p:handoutMasterId r:id="rId138"/>
  </p:handoutMasterIdLst>
  <p:sldIdLst>
    <p:sldId id="417" r:id="rId4"/>
    <p:sldId id="918" r:id="rId5"/>
    <p:sldId id="919" r:id="rId6"/>
    <p:sldId id="1000" r:id="rId7"/>
    <p:sldId id="1001" r:id="rId8"/>
    <p:sldId id="998" r:id="rId9"/>
    <p:sldId id="1002" r:id="rId10"/>
    <p:sldId id="1003" r:id="rId11"/>
    <p:sldId id="925" r:id="rId12"/>
    <p:sldId id="983" r:id="rId13"/>
    <p:sldId id="926" r:id="rId14"/>
    <p:sldId id="905" r:id="rId15"/>
    <p:sldId id="906" r:id="rId16"/>
    <p:sldId id="907" r:id="rId17"/>
    <p:sldId id="934" r:id="rId18"/>
    <p:sldId id="909" r:id="rId19"/>
    <p:sldId id="910" r:id="rId20"/>
    <p:sldId id="896" r:id="rId21"/>
    <p:sldId id="897" r:id="rId22"/>
    <p:sldId id="898" r:id="rId23"/>
    <p:sldId id="899" r:id="rId24"/>
    <p:sldId id="900" r:id="rId25"/>
    <p:sldId id="901" r:id="rId26"/>
    <p:sldId id="902" r:id="rId27"/>
    <p:sldId id="990" r:id="rId28"/>
    <p:sldId id="542" r:id="rId29"/>
    <p:sldId id="848" r:id="rId30"/>
    <p:sldId id="790" r:id="rId31"/>
    <p:sldId id="795" r:id="rId32"/>
    <p:sldId id="793" r:id="rId33"/>
    <p:sldId id="999" r:id="rId34"/>
    <p:sldId id="997" r:id="rId35"/>
    <p:sldId id="1018" r:id="rId36"/>
    <p:sldId id="792" r:id="rId37"/>
    <p:sldId id="945" r:id="rId38"/>
    <p:sldId id="947" r:id="rId39"/>
    <p:sldId id="1022" r:id="rId40"/>
    <p:sldId id="950" r:id="rId41"/>
    <p:sldId id="796" r:id="rId42"/>
    <p:sldId id="797" r:id="rId43"/>
    <p:sldId id="993" r:id="rId44"/>
    <p:sldId id="994" r:id="rId45"/>
    <p:sldId id="959" r:id="rId46"/>
    <p:sldId id="1011" r:id="rId47"/>
    <p:sldId id="960" r:id="rId48"/>
    <p:sldId id="961" r:id="rId49"/>
    <p:sldId id="962" r:id="rId50"/>
    <p:sldId id="963" r:id="rId51"/>
    <p:sldId id="964" r:id="rId52"/>
    <p:sldId id="965" r:id="rId53"/>
    <p:sldId id="966" r:id="rId54"/>
    <p:sldId id="967" r:id="rId55"/>
    <p:sldId id="968" r:id="rId56"/>
    <p:sldId id="975" r:id="rId57"/>
    <p:sldId id="935" r:id="rId58"/>
    <p:sldId id="978" r:id="rId59"/>
    <p:sldId id="957" r:id="rId60"/>
    <p:sldId id="1028" r:id="rId61"/>
    <p:sldId id="940" r:id="rId62"/>
    <p:sldId id="1027" r:id="rId63"/>
    <p:sldId id="1026" r:id="rId64"/>
    <p:sldId id="1025" r:id="rId65"/>
    <p:sldId id="980" r:id="rId66"/>
    <p:sldId id="979" r:id="rId67"/>
    <p:sldId id="1029" r:id="rId68"/>
    <p:sldId id="955" r:id="rId69"/>
    <p:sldId id="941" r:id="rId70"/>
    <p:sldId id="942" r:id="rId71"/>
    <p:sldId id="954" r:id="rId72"/>
    <p:sldId id="956" r:id="rId73"/>
    <p:sldId id="977" r:id="rId74"/>
    <p:sldId id="951" r:id="rId75"/>
    <p:sldId id="986" r:id="rId76"/>
    <p:sldId id="939" r:id="rId77"/>
    <p:sldId id="798" r:id="rId78"/>
    <p:sldId id="1012" r:id="rId79"/>
    <p:sldId id="803" r:id="rId80"/>
    <p:sldId id="800" r:id="rId81"/>
    <p:sldId id="578" r:id="rId82"/>
    <p:sldId id="854" r:id="rId83"/>
    <p:sldId id="903" r:id="rId84"/>
    <p:sldId id="894" r:id="rId85"/>
    <p:sldId id="904" r:id="rId86"/>
    <p:sldId id="774" r:id="rId87"/>
    <p:sldId id="802" r:id="rId88"/>
    <p:sldId id="1019" r:id="rId89"/>
    <p:sldId id="1020" r:id="rId90"/>
    <p:sldId id="1021" r:id="rId91"/>
    <p:sldId id="893" r:id="rId92"/>
    <p:sldId id="860" r:id="rId93"/>
    <p:sldId id="936" r:id="rId94"/>
    <p:sldId id="937" r:id="rId95"/>
    <p:sldId id="938" r:id="rId96"/>
    <p:sldId id="892" r:id="rId97"/>
    <p:sldId id="1010" r:id="rId98"/>
    <p:sldId id="679" r:id="rId99"/>
    <p:sldId id="864" r:id="rId100"/>
    <p:sldId id="865" r:id="rId101"/>
    <p:sldId id="868" r:id="rId102"/>
    <p:sldId id="694" r:id="rId103"/>
    <p:sldId id="879" r:id="rId104"/>
    <p:sldId id="952" r:id="rId105"/>
    <p:sldId id="825" r:id="rId106"/>
    <p:sldId id="828" r:id="rId107"/>
    <p:sldId id="757" r:id="rId108"/>
    <p:sldId id="760" r:id="rId109"/>
    <p:sldId id="655" r:id="rId110"/>
    <p:sldId id="817" r:id="rId111"/>
    <p:sldId id="761" r:id="rId112"/>
    <p:sldId id="823" r:id="rId113"/>
    <p:sldId id="944" r:id="rId114"/>
    <p:sldId id="982" r:id="rId115"/>
    <p:sldId id="1024" r:id="rId116"/>
    <p:sldId id="958" r:id="rId117"/>
    <p:sldId id="976" r:id="rId118"/>
    <p:sldId id="996" r:id="rId119"/>
    <p:sldId id="943" r:id="rId120"/>
    <p:sldId id="989" r:id="rId121"/>
    <p:sldId id="987" r:id="rId122"/>
    <p:sldId id="928" r:id="rId123"/>
    <p:sldId id="930" r:id="rId124"/>
    <p:sldId id="985" r:id="rId125"/>
    <p:sldId id="1023" r:id="rId126"/>
    <p:sldId id="931" r:id="rId127"/>
    <p:sldId id="995" r:id="rId128"/>
    <p:sldId id="932" r:id="rId129"/>
    <p:sldId id="1004" r:id="rId130"/>
    <p:sldId id="1013" r:id="rId131"/>
    <p:sldId id="1014" r:id="rId132"/>
    <p:sldId id="1015" r:id="rId133"/>
    <p:sldId id="1016" r:id="rId134"/>
    <p:sldId id="1017" r:id="rId135"/>
    <p:sldId id="933" r:id="rId136"/>
  </p:sldIdLst>
  <p:sldSz cx="9144000" cy="6858000" type="screen4x3"/>
  <p:notesSz cx="7010400" cy="9296400"/>
  <p:defaultTex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3D"/>
    <a:srgbClr val="FF66FF"/>
    <a:srgbClr val="00FF00"/>
    <a:srgbClr val="C22500"/>
    <a:srgbClr val="D02800"/>
    <a:srgbClr val="FF3300"/>
    <a:srgbClr val="FFFB51"/>
    <a:srgbClr val="0033CC"/>
    <a:srgbClr val="F2E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56" autoAdjust="0"/>
  </p:normalViewPr>
  <p:slideViewPr>
    <p:cSldViewPr>
      <p:cViewPr varScale="1">
        <p:scale>
          <a:sx n="63" d="100"/>
          <a:sy n="63" d="100"/>
        </p:scale>
        <p:origin x="-1596"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110" d="100"/>
        <a:sy n="110" d="100"/>
      </p:scale>
      <p:origin x="0" y="10290"/>
    </p:cViewPr>
  </p:sorterViewPr>
  <p:notesViewPr>
    <p:cSldViewPr>
      <p:cViewPr varScale="1">
        <p:scale>
          <a:sx n="81" d="100"/>
          <a:sy n="81" d="100"/>
        </p:scale>
        <p:origin x="-199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handoutMaster" Target="handoutMasters/handout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_rels/viewProps.xml.rels><?xml version="1.0" encoding="UTF-8" standalone="yes"?>
<Relationships xmlns="http://schemas.openxmlformats.org/package/2006/relationships"><Relationship Id="rId1"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Lbls>
            <c:dLbl>
              <c:idx val="0"/>
              <c:tx>
                <c:rich>
                  <a:bodyPr/>
                  <a:lstStyle/>
                  <a:p>
                    <a:r>
                      <a:rPr lang="en-US" smtClean="0"/>
                      <a:t>32.4%</a:t>
                    </a:r>
                    <a:endParaRPr lang="en-US"/>
                  </a:p>
                </c:rich>
              </c:tx>
              <c:showLegendKey val="0"/>
              <c:showVal val="1"/>
              <c:showCatName val="0"/>
              <c:showSerName val="0"/>
              <c:showPercent val="0"/>
              <c:showBubbleSize val="0"/>
            </c:dLbl>
            <c:dLbl>
              <c:idx val="1"/>
              <c:tx>
                <c:rich>
                  <a:bodyPr/>
                  <a:lstStyle/>
                  <a:p>
                    <a:r>
                      <a:rPr lang="en-US" smtClean="0"/>
                      <a:t>24.2%</a:t>
                    </a:r>
                    <a:endParaRPr lang="en-US"/>
                  </a:p>
                </c:rich>
              </c:tx>
              <c:showLegendKey val="0"/>
              <c:showVal val="1"/>
              <c:showCatName val="0"/>
              <c:showSerName val="0"/>
              <c:showPercent val="0"/>
              <c:showBubbleSize val="0"/>
            </c:dLbl>
            <c:dLbl>
              <c:idx val="2"/>
              <c:tx>
                <c:rich>
                  <a:bodyPr/>
                  <a:lstStyle/>
                  <a:p>
                    <a:r>
                      <a:rPr lang="en-US" smtClean="0"/>
                      <a:t>17%</a:t>
                    </a:r>
                    <a:endParaRPr lang="en-US"/>
                  </a:p>
                </c:rich>
              </c:tx>
              <c:showLegendKey val="0"/>
              <c:showVal val="1"/>
              <c:showCatName val="0"/>
              <c:showSerName val="0"/>
              <c:showPercent val="0"/>
              <c:showBubbleSize val="0"/>
            </c:dLbl>
            <c:dLbl>
              <c:idx val="3"/>
              <c:tx>
                <c:rich>
                  <a:bodyPr/>
                  <a:lstStyle/>
                  <a:p>
                    <a:r>
                      <a:rPr lang="en-US" smtClean="0"/>
                      <a:t>10%</a:t>
                    </a:r>
                    <a:endParaRPr lang="en-US"/>
                  </a:p>
                </c:rich>
              </c:tx>
              <c:showLegendKey val="0"/>
              <c:showVal val="1"/>
              <c:showCatName val="0"/>
              <c:showSerName val="0"/>
              <c:showPercent val="0"/>
              <c:showBubbleSize val="0"/>
            </c:dLbl>
            <c:dLbl>
              <c:idx val="4"/>
              <c:tx>
                <c:rich>
                  <a:bodyPr/>
                  <a:lstStyle/>
                  <a:p>
                    <a:r>
                      <a:rPr lang="en-US" smtClean="0"/>
                      <a:t>1.1%</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Sheet1!$A$2:$A$6</c:f>
              <c:strCache>
                <c:ptCount val="5"/>
                <c:pt idx="0">
                  <c:v>Alcohol</c:v>
                </c:pt>
                <c:pt idx="1">
                  <c:v>Any Illicit</c:v>
                </c:pt>
                <c:pt idx="2">
                  <c:v>Marij</c:v>
                </c:pt>
                <c:pt idx="3">
                  <c:v>Rx Meds</c:v>
                </c:pt>
                <c:pt idx="4">
                  <c:v>Cocaine</c:v>
                </c:pt>
              </c:strCache>
            </c:strRef>
          </c:cat>
          <c:val>
            <c:numRef>
              <c:f>Sheet1!$B$2:$B$6</c:f>
              <c:numCache>
                <c:formatCode>General</c:formatCode>
                <c:ptCount val="5"/>
                <c:pt idx="0">
                  <c:v>32.4</c:v>
                </c:pt>
                <c:pt idx="1">
                  <c:v>24.2</c:v>
                </c:pt>
                <c:pt idx="2">
                  <c:v>17</c:v>
                </c:pt>
                <c:pt idx="3">
                  <c:v>10</c:v>
                </c:pt>
                <c:pt idx="4">
                  <c:v>1.1000000000000001</c:v>
                </c:pt>
              </c:numCache>
            </c:numRef>
          </c:val>
        </c:ser>
        <c:dLbls>
          <c:showLegendKey val="0"/>
          <c:showVal val="0"/>
          <c:showCatName val="0"/>
          <c:showSerName val="0"/>
          <c:showPercent val="0"/>
          <c:showBubbleSize val="0"/>
        </c:dLbls>
        <c:gapWidth val="150"/>
        <c:axId val="121940224"/>
        <c:axId val="121946112"/>
      </c:barChart>
      <c:catAx>
        <c:axId val="121940224"/>
        <c:scaling>
          <c:orientation val="minMax"/>
        </c:scaling>
        <c:delete val="0"/>
        <c:axPos val="b"/>
        <c:majorTickMark val="out"/>
        <c:minorTickMark val="none"/>
        <c:tickLblPos val="nextTo"/>
        <c:crossAx val="121946112"/>
        <c:crosses val="autoZero"/>
        <c:auto val="1"/>
        <c:lblAlgn val="ctr"/>
        <c:lblOffset val="100"/>
        <c:noMultiLvlLbl val="0"/>
      </c:catAx>
      <c:valAx>
        <c:axId val="121946112"/>
        <c:scaling>
          <c:orientation val="minMax"/>
        </c:scaling>
        <c:delete val="0"/>
        <c:axPos val="l"/>
        <c:majorGridlines>
          <c:spPr>
            <a:ln>
              <a:solidFill>
                <a:schemeClr val="tx1">
                  <a:lumMod val="50000"/>
                </a:schemeClr>
              </a:solidFill>
            </a:ln>
          </c:spPr>
        </c:majorGridlines>
        <c:numFmt formatCode="General" sourceLinked="1"/>
        <c:majorTickMark val="out"/>
        <c:minorTickMark val="none"/>
        <c:tickLblPos val="nextTo"/>
        <c:spPr>
          <a:ln>
            <a:solidFill>
              <a:schemeClr val="accent1"/>
            </a:solidFill>
          </a:ln>
        </c:spPr>
        <c:crossAx val="1219402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421458681301204E-2"/>
          <c:y val="4.3346886966997976E-2"/>
          <c:w val="0.90737652111667855"/>
          <c:h val="0.5049916096553505"/>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1"/>
            <c:invertIfNegative val="0"/>
            <c:bubble3D val="0"/>
            <c:spPr>
              <a:solidFill>
                <a:srgbClr val="FF66FF"/>
              </a:solidFill>
            </c:spPr>
          </c:dPt>
          <c:dPt>
            <c:idx val="3"/>
            <c:invertIfNegative val="0"/>
            <c:bubble3D val="0"/>
            <c:spPr>
              <a:solidFill>
                <a:srgbClr val="FFFF00"/>
              </a:solidFill>
            </c:spPr>
          </c:dPt>
          <c:dPt>
            <c:idx val="4"/>
            <c:invertIfNegative val="0"/>
            <c:bubble3D val="0"/>
            <c:spPr>
              <a:solidFill>
                <a:srgbClr val="FFFF00"/>
              </a:solidFill>
            </c:spPr>
          </c:dPt>
          <c:dPt>
            <c:idx val="5"/>
            <c:invertIfNegative val="0"/>
            <c:bubble3D val="0"/>
            <c:spPr>
              <a:solidFill>
                <a:srgbClr val="FFFF00"/>
              </a:solidFill>
            </c:spPr>
          </c:dPt>
          <c:dPt>
            <c:idx val="6"/>
            <c:invertIfNegative val="0"/>
            <c:bubble3D val="0"/>
            <c:spPr>
              <a:solidFill>
                <a:srgbClr val="FFFF00"/>
              </a:solidFill>
            </c:spPr>
          </c:dPt>
          <c:dPt>
            <c:idx val="7"/>
            <c:invertIfNegative val="0"/>
            <c:bubble3D val="0"/>
            <c:spPr>
              <a:solidFill>
                <a:srgbClr val="FFFF00"/>
              </a:solidFill>
            </c:spPr>
          </c:dPt>
          <c:dPt>
            <c:idx val="8"/>
            <c:invertIfNegative val="0"/>
            <c:bubble3D val="0"/>
            <c:spPr>
              <a:solidFill>
                <a:srgbClr val="FFFF00"/>
              </a:solidFill>
            </c:spPr>
          </c:dPt>
          <c:dLbls>
            <c:dLbl>
              <c:idx val="0"/>
              <c:tx>
                <c:rich>
                  <a:bodyPr/>
                  <a:lstStyle/>
                  <a:p>
                    <a:r>
                      <a:rPr lang="en-US" dirty="0" smtClean="0"/>
                      <a:t>12.6%</a:t>
                    </a:r>
                    <a:endParaRPr lang="en-US" dirty="0"/>
                  </a:p>
                </c:rich>
              </c:tx>
              <c:showLegendKey val="0"/>
              <c:showVal val="1"/>
              <c:showCatName val="0"/>
              <c:showSerName val="0"/>
              <c:showPercent val="0"/>
              <c:showBubbleSize val="0"/>
            </c:dLbl>
            <c:dLbl>
              <c:idx val="1"/>
              <c:tx>
                <c:rich>
                  <a:bodyPr/>
                  <a:lstStyle/>
                  <a:p>
                    <a:r>
                      <a:rPr lang="en-US" dirty="0" smtClean="0"/>
                      <a:t>13.2%</a:t>
                    </a:r>
                    <a:endParaRPr lang="en-US" dirty="0"/>
                  </a:p>
                </c:rich>
              </c:tx>
              <c:showLegendKey val="0"/>
              <c:showVal val="1"/>
              <c:showCatName val="0"/>
              <c:showSerName val="0"/>
              <c:showPercent val="0"/>
              <c:showBubbleSize val="0"/>
            </c:dLbl>
            <c:dLbl>
              <c:idx val="2"/>
              <c:tx>
                <c:rich>
                  <a:bodyPr/>
                  <a:lstStyle/>
                  <a:p>
                    <a:r>
                      <a:rPr lang="en-US" smtClean="0"/>
                      <a:t>17%</a:t>
                    </a:r>
                    <a:endParaRPr lang="en-US"/>
                  </a:p>
                </c:rich>
              </c:tx>
              <c:showLegendKey val="0"/>
              <c:showVal val="1"/>
              <c:showCatName val="0"/>
              <c:showSerName val="0"/>
              <c:showPercent val="0"/>
              <c:showBubbleSize val="0"/>
            </c:dLbl>
            <c:dLbl>
              <c:idx val="3"/>
              <c:tx>
                <c:rich>
                  <a:bodyPr/>
                  <a:lstStyle/>
                  <a:p>
                    <a:r>
                      <a:rPr lang="en-US" dirty="0" smtClean="0"/>
                      <a:t>4.9%</a:t>
                    </a:r>
                    <a:endParaRPr lang="en-US" dirty="0"/>
                  </a:p>
                </c:rich>
              </c:tx>
              <c:showLegendKey val="0"/>
              <c:showVal val="1"/>
              <c:showCatName val="0"/>
              <c:showSerName val="0"/>
              <c:showPercent val="0"/>
              <c:showBubbleSize val="0"/>
            </c:dLbl>
            <c:dLbl>
              <c:idx val="4"/>
              <c:tx>
                <c:rich>
                  <a:bodyPr/>
                  <a:lstStyle/>
                  <a:p>
                    <a:r>
                      <a:rPr lang="en-US" dirty="0" smtClean="0"/>
                      <a:t>9.3%</a:t>
                    </a:r>
                    <a:endParaRPr lang="en-US" dirty="0"/>
                  </a:p>
                </c:rich>
              </c:tx>
              <c:showLegendKey val="0"/>
              <c:showVal val="1"/>
              <c:showCatName val="0"/>
              <c:showSerName val="0"/>
              <c:showPercent val="0"/>
              <c:showBubbleSize val="0"/>
            </c:dLbl>
            <c:dLbl>
              <c:idx val="5"/>
              <c:tx>
                <c:rich>
                  <a:bodyPr/>
                  <a:lstStyle/>
                  <a:p>
                    <a:r>
                      <a:rPr lang="en-US" smtClean="0"/>
                      <a:t>10%</a:t>
                    </a:r>
                    <a:endParaRPr lang="en-US"/>
                  </a:p>
                </c:rich>
              </c:tx>
              <c:showLegendKey val="0"/>
              <c:showVal val="1"/>
              <c:showCatName val="0"/>
              <c:showSerName val="0"/>
              <c:showPercent val="0"/>
              <c:showBubbleSize val="0"/>
            </c:dLbl>
            <c:dLbl>
              <c:idx val="6"/>
              <c:tx>
                <c:rich>
                  <a:bodyPr/>
                  <a:lstStyle/>
                  <a:p>
                    <a:r>
                      <a:rPr lang="en-US" smtClean="0"/>
                      <a:t>11.7%</a:t>
                    </a:r>
                    <a:endParaRPr lang="en-US"/>
                  </a:p>
                </c:rich>
              </c:tx>
              <c:showLegendKey val="0"/>
              <c:showVal val="1"/>
              <c:showCatName val="0"/>
              <c:showSerName val="0"/>
              <c:showPercent val="0"/>
              <c:showBubbleSize val="0"/>
            </c:dLbl>
            <c:dLbl>
              <c:idx val="7"/>
              <c:tx>
                <c:rich>
                  <a:bodyPr/>
                  <a:lstStyle/>
                  <a:p>
                    <a:r>
                      <a:rPr lang="en-US" smtClean="0"/>
                      <a:t>12.8%</a:t>
                    </a:r>
                    <a:endParaRPr lang="en-US"/>
                  </a:p>
                </c:rich>
              </c:tx>
              <c:showLegendKey val="0"/>
              <c:showVal val="1"/>
              <c:showCatName val="0"/>
              <c:showSerName val="0"/>
              <c:showPercent val="0"/>
              <c:showBubbleSize val="0"/>
            </c:dLbl>
            <c:dLbl>
              <c:idx val="8"/>
              <c:tx>
                <c:rich>
                  <a:bodyPr/>
                  <a:lstStyle/>
                  <a:p>
                    <a:r>
                      <a:rPr lang="en-US" smtClean="0"/>
                      <a:t>14.6%</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Sheet1!$A$2:$A$10</c:f>
              <c:strCache>
                <c:ptCount val="9"/>
                <c:pt idx="0">
                  <c:v>Males</c:v>
                </c:pt>
                <c:pt idx="1">
                  <c:v>Females</c:v>
                </c:pt>
                <c:pt idx="3">
                  <c:v>Asians/Pacific Islanders</c:v>
                </c:pt>
                <c:pt idx="4">
                  <c:v>African Americans</c:v>
                </c:pt>
                <c:pt idx="5">
                  <c:v>American Indians/Alaska Natives</c:v>
                </c:pt>
                <c:pt idx="6">
                  <c:v>Two+ Races</c:v>
                </c:pt>
                <c:pt idx="7">
                  <c:v>Hispanics/Latinos</c:v>
                </c:pt>
                <c:pt idx="8">
                  <c:v>Whites</c:v>
                </c:pt>
              </c:strCache>
            </c:strRef>
          </c:cat>
          <c:val>
            <c:numRef>
              <c:f>Sheet1!$B$2:$B$10</c:f>
              <c:numCache>
                <c:formatCode>General</c:formatCode>
                <c:ptCount val="9"/>
                <c:pt idx="0">
                  <c:v>12.6</c:v>
                </c:pt>
                <c:pt idx="1">
                  <c:v>13.2</c:v>
                </c:pt>
                <c:pt idx="3">
                  <c:v>4.9000000000000004</c:v>
                </c:pt>
                <c:pt idx="4">
                  <c:v>9.3000000000000007</c:v>
                </c:pt>
                <c:pt idx="5">
                  <c:v>10</c:v>
                </c:pt>
                <c:pt idx="6">
                  <c:v>11.7</c:v>
                </c:pt>
                <c:pt idx="7">
                  <c:v>12.8</c:v>
                </c:pt>
                <c:pt idx="8">
                  <c:v>14.6</c:v>
                </c:pt>
              </c:numCache>
            </c:numRef>
          </c:val>
        </c:ser>
        <c:dLbls>
          <c:showLegendKey val="0"/>
          <c:showVal val="0"/>
          <c:showCatName val="0"/>
          <c:showSerName val="0"/>
          <c:showPercent val="0"/>
          <c:showBubbleSize val="0"/>
        </c:dLbls>
        <c:gapWidth val="150"/>
        <c:axId val="123687296"/>
        <c:axId val="123688832"/>
      </c:barChart>
      <c:catAx>
        <c:axId val="123687296"/>
        <c:scaling>
          <c:orientation val="minMax"/>
        </c:scaling>
        <c:delete val="0"/>
        <c:axPos val="b"/>
        <c:majorTickMark val="out"/>
        <c:minorTickMark val="none"/>
        <c:tickLblPos val="nextTo"/>
        <c:txPr>
          <a:bodyPr/>
          <a:lstStyle/>
          <a:p>
            <a:pPr>
              <a:defRPr sz="1400" baseline="0"/>
            </a:pPr>
            <a:endParaRPr lang="en-US"/>
          </a:p>
        </c:txPr>
        <c:crossAx val="123688832"/>
        <c:crosses val="autoZero"/>
        <c:auto val="1"/>
        <c:lblAlgn val="ctr"/>
        <c:lblOffset val="100"/>
        <c:noMultiLvlLbl val="0"/>
      </c:catAx>
      <c:valAx>
        <c:axId val="123688832"/>
        <c:scaling>
          <c:orientation val="minMax"/>
          <c:max val="20"/>
          <c:min val="0"/>
        </c:scaling>
        <c:delete val="0"/>
        <c:axPos val="l"/>
        <c:majorGridlines>
          <c:spPr>
            <a:ln>
              <a:solidFill>
                <a:schemeClr val="tx1">
                  <a:lumMod val="50000"/>
                </a:schemeClr>
              </a:solidFill>
            </a:ln>
          </c:spPr>
        </c:majorGridlines>
        <c:numFmt formatCode="General" sourceLinked="1"/>
        <c:majorTickMark val="out"/>
        <c:minorTickMark val="none"/>
        <c:tickLblPos val="nextTo"/>
        <c:spPr>
          <a:ln>
            <a:solidFill>
              <a:schemeClr val="accent1"/>
            </a:solidFill>
          </a:ln>
        </c:spPr>
        <c:crossAx val="123687296"/>
        <c:crosses val="autoZero"/>
        <c:crossBetween val="between"/>
        <c:majorUnit val="2"/>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Male</c:v>
                </c:pt>
              </c:strCache>
            </c:strRef>
          </c:tx>
          <c:invertIfNegative val="0"/>
          <c:dLbls>
            <c:txPr>
              <a:bodyPr/>
              <a:lstStyle/>
              <a:p>
                <a:pPr>
                  <a:defRPr sz="1400">
                    <a:solidFill>
                      <a:schemeClr val="bg1"/>
                    </a:solidFill>
                    <a:latin typeface="Calibri" panose="020F0502020204030204" pitchFamily="34" charset="0"/>
                  </a:defRPr>
                </a:pPr>
                <a:endParaRPr lang="en-US"/>
              </a:p>
            </c:txPr>
            <c:showLegendKey val="0"/>
            <c:showVal val="1"/>
            <c:showCatName val="0"/>
            <c:showSerName val="0"/>
            <c:showPercent val="0"/>
            <c:showBubbleSize val="0"/>
            <c:showLeaderLines val="0"/>
          </c:dLbls>
          <c:cat>
            <c:strRef>
              <c:f>Sheet1!$A$2:$A$7</c:f>
              <c:strCache>
                <c:ptCount val="6"/>
                <c:pt idx="0">
                  <c:v>Marijuana</c:v>
                </c:pt>
                <c:pt idx="1">
                  <c:v>Alcohol</c:v>
                </c:pt>
                <c:pt idx="2">
                  <c:v>Meth/Amph</c:v>
                </c:pt>
                <c:pt idx="3">
                  <c:v>Opiates</c:v>
                </c:pt>
                <c:pt idx="4">
                  <c:v>Cocaine/Crack</c:v>
                </c:pt>
                <c:pt idx="5">
                  <c:v>All Admissions</c:v>
                </c:pt>
              </c:strCache>
            </c:strRef>
          </c:cat>
          <c:val>
            <c:numRef>
              <c:f>Sheet1!$B$2:$B$7</c:f>
              <c:numCache>
                <c:formatCode>General</c:formatCode>
                <c:ptCount val="6"/>
                <c:pt idx="0">
                  <c:v>77.599999999999994</c:v>
                </c:pt>
                <c:pt idx="1">
                  <c:v>53.2</c:v>
                </c:pt>
                <c:pt idx="2">
                  <c:v>44.5</c:v>
                </c:pt>
                <c:pt idx="3">
                  <c:v>57.3</c:v>
                </c:pt>
                <c:pt idx="4">
                  <c:v>57.4</c:v>
                </c:pt>
                <c:pt idx="5">
                  <c:v>72.3</c:v>
                </c:pt>
              </c:numCache>
            </c:numRef>
          </c:val>
        </c:ser>
        <c:ser>
          <c:idx val="1"/>
          <c:order val="1"/>
          <c:tx>
            <c:strRef>
              <c:f>Sheet1!$C$1</c:f>
              <c:strCache>
                <c:ptCount val="1"/>
                <c:pt idx="0">
                  <c:v>Female</c:v>
                </c:pt>
              </c:strCache>
            </c:strRef>
          </c:tx>
          <c:spPr>
            <a:solidFill>
              <a:srgbClr val="FF66FF"/>
            </a:solidFill>
          </c:spPr>
          <c:invertIfNegative val="0"/>
          <c:dLbls>
            <c:txPr>
              <a:bodyPr/>
              <a:lstStyle/>
              <a:p>
                <a:pPr>
                  <a:defRPr sz="1400">
                    <a:solidFill>
                      <a:schemeClr val="bg1"/>
                    </a:solidFill>
                    <a:latin typeface="Calibri" panose="020F0502020204030204" pitchFamily="34" charset="0"/>
                  </a:defRPr>
                </a:pPr>
                <a:endParaRPr lang="en-US"/>
              </a:p>
            </c:txPr>
            <c:showLegendKey val="0"/>
            <c:showVal val="1"/>
            <c:showCatName val="0"/>
            <c:showSerName val="0"/>
            <c:showPercent val="0"/>
            <c:showBubbleSize val="0"/>
            <c:showLeaderLines val="0"/>
          </c:dLbls>
          <c:cat>
            <c:strRef>
              <c:f>Sheet1!$A$2:$A$7</c:f>
              <c:strCache>
                <c:ptCount val="6"/>
                <c:pt idx="0">
                  <c:v>Marijuana</c:v>
                </c:pt>
                <c:pt idx="1">
                  <c:v>Alcohol</c:v>
                </c:pt>
                <c:pt idx="2">
                  <c:v>Meth/Amph</c:v>
                </c:pt>
                <c:pt idx="3">
                  <c:v>Opiates</c:v>
                </c:pt>
                <c:pt idx="4">
                  <c:v>Cocaine/Crack</c:v>
                </c:pt>
                <c:pt idx="5">
                  <c:v>All Admissions</c:v>
                </c:pt>
              </c:strCache>
            </c:strRef>
          </c:cat>
          <c:val>
            <c:numRef>
              <c:f>Sheet1!$C$2:$C$7</c:f>
              <c:numCache>
                <c:formatCode>General</c:formatCode>
                <c:ptCount val="6"/>
                <c:pt idx="0">
                  <c:v>22.4</c:v>
                </c:pt>
                <c:pt idx="1">
                  <c:v>46.8</c:v>
                </c:pt>
                <c:pt idx="2">
                  <c:v>55.5</c:v>
                </c:pt>
                <c:pt idx="3">
                  <c:v>42.7</c:v>
                </c:pt>
                <c:pt idx="4">
                  <c:v>42.6</c:v>
                </c:pt>
                <c:pt idx="5">
                  <c:v>27.7</c:v>
                </c:pt>
              </c:numCache>
            </c:numRef>
          </c:val>
        </c:ser>
        <c:dLbls>
          <c:showLegendKey val="0"/>
          <c:showVal val="0"/>
          <c:showCatName val="0"/>
          <c:showSerName val="0"/>
          <c:showPercent val="0"/>
          <c:showBubbleSize val="0"/>
        </c:dLbls>
        <c:gapWidth val="150"/>
        <c:overlap val="100"/>
        <c:axId val="121886592"/>
        <c:axId val="121888128"/>
      </c:barChart>
      <c:catAx>
        <c:axId val="121886592"/>
        <c:scaling>
          <c:orientation val="minMax"/>
        </c:scaling>
        <c:delete val="0"/>
        <c:axPos val="b"/>
        <c:majorTickMark val="out"/>
        <c:minorTickMark val="none"/>
        <c:tickLblPos val="nextTo"/>
        <c:txPr>
          <a:bodyPr/>
          <a:lstStyle/>
          <a:p>
            <a:pPr>
              <a:defRPr sz="1400" baseline="0">
                <a:latin typeface="Calibri" panose="020F0502020204030204" pitchFamily="34" charset="0"/>
              </a:defRPr>
            </a:pPr>
            <a:endParaRPr lang="en-US"/>
          </a:p>
        </c:txPr>
        <c:crossAx val="121888128"/>
        <c:crosses val="autoZero"/>
        <c:auto val="1"/>
        <c:lblAlgn val="ctr"/>
        <c:lblOffset val="100"/>
        <c:noMultiLvlLbl val="0"/>
      </c:catAx>
      <c:valAx>
        <c:axId val="121888128"/>
        <c:scaling>
          <c:orientation val="minMax"/>
        </c:scaling>
        <c:delete val="0"/>
        <c:axPos val="l"/>
        <c:majorGridlines>
          <c:spPr>
            <a:ln>
              <a:solidFill>
                <a:schemeClr val="tx1">
                  <a:lumMod val="50000"/>
                </a:schemeClr>
              </a:solidFill>
            </a:ln>
          </c:spPr>
        </c:majorGridlines>
        <c:numFmt formatCode="0%" sourceLinked="1"/>
        <c:majorTickMark val="out"/>
        <c:minorTickMark val="none"/>
        <c:tickLblPos val="nextTo"/>
        <c:txPr>
          <a:bodyPr/>
          <a:lstStyle/>
          <a:p>
            <a:pPr>
              <a:defRPr sz="1600">
                <a:latin typeface="Calibri" panose="020F0502020204030204" pitchFamily="34" charset="0"/>
              </a:defRPr>
            </a:pPr>
            <a:endParaRPr lang="en-US"/>
          </a:p>
        </c:txPr>
        <c:crossAx val="121886592"/>
        <c:crosses val="autoZero"/>
        <c:crossBetween val="between"/>
      </c:valAx>
    </c:plotArea>
    <c:legend>
      <c:legendPos val="t"/>
      <c:overlay val="0"/>
      <c:txPr>
        <a:bodyPr/>
        <a:lstStyle/>
        <a:p>
          <a:pPr>
            <a:defRPr sz="1600">
              <a:latin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15048118985127E-2"/>
          <c:y val="0.18707756358041452"/>
          <c:w val="0.88364749860812863"/>
          <c:h val="0.54990044347904787"/>
        </c:manualLayout>
      </c:layout>
      <c:barChart>
        <c:barDir val="col"/>
        <c:grouping val="percentStacked"/>
        <c:varyColors val="0"/>
        <c:ser>
          <c:idx val="0"/>
          <c:order val="0"/>
          <c:tx>
            <c:strRef>
              <c:f>Sheet1!$B$1</c:f>
              <c:strCache>
                <c:ptCount val="1"/>
                <c:pt idx="0">
                  <c:v>White</c:v>
                </c:pt>
              </c:strCache>
            </c:strRef>
          </c:tx>
          <c:invertIfNegative val="0"/>
          <c:cat>
            <c:strRef>
              <c:f>Sheet1!$A$2:$A$7</c:f>
              <c:strCache>
                <c:ptCount val="6"/>
                <c:pt idx="0">
                  <c:v>Marijuana</c:v>
                </c:pt>
                <c:pt idx="1">
                  <c:v>Alcohol</c:v>
                </c:pt>
                <c:pt idx="2">
                  <c:v>Meth/Amph</c:v>
                </c:pt>
                <c:pt idx="3">
                  <c:v>Opiates</c:v>
                </c:pt>
                <c:pt idx="4">
                  <c:v>Cocaine/Crack</c:v>
                </c:pt>
                <c:pt idx="5">
                  <c:v>All Admissions</c:v>
                </c:pt>
              </c:strCache>
            </c:strRef>
          </c:cat>
          <c:val>
            <c:numRef>
              <c:f>Sheet1!$B$2:$B$7</c:f>
              <c:numCache>
                <c:formatCode>General</c:formatCode>
                <c:ptCount val="6"/>
                <c:pt idx="0">
                  <c:v>42.6</c:v>
                </c:pt>
                <c:pt idx="1">
                  <c:v>43</c:v>
                </c:pt>
                <c:pt idx="2">
                  <c:v>50.4</c:v>
                </c:pt>
                <c:pt idx="3">
                  <c:v>86</c:v>
                </c:pt>
                <c:pt idx="4">
                  <c:v>51.8</c:v>
                </c:pt>
                <c:pt idx="5">
                  <c:v>45.5</c:v>
                </c:pt>
              </c:numCache>
            </c:numRef>
          </c:val>
        </c:ser>
        <c:ser>
          <c:idx val="1"/>
          <c:order val="1"/>
          <c:tx>
            <c:strRef>
              <c:f>Sheet1!$C$1</c:f>
              <c:strCache>
                <c:ptCount val="1"/>
                <c:pt idx="0">
                  <c:v>African American</c:v>
                </c:pt>
              </c:strCache>
            </c:strRef>
          </c:tx>
          <c:invertIfNegative val="0"/>
          <c:cat>
            <c:strRef>
              <c:f>Sheet1!$A$2:$A$7</c:f>
              <c:strCache>
                <c:ptCount val="6"/>
                <c:pt idx="0">
                  <c:v>Marijuana</c:v>
                </c:pt>
                <c:pt idx="1">
                  <c:v>Alcohol</c:v>
                </c:pt>
                <c:pt idx="2">
                  <c:v>Meth/Amph</c:v>
                </c:pt>
                <c:pt idx="3">
                  <c:v>Opiates</c:v>
                </c:pt>
                <c:pt idx="4">
                  <c:v>Cocaine/Crack</c:v>
                </c:pt>
                <c:pt idx="5">
                  <c:v>All Admissions</c:v>
                </c:pt>
              </c:strCache>
            </c:strRef>
          </c:cat>
          <c:val>
            <c:numRef>
              <c:f>Sheet1!$C$2:$C$7</c:f>
              <c:numCache>
                <c:formatCode>General</c:formatCode>
                <c:ptCount val="6"/>
                <c:pt idx="0">
                  <c:v>23.3</c:v>
                </c:pt>
                <c:pt idx="1">
                  <c:v>11.1</c:v>
                </c:pt>
                <c:pt idx="2">
                  <c:v>3.2</c:v>
                </c:pt>
                <c:pt idx="3">
                  <c:v>3.6</c:v>
                </c:pt>
                <c:pt idx="4">
                  <c:v>12.4</c:v>
                </c:pt>
                <c:pt idx="5">
                  <c:v>20.100000000000001</c:v>
                </c:pt>
              </c:numCache>
            </c:numRef>
          </c:val>
        </c:ser>
        <c:ser>
          <c:idx val="2"/>
          <c:order val="2"/>
          <c:tx>
            <c:strRef>
              <c:f>Sheet1!$D$1</c:f>
              <c:strCache>
                <c:ptCount val="1"/>
                <c:pt idx="0">
                  <c:v>Hispanic Origin</c:v>
                </c:pt>
              </c:strCache>
            </c:strRef>
          </c:tx>
          <c:spPr>
            <a:solidFill>
              <a:srgbClr val="FFC000"/>
            </a:solidFill>
          </c:spPr>
          <c:invertIfNegative val="0"/>
          <c:cat>
            <c:strRef>
              <c:f>Sheet1!$A$2:$A$7</c:f>
              <c:strCache>
                <c:ptCount val="6"/>
                <c:pt idx="0">
                  <c:v>Marijuana</c:v>
                </c:pt>
                <c:pt idx="1">
                  <c:v>Alcohol</c:v>
                </c:pt>
                <c:pt idx="2">
                  <c:v>Meth/Amph</c:v>
                </c:pt>
                <c:pt idx="3">
                  <c:v>Opiates</c:v>
                </c:pt>
                <c:pt idx="4">
                  <c:v>Cocaine/Crack</c:v>
                </c:pt>
                <c:pt idx="5">
                  <c:v>All Admissions</c:v>
                </c:pt>
              </c:strCache>
            </c:strRef>
          </c:cat>
          <c:val>
            <c:numRef>
              <c:f>Sheet1!$D$2:$D$7</c:f>
              <c:numCache>
                <c:formatCode>General</c:formatCode>
                <c:ptCount val="6"/>
                <c:pt idx="0">
                  <c:v>24.9</c:v>
                </c:pt>
                <c:pt idx="1">
                  <c:v>32.200000000000003</c:v>
                </c:pt>
                <c:pt idx="2">
                  <c:v>35.200000000000003</c:v>
                </c:pt>
                <c:pt idx="3">
                  <c:v>8.1999999999999993</c:v>
                </c:pt>
                <c:pt idx="4">
                  <c:v>28.6</c:v>
                </c:pt>
                <c:pt idx="5">
                  <c:v>24.4</c:v>
                </c:pt>
              </c:numCache>
            </c:numRef>
          </c:val>
        </c:ser>
        <c:ser>
          <c:idx val="3"/>
          <c:order val="3"/>
          <c:tx>
            <c:strRef>
              <c:f>Sheet1!$E$1</c:f>
              <c:strCache>
                <c:ptCount val="1"/>
                <c:pt idx="0">
                  <c:v>Amer Indian/Alaska Native</c:v>
                </c:pt>
              </c:strCache>
            </c:strRef>
          </c:tx>
          <c:spPr>
            <a:solidFill>
              <a:srgbClr val="FF66FF"/>
            </a:solidFill>
          </c:spPr>
          <c:invertIfNegative val="0"/>
          <c:cat>
            <c:strRef>
              <c:f>Sheet1!$A$2:$A$7</c:f>
              <c:strCache>
                <c:ptCount val="6"/>
                <c:pt idx="0">
                  <c:v>Marijuana</c:v>
                </c:pt>
                <c:pt idx="1">
                  <c:v>Alcohol</c:v>
                </c:pt>
                <c:pt idx="2">
                  <c:v>Meth/Amph</c:v>
                </c:pt>
                <c:pt idx="3">
                  <c:v>Opiates</c:v>
                </c:pt>
                <c:pt idx="4">
                  <c:v>Cocaine/Crack</c:v>
                </c:pt>
                <c:pt idx="5">
                  <c:v>All Admissions</c:v>
                </c:pt>
              </c:strCache>
            </c:strRef>
          </c:cat>
          <c:val>
            <c:numRef>
              <c:f>Sheet1!$E$2:$E$7</c:f>
              <c:numCache>
                <c:formatCode>General</c:formatCode>
                <c:ptCount val="6"/>
                <c:pt idx="0">
                  <c:v>1.8</c:v>
                </c:pt>
                <c:pt idx="1">
                  <c:v>2.8</c:v>
                </c:pt>
                <c:pt idx="2">
                  <c:v>1.8</c:v>
                </c:pt>
                <c:pt idx="3">
                  <c:v>2.2000000000000002</c:v>
                </c:pt>
                <c:pt idx="4">
                  <c:v>1.3</c:v>
                </c:pt>
                <c:pt idx="5">
                  <c:v>2.2000000000000002</c:v>
                </c:pt>
              </c:numCache>
            </c:numRef>
          </c:val>
        </c:ser>
        <c:ser>
          <c:idx val="4"/>
          <c:order val="4"/>
          <c:tx>
            <c:strRef>
              <c:f>Sheet1!$F$1</c:f>
              <c:strCache>
                <c:ptCount val="1"/>
                <c:pt idx="0">
                  <c:v>Asian/Pacific Islander</c:v>
                </c:pt>
              </c:strCache>
            </c:strRef>
          </c:tx>
          <c:spPr>
            <a:solidFill>
              <a:srgbClr val="92D050"/>
            </a:solidFill>
          </c:spPr>
          <c:invertIfNegative val="0"/>
          <c:cat>
            <c:strRef>
              <c:f>Sheet1!$A$2:$A$7</c:f>
              <c:strCache>
                <c:ptCount val="6"/>
                <c:pt idx="0">
                  <c:v>Marijuana</c:v>
                </c:pt>
                <c:pt idx="1">
                  <c:v>Alcohol</c:v>
                </c:pt>
                <c:pt idx="2">
                  <c:v>Meth/Amph</c:v>
                </c:pt>
                <c:pt idx="3">
                  <c:v>Opiates</c:v>
                </c:pt>
                <c:pt idx="4">
                  <c:v>Cocaine/Crack</c:v>
                </c:pt>
                <c:pt idx="5">
                  <c:v>All Admissions</c:v>
                </c:pt>
              </c:strCache>
            </c:strRef>
          </c:cat>
          <c:val>
            <c:numRef>
              <c:f>Sheet1!$F$2:$F$7</c:f>
              <c:numCache>
                <c:formatCode>General</c:formatCode>
                <c:ptCount val="6"/>
                <c:pt idx="0">
                  <c:v>1.8</c:v>
                </c:pt>
                <c:pt idx="1">
                  <c:v>5.0999999999999996</c:v>
                </c:pt>
                <c:pt idx="2">
                  <c:v>1.8</c:v>
                </c:pt>
                <c:pt idx="3">
                  <c:v>0.6</c:v>
                </c:pt>
                <c:pt idx="4">
                  <c:v>0.9</c:v>
                </c:pt>
                <c:pt idx="5">
                  <c:v>2.1</c:v>
                </c:pt>
              </c:numCache>
            </c:numRef>
          </c:val>
        </c:ser>
        <c:ser>
          <c:idx val="5"/>
          <c:order val="5"/>
          <c:tx>
            <c:strRef>
              <c:f>Sheet1!$G$1</c:f>
              <c:strCache>
                <c:ptCount val="1"/>
                <c:pt idx="0">
                  <c:v>Other</c:v>
                </c:pt>
              </c:strCache>
            </c:strRef>
          </c:tx>
          <c:spPr>
            <a:solidFill>
              <a:schemeClr val="tx1"/>
            </a:solidFill>
          </c:spPr>
          <c:invertIfNegative val="0"/>
          <c:cat>
            <c:strRef>
              <c:f>Sheet1!$A$2:$A$7</c:f>
              <c:strCache>
                <c:ptCount val="6"/>
                <c:pt idx="0">
                  <c:v>Marijuana</c:v>
                </c:pt>
                <c:pt idx="1">
                  <c:v>Alcohol</c:v>
                </c:pt>
                <c:pt idx="2">
                  <c:v>Meth/Amph</c:v>
                </c:pt>
                <c:pt idx="3">
                  <c:v>Opiates</c:v>
                </c:pt>
                <c:pt idx="4">
                  <c:v>Cocaine/Crack</c:v>
                </c:pt>
                <c:pt idx="5">
                  <c:v>All Admissions</c:v>
                </c:pt>
              </c:strCache>
            </c:strRef>
          </c:cat>
          <c:val>
            <c:numRef>
              <c:f>Sheet1!$G$2:$G$7</c:f>
              <c:numCache>
                <c:formatCode>General</c:formatCode>
                <c:ptCount val="6"/>
                <c:pt idx="0">
                  <c:v>5.6</c:v>
                </c:pt>
                <c:pt idx="1">
                  <c:v>5.7</c:v>
                </c:pt>
                <c:pt idx="2">
                  <c:v>5.6</c:v>
                </c:pt>
                <c:pt idx="3">
                  <c:v>3.5</c:v>
                </c:pt>
                <c:pt idx="4">
                  <c:v>5.2</c:v>
                </c:pt>
                <c:pt idx="5">
                  <c:v>5.7</c:v>
                </c:pt>
              </c:numCache>
            </c:numRef>
          </c:val>
        </c:ser>
        <c:dLbls>
          <c:showLegendKey val="0"/>
          <c:showVal val="0"/>
          <c:showCatName val="0"/>
          <c:showSerName val="0"/>
          <c:showPercent val="0"/>
          <c:showBubbleSize val="0"/>
        </c:dLbls>
        <c:gapWidth val="150"/>
        <c:overlap val="100"/>
        <c:axId val="124942208"/>
        <c:axId val="124943744"/>
      </c:barChart>
      <c:catAx>
        <c:axId val="124942208"/>
        <c:scaling>
          <c:orientation val="minMax"/>
        </c:scaling>
        <c:delete val="0"/>
        <c:axPos val="b"/>
        <c:majorTickMark val="out"/>
        <c:minorTickMark val="none"/>
        <c:tickLblPos val="nextTo"/>
        <c:txPr>
          <a:bodyPr/>
          <a:lstStyle/>
          <a:p>
            <a:pPr>
              <a:defRPr sz="1400">
                <a:latin typeface="Calibri" panose="020F0502020204030204" pitchFamily="34" charset="0"/>
              </a:defRPr>
            </a:pPr>
            <a:endParaRPr lang="en-US"/>
          </a:p>
        </c:txPr>
        <c:crossAx val="124943744"/>
        <c:crosses val="autoZero"/>
        <c:auto val="1"/>
        <c:lblAlgn val="ctr"/>
        <c:lblOffset val="100"/>
        <c:noMultiLvlLbl val="0"/>
      </c:catAx>
      <c:valAx>
        <c:axId val="124943744"/>
        <c:scaling>
          <c:orientation val="minMax"/>
        </c:scaling>
        <c:delete val="0"/>
        <c:axPos val="l"/>
        <c:majorGridlines>
          <c:spPr>
            <a:ln>
              <a:solidFill>
                <a:schemeClr val="tx1">
                  <a:lumMod val="50000"/>
                </a:schemeClr>
              </a:solidFill>
            </a:ln>
          </c:spPr>
        </c:majorGridlines>
        <c:numFmt formatCode="0%" sourceLinked="1"/>
        <c:majorTickMark val="out"/>
        <c:minorTickMark val="none"/>
        <c:tickLblPos val="nextTo"/>
        <c:txPr>
          <a:bodyPr/>
          <a:lstStyle/>
          <a:p>
            <a:pPr>
              <a:defRPr sz="1600">
                <a:latin typeface="Calibri" panose="020F0502020204030204" pitchFamily="34" charset="0"/>
              </a:defRPr>
            </a:pPr>
            <a:endParaRPr lang="en-US"/>
          </a:p>
        </c:txPr>
        <c:crossAx val="124942208"/>
        <c:crosses val="autoZero"/>
        <c:crossBetween val="between"/>
      </c:valAx>
    </c:plotArea>
    <c:legend>
      <c:legendPos val="t"/>
      <c:layout>
        <c:manualLayout>
          <c:xMode val="edge"/>
          <c:yMode val="edge"/>
          <c:x val="0.11803838914075135"/>
          <c:y val="1.7241379310344827E-2"/>
          <c:w val="0.83628385826771656"/>
          <c:h val="0.12121958407594211"/>
        </c:manualLayout>
      </c:layout>
      <c:overlay val="0"/>
      <c:txPr>
        <a:bodyPr/>
        <a:lstStyle/>
        <a:p>
          <a:pPr>
            <a:defRPr sz="1400">
              <a:latin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66D686-FB16-4429-97CB-7B86AE13A2AB}" type="doc">
      <dgm:prSet loTypeId="urn:microsoft.com/office/officeart/2005/8/layout/matrix3" loCatId="matrix" qsTypeId="urn:microsoft.com/office/officeart/2005/8/quickstyle/simple1#6" qsCatId="simple" csTypeId="urn:microsoft.com/office/officeart/2005/8/colors/accent1_2#3" csCatId="accent1" phldr="1"/>
      <dgm:spPr/>
      <dgm:t>
        <a:bodyPr/>
        <a:lstStyle/>
        <a:p>
          <a:endParaRPr lang="en-US"/>
        </a:p>
      </dgm:t>
    </dgm:pt>
    <dgm:pt modelId="{FF2BA89A-CC73-4C44-A530-69BD6180B797}">
      <dgm:prSet phldrT="[Text]"/>
      <dgm:spPr/>
      <dgm:t>
        <a:bodyPr/>
        <a:lstStyle/>
        <a:p>
          <a:r>
            <a:rPr lang="en-US" dirty="0" smtClean="0">
              <a:solidFill>
                <a:schemeClr val="tx1"/>
              </a:solidFill>
            </a:rPr>
            <a:t>The good things about ______</a:t>
          </a:r>
          <a:endParaRPr lang="en-US" dirty="0">
            <a:solidFill>
              <a:schemeClr val="tx1"/>
            </a:solidFill>
          </a:endParaRPr>
        </a:p>
      </dgm:t>
    </dgm:pt>
    <dgm:pt modelId="{E5B6C4D3-6177-4F6E-AC56-33DDD49D7421}" type="parTrans" cxnId="{773E69ED-EB33-4AA2-A4ED-93EBF3ABB57F}">
      <dgm:prSet/>
      <dgm:spPr/>
      <dgm:t>
        <a:bodyPr/>
        <a:lstStyle/>
        <a:p>
          <a:endParaRPr lang="en-US"/>
        </a:p>
      </dgm:t>
    </dgm:pt>
    <dgm:pt modelId="{86A18636-6D43-4CBB-845D-BEA1B54B5417}" type="sibTrans" cxnId="{773E69ED-EB33-4AA2-A4ED-93EBF3ABB57F}">
      <dgm:prSet/>
      <dgm:spPr/>
      <dgm:t>
        <a:bodyPr/>
        <a:lstStyle/>
        <a:p>
          <a:endParaRPr lang="en-US"/>
        </a:p>
      </dgm:t>
    </dgm:pt>
    <dgm:pt modelId="{9966AC15-93D3-4BBB-9E0E-0B3B2CE55340}">
      <dgm:prSet phldrT="[Text]"/>
      <dgm:spPr/>
      <dgm:t>
        <a:bodyPr/>
        <a:lstStyle/>
        <a:p>
          <a:r>
            <a:rPr lang="en-US" dirty="0" smtClean="0">
              <a:solidFill>
                <a:schemeClr val="tx1"/>
              </a:solidFill>
            </a:rPr>
            <a:t>The not- so-good things about ____</a:t>
          </a:r>
          <a:endParaRPr lang="en-US" dirty="0">
            <a:solidFill>
              <a:schemeClr val="tx1"/>
            </a:solidFill>
          </a:endParaRPr>
        </a:p>
      </dgm:t>
    </dgm:pt>
    <dgm:pt modelId="{EC3A94EF-B46A-4C5C-854D-810FB9B22849}" type="parTrans" cxnId="{5D133DBC-BA3B-4C1E-AE66-6C536FB81A2F}">
      <dgm:prSet/>
      <dgm:spPr/>
      <dgm:t>
        <a:bodyPr/>
        <a:lstStyle/>
        <a:p>
          <a:endParaRPr lang="en-US"/>
        </a:p>
      </dgm:t>
    </dgm:pt>
    <dgm:pt modelId="{147B850F-5C2B-49DD-B7BD-28F6F41C5698}" type="sibTrans" cxnId="{5D133DBC-BA3B-4C1E-AE66-6C536FB81A2F}">
      <dgm:prSet/>
      <dgm:spPr/>
      <dgm:t>
        <a:bodyPr/>
        <a:lstStyle/>
        <a:p>
          <a:endParaRPr lang="en-US"/>
        </a:p>
      </dgm:t>
    </dgm:pt>
    <dgm:pt modelId="{BEE7B49F-E5B7-41C8-BC1E-442AFACB4FE5}">
      <dgm:prSet phldrT="[Text]"/>
      <dgm:spPr/>
      <dgm:t>
        <a:bodyPr/>
        <a:lstStyle/>
        <a:p>
          <a:r>
            <a:rPr lang="en-US" dirty="0" smtClean="0">
              <a:solidFill>
                <a:schemeClr val="tx1"/>
              </a:solidFill>
            </a:rPr>
            <a:t>The good things about changing</a:t>
          </a:r>
          <a:endParaRPr lang="en-US" dirty="0">
            <a:solidFill>
              <a:schemeClr val="tx1"/>
            </a:solidFill>
          </a:endParaRPr>
        </a:p>
      </dgm:t>
    </dgm:pt>
    <dgm:pt modelId="{76A08194-7ED8-40FB-9B4E-36CF4B3685B3}" type="parTrans" cxnId="{EE78F628-032A-446A-80E3-2EE29A01A05D}">
      <dgm:prSet/>
      <dgm:spPr/>
      <dgm:t>
        <a:bodyPr/>
        <a:lstStyle/>
        <a:p>
          <a:endParaRPr lang="en-US"/>
        </a:p>
      </dgm:t>
    </dgm:pt>
    <dgm:pt modelId="{5E59CCB6-05C8-4D4A-8C3D-D5B2E923C446}" type="sibTrans" cxnId="{EE78F628-032A-446A-80E3-2EE29A01A05D}">
      <dgm:prSet/>
      <dgm:spPr/>
      <dgm:t>
        <a:bodyPr/>
        <a:lstStyle/>
        <a:p>
          <a:endParaRPr lang="en-US"/>
        </a:p>
      </dgm:t>
    </dgm:pt>
    <dgm:pt modelId="{4A7EABD7-B399-4520-8E62-DA050AB5BBF3}">
      <dgm:prSet phldrT="[Text]"/>
      <dgm:spPr/>
      <dgm:t>
        <a:bodyPr/>
        <a:lstStyle/>
        <a:p>
          <a:r>
            <a:rPr lang="en-US" dirty="0" smtClean="0">
              <a:solidFill>
                <a:schemeClr val="tx1"/>
              </a:solidFill>
            </a:rPr>
            <a:t>The not-so-good things about changing</a:t>
          </a:r>
          <a:endParaRPr lang="en-US" dirty="0">
            <a:solidFill>
              <a:schemeClr val="tx1"/>
            </a:solidFill>
          </a:endParaRPr>
        </a:p>
      </dgm:t>
    </dgm:pt>
    <dgm:pt modelId="{F7F929BD-FE0B-4342-95AA-EE71E1FEFE80}" type="parTrans" cxnId="{F826C2E7-6609-4D2D-A5A6-96A340497A46}">
      <dgm:prSet/>
      <dgm:spPr/>
      <dgm:t>
        <a:bodyPr/>
        <a:lstStyle/>
        <a:p>
          <a:endParaRPr lang="en-US"/>
        </a:p>
      </dgm:t>
    </dgm:pt>
    <dgm:pt modelId="{EA6A5973-CFB0-4199-BBEA-9B9BA00E3FFC}" type="sibTrans" cxnId="{F826C2E7-6609-4D2D-A5A6-96A340497A46}">
      <dgm:prSet/>
      <dgm:spPr/>
      <dgm:t>
        <a:bodyPr/>
        <a:lstStyle/>
        <a:p>
          <a:endParaRPr lang="en-US"/>
        </a:p>
      </dgm:t>
    </dgm:pt>
    <dgm:pt modelId="{A0C61541-D99C-429B-BFCB-CCC18A297F57}" type="pres">
      <dgm:prSet presAssocID="{1966D686-FB16-4429-97CB-7B86AE13A2AB}" presName="matrix" presStyleCnt="0">
        <dgm:presLayoutVars>
          <dgm:chMax val="1"/>
          <dgm:dir/>
          <dgm:resizeHandles val="exact"/>
        </dgm:presLayoutVars>
      </dgm:prSet>
      <dgm:spPr/>
      <dgm:t>
        <a:bodyPr/>
        <a:lstStyle/>
        <a:p>
          <a:endParaRPr lang="en-US"/>
        </a:p>
      </dgm:t>
    </dgm:pt>
    <dgm:pt modelId="{F45381FF-441E-4365-B4E8-B30D7E4DC3DE}" type="pres">
      <dgm:prSet presAssocID="{1966D686-FB16-4429-97CB-7B86AE13A2AB}" presName="diamond" presStyleLbl="bgShp" presStyleIdx="0" presStyleCnt="1"/>
      <dgm:spPr/>
    </dgm:pt>
    <dgm:pt modelId="{35E7A1CB-0369-4F0C-A001-1F39324E326E}" type="pres">
      <dgm:prSet presAssocID="{1966D686-FB16-4429-97CB-7B86AE13A2AB}" presName="quad1" presStyleLbl="node1" presStyleIdx="0" presStyleCnt="4">
        <dgm:presLayoutVars>
          <dgm:chMax val="0"/>
          <dgm:chPref val="0"/>
          <dgm:bulletEnabled val="1"/>
        </dgm:presLayoutVars>
      </dgm:prSet>
      <dgm:spPr/>
      <dgm:t>
        <a:bodyPr/>
        <a:lstStyle/>
        <a:p>
          <a:endParaRPr lang="en-US"/>
        </a:p>
      </dgm:t>
    </dgm:pt>
    <dgm:pt modelId="{77A5C037-4504-4025-ADDD-74E8E31BAF9F}" type="pres">
      <dgm:prSet presAssocID="{1966D686-FB16-4429-97CB-7B86AE13A2AB}" presName="quad2" presStyleLbl="node1" presStyleIdx="1" presStyleCnt="4">
        <dgm:presLayoutVars>
          <dgm:chMax val="0"/>
          <dgm:chPref val="0"/>
          <dgm:bulletEnabled val="1"/>
        </dgm:presLayoutVars>
      </dgm:prSet>
      <dgm:spPr/>
      <dgm:t>
        <a:bodyPr/>
        <a:lstStyle/>
        <a:p>
          <a:endParaRPr lang="en-US"/>
        </a:p>
      </dgm:t>
    </dgm:pt>
    <dgm:pt modelId="{007B0F65-079B-41F6-B38F-044E57E5407E}" type="pres">
      <dgm:prSet presAssocID="{1966D686-FB16-4429-97CB-7B86AE13A2AB}" presName="quad3" presStyleLbl="node1" presStyleIdx="2" presStyleCnt="4">
        <dgm:presLayoutVars>
          <dgm:chMax val="0"/>
          <dgm:chPref val="0"/>
          <dgm:bulletEnabled val="1"/>
        </dgm:presLayoutVars>
      </dgm:prSet>
      <dgm:spPr/>
      <dgm:t>
        <a:bodyPr/>
        <a:lstStyle/>
        <a:p>
          <a:endParaRPr lang="en-US"/>
        </a:p>
      </dgm:t>
    </dgm:pt>
    <dgm:pt modelId="{AEC153EF-DAD4-4828-A088-7D60A08C4D99}" type="pres">
      <dgm:prSet presAssocID="{1966D686-FB16-4429-97CB-7B86AE13A2AB}" presName="quad4" presStyleLbl="node1" presStyleIdx="3" presStyleCnt="4">
        <dgm:presLayoutVars>
          <dgm:chMax val="0"/>
          <dgm:chPref val="0"/>
          <dgm:bulletEnabled val="1"/>
        </dgm:presLayoutVars>
      </dgm:prSet>
      <dgm:spPr/>
      <dgm:t>
        <a:bodyPr/>
        <a:lstStyle/>
        <a:p>
          <a:endParaRPr lang="en-US"/>
        </a:p>
      </dgm:t>
    </dgm:pt>
  </dgm:ptLst>
  <dgm:cxnLst>
    <dgm:cxn modelId="{0A5EF1A4-9A35-49BB-A6AE-71D9CD15DC92}" type="presOf" srcId="{1966D686-FB16-4429-97CB-7B86AE13A2AB}" destId="{A0C61541-D99C-429B-BFCB-CCC18A297F57}" srcOrd="0" destOrd="0" presId="urn:microsoft.com/office/officeart/2005/8/layout/matrix3"/>
    <dgm:cxn modelId="{A646E177-AB69-4C73-A49A-5C74ADB8904D}" type="presOf" srcId="{BEE7B49F-E5B7-41C8-BC1E-442AFACB4FE5}" destId="{007B0F65-079B-41F6-B38F-044E57E5407E}" srcOrd="0" destOrd="0" presId="urn:microsoft.com/office/officeart/2005/8/layout/matrix3"/>
    <dgm:cxn modelId="{F826C2E7-6609-4D2D-A5A6-96A340497A46}" srcId="{1966D686-FB16-4429-97CB-7B86AE13A2AB}" destId="{4A7EABD7-B399-4520-8E62-DA050AB5BBF3}" srcOrd="3" destOrd="0" parTransId="{F7F929BD-FE0B-4342-95AA-EE71E1FEFE80}" sibTransId="{EA6A5973-CFB0-4199-BBEA-9B9BA00E3FFC}"/>
    <dgm:cxn modelId="{734E8466-E8F9-4DE9-9ADA-612E196132C3}" type="presOf" srcId="{4A7EABD7-B399-4520-8E62-DA050AB5BBF3}" destId="{AEC153EF-DAD4-4828-A088-7D60A08C4D99}" srcOrd="0" destOrd="0" presId="urn:microsoft.com/office/officeart/2005/8/layout/matrix3"/>
    <dgm:cxn modelId="{5D133DBC-BA3B-4C1E-AE66-6C536FB81A2F}" srcId="{1966D686-FB16-4429-97CB-7B86AE13A2AB}" destId="{9966AC15-93D3-4BBB-9E0E-0B3B2CE55340}" srcOrd="1" destOrd="0" parTransId="{EC3A94EF-B46A-4C5C-854D-810FB9B22849}" sibTransId="{147B850F-5C2B-49DD-B7BD-28F6F41C5698}"/>
    <dgm:cxn modelId="{A294C782-7643-4235-9391-64423D3C716C}" type="presOf" srcId="{9966AC15-93D3-4BBB-9E0E-0B3B2CE55340}" destId="{77A5C037-4504-4025-ADDD-74E8E31BAF9F}" srcOrd="0" destOrd="0" presId="urn:microsoft.com/office/officeart/2005/8/layout/matrix3"/>
    <dgm:cxn modelId="{EE78F628-032A-446A-80E3-2EE29A01A05D}" srcId="{1966D686-FB16-4429-97CB-7B86AE13A2AB}" destId="{BEE7B49F-E5B7-41C8-BC1E-442AFACB4FE5}" srcOrd="2" destOrd="0" parTransId="{76A08194-7ED8-40FB-9B4E-36CF4B3685B3}" sibTransId="{5E59CCB6-05C8-4D4A-8C3D-D5B2E923C446}"/>
    <dgm:cxn modelId="{773E69ED-EB33-4AA2-A4ED-93EBF3ABB57F}" srcId="{1966D686-FB16-4429-97CB-7B86AE13A2AB}" destId="{FF2BA89A-CC73-4C44-A530-69BD6180B797}" srcOrd="0" destOrd="0" parTransId="{E5B6C4D3-6177-4F6E-AC56-33DDD49D7421}" sibTransId="{86A18636-6D43-4CBB-845D-BEA1B54B5417}"/>
    <dgm:cxn modelId="{ED351E8A-6536-4858-B436-3F511D0BB7A2}" type="presOf" srcId="{FF2BA89A-CC73-4C44-A530-69BD6180B797}" destId="{35E7A1CB-0369-4F0C-A001-1F39324E326E}" srcOrd="0" destOrd="0" presId="urn:microsoft.com/office/officeart/2005/8/layout/matrix3"/>
    <dgm:cxn modelId="{0C87026B-BDE9-4EB1-9C4D-7F6FFC0623A2}" type="presParOf" srcId="{A0C61541-D99C-429B-BFCB-CCC18A297F57}" destId="{F45381FF-441E-4365-B4E8-B30D7E4DC3DE}" srcOrd="0" destOrd="0" presId="urn:microsoft.com/office/officeart/2005/8/layout/matrix3"/>
    <dgm:cxn modelId="{6321A061-F1A6-4C61-BA4D-A49CBBBFD103}" type="presParOf" srcId="{A0C61541-D99C-429B-BFCB-CCC18A297F57}" destId="{35E7A1CB-0369-4F0C-A001-1F39324E326E}" srcOrd="1" destOrd="0" presId="urn:microsoft.com/office/officeart/2005/8/layout/matrix3"/>
    <dgm:cxn modelId="{1185A06E-E6A3-4D35-B08F-52924A053ED3}" type="presParOf" srcId="{A0C61541-D99C-429B-BFCB-CCC18A297F57}" destId="{77A5C037-4504-4025-ADDD-74E8E31BAF9F}" srcOrd="2" destOrd="0" presId="urn:microsoft.com/office/officeart/2005/8/layout/matrix3"/>
    <dgm:cxn modelId="{785EDD8C-A2BD-4389-828B-FDEF6061F8EB}" type="presParOf" srcId="{A0C61541-D99C-429B-BFCB-CCC18A297F57}" destId="{007B0F65-079B-41F6-B38F-044E57E5407E}" srcOrd="3" destOrd="0" presId="urn:microsoft.com/office/officeart/2005/8/layout/matrix3"/>
    <dgm:cxn modelId="{B0EBE315-0691-4CB2-932C-E6BB887419F0}" type="presParOf" srcId="{A0C61541-D99C-429B-BFCB-CCC18A297F57}" destId="{AEC153EF-DAD4-4828-A088-7D60A08C4D9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l" defTabSz="931726">
              <a:defRPr sz="1200"/>
            </a:lvl1pPr>
          </a:lstStyle>
          <a:p>
            <a:pPr>
              <a:defRPr/>
            </a:pPr>
            <a:endParaRPr lang="en-US" dirty="0"/>
          </a:p>
        </p:txBody>
      </p:sp>
      <p:sp>
        <p:nvSpPr>
          <p:cNvPr id="14339" name="Rectangle 3"/>
          <p:cNvSpPr>
            <a:spLocks noGrp="1" noChangeArrowheads="1"/>
          </p:cNvSpPr>
          <p:nvPr>
            <p:ph type="dt" sz="quarter" idx="1"/>
          </p:nvPr>
        </p:nvSpPr>
        <p:spPr bwMode="auto">
          <a:xfrm>
            <a:off x="3971926"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1726">
              <a:defRPr sz="1200"/>
            </a:lvl1pPr>
          </a:lstStyle>
          <a:p>
            <a:pPr>
              <a:defRPr/>
            </a:pPr>
            <a:endParaRPr lang="en-US" dirty="0"/>
          </a:p>
        </p:txBody>
      </p:sp>
      <p:sp>
        <p:nvSpPr>
          <p:cNvPr id="14340" name="Rectangle 4"/>
          <p:cNvSpPr>
            <a:spLocks noGrp="1" noChangeArrowheads="1"/>
          </p:cNvSpPr>
          <p:nvPr>
            <p:ph type="ftr" sz="quarter" idx="2"/>
          </p:nvPr>
        </p:nvSpPr>
        <p:spPr bwMode="auto">
          <a:xfrm>
            <a:off x="1" y="8831264"/>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l" defTabSz="931726">
              <a:defRPr sz="1200"/>
            </a:lvl1pPr>
          </a:lstStyle>
          <a:p>
            <a:pPr>
              <a:defRPr/>
            </a:pPr>
            <a:endParaRPr lang="en-US"/>
          </a:p>
        </p:txBody>
      </p:sp>
      <p:sp>
        <p:nvSpPr>
          <p:cNvPr id="14341" name="Rectangle 5"/>
          <p:cNvSpPr>
            <a:spLocks noGrp="1" noChangeArrowheads="1"/>
          </p:cNvSpPr>
          <p:nvPr>
            <p:ph type="sldNum" sz="quarter" idx="3"/>
          </p:nvPr>
        </p:nvSpPr>
        <p:spPr bwMode="auto">
          <a:xfrm>
            <a:off x="3971926" y="8831264"/>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1726">
              <a:defRPr sz="1200"/>
            </a:lvl1pPr>
          </a:lstStyle>
          <a:p>
            <a:pPr>
              <a:defRPr/>
            </a:pPr>
            <a:fld id="{C32F651B-744A-4E96-8E96-282EFBE03EFD}" type="slidenum">
              <a:rPr lang="en-US"/>
              <a:pPr>
                <a:defRPr/>
              </a:pPr>
              <a:t>‹#›</a:t>
            </a:fld>
            <a:endParaRPr lang="en-US"/>
          </a:p>
        </p:txBody>
      </p:sp>
    </p:spTree>
    <p:extLst>
      <p:ext uri="{BB962C8B-B14F-4D97-AF65-F5344CB8AC3E}">
        <p14:creationId xmlns:p14="http://schemas.microsoft.com/office/powerpoint/2010/main" val="39546025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l" defTabSz="931726">
              <a:defRPr sz="1200"/>
            </a:lvl1pPr>
          </a:lstStyle>
          <a:p>
            <a:pPr>
              <a:defRPr/>
            </a:pPr>
            <a:endParaRPr lang="en-US" dirty="0"/>
          </a:p>
        </p:txBody>
      </p:sp>
      <p:sp>
        <p:nvSpPr>
          <p:cNvPr id="15363" name="Rectangle 3"/>
          <p:cNvSpPr>
            <a:spLocks noGrp="1" noChangeArrowheads="1"/>
          </p:cNvSpPr>
          <p:nvPr>
            <p:ph type="dt" idx="1"/>
          </p:nvPr>
        </p:nvSpPr>
        <p:spPr bwMode="auto">
          <a:xfrm>
            <a:off x="3971926"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1726">
              <a:defRPr sz="1200"/>
            </a:lvl1pPr>
          </a:lstStyle>
          <a:p>
            <a:pPr>
              <a:defRPr/>
            </a:pPr>
            <a:endParaRPr lang="en-US" dirty="0"/>
          </a:p>
        </p:txBody>
      </p:sp>
      <p:sp>
        <p:nvSpPr>
          <p:cNvPr id="1095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35039" y="4416426"/>
            <a:ext cx="5140325" cy="4183063"/>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1" y="8831264"/>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l" defTabSz="931726">
              <a:defRPr sz="1200"/>
            </a:lvl1pPr>
          </a:lstStyle>
          <a:p>
            <a:pPr>
              <a:defRPr/>
            </a:pPr>
            <a:endParaRPr lang="en-US"/>
          </a:p>
        </p:txBody>
      </p:sp>
      <p:sp>
        <p:nvSpPr>
          <p:cNvPr id="15367" name="Rectangle 7"/>
          <p:cNvSpPr>
            <a:spLocks noGrp="1" noChangeArrowheads="1"/>
          </p:cNvSpPr>
          <p:nvPr>
            <p:ph type="sldNum" sz="quarter" idx="5"/>
          </p:nvPr>
        </p:nvSpPr>
        <p:spPr bwMode="auto">
          <a:xfrm>
            <a:off x="3971926" y="8831264"/>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1726">
              <a:defRPr sz="1200"/>
            </a:lvl1pPr>
          </a:lstStyle>
          <a:p>
            <a:pPr>
              <a:defRPr/>
            </a:pPr>
            <a:fld id="{B0DF7045-4BBD-4DE5-AC96-FF710017CA17}" type="slidenum">
              <a:rPr lang="en-US"/>
              <a:pPr>
                <a:defRPr/>
              </a:pPr>
              <a:t>‹#›</a:t>
            </a:fld>
            <a:endParaRPr lang="en-US"/>
          </a:p>
        </p:txBody>
      </p:sp>
    </p:spTree>
    <p:extLst>
      <p:ext uri="{BB962C8B-B14F-4D97-AF65-F5344CB8AC3E}">
        <p14:creationId xmlns:p14="http://schemas.microsoft.com/office/powerpoint/2010/main" val="24015854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udtech.org/about/"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lm.nih.gov/medlineplus/alcohol.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TITLE SLIDE</a:t>
            </a:r>
            <a:endParaRPr lang="en-US" sz="1000" dirty="0" smtClean="0">
              <a:latin typeface="+mj-lt"/>
            </a:endParaRPr>
          </a:p>
          <a:p>
            <a:pPr eaLnBrk="1" hangingPunct="1">
              <a:lnSpc>
                <a:spcPct val="90000"/>
              </a:lnSpc>
            </a:pPr>
            <a:r>
              <a:rPr lang="en-US" sz="1000" dirty="0">
                <a:latin typeface="+mj-lt"/>
              </a:rPr>
              <a:t>The purpose of this introductory training is to provide HIV clinicians (including, but not limited to physicians, dentists, nurses, and other allied medical staff, therapists and social workers, and counselors, specialists, and case managers) with a detailed overview of substance abuse </a:t>
            </a:r>
            <a:r>
              <a:rPr lang="en-US" sz="1000" dirty="0" smtClean="0">
                <a:latin typeface="+mj-lt"/>
              </a:rPr>
              <a:t>and </a:t>
            </a:r>
            <a:r>
              <a:rPr lang="en-US" sz="1000" dirty="0">
                <a:latin typeface="+mj-lt"/>
              </a:rPr>
              <a:t>HIV among youth. The curriculum reviews important </a:t>
            </a:r>
            <a:r>
              <a:rPr lang="en-US" sz="1000" kern="0" dirty="0" smtClean="0">
                <a:effectLst/>
                <a:latin typeface="+mj-lt"/>
              </a:rPr>
              <a:t>epidemiological data focused on adolescent substance use trends and HIV prevalence;</a:t>
            </a:r>
            <a:r>
              <a:rPr lang="en-US" sz="1000" kern="0" baseline="0" dirty="0" smtClean="0">
                <a:effectLst/>
                <a:latin typeface="+mj-lt"/>
              </a:rPr>
              <a:t> reviews </a:t>
            </a:r>
            <a:r>
              <a:rPr lang="en-US" sz="1000" kern="0" dirty="0" smtClean="0">
                <a:effectLst/>
                <a:latin typeface="+mj-lt"/>
              </a:rPr>
              <a:t>standardized </a:t>
            </a:r>
            <a:r>
              <a:rPr lang="en-US" sz="1000" kern="0" dirty="0" smtClean="0">
                <a:solidFill>
                  <a:srgbClr val="FFFF3D"/>
                </a:solidFill>
                <a:effectLst/>
                <a:latin typeface="+mj-lt"/>
              </a:rPr>
              <a:t>screening and assessment</a:t>
            </a:r>
            <a:r>
              <a:rPr lang="en-US" sz="1000" kern="0" dirty="0" smtClean="0">
                <a:effectLst/>
                <a:latin typeface="+mj-lt"/>
              </a:rPr>
              <a:t> techniques</a:t>
            </a:r>
            <a:r>
              <a:rPr lang="en-US" sz="1000" kern="0" baseline="0" dirty="0" smtClean="0">
                <a:effectLst/>
                <a:latin typeface="+mj-lt"/>
              </a:rPr>
              <a:t> </a:t>
            </a:r>
            <a:r>
              <a:rPr lang="en-US" sz="1000" kern="0" dirty="0" smtClean="0">
                <a:effectLst/>
                <a:latin typeface="+mj-lt"/>
              </a:rPr>
              <a:t>to support the move to improve treatment effectiveness; and</a:t>
            </a:r>
            <a:r>
              <a:rPr lang="en-US" sz="1000" kern="0" baseline="0" dirty="0" smtClean="0">
                <a:effectLst/>
                <a:latin typeface="+mj-lt"/>
              </a:rPr>
              <a:t> concludes with evidence-based and promising clinical strategies. </a:t>
            </a:r>
            <a:r>
              <a:rPr lang="en-US" sz="1000" dirty="0">
                <a:latin typeface="+mj-lt"/>
              </a:rPr>
              <a:t>The introductory training includes a </a:t>
            </a:r>
            <a:r>
              <a:rPr lang="en-US" sz="1000" dirty="0" smtClean="0">
                <a:latin typeface="+mj-lt"/>
              </a:rPr>
              <a:t>133-slide </a:t>
            </a:r>
            <a:r>
              <a:rPr lang="en-US" sz="1000" dirty="0">
                <a:latin typeface="+mj-lt"/>
              </a:rPr>
              <a:t>PowerPoint presentation, Trainer Guide, and a companion 2-page fact sheet. The duration of the training is approximately 90-120 minutes, depending on whether the trainer chooses to present all of the slides, or a selection of slides. For example, slides </a:t>
            </a:r>
            <a:r>
              <a:rPr lang="en-US" sz="1000" dirty="0" smtClean="0">
                <a:latin typeface="+mj-lt"/>
              </a:rPr>
              <a:t>43-54 </a:t>
            </a:r>
            <a:r>
              <a:rPr lang="en-US" sz="1000" dirty="0">
                <a:latin typeface="+mj-lt"/>
              </a:rPr>
              <a:t>represent a general introduction of HIV/AIDS, and can be eliminated if your audience already has a broad knowledge base with regards to HIV/AIDS education.</a:t>
            </a:r>
          </a:p>
          <a:p>
            <a:endParaRPr lang="en-US" sz="1000" dirty="0">
              <a:latin typeface="+mj-lt"/>
            </a:endParaRPr>
          </a:p>
          <a:p>
            <a:r>
              <a:rPr lang="en-US" sz="1000" dirty="0">
                <a:latin typeface="+mj-lt"/>
              </a:rPr>
              <a:t>“Test Your Knowledge” questions have been inserted at the beginning and end of the presentation to assess a change in the audience’s level knowledge after the key content has been presented. An answer key is provided in the Trainer’s notes for </a:t>
            </a:r>
            <a:r>
              <a:rPr lang="en-US" sz="1000" b="1" dirty="0">
                <a:latin typeface="+mj-lt"/>
              </a:rPr>
              <a:t>slides </a:t>
            </a:r>
            <a:r>
              <a:rPr lang="en-US" sz="1000" b="1" dirty="0" smtClean="0">
                <a:latin typeface="+mj-lt"/>
              </a:rPr>
              <a:t>4-8 </a:t>
            </a:r>
            <a:r>
              <a:rPr lang="en-US" sz="1000" dirty="0">
                <a:latin typeface="+mj-lt"/>
              </a:rPr>
              <a:t>and </a:t>
            </a:r>
            <a:r>
              <a:rPr lang="en-US" sz="1000" b="1" dirty="0">
                <a:latin typeface="+mj-lt"/>
              </a:rPr>
              <a:t>slides </a:t>
            </a:r>
            <a:r>
              <a:rPr lang="en-US" sz="1000" b="1" dirty="0" smtClean="0">
                <a:latin typeface="+mj-lt"/>
              </a:rPr>
              <a:t>128-132</a:t>
            </a:r>
            <a:r>
              <a:rPr lang="en-US" sz="1000" dirty="0" smtClean="0">
                <a:latin typeface="+mj-lt"/>
              </a:rPr>
              <a:t>. </a:t>
            </a:r>
            <a:endParaRPr lang="en-US" sz="1000" dirty="0">
              <a:latin typeface="+mj-lt"/>
            </a:endParaRPr>
          </a:p>
          <a:p>
            <a:pPr eaLnBrk="1" hangingPunct="1">
              <a:lnSpc>
                <a:spcPct val="90000"/>
              </a:lnSpc>
            </a:pPr>
            <a:endParaRPr lang="en-US" sz="1000" kern="0" dirty="0" smtClean="0">
              <a:effectLst/>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a:t>
            </a:fld>
            <a:endParaRPr lang="en-US"/>
          </a:p>
        </p:txBody>
      </p:sp>
    </p:spTree>
    <p:extLst>
      <p:ext uri="{BB962C8B-B14F-4D97-AF65-F5344CB8AC3E}">
        <p14:creationId xmlns:p14="http://schemas.microsoft.com/office/powerpoint/2010/main" val="248344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Video Title: “Drug Abuse</a:t>
            </a:r>
            <a:r>
              <a:rPr lang="en-US" sz="1000" baseline="0" dirty="0" smtClean="0">
                <a:latin typeface="+mj-lt"/>
              </a:rPr>
              <a:t> &amp; HIV – After the Party” (1:00 in duration)</a:t>
            </a:r>
          </a:p>
          <a:p>
            <a:pPr defTabSz="914266">
              <a:defRPr/>
            </a:pPr>
            <a:endParaRPr lang="en-GB" sz="1000" b="1" i="0" dirty="0" smtClean="0">
              <a:latin typeface="+mj-lt"/>
              <a:cs typeface="Arial" charset="0"/>
            </a:endParaRPr>
          </a:p>
          <a:p>
            <a:pPr defTabSz="914266">
              <a:defRPr/>
            </a:pPr>
            <a:r>
              <a:rPr lang="en-GB" sz="1000" b="1" i="0" dirty="0" smtClean="0">
                <a:latin typeface="+mj-lt"/>
                <a:cs typeface="Arial" charset="0"/>
              </a:rPr>
              <a:t>INSTRUCTIONS</a:t>
            </a:r>
          </a:p>
          <a:p>
            <a:pPr defTabSz="914266">
              <a:defRPr/>
            </a:pPr>
            <a:r>
              <a:rPr lang="en-GB" sz="1000" b="0" i="0" dirty="0" smtClean="0">
                <a:latin typeface="+mj-lt"/>
                <a:cs typeface="Arial" charset="0"/>
              </a:rPr>
              <a:t>**Allow</a:t>
            </a:r>
            <a:r>
              <a:rPr lang="en-GB" sz="1000" b="0" i="0" baseline="0" dirty="0" smtClean="0">
                <a:latin typeface="+mj-lt"/>
                <a:cs typeface="Arial" charset="0"/>
              </a:rPr>
              <a:t> 3-5 minutes for this activity**</a:t>
            </a:r>
          </a:p>
          <a:p>
            <a:pPr>
              <a:defRPr/>
            </a:pPr>
            <a:endParaRPr lang="en-US" sz="1000" b="1" i="1" dirty="0" smtClean="0">
              <a:latin typeface="+mj-lt"/>
              <a:cs typeface="Arial" pitchFamily="34" charset="0"/>
            </a:endParaRPr>
          </a:p>
          <a:p>
            <a:pPr>
              <a:defRPr/>
            </a:pPr>
            <a:r>
              <a:rPr lang="en-US" sz="1000" b="0" i="0" dirty="0" smtClean="0">
                <a:latin typeface="+mj-lt"/>
                <a:cs typeface="Arial" pitchFamily="34" charset="0"/>
              </a:rPr>
              <a:t>Be sure to practice with the video ahead of time. If you have difficulty playing the video, refer</a:t>
            </a:r>
            <a:r>
              <a:rPr lang="en-US" sz="1000" b="0" i="0" baseline="0" dirty="0" smtClean="0">
                <a:latin typeface="+mj-lt"/>
                <a:cs typeface="Arial" pitchFamily="34" charset="0"/>
              </a:rPr>
              <a:t> to the instructions below or the </a:t>
            </a:r>
            <a:r>
              <a:rPr lang="en-US" sz="1000" b="0" i="0" dirty="0" smtClean="0">
                <a:latin typeface="+mj-lt"/>
                <a:cs typeface="Arial" pitchFamily="34" charset="0"/>
              </a:rPr>
              <a:t>trainer’s guide for alternate ways of accessing it.</a:t>
            </a:r>
          </a:p>
          <a:p>
            <a:pPr>
              <a:defRPr/>
            </a:pPr>
            <a:endParaRPr lang="en-US" sz="1000" b="0" i="0" dirty="0" smtClean="0">
              <a:latin typeface="+mj-lt"/>
            </a:endParaRPr>
          </a:p>
          <a:p>
            <a:pPr defTabSz="914266">
              <a:defRPr/>
            </a:pPr>
            <a:r>
              <a:rPr lang="en-US" sz="1000" b="0" i="0" dirty="0">
                <a:latin typeface="+mj-lt"/>
              </a:rPr>
              <a:t>**</a:t>
            </a:r>
            <a:r>
              <a:rPr lang="en-US" sz="1000" b="0" i="0" u="sng" dirty="0">
                <a:latin typeface="+mj-lt"/>
              </a:rPr>
              <a:t>How to Insert the Video</a:t>
            </a:r>
            <a:r>
              <a:rPr lang="en-US" sz="1000" b="0" i="0" dirty="0">
                <a:latin typeface="+mj-lt"/>
              </a:rPr>
              <a:t>: This slide will contain a short video clip that will play when the trainer clicks on the static image.  In order for this to work, the video needs to be inserted into the presentation. </a:t>
            </a:r>
            <a:r>
              <a:rPr lang="en-US" sz="1200" b="0" i="0" kern="1200" dirty="0" smtClean="0">
                <a:solidFill>
                  <a:schemeClr val="tx1"/>
                </a:solidFill>
                <a:effectLst/>
                <a:latin typeface="+mj-lt"/>
                <a:ea typeface="+mn-ea"/>
                <a:cs typeface="+mn-cs"/>
              </a:rPr>
              <a:t>You can access the video from the </a:t>
            </a:r>
            <a:r>
              <a:rPr lang="en-US" sz="1200" b="0" i="0" u="sng" kern="1200" dirty="0" smtClean="0">
                <a:solidFill>
                  <a:schemeClr val="tx1"/>
                </a:solidFill>
                <a:effectLst/>
                <a:latin typeface="+mj-lt"/>
                <a:ea typeface="+mn-ea"/>
                <a:cs typeface="+mn-cs"/>
              </a:rPr>
              <a:t>http://hiv.drugabuse.gov/english/message/psas.html</a:t>
            </a:r>
            <a:r>
              <a:rPr lang="en-US" sz="1200" b="0" i="0" kern="1200" dirty="0" smtClean="0">
                <a:solidFill>
                  <a:schemeClr val="tx1"/>
                </a:solidFill>
                <a:effectLst/>
                <a:latin typeface="+mj-lt"/>
                <a:ea typeface="+mn-ea"/>
                <a:cs typeface="+mn-cs"/>
              </a:rPr>
              <a:t> (hyperlink included at the top of the slide).</a:t>
            </a:r>
            <a:r>
              <a:rPr lang="en-US" sz="1000" b="0" i="0" dirty="0" smtClean="0">
                <a:latin typeface="+mj-lt"/>
              </a:rPr>
              <a:t>Alternately</a:t>
            </a:r>
            <a:r>
              <a:rPr lang="en-US" sz="1000" b="0" i="0" dirty="0">
                <a:latin typeface="+mj-lt"/>
              </a:rPr>
              <a:t>, the video will be included in the package of training materials that is posted to the PSATTC Products and Resources page (www.psattc.org). From the INSERT menu in PowerPoint, select “video (or movie).”  Select the “After the Party” video file.  When prompted, indicate that the movie should play automatically and full screen. Once the video is inserted into the PowerPoint presentation, you need to maintain a direct connection between the PowerPoint presentation and the video file.  When moving the PowerPoint file to another location on your computer or to another computer, make sure to always move the “After the Party” video file along with it. If the link becomes broken, the video will need to be reinserted. </a:t>
            </a:r>
            <a:endParaRPr lang="en-US" sz="1000" b="0" i="0" dirty="0" smtClean="0">
              <a:latin typeface="+mj-lt"/>
              <a:cs typeface="Arial" pitchFamily="34" charset="0"/>
            </a:endParaRP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To play the video, hover over the video image to make the video controls appear. Click on the play button. The video should display full screen.</a:t>
            </a: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Facilitate a 2-3-minute discussion with participants once the video has</a:t>
            </a:r>
            <a:r>
              <a:rPr lang="en-US" sz="1000" b="0" i="0" baseline="0" dirty="0" smtClean="0">
                <a:latin typeface="+mj-lt"/>
                <a:cs typeface="Arial" pitchFamily="34" charset="0"/>
              </a:rPr>
              <a:t> played regarding their impressions.</a:t>
            </a:r>
            <a:endParaRPr lang="en-US" sz="1000" b="0" i="0" dirty="0" smtClean="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10</a:t>
            </a:fld>
            <a:endParaRPr lang="en-US"/>
          </a:p>
        </p:txBody>
      </p:sp>
    </p:spTree>
    <p:extLst>
      <p:ext uri="{BB962C8B-B14F-4D97-AF65-F5344CB8AC3E}">
        <p14:creationId xmlns:p14="http://schemas.microsoft.com/office/powerpoint/2010/main" val="6084228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7"/>
          <p:cNvSpPr>
            <a:spLocks noGrp="1" noChangeArrowheads="1"/>
          </p:cNvSpPr>
          <p:nvPr>
            <p:ph type="sldNum" sz="quarter" idx="5"/>
          </p:nvPr>
        </p:nvSpPr>
        <p:spPr>
          <a:noFill/>
        </p:spPr>
        <p:txBody>
          <a:bodyPr/>
          <a:lstStyle/>
          <a:p>
            <a:fld id="{95A34DBA-A067-4063-97E7-699D282268E9}" type="slidenum">
              <a:rPr lang="en-US" smtClean="0"/>
              <a:pPr/>
              <a:t>100</a:t>
            </a:fld>
            <a:endParaRPr lang="en-US" smtClean="0"/>
          </a:p>
        </p:txBody>
      </p:sp>
      <p:sp>
        <p:nvSpPr>
          <p:cNvPr id="141316" name="Rectangle 2"/>
          <p:cNvSpPr>
            <a:spLocks noGrp="1" noRot="1" noChangeAspect="1" noChangeArrowheads="1" noTextEdit="1"/>
          </p:cNvSpPr>
          <p:nvPr>
            <p:ph type="sldImg"/>
          </p:nvPr>
        </p:nvSpPr>
        <p:spPr>
          <a:xfrm>
            <a:off x="1182688" y="696913"/>
            <a:ext cx="4648200" cy="3486150"/>
          </a:xfrm>
          <a:ln/>
        </p:spPr>
      </p:sp>
      <p:sp>
        <p:nvSpPr>
          <p:cNvPr id="141317" name="Rectangle 3"/>
          <p:cNvSpPr>
            <a:spLocks noGrp="1" noChangeArrowheads="1"/>
          </p:cNvSpPr>
          <p:nvPr>
            <p:ph type="body" idx="1"/>
          </p:nvPr>
        </p:nvSpPr>
        <p:spPr>
          <a:noFill/>
          <a:ln/>
        </p:spPr>
        <p:txBody>
          <a:bodyPr lIns="93155" tIns="46579" rIns="93155" bIns="46579"/>
          <a:lstStyle/>
          <a:p>
            <a:pPr eaLnBrk="1" hangingPunct="1"/>
            <a:r>
              <a:rPr lang="en-US" sz="1000" dirty="0" smtClean="0">
                <a:latin typeface="+mj-lt"/>
              </a:rPr>
              <a:t>CYT Volume 2 is a supplement to </a:t>
            </a:r>
            <a:r>
              <a:rPr lang="en-US" sz="1000" i="1" dirty="0" smtClean="0">
                <a:latin typeface="+mj-lt"/>
              </a:rPr>
              <a:t>Motivational Enhancement Therapy and Cognitive Behavioral Therapy for Adolescent Cannabis Users: 5 Sessions, Cannabis Youth Treatment (CYT) Series, Volume 1</a:t>
            </a:r>
            <a:r>
              <a:rPr lang="en-US" sz="1000" dirty="0" smtClean="0">
                <a:latin typeface="+mj-lt"/>
              </a:rPr>
              <a:t>, and presents a seven-session cognitive behavioral treatment (CBT7) approach designed especially for adolescent cannabis users. It addresses the implementation and evaluation of cognitive behavioral treatment for adolescent marijuana users as part of the Cannabis Youth Treatment Project: A Cooperative Agreement for </a:t>
            </a:r>
          </a:p>
          <a:p>
            <a:pPr eaLnBrk="1" hangingPunct="1"/>
            <a:r>
              <a:rPr lang="en-US" sz="1000" dirty="0" smtClean="0">
                <a:latin typeface="+mj-lt"/>
              </a:rPr>
              <a:t>Evaluating the Efficacy of Five Treatments for Adolescents With Self-Reported Marijuana Use and Problems Associated With Its Use. </a:t>
            </a:r>
          </a:p>
          <a:p>
            <a:pPr eaLnBrk="1" hangingPunct="1"/>
            <a:endParaRPr lang="en-US" sz="1000" dirty="0" smtClean="0">
              <a:latin typeface="+mj-lt"/>
            </a:endParaRPr>
          </a:p>
          <a:p>
            <a:pPr eaLnBrk="1" hangingPunct="1"/>
            <a:r>
              <a:rPr lang="en-US" sz="1000" dirty="0" smtClean="0">
                <a:latin typeface="+mj-lt"/>
              </a:rPr>
              <a:t>This slide features</a:t>
            </a:r>
            <a:r>
              <a:rPr lang="en-US" sz="1000" baseline="0" dirty="0" smtClean="0">
                <a:latin typeface="+mj-lt"/>
              </a:rPr>
              <a:t> the topics covered during each of the supplemental CBT sessions. For each session, there are a rationale, guidelines for presenting coping skills, and </a:t>
            </a:r>
          </a:p>
          <a:p>
            <a:pPr eaLnBrk="1" hangingPunct="1"/>
            <a:r>
              <a:rPr lang="en-US" sz="1000" baseline="0" dirty="0" smtClean="0">
                <a:latin typeface="+mj-lt"/>
              </a:rPr>
              <a:t>activities for therapist modeling and client role-play. The outlines are not intended as a rigid structure but rather as scaffolding to help shape the therapy event into a learning opportunity. The CBT7 interventions follow a basic sequence, as given below: </a:t>
            </a:r>
          </a:p>
          <a:p>
            <a:pPr eaLnBrk="1" hangingPunct="1"/>
            <a:r>
              <a:rPr lang="en-US" sz="1000" baseline="0" dirty="0" smtClean="0">
                <a:latin typeface="+mj-lt"/>
              </a:rPr>
              <a:t>	1. Review of client status </a:t>
            </a:r>
          </a:p>
          <a:p>
            <a:pPr eaLnBrk="1" hangingPunct="1"/>
            <a:r>
              <a:rPr lang="en-US" sz="1000" baseline="0" dirty="0" smtClean="0">
                <a:latin typeface="+mj-lt"/>
              </a:rPr>
              <a:t>	2. Review of real life practice </a:t>
            </a:r>
          </a:p>
          <a:p>
            <a:pPr eaLnBrk="1" hangingPunct="1"/>
            <a:r>
              <a:rPr lang="en-US" sz="1000" baseline="0" dirty="0" smtClean="0">
                <a:latin typeface="+mj-lt"/>
              </a:rPr>
              <a:t>	3. Rationale for coping skill </a:t>
            </a:r>
          </a:p>
          <a:p>
            <a:pPr eaLnBrk="1" hangingPunct="1"/>
            <a:r>
              <a:rPr lang="en-US" sz="1000" baseline="0" dirty="0" smtClean="0">
                <a:latin typeface="+mj-lt"/>
              </a:rPr>
              <a:t>	4. Skill guidelines </a:t>
            </a:r>
          </a:p>
          <a:p>
            <a:pPr eaLnBrk="1" hangingPunct="1"/>
            <a:r>
              <a:rPr lang="en-US" sz="1000" baseline="0" dirty="0" smtClean="0">
                <a:latin typeface="+mj-lt"/>
              </a:rPr>
              <a:t>	5. Group exercise </a:t>
            </a:r>
          </a:p>
          <a:p>
            <a:pPr eaLnBrk="1" hangingPunct="1"/>
            <a:r>
              <a:rPr lang="en-US" sz="1000" baseline="0" dirty="0" smtClean="0">
                <a:latin typeface="+mj-lt"/>
              </a:rPr>
              <a:t>	6. Reminder sheets and real life practice exercises. </a:t>
            </a:r>
          </a:p>
          <a:p>
            <a:pPr eaLnBrk="1" hangingPunct="1"/>
            <a:endParaRPr lang="en-US" sz="1000" dirty="0" smtClean="0">
              <a:latin typeface="+mj-lt"/>
            </a:endParaRPr>
          </a:p>
          <a:p>
            <a:pPr eaLnBrk="1" hangingPunct="1"/>
            <a:r>
              <a:rPr lang="en-US" sz="1000" b="1" dirty="0" smtClean="0">
                <a:latin typeface="+mj-lt"/>
              </a:rPr>
              <a:t>REFERENCE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rgbClr val="000099"/>
                </a:solidFill>
                <a:latin typeface="+mj-lt"/>
                <a:ea typeface="+mn-ea"/>
                <a:cs typeface="+mn-cs"/>
              </a:rPr>
              <a:t>Webb, C., Scudder, M., </a:t>
            </a:r>
            <a:r>
              <a:rPr lang="en-US" sz="1000" kern="1200" dirty="0" err="1" smtClean="0">
                <a:solidFill>
                  <a:srgbClr val="000099"/>
                </a:solidFill>
                <a:latin typeface="+mj-lt"/>
                <a:ea typeface="+mn-ea"/>
                <a:cs typeface="+mn-cs"/>
              </a:rPr>
              <a:t>Kaminer</a:t>
            </a:r>
            <a:r>
              <a:rPr lang="en-US" sz="1000" kern="1200" dirty="0" smtClean="0">
                <a:solidFill>
                  <a:srgbClr val="000099"/>
                </a:solidFill>
                <a:latin typeface="+mj-lt"/>
                <a:ea typeface="+mn-ea"/>
                <a:cs typeface="+mn-cs"/>
              </a:rPr>
              <a:t>, Y., </a:t>
            </a:r>
            <a:r>
              <a:rPr lang="en-US" sz="1000" kern="1200" dirty="0" err="1" smtClean="0">
                <a:solidFill>
                  <a:srgbClr val="000099"/>
                </a:solidFill>
                <a:latin typeface="+mj-lt"/>
                <a:ea typeface="+mn-ea"/>
                <a:cs typeface="+mn-cs"/>
              </a:rPr>
              <a:t>Kadden</a:t>
            </a:r>
            <a:r>
              <a:rPr lang="en-US" sz="1000" kern="1200" dirty="0" smtClean="0">
                <a:solidFill>
                  <a:srgbClr val="000099"/>
                </a:solidFill>
                <a:latin typeface="+mj-lt"/>
                <a:ea typeface="+mn-ea"/>
                <a:cs typeface="+mn-cs"/>
              </a:rPr>
              <a:t>, R., &amp; </a:t>
            </a:r>
            <a:r>
              <a:rPr lang="en-US" sz="1000" kern="1200" dirty="0" err="1" smtClean="0">
                <a:solidFill>
                  <a:srgbClr val="000099"/>
                </a:solidFill>
                <a:latin typeface="+mj-lt"/>
                <a:ea typeface="+mn-ea"/>
                <a:cs typeface="+mn-cs"/>
              </a:rPr>
              <a:t>Tawfik</a:t>
            </a:r>
            <a:r>
              <a:rPr lang="en-US" sz="1000" kern="1200" dirty="0" smtClean="0">
                <a:solidFill>
                  <a:srgbClr val="000099"/>
                </a:solidFill>
                <a:latin typeface="+mj-lt"/>
                <a:ea typeface="+mn-ea"/>
                <a:cs typeface="+mn-cs"/>
              </a:rPr>
              <a:t>, Z. (2002). </a:t>
            </a:r>
            <a:r>
              <a:rPr lang="en-US" sz="1000" i="1" kern="1200" dirty="0" smtClean="0">
                <a:solidFill>
                  <a:srgbClr val="000099"/>
                </a:solidFill>
                <a:latin typeface="+mj-lt"/>
                <a:ea typeface="+mn-ea"/>
                <a:cs typeface="+mn-cs"/>
              </a:rPr>
              <a:t>The Motivational Enhancement Therapy and Cognitive Behavioral Therapy Supplement: 7 Sessions of Cognitive Behavioral Therapy for Adolescent Cannabis Users. Cannabis Youth Treatment</a:t>
            </a:r>
            <a:r>
              <a:rPr lang="en-US" sz="1000" i="1" kern="1200" baseline="0" dirty="0" smtClean="0">
                <a:solidFill>
                  <a:srgbClr val="000099"/>
                </a:solidFill>
                <a:latin typeface="+mj-lt"/>
                <a:ea typeface="+mn-ea"/>
                <a:cs typeface="+mn-cs"/>
              </a:rPr>
              <a:t> Series, Volume 2</a:t>
            </a:r>
            <a:r>
              <a:rPr lang="en-US" sz="1000" kern="1200" baseline="0" dirty="0" smtClean="0">
                <a:solidFill>
                  <a:srgbClr val="000099"/>
                </a:solidFill>
                <a:latin typeface="+mj-lt"/>
                <a:ea typeface="+mn-ea"/>
                <a:cs typeface="+mn-cs"/>
              </a:rPr>
              <a:t>. </a:t>
            </a:r>
            <a:r>
              <a:rPr lang="en-US" sz="1000" kern="1200" dirty="0" smtClean="0">
                <a:solidFill>
                  <a:srgbClr val="000099"/>
                </a:solidFill>
                <a:latin typeface="+mj-lt"/>
                <a:ea typeface="+mn-ea"/>
                <a:cs typeface="+mn-cs"/>
              </a:rPr>
              <a:t>DHHS Pub. No. (SMA) 07-3954. Rockville, MD: Center for Substance Abuse Treatment, Substance Abuse and Mental Health Services Administration. </a:t>
            </a:r>
            <a:r>
              <a:rPr lang="en-US" sz="1200" kern="1200" dirty="0" smtClean="0">
                <a:solidFill>
                  <a:srgbClr val="000099"/>
                </a:solidFill>
                <a:latin typeface="Times New Roman" pitchFamily="18" charset="0"/>
                <a:ea typeface="+mn-ea"/>
                <a:cs typeface="+mn-cs"/>
              </a:rPr>
              <a:t/>
            </a:r>
            <a:br>
              <a:rPr lang="en-US" sz="1200" kern="1200" dirty="0" smtClean="0">
                <a:solidFill>
                  <a:srgbClr val="000099"/>
                </a:solidFill>
                <a:latin typeface="Times New Roman" pitchFamily="18" charset="0"/>
                <a:ea typeface="+mn-ea"/>
                <a:cs typeface="+mn-cs"/>
              </a:rPr>
            </a:br>
            <a:endParaRPr lang="en-US" sz="1200" kern="1200" dirty="0" smtClean="0">
              <a:solidFill>
                <a:srgbClr val="000099"/>
              </a:solidFill>
              <a:latin typeface="Times New Roman" pitchFamily="18" charset="0"/>
              <a:ea typeface="+mn-ea"/>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7"/>
          <p:cNvSpPr>
            <a:spLocks noGrp="1" noChangeArrowheads="1"/>
          </p:cNvSpPr>
          <p:nvPr>
            <p:ph type="sldNum" sz="quarter" idx="5"/>
          </p:nvPr>
        </p:nvSpPr>
        <p:spPr>
          <a:noFill/>
        </p:spPr>
        <p:txBody>
          <a:bodyPr/>
          <a:lstStyle/>
          <a:p>
            <a:fld id="{AD7D1492-3507-4F82-8B91-2F0CC83365D9}" type="slidenum">
              <a:rPr lang="en-US" smtClean="0"/>
              <a:pPr/>
              <a:t>101</a:t>
            </a:fld>
            <a:endParaRPr lang="en-US" smtClean="0"/>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p:spPr>
        <p:txBody>
          <a:bodyPr/>
          <a:lstStyle/>
          <a:p>
            <a:pPr eaLnBrk="1" hangingPunct="1"/>
            <a:r>
              <a:rPr lang="en-US" sz="1000" dirty="0" smtClean="0">
                <a:latin typeface="+mj-lt"/>
              </a:rPr>
              <a:t>CYT</a:t>
            </a:r>
            <a:r>
              <a:rPr lang="en-US" sz="1000" baseline="0" dirty="0" smtClean="0">
                <a:latin typeface="+mj-lt"/>
              </a:rPr>
              <a:t> Volume 3 features an intensive, family-focused approach designed to improve parenting skills and to increase family cohesion, closeness, and parental support. Presumably, improving these skills increases the likelihood of both initial and sustained change. The intervention consists of case management (to promote parent engagement in the treatment process), six parent education group meetings (to improve parent knowledge and skills relevant to adolescent problems and family functioning), four therapeutic </a:t>
            </a:r>
          </a:p>
          <a:p>
            <a:pPr eaLnBrk="1" hangingPunct="1"/>
            <a:r>
              <a:rPr lang="en-US" sz="1000" baseline="0" dirty="0" smtClean="0">
                <a:latin typeface="+mj-lt"/>
              </a:rPr>
              <a:t>home visits, and referral to self-help support groups. At least one parent or caregiver is required to attend group meetings. All family members living at home are invited to participate in home visits. Family therapy has been cited as a potentially valuable tool in the treatment of substance abuse. The family support network (FSN) intervention seeks to extend the focus of treatment beyond the world of the adolescent by engaging the family, a major system in his or her life. When working with adolescents, it is critical to engage in a conversation about the familial unit and support system. If the adolescent does not have a traditional family, you need to ask about their friends, teachers, and other relatives (aunts/uncles, etc.). </a:t>
            </a:r>
            <a:r>
              <a:rPr lang="en-US" sz="1000" dirty="0" smtClean="0">
                <a:solidFill>
                  <a:srgbClr val="FFFF3D"/>
                </a:solidFill>
                <a:effectLst/>
                <a:latin typeface="+mj-lt"/>
              </a:rPr>
              <a:t>Less family</a:t>
            </a:r>
            <a:r>
              <a:rPr lang="en-US" sz="1000" baseline="0" dirty="0" smtClean="0">
                <a:solidFill>
                  <a:srgbClr val="FFFF3D"/>
                </a:solidFill>
                <a:effectLst/>
                <a:latin typeface="+mj-lt"/>
              </a:rPr>
              <a:t> conflict and greater family cohesion correspond </a:t>
            </a:r>
            <a:r>
              <a:rPr lang="en-US" sz="1000" dirty="0" smtClean="0">
                <a:effectLst/>
                <a:latin typeface="+mj-lt"/>
              </a:rPr>
              <a:t>to reduced</a:t>
            </a:r>
            <a:r>
              <a:rPr lang="en-US" sz="1000" baseline="0" dirty="0" smtClean="0">
                <a:effectLst/>
                <a:latin typeface="+mj-lt"/>
              </a:rPr>
              <a:t> risk for poor treatment outcomes. </a:t>
            </a:r>
            <a:r>
              <a:rPr lang="en-US" sz="1000" dirty="0" smtClean="0">
                <a:effectLst/>
                <a:latin typeface="+mj-lt"/>
              </a:rPr>
              <a:t>Although families play a pivotal role, they sometimes</a:t>
            </a:r>
            <a:r>
              <a:rPr lang="en-US" sz="1000" baseline="0" dirty="0" smtClean="0">
                <a:effectLst/>
                <a:latin typeface="+mj-lt"/>
              </a:rPr>
              <a:t> vary in their ability and willingness to help. With hard to engage family members, clinicians should make it a priority to engage them to the maximum extent possible.</a:t>
            </a:r>
            <a:endParaRPr lang="en-US" sz="1000" dirty="0" smtClean="0">
              <a:effectLst/>
              <a:latin typeface="+mj-lt"/>
            </a:endParaRPr>
          </a:p>
          <a:p>
            <a:pPr eaLnBrk="1" hangingPunct="1"/>
            <a:endParaRPr lang="en-US" sz="1000" baseline="0" dirty="0" smtClean="0">
              <a:latin typeface="+mj-lt"/>
            </a:endParaRPr>
          </a:p>
          <a:p>
            <a:pPr eaLnBrk="1" hangingPunct="1"/>
            <a:r>
              <a:rPr lang="en-US" sz="1000" b="1" baseline="0" dirty="0" smtClean="0">
                <a:latin typeface="+mj-lt"/>
              </a:rPr>
              <a:t>REFERENCE</a:t>
            </a:r>
          </a:p>
          <a:p>
            <a:pPr eaLnBrk="1" hangingPunct="1"/>
            <a:r>
              <a:rPr lang="en-US" sz="1000" dirty="0" smtClean="0">
                <a:latin typeface="+mj-lt"/>
              </a:rPr>
              <a:t>Hamilton, N.L., Brantley, L.B., </a:t>
            </a:r>
            <a:r>
              <a:rPr lang="en-US" sz="1000" dirty="0" err="1" smtClean="0">
                <a:latin typeface="+mj-lt"/>
              </a:rPr>
              <a:t>Tims</a:t>
            </a:r>
            <a:r>
              <a:rPr lang="en-US" sz="1000" dirty="0" smtClean="0">
                <a:latin typeface="+mj-lt"/>
              </a:rPr>
              <a:t>, F.M., </a:t>
            </a:r>
            <a:r>
              <a:rPr lang="en-US" sz="1000" dirty="0" err="1" smtClean="0">
                <a:latin typeface="+mj-lt"/>
              </a:rPr>
              <a:t>Angelovich</a:t>
            </a:r>
            <a:r>
              <a:rPr lang="en-US" sz="1000" dirty="0" smtClean="0">
                <a:latin typeface="+mj-lt"/>
              </a:rPr>
              <a:t>, N., &amp; McDougall, B. (2001). </a:t>
            </a:r>
            <a:r>
              <a:rPr lang="en-US" sz="1000" i="1" dirty="0" smtClean="0">
                <a:latin typeface="+mj-lt"/>
              </a:rPr>
              <a:t>Family Support Network for Adolescent Cannabis Users, Cannabis Youth Treatment (CYT) Series, Volume 3</a:t>
            </a:r>
            <a:r>
              <a:rPr lang="en-US" sz="1000" dirty="0" smtClean="0">
                <a:latin typeface="+mj-lt"/>
              </a:rPr>
              <a:t>. DHHS Pub. No. (SMA) 01–3488. Rockville, MD: Center for Substance Abuse Treatment, Substance Abuse and Mental Health Services Administration. </a:t>
            </a:r>
          </a:p>
          <a:p>
            <a:pPr eaLnBrk="1" hangingPunct="1"/>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65237" indent="-165237">
              <a:defRPr/>
            </a:pPr>
            <a:r>
              <a:rPr lang="en-US" sz="1000" b="1" dirty="0" smtClean="0">
                <a:latin typeface="+mj-lt"/>
              </a:rPr>
              <a:t>INSTRUCTIONS</a:t>
            </a:r>
          </a:p>
          <a:p>
            <a:pPr marL="165237" indent="-165237">
              <a:defRPr/>
            </a:pPr>
            <a:r>
              <a:rPr lang="en-US" sz="1000" b="0" dirty="0" smtClean="0">
                <a:latin typeface="+mj-lt"/>
              </a:rPr>
              <a:t>**Allow</a:t>
            </a:r>
            <a:r>
              <a:rPr lang="en-US" sz="1000" b="0" baseline="0" dirty="0" smtClean="0">
                <a:latin typeface="+mj-lt"/>
              </a:rPr>
              <a:t> up to 20 minutes for this activity**</a:t>
            </a:r>
          </a:p>
          <a:p>
            <a:pPr marL="165237" indent="-165237">
              <a:defRPr/>
            </a:pPr>
            <a:endParaRPr lang="en-US" sz="1000" b="1" dirty="0">
              <a:latin typeface="+mj-lt"/>
            </a:endParaRPr>
          </a:p>
          <a:p>
            <a:pPr marL="165237" indent="-165237">
              <a:buFontTx/>
              <a:buAutoNum type="arabicPeriod"/>
              <a:defRPr/>
            </a:pPr>
            <a:r>
              <a:rPr lang="en-US" sz="1000" dirty="0">
                <a:latin typeface="+mj-lt"/>
              </a:rPr>
              <a:t>Read the case study aloud. </a:t>
            </a:r>
          </a:p>
          <a:p>
            <a:pPr marL="165237" indent="-165237">
              <a:buFontTx/>
              <a:buAutoNum type="arabicPeriod"/>
              <a:defRPr/>
            </a:pPr>
            <a:r>
              <a:rPr lang="en-US" sz="1000" dirty="0">
                <a:latin typeface="+mj-lt"/>
              </a:rPr>
              <a:t>Ask participants to break into pairs or small groups (depending on the size of the audience), and spend 5-10 minutes discussing the questions.</a:t>
            </a:r>
          </a:p>
          <a:p>
            <a:pPr marL="165237" indent="-165237">
              <a:buFontTx/>
              <a:buAutoNum type="arabicPeriod"/>
              <a:defRPr/>
            </a:pPr>
            <a:r>
              <a:rPr lang="en-US" sz="1000" dirty="0">
                <a:latin typeface="+mj-lt"/>
              </a:rPr>
              <a:t>De-brief as a full group for 5-10 minutes. Ask for volunteers to briefly share responses to the two questions.</a:t>
            </a:r>
          </a:p>
          <a:p>
            <a:pPr marL="165237" indent="-165237">
              <a:defRPr/>
            </a:pPr>
            <a:endParaRPr lang="en-US" sz="1000" dirty="0" smtClean="0">
              <a:latin typeface="+mj-lt"/>
            </a:endParaRPr>
          </a:p>
          <a:p>
            <a:pPr marL="165237" indent="-165237">
              <a:defRPr/>
            </a:pPr>
            <a:r>
              <a:rPr lang="en-US" sz="1000" b="1" dirty="0" smtClean="0">
                <a:latin typeface="+mj-lt"/>
              </a:rPr>
              <a:t>Potential</a:t>
            </a:r>
            <a:r>
              <a:rPr lang="en-US" sz="1000" b="1" baseline="0" dirty="0" smtClean="0">
                <a:latin typeface="+mj-lt"/>
              </a:rPr>
              <a:t> discussion points for question #1 include:</a:t>
            </a:r>
          </a:p>
          <a:p>
            <a:pPr marL="171450" indent="-171450">
              <a:buFont typeface="Arial" panose="020B0604020202020204" pitchFamily="34" charset="0"/>
              <a:buChar char="•"/>
              <a:defRPr/>
            </a:pPr>
            <a:r>
              <a:rPr lang="en-US" sz="1000" baseline="0" dirty="0" smtClean="0">
                <a:latin typeface="+mj-lt"/>
              </a:rPr>
              <a:t>Has he ever been tested for HIV?</a:t>
            </a:r>
          </a:p>
          <a:p>
            <a:pPr marL="171450" indent="-171450">
              <a:buFont typeface="Arial" panose="020B0604020202020204" pitchFamily="34" charset="0"/>
              <a:buChar char="•"/>
              <a:defRPr/>
            </a:pPr>
            <a:r>
              <a:rPr lang="en-US" sz="1000" baseline="0" dirty="0" smtClean="0">
                <a:latin typeface="+mj-lt"/>
              </a:rPr>
              <a:t>With whom does he use alcohol and other drugs?</a:t>
            </a:r>
          </a:p>
          <a:p>
            <a:pPr marL="171450" indent="-171450">
              <a:buFont typeface="Arial" panose="020B0604020202020204" pitchFamily="34" charset="0"/>
              <a:buChar char="•"/>
              <a:defRPr/>
            </a:pPr>
            <a:r>
              <a:rPr lang="en-US" sz="1000" baseline="0" dirty="0" smtClean="0">
                <a:latin typeface="+mj-lt"/>
              </a:rPr>
              <a:t>Why did he move in with his boyfriend?</a:t>
            </a:r>
          </a:p>
          <a:p>
            <a:pPr marL="171450" indent="-171450">
              <a:buFont typeface="Arial" panose="020B0604020202020204" pitchFamily="34" charset="0"/>
              <a:buChar char="•"/>
              <a:defRPr/>
            </a:pPr>
            <a:r>
              <a:rPr lang="en-US" sz="1000" baseline="0" dirty="0" smtClean="0">
                <a:latin typeface="+mj-lt"/>
              </a:rPr>
              <a:t>What is his partner’s HIV status?</a:t>
            </a:r>
          </a:p>
          <a:p>
            <a:pPr marL="171450" indent="-171450">
              <a:buFont typeface="Arial" panose="020B0604020202020204" pitchFamily="34" charset="0"/>
              <a:buChar char="•"/>
              <a:defRPr/>
            </a:pPr>
            <a:r>
              <a:rPr lang="en-US" sz="1000" baseline="0" dirty="0" smtClean="0">
                <a:latin typeface="+mj-lt"/>
              </a:rPr>
              <a:t>How did he administer heroin?</a:t>
            </a:r>
          </a:p>
          <a:p>
            <a:pPr marL="171450" indent="-171450">
              <a:buFont typeface="Arial" panose="020B0604020202020204" pitchFamily="34" charset="0"/>
              <a:buChar char="•"/>
              <a:defRPr/>
            </a:pPr>
            <a:r>
              <a:rPr lang="en-US" sz="1000" baseline="0" dirty="0" smtClean="0">
                <a:latin typeface="+mj-lt"/>
              </a:rPr>
              <a:t>Did he like heroin?</a:t>
            </a:r>
          </a:p>
          <a:p>
            <a:pPr marL="171450" indent="-171450">
              <a:buFont typeface="Arial" panose="020B0604020202020204" pitchFamily="34" charset="0"/>
              <a:buChar char="•"/>
              <a:defRPr/>
            </a:pPr>
            <a:r>
              <a:rPr lang="en-US" sz="1000" baseline="0" dirty="0" smtClean="0">
                <a:latin typeface="+mj-lt"/>
              </a:rPr>
              <a:t>What does he know about HIV?</a:t>
            </a:r>
          </a:p>
          <a:p>
            <a:pPr marL="171450" indent="-171450">
              <a:buFont typeface="Arial" panose="020B0604020202020204" pitchFamily="34" charset="0"/>
              <a:buChar char="•"/>
              <a:defRPr/>
            </a:pPr>
            <a:endParaRPr lang="en-US" sz="1000" dirty="0" smtClean="0">
              <a:latin typeface="+mj-lt"/>
            </a:endParaRPr>
          </a:p>
          <a:p>
            <a:pPr>
              <a:defRPr/>
            </a:pPr>
            <a:r>
              <a:rPr lang="en-US" sz="1000" b="1" dirty="0" smtClean="0">
                <a:latin typeface="+mj-lt"/>
              </a:rPr>
              <a:t>Potential discussion points for question #2 include:</a:t>
            </a:r>
          </a:p>
          <a:p>
            <a:pPr marL="171450" indent="-171450">
              <a:buFont typeface="Arial" panose="020B0604020202020204" pitchFamily="34" charset="0"/>
              <a:buChar char="•"/>
              <a:defRPr/>
            </a:pPr>
            <a:r>
              <a:rPr lang="en-US" sz="1000" dirty="0" smtClean="0">
                <a:latin typeface="+mj-lt"/>
              </a:rPr>
              <a:t>Why is her here today?</a:t>
            </a:r>
          </a:p>
          <a:p>
            <a:pPr marL="171450" indent="-171450">
              <a:buFont typeface="Arial" panose="020B0604020202020204" pitchFamily="34" charset="0"/>
              <a:buChar char="•"/>
              <a:defRPr/>
            </a:pPr>
            <a:r>
              <a:rPr lang="en-US" sz="1000" dirty="0" smtClean="0">
                <a:latin typeface="+mj-lt"/>
              </a:rPr>
              <a:t>What</a:t>
            </a:r>
            <a:r>
              <a:rPr lang="en-US" sz="1000" baseline="0" dirty="0" smtClean="0">
                <a:latin typeface="+mj-lt"/>
              </a:rPr>
              <a:t> is his motivation for behavior change?</a:t>
            </a:r>
          </a:p>
          <a:p>
            <a:pPr marL="171450" indent="-171450">
              <a:buFont typeface="Arial" panose="020B0604020202020204" pitchFamily="34" charset="0"/>
              <a:buChar char="•"/>
              <a:defRPr/>
            </a:pPr>
            <a:r>
              <a:rPr lang="en-US" sz="1000" baseline="0" dirty="0" smtClean="0">
                <a:latin typeface="+mj-lt"/>
              </a:rPr>
              <a:t>Does he have awareness of risky practices?</a:t>
            </a:r>
          </a:p>
          <a:p>
            <a:pPr marL="171450" indent="-171450">
              <a:buFont typeface="Arial" panose="020B0604020202020204" pitchFamily="34" charset="0"/>
              <a:buChar char="•"/>
              <a:defRPr/>
            </a:pPr>
            <a:r>
              <a:rPr lang="en-US" sz="1000" baseline="0" dirty="0" smtClean="0">
                <a:latin typeface="+mj-lt"/>
              </a:rPr>
              <a:t>Would he like safe sex education?</a:t>
            </a:r>
          </a:p>
          <a:p>
            <a:pPr marL="171450" indent="-171450">
              <a:buFont typeface="Arial" panose="020B0604020202020204" pitchFamily="34" charset="0"/>
              <a:buChar char="•"/>
              <a:defRPr/>
            </a:pPr>
            <a:r>
              <a:rPr lang="en-US" sz="1000" baseline="0" dirty="0" smtClean="0">
                <a:latin typeface="+mj-lt"/>
              </a:rPr>
              <a:t>Does he have any co-occurring mental health issues?</a:t>
            </a:r>
          </a:p>
          <a:p>
            <a:pPr marL="171450" indent="-171450">
              <a:buFont typeface="Arial" panose="020B0604020202020204" pitchFamily="34" charset="0"/>
              <a:buChar char="•"/>
              <a:defRPr/>
            </a:pPr>
            <a:r>
              <a:rPr lang="en-US" sz="1000" baseline="0" dirty="0" smtClean="0">
                <a:latin typeface="+mj-lt"/>
              </a:rPr>
              <a:t>What is his sexual orientation?</a:t>
            </a:r>
            <a:endParaRPr lang="en-US" sz="1000" dirty="0">
              <a:latin typeface="+mj-lt"/>
            </a:endParaRPr>
          </a:p>
        </p:txBody>
      </p:sp>
      <p:sp>
        <p:nvSpPr>
          <p:cNvPr id="212996" name="Slide Number Placeholder 3"/>
          <p:cNvSpPr>
            <a:spLocks noGrp="1"/>
          </p:cNvSpPr>
          <p:nvPr>
            <p:ph type="sldNum" sz="quarter" idx="5"/>
          </p:nvPr>
        </p:nvSpPr>
        <p:spPr>
          <a:noFill/>
        </p:spPr>
        <p:txBody>
          <a:bodyPr/>
          <a:lstStyle/>
          <a:p>
            <a:fld id="{5D196EFC-FC31-48FC-8A78-4B9D36CCA665}" type="slidenum">
              <a:rPr lang="en-US" smtClean="0"/>
              <a:pPr/>
              <a:t>102</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b="0" i="0" kern="1200" dirty="0" smtClean="0">
                <a:solidFill>
                  <a:schemeClr val="tx1"/>
                </a:solidFill>
                <a:effectLst/>
                <a:latin typeface="+mj-lt"/>
                <a:ea typeface="+mn-ea"/>
                <a:cs typeface="+mn-cs"/>
              </a:rPr>
              <a:t>Adolescents with substance abuse disorders differ from their adult counterparts in important ways, including motivations behind the abuse, access to substances, and frequency of use. But are substance abuse programs for adolescents addressing these differences? What types of treatment programs are the most effective for adolescents? To assess the effectiveness of treatment for adolescent substance abuse, this research project conducted a synthesis of research (meta-analysis) on studies of substance abuse treatment among adolescents. An additional meta-analysis was conducted on treatment outcomes reported on the Global Appraisal of Individual Needs (GAIN) database compiled by Chestnut Health Systems. The study was supported under an interagency agreement between the Substance Abuse and Mental Health Services Administration's Center for Substance Abuse Treatment, and the National Institute on Alcohol Abuse and Alcoholism.</a:t>
            </a:r>
          </a:p>
          <a:p>
            <a:pPr fontAlgn="base"/>
            <a:endParaRPr lang="en-US" sz="1000" b="0" i="0" kern="1200" dirty="0" smtClean="0">
              <a:solidFill>
                <a:schemeClr val="tx1"/>
              </a:solidFill>
              <a:effectLst/>
              <a:latin typeface="+mj-lt"/>
              <a:ea typeface="+mn-ea"/>
              <a:cs typeface="+mn-cs"/>
            </a:endParaRPr>
          </a:p>
          <a:p>
            <a:pPr fontAlgn="base"/>
            <a:r>
              <a:rPr lang="en-US" sz="1000" b="0" i="0" kern="1200" dirty="0" smtClean="0">
                <a:solidFill>
                  <a:schemeClr val="tx1"/>
                </a:solidFill>
                <a:effectLst/>
                <a:latin typeface="+mj-lt"/>
                <a:ea typeface="+mn-ea"/>
                <a:cs typeface="+mn-cs"/>
              </a:rPr>
              <a:t>The study sought to answer the following research questions: (1)</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How much change in substance use occurs after adolescents enter treatment programs? What treatment programs exhibit the largest pre-post changes in substance use outcomes? (2) After accounting for varying characteristics of studies, what treatment programs exhibit the largest effects on adolescent substance use? (3) How do the comparative effects of treatment types in the meta-analysis compare with those found in the national GAIN database?</a:t>
            </a:r>
          </a:p>
          <a:p>
            <a:pPr fontAlgn="base"/>
            <a:endParaRPr lang="en-US" sz="1000" b="0" i="0" kern="1200" dirty="0" smtClean="0">
              <a:solidFill>
                <a:schemeClr val="tx1"/>
              </a:solidFill>
              <a:effectLst/>
              <a:latin typeface="+mj-lt"/>
              <a:ea typeface="+mn-ea"/>
              <a:cs typeface="+mn-cs"/>
            </a:endParaRPr>
          </a:p>
          <a:p>
            <a:pPr fontAlgn="base"/>
            <a:r>
              <a:rPr lang="en-US" sz="1000" b="0" i="0" kern="1200" dirty="0" smtClean="0">
                <a:solidFill>
                  <a:schemeClr val="tx1"/>
                </a:solidFill>
                <a:effectLst/>
                <a:latin typeface="+mj-lt"/>
                <a:ea typeface="+mn-ea"/>
                <a:cs typeface="+mn-cs"/>
              </a:rPr>
              <a:t>The approaches listed on the slide are those that were featured in the studies included in the meta-analysis</a:t>
            </a:r>
            <a:r>
              <a:rPr lang="en-US" sz="1000" b="0" i="0" kern="1200" baseline="0" dirty="0" smtClean="0">
                <a:solidFill>
                  <a:schemeClr val="tx1"/>
                </a:solidFill>
                <a:effectLst/>
                <a:latin typeface="+mj-lt"/>
                <a:ea typeface="+mn-ea"/>
                <a:cs typeface="+mn-cs"/>
              </a:rPr>
              <a:t>. Additional approaches (not featured on the slide) include psychoeducational therapy (PET), contingency management, vocational counseling, pharmacological therapies, drug court, and no treatment (assessment only) and delayed treatment control groups.</a:t>
            </a:r>
            <a:endParaRPr lang="en-US" sz="1000" b="0" i="0" kern="1200" dirty="0" smtClean="0">
              <a:solidFill>
                <a:schemeClr val="tx1"/>
              </a:solidFill>
              <a:effectLst/>
              <a:latin typeface="+mj-lt"/>
              <a:ea typeface="+mn-ea"/>
              <a:cs typeface="+mn-cs"/>
            </a:endParaRPr>
          </a:p>
          <a:p>
            <a:pPr fontAlgn="base"/>
            <a:endParaRPr lang="en-US" sz="1000" b="0" i="0" kern="1200" dirty="0" smtClean="0">
              <a:solidFill>
                <a:schemeClr val="tx1"/>
              </a:solidFill>
              <a:effectLst/>
              <a:latin typeface="+mj-lt"/>
              <a:ea typeface="+mn-ea"/>
              <a:cs typeface="+mn-cs"/>
            </a:endParaRPr>
          </a:p>
          <a:p>
            <a:pPr fontAlgn="base"/>
            <a:r>
              <a:rPr lang="en-US" sz="1000" b="1" i="0" kern="1200" dirty="0" smtClean="0">
                <a:solidFill>
                  <a:schemeClr val="tx1"/>
                </a:solidFill>
                <a:effectLst/>
                <a:latin typeface="+mj-lt"/>
                <a:ea typeface="+mn-ea"/>
                <a:cs typeface="+mn-cs"/>
              </a:rPr>
              <a:t>REFERENCE</a:t>
            </a:r>
          </a:p>
          <a:p>
            <a:pPr fontAlgn="base"/>
            <a:r>
              <a:rPr lang="en-US" sz="1000" b="0" i="0" kern="1200" dirty="0" err="1" smtClean="0">
                <a:solidFill>
                  <a:schemeClr val="tx1"/>
                </a:solidFill>
                <a:effectLst/>
                <a:latin typeface="+mj-lt"/>
                <a:ea typeface="+mn-ea"/>
                <a:cs typeface="+mn-cs"/>
              </a:rPr>
              <a:t>Lipsey</a:t>
            </a:r>
            <a:r>
              <a:rPr lang="en-US" sz="1000" b="0" i="0" kern="1200" dirty="0" smtClean="0">
                <a:solidFill>
                  <a:schemeClr val="tx1"/>
                </a:solidFill>
                <a:effectLst/>
                <a:latin typeface="+mj-lt"/>
                <a:ea typeface="+mn-ea"/>
                <a:cs typeface="+mn-cs"/>
              </a:rPr>
              <a:t>, M.W., Tanner-Smith, E.E., &amp; Wilson, S.J. (2010). </a:t>
            </a:r>
            <a:r>
              <a:rPr lang="en-US" sz="1000" b="0" i="1" kern="1200" dirty="0" smtClean="0">
                <a:solidFill>
                  <a:schemeClr val="tx1"/>
                </a:solidFill>
                <a:effectLst/>
                <a:latin typeface="+mj-lt"/>
                <a:ea typeface="+mn-ea"/>
                <a:cs typeface="+mn-cs"/>
              </a:rPr>
              <a:t>Comparative Effectiveness of Adolescent Substance Abuse Treatment: Three Meta-analyses With Implications for Practice</a:t>
            </a:r>
            <a:r>
              <a:rPr lang="en-US" sz="1000" b="0" i="0" kern="1200" dirty="0" smtClean="0">
                <a:solidFill>
                  <a:schemeClr val="tx1"/>
                </a:solidFill>
                <a:effectLst/>
                <a:latin typeface="+mj-lt"/>
                <a:ea typeface="+mn-ea"/>
                <a:cs typeface="+mn-cs"/>
              </a:rPr>
              <a:t>. Nashville, TN: Peabody Research Institute, Vanderbilt University.</a:t>
            </a:r>
            <a:endParaRPr lang="en-US" sz="1000" b="0" i="0" kern="1200" dirty="0">
              <a:solidFill>
                <a:schemeClr val="tx1"/>
              </a:solidFill>
              <a:effectLst/>
              <a:latin typeface="+mj-lt"/>
              <a:ea typeface="+mn-ea"/>
              <a:cs typeface="+mn-cs"/>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103</a:t>
            </a:fld>
            <a:endParaRPr lang="en-US"/>
          </a:p>
        </p:txBody>
      </p:sp>
    </p:spTree>
    <p:extLst>
      <p:ext uri="{BB962C8B-B14F-4D97-AF65-F5344CB8AC3E}">
        <p14:creationId xmlns:p14="http://schemas.microsoft.com/office/powerpoint/2010/main" val="1468248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The </a:t>
            </a:r>
            <a:r>
              <a:rPr lang="en-US" sz="1200" b="0" i="0" kern="1200" dirty="0" err="1" smtClean="0">
                <a:solidFill>
                  <a:schemeClr val="tx1"/>
                </a:solidFill>
                <a:effectLst/>
                <a:latin typeface="Times New Roman" pitchFamily="18" charset="0"/>
                <a:ea typeface="+mn-ea"/>
                <a:cs typeface="+mn-cs"/>
              </a:rPr>
              <a:t>Lipsey</a:t>
            </a:r>
            <a:r>
              <a:rPr lang="en-US" sz="1200" b="0" i="0" kern="1200" dirty="0" smtClean="0">
                <a:solidFill>
                  <a:schemeClr val="tx1"/>
                </a:solidFill>
                <a:effectLst/>
                <a:latin typeface="Times New Roman" pitchFamily="18" charset="0"/>
                <a:ea typeface="+mn-ea"/>
                <a:cs typeface="+mn-cs"/>
              </a:rPr>
              <a:t> et al. meta-analysis of various treatment modalities was conducted to determine which programs yield the best adolescent outcomes. In their analysis, they compared 55 research studies of various therapeutic approaches that were tested against a control or alternate treatment sample. Although most of the studies reviewed in the meta-analysis were conducted roughly a decade ago, the </a:t>
            </a:r>
            <a:r>
              <a:rPr lang="en-US" sz="1200" b="0" i="0" kern="1200" dirty="0" err="1" smtClean="0">
                <a:solidFill>
                  <a:schemeClr val="tx1"/>
                </a:solidFill>
                <a:effectLst/>
                <a:latin typeface="Times New Roman" pitchFamily="18" charset="0"/>
                <a:ea typeface="+mn-ea"/>
                <a:cs typeface="+mn-cs"/>
              </a:rPr>
              <a:t>Lipsey</a:t>
            </a:r>
            <a:r>
              <a:rPr lang="en-US" sz="1200" b="0" i="0" kern="1200" dirty="0" smtClean="0">
                <a:solidFill>
                  <a:schemeClr val="tx1"/>
                </a:solidFill>
                <a:effectLst/>
                <a:latin typeface="Times New Roman" pitchFamily="18" charset="0"/>
                <a:ea typeface="+mn-ea"/>
                <a:cs typeface="+mn-cs"/>
              </a:rPr>
              <a:t> et al. review is highly regarded as a thorough and statistically sound evaluation of adolescent treatment programs.</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The </a:t>
            </a:r>
            <a:r>
              <a:rPr lang="en-US" sz="1200" b="0" i="0" kern="1200" dirty="0" err="1" smtClean="0">
                <a:solidFill>
                  <a:schemeClr val="tx1"/>
                </a:solidFill>
                <a:effectLst/>
                <a:latin typeface="Times New Roman" pitchFamily="18" charset="0"/>
                <a:ea typeface="+mn-ea"/>
                <a:cs typeface="+mn-cs"/>
              </a:rPr>
              <a:t>Lipsey</a:t>
            </a:r>
            <a:r>
              <a:rPr lang="en-US" sz="1200" b="0" i="0" kern="1200" dirty="0" smtClean="0">
                <a:solidFill>
                  <a:schemeClr val="tx1"/>
                </a:solidFill>
                <a:effectLst/>
                <a:latin typeface="Times New Roman" pitchFamily="18" charset="0"/>
                <a:ea typeface="+mn-ea"/>
                <a:cs typeface="+mn-cs"/>
              </a:rPr>
              <a:t> et al. review focused on these approaches: 12-step–based therapy, TC, family-based interventions, CBT, motivational-based therapy (MI and BI), and mixed or other approaches. A consistent pattern emerged that showed overall positive effects for all treatment models when compared with comparison conditions, but family therapy, CBT, and motivational enhancement therapy/CBT tended to show the best outcomes. It is advisable, however, to view these findings with caution given the relatively small number of studies and the fact that many studies’ efforts to control for confounds were not optimal.</a:t>
            </a: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104</a:t>
            </a:fld>
            <a:endParaRPr lang="en-US"/>
          </a:p>
        </p:txBody>
      </p:sp>
    </p:spTree>
    <p:extLst>
      <p:ext uri="{BB962C8B-B14F-4D97-AF65-F5344CB8AC3E}">
        <p14:creationId xmlns:p14="http://schemas.microsoft.com/office/powerpoint/2010/main" val="12785056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TRANSITION</a:t>
            </a:r>
            <a:r>
              <a:rPr lang="en-US" sz="1000" b="1" baseline="0" dirty="0" smtClean="0">
                <a:latin typeface="+mj-lt"/>
              </a:rPr>
              <a:t> SLIDE</a:t>
            </a:r>
          </a:p>
          <a:p>
            <a:r>
              <a:rPr lang="en-US" sz="1000" baseline="0" dirty="0" smtClean="0">
                <a:latin typeface="+mj-lt"/>
              </a:rPr>
              <a:t>The next portion of the presentation briefly reviews the evidence available to describe the clinical adherence to evidence-based practices for treating adolescent substance users.</a:t>
            </a:r>
          </a:p>
          <a:p>
            <a:endParaRPr lang="en-US" sz="1000" dirty="0" smtClean="0">
              <a:latin typeface="+mj-lt"/>
            </a:endParaRPr>
          </a:p>
          <a:p>
            <a:r>
              <a:rPr lang="en-US" sz="1000" dirty="0" smtClean="0">
                <a:latin typeface="+mj-lt"/>
              </a:rPr>
              <a:t>Photo credit: SAMHSA, 2014</a:t>
            </a:r>
            <a:r>
              <a:rPr lang="en-US" sz="1000" baseline="0" dirty="0" smtClean="0">
                <a:latin typeface="+mj-lt"/>
              </a:rPr>
              <a:t> (BH Barometer Report).</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105</a:t>
            </a:fld>
            <a:endParaRPr lang="en-US"/>
          </a:p>
        </p:txBody>
      </p:sp>
    </p:spTree>
    <p:extLst>
      <p:ext uri="{BB962C8B-B14F-4D97-AF65-F5344CB8AC3E}">
        <p14:creationId xmlns:p14="http://schemas.microsoft.com/office/powerpoint/2010/main" val="36051909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learn an evidence-based</a:t>
            </a:r>
            <a:r>
              <a:rPr lang="en-US" baseline="0" dirty="0" smtClean="0"/>
              <a:t> treatment well, clinicians need to be</a:t>
            </a:r>
            <a:r>
              <a:rPr lang="en-US" dirty="0" smtClean="0"/>
              <a:t> receptive to the new approach, and have beliefs, orientations, and core counseling skills that are consistent with the</a:t>
            </a:r>
            <a:r>
              <a:rPr lang="en-US" baseline="0" dirty="0" smtClean="0"/>
              <a:t> new treatment. This slide features counselors perspectives on the adoption of an evidence-based practice, including a few pros and cons.</a:t>
            </a:r>
          </a:p>
          <a:p>
            <a:endParaRPr lang="en-US" dirty="0" smtClean="0"/>
          </a:p>
          <a:p>
            <a:r>
              <a:rPr lang="en-US" b="1" u="none" dirty="0" smtClean="0"/>
              <a:t>REFERENCE</a:t>
            </a:r>
          </a:p>
          <a:p>
            <a:r>
              <a:rPr lang="en-US" dirty="0" smtClean="0"/>
              <a:t>Winters,</a:t>
            </a:r>
            <a:r>
              <a:rPr lang="en-US" baseline="0" dirty="0" smtClean="0"/>
              <a:t> K.C., &amp; </a:t>
            </a:r>
            <a:r>
              <a:rPr lang="en-US" baseline="0" dirty="0" err="1" smtClean="0"/>
              <a:t>Kaminer</a:t>
            </a:r>
            <a:r>
              <a:rPr lang="en-US" baseline="0" dirty="0" smtClean="0"/>
              <a:t>, Y. (2008). Screening and assessing adolescent substance use disorders in clinical populations. </a:t>
            </a:r>
            <a:r>
              <a:rPr lang="en-US" i="1" baseline="0" dirty="0" smtClean="0"/>
              <a:t>Journal of the American Academy of Child and Adolescent Psychiatry, 47</a:t>
            </a:r>
            <a:r>
              <a:rPr lang="en-US" i="0" baseline="0" dirty="0" smtClean="0"/>
              <a:t>(7), 740-744.</a:t>
            </a:r>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106</a:t>
            </a:fld>
            <a:endParaRPr lang="en-US"/>
          </a:p>
        </p:txBody>
      </p:sp>
    </p:spTree>
    <p:extLst>
      <p:ext uri="{BB962C8B-B14F-4D97-AF65-F5344CB8AC3E}">
        <p14:creationId xmlns:p14="http://schemas.microsoft.com/office/powerpoint/2010/main" val="38665990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7"/>
          <p:cNvSpPr>
            <a:spLocks noGrp="1" noChangeArrowheads="1"/>
          </p:cNvSpPr>
          <p:nvPr>
            <p:ph type="sldNum" sz="quarter" idx="5"/>
          </p:nvPr>
        </p:nvSpPr>
        <p:spPr>
          <a:noFill/>
        </p:spPr>
        <p:txBody>
          <a:bodyPr/>
          <a:lstStyle/>
          <a:p>
            <a:fld id="{3A01F891-FB07-4129-A323-B5E25C448CFA}" type="slidenum">
              <a:rPr lang="en-US" smtClean="0"/>
              <a:pPr/>
              <a:t>107</a:t>
            </a:fld>
            <a:endParaRPr lang="en-US" smtClean="0"/>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xfrm>
            <a:off x="701676" y="4416426"/>
            <a:ext cx="5607050" cy="4183063"/>
          </a:xfrm>
          <a:noFill/>
          <a:ln/>
        </p:spPr>
        <p:txBody>
          <a:bodyPr/>
          <a:lstStyle/>
          <a:p>
            <a:pPr eaLnBrk="1" hangingPunct="1"/>
            <a:r>
              <a:rPr lang="en-US" sz="1000" dirty="0" smtClean="0">
                <a:latin typeface="+mj-lt"/>
              </a:rPr>
              <a:t>It is important to note</a:t>
            </a:r>
            <a:r>
              <a:rPr lang="en-US" sz="1000" baseline="0" dirty="0" smtClean="0">
                <a:latin typeface="+mj-lt"/>
              </a:rPr>
              <a:t> that a superior treatment approach for adolescents has yet to be established. That said, studies that have looked at treatment effectiveness have produced positive outcomes related to reductions in substance use, improvement in mental health and general well-being, and an improvement in social relationships. Viewed as a whole, the most common outcomes of adolescent treatment are enhancements in global functioning (increased emotional health and improved functioning in the family, school, and community) and reduced substance use (to approximately 50% of pre-treatment levels) rather than complete and enduring cessation of alcohol and other drug use.</a:t>
            </a:r>
          </a:p>
          <a:p>
            <a:pPr eaLnBrk="1" hangingPunct="1"/>
            <a:endParaRPr lang="en-US" sz="1000" baseline="0" dirty="0" smtClean="0">
              <a:latin typeface="+mj-lt"/>
            </a:endParaRPr>
          </a:p>
          <a:p>
            <a:pPr eaLnBrk="1" hangingPunct="1"/>
            <a:r>
              <a:rPr lang="en-US" sz="1000" b="1" baseline="0" dirty="0" smtClean="0">
                <a:latin typeface="+mj-lt"/>
              </a:rPr>
              <a:t>REFERENCE</a:t>
            </a:r>
          </a:p>
          <a:p>
            <a:r>
              <a:rPr lang="en-US" sz="1200" b="0" i="0" u="none" strike="noStrike" kern="1200" baseline="0" dirty="0" err="1" smtClean="0">
                <a:solidFill>
                  <a:schemeClr val="tx1"/>
                </a:solidFill>
                <a:latin typeface="Times New Roman" pitchFamily="18" charset="0"/>
                <a:ea typeface="+mn-ea"/>
                <a:cs typeface="+mn-cs"/>
              </a:rPr>
              <a:t>Risberg</a:t>
            </a:r>
            <a:r>
              <a:rPr lang="en-US" sz="1200" b="0" i="0" u="none" strike="noStrike" kern="1200" baseline="0" dirty="0" smtClean="0">
                <a:solidFill>
                  <a:schemeClr val="tx1"/>
                </a:solidFill>
                <a:latin typeface="Times New Roman" pitchFamily="18" charset="0"/>
                <a:ea typeface="+mn-ea"/>
                <a:cs typeface="+mn-cs"/>
              </a:rPr>
              <a:t>, R. &amp; White, W. (2003) Adolescent substance abuse treatment: Expectations versus outcomes. </a:t>
            </a:r>
            <a:r>
              <a:rPr lang="en-US" sz="1200" b="0" i="1" u="none" strike="noStrike" kern="1200" baseline="0" dirty="0" smtClean="0">
                <a:solidFill>
                  <a:schemeClr val="tx1"/>
                </a:solidFill>
                <a:latin typeface="Times New Roman" pitchFamily="18" charset="0"/>
                <a:ea typeface="+mn-ea"/>
                <a:cs typeface="+mn-cs"/>
              </a:rPr>
              <a:t>Student Assistance Journal, 15</a:t>
            </a:r>
            <a:r>
              <a:rPr lang="en-US" sz="1200" b="0" i="0" u="none" strike="noStrike" kern="1200" baseline="0" dirty="0" smtClean="0">
                <a:solidFill>
                  <a:schemeClr val="tx1"/>
                </a:solidFill>
                <a:latin typeface="Times New Roman" pitchFamily="18" charset="0"/>
                <a:ea typeface="+mn-ea"/>
                <a:cs typeface="+mn-cs"/>
              </a:rPr>
              <a:t>(2), 16-20. </a:t>
            </a:r>
            <a:endParaRPr lang="en-US" sz="1000" dirty="0" smtClean="0">
              <a:latin typeface="+mj-lt"/>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7"/>
          <p:cNvSpPr>
            <a:spLocks noGrp="1" noChangeArrowheads="1"/>
          </p:cNvSpPr>
          <p:nvPr>
            <p:ph type="sldNum" sz="quarter" idx="5"/>
          </p:nvPr>
        </p:nvSpPr>
        <p:spPr>
          <a:noFill/>
        </p:spPr>
        <p:txBody>
          <a:bodyPr/>
          <a:lstStyle/>
          <a:p>
            <a:fld id="{9D6398C8-1CA3-4628-9162-1C5EF1FB94A7}" type="slidenum">
              <a:rPr lang="en-US" smtClean="0"/>
              <a:pPr/>
              <a:t>108</a:t>
            </a:fld>
            <a:endParaRPr lang="en-US" smtClean="0"/>
          </a:p>
        </p:txBody>
      </p:sp>
      <p:sp>
        <p:nvSpPr>
          <p:cNvPr id="150532" name="Rectangle 2"/>
          <p:cNvSpPr>
            <a:spLocks noGrp="1" noRot="1" noChangeAspect="1" noChangeArrowheads="1" noTextEdit="1"/>
          </p:cNvSpPr>
          <p:nvPr>
            <p:ph type="sldImg"/>
          </p:nvPr>
        </p:nvSpPr>
        <p:spPr>
          <a:xfrm>
            <a:off x="1208088" y="727075"/>
            <a:ext cx="4598987" cy="3451225"/>
          </a:xfrm>
          <a:ln/>
        </p:spPr>
      </p:sp>
      <p:sp>
        <p:nvSpPr>
          <p:cNvPr id="150533" name="Rectangle 3"/>
          <p:cNvSpPr>
            <a:spLocks noGrp="1" noChangeArrowheads="1"/>
          </p:cNvSpPr>
          <p:nvPr>
            <p:ph type="body" idx="1"/>
          </p:nvPr>
        </p:nvSpPr>
        <p:spPr>
          <a:xfrm>
            <a:off x="936625" y="4416426"/>
            <a:ext cx="5137150" cy="498475"/>
          </a:xfrm>
          <a:noFill/>
          <a:ln/>
        </p:spPr>
        <p:txBody>
          <a:bodyPr lIns="93144" tIns="46573" rIns="93144" bIns="46573"/>
          <a:lstStyle/>
          <a:p>
            <a:r>
              <a:rPr lang="en-US" sz="1000" dirty="0" smtClean="0">
                <a:latin typeface="+mj-lt"/>
              </a:rPr>
              <a:t>With regards to</a:t>
            </a:r>
            <a:r>
              <a:rPr lang="en-US" sz="1000" baseline="0" dirty="0" smtClean="0">
                <a:latin typeface="+mj-lt"/>
              </a:rPr>
              <a:t> treatment outcome studies, more work is left to do. Less than 50% of adolescents leave treatment with a positive discharge (meaning, they are still using), and almost two-thirds of adolescents relapse within three months of treatment completion. Adolescent treatment </a:t>
            </a:r>
            <a:r>
              <a:rPr lang="en-US" sz="1000" b="0" i="0" u="none" strike="noStrike" kern="1200" baseline="0" dirty="0" smtClean="0">
                <a:solidFill>
                  <a:schemeClr val="tx1"/>
                </a:solidFill>
                <a:latin typeface="+mj-lt"/>
                <a:ea typeface="+mn-ea"/>
                <a:cs typeface="+mn-cs"/>
              </a:rPr>
              <a:t>programs with the best clinical outcomes are those that treat a larger number of adolescents; have a sufficient budget; use evidence-based therapies; offer specialized educational, vocational, and psychiatric services; employ counselors with experience working with adolescents; and offer a larger menu of youth-specific services (e.g., art therapy, recreational services).</a:t>
            </a:r>
            <a:endParaRPr lang="en-US" sz="1000" dirty="0">
              <a:latin typeface="+mj-lt"/>
            </a:endParaRPr>
          </a:p>
          <a:p>
            <a:endParaRPr lang="en-US" sz="1000" dirty="0">
              <a:latin typeface="+mj-lt"/>
            </a:endParaRPr>
          </a:p>
          <a:p>
            <a:r>
              <a:rPr lang="en-US" sz="1000" b="1" dirty="0">
                <a:latin typeface="+mj-lt"/>
              </a:rPr>
              <a:t>REFERENCES </a:t>
            </a:r>
          </a:p>
          <a:p>
            <a:r>
              <a:rPr lang="en-US" sz="1000" dirty="0" smtClean="0">
                <a:latin typeface="+mj-lt"/>
              </a:rPr>
              <a:t>(1) </a:t>
            </a:r>
            <a:r>
              <a:rPr lang="en-US" sz="1000" dirty="0" err="1" smtClean="0">
                <a:latin typeface="+mj-lt"/>
              </a:rPr>
              <a:t>Patnode</a:t>
            </a:r>
            <a:r>
              <a:rPr lang="en-US" sz="1000" dirty="0">
                <a:latin typeface="+mj-lt"/>
              </a:rPr>
              <a:t>, C.D., O'Connor, E., Rowland, M., </a:t>
            </a:r>
            <a:r>
              <a:rPr lang="en-US" sz="1000" dirty="0" err="1">
                <a:latin typeface="+mj-lt"/>
              </a:rPr>
              <a:t>Burda</a:t>
            </a:r>
            <a:r>
              <a:rPr lang="en-US" sz="1000" dirty="0">
                <a:latin typeface="+mj-lt"/>
              </a:rPr>
              <a:t>, B.U., Perdue, L. A., &amp; Whitlock, E. P. (2013). Primary care behavioral interventions to prevent or reduce illicit drug and nonmedical pharmaceutical use in children and adolescents: A systematic evidence review for the U.S. Preventive Services Task Force. </a:t>
            </a:r>
            <a:r>
              <a:rPr lang="en-US" sz="1000" i="1" dirty="0">
                <a:latin typeface="+mj-lt"/>
              </a:rPr>
              <a:t>Evidence Synthesis No. 106</a:t>
            </a:r>
            <a:r>
              <a:rPr lang="en-US" sz="1000" dirty="0">
                <a:latin typeface="+mj-lt"/>
              </a:rPr>
              <a:t>. Rockville, MD: Agency for Healthcare Research and Quality. </a:t>
            </a:r>
          </a:p>
          <a:p>
            <a:pPr eaLnBrk="1" hangingPunct="1"/>
            <a:endParaRPr lang="en-US" sz="1000" dirty="0" smtClean="0">
              <a:latin typeface="+mj-lt"/>
            </a:endParaRPr>
          </a:p>
          <a:p>
            <a:pPr eaLnBrk="1" hangingPunct="1"/>
            <a:r>
              <a:rPr lang="en-US" sz="1000" dirty="0" smtClean="0">
                <a:latin typeface="+mj-lt"/>
              </a:rPr>
              <a:t>(2) </a:t>
            </a:r>
            <a:r>
              <a:rPr lang="en-US" sz="1000" dirty="0" err="1" smtClean="0">
                <a:latin typeface="+mj-lt"/>
              </a:rPr>
              <a:t>Deas</a:t>
            </a:r>
            <a:r>
              <a:rPr lang="en-US" sz="1000" dirty="0" smtClean="0">
                <a:latin typeface="+mj-lt"/>
              </a:rPr>
              <a:t>, D</a:t>
            </a:r>
            <a:r>
              <a:rPr lang="en-US" sz="1000" baseline="0" dirty="0" smtClean="0">
                <a:latin typeface="+mj-lt"/>
              </a:rPr>
              <a:t>. (2008). </a:t>
            </a:r>
            <a:r>
              <a:rPr lang="en-US" sz="1000" dirty="0" smtClean="0">
                <a:latin typeface="+mj-lt"/>
              </a:rPr>
              <a:t>Evidence-Based Treatments for Alcohol Use Disorders in Adolescents. </a:t>
            </a:r>
            <a:r>
              <a:rPr lang="en-US" sz="1000" i="1" dirty="0" smtClean="0">
                <a:latin typeface="+mj-lt"/>
              </a:rPr>
              <a:t>Pediatrics, 121</a:t>
            </a:r>
            <a:r>
              <a:rPr lang="en-US" sz="1000" dirty="0" smtClean="0">
                <a:latin typeface="+mj-lt"/>
              </a:rPr>
              <a:t>(Supplement</a:t>
            </a:r>
            <a:r>
              <a:rPr lang="en-US" sz="1000" baseline="0" dirty="0" smtClean="0">
                <a:latin typeface="+mj-lt"/>
              </a:rPr>
              <a:t> 4), S348-S354.</a:t>
            </a:r>
          </a:p>
          <a:p>
            <a:pPr eaLnBrk="1" hangingPunct="1"/>
            <a:endParaRPr lang="en-US" sz="1000" baseline="0" dirty="0" smtClean="0">
              <a:latin typeface="+mj-lt"/>
            </a:endParaRPr>
          </a:p>
          <a:p>
            <a:r>
              <a:rPr lang="en-US" sz="1000" dirty="0" smtClean="0">
                <a:latin typeface="+mj-lt"/>
              </a:rPr>
              <a:t>(3) </a:t>
            </a:r>
            <a:r>
              <a:rPr lang="en-US" sz="1000" dirty="0" err="1" smtClean="0">
                <a:latin typeface="+mj-lt"/>
              </a:rPr>
              <a:t>Morral</a:t>
            </a:r>
            <a:r>
              <a:rPr lang="en-US" sz="1000" dirty="0">
                <a:latin typeface="+mj-lt"/>
              </a:rPr>
              <a:t>, A.R., McCaffrey, D.F., </a:t>
            </a:r>
            <a:r>
              <a:rPr lang="en-US" sz="1000" dirty="0" err="1">
                <a:latin typeface="+mj-lt"/>
              </a:rPr>
              <a:t>Rideway</a:t>
            </a:r>
            <a:r>
              <a:rPr lang="en-US" sz="1000" dirty="0">
                <a:latin typeface="+mj-lt"/>
              </a:rPr>
              <a:t>, G., </a:t>
            </a:r>
            <a:r>
              <a:rPr lang="en-US" sz="1000" dirty="0" err="1">
                <a:latin typeface="+mj-lt"/>
              </a:rPr>
              <a:t>Mukherji</a:t>
            </a:r>
            <a:r>
              <a:rPr lang="en-US" sz="1000" dirty="0">
                <a:latin typeface="+mj-lt"/>
              </a:rPr>
              <a:t>, A., </a:t>
            </a:r>
            <a:r>
              <a:rPr lang="en-US" sz="1000" dirty="0" err="1">
                <a:latin typeface="+mj-lt"/>
              </a:rPr>
              <a:t>Beighley</a:t>
            </a:r>
            <a:r>
              <a:rPr lang="en-US" sz="1000" dirty="0">
                <a:latin typeface="+mj-lt"/>
              </a:rPr>
              <a:t>, C. (2006). The Relative Effectiveness of 10 Adolescent Substance Abuse Treatment Programs in the United States. Santa Monica, CA: Rand Corporation. Available at: </a:t>
            </a:r>
            <a:r>
              <a:rPr lang="en-US" sz="1000" baseline="0" dirty="0" smtClean="0">
                <a:latin typeface="+mj-lt"/>
              </a:rPr>
              <a:t>http://www.rand.org/pubs/technical_reports/TR346.html.</a:t>
            </a:r>
          </a:p>
          <a:p>
            <a:endParaRPr lang="en-US" sz="1000" baseline="0" dirty="0" smtClean="0">
              <a:latin typeface="+mj-lt"/>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7"/>
          <p:cNvSpPr>
            <a:spLocks noGrp="1" noChangeArrowheads="1"/>
          </p:cNvSpPr>
          <p:nvPr>
            <p:ph type="sldNum" sz="quarter" idx="5"/>
          </p:nvPr>
        </p:nvSpPr>
        <p:spPr>
          <a:noFill/>
        </p:spPr>
        <p:txBody>
          <a:bodyPr/>
          <a:lstStyle/>
          <a:p>
            <a:fld id="{453A4B92-EB6E-4F1B-AE44-E5D6528D8456}" type="slidenum">
              <a:rPr lang="en-US" smtClean="0"/>
              <a:pPr/>
              <a:t>109</a:t>
            </a:fld>
            <a:endParaRPr lang="en-US" smtClean="0"/>
          </a:p>
        </p:txBody>
      </p:sp>
      <p:sp>
        <p:nvSpPr>
          <p:cNvPr id="151556" name="Rectangle 2"/>
          <p:cNvSpPr>
            <a:spLocks noGrp="1" noRot="1" noChangeAspect="1" noChangeArrowheads="1" noTextEdit="1"/>
          </p:cNvSpPr>
          <p:nvPr>
            <p:ph type="sldImg"/>
          </p:nvPr>
        </p:nvSpPr>
        <p:spPr>
          <a:xfrm>
            <a:off x="1184275" y="698500"/>
            <a:ext cx="4643438" cy="3482975"/>
          </a:xfrm>
          <a:ln/>
        </p:spPr>
      </p:sp>
      <p:sp>
        <p:nvSpPr>
          <p:cNvPr id="151557" name="Rectangle 3"/>
          <p:cNvSpPr>
            <a:spLocks noGrp="1" noChangeArrowheads="1"/>
          </p:cNvSpPr>
          <p:nvPr>
            <p:ph type="body" idx="1"/>
          </p:nvPr>
        </p:nvSpPr>
        <p:spPr>
          <a:xfrm>
            <a:off x="936625" y="4416426"/>
            <a:ext cx="5137150" cy="1489075"/>
          </a:xfrm>
          <a:noFill/>
          <a:ln/>
        </p:spPr>
        <p:txBody>
          <a:bodyPr lIns="93130" tIns="46563" rIns="93130" bIns="46563"/>
          <a:lstStyle/>
          <a:p>
            <a:r>
              <a:rPr lang="en-US" sz="1000" dirty="0" smtClean="0">
                <a:latin typeface="+mj-lt"/>
              </a:rPr>
              <a:t>Ongoing care, meaning the provision of services after completion of active treatment,</a:t>
            </a:r>
            <a:r>
              <a:rPr lang="en-US" sz="1000" baseline="0" dirty="0" smtClean="0">
                <a:latin typeface="+mj-lt"/>
              </a:rPr>
              <a:t> is essential for substance using adolescents. In reality, however, fewer than 1 in 10 adolescents participate in aftercare after formal treatment. Many </a:t>
            </a:r>
            <a:r>
              <a:rPr lang="en-US" sz="1000" b="0" i="0" u="none" strike="noStrike" kern="1200" baseline="0" dirty="0" smtClean="0">
                <a:solidFill>
                  <a:schemeClr val="tx1"/>
                </a:solidFill>
                <a:latin typeface="+mj-lt"/>
                <a:ea typeface="+mn-ea"/>
                <a:cs typeface="+mn-cs"/>
              </a:rPr>
              <a:t>adolescents are balanced between recovery and relapse in the months following treatment. The period of greatest vulnerability for relapse is in the first 30 days following treatment; the adolescents’ status at 90 days following treatment is highly predictive of their status at one year following treatment. The stability of recovery is enhanced by post-treatment monitoring and periodic recovery checkups. Effective continuing care is characterized by sustained continuity of contact and support, and assumption of responsibility for such contact by the service professional rather than the adolescent. The adolescent’s post-treatment peer adjustment is a major determinant of treatment outcome. The post-treatment home environment also plays a significant role in recovery/relapse outcomes. Recovery mutual aid networks (AA, NA, etc.) can offer considerable support for long-term recovery, but they suffer from low teen participation rates and their effect is dependent upon intensity and duration of participation.</a:t>
            </a:r>
            <a:endParaRPr lang="en-US" sz="1000" i="0" dirty="0" smtClean="0">
              <a:latin typeface="+mj-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p:cNvSpPr>
          <p:nvPr>
            <p:ph type="body" idx="1"/>
          </p:nvPr>
        </p:nvSpPr>
        <p:spPr>
          <a:noFill/>
          <a:ln/>
        </p:spPr>
        <p:txBody>
          <a:bodyPr/>
          <a:lstStyle/>
          <a:p>
            <a:r>
              <a:rPr lang="en-US" sz="1000" b="1" dirty="0" smtClean="0">
                <a:latin typeface="+mj-lt"/>
              </a:rPr>
              <a:t>INSTRUCTIONS</a:t>
            </a:r>
            <a:endParaRPr lang="en-US" sz="1000" b="1" dirty="0">
              <a:latin typeface="+mj-lt"/>
            </a:endParaRPr>
          </a:p>
          <a:p>
            <a:r>
              <a:rPr lang="en-US" sz="1000" dirty="0">
                <a:latin typeface="+mj-lt"/>
              </a:rPr>
              <a:t>Briefly review each of the educational objectives with the audience.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7"/>
          <p:cNvSpPr>
            <a:spLocks noGrp="1" noChangeArrowheads="1"/>
          </p:cNvSpPr>
          <p:nvPr>
            <p:ph type="sldNum" sz="quarter" idx="5"/>
          </p:nvPr>
        </p:nvSpPr>
        <p:spPr>
          <a:noFill/>
        </p:spPr>
        <p:txBody>
          <a:bodyPr/>
          <a:lstStyle/>
          <a:p>
            <a:fld id="{A9A7D61C-6B94-4156-9C54-6C068342FA20}" type="slidenum">
              <a:rPr lang="en-US" smtClean="0"/>
              <a:pPr/>
              <a:t>110</a:t>
            </a:fld>
            <a:endParaRPr lang="en-US" smtClean="0"/>
          </a:p>
        </p:txBody>
      </p:sp>
      <p:sp>
        <p:nvSpPr>
          <p:cNvPr id="156676" name="Rectangle 2"/>
          <p:cNvSpPr>
            <a:spLocks noGrp="1" noRot="1" noChangeAspect="1" noChangeArrowheads="1" noTextEdit="1"/>
          </p:cNvSpPr>
          <p:nvPr>
            <p:ph type="sldImg"/>
          </p:nvPr>
        </p:nvSpPr>
        <p:spPr>
          <a:xfrm>
            <a:off x="1185863" y="696913"/>
            <a:ext cx="4643437" cy="3484562"/>
          </a:xfrm>
          <a:ln/>
        </p:spPr>
      </p:sp>
      <p:sp>
        <p:nvSpPr>
          <p:cNvPr id="156677" name="Rectangle 3"/>
          <p:cNvSpPr>
            <a:spLocks noGrp="1" noChangeArrowheads="1"/>
          </p:cNvSpPr>
          <p:nvPr>
            <p:ph type="body" idx="1"/>
          </p:nvPr>
        </p:nvSpPr>
        <p:spPr>
          <a:noFill/>
          <a:ln/>
        </p:spPr>
        <p:txBody>
          <a:bodyPr lIns="91422" tIns="45710" rIns="91422" bIns="45710"/>
          <a:lstStyle/>
          <a:p>
            <a:r>
              <a:rPr lang="en-US" sz="1000" b="0" i="0" u="none" strike="noStrike" kern="1200" baseline="0" dirty="0" smtClean="0">
                <a:solidFill>
                  <a:schemeClr val="tx1"/>
                </a:solidFill>
                <a:latin typeface="+mj-lt"/>
                <a:ea typeface="+mn-ea"/>
                <a:cs typeface="+mn-cs"/>
              </a:rPr>
              <a:t>Continuing care promotes the gains made during initial treatment for alcohol and drug dependence and increases an individual’s chances of long-term abstinence. Several strategies, ranging from attendance reminders and incentives to at-home visits, have been shown to increase engagement in ongoing care. In general, continuing care is related to long-term improvement of substance use outcomes following treatment. Despite their effectiveness in managing substance use disorders, continuing care programs have</a:t>
            </a:r>
          </a:p>
          <a:p>
            <a:r>
              <a:rPr lang="en-US" sz="1000" b="0" i="0" u="none" strike="noStrike" kern="1200" baseline="0" dirty="0" smtClean="0">
                <a:solidFill>
                  <a:schemeClr val="tx1"/>
                </a:solidFill>
                <a:latin typeface="+mj-lt"/>
                <a:ea typeface="+mn-ea"/>
                <a:cs typeface="+mn-cs"/>
              </a:rPr>
              <a:t>limitations. These limitations include insufficient scheduling flexibility, limited treatment options, lack of patient anonymity, and the cost and time needed to effectively carry out continuing care interventions.</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REFERENCES</a:t>
            </a:r>
          </a:p>
          <a:p>
            <a:r>
              <a:rPr lang="en-US" sz="1000" b="0" i="0" u="none" strike="noStrike" kern="1200" baseline="0" dirty="0" smtClean="0">
                <a:solidFill>
                  <a:schemeClr val="tx1"/>
                </a:solidFill>
                <a:latin typeface="+mj-lt"/>
                <a:ea typeface="+mn-ea"/>
                <a:cs typeface="+mn-cs"/>
              </a:rPr>
              <a:t>(1) Lash, S.J., </a:t>
            </a:r>
            <a:r>
              <a:rPr lang="en-US" sz="1000" b="0" i="0" u="none" strike="noStrike" kern="1200" baseline="0" dirty="0" err="1" smtClean="0">
                <a:solidFill>
                  <a:schemeClr val="tx1"/>
                </a:solidFill>
                <a:latin typeface="+mj-lt"/>
                <a:ea typeface="+mn-ea"/>
                <a:cs typeface="+mn-cs"/>
              </a:rPr>
              <a:t>Timko</a:t>
            </a:r>
            <a:r>
              <a:rPr lang="en-US" sz="1000" b="0" i="0" u="none" strike="noStrike" kern="1200" baseline="0" dirty="0" smtClean="0">
                <a:solidFill>
                  <a:schemeClr val="tx1"/>
                </a:solidFill>
                <a:latin typeface="+mj-lt"/>
                <a:ea typeface="+mn-ea"/>
                <a:cs typeface="+mn-cs"/>
              </a:rPr>
              <a:t>, C., Curran, G.M., McKay, </a:t>
            </a:r>
            <a:r>
              <a:rPr lang="fr-FR" sz="1000" b="0" i="0" u="none" strike="noStrike" kern="1200" baseline="0" dirty="0" smtClean="0">
                <a:solidFill>
                  <a:schemeClr val="tx1"/>
                </a:solidFill>
                <a:latin typeface="+mj-lt"/>
                <a:ea typeface="+mn-ea"/>
                <a:cs typeface="+mn-cs"/>
              </a:rPr>
              <a:t>J.R., &amp; </a:t>
            </a:r>
            <a:r>
              <a:rPr lang="fr-FR" sz="1000" b="0" i="0" u="none" strike="noStrike" kern="1200" baseline="0" dirty="0" err="1" smtClean="0">
                <a:solidFill>
                  <a:schemeClr val="tx1"/>
                </a:solidFill>
                <a:latin typeface="+mj-lt"/>
                <a:ea typeface="+mn-ea"/>
                <a:cs typeface="+mn-cs"/>
              </a:rPr>
              <a:t>Burden</a:t>
            </a:r>
            <a:r>
              <a:rPr lang="fr-FR" sz="1000" b="0" i="0" u="none" strike="noStrike" kern="1200" baseline="0" dirty="0" smtClean="0">
                <a:solidFill>
                  <a:schemeClr val="tx1"/>
                </a:solidFill>
                <a:latin typeface="+mj-lt"/>
                <a:ea typeface="+mn-ea"/>
                <a:cs typeface="+mn-cs"/>
              </a:rPr>
              <a:t>, J.L. (2011). </a:t>
            </a:r>
            <a:r>
              <a:rPr lang="fr-FR" sz="1000" b="0" i="0" u="none" strike="noStrike" kern="1200" baseline="0" dirty="0" err="1" smtClean="0">
                <a:solidFill>
                  <a:schemeClr val="tx1"/>
                </a:solidFill>
                <a:latin typeface="+mj-lt"/>
                <a:ea typeface="+mn-ea"/>
                <a:cs typeface="+mn-cs"/>
              </a:rPr>
              <a:t>Implementation</a:t>
            </a:r>
            <a:r>
              <a:rPr lang="fr-FR" sz="1000" b="0" i="0" u="none" strike="noStrike" kern="1200" baseline="0" dirty="0" smtClean="0">
                <a:solidFill>
                  <a:schemeClr val="tx1"/>
                </a:solidFill>
                <a:latin typeface="+mj-lt"/>
                <a:ea typeface="+mn-ea"/>
                <a:cs typeface="+mn-cs"/>
              </a:rPr>
              <a:t> </a:t>
            </a:r>
            <a:r>
              <a:rPr lang="en-US" sz="1000" b="0" i="0" u="none" strike="noStrike" kern="1200" baseline="0" dirty="0" smtClean="0">
                <a:solidFill>
                  <a:schemeClr val="tx1"/>
                </a:solidFill>
                <a:latin typeface="+mj-lt"/>
                <a:ea typeface="+mn-ea"/>
                <a:cs typeface="+mn-cs"/>
              </a:rPr>
              <a:t>of evidence-based substance use disorder continuing care interventions. </a:t>
            </a:r>
            <a:r>
              <a:rPr lang="en-US" sz="1000" b="0" i="1" u="none" strike="noStrike" kern="1200" baseline="0" dirty="0" smtClean="0">
                <a:solidFill>
                  <a:schemeClr val="tx1"/>
                </a:solidFill>
                <a:latin typeface="+mj-lt"/>
                <a:ea typeface="+mn-ea"/>
                <a:cs typeface="+mn-cs"/>
              </a:rPr>
              <a:t>Psychology of</a:t>
            </a:r>
          </a:p>
          <a:p>
            <a:r>
              <a:rPr lang="en-US" sz="1000" b="0" i="1" u="none" strike="noStrike" kern="1200" baseline="0" dirty="0" smtClean="0">
                <a:solidFill>
                  <a:schemeClr val="tx1"/>
                </a:solidFill>
                <a:latin typeface="+mj-lt"/>
                <a:ea typeface="+mn-ea"/>
                <a:cs typeface="+mn-cs"/>
              </a:rPr>
              <a:t>Addictive Behaviors, </a:t>
            </a:r>
            <a:r>
              <a:rPr lang="en-US" sz="1000" b="0" i="0" u="none" strike="noStrike" kern="1200" baseline="0" dirty="0" smtClean="0">
                <a:solidFill>
                  <a:schemeClr val="tx1"/>
                </a:solidFill>
                <a:latin typeface="+mj-lt"/>
                <a:ea typeface="+mn-ea"/>
                <a:cs typeface="+mn-cs"/>
              </a:rPr>
              <a:t>25, 238-51.</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(2) </a:t>
            </a:r>
            <a:r>
              <a:rPr lang="nl-NL" sz="1000" b="0" i="0" u="none" strike="noStrike" kern="1200" baseline="0" dirty="0" smtClean="0">
                <a:solidFill>
                  <a:schemeClr val="tx1"/>
                </a:solidFill>
                <a:latin typeface="+mj-lt"/>
                <a:ea typeface="+mn-ea"/>
                <a:cs typeface="+mn-cs"/>
              </a:rPr>
              <a:t>Roozen, H.G., de Waart, R., &amp; van der Kroft, </a:t>
            </a:r>
            <a:r>
              <a:rPr lang="en-US" sz="1000" b="0" i="0" u="none" strike="noStrike" kern="1200" baseline="0" dirty="0" smtClean="0">
                <a:solidFill>
                  <a:schemeClr val="tx1"/>
                </a:solidFill>
                <a:latin typeface="+mj-lt"/>
                <a:ea typeface="+mn-ea"/>
                <a:cs typeface="+mn-cs"/>
              </a:rPr>
              <a:t>P. (2010). Community reinforcement and family training: an effective option to engage treatment-resistant substance-abusing</a:t>
            </a:r>
          </a:p>
          <a:p>
            <a:r>
              <a:rPr lang="en-US" sz="1000" b="0" i="0" u="none" strike="noStrike" kern="1200" baseline="0" dirty="0" smtClean="0">
                <a:solidFill>
                  <a:schemeClr val="tx1"/>
                </a:solidFill>
                <a:latin typeface="+mj-lt"/>
                <a:ea typeface="+mn-ea"/>
                <a:cs typeface="+mn-cs"/>
              </a:rPr>
              <a:t>individuals in treatment. </a:t>
            </a:r>
            <a:r>
              <a:rPr lang="en-US" sz="1000" b="0" i="1" u="none" strike="noStrike" kern="1200" baseline="0" dirty="0" smtClean="0">
                <a:solidFill>
                  <a:schemeClr val="tx1"/>
                </a:solidFill>
                <a:latin typeface="+mj-lt"/>
                <a:ea typeface="+mn-ea"/>
                <a:cs typeface="+mn-cs"/>
              </a:rPr>
              <a:t>Addiction, 105</a:t>
            </a:r>
            <a:r>
              <a:rPr lang="en-US" sz="1000" b="0" i="0" u="none" strike="noStrike" kern="1200" baseline="0" dirty="0" smtClean="0">
                <a:solidFill>
                  <a:schemeClr val="tx1"/>
                </a:solidFill>
                <a:latin typeface="+mj-lt"/>
                <a:ea typeface="+mn-ea"/>
                <a:cs typeface="+mn-cs"/>
              </a:rPr>
              <a:t>, 1729-38.</a:t>
            </a:r>
            <a:endParaRPr lang="en-US" sz="1000" dirty="0" smtClean="0">
              <a:latin typeface="+mj-lt"/>
            </a:endParaRP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(3) </a:t>
            </a:r>
            <a:r>
              <a:rPr lang="en-US" sz="1000" b="0" i="0" u="none" strike="noStrike" kern="1200" baseline="0" dirty="0" err="1" smtClean="0">
                <a:solidFill>
                  <a:schemeClr val="tx1"/>
                </a:solidFill>
                <a:latin typeface="+mj-lt"/>
                <a:ea typeface="+mn-ea"/>
                <a:cs typeface="+mn-cs"/>
              </a:rPr>
              <a:t>Gossop</a:t>
            </a:r>
            <a:r>
              <a:rPr lang="en-US" sz="1000" b="0" i="0" u="none" strike="noStrike" kern="1200" baseline="0" dirty="0" smtClean="0">
                <a:solidFill>
                  <a:schemeClr val="tx1"/>
                </a:solidFill>
                <a:latin typeface="+mj-lt"/>
                <a:ea typeface="+mn-ea"/>
                <a:cs typeface="+mn-cs"/>
              </a:rPr>
              <a:t>, M., Stewart, D., &amp; Marsden, J. (2008). Attendance at Narcotics Anonymous and Alcoholics Anonymous meetings, frequency of attendance and substance use outcomes after residential treatment for drug dependence: A 5-year follow-up study. </a:t>
            </a:r>
            <a:r>
              <a:rPr lang="en-US" sz="1000" b="0" i="1" u="none" strike="noStrike" kern="1200" baseline="0" dirty="0" smtClean="0">
                <a:solidFill>
                  <a:schemeClr val="tx1"/>
                </a:solidFill>
                <a:latin typeface="+mj-lt"/>
                <a:ea typeface="+mn-ea"/>
                <a:cs typeface="+mn-cs"/>
              </a:rPr>
              <a:t>Addiction, 103</a:t>
            </a:r>
            <a:r>
              <a:rPr lang="en-US" sz="1000" b="0" i="0" u="none" strike="noStrike" kern="1200" baseline="0" dirty="0" smtClean="0">
                <a:solidFill>
                  <a:schemeClr val="tx1"/>
                </a:solidFill>
                <a:latin typeface="+mj-lt"/>
                <a:ea typeface="+mn-ea"/>
                <a:cs typeface="+mn-cs"/>
              </a:rPr>
              <a:t>, 119-25.</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b="1" dirty="0" smtClean="0">
                <a:latin typeface="+mj-lt"/>
              </a:rPr>
              <a:t>TRANSITION</a:t>
            </a:r>
            <a:r>
              <a:rPr lang="en-US" sz="1000" b="1" baseline="0" dirty="0" smtClean="0">
                <a:latin typeface="+mj-lt"/>
              </a:rPr>
              <a:t> SLIDE</a:t>
            </a:r>
          </a:p>
          <a:p>
            <a:pPr defTabSz="914266">
              <a:defRPr/>
            </a:pPr>
            <a:r>
              <a:rPr lang="en-US" sz="1000" dirty="0" smtClean="0">
                <a:latin typeface="+mj-lt"/>
              </a:rPr>
              <a:t>Age-appropriate </a:t>
            </a:r>
            <a:r>
              <a:rPr lang="en-US" sz="1000" dirty="0">
                <a:latin typeface="+mj-lt"/>
              </a:rPr>
              <a:t>HIV prevention education should occur through parents, schools, and community and web-based programs is critical. Youth should be taught early about HIV prevention with information they can understand and use. This includes education about risks and skills to help delay sex and prevent HIV infection. Youth can reduce their risk of HIV infection by choosing to stop having sex. They can also limit their number of sex partners, refrain from having sex while under the influence of alcohol or drugs, and use a condom every time they have sex. Youth need to be tested and know where to get a confidential HIV test. Testing is the first step to getting medical care and treatment that can improve health, save lives, and prevent the spread of HIV.</a:t>
            </a:r>
          </a:p>
          <a:p>
            <a:pPr defTabSz="914266">
              <a:defRPr/>
            </a:pPr>
            <a:endParaRPr lang="en-US" sz="1000" dirty="0">
              <a:latin typeface="+mj-lt"/>
            </a:endParaRPr>
          </a:p>
          <a:p>
            <a:pPr defTabSz="914266">
              <a:defRPr/>
            </a:pPr>
            <a:r>
              <a:rPr lang="en-US" sz="1000" dirty="0">
                <a:latin typeface="+mj-lt"/>
              </a:rPr>
              <a:t>The Office of Adolescent Health (OAH), with funding from the Secretary’s Minority AIDS Initiative Fund, supports the National Resource Center for HIV/AIDS Prevention among Adolescents. The Center operates under a competitively-awarded cooperative agreement with the Francois-Xavier </a:t>
            </a:r>
            <a:r>
              <a:rPr lang="en-US" sz="1000" dirty="0" err="1">
                <a:latin typeface="+mj-lt"/>
              </a:rPr>
              <a:t>Bagnoud</a:t>
            </a:r>
            <a:r>
              <a:rPr lang="en-US" sz="1000" dirty="0">
                <a:latin typeface="+mj-lt"/>
              </a:rPr>
              <a:t> Center, School of Nursing, University of Medicine and Dentistry of New Jersey (UMDNJ). UMDNJ has partnered with the University of California - San Francisco’s Center for HIV Information and the National Network of STD/HIV Prevention Training Centers, experts in the field of HIV/AIDS care and prevention, to extend the Center’s reach. Launched in 2012, the Center supports adolescent service providers (i.e. an organization that works with teens or an individual, such as a community health education specialist or a clinician) by providing web-based resources, evidence-based program information, and links to training and technical assistance to help prevent HIV/AIDS among adolescents, in particular adolescents from minority and high-risk populations.  For more information, visit: http://www.hhs.gov/ash/oah/oah-initiatives/national-resource-center.html.  </a:t>
            </a:r>
          </a:p>
          <a:p>
            <a:endParaRPr lang="en-US" sz="1000" dirty="0" smtClean="0">
              <a:latin typeface="+mj-lt"/>
            </a:endParaRPr>
          </a:p>
          <a:p>
            <a:r>
              <a:rPr lang="en-US" sz="1000" dirty="0" smtClean="0">
                <a:latin typeface="+mj-lt"/>
              </a:rPr>
              <a:t>Photo credit: HHS, OAH</a:t>
            </a:r>
            <a:r>
              <a:rPr lang="en-US" sz="1000" baseline="0" dirty="0" smtClean="0">
                <a:latin typeface="+mj-lt"/>
              </a:rPr>
              <a:t> website, February 2014.</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111</a:t>
            </a:fld>
            <a:endParaRPr lang="en-US"/>
          </a:p>
        </p:txBody>
      </p:sp>
    </p:spTree>
    <p:extLst>
      <p:ext uri="{BB962C8B-B14F-4D97-AF65-F5344CB8AC3E}">
        <p14:creationId xmlns:p14="http://schemas.microsoft.com/office/powerpoint/2010/main" val="36051909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a:latin typeface="+mj-lt"/>
              </a:rPr>
              <a:t>Behavioral interventions for HIV prevention should address the link between substance use and HIV/STD by focusing on high-risk sexual behaviors that are consequences of substance drug use, most commonly alcohol consumption. The focus for HIV prevention has been on effective interventions such as condom use, testing and counseling, pre- and post-exposure prophylaxis (preventive medicine), male circumcision, needle exchange services to reduce needle sharing that may lead to HIV transmission for injecting drug users. However, there is need to pay more attention now to preventing and treating non-injectable drug use including alcohol, which can interfere with these efforts, impairing people’s judgment and making them less likely to use protection during sex. Preventing and treating substance use can reduce the incidence of substance induced high-risk sexual behaviors and subsequently reduce HIV transmission.</a:t>
            </a:r>
          </a:p>
          <a:p>
            <a:pPr defTabSz="914266">
              <a:defRPr/>
            </a:pPr>
            <a:endParaRPr lang="en-US" sz="1000" dirty="0">
              <a:latin typeface="+mj-lt"/>
            </a:endParaRPr>
          </a:p>
          <a:p>
            <a:pPr defTabSz="914266">
              <a:defRPr/>
            </a:pPr>
            <a:r>
              <a:rPr lang="en-US" sz="1000" b="1" dirty="0">
                <a:latin typeface="+mj-lt"/>
              </a:rPr>
              <a:t>REFERENCE</a:t>
            </a:r>
          </a:p>
          <a:p>
            <a:r>
              <a:rPr lang="en-US" sz="1000" dirty="0">
                <a:latin typeface="+mj-lt"/>
              </a:rPr>
              <a:t>Drug Abuse and HIV/AIDS: The Role of Alcohol. Published on May 3, 2012. Available at: </a:t>
            </a:r>
            <a:r>
              <a:rPr lang="en-US" sz="1000" u="sng" dirty="0">
                <a:latin typeface="+mj-lt"/>
              </a:rPr>
              <a:t>http://www.drugs.indiana.edu/drug-info/featured-articles/157-drug-abuse-and-hivaids-the-role-of-alcohol</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112</a:t>
            </a:fld>
            <a:endParaRPr lang="en-US"/>
          </a:p>
        </p:txBody>
      </p:sp>
    </p:spTree>
    <p:extLst>
      <p:ext uri="{BB962C8B-B14F-4D97-AF65-F5344CB8AC3E}">
        <p14:creationId xmlns:p14="http://schemas.microsoft.com/office/powerpoint/2010/main" val="29435068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a:latin typeface="+mj-lt"/>
              </a:rPr>
              <a:t>Behavioral interventions for HIV prevention should address the link between substance use and HIV/STD by focusing on high-risk sexual behaviors that are consequences of substance drug use, most commonly alcohol consumption. The focus for HIV prevention has been on effective interventions such as condom use, testing and counseling, pre- and post-exposure prophylaxis (preventive medicine), male circumcision, needle exchange services to reduce needle sharing that may lead to HIV transmission for injecting drug users. However, there is need to pay more attention now to preventing and treating non-injectable drug use including alcohol, which can interfere with these efforts, impairing people’s judgment and making them less likely to use protection during sex. Preventing and treating substance use can reduce the incidence of substance induced high-risk sexual behaviors and subsequently reduce HIV transmission.</a:t>
            </a:r>
          </a:p>
          <a:p>
            <a:pPr defTabSz="914266">
              <a:defRPr/>
            </a:pPr>
            <a:endParaRPr lang="en-US" sz="1000" dirty="0">
              <a:latin typeface="+mj-lt"/>
            </a:endParaRPr>
          </a:p>
          <a:p>
            <a:pPr defTabSz="914266">
              <a:defRPr/>
            </a:pPr>
            <a:r>
              <a:rPr lang="en-US" sz="1000" b="1" dirty="0">
                <a:latin typeface="+mj-lt"/>
              </a:rPr>
              <a:t>REFERENCE</a:t>
            </a:r>
          </a:p>
          <a:p>
            <a:r>
              <a:rPr lang="en-US" sz="1000" dirty="0">
                <a:latin typeface="+mj-lt"/>
              </a:rPr>
              <a:t>Drug Abuse and HIV/AIDS: The Role of Alcohol. Published on May 3, 2012. Available at: </a:t>
            </a:r>
            <a:r>
              <a:rPr lang="en-US" sz="1000" u="sng" dirty="0">
                <a:latin typeface="+mj-lt"/>
              </a:rPr>
              <a:t>http://www.drugs.indiana.edu/drug-info/featured-articles/157-drug-abuse-and-hivaids-the-role-of-alcohol</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113</a:t>
            </a:fld>
            <a:endParaRPr lang="en-US"/>
          </a:p>
        </p:txBody>
      </p:sp>
    </p:spTree>
    <p:extLst>
      <p:ext uri="{BB962C8B-B14F-4D97-AF65-F5344CB8AC3E}">
        <p14:creationId xmlns:p14="http://schemas.microsoft.com/office/powerpoint/2010/main" val="29435068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The TRI</a:t>
            </a:r>
            <a:r>
              <a:rPr lang="en-US" sz="1000" baseline="0" dirty="0" smtClean="0">
                <a:latin typeface="+mj-lt"/>
              </a:rPr>
              <a:t> study is funded by the Conrad N. Hilton Foundation and involves a clinical partnership with Phoenix House Foundation. </a:t>
            </a:r>
            <a:r>
              <a:rPr lang="en-US" sz="1000" dirty="0" smtClean="0">
                <a:latin typeface="+mj-lt"/>
              </a:rPr>
              <a:t>The tailored</a:t>
            </a:r>
            <a:r>
              <a:rPr lang="en-US" sz="1000" baseline="0" dirty="0" smtClean="0">
                <a:latin typeface="+mj-lt"/>
              </a:rPr>
              <a:t> content and characters will provide the high school-aged individuals a chance to self-identify with things such as language preference, ethnicity, gender, and weight. The use of computerized learning has been proven effective in promoting a safe place to disclose personal health information without judgment. Tailoring materials using technology has been successful with topics such as teenage pregnancy prevention, STD/HIV prevention, and smoking cessation.</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114</a:t>
            </a:fld>
            <a:endParaRPr lang="en-US"/>
          </a:p>
        </p:txBody>
      </p:sp>
    </p:spTree>
    <p:extLst>
      <p:ext uri="{BB962C8B-B14F-4D97-AF65-F5344CB8AC3E}">
        <p14:creationId xmlns:p14="http://schemas.microsoft.com/office/powerpoint/2010/main" val="15016603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Marsch and colleagues </a:t>
            </a:r>
            <a:r>
              <a:rPr lang="en-US" sz="1000" dirty="0">
                <a:latin typeface="+mj-lt"/>
              </a:rPr>
              <a:t>developed an </a:t>
            </a:r>
            <a:r>
              <a:rPr lang="en-US" sz="1000" dirty="0" smtClean="0">
                <a:latin typeface="+mj-lt"/>
              </a:rPr>
              <a:t>interactive**, </a:t>
            </a:r>
            <a:r>
              <a:rPr lang="en-US" sz="1000" dirty="0">
                <a:latin typeface="+mj-lt"/>
              </a:rPr>
              <a:t>customizable, web-based program focused on the prevention of HIV, sexually transmitted infections, and hepatitis among youth. Results from a randomized, controlled trial with youth in treatment for substance use demonstrated that this web-based tool, when provided as an adjunct to an educator-delivered prevention intervention, increased accurate prevention knowledge, increased intentions to carefully choose partners, and was perceived as significantly more useful relative to the educator-delivered intervention  when provided alone. Results suggest this Web-based program may be effective and engaging and may increase the adoption of effective HIV and disease prevention science for youth</a:t>
            </a:r>
            <a:r>
              <a:rPr lang="en-US" sz="1000" dirty="0" smtClean="0">
                <a:latin typeface="+mj-lt"/>
              </a:rPr>
              <a:t>.</a:t>
            </a:r>
          </a:p>
          <a:p>
            <a:endParaRPr lang="en-US" sz="1000" dirty="0" smtClean="0">
              <a:latin typeface="+mj-lt"/>
            </a:endParaRPr>
          </a:p>
          <a:p>
            <a:r>
              <a:rPr lang="en-US" sz="1200" b="1" i="0" kern="1200" dirty="0" smtClean="0">
                <a:solidFill>
                  <a:schemeClr val="tx1"/>
                </a:solidFill>
                <a:effectLst/>
                <a:latin typeface="Times New Roman" pitchFamily="18" charset="0"/>
                <a:ea typeface="+mn-ea"/>
                <a:cs typeface="+mn-cs"/>
              </a:rPr>
              <a:t>**Therapeutic Education System (TES): </a:t>
            </a:r>
            <a:r>
              <a:rPr lang="en-US" sz="1200" b="0" i="0" kern="1200" dirty="0" smtClean="0">
                <a:solidFill>
                  <a:schemeClr val="tx1"/>
                </a:solidFill>
                <a:effectLst/>
                <a:latin typeface="Times New Roman" pitchFamily="18" charset="0"/>
                <a:ea typeface="+mn-ea"/>
                <a:cs typeface="+mn-cs"/>
              </a:rPr>
              <a:t>TES is an interactive, web-based program theoretically grounded in the evidence-based Community Reinforcement Approach (CRA) to behavior therapy. TES is composed of interactive, multimedia modules, including those focused on cognitive behavioral skills training (e.g., effective strategies for refusing drugs, managing thoughts about drug use, functional analysis/self-management planning, etc.). TES also includes modules to prevent HIV, hepatitis, and sexually transmitted infections (STIs). Additional modules teach skills to improve psychosocial functioning (e.g., family/social relations, managing negative moods, </a:t>
            </a:r>
            <a:r>
              <a:rPr lang="en-US" sz="1200" b="0" i="0" kern="1200" dirty="0" err="1" smtClean="0">
                <a:solidFill>
                  <a:schemeClr val="tx1"/>
                </a:solidFill>
                <a:effectLst/>
                <a:latin typeface="Times New Roman" pitchFamily="18" charset="0"/>
                <a:ea typeface="+mn-ea"/>
                <a:cs typeface="+mn-cs"/>
              </a:rPr>
              <a:t>etc</a:t>
            </a:r>
            <a:r>
              <a:rPr lang="en-US" sz="1200" b="0" i="0" kern="1200" dirty="0" smtClean="0">
                <a:solidFill>
                  <a:schemeClr val="tx1"/>
                </a:solidFill>
                <a:effectLst/>
                <a:latin typeface="Times New Roman" pitchFamily="18" charset="0"/>
                <a:ea typeface="+mn-ea"/>
                <a:cs typeface="+mn-cs"/>
              </a:rPr>
              <a:t>).  TES is a self-directed program that includes a module teaching patients how to use the system and a "customization program" to build an individualized treatment plan for patients. Link for further information: </a:t>
            </a:r>
            <a:r>
              <a:rPr lang="en-US" sz="1200" b="0" i="0" u="none" strike="noStrike" kern="1200" dirty="0" smtClean="0">
                <a:solidFill>
                  <a:schemeClr val="tx1"/>
                </a:solidFill>
                <a:effectLst/>
                <a:latin typeface="Times New Roman" pitchFamily="18" charset="0"/>
                <a:ea typeface="+mn-ea"/>
                <a:cs typeface="+mn-cs"/>
                <a:hlinkClick r:id="rId3"/>
              </a:rPr>
              <a:t>www.sudtech.org</a:t>
            </a:r>
            <a:r>
              <a:rPr lang="en-US" sz="1200" b="0" i="0" u="none" strike="noStrike" kern="1200" dirty="0" smtClean="0">
                <a:solidFill>
                  <a:schemeClr val="tx1"/>
                </a:solidFill>
                <a:effectLst/>
                <a:latin typeface="Times New Roman" pitchFamily="18" charset="0"/>
                <a:ea typeface="+mn-ea"/>
                <a:cs typeface="+mn-cs"/>
              </a:rPr>
              <a:t>. </a:t>
            </a:r>
            <a:endParaRPr lang="en-US" sz="1200" b="0" i="0" kern="1200" dirty="0" smtClean="0">
              <a:solidFill>
                <a:schemeClr val="tx1"/>
              </a:solidFill>
              <a:effectLst/>
              <a:latin typeface="Times New Roman" pitchFamily="18" charset="0"/>
              <a:ea typeface="+mn-ea"/>
              <a:cs typeface="+mn-cs"/>
            </a:endParaRPr>
          </a:p>
          <a:p>
            <a:endParaRPr lang="en-US" sz="1000" dirty="0" smtClean="0">
              <a:latin typeface="+mj-lt"/>
            </a:endParaRPr>
          </a:p>
          <a:p>
            <a:r>
              <a:rPr lang="en-US" sz="1000" b="1" dirty="0" smtClean="0">
                <a:latin typeface="+mj-lt"/>
              </a:rPr>
              <a:t>REFERENCE</a:t>
            </a:r>
          </a:p>
          <a:p>
            <a:r>
              <a:rPr lang="en-US" sz="1000" dirty="0" smtClean="0">
                <a:latin typeface="+mj-lt"/>
              </a:rPr>
              <a:t>Marsch,</a:t>
            </a:r>
            <a:r>
              <a:rPr lang="en-US" sz="1000" baseline="0" dirty="0" smtClean="0">
                <a:latin typeface="+mj-lt"/>
              </a:rPr>
              <a:t> L.A., </a:t>
            </a:r>
            <a:r>
              <a:rPr lang="en-US" sz="1000" baseline="0" dirty="0" err="1" smtClean="0">
                <a:latin typeface="+mj-lt"/>
              </a:rPr>
              <a:t>Grabinski</a:t>
            </a:r>
            <a:r>
              <a:rPr lang="en-US" sz="1000" baseline="0" dirty="0" smtClean="0">
                <a:latin typeface="+mj-lt"/>
              </a:rPr>
              <a:t>, M.J., Bickel, W.K., </a:t>
            </a:r>
            <a:r>
              <a:rPr lang="en-US" sz="1000" baseline="0" dirty="0" err="1" smtClean="0">
                <a:latin typeface="+mj-lt"/>
              </a:rPr>
              <a:t>Desrosiers</a:t>
            </a:r>
            <a:r>
              <a:rPr lang="en-US" sz="1000" baseline="0" dirty="0" smtClean="0">
                <a:latin typeface="+mj-lt"/>
              </a:rPr>
              <a:t>, A., </a:t>
            </a:r>
            <a:r>
              <a:rPr lang="en-US" sz="1000" baseline="0" dirty="0" err="1" smtClean="0">
                <a:latin typeface="+mj-lt"/>
              </a:rPr>
              <a:t>Guarino</a:t>
            </a:r>
            <a:r>
              <a:rPr lang="en-US" sz="1000" baseline="0" dirty="0" smtClean="0">
                <a:latin typeface="+mj-lt"/>
              </a:rPr>
              <a:t>, H., </a:t>
            </a:r>
            <a:r>
              <a:rPr lang="en-US" sz="1000" baseline="0" dirty="0" err="1" smtClean="0">
                <a:latin typeface="+mj-lt"/>
              </a:rPr>
              <a:t>Muehlbach</a:t>
            </a:r>
            <a:r>
              <a:rPr lang="en-US" sz="1000" baseline="0" dirty="0" smtClean="0">
                <a:latin typeface="+mj-lt"/>
              </a:rPr>
              <a:t>, B., </a:t>
            </a:r>
            <a:r>
              <a:rPr lang="en-US" sz="1000" baseline="0" dirty="0" err="1" smtClean="0">
                <a:latin typeface="+mj-lt"/>
              </a:rPr>
              <a:t>Solhkhah</a:t>
            </a:r>
            <a:r>
              <a:rPr lang="en-US" sz="1000" baseline="0" dirty="0" smtClean="0">
                <a:latin typeface="+mj-lt"/>
              </a:rPr>
              <a:t>, R., </a:t>
            </a:r>
            <a:r>
              <a:rPr lang="en-US" sz="1000" baseline="0" dirty="0" err="1" smtClean="0">
                <a:latin typeface="+mj-lt"/>
              </a:rPr>
              <a:t>Taufigue</a:t>
            </a:r>
            <a:r>
              <a:rPr lang="en-US" sz="1000" baseline="0" dirty="0" smtClean="0">
                <a:latin typeface="+mj-lt"/>
              </a:rPr>
              <a:t>, S., &amp; Acosta, M. (2011). Computer-assisted HIV prevention for youth with substance use disorders. </a:t>
            </a:r>
            <a:r>
              <a:rPr lang="en-US" sz="1000" i="1" baseline="0" dirty="0" smtClean="0">
                <a:latin typeface="+mj-lt"/>
              </a:rPr>
              <a:t>Substance Use and Misuse, 46</a:t>
            </a:r>
            <a:r>
              <a:rPr lang="en-US" sz="1000" i="0" baseline="0" dirty="0" smtClean="0">
                <a:latin typeface="+mj-lt"/>
              </a:rPr>
              <a:t>(1), 46-56.</a:t>
            </a:r>
            <a:endParaRPr lang="en-US" sz="1000" dirty="0" smtClean="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115</a:t>
            </a:fld>
            <a:endParaRPr lang="en-US"/>
          </a:p>
        </p:txBody>
      </p:sp>
    </p:spTree>
    <p:extLst>
      <p:ext uri="{BB962C8B-B14F-4D97-AF65-F5344CB8AC3E}">
        <p14:creationId xmlns:p14="http://schemas.microsoft.com/office/powerpoint/2010/main" val="29168481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The primary mission of the Adolescent Medicine Trials Network (ATN) for HIV/AIDS Interventions is to conduct research, both independently and in collaboration with existing research networks. </a:t>
            </a:r>
          </a:p>
          <a:p>
            <a:endParaRPr lang="en-US" sz="1000" dirty="0">
              <a:latin typeface="+mj-lt"/>
            </a:endParaRPr>
          </a:p>
          <a:p>
            <a:r>
              <a:rPr lang="en-US" sz="1000" dirty="0">
                <a:latin typeface="+mj-lt"/>
              </a:rPr>
              <a:t>In one ATN study, Dr. Debra Murphy (UCLA ISAP) and colleagues studied Healthy Choices, a motivational interviewing intervention targeting multiple risk behaviors among HIV-positive youth. This study investigated the effects of this intervention program specifically on alcohol and marijuana use. Youth living with HIV (</a:t>
            </a:r>
            <a:r>
              <a:rPr lang="en-US" sz="1000" i="1" dirty="0">
                <a:latin typeface="+mj-lt"/>
              </a:rPr>
              <a:t>n</a:t>
            </a:r>
            <a:r>
              <a:rPr lang="en-US" sz="1000" dirty="0">
                <a:latin typeface="+mj-lt"/>
              </a:rPr>
              <a:t>=143, mean age=20.7, 51.5% male) were recruited from four sites in the United States, and randomly assigned to intervention or control conditions. The four-session intervention focused on two of three possible problem behaviors based on entry screening; this study focused on 143 HIV-positive youth who received the intervention for substance use. At 15-month follow-up past-week alcohol use was significantly lower for intervention youth than control youth (39.7% versus 53.6%, χ</a:t>
            </a:r>
            <a:r>
              <a:rPr lang="en-US" sz="1000" baseline="30000" dirty="0">
                <a:latin typeface="+mj-lt"/>
              </a:rPr>
              <a:t>2</a:t>
            </a:r>
            <a:r>
              <a:rPr lang="en-US" sz="1000" dirty="0">
                <a:latin typeface="+mj-lt"/>
              </a:rPr>
              <a:t>=2.81, 0.05&lt;</a:t>
            </a:r>
            <a:r>
              <a:rPr lang="en-US" sz="1000" i="1" dirty="0">
                <a:latin typeface="+mj-lt"/>
              </a:rPr>
              <a:t>p</a:t>
            </a:r>
            <a:r>
              <a:rPr lang="en-US" sz="1000" dirty="0">
                <a:latin typeface="+mj-lt"/>
              </a:rPr>
              <a:t>&lt;0.01); developmental trajectory analysis demonstrated significant reductions in alcohol use, but more importantly the intervention was effective over time in significantly reducing the adolescent's probability of being classified into the high-risk trajectory group. The intervention was less effective in reducing marijuana use.</a:t>
            </a:r>
          </a:p>
          <a:p>
            <a:endParaRPr lang="en-US" sz="1000" dirty="0">
              <a:latin typeface="+mj-lt"/>
            </a:endParaRPr>
          </a:p>
          <a:p>
            <a:r>
              <a:rPr lang="en-US" sz="1000" b="1" dirty="0" smtClean="0">
                <a:latin typeface="+mj-lt"/>
              </a:rPr>
              <a:t>FEATURED RESOURCES</a:t>
            </a:r>
            <a:endParaRPr lang="en-US" sz="1000" b="1" dirty="0">
              <a:latin typeface="+mj-lt"/>
            </a:endParaRPr>
          </a:p>
          <a:p>
            <a:r>
              <a:rPr lang="en-US" sz="1000" u="sng" dirty="0">
                <a:latin typeface="+mj-lt"/>
              </a:rPr>
              <a:t>www.adolescentaids.org</a:t>
            </a:r>
            <a:r>
              <a:rPr lang="en-US" sz="1000" dirty="0" smtClean="0">
                <a:latin typeface="+mj-lt"/>
              </a:rPr>
              <a:t> - A resource to the adolescents who have AIDS or are at-risk for it</a:t>
            </a:r>
            <a:br>
              <a:rPr lang="en-US" sz="1000" dirty="0" smtClean="0">
                <a:latin typeface="+mj-lt"/>
              </a:rPr>
            </a:br>
            <a:r>
              <a:rPr lang="en-US" sz="1000" dirty="0" smtClean="0">
                <a:latin typeface="+mj-lt"/>
              </a:rPr>
              <a:t/>
            </a:r>
            <a:br>
              <a:rPr lang="en-US" sz="1000" dirty="0" smtClean="0">
                <a:latin typeface="+mj-lt"/>
              </a:rPr>
            </a:br>
            <a:r>
              <a:rPr lang="en-US" sz="1000" u="sng" dirty="0">
                <a:latin typeface="+mj-lt"/>
              </a:rPr>
              <a:t>http://www.p2ponline.org</a:t>
            </a:r>
            <a:r>
              <a:rPr lang="en-US" sz="1000" dirty="0" smtClean="0">
                <a:latin typeface="+mj-lt"/>
              </a:rPr>
              <a:t> - Educating and counseling for the prevention of HIV/AIDS.</a:t>
            </a:r>
          </a:p>
          <a:p>
            <a:endParaRPr lang="en-US" sz="1000" dirty="0" smtClean="0">
              <a:latin typeface="+mj-lt"/>
            </a:endParaRPr>
          </a:p>
          <a:p>
            <a:r>
              <a:rPr lang="en-US" sz="1000" b="1" u="none" dirty="0" smtClean="0">
                <a:latin typeface="+mj-lt"/>
              </a:rPr>
              <a:t>REFERENCE</a:t>
            </a:r>
            <a:endParaRPr lang="en-US" sz="1000" dirty="0" smtClean="0">
              <a:latin typeface="+mj-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mj-lt"/>
              </a:rPr>
              <a:t>(1)</a:t>
            </a:r>
            <a:r>
              <a:rPr lang="en-US" sz="1000" baseline="0" dirty="0" smtClean="0">
                <a:latin typeface="+mj-lt"/>
              </a:rPr>
              <a:t> </a:t>
            </a:r>
            <a:r>
              <a:rPr lang="en-US" sz="1000" dirty="0" smtClean="0">
                <a:latin typeface="+mj-lt"/>
              </a:rPr>
              <a:t>Murphy, D.A., Chen, X., </a:t>
            </a:r>
            <a:r>
              <a:rPr lang="en-US" sz="1000" dirty="0" err="1" smtClean="0">
                <a:latin typeface="+mj-lt"/>
              </a:rPr>
              <a:t>Naar</a:t>
            </a:r>
            <a:r>
              <a:rPr lang="en-US" sz="1000" dirty="0" smtClean="0">
                <a:latin typeface="+mj-lt"/>
              </a:rPr>
              <a:t>-King, S., Parsons, J.T., &amp; the ATN. (2012). Alcohol and Marijuana Use Outcomes in the Healthy Choices Motivational Interviewing Intervention for HIV-positive Youth. </a:t>
            </a:r>
            <a:r>
              <a:rPr lang="en-US" sz="1000" i="1" dirty="0" smtClean="0">
                <a:latin typeface="+mj-lt"/>
              </a:rPr>
              <a:t>AIDS Patient Care STDs, 26</a:t>
            </a:r>
            <a:r>
              <a:rPr lang="en-US" sz="1000" dirty="0" smtClean="0">
                <a:latin typeface="+mj-lt"/>
              </a:rPr>
              <a:t>(2), 95-100.</a:t>
            </a:r>
          </a:p>
          <a:p>
            <a:endParaRPr lang="en-US" sz="1000" dirty="0" smtClean="0">
              <a:latin typeface="+mj-lt"/>
            </a:endParaRPr>
          </a:p>
          <a:p>
            <a:r>
              <a:rPr lang="en-US" sz="1000" dirty="0" smtClean="0">
                <a:latin typeface="+mj-lt"/>
              </a:rPr>
              <a:t>(2) </a:t>
            </a:r>
            <a:r>
              <a:rPr lang="en-US" sz="1000" dirty="0" err="1" smtClean="0">
                <a:latin typeface="+mj-lt"/>
              </a:rPr>
              <a:t>Naar</a:t>
            </a:r>
            <a:r>
              <a:rPr lang="en-US" sz="1000" dirty="0" smtClean="0">
                <a:latin typeface="+mj-lt"/>
              </a:rPr>
              <a:t>-King, S., Lam, P., Wright, K., </a:t>
            </a:r>
            <a:r>
              <a:rPr lang="en-US" sz="1000" dirty="0">
                <a:latin typeface="+mj-lt"/>
              </a:rPr>
              <a:t>and the </a:t>
            </a:r>
            <a:r>
              <a:rPr lang="en-US" sz="1000" dirty="0" smtClean="0">
                <a:latin typeface="+mj-lt"/>
              </a:rPr>
              <a:t>ATN. (2007). </a:t>
            </a:r>
            <a:r>
              <a:rPr lang="en-US" sz="1000" i="1" dirty="0" smtClean="0">
                <a:latin typeface="+mj-lt"/>
              </a:rPr>
              <a:t>Recruitment </a:t>
            </a:r>
            <a:r>
              <a:rPr lang="en-US" sz="1000" i="1" dirty="0">
                <a:latin typeface="+mj-lt"/>
              </a:rPr>
              <a:t>and </a:t>
            </a:r>
            <a:r>
              <a:rPr lang="en-US" sz="1000" i="1" dirty="0" smtClean="0">
                <a:latin typeface="+mj-lt"/>
              </a:rPr>
              <a:t>Retention </a:t>
            </a:r>
            <a:r>
              <a:rPr lang="en-US" sz="1000" i="1" dirty="0">
                <a:latin typeface="+mj-lt"/>
              </a:rPr>
              <a:t>in </a:t>
            </a:r>
            <a:r>
              <a:rPr lang="en-US" sz="1000" i="1" dirty="0" smtClean="0">
                <a:latin typeface="+mj-lt"/>
              </a:rPr>
              <a:t>Healthy Choices</a:t>
            </a:r>
            <a:r>
              <a:rPr lang="en-US" sz="1000" i="1" dirty="0">
                <a:latin typeface="+mj-lt"/>
              </a:rPr>
              <a:t>: </a:t>
            </a:r>
            <a:r>
              <a:rPr lang="en-US" sz="1000" i="1" dirty="0" smtClean="0">
                <a:latin typeface="+mj-lt"/>
              </a:rPr>
              <a:t>A Motivational Intervention </a:t>
            </a:r>
            <a:r>
              <a:rPr lang="en-US" sz="1000" i="1" dirty="0">
                <a:latin typeface="+mj-lt"/>
              </a:rPr>
              <a:t>(MI) for HIV+ </a:t>
            </a:r>
            <a:r>
              <a:rPr lang="en-US" sz="1000" i="1" dirty="0" smtClean="0">
                <a:latin typeface="+mj-lt"/>
              </a:rPr>
              <a:t>Youth</a:t>
            </a:r>
            <a:r>
              <a:rPr lang="en-US" sz="1000" dirty="0">
                <a:latin typeface="+mj-lt"/>
              </a:rPr>
              <a:t>. Poster </a:t>
            </a:r>
            <a:r>
              <a:rPr lang="en-US" sz="1000" dirty="0" smtClean="0">
                <a:latin typeface="+mj-lt"/>
              </a:rPr>
              <a:t>presented at </a:t>
            </a:r>
            <a:r>
              <a:rPr lang="en-US" sz="1000" dirty="0">
                <a:latin typeface="+mj-lt"/>
              </a:rPr>
              <a:t>the Annual Meeting of the Society for Adolescent Medicine</a:t>
            </a:r>
            <a:r>
              <a:rPr lang="en-US" sz="1000" dirty="0" smtClean="0">
                <a:latin typeface="+mj-lt"/>
              </a:rPr>
              <a:t>, </a:t>
            </a:r>
            <a:r>
              <a:rPr lang="en-US" sz="1000" dirty="0">
                <a:latin typeface="+mj-lt"/>
              </a:rPr>
              <a:t>Denver, Colorado. Abstract No. 49. </a:t>
            </a: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116</a:t>
            </a:fld>
            <a:endParaRPr lang="en-US"/>
          </a:p>
        </p:txBody>
      </p:sp>
    </p:spTree>
    <p:extLst>
      <p:ext uri="{BB962C8B-B14F-4D97-AF65-F5344CB8AC3E}">
        <p14:creationId xmlns:p14="http://schemas.microsoft.com/office/powerpoint/2010/main" val="41887538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The aspects of hip-hop</a:t>
            </a:r>
            <a:r>
              <a:rPr lang="en-US" sz="1000" baseline="0" dirty="0" smtClean="0">
                <a:latin typeface="+mj-lt"/>
              </a:rPr>
              <a:t> culture include language, arts, and history. </a:t>
            </a:r>
            <a:r>
              <a:rPr lang="en-US" sz="1000" dirty="0">
                <a:latin typeface="+mj-lt"/>
              </a:rPr>
              <a:t>H2P uses a curriculum consisting of 10 modules, called "ciphers," delivered in 10 2-hour sessions. Through the curriculum's use of hip-hop culture, an interactive, multimedia CD, and a mix of traditional teaching methods, students learn information about drugs, HIV/AIDS, and sexual behavior; resistance and refusal skills; effective communication and negotiation skills; information about healthy alternatives to sex and drugs; and prevention self-efficacy skills. School staff (e.g., teachers, counselors) </a:t>
            </a:r>
            <a:r>
              <a:rPr lang="en-US" sz="1000" dirty="0" smtClean="0">
                <a:latin typeface="+mj-lt"/>
              </a:rPr>
              <a:t>delivers </a:t>
            </a:r>
            <a:r>
              <a:rPr lang="en-US" sz="1000" dirty="0">
                <a:latin typeface="+mj-lt"/>
              </a:rPr>
              <a:t>the first four modules in after-school or in-school sessions and the remaining modules at H2P camp, a 3-day retreat offering students structured learning and recreational activities, team-building experiences, mentoring, and opportunities for creative expression. Prior to serving as instructors, school staff </a:t>
            </a:r>
            <a:r>
              <a:rPr lang="en-US" sz="1000" dirty="0" smtClean="0">
                <a:latin typeface="+mj-lt"/>
              </a:rPr>
              <a:t>participates </a:t>
            </a:r>
            <a:r>
              <a:rPr lang="en-US" sz="1000" dirty="0">
                <a:latin typeface="+mj-lt"/>
              </a:rPr>
              <a:t>in a 1-day training to learn about the genesis, ideology, and cultural components of hip-hop.</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117</a:t>
            </a:fld>
            <a:endParaRPr lang="en-US"/>
          </a:p>
        </p:txBody>
      </p:sp>
    </p:spTree>
    <p:extLst>
      <p:ext uri="{BB962C8B-B14F-4D97-AF65-F5344CB8AC3E}">
        <p14:creationId xmlns:p14="http://schemas.microsoft.com/office/powerpoint/2010/main" val="31297720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j-lt"/>
                <a:ea typeface="+mn-ea"/>
                <a:cs typeface="+mn-cs"/>
              </a:rPr>
              <a:t>The estimated cost of implementing the intervention with 75 students is $64,700. This estimate includes a part-time program manager ($27,000) and part-time program assistant ($10,000); 2 instructors for every 25 students ($9,900 for 6 instructors); marketing ($3,000); supplies ($600); and costs for the camp, including program staff ($6,000), the facility ($3,200), and food ($5,000). </a:t>
            </a:r>
            <a:br>
              <a:rPr lang="en-US" sz="1000" b="0" i="0" kern="1200" dirty="0" smtClean="0">
                <a:solidFill>
                  <a:schemeClr val="tx1"/>
                </a:solidFill>
                <a:effectLst/>
                <a:latin typeface="+mj-lt"/>
                <a:ea typeface="+mn-ea"/>
                <a:cs typeface="+mn-cs"/>
              </a:rPr>
            </a:br>
            <a:endParaRPr lang="en-US" sz="1000" b="0" i="0" kern="1200" dirty="0" smtClean="0">
              <a:solidFill>
                <a:schemeClr val="tx1"/>
              </a:solidFill>
              <a:effectLst/>
              <a:latin typeface="+mj-lt"/>
              <a:ea typeface="+mn-ea"/>
              <a:cs typeface="+mn-cs"/>
            </a:endParaRPr>
          </a:p>
          <a:p>
            <a:r>
              <a:rPr lang="en-US" sz="1000" b="1" i="0" u="none" strike="noStrike" kern="1200" dirty="0" smtClean="0">
                <a:solidFill>
                  <a:schemeClr val="tx1"/>
                </a:solidFill>
                <a:effectLst/>
                <a:latin typeface="+mj-lt"/>
                <a:ea typeface="+mn-ea"/>
                <a:cs typeface="+mn-cs"/>
              </a:rPr>
              <a:t>To learn more about implementation, contact:</a:t>
            </a:r>
            <a:r>
              <a:rPr lang="en-US" sz="1000" b="0" i="0" u="none" strike="noStrike" kern="1200" dirty="0" smtClean="0">
                <a:solidFill>
                  <a:schemeClr val="tx1"/>
                </a:solidFill>
                <a:effectLst/>
                <a:latin typeface="+mj-lt"/>
                <a:ea typeface="+mn-ea"/>
                <a:cs typeface="+mn-cs"/>
              </a:rPr>
              <a:t> </a:t>
            </a:r>
            <a:br>
              <a:rPr lang="en-US" sz="1000" b="0" i="0" u="none" strike="noStrike" kern="1200" dirty="0" smtClean="0">
                <a:solidFill>
                  <a:schemeClr val="tx1"/>
                </a:solidFill>
                <a:effectLst/>
                <a:latin typeface="+mj-lt"/>
                <a:ea typeface="+mn-ea"/>
                <a:cs typeface="+mn-cs"/>
              </a:rPr>
            </a:br>
            <a:r>
              <a:rPr lang="en-US" sz="1000" b="0" i="0" u="none" strike="noStrike" kern="1200" dirty="0" smtClean="0">
                <a:solidFill>
                  <a:schemeClr val="tx1"/>
                </a:solidFill>
                <a:effectLst/>
                <a:latin typeface="+mj-lt"/>
                <a:ea typeface="+mn-ea"/>
                <a:cs typeface="+mn-cs"/>
              </a:rPr>
              <a:t>Sylvia L. Quinton, Esq. </a:t>
            </a:r>
            <a:br>
              <a:rPr lang="en-US" sz="1000" b="0" i="0" u="none" strike="noStrike" kern="1200" dirty="0" smtClean="0">
                <a:solidFill>
                  <a:schemeClr val="tx1"/>
                </a:solidFill>
                <a:effectLst/>
                <a:latin typeface="+mj-lt"/>
                <a:ea typeface="+mn-ea"/>
                <a:cs typeface="+mn-cs"/>
              </a:rPr>
            </a:br>
            <a:r>
              <a:rPr lang="en-US" sz="1000" b="0" i="0" u="none" strike="noStrike" kern="1200" dirty="0" smtClean="0">
                <a:solidFill>
                  <a:schemeClr val="tx1"/>
                </a:solidFill>
                <a:effectLst/>
                <a:latin typeface="+mj-lt"/>
                <a:ea typeface="+mn-ea"/>
                <a:cs typeface="+mn-cs"/>
              </a:rPr>
              <a:t>(410) 295-7177 </a:t>
            </a:r>
            <a:br>
              <a:rPr lang="en-US" sz="1000" b="0" i="0" u="none" strike="noStrike" kern="1200" dirty="0" smtClean="0">
                <a:solidFill>
                  <a:schemeClr val="tx1"/>
                </a:solidFill>
                <a:effectLst/>
                <a:latin typeface="+mj-lt"/>
                <a:ea typeface="+mn-ea"/>
                <a:cs typeface="+mn-cs"/>
              </a:rPr>
            </a:br>
            <a:r>
              <a:rPr lang="en-US" sz="1000" b="0" i="0" u="none" strike="noStrike" kern="1200" dirty="0" smtClean="0">
                <a:solidFill>
                  <a:schemeClr val="tx1"/>
                </a:solidFill>
                <a:effectLst/>
                <a:latin typeface="+mj-lt"/>
                <a:ea typeface="+mn-ea"/>
                <a:cs typeface="+mn-cs"/>
              </a:rPr>
              <a:t>SylviaQuinton@me.com </a:t>
            </a:r>
            <a:br>
              <a:rPr lang="en-US" sz="1000" b="0" i="0" u="none" strike="noStrike" kern="1200" dirty="0" smtClean="0">
                <a:solidFill>
                  <a:schemeClr val="tx1"/>
                </a:solidFill>
                <a:effectLst/>
                <a:latin typeface="+mj-lt"/>
                <a:ea typeface="+mn-ea"/>
                <a:cs typeface="+mn-cs"/>
              </a:rPr>
            </a:br>
            <a:endParaRPr lang="en-US" sz="1000" b="0" i="0" u="none" strike="noStrike" kern="1200" dirty="0" smtClean="0">
              <a:solidFill>
                <a:schemeClr val="tx1"/>
              </a:solidFill>
              <a:effectLst/>
              <a:latin typeface="+mj-lt"/>
              <a:ea typeface="+mn-ea"/>
              <a:cs typeface="+mn-cs"/>
            </a:endParaRPr>
          </a:p>
          <a:p>
            <a:r>
              <a:rPr lang="en-US" sz="1000" b="1" i="0" u="none" strike="noStrike" kern="1200" dirty="0" smtClean="0">
                <a:solidFill>
                  <a:schemeClr val="tx1"/>
                </a:solidFill>
                <a:effectLst/>
                <a:latin typeface="+mj-lt"/>
                <a:ea typeface="+mn-ea"/>
                <a:cs typeface="+mn-cs"/>
              </a:rPr>
              <a:t>To learn more about research, contact:</a:t>
            </a:r>
            <a:r>
              <a:rPr lang="en-US" sz="1000" b="0" i="0" u="none" strike="noStrike" kern="1200" dirty="0" smtClean="0">
                <a:solidFill>
                  <a:schemeClr val="tx1"/>
                </a:solidFill>
                <a:effectLst/>
                <a:latin typeface="+mj-lt"/>
                <a:ea typeface="+mn-ea"/>
                <a:cs typeface="+mn-cs"/>
              </a:rPr>
              <a:t> </a:t>
            </a:r>
            <a:br>
              <a:rPr lang="en-US" sz="1000" b="0" i="0" u="none" strike="noStrike" kern="1200" dirty="0" smtClean="0">
                <a:solidFill>
                  <a:schemeClr val="tx1"/>
                </a:solidFill>
                <a:effectLst/>
                <a:latin typeface="+mj-lt"/>
                <a:ea typeface="+mn-ea"/>
                <a:cs typeface="+mn-cs"/>
              </a:rPr>
            </a:br>
            <a:r>
              <a:rPr lang="en-US" sz="1000" b="0" i="0" u="none" strike="noStrike" kern="1200" dirty="0" smtClean="0">
                <a:solidFill>
                  <a:schemeClr val="tx1"/>
                </a:solidFill>
                <a:effectLst/>
                <a:latin typeface="+mj-lt"/>
                <a:ea typeface="+mn-ea"/>
                <a:cs typeface="+mn-cs"/>
              </a:rPr>
              <a:t>Warren A. Rhodes, Ph.D. </a:t>
            </a:r>
            <a:br>
              <a:rPr lang="en-US" sz="1000" b="0" i="0" u="none" strike="noStrike" kern="1200" dirty="0" smtClean="0">
                <a:solidFill>
                  <a:schemeClr val="tx1"/>
                </a:solidFill>
                <a:effectLst/>
                <a:latin typeface="+mj-lt"/>
                <a:ea typeface="+mn-ea"/>
                <a:cs typeface="+mn-cs"/>
              </a:rPr>
            </a:br>
            <a:r>
              <a:rPr lang="en-US" sz="1000" b="0" i="0" u="none" strike="noStrike" kern="1200" dirty="0" smtClean="0">
                <a:solidFill>
                  <a:schemeClr val="tx1"/>
                </a:solidFill>
                <a:effectLst/>
                <a:latin typeface="+mj-lt"/>
                <a:ea typeface="+mn-ea"/>
                <a:cs typeface="+mn-cs"/>
              </a:rPr>
              <a:t>(302) 736-1671 </a:t>
            </a:r>
            <a:br>
              <a:rPr lang="en-US" sz="1000" b="0" i="0" u="none" strike="noStrike" kern="1200" dirty="0" smtClean="0">
                <a:solidFill>
                  <a:schemeClr val="tx1"/>
                </a:solidFill>
                <a:effectLst/>
                <a:latin typeface="+mj-lt"/>
                <a:ea typeface="+mn-ea"/>
                <a:cs typeface="+mn-cs"/>
              </a:rPr>
            </a:br>
            <a:r>
              <a:rPr lang="en-US" sz="1000" b="0" i="0" u="none" strike="noStrike" kern="1200" dirty="0" smtClean="0">
                <a:solidFill>
                  <a:schemeClr val="tx1"/>
                </a:solidFill>
                <a:effectLst/>
                <a:latin typeface="+mj-lt"/>
                <a:ea typeface="+mn-ea"/>
                <a:cs typeface="+mn-cs"/>
              </a:rPr>
              <a:t>warhodes@yahoo.com </a:t>
            </a:r>
          </a:p>
          <a:p>
            <a:endParaRPr lang="en-US" sz="1000" b="0" i="0" u="none" strike="noStrike" kern="1200" dirty="0" smtClean="0">
              <a:solidFill>
                <a:schemeClr val="tx1"/>
              </a:solidFill>
              <a:effectLst/>
              <a:latin typeface="+mj-lt"/>
              <a:ea typeface="+mn-ea"/>
              <a:cs typeface="+mn-cs"/>
            </a:endParaRPr>
          </a:p>
          <a:p>
            <a:pPr defTabSz="914266">
              <a:defRPr/>
            </a:pPr>
            <a:r>
              <a:rPr lang="en-US" sz="1000" b="0" i="0" kern="1200" dirty="0" smtClean="0">
                <a:solidFill>
                  <a:schemeClr val="tx1"/>
                </a:solidFill>
                <a:latin typeface="Times New Roman" pitchFamily="18" charset="0"/>
                <a:ea typeface="+mn-ea"/>
                <a:cs typeface="+mn-cs"/>
              </a:rPr>
              <a:t>**</a:t>
            </a:r>
            <a:r>
              <a:rPr lang="en-US" sz="1000" b="0" i="0" u="sng" kern="1200" dirty="0" smtClean="0">
                <a:solidFill>
                  <a:schemeClr val="tx1"/>
                </a:solidFill>
                <a:latin typeface="Times New Roman" pitchFamily="18" charset="0"/>
                <a:ea typeface="+mn-ea"/>
                <a:cs typeface="+mn-cs"/>
              </a:rPr>
              <a:t>How to Insert the Video</a:t>
            </a:r>
            <a:r>
              <a:rPr lang="en-US" sz="1000" b="0" i="0" kern="1200" dirty="0" smtClean="0">
                <a:solidFill>
                  <a:schemeClr val="tx1"/>
                </a:solidFill>
                <a:latin typeface="Times New Roman" pitchFamily="18" charset="0"/>
                <a:ea typeface="+mn-ea"/>
                <a:cs typeface="+mn-cs"/>
              </a:rPr>
              <a:t>: This slide will contain a short video clip that will play when the trainer clicks on the static image.  In order for this to work, the video needs to be inserted into the presentation. </a:t>
            </a:r>
            <a:r>
              <a:rPr lang="en-US" sz="1200" b="0" i="0" kern="1200" dirty="0" smtClean="0">
                <a:solidFill>
                  <a:schemeClr val="tx1"/>
                </a:solidFill>
                <a:effectLst/>
                <a:latin typeface="Times New Roman" pitchFamily="18" charset="0"/>
                <a:ea typeface="+mn-ea"/>
                <a:cs typeface="+mn-cs"/>
              </a:rPr>
              <a:t>You can access the video from the </a:t>
            </a:r>
            <a:r>
              <a:rPr lang="en-US" sz="1000" b="0" i="0" kern="1200" dirty="0" smtClean="0">
                <a:solidFill>
                  <a:schemeClr val="tx1"/>
                </a:solidFill>
                <a:latin typeface="Times New Roman" pitchFamily="18" charset="0"/>
                <a:ea typeface="+mn-ea"/>
                <a:cs typeface="+mn-cs"/>
              </a:rPr>
              <a:t>package of training materials that is posted to the PSATTC Products and Resources page (www.psattc.org). From the INSERT menu in PowerPoint, select “video (or movie).”  Select the “H2P” video file.  When prompted, indicate that the movie should play automatically and full screen. Once the video is inserted into the PowerPoint presentation, you need to maintain a direct connection between the PowerPoint presentation and the video file.  When moving the PowerPoint file to another location on your computer or to another computer, make sure to always move the “H2P” video file along with it. If the link becomes broken, the video will need to be reinserted. </a:t>
            </a:r>
            <a:endParaRPr lang="en-US" sz="1000" b="0" i="0" kern="1200" dirty="0" smtClean="0">
              <a:solidFill>
                <a:schemeClr val="tx1"/>
              </a:solidFill>
              <a:latin typeface="Times New Roman" pitchFamily="18" charset="0"/>
              <a:ea typeface="+mn-ea"/>
              <a:cs typeface="Arial" pitchFamily="34" charset="0"/>
            </a:endParaRPr>
          </a:p>
          <a:p>
            <a:pPr>
              <a:defRPr/>
            </a:pPr>
            <a:r>
              <a:rPr lang="en-US" sz="1000" b="0" i="0" kern="1200" dirty="0" smtClean="0">
                <a:solidFill>
                  <a:schemeClr val="tx1"/>
                </a:solidFill>
                <a:latin typeface="Times New Roman" pitchFamily="18" charset="0"/>
                <a:ea typeface="+mn-ea"/>
                <a:cs typeface="Arial" pitchFamily="34" charset="0"/>
              </a:rPr>
              <a:t> </a:t>
            </a:r>
          </a:p>
          <a:p>
            <a:pPr>
              <a:defRPr/>
            </a:pPr>
            <a:r>
              <a:rPr lang="en-US" sz="1000" b="0" i="0" kern="1200" dirty="0" smtClean="0">
                <a:solidFill>
                  <a:schemeClr val="tx1"/>
                </a:solidFill>
                <a:latin typeface="Times New Roman" pitchFamily="18" charset="0"/>
                <a:ea typeface="+mn-ea"/>
                <a:cs typeface="Arial" pitchFamily="34" charset="0"/>
              </a:rPr>
              <a:t>To play the video, hover over the video image to make the video controls appear. Click on the play button. The video should display full screen.</a:t>
            </a:r>
          </a:p>
          <a:p>
            <a:pPr>
              <a:defRPr/>
            </a:pPr>
            <a:r>
              <a:rPr lang="en-US" sz="1000" b="0" i="0" kern="1200" dirty="0" smtClean="0">
                <a:solidFill>
                  <a:schemeClr val="tx1"/>
                </a:solidFill>
                <a:latin typeface="Times New Roman" pitchFamily="18" charset="0"/>
                <a:ea typeface="+mn-ea"/>
                <a:cs typeface="Arial" pitchFamily="34" charset="0"/>
              </a:rPr>
              <a:t> </a:t>
            </a:r>
            <a:endParaRPr lang="en-US" sz="1000" b="0" i="0" u="none" strike="noStrike" kern="1200" dirty="0" smtClean="0">
              <a:solidFill>
                <a:schemeClr val="tx1"/>
              </a:solidFill>
              <a:effectLst/>
              <a:latin typeface="+mj-lt"/>
              <a:ea typeface="+mn-ea"/>
              <a:cs typeface="+mn-cs"/>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118</a:t>
            </a:fld>
            <a:endParaRPr lang="en-US"/>
          </a:p>
        </p:txBody>
      </p:sp>
    </p:spTree>
    <p:extLst>
      <p:ext uri="{BB962C8B-B14F-4D97-AF65-F5344CB8AC3E}">
        <p14:creationId xmlns:p14="http://schemas.microsoft.com/office/powerpoint/2010/main" val="11628769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The UFO</a:t>
            </a:r>
            <a:r>
              <a:rPr lang="en-US" sz="1000" baseline="0" dirty="0" smtClean="0">
                <a:latin typeface="+mj-lt"/>
              </a:rPr>
              <a:t> Model was established in 1996 and includes a </a:t>
            </a:r>
            <a:r>
              <a:rPr lang="en-US" sz="1000" dirty="0">
                <a:latin typeface="+mj-lt"/>
              </a:rPr>
              <a:t>series of community-based research studies of HIV, Hepatitis B, and Hepatitis C, health consequences of drug use, vaccine feasibility and adherence in young adult injectors in San Francisco. Features of the UFO Model include: cultural competency/non-judgment; youth-centered focus; outreach and consistency; and collaboration and referrals. Core components include: outreach and education; youth-centered referrals; drop-in center; syringe access; HCV testing and HAV/HBV vaccination; and education and support groups. The core HCV prevention message is: (1) Do not share needles or injecting equipment (e.g., cookers, cottons, water, tourniquets); always use your own stuff and use it ONCE; and use “a new kit for every hit.” Additional prevention messages include: (1) get tested for Hepatitis C; (2) know the status of your injecting partners; (3) teach your injection partners how to be safe; (4) if someone else injects you, make sure they inject you first and themselves second; (5) avoid sharing tattoo equipment, razors, and nail clippers; and (6) get vaccinated against Hepatitis A and Hepatitis B.</a:t>
            </a:r>
          </a:p>
          <a:p>
            <a:endParaRPr lang="en-US" sz="1000" dirty="0">
              <a:latin typeface="+mj-lt"/>
            </a:endParaRPr>
          </a:p>
          <a:p>
            <a:r>
              <a:rPr lang="en-US" sz="1000" b="1" u="sng" dirty="0">
                <a:latin typeface="+mj-lt"/>
              </a:rPr>
              <a:t>REFERENCE</a:t>
            </a:r>
          </a:p>
          <a:p>
            <a:r>
              <a:rPr lang="en-US" sz="1000" dirty="0">
                <a:latin typeface="+mj-lt"/>
              </a:rPr>
              <a:t>University of California San Francisco, Center for AIDS Prevention Studies. Additional information available at: </a:t>
            </a:r>
          </a:p>
          <a:p>
            <a:r>
              <a:rPr lang="en-US" sz="1000" dirty="0">
                <a:latin typeface="+mj-lt"/>
              </a:rPr>
              <a:t>http://caps.ucsf.edu/ufo-study/.  </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119</a:t>
            </a:fld>
            <a:endParaRPr lang="en-US"/>
          </a:p>
        </p:txBody>
      </p:sp>
    </p:spTree>
    <p:extLst>
      <p:ext uri="{BB962C8B-B14F-4D97-AF65-F5344CB8AC3E}">
        <p14:creationId xmlns:p14="http://schemas.microsoft.com/office/powerpoint/2010/main" val="1586842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eaLnBrk="1" fontAlgn="auto" hangingPunct="1">
              <a:spcBef>
                <a:spcPts val="0"/>
              </a:spcBef>
              <a:spcAft>
                <a:spcPts val="0"/>
              </a:spcAft>
              <a:defRPr/>
            </a:pPr>
            <a:r>
              <a:rPr lang="en-US" sz="1000" dirty="0">
                <a:latin typeface="+mj-lt"/>
              </a:rPr>
              <a:t>This section of the presentation introduces participants to several important terms and concepts that will help set the stage for a more in-depth overview of substance abuse and HIV among youth. The slides focus on a description of psychoactive substances, designer/synthetic drugs, reasons why people use psychoactive substances. If you are presenting to a SUD-savvy audience, you may decide to skip over some of the slides you feel are not essential to review.</a:t>
            </a:r>
          </a:p>
          <a:p>
            <a:pPr defTabSz="931637" eaLnBrk="1" fontAlgn="auto" hangingPunct="1">
              <a:spcBef>
                <a:spcPts val="0"/>
              </a:spcBef>
              <a:spcAft>
                <a:spcPts val="0"/>
              </a:spcAft>
              <a:defRPr/>
            </a:pPr>
            <a:endParaRPr lang="en-US" sz="1000" dirty="0">
              <a:latin typeface="+mj-lt"/>
            </a:endParaRPr>
          </a:p>
        </p:txBody>
      </p:sp>
      <p:sp>
        <p:nvSpPr>
          <p:cNvPr id="4" name="Slide Number Placeholder 3"/>
          <p:cNvSpPr>
            <a:spLocks noGrp="1"/>
          </p:cNvSpPr>
          <p:nvPr>
            <p:ph type="sldNum" sz="quarter" idx="10"/>
          </p:nvPr>
        </p:nvSpPr>
        <p:spPr/>
        <p:txBody>
          <a:bodyPr/>
          <a:lstStyle/>
          <a:p>
            <a:fld id="{86BA35F5-4231-48C4-90E5-5F88AF55E37D}" type="slidenum">
              <a:rPr lang="en-US" smtClean="0"/>
              <a:t>12</a:t>
            </a:fld>
            <a:endParaRPr lang="en-US" dirty="0"/>
          </a:p>
        </p:txBody>
      </p:sp>
    </p:spTree>
    <p:extLst>
      <p:ext uri="{BB962C8B-B14F-4D97-AF65-F5344CB8AC3E}">
        <p14:creationId xmlns:p14="http://schemas.microsoft.com/office/powerpoint/2010/main" val="12699959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TextEdit="1"/>
          </p:cNvSpPr>
          <p:nvPr>
            <p:ph type="sldImg"/>
          </p:nvPr>
        </p:nvSpPr>
        <p:spPr bwMode="auto">
          <a:noFill/>
          <a:ln>
            <a:solidFill>
              <a:srgbClr val="000000"/>
            </a:solidFill>
            <a:miter lim="800000"/>
            <a:headEnd/>
            <a:tailEnd/>
          </a:ln>
        </p:spPr>
      </p:sp>
      <p:sp>
        <p:nvSpPr>
          <p:cNvPr id="275459"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00" dirty="0" smtClean="0">
                <a:latin typeface="+mj-lt"/>
              </a:rPr>
              <a:t>It </a:t>
            </a:r>
            <a:r>
              <a:rPr lang="en-US" sz="1000" dirty="0">
                <a:latin typeface="+mj-lt"/>
              </a:rPr>
              <a:t>is important to be familiar with local resources, including substance use disorders treatment facilities, 12-step meetings, and mental health resources. Alcohol abuse impacts the user’s brain and body, but can be treated. Continue to dialogue with patients about their alcohol use and the importance of continued HIV care.</a:t>
            </a:r>
          </a:p>
          <a:p>
            <a:pPr>
              <a:defRPr/>
            </a:pPr>
            <a:endParaRPr lang="en-US" sz="1000" dirty="0">
              <a:latin typeface="+mj-lt"/>
            </a:endParaRPr>
          </a:p>
          <a:p>
            <a:pPr>
              <a:defRPr/>
            </a:pPr>
            <a:r>
              <a:rPr lang="en-US" sz="1000" b="1" dirty="0">
                <a:latin typeface="+mj-lt"/>
              </a:rPr>
              <a:t>Additional Information for the Trainer(s)</a:t>
            </a:r>
          </a:p>
          <a:p>
            <a:pPr>
              <a:defRPr/>
            </a:pPr>
            <a:r>
              <a:rPr lang="en-US" sz="1000" dirty="0">
                <a:latin typeface="+mj-lt"/>
              </a:rPr>
              <a:t>Alcohol-dependent patients should be referred to treatment programs. HIV clinicians should be familiar with local resources for substance-abuse treatment and related psychiatric care, including inpatient or residential treatment, outpatient treatment, and support groups such as Alcoholics Anonymous. In addition, clinicians should assess for potential withdrawal symptoms. Clinicians should also consider the use of pharmacotherapy in dependent individuals. Medications are available that target neurotransmitters involved in the reinforcing effects of alcohol use. Pharmacotherapy for alcohol dependence in combination with behavioral counseling can reduce relapse and help maintain abstinence. HIV clinics offer a number of advantages as a site for alcohol pharmacotherapy. These clinics are involved in long-term patient care, are generally characterized by integration of a variety of specialty services (</a:t>
            </a:r>
            <a:r>
              <a:rPr lang="en-US" sz="1000" dirty="0" smtClean="0">
                <a:latin typeface="+mj-lt"/>
              </a:rPr>
              <a:t>e.g., </a:t>
            </a:r>
            <a:r>
              <a:rPr lang="en-US" sz="1000" dirty="0">
                <a:latin typeface="+mj-lt"/>
              </a:rPr>
              <a:t>psychiatric and </a:t>
            </a:r>
            <a:r>
              <a:rPr lang="en-US" sz="1000" dirty="0" smtClean="0">
                <a:latin typeface="+mj-lt"/>
              </a:rPr>
              <a:t>OB/GYN </a:t>
            </a:r>
            <a:r>
              <a:rPr lang="en-US" sz="1000" dirty="0">
                <a:latin typeface="+mj-lt"/>
              </a:rPr>
              <a:t>services), and have access to funding for prescription medications. Further, many HIV clinics use intensive case management models that promote outreach to and retention of patients who are often challenging to treat. However, currently there are no data on pharmacotherapy for alcohol dependence in patients with HIV infection, although a number of trials are under way. Further, pharmacotherapy for dependence has shown</a:t>
            </a:r>
          </a:p>
          <a:p>
            <a:pPr>
              <a:defRPr/>
            </a:pPr>
            <a:r>
              <a:rPr lang="en-US" sz="1000" dirty="0">
                <a:latin typeface="+mj-lt"/>
              </a:rPr>
              <a:t>only modest efficacy in clinical trials.</a:t>
            </a:r>
          </a:p>
          <a:p>
            <a:pPr>
              <a:defRPr/>
            </a:pPr>
            <a:endParaRPr lang="en-US" sz="1000" dirty="0">
              <a:latin typeface="+mj-lt"/>
            </a:endParaRPr>
          </a:p>
          <a:p>
            <a:r>
              <a:rPr lang="en-US" sz="1000" dirty="0">
                <a:latin typeface="+mj-lt"/>
              </a:rPr>
              <a:t>Other things clinicians can do include: (1) offer patients an </a:t>
            </a:r>
            <a:r>
              <a:rPr lang="en-US" sz="1000" dirty="0">
                <a:solidFill>
                  <a:srgbClr val="FFFF00"/>
                </a:solidFill>
                <a:latin typeface="+mj-lt"/>
              </a:rPr>
              <a:t>HIV test </a:t>
            </a:r>
            <a:r>
              <a:rPr lang="en-US" sz="1000" dirty="0">
                <a:latin typeface="+mj-lt"/>
              </a:rPr>
              <a:t>as a regular part of medical care; (2) offer patients </a:t>
            </a:r>
            <a:r>
              <a:rPr lang="en-US" sz="1000" dirty="0">
                <a:solidFill>
                  <a:srgbClr val="FFFF00"/>
                </a:solidFill>
                <a:latin typeface="+mj-lt"/>
              </a:rPr>
              <a:t>STD testing and treatment services; (3) e</a:t>
            </a:r>
            <a:r>
              <a:rPr lang="en-US" sz="1000" dirty="0">
                <a:latin typeface="+mj-lt"/>
              </a:rPr>
              <a:t>ngage patients in HIV treatment and make sure the amount of virus is as low as possible; (4) engage and encourage people with HIV continue getting </a:t>
            </a:r>
            <a:r>
              <a:rPr lang="en-US" sz="1000" dirty="0">
                <a:solidFill>
                  <a:srgbClr val="FFFF00"/>
                </a:solidFill>
                <a:latin typeface="+mj-lt"/>
              </a:rPr>
              <a:t>HIV medical care; (5) p</a:t>
            </a:r>
            <a:r>
              <a:rPr lang="en-US" sz="1000" dirty="0">
                <a:latin typeface="+mj-lt"/>
              </a:rPr>
              <a:t>rovide </a:t>
            </a:r>
            <a:r>
              <a:rPr lang="en-US" sz="1000" dirty="0">
                <a:solidFill>
                  <a:srgbClr val="FFFF00"/>
                </a:solidFill>
                <a:latin typeface="+mj-lt"/>
              </a:rPr>
              <a:t>HIV prevention counseling </a:t>
            </a:r>
            <a:r>
              <a:rPr lang="en-US" sz="1000" dirty="0">
                <a:latin typeface="+mj-lt"/>
              </a:rPr>
              <a:t>to patients on how to protect their health and avoid passing the virus on to others; and (6) refer to </a:t>
            </a:r>
            <a:r>
              <a:rPr lang="en-US" sz="1000" dirty="0">
                <a:solidFill>
                  <a:srgbClr val="FFFF00"/>
                </a:solidFill>
                <a:latin typeface="+mj-lt"/>
              </a:rPr>
              <a:t>other prevention services </a:t>
            </a:r>
            <a:r>
              <a:rPr lang="en-US" sz="1000" dirty="0">
                <a:latin typeface="+mj-lt"/>
              </a:rPr>
              <a:t>(for example, partner counseling) as needed.</a:t>
            </a:r>
          </a:p>
          <a:p>
            <a:pPr>
              <a:defRPr/>
            </a:pPr>
            <a:endParaRPr lang="en-US" sz="900"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TextEdit="1"/>
          </p:cNvSpPr>
          <p:nvPr>
            <p:ph type="sldImg"/>
          </p:nvPr>
        </p:nvSpPr>
        <p:spPr bwMode="auto">
          <a:noFill/>
          <a:ln>
            <a:solidFill>
              <a:srgbClr val="000000"/>
            </a:solidFill>
            <a:miter lim="800000"/>
            <a:headEnd/>
            <a:tailEnd/>
          </a:ln>
        </p:spPr>
      </p:sp>
      <p:sp>
        <p:nvSpPr>
          <p:cNvPr id="271363" name="Rectangle 3"/>
          <p:cNvSpPr>
            <a:spLocks noGrp="1"/>
          </p:cNvSpPr>
          <p:nvPr>
            <p:ph type="body" idx="1"/>
          </p:nvPr>
        </p:nvSpPr>
        <p:spPr>
          <a:noFill/>
          <a:ln/>
        </p:spPr>
        <p:txBody>
          <a:bodyPr/>
          <a:lstStyle/>
          <a:p>
            <a:r>
              <a:rPr lang="en-US" sz="1000" dirty="0" smtClean="0">
                <a:latin typeface="+mj-lt"/>
              </a:rPr>
              <a:t>This </a:t>
            </a:r>
            <a:r>
              <a:rPr lang="en-US" sz="1000" dirty="0">
                <a:latin typeface="+mj-lt"/>
              </a:rPr>
              <a:t>slide features a few important resource documents that have been produced that focus on substance use and/or HIV among adolescents and young adults. The featured resources are available free of charge from federal sources.</a:t>
            </a:r>
          </a:p>
          <a:p>
            <a:pPr marL="220316" indent="-220316"/>
            <a:endParaRPr lang="en-US" sz="1000" dirty="0">
              <a:latin typeface="+mj-lt"/>
            </a:endParaRPr>
          </a:p>
          <a:p>
            <a:pPr marL="220316" indent="-220316" defTabSz="914266">
              <a:defRPr/>
            </a:pPr>
            <a:r>
              <a:rPr lang="en-US" sz="1000" dirty="0">
                <a:latin typeface="+mj-lt"/>
              </a:rPr>
              <a:t>(The images are hyperlinked when in slideshow view).</a:t>
            </a:r>
          </a:p>
          <a:p>
            <a:pPr marL="220316" indent="-220316"/>
            <a:endParaRPr lang="en-US" sz="1000" dirty="0">
              <a:latin typeface="+mj-lt"/>
            </a:endParaRPr>
          </a:p>
          <a:p>
            <a:pPr marL="220316" indent="-220316"/>
            <a:r>
              <a:rPr lang="en-US" sz="1000" b="1" dirty="0">
                <a:latin typeface="+mj-lt"/>
              </a:rPr>
              <a:t>Additional Information for the Trainer(s)</a:t>
            </a:r>
          </a:p>
          <a:p>
            <a:pPr marL="220316" indent="-220316"/>
            <a:r>
              <a:rPr lang="en-US" sz="1000" i="1" dirty="0">
                <a:latin typeface="+mj-lt"/>
              </a:rPr>
              <a:t>TIP 31: Screening and Assessing Adolescents for Substance Use Disorders </a:t>
            </a:r>
            <a:r>
              <a:rPr lang="en-US" sz="1000" dirty="0">
                <a:latin typeface="+mj-lt"/>
              </a:rPr>
              <a:t>is available at:</a:t>
            </a:r>
          </a:p>
          <a:p>
            <a:pPr marL="220316" indent="-220316"/>
            <a:r>
              <a:rPr lang="en-US" sz="1000" dirty="0">
                <a:latin typeface="+mj-lt"/>
              </a:rPr>
              <a:t>http://store.samhsa.gov/product/TIP-31-Screening-and-Assessing-Adolescents-for-Substance-Use-Disorders/SMA12-4079 </a:t>
            </a:r>
          </a:p>
          <a:p>
            <a:pPr marL="220316" indent="-220316"/>
            <a:endParaRPr lang="en-US" sz="1000" dirty="0">
              <a:latin typeface="+mj-lt"/>
            </a:endParaRPr>
          </a:p>
          <a:p>
            <a:pPr marL="220316" indent="-220316" defTabSz="914266">
              <a:defRPr/>
            </a:pPr>
            <a:r>
              <a:rPr lang="en-US" sz="1000" i="1" dirty="0">
                <a:latin typeface="+mj-lt"/>
              </a:rPr>
              <a:t>Preventing Drug Use among Children and Adolescents (2</a:t>
            </a:r>
            <a:r>
              <a:rPr lang="en-US" sz="1000" i="1" baseline="30000" dirty="0">
                <a:latin typeface="+mj-lt"/>
              </a:rPr>
              <a:t>nd</a:t>
            </a:r>
            <a:r>
              <a:rPr lang="en-US" sz="1000" i="1" dirty="0">
                <a:latin typeface="+mj-lt"/>
              </a:rPr>
              <a:t> Edition – In Brief) </a:t>
            </a:r>
            <a:r>
              <a:rPr lang="en-US" sz="1000" dirty="0">
                <a:latin typeface="+mj-lt"/>
              </a:rPr>
              <a:t>is available at: http://www.drugabuse.gov/publications/preventing-drug-use-among-children-adolescents </a:t>
            </a:r>
          </a:p>
          <a:p>
            <a:pPr marL="220316" indent="-220316"/>
            <a:endParaRPr lang="en-US" sz="1000" dirty="0">
              <a:latin typeface="+mj-lt"/>
            </a:endParaRPr>
          </a:p>
          <a:p>
            <a:pPr marL="220316" indent="-220316"/>
            <a:r>
              <a:rPr lang="en-US" sz="1000" i="1" dirty="0">
                <a:latin typeface="+mj-lt"/>
              </a:rPr>
              <a:t>TIP 32: Treatment of Adolescents with Substance Use Disorders</a:t>
            </a:r>
            <a:r>
              <a:rPr lang="en-US" sz="1000" dirty="0">
                <a:latin typeface="+mj-lt"/>
              </a:rPr>
              <a:t> is available at:</a:t>
            </a:r>
          </a:p>
          <a:p>
            <a:pPr marL="220316" indent="-220316"/>
            <a:r>
              <a:rPr lang="en-US" sz="1000" dirty="0">
                <a:latin typeface="+mj-lt"/>
              </a:rPr>
              <a:t>http://store.samhsa.gov/product/TIP-32-Treatment-of-Adolescents-With-Substance-Use-Disorders/SMA12-4080</a:t>
            </a:r>
          </a:p>
          <a:p>
            <a:pPr marL="220316" indent="-220316"/>
            <a:endParaRPr lang="en-US" sz="1000" dirty="0">
              <a:latin typeface="+mj-lt"/>
            </a:endParaRPr>
          </a:p>
          <a:p>
            <a:pPr marL="220316" indent="-220316"/>
            <a:r>
              <a:rPr lang="en-US" sz="1000" i="1" dirty="0">
                <a:latin typeface="+mj-lt"/>
              </a:rPr>
              <a:t>HIV among Youth </a:t>
            </a:r>
            <a:r>
              <a:rPr lang="en-US" sz="1000" dirty="0">
                <a:latin typeface="+mj-lt"/>
              </a:rPr>
              <a:t>is available at: http://www.cdc.gov/hiv/pdf/library_factsheet_HIV_amongYouth.pdf </a:t>
            </a:r>
          </a:p>
          <a:p>
            <a:pPr marL="220316" indent="-220316"/>
            <a:endParaRPr lang="en-US" sz="1000" dirty="0">
              <a:latin typeface="+mj-lt"/>
            </a:endParaRPr>
          </a:p>
          <a:p>
            <a:pPr marL="220316" indent="-220316"/>
            <a:r>
              <a:rPr lang="en-US" sz="1000" dirty="0">
                <a:latin typeface="+mj-lt"/>
              </a:rPr>
              <a:t>An important website to bookmark is UCSF’s HIV </a:t>
            </a:r>
            <a:r>
              <a:rPr lang="en-US" sz="1000" dirty="0" err="1">
                <a:latin typeface="+mj-lt"/>
              </a:rPr>
              <a:t>InSite</a:t>
            </a:r>
            <a:r>
              <a:rPr lang="en-US" sz="1000" dirty="0">
                <a:latin typeface="+mj-lt"/>
              </a:rPr>
              <a:t>: http://hivinsite.ucsf.edu/InSite.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This slide features a few websites that are geared specifically towards youth, and discuss HIV and drug abuse.</a:t>
            </a:r>
          </a:p>
          <a:p>
            <a:r>
              <a:rPr lang="en-US" sz="1000" dirty="0">
                <a:latin typeface="+mj-lt"/>
              </a:rPr>
              <a:t>(The images are hyperlinked when in slideshow view).</a:t>
            </a: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122</a:t>
            </a:fld>
            <a:endParaRPr lang="en-US"/>
          </a:p>
        </p:txBody>
      </p:sp>
    </p:spTree>
    <p:extLst>
      <p:ext uri="{BB962C8B-B14F-4D97-AF65-F5344CB8AC3E}">
        <p14:creationId xmlns:p14="http://schemas.microsoft.com/office/powerpoint/2010/main" val="5016851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effectLst/>
                <a:latin typeface="+mj-lt"/>
                <a:ea typeface="+mn-ea"/>
                <a:cs typeface="+mn-cs"/>
              </a:rPr>
              <a:t>The Substance Abuse and Mental Health Services Administration’s (SAMHSA) Center for Substance Abuse Treatment (CSAT) received funding through the Minority AIDS Initiative in</a:t>
            </a:r>
            <a:r>
              <a:rPr lang="en-US" sz="1000" kern="1200" baseline="0" dirty="0" smtClean="0">
                <a:solidFill>
                  <a:schemeClr val="tx1"/>
                </a:solidFill>
                <a:effectLst/>
                <a:latin typeface="+mj-lt"/>
                <a:ea typeface="+mn-ea"/>
                <a:cs typeface="+mn-cs"/>
              </a:rPr>
              <a:t> 2008 </a:t>
            </a:r>
            <a:r>
              <a:rPr lang="en-US" sz="1000" kern="1200" dirty="0" smtClean="0">
                <a:solidFill>
                  <a:schemeClr val="tx1"/>
                </a:solidFill>
                <a:effectLst/>
                <a:latin typeface="+mj-lt"/>
                <a:ea typeface="+mn-ea"/>
                <a:cs typeface="+mn-cs"/>
              </a:rPr>
              <a:t>to develop an online curriculum on the substance use disorders treatment and HIV/AIDS prevention/ intervention needs of minority men who have sex with men (MSM).   The purpose of the curriculum is to provide awareness and knowledge that will enable addiction treatment providers to more effectively meet the needs of culturally specific subpopulations of HIV-positive, substance abusing MSM or those at risk for HIV/AIDS. CSAT has invited four regional ATTCs, including the PSATTC, to apply for a special project supplemental award to each develop one of the four online, self-paced training manuals. </a:t>
            </a:r>
          </a:p>
          <a:p>
            <a:endParaRPr lang="en-US" dirty="0"/>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123</a:t>
            </a:fld>
            <a:endParaRPr lang="en-US"/>
          </a:p>
        </p:txBody>
      </p:sp>
    </p:spTree>
    <p:extLst>
      <p:ext uri="{BB962C8B-B14F-4D97-AF65-F5344CB8AC3E}">
        <p14:creationId xmlns:p14="http://schemas.microsoft.com/office/powerpoint/2010/main" val="31303967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This </a:t>
            </a:r>
            <a:r>
              <a:rPr lang="en-US" sz="1000" dirty="0">
                <a:latin typeface="+mj-lt"/>
              </a:rPr>
              <a:t>slide features resources and local referrals.</a:t>
            </a:r>
          </a:p>
          <a:p>
            <a:endParaRPr lang="en-US" sz="900" dirty="0"/>
          </a:p>
          <a:p>
            <a:endParaRPr lang="en-US" dirty="0"/>
          </a:p>
        </p:txBody>
      </p:sp>
      <p:sp>
        <p:nvSpPr>
          <p:cNvPr id="4" name="Slide Number Placeholder 3"/>
          <p:cNvSpPr>
            <a:spLocks noGrp="1"/>
          </p:cNvSpPr>
          <p:nvPr>
            <p:ph type="sldNum" sz="quarter" idx="10"/>
          </p:nvPr>
        </p:nvSpPr>
        <p:spPr/>
        <p:txBody>
          <a:bodyPr/>
          <a:lstStyle/>
          <a:p>
            <a:pPr>
              <a:defRPr/>
            </a:pPr>
            <a:fld id="{3BCA9D75-A8AA-44D1-8244-E4F6B278BE25}" type="slidenum">
              <a:rPr lang="en-US" smtClean="0"/>
              <a:pPr>
                <a:defRPr/>
              </a:pPr>
              <a:t>124</a:t>
            </a:fld>
            <a:endParaRPr lang="en-US"/>
          </a:p>
        </p:txBody>
      </p:sp>
    </p:spTree>
    <p:extLst>
      <p:ext uri="{BB962C8B-B14F-4D97-AF65-F5344CB8AC3E}">
        <p14:creationId xmlns:p14="http://schemas.microsoft.com/office/powerpoint/2010/main" val="32770154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This </a:t>
            </a:r>
            <a:r>
              <a:rPr lang="en-US" sz="1000" dirty="0">
                <a:latin typeface="+mj-lt"/>
              </a:rPr>
              <a:t>slide features resources and local referrals.</a:t>
            </a:r>
          </a:p>
          <a:p>
            <a:endParaRPr lang="en-US" dirty="0"/>
          </a:p>
        </p:txBody>
      </p:sp>
      <p:sp>
        <p:nvSpPr>
          <p:cNvPr id="4" name="Slide Number Placeholder 3"/>
          <p:cNvSpPr>
            <a:spLocks noGrp="1"/>
          </p:cNvSpPr>
          <p:nvPr>
            <p:ph type="sldNum" sz="quarter" idx="10"/>
          </p:nvPr>
        </p:nvSpPr>
        <p:spPr/>
        <p:txBody>
          <a:bodyPr/>
          <a:lstStyle/>
          <a:p>
            <a:pPr>
              <a:defRPr/>
            </a:pPr>
            <a:fld id="{3BCA9D75-A8AA-44D1-8244-E4F6B278BE25}" type="slidenum">
              <a:rPr lang="en-US" smtClean="0"/>
              <a:pPr>
                <a:defRPr/>
              </a:pPr>
              <a:t>125</a:t>
            </a:fld>
            <a:endParaRPr lang="en-US"/>
          </a:p>
        </p:txBody>
      </p:sp>
    </p:spTree>
    <p:extLst>
      <p:ext uri="{BB962C8B-B14F-4D97-AF65-F5344CB8AC3E}">
        <p14:creationId xmlns:p14="http://schemas.microsoft.com/office/powerpoint/2010/main" val="32770154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This </a:t>
            </a:r>
            <a:r>
              <a:rPr lang="en-US" sz="1000" dirty="0">
                <a:latin typeface="+mj-lt"/>
              </a:rPr>
              <a:t>slide features resources and local referrals.</a:t>
            </a:r>
          </a:p>
          <a:p>
            <a:endParaRPr lang="en-US" dirty="0"/>
          </a:p>
        </p:txBody>
      </p:sp>
      <p:sp>
        <p:nvSpPr>
          <p:cNvPr id="4" name="Slide Number Placeholder 3"/>
          <p:cNvSpPr>
            <a:spLocks noGrp="1"/>
          </p:cNvSpPr>
          <p:nvPr>
            <p:ph type="sldNum" sz="quarter" idx="10"/>
          </p:nvPr>
        </p:nvSpPr>
        <p:spPr/>
        <p:txBody>
          <a:bodyPr/>
          <a:lstStyle/>
          <a:p>
            <a:pPr>
              <a:defRPr/>
            </a:pPr>
            <a:fld id="{3BCA9D75-A8AA-44D1-8244-E4F6B278BE25}" type="slidenum">
              <a:rPr lang="en-US" smtClean="0"/>
              <a:pPr>
                <a:defRPr/>
              </a:pPr>
              <a:t>126</a:t>
            </a:fld>
            <a:endParaRPr lang="en-US"/>
          </a:p>
        </p:txBody>
      </p:sp>
    </p:spTree>
    <p:extLst>
      <p:ext uri="{BB962C8B-B14F-4D97-AF65-F5344CB8AC3E}">
        <p14:creationId xmlns:p14="http://schemas.microsoft.com/office/powerpoint/2010/main" val="18566944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dirty="0">
                <a:latin typeface="+mj-lt"/>
              </a:rPr>
              <a:t>INSTRUCTIONS</a:t>
            </a:r>
          </a:p>
          <a:p>
            <a:pPr>
              <a:defRPr/>
            </a:pPr>
            <a:r>
              <a:rPr lang="en-US" sz="1000" dirty="0">
                <a:latin typeface="+mj-lt"/>
              </a:rPr>
              <a:t>The purpose of the following five questions is to test the post-training knowledge as it relates to the topic of Youth, Substance Abuse, and HIV. The five questions are formatted as either multiple choice or true/false questions. Read each question and the possible responses aloud, and give training participants time to jot down their response before moving on to the next question. Reveal the correct answer to each question. </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ANSWER KEY</a:t>
            </a:r>
          </a:p>
          <a:p>
            <a:r>
              <a:rPr lang="en-US" sz="1000" dirty="0">
                <a:latin typeface="+mj-lt"/>
              </a:rPr>
              <a:t>#1 – correct response is B (False)</a:t>
            </a: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128</a:t>
            </a:fld>
            <a:endParaRPr lang="en-US"/>
          </a:p>
        </p:txBody>
      </p:sp>
    </p:spTree>
    <p:extLst>
      <p:ext uri="{BB962C8B-B14F-4D97-AF65-F5344CB8AC3E}">
        <p14:creationId xmlns:p14="http://schemas.microsoft.com/office/powerpoint/2010/main" val="98057626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ANSWER KEY</a:t>
            </a:r>
          </a:p>
          <a:p>
            <a:r>
              <a:rPr lang="en-US" sz="1000" dirty="0">
                <a:latin typeface="+mj-lt"/>
              </a:rPr>
              <a:t>#2 – correct response is C (Intoxication [motor impairment and sedation])</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129</a:t>
            </a:fld>
            <a:endParaRPr lang="en-US"/>
          </a:p>
        </p:txBody>
      </p:sp>
    </p:spTree>
    <p:extLst>
      <p:ext uri="{BB962C8B-B14F-4D97-AF65-F5344CB8AC3E}">
        <p14:creationId xmlns:p14="http://schemas.microsoft.com/office/powerpoint/2010/main" val="1128750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000" dirty="0">
                <a:latin typeface="+mj-lt"/>
              </a:rPr>
              <a:t>Most substance use disorders involve </a:t>
            </a:r>
            <a:r>
              <a:rPr lang="en-US" sz="1000" b="1" dirty="0">
                <a:latin typeface="+mj-lt"/>
              </a:rPr>
              <a:t>psychoactive substances. </a:t>
            </a:r>
            <a:r>
              <a:rPr lang="en-US" sz="1000" dirty="0">
                <a:latin typeface="+mj-lt"/>
              </a:rPr>
              <a:t>A psychoactive substance affects human behavior by interfering with brain chemistry and neurotransmitter activity. Alcohol and drugs that are commonly abused are psychoactive because of their chemistry. When absorbed into the body, alcohol and drugs interact with the cells and modify the way many cells, organs, and systems function. Because of their chemical structure, they have particularly dramatic effects on neurotransmitters in the Central Nervous System (CNS). </a:t>
            </a:r>
          </a:p>
          <a:p>
            <a:endParaRPr lang="en-US" sz="1000" b="1" dirty="0">
              <a:latin typeface="+mj-lt"/>
            </a:endParaRPr>
          </a:p>
          <a:p>
            <a:r>
              <a:rPr lang="en-US" sz="1000" b="1" dirty="0">
                <a:latin typeface="+mj-lt"/>
              </a:rPr>
              <a:t>Neurotransmitters</a:t>
            </a:r>
            <a:r>
              <a:rPr lang="en-US" sz="1000" dirty="0">
                <a:latin typeface="+mj-lt"/>
              </a:rPr>
              <a:t> are endogenous chemicals that transmit signals from a neuron  to a target cell across a </a:t>
            </a:r>
            <a:r>
              <a:rPr lang="en-US" sz="1000" b="1" dirty="0">
                <a:latin typeface="+mj-lt"/>
              </a:rPr>
              <a:t>synapse</a:t>
            </a:r>
            <a:r>
              <a:rPr lang="en-US" sz="1000" dirty="0">
                <a:latin typeface="+mj-lt"/>
              </a:rPr>
              <a:t> (the point of connection between two neurons). Neurotransmitters are packaged into </a:t>
            </a:r>
            <a:r>
              <a:rPr lang="en-US" sz="1000" b="1" dirty="0">
                <a:latin typeface="+mj-lt"/>
              </a:rPr>
              <a:t>synaptic vesicles </a:t>
            </a:r>
            <a:r>
              <a:rPr lang="en-US" sz="1000" dirty="0">
                <a:latin typeface="+mj-lt"/>
              </a:rPr>
              <a:t>clustered beneath the membrane in the axon terminal, on the presynaptic side of a synapse. They are released into and diffuse across the synaptic cleft, where they bind to specific receptors in the membrane on the postsynaptic side of the synapse. Release of neurotransmitters usually follows arrival of an</a:t>
            </a:r>
            <a:r>
              <a:rPr lang="en-US" sz="1000" b="1" dirty="0">
                <a:latin typeface="+mj-lt"/>
              </a:rPr>
              <a:t> action potential </a:t>
            </a:r>
            <a:r>
              <a:rPr lang="en-US" sz="1000" dirty="0">
                <a:latin typeface="+mj-lt"/>
              </a:rPr>
              <a:t>at the synapse, but may also follow graded electrical potentials. Low level "baseline" release also occurs without electrical stimulation. Many neurotransmitters are synthesized from plentiful and simple precursors, such as amino acids, which are readily available from the diet and which require only a small number of biosynthetic steps to convert.</a:t>
            </a:r>
          </a:p>
          <a:p>
            <a:endParaRPr lang="en-US" sz="1000" dirty="0">
              <a:latin typeface="+mj-lt"/>
            </a:endParaRPr>
          </a:p>
          <a:p>
            <a:pPr defTabSz="931637" eaLnBrk="1" fontAlgn="auto" hangingPunct="1">
              <a:spcBef>
                <a:spcPts val="0"/>
              </a:spcBef>
              <a:spcAft>
                <a:spcPts val="0"/>
              </a:spcAft>
              <a:defRPr/>
            </a:pPr>
            <a:r>
              <a:rPr lang="en-US" sz="1000" dirty="0">
                <a:latin typeface="+mj-lt"/>
              </a:rPr>
              <a:t>Neurotransmitter image credit: Bertha K. Madras (http://www.drugabuse.gov/sites/default/files/images/soa_013.gif, Accessed October 2013).</a:t>
            </a:r>
          </a:p>
          <a:p>
            <a:endParaRPr lang="en-US" sz="1000" dirty="0">
              <a:latin typeface="+mj-lt"/>
            </a:endParaRPr>
          </a:p>
          <a:p>
            <a:r>
              <a:rPr lang="en-US" sz="1000" dirty="0">
                <a:latin typeface="+mj-lt"/>
              </a:rPr>
              <a:t>Some drugs, such as marijuana and heroin, have chemical structures that are similar to neutral neurotransmitters, so they can lock on to and activate receptor cells. Other drugs, such as amphetamine or cocaine, cause neurons to release abnormally large amounts of neurotransmitters, or prevent their reuptake. By interfering with the way neurotransmitters function, drugs and alcohol affect many mental processes and behavior. Things like memory, attention, behavior, perception, and alertness are all changed because of what drugs and alcohol do to the neurotransmitters in the CNS. </a:t>
            </a:r>
          </a:p>
          <a:p>
            <a:endParaRPr lang="en-US" sz="1000" b="1" dirty="0">
              <a:latin typeface="+mj-lt"/>
            </a:endParaRPr>
          </a:p>
          <a:p>
            <a:r>
              <a:rPr lang="en-US" sz="1000" b="1" dirty="0">
                <a:latin typeface="+mj-lt"/>
              </a:rPr>
              <a:t>Additional Information for the Trainer(s)</a:t>
            </a:r>
            <a:endParaRPr lang="en-US" sz="1000" dirty="0">
              <a:latin typeface="+mj-lt"/>
            </a:endParaRPr>
          </a:p>
          <a:p>
            <a:r>
              <a:rPr lang="en-US" sz="1000" dirty="0">
                <a:latin typeface="+mj-lt"/>
              </a:rPr>
              <a:t>When absorbed into the body, drugs interact with and modify cells, organs, and bodily systems by:</a:t>
            </a:r>
          </a:p>
          <a:p>
            <a:r>
              <a:rPr lang="en-US" sz="1000" dirty="0">
                <a:latin typeface="+mj-lt"/>
              </a:rPr>
              <a:t>• Altering the way the body normally functions (increasing, slowing, or enhancing bodily processes, or level or quality of functioning),</a:t>
            </a:r>
          </a:p>
          <a:p>
            <a:r>
              <a:rPr lang="en-US" sz="1000" dirty="0">
                <a:latin typeface="+mj-lt"/>
              </a:rPr>
              <a:t>• Altering the operation of tissues, organs, and systems,</a:t>
            </a:r>
          </a:p>
          <a:p>
            <a:r>
              <a:rPr lang="en-US" sz="1000" dirty="0">
                <a:latin typeface="+mj-lt"/>
              </a:rPr>
              <a:t>• Affecting hormones and enzymes, and</a:t>
            </a:r>
          </a:p>
          <a:p>
            <a:r>
              <a:rPr lang="en-US" sz="1000" dirty="0">
                <a:latin typeface="+mj-lt"/>
              </a:rPr>
              <a:t>• Impacting processes such as digestion, respiration, circulation, and mental functioning.</a:t>
            </a:r>
          </a:p>
          <a:p>
            <a:endParaRPr lang="en-US" sz="1000" dirty="0">
              <a:latin typeface="+mj-lt"/>
            </a:endParaRPr>
          </a:p>
          <a:p>
            <a:r>
              <a:rPr lang="en-US" sz="1000" b="1" u="none" dirty="0" smtClean="0">
                <a:latin typeface="+mj-lt"/>
              </a:rPr>
              <a:t>REFERENCE</a:t>
            </a:r>
            <a:endParaRPr lang="en-US" sz="1000" u="none" dirty="0">
              <a:latin typeface="+mj-lt"/>
            </a:endParaRPr>
          </a:p>
          <a:p>
            <a:r>
              <a:rPr lang="en-US" sz="1000" dirty="0">
                <a:latin typeface="+mj-lt"/>
              </a:rPr>
              <a:t>NIDA. (</a:t>
            </a:r>
            <a:r>
              <a:rPr lang="en-US" sz="1000" dirty="0" smtClean="0">
                <a:latin typeface="+mj-lt"/>
              </a:rPr>
              <a:t>2014). </a:t>
            </a:r>
            <a:r>
              <a:rPr lang="en-US" sz="1000" i="1" dirty="0">
                <a:latin typeface="+mj-lt"/>
              </a:rPr>
              <a:t>Drugs, Brains, and Behavior: The Science of Addiction. </a:t>
            </a:r>
            <a:r>
              <a:rPr lang="en-US" sz="1000" dirty="0">
                <a:latin typeface="+mj-lt"/>
              </a:rPr>
              <a:t>Rockville, MD: U.S. Department of Health and Human Services, National Institutes of Health.</a:t>
            </a:r>
          </a:p>
        </p:txBody>
      </p:sp>
      <p:sp>
        <p:nvSpPr>
          <p:cNvPr id="4" name="Slide Number Placeholder 3"/>
          <p:cNvSpPr>
            <a:spLocks noGrp="1"/>
          </p:cNvSpPr>
          <p:nvPr>
            <p:ph type="sldNum" sz="quarter" idx="10"/>
          </p:nvPr>
        </p:nvSpPr>
        <p:spPr/>
        <p:txBody>
          <a:bodyPr/>
          <a:lstStyle/>
          <a:p>
            <a:fld id="{DAB44DF1-5C38-4433-BC60-FA0FBF069AA6}"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ANSWER KEY</a:t>
            </a:r>
          </a:p>
          <a:p>
            <a:r>
              <a:rPr lang="en-US" sz="1000" dirty="0">
                <a:latin typeface="+mj-lt"/>
              </a:rPr>
              <a:t>#3 – correct response is A (Females)</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130</a:t>
            </a:fld>
            <a:endParaRPr lang="en-US"/>
          </a:p>
        </p:txBody>
      </p:sp>
    </p:spTree>
    <p:extLst>
      <p:ext uri="{BB962C8B-B14F-4D97-AF65-F5344CB8AC3E}">
        <p14:creationId xmlns:p14="http://schemas.microsoft.com/office/powerpoint/2010/main" val="39079587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ANSWER KEY</a:t>
            </a:r>
          </a:p>
          <a:p>
            <a:r>
              <a:rPr lang="en-US" sz="1000" dirty="0">
                <a:latin typeface="+mj-lt"/>
              </a:rPr>
              <a:t>#4 – correct response is E (Positive for an STD)</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131</a:t>
            </a:fld>
            <a:endParaRPr lang="en-US"/>
          </a:p>
        </p:txBody>
      </p:sp>
    </p:spTree>
    <p:extLst>
      <p:ext uri="{BB962C8B-B14F-4D97-AF65-F5344CB8AC3E}">
        <p14:creationId xmlns:p14="http://schemas.microsoft.com/office/powerpoint/2010/main" val="39079587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ANSWER KEY</a:t>
            </a:r>
          </a:p>
          <a:p>
            <a:r>
              <a:rPr lang="en-US" sz="1000" dirty="0">
                <a:latin typeface="+mj-lt"/>
              </a:rPr>
              <a:t>#5 – correct response is B (False)</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132</a:t>
            </a:fld>
            <a:endParaRPr lang="en-US"/>
          </a:p>
        </p:txBody>
      </p:sp>
    </p:spTree>
    <p:extLst>
      <p:ext uri="{BB962C8B-B14F-4D97-AF65-F5344CB8AC3E}">
        <p14:creationId xmlns:p14="http://schemas.microsoft.com/office/powerpoint/2010/main" val="31738129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TextEdit="1"/>
          </p:cNvSpPr>
          <p:nvPr>
            <p:ph type="sldImg"/>
          </p:nvPr>
        </p:nvSpPr>
        <p:spPr bwMode="auto">
          <a:xfrm>
            <a:off x="1182688" y="700088"/>
            <a:ext cx="4648200" cy="3486150"/>
          </a:xfrm>
          <a:noFill/>
          <a:ln>
            <a:solidFill>
              <a:srgbClr val="000000"/>
            </a:solidFill>
            <a:miter lim="800000"/>
            <a:headEnd/>
            <a:tailEnd/>
          </a:ln>
        </p:spPr>
      </p:sp>
      <p:sp>
        <p:nvSpPr>
          <p:cNvPr id="273411" name="Rectangle 3"/>
          <p:cNvSpPr>
            <a:spLocks noGrp="1"/>
          </p:cNvSpPr>
          <p:nvPr>
            <p:ph type="body" idx="1"/>
          </p:nvPr>
        </p:nvSpPr>
        <p:spPr>
          <a:xfrm>
            <a:off x="701346" y="4416099"/>
            <a:ext cx="5607711" cy="4180921"/>
          </a:xfrm>
          <a:noFill/>
          <a:ln/>
        </p:spPr>
        <p:txBody>
          <a:bodyPr/>
          <a:lstStyle/>
          <a:p>
            <a:r>
              <a:rPr lang="en-US" sz="1000" b="1" dirty="0">
                <a:latin typeface="+mj-lt"/>
              </a:rPr>
              <a:t>FINAL SLIDE</a:t>
            </a:r>
          </a:p>
          <a:p>
            <a:r>
              <a:rPr lang="en-US" sz="1000" dirty="0">
                <a:latin typeface="+mj-lt"/>
              </a:rPr>
              <a:t>This concludes the presentation. Thank the participants for their time and address any last-minute questions about the content. Encourage participants to reach out to the Pacific Southwest ATTC or Pacific AETC, should they have questions or concerns following the training session.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p:cNvSpPr>
          <p:nvPr>
            <p:ph type="body" idx="1"/>
          </p:nvPr>
        </p:nvSpPr>
        <p:spPr>
          <a:noFill/>
          <a:ln/>
        </p:spPr>
        <p:txBody>
          <a:bodyPr/>
          <a:lstStyle/>
          <a:p>
            <a:r>
              <a:rPr lang="en-US" sz="1000" dirty="0" smtClean="0">
                <a:latin typeface="+mj-lt"/>
              </a:rPr>
              <a:t>The </a:t>
            </a:r>
            <a:r>
              <a:rPr lang="en-US" sz="1000" dirty="0">
                <a:latin typeface="+mj-lt"/>
              </a:rPr>
              <a:t>purpose of this slide is to provide an overview of the most commonly used psychoactive substances—alcohol and other drugs. Review each substance and its main effects with the audience. Tell the audience that this chart can be referenced in daily clinical practice: if they notice clients acting unusually energetic, tired, or odd, it could be because they are under the influence of one of these substances. It is important to note that these categories are not definitive. For example, ecstasy is often counted among stimulants and/or hallucinogens, and the club drugs category often includes Ketamine.</a:t>
            </a:r>
          </a:p>
          <a:p>
            <a:endParaRPr lang="en-US" sz="1000" dirty="0">
              <a:latin typeface="+mj-lt"/>
            </a:endParaRPr>
          </a:p>
          <a:p>
            <a:r>
              <a:rPr lang="en-US" sz="1000" dirty="0">
                <a:latin typeface="+mj-lt"/>
              </a:rPr>
              <a:t>For a fun and basic lesson on how the “classic” drugs work in the brain, participants may wish to view the “Mouse Party,” available at http://learn.genetics.utah.edu/content/addiction/drugs/mouse.html. </a:t>
            </a:r>
          </a:p>
          <a:p>
            <a:endParaRPr lang="en-US" sz="1000" dirty="0">
              <a:latin typeface="+mj-lt"/>
            </a:endParaRPr>
          </a:p>
          <a:p>
            <a:r>
              <a:rPr lang="en-US" sz="1000" b="1" dirty="0">
                <a:latin typeface="+mj-lt"/>
              </a:rPr>
              <a:t>Additional Information for the Trainer(s)</a:t>
            </a:r>
            <a:endParaRPr lang="en-US" sz="1000" dirty="0">
              <a:latin typeface="+mj-lt"/>
            </a:endParaRPr>
          </a:p>
          <a:p>
            <a:r>
              <a:rPr lang="en-US" sz="1000" b="1" dirty="0">
                <a:latin typeface="+mj-lt"/>
              </a:rPr>
              <a:t>Alcohol: </a:t>
            </a:r>
            <a:r>
              <a:rPr lang="en-US" sz="1000" dirty="0">
                <a:latin typeface="+mj-lt"/>
              </a:rPr>
              <a:t>Many Americans drink alcohol at least occasionally. For many people, moderate drinking is probably safe. Moderate drinking is one drink a day for women or anyone over 65, and two drinks a day for men under 65. Some people should not drink at all, including children, pregnant women, people on certain medicines and people with some medical conditions. Anything more than moderate drinking can be risky. Binge drinking - drinking five or more drinks at one time - can damage health and increase risk for accidents, injuries and assault (1). </a:t>
            </a:r>
          </a:p>
          <a:p>
            <a:endParaRPr lang="en-US" sz="1000" dirty="0">
              <a:latin typeface="+mj-lt"/>
            </a:endParaRPr>
          </a:p>
          <a:p>
            <a:r>
              <a:rPr lang="en-US" sz="1000" dirty="0">
                <a:latin typeface="+mj-lt"/>
              </a:rPr>
              <a:t>Alcohol can cause neurotransmitters to relay information too slowly, creating feelings of drowsiness. It can trigger mood and behavioral changes, including depression, agitation, memory loss, and seizures.</a:t>
            </a:r>
            <a:r>
              <a:rPr lang="en-US" sz="1000" i="1" dirty="0">
                <a:latin typeface="+mj-lt"/>
              </a:rPr>
              <a:t> </a:t>
            </a:r>
            <a:r>
              <a:rPr lang="en-US" sz="1000" dirty="0">
                <a:latin typeface="+mj-lt"/>
              </a:rPr>
              <a:t>Long-term, heavy drinking causes alterations in neurons that can affect motor coordination, temperature regulation, sleep, mood, learning, and memory. One neurotransmitter particularly susceptible to even small amounts of alcohol is glutamate, which affects memory. Researchers believe that because it interferes with glutamate, alcohol causes some people to temporarily “black out,” or forget much of what happened during a night of heavy drinking. Alcohol also causes an increased release of </a:t>
            </a:r>
            <a:r>
              <a:rPr lang="en-US" sz="1000" i="1" dirty="0">
                <a:latin typeface="+mj-lt"/>
              </a:rPr>
              <a:t>serotonin</a:t>
            </a:r>
            <a:r>
              <a:rPr lang="en-US" sz="1000" dirty="0">
                <a:latin typeface="+mj-lt"/>
              </a:rPr>
              <a:t>, another neurotransmitter, which helps regulate emotional expression (2).</a:t>
            </a:r>
          </a:p>
          <a:p>
            <a:endParaRPr lang="en-US" sz="1000" b="1" dirty="0">
              <a:latin typeface="+mj-lt"/>
            </a:endParaRPr>
          </a:p>
          <a:p>
            <a:r>
              <a:rPr lang="en-US" sz="1000" b="1" dirty="0">
                <a:latin typeface="+mj-lt"/>
              </a:rPr>
              <a:t>Marijuana</a:t>
            </a:r>
            <a:r>
              <a:rPr lang="en-US" sz="1000" dirty="0">
                <a:latin typeface="+mj-lt"/>
              </a:rPr>
              <a:t> is derived from a plant containing more than 400 chemicals. Tetrahydrocannabinol (THC) is the main psychoactive ingredient in marijuana. It binds to cannabinoid (CB) receptors, which are highly concentrated in areas of the brain that control pleasure, memory, thought, concentration, sensory and time perception, appetite, pain, and movement coordination. This is why marijuana can have wide ranging effects, including: short-term memory loss, difficulty learning/retaining information, slowed reaction time, impaired motor coordination, impaired judgment and decision-making, an increased heart rate, and an altered mood. Long-term marijuana abuse can lead to dependence, poorer educational outcomes and job performance, respiratory problems, and cognitive impairment. For some people, it can also increase risk of psychosis (3).</a:t>
            </a:r>
          </a:p>
          <a:p>
            <a:endParaRPr lang="en-US" sz="1000" dirty="0">
              <a:latin typeface="+mj-lt"/>
            </a:endParaRPr>
          </a:p>
          <a:p>
            <a:r>
              <a:rPr lang="en-US" sz="1000" b="1" dirty="0">
                <a:latin typeface="+mj-lt"/>
              </a:rPr>
              <a:t>Opioids</a:t>
            </a:r>
            <a:r>
              <a:rPr lang="en-US" sz="1000" dirty="0">
                <a:latin typeface="+mj-lt"/>
              </a:rPr>
              <a:t> resemble natural chemicals that have binding sites on receptors. Opioids affect parts of the brain that control emotions, and create feelings of pleasure, relaxation, and contentment. They also act on the brainstem, which controls automatic body functions, and they affect the spinal cord as well. If swallowed as pills, opioids take longer to reach the brain. If they are injected, they act faster and can produce a quick, intense feeling of pleasure followed by a sense of well-being and a calm drowsiness. While prescription pain relievers can be highly beneficial if used as prescribed, opioids as a general class of drugs have a high potential for abuse (4).</a:t>
            </a:r>
          </a:p>
          <a:p>
            <a:endParaRPr lang="en-US" sz="1000" b="1" dirty="0">
              <a:latin typeface="+mj-lt"/>
            </a:endParaRPr>
          </a:p>
          <a:p>
            <a:r>
              <a:rPr lang="en-US" sz="1000" b="1" dirty="0">
                <a:latin typeface="+mj-lt"/>
              </a:rPr>
              <a:t>Stimulants: Cocaine</a:t>
            </a:r>
            <a:r>
              <a:rPr lang="en-US" sz="1000" dirty="0">
                <a:latin typeface="+mj-lt"/>
              </a:rPr>
              <a:t> is a powerfully addictive stimulant drug that can be snorted or dissolved in water and then injected. Crack is the street name given to the form of cocaine that can be smoked. The term “crack” refers to the crackling sound produced by the rock as it is heated. Injecting or smoking cocaine produces a quicker, stronger high than snorting. Cocaine works by acting on the neurotransmitter dopamine, which is associated with pleasure and movement. Normally dopamine is released by a neuron in response to a pleasurable signal (e.g., the smell of good food), and then recycled back into the cell that released it. Cocaine works by preventing dopamine from being recycled, so the pleasurable feelings caused by dopamine become amplified. With repeated use, cocaine can cause long-term changes in brain, which may eventually lead to abuse or dependence (5).</a:t>
            </a:r>
          </a:p>
          <a:p>
            <a:r>
              <a:rPr lang="en-US" sz="1000" b="1" dirty="0">
                <a:latin typeface="+mj-lt"/>
              </a:rPr>
              <a:t> </a:t>
            </a:r>
            <a:endParaRPr lang="en-US" sz="1000" dirty="0">
              <a:latin typeface="+mj-lt"/>
            </a:endParaRPr>
          </a:p>
          <a:p>
            <a:r>
              <a:rPr lang="en-US" sz="1000" b="1" dirty="0">
                <a:latin typeface="+mj-lt"/>
              </a:rPr>
              <a:t>Methamphetamine</a:t>
            </a:r>
            <a:r>
              <a:rPr lang="en-US" sz="1000" dirty="0">
                <a:latin typeface="+mj-lt"/>
              </a:rPr>
              <a:t> is a white, odorless, bitter-tasting crystalline powder that easily dissolves in water or alcohol and is taken orally, snorted, injected, or smoked. Methamphetamine increases the release of dopamine and </a:t>
            </a:r>
            <a:r>
              <a:rPr lang="en-US" sz="1000" dirty="0" smtClean="0">
                <a:latin typeface="+mj-lt"/>
              </a:rPr>
              <a:t>blocks </a:t>
            </a:r>
            <a:r>
              <a:rPr lang="en-US" sz="1000" dirty="0">
                <a:latin typeface="+mj-lt"/>
              </a:rPr>
              <a:t>its </a:t>
            </a:r>
            <a:r>
              <a:rPr lang="en-US" sz="1000" dirty="0" smtClean="0">
                <a:latin typeface="+mj-lt"/>
              </a:rPr>
              <a:t>re-uptake</a:t>
            </a:r>
            <a:r>
              <a:rPr lang="en-US" sz="1000" dirty="0">
                <a:latin typeface="+mj-lt"/>
              </a:rPr>
              <a:t>. Dopamine is involved in reward, motivation, the experience of pleasure, and motor function. Methamphetamine’s ability to release dopamine rapidly creates an intense euphoria, or “rush.” Chronic use leads to structural and functional changes in areas of the brain associated with emotion and memory, causing many emotional and cognitive problems for chronic users (6).</a:t>
            </a:r>
          </a:p>
          <a:p>
            <a:r>
              <a:rPr lang="en-US" sz="1000" i="1" dirty="0">
                <a:latin typeface="+mj-lt"/>
              </a:rPr>
              <a:t> </a:t>
            </a:r>
            <a:endParaRPr lang="en-US" sz="1000" dirty="0">
              <a:latin typeface="+mj-lt"/>
            </a:endParaRPr>
          </a:p>
          <a:p>
            <a:r>
              <a:rPr lang="en-US" sz="1000" b="1" dirty="0">
                <a:latin typeface="+mj-lt"/>
              </a:rPr>
              <a:t>MDMA</a:t>
            </a:r>
            <a:r>
              <a:rPr lang="en-US" sz="1000" dirty="0">
                <a:latin typeface="+mj-lt"/>
              </a:rPr>
              <a:t> (Ecstasy) is a synthetic, psychoactive drug that is chemically similar to the stimulant methamphetamine and the hallucinogen mescaline. The drug produces feelings of increased energy, euphoria, emotional warmth, and distortions in time, perception, and tactile experiences. MDMA is taken orally, usually as a capsule or tablet. MDMA gets its main effects by acting on neurons that use the neurotransmitter serotonin. The serotonin system plays an important role in regulating mood, aggression, sexual activity, sleep, and sensitivity to pain. MDMA binds to the serotonin transporter, thus increasing and prolonging the serotonin signal. MDMA has similar effects on another neurotransmitter—norepinephrine, which can cause increases in heart rate and blood pressure. MDMA also releases dopamine, but to a much lesser extent. The drug can produce confusion, depression, sleep problems, drug craving, and severe anxiety. MDMA can be harmful to the brain, causing long-lasting damage to neurons (7).</a:t>
            </a:r>
          </a:p>
          <a:p>
            <a:r>
              <a:rPr lang="en-US" sz="1000" i="1" dirty="0">
                <a:latin typeface="+mj-lt"/>
              </a:rPr>
              <a:t> </a:t>
            </a:r>
            <a:endParaRPr lang="en-US" sz="1000" dirty="0">
              <a:latin typeface="+mj-lt"/>
            </a:endParaRPr>
          </a:p>
          <a:p>
            <a:r>
              <a:rPr lang="en-US" sz="1000" b="1" dirty="0">
                <a:latin typeface="+mj-lt"/>
              </a:rPr>
              <a:t>GHB</a:t>
            </a:r>
            <a:r>
              <a:rPr lang="en-US" sz="1000" dirty="0">
                <a:latin typeface="+mj-lt"/>
              </a:rPr>
              <a:t> (Xyrem) is a central nervous system (CNS) depressant. It has been approved for use in the treatment of narcolepsy. GHB acts on at least two sites in the brain: the GABA</a:t>
            </a:r>
            <a:r>
              <a:rPr lang="en-US" sz="1000" baseline="-25000" dirty="0">
                <a:latin typeface="+mj-lt"/>
              </a:rPr>
              <a:t>B</a:t>
            </a:r>
            <a:r>
              <a:rPr lang="en-US" sz="1000" dirty="0">
                <a:latin typeface="+mj-lt"/>
              </a:rPr>
              <a:t> receptor and a specific GHB binding site. At high doses, GHB’s sedative effects may result in sleep, coma, or death (8). The subjective effects are described as very similar to alcohol, and the dosing range is very tight before negative effects (unconsciousness, vomiting) begin to occur. </a:t>
            </a:r>
          </a:p>
          <a:p>
            <a:r>
              <a:rPr lang="en-US" sz="1000" dirty="0">
                <a:latin typeface="+mj-lt"/>
              </a:rPr>
              <a:t> </a:t>
            </a:r>
          </a:p>
          <a:p>
            <a:r>
              <a:rPr lang="en-US" sz="1000" b="1" dirty="0">
                <a:latin typeface="+mj-lt"/>
              </a:rPr>
              <a:t>Ketamine</a:t>
            </a:r>
            <a:r>
              <a:rPr lang="en-US" sz="1000" dirty="0">
                <a:latin typeface="+mj-lt"/>
              </a:rPr>
              <a:t> is a dissociative anesthetic that distorts perceptions of sight and sound, and can produce feelings of detachment. Ketamine acts on a type of glutamate receptor in the brain. Low-dose intoxication results in impaired attention, learning ability, and memory. At higher doses, ketamine can cause dreamlike states and hallucinations; and at very high doses still, ketamine can cause delirium and amnesia (8).</a:t>
            </a:r>
          </a:p>
          <a:p>
            <a:r>
              <a:rPr lang="en-US" sz="1000" i="1" dirty="0">
                <a:latin typeface="+mj-lt"/>
              </a:rPr>
              <a:t> </a:t>
            </a:r>
            <a:endParaRPr lang="en-US" sz="1000" dirty="0">
              <a:latin typeface="+mj-lt"/>
            </a:endParaRPr>
          </a:p>
          <a:p>
            <a:r>
              <a:rPr lang="en-US" sz="1000" b="1" dirty="0">
                <a:latin typeface="+mj-lt"/>
              </a:rPr>
              <a:t>Hallucinogens: </a:t>
            </a:r>
            <a:r>
              <a:rPr lang="en-US" sz="1000" dirty="0">
                <a:latin typeface="+mj-lt"/>
              </a:rPr>
              <a:t>Compounds found in some plants and mushrooms (or their extracts) have hallucinogenic effects, causing profound distortions in perceptions of reality when consumed. Hallucinogens specifically work on certain serotonin receptor subtypes. Under the influence of hallucinogens, people see images, hear sounds, and feel sensations that seem real but are not. Some hallucinogens also produce rapid, intense emotional swings. While the exact mechanisms that make hallucinogens work are unclear, research shows that these drugs work, at least partially, by temporarily interfering with neurotransmitters and receptors. The most common hallucinogens are LSD, peyote, psilocybin, and PCP. PCP and DXM are also dissociative drugs (9).</a:t>
            </a:r>
          </a:p>
          <a:p>
            <a:endParaRPr lang="en-US" sz="1000" dirty="0">
              <a:latin typeface="+mj-lt"/>
            </a:endParaRPr>
          </a:p>
          <a:p>
            <a:r>
              <a:rPr lang="en-US" sz="1000" b="1" u="none" dirty="0" smtClean="0">
                <a:latin typeface="+mj-lt"/>
              </a:rPr>
              <a:t>REFERENCES</a:t>
            </a:r>
            <a:endParaRPr lang="en-US" sz="1000" u="none" dirty="0">
              <a:latin typeface="+mj-lt"/>
            </a:endParaRPr>
          </a:p>
          <a:p>
            <a:r>
              <a:rPr lang="en-US" sz="1000" dirty="0">
                <a:latin typeface="+mj-lt"/>
              </a:rPr>
              <a:t>(1) National Institutes of Health. (2012). </a:t>
            </a:r>
            <a:r>
              <a:rPr lang="en-US" sz="1000" i="1" dirty="0">
                <a:latin typeface="+mj-lt"/>
              </a:rPr>
              <a:t>MedlinePlus: Alcohol.</a:t>
            </a:r>
            <a:r>
              <a:rPr lang="en-US" sz="1000" dirty="0">
                <a:latin typeface="+mj-lt"/>
              </a:rPr>
              <a:t> Available at: </a:t>
            </a:r>
            <a:r>
              <a:rPr lang="en-US" sz="1000" dirty="0">
                <a:latin typeface="+mj-lt"/>
                <a:hlinkClick r:id="rId3"/>
              </a:rPr>
              <a:t>http://www.nlm.nih.gov/medlineplus/alcohol.html</a:t>
            </a:r>
            <a:r>
              <a:rPr lang="en-US" sz="1000" dirty="0">
                <a:latin typeface="+mj-lt"/>
              </a:rPr>
              <a:t>.</a:t>
            </a:r>
          </a:p>
          <a:p>
            <a:r>
              <a:rPr lang="en-US" sz="1000" dirty="0">
                <a:latin typeface="+mj-lt"/>
              </a:rPr>
              <a:t>(2) National Institute on Alcohol Abuse and Alcoholism (NIAAA). (2010). Beyond Hangovers: Understanding Alcohol’s Impact on your Health. Rockville, MD: U.S. Department of Health and Human Services, National Institutes of Health.</a:t>
            </a:r>
          </a:p>
          <a:p>
            <a:pPr lvl="0"/>
            <a:r>
              <a:rPr lang="en-US" sz="1000" dirty="0">
                <a:latin typeface="+mj-lt"/>
              </a:rPr>
              <a:t>(3) National Institute on Drug Abuse (NIDA). (2011). </a:t>
            </a:r>
            <a:r>
              <a:rPr lang="en-US" sz="1000" i="1" dirty="0">
                <a:latin typeface="+mj-lt"/>
              </a:rPr>
              <a:t>NIDA</a:t>
            </a:r>
            <a:r>
              <a:rPr lang="en-US" sz="1000" dirty="0">
                <a:latin typeface="+mj-lt"/>
              </a:rPr>
              <a:t> </a:t>
            </a:r>
            <a:r>
              <a:rPr lang="en-US" sz="1000" i="1" dirty="0">
                <a:latin typeface="+mj-lt"/>
              </a:rPr>
              <a:t>Topics in Brief: Marijuana</a:t>
            </a:r>
            <a:r>
              <a:rPr lang="en-US" sz="1000" dirty="0">
                <a:latin typeface="+mj-lt"/>
              </a:rPr>
              <a:t>. Rockville, MD: U.S. Department of Health and Human Services, National Institutes of Health.</a:t>
            </a:r>
          </a:p>
          <a:p>
            <a:pPr lvl="0"/>
            <a:r>
              <a:rPr lang="en-US" sz="1000" dirty="0">
                <a:latin typeface="+mj-lt"/>
              </a:rPr>
              <a:t>(4) NIDA. (2009). </a:t>
            </a:r>
            <a:r>
              <a:rPr lang="en-US" sz="1000" i="1" dirty="0">
                <a:latin typeface="+mj-lt"/>
              </a:rPr>
              <a:t>Mind over Matter: Opiates</a:t>
            </a:r>
            <a:r>
              <a:rPr lang="en-US" sz="1000" dirty="0">
                <a:latin typeface="+mj-lt"/>
              </a:rPr>
              <a:t>. Rockville, MD: U.S. Department of Health and Human Services, National Institutes of Health.</a:t>
            </a:r>
          </a:p>
          <a:p>
            <a:pPr lvl="0"/>
            <a:r>
              <a:rPr lang="en-US" sz="1000" dirty="0">
                <a:latin typeface="+mj-lt"/>
              </a:rPr>
              <a:t>(5) NIDA. (2010). </a:t>
            </a:r>
            <a:r>
              <a:rPr lang="en-US" sz="1000" i="1" dirty="0">
                <a:latin typeface="+mj-lt"/>
              </a:rPr>
              <a:t>NIDA DrugFacts: Cocaine</a:t>
            </a:r>
            <a:r>
              <a:rPr lang="en-US" sz="1000" dirty="0">
                <a:latin typeface="+mj-lt"/>
              </a:rPr>
              <a:t>. Rockville, MD: U.S. Department of Health and Human Services, National Institutes of Health.</a:t>
            </a:r>
          </a:p>
          <a:p>
            <a:pPr lvl="0"/>
            <a:r>
              <a:rPr lang="en-US" sz="1000" dirty="0">
                <a:latin typeface="+mj-lt"/>
              </a:rPr>
              <a:t>(6) NIDA. (2010). </a:t>
            </a:r>
            <a:r>
              <a:rPr lang="en-US" sz="1000" i="1" dirty="0">
                <a:latin typeface="+mj-lt"/>
              </a:rPr>
              <a:t>NIDA DrugFacts: Methamphetamine</a:t>
            </a:r>
            <a:r>
              <a:rPr lang="en-US" sz="1000" dirty="0">
                <a:latin typeface="+mj-lt"/>
              </a:rPr>
              <a:t>. Rockville, MD: U.S. Department of Health and Human Services, National Institutes of Health.</a:t>
            </a:r>
          </a:p>
          <a:p>
            <a:pPr lvl="0"/>
            <a:r>
              <a:rPr lang="en-US" sz="1000" dirty="0">
                <a:latin typeface="+mj-lt"/>
              </a:rPr>
              <a:t>(7) NIDA. (2010). </a:t>
            </a:r>
            <a:r>
              <a:rPr lang="en-US" sz="1000" i="1" dirty="0">
                <a:latin typeface="+mj-lt"/>
              </a:rPr>
              <a:t>NIDA DrugFacts: MDMA/Ecstasy</a:t>
            </a:r>
            <a:r>
              <a:rPr lang="en-US" sz="1000" dirty="0">
                <a:latin typeface="+mj-lt"/>
              </a:rPr>
              <a:t>. Rockville, MD: U.S. Department of Health and Human Services, National Institutes of Health.</a:t>
            </a:r>
          </a:p>
          <a:p>
            <a:pPr lvl="0"/>
            <a:r>
              <a:rPr lang="en-US" sz="1000" dirty="0">
                <a:latin typeface="+mj-lt"/>
              </a:rPr>
              <a:t>(8) NIDA. (2010). </a:t>
            </a:r>
            <a:r>
              <a:rPr lang="en-US" sz="1000" i="1" dirty="0">
                <a:latin typeface="+mj-lt"/>
              </a:rPr>
              <a:t>NIDA DrugFacts: Club Drugs</a:t>
            </a:r>
            <a:r>
              <a:rPr lang="en-US" sz="1000" dirty="0">
                <a:latin typeface="+mj-lt"/>
              </a:rPr>
              <a:t>. Rockville, MD: U.S. Department of Health and Human Services, National Institutes of Health.</a:t>
            </a:r>
          </a:p>
          <a:p>
            <a:r>
              <a:rPr lang="en-US" sz="1000" dirty="0">
                <a:latin typeface="+mj-lt"/>
              </a:rPr>
              <a:t>(9) NIDA. (2009). </a:t>
            </a:r>
            <a:r>
              <a:rPr lang="en-US" sz="1000" i="1" dirty="0">
                <a:latin typeface="+mj-lt"/>
              </a:rPr>
              <a:t>NIDA DrugFacts: Hallucinogens</a:t>
            </a:r>
            <a:r>
              <a:rPr lang="en-US" sz="1000" dirty="0">
                <a:latin typeface="+mj-lt"/>
              </a:rPr>
              <a:t>. Rockville, MD: U.S. Department of Health and Human Services, National Institutes of Health.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dirty="0">
                <a:latin typeface="+mj-lt"/>
              </a:rPr>
              <a:t>Synthetic drugs are chemical creations that are made to cause the same changes in the user’s body as illegal drugs that are derived from plants (e.g., marijuana, cocaine). The use and abuse of synthetic drugs can produce serious health effects, including addiction, and in extreme cases, death. This slide summarizes the dilemma we are faced with because these drugs have many different “names” that are given to mask the fact they are chemical substances that have been created to produce some sort of a “high.” Although the chemical composition of some of them is known, the rogue chemists producing them are constantly changing the formulations so they can stay ahead of the latest federal and state legal definitions and laws to avoid prosecution.</a:t>
            </a:r>
          </a:p>
          <a:p>
            <a:pPr>
              <a:spcBef>
                <a:spcPct val="0"/>
              </a:spcBef>
            </a:pPr>
            <a:endParaRPr lang="en-US" altLang="en-US" sz="1000" dirty="0">
              <a:latin typeface="+mj-lt"/>
            </a:endParaRPr>
          </a:p>
          <a:p>
            <a:pPr>
              <a:spcBef>
                <a:spcPct val="0"/>
              </a:spcBef>
            </a:pPr>
            <a:r>
              <a:rPr lang="en-US" altLang="en-US" sz="1000" dirty="0">
                <a:latin typeface="+mj-lt"/>
              </a:rPr>
              <a:t>Synthetic cannabinoids in herbal incense products were first detected in the United States in November 2008, by the Drug Enforcement Administration’s (DEA) forensic laboratory.  These products were first encountered by U.S. Customs and Border Protection. Spice and Bath Salts are advertised as being “all natural,” safe to use, and legal but, in fact, they are none of those things. The packages often say “not for human consumption,” “for novelty use,” or “use as directed” (but without any directions for use on the package). The colorful and professional packaging and wording often changes as the laws are amended. In some jurisdictions, depending on how the laws are written, the prosecutor must prove the person intended to use the product (not just possess it), which makes it even more difficult to reduce availability of these substances.</a:t>
            </a: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6955" indent="-291136">
              <a:defRPr>
                <a:solidFill>
                  <a:schemeClr val="tx1"/>
                </a:solidFill>
                <a:latin typeface="Calibri" pitchFamily="34" charset="0"/>
              </a:defRPr>
            </a:lvl2pPr>
            <a:lvl3pPr marL="1164546" indent="-232909">
              <a:defRPr>
                <a:solidFill>
                  <a:schemeClr val="tx1"/>
                </a:solidFill>
                <a:latin typeface="Calibri" pitchFamily="34" charset="0"/>
              </a:defRPr>
            </a:lvl3pPr>
            <a:lvl4pPr marL="1630366" indent="-232909">
              <a:defRPr>
                <a:solidFill>
                  <a:schemeClr val="tx1"/>
                </a:solidFill>
                <a:latin typeface="Calibri" pitchFamily="34" charset="0"/>
              </a:defRPr>
            </a:lvl4pPr>
            <a:lvl5pPr marL="2096184" indent="-232909">
              <a:defRPr>
                <a:solidFill>
                  <a:schemeClr val="tx1"/>
                </a:solidFill>
                <a:latin typeface="Calibri" pitchFamily="34" charset="0"/>
              </a:defRPr>
            </a:lvl5pPr>
            <a:lvl6pPr marL="2562002" indent="-232909" fontAlgn="base">
              <a:spcBef>
                <a:spcPct val="0"/>
              </a:spcBef>
              <a:spcAft>
                <a:spcPct val="0"/>
              </a:spcAft>
              <a:defRPr>
                <a:solidFill>
                  <a:schemeClr val="tx1"/>
                </a:solidFill>
                <a:latin typeface="Calibri" pitchFamily="34" charset="0"/>
              </a:defRPr>
            </a:lvl6pPr>
            <a:lvl7pPr marL="3027820" indent="-232909" fontAlgn="base">
              <a:spcBef>
                <a:spcPct val="0"/>
              </a:spcBef>
              <a:spcAft>
                <a:spcPct val="0"/>
              </a:spcAft>
              <a:defRPr>
                <a:solidFill>
                  <a:schemeClr val="tx1"/>
                </a:solidFill>
                <a:latin typeface="Calibri" pitchFamily="34" charset="0"/>
              </a:defRPr>
            </a:lvl7pPr>
            <a:lvl8pPr marL="3493639" indent="-232909" fontAlgn="base">
              <a:spcBef>
                <a:spcPct val="0"/>
              </a:spcBef>
              <a:spcAft>
                <a:spcPct val="0"/>
              </a:spcAft>
              <a:defRPr>
                <a:solidFill>
                  <a:schemeClr val="tx1"/>
                </a:solidFill>
                <a:latin typeface="Calibri" pitchFamily="34" charset="0"/>
              </a:defRPr>
            </a:lvl8pPr>
            <a:lvl9pPr marL="3959457" indent="-232909"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537F487-B9E0-44A5-954E-6920BA57401E}" type="slidenum">
              <a:rPr lang="en-US" altLang="en-US"/>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p:spPr>
      </p:sp>
      <p:sp>
        <p:nvSpPr>
          <p:cNvPr id="141315" name="Rectangle 3"/>
          <p:cNvSpPr>
            <a:spLocks noGrp="1"/>
          </p:cNvSpPr>
          <p:nvPr>
            <p:ph type="body" idx="1"/>
          </p:nvPr>
        </p:nvSpPr>
        <p:spPr>
          <a:noFill/>
          <a:ln/>
        </p:spPr>
        <p:txBody>
          <a:bodyPr/>
          <a:lstStyle/>
          <a:p>
            <a:r>
              <a:rPr lang="en-GB" sz="1000" dirty="0">
                <a:latin typeface="+mj-lt"/>
              </a:rPr>
              <a:t>While there are many reasons for the initiation into and continued use of alcohol and drugs, key motivators pivot around the main factors included in the slide. People may start to experiment because of peer pressure, or for medical reasons—particularly as a way to alleviate physical pain. After initiation to alcohol/drug use, there are many reasons people continue to use these substances—they may be good ways to relieve stress or pain, or ways to help people function better in specific situations. For example, alcohol may help some people feel more at ease in social situations, while stimulant drugs like cocaine may help some people stay alert and focused while working. Also, because of their effects on neurotransmitters, these substances may help alleviate the symptoms of mental health disorders for some individuals. These motivators are not mutually exclusive. They may co-occur for many people.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00" dirty="0">
                <a:latin typeface="+mj-lt"/>
              </a:rPr>
              <a:t>Drug addiction is considered a brain disease because drugs change the structure of the brain and how it works. As a result of scientific research, we also know that addiction is a disease that affects behavior. These brain changes can be long lasting, and can lead to the harmful behaviors seen in people who abuse drugs. We have identified many of the biological and environmental factors and are beginning to search for the genetic variations that contribute to the development and progression of the disease. Scientists use this knowledge to develop effective prevention and treatment approaches that reduce the toll drug abuse takes on individuals, families, and communities. Despite these advances, many people today do not understand why individuals become addicted to drugs or how drugs change the brain to foster compulsive drug abuse.</a:t>
            </a:r>
          </a:p>
          <a:p>
            <a:pPr marL="220309" indent="-220309">
              <a:buFontTx/>
              <a:buAutoNum type="arabicPeriod"/>
              <a:defRPr/>
            </a:pPr>
            <a:endParaRPr lang="en-GB" sz="1000" dirty="0">
              <a:latin typeface="+mj-lt"/>
            </a:endParaRPr>
          </a:p>
          <a:p>
            <a:pPr marL="220309" indent="-220309">
              <a:defRPr/>
            </a:pPr>
            <a:r>
              <a:rPr lang="en-GB" sz="1000" b="1" dirty="0">
                <a:latin typeface="+mj-lt"/>
              </a:rPr>
              <a:t>Additional Information for the Trainer(s)</a:t>
            </a:r>
          </a:p>
          <a:p>
            <a:pPr>
              <a:defRPr/>
            </a:pPr>
            <a:r>
              <a:rPr lang="en-US" sz="1000" dirty="0">
                <a:latin typeface="+mj-lt"/>
              </a:rPr>
              <a:t>At first, people may perceive what seem to be positive effects with drug use. They also may believe that they can control their use; however, drugs can quickly take over their lives. Over time, if drug use continues, pleasurable activities become less pleasurable, and drug abuse becomes necessary for abusers to simply feel "normal." Drug abusers reach a point where they seek and take drugs, despite the tremendous problems caused for themselves and their loved ones. Some individuals may start to feel the need to take higher or more frequent doses, even in the early stages of their drug use.</a:t>
            </a:r>
          </a:p>
          <a:p>
            <a:pPr marL="220309" indent="-220309">
              <a:defRPr/>
            </a:pPr>
            <a:endParaRPr lang="en-US" sz="1000" dirty="0">
              <a:latin typeface="+mj-lt"/>
            </a:endParaRPr>
          </a:p>
          <a:p>
            <a:pPr>
              <a:defRPr/>
            </a:pPr>
            <a:r>
              <a:rPr lang="en-US" sz="1000" dirty="0">
                <a:latin typeface="+mj-lt"/>
              </a:rPr>
              <a:t>The initial decision to take drugs is mostly voluntary. However, when drug abuse takes over, a person's ability to exert self-control can become seriously impaired. Brain imaging studies from drug-addicted individuals show physical changes in areas of the brain that are critical to judgment, decision making, learning and memory, and behavior control. Scientists believe that these changes alter the way the brain works, and may help explain the compulsive and destructive behaviors of addiction. </a:t>
            </a:r>
            <a:r>
              <a:rPr lang="en-US" sz="1000" dirty="0"/>
              <a:t/>
            </a:r>
            <a:br>
              <a:rPr lang="en-US" sz="1000" dirty="0"/>
            </a:br>
            <a:endParaRPr lang="en-GB" sz="10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9403C527-D2D3-4599-8777-CCE42E1341E8}" type="slidenum">
              <a:rPr lang="en-US" altLang="en-US" sz="1200"/>
              <a:pPr algn="r" defTabSz="931637" eaLnBrk="1" hangingPunct="1"/>
              <a:t>18</a:t>
            </a:fld>
            <a:endParaRPr lang="en-US" altLang="en-US" sz="1200"/>
          </a:p>
        </p:txBody>
      </p:sp>
      <p:sp>
        <p:nvSpPr>
          <p:cNvPr id="29699" name="Slide Image Placeholder 1"/>
          <p:cNvSpPr>
            <a:spLocks noGrp="1" noRot="1" noChangeAspect="1" noTextEdit="1"/>
          </p:cNvSpPr>
          <p:nvPr>
            <p:ph type="sldImg"/>
          </p:nvPr>
        </p:nvSpPr>
        <p:spPr>
          <a:ln/>
        </p:spPr>
      </p:sp>
      <p:sp>
        <p:nvSpPr>
          <p:cNvPr id="29700" name="Notes Placeholder 2"/>
          <p:cNvSpPr>
            <a:spLocks noGrp="1"/>
          </p:cNvSpPr>
          <p:nvPr>
            <p:ph type="body" idx="1"/>
          </p:nvPr>
        </p:nvSpPr>
        <p:spPr>
          <a:xfrm>
            <a:off x="934720" y="4415790"/>
            <a:ext cx="514096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dirty="0" smtClean="0">
                <a:latin typeface="+mj-lt"/>
              </a:rPr>
              <a:t>TRANSITION SLIDE</a:t>
            </a:r>
            <a:r>
              <a:rPr lang="en-US" sz="1000" dirty="0" smtClean="0">
                <a:latin typeface="+mj-lt"/>
              </a:rPr>
              <a:t/>
            </a:r>
            <a:br>
              <a:rPr lang="en-US" sz="1000" dirty="0" smtClean="0">
                <a:latin typeface="+mj-lt"/>
              </a:rPr>
            </a:br>
            <a:r>
              <a:rPr lang="en-US" sz="1000" dirty="0" smtClean="0">
                <a:latin typeface="+mj-lt"/>
              </a:rPr>
              <a:t>Many </a:t>
            </a:r>
            <a:r>
              <a:rPr lang="en-US" sz="1000" dirty="0">
                <a:latin typeface="+mj-lt"/>
              </a:rPr>
              <a:t>social and developmental changes take place during adolescence and into young adulthood. Social and parental control lessens during this period, and young people become freer to choose behaviors (for example, drug use or heavy drinking) and lifestyles that are not constrained by others. Because some emerging adults will maintain or increase their problematic drug or alcohol use over time (rather than mature out of such use and related problems), it is important to intervene effectively before they develop long-lasting drug use patterns or disorders.</a:t>
            </a:r>
          </a:p>
        </p:txBody>
      </p:sp>
      <p:sp>
        <p:nvSpPr>
          <p:cNvPr id="29701" name="Slide Number Placeholder 3"/>
          <p:cNvSpPr txBox="1">
            <a:spLocks noGrp="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6C1D0A8F-5F6B-42AD-B017-9A4A6A65548C}" type="slidenum">
              <a:rPr lang="en-US" altLang="en-US" sz="1200">
                <a:latin typeface="Times New Roman" pitchFamily="18" charset="0"/>
              </a:rPr>
              <a:pPr algn="r" defTabSz="931637" eaLnBrk="1" hangingPunct="1"/>
              <a:t>18</a:t>
            </a:fld>
            <a:endParaRPr lang="en-US" altLang="en-US" sz="120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mj-lt"/>
              </a:rPr>
              <a:t>It is common knowledge that the brain undergoes tremendous changes early in development.  This slide shows increases in activity across the brain during the first year after birth.  The more red exhibited, the more activity is seen in that area.</a:t>
            </a:r>
          </a:p>
          <a:p>
            <a:r>
              <a:rPr lang="en-US" sz="1000" dirty="0">
                <a:latin typeface="+mj-lt"/>
              </a:rPr>
              <a:t> </a:t>
            </a:r>
          </a:p>
          <a:p>
            <a:pPr defTabSz="931637" eaLnBrk="1" hangingPunct="1"/>
            <a:endParaRPr lang="en-US" altLang="en-US" sz="1000" dirty="0" smtClean="0">
              <a:latin typeface="+mj-lt"/>
            </a:endParaRPr>
          </a:p>
        </p:txBody>
      </p:sp>
      <p:sp>
        <p:nvSpPr>
          <p:cNvPr id="30724"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DA13F640-574E-421A-BCA9-E786DBCF6032}" type="slidenum">
              <a:rPr lang="en-US" altLang="en-US" sz="1200"/>
              <a:pPr algn="r" defTabSz="931637" eaLnBrk="1" hangingPunct="1"/>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a:noFill/>
          <a:ln/>
        </p:spPr>
        <p:txBody>
          <a:bodyPr/>
          <a:lstStyle/>
          <a:p>
            <a:r>
              <a:rPr lang="en-US" sz="1000" dirty="0">
                <a:latin typeface="+mj-lt"/>
              </a:rPr>
              <a:t>This PowerPoint presentation, Trainer Guide, and companion fact sheet were developed by Beth Rutkowski, M.P.H. (Associate Director of Training of UCLA ISAP) and Thomas Freese, Ph.D. (Director of Training of UCLA ISAP and Principal Investigator/Director of the Pacific Southwest ATTC) through supplemental funding provided by the Pacific AIDS Education and Training Center, based at Charles R. Drew University of Medicine and Science. We wish to acknowledge Phil Meyer, LCSW, Maya Gil-Cantu, MPH, and Tom Donohoe, MBA, from the PAETC.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mj-lt"/>
              </a:rPr>
              <a:t>Substantial changes continue throughout adolescence and into young adulthood.  Early in childhood, the brain produces an extremely large number of connections across the brain, many more than will be needed later in adulthood. During adolescence and young adulthood, the brain strengthens important connections. At the same time, it eliminates and shapes connections to increase efficiency.  The pruning of neurons occurs from the back of the brain to the front of the brain, so that frontal lobes are the last to fully form.</a:t>
            </a:r>
          </a:p>
          <a:p>
            <a:endParaRPr lang="en-US" sz="1000" dirty="0">
              <a:latin typeface="+mj-lt"/>
            </a:endParaRPr>
          </a:p>
          <a:p>
            <a:r>
              <a:rPr lang="en-US" sz="1000" b="1" u="none" dirty="0">
                <a:latin typeface="+mj-lt"/>
              </a:rPr>
              <a:t>REFERENCE</a:t>
            </a:r>
            <a:r>
              <a:rPr lang="en-US" sz="1000" dirty="0">
                <a:latin typeface="+mj-lt"/>
              </a:rPr>
              <a:t> </a:t>
            </a:r>
          </a:p>
          <a:p>
            <a:r>
              <a:rPr lang="en-US" sz="1000" dirty="0" err="1">
                <a:latin typeface="+mj-lt"/>
              </a:rPr>
              <a:t>Gogtay</a:t>
            </a:r>
            <a:r>
              <a:rPr lang="en-US" sz="1000" dirty="0">
                <a:latin typeface="+mj-lt"/>
              </a:rPr>
              <a:t>, N., et. al. (2004). Dynamic mapping of human cortical development during childhood through early adulthood.  </a:t>
            </a:r>
            <a:r>
              <a:rPr lang="en-US" sz="1000" i="1" dirty="0">
                <a:latin typeface="+mj-lt"/>
              </a:rPr>
              <a:t>Proceedings of the National Academy of Sciences, 101, </a:t>
            </a:r>
            <a:r>
              <a:rPr lang="en-US" sz="1000" dirty="0">
                <a:latin typeface="+mj-lt"/>
              </a:rPr>
              <a:t>8174-8179.</a:t>
            </a:r>
          </a:p>
          <a:p>
            <a:pPr defTabSz="931637" eaLnBrk="1" hangingPunct="1"/>
            <a:endParaRPr lang="en-US" altLang="en-US" sz="1000" dirty="0" smtClean="0">
              <a:latin typeface="+mj-lt"/>
            </a:endParaRPr>
          </a:p>
        </p:txBody>
      </p:sp>
      <p:sp>
        <p:nvSpPr>
          <p:cNvPr id="31748"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B016642A-258F-4F4D-BF35-BF5B5A45BBCA}" type="slidenum">
              <a:rPr lang="en-US" altLang="en-US" sz="1200"/>
              <a:pPr algn="r" defTabSz="931637" eaLnBrk="1" hangingPunct="1"/>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dirty="0">
                <a:latin typeface="+mj-lt"/>
              </a:rPr>
              <a:t>**ANIMATION**</a:t>
            </a:r>
          </a:p>
          <a:p>
            <a:r>
              <a:rPr lang="en-US" sz="1000" dirty="0">
                <a:latin typeface="+mj-lt"/>
              </a:rPr>
              <a:t>This drawing illustrates the pruning process.  </a:t>
            </a:r>
          </a:p>
          <a:p>
            <a:r>
              <a:rPr lang="en-US" sz="1000" b="1" i="1" dirty="0">
                <a:latin typeface="+mj-lt"/>
              </a:rPr>
              <a:t> </a:t>
            </a:r>
            <a:endParaRPr lang="en-US" sz="1000" dirty="0">
              <a:latin typeface="+mj-lt"/>
            </a:endParaRPr>
          </a:p>
          <a:p>
            <a:r>
              <a:rPr lang="en-US" sz="1000" b="1" i="1" dirty="0">
                <a:latin typeface="+mj-lt"/>
              </a:rPr>
              <a:t>Move forward to reveal first picture</a:t>
            </a:r>
            <a:endParaRPr lang="en-US" sz="1000" dirty="0">
              <a:latin typeface="+mj-lt"/>
            </a:endParaRPr>
          </a:p>
          <a:p>
            <a:r>
              <a:rPr lang="en-US" sz="1000" dirty="0">
                <a:latin typeface="+mj-lt"/>
              </a:rPr>
              <a:t>Between birth and 6 years of age…</a:t>
            </a:r>
          </a:p>
          <a:p>
            <a:r>
              <a:rPr lang="en-US" sz="1000" b="1" i="1" dirty="0">
                <a:latin typeface="+mj-lt"/>
              </a:rPr>
              <a:t> </a:t>
            </a:r>
            <a:endParaRPr lang="en-US" sz="1000" dirty="0">
              <a:latin typeface="+mj-lt"/>
            </a:endParaRPr>
          </a:p>
          <a:p>
            <a:r>
              <a:rPr lang="en-US" sz="1000" b="1" i="1" dirty="0">
                <a:latin typeface="+mj-lt"/>
              </a:rPr>
              <a:t>Move forward to reveal second picture</a:t>
            </a:r>
            <a:endParaRPr lang="en-US" sz="1000" dirty="0">
              <a:latin typeface="+mj-lt"/>
            </a:endParaRPr>
          </a:p>
          <a:p>
            <a:r>
              <a:rPr lang="en-US" sz="1000" dirty="0">
                <a:latin typeface="+mj-lt"/>
              </a:rPr>
              <a:t>…there is a tremendous proliferation of neural connections. </a:t>
            </a:r>
          </a:p>
          <a:p>
            <a:r>
              <a:rPr lang="en-US" sz="1000" b="1" i="1" dirty="0">
                <a:latin typeface="+mj-lt"/>
              </a:rPr>
              <a:t> </a:t>
            </a:r>
            <a:endParaRPr lang="en-US" sz="1000" dirty="0">
              <a:latin typeface="+mj-lt"/>
            </a:endParaRPr>
          </a:p>
          <a:p>
            <a:r>
              <a:rPr lang="en-US" sz="1000" b="1" i="1" dirty="0">
                <a:latin typeface="+mj-lt"/>
              </a:rPr>
              <a:t>Move forward to reveal final </a:t>
            </a:r>
            <a:r>
              <a:rPr lang="en-US" sz="1000" b="1" i="1" dirty="0" smtClean="0">
                <a:latin typeface="+mj-lt"/>
              </a:rPr>
              <a:t>picture</a:t>
            </a:r>
            <a:endParaRPr lang="en-US" sz="1000" dirty="0">
              <a:latin typeface="+mj-lt"/>
            </a:endParaRPr>
          </a:p>
          <a:p>
            <a:r>
              <a:rPr lang="en-US" sz="1000" dirty="0">
                <a:latin typeface="+mj-lt"/>
              </a:rPr>
              <a:t>This is followed by sustained thinning starting around puberty. Scientists think this process reflects greater organization of the brain as it prunes redundant connections, and increases in myelin, which enhance transmission of brain messages.</a:t>
            </a:r>
          </a:p>
          <a:p>
            <a:r>
              <a:rPr lang="en-US" sz="1000" dirty="0">
                <a:latin typeface="+mj-lt"/>
              </a:rPr>
              <a:t> </a:t>
            </a:r>
          </a:p>
          <a:p>
            <a:r>
              <a:rPr lang="en-US" sz="1000" b="1" u="none" dirty="0">
                <a:latin typeface="+mj-lt"/>
              </a:rPr>
              <a:t>REFERENCE</a:t>
            </a:r>
            <a:r>
              <a:rPr lang="en-US" sz="1000" dirty="0">
                <a:latin typeface="+mj-lt"/>
              </a:rPr>
              <a:t> </a:t>
            </a:r>
          </a:p>
          <a:p>
            <a:r>
              <a:rPr lang="en-US" sz="1000" dirty="0">
                <a:latin typeface="+mj-lt"/>
              </a:rPr>
              <a:t>Shore, R. (1997). </a:t>
            </a:r>
            <a:r>
              <a:rPr lang="en-US" sz="1000" i="1" dirty="0">
                <a:latin typeface="+mj-lt"/>
              </a:rPr>
              <a:t>Rethinking the Brain.</a:t>
            </a:r>
            <a:r>
              <a:rPr lang="en-US" sz="1000" dirty="0">
                <a:latin typeface="+mj-lt"/>
              </a:rPr>
              <a:t> New York: Families and Work Institute.</a:t>
            </a:r>
          </a:p>
          <a:p>
            <a:pPr defTabSz="931637" eaLnBrk="1" hangingPunct="1"/>
            <a:endParaRPr lang="en-US" altLang="en-US" sz="1000" dirty="0" smtClean="0">
              <a:latin typeface="+mj-lt"/>
            </a:endParaRPr>
          </a:p>
        </p:txBody>
      </p:sp>
      <p:sp>
        <p:nvSpPr>
          <p:cNvPr id="32772"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3A3C48A6-8ABA-40C7-B272-9C179BCDE045}" type="slidenum">
              <a:rPr lang="en-US" altLang="en-US" sz="1200"/>
              <a:pPr algn="r" defTabSz="931637" eaLnBrk="1" hangingPunct="1"/>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78E02CC7-B580-445E-A269-6632447DFA43}" type="slidenum">
              <a:rPr lang="en-US" altLang="en-US" sz="1200"/>
              <a:pPr algn="r" defTabSz="931637" eaLnBrk="1" hangingPunct="1"/>
              <a:t>22</a:t>
            </a:fld>
            <a:endParaRPr lang="en-US" altLang="en-US" sz="1200"/>
          </a:p>
        </p:txBody>
      </p:sp>
      <p:sp>
        <p:nvSpPr>
          <p:cNvPr id="33795" name="Slide Image Placeholder 1"/>
          <p:cNvSpPr>
            <a:spLocks noGrp="1" noRot="1" noChangeAspect="1" noTextEdit="1"/>
          </p:cNvSpPr>
          <p:nvPr>
            <p:ph type="sldImg"/>
          </p:nvPr>
        </p:nvSpPr>
        <p:spPr>
          <a:ln/>
        </p:spPr>
      </p:sp>
      <p:sp>
        <p:nvSpPr>
          <p:cNvPr id="33796" name="Notes Placeholder 2"/>
          <p:cNvSpPr>
            <a:spLocks noGrp="1"/>
          </p:cNvSpPr>
          <p:nvPr>
            <p:ph type="body" idx="1"/>
          </p:nvPr>
        </p:nvSpPr>
        <p:spPr>
          <a:xfrm>
            <a:off x="934720" y="4415790"/>
            <a:ext cx="514096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000" kern="1200" dirty="0" smtClean="0">
                <a:solidFill>
                  <a:schemeClr val="tx1"/>
                </a:solidFill>
                <a:latin typeface="Times New Roman" pitchFamily="18" charset="0"/>
                <a:ea typeface="+mn-ea"/>
                <a:cs typeface="+mn-cs"/>
              </a:rPr>
              <a:t>Constructed from MRI scans of healthy children and teens, the time-lapse movie, from which the above images were extracted, compresses 15 years of brain development (ages 5–20) into just a few seconds. Red indicates more gray matter, blue less gray matter. Gray matter wanes in a back-to-front wave as the brain matures and neural connections are pruned. Areas performing more basic functions mature earlier; areas for higher order functions mature later. The prefrontal cortex, which handles reasoning and other "executive" functions, emerged late in evolution and is among the last to mature. Studies in twins are showing that development of such late-maturing areas is less influenced by heredity than areas that mature earlier.</a:t>
            </a:r>
          </a:p>
          <a:p>
            <a:endParaRPr lang="en-US" sz="1000" b="1" dirty="0" smtClean="0">
              <a:latin typeface="+mj-lt"/>
            </a:endParaRPr>
          </a:p>
          <a:p>
            <a:r>
              <a:rPr lang="en-US" sz="1000" b="1" dirty="0" smtClean="0">
                <a:latin typeface="+mj-lt"/>
              </a:rPr>
              <a:t>**</a:t>
            </a:r>
            <a:r>
              <a:rPr lang="en-US" sz="1000" b="1" dirty="0">
                <a:latin typeface="+mj-lt"/>
              </a:rPr>
              <a:t>ANIMATION**</a:t>
            </a:r>
          </a:p>
          <a:p>
            <a:r>
              <a:rPr lang="en-US" sz="1000" b="0" i="0" dirty="0">
                <a:latin typeface="+mj-lt"/>
              </a:rPr>
              <a:t>This slide has complex animations and the trainer should practice prior to training.  A step-by-step guide is provided below.</a:t>
            </a:r>
          </a:p>
          <a:p>
            <a:r>
              <a:rPr lang="en-US" sz="1000" b="1" i="1" dirty="0">
                <a:latin typeface="+mj-lt"/>
              </a:rPr>
              <a:t> </a:t>
            </a:r>
            <a:endParaRPr lang="en-US" sz="1000" dirty="0">
              <a:latin typeface="+mj-lt"/>
            </a:endParaRPr>
          </a:p>
          <a:p>
            <a:r>
              <a:rPr lang="en-US" sz="1000" b="1" i="1" dirty="0">
                <a:latin typeface="+mj-lt"/>
              </a:rPr>
              <a:t>The first bullet comes in automatically at the beginning of the slide.  Provide the following description:</a:t>
            </a:r>
            <a:endParaRPr lang="en-US" sz="1000" dirty="0">
              <a:latin typeface="+mj-lt"/>
            </a:endParaRPr>
          </a:p>
          <a:p>
            <a:pPr lvl="0"/>
            <a:r>
              <a:rPr lang="en-US" sz="1000" dirty="0">
                <a:latin typeface="+mj-lt"/>
              </a:rPr>
              <a:t>This slide demonstrates the neural pruning through animations.  This is a series of MRI scans from healthy children showing brain development as they age from 5 to 20 years.</a:t>
            </a:r>
          </a:p>
          <a:p>
            <a:r>
              <a:rPr lang="en-US" sz="1000" b="1" i="1" dirty="0">
                <a:latin typeface="+mj-lt"/>
              </a:rPr>
              <a:t> </a:t>
            </a:r>
            <a:endParaRPr lang="en-US" sz="1000" dirty="0">
              <a:latin typeface="+mj-lt"/>
            </a:endParaRPr>
          </a:p>
          <a:p>
            <a:r>
              <a:rPr lang="en-US" sz="1000" b="1" i="1" dirty="0">
                <a:latin typeface="+mj-lt"/>
              </a:rPr>
              <a:t>Move forward to reveal the next bullet, and present the information:</a:t>
            </a:r>
            <a:endParaRPr lang="en-US" sz="1000" dirty="0">
              <a:latin typeface="+mj-lt"/>
            </a:endParaRPr>
          </a:p>
          <a:p>
            <a:pPr lvl="0"/>
            <a:r>
              <a:rPr lang="en-US" sz="1000" dirty="0">
                <a:latin typeface="+mj-lt"/>
              </a:rPr>
              <a:t>Red indicates more gray matter and blue indicates less gray matter.</a:t>
            </a:r>
          </a:p>
          <a:p>
            <a:r>
              <a:rPr lang="en-US" sz="1000" b="1" i="1" dirty="0">
                <a:latin typeface="+mj-lt"/>
              </a:rPr>
              <a:t> </a:t>
            </a:r>
            <a:endParaRPr lang="en-US" sz="1000" dirty="0">
              <a:latin typeface="+mj-lt"/>
            </a:endParaRPr>
          </a:p>
          <a:p>
            <a:r>
              <a:rPr lang="en-US" sz="1000" b="1" i="1" dirty="0">
                <a:latin typeface="+mj-lt"/>
              </a:rPr>
              <a:t>Move forward and a small brain image will briefly appear on the lower right and then a short movie will automatically play full screen showing brain maturation.  Once it stops, the small image of the brain will appear again on the lower right of the slide.  Move forward to reveal the next bullet:</a:t>
            </a:r>
            <a:endParaRPr lang="en-US" sz="1000" dirty="0">
              <a:latin typeface="+mj-lt"/>
            </a:endParaRPr>
          </a:p>
          <a:p>
            <a:pPr lvl="0"/>
            <a:r>
              <a:rPr lang="en-US" sz="1000" dirty="0">
                <a:latin typeface="+mj-lt"/>
              </a:rPr>
              <a:t>As you can see, the pruning occurs from the back of the brain toward the front.</a:t>
            </a:r>
          </a:p>
          <a:p>
            <a:r>
              <a:rPr lang="en-US" sz="1000" b="1" i="1" dirty="0">
                <a:latin typeface="+mj-lt"/>
              </a:rPr>
              <a:t> </a:t>
            </a:r>
            <a:endParaRPr lang="en-US" sz="1000" dirty="0">
              <a:latin typeface="+mj-lt"/>
            </a:endParaRPr>
          </a:p>
          <a:p>
            <a:r>
              <a:rPr lang="en-US" sz="1000" b="1" i="1" dirty="0">
                <a:latin typeface="+mj-lt"/>
              </a:rPr>
              <a:t>Move forward to reveal the last bullet:</a:t>
            </a:r>
            <a:endParaRPr lang="en-US" sz="1000" dirty="0">
              <a:latin typeface="+mj-lt"/>
            </a:endParaRPr>
          </a:p>
          <a:p>
            <a:pPr lvl="0"/>
            <a:r>
              <a:rPr lang="en-US" sz="1000" dirty="0">
                <a:latin typeface="+mj-lt"/>
              </a:rPr>
              <a:t>This means that the prefrontal cortex (responsible for executive functioning, like decision-making) is the last to mature.</a:t>
            </a:r>
          </a:p>
          <a:p>
            <a:r>
              <a:rPr lang="en-US" sz="1000" b="1" i="1" dirty="0">
                <a:latin typeface="+mj-lt"/>
              </a:rPr>
              <a:t> </a:t>
            </a:r>
            <a:endParaRPr lang="en-US" sz="1000" dirty="0">
              <a:latin typeface="+mj-lt"/>
            </a:endParaRPr>
          </a:p>
          <a:p>
            <a:r>
              <a:rPr lang="en-US" sz="1000" b="1" i="1" dirty="0">
                <a:latin typeface="+mj-lt"/>
              </a:rPr>
              <a:t>Point out that the animation is replaying so that people can see it again.  A static image of the progression will appear on the lower left as well.  When people have had time to observe, move forward to next slide.</a:t>
            </a:r>
            <a:endParaRPr lang="en-US" sz="1000" dirty="0">
              <a:latin typeface="+mj-lt"/>
            </a:endParaRPr>
          </a:p>
          <a:p>
            <a:endParaRPr lang="en-US" sz="1200" b="1" i="1"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a:t>
            </a:r>
            <a:r>
              <a:rPr lang="en-US" sz="1200" b="0" i="0" u="sng" kern="1200" dirty="0" smtClean="0">
                <a:solidFill>
                  <a:schemeClr val="tx1"/>
                </a:solidFill>
                <a:effectLst/>
                <a:latin typeface="Times New Roman" pitchFamily="18" charset="0"/>
                <a:ea typeface="+mn-ea"/>
                <a:cs typeface="+mn-cs"/>
              </a:rPr>
              <a:t>How to Insert the Video</a:t>
            </a:r>
            <a:r>
              <a:rPr lang="en-US" sz="1200" b="0" i="0" kern="1200" dirty="0" smtClean="0">
                <a:solidFill>
                  <a:schemeClr val="tx1"/>
                </a:solidFill>
                <a:effectLst/>
                <a:latin typeface="Times New Roman" pitchFamily="18" charset="0"/>
                <a:ea typeface="+mn-ea"/>
                <a:cs typeface="+mn-cs"/>
              </a:rPr>
              <a:t>: This slide will contain a short video clip that will play after the trainer clicks ahead to the third bullet.  In order for this to work, the video needs to be inserted into the presentation. You can access the video from the package of training materials that is posted to the PSATTC Products and Resources page (www.psattc.org). From the INSERT menu in PowerPoint, select “video (or movie).”  Select the “PR Brain Maturing” video file.  When prompted, indicate that the movie should play automatically and full screen. Once the video is inserted into the PowerPoint presentation, you need to maintain a direct connection between the PowerPoint presentation and the video file.  When moving the PowerPoint file to another location on your computer or to another computer, make sure to always move the “PR Brain Maturing” video file along with it. If the link becomes broken, the video will need to be reinserted.</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To play the video, hover over the video image to make the video controls appear. Click on the play button. The video should display full screen.</a:t>
            </a:r>
          </a:p>
          <a:p>
            <a:r>
              <a:rPr lang="en-US" sz="1000" b="0" i="0" dirty="0">
                <a:latin typeface="+mj-lt"/>
              </a:rPr>
              <a:t> </a:t>
            </a:r>
          </a:p>
          <a:p>
            <a:r>
              <a:rPr lang="en-US" sz="1000" b="1" i="0" u="none" dirty="0">
                <a:latin typeface="+mj-lt"/>
              </a:rPr>
              <a:t>REFERENCES</a:t>
            </a:r>
          </a:p>
          <a:p>
            <a:r>
              <a:rPr lang="en-US" sz="1000" b="0" i="0" dirty="0">
                <a:latin typeface="+mj-lt"/>
              </a:rPr>
              <a:t>NIDA. (2007). </a:t>
            </a:r>
            <a:r>
              <a:rPr lang="en-US" sz="1000" b="0" i="1" dirty="0">
                <a:latin typeface="+mj-lt"/>
              </a:rPr>
              <a:t>Drugs Brains, and Behavior:  The Science of Addiction </a:t>
            </a:r>
            <a:r>
              <a:rPr lang="en-US" sz="1000" b="0" i="0" dirty="0">
                <a:latin typeface="+mj-lt"/>
              </a:rPr>
              <a:t>(NIH Pub No. 07-5605).  Downloaded from </a:t>
            </a:r>
            <a:r>
              <a:rPr lang="en-US" sz="1000" b="0" i="0" u="sng" dirty="0">
                <a:latin typeface="+mj-lt"/>
              </a:rPr>
              <a:t>http://www.drugabuse.gov/ScienceofAddiction</a:t>
            </a:r>
            <a:r>
              <a:rPr lang="en-US" sz="1000" b="0" i="0" dirty="0">
                <a:latin typeface="+mj-lt"/>
              </a:rPr>
              <a:t>.</a:t>
            </a:r>
          </a:p>
          <a:p>
            <a:r>
              <a:rPr lang="en-US" sz="1000" b="0" i="0" dirty="0">
                <a:latin typeface="+mj-lt"/>
              </a:rPr>
              <a:t> </a:t>
            </a:r>
          </a:p>
          <a:p>
            <a:r>
              <a:rPr lang="en-US" sz="1000" b="0" i="0" dirty="0" err="1">
                <a:latin typeface="+mj-lt"/>
              </a:rPr>
              <a:t>Gogtay</a:t>
            </a:r>
            <a:r>
              <a:rPr lang="en-US" sz="1000" b="0" i="0" dirty="0">
                <a:latin typeface="+mj-lt"/>
              </a:rPr>
              <a:t>, N., et. al. (2004). Dynamic mapping of human cortical development during childhood through early adulthood.  </a:t>
            </a:r>
            <a:r>
              <a:rPr lang="en-US" sz="1000" b="0" i="1" dirty="0">
                <a:latin typeface="+mj-lt"/>
              </a:rPr>
              <a:t>Proceedings of the National Academy of Sciences, 101</a:t>
            </a:r>
            <a:r>
              <a:rPr lang="en-US" sz="1000" b="0" i="0" dirty="0">
                <a:latin typeface="+mj-lt"/>
              </a:rPr>
              <a:t>, 8174-8179</a:t>
            </a:r>
            <a:r>
              <a:rPr lang="en-US" sz="1000" b="0" i="0" dirty="0" smtClean="0">
                <a:latin typeface="+mj-lt"/>
              </a:rPr>
              <a:t>.</a:t>
            </a:r>
            <a:endParaRPr lang="en-US" sz="1000" b="0" i="0" dirty="0">
              <a:latin typeface="+mj-lt"/>
            </a:endParaRPr>
          </a:p>
        </p:txBody>
      </p:sp>
      <p:sp>
        <p:nvSpPr>
          <p:cNvPr id="33797" name="Slide Number Placeholder 3"/>
          <p:cNvSpPr txBox="1">
            <a:spLocks noGrp="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B5E3B256-75E5-441C-AB2C-BFC87B3CB3F9}" type="slidenum">
              <a:rPr lang="en-US" altLang="en-US" sz="1200">
                <a:latin typeface="Times New Roman" pitchFamily="18" charset="0"/>
              </a:rPr>
              <a:pPr algn="r" defTabSz="931637" eaLnBrk="1" hangingPunct="1"/>
              <a:t>22</a:t>
            </a:fld>
            <a:endParaRPr lang="en-US" altLang="en-US" sz="120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mj-lt"/>
              </a:rPr>
              <a:t>In reality, the exact impact of substance use on the developing brain is not known.  However, when we look at the impact on the adult brain and understand normal development, several things seems true about this interaction, including that it may lead to difficulties in decision making and understanding the consequences of behavior (Fiellin, 2008). Additionally, it may increase the risk of memory and attention problems. These impairments, in turn, may lead to increased experimentation across a variety of behaviors; and increase the risk of addiction to a variety of substances (Fiellin, 2008).</a:t>
            </a:r>
          </a:p>
          <a:p>
            <a:r>
              <a:rPr lang="en-US" sz="1000" dirty="0">
                <a:latin typeface="+mj-lt"/>
              </a:rPr>
              <a:t> </a:t>
            </a:r>
          </a:p>
          <a:p>
            <a:r>
              <a:rPr lang="en-US" sz="1000" b="1" u="none" dirty="0">
                <a:latin typeface="+mj-lt"/>
              </a:rPr>
              <a:t>REFERENCE</a:t>
            </a:r>
            <a:r>
              <a:rPr lang="en-US" sz="1000" dirty="0">
                <a:latin typeface="+mj-lt"/>
              </a:rPr>
              <a:t> </a:t>
            </a:r>
          </a:p>
          <a:p>
            <a:r>
              <a:rPr lang="en-US" sz="1000" dirty="0">
                <a:latin typeface="+mj-lt"/>
              </a:rPr>
              <a:t>Fiellin, D.A. (2008).  Treatment of adolescent opioid dependence: No quick fix. </a:t>
            </a:r>
            <a:r>
              <a:rPr lang="en-US" sz="1000" i="1" dirty="0">
                <a:latin typeface="+mj-lt"/>
              </a:rPr>
              <a:t>Journal of the American Medical Association, 300(</a:t>
            </a:r>
            <a:r>
              <a:rPr lang="en-US" sz="1000" dirty="0">
                <a:latin typeface="+mj-lt"/>
              </a:rPr>
              <a:t>17), 2057-2059.</a:t>
            </a:r>
          </a:p>
        </p:txBody>
      </p:sp>
      <p:sp>
        <p:nvSpPr>
          <p:cNvPr id="34820"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9A94B12A-0933-4E48-B64A-D334219B3B2B}" type="slidenum">
              <a:rPr lang="en-US" altLang="en-US" sz="1200"/>
              <a:pPr algn="r" defTabSz="931637" eaLnBrk="1" hangingPunct="1"/>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defTabSz="931637" eaLnBrk="1" hangingPunct="1"/>
            <a:fld id="{AADC18E1-8FD1-4763-8E82-D946C249761A}" type="slidenum">
              <a:rPr lang="en-US" altLang="en-US" sz="1200"/>
              <a:pPr algn="r" defTabSz="931637" eaLnBrk="1" hangingPunct="1"/>
              <a:t>24</a:t>
            </a:fld>
            <a:endParaRPr lang="en-US" altLang="en-US" sz="1200"/>
          </a:p>
        </p:txBody>
      </p:sp>
      <p:sp>
        <p:nvSpPr>
          <p:cNvPr id="35843" name="Slide Image Placeholder 1"/>
          <p:cNvSpPr>
            <a:spLocks noGrp="1" noRot="1" noChangeAspect="1" noTextEdit="1"/>
          </p:cNvSpPr>
          <p:nvPr>
            <p:ph type="sldImg"/>
          </p:nvPr>
        </p:nvSpPr>
        <p:spPr>
          <a:ln/>
        </p:spPr>
      </p:sp>
      <p:sp>
        <p:nvSpPr>
          <p:cNvPr id="35844" name="Notes Placeholder 2"/>
          <p:cNvSpPr>
            <a:spLocks noGrp="1"/>
          </p:cNvSpPr>
          <p:nvPr>
            <p:ph type="body" idx="1"/>
          </p:nvPr>
        </p:nvSpPr>
        <p:spPr>
          <a:xfrm>
            <a:off x="934720" y="4415790"/>
            <a:ext cx="514096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1" rIns="93161" bIns="46581"/>
          <a:lstStyle/>
          <a:p>
            <a:r>
              <a:rPr lang="en-US" sz="1000" dirty="0">
                <a:latin typeface="+mj-lt"/>
              </a:rPr>
              <a:t>The brain continues to develop into adulthood and undergoes dramatic changes during adolescence.  This means that young brains are different from older brains. One example of this difference is evidenced by the fact that adolescent rats are: more susceptible to the effects of alcohol on memory and learning, but less susceptible to the motor and sedative effects.</a:t>
            </a:r>
          </a:p>
          <a:p>
            <a:r>
              <a:rPr lang="en-US" sz="1000" dirty="0">
                <a:latin typeface="+mj-lt"/>
              </a:rPr>
              <a:t> </a:t>
            </a:r>
          </a:p>
          <a:p>
            <a:r>
              <a:rPr lang="en-US" sz="1000" dirty="0">
                <a:latin typeface="+mj-lt"/>
              </a:rPr>
              <a:t>These factors may combine to increase the vulnerability to substance dependence in adolescents and young adults.</a:t>
            </a:r>
          </a:p>
          <a:p>
            <a:r>
              <a:rPr lang="en-US" sz="1000" dirty="0">
                <a:latin typeface="+mj-lt"/>
              </a:rPr>
              <a:t> </a:t>
            </a:r>
          </a:p>
          <a:p>
            <a:r>
              <a:rPr lang="de-DE" sz="1000" b="1" u="none" dirty="0">
                <a:latin typeface="+mj-lt"/>
              </a:rPr>
              <a:t>REFERENCE</a:t>
            </a:r>
            <a:endParaRPr lang="en-US" sz="1000" b="1" u="none" dirty="0">
              <a:latin typeface="+mj-lt"/>
            </a:endParaRPr>
          </a:p>
          <a:p>
            <a:r>
              <a:rPr lang="de-DE" sz="1000" dirty="0">
                <a:latin typeface="+mj-lt"/>
              </a:rPr>
              <a:t>Hiller-Sturmhofel, S., &amp; Swartzwelder, H.S. (2004/2005). </a:t>
            </a:r>
            <a:r>
              <a:rPr lang="en-US" sz="1000" dirty="0">
                <a:latin typeface="+mj-lt"/>
              </a:rPr>
              <a:t>Alcohol’s effects on the adolescent brain: What can be learned from animal models.</a:t>
            </a:r>
            <a:r>
              <a:rPr lang="en-US" sz="1000" i="1" dirty="0">
                <a:latin typeface="+mj-lt"/>
              </a:rPr>
              <a:t> Alcohol Research &amp; Health, 28(</a:t>
            </a:r>
            <a:r>
              <a:rPr lang="en-US" sz="1000" dirty="0">
                <a:latin typeface="+mj-lt"/>
              </a:rPr>
              <a:t>4), 213-221.</a:t>
            </a:r>
          </a:p>
        </p:txBody>
      </p:sp>
      <p:sp>
        <p:nvSpPr>
          <p:cNvPr id="35845" name="Slide Number Placeholder 3"/>
          <p:cNvSpPr txBox="1">
            <a:spLocks noGrp="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1" rIns="93161" bIns="46581" anchor="b"/>
          <a:lstStyle>
            <a:lvl1pPr defTabSz="904875" eaLnBrk="0" hangingPunct="0">
              <a:defRPr sz="2400">
                <a:solidFill>
                  <a:schemeClr val="tx1"/>
                </a:solidFill>
                <a:latin typeface="Arial" charset="0"/>
                <a:ea typeface="ＭＳ Ｐゴシック" pitchFamily="34" charset="-128"/>
              </a:defRPr>
            </a:lvl1pPr>
            <a:lvl2pPr marL="742950" indent="-285750" defTabSz="904875" eaLnBrk="0" hangingPunct="0">
              <a:defRPr sz="2400">
                <a:solidFill>
                  <a:schemeClr val="tx1"/>
                </a:solidFill>
                <a:latin typeface="Arial" charset="0"/>
                <a:ea typeface="ＭＳ Ｐゴシック" pitchFamily="34" charset="-128"/>
              </a:defRPr>
            </a:lvl2pPr>
            <a:lvl3pPr marL="1143000" indent="-228600" defTabSz="904875" eaLnBrk="0" hangingPunct="0">
              <a:defRPr sz="2400">
                <a:solidFill>
                  <a:schemeClr val="tx1"/>
                </a:solidFill>
                <a:latin typeface="Arial" charset="0"/>
                <a:ea typeface="ＭＳ Ｐゴシック" pitchFamily="34" charset="-128"/>
              </a:defRPr>
            </a:lvl3pPr>
            <a:lvl4pPr marL="1600200" indent="-228600" defTabSz="904875" eaLnBrk="0" hangingPunct="0">
              <a:defRPr sz="2400">
                <a:solidFill>
                  <a:schemeClr val="tx1"/>
                </a:solidFill>
                <a:latin typeface="Arial" charset="0"/>
                <a:ea typeface="ＭＳ Ｐゴシック" pitchFamily="34" charset="-128"/>
              </a:defRPr>
            </a:lvl4pPr>
            <a:lvl5pPr marL="2057400" indent="-228600" defTabSz="904875" eaLnBrk="0" hangingPunct="0">
              <a:defRPr sz="2400">
                <a:solidFill>
                  <a:schemeClr val="tx1"/>
                </a:solidFill>
                <a:latin typeface="Arial" charset="0"/>
                <a:ea typeface="ＭＳ Ｐゴシック" pitchFamily="34" charset="-128"/>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809C2FC5-3B9D-4516-BFA8-A86A8C519428}" type="slidenum">
              <a:rPr lang="en-US" altLang="en-US" sz="1200">
                <a:latin typeface="Times New Roman" pitchFamily="18" charset="0"/>
                <a:cs typeface="Arial" charset="0"/>
              </a:rPr>
              <a:pPr algn="r" eaLnBrk="1" hangingPunct="1"/>
              <a:t>24</a:t>
            </a:fld>
            <a:endParaRPr lang="en-US" altLang="en-US" sz="1200">
              <a:latin typeface="Times New Roman" pitchFamily="18"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7"/>
          <p:cNvSpPr>
            <a:spLocks noGrp="1" noChangeArrowheads="1"/>
          </p:cNvSpPr>
          <p:nvPr>
            <p:ph type="sldNum" sz="quarter" idx="5"/>
          </p:nvPr>
        </p:nvSpPr>
        <p:spPr>
          <a:noFill/>
        </p:spPr>
        <p:txBody>
          <a:bodyPr/>
          <a:lstStyle/>
          <a:p>
            <a:fld id="{9AD6913A-D412-49A3-BCBE-05CDB75575D8}" type="slidenum">
              <a:rPr lang="en-US" smtClean="0"/>
              <a:pPr/>
              <a:t>25</a:t>
            </a:fld>
            <a:endParaRPr lang="en-US" smtClean="0"/>
          </a:p>
        </p:txBody>
      </p:sp>
      <p:sp>
        <p:nvSpPr>
          <p:cNvPr id="119812" name="Rectangle 2"/>
          <p:cNvSpPr>
            <a:spLocks noGrp="1" noRot="1" noChangeAspect="1" noChangeArrowheads="1" noTextEdit="1"/>
          </p:cNvSpPr>
          <p:nvPr>
            <p:ph type="sldImg"/>
          </p:nvPr>
        </p:nvSpPr>
        <p:spPr>
          <a:xfrm>
            <a:off x="1184275" y="700088"/>
            <a:ext cx="4643438" cy="3484562"/>
          </a:xfrm>
          <a:ln/>
        </p:spPr>
      </p:sp>
      <p:sp>
        <p:nvSpPr>
          <p:cNvPr id="119813" name="Rectangle 3"/>
          <p:cNvSpPr>
            <a:spLocks noGrp="1" noChangeArrowheads="1"/>
          </p:cNvSpPr>
          <p:nvPr>
            <p:ph type="body" idx="1"/>
          </p:nvPr>
        </p:nvSpPr>
        <p:spPr>
          <a:xfrm>
            <a:off x="936625" y="4416425"/>
            <a:ext cx="5137150" cy="3649663"/>
          </a:xfrm>
          <a:noFill/>
          <a:ln/>
        </p:spPr>
        <p:txBody>
          <a:bodyPr/>
          <a:lstStyle/>
          <a:p>
            <a:pPr eaLnBrk="1" hangingPunct="1"/>
            <a:r>
              <a:rPr lang="en-US" sz="1000" dirty="0" smtClean="0">
                <a:latin typeface="+mj-lt"/>
              </a:rPr>
              <a:t>This figure shows how substance use disorders typically begin during adolescence and young adult hood (in</a:t>
            </a:r>
            <a:r>
              <a:rPr lang="en-US" sz="1000" baseline="0" dirty="0" smtClean="0">
                <a:latin typeface="+mj-lt"/>
              </a:rPr>
              <a:t> other words, of those individuals who went on to develop a substance use disorder, what age were they at onset of substance use)</a:t>
            </a:r>
            <a:r>
              <a:rPr lang="en-US" sz="1000" dirty="0" smtClean="0">
                <a:latin typeface="+mj-lt"/>
              </a:rPr>
              <a:t>. The</a:t>
            </a:r>
            <a:r>
              <a:rPr lang="en-US" sz="1000" baseline="0" dirty="0" smtClean="0">
                <a:latin typeface="+mj-lt"/>
              </a:rPr>
              <a:t> red arrow indicates a rapid increase (onset) in younger years (under age 20); the blue arrow indicates a gradual decline (remission) during adult years. </a:t>
            </a:r>
            <a:r>
              <a:rPr lang="en-US" sz="1000" dirty="0" smtClean="0">
                <a:latin typeface="+mj-lt"/>
              </a:rPr>
              <a:t>In fact, 90% of all adults with diagnosable dependence started using alcohol and/or</a:t>
            </a:r>
            <a:r>
              <a:rPr lang="en-US" sz="1000" baseline="0" dirty="0" smtClean="0">
                <a:latin typeface="+mj-lt"/>
              </a:rPr>
              <a:t> drugs </a:t>
            </a:r>
            <a:r>
              <a:rPr lang="en-US" sz="1000" dirty="0" smtClean="0">
                <a:latin typeface="+mj-lt"/>
              </a:rPr>
              <a:t>under the age of 18; half (50%)</a:t>
            </a:r>
            <a:r>
              <a:rPr lang="en-US" sz="1000" baseline="0" dirty="0" smtClean="0">
                <a:latin typeface="+mj-lt"/>
              </a:rPr>
              <a:t> </a:t>
            </a:r>
            <a:r>
              <a:rPr lang="en-US" sz="1000" dirty="0" smtClean="0">
                <a:latin typeface="+mj-lt"/>
              </a:rPr>
              <a:t>started using under the age of 15. Screening, assessment, and evaluation (through</a:t>
            </a:r>
            <a:r>
              <a:rPr lang="en-US" sz="1000" baseline="0" dirty="0" smtClean="0">
                <a:latin typeface="+mj-lt"/>
              </a:rPr>
              <a:t> </a:t>
            </a:r>
            <a:r>
              <a:rPr lang="en-US" sz="1000" dirty="0" smtClean="0">
                <a:latin typeface="+mj-lt"/>
              </a:rPr>
              <a:t>data collection and monitoring, at minimum) is a key way to inform clinicians</a:t>
            </a:r>
            <a:r>
              <a:rPr lang="en-US" sz="1000" baseline="0" dirty="0" smtClean="0">
                <a:latin typeface="+mj-lt"/>
              </a:rPr>
              <a:t> how to </a:t>
            </a:r>
            <a:r>
              <a:rPr lang="en-US" sz="1000" dirty="0" smtClean="0">
                <a:latin typeface="+mj-lt"/>
              </a:rPr>
              <a:t>intervene and address substance</a:t>
            </a:r>
            <a:r>
              <a:rPr lang="en-US" sz="1000" baseline="0" dirty="0" smtClean="0">
                <a:latin typeface="+mj-lt"/>
              </a:rPr>
              <a:t>-related </a:t>
            </a:r>
            <a:r>
              <a:rPr lang="en-US" sz="1000" dirty="0" smtClean="0">
                <a:latin typeface="+mj-lt"/>
              </a:rPr>
              <a:t>problem as early as possible. If an individual reaches adulthood without</a:t>
            </a:r>
            <a:r>
              <a:rPr lang="en-US" sz="1000" baseline="0" dirty="0" smtClean="0">
                <a:latin typeface="+mj-lt"/>
              </a:rPr>
              <a:t> developing substance dependence, he/she is less likely to develop substance dependence in adulthood.</a:t>
            </a:r>
          </a:p>
          <a:p>
            <a:pPr eaLnBrk="1" hangingPunct="1"/>
            <a:endParaRPr lang="en-US" sz="1000" baseline="0" dirty="0" smtClean="0">
              <a:latin typeface="+mj-lt"/>
            </a:endParaRPr>
          </a:p>
          <a:p>
            <a:pPr eaLnBrk="1" hangingPunct="1"/>
            <a:r>
              <a:rPr lang="en-US" sz="1000" b="1" u="none" baseline="0" dirty="0" smtClean="0">
                <a:latin typeface="+mj-lt"/>
              </a:rPr>
              <a:t>REFERENCE</a:t>
            </a:r>
          </a:p>
          <a:p>
            <a:pPr eaLnBrk="1" hangingPunct="1"/>
            <a:r>
              <a:rPr lang="en-US" sz="1000" baseline="0" dirty="0" smtClean="0">
                <a:latin typeface="+mj-lt"/>
              </a:rPr>
              <a:t>Chan, Y.F., Dennis, M.L., &amp; Funk, R.R. (2008). Prevalence and comorbidity of major internalizing and externalizing problems among adolescents and adults presenting to substance abuse treatment. </a:t>
            </a:r>
            <a:r>
              <a:rPr lang="en-US" sz="1000" i="1" baseline="0" dirty="0" smtClean="0">
                <a:latin typeface="+mj-lt"/>
              </a:rPr>
              <a:t>Journal of Substance Abuse Treatment, 34</a:t>
            </a:r>
            <a:r>
              <a:rPr lang="en-US" sz="1000" i="0" baseline="0" dirty="0" smtClean="0">
                <a:latin typeface="+mj-lt"/>
              </a:rPr>
              <a:t>(1), 14-24.</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7"/>
          <p:cNvSpPr>
            <a:spLocks noGrp="1" noChangeArrowheads="1"/>
          </p:cNvSpPr>
          <p:nvPr>
            <p:ph type="sldNum" sz="quarter" idx="5"/>
          </p:nvPr>
        </p:nvSpPr>
        <p:spPr>
          <a:noFill/>
        </p:spPr>
        <p:txBody>
          <a:bodyPr/>
          <a:lstStyle/>
          <a:p>
            <a:fld id="{30C9AACA-47EA-4078-B7B9-B9E75E3A834F}" type="slidenum">
              <a:rPr lang="en-US" smtClean="0"/>
              <a:pPr/>
              <a:t>26</a:t>
            </a:fld>
            <a:endParaRPr lang="en-US" smtClean="0"/>
          </a:p>
        </p:txBody>
      </p:sp>
      <p:sp>
        <p:nvSpPr>
          <p:cNvPr id="112644" name="Rectangle 2"/>
          <p:cNvSpPr>
            <a:spLocks noGrp="1" noRot="1" noChangeAspect="1" noChangeArrowheads="1" noTextEdit="1"/>
          </p:cNvSpPr>
          <p:nvPr>
            <p:ph type="sldImg"/>
          </p:nvPr>
        </p:nvSpPr>
        <p:spPr>
          <a:xfrm>
            <a:off x="1208088" y="727075"/>
            <a:ext cx="4598987" cy="3451225"/>
          </a:xfrm>
          <a:ln/>
        </p:spPr>
      </p:sp>
      <p:sp>
        <p:nvSpPr>
          <p:cNvPr id="112645" name="Rectangle 3"/>
          <p:cNvSpPr>
            <a:spLocks noGrp="1" noChangeArrowheads="1"/>
          </p:cNvSpPr>
          <p:nvPr>
            <p:ph type="body" idx="1"/>
          </p:nvPr>
        </p:nvSpPr>
        <p:spPr>
          <a:xfrm>
            <a:off x="936625" y="4416426"/>
            <a:ext cx="5137150" cy="498475"/>
          </a:xfrm>
          <a:noFill/>
          <a:ln/>
        </p:spPr>
        <p:txBody>
          <a:bodyPr lIns="93148" tIns="46576" rIns="93148" bIns="46576"/>
          <a:lstStyle/>
          <a:p>
            <a:pPr eaLnBrk="1" hangingPunct="1"/>
            <a:r>
              <a:rPr lang="en-US" sz="1000" dirty="0" smtClean="0">
                <a:latin typeface="+mj-lt"/>
              </a:rPr>
              <a:t>Applying</a:t>
            </a:r>
            <a:r>
              <a:rPr lang="en-US" sz="1000" baseline="0" dirty="0" smtClean="0">
                <a:latin typeface="+mj-lt"/>
              </a:rPr>
              <a:t> adult treatment models to adolescents is not an effective way to adapt services that are age appropriate. A great need exists to develop intervention strategies that are age-specific and address the developmental processes that occur during adolescence. Over the past decade, the substance use disorder treatment field has garnered a lot of attention, and research has grown significantly, but there is a lot more work to be done.</a:t>
            </a:r>
            <a:endParaRPr lang="en-US" sz="1000" dirty="0" smtClean="0">
              <a:latin typeface="+mj-l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7"/>
          <p:cNvSpPr>
            <a:spLocks noGrp="1" noChangeArrowheads="1"/>
          </p:cNvSpPr>
          <p:nvPr>
            <p:ph type="sldNum" sz="quarter" idx="5"/>
          </p:nvPr>
        </p:nvSpPr>
        <p:spPr>
          <a:noFill/>
        </p:spPr>
        <p:txBody>
          <a:bodyPr/>
          <a:lstStyle/>
          <a:p>
            <a:fld id="{C720CCFC-826F-47EF-A977-AC157E83F702}" type="slidenum">
              <a:rPr lang="en-US" smtClean="0"/>
              <a:pPr/>
              <a:t>27</a:t>
            </a:fld>
            <a:endParaRPr lang="en-US" smtClean="0"/>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xfrm>
            <a:off x="701676" y="4416426"/>
            <a:ext cx="5607050" cy="4183063"/>
          </a:xfrm>
          <a:noFill/>
          <a:ln/>
        </p:spPr>
        <p:txBody>
          <a:bodyPr lIns="91427" tIns="45713" rIns="91427" bIns="45713"/>
          <a:lstStyle/>
          <a:p>
            <a:pPr marL="342850" indent="-342850" algn="l" eaLnBrk="1" hangingPunct="1"/>
            <a:r>
              <a:rPr lang="en-US" sz="1000" dirty="0" smtClean="0">
                <a:latin typeface="+mj-lt"/>
              </a:rPr>
              <a:t>We have seen an explosion</a:t>
            </a:r>
            <a:r>
              <a:rPr lang="en-US" sz="1000" baseline="0" dirty="0" smtClean="0">
                <a:latin typeface="+mj-lt"/>
              </a:rPr>
              <a:t> </a:t>
            </a:r>
            <a:r>
              <a:rPr lang="en-US" sz="1000" dirty="0" smtClean="0">
                <a:latin typeface="+mj-lt"/>
              </a:rPr>
              <a:t>since the late 1990s</a:t>
            </a:r>
            <a:r>
              <a:rPr lang="en-US" sz="1000" baseline="0" dirty="0" smtClean="0">
                <a:latin typeface="+mj-lt"/>
              </a:rPr>
              <a:t> </a:t>
            </a:r>
            <a:r>
              <a:rPr lang="en-US" sz="1000" dirty="0" smtClean="0">
                <a:latin typeface="+mj-lt"/>
              </a:rPr>
              <a:t>in various adolescent substance use</a:t>
            </a:r>
            <a:r>
              <a:rPr lang="en-US" sz="1000" baseline="0" dirty="0" smtClean="0">
                <a:latin typeface="+mj-lt"/>
              </a:rPr>
              <a:t> disorder </a:t>
            </a:r>
            <a:r>
              <a:rPr lang="en-US" sz="1000" dirty="0" smtClean="0">
                <a:latin typeface="+mj-lt"/>
              </a:rPr>
              <a:t>research areas,</a:t>
            </a:r>
            <a:r>
              <a:rPr lang="en-US" sz="1000" baseline="0" dirty="0" smtClean="0">
                <a:latin typeface="+mj-lt"/>
              </a:rPr>
              <a:t> such as e</a:t>
            </a:r>
            <a:r>
              <a:rPr lang="en-US" sz="1000" dirty="0" smtClean="0">
                <a:latin typeface="+mj-lt"/>
              </a:rPr>
              <a:t>pidemiology, clinical/intervention model </a:t>
            </a:r>
            <a:r>
              <a:rPr lang="en-US" sz="1000" baseline="0" dirty="0" smtClean="0">
                <a:latin typeface="+mj-lt"/>
              </a:rPr>
              <a:t>development, and</a:t>
            </a:r>
          </a:p>
          <a:p>
            <a:pPr marL="342850" indent="-342850" algn="l" eaLnBrk="1" hangingPunct="1"/>
            <a:r>
              <a:rPr lang="en-US" sz="1000" baseline="0" dirty="0" smtClean="0">
                <a:latin typeface="+mj-lt"/>
              </a:rPr>
              <a:t>outcomes/evaluation. This has helped to </a:t>
            </a:r>
            <a:r>
              <a:rPr lang="en-US" sz="1000" dirty="0" smtClean="0">
                <a:latin typeface="+mj-lt"/>
              </a:rPr>
              <a:t>shape treatment prevention and service improvement agendas. This table</a:t>
            </a:r>
            <a:r>
              <a:rPr lang="en-US" sz="1000" baseline="0" dirty="0" smtClean="0">
                <a:latin typeface="+mj-lt"/>
              </a:rPr>
              <a:t> highlights the recent growth, as evidenced by the far right</a:t>
            </a:r>
          </a:p>
          <a:p>
            <a:pPr marL="342850" indent="-342850" algn="l" eaLnBrk="1" hangingPunct="1"/>
            <a:r>
              <a:rPr lang="en-US" sz="1000" baseline="0" dirty="0" smtClean="0">
                <a:latin typeface="+mj-lt"/>
              </a:rPr>
              <a:t>column (1997-2013), as compared to historical data (1930-1997).</a:t>
            </a:r>
            <a:endParaRPr lang="en-US" sz="1000" dirty="0" smtClean="0">
              <a:latin typeface="+mj-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7"/>
          <p:cNvSpPr>
            <a:spLocks noGrp="1" noChangeArrowheads="1"/>
          </p:cNvSpPr>
          <p:nvPr>
            <p:ph type="sldNum" sz="quarter" idx="5"/>
          </p:nvPr>
        </p:nvSpPr>
        <p:spPr>
          <a:noFill/>
        </p:spPr>
        <p:txBody>
          <a:bodyPr/>
          <a:lstStyle/>
          <a:p>
            <a:fld id="{C5F23E68-1BF3-4887-BFE6-7365210264F2}" type="slidenum">
              <a:rPr lang="en-US" smtClean="0"/>
              <a:pPr/>
              <a:t>28</a:t>
            </a:fld>
            <a:endParaRPr lang="en-US" smtClean="0"/>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p:spPr>
        <p:txBody>
          <a:bodyPr lIns="91422" tIns="45710" rIns="91422" bIns="45710"/>
          <a:lstStyle/>
          <a:p>
            <a:pPr eaLnBrk="1" hangingPunct="1"/>
            <a:r>
              <a:rPr lang="en-US" sz="1000" dirty="0" smtClean="0">
                <a:latin typeface="+mj-lt"/>
              </a:rPr>
              <a:t>Adolescents and young adults </a:t>
            </a:r>
            <a:r>
              <a:rPr lang="en-US" sz="1000" dirty="0">
                <a:latin typeface="+mj-lt"/>
              </a:rPr>
              <a:t>have </a:t>
            </a:r>
            <a:r>
              <a:rPr lang="en-US" sz="1000" dirty="0" smtClean="0">
                <a:latin typeface="+mj-lt"/>
              </a:rPr>
              <a:t>increased </a:t>
            </a:r>
            <a:r>
              <a:rPr lang="en-US" sz="1000" dirty="0">
                <a:latin typeface="+mj-lt"/>
              </a:rPr>
              <a:t>vulnerability to, and the potential for increased problems </a:t>
            </a:r>
            <a:r>
              <a:rPr lang="en-US" sz="1000" dirty="0" smtClean="0">
                <a:latin typeface="+mj-lt"/>
              </a:rPr>
              <a:t>from substance </a:t>
            </a:r>
            <a:r>
              <a:rPr lang="en-US" sz="1000" dirty="0">
                <a:latin typeface="+mj-lt"/>
              </a:rPr>
              <a:t>use.  The next series of slides will look specifically at prevalence of alcohol and drugs in this population.</a:t>
            </a:r>
            <a:endParaRPr lang="en-US" sz="1000" dirty="0" smtClean="0">
              <a:latin typeface="+mj-l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7"/>
          <p:cNvSpPr>
            <a:spLocks noGrp="1" noChangeArrowheads="1"/>
          </p:cNvSpPr>
          <p:nvPr>
            <p:ph type="sldNum" sz="quarter" idx="5"/>
          </p:nvPr>
        </p:nvSpPr>
        <p:spPr>
          <a:noFill/>
        </p:spPr>
        <p:txBody>
          <a:bodyPr/>
          <a:lstStyle/>
          <a:p>
            <a:fld id="{C666D9B9-B052-409A-A843-6C78F775B0DF}" type="slidenum">
              <a:rPr lang="en-US" smtClean="0"/>
              <a:pPr/>
              <a:t>29</a:t>
            </a:fld>
            <a:endParaRPr lang="en-US" smtClean="0"/>
          </a:p>
        </p:txBody>
      </p:sp>
      <p:sp>
        <p:nvSpPr>
          <p:cNvPr id="117764" name="Rectangle 2"/>
          <p:cNvSpPr>
            <a:spLocks noGrp="1" noRot="1" noChangeAspect="1" noChangeArrowheads="1" noTextEdit="1"/>
          </p:cNvSpPr>
          <p:nvPr>
            <p:ph type="sldImg"/>
          </p:nvPr>
        </p:nvSpPr>
        <p:spPr>
          <a:xfrm>
            <a:off x="1182688" y="696913"/>
            <a:ext cx="4648200" cy="3486150"/>
          </a:xfrm>
          <a:ln/>
        </p:spPr>
      </p:sp>
      <p:sp>
        <p:nvSpPr>
          <p:cNvPr id="117765" name="Rectangle 3"/>
          <p:cNvSpPr>
            <a:spLocks noGrp="1" noChangeArrowheads="1"/>
          </p:cNvSpPr>
          <p:nvPr>
            <p:ph type="body" idx="1"/>
          </p:nvPr>
        </p:nvSpPr>
        <p:spPr>
          <a:xfrm>
            <a:off x="701676" y="4416426"/>
            <a:ext cx="5607050" cy="4183063"/>
          </a:xfrm>
          <a:noFill/>
          <a:ln/>
        </p:spPr>
        <p:txBody>
          <a:bodyPr lIns="91422" tIns="45710" rIns="91422" bIns="45710"/>
          <a:lstStyle/>
          <a:p>
            <a:pPr eaLnBrk="1" hangingPunct="1"/>
            <a:r>
              <a:rPr lang="es-ES" sz="1000" dirty="0" err="1" smtClean="0">
                <a:latin typeface="+mj-lt"/>
              </a:rPr>
              <a:t>Every</a:t>
            </a:r>
            <a:r>
              <a:rPr lang="es-ES" sz="1000" baseline="0" dirty="0" smtClean="0">
                <a:latin typeface="+mj-lt"/>
              </a:rPr>
              <a:t> </a:t>
            </a:r>
            <a:r>
              <a:rPr lang="es-ES" sz="1000" baseline="0" dirty="0" err="1" smtClean="0">
                <a:latin typeface="+mj-lt"/>
              </a:rPr>
              <a:t>generation</a:t>
            </a:r>
            <a:r>
              <a:rPr lang="es-ES" sz="1000" baseline="0" dirty="0" smtClean="0">
                <a:latin typeface="+mj-lt"/>
              </a:rPr>
              <a:t> of </a:t>
            </a:r>
            <a:r>
              <a:rPr lang="es-ES" sz="1000" baseline="0" dirty="0" err="1" smtClean="0">
                <a:latin typeface="+mj-lt"/>
              </a:rPr>
              <a:t>youth</a:t>
            </a:r>
            <a:r>
              <a:rPr lang="es-ES" sz="1000" baseline="0" dirty="0" smtClean="0">
                <a:latin typeface="+mj-lt"/>
              </a:rPr>
              <a:t> looks for new </a:t>
            </a:r>
            <a:r>
              <a:rPr lang="es-ES" sz="1000" baseline="0" dirty="0" err="1" smtClean="0">
                <a:latin typeface="+mj-lt"/>
              </a:rPr>
              <a:t>ways</a:t>
            </a:r>
            <a:r>
              <a:rPr lang="es-ES" sz="1000" baseline="0" dirty="0" smtClean="0">
                <a:latin typeface="+mj-lt"/>
              </a:rPr>
              <a:t> to </a:t>
            </a:r>
            <a:r>
              <a:rPr lang="es-ES" sz="1000" baseline="0" dirty="0" err="1" smtClean="0">
                <a:latin typeface="+mj-lt"/>
              </a:rPr>
              <a:t>get</a:t>
            </a:r>
            <a:r>
              <a:rPr lang="es-ES" sz="1000" baseline="0" dirty="0" smtClean="0">
                <a:latin typeface="+mj-lt"/>
              </a:rPr>
              <a:t> </a:t>
            </a:r>
            <a:r>
              <a:rPr lang="es-ES" sz="1000" baseline="0" dirty="0" err="1" smtClean="0">
                <a:latin typeface="+mj-lt"/>
              </a:rPr>
              <a:t>high</a:t>
            </a:r>
            <a:r>
              <a:rPr lang="es-ES" sz="1000" baseline="0" dirty="0" smtClean="0">
                <a:latin typeface="+mj-lt"/>
              </a:rPr>
              <a:t>. In </a:t>
            </a:r>
            <a:r>
              <a:rPr lang="es-ES" sz="1000" baseline="0" dirty="0" err="1" smtClean="0">
                <a:latin typeface="+mj-lt"/>
              </a:rPr>
              <a:t>this</a:t>
            </a:r>
            <a:r>
              <a:rPr lang="es-ES" sz="1000" baseline="0" dirty="0" smtClean="0">
                <a:latin typeface="+mj-lt"/>
              </a:rPr>
              <a:t> </a:t>
            </a:r>
            <a:r>
              <a:rPr lang="es-ES" sz="1000" baseline="0" dirty="0" err="1" smtClean="0">
                <a:latin typeface="+mj-lt"/>
              </a:rPr>
              <a:t>next</a:t>
            </a:r>
            <a:r>
              <a:rPr lang="es-ES" sz="1000" baseline="0" dirty="0" smtClean="0">
                <a:latin typeface="+mj-lt"/>
              </a:rPr>
              <a:t> </a:t>
            </a:r>
            <a:r>
              <a:rPr lang="es-ES" sz="1000" baseline="0" dirty="0" err="1" smtClean="0">
                <a:latin typeface="+mj-lt"/>
              </a:rPr>
              <a:t>section</a:t>
            </a:r>
            <a:r>
              <a:rPr lang="es-ES" sz="1000" baseline="0" dirty="0" smtClean="0">
                <a:latin typeface="+mj-lt"/>
              </a:rPr>
              <a:t>, </a:t>
            </a:r>
            <a:r>
              <a:rPr lang="es-ES" sz="1000" baseline="0" dirty="0" err="1" smtClean="0">
                <a:latin typeface="+mj-lt"/>
              </a:rPr>
              <a:t>we’ll</a:t>
            </a:r>
            <a:r>
              <a:rPr lang="es-ES" sz="1000" baseline="0" dirty="0" smtClean="0">
                <a:latin typeface="+mj-lt"/>
              </a:rPr>
              <a:t> explore </a:t>
            </a:r>
            <a:r>
              <a:rPr lang="es-ES" sz="1000" baseline="0" dirty="0" err="1" smtClean="0">
                <a:latin typeface="+mj-lt"/>
              </a:rPr>
              <a:t>what</a:t>
            </a:r>
            <a:r>
              <a:rPr lang="es-ES" sz="1000" baseline="0" dirty="0" smtClean="0">
                <a:latin typeface="+mj-lt"/>
              </a:rPr>
              <a:t> </a:t>
            </a:r>
            <a:r>
              <a:rPr lang="es-ES" sz="1000" baseline="0" dirty="0" err="1" smtClean="0">
                <a:latin typeface="+mj-lt"/>
              </a:rPr>
              <a:t>this</a:t>
            </a:r>
            <a:r>
              <a:rPr lang="es-ES" sz="1000" baseline="0" dirty="0" smtClean="0">
                <a:latin typeface="+mj-lt"/>
              </a:rPr>
              <a:t> </a:t>
            </a:r>
            <a:r>
              <a:rPr lang="es-ES" sz="1000" baseline="0" dirty="0" err="1" smtClean="0">
                <a:latin typeface="+mj-lt"/>
              </a:rPr>
              <a:t>phenomenon</a:t>
            </a:r>
            <a:r>
              <a:rPr lang="es-ES" sz="1000" baseline="0" dirty="0" smtClean="0">
                <a:latin typeface="+mj-lt"/>
              </a:rPr>
              <a:t> </a:t>
            </a:r>
            <a:r>
              <a:rPr lang="es-ES" sz="1000" baseline="0" dirty="0" err="1" smtClean="0">
                <a:latin typeface="+mj-lt"/>
              </a:rPr>
              <a:t>is</a:t>
            </a:r>
            <a:r>
              <a:rPr lang="es-ES" sz="1000" baseline="0" dirty="0" smtClean="0">
                <a:latin typeface="+mj-lt"/>
              </a:rPr>
              <a:t> </a:t>
            </a:r>
            <a:r>
              <a:rPr lang="es-ES" sz="1000" baseline="0" dirty="0" err="1" smtClean="0">
                <a:latin typeface="+mj-lt"/>
              </a:rPr>
              <a:t>all</a:t>
            </a:r>
            <a:r>
              <a:rPr lang="es-ES" sz="1000" baseline="0" dirty="0" smtClean="0">
                <a:latin typeface="+mj-lt"/>
              </a:rPr>
              <a:t> </a:t>
            </a:r>
            <a:r>
              <a:rPr lang="es-ES" sz="1000" baseline="0" dirty="0" err="1" smtClean="0">
                <a:latin typeface="+mj-lt"/>
              </a:rPr>
              <a:t>about</a:t>
            </a:r>
            <a:r>
              <a:rPr lang="es-ES" sz="1000" baseline="0" dirty="0" smtClean="0">
                <a:latin typeface="+mj-lt"/>
              </a:rPr>
              <a:t>, and </a:t>
            </a:r>
            <a:r>
              <a:rPr lang="es-ES" sz="1000" baseline="0" dirty="0" err="1" smtClean="0">
                <a:latin typeface="+mj-lt"/>
              </a:rPr>
              <a:t>what</a:t>
            </a:r>
            <a:r>
              <a:rPr lang="es-ES" sz="1000" baseline="0" dirty="0" smtClean="0">
                <a:latin typeface="+mj-lt"/>
              </a:rPr>
              <a:t> </a:t>
            </a:r>
            <a:r>
              <a:rPr lang="es-ES" sz="1000" baseline="0" dirty="0" err="1" smtClean="0">
                <a:latin typeface="+mj-lt"/>
              </a:rPr>
              <a:t>clinicians</a:t>
            </a:r>
            <a:r>
              <a:rPr lang="es-ES" sz="1000" baseline="0" dirty="0" smtClean="0">
                <a:latin typeface="+mj-lt"/>
              </a:rPr>
              <a:t> can do to </a:t>
            </a:r>
            <a:r>
              <a:rPr lang="es-ES" sz="1000" baseline="0" dirty="0" err="1" smtClean="0">
                <a:latin typeface="+mj-lt"/>
              </a:rPr>
              <a:t>address</a:t>
            </a:r>
            <a:r>
              <a:rPr lang="es-ES" sz="1000" baseline="0" dirty="0" smtClean="0">
                <a:latin typeface="+mj-lt"/>
              </a:rPr>
              <a:t> </a:t>
            </a:r>
            <a:r>
              <a:rPr lang="es-ES" sz="1000" baseline="0" dirty="0" err="1" smtClean="0">
                <a:latin typeface="+mj-lt"/>
              </a:rPr>
              <a:t>substance</a:t>
            </a:r>
            <a:r>
              <a:rPr lang="es-ES" sz="1000" baseline="0" dirty="0" smtClean="0">
                <a:latin typeface="+mj-lt"/>
              </a:rPr>
              <a:t> use </a:t>
            </a:r>
            <a:r>
              <a:rPr lang="es-ES" sz="1000" baseline="0" dirty="0" err="1" smtClean="0">
                <a:latin typeface="+mj-lt"/>
              </a:rPr>
              <a:t>among</a:t>
            </a:r>
            <a:r>
              <a:rPr lang="es-ES" sz="1000" baseline="0" dirty="0" smtClean="0">
                <a:latin typeface="+mj-lt"/>
              </a:rPr>
              <a:t> </a:t>
            </a:r>
            <a:r>
              <a:rPr lang="es-ES" sz="1000" baseline="0" dirty="0" err="1" smtClean="0">
                <a:latin typeface="+mj-lt"/>
              </a:rPr>
              <a:t>adolescents</a:t>
            </a:r>
            <a:r>
              <a:rPr lang="es-ES" sz="1000" baseline="0" dirty="0" smtClean="0">
                <a:latin typeface="+mj-lt"/>
              </a:rPr>
              <a:t> and </a:t>
            </a:r>
            <a:r>
              <a:rPr lang="es-ES" sz="1000" baseline="0" dirty="0" err="1" smtClean="0">
                <a:latin typeface="+mj-lt"/>
              </a:rPr>
              <a:t>young</a:t>
            </a:r>
            <a:r>
              <a:rPr lang="es-ES" sz="1000" baseline="0" dirty="0" smtClean="0">
                <a:latin typeface="+mj-lt"/>
              </a:rPr>
              <a:t> </a:t>
            </a:r>
            <a:r>
              <a:rPr lang="es-ES" sz="1000" baseline="0" dirty="0" err="1" smtClean="0">
                <a:latin typeface="+mj-lt"/>
              </a:rPr>
              <a:t>adults</a:t>
            </a:r>
            <a:r>
              <a:rPr lang="es-ES" sz="1000" baseline="0" dirty="0" smtClean="0">
                <a:latin typeface="+mj-lt"/>
              </a:rPr>
              <a:t>?</a:t>
            </a:r>
            <a:endParaRPr lang="es-ES" sz="1000" dirty="0" smtClean="0">
              <a:latin typeface="+mj-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dirty="0">
                <a:latin typeface="+mj-lt"/>
              </a:rPr>
              <a:t>INSTRUCTIONS</a:t>
            </a:r>
          </a:p>
          <a:p>
            <a:pPr>
              <a:defRPr/>
            </a:pPr>
            <a:r>
              <a:rPr lang="en-US" sz="1000" dirty="0">
                <a:latin typeface="+mj-lt"/>
              </a:rPr>
              <a:t>The purpose of the following five questions is to test the pre-training level of substance use and HIV knowledge amongst training participants. The questions are formatted as either multiple choice or true/false questions. Read each question and the possible responses aloud, and give training participants time to jot down their response before moving on to the next question. </a:t>
            </a:r>
            <a:r>
              <a:rPr lang="en-US" sz="1000" b="1" u="sng" dirty="0">
                <a:latin typeface="+mj-lt"/>
              </a:rPr>
              <a:t>Do not</a:t>
            </a:r>
            <a:r>
              <a:rPr lang="en-US" sz="1000" b="1" dirty="0">
                <a:latin typeface="+mj-lt"/>
              </a:rPr>
              <a:t> </a:t>
            </a:r>
            <a:r>
              <a:rPr lang="en-US" sz="1000" dirty="0">
                <a:latin typeface="+mj-lt"/>
              </a:rPr>
              <a:t>reveal the answers to the questions until the end of the training session (when you re-administer the questions that appear on slides </a:t>
            </a:r>
            <a:r>
              <a:rPr lang="en-US" sz="1000" dirty="0" smtClean="0">
                <a:latin typeface="+mj-lt"/>
              </a:rPr>
              <a:t>124-128). </a:t>
            </a:r>
            <a:endParaRPr lang="en-US" sz="1000" dirty="0">
              <a:latin typeface="+mj-l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We have witnessed evolving attitudes </a:t>
            </a:r>
            <a:r>
              <a:rPr lang="en-US" sz="1000" dirty="0" smtClean="0">
                <a:latin typeface="+mj-lt"/>
              </a:rPr>
              <a:t>among adolescents and young adults towards </a:t>
            </a:r>
            <a:r>
              <a:rPr lang="en-US" sz="1000" dirty="0">
                <a:latin typeface="+mj-lt"/>
              </a:rPr>
              <a:t>the use of prescription opioids and heroin. The public is still coming to </a:t>
            </a:r>
            <a:r>
              <a:rPr lang="en-US" sz="1000" dirty="0" smtClean="0">
                <a:latin typeface="+mj-lt"/>
              </a:rPr>
              <a:t>terms with </a:t>
            </a:r>
            <a:r>
              <a:rPr lang="en-US" sz="1000" dirty="0">
                <a:latin typeface="+mj-lt"/>
              </a:rPr>
              <a:t>the fact that while prescription opioids are extremely helpful in managing pain, the reality is that they can also be dangerous when used improperly. </a:t>
            </a:r>
            <a:r>
              <a:rPr lang="en-US" sz="1000" dirty="0" smtClean="0">
                <a:latin typeface="+mj-lt"/>
              </a:rPr>
              <a:t>Several</a:t>
            </a:r>
            <a:r>
              <a:rPr lang="en-US" sz="1000" baseline="0" dirty="0" smtClean="0">
                <a:latin typeface="+mj-lt"/>
              </a:rPr>
              <a:t> issues are at the forefront of national drug trends, namely the switch among young opioid users from prescription opioids to heroin; inhalant use; and synthetic and club drug use. </a:t>
            </a:r>
            <a:r>
              <a:rPr lang="en-US" sz="1000" dirty="0" smtClean="0">
                <a:latin typeface="+mj-lt"/>
              </a:rPr>
              <a:t>Relatively</a:t>
            </a:r>
            <a:r>
              <a:rPr lang="en-US" sz="1000" baseline="0" dirty="0" smtClean="0">
                <a:latin typeface="+mj-lt"/>
              </a:rPr>
              <a:t> speaking, rates of methamphetamine, cocaine, and heroin are low among adolescents (as compared to rates of tobacco, alcohol, and marijuana use). Access and availability of alcohol and drugs plays a significant role in the drug trends seen among young drug users. </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30</a:t>
            </a:fld>
            <a:endParaRPr lang="en-US"/>
          </a:p>
        </p:txBody>
      </p:sp>
    </p:spTree>
    <p:extLst>
      <p:ext uri="{BB962C8B-B14F-4D97-AF65-F5344CB8AC3E}">
        <p14:creationId xmlns:p14="http://schemas.microsoft.com/office/powerpoint/2010/main" val="841516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It</a:t>
            </a:r>
            <a:r>
              <a:rPr lang="en-US" sz="1000" baseline="0" dirty="0" smtClean="0">
                <a:latin typeface="+mj-lt"/>
              </a:rPr>
              <a:t> is not normative for youth to experiment with drugs and alcohol during adolescence, as is evidenced by this prevalence data from the National Survey on Drug Use and Health. </a:t>
            </a:r>
            <a:r>
              <a:rPr lang="en-US" sz="1000" dirty="0" smtClean="0">
                <a:latin typeface="+mj-lt"/>
              </a:rPr>
              <a:t>In 2012, youth</a:t>
            </a:r>
            <a:r>
              <a:rPr lang="en-US" sz="1000" baseline="0" dirty="0" smtClean="0">
                <a:latin typeface="+mj-lt"/>
              </a:rPr>
              <a:t> aged 12-17 were most likely to report lifetime use of alcohol (32.4%), followed by any illicit drug (24.2%). Lifetime use of marijuana was highest (17.0%), followed by non-medical use of prescription medications (psychotherapeutics; 10.0%) and cocaine (1.1%).</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31</a:t>
            </a:fld>
            <a:endParaRPr lang="en-US"/>
          </a:p>
        </p:txBody>
      </p:sp>
    </p:spTree>
    <p:extLst>
      <p:ext uri="{BB962C8B-B14F-4D97-AF65-F5344CB8AC3E}">
        <p14:creationId xmlns:p14="http://schemas.microsoft.com/office/powerpoint/2010/main" val="514901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Slightly more than half (</a:t>
            </a:r>
            <a:r>
              <a:rPr lang="en-US" sz="1000" dirty="0" smtClean="0">
                <a:latin typeface="+mj-lt"/>
              </a:rPr>
              <a:t>52.1%) </a:t>
            </a:r>
            <a:r>
              <a:rPr lang="en-US" sz="1000" dirty="0">
                <a:latin typeface="+mj-lt"/>
              </a:rPr>
              <a:t>of Americans aged 12 or older reported being current drinkers of alcohol in the 2012 survey, which was similar to the rate in 2011 (</a:t>
            </a:r>
            <a:r>
              <a:rPr lang="en-US" sz="1000" dirty="0" smtClean="0">
                <a:latin typeface="+mj-lt"/>
              </a:rPr>
              <a:t>51.8%). </a:t>
            </a:r>
            <a:r>
              <a:rPr lang="en-US" sz="1000" dirty="0">
                <a:latin typeface="+mj-lt"/>
              </a:rPr>
              <a:t>This translates to an estimated 135.5 million current drinkers in 2012. Nearly one quarter (</a:t>
            </a:r>
            <a:r>
              <a:rPr lang="en-US" sz="1000" dirty="0" smtClean="0">
                <a:latin typeface="+mj-lt"/>
              </a:rPr>
              <a:t>23.0%) </a:t>
            </a:r>
            <a:r>
              <a:rPr lang="en-US" sz="1000" dirty="0">
                <a:latin typeface="+mj-lt"/>
              </a:rPr>
              <a:t>of persons aged 12 or older in 2012 were binge alcohol users in the 30 days prior to the survey. This translates to about 59.7 million people. The rate in 2012 was similar to the rate in 2011 (</a:t>
            </a:r>
            <a:r>
              <a:rPr lang="en-US" sz="1000" dirty="0" smtClean="0">
                <a:latin typeface="+mj-lt"/>
              </a:rPr>
              <a:t>22.6%). Looking</a:t>
            </a:r>
            <a:r>
              <a:rPr lang="en-US" sz="1000" baseline="0" dirty="0" smtClean="0">
                <a:latin typeface="+mj-lt"/>
              </a:rPr>
              <a:t> specifically at the adolescent age group (12-17), 3.2 million 12 to 17 year olds were current alcohol users in 2012 (12.9%).</a:t>
            </a:r>
          </a:p>
          <a:p>
            <a:endParaRPr lang="en-US" sz="1000" dirty="0" smtClean="0">
              <a:latin typeface="+mj-lt"/>
            </a:endParaRPr>
          </a:p>
          <a:p>
            <a:r>
              <a:rPr lang="en-US" sz="1000" b="1" dirty="0" smtClean="0">
                <a:latin typeface="+mj-lt"/>
              </a:rPr>
              <a:t>Additional Information</a:t>
            </a:r>
            <a:r>
              <a:rPr lang="en-US" sz="1000" b="1" baseline="0" dirty="0" smtClean="0">
                <a:latin typeface="+mj-lt"/>
              </a:rPr>
              <a:t> for the Trainer(s)</a:t>
            </a:r>
            <a:endParaRPr lang="en-US" sz="1000" b="1" dirty="0">
              <a:latin typeface="+mj-lt"/>
            </a:endParaRPr>
          </a:p>
          <a:p>
            <a:r>
              <a:rPr lang="en-US" sz="1000" dirty="0">
                <a:latin typeface="+mj-lt"/>
              </a:rPr>
              <a:t>In 2012, an estimated </a:t>
            </a:r>
            <a:r>
              <a:rPr lang="en-US" sz="1000" dirty="0" smtClean="0">
                <a:latin typeface="+mj-lt"/>
              </a:rPr>
              <a:t>56.5% </a:t>
            </a:r>
            <a:r>
              <a:rPr lang="en-US" sz="1000" dirty="0">
                <a:latin typeface="+mj-lt"/>
              </a:rPr>
              <a:t>of males aged 12 or older were current drinkers, which was higher than the rate for females (</a:t>
            </a:r>
            <a:r>
              <a:rPr lang="en-US" sz="1000" dirty="0" smtClean="0">
                <a:latin typeface="+mj-lt"/>
              </a:rPr>
              <a:t>47.9%). </a:t>
            </a:r>
            <a:r>
              <a:rPr lang="en-US" sz="1000" dirty="0">
                <a:latin typeface="+mj-lt"/>
              </a:rPr>
              <a:t>However, among youths aged 12 to 17, </a:t>
            </a:r>
            <a:r>
              <a:rPr lang="en-US" sz="1000" dirty="0" smtClean="0">
                <a:latin typeface="+mj-lt"/>
              </a:rPr>
              <a:t>females</a:t>
            </a:r>
            <a:r>
              <a:rPr lang="en-US" sz="1000" baseline="0" dirty="0" smtClean="0">
                <a:latin typeface="+mj-lt"/>
              </a:rPr>
              <a:t> were more likely than </a:t>
            </a:r>
            <a:r>
              <a:rPr lang="en-US" sz="1000" dirty="0" smtClean="0">
                <a:latin typeface="+mj-lt"/>
              </a:rPr>
              <a:t>males to</a:t>
            </a:r>
            <a:r>
              <a:rPr lang="en-US" sz="1000" baseline="0" dirty="0" smtClean="0">
                <a:latin typeface="+mj-lt"/>
              </a:rPr>
              <a:t> report current alcohol use (see next slide)</a:t>
            </a:r>
            <a:r>
              <a:rPr lang="en-US" sz="1000" dirty="0" smtClean="0">
                <a:latin typeface="+mj-lt"/>
              </a:rPr>
              <a:t>. In 2012, rates of current alcohol use were 2.2% among persons aged 12 or 13, 11.1% of persons aged 14 or 15, 24.8% of 16 or 17 year olds, 45.8% of those aged 18 to 20, and 69.2% of 21 to 25 year olds. These estimates were similar to the rates reported in 2011.</a:t>
            </a:r>
          </a:p>
          <a:p>
            <a:endParaRPr lang="en-US" sz="1000" dirty="0" smtClean="0">
              <a:latin typeface="+mj-lt"/>
            </a:endParaRPr>
          </a:p>
          <a:p>
            <a:pPr defTabSz="914266">
              <a:defRPr/>
            </a:pPr>
            <a:r>
              <a:rPr lang="en-US" sz="1000" dirty="0" smtClean="0">
                <a:latin typeface="+mj-lt"/>
              </a:rPr>
              <a:t>In </a:t>
            </a:r>
            <a:r>
              <a:rPr lang="en-US" sz="1000" dirty="0">
                <a:latin typeface="+mj-lt"/>
              </a:rPr>
              <a:t>2012, heavy drinking was reported by </a:t>
            </a:r>
            <a:r>
              <a:rPr lang="en-US" sz="1000" dirty="0" smtClean="0">
                <a:latin typeface="+mj-lt"/>
              </a:rPr>
              <a:t>6.5% </a:t>
            </a:r>
            <a:r>
              <a:rPr lang="en-US" sz="1000" dirty="0">
                <a:latin typeface="+mj-lt"/>
              </a:rPr>
              <a:t>of the population aged 12 or older, or 17.0 million people. This percentage was similar to the rate of heavy drinking in 2011 (</a:t>
            </a:r>
            <a:r>
              <a:rPr lang="en-US" sz="1000" dirty="0" smtClean="0">
                <a:latin typeface="+mj-lt"/>
              </a:rPr>
              <a:t>6.2%). </a:t>
            </a:r>
          </a:p>
          <a:p>
            <a:pPr defTabSz="914266">
              <a:defRPr/>
            </a:pPr>
            <a:endParaRPr lang="en-US" sz="1000" dirty="0">
              <a:latin typeface="+mj-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effectLst/>
                <a:latin typeface="+mj-lt"/>
                <a:ea typeface="+mn-ea"/>
                <a:cs typeface="+mn-cs"/>
              </a:rPr>
              <a:t>Rates of binge alcohol use in 2012 were 0.9% among 12 or 13 year olds, 5.4% among 14 or 15 year olds, 15.0% among 16 or 17 year olds, 30.5% among persons aged 18 to 20, and peaked at 45.1% among those aged 21 to 25. These rates were similar to those in 2011 (1.1%, 5.7%, 15.0%, 31.2%, and 45.4%, respectively). The rate of binge drinking in 2012 was 39.5% for young adults aged 18 to 25. Heavy alcohol use was reported by 12.7% of persons aged 18 to 25. These rates were similar to the rates in 2011 (39.8% and 12.1%, respectively).</a:t>
            </a:r>
          </a:p>
          <a:p>
            <a:endParaRPr lang="en-US" sz="1000" dirty="0">
              <a:latin typeface="+mj-lt"/>
            </a:endParaRPr>
          </a:p>
          <a:p>
            <a:r>
              <a:rPr lang="en-US" sz="1000" b="1" u="sng" dirty="0" smtClean="0">
                <a:latin typeface="+mj-lt"/>
              </a:rPr>
              <a:t>NSDUH DEFINITIONS</a:t>
            </a:r>
          </a:p>
          <a:p>
            <a:r>
              <a:rPr lang="en-US" sz="1000" dirty="0" smtClean="0">
                <a:latin typeface="+mj-lt"/>
              </a:rPr>
              <a:t>Binge alcohol use = Five</a:t>
            </a:r>
            <a:r>
              <a:rPr lang="en-US" sz="1000" baseline="0" dirty="0" smtClean="0">
                <a:latin typeface="+mj-lt"/>
              </a:rPr>
              <a:t> (5) or more drinks on the same occasion (at the same time or within a couple of hours of each other) on at least one day in the past 30 days.</a:t>
            </a:r>
          </a:p>
          <a:p>
            <a:endParaRPr lang="en-US" sz="1000" baseline="0" dirty="0" smtClean="0">
              <a:latin typeface="+mj-lt"/>
            </a:endParaRPr>
          </a:p>
          <a:p>
            <a:r>
              <a:rPr lang="en-US" sz="1000" baseline="0" dirty="0" smtClean="0">
                <a:latin typeface="+mj-lt"/>
              </a:rPr>
              <a:t>Heavy alcohol use = Binge drinking on five or more days in the past 30.</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32</a:t>
            </a:fld>
            <a:endParaRPr lang="en-US"/>
          </a:p>
        </p:txBody>
      </p:sp>
    </p:spTree>
    <p:extLst>
      <p:ext uri="{BB962C8B-B14F-4D97-AF65-F5344CB8AC3E}">
        <p14:creationId xmlns:p14="http://schemas.microsoft.com/office/powerpoint/2010/main" val="975561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Among youth aged 12 to 17, females were slightly more likely</a:t>
            </a:r>
            <a:r>
              <a:rPr lang="en-US" sz="1000" baseline="0" dirty="0" smtClean="0">
                <a:latin typeface="+mj-lt"/>
              </a:rPr>
              <a:t> to self-report current drinking than their male counterparts (13.2% vs. 12.6%). With regards to racial/ethnic differences, Asians/Pacific Islanders had lower rates of current alcohol use than any other racial/ethnic group (4.9%). Rates of current alcohol use for youth in other racial/ethnic groups were 9.3% for African Americans, 10.0% for American Indians or Alaska Natives, 11.7% for those reporting two or more races, 12.8% for Hispanics/Latinos, and 14.6% for Whites.</a:t>
            </a: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33</a:t>
            </a:fld>
            <a:endParaRPr lang="en-US"/>
          </a:p>
        </p:txBody>
      </p:sp>
    </p:spTree>
    <p:extLst>
      <p:ext uri="{BB962C8B-B14F-4D97-AF65-F5344CB8AC3E}">
        <p14:creationId xmlns:p14="http://schemas.microsoft.com/office/powerpoint/2010/main" val="514901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u="none" dirty="0" smtClean="0">
                <a:latin typeface="+mj-lt"/>
              </a:rPr>
              <a:t>**ANIMATION**</a:t>
            </a:r>
          </a:p>
          <a:p>
            <a:r>
              <a:rPr lang="en-US" sz="1000" b="0" u="none" dirty="0" smtClean="0">
                <a:latin typeface="+mj-lt"/>
              </a:rPr>
              <a:t>This slide includes two</a:t>
            </a:r>
            <a:r>
              <a:rPr lang="en-US" sz="1000" b="0" u="none" baseline="0" dirty="0" smtClean="0">
                <a:latin typeface="+mj-lt"/>
              </a:rPr>
              <a:t> graphs, which have been animated so that the second graph appears 20 seconds after the first graph. If you need more time to describe the first graph, you can go into the animation pane and increase the delay to greater than 20 seconds.</a:t>
            </a:r>
          </a:p>
          <a:p>
            <a:endParaRPr lang="en-US" sz="1000" b="0" u="none" dirty="0" smtClean="0">
              <a:latin typeface="+mj-lt"/>
            </a:endParaRPr>
          </a:p>
          <a:p>
            <a:r>
              <a:rPr lang="en-US" sz="1000" b="1" u="sng" dirty="0" smtClean="0">
                <a:latin typeface="+mj-lt"/>
              </a:rPr>
              <a:t>First </a:t>
            </a:r>
            <a:r>
              <a:rPr lang="en-US" sz="1000" b="1" u="sng" dirty="0">
                <a:latin typeface="+mj-lt"/>
              </a:rPr>
              <a:t>Graph</a:t>
            </a:r>
            <a:r>
              <a:rPr lang="en-US" sz="1000" b="1" dirty="0">
                <a:latin typeface="+mj-lt"/>
              </a:rPr>
              <a:t>:</a:t>
            </a:r>
            <a:r>
              <a:rPr lang="en-US" sz="1000" dirty="0">
                <a:latin typeface="+mj-lt"/>
              </a:rPr>
              <a:t> In 2012, </a:t>
            </a:r>
            <a:r>
              <a:rPr lang="en-US" sz="1000" dirty="0" smtClean="0">
                <a:latin typeface="+mj-lt"/>
              </a:rPr>
              <a:t>7.2% </a:t>
            </a:r>
            <a:r>
              <a:rPr lang="en-US" sz="1000" dirty="0">
                <a:latin typeface="+mj-lt"/>
              </a:rPr>
              <a:t>of youth aged 12 to 17 were current users of marijuana, </a:t>
            </a:r>
            <a:r>
              <a:rPr lang="en-US" sz="1000" dirty="0" smtClean="0">
                <a:latin typeface="+mj-lt"/>
              </a:rPr>
              <a:t>2.8% </a:t>
            </a:r>
            <a:r>
              <a:rPr lang="en-US" sz="1000" dirty="0">
                <a:latin typeface="+mj-lt"/>
              </a:rPr>
              <a:t>were current nonmedical users of psychotherapeutic drugs, </a:t>
            </a:r>
            <a:r>
              <a:rPr lang="en-US" sz="1000" dirty="0" smtClean="0">
                <a:latin typeface="+mj-lt"/>
              </a:rPr>
              <a:t>0.8% </a:t>
            </a:r>
            <a:r>
              <a:rPr lang="en-US" sz="1000" dirty="0">
                <a:latin typeface="+mj-lt"/>
              </a:rPr>
              <a:t>were current users of inhalants, </a:t>
            </a:r>
            <a:r>
              <a:rPr lang="en-US" sz="1000" dirty="0" smtClean="0">
                <a:latin typeface="+mj-lt"/>
              </a:rPr>
              <a:t>0.6% </a:t>
            </a:r>
            <a:r>
              <a:rPr lang="en-US" sz="1000" dirty="0">
                <a:latin typeface="+mj-lt"/>
              </a:rPr>
              <a:t>were current users of hallucinogens, and </a:t>
            </a:r>
            <a:r>
              <a:rPr lang="en-US" sz="1000" dirty="0" smtClean="0">
                <a:latin typeface="+mj-lt"/>
              </a:rPr>
              <a:t>0.1% </a:t>
            </a:r>
            <a:r>
              <a:rPr lang="en-US" sz="1000" dirty="0">
                <a:latin typeface="+mj-lt"/>
              </a:rPr>
              <a:t>were current users of cocaine. </a:t>
            </a:r>
          </a:p>
          <a:p>
            <a:endParaRPr lang="en-US" sz="1000" dirty="0">
              <a:latin typeface="+mj-lt"/>
            </a:endParaRPr>
          </a:p>
          <a:p>
            <a:r>
              <a:rPr lang="en-US" sz="1000" b="1" u="sng" dirty="0">
                <a:latin typeface="+mj-lt"/>
              </a:rPr>
              <a:t>Second Graph</a:t>
            </a:r>
            <a:r>
              <a:rPr lang="en-US" sz="1000" b="1" dirty="0">
                <a:latin typeface="+mj-lt"/>
              </a:rPr>
              <a:t>: </a:t>
            </a:r>
            <a:r>
              <a:rPr lang="en-US" sz="1000" dirty="0">
                <a:latin typeface="+mj-lt"/>
              </a:rPr>
              <a:t>Among youth aged 12 to 17, the specific types of illicit drugs used in the past month varied by age in 2012. Among 12 or 13 year olds, </a:t>
            </a:r>
            <a:r>
              <a:rPr lang="en-US" sz="1000" dirty="0" smtClean="0">
                <a:latin typeface="+mj-lt"/>
              </a:rPr>
              <a:t>1.7% </a:t>
            </a:r>
            <a:r>
              <a:rPr lang="en-US" sz="1000" dirty="0">
                <a:latin typeface="+mj-lt"/>
              </a:rPr>
              <a:t>used </a:t>
            </a:r>
            <a:r>
              <a:rPr lang="en-US" sz="1000" b="1" dirty="0">
                <a:latin typeface="+mj-lt"/>
              </a:rPr>
              <a:t>psychotherapeutic drugs </a:t>
            </a:r>
            <a:r>
              <a:rPr lang="en-US" sz="1000" dirty="0">
                <a:latin typeface="+mj-lt"/>
              </a:rPr>
              <a:t>non-medically (with </a:t>
            </a:r>
            <a:r>
              <a:rPr lang="en-US" sz="1000" dirty="0" smtClean="0">
                <a:latin typeface="+mj-lt"/>
              </a:rPr>
              <a:t>1.5% </a:t>
            </a:r>
            <a:r>
              <a:rPr lang="en-US" sz="1000" dirty="0">
                <a:latin typeface="+mj-lt"/>
              </a:rPr>
              <a:t>using pain relievers non-medically), </a:t>
            </a:r>
            <a:r>
              <a:rPr lang="en-US" sz="1000" dirty="0" smtClean="0">
                <a:latin typeface="+mj-lt"/>
              </a:rPr>
              <a:t>1.2% </a:t>
            </a:r>
            <a:r>
              <a:rPr lang="en-US" sz="1000" dirty="0">
                <a:latin typeface="+mj-lt"/>
              </a:rPr>
              <a:t>used marijuana, and </a:t>
            </a:r>
            <a:r>
              <a:rPr lang="en-US" sz="1000" dirty="0" smtClean="0">
                <a:latin typeface="+mj-lt"/>
              </a:rPr>
              <a:t>0.9% </a:t>
            </a:r>
            <a:r>
              <a:rPr lang="en-US" sz="1000" dirty="0">
                <a:latin typeface="+mj-lt"/>
              </a:rPr>
              <a:t>used inhalants. Among 14 or 15 year olds, </a:t>
            </a:r>
            <a:r>
              <a:rPr lang="en-US" sz="1000" dirty="0" smtClean="0">
                <a:latin typeface="+mj-lt"/>
              </a:rPr>
              <a:t>6.1% </a:t>
            </a:r>
            <a:r>
              <a:rPr lang="en-US" sz="1000" dirty="0">
                <a:latin typeface="+mj-lt"/>
              </a:rPr>
              <a:t>used </a:t>
            </a:r>
            <a:r>
              <a:rPr lang="en-US" sz="1000" b="1" dirty="0">
                <a:latin typeface="+mj-lt"/>
              </a:rPr>
              <a:t>marijuana</a:t>
            </a:r>
            <a:r>
              <a:rPr lang="en-US" sz="1000" dirty="0">
                <a:latin typeface="+mj-lt"/>
              </a:rPr>
              <a:t>, </a:t>
            </a:r>
            <a:r>
              <a:rPr lang="en-US" sz="1000" dirty="0" smtClean="0">
                <a:latin typeface="+mj-lt"/>
              </a:rPr>
              <a:t>2.5% </a:t>
            </a:r>
            <a:r>
              <a:rPr lang="en-US" sz="1000" dirty="0">
                <a:latin typeface="+mj-lt"/>
              </a:rPr>
              <a:t>used psychotherapeutic drugs non-medically (with </a:t>
            </a:r>
            <a:r>
              <a:rPr lang="en-US" sz="1000" dirty="0" smtClean="0">
                <a:latin typeface="+mj-lt"/>
              </a:rPr>
              <a:t>2.2% </a:t>
            </a:r>
            <a:r>
              <a:rPr lang="en-US" sz="1000" dirty="0">
                <a:latin typeface="+mj-lt"/>
              </a:rPr>
              <a:t>using pain relievers non-medically), </a:t>
            </a:r>
            <a:r>
              <a:rPr lang="en-US" sz="1000" dirty="0" smtClean="0">
                <a:latin typeface="+mj-lt"/>
              </a:rPr>
              <a:t>0.7% </a:t>
            </a:r>
            <a:r>
              <a:rPr lang="en-US" sz="1000" dirty="0">
                <a:latin typeface="+mj-lt"/>
              </a:rPr>
              <a:t>used inhalants, and </a:t>
            </a:r>
            <a:r>
              <a:rPr lang="en-US" sz="1000" dirty="0" smtClean="0">
                <a:latin typeface="+mj-lt"/>
              </a:rPr>
              <a:t>0.5% </a:t>
            </a:r>
            <a:r>
              <a:rPr lang="en-US" sz="1000" dirty="0">
                <a:latin typeface="+mj-lt"/>
              </a:rPr>
              <a:t>used hallucinogens. Among 16 or 17 year olds, </a:t>
            </a:r>
            <a:r>
              <a:rPr lang="en-US" sz="1000" dirty="0" smtClean="0">
                <a:latin typeface="+mj-lt"/>
              </a:rPr>
              <a:t>14.0% </a:t>
            </a:r>
            <a:r>
              <a:rPr lang="en-US" sz="1000" dirty="0">
                <a:latin typeface="+mj-lt"/>
              </a:rPr>
              <a:t>used </a:t>
            </a:r>
            <a:r>
              <a:rPr lang="en-US" sz="1000" b="1" dirty="0">
                <a:latin typeface="+mj-lt"/>
              </a:rPr>
              <a:t>marijuana</a:t>
            </a:r>
            <a:r>
              <a:rPr lang="en-US" sz="1000" dirty="0">
                <a:latin typeface="+mj-lt"/>
              </a:rPr>
              <a:t>, </a:t>
            </a:r>
            <a:r>
              <a:rPr lang="en-US" sz="1000" dirty="0" smtClean="0">
                <a:latin typeface="+mj-lt"/>
              </a:rPr>
              <a:t>4.0% </a:t>
            </a:r>
            <a:r>
              <a:rPr lang="en-US" sz="1000" dirty="0">
                <a:latin typeface="+mj-lt"/>
              </a:rPr>
              <a:t>used psychotherapeutic drugs non-medically (with </a:t>
            </a:r>
            <a:r>
              <a:rPr lang="en-US" sz="1000" dirty="0" smtClean="0">
                <a:latin typeface="+mj-lt"/>
              </a:rPr>
              <a:t>3.1% </a:t>
            </a:r>
            <a:r>
              <a:rPr lang="en-US" sz="1000" dirty="0">
                <a:latin typeface="+mj-lt"/>
              </a:rPr>
              <a:t>using pain relievers non-medically), </a:t>
            </a:r>
            <a:r>
              <a:rPr lang="en-US" sz="1000" dirty="0" smtClean="0">
                <a:latin typeface="+mj-lt"/>
              </a:rPr>
              <a:t>1.2% </a:t>
            </a:r>
            <a:r>
              <a:rPr lang="en-US" sz="1000" dirty="0">
                <a:latin typeface="+mj-lt"/>
              </a:rPr>
              <a:t>used hallucinogens, </a:t>
            </a:r>
            <a:r>
              <a:rPr lang="en-US" sz="1000" dirty="0" smtClean="0">
                <a:latin typeface="+mj-lt"/>
              </a:rPr>
              <a:t>0.7% </a:t>
            </a:r>
            <a:r>
              <a:rPr lang="en-US" sz="1000" dirty="0">
                <a:latin typeface="+mj-lt"/>
              </a:rPr>
              <a:t>used inhalants, and </a:t>
            </a:r>
            <a:r>
              <a:rPr lang="en-US" sz="1000" dirty="0" smtClean="0">
                <a:latin typeface="+mj-lt"/>
              </a:rPr>
              <a:t>0.2% </a:t>
            </a:r>
            <a:r>
              <a:rPr lang="en-US" sz="1000" dirty="0">
                <a:latin typeface="+mj-lt"/>
              </a:rPr>
              <a:t>used cocaine. The percentage of youths aged 16 or 17 in 2012 who were current users of cocaine was lower than in 2011 (</a:t>
            </a:r>
            <a:r>
              <a:rPr lang="en-US" sz="1000" dirty="0" smtClean="0">
                <a:latin typeface="+mj-lt"/>
              </a:rPr>
              <a:t>0.5%).</a:t>
            </a:r>
          </a:p>
          <a:p>
            <a:endParaRPr lang="en-US" sz="1000" dirty="0" smtClean="0">
              <a:latin typeface="+mj-lt"/>
            </a:endParaRPr>
          </a:p>
          <a:p>
            <a:r>
              <a:rPr lang="en-US" sz="1000" dirty="0" smtClean="0">
                <a:latin typeface="+mj-lt"/>
              </a:rPr>
              <a:t>In</a:t>
            </a:r>
            <a:r>
              <a:rPr lang="en-US" sz="1000" baseline="0" dirty="0" smtClean="0">
                <a:latin typeface="+mj-lt"/>
              </a:rPr>
              <a:t> summary, 12-13 year olds were most likely to use prescription medications non medically; and 14-15 and 16-17 year olds were most likely to report current marijuana use.</a:t>
            </a:r>
            <a:endParaRPr lang="en-US" sz="1000" dirty="0">
              <a:latin typeface="+mj-lt"/>
            </a:endParaRPr>
          </a:p>
          <a:p>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34</a:t>
            </a:fld>
            <a:endParaRPr lang="en-US"/>
          </a:p>
        </p:txBody>
      </p:sp>
    </p:spTree>
    <p:extLst>
      <p:ext uri="{BB962C8B-B14F-4D97-AF65-F5344CB8AC3E}">
        <p14:creationId xmlns:p14="http://schemas.microsoft.com/office/powerpoint/2010/main" val="975561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In California, about 353,000 youth (11.2% of all youth) </a:t>
            </a:r>
            <a:r>
              <a:rPr lang="en-US" sz="1000" dirty="0" smtClean="0">
                <a:latin typeface="+mj-lt"/>
              </a:rPr>
              <a:t>in 2011-2012 </a:t>
            </a:r>
            <a:r>
              <a:rPr lang="en-US" sz="1000" dirty="0">
                <a:latin typeface="+mj-lt"/>
              </a:rPr>
              <a:t>reported using illicit drugs within the month prior to being surveyed. California’s rate of illicit drug use among youth was higher than the national rate in 2011-12</a:t>
            </a:r>
            <a:r>
              <a:rPr lang="en-US" sz="1000" dirty="0" smtClean="0">
                <a:latin typeface="+mj-lt"/>
              </a:rPr>
              <a:t>.</a:t>
            </a:r>
          </a:p>
          <a:p>
            <a:endParaRPr lang="en-US" sz="1000" dirty="0" smtClean="0">
              <a:latin typeface="+mj-lt"/>
            </a:endParaRPr>
          </a:p>
          <a:p>
            <a:r>
              <a:rPr lang="en-US" sz="1000" b="1" dirty="0" smtClean="0">
                <a:latin typeface="+mj-lt"/>
              </a:rPr>
              <a:t>Additional</a:t>
            </a:r>
            <a:r>
              <a:rPr lang="en-US" sz="1000" b="1" baseline="0" dirty="0" smtClean="0">
                <a:latin typeface="+mj-lt"/>
              </a:rPr>
              <a:t> Information for the Trainer(s)</a:t>
            </a:r>
          </a:p>
          <a:p>
            <a:r>
              <a:rPr lang="en-US" sz="1000" dirty="0" smtClean="0">
                <a:latin typeface="+mj-lt"/>
              </a:rPr>
              <a:t>Among</a:t>
            </a:r>
            <a:r>
              <a:rPr lang="en-US" sz="1000" baseline="0" dirty="0" smtClean="0">
                <a:latin typeface="+mj-lt"/>
              </a:rPr>
              <a:t> 12-17 year-olds in California, the mean age of first use of a variety of substances was as follows: 13.8 for marijuana, 13.4 years for the nonmedical use of psychotherapeutics, 13.2 years for cigarettes, and 13.4 years for alcohol.</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35</a:t>
            </a:fld>
            <a:endParaRPr lang="en-US"/>
          </a:p>
        </p:txBody>
      </p:sp>
    </p:spTree>
    <p:extLst>
      <p:ext uri="{BB962C8B-B14F-4D97-AF65-F5344CB8AC3E}">
        <p14:creationId xmlns:p14="http://schemas.microsoft.com/office/powerpoint/2010/main" val="2669746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The Center for Behavioral Health Statistics and Quality (CBHSQ) in the Substance Abuse and Mental Health Services Administration (SAMHSA) collects, analyzes, and disseminates critical public health data. CBHSQ manages four national data collections that offer insight into adolescent substance use and treatment: the National Survey on Drug Use and Health (NSDUH), the Treatment Episode Data Set (TEDS), the National Survey of Substance Abuse Treatment Services (N-SSATS), and the Drug Abuse Warning Network (DAWN).</a:t>
            </a:r>
            <a:r>
              <a:rPr lang="en-US" sz="1000" baseline="30000" dirty="0">
                <a:latin typeface="+mj-lt"/>
              </a:rPr>
              <a:t> </a:t>
            </a:r>
            <a:r>
              <a:rPr lang="en-US" sz="1000" dirty="0">
                <a:latin typeface="+mj-lt"/>
              </a:rPr>
              <a:t>The August 29, 2013 </a:t>
            </a:r>
            <a:r>
              <a:rPr lang="en-US" sz="1000" i="1" dirty="0">
                <a:latin typeface="+mj-lt"/>
              </a:rPr>
              <a:t>CBHSQ Report</a:t>
            </a:r>
            <a:r>
              <a:rPr lang="en-US" sz="1000" dirty="0">
                <a:latin typeface="+mj-lt"/>
              </a:rPr>
              <a:t> presents facts about adolescent substance use, including initiation, receipt of treatment, and emergency department visits for substance use "on an average or typical day." Data in this report from NSDUH, TEDS, and DAWN are for adolescents aged 12 to 17; data from N-SSATS are for youths aged 17 or younger.</a:t>
            </a:r>
          </a:p>
          <a:p>
            <a:r>
              <a:rPr lang="en-US" sz="1000" dirty="0" smtClean="0">
                <a:latin typeface="+mj-lt"/>
              </a:rPr>
              <a:t/>
            </a:r>
            <a:br>
              <a:rPr lang="en-US" sz="1000" dirty="0" smtClean="0">
                <a:latin typeface="+mj-lt"/>
              </a:rPr>
            </a:br>
            <a:r>
              <a:rPr lang="en-US" sz="1000" dirty="0">
                <a:latin typeface="+mj-lt"/>
              </a:rPr>
              <a:t>In the United States in 2011, there were an estimated 25.1 million adolescents aged 12 to 17. In the past year, more than one quarter of adolescents drank alcohol, approximately </a:t>
            </a:r>
            <a:r>
              <a:rPr lang="en-US" sz="1000" dirty="0" smtClean="0">
                <a:latin typeface="+mj-lt"/>
              </a:rPr>
              <a:t>one-fifth </a:t>
            </a:r>
            <a:r>
              <a:rPr lang="en-US" sz="1000" dirty="0">
                <a:latin typeface="+mj-lt"/>
              </a:rPr>
              <a:t>used an illicit drug, and almost </a:t>
            </a:r>
            <a:r>
              <a:rPr lang="en-US" sz="1000" dirty="0" smtClean="0">
                <a:latin typeface="+mj-lt"/>
              </a:rPr>
              <a:t>one-eighth </a:t>
            </a:r>
            <a:r>
              <a:rPr lang="en-US" sz="1000" dirty="0">
                <a:latin typeface="+mj-lt"/>
              </a:rPr>
              <a:t>smoked cigarettes. According to combined 2010 and 2011 NSDUH data, </a:t>
            </a:r>
            <a:r>
              <a:rPr lang="en-US" sz="1000" dirty="0" smtClean="0">
                <a:latin typeface="+mj-lt"/>
              </a:rPr>
              <a:t>10.3% </a:t>
            </a:r>
            <a:r>
              <a:rPr lang="en-US" sz="1000" dirty="0">
                <a:latin typeface="+mj-lt"/>
              </a:rPr>
              <a:t>of adolescents aged 12 to 17 drank alcohol </a:t>
            </a:r>
            <a:r>
              <a:rPr lang="en-US" sz="1000" b="1" dirty="0">
                <a:latin typeface="+mj-lt"/>
              </a:rPr>
              <a:t>for the first time </a:t>
            </a:r>
            <a:r>
              <a:rPr lang="en-US" sz="1000" dirty="0">
                <a:latin typeface="+mj-lt"/>
              </a:rPr>
              <a:t>in the past year, and </a:t>
            </a:r>
            <a:r>
              <a:rPr lang="en-US" sz="1000" dirty="0" smtClean="0">
                <a:latin typeface="+mj-lt"/>
              </a:rPr>
              <a:t>6.3% </a:t>
            </a:r>
            <a:r>
              <a:rPr lang="en-US" sz="1000" dirty="0">
                <a:latin typeface="+mj-lt"/>
              </a:rPr>
              <a:t>used an illicit drug for the first time. The combined 2010 and 2011 NSDUH data indicate that, on </a:t>
            </a:r>
            <a:r>
              <a:rPr lang="en-US" sz="1000" dirty="0" smtClean="0">
                <a:latin typeface="+mj-lt"/>
              </a:rPr>
              <a:t>any given</a:t>
            </a:r>
            <a:r>
              <a:rPr lang="en-US" sz="1000" baseline="0" dirty="0" smtClean="0">
                <a:latin typeface="+mj-lt"/>
              </a:rPr>
              <a:t> day (average day)</a:t>
            </a:r>
            <a:r>
              <a:rPr lang="en-US" sz="1000" dirty="0">
                <a:latin typeface="+mj-lt"/>
              </a:rPr>
              <a:t> during the past year, the following numbers of adolescents used the indicated </a:t>
            </a:r>
            <a:r>
              <a:rPr lang="en-US" sz="1000" dirty="0" smtClean="0">
                <a:latin typeface="+mj-lt"/>
              </a:rPr>
              <a:t>using a substance for </a:t>
            </a:r>
            <a:r>
              <a:rPr lang="en-US" sz="1000" dirty="0">
                <a:latin typeface="+mj-lt"/>
              </a:rPr>
              <a:t>the first </a:t>
            </a:r>
            <a:r>
              <a:rPr lang="en-US" sz="1000" dirty="0" smtClean="0">
                <a:latin typeface="+mj-lt"/>
              </a:rPr>
              <a:t>time: 7,639 used alcohol,</a:t>
            </a:r>
            <a:r>
              <a:rPr lang="en-US" sz="1000" baseline="0" dirty="0" smtClean="0">
                <a:latin typeface="+mj-lt"/>
              </a:rPr>
              <a:t> 4,594 used any illicit drug, 4,000 used marijuana, 3,701 used cigarettes, 2,151 used prescription pain relievers, 1,460 used a hallucinogen, 1,355 used an inhalant, 550 used stimulants, 482 used cocaine, 168 used methamphetamine, and 99 used heroin</a:t>
            </a:r>
            <a:r>
              <a:rPr lang="en-US" sz="1000" dirty="0" smtClean="0">
                <a:latin typeface="+mj-lt"/>
              </a:rPr>
              <a:t>.</a:t>
            </a:r>
          </a:p>
          <a:p>
            <a:endParaRPr lang="en-US" sz="1000" dirty="0" smtClean="0">
              <a:latin typeface="+mj-lt"/>
            </a:endParaRPr>
          </a:p>
          <a:p>
            <a:r>
              <a:rPr lang="en-US" sz="1000" b="1" dirty="0" smtClean="0">
                <a:latin typeface="+mj-lt"/>
              </a:rPr>
              <a:t>Additional Information for</a:t>
            </a:r>
            <a:r>
              <a:rPr lang="en-US" sz="1000" b="1" baseline="0" dirty="0" smtClean="0">
                <a:latin typeface="+mj-lt"/>
              </a:rPr>
              <a:t> the Trainer(s)</a:t>
            </a:r>
            <a:endParaRPr lang="en-US" sz="1000" b="1" dirty="0" smtClean="0">
              <a:latin typeface="+mj-lt"/>
            </a:endParaRPr>
          </a:p>
          <a:p>
            <a:r>
              <a:rPr lang="en-US" sz="1000" dirty="0" smtClean="0">
                <a:latin typeface="+mj-lt"/>
              </a:rPr>
              <a:t>With regards</a:t>
            </a:r>
            <a:r>
              <a:rPr lang="en-US" sz="1000" baseline="0" dirty="0" smtClean="0">
                <a:latin typeface="+mj-lt"/>
              </a:rPr>
              <a:t> to past year use, a</a:t>
            </a:r>
            <a:r>
              <a:rPr lang="en-US" sz="1000" dirty="0" smtClean="0">
                <a:latin typeface="+mj-lt"/>
              </a:rPr>
              <a:t>ccording to combined 2010 and 2011 NSDUH data, nearly 7 million adolescents aged 12 to 17 drank alcohol, nearly 5 million used an illicit drug, and 3 million smoked cigarettes. The figure</a:t>
            </a:r>
            <a:r>
              <a:rPr lang="en-US" sz="1000" baseline="0" dirty="0" smtClean="0">
                <a:latin typeface="+mj-lt"/>
              </a:rPr>
              <a:t> includes the past year numbers for specific substances. </a:t>
            </a:r>
            <a:r>
              <a:rPr lang="en-US" sz="1000" dirty="0" smtClean="0">
                <a:latin typeface="+mj-lt"/>
              </a:rPr>
              <a:t>The combined 2010 and 2011 NSDUH data indicate that adolescents who used alcohol in the past month drank an average of 4.3 drinks per day on the days they drank, and adolescents who smoked cigarettes in the past month smoked an average of 3.9 cigarettes per day on the days they smoked.</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36</a:t>
            </a:fld>
            <a:endParaRPr lang="en-US"/>
          </a:p>
        </p:txBody>
      </p:sp>
    </p:spTree>
    <p:extLst>
      <p:ext uri="{BB962C8B-B14F-4D97-AF65-F5344CB8AC3E}">
        <p14:creationId xmlns:p14="http://schemas.microsoft.com/office/powerpoint/2010/main" val="1243574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According to data</a:t>
            </a:r>
            <a:r>
              <a:rPr lang="en-US" sz="1000" baseline="0" dirty="0" smtClean="0">
                <a:latin typeface="+mj-lt"/>
              </a:rPr>
              <a:t> from the 2011 and 2012 NSDUH, most illicit drug use starts in the teenage years, with use starting as young as 12-13 years of age (or younger).</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37</a:t>
            </a:fld>
            <a:endParaRPr lang="en-US"/>
          </a:p>
        </p:txBody>
      </p:sp>
    </p:spTree>
    <p:extLst>
      <p:ext uri="{BB962C8B-B14F-4D97-AF65-F5344CB8AC3E}">
        <p14:creationId xmlns:p14="http://schemas.microsoft.com/office/powerpoint/2010/main" val="2048192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The Drug Abuse Warning Network</a:t>
            </a:r>
            <a:r>
              <a:rPr lang="en-US" sz="1000" baseline="0" dirty="0" smtClean="0">
                <a:latin typeface="+mj-lt"/>
              </a:rPr>
              <a:t> (</a:t>
            </a:r>
            <a:r>
              <a:rPr lang="en-US" sz="1000" dirty="0" smtClean="0">
                <a:latin typeface="+mj-lt"/>
              </a:rPr>
              <a:t>DAWN) </a:t>
            </a:r>
            <a:r>
              <a:rPr lang="en-US" sz="1000" dirty="0">
                <a:latin typeface="+mj-lt"/>
              </a:rPr>
              <a:t>estimates that in 2011 there were about 280,000 drug-related ED visits by adolescents aged 12 to 17, of which 181,005 visits involved the use of illicit drugs, alcohol, or intentional misuse or abuse of pharmaceuticals (e.g., prescription medicines, over-the-counter remedies, and dietary supplements). On a typical day in 2011, there were 777 drug-related ED visits for adolescents aged 12 to 17, of which 496 involved the use of illegal drugs or the misuse or abuse of pharmaceuticals. On a typical day in 2011, the listed substances were involved at the following levels. DAWN estimates that, on any given day in 2011, there were 63 ED visits for drug-related suicide attempts among adolescents.</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38</a:t>
            </a:fld>
            <a:endParaRPr lang="en-US"/>
          </a:p>
        </p:txBody>
      </p:sp>
    </p:spTree>
    <p:extLst>
      <p:ext uri="{BB962C8B-B14F-4D97-AF65-F5344CB8AC3E}">
        <p14:creationId xmlns:p14="http://schemas.microsoft.com/office/powerpoint/2010/main" val="2716896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7"/>
          <p:cNvSpPr>
            <a:spLocks noGrp="1" noChangeArrowheads="1"/>
          </p:cNvSpPr>
          <p:nvPr>
            <p:ph type="sldNum" sz="quarter" idx="5"/>
          </p:nvPr>
        </p:nvSpPr>
        <p:spPr>
          <a:noFill/>
        </p:spPr>
        <p:txBody>
          <a:bodyPr/>
          <a:lstStyle/>
          <a:p>
            <a:fld id="{D6A55D31-3659-4D85-BC97-62A7BDEF4E6B}" type="slidenum">
              <a:rPr lang="en-US" smtClean="0"/>
              <a:pPr/>
              <a:t>39</a:t>
            </a:fld>
            <a:endParaRPr lang="en-US" smtClean="0"/>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a:ln/>
        </p:spPr>
        <p:txBody>
          <a:bodyPr lIns="91422" tIns="45710" rIns="91422" bIns="45710"/>
          <a:lstStyle/>
          <a:p>
            <a:pPr eaLnBrk="1" hangingPunct="1"/>
            <a:r>
              <a:rPr lang="en-US" sz="1000" dirty="0" smtClean="0">
                <a:latin typeface="+mj-lt"/>
              </a:rPr>
              <a:t>The </a:t>
            </a:r>
            <a:r>
              <a:rPr lang="en-US" sz="1000" dirty="0">
                <a:latin typeface="+mj-lt"/>
              </a:rPr>
              <a:t>next series of slides will look specifically at </a:t>
            </a:r>
            <a:r>
              <a:rPr lang="en-US" sz="1000" dirty="0" smtClean="0">
                <a:latin typeface="+mj-lt"/>
              </a:rPr>
              <a:t>substance</a:t>
            </a:r>
            <a:r>
              <a:rPr lang="en-US" sz="1000" baseline="0" dirty="0" smtClean="0">
                <a:latin typeface="+mj-lt"/>
              </a:rPr>
              <a:t> use disorder </a:t>
            </a:r>
            <a:r>
              <a:rPr lang="en-US" sz="1000" dirty="0" smtClean="0">
                <a:latin typeface="+mj-lt"/>
              </a:rPr>
              <a:t>treatment </a:t>
            </a:r>
            <a:r>
              <a:rPr lang="en-US" sz="1000" dirty="0">
                <a:latin typeface="+mj-lt"/>
              </a:rPr>
              <a:t>admission rates among adolescents and young adults.</a:t>
            </a:r>
            <a:endParaRPr lang="en-US" sz="1000" dirty="0" smtClean="0">
              <a:latin typeface="+mj-lt"/>
            </a:endParaRPr>
          </a:p>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dirty="0" smtClean="0">
                <a:latin typeface="+mj-lt"/>
              </a:rPr>
              <a:t>Read the question</a:t>
            </a:r>
            <a:r>
              <a:rPr lang="en-US" sz="1000" b="0" i="0" baseline="0" dirty="0" smtClean="0">
                <a:latin typeface="+mj-lt"/>
              </a:rPr>
              <a:t> and choices, and review audience responses out loud. </a:t>
            </a:r>
            <a:endParaRPr lang="en-US" sz="1000" b="0" i="0" dirty="0" smtClean="0">
              <a:latin typeface="+mj-lt"/>
            </a:endParaRPr>
          </a:p>
          <a:p>
            <a:endParaRPr lang="en-US" sz="1000" dirty="0" smtClean="0">
              <a:latin typeface="+mj-lt"/>
            </a:endParaRP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4</a:t>
            </a:fld>
            <a:endParaRPr lang="en-US"/>
          </a:p>
        </p:txBody>
      </p:sp>
    </p:spTree>
    <p:extLst>
      <p:ext uri="{BB962C8B-B14F-4D97-AF65-F5344CB8AC3E}">
        <p14:creationId xmlns:p14="http://schemas.microsoft.com/office/powerpoint/2010/main" val="980576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7"/>
          <p:cNvSpPr>
            <a:spLocks noGrp="1" noChangeArrowheads="1"/>
          </p:cNvSpPr>
          <p:nvPr>
            <p:ph type="sldNum" sz="quarter" idx="5"/>
          </p:nvPr>
        </p:nvSpPr>
        <p:spPr>
          <a:noFill/>
        </p:spPr>
        <p:txBody>
          <a:bodyPr/>
          <a:lstStyle/>
          <a:p>
            <a:fld id="{D979DC00-AAA9-4E18-B0BE-36E9D7CF90BE}" type="slidenum">
              <a:rPr lang="en-US" smtClean="0"/>
              <a:pPr/>
              <a:t>40</a:t>
            </a:fld>
            <a:endParaRPr lang="en-US" smtClean="0"/>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xfrm>
            <a:off x="701676" y="4416426"/>
            <a:ext cx="5607050" cy="4183063"/>
          </a:xfrm>
          <a:noFill/>
          <a:ln/>
        </p:spPr>
        <p:txBody>
          <a:bodyPr lIns="91422" tIns="45710" rIns="91422" bIns="45710"/>
          <a:lstStyle/>
          <a:p>
            <a:r>
              <a:rPr lang="en-US" sz="1000" dirty="0" smtClean="0">
                <a:latin typeface="+mj-lt"/>
              </a:rPr>
              <a:t>The Treatment Episode</a:t>
            </a:r>
            <a:r>
              <a:rPr lang="en-US" sz="1000" baseline="0" dirty="0" smtClean="0">
                <a:latin typeface="+mj-lt"/>
              </a:rPr>
              <a:t> Data Set (TEDS) reported that in 2010, there were 132,850 admissions for adolescents aged 12 to 17 to substance use disorder treatment programs. </a:t>
            </a:r>
            <a:r>
              <a:rPr lang="en-US" sz="1000" dirty="0" smtClean="0">
                <a:latin typeface="+mj-lt"/>
              </a:rPr>
              <a:t>Two </a:t>
            </a:r>
            <a:r>
              <a:rPr lang="en-US" sz="1000" dirty="0">
                <a:latin typeface="+mj-lt"/>
              </a:rPr>
              <a:t>primary substances—marijuana and alcohol—accounted for between </a:t>
            </a:r>
            <a:r>
              <a:rPr lang="en-US" sz="1000" dirty="0" smtClean="0">
                <a:latin typeface="+mj-lt"/>
              </a:rPr>
              <a:t>83% </a:t>
            </a:r>
            <a:r>
              <a:rPr lang="en-US" sz="1000" dirty="0">
                <a:latin typeface="+mj-lt"/>
              </a:rPr>
              <a:t>and </a:t>
            </a:r>
            <a:r>
              <a:rPr lang="en-US" sz="1000" dirty="0" smtClean="0">
                <a:latin typeface="+mj-lt"/>
              </a:rPr>
              <a:t>89% </a:t>
            </a:r>
            <a:r>
              <a:rPr lang="en-US" sz="1000" dirty="0">
                <a:latin typeface="+mj-lt"/>
              </a:rPr>
              <a:t>of adolescent admissions </a:t>
            </a:r>
            <a:r>
              <a:rPr lang="en-US" sz="1000" dirty="0" smtClean="0">
                <a:latin typeface="+mj-lt"/>
              </a:rPr>
              <a:t>from 2001 </a:t>
            </a:r>
            <a:r>
              <a:rPr lang="en-US" sz="1000" dirty="0">
                <a:latin typeface="+mj-lt"/>
              </a:rPr>
              <a:t>to 2011. </a:t>
            </a:r>
            <a:br>
              <a:rPr lang="en-US" sz="1000" dirty="0">
                <a:latin typeface="+mj-lt"/>
              </a:rPr>
            </a:br>
            <a:endParaRPr lang="en-US" sz="1000" dirty="0">
              <a:latin typeface="+mj-lt"/>
            </a:endParaRPr>
          </a:p>
          <a:p>
            <a:r>
              <a:rPr lang="en-US" sz="1000" b="1" i="1" dirty="0">
                <a:latin typeface="+mj-lt"/>
              </a:rPr>
              <a:t>Marijuana</a:t>
            </a:r>
            <a:r>
              <a:rPr lang="en-US" sz="1000" dirty="0">
                <a:latin typeface="+mj-lt"/>
              </a:rPr>
              <a:t> admissions increased from 62 percent of adolescent admissions in 2001 to 75 percent in 2011. The number of adolescent marijuana admissions increased by 14 percent between 2001 and 2011</a:t>
            </a:r>
            <a:r>
              <a:rPr lang="en-US" sz="1000" dirty="0" smtClean="0">
                <a:latin typeface="+mj-lt"/>
              </a:rPr>
              <a:t>. </a:t>
            </a:r>
            <a:r>
              <a:rPr lang="en-US" sz="1000" b="1" i="1" dirty="0" smtClean="0">
                <a:latin typeface="+mj-lt"/>
              </a:rPr>
              <a:t>Alcohol</a:t>
            </a:r>
            <a:r>
              <a:rPr lang="en-US" sz="1000" dirty="0">
                <a:latin typeface="+mj-lt"/>
              </a:rPr>
              <a:t> admissions declined from 23 percent of adolescent admissions in 2001 to 14 percent in 2011. </a:t>
            </a:r>
            <a:r>
              <a:rPr lang="en-US" sz="1000" b="1" i="1" dirty="0" smtClean="0">
                <a:latin typeface="+mj-lt"/>
              </a:rPr>
              <a:t>Methamphetamine/ amphetamine</a:t>
            </a:r>
            <a:r>
              <a:rPr lang="en-US" sz="1000" dirty="0">
                <a:latin typeface="+mj-lt"/>
              </a:rPr>
              <a:t> admissions increased from 3 percent in 2001 to 6 percent in 2005, but then decreased to 2 percent in 2011. </a:t>
            </a:r>
            <a:r>
              <a:rPr lang="en-US" sz="1000" b="1" i="1" dirty="0" smtClean="0">
                <a:latin typeface="+mj-lt"/>
              </a:rPr>
              <a:t>Opiate</a:t>
            </a:r>
            <a:r>
              <a:rPr lang="en-US" sz="1000" dirty="0">
                <a:latin typeface="+mj-lt"/>
              </a:rPr>
              <a:t> admissions represented 1 to 2 percent of adolescent admissions from 2001 to 2008 but rose to 3 percent in 2009 where it remained in 2011. </a:t>
            </a:r>
            <a:r>
              <a:rPr lang="en-US" sz="1000" b="1" i="1" dirty="0" smtClean="0">
                <a:latin typeface="+mj-lt"/>
              </a:rPr>
              <a:t>Opiates </a:t>
            </a:r>
            <a:r>
              <a:rPr lang="en-US" sz="1000" b="1" i="1" dirty="0">
                <a:latin typeface="+mj-lt"/>
              </a:rPr>
              <a:t>other than heroin</a:t>
            </a:r>
            <a:r>
              <a:rPr lang="en-US" sz="1000" baseline="30000" dirty="0">
                <a:latin typeface="+mj-lt"/>
              </a:rPr>
              <a:t>2</a:t>
            </a:r>
            <a:r>
              <a:rPr lang="en-US" sz="1000" dirty="0">
                <a:latin typeface="+mj-lt"/>
              </a:rPr>
              <a:t> represented 29 percent of adolescent opiate admissions in 2001 but rose to 66 percent in 2011</a:t>
            </a:r>
            <a:r>
              <a:rPr lang="en-US" sz="1000" dirty="0" smtClean="0">
                <a:latin typeface="+mj-lt"/>
              </a:rPr>
              <a:t>. </a:t>
            </a:r>
            <a:r>
              <a:rPr lang="en-US" sz="1000" b="1" i="1" dirty="0" smtClean="0">
                <a:latin typeface="+mj-lt"/>
              </a:rPr>
              <a:t>Cocaine</a:t>
            </a:r>
            <a:r>
              <a:rPr lang="en-US" sz="1000" dirty="0">
                <a:latin typeface="+mj-lt"/>
              </a:rPr>
              <a:t> accounted for between 2 and 3 percent of adolescent admissions between 2001 and 2008. Beginning in 2009, cocaine accounted for 1 percent of adolescent </a:t>
            </a:r>
            <a:r>
              <a:rPr lang="en-US" sz="1000" dirty="0" smtClean="0">
                <a:latin typeface="+mj-lt"/>
              </a:rPr>
              <a:t>admissions. </a:t>
            </a:r>
            <a:r>
              <a:rPr lang="en-US" sz="1000" b="1" i="1" dirty="0" smtClean="0">
                <a:latin typeface="+mj-lt"/>
              </a:rPr>
              <a:t>All </a:t>
            </a:r>
            <a:r>
              <a:rPr lang="en-US" sz="1000" b="1" i="1" dirty="0">
                <a:latin typeface="+mj-lt"/>
              </a:rPr>
              <a:t>other substances combined</a:t>
            </a:r>
            <a:r>
              <a:rPr lang="en-US" sz="1000" dirty="0">
                <a:latin typeface="+mj-lt"/>
              </a:rPr>
              <a:t> accounted for 2 to 3 percent of adolescent admissions between 2001 and 2011</a:t>
            </a:r>
            <a:r>
              <a:rPr lang="en-US" sz="1000" dirty="0" smtClean="0">
                <a:latin typeface="+mj-lt"/>
              </a:rPr>
              <a:t>.</a:t>
            </a:r>
          </a:p>
          <a:p>
            <a:endParaRPr lang="en-US" sz="1000" dirty="0" smtClean="0">
              <a:latin typeface="+mj-lt"/>
            </a:endParaRPr>
          </a:p>
          <a:p>
            <a:r>
              <a:rPr lang="en-US" sz="1000" b="1" dirty="0" smtClean="0">
                <a:latin typeface="+mj-lt"/>
              </a:rPr>
              <a:t>Additional Information for the Trainer(s)</a:t>
            </a:r>
          </a:p>
          <a:p>
            <a:r>
              <a:rPr lang="en-US" sz="1000" dirty="0" smtClean="0">
                <a:latin typeface="+mj-lt"/>
              </a:rPr>
              <a:t>TEDS </a:t>
            </a:r>
            <a:r>
              <a:rPr lang="en-US" sz="1000" baseline="0" dirty="0" smtClean="0">
                <a:latin typeface="+mj-lt"/>
              </a:rPr>
              <a:t>indicates that, on a typical day in 2010, adolescent admissions to treatment reported the following primary substances of abuse: 266 reported marijuana; 58 reported alcohol; 12 reported heroin or other opiates; 10 reported stimulants; 3 reported cocaine; and 8 reported other drugs. In addition, substance use disorder treatment admissions were referred principally by the following sources: 163 by the criminal justice system; 62 by self-referral or referral from other individuals; 49 by schools; 44 by community organizations; 23 by alcohol/drug abuse care providers; and 17 by other health care providers. Lastly, N-SSATS, which collects information on substance use disorder treatment at both publicly and privately funded facilities, reports how many active clients aged 17 or younger received the following types of substance use disorder treatment on a typical day in 2010: 71,303 were clients in outpatient treatment; 9,302 were clients in non-hospital residential treatment; and 1,258 were clients in hospital inpatient treatment.</a:t>
            </a:r>
            <a:endParaRPr lang="en-US" sz="1000" dirty="0">
              <a:latin typeface="+mj-l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According to the 2010 data from TEDS, a higher percentage</a:t>
            </a:r>
            <a:r>
              <a:rPr lang="en-US" sz="1000" baseline="0" dirty="0" smtClean="0">
                <a:latin typeface="+mj-lt"/>
              </a:rPr>
              <a:t> of males were admitted to treatment for abuse of all substances, with the exception of methamphetamine/amphetamine admissions, which were dominated by females (55.5% female vs. 44.5% male).</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41</a:t>
            </a:fld>
            <a:endParaRPr lang="en-US"/>
          </a:p>
        </p:txBody>
      </p:sp>
    </p:spTree>
    <p:extLst>
      <p:ext uri="{BB962C8B-B14F-4D97-AF65-F5344CB8AC3E}">
        <p14:creationId xmlns:p14="http://schemas.microsoft.com/office/powerpoint/2010/main" val="1767235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mj-lt"/>
              </a:rPr>
              <a:t>In 2012, the</a:t>
            </a:r>
            <a:r>
              <a:rPr lang="en-US" sz="1000" baseline="0" dirty="0" smtClean="0">
                <a:latin typeface="+mj-lt"/>
              </a:rPr>
              <a:t> racial/ethnic breakdown of the </a:t>
            </a:r>
            <a:r>
              <a:rPr lang="en-US" sz="1000" dirty="0" smtClean="0">
                <a:latin typeface="+mj-lt"/>
              </a:rPr>
              <a:t>general</a:t>
            </a:r>
            <a:r>
              <a:rPr lang="en-US" sz="1000" baseline="0" dirty="0" smtClean="0">
                <a:latin typeface="+mj-lt"/>
              </a:rPr>
              <a:t> U.S. population was as follows: Whites (60.3%); Hispanics/Latinos (16.9%); African Americans (13.1%); Asians/Pacific Islanders (5.3%); and American Indian/Alaska Native (1.2%). </a:t>
            </a:r>
            <a:r>
              <a:rPr lang="en-US" sz="1000" dirty="0" smtClean="0">
                <a:latin typeface="+mj-lt"/>
              </a:rPr>
              <a:t>According to the 2010 TEDS treatment</a:t>
            </a:r>
            <a:r>
              <a:rPr lang="en-US" sz="1000" baseline="0" dirty="0" smtClean="0">
                <a:latin typeface="+mj-lt"/>
              </a:rPr>
              <a:t> admissions </a:t>
            </a:r>
            <a:r>
              <a:rPr lang="en-US" sz="1000" dirty="0" smtClean="0">
                <a:latin typeface="+mj-lt"/>
              </a:rPr>
              <a:t>data, African Americans</a:t>
            </a:r>
            <a:r>
              <a:rPr lang="en-US" sz="1000" baseline="0" dirty="0" smtClean="0">
                <a:latin typeface="+mj-lt"/>
              </a:rPr>
              <a:t> and Hispanics/Latinos were over-represented among all substance </a:t>
            </a:r>
            <a:r>
              <a:rPr lang="en-US" sz="1000" dirty="0" smtClean="0">
                <a:latin typeface="+mj-lt"/>
              </a:rPr>
              <a:t>use</a:t>
            </a:r>
            <a:r>
              <a:rPr lang="en-US" sz="1000" baseline="0" dirty="0" smtClean="0">
                <a:latin typeface="+mj-lt"/>
              </a:rPr>
              <a:t> </a:t>
            </a:r>
            <a:r>
              <a:rPr lang="en-US" sz="1000" dirty="0" smtClean="0">
                <a:latin typeface="+mj-lt"/>
              </a:rPr>
              <a:t>disorder</a:t>
            </a:r>
            <a:r>
              <a:rPr lang="en-US" sz="1000" baseline="0" dirty="0" smtClean="0">
                <a:latin typeface="+mj-lt"/>
              </a:rPr>
              <a:t> treatment admissions. The racial/ethnic breakdown for alcohol and the main drugs of abuse are highlighted in the figure. </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42</a:t>
            </a:fld>
            <a:endParaRPr lang="en-US"/>
          </a:p>
        </p:txBody>
      </p:sp>
    </p:spTree>
    <p:extLst>
      <p:ext uri="{BB962C8B-B14F-4D97-AF65-F5344CB8AC3E}">
        <p14:creationId xmlns:p14="http://schemas.microsoft.com/office/powerpoint/2010/main" val="1820032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Estimated numbers and rates of diagnosed HIV infection and diagnosed infections classified as stage 3 (AIDS) are based on data from 50 states, the District of Columbia, and 6 U.S. dependent areas. Rates are not calculated by race/ethnicity for the 6 U.S. dependent areas because the U.S. Census Bureau does not collect information from all U.S. dependent areas. </a:t>
            </a:r>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728F58B9-E2CC-41EA-9ED3-496A5840D294}" type="slidenum">
              <a:rPr lang="en-US" smtClean="0">
                <a:solidFill>
                  <a:prstClr val="black"/>
                </a:solidFill>
                <a:latin typeface="Calibri" pitchFamily="34" charset="0"/>
              </a:rPr>
              <a:pPr>
                <a:defRPr/>
              </a:pPr>
              <a:t>43</a:t>
            </a:fld>
            <a:endParaRPr lang="en-US" smtClean="0">
              <a:solidFill>
                <a:prstClr val="black"/>
              </a:solidFill>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dirty="0" smtClean="0">
                <a:latin typeface="+mj-lt"/>
              </a:rPr>
              <a:t>Read the question</a:t>
            </a:r>
            <a:r>
              <a:rPr lang="en-US" sz="1000" b="0" i="0" baseline="0" dirty="0" smtClean="0">
                <a:latin typeface="+mj-lt"/>
              </a:rPr>
              <a:t> and choices, and review audience responses out loud. </a:t>
            </a:r>
            <a:endParaRPr lang="en-US" sz="1000" b="0" i="0" dirty="0" smtClean="0">
              <a:latin typeface="+mj-lt"/>
            </a:endParaRP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44</a:t>
            </a:fld>
            <a:endParaRPr lang="en-US"/>
          </a:p>
        </p:txBody>
      </p:sp>
    </p:spTree>
    <p:extLst>
      <p:ext uri="{BB962C8B-B14F-4D97-AF65-F5344CB8AC3E}">
        <p14:creationId xmlns:p14="http://schemas.microsoft.com/office/powerpoint/2010/main" val="2207711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During 2008 through 2011, blacks/African Americans accounted for more than 55% of diagnoses of HIV infection each year among adolescents and young adults aged 13 to 24 years in the United States and 6 dependent areas. In 2011, of persons aged 13 to 24 years diagnosed with HIV infection, 60% were black/African American, 18% were white, 19% were Hispanic/Latino, 2% were persons of multiple races, 1% each were Asian and American Indian/Alaska Native, and less than 1% were Native Hawaiian/other Pacific Islander.  </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The racial/ethnic distribution of diagnoses of HIV infection in persons aged 13 to 24 years differs substantially from the distribution of diagnoses among all adults and adolescents (aged 13 and over) in 2010. Among all adults and adolescents diagnosed with HIV infection in 2009, 45% were black/African American, 29% were white, 22% were Hispanic/Latino, 2% were Asian, 1% were of multiple races, and less than 1% each were American Indian/Alaska Native and Native Hawaiian/other Pacific Islander.</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but not for incomplete reporting. </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Hispanics/Latinos can be of any race.</a:t>
            </a:r>
          </a:p>
        </p:txBody>
      </p:sp>
      <p:sp>
        <p:nvSpPr>
          <p:cNvPr id="25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28475717-8599-48B0-B8C5-6DDB2A6E7FCA}" type="slidenum">
              <a:rPr lang="en-US" smtClean="0">
                <a:solidFill>
                  <a:prstClr val="black"/>
                </a:solidFill>
                <a:latin typeface="Calibri" pitchFamily="34" charset="0"/>
              </a:rPr>
              <a:pPr>
                <a:defRPr/>
              </a:pPr>
              <a:t>45</a:t>
            </a:fld>
            <a:endParaRPr lang="en-US" smtClean="0">
              <a:solidFill>
                <a:prstClr val="black"/>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This slide presents the percentage distribution of diagnoses of HIV infection by transmission category for adolescents and young adults 13 to 24 years of age diagnosed from 2008 through 2011 in the United States and 6 dependent areas.</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Among adolescents and young adults, the estimated percentage of diagnosed HIV infections attributed to male-to-male sexual contact increased from 70% in 2008 to 77% in 2011. The percentage of diagnosed HIV infections attributed to heterosexual contact decreased from 23% to 18% during this time. The percentage of diagnosed HIV infections attributed to injection drug use also decreased slightly, from 4% to 3%.  The percentage of diagnosed HIV infections attributed to male-to-male sexual contact and injection drug use remained relatively stable from 2008 through 2011.</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The remaining diagnoses of HIV infection were those attributed to hemophilia, blood transfusion, perinatal exposure, and those in persons without an identified risk factor.</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and missing transmission category, but not for incomplete reporting.</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Heterosexual contact is with a person known to have, or to be at high risk for, HIV infection.</a:t>
            </a:r>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A134E170-7724-49C1-A0FC-55BB4A474C81}" type="slidenum">
              <a:rPr lang="en-US" smtClean="0">
                <a:solidFill>
                  <a:prstClr val="black"/>
                </a:solidFill>
                <a:latin typeface="Calibri" pitchFamily="34" charset="0"/>
              </a:rPr>
              <a:pPr>
                <a:defRPr/>
              </a:pPr>
              <a:t>46</a:t>
            </a:fld>
            <a:endParaRPr lang="en-US" smtClean="0">
              <a:solidFill>
                <a:prstClr val="black"/>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Black/African American adolescents aged 13 to 19 years have been disproportionately affected by HIV. In 2011, in the United States, 15% of adolescents were black/African American, yet an estimated 67% of diagnoses of HIV infection in 13 to 19 year olds were in black/African American adolescents. </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but not for incomplete reporting.</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Hispanics/Latinos can be of any race.</a:t>
            </a:r>
          </a:p>
          <a:p>
            <a:pPr eaLnBrk="1" hangingPunct="1">
              <a:spcBef>
                <a:spcPct val="0"/>
              </a:spcBef>
            </a:pPr>
            <a:endParaRPr lang="en-US" altLang="en-US" sz="1000" dirty="0" smtClean="0">
              <a:latin typeface="+mj-lt"/>
            </a:endParaRPr>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3519B8A5-CC8F-4A09-8535-F8427E33CE77}" type="slidenum">
              <a:rPr lang="en-US" smtClean="0">
                <a:solidFill>
                  <a:prstClr val="black"/>
                </a:solidFill>
                <a:latin typeface="Calibri" pitchFamily="34" charset="0"/>
              </a:rPr>
              <a:pPr>
                <a:defRPr/>
              </a:pPr>
              <a:t>47</a:t>
            </a:fld>
            <a:endParaRPr lang="en-US" smtClean="0">
              <a:solidFill>
                <a:prstClr val="black"/>
              </a:solidFill>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Black/African American young adults aged 20 to 24 years have been disproportionately affected by HIV. In 2011, in the United States, 14% of young adults were black/African American, yet an estimated 58% of diagnoses of HIV infection in 20 to 24 year olds were in blacks/African Americans. </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but not for incomplete reporting.</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Hispanics/Latinos can be of any race.</a:t>
            </a:r>
          </a:p>
          <a:p>
            <a:pPr eaLnBrk="1" hangingPunct="1">
              <a:spcBef>
                <a:spcPct val="0"/>
              </a:spcBef>
            </a:pPr>
            <a:endParaRPr lang="en-US" altLang="en-US" sz="1000" dirty="0" smtClean="0">
              <a:latin typeface="+mj-lt"/>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777FD557-5400-45EB-9EDD-6D6DAB7228B7}" type="slidenum">
              <a:rPr lang="en-US" smtClean="0">
                <a:solidFill>
                  <a:prstClr val="black"/>
                </a:solidFill>
                <a:latin typeface="Calibri" pitchFamily="34" charset="0"/>
              </a:rPr>
              <a:pPr>
                <a:defRPr/>
              </a:pPr>
              <a:t>48</a:t>
            </a:fld>
            <a:endParaRPr lang="en-US" smtClean="0">
              <a:solidFill>
                <a:prstClr val="black"/>
              </a:solidFill>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In 2011, the percentage distribution of diagnoses of HIV infection by sex varied with age group at diagnosis in the United States and 6 dependent areas. In 2011, females accounted for an estimated 14% of young adults aged 20 to 24 years diagnosed with HIV infection, compared with 23% of adolescents aged 13 to 19 years and 22% of adults aged 25 years and older.</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but not for incomplete reporting. Age group assigned based on age at diagnosis.</a:t>
            </a:r>
          </a:p>
          <a:p>
            <a:pPr eaLnBrk="1" hangingPunct="1">
              <a:spcBef>
                <a:spcPct val="0"/>
              </a:spcBef>
            </a:pPr>
            <a:r>
              <a:rPr lang="en-US" altLang="en-US" sz="1000" dirty="0" smtClean="0">
                <a:latin typeface="+mj-lt"/>
              </a:rPr>
              <a:t> </a:t>
            </a:r>
          </a:p>
          <a:p>
            <a:pPr eaLnBrk="1" hangingPunct="1">
              <a:spcBef>
                <a:spcPct val="0"/>
              </a:spcBef>
            </a:pPr>
            <a:endParaRPr lang="en-US" altLang="en-US" sz="1000" dirty="0" smtClean="0">
              <a:latin typeface="+mj-lt"/>
            </a:endParaRPr>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90AEB1CA-1941-4776-B023-6392820F15A1}" type="slidenum">
              <a:rPr lang="en-US" smtClean="0">
                <a:solidFill>
                  <a:prstClr val="black"/>
                </a:solidFill>
                <a:latin typeface="Calibri" pitchFamily="34" charset="0"/>
              </a:rPr>
              <a:pPr>
                <a:defRPr/>
              </a:pPr>
              <a:t>49</a:t>
            </a:fld>
            <a:endParaRPr lang="en-US" smtClean="0">
              <a:solidFill>
                <a:prstClr val="black"/>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dirty="0" smtClean="0">
                <a:latin typeface="+mj-lt"/>
              </a:rPr>
              <a:t>Read the question</a:t>
            </a:r>
            <a:r>
              <a:rPr lang="en-US" sz="1000" b="0" i="0" baseline="0" dirty="0" smtClean="0">
                <a:latin typeface="+mj-lt"/>
              </a:rPr>
              <a:t> and choices, and review audience responses out loud. </a:t>
            </a:r>
            <a:endParaRPr lang="en-US" sz="1000" b="0" i="0" dirty="0" smtClean="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5</a:t>
            </a:fld>
            <a:endParaRPr lang="en-US"/>
          </a:p>
        </p:txBody>
      </p:sp>
    </p:spTree>
    <p:extLst>
      <p:ext uri="{BB962C8B-B14F-4D97-AF65-F5344CB8AC3E}">
        <p14:creationId xmlns:p14="http://schemas.microsoft.com/office/powerpoint/2010/main" val="1128750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This slide shows the estimated numbers and percentages of diagnoses of HIV infection among adolescent males aged 13 to 19 years and young adult males aged 20 to 24 years in 2011 in the United States and 6 dependent areas. In 2011, in both age groups, the majority of diagnosed HIV infections were attributed to male-to-male sexual contact: 93% of diagnoses in males aged 13 to 19 years, and 91% of diagnoses in males aged 20 to 24 years.</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and missing transmission category, but not for incomplete reporting.</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Heterosexual contact is with a person known to have, or to be at high risk for, HIV infection.</a:t>
            </a:r>
          </a:p>
          <a:p>
            <a:pPr eaLnBrk="1" hangingPunct="1">
              <a:spcBef>
                <a:spcPct val="0"/>
              </a:spcBef>
            </a:pPr>
            <a:endParaRPr lang="en-US" altLang="en-US" sz="1000" dirty="0" smtClean="0">
              <a:latin typeface="+mj-lt"/>
            </a:endParaRPr>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914511EE-E362-401C-B32C-4D3382841E5A}" type="slidenum">
              <a:rPr lang="en-US" smtClean="0">
                <a:solidFill>
                  <a:prstClr val="black"/>
                </a:solidFill>
                <a:latin typeface="Calibri" pitchFamily="34" charset="0"/>
              </a:rPr>
              <a:pPr>
                <a:defRPr/>
              </a:pPr>
              <a:t>50</a:t>
            </a:fld>
            <a:endParaRPr lang="en-US" smtClean="0">
              <a:solidFill>
                <a:prstClr val="black"/>
              </a:solidFill>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This slide shows the estimated numbers and percentages of diagnoses of HIV infection among adolescent females aged 13 to 19 years and young adult females aged 20 to 24 years in 2011 in the United States and 6 dependent areas. In 2011, in both age groups, the majority of diagnosed HIV infections were attributed to heterosexual contact: 93% in females aged 13 to 19 years, and 91% in females aged 20 to 24 years.</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and missing transmission category, but not for incomplete reporting.</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Heterosexual contact is with a person known to have, or to be at high risk for, HIV infection.</a:t>
            </a:r>
          </a:p>
        </p:txBody>
      </p:sp>
      <p:sp>
        <p:nvSpPr>
          <p:cNvPr id="31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C2E65C09-FAD9-426C-802A-6F65FB43262D}" type="slidenum">
              <a:rPr lang="en-US" smtClean="0">
                <a:solidFill>
                  <a:prstClr val="black"/>
                </a:solidFill>
                <a:latin typeface="Calibri" pitchFamily="34" charset="0"/>
              </a:rPr>
              <a:pPr>
                <a:defRPr/>
              </a:pPr>
              <a:t>51</a:t>
            </a:fld>
            <a:endParaRPr lang="en-US" smtClean="0">
              <a:solidFill>
                <a:prstClr val="black"/>
              </a:solidFill>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In 2011, there were an estimated 2,316 adolescents aged 13 to 19 years diagnosed with HIV infection in the United States and 6 dependent areas. The estimated rate of diagnoses of HIV infection in adolescents was 7.6 per 100,000 population. The rates of diagnoses of HIV infection among adolescents aged 13 to 19 years in 2011 were highest in the District of Columbia (74.6 per 100,000), Louisiana (22.1 per 100,000), Maryland (17.6  per 100,000), Florida (13.5 per 100,000), and the U.S. Virgin Islands (13.4 per 100,000).</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The District of Columbia (i.e., Washington, DC) is a city; please use caution when comparing the HIV diagnosis rate in DC with the rates in states.</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but not for incomplete reporting.</a:t>
            </a:r>
          </a:p>
          <a:p>
            <a:pPr eaLnBrk="1" hangingPunct="1">
              <a:spcBef>
                <a:spcPct val="0"/>
              </a:spcBef>
            </a:pPr>
            <a:endParaRPr lang="en-US" altLang="en-US" dirty="0" smtClean="0"/>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A4A29149-AB6F-4298-84E5-D7CF8FABBA64}" type="slidenum">
              <a:rPr lang="en-US" smtClean="0">
                <a:solidFill>
                  <a:prstClr val="black"/>
                </a:solidFill>
                <a:latin typeface="Calibri" pitchFamily="34" charset="0"/>
              </a:rPr>
              <a:pPr>
                <a:defRPr/>
              </a:pPr>
              <a:t>52</a:t>
            </a:fld>
            <a:endParaRPr lang="en-US" smtClean="0">
              <a:solidFill>
                <a:prstClr val="black"/>
              </a:solidFill>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latin typeface="+mj-lt"/>
              </a:rPr>
              <a:t>In 2011, there were an estimated 8,140 young adults aged 20 to 24 years diagnosed with HIV infection in the United States and 6 dependent areas. The estimated rate of diagnoses of HIV infection in young adults was 36.3 per 100,000 population. With the exception of the U.S Virgin Islands (74.1 per 100,000), New York (51.2 per 100,000), and Illinois (42.7 per 100,000), the rates of diagnoses of HIV infection among young adults 20 to 24 years of age in 2011 were highest in the South; specifically, the District of Columbia (172.6 per 100,100), Maryland (77.0 per 100,000), Georgia (72.7 per 100,000), Louisiana (69.8 per 100,000), Mississippi (62.1 per 100,000), Alabama (56.3 per 100,000), South Carolina, (55.6 per 100,000), Florida (55.3 per 100,000), Texas (49.5 per 100,000), Tennessee (42.5 per 100,000), and North Carolina (41.2 per 100,000).</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The District of Columbia (i.e., Washington, DC) is a city; please use caution when comparing the HIV diagnosis rate in DC with the rates in states.</a:t>
            </a:r>
          </a:p>
          <a:p>
            <a:pPr eaLnBrk="1" hangingPunct="1">
              <a:spcBef>
                <a:spcPct val="0"/>
              </a:spcBef>
            </a:pPr>
            <a:r>
              <a:rPr lang="en-US" altLang="en-US" sz="1000" dirty="0" smtClean="0">
                <a:latin typeface="+mj-lt"/>
              </a:rPr>
              <a:t> </a:t>
            </a:r>
          </a:p>
          <a:p>
            <a:pPr eaLnBrk="1" hangingPunct="1">
              <a:spcBef>
                <a:spcPct val="0"/>
              </a:spcBef>
            </a:pPr>
            <a:r>
              <a:rPr lang="en-US" altLang="en-US" sz="1000" dirty="0" smtClean="0">
                <a:latin typeface="+mj-lt"/>
              </a:rPr>
              <a:t>Data include persons with a diagnosis of HIV infection regardless of stage of disease at diagnosis. All displayed data are estimates. Estimated numbers resulted from statistical adjustment that accounted for reporting delays, but not for incomplete reporting.</a:t>
            </a:r>
          </a:p>
          <a:p>
            <a:pPr eaLnBrk="1" hangingPunct="1">
              <a:spcBef>
                <a:spcPct val="0"/>
              </a:spcBef>
            </a:pPr>
            <a:endParaRPr lang="en-US" altLang="en-US" sz="1000" dirty="0" smtClean="0">
              <a:latin typeface="+mj-lt"/>
            </a:endParaRPr>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8E88BB1D-8DBC-41CA-8B62-BFC1BF6410D7}" type="slidenum">
              <a:rPr lang="en-US" smtClean="0">
                <a:solidFill>
                  <a:prstClr val="black"/>
                </a:solidFill>
                <a:latin typeface="Calibri" pitchFamily="34" charset="0"/>
              </a:rPr>
              <a:pPr>
                <a:defRPr/>
              </a:pPr>
              <a:t>53</a:t>
            </a:fld>
            <a:endParaRPr lang="en-US" smtClean="0">
              <a:solidFill>
                <a:prstClr val="black"/>
              </a:solidFill>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sz="1000" dirty="0">
                <a:latin typeface="+mj-lt"/>
              </a:rPr>
              <a:t>This slide compares the racial/ethnic </a:t>
            </a:r>
            <a:r>
              <a:rPr lang="en-US" sz="1000" dirty="0" smtClean="0">
                <a:latin typeface="+mj-lt"/>
              </a:rPr>
              <a:t>percentage distributions </a:t>
            </a:r>
            <a:r>
              <a:rPr lang="en-US" sz="1000" dirty="0">
                <a:latin typeface="+mj-lt"/>
              </a:rPr>
              <a:t>of </a:t>
            </a:r>
            <a:r>
              <a:rPr lang="en-US" sz="1000" dirty="0" smtClean="0">
                <a:latin typeface="+mj-lt"/>
              </a:rPr>
              <a:t>stage 3 (AIDS) classifications in adolescents 13-19 years of age, young adults 20-24 years of age, and adults 25 years and over diagnosed during 2011 in the United States and 6 dependent areas. In </a:t>
            </a:r>
            <a:r>
              <a:rPr lang="en-US" sz="1000" dirty="0">
                <a:latin typeface="+mj-lt"/>
              </a:rPr>
              <a:t>all three age groups, blacks/African Americans had the largest percentage of </a:t>
            </a:r>
            <a:r>
              <a:rPr lang="en-US" sz="1000" dirty="0" smtClean="0">
                <a:latin typeface="+mj-lt"/>
              </a:rPr>
              <a:t>stage 3 (AIDS) classifications, </a:t>
            </a:r>
            <a:r>
              <a:rPr lang="en-US" sz="1000" dirty="0">
                <a:latin typeface="+mj-lt"/>
              </a:rPr>
              <a:t>although the percentage decreased as age group increased: </a:t>
            </a:r>
            <a:r>
              <a:rPr lang="en-US" sz="1000" dirty="0" smtClean="0">
                <a:latin typeface="+mj-lt"/>
              </a:rPr>
              <a:t>66% </a:t>
            </a:r>
            <a:r>
              <a:rPr lang="en-US" sz="1000" dirty="0">
                <a:latin typeface="+mj-lt"/>
              </a:rPr>
              <a:t>in persons aged 13 to </a:t>
            </a:r>
            <a:r>
              <a:rPr lang="en-US" sz="1000" dirty="0" smtClean="0">
                <a:latin typeface="+mj-lt"/>
              </a:rPr>
              <a:t>19 years, 64% </a:t>
            </a:r>
            <a:r>
              <a:rPr lang="en-US" sz="1000" dirty="0">
                <a:latin typeface="+mj-lt"/>
              </a:rPr>
              <a:t>in persons aged 20 to 24 years, and </a:t>
            </a:r>
            <a:r>
              <a:rPr lang="en-US" sz="1000" dirty="0" smtClean="0">
                <a:latin typeface="+mj-lt"/>
              </a:rPr>
              <a:t>48% </a:t>
            </a:r>
            <a:r>
              <a:rPr lang="en-US" sz="1000" dirty="0">
                <a:latin typeface="+mj-lt"/>
              </a:rPr>
              <a:t>in persons aged 25 </a:t>
            </a:r>
            <a:r>
              <a:rPr lang="en-US" sz="1000" dirty="0" smtClean="0">
                <a:latin typeface="+mj-lt"/>
              </a:rPr>
              <a:t>years and </a:t>
            </a:r>
            <a:r>
              <a:rPr lang="en-US" sz="1000" dirty="0">
                <a:latin typeface="+mj-lt"/>
              </a:rPr>
              <a:t>over. While </a:t>
            </a:r>
            <a:r>
              <a:rPr lang="en-US" sz="1000" dirty="0" smtClean="0">
                <a:latin typeface="+mj-lt"/>
              </a:rPr>
              <a:t>Hispanics/Latinos </a:t>
            </a:r>
            <a:r>
              <a:rPr lang="en-US" sz="1000" dirty="0">
                <a:latin typeface="+mj-lt"/>
              </a:rPr>
              <a:t>accounted for relatively similar percentages of </a:t>
            </a:r>
            <a:r>
              <a:rPr lang="en-US" sz="1000" dirty="0" smtClean="0">
                <a:latin typeface="+mj-lt"/>
              </a:rPr>
              <a:t>stage 3 (AIDS) classifications in </a:t>
            </a:r>
            <a:r>
              <a:rPr lang="en-US" sz="1000" dirty="0">
                <a:latin typeface="+mj-lt"/>
              </a:rPr>
              <a:t>all three age groups, they represented the second largest percentage of persons </a:t>
            </a:r>
            <a:r>
              <a:rPr lang="en-US" sz="1000" dirty="0" smtClean="0">
                <a:latin typeface="+mj-lt"/>
              </a:rPr>
              <a:t>13-19 years (21%) </a:t>
            </a:r>
            <a:r>
              <a:rPr lang="en-US" sz="1000" dirty="0">
                <a:latin typeface="+mj-lt"/>
              </a:rPr>
              <a:t>and </a:t>
            </a:r>
            <a:r>
              <a:rPr lang="en-US" sz="1000" dirty="0" smtClean="0">
                <a:latin typeface="+mj-lt"/>
              </a:rPr>
              <a:t>persons 20-24 years (18%) </a:t>
            </a:r>
            <a:r>
              <a:rPr lang="en-US" sz="1000" dirty="0">
                <a:latin typeface="+mj-lt"/>
              </a:rPr>
              <a:t>and the third largest percentage of persons </a:t>
            </a:r>
            <a:r>
              <a:rPr lang="en-US" sz="1000" dirty="0" smtClean="0">
                <a:latin typeface="+mj-lt"/>
              </a:rPr>
              <a:t>among </a:t>
            </a:r>
            <a:r>
              <a:rPr lang="en-US" sz="1000" dirty="0">
                <a:latin typeface="+mj-lt"/>
              </a:rPr>
              <a:t>adults over 25 years of age (</a:t>
            </a:r>
            <a:r>
              <a:rPr lang="en-US" sz="1000" dirty="0" smtClean="0">
                <a:latin typeface="+mj-lt"/>
              </a:rPr>
              <a:t>21%). </a:t>
            </a:r>
            <a:r>
              <a:rPr lang="en-US" sz="1000" dirty="0">
                <a:latin typeface="+mj-lt"/>
              </a:rPr>
              <a:t>The percentage of </a:t>
            </a:r>
            <a:r>
              <a:rPr lang="en-US" sz="1000" dirty="0" smtClean="0">
                <a:latin typeface="+mj-lt"/>
              </a:rPr>
              <a:t>stage 3 (AIDS) classifications among </a:t>
            </a:r>
            <a:r>
              <a:rPr lang="en-US" sz="1000" dirty="0">
                <a:latin typeface="+mj-lt"/>
              </a:rPr>
              <a:t>whites in </a:t>
            </a:r>
            <a:r>
              <a:rPr lang="en-US" sz="1000" dirty="0" smtClean="0">
                <a:latin typeface="+mj-lt"/>
              </a:rPr>
              <a:t>2011 </a:t>
            </a:r>
            <a:r>
              <a:rPr lang="en-US" sz="1000" dirty="0">
                <a:latin typeface="+mj-lt"/>
              </a:rPr>
              <a:t>increased as age group increased: </a:t>
            </a:r>
            <a:r>
              <a:rPr lang="en-US" sz="1000" dirty="0" smtClean="0">
                <a:latin typeface="+mj-lt"/>
              </a:rPr>
              <a:t>10% </a:t>
            </a:r>
            <a:r>
              <a:rPr lang="en-US" sz="1000" dirty="0">
                <a:latin typeface="+mj-lt"/>
              </a:rPr>
              <a:t>in persons aged 13 to 19 years, </a:t>
            </a:r>
            <a:r>
              <a:rPr lang="en-US" sz="1000" dirty="0" smtClean="0">
                <a:latin typeface="+mj-lt"/>
              </a:rPr>
              <a:t>13% </a:t>
            </a:r>
            <a:r>
              <a:rPr lang="en-US" sz="1000" dirty="0">
                <a:latin typeface="+mj-lt"/>
              </a:rPr>
              <a:t>in persons aged 20 to 24 years, and </a:t>
            </a:r>
            <a:r>
              <a:rPr lang="en-US" sz="1000" dirty="0" smtClean="0">
                <a:latin typeface="+mj-lt"/>
              </a:rPr>
              <a:t>27% </a:t>
            </a:r>
            <a:r>
              <a:rPr lang="en-US" sz="1000" dirty="0">
                <a:latin typeface="+mj-lt"/>
              </a:rPr>
              <a:t>in persons aged 25 years and over.</a:t>
            </a:r>
          </a:p>
          <a:p>
            <a:pPr eaLnBrk="1" fontAlgn="auto" hangingPunct="1">
              <a:spcBef>
                <a:spcPts val="0"/>
              </a:spcBef>
              <a:spcAft>
                <a:spcPts val="0"/>
              </a:spcAft>
              <a:defRPr/>
            </a:pPr>
            <a:r>
              <a:rPr lang="en-US" sz="1000" dirty="0">
                <a:latin typeface="+mj-lt"/>
              </a:rPr>
              <a:t> </a:t>
            </a:r>
          </a:p>
          <a:p>
            <a:pPr eaLnBrk="1" fontAlgn="auto" hangingPunct="1">
              <a:spcBef>
                <a:spcPts val="0"/>
              </a:spcBef>
              <a:spcAft>
                <a:spcPts val="0"/>
              </a:spcAft>
              <a:defRPr/>
            </a:pPr>
            <a:r>
              <a:rPr lang="en-US" sz="1000" dirty="0">
                <a:latin typeface="+mj-lt"/>
              </a:rPr>
              <a:t>All displayed data are estimates. Estimated numbers resulted from statistical adjustment that accounted for reporting delays, but not for incomplete reporting. Age group assigned based on age at </a:t>
            </a:r>
            <a:r>
              <a:rPr lang="en-US" sz="1000" dirty="0" smtClean="0">
                <a:latin typeface="+mj-lt"/>
              </a:rPr>
              <a:t>stage 3 (AIDS) classification.</a:t>
            </a:r>
            <a:endParaRPr lang="en-US" sz="1000" dirty="0">
              <a:latin typeface="+mj-lt"/>
            </a:endParaRPr>
          </a:p>
          <a:p>
            <a:pPr eaLnBrk="1" fontAlgn="auto" hangingPunct="1">
              <a:spcBef>
                <a:spcPts val="0"/>
              </a:spcBef>
              <a:spcAft>
                <a:spcPts val="0"/>
              </a:spcAft>
              <a:defRPr/>
            </a:pPr>
            <a:r>
              <a:rPr lang="en-US" sz="1000" dirty="0">
                <a:latin typeface="+mj-lt"/>
              </a:rPr>
              <a:t> </a:t>
            </a:r>
          </a:p>
          <a:p>
            <a:pPr eaLnBrk="1" fontAlgn="auto" hangingPunct="1">
              <a:spcBef>
                <a:spcPts val="0"/>
              </a:spcBef>
              <a:spcAft>
                <a:spcPts val="0"/>
              </a:spcAft>
              <a:defRPr/>
            </a:pPr>
            <a:r>
              <a:rPr lang="en-US" sz="1000" dirty="0">
                <a:latin typeface="+mj-lt"/>
              </a:rPr>
              <a:t>The Asian category includes Asian/Pacific Islander legacy cases (cases that were diagnosed and reported under the </a:t>
            </a:r>
            <a:r>
              <a:rPr lang="en-US" sz="1000" dirty="0" smtClean="0">
                <a:latin typeface="+mj-lt"/>
              </a:rPr>
              <a:t>pre-1997 Office of Management and Budget race/ethnicity </a:t>
            </a:r>
            <a:r>
              <a:rPr lang="en-US" sz="1000" dirty="0">
                <a:latin typeface="+mj-lt"/>
              </a:rPr>
              <a:t>classification system).  </a:t>
            </a:r>
          </a:p>
          <a:p>
            <a:pPr eaLnBrk="1" fontAlgn="auto" hangingPunct="1">
              <a:spcBef>
                <a:spcPts val="0"/>
              </a:spcBef>
              <a:spcAft>
                <a:spcPts val="0"/>
              </a:spcAft>
              <a:defRPr/>
            </a:pPr>
            <a:r>
              <a:rPr lang="en-US" sz="1000" dirty="0">
                <a:latin typeface="+mj-lt"/>
              </a:rPr>
              <a:t> </a:t>
            </a:r>
          </a:p>
          <a:p>
            <a:pPr eaLnBrk="1" fontAlgn="auto" hangingPunct="1">
              <a:spcBef>
                <a:spcPts val="0"/>
              </a:spcBef>
              <a:spcAft>
                <a:spcPts val="0"/>
              </a:spcAft>
              <a:defRPr/>
            </a:pPr>
            <a:r>
              <a:rPr lang="en-US" sz="1000" dirty="0">
                <a:latin typeface="+mj-lt"/>
              </a:rPr>
              <a:t>Hispanics/Latinos can be of any race</a:t>
            </a:r>
            <a:r>
              <a:rPr lang="en-US" sz="1000" dirty="0" smtClean="0">
                <a:latin typeface="+mj-lt"/>
              </a:rPr>
              <a:t>.</a:t>
            </a:r>
            <a:endParaRPr lang="en-US" sz="1000" dirty="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itchFamily="34" charset="0"/>
              </a:defRPr>
            </a:lvl1pPr>
            <a:lvl2pPr marL="742841" indent="-285708">
              <a:defRPr>
                <a:solidFill>
                  <a:schemeClr val="tx1"/>
                </a:solidFill>
                <a:latin typeface="Myriad Web Pro" pitchFamily="34" charset="0"/>
              </a:defRPr>
            </a:lvl2pPr>
            <a:lvl3pPr marL="1142833" indent="-228567">
              <a:defRPr>
                <a:solidFill>
                  <a:schemeClr val="tx1"/>
                </a:solidFill>
                <a:latin typeface="Myriad Web Pro" pitchFamily="34" charset="0"/>
              </a:defRPr>
            </a:lvl3pPr>
            <a:lvl4pPr marL="1599965" indent="-228567">
              <a:defRPr>
                <a:solidFill>
                  <a:schemeClr val="tx1"/>
                </a:solidFill>
                <a:latin typeface="Myriad Web Pro" pitchFamily="34" charset="0"/>
              </a:defRPr>
            </a:lvl4pPr>
            <a:lvl5pPr marL="2057099" indent="-228567">
              <a:defRPr>
                <a:solidFill>
                  <a:schemeClr val="tx1"/>
                </a:solidFill>
                <a:latin typeface="Myriad Web Pro" pitchFamily="34" charset="0"/>
              </a:defRPr>
            </a:lvl5pPr>
            <a:lvl6pPr marL="2514232" indent="-228567" fontAlgn="base">
              <a:spcBef>
                <a:spcPct val="0"/>
              </a:spcBef>
              <a:spcAft>
                <a:spcPct val="0"/>
              </a:spcAft>
              <a:defRPr>
                <a:solidFill>
                  <a:schemeClr val="tx1"/>
                </a:solidFill>
                <a:latin typeface="Myriad Web Pro" pitchFamily="34" charset="0"/>
              </a:defRPr>
            </a:lvl6pPr>
            <a:lvl7pPr marL="2971364" indent="-228567" fontAlgn="base">
              <a:spcBef>
                <a:spcPct val="0"/>
              </a:spcBef>
              <a:spcAft>
                <a:spcPct val="0"/>
              </a:spcAft>
              <a:defRPr>
                <a:solidFill>
                  <a:schemeClr val="tx1"/>
                </a:solidFill>
                <a:latin typeface="Myriad Web Pro" pitchFamily="34" charset="0"/>
              </a:defRPr>
            </a:lvl7pPr>
            <a:lvl8pPr marL="3428498" indent="-228567" fontAlgn="base">
              <a:spcBef>
                <a:spcPct val="0"/>
              </a:spcBef>
              <a:spcAft>
                <a:spcPct val="0"/>
              </a:spcAft>
              <a:defRPr>
                <a:solidFill>
                  <a:schemeClr val="tx1"/>
                </a:solidFill>
                <a:latin typeface="Myriad Web Pro" pitchFamily="34" charset="0"/>
              </a:defRPr>
            </a:lvl8pPr>
            <a:lvl9pPr marL="3885630" indent="-228567" fontAlgn="base">
              <a:spcBef>
                <a:spcPct val="0"/>
              </a:spcBef>
              <a:spcAft>
                <a:spcPct val="0"/>
              </a:spcAft>
              <a:defRPr>
                <a:solidFill>
                  <a:schemeClr val="tx1"/>
                </a:solidFill>
                <a:latin typeface="Myriad Web Pro" pitchFamily="34" charset="0"/>
              </a:defRPr>
            </a:lvl9pPr>
          </a:lstStyle>
          <a:p>
            <a:pPr>
              <a:defRPr/>
            </a:pPr>
            <a:fld id="{F17BA98D-43E4-4AB2-AFD2-8C592F1C1CE0}" type="slidenum">
              <a:rPr lang="en-US" smtClean="0">
                <a:solidFill>
                  <a:prstClr val="black"/>
                </a:solidFill>
                <a:latin typeface="Calibri" pitchFamily="34" charset="0"/>
              </a:rPr>
              <a:pPr>
                <a:defRPr/>
              </a:pPr>
              <a:t>54</a:t>
            </a:fld>
            <a:endParaRPr lang="en-US" smtClean="0">
              <a:solidFill>
                <a:prstClr val="black"/>
              </a:solidFill>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p:spPr>
      </p:sp>
      <p:sp>
        <p:nvSpPr>
          <p:cNvPr id="199683"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237" indent="-165237">
              <a:defRPr/>
            </a:pPr>
            <a:r>
              <a:rPr lang="en-US" sz="1000" b="1" dirty="0">
                <a:latin typeface="+mj-lt"/>
              </a:rPr>
              <a:t>TRANSITION SLIDE</a:t>
            </a:r>
          </a:p>
          <a:p>
            <a:r>
              <a:rPr lang="en-US" sz="1000" dirty="0">
                <a:latin typeface="+mj-lt"/>
              </a:rPr>
              <a:t>Young people are frequently at the center of the HIV epidemic, and HIV has been referred to as a “youth-driven disease” worldwide (1). Almost half of all new HIV infections worldwide are among youth aged 15–24 years (2). In the United States, 40% of all HIV infections occur in persons under 25 years of age, and HIV is the sixth leading cause of death among adolescents (1). In addition, adolescence and young adulthood is often the time when alcohol and drug experimentation begins, which may put young substance users at high-risk for HIV and other sexually transmitted infections. Substance use impairs judgment and decision-making, and some drugs (e.g., stimulants) may heighten perception of sexual arousal and promote high-risk sexual activity (3). </a:t>
            </a:r>
          </a:p>
          <a:p>
            <a:endParaRPr lang="en-US" sz="1000" dirty="0">
              <a:latin typeface="+mj-lt"/>
            </a:endParaRPr>
          </a:p>
          <a:p>
            <a:pPr defTabSz="914266">
              <a:defRPr/>
            </a:pPr>
            <a:r>
              <a:rPr lang="en-US" sz="1000" dirty="0">
                <a:latin typeface="+mj-lt"/>
              </a:rPr>
              <a:t>According to CDC estimates, in 2011, more than 10,000 young people, aged 13 to 24 were diagnosed with HIV, and over 2,900 were diagnosed with AIDS in the U.S.  In the past, most of those cases were in adolescent males. That ratio is changing, as more females become infected.</a:t>
            </a:r>
          </a:p>
          <a:p>
            <a:endParaRPr lang="en-US" sz="1000" dirty="0">
              <a:latin typeface="+mj-lt"/>
            </a:endParaRPr>
          </a:p>
          <a:p>
            <a:r>
              <a:rPr lang="en-US" sz="1000" b="1" u="none" dirty="0">
                <a:latin typeface="+mj-lt"/>
              </a:rPr>
              <a:t>REFERENCES</a:t>
            </a:r>
          </a:p>
          <a:p>
            <a:r>
              <a:rPr lang="en-US" sz="1000" dirty="0">
                <a:latin typeface="+mj-lt"/>
              </a:rPr>
              <a:t>(1) Benton T., &amp; </a:t>
            </a:r>
            <a:r>
              <a:rPr lang="en-US" sz="1000" dirty="0" err="1">
                <a:latin typeface="+mj-lt"/>
              </a:rPr>
              <a:t>Ifeagwu</a:t>
            </a:r>
            <a:r>
              <a:rPr lang="en-US" sz="1000" dirty="0">
                <a:latin typeface="+mj-lt"/>
              </a:rPr>
              <a:t> J. (2008). HIV in adolescents: What we know and need to know. </a:t>
            </a:r>
            <a:r>
              <a:rPr lang="en-US" sz="1000" i="1" dirty="0">
                <a:latin typeface="+mj-lt"/>
              </a:rPr>
              <a:t>Current Psychiatry Reports, 10</a:t>
            </a:r>
            <a:r>
              <a:rPr lang="en-US" sz="1000" dirty="0">
                <a:latin typeface="+mj-lt"/>
              </a:rPr>
              <a:t>, 109-115.</a:t>
            </a:r>
          </a:p>
          <a:p>
            <a:endParaRPr lang="en-US" sz="1000" dirty="0">
              <a:latin typeface="+mj-lt"/>
            </a:endParaRPr>
          </a:p>
          <a:p>
            <a:r>
              <a:rPr lang="en-US" sz="1000" dirty="0">
                <a:latin typeface="+mj-lt"/>
              </a:rPr>
              <a:t>(2) UNAIDS. (2008). Report on the Global AIDS Epidemic. Geneva: UNAIDS.</a:t>
            </a:r>
          </a:p>
          <a:p>
            <a:endParaRPr lang="en-US" sz="1000" dirty="0">
              <a:latin typeface="+mj-lt"/>
            </a:endParaRPr>
          </a:p>
          <a:p>
            <a:r>
              <a:rPr lang="en-US" sz="1000" dirty="0">
                <a:latin typeface="+mj-lt"/>
              </a:rPr>
              <a:t>(3) </a:t>
            </a:r>
            <a:r>
              <a:rPr lang="en-US" sz="1000" dirty="0" err="1">
                <a:latin typeface="+mj-lt"/>
              </a:rPr>
              <a:t>Rotheram-Borus</a:t>
            </a:r>
            <a:r>
              <a:rPr lang="en-US" sz="1000" dirty="0">
                <a:latin typeface="+mj-lt"/>
              </a:rPr>
              <a:t>, M.J., Ingram, B.K., </a:t>
            </a:r>
            <a:r>
              <a:rPr lang="en-US" sz="1000" dirty="0" err="1">
                <a:latin typeface="+mj-lt"/>
              </a:rPr>
              <a:t>Swendeman</a:t>
            </a:r>
            <a:r>
              <a:rPr lang="en-US" sz="1000" dirty="0">
                <a:latin typeface="+mj-lt"/>
              </a:rPr>
              <a:t>, D., &amp; Flannery, D. (2009). Common principles embedded in effective adolescent HIV prevention programs. </a:t>
            </a:r>
            <a:r>
              <a:rPr lang="en-US" sz="1000" i="1" dirty="0">
                <a:latin typeface="+mj-lt"/>
              </a:rPr>
              <a:t>AIDS Behavior, 13</a:t>
            </a:r>
            <a:r>
              <a:rPr lang="en-US" sz="1000" dirty="0">
                <a:latin typeface="+mj-lt"/>
              </a:rPr>
              <a:t>(3), 387-398.</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a:latin typeface="+mj-lt"/>
              </a:rPr>
              <a:t>Typically, people associate drug abuse and HIV/AIDS with injection drug use and needle sharing. Drug abuse by any method (not just injection) can put a person at risk for contracting HIV. Drug and alcohol intoxication affect the way a person makes decisions and can lead to unsafe sexual practices, which puts them at risk for getting HIV or transmitting it to someone else. Drug abuse and addiction can worsen the progression of HIV and its consequences, especially in the brain. Since the late 1980s, researchers have found that if you treat substance use disorders, you can prevent the spread of HIV. When people who have a substance problem enter treatment, they stop or reduce their alcohol and/or drug use and related risk behaviors, including drug injection and unsafe sexual practices. SUD treatment programs also serve an important role in getting out good information on HIV/AIDS and related diseases, providing counseling and testing services, and offering referrals for medical and social services.</a:t>
            </a:r>
          </a:p>
          <a:p>
            <a:endParaRPr lang="en-US" sz="1000" dirty="0" smtClean="0">
              <a:latin typeface="+mj-lt"/>
            </a:endParaRPr>
          </a:p>
          <a:p>
            <a:r>
              <a:rPr lang="en-US" sz="1000" b="1" u="none" dirty="0" smtClean="0">
                <a:latin typeface="+mj-lt"/>
              </a:rPr>
              <a:t>REFERENCE</a:t>
            </a:r>
          </a:p>
          <a:p>
            <a:r>
              <a:rPr lang="en-US" sz="1000" dirty="0" smtClean="0">
                <a:latin typeface="+mj-lt"/>
              </a:rPr>
              <a:t>National</a:t>
            </a:r>
            <a:r>
              <a:rPr lang="en-US" sz="1000" baseline="0" dirty="0" smtClean="0">
                <a:latin typeface="+mj-lt"/>
              </a:rPr>
              <a:t> Institute on Drug Abuse. (2014). Drug Facts: HIV/AIDS and Drug Abuse. Available at: </a:t>
            </a:r>
            <a:r>
              <a:rPr lang="en-US" sz="1000" u="sng" dirty="0">
                <a:latin typeface="+mj-lt"/>
              </a:rPr>
              <a:t>http://teens.drugabuse.gov/drug-facts/hiv-aids-and-drug-abuse.</a:t>
            </a:r>
            <a:endParaRPr lang="en-US" sz="1000" dirty="0">
              <a:latin typeface="+mj-lt"/>
            </a:endParaRPr>
          </a:p>
          <a:p>
            <a:r>
              <a:rPr lang="en-US" sz="1000" dirty="0" smtClean="0">
                <a:latin typeface="+mj-lt"/>
              </a:rPr>
              <a:t> </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56</a:t>
            </a:fld>
            <a:endParaRPr lang="en-US"/>
          </a:p>
        </p:txBody>
      </p:sp>
    </p:spTree>
    <p:extLst>
      <p:ext uri="{BB962C8B-B14F-4D97-AF65-F5344CB8AC3E}">
        <p14:creationId xmlns:p14="http://schemas.microsoft.com/office/powerpoint/2010/main" val="551652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Substance abuse is a major issue for many young people who are living with, or are at high risk for HIV. Many factors, such as unprotected sexual behaviors and substance abuse, place an individual at increased risk for HIV infection, many of those same issues are part of a generalized constellation of problem behaviors that place a youth at risk for substance abuse. </a:t>
            </a:r>
            <a:r>
              <a:rPr lang="en-US" sz="1000" dirty="0" err="1">
                <a:latin typeface="+mj-lt"/>
              </a:rPr>
              <a:t>Huba</a:t>
            </a:r>
            <a:r>
              <a:rPr lang="en-US" sz="1000" dirty="0">
                <a:latin typeface="+mj-lt"/>
              </a:rPr>
              <a:t> and colleagues found that among HIV-positive and at-risk youth, several characteristics were predictive of substance abuse. Youth who were HIV positive, younger, Hispanic, or multiracial were more likely to have a substance abuse problem. Among the females, those who were Native American were also more likely to be substance abusers. In terms of other related risk behaviors, both males and females who were noted to have had risky sex with men, risky sex with women, sex with an injection drug user, survival sex, or those who were homeless or involved in the criminal justice system were more likely to also be substance abusers. Among the males, those with a history of an STD and having had an HIV-positive sex partner were also more likely</a:t>
            </a:r>
          </a:p>
          <a:p>
            <a:r>
              <a:rPr lang="en-US" sz="1000" dirty="0">
                <a:latin typeface="+mj-lt"/>
              </a:rPr>
              <a:t>to be substance abusers, as were females who were not involved with the mental health service system.</a:t>
            </a:r>
          </a:p>
          <a:p>
            <a:endParaRPr lang="en-US" sz="1000" dirty="0">
              <a:latin typeface="+mj-lt"/>
            </a:endParaRPr>
          </a:p>
          <a:p>
            <a:r>
              <a:rPr lang="en-US" sz="1000" b="1" dirty="0">
                <a:latin typeface="+mj-lt"/>
              </a:rPr>
              <a:t>Additional Information for the </a:t>
            </a:r>
            <a:r>
              <a:rPr lang="en-US" sz="1000" b="1" dirty="0" smtClean="0">
                <a:latin typeface="+mj-lt"/>
              </a:rPr>
              <a:t>Trainer(s)</a:t>
            </a:r>
            <a:endParaRPr lang="en-US" sz="1000" b="1" dirty="0">
              <a:latin typeface="+mj-lt"/>
            </a:endParaRPr>
          </a:p>
          <a:p>
            <a:pPr fontAlgn="base"/>
            <a:r>
              <a:rPr lang="en-US" sz="1000" dirty="0">
                <a:latin typeface="+mj-lt"/>
              </a:rPr>
              <a:t>In one study, </a:t>
            </a:r>
            <a:r>
              <a:rPr lang="en-US" sz="1000" dirty="0" err="1">
                <a:latin typeface="+mj-lt"/>
              </a:rPr>
              <a:t>Alperen</a:t>
            </a:r>
            <a:r>
              <a:rPr lang="en-US" sz="1000" dirty="0">
                <a:latin typeface="+mj-lt"/>
              </a:rPr>
              <a:t> and colleagues conducted a cross-sectional and longitudinal analysis to examine the risk factors associated with recent substance use among </a:t>
            </a:r>
            <a:r>
              <a:rPr lang="en-US" sz="1000" dirty="0" err="1">
                <a:latin typeface="+mj-lt"/>
              </a:rPr>
              <a:t>perinatally</a:t>
            </a:r>
            <a:r>
              <a:rPr lang="en-US" sz="1000" dirty="0">
                <a:latin typeface="+mj-lt"/>
              </a:rPr>
              <a:t> human immunodeficiency virus (HIV)-infected (PHIV+) and </a:t>
            </a:r>
            <a:r>
              <a:rPr lang="en-US" sz="1000" dirty="0" err="1">
                <a:latin typeface="+mj-lt"/>
              </a:rPr>
              <a:t>perinatally</a:t>
            </a:r>
            <a:r>
              <a:rPr lang="en-US" sz="1000" dirty="0">
                <a:latin typeface="+mj-lt"/>
              </a:rPr>
              <a:t> exposed, uninfected (PHEU) youth and compared SU lifetime prevalence with the general population of United States adolescents. Perinatal HIV infection was not a statistically significant risk factor for alcohol or marijuana use. Risk factors for alcohol use among PHIV+ youth included higher severity of emotional and conduct problems and alcohol and marijuana use in the home by the caregiver or others. Risk factors for marijuana use among PHIV+ youth included marijuana use in the home, higher severity of conduct problems, and stressful life events. Similar SU risk factors among PHEU youth included SU in the home and higher severity of conduct and emotional problems. Overall lifetime prevalence of SU by age was similar to that in national surveys. Although lifetime substance use prevalence and risk factors for PHIV+ and PHEU adolescents were similar to national norms, the negative consequences are potentially greater for PHIV+ youth. Prevention efforts should begin before substance use initiation and address the family and social environment and youth mental health status.</a:t>
            </a:r>
          </a:p>
          <a:p>
            <a:pPr fontAlgn="base"/>
            <a:endParaRPr lang="en-US" sz="1000" dirty="0">
              <a:latin typeface="+mj-lt"/>
            </a:endParaRPr>
          </a:p>
          <a:p>
            <a:pPr fontAlgn="base"/>
            <a:r>
              <a:rPr lang="en-US" sz="1000" b="1" u="none" dirty="0" smtClean="0">
                <a:latin typeface="+mj-lt"/>
              </a:rPr>
              <a:t>REFERENCES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solidFill>
                  <a:srgbClr val="FFFF3D"/>
                </a:solidFill>
                <a:latin typeface="+mj-lt"/>
              </a:rPr>
              <a:t>(1) </a:t>
            </a:r>
            <a:r>
              <a:rPr lang="en-US" sz="1000" dirty="0" err="1" smtClean="0">
                <a:solidFill>
                  <a:srgbClr val="FFFF3D"/>
                </a:solidFill>
                <a:latin typeface="+mj-lt"/>
              </a:rPr>
              <a:t>Huba</a:t>
            </a:r>
            <a:r>
              <a:rPr lang="en-US" sz="1000" dirty="0" smtClean="0">
                <a:solidFill>
                  <a:srgbClr val="FFFF3D"/>
                </a:solidFill>
                <a:latin typeface="+mj-lt"/>
              </a:rPr>
              <a:t> et al. (2000). </a:t>
            </a:r>
            <a:r>
              <a:rPr lang="en-US" sz="1000" i="1" dirty="0" smtClean="0">
                <a:solidFill>
                  <a:srgbClr val="FFFF3D"/>
                </a:solidFill>
                <a:latin typeface="+mj-lt"/>
              </a:rPr>
              <a:t>Psychology of Addictive Behaviors, 14</a:t>
            </a:r>
            <a:r>
              <a:rPr lang="en-US" sz="1000" dirty="0" smtClean="0">
                <a:solidFill>
                  <a:srgbClr val="FFFF3D"/>
                </a:solidFill>
                <a:latin typeface="+mj-lt"/>
              </a:rPr>
              <a:t>(2), 197-205.</a:t>
            </a:r>
          </a:p>
          <a:p>
            <a:pPr fontAlgn="base"/>
            <a:endParaRPr lang="en-US" sz="1000" b="1" u="none" dirty="0">
              <a:latin typeface="+mj-lt"/>
            </a:endParaRPr>
          </a:p>
          <a:p>
            <a:pPr defTabSz="914266">
              <a:defRPr/>
            </a:pPr>
            <a:r>
              <a:rPr lang="en-US" sz="1000" dirty="0" smtClean="0">
                <a:solidFill>
                  <a:srgbClr val="FFFF3D"/>
                </a:solidFill>
                <a:latin typeface="+mj-lt"/>
              </a:rPr>
              <a:t>(2) </a:t>
            </a:r>
            <a:r>
              <a:rPr lang="en-US" sz="1000" dirty="0" err="1" smtClean="0">
                <a:solidFill>
                  <a:srgbClr val="FFFF3D"/>
                </a:solidFill>
                <a:latin typeface="+mj-lt"/>
              </a:rPr>
              <a:t>Alperen</a:t>
            </a:r>
            <a:r>
              <a:rPr lang="en-US" sz="1000" dirty="0" smtClean="0">
                <a:solidFill>
                  <a:srgbClr val="FFFF3D"/>
                </a:solidFill>
                <a:latin typeface="+mj-lt"/>
              </a:rPr>
              <a:t> </a:t>
            </a:r>
            <a:r>
              <a:rPr lang="en-US" sz="1000" dirty="0">
                <a:solidFill>
                  <a:srgbClr val="FFFF3D"/>
                </a:solidFill>
                <a:latin typeface="+mj-lt"/>
              </a:rPr>
              <a:t>et al. (2012). </a:t>
            </a:r>
            <a:r>
              <a:rPr lang="en-US" sz="1000" i="1" dirty="0">
                <a:solidFill>
                  <a:srgbClr val="FFFF3D"/>
                </a:solidFill>
                <a:latin typeface="+mj-lt"/>
              </a:rPr>
              <a:t>Fourth International Workshop on HIV Pediatrics</a:t>
            </a:r>
            <a:r>
              <a:rPr lang="en-US" sz="1000" dirty="0">
                <a:solidFill>
                  <a:srgbClr val="FFFF3D"/>
                </a:solidFill>
                <a:latin typeface="+mj-lt"/>
              </a:rPr>
              <a:t>, Washington, DC, July 20–21, 2012</a:t>
            </a:r>
            <a:r>
              <a:rPr lang="en-US" sz="1000" dirty="0" smtClean="0">
                <a:solidFill>
                  <a:srgbClr val="FFFF3D"/>
                </a:solidFill>
                <a:latin typeface="+mj-lt"/>
              </a:rPr>
              <a:t>.</a:t>
            </a:r>
            <a:endParaRPr lang="en-US" sz="1000" dirty="0">
              <a:solidFill>
                <a:srgbClr val="FFFF3D"/>
              </a:solidFill>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57</a:t>
            </a:fld>
            <a:endParaRPr lang="en-US"/>
          </a:p>
        </p:txBody>
      </p:sp>
    </p:spTree>
    <p:extLst>
      <p:ext uri="{BB962C8B-B14F-4D97-AF65-F5344CB8AC3E}">
        <p14:creationId xmlns:p14="http://schemas.microsoft.com/office/powerpoint/2010/main" val="28335955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Research on traumatic stress (TS) among adolescent substance users is limited, with research indicating that not all adolescents who experience trauma are substance users and</a:t>
            </a:r>
          </a:p>
          <a:p>
            <a:r>
              <a:rPr lang="en-US" sz="1000" b="0" i="0" u="none" strike="noStrike" kern="1200" baseline="0" dirty="0" smtClean="0">
                <a:solidFill>
                  <a:schemeClr val="tx1"/>
                </a:solidFill>
                <a:latin typeface="+mj-lt"/>
                <a:ea typeface="+mn-ea"/>
                <a:cs typeface="+mn-cs"/>
              </a:rPr>
              <a:t>not all adolescent substance users report symptoms of TS. In the general adolescent population, research on TS symptoms indicates gender differences, with more females reporting traumatic life events and more symptoms associated with traumatic stress. A gap in research exists, however, with regard to gender differences among adolescent substance users who report low versus acute levels of TS symptoms. In a study by Stevens and colleagues, 274 male and 104 female adolescents enrolled in four drug treatment programs in Arizona were assessed. Comparisons between males and females and those with low versus acute levels of TS symptoms were examined with regard to substance</a:t>
            </a:r>
          </a:p>
          <a:p>
            <a:r>
              <a:rPr lang="en-US" sz="1000" b="0" i="0" u="none" strike="noStrike" kern="1200" baseline="0" dirty="0" smtClean="0">
                <a:solidFill>
                  <a:schemeClr val="tx1"/>
                </a:solidFill>
                <a:latin typeface="+mj-lt"/>
                <a:ea typeface="+mn-ea"/>
                <a:cs typeface="+mn-cs"/>
              </a:rPr>
              <a:t>use, mental health, physical health, and HIV risk-taking behavior. Results indicate significant differences between males and females and between those reporting low versus acute TS. In general, females and those with acute levels of TS symptoms had higher levels of substance use, mental health, and physical health problems as well as greater HIV risk behaviors when compared to males and those with low levels of TS symptoms. Results of this study indicate the need to assess adolescents for TS, including victimization and maltreatment histories, when entering substance abuse treatment and the need to simultaneously address issues of substance use, TS, and related mental health, physical health, and HIV sex risk behavior while in treatment. </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p>
          <a:p>
            <a:r>
              <a:rPr lang="en-US" sz="1000" b="0" i="0" u="none" strike="noStrike" kern="1200" baseline="0" dirty="0" smtClean="0">
                <a:solidFill>
                  <a:schemeClr val="tx1"/>
                </a:solidFill>
                <a:latin typeface="+mj-lt"/>
                <a:ea typeface="+mn-ea"/>
                <a:cs typeface="+mn-cs"/>
              </a:rPr>
              <a:t>Stevens, S.J., Murphy, B.S., &amp; McKnight, K. (2003). Traumatic stress and gender differences in relationship to substance abuse, mental health, physical health, and HIV risk behavior in a sample of adolescents enrolled in drug treatment. </a:t>
            </a:r>
            <a:r>
              <a:rPr lang="en-US" sz="1000" b="0" i="1" u="none" strike="noStrike" kern="1200" baseline="0" dirty="0" smtClean="0">
                <a:solidFill>
                  <a:schemeClr val="tx1"/>
                </a:solidFill>
                <a:latin typeface="+mj-lt"/>
                <a:ea typeface="+mn-ea"/>
                <a:cs typeface="+mn-cs"/>
              </a:rPr>
              <a:t>Child Maltreatment, 8</a:t>
            </a:r>
            <a:r>
              <a:rPr lang="en-US" sz="1000" b="0" i="0" u="none" strike="noStrike" kern="1200" baseline="0" dirty="0" smtClean="0">
                <a:solidFill>
                  <a:schemeClr val="tx1"/>
                </a:solidFill>
                <a:latin typeface="+mj-lt"/>
                <a:ea typeface="+mn-ea"/>
                <a:cs typeface="+mn-cs"/>
              </a:rPr>
              <a:t>(1), 46-57.</a:t>
            </a:r>
            <a:endParaRPr lang="en-US" sz="1000" i="0" dirty="0">
              <a:latin typeface="+mj-lt"/>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58</a:t>
            </a:fld>
            <a:endParaRPr lang="en-US"/>
          </a:p>
        </p:txBody>
      </p:sp>
    </p:spTree>
    <p:extLst>
      <p:ext uri="{BB962C8B-B14F-4D97-AF65-F5344CB8AC3E}">
        <p14:creationId xmlns:p14="http://schemas.microsoft.com/office/powerpoint/2010/main" val="1526049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Early age at sexual initiation: </a:t>
            </a:r>
            <a:r>
              <a:rPr lang="en-US" sz="1000" dirty="0">
                <a:latin typeface="+mj-lt"/>
              </a:rPr>
              <a:t>According to CDC’s Youth Risk Behavioral Survey (YRBS), many young people begin having sexual intercourse at early ages: 47% of high school students have had sexual intercourse, and 7.4% of them reported first sexual intercourse before age 13 [4]. HIV/AIDS education needs to take place at correspondingly young ages, before young people engage in sexual behaviors that put them at risk for HIV infection. </a:t>
            </a:r>
          </a:p>
          <a:p>
            <a:endParaRPr lang="en-US" sz="1000" dirty="0">
              <a:latin typeface="+mj-lt"/>
            </a:endParaRPr>
          </a:p>
          <a:p>
            <a:r>
              <a:rPr lang="en-US" sz="1000" b="1" dirty="0">
                <a:latin typeface="+mj-lt"/>
              </a:rPr>
              <a:t>Heterosexual transmission: </a:t>
            </a:r>
            <a:r>
              <a:rPr lang="en-US" sz="1000" dirty="0">
                <a:latin typeface="+mj-lt"/>
              </a:rPr>
              <a:t>Young women, especially those of minority races or ethnicities, are increasingly at risk for HIV infection through heterosexual contact. According to data from a CDC study of HIV prevalence among disadvantaged youth during the early to mid-1990s, the rate of HIV prevalence among young women aged 16–21 was 50% higher than the rate among young men in that age group [5]. African American women in this study were 7 times as likely as white women and 8 times as likely as Hispanic women to be HIV-positive. Young women are at risk for sexually transmitted HIV for several reasons, including biologic vulnerability, lack of recognition of their partners’ risk factors, inequality in relationships, and having sex with older men who are more likely to be infected with HIV.</a:t>
            </a:r>
          </a:p>
          <a:p>
            <a:endParaRPr lang="en-US" sz="1000" dirty="0">
              <a:latin typeface="+mj-lt"/>
            </a:endParaRPr>
          </a:p>
          <a:p>
            <a:r>
              <a:rPr lang="en-US" sz="1000" b="1" dirty="0">
                <a:latin typeface="+mj-lt"/>
              </a:rPr>
              <a:t>MSM: </a:t>
            </a:r>
            <a:r>
              <a:rPr lang="en-US" sz="1000" dirty="0">
                <a:latin typeface="+mj-lt"/>
              </a:rPr>
              <a:t>Young MSM are at high risk for HIV infection, but their risk factors and the prevention barriers they face differ from those of persons who become infected through heterosexual contact. According to a CDC study of 5,589 MSM, 55% of young men (aged 15–22) did not let other people know they were sexually attracted to men [6]. MSM who do not disclose their sexual orientation are less likely to seek HIV testing, so if they become infected, they are less likely to know it. Further, because MSM who do not disclose their sexual orientation are likely to have 1 or more female sex partners, MSM who become infected may transmit the virus to women as well as to men. In a small study of African American MSM college students and nonstudents in North Carolina, the participants had sexual risk factors for HIV infection, and 20% had a female sex partner during the preceding 12 months [7].</a:t>
            </a:r>
          </a:p>
          <a:p>
            <a:endParaRPr lang="en-US" sz="1000" dirty="0">
              <a:latin typeface="+mj-lt"/>
            </a:endParaRPr>
          </a:p>
          <a:p>
            <a:r>
              <a:rPr lang="en-US" sz="1000" b="1" dirty="0">
                <a:latin typeface="+mj-lt"/>
              </a:rPr>
              <a:t>Sexually transmitted diseases (STDs): </a:t>
            </a:r>
            <a:r>
              <a:rPr lang="en-US" sz="1000" dirty="0">
                <a:latin typeface="+mj-lt"/>
              </a:rPr>
              <a:t>The presence of an STD greatly increases a person’s likelihood of acquiring or transmitting HIV [8]. Some of the highest STD rates in the country are those among young people, especially young people of minority races and ethnicities [9].</a:t>
            </a:r>
          </a:p>
          <a:p>
            <a:endParaRPr lang="en-US" sz="1000" dirty="0">
              <a:latin typeface="+mj-lt"/>
            </a:endParaRPr>
          </a:p>
          <a:p>
            <a:r>
              <a:rPr lang="en-US" sz="1000" b="1" dirty="0">
                <a:latin typeface="+mj-lt"/>
              </a:rPr>
              <a:t>Substance Use: </a:t>
            </a:r>
            <a:r>
              <a:rPr lang="en-US" sz="1000" dirty="0">
                <a:latin typeface="+mj-lt"/>
              </a:rPr>
              <a:t>Young people in the United States use alcohol, tobacco, and other drugs at high rates [10]. Both casual and chronic substance users are more likely to engage in high-risk behaviors, such as unprotected sex, when they are under the influence of drugs or alcohol [11]. Runaways and other homeless young people are at high risk for HIV infection if they are exchanging sex for drugs or money.</a:t>
            </a:r>
          </a:p>
          <a:p>
            <a:endParaRPr lang="en-US" sz="1000" dirty="0">
              <a:latin typeface="+mj-lt"/>
            </a:endParaRPr>
          </a:p>
          <a:p>
            <a:r>
              <a:rPr lang="en-US" sz="1000" b="1" dirty="0">
                <a:latin typeface="+mj-lt"/>
              </a:rPr>
              <a:t>Lack of Awareness: </a:t>
            </a:r>
            <a:r>
              <a:rPr lang="en-US" sz="1000" dirty="0">
                <a:latin typeface="+mj-lt"/>
              </a:rPr>
              <a:t>Research has shown that a large proportion of young people are not concerned about becoming infected with HIV [12]. Adolescents need accurate, age-appropriate information about HIV infection and AIDS, including how to talk with their parents or other trusted adults about HIV and AIDS, how to reduce or eliminate risk factors, how to talk with a potential partner about risk factors, where to get tested for HIV, how to use a condom correctly. Information should also include the concept that abstinence is the only 100% effective way to avoid infection.</a:t>
            </a:r>
          </a:p>
          <a:p>
            <a:endParaRPr lang="en-US" sz="1000" dirty="0">
              <a:latin typeface="+mj-lt"/>
            </a:endParaRPr>
          </a:p>
          <a:p>
            <a:r>
              <a:rPr lang="en-US" sz="1000" b="1" dirty="0">
                <a:latin typeface="+mj-lt"/>
              </a:rPr>
              <a:t>Poverty and Out-of-School Youth: </a:t>
            </a:r>
            <a:r>
              <a:rPr lang="en-US" sz="1000" dirty="0">
                <a:latin typeface="+mj-lt"/>
              </a:rPr>
              <a:t>Nearly 1 in 4 African Americans and 1 in 5 Hispanics live in poverty [13]. The socioeconomic problems associated with poverty, including lack of access to high-quality health care, can directly or indirectly increase the risk for HIV infection [14]. Young people who have dropped out of school are more likely to become sexually active at younger ages and to fail to use contraception [15].</a:t>
            </a:r>
          </a:p>
          <a:p>
            <a:endParaRPr lang="en-US" sz="1000" dirty="0">
              <a:latin typeface="+mj-lt"/>
            </a:endParaRPr>
          </a:p>
          <a:p>
            <a:r>
              <a:rPr lang="en-US" sz="1000" b="1" dirty="0">
                <a:latin typeface="+mj-lt"/>
              </a:rPr>
              <a:t>The Coming of Age of HIV-Positive Children: </a:t>
            </a:r>
            <a:r>
              <a:rPr lang="en-US" sz="1000" dirty="0">
                <a:latin typeface="+mj-lt"/>
              </a:rPr>
              <a:t>Many young people who contracted HIV through perinatal transmission are facing decisions about becoming sexually active. They will require ongoing counseling and prevention education to ensure that they do not transmit HIV</a:t>
            </a:r>
            <a:r>
              <a:rPr lang="en-US" sz="1000" dirty="0" smtClean="0">
                <a:latin typeface="+mj-lt"/>
              </a:rPr>
              <a:t>.</a:t>
            </a:r>
          </a:p>
          <a:p>
            <a:endParaRPr lang="en-US" sz="1000" dirty="0" smtClean="0">
              <a:latin typeface="+mj-lt"/>
            </a:endParaRPr>
          </a:p>
          <a:p>
            <a:r>
              <a:rPr lang="en-US" sz="1000" b="1" dirty="0" smtClean="0">
                <a:latin typeface="+mj-lt"/>
              </a:rPr>
              <a:t>REFERENCES</a:t>
            </a:r>
          </a:p>
          <a:p>
            <a:pPr marL="228600" indent="-228600">
              <a:buAutoNum type="arabicParenBoth"/>
            </a:pPr>
            <a:r>
              <a:rPr lang="en-US" sz="1000" b="0" i="0" u="none" strike="noStrike" kern="1200" baseline="0" dirty="0" smtClean="0">
                <a:solidFill>
                  <a:schemeClr val="tx1"/>
                </a:solidFill>
                <a:latin typeface="+mj-lt"/>
                <a:ea typeface="+mn-ea"/>
                <a:cs typeface="+mn-cs"/>
              </a:rPr>
              <a:t>CDC. (2005). </a:t>
            </a:r>
            <a:r>
              <a:rPr lang="en-US" sz="1000" b="0" i="1" u="none" strike="noStrike" kern="1200" baseline="0" dirty="0" smtClean="0">
                <a:solidFill>
                  <a:schemeClr val="tx1"/>
                </a:solidFill>
                <a:latin typeface="+mj-lt"/>
                <a:ea typeface="+mn-ea"/>
                <a:cs typeface="+mn-cs"/>
              </a:rPr>
              <a:t>HIV/AIDS Surveillance Report, 2004</a:t>
            </a:r>
            <a:r>
              <a:rPr lang="en-US" sz="1000" b="0" i="0" u="none" strike="noStrike" kern="1200" baseline="0" dirty="0" smtClean="0">
                <a:solidFill>
                  <a:schemeClr val="tx1"/>
                </a:solidFill>
                <a:latin typeface="+mj-lt"/>
                <a:ea typeface="+mn-ea"/>
                <a:cs typeface="+mn-cs"/>
              </a:rPr>
              <a:t>. Vol. 16. Atlanta: US Department of Health and Human Services.</a:t>
            </a:r>
          </a:p>
          <a:p>
            <a:pPr marL="0" indent="0">
              <a:buNone/>
            </a:pPr>
            <a:endParaRPr lang="en-US" sz="1000" b="0" i="0" u="none" strike="noStrike" kern="1200" baseline="0" dirty="0" smtClean="0">
              <a:solidFill>
                <a:schemeClr val="tx1"/>
              </a:solidFill>
              <a:latin typeface="+mj-lt"/>
              <a:ea typeface="+mn-ea"/>
              <a:cs typeface="+mn-cs"/>
            </a:endParaRPr>
          </a:p>
          <a:p>
            <a:pPr marL="0" indent="0">
              <a:buNone/>
            </a:pPr>
            <a:r>
              <a:rPr lang="en-US" sz="1000" b="0" i="0" u="none" strike="noStrike" kern="1200" baseline="0" dirty="0" smtClean="0">
                <a:solidFill>
                  <a:schemeClr val="tx1"/>
                </a:solidFill>
                <a:latin typeface="+mj-lt"/>
                <a:ea typeface="+mn-ea"/>
                <a:cs typeface="+mn-cs"/>
              </a:rPr>
              <a:t>(2) CDC. (2005). </a:t>
            </a:r>
            <a:r>
              <a:rPr lang="en-US" sz="1000" b="0" i="1" u="none" strike="noStrike" kern="1200" baseline="0" dirty="0" smtClean="0">
                <a:solidFill>
                  <a:schemeClr val="tx1"/>
                </a:solidFill>
                <a:latin typeface="+mj-lt"/>
                <a:ea typeface="+mn-ea"/>
                <a:cs typeface="+mn-cs"/>
              </a:rPr>
              <a:t>HIV Prevention in the Third Decade</a:t>
            </a:r>
            <a:r>
              <a:rPr lang="en-US" sz="1000" b="0" i="0" u="none" strike="noStrike" kern="1200" baseline="0" dirty="0" smtClean="0">
                <a:solidFill>
                  <a:schemeClr val="tx1"/>
                </a:solidFill>
                <a:latin typeface="+mj-lt"/>
                <a:ea typeface="+mn-ea"/>
                <a:cs typeface="+mn-cs"/>
              </a:rPr>
              <a:t>. Atlanta: US Department of Health and Human Services.</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(3) CDC. (2001). HIV incidence among young men who have sex with men—seven US cities, 1994–2000. </a:t>
            </a:r>
            <a:r>
              <a:rPr lang="en-US" sz="1000" b="0" i="1" u="none" strike="noStrike" kern="1200" baseline="0" dirty="0" smtClean="0">
                <a:solidFill>
                  <a:schemeClr val="tx1"/>
                </a:solidFill>
                <a:latin typeface="+mj-lt"/>
                <a:ea typeface="+mn-ea"/>
                <a:cs typeface="+mn-cs"/>
              </a:rPr>
              <a:t>MMWR, 50</a:t>
            </a:r>
            <a:r>
              <a:rPr lang="en-US" sz="1000" b="0" i="0" u="none" strike="noStrike" kern="1200" baseline="0" dirty="0" smtClean="0">
                <a:solidFill>
                  <a:schemeClr val="tx1"/>
                </a:solidFill>
                <a:latin typeface="+mj-lt"/>
                <a:ea typeface="+mn-ea"/>
                <a:cs typeface="+mn-cs"/>
              </a:rPr>
              <a:t>, 440-444.</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(4) CDC. (2004). Youth Risk Behavior Surveillance―United States, 2003. </a:t>
            </a:r>
            <a:r>
              <a:rPr lang="en-US" sz="1000" b="0" i="1" u="none" strike="noStrike" kern="1200" baseline="0" dirty="0" smtClean="0">
                <a:solidFill>
                  <a:schemeClr val="tx1"/>
                </a:solidFill>
                <a:latin typeface="+mj-lt"/>
                <a:ea typeface="+mn-ea"/>
                <a:cs typeface="+mn-cs"/>
              </a:rPr>
              <a:t>MMWR, 53</a:t>
            </a:r>
            <a:r>
              <a:rPr lang="en-US" sz="1000" b="0" i="0" u="none" strike="noStrike" kern="1200" baseline="0" dirty="0" smtClean="0">
                <a:solidFill>
                  <a:schemeClr val="tx1"/>
                </a:solidFill>
                <a:latin typeface="+mj-lt"/>
                <a:ea typeface="+mn-ea"/>
                <a:cs typeface="+mn-cs"/>
              </a:rPr>
              <a:t>(SS-2), 1-29.</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(5) </a:t>
            </a:r>
            <a:r>
              <a:rPr lang="en-US" sz="1000" b="0" i="0" u="none" strike="noStrike" kern="1200" baseline="0" dirty="0" err="1" smtClean="0">
                <a:solidFill>
                  <a:schemeClr val="tx1"/>
                </a:solidFill>
                <a:latin typeface="+mj-lt"/>
                <a:ea typeface="+mn-ea"/>
                <a:cs typeface="+mn-cs"/>
              </a:rPr>
              <a:t>Valleroy</a:t>
            </a:r>
            <a:r>
              <a:rPr lang="en-US" sz="1000" b="0" i="0" u="none" strike="noStrike" kern="1200" baseline="0" dirty="0" smtClean="0">
                <a:solidFill>
                  <a:schemeClr val="tx1"/>
                </a:solidFill>
                <a:latin typeface="+mj-lt"/>
                <a:ea typeface="+mn-ea"/>
                <a:cs typeface="+mn-cs"/>
              </a:rPr>
              <a:t>, L.A., </a:t>
            </a:r>
            <a:r>
              <a:rPr lang="en-US" sz="1000" b="0" i="0" u="none" strike="noStrike" kern="1200" baseline="0" dirty="0" err="1" smtClean="0">
                <a:solidFill>
                  <a:schemeClr val="tx1"/>
                </a:solidFill>
                <a:latin typeface="+mj-lt"/>
                <a:ea typeface="+mn-ea"/>
                <a:cs typeface="+mn-cs"/>
              </a:rPr>
              <a:t>MacKellar</a:t>
            </a:r>
            <a:r>
              <a:rPr lang="en-US" sz="1000" b="0" i="0" u="none" strike="noStrike" kern="1200" baseline="0" dirty="0" smtClean="0">
                <a:solidFill>
                  <a:schemeClr val="tx1"/>
                </a:solidFill>
                <a:latin typeface="+mj-lt"/>
                <a:ea typeface="+mn-ea"/>
                <a:cs typeface="+mn-cs"/>
              </a:rPr>
              <a:t>, D.A., </a:t>
            </a:r>
            <a:r>
              <a:rPr lang="en-US" sz="1000" b="0" i="0" u="none" strike="noStrike" kern="1200" baseline="0" dirty="0" err="1" smtClean="0">
                <a:solidFill>
                  <a:schemeClr val="tx1"/>
                </a:solidFill>
                <a:latin typeface="+mj-lt"/>
                <a:ea typeface="+mn-ea"/>
                <a:cs typeface="+mn-cs"/>
              </a:rPr>
              <a:t>Karon</a:t>
            </a:r>
            <a:r>
              <a:rPr lang="en-US" sz="1000" b="0" i="0" u="none" strike="noStrike" kern="1200" baseline="0" dirty="0" smtClean="0">
                <a:solidFill>
                  <a:schemeClr val="tx1"/>
                </a:solidFill>
                <a:latin typeface="+mj-lt"/>
                <a:ea typeface="+mn-ea"/>
                <a:cs typeface="+mn-cs"/>
              </a:rPr>
              <a:t>, J.M., Janssen, R.S.,  &amp; Hayman, D.R. (1998). HIV infection in disadvantaged out-of-school youth: prevalence for U.S. Job Corps entrants, 1990 through 1996. </a:t>
            </a:r>
            <a:r>
              <a:rPr lang="en-US" sz="1000" b="0" i="1" u="none" strike="noStrike" kern="1200" baseline="0" dirty="0" smtClean="0">
                <a:solidFill>
                  <a:schemeClr val="tx1"/>
                </a:solidFill>
                <a:latin typeface="+mj-lt"/>
                <a:ea typeface="+mn-ea"/>
                <a:cs typeface="+mn-cs"/>
              </a:rPr>
              <a:t>Journal of Acquired Immune Deficiency Syndromes, 19, </a:t>
            </a:r>
            <a:r>
              <a:rPr lang="en-US" sz="1000" b="0" i="0" u="none" strike="noStrike" kern="1200" baseline="0" dirty="0" smtClean="0">
                <a:solidFill>
                  <a:schemeClr val="tx1"/>
                </a:solidFill>
                <a:latin typeface="+mj-lt"/>
                <a:ea typeface="+mn-ea"/>
                <a:cs typeface="+mn-cs"/>
              </a:rPr>
              <a:t>67-73.</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(6) CDC. (2003). HIV/STD risks in young men who have sex with men who do not disclose their sexual orientation—six US cities, 1994–2000. </a:t>
            </a:r>
            <a:r>
              <a:rPr lang="en-US" sz="1000" b="0" i="1" u="none" strike="noStrike" kern="1200" baseline="0" dirty="0" smtClean="0">
                <a:solidFill>
                  <a:schemeClr val="tx1"/>
                </a:solidFill>
                <a:latin typeface="+mj-lt"/>
                <a:ea typeface="+mn-ea"/>
                <a:cs typeface="+mn-cs"/>
              </a:rPr>
              <a:t>MMWR, 52, </a:t>
            </a:r>
            <a:r>
              <a:rPr lang="en-US" sz="1000" b="0" i="0" u="none" strike="noStrike" kern="1200" baseline="0" dirty="0" smtClean="0">
                <a:solidFill>
                  <a:schemeClr val="tx1"/>
                </a:solidFill>
                <a:latin typeface="+mj-lt"/>
                <a:ea typeface="+mn-ea"/>
                <a:cs typeface="+mn-cs"/>
              </a:rPr>
              <a:t>81-85.</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(7) CDC. (2003). HIV transmission among black college student and non-student men who have sex with men―North Carolina, 2003. </a:t>
            </a:r>
            <a:r>
              <a:rPr lang="en-US" sz="1000" b="0" i="1" u="none" strike="noStrike" kern="1200" baseline="0" dirty="0" smtClean="0">
                <a:solidFill>
                  <a:schemeClr val="tx1"/>
                </a:solidFill>
                <a:latin typeface="+mj-lt"/>
                <a:ea typeface="+mn-ea"/>
                <a:cs typeface="+mn-cs"/>
              </a:rPr>
              <a:t>MMWR, 53, </a:t>
            </a:r>
            <a:r>
              <a:rPr lang="en-US" sz="1000" b="0" i="0" u="none" strike="noStrike" kern="1200" baseline="0" dirty="0" smtClean="0">
                <a:solidFill>
                  <a:schemeClr val="tx1"/>
                </a:solidFill>
                <a:latin typeface="+mj-lt"/>
                <a:ea typeface="+mn-ea"/>
                <a:cs typeface="+mn-cs"/>
              </a:rPr>
              <a:t>731-734.</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(8) Fleming, D.T., &amp; </a:t>
            </a:r>
            <a:r>
              <a:rPr lang="en-US" sz="1000" b="0" i="0" u="none" strike="noStrike" kern="1200" baseline="0" dirty="0" err="1" smtClean="0">
                <a:solidFill>
                  <a:schemeClr val="tx1"/>
                </a:solidFill>
                <a:latin typeface="+mj-lt"/>
                <a:ea typeface="+mn-ea"/>
                <a:cs typeface="+mn-cs"/>
              </a:rPr>
              <a:t>Wasserheit</a:t>
            </a:r>
            <a:r>
              <a:rPr lang="en-US" sz="1000" b="0" i="0" u="none" strike="noStrike" kern="1200" baseline="0" dirty="0" smtClean="0">
                <a:solidFill>
                  <a:schemeClr val="tx1"/>
                </a:solidFill>
                <a:latin typeface="+mj-lt"/>
                <a:ea typeface="+mn-ea"/>
                <a:cs typeface="+mn-cs"/>
              </a:rPr>
              <a:t>, J.N. (1999). From epidemiological synergy to public health policy and practice: The contribution of other sexually transmitted diseases to sexual transmission of HIV infection. </a:t>
            </a:r>
            <a:r>
              <a:rPr lang="en-US" sz="1000" b="0" i="1" u="none" strike="noStrike" kern="1200" baseline="0" dirty="0" smtClean="0">
                <a:solidFill>
                  <a:schemeClr val="tx1"/>
                </a:solidFill>
                <a:latin typeface="+mj-lt"/>
                <a:ea typeface="+mn-ea"/>
                <a:cs typeface="+mn-cs"/>
              </a:rPr>
              <a:t>Sexually Transmitted Infections, 75, </a:t>
            </a:r>
            <a:r>
              <a:rPr lang="en-US" sz="1000" b="0" i="0" u="none" strike="noStrike" kern="1200" baseline="0" dirty="0" smtClean="0">
                <a:solidFill>
                  <a:schemeClr val="tx1"/>
                </a:solidFill>
                <a:latin typeface="+mj-lt"/>
                <a:ea typeface="+mn-ea"/>
                <a:cs typeface="+mn-cs"/>
              </a:rPr>
              <a:t>3-17.</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(9) CDC. (2005). </a:t>
            </a:r>
            <a:r>
              <a:rPr lang="en-US" sz="1000" b="0" i="1" u="none" strike="noStrike" kern="1200" baseline="0" dirty="0" smtClean="0">
                <a:solidFill>
                  <a:schemeClr val="tx1"/>
                </a:solidFill>
                <a:latin typeface="+mj-lt"/>
                <a:ea typeface="+mn-ea"/>
                <a:cs typeface="+mn-cs"/>
              </a:rPr>
              <a:t>Sexually Transmitted Disease Surveillance, 2004</a:t>
            </a:r>
            <a:r>
              <a:rPr lang="en-US" sz="1000" b="0" i="0" u="none" strike="noStrike" kern="1200" baseline="0" dirty="0" smtClean="0">
                <a:solidFill>
                  <a:schemeClr val="tx1"/>
                </a:solidFill>
                <a:latin typeface="+mj-lt"/>
                <a:ea typeface="+mn-ea"/>
                <a:cs typeface="+mn-cs"/>
              </a:rPr>
              <a:t>. Atlanta: US Department of Health and Human Services.</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(10) Substance Abuse and Mental Health Services Administration. (2005). 2004 National Survey on Drug Use &amp; Health.</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(11) Leigh, B.C., &amp; Stall, R. (1993). Substance use and risky sexual behavior for exposure to HIV: Issues in methodology, interpretation, and prevention. </a:t>
            </a:r>
            <a:r>
              <a:rPr lang="en-US" sz="1000" b="0" i="1" u="none" strike="noStrike" kern="1200" baseline="0" dirty="0" smtClean="0">
                <a:solidFill>
                  <a:schemeClr val="tx1"/>
                </a:solidFill>
                <a:latin typeface="+mj-lt"/>
                <a:ea typeface="+mn-ea"/>
                <a:cs typeface="+mn-cs"/>
              </a:rPr>
              <a:t>American Psychologist, 48, </a:t>
            </a:r>
            <a:r>
              <a:rPr lang="en-US" sz="1000" b="0" i="0" u="none" strike="noStrike" kern="1200" baseline="0" dirty="0" smtClean="0">
                <a:solidFill>
                  <a:schemeClr val="tx1"/>
                </a:solidFill>
                <a:latin typeface="+mj-lt"/>
                <a:ea typeface="+mn-ea"/>
                <a:cs typeface="+mn-cs"/>
              </a:rPr>
              <a:t>1035-1045.</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(12) The Kaiser Family Foundation. (2000). National Survey of Teens on HIV/AIDS, 2000.</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(13) U.S. Census Bureau. (2003). Poverty: 1999. Census 2000 Brief.</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(14) Diaz, T., Chu, S.Y., Buehler, J.W., et al. (1994). Socioeconomic differences among people with AIDS: Results from a multistate surveillance project. </a:t>
            </a:r>
            <a:r>
              <a:rPr lang="en-US" sz="1000" b="0" i="1" u="none" strike="noStrike" kern="1200" baseline="0" dirty="0" smtClean="0">
                <a:solidFill>
                  <a:schemeClr val="tx1"/>
                </a:solidFill>
                <a:latin typeface="+mj-lt"/>
                <a:ea typeface="+mn-ea"/>
                <a:cs typeface="+mn-cs"/>
              </a:rPr>
              <a:t>American Journal of Preventive Medicine, </a:t>
            </a:r>
            <a:r>
              <a:rPr lang="en-US" sz="1000" b="0" i="0" u="none" strike="noStrike" kern="1200" baseline="0" dirty="0" smtClean="0">
                <a:solidFill>
                  <a:schemeClr val="tx1"/>
                </a:solidFill>
                <a:latin typeface="+mj-lt"/>
                <a:ea typeface="+mn-ea"/>
                <a:cs typeface="+mn-cs"/>
              </a:rPr>
              <a:t>10, 217-222.</a:t>
            </a:r>
          </a:p>
          <a:p>
            <a:endParaRPr lang="en-US" sz="1000" b="0" i="0" u="none" strike="noStrike" kern="1200" baseline="0" dirty="0" smtClean="0">
              <a:solidFill>
                <a:schemeClr val="tx1"/>
              </a:solidFill>
              <a:latin typeface="+mj-lt"/>
              <a:ea typeface="+mn-ea"/>
              <a:cs typeface="+mn-cs"/>
            </a:endParaRPr>
          </a:p>
          <a:p>
            <a:r>
              <a:rPr lang="en-US" sz="1000" b="0" i="0" u="none" strike="noStrike" kern="1200" baseline="0" dirty="0" smtClean="0">
                <a:solidFill>
                  <a:schemeClr val="tx1"/>
                </a:solidFill>
                <a:latin typeface="+mj-lt"/>
                <a:ea typeface="+mn-ea"/>
                <a:cs typeface="+mn-cs"/>
              </a:rPr>
              <a:t>(15) Office of the Surgeon General. (2001). The Surgeon General’s call to action to promote sexual health and responsible sexual behavior.</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59</a:t>
            </a:fld>
            <a:endParaRPr lang="en-US"/>
          </a:p>
        </p:txBody>
      </p:sp>
    </p:spTree>
    <p:extLst>
      <p:ext uri="{BB962C8B-B14F-4D97-AF65-F5344CB8AC3E}">
        <p14:creationId xmlns:p14="http://schemas.microsoft.com/office/powerpoint/2010/main" val="226976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dirty="0" smtClean="0">
                <a:latin typeface="+mj-lt"/>
              </a:rPr>
              <a:t>Read the question</a:t>
            </a:r>
            <a:r>
              <a:rPr lang="en-US" sz="1000" b="0" i="0" baseline="0" dirty="0" smtClean="0">
                <a:latin typeface="+mj-lt"/>
              </a:rPr>
              <a:t> and choices, and review audience responses out loud. </a:t>
            </a:r>
            <a:endParaRPr lang="en-US" sz="1000" b="0" i="0" dirty="0" smtClean="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6</a:t>
            </a:fld>
            <a:endParaRPr lang="en-US"/>
          </a:p>
        </p:txBody>
      </p:sp>
    </p:spTree>
    <p:extLst>
      <p:ext uri="{BB962C8B-B14F-4D97-AF65-F5344CB8AC3E}">
        <p14:creationId xmlns:p14="http://schemas.microsoft.com/office/powerpoint/2010/main" val="3907958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A study</a:t>
            </a:r>
            <a:r>
              <a:rPr lang="en-US" sz="1000" baseline="0" dirty="0" smtClean="0">
                <a:latin typeface="+mj-lt"/>
              </a:rPr>
              <a:t> by </a:t>
            </a:r>
            <a:r>
              <a:rPr lang="en-US" sz="1000" baseline="0" dirty="0" err="1" smtClean="0">
                <a:latin typeface="+mj-lt"/>
              </a:rPr>
              <a:t>Tapert</a:t>
            </a:r>
            <a:r>
              <a:rPr lang="en-US" sz="1000" baseline="0" dirty="0" smtClean="0">
                <a:latin typeface="+mj-lt"/>
              </a:rPr>
              <a:t> and colleagues validates the HIV risk factors listed on the previous slide. In this study, </a:t>
            </a:r>
            <a:r>
              <a:rPr lang="en-US" sz="1000" b="0" i="0" u="none" strike="noStrike" kern="1200" baseline="0" dirty="0" smtClean="0">
                <a:solidFill>
                  <a:schemeClr val="tx1"/>
                </a:solidFill>
                <a:latin typeface="+mj-lt"/>
                <a:ea typeface="+mn-ea"/>
                <a:cs typeface="+mn-cs"/>
              </a:rPr>
              <a:t>self-reported sexual behaviors and substance involvement questionnaires were given to a sample of youth in substance abuse treatment programs and were compared to a sample of sociodemographically similar community youth without histories of</a:t>
            </a:r>
          </a:p>
          <a:p>
            <a:r>
              <a:rPr lang="en-US" sz="1000" b="0" i="0" u="none" strike="noStrike" kern="1200" baseline="0" dirty="0" smtClean="0">
                <a:solidFill>
                  <a:schemeClr val="tx1"/>
                </a:solidFill>
                <a:latin typeface="+mj-lt"/>
                <a:ea typeface="+mn-ea"/>
                <a:cs typeface="+mn-cs"/>
              </a:rPr>
              <a:t>substance use disorders. The factors listed on the slide were reported by youth in the clinical treatment sample relative to sociodemographically comparable non-abusing</a:t>
            </a:r>
          </a:p>
          <a:p>
            <a:r>
              <a:rPr lang="en-US" sz="1000" b="0" i="0" u="none" strike="noStrike" kern="1200" baseline="0" dirty="0" smtClean="0">
                <a:solidFill>
                  <a:schemeClr val="tx1"/>
                </a:solidFill>
                <a:latin typeface="+mj-lt"/>
                <a:ea typeface="+mn-ea"/>
                <a:cs typeface="+mn-cs"/>
              </a:rPr>
              <a:t>community youth. Youth identified with substance problems were found to be more likely to engage in risky sexual behaviors during adolescence and to continue risky sexual behaviors to the extent that substance problems persist. Risk reduction education should be included with adolescent substance abuse treatment.</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p>
          <a:p>
            <a:r>
              <a:rPr lang="en-US" sz="1000" b="0" i="0" u="none" strike="noStrike" kern="1200" baseline="0" dirty="0" err="1" smtClean="0">
                <a:solidFill>
                  <a:schemeClr val="tx1"/>
                </a:solidFill>
                <a:latin typeface="+mj-lt"/>
                <a:ea typeface="+mn-ea"/>
                <a:cs typeface="+mn-cs"/>
              </a:rPr>
              <a:t>Tapert</a:t>
            </a:r>
            <a:r>
              <a:rPr lang="en-US" sz="1000" b="0" i="0" u="none" strike="noStrike" kern="1200" baseline="0" dirty="0" smtClean="0">
                <a:solidFill>
                  <a:schemeClr val="tx1"/>
                </a:solidFill>
                <a:latin typeface="+mj-lt"/>
                <a:ea typeface="+mn-ea"/>
                <a:cs typeface="+mn-cs"/>
              </a:rPr>
              <a:t>, S.F., Aarons, G.A., </a:t>
            </a:r>
            <a:r>
              <a:rPr lang="en-US" sz="1000" b="0" i="0" u="none" strike="noStrike" kern="1200" baseline="0" dirty="0" err="1" smtClean="0">
                <a:solidFill>
                  <a:schemeClr val="tx1"/>
                </a:solidFill>
                <a:latin typeface="+mj-lt"/>
                <a:ea typeface="+mn-ea"/>
                <a:cs typeface="+mn-cs"/>
              </a:rPr>
              <a:t>Sedlar</a:t>
            </a:r>
            <a:r>
              <a:rPr lang="en-US" sz="1000" b="0" i="0" u="none" strike="noStrike" kern="1200" baseline="0" dirty="0" smtClean="0">
                <a:solidFill>
                  <a:schemeClr val="tx1"/>
                </a:solidFill>
                <a:latin typeface="+mj-lt"/>
                <a:ea typeface="+mn-ea"/>
                <a:cs typeface="+mn-cs"/>
              </a:rPr>
              <a:t>, G.R., &amp; Brown, S.A. (2001). Adolescent substance use and sexual risk-taking behavior. </a:t>
            </a:r>
            <a:r>
              <a:rPr lang="en-US" sz="1000" b="0" i="1" u="none" strike="noStrike" kern="1200" baseline="0" dirty="0" smtClean="0">
                <a:solidFill>
                  <a:schemeClr val="tx1"/>
                </a:solidFill>
                <a:latin typeface="+mj-lt"/>
                <a:ea typeface="+mn-ea"/>
                <a:cs typeface="+mn-cs"/>
              </a:rPr>
              <a:t>Journal of Adolescent Health, 28</a:t>
            </a:r>
            <a:r>
              <a:rPr lang="en-US" sz="1000" b="0" i="0" u="none" strike="noStrike" kern="1200" baseline="0" dirty="0" smtClean="0">
                <a:solidFill>
                  <a:schemeClr val="tx1"/>
                </a:solidFill>
                <a:latin typeface="+mj-lt"/>
                <a:ea typeface="+mn-ea"/>
                <a:cs typeface="+mn-cs"/>
              </a:rPr>
              <a:t>, 181-189.</a:t>
            </a:r>
            <a:endParaRPr lang="en-US" sz="1000" b="0" dirty="0">
              <a:latin typeface="+mj-lt"/>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60</a:t>
            </a:fld>
            <a:endParaRPr lang="en-US"/>
          </a:p>
        </p:txBody>
      </p:sp>
    </p:spTree>
    <p:extLst>
      <p:ext uri="{BB962C8B-B14F-4D97-AF65-F5344CB8AC3E}">
        <p14:creationId xmlns:p14="http://schemas.microsoft.com/office/powerpoint/2010/main" val="21663621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In one study, a small sample of 30 adolescents aged 12-18 years from each group (substance use disorders, psychiatric disorders, and controls) were assessed to explore HIV-risk behaviors and knowledge about HIV/AIDS. Semi-structured instruments for psychiatric and substance use disorders were also administered. While there were no significant differences between groups in knowledge of HIV/AIDS, chi-square analysis of risk behaviors revealed significant differences between the substance use disorders group and the controls. The knowledge-behavior gap was greater for the substance users than all other groups, in that while they knew an equal amount about HIV/AIDS, they actually engaged in more risky sexual behaviors than the other two groups. It may be that the impulsivity associated with substance use disorders accounts for this difference. It is recommended that HIV/AIDS prevention education and impulse control strategies are included in the treatment of adolescents with substance use disorders. </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p>
          <a:p>
            <a:r>
              <a:rPr lang="en-US" sz="1200" b="0" i="0" u="none" strike="noStrike" kern="1200" baseline="0" dirty="0" err="1" smtClean="0">
                <a:solidFill>
                  <a:schemeClr val="tx1"/>
                </a:solidFill>
                <a:latin typeface="Times New Roman" pitchFamily="18" charset="0"/>
                <a:ea typeface="+mn-ea"/>
                <a:cs typeface="+mn-cs"/>
              </a:rPr>
              <a:t>Deas</a:t>
            </a:r>
            <a:r>
              <a:rPr lang="en-US" sz="1200" b="0" i="0" u="none" strike="noStrike" kern="1200" baseline="0" dirty="0" smtClean="0">
                <a:solidFill>
                  <a:schemeClr val="tx1"/>
                </a:solidFill>
                <a:latin typeface="Times New Roman" pitchFamily="18" charset="0"/>
                <a:ea typeface="+mn-ea"/>
                <a:cs typeface="+mn-cs"/>
              </a:rPr>
              <a:t>-Nesmith, D., Brady, K.T., White, R., &amp; Campbell, S. (1999). HIV risk behaviors in adolescent substance abusers. </a:t>
            </a:r>
            <a:r>
              <a:rPr lang="en-US" sz="1200" b="0" i="1" u="none" strike="noStrike" kern="1200" baseline="0" dirty="0" smtClean="0">
                <a:solidFill>
                  <a:schemeClr val="tx1"/>
                </a:solidFill>
                <a:latin typeface="Times New Roman" pitchFamily="18" charset="0"/>
                <a:ea typeface="+mn-ea"/>
                <a:cs typeface="+mn-cs"/>
              </a:rPr>
              <a:t>Journal of Substance Abuse Treatment, 16</a:t>
            </a:r>
            <a:r>
              <a:rPr lang="en-US" sz="1200" b="0" i="0" u="none" strike="noStrike" kern="1200" baseline="0" dirty="0" smtClean="0">
                <a:solidFill>
                  <a:schemeClr val="tx1"/>
                </a:solidFill>
                <a:latin typeface="Times New Roman" pitchFamily="18" charset="0"/>
                <a:ea typeface="+mn-ea"/>
                <a:cs typeface="+mn-cs"/>
              </a:rPr>
              <a:t>(2), 169-172.</a:t>
            </a:r>
            <a:endParaRPr lang="en-US" sz="1000" b="0" i="0" u="none" strike="noStrike" kern="1200" baseline="0" dirty="0" smtClean="0">
              <a:solidFill>
                <a:schemeClr val="tx1"/>
              </a:solidFill>
              <a:latin typeface="+mj-lt"/>
              <a:ea typeface="+mn-ea"/>
              <a:cs typeface="+mn-cs"/>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61</a:t>
            </a:fld>
            <a:endParaRPr lang="en-US"/>
          </a:p>
        </p:txBody>
      </p:sp>
    </p:spTree>
    <p:extLst>
      <p:ext uri="{BB962C8B-B14F-4D97-AF65-F5344CB8AC3E}">
        <p14:creationId xmlns:p14="http://schemas.microsoft.com/office/powerpoint/2010/main" val="2313533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Advances in antiretroviral medications have resulted in declines in HIV-associated morbidity and mortality; high levels of adherence, however, are crucial to the success of HIV therapies. An article published by </a:t>
            </a:r>
            <a:r>
              <a:rPr lang="en-US" sz="1000" b="0" i="0" u="none" strike="noStrike" kern="1200" baseline="0" dirty="0" err="1" smtClean="0">
                <a:solidFill>
                  <a:schemeClr val="tx1"/>
                </a:solidFill>
                <a:latin typeface="+mj-lt"/>
                <a:ea typeface="+mn-ea"/>
                <a:cs typeface="+mn-cs"/>
              </a:rPr>
              <a:t>Reisner</a:t>
            </a:r>
            <a:r>
              <a:rPr lang="en-US" sz="1000" b="0" i="0" u="none" strike="noStrike" kern="1200" baseline="0" dirty="0" smtClean="0">
                <a:solidFill>
                  <a:schemeClr val="tx1"/>
                </a:solidFill>
                <a:latin typeface="+mj-lt"/>
                <a:ea typeface="+mn-ea"/>
                <a:cs typeface="+mn-cs"/>
              </a:rPr>
              <a:t> and colleagues reviews published studies in the U.S. on HIV-infected youth (ages 13 to 24 years), focusing on adherence to antiretroviral regimens and interventions designed to enhance adherence. A total of 21 articles published between 1999 and 2008 reported data on medication adherence in HIV-infected youth, of which 7 described unique interventions to enhance medication adherence. Five thematic areas were identified to classify factors associated with adherence. Findings suggest psychosocial factors, in particular depression and anxiety, were consistently associated with poorer adherence across studies. Three types of adherence interventions with HIV-infected youth were found. Results suggest that examining adherence within the broader contextual issues present in the lives of youth, including HIV  stigma and disclosure, caregiver stress, peer relations, mental health and substance use, and length of time on medications, may be most important to understanding how best to intervene with adherence among this population. Secondary HIV prevention interventions for youth represent a possible mode through which to deliver individually tailored adherence skill building and counseling to improve medication adherence. </a:t>
            </a:r>
          </a:p>
          <a:p>
            <a:endParaRPr lang="en-US" sz="1000" b="0" i="0" u="none" strike="noStrike" kern="1200" baseline="0" dirty="0" smtClean="0">
              <a:solidFill>
                <a:schemeClr val="tx1"/>
              </a:solidFill>
              <a:latin typeface="+mj-lt"/>
              <a:ea typeface="+mn-ea"/>
              <a:cs typeface="+mn-cs"/>
            </a:endParaRPr>
          </a:p>
          <a:p>
            <a:r>
              <a:rPr lang="en-US" sz="1000" b="1" dirty="0" smtClean="0">
                <a:latin typeface="+mj-lt"/>
              </a:rPr>
              <a:t>REFERENCE</a:t>
            </a:r>
          </a:p>
          <a:p>
            <a:r>
              <a:rPr lang="da-DK" sz="1000" b="0" i="0" u="none" strike="noStrike" kern="1200" baseline="0" dirty="0" smtClean="0">
                <a:solidFill>
                  <a:schemeClr val="tx1"/>
                </a:solidFill>
                <a:latin typeface="+mj-lt"/>
                <a:ea typeface="+mn-ea"/>
                <a:cs typeface="+mn-cs"/>
              </a:rPr>
              <a:t>Reisner, S.L., Mimiaga, M.J., Skeer, M., Perkovich, B., Johnson, C.V., &amp; Safren, S.A. (2009). A review of HIV antiretroviral adherence and intervention studies among HIV-infected youth. </a:t>
            </a:r>
            <a:r>
              <a:rPr lang="da-DK" sz="1000" b="0" i="1" u="none" strike="noStrike" kern="1200" baseline="0" dirty="0" smtClean="0">
                <a:solidFill>
                  <a:schemeClr val="tx1"/>
                </a:solidFill>
                <a:latin typeface="+mj-lt"/>
                <a:ea typeface="+mn-ea"/>
                <a:cs typeface="+mn-cs"/>
              </a:rPr>
              <a:t>Topics in HIV Medicine, 17</a:t>
            </a:r>
            <a:r>
              <a:rPr lang="da-DK" sz="1000" b="0" i="0" u="none" strike="noStrike" kern="1200" baseline="0" dirty="0" smtClean="0">
                <a:solidFill>
                  <a:schemeClr val="tx1"/>
                </a:solidFill>
                <a:latin typeface="+mj-lt"/>
                <a:ea typeface="+mn-ea"/>
                <a:cs typeface="+mn-cs"/>
              </a:rPr>
              <a:t>(1), 14-25.</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62</a:t>
            </a:fld>
            <a:endParaRPr lang="en-US"/>
          </a:p>
        </p:txBody>
      </p:sp>
    </p:spTree>
    <p:extLst>
      <p:ext uri="{BB962C8B-B14F-4D97-AF65-F5344CB8AC3E}">
        <p14:creationId xmlns:p14="http://schemas.microsoft.com/office/powerpoint/2010/main" val="27851917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a:noFill/>
          <a:ln/>
        </p:spPr>
        <p:txBody>
          <a:bodyPr/>
          <a:lstStyle/>
          <a:p>
            <a:r>
              <a:rPr lang="en-US" sz="1000" dirty="0">
                <a:latin typeface="+mj-lt"/>
              </a:rPr>
              <a:t>HIV-positive people who drink heavily and who are not on anti-HIV drugs tend to have lower CD4 counts (a measure of immune system function) than moderate drinkers. While the same difference in CD4 count isn’t true for heavy drinkers who are taking anti-HIV drugs, they are more likely to miss doses of their treatment than those who abstain from drinking alcohol. </a:t>
            </a:r>
            <a:endParaRPr lang="en-US" sz="1000" dirty="0" smtClean="0">
              <a:latin typeface="+mj-lt"/>
            </a:endParaRPr>
          </a:p>
          <a:p>
            <a:endParaRPr lang="en-US" sz="1000" dirty="0" smtClean="0">
              <a:latin typeface="+mj-lt"/>
            </a:endParaRPr>
          </a:p>
          <a:p>
            <a:r>
              <a:rPr lang="en-US" sz="1000" dirty="0" smtClean="0">
                <a:latin typeface="+mj-lt"/>
              </a:rPr>
              <a:t>Providers can examine</a:t>
            </a:r>
            <a:r>
              <a:rPr lang="en-US" sz="1000" baseline="0" dirty="0" smtClean="0">
                <a:latin typeface="+mj-lt"/>
              </a:rPr>
              <a:t> a youth’s adherence to HAART within the context of: HIV stigma, disclosure, caregiver stress, peer relations, mental health and/or substance use disorder co-occurrence, length of time on HIV medications.</a:t>
            </a:r>
            <a:endParaRPr lang="en-US" sz="1000" dirty="0">
              <a:latin typeface="+mj-lt"/>
            </a:endParaRPr>
          </a:p>
          <a:p>
            <a:endParaRPr lang="en-US" sz="1000" dirty="0" smtClean="0">
              <a:latin typeface="+mj-lt"/>
            </a:endParaRPr>
          </a:p>
          <a:p>
            <a:r>
              <a:rPr lang="en-US" sz="1000" b="1" dirty="0" smtClean="0">
                <a:latin typeface="+mj-lt"/>
              </a:rPr>
              <a:t>REFERENCE</a:t>
            </a:r>
          </a:p>
          <a:p>
            <a:r>
              <a:rPr lang="en-US" sz="1000" dirty="0" err="1" smtClean="0">
                <a:latin typeface="+mj-lt"/>
              </a:rPr>
              <a:t>Reisner</a:t>
            </a:r>
            <a:r>
              <a:rPr lang="en-US" sz="1000" dirty="0" smtClean="0">
                <a:latin typeface="+mj-lt"/>
              </a:rPr>
              <a:t>, S.L.,</a:t>
            </a:r>
            <a:r>
              <a:rPr lang="en-US" sz="1000" baseline="0" dirty="0" smtClean="0">
                <a:latin typeface="+mj-lt"/>
              </a:rPr>
              <a:t> </a:t>
            </a:r>
            <a:r>
              <a:rPr lang="en-US" sz="1000" baseline="0" dirty="0" err="1" smtClean="0">
                <a:latin typeface="+mj-lt"/>
              </a:rPr>
              <a:t>Mimiaga</a:t>
            </a:r>
            <a:r>
              <a:rPr lang="en-US" sz="1000" baseline="0" dirty="0" smtClean="0">
                <a:latin typeface="+mj-lt"/>
              </a:rPr>
              <a:t>, M.J., </a:t>
            </a:r>
            <a:r>
              <a:rPr lang="en-US" sz="1000" baseline="0" dirty="0" err="1" smtClean="0">
                <a:latin typeface="+mj-lt"/>
              </a:rPr>
              <a:t>Skeer</a:t>
            </a:r>
            <a:r>
              <a:rPr lang="en-US" sz="1000" baseline="0" dirty="0" smtClean="0">
                <a:latin typeface="+mj-lt"/>
              </a:rPr>
              <a:t>, M., </a:t>
            </a:r>
            <a:r>
              <a:rPr lang="en-US" sz="1000" baseline="0" dirty="0" err="1" smtClean="0">
                <a:latin typeface="+mj-lt"/>
              </a:rPr>
              <a:t>Perkovich</a:t>
            </a:r>
            <a:r>
              <a:rPr lang="en-US" sz="1000" baseline="0" dirty="0" smtClean="0">
                <a:latin typeface="+mj-lt"/>
              </a:rPr>
              <a:t>, B., Johnson, C.V., &amp; </a:t>
            </a:r>
            <a:r>
              <a:rPr lang="en-US" sz="1000" baseline="0" dirty="0" err="1" smtClean="0">
                <a:latin typeface="+mj-lt"/>
              </a:rPr>
              <a:t>Safren</a:t>
            </a:r>
            <a:r>
              <a:rPr lang="en-US" sz="1000" baseline="0" dirty="0" smtClean="0">
                <a:latin typeface="+mj-lt"/>
              </a:rPr>
              <a:t>, S.A. (2009). A review of HIV antiretroviral adherence and intervention studies among HIV-infected youth. </a:t>
            </a:r>
            <a:r>
              <a:rPr lang="en-US" sz="1000" i="1" baseline="0" dirty="0" smtClean="0">
                <a:latin typeface="+mj-lt"/>
              </a:rPr>
              <a:t>Topics in HIV Medicine, 17</a:t>
            </a:r>
            <a:r>
              <a:rPr lang="en-US" sz="1000" i="0" baseline="0" dirty="0" smtClean="0">
                <a:latin typeface="+mj-lt"/>
              </a:rPr>
              <a:t>(1), 14-25.</a:t>
            </a:r>
          </a:p>
          <a:p>
            <a:endParaRPr lang="en-US" sz="1000" dirty="0" smtClean="0">
              <a:latin typeface="+mj-lt"/>
            </a:endParaRPr>
          </a:p>
          <a:p>
            <a:r>
              <a:rPr lang="en-US" sz="1000" dirty="0" smtClean="0">
                <a:latin typeface="+mj-lt"/>
              </a:rPr>
              <a:t>Photo </a:t>
            </a:r>
            <a:r>
              <a:rPr lang="en-US" sz="1000" dirty="0">
                <a:latin typeface="+mj-lt"/>
              </a:rPr>
              <a:t>credit: National Geographic AIDS Photo Gallery, http://science.nationalgeographic.com/science/photos/aids/.</a:t>
            </a:r>
          </a:p>
        </p:txBody>
      </p:sp>
      <p:sp>
        <p:nvSpPr>
          <p:cNvPr id="204804" name="Slide Number Placeholder 3"/>
          <p:cNvSpPr>
            <a:spLocks noGrp="1"/>
          </p:cNvSpPr>
          <p:nvPr>
            <p:ph type="sldNum" sz="quarter" idx="5"/>
          </p:nvPr>
        </p:nvSpPr>
        <p:spPr>
          <a:noFill/>
        </p:spPr>
        <p:txBody>
          <a:bodyPr/>
          <a:lstStyle/>
          <a:p>
            <a:fld id="{07D39727-5DBC-4F44-B00E-ACC43054BF2A}"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a:noFill/>
          <a:ln/>
        </p:spPr>
        <p:txBody>
          <a:bodyPr/>
          <a:lstStyle/>
          <a:p>
            <a:r>
              <a:rPr lang="en-US" sz="1000" dirty="0">
                <a:latin typeface="+mj-lt"/>
              </a:rPr>
              <a:t>Clinicians may often miss alcohol problems in patients with clinically stable HIV infection and those without evidence of liver disease, which underscores the importance of screening all patients for alcohol use. The role of the primary care clinician in the management of the patient who abuses alcohol or is dependent on alcohol is as follows:  (1) identify the problem; (2) present the diagnosis; (3) work to engage and motivate the patient; and (4) participate in the initiation of treatment and continuum of care. </a:t>
            </a:r>
          </a:p>
          <a:p>
            <a:r>
              <a:rPr lang="en-US" sz="1000" dirty="0" smtClean="0">
                <a:latin typeface="+mj-lt"/>
              </a:rPr>
              <a:t>	</a:t>
            </a:r>
          </a:p>
          <a:p>
            <a:endParaRPr lang="en-US" dirty="0" smtClean="0"/>
          </a:p>
          <a:p>
            <a:endParaRPr lang="en-US" dirty="0" smtClean="0"/>
          </a:p>
        </p:txBody>
      </p:sp>
      <p:sp>
        <p:nvSpPr>
          <p:cNvPr id="202756" name="Slide Number Placeholder 3"/>
          <p:cNvSpPr>
            <a:spLocks noGrp="1"/>
          </p:cNvSpPr>
          <p:nvPr>
            <p:ph type="sldNum" sz="quarter" idx="5"/>
          </p:nvPr>
        </p:nvSpPr>
        <p:spPr>
          <a:noFill/>
        </p:spPr>
        <p:txBody>
          <a:bodyPr/>
          <a:lstStyle/>
          <a:p>
            <a:fld id="{8ED8F355-A256-4A81-BFAA-ED2CD99DEA40}"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p:spPr>
      </p:sp>
      <p:sp>
        <p:nvSpPr>
          <p:cNvPr id="199683"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237" indent="-165237">
              <a:defRPr/>
            </a:pPr>
            <a:r>
              <a:rPr lang="en-US" sz="1000" b="1" dirty="0">
                <a:latin typeface="+mj-lt"/>
              </a:rPr>
              <a:t>TRANSITION SLIDE</a:t>
            </a:r>
          </a:p>
          <a:p>
            <a:r>
              <a:rPr lang="en-US" sz="1000" dirty="0" smtClean="0">
                <a:latin typeface="+mj-lt"/>
              </a:rPr>
              <a:t>This next</a:t>
            </a:r>
            <a:r>
              <a:rPr lang="en-US" sz="1000" baseline="0" dirty="0" smtClean="0">
                <a:latin typeface="+mj-lt"/>
              </a:rPr>
              <a:t> portion of the presentation provides an overview of the special considerations for young injection drug users (IDUs), and the link between injection drug use and HIV risk behavior.</a:t>
            </a:r>
            <a:endParaRPr lang="en-US" sz="1000" dirty="0">
              <a:latin typeface="+mj-lt"/>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Some of the factors that influence the transition to IDU are: More pleasure (tolerance development): Injecting the drug provides a “better trip”, a stronger effect, and a quicker onset of the effect. This is especially relevant when tolerance to the drug begins to develop and the effects are no longer as strong. Many heroin users, for example, start by smoking or chasing and report initially being repulsed at the thought of using needles. However, as their tolerance to the drug increased young people found that they were unable to support their use (smoking heroin is inefficient and yields a considerably lower recovery rate than when injected). Curiosity about the effects of injecting, including the “rush” also appears to influence some young people to start injecting. With regards to financial considerations, injecting is more efficient, and it is cheaper than other forms since one can get more pleasure with a smaller dose. Lastly, with regards to visibility, injecting is less visible as it is faster than smoking and does not leave a detectable or distinct smell.</a:t>
            </a:r>
          </a:p>
          <a:p>
            <a:endParaRPr lang="en-US" sz="1000" dirty="0">
              <a:latin typeface="+mj-lt"/>
            </a:endParaRPr>
          </a:p>
          <a:p>
            <a:r>
              <a:rPr lang="en-US" sz="1000" dirty="0">
                <a:latin typeface="+mj-lt"/>
              </a:rPr>
              <a:t>Photo credit: Join Together Online, February 12, 2014.</a:t>
            </a:r>
            <a:endParaRPr lang="en-US" sz="1000" i="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66</a:t>
            </a:fld>
            <a:endParaRPr lang="en-US"/>
          </a:p>
        </p:txBody>
      </p:sp>
    </p:spTree>
    <p:extLst>
      <p:ext uri="{BB962C8B-B14F-4D97-AF65-F5344CB8AC3E}">
        <p14:creationId xmlns:p14="http://schemas.microsoft.com/office/powerpoint/2010/main" val="1993297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Increases in the number of young people who inject drugs are likely to lead to increased numbers of overdose deaths and HIV/AIDS, hepatitis C, and sexually transmitted infections. Recent increases in non-medical use of prescription opioids may lead new non-injecting opioid users to inject prescription opioids or transition to heroin or methamphetamine injecting. By monitoring the prevalence of injection drug use among youth (e.g., how many young people in the population inject drugs) can help to understand the number of youth at risk for poor health outcomes.</a:t>
            </a:r>
          </a:p>
          <a:p>
            <a:endParaRPr lang="en-US" sz="1000" dirty="0" smtClean="0">
              <a:latin typeface="+mj-lt"/>
            </a:endParaRPr>
          </a:p>
          <a:p>
            <a:r>
              <a:rPr lang="en-US" sz="1000" dirty="0" smtClean="0">
                <a:latin typeface="+mj-lt"/>
              </a:rPr>
              <a:t>Additional Information for</a:t>
            </a:r>
            <a:r>
              <a:rPr lang="en-US" sz="1000" baseline="0" dirty="0" smtClean="0">
                <a:latin typeface="+mj-lt"/>
              </a:rPr>
              <a:t> the Trainer(s)</a:t>
            </a:r>
          </a:p>
          <a:p>
            <a:r>
              <a:rPr lang="en-US" sz="1000" baseline="0" dirty="0" smtClean="0">
                <a:latin typeface="+mj-lt"/>
              </a:rPr>
              <a:t>The Overdose Treatment Act became law in California on January 1, 2014. The law allows laypeople to possess and administer naloxone to someone in urgent need who is experiencing life threatening respiratory depression from excessive opioid use. Naloxone is a non-scheduled, non-addictive, safe, and inexpensive prescription medication that is available as a nasal spray and auto-injector. </a:t>
            </a:r>
            <a:endParaRPr lang="en-US" sz="1000" dirty="0" smtClean="0">
              <a:latin typeface="+mj-l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smtClean="0">
              <a:latin typeface="+mj-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mj-lt"/>
              </a:rPr>
              <a:t>Photo credit: The Fly Effect, May</a:t>
            </a:r>
            <a:r>
              <a:rPr lang="en-US" sz="1000" baseline="0" dirty="0" smtClean="0">
                <a:latin typeface="+mj-lt"/>
              </a:rPr>
              <a:t> 2014</a:t>
            </a:r>
            <a:r>
              <a:rPr lang="en-US" sz="1000" dirty="0" smtClean="0">
                <a:latin typeface="+mj-lt"/>
              </a:rPr>
              <a:t>.</a:t>
            </a:r>
            <a:endParaRPr lang="en-US" sz="1000" i="0" dirty="0" smtClean="0">
              <a:latin typeface="+mj-lt"/>
            </a:endParaRPr>
          </a:p>
          <a:p>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67</a:t>
            </a:fld>
            <a:endParaRPr lang="en-US"/>
          </a:p>
        </p:txBody>
      </p:sp>
    </p:spTree>
    <p:extLst>
      <p:ext uri="{BB962C8B-B14F-4D97-AF65-F5344CB8AC3E}">
        <p14:creationId xmlns:p14="http://schemas.microsoft.com/office/powerpoint/2010/main" val="4051080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An NDRI-based research </a:t>
            </a:r>
            <a:r>
              <a:rPr lang="en-US" sz="1000" dirty="0">
                <a:latin typeface="+mj-lt"/>
              </a:rPr>
              <a:t>team </a:t>
            </a:r>
            <a:r>
              <a:rPr lang="en-US" sz="1000" dirty="0" smtClean="0">
                <a:latin typeface="+mj-lt"/>
              </a:rPr>
              <a:t>conducted a study in which</a:t>
            </a:r>
            <a:r>
              <a:rPr lang="en-US" sz="1000" baseline="0" dirty="0" smtClean="0">
                <a:latin typeface="+mj-lt"/>
              </a:rPr>
              <a:t> they </a:t>
            </a:r>
            <a:r>
              <a:rPr lang="en-US" sz="1000" dirty="0" smtClean="0">
                <a:latin typeface="+mj-lt"/>
              </a:rPr>
              <a:t>hypothesized </a:t>
            </a:r>
            <a:r>
              <a:rPr lang="en-US" sz="1000" dirty="0">
                <a:latin typeface="+mj-lt"/>
              </a:rPr>
              <a:t>that injection drug use among young people would increase after the development of ART due to one or both of the following reasons: (1) </a:t>
            </a:r>
            <a:r>
              <a:rPr lang="en-US" sz="1000" dirty="0" smtClean="0">
                <a:latin typeface="+mj-lt"/>
              </a:rPr>
              <a:t>Young IDUs</a:t>
            </a:r>
            <a:r>
              <a:rPr lang="en-US" sz="1000" baseline="0" dirty="0" smtClean="0">
                <a:latin typeface="+mj-lt"/>
              </a:rPr>
              <a:t> </a:t>
            </a:r>
            <a:r>
              <a:rPr lang="en-US" sz="1000" dirty="0" smtClean="0">
                <a:latin typeface="+mj-lt"/>
              </a:rPr>
              <a:t>would </a:t>
            </a:r>
            <a:r>
              <a:rPr lang="en-US" sz="1000" dirty="0">
                <a:latin typeface="+mj-lt"/>
              </a:rPr>
              <a:t>perceive HIV as less of a threat now that there was effective treatment; or (2) Young people would increasingly not have gone through the horrors that some communities of people who injected drugs (and their families and neighbors) went through during the </a:t>
            </a:r>
            <a:r>
              <a:rPr lang="en-US" sz="1000" dirty="0" smtClean="0">
                <a:latin typeface="+mj-lt"/>
              </a:rPr>
              <a:t>early days of the AIDS </a:t>
            </a:r>
            <a:r>
              <a:rPr lang="en-US" sz="1000" dirty="0">
                <a:latin typeface="+mj-lt"/>
              </a:rPr>
              <a:t>epidemic</a:t>
            </a:r>
            <a:r>
              <a:rPr lang="en-US" sz="1000" dirty="0" smtClean="0">
                <a:latin typeface="+mj-lt"/>
              </a:rPr>
              <a:t>. The </a:t>
            </a:r>
            <a:r>
              <a:rPr lang="en-US" sz="1000" dirty="0">
                <a:latin typeface="+mj-lt"/>
              </a:rPr>
              <a:t>research team conducted two studies to determine changes in the estimated number of young people who inject drugs aged 15-29 years </a:t>
            </a:r>
            <a:r>
              <a:rPr lang="en-US" sz="1000" dirty="0" smtClean="0">
                <a:latin typeface="+mj-lt"/>
              </a:rPr>
              <a:t>from </a:t>
            </a:r>
            <a:r>
              <a:rPr lang="en-US" sz="1000" dirty="0">
                <a:latin typeface="+mj-lt"/>
              </a:rPr>
              <a:t>1992-2007 in 95 metropolitan statistical areas (MSAs) of the United States. They used several data series to estimate the population prevalence of young people who inject drugs in MSAs. Multi-step approaches similar to those used in previous studies were employed to </a:t>
            </a:r>
            <a:r>
              <a:rPr lang="en-US" sz="1000" dirty="0" smtClean="0">
                <a:latin typeface="+mj-lt"/>
              </a:rPr>
              <a:t>allocate the </a:t>
            </a:r>
            <a:r>
              <a:rPr lang="en-US" sz="1000" dirty="0">
                <a:latin typeface="+mj-lt"/>
              </a:rPr>
              <a:t>prevalence of young people who inject drugs in each MSA and to reduce biases in the data.</a:t>
            </a:r>
          </a:p>
          <a:p>
            <a:r>
              <a:rPr lang="en-US" sz="1000" dirty="0" smtClean="0">
                <a:latin typeface="+mj-lt"/>
              </a:rPr>
              <a:t>The </a:t>
            </a:r>
            <a:r>
              <a:rPr lang="en-US" sz="1000" dirty="0">
                <a:latin typeface="+mj-lt"/>
              </a:rPr>
              <a:t>number of young people who inject drugs (aged 15-29) declined between 1992 </a:t>
            </a:r>
            <a:r>
              <a:rPr lang="en-US" sz="1000" dirty="0" smtClean="0">
                <a:latin typeface="+mj-lt"/>
              </a:rPr>
              <a:t>and 1995 </a:t>
            </a:r>
            <a:r>
              <a:rPr lang="en-US" sz="1000" dirty="0">
                <a:latin typeface="+mj-lt"/>
              </a:rPr>
              <a:t>and then increased from 1996 (mean = 96 per </a:t>
            </a:r>
            <a:r>
              <a:rPr lang="en-US" sz="1000" dirty="0" smtClean="0">
                <a:latin typeface="+mj-lt"/>
              </a:rPr>
              <a:t>10,000 </a:t>
            </a:r>
            <a:r>
              <a:rPr lang="en-US" sz="1000" dirty="0">
                <a:latin typeface="+mj-lt"/>
              </a:rPr>
              <a:t>youth) to 2002 (mean = 116 per 10,000 youth). The number of young people who inject drugs continued to increase through </a:t>
            </a:r>
            <a:r>
              <a:rPr lang="en-US" sz="1000" dirty="0" smtClean="0">
                <a:latin typeface="+mj-lt"/>
              </a:rPr>
              <a:t>2006-2007 (</a:t>
            </a:r>
            <a:r>
              <a:rPr lang="en-US" sz="1000" dirty="0">
                <a:latin typeface="+mj-lt"/>
              </a:rPr>
              <a:t>mean=&gt;120 per 10,000 youth). The more young people who inject drugs in a population in a given year, the more drug-related </a:t>
            </a:r>
            <a:r>
              <a:rPr lang="en-US" sz="1000" dirty="0" smtClean="0">
                <a:latin typeface="+mj-lt"/>
              </a:rPr>
              <a:t>deaths and </a:t>
            </a:r>
            <a:r>
              <a:rPr lang="en-US" sz="1000" dirty="0">
                <a:latin typeface="+mj-lt"/>
              </a:rPr>
              <a:t>accidental and unintentional poisoning deaths there were that year. This provides support for the notion that young people who inject drugs are at high risk for these poor outcomes including death. </a:t>
            </a:r>
          </a:p>
          <a:p>
            <a:endParaRPr lang="en-US" sz="1000" dirty="0">
              <a:latin typeface="+mj-lt"/>
            </a:endParaRPr>
          </a:p>
          <a:p>
            <a:r>
              <a:rPr lang="en-US" sz="1000" b="1" dirty="0">
                <a:latin typeface="+mj-lt"/>
              </a:rPr>
              <a:t>REFERENCES</a:t>
            </a:r>
          </a:p>
          <a:p>
            <a:r>
              <a:rPr lang="en-US" sz="1000" dirty="0" smtClean="0">
                <a:latin typeface="+mj-lt"/>
              </a:rPr>
              <a:t>(1) </a:t>
            </a:r>
            <a:r>
              <a:rPr lang="en-US" sz="1000" dirty="0">
                <a:latin typeface="+mj-lt"/>
              </a:rPr>
              <a:t>Chatterjee S, </a:t>
            </a:r>
            <a:r>
              <a:rPr lang="en-US" sz="1000" dirty="0" err="1">
                <a:latin typeface="+mj-lt"/>
              </a:rPr>
              <a:t>Tempalski</a:t>
            </a:r>
            <a:r>
              <a:rPr lang="en-US" sz="1000" dirty="0">
                <a:latin typeface="+mj-lt"/>
              </a:rPr>
              <a:t> B, </a:t>
            </a:r>
            <a:r>
              <a:rPr lang="en-US" sz="1000" dirty="0" err="1">
                <a:latin typeface="+mj-lt"/>
              </a:rPr>
              <a:t>Pouget</a:t>
            </a:r>
            <a:r>
              <a:rPr lang="en-US" sz="1000" dirty="0">
                <a:latin typeface="+mj-lt"/>
              </a:rPr>
              <a:t> ER, Cooper HL, Cleland CM, &amp; Friedman SR (2011). Changes in the prevalence of injection</a:t>
            </a:r>
          </a:p>
          <a:p>
            <a:r>
              <a:rPr lang="en-US" sz="1000" dirty="0">
                <a:latin typeface="+mj-lt"/>
              </a:rPr>
              <a:t>drug use among adolescents and young adults in large U.S. metropolitan areas. </a:t>
            </a:r>
            <a:r>
              <a:rPr lang="en-US" sz="1000" i="1" dirty="0">
                <a:latin typeface="+mj-lt"/>
              </a:rPr>
              <a:t>AIDS and Behavior, 15</a:t>
            </a:r>
            <a:r>
              <a:rPr lang="en-US" sz="1000" dirty="0">
                <a:latin typeface="+mj-lt"/>
              </a:rPr>
              <a:t>, 1570-1578.</a:t>
            </a:r>
          </a:p>
          <a:p>
            <a:endParaRPr lang="en-US" sz="1000" dirty="0">
              <a:latin typeface="+mj-lt"/>
            </a:endParaRPr>
          </a:p>
          <a:p>
            <a:r>
              <a:rPr lang="en-US" sz="1000" dirty="0" smtClean="0">
                <a:latin typeface="+mj-lt"/>
              </a:rPr>
              <a:t>(2) </a:t>
            </a:r>
            <a:r>
              <a:rPr lang="en-US" sz="1000" dirty="0" err="1" smtClean="0">
                <a:latin typeface="+mj-lt"/>
              </a:rPr>
              <a:t>Tempalski</a:t>
            </a:r>
            <a:r>
              <a:rPr lang="en-US" sz="1000" dirty="0">
                <a:latin typeface="+mj-lt"/>
              </a:rPr>
              <a:t>, B, </a:t>
            </a:r>
            <a:r>
              <a:rPr lang="en-US" sz="1000" dirty="0" err="1">
                <a:latin typeface="+mj-lt"/>
              </a:rPr>
              <a:t>Pouget</a:t>
            </a:r>
            <a:r>
              <a:rPr lang="en-US" sz="1000" dirty="0">
                <a:latin typeface="+mj-lt"/>
              </a:rPr>
              <a:t>, ER, Cleland, CM, Brady, JE, Cooper, HLF, Hall, HI, Lansky, A, West, BS, Friedman, SR (2013). Trends in</a:t>
            </a:r>
          </a:p>
          <a:p>
            <a:r>
              <a:rPr lang="en-US" sz="1000" dirty="0">
                <a:latin typeface="+mj-lt"/>
              </a:rPr>
              <a:t>the population prevalence of people who inject drugs in US Metropolitan Areas 1992-2007. </a:t>
            </a:r>
            <a:r>
              <a:rPr lang="en-US" sz="1000" i="1" dirty="0">
                <a:latin typeface="+mj-lt"/>
              </a:rPr>
              <a:t>PLOS ONE , 8</a:t>
            </a:r>
            <a:r>
              <a:rPr lang="en-US" sz="1000" dirty="0">
                <a:latin typeface="+mj-lt"/>
              </a:rPr>
              <a:t>(6), e64789.</a:t>
            </a:r>
            <a:endParaRPr lang="en-US" sz="1000" b="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68</a:t>
            </a:fld>
            <a:endParaRPr lang="en-US"/>
          </a:p>
        </p:txBody>
      </p:sp>
    </p:spTree>
    <p:extLst>
      <p:ext uri="{BB962C8B-B14F-4D97-AF65-F5344CB8AC3E}">
        <p14:creationId xmlns:p14="http://schemas.microsoft.com/office/powerpoint/2010/main" val="6292026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In addition to sexual contact between drug injectors and non-injectors, drug injecting may also contribute to an increased incidence of HIV infection through HIV transmission to the children of drug injecting mothers (this is called “vertical transmission”). HIV is also a risk among drug abusers who do not inject drugs through high-risk sexual behavior. The impact of many types of psychoactive substances, whether injected or not, including alcohol, are risky to the extent that they are </a:t>
            </a:r>
            <a:r>
              <a:rPr lang="en-US" sz="1000" dirty="0" err="1">
                <a:latin typeface="+mj-lt"/>
              </a:rPr>
              <a:t>disinhibitors</a:t>
            </a:r>
            <a:r>
              <a:rPr lang="en-US" sz="1000" dirty="0">
                <a:latin typeface="+mj-lt"/>
              </a:rPr>
              <a:t> and affect the individual’s ability to make decisions about safe sexual behavior.</a:t>
            </a:r>
          </a:p>
          <a:p>
            <a:endParaRPr lang="en-US" sz="1000" dirty="0">
              <a:latin typeface="+mj-lt"/>
            </a:endParaRPr>
          </a:p>
          <a:p>
            <a:r>
              <a:rPr lang="en-US" sz="1000" b="1" dirty="0">
                <a:latin typeface="+mj-lt"/>
              </a:rPr>
              <a:t>Additional Information for the </a:t>
            </a:r>
            <a:r>
              <a:rPr lang="en-US" sz="1000" b="1" dirty="0" smtClean="0">
                <a:latin typeface="+mj-lt"/>
              </a:rPr>
              <a:t>Trainer(s)</a:t>
            </a:r>
            <a:endParaRPr lang="en-US" sz="1000" b="1" dirty="0">
              <a:latin typeface="+mj-lt"/>
            </a:endParaRPr>
          </a:p>
          <a:p>
            <a:r>
              <a:rPr lang="en-US" sz="1000" dirty="0">
                <a:latin typeface="+mj-lt"/>
              </a:rPr>
              <a:t>In a study by </a:t>
            </a:r>
            <a:r>
              <a:rPr lang="en-US" sz="1000" dirty="0" err="1">
                <a:latin typeface="+mj-lt"/>
              </a:rPr>
              <a:t>Arasteh</a:t>
            </a:r>
            <a:r>
              <a:rPr lang="en-US" sz="1000" dirty="0">
                <a:latin typeface="+mj-lt"/>
              </a:rPr>
              <a:t> and Des </a:t>
            </a:r>
            <a:r>
              <a:rPr lang="en-US" sz="1000" dirty="0" err="1">
                <a:latin typeface="+mj-lt"/>
              </a:rPr>
              <a:t>Jarlais</a:t>
            </a:r>
            <a:r>
              <a:rPr lang="en-US" sz="1000" dirty="0">
                <a:latin typeface="+mj-lt"/>
              </a:rPr>
              <a:t> (2009), at-risk drinking among cocaine injectors was associated with distributive sharing of needles/syringes. At-risk drinkers were also more likely to engage in unprotected sex with a casual partner. Finally, among cocaine injectors alcohol intoxication during the most recent sex episode was associated with unprotected sex with a casual partner. These observations indicate that among HIV-positive IDUs at-risk drinking is associated with higher rates of injection and sexual risk behaviors and that alcohol intoxication is related to unprotected sex.</a:t>
            </a:r>
          </a:p>
          <a:p>
            <a:endParaRPr lang="en-US" sz="1000" dirty="0" smtClean="0">
              <a:latin typeface="+mj-lt"/>
            </a:endParaRPr>
          </a:p>
          <a:p>
            <a:r>
              <a:rPr lang="en-US" sz="1000" b="1" dirty="0" smtClean="0">
                <a:latin typeface="+mj-lt"/>
              </a:rPr>
              <a:t>REFERENCE</a:t>
            </a:r>
            <a:endParaRPr lang="en-US" sz="1000" b="1" dirty="0">
              <a:latin typeface="+mj-lt"/>
            </a:endParaRPr>
          </a:p>
          <a:p>
            <a:r>
              <a:rPr lang="en-US" sz="1000" dirty="0" err="1">
                <a:latin typeface="+mj-lt"/>
              </a:rPr>
              <a:t>Arasteh</a:t>
            </a:r>
            <a:r>
              <a:rPr lang="en-US" sz="1000" dirty="0">
                <a:latin typeface="+mj-lt"/>
              </a:rPr>
              <a:t>, K., &amp; Des </a:t>
            </a:r>
            <a:r>
              <a:rPr lang="en-US" sz="1000" dirty="0" err="1">
                <a:latin typeface="+mj-lt"/>
              </a:rPr>
              <a:t>Jarlais</a:t>
            </a:r>
            <a:r>
              <a:rPr lang="en-US" sz="1000" dirty="0">
                <a:latin typeface="+mj-lt"/>
              </a:rPr>
              <a:t>, D.C. (2009). At-risk drinking and injection and sexual risk behaviors of HIV-positive injection drug users entering drug treatment in New York City. </a:t>
            </a:r>
            <a:r>
              <a:rPr lang="en-US" sz="1000" i="1" dirty="0">
                <a:latin typeface="+mj-lt"/>
              </a:rPr>
              <a:t>AIDS Patient Care and STDs, 23</a:t>
            </a:r>
            <a:r>
              <a:rPr lang="en-US" sz="1000" dirty="0">
                <a:latin typeface="+mj-lt"/>
              </a:rPr>
              <a:t>(8), 657-661.</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69</a:t>
            </a:fld>
            <a:endParaRPr lang="en-US"/>
          </a:p>
        </p:txBody>
      </p:sp>
    </p:spTree>
    <p:extLst>
      <p:ext uri="{BB962C8B-B14F-4D97-AF65-F5344CB8AC3E}">
        <p14:creationId xmlns:p14="http://schemas.microsoft.com/office/powerpoint/2010/main" val="338760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dirty="0" smtClean="0">
                <a:latin typeface="+mj-lt"/>
              </a:rPr>
              <a:t>Read the question</a:t>
            </a:r>
            <a:r>
              <a:rPr lang="en-US" sz="1000" b="0" i="0" baseline="0" dirty="0" smtClean="0">
                <a:latin typeface="+mj-lt"/>
              </a:rPr>
              <a:t> and choices, and review audience responses out loud. </a:t>
            </a:r>
            <a:endParaRPr lang="en-US" sz="1000" b="0" i="0" dirty="0" smtClean="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a:t>
            </a:fld>
            <a:endParaRPr lang="en-US"/>
          </a:p>
        </p:txBody>
      </p:sp>
    </p:spTree>
    <p:extLst>
      <p:ext uri="{BB962C8B-B14F-4D97-AF65-F5344CB8AC3E}">
        <p14:creationId xmlns:p14="http://schemas.microsoft.com/office/powerpoint/2010/main" val="3907958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Young people share injection equipment more often than older drug users and that they perceive less risk in doing so. The risk of HIV transmission occurs through a variety of direct and indirect sharing activities. Risky injecting episodes usually took place within specific contexts, such as late at night or early morning with no access to sterile syringes, when people were ‘hanging out’ or withdrawing from drugs, or during periods of intoxication or binging.</a:t>
            </a:r>
          </a:p>
          <a:p>
            <a:endParaRPr lang="en-US" sz="1000" dirty="0">
              <a:latin typeface="+mj-lt"/>
            </a:endParaRPr>
          </a:p>
          <a:p>
            <a:r>
              <a:rPr lang="en-US" sz="1000" b="1" dirty="0">
                <a:latin typeface="+mj-lt"/>
              </a:rPr>
              <a:t>Additional Information for the </a:t>
            </a:r>
            <a:r>
              <a:rPr lang="en-US" sz="1000" b="1" dirty="0" smtClean="0">
                <a:latin typeface="+mj-lt"/>
              </a:rPr>
              <a:t>Trainer(s)</a:t>
            </a:r>
            <a:endParaRPr lang="en-US" sz="1000" b="1" dirty="0">
              <a:latin typeface="+mj-lt"/>
            </a:endParaRPr>
          </a:p>
          <a:p>
            <a:r>
              <a:rPr lang="en-US" sz="1000" b="1" u="sng" dirty="0" err="1">
                <a:latin typeface="+mj-lt"/>
              </a:rPr>
              <a:t>Backloading</a:t>
            </a:r>
            <a:r>
              <a:rPr lang="en-US" sz="1000" b="1" u="sng" dirty="0">
                <a:latin typeface="+mj-lt"/>
              </a:rPr>
              <a:t>: </a:t>
            </a:r>
            <a:r>
              <a:rPr lang="en-US" sz="1000" dirty="0">
                <a:latin typeface="+mj-lt"/>
              </a:rPr>
              <a:t>The drug solution is transferred from one previously blood-contaminated syringe to another. The plunger is removed from the syringe into which the drug will be transferred and the drug mixture is then squirted into the back of the syringe. </a:t>
            </a:r>
          </a:p>
          <a:p>
            <a:endParaRPr lang="en-US" sz="1000" dirty="0">
              <a:latin typeface="+mj-lt"/>
            </a:endParaRPr>
          </a:p>
          <a:p>
            <a:r>
              <a:rPr lang="en-US" sz="1000" b="1" u="sng" dirty="0">
                <a:latin typeface="+mj-lt"/>
              </a:rPr>
              <a:t>Frontloading:</a:t>
            </a:r>
            <a:r>
              <a:rPr lang="en-US" sz="1000" dirty="0">
                <a:latin typeface="+mj-lt"/>
              </a:rPr>
              <a:t> The drug solution is transferred from one previously blood-contaminated syringe to another by removing the needle on the syringe receiving the solution, and then squirting the drug into the syringe’s hub or barrel. This is now relatively uncommon, since most insulin syringes used by IDUs do not have removable needles. </a:t>
            </a:r>
          </a:p>
          <a:p>
            <a:endParaRPr lang="en-US" sz="1000" dirty="0">
              <a:latin typeface="+mj-lt"/>
            </a:endParaRPr>
          </a:p>
          <a:p>
            <a:r>
              <a:rPr lang="en-US" sz="1000" dirty="0">
                <a:latin typeface="+mj-lt"/>
              </a:rPr>
              <a:t>Photo credit: Wikipedia, March 5, 2014.</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70</a:t>
            </a:fld>
            <a:endParaRPr lang="en-US"/>
          </a:p>
        </p:txBody>
      </p:sp>
    </p:spTree>
    <p:extLst>
      <p:ext uri="{BB962C8B-B14F-4D97-AF65-F5344CB8AC3E}">
        <p14:creationId xmlns:p14="http://schemas.microsoft.com/office/powerpoint/2010/main" val="2204836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j-lt"/>
              </a:rPr>
              <a:t>An estimated 16 million people across the globe inject drugs, and nearly 20% of these (approximately 3 million individuals) are infected with HIV. </a:t>
            </a:r>
          </a:p>
          <a:p>
            <a:r>
              <a:rPr lang="en-US" sz="1000" dirty="0">
                <a:latin typeface="+mj-lt"/>
              </a:rPr>
              <a:t>In many locations, high proportions of injection drug users belong to racial and ethnic minority groups, and these individuals appear to experience an increased likelihood of HIV infection compared to the racial/ethnic majority. Higher rates of HIV infection among minorities may have a number of negative implications for controlling the HIV epidemic among IDUs, including multiple reinforcing sources of stigmatization based on racial/ethnic minority status, injecting drug use, and HIV/AIDS, and reluctance on the part of IDU to utilize existing services for fear of stigmatization. Despite these concerns, little is known about racial/ethnic disparities in HIV prevalence among IDUs, which limits the ability to make recommendations to reduce such disparities. </a:t>
            </a:r>
            <a:endParaRPr lang="en-US" sz="1000" dirty="0" smtClean="0">
              <a:latin typeface="+mj-lt"/>
            </a:endParaRPr>
          </a:p>
          <a:p>
            <a:endParaRPr lang="en-US" sz="1000" dirty="0">
              <a:latin typeface="+mj-lt"/>
            </a:endParaRPr>
          </a:p>
          <a:p>
            <a:r>
              <a:rPr lang="en-US" sz="1000" b="1" u="none" dirty="0">
                <a:latin typeface="+mj-lt"/>
              </a:rPr>
              <a:t>REFERENCE</a:t>
            </a:r>
          </a:p>
          <a:p>
            <a:r>
              <a:rPr lang="en-US" sz="1000" dirty="0">
                <a:latin typeface="+mj-lt"/>
              </a:rPr>
              <a:t>Des </a:t>
            </a:r>
            <a:r>
              <a:rPr lang="en-US" sz="1000" dirty="0" err="1">
                <a:latin typeface="+mj-lt"/>
              </a:rPr>
              <a:t>Jarlais</a:t>
            </a:r>
            <a:r>
              <a:rPr lang="en-US" sz="1000" dirty="0">
                <a:latin typeface="+mj-lt"/>
              </a:rPr>
              <a:t> DC, Cooper H, </a:t>
            </a:r>
            <a:r>
              <a:rPr lang="en-US" sz="1000" dirty="0" err="1">
                <a:latin typeface="+mj-lt"/>
              </a:rPr>
              <a:t>Bramson</a:t>
            </a:r>
            <a:r>
              <a:rPr lang="en-US" sz="1000" dirty="0">
                <a:latin typeface="+mj-lt"/>
              </a:rPr>
              <a:t> H, </a:t>
            </a:r>
            <a:r>
              <a:rPr lang="en-US" sz="1000" dirty="0" err="1">
                <a:latin typeface="+mj-lt"/>
              </a:rPr>
              <a:t>Deren</a:t>
            </a:r>
            <a:r>
              <a:rPr lang="en-US" sz="1000" dirty="0">
                <a:latin typeface="+mj-lt"/>
              </a:rPr>
              <a:t> S, </a:t>
            </a:r>
            <a:r>
              <a:rPr lang="en-US" sz="1000" dirty="0" err="1">
                <a:latin typeface="+mj-lt"/>
              </a:rPr>
              <a:t>Hatzakis</a:t>
            </a:r>
            <a:r>
              <a:rPr lang="en-US" sz="1000" dirty="0">
                <a:latin typeface="+mj-lt"/>
              </a:rPr>
              <a:t> A, Hagan H (2012). Racial and ethnic disparities and implications for the prevention of HIV among persons who inject drugs. </a:t>
            </a:r>
            <a:r>
              <a:rPr lang="en-US" sz="1000" i="1" dirty="0">
                <a:latin typeface="+mj-lt"/>
              </a:rPr>
              <a:t>Current Opinion in HIV and AIDS</a:t>
            </a:r>
            <a:r>
              <a:rPr lang="en-US" sz="1000" dirty="0">
                <a:latin typeface="+mj-lt"/>
              </a:rPr>
              <a:t>, 7(4), 354-361. </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71</a:t>
            </a:fld>
            <a:endParaRPr lang="en-US"/>
          </a:p>
        </p:txBody>
      </p:sp>
    </p:spTree>
    <p:extLst>
      <p:ext uri="{BB962C8B-B14F-4D97-AF65-F5344CB8AC3E}">
        <p14:creationId xmlns:p14="http://schemas.microsoft.com/office/powerpoint/2010/main" val="28032548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Peer influence:</a:t>
            </a:r>
            <a:r>
              <a:rPr lang="en-US" sz="1000" b="1" baseline="0" dirty="0" smtClean="0">
                <a:latin typeface="+mj-lt"/>
              </a:rPr>
              <a:t> </a:t>
            </a:r>
            <a:r>
              <a:rPr lang="en-US" sz="1000" dirty="0">
                <a:latin typeface="+mj-lt"/>
              </a:rPr>
              <a:t>Youth are curious and can be easily influenced by peer pressure. They often use or abuse drugs within their peer groups and are often guided by the peer norm, where drugs may be considered normal.</a:t>
            </a:r>
          </a:p>
          <a:p>
            <a:endParaRPr lang="en-US" sz="1000" dirty="0">
              <a:latin typeface="+mj-lt"/>
            </a:endParaRPr>
          </a:p>
          <a:p>
            <a:r>
              <a:rPr lang="en-US" sz="1000" b="1" dirty="0" smtClean="0">
                <a:latin typeface="+mj-lt"/>
              </a:rPr>
              <a:t>Limited awareness:</a:t>
            </a:r>
            <a:r>
              <a:rPr lang="en-US" sz="1000" b="1" baseline="0" dirty="0" smtClean="0">
                <a:latin typeface="+mj-lt"/>
              </a:rPr>
              <a:t> </a:t>
            </a:r>
            <a:r>
              <a:rPr lang="en-US" sz="1000" dirty="0">
                <a:latin typeface="+mj-lt"/>
              </a:rPr>
              <a:t>Young IDUs often have limited education, awareness and knowledge of the HIV virus. Information and communication material that may be available is often not written for young people. They may know little about the drugs, their effects, the risks associated with drug abuse, especially drug injection, safer injecting practices and reducing their risk behavior. Risks to health may be regarded as distant or remote as young IDUs do not experience the complexity and severity of  health problems as often as they may be encountered by older IDUs who have injected for longer (abscesses, gangrene . . .). It may be difficult for young IDUs to understand the need for prevention efforts when they have not experienced health problems as a result of their own injection drug use.</a:t>
            </a:r>
          </a:p>
          <a:p>
            <a:endParaRPr lang="en-US" sz="1000" dirty="0">
              <a:latin typeface="+mj-lt"/>
            </a:endParaRPr>
          </a:p>
          <a:p>
            <a:r>
              <a:rPr lang="en-US" sz="1000" b="1" dirty="0">
                <a:latin typeface="+mj-lt"/>
              </a:rPr>
              <a:t>Limited access to services: </a:t>
            </a:r>
            <a:r>
              <a:rPr lang="en-US" sz="1000" dirty="0">
                <a:latin typeface="+mj-lt"/>
              </a:rPr>
              <a:t>Services are often perceived by youth as unfriendly to young people. Young IDUs are often unaware of the existence of health, social, legal and welfare services that could be of help to them. They may not know how to access these services.</a:t>
            </a:r>
          </a:p>
          <a:p>
            <a:endParaRPr lang="en-US" sz="1000" dirty="0">
              <a:latin typeface="+mj-lt"/>
            </a:endParaRPr>
          </a:p>
          <a:p>
            <a:r>
              <a:rPr lang="en-US" sz="1000" b="1" dirty="0">
                <a:latin typeface="+mj-lt"/>
              </a:rPr>
              <a:t>Lack of confidentiality at services: </a:t>
            </a:r>
            <a:r>
              <a:rPr lang="en-US" sz="1000" dirty="0">
                <a:latin typeface="+mj-lt"/>
              </a:rPr>
              <a:t>Young people, as well as adults in this case, may feel ashamed, fear stigmatization or the lack of privacy and confidentiality when considering approaching treatment services. They may be afraid to make their problem visible, and thus avoid using services.</a:t>
            </a:r>
          </a:p>
          <a:p>
            <a:endParaRPr lang="en-US" sz="1000" dirty="0">
              <a:latin typeface="+mj-lt"/>
            </a:endParaRPr>
          </a:p>
          <a:p>
            <a:r>
              <a:rPr lang="en-US" sz="1000" b="1" dirty="0">
                <a:latin typeface="+mj-lt"/>
              </a:rPr>
              <a:t>Economic instability: </a:t>
            </a:r>
            <a:r>
              <a:rPr lang="en-US" sz="1000" dirty="0">
                <a:latin typeface="+mj-lt"/>
              </a:rPr>
              <a:t>While adult IDUs usually have an income (at least initially), youth often suffer from economic instability, as they are unemployed and often unskilled after dropping out of school. Many youths have to resort to crime or commercial sex work to get money for drugs.</a:t>
            </a:r>
          </a:p>
          <a:p>
            <a:endParaRPr lang="en-US" sz="1000" dirty="0" smtClean="0">
              <a:latin typeface="+mj-lt"/>
            </a:endParaRPr>
          </a:p>
          <a:p>
            <a:r>
              <a:rPr lang="en-US" sz="1000" b="1" dirty="0" smtClean="0">
                <a:latin typeface="+mj-lt"/>
              </a:rPr>
              <a:t>Additional</a:t>
            </a:r>
            <a:r>
              <a:rPr lang="en-US" sz="1000" b="1" baseline="0" dirty="0" smtClean="0">
                <a:latin typeface="+mj-lt"/>
              </a:rPr>
              <a:t> Information for the Trainer(s)</a:t>
            </a:r>
            <a:endParaRPr lang="en-US" sz="1000" b="1" dirty="0">
              <a:latin typeface="+mj-lt"/>
            </a:endParaRPr>
          </a:p>
          <a:p>
            <a:pPr defTabSz="931637" eaLnBrk="1" hangingPunct="1">
              <a:defRPr/>
            </a:pPr>
            <a:r>
              <a:rPr lang="en-US" sz="1000" kern="1200" dirty="0" smtClean="0">
                <a:solidFill>
                  <a:schemeClr val="tx1"/>
                </a:solidFill>
                <a:latin typeface="Times New Roman" pitchFamily="18" charset="0"/>
                <a:ea typeface="+mn-ea"/>
                <a:cs typeface="+mn-cs"/>
              </a:rPr>
              <a:t>In light of the UNODC</a:t>
            </a:r>
            <a:r>
              <a:rPr lang="en-US" sz="1000" kern="1200" baseline="0" dirty="0" smtClean="0">
                <a:solidFill>
                  <a:schemeClr val="tx1"/>
                </a:solidFill>
                <a:latin typeface="Times New Roman" pitchFamily="18" charset="0"/>
                <a:ea typeface="+mn-ea"/>
                <a:cs typeface="+mn-cs"/>
              </a:rPr>
              <a:t> </a:t>
            </a:r>
            <a:r>
              <a:rPr lang="en-US" sz="1000" kern="1200" dirty="0" smtClean="0">
                <a:solidFill>
                  <a:schemeClr val="tx1"/>
                </a:solidFill>
                <a:latin typeface="Times New Roman" pitchFamily="18" charset="0"/>
                <a:ea typeface="+mn-ea"/>
                <a:cs typeface="+mn-cs"/>
              </a:rPr>
              <a:t>findings</a:t>
            </a:r>
            <a:r>
              <a:rPr lang="en-US" sz="1000" kern="1200" baseline="0" dirty="0" smtClean="0">
                <a:solidFill>
                  <a:schemeClr val="tx1"/>
                </a:solidFill>
                <a:latin typeface="Times New Roman" pitchFamily="18" charset="0"/>
                <a:ea typeface="+mn-ea"/>
                <a:cs typeface="+mn-cs"/>
              </a:rPr>
              <a:t> presented on this slide</a:t>
            </a:r>
            <a:r>
              <a:rPr lang="en-US" sz="1000" kern="1200" dirty="0" smtClean="0">
                <a:solidFill>
                  <a:schemeClr val="tx1"/>
                </a:solidFill>
                <a:latin typeface="Times New Roman" pitchFamily="18" charset="0"/>
                <a:ea typeface="+mn-ea"/>
                <a:cs typeface="+mn-cs"/>
              </a:rPr>
              <a:t>, it is important to highlight the results of a National Institute on</a:t>
            </a:r>
            <a:r>
              <a:rPr lang="en-US" sz="1000" kern="1200" baseline="0" dirty="0" smtClean="0">
                <a:solidFill>
                  <a:schemeClr val="tx1"/>
                </a:solidFill>
                <a:latin typeface="Times New Roman" pitchFamily="18" charset="0"/>
                <a:ea typeface="+mn-ea"/>
                <a:cs typeface="+mn-cs"/>
              </a:rPr>
              <a:t> Drug Abuse-sponsored randomized </a:t>
            </a:r>
            <a:r>
              <a:rPr lang="en-US" sz="1000" kern="1200" dirty="0" smtClean="0">
                <a:solidFill>
                  <a:schemeClr val="tx1"/>
                </a:solidFill>
                <a:latin typeface="Times New Roman" pitchFamily="18" charset="0"/>
                <a:ea typeface="+mn-ea"/>
                <a:cs typeface="+mn-cs"/>
              </a:rPr>
              <a:t>clinical trial that showed, with respect to opioid dependence, young adults are more like their adult counterparts than we have been comfortable thinking they were. The</a:t>
            </a:r>
            <a:r>
              <a:rPr lang="en-US" sz="1000" kern="1200" baseline="0" dirty="0" smtClean="0">
                <a:solidFill>
                  <a:schemeClr val="tx1"/>
                </a:solidFill>
                <a:latin typeface="Times New Roman" pitchFamily="18" charset="0"/>
                <a:ea typeface="+mn-ea"/>
                <a:cs typeface="+mn-cs"/>
              </a:rPr>
              <a:t> </a:t>
            </a:r>
            <a:r>
              <a:rPr lang="en-US" sz="1000" kern="1200" dirty="0" smtClean="0">
                <a:solidFill>
                  <a:schemeClr val="tx1"/>
                </a:solidFill>
                <a:latin typeface="Times New Roman" pitchFamily="18" charset="0"/>
                <a:ea typeface="+mn-ea"/>
                <a:cs typeface="+mn-cs"/>
              </a:rPr>
              <a:t>findings of the NIDA Clinical Trials Network Study conducted by Dr. George Woody and colleagues indicate that longer-term treatment with buprenorphine-naloxone may be more effective for young adults than short-term term detoxification (short-term detoxification led to near universal relapse to opioid use). When compared to</a:t>
            </a:r>
            <a:r>
              <a:rPr lang="en-US" sz="1000" kern="1200" baseline="0" dirty="0" smtClean="0">
                <a:solidFill>
                  <a:schemeClr val="tx1"/>
                </a:solidFill>
                <a:latin typeface="Times New Roman" pitchFamily="18" charset="0"/>
                <a:ea typeface="+mn-ea"/>
                <a:cs typeface="+mn-cs"/>
              </a:rPr>
              <a:t> those in the detoxification group, subjects in the 12-week condition showed: (1) fewer opioid positive urines; (2) g</a:t>
            </a:r>
            <a:r>
              <a:rPr lang="en-US" altLang="en-US" sz="2400" dirty="0" smtClean="0">
                <a:solidFill>
                  <a:srgbClr val="FFFF00"/>
                </a:solidFill>
                <a:effectLst/>
                <a:latin typeface="Calibri" panose="020F0502020204030204" pitchFamily="34" charset="0"/>
                <a:ea typeface="ＭＳ Ｐゴシック" pitchFamily="34" charset="-128"/>
              </a:rPr>
              <a:t>reater retention </a:t>
            </a:r>
            <a:r>
              <a:rPr lang="en-US" altLang="en-US" sz="2400" dirty="0" smtClean="0">
                <a:effectLst/>
                <a:latin typeface="Calibri" panose="020F0502020204030204" pitchFamily="34" charset="0"/>
                <a:ea typeface="ＭＳ Ｐゴシック" pitchFamily="34" charset="-128"/>
              </a:rPr>
              <a:t>in active treatment phase;</a:t>
            </a:r>
            <a:r>
              <a:rPr lang="en-US" altLang="en-US" sz="2400" baseline="0" dirty="0" smtClean="0">
                <a:effectLst/>
                <a:latin typeface="Calibri" panose="020F0502020204030204" pitchFamily="34" charset="0"/>
                <a:ea typeface="ＭＳ Ｐゴシック" pitchFamily="34" charset="-128"/>
              </a:rPr>
              <a:t> (3) l</a:t>
            </a:r>
            <a:r>
              <a:rPr lang="en-US" altLang="en-US" sz="2400" dirty="0" smtClean="0">
                <a:solidFill>
                  <a:srgbClr val="FFFF00"/>
                </a:solidFill>
                <a:effectLst/>
                <a:latin typeface="Calibri" panose="020F0502020204030204" pitchFamily="34" charset="0"/>
                <a:ea typeface="ＭＳ Ｐゴシック" pitchFamily="34" charset="-128"/>
              </a:rPr>
              <a:t>owered </a:t>
            </a:r>
            <a:r>
              <a:rPr lang="en-US" altLang="en-US" sz="2400" dirty="0" smtClean="0">
                <a:effectLst/>
                <a:latin typeface="Calibri" panose="020F0502020204030204" pitchFamily="34" charset="0"/>
                <a:ea typeface="ＭＳ Ｐゴシック" pitchFamily="34" charset="-128"/>
              </a:rPr>
              <a:t>use of </a:t>
            </a:r>
            <a:r>
              <a:rPr lang="en-US" altLang="en-US" sz="2400" dirty="0" smtClean="0">
                <a:solidFill>
                  <a:srgbClr val="FFFF00"/>
                </a:solidFill>
                <a:effectLst/>
                <a:latin typeface="Calibri" panose="020F0502020204030204" pitchFamily="34" charset="0"/>
                <a:ea typeface="ＭＳ Ｐゴシック" pitchFamily="34" charset="-128"/>
              </a:rPr>
              <a:t>marijuana </a:t>
            </a:r>
            <a:r>
              <a:rPr lang="en-US" altLang="en-US" sz="2400" dirty="0" smtClean="0">
                <a:effectLst/>
                <a:latin typeface="Calibri" panose="020F0502020204030204" pitchFamily="34" charset="0"/>
                <a:ea typeface="ＭＳ Ｐゴシック" pitchFamily="34" charset="-128"/>
              </a:rPr>
              <a:t>and </a:t>
            </a:r>
            <a:r>
              <a:rPr lang="en-US" altLang="en-US" sz="2400" dirty="0" smtClean="0">
                <a:solidFill>
                  <a:srgbClr val="FFFF00"/>
                </a:solidFill>
                <a:effectLst/>
                <a:latin typeface="Calibri" panose="020F0502020204030204" pitchFamily="34" charset="0"/>
                <a:ea typeface="ＭＳ Ｐゴシック" pitchFamily="34" charset="-128"/>
              </a:rPr>
              <a:t>cocaine </a:t>
            </a:r>
            <a:r>
              <a:rPr lang="en-US" altLang="en-US" sz="2400" dirty="0" smtClean="0">
                <a:effectLst/>
                <a:latin typeface="Calibri" panose="020F0502020204030204" pitchFamily="34" charset="0"/>
                <a:ea typeface="ＭＳ Ｐゴシック" pitchFamily="34" charset="-128"/>
              </a:rPr>
              <a:t>use and </a:t>
            </a:r>
            <a:r>
              <a:rPr lang="en-US" altLang="en-US" sz="2400" dirty="0" smtClean="0">
                <a:solidFill>
                  <a:srgbClr val="FFFF00"/>
                </a:solidFill>
                <a:effectLst/>
                <a:latin typeface="Calibri" panose="020F0502020204030204" pitchFamily="34" charset="0"/>
                <a:ea typeface="ＭＳ Ｐゴシック" pitchFamily="34" charset="-128"/>
              </a:rPr>
              <a:t>injection drug </a:t>
            </a:r>
            <a:r>
              <a:rPr lang="en-US" altLang="en-US" sz="2400" dirty="0" smtClean="0">
                <a:effectLst/>
                <a:latin typeface="Calibri" panose="020F0502020204030204" pitchFamily="34" charset="0"/>
                <a:ea typeface="ＭＳ Ｐゴシック" pitchFamily="34" charset="-128"/>
              </a:rPr>
              <a:t>use;</a:t>
            </a:r>
            <a:r>
              <a:rPr lang="en-US" altLang="en-US" sz="2400" baseline="0" dirty="0" smtClean="0">
                <a:effectLst/>
                <a:latin typeface="Calibri" panose="020F0502020204030204" pitchFamily="34" charset="0"/>
                <a:ea typeface="ＭＳ Ｐゴシック" pitchFamily="34" charset="-128"/>
              </a:rPr>
              <a:t> (4) e</a:t>
            </a:r>
            <a:r>
              <a:rPr lang="en-US" altLang="en-US" sz="2400" dirty="0" smtClean="0">
                <a:solidFill>
                  <a:srgbClr val="FFFF00"/>
                </a:solidFill>
                <a:effectLst/>
                <a:latin typeface="Calibri" panose="020F0502020204030204" pitchFamily="34" charset="0"/>
                <a:ea typeface="ＭＳ Ｐゴシック" pitchFamily="34" charset="-128"/>
              </a:rPr>
              <a:t>ffect only during active treatment w</a:t>
            </a:r>
            <a:r>
              <a:rPr lang="en-US" altLang="en-US" sz="2400" dirty="0" smtClean="0">
                <a:effectLst/>
                <a:latin typeface="Calibri" panose="020F0502020204030204" pitchFamily="34" charset="0"/>
                <a:ea typeface="ＭＳ Ｐゴシック" pitchFamily="34" charset="-128"/>
              </a:rPr>
              <a:t>ith buprenorphine. Also, it</a:t>
            </a:r>
            <a:r>
              <a:rPr lang="en-US" sz="1000" kern="1200" dirty="0" smtClean="0">
                <a:solidFill>
                  <a:schemeClr val="tx1"/>
                </a:solidFill>
                <a:latin typeface="Times New Roman" pitchFamily="18" charset="0"/>
                <a:ea typeface="+mn-ea"/>
                <a:cs typeface="+mn-cs"/>
              </a:rPr>
              <a:t> is important to continue providing supportive counseling during the taper period. With regards to the efficacy of using naltrexone</a:t>
            </a:r>
            <a:r>
              <a:rPr lang="en-US" sz="1000" b="1" i="1" kern="1200" dirty="0" smtClean="0">
                <a:solidFill>
                  <a:schemeClr val="tx1"/>
                </a:solidFill>
                <a:latin typeface="Times New Roman" pitchFamily="18" charset="0"/>
                <a:ea typeface="+mn-ea"/>
                <a:cs typeface="+mn-cs"/>
              </a:rPr>
              <a:t> </a:t>
            </a:r>
            <a:r>
              <a:rPr lang="en-US" sz="1000" kern="1200" dirty="0" smtClean="0">
                <a:solidFill>
                  <a:schemeClr val="tx1"/>
                </a:solidFill>
                <a:latin typeface="Times New Roman" pitchFamily="18" charset="0"/>
                <a:ea typeface="+mn-ea"/>
                <a:cs typeface="+mn-cs"/>
              </a:rPr>
              <a:t>following the buprenorphine taper, it is important to note that: (1) naltrexone is an opioid receptor antagonist; (2) it can only be used after discontinuation of buprenorphine; (3) it blocks the ability of endogenous opioids to stimulate the receptor; and (4) it can assist the patient in remaining drug free as part of a long-term recovery counseling program.</a:t>
            </a:r>
          </a:p>
          <a:p>
            <a:pPr defTabSz="931637" eaLnBrk="1" hangingPunct="1">
              <a:defRPr/>
            </a:pPr>
            <a:endParaRPr lang="en-US" altLang="en-US" sz="1000" kern="1200" dirty="0" smtClean="0">
              <a:solidFill>
                <a:schemeClr val="tx1"/>
              </a:solidFill>
              <a:latin typeface="Times New Roman" pitchFamily="18" charset="0"/>
              <a:ea typeface="ＭＳ Ｐゴシック" pitchFamily="34" charset="-128"/>
              <a:cs typeface="+mn-cs"/>
            </a:endParaRPr>
          </a:p>
          <a:p>
            <a:pPr defTabSz="931637" eaLnBrk="1" hangingPunct="1">
              <a:defRPr/>
            </a:pPr>
            <a:r>
              <a:rPr lang="en-US" altLang="en-US" sz="1000" b="1" u="none" kern="1200" dirty="0" smtClean="0">
                <a:solidFill>
                  <a:schemeClr val="tx1"/>
                </a:solidFill>
                <a:latin typeface="Times New Roman" pitchFamily="18" charset="0"/>
                <a:ea typeface="ＭＳ Ｐゴシック" pitchFamily="34" charset="-128"/>
                <a:cs typeface="+mn-cs"/>
              </a:rPr>
              <a:t>REFERENCES</a:t>
            </a:r>
          </a:p>
          <a:p>
            <a:r>
              <a:rPr lang="en-US" sz="1000" kern="1200" dirty="0" smtClean="0">
                <a:solidFill>
                  <a:schemeClr val="tx1"/>
                </a:solidFill>
                <a:latin typeface="Times New Roman" pitchFamily="18" charset="0"/>
                <a:ea typeface="+mn-ea"/>
                <a:cs typeface="+mn-cs"/>
              </a:rPr>
              <a:t>(1)</a:t>
            </a:r>
            <a:r>
              <a:rPr lang="en-US" sz="1000" kern="1200" baseline="0" dirty="0" smtClean="0">
                <a:solidFill>
                  <a:schemeClr val="tx1"/>
                </a:solidFill>
                <a:latin typeface="Times New Roman" pitchFamily="18" charset="0"/>
                <a:ea typeface="+mn-ea"/>
                <a:cs typeface="+mn-cs"/>
              </a:rPr>
              <a:t> </a:t>
            </a:r>
            <a:r>
              <a:rPr lang="en-US" sz="1000" kern="1200" dirty="0" smtClean="0">
                <a:solidFill>
                  <a:schemeClr val="tx1"/>
                </a:solidFill>
                <a:latin typeface="Times New Roman" pitchFamily="18" charset="0"/>
                <a:ea typeface="+mn-ea"/>
                <a:cs typeface="+mn-cs"/>
              </a:rPr>
              <a:t>Fiellin, D. A. (2008).  Treatment of adolescent opioid dependence: No quick fix. </a:t>
            </a:r>
            <a:r>
              <a:rPr lang="en-US" sz="1000" i="1" kern="1200" dirty="0" smtClean="0">
                <a:solidFill>
                  <a:schemeClr val="tx1"/>
                </a:solidFill>
                <a:latin typeface="Times New Roman" pitchFamily="18" charset="0"/>
                <a:ea typeface="+mn-ea"/>
                <a:cs typeface="+mn-cs"/>
              </a:rPr>
              <a:t>Journal of the American Medical Association, 300(</a:t>
            </a:r>
            <a:r>
              <a:rPr lang="en-US" sz="1000" kern="1200" dirty="0" smtClean="0">
                <a:solidFill>
                  <a:schemeClr val="tx1"/>
                </a:solidFill>
                <a:latin typeface="Times New Roman" pitchFamily="18" charset="0"/>
                <a:ea typeface="+mn-ea"/>
                <a:cs typeface="+mn-cs"/>
              </a:rPr>
              <a:t>17), 2057-2059.</a:t>
            </a:r>
          </a:p>
          <a:p>
            <a:r>
              <a:rPr lang="en-US" sz="1000" kern="1200" dirty="0" smtClean="0">
                <a:solidFill>
                  <a:schemeClr val="tx1"/>
                </a:solidFill>
                <a:latin typeface="Times New Roman" pitchFamily="18" charset="0"/>
                <a:ea typeface="+mn-ea"/>
                <a:cs typeface="+mn-cs"/>
              </a:rPr>
              <a:t> </a:t>
            </a:r>
          </a:p>
          <a:p>
            <a:r>
              <a:rPr lang="en-US" sz="1000" kern="1200" dirty="0" smtClean="0">
                <a:solidFill>
                  <a:schemeClr val="tx1"/>
                </a:solidFill>
                <a:latin typeface="Times New Roman" pitchFamily="18" charset="0"/>
                <a:ea typeface="+mn-ea"/>
                <a:cs typeface="+mn-cs"/>
              </a:rPr>
              <a:t>(2) Woody, G. E., Poole, S. A. </a:t>
            </a:r>
            <a:r>
              <a:rPr lang="en-US" sz="1000" kern="1200" dirty="0" err="1" smtClean="0">
                <a:solidFill>
                  <a:schemeClr val="tx1"/>
                </a:solidFill>
                <a:latin typeface="Times New Roman" pitchFamily="18" charset="0"/>
                <a:ea typeface="+mn-ea"/>
                <a:cs typeface="+mn-cs"/>
              </a:rPr>
              <a:t>Subramaniam</a:t>
            </a:r>
            <a:r>
              <a:rPr lang="en-US" sz="1000" kern="1200" dirty="0" smtClean="0">
                <a:solidFill>
                  <a:schemeClr val="tx1"/>
                </a:solidFill>
                <a:latin typeface="Times New Roman" pitchFamily="18" charset="0"/>
                <a:ea typeface="+mn-ea"/>
                <a:cs typeface="+mn-cs"/>
              </a:rPr>
              <a:t>, G., </a:t>
            </a:r>
            <a:r>
              <a:rPr lang="en-US" sz="1000" kern="1200" dirty="0" err="1" smtClean="0">
                <a:solidFill>
                  <a:schemeClr val="tx1"/>
                </a:solidFill>
                <a:latin typeface="Times New Roman" pitchFamily="18" charset="0"/>
                <a:ea typeface="+mn-ea"/>
                <a:cs typeface="+mn-cs"/>
              </a:rPr>
              <a:t>Dugosh</a:t>
            </a:r>
            <a:r>
              <a:rPr lang="en-US" sz="1000" kern="1200" dirty="0" smtClean="0">
                <a:solidFill>
                  <a:schemeClr val="tx1"/>
                </a:solidFill>
                <a:latin typeface="Times New Roman" pitchFamily="18" charset="0"/>
                <a:ea typeface="+mn-ea"/>
                <a:cs typeface="+mn-cs"/>
              </a:rPr>
              <a:t>, K., </a:t>
            </a:r>
            <a:r>
              <a:rPr lang="en-US" sz="1000" kern="1200" dirty="0" err="1" smtClean="0">
                <a:solidFill>
                  <a:schemeClr val="tx1"/>
                </a:solidFill>
                <a:latin typeface="Times New Roman" pitchFamily="18" charset="0"/>
                <a:ea typeface="+mn-ea"/>
                <a:cs typeface="+mn-cs"/>
              </a:rPr>
              <a:t>Bogenschutz</a:t>
            </a:r>
            <a:r>
              <a:rPr lang="en-US" sz="1000" kern="1200" dirty="0" smtClean="0">
                <a:solidFill>
                  <a:schemeClr val="tx1"/>
                </a:solidFill>
                <a:latin typeface="Times New Roman" pitchFamily="18" charset="0"/>
                <a:ea typeface="+mn-ea"/>
                <a:cs typeface="+mn-cs"/>
              </a:rPr>
              <a:t>, M., Abbott, P., et al. (2008). Extended vs short-term buprenorphine-naloxone for treatment of opioid-addicted youth: a randomized trial. </a:t>
            </a:r>
            <a:r>
              <a:rPr lang="en-US" sz="1000" i="1" kern="1200" dirty="0" smtClean="0">
                <a:solidFill>
                  <a:schemeClr val="tx1"/>
                </a:solidFill>
                <a:latin typeface="Times New Roman" pitchFamily="18" charset="0"/>
                <a:ea typeface="+mn-ea"/>
                <a:cs typeface="+mn-cs"/>
              </a:rPr>
              <a:t>Journal of the American Medical Association, 300</a:t>
            </a:r>
            <a:r>
              <a:rPr lang="en-US" sz="1000" kern="1200" dirty="0" smtClean="0">
                <a:solidFill>
                  <a:schemeClr val="tx1"/>
                </a:solidFill>
                <a:latin typeface="Times New Roman" pitchFamily="18" charset="0"/>
                <a:ea typeface="+mn-ea"/>
                <a:cs typeface="+mn-cs"/>
              </a:rPr>
              <a:t>(17), 2003-2011.</a:t>
            </a:r>
          </a:p>
          <a:p>
            <a:pPr defTabSz="931637" eaLnBrk="1" hangingPunct="1"/>
            <a:endParaRPr lang="en-US" altLang="en-US" sz="1000" kern="1200" dirty="0" smtClean="0">
              <a:solidFill>
                <a:schemeClr val="tx1"/>
              </a:solidFill>
              <a:latin typeface="Times New Roman" pitchFamily="18" charset="0"/>
              <a:ea typeface="+mn-ea"/>
              <a:cs typeface="+mn-cs"/>
            </a:endParaRPr>
          </a:p>
          <a:p>
            <a:r>
              <a:rPr lang="en-US" sz="1000" dirty="0" smtClean="0">
                <a:latin typeface="+mj-lt"/>
              </a:rPr>
              <a:t>Photo </a:t>
            </a:r>
            <a:r>
              <a:rPr lang="en-US" sz="1000" dirty="0">
                <a:latin typeface="+mj-lt"/>
              </a:rPr>
              <a:t>Credit: CA DPH, </a:t>
            </a:r>
            <a:r>
              <a:rPr lang="en-US" sz="1000" dirty="0" err="1">
                <a:latin typeface="+mj-lt"/>
              </a:rPr>
              <a:t>Hep</a:t>
            </a:r>
            <a:r>
              <a:rPr lang="en-US" sz="1000" dirty="0">
                <a:latin typeface="+mj-lt"/>
              </a:rPr>
              <a:t> C Presentation, January 2014.</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72</a:t>
            </a:fld>
            <a:endParaRPr lang="en-US"/>
          </a:p>
        </p:txBody>
      </p:sp>
    </p:spTree>
    <p:extLst>
      <p:ext uri="{BB962C8B-B14F-4D97-AF65-F5344CB8AC3E}">
        <p14:creationId xmlns:p14="http://schemas.microsoft.com/office/powerpoint/2010/main" val="41767378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Several states</a:t>
            </a:r>
            <a:r>
              <a:rPr lang="en-US" sz="1000" baseline="0" dirty="0" smtClean="0">
                <a:latin typeface="+mj-lt"/>
              </a:rPr>
              <a:t> have reported an increase in Hepatitis C cases among individuals under age 30, and in many states, the cases are clustered specifically among young injection drug users. The incidence maps on the right side of the slide are from the National Notifiable Disease Surveillance System. Possible reasons for this increase include: a quadrupling of oral prescription opioid sales between 2000 and 2010; increased </a:t>
            </a:r>
            <a:r>
              <a:rPr lang="en-US" sz="1000" dirty="0">
                <a:latin typeface="+mj-lt"/>
              </a:rPr>
              <a:t>access to heroin with injection as preferred route of administration; variability in drug use patterns between jurisdictions (urban vs. suburban vs. rural); and a reduced focus on prevention of </a:t>
            </a:r>
            <a:r>
              <a:rPr lang="en-US" sz="1000" dirty="0" smtClean="0">
                <a:latin typeface="+mj-lt"/>
              </a:rPr>
              <a:t>blood borne </a:t>
            </a:r>
            <a:r>
              <a:rPr lang="en-US" sz="1000" dirty="0">
                <a:latin typeface="+mj-lt"/>
              </a:rPr>
              <a:t>diseases among IDU nationally.</a:t>
            </a:r>
          </a:p>
          <a:p>
            <a:endParaRPr lang="en-US" sz="1000" baseline="0" dirty="0" smtClean="0">
              <a:latin typeface="+mj-lt"/>
            </a:endParaRPr>
          </a:p>
          <a:p>
            <a:endParaRPr lang="en-US" sz="1000" dirty="0" smtClean="0">
              <a:latin typeface="+mj-lt"/>
            </a:endParaRPr>
          </a:p>
          <a:p>
            <a:r>
              <a:rPr lang="en-US" sz="1000" b="1" u="sng" dirty="0" smtClean="0">
                <a:latin typeface="+mj-lt"/>
              </a:rPr>
              <a:t>REFERENCE</a:t>
            </a:r>
            <a:r>
              <a:rPr lang="en-US" sz="1000" baseline="0" dirty="0" smtClean="0">
                <a:latin typeface="+mj-lt"/>
              </a:rPr>
              <a:t> </a:t>
            </a:r>
          </a:p>
          <a:p>
            <a:r>
              <a:rPr lang="en-US" sz="1000" dirty="0" smtClean="0">
                <a:latin typeface="+mj-lt"/>
              </a:rPr>
              <a:t>Church,</a:t>
            </a:r>
            <a:r>
              <a:rPr lang="en-US" sz="1000" baseline="0" dirty="0" smtClean="0">
                <a:latin typeface="+mj-lt"/>
              </a:rPr>
              <a:t> D. (2014). Hepatitis C Infection in Adolescents and Young Adults: The Second Wave Epidemic. Presentation available at: </a:t>
            </a:r>
            <a:r>
              <a:rPr lang="en-US" sz="1000" u="sng" dirty="0">
                <a:latin typeface="+mj-lt"/>
              </a:rPr>
              <a:t>http://www.cdph.ca.gov/programs/Documents/HepCinYouth01-29-14.pdf.</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73</a:t>
            </a:fld>
            <a:endParaRPr lang="en-US"/>
          </a:p>
        </p:txBody>
      </p:sp>
    </p:spTree>
    <p:extLst>
      <p:ext uri="{BB962C8B-B14F-4D97-AF65-F5344CB8AC3E}">
        <p14:creationId xmlns:p14="http://schemas.microsoft.com/office/powerpoint/2010/main" val="5635134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p:spPr>
      </p:sp>
      <p:sp>
        <p:nvSpPr>
          <p:cNvPr id="199683"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237" indent="-165237">
              <a:defRPr/>
            </a:pPr>
            <a:r>
              <a:rPr lang="en-US" sz="1000" b="1" dirty="0">
                <a:latin typeface="+mj-lt"/>
              </a:rPr>
              <a:t>TRANSITION SLIDE</a:t>
            </a:r>
          </a:p>
          <a:p>
            <a:pPr eaLnBrk="1" hangingPunct="1"/>
            <a:r>
              <a:rPr lang="en-US" sz="1000" dirty="0">
                <a:latin typeface="+mj-lt"/>
              </a:rPr>
              <a:t>Much of what we know about clinical approaches comes from treatment effectiveness studies. These studies tell us </a:t>
            </a:r>
            <a:r>
              <a:rPr lang="en-US" sz="1000" dirty="0" smtClean="0">
                <a:effectLst/>
                <a:latin typeface="+mj-lt"/>
              </a:rPr>
              <a:t>about the effectiveness of different treatment models for adolescents with substance use disorders.</a:t>
            </a:r>
            <a:r>
              <a:rPr lang="en-US" sz="1000" baseline="0" dirty="0" smtClean="0">
                <a:effectLst/>
                <a:latin typeface="+mj-lt"/>
              </a:rPr>
              <a:t> They include studies </a:t>
            </a:r>
            <a:r>
              <a:rPr lang="en-US" sz="1000" dirty="0" smtClean="0">
                <a:effectLst/>
                <a:latin typeface="+mj-lt"/>
              </a:rPr>
              <a:t>with programs deemed “</a:t>
            </a:r>
            <a:r>
              <a:rPr lang="en-US" sz="1000" dirty="0" smtClean="0">
                <a:solidFill>
                  <a:srgbClr val="FFFF3D"/>
                </a:solidFill>
                <a:effectLst/>
                <a:latin typeface="+mj-lt"/>
              </a:rPr>
              <a:t>evidence-based.” Evidence-based</a:t>
            </a:r>
            <a:r>
              <a:rPr lang="en-US" sz="1000" baseline="0" dirty="0" smtClean="0">
                <a:solidFill>
                  <a:srgbClr val="FFFF3D"/>
                </a:solidFill>
                <a:effectLst/>
                <a:latin typeface="+mj-lt"/>
              </a:rPr>
              <a:t> programs have proven to be successful through research methodology and have produced a consistent pattern of positive results.</a:t>
            </a:r>
            <a:endParaRPr lang="en-US" sz="1000" dirty="0">
              <a:latin typeface="+mj-lt"/>
            </a:endParaRPr>
          </a:p>
          <a:p>
            <a:pPr marL="165237" indent="-165237">
              <a:defRPr/>
            </a:pPr>
            <a:endParaRPr lang="en-US" sz="900" b="1"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p>
          <a:p>
            <a:r>
              <a:rPr lang="en-US" sz="1000" dirty="0" smtClean="0">
                <a:latin typeface="+mj-lt"/>
              </a:rPr>
              <a:t>Read</a:t>
            </a:r>
            <a:r>
              <a:rPr lang="en-US" sz="1000" baseline="0" dirty="0" smtClean="0">
                <a:latin typeface="+mj-lt"/>
              </a:rPr>
              <a:t> the Calvin and Hobbs cartoon aloud to the audience and elicit their reactions as to the relevance of the cartoon to the issue of adolescent substance use and abuse.</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75</a:t>
            </a:fld>
            <a:endParaRPr lang="en-US"/>
          </a:p>
        </p:txBody>
      </p:sp>
    </p:spTree>
    <p:extLst>
      <p:ext uri="{BB962C8B-B14F-4D97-AF65-F5344CB8AC3E}">
        <p14:creationId xmlns:p14="http://schemas.microsoft.com/office/powerpoint/2010/main" val="16903860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u="none" dirty="0" smtClean="0">
                <a:latin typeface="+mj-lt"/>
              </a:rPr>
              <a:t>Read the question</a:t>
            </a:r>
            <a:r>
              <a:rPr lang="en-US" sz="1000" b="0" i="0" u="none" baseline="0" dirty="0" smtClean="0">
                <a:latin typeface="+mj-lt"/>
              </a:rPr>
              <a:t> and choices, and review audience responses out loud. </a:t>
            </a:r>
          </a:p>
          <a:p>
            <a:endParaRPr lang="en-US" sz="1000" b="0" i="0" u="none" baseline="0" dirty="0" smtClean="0">
              <a:latin typeface="+mj-lt"/>
            </a:endParaRPr>
          </a:p>
          <a:p>
            <a:r>
              <a:rPr lang="en-US" sz="1000" b="0" i="0" u="none" baseline="0" dirty="0" smtClean="0">
                <a:latin typeface="+mj-lt"/>
              </a:rPr>
              <a:t>No empirical data exists to support the gateway drug theory. If you take available data and control for access, the gateway phenomenon goes away. Individuals young and old will use substances that (1) make them feel good, or (2) make them feel better (in other words, they use what works for them). Sometimes, people experiment with drugs to have fun; others experiment to cope with issues they are facing with school, family, or friends. If alcohol and marijuana don’t work, they will keep looking  for other avenues (e.g., drugs) until they find something that works better. Clinicians need to pay attention to any substance among youth so that initial experimentation does not evolve to issues of abuse and dependence. </a:t>
            </a:r>
            <a:endParaRPr lang="en-US" sz="1000" b="0" i="0" u="none"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76</a:t>
            </a:fld>
            <a:endParaRPr lang="en-US"/>
          </a:p>
        </p:txBody>
      </p:sp>
    </p:spTree>
    <p:extLst>
      <p:ext uri="{BB962C8B-B14F-4D97-AF65-F5344CB8AC3E}">
        <p14:creationId xmlns:p14="http://schemas.microsoft.com/office/powerpoint/2010/main" val="1138591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smtClean="0">
                <a:latin typeface="+mj-lt"/>
              </a:rPr>
              <a:t>Substance use disorders</a:t>
            </a:r>
            <a:r>
              <a:rPr lang="en-US" sz="1000" baseline="0" dirty="0" smtClean="0">
                <a:latin typeface="+mj-lt"/>
              </a:rPr>
              <a:t> develop along a trajectory, from experimentation and social/recreational use to misuse, abuse, and dependence. This table characterizes each level of use along the continuum. </a:t>
            </a:r>
            <a:r>
              <a:rPr lang="en-US" sz="1000" b="0" i="0" kern="1200" dirty="0" smtClean="0">
                <a:solidFill>
                  <a:schemeClr val="tx1"/>
                </a:solidFill>
                <a:effectLst/>
                <a:latin typeface="+mj-lt"/>
                <a:ea typeface="+mn-ea"/>
                <a:cs typeface="+mn-cs"/>
              </a:rPr>
              <a:t> </a:t>
            </a:r>
          </a:p>
          <a:p>
            <a:pPr defTabSz="914266">
              <a:defRPr/>
            </a:pPr>
            <a:endParaRPr lang="en-US" sz="1000" b="0" i="0" kern="1200" dirty="0" smtClean="0">
              <a:solidFill>
                <a:schemeClr val="tx1"/>
              </a:solidFill>
              <a:effectLst/>
              <a:latin typeface="+mj-lt"/>
              <a:ea typeface="+mn-ea"/>
              <a:cs typeface="+mn-cs"/>
            </a:endParaRPr>
          </a:p>
          <a:p>
            <a:pPr defTabSz="914266">
              <a:defRPr/>
            </a:pPr>
            <a:r>
              <a:rPr lang="en-US" sz="1000" b="1" i="0" kern="1200" dirty="0" smtClean="0">
                <a:solidFill>
                  <a:schemeClr val="tx1"/>
                </a:solidFill>
                <a:effectLst/>
                <a:latin typeface="+mj-lt"/>
                <a:ea typeface="+mn-ea"/>
                <a:cs typeface="+mn-cs"/>
              </a:rPr>
              <a:t>Additional</a:t>
            </a:r>
            <a:r>
              <a:rPr lang="en-US" sz="1000" b="1" i="0" kern="1200" baseline="0" dirty="0" smtClean="0">
                <a:solidFill>
                  <a:schemeClr val="tx1"/>
                </a:solidFill>
                <a:effectLst/>
                <a:latin typeface="+mj-lt"/>
                <a:ea typeface="+mn-ea"/>
                <a:cs typeface="+mn-cs"/>
              </a:rPr>
              <a:t> Information for the Trainer(s)</a:t>
            </a:r>
            <a:endParaRPr lang="en-US" sz="1000" b="1" i="0" kern="1200" dirty="0" smtClean="0">
              <a:solidFill>
                <a:schemeClr val="tx1"/>
              </a:solidFill>
              <a:effectLst/>
              <a:latin typeface="+mj-lt"/>
              <a:ea typeface="+mn-ea"/>
              <a:cs typeface="+mn-cs"/>
            </a:endParaRPr>
          </a:p>
          <a:p>
            <a:pPr defTabSz="914266">
              <a:defRPr/>
            </a:pPr>
            <a:r>
              <a:rPr lang="en-US" sz="1000" b="0" i="0" kern="1200" dirty="0" smtClean="0">
                <a:solidFill>
                  <a:schemeClr val="tx1"/>
                </a:solidFill>
                <a:effectLst/>
                <a:latin typeface="+mj-lt"/>
                <a:ea typeface="+mn-ea"/>
                <a:cs typeface="+mn-cs"/>
              </a:rPr>
              <a:t>In the United States, the Diagnostic and Statistical Manual of Mental Disorders (DSM) serves as a universal authority for psychiatric diagnosis. Treatment recommendations, as well as payment by health care providers, are often determined by DSM classifications. When the DSM-5 was released by the American Psychiatric Association in May 2013, it marked the end of more than a decade’s journey in revising the criteria for the diagnosis and classification of mental disorders. The</a:t>
            </a:r>
            <a:r>
              <a:rPr lang="en-US" sz="1000" b="0" i="0" kern="1200" baseline="0" dirty="0" smtClean="0">
                <a:solidFill>
                  <a:schemeClr val="tx1"/>
                </a:solidFill>
                <a:effectLst/>
                <a:latin typeface="+mj-lt"/>
                <a:ea typeface="+mn-ea"/>
                <a:cs typeface="+mn-cs"/>
              </a:rPr>
              <a:t> </a:t>
            </a:r>
            <a:r>
              <a:rPr lang="en-US" sz="1000" i="0" baseline="0" dirty="0" smtClean="0">
                <a:latin typeface="+mj-lt"/>
              </a:rPr>
              <a:t>DSM-5 discusses substance </a:t>
            </a:r>
            <a:r>
              <a:rPr lang="en-US" sz="1000" baseline="0" dirty="0" smtClean="0">
                <a:latin typeface="+mj-lt"/>
              </a:rPr>
              <a:t>use disorders as a continuum disorder (mild-moderate-severe), which is more accurate than previous versions of the DSM in describing substance use disorders. The severity of the SUD is based on the number of criteria/symptoms endorsed.</a:t>
            </a:r>
          </a:p>
          <a:p>
            <a:pPr defTabSz="914266">
              <a:defRPr/>
            </a:pPr>
            <a:endParaRPr lang="en-US" baseline="0" dirty="0" smtClean="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77</a:t>
            </a:fld>
            <a:endParaRPr lang="en-US"/>
          </a:p>
        </p:txBody>
      </p:sp>
    </p:spTree>
    <p:extLst>
      <p:ext uri="{BB962C8B-B14F-4D97-AF65-F5344CB8AC3E}">
        <p14:creationId xmlns:p14="http://schemas.microsoft.com/office/powerpoint/2010/main" val="2616151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smtClean="0">
                <a:latin typeface="+mj-lt"/>
              </a:rPr>
              <a:t>If you look at the clinical trajectory of</a:t>
            </a:r>
            <a:r>
              <a:rPr lang="en-US" sz="1000" baseline="0" dirty="0" smtClean="0">
                <a:latin typeface="+mj-lt"/>
              </a:rPr>
              <a:t> substance use disorders, you see that 70% of the population falls in the middle of the continuum (from experimentation to substance abuse). The remaining 30% of the population either fall in the pre-use/abstinence stage (15%) or substance dependence (15%). </a:t>
            </a:r>
          </a:p>
          <a:p>
            <a:pPr defTabSz="914266">
              <a:defRPr/>
            </a:pPr>
            <a:endParaRPr lang="en-US" sz="1000" baseline="0" dirty="0" smtClean="0">
              <a:latin typeface="+mj-lt"/>
            </a:endParaRPr>
          </a:p>
          <a:p>
            <a:pPr defTabSz="914266">
              <a:defRPr/>
            </a:pPr>
            <a:r>
              <a:rPr lang="en-US" sz="1000" baseline="0" dirty="0" smtClean="0">
                <a:latin typeface="+mj-lt"/>
              </a:rPr>
              <a:t>This figure, which is not specific to adolescents and young adults but includes all users, highlights the clinical responses that can be used at each stage of the substance use disorder continuum. For example for those individuals who are experimenting with substances or using substances socially/recreationally, secondary prevention techniques such as a brief intervention is warranted. At the far right end of the continuum are the individual who have been diagnosed with substance dependence. In that stage, traditional substance use disorder treatment (outpatient/residential) is warranted. It is important to note that this schematic is based on the DSM-IV-TR.</a:t>
            </a:r>
            <a:endParaRPr lang="en-US" sz="1000" dirty="0" smtClean="0">
              <a:latin typeface="+mj-lt"/>
            </a:endParaRP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78</a:t>
            </a:fld>
            <a:endParaRPr lang="en-US"/>
          </a:p>
        </p:txBody>
      </p:sp>
    </p:spTree>
    <p:extLst>
      <p:ext uri="{BB962C8B-B14F-4D97-AF65-F5344CB8AC3E}">
        <p14:creationId xmlns:p14="http://schemas.microsoft.com/office/powerpoint/2010/main" val="5069107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7"/>
          <p:cNvSpPr>
            <a:spLocks noGrp="1" noChangeArrowheads="1"/>
          </p:cNvSpPr>
          <p:nvPr>
            <p:ph type="sldNum" sz="quarter" idx="5"/>
          </p:nvPr>
        </p:nvSpPr>
        <p:spPr>
          <a:noFill/>
        </p:spPr>
        <p:txBody>
          <a:bodyPr/>
          <a:lstStyle/>
          <a:p>
            <a:fld id="{73534BD7-A748-47CD-91BF-A0555F071C22}" type="slidenum">
              <a:rPr lang="en-US" smtClean="0"/>
              <a:pPr/>
              <a:t>79</a:t>
            </a:fld>
            <a:endParaRPr lang="en-US" smtClean="0"/>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xfrm>
            <a:off x="701676" y="4416426"/>
            <a:ext cx="5607050" cy="4183063"/>
          </a:xfrm>
          <a:noFill/>
          <a:ln/>
        </p:spPr>
        <p:txBody>
          <a:bodyPr/>
          <a:lstStyle/>
          <a:p>
            <a:pPr marL="228567" indent="-228567" defTabSz="914266" eaLnBrk="1" hangingPunct="1">
              <a:defRPr/>
            </a:pPr>
            <a:r>
              <a:rPr lang="en-US" sz="1000" dirty="0" smtClean="0">
                <a:latin typeface="+mj-lt"/>
              </a:rPr>
              <a:t>Routine</a:t>
            </a:r>
            <a:r>
              <a:rPr lang="en-US" sz="1000" baseline="0" dirty="0" smtClean="0">
                <a:latin typeface="+mj-lt"/>
              </a:rPr>
              <a:t> alcohol and drug screening provides clinicians with the opportunity to query all clients/patients about their substance use to determine if they are using at risky levels.</a:t>
            </a:r>
          </a:p>
          <a:p>
            <a:pPr marL="228567" indent="-228567" defTabSz="914266" eaLnBrk="1" hangingPunct="1">
              <a:defRPr/>
            </a:pPr>
            <a:r>
              <a:rPr lang="en-US" sz="1000" baseline="0" dirty="0" smtClean="0">
                <a:latin typeface="+mj-lt"/>
              </a:rPr>
              <a:t>By utilizing a standardized screening instrument, clinicians do not have to make a “judgment call” to subjectively determine who might actually be at risk for developing a </a:t>
            </a:r>
          </a:p>
          <a:p>
            <a:pPr marL="228567" indent="-228567" defTabSz="914266" eaLnBrk="1" hangingPunct="1">
              <a:defRPr/>
            </a:pPr>
            <a:r>
              <a:rPr lang="en-US" sz="1000" baseline="0" dirty="0" smtClean="0">
                <a:latin typeface="+mj-lt"/>
              </a:rPr>
              <a:t>substance use disorder. Adolescents are highly responsive to judgment and criticism, so it is best to approach the topic of substance use in an objective manner. Several validated </a:t>
            </a:r>
          </a:p>
          <a:p>
            <a:pPr marL="228567" indent="-228567" defTabSz="914266" eaLnBrk="1" hangingPunct="1">
              <a:defRPr/>
            </a:pPr>
            <a:r>
              <a:rPr lang="en-US" sz="1000" baseline="0" dirty="0" smtClean="0">
                <a:latin typeface="+mj-lt"/>
              </a:rPr>
              <a:t>screeners are available for free in the public domain, and include the CRAFFT, AUDIT, DAST, and ASSIST.</a:t>
            </a:r>
          </a:p>
          <a:p>
            <a:pPr marL="228567" indent="-228567" defTabSz="914266" eaLnBrk="1" hangingPunct="1">
              <a:defRPr/>
            </a:pPr>
            <a:endParaRPr lang="en-US" sz="1000" baseline="0" dirty="0" smtClean="0">
              <a:latin typeface="+mj-lt"/>
            </a:endParaRPr>
          </a:p>
          <a:p>
            <a:pPr marL="228567" indent="-228567" defTabSz="914266" eaLnBrk="1" hangingPunct="1">
              <a:defRPr/>
            </a:pPr>
            <a:r>
              <a:rPr lang="en-US" sz="1000" baseline="0" dirty="0" smtClean="0">
                <a:latin typeface="+mj-lt"/>
              </a:rPr>
              <a:t>It is important to note that any alcohol or drug use among individuals under the age of 21 is considered risky (and illegal), because the legal drinking age is 21. </a:t>
            </a:r>
            <a:endParaRPr lang="en-US" sz="1000" dirty="0" smtClean="0">
              <a:latin typeface="+mj-lt"/>
            </a:endParaRPr>
          </a:p>
          <a:p>
            <a:pPr marL="228567" indent="-228567" eaLnBrk="1" hangingPunct="1"/>
            <a:endParaRPr lang="en-US" sz="1000" dirty="0" smtClean="0">
              <a:latin typeface="+mj-lt"/>
            </a:endParaRPr>
          </a:p>
          <a:p>
            <a:pPr marL="228567" indent="-228567" eaLnBrk="1" hangingPunct="1"/>
            <a:r>
              <a:rPr lang="en-US" sz="1000" b="1" dirty="0" smtClean="0">
                <a:latin typeface="+mj-lt"/>
              </a:rPr>
              <a:t>REFERENCES</a:t>
            </a:r>
          </a:p>
          <a:p>
            <a:pPr marL="228567" indent="-228567" eaLnBrk="1" hangingPunct="1"/>
            <a:r>
              <a:rPr lang="en-US" sz="1000" dirty="0" smtClean="0">
                <a:latin typeface="+mj-lt"/>
              </a:rPr>
              <a:t>(1)</a:t>
            </a:r>
            <a:r>
              <a:rPr lang="en-US" sz="1000" baseline="0" dirty="0" smtClean="0">
                <a:latin typeface="+mj-lt"/>
              </a:rPr>
              <a:t> </a:t>
            </a:r>
            <a:r>
              <a:rPr lang="en-US" sz="1000" dirty="0" smtClean="0">
                <a:latin typeface="+mj-lt"/>
              </a:rPr>
              <a:t>CRAFFT: http://www.ceasar-boston.org/clinicians/crafft.php </a:t>
            </a:r>
            <a:r>
              <a:rPr lang="en-US" sz="1000" baseline="0" dirty="0" smtClean="0">
                <a:latin typeface="+mj-lt"/>
              </a:rPr>
              <a:t> </a:t>
            </a:r>
          </a:p>
          <a:p>
            <a:pPr marL="228567" indent="-228567" eaLnBrk="1" hangingPunct="1"/>
            <a:endParaRPr lang="en-US" sz="1000" baseline="0" dirty="0" smtClean="0">
              <a:latin typeface="+mj-lt"/>
            </a:endParaRPr>
          </a:p>
          <a:p>
            <a:pPr marL="228567" indent="-228567" eaLnBrk="1" hangingPunct="1"/>
            <a:r>
              <a:rPr lang="en-US" sz="1000" baseline="0" dirty="0" smtClean="0">
                <a:latin typeface="+mj-lt"/>
              </a:rPr>
              <a:t>(2) AUDIT: http://whqlibdoc.who.int/hq/2001/who_msd_msb_01.6a.pdf  </a:t>
            </a:r>
          </a:p>
          <a:p>
            <a:pPr marL="228567" indent="-228567" eaLnBrk="1" hangingPunct="1"/>
            <a:endParaRPr lang="en-US" sz="1000" baseline="0" dirty="0" smtClean="0">
              <a:latin typeface="+mj-lt"/>
            </a:endParaRPr>
          </a:p>
          <a:p>
            <a:pPr marL="228567" indent="-228567" eaLnBrk="1" hangingPunct="1"/>
            <a:r>
              <a:rPr lang="en-US" sz="1000" baseline="0" dirty="0" smtClean="0">
                <a:latin typeface="+mj-lt"/>
              </a:rPr>
              <a:t>(3) ASSIST: http://www.who.int/substance_abuse/activities/assist/en/ </a:t>
            </a:r>
          </a:p>
          <a:p>
            <a:pPr marL="228567" indent="-228567" eaLnBrk="1" hangingPunct="1"/>
            <a:endParaRPr lang="en-US" sz="1000" baseline="0" dirty="0" smtClean="0">
              <a:latin typeface="+mj-lt"/>
            </a:endParaRPr>
          </a:p>
          <a:p>
            <a:pPr marL="228567" indent="-228567" eaLnBrk="1" hangingPunct="1"/>
            <a:r>
              <a:rPr lang="en-US" sz="1000" baseline="0" dirty="0" smtClean="0">
                <a:latin typeface="+mj-lt"/>
              </a:rPr>
              <a:t>(4) DAST: http://www.smchealth.org/sites/default/files/docs/1309587937DRUGUSEQUESTIONNAIRE.pdf</a:t>
            </a:r>
          </a:p>
          <a:p>
            <a:pPr marL="228567" indent="-228567" eaLnBrk="1" hangingPunct="1"/>
            <a:endParaRPr lang="en-US" sz="1000" baseline="0" dirty="0" smtClean="0">
              <a:latin typeface="+mj-lt"/>
            </a:endParaRPr>
          </a:p>
          <a:p>
            <a:r>
              <a:rPr lang="en-US" sz="1000" dirty="0" smtClean="0">
                <a:latin typeface="+mj-lt"/>
              </a:rPr>
              <a:t>(5) Knight, JR, </a:t>
            </a:r>
            <a:r>
              <a:rPr lang="en-US" sz="1000" dirty="0" err="1" smtClean="0">
                <a:latin typeface="+mj-lt"/>
              </a:rPr>
              <a:t>Sherritt</a:t>
            </a:r>
            <a:r>
              <a:rPr lang="en-US" sz="1000" dirty="0" smtClean="0">
                <a:latin typeface="+mj-lt"/>
              </a:rPr>
              <a:t>, LA, et al. (2002). Validity of the CRAFFT substance abuse screening test among adolescent clinic patients. </a:t>
            </a:r>
            <a:r>
              <a:rPr lang="en-US" sz="1000" i="1" dirty="0" smtClean="0">
                <a:latin typeface="+mj-lt"/>
              </a:rPr>
              <a:t>Archives of Pediatric and Adolescent Medicine, 156</a:t>
            </a:r>
            <a:r>
              <a:rPr lang="en-US" sz="1000" dirty="0" smtClean="0">
                <a:latin typeface="+mj-lt"/>
              </a:rPr>
              <a:t>(6), 607-614.</a:t>
            </a:r>
          </a:p>
          <a:p>
            <a:pPr marL="228567" indent="-228567" eaLnBrk="1" hangingPunct="1"/>
            <a:endParaRPr lang="en-US" sz="1000" dirty="0" smtClean="0">
              <a:latin typeface="+mj-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dirty="0" smtClean="0">
                <a:latin typeface="+mj-lt"/>
              </a:rPr>
              <a:t>Read the question</a:t>
            </a:r>
            <a:r>
              <a:rPr lang="en-US" sz="1000" b="0" i="0" baseline="0" dirty="0" smtClean="0">
                <a:latin typeface="+mj-lt"/>
              </a:rPr>
              <a:t> and choices, and review audience responses out loud. </a:t>
            </a:r>
            <a:endParaRPr lang="en-US" sz="1000" b="0" i="0" dirty="0" smtClean="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8</a:t>
            </a:fld>
            <a:endParaRPr lang="en-US"/>
          </a:p>
        </p:txBody>
      </p:sp>
    </p:spTree>
    <p:extLst>
      <p:ext uri="{BB962C8B-B14F-4D97-AF65-F5344CB8AC3E}">
        <p14:creationId xmlns:p14="http://schemas.microsoft.com/office/powerpoint/2010/main" val="3173812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The next three slides correspond to </a:t>
            </a:r>
            <a:r>
              <a:rPr lang="en-US" sz="1000" baseline="0" dirty="0" smtClean="0">
                <a:latin typeface="+mj-lt"/>
              </a:rPr>
              <a:t>a quick group activity to help orient training participants to a standardized screening process, and become comfortable asking their patients/clients questions about their alcohol and drug use. The CRAFFT screening tool, developed by a Boston University-based research team, will be used for this activity, and will be described in more detail in the next few slides.</a:t>
            </a:r>
            <a:r>
              <a:rPr lang="en-US" sz="1000" kern="1200" dirty="0" smtClean="0">
                <a:solidFill>
                  <a:schemeClr val="tx1"/>
                </a:solidFill>
                <a:effectLst/>
                <a:latin typeface="+mj-lt"/>
                <a:ea typeface="+mn-ea"/>
                <a:cs typeface="+mn-cs"/>
              </a:rPr>
              <a:t> </a:t>
            </a:r>
            <a:endParaRPr lang="en-US" sz="1000" dirty="0" smtClean="0">
              <a:latin typeface="+mj-lt"/>
            </a:endParaRPr>
          </a:p>
          <a:p>
            <a:endParaRPr lang="en-US" sz="1000" dirty="0" smtClean="0">
              <a:latin typeface="+mj-lt"/>
            </a:endParaRPr>
          </a:p>
          <a:p>
            <a:r>
              <a:rPr lang="en-US" sz="1000" dirty="0" smtClean="0">
                <a:latin typeface="+mj-lt"/>
              </a:rPr>
              <a:t>Photo credit: Join Together</a:t>
            </a:r>
            <a:r>
              <a:rPr lang="en-US" sz="1000" baseline="0" dirty="0" smtClean="0">
                <a:latin typeface="+mj-lt"/>
              </a:rPr>
              <a:t> Online, 2014.</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80</a:t>
            </a:fld>
            <a:endParaRPr lang="en-US"/>
          </a:p>
        </p:txBody>
      </p:sp>
    </p:spTree>
    <p:extLst>
      <p:ext uri="{BB962C8B-B14F-4D97-AF65-F5344CB8AC3E}">
        <p14:creationId xmlns:p14="http://schemas.microsoft.com/office/powerpoint/2010/main" val="28049856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a:latin typeface="+mj-lt"/>
              </a:rPr>
              <a:t>The CRAFFT is a behavioral health screening tool for use with adolescents and young adults </a:t>
            </a:r>
            <a:r>
              <a:rPr lang="en-US" sz="1000" dirty="0">
                <a:solidFill>
                  <a:srgbClr val="FFC000"/>
                </a:solidFill>
                <a:latin typeface="+mj-lt"/>
              </a:rPr>
              <a:t>under the age of 21 </a:t>
            </a:r>
            <a:r>
              <a:rPr lang="en-US" sz="1000" dirty="0">
                <a:latin typeface="+mj-lt"/>
              </a:rPr>
              <a:t>and is recommended by the American Academy of Pediatrics' Committee on Substance Abuse for use with adolescents. The screener consists of 6 questions developed to screen adolescents for </a:t>
            </a:r>
            <a:r>
              <a:rPr lang="en-US" sz="1000" dirty="0">
                <a:solidFill>
                  <a:srgbClr val="FFC000"/>
                </a:solidFill>
                <a:latin typeface="+mj-lt"/>
              </a:rPr>
              <a:t>high risk alcohol and other drug use disorders simultaneously</a:t>
            </a:r>
            <a:r>
              <a:rPr lang="en-US" sz="1000" dirty="0">
                <a:latin typeface="+mj-lt"/>
              </a:rPr>
              <a:t>. It is short and effective, and is meant to assess whether a longer conversation about the context of use, frequency, and other risks and consequences of alcohol and other drug use is warranted. </a:t>
            </a:r>
            <a:endParaRPr lang="en-US" sz="1000" dirty="0" smtClean="0">
              <a:latin typeface="+mj-lt"/>
            </a:endParaRPr>
          </a:p>
          <a:p>
            <a:pPr defTabSz="914266">
              <a:defRPr/>
            </a:pPr>
            <a:endParaRPr lang="en-US" dirty="0" smtClean="0"/>
          </a:p>
          <a:p>
            <a:pPr defTabSz="914266">
              <a:defRPr/>
            </a:pPr>
            <a:r>
              <a:rPr lang="en-US" dirty="0" smtClean="0"/>
              <a:t>Part</a:t>
            </a:r>
            <a:r>
              <a:rPr lang="en-US" baseline="0" dirty="0" smtClean="0"/>
              <a:t> A of the CRAFFT corresponds to three opening questions about past year alcohol and drug use. If the </a:t>
            </a:r>
            <a:r>
              <a:rPr lang="en-US" sz="1200" b="0" i="0" kern="1200" dirty="0" smtClean="0">
                <a:solidFill>
                  <a:schemeClr val="tx1"/>
                </a:solidFill>
                <a:effectLst/>
                <a:latin typeface="Times New Roman" pitchFamily="18" charset="0"/>
                <a:ea typeface="+mn-ea"/>
                <a:cs typeface="+mn-cs"/>
              </a:rPr>
              <a:t>adolescent answers "No" to all three opening questions, the provider only needs to ask the adolescent the first CRAFFT question - the CAR question. If the adolescent answers "Yes" to any one or more of the three opening questions, the provider asks all six CRAFFT questions. The CAR question is</a:t>
            </a:r>
            <a:r>
              <a:rPr lang="en-US" sz="1200" b="0" i="0" kern="1200" baseline="0" dirty="0" smtClean="0">
                <a:solidFill>
                  <a:schemeClr val="tx1"/>
                </a:solidFill>
                <a:effectLst/>
                <a:latin typeface="Times New Roman" pitchFamily="18" charset="0"/>
                <a:ea typeface="+mn-ea"/>
                <a:cs typeface="+mn-cs"/>
              </a:rPr>
              <a:t> asked of all adolescents, because there is risk associated with just being around alcohol and drugs (as much as using them personally).</a:t>
            </a:r>
            <a:endParaRPr lang="en-US" dirty="0"/>
          </a:p>
          <a:p>
            <a:endParaRPr lang="en-US" dirty="0" smtClean="0"/>
          </a:p>
          <a:p>
            <a:r>
              <a:rPr lang="en-US" b="1" dirty="0" smtClean="0"/>
              <a:t>REFERENCE</a:t>
            </a:r>
          </a:p>
          <a:p>
            <a:r>
              <a:rPr lang="en-US" dirty="0" smtClean="0"/>
              <a:t>Knight, JR, </a:t>
            </a:r>
            <a:r>
              <a:rPr lang="en-US" dirty="0" err="1" smtClean="0"/>
              <a:t>Sherritt</a:t>
            </a:r>
            <a:r>
              <a:rPr lang="en-US" dirty="0" smtClean="0"/>
              <a:t>, LA, et al. (2002). Validity of the CRAFFT substance abuse screening test among adolescent clinic patients. </a:t>
            </a:r>
            <a:r>
              <a:rPr lang="en-US" i="1" dirty="0" smtClean="0"/>
              <a:t>Archives of Pediatric and Adolescent Medicine, 156</a:t>
            </a:r>
            <a:r>
              <a:rPr lang="en-US" dirty="0" smtClean="0"/>
              <a:t>(6), 607-614.</a:t>
            </a: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81</a:t>
            </a:fld>
            <a:endParaRPr lang="en-US"/>
          </a:p>
        </p:txBody>
      </p:sp>
    </p:spTree>
    <p:extLst>
      <p:ext uri="{BB962C8B-B14F-4D97-AF65-F5344CB8AC3E}">
        <p14:creationId xmlns:p14="http://schemas.microsoft.com/office/powerpoint/2010/main" val="7451160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7"/>
          <p:cNvSpPr>
            <a:spLocks noGrp="1" noChangeArrowheads="1"/>
          </p:cNvSpPr>
          <p:nvPr>
            <p:ph type="sldNum" sz="quarter" idx="5"/>
          </p:nvPr>
        </p:nvSpPr>
        <p:spPr>
          <a:noFill/>
        </p:spPr>
        <p:txBody>
          <a:bodyPr/>
          <a:lstStyle/>
          <a:p>
            <a:fld id="{096306B7-057D-4218-A622-8C618E681E76}" type="slidenum">
              <a:rPr lang="en-US" smtClean="0"/>
              <a:pPr/>
              <a:t>82</a:t>
            </a:fld>
            <a:endParaRPr lang="en-US" smtClean="0"/>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noFill/>
          <a:ln/>
        </p:spPr>
        <p:txBody>
          <a:bodyPr/>
          <a:lstStyle/>
          <a:p>
            <a:r>
              <a:rPr lang="en-US" sz="1000" b="0" i="0" kern="1200" dirty="0" smtClean="0">
                <a:solidFill>
                  <a:schemeClr val="tx1"/>
                </a:solidFill>
                <a:effectLst/>
                <a:latin typeface="+mj-lt"/>
                <a:ea typeface="+mn-ea"/>
                <a:cs typeface="+mn-cs"/>
              </a:rPr>
              <a:t>CRAFFT is a mnemonic acronym of first letters of key words in the six screening questions. The questions should be asked exactly as written; the questions are vague</a:t>
            </a:r>
            <a:r>
              <a:rPr lang="en-US" sz="1000" b="0" i="0" kern="1200" baseline="0" dirty="0" smtClean="0">
                <a:solidFill>
                  <a:schemeClr val="tx1"/>
                </a:solidFill>
                <a:effectLst/>
                <a:latin typeface="+mj-lt"/>
                <a:ea typeface="+mn-ea"/>
                <a:cs typeface="+mn-cs"/>
              </a:rPr>
              <a:t> and broad, and </a:t>
            </a:r>
            <a:r>
              <a:rPr lang="en-US" sz="1000" b="0" i="0" kern="1200" dirty="0" smtClean="0">
                <a:solidFill>
                  <a:schemeClr val="tx1"/>
                </a:solidFill>
                <a:effectLst/>
                <a:latin typeface="+mj-lt"/>
                <a:ea typeface="+mn-ea"/>
                <a:cs typeface="+mn-cs"/>
              </a:rPr>
              <a:t>none</a:t>
            </a:r>
            <a:r>
              <a:rPr lang="en-US" sz="1000" b="0" i="0" kern="1200" baseline="0" dirty="0" smtClean="0">
                <a:solidFill>
                  <a:schemeClr val="tx1"/>
                </a:solidFill>
                <a:effectLst/>
                <a:latin typeface="+mj-lt"/>
                <a:ea typeface="+mn-ea"/>
                <a:cs typeface="+mn-cs"/>
              </a:rPr>
              <a:t> should be particularly threatening to adolescents</a:t>
            </a:r>
            <a:r>
              <a:rPr lang="en-US" sz="1000" b="0" i="0" kern="1200" dirty="0" smtClean="0">
                <a:solidFill>
                  <a:schemeClr val="tx1"/>
                </a:solidFill>
                <a:effectLst/>
                <a:latin typeface="+mj-lt"/>
                <a:ea typeface="+mn-ea"/>
                <a:cs typeface="+mn-cs"/>
              </a:rPr>
              <a:t>. </a:t>
            </a:r>
          </a:p>
          <a:p>
            <a:pPr lvl="1"/>
            <a:r>
              <a:rPr lang="en-US" sz="1000" b="1" kern="1200" dirty="0" smtClean="0">
                <a:solidFill>
                  <a:schemeClr val="tx1"/>
                </a:solidFill>
                <a:effectLst/>
                <a:latin typeface="+mj-lt"/>
                <a:ea typeface="+mn-ea"/>
                <a:cs typeface="+mn-cs"/>
              </a:rPr>
              <a:t>C</a:t>
            </a:r>
            <a:r>
              <a:rPr lang="en-US" sz="1000" kern="1200" dirty="0" smtClean="0">
                <a:solidFill>
                  <a:schemeClr val="tx1"/>
                </a:solidFill>
                <a:effectLst/>
                <a:latin typeface="+mj-lt"/>
                <a:ea typeface="+mn-ea"/>
                <a:cs typeface="+mn-cs"/>
              </a:rPr>
              <a:t> –</a:t>
            </a:r>
            <a:r>
              <a:rPr lang="en-US" sz="1000" kern="1200" baseline="0" dirty="0" smtClean="0">
                <a:solidFill>
                  <a:schemeClr val="tx1"/>
                </a:solidFill>
                <a:effectLst/>
                <a:latin typeface="+mj-lt"/>
                <a:ea typeface="+mn-ea"/>
                <a:cs typeface="+mn-cs"/>
              </a:rPr>
              <a:t> </a:t>
            </a:r>
            <a:r>
              <a:rPr lang="en-US" sz="1000" kern="1200" dirty="0" smtClean="0">
                <a:solidFill>
                  <a:schemeClr val="tx1"/>
                </a:solidFill>
                <a:effectLst/>
                <a:latin typeface="+mj-lt"/>
                <a:ea typeface="+mn-ea"/>
                <a:cs typeface="+mn-cs"/>
              </a:rPr>
              <a:t>Have you ever ridden in a CAR driven by someone (including yourself) who was "high" or had been using alcohol or drugs?</a:t>
            </a:r>
          </a:p>
          <a:p>
            <a:pPr lvl="1"/>
            <a:r>
              <a:rPr lang="en-US" sz="1000" b="1" kern="1200" dirty="0" smtClean="0">
                <a:solidFill>
                  <a:schemeClr val="tx1"/>
                </a:solidFill>
                <a:effectLst/>
                <a:latin typeface="+mj-lt"/>
                <a:ea typeface="+mn-ea"/>
                <a:cs typeface="+mn-cs"/>
              </a:rPr>
              <a:t>R</a:t>
            </a:r>
            <a:r>
              <a:rPr lang="en-US" sz="1000" kern="1200" dirty="0" smtClean="0">
                <a:solidFill>
                  <a:schemeClr val="tx1"/>
                </a:solidFill>
                <a:effectLst/>
                <a:latin typeface="+mj-lt"/>
                <a:ea typeface="+mn-ea"/>
                <a:cs typeface="+mn-cs"/>
              </a:rPr>
              <a:t> – Do you ever use alcohol or drugs to RELAX, feel better about yourself, or fit in?</a:t>
            </a:r>
          </a:p>
          <a:p>
            <a:pPr lvl="1"/>
            <a:r>
              <a:rPr lang="en-US" sz="1000" b="1" kern="1200" dirty="0" smtClean="0">
                <a:solidFill>
                  <a:schemeClr val="tx1"/>
                </a:solidFill>
                <a:effectLst/>
                <a:latin typeface="+mj-lt"/>
                <a:ea typeface="+mn-ea"/>
                <a:cs typeface="+mn-cs"/>
              </a:rPr>
              <a:t>A</a:t>
            </a:r>
            <a:r>
              <a:rPr lang="en-US" sz="1000" kern="1200" dirty="0" smtClean="0">
                <a:solidFill>
                  <a:schemeClr val="tx1"/>
                </a:solidFill>
                <a:effectLst/>
                <a:latin typeface="+mj-lt"/>
                <a:ea typeface="+mn-ea"/>
                <a:cs typeface="+mn-cs"/>
              </a:rPr>
              <a:t> – Do you ever use alcohol/drugs while you are by yourself, ALONE?</a:t>
            </a:r>
          </a:p>
          <a:p>
            <a:pPr lvl="1"/>
            <a:r>
              <a:rPr lang="en-US" sz="1000" b="1" kern="1200" dirty="0" smtClean="0">
                <a:solidFill>
                  <a:schemeClr val="tx1"/>
                </a:solidFill>
                <a:effectLst/>
                <a:latin typeface="+mj-lt"/>
                <a:ea typeface="+mn-ea"/>
                <a:cs typeface="+mn-cs"/>
              </a:rPr>
              <a:t>F</a:t>
            </a:r>
            <a:r>
              <a:rPr lang="en-US" sz="1000" kern="1200" dirty="0" smtClean="0">
                <a:solidFill>
                  <a:schemeClr val="tx1"/>
                </a:solidFill>
                <a:effectLst/>
                <a:latin typeface="+mj-lt"/>
                <a:ea typeface="+mn-ea"/>
                <a:cs typeface="+mn-cs"/>
              </a:rPr>
              <a:t> – Do you ever FORGET things you did while using alcohol or drugs?</a:t>
            </a:r>
          </a:p>
          <a:p>
            <a:pPr lvl="1"/>
            <a:r>
              <a:rPr lang="en-US" sz="1000" b="1" kern="1200" dirty="0" smtClean="0">
                <a:solidFill>
                  <a:schemeClr val="tx1"/>
                </a:solidFill>
                <a:effectLst/>
                <a:latin typeface="+mj-lt"/>
                <a:ea typeface="+mn-ea"/>
                <a:cs typeface="+mn-cs"/>
              </a:rPr>
              <a:t>F</a:t>
            </a:r>
            <a:r>
              <a:rPr lang="en-US" sz="1000" kern="1200" dirty="0" smtClean="0">
                <a:solidFill>
                  <a:schemeClr val="tx1"/>
                </a:solidFill>
                <a:effectLst/>
                <a:latin typeface="+mj-lt"/>
                <a:ea typeface="+mn-ea"/>
                <a:cs typeface="+mn-cs"/>
              </a:rPr>
              <a:t> – Do your family or FRIENDS ever tell you that you should cut down on your drinking or drug use?</a:t>
            </a:r>
          </a:p>
          <a:p>
            <a:pPr lvl="1"/>
            <a:r>
              <a:rPr lang="en-US" sz="1000" b="1" kern="1200" dirty="0" smtClean="0">
                <a:solidFill>
                  <a:schemeClr val="tx1"/>
                </a:solidFill>
                <a:effectLst/>
                <a:latin typeface="+mj-lt"/>
                <a:ea typeface="+mn-ea"/>
                <a:cs typeface="+mn-cs"/>
              </a:rPr>
              <a:t>T</a:t>
            </a:r>
            <a:r>
              <a:rPr lang="en-US" sz="1000" kern="1200" dirty="0" smtClean="0">
                <a:solidFill>
                  <a:schemeClr val="tx1"/>
                </a:solidFill>
                <a:effectLst/>
                <a:latin typeface="+mj-lt"/>
                <a:ea typeface="+mn-ea"/>
                <a:cs typeface="+mn-cs"/>
              </a:rPr>
              <a:t> – Have you gotten into TROUBLE while you were using alcohol or drugs?</a:t>
            </a:r>
          </a:p>
          <a:p>
            <a:endParaRPr lang="en-US" sz="1000" kern="1200" dirty="0" smtClean="0">
              <a:solidFill>
                <a:schemeClr val="tx1"/>
              </a:solidFill>
              <a:effectLst/>
              <a:latin typeface="+mj-lt"/>
              <a:ea typeface="+mn-ea"/>
              <a:cs typeface="+mn-cs"/>
            </a:endParaRPr>
          </a:p>
          <a:p>
            <a:r>
              <a:rPr lang="en-US" sz="1000" dirty="0" smtClean="0">
                <a:latin typeface="+mj-lt"/>
              </a:rPr>
              <a:t>A </a:t>
            </a:r>
            <a:r>
              <a:rPr lang="en-US" sz="1000" dirty="0">
                <a:latin typeface="+mj-lt"/>
              </a:rPr>
              <a:t>Score of 1:</a:t>
            </a:r>
            <a:r>
              <a:rPr lang="en-US" sz="1000" dirty="0" smtClean="0">
                <a:latin typeface="+mj-lt"/>
              </a:rPr>
              <a:t> </a:t>
            </a:r>
            <a:r>
              <a:rPr lang="en-US" sz="1000" dirty="0">
                <a:latin typeface="+mj-lt"/>
              </a:rPr>
              <a:t>No Evidence of </a:t>
            </a:r>
            <a:r>
              <a:rPr lang="en-US" sz="1000" dirty="0" smtClean="0">
                <a:latin typeface="+mj-lt"/>
              </a:rPr>
              <a:t>risk</a:t>
            </a:r>
          </a:p>
          <a:p>
            <a:r>
              <a:rPr lang="en-US" sz="1000" dirty="0" smtClean="0">
                <a:latin typeface="+mj-lt"/>
              </a:rPr>
              <a:t>A Score </a:t>
            </a:r>
            <a:r>
              <a:rPr lang="en-US" sz="1000" dirty="0">
                <a:latin typeface="+mj-lt"/>
              </a:rPr>
              <a:t>of 2 or more:</a:t>
            </a:r>
            <a:r>
              <a:rPr lang="en-US" sz="1000" dirty="0" smtClean="0">
                <a:latin typeface="+mj-lt"/>
              </a:rPr>
              <a:t> </a:t>
            </a:r>
            <a:r>
              <a:rPr lang="en-US" sz="1000" dirty="0">
                <a:latin typeface="+mj-lt"/>
              </a:rPr>
              <a:t>Positive screen; indicates need for further assessment.</a:t>
            </a:r>
          </a:p>
          <a:p>
            <a:endParaRPr lang="en-US" sz="1000" dirty="0">
              <a:latin typeface="+mj-lt"/>
            </a:endParaRPr>
          </a:p>
          <a:p>
            <a:r>
              <a:rPr lang="en-US" sz="1000" b="1" dirty="0" smtClean="0">
                <a:latin typeface="+mj-lt"/>
              </a:rPr>
              <a:t>REFERENCE</a:t>
            </a:r>
            <a:endParaRPr lang="en-US" sz="1000" b="1" dirty="0">
              <a:latin typeface="+mj-lt"/>
            </a:endParaRPr>
          </a:p>
          <a:p>
            <a:r>
              <a:rPr lang="en-US" sz="1000" dirty="0">
                <a:latin typeface="+mj-lt"/>
              </a:rPr>
              <a:t>Knight, JR, </a:t>
            </a:r>
            <a:r>
              <a:rPr lang="en-US" sz="1000" dirty="0" err="1">
                <a:latin typeface="+mj-lt"/>
              </a:rPr>
              <a:t>Sherritt</a:t>
            </a:r>
            <a:r>
              <a:rPr lang="en-US" sz="1000" dirty="0">
                <a:latin typeface="+mj-lt"/>
              </a:rPr>
              <a:t>, LA, et al. (2002). Validity of the CRAFFT substance abuse screening test among adolescent clinic patients. </a:t>
            </a:r>
            <a:r>
              <a:rPr lang="en-US" sz="1000" i="1" dirty="0">
                <a:latin typeface="+mj-lt"/>
              </a:rPr>
              <a:t>Archives of Pediatric and Adolescent Medicine, 156</a:t>
            </a:r>
            <a:r>
              <a:rPr lang="en-US" sz="1000" dirty="0">
                <a:latin typeface="+mj-lt"/>
              </a:rPr>
              <a:t>(6), 607-614.</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i="0" dirty="0" smtClean="0">
                <a:latin typeface="+mj-lt"/>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0" i="0" dirty="0" smtClean="0">
                <a:latin typeface="+mj-lt"/>
                <a:cs typeface="Arial" charset="0"/>
              </a:rPr>
              <a:t>**Allow</a:t>
            </a:r>
            <a:r>
              <a:rPr lang="en-GB" sz="1000" b="0" i="0" baseline="0" dirty="0" smtClean="0">
                <a:latin typeface="+mj-lt"/>
                <a:cs typeface="Arial" charset="0"/>
              </a:rPr>
              <a:t> 10-15 minutes for this activity**</a:t>
            </a:r>
          </a:p>
          <a:p>
            <a:endParaRPr lang="en-US" sz="1000" b="0" i="0" dirty="0" smtClean="0">
              <a:latin typeface="+mj-lt"/>
              <a:cs typeface="Arial" charset="0"/>
            </a:endParaRPr>
          </a:p>
          <a:p>
            <a:r>
              <a:rPr lang="en-US" sz="1000" b="0" i="0" dirty="0" smtClean="0">
                <a:latin typeface="+mj-lt"/>
                <a:cs typeface="Arial" charset="0"/>
              </a:rPr>
              <a:t>With regards to introducing the CRAFFT screening process to the adolescent, it is</a:t>
            </a:r>
            <a:r>
              <a:rPr lang="en-US" sz="1000" b="0" i="0" baseline="0" dirty="0" smtClean="0">
                <a:latin typeface="+mj-lt"/>
                <a:cs typeface="Arial" charset="0"/>
              </a:rPr>
              <a:t> helpful to keep the following recommendations in mind: </a:t>
            </a:r>
            <a:endParaRPr lang="en-US" sz="1000" b="0" i="0" dirty="0" smtClean="0">
              <a:latin typeface="+mj-lt"/>
              <a:cs typeface="Arial" charset="0"/>
            </a:endParaRPr>
          </a:p>
          <a:p>
            <a:pPr marL="228600" indent="-228600">
              <a:buFont typeface="+mj-lt"/>
              <a:buAutoNum type="arabicPeriod"/>
            </a:pPr>
            <a:r>
              <a:rPr lang="en-US" sz="1000" b="0" i="0" dirty="0" smtClean="0">
                <a:latin typeface="+mj-lt"/>
                <a:cs typeface="Arial" charset="0"/>
              </a:rPr>
              <a:t>It is critical to provide a gentle introduction to talking about substance use—which may be awkward or embarrassing. It is important to tell the adolescent that some questions are personal</a:t>
            </a:r>
            <a:r>
              <a:rPr lang="en-US" sz="1000" b="0" i="0" baseline="0" dirty="0" smtClean="0">
                <a:latin typeface="+mj-lt"/>
                <a:cs typeface="Arial" charset="0"/>
              </a:rPr>
              <a:t> and </a:t>
            </a:r>
            <a:r>
              <a:rPr lang="en-US" sz="1000" b="0" i="0" dirty="0" smtClean="0">
                <a:latin typeface="+mj-lt"/>
                <a:cs typeface="Arial" charset="0"/>
              </a:rPr>
              <a:t>that the information is confidential. </a:t>
            </a:r>
          </a:p>
          <a:p>
            <a:pPr marL="228600" indent="-228600">
              <a:buFont typeface="+mj-lt"/>
              <a:buAutoNum type="arabicPeriod"/>
            </a:pPr>
            <a:r>
              <a:rPr lang="en-US" sz="1000" b="0" i="0" dirty="0" smtClean="0">
                <a:latin typeface="+mj-lt"/>
                <a:cs typeface="Arial" charset="0"/>
              </a:rPr>
              <a:t>Adolescents</a:t>
            </a:r>
            <a:r>
              <a:rPr lang="en-US" sz="1000" b="0" i="0" baseline="0" dirty="0" smtClean="0">
                <a:latin typeface="+mj-lt"/>
                <a:cs typeface="Arial" charset="0"/>
              </a:rPr>
              <a:t> </a:t>
            </a:r>
            <a:r>
              <a:rPr lang="en-US" sz="1000" b="0" i="0" dirty="0" smtClean="0">
                <a:latin typeface="+mj-lt"/>
                <a:cs typeface="Arial" charset="0"/>
              </a:rPr>
              <a:t>may be surprised by the desire to ask them questions about substance use, so your job as the interviewer is to normalize this procedure as much as you can. You can do this by being straight-forward about the screening, e.g., “This is part of routine care that we provide.” You want to tell the adolescent that you are asking the questions in order to provide the best possible care. </a:t>
            </a:r>
          </a:p>
          <a:p>
            <a:pPr marL="228600" indent="-228600">
              <a:buFont typeface="+mj-lt"/>
              <a:buAutoNum type="arabicPeriod"/>
            </a:pPr>
            <a:r>
              <a:rPr lang="en-US" sz="1000" b="0" i="0" dirty="0" smtClean="0">
                <a:latin typeface="+mj-lt"/>
                <a:cs typeface="Arial" charset="0"/>
              </a:rPr>
              <a:t>Also, you want to tell the adolescent</a:t>
            </a:r>
            <a:r>
              <a:rPr lang="en-US" sz="1000" b="0" i="0" baseline="0" dirty="0" smtClean="0">
                <a:latin typeface="+mj-lt"/>
                <a:cs typeface="Arial" charset="0"/>
              </a:rPr>
              <a:t> </a:t>
            </a:r>
            <a:r>
              <a:rPr lang="en-US" sz="1000" b="0" i="0" dirty="0" smtClean="0">
                <a:latin typeface="+mj-lt"/>
                <a:cs typeface="Arial" charset="0"/>
              </a:rPr>
              <a:t>that he or she doesn’t have to answer a question if they are uncomfortable. </a:t>
            </a:r>
          </a:p>
          <a:p>
            <a:r>
              <a:rPr lang="en-US" sz="1000" b="0" i="0" dirty="0" smtClean="0">
                <a:latin typeface="+mj-lt"/>
                <a:cs typeface="Arial" charset="0"/>
              </a:rPr>
              <a:t> </a:t>
            </a:r>
          </a:p>
          <a:p>
            <a:r>
              <a:rPr lang="en-US" sz="1000" b="0" i="0" dirty="0" smtClean="0">
                <a:latin typeface="+mj-lt"/>
                <a:cs typeface="Arial" charset="0"/>
              </a:rPr>
              <a:t>If a comfortable environment is created for adolescents, most will respond well to the screening and will provide honest answers. Even if the adolescents underestimate their use (or are not completely honest about their substance </a:t>
            </a:r>
            <a:r>
              <a:rPr lang="en-US" sz="1000" b="0" i="0" baseline="0" dirty="0" smtClean="0">
                <a:latin typeface="+mj-lt"/>
                <a:cs typeface="Arial" charset="0"/>
              </a:rPr>
              <a:t>use)</a:t>
            </a:r>
            <a:r>
              <a:rPr lang="en-US" sz="1000" b="0" i="0" dirty="0" smtClean="0">
                <a:latin typeface="+mj-lt"/>
                <a:cs typeface="Arial" charset="0"/>
              </a:rPr>
              <a:t>, the provider</a:t>
            </a:r>
            <a:r>
              <a:rPr lang="en-US" sz="1000" b="0" i="0" baseline="0" dirty="0" smtClean="0">
                <a:latin typeface="+mj-lt"/>
                <a:cs typeface="Arial" charset="0"/>
              </a:rPr>
              <a:t> will </a:t>
            </a:r>
            <a:r>
              <a:rPr lang="en-US" sz="1000" b="0" i="0" dirty="0" smtClean="0">
                <a:latin typeface="+mj-lt"/>
                <a:cs typeface="Arial" charset="0"/>
              </a:rPr>
              <a:t>still have a very good chance of identifying their risk level.</a:t>
            </a:r>
          </a:p>
          <a:p>
            <a:r>
              <a:rPr lang="en-US" sz="1000" b="0" i="0" dirty="0" smtClean="0">
                <a:latin typeface="+mj-lt"/>
                <a:cs typeface="Arial" charset="0"/>
              </a:rPr>
              <a:t> </a:t>
            </a:r>
          </a:p>
          <a:p>
            <a:r>
              <a:rPr lang="en-US" sz="1000" b="0" i="0" dirty="0" smtClean="0">
                <a:latin typeface="+mj-lt"/>
              </a:rPr>
              <a:t>To get acquainted with the questions included on the CRAFFT, participants</a:t>
            </a:r>
            <a:r>
              <a:rPr lang="en-US" sz="1000" b="0" i="0" baseline="0" dirty="0" smtClean="0">
                <a:latin typeface="+mj-lt"/>
              </a:rPr>
              <a:t> are asked to break into pairs. One person will </a:t>
            </a:r>
            <a:r>
              <a:rPr lang="en-US" sz="1000" b="0" i="0" dirty="0" smtClean="0">
                <a:latin typeface="+mj-lt"/>
              </a:rPr>
              <a:t>play the role of a clinician and the other person will play the adolescent. Refer participants to the blank CRAFFT form in the</a:t>
            </a:r>
            <a:r>
              <a:rPr lang="en-US" sz="1000" b="0" i="0" baseline="0" dirty="0" smtClean="0">
                <a:latin typeface="+mj-lt"/>
              </a:rPr>
              <a:t> materials </a:t>
            </a:r>
            <a:r>
              <a:rPr lang="en-US" sz="1000" b="0" i="0" dirty="0" smtClean="0">
                <a:latin typeface="+mj-lt"/>
              </a:rPr>
              <a:t>packet. The clinician should introduce the CRAFFT</a:t>
            </a:r>
            <a:r>
              <a:rPr lang="en-US" sz="1000" b="0" i="0" baseline="0" dirty="0" smtClean="0">
                <a:latin typeface="+mj-lt"/>
              </a:rPr>
              <a:t> </a:t>
            </a:r>
            <a:r>
              <a:rPr lang="en-US" sz="1000" b="0" i="0" dirty="0" smtClean="0">
                <a:latin typeface="+mj-lt"/>
              </a:rPr>
              <a:t>as described above, and then run through the questions of the CRAFFT. For the person playing the clinician, make sure the questions are asked exactly</a:t>
            </a:r>
            <a:r>
              <a:rPr lang="en-US" sz="1000" b="0" i="0" baseline="0" dirty="0" smtClean="0">
                <a:latin typeface="+mj-lt"/>
              </a:rPr>
              <a:t> as they are </a:t>
            </a:r>
            <a:r>
              <a:rPr lang="en-US" sz="1000" b="0" i="0" dirty="0" smtClean="0">
                <a:latin typeface="+mj-lt"/>
              </a:rPr>
              <a:t>written and read the response options to the adolescent. For those playing the adolescent, make up your own answers; just don’t make them too tricky or hard, and refrain from role</a:t>
            </a:r>
            <a:r>
              <a:rPr lang="en-US" sz="1000" b="0" i="0" baseline="0" dirty="0" smtClean="0">
                <a:latin typeface="+mj-lt"/>
              </a:rPr>
              <a:t> playing the most difficult kid ever</a:t>
            </a:r>
            <a:r>
              <a:rPr lang="en-US" sz="1000" b="0" i="0" dirty="0" smtClean="0">
                <a:latin typeface="+mj-lt"/>
              </a:rPr>
              <a:t>!</a:t>
            </a:r>
          </a:p>
          <a:p>
            <a:endParaRPr lang="en-US" sz="1000" b="0" i="0" dirty="0" smtClean="0">
              <a:latin typeface="+mj-lt"/>
            </a:endParaRPr>
          </a:p>
          <a:p>
            <a:r>
              <a:rPr lang="en-US" sz="1000" b="0" i="0" dirty="0" smtClean="0">
                <a:latin typeface="+mj-lt"/>
              </a:rPr>
              <a:t>Allow the audience a minute to form pairs and locate the CRAFFT in their materials. Leave this slide up during the run-through so people can refer back to these statements. Give the participants 5 minutes to complete this portion of</a:t>
            </a:r>
            <a:r>
              <a:rPr lang="en-US" sz="1000" b="0" i="0" baseline="0" dirty="0" smtClean="0">
                <a:latin typeface="+mj-lt"/>
              </a:rPr>
              <a:t> the </a:t>
            </a:r>
            <a:r>
              <a:rPr lang="en-US" sz="1000" b="0" i="0" dirty="0" smtClean="0">
                <a:latin typeface="+mj-lt"/>
              </a:rPr>
              <a:t>activity.</a:t>
            </a:r>
          </a:p>
          <a:p>
            <a:endParaRPr lang="en-US" sz="1000" b="0" i="0" dirty="0" smtClean="0">
              <a:latin typeface="+mj-lt"/>
            </a:endParaRPr>
          </a:p>
          <a:p>
            <a:r>
              <a:rPr lang="en-US" sz="1000" b="0" i="0" dirty="0" smtClean="0">
                <a:latin typeface="+mj-lt"/>
              </a:rPr>
              <a:t>Allow 5-7 minutes for the </a:t>
            </a:r>
            <a:r>
              <a:rPr lang="en-US" sz="1000" b="0" i="0" baseline="0" dirty="0" smtClean="0">
                <a:latin typeface="+mj-lt"/>
              </a:rPr>
              <a:t>de-brief portion of </a:t>
            </a:r>
            <a:r>
              <a:rPr lang="en-GB" sz="1000" b="0" i="0" baseline="0" dirty="0" smtClean="0">
                <a:latin typeface="+mj-lt"/>
                <a:cs typeface="Arial" charset="0"/>
              </a:rPr>
              <a:t>the activity. </a:t>
            </a:r>
            <a:r>
              <a:rPr lang="en-US" sz="1000" b="0" i="0" dirty="0" smtClean="0">
                <a:latin typeface="+mj-lt"/>
                <a:cs typeface="Arial" charset="0"/>
              </a:rPr>
              <a:t>Bring</a:t>
            </a:r>
            <a:r>
              <a:rPr lang="en-US" sz="1000" b="0" i="0" baseline="0" dirty="0" smtClean="0">
                <a:latin typeface="+mj-lt"/>
                <a:cs typeface="Arial" charset="0"/>
              </a:rPr>
              <a:t> the full group back together, and ask people for their feedback regarding specific </a:t>
            </a:r>
            <a:r>
              <a:rPr lang="en-US" sz="1000" b="0" i="0" dirty="0" smtClean="0">
                <a:latin typeface="+mj-lt"/>
                <a:cs typeface="Arial" charset="0"/>
              </a:rPr>
              <a:t>items on the CRAFFT.</a:t>
            </a:r>
            <a:r>
              <a:rPr lang="en-US" sz="1000" b="0" i="0" baseline="0" dirty="0" smtClean="0">
                <a:latin typeface="+mj-lt"/>
                <a:cs typeface="Arial" charset="0"/>
              </a:rPr>
              <a:t> W</a:t>
            </a:r>
            <a:r>
              <a:rPr lang="en-US" sz="1000" b="0" i="0" dirty="0" smtClean="0">
                <a:latin typeface="+mj-lt"/>
                <a:cs typeface="Arial" charset="0"/>
              </a:rPr>
              <a:t>hat are their initial reactions to the questions as the</a:t>
            </a:r>
            <a:r>
              <a:rPr lang="en-US" sz="1000" b="0" i="0" baseline="0" dirty="0" smtClean="0">
                <a:latin typeface="+mj-lt"/>
                <a:cs typeface="Arial" charset="0"/>
              </a:rPr>
              <a:t>y are </a:t>
            </a:r>
            <a:r>
              <a:rPr lang="en-US" sz="1000" b="0" i="0" dirty="0" smtClean="0">
                <a:latin typeface="+mj-lt"/>
                <a:cs typeface="Arial" charset="0"/>
              </a:rPr>
              <a:t>written? </a:t>
            </a:r>
          </a:p>
          <a:p>
            <a:r>
              <a:rPr lang="en-US" sz="1000" b="0" i="0" dirty="0" smtClean="0">
                <a:latin typeface="+mj-lt"/>
                <a:cs typeface="Arial" charset="0"/>
              </a:rPr>
              <a:t> </a:t>
            </a:r>
          </a:p>
          <a:p>
            <a:r>
              <a:rPr lang="en-US" sz="1000" b="1" i="0" dirty="0" smtClean="0">
                <a:latin typeface="+mj-lt"/>
                <a:cs typeface="Arial" charset="0"/>
              </a:rPr>
              <a:t>Additional</a:t>
            </a:r>
            <a:r>
              <a:rPr lang="en-US" sz="1000" b="1" i="0" baseline="0" dirty="0" smtClean="0">
                <a:latin typeface="+mj-lt"/>
                <a:cs typeface="Arial" charset="0"/>
              </a:rPr>
              <a:t> Information for the Trainer(s)</a:t>
            </a:r>
          </a:p>
          <a:p>
            <a:r>
              <a:rPr lang="en-US" sz="1000" b="0" i="0" dirty="0" smtClean="0">
                <a:latin typeface="+mj-lt"/>
                <a:cs typeface="Arial" charset="0"/>
              </a:rPr>
              <a:t>Some people may comment that a question is vague or poorly worded. In response,</a:t>
            </a:r>
            <a:r>
              <a:rPr lang="en-US" sz="1000" b="0" i="0" baseline="0" dirty="0" smtClean="0">
                <a:latin typeface="+mj-lt"/>
                <a:cs typeface="Arial" charset="0"/>
              </a:rPr>
              <a:t> </a:t>
            </a:r>
            <a:r>
              <a:rPr lang="en-US" sz="1000" b="0" i="0" dirty="0" smtClean="0">
                <a:latin typeface="+mj-lt"/>
                <a:cs typeface="Arial" charset="0"/>
              </a:rPr>
              <a:t>acknowledge their feedback and reassure them that no instrument is perfect, but the CRAFFT has undergone a tremendous amount of research</a:t>
            </a:r>
            <a:r>
              <a:rPr lang="en-US" sz="1000" b="0" i="0" baseline="0" dirty="0" smtClean="0">
                <a:latin typeface="+mj-lt"/>
                <a:cs typeface="Arial" charset="0"/>
              </a:rPr>
              <a:t> and</a:t>
            </a:r>
            <a:r>
              <a:rPr lang="en-US" sz="1000" b="0" i="0" dirty="0" smtClean="0">
                <a:latin typeface="+mj-lt"/>
                <a:cs typeface="Arial" charset="0"/>
              </a:rPr>
              <a:t> has very good reliability and validity. This means that it works well to identify risky substance use,</a:t>
            </a:r>
            <a:r>
              <a:rPr lang="en-US" sz="1000" b="0" i="0" baseline="0" dirty="0" smtClean="0">
                <a:latin typeface="+mj-lt"/>
                <a:cs typeface="Arial" charset="0"/>
              </a:rPr>
              <a:t> even if some of the questions seem to be poorly worded</a:t>
            </a:r>
            <a:r>
              <a:rPr lang="en-US" sz="1000" b="0" i="0" dirty="0" smtClean="0">
                <a:latin typeface="+mj-lt"/>
                <a:cs typeface="Arial" charset="0"/>
              </a:rPr>
              <a:t>.</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83</a:t>
            </a:fld>
            <a:endParaRPr lang="en-US"/>
          </a:p>
        </p:txBody>
      </p:sp>
    </p:spTree>
    <p:extLst>
      <p:ext uri="{BB962C8B-B14F-4D97-AF65-F5344CB8AC3E}">
        <p14:creationId xmlns:p14="http://schemas.microsoft.com/office/powerpoint/2010/main" val="9743006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7"/>
          <p:cNvSpPr>
            <a:spLocks noGrp="1" noChangeArrowheads="1"/>
          </p:cNvSpPr>
          <p:nvPr>
            <p:ph type="sldNum" sz="quarter" idx="5"/>
          </p:nvPr>
        </p:nvSpPr>
        <p:spPr>
          <a:noFill/>
        </p:spPr>
        <p:txBody>
          <a:bodyPr/>
          <a:lstStyle/>
          <a:p>
            <a:fld id="{739F9180-AEBC-4670-9538-810F937D4098}" type="slidenum">
              <a:rPr lang="en-US" smtClean="0"/>
              <a:pPr/>
              <a:t>84</a:t>
            </a:fld>
            <a:endParaRPr lang="en-US" smtClean="0"/>
          </a:p>
        </p:txBody>
      </p:sp>
      <p:sp>
        <p:nvSpPr>
          <p:cNvPr id="123908" name="Rectangle 2"/>
          <p:cNvSpPr>
            <a:spLocks noGrp="1" noRot="1" noChangeAspect="1" noChangeArrowheads="1" noTextEdit="1"/>
          </p:cNvSpPr>
          <p:nvPr>
            <p:ph type="sldImg"/>
          </p:nvPr>
        </p:nvSpPr>
        <p:spPr>
          <a:ln/>
        </p:spPr>
      </p:sp>
      <p:sp>
        <p:nvSpPr>
          <p:cNvPr id="123909" name="Rectangle 3"/>
          <p:cNvSpPr>
            <a:spLocks noGrp="1" noChangeArrowheads="1"/>
          </p:cNvSpPr>
          <p:nvPr>
            <p:ph type="body" idx="1"/>
          </p:nvPr>
        </p:nvSpPr>
        <p:spPr>
          <a:noFill/>
          <a:ln/>
        </p:spPr>
        <p:txBody>
          <a:bodyPr/>
          <a:lstStyle/>
          <a:p>
            <a:pPr defTabSz="914266" eaLnBrk="1" hangingPunct="1">
              <a:defRPr/>
            </a:pPr>
            <a:r>
              <a:rPr lang="en-US" sz="1000" dirty="0" smtClean="0">
                <a:latin typeface="+mj-lt"/>
              </a:rPr>
              <a:t>This slide</a:t>
            </a:r>
            <a:r>
              <a:rPr lang="en-US" sz="1000" baseline="0" dirty="0" smtClean="0">
                <a:latin typeface="+mj-lt"/>
              </a:rPr>
              <a:t> corresponds specifically to the assessment and diagnosis process. The GAIN, T-ASI, and APSI are all examples of assessment tools that can be utilized with an adolescent population, and are more in-depth than the screeners described on the previous slides. Interested practitioners can look into the proprietary nature of the assessment tools, as well as their length, to determine which is most in line with their needs. The information gathered during the assessment and diagnosis process can be used to guide further conversations with the adolescent, once he/she is engaged in the treatment process.</a:t>
            </a:r>
            <a:endParaRPr lang="en-US" sz="1000" dirty="0" smtClean="0">
              <a:latin typeface="+mj-lt"/>
            </a:endParaRPr>
          </a:p>
          <a:p>
            <a:pPr eaLnBrk="1" hangingPunct="1"/>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I</a:t>
            </a:r>
            <a:r>
              <a:rPr lang="en-US" sz="1000" baseline="0" dirty="0" smtClean="0">
                <a:latin typeface="+mj-lt"/>
              </a:rPr>
              <a:t>t is essential for providers to understand the context of alcohol and drug use among adolescents. Oftentimes, it’s not just substance use, but substance use in the context of other issues and problems (trauma, abuse, relationship issues, etc.). Substance use can either lead to other issues, or substances can be used to mask other primary issues. How you intervene may be different depending on the reasons the adolescent is using alcohol and other drugs. The adolescent’s relationships with his/her family is a critical area to explore in more detail, as is problems/difficulties with school and criminal justice involvement (intervene with the whole person and not just a single issue). </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85</a:t>
            </a:fld>
            <a:endParaRPr lang="en-US"/>
          </a:p>
        </p:txBody>
      </p:sp>
    </p:spTree>
    <p:extLst>
      <p:ext uri="{BB962C8B-B14F-4D97-AF65-F5344CB8AC3E}">
        <p14:creationId xmlns:p14="http://schemas.microsoft.com/office/powerpoint/2010/main" val="34053465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j-lt"/>
                <a:ea typeface="+mn-ea"/>
                <a:cs typeface="+mn-cs"/>
              </a:rPr>
              <a:t>The ACE Study is ongoing collaborative research between the Centers for Disease Control and Prevention in Atlanta, GA, and Kaiser Permanente in San Diego, CA and represents</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one of the largest investigations ever conducted to assess associations between childhood maltreatment and later-life health and well-being. The Co-Principal Investigators of the study are Robert F. </a:t>
            </a:r>
            <a:r>
              <a:rPr lang="en-US" sz="1000" b="0" i="0" kern="1200" dirty="0" err="1" smtClean="0">
                <a:solidFill>
                  <a:schemeClr val="tx1"/>
                </a:solidFill>
                <a:effectLst/>
                <a:latin typeface="+mj-lt"/>
                <a:ea typeface="+mn-ea"/>
                <a:cs typeface="+mn-cs"/>
              </a:rPr>
              <a:t>Anda</a:t>
            </a:r>
            <a:r>
              <a:rPr lang="en-US" sz="1000" b="0" i="0" kern="1200" dirty="0" smtClean="0">
                <a:solidFill>
                  <a:schemeClr val="tx1"/>
                </a:solidFill>
                <a:effectLst/>
                <a:latin typeface="+mj-lt"/>
                <a:ea typeface="+mn-ea"/>
                <a:cs typeface="+mn-cs"/>
              </a:rPr>
              <a:t>, MD, MS, with the CDC; and Vincent J. </a:t>
            </a:r>
            <a:r>
              <a:rPr lang="en-US" sz="1000" b="0" i="0" kern="1200" dirty="0" err="1" smtClean="0">
                <a:solidFill>
                  <a:schemeClr val="tx1"/>
                </a:solidFill>
                <a:effectLst/>
                <a:latin typeface="+mj-lt"/>
                <a:ea typeface="+mn-ea"/>
                <a:cs typeface="+mn-cs"/>
              </a:rPr>
              <a:t>Felitti</a:t>
            </a:r>
            <a:r>
              <a:rPr lang="en-US" sz="1000" b="0" i="0" kern="1200" dirty="0" smtClean="0">
                <a:solidFill>
                  <a:schemeClr val="tx1"/>
                </a:solidFill>
                <a:effectLst/>
                <a:latin typeface="+mj-lt"/>
                <a:ea typeface="+mn-ea"/>
                <a:cs typeface="+mn-cs"/>
              </a:rPr>
              <a:t>, MD, with Kaiser Permanente. Over 17,000 Kaiser patients participating in routine health screening volunteered to participate in the study.  Data resulting from their participation continues to be analyzed; it reveals staggering proof of the health, social, and economic risks that result from childhood trauma. The</a:t>
            </a:r>
            <a:r>
              <a:rPr lang="en-US" sz="1000" b="0" i="0" kern="1200" baseline="0" dirty="0" smtClean="0">
                <a:solidFill>
                  <a:schemeClr val="tx1"/>
                </a:solidFill>
                <a:effectLst/>
                <a:latin typeface="+mj-lt"/>
                <a:ea typeface="+mn-ea"/>
                <a:cs typeface="+mn-cs"/>
              </a:rPr>
              <a:t> CDC </a:t>
            </a:r>
            <a:r>
              <a:rPr lang="en-US" sz="1000" b="0" i="0" kern="1200" dirty="0" smtClean="0">
                <a:solidFill>
                  <a:schemeClr val="tx1"/>
                </a:solidFill>
                <a:effectLst/>
                <a:latin typeface="+mj-lt"/>
                <a:ea typeface="+mn-ea"/>
                <a:cs typeface="+mn-cs"/>
              </a:rPr>
              <a:t>provides access to the peer-reviewed publications resulting from The ACE Study (http://www.cdc.gov/violenceprevention/acestudy/). To date, more than 50 scientific articles have been published and more than100 conference and workshop presentations have been made. </a:t>
            </a:r>
          </a:p>
          <a:p>
            <a:endParaRPr lang="en-US" sz="1000" b="0" i="0" kern="1200" dirty="0" smtClean="0">
              <a:solidFill>
                <a:schemeClr val="tx1"/>
              </a:solidFill>
              <a:effectLst/>
              <a:latin typeface="+mj-lt"/>
              <a:ea typeface="+mn-ea"/>
              <a:cs typeface="+mn-cs"/>
            </a:endParaRPr>
          </a:p>
          <a:p>
            <a:r>
              <a:rPr lang="en-US" sz="1000" b="0" i="0" kern="1200" dirty="0" smtClean="0">
                <a:solidFill>
                  <a:schemeClr val="tx1"/>
                </a:solidFill>
                <a:effectLst/>
                <a:latin typeface="+mj-lt"/>
                <a:ea typeface="+mn-ea"/>
                <a:cs typeface="+mn-cs"/>
              </a:rPr>
              <a:t>The ACE Study findings suggest that certain experiences are major risk factors for the leading causes of illness and death as well as poor quality of life in the United States. It is critical to understand how some of the worst health and social problems in our nation can arise as a consequence of adverse childhood experiences. Realizing these connections is likely to improve efforts towards prevention and recovery.</a:t>
            </a:r>
          </a:p>
          <a:p>
            <a:endParaRPr lang="en-US" sz="1000" b="0" i="0" kern="1200" dirty="0" smtClean="0">
              <a:solidFill>
                <a:schemeClr val="tx1"/>
              </a:solidFill>
              <a:effectLst/>
              <a:latin typeface="+mj-lt"/>
              <a:ea typeface="+mn-ea"/>
              <a:cs typeface="+mn-cs"/>
            </a:endParaRPr>
          </a:p>
          <a:p>
            <a:r>
              <a:rPr lang="en-US" sz="1000" b="1" i="0" kern="1200" dirty="0" smtClean="0">
                <a:solidFill>
                  <a:schemeClr val="tx1"/>
                </a:solidFill>
                <a:effectLst/>
                <a:latin typeface="+mj-lt"/>
                <a:ea typeface="+mn-ea"/>
                <a:cs typeface="+mn-cs"/>
              </a:rPr>
              <a:t>Additional</a:t>
            </a:r>
            <a:r>
              <a:rPr lang="en-US" sz="1000" b="1" i="0" kern="1200" baseline="0" dirty="0" smtClean="0">
                <a:solidFill>
                  <a:schemeClr val="tx1"/>
                </a:solidFill>
                <a:effectLst/>
                <a:latin typeface="+mj-lt"/>
                <a:ea typeface="+mn-ea"/>
                <a:cs typeface="+mn-cs"/>
              </a:rPr>
              <a:t> Information for the Trainer(s)</a:t>
            </a:r>
          </a:p>
          <a:p>
            <a:r>
              <a:rPr lang="en-US" sz="1000" b="0" i="0" kern="1200" dirty="0" smtClean="0">
                <a:solidFill>
                  <a:schemeClr val="tx1"/>
                </a:solidFill>
                <a:effectLst/>
                <a:latin typeface="+mj-lt"/>
                <a:ea typeface="+mn-ea"/>
                <a:cs typeface="+mn-cs"/>
              </a:rPr>
              <a:t>The ACE Pyramid (pictured</a:t>
            </a:r>
            <a:r>
              <a:rPr lang="en-US" sz="1000" b="0" i="0" kern="1200" baseline="0" dirty="0" smtClean="0">
                <a:solidFill>
                  <a:schemeClr val="tx1"/>
                </a:solidFill>
                <a:effectLst/>
                <a:latin typeface="+mj-lt"/>
                <a:ea typeface="+mn-ea"/>
                <a:cs typeface="+mn-cs"/>
              </a:rPr>
              <a:t> on slide 56) </a:t>
            </a:r>
            <a:r>
              <a:rPr lang="en-US" sz="1000" b="0" i="0" kern="1200" dirty="0" smtClean="0">
                <a:solidFill>
                  <a:schemeClr val="tx1"/>
                </a:solidFill>
                <a:effectLst/>
                <a:latin typeface="+mj-lt"/>
                <a:ea typeface="+mn-ea"/>
                <a:cs typeface="+mn-cs"/>
              </a:rPr>
              <a:t>represents the conceptual framework for the study. During the time period of the 1980s and early 1990s, information about risk factors for disease had been widely researched and merged into public education and prevention programs. It was also clear, however, that risk factors, such as smoking, alcohol abuse, and sexual behaviors for many common diseases were not randomly distributed in the population. In fact, it was known that risk factors for many chronic diseases tended to cluster, that is, persons who had one risk factor tended to have one or more other risk factors too. Because of this knowledge, the ACE Study was designed to assess what we considered to be “scientific gaps” about the origins of risk factors. These gaps are depicted as the two arrows linking Adverse Childhood Experiences to risk factors that lead to the health and social consequences higher up the pyramid. Specifically, the study was designed to provide data that would help answer the question: “If risk factors for disease, disability, and early mortality are not randomly distributed, what influences precede the adoption or development of them?” By providing information to answer this question, we hoped to provide scientific information that would be useful for developing new and more effective prevention programs. The ACE Study takes a whole life perspective, as indicated on the orange arrow leading from conception to death. By working within this framework, the ACE Study began to progressively uncover how adverse childhood experiences (ACE) are strongly related to development and prevalence of risk factors for disease and health and social well-being throughout the lifespan.</a:t>
            </a:r>
          </a:p>
          <a:p>
            <a:endParaRPr lang="en-US" sz="1000" b="0" i="0" kern="1200" dirty="0" smtClean="0">
              <a:solidFill>
                <a:schemeClr val="tx1"/>
              </a:solidFill>
              <a:effectLst/>
              <a:latin typeface="+mj-lt"/>
              <a:ea typeface="+mn-ea"/>
              <a:cs typeface="+mn-cs"/>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86</a:t>
            </a:fld>
            <a:endParaRPr lang="en-US"/>
          </a:p>
        </p:txBody>
      </p:sp>
    </p:spTree>
    <p:extLst>
      <p:ext uri="{BB962C8B-B14F-4D97-AF65-F5344CB8AC3E}">
        <p14:creationId xmlns:p14="http://schemas.microsoft.com/office/powerpoint/2010/main" val="31996875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j-lt"/>
                <a:ea typeface="+mn-ea"/>
                <a:cs typeface="+mn-cs"/>
              </a:rPr>
              <a:t>Childhood abuse, neglect, and exposure to other traumatic stressors which are termed adverse childhood</a:t>
            </a:r>
            <a:r>
              <a:rPr lang="en-US" sz="1000" b="0" i="0" kern="1200" baseline="0" dirty="0" smtClean="0">
                <a:solidFill>
                  <a:schemeClr val="tx1"/>
                </a:solidFill>
                <a:effectLst/>
                <a:latin typeface="+mj-lt"/>
                <a:ea typeface="+mn-ea"/>
                <a:cs typeface="+mn-cs"/>
              </a:rPr>
              <a:t> experiences (ACE)</a:t>
            </a:r>
            <a:r>
              <a:rPr lang="en-US" sz="1000" b="0" i="0" kern="1200" dirty="0" smtClean="0">
                <a:solidFill>
                  <a:schemeClr val="tx1"/>
                </a:solidFill>
                <a:effectLst/>
                <a:latin typeface="+mj-lt"/>
                <a:ea typeface="+mn-ea"/>
                <a:cs typeface="+mn-cs"/>
              </a:rPr>
              <a:t> are common. Almost two-thirds of our study participants reported at least one ACE, and more than one of five reported three or more ACE. The short- and long-term outcomes of these childhood exposures include a multitude of health and social problems.</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87</a:t>
            </a:fld>
            <a:endParaRPr lang="en-US"/>
          </a:p>
        </p:txBody>
      </p:sp>
    </p:spTree>
    <p:extLst>
      <p:ext uri="{BB962C8B-B14F-4D97-AF65-F5344CB8AC3E}">
        <p14:creationId xmlns:p14="http://schemas.microsoft.com/office/powerpoint/2010/main" val="6685304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j-lt"/>
                <a:ea typeface="+mn-ea"/>
                <a:cs typeface="+mn-cs"/>
              </a:rPr>
              <a:t>The ACE Study uses the ACE Score, which is a total count of the number of ACEs reported by respondents. The ACE Score is used to assess the total amount of stress during childhood and has demonstrated that as the number of ACE increase, the risk for the health problems featured</a:t>
            </a:r>
            <a:r>
              <a:rPr lang="en-US" sz="1000" b="0" i="0" kern="1200" baseline="0" dirty="0" smtClean="0">
                <a:solidFill>
                  <a:schemeClr val="tx1"/>
                </a:solidFill>
                <a:effectLst/>
                <a:latin typeface="+mj-lt"/>
                <a:ea typeface="+mn-ea"/>
                <a:cs typeface="+mn-cs"/>
              </a:rPr>
              <a:t> on the slide </a:t>
            </a:r>
            <a:r>
              <a:rPr lang="en-US" sz="1000" b="0" i="0" kern="1200" dirty="0" smtClean="0">
                <a:solidFill>
                  <a:schemeClr val="tx1"/>
                </a:solidFill>
                <a:effectLst/>
                <a:latin typeface="+mj-lt"/>
                <a:ea typeface="+mn-ea"/>
                <a:cs typeface="+mn-cs"/>
              </a:rPr>
              <a:t>increases in a strong and graded fashion.</a:t>
            </a:r>
          </a:p>
          <a:p>
            <a:endParaRPr lang="en-US" sz="1000" b="0" i="0" kern="1200" dirty="0" smtClean="0">
              <a:solidFill>
                <a:schemeClr val="tx1"/>
              </a:solidFill>
              <a:effectLst/>
              <a:latin typeface="+mj-lt"/>
              <a:ea typeface="+mn-ea"/>
              <a:cs typeface="+mn-cs"/>
            </a:endParaRPr>
          </a:p>
          <a:p>
            <a:r>
              <a:rPr lang="en-US" sz="1000" b="0" i="0" kern="1200" dirty="0" smtClean="0">
                <a:solidFill>
                  <a:schemeClr val="tx1"/>
                </a:solidFill>
                <a:effectLst/>
                <a:latin typeface="+mj-lt"/>
                <a:ea typeface="+mn-ea"/>
                <a:cs typeface="+mn-cs"/>
              </a:rPr>
              <a:t>A wealth of</a:t>
            </a:r>
            <a:r>
              <a:rPr lang="en-US" sz="1000" b="0" i="0" kern="1200" baseline="0" dirty="0" smtClean="0">
                <a:solidFill>
                  <a:schemeClr val="tx1"/>
                </a:solidFill>
                <a:effectLst/>
                <a:latin typeface="+mj-lt"/>
                <a:ea typeface="+mn-ea"/>
                <a:cs typeface="+mn-cs"/>
              </a:rPr>
              <a:t> information related to the ACE Study is available at: http://www.cdc.gov/violenceprevention/acestudy/. </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0DF7045-4BBD-4DE5-AC96-FF710017CA17}" type="slidenum">
              <a:rPr lang="en-US" smtClean="0"/>
              <a:pPr>
                <a:defRPr/>
              </a:pPr>
              <a:t>88</a:t>
            </a:fld>
            <a:endParaRPr lang="en-US"/>
          </a:p>
        </p:txBody>
      </p:sp>
    </p:spTree>
    <p:extLst>
      <p:ext uri="{BB962C8B-B14F-4D97-AF65-F5344CB8AC3E}">
        <p14:creationId xmlns:p14="http://schemas.microsoft.com/office/powerpoint/2010/main" val="12961843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7"/>
          <p:cNvSpPr>
            <a:spLocks noGrp="1" noChangeArrowheads="1"/>
          </p:cNvSpPr>
          <p:nvPr>
            <p:ph type="sldNum" sz="quarter" idx="5"/>
          </p:nvPr>
        </p:nvSpPr>
        <p:spPr>
          <a:noFill/>
        </p:spPr>
        <p:txBody>
          <a:bodyPr/>
          <a:lstStyle/>
          <a:p>
            <a:fld id="{E75FFC5F-7195-4C1B-B70B-E62707EBA256}" type="slidenum">
              <a:rPr lang="en-US" smtClean="0"/>
              <a:pPr/>
              <a:t>89</a:t>
            </a:fld>
            <a:endParaRPr lang="en-US" smtClean="0"/>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r>
              <a:rPr lang="en-US" sz="1000" b="0" i="0" kern="1200" dirty="0" smtClean="0">
                <a:solidFill>
                  <a:schemeClr val="tx1"/>
                </a:solidFill>
                <a:effectLst/>
                <a:latin typeface="+mj-lt"/>
                <a:ea typeface="+mn-ea"/>
                <a:cs typeface="+mn-cs"/>
              </a:rPr>
              <a:t>The Cannabis Youth Treatment (CYT) was designed to adapt five promising adolescent treatments for use in clinical practice, and then to field test their effectiveness in the largest randomized experiment ever conducted with adolescent marijuana users seeking outpatient treatment. These treatments vary in terms of length (6 to 14 weeks), mode (individual, group, and family), planned number of sessions (5 to 23), theoretical orientation, and their approach to resource utilization/cost. All approaches have been recommended by expert panels and/or by earlier reviews of treatment research.</a:t>
            </a:r>
          </a:p>
          <a:p>
            <a:endParaRPr lang="en-US" sz="1000" b="0" i="0" kern="1200" dirty="0" smtClean="0">
              <a:solidFill>
                <a:schemeClr val="tx1"/>
              </a:solidFill>
              <a:effectLst/>
              <a:latin typeface="+mj-lt"/>
              <a:ea typeface="+mn-ea"/>
              <a:cs typeface="+mn-cs"/>
            </a:endParaRPr>
          </a:p>
          <a:p>
            <a:r>
              <a:rPr lang="en-US" sz="1000" b="0" i="0" kern="1200" dirty="0" smtClean="0">
                <a:solidFill>
                  <a:schemeClr val="tx1"/>
                </a:solidFill>
                <a:effectLst/>
                <a:latin typeface="+mj-lt"/>
                <a:ea typeface="+mn-ea"/>
                <a:cs typeface="+mn-cs"/>
              </a:rPr>
              <a:t>The studies aim to (1) test the relative effectiveness and cost-effectiveness of a variety of interventions which are targeted at reducing/eliminating marijuana use and its associated problems in adolescents, and (2) provide validated models of these interventions for the treatment field. The study was funded by the Center for Substance Abuse Treatment, and has been conducted by Chestnut Health Systems (CHS-MC) in Bloomington and Madison County, IL, Alcohol Research Center (ARC) in Farmington, CT, Operation PAR in St. Petersburg, FL, and the Child Guidance Center (CGC) in Philadelphia, PA.</a:t>
            </a:r>
          </a:p>
          <a:p>
            <a:endParaRPr lang="en-US" sz="1000" b="0" i="0" kern="1200" dirty="0" smtClean="0">
              <a:solidFill>
                <a:schemeClr val="tx1"/>
              </a:solidFill>
              <a:effectLst/>
              <a:latin typeface="+mj-lt"/>
              <a:ea typeface="+mn-ea"/>
              <a:cs typeface="+mn-cs"/>
            </a:endParaRPr>
          </a:p>
          <a:p>
            <a:r>
              <a:rPr lang="en-US" sz="1000" b="0" i="0" kern="1200" dirty="0" smtClean="0">
                <a:solidFill>
                  <a:schemeClr val="tx1"/>
                </a:solidFill>
                <a:effectLst/>
                <a:latin typeface="+mj-lt"/>
                <a:ea typeface="+mn-ea"/>
                <a:cs typeface="+mn-cs"/>
              </a:rPr>
              <a:t>Preliminary results suggested that all five of the CYT treatments were more effective than current practice, so CSAT released the manuals to the field in 2000. Four of the five components are described in separate entries in the EBP database; component 4 (ACRA) is not yet listed separately pending publication of research results, however, the manual is available.</a:t>
            </a:r>
          </a:p>
          <a:p>
            <a:endParaRPr lang="en-US" sz="1000" b="0" i="0" kern="1200" dirty="0" smtClean="0">
              <a:solidFill>
                <a:schemeClr val="tx1"/>
              </a:solidFill>
              <a:effectLst/>
              <a:latin typeface="+mj-lt"/>
              <a:ea typeface="+mn-ea"/>
              <a:cs typeface="+mn-cs"/>
            </a:endParaRPr>
          </a:p>
          <a:p>
            <a:r>
              <a:rPr lang="en-US" sz="1000" b="1" i="0" kern="1200" dirty="0" smtClean="0">
                <a:solidFill>
                  <a:schemeClr val="tx1"/>
                </a:solidFill>
                <a:effectLst/>
                <a:latin typeface="+mj-lt"/>
                <a:ea typeface="+mn-ea"/>
                <a:cs typeface="+mn-cs"/>
              </a:rPr>
              <a:t>MET/CBT5</a:t>
            </a:r>
            <a:r>
              <a:rPr lang="en-US" sz="1000" b="0" i="0" kern="1200" dirty="0" smtClean="0">
                <a:solidFill>
                  <a:schemeClr val="tx1"/>
                </a:solidFill>
                <a:effectLst/>
                <a:latin typeface="+mj-lt"/>
                <a:ea typeface="+mn-ea"/>
                <a:cs typeface="+mn-cs"/>
              </a:rPr>
              <a:t> - This is a five-session treatment composed of two individual sessions of Motivational Enhancement Therapy (MET) and three weekly group sessions of Cognitive-Behavioral Therapy (CBT). The MET sessions focus on factors that motivate participants who abuse substances to change, while in the CBT sessions, participants learn skills to cope with problems and meet needs in ways that do not involve turning to marijuana or alcohol. This treatment is designed to be inexpensive and in line with what many parents and insurers are seeking as a basic intervention. (See also separate entry for MET/CBT.)</a:t>
            </a:r>
            <a:br>
              <a:rPr lang="en-US" sz="1000" b="0" i="0" kern="1200" dirty="0" smtClean="0">
                <a:solidFill>
                  <a:schemeClr val="tx1"/>
                </a:solidFill>
                <a:effectLst/>
                <a:latin typeface="+mj-lt"/>
                <a:ea typeface="+mn-ea"/>
                <a:cs typeface="+mn-cs"/>
              </a:rPr>
            </a:br>
            <a:r>
              <a:rPr lang="en-US" sz="1000" b="0" i="0" kern="1200" dirty="0" smtClean="0">
                <a:solidFill>
                  <a:schemeClr val="tx1"/>
                </a:solidFill>
                <a:effectLst/>
                <a:latin typeface="+mj-lt"/>
                <a:ea typeface="+mn-ea"/>
                <a:cs typeface="+mn-cs"/>
              </a:rPr>
              <a:t/>
            </a:r>
            <a:br>
              <a:rPr lang="en-US" sz="1000" b="0" i="0" kern="1200" dirty="0" smtClean="0">
                <a:solidFill>
                  <a:schemeClr val="tx1"/>
                </a:solidFill>
                <a:effectLst/>
                <a:latin typeface="+mj-lt"/>
                <a:ea typeface="+mn-ea"/>
                <a:cs typeface="+mn-cs"/>
              </a:rPr>
            </a:br>
            <a:r>
              <a:rPr lang="en-US" sz="1000" b="1" i="0" kern="1200" dirty="0" smtClean="0">
                <a:solidFill>
                  <a:schemeClr val="tx1"/>
                </a:solidFill>
                <a:effectLst/>
                <a:latin typeface="+mj-lt"/>
                <a:ea typeface="+mn-ea"/>
                <a:cs typeface="+mn-cs"/>
              </a:rPr>
              <a:t>MET/CBT12</a:t>
            </a:r>
            <a:r>
              <a:rPr lang="en-US" sz="1000" b="0" i="0" kern="1200" dirty="0" smtClean="0">
                <a:solidFill>
                  <a:schemeClr val="tx1"/>
                </a:solidFill>
                <a:effectLst/>
                <a:latin typeface="+mj-lt"/>
                <a:ea typeface="+mn-ea"/>
                <a:cs typeface="+mn-cs"/>
              </a:rPr>
              <a:t> - This treatment is composed of two sessions of MET and ten weekly group sessions of CBT. This treatment is designed to provide more of the same kind of treatment as MET/CBT5 to test for dosage effects and is more in line with what many providers try to provide. (See also separate entry for MET/CBT.)</a:t>
            </a:r>
            <a:br>
              <a:rPr lang="en-US" sz="1000" b="0" i="0" kern="1200" dirty="0" smtClean="0">
                <a:solidFill>
                  <a:schemeClr val="tx1"/>
                </a:solidFill>
                <a:effectLst/>
                <a:latin typeface="+mj-lt"/>
                <a:ea typeface="+mn-ea"/>
                <a:cs typeface="+mn-cs"/>
              </a:rPr>
            </a:br>
            <a:r>
              <a:rPr lang="en-US" sz="1000" b="0" i="0" kern="1200" dirty="0" smtClean="0">
                <a:solidFill>
                  <a:schemeClr val="tx1"/>
                </a:solidFill>
                <a:effectLst/>
                <a:latin typeface="+mj-lt"/>
                <a:ea typeface="+mn-ea"/>
                <a:cs typeface="+mn-cs"/>
              </a:rPr>
              <a:t/>
            </a:r>
            <a:br>
              <a:rPr lang="en-US" sz="1000" b="0" i="0" kern="1200" dirty="0" smtClean="0">
                <a:solidFill>
                  <a:schemeClr val="tx1"/>
                </a:solidFill>
                <a:effectLst/>
                <a:latin typeface="+mj-lt"/>
                <a:ea typeface="+mn-ea"/>
                <a:cs typeface="+mn-cs"/>
              </a:rPr>
            </a:br>
            <a:r>
              <a:rPr lang="en-US" sz="1000" b="1" i="0" kern="1200" dirty="0" smtClean="0">
                <a:solidFill>
                  <a:schemeClr val="tx1"/>
                </a:solidFill>
                <a:effectLst/>
                <a:latin typeface="+mj-lt"/>
                <a:ea typeface="+mn-ea"/>
                <a:cs typeface="+mn-cs"/>
              </a:rPr>
              <a:t>FSN</a:t>
            </a:r>
            <a:r>
              <a:rPr lang="en-US" sz="1000" b="0" i="0" kern="1200" dirty="0" smtClean="0">
                <a:solidFill>
                  <a:schemeClr val="tx1"/>
                </a:solidFill>
                <a:effectLst/>
                <a:latin typeface="+mj-lt"/>
                <a:ea typeface="+mn-ea"/>
                <a:cs typeface="+mn-cs"/>
              </a:rPr>
              <a:t> - The Family Support Network (FSN) treatment includes the MET/CBT12 group therapy plus additional engagement-type case management, family support groups, and aftercare. This treatment was designed to wrap several additional low-cost services around the MET/CBT12 group therapy. This treatment is designed to try and address family issues and services in line with CSAT TIPS recommendations. (See also separate entry for FSN)</a:t>
            </a:r>
            <a:br>
              <a:rPr lang="en-US" sz="1000" b="0" i="0" kern="1200" dirty="0" smtClean="0">
                <a:solidFill>
                  <a:schemeClr val="tx1"/>
                </a:solidFill>
                <a:effectLst/>
                <a:latin typeface="+mj-lt"/>
                <a:ea typeface="+mn-ea"/>
                <a:cs typeface="+mn-cs"/>
              </a:rPr>
            </a:br>
            <a:r>
              <a:rPr lang="en-US" sz="1000" b="0" i="0" kern="1200" dirty="0" smtClean="0">
                <a:solidFill>
                  <a:schemeClr val="tx1"/>
                </a:solidFill>
                <a:effectLst/>
                <a:latin typeface="+mj-lt"/>
                <a:ea typeface="+mn-ea"/>
                <a:cs typeface="+mn-cs"/>
              </a:rPr>
              <a:t/>
            </a:r>
            <a:br>
              <a:rPr lang="en-US" sz="1000" b="0" i="0" kern="1200" dirty="0" smtClean="0">
                <a:solidFill>
                  <a:schemeClr val="tx1"/>
                </a:solidFill>
                <a:effectLst/>
                <a:latin typeface="+mj-lt"/>
                <a:ea typeface="+mn-ea"/>
                <a:cs typeface="+mn-cs"/>
              </a:rPr>
            </a:br>
            <a:r>
              <a:rPr lang="en-US" sz="1000" b="1" i="0" kern="1200" dirty="0" smtClean="0">
                <a:solidFill>
                  <a:schemeClr val="tx1"/>
                </a:solidFill>
                <a:effectLst/>
                <a:latin typeface="+mj-lt"/>
                <a:ea typeface="+mn-ea"/>
                <a:cs typeface="+mn-cs"/>
              </a:rPr>
              <a:t>ACRA</a:t>
            </a:r>
            <a:r>
              <a:rPr lang="en-US" sz="1000" b="0" i="0" kern="1200" dirty="0" smtClean="0">
                <a:solidFill>
                  <a:schemeClr val="tx1"/>
                </a:solidFill>
                <a:effectLst/>
                <a:latin typeface="+mj-lt"/>
                <a:ea typeface="+mn-ea"/>
                <a:cs typeface="+mn-cs"/>
              </a:rPr>
              <a:t> - The Adolescent Community Reinforcement Approach (ACRA) is composed of ten individual sessions with the adolescent and four sessions with caregivers. The focus is on rearranging environmental contingencies so that abstinence from marijuana is more rewarding than using behavior. ACRA will teach participants how to build on their </a:t>
            </a:r>
            <a:r>
              <a:rPr lang="en-US" sz="1000" b="0" i="0" kern="1200" dirty="0" err="1" smtClean="0">
                <a:solidFill>
                  <a:schemeClr val="tx1"/>
                </a:solidFill>
                <a:effectLst/>
                <a:latin typeface="+mj-lt"/>
                <a:ea typeface="+mn-ea"/>
                <a:cs typeface="+mn-cs"/>
              </a:rPr>
              <a:t>reinforcers</a:t>
            </a:r>
            <a:r>
              <a:rPr lang="en-US" sz="1000" b="0" i="0" kern="1200" dirty="0" smtClean="0">
                <a:solidFill>
                  <a:schemeClr val="tx1"/>
                </a:solidFill>
                <a:effectLst/>
                <a:latin typeface="+mj-lt"/>
                <a:ea typeface="+mn-ea"/>
                <a:cs typeface="+mn-cs"/>
              </a:rPr>
              <a:t>, how to use existing community resources that will support positive change, and how to develop a positive support system within the family.</a:t>
            </a:r>
            <a:br>
              <a:rPr lang="en-US" sz="1000" b="0" i="0" kern="1200" dirty="0" smtClean="0">
                <a:solidFill>
                  <a:schemeClr val="tx1"/>
                </a:solidFill>
                <a:effectLst/>
                <a:latin typeface="+mj-lt"/>
                <a:ea typeface="+mn-ea"/>
                <a:cs typeface="+mn-cs"/>
              </a:rPr>
            </a:br>
            <a:endParaRPr lang="en-US" sz="1000" b="0" i="0" kern="1200" dirty="0" smtClean="0">
              <a:solidFill>
                <a:schemeClr val="tx1"/>
              </a:solidFill>
              <a:effectLst/>
              <a:latin typeface="+mj-lt"/>
              <a:ea typeface="+mn-ea"/>
              <a:cs typeface="+mn-cs"/>
            </a:endParaRPr>
          </a:p>
          <a:p>
            <a:r>
              <a:rPr lang="en-US" sz="1000" b="1" i="0" kern="1200" dirty="0" smtClean="0">
                <a:solidFill>
                  <a:schemeClr val="tx1"/>
                </a:solidFill>
                <a:effectLst/>
                <a:latin typeface="+mj-lt"/>
                <a:ea typeface="+mn-ea"/>
                <a:cs typeface="+mn-cs"/>
              </a:rPr>
              <a:t>MDFT</a:t>
            </a:r>
            <a:r>
              <a:rPr lang="en-US" sz="1000" b="0" i="0" kern="1200" dirty="0" smtClean="0">
                <a:solidFill>
                  <a:schemeClr val="tx1"/>
                </a:solidFill>
                <a:effectLst/>
                <a:latin typeface="+mj-lt"/>
                <a:ea typeface="+mn-ea"/>
                <a:cs typeface="+mn-cs"/>
              </a:rPr>
              <a:t> - Multidimensional Family Therapy (MDFT) is a twelve-week, is composed of 12 to 15 individual family-focused sessions plus additional phone and case management contacts. Sessions are with the participant and his/her family on an individual basis with more focus on roles, other problem areas and their interaction. This treatment tries to use a more integrated approach to family issues and focuses on helping adolescents build more effective and age-appropriate interpersonal and conflict resolution skills while helping parents establish a more effective and supportive parenting style. Treatment also focuses on building appropriate social supports with peers, schools and other involved services providers. (See also separate entry for MDFT.)</a:t>
            </a:r>
          </a:p>
          <a:p>
            <a:endParaRPr lang="en-US" sz="1000" b="0" i="0" kern="1200" dirty="0" smtClean="0">
              <a:solidFill>
                <a:schemeClr val="tx1"/>
              </a:solidFill>
              <a:effectLst/>
              <a:latin typeface="+mj-lt"/>
              <a:ea typeface="+mn-ea"/>
              <a:cs typeface="+mn-cs"/>
            </a:endParaRPr>
          </a:p>
          <a:p>
            <a:r>
              <a:rPr lang="en-US" sz="1000" b="0" i="0" kern="1200" dirty="0" smtClean="0">
                <a:solidFill>
                  <a:schemeClr val="tx1"/>
                </a:solidFill>
                <a:effectLst/>
                <a:latin typeface="+mj-lt"/>
                <a:ea typeface="+mn-ea"/>
                <a:cs typeface="+mn-cs"/>
              </a:rPr>
              <a:t>These five treatments can also be grouped in several different ways. First, they vary by mode - with the first three being combinations of individual and group approaches and the last two being purely individual treatment approaches. Second, the MET/CBT and ACRA interventions are based on behavioral treatment approaches while the FSN and MDFT interventions are based on family treatment approaches. Third, they are expected to vary in terms of increasing resource intensity and cost.</a:t>
            </a:r>
          </a:p>
          <a:p>
            <a:endParaRPr lang="en-US" sz="1000" b="0" i="0" kern="1200" dirty="0" smtClean="0">
              <a:solidFill>
                <a:schemeClr val="tx1"/>
              </a:solidFill>
              <a:effectLst/>
              <a:latin typeface="+mj-lt"/>
              <a:ea typeface="+mn-ea"/>
              <a:cs typeface="+mn-cs"/>
            </a:endParaRPr>
          </a:p>
          <a:p>
            <a:r>
              <a:rPr lang="en-US" sz="1000" b="0" i="0" kern="1200" dirty="0" smtClean="0">
                <a:solidFill>
                  <a:schemeClr val="tx1"/>
                </a:solidFill>
                <a:effectLst/>
                <a:latin typeface="+mj-lt"/>
                <a:ea typeface="+mn-ea"/>
                <a:cs typeface="+mn-cs"/>
              </a:rPr>
              <a:t>Outcomes at one-year indicated that though the CYT treatments were more effective than many earlier outpatient treatments, over 2/3rds of the CYT adolescents were still having problems 12 months later. In general, the interventions were successful and affordable in a wide range of settings, and the initial costs of treatment were quickly offset by reductions in other costs to society.</a:t>
            </a:r>
          </a:p>
          <a:p>
            <a:pPr>
              <a:lnSpc>
                <a:spcPct val="90000"/>
              </a:lnSpc>
              <a:spcBef>
                <a:spcPct val="50000"/>
              </a:spcBef>
              <a:buClr>
                <a:srgbClr val="000099"/>
              </a:buClr>
            </a:pPr>
            <a:endParaRPr lang="en-US" sz="1000" dirty="0" smtClean="0">
              <a:solidFill>
                <a:srgbClr val="000099"/>
              </a:solidFill>
              <a:latin typeface="+mj-lt"/>
            </a:endParaRPr>
          </a:p>
          <a:p>
            <a:pPr>
              <a:lnSpc>
                <a:spcPct val="90000"/>
              </a:lnSpc>
              <a:spcBef>
                <a:spcPct val="50000"/>
              </a:spcBef>
              <a:buClr>
                <a:srgbClr val="000099"/>
              </a:buClr>
            </a:pPr>
            <a:r>
              <a:rPr lang="en-US" sz="1000" b="1" dirty="0" smtClean="0">
                <a:solidFill>
                  <a:srgbClr val="000099"/>
                </a:solidFill>
                <a:latin typeface="+mj-lt"/>
              </a:rPr>
              <a:t>REFERENCES</a:t>
            </a:r>
          </a:p>
          <a:p>
            <a:pPr>
              <a:lnSpc>
                <a:spcPct val="90000"/>
              </a:lnSpc>
              <a:spcBef>
                <a:spcPct val="50000"/>
              </a:spcBef>
              <a:buClr>
                <a:srgbClr val="000099"/>
              </a:buClr>
            </a:pPr>
            <a:r>
              <a:rPr lang="en-US" sz="1000" b="1" u="sng" dirty="0" smtClean="0">
                <a:solidFill>
                  <a:srgbClr val="000099"/>
                </a:solidFill>
                <a:latin typeface="+mj-lt"/>
              </a:rPr>
              <a:t>Volume </a:t>
            </a:r>
            <a:r>
              <a:rPr lang="en-US" sz="1000" b="1" u="sng" dirty="0">
                <a:solidFill>
                  <a:srgbClr val="000099"/>
                </a:solidFill>
                <a:latin typeface="+mj-lt"/>
              </a:rPr>
              <a:t>1</a:t>
            </a:r>
            <a:r>
              <a:rPr lang="en-US" sz="1000" dirty="0">
                <a:solidFill>
                  <a:srgbClr val="000099"/>
                </a:solidFill>
                <a:latin typeface="+mj-lt"/>
              </a:rPr>
              <a:t>: Motivational Enhance Treatment/Cognitive Behavior Therapy (MET/CBT5)</a:t>
            </a:r>
          </a:p>
          <a:p>
            <a:pPr algn="l">
              <a:lnSpc>
                <a:spcPct val="70000"/>
              </a:lnSpc>
              <a:spcBef>
                <a:spcPct val="20000"/>
              </a:spcBef>
              <a:buClr>
                <a:srgbClr val="000099"/>
              </a:buClr>
            </a:pPr>
            <a:r>
              <a:rPr lang="en-US" sz="1000" dirty="0" err="1">
                <a:solidFill>
                  <a:srgbClr val="000099"/>
                </a:solidFill>
                <a:latin typeface="+mj-lt"/>
              </a:rPr>
              <a:t>Sampl</a:t>
            </a:r>
            <a:r>
              <a:rPr lang="en-US" sz="1000" dirty="0">
                <a:solidFill>
                  <a:srgbClr val="000099"/>
                </a:solidFill>
                <a:latin typeface="+mj-lt"/>
              </a:rPr>
              <a:t>, S., &amp; </a:t>
            </a:r>
            <a:r>
              <a:rPr lang="en-US" sz="1000" dirty="0" err="1">
                <a:solidFill>
                  <a:srgbClr val="000099"/>
                </a:solidFill>
                <a:latin typeface="+mj-lt"/>
              </a:rPr>
              <a:t>Kadden</a:t>
            </a:r>
            <a:r>
              <a:rPr lang="en-US" sz="1000" dirty="0">
                <a:solidFill>
                  <a:srgbClr val="000099"/>
                </a:solidFill>
                <a:latin typeface="+mj-lt"/>
              </a:rPr>
              <a:t>, R. (2001). University of Connecticut Health Center, Farmington, CT USA.</a:t>
            </a:r>
          </a:p>
          <a:p>
            <a:pPr algn="l">
              <a:lnSpc>
                <a:spcPct val="70000"/>
              </a:lnSpc>
              <a:spcBef>
                <a:spcPct val="20000"/>
              </a:spcBef>
              <a:buClr>
                <a:srgbClr val="000099"/>
              </a:buClr>
            </a:pPr>
            <a:r>
              <a:rPr lang="en-US" sz="1000" dirty="0" smtClean="0">
                <a:solidFill>
                  <a:srgbClr val="000099"/>
                </a:solidFill>
                <a:latin typeface="+mj-lt"/>
              </a:rPr>
              <a:t>Available</a:t>
            </a:r>
            <a:r>
              <a:rPr lang="en-US" sz="1000" baseline="0" dirty="0" smtClean="0">
                <a:solidFill>
                  <a:srgbClr val="000099"/>
                </a:solidFill>
                <a:latin typeface="+mj-lt"/>
              </a:rPr>
              <a:t> for download at: http://store.samhsa.gov/shin/content//SMA05-4010/SMA05-4010.pdf. </a:t>
            </a:r>
          </a:p>
          <a:p>
            <a:pPr algn="l">
              <a:lnSpc>
                <a:spcPct val="70000"/>
              </a:lnSpc>
              <a:spcBef>
                <a:spcPct val="20000"/>
              </a:spcBef>
              <a:buClr>
                <a:srgbClr val="000099"/>
              </a:buClr>
            </a:pPr>
            <a:endParaRPr lang="en-US" sz="1000" dirty="0">
              <a:solidFill>
                <a:srgbClr val="000099"/>
              </a:solidFill>
              <a:latin typeface="+mj-lt"/>
            </a:endParaRPr>
          </a:p>
          <a:p>
            <a:pPr>
              <a:lnSpc>
                <a:spcPct val="90000"/>
              </a:lnSpc>
              <a:spcBef>
                <a:spcPct val="50000"/>
              </a:spcBef>
              <a:buClr>
                <a:srgbClr val="000099"/>
              </a:buClr>
            </a:pPr>
            <a:r>
              <a:rPr lang="en-US" sz="1000" b="1" u="sng" dirty="0">
                <a:solidFill>
                  <a:srgbClr val="000099"/>
                </a:solidFill>
                <a:latin typeface="+mj-lt"/>
              </a:rPr>
              <a:t>Volume 2</a:t>
            </a:r>
            <a:r>
              <a:rPr lang="en-US" sz="1000" dirty="0">
                <a:solidFill>
                  <a:srgbClr val="000099"/>
                </a:solidFill>
                <a:latin typeface="+mj-lt"/>
              </a:rPr>
              <a:t>: Cognitive Behavior Therapy 7 (CBT7)</a:t>
            </a:r>
          </a:p>
          <a:p>
            <a:pPr algn="l">
              <a:spcBef>
                <a:spcPct val="20000"/>
              </a:spcBef>
              <a:buClr>
                <a:srgbClr val="000099"/>
              </a:buClr>
            </a:pPr>
            <a:r>
              <a:rPr lang="en-US" sz="1000" dirty="0">
                <a:solidFill>
                  <a:srgbClr val="000099"/>
                </a:solidFill>
                <a:latin typeface="+mj-lt"/>
              </a:rPr>
              <a:t>Webb, C., Scudder, M., </a:t>
            </a:r>
            <a:r>
              <a:rPr lang="en-US" sz="1000" dirty="0" err="1">
                <a:solidFill>
                  <a:srgbClr val="000099"/>
                </a:solidFill>
                <a:latin typeface="+mj-lt"/>
              </a:rPr>
              <a:t>Kaminer</a:t>
            </a:r>
            <a:r>
              <a:rPr lang="en-US" sz="1000" dirty="0">
                <a:solidFill>
                  <a:srgbClr val="000099"/>
                </a:solidFill>
                <a:latin typeface="+mj-lt"/>
              </a:rPr>
              <a:t>, Y., </a:t>
            </a:r>
            <a:r>
              <a:rPr lang="en-US" sz="1000" dirty="0" err="1">
                <a:solidFill>
                  <a:srgbClr val="000099"/>
                </a:solidFill>
                <a:latin typeface="+mj-lt"/>
              </a:rPr>
              <a:t>Kadden</a:t>
            </a:r>
            <a:r>
              <a:rPr lang="en-US" sz="1000" dirty="0">
                <a:solidFill>
                  <a:srgbClr val="000099"/>
                </a:solidFill>
                <a:latin typeface="+mj-lt"/>
              </a:rPr>
              <a:t>, R., &amp; </a:t>
            </a:r>
            <a:r>
              <a:rPr lang="en-US" sz="1000" dirty="0" err="1">
                <a:solidFill>
                  <a:srgbClr val="000099"/>
                </a:solidFill>
                <a:latin typeface="+mj-lt"/>
              </a:rPr>
              <a:t>Tawfik</a:t>
            </a:r>
            <a:r>
              <a:rPr lang="en-US" sz="1000" dirty="0">
                <a:solidFill>
                  <a:srgbClr val="000099"/>
                </a:solidFill>
                <a:latin typeface="+mj-lt"/>
              </a:rPr>
              <a:t>, Z. (2002). University of Connecticut Health Center, Farmington, CT USA</a:t>
            </a:r>
            <a:r>
              <a:rPr lang="en-US" sz="1000" dirty="0" smtClean="0">
                <a:solidFill>
                  <a:srgbClr val="000099"/>
                </a:solidFill>
                <a:latin typeface="+mj-lt"/>
              </a:rPr>
              <a:t>. </a:t>
            </a:r>
            <a:br>
              <a:rPr lang="en-US" sz="1000" dirty="0" smtClean="0">
                <a:solidFill>
                  <a:srgbClr val="000099"/>
                </a:solidFill>
                <a:latin typeface="+mj-lt"/>
              </a:rPr>
            </a:br>
            <a:r>
              <a:rPr lang="en-US" sz="1000" dirty="0" smtClean="0">
                <a:solidFill>
                  <a:srgbClr val="000099"/>
                </a:solidFill>
                <a:latin typeface="+mj-lt"/>
              </a:rPr>
              <a:t>Available for download at: http://store.samhsa.gov/shin/content//SMA08-3954/SMA08-3954.pdf. </a:t>
            </a:r>
            <a:endParaRPr lang="en-US" sz="1000" dirty="0">
              <a:solidFill>
                <a:srgbClr val="000099"/>
              </a:solidFill>
              <a:latin typeface="+mj-lt"/>
            </a:endParaRPr>
          </a:p>
          <a:p>
            <a:pPr>
              <a:lnSpc>
                <a:spcPct val="90000"/>
              </a:lnSpc>
              <a:spcBef>
                <a:spcPct val="50000"/>
              </a:spcBef>
              <a:buClr>
                <a:srgbClr val="000099"/>
              </a:buClr>
            </a:pPr>
            <a:endParaRPr lang="en-US" sz="1000" b="1" dirty="0">
              <a:solidFill>
                <a:srgbClr val="000099"/>
              </a:solidFill>
              <a:latin typeface="+mj-lt"/>
            </a:endParaRPr>
          </a:p>
          <a:p>
            <a:pPr>
              <a:lnSpc>
                <a:spcPct val="90000"/>
              </a:lnSpc>
              <a:spcBef>
                <a:spcPct val="50000"/>
              </a:spcBef>
              <a:buClr>
                <a:srgbClr val="000099"/>
              </a:buClr>
            </a:pPr>
            <a:r>
              <a:rPr lang="en-US" sz="1000" b="1" u="sng" dirty="0">
                <a:solidFill>
                  <a:srgbClr val="000099"/>
                </a:solidFill>
                <a:latin typeface="+mj-lt"/>
              </a:rPr>
              <a:t>Volume </a:t>
            </a:r>
            <a:r>
              <a:rPr lang="en-US" sz="1000" b="1" u="sng" dirty="0" smtClean="0">
                <a:solidFill>
                  <a:srgbClr val="000099"/>
                </a:solidFill>
                <a:latin typeface="+mj-lt"/>
              </a:rPr>
              <a:t>3</a:t>
            </a:r>
            <a:r>
              <a:rPr lang="en-US" sz="1000" dirty="0" smtClean="0">
                <a:solidFill>
                  <a:srgbClr val="000099"/>
                </a:solidFill>
                <a:latin typeface="+mj-lt"/>
              </a:rPr>
              <a:t>: </a:t>
            </a:r>
            <a:r>
              <a:rPr lang="en-US" sz="1000" dirty="0">
                <a:solidFill>
                  <a:srgbClr val="000099"/>
                </a:solidFill>
                <a:latin typeface="+mj-lt"/>
              </a:rPr>
              <a:t>Family Support Network (FSN)</a:t>
            </a:r>
          </a:p>
          <a:p>
            <a:pPr algn="l">
              <a:lnSpc>
                <a:spcPct val="70000"/>
              </a:lnSpc>
              <a:spcBef>
                <a:spcPct val="20000"/>
              </a:spcBef>
              <a:buClr>
                <a:srgbClr val="000099"/>
              </a:buClr>
            </a:pPr>
            <a:r>
              <a:rPr lang="en-US" sz="1000" dirty="0">
                <a:solidFill>
                  <a:srgbClr val="000099"/>
                </a:solidFill>
                <a:latin typeface="+mj-lt"/>
              </a:rPr>
              <a:t>Hamilton, N., Brantley, L., </a:t>
            </a:r>
            <a:r>
              <a:rPr lang="en-US" sz="1000" dirty="0" err="1">
                <a:solidFill>
                  <a:srgbClr val="000099"/>
                </a:solidFill>
                <a:latin typeface="+mj-lt"/>
              </a:rPr>
              <a:t>Tims</a:t>
            </a:r>
            <a:r>
              <a:rPr lang="en-US" sz="1000" dirty="0">
                <a:solidFill>
                  <a:srgbClr val="000099"/>
                </a:solidFill>
                <a:latin typeface="+mj-lt"/>
              </a:rPr>
              <a:t>, F., </a:t>
            </a:r>
            <a:r>
              <a:rPr lang="en-US" sz="1000" dirty="0" err="1">
                <a:solidFill>
                  <a:srgbClr val="000099"/>
                </a:solidFill>
                <a:latin typeface="+mj-lt"/>
              </a:rPr>
              <a:t>Angelovich</a:t>
            </a:r>
            <a:r>
              <a:rPr lang="en-US" sz="1000" dirty="0">
                <a:solidFill>
                  <a:srgbClr val="000099"/>
                </a:solidFill>
                <a:latin typeface="+mj-lt"/>
              </a:rPr>
              <a:t>, N., &amp; McDougall, B. (2001). Operation PAR, St. Petersburg, FL USA</a:t>
            </a:r>
            <a:r>
              <a:rPr lang="en-US" sz="1000" dirty="0" smtClean="0">
                <a:solidFill>
                  <a:srgbClr val="000099"/>
                </a:solidFill>
                <a:latin typeface="+mj-lt"/>
              </a:rPr>
              <a:t>.</a:t>
            </a:r>
          </a:p>
          <a:p>
            <a:pPr algn="l">
              <a:lnSpc>
                <a:spcPct val="70000"/>
              </a:lnSpc>
              <a:spcBef>
                <a:spcPct val="20000"/>
              </a:spcBef>
              <a:buClr>
                <a:srgbClr val="000099"/>
              </a:buClr>
            </a:pPr>
            <a:r>
              <a:rPr lang="en-US" sz="1000" b="0" dirty="0" smtClean="0">
                <a:solidFill>
                  <a:srgbClr val="000099"/>
                </a:solidFill>
                <a:latin typeface="+mj-lt"/>
              </a:rPr>
              <a:t>Available</a:t>
            </a:r>
            <a:r>
              <a:rPr lang="en-US" sz="1000" b="0" baseline="0" dirty="0" smtClean="0">
                <a:solidFill>
                  <a:srgbClr val="000099"/>
                </a:solidFill>
                <a:latin typeface="+mj-lt"/>
              </a:rPr>
              <a:t> for download at: http://store.samhsa.gov/shin/content//SMA05-4103/SMA05-4103.pdf.</a:t>
            </a:r>
          </a:p>
          <a:p>
            <a:pPr algn="l">
              <a:lnSpc>
                <a:spcPct val="70000"/>
              </a:lnSpc>
              <a:spcBef>
                <a:spcPct val="20000"/>
              </a:spcBef>
              <a:buClr>
                <a:srgbClr val="000099"/>
              </a:buClr>
            </a:pPr>
            <a:endParaRPr lang="en-US" sz="1000" b="0" dirty="0">
              <a:solidFill>
                <a:srgbClr val="000099"/>
              </a:solidFill>
              <a:latin typeface="+mj-lt"/>
            </a:endParaRPr>
          </a:p>
          <a:p>
            <a:pPr>
              <a:lnSpc>
                <a:spcPct val="90000"/>
              </a:lnSpc>
              <a:spcBef>
                <a:spcPct val="50000"/>
              </a:spcBef>
              <a:buClr>
                <a:srgbClr val="000099"/>
              </a:buClr>
            </a:pPr>
            <a:r>
              <a:rPr lang="en-US" sz="1000" b="1" u="sng" dirty="0">
                <a:solidFill>
                  <a:srgbClr val="000099"/>
                </a:solidFill>
                <a:latin typeface="+mj-lt"/>
              </a:rPr>
              <a:t>Volume </a:t>
            </a:r>
            <a:r>
              <a:rPr lang="en-US" sz="1000" b="1" u="sng" dirty="0" smtClean="0">
                <a:solidFill>
                  <a:srgbClr val="000099"/>
                </a:solidFill>
                <a:latin typeface="+mj-lt"/>
              </a:rPr>
              <a:t>4</a:t>
            </a:r>
            <a:r>
              <a:rPr lang="en-US" sz="1000" dirty="0" smtClean="0">
                <a:solidFill>
                  <a:srgbClr val="000099"/>
                </a:solidFill>
                <a:latin typeface="+mj-lt"/>
              </a:rPr>
              <a:t>: </a:t>
            </a:r>
            <a:r>
              <a:rPr lang="en-US" sz="1000" dirty="0">
                <a:solidFill>
                  <a:srgbClr val="000099"/>
                </a:solidFill>
                <a:latin typeface="+mj-lt"/>
              </a:rPr>
              <a:t>Adolescent Community Reinforcement Approach (ACRA)</a:t>
            </a:r>
          </a:p>
          <a:p>
            <a:pPr algn="l">
              <a:buClr>
                <a:srgbClr val="000099"/>
              </a:buClr>
            </a:pPr>
            <a:r>
              <a:rPr lang="en-US" sz="1000" dirty="0">
                <a:solidFill>
                  <a:srgbClr val="000099"/>
                </a:solidFill>
                <a:latin typeface="+mj-lt"/>
              </a:rPr>
              <a:t>Godley, </a:t>
            </a:r>
            <a:r>
              <a:rPr lang="en-US" sz="1000" dirty="0" smtClean="0">
                <a:solidFill>
                  <a:srgbClr val="000099"/>
                </a:solidFill>
                <a:latin typeface="+mj-lt"/>
              </a:rPr>
              <a:t>S.H</a:t>
            </a:r>
            <a:r>
              <a:rPr lang="en-US" sz="1000" dirty="0">
                <a:solidFill>
                  <a:srgbClr val="000099"/>
                </a:solidFill>
                <a:latin typeface="+mj-lt"/>
              </a:rPr>
              <a:t>., Meyers*, </a:t>
            </a:r>
            <a:r>
              <a:rPr lang="en-US" sz="1000" dirty="0" smtClean="0">
                <a:solidFill>
                  <a:srgbClr val="000099"/>
                </a:solidFill>
                <a:latin typeface="+mj-lt"/>
              </a:rPr>
              <a:t>R.J</a:t>
            </a:r>
            <a:r>
              <a:rPr lang="en-US" sz="1000" dirty="0">
                <a:solidFill>
                  <a:srgbClr val="000099"/>
                </a:solidFill>
                <a:latin typeface="+mj-lt"/>
              </a:rPr>
              <a:t>., Smith*, </a:t>
            </a:r>
            <a:r>
              <a:rPr lang="en-US" sz="1000" dirty="0" smtClean="0">
                <a:solidFill>
                  <a:srgbClr val="000099"/>
                </a:solidFill>
                <a:latin typeface="+mj-lt"/>
              </a:rPr>
              <a:t>J.E</a:t>
            </a:r>
            <a:r>
              <a:rPr lang="en-US" sz="1000" dirty="0">
                <a:solidFill>
                  <a:srgbClr val="000099"/>
                </a:solidFill>
                <a:latin typeface="+mj-lt"/>
              </a:rPr>
              <a:t>., Godley, </a:t>
            </a:r>
            <a:r>
              <a:rPr lang="en-US" sz="1000" dirty="0" smtClean="0">
                <a:solidFill>
                  <a:srgbClr val="000099"/>
                </a:solidFill>
                <a:latin typeface="+mj-lt"/>
              </a:rPr>
              <a:t>M.D</a:t>
            </a:r>
            <a:r>
              <a:rPr lang="en-US" sz="1000" dirty="0">
                <a:solidFill>
                  <a:srgbClr val="000099"/>
                </a:solidFill>
                <a:latin typeface="+mj-lt"/>
              </a:rPr>
              <a:t>., Titus, </a:t>
            </a:r>
            <a:r>
              <a:rPr lang="en-US" sz="1000" dirty="0" smtClean="0">
                <a:solidFill>
                  <a:srgbClr val="000099"/>
                </a:solidFill>
                <a:latin typeface="+mj-lt"/>
              </a:rPr>
              <a:t>J.M</a:t>
            </a:r>
            <a:r>
              <a:rPr lang="en-US" sz="1000" dirty="0">
                <a:solidFill>
                  <a:srgbClr val="000099"/>
                </a:solidFill>
                <a:latin typeface="+mj-lt"/>
              </a:rPr>
              <a:t>., </a:t>
            </a:r>
            <a:r>
              <a:rPr lang="en-US" sz="1000" dirty="0" err="1">
                <a:solidFill>
                  <a:srgbClr val="000099"/>
                </a:solidFill>
                <a:latin typeface="+mj-lt"/>
              </a:rPr>
              <a:t>Karvinen</a:t>
            </a:r>
            <a:r>
              <a:rPr lang="en-US" sz="1000" dirty="0">
                <a:solidFill>
                  <a:srgbClr val="000099"/>
                </a:solidFill>
                <a:latin typeface="+mj-lt"/>
              </a:rPr>
              <a:t>, T., Dent, G., </a:t>
            </a:r>
            <a:r>
              <a:rPr lang="en-US" sz="1000" dirty="0" err="1">
                <a:solidFill>
                  <a:srgbClr val="000099"/>
                </a:solidFill>
                <a:latin typeface="+mj-lt"/>
              </a:rPr>
              <a:t>Passetti</a:t>
            </a:r>
            <a:r>
              <a:rPr lang="en-US" sz="1000" dirty="0">
                <a:solidFill>
                  <a:srgbClr val="000099"/>
                </a:solidFill>
                <a:latin typeface="+mj-lt"/>
              </a:rPr>
              <a:t>, L., &amp; </a:t>
            </a:r>
            <a:r>
              <a:rPr lang="en-US" sz="1000" dirty="0" err="1">
                <a:solidFill>
                  <a:srgbClr val="000099"/>
                </a:solidFill>
                <a:latin typeface="+mj-lt"/>
              </a:rPr>
              <a:t>Kelberg</a:t>
            </a:r>
            <a:r>
              <a:rPr lang="en-US" sz="1000" dirty="0">
                <a:solidFill>
                  <a:srgbClr val="000099"/>
                </a:solidFill>
                <a:latin typeface="+mj-lt"/>
              </a:rPr>
              <a:t>, P. (2001). Chestnut Health Systems, Bloomington, IL USA, and *University of New Mexico, Albuquerque, NM USA.</a:t>
            </a:r>
            <a:endParaRPr lang="en-US" sz="1000" i="1" dirty="0">
              <a:solidFill>
                <a:srgbClr val="000099"/>
              </a:solidFill>
              <a:latin typeface="+mj-lt"/>
            </a:endParaRPr>
          </a:p>
          <a:p>
            <a:pPr>
              <a:lnSpc>
                <a:spcPct val="90000"/>
              </a:lnSpc>
              <a:spcBef>
                <a:spcPct val="50000"/>
              </a:spcBef>
              <a:buClr>
                <a:srgbClr val="000099"/>
              </a:buClr>
            </a:pPr>
            <a:r>
              <a:rPr lang="en-US" sz="1000" dirty="0" smtClean="0">
                <a:solidFill>
                  <a:srgbClr val="000099"/>
                </a:solidFill>
                <a:latin typeface="+mj-lt"/>
              </a:rPr>
              <a:t>Available for download</a:t>
            </a:r>
            <a:r>
              <a:rPr lang="en-US" sz="1000" baseline="0" dirty="0" smtClean="0">
                <a:solidFill>
                  <a:srgbClr val="000099"/>
                </a:solidFill>
                <a:latin typeface="+mj-lt"/>
              </a:rPr>
              <a:t> at: http://store.samhsa.gov/shin/content//SMA08-3864/SMA08-3864.pdf. </a:t>
            </a:r>
          </a:p>
          <a:p>
            <a:pPr>
              <a:lnSpc>
                <a:spcPct val="90000"/>
              </a:lnSpc>
              <a:spcBef>
                <a:spcPct val="50000"/>
              </a:spcBef>
              <a:buClr>
                <a:srgbClr val="000099"/>
              </a:buClr>
            </a:pPr>
            <a:endParaRPr lang="en-US" sz="1000" dirty="0">
              <a:solidFill>
                <a:srgbClr val="000099"/>
              </a:solidFill>
              <a:latin typeface="+mj-lt"/>
            </a:endParaRPr>
          </a:p>
          <a:p>
            <a:pPr>
              <a:lnSpc>
                <a:spcPct val="90000"/>
              </a:lnSpc>
              <a:spcBef>
                <a:spcPct val="50000"/>
              </a:spcBef>
              <a:buClr>
                <a:srgbClr val="000099"/>
              </a:buClr>
            </a:pPr>
            <a:r>
              <a:rPr lang="en-US" sz="1000" b="1" u="sng" dirty="0">
                <a:solidFill>
                  <a:srgbClr val="000099"/>
                </a:solidFill>
                <a:latin typeface="+mj-lt"/>
              </a:rPr>
              <a:t>Volume </a:t>
            </a:r>
            <a:r>
              <a:rPr lang="en-US" sz="1000" b="1" u="sng" dirty="0" smtClean="0">
                <a:solidFill>
                  <a:srgbClr val="000099"/>
                </a:solidFill>
                <a:latin typeface="+mj-lt"/>
              </a:rPr>
              <a:t>5</a:t>
            </a:r>
            <a:r>
              <a:rPr lang="en-US" sz="1000" dirty="0" smtClean="0">
                <a:solidFill>
                  <a:srgbClr val="000099"/>
                </a:solidFill>
                <a:latin typeface="+mj-lt"/>
              </a:rPr>
              <a:t>: </a:t>
            </a:r>
            <a:r>
              <a:rPr lang="en-US" sz="1000" dirty="0">
                <a:solidFill>
                  <a:srgbClr val="000099"/>
                </a:solidFill>
                <a:latin typeface="+mj-lt"/>
              </a:rPr>
              <a:t>Multidimensional Family Therapy (MDFT)</a:t>
            </a:r>
          </a:p>
          <a:p>
            <a:pPr algn="l">
              <a:buClr>
                <a:srgbClr val="000099"/>
              </a:buClr>
            </a:pPr>
            <a:r>
              <a:rPr lang="en-US" sz="1000" dirty="0" err="1">
                <a:solidFill>
                  <a:srgbClr val="000099"/>
                </a:solidFill>
                <a:latin typeface="+mj-lt"/>
              </a:rPr>
              <a:t>Liddle</a:t>
            </a:r>
            <a:r>
              <a:rPr lang="en-US" sz="1000" dirty="0">
                <a:solidFill>
                  <a:srgbClr val="000099"/>
                </a:solidFill>
                <a:latin typeface="+mj-lt"/>
              </a:rPr>
              <a:t>, </a:t>
            </a:r>
            <a:r>
              <a:rPr lang="en-US" sz="1000" dirty="0" smtClean="0">
                <a:solidFill>
                  <a:srgbClr val="000099"/>
                </a:solidFill>
                <a:latin typeface="+mj-lt"/>
              </a:rPr>
              <a:t>H.A</a:t>
            </a:r>
            <a:r>
              <a:rPr lang="en-US" sz="1000" dirty="0">
                <a:solidFill>
                  <a:srgbClr val="000099"/>
                </a:solidFill>
                <a:latin typeface="+mj-lt"/>
              </a:rPr>
              <a:t>. (2002). University of Miami, Miami, FL USA</a:t>
            </a:r>
            <a:r>
              <a:rPr lang="en-US" sz="1000" dirty="0" smtClean="0">
                <a:solidFill>
                  <a:srgbClr val="000099"/>
                </a:solidFill>
                <a:latin typeface="+mj-lt"/>
              </a:rPr>
              <a:t>.</a:t>
            </a:r>
          </a:p>
          <a:p>
            <a:pPr algn="l">
              <a:buClr>
                <a:srgbClr val="000099"/>
              </a:buClr>
            </a:pPr>
            <a:r>
              <a:rPr lang="en-US" sz="1000" dirty="0" smtClean="0">
                <a:solidFill>
                  <a:srgbClr val="000099"/>
                </a:solidFill>
                <a:latin typeface="+mj-lt"/>
              </a:rPr>
              <a:t>(Manual</a:t>
            </a:r>
            <a:r>
              <a:rPr lang="en-US" sz="1000" baseline="0" dirty="0" smtClean="0">
                <a:solidFill>
                  <a:srgbClr val="000099"/>
                </a:solidFill>
                <a:latin typeface="+mj-lt"/>
              </a:rPr>
              <a:t> not available online)</a:t>
            </a:r>
            <a:endParaRPr lang="en-US" sz="1000" dirty="0">
              <a:solidFill>
                <a:srgbClr val="000099"/>
              </a:solidFill>
              <a:latin typeface="+mj-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a:noFill/>
          <a:ln/>
        </p:spPr>
        <p:txBody>
          <a:bodyPr/>
          <a:lstStyle/>
          <a:p>
            <a:r>
              <a:rPr lang="en-US" sz="1000" b="1" dirty="0">
                <a:latin typeface="+mj-lt"/>
              </a:rPr>
              <a:t>INSTRUCTIONS</a:t>
            </a:r>
          </a:p>
          <a:p>
            <a:r>
              <a:rPr lang="en-US" sz="1000" dirty="0">
                <a:latin typeface="+mj-lt"/>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endParaRPr lang="en-US" sz="1000" dirty="0">
              <a:latin typeface="+mj-lt"/>
            </a:endParaRPr>
          </a:p>
          <a:p>
            <a:r>
              <a:rPr lang="en-US" sz="1200" b="0" i="0" kern="1200" dirty="0" smtClean="0">
                <a:solidFill>
                  <a:schemeClr val="tx1"/>
                </a:solidFill>
                <a:effectLst/>
                <a:latin typeface="+mj-lt"/>
                <a:ea typeface="+mn-ea"/>
                <a:cs typeface="+mn-cs"/>
              </a:rPr>
              <a:t>If </a:t>
            </a:r>
            <a:r>
              <a:rPr lang="en-US" sz="1000" b="0" i="0" kern="1200" dirty="0" smtClean="0">
                <a:solidFill>
                  <a:schemeClr val="tx1"/>
                </a:solidFill>
                <a:effectLst/>
                <a:latin typeface="+mj-lt"/>
                <a:ea typeface="+mn-ea"/>
                <a:cs typeface="+mn-cs"/>
              </a:rPr>
              <a:t>the group is too large for formal introductions, the trainer can quickly ask participants the following two questions to gauge their work setting and professional training:</a:t>
            </a:r>
          </a:p>
          <a:p>
            <a:r>
              <a:rPr lang="en-US" sz="1000" b="0" i="0" kern="1200" dirty="0" smtClean="0">
                <a:solidFill>
                  <a:schemeClr val="tx1"/>
                </a:solidFill>
                <a:effectLst/>
                <a:latin typeface="+mj-lt"/>
                <a:ea typeface="+mn-ea"/>
                <a:cs typeface="+mn-cs"/>
              </a:rPr>
              <a:t>1. How many [case managers, MFTs or LCSWs, counselors, administrators, physicians, PAs, nurse practitioners, nurses, medical assistants, dentists, etc.] are in the room? Did I miss anyone? {elicit responses}</a:t>
            </a:r>
          </a:p>
          <a:p>
            <a:r>
              <a:rPr lang="en-US" sz="1000" b="0" i="0" kern="1200" dirty="0" smtClean="0">
                <a:solidFill>
                  <a:schemeClr val="tx1"/>
                </a:solidFill>
                <a:effectLst/>
                <a:latin typeface="+mj-lt"/>
                <a:ea typeface="+mn-ea"/>
                <a:cs typeface="+mn-cs"/>
              </a:rPr>
              <a:t>2. How many people work in a [substance abuse, mental health, primary care, infectious disease] setting? Did I miss any settings? {elicit responses}</a:t>
            </a:r>
            <a:endParaRPr lang="en-US" sz="1000" b="0" i="0" dirty="0">
              <a:latin typeface="+mj-lt"/>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b="1" dirty="0" smtClean="0">
                <a:latin typeface="+mj-lt"/>
              </a:rPr>
              <a:t>**ANIMATION**</a:t>
            </a:r>
          </a:p>
          <a:p>
            <a:pPr defTabSz="914266">
              <a:defRPr/>
            </a:pPr>
            <a:endParaRPr lang="en-US" sz="1000" dirty="0" smtClean="0">
              <a:latin typeface="+mj-lt"/>
            </a:endParaRPr>
          </a:p>
          <a:p>
            <a:pPr defTabSz="914266">
              <a:defRPr/>
            </a:pPr>
            <a:r>
              <a:rPr lang="en-US" sz="1000" dirty="0" smtClean="0">
                <a:latin typeface="+mj-lt"/>
              </a:rPr>
              <a:t>It</a:t>
            </a:r>
            <a:r>
              <a:rPr lang="en-US" sz="1000" baseline="0" dirty="0" smtClean="0">
                <a:latin typeface="+mj-lt"/>
              </a:rPr>
              <a:t> is critical that providers meet the young person where they are at; in other words, focus on his/her presenting problem. If you focus on what you think the adolescent needs help with, you end up in a “chase,” where you focus on what you, as the expert, think the issue is, and not what young person is willing to discuss. To provide an example, if you think the adolescent’s adolescent use is the primary issue, but he wants to talk about his nagging parents, you could say, “how important is it for you to get your mom off your back?” By asking this question, you can get him to talk about his relationship with his mom, which will undoubtedly unearth an issue with his marijuana use. So you will get to your issue eventually, but the young man will feel heard because you chose to focus on the one thing (his nagging mom) he was willing to talk about with you.</a:t>
            </a:r>
            <a:endParaRPr lang="en-US" sz="1000" dirty="0" smtClean="0">
              <a:latin typeface="+mj-lt"/>
            </a:endParaRPr>
          </a:p>
          <a:p>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90</a:t>
            </a:fld>
            <a:endParaRPr lang="en-US"/>
          </a:p>
        </p:txBody>
      </p:sp>
    </p:spTree>
    <p:extLst>
      <p:ext uri="{BB962C8B-B14F-4D97-AF65-F5344CB8AC3E}">
        <p14:creationId xmlns:p14="http://schemas.microsoft.com/office/powerpoint/2010/main" val="31935870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r>
              <a:rPr lang="en-US" sz="1000" dirty="0" smtClean="0">
                <a:latin typeface="+mj-lt"/>
                <a:cs typeface="Arial" charset="0"/>
              </a:rPr>
              <a:t>We have to start by assessing how aware the patient is of his or her substance use and the consequences (e.g., where are they at in terms of</a:t>
            </a:r>
            <a:r>
              <a:rPr lang="en-US" sz="1000" baseline="0" dirty="0" smtClean="0">
                <a:latin typeface="+mj-lt"/>
                <a:cs typeface="Arial" charset="0"/>
              </a:rPr>
              <a:t> their stage of change?)</a:t>
            </a:r>
            <a:r>
              <a:rPr lang="en-US" sz="1000" dirty="0" smtClean="0">
                <a:latin typeface="+mj-lt"/>
                <a:cs typeface="Arial" charset="0"/>
              </a:rPr>
              <a:t>.</a:t>
            </a:r>
          </a:p>
          <a:p>
            <a:endParaRPr lang="en-US" sz="1000"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to animate first sentence. </a:t>
            </a:r>
          </a:p>
          <a:p>
            <a:r>
              <a:rPr lang="en-US" sz="1000" dirty="0" smtClean="0">
                <a:latin typeface="+mj-lt"/>
                <a:cs typeface="Arial" charset="0"/>
              </a:rPr>
              <a:t>What we do depends on where the patient is in the process of changing. Most of the time patients are coming to us for other concerns and have not thought about changing their substance use.</a:t>
            </a:r>
          </a:p>
          <a:p>
            <a:endParaRPr lang="en-US" sz="1000" b="1"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to animate second sentence.</a:t>
            </a:r>
            <a:r>
              <a:rPr lang="en-US" sz="1000" dirty="0" smtClean="0">
                <a:latin typeface="+mj-lt"/>
                <a:cs typeface="Arial" charset="0"/>
              </a:rPr>
              <a:t> </a:t>
            </a:r>
          </a:p>
          <a:p>
            <a:r>
              <a:rPr lang="en-US" sz="1000" dirty="0" smtClean="0">
                <a:latin typeface="+mj-lt"/>
                <a:cs typeface="Arial" charset="0"/>
              </a:rPr>
              <a:t>The first step, then, is the identify from where our patients are coming. We want to know how substance use fits into people’s lives so we can understand their situation.</a:t>
            </a:r>
            <a:r>
              <a:rPr lang="en-US" sz="1000" baseline="0" dirty="0" smtClean="0">
                <a:latin typeface="+mj-lt"/>
                <a:cs typeface="Arial" charset="0"/>
              </a:rPr>
              <a:t> In other words, you assess their readiness to change, and meet them where they are currently. </a:t>
            </a:r>
            <a:endParaRPr lang="en-US" sz="1000" dirty="0" smtClean="0">
              <a:latin typeface="+mj-lt"/>
              <a:cs typeface="Arial" charset="0"/>
            </a:endParaRPr>
          </a:p>
        </p:txBody>
      </p:sp>
      <p:sp>
        <p:nvSpPr>
          <p:cNvPr id="4" name="Slide Number Placeholder 3"/>
          <p:cNvSpPr>
            <a:spLocks noGrp="1"/>
          </p:cNvSpPr>
          <p:nvPr>
            <p:ph type="sldNum" sz="quarter" idx="5"/>
          </p:nvPr>
        </p:nvSpPr>
        <p:spPr/>
        <p:txBody>
          <a:bodyPr/>
          <a:lstStyle/>
          <a:p>
            <a:pPr>
              <a:defRPr/>
            </a:pPr>
            <a:fld id="{086CB345-0F60-4AA2-B12E-C020749F01D9}"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p:spPr>
        <p:txBody>
          <a:bodyPr/>
          <a:lstStyle/>
          <a:p>
            <a:pPr eaLnBrk="1" hangingPunct="1">
              <a:spcBef>
                <a:spcPct val="0"/>
              </a:spcBef>
            </a:pPr>
            <a:r>
              <a:rPr lang="en-US" sz="1000" dirty="0" smtClean="0">
                <a:latin typeface="+mj-lt"/>
                <a:cs typeface="Arial" charset="0"/>
              </a:rPr>
              <a:t>The Stages of Change is a theoretical perspective introduced</a:t>
            </a:r>
            <a:r>
              <a:rPr lang="en-US" sz="1000" baseline="0" dirty="0" smtClean="0">
                <a:latin typeface="+mj-lt"/>
                <a:cs typeface="Arial" charset="0"/>
              </a:rPr>
              <a:t> </a:t>
            </a:r>
            <a:r>
              <a:rPr lang="en-US" sz="1000" dirty="0" smtClean="0">
                <a:latin typeface="+mj-lt"/>
                <a:cs typeface="Arial" charset="0"/>
              </a:rPr>
              <a:t>by </a:t>
            </a:r>
            <a:r>
              <a:rPr lang="en-US" sz="1000" dirty="0" err="1" smtClean="0">
                <a:latin typeface="+mj-lt"/>
                <a:cs typeface="Arial" charset="0"/>
              </a:rPr>
              <a:t>Prochaska</a:t>
            </a:r>
            <a:r>
              <a:rPr lang="en-US" sz="1000" dirty="0" smtClean="0">
                <a:latin typeface="+mj-lt"/>
                <a:cs typeface="Arial" charset="0"/>
              </a:rPr>
              <a:t> and </a:t>
            </a:r>
            <a:r>
              <a:rPr lang="en-US" sz="1000" dirty="0" err="1" smtClean="0">
                <a:latin typeface="+mj-lt"/>
                <a:cs typeface="Arial" charset="0"/>
              </a:rPr>
              <a:t>Di</a:t>
            </a:r>
            <a:r>
              <a:rPr lang="en-US" sz="1000" baseline="0" dirty="0" err="1" smtClean="0">
                <a:latin typeface="+mj-lt"/>
                <a:cs typeface="Arial" charset="0"/>
              </a:rPr>
              <a:t>Clemente</a:t>
            </a:r>
            <a:r>
              <a:rPr lang="en-US" sz="1000" baseline="0" dirty="0" smtClean="0">
                <a:latin typeface="+mj-lt"/>
                <a:cs typeface="Arial" charset="0"/>
              </a:rPr>
              <a:t> more than 20 years ago </a:t>
            </a:r>
            <a:r>
              <a:rPr lang="en-US" sz="1200" b="0" i="0" kern="1200" dirty="0" smtClean="0">
                <a:solidFill>
                  <a:schemeClr val="tx1"/>
                </a:solidFill>
                <a:effectLst/>
                <a:latin typeface="Times New Roman" pitchFamily="18" charset="0"/>
                <a:ea typeface="+mn-ea"/>
                <a:cs typeface="+mn-cs"/>
              </a:rPr>
              <a:t>to help professionals understand their clients with addiction problems and motivate them to change. Their model is based not on abstract theories but on their personal observations of how people went about modifying problem behaviors such as smoking, overeating and problem drinking. The Stages</a:t>
            </a:r>
            <a:r>
              <a:rPr lang="en-US" sz="1200" b="0" i="0" kern="1200" baseline="0" dirty="0" smtClean="0">
                <a:solidFill>
                  <a:schemeClr val="tx1"/>
                </a:solidFill>
                <a:effectLst/>
                <a:latin typeface="Times New Roman" pitchFamily="18" charset="0"/>
                <a:ea typeface="+mn-ea"/>
                <a:cs typeface="+mn-cs"/>
              </a:rPr>
              <a:t> of Change can help clinicians </a:t>
            </a:r>
            <a:r>
              <a:rPr lang="en-US" sz="1000" dirty="0" smtClean="0">
                <a:latin typeface="+mj-lt"/>
                <a:cs typeface="Arial" charset="0"/>
              </a:rPr>
              <a:t>understand where a person is coming from in terms of their substance use. At the top in blue is the first stage called </a:t>
            </a:r>
            <a:r>
              <a:rPr lang="en-US" sz="1000" b="1" dirty="0" smtClean="0">
                <a:latin typeface="+mj-lt"/>
                <a:cs typeface="Arial" charset="0"/>
              </a:rPr>
              <a:t>precontemplation</a:t>
            </a:r>
            <a:r>
              <a:rPr lang="en-US" sz="1000" dirty="0" smtClean="0">
                <a:latin typeface="+mj-lt"/>
                <a:cs typeface="Arial" charset="0"/>
              </a:rPr>
              <a:t>. At this stage people do not see a problem with their use and are not considering change. </a:t>
            </a:r>
          </a:p>
          <a:p>
            <a:pPr eaLnBrk="1" hangingPunct="1">
              <a:spcBef>
                <a:spcPct val="0"/>
              </a:spcBef>
            </a:pPr>
            <a:endParaRPr lang="en-US" sz="1000" dirty="0" smtClean="0">
              <a:latin typeface="+mj-lt"/>
              <a:cs typeface="Arial" charset="0"/>
            </a:endParaRPr>
          </a:p>
          <a:p>
            <a:pPr eaLnBrk="1" hangingPunct="1">
              <a:spcBef>
                <a:spcPct val="0"/>
              </a:spcBef>
            </a:pPr>
            <a:r>
              <a:rPr lang="en-US" sz="1000" b="1" i="1" dirty="0" smtClean="0">
                <a:latin typeface="+mj-lt"/>
                <a:cs typeface="Arial" charset="0"/>
              </a:rPr>
              <a:t>Use </a:t>
            </a:r>
            <a:r>
              <a:rPr lang="en-US" sz="1000" b="0" i="1" dirty="0" smtClean="0">
                <a:latin typeface="+mj-lt"/>
                <a:cs typeface="Arial" charset="0"/>
              </a:rPr>
              <a:t>a</a:t>
            </a:r>
            <a:r>
              <a:rPr lang="en-US" sz="1000" b="0" i="1" baseline="0" dirty="0" smtClean="0">
                <a:latin typeface="+mj-lt"/>
                <a:cs typeface="Arial" charset="0"/>
              </a:rPr>
              <a:t> </a:t>
            </a:r>
            <a:r>
              <a:rPr lang="en-US" sz="1000" i="1" dirty="0" smtClean="0">
                <a:latin typeface="+mj-lt"/>
                <a:cs typeface="Arial" charset="0"/>
              </a:rPr>
              <a:t>pointer so participants can follow along on screen</a:t>
            </a:r>
            <a:r>
              <a:rPr lang="en-US" sz="1000" dirty="0" smtClean="0">
                <a:latin typeface="+mj-lt"/>
                <a:cs typeface="Arial" charset="0"/>
              </a:rPr>
              <a:t>. </a:t>
            </a:r>
          </a:p>
          <a:p>
            <a:pPr eaLnBrk="1" hangingPunct="1">
              <a:spcBef>
                <a:spcPct val="0"/>
              </a:spcBef>
            </a:pPr>
            <a:r>
              <a:rPr lang="en-US" sz="1000" dirty="0" smtClean="0">
                <a:latin typeface="+mj-lt"/>
                <a:cs typeface="Arial" charset="0"/>
              </a:rPr>
              <a:t>The stages that follow are contemplation, determination, action, maintenance, and recurrence. </a:t>
            </a:r>
          </a:p>
          <a:p>
            <a:pPr eaLnBrk="1" hangingPunct="1">
              <a:spcBef>
                <a:spcPct val="0"/>
              </a:spcBef>
            </a:pPr>
            <a:endParaRPr lang="en-US" sz="1000" dirty="0" smtClean="0">
              <a:latin typeface="+mj-lt"/>
              <a:cs typeface="Arial" charset="0"/>
            </a:endParaRPr>
          </a:p>
          <a:p>
            <a:pPr eaLnBrk="1" hangingPunct="1">
              <a:spcBef>
                <a:spcPct val="0"/>
              </a:spcBef>
            </a:pPr>
            <a:r>
              <a:rPr lang="en-US" sz="1000" b="1" dirty="0" smtClean="0">
                <a:latin typeface="+mj-lt"/>
                <a:cs typeface="Arial" charset="0"/>
              </a:rPr>
              <a:t>Contemplation</a:t>
            </a:r>
            <a:r>
              <a:rPr lang="en-US" sz="1000" dirty="0" smtClean="0">
                <a:latin typeface="+mj-lt"/>
                <a:cs typeface="Arial" charset="0"/>
              </a:rPr>
              <a:t> is a stage that we strive to move patients to if they are at risk for substance use related problems. Patients in the contemplation stage can see the possibility of change, but they are ambivalent about changing. The </a:t>
            </a:r>
            <a:r>
              <a:rPr lang="en-US" sz="1000" b="1" dirty="0" smtClean="0">
                <a:latin typeface="+mj-lt"/>
                <a:cs typeface="Arial" charset="0"/>
              </a:rPr>
              <a:t>determination</a:t>
            </a:r>
            <a:r>
              <a:rPr lang="en-US" sz="1000" dirty="0" smtClean="0">
                <a:latin typeface="+mj-lt"/>
                <a:cs typeface="Arial" charset="0"/>
              </a:rPr>
              <a:t> stage is where we begin to identify strategies for change. </a:t>
            </a:r>
            <a:r>
              <a:rPr lang="en-US" sz="1000" b="1" dirty="0" smtClean="0">
                <a:latin typeface="+mj-lt"/>
                <a:cs typeface="Arial" charset="0"/>
              </a:rPr>
              <a:t>Action</a:t>
            </a:r>
            <a:r>
              <a:rPr lang="en-US" sz="1000" dirty="0" smtClean="0">
                <a:latin typeface="+mj-lt"/>
                <a:cs typeface="Arial" charset="0"/>
              </a:rPr>
              <a:t> is where changes are taking place. </a:t>
            </a:r>
            <a:r>
              <a:rPr lang="en-US" sz="1000" b="1" dirty="0" smtClean="0">
                <a:latin typeface="+mj-lt"/>
                <a:cs typeface="Arial" charset="0"/>
              </a:rPr>
              <a:t>Maintenance</a:t>
            </a:r>
            <a:r>
              <a:rPr lang="en-US" sz="1000" dirty="0" smtClean="0">
                <a:latin typeface="+mj-lt"/>
                <a:cs typeface="Arial" charset="0"/>
              </a:rPr>
              <a:t> is where patients have achieved their goal and are working to maintain their new behaviors. </a:t>
            </a:r>
            <a:r>
              <a:rPr lang="en-US" sz="1000" b="1" dirty="0" smtClean="0">
                <a:latin typeface="+mj-lt"/>
                <a:cs typeface="Arial" charset="0"/>
              </a:rPr>
              <a:t>Recurrence</a:t>
            </a:r>
            <a:r>
              <a:rPr lang="en-US" sz="1000" dirty="0" smtClean="0">
                <a:latin typeface="+mj-lt"/>
                <a:cs typeface="Arial" charset="0"/>
              </a:rPr>
              <a:t> is when patients may relapse or go back to their old behaviors. Recurrence is part of the process of changing. </a:t>
            </a:r>
          </a:p>
        </p:txBody>
      </p:sp>
      <p:sp>
        <p:nvSpPr>
          <p:cNvPr id="5124" name="Slide Number Placeholder 3"/>
          <p:cNvSpPr>
            <a:spLocks noGrp="1"/>
          </p:cNvSpPr>
          <p:nvPr>
            <p:ph type="sldNum" sz="quarter" idx="5"/>
          </p:nvPr>
        </p:nvSpPr>
        <p:spPr/>
        <p:txBody>
          <a:bodyPr/>
          <a:lstStyle/>
          <a:p>
            <a:pPr>
              <a:defRPr/>
            </a:pPr>
            <a:fld id="{A8BB6CBE-63AC-4C5C-81D5-2EAD2F00BEA1}" type="slidenum">
              <a:rPr lang="en-US"/>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a:lstStyle/>
          <a:p>
            <a:r>
              <a:rPr lang="en-US" sz="1000" dirty="0" smtClean="0">
                <a:latin typeface="+mj-lt"/>
                <a:cs typeface="Arial" charset="0"/>
              </a:rPr>
              <a:t>This chart shows what strategies we can employ with patients at the different stages of readiness to change. If we look at the first two stages—which are most relevant for people engaging in at-risk levels of substance use—we can see that our goals are just to offer information or feedback, explore the meaning of events, explore pros and cons of substance use, and build self-efficacy. </a:t>
            </a:r>
          </a:p>
          <a:p>
            <a:r>
              <a:rPr lang="en-US" sz="1000" dirty="0" smtClean="0">
                <a:latin typeface="+mj-lt"/>
                <a:cs typeface="Arial" charset="0"/>
              </a:rPr>
              <a:t> </a:t>
            </a:r>
          </a:p>
          <a:p>
            <a:r>
              <a:rPr lang="en-US" sz="1000" dirty="0" smtClean="0">
                <a:latin typeface="+mj-lt"/>
                <a:cs typeface="Arial" charset="0"/>
              </a:rPr>
              <a:t>Patients may not be ready to make a change at the time of this brief intervention. However, they may be willing to explore the pros and cons of their use, or track levels of use to see if they may have a more significant problem than they realized. By linking the interventions to where they are in the stages of change, we can help to move them forward in the stages and increase the likelihood that they will take action. </a:t>
            </a:r>
          </a:p>
          <a:p>
            <a:r>
              <a:rPr lang="en-US" sz="1000" dirty="0" smtClean="0">
                <a:latin typeface="+mj-lt"/>
                <a:cs typeface="Arial" charset="0"/>
              </a:rPr>
              <a:t> </a:t>
            </a:r>
          </a:p>
          <a:p>
            <a:r>
              <a:rPr lang="en-US" sz="1000" dirty="0" smtClean="0">
                <a:latin typeface="+mj-lt"/>
                <a:cs typeface="Arial" charset="0"/>
              </a:rPr>
              <a:t>If we get ahead of them (ask them to take action before they have identified that they even have a problem), we are likely to stimulate resistance.</a:t>
            </a:r>
          </a:p>
        </p:txBody>
      </p:sp>
      <p:sp>
        <p:nvSpPr>
          <p:cNvPr id="100355" name="Slide Number Placeholder 3"/>
          <p:cNvSpPr txBox="1">
            <a:spLocks noGrp="1"/>
          </p:cNvSpPr>
          <p:nvPr/>
        </p:nvSpPr>
        <p:spPr bwMode="auto">
          <a:xfrm>
            <a:off x="3970340" y="8831263"/>
            <a:ext cx="3038475" cy="463550"/>
          </a:xfrm>
          <a:prstGeom prst="rect">
            <a:avLst/>
          </a:prstGeom>
          <a:noFill/>
          <a:ln w="9525">
            <a:noFill/>
            <a:miter lim="800000"/>
            <a:headEnd/>
            <a:tailEnd/>
          </a:ln>
        </p:spPr>
        <p:txBody>
          <a:bodyPr lIns="93128" tIns="46565" rIns="93128" bIns="46565" anchor="b"/>
          <a:lstStyle/>
          <a:p>
            <a:pPr algn="r" defTabSz="931589"/>
            <a:fld id="{FB4AD6ED-6D27-451C-82FC-7ADD641A4621}" type="slidenum">
              <a:rPr lang="en-US" sz="1200">
                <a:latin typeface="Calibri" pitchFamily="34" charset="0"/>
              </a:rPr>
              <a:pPr algn="r" defTabSz="931589"/>
              <a:t>93</a:t>
            </a:fld>
            <a:endParaRPr lang="en-US" sz="1200">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dirty="0" smtClean="0">
                <a:latin typeface="+mj-lt"/>
              </a:rPr>
              <a:t>More motivational approaches</a:t>
            </a:r>
            <a:r>
              <a:rPr lang="en-US" sz="1000" baseline="0" dirty="0" smtClean="0">
                <a:latin typeface="+mj-lt"/>
              </a:rPr>
              <a:t> to communicating with adolescents and young adults are work better than confrontational ones. </a:t>
            </a:r>
            <a:r>
              <a:rPr lang="en-US" sz="1000" dirty="0" smtClean="0">
                <a:latin typeface="+mj-lt"/>
              </a:rPr>
              <a:t>The Office of Adolescent</a:t>
            </a:r>
            <a:r>
              <a:rPr lang="en-US" sz="1000" baseline="0" dirty="0" smtClean="0">
                <a:latin typeface="+mj-lt"/>
              </a:rPr>
              <a:t> Health (U.S. DHHS) recommends a number of strategies that can be utilized by clinicians when communicating with adolescents and young adults: </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Nurture a warm relationship:</a:t>
            </a:r>
            <a:r>
              <a:rPr lang="en-US" sz="1000" b="0" i="0" kern="1200" dirty="0" smtClean="0">
                <a:solidFill>
                  <a:schemeClr val="tx1"/>
                </a:solidFill>
                <a:effectLst/>
                <a:latin typeface="+mj-lt"/>
                <a:ea typeface="+mn-ea"/>
                <a:cs typeface="+mn-cs"/>
              </a:rPr>
              <a:t> Teens tend to be more willing to accept and make parental values their own when they feel close to their parents. And close families usually have many shared interests and values that reinforce each other. Thus, keeping a strong relationship lies at the foundation of nurturing positive values in your teen.</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Show and tell what matters:</a:t>
            </a:r>
            <a:r>
              <a:rPr lang="en-US" sz="1000" b="0" i="0" kern="1200" dirty="0" smtClean="0">
                <a:solidFill>
                  <a:schemeClr val="tx1"/>
                </a:solidFill>
                <a:effectLst/>
                <a:latin typeface="+mj-lt"/>
                <a:ea typeface="+mn-ea"/>
                <a:cs typeface="+mn-cs"/>
              </a:rPr>
              <a:t> A key to your influence on teens’ values is that they understand what really matters to you. The best way to make sure teens understand what really matters to you is to both show and tell—help them see the values in action in your own life, then talk about why you do what you do. Getting their attention, being clear, and regularly reinforcing the values all help teens understand the values you hope for them—increasing the likelihood that they will make those values their own.</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Promote open communication:</a:t>
            </a:r>
            <a:r>
              <a:rPr lang="en-US" sz="1000" b="0" i="0" kern="1200" dirty="0" smtClean="0">
                <a:solidFill>
                  <a:schemeClr val="tx1"/>
                </a:solidFill>
                <a:effectLst/>
                <a:latin typeface="+mj-lt"/>
                <a:ea typeface="+mn-ea"/>
                <a:cs typeface="+mn-cs"/>
              </a:rPr>
              <a:t> Teens are more likely to take on their parents’ values when they have open, frequent, and honest communication with each other—when teens feel comfortable talking with their parents about tough issues and about things that matter to them. Open communication increases the odds that teens will listen to and embrace their parents’ values. In addition, parents gain a greater understanding of how their teens think and what’s important to them. That makes it easier to connect the parents’ values with the teens’ own emerging values.</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Pay attention to their world and interests:</a:t>
            </a:r>
            <a:r>
              <a:rPr lang="en-US" sz="1000" b="0" i="0" kern="1200" dirty="0" smtClean="0">
                <a:solidFill>
                  <a:schemeClr val="tx1"/>
                </a:solidFill>
                <a:effectLst/>
                <a:latin typeface="+mj-lt"/>
                <a:ea typeface="+mn-ea"/>
                <a:cs typeface="+mn-cs"/>
              </a:rPr>
              <a:t> When you show interest in the things that matter to adolescents, you show them that you care about their choices and activities. That attentiveness, in turn, motivates your teen to pay attention to and accept your values and expectations.</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Give your teen choices and appropriate independence:</a:t>
            </a:r>
            <a:r>
              <a:rPr lang="en-US" sz="1000" b="0" i="0" kern="1200" dirty="0" smtClean="0">
                <a:solidFill>
                  <a:schemeClr val="tx1"/>
                </a:solidFill>
                <a:effectLst/>
                <a:latin typeface="+mj-lt"/>
                <a:ea typeface="+mn-ea"/>
                <a:cs typeface="+mn-cs"/>
              </a:rPr>
              <a:t> Believing that they have power in their own lives and can influence others can help adolescents develop their own values. If parents don’t give choices or don’t see their teens as unique individuals, young people may end up pushing away in order to develop their own sense of who they are.</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Provide information, guidelines, and structures:</a:t>
            </a:r>
            <a:r>
              <a:rPr lang="en-US" sz="1000" b="0" i="0" kern="1200" dirty="0" smtClean="0">
                <a:solidFill>
                  <a:schemeClr val="tx1"/>
                </a:solidFill>
                <a:effectLst/>
                <a:latin typeface="+mj-lt"/>
                <a:ea typeface="+mn-ea"/>
                <a:cs typeface="+mn-cs"/>
              </a:rPr>
              <a:t> In addition to giving teens opportunities to make their own choices, it is just as important to set clear and fair expectations and consequences then follow through with the consequences when needed.</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Learn from your teen:</a:t>
            </a:r>
            <a:r>
              <a:rPr lang="en-US" sz="1000" b="0" i="0" kern="1200" dirty="0" smtClean="0">
                <a:solidFill>
                  <a:schemeClr val="tx1"/>
                </a:solidFill>
                <a:effectLst/>
                <a:latin typeface="+mj-lt"/>
                <a:ea typeface="+mn-ea"/>
                <a:cs typeface="+mn-cs"/>
              </a:rPr>
              <a:t> Your relationship with your teen is a two-way street. You learn from each other. Through their experiences, they may develop values and beliefs that enrich your life and help you see the world and other people in new ways. Be open to what they have to teach you. In the process, they will be open to what you have to teach them.</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Make sure your values are in sync with the other parent (when applicable): </a:t>
            </a:r>
            <a:r>
              <a:rPr lang="en-US" sz="1000" b="0" i="0" kern="1200" dirty="0" smtClean="0">
                <a:solidFill>
                  <a:schemeClr val="tx1"/>
                </a:solidFill>
                <a:effectLst/>
                <a:latin typeface="+mj-lt"/>
                <a:ea typeface="+mn-ea"/>
                <a:cs typeface="+mn-cs"/>
              </a:rPr>
              <a:t>Shared values between parents increase the likelihood that their teens will accept their value priorities. If values are not shared, teens may feel conflicting loyalties in picking which values to adopt as their own.</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Cultivate skills to put values into practice:</a:t>
            </a:r>
            <a:r>
              <a:rPr lang="en-US" sz="1000" b="0" i="0" kern="1200" dirty="0" smtClean="0">
                <a:solidFill>
                  <a:schemeClr val="tx1"/>
                </a:solidFill>
                <a:effectLst/>
                <a:latin typeface="+mj-lt"/>
                <a:ea typeface="+mn-ea"/>
                <a:cs typeface="+mn-cs"/>
              </a:rPr>
              <a:t> In order to develop values, teens need skills to help them be confident in standing up for what they believe and to take actions based on their values. Building assertiveness and the ability to resist peer pressure, the ability to understand what it feels like to be in somebody else’s shoes, and the skills of caring and compassion all help to reinforce positive values.</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Provide experiences that reinforce positive values and commitments:</a:t>
            </a:r>
            <a:r>
              <a:rPr lang="en-US" sz="1000" b="0" i="0" kern="1200" dirty="0" smtClean="0">
                <a:solidFill>
                  <a:schemeClr val="tx1"/>
                </a:solidFill>
                <a:effectLst/>
                <a:latin typeface="+mj-lt"/>
                <a:ea typeface="+mn-ea"/>
                <a:cs typeface="+mn-cs"/>
              </a:rPr>
              <a:t> If caring for others is important, give young people opportunities to care for others. If being honest is important, give them opportunities to be honest. If being generous is important, give them opportunities to share. If being responsible is important, give them responsibilities where others are depending on them. When you do, be sure to talk about or reflect on the experience, so they become more articulate about why they do what they do.</a:t>
            </a:r>
          </a:p>
          <a:p>
            <a:pPr marL="171450" indent="-171450" fontAlgn="base">
              <a:spcAft>
                <a:spcPts val="300"/>
              </a:spcAft>
              <a:buFont typeface="Arial" panose="020B0604020202020204" pitchFamily="34" charset="0"/>
              <a:buChar char="•"/>
            </a:pPr>
            <a:r>
              <a:rPr lang="en-US" sz="1000" b="1" i="0" kern="1200" dirty="0" smtClean="0">
                <a:solidFill>
                  <a:schemeClr val="tx1"/>
                </a:solidFill>
                <a:effectLst/>
                <a:latin typeface="+mj-lt"/>
                <a:ea typeface="+mn-ea"/>
                <a:cs typeface="+mn-cs"/>
              </a:rPr>
              <a:t>View mistakes as teachable moments:</a:t>
            </a:r>
            <a:r>
              <a:rPr lang="en-US" sz="1000" b="0" i="0" kern="1200" dirty="0" smtClean="0">
                <a:solidFill>
                  <a:schemeClr val="tx1"/>
                </a:solidFill>
                <a:effectLst/>
                <a:latin typeface="+mj-lt"/>
                <a:ea typeface="+mn-ea"/>
                <a:cs typeface="+mn-cs"/>
              </a:rPr>
              <a:t> Teens are going to make mistakes sometimes and not live up to your values or their own values. Sometimes these mistakes are fairly trivial; sometimes they have big consequences. In each case, remember to keep your relationship with your teen as a priority, and find ways for both of you to learn from your mistakes. Think together through appropriate consequences as well as other ways to deal with the issue in the future. That may take time, but it can pay off in the long run.</a:t>
            </a:r>
          </a:p>
          <a:p>
            <a:pPr marL="171450" indent="-171450" fontAlgn="base">
              <a:buFont typeface="Arial" panose="020B0604020202020204" pitchFamily="34" charset="0"/>
              <a:buChar char="•"/>
            </a:pPr>
            <a:r>
              <a:rPr lang="en-US" sz="1000" b="1" i="0" kern="1200" dirty="0" smtClean="0">
                <a:solidFill>
                  <a:schemeClr val="tx1"/>
                </a:solidFill>
                <a:effectLst/>
                <a:latin typeface="+mj-lt"/>
                <a:ea typeface="+mn-ea"/>
                <a:cs typeface="+mn-cs"/>
              </a:rPr>
              <a:t>Recognize the limits:</a:t>
            </a:r>
            <a:r>
              <a:rPr lang="en-US" sz="1000" b="0" i="0" kern="1200" dirty="0" smtClean="0">
                <a:solidFill>
                  <a:schemeClr val="tx1"/>
                </a:solidFill>
                <a:effectLst/>
                <a:latin typeface="+mj-lt"/>
                <a:ea typeface="+mn-ea"/>
                <a:cs typeface="+mn-cs"/>
              </a:rPr>
              <a:t> Even though you can and do influence your teens’ values, you don’t control them. For better or worse, many factors also influence the values teens develop. That can include media, friends, teachers, coaches, and celebrities. It can also include world events that “print” values and priorities into young people’s consciousness. So your children won’t necessarily see the values you share as being as important as you see them. Indeed, they may choose to reject some values that are really important to you. That doesn’t mean you have failed; it means they are becoming their own persons.</a:t>
            </a: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94</a:t>
            </a:fld>
            <a:endParaRPr lang="en-US"/>
          </a:p>
        </p:txBody>
      </p:sp>
    </p:spTree>
    <p:extLst>
      <p:ext uri="{BB962C8B-B14F-4D97-AF65-F5344CB8AC3E}">
        <p14:creationId xmlns:p14="http://schemas.microsoft.com/office/powerpoint/2010/main" val="7860190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INSTRUCTIONS</a:t>
            </a:r>
            <a:endParaRPr lang="en-US" sz="1000" b="1" dirty="0">
              <a:latin typeface="+mj-lt"/>
            </a:endParaRPr>
          </a:p>
          <a:p>
            <a:r>
              <a:rPr lang="en-US" sz="1000" b="0" i="0" dirty="0" smtClean="0">
                <a:latin typeface="+mj-lt"/>
              </a:rPr>
              <a:t>Read the question</a:t>
            </a:r>
            <a:r>
              <a:rPr lang="en-US" sz="1000" b="0" i="0" baseline="0" dirty="0" smtClean="0">
                <a:latin typeface="+mj-lt"/>
              </a:rPr>
              <a:t> and choices, and review audience responses out loud. </a:t>
            </a:r>
            <a:endParaRPr lang="en-US" sz="1000" b="0" i="0" dirty="0" smtClean="0">
              <a:latin typeface="+mj-lt"/>
            </a:endParaRPr>
          </a:p>
          <a:p>
            <a:endParaRPr lang="en-US" sz="1000" dirty="0" smtClean="0">
              <a:latin typeface="+mj-lt"/>
            </a:endParaRPr>
          </a:p>
          <a:p>
            <a:r>
              <a:rPr lang="en-US" sz="1000" dirty="0" smtClean="0">
                <a:latin typeface="+mj-lt"/>
              </a:rPr>
              <a:t>This is an opinion</a:t>
            </a:r>
            <a:r>
              <a:rPr lang="en-US" sz="1000" baseline="0" dirty="0" smtClean="0">
                <a:latin typeface="+mj-lt"/>
              </a:rPr>
              <a:t> question, and presents a good opportunity to engage the audience in a very brief discussion on what is meant by resistance. When it comes to resistance, the harder you (as the clinician) push a client, the harder he/she pushes back. You initiate a challenge, and the client responds. They push back for a variety of reasons, including because they feel inferior and want to stand their ground. If you step away or let go, the client no longer has something to push back against (also called rolling with resistance).</a:t>
            </a:r>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95</a:t>
            </a:fld>
            <a:endParaRPr lang="en-US"/>
          </a:p>
        </p:txBody>
      </p:sp>
    </p:spTree>
    <p:extLst>
      <p:ext uri="{BB962C8B-B14F-4D97-AF65-F5344CB8AC3E}">
        <p14:creationId xmlns:p14="http://schemas.microsoft.com/office/powerpoint/2010/main" val="13575522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7"/>
          <p:cNvSpPr>
            <a:spLocks noGrp="1" noChangeArrowheads="1"/>
          </p:cNvSpPr>
          <p:nvPr>
            <p:ph type="sldNum" sz="quarter" idx="5"/>
          </p:nvPr>
        </p:nvSpPr>
        <p:spPr>
          <a:noFill/>
        </p:spPr>
        <p:txBody>
          <a:bodyPr/>
          <a:lstStyle/>
          <a:p>
            <a:fld id="{F2F08654-45C4-4354-A311-57D94DA384B3}" type="slidenum">
              <a:rPr lang="en-US" smtClean="0"/>
              <a:pPr/>
              <a:t>96</a:t>
            </a:fld>
            <a:endParaRPr lang="en-US" smtClean="0"/>
          </a:p>
        </p:txBody>
      </p:sp>
      <p:sp>
        <p:nvSpPr>
          <p:cNvPr id="130052" name="Rectangle 2"/>
          <p:cNvSpPr>
            <a:spLocks noGrp="1" noRot="1" noChangeAspect="1" noChangeArrowheads="1" noTextEdit="1"/>
          </p:cNvSpPr>
          <p:nvPr>
            <p:ph type="sldImg"/>
          </p:nvPr>
        </p:nvSpPr>
        <p:spPr>
          <a:xfrm>
            <a:off x="1182688" y="696913"/>
            <a:ext cx="4648200" cy="3486150"/>
          </a:xfrm>
          <a:ln/>
        </p:spPr>
      </p:sp>
      <p:sp>
        <p:nvSpPr>
          <p:cNvPr id="130053" name="Rectangle 3"/>
          <p:cNvSpPr>
            <a:spLocks noGrp="1" noChangeArrowheads="1"/>
          </p:cNvSpPr>
          <p:nvPr>
            <p:ph type="body" idx="1"/>
          </p:nvPr>
        </p:nvSpPr>
        <p:spPr>
          <a:noFill/>
          <a:ln/>
        </p:spPr>
        <p:txBody>
          <a:bodyPr lIns="93155" tIns="46579" rIns="93155" bIns="46579"/>
          <a:lstStyle/>
          <a:p>
            <a:r>
              <a:rPr lang="en-US" sz="1000" dirty="0">
                <a:latin typeface="+mj-lt"/>
              </a:rPr>
              <a:t>Motivational Enhancement Therapy (MET) employs a variation of Motivational Interviewing (MI) to analyze and dissect feedback gained from client sessions. MI focuses on re-patterning client behavior that is the result of ambiguous and undefined thoughts. This form of therapy is presented in a direct and client targeted manner that strives to transform undesired behaviors. Motivational Enhancement Therapy was developed by</a:t>
            </a:r>
            <a:r>
              <a:rPr lang="en-US" sz="1000" b="1" dirty="0">
                <a:latin typeface="+mj-lt"/>
              </a:rPr>
              <a:t> </a:t>
            </a:r>
            <a:r>
              <a:rPr lang="en-US" sz="1000" dirty="0">
                <a:latin typeface="+mj-lt"/>
              </a:rPr>
              <a:t>William Miller and Stephen </a:t>
            </a:r>
            <a:r>
              <a:rPr lang="en-US" sz="1000" dirty="0" err="1">
                <a:latin typeface="+mj-lt"/>
              </a:rPr>
              <a:t>Rollnick</a:t>
            </a:r>
            <a:r>
              <a:rPr lang="en-US" sz="1000" dirty="0">
                <a:latin typeface="+mj-lt"/>
              </a:rPr>
              <a:t>. The goal of MET is to aid the client in clarifying his or her own perceptions and beliefs in order to direct him or her in a more decisive way. Most people who respond to this type of treatment have struggled for years in a mire of ambivalence and welcome the opportunity to have vision and focus in their lives.</a:t>
            </a:r>
          </a:p>
          <a:p>
            <a:r>
              <a:rPr lang="en-US" sz="1000" dirty="0">
                <a:latin typeface="+mj-lt"/>
              </a:rPr>
              <a:t> </a:t>
            </a:r>
          </a:p>
          <a:p>
            <a:r>
              <a:rPr lang="en-US" sz="1000" dirty="0">
                <a:latin typeface="+mj-lt"/>
              </a:rPr>
              <a:t>MET is commonly used for the treatment of addictions, including abuse of alcohol and other substances. MET is administered in a receptive atmosphere that allows a client to receive feedback from the therapist for the purpose of fortifying the client’s resolve for transformation and to empower the client with a feeling of self-control. Rather than engaging the client’s defense mechanisms through confrontational discourse, the therapist works with the client to create positive affirmations and a sense of inner willingness to facilitate change. Once that is achieved, the client becomes receptive to the healing process and progresses toward wellness.</a:t>
            </a:r>
          </a:p>
          <a:p>
            <a:r>
              <a:rPr lang="en-US" sz="1000" dirty="0">
                <a:latin typeface="+mj-lt"/>
              </a:rPr>
              <a:t> </a:t>
            </a:r>
          </a:p>
          <a:p>
            <a:r>
              <a:rPr lang="en-US" sz="1000" dirty="0">
                <a:latin typeface="+mj-lt"/>
              </a:rPr>
              <a:t>Clients who are faced with the challenge of substance abuse experience similar emotional and mental symptoms to rebellious adolescents, including resistance, narcissism, relational difficulties, and moodiness. MET has been proven to provide substantial relief from these symptoms and has been recognized as a useful tool for gaining control of these unwanted behavior patterns. MET can be applied to clients regardless of their commitment level and the course of treatment is usually brief. It has shown significant efficacy in clients who have previously demonstrated strong resistance to or weak motivation for change. It is particularly helpful to adolescents dealing with similar issues</a:t>
            </a:r>
            <a:r>
              <a:rPr lang="en-US" sz="1000" dirty="0" smtClean="0">
                <a:latin typeface="+mj-lt"/>
              </a:rPr>
              <a:t>.</a:t>
            </a:r>
          </a:p>
          <a:p>
            <a:endParaRPr lang="en-US" sz="1000" dirty="0" smtClean="0">
              <a:latin typeface="+mj-lt"/>
            </a:endParaRPr>
          </a:p>
          <a:p>
            <a:r>
              <a:rPr lang="en-US" sz="1000" dirty="0" smtClean="0">
                <a:latin typeface="+mj-lt"/>
              </a:rPr>
              <a:t>With regards to #1, one way to express empathy</a:t>
            </a:r>
            <a:r>
              <a:rPr lang="en-US" sz="1000" baseline="0" dirty="0" smtClean="0">
                <a:latin typeface="+mj-lt"/>
              </a:rPr>
              <a:t> with adolescent clients is to use skillful reflections. An empathic style communicates respect for and acceptance of the client and his/her feelings; encourages a non-judgmental, collaborative relationship; allows you to be a supportive and knowledgeable consultant; sincerely compliments rather than denigrates; and listens rather than tells. With regards to #2, you can help your adolescent clients to see where they are currently, and where they want to be in the future. Motivation for change is enhanced when clients perceive discrepancies between their current situation and their hopes for the future. And with regards to #5, supporting a client’s self-efficacy helps them to see that they have the skills and the ability to change.</a:t>
            </a:r>
          </a:p>
          <a:p>
            <a:endParaRPr lang="en-US" sz="1000" baseline="0" dirty="0" smtClean="0">
              <a:latin typeface="+mj-lt"/>
            </a:endParaRPr>
          </a:p>
          <a:p>
            <a:r>
              <a:rPr lang="en-US" sz="1000" b="1" baseline="0" dirty="0" smtClean="0">
                <a:latin typeface="+mj-lt"/>
              </a:rPr>
              <a:t>REFERENCE</a:t>
            </a:r>
          </a:p>
          <a:p>
            <a:r>
              <a:rPr lang="en-US" sz="1000" baseline="0" dirty="0" smtClean="0">
                <a:latin typeface="+mj-lt"/>
              </a:rPr>
              <a:t>Center for Substance Abuse Treatment. (1999). </a:t>
            </a:r>
            <a:r>
              <a:rPr lang="en-US" sz="1000" i="1" baseline="0" dirty="0" smtClean="0">
                <a:latin typeface="+mj-lt"/>
              </a:rPr>
              <a:t>Enhancing Motivation for Change in Substance Abuse Treatment. Treatment Improvement Protocol (TIP) Series, No. 35</a:t>
            </a:r>
            <a:r>
              <a:rPr lang="en-US" sz="1000" i="0" baseline="0" dirty="0" smtClean="0">
                <a:latin typeface="+mj-lt"/>
              </a:rPr>
              <a:t>. HHS Publication No. (SMA) 13-4212. Rockville, MD: Substance Abuse and Mental Health Services Administration.</a:t>
            </a:r>
            <a:endParaRPr lang="en-US" sz="1000" dirty="0">
              <a:latin typeface="+mj-lt"/>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Reflective</a:t>
            </a:r>
            <a:r>
              <a:rPr lang="en-US" baseline="0" dirty="0" smtClean="0"/>
              <a:t> listening is an MI/MET micro-skill that clinicians can use to express empathy with adolescent clients. A variety of “levels” of a reflection can be achieved, including (1) a simple reflection; (2) an amplified reflection; and (3) a double-sided reflection. The goal of reflective listening is to reflect the underlying feeling of a client’s statement (what the client means), not the facts (what the client says). </a:t>
            </a:r>
            <a:endParaRPr lang="en-US" dirty="0" smtClean="0"/>
          </a:p>
          <a:p>
            <a:endParaRPr lang="en-US" baseline="0" dirty="0" smtClean="0"/>
          </a:p>
          <a:p>
            <a:r>
              <a:rPr lang="en-US" baseline="0" dirty="0" smtClean="0"/>
              <a:t>Asking open-ended questions help you understand your client’s point of view and elicits their feelings about a given topic or situation. They help to facilitate dialogue, and cannot be answered with a single word or phrase and do not require any particular response. They can, however, be quite difficult to ask (open-ended questions may seem rude in polite conversation). </a:t>
            </a:r>
          </a:p>
          <a:p>
            <a:endParaRPr lang="en-US" baseline="0" dirty="0" smtClean="0"/>
          </a:p>
          <a:p>
            <a:r>
              <a:rPr lang="en-US" baseline="0" dirty="0" smtClean="0"/>
              <a:t>With regards to the third bullet, in reality, we as clinicians are not that important; we are just a “vehicle” catapult to help the clients understand themselves better. Reflective listening can be a very powerful MI micro-skill. </a:t>
            </a:r>
            <a:endParaRPr lang="en-US" dirty="0"/>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97</a:t>
            </a:fld>
            <a:endParaRPr lang="en-US"/>
          </a:p>
        </p:txBody>
      </p:sp>
    </p:spTree>
    <p:extLst>
      <p:ext uri="{BB962C8B-B14F-4D97-AF65-F5344CB8AC3E}">
        <p14:creationId xmlns:p14="http://schemas.microsoft.com/office/powerpoint/2010/main" val="15599373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In moving</a:t>
            </a:r>
            <a:r>
              <a:rPr lang="en-US" sz="1000" baseline="0" dirty="0" smtClean="0">
                <a:latin typeface="+mj-lt"/>
              </a:rPr>
              <a:t> toward any decision, most people weigh the costs and benefits of the action being contemplated. In behavioral change focused on alcohol and/or drug use, these considerations are known as decisional balancing, a process of cognitively appraising or evaluating the “good” aspects of substance use – the reasons not to change (what they get out of the targeted behavior and what the cost is of the targeted behavior), and the “not-so-good” aspects – the reasons to change. At some point in the decision-making process, the decisional balance is redistributed, and a decision is made. The objective in moving a client toward positive change, of course, is to help that person recognize and weigh negative aspects of substance use so that the scale tips toward beneficial behavior change. This tool is particularly helpful with difficult-to-engage clients, especially if you begin with the functional elements of their substance use (“the good things about…”).</a:t>
            </a:r>
          </a:p>
          <a:p>
            <a:endParaRPr lang="en-US" sz="1000" baseline="0" dirty="0" smtClean="0">
              <a:latin typeface="+mj-lt"/>
            </a:endParaRPr>
          </a:p>
          <a:p>
            <a:r>
              <a:rPr lang="en-US" sz="1000" baseline="0" dirty="0" smtClean="0">
                <a:latin typeface="+mj-lt"/>
              </a:rPr>
              <a:t>Four overall objectives exist in using a decisional balance exercise with clients. The intent of such exercises, which weigh substance use and change separately, is to: (1) accentuate or in a subtle manner make salient from the client’s perspective the costs of the client’s substance use; (2) lessen, when possible, the perceived rewards of substance use; (3) make the benefits of change apparent; and (4) identify and accentuate, if possible, potential obstacles to change.</a:t>
            </a:r>
          </a:p>
          <a:p>
            <a:endParaRPr lang="en-US" sz="1000" baseline="0" dirty="0" smtClean="0">
              <a:latin typeface="+mj-lt"/>
            </a:endParaRPr>
          </a:p>
          <a:p>
            <a:r>
              <a:rPr lang="en-US" sz="1000" kern="1200" baseline="0" dirty="0" smtClean="0">
                <a:solidFill>
                  <a:schemeClr val="tx1"/>
                </a:solidFill>
                <a:latin typeface="+mj-lt"/>
                <a:ea typeface="+mn-ea"/>
                <a:cs typeface="+mn-cs"/>
              </a:rPr>
              <a:t>In summary, here is the order of the questions, as featured in the image on this slide (you go clockwise from top left corner):</a:t>
            </a:r>
          </a:p>
          <a:p>
            <a:pPr marL="228600" indent="-228600">
              <a:buAutoNum type="arabicPeriod"/>
            </a:pPr>
            <a:r>
              <a:rPr lang="en-US" sz="1000" kern="1200" baseline="0" dirty="0" smtClean="0">
                <a:solidFill>
                  <a:schemeClr val="tx1"/>
                </a:solidFill>
                <a:latin typeface="+mj-lt"/>
                <a:ea typeface="+mn-ea"/>
                <a:cs typeface="+mn-cs"/>
              </a:rPr>
              <a:t>What are the good things about…?</a:t>
            </a:r>
          </a:p>
          <a:p>
            <a:pPr marL="228600" indent="-228600">
              <a:buAutoNum type="arabicPeriod"/>
            </a:pPr>
            <a:r>
              <a:rPr lang="en-US" sz="1000" kern="1200" baseline="0" dirty="0" smtClean="0">
                <a:solidFill>
                  <a:schemeClr val="tx1"/>
                </a:solidFill>
                <a:latin typeface="+mj-lt"/>
                <a:ea typeface="+mn-ea"/>
                <a:cs typeface="+mn-cs"/>
              </a:rPr>
              <a:t>What are the not-so-good things about…?</a:t>
            </a:r>
          </a:p>
          <a:p>
            <a:pPr marL="228600" indent="-228600">
              <a:buAutoNum type="arabicPeriod"/>
            </a:pPr>
            <a:r>
              <a:rPr lang="en-US" sz="1000" kern="1200" baseline="0" dirty="0" smtClean="0">
                <a:solidFill>
                  <a:schemeClr val="tx1"/>
                </a:solidFill>
                <a:latin typeface="+mj-lt"/>
                <a:ea typeface="+mn-ea"/>
                <a:cs typeface="+mn-cs"/>
              </a:rPr>
              <a:t>What are the not-so-good things about changing…?</a:t>
            </a:r>
          </a:p>
          <a:p>
            <a:pPr marL="228600" indent="-228600">
              <a:buAutoNum type="arabicPeriod"/>
            </a:pPr>
            <a:r>
              <a:rPr lang="en-US" sz="1000" kern="1200" baseline="0" dirty="0" smtClean="0">
                <a:solidFill>
                  <a:schemeClr val="tx1"/>
                </a:solidFill>
                <a:latin typeface="+mj-lt"/>
                <a:ea typeface="+mn-ea"/>
                <a:cs typeface="+mn-cs"/>
              </a:rPr>
              <a:t>What are the good things about changing…?</a:t>
            </a:r>
          </a:p>
          <a:p>
            <a:endParaRPr lang="en-US" sz="1000" kern="1200" baseline="0" dirty="0" smtClean="0">
              <a:solidFill>
                <a:schemeClr val="tx1"/>
              </a:solidFill>
              <a:latin typeface="Times New Roman" pitchFamily="18" charset="0"/>
              <a:ea typeface="+mn-ea"/>
              <a:cs typeface="+mn-cs"/>
            </a:endParaRPr>
          </a:p>
          <a:p>
            <a:endParaRPr lang="en-US" sz="10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98</a:t>
            </a:fld>
            <a:endParaRPr lang="en-US"/>
          </a:p>
        </p:txBody>
      </p:sp>
    </p:spTree>
    <p:extLst>
      <p:ext uri="{BB962C8B-B14F-4D97-AF65-F5344CB8AC3E}">
        <p14:creationId xmlns:p14="http://schemas.microsoft.com/office/powerpoint/2010/main" val="22005313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7"/>
          <p:cNvSpPr>
            <a:spLocks noGrp="1" noChangeArrowheads="1"/>
          </p:cNvSpPr>
          <p:nvPr>
            <p:ph type="sldNum" sz="quarter" idx="5"/>
          </p:nvPr>
        </p:nvSpPr>
        <p:spPr>
          <a:noFill/>
        </p:spPr>
        <p:txBody>
          <a:bodyPr/>
          <a:lstStyle/>
          <a:p>
            <a:fld id="{0FE0B5F4-267B-4A49-8EE5-E4206DD22E4A}" type="slidenum">
              <a:rPr lang="en-US" smtClean="0"/>
              <a:pPr/>
              <a:t>99</a:t>
            </a:fld>
            <a:endParaRPr lang="en-US" smtClean="0"/>
          </a:p>
        </p:txBody>
      </p:sp>
      <p:sp>
        <p:nvSpPr>
          <p:cNvPr id="134148" name="Rectangle 2"/>
          <p:cNvSpPr>
            <a:spLocks noGrp="1" noRot="1" noChangeAspect="1" noChangeArrowheads="1" noTextEdit="1"/>
          </p:cNvSpPr>
          <p:nvPr>
            <p:ph type="sldImg"/>
          </p:nvPr>
        </p:nvSpPr>
        <p:spPr>
          <a:xfrm>
            <a:off x="1182688" y="696913"/>
            <a:ext cx="4648200" cy="3486150"/>
          </a:xfrm>
          <a:ln/>
        </p:spPr>
      </p:sp>
      <p:sp>
        <p:nvSpPr>
          <p:cNvPr id="134149" name="Rectangle 3"/>
          <p:cNvSpPr>
            <a:spLocks noGrp="1" noChangeArrowheads="1"/>
          </p:cNvSpPr>
          <p:nvPr>
            <p:ph type="body" idx="1"/>
          </p:nvPr>
        </p:nvSpPr>
        <p:spPr>
          <a:noFill/>
          <a:ln/>
        </p:spPr>
        <p:txBody>
          <a:bodyPr lIns="93155" tIns="46579" rIns="93155" bIns="46579"/>
          <a:lstStyle/>
          <a:p>
            <a:pPr eaLnBrk="1" hangingPunct="1"/>
            <a:r>
              <a:rPr lang="en-US" sz="1000" dirty="0" smtClean="0">
                <a:latin typeface="+mj-lt"/>
              </a:rPr>
              <a:t>Clinicians may be occasionally</a:t>
            </a:r>
            <a:r>
              <a:rPr lang="en-US" sz="1000" baseline="0" dirty="0" smtClean="0">
                <a:latin typeface="+mj-lt"/>
              </a:rPr>
              <a:t> tempted to argue with an adolescent client who is unsure about changing or is unwilling to change., especially if the adolescent is hostile, defiant, or provocative. Trying to convince an adolescent that a problem exists or that change is needed, however, could precipitate even more resistance. If you try to prove a point, the client might predictably take the opposite side. An argument with an adolescent client can rapidly degenerate into a power struggle (or tug-of-war) and do not enhance motivation to change. Arguments are counterproductive; defending br3eeds defensiveness; resistance is a signal to change strategies; and labeling is unnecessary. Any time you see a client start to push back, it is time to switch strategies to try and tip the scale in favor of making a change.</a:t>
            </a:r>
          </a:p>
          <a:p>
            <a:pPr eaLnBrk="1" hangingPunct="1"/>
            <a:endParaRPr lang="en-US" sz="1000" baseline="0" dirty="0" smtClean="0">
              <a:latin typeface="+mj-lt"/>
            </a:endParaRPr>
          </a:p>
          <a:p>
            <a:pPr eaLnBrk="1" hangingPunct="1"/>
            <a:r>
              <a:rPr lang="en-US" sz="1000" baseline="0" dirty="0" smtClean="0">
                <a:latin typeface="+mj-lt"/>
              </a:rPr>
              <a:t>Miller and </a:t>
            </a:r>
            <a:r>
              <a:rPr lang="en-US" sz="1000" baseline="0" dirty="0" err="1" smtClean="0">
                <a:latin typeface="+mj-lt"/>
              </a:rPr>
              <a:t>Rollnick</a:t>
            </a:r>
            <a:r>
              <a:rPr lang="en-US" sz="1000" baseline="0" dirty="0" smtClean="0">
                <a:latin typeface="+mj-lt"/>
              </a:rPr>
              <a:t> state that, “</a:t>
            </a:r>
            <a:r>
              <a:rPr lang="en-US" sz="1000" i="1" baseline="0" dirty="0" smtClean="0">
                <a:latin typeface="+mj-lt"/>
              </a:rPr>
              <a:t>[T]here is no particular reason why the therapist should badger clients to accept a label, or exert great persuasive effort in this direction. Accusing clients of being in denial or resistant or addicted is more likely to increase their resistance than to instill motivation for change. We advocate starting with clients wherever they are, and altering their self-perceptions, not by arguing about labels, but through substantially more effective means </a:t>
            </a:r>
            <a:r>
              <a:rPr lang="en-US" sz="1000" baseline="0" dirty="0" smtClean="0">
                <a:latin typeface="+mj-lt"/>
              </a:rPr>
              <a:t>(Miller &amp; </a:t>
            </a:r>
            <a:r>
              <a:rPr lang="en-US" sz="1000" baseline="0" dirty="0" err="1" smtClean="0">
                <a:latin typeface="+mj-lt"/>
              </a:rPr>
              <a:t>Rollnick</a:t>
            </a:r>
            <a:r>
              <a:rPr lang="en-US" sz="1000" baseline="0" dirty="0" smtClean="0">
                <a:latin typeface="+mj-lt"/>
              </a:rPr>
              <a:t>, 1991, p. 59).”</a:t>
            </a:r>
          </a:p>
          <a:p>
            <a:pPr eaLnBrk="1" hangingPunct="1"/>
            <a:endParaRPr lang="en-US" sz="1000" baseline="0" dirty="0" smtClean="0">
              <a:latin typeface="+mj-lt"/>
            </a:endParaRPr>
          </a:p>
          <a:p>
            <a:pPr eaLnBrk="1" hangingPunct="1"/>
            <a:r>
              <a:rPr lang="en-US" sz="1000" b="1" baseline="0" dirty="0" smtClean="0">
                <a:latin typeface="+mj-lt"/>
              </a:rPr>
              <a:t>REFERENCE</a:t>
            </a:r>
          </a:p>
          <a:p>
            <a:pPr eaLnBrk="1" hangingPunct="1"/>
            <a:r>
              <a:rPr lang="en-US" sz="1000" baseline="0" dirty="0" smtClean="0">
                <a:latin typeface="+mj-lt"/>
              </a:rPr>
              <a:t>Miller, W.R., &amp; </a:t>
            </a:r>
            <a:r>
              <a:rPr lang="en-US" sz="1000" baseline="0" dirty="0" err="1" smtClean="0">
                <a:latin typeface="+mj-lt"/>
              </a:rPr>
              <a:t>Rollnick</a:t>
            </a:r>
            <a:r>
              <a:rPr lang="en-US" sz="1000" baseline="0" dirty="0" smtClean="0">
                <a:latin typeface="+mj-lt"/>
              </a:rPr>
              <a:t>, S. (1991). </a:t>
            </a:r>
            <a:r>
              <a:rPr lang="en-US" sz="1000" i="1" baseline="0" dirty="0" smtClean="0">
                <a:latin typeface="+mj-lt"/>
              </a:rPr>
              <a:t>Motivational Interviewing: Preparing People to Change Addictive Behavior</a:t>
            </a:r>
            <a:r>
              <a:rPr lang="en-US" sz="1000" baseline="0" dirty="0" smtClean="0">
                <a:latin typeface="+mj-lt"/>
              </a:rPr>
              <a:t>. New York: Guilford Press.</a:t>
            </a:r>
            <a:endParaRPr lang="en-US" sz="1000" dirty="0" smtClean="0">
              <a:latin typeface="+mj-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6350"/>
            <a:ext cx="9140825" cy="6851650"/>
            <a:chOff x="0" y="4"/>
            <a:chExt cx="5758" cy="4316"/>
          </a:xfrm>
        </p:grpSpPr>
        <p:grpSp>
          <p:nvGrpSpPr>
            <p:cNvPr id="5" name="Group 3"/>
            <p:cNvGrpSpPr>
              <a:grpSpLocks/>
            </p:cNvGrpSpPr>
            <p:nvPr userDrawn="1"/>
          </p:nvGrpSpPr>
          <p:grpSpPr bwMode="auto">
            <a:xfrm>
              <a:off x="0" y="1161"/>
              <a:ext cx="5758" cy="3159"/>
              <a:chOff x="0" y="1161"/>
              <a:chExt cx="5758" cy="3159"/>
            </a:xfrm>
          </p:grpSpPr>
          <p:sp>
            <p:nvSpPr>
              <p:cNvPr id="16" name="Freeform 4"/>
              <p:cNvSpPr>
                <a:spLocks/>
              </p:cNvSpPr>
              <p:nvPr userDrawn="1"/>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en-US"/>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en-US"/>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en-US"/>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en-US"/>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p>
            </p:txBody>
          </p:sp>
        </p:grpSp>
      </p:grpSp>
      <p:sp>
        <p:nvSpPr>
          <p:cNvPr id="1119248" name="Rectangle 16"/>
          <p:cNvSpPr>
            <a:spLocks noGrp="1" noChangeArrowheads="1"/>
          </p:cNvSpPr>
          <p:nvPr>
            <p:ph type="ctrTitle" sz="quarter"/>
          </p:nvPr>
        </p:nvSpPr>
        <p:spPr>
          <a:xfrm>
            <a:off x="1066800" y="1997075"/>
            <a:ext cx="7086600" cy="1431925"/>
          </a:xfrm>
        </p:spPr>
        <p:txBody>
          <a:bodyPr anchor="b"/>
          <a:lstStyle>
            <a:lvl1pPr>
              <a:defRPr>
                <a:latin typeface="Calibri" panose="020F0502020204030204" pitchFamily="34" charset="0"/>
              </a:defRPr>
            </a:lvl1pPr>
          </a:lstStyle>
          <a:p>
            <a:r>
              <a:rPr lang="en-US" dirty="0"/>
              <a:t>Click to edit Master title style</a:t>
            </a:r>
          </a:p>
        </p:txBody>
      </p:sp>
      <p:sp>
        <p:nvSpPr>
          <p:cNvPr id="1119249"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atin typeface="Calibri" panose="020F0502020204030204" pitchFamily="34" charset="0"/>
              </a:defRPr>
            </a:lvl1pPr>
          </a:lstStyle>
          <a:p>
            <a:r>
              <a:rPr lang="en-US"/>
              <a:t>Click to edit Master subtitle style</a:t>
            </a: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anose="020F0502020204030204"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lvl1pPr>
              <a:defRPr>
                <a:latin typeface="Calibri" panose="020F050202020403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8057360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40159240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3266198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58693854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effectLst>
                  <a:outerShdw blurRad="38100" dist="38100" dir="2700000" algn="tl">
                    <a:srgbClr val="000000">
                      <a:alpha val="43137"/>
                    </a:srgbClr>
                  </a:outerShdw>
                </a:effectLst>
              </a:defRPr>
            </a:lvl1pPr>
            <a:lvl2pPr>
              <a:buClr>
                <a:schemeClr val="bg1"/>
              </a:buClr>
              <a:buSzPct val="100000"/>
              <a:buFont typeface="Wingdings" pitchFamily="2" charset="2"/>
              <a:buChar char="§"/>
              <a:defRPr sz="2000">
                <a:solidFill>
                  <a:schemeClr val="bg2"/>
                </a:solidFill>
                <a:effectLst>
                  <a:outerShdw blurRad="38100" dist="38100" dir="2700000" algn="tl">
                    <a:srgbClr val="000000">
                      <a:alpha val="43137"/>
                    </a:srgbClr>
                  </a:outerShdw>
                </a:effectLst>
              </a:defRPr>
            </a:lvl2pPr>
            <a:lvl3pPr>
              <a:buClr>
                <a:schemeClr val="bg1"/>
              </a:buClr>
              <a:buSzPct val="100000"/>
              <a:buFont typeface="Arial" pitchFamily="34" charset="0"/>
              <a:buChar char="•"/>
              <a:defRPr sz="1800" i="0">
                <a:solidFill>
                  <a:schemeClr val="bg2"/>
                </a:solidFill>
                <a:effectLst>
                  <a:outerShdw blurRad="38100" dist="38100" dir="2700000" algn="tl">
                    <a:srgbClr val="000000">
                      <a:alpha val="43137"/>
                    </a:srgbClr>
                  </a:outerShdw>
                </a:effectLst>
              </a:defRPr>
            </a:lvl3pPr>
            <a:lvl4pPr>
              <a:buClr>
                <a:schemeClr val="bg1"/>
              </a:buClr>
              <a:buSzPct val="70000"/>
              <a:buFont typeface="Courier New" pitchFamily="49" charset="0"/>
              <a:buChar char="o"/>
              <a:defRPr sz="1800" baseline="0">
                <a:solidFill>
                  <a:schemeClr val="bg2"/>
                </a:solidFill>
                <a:effectLst>
                  <a:outerShdw blurRad="38100" dist="38100" dir="2700000" algn="tl">
                    <a:srgbClr val="000000">
                      <a:alpha val="43137"/>
                    </a:srgbClr>
                  </a:outerShdw>
                </a:effectLst>
              </a:defRPr>
            </a:lvl4pPr>
            <a:lvl5pPr>
              <a:buClr>
                <a:schemeClr val="bg1"/>
              </a:buClr>
              <a:buSzPct val="70000"/>
              <a:buFont typeface="Arial" pitchFamily="34" charset="0"/>
              <a:buChar char="•"/>
              <a:defRPr sz="1800">
                <a:solidFill>
                  <a:schemeClr val="bg2"/>
                </a:solidFill>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9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6465221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0071049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77486479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20520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371600" y="4343400"/>
            <a:ext cx="6400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Web Pro" pitchFamily="34" charset="0"/>
                <a:cs typeface="Arial" charset="0"/>
              </a:defRPr>
            </a:lvl1pPr>
            <a:lvl2pPr marL="742950" indent="-285750" eaLnBrk="0" hangingPunct="0">
              <a:defRPr>
                <a:solidFill>
                  <a:schemeClr val="tx1"/>
                </a:solidFill>
                <a:latin typeface="Myriad Web Pro" pitchFamily="34" charset="0"/>
                <a:cs typeface="Arial" charset="0"/>
              </a:defRPr>
            </a:lvl2pPr>
            <a:lvl3pPr marL="1143000" indent="-228600" eaLnBrk="0" hangingPunct="0">
              <a:defRPr>
                <a:solidFill>
                  <a:schemeClr val="tx1"/>
                </a:solidFill>
                <a:latin typeface="Myriad Web Pro" pitchFamily="34" charset="0"/>
                <a:cs typeface="Arial" charset="0"/>
              </a:defRPr>
            </a:lvl3pPr>
            <a:lvl4pPr marL="1600200" indent="-228600" eaLnBrk="0" hangingPunct="0">
              <a:defRPr>
                <a:solidFill>
                  <a:schemeClr val="tx1"/>
                </a:solidFill>
                <a:latin typeface="Myriad Web Pro" pitchFamily="34" charset="0"/>
                <a:cs typeface="Arial" charset="0"/>
              </a:defRPr>
            </a:lvl4pPr>
            <a:lvl5pPr marL="2057400" indent="-228600" eaLnBrk="0" hangingPunct="0">
              <a:defRPr>
                <a:solidFill>
                  <a:schemeClr val="tx1"/>
                </a:solidFill>
                <a:latin typeface="Myriad Web Pro" pitchFamily="34" charset="0"/>
                <a:cs typeface="Arial" charset="0"/>
              </a:defRPr>
            </a:lvl5pPr>
            <a:lvl6pPr marL="2514600" indent="-228600" eaLnBrk="0" fontAlgn="base" hangingPunct="0">
              <a:spcBef>
                <a:spcPct val="0"/>
              </a:spcBef>
              <a:spcAft>
                <a:spcPct val="0"/>
              </a:spcAft>
              <a:defRPr>
                <a:solidFill>
                  <a:schemeClr val="tx1"/>
                </a:solidFill>
                <a:latin typeface="Myriad Web Pro" pitchFamily="34" charset="0"/>
                <a:cs typeface="Arial" charset="0"/>
              </a:defRPr>
            </a:lvl6pPr>
            <a:lvl7pPr marL="2971800" indent="-228600" eaLnBrk="0" fontAlgn="base" hangingPunct="0">
              <a:spcBef>
                <a:spcPct val="0"/>
              </a:spcBef>
              <a:spcAft>
                <a:spcPct val="0"/>
              </a:spcAft>
              <a:defRPr>
                <a:solidFill>
                  <a:schemeClr val="tx1"/>
                </a:solidFill>
                <a:latin typeface="Myriad Web Pro" pitchFamily="34" charset="0"/>
                <a:cs typeface="Arial" charset="0"/>
              </a:defRPr>
            </a:lvl7pPr>
            <a:lvl8pPr marL="3429000" indent="-228600" eaLnBrk="0" fontAlgn="base" hangingPunct="0">
              <a:spcBef>
                <a:spcPct val="0"/>
              </a:spcBef>
              <a:spcAft>
                <a:spcPct val="0"/>
              </a:spcAft>
              <a:defRPr>
                <a:solidFill>
                  <a:schemeClr val="tx1"/>
                </a:solidFill>
                <a:latin typeface="Myriad Web Pro" pitchFamily="34" charset="0"/>
                <a:cs typeface="Arial" charset="0"/>
              </a:defRPr>
            </a:lvl8pPr>
            <a:lvl9pPr marL="3886200" indent="-228600" eaLnBrk="0" fontAlgn="base" hangingPunct="0">
              <a:spcBef>
                <a:spcPct val="0"/>
              </a:spcBef>
              <a:spcAft>
                <a:spcPct val="0"/>
              </a:spcAft>
              <a:defRPr>
                <a:solidFill>
                  <a:schemeClr val="tx1"/>
                </a:solidFill>
                <a:latin typeface="Myriad Web Pro" pitchFamily="34" charset="0"/>
                <a:cs typeface="Arial" charset="0"/>
              </a:defRPr>
            </a:lvl9pPr>
          </a:lstStyle>
          <a:p>
            <a:pPr algn="l" eaLnBrk="1" hangingPunct="1">
              <a:defRPr/>
            </a:pPr>
            <a:r>
              <a:rPr lang="en-US" altLang="en-US" sz="1300" b="1" smtClean="0">
                <a:solidFill>
                  <a:srgbClr val="FFFFFF"/>
                </a:solidFill>
              </a:rPr>
              <a:t>For more information please contact Centers for Disease Control and Prevention</a:t>
            </a:r>
          </a:p>
        </p:txBody>
      </p:sp>
      <p:sp>
        <p:nvSpPr>
          <p:cNvPr id="6" name="Rectangle 5"/>
          <p:cNvSpPr>
            <a:spLocks noChangeArrowheads="1"/>
          </p:cNvSpPr>
          <p:nvPr userDrawn="1"/>
        </p:nvSpPr>
        <p:spPr bwMode="auto">
          <a:xfrm>
            <a:off x="1371600" y="4705350"/>
            <a:ext cx="594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Web Pro" pitchFamily="34" charset="0"/>
                <a:cs typeface="Arial" charset="0"/>
              </a:defRPr>
            </a:lvl1pPr>
            <a:lvl2pPr marL="742950" indent="-285750" eaLnBrk="0" hangingPunct="0">
              <a:defRPr>
                <a:solidFill>
                  <a:schemeClr val="tx1"/>
                </a:solidFill>
                <a:latin typeface="Myriad Web Pro" pitchFamily="34" charset="0"/>
                <a:cs typeface="Arial" charset="0"/>
              </a:defRPr>
            </a:lvl2pPr>
            <a:lvl3pPr marL="1143000" indent="-228600" eaLnBrk="0" hangingPunct="0">
              <a:defRPr>
                <a:solidFill>
                  <a:schemeClr val="tx1"/>
                </a:solidFill>
                <a:latin typeface="Myriad Web Pro" pitchFamily="34" charset="0"/>
                <a:cs typeface="Arial" charset="0"/>
              </a:defRPr>
            </a:lvl3pPr>
            <a:lvl4pPr marL="1600200" indent="-228600" eaLnBrk="0" hangingPunct="0">
              <a:defRPr>
                <a:solidFill>
                  <a:schemeClr val="tx1"/>
                </a:solidFill>
                <a:latin typeface="Myriad Web Pro" pitchFamily="34" charset="0"/>
                <a:cs typeface="Arial" charset="0"/>
              </a:defRPr>
            </a:lvl4pPr>
            <a:lvl5pPr marL="2057400" indent="-228600" eaLnBrk="0" hangingPunct="0">
              <a:defRPr>
                <a:solidFill>
                  <a:schemeClr val="tx1"/>
                </a:solidFill>
                <a:latin typeface="Myriad Web Pro" pitchFamily="34" charset="0"/>
                <a:cs typeface="Arial" charset="0"/>
              </a:defRPr>
            </a:lvl5pPr>
            <a:lvl6pPr marL="2514600" indent="-228600" eaLnBrk="0" fontAlgn="base" hangingPunct="0">
              <a:spcBef>
                <a:spcPct val="0"/>
              </a:spcBef>
              <a:spcAft>
                <a:spcPct val="0"/>
              </a:spcAft>
              <a:defRPr>
                <a:solidFill>
                  <a:schemeClr val="tx1"/>
                </a:solidFill>
                <a:latin typeface="Myriad Web Pro" pitchFamily="34" charset="0"/>
                <a:cs typeface="Arial" charset="0"/>
              </a:defRPr>
            </a:lvl6pPr>
            <a:lvl7pPr marL="2971800" indent="-228600" eaLnBrk="0" fontAlgn="base" hangingPunct="0">
              <a:spcBef>
                <a:spcPct val="0"/>
              </a:spcBef>
              <a:spcAft>
                <a:spcPct val="0"/>
              </a:spcAft>
              <a:defRPr>
                <a:solidFill>
                  <a:schemeClr val="tx1"/>
                </a:solidFill>
                <a:latin typeface="Myriad Web Pro" pitchFamily="34" charset="0"/>
                <a:cs typeface="Arial" charset="0"/>
              </a:defRPr>
            </a:lvl7pPr>
            <a:lvl8pPr marL="3429000" indent="-228600" eaLnBrk="0" fontAlgn="base" hangingPunct="0">
              <a:spcBef>
                <a:spcPct val="0"/>
              </a:spcBef>
              <a:spcAft>
                <a:spcPct val="0"/>
              </a:spcAft>
              <a:defRPr>
                <a:solidFill>
                  <a:schemeClr val="tx1"/>
                </a:solidFill>
                <a:latin typeface="Myriad Web Pro" pitchFamily="34" charset="0"/>
                <a:cs typeface="Arial" charset="0"/>
              </a:defRPr>
            </a:lvl8pPr>
            <a:lvl9pPr marL="3886200" indent="-228600" eaLnBrk="0" fontAlgn="base" hangingPunct="0">
              <a:spcBef>
                <a:spcPct val="0"/>
              </a:spcBef>
              <a:spcAft>
                <a:spcPct val="0"/>
              </a:spcAft>
              <a:defRPr>
                <a:solidFill>
                  <a:schemeClr val="tx1"/>
                </a:solidFill>
                <a:latin typeface="Myriad Web Pro" pitchFamily="34" charset="0"/>
                <a:cs typeface="Arial" charset="0"/>
              </a:defRPr>
            </a:lvl9pPr>
          </a:lstStyle>
          <a:p>
            <a:pPr algn="l" eaLnBrk="1" hangingPunct="1">
              <a:defRPr/>
            </a:pPr>
            <a:r>
              <a:rPr lang="en-US" altLang="en-US" sz="1200" smtClean="0">
                <a:solidFill>
                  <a:srgbClr val="FFFFFF"/>
                </a:solidFill>
              </a:rPr>
              <a:t>1600 Clifton Road NE, Atlanta, GA 30333</a:t>
            </a:r>
          </a:p>
          <a:p>
            <a:pPr algn="l" eaLnBrk="1" hangingPunct="1">
              <a:defRPr/>
            </a:pPr>
            <a:r>
              <a:rPr lang="en-US" altLang="en-US" sz="1200" smtClean="0">
                <a:solidFill>
                  <a:srgbClr val="FFFFFF"/>
                </a:solidFill>
              </a:rPr>
              <a:t>Telephone, 1-800-CDC-INFO (232-4636)/TTY: 1-888-232-6348</a:t>
            </a:r>
          </a:p>
          <a:p>
            <a:pPr algn="l" eaLnBrk="1" hangingPunct="1">
              <a:defRPr/>
            </a:pPr>
            <a:r>
              <a:rPr lang="en-US" altLang="en-US" sz="1200" smtClean="0">
                <a:solidFill>
                  <a:srgbClr val="FFFFFF"/>
                </a:solidFill>
              </a:rPr>
              <a:t>E-mail: cdcinfo@cdc.gov 	Web: www.cdc.gov</a:t>
            </a:r>
          </a:p>
        </p:txBody>
      </p:sp>
      <p:sp>
        <p:nvSpPr>
          <p:cNvPr id="7" name="Rectangle 6"/>
          <p:cNvSpPr>
            <a:spLocks noChangeArrowheads="1"/>
          </p:cNvSpPr>
          <p:nvPr userDrawn="1"/>
        </p:nvSpPr>
        <p:spPr bwMode="auto">
          <a:xfrm>
            <a:off x="1371600" y="5421313"/>
            <a:ext cx="594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Web Pro" pitchFamily="34" charset="0"/>
                <a:cs typeface="Arial" charset="0"/>
              </a:defRPr>
            </a:lvl1pPr>
            <a:lvl2pPr marL="742950" indent="-285750" eaLnBrk="0" hangingPunct="0">
              <a:defRPr>
                <a:solidFill>
                  <a:schemeClr val="tx1"/>
                </a:solidFill>
                <a:latin typeface="Myriad Web Pro" pitchFamily="34" charset="0"/>
                <a:cs typeface="Arial" charset="0"/>
              </a:defRPr>
            </a:lvl2pPr>
            <a:lvl3pPr marL="1143000" indent="-228600" eaLnBrk="0" hangingPunct="0">
              <a:defRPr>
                <a:solidFill>
                  <a:schemeClr val="tx1"/>
                </a:solidFill>
                <a:latin typeface="Myriad Web Pro" pitchFamily="34" charset="0"/>
                <a:cs typeface="Arial" charset="0"/>
              </a:defRPr>
            </a:lvl3pPr>
            <a:lvl4pPr marL="1600200" indent="-228600" eaLnBrk="0" hangingPunct="0">
              <a:defRPr>
                <a:solidFill>
                  <a:schemeClr val="tx1"/>
                </a:solidFill>
                <a:latin typeface="Myriad Web Pro" pitchFamily="34" charset="0"/>
                <a:cs typeface="Arial" charset="0"/>
              </a:defRPr>
            </a:lvl4pPr>
            <a:lvl5pPr marL="2057400" indent="-228600" eaLnBrk="0" hangingPunct="0">
              <a:defRPr>
                <a:solidFill>
                  <a:schemeClr val="tx1"/>
                </a:solidFill>
                <a:latin typeface="Myriad Web Pro" pitchFamily="34" charset="0"/>
                <a:cs typeface="Arial" charset="0"/>
              </a:defRPr>
            </a:lvl5pPr>
            <a:lvl6pPr marL="2514600" indent="-228600" eaLnBrk="0" fontAlgn="base" hangingPunct="0">
              <a:spcBef>
                <a:spcPct val="0"/>
              </a:spcBef>
              <a:spcAft>
                <a:spcPct val="0"/>
              </a:spcAft>
              <a:defRPr>
                <a:solidFill>
                  <a:schemeClr val="tx1"/>
                </a:solidFill>
                <a:latin typeface="Myriad Web Pro" pitchFamily="34" charset="0"/>
                <a:cs typeface="Arial" charset="0"/>
              </a:defRPr>
            </a:lvl6pPr>
            <a:lvl7pPr marL="2971800" indent="-228600" eaLnBrk="0" fontAlgn="base" hangingPunct="0">
              <a:spcBef>
                <a:spcPct val="0"/>
              </a:spcBef>
              <a:spcAft>
                <a:spcPct val="0"/>
              </a:spcAft>
              <a:defRPr>
                <a:solidFill>
                  <a:schemeClr val="tx1"/>
                </a:solidFill>
                <a:latin typeface="Myriad Web Pro" pitchFamily="34" charset="0"/>
                <a:cs typeface="Arial" charset="0"/>
              </a:defRPr>
            </a:lvl7pPr>
            <a:lvl8pPr marL="3429000" indent="-228600" eaLnBrk="0" fontAlgn="base" hangingPunct="0">
              <a:spcBef>
                <a:spcPct val="0"/>
              </a:spcBef>
              <a:spcAft>
                <a:spcPct val="0"/>
              </a:spcAft>
              <a:defRPr>
                <a:solidFill>
                  <a:schemeClr val="tx1"/>
                </a:solidFill>
                <a:latin typeface="Myriad Web Pro" pitchFamily="34" charset="0"/>
                <a:cs typeface="Arial" charset="0"/>
              </a:defRPr>
            </a:lvl8pPr>
            <a:lvl9pPr marL="3886200" indent="-228600" eaLnBrk="0" fontAlgn="base" hangingPunct="0">
              <a:spcBef>
                <a:spcPct val="0"/>
              </a:spcBef>
              <a:spcAft>
                <a:spcPct val="0"/>
              </a:spcAft>
              <a:defRPr>
                <a:solidFill>
                  <a:schemeClr val="tx1"/>
                </a:solidFill>
                <a:latin typeface="Myriad Web Pro" pitchFamily="34" charset="0"/>
                <a:cs typeface="Arial" charset="0"/>
              </a:defRPr>
            </a:lvl9pPr>
          </a:lstStyle>
          <a:p>
            <a:pPr algn="l" eaLnBrk="1" hangingPunct="1">
              <a:defRPr/>
            </a:pPr>
            <a:r>
              <a:rPr lang="en-US" altLang="en-US" sz="900" smtClean="0">
                <a:solidFill>
                  <a:srgbClr val="FFFFFF"/>
                </a:solidFill>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533947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4.pn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50000">
              <a:srgbClr val="001F7C"/>
            </a:gs>
            <a:gs pos="100000">
              <a:srgbClr val="0033CC"/>
            </a:gs>
          </a:gsLst>
          <a:lin ang="27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FFFB51"/>
          </a:solidFill>
          <a:latin typeface="Calibri" panose="020F0502020204030204" pitchFamily="34" charset="0"/>
          <a:ea typeface="+mj-ea"/>
          <a:cs typeface="+mj-cs"/>
        </a:defRPr>
      </a:lvl1pPr>
      <a:lvl2pPr algn="ctr" rtl="0" eaLnBrk="0" fontAlgn="base" hangingPunct="0">
        <a:spcBef>
          <a:spcPct val="0"/>
        </a:spcBef>
        <a:spcAft>
          <a:spcPct val="0"/>
        </a:spcAft>
        <a:defRPr sz="4400" b="1">
          <a:solidFill>
            <a:srgbClr val="FFFB51"/>
          </a:solidFill>
          <a:latin typeface="Times New Roman" pitchFamily="18" charset="0"/>
        </a:defRPr>
      </a:lvl2pPr>
      <a:lvl3pPr algn="ctr" rtl="0" eaLnBrk="0" fontAlgn="base" hangingPunct="0">
        <a:spcBef>
          <a:spcPct val="0"/>
        </a:spcBef>
        <a:spcAft>
          <a:spcPct val="0"/>
        </a:spcAft>
        <a:defRPr sz="4400" b="1">
          <a:solidFill>
            <a:srgbClr val="FFFB51"/>
          </a:solidFill>
          <a:latin typeface="Times New Roman" pitchFamily="18" charset="0"/>
        </a:defRPr>
      </a:lvl3pPr>
      <a:lvl4pPr algn="ctr" rtl="0" eaLnBrk="0" fontAlgn="base" hangingPunct="0">
        <a:spcBef>
          <a:spcPct val="0"/>
        </a:spcBef>
        <a:spcAft>
          <a:spcPct val="0"/>
        </a:spcAft>
        <a:defRPr sz="4400" b="1">
          <a:solidFill>
            <a:srgbClr val="FFFB51"/>
          </a:solidFill>
          <a:latin typeface="Times New Roman" pitchFamily="18" charset="0"/>
        </a:defRPr>
      </a:lvl4pPr>
      <a:lvl5pPr algn="ctr" rtl="0" eaLnBrk="0" fontAlgn="base" hangingPunct="0">
        <a:spcBef>
          <a:spcPct val="0"/>
        </a:spcBef>
        <a:spcAft>
          <a:spcPct val="0"/>
        </a:spcAft>
        <a:defRPr sz="4400" b="1">
          <a:solidFill>
            <a:srgbClr val="FFFB51"/>
          </a:solidFill>
          <a:latin typeface="Times New Roman" pitchFamily="18" charset="0"/>
        </a:defRPr>
      </a:lvl5pPr>
      <a:lvl6pPr marL="457200" algn="ctr" rtl="0" fontAlgn="base">
        <a:spcBef>
          <a:spcPct val="0"/>
        </a:spcBef>
        <a:spcAft>
          <a:spcPct val="0"/>
        </a:spcAft>
        <a:defRPr sz="4400" b="1">
          <a:solidFill>
            <a:srgbClr val="FFFB51"/>
          </a:solidFill>
          <a:latin typeface="Times New Roman" pitchFamily="18" charset="0"/>
        </a:defRPr>
      </a:lvl6pPr>
      <a:lvl7pPr marL="914400" algn="ctr" rtl="0" fontAlgn="base">
        <a:spcBef>
          <a:spcPct val="0"/>
        </a:spcBef>
        <a:spcAft>
          <a:spcPct val="0"/>
        </a:spcAft>
        <a:defRPr sz="4400" b="1">
          <a:solidFill>
            <a:srgbClr val="FFFB51"/>
          </a:solidFill>
          <a:latin typeface="Times New Roman" pitchFamily="18" charset="0"/>
        </a:defRPr>
      </a:lvl7pPr>
      <a:lvl8pPr marL="1371600" algn="ctr" rtl="0" fontAlgn="base">
        <a:spcBef>
          <a:spcPct val="0"/>
        </a:spcBef>
        <a:spcAft>
          <a:spcPct val="0"/>
        </a:spcAft>
        <a:defRPr sz="4400" b="1">
          <a:solidFill>
            <a:srgbClr val="FFFB51"/>
          </a:solidFill>
          <a:latin typeface="Times New Roman" pitchFamily="18" charset="0"/>
        </a:defRPr>
      </a:lvl8pPr>
      <a:lvl9pPr marL="1828800" algn="ctr" rtl="0" fontAlgn="base">
        <a:spcBef>
          <a:spcPct val="0"/>
        </a:spcBef>
        <a:spcAft>
          <a:spcPct val="0"/>
        </a:spcAft>
        <a:defRPr sz="4400" b="1">
          <a:solidFill>
            <a:srgbClr val="FFFB51"/>
          </a:solidFill>
          <a:latin typeface="Times New Roman" pitchFamily="18" charset="0"/>
        </a:defRPr>
      </a:lvl9pPr>
    </p:titleStyle>
    <p:bodyStyle>
      <a:lvl1pPr marL="571500" indent="-571500" algn="l" rtl="0" eaLnBrk="0" fontAlgn="base" hangingPunct="0">
        <a:spcBef>
          <a:spcPct val="20000"/>
        </a:spcBef>
        <a:spcAft>
          <a:spcPct val="0"/>
        </a:spcAft>
        <a:buBlip>
          <a:blip r:embed="rId19"/>
        </a:buBlip>
        <a:defRPr sz="3200">
          <a:solidFill>
            <a:schemeClr val="bg1"/>
          </a:solidFill>
          <a:latin typeface="Calibri" panose="020F0502020204030204" pitchFamily="34" charset="0"/>
          <a:ea typeface="+mn-ea"/>
          <a:cs typeface="+mn-cs"/>
        </a:defRPr>
      </a:lvl1pPr>
      <a:lvl2pPr marL="1085850" indent="-400050" algn="l" rtl="0" eaLnBrk="0" fontAlgn="base" hangingPunct="0">
        <a:spcBef>
          <a:spcPct val="20000"/>
        </a:spcBef>
        <a:spcAft>
          <a:spcPct val="0"/>
        </a:spcAft>
        <a:buBlip>
          <a:blip r:embed="rId20"/>
        </a:buBlip>
        <a:defRPr sz="2800">
          <a:solidFill>
            <a:schemeClr val="bg1"/>
          </a:solidFill>
          <a:latin typeface="Calibri" panose="020F0502020204030204" pitchFamily="34" charset="0"/>
        </a:defRPr>
      </a:lvl2pPr>
      <a:lvl3pPr marL="1428750" indent="-228600" algn="l" rtl="0" eaLnBrk="0" fontAlgn="base" hangingPunct="0">
        <a:spcBef>
          <a:spcPct val="20000"/>
        </a:spcBef>
        <a:spcAft>
          <a:spcPct val="0"/>
        </a:spcAft>
        <a:buBlip>
          <a:blip r:embed="rId21"/>
        </a:buBlip>
        <a:defRPr sz="2400">
          <a:solidFill>
            <a:schemeClr val="bg1"/>
          </a:solidFill>
          <a:latin typeface="Calibri" panose="020F0502020204030204" pitchFamily="34" charset="0"/>
        </a:defRPr>
      </a:lvl3pPr>
      <a:lvl4pPr marL="1771650" indent="-228600" algn="l" rtl="0" eaLnBrk="0" fontAlgn="base" hangingPunct="0">
        <a:spcBef>
          <a:spcPct val="20000"/>
        </a:spcBef>
        <a:spcAft>
          <a:spcPct val="0"/>
        </a:spcAft>
        <a:buBlip>
          <a:blip r:embed="rId21"/>
        </a:buBlip>
        <a:defRPr sz="2000">
          <a:solidFill>
            <a:schemeClr val="bg1"/>
          </a:solidFill>
          <a:latin typeface="Calibri" panose="020F0502020204030204" pitchFamily="34" charset="0"/>
        </a:defRPr>
      </a:lvl4pPr>
      <a:lvl5pPr marL="2114550" indent="-228600" algn="l" rtl="0" eaLnBrk="0" fontAlgn="base" hangingPunct="0">
        <a:spcBef>
          <a:spcPct val="20000"/>
        </a:spcBef>
        <a:spcAft>
          <a:spcPct val="0"/>
        </a:spcAft>
        <a:buBlip>
          <a:blip r:embed="rId21"/>
        </a:buBlip>
        <a:defRPr sz="2000">
          <a:solidFill>
            <a:schemeClr val="bg1"/>
          </a:solidFill>
          <a:latin typeface="Calibri" panose="020F0502020204030204" pitchFamily="34" charset="0"/>
        </a:defRPr>
      </a:lvl5pPr>
      <a:lvl6pPr marL="2571750" indent="-228600" algn="l" rtl="0" fontAlgn="base">
        <a:spcBef>
          <a:spcPct val="20000"/>
        </a:spcBef>
        <a:spcAft>
          <a:spcPct val="0"/>
        </a:spcAft>
        <a:buBlip>
          <a:blip r:embed="rId21"/>
        </a:buBlip>
        <a:defRPr sz="2000">
          <a:solidFill>
            <a:schemeClr val="bg1"/>
          </a:solidFill>
          <a:latin typeface="+mn-lt"/>
        </a:defRPr>
      </a:lvl6pPr>
      <a:lvl7pPr marL="3028950" indent="-228600" algn="l" rtl="0" fontAlgn="base">
        <a:spcBef>
          <a:spcPct val="20000"/>
        </a:spcBef>
        <a:spcAft>
          <a:spcPct val="0"/>
        </a:spcAft>
        <a:buBlip>
          <a:blip r:embed="rId21"/>
        </a:buBlip>
        <a:defRPr sz="2000">
          <a:solidFill>
            <a:schemeClr val="bg1"/>
          </a:solidFill>
          <a:latin typeface="+mn-lt"/>
        </a:defRPr>
      </a:lvl7pPr>
      <a:lvl8pPr marL="3486150" indent="-228600" algn="l" rtl="0" fontAlgn="base">
        <a:spcBef>
          <a:spcPct val="20000"/>
        </a:spcBef>
        <a:spcAft>
          <a:spcPct val="0"/>
        </a:spcAft>
        <a:buBlip>
          <a:blip r:embed="rId21"/>
        </a:buBlip>
        <a:defRPr sz="2000">
          <a:solidFill>
            <a:schemeClr val="bg1"/>
          </a:solidFill>
          <a:latin typeface="+mn-lt"/>
        </a:defRPr>
      </a:lvl8pPr>
      <a:lvl9pPr marL="3943350" indent="-228600" algn="l" rtl="0" fontAlgn="base">
        <a:spcBef>
          <a:spcPct val="20000"/>
        </a:spcBef>
        <a:spcAft>
          <a:spcPct val="0"/>
        </a:spcAft>
        <a:buBlip>
          <a:blip r:embed="rId21"/>
        </a:buBlip>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p:cNvGrpSpPr>
            <a:grpSpLocks/>
          </p:cNvGrpSpPr>
          <p:nvPr userDrawn="1"/>
        </p:nvGrpSpPr>
        <p:grpSpPr bwMode="auto">
          <a:xfrm>
            <a:off x="0" y="6350"/>
            <a:ext cx="9140825" cy="6851650"/>
            <a:chOff x="0" y="4"/>
            <a:chExt cx="5758" cy="4316"/>
          </a:xfrm>
        </p:grpSpPr>
        <p:sp>
          <p:nvSpPr>
            <p:cNvPr id="1118211"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en-US"/>
            </a:p>
          </p:txBody>
        </p:sp>
        <p:sp>
          <p:nvSpPr>
            <p:cNvPr id="1118212"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grpSp>
          <p:nvGrpSpPr>
            <p:cNvPr id="11274" name="Group 5"/>
            <p:cNvGrpSpPr>
              <a:grpSpLocks/>
            </p:cNvGrpSpPr>
            <p:nvPr userDrawn="1"/>
          </p:nvGrpSpPr>
          <p:grpSpPr bwMode="auto">
            <a:xfrm>
              <a:off x="0" y="4"/>
              <a:ext cx="5758" cy="4316"/>
              <a:chOff x="0" y="4"/>
              <a:chExt cx="5758" cy="4316"/>
            </a:xfrm>
          </p:grpSpPr>
          <p:sp>
            <p:nvSpPr>
              <p:cNvPr id="1118214"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sp>
            <p:nvSpPr>
              <p:cNvPr id="1118215"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1118216"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118217"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en-US"/>
              </a:p>
            </p:txBody>
          </p:sp>
          <p:sp>
            <p:nvSpPr>
              <p:cNvPr id="1118218"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en-US"/>
              </a:p>
            </p:txBody>
          </p:sp>
          <p:sp>
            <p:nvSpPr>
              <p:cNvPr id="1118219"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p>
            </p:txBody>
          </p:sp>
          <p:sp>
            <p:nvSpPr>
              <p:cNvPr id="1118220"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en-US"/>
              </a:p>
            </p:txBody>
          </p:sp>
          <p:sp>
            <p:nvSpPr>
              <p:cNvPr id="1118221"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en-US"/>
              </a:p>
            </p:txBody>
          </p:sp>
          <p:sp>
            <p:nvSpPr>
              <p:cNvPr id="1118222"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p>
            </p:txBody>
          </p:sp>
        </p:grpSp>
      </p:grpSp>
      <p:sp>
        <p:nvSpPr>
          <p:cNvPr id="1118223"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8224"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35"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83026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itchFamily="34" charset="0"/>
        </a:defRPr>
      </a:lvl2pPr>
      <a:lvl3pPr algn="ctr" rtl="0" eaLnBrk="0" fontAlgn="base" hangingPunct="0">
        <a:spcBef>
          <a:spcPct val="0"/>
        </a:spcBef>
        <a:spcAft>
          <a:spcPct val="0"/>
        </a:spcAft>
        <a:defRPr sz="4400">
          <a:solidFill>
            <a:schemeClr val="tx1"/>
          </a:solidFill>
          <a:latin typeface="Myriad Web Pro" pitchFamily="34" charset="0"/>
        </a:defRPr>
      </a:lvl3pPr>
      <a:lvl4pPr algn="ctr" rtl="0" eaLnBrk="0" fontAlgn="base" hangingPunct="0">
        <a:spcBef>
          <a:spcPct val="0"/>
        </a:spcBef>
        <a:spcAft>
          <a:spcPct val="0"/>
        </a:spcAft>
        <a:defRPr sz="4400">
          <a:solidFill>
            <a:schemeClr val="tx1"/>
          </a:solidFill>
          <a:latin typeface="Myriad Web Pro" pitchFamily="34" charset="0"/>
        </a:defRPr>
      </a:lvl4pPr>
      <a:lvl5pPr algn="ctr" rtl="0" eaLnBrk="0" fontAlgn="base" hangingPunct="0">
        <a:spcBef>
          <a:spcPct val="0"/>
        </a:spcBef>
        <a:spcAft>
          <a:spcPct val="0"/>
        </a:spcAft>
        <a:defRPr sz="4400">
          <a:solidFill>
            <a:schemeClr val="tx1"/>
          </a:solidFill>
          <a:latin typeface="Myriad Web Pro" pitchFamily="34" charset="0"/>
        </a:defRPr>
      </a:lvl5pPr>
      <a:lvl6pPr marL="457200" algn="ctr" rtl="0" fontAlgn="base">
        <a:spcBef>
          <a:spcPct val="0"/>
        </a:spcBef>
        <a:spcAft>
          <a:spcPct val="0"/>
        </a:spcAft>
        <a:defRPr sz="4400">
          <a:solidFill>
            <a:schemeClr val="tx1"/>
          </a:solidFill>
          <a:latin typeface="Myriad Web Pro" pitchFamily="34" charset="0"/>
        </a:defRPr>
      </a:lvl6pPr>
      <a:lvl7pPr marL="914400" algn="ctr" rtl="0" fontAlgn="base">
        <a:spcBef>
          <a:spcPct val="0"/>
        </a:spcBef>
        <a:spcAft>
          <a:spcPct val="0"/>
        </a:spcAft>
        <a:defRPr sz="4400">
          <a:solidFill>
            <a:schemeClr val="tx1"/>
          </a:solidFill>
          <a:latin typeface="Myriad Web Pro" pitchFamily="34" charset="0"/>
        </a:defRPr>
      </a:lvl7pPr>
      <a:lvl8pPr marL="1371600" algn="ctr" rtl="0" fontAlgn="base">
        <a:spcBef>
          <a:spcPct val="0"/>
        </a:spcBef>
        <a:spcAft>
          <a:spcPct val="0"/>
        </a:spcAft>
        <a:defRPr sz="4400">
          <a:solidFill>
            <a:schemeClr val="tx1"/>
          </a:solidFill>
          <a:latin typeface="Myriad Web Pro" pitchFamily="34" charset="0"/>
        </a:defRPr>
      </a:lvl8pPr>
      <a:lvl9pPr marL="1828800" algn="ctr" rtl="0" fontAlgn="base">
        <a:spcBef>
          <a:spcPct val="0"/>
        </a:spcBef>
        <a:spcAft>
          <a:spcPct val="0"/>
        </a:spcAft>
        <a:defRPr sz="4400">
          <a:solidFill>
            <a:schemeClr val="tx1"/>
          </a:solidFill>
          <a:latin typeface="Myriad Web Pro"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hyperlink" Target="http://hiv.drugabuse.gov/english/message/psas.html" TargetMode="External"/><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19.xml"/><Relationship Id="rId4" Type="http://schemas.openxmlformats.org/officeDocument/2006/relationships/image" Target="../media/image95.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9.xml"/><Relationship Id="rId1" Type="http://schemas.openxmlformats.org/officeDocument/2006/relationships/tags" Target="../tags/tag14.xml"/><Relationship Id="rId5" Type="http://schemas.microsoft.com/office/2007/relationships/hdphoto" Target="../media/hdphoto5.wdp"/><Relationship Id="rId4" Type="http://schemas.openxmlformats.org/officeDocument/2006/relationships/image" Target="../media/image96.png"/></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1.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3.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4.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5.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hyperlink" Target="https://www.atnonlilne.org/publiic/default.asp" TargetMode="External"/><Relationship Id="rId2" Type="http://schemas.openxmlformats.org/officeDocument/2006/relationships/notesSlide" Target="../notesSlides/notesSlide116.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4.png"/><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2.wdp"/></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9.xml"/><Relationship Id="rId1" Type="http://schemas.openxmlformats.org/officeDocument/2006/relationships/tags" Target="../tags/tag15.xml"/><Relationship Id="rId6" Type="http://schemas.openxmlformats.org/officeDocument/2006/relationships/image" Target="../media/image107.jpeg"/><Relationship Id="rId5" Type="http://schemas.openxmlformats.org/officeDocument/2006/relationships/hyperlink" Target="http://newsatjama.files.wordpress.com/2011/10/10-31-11-hiv-testing-istock_000017245502xsmall.jpg" TargetMode="External"/><Relationship Id="rId4" Type="http://schemas.openxmlformats.org/officeDocument/2006/relationships/image" Target="../media/image106.jpeg"/></Relationships>
</file>

<file path=ppt/slides/_rels/slide121.xml.rels><?xml version="1.0" encoding="UTF-8" standalone="yes"?>
<Relationships xmlns="http://schemas.openxmlformats.org/package/2006/relationships"><Relationship Id="rId8" Type="http://schemas.openxmlformats.org/officeDocument/2006/relationships/hyperlink" Target="http://www.drugabuse.gov/sites/default/files/preventingdruguse.pdf" TargetMode="External"/><Relationship Id="rId3" Type="http://schemas.openxmlformats.org/officeDocument/2006/relationships/notesSlide" Target="../notesSlides/notesSlide121.xml"/><Relationship Id="rId7" Type="http://schemas.openxmlformats.org/officeDocument/2006/relationships/image" Target="../media/image109.jpeg"/><Relationship Id="rId2" Type="http://schemas.openxmlformats.org/officeDocument/2006/relationships/slideLayout" Target="../slideLayouts/slideLayout23.xml"/><Relationship Id="rId1" Type="http://schemas.openxmlformats.org/officeDocument/2006/relationships/tags" Target="../tags/tag16.xml"/><Relationship Id="rId6" Type="http://schemas.openxmlformats.org/officeDocument/2006/relationships/hyperlink" Target="http://www.ncbi.nlm.nih.gov/books/NBK64364/pdf/TOC.pdf" TargetMode="External"/><Relationship Id="rId11" Type="http://schemas.openxmlformats.org/officeDocument/2006/relationships/image" Target="../media/image111.jpeg"/><Relationship Id="rId5" Type="http://schemas.openxmlformats.org/officeDocument/2006/relationships/image" Target="../media/image108.jpeg"/><Relationship Id="rId10" Type="http://schemas.openxmlformats.org/officeDocument/2006/relationships/hyperlink" Target="http://www.cdc.gov/hiv/pdf/library_factsheet_HIV_amongYouth.pdf" TargetMode="External"/><Relationship Id="rId4" Type="http://schemas.openxmlformats.org/officeDocument/2006/relationships/hyperlink" Target="http://adaiclearinghouse.org/downloads/TIP-32-Treatment-of-Adolescents-with-Substance-Use-Disorders-62.pdf" TargetMode="External"/><Relationship Id="rId9" Type="http://schemas.openxmlformats.org/officeDocument/2006/relationships/image" Target="../media/image110.png"/></Relationships>
</file>

<file path=ppt/slides/_rels/slide12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iv.drugabuse.gov" TargetMode="External"/><Relationship Id="rId7" Type="http://schemas.openxmlformats.org/officeDocument/2006/relationships/hyperlink" Target="http://teens.drugabuse.gov/drug-facts/hiv-aids-and-drug-abuse" TargetMode="External"/><Relationship Id="rId2" Type="http://schemas.openxmlformats.org/officeDocument/2006/relationships/notesSlide" Target="../notesSlides/notesSlide122.xml"/><Relationship Id="rId1" Type="http://schemas.openxmlformats.org/officeDocument/2006/relationships/slideLayout" Target="../slideLayouts/slideLayout23.xml"/><Relationship Id="rId6" Type="http://schemas.openxmlformats.org/officeDocument/2006/relationships/image" Target="../media/image113.png"/><Relationship Id="rId5" Type="http://schemas.openxmlformats.org/officeDocument/2006/relationships/hyperlink" Target="http://www.iknowhiv.org/" TargetMode="External"/><Relationship Id="rId4" Type="http://schemas.openxmlformats.org/officeDocument/2006/relationships/image" Target="../media/image112.png"/></Relationships>
</file>

<file path=ppt/slides/_rels/slide123.xml.rels><?xml version="1.0" encoding="UTF-8" standalone="yes"?>
<Relationships xmlns="http://schemas.openxmlformats.org/package/2006/relationships"><Relationship Id="rId3" Type="http://schemas.openxmlformats.org/officeDocument/2006/relationships/hyperlink" Target="http://www.healtheknowledge.org/" TargetMode="External"/><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9.xml"/><Relationship Id="rId1" Type="http://schemas.openxmlformats.org/officeDocument/2006/relationships/tags" Target="../tags/tag1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9.xml"/><Relationship Id="rId1" Type="http://schemas.openxmlformats.org/officeDocument/2006/relationships/tags" Target="../tags/tag1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9.xml"/><Relationship Id="rId1" Type="http://schemas.openxmlformats.org/officeDocument/2006/relationships/tags" Target="../tags/tag1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4.xml"/><Relationship Id="rId1" Type="http://schemas.openxmlformats.org/officeDocument/2006/relationships/tags" Target="../tags/tag20.xml"/><Relationship Id="rId5" Type="http://schemas.microsoft.com/office/2007/relationships/hdphoto" Target="../media/hdphoto1.wdp"/><Relationship Id="rId4" Type="http://schemas.openxmlformats.org/officeDocument/2006/relationships/image" Target="../media/image12.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18.JPG"/><Relationship Id="rId4" Type="http://schemas.openxmlformats.org/officeDocument/2006/relationships/image" Target="../media/image17.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0.jpeg"/><Relationship Id="rId5" Type="http://schemas.openxmlformats.org/officeDocument/2006/relationships/image" Target="../media/image116.jpeg"/><Relationship Id="rId4" Type="http://schemas.openxmlformats.org/officeDocument/2006/relationships/image" Target="../media/image1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6.xml"/><Relationship Id="rId7" Type="http://schemas.openxmlformats.org/officeDocument/2006/relationships/image" Target="../media/image24.jpe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video" Target="file:///C:\Users\bfinnerty\Documents\My%20Dropbox\Substance%20Use,%20HIV,%20and%20Youth\prbrainmaturing.mpg" TargetMode="External"/><Relationship Id="rId6" Type="http://schemas.openxmlformats.org/officeDocument/2006/relationships/image" Target="../media/image31.png"/><Relationship Id="rId5" Type="http://schemas.openxmlformats.org/officeDocument/2006/relationships/hyperlink" Target="http://www.drugabuse.gov/ScienceofAddiction/" TargetMode="Externa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38.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4.xml"/><Relationship Id="rId1" Type="http://schemas.openxmlformats.org/officeDocument/2006/relationships/tags" Target="../tags/tag9.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9.xml"/><Relationship Id="rId1" Type="http://schemas.openxmlformats.org/officeDocument/2006/relationships/tags" Target="../tags/tag1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4.xml"/><Relationship Id="rId1" Type="http://schemas.openxmlformats.org/officeDocument/2006/relationships/tags" Target="../tags/tag12.xml"/><Relationship Id="rId5" Type="http://schemas.microsoft.com/office/2007/relationships/hdphoto" Target="../media/hdphoto4.wdp"/><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4.xml"/><Relationship Id="rId1" Type="http://schemas.openxmlformats.org/officeDocument/2006/relationships/tags" Target="../tags/tag13.xml"/><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76.wmf"/><Relationship Id="rId4" Type="http://schemas.openxmlformats.org/officeDocument/2006/relationships/oleObject" Target="../embeddings/oleObject1.bin"/></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6.xml"/><Relationship Id="rId1" Type="http://schemas.openxmlformats.org/officeDocument/2006/relationships/slideLayout" Target="../slideLayouts/slideLayout19.xml"/><Relationship Id="rId4" Type="http://schemas.openxmlformats.org/officeDocument/2006/relationships/hyperlink" Target="http://acestudy.org/"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acestudy.org/" TargetMode="External"/><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hyperlink" Target="http://acestudy.org/" TargetMode="External"/><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2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www.chestnut.org/li"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3.w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1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8.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sz="quarter"/>
          </p:nvPr>
        </p:nvSpPr>
        <p:spPr>
          <a:xfrm>
            <a:off x="932199" y="304800"/>
            <a:ext cx="7830801" cy="1371600"/>
          </a:xfrm>
        </p:spPr>
        <p:txBody>
          <a:bodyPr/>
          <a:lstStyle/>
          <a:p>
            <a:pPr eaLnBrk="1" hangingPunct="1"/>
            <a:r>
              <a:rPr lang="en-US" dirty="0" smtClean="0"/>
              <a:t>Substance Use, HIV, and Youth: What Clinicians Need to Know</a:t>
            </a:r>
          </a:p>
        </p:txBody>
      </p:sp>
      <p:sp>
        <p:nvSpPr>
          <p:cNvPr id="5" name="Subtitle 4"/>
          <p:cNvSpPr>
            <a:spLocks noGrp="1"/>
          </p:cNvSpPr>
          <p:nvPr>
            <p:ph type="subTitle" sz="quarter" idx="1"/>
          </p:nvPr>
        </p:nvSpPr>
        <p:spPr>
          <a:xfrm>
            <a:off x="0" y="4419600"/>
            <a:ext cx="9144000" cy="1447800"/>
          </a:xfrm>
        </p:spPr>
        <p:txBody>
          <a:bodyPr/>
          <a:lstStyle/>
          <a:p>
            <a:pPr algn="ctr"/>
            <a:r>
              <a:rPr lang="en-US" sz="2800" dirty="0" smtClean="0">
                <a:solidFill>
                  <a:srgbClr val="FFFF00"/>
                </a:solidFill>
              </a:rPr>
              <a:t>TRAINER NAME</a:t>
            </a:r>
          </a:p>
          <a:p>
            <a:pPr algn="ctr"/>
            <a:r>
              <a:rPr lang="en-US" sz="2800" dirty="0" smtClean="0">
                <a:solidFill>
                  <a:srgbClr val="FFFF00"/>
                </a:solidFill>
              </a:rPr>
              <a:t>TRAINING DATE</a:t>
            </a:r>
          </a:p>
          <a:p>
            <a:pPr algn="ctr"/>
            <a:r>
              <a:rPr lang="en-US" sz="2800" dirty="0" smtClean="0">
                <a:solidFill>
                  <a:srgbClr val="FFFF00"/>
                </a:solidFill>
              </a:rPr>
              <a:t>TRAINING LOCATION</a:t>
            </a:r>
            <a:endParaRPr lang="en-US" sz="2800" dirty="0">
              <a:solidFill>
                <a:srgbClr val="FFFF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898" y="1752600"/>
            <a:ext cx="3604205" cy="2743200"/>
          </a:xfrm>
          <a:prstGeom prst="rect">
            <a:avLst/>
          </a:prstGeom>
          <a:ln w="38100">
            <a:solidFill>
              <a:srgbClr val="00B0F0"/>
            </a:solidFill>
          </a:ln>
          <a:effectLst>
            <a:softEdge rad="127000"/>
          </a:effectLst>
        </p:spPr>
      </p:pic>
      <p:pic>
        <p:nvPicPr>
          <p:cNvPr id="12" name="Picture 13" descr="CD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73" y="6212840"/>
            <a:ext cx="1398587" cy="55705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400" y="5973348"/>
            <a:ext cx="812800" cy="79654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924800" cy="1447800"/>
          </a:xfrm>
        </p:spPr>
        <p:txBody>
          <a:bodyPr/>
          <a:lstStyle/>
          <a:p>
            <a:r>
              <a:rPr lang="en-US" dirty="0" smtClean="0"/>
              <a:t>“After the Party”</a:t>
            </a:r>
            <a:br>
              <a:rPr lang="en-US" dirty="0" smtClean="0"/>
            </a:br>
            <a:r>
              <a:rPr lang="en-US" dirty="0" smtClean="0"/>
              <a:t>A video from </a:t>
            </a:r>
            <a:r>
              <a:rPr lang="en-US" dirty="0" smtClean="0">
                <a:hlinkClick r:id="rId5"/>
              </a:rPr>
              <a:t>hiv.drugabuse.gov</a:t>
            </a:r>
            <a:r>
              <a:rPr lang="en-US" dirty="0" smtClean="0"/>
              <a:t> </a:t>
            </a:r>
            <a:endParaRPr lang="en-US" dirty="0"/>
          </a:p>
        </p:txBody>
      </p:sp>
      <p:pic>
        <p:nvPicPr>
          <p:cNvPr id="3" name="After the Par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28800" y="1971040"/>
            <a:ext cx="5664200" cy="4248150"/>
          </a:xfrm>
          <a:prstGeom prst="rect">
            <a:avLst/>
          </a:prstGeom>
        </p:spPr>
      </p:pic>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12849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ppt_x"/>
                                          </p:val>
                                        </p:tav>
                                      </p:tavLst>
                                    </p:anim>
                                    <p:anim calcmode="lin" valueType="num">
                                      <p:cBhvr additive="base">
                                        <p:cTn id="7" dur="250"/>
                                        <p:tgtEl>
                                          <p:spTgt spid="2"/>
                                        </p:tgtEl>
                                        <p:attrNameLst>
                                          <p:attrName>ppt_y</p:attrName>
                                        </p:attrNameLst>
                                      </p:cBhvr>
                                      <p:tavLst>
                                        <p:tav tm="0">
                                          <p:val>
                                            <p:strVal val="ppt_y"/>
                                          </p:val>
                                        </p:tav>
                                        <p:tav tm="100000">
                                          <p:val>
                                            <p:strVal val="0-ppt_h/2"/>
                                          </p:val>
                                        </p:tav>
                                      </p:tavLst>
                                    </p:anim>
                                    <p:set>
                                      <p:cBhvr>
                                        <p:cTn id="8" dur="1" fill="hold">
                                          <p:stCondLst>
                                            <p:cond delay="249"/>
                                          </p:stCondLst>
                                        </p:cTn>
                                        <p:tgtEl>
                                          <p:spTgt spid="2"/>
                                        </p:tgtEl>
                                        <p:attrNameLst>
                                          <p:attrName>style.visibility</p:attrName>
                                        </p:attrNameLst>
                                      </p:cBhvr>
                                      <p:to>
                                        <p:strVal val="hidden"/>
                                      </p:to>
                                    </p:set>
                                  </p:childTnLst>
                                </p:cTn>
                              </p:par>
                            </p:childTnLst>
                          </p:cTn>
                        </p:par>
                        <p:par>
                          <p:cTn id="9" fill="hold">
                            <p:stCondLst>
                              <p:cond delay="250"/>
                            </p:stCondLst>
                            <p:childTnLst>
                              <p:par>
                                <p:cTn id="10" presetID="1" presetClass="mediacall" presetSubtype="0" fill="hold" nodeType="afterEffect">
                                  <p:stCondLst>
                                    <p:cond delay="0"/>
                                  </p:stCondLst>
                                  <p:childTnLst>
                                    <p:cmd type="call" cmd="playFrom(0.0)">
                                      <p:cBhvr>
                                        <p:cTn id="11" dur="60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14400" y="396875"/>
            <a:ext cx="7543800" cy="1431925"/>
          </a:xfrm>
        </p:spPr>
        <p:txBody>
          <a:bodyPr/>
          <a:lstStyle/>
          <a:p>
            <a:pPr eaLnBrk="1" hangingPunct="1"/>
            <a:r>
              <a:rPr lang="en-US" dirty="0" smtClean="0"/>
              <a:t>Topics Covered during CYT’s Supplemental CBT Sessions</a:t>
            </a:r>
          </a:p>
        </p:txBody>
      </p:sp>
      <p:sp>
        <p:nvSpPr>
          <p:cNvPr id="64515" name="Rectangle 3"/>
          <p:cNvSpPr>
            <a:spLocks noGrp="1" noChangeArrowheads="1"/>
          </p:cNvSpPr>
          <p:nvPr>
            <p:ph idx="1"/>
          </p:nvPr>
        </p:nvSpPr>
        <p:spPr/>
        <p:txBody>
          <a:bodyPr/>
          <a:lstStyle/>
          <a:p>
            <a:pPr marL="609600" indent="-609600" eaLnBrk="1" hangingPunct="1">
              <a:buFont typeface="+mj-lt"/>
              <a:buAutoNum type="arabicPeriod"/>
            </a:pPr>
            <a:r>
              <a:rPr lang="en-US" sz="2800" dirty="0" smtClean="0">
                <a:effectLst/>
              </a:rPr>
              <a:t>Problem-Solving Skills</a:t>
            </a:r>
          </a:p>
          <a:p>
            <a:pPr marL="609600" indent="-609600" eaLnBrk="1" hangingPunct="1">
              <a:buFont typeface="Monotype Sorts" charset="2"/>
              <a:buAutoNum type="arabicPeriod"/>
            </a:pPr>
            <a:r>
              <a:rPr lang="en-US" sz="2800" dirty="0" smtClean="0">
                <a:effectLst/>
              </a:rPr>
              <a:t>Anger Awareness</a:t>
            </a:r>
          </a:p>
          <a:p>
            <a:pPr marL="609600" indent="-609600" eaLnBrk="1" hangingPunct="1">
              <a:buFont typeface="Monotype Sorts" charset="2"/>
              <a:buAutoNum type="arabicPeriod"/>
            </a:pPr>
            <a:r>
              <a:rPr lang="en-US" sz="2800" dirty="0" smtClean="0">
                <a:effectLst/>
              </a:rPr>
              <a:t>Anger Management</a:t>
            </a:r>
          </a:p>
          <a:p>
            <a:pPr marL="609600" indent="-609600" eaLnBrk="1" hangingPunct="1">
              <a:buFont typeface="Monotype Sorts" charset="2"/>
              <a:buAutoNum type="arabicPeriod"/>
            </a:pPr>
            <a:r>
              <a:rPr lang="en-US" sz="2800" dirty="0" smtClean="0">
                <a:effectLst/>
              </a:rPr>
              <a:t>Communication Skills: Assertiveness and Criticism</a:t>
            </a:r>
          </a:p>
          <a:p>
            <a:pPr marL="609600" indent="-609600" eaLnBrk="1" hangingPunct="1">
              <a:buFont typeface="Monotype Sorts" charset="2"/>
              <a:buAutoNum type="arabicPeriod"/>
            </a:pPr>
            <a:r>
              <a:rPr lang="en-US" sz="2800" dirty="0" smtClean="0">
                <a:effectLst/>
              </a:rPr>
              <a:t>Coping with Cravings</a:t>
            </a:r>
          </a:p>
          <a:p>
            <a:pPr marL="609600" indent="-609600" eaLnBrk="1" hangingPunct="1">
              <a:buFont typeface="Monotype Sorts" charset="2"/>
              <a:buAutoNum type="arabicPeriod"/>
            </a:pPr>
            <a:r>
              <a:rPr lang="en-US" sz="2800" dirty="0" smtClean="0">
                <a:effectLst/>
              </a:rPr>
              <a:t>Managing Negative Moods</a:t>
            </a:r>
          </a:p>
          <a:p>
            <a:pPr marL="609600" indent="-609600" eaLnBrk="1" hangingPunct="1">
              <a:buFont typeface="Monotype Sorts" charset="2"/>
              <a:buAutoNum type="arabicPeriod"/>
            </a:pPr>
            <a:r>
              <a:rPr lang="en-US" sz="2800" dirty="0" smtClean="0">
                <a:effectLst/>
              </a:rPr>
              <a:t>Managing Thoughts about Using</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100</a:t>
            </a:fld>
            <a:endParaRPr lang="en-US" sz="1400" dirty="0" smtClean="0">
              <a:latin typeface="Calibri" panose="020F0502020204030204" pitchFamily="34" charset="0"/>
            </a:endParaRPr>
          </a:p>
        </p:txBody>
      </p:sp>
      <p:sp>
        <p:nvSpPr>
          <p:cNvPr id="6" name="TextBox 5"/>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Webb et al. , 2002.  </a:t>
            </a:r>
            <a:r>
              <a:rPr lang="en-US" sz="1400" i="1" dirty="0" smtClean="0">
                <a:solidFill>
                  <a:srgbClr val="FFFF3D"/>
                </a:solidFill>
                <a:latin typeface="Calibri" panose="020F0502020204030204" pitchFamily="34" charset="0"/>
              </a:rPr>
              <a:t>CYT, Volume 2</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5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fade">
                                      <p:cBhvr>
                                        <p:cTn id="12" dur="500"/>
                                        <p:tgtEl>
                                          <p:spTgt spid="64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fade">
                                      <p:cBhvr>
                                        <p:cTn id="17" dur="500"/>
                                        <p:tgtEl>
                                          <p:spTgt spid="645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64515">
                                            <p:txEl>
                                              <p:pRg st="3" end="3"/>
                                            </p:txEl>
                                          </p:spTgt>
                                        </p:tgtEl>
                                        <p:attrNameLst>
                                          <p:attrName>style.visibility</p:attrName>
                                        </p:attrNameLst>
                                      </p:cBhvr>
                                      <p:to>
                                        <p:strVal val="visible"/>
                                      </p:to>
                                    </p:set>
                                    <p:animEffect transition="in" filter="fade">
                                      <p:cBhvr>
                                        <p:cTn id="22" dur="500"/>
                                        <p:tgtEl>
                                          <p:spTgt spid="645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childTnLst>
                                    <p:set>
                                      <p:cBhvr>
                                        <p:cTn id="26" dur="1" fill="hold">
                                          <p:stCondLst>
                                            <p:cond delay="0"/>
                                          </p:stCondLst>
                                        </p:cTn>
                                        <p:tgtEl>
                                          <p:spTgt spid="64515">
                                            <p:txEl>
                                              <p:pRg st="4" end="4"/>
                                            </p:txEl>
                                          </p:spTgt>
                                        </p:tgtEl>
                                        <p:attrNameLst>
                                          <p:attrName>style.visibility</p:attrName>
                                        </p:attrNameLst>
                                      </p:cBhvr>
                                      <p:to>
                                        <p:strVal val="visible"/>
                                      </p:to>
                                    </p:set>
                                    <p:animEffect transition="in" filter="fade">
                                      <p:cBhvr>
                                        <p:cTn id="27" dur="500"/>
                                        <p:tgtEl>
                                          <p:spTgt spid="645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000"/>
                                  </p:stCondLst>
                                  <p:childTnLst>
                                    <p:set>
                                      <p:cBhvr>
                                        <p:cTn id="31" dur="1" fill="hold">
                                          <p:stCondLst>
                                            <p:cond delay="0"/>
                                          </p:stCondLst>
                                        </p:cTn>
                                        <p:tgtEl>
                                          <p:spTgt spid="64515">
                                            <p:txEl>
                                              <p:pRg st="5" end="5"/>
                                            </p:txEl>
                                          </p:spTgt>
                                        </p:tgtEl>
                                        <p:attrNameLst>
                                          <p:attrName>style.visibility</p:attrName>
                                        </p:attrNameLst>
                                      </p:cBhvr>
                                      <p:to>
                                        <p:strVal val="visible"/>
                                      </p:to>
                                    </p:set>
                                    <p:animEffect transition="in" filter="fade">
                                      <p:cBhvr>
                                        <p:cTn id="32" dur="500"/>
                                        <p:tgtEl>
                                          <p:spTgt spid="645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1000"/>
                                  </p:stCondLst>
                                  <p:childTnLst>
                                    <p:set>
                                      <p:cBhvr>
                                        <p:cTn id="36" dur="1" fill="hold">
                                          <p:stCondLst>
                                            <p:cond delay="0"/>
                                          </p:stCondLst>
                                        </p:cTn>
                                        <p:tgtEl>
                                          <p:spTgt spid="64515">
                                            <p:txEl>
                                              <p:pRg st="6" end="6"/>
                                            </p:txEl>
                                          </p:spTgt>
                                        </p:tgtEl>
                                        <p:attrNameLst>
                                          <p:attrName>style.visibility</p:attrName>
                                        </p:attrNameLst>
                                      </p:cBhvr>
                                      <p:to>
                                        <p:strVal val="visible"/>
                                      </p:to>
                                    </p:set>
                                    <p:animEffect transition="in" filter="fade">
                                      <p:cBhvr>
                                        <p:cTn id="37" dur="500"/>
                                        <p:tgtEl>
                                          <p:spTgt spid="645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a:xfrm>
            <a:off x="838200" y="304800"/>
            <a:ext cx="7543800" cy="1431925"/>
          </a:xfrm>
        </p:spPr>
        <p:txBody>
          <a:bodyPr/>
          <a:lstStyle/>
          <a:p>
            <a:pPr eaLnBrk="1" hangingPunct="1">
              <a:defRPr/>
            </a:pPr>
            <a:r>
              <a:rPr lang="en-US" dirty="0" smtClean="0"/>
              <a:t> Family is Very Important!</a:t>
            </a:r>
          </a:p>
        </p:txBody>
      </p:sp>
      <p:sp>
        <p:nvSpPr>
          <p:cNvPr id="5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101</a:t>
            </a:fld>
            <a:endParaRPr lang="en-US" sz="1400" dirty="0" smtClean="0">
              <a:latin typeface="Calibri" panose="020F0502020204030204" pitchFamily="34" charset="0"/>
            </a:endParaRPr>
          </a:p>
        </p:txBody>
      </p:sp>
      <p:pic>
        <p:nvPicPr>
          <p:cNvPr id="11266" name="Picture 2" descr="C:\Users\bfinnerty\AppData\Local\Microsoft\Windows\Temporary Internet Files\Content.IE5\WPF4GUB0\MP90042655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733800"/>
            <a:ext cx="1520279" cy="2286000"/>
          </a:xfrm>
          <a:prstGeom prst="rect">
            <a:avLst/>
          </a:prstGeom>
          <a:noFill/>
          <a:ln w="38100">
            <a:noFill/>
          </a:ln>
          <a:effectLst>
            <a:softEdge rad="127000"/>
          </a:effectLst>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Hamilton et al., 2001.  </a:t>
            </a:r>
            <a:r>
              <a:rPr lang="en-US" sz="1400" i="1" dirty="0" smtClean="0">
                <a:solidFill>
                  <a:srgbClr val="FFFF3D"/>
                </a:solidFill>
                <a:latin typeface="Calibri" panose="020F0502020204030204" pitchFamily="34" charset="0"/>
              </a:rPr>
              <a:t>CYT, Volume 3</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
        <p:nvSpPr>
          <p:cNvPr id="62" name="Content Placeholder 61"/>
          <p:cNvSpPr>
            <a:spLocks noGrp="1"/>
          </p:cNvSpPr>
          <p:nvPr>
            <p:ph idx="1"/>
          </p:nvPr>
        </p:nvSpPr>
        <p:spPr>
          <a:xfrm>
            <a:off x="1371600" y="1974973"/>
            <a:ext cx="7696200" cy="4425827"/>
          </a:xfrm>
          <a:prstGeom prst="rect">
            <a:avLst/>
          </a:prstGeom>
        </p:spPr>
        <p:txBody>
          <a:bodyPr wrap="square">
            <a:spAutoFit/>
          </a:bodyPr>
          <a:lstStyle/>
          <a:p>
            <a:r>
              <a:rPr lang="en-US" sz="2200" dirty="0">
                <a:effectLst/>
              </a:rPr>
              <a:t>The </a:t>
            </a:r>
            <a:r>
              <a:rPr lang="en-US" sz="2200" dirty="0" smtClean="0">
                <a:effectLst/>
              </a:rPr>
              <a:t>Family Support Network (FSN) </a:t>
            </a:r>
            <a:r>
              <a:rPr lang="en-US" sz="2200" dirty="0">
                <a:effectLst/>
              </a:rPr>
              <a:t>approach is </a:t>
            </a:r>
            <a:r>
              <a:rPr lang="en-US" sz="2200" dirty="0" smtClean="0">
                <a:effectLst/>
              </a:rPr>
              <a:t>based </a:t>
            </a:r>
            <a:r>
              <a:rPr lang="en-US" sz="2200" dirty="0">
                <a:effectLst/>
              </a:rPr>
              <a:t>on </a:t>
            </a:r>
            <a:r>
              <a:rPr lang="en-US" sz="2200" dirty="0" smtClean="0">
                <a:effectLst/>
              </a:rPr>
              <a:t>an </a:t>
            </a:r>
            <a:r>
              <a:rPr lang="en-US" sz="2200" dirty="0">
                <a:effectLst/>
              </a:rPr>
              <a:t>assumption that the adolescent’s </a:t>
            </a:r>
            <a:r>
              <a:rPr lang="en-US" sz="2200" dirty="0">
                <a:solidFill>
                  <a:srgbClr val="FFFF00"/>
                </a:solidFill>
                <a:effectLst/>
              </a:rPr>
              <a:t>outcomes will be improved if the family </a:t>
            </a:r>
            <a:r>
              <a:rPr lang="en-US" sz="2200" dirty="0" smtClean="0">
                <a:solidFill>
                  <a:srgbClr val="FFFF00"/>
                </a:solidFill>
                <a:effectLst/>
              </a:rPr>
              <a:t>is </a:t>
            </a:r>
            <a:r>
              <a:rPr lang="en-US" sz="2200" dirty="0">
                <a:solidFill>
                  <a:srgbClr val="FFFF00"/>
                </a:solidFill>
                <a:effectLst/>
              </a:rPr>
              <a:t>involved</a:t>
            </a:r>
            <a:r>
              <a:rPr lang="en-US" sz="2200" dirty="0">
                <a:effectLst/>
              </a:rPr>
              <a:t> in the treatment </a:t>
            </a:r>
            <a:r>
              <a:rPr lang="en-US" sz="2200" dirty="0" smtClean="0">
                <a:effectLst/>
              </a:rPr>
              <a:t>process and the goals include: </a:t>
            </a:r>
          </a:p>
          <a:p>
            <a:pPr lvl="1"/>
            <a:r>
              <a:rPr lang="en-US" sz="2200" dirty="0" smtClean="0">
                <a:effectLst/>
              </a:rPr>
              <a:t>Including </a:t>
            </a:r>
            <a:r>
              <a:rPr lang="en-US" sz="2200" dirty="0">
                <a:effectLst/>
              </a:rPr>
              <a:t>the family in the </a:t>
            </a:r>
            <a:r>
              <a:rPr lang="en-US" sz="2200" dirty="0">
                <a:solidFill>
                  <a:srgbClr val="FFFF00"/>
                </a:solidFill>
                <a:effectLst/>
              </a:rPr>
              <a:t>recovery process </a:t>
            </a:r>
          </a:p>
          <a:p>
            <a:pPr lvl="1"/>
            <a:r>
              <a:rPr lang="en-US" sz="2200" dirty="0" smtClean="0">
                <a:effectLst/>
              </a:rPr>
              <a:t>Enhancing </a:t>
            </a:r>
            <a:r>
              <a:rPr lang="en-US" sz="2200" dirty="0">
                <a:solidFill>
                  <a:srgbClr val="FFFF00"/>
                </a:solidFill>
                <a:effectLst/>
              </a:rPr>
              <a:t>family functioning </a:t>
            </a:r>
            <a:r>
              <a:rPr lang="en-US" sz="2200" dirty="0">
                <a:effectLst/>
              </a:rPr>
              <a:t>through </a:t>
            </a:r>
            <a:r>
              <a:rPr lang="en-US" sz="2200" dirty="0" smtClean="0">
                <a:effectLst/>
              </a:rPr>
              <a:t>communication and relationship </a:t>
            </a:r>
            <a:r>
              <a:rPr lang="en-US" sz="2200" dirty="0">
                <a:effectLst/>
              </a:rPr>
              <a:t>building </a:t>
            </a:r>
            <a:endParaRPr lang="en-US" sz="2200" dirty="0" smtClean="0">
              <a:effectLst/>
            </a:endParaRPr>
          </a:p>
          <a:p>
            <a:pPr lvl="1"/>
            <a:r>
              <a:rPr lang="en-US" sz="2200" dirty="0" smtClean="0">
                <a:effectLst/>
              </a:rPr>
              <a:t>Improving </a:t>
            </a:r>
            <a:r>
              <a:rPr lang="en-US" sz="2200" dirty="0">
                <a:solidFill>
                  <a:srgbClr val="FFFF00"/>
                </a:solidFill>
                <a:effectLst/>
              </a:rPr>
              <a:t>parental effectiveness </a:t>
            </a:r>
            <a:r>
              <a:rPr lang="en-US" sz="2200" dirty="0">
                <a:effectLst/>
              </a:rPr>
              <a:t>in dealing with </a:t>
            </a:r>
            <a:r>
              <a:rPr lang="en-US" sz="2200" dirty="0" smtClean="0">
                <a:effectLst/>
              </a:rPr>
              <a:t>substance abuse and </a:t>
            </a:r>
            <a:r>
              <a:rPr lang="en-US" sz="2200" dirty="0">
                <a:effectLst/>
              </a:rPr>
              <a:t>the behaviors accompanying drug </a:t>
            </a:r>
            <a:r>
              <a:rPr lang="en-US" sz="2200" dirty="0" smtClean="0">
                <a:effectLst/>
              </a:rPr>
              <a:t>use </a:t>
            </a:r>
          </a:p>
          <a:p>
            <a:pPr lvl="1"/>
            <a:r>
              <a:rPr lang="en-US" sz="2200" dirty="0" smtClean="0">
                <a:effectLst/>
              </a:rPr>
              <a:t>Assessing </a:t>
            </a:r>
            <a:r>
              <a:rPr lang="en-US" sz="2200" dirty="0">
                <a:effectLst/>
              </a:rPr>
              <a:t>the </a:t>
            </a:r>
            <a:r>
              <a:rPr lang="en-US" sz="2200" dirty="0">
                <a:solidFill>
                  <a:srgbClr val="FFFF00"/>
                </a:solidFill>
                <a:effectLst/>
              </a:rPr>
              <a:t>family’s commitment </a:t>
            </a:r>
            <a:r>
              <a:rPr lang="en-US" sz="2200" dirty="0">
                <a:effectLst/>
              </a:rPr>
              <a:t>to the recovery </a:t>
            </a:r>
            <a:r>
              <a:rPr lang="en-US" sz="2200" dirty="0" smtClean="0">
                <a:effectLst/>
              </a:rPr>
              <a:t>process and suggesting </a:t>
            </a:r>
            <a:r>
              <a:rPr lang="en-US" sz="2200" dirty="0">
                <a:effectLst/>
              </a:rPr>
              <a:t>changes in the way the family </a:t>
            </a:r>
            <a:r>
              <a:rPr lang="en-US" sz="2200" dirty="0" smtClean="0">
                <a:effectLst/>
              </a:rPr>
              <a:t>approaches problems</a:t>
            </a:r>
            <a:endParaRPr lang="en-US" sz="2200" dirty="0">
              <a:effectLst/>
            </a:endParaRPr>
          </a:p>
        </p:txBody>
      </p:sp>
      <p:pic>
        <p:nvPicPr>
          <p:cNvPr id="63" name="Picture 2" descr="C:\Users\bfinnerty\AppData\Local\Microsoft\Windows\Temporary Internet Files\Content.IE5\1ST1UG5N\MP9004484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81000"/>
            <a:ext cx="1943100" cy="1295400"/>
          </a:xfrm>
          <a:prstGeom prst="rect">
            <a:avLst/>
          </a:prstGeom>
          <a:noFill/>
          <a:ln w="38100">
            <a:noFill/>
          </a:ln>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914400" y="304800"/>
            <a:ext cx="7543800" cy="1431925"/>
          </a:xfrm>
        </p:spPr>
        <p:txBody>
          <a:bodyPr/>
          <a:lstStyle/>
          <a:p>
            <a:r>
              <a:rPr lang="en-US" dirty="0" smtClean="0"/>
              <a:t>Case Study</a:t>
            </a:r>
          </a:p>
        </p:txBody>
      </p:sp>
      <p:sp>
        <p:nvSpPr>
          <p:cNvPr id="76803" name="Content Placeholder 2"/>
          <p:cNvSpPr>
            <a:spLocks noGrp="1"/>
          </p:cNvSpPr>
          <p:nvPr>
            <p:ph idx="1"/>
          </p:nvPr>
        </p:nvSpPr>
        <p:spPr>
          <a:xfrm>
            <a:off x="914400" y="1828800"/>
            <a:ext cx="8077200" cy="4800600"/>
          </a:xfrm>
        </p:spPr>
        <p:txBody>
          <a:bodyPr/>
          <a:lstStyle/>
          <a:p>
            <a:pPr marL="0" indent="0">
              <a:buFont typeface="Arial" pitchFamily="34" charset="0"/>
              <a:buNone/>
              <a:defRPr/>
            </a:pPr>
            <a:r>
              <a:rPr lang="en-US" sz="2800" i="1" dirty="0" smtClean="0">
                <a:effectLst/>
              </a:rPr>
              <a:t>A 17 year-old Latino patient and has come  to your office for assistance. He discloses that he recently moved in with his older boyfriend in East Los Angeles. He has a history of using alcohol and prescription opioids, and admitted recently trying heroin for the first time.  </a:t>
            </a:r>
            <a:r>
              <a:rPr lang="en-US" sz="2800" dirty="0" smtClean="0">
                <a:effectLst/>
              </a:rPr>
              <a:t>He states, </a:t>
            </a:r>
            <a:r>
              <a:rPr lang="en-US" sz="2800" i="1" dirty="0" smtClean="0">
                <a:effectLst/>
              </a:rPr>
              <a:t>“I am definitely NOT HIV+ because I don’t hang out with those kind of people.”</a:t>
            </a:r>
          </a:p>
          <a:p>
            <a:pPr marL="0" indent="0">
              <a:buFont typeface="Arial" pitchFamily="34" charset="0"/>
              <a:buNone/>
              <a:defRPr/>
            </a:pPr>
            <a:endParaRPr lang="en-US" sz="2800" i="1" dirty="0" smtClean="0">
              <a:effectLst/>
            </a:endParaRPr>
          </a:p>
          <a:p>
            <a:pPr marL="282575" indent="-282575">
              <a:buFont typeface="Arial" pitchFamily="34" charset="0"/>
              <a:buAutoNum type="arabicPeriod"/>
              <a:defRPr/>
            </a:pPr>
            <a:r>
              <a:rPr lang="en-US" sz="2800" dirty="0" smtClean="0">
                <a:solidFill>
                  <a:srgbClr val="FFFF00"/>
                </a:solidFill>
                <a:effectLst/>
              </a:rPr>
              <a:t>What additional information do you want to know?</a:t>
            </a:r>
          </a:p>
          <a:p>
            <a:pPr marL="282575" indent="-282575">
              <a:buFont typeface="Arial" pitchFamily="34" charset="0"/>
              <a:buAutoNum type="arabicPeriod"/>
              <a:defRPr/>
            </a:pPr>
            <a:r>
              <a:rPr lang="en-US" sz="2800" dirty="0" smtClean="0">
                <a:solidFill>
                  <a:srgbClr val="FFFF00"/>
                </a:solidFill>
                <a:effectLst/>
              </a:rPr>
              <a:t>What services are most important to begin his care?</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102</a:t>
            </a:fld>
            <a:endParaRPr lang="en-US" sz="1400" dirty="0" smtClean="0">
              <a:latin typeface="Calibri" panose="020F0502020204030204" pitchFamily="34" charset="0"/>
            </a:endParaRPr>
          </a:p>
        </p:txBody>
      </p:sp>
      <p:pic>
        <p:nvPicPr>
          <p:cNvPr id="6"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36582" r="68368">
                        <a14:backgroundMark x1="47951" y1="34564" x2="40758" y2="86242"/>
                      </a14:backgroundRemoval>
                    </a14:imgEffect>
                  </a14:imgLayer>
                </a14:imgProps>
              </a:ext>
              <a:ext uri="{28A0092B-C50C-407E-A947-70E740481C1C}">
                <a14:useLocalDpi xmlns:a14="http://schemas.microsoft.com/office/drawing/2010/main" val="0"/>
              </a:ext>
            </a:extLst>
          </a:blip>
          <a:srcRect l="36696" r="31652"/>
          <a:stretch/>
        </p:blipFill>
        <p:spPr bwMode="auto">
          <a:xfrm>
            <a:off x="5554495" y="76200"/>
            <a:ext cx="240936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363425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14400" y="381000"/>
            <a:ext cx="7543800" cy="1431925"/>
          </a:xfrm>
        </p:spPr>
        <p:txBody>
          <a:bodyPr/>
          <a:lstStyle/>
          <a:p>
            <a:pPr eaLnBrk="1" hangingPunct="1"/>
            <a:r>
              <a:rPr lang="en-US" dirty="0" smtClean="0"/>
              <a:t>Approaches for</a:t>
            </a:r>
            <a:br>
              <a:rPr lang="en-US" dirty="0" smtClean="0"/>
            </a:br>
            <a:r>
              <a:rPr lang="en-US" dirty="0" smtClean="0"/>
              <a:t>Treating Adolescents</a:t>
            </a:r>
          </a:p>
        </p:txBody>
      </p:sp>
      <p:sp>
        <p:nvSpPr>
          <p:cNvPr id="78851" name="Rectangle 3"/>
          <p:cNvSpPr>
            <a:spLocks noGrp="1" noChangeArrowheads="1"/>
          </p:cNvSpPr>
          <p:nvPr>
            <p:ph idx="1"/>
          </p:nvPr>
        </p:nvSpPr>
        <p:spPr>
          <a:xfrm>
            <a:off x="1066800" y="1905000"/>
            <a:ext cx="7543800" cy="4114800"/>
          </a:xfrm>
        </p:spPr>
        <p:txBody>
          <a:bodyPr/>
          <a:lstStyle/>
          <a:p>
            <a:pPr eaLnBrk="1" hangingPunct="1"/>
            <a:r>
              <a:rPr lang="en-US" sz="2800" dirty="0" smtClean="0">
                <a:effectLst/>
              </a:rPr>
              <a:t>Family therapy </a:t>
            </a:r>
          </a:p>
          <a:p>
            <a:pPr eaLnBrk="1" hangingPunct="1"/>
            <a:r>
              <a:rPr lang="en-US" sz="2800" dirty="0" smtClean="0">
                <a:effectLst/>
              </a:rPr>
              <a:t>Individual counseling </a:t>
            </a:r>
          </a:p>
          <a:p>
            <a:pPr eaLnBrk="1" hangingPunct="1"/>
            <a:r>
              <a:rPr lang="en-US" sz="2800" dirty="0" smtClean="0">
                <a:effectLst/>
              </a:rPr>
              <a:t>Generic group counseling programs</a:t>
            </a:r>
          </a:p>
          <a:p>
            <a:pPr eaLnBrk="1" hangingPunct="1">
              <a:lnSpc>
                <a:spcPct val="90000"/>
              </a:lnSpc>
            </a:pPr>
            <a:r>
              <a:rPr lang="en-US" sz="2800" dirty="0" smtClean="0">
                <a:effectLst/>
              </a:rPr>
              <a:t>Cognitive behavioral therapy (CBT) </a:t>
            </a:r>
          </a:p>
          <a:p>
            <a:pPr eaLnBrk="1" hangingPunct="1">
              <a:lnSpc>
                <a:spcPct val="90000"/>
              </a:lnSpc>
            </a:pPr>
            <a:r>
              <a:rPr lang="en-US" sz="2800" dirty="0" smtClean="0">
                <a:effectLst/>
              </a:rPr>
              <a:t>Motivational interviewing/enhancement therapy (MET) </a:t>
            </a:r>
          </a:p>
          <a:p>
            <a:pPr eaLnBrk="1" hangingPunct="1">
              <a:lnSpc>
                <a:spcPct val="90000"/>
              </a:lnSpc>
            </a:pPr>
            <a:r>
              <a:rPr lang="en-US" sz="2800" dirty="0" smtClean="0">
                <a:effectLst/>
              </a:rPr>
              <a:t>MET + CBT (MET/CBT) </a:t>
            </a:r>
          </a:p>
          <a:p>
            <a:pPr lvl="1" eaLnBrk="1" hangingPunct="1">
              <a:lnSpc>
                <a:spcPct val="90000"/>
              </a:lnSpc>
            </a:pPr>
            <a:r>
              <a:rPr lang="en-US" dirty="0" smtClean="0">
                <a:solidFill>
                  <a:srgbClr val="FFFF3D"/>
                </a:solidFill>
                <a:effectLst/>
              </a:rPr>
              <a:t>MET/CBT-5</a:t>
            </a:r>
            <a:r>
              <a:rPr lang="en-US" dirty="0" smtClean="0">
                <a:effectLst/>
              </a:rPr>
              <a:t> </a:t>
            </a:r>
          </a:p>
          <a:p>
            <a:pPr lvl="1" eaLnBrk="1" hangingPunct="1">
              <a:lnSpc>
                <a:spcPct val="90000"/>
              </a:lnSpc>
            </a:pPr>
            <a:r>
              <a:rPr lang="en-US" dirty="0" smtClean="0">
                <a:solidFill>
                  <a:srgbClr val="FFFF3D"/>
                </a:solidFill>
                <a:effectLst/>
              </a:rPr>
              <a:t>MET/CBT-12</a:t>
            </a:r>
            <a:r>
              <a:rPr lang="en-US" dirty="0" smtClean="0">
                <a:effectLst/>
              </a:rPr>
              <a:t> (this includes the 7 additional components)</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103</a:t>
            </a:fld>
            <a:endParaRPr lang="en-US" sz="1400" dirty="0" smtClean="0">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322" y="152400"/>
            <a:ext cx="2554278" cy="2256625"/>
          </a:xfrm>
          <a:prstGeom prst="rect">
            <a:avLst/>
          </a:prstGeom>
          <a:ln w="38100">
            <a:solidFill>
              <a:srgbClr val="00B0F0"/>
            </a:solidFill>
          </a:ln>
          <a:effectLst>
            <a:softEdge rad="127000"/>
          </a:effectLst>
        </p:spPr>
      </p:pic>
      <p:sp>
        <p:nvSpPr>
          <p:cNvPr id="7" name="TextBox 6"/>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err="1" smtClean="0">
                <a:solidFill>
                  <a:srgbClr val="FFFF3D"/>
                </a:solidFill>
                <a:latin typeface="Calibri" panose="020F0502020204030204" pitchFamily="34" charset="0"/>
              </a:rPr>
              <a:t>Lipsey</a:t>
            </a:r>
            <a:r>
              <a:rPr lang="en-US" sz="1400" dirty="0" smtClean="0">
                <a:solidFill>
                  <a:srgbClr val="FFFF3D"/>
                </a:solidFill>
                <a:latin typeface="Calibri" panose="020F0502020204030204" pitchFamily="34" charset="0"/>
              </a:rPr>
              <a:t> et al., 2010.</a:t>
            </a:r>
            <a:endParaRPr lang="en-US" sz="1400" dirty="0">
              <a:solidFill>
                <a:srgbClr val="FFFF3D"/>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914400" y="396875"/>
            <a:ext cx="7543800" cy="1431925"/>
          </a:xfrm>
        </p:spPr>
        <p:txBody>
          <a:bodyPr/>
          <a:lstStyle/>
          <a:p>
            <a:pPr eaLnBrk="1" hangingPunct="1"/>
            <a:r>
              <a:rPr lang="en-US" dirty="0" smtClean="0"/>
              <a:t>Meta-Analysis Results</a:t>
            </a:r>
          </a:p>
        </p:txBody>
      </p:sp>
      <p:sp>
        <p:nvSpPr>
          <p:cNvPr id="8196" name="Rectangle 3"/>
          <p:cNvSpPr>
            <a:spLocks noGrp="1" noChangeArrowheads="1"/>
          </p:cNvSpPr>
          <p:nvPr>
            <p:ph type="body" sz="half" idx="4294967295"/>
          </p:nvPr>
        </p:nvSpPr>
        <p:spPr>
          <a:xfrm>
            <a:off x="914400" y="1889125"/>
            <a:ext cx="7848600" cy="4511675"/>
          </a:xfrm>
        </p:spPr>
        <p:txBody>
          <a:bodyPr/>
          <a:lstStyle/>
          <a:p>
            <a:pPr eaLnBrk="1" hangingPunct="1"/>
            <a:r>
              <a:rPr lang="en-US" sz="3000" dirty="0" smtClean="0">
                <a:effectLst/>
                <a:latin typeface="Calibri" panose="020F0502020204030204" pitchFamily="34" charset="0"/>
              </a:rPr>
              <a:t>Effect sizes were close and not statistically meaningful to make definitive statements about superiority…BUT</a:t>
            </a:r>
          </a:p>
          <a:p>
            <a:pPr lvl="1" eaLnBrk="1" hangingPunct="1"/>
            <a:r>
              <a:rPr lang="en-US" sz="3000" dirty="0" smtClean="0">
                <a:solidFill>
                  <a:srgbClr val="F2EC00"/>
                </a:solidFill>
                <a:effectLst/>
                <a:latin typeface="Calibri" panose="020F0502020204030204" pitchFamily="34" charset="0"/>
              </a:rPr>
              <a:t>Family therapy &amp; CBT/MET combo</a:t>
            </a:r>
            <a:r>
              <a:rPr lang="en-US" sz="3000" dirty="0" smtClean="0">
                <a:effectLst/>
                <a:latin typeface="Calibri" panose="020F0502020204030204" pitchFamily="34" charset="0"/>
              </a:rPr>
              <a:t> </a:t>
            </a:r>
            <a:r>
              <a:rPr lang="en-US" sz="3000" dirty="0" smtClean="0">
                <a:solidFill>
                  <a:srgbClr val="FFFF3D"/>
                </a:solidFill>
                <a:effectLst/>
                <a:latin typeface="Calibri" panose="020F0502020204030204" pitchFamily="34" charset="0"/>
              </a:rPr>
              <a:t>had stronger effects</a:t>
            </a:r>
            <a:r>
              <a:rPr lang="en-US" sz="3000" dirty="0" smtClean="0">
                <a:effectLst/>
                <a:latin typeface="Calibri" panose="020F0502020204030204" pitchFamily="34" charset="0"/>
              </a:rPr>
              <a:t> (on abstinence outcomes) than all compared treatment conditions</a:t>
            </a:r>
          </a:p>
          <a:p>
            <a:pPr lvl="1" eaLnBrk="1" hangingPunct="1"/>
            <a:r>
              <a:rPr lang="en-US" sz="3000" dirty="0" smtClean="0">
                <a:solidFill>
                  <a:srgbClr val="FFFF3D"/>
                </a:solidFill>
                <a:effectLst/>
                <a:latin typeface="Calibri" panose="020F0502020204030204" pitchFamily="34" charset="0"/>
              </a:rPr>
              <a:t>Individual counseling was less effective </a:t>
            </a:r>
            <a:r>
              <a:rPr lang="en-US" sz="3000" dirty="0" smtClean="0">
                <a:effectLst/>
                <a:latin typeface="Calibri" panose="020F0502020204030204" pitchFamily="34" charset="0"/>
              </a:rPr>
              <a:t>than all other treatment conditions with which it was compared</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104</a:t>
            </a:fld>
            <a:endParaRPr lang="en-US" sz="1400" dirty="0" smtClean="0">
              <a:latin typeface="Calibri" panose="020F0502020204030204" pitchFamily="34" charset="0"/>
            </a:endParaRPr>
          </a:p>
        </p:txBody>
      </p:sp>
      <p:sp>
        <p:nvSpPr>
          <p:cNvPr id="7" name="TextBox 6"/>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err="1" smtClean="0">
                <a:solidFill>
                  <a:srgbClr val="FFFF3D"/>
                </a:solidFill>
                <a:latin typeface="Calibri" panose="020F0502020204030204" pitchFamily="34" charset="0"/>
              </a:rPr>
              <a:t>Lipsey</a:t>
            </a:r>
            <a:r>
              <a:rPr lang="en-US" sz="1400" dirty="0" smtClean="0">
                <a:solidFill>
                  <a:srgbClr val="FFFF3D"/>
                </a:solidFill>
                <a:latin typeface="Calibri" panose="020F0502020204030204" pitchFamily="34" charset="0"/>
              </a:rPr>
              <a:t> et al., 2010.</a:t>
            </a:r>
            <a:endParaRPr lang="en-US" sz="1400" dirty="0">
              <a:solidFill>
                <a:srgbClr val="FFFF3D"/>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914400" y="396875"/>
            <a:ext cx="7543800" cy="1431925"/>
          </a:xfrm>
        </p:spPr>
        <p:txBody>
          <a:bodyPr/>
          <a:lstStyle/>
          <a:p>
            <a:pPr eaLnBrk="1" hangingPunct="1"/>
            <a:r>
              <a:rPr lang="en-US" dirty="0" smtClean="0"/>
              <a:t>What is the Clinical Adherence to Evidence-Based Practices?</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105</a:t>
            </a:fld>
            <a:endParaRPr lang="en-US" sz="1400" dirty="0" smtClean="0">
              <a:latin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32" y="2209800"/>
            <a:ext cx="5164537" cy="3429000"/>
          </a:xfrm>
          <a:prstGeom prst="rect">
            <a:avLst/>
          </a:prstGeom>
          <a:ln w="38100">
            <a:solidFill>
              <a:srgbClr val="00B0F0"/>
            </a:solidFill>
          </a:ln>
          <a:effectLst>
            <a:softEdge rad="127000"/>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5"/>
          <p:cNvSpPr>
            <a:spLocks noGrp="1" noChangeArrowheads="1"/>
          </p:cNvSpPr>
          <p:nvPr>
            <p:ph type="title"/>
          </p:nvPr>
        </p:nvSpPr>
        <p:spPr>
          <a:xfrm>
            <a:off x="914400" y="396875"/>
            <a:ext cx="7543800" cy="1431925"/>
          </a:xfrm>
        </p:spPr>
        <p:txBody>
          <a:bodyPr/>
          <a:lstStyle/>
          <a:p>
            <a:pPr eaLnBrk="1" hangingPunct="1"/>
            <a:r>
              <a:rPr lang="en-US" dirty="0" smtClean="0"/>
              <a:t>What do Counselors Say?</a:t>
            </a:r>
          </a:p>
        </p:txBody>
      </p:sp>
      <p:sp>
        <p:nvSpPr>
          <p:cNvPr id="910339" name="Rectangle 3"/>
          <p:cNvSpPr>
            <a:spLocks noGrp="1" noChangeArrowheads="1"/>
          </p:cNvSpPr>
          <p:nvPr>
            <p:ph idx="1"/>
          </p:nvPr>
        </p:nvSpPr>
        <p:spPr/>
        <p:txBody>
          <a:bodyPr/>
          <a:lstStyle/>
          <a:p>
            <a:pPr marL="290513" indent="-290513" eaLnBrk="1" hangingPunct="1"/>
            <a:r>
              <a:rPr lang="en-US" sz="2800" dirty="0" smtClean="0">
                <a:effectLst/>
              </a:rPr>
              <a:t>Like the structure and consistency</a:t>
            </a:r>
          </a:p>
          <a:p>
            <a:pPr marL="290513" indent="-290513" eaLnBrk="1" hangingPunct="1"/>
            <a:r>
              <a:rPr lang="en-US" sz="2800" dirty="0" smtClean="0">
                <a:effectLst/>
              </a:rPr>
              <a:t>Easy to use</a:t>
            </a:r>
          </a:p>
          <a:p>
            <a:pPr marL="290513" indent="-290513" eaLnBrk="1" hangingPunct="1"/>
            <a:r>
              <a:rPr lang="en-US" sz="2800" dirty="0" smtClean="0">
                <a:effectLst/>
              </a:rPr>
              <a:t>They help focus a session</a:t>
            </a:r>
          </a:p>
          <a:p>
            <a:pPr marL="290513" indent="-290513" eaLnBrk="1" hangingPunct="1">
              <a:buFontTx/>
              <a:buNone/>
            </a:pPr>
            <a:r>
              <a:rPr lang="en-US" sz="2800" dirty="0" smtClean="0">
                <a:effectLst/>
              </a:rPr>
              <a:t>-------------------------------------------------------------------</a:t>
            </a:r>
          </a:p>
          <a:p>
            <a:pPr marL="290513" indent="-290513" eaLnBrk="1" hangingPunct="1"/>
            <a:r>
              <a:rPr lang="en-US" sz="2800" dirty="0" smtClean="0">
                <a:effectLst/>
              </a:rPr>
              <a:t>Can be restrictive</a:t>
            </a:r>
          </a:p>
          <a:p>
            <a:pPr marL="290513" indent="-290513" eaLnBrk="1" hangingPunct="1"/>
            <a:r>
              <a:rPr lang="en-US" sz="2800" dirty="0" smtClean="0">
                <a:effectLst/>
              </a:rPr>
              <a:t>Need to incorporate personal style and creativity</a:t>
            </a:r>
          </a:p>
          <a:p>
            <a:pPr marL="290513" indent="-290513" eaLnBrk="1" hangingPunct="1"/>
            <a:r>
              <a:rPr lang="en-US" sz="2800" dirty="0" smtClean="0">
                <a:effectLst/>
              </a:rPr>
              <a:t>Need to provide flexibility</a:t>
            </a:r>
          </a:p>
          <a:p>
            <a:pPr marL="290513" indent="-290513" eaLnBrk="1" hangingPunct="1">
              <a:buFontTx/>
              <a:buNone/>
            </a:pPr>
            <a:r>
              <a:rPr lang="en-US" sz="2000" dirty="0" smtClean="0">
                <a:effectLst/>
              </a:rPr>
              <a:t>	</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106</a:t>
            </a:fld>
            <a:endParaRPr lang="en-US" sz="1400" dirty="0" smtClean="0">
              <a:latin typeface="Calibri" panose="020F0502020204030204" pitchFamily="34" charset="0"/>
            </a:endParaRPr>
          </a:p>
        </p:txBody>
      </p:sp>
      <p:sp>
        <p:nvSpPr>
          <p:cNvPr id="2" name="TextBox 1"/>
          <p:cNvSpPr txBox="1"/>
          <p:nvPr/>
        </p:nvSpPr>
        <p:spPr>
          <a:xfrm>
            <a:off x="0" y="6550223"/>
            <a:ext cx="50292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Winters &amp; </a:t>
            </a:r>
            <a:r>
              <a:rPr lang="en-US" sz="1400" dirty="0" err="1" smtClean="0">
                <a:solidFill>
                  <a:srgbClr val="FFFF3D"/>
                </a:solidFill>
                <a:latin typeface="Calibri" panose="020F0502020204030204" pitchFamily="34" charset="0"/>
              </a:rPr>
              <a:t>Kaminer</a:t>
            </a:r>
            <a:r>
              <a:rPr lang="en-US" sz="1400" dirty="0" smtClean="0">
                <a:solidFill>
                  <a:srgbClr val="FFFF3D"/>
                </a:solidFill>
                <a:latin typeface="Calibri" panose="020F0502020204030204" pitchFamily="34" charset="0"/>
              </a:rPr>
              <a:t>, 2008; Godley et al., 2001.</a:t>
            </a:r>
            <a:endParaRPr lang="en-US" sz="1400" dirty="0">
              <a:solidFill>
                <a:srgbClr val="FFFF3D"/>
              </a:solidFill>
              <a:latin typeface="Calibri" panose="020F0502020204030204" pitchFamily="34" charset="0"/>
            </a:endParaRPr>
          </a:p>
        </p:txBody>
      </p:sp>
      <p:sp>
        <p:nvSpPr>
          <p:cNvPr id="3" name="TextBox 2"/>
          <p:cNvSpPr txBox="1"/>
          <p:nvPr/>
        </p:nvSpPr>
        <p:spPr>
          <a:xfrm>
            <a:off x="304800" y="2152471"/>
            <a:ext cx="533400" cy="1200329"/>
          </a:xfrm>
          <a:prstGeom prst="rect">
            <a:avLst/>
          </a:prstGeom>
          <a:noFill/>
        </p:spPr>
        <p:txBody>
          <a:bodyPr wrap="square" rtlCol="0">
            <a:spAutoFit/>
          </a:bodyPr>
          <a:lstStyle/>
          <a:p>
            <a:r>
              <a:rPr lang="en-US" sz="2400" dirty="0" smtClean="0">
                <a:solidFill>
                  <a:srgbClr val="FFFF3D"/>
                </a:solidFill>
                <a:latin typeface="Calibri" panose="020F0502020204030204" pitchFamily="34" charset="0"/>
              </a:rPr>
              <a:t>P</a:t>
            </a:r>
          </a:p>
          <a:p>
            <a:r>
              <a:rPr lang="en-US" sz="2400" dirty="0" smtClean="0">
                <a:solidFill>
                  <a:srgbClr val="FFFF3D"/>
                </a:solidFill>
                <a:latin typeface="Calibri" panose="020F0502020204030204" pitchFamily="34" charset="0"/>
              </a:rPr>
              <a:t>R</a:t>
            </a:r>
          </a:p>
          <a:p>
            <a:r>
              <a:rPr lang="en-US" sz="2400" dirty="0">
                <a:solidFill>
                  <a:srgbClr val="FFFF3D"/>
                </a:solidFill>
                <a:latin typeface="Calibri" panose="020F0502020204030204" pitchFamily="34" charset="0"/>
              </a:rPr>
              <a:t>O</a:t>
            </a:r>
          </a:p>
        </p:txBody>
      </p:sp>
      <p:sp>
        <p:nvSpPr>
          <p:cNvPr id="7" name="TextBox 6"/>
          <p:cNvSpPr txBox="1"/>
          <p:nvPr/>
        </p:nvSpPr>
        <p:spPr>
          <a:xfrm>
            <a:off x="304800" y="4362271"/>
            <a:ext cx="533400" cy="1200329"/>
          </a:xfrm>
          <a:prstGeom prst="rect">
            <a:avLst/>
          </a:prstGeom>
          <a:noFill/>
        </p:spPr>
        <p:txBody>
          <a:bodyPr wrap="square" rtlCol="0">
            <a:spAutoFit/>
          </a:bodyPr>
          <a:lstStyle/>
          <a:p>
            <a:r>
              <a:rPr lang="en-US" sz="2400" dirty="0" smtClean="0">
                <a:solidFill>
                  <a:srgbClr val="FFFF3D"/>
                </a:solidFill>
                <a:latin typeface="Calibri" panose="020F0502020204030204" pitchFamily="34" charset="0"/>
              </a:rPr>
              <a:t>CON</a:t>
            </a:r>
            <a:endParaRPr lang="en-US" sz="2400" dirty="0">
              <a:solidFill>
                <a:srgbClr val="FFFF3D"/>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0339">
                                            <p:txEl>
                                              <p:pRg st="0" end="0"/>
                                            </p:txEl>
                                          </p:spTgt>
                                        </p:tgtEl>
                                        <p:attrNameLst>
                                          <p:attrName>style.visibility</p:attrName>
                                        </p:attrNameLst>
                                      </p:cBhvr>
                                      <p:to>
                                        <p:strVal val="visible"/>
                                      </p:to>
                                    </p:set>
                                    <p:anim calcmode="lin" valueType="num">
                                      <p:cBhvr additive="base">
                                        <p:cTn id="7" dur="500" fill="hold"/>
                                        <p:tgtEl>
                                          <p:spTgt spid="910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03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10339">
                                            <p:txEl>
                                              <p:pRg st="1" end="1"/>
                                            </p:txEl>
                                          </p:spTgt>
                                        </p:tgtEl>
                                        <p:attrNameLst>
                                          <p:attrName>style.visibility</p:attrName>
                                        </p:attrNameLst>
                                      </p:cBhvr>
                                      <p:to>
                                        <p:strVal val="visible"/>
                                      </p:to>
                                    </p:set>
                                    <p:anim calcmode="lin" valueType="num">
                                      <p:cBhvr additive="base">
                                        <p:cTn id="12" dur="500" fill="hold"/>
                                        <p:tgtEl>
                                          <p:spTgt spid="91033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1033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10339">
                                            <p:txEl>
                                              <p:pRg st="2" end="2"/>
                                            </p:txEl>
                                          </p:spTgt>
                                        </p:tgtEl>
                                        <p:attrNameLst>
                                          <p:attrName>style.visibility</p:attrName>
                                        </p:attrNameLst>
                                      </p:cBhvr>
                                      <p:to>
                                        <p:strVal val="visible"/>
                                      </p:to>
                                    </p:set>
                                    <p:anim calcmode="lin" valueType="num">
                                      <p:cBhvr additive="base">
                                        <p:cTn id="17" dur="500" fill="hold"/>
                                        <p:tgtEl>
                                          <p:spTgt spid="9103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10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10339">
                                            <p:txEl>
                                              <p:pRg st="3" end="3"/>
                                            </p:txEl>
                                          </p:spTgt>
                                        </p:tgtEl>
                                        <p:attrNameLst>
                                          <p:attrName>style.visibility</p:attrName>
                                        </p:attrNameLst>
                                      </p:cBhvr>
                                      <p:to>
                                        <p:strVal val="visible"/>
                                      </p:to>
                                    </p:set>
                                    <p:anim calcmode="lin" valueType="num">
                                      <p:cBhvr additive="base">
                                        <p:cTn id="23" dur="500" fill="hold"/>
                                        <p:tgtEl>
                                          <p:spTgt spid="91033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10339">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910339">
                                            <p:txEl>
                                              <p:pRg st="4" end="4"/>
                                            </p:txEl>
                                          </p:spTgt>
                                        </p:tgtEl>
                                        <p:attrNameLst>
                                          <p:attrName>style.visibility</p:attrName>
                                        </p:attrNameLst>
                                      </p:cBhvr>
                                      <p:to>
                                        <p:strVal val="visible"/>
                                      </p:to>
                                    </p:set>
                                    <p:anim calcmode="lin" valueType="num">
                                      <p:cBhvr additive="base">
                                        <p:cTn id="28" dur="500" fill="hold"/>
                                        <p:tgtEl>
                                          <p:spTgt spid="910339">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910339">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910339">
                                            <p:txEl>
                                              <p:pRg st="5" end="5"/>
                                            </p:txEl>
                                          </p:spTgt>
                                        </p:tgtEl>
                                        <p:attrNameLst>
                                          <p:attrName>style.visibility</p:attrName>
                                        </p:attrNameLst>
                                      </p:cBhvr>
                                      <p:to>
                                        <p:strVal val="visible"/>
                                      </p:to>
                                    </p:set>
                                    <p:anim calcmode="lin" valueType="num">
                                      <p:cBhvr additive="base">
                                        <p:cTn id="33" dur="500" fill="hold"/>
                                        <p:tgtEl>
                                          <p:spTgt spid="91033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10339">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910339">
                                            <p:txEl>
                                              <p:pRg st="6" end="6"/>
                                            </p:txEl>
                                          </p:spTgt>
                                        </p:tgtEl>
                                        <p:attrNameLst>
                                          <p:attrName>style.visibility</p:attrName>
                                        </p:attrNameLst>
                                      </p:cBhvr>
                                      <p:to>
                                        <p:strVal val="visible"/>
                                      </p:to>
                                    </p:set>
                                    <p:anim calcmode="lin" valueType="num">
                                      <p:cBhvr additive="base">
                                        <p:cTn id="38" dur="500" fill="hold"/>
                                        <p:tgtEl>
                                          <p:spTgt spid="910339">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10339">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910339">
                                            <p:txEl>
                                              <p:pRg st="7" end="7"/>
                                            </p:txEl>
                                          </p:spTgt>
                                        </p:tgtEl>
                                        <p:attrNameLst>
                                          <p:attrName>style.visibility</p:attrName>
                                        </p:attrNameLst>
                                      </p:cBhvr>
                                      <p:to>
                                        <p:strVal val="visible"/>
                                      </p:to>
                                    </p:set>
                                    <p:anim calcmode="lin" valueType="num">
                                      <p:cBhvr additive="base">
                                        <p:cTn id="43" dur="500" fill="hold"/>
                                        <p:tgtEl>
                                          <p:spTgt spid="91033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103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914400" y="396875"/>
            <a:ext cx="8153400" cy="1431925"/>
          </a:xfrm>
        </p:spPr>
        <p:txBody>
          <a:bodyPr/>
          <a:lstStyle/>
          <a:p>
            <a:pPr eaLnBrk="1" hangingPunct="1"/>
            <a:r>
              <a:rPr lang="en-US" dirty="0" smtClean="0"/>
              <a:t>Treatment Effectiveness Studies </a:t>
            </a:r>
          </a:p>
        </p:txBody>
      </p:sp>
      <p:sp>
        <p:nvSpPr>
          <p:cNvPr id="83971" name="Rectangle 3"/>
          <p:cNvSpPr>
            <a:spLocks noGrp="1" noChangeArrowheads="1"/>
          </p:cNvSpPr>
          <p:nvPr>
            <p:ph idx="1"/>
          </p:nvPr>
        </p:nvSpPr>
        <p:spPr>
          <a:xfrm>
            <a:off x="914400" y="1981200"/>
            <a:ext cx="7620000" cy="4419600"/>
          </a:xfrm>
        </p:spPr>
        <p:txBody>
          <a:bodyPr/>
          <a:lstStyle/>
          <a:p>
            <a:pPr eaLnBrk="1" hangingPunct="1"/>
            <a:r>
              <a:rPr lang="en-US" sz="3000" dirty="0" smtClean="0">
                <a:effectLst/>
              </a:rPr>
              <a:t>Important to note: Studies have </a:t>
            </a:r>
            <a:r>
              <a:rPr lang="en-US" sz="3000" dirty="0" smtClean="0">
                <a:solidFill>
                  <a:srgbClr val="FFFF00"/>
                </a:solidFill>
                <a:effectLst/>
              </a:rPr>
              <a:t>NOT established</a:t>
            </a:r>
            <a:r>
              <a:rPr lang="en-US" sz="3000" dirty="0" smtClean="0">
                <a:effectLst/>
              </a:rPr>
              <a:t> a superior treatment approach</a:t>
            </a:r>
          </a:p>
          <a:p>
            <a:pPr eaLnBrk="1" hangingPunct="1"/>
            <a:r>
              <a:rPr lang="en-US" sz="3000" dirty="0" smtClean="0">
                <a:effectLst/>
              </a:rPr>
              <a:t>They all have equally effective results in terms of producing positive outcomes…</a:t>
            </a:r>
          </a:p>
          <a:p>
            <a:pPr lvl="2" eaLnBrk="1" hangingPunct="1"/>
            <a:r>
              <a:rPr lang="en-US" sz="3000" dirty="0" smtClean="0">
                <a:solidFill>
                  <a:srgbClr val="FFFF00"/>
                </a:solidFill>
                <a:effectLst/>
                <a:cs typeface="Times New Roman" pitchFamily="18" charset="0"/>
              </a:rPr>
              <a:t>Reducing use</a:t>
            </a:r>
          </a:p>
          <a:p>
            <a:pPr lvl="2" eaLnBrk="1" hangingPunct="1"/>
            <a:r>
              <a:rPr lang="en-US" sz="3000" dirty="0" smtClean="0">
                <a:solidFill>
                  <a:srgbClr val="FFFF00"/>
                </a:solidFill>
                <a:effectLst/>
                <a:cs typeface="Times New Roman" pitchFamily="18" charset="0"/>
              </a:rPr>
              <a:t>Improving mental health/well-being</a:t>
            </a:r>
          </a:p>
          <a:p>
            <a:pPr lvl="2" eaLnBrk="1" hangingPunct="1"/>
            <a:r>
              <a:rPr lang="en-US" sz="3000" dirty="0" smtClean="0">
                <a:solidFill>
                  <a:srgbClr val="FFFF00"/>
                </a:solidFill>
                <a:effectLst/>
                <a:cs typeface="Times New Roman" pitchFamily="18" charset="0"/>
              </a:rPr>
              <a:t>Repairing social relations</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107</a:t>
            </a:fld>
            <a:endParaRPr lang="en-US" sz="1400" dirty="0" smtClean="0">
              <a:latin typeface="Calibri" panose="020F0502020204030204" pitchFamily="34" charset="0"/>
            </a:endParaRPr>
          </a:p>
        </p:txBody>
      </p:sp>
      <p:sp>
        <p:nvSpPr>
          <p:cNvPr id="5" name="TextBox 4"/>
          <p:cNvSpPr txBox="1"/>
          <p:nvPr/>
        </p:nvSpPr>
        <p:spPr>
          <a:xfrm>
            <a:off x="0" y="6550223"/>
            <a:ext cx="81534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SOURCES: </a:t>
            </a:r>
            <a:r>
              <a:rPr lang="en-US" sz="1400" dirty="0" err="1" smtClean="0">
                <a:solidFill>
                  <a:srgbClr val="FFFF3D"/>
                </a:solidFill>
                <a:latin typeface="Calibri" panose="020F0502020204030204" pitchFamily="34" charset="0"/>
              </a:rPr>
              <a:t>Risberg</a:t>
            </a:r>
            <a:r>
              <a:rPr lang="en-US" sz="1400" dirty="0" smtClean="0">
                <a:solidFill>
                  <a:srgbClr val="FFFF3D"/>
                </a:solidFill>
                <a:latin typeface="Calibri" panose="020F0502020204030204" pitchFamily="34" charset="0"/>
              </a:rPr>
              <a:t> &amp; White, 2003.</a:t>
            </a:r>
            <a:endParaRPr lang="en-US" sz="1400" dirty="0">
              <a:solidFill>
                <a:srgbClr val="FFFF3D"/>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rrowheads="1"/>
          </p:cNvSpPr>
          <p:nvPr>
            <p:ph type="title"/>
          </p:nvPr>
        </p:nvSpPr>
        <p:spPr>
          <a:xfrm>
            <a:off x="914400" y="396875"/>
            <a:ext cx="7543800" cy="1431925"/>
          </a:xfrm>
        </p:spPr>
        <p:txBody>
          <a:bodyPr/>
          <a:lstStyle/>
          <a:p>
            <a:pPr eaLnBrk="1" hangingPunct="1">
              <a:lnSpc>
                <a:spcPct val="80000"/>
              </a:lnSpc>
              <a:defRPr/>
            </a:pPr>
            <a:r>
              <a:rPr lang="en-US" dirty="0" smtClean="0">
                <a:effectLst>
                  <a:outerShdw blurRad="38100" dist="38100" dir="2700000" algn="tl">
                    <a:srgbClr val="000000"/>
                  </a:outerShdw>
                </a:effectLst>
              </a:rPr>
              <a:t>Treatment Outcome Studies</a:t>
            </a:r>
          </a:p>
        </p:txBody>
      </p:sp>
      <p:sp>
        <p:nvSpPr>
          <p:cNvPr id="259075" name="Rectangle 3"/>
          <p:cNvSpPr>
            <a:spLocks noGrp="1" noChangeArrowheads="1"/>
          </p:cNvSpPr>
          <p:nvPr>
            <p:ph idx="1"/>
          </p:nvPr>
        </p:nvSpPr>
        <p:spPr>
          <a:xfrm>
            <a:off x="914400" y="1981200"/>
            <a:ext cx="7543800" cy="4114800"/>
          </a:xfrm>
        </p:spPr>
        <p:txBody>
          <a:bodyPr/>
          <a:lstStyle/>
          <a:p>
            <a:pPr eaLnBrk="1" hangingPunct="1">
              <a:lnSpc>
                <a:spcPct val="90000"/>
              </a:lnSpc>
              <a:defRPr/>
            </a:pPr>
            <a:r>
              <a:rPr lang="en-US" sz="3000" dirty="0" smtClean="0">
                <a:effectLst/>
                <a:cs typeface="Times New Roman" pitchFamily="18" charset="0"/>
              </a:rPr>
              <a:t>Although treatment is working… </a:t>
            </a:r>
          </a:p>
          <a:p>
            <a:pPr lvl="1" eaLnBrk="1" hangingPunct="1">
              <a:lnSpc>
                <a:spcPct val="90000"/>
              </a:lnSpc>
              <a:defRPr/>
            </a:pPr>
            <a:r>
              <a:rPr lang="en-US" sz="3000" dirty="0" smtClean="0">
                <a:solidFill>
                  <a:srgbClr val="FFFF00"/>
                </a:solidFill>
                <a:effectLst/>
              </a:rPr>
              <a:t>Less than half </a:t>
            </a:r>
            <a:r>
              <a:rPr lang="en-US" sz="3000" dirty="0" smtClean="0">
                <a:effectLst/>
              </a:rPr>
              <a:t>of adolescents leave treatment with a </a:t>
            </a:r>
            <a:r>
              <a:rPr lang="en-US" sz="3000" dirty="0" smtClean="0">
                <a:solidFill>
                  <a:srgbClr val="FFFF00"/>
                </a:solidFill>
                <a:effectLst/>
              </a:rPr>
              <a:t>positive discharge </a:t>
            </a:r>
            <a:r>
              <a:rPr lang="en-US" sz="3000" dirty="0" smtClean="0">
                <a:effectLst/>
              </a:rPr>
              <a:t>(still using)</a:t>
            </a:r>
          </a:p>
          <a:p>
            <a:pPr lvl="1" eaLnBrk="1" hangingPunct="1">
              <a:lnSpc>
                <a:spcPct val="90000"/>
              </a:lnSpc>
              <a:defRPr/>
            </a:pPr>
            <a:r>
              <a:rPr lang="en-US" sz="3000" dirty="0" smtClean="0">
                <a:solidFill>
                  <a:srgbClr val="F2EC00"/>
                </a:solidFill>
                <a:effectLst/>
                <a:cs typeface="Times New Roman" pitchFamily="18" charset="0"/>
              </a:rPr>
              <a:t>Relapse continues to be fairly common: </a:t>
            </a:r>
            <a:r>
              <a:rPr lang="en-US" sz="3000" dirty="0" smtClean="0">
                <a:effectLst/>
              </a:rPr>
              <a:t>~65% relapse during first three months after treatment completion, and longer-term (12+ months)</a:t>
            </a:r>
          </a:p>
        </p:txBody>
      </p:sp>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108</a:t>
            </a:fld>
            <a:endParaRPr lang="en-US" sz="1400" dirty="0" smtClean="0">
              <a:latin typeface="Calibri" panose="020F0502020204030204" pitchFamily="34" charset="0"/>
            </a:endParaRPr>
          </a:p>
        </p:txBody>
      </p:sp>
      <p:sp>
        <p:nvSpPr>
          <p:cNvPr id="10" name="TextBox 9"/>
          <p:cNvSpPr txBox="1"/>
          <p:nvPr/>
        </p:nvSpPr>
        <p:spPr>
          <a:xfrm>
            <a:off x="0" y="6550223"/>
            <a:ext cx="81534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SOURCES: </a:t>
            </a:r>
            <a:r>
              <a:rPr lang="en-US" sz="1400" dirty="0" err="1" smtClean="0">
                <a:solidFill>
                  <a:srgbClr val="FFFF3D"/>
                </a:solidFill>
                <a:latin typeface="Calibri" panose="020F0502020204030204" pitchFamily="34" charset="0"/>
              </a:rPr>
              <a:t>Patnode</a:t>
            </a:r>
            <a:r>
              <a:rPr lang="en-US" sz="1400" dirty="0" smtClean="0">
                <a:solidFill>
                  <a:srgbClr val="FFFF3D"/>
                </a:solidFill>
                <a:latin typeface="Calibri" panose="020F0502020204030204" pitchFamily="34" charset="0"/>
              </a:rPr>
              <a:t> et al., 2013; </a:t>
            </a:r>
            <a:r>
              <a:rPr lang="en-US" sz="1400" dirty="0" err="1" smtClean="0">
                <a:solidFill>
                  <a:srgbClr val="FFFF3D"/>
                </a:solidFill>
                <a:latin typeface="Calibri" panose="020F0502020204030204" pitchFamily="34" charset="0"/>
              </a:rPr>
              <a:t>Deas</a:t>
            </a:r>
            <a:r>
              <a:rPr lang="en-US" sz="1400" dirty="0" smtClean="0">
                <a:solidFill>
                  <a:srgbClr val="FFFF3D"/>
                </a:solidFill>
                <a:latin typeface="Calibri" panose="020F0502020204030204" pitchFamily="34" charset="0"/>
              </a:rPr>
              <a:t>, 2008; </a:t>
            </a:r>
            <a:r>
              <a:rPr lang="en-US" sz="1400" dirty="0" err="1" smtClean="0">
                <a:solidFill>
                  <a:srgbClr val="FFFF3D"/>
                </a:solidFill>
                <a:latin typeface="Calibri" panose="020F0502020204030204" pitchFamily="34" charset="0"/>
              </a:rPr>
              <a:t>Morral</a:t>
            </a:r>
            <a:r>
              <a:rPr lang="en-US" sz="1400" dirty="0" smtClean="0">
                <a:solidFill>
                  <a:srgbClr val="FFFF3D"/>
                </a:solidFill>
                <a:latin typeface="Calibri" panose="020F0502020204030204" pitchFamily="34" charset="0"/>
              </a:rPr>
              <a:t> et al., 2006.</a:t>
            </a:r>
            <a:endParaRPr lang="en-US" sz="1400" dirty="0">
              <a:solidFill>
                <a:srgbClr val="FFFF3D"/>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14400" y="396875"/>
            <a:ext cx="7543800" cy="1431925"/>
          </a:xfrm>
        </p:spPr>
        <p:txBody>
          <a:bodyPr/>
          <a:lstStyle/>
          <a:p>
            <a:pPr eaLnBrk="1" hangingPunct="1"/>
            <a:r>
              <a:rPr lang="en-US" dirty="0" smtClean="0"/>
              <a:t>The Case for Continuity of Care</a:t>
            </a:r>
          </a:p>
        </p:txBody>
      </p:sp>
      <p:sp>
        <p:nvSpPr>
          <p:cNvPr id="911363" name="Rectangle 3"/>
          <p:cNvSpPr>
            <a:spLocks noGrp="1" noChangeArrowheads="1"/>
          </p:cNvSpPr>
          <p:nvPr>
            <p:ph idx="1"/>
          </p:nvPr>
        </p:nvSpPr>
        <p:spPr>
          <a:xfrm>
            <a:off x="990600" y="1600200"/>
            <a:ext cx="7543800" cy="4114800"/>
          </a:xfrm>
        </p:spPr>
        <p:txBody>
          <a:bodyPr/>
          <a:lstStyle/>
          <a:p>
            <a:pPr eaLnBrk="1" hangingPunct="1"/>
            <a:endParaRPr lang="en-US" sz="1000" dirty="0" smtClean="0">
              <a:effectLst/>
            </a:endParaRPr>
          </a:p>
          <a:p>
            <a:pPr eaLnBrk="1" hangingPunct="1"/>
            <a:r>
              <a:rPr lang="en-US" dirty="0" smtClean="0">
                <a:effectLst/>
              </a:rPr>
              <a:t>Lack of continuity of care: </a:t>
            </a:r>
            <a:r>
              <a:rPr lang="en-US" dirty="0" smtClean="0">
                <a:solidFill>
                  <a:srgbClr val="FFFF00"/>
                </a:solidFill>
                <a:effectLst/>
              </a:rPr>
              <a:t>less than 10% </a:t>
            </a:r>
            <a:r>
              <a:rPr lang="en-US" dirty="0" smtClean="0">
                <a:effectLst/>
              </a:rPr>
              <a:t>participate in aftercare after formal treatment</a:t>
            </a:r>
          </a:p>
          <a:p>
            <a:pPr eaLnBrk="1" hangingPunct="1"/>
            <a:r>
              <a:rPr lang="en-US" dirty="0" smtClean="0">
                <a:effectLst/>
              </a:rPr>
              <a:t>It’s called many things:</a:t>
            </a:r>
          </a:p>
          <a:p>
            <a:pPr lvl="1" eaLnBrk="1" hangingPunct="1"/>
            <a:r>
              <a:rPr lang="en-US" dirty="0" smtClean="0">
                <a:solidFill>
                  <a:srgbClr val="FFFF00"/>
                </a:solidFill>
                <a:effectLst/>
              </a:rPr>
              <a:t>Aftercare</a:t>
            </a:r>
          </a:p>
          <a:p>
            <a:pPr lvl="1" eaLnBrk="1" hangingPunct="1"/>
            <a:r>
              <a:rPr lang="en-US" dirty="0" smtClean="0">
                <a:solidFill>
                  <a:srgbClr val="FFFF00"/>
                </a:solidFill>
                <a:effectLst/>
              </a:rPr>
              <a:t>Continuing Care</a:t>
            </a:r>
          </a:p>
          <a:p>
            <a:pPr lvl="1" eaLnBrk="1" hangingPunct="1"/>
            <a:r>
              <a:rPr lang="en-US" dirty="0" smtClean="0">
                <a:solidFill>
                  <a:srgbClr val="FFFF00"/>
                </a:solidFill>
                <a:effectLst/>
              </a:rPr>
              <a:t>Disease Management</a:t>
            </a:r>
          </a:p>
          <a:p>
            <a:pPr lvl="1" eaLnBrk="1" hangingPunct="1"/>
            <a:r>
              <a:rPr lang="en-US" dirty="0" smtClean="0">
                <a:solidFill>
                  <a:srgbClr val="FFFF00"/>
                </a:solidFill>
                <a:effectLst/>
              </a:rPr>
              <a:t>Recovery Check-Ups</a:t>
            </a:r>
          </a:p>
          <a:p>
            <a:pPr lvl="1" eaLnBrk="1" hangingPunct="1"/>
            <a:r>
              <a:rPr lang="en-US" dirty="0" smtClean="0">
                <a:solidFill>
                  <a:srgbClr val="FFFF00"/>
                </a:solidFill>
                <a:effectLst/>
              </a:rPr>
              <a:t>Stepped Down Care</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109</a:t>
            </a:fld>
            <a:endParaRPr lang="en-US" sz="1400" dirty="0" smtClean="0">
              <a:latin typeface="Calibri" panose="020F0502020204030204" pitchFamily="34" charset="0"/>
            </a:endParaRPr>
          </a:p>
        </p:txBody>
      </p:sp>
      <p:pic>
        <p:nvPicPr>
          <p:cNvPr id="5" name="Picture 4" descr="Teen Couples in a corridor"/>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10200" y="3276600"/>
            <a:ext cx="3581400" cy="2971800"/>
          </a:xfrm>
          <a:prstGeom prst="rect">
            <a:avLst/>
          </a:prstGeom>
          <a:noFill/>
          <a:ln w="38100">
            <a:solidFill>
              <a:srgbClr val="00B0F0"/>
            </a:solid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3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136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136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13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990600" y="533400"/>
            <a:ext cx="8153400" cy="1066800"/>
          </a:xfrm>
        </p:spPr>
        <p:txBody>
          <a:bodyPr/>
          <a:lstStyle/>
          <a:p>
            <a:r>
              <a:rPr lang="en-US" dirty="0" smtClean="0"/>
              <a:t>Educational Objectives </a:t>
            </a:r>
            <a:br>
              <a:rPr lang="en-US" dirty="0" smtClean="0"/>
            </a:br>
            <a:r>
              <a:rPr lang="en-US" sz="2400" dirty="0" smtClean="0"/>
              <a:t>At the end of this training session, participants will be able to:</a:t>
            </a:r>
          </a:p>
        </p:txBody>
      </p:sp>
      <p:sp>
        <p:nvSpPr>
          <p:cNvPr id="23554" name="Rectangle 3"/>
          <p:cNvSpPr>
            <a:spLocks noGrp="1"/>
          </p:cNvSpPr>
          <p:nvPr>
            <p:ph type="body" idx="1"/>
          </p:nvPr>
        </p:nvSpPr>
        <p:spPr>
          <a:xfrm>
            <a:off x="914400" y="1828800"/>
            <a:ext cx="7543800" cy="4343400"/>
          </a:xfrm>
        </p:spPr>
        <p:txBody>
          <a:bodyPr/>
          <a:lstStyle/>
          <a:p>
            <a:pPr marL="533400" indent="-533400">
              <a:spcAft>
                <a:spcPts val="1200"/>
              </a:spcAft>
              <a:buClr>
                <a:srgbClr val="FFFF00"/>
              </a:buClr>
              <a:buFont typeface="Arial" pitchFamily="34" charset="0"/>
              <a:buAutoNum type="arabicPeriod"/>
            </a:pPr>
            <a:r>
              <a:rPr lang="en-US" sz="2700" dirty="0" smtClean="0">
                <a:effectLst/>
              </a:rPr>
              <a:t>Define several key terms related to substance use and HIV risk among youth</a:t>
            </a:r>
          </a:p>
          <a:p>
            <a:pPr marL="533400" indent="-533400">
              <a:spcAft>
                <a:spcPts val="1200"/>
              </a:spcAft>
              <a:buClr>
                <a:srgbClr val="FFFF00"/>
              </a:buClr>
              <a:buFont typeface="Arial" pitchFamily="34" charset="0"/>
              <a:buAutoNum type="arabicPeriod"/>
            </a:pPr>
            <a:r>
              <a:rPr lang="en-US" sz="2700" dirty="0" smtClean="0">
                <a:effectLst/>
              </a:rPr>
              <a:t>Review the epidemiology of </a:t>
            </a:r>
            <a:br>
              <a:rPr lang="en-US" sz="2700" dirty="0" smtClean="0">
                <a:effectLst/>
              </a:rPr>
            </a:br>
            <a:r>
              <a:rPr lang="en-US" sz="2700" dirty="0" smtClean="0">
                <a:effectLst/>
              </a:rPr>
              <a:t>substance use and HIV/AIDS </a:t>
            </a:r>
            <a:br>
              <a:rPr lang="en-US" sz="2700" dirty="0" smtClean="0">
                <a:effectLst/>
              </a:rPr>
            </a:br>
            <a:r>
              <a:rPr lang="en-US" sz="2700" dirty="0" smtClean="0">
                <a:effectLst/>
              </a:rPr>
              <a:t>among youth</a:t>
            </a:r>
          </a:p>
          <a:p>
            <a:pPr marL="533400" indent="-533400">
              <a:spcAft>
                <a:spcPts val="1200"/>
              </a:spcAft>
              <a:buClr>
                <a:srgbClr val="FFFF00"/>
              </a:buClr>
              <a:buFont typeface="Arial" pitchFamily="34" charset="0"/>
              <a:buAutoNum type="arabicPeriod"/>
            </a:pPr>
            <a:r>
              <a:rPr lang="en-US" sz="2700" dirty="0" smtClean="0">
                <a:effectLst/>
              </a:rPr>
              <a:t>Discuss the intersection of substance use and HIV/AIDS among youth</a:t>
            </a:r>
          </a:p>
          <a:p>
            <a:pPr marL="533400" indent="-533400">
              <a:spcAft>
                <a:spcPct val="100000"/>
              </a:spcAft>
              <a:buClr>
                <a:srgbClr val="FFFF00"/>
              </a:buClr>
              <a:buFont typeface="Arial" pitchFamily="34" charset="0"/>
              <a:buAutoNum type="arabicPeriod"/>
            </a:pPr>
            <a:r>
              <a:rPr lang="en-US" sz="2700" dirty="0">
                <a:effectLst/>
              </a:rPr>
              <a:t>Explain the key concepts of at least three </a:t>
            </a:r>
            <a:r>
              <a:rPr lang="en-US" sz="2700" dirty="0" smtClean="0">
                <a:effectLst/>
              </a:rPr>
              <a:t>effective behavioral </a:t>
            </a:r>
            <a:r>
              <a:rPr lang="en-US" sz="2700" dirty="0">
                <a:effectLst/>
              </a:rPr>
              <a:t>interventions for </a:t>
            </a:r>
            <a:r>
              <a:rPr lang="en-US" sz="2700" dirty="0" smtClean="0">
                <a:effectLst/>
              </a:rPr>
              <a:t>treating substance using adolescents</a:t>
            </a:r>
            <a:endParaRPr lang="en-US" sz="2700" dirty="0">
              <a:effectLst/>
            </a:endParaRPr>
          </a:p>
          <a:p>
            <a:pPr marL="533400" indent="-533400">
              <a:spcAft>
                <a:spcPct val="100000"/>
              </a:spcAft>
              <a:buClr>
                <a:srgbClr val="FFFF00"/>
              </a:buClr>
              <a:buFont typeface="Arial" pitchFamily="34" charset="0"/>
              <a:buAutoNum type="arabicPeriod"/>
            </a:pPr>
            <a:endParaRPr lang="en-US" sz="2700" dirty="0" smtClean="0">
              <a:effectLst/>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a:t>
            </a:fld>
            <a:endParaRPr lang="en-US" sz="1400" dirty="0" smtClean="0">
              <a:latin typeface="Calibri" panose="020F0502020204030204" pitchFamily="34" charset="0"/>
            </a:endParaRPr>
          </a:p>
        </p:txBody>
      </p:sp>
      <p:pic>
        <p:nvPicPr>
          <p:cNvPr id="4098" name="Picture 2" descr="C:\Users\bfinnerty\AppData\Local\Microsoft\Windows\Temporary Internet Files\Content.IE5\F7624DB2\MC90043492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122539"/>
            <a:ext cx="2373261" cy="23732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0555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dissolve">
                                      <p:cBhvr>
                                        <p:cTn id="7" dur="500"/>
                                        <p:tgtEl>
                                          <p:spTgt spid="2355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animEffect transition="in" filter="dissolve">
                                      <p:cBhvr>
                                        <p:cTn id="11" dur="500"/>
                                        <p:tgtEl>
                                          <p:spTgt spid="23554">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554">
                                            <p:txEl>
                                              <p:pRg st="2" end="2"/>
                                            </p:txEl>
                                          </p:spTgt>
                                        </p:tgtEl>
                                        <p:attrNameLst>
                                          <p:attrName>style.visibility</p:attrName>
                                        </p:attrNameLst>
                                      </p:cBhvr>
                                      <p:to>
                                        <p:strVal val="visible"/>
                                      </p:to>
                                    </p:set>
                                    <p:animEffect transition="in" filter="dissolve">
                                      <p:cBhvr>
                                        <p:cTn id="15" dur="500"/>
                                        <p:tgtEl>
                                          <p:spTgt spid="23554">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500"/>
                                  </p:stCondLst>
                                  <p:childTnLst>
                                    <p:set>
                                      <p:cBhvr>
                                        <p:cTn id="18" dur="1" fill="hold">
                                          <p:stCondLst>
                                            <p:cond delay="0"/>
                                          </p:stCondLst>
                                        </p:cTn>
                                        <p:tgtEl>
                                          <p:spTgt spid="23554">
                                            <p:txEl>
                                              <p:pRg st="3" end="3"/>
                                            </p:txEl>
                                          </p:spTgt>
                                        </p:tgtEl>
                                        <p:attrNameLst>
                                          <p:attrName>style.visibility</p:attrName>
                                        </p:attrNameLst>
                                      </p:cBhvr>
                                      <p:to>
                                        <p:strVal val="visible"/>
                                      </p:to>
                                    </p:set>
                                    <p:animEffect transition="in" filter="dissolve">
                                      <p:cBhvr>
                                        <p:cTn id="19" dur="500"/>
                                        <p:tgtEl>
                                          <p:spTgt spid="235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50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914400" y="549275"/>
            <a:ext cx="8153400" cy="1203325"/>
          </a:xfrm>
        </p:spPr>
        <p:txBody>
          <a:bodyPr/>
          <a:lstStyle/>
          <a:p>
            <a:pPr eaLnBrk="1" hangingPunct="1"/>
            <a:r>
              <a:rPr lang="en-US" sz="3800" dirty="0" smtClean="0"/>
              <a:t>Empirical Support for Continuing Care</a:t>
            </a:r>
          </a:p>
        </p:txBody>
      </p:sp>
      <p:sp>
        <p:nvSpPr>
          <p:cNvPr id="91139" name="Rectangle 3"/>
          <p:cNvSpPr>
            <a:spLocks noGrp="1" noChangeArrowheads="1"/>
          </p:cNvSpPr>
          <p:nvPr>
            <p:ph idx="1"/>
          </p:nvPr>
        </p:nvSpPr>
        <p:spPr>
          <a:xfrm>
            <a:off x="990600" y="1981200"/>
            <a:ext cx="7543800" cy="4419600"/>
          </a:xfrm>
        </p:spPr>
        <p:txBody>
          <a:bodyPr/>
          <a:lstStyle/>
          <a:p>
            <a:pPr eaLnBrk="1" hangingPunct="1"/>
            <a:r>
              <a:rPr lang="en-US" sz="2800" dirty="0" smtClean="0">
                <a:effectLst/>
              </a:rPr>
              <a:t>Evidence suggests clients who get continuing care have </a:t>
            </a:r>
            <a:r>
              <a:rPr lang="en-US" sz="2800" dirty="0" smtClean="0">
                <a:solidFill>
                  <a:srgbClr val="FFFF00"/>
                </a:solidFill>
                <a:effectLst/>
              </a:rPr>
              <a:t>better outcomes </a:t>
            </a:r>
            <a:r>
              <a:rPr lang="en-US" sz="2800" dirty="0" smtClean="0">
                <a:effectLst/>
              </a:rPr>
              <a:t>than clients who do not receive continuing care services. </a:t>
            </a:r>
            <a:endParaRPr lang="en-US" sz="2800" dirty="0">
              <a:effectLst/>
            </a:endParaRPr>
          </a:p>
          <a:p>
            <a:pPr eaLnBrk="1" hangingPunct="1"/>
            <a:r>
              <a:rPr lang="en-US" sz="2800" dirty="0" smtClean="0">
                <a:effectLst/>
              </a:rPr>
              <a:t>Evidence mainly established for adults</a:t>
            </a:r>
            <a:r>
              <a:rPr lang="en-US" sz="2800" dirty="0" smtClean="0">
                <a:solidFill>
                  <a:srgbClr val="F2EC00"/>
                </a:solidFill>
                <a:effectLst/>
              </a:rPr>
              <a:t>; less clear for adolescents</a:t>
            </a:r>
          </a:p>
          <a:p>
            <a:pPr eaLnBrk="1" hangingPunct="1"/>
            <a:r>
              <a:rPr lang="en-US" sz="2800" dirty="0" smtClean="0">
                <a:effectLst/>
              </a:rPr>
              <a:t>Very few continuing care studies of adolescents in the scientific literature</a:t>
            </a:r>
          </a:p>
          <a:p>
            <a:pPr lvl="1" eaLnBrk="1" hangingPunct="1"/>
            <a:r>
              <a:rPr lang="en-US" dirty="0" smtClean="0">
                <a:solidFill>
                  <a:srgbClr val="FFFF00"/>
                </a:solidFill>
                <a:effectLst/>
              </a:rPr>
              <a:t>Home visits </a:t>
            </a:r>
            <a:r>
              <a:rPr lang="en-US" dirty="0" smtClean="0">
                <a:effectLst/>
              </a:rPr>
              <a:t>with youth after residential treatment (Assertive Continuing Care)</a:t>
            </a:r>
          </a:p>
          <a:p>
            <a:pPr eaLnBrk="1" hangingPunct="1">
              <a:buFont typeface="Wingdings" pitchFamily="2" charset="2"/>
              <a:buChar char="§"/>
            </a:pPr>
            <a:endParaRPr lang="en-US" sz="2800" dirty="0" smtClean="0">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110</a:t>
            </a:fld>
            <a:endParaRPr lang="en-US" sz="1400" dirty="0" smtClean="0">
              <a:latin typeface="Calibri" panose="020F0502020204030204" pitchFamily="34" charset="0"/>
            </a:endParaRPr>
          </a:p>
        </p:txBody>
      </p:sp>
      <p:sp>
        <p:nvSpPr>
          <p:cNvPr id="5" name="TextBox 4"/>
          <p:cNvSpPr txBox="1"/>
          <p:nvPr/>
        </p:nvSpPr>
        <p:spPr>
          <a:xfrm>
            <a:off x="0" y="6550223"/>
            <a:ext cx="61722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SOURCES: Lash et al., 2011;  </a:t>
            </a:r>
            <a:r>
              <a:rPr lang="en-US" sz="1400" dirty="0" err="1" smtClean="0">
                <a:solidFill>
                  <a:srgbClr val="FFFF3D"/>
                </a:solidFill>
                <a:latin typeface="Calibri" panose="020F0502020204030204" pitchFamily="34" charset="0"/>
              </a:rPr>
              <a:t>Roozen</a:t>
            </a:r>
            <a:r>
              <a:rPr lang="en-US" sz="1400" dirty="0" smtClean="0">
                <a:solidFill>
                  <a:srgbClr val="FFFF3D"/>
                </a:solidFill>
                <a:latin typeface="Calibri" panose="020F0502020204030204" pitchFamily="34" charset="0"/>
              </a:rPr>
              <a:t> et al., 2010; </a:t>
            </a:r>
            <a:r>
              <a:rPr lang="en-US" sz="1400" dirty="0" err="1" smtClean="0">
                <a:solidFill>
                  <a:srgbClr val="FFFF3D"/>
                </a:solidFill>
                <a:latin typeface="Calibri" panose="020F0502020204030204" pitchFamily="34" charset="0"/>
              </a:rPr>
              <a:t>Gossop</a:t>
            </a:r>
            <a:r>
              <a:rPr lang="en-US" sz="1400" dirty="0" smtClean="0">
                <a:solidFill>
                  <a:srgbClr val="FFFF3D"/>
                </a:solidFill>
                <a:latin typeface="Calibri" panose="020F0502020204030204" pitchFamily="34" charset="0"/>
              </a:rPr>
              <a:t> et al., 2008.</a:t>
            </a:r>
            <a:endParaRPr lang="en-US" sz="1400" dirty="0">
              <a:solidFill>
                <a:srgbClr val="FFFF3D"/>
              </a:solidFill>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914400" y="396875"/>
            <a:ext cx="8153400" cy="1431925"/>
          </a:xfrm>
        </p:spPr>
        <p:txBody>
          <a:bodyPr/>
          <a:lstStyle/>
          <a:p>
            <a:pPr eaLnBrk="1" hangingPunct="1"/>
            <a:r>
              <a:rPr lang="en-US" dirty="0" smtClean="0"/>
              <a:t>Strategies to Prevent Substance Abuse and HIV among Youth</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111</a:t>
            </a:fld>
            <a:endParaRPr lang="en-US" sz="1400" dirty="0" smtClean="0">
              <a:latin typeface="Calibri" panose="020F0502020204030204" pitchFamily="34" charset="0"/>
            </a:endParaRPr>
          </a:p>
        </p:txBody>
      </p:sp>
      <p:pic>
        <p:nvPicPr>
          <p:cNvPr id="8" name="Picture 7"/>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649453" y="2286000"/>
            <a:ext cx="5845095" cy="3886200"/>
          </a:xfrm>
          <a:prstGeom prst="rect">
            <a:avLst/>
          </a:prstGeom>
          <a:effectLst>
            <a:softEdge rad="127000"/>
          </a:effectLst>
        </p:spPr>
      </p:pic>
    </p:spTree>
    <p:extLst>
      <p:ext uri="{BB962C8B-B14F-4D97-AF65-F5344CB8AC3E}">
        <p14:creationId xmlns:p14="http://schemas.microsoft.com/office/powerpoint/2010/main" val="40630169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8077200" cy="1573134"/>
          </a:xfrm>
        </p:spPr>
        <p:txBody>
          <a:bodyPr/>
          <a:lstStyle/>
          <a:p>
            <a:r>
              <a:rPr lang="en-US" sz="3800" dirty="0" smtClean="0"/>
              <a:t>HIV Prevention Strategies</a:t>
            </a:r>
            <a:endParaRPr lang="en-US" sz="3800" dirty="0"/>
          </a:p>
        </p:txBody>
      </p:sp>
      <p:sp>
        <p:nvSpPr>
          <p:cNvPr id="3" name="Content Placeholder 2"/>
          <p:cNvSpPr>
            <a:spLocks noGrp="1"/>
          </p:cNvSpPr>
          <p:nvPr>
            <p:ph idx="1"/>
          </p:nvPr>
        </p:nvSpPr>
        <p:spPr>
          <a:xfrm>
            <a:off x="914400" y="1981200"/>
            <a:ext cx="7620000" cy="4876800"/>
          </a:xfrm>
        </p:spPr>
        <p:txBody>
          <a:bodyPr/>
          <a:lstStyle/>
          <a:p>
            <a:r>
              <a:rPr lang="en-US" sz="2600" dirty="0" smtClean="0">
                <a:effectLst/>
              </a:rPr>
              <a:t>Action </a:t>
            </a:r>
            <a:r>
              <a:rPr lang="en-US" sz="2600" dirty="0">
                <a:effectLst/>
              </a:rPr>
              <a:t>is required at </a:t>
            </a:r>
            <a:r>
              <a:rPr lang="en-US" sz="2600" dirty="0" smtClean="0">
                <a:effectLst/>
              </a:rPr>
              <a:t>individual, service provider, </a:t>
            </a:r>
            <a:r>
              <a:rPr lang="en-US" sz="2600" dirty="0">
                <a:effectLst/>
              </a:rPr>
              <a:t>and community level for effective behavior </a:t>
            </a:r>
            <a:r>
              <a:rPr lang="en-US" sz="2600" dirty="0" smtClean="0">
                <a:effectLst/>
              </a:rPr>
              <a:t>change</a:t>
            </a:r>
            <a:endParaRPr lang="en-US" sz="2600" dirty="0">
              <a:effectLst/>
            </a:endParaRPr>
          </a:p>
          <a:p>
            <a:pPr lvl="1"/>
            <a:r>
              <a:rPr lang="en-US" sz="2600" dirty="0" smtClean="0">
                <a:solidFill>
                  <a:srgbClr val="FFFF00"/>
                </a:solidFill>
                <a:effectLst/>
              </a:rPr>
              <a:t>Individuals: </a:t>
            </a:r>
            <a:r>
              <a:rPr lang="en-US" sz="2600" dirty="0" smtClean="0">
                <a:effectLst/>
              </a:rPr>
              <a:t>If </a:t>
            </a:r>
            <a:r>
              <a:rPr lang="en-US" sz="2600" dirty="0">
                <a:effectLst/>
              </a:rPr>
              <a:t>under 21, do not drink </a:t>
            </a:r>
            <a:r>
              <a:rPr lang="en-US" sz="2600" dirty="0" smtClean="0">
                <a:effectLst/>
              </a:rPr>
              <a:t>alcohol; If </a:t>
            </a:r>
            <a:r>
              <a:rPr lang="en-US" sz="2600" dirty="0">
                <a:effectLst/>
              </a:rPr>
              <a:t>21 or older, drink </a:t>
            </a:r>
            <a:r>
              <a:rPr lang="en-US" sz="2600" dirty="0" smtClean="0">
                <a:effectLst/>
              </a:rPr>
              <a:t>responsibly; be </a:t>
            </a:r>
            <a:r>
              <a:rPr lang="en-US" sz="2600" dirty="0">
                <a:effectLst/>
              </a:rPr>
              <a:t>a good role </a:t>
            </a:r>
            <a:r>
              <a:rPr lang="en-US" sz="2600" dirty="0" smtClean="0">
                <a:effectLst/>
              </a:rPr>
              <a:t>model; seek </a:t>
            </a:r>
            <a:r>
              <a:rPr lang="en-US" sz="2600" dirty="0">
                <a:effectLst/>
              </a:rPr>
              <a:t>help to </a:t>
            </a:r>
            <a:r>
              <a:rPr lang="en-US" sz="2600" dirty="0" smtClean="0">
                <a:effectLst/>
              </a:rPr>
              <a:t>quit</a:t>
            </a:r>
          </a:p>
          <a:p>
            <a:pPr lvl="1"/>
            <a:r>
              <a:rPr lang="en-US" sz="2600" dirty="0" smtClean="0">
                <a:solidFill>
                  <a:srgbClr val="FFFF00"/>
                </a:solidFill>
                <a:effectLst/>
              </a:rPr>
              <a:t>Service Providers: </a:t>
            </a:r>
            <a:r>
              <a:rPr lang="en-US" sz="2600" dirty="0">
                <a:effectLst/>
              </a:rPr>
              <a:t>Identify </a:t>
            </a:r>
            <a:r>
              <a:rPr lang="en-US" sz="2600" dirty="0" smtClean="0">
                <a:effectLst/>
              </a:rPr>
              <a:t>substance abuse </a:t>
            </a:r>
            <a:r>
              <a:rPr lang="en-US" sz="2600" dirty="0">
                <a:effectLst/>
              </a:rPr>
              <a:t>problems early through regular </a:t>
            </a:r>
            <a:r>
              <a:rPr lang="en-US" sz="2600" dirty="0" smtClean="0">
                <a:effectLst/>
              </a:rPr>
              <a:t>screening, </a:t>
            </a:r>
            <a:r>
              <a:rPr lang="en-US" sz="2600" dirty="0">
                <a:effectLst/>
              </a:rPr>
              <a:t>brief </a:t>
            </a:r>
            <a:r>
              <a:rPr lang="en-US" sz="2600" dirty="0" smtClean="0">
                <a:effectLst/>
              </a:rPr>
              <a:t>intervention, </a:t>
            </a:r>
            <a:r>
              <a:rPr lang="en-US" sz="2600" dirty="0">
                <a:effectLst/>
              </a:rPr>
              <a:t>and referral to further treatment if </a:t>
            </a:r>
            <a:r>
              <a:rPr lang="en-US" sz="2600" dirty="0" smtClean="0">
                <a:effectLst/>
              </a:rPr>
              <a:t>needed; provide </a:t>
            </a:r>
            <a:r>
              <a:rPr lang="en-US" sz="2600" dirty="0">
                <a:effectLst/>
              </a:rPr>
              <a:t>a conducive environment, listen and look out for cues from </a:t>
            </a:r>
            <a:r>
              <a:rPr lang="en-US" sz="2600" dirty="0" smtClean="0">
                <a:effectLst/>
              </a:rPr>
              <a:t>clients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943" y="76200"/>
            <a:ext cx="2552457" cy="1801734"/>
          </a:xfrm>
          <a:prstGeom prst="rect">
            <a:avLst/>
          </a:prstGeom>
        </p:spPr>
      </p:pic>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112</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9158026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8077200" cy="1573134"/>
          </a:xfrm>
        </p:spPr>
        <p:txBody>
          <a:bodyPr/>
          <a:lstStyle/>
          <a:p>
            <a:r>
              <a:rPr lang="en-US" sz="3800" dirty="0" smtClean="0"/>
              <a:t>HIV Prevention Strategies</a:t>
            </a:r>
            <a:endParaRPr lang="en-US" sz="3800" dirty="0"/>
          </a:p>
        </p:txBody>
      </p:sp>
      <p:sp>
        <p:nvSpPr>
          <p:cNvPr id="3" name="Content Placeholder 2"/>
          <p:cNvSpPr>
            <a:spLocks noGrp="1"/>
          </p:cNvSpPr>
          <p:nvPr>
            <p:ph idx="1"/>
          </p:nvPr>
        </p:nvSpPr>
        <p:spPr>
          <a:xfrm>
            <a:off x="914400" y="1981200"/>
            <a:ext cx="7620000" cy="4876800"/>
          </a:xfrm>
        </p:spPr>
        <p:txBody>
          <a:bodyPr/>
          <a:lstStyle/>
          <a:p>
            <a:r>
              <a:rPr lang="en-US" sz="2600" dirty="0" smtClean="0">
                <a:effectLst/>
              </a:rPr>
              <a:t>Action </a:t>
            </a:r>
            <a:r>
              <a:rPr lang="en-US" sz="2600" dirty="0">
                <a:effectLst/>
              </a:rPr>
              <a:t>is required at </a:t>
            </a:r>
            <a:r>
              <a:rPr lang="en-US" sz="2600" dirty="0" smtClean="0">
                <a:effectLst/>
              </a:rPr>
              <a:t>individual, service provider, </a:t>
            </a:r>
            <a:r>
              <a:rPr lang="en-US" sz="2600" dirty="0">
                <a:effectLst/>
              </a:rPr>
              <a:t>and community level for effective behavior </a:t>
            </a:r>
            <a:r>
              <a:rPr lang="en-US" sz="2600" dirty="0" smtClean="0">
                <a:effectLst/>
              </a:rPr>
              <a:t>change</a:t>
            </a:r>
            <a:endParaRPr lang="en-US" sz="2600" dirty="0">
              <a:effectLst/>
            </a:endParaRPr>
          </a:p>
          <a:p>
            <a:pPr lvl="1"/>
            <a:r>
              <a:rPr lang="en-US" sz="2600" dirty="0" smtClean="0">
                <a:solidFill>
                  <a:srgbClr val="FFFF00"/>
                </a:solidFill>
                <a:effectLst/>
              </a:rPr>
              <a:t>Community Members: </a:t>
            </a:r>
            <a:r>
              <a:rPr lang="en-US" sz="2600" dirty="0">
                <a:effectLst/>
              </a:rPr>
              <a:t>Monitor youth </a:t>
            </a:r>
            <a:r>
              <a:rPr lang="en-US" sz="2600" dirty="0" smtClean="0">
                <a:effectLst/>
              </a:rPr>
              <a:t>activities; reduce </a:t>
            </a:r>
            <a:r>
              <a:rPr lang="en-US" sz="2600" dirty="0">
                <a:effectLst/>
              </a:rPr>
              <a:t>access to </a:t>
            </a:r>
            <a:r>
              <a:rPr lang="en-US" sz="2600" dirty="0" smtClean="0">
                <a:effectLst/>
              </a:rPr>
              <a:t>alcohol, drugs, and prescription medications; create </a:t>
            </a:r>
            <a:r>
              <a:rPr lang="en-US" sz="2600" dirty="0">
                <a:effectLst/>
              </a:rPr>
              <a:t>environments that empower young people not to </a:t>
            </a:r>
            <a:r>
              <a:rPr lang="en-US" sz="2600" dirty="0" smtClean="0">
                <a:effectLst/>
              </a:rPr>
              <a:t>use substances; educate </a:t>
            </a:r>
            <a:r>
              <a:rPr lang="en-US" sz="2600" dirty="0">
                <a:effectLst/>
              </a:rPr>
              <a:t>youth and adults about the risks of </a:t>
            </a:r>
            <a:r>
              <a:rPr lang="en-US" sz="2600" dirty="0" smtClean="0">
                <a:effectLst/>
              </a:rPr>
              <a:t>alcohol and drugs; </a:t>
            </a:r>
            <a:r>
              <a:rPr lang="en-US" sz="2600" dirty="0">
                <a:effectLst/>
              </a:rPr>
              <a:t>s</a:t>
            </a:r>
            <a:r>
              <a:rPr lang="en-US" sz="2600" dirty="0" smtClean="0">
                <a:effectLst/>
              </a:rPr>
              <a:t>upport </a:t>
            </a:r>
            <a:r>
              <a:rPr lang="en-US" sz="2600" dirty="0">
                <a:effectLst/>
              </a:rPr>
              <a:t>implementation and enforcement of </a:t>
            </a:r>
            <a:r>
              <a:rPr lang="en-US" sz="2600" dirty="0" smtClean="0">
                <a:effectLst/>
              </a:rPr>
              <a:t>substance-related policies</a:t>
            </a:r>
          </a:p>
          <a:p>
            <a:pPr lvl="1"/>
            <a:endParaRPr lang="en-US" sz="2600" dirty="0">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943" y="76200"/>
            <a:ext cx="2552457" cy="1801734"/>
          </a:xfrm>
          <a:prstGeom prst="rect">
            <a:avLst/>
          </a:prstGeom>
        </p:spPr>
      </p:pic>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113</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9790044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Substance Abuse through Technology</a:t>
            </a:r>
            <a:endParaRPr lang="en-US" dirty="0"/>
          </a:p>
        </p:txBody>
      </p:sp>
      <p:sp>
        <p:nvSpPr>
          <p:cNvPr id="3" name="Content Placeholder 2"/>
          <p:cNvSpPr>
            <a:spLocks noGrp="1"/>
          </p:cNvSpPr>
          <p:nvPr>
            <p:ph idx="1"/>
          </p:nvPr>
        </p:nvSpPr>
        <p:spPr>
          <a:xfrm>
            <a:off x="990600" y="1828800"/>
            <a:ext cx="7543800" cy="4114800"/>
          </a:xfrm>
        </p:spPr>
        <p:txBody>
          <a:bodyPr/>
          <a:lstStyle/>
          <a:p>
            <a:r>
              <a:rPr lang="en-US" sz="2600" dirty="0" smtClean="0">
                <a:effectLst/>
              </a:rPr>
              <a:t>Youth spend a lot of time </a:t>
            </a:r>
            <a:br>
              <a:rPr lang="en-US" sz="2600" dirty="0" smtClean="0">
                <a:effectLst/>
              </a:rPr>
            </a:br>
            <a:r>
              <a:rPr lang="en-US" sz="2600" dirty="0" smtClean="0">
                <a:effectLst/>
              </a:rPr>
              <a:t>interacting with modern </a:t>
            </a:r>
            <a:br>
              <a:rPr lang="en-US" sz="2600" dirty="0" smtClean="0">
                <a:effectLst/>
              </a:rPr>
            </a:br>
            <a:r>
              <a:rPr lang="en-US" sz="2600" dirty="0" smtClean="0">
                <a:effectLst/>
              </a:rPr>
              <a:t>technology tools (smart phones, </a:t>
            </a:r>
            <a:br>
              <a:rPr lang="en-US" sz="2600" dirty="0" smtClean="0">
                <a:effectLst/>
              </a:rPr>
            </a:br>
            <a:r>
              <a:rPr lang="en-US" sz="2600" dirty="0" smtClean="0">
                <a:effectLst/>
              </a:rPr>
              <a:t>iPads, laptops, etc.)</a:t>
            </a:r>
          </a:p>
          <a:p>
            <a:r>
              <a:rPr lang="en-US" sz="2600" dirty="0" smtClean="0">
                <a:effectLst/>
              </a:rPr>
              <a:t>Treatment Research Institute is planning to implement SBIRT with high school students in NYC</a:t>
            </a:r>
          </a:p>
          <a:p>
            <a:pPr lvl="1"/>
            <a:r>
              <a:rPr lang="en-US" sz="2600" dirty="0" smtClean="0">
                <a:solidFill>
                  <a:srgbClr val="FFFF00"/>
                </a:solidFill>
                <a:effectLst/>
              </a:rPr>
              <a:t>A unique, computerized screening tool will engage adolescents through gaming graphics and videos</a:t>
            </a:r>
          </a:p>
          <a:p>
            <a:pPr lvl="1"/>
            <a:r>
              <a:rPr lang="en-US" sz="2600" dirty="0" smtClean="0">
                <a:solidFill>
                  <a:srgbClr val="FFFF00"/>
                </a:solidFill>
                <a:effectLst/>
              </a:rPr>
              <a:t>Screening experience will be followed by a voluntary, brief counseling session</a:t>
            </a:r>
            <a:endParaRPr lang="en-US" sz="2600" dirty="0">
              <a:solidFill>
                <a:srgbClr val="FFFF00"/>
              </a:solidFill>
              <a:effectLst/>
            </a:endParaRPr>
          </a:p>
        </p:txBody>
      </p:sp>
      <p:sp>
        <p:nvSpPr>
          <p:cNvPr id="4" name="TextBox 3"/>
          <p:cNvSpPr txBox="1"/>
          <p:nvPr/>
        </p:nvSpPr>
        <p:spPr>
          <a:xfrm>
            <a:off x="0" y="6550223"/>
            <a:ext cx="46482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i="1" dirty="0" smtClean="0">
                <a:solidFill>
                  <a:srgbClr val="FFFF3D"/>
                </a:solidFill>
                <a:latin typeface="Calibri" panose="020F0502020204030204" pitchFamily="34" charset="0"/>
              </a:rPr>
              <a:t>Join Together Online</a:t>
            </a:r>
            <a:r>
              <a:rPr lang="en-US" sz="1400" dirty="0" smtClean="0">
                <a:solidFill>
                  <a:srgbClr val="FFFF3D"/>
                </a:solidFill>
                <a:latin typeface="Calibri" panose="020F0502020204030204" pitchFamily="34" charset="0"/>
              </a:rPr>
              <a:t>, February 5, 2014.</a:t>
            </a:r>
            <a:endParaRPr lang="en-US" sz="1400" dirty="0">
              <a:solidFill>
                <a:srgbClr val="FFFF3D"/>
              </a:solidFill>
              <a:latin typeface="Calibri" panose="020F0502020204030204" pitchFamily="34" charset="0"/>
            </a:endParaRPr>
          </a:p>
        </p:txBody>
      </p:sp>
      <p:pic>
        <p:nvPicPr>
          <p:cNvPr id="4098" name="Picture 2" descr="C:\Users\bfinnerty\AppData\Local\Microsoft\Windows\Temporary Internet Files\Content.IE5\7AAI95C1\MP9004387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599" y="1371600"/>
            <a:ext cx="2608783" cy="1875923"/>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114</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4621559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Computer Assisted HIV Prevention for Youth with Substance Use Disorders</a:t>
            </a:r>
            <a:endParaRPr lang="en-US" sz="3600" dirty="0"/>
          </a:p>
        </p:txBody>
      </p:sp>
      <p:sp>
        <p:nvSpPr>
          <p:cNvPr id="3" name="Content Placeholder 2"/>
          <p:cNvSpPr>
            <a:spLocks noGrp="1"/>
          </p:cNvSpPr>
          <p:nvPr>
            <p:ph idx="1"/>
          </p:nvPr>
        </p:nvSpPr>
        <p:spPr>
          <a:xfrm>
            <a:off x="914400" y="1828800"/>
            <a:ext cx="7543800" cy="4114800"/>
          </a:xfrm>
        </p:spPr>
        <p:txBody>
          <a:bodyPr/>
          <a:lstStyle/>
          <a:p>
            <a:r>
              <a:rPr lang="en-US" sz="2600" dirty="0" smtClean="0">
                <a:solidFill>
                  <a:srgbClr val="FFFF00"/>
                </a:solidFill>
                <a:effectLst/>
              </a:rPr>
              <a:t>Interactive</a:t>
            </a:r>
            <a:r>
              <a:rPr lang="en-US" sz="2600" dirty="0">
                <a:solidFill>
                  <a:srgbClr val="FFFF00"/>
                </a:solidFill>
                <a:effectLst/>
              </a:rPr>
              <a:t>, customizable, </a:t>
            </a:r>
            <a:r>
              <a:rPr lang="en-US" sz="2600" dirty="0" smtClean="0">
                <a:solidFill>
                  <a:srgbClr val="FFFF00"/>
                </a:solidFill>
                <a:effectLst/>
              </a:rPr>
              <a:t>web-based program </a:t>
            </a:r>
            <a:r>
              <a:rPr lang="en-US" sz="2600" dirty="0">
                <a:effectLst/>
              </a:rPr>
              <a:t>focused on the prevention </a:t>
            </a:r>
            <a:r>
              <a:rPr lang="en-US" sz="2600" dirty="0" smtClean="0">
                <a:effectLst/>
              </a:rPr>
              <a:t>of HIV</a:t>
            </a:r>
            <a:r>
              <a:rPr lang="en-US" sz="2600" dirty="0">
                <a:effectLst/>
              </a:rPr>
              <a:t>, </a:t>
            </a:r>
            <a:r>
              <a:rPr lang="en-US" sz="2600" dirty="0" smtClean="0">
                <a:effectLst/>
              </a:rPr>
              <a:t>STIs, and Hepatitis</a:t>
            </a:r>
          </a:p>
          <a:p>
            <a:pPr lvl="1"/>
            <a:r>
              <a:rPr lang="en-US" sz="2600" dirty="0" smtClean="0">
                <a:effectLst/>
              </a:rPr>
              <a:t>Increased </a:t>
            </a:r>
            <a:r>
              <a:rPr lang="en-US" sz="2600" dirty="0" smtClean="0">
                <a:solidFill>
                  <a:srgbClr val="FFFF00"/>
                </a:solidFill>
                <a:effectLst/>
              </a:rPr>
              <a:t>accurate prevention </a:t>
            </a:r>
            <a:br>
              <a:rPr lang="en-US" sz="2600" dirty="0" smtClean="0">
                <a:solidFill>
                  <a:srgbClr val="FFFF00"/>
                </a:solidFill>
                <a:effectLst/>
              </a:rPr>
            </a:br>
            <a:r>
              <a:rPr lang="en-US" sz="2600" dirty="0" smtClean="0">
                <a:solidFill>
                  <a:srgbClr val="FFFF00"/>
                </a:solidFill>
                <a:effectLst/>
              </a:rPr>
              <a:t>knowledge</a:t>
            </a:r>
          </a:p>
          <a:p>
            <a:pPr lvl="1"/>
            <a:r>
              <a:rPr lang="en-US" sz="2600" dirty="0">
                <a:effectLst/>
              </a:rPr>
              <a:t>I</a:t>
            </a:r>
            <a:r>
              <a:rPr lang="en-US" sz="2600" dirty="0" smtClean="0">
                <a:effectLst/>
              </a:rPr>
              <a:t>ncreased </a:t>
            </a:r>
            <a:r>
              <a:rPr lang="en-US" sz="2600" dirty="0">
                <a:solidFill>
                  <a:srgbClr val="FFFF00"/>
                </a:solidFill>
                <a:effectLst/>
              </a:rPr>
              <a:t>intentions to carefully </a:t>
            </a:r>
            <a:r>
              <a:rPr lang="en-US" sz="2600" dirty="0" smtClean="0">
                <a:solidFill>
                  <a:srgbClr val="FFFF00"/>
                </a:solidFill>
                <a:effectLst/>
              </a:rPr>
              <a:t/>
            </a:r>
            <a:br>
              <a:rPr lang="en-US" sz="2600" dirty="0" smtClean="0">
                <a:solidFill>
                  <a:srgbClr val="FFFF00"/>
                </a:solidFill>
                <a:effectLst/>
              </a:rPr>
            </a:br>
            <a:r>
              <a:rPr lang="en-US" sz="2600" dirty="0" smtClean="0">
                <a:solidFill>
                  <a:srgbClr val="FFFF00"/>
                </a:solidFill>
                <a:effectLst/>
              </a:rPr>
              <a:t>choose partners</a:t>
            </a:r>
          </a:p>
          <a:p>
            <a:pPr lvl="1"/>
            <a:r>
              <a:rPr lang="en-US" sz="2600" dirty="0" smtClean="0">
                <a:effectLst/>
              </a:rPr>
              <a:t>Perceived as </a:t>
            </a:r>
            <a:r>
              <a:rPr lang="en-US" sz="2600" dirty="0" smtClean="0">
                <a:solidFill>
                  <a:srgbClr val="FFFF00"/>
                </a:solidFill>
                <a:effectLst/>
              </a:rPr>
              <a:t>significantly </a:t>
            </a:r>
            <a:r>
              <a:rPr lang="en-US" sz="2600" dirty="0">
                <a:solidFill>
                  <a:srgbClr val="FFFF00"/>
                </a:solidFill>
                <a:effectLst/>
              </a:rPr>
              <a:t>more </a:t>
            </a:r>
            <a:r>
              <a:rPr lang="en-US" sz="2600" dirty="0" smtClean="0">
                <a:solidFill>
                  <a:srgbClr val="FFFF00"/>
                </a:solidFill>
                <a:effectLst/>
              </a:rPr>
              <a:t/>
            </a:r>
            <a:br>
              <a:rPr lang="en-US" sz="2600" dirty="0" smtClean="0">
                <a:solidFill>
                  <a:srgbClr val="FFFF00"/>
                </a:solidFill>
                <a:effectLst/>
              </a:rPr>
            </a:br>
            <a:r>
              <a:rPr lang="en-US" sz="2600" dirty="0" smtClean="0">
                <a:solidFill>
                  <a:srgbClr val="FFFF00"/>
                </a:solidFill>
                <a:effectLst/>
              </a:rPr>
              <a:t>useful </a:t>
            </a:r>
            <a:r>
              <a:rPr lang="en-US" sz="2600" dirty="0">
                <a:effectLst/>
              </a:rPr>
              <a:t>relative to the </a:t>
            </a:r>
            <a:r>
              <a:rPr lang="en-US" sz="2600" dirty="0" smtClean="0">
                <a:effectLst/>
              </a:rPr>
              <a:t>educator-</a:t>
            </a:r>
            <a:br>
              <a:rPr lang="en-US" sz="2600" dirty="0" smtClean="0">
                <a:effectLst/>
              </a:rPr>
            </a:br>
            <a:r>
              <a:rPr lang="en-US" sz="2600" dirty="0" smtClean="0">
                <a:effectLst/>
              </a:rPr>
              <a:t>delivered </a:t>
            </a:r>
            <a:r>
              <a:rPr lang="en-US" sz="2600" dirty="0">
                <a:effectLst/>
              </a:rPr>
              <a:t>intervention when </a:t>
            </a:r>
            <a:r>
              <a:rPr lang="en-US" sz="2600" dirty="0" smtClean="0">
                <a:effectLst/>
              </a:rPr>
              <a:t/>
            </a:r>
            <a:br>
              <a:rPr lang="en-US" sz="2600" dirty="0" smtClean="0">
                <a:effectLst/>
              </a:rPr>
            </a:br>
            <a:r>
              <a:rPr lang="en-US" sz="2600" dirty="0" smtClean="0">
                <a:effectLst/>
              </a:rPr>
              <a:t>provided alone</a:t>
            </a:r>
            <a:endParaRPr lang="en-US" sz="2600" dirty="0">
              <a:effectLst/>
            </a:endParaRPr>
          </a:p>
        </p:txBody>
      </p:sp>
      <p:sp>
        <p:nvSpPr>
          <p:cNvPr id="4" name="TextBox 3"/>
          <p:cNvSpPr txBox="1"/>
          <p:nvPr/>
        </p:nvSpPr>
        <p:spPr>
          <a:xfrm>
            <a:off x="0" y="6550223"/>
            <a:ext cx="7162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Marsch et al., 2011.</a:t>
            </a:r>
            <a:endParaRPr lang="en-US" sz="1400" dirty="0">
              <a:solidFill>
                <a:srgbClr val="FFFF3D"/>
              </a:solidFill>
              <a:latin typeface="Calibri" panose="020F0502020204030204" pitchFamily="34" charset="0"/>
            </a:endParaRPr>
          </a:p>
        </p:txBody>
      </p:sp>
      <p:pic>
        <p:nvPicPr>
          <p:cNvPr id="5123" name="Picture 3" descr="C:\Users\bfinnerty\AppData\Local\Microsoft\Windows\Temporary Internet Files\Content.IE5\PL1VJCBM\MP90043083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743200"/>
            <a:ext cx="2362200" cy="3588862"/>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115</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42939536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924800" cy="1447800"/>
          </a:xfrm>
        </p:spPr>
        <p:txBody>
          <a:bodyPr/>
          <a:lstStyle/>
          <a:p>
            <a:r>
              <a:rPr lang="en-US" sz="4000" dirty="0" smtClean="0"/>
              <a:t>Adolescent Medicine Trials Network for HIV/AIDS Interventions</a:t>
            </a:r>
            <a:endParaRPr lang="en-US" sz="4000" dirty="0"/>
          </a:p>
        </p:txBody>
      </p:sp>
      <p:sp>
        <p:nvSpPr>
          <p:cNvPr id="3" name="Content Placeholder 2"/>
          <p:cNvSpPr>
            <a:spLocks noGrp="1"/>
          </p:cNvSpPr>
          <p:nvPr>
            <p:ph idx="1"/>
          </p:nvPr>
        </p:nvSpPr>
        <p:spPr>
          <a:xfrm>
            <a:off x="1066800" y="1828800"/>
            <a:ext cx="7543800" cy="4114800"/>
          </a:xfrm>
        </p:spPr>
        <p:txBody>
          <a:bodyPr/>
          <a:lstStyle/>
          <a:p>
            <a:r>
              <a:rPr lang="en-US" sz="3400" dirty="0">
                <a:effectLst/>
              </a:rPr>
              <a:t>Research aimed at </a:t>
            </a:r>
            <a:r>
              <a:rPr lang="en-US" sz="3400" dirty="0">
                <a:solidFill>
                  <a:srgbClr val="FFFF3D"/>
                </a:solidFill>
                <a:effectLst/>
              </a:rPr>
              <a:t>preventing HIV infection among at-risk youth </a:t>
            </a:r>
            <a:r>
              <a:rPr lang="en-US" sz="3400" dirty="0">
                <a:effectLst/>
              </a:rPr>
              <a:t>between the ages of 12 and 24</a:t>
            </a:r>
          </a:p>
          <a:p>
            <a:r>
              <a:rPr lang="en-US" sz="3400" b="1" dirty="0" smtClean="0">
                <a:solidFill>
                  <a:srgbClr val="FFFF3D"/>
                </a:solidFill>
                <a:effectLst/>
              </a:rPr>
              <a:t>Healthy Choices</a:t>
            </a:r>
            <a:r>
              <a:rPr lang="en-US" sz="3400" dirty="0" smtClean="0">
                <a:effectLst/>
              </a:rPr>
              <a:t>: A multi-site </a:t>
            </a:r>
            <a:r>
              <a:rPr lang="en-US" sz="3400" dirty="0">
                <a:effectLst/>
              </a:rPr>
              <a:t>clinical trial examining the efficacy of a </a:t>
            </a:r>
            <a:r>
              <a:rPr lang="en-US" sz="3400" dirty="0">
                <a:solidFill>
                  <a:srgbClr val="FFFF3D"/>
                </a:solidFill>
                <a:effectLst/>
              </a:rPr>
              <a:t>motivational intervention </a:t>
            </a:r>
            <a:r>
              <a:rPr lang="en-US" sz="3400" dirty="0">
                <a:effectLst/>
              </a:rPr>
              <a:t>for reducing high-risk </a:t>
            </a:r>
            <a:r>
              <a:rPr lang="en-US" sz="3400" dirty="0">
                <a:solidFill>
                  <a:srgbClr val="FFFF3D"/>
                </a:solidFill>
                <a:effectLst/>
              </a:rPr>
              <a:t>sexual behavior </a:t>
            </a:r>
            <a:r>
              <a:rPr lang="en-US" sz="3400" dirty="0">
                <a:effectLst/>
              </a:rPr>
              <a:t>and </a:t>
            </a:r>
            <a:r>
              <a:rPr lang="en-US" sz="3400" dirty="0" smtClean="0">
                <a:solidFill>
                  <a:srgbClr val="FFFF3D"/>
                </a:solidFill>
                <a:effectLst/>
              </a:rPr>
              <a:t>substance use </a:t>
            </a:r>
            <a:r>
              <a:rPr lang="en-US" sz="3400" dirty="0" smtClean="0">
                <a:effectLst/>
              </a:rPr>
              <a:t>among </a:t>
            </a:r>
            <a:r>
              <a:rPr lang="en-US" sz="3400" dirty="0">
                <a:solidFill>
                  <a:srgbClr val="FFFF3D"/>
                </a:solidFill>
                <a:effectLst/>
              </a:rPr>
              <a:t>youth with HIV</a:t>
            </a:r>
          </a:p>
          <a:p>
            <a:pPr lvl="1"/>
            <a:endParaRPr lang="en-US" sz="3400" dirty="0">
              <a:effectLst/>
            </a:endParaRPr>
          </a:p>
        </p:txBody>
      </p:sp>
      <p:sp>
        <p:nvSpPr>
          <p:cNvPr id="4" name="TextBox 3"/>
          <p:cNvSpPr txBox="1"/>
          <p:nvPr/>
        </p:nvSpPr>
        <p:spPr>
          <a:xfrm>
            <a:off x="0" y="6550223"/>
            <a:ext cx="83820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SOURCES: </a:t>
            </a:r>
            <a:r>
              <a:rPr lang="en-US" sz="1400" dirty="0" smtClean="0">
                <a:solidFill>
                  <a:srgbClr val="FFFF3D"/>
                </a:solidFill>
                <a:latin typeface="Calibri" panose="020F0502020204030204" pitchFamily="34" charset="0"/>
                <a:hlinkClick r:id="rId3"/>
              </a:rPr>
              <a:t>https://www.atnonlilne.org/publiic/default.asp</a:t>
            </a:r>
            <a:r>
              <a:rPr lang="en-US" sz="1400" dirty="0" smtClean="0">
                <a:solidFill>
                  <a:srgbClr val="FFFF3D"/>
                </a:solidFill>
                <a:latin typeface="Calibri" panose="020F0502020204030204" pitchFamily="34" charset="0"/>
              </a:rPr>
              <a:t>; Murphy et al., 2012; </a:t>
            </a:r>
            <a:r>
              <a:rPr lang="en-US" sz="1400" dirty="0" err="1" smtClean="0">
                <a:solidFill>
                  <a:srgbClr val="FFFF3D"/>
                </a:solidFill>
                <a:latin typeface="Calibri" panose="020F0502020204030204" pitchFamily="34" charset="0"/>
              </a:rPr>
              <a:t>Naar</a:t>
            </a:r>
            <a:r>
              <a:rPr lang="en-US" sz="1400" dirty="0" smtClean="0">
                <a:solidFill>
                  <a:srgbClr val="FFFF3D"/>
                </a:solidFill>
                <a:latin typeface="Calibri" panose="020F0502020204030204" pitchFamily="34" charset="0"/>
              </a:rPr>
              <a:t>-King et al., 2007.</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116</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2269393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Hip-Hop 2 Prevent Substance Abuse and HIV (H2P)</a:t>
            </a:r>
            <a:endParaRPr lang="en-US" dirty="0"/>
          </a:p>
        </p:txBody>
      </p:sp>
      <p:sp>
        <p:nvSpPr>
          <p:cNvPr id="3" name="Content Placeholder 2"/>
          <p:cNvSpPr>
            <a:spLocks noGrp="1"/>
          </p:cNvSpPr>
          <p:nvPr>
            <p:ph idx="1"/>
          </p:nvPr>
        </p:nvSpPr>
        <p:spPr/>
        <p:txBody>
          <a:bodyPr/>
          <a:lstStyle/>
          <a:p>
            <a:r>
              <a:rPr lang="en-US" dirty="0" smtClean="0">
                <a:effectLst/>
              </a:rPr>
              <a:t>Designed </a:t>
            </a:r>
            <a:r>
              <a:rPr lang="en-US" dirty="0">
                <a:effectLst/>
              </a:rPr>
              <a:t>to </a:t>
            </a:r>
            <a:r>
              <a:rPr lang="en-US" dirty="0">
                <a:solidFill>
                  <a:srgbClr val="FFFF3D"/>
                </a:solidFill>
                <a:effectLst/>
              </a:rPr>
              <a:t>improve knowledge and skills </a:t>
            </a:r>
            <a:r>
              <a:rPr lang="en-US" dirty="0">
                <a:effectLst/>
              </a:rPr>
              <a:t>related to </a:t>
            </a:r>
            <a:r>
              <a:rPr lang="en-US" dirty="0">
                <a:solidFill>
                  <a:srgbClr val="FFFF3D"/>
                </a:solidFill>
                <a:effectLst/>
              </a:rPr>
              <a:t>drugs and HIV/AIDS</a:t>
            </a:r>
            <a:r>
              <a:rPr lang="en-US" dirty="0">
                <a:effectLst/>
              </a:rPr>
              <a:t> </a:t>
            </a:r>
            <a:r>
              <a:rPr lang="en-US" dirty="0" smtClean="0">
                <a:effectLst/>
              </a:rPr>
              <a:t>among youth </a:t>
            </a:r>
            <a:r>
              <a:rPr lang="en-US" dirty="0">
                <a:effectLst/>
              </a:rPr>
              <a:t>ages 12-16 </a:t>
            </a:r>
            <a:endParaRPr lang="en-US" dirty="0" smtClean="0">
              <a:effectLst/>
            </a:endParaRPr>
          </a:p>
          <a:p>
            <a:r>
              <a:rPr lang="en-US" dirty="0" smtClean="0">
                <a:effectLst/>
              </a:rPr>
              <a:t>Aim of </a:t>
            </a:r>
            <a:r>
              <a:rPr lang="en-US" dirty="0" smtClean="0">
                <a:solidFill>
                  <a:srgbClr val="FFFF3D"/>
                </a:solidFill>
                <a:effectLst/>
              </a:rPr>
              <a:t>preventing </a:t>
            </a:r>
            <a:r>
              <a:rPr lang="en-US" dirty="0">
                <a:solidFill>
                  <a:srgbClr val="FFFF3D"/>
                </a:solidFill>
                <a:effectLst/>
              </a:rPr>
              <a:t>or reducing their substance use and risky sexual </a:t>
            </a:r>
            <a:r>
              <a:rPr lang="en-US" dirty="0" smtClean="0">
                <a:solidFill>
                  <a:srgbClr val="FFFF3D"/>
                </a:solidFill>
                <a:effectLst/>
              </a:rPr>
              <a:t>activity</a:t>
            </a:r>
          </a:p>
          <a:p>
            <a:r>
              <a:rPr lang="en-US" dirty="0" smtClean="0">
                <a:effectLst/>
              </a:rPr>
              <a:t>Program </a:t>
            </a:r>
            <a:r>
              <a:rPr lang="en-US" dirty="0">
                <a:effectLst/>
              </a:rPr>
              <a:t>incorporates </a:t>
            </a:r>
            <a:r>
              <a:rPr lang="en-US" dirty="0" smtClean="0">
                <a:effectLst/>
              </a:rPr>
              <a:t>aspects of </a:t>
            </a:r>
            <a:r>
              <a:rPr lang="en-US" dirty="0">
                <a:solidFill>
                  <a:srgbClr val="FFFF3D"/>
                </a:solidFill>
                <a:effectLst/>
              </a:rPr>
              <a:t>hip-hop </a:t>
            </a:r>
            <a:r>
              <a:rPr lang="en-US" dirty="0" smtClean="0">
                <a:solidFill>
                  <a:srgbClr val="FFFF3D"/>
                </a:solidFill>
                <a:effectLst/>
              </a:rPr>
              <a:t>culture as </a:t>
            </a:r>
            <a:r>
              <a:rPr lang="en-US" dirty="0">
                <a:solidFill>
                  <a:srgbClr val="FFFF3D"/>
                </a:solidFill>
                <a:effectLst/>
              </a:rPr>
              <a:t>a </a:t>
            </a:r>
            <a:r>
              <a:rPr lang="en-US" dirty="0" smtClean="0">
                <a:solidFill>
                  <a:srgbClr val="FFFF3D"/>
                </a:solidFill>
                <a:effectLst/>
              </a:rPr>
              <a:t>framework</a:t>
            </a:r>
            <a:r>
              <a:rPr lang="en-US" dirty="0" smtClean="0">
                <a:effectLst/>
              </a:rPr>
              <a:t> </a:t>
            </a:r>
            <a:r>
              <a:rPr lang="en-US" dirty="0">
                <a:effectLst/>
              </a:rPr>
              <a:t>for addressing substance use </a:t>
            </a:r>
            <a:r>
              <a:rPr lang="en-US" dirty="0" smtClean="0">
                <a:effectLst/>
              </a:rPr>
              <a:t>and HIV </a:t>
            </a:r>
            <a:r>
              <a:rPr lang="en-US" dirty="0">
                <a:effectLst/>
              </a:rPr>
              <a:t>risk </a:t>
            </a:r>
            <a:r>
              <a:rPr lang="en-US" dirty="0" smtClean="0">
                <a:effectLst/>
              </a:rPr>
              <a:t>behaviors</a:t>
            </a:r>
            <a:endParaRPr lang="en-US" dirty="0">
              <a:effectLst/>
            </a:endParaRPr>
          </a:p>
        </p:txBody>
      </p:sp>
      <p:sp>
        <p:nvSpPr>
          <p:cNvPr id="4" name="TextBox 3"/>
          <p:cNvSpPr txBox="1"/>
          <p:nvPr/>
        </p:nvSpPr>
        <p:spPr>
          <a:xfrm>
            <a:off x="0" y="6550223"/>
            <a:ext cx="46482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SAMHSA, NREPP, accessed February 2014.</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117</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21888205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Exactly is H2P?</a:t>
            </a:r>
            <a:endParaRPr lang="en-US" dirty="0"/>
          </a:p>
        </p:txBody>
      </p:sp>
      <p:pic>
        <p:nvPicPr>
          <p:cNvPr id="4" name="H2P_edit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2057400"/>
            <a:ext cx="7219950" cy="4058052"/>
          </a:xfrm>
          <a:prstGeom prst="rect">
            <a:avLst/>
          </a:prstGeom>
        </p:spPr>
      </p:pic>
      <p:sp>
        <p:nvSpPr>
          <p:cNvPr id="5" name="TextBox 4"/>
          <p:cNvSpPr txBox="1"/>
          <p:nvPr/>
        </p:nvSpPr>
        <p:spPr>
          <a:xfrm>
            <a:off x="0" y="6550223"/>
            <a:ext cx="46482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err="1" smtClean="0">
                <a:solidFill>
                  <a:srgbClr val="FFFF3D"/>
                </a:solidFill>
                <a:latin typeface="Calibri" panose="020F0502020204030204" pitchFamily="34" charset="0"/>
              </a:rPr>
              <a:t>Vimeo</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118</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636166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1"/>
            <a:ext cx="8001000" cy="1371599"/>
          </a:xfrm>
        </p:spPr>
        <p:txBody>
          <a:bodyPr/>
          <a:lstStyle/>
          <a:p>
            <a:r>
              <a:rPr lang="en-US" dirty="0" smtClean="0"/>
              <a:t>UFO Model (UCSF) for Hepatitis C Prevention among Young IDUs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981200"/>
            <a:ext cx="5992575" cy="4495800"/>
          </a:xfrm>
          <a:prstGeom prst="rect">
            <a:avLst/>
          </a:prstGeom>
        </p:spPr>
      </p:pic>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119</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906744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066800" y="304800"/>
            <a:ext cx="7086600" cy="1431925"/>
          </a:xfrm>
        </p:spPr>
        <p:txBody>
          <a:bodyPr>
            <a:noAutofit/>
          </a:bodyPr>
          <a:lstStyle/>
          <a:p>
            <a:r>
              <a:rPr lang="en-US" sz="4400" dirty="0" smtClean="0">
                <a:effectLst>
                  <a:outerShdw blurRad="38100" dist="38100" dir="2700000" algn="tl">
                    <a:srgbClr val="000000">
                      <a:alpha val="43137"/>
                    </a:srgbClr>
                  </a:outerShdw>
                </a:effectLst>
              </a:rPr>
              <a:t>An Introduction to Key Terms and Definitions</a:t>
            </a:r>
            <a:endParaRPr lang="en-US" sz="4400" dirty="0">
              <a:effectLst>
                <a:outerShdw blurRad="38100" dist="38100" dir="2700000" algn="tl">
                  <a:srgbClr val="000000">
                    <a:alpha val="43137"/>
                  </a:srgbClr>
                </a:outerShdw>
              </a:effectLst>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a:t>
            </a:fld>
            <a:endParaRPr lang="en-US" sz="1400" dirty="0" smtClean="0">
              <a:latin typeface="Calibri" panose="020F0502020204030204" pitchFamily="34" charset="0"/>
            </a:endParaRPr>
          </a:p>
        </p:txBody>
      </p:sp>
      <p:pic>
        <p:nvPicPr>
          <p:cNvPr id="111622" name="Picture 6" descr="C:\Users\bfinnerty\AppData\Local\Microsoft\Windows\Temporary Internet Files\Content.IE5\7S92FRTD\MP900449075[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667" y1="4593" x2="21778" y2="40000"/>
                        <a14:foregroundMark x1="18889" y1="5333" x2="3778" y2="6667"/>
                        <a14:foregroundMark x1="21667" y1="3111" x2="20778" y2="25037"/>
                        <a14:foregroundMark x1="4778" y1="10370" x2="2889" y2="42074"/>
                        <a14:foregroundMark x1="54000" y1="4593" x2="52889" y2="37778"/>
                        <a14:foregroundMark x1="55556" y1="6074" x2="70667" y2="7259"/>
                        <a14:foregroundMark x1="79778" y1="3111" x2="79111" y2="24000"/>
                        <a14:foregroundMark x1="80667" y1="4741" x2="98556" y2="5630"/>
                        <a14:foregroundMark x1="97222" y1="8296" x2="97222" y2="22519"/>
                        <a14:foregroundMark x1="77889" y1="86667" x2="77889" y2="86667"/>
                        <a14:foregroundMark x1="77889" y1="86815" x2="77889" y2="89926"/>
                        <a14:foregroundMark x1="98111" y1="91556" x2="98111" y2="91556"/>
                        <a14:foregroundMark x1="4889" y1="59407" x2="2556" y2="81037"/>
                        <a14:foregroundMark x1="16111" y1="59704" x2="20222" y2="77926"/>
                        <a14:foregroundMark x1="4889" y1="58667" x2="20556" y2="61481"/>
                        <a14:foregroundMark x1="2222" y1="2963" x2="1889" y2="17185"/>
                        <a14:foregroundMark x1="72333" y1="5778" x2="71111" y2="37037"/>
                        <a14:foregroundMark x1="22778" y1="17778" x2="22333" y2="40148"/>
                        <a14:foregroundMark x1="21000" y1="45037" x2="22111" y2="38370"/>
                        <a14:foregroundMark x1="23333" y1="45630" x2="23333" y2="45630"/>
                        <a14:foregroundMark x1="27222" y1="57630" x2="29111" y2="93037"/>
                        <a14:foregroundMark x1="30889" y1="4148" x2="27444" y2="40444"/>
                        <a14:backgroundMark x1="3333" y1="50370" x2="96111" y2="49926"/>
                        <a14:backgroundMark x1="24333" y1="2667" x2="24444" y2="44296"/>
                        <a14:backgroundMark x1="49778" y1="2519" x2="50444" y2="46370"/>
                        <a14:backgroundMark x1="75778" y1="2074" x2="75444" y2="96741"/>
                        <a14:backgroundMark x1="50000" y1="98963" x2="50111" y2="51556"/>
                        <a14:backgroundMark x1="24111" y1="98963" x2="24778" y2="60148"/>
                      </a14:backgroundRemoval>
                    </a14:imgEffect>
                  </a14:imgLayer>
                </a14:imgProps>
              </a:ext>
              <a:ext uri="{28A0092B-C50C-407E-A947-70E740481C1C}">
                <a14:useLocalDpi xmlns:a14="http://schemas.microsoft.com/office/drawing/2010/main" val="0"/>
              </a:ext>
            </a:extLst>
          </a:blip>
          <a:srcRect/>
          <a:stretch>
            <a:fillRect/>
          </a:stretch>
        </p:blipFill>
        <p:spPr bwMode="auto">
          <a:xfrm>
            <a:off x="1600200" y="1915760"/>
            <a:ext cx="6261099" cy="469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0468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p:cNvSpPr>
          <p:nvPr>
            <p:ph type="title"/>
          </p:nvPr>
        </p:nvSpPr>
        <p:spPr>
          <a:xfrm>
            <a:off x="914400" y="396875"/>
            <a:ext cx="7543800" cy="1431925"/>
          </a:xfrm>
        </p:spPr>
        <p:txBody>
          <a:bodyPr/>
          <a:lstStyle/>
          <a:p>
            <a:r>
              <a:rPr lang="en-US" dirty="0" smtClean="0"/>
              <a:t>Take Home Points for Clinicians </a:t>
            </a:r>
            <a:endParaRPr lang="en-US" b="0" i="1" dirty="0" smtClean="0"/>
          </a:p>
        </p:txBody>
      </p:sp>
      <p:sp>
        <p:nvSpPr>
          <p:cNvPr id="133123" name="Rectangle 3"/>
          <p:cNvSpPr>
            <a:spLocks noGrp="1"/>
          </p:cNvSpPr>
          <p:nvPr>
            <p:ph idx="1"/>
          </p:nvPr>
        </p:nvSpPr>
        <p:spPr>
          <a:xfrm>
            <a:off x="838200" y="1828800"/>
            <a:ext cx="7543800" cy="4114800"/>
          </a:xfrm>
        </p:spPr>
        <p:txBody>
          <a:bodyPr/>
          <a:lstStyle/>
          <a:p>
            <a:pPr>
              <a:lnSpc>
                <a:spcPct val="90000"/>
              </a:lnSpc>
              <a:buClr>
                <a:srgbClr val="FFFF00"/>
              </a:buClr>
              <a:buFontTx/>
              <a:buChar char="•"/>
            </a:pPr>
            <a:r>
              <a:rPr lang="en-US" sz="2600" b="1" dirty="0" smtClean="0">
                <a:solidFill>
                  <a:srgbClr val="FFFF00"/>
                </a:solidFill>
                <a:effectLst/>
              </a:rPr>
              <a:t>Know</a:t>
            </a:r>
            <a:r>
              <a:rPr lang="en-US" sz="2600" dirty="0" smtClean="0">
                <a:effectLst/>
              </a:rPr>
              <a:t> - your local resources (substance use disorders treatment facilities, 12-step meetings, mental health resources, etc.).</a:t>
            </a:r>
            <a:endParaRPr lang="en-US" sz="2600" dirty="0">
              <a:effectLst/>
            </a:endParaRPr>
          </a:p>
          <a:p>
            <a:pPr>
              <a:lnSpc>
                <a:spcPct val="90000"/>
              </a:lnSpc>
              <a:buClr>
                <a:srgbClr val="FFFF00"/>
              </a:buClr>
              <a:buFontTx/>
              <a:buChar char="•"/>
            </a:pPr>
            <a:r>
              <a:rPr lang="en-US" sz="2600" b="1" dirty="0" smtClean="0">
                <a:solidFill>
                  <a:srgbClr val="FFFF00"/>
                </a:solidFill>
                <a:effectLst/>
              </a:rPr>
              <a:t>Engage </a:t>
            </a:r>
            <a:r>
              <a:rPr lang="en-US" sz="2600" dirty="0" smtClean="0">
                <a:effectLst/>
              </a:rPr>
              <a:t>– screen youth for risky</a:t>
            </a:r>
            <a:br>
              <a:rPr lang="en-US" sz="2600" dirty="0" smtClean="0">
                <a:effectLst/>
              </a:rPr>
            </a:br>
            <a:r>
              <a:rPr lang="en-US" sz="2600" dirty="0" smtClean="0">
                <a:effectLst/>
              </a:rPr>
              <a:t>substance use and practice ways</a:t>
            </a:r>
            <a:br>
              <a:rPr lang="en-US" sz="2600" dirty="0" smtClean="0">
                <a:effectLst/>
              </a:rPr>
            </a:br>
            <a:r>
              <a:rPr lang="en-US" sz="2600" dirty="0" smtClean="0">
                <a:effectLst/>
              </a:rPr>
              <a:t>to communicate effectively with</a:t>
            </a:r>
            <a:br>
              <a:rPr lang="en-US" sz="2600" dirty="0" smtClean="0">
                <a:effectLst/>
              </a:rPr>
            </a:br>
            <a:r>
              <a:rPr lang="en-US" sz="2600" dirty="0" smtClean="0">
                <a:effectLst/>
              </a:rPr>
              <a:t>young patients.</a:t>
            </a:r>
            <a:endParaRPr lang="en-US" sz="2600" dirty="0">
              <a:effectLst/>
            </a:endParaRPr>
          </a:p>
          <a:p>
            <a:pPr>
              <a:lnSpc>
                <a:spcPct val="90000"/>
              </a:lnSpc>
              <a:buClr>
                <a:srgbClr val="FFFF00"/>
              </a:buClr>
              <a:buFontTx/>
              <a:buChar char="•"/>
            </a:pPr>
            <a:r>
              <a:rPr lang="en-US" sz="2600" b="1" dirty="0" smtClean="0">
                <a:solidFill>
                  <a:srgbClr val="FFFF00"/>
                </a:solidFill>
                <a:effectLst/>
              </a:rPr>
              <a:t>Remember </a:t>
            </a:r>
            <a:r>
              <a:rPr lang="en-US" sz="2600" dirty="0">
                <a:effectLst/>
              </a:rPr>
              <a:t>- </a:t>
            </a:r>
            <a:r>
              <a:rPr lang="en-US" sz="2600" dirty="0" smtClean="0">
                <a:effectLst/>
              </a:rPr>
              <a:t>substance use is treatable </a:t>
            </a:r>
            <a:br>
              <a:rPr lang="en-US" sz="2600" dirty="0" smtClean="0">
                <a:effectLst/>
              </a:rPr>
            </a:br>
            <a:r>
              <a:rPr lang="en-US" sz="2600" dirty="0" smtClean="0">
                <a:effectLst/>
              </a:rPr>
              <a:t>and every clinic visit is an opportunity for intervention and prevention messages.</a:t>
            </a:r>
          </a:p>
          <a:p>
            <a:pPr>
              <a:lnSpc>
                <a:spcPct val="90000"/>
              </a:lnSpc>
              <a:buClr>
                <a:srgbClr val="FFFF00"/>
              </a:buClr>
              <a:buFontTx/>
              <a:buChar char="•"/>
            </a:pPr>
            <a:r>
              <a:rPr lang="en-US" sz="2600" b="1" dirty="0" smtClean="0">
                <a:solidFill>
                  <a:srgbClr val="FFFF00"/>
                </a:solidFill>
                <a:effectLst/>
              </a:rPr>
              <a:t>Encourage </a:t>
            </a:r>
            <a:r>
              <a:rPr lang="en-US" sz="2600" dirty="0" smtClean="0">
                <a:effectLst/>
              </a:rPr>
              <a:t>– Young patients and staff to discuss the challenges of substance use and remind them of the importance of continued HIV care, if applicable.</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120</a:t>
            </a:fld>
            <a:endParaRPr lang="en-US" sz="1400" dirty="0" smtClean="0">
              <a:latin typeface="Calibri" panose="020F0502020204030204" pitchFamily="34" charset="0"/>
            </a:endParaRPr>
          </a:p>
        </p:txBody>
      </p:sp>
      <p:pic>
        <p:nvPicPr>
          <p:cNvPr id="3076" name="Picture 4" descr="C:\Users\bfinnerty\AppData\Local\Microsoft\Windows\Temporary Internet Files\Content.IE5\PL1VJCBM\MP90040050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19400"/>
            <a:ext cx="1714500" cy="1371600"/>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pic>
        <p:nvPicPr>
          <p:cNvPr id="6" name="Picture 5" descr="http://newsatjama.files.wordpress.com/2011/10/10-31-11-hiv-testing-istock_000017245502xsmall.jpg?w=300&amp;h=199">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7151370" y="3886200"/>
            <a:ext cx="1764030" cy="1295400"/>
          </a:xfrm>
          <a:prstGeom prst="rect">
            <a:avLst/>
          </a:prstGeom>
          <a:noFill/>
          <a:ln w="38100">
            <a:solidFill>
              <a:srgbClr val="00B0F0"/>
            </a:solidFill>
          </a:ln>
          <a:effectLst>
            <a:softEdge rad="127000"/>
          </a:effectLst>
        </p:spPr>
      </p:pic>
    </p:spTree>
    <p:custDataLst>
      <p:tags r:id="rId1"/>
    </p:custDataLst>
    <p:extLst>
      <p:ext uri="{BB962C8B-B14F-4D97-AF65-F5344CB8AC3E}">
        <p14:creationId xmlns:p14="http://schemas.microsoft.com/office/powerpoint/2010/main" val="391293176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50" name="Picture 6" descr="TIP 32: Treatment of Adolescents With Substance Use Disorder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948369"/>
            <a:ext cx="2022892" cy="2653559"/>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6148" name="Picture 4" descr="TIP 31: Screening and Assessing Adolescents for Substance Use Disorder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6657" y="1371600"/>
            <a:ext cx="2400300" cy="306391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35170" name="Rectangle 2"/>
          <p:cNvSpPr>
            <a:spLocks noGrp="1"/>
          </p:cNvSpPr>
          <p:nvPr>
            <p:ph type="title"/>
          </p:nvPr>
        </p:nvSpPr>
        <p:spPr>
          <a:xfrm>
            <a:off x="1066800" y="152400"/>
            <a:ext cx="7543800" cy="1431925"/>
          </a:xfrm>
        </p:spPr>
        <p:txBody>
          <a:bodyPr/>
          <a:lstStyle/>
          <a:p>
            <a:r>
              <a:rPr lang="en-US" dirty="0" smtClean="0"/>
              <a:t>Key Resources</a:t>
            </a:r>
          </a:p>
        </p:txBody>
      </p:sp>
      <p:sp>
        <p:nvSpPr>
          <p:cNvPr id="8"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121</a:t>
            </a:fld>
            <a:endParaRPr lang="en-US" sz="1400" dirty="0" smtClean="0">
              <a:latin typeface="Calibri" panose="020F0502020204030204" pitchFamily="34" charset="0"/>
            </a:endParaRPr>
          </a:p>
        </p:txBody>
      </p:sp>
      <p:pic>
        <p:nvPicPr>
          <p:cNvPr id="9" name="Picture 3" descr="logo">
            <a:hlinkClick r:id="rId8"/>
          </p:cNvPr>
          <p:cNvPicPr>
            <a:picLocks noChangeAspect="1" noChangeArrowheads="1"/>
          </p:cNvPicPr>
          <p:nvPr/>
        </p:nvPicPr>
        <p:blipFill>
          <a:blip r:embed="rId9" cstate="print"/>
          <a:srcRect/>
          <a:stretch>
            <a:fillRect/>
          </a:stretch>
        </p:blipFill>
        <p:spPr bwMode="auto">
          <a:xfrm>
            <a:off x="2057400" y="4633561"/>
            <a:ext cx="2752725" cy="2018372"/>
          </a:xfrm>
          <a:prstGeom prst="rect">
            <a:avLst/>
          </a:prstGeom>
          <a:noFill/>
          <a:ln w="38100">
            <a:solidFill>
              <a:schemeClr val="accent1"/>
            </a:solidFill>
            <a:miter lim="800000"/>
            <a:headEnd/>
            <a:tailEnd/>
          </a:ln>
        </p:spPr>
      </p:pic>
      <p:pic>
        <p:nvPicPr>
          <p:cNvPr id="2" name="Picture 1">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1200" y="533400"/>
            <a:ext cx="2514422" cy="3253958"/>
          </a:xfrm>
          <a:prstGeom prst="rect">
            <a:avLst/>
          </a:prstGeom>
          <a:ln w="38100">
            <a:solidFill>
              <a:srgbClr val="00B0F0"/>
            </a:solidFill>
          </a:ln>
        </p:spPr>
      </p:pic>
    </p:spTree>
    <p:custDataLst>
      <p:tags r:id="rId1"/>
    </p:custDataLst>
    <p:extLst>
      <p:ext uri="{BB962C8B-B14F-4D97-AF65-F5344CB8AC3E}">
        <p14:creationId xmlns:p14="http://schemas.microsoft.com/office/powerpoint/2010/main" val="13446758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6148"/>
                                        </p:tgtEl>
                                        <p:attrNameLst>
                                          <p:attrName>style.visibility</p:attrName>
                                        </p:attrNameLst>
                                      </p:cBhvr>
                                      <p:to>
                                        <p:strVal val="visible"/>
                                      </p:to>
                                    </p:set>
                                    <p:animEffect transition="in" filter="wheel(1)">
                                      <p:cBhvr>
                                        <p:cTn id="7" dur="2000"/>
                                        <p:tgtEl>
                                          <p:spTgt spid="6148"/>
                                        </p:tgtEl>
                                      </p:cBhvr>
                                    </p:animEffect>
                                  </p:childTnLst>
                                </p:cTn>
                              </p:par>
                            </p:childTnLst>
                          </p:cTn>
                        </p:par>
                        <p:par>
                          <p:cTn id="8" fill="hold">
                            <p:stCondLst>
                              <p:cond delay="3000"/>
                            </p:stCondLst>
                            <p:childTnLst>
                              <p:par>
                                <p:cTn id="9" presetID="21" presetClass="entr" presetSubtype="1"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5500"/>
                            </p:stCondLst>
                            <p:childTnLst>
                              <p:par>
                                <p:cTn id="13" presetID="21" presetClass="entr" presetSubtype="1" fill="hold" nodeType="afterEffect">
                                  <p:stCondLst>
                                    <p:cond delay="500"/>
                                  </p:stCondLst>
                                  <p:childTnLst>
                                    <p:set>
                                      <p:cBhvr>
                                        <p:cTn id="14" dur="1" fill="hold">
                                          <p:stCondLst>
                                            <p:cond delay="0"/>
                                          </p:stCondLst>
                                        </p:cTn>
                                        <p:tgtEl>
                                          <p:spTgt spid="6150"/>
                                        </p:tgtEl>
                                        <p:attrNameLst>
                                          <p:attrName>style.visibility</p:attrName>
                                        </p:attrNameLst>
                                      </p:cBhvr>
                                      <p:to>
                                        <p:strVal val="visible"/>
                                      </p:to>
                                    </p:set>
                                    <p:animEffect transition="in" filter="wheel(1)">
                                      <p:cBhvr>
                                        <p:cTn id="15" dur="2000"/>
                                        <p:tgtEl>
                                          <p:spTgt spid="6150"/>
                                        </p:tgtEl>
                                      </p:cBhvr>
                                    </p:animEffect>
                                  </p:childTnLst>
                                </p:cTn>
                              </p:par>
                            </p:childTnLst>
                          </p:cTn>
                        </p:par>
                        <p:par>
                          <p:cTn id="16" fill="hold">
                            <p:stCondLst>
                              <p:cond delay="8000"/>
                            </p:stCondLst>
                            <p:childTnLst>
                              <p:par>
                                <p:cTn id="17" presetID="21" presetClass="entr" presetSubtype="1"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90946"/>
            <a:ext cx="2465074" cy="1127125"/>
          </a:xfrm>
        </p:spPr>
        <p:txBody>
          <a:bodyPr/>
          <a:lstStyle/>
          <a:p>
            <a:r>
              <a:rPr lang="en-US" sz="2200" b="0" dirty="0" smtClean="0">
                <a:effectLst/>
              </a:rPr>
              <a:t>hiv.drugabuse.gov</a:t>
            </a:r>
            <a:endParaRPr lang="en-US" sz="2200" b="0" dirty="0">
              <a:effectLst/>
            </a:endParaRPr>
          </a:p>
        </p:txBody>
      </p:sp>
      <p:pic>
        <p:nvPicPr>
          <p:cNvPr id="8194"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20" y="1905000"/>
            <a:ext cx="5499109" cy="1046623"/>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615" y="3095913"/>
            <a:ext cx="4232485" cy="2202527"/>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bwMode="auto">
          <a:xfrm>
            <a:off x="5257800" y="4953000"/>
            <a:ext cx="3505200" cy="11538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panose="020F0502020204030204" pitchFamily="34" charset="0"/>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r>
              <a:rPr lang="en-US" sz="2200" b="0" kern="0" dirty="0" smtClean="0">
                <a:effectLst>
                  <a:outerShdw blurRad="38100" dist="38100" dir="2700000" algn="tl">
                    <a:srgbClr val="000000">
                      <a:alpha val="43137"/>
                    </a:srgbClr>
                  </a:outerShdw>
                </a:effectLst>
              </a:rPr>
              <a:t>http://www.iknowhiv.org/ </a:t>
            </a:r>
            <a:endParaRPr lang="en-US" sz="2200" b="0" kern="0" dirty="0">
              <a:effectLst>
                <a:outerShdw blurRad="38100" dist="38100" dir="2700000" algn="tl">
                  <a:srgbClr val="000000">
                    <a:alpha val="43137"/>
                  </a:srgbClr>
                </a:outerShdw>
              </a:effectLst>
            </a:endParaRPr>
          </a:p>
        </p:txBody>
      </p:sp>
      <p:sp>
        <p:nvSpPr>
          <p:cNvPr id="3" name="TextBox 2"/>
          <p:cNvSpPr txBox="1"/>
          <p:nvPr/>
        </p:nvSpPr>
        <p:spPr>
          <a:xfrm>
            <a:off x="990600" y="304800"/>
            <a:ext cx="7315200" cy="1446550"/>
          </a:xfrm>
          <a:prstGeom prst="rect">
            <a:avLst/>
          </a:prstGeom>
          <a:noFill/>
        </p:spPr>
        <p:txBody>
          <a:bodyPr wrap="square" rtlCol="0">
            <a:spAutoFit/>
          </a:bodyPr>
          <a:lstStyle/>
          <a:p>
            <a:pPr algn="l"/>
            <a:r>
              <a:rPr lang="en-US" sz="4400" b="1" dirty="0" smtClean="0">
                <a:solidFill>
                  <a:schemeClr val="tx2"/>
                </a:solidFill>
                <a:effectLst>
                  <a:outerShdw blurRad="38100" dist="38100" dir="2700000" algn="tl">
                    <a:srgbClr val="000000">
                      <a:alpha val="43137"/>
                    </a:srgbClr>
                  </a:outerShdw>
                </a:effectLst>
                <a:latin typeface="Calibri" panose="020F0502020204030204" pitchFamily="34" charset="0"/>
              </a:rPr>
              <a:t>HIV/Substance Use Websites Targeted to Youth</a:t>
            </a:r>
            <a:endParaRPr lang="en-US" sz="4400" b="1" dirty="0">
              <a:solidFill>
                <a:schemeClr val="tx2"/>
              </a:solidFill>
              <a:effectLst>
                <a:outerShdw blurRad="38100" dist="38100" dir="2700000" algn="tl">
                  <a:srgbClr val="000000">
                    <a:alpha val="43137"/>
                  </a:srgbClr>
                </a:outerShdw>
              </a:effectLst>
              <a:latin typeface="Calibri" panose="020F0502020204030204" pitchFamily="34" charset="0"/>
            </a:endParaRPr>
          </a:p>
        </p:txBody>
      </p:sp>
      <p:pic>
        <p:nvPicPr>
          <p:cNvPr id="8195" name="Picture 3">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25" y="4558318"/>
            <a:ext cx="4524375" cy="1461482"/>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txBox="1">
            <a:spLocks/>
          </p:cNvSpPr>
          <p:nvPr/>
        </p:nvSpPr>
        <p:spPr bwMode="auto">
          <a:xfrm>
            <a:off x="123825" y="5883275"/>
            <a:ext cx="4669789" cy="1127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panose="020F0502020204030204" pitchFamily="34" charset="0"/>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r>
              <a:rPr lang="en-US" sz="2200" b="0" kern="0" dirty="0">
                <a:effectLst/>
              </a:rPr>
              <a:t>http://teens.drugabuse.gov/drug-facts/hiv-aids-and-drug-abuse</a:t>
            </a:r>
          </a:p>
        </p:txBody>
      </p:sp>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122</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2505099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Substance Use Disorders in Minority MSM</a:t>
            </a:r>
            <a:endParaRPr lang="en-US" dirty="0"/>
          </a:p>
        </p:txBody>
      </p:sp>
      <p:sp>
        <p:nvSpPr>
          <p:cNvPr id="3" name="Content Placeholder 2"/>
          <p:cNvSpPr>
            <a:spLocks noGrp="1"/>
          </p:cNvSpPr>
          <p:nvPr>
            <p:ph idx="1"/>
          </p:nvPr>
        </p:nvSpPr>
        <p:spPr/>
        <p:txBody>
          <a:bodyPr/>
          <a:lstStyle/>
          <a:p>
            <a:r>
              <a:rPr lang="en-US" sz="2800" dirty="0">
                <a:effectLst/>
              </a:rPr>
              <a:t>This 6-hour, self-paced course is designed for behavioral healthcare professionals working with minority men experiencing substance use disorders. </a:t>
            </a:r>
            <a:endParaRPr lang="en-US" sz="2800" dirty="0" smtClean="0">
              <a:effectLst/>
            </a:endParaRPr>
          </a:p>
          <a:p>
            <a:r>
              <a:rPr lang="en-US" sz="2800" dirty="0" smtClean="0">
                <a:effectLst/>
              </a:rPr>
              <a:t>Developed </a:t>
            </a:r>
            <a:r>
              <a:rPr lang="en-US" sz="2800" dirty="0">
                <a:effectLst/>
              </a:rPr>
              <a:t>by the Pacific Southwest, Central East, Northeast and Prairielands ATTC Regional Centers with special project supplemental funding from </a:t>
            </a:r>
            <a:r>
              <a:rPr lang="en-US" sz="2800" dirty="0" smtClean="0">
                <a:effectLst/>
              </a:rPr>
              <a:t>SAMHSA.</a:t>
            </a:r>
          </a:p>
          <a:p>
            <a:r>
              <a:rPr lang="en-US" sz="2800" dirty="0" smtClean="0">
                <a:effectLst/>
              </a:rPr>
              <a:t>Enrollment information available at: </a:t>
            </a:r>
            <a:r>
              <a:rPr lang="en-US" sz="2800" dirty="0" smtClean="0">
                <a:effectLst/>
                <a:hlinkClick r:id="rId3"/>
              </a:rPr>
              <a:t>http://www.healtheknowledge.org</a:t>
            </a:r>
            <a:r>
              <a:rPr lang="en-US" sz="2800" dirty="0" smtClean="0">
                <a:effectLst/>
              </a:rPr>
              <a:t> </a:t>
            </a:r>
            <a:endParaRPr lang="en-US" sz="2800" dirty="0"/>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123</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5097989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914400" y="396875"/>
            <a:ext cx="7543800" cy="1431925"/>
          </a:xfrm>
        </p:spPr>
        <p:txBody>
          <a:bodyPr/>
          <a:lstStyle/>
          <a:p>
            <a:r>
              <a:rPr lang="en-US" dirty="0" smtClean="0"/>
              <a:t>Resources &amp; Local Referrals </a:t>
            </a:r>
          </a:p>
        </p:txBody>
      </p:sp>
      <p:sp>
        <p:nvSpPr>
          <p:cNvPr id="137219" name="Content Placeholder 2"/>
          <p:cNvSpPr>
            <a:spLocks noGrp="1"/>
          </p:cNvSpPr>
          <p:nvPr>
            <p:ph idx="1"/>
          </p:nvPr>
        </p:nvSpPr>
        <p:spPr>
          <a:xfrm>
            <a:off x="914400" y="1905000"/>
            <a:ext cx="8163612" cy="4242847"/>
          </a:xfrm>
        </p:spPr>
        <p:txBody>
          <a:bodyPr/>
          <a:lstStyle/>
          <a:p>
            <a:r>
              <a:rPr lang="en-US" sz="2300" b="1" dirty="0" smtClean="0">
                <a:solidFill>
                  <a:srgbClr val="FFFF00"/>
                </a:solidFill>
                <a:effectLst/>
              </a:rPr>
              <a:t>Los Angeles County STD Clinic and Schedules</a:t>
            </a:r>
            <a:r>
              <a:rPr lang="en-US" sz="2300" dirty="0" smtClean="0">
                <a:solidFill>
                  <a:srgbClr val="FFFF00"/>
                </a:solidFill>
                <a:effectLst/>
              </a:rPr>
              <a:t/>
            </a:r>
            <a:br>
              <a:rPr lang="en-US" sz="2300" dirty="0" smtClean="0">
                <a:solidFill>
                  <a:srgbClr val="FFFF00"/>
                </a:solidFill>
                <a:effectLst/>
              </a:rPr>
            </a:br>
            <a:r>
              <a:rPr lang="en-US" sz="2300" dirty="0" smtClean="0">
                <a:effectLst/>
              </a:rPr>
              <a:t>Find out where to get free, confidential STD testing/treatment.</a:t>
            </a:r>
          </a:p>
          <a:p>
            <a:r>
              <a:rPr lang="en-US" sz="2300" b="1" dirty="0" smtClean="0">
                <a:solidFill>
                  <a:srgbClr val="FFFF00"/>
                </a:solidFill>
                <a:effectLst/>
              </a:rPr>
              <a:t>inSPOT.org</a:t>
            </a:r>
            <a:r>
              <a:rPr lang="en-US" sz="2300" dirty="0">
                <a:effectLst/>
              </a:rPr>
              <a:t/>
            </a:r>
            <a:br>
              <a:rPr lang="en-US" sz="2300" dirty="0">
                <a:effectLst/>
              </a:rPr>
            </a:br>
            <a:r>
              <a:rPr lang="en-US" sz="2300" dirty="0">
                <a:effectLst/>
              </a:rPr>
              <a:t>Includes an interactive </a:t>
            </a:r>
            <a:r>
              <a:rPr lang="en-US" sz="2300" dirty="0" smtClean="0">
                <a:effectLst/>
              </a:rPr>
              <a:t>STD clinic </a:t>
            </a:r>
            <a:r>
              <a:rPr lang="en-US" sz="2300" dirty="0">
                <a:effectLst/>
              </a:rPr>
              <a:t>finder map </a:t>
            </a:r>
            <a:r>
              <a:rPr lang="en-US" sz="2300" dirty="0" smtClean="0">
                <a:effectLst/>
              </a:rPr>
              <a:t>for the U.S., Canada, Puerto Rico, American Samoa, Commonwealth of the Northern Mariana Islands, Guam, and Peru. </a:t>
            </a:r>
            <a:endParaRPr lang="en-US" sz="2300" dirty="0">
              <a:effectLst/>
            </a:endParaRPr>
          </a:p>
          <a:p>
            <a:r>
              <a:rPr lang="en-US" sz="2300" b="1" dirty="0" smtClean="0">
                <a:solidFill>
                  <a:srgbClr val="FFFF00"/>
                </a:solidFill>
                <a:effectLst/>
              </a:rPr>
              <a:t>SPECTRUM</a:t>
            </a:r>
            <a:r>
              <a:rPr lang="en-US" sz="2300" dirty="0" smtClean="0">
                <a:effectLst/>
              </a:rPr>
              <a:t> </a:t>
            </a:r>
            <a:r>
              <a:rPr lang="en-US" sz="2300" dirty="0">
                <a:effectLst/>
              </a:rPr>
              <a:t/>
            </a:r>
            <a:br>
              <a:rPr lang="en-US" sz="2300" dirty="0">
                <a:effectLst/>
              </a:rPr>
            </a:br>
            <a:r>
              <a:rPr lang="en-US" sz="2300" dirty="0" smtClean="0">
                <a:effectLst/>
              </a:rPr>
              <a:t>A </a:t>
            </a:r>
            <a:r>
              <a:rPr lang="en-US" sz="2300" dirty="0">
                <a:effectLst/>
              </a:rPr>
              <a:t>Charles R. Drew </a:t>
            </a:r>
            <a:r>
              <a:rPr lang="en-US" sz="2300" dirty="0" smtClean="0">
                <a:effectLst/>
              </a:rPr>
              <a:t>University-affiliated </a:t>
            </a:r>
            <a:r>
              <a:rPr lang="en-US" sz="2300" dirty="0">
                <a:effectLst/>
              </a:rPr>
              <a:t>mental health center in the Watts/</a:t>
            </a:r>
            <a:r>
              <a:rPr lang="en-US" sz="2300" dirty="0" err="1">
                <a:effectLst/>
              </a:rPr>
              <a:t>Willowbrook</a:t>
            </a:r>
            <a:r>
              <a:rPr lang="en-US" sz="2300" dirty="0">
                <a:effectLst/>
              </a:rPr>
              <a:t> areas of South Los </a:t>
            </a:r>
            <a:r>
              <a:rPr lang="en-US" sz="2300" dirty="0" smtClean="0">
                <a:effectLst/>
              </a:rPr>
              <a:t>Angeles; provides </a:t>
            </a:r>
            <a:r>
              <a:rPr lang="en-US" sz="2300" dirty="0">
                <a:effectLst/>
              </a:rPr>
              <a:t>comprehensive mental health services to individuals living with HIV/AIDS and their significant others/family members, including youth and young adults.  For more information call </a:t>
            </a:r>
            <a:r>
              <a:rPr lang="en-US" sz="2300" dirty="0" smtClean="0">
                <a:effectLst/>
              </a:rPr>
              <a:t/>
            </a:r>
            <a:br>
              <a:rPr lang="en-US" sz="2300" dirty="0" smtClean="0">
                <a:effectLst/>
              </a:rPr>
            </a:br>
            <a:r>
              <a:rPr lang="en-US" sz="2300" dirty="0" smtClean="0">
                <a:effectLst/>
              </a:rPr>
              <a:t>(323) 563-4939.</a:t>
            </a:r>
            <a:endParaRPr lang="en-US" sz="2300" b="1" dirty="0" smtClean="0">
              <a:solidFill>
                <a:srgbClr val="FFFF00"/>
              </a:solidFill>
              <a:effectLst/>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124</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183038117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914400" y="396875"/>
            <a:ext cx="7543800" cy="1431925"/>
          </a:xfrm>
        </p:spPr>
        <p:txBody>
          <a:bodyPr/>
          <a:lstStyle/>
          <a:p>
            <a:r>
              <a:rPr lang="en-US" dirty="0" smtClean="0"/>
              <a:t>Resources &amp; Local Referrals </a:t>
            </a:r>
          </a:p>
        </p:txBody>
      </p:sp>
      <p:sp>
        <p:nvSpPr>
          <p:cNvPr id="137219" name="Content Placeholder 2"/>
          <p:cNvSpPr>
            <a:spLocks noGrp="1"/>
          </p:cNvSpPr>
          <p:nvPr>
            <p:ph idx="1"/>
          </p:nvPr>
        </p:nvSpPr>
        <p:spPr>
          <a:xfrm>
            <a:off x="914400" y="1828800"/>
            <a:ext cx="7924800" cy="4572000"/>
          </a:xfrm>
        </p:spPr>
        <p:txBody>
          <a:bodyPr/>
          <a:lstStyle/>
          <a:p>
            <a:r>
              <a:rPr lang="en-US" sz="2500" b="1" dirty="0" smtClean="0">
                <a:solidFill>
                  <a:srgbClr val="FFFF00"/>
                </a:solidFill>
                <a:effectLst/>
              </a:rPr>
              <a:t>AIDS Healthcare Foundation (AHF) Men's Wellness Center</a:t>
            </a:r>
            <a:r>
              <a:rPr lang="en-US" sz="2500" dirty="0" smtClean="0">
                <a:effectLst/>
              </a:rPr>
              <a:t/>
            </a:r>
            <a:br>
              <a:rPr lang="en-US" sz="2500" dirty="0" smtClean="0">
                <a:effectLst/>
              </a:rPr>
            </a:br>
            <a:r>
              <a:rPr lang="en-US" sz="2500" dirty="0" smtClean="0">
                <a:effectLst/>
              </a:rPr>
              <a:t>The AHF Men's Wellness Center is dedicated to providing sexual health services to men in LA County, including gay and bisexual men and male to female transgender clients. </a:t>
            </a:r>
          </a:p>
          <a:p>
            <a:r>
              <a:rPr lang="en-US" sz="2500" b="1" dirty="0" smtClean="0">
                <a:solidFill>
                  <a:srgbClr val="FFFF00"/>
                </a:solidFill>
                <a:effectLst/>
              </a:rPr>
              <a:t>LA Gay and Lesbian (GLC) Center Sexual Health Program</a:t>
            </a:r>
            <a:r>
              <a:rPr lang="en-US" sz="2500" dirty="0" smtClean="0">
                <a:effectLst/>
              </a:rPr>
              <a:t/>
            </a:r>
            <a:br>
              <a:rPr lang="en-US" sz="2500" dirty="0" smtClean="0">
                <a:effectLst/>
              </a:rPr>
            </a:br>
            <a:r>
              <a:rPr lang="en-US" sz="2500" dirty="0" smtClean="0">
                <a:effectLst/>
              </a:rPr>
              <a:t>The L.A. Gay &amp; Lesbian Center Sexual Health Program offers free sexually transmitted disease screening, treatment and education specifically for the gay, lesbian, bisexual and transgender community (though everyone is welcome). </a:t>
            </a:r>
          </a:p>
          <a:p>
            <a:endParaRPr lang="en-US" sz="2500" dirty="0" smtClean="0">
              <a:effectLst/>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125</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39100753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990600" y="320675"/>
            <a:ext cx="7543800" cy="1431925"/>
          </a:xfrm>
        </p:spPr>
        <p:txBody>
          <a:bodyPr/>
          <a:lstStyle/>
          <a:p>
            <a:r>
              <a:rPr lang="en-US" dirty="0" smtClean="0"/>
              <a:t>Resources &amp; Local Referrals </a:t>
            </a:r>
          </a:p>
        </p:txBody>
      </p:sp>
      <p:sp>
        <p:nvSpPr>
          <p:cNvPr id="3" name="Content Placeholder 2"/>
          <p:cNvSpPr>
            <a:spLocks noGrp="1"/>
          </p:cNvSpPr>
          <p:nvPr>
            <p:ph idx="1"/>
          </p:nvPr>
        </p:nvSpPr>
        <p:spPr>
          <a:xfrm>
            <a:off x="914400" y="1905000"/>
            <a:ext cx="8001000" cy="4572000"/>
          </a:xfrm>
        </p:spPr>
        <p:txBody>
          <a:bodyPr>
            <a:noAutofit/>
          </a:bodyPr>
          <a:lstStyle/>
          <a:p>
            <a:pPr>
              <a:buClr>
                <a:schemeClr val="tx1"/>
              </a:buClr>
              <a:defRPr/>
            </a:pPr>
            <a:r>
              <a:rPr lang="en-US" sz="2600" b="1" dirty="0" smtClean="0">
                <a:solidFill>
                  <a:srgbClr val="FFFF00"/>
                </a:solidFill>
                <a:effectLst/>
              </a:rPr>
              <a:t>HIVcare.org – </a:t>
            </a:r>
            <a:r>
              <a:rPr lang="en-US" sz="2600" dirty="0" smtClean="0">
                <a:effectLst/>
              </a:rPr>
              <a:t>Provides addresses of free HIV testing sites</a:t>
            </a:r>
          </a:p>
          <a:p>
            <a:pPr>
              <a:buClr>
                <a:schemeClr val="tx1"/>
              </a:buClr>
              <a:defRPr/>
            </a:pPr>
            <a:r>
              <a:rPr lang="en-US" sz="2600" b="1" dirty="0" smtClean="0">
                <a:solidFill>
                  <a:srgbClr val="FFFF00"/>
                </a:solidFill>
                <a:effectLst/>
              </a:rPr>
              <a:t>FreeHIVtest.net – </a:t>
            </a:r>
            <a:r>
              <a:rPr lang="en-US" sz="2600" dirty="0" smtClean="0">
                <a:effectLst/>
              </a:rPr>
              <a:t>Provides free HIV tests at AHF centers and </a:t>
            </a:r>
            <a:r>
              <a:rPr lang="en-US" sz="2600" i="1" dirty="0" smtClean="0">
                <a:effectLst/>
              </a:rPr>
              <a:t>Out of the Closet </a:t>
            </a:r>
            <a:r>
              <a:rPr lang="en-US" sz="2600" dirty="0" smtClean="0">
                <a:effectLst/>
              </a:rPr>
              <a:t>stores</a:t>
            </a:r>
            <a:endParaRPr lang="en-US" sz="2600" dirty="0">
              <a:effectLst/>
            </a:endParaRPr>
          </a:p>
          <a:p>
            <a:pPr>
              <a:buClr>
                <a:schemeClr val="tx1"/>
              </a:buClr>
              <a:defRPr/>
            </a:pPr>
            <a:r>
              <a:rPr lang="en-US" sz="2600" b="1" dirty="0" smtClean="0">
                <a:solidFill>
                  <a:srgbClr val="FFFF00"/>
                </a:solidFill>
                <a:effectLst/>
              </a:rPr>
              <a:t>plannedparenthood.org/los-</a:t>
            </a:r>
            <a:r>
              <a:rPr lang="en-US" sz="2600" b="1" dirty="0" err="1" smtClean="0">
                <a:solidFill>
                  <a:srgbClr val="FFFF00"/>
                </a:solidFill>
                <a:effectLst/>
              </a:rPr>
              <a:t>angeles</a:t>
            </a:r>
            <a:r>
              <a:rPr lang="en-US" sz="2600" b="1" dirty="0">
                <a:solidFill>
                  <a:srgbClr val="FFFF00"/>
                </a:solidFill>
                <a:effectLst/>
              </a:rPr>
              <a:t> </a:t>
            </a:r>
            <a:r>
              <a:rPr lang="en-US" sz="2600" b="1" dirty="0" smtClean="0">
                <a:solidFill>
                  <a:srgbClr val="FFFF00"/>
                </a:solidFill>
                <a:effectLst/>
              </a:rPr>
              <a:t>– </a:t>
            </a:r>
            <a:r>
              <a:rPr lang="en-US" sz="2600" dirty="0" smtClean="0">
                <a:effectLst/>
              </a:rPr>
              <a:t>Search for testing sites by zip code; info about STDs/HIV</a:t>
            </a:r>
          </a:p>
          <a:p>
            <a:pPr>
              <a:buClr>
                <a:schemeClr val="tx1"/>
              </a:buClr>
              <a:defRPr/>
            </a:pPr>
            <a:r>
              <a:rPr lang="en-US" sz="2600" b="1" dirty="0" smtClean="0">
                <a:solidFill>
                  <a:srgbClr val="FFFF00"/>
                </a:solidFill>
                <a:effectLst/>
              </a:rPr>
              <a:t>California HIV/AIDS Service Referrals – </a:t>
            </a:r>
            <a:r>
              <a:rPr lang="en-US" sz="2600" dirty="0" smtClean="0">
                <a:effectLst/>
              </a:rPr>
              <a:t>http://cdcnpin.org/ca/</a:t>
            </a:r>
          </a:p>
          <a:p>
            <a:pPr>
              <a:buClr>
                <a:schemeClr val="tx1"/>
              </a:buClr>
              <a:defRPr/>
            </a:pPr>
            <a:r>
              <a:rPr lang="en-US" sz="2600" b="1" dirty="0" smtClean="0">
                <a:solidFill>
                  <a:srgbClr val="FFFF00"/>
                </a:solidFill>
                <a:effectLst/>
              </a:rPr>
              <a:t>aidshotline.org  (check website)</a:t>
            </a:r>
            <a:br>
              <a:rPr lang="en-US" sz="2600" b="1" dirty="0" smtClean="0">
                <a:solidFill>
                  <a:srgbClr val="FFFF00"/>
                </a:solidFill>
                <a:effectLst/>
              </a:rPr>
            </a:br>
            <a:r>
              <a:rPr lang="en-US" sz="2600" dirty="0" smtClean="0">
                <a:effectLst/>
              </a:rPr>
              <a:t>800-367-AIDS: 9 AM to 9 PM weekdays and 10 AM to 6 PM on weekends</a:t>
            </a:r>
            <a:endParaRPr lang="en-US" sz="2600" dirty="0" smtClean="0">
              <a:solidFill>
                <a:schemeClr val="tx1"/>
              </a:solidFill>
              <a:effectLst/>
            </a:endParaRPr>
          </a:p>
          <a:p>
            <a:pPr marL="457200" lvl="1" indent="-457200">
              <a:buSzPct val="85000"/>
              <a:defRPr/>
            </a:pPr>
            <a:endParaRPr lang="en-US" sz="2600" dirty="0" smtClean="0">
              <a:effectLst/>
            </a:endParaRPr>
          </a:p>
          <a:p>
            <a:pPr marL="457200" lvl="1" indent="-457200">
              <a:buSzPct val="85000"/>
              <a:defRPr/>
            </a:pPr>
            <a:endParaRPr lang="en-US" sz="2600" dirty="0" smtClean="0">
              <a:effectLst/>
            </a:endParaRPr>
          </a:p>
          <a:p>
            <a:pPr>
              <a:buClr>
                <a:schemeClr val="tx1"/>
              </a:buClr>
              <a:defRPr/>
            </a:pPr>
            <a:endParaRPr lang="en-US" sz="2600" dirty="0">
              <a:effectLst/>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126</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264478546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76200"/>
            <a:ext cx="6718209" cy="1905000"/>
          </a:xfrm>
        </p:spPr>
        <p:txBody>
          <a:bodyPr/>
          <a:lstStyle/>
          <a:p>
            <a:r>
              <a:rPr lang="en-US" sz="5000" dirty="0" smtClean="0">
                <a:solidFill>
                  <a:schemeClr val="bg1"/>
                </a:solidFill>
                <a:effectLst>
                  <a:outerShdw blurRad="38100" dist="38100" dir="2700000" algn="tl">
                    <a:srgbClr val="000000">
                      <a:alpha val="43137"/>
                    </a:srgbClr>
                  </a:outerShdw>
                </a:effectLst>
              </a:rPr>
              <a:t>What did you learn?</a:t>
            </a:r>
          </a:p>
        </p:txBody>
      </p:sp>
      <p:sp>
        <p:nvSpPr>
          <p:cNvPr id="7171" name="Slide Number Placeholder 2"/>
          <p:cNvSpPr>
            <a:spLocks noGrp="1"/>
          </p:cNvSpPr>
          <p:nvPr>
            <p:ph type="sldNum" sz="quarter" idx="4294967295"/>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p>
            <a:pPr algn="r"/>
            <a:fld id="{75E9C751-C22F-4DC9-B1F0-8CADA55B09CD}" type="slidenum">
              <a:rPr lang="en-US" sz="1400" smtClean="0">
                <a:latin typeface="Calibri" panose="020F0502020204030204" pitchFamily="34" charset="0"/>
              </a:rPr>
              <a:pPr algn="r"/>
              <a:t>127</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342020133"/>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924800" cy="1447800"/>
          </a:xfrm>
        </p:spPr>
        <p:txBody>
          <a:bodyPr/>
          <a:lstStyle/>
          <a:p>
            <a:r>
              <a:rPr lang="en-US" sz="3600" dirty="0" smtClean="0"/>
              <a:t>#1: Experimentation with drugs and/or alcohol is </a:t>
            </a:r>
            <a:r>
              <a:rPr lang="en-US" sz="3600" dirty="0" smtClean="0">
                <a:solidFill>
                  <a:srgbClr val="FFFF00"/>
                </a:solidFill>
              </a:rPr>
              <a:t>normal</a:t>
            </a:r>
            <a:r>
              <a:rPr lang="en-US" sz="3600" dirty="0" smtClean="0"/>
              <a:t> during adolescence.</a:t>
            </a:r>
            <a:endParaRPr lang="en-US" sz="3600" dirty="0"/>
          </a:p>
        </p:txBody>
      </p:sp>
      <p:sp>
        <p:nvSpPr>
          <p:cNvPr id="3" name="Content Placeholder 2"/>
          <p:cNvSpPr>
            <a:spLocks noGrp="1"/>
          </p:cNvSpPr>
          <p:nvPr>
            <p:ph idx="1"/>
          </p:nvPr>
        </p:nvSpPr>
        <p:spPr/>
        <p:txBody>
          <a:bodyPr/>
          <a:lstStyle/>
          <a:p>
            <a:pPr marL="514350" indent="-514350">
              <a:buFont typeface="+mj-lt"/>
              <a:buAutoNum type="alphaUcPeriod"/>
            </a:pPr>
            <a:r>
              <a:rPr lang="en-US" sz="3600" dirty="0" smtClean="0">
                <a:solidFill>
                  <a:srgbClr val="FFFF00"/>
                </a:solidFill>
                <a:effectLst/>
              </a:rPr>
              <a:t>True</a:t>
            </a:r>
          </a:p>
          <a:p>
            <a:pPr marL="514350" indent="-514350">
              <a:buFont typeface="+mj-lt"/>
              <a:buAutoNum type="alphaUcPeriod"/>
            </a:pPr>
            <a:r>
              <a:rPr lang="en-US" sz="3600" dirty="0" smtClean="0">
                <a:solidFill>
                  <a:srgbClr val="FFFF00"/>
                </a:solidFill>
                <a:effectLst/>
              </a:rPr>
              <a:t>False</a:t>
            </a:r>
          </a:p>
          <a:p>
            <a:pPr marL="514350" indent="-514350">
              <a:buFont typeface="+mj-lt"/>
              <a:buAutoNum type="alphaUcPeriod"/>
            </a:pPr>
            <a:endParaRPr lang="en-US" sz="3600"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128</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228244203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04800"/>
            <a:ext cx="7924800" cy="1431925"/>
          </a:xfrm>
        </p:spPr>
        <p:txBody>
          <a:bodyPr/>
          <a:lstStyle/>
          <a:p>
            <a:r>
              <a:rPr lang="en-US" sz="3200" dirty="0" smtClean="0"/>
              <a:t>#2: Adolescents substance use may be more likely to result in all of the following </a:t>
            </a:r>
            <a:r>
              <a:rPr lang="en-US" sz="3200" u="sng" dirty="0" smtClean="0">
                <a:solidFill>
                  <a:srgbClr val="FFFF00"/>
                </a:solidFill>
              </a:rPr>
              <a:t>except</a:t>
            </a:r>
            <a:r>
              <a:rPr lang="en-US" sz="3200" dirty="0" smtClean="0"/>
              <a:t>:</a:t>
            </a:r>
            <a:endParaRPr lang="en-US" sz="3200" dirty="0"/>
          </a:p>
        </p:txBody>
      </p:sp>
      <p:sp>
        <p:nvSpPr>
          <p:cNvPr id="5" name="Content Placeholder 4"/>
          <p:cNvSpPr>
            <a:spLocks noGrp="1"/>
          </p:cNvSpPr>
          <p:nvPr>
            <p:ph idx="1"/>
          </p:nvPr>
        </p:nvSpPr>
        <p:spPr>
          <a:xfrm>
            <a:off x="990600" y="1905000"/>
            <a:ext cx="7543800" cy="4114800"/>
          </a:xfrm>
        </p:spPr>
        <p:txBody>
          <a:bodyPr/>
          <a:lstStyle/>
          <a:p>
            <a:pPr marL="971550" lvl="1" indent="-514350">
              <a:buSzPct val="70000"/>
              <a:buFont typeface="+mj-lt"/>
              <a:buAutoNum type="alphaUcPeriod"/>
            </a:pPr>
            <a:r>
              <a:rPr lang="en-US" altLang="en-US" sz="3200" dirty="0" smtClean="0">
                <a:solidFill>
                  <a:srgbClr val="FFFF00"/>
                </a:solidFill>
                <a:effectLst/>
                <a:ea typeface="ＭＳ Ｐゴシック" pitchFamily="34" charset="-128"/>
              </a:rPr>
              <a:t>Memory problems</a:t>
            </a:r>
            <a:endParaRPr lang="en-US" altLang="en-US" sz="3200" dirty="0">
              <a:solidFill>
                <a:srgbClr val="FFFF00"/>
              </a:solidFill>
              <a:effectLst/>
              <a:ea typeface="ＭＳ Ｐゴシック" pitchFamily="34" charset="-128"/>
            </a:endParaRPr>
          </a:p>
          <a:p>
            <a:pPr marL="971550" lvl="1" indent="-514350">
              <a:buSzPct val="70000"/>
              <a:buFont typeface="+mj-lt"/>
              <a:buAutoNum type="alphaUcPeriod"/>
            </a:pPr>
            <a:r>
              <a:rPr lang="en-US" altLang="en-US" sz="3200" dirty="0" smtClean="0">
                <a:solidFill>
                  <a:srgbClr val="FFFF00"/>
                </a:solidFill>
                <a:effectLst/>
                <a:ea typeface="ＭＳ Ｐゴシック" pitchFamily="34" charset="-128"/>
              </a:rPr>
              <a:t>Learning </a:t>
            </a:r>
            <a:r>
              <a:rPr lang="en-US" altLang="en-US" sz="3200" dirty="0">
                <a:solidFill>
                  <a:srgbClr val="FFFF00"/>
                </a:solidFill>
                <a:effectLst/>
                <a:ea typeface="ＭＳ Ｐゴシック" pitchFamily="34" charset="-128"/>
              </a:rPr>
              <a:t>problems </a:t>
            </a:r>
            <a:r>
              <a:rPr lang="en-US" altLang="en-US" sz="3200" dirty="0" smtClean="0">
                <a:solidFill>
                  <a:srgbClr val="FFFF00"/>
                </a:solidFill>
                <a:effectLst/>
                <a:ea typeface="ＭＳ Ｐゴシック" pitchFamily="34" charset="-128"/>
              </a:rPr>
              <a:t> </a:t>
            </a:r>
          </a:p>
          <a:p>
            <a:pPr marL="971550" lvl="1" indent="-514350">
              <a:buSzPct val="70000"/>
              <a:buFont typeface="+mj-lt"/>
              <a:buAutoNum type="alphaUcPeriod"/>
            </a:pPr>
            <a:r>
              <a:rPr lang="en-US" altLang="en-US" sz="3200" dirty="0">
                <a:solidFill>
                  <a:srgbClr val="FFFF00"/>
                </a:solidFill>
                <a:effectLst/>
                <a:ea typeface="ＭＳ Ｐゴシック" pitchFamily="34" charset="-128"/>
              </a:rPr>
              <a:t>I</a:t>
            </a:r>
            <a:r>
              <a:rPr lang="en-US" altLang="en-US" sz="3200" dirty="0" smtClean="0">
                <a:solidFill>
                  <a:srgbClr val="FFFF00"/>
                </a:solidFill>
                <a:effectLst/>
                <a:ea typeface="ＭＳ Ｐゴシック" pitchFamily="34" charset="-128"/>
              </a:rPr>
              <a:t>ntoxication  </a:t>
            </a:r>
            <a:r>
              <a:rPr lang="en-US" altLang="en-US" sz="3200" dirty="0">
                <a:solidFill>
                  <a:srgbClr val="FFFF00"/>
                </a:solidFill>
                <a:effectLst/>
                <a:ea typeface="ＭＳ Ｐゴシック" pitchFamily="34" charset="-128"/>
              </a:rPr>
              <a:t>(motor impairment and </a:t>
            </a:r>
            <a:r>
              <a:rPr lang="en-US" altLang="en-US" sz="3200" dirty="0" smtClean="0">
                <a:solidFill>
                  <a:srgbClr val="FFFF00"/>
                </a:solidFill>
                <a:effectLst/>
                <a:ea typeface="ＭＳ Ｐゴシック" pitchFamily="34" charset="-128"/>
              </a:rPr>
              <a:t>sedation)</a:t>
            </a:r>
          </a:p>
          <a:p>
            <a:pPr marL="971550" lvl="1" indent="-514350">
              <a:buSzPct val="70000"/>
              <a:buFont typeface="+mj-lt"/>
              <a:buAutoNum type="alphaUcPeriod"/>
            </a:pPr>
            <a:r>
              <a:rPr lang="en-US" altLang="en-US" sz="3200" dirty="0" smtClean="0">
                <a:solidFill>
                  <a:srgbClr val="FFFF00"/>
                </a:solidFill>
                <a:effectLst/>
                <a:ea typeface="ＭＳ Ｐゴシック" pitchFamily="34" charset="-128"/>
              </a:rPr>
              <a:t>Substance Dependence</a:t>
            </a:r>
            <a:endParaRPr lang="en-US" altLang="en-US" sz="3200" dirty="0">
              <a:solidFill>
                <a:srgbClr val="FFFF00"/>
              </a:solidFill>
              <a:effectLst/>
              <a:ea typeface="ＭＳ Ｐゴシック" pitchFamily="34" charset="-128"/>
            </a:endParaRPr>
          </a:p>
          <a:p>
            <a:endParaRPr lang="en-US" dirty="0">
              <a:solidFill>
                <a:srgbClr val="FFFF00"/>
              </a:solidFill>
              <a:effectLst/>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129</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2175723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001000" cy="1143000"/>
          </a:xfrm>
        </p:spPr>
        <p:txBody>
          <a:bodyPr>
            <a:noAutofit/>
          </a:bodyPr>
          <a:lstStyle/>
          <a:p>
            <a:r>
              <a:rPr lang="en-US" sz="4000" b="1" dirty="0" smtClean="0">
                <a:effectLst>
                  <a:outerShdw blurRad="38100" dist="38100" dir="2700000" algn="tl">
                    <a:srgbClr val="000000">
                      <a:alpha val="43137"/>
                    </a:srgbClr>
                  </a:outerShdw>
                </a:effectLst>
                <a:cs typeface="Microsoft Sans Serif" pitchFamily="34" charset="0"/>
              </a:rPr>
              <a:t>How Psychoactive Substances Work</a:t>
            </a:r>
            <a:endParaRPr lang="en-US" sz="4000" b="1" dirty="0">
              <a:effectLst>
                <a:outerShdw blurRad="38100" dist="38100" dir="2700000" algn="tl">
                  <a:srgbClr val="000000">
                    <a:alpha val="43137"/>
                  </a:srgbClr>
                </a:outerShdw>
              </a:effectLst>
              <a:cs typeface="Microsoft Sans Serif" pitchFamily="34" charset="0"/>
            </a:endParaRPr>
          </a:p>
        </p:txBody>
      </p:sp>
      <p:sp>
        <p:nvSpPr>
          <p:cNvPr id="3" name="Content Placeholder 2"/>
          <p:cNvSpPr>
            <a:spLocks noGrp="1"/>
          </p:cNvSpPr>
          <p:nvPr>
            <p:ph idx="1"/>
          </p:nvPr>
        </p:nvSpPr>
        <p:spPr>
          <a:xfrm>
            <a:off x="4659606" y="1692275"/>
            <a:ext cx="4255793" cy="4937125"/>
          </a:xfrm>
        </p:spPr>
        <p:txBody>
          <a:bodyPr>
            <a:noAutofit/>
          </a:bodyPr>
          <a:lstStyle/>
          <a:p>
            <a:pPr>
              <a:buClr>
                <a:srgbClr val="FFFF00"/>
              </a:buClr>
            </a:pPr>
            <a:r>
              <a:rPr lang="en-US" sz="2800" dirty="0" smtClean="0">
                <a:effectLst/>
                <a:cs typeface="Microsoft Sans Serif" pitchFamily="34" charset="0"/>
              </a:rPr>
              <a:t>Because of their chemical structure, alcohol and drugs have dramatic effects on neurotransmitters in CNS</a:t>
            </a:r>
          </a:p>
          <a:p>
            <a:pPr marL="0" indent="0">
              <a:buClr>
                <a:srgbClr val="FFFF00"/>
              </a:buClr>
              <a:buNone/>
            </a:pPr>
            <a:endParaRPr lang="en-US" sz="1400" dirty="0" smtClean="0">
              <a:effectLst/>
              <a:cs typeface="Microsoft Sans Serif" pitchFamily="34" charset="0"/>
            </a:endParaRPr>
          </a:p>
          <a:p>
            <a:pPr>
              <a:buClr>
                <a:srgbClr val="FFFF00"/>
              </a:buClr>
            </a:pPr>
            <a:r>
              <a:rPr lang="en-US" sz="2800" dirty="0" smtClean="0">
                <a:effectLst/>
                <a:cs typeface="Microsoft Sans Serif" pitchFamily="34" charset="0"/>
              </a:rPr>
              <a:t>Effects on:</a:t>
            </a:r>
          </a:p>
          <a:p>
            <a:pPr lvl="1">
              <a:buClr>
                <a:srgbClr val="FFFF00"/>
              </a:buClr>
            </a:pPr>
            <a:r>
              <a:rPr lang="en-US" dirty="0" smtClean="0">
                <a:effectLst/>
                <a:cs typeface="Microsoft Sans Serif" pitchFamily="34" charset="0"/>
              </a:rPr>
              <a:t>Mental processes</a:t>
            </a:r>
          </a:p>
          <a:p>
            <a:pPr lvl="1">
              <a:buClr>
                <a:srgbClr val="FFFF00"/>
              </a:buClr>
            </a:pPr>
            <a:r>
              <a:rPr lang="en-US" dirty="0" smtClean="0">
                <a:effectLst/>
                <a:cs typeface="Microsoft Sans Serif" pitchFamily="34" charset="0"/>
              </a:rPr>
              <a:t>Behavior</a:t>
            </a:r>
          </a:p>
          <a:p>
            <a:pPr lvl="1">
              <a:buClr>
                <a:srgbClr val="FFFF00"/>
              </a:buClr>
            </a:pPr>
            <a:r>
              <a:rPr lang="en-US" dirty="0" smtClean="0">
                <a:effectLst/>
                <a:cs typeface="Microsoft Sans Serif" pitchFamily="34" charset="0"/>
              </a:rPr>
              <a:t>Perception</a:t>
            </a:r>
          </a:p>
          <a:p>
            <a:pPr lvl="1">
              <a:buClr>
                <a:srgbClr val="FFFF00"/>
              </a:buClr>
            </a:pPr>
            <a:r>
              <a:rPr lang="en-US" dirty="0" smtClean="0">
                <a:effectLst/>
                <a:cs typeface="Microsoft Sans Serif" pitchFamily="34" charset="0"/>
              </a:rPr>
              <a:t>Alertness</a:t>
            </a:r>
            <a:endParaRPr lang="en-US" sz="2800" dirty="0" smtClean="0">
              <a:effectLst/>
              <a:cs typeface="Microsoft Sans Serif" pitchFamily="34" charset="0"/>
            </a:endParaRPr>
          </a:p>
          <a:p>
            <a:pPr>
              <a:buClr>
                <a:srgbClr val="FFFF00"/>
              </a:buClr>
            </a:pPr>
            <a:endParaRPr lang="en-US" sz="2800" dirty="0">
              <a:effectLst/>
              <a:cs typeface="Microsoft Sans Serif" pitchFamily="34" charset="0"/>
            </a:endParaRPr>
          </a:p>
        </p:txBody>
      </p:sp>
      <p:pic>
        <p:nvPicPr>
          <p:cNvPr id="3079" name="Picture 7" descr="C:\Users\hpadwa\AppData\Local\Microsoft\Windows\Temporary Internet Files\Content.IE5\GY329JXO\MP900431248[1].jpg"/>
          <p:cNvPicPr>
            <a:picLocks noChangeAspect="1" noChangeArrowheads="1"/>
          </p:cNvPicPr>
          <p:nvPr/>
        </p:nvPicPr>
        <p:blipFill>
          <a:blip r:embed="rId4" cstate="print"/>
          <a:srcRect/>
          <a:stretch>
            <a:fillRect/>
          </a:stretch>
        </p:blipFill>
        <p:spPr bwMode="auto">
          <a:xfrm>
            <a:off x="1447800" y="4038600"/>
            <a:ext cx="2514600" cy="2514600"/>
          </a:xfrm>
          <a:prstGeom prst="rect">
            <a:avLst/>
          </a:prstGeom>
          <a:noFill/>
          <a:ln w="38100">
            <a:solidFill>
              <a:srgbClr val="00B0F0"/>
            </a:solidFill>
          </a:ln>
        </p:spPr>
      </p:pic>
      <p:sp>
        <p:nvSpPr>
          <p:cNvPr id="6" name="TextBox 5"/>
          <p:cNvSpPr txBox="1"/>
          <p:nvPr/>
        </p:nvSpPr>
        <p:spPr>
          <a:xfrm>
            <a:off x="0" y="6550223"/>
            <a:ext cx="5887959" cy="307777"/>
          </a:xfrm>
          <a:prstGeom prst="rect">
            <a:avLst/>
          </a:prstGeom>
          <a:noFill/>
        </p:spPr>
        <p:txBody>
          <a:bodyPr wrap="none" rtlCol="0">
            <a:spAutoFit/>
          </a:bodyPr>
          <a:lstStyle/>
          <a:p>
            <a:r>
              <a:rPr lang="en-US" sz="1400" dirty="0" smtClean="0">
                <a:solidFill>
                  <a:srgbClr val="FFFF3D"/>
                </a:solidFill>
                <a:latin typeface="Calibri" panose="020F0502020204030204" pitchFamily="34" charset="0"/>
                <a:cs typeface="Microsoft Sans Serif" pitchFamily="34" charset="0"/>
              </a:rPr>
              <a:t>SOURCE: NIDA. (2014). </a:t>
            </a:r>
            <a:r>
              <a:rPr lang="en-US" sz="1400" i="1" dirty="0" smtClean="0">
                <a:solidFill>
                  <a:srgbClr val="FFFF3D"/>
                </a:solidFill>
                <a:latin typeface="Calibri" panose="020F0502020204030204" pitchFamily="34" charset="0"/>
                <a:cs typeface="Microsoft Sans Serif" pitchFamily="34" charset="0"/>
              </a:rPr>
              <a:t>Drugs, Brains, and Behavior: The Science of Addiction</a:t>
            </a:r>
            <a:r>
              <a:rPr lang="en-US" sz="1400" dirty="0" smtClean="0">
                <a:solidFill>
                  <a:srgbClr val="FFFF3D"/>
                </a:solidFill>
                <a:latin typeface="Calibri" panose="020F0502020204030204" pitchFamily="34" charset="0"/>
                <a:cs typeface="Microsoft Sans Serif" pitchFamily="34" charset="0"/>
              </a:rPr>
              <a:t>.</a:t>
            </a:r>
            <a:endParaRPr lang="en-US" sz="1400" dirty="0">
              <a:solidFill>
                <a:srgbClr val="FFFF3D"/>
              </a:solidFill>
              <a:latin typeface="Calibri" panose="020F0502020204030204" pitchFamily="34" charset="0"/>
              <a:cs typeface="Microsoft Sans Serif"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057400"/>
            <a:ext cx="4507207" cy="1676400"/>
          </a:xfrm>
          <a:prstGeom prst="rect">
            <a:avLst/>
          </a:prstGeom>
          <a:ln w="38100">
            <a:solidFill>
              <a:srgbClr val="00B0F0"/>
            </a:solidFill>
          </a:ln>
        </p:spPr>
      </p:pic>
      <p:sp>
        <p:nvSpPr>
          <p:cNvPr id="8"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13</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1738250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848600" cy="1447800"/>
          </a:xfrm>
        </p:spPr>
        <p:txBody>
          <a:bodyPr/>
          <a:lstStyle/>
          <a:p>
            <a:r>
              <a:rPr lang="en-US" sz="3600" dirty="0" smtClean="0"/>
              <a:t>#3: Who has the </a:t>
            </a:r>
            <a:r>
              <a:rPr lang="en-US" sz="3600" dirty="0" smtClean="0">
                <a:solidFill>
                  <a:srgbClr val="FFFF00"/>
                </a:solidFill>
              </a:rPr>
              <a:t>higher rates of current alcohol use </a:t>
            </a:r>
            <a:r>
              <a:rPr lang="en-US" sz="3600" dirty="0" smtClean="0"/>
              <a:t>among youth aged 12-17?</a:t>
            </a:r>
            <a:endParaRPr lang="en-US" sz="3600" dirty="0"/>
          </a:p>
        </p:txBody>
      </p:sp>
      <p:sp>
        <p:nvSpPr>
          <p:cNvPr id="3" name="Content Placeholder 2"/>
          <p:cNvSpPr>
            <a:spLocks noGrp="1"/>
          </p:cNvSpPr>
          <p:nvPr>
            <p:ph idx="1"/>
          </p:nvPr>
        </p:nvSpPr>
        <p:spPr/>
        <p:txBody>
          <a:bodyPr/>
          <a:lstStyle/>
          <a:p>
            <a:pPr marL="514350" indent="-514350">
              <a:buFont typeface="+mj-lt"/>
              <a:buAutoNum type="alphaUcPeriod"/>
            </a:pPr>
            <a:r>
              <a:rPr lang="en-US" sz="3600" dirty="0">
                <a:solidFill>
                  <a:srgbClr val="FFFF00"/>
                </a:solidFill>
                <a:effectLst/>
              </a:rPr>
              <a:t>Females</a:t>
            </a:r>
          </a:p>
          <a:p>
            <a:pPr marL="514350" indent="-514350">
              <a:buFont typeface="+mj-lt"/>
              <a:buAutoNum type="alphaUcPeriod"/>
            </a:pPr>
            <a:r>
              <a:rPr lang="en-US" sz="3600" dirty="0" smtClean="0">
                <a:solidFill>
                  <a:srgbClr val="FFFF00"/>
                </a:solidFill>
                <a:effectLst/>
              </a:rPr>
              <a:t>Males</a:t>
            </a:r>
          </a:p>
          <a:p>
            <a:pPr marL="514350" indent="-514350">
              <a:buFont typeface="+mj-lt"/>
              <a:buAutoNum type="alphaUcPeriod"/>
            </a:pPr>
            <a:r>
              <a:rPr lang="en-US" sz="3600" dirty="0" smtClean="0">
                <a:solidFill>
                  <a:srgbClr val="FFFF00"/>
                </a:solidFill>
                <a:effectLst/>
              </a:rPr>
              <a:t>Rates are equal</a:t>
            </a:r>
            <a:endParaRPr lang="en-US" sz="3600"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130</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53972626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924800" cy="1447800"/>
          </a:xfrm>
        </p:spPr>
        <p:txBody>
          <a:bodyPr/>
          <a:lstStyle/>
          <a:p>
            <a:r>
              <a:rPr lang="en-US" sz="3600" dirty="0" smtClean="0"/>
              <a:t>#4: Among females </a:t>
            </a:r>
            <a:r>
              <a:rPr lang="en-US" sz="3600" dirty="0"/>
              <a:t>who are at risk for or are </a:t>
            </a:r>
            <a:r>
              <a:rPr lang="en-US" sz="3600" dirty="0" smtClean="0"/>
              <a:t>HIV+, all of the following variables predict substance abuse </a:t>
            </a:r>
            <a:r>
              <a:rPr lang="en-US" sz="3600" u="sng" dirty="0" smtClean="0">
                <a:solidFill>
                  <a:srgbClr val="FFFF00"/>
                </a:solidFill>
              </a:rPr>
              <a:t>except</a:t>
            </a:r>
            <a:r>
              <a:rPr lang="en-US" sz="3600" dirty="0" smtClean="0">
                <a:solidFill>
                  <a:srgbClr val="FFFF00"/>
                </a:solidFill>
              </a:rPr>
              <a:t> </a:t>
            </a:r>
            <a:r>
              <a:rPr lang="en-US" sz="3600" dirty="0" smtClean="0">
                <a:solidFill>
                  <a:schemeClr val="tx1"/>
                </a:solidFill>
              </a:rPr>
              <a:t>being</a:t>
            </a:r>
            <a:r>
              <a:rPr lang="en-US" sz="3600" dirty="0" smtClean="0"/>
              <a:t>: </a:t>
            </a:r>
            <a:endParaRPr lang="en-US" sz="3600" dirty="0"/>
          </a:p>
        </p:txBody>
      </p:sp>
      <p:sp>
        <p:nvSpPr>
          <p:cNvPr id="3" name="Content Placeholder 2"/>
          <p:cNvSpPr>
            <a:spLocks noGrp="1"/>
          </p:cNvSpPr>
          <p:nvPr>
            <p:ph idx="1"/>
          </p:nvPr>
        </p:nvSpPr>
        <p:spPr>
          <a:xfrm>
            <a:off x="914400" y="1905000"/>
            <a:ext cx="8077200" cy="4800600"/>
          </a:xfrm>
        </p:spPr>
        <p:txBody>
          <a:bodyPr/>
          <a:lstStyle/>
          <a:p>
            <a:pPr marL="971550" lvl="1" indent="-514350">
              <a:buSzPct val="70000"/>
              <a:buFont typeface="+mj-lt"/>
              <a:buAutoNum type="alphaUcPeriod"/>
            </a:pPr>
            <a:r>
              <a:rPr lang="en-US" sz="3400" dirty="0" smtClean="0">
                <a:solidFill>
                  <a:srgbClr val="FFFF00"/>
                </a:solidFill>
                <a:effectLst/>
              </a:rPr>
              <a:t>Younger</a:t>
            </a:r>
          </a:p>
          <a:p>
            <a:pPr marL="971550" lvl="1" indent="-514350">
              <a:buSzPct val="70000"/>
              <a:buFont typeface="+mj-lt"/>
              <a:buAutoNum type="alphaUcPeriod"/>
            </a:pPr>
            <a:r>
              <a:rPr lang="en-US" sz="3400" dirty="0" smtClean="0">
                <a:solidFill>
                  <a:srgbClr val="FFFF00"/>
                </a:solidFill>
                <a:effectLst/>
              </a:rPr>
              <a:t>HIV positive </a:t>
            </a:r>
          </a:p>
          <a:p>
            <a:pPr marL="971550" lvl="1" indent="-514350">
              <a:buSzPct val="70000"/>
              <a:buFont typeface="+mj-lt"/>
              <a:buAutoNum type="alphaUcPeriod"/>
            </a:pPr>
            <a:r>
              <a:rPr lang="en-US" sz="3400" dirty="0" smtClean="0">
                <a:solidFill>
                  <a:srgbClr val="FFFF00"/>
                </a:solidFill>
                <a:effectLst/>
              </a:rPr>
              <a:t>Homeless</a:t>
            </a:r>
          </a:p>
          <a:p>
            <a:pPr marL="971550" lvl="1" indent="-514350">
              <a:buSzPct val="70000"/>
              <a:buFont typeface="+mj-lt"/>
              <a:buAutoNum type="alphaUcPeriod"/>
            </a:pPr>
            <a:r>
              <a:rPr lang="en-US" sz="3400" dirty="0" smtClean="0">
                <a:solidFill>
                  <a:srgbClr val="FFFF00"/>
                </a:solidFill>
                <a:effectLst/>
              </a:rPr>
              <a:t>Involved in the criminal justice system</a:t>
            </a:r>
          </a:p>
          <a:p>
            <a:pPr marL="971550" lvl="1" indent="-514350">
              <a:buSzPct val="70000"/>
              <a:buFont typeface="+mj-lt"/>
              <a:buAutoNum type="alphaUcPeriod"/>
            </a:pPr>
            <a:r>
              <a:rPr lang="en-US" sz="3400" dirty="0" smtClean="0">
                <a:solidFill>
                  <a:srgbClr val="FFFF00"/>
                </a:solidFill>
                <a:effectLst/>
              </a:rPr>
              <a:t>Positive for an STD</a:t>
            </a:r>
          </a:p>
          <a:p>
            <a:pPr marL="971550" lvl="1" indent="-514350">
              <a:buSzPct val="70000"/>
              <a:buFont typeface="+mj-lt"/>
              <a:buAutoNum type="alphaUcPeriod"/>
            </a:pPr>
            <a:r>
              <a:rPr lang="en-US" sz="3400" dirty="0" smtClean="0">
                <a:solidFill>
                  <a:srgbClr val="FFFF00"/>
                </a:solidFill>
                <a:effectLst/>
              </a:rPr>
              <a:t>Involved in survival sex</a:t>
            </a:r>
          </a:p>
          <a:p>
            <a:pPr marL="971550" lvl="1" indent="-514350">
              <a:buSzPct val="70000"/>
              <a:buFont typeface="+mj-lt"/>
              <a:buAutoNum type="alphaUcPeriod"/>
            </a:pPr>
            <a:r>
              <a:rPr lang="en-US" sz="3400" dirty="0" smtClean="0">
                <a:solidFill>
                  <a:srgbClr val="FFFF00"/>
                </a:solidFill>
                <a:effectLst/>
              </a:rPr>
              <a:t>Engaged in </a:t>
            </a:r>
            <a:r>
              <a:rPr lang="en-US" sz="3400" dirty="0">
                <a:solidFill>
                  <a:srgbClr val="FFFF00"/>
                </a:solidFill>
                <a:effectLst/>
              </a:rPr>
              <a:t>risky </a:t>
            </a:r>
            <a:r>
              <a:rPr lang="en-US" sz="3400" dirty="0" smtClean="0">
                <a:solidFill>
                  <a:srgbClr val="FFFF00"/>
                </a:solidFill>
                <a:effectLst/>
              </a:rPr>
              <a:t>sex</a:t>
            </a:r>
            <a:endParaRPr lang="en-US" sz="3400"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131</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2084758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924800" cy="1447800"/>
          </a:xfrm>
        </p:spPr>
        <p:txBody>
          <a:bodyPr/>
          <a:lstStyle/>
          <a:p>
            <a:r>
              <a:rPr lang="en-US" sz="2800" dirty="0" smtClean="0"/>
              <a:t>#5: Because of the relatively short duration of use, data suggests that the </a:t>
            </a:r>
            <a:r>
              <a:rPr lang="en-US" sz="2800" dirty="0" smtClean="0">
                <a:solidFill>
                  <a:srgbClr val="FFFF00"/>
                </a:solidFill>
              </a:rPr>
              <a:t>best intervention strategy </a:t>
            </a:r>
            <a:r>
              <a:rPr lang="en-US" sz="2800" dirty="0" smtClean="0"/>
              <a:t>for opioid using youth is immediate medical withdrawal followed by supportive counseling.</a:t>
            </a:r>
            <a:endParaRPr lang="en-US" sz="2800" dirty="0"/>
          </a:p>
        </p:txBody>
      </p:sp>
      <p:sp>
        <p:nvSpPr>
          <p:cNvPr id="3" name="Content Placeholder 2"/>
          <p:cNvSpPr>
            <a:spLocks noGrp="1"/>
          </p:cNvSpPr>
          <p:nvPr>
            <p:ph idx="1"/>
          </p:nvPr>
        </p:nvSpPr>
        <p:spPr>
          <a:xfrm>
            <a:off x="1066800" y="2057400"/>
            <a:ext cx="7543800" cy="4114800"/>
          </a:xfrm>
        </p:spPr>
        <p:txBody>
          <a:bodyPr/>
          <a:lstStyle/>
          <a:p>
            <a:pPr marL="514350" indent="-514350">
              <a:buFont typeface="+mj-lt"/>
              <a:buAutoNum type="alphaUcPeriod"/>
            </a:pPr>
            <a:r>
              <a:rPr lang="en-US" dirty="0" smtClean="0">
                <a:solidFill>
                  <a:srgbClr val="FFFF00"/>
                </a:solidFill>
                <a:effectLst/>
              </a:rPr>
              <a:t>True</a:t>
            </a:r>
          </a:p>
          <a:p>
            <a:pPr marL="514350" indent="-514350">
              <a:buFont typeface="+mj-lt"/>
              <a:buAutoNum type="alphaUcPeriod"/>
            </a:pPr>
            <a:r>
              <a:rPr lang="en-US" dirty="0" smtClean="0">
                <a:solidFill>
                  <a:srgbClr val="FFFF00"/>
                </a:solidFill>
                <a:effectLst/>
              </a:rPr>
              <a:t>False</a:t>
            </a:r>
            <a:endParaRPr lang="en-US"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132</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428188863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p:cNvSpPr>
          <p:nvPr>
            <p:ph type="ctrTitle" idx="4294967295"/>
          </p:nvPr>
        </p:nvSpPr>
        <p:spPr>
          <a:xfrm>
            <a:off x="0" y="2300288"/>
            <a:ext cx="9144000" cy="1738312"/>
          </a:xfrm>
        </p:spPr>
        <p:txBody>
          <a:bodyPr/>
          <a:lstStyle/>
          <a:p>
            <a:r>
              <a:rPr lang="en-US" sz="4000" b="0" dirty="0" smtClean="0"/>
              <a:t>Thank you for your time!</a:t>
            </a:r>
          </a:p>
        </p:txBody>
      </p:sp>
      <p:sp>
        <p:nvSpPr>
          <p:cNvPr id="139269" name="Rectangle 3"/>
          <p:cNvSpPr>
            <a:spLocks/>
          </p:cNvSpPr>
          <p:nvPr/>
        </p:nvSpPr>
        <p:spPr bwMode="auto">
          <a:xfrm>
            <a:off x="609600" y="3657600"/>
            <a:ext cx="7772400" cy="2438400"/>
          </a:xfrm>
          <a:prstGeom prst="rect">
            <a:avLst/>
          </a:prstGeom>
          <a:noFill/>
          <a:ln w="9525">
            <a:noFill/>
            <a:miter lim="800000"/>
            <a:headEnd/>
            <a:tailEnd/>
          </a:ln>
        </p:spPr>
        <p:txBody>
          <a:bodyPr/>
          <a:lstStyle/>
          <a:p>
            <a:pPr algn="ctr" eaLnBrk="0" hangingPunct="0">
              <a:lnSpc>
                <a:spcPct val="80000"/>
              </a:lnSpc>
              <a:spcBef>
                <a:spcPct val="20000"/>
              </a:spcBef>
              <a:buFont typeface="Arial" pitchFamily="34" charset="0"/>
              <a:buNone/>
            </a:pPr>
            <a:r>
              <a:rPr lang="en-US" sz="2600" dirty="0">
                <a:solidFill>
                  <a:schemeClr val="bg1"/>
                </a:solidFill>
                <a:latin typeface="Calibri" pitchFamily="34" charset="0"/>
              </a:rPr>
              <a:t>For more information:</a:t>
            </a:r>
          </a:p>
          <a:p>
            <a:pPr algn="ctr" eaLnBrk="0" hangingPunct="0">
              <a:lnSpc>
                <a:spcPct val="80000"/>
              </a:lnSpc>
              <a:spcBef>
                <a:spcPct val="20000"/>
              </a:spcBef>
              <a:buFont typeface="Arial" pitchFamily="34" charset="0"/>
              <a:buNone/>
            </a:pPr>
            <a:r>
              <a:rPr lang="en-US" sz="2600" dirty="0">
                <a:solidFill>
                  <a:schemeClr val="bg1"/>
                </a:solidFill>
                <a:latin typeface="Calibri" pitchFamily="34" charset="0"/>
              </a:rPr>
              <a:t>Tom Freese: tfreese@mednet.ucla.edu</a:t>
            </a:r>
          </a:p>
          <a:p>
            <a:pPr algn="ctr" eaLnBrk="0" hangingPunct="0">
              <a:lnSpc>
                <a:spcPct val="80000"/>
              </a:lnSpc>
              <a:spcBef>
                <a:spcPct val="20000"/>
              </a:spcBef>
              <a:buFont typeface="Arial" pitchFamily="34" charset="0"/>
              <a:buNone/>
            </a:pPr>
            <a:r>
              <a:rPr lang="en-US" sz="2600" dirty="0">
                <a:solidFill>
                  <a:schemeClr val="bg1"/>
                </a:solidFill>
                <a:latin typeface="Calibri" pitchFamily="34" charset="0"/>
              </a:rPr>
              <a:t>Beth Rutkowski: brutkowski@mednet.ucla.edu</a:t>
            </a:r>
          </a:p>
          <a:p>
            <a:pPr algn="ctr" eaLnBrk="0" hangingPunct="0">
              <a:lnSpc>
                <a:spcPct val="80000"/>
              </a:lnSpc>
              <a:spcBef>
                <a:spcPct val="20000"/>
              </a:spcBef>
              <a:buFont typeface="Arial" pitchFamily="34" charset="0"/>
              <a:buNone/>
            </a:pPr>
            <a:r>
              <a:rPr lang="en-US" sz="2600" dirty="0" smtClean="0">
                <a:solidFill>
                  <a:schemeClr val="bg1"/>
                </a:solidFill>
                <a:latin typeface="Calibri" pitchFamily="34" charset="0"/>
              </a:rPr>
              <a:t>Maya Gil-Cantu: maya@HIVtrainingCDU.org </a:t>
            </a:r>
            <a:endParaRPr lang="en-US" sz="2600" dirty="0">
              <a:solidFill>
                <a:schemeClr val="bg1"/>
              </a:solidFill>
              <a:latin typeface="Calibri" pitchFamily="34" charset="0"/>
            </a:endParaRPr>
          </a:p>
          <a:p>
            <a:pPr algn="ctr" eaLnBrk="0" hangingPunct="0">
              <a:lnSpc>
                <a:spcPct val="80000"/>
              </a:lnSpc>
              <a:spcBef>
                <a:spcPct val="20000"/>
              </a:spcBef>
              <a:buFont typeface="Arial" pitchFamily="34" charset="0"/>
              <a:buNone/>
            </a:pPr>
            <a:r>
              <a:rPr lang="en-US" sz="2600" dirty="0">
                <a:solidFill>
                  <a:schemeClr val="bg1"/>
                </a:solidFill>
                <a:latin typeface="Calibri" pitchFamily="34" charset="0"/>
              </a:rPr>
              <a:t>Pacific Southwest ATTC: www.psattc.org</a:t>
            </a:r>
          </a:p>
          <a:p>
            <a:pPr algn="ctr" eaLnBrk="0" hangingPunct="0">
              <a:lnSpc>
                <a:spcPct val="80000"/>
              </a:lnSpc>
              <a:spcBef>
                <a:spcPct val="20000"/>
              </a:spcBef>
              <a:buFont typeface="Arial" pitchFamily="34" charset="0"/>
              <a:buNone/>
            </a:pPr>
            <a:r>
              <a:rPr lang="en-US" sz="2600" dirty="0">
                <a:solidFill>
                  <a:schemeClr val="bg1"/>
                </a:solidFill>
                <a:latin typeface="Calibri" pitchFamily="34" charset="0"/>
              </a:rPr>
              <a:t>PAETC Training calendar: www.HIVtrainingCDU.org</a:t>
            </a:r>
          </a:p>
        </p:txBody>
      </p:sp>
      <p:pic>
        <p:nvPicPr>
          <p:cNvPr id="139270" name="Picture 13" descr="CDU logo"/>
          <p:cNvPicPr>
            <a:picLocks noChangeAspect="1" noChangeArrowheads="1"/>
          </p:cNvPicPr>
          <p:nvPr/>
        </p:nvPicPr>
        <p:blipFill>
          <a:blip r:embed="rId4" cstate="print"/>
          <a:srcRect/>
          <a:stretch>
            <a:fillRect/>
          </a:stretch>
        </p:blipFill>
        <p:spPr bwMode="auto">
          <a:xfrm>
            <a:off x="4191000" y="6096000"/>
            <a:ext cx="685800" cy="685800"/>
          </a:xfrm>
          <a:prstGeom prst="rect">
            <a:avLst/>
          </a:prstGeom>
          <a:noFill/>
          <a:ln w="9525">
            <a:noFill/>
            <a:miter lim="800000"/>
            <a:headEnd/>
            <a:tailEnd/>
          </a:ln>
        </p:spPr>
      </p:pic>
      <p:pic>
        <p:nvPicPr>
          <p:cNvPr id="110601" name="Picture 9" descr="C:\Users\bfinnerty\AppData\Local\Microsoft\Windows\Temporary Internet Files\Content.IE5\F7624DB2\MC900449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800" y="152400"/>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573" y="6212840"/>
            <a:ext cx="1398587" cy="55705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5973348"/>
            <a:ext cx="812800" cy="796544"/>
          </a:xfrm>
          <a:prstGeom prst="rect">
            <a:avLst/>
          </a:prstGeom>
        </p:spPr>
      </p:pic>
    </p:spTree>
    <p:custDataLst>
      <p:tags r:id="rId1"/>
    </p:custDataLst>
    <p:extLst>
      <p:ext uri="{BB962C8B-B14F-4D97-AF65-F5344CB8AC3E}">
        <p14:creationId xmlns:p14="http://schemas.microsoft.com/office/powerpoint/2010/main" val="4288770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0" y="0"/>
            <a:ext cx="9144000" cy="838200"/>
          </a:xfrm>
        </p:spPr>
        <p:txBody>
          <a:bodyPr>
            <a:noAutofit/>
          </a:bodyPr>
          <a:lstStyle/>
          <a:p>
            <a:pPr algn="ctr"/>
            <a:r>
              <a:rPr lang="en-GB" sz="4000" b="1" dirty="0" smtClean="0">
                <a:effectLst>
                  <a:outerShdw blurRad="38100" dist="38100" dir="2700000" algn="tl">
                    <a:srgbClr val="000000">
                      <a:alpha val="43137"/>
                    </a:srgbClr>
                  </a:outerShdw>
                </a:effectLst>
                <a:cs typeface="Microsoft Sans Serif" pitchFamily="34" charset="0"/>
              </a:rPr>
              <a:t>Commonly Used Psychoactive Substances</a:t>
            </a:r>
          </a:p>
        </p:txBody>
      </p:sp>
      <p:sp>
        <p:nvSpPr>
          <p:cNvPr id="28675" name="Rectangle 3"/>
          <p:cNvSpPr>
            <a:spLocks noGrp="1"/>
          </p:cNvSpPr>
          <p:nvPr>
            <p:ph type="body" idx="1"/>
          </p:nvPr>
        </p:nvSpPr>
        <p:spPr>
          <a:xfrm>
            <a:off x="304800" y="1295400"/>
            <a:ext cx="8534400" cy="4953000"/>
          </a:xfrm>
        </p:spPr>
        <p:txBody>
          <a:bodyPr/>
          <a:lstStyle/>
          <a:p>
            <a:pPr>
              <a:spcAft>
                <a:spcPct val="50000"/>
              </a:spcAft>
              <a:buClr>
                <a:srgbClr val="FFFF00"/>
              </a:buClr>
              <a:buNone/>
            </a:pPr>
            <a:endParaRPr lang="en-GB" dirty="0" smtClean="0">
              <a:solidFill>
                <a:srgbClr val="FFFF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901570553"/>
              </p:ext>
            </p:extLst>
          </p:nvPr>
        </p:nvGraphicFramePr>
        <p:xfrm>
          <a:off x="0" y="762003"/>
          <a:ext cx="9144000" cy="6095996"/>
        </p:xfrm>
        <a:graphic>
          <a:graphicData uri="http://schemas.openxmlformats.org/drawingml/2006/table">
            <a:tbl>
              <a:tblPr firstRow="1" bandRow="1">
                <a:tableStyleId>{16D9F66E-5EB9-4882-86FB-DCBF35E3C3E4}</a:tableStyleId>
              </a:tblPr>
              <a:tblGrid>
                <a:gridCol w="4572000"/>
                <a:gridCol w="4572000"/>
              </a:tblGrid>
              <a:tr h="439621">
                <a:tc>
                  <a:txBody>
                    <a:bodyPr/>
                    <a:lstStyle/>
                    <a:p>
                      <a:pPr algn="ctr"/>
                      <a:r>
                        <a:rPr lang="en-US" sz="2200" dirty="0" smtClean="0">
                          <a:latin typeface="Calibri" panose="020F0502020204030204" pitchFamily="34" charset="0"/>
                          <a:cs typeface="Microsoft Sans Serif" pitchFamily="34" charset="0"/>
                        </a:rPr>
                        <a:t>SUBSTANCE</a:t>
                      </a:r>
                      <a:endParaRPr lang="en-US" sz="2200" dirty="0">
                        <a:latin typeface="Calibri" panose="020F0502020204030204" pitchFamily="34" charset="0"/>
                        <a:cs typeface="Microsoft Sans Serif" pitchFamily="34" charset="0"/>
                      </a:endParaRPr>
                    </a:p>
                  </a:txBody>
                  <a:tcPr/>
                </a:tc>
                <a:tc>
                  <a:txBody>
                    <a:bodyPr/>
                    <a:lstStyle/>
                    <a:p>
                      <a:pPr algn="ctr"/>
                      <a:r>
                        <a:rPr lang="en-US" sz="2200" dirty="0" smtClean="0">
                          <a:latin typeface="Calibri" panose="020F0502020204030204" pitchFamily="34" charset="0"/>
                          <a:cs typeface="Microsoft Sans Serif" pitchFamily="34" charset="0"/>
                        </a:rPr>
                        <a:t>EFFECTS</a:t>
                      </a:r>
                      <a:endParaRPr lang="en-US" sz="2200" dirty="0">
                        <a:latin typeface="Calibri" panose="020F0502020204030204" pitchFamily="34" charset="0"/>
                        <a:cs typeface="Microsoft Sans Serif" pitchFamily="34" charset="0"/>
                      </a:endParaRPr>
                    </a:p>
                  </a:txBody>
                  <a:tcPr/>
                </a:tc>
              </a:tr>
              <a:tr h="785037">
                <a:tc>
                  <a:txBody>
                    <a:bodyPr/>
                    <a:lstStyle/>
                    <a:p>
                      <a:pPr algn="ctr"/>
                      <a:r>
                        <a:rPr lang="en-US" sz="2200" dirty="0" smtClean="0">
                          <a:latin typeface="Calibri" panose="020F0502020204030204" pitchFamily="34" charset="0"/>
                          <a:cs typeface="Microsoft Sans Serif" pitchFamily="34" charset="0"/>
                        </a:rPr>
                        <a:t>Alcohol </a:t>
                      </a:r>
                    </a:p>
                    <a:p>
                      <a:pPr algn="ctr"/>
                      <a:r>
                        <a:rPr lang="en-US" sz="2200" dirty="0" smtClean="0">
                          <a:latin typeface="Calibri" panose="020F0502020204030204" pitchFamily="34" charset="0"/>
                          <a:cs typeface="Microsoft Sans Serif" pitchFamily="34" charset="0"/>
                        </a:rPr>
                        <a:t>(liquor, beer, wine)</a:t>
                      </a:r>
                      <a:endParaRPr lang="en-US" sz="2200" dirty="0">
                        <a:latin typeface="Calibri" panose="020F0502020204030204" pitchFamily="34" charset="0"/>
                        <a:cs typeface="Microsoft Sans Serif" pitchFamily="34" charset="0"/>
                      </a:endParaRPr>
                    </a:p>
                  </a:txBody>
                  <a:tcPr anchor="ctr"/>
                </a:tc>
                <a:tc>
                  <a:txBody>
                    <a:bodyPr/>
                    <a:lstStyle/>
                    <a:p>
                      <a:pPr algn="ctr"/>
                      <a:r>
                        <a:rPr lang="en-US" sz="2200" dirty="0" smtClean="0">
                          <a:latin typeface="Calibri" panose="020F0502020204030204" pitchFamily="34" charset="0"/>
                          <a:cs typeface="Microsoft Sans Serif" pitchFamily="34" charset="0"/>
                        </a:rPr>
                        <a:t>euphoria, stimulation, relaxation,</a:t>
                      </a:r>
                      <a:r>
                        <a:rPr lang="en-US" sz="2200" baseline="0" dirty="0" smtClean="0">
                          <a:latin typeface="Calibri" panose="020F0502020204030204" pitchFamily="34" charset="0"/>
                          <a:cs typeface="Microsoft Sans Serif" pitchFamily="34" charset="0"/>
                        </a:rPr>
                        <a:t> lower inhibitions, drowsiness</a:t>
                      </a:r>
                      <a:endParaRPr lang="en-US" sz="2200" dirty="0">
                        <a:latin typeface="Calibri" panose="020F0502020204030204" pitchFamily="34" charset="0"/>
                        <a:cs typeface="Microsoft Sans Serif" pitchFamily="34" charset="0"/>
                      </a:endParaRPr>
                    </a:p>
                  </a:txBody>
                  <a:tcPr anchor="ctr"/>
                </a:tc>
              </a:tr>
              <a:tr h="946153">
                <a:tc>
                  <a:txBody>
                    <a:bodyPr/>
                    <a:lstStyle/>
                    <a:p>
                      <a:pPr algn="ctr"/>
                      <a:r>
                        <a:rPr lang="en-US" sz="2200" dirty="0" smtClean="0">
                          <a:latin typeface="Calibri" panose="020F0502020204030204" pitchFamily="34" charset="0"/>
                          <a:cs typeface="Microsoft Sans Serif" pitchFamily="34" charset="0"/>
                        </a:rPr>
                        <a:t>Cannabinoids </a:t>
                      </a:r>
                    </a:p>
                    <a:p>
                      <a:pPr algn="ctr"/>
                      <a:r>
                        <a:rPr lang="en-US" sz="2200" dirty="0" smtClean="0">
                          <a:latin typeface="Calibri" panose="020F0502020204030204" pitchFamily="34" charset="0"/>
                          <a:cs typeface="Microsoft Sans Serif" pitchFamily="34" charset="0"/>
                        </a:rPr>
                        <a:t>(marijuana, hashish)</a:t>
                      </a:r>
                      <a:endParaRPr lang="en-US" sz="2200" dirty="0">
                        <a:latin typeface="Calibri" panose="020F0502020204030204" pitchFamily="34" charset="0"/>
                        <a:cs typeface="Microsoft Sans Serif" pitchFamily="34" charset="0"/>
                      </a:endParaRPr>
                    </a:p>
                  </a:txBody>
                  <a:tcPr anchor="ctr"/>
                </a:tc>
                <a:tc>
                  <a:txBody>
                    <a:bodyPr/>
                    <a:lstStyle/>
                    <a:p>
                      <a:pPr algn="ctr"/>
                      <a:r>
                        <a:rPr lang="en-US" sz="2200" dirty="0" smtClean="0">
                          <a:latin typeface="Calibri" panose="020F0502020204030204" pitchFamily="34" charset="0"/>
                          <a:cs typeface="Microsoft Sans Serif" pitchFamily="34" charset="0"/>
                        </a:rPr>
                        <a:t>euphoria,</a:t>
                      </a:r>
                      <a:r>
                        <a:rPr lang="en-US" sz="2200" baseline="0" dirty="0" smtClean="0">
                          <a:latin typeface="Calibri" panose="020F0502020204030204" pitchFamily="34" charset="0"/>
                          <a:cs typeface="Microsoft Sans Serif" pitchFamily="34" charset="0"/>
                        </a:rPr>
                        <a:t> relaxations, slowed reaction time, distorted perception</a:t>
                      </a:r>
                      <a:endParaRPr lang="en-US" sz="2200" dirty="0">
                        <a:latin typeface="Calibri" panose="020F0502020204030204" pitchFamily="34" charset="0"/>
                        <a:cs typeface="Microsoft Sans Serif" pitchFamily="34" charset="0"/>
                      </a:endParaRPr>
                    </a:p>
                  </a:txBody>
                  <a:tcPr anchor="ctr"/>
                </a:tc>
              </a:tr>
              <a:tr h="785037">
                <a:tc>
                  <a:txBody>
                    <a:bodyPr/>
                    <a:lstStyle/>
                    <a:p>
                      <a:pPr algn="ctr"/>
                      <a:r>
                        <a:rPr lang="en-US" sz="2200" dirty="0" smtClean="0">
                          <a:latin typeface="Calibri" panose="020F0502020204030204" pitchFamily="34" charset="0"/>
                          <a:cs typeface="Microsoft Sans Serif" pitchFamily="34" charset="0"/>
                        </a:rPr>
                        <a:t>Opioids </a:t>
                      </a:r>
                    </a:p>
                    <a:p>
                      <a:pPr algn="ctr"/>
                      <a:r>
                        <a:rPr lang="en-US" sz="2200" dirty="0" smtClean="0">
                          <a:latin typeface="Calibri" panose="020F0502020204030204" pitchFamily="34" charset="0"/>
                          <a:cs typeface="Microsoft Sans Serif" pitchFamily="34" charset="0"/>
                        </a:rPr>
                        <a:t>(heroin, opium, many</a:t>
                      </a:r>
                      <a:r>
                        <a:rPr lang="en-US" sz="2200" baseline="0" dirty="0" smtClean="0">
                          <a:latin typeface="Calibri" panose="020F0502020204030204" pitchFamily="34" charset="0"/>
                          <a:cs typeface="Microsoft Sans Serif" pitchFamily="34" charset="0"/>
                        </a:rPr>
                        <a:t> pain meds)</a:t>
                      </a:r>
                      <a:endParaRPr lang="en-US" sz="2200" dirty="0">
                        <a:latin typeface="Calibri" panose="020F0502020204030204" pitchFamily="34" charset="0"/>
                        <a:cs typeface="Microsoft Sans Serif" pitchFamily="34" charset="0"/>
                      </a:endParaRPr>
                    </a:p>
                  </a:txBody>
                  <a:tcPr anchor="ctr"/>
                </a:tc>
                <a:tc>
                  <a:txBody>
                    <a:bodyPr/>
                    <a:lstStyle/>
                    <a:p>
                      <a:pPr algn="ctr"/>
                      <a:r>
                        <a:rPr lang="en-US" sz="2200" dirty="0" smtClean="0">
                          <a:latin typeface="Calibri" panose="020F0502020204030204" pitchFamily="34" charset="0"/>
                          <a:cs typeface="Microsoft Sans Serif" pitchFamily="34" charset="0"/>
                        </a:rPr>
                        <a:t>euphoria,</a:t>
                      </a:r>
                      <a:r>
                        <a:rPr lang="en-US" sz="2200" baseline="0" dirty="0" smtClean="0">
                          <a:latin typeface="Calibri" panose="020F0502020204030204" pitchFamily="34" charset="0"/>
                          <a:cs typeface="Microsoft Sans Serif" pitchFamily="34" charset="0"/>
                        </a:rPr>
                        <a:t> drowsiness, sedation</a:t>
                      </a:r>
                      <a:endParaRPr lang="en-US" sz="2200" dirty="0">
                        <a:latin typeface="Calibri" panose="020F0502020204030204" pitchFamily="34" charset="0"/>
                        <a:cs typeface="Microsoft Sans Serif" pitchFamily="34" charset="0"/>
                      </a:endParaRPr>
                    </a:p>
                  </a:txBody>
                  <a:tcPr anchor="ctr"/>
                </a:tc>
              </a:tr>
              <a:tr h="785037">
                <a:tc>
                  <a:txBody>
                    <a:bodyPr/>
                    <a:lstStyle/>
                    <a:p>
                      <a:pPr algn="ctr"/>
                      <a:r>
                        <a:rPr lang="en-US" sz="2200" dirty="0" smtClean="0">
                          <a:latin typeface="Calibri" panose="020F0502020204030204" pitchFamily="34" charset="0"/>
                          <a:cs typeface="Microsoft Sans Serif" pitchFamily="34" charset="0"/>
                        </a:rPr>
                        <a:t>Stimulants</a:t>
                      </a:r>
                    </a:p>
                    <a:p>
                      <a:pPr algn="ctr"/>
                      <a:r>
                        <a:rPr lang="en-US" sz="2200" dirty="0" smtClean="0">
                          <a:latin typeface="Calibri" panose="020F0502020204030204" pitchFamily="34" charset="0"/>
                          <a:cs typeface="Microsoft Sans Serif" pitchFamily="34" charset="0"/>
                        </a:rPr>
                        <a:t> (cocaine, methamphetamine)</a:t>
                      </a:r>
                      <a:endParaRPr lang="en-US" sz="2200" dirty="0">
                        <a:latin typeface="Calibri" panose="020F0502020204030204" pitchFamily="34" charset="0"/>
                        <a:cs typeface="Microsoft Sans Serif" pitchFamily="34" charset="0"/>
                      </a:endParaRPr>
                    </a:p>
                  </a:txBody>
                  <a:tcPr anchor="ctr"/>
                </a:tc>
                <a:tc>
                  <a:txBody>
                    <a:bodyPr/>
                    <a:lstStyle/>
                    <a:p>
                      <a:pPr algn="ctr"/>
                      <a:r>
                        <a:rPr lang="en-US" sz="2200" dirty="0" smtClean="0">
                          <a:latin typeface="Calibri" panose="020F0502020204030204" pitchFamily="34" charset="0"/>
                          <a:cs typeface="Microsoft Sans Serif" pitchFamily="34" charset="0"/>
                        </a:rPr>
                        <a:t>exhilaration, energy</a:t>
                      </a:r>
                      <a:endParaRPr lang="en-US" sz="2200" dirty="0">
                        <a:latin typeface="Calibri" panose="020F0502020204030204" pitchFamily="34" charset="0"/>
                        <a:cs typeface="Microsoft Sans Serif" pitchFamily="34" charset="0"/>
                      </a:endParaRPr>
                    </a:p>
                  </a:txBody>
                  <a:tcPr anchor="ctr"/>
                </a:tc>
              </a:tr>
              <a:tr h="785037">
                <a:tc>
                  <a:txBody>
                    <a:bodyPr/>
                    <a:lstStyle/>
                    <a:p>
                      <a:pPr algn="ctr"/>
                      <a:r>
                        <a:rPr lang="en-US" sz="2200" dirty="0" smtClean="0">
                          <a:latin typeface="Calibri" panose="020F0502020204030204" pitchFamily="34" charset="0"/>
                          <a:cs typeface="Microsoft Sans Serif" pitchFamily="34" charset="0"/>
                        </a:rPr>
                        <a:t>Club Drugs </a:t>
                      </a:r>
                    </a:p>
                    <a:p>
                      <a:pPr algn="ctr"/>
                      <a:r>
                        <a:rPr lang="en-US" sz="2200" dirty="0" smtClean="0">
                          <a:latin typeface="Calibri" panose="020F0502020204030204" pitchFamily="34" charset="0"/>
                          <a:cs typeface="Microsoft Sans Serif" pitchFamily="34" charset="0"/>
                        </a:rPr>
                        <a:t>(MDMA/Ecstasy, GHB)</a:t>
                      </a:r>
                      <a:endParaRPr lang="en-US" sz="2200" dirty="0">
                        <a:latin typeface="Calibri" panose="020F0502020204030204" pitchFamily="34" charset="0"/>
                        <a:cs typeface="Microsoft Sans Serif" pitchFamily="34" charset="0"/>
                      </a:endParaRPr>
                    </a:p>
                  </a:txBody>
                  <a:tcPr anchor="ctr"/>
                </a:tc>
                <a:tc>
                  <a:txBody>
                    <a:bodyPr/>
                    <a:lstStyle/>
                    <a:p>
                      <a:pPr algn="ctr"/>
                      <a:r>
                        <a:rPr lang="en-US" sz="2200" dirty="0" smtClean="0">
                          <a:latin typeface="Calibri" panose="020F0502020204030204" pitchFamily="34" charset="0"/>
                          <a:cs typeface="Microsoft Sans Serif" pitchFamily="34" charset="0"/>
                        </a:rPr>
                        <a:t>hallucinations,</a:t>
                      </a:r>
                      <a:r>
                        <a:rPr lang="en-US" sz="2200" baseline="0" dirty="0" smtClean="0">
                          <a:latin typeface="Calibri" panose="020F0502020204030204" pitchFamily="34" charset="0"/>
                          <a:cs typeface="Microsoft Sans Serif" pitchFamily="34" charset="0"/>
                        </a:rPr>
                        <a:t> tactile sensitivity, lowered inhibition</a:t>
                      </a:r>
                      <a:endParaRPr lang="en-US" sz="2200" dirty="0">
                        <a:latin typeface="Calibri" panose="020F0502020204030204" pitchFamily="34" charset="0"/>
                        <a:cs typeface="Microsoft Sans Serif" pitchFamily="34" charset="0"/>
                      </a:endParaRPr>
                    </a:p>
                  </a:txBody>
                  <a:tcPr anchor="ctr"/>
                </a:tc>
              </a:tr>
              <a:tr h="785037">
                <a:tc>
                  <a:txBody>
                    <a:bodyPr/>
                    <a:lstStyle/>
                    <a:p>
                      <a:pPr algn="ctr"/>
                      <a:r>
                        <a:rPr lang="en-US" sz="2200" dirty="0" smtClean="0">
                          <a:latin typeface="Calibri" panose="020F0502020204030204" pitchFamily="34" charset="0"/>
                          <a:cs typeface="Microsoft Sans Serif" pitchFamily="34" charset="0"/>
                        </a:rPr>
                        <a:t>Dissociative Drugs </a:t>
                      </a:r>
                    </a:p>
                    <a:p>
                      <a:pPr algn="ctr"/>
                      <a:r>
                        <a:rPr lang="en-US" sz="2200" dirty="0" smtClean="0">
                          <a:latin typeface="Calibri" panose="020F0502020204030204" pitchFamily="34" charset="0"/>
                          <a:cs typeface="Microsoft Sans Serif" pitchFamily="34" charset="0"/>
                        </a:rPr>
                        <a:t>(Ketamine,</a:t>
                      </a:r>
                      <a:r>
                        <a:rPr lang="en-US" sz="2200" baseline="0" dirty="0" smtClean="0">
                          <a:latin typeface="Calibri" panose="020F0502020204030204" pitchFamily="34" charset="0"/>
                          <a:cs typeface="Microsoft Sans Serif" pitchFamily="34" charset="0"/>
                        </a:rPr>
                        <a:t> PCP, DXM)</a:t>
                      </a:r>
                      <a:endParaRPr lang="en-US" sz="2200" dirty="0">
                        <a:latin typeface="Calibri" panose="020F0502020204030204" pitchFamily="34" charset="0"/>
                        <a:cs typeface="Microsoft Sans Serif" pitchFamily="34" charset="0"/>
                      </a:endParaRPr>
                    </a:p>
                  </a:txBody>
                  <a:tcPr anchor="ctr"/>
                </a:tc>
                <a:tc>
                  <a:txBody>
                    <a:bodyPr/>
                    <a:lstStyle/>
                    <a:p>
                      <a:pPr algn="ctr"/>
                      <a:r>
                        <a:rPr lang="en-US" sz="2200" dirty="0" smtClean="0">
                          <a:latin typeface="Calibri" panose="020F0502020204030204" pitchFamily="34" charset="0"/>
                          <a:cs typeface="Microsoft Sans Serif" pitchFamily="34" charset="0"/>
                        </a:rPr>
                        <a:t>feel separated from</a:t>
                      </a:r>
                      <a:r>
                        <a:rPr lang="en-US" sz="2200" baseline="0" dirty="0" smtClean="0">
                          <a:latin typeface="Calibri" panose="020F0502020204030204" pitchFamily="34" charset="0"/>
                          <a:cs typeface="Microsoft Sans Serif" pitchFamily="34" charset="0"/>
                        </a:rPr>
                        <a:t> body, delirium, impaired motor function</a:t>
                      </a:r>
                      <a:endParaRPr lang="en-US" sz="2200" dirty="0">
                        <a:latin typeface="Calibri" panose="020F0502020204030204" pitchFamily="34" charset="0"/>
                        <a:cs typeface="Microsoft Sans Serif" pitchFamily="34" charset="0"/>
                      </a:endParaRPr>
                    </a:p>
                  </a:txBody>
                  <a:tcPr anchor="ctr"/>
                </a:tc>
              </a:tr>
              <a:tr h="785037">
                <a:tc>
                  <a:txBody>
                    <a:bodyPr/>
                    <a:lstStyle/>
                    <a:p>
                      <a:pPr algn="ctr"/>
                      <a:r>
                        <a:rPr lang="en-US" sz="2200" dirty="0" smtClean="0">
                          <a:latin typeface="Calibri" panose="020F0502020204030204" pitchFamily="34" charset="0"/>
                          <a:cs typeface="Microsoft Sans Serif" pitchFamily="34" charset="0"/>
                        </a:rPr>
                        <a:t>Hallucinogens</a:t>
                      </a:r>
                    </a:p>
                    <a:p>
                      <a:pPr algn="ctr"/>
                      <a:r>
                        <a:rPr lang="en-US" sz="2200" dirty="0" smtClean="0">
                          <a:latin typeface="Calibri" panose="020F0502020204030204" pitchFamily="34" charset="0"/>
                          <a:cs typeface="Microsoft Sans Serif" pitchFamily="34" charset="0"/>
                        </a:rPr>
                        <a:t>(LSD,</a:t>
                      </a:r>
                      <a:r>
                        <a:rPr lang="en-US" sz="2200" baseline="0" dirty="0" smtClean="0">
                          <a:latin typeface="Calibri" panose="020F0502020204030204" pitchFamily="34" charset="0"/>
                          <a:cs typeface="Microsoft Sans Serif" pitchFamily="34" charset="0"/>
                        </a:rPr>
                        <a:t> mushrooms, Mescaline)</a:t>
                      </a:r>
                      <a:endParaRPr lang="en-US" sz="2200" dirty="0">
                        <a:latin typeface="Calibri" panose="020F0502020204030204" pitchFamily="34" charset="0"/>
                        <a:cs typeface="Microsoft Sans Serif" pitchFamily="34" charset="0"/>
                      </a:endParaRPr>
                    </a:p>
                  </a:txBody>
                  <a:tcPr anchor="ctr"/>
                </a:tc>
                <a:tc>
                  <a:txBody>
                    <a:bodyPr/>
                    <a:lstStyle/>
                    <a:p>
                      <a:pPr algn="ctr"/>
                      <a:r>
                        <a:rPr lang="en-US" sz="2200" dirty="0" smtClean="0">
                          <a:latin typeface="Calibri" panose="020F0502020204030204" pitchFamily="34" charset="0"/>
                          <a:cs typeface="Microsoft Sans Serif" pitchFamily="34" charset="0"/>
                        </a:rPr>
                        <a:t>hallucinations,</a:t>
                      </a:r>
                      <a:r>
                        <a:rPr lang="en-US" sz="2200" baseline="0" dirty="0" smtClean="0">
                          <a:latin typeface="Calibri" panose="020F0502020204030204" pitchFamily="34" charset="0"/>
                          <a:cs typeface="Microsoft Sans Serif" pitchFamily="34" charset="0"/>
                        </a:rPr>
                        <a:t> altered perception</a:t>
                      </a:r>
                      <a:endParaRPr lang="en-US" sz="2200" dirty="0">
                        <a:latin typeface="Calibri" panose="020F0502020204030204" pitchFamily="34" charset="0"/>
                        <a:cs typeface="Microsoft Sans Serif" pitchFamily="34" charset="0"/>
                      </a:endParaRPr>
                    </a:p>
                  </a:txBody>
                  <a:tcPr anchor="ctr"/>
                </a:tc>
              </a:tr>
            </a:tbl>
          </a:graphicData>
        </a:graphic>
      </p:graphicFrame>
      <p:sp>
        <p:nvSpPr>
          <p:cNvPr id="8"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bg1"/>
                </a:solidFill>
                <a:latin typeface="Calibri" panose="020F0502020204030204" pitchFamily="34" charset="0"/>
              </a:rPr>
              <a:pPr algn="r"/>
              <a:t>14</a:t>
            </a:fld>
            <a:endParaRPr lang="en-US" sz="1400" dirty="0" smtClean="0">
              <a:solidFill>
                <a:schemeClr val="bg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050512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057400"/>
            <a:ext cx="7162800" cy="4419600"/>
          </a:xfrm>
        </p:spPr>
        <p:txBody>
          <a:bodyPr rtlCol="0">
            <a:normAutofit/>
          </a:bodyPr>
          <a:lstStyle/>
          <a:p>
            <a:pPr marL="685800" indent="-457200" fontAlgn="auto">
              <a:spcAft>
                <a:spcPts val="0"/>
              </a:spcAft>
              <a:buClr>
                <a:srgbClr val="FFFF00"/>
              </a:buClr>
              <a:buFont typeface="Arial" pitchFamily="34" charset="0"/>
              <a:buChar char="•"/>
              <a:defRPr/>
            </a:pPr>
            <a:r>
              <a:rPr lang="en-US" dirty="0" smtClean="0">
                <a:effectLst/>
              </a:rPr>
              <a:t>Not  really “Spice,”  “Bath Salts,”   “Incense,” or “Plant Food” </a:t>
            </a:r>
          </a:p>
          <a:p>
            <a:pPr marL="685800" indent="-457200" fontAlgn="auto">
              <a:spcAft>
                <a:spcPts val="0"/>
              </a:spcAft>
              <a:buClr>
                <a:srgbClr val="FFFF00"/>
              </a:buClr>
              <a:buFont typeface="Arial" pitchFamily="34" charset="0"/>
              <a:buChar char="•"/>
              <a:defRPr/>
            </a:pPr>
            <a:r>
              <a:rPr lang="en-US" dirty="0" smtClean="0">
                <a:solidFill>
                  <a:schemeClr val="tx2"/>
                </a:solidFill>
                <a:effectLst/>
              </a:rPr>
              <a:t>Chemically-based; not plant derived</a:t>
            </a:r>
          </a:p>
          <a:p>
            <a:pPr marL="685800" indent="-457200" fontAlgn="auto">
              <a:spcAft>
                <a:spcPts val="0"/>
              </a:spcAft>
              <a:buClr>
                <a:srgbClr val="FFFF00"/>
              </a:buClr>
              <a:buFont typeface="Arial" pitchFamily="34" charset="0"/>
              <a:buChar char="•"/>
              <a:defRPr/>
            </a:pPr>
            <a:r>
              <a:rPr lang="en-US" dirty="0" smtClean="0">
                <a:effectLst/>
              </a:rPr>
              <a:t>Complex chemistry</a:t>
            </a:r>
          </a:p>
          <a:p>
            <a:pPr marL="685800" indent="-457200" fontAlgn="auto">
              <a:spcAft>
                <a:spcPts val="0"/>
              </a:spcAft>
              <a:buClr>
                <a:srgbClr val="FFFF00"/>
              </a:buClr>
              <a:buFont typeface="Arial" pitchFamily="34" charset="0"/>
              <a:buChar char="•"/>
              <a:defRPr/>
            </a:pPr>
            <a:r>
              <a:rPr lang="en-US" dirty="0" smtClean="0">
                <a:solidFill>
                  <a:schemeClr val="tx2"/>
                </a:solidFill>
                <a:effectLst/>
              </a:rPr>
              <a:t>Constantly changing to “stay legal”</a:t>
            </a:r>
          </a:p>
          <a:p>
            <a:pPr marL="685800" indent="-457200" fontAlgn="auto">
              <a:spcAft>
                <a:spcPts val="0"/>
              </a:spcAft>
              <a:buClr>
                <a:srgbClr val="FFFF00"/>
              </a:buClr>
              <a:buFont typeface="Arial" pitchFamily="34" charset="0"/>
              <a:buChar char="•"/>
              <a:defRPr/>
            </a:pPr>
            <a:r>
              <a:rPr lang="en-US" dirty="0" smtClean="0">
                <a:effectLst/>
              </a:rPr>
              <a:t>Need to prove “intended to use” to convict in some areas</a:t>
            </a:r>
          </a:p>
        </p:txBody>
      </p:sp>
      <p:pic>
        <p:nvPicPr>
          <p:cNvPr id="31748" name="Picture 3" descr="MDPV4_imag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9801" y="152400"/>
            <a:ext cx="1701799" cy="1498459"/>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544" y="253614"/>
            <a:ext cx="2227656" cy="1422786"/>
          </a:xfrm>
          <a:prstGeom prst="rect">
            <a:avLst/>
          </a:prstGeom>
          <a:noFill/>
          <a:ln w="381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533400"/>
            <a:ext cx="8229600" cy="1143000"/>
          </a:xfrm>
        </p:spPr>
        <p:txBody>
          <a:bodyPr rtlCol="0">
            <a:noAutofit/>
          </a:bodyPr>
          <a:lstStyle/>
          <a:p>
            <a:pPr algn="ctr" fontAlgn="auto">
              <a:spcAft>
                <a:spcPts val="0"/>
              </a:spcAft>
              <a:defRPr/>
            </a:pPr>
            <a:r>
              <a:rPr lang="en-US" b="1" dirty="0" smtClean="0">
                <a:effectLst>
                  <a:outerShdw blurRad="38100" dist="38100" dir="2700000" algn="tl">
                    <a:srgbClr val="000000">
                      <a:alpha val="43137"/>
                    </a:srgbClr>
                  </a:outerShdw>
                </a:effectLst>
              </a:rPr>
              <a:t>Synthetic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Drugs</a:t>
            </a:r>
            <a:endParaRPr lang="en-US" b="1" dirty="0">
              <a:effectLst>
                <a:outerShdw blurRad="38100" dist="38100" dir="2700000" algn="tl">
                  <a:srgbClr val="000000">
                    <a:alpha val="43137"/>
                  </a:srgbClr>
                </a:outerShdw>
              </a:effectLst>
            </a:endParaRP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15</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596701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a:xfrm>
            <a:off x="990600" y="457200"/>
            <a:ext cx="8153400" cy="1295400"/>
          </a:xfrm>
        </p:spPr>
        <p:txBody>
          <a:bodyPr>
            <a:noAutofit/>
          </a:bodyPr>
          <a:lstStyle/>
          <a:p>
            <a:r>
              <a:rPr lang="en-US" b="1" dirty="0" smtClean="0">
                <a:effectLst>
                  <a:outerShdw blurRad="38100" dist="38100" dir="2700000" algn="tl">
                    <a:srgbClr val="000000">
                      <a:alpha val="43137"/>
                    </a:srgbClr>
                  </a:outerShdw>
                </a:effectLst>
                <a:latin typeface="Calibri" panose="020F0502020204030204" pitchFamily="34" charset="0"/>
                <a:cs typeface="Microsoft Sans Serif" pitchFamily="34" charset="0"/>
              </a:rPr>
              <a:t>Why Do Young People Use Psychoactive Substances?</a:t>
            </a:r>
          </a:p>
        </p:txBody>
      </p:sp>
      <p:sp>
        <p:nvSpPr>
          <p:cNvPr id="29699" name="Rectangle 3"/>
          <p:cNvSpPr>
            <a:spLocks noGrp="1"/>
          </p:cNvSpPr>
          <p:nvPr>
            <p:ph type="body" idx="4294967295"/>
          </p:nvPr>
        </p:nvSpPr>
        <p:spPr>
          <a:xfrm>
            <a:off x="533400" y="1600200"/>
            <a:ext cx="8229600" cy="4525963"/>
          </a:xfrm>
        </p:spPr>
        <p:txBody>
          <a:bodyPr/>
          <a:lstStyle/>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p:txBody>
      </p:sp>
      <p:sp>
        <p:nvSpPr>
          <p:cNvPr id="29700" name="Text Box 4"/>
          <p:cNvSpPr txBox="1">
            <a:spLocks noChangeArrowheads="1"/>
          </p:cNvSpPr>
          <p:nvPr/>
        </p:nvSpPr>
        <p:spPr bwMode="auto">
          <a:xfrm>
            <a:off x="609600" y="1524000"/>
            <a:ext cx="1828800" cy="366713"/>
          </a:xfrm>
          <a:prstGeom prst="rect">
            <a:avLst/>
          </a:prstGeom>
          <a:noFill/>
          <a:ln w="9525">
            <a:noFill/>
            <a:miter lim="800000"/>
            <a:headEnd/>
            <a:tailEnd/>
          </a:ln>
        </p:spPr>
        <p:txBody>
          <a:bodyPr>
            <a:spAutoFit/>
          </a:bodyPr>
          <a:lstStyle/>
          <a:p>
            <a:pPr eaLnBrk="0" hangingPunct="0">
              <a:spcBef>
                <a:spcPct val="50000"/>
              </a:spcBef>
            </a:pPr>
            <a:endParaRPr lang="en-GB" dirty="0"/>
          </a:p>
        </p:txBody>
      </p:sp>
      <p:sp>
        <p:nvSpPr>
          <p:cNvPr id="2" name="Rectangle 5"/>
          <p:cNvSpPr>
            <a:spLocks noChangeArrowheads="1"/>
          </p:cNvSpPr>
          <p:nvPr/>
        </p:nvSpPr>
        <p:spPr bwMode="auto">
          <a:xfrm>
            <a:off x="914400" y="1890712"/>
            <a:ext cx="3581400" cy="4510088"/>
          </a:xfrm>
          <a:prstGeom prst="rect">
            <a:avLst/>
          </a:prstGeom>
          <a:noFill/>
          <a:ln w="9525">
            <a:noFill/>
            <a:miter lim="800000"/>
            <a:headEnd/>
            <a:tailEnd/>
          </a:ln>
        </p:spPr>
        <p:txBody>
          <a:bodyPr/>
          <a:lstStyle/>
          <a:p>
            <a:pPr algn="l" eaLnBrk="0" hangingPunct="0">
              <a:spcBef>
                <a:spcPct val="20000"/>
              </a:spcBef>
              <a:buClr>
                <a:schemeClr val="accent1">
                  <a:lumMod val="60000"/>
                  <a:lumOff val="40000"/>
                </a:schemeClr>
              </a:buClr>
            </a:pPr>
            <a:r>
              <a:rPr lang="en-US" sz="2400" b="1" dirty="0" smtClean="0">
                <a:solidFill>
                  <a:srgbClr val="FFFF00"/>
                </a:solidFill>
                <a:latin typeface="Calibri" panose="020F0502020204030204" pitchFamily="34" charset="0"/>
                <a:cs typeface="Microsoft Sans Serif" pitchFamily="34" charset="0"/>
              </a:rPr>
              <a:t>Why Start? </a:t>
            </a:r>
          </a:p>
          <a:p>
            <a:pPr marL="1066800" lvl="1" indent="-609600" algn="l" eaLnBrk="0" hangingPunct="0">
              <a:spcBef>
                <a:spcPct val="20000"/>
              </a:spcBef>
              <a:buClr>
                <a:schemeClr val="accent1">
                  <a:lumMod val="60000"/>
                  <a:lumOff val="40000"/>
                </a:schemeClr>
              </a:buClr>
              <a:buFont typeface="Arial" pitchFamily="34" charset="0"/>
              <a:buChar char="•"/>
            </a:pPr>
            <a:r>
              <a:rPr lang="en-US" sz="2400" dirty="0" smtClean="0">
                <a:latin typeface="Calibri" panose="020F0502020204030204" pitchFamily="34" charset="0"/>
                <a:cs typeface="Microsoft Sans Serif" pitchFamily="34" charset="0"/>
              </a:rPr>
              <a:t>Experimentation</a:t>
            </a:r>
          </a:p>
          <a:p>
            <a:pPr marL="1066800" lvl="1" indent="-609600" algn="l" eaLnBrk="0" hangingPunct="0">
              <a:spcBef>
                <a:spcPct val="20000"/>
              </a:spcBef>
              <a:buClr>
                <a:schemeClr val="accent1">
                  <a:lumMod val="60000"/>
                  <a:lumOff val="40000"/>
                </a:schemeClr>
              </a:buClr>
              <a:buFont typeface="Arial" pitchFamily="34" charset="0"/>
              <a:buChar char="•"/>
            </a:pPr>
            <a:r>
              <a:rPr lang="en-US" sz="2400" dirty="0" smtClean="0">
                <a:latin typeface="Calibri" panose="020F0502020204030204" pitchFamily="34" charset="0"/>
                <a:cs typeface="Microsoft Sans Serif" pitchFamily="34" charset="0"/>
              </a:rPr>
              <a:t>Peer Pressure</a:t>
            </a:r>
          </a:p>
          <a:p>
            <a:pPr marL="1066800" lvl="1" indent="-609600" algn="l" eaLnBrk="0" hangingPunct="0">
              <a:spcBef>
                <a:spcPct val="20000"/>
              </a:spcBef>
              <a:buClr>
                <a:schemeClr val="accent1">
                  <a:lumMod val="60000"/>
                  <a:lumOff val="40000"/>
                </a:schemeClr>
              </a:buClr>
              <a:buFont typeface="Arial" pitchFamily="34" charset="0"/>
              <a:buChar char="•"/>
            </a:pPr>
            <a:r>
              <a:rPr lang="en-US" sz="2400" dirty="0" smtClean="0">
                <a:latin typeface="Calibri" panose="020F0502020204030204" pitchFamily="34" charset="0"/>
                <a:cs typeface="Microsoft Sans Serif" pitchFamily="34" charset="0"/>
              </a:rPr>
              <a:t>Medical </a:t>
            </a:r>
            <a:endParaRPr lang="en-US" sz="2400" dirty="0" smtClean="0">
              <a:solidFill>
                <a:srgbClr val="FFFFCC"/>
              </a:solidFill>
              <a:latin typeface="Calibri" panose="020F0502020204030204" pitchFamily="34" charset="0"/>
              <a:cs typeface="Microsoft Sans Serif" pitchFamily="34" charset="0"/>
            </a:endParaRPr>
          </a:p>
          <a:p>
            <a:pPr algn="l" eaLnBrk="0" hangingPunct="0">
              <a:spcBef>
                <a:spcPct val="20000"/>
              </a:spcBef>
              <a:buClr>
                <a:schemeClr val="accent1">
                  <a:lumMod val="60000"/>
                  <a:lumOff val="40000"/>
                </a:schemeClr>
              </a:buClr>
            </a:pPr>
            <a:r>
              <a:rPr lang="en-US" sz="2400" b="1" dirty="0" smtClean="0">
                <a:solidFill>
                  <a:srgbClr val="FFFF00"/>
                </a:solidFill>
                <a:latin typeface="Calibri" panose="020F0502020204030204" pitchFamily="34" charset="0"/>
                <a:cs typeface="Microsoft Sans Serif" pitchFamily="34" charset="0"/>
              </a:rPr>
              <a:t>Why Continue? </a:t>
            </a:r>
            <a:endParaRPr lang="en-US" sz="2400" b="1" dirty="0">
              <a:solidFill>
                <a:srgbClr val="FFFF00"/>
              </a:solidFill>
              <a:latin typeface="Calibri" panose="020F0502020204030204" pitchFamily="34" charset="0"/>
              <a:cs typeface="Microsoft Sans Serif" pitchFamily="34" charset="0"/>
            </a:endParaRPr>
          </a:p>
          <a:p>
            <a:pPr marL="1066800" lvl="1" indent="-609600" algn="l" eaLnBrk="0" hangingPunct="0">
              <a:spcBef>
                <a:spcPct val="20000"/>
              </a:spcBef>
              <a:buClr>
                <a:schemeClr val="accent1">
                  <a:lumMod val="60000"/>
                  <a:lumOff val="40000"/>
                </a:schemeClr>
              </a:buClr>
              <a:buFont typeface="Arial" pitchFamily="34" charset="0"/>
              <a:buChar char="•"/>
            </a:pPr>
            <a:r>
              <a:rPr lang="en-US" sz="2400" dirty="0" smtClean="0">
                <a:latin typeface="Calibri" panose="020F0502020204030204" pitchFamily="34" charset="0"/>
                <a:cs typeface="Microsoft Sans Serif" pitchFamily="34" charset="0"/>
              </a:rPr>
              <a:t>Relieve stress/pain</a:t>
            </a:r>
          </a:p>
          <a:p>
            <a:pPr marL="1066800" lvl="1" indent="-609600" algn="l" eaLnBrk="0" hangingPunct="0">
              <a:spcBef>
                <a:spcPct val="20000"/>
              </a:spcBef>
              <a:buClr>
                <a:schemeClr val="accent1">
                  <a:lumMod val="60000"/>
                  <a:lumOff val="40000"/>
                </a:schemeClr>
              </a:buClr>
              <a:buFont typeface="Arial" pitchFamily="34" charset="0"/>
              <a:buChar char="•"/>
            </a:pPr>
            <a:r>
              <a:rPr lang="en-US" sz="2400" dirty="0" smtClean="0">
                <a:latin typeface="Calibri" panose="020F0502020204030204" pitchFamily="34" charset="0"/>
                <a:cs typeface="Microsoft Sans Serif" pitchFamily="34" charset="0"/>
              </a:rPr>
              <a:t>Function better</a:t>
            </a:r>
          </a:p>
          <a:p>
            <a:pPr marL="1066800" lvl="1" indent="-609600" algn="l" eaLnBrk="0" hangingPunct="0">
              <a:spcBef>
                <a:spcPct val="20000"/>
              </a:spcBef>
              <a:buClr>
                <a:schemeClr val="accent1">
                  <a:lumMod val="60000"/>
                  <a:lumOff val="40000"/>
                </a:schemeClr>
              </a:buClr>
              <a:buFont typeface="Arial" pitchFamily="34" charset="0"/>
              <a:buChar char="•"/>
            </a:pPr>
            <a:r>
              <a:rPr lang="en-US" sz="2400" dirty="0" smtClean="0">
                <a:latin typeface="Calibri" panose="020F0502020204030204" pitchFamily="34" charset="0"/>
                <a:cs typeface="Microsoft Sans Serif" pitchFamily="34" charset="0"/>
              </a:rPr>
              <a:t>Have fun/relax</a:t>
            </a:r>
          </a:p>
          <a:p>
            <a:pPr marL="1066800" lvl="1" indent="-609600" algn="l" eaLnBrk="0" hangingPunct="0">
              <a:spcBef>
                <a:spcPct val="20000"/>
              </a:spcBef>
              <a:buClr>
                <a:schemeClr val="accent1">
                  <a:lumMod val="60000"/>
                  <a:lumOff val="40000"/>
                </a:schemeClr>
              </a:buClr>
              <a:buFont typeface="Arial" pitchFamily="34" charset="0"/>
              <a:buChar char="•"/>
            </a:pPr>
            <a:r>
              <a:rPr lang="en-US" sz="2400" dirty="0" smtClean="0">
                <a:latin typeface="Calibri" panose="020F0502020204030204" pitchFamily="34" charset="0"/>
                <a:cs typeface="Microsoft Sans Serif" pitchFamily="34" charset="0"/>
              </a:rPr>
              <a:t>Cope with mental health disorders</a:t>
            </a:r>
          </a:p>
        </p:txBody>
      </p:sp>
      <p:pic>
        <p:nvPicPr>
          <p:cNvPr id="69635" name="Picture 3" descr="C:\Users\hpadwa\AppData\Local\Microsoft\Windows\Temporary Internet Files\Content.IE5\GY329JXO\MP900444255[1].jpg"/>
          <p:cNvPicPr>
            <a:picLocks noChangeAspect="1" noChangeArrowheads="1"/>
          </p:cNvPicPr>
          <p:nvPr/>
        </p:nvPicPr>
        <p:blipFill>
          <a:blip r:embed="rId4" cstate="print"/>
          <a:srcRect/>
          <a:stretch>
            <a:fillRect/>
          </a:stretch>
        </p:blipFill>
        <p:spPr bwMode="auto">
          <a:xfrm>
            <a:off x="4841240" y="3657600"/>
            <a:ext cx="1143000" cy="153483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636" name="Picture 4" descr="C:\Users\hpadwa\AppData\Local\Microsoft\Windows\Temporary Internet Files\Content.IE5\GY329JXO\MP900403705[1].jpg"/>
          <p:cNvPicPr>
            <a:picLocks noChangeAspect="1" noChangeArrowheads="1"/>
          </p:cNvPicPr>
          <p:nvPr/>
        </p:nvPicPr>
        <p:blipFill>
          <a:blip r:embed="rId5" cstate="print"/>
          <a:srcRect/>
          <a:stretch>
            <a:fillRect/>
          </a:stretch>
        </p:blipFill>
        <p:spPr bwMode="auto">
          <a:xfrm>
            <a:off x="6400800" y="3429000"/>
            <a:ext cx="1121138" cy="14017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7" descr="PH01569J"/>
          <p:cNvPicPr>
            <a:picLocks noChangeAspect="1" noChangeArrowheads="1"/>
          </p:cNvPicPr>
          <p:nvPr/>
        </p:nvPicPr>
        <p:blipFill>
          <a:blip r:embed="rId6" cstate="print"/>
          <a:srcRect/>
          <a:stretch>
            <a:fillRect/>
          </a:stretch>
        </p:blipFill>
        <p:spPr bwMode="auto">
          <a:xfrm>
            <a:off x="5943600" y="1981200"/>
            <a:ext cx="1815353" cy="11430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637" name="Picture 5" descr="C:\Users\hpadwa\AppData\Local\Microsoft\Windows\Temporary Internet Files\Content.IE5\15JPE1XZ\MP900182644[1].jpg"/>
          <p:cNvPicPr>
            <a:picLocks noChangeAspect="1" noChangeArrowheads="1"/>
          </p:cNvPicPr>
          <p:nvPr/>
        </p:nvPicPr>
        <p:blipFill>
          <a:blip r:embed="rId7" cstate="print"/>
          <a:srcRect/>
          <a:stretch>
            <a:fillRect/>
          </a:stretch>
        </p:blipFill>
        <p:spPr bwMode="auto">
          <a:xfrm>
            <a:off x="7924800" y="3581400"/>
            <a:ext cx="963064" cy="146288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638" name="Picture 6" descr="C:\Users\hpadwa\AppData\Local\Microsoft\Windows\Temporary Internet Files\Content.IE5\M4A1PU5O\MP900341786[1].jpg"/>
          <p:cNvPicPr>
            <a:picLocks noChangeAspect="1" noChangeArrowheads="1"/>
          </p:cNvPicPr>
          <p:nvPr/>
        </p:nvPicPr>
        <p:blipFill>
          <a:blip r:embed="rId8" cstate="print"/>
          <a:srcRect/>
          <a:stretch>
            <a:fillRect/>
          </a:stretch>
        </p:blipFill>
        <p:spPr bwMode="auto">
          <a:xfrm>
            <a:off x="6276885" y="5181600"/>
            <a:ext cx="1495515" cy="10668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0" y="6550223"/>
            <a:ext cx="5887959" cy="307777"/>
          </a:xfrm>
          <a:prstGeom prst="rect">
            <a:avLst/>
          </a:prstGeom>
          <a:noFill/>
        </p:spPr>
        <p:txBody>
          <a:bodyPr wrap="none" rtlCol="0">
            <a:spAutoFit/>
          </a:bodyPr>
          <a:lstStyle/>
          <a:p>
            <a:r>
              <a:rPr lang="en-US" sz="1400" dirty="0" smtClean="0">
                <a:solidFill>
                  <a:srgbClr val="FFFF00"/>
                </a:solidFill>
                <a:latin typeface="Calibri" panose="020F0502020204030204" pitchFamily="34" charset="0"/>
                <a:cs typeface="Microsoft Sans Serif" pitchFamily="34" charset="0"/>
              </a:rPr>
              <a:t>SOURCE: NIDA. (2014). </a:t>
            </a:r>
            <a:r>
              <a:rPr lang="en-US" sz="1400" i="1" dirty="0" smtClean="0">
                <a:solidFill>
                  <a:srgbClr val="FFFF00"/>
                </a:solidFill>
                <a:latin typeface="Calibri" panose="020F0502020204030204" pitchFamily="34" charset="0"/>
                <a:cs typeface="Microsoft Sans Serif" pitchFamily="34" charset="0"/>
              </a:rPr>
              <a:t>Drugs, Brains, and Behavior: The Science of Addiction</a:t>
            </a:r>
            <a:r>
              <a:rPr lang="en-US" sz="1400" dirty="0" smtClean="0">
                <a:solidFill>
                  <a:srgbClr val="FFFF00"/>
                </a:solidFill>
                <a:latin typeface="Calibri" panose="020F0502020204030204" pitchFamily="34" charset="0"/>
                <a:cs typeface="Microsoft Sans Serif" pitchFamily="34" charset="0"/>
              </a:rPr>
              <a:t>.</a:t>
            </a:r>
            <a:endParaRPr lang="en-US" sz="1400" dirty="0">
              <a:solidFill>
                <a:srgbClr val="FFFF00"/>
              </a:solidFill>
              <a:latin typeface="Calibri" panose="020F0502020204030204" pitchFamily="34" charset="0"/>
              <a:cs typeface="Microsoft Sans Serif" pitchFamily="34" charset="0"/>
            </a:endParaRPr>
          </a:p>
        </p:txBody>
      </p:sp>
      <p:sp>
        <p:nvSpPr>
          <p:cNvPr id="1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16</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2500076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33600" y="1981200"/>
            <a:ext cx="4503521" cy="4759348"/>
            <a:chOff x="883" y="758"/>
            <a:chExt cx="3800" cy="3054"/>
          </a:xfrm>
        </p:grpSpPr>
        <p:sp>
          <p:nvSpPr>
            <p:cNvPr id="16390" name="Freeform 3"/>
            <p:cNvSpPr>
              <a:spLocks/>
            </p:cNvSpPr>
            <p:nvPr/>
          </p:nvSpPr>
          <p:spPr bwMode="auto">
            <a:xfrm>
              <a:off x="2036" y="2298"/>
              <a:ext cx="2177" cy="815"/>
            </a:xfrm>
            <a:custGeom>
              <a:avLst/>
              <a:gdLst>
                <a:gd name="T0" fmla="*/ 53 w 2177"/>
                <a:gd name="T1" fmla="*/ 238 h 815"/>
                <a:gd name="T2" fmla="*/ 31 w 2177"/>
                <a:gd name="T3" fmla="*/ 261 h 815"/>
                <a:gd name="T4" fmla="*/ 15 w 2177"/>
                <a:gd name="T5" fmla="*/ 288 h 815"/>
                <a:gd name="T6" fmla="*/ 5 w 2177"/>
                <a:gd name="T7" fmla="*/ 321 h 815"/>
                <a:gd name="T8" fmla="*/ 0 w 2177"/>
                <a:gd name="T9" fmla="*/ 356 h 815"/>
                <a:gd name="T10" fmla="*/ 0 w 2177"/>
                <a:gd name="T11" fmla="*/ 392 h 815"/>
                <a:gd name="T12" fmla="*/ 5 w 2177"/>
                <a:gd name="T13" fmla="*/ 427 h 815"/>
                <a:gd name="T14" fmla="*/ 14 w 2177"/>
                <a:gd name="T15" fmla="*/ 461 h 815"/>
                <a:gd name="T16" fmla="*/ 28 w 2177"/>
                <a:gd name="T17" fmla="*/ 491 h 815"/>
                <a:gd name="T18" fmla="*/ 45 w 2177"/>
                <a:gd name="T19" fmla="*/ 517 h 815"/>
                <a:gd name="T20" fmla="*/ 84 w 2177"/>
                <a:gd name="T21" fmla="*/ 551 h 815"/>
                <a:gd name="T22" fmla="*/ 131 w 2177"/>
                <a:gd name="T23" fmla="*/ 585 h 815"/>
                <a:gd name="T24" fmla="*/ 187 w 2177"/>
                <a:gd name="T25" fmla="*/ 620 h 815"/>
                <a:gd name="T26" fmla="*/ 249 w 2177"/>
                <a:gd name="T27" fmla="*/ 656 h 815"/>
                <a:gd name="T28" fmla="*/ 315 w 2177"/>
                <a:gd name="T29" fmla="*/ 690 h 815"/>
                <a:gd name="T30" fmla="*/ 383 w 2177"/>
                <a:gd name="T31" fmla="*/ 723 h 815"/>
                <a:gd name="T32" fmla="*/ 451 w 2177"/>
                <a:gd name="T33" fmla="*/ 752 h 815"/>
                <a:gd name="T34" fmla="*/ 517 w 2177"/>
                <a:gd name="T35" fmla="*/ 777 h 815"/>
                <a:gd name="T36" fmla="*/ 580 w 2177"/>
                <a:gd name="T37" fmla="*/ 796 h 815"/>
                <a:gd name="T38" fmla="*/ 636 w 2177"/>
                <a:gd name="T39" fmla="*/ 809 h 815"/>
                <a:gd name="T40" fmla="*/ 685 w 2177"/>
                <a:gd name="T41" fmla="*/ 814 h 815"/>
                <a:gd name="T42" fmla="*/ 732 w 2177"/>
                <a:gd name="T43" fmla="*/ 814 h 815"/>
                <a:gd name="T44" fmla="*/ 769 w 2177"/>
                <a:gd name="T45" fmla="*/ 814 h 815"/>
                <a:gd name="T46" fmla="*/ 807 w 2177"/>
                <a:gd name="T47" fmla="*/ 812 h 815"/>
                <a:gd name="T48" fmla="*/ 844 w 2177"/>
                <a:gd name="T49" fmla="*/ 810 h 815"/>
                <a:gd name="T50" fmla="*/ 882 w 2177"/>
                <a:gd name="T51" fmla="*/ 806 h 815"/>
                <a:gd name="T52" fmla="*/ 919 w 2177"/>
                <a:gd name="T53" fmla="*/ 801 h 815"/>
                <a:gd name="T54" fmla="*/ 956 w 2177"/>
                <a:gd name="T55" fmla="*/ 792 h 815"/>
                <a:gd name="T56" fmla="*/ 990 w 2177"/>
                <a:gd name="T57" fmla="*/ 782 h 815"/>
                <a:gd name="T58" fmla="*/ 1023 w 2177"/>
                <a:gd name="T59" fmla="*/ 767 h 815"/>
                <a:gd name="T60" fmla="*/ 1054 w 2177"/>
                <a:gd name="T61" fmla="*/ 750 h 815"/>
                <a:gd name="T62" fmla="*/ 1081 w 2177"/>
                <a:gd name="T63" fmla="*/ 730 h 815"/>
                <a:gd name="T64" fmla="*/ 1096 w 2177"/>
                <a:gd name="T65" fmla="*/ 718 h 815"/>
                <a:gd name="T66" fmla="*/ 1110 w 2177"/>
                <a:gd name="T67" fmla="*/ 706 h 815"/>
                <a:gd name="T68" fmla="*/ 1122 w 2177"/>
                <a:gd name="T69" fmla="*/ 696 h 815"/>
                <a:gd name="T70" fmla="*/ 1135 w 2177"/>
                <a:gd name="T71" fmla="*/ 686 h 815"/>
                <a:gd name="T72" fmla="*/ 1148 w 2177"/>
                <a:gd name="T73" fmla="*/ 677 h 815"/>
                <a:gd name="T74" fmla="*/ 1161 w 2177"/>
                <a:gd name="T75" fmla="*/ 668 h 815"/>
                <a:gd name="T76" fmla="*/ 1176 w 2177"/>
                <a:gd name="T77" fmla="*/ 660 h 815"/>
                <a:gd name="T78" fmla="*/ 1194 w 2177"/>
                <a:gd name="T79" fmla="*/ 651 h 815"/>
                <a:gd name="T80" fmla="*/ 1214 w 2177"/>
                <a:gd name="T81" fmla="*/ 642 h 815"/>
                <a:gd name="T82" fmla="*/ 1250 w 2177"/>
                <a:gd name="T83" fmla="*/ 628 h 815"/>
                <a:gd name="T84" fmla="*/ 1278 w 2177"/>
                <a:gd name="T85" fmla="*/ 608 h 815"/>
                <a:gd name="T86" fmla="*/ 1306 w 2177"/>
                <a:gd name="T87" fmla="*/ 584 h 815"/>
                <a:gd name="T88" fmla="*/ 1332 w 2177"/>
                <a:gd name="T89" fmla="*/ 557 h 815"/>
                <a:gd name="T90" fmla="*/ 1359 w 2177"/>
                <a:gd name="T91" fmla="*/ 527 h 815"/>
                <a:gd name="T92" fmla="*/ 1386 w 2177"/>
                <a:gd name="T93" fmla="*/ 495 h 815"/>
                <a:gd name="T94" fmla="*/ 1414 w 2177"/>
                <a:gd name="T95" fmla="*/ 464 h 815"/>
                <a:gd name="T96" fmla="*/ 1444 w 2177"/>
                <a:gd name="T97" fmla="*/ 434 h 815"/>
                <a:gd name="T98" fmla="*/ 1476 w 2177"/>
                <a:gd name="T99" fmla="*/ 407 h 815"/>
                <a:gd name="T100" fmla="*/ 1511 w 2177"/>
                <a:gd name="T101" fmla="*/ 383 h 815"/>
                <a:gd name="T102" fmla="*/ 1549 w 2177"/>
                <a:gd name="T103" fmla="*/ 365 h 815"/>
                <a:gd name="T104" fmla="*/ 1621 w 2177"/>
                <a:gd name="T105" fmla="*/ 330 h 815"/>
                <a:gd name="T106" fmla="*/ 1678 w 2177"/>
                <a:gd name="T107" fmla="*/ 294 h 815"/>
                <a:gd name="T108" fmla="*/ 1736 w 2177"/>
                <a:gd name="T109" fmla="*/ 254 h 815"/>
                <a:gd name="T110" fmla="*/ 1796 w 2177"/>
                <a:gd name="T111" fmla="*/ 209 h 815"/>
                <a:gd name="T112" fmla="*/ 1857 w 2177"/>
                <a:gd name="T113" fmla="*/ 164 h 815"/>
                <a:gd name="T114" fmla="*/ 1918 w 2177"/>
                <a:gd name="T115" fmla="*/ 120 h 815"/>
                <a:gd name="T116" fmla="*/ 1979 w 2177"/>
                <a:gd name="T117" fmla="*/ 80 h 815"/>
                <a:gd name="T118" fmla="*/ 2040 w 2177"/>
                <a:gd name="T119" fmla="*/ 45 h 815"/>
                <a:gd name="T120" fmla="*/ 2099 w 2177"/>
                <a:gd name="T121" fmla="*/ 19 h 815"/>
                <a:gd name="T122" fmla="*/ 2157 w 2177"/>
                <a:gd name="T123" fmla="*/ 2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77"/>
                <a:gd name="T187" fmla="*/ 0 h 815"/>
                <a:gd name="T188" fmla="*/ 2177 w 2177"/>
                <a:gd name="T189" fmla="*/ 815 h 8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1" name="Freeform 4"/>
            <p:cNvSpPr>
              <a:spLocks/>
            </p:cNvSpPr>
            <p:nvPr/>
          </p:nvSpPr>
          <p:spPr bwMode="auto">
            <a:xfrm>
              <a:off x="3976" y="1424"/>
              <a:ext cx="611" cy="880"/>
            </a:xfrm>
            <a:custGeom>
              <a:avLst/>
              <a:gdLst>
                <a:gd name="T0" fmla="*/ 21 w 611"/>
                <a:gd name="T1" fmla="*/ 14 h 880"/>
                <a:gd name="T2" fmla="*/ 44 w 611"/>
                <a:gd name="T3" fmla="*/ 7 h 880"/>
                <a:gd name="T4" fmla="*/ 67 w 611"/>
                <a:gd name="T5" fmla="*/ 2 h 880"/>
                <a:gd name="T6" fmla="*/ 91 w 611"/>
                <a:gd name="T7" fmla="*/ 0 h 880"/>
                <a:gd name="T8" fmla="*/ 114 w 611"/>
                <a:gd name="T9" fmla="*/ 0 h 880"/>
                <a:gd name="T10" fmla="*/ 137 w 611"/>
                <a:gd name="T11" fmla="*/ 3 h 880"/>
                <a:gd name="T12" fmla="*/ 160 w 611"/>
                <a:gd name="T13" fmla="*/ 8 h 880"/>
                <a:gd name="T14" fmla="*/ 182 w 611"/>
                <a:gd name="T15" fmla="*/ 14 h 880"/>
                <a:gd name="T16" fmla="*/ 204 w 611"/>
                <a:gd name="T17" fmla="*/ 23 h 880"/>
                <a:gd name="T18" fmla="*/ 224 w 611"/>
                <a:gd name="T19" fmla="*/ 34 h 880"/>
                <a:gd name="T20" fmla="*/ 242 w 611"/>
                <a:gd name="T21" fmla="*/ 46 h 880"/>
                <a:gd name="T22" fmla="*/ 260 w 611"/>
                <a:gd name="T23" fmla="*/ 60 h 880"/>
                <a:gd name="T24" fmla="*/ 275 w 611"/>
                <a:gd name="T25" fmla="*/ 76 h 880"/>
                <a:gd name="T26" fmla="*/ 288 w 611"/>
                <a:gd name="T27" fmla="*/ 92 h 880"/>
                <a:gd name="T28" fmla="*/ 299 w 611"/>
                <a:gd name="T29" fmla="*/ 111 h 880"/>
                <a:gd name="T30" fmla="*/ 307 w 611"/>
                <a:gd name="T31" fmla="*/ 130 h 880"/>
                <a:gd name="T32" fmla="*/ 321 w 611"/>
                <a:gd name="T33" fmla="*/ 160 h 880"/>
                <a:gd name="T34" fmla="*/ 333 w 611"/>
                <a:gd name="T35" fmla="*/ 180 h 880"/>
                <a:gd name="T36" fmla="*/ 346 w 611"/>
                <a:gd name="T37" fmla="*/ 198 h 880"/>
                <a:gd name="T38" fmla="*/ 362 w 611"/>
                <a:gd name="T39" fmla="*/ 216 h 880"/>
                <a:gd name="T40" fmla="*/ 378 w 611"/>
                <a:gd name="T41" fmla="*/ 234 h 880"/>
                <a:gd name="T42" fmla="*/ 395 w 611"/>
                <a:gd name="T43" fmla="*/ 252 h 880"/>
                <a:gd name="T44" fmla="*/ 413 w 611"/>
                <a:gd name="T45" fmla="*/ 270 h 880"/>
                <a:gd name="T46" fmla="*/ 430 w 611"/>
                <a:gd name="T47" fmla="*/ 288 h 880"/>
                <a:gd name="T48" fmla="*/ 447 w 611"/>
                <a:gd name="T49" fmla="*/ 305 h 880"/>
                <a:gd name="T50" fmla="*/ 463 w 611"/>
                <a:gd name="T51" fmla="*/ 324 h 880"/>
                <a:gd name="T52" fmla="*/ 478 w 611"/>
                <a:gd name="T53" fmla="*/ 343 h 880"/>
                <a:gd name="T54" fmla="*/ 492 w 611"/>
                <a:gd name="T55" fmla="*/ 362 h 880"/>
                <a:gd name="T56" fmla="*/ 503 w 611"/>
                <a:gd name="T57" fmla="*/ 382 h 880"/>
                <a:gd name="T58" fmla="*/ 512 w 611"/>
                <a:gd name="T59" fmla="*/ 403 h 880"/>
                <a:gd name="T60" fmla="*/ 518 w 611"/>
                <a:gd name="T61" fmla="*/ 426 h 880"/>
                <a:gd name="T62" fmla="*/ 524 w 611"/>
                <a:gd name="T63" fmla="*/ 458 h 880"/>
                <a:gd name="T64" fmla="*/ 530 w 611"/>
                <a:gd name="T65" fmla="*/ 480 h 880"/>
                <a:gd name="T66" fmla="*/ 536 w 611"/>
                <a:gd name="T67" fmla="*/ 502 h 880"/>
                <a:gd name="T68" fmla="*/ 544 w 611"/>
                <a:gd name="T69" fmla="*/ 525 h 880"/>
                <a:gd name="T70" fmla="*/ 553 w 611"/>
                <a:gd name="T71" fmla="*/ 548 h 880"/>
                <a:gd name="T72" fmla="*/ 562 w 611"/>
                <a:gd name="T73" fmla="*/ 572 h 880"/>
                <a:gd name="T74" fmla="*/ 572 w 611"/>
                <a:gd name="T75" fmla="*/ 595 h 880"/>
                <a:gd name="T76" fmla="*/ 580 w 611"/>
                <a:gd name="T77" fmla="*/ 618 h 880"/>
                <a:gd name="T78" fmla="*/ 589 w 611"/>
                <a:gd name="T79" fmla="*/ 642 h 880"/>
                <a:gd name="T80" fmla="*/ 596 w 611"/>
                <a:gd name="T81" fmla="*/ 665 h 880"/>
                <a:gd name="T82" fmla="*/ 602 w 611"/>
                <a:gd name="T83" fmla="*/ 689 h 880"/>
                <a:gd name="T84" fmla="*/ 607 w 611"/>
                <a:gd name="T85" fmla="*/ 712 h 880"/>
                <a:gd name="T86" fmla="*/ 610 w 611"/>
                <a:gd name="T87" fmla="*/ 735 h 880"/>
                <a:gd name="T88" fmla="*/ 610 w 611"/>
                <a:gd name="T89" fmla="*/ 758 h 880"/>
                <a:gd name="T90" fmla="*/ 608 w 611"/>
                <a:gd name="T91" fmla="*/ 780 h 880"/>
                <a:gd name="T92" fmla="*/ 603 w 611"/>
                <a:gd name="T93" fmla="*/ 803 h 880"/>
                <a:gd name="T94" fmla="*/ 589 w 611"/>
                <a:gd name="T95" fmla="*/ 827 h 880"/>
                <a:gd name="T96" fmla="*/ 574 w 611"/>
                <a:gd name="T97" fmla="*/ 841 h 880"/>
                <a:gd name="T98" fmla="*/ 555 w 611"/>
                <a:gd name="T99" fmla="*/ 852 h 880"/>
                <a:gd name="T100" fmla="*/ 532 w 611"/>
                <a:gd name="T101" fmla="*/ 861 h 880"/>
                <a:gd name="T102" fmla="*/ 508 w 611"/>
                <a:gd name="T103" fmla="*/ 868 h 880"/>
                <a:gd name="T104" fmla="*/ 481 w 611"/>
                <a:gd name="T105" fmla="*/ 873 h 880"/>
                <a:gd name="T106" fmla="*/ 452 w 611"/>
                <a:gd name="T107" fmla="*/ 876 h 880"/>
                <a:gd name="T108" fmla="*/ 423 w 611"/>
                <a:gd name="T109" fmla="*/ 878 h 880"/>
                <a:gd name="T110" fmla="*/ 393 w 611"/>
                <a:gd name="T111" fmla="*/ 879 h 880"/>
                <a:gd name="T112" fmla="*/ 364 w 611"/>
                <a:gd name="T113" fmla="*/ 879 h 880"/>
                <a:gd name="T114" fmla="*/ 336 w 611"/>
                <a:gd name="T115" fmla="*/ 877 h 880"/>
                <a:gd name="T116" fmla="*/ 309 w 611"/>
                <a:gd name="T117" fmla="*/ 875 h 880"/>
                <a:gd name="T118" fmla="*/ 284 w 611"/>
                <a:gd name="T119" fmla="*/ 872 h 880"/>
                <a:gd name="T120" fmla="*/ 262 w 611"/>
                <a:gd name="T121" fmla="*/ 868 h 880"/>
                <a:gd name="T122" fmla="*/ 244 w 611"/>
                <a:gd name="T123" fmla="*/ 864 h 8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11"/>
                <a:gd name="T187" fmla="*/ 0 h 880"/>
                <a:gd name="T188" fmla="*/ 611 w 611"/>
                <a:gd name="T189" fmla="*/ 880 h 8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2" name="Freeform 5"/>
            <p:cNvSpPr>
              <a:spLocks/>
            </p:cNvSpPr>
            <p:nvPr/>
          </p:nvSpPr>
          <p:spPr bwMode="auto">
            <a:xfrm>
              <a:off x="3431" y="2848"/>
              <a:ext cx="652" cy="327"/>
            </a:xfrm>
            <a:custGeom>
              <a:avLst/>
              <a:gdLst>
                <a:gd name="T0" fmla="*/ 17 w 652"/>
                <a:gd name="T1" fmla="*/ 1 h 327"/>
                <a:gd name="T2" fmla="*/ 35 w 652"/>
                <a:gd name="T3" fmla="*/ 0 h 327"/>
                <a:gd name="T4" fmla="*/ 56 w 652"/>
                <a:gd name="T5" fmla="*/ 2 h 327"/>
                <a:gd name="T6" fmla="*/ 77 w 652"/>
                <a:gd name="T7" fmla="*/ 6 h 327"/>
                <a:gd name="T8" fmla="*/ 100 w 652"/>
                <a:gd name="T9" fmla="*/ 11 h 327"/>
                <a:gd name="T10" fmla="*/ 124 w 652"/>
                <a:gd name="T11" fmla="*/ 17 h 327"/>
                <a:gd name="T12" fmla="*/ 148 w 652"/>
                <a:gd name="T13" fmla="*/ 25 h 327"/>
                <a:gd name="T14" fmla="*/ 172 w 652"/>
                <a:gd name="T15" fmla="*/ 34 h 327"/>
                <a:gd name="T16" fmla="*/ 196 w 652"/>
                <a:gd name="T17" fmla="*/ 43 h 327"/>
                <a:gd name="T18" fmla="*/ 219 w 652"/>
                <a:gd name="T19" fmla="*/ 53 h 327"/>
                <a:gd name="T20" fmla="*/ 242 w 652"/>
                <a:gd name="T21" fmla="*/ 64 h 327"/>
                <a:gd name="T22" fmla="*/ 263 w 652"/>
                <a:gd name="T23" fmla="*/ 74 h 327"/>
                <a:gd name="T24" fmla="*/ 283 w 652"/>
                <a:gd name="T25" fmla="*/ 84 h 327"/>
                <a:gd name="T26" fmla="*/ 302 w 652"/>
                <a:gd name="T27" fmla="*/ 93 h 327"/>
                <a:gd name="T28" fmla="*/ 318 w 652"/>
                <a:gd name="T29" fmla="*/ 102 h 327"/>
                <a:gd name="T30" fmla="*/ 332 w 652"/>
                <a:gd name="T31" fmla="*/ 110 h 327"/>
                <a:gd name="T32" fmla="*/ 351 w 652"/>
                <a:gd name="T33" fmla="*/ 124 h 327"/>
                <a:gd name="T34" fmla="*/ 359 w 652"/>
                <a:gd name="T35" fmla="*/ 134 h 327"/>
                <a:gd name="T36" fmla="*/ 365 w 652"/>
                <a:gd name="T37" fmla="*/ 144 h 327"/>
                <a:gd name="T38" fmla="*/ 369 w 652"/>
                <a:gd name="T39" fmla="*/ 154 h 327"/>
                <a:gd name="T40" fmla="*/ 371 w 652"/>
                <a:gd name="T41" fmla="*/ 164 h 327"/>
                <a:gd name="T42" fmla="*/ 372 w 652"/>
                <a:gd name="T43" fmla="*/ 174 h 327"/>
                <a:gd name="T44" fmla="*/ 372 w 652"/>
                <a:gd name="T45" fmla="*/ 184 h 327"/>
                <a:gd name="T46" fmla="*/ 372 w 652"/>
                <a:gd name="T47" fmla="*/ 194 h 327"/>
                <a:gd name="T48" fmla="*/ 373 w 652"/>
                <a:gd name="T49" fmla="*/ 204 h 327"/>
                <a:gd name="T50" fmla="*/ 373 w 652"/>
                <a:gd name="T51" fmla="*/ 214 h 327"/>
                <a:gd name="T52" fmla="*/ 376 w 652"/>
                <a:gd name="T53" fmla="*/ 223 h 327"/>
                <a:gd name="T54" fmla="*/ 379 w 652"/>
                <a:gd name="T55" fmla="*/ 233 h 327"/>
                <a:gd name="T56" fmla="*/ 386 w 652"/>
                <a:gd name="T57" fmla="*/ 242 h 327"/>
                <a:gd name="T58" fmla="*/ 395 w 652"/>
                <a:gd name="T59" fmla="*/ 251 h 327"/>
                <a:gd name="T60" fmla="*/ 407 w 652"/>
                <a:gd name="T61" fmla="*/ 259 h 327"/>
                <a:gd name="T62" fmla="*/ 428 w 652"/>
                <a:gd name="T63" fmla="*/ 271 h 327"/>
                <a:gd name="T64" fmla="*/ 443 w 652"/>
                <a:gd name="T65" fmla="*/ 278 h 327"/>
                <a:gd name="T66" fmla="*/ 457 w 652"/>
                <a:gd name="T67" fmla="*/ 284 h 327"/>
                <a:gd name="T68" fmla="*/ 471 w 652"/>
                <a:gd name="T69" fmla="*/ 291 h 327"/>
                <a:gd name="T70" fmla="*/ 485 w 652"/>
                <a:gd name="T71" fmla="*/ 297 h 327"/>
                <a:gd name="T72" fmla="*/ 499 w 652"/>
                <a:gd name="T73" fmla="*/ 303 h 327"/>
                <a:gd name="T74" fmla="*/ 513 w 652"/>
                <a:gd name="T75" fmla="*/ 308 h 327"/>
                <a:gd name="T76" fmla="*/ 528 w 652"/>
                <a:gd name="T77" fmla="*/ 313 h 327"/>
                <a:gd name="T78" fmla="*/ 543 w 652"/>
                <a:gd name="T79" fmla="*/ 317 h 327"/>
                <a:gd name="T80" fmla="*/ 557 w 652"/>
                <a:gd name="T81" fmla="*/ 320 h 327"/>
                <a:gd name="T82" fmla="*/ 572 w 652"/>
                <a:gd name="T83" fmla="*/ 323 h 327"/>
                <a:gd name="T84" fmla="*/ 587 w 652"/>
                <a:gd name="T85" fmla="*/ 325 h 327"/>
                <a:gd name="T86" fmla="*/ 603 w 652"/>
                <a:gd name="T87" fmla="*/ 326 h 327"/>
                <a:gd name="T88" fmla="*/ 619 w 652"/>
                <a:gd name="T89" fmla="*/ 326 h 327"/>
                <a:gd name="T90" fmla="*/ 635 w 652"/>
                <a:gd name="T91" fmla="*/ 325 h 327"/>
                <a:gd name="T92" fmla="*/ 651 w 652"/>
                <a:gd name="T93" fmla="*/ 323 h 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52"/>
                <a:gd name="T142" fmla="*/ 0 h 327"/>
                <a:gd name="T143" fmla="*/ 652 w 652"/>
                <a:gd name="T144" fmla="*/ 327 h 3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3" name="Freeform 6"/>
            <p:cNvSpPr>
              <a:spLocks/>
            </p:cNvSpPr>
            <p:nvPr/>
          </p:nvSpPr>
          <p:spPr bwMode="auto">
            <a:xfrm>
              <a:off x="3076" y="888"/>
              <a:ext cx="982" cy="549"/>
            </a:xfrm>
            <a:custGeom>
              <a:avLst/>
              <a:gdLst>
                <a:gd name="T0" fmla="*/ 975 w 982"/>
                <a:gd name="T1" fmla="*/ 511 h 549"/>
                <a:gd name="T2" fmla="*/ 980 w 982"/>
                <a:gd name="T3" fmla="*/ 473 h 549"/>
                <a:gd name="T4" fmla="*/ 966 w 982"/>
                <a:gd name="T5" fmla="*/ 436 h 549"/>
                <a:gd name="T6" fmla="*/ 937 w 982"/>
                <a:gd name="T7" fmla="*/ 400 h 549"/>
                <a:gd name="T8" fmla="*/ 896 w 982"/>
                <a:gd name="T9" fmla="*/ 366 h 549"/>
                <a:gd name="T10" fmla="*/ 847 w 982"/>
                <a:gd name="T11" fmla="*/ 334 h 549"/>
                <a:gd name="T12" fmla="*/ 794 w 982"/>
                <a:gd name="T13" fmla="*/ 306 h 549"/>
                <a:gd name="T14" fmla="*/ 742 w 982"/>
                <a:gd name="T15" fmla="*/ 281 h 549"/>
                <a:gd name="T16" fmla="*/ 692 w 982"/>
                <a:gd name="T17" fmla="*/ 262 h 549"/>
                <a:gd name="T18" fmla="*/ 650 w 982"/>
                <a:gd name="T19" fmla="*/ 248 h 549"/>
                <a:gd name="T20" fmla="*/ 611 w 982"/>
                <a:gd name="T21" fmla="*/ 236 h 549"/>
                <a:gd name="T22" fmla="*/ 590 w 982"/>
                <a:gd name="T23" fmla="*/ 226 h 549"/>
                <a:gd name="T24" fmla="*/ 572 w 982"/>
                <a:gd name="T25" fmla="*/ 214 h 549"/>
                <a:gd name="T26" fmla="*/ 557 w 982"/>
                <a:gd name="T27" fmla="*/ 199 h 549"/>
                <a:gd name="T28" fmla="*/ 542 w 982"/>
                <a:gd name="T29" fmla="*/ 183 h 549"/>
                <a:gd name="T30" fmla="*/ 528 w 982"/>
                <a:gd name="T31" fmla="*/ 167 h 549"/>
                <a:gd name="T32" fmla="*/ 513 w 982"/>
                <a:gd name="T33" fmla="*/ 152 h 549"/>
                <a:gd name="T34" fmla="*/ 496 w 982"/>
                <a:gd name="T35" fmla="*/ 137 h 549"/>
                <a:gd name="T36" fmla="*/ 477 w 982"/>
                <a:gd name="T37" fmla="*/ 126 h 549"/>
                <a:gd name="T38" fmla="*/ 454 w 982"/>
                <a:gd name="T39" fmla="*/ 117 h 549"/>
                <a:gd name="T40" fmla="*/ 426 w 982"/>
                <a:gd name="T41" fmla="*/ 112 h 549"/>
                <a:gd name="T42" fmla="*/ 413 w 982"/>
                <a:gd name="T43" fmla="*/ 112 h 549"/>
                <a:gd name="T44" fmla="*/ 400 w 982"/>
                <a:gd name="T45" fmla="*/ 112 h 549"/>
                <a:gd name="T46" fmla="*/ 386 w 982"/>
                <a:gd name="T47" fmla="*/ 114 h 549"/>
                <a:gd name="T48" fmla="*/ 369 w 982"/>
                <a:gd name="T49" fmla="*/ 115 h 549"/>
                <a:gd name="T50" fmla="*/ 353 w 982"/>
                <a:gd name="T51" fmla="*/ 117 h 549"/>
                <a:gd name="T52" fmla="*/ 336 w 982"/>
                <a:gd name="T53" fmla="*/ 118 h 549"/>
                <a:gd name="T54" fmla="*/ 320 w 982"/>
                <a:gd name="T55" fmla="*/ 118 h 549"/>
                <a:gd name="T56" fmla="*/ 306 w 982"/>
                <a:gd name="T57" fmla="*/ 118 h 549"/>
                <a:gd name="T58" fmla="*/ 295 w 982"/>
                <a:gd name="T59" fmla="*/ 116 h 549"/>
                <a:gd name="T60" fmla="*/ 286 w 982"/>
                <a:gd name="T61" fmla="*/ 113 h 549"/>
                <a:gd name="T62" fmla="*/ 271 w 982"/>
                <a:gd name="T63" fmla="*/ 100 h 549"/>
                <a:gd name="T64" fmla="*/ 262 w 982"/>
                <a:gd name="T65" fmla="*/ 87 h 549"/>
                <a:gd name="T66" fmla="*/ 256 w 982"/>
                <a:gd name="T67" fmla="*/ 75 h 549"/>
                <a:gd name="T68" fmla="*/ 252 w 982"/>
                <a:gd name="T69" fmla="*/ 64 h 549"/>
                <a:gd name="T70" fmla="*/ 248 w 982"/>
                <a:gd name="T71" fmla="*/ 52 h 549"/>
                <a:gd name="T72" fmla="*/ 245 w 982"/>
                <a:gd name="T73" fmla="*/ 42 h 549"/>
                <a:gd name="T74" fmla="*/ 240 w 982"/>
                <a:gd name="T75" fmla="*/ 32 h 549"/>
                <a:gd name="T76" fmla="*/ 232 w 982"/>
                <a:gd name="T77" fmla="*/ 23 h 549"/>
                <a:gd name="T78" fmla="*/ 220 w 982"/>
                <a:gd name="T79" fmla="*/ 16 h 549"/>
                <a:gd name="T80" fmla="*/ 204 w 982"/>
                <a:gd name="T81" fmla="*/ 9 h 549"/>
                <a:gd name="T82" fmla="*/ 178 w 982"/>
                <a:gd name="T83" fmla="*/ 4 h 549"/>
                <a:gd name="T84" fmla="*/ 162 w 982"/>
                <a:gd name="T85" fmla="*/ 2 h 549"/>
                <a:gd name="T86" fmla="*/ 144 w 982"/>
                <a:gd name="T87" fmla="*/ 0 h 549"/>
                <a:gd name="T88" fmla="*/ 126 w 982"/>
                <a:gd name="T89" fmla="*/ 0 h 549"/>
                <a:gd name="T90" fmla="*/ 108 w 982"/>
                <a:gd name="T91" fmla="*/ 0 h 549"/>
                <a:gd name="T92" fmla="*/ 89 w 982"/>
                <a:gd name="T93" fmla="*/ 1 h 549"/>
                <a:gd name="T94" fmla="*/ 70 w 982"/>
                <a:gd name="T95" fmla="*/ 2 h 549"/>
                <a:gd name="T96" fmla="*/ 52 w 982"/>
                <a:gd name="T97" fmla="*/ 3 h 549"/>
                <a:gd name="T98" fmla="*/ 34 w 982"/>
                <a:gd name="T99" fmla="*/ 4 h 549"/>
                <a:gd name="T100" fmla="*/ 17 w 982"/>
                <a:gd name="T101" fmla="*/ 5 h 549"/>
                <a:gd name="T102" fmla="*/ 0 w 982"/>
                <a:gd name="T103" fmla="*/ 6 h 5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82"/>
                <a:gd name="T157" fmla="*/ 0 h 549"/>
                <a:gd name="T158" fmla="*/ 982 w 982"/>
                <a:gd name="T159" fmla="*/ 549 h 5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4" name="Freeform 7"/>
            <p:cNvSpPr>
              <a:spLocks/>
            </p:cNvSpPr>
            <p:nvPr/>
          </p:nvSpPr>
          <p:spPr bwMode="auto">
            <a:xfrm>
              <a:off x="1857" y="758"/>
              <a:ext cx="1248" cy="137"/>
            </a:xfrm>
            <a:custGeom>
              <a:avLst/>
              <a:gdLst>
                <a:gd name="T0" fmla="*/ 1243 w 1248"/>
                <a:gd name="T1" fmla="*/ 131 h 137"/>
                <a:gd name="T2" fmla="*/ 1243 w 1248"/>
                <a:gd name="T3" fmla="*/ 126 h 137"/>
                <a:gd name="T4" fmla="*/ 1245 w 1248"/>
                <a:gd name="T5" fmla="*/ 121 h 137"/>
                <a:gd name="T6" fmla="*/ 1245 w 1248"/>
                <a:gd name="T7" fmla="*/ 116 h 137"/>
                <a:gd name="T8" fmla="*/ 1247 w 1248"/>
                <a:gd name="T9" fmla="*/ 112 h 137"/>
                <a:gd name="T10" fmla="*/ 1247 w 1248"/>
                <a:gd name="T11" fmla="*/ 107 h 137"/>
                <a:gd name="T12" fmla="*/ 1247 w 1248"/>
                <a:gd name="T13" fmla="*/ 102 h 137"/>
                <a:gd name="T14" fmla="*/ 1247 w 1248"/>
                <a:gd name="T15" fmla="*/ 98 h 137"/>
                <a:gd name="T16" fmla="*/ 1246 w 1248"/>
                <a:gd name="T17" fmla="*/ 94 h 137"/>
                <a:gd name="T18" fmla="*/ 1245 w 1248"/>
                <a:gd name="T19" fmla="*/ 90 h 137"/>
                <a:gd name="T20" fmla="*/ 1223 w 1248"/>
                <a:gd name="T21" fmla="*/ 74 h 137"/>
                <a:gd name="T22" fmla="*/ 1179 w 1248"/>
                <a:gd name="T23" fmla="*/ 54 h 137"/>
                <a:gd name="T24" fmla="*/ 1121 w 1248"/>
                <a:gd name="T25" fmla="*/ 38 h 137"/>
                <a:gd name="T26" fmla="*/ 1053 w 1248"/>
                <a:gd name="T27" fmla="*/ 25 h 137"/>
                <a:gd name="T28" fmla="*/ 978 w 1248"/>
                <a:gd name="T29" fmla="*/ 15 h 137"/>
                <a:gd name="T30" fmla="*/ 899 w 1248"/>
                <a:gd name="T31" fmla="*/ 7 h 137"/>
                <a:gd name="T32" fmla="*/ 821 w 1248"/>
                <a:gd name="T33" fmla="*/ 2 h 137"/>
                <a:gd name="T34" fmla="*/ 746 w 1248"/>
                <a:gd name="T35" fmla="*/ 0 h 137"/>
                <a:gd name="T36" fmla="*/ 679 w 1248"/>
                <a:gd name="T37" fmla="*/ 0 h 137"/>
                <a:gd name="T38" fmla="*/ 622 w 1248"/>
                <a:gd name="T39" fmla="*/ 2 h 137"/>
                <a:gd name="T40" fmla="*/ 580 w 1248"/>
                <a:gd name="T41" fmla="*/ 6 h 137"/>
                <a:gd name="T42" fmla="*/ 564 w 1248"/>
                <a:gd name="T43" fmla="*/ 11 h 137"/>
                <a:gd name="T44" fmla="*/ 551 w 1248"/>
                <a:gd name="T45" fmla="*/ 18 h 137"/>
                <a:gd name="T46" fmla="*/ 537 w 1248"/>
                <a:gd name="T47" fmla="*/ 27 h 137"/>
                <a:gd name="T48" fmla="*/ 523 w 1248"/>
                <a:gd name="T49" fmla="*/ 38 h 137"/>
                <a:gd name="T50" fmla="*/ 510 w 1248"/>
                <a:gd name="T51" fmla="*/ 49 h 137"/>
                <a:gd name="T52" fmla="*/ 497 w 1248"/>
                <a:gd name="T53" fmla="*/ 60 h 137"/>
                <a:gd name="T54" fmla="*/ 485 w 1248"/>
                <a:gd name="T55" fmla="*/ 70 h 137"/>
                <a:gd name="T56" fmla="*/ 475 w 1248"/>
                <a:gd name="T57" fmla="*/ 78 h 137"/>
                <a:gd name="T58" fmla="*/ 468 w 1248"/>
                <a:gd name="T59" fmla="*/ 84 h 137"/>
                <a:gd name="T60" fmla="*/ 463 w 1248"/>
                <a:gd name="T61" fmla="*/ 88 h 137"/>
                <a:gd name="T62" fmla="*/ 440 w 1248"/>
                <a:gd name="T63" fmla="*/ 89 h 137"/>
                <a:gd name="T64" fmla="*/ 415 w 1248"/>
                <a:gd name="T65" fmla="*/ 86 h 137"/>
                <a:gd name="T66" fmla="*/ 385 w 1248"/>
                <a:gd name="T67" fmla="*/ 80 h 137"/>
                <a:gd name="T68" fmla="*/ 353 w 1248"/>
                <a:gd name="T69" fmla="*/ 72 h 137"/>
                <a:gd name="T70" fmla="*/ 319 w 1248"/>
                <a:gd name="T71" fmla="*/ 64 h 137"/>
                <a:gd name="T72" fmla="*/ 284 w 1248"/>
                <a:gd name="T73" fmla="*/ 54 h 137"/>
                <a:gd name="T74" fmla="*/ 249 w 1248"/>
                <a:gd name="T75" fmla="*/ 45 h 137"/>
                <a:gd name="T76" fmla="*/ 214 w 1248"/>
                <a:gd name="T77" fmla="*/ 38 h 137"/>
                <a:gd name="T78" fmla="*/ 181 w 1248"/>
                <a:gd name="T79" fmla="*/ 32 h 137"/>
                <a:gd name="T80" fmla="*/ 149 w 1248"/>
                <a:gd name="T81" fmla="*/ 29 h 137"/>
                <a:gd name="T82" fmla="*/ 119 w 1248"/>
                <a:gd name="T83" fmla="*/ 30 h 137"/>
                <a:gd name="T84" fmla="*/ 103 w 1248"/>
                <a:gd name="T85" fmla="*/ 32 h 137"/>
                <a:gd name="T86" fmla="*/ 88 w 1248"/>
                <a:gd name="T87" fmla="*/ 35 h 137"/>
                <a:gd name="T88" fmla="*/ 74 w 1248"/>
                <a:gd name="T89" fmla="*/ 40 h 137"/>
                <a:gd name="T90" fmla="*/ 61 w 1248"/>
                <a:gd name="T91" fmla="*/ 45 h 137"/>
                <a:gd name="T92" fmla="*/ 50 w 1248"/>
                <a:gd name="T93" fmla="*/ 52 h 137"/>
                <a:gd name="T94" fmla="*/ 39 w 1248"/>
                <a:gd name="T95" fmla="*/ 60 h 137"/>
                <a:gd name="T96" fmla="*/ 29 w 1248"/>
                <a:gd name="T97" fmla="*/ 71 h 137"/>
                <a:gd name="T98" fmla="*/ 19 w 1248"/>
                <a:gd name="T99" fmla="*/ 82 h 137"/>
                <a:gd name="T100" fmla="*/ 9 w 1248"/>
                <a:gd name="T101" fmla="*/ 96 h 137"/>
                <a:gd name="T102" fmla="*/ 0 w 1248"/>
                <a:gd name="T103" fmla="*/ 112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48"/>
                <a:gd name="T157" fmla="*/ 0 h 137"/>
                <a:gd name="T158" fmla="*/ 1248 w 1248"/>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5" name="Freeform 8"/>
            <p:cNvSpPr>
              <a:spLocks/>
            </p:cNvSpPr>
            <p:nvPr/>
          </p:nvSpPr>
          <p:spPr bwMode="auto">
            <a:xfrm>
              <a:off x="3964" y="3171"/>
              <a:ext cx="380" cy="378"/>
            </a:xfrm>
            <a:custGeom>
              <a:avLst/>
              <a:gdLst>
                <a:gd name="T0" fmla="*/ 0 w 380"/>
                <a:gd name="T1" fmla="*/ 0 h 378"/>
                <a:gd name="T2" fmla="*/ 19 w 380"/>
                <a:gd name="T3" fmla="*/ 28 h 378"/>
                <a:gd name="T4" fmla="*/ 29 w 380"/>
                <a:gd name="T5" fmla="*/ 42 h 378"/>
                <a:gd name="T6" fmla="*/ 39 w 380"/>
                <a:gd name="T7" fmla="*/ 55 h 378"/>
                <a:gd name="T8" fmla="*/ 49 w 380"/>
                <a:gd name="T9" fmla="*/ 69 h 378"/>
                <a:gd name="T10" fmla="*/ 59 w 380"/>
                <a:gd name="T11" fmla="*/ 82 h 378"/>
                <a:gd name="T12" fmla="*/ 70 w 380"/>
                <a:gd name="T13" fmla="*/ 95 h 378"/>
                <a:gd name="T14" fmla="*/ 80 w 380"/>
                <a:gd name="T15" fmla="*/ 108 h 378"/>
                <a:gd name="T16" fmla="*/ 90 w 380"/>
                <a:gd name="T17" fmla="*/ 121 h 378"/>
                <a:gd name="T18" fmla="*/ 101 w 380"/>
                <a:gd name="T19" fmla="*/ 133 h 378"/>
                <a:gd name="T20" fmla="*/ 111 w 380"/>
                <a:gd name="T21" fmla="*/ 146 h 378"/>
                <a:gd name="T22" fmla="*/ 122 w 380"/>
                <a:gd name="T23" fmla="*/ 158 h 378"/>
                <a:gd name="T24" fmla="*/ 133 w 380"/>
                <a:gd name="T25" fmla="*/ 170 h 378"/>
                <a:gd name="T26" fmla="*/ 144 w 380"/>
                <a:gd name="T27" fmla="*/ 182 h 378"/>
                <a:gd name="T28" fmla="*/ 155 w 380"/>
                <a:gd name="T29" fmla="*/ 193 h 378"/>
                <a:gd name="T30" fmla="*/ 167 w 380"/>
                <a:gd name="T31" fmla="*/ 205 h 378"/>
                <a:gd name="T32" fmla="*/ 178 w 380"/>
                <a:gd name="T33" fmla="*/ 217 h 378"/>
                <a:gd name="T34" fmla="*/ 190 w 380"/>
                <a:gd name="T35" fmla="*/ 228 h 378"/>
                <a:gd name="T36" fmla="*/ 202 w 380"/>
                <a:gd name="T37" fmla="*/ 239 h 378"/>
                <a:gd name="T38" fmla="*/ 214 w 380"/>
                <a:gd name="T39" fmla="*/ 250 h 378"/>
                <a:gd name="T40" fmla="*/ 226 w 380"/>
                <a:gd name="T41" fmla="*/ 261 h 378"/>
                <a:gd name="T42" fmla="*/ 239 w 380"/>
                <a:gd name="T43" fmla="*/ 272 h 378"/>
                <a:gd name="T44" fmla="*/ 252 w 380"/>
                <a:gd name="T45" fmla="*/ 283 h 378"/>
                <a:gd name="T46" fmla="*/ 265 w 380"/>
                <a:gd name="T47" fmla="*/ 294 h 378"/>
                <a:gd name="T48" fmla="*/ 278 w 380"/>
                <a:gd name="T49" fmla="*/ 305 h 378"/>
                <a:gd name="T50" fmla="*/ 292 w 380"/>
                <a:gd name="T51" fmla="*/ 315 h 378"/>
                <a:gd name="T52" fmla="*/ 305 w 380"/>
                <a:gd name="T53" fmla="*/ 325 h 378"/>
                <a:gd name="T54" fmla="*/ 320 w 380"/>
                <a:gd name="T55" fmla="*/ 336 h 378"/>
                <a:gd name="T56" fmla="*/ 334 w 380"/>
                <a:gd name="T57" fmla="*/ 346 h 378"/>
                <a:gd name="T58" fmla="*/ 348 w 380"/>
                <a:gd name="T59" fmla="*/ 357 h 378"/>
                <a:gd name="T60" fmla="*/ 363 w 380"/>
                <a:gd name="T61" fmla="*/ 367 h 378"/>
                <a:gd name="T62" fmla="*/ 379 w 380"/>
                <a:gd name="T63" fmla="*/ 377 h 3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0"/>
                <a:gd name="T97" fmla="*/ 0 h 378"/>
                <a:gd name="T98" fmla="*/ 380 w 380"/>
                <a:gd name="T99" fmla="*/ 378 h 3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6" name="Line 9"/>
            <p:cNvSpPr>
              <a:spLocks noChangeShapeType="1"/>
            </p:cNvSpPr>
            <p:nvPr/>
          </p:nvSpPr>
          <p:spPr bwMode="auto">
            <a:xfrm flipV="1">
              <a:off x="4082" y="3135"/>
              <a:ext cx="48" cy="12"/>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397" name="Freeform 10"/>
            <p:cNvSpPr>
              <a:spLocks/>
            </p:cNvSpPr>
            <p:nvPr/>
          </p:nvSpPr>
          <p:spPr bwMode="auto">
            <a:xfrm>
              <a:off x="4390" y="2958"/>
              <a:ext cx="72" cy="72"/>
            </a:xfrm>
            <a:custGeom>
              <a:avLst/>
              <a:gdLst>
                <a:gd name="T0" fmla="*/ 71 w 72"/>
                <a:gd name="T1" fmla="*/ 0 h 72"/>
                <a:gd name="T2" fmla="*/ 64 w 72"/>
                <a:gd name="T3" fmla="*/ 2 h 72"/>
                <a:gd name="T4" fmla="*/ 60 w 72"/>
                <a:gd name="T5" fmla="*/ 2 h 72"/>
                <a:gd name="T6" fmla="*/ 57 w 72"/>
                <a:gd name="T7" fmla="*/ 4 h 72"/>
                <a:gd name="T8" fmla="*/ 54 w 72"/>
                <a:gd name="T9" fmla="*/ 5 h 72"/>
                <a:gd name="T10" fmla="*/ 50 w 72"/>
                <a:gd name="T11" fmla="*/ 6 h 72"/>
                <a:gd name="T12" fmla="*/ 47 w 72"/>
                <a:gd name="T13" fmla="*/ 7 h 72"/>
                <a:gd name="T14" fmla="*/ 44 w 72"/>
                <a:gd name="T15" fmla="*/ 9 h 72"/>
                <a:gd name="T16" fmla="*/ 41 w 72"/>
                <a:gd name="T17" fmla="*/ 10 h 72"/>
                <a:gd name="T18" fmla="*/ 38 w 72"/>
                <a:gd name="T19" fmla="*/ 12 h 72"/>
                <a:gd name="T20" fmla="*/ 36 w 72"/>
                <a:gd name="T21" fmla="*/ 14 h 72"/>
                <a:gd name="T22" fmla="*/ 33 w 72"/>
                <a:gd name="T23" fmla="*/ 15 h 72"/>
                <a:gd name="T24" fmla="*/ 30 w 72"/>
                <a:gd name="T25" fmla="*/ 17 h 72"/>
                <a:gd name="T26" fmla="*/ 28 w 72"/>
                <a:gd name="T27" fmla="*/ 19 h 72"/>
                <a:gd name="T28" fmla="*/ 26 w 72"/>
                <a:gd name="T29" fmla="*/ 21 h 72"/>
                <a:gd name="T30" fmla="*/ 24 w 72"/>
                <a:gd name="T31" fmla="*/ 24 h 72"/>
                <a:gd name="T32" fmla="*/ 21 w 72"/>
                <a:gd name="T33" fmla="*/ 26 h 72"/>
                <a:gd name="T34" fmla="*/ 19 w 72"/>
                <a:gd name="T35" fmla="*/ 28 h 72"/>
                <a:gd name="T36" fmla="*/ 17 w 72"/>
                <a:gd name="T37" fmla="*/ 30 h 72"/>
                <a:gd name="T38" fmla="*/ 15 w 72"/>
                <a:gd name="T39" fmla="*/ 33 h 72"/>
                <a:gd name="T40" fmla="*/ 13 w 72"/>
                <a:gd name="T41" fmla="*/ 36 h 72"/>
                <a:gd name="T42" fmla="*/ 12 w 72"/>
                <a:gd name="T43" fmla="*/ 38 h 72"/>
                <a:gd name="T44" fmla="*/ 10 w 72"/>
                <a:gd name="T45" fmla="*/ 41 h 72"/>
                <a:gd name="T46" fmla="*/ 8 w 72"/>
                <a:gd name="T47" fmla="*/ 44 h 72"/>
                <a:gd name="T48" fmla="*/ 7 w 72"/>
                <a:gd name="T49" fmla="*/ 47 h 72"/>
                <a:gd name="T50" fmla="*/ 6 w 72"/>
                <a:gd name="T51" fmla="*/ 50 h 72"/>
                <a:gd name="T52" fmla="*/ 4 w 72"/>
                <a:gd name="T53" fmla="*/ 53 h 72"/>
                <a:gd name="T54" fmla="*/ 4 w 72"/>
                <a:gd name="T55" fmla="*/ 57 h 72"/>
                <a:gd name="T56" fmla="*/ 2 w 72"/>
                <a:gd name="T57" fmla="*/ 60 h 72"/>
                <a:gd name="T58" fmla="*/ 2 w 72"/>
                <a:gd name="T59" fmla="*/ 64 h 72"/>
                <a:gd name="T60" fmla="*/ 0 w 72"/>
                <a:gd name="T61" fmla="*/ 67 h 72"/>
                <a:gd name="T62" fmla="*/ 0 w 72"/>
                <a:gd name="T63" fmla="*/ 71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72"/>
                <a:gd name="T98" fmla="*/ 72 w 72"/>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8" name="Freeform 11"/>
            <p:cNvSpPr>
              <a:spLocks/>
            </p:cNvSpPr>
            <p:nvPr/>
          </p:nvSpPr>
          <p:spPr bwMode="auto">
            <a:xfrm>
              <a:off x="1834" y="870"/>
              <a:ext cx="521" cy="886"/>
            </a:xfrm>
            <a:custGeom>
              <a:avLst/>
              <a:gdLst>
                <a:gd name="T0" fmla="*/ 24 w 521"/>
                <a:gd name="T1" fmla="*/ 8 h 886"/>
                <a:gd name="T2" fmla="*/ 40 w 521"/>
                <a:gd name="T3" fmla="*/ 22 h 886"/>
                <a:gd name="T4" fmla="*/ 51 w 521"/>
                <a:gd name="T5" fmla="*/ 39 h 886"/>
                <a:gd name="T6" fmla="*/ 58 w 521"/>
                <a:gd name="T7" fmla="*/ 60 h 886"/>
                <a:gd name="T8" fmla="*/ 62 w 521"/>
                <a:gd name="T9" fmla="*/ 84 h 886"/>
                <a:gd name="T10" fmla="*/ 64 w 521"/>
                <a:gd name="T11" fmla="*/ 108 h 886"/>
                <a:gd name="T12" fmla="*/ 67 w 521"/>
                <a:gd name="T13" fmla="*/ 134 h 886"/>
                <a:gd name="T14" fmla="*/ 72 w 521"/>
                <a:gd name="T15" fmla="*/ 158 h 886"/>
                <a:gd name="T16" fmla="*/ 80 w 521"/>
                <a:gd name="T17" fmla="*/ 181 h 886"/>
                <a:gd name="T18" fmla="*/ 93 w 521"/>
                <a:gd name="T19" fmla="*/ 201 h 886"/>
                <a:gd name="T20" fmla="*/ 115 w 521"/>
                <a:gd name="T21" fmla="*/ 218 h 886"/>
                <a:gd name="T22" fmla="*/ 129 w 521"/>
                <a:gd name="T23" fmla="*/ 226 h 886"/>
                <a:gd name="T24" fmla="*/ 142 w 521"/>
                <a:gd name="T25" fmla="*/ 233 h 886"/>
                <a:gd name="T26" fmla="*/ 156 w 521"/>
                <a:gd name="T27" fmla="*/ 238 h 886"/>
                <a:gd name="T28" fmla="*/ 168 w 521"/>
                <a:gd name="T29" fmla="*/ 244 h 886"/>
                <a:gd name="T30" fmla="*/ 180 w 521"/>
                <a:gd name="T31" fmla="*/ 249 h 886"/>
                <a:gd name="T32" fmla="*/ 191 w 521"/>
                <a:gd name="T33" fmla="*/ 256 h 886"/>
                <a:gd name="T34" fmla="*/ 201 w 521"/>
                <a:gd name="T35" fmla="*/ 265 h 886"/>
                <a:gd name="T36" fmla="*/ 210 w 521"/>
                <a:gd name="T37" fmla="*/ 276 h 886"/>
                <a:gd name="T38" fmla="*/ 218 w 521"/>
                <a:gd name="T39" fmla="*/ 289 h 886"/>
                <a:gd name="T40" fmla="*/ 224 w 521"/>
                <a:gd name="T41" fmla="*/ 307 h 886"/>
                <a:gd name="T42" fmla="*/ 229 w 521"/>
                <a:gd name="T43" fmla="*/ 337 h 886"/>
                <a:gd name="T44" fmla="*/ 230 w 521"/>
                <a:gd name="T45" fmla="*/ 360 h 886"/>
                <a:gd name="T46" fmla="*/ 228 w 521"/>
                <a:gd name="T47" fmla="*/ 385 h 886"/>
                <a:gd name="T48" fmla="*/ 225 w 521"/>
                <a:gd name="T49" fmla="*/ 409 h 886"/>
                <a:gd name="T50" fmla="*/ 223 w 521"/>
                <a:gd name="T51" fmla="*/ 434 h 886"/>
                <a:gd name="T52" fmla="*/ 221 w 521"/>
                <a:gd name="T53" fmla="*/ 458 h 886"/>
                <a:gd name="T54" fmla="*/ 221 w 521"/>
                <a:gd name="T55" fmla="*/ 482 h 886"/>
                <a:gd name="T56" fmla="*/ 224 w 521"/>
                <a:gd name="T57" fmla="*/ 505 h 886"/>
                <a:gd name="T58" fmla="*/ 231 w 521"/>
                <a:gd name="T59" fmla="*/ 527 h 886"/>
                <a:gd name="T60" fmla="*/ 243 w 521"/>
                <a:gd name="T61" fmla="*/ 548 h 886"/>
                <a:gd name="T62" fmla="*/ 264 w 521"/>
                <a:gd name="T63" fmla="*/ 571 h 886"/>
                <a:gd name="T64" fmla="*/ 280 w 521"/>
                <a:gd name="T65" fmla="*/ 586 h 886"/>
                <a:gd name="T66" fmla="*/ 297 w 521"/>
                <a:gd name="T67" fmla="*/ 598 h 886"/>
                <a:gd name="T68" fmla="*/ 313 w 521"/>
                <a:gd name="T69" fmla="*/ 609 h 886"/>
                <a:gd name="T70" fmla="*/ 329 w 521"/>
                <a:gd name="T71" fmla="*/ 620 h 886"/>
                <a:gd name="T72" fmla="*/ 343 w 521"/>
                <a:gd name="T73" fmla="*/ 632 h 886"/>
                <a:gd name="T74" fmla="*/ 355 w 521"/>
                <a:gd name="T75" fmla="*/ 645 h 886"/>
                <a:gd name="T76" fmla="*/ 366 w 521"/>
                <a:gd name="T77" fmla="*/ 661 h 886"/>
                <a:gd name="T78" fmla="*/ 373 w 521"/>
                <a:gd name="T79" fmla="*/ 679 h 886"/>
                <a:gd name="T80" fmla="*/ 377 w 521"/>
                <a:gd name="T81" fmla="*/ 702 h 886"/>
                <a:gd name="T82" fmla="*/ 378 w 521"/>
                <a:gd name="T83" fmla="*/ 731 h 886"/>
                <a:gd name="T84" fmla="*/ 377 w 521"/>
                <a:gd name="T85" fmla="*/ 747 h 886"/>
                <a:gd name="T86" fmla="*/ 376 w 521"/>
                <a:gd name="T87" fmla="*/ 762 h 886"/>
                <a:gd name="T88" fmla="*/ 376 w 521"/>
                <a:gd name="T89" fmla="*/ 775 h 886"/>
                <a:gd name="T90" fmla="*/ 376 w 521"/>
                <a:gd name="T91" fmla="*/ 788 h 886"/>
                <a:gd name="T92" fmla="*/ 378 w 521"/>
                <a:gd name="T93" fmla="*/ 799 h 886"/>
                <a:gd name="T94" fmla="*/ 382 w 521"/>
                <a:gd name="T95" fmla="*/ 810 h 886"/>
                <a:gd name="T96" fmla="*/ 388 w 521"/>
                <a:gd name="T97" fmla="*/ 820 h 886"/>
                <a:gd name="T98" fmla="*/ 397 w 521"/>
                <a:gd name="T99" fmla="*/ 830 h 886"/>
                <a:gd name="T100" fmla="*/ 409 w 521"/>
                <a:gd name="T101" fmla="*/ 840 h 886"/>
                <a:gd name="T102" fmla="*/ 426 w 521"/>
                <a:gd name="T103" fmla="*/ 850 h 886"/>
                <a:gd name="T104" fmla="*/ 475 w 521"/>
                <a:gd name="T105" fmla="*/ 875 h 886"/>
                <a:gd name="T106" fmla="*/ 490 w 521"/>
                <a:gd name="T107" fmla="*/ 881 h 886"/>
                <a:gd name="T108" fmla="*/ 491 w 521"/>
                <a:gd name="T109" fmla="*/ 878 h 886"/>
                <a:gd name="T110" fmla="*/ 483 w 521"/>
                <a:gd name="T111" fmla="*/ 870 h 886"/>
                <a:gd name="T112" fmla="*/ 470 w 521"/>
                <a:gd name="T113" fmla="*/ 859 h 886"/>
                <a:gd name="T114" fmla="*/ 457 w 521"/>
                <a:gd name="T115" fmla="*/ 848 h 886"/>
                <a:gd name="T116" fmla="*/ 450 w 521"/>
                <a:gd name="T117" fmla="*/ 842 h 886"/>
                <a:gd name="T118" fmla="*/ 452 w 521"/>
                <a:gd name="T119" fmla="*/ 842 h 886"/>
                <a:gd name="T120" fmla="*/ 468 w 521"/>
                <a:gd name="T121" fmla="*/ 852 h 886"/>
                <a:gd name="T122" fmla="*/ 503 w 521"/>
                <a:gd name="T123" fmla="*/ 874 h 8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1"/>
                <a:gd name="T187" fmla="*/ 0 h 886"/>
                <a:gd name="T188" fmla="*/ 521 w 521"/>
                <a:gd name="T189" fmla="*/ 886 h 8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99" name="Freeform 12"/>
            <p:cNvSpPr>
              <a:spLocks/>
            </p:cNvSpPr>
            <p:nvPr/>
          </p:nvSpPr>
          <p:spPr bwMode="auto">
            <a:xfrm>
              <a:off x="3809" y="2975"/>
              <a:ext cx="322" cy="138"/>
            </a:xfrm>
            <a:custGeom>
              <a:avLst/>
              <a:gdLst>
                <a:gd name="T0" fmla="*/ 0 w 322"/>
                <a:gd name="T1" fmla="*/ 0 h 138"/>
                <a:gd name="T2" fmla="*/ 20 w 322"/>
                <a:gd name="T3" fmla="*/ 8 h 138"/>
                <a:gd name="T4" fmla="*/ 29 w 322"/>
                <a:gd name="T5" fmla="*/ 13 h 138"/>
                <a:gd name="T6" fmla="*/ 39 w 322"/>
                <a:gd name="T7" fmla="*/ 17 h 138"/>
                <a:gd name="T8" fmla="*/ 49 w 322"/>
                <a:gd name="T9" fmla="*/ 22 h 138"/>
                <a:gd name="T10" fmla="*/ 59 w 322"/>
                <a:gd name="T11" fmla="*/ 27 h 138"/>
                <a:gd name="T12" fmla="*/ 69 w 322"/>
                <a:gd name="T13" fmla="*/ 32 h 138"/>
                <a:gd name="T14" fmla="*/ 79 w 322"/>
                <a:gd name="T15" fmla="*/ 37 h 138"/>
                <a:gd name="T16" fmla="*/ 88 w 322"/>
                <a:gd name="T17" fmla="*/ 43 h 138"/>
                <a:gd name="T18" fmla="*/ 98 w 322"/>
                <a:gd name="T19" fmla="*/ 48 h 138"/>
                <a:gd name="T20" fmla="*/ 108 w 322"/>
                <a:gd name="T21" fmla="*/ 53 h 138"/>
                <a:gd name="T22" fmla="*/ 118 w 322"/>
                <a:gd name="T23" fmla="*/ 59 h 138"/>
                <a:gd name="T24" fmla="*/ 128 w 322"/>
                <a:gd name="T25" fmla="*/ 64 h 138"/>
                <a:gd name="T26" fmla="*/ 137 w 322"/>
                <a:gd name="T27" fmla="*/ 69 h 138"/>
                <a:gd name="T28" fmla="*/ 147 w 322"/>
                <a:gd name="T29" fmla="*/ 74 h 138"/>
                <a:gd name="T30" fmla="*/ 157 w 322"/>
                <a:gd name="T31" fmla="*/ 79 h 138"/>
                <a:gd name="T32" fmla="*/ 167 w 322"/>
                <a:gd name="T33" fmla="*/ 84 h 138"/>
                <a:gd name="T34" fmla="*/ 177 w 322"/>
                <a:gd name="T35" fmla="*/ 89 h 138"/>
                <a:gd name="T36" fmla="*/ 187 w 322"/>
                <a:gd name="T37" fmla="*/ 94 h 138"/>
                <a:gd name="T38" fmla="*/ 197 w 322"/>
                <a:gd name="T39" fmla="*/ 98 h 138"/>
                <a:gd name="T40" fmla="*/ 207 w 322"/>
                <a:gd name="T41" fmla="*/ 103 h 138"/>
                <a:gd name="T42" fmla="*/ 217 w 322"/>
                <a:gd name="T43" fmla="*/ 107 h 138"/>
                <a:gd name="T44" fmla="*/ 227 w 322"/>
                <a:gd name="T45" fmla="*/ 111 h 138"/>
                <a:gd name="T46" fmla="*/ 237 w 322"/>
                <a:gd name="T47" fmla="*/ 115 h 138"/>
                <a:gd name="T48" fmla="*/ 247 w 322"/>
                <a:gd name="T49" fmla="*/ 119 h 138"/>
                <a:gd name="T50" fmla="*/ 258 w 322"/>
                <a:gd name="T51" fmla="*/ 122 h 138"/>
                <a:gd name="T52" fmla="*/ 268 w 322"/>
                <a:gd name="T53" fmla="*/ 125 h 138"/>
                <a:gd name="T54" fmla="*/ 278 w 322"/>
                <a:gd name="T55" fmla="*/ 128 h 138"/>
                <a:gd name="T56" fmla="*/ 289 w 322"/>
                <a:gd name="T57" fmla="*/ 131 h 138"/>
                <a:gd name="T58" fmla="*/ 299 w 322"/>
                <a:gd name="T59" fmla="*/ 133 h 138"/>
                <a:gd name="T60" fmla="*/ 310 w 322"/>
                <a:gd name="T61" fmla="*/ 135 h 138"/>
                <a:gd name="T62" fmla="*/ 321 w 322"/>
                <a:gd name="T63" fmla="*/ 137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2"/>
                <a:gd name="T97" fmla="*/ 0 h 138"/>
                <a:gd name="T98" fmla="*/ 322 w 322"/>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0" name="Freeform 13"/>
            <p:cNvSpPr>
              <a:spLocks/>
            </p:cNvSpPr>
            <p:nvPr/>
          </p:nvSpPr>
          <p:spPr bwMode="auto">
            <a:xfrm>
              <a:off x="3791" y="2938"/>
              <a:ext cx="603" cy="69"/>
            </a:xfrm>
            <a:custGeom>
              <a:avLst/>
              <a:gdLst>
                <a:gd name="T0" fmla="*/ 0 w 603"/>
                <a:gd name="T1" fmla="*/ 0 h 69"/>
                <a:gd name="T2" fmla="*/ 37 w 603"/>
                <a:gd name="T3" fmla="*/ 4 h 69"/>
                <a:gd name="T4" fmla="*/ 56 w 603"/>
                <a:gd name="T5" fmla="*/ 6 h 69"/>
                <a:gd name="T6" fmla="*/ 75 w 603"/>
                <a:gd name="T7" fmla="*/ 8 h 69"/>
                <a:gd name="T8" fmla="*/ 93 w 603"/>
                <a:gd name="T9" fmla="*/ 11 h 69"/>
                <a:gd name="T10" fmla="*/ 112 w 603"/>
                <a:gd name="T11" fmla="*/ 14 h 69"/>
                <a:gd name="T12" fmla="*/ 130 w 603"/>
                <a:gd name="T13" fmla="*/ 16 h 69"/>
                <a:gd name="T14" fmla="*/ 149 w 603"/>
                <a:gd name="T15" fmla="*/ 19 h 69"/>
                <a:gd name="T16" fmla="*/ 167 w 603"/>
                <a:gd name="T17" fmla="*/ 22 h 69"/>
                <a:gd name="T18" fmla="*/ 185 w 603"/>
                <a:gd name="T19" fmla="*/ 24 h 69"/>
                <a:gd name="T20" fmla="*/ 203 w 603"/>
                <a:gd name="T21" fmla="*/ 27 h 69"/>
                <a:gd name="T22" fmla="*/ 221 w 603"/>
                <a:gd name="T23" fmla="*/ 30 h 69"/>
                <a:gd name="T24" fmla="*/ 239 w 603"/>
                <a:gd name="T25" fmla="*/ 32 h 69"/>
                <a:gd name="T26" fmla="*/ 257 w 603"/>
                <a:gd name="T27" fmla="*/ 35 h 69"/>
                <a:gd name="T28" fmla="*/ 276 w 603"/>
                <a:gd name="T29" fmla="*/ 38 h 69"/>
                <a:gd name="T30" fmla="*/ 294 w 603"/>
                <a:gd name="T31" fmla="*/ 40 h 69"/>
                <a:gd name="T32" fmla="*/ 312 w 603"/>
                <a:gd name="T33" fmla="*/ 43 h 69"/>
                <a:gd name="T34" fmla="*/ 331 w 603"/>
                <a:gd name="T35" fmla="*/ 45 h 69"/>
                <a:gd name="T36" fmla="*/ 349 w 603"/>
                <a:gd name="T37" fmla="*/ 48 h 69"/>
                <a:gd name="T38" fmla="*/ 367 w 603"/>
                <a:gd name="T39" fmla="*/ 50 h 69"/>
                <a:gd name="T40" fmla="*/ 386 w 603"/>
                <a:gd name="T41" fmla="*/ 52 h 69"/>
                <a:gd name="T42" fmla="*/ 405 w 603"/>
                <a:gd name="T43" fmla="*/ 54 h 69"/>
                <a:gd name="T44" fmla="*/ 424 w 603"/>
                <a:gd name="T45" fmla="*/ 56 h 69"/>
                <a:gd name="T46" fmla="*/ 443 w 603"/>
                <a:gd name="T47" fmla="*/ 58 h 69"/>
                <a:gd name="T48" fmla="*/ 462 w 603"/>
                <a:gd name="T49" fmla="*/ 60 h 69"/>
                <a:gd name="T50" fmla="*/ 481 w 603"/>
                <a:gd name="T51" fmla="*/ 62 h 69"/>
                <a:gd name="T52" fmla="*/ 501 w 603"/>
                <a:gd name="T53" fmla="*/ 63 h 69"/>
                <a:gd name="T54" fmla="*/ 521 w 603"/>
                <a:gd name="T55" fmla="*/ 64 h 69"/>
                <a:gd name="T56" fmla="*/ 541 w 603"/>
                <a:gd name="T57" fmla="*/ 66 h 69"/>
                <a:gd name="T58" fmla="*/ 561 w 603"/>
                <a:gd name="T59" fmla="*/ 66 h 69"/>
                <a:gd name="T60" fmla="*/ 581 w 603"/>
                <a:gd name="T61" fmla="*/ 67 h 69"/>
                <a:gd name="T62" fmla="*/ 602 w 603"/>
                <a:gd name="T63" fmla="*/ 68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3"/>
                <a:gd name="T97" fmla="*/ 0 h 69"/>
                <a:gd name="T98" fmla="*/ 603 w 603"/>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1" name="Freeform 14"/>
            <p:cNvSpPr>
              <a:spLocks/>
            </p:cNvSpPr>
            <p:nvPr/>
          </p:nvSpPr>
          <p:spPr bwMode="auto">
            <a:xfrm>
              <a:off x="3810" y="2932"/>
              <a:ext cx="96" cy="27"/>
            </a:xfrm>
            <a:custGeom>
              <a:avLst/>
              <a:gdLst>
                <a:gd name="T0" fmla="*/ 95 w 96"/>
                <a:gd name="T1" fmla="*/ 3 h 27"/>
                <a:gd name="T2" fmla="*/ 88 w 96"/>
                <a:gd name="T3" fmla="*/ 2 h 27"/>
                <a:gd name="T4" fmla="*/ 85 w 96"/>
                <a:gd name="T5" fmla="*/ 1 h 27"/>
                <a:gd name="T6" fmla="*/ 82 w 96"/>
                <a:gd name="T7" fmla="*/ 1 h 27"/>
                <a:gd name="T8" fmla="*/ 78 w 96"/>
                <a:gd name="T9" fmla="*/ 0 h 27"/>
                <a:gd name="T10" fmla="*/ 75 w 96"/>
                <a:gd name="T11" fmla="*/ 0 h 27"/>
                <a:gd name="T12" fmla="*/ 72 w 96"/>
                <a:gd name="T13" fmla="*/ 0 h 27"/>
                <a:gd name="T14" fmla="*/ 69 w 96"/>
                <a:gd name="T15" fmla="*/ 0 h 27"/>
                <a:gd name="T16" fmla="*/ 66 w 96"/>
                <a:gd name="T17" fmla="*/ 0 h 27"/>
                <a:gd name="T18" fmla="*/ 63 w 96"/>
                <a:gd name="T19" fmla="*/ 0 h 27"/>
                <a:gd name="T20" fmla="*/ 60 w 96"/>
                <a:gd name="T21" fmla="*/ 0 h 27"/>
                <a:gd name="T22" fmla="*/ 56 w 96"/>
                <a:gd name="T23" fmla="*/ 1 h 27"/>
                <a:gd name="T24" fmla="*/ 54 w 96"/>
                <a:gd name="T25" fmla="*/ 1 h 27"/>
                <a:gd name="T26" fmla="*/ 50 w 96"/>
                <a:gd name="T27" fmla="*/ 2 h 27"/>
                <a:gd name="T28" fmla="*/ 48 w 96"/>
                <a:gd name="T29" fmla="*/ 2 h 27"/>
                <a:gd name="T30" fmla="*/ 44 w 96"/>
                <a:gd name="T31" fmla="*/ 3 h 27"/>
                <a:gd name="T32" fmla="*/ 42 w 96"/>
                <a:gd name="T33" fmla="*/ 4 h 27"/>
                <a:gd name="T34" fmla="*/ 39 w 96"/>
                <a:gd name="T35" fmla="*/ 5 h 27"/>
                <a:gd name="T36" fmla="*/ 36 w 96"/>
                <a:gd name="T37" fmla="*/ 6 h 27"/>
                <a:gd name="T38" fmla="*/ 33 w 96"/>
                <a:gd name="T39" fmla="*/ 7 h 27"/>
                <a:gd name="T40" fmla="*/ 30 w 96"/>
                <a:gd name="T41" fmla="*/ 8 h 27"/>
                <a:gd name="T42" fmla="*/ 27 w 96"/>
                <a:gd name="T43" fmla="*/ 9 h 27"/>
                <a:gd name="T44" fmla="*/ 24 w 96"/>
                <a:gd name="T45" fmla="*/ 10 h 27"/>
                <a:gd name="T46" fmla="*/ 22 w 96"/>
                <a:gd name="T47" fmla="*/ 12 h 27"/>
                <a:gd name="T48" fmla="*/ 19 w 96"/>
                <a:gd name="T49" fmla="*/ 13 h 27"/>
                <a:gd name="T50" fmla="*/ 16 w 96"/>
                <a:gd name="T51" fmla="*/ 15 h 27"/>
                <a:gd name="T52" fmla="*/ 13 w 96"/>
                <a:gd name="T53" fmla="*/ 16 h 27"/>
                <a:gd name="T54" fmla="*/ 10 w 96"/>
                <a:gd name="T55" fmla="*/ 18 h 27"/>
                <a:gd name="T56" fmla="*/ 8 w 96"/>
                <a:gd name="T57" fmla="*/ 20 h 27"/>
                <a:gd name="T58" fmla="*/ 5 w 96"/>
                <a:gd name="T59" fmla="*/ 22 h 27"/>
                <a:gd name="T60" fmla="*/ 2 w 96"/>
                <a:gd name="T61" fmla="*/ 24 h 27"/>
                <a:gd name="T62" fmla="*/ 0 w 96"/>
                <a:gd name="T63" fmla="*/ 26 h 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27"/>
                <a:gd name="T98" fmla="*/ 96 w 96"/>
                <a:gd name="T99" fmla="*/ 27 h 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2" name="Freeform 15"/>
            <p:cNvSpPr>
              <a:spLocks/>
            </p:cNvSpPr>
            <p:nvPr/>
          </p:nvSpPr>
          <p:spPr bwMode="auto">
            <a:xfrm>
              <a:off x="3881" y="2864"/>
              <a:ext cx="569" cy="85"/>
            </a:xfrm>
            <a:custGeom>
              <a:avLst/>
              <a:gdLst>
                <a:gd name="T0" fmla="*/ 568 w 569"/>
                <a:gd name="T1" fmla="*/ 82 h 85"/>
                <a:gd name="T2" fmla="*/ 533 w 569"/>
                <a:gd name="T3" fmla="*/ 84 h 85"/>
                <a:gd name="T4" fmla="*/ 515 w 569"/>
                <a:gd name="T5" fmla="*/ 83 h 85"/>
                <a:gd name="T6" fmla="*/ 497 w 569"/>
                <a:gd name="T7" fmla="*/ 83 h 85"/>
                <a:gd name="T8" fmla="*/ 480 w 569"/>
                <a:gd name="T9" fmla="*/ 82 h 85"/>
                <a:gd name="T10" fmla="*/ 462 w 569"/>
                <a:gd name="T11" fmla="*/ 80 h 85"/>
                <a:gd name="T12" fmla="*/ 444 w 569"/>
                <a:gd name="T13" fmla="*/ 78 h 85"/>
                <a:gd name="T14" fmla="*/ 427 w 569"/>
                <a:gd name="T15" fmla="*/ 76 h 85"/>
                <a:gd name="T16" fmla="*/ 409 w 569"/>
                <a:gd name="T17" fmla="*/ 73 h 85"/>
                <a:gd name="T18" fmla="*/ 391 w 569"/>
                <a:gd name="T19" fmla="*/ 70 h 85"/>
                <a:gd name="T20" fmla="*/ 374 w 569"/>
                <a:gd name="T21" fmla="*/ 67 h 85"/>
                <a:gd name="T22" fmla="*/ 356 w 569"/>
                <a:gd name="T23" fmla="*/ 63 h 85"/>
                <a:gd name="T24" fmla="*/ 339 w 569"/>
                <a:gd name="T25" fmla="*/ 60 h 85"/>
                <a:gd name="T26" fmla="*/ 321 w 569"/>
                <a:gd name="T27" fmla="*/ 56 h 85"/>
                <a:gd name="T28" fmla="*/ 303 w 569"/>
                <a:gd name="T29" fmla="*/ 52 h 85"/>
                <a:gd name="T30" fmla="*/ 286 w 569"/>
                <a:gd name="T31" fmla="*/ 48 h 85"/>
                <a:gd name="T32" fmla="*/ 268 w 569"/>
                <a:gd name="T33" fmla="*/ 44 h 85"/>
                <a:gd name="T34" fmla="*/ 250 w 569"/>
                <a:gd name="T35" fmla="*/ 40 h 85"/>
                <a:gd name="T36" fmla="*/ 233 w 569"/>
                <a:gd name="T37" fmla="*/ 36 h 85"/>
                <a:gd name="T38" fmla="*/ 215 w 569"/>
                <a:gd name="T39" fmla="*/ 32 h 85"/>
                <a:gd name="T40" fmla="*/ 197 w 569"/>
                <a:gd name="T41" fmla="*/ 28 h 85"/>
                <a:gd name="T42" fmla="*/ 179 w 569"/>
                <a:gd name="T43" fmla="*/ 24 h 85"/>
                <a:gd name="T44" fmla="*/ 161 w 569"/>
                <a:gd name="T45" fmla="*/ 20 h 85"/>
                <a:gd name="T46" fmla="*/ 144 w 569"/>
                <a:gd name="T47" fmla="*/ 17 h 85"/>
                <a:gd name="T48" fmla="*/ 126 w 569"/>
                <a:gd name="T49" fmla="*/ 14 h 85"/>
                <a:gd name="T50" fmla="*/ 108 w 569"/>
                <a:gd name="T51" fmla="*/ 10 h 85"/>
                <a:gd name="T52" fmla="*/ 90 w 569"/>
                <a:gd name="T53" fmla="*/ 8 h 85"/>
                <a:gd name="T54" fmla="*/ 72 w 569"/>
                <a:gd name="T55" fmla="*/ 5 h 85"/>
                <a:gd name="T56" fmla="*/ 54 w 569"/>
                <a:gd name="T57" fmla="*/ 3 h 85"/>
                <a:gd name="T58" fmla="*/ 36 w 569"/>
                <a:gd name="T59" fmla="*/ 2 h 85"/>
                <a:gd name="T60" fmla="*/ 18 w 569"/>
                <a:gd name="T61" fmla="*/ 0 h 85"/>
                <a:gd name="T62" fmla="*/ 0 w 569"/>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9"/>
                <a:gd name="T97" fmla="*/ 0 h 85"/>
                <a:gd name="T98" fmla="*/ 569 w 569"/>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3" name="Freeform 16"/>
            <p:cNvSpPr>
              <a:spLocks/>
            </p:cNvSpPr>
            <p:nvPr/>
          </p:nvSpPr>
          <p:spPr bwMode="auto">
            <a:xfrm>
              <a:off x="3964" y="2817"/>
              <a:ext cx="569" cy="36"/>
            </a:xfrm>
            <a:custGeom>
              <a:avLst/>
              <a:gdLst>
                <a:gd name="T0" fmla="*/ 568 w 569"/>
                <a:gd name="T1" fmla="*/ 35 h 36"/>
                <a:gd name="T2" fmla="*/ 532 w 569"/>
                <a:gd name="T3" fmla="*/ 34 h 36"/>
                <a:gd name="T4" fmla="*/ 515 w 569"/>
                <a:gd name="T5" fmla="*/ 33 h 36"/>
                <a:gd name="T6" fmla="*/ 497 w 569"/>
                <a:gd name="T7" fmla="*/ 33 h 36"/>
                <a:gd name="T8" fmla="*/ 479 w 569"/>
                <a:gd name="T9" fmla="*/ 32 h 36"/>
                <a:gd name="T10" fmla="*/ 461 w 569"/>
                <a:gd name="T11" fmla="*/ 32 h 36"/>
                <a:gd name="T12" fmla="*/ 444 w 569"/>
                <a:gd name="T13" fmla="*/ 31 h 36"/>
                <a:gd name="T14" fmla="*/ 426 w 569"/>
                <a:gd name="T15" fmla="*/ 31 h 36"/>
                <a:gd name="T16" fmla="*/ 408 w 569"/>
                <a:gd name="T17" fmla="*/ 30 h 36"/>
                <a:gd name="T18" fmla="*/ 390 w 569"/>
                <a:gd name="T19" fmla="*/ 29 h 36"/>
                <a:gd name="T20" fmla="*/ 372 w 569"/>
                <a:gd name="T21" fmla="*/ 29 h 36"/>
                <a:gd name="T22" fmla="*/ 354 w 569"/>
                <a:gd name="T23" fmla="*/ 28 h 36"/>
                <a:gd name="T24" fmla="*/ 336 w 569"/>
                <a:gd name="T25" fmla="*/ 27 h 36"/>
                <a:gd name="T26" fmla="*/ 319 w 569"/>
                <a:gd name="T27" fmla="*/ 27 h 36"/>
                <a:gd name="T28" fmla="*/ 301 w 569"/>
                <a:gd name="T29" fmla="*/ 26 h 36"/>
                <a:gd name="T30" fmla="*/ 283 w 569"/>
                <a:gd name="T31" fmla="*/ 25 h 36"/>
                <a:gd name="T32" fmla="*/ 265 w 569"/>
                <a:gd name="T33" fmla="*/ 24 h 36"/>
                <a:gd name="T34" fmla="*/ 247 w 569"/>
                <a:gd name="T35" fmla="*/ 23 h 36"/>
                <a:gd name="T36" fmla="*/ 229 w 569"/>
                <a:gd name="T37" fmla="*/ 21 h 36"/>
                <a:gd name="T38" fmla="*/ 212 w 569"/>
                <a:gd name="T39" fmla="*/ 20 h 36"/>
                <a:gd name="T40" fmla="*/ 194 w 569"/>
                <a:gd name="T41" fmla="*/ 19 h 36"/>
                <a:gd name="T42" fmla="*/ 176 w 569"/>
                <a:gd name="T43" fmla="*/ 18 h 36"/>
                <a:gd name="T44" fmla="*/ 158 w 569"/>
                <a:gd name="T45" fmla="*/ 16 h 36"/>
                <a:gd name="T46" fmla="*/ 140 w 569"/>
                <a:gd name="T47" fmla="*/ 15 h 36"/>
                <a:gd name="T48" fmla="*/ 123 w 569"/>
                <a:gd name="T49" fmla="*/ 13 h 36"/>
                <a:gd name="T50" fmla="*/ 105 w 569"/>
                <a:gd name="T51" fmla="*/ 12 h 36"/>
                <a:gd name="T52" fmla="*/ 88 w 569"/>
                <a:gd name="T53" fmla="*/ 10 h 36"/>
                <a:gd name="T54" fmla="*/ 70 w 569"/>
                <a:gd name="T55" fmla="*/ 8 h 36"/>
                <a:gd name="T56" fmla="*/ 52 w 569"/>
                <a:gd name="T57" fmla="*/ 6 h 36"/>
                <a:gd name="T58" fmla="*/ 35 w 569"/>
                <a:gd name="T59" fmla="*/ 4 h 36"/>
                <a:gd name="T60" fmla="*/ 17 w 569"/>
                <a:gd name="T61" fmla="*/ 2 h 36"/>
                <a:gd name="T62" fmla="*/ 0 w 569"/>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9"/>
                <a:gd name="T97" fmla="*/ 0 h 36"/>
                <a:gd name="T98" fmla="*/ 569 w 569"/>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4" name="Freeform 17"/>
            <p:cNvSpPr>
              <a:spLocks/>
            </p:cNvSpPr>
            <p:nvPr/>
          </p:nvSpPr>
          <p:spPr bwMode="auto">
            <a:xfrm>
              <a:off x="3988" y="2746"/>
              <a:ext cx="616" cy="48"/>
            </a:xfrm>
            <a:custGeom>
              <a:avLst/>
              <a:gdLst>
                <a:gd name="T0" fmla="*/ 615 w 616"/>
                <a:gd name="T1" fmla="*/ 0 h 48"/>
                <a:gd name="T2" fmla="*/ 576 w 616"/>
                <a:gd name="T3" fmla="*/ 2 h 48"/>
                <a:gd name="T4" fmla="*/ 557 w 616"/>
                <a:gd name="T5" fmla="*/ 3 h 48"/>
                <a:gd name="T6" fmla="*/ 538 w 616"/>
                <a:gd name="T7" fmla="*/ 4 h 48"/>
                <a:gd name="T8" fmla="*/ 518 w 616"/>
                <a:gd name="T9" fmla="*/ 5 h 48"/>
                <a:gd name="T10" fmla="*/ 499 w 616"/>
                <a:gd name="T11" fmla="*/ 6 h 48"/>
                <a:gd name="T12" fmla="*/ 480 w 616"/>
                <a:gd name="T13" fmla="*/ 7 h 48"/>
                <a:gd name="T14" fmla="*/ 460 w 616"/>
                <a:gd name="T15" fmla="*/ 8 h 48"/>
                <a:gd name="T16" fmla="*/ 441 w 616"/>
                <a:gd name="T17" fmla="*/ 8 h 48"/>
                <a:gd name="T18" fmla="*/ 422 w 616"/>
                <a:gd name="T19" fmla="*/ 9 h 48"/>
                <a:gd name="T20" fmla="*/ 402 w 616"/>
                <a:gd name="T21" fmla="*/ 10 h 48"/>
                <a:gd name="T22" fmla="*/ 383 w 616"/>
                <a:gd name="T23" fmla="*/ 10 h 48"/>
                <a:gd name="T24" fmla="*/ 364 w 616"/>
                <a:gd name="T25" fmla="*/ 11 h 48"/>
                <a:gd name="T26" fmla="*/ 344 w 616"/>
                <a:gd name="T27" fmla="*/ 12 h 48"/>
                <a:gd name="T28" fmla="*/ 325 w 616"/>
                <a:gd name="T29" fmla="*/ 12 h 48"/>
                <a:gd name="T30" fmla="*/ 306 w 616"/>
                <a:gd name="T31" fmla="*/ 13 h 48"/>
                <a:gd name="T32" fmla="*/ 286 w 616"/>
                <a:gd name="T33" fmla="*/ 14 h 48"/>
                <a:gd name="T34" fmla="*/ 267 w 616"/>
                <a:gd name="T35" fmla="*/ 15 h 48"/>
                <a:gd name="T36" fmla="*/ 248 w 616"/>
                <a:gd name="T37" fmla="*/ 16 h 48"/>
                <a:gd name="T38" fmla="*/ 229 w 616"/>
                <a:gd name="T39" fmla="*/ 18 h 48"/>
                <a:gd name="T40" fmla="*/ 210 w 616"/>
                <a:gd name="T41" fmla="*/ 19 h 48"/>
                <a:gd name="T42" fmla="*/ 190 w 616"/>
                <a:gd name="T43" fmla="*/ 20 h 48"/>
                <a:gd name="T44" fmla="*/ 171 w 616"/>
                <a:gd name="T45" fmla="*/ 22 h 48"/>
                <a:gd name="T46" fmla="*/ 152 w 616"/>
                <a:gd name="T47" fmla="*/ 24 h 48"/>
                <a:gd name="T48" fmla="*/ 133 w 616"/>
                <a:gd name="T49" fmla="*/ 26 h 48"/>
                <a:gd name="T50" fmla="*/ 114 w 616"/>
                <a:gd name="T51" fmla="*/ 28 h 48"/>
                <a:gd name="T52" fmla="*/ 94 w 616"/>
                <a:gd name="T53" fmla="*/ 31 h 48"/>
                <a:gd name="T54" fmla="*/ 76 w 616"/>
                <a:gd name="T55" fmla="*/ 34 h 48"/>
                <a:gd name="T56" fmla="*/ 56 w 616"/>
                <a:gd name="T57" fmla="*/ 36 h 48"/>
                <a:gd name="T58" fmla="*/ 37 w 616"/>
                <a:gd name="T59" fmla="*/ 40 h 48"/>
                <a:gd name="T60" fmla="*/ 18 w 616"/>
                <a:gd name="T61" fmla="*/ 43 h 48"/>
                <a:gd name="T62" fmla="*/ 0 w 616"/>
                <a:gd name="T63" fmla="*/ 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6"/>
                <a:gd name="T97" fmla="*/ 0 h 48"/>
                <a:gd name="T98" fmla="*/ 616 w 616"/>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5" name="Freeform 18"/>
            <p:cNvSpPr>
              <a:spLocks/>
            </p:cNvSpPr>
            <p:nvPr/>
          </p:nvSpPr>
          <p:spPr bwMode="auto">
            <a:xfrm>
              <a:off x="4011" y="2628"/>
              <a:ext cx="616" cy="119"/>
            </a:xfrm>
            <a:custGeom>
              <a:avLst/>
              <a:gdLst>
                <a:gd name="T0" fmla="*/ 615 w 616"/>
                <a:gd name="T1" fmla="*/ 0 h 119"/>
                <a:gd name="T2" fmla="*/ 580 w 616"/>
                <a:gd name="T3" fmla="*/ 0 h 119"/>
                <a:gd name="T4" fmla="*/ 562 w 616"/>
                <a:gd name="T5" fmla="*/ 2 h 119"/>
                <a:gd name="T6" fmla="*/ 543 w 616"/>
                <a:gd name="T7" fmla="*/ 3 h 119"/>
                <a:gd name="T8" fmla="*/ 524 w 616"/>
                <a:gd name="T9" fmla="*/ 4 h 119"/>
                <a:gd name="T10" fmla="*/ 505 w 616"/>
                <a:gd name="T11" fmla="*/ 6 h 119"/>
                <a:gd name="T12" fmla="*/ 485 w 616"/>
                <a:gd name="T13" fmla="*/ 8 h 119"/>
                <a:gd name="T14" fmla="*/ 466 w 616"/>
                <a:gd name="T15" fmla="*/ 11 h 119"/>
                <a:gd name="T16" fmla="*/ 446 w 616"/>
                <a:gd name="T17" fmla="*/ 14 h 119"/>
                <a:gd name="T18" fmla="*/ 426 w 616"/>
                <a:gd name="T19" fmla="*/ 17 h 119"/>
                <a:gd name="T20" fmla="*/ 406 w 616"/>
                <a:gd name="T21" fmla="*/ 20 h 119"/>
                <a:gd name="T22" fmla="*/ 386 w 616"/>
                <a:gd name="T23" fmla="*/ 24 h 119"/>
                <a:gd name="T24" fmla="*/ 365 w 616"/>
                <a:gd name="T25" fmla="*/ 27 h 119"/>
                <a:gd name="T26" fmla="*/ 345 w 616"/>
                <a:gd name="T27" fmla="*/ 31 h 119"/>
                <a:gd name="T28" fmla="*/ 325 w 616"/>
                <a:gd name="T29" fmla="*/ 35 h 119"/>
                <a:gd name="T30" fmla="*/ 304 w 616"/>
                <a:gd name="T31" fmla="*/ 40 h 119"/>
                <a:gd name="T32" fmla="*/ 283 w 616"/>
                <a:gd name="T33" fmla="*/ 44 h 119"/>
                <a:gd name="T34" fmla="*/ 263 w 616"/>
                <a:gd name="T35" fmla="*/ 48 h 119"/>
                <a:gd name="T36" fmla="*/ 243 w 616"/>
                <a:gd name="T37" fmla="*/ 53 h 119"/>
                <a:gd name="T38" fmla="*/ 223 w 616"/>
                <a:gd name="T39" fmla="*/ 58 h 119"/>
                <a:gd name="T40" fmla="*/ 203 w 616"/>
                <a:gd name="T41" fmla="*/ 63 h 119"/>
                <a:gd name="T42" fmla="*/ 183 w 616"/>
                <a:gd name="T43" fmla="*/ 68 h 119"/>
                <a:gd name="T44" fmla="*/ 163 w 616"/>
                <a:gd name="T45" fmla="*/ 72 h 119"/>
                <a:gd name="T46" fmla="*/ 144 w 616"/>
                <a:gd name="T47" fmla="*/ 78 h 119"/>
                <a:gd name="T48" fmla="*/ 125 w 616"/>
                <a:gd name="T49" fmla="*/ 83 h 119"/>
                <a:gd name="T50" fmla="*/ 106 w 616"/>
                <a:gd name="T51" fmla="*/ 88 h 119"/>
                <a:gd name="T52" fmla="*/ 87 w 616"/>
                <a:gd name="T53" fmla="*/ 93 h 119"/>
                <a:gd name="T54" fmla="*/ 69 w 616"/>
                <a:gd name="T55" fmla="*/ 98 h 119"/>
                <a:gd name="T56" fmla="*/ 51 w 616"/>
                <a:gd name="T57" fmla="*/ 103 h 119"/>
                <a:gd name="T58" fmla="*/ 34 w 616"/>
                <a:gd name="T59" fmla="*/ 108 h 119"/>
                <a:gd name="T60" fmla="*/ 17 w 616"/>
                <a:gd name="T61" fmla="*/ 112 h 119"/>
                <a:gd name="T62" fmla="*/ 0 w 616"/>
                <a:gd name="T63" fmla="*/ 118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6"/>
                <a:gd name="T97" fmla="*/ 0 h 119"/>
                <a:gd name="T98" fmla="*/ 616 w 61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6" name="Freeform 19"/>
            <p:cNvSpPr>
              <a:spLocks/>
            </p:cNvSpPr>
            <p:nvPr/>
          </p:nvSpPr>
          <p:spPr bwMode="auto">
            <a:xfrm>
              <a:off x="4047" y="2510"/>
              <a:ext cx="569" cy="166"/>
            </a:xfrm>
            <a:custGeom>
              <a:avLst/>
              <a:gdLst>
                <a:gd name="T0" fmla="*/ 568 w 569"/>
                <a:gd name="T1" fmla="*/ 0 h 166"/>
                <a:gd name="T2" fmla="*/ 538 w 569"/>
                <a:gd name="T3" fmla="*/ 18 h 166"/>
                <a:gd name="T4" fmla="*/ 522 w 569"/>
                <a:gd name="T5" fmla="*/ 26 h 166"/>
                <a:gd name="T6" fmla="*/ 506 w 569"/>
                <a:gd name="T7" fmla="*/ 34 h 166"/>
                <a:gd name="T8" fmla="*/ 490 w 569"/>
                <a:gd name="T9" fmla="*/ 42 h 166"/>
                <a:gd name="T10" fmla="*/ 473 w 569"/>
                <a:gd name="T11" fmla="*/ 49 h 166"/>
                <a:gd name="T12" fmla="*/ 456 w 569"/>
                <a:gd name="T13" fmla="*/ 56 h 166"/>
                <a:gd name="T14" fmla="*/ 439 w 569"/>
                <a:gd name="T15" fmla="*/ 62 h 166"/>
                <a:gd name="T16" fmla="*/ 421 w 569"/>
                <a:gd name="T17" fmla="*/ 68 h 166"/>
                <a:gd name="T18" fmla="*/ 403 w 569"/>
                <a:gd name="T19" fmla="*/ 74 h 166"/>
                <a:gd name="T20" fmla="*/ 385 w 569"/>
                <a:gd name="T21" fmla="*/ 80 h 166"/>
                <a:gd name="T22" fmla="*/ 367 w 569"/>
                <a:gd name="T23" fmla="*/ 85 h 166"/>
                <a:gd name="T24" fmla="*/ 349 w 569"/>
                <a:gd name="T25" fmla="*/ 90 h 166"/>
                <a:gd name="T26" fmla="*/ 330 w 569"/>
                <a:gd name="T27" fmla="*/ 95 h 166"/>
                <a:gd name="T28" fmla="*/ 311 w 569"/>
                <a:gd name="T29" fmla="*/ 100 h 166"/>
                <a:gd name="T30" fmla="*/ 293 w 569"/>
                <a:gd name="T31" fmla="*/ 104 h 166"/>
                <a:gd name="T32" fmla="*/ 273 w 569"/>
                <a:gd name="T33" fmla="*/ 108 h 166"/>
                <a:gd name="T34" fmla="*/ 255 w 569"/>
                <a:gd name="T35" fmla="*/ 112 h 166"/>
                <a:gd name="T36" fmla="*/ 236 w 569"/>
                <a:gd name="T37" fmla="*/ 116 h 166"/>
                <a:gd name="T38" fmla="*/ 217 w 569"/>
                <a:gd name="T39" fmla="*/ 120 h 166"/>
                <a:gd name="T40" fmla="*/ 198 w 569"/>
                <a:gd name="T41" fmla="*/ 124 h 166"/>
                <a:gd name="T42" fmla="*/ 179 w 569"/>
                <a:gd name="T43" fmla="*/ 128 h 166"/>
                <a:gd name="T44" fmla="*/ 160 w 569"/>
                <a:gd name="T45" fmla="*/ 131 h 166"/>
                <a:gd name="T46" fmla="*/ 141 w 569"/>
                <a:gd name="T47" fmla="*/ 135 h 166"/>
                <a:gd name="T48" fmla="*/ 123 w 569"/>
                <a:gd name="T49" fmla="*/ 138 h 166"/>
                <a:gd name="T50" fmla="*/ 105 w 569"/>
                <a:gd name="T51" fmla="*/ 142 h 166"/>
                <a:gd name="T52" fmla="*/ 87 w 569"/>
                <a:gd name="T53" fmla="*/ 146 h 166"/>
                <a:gd name="T54" fmla="*/ 69 w 569"/>
                <a:gd name="T55" fmla="*/ 149 h 166"/>
                <a:gd name="T56" fmla="*/ 51 w 569"/>
                <a:gd name="T57" fmla="*/ 153 h 166"/>
                <a:gd name="T58" fmla="*/ 33 w 569"/>
                <a:gd name="T59" fmla="*/ 157 h 166"/>
                <a:gd name="T60" fmla="*/ 16 w 569"/>
                <a:gd name="T61" fmla="*/ 161 h 166"/>
                <a:gd name="T62" fmla="*/ 0 w 569"/>
                <a:gd name="T63" fmla="*/ 165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9"/>
                <a:gd name="T97" fmla="*/ 0 h 166"/>
                <a:gd name="T98" fmla="*/ 569 w 569"/>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7" name="Freeform 20"/>
            <p:cNvSpPr>
              <a:spLocks/>
            </p:cNvSpPr>
            <p:nvPr/>
          </p:nvSpPr>
          <p:spPr bwMode="auto">
            <a:xfrm>
              <a:off x="4035" y="2416"/>
              <a:ext cx="522" cy="213"/>
            </a:xfrm>
            <a:custGeom>
              <a:avLst/>
              <a:gdLst>
                <a:gd name="T0" fmla="*/ 521 w 522"/>
                <a:gd name="T1" fmla="*/ 0 h 213"/>
                <a:gd name="T2" fmla="*/ 491 w 522"/>
                <a:gd name="T3" fmla="*/ 22 h 213"/>
                <a:gd name="T4" fmla="*/ 477 w 522"/>
                <a:gd name="T5" fmla="*/ 33 h 213"/>
                <a:gd name="T6" fmla="*/ 462 w 522"/>
                <a:gd name="T7" fmla="*/ 43 h 213"/>
                <a:gd name="T8" fmla="*/ 447 w 522"/>
                <a:gd name="T9" fmla="*/ 52 h 213"/>
                <a:gd name="T10" fmla="*/ 431 w 522"/>
                <a:gd name="T11" fmla="*/ 61 h 213"/>
                <a:gd name="T12" fmla="*/ 416 w 522"/>
                <a:gd name="T13" fmla="*/ 70 h 213"/>
                <a:gd name="T14" fmla="*/ 401 w 522"/>
                <a:gd name="T15" fmla="*/ 78 h 213"/>
                <a:gd name="T16" fmla="*/ 385 w 522"/>
                <a:gd name="T17" fmla="*/ 86 h 213"/>
                <a:gd name="T18" fmla="*/ 369 w 522"/>
                <a:gd name="T19" fmla="*/ 93 h 213"/>
                <a:gd name="T20" fmla="*/ 353 w 522"/>
                <a:gd name="T21" fmla="*/ 100 h 213"/>
                <a:gd name="T22" fmla="*/ 337 w 522"/>
                <a:gd name="T23" fmla="*/ 107 h 213"/>
                <a:gd name="T24" fmla="*/ 321 w 522"/>
                <a:gd name="T25" fmla="*/ 114 h 213"/>
                <a:gd name="T26" fmla="*/ 305 w 522"/>
                <a:gd name="T27" fmla="*/ 120 h 213"/>
                <a:gd name="T28" fmla="*/ 288 w 522"/>
                <a:gd name="T29" fmla="*/ 126 h 213"/>
                <a:gd name="T30" fmla="*/ 271 w 522"/>
                <a:gd name="T31" fmla="*/ 131 h 213"/>
                <a:gd name="T32" fmla="*/ 255 w 522"/>
                <a:gd name="T33" fmla="*/ 137 h 213"/>
                <a:gd name="T34" fmla="*/ 238 w 522"/>
                <a:gd name="T35" fmla="*/ 142 h 213"/>
                <a:gd name="T36" fmla="*/ 221 w 522"/>
                <a:gd name="T37" fmla="*/ 147 h 213"/>
                <a:gd name="T38" fmla="*/ 205 w 522"/>
                <a:gd name="T39" fmla="*/ 152 h 213"/>
                <a:gd name="T40" fmla="*/ 188 w 522"/>
                <a:gd name="T41" fmla="*/ 157 h 213"/>
                <a:gd name="T42" fmla="*/ 171 w 522"/>
                <a:gd name="T43" fmla="*/ 162 h 213"/>
                <a:gd name="T44" fmla="*/ 154 w 522"/>
                <a:gd name="T45" fmla="*/ 167 h 213"/>
                <a:gd name="T46" fmla="*/ 137 w 522"/>
                <a:gd name="T47" fmla="*/ 172 h 213"/>
                <a:gd name="T48" fmla="*/ 120 w 522"/>
                <a:gd name="T49" fmla="*/ 176 h 213"/>
                <a:gd name="T50" fmla="*/ 103 w 522"/>
                <a:gd name="T51" fmla="*/ 181 h 213"/>
                <a:gd name="T52" fmla="*/ 85 w 522"/>
                <a:gd name="T53" fmla="*/ 186 h 213"/>
                <a:gd name="T54" fmla="*/ 68 w 522"/>
                <a:gd name="T55" fmla="*/ 191 h 213"/>
                <a:gd name="T56" fmla="*/ 51 w 522"/>
                <a:gd name="T57" fmla="*/ 196 h 213"/>
                <a:gd name="T58" fmla="*/ 34 w 522"/>
                <a:gd name="T59" fmla="*/ 201 h 213"/>
                <a:gd name="T60" fmla="*/ 17 w 522"/>
                <a:gd name="T61" fmla="*/ 206 h 213"/>
                <a:gd name="T62" fmla="*/ 0 w 522"/>
                <a:gd name="T63" fmla="*/ 212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2"/>
                <a:gd name="T97" fmla="*/ 0 h 213"/>
                <a:gd name="T98" fmla="*/ 522 w 522"/>
                <a:gd name="T99" fmla="*/ 213 h 2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8" name="Freeform 21"/>
            <p:cNvSpPr>
              <a:spLocks/>
            </p:cNvSpPr>
            <p:nvPr/>
          </p:nvSpPr>
          <p:spPr bwMode="auto">
            <a:xfrm>
              <a:off x="3988" y="2356"/>
              <a:ext cx="521" cy="249"/>
            </a:xfrm>
            <a:custGeom>
              <a:avLst/>
              <a:gdLst>
                <a:gd name="T0" fmla="*/ 520 w 521"/>
                <a:gd name="T1" fmla="*/ 0 h 249"/>
                <a:gd name="T2" fmla="*/ 486 w 521"/>
                <a:gd name="T3" fmla="*/ 12 h 249"/>
                <a:gd name="T4" fmla="*/ 470 w 521"/>
                <a:gd name="T5" fmla="*/ 18 h 249"/>
                <a:gd name="T6" fmla="*/ 453 w 521"/>
                <a:gd name="T7" fmla="*/ 25 h 249"/>
                <a:gd name="T8" fmla="*/ 436 w 521"/>
                <a:gd name="T9" fmla="*/ 32 h 249"/>
                <a:gd name="T10" fmla="*/ 420 w 521"/>
                <a:gd name="T11" fmla="*/ 39 h 249"/>
                <a:gd name="T12" fmla="*/ 404 w 521"/>
                <a:gd name="T13" fmla="*/ 47 h 249"/>
                <a:gd name="T14" fmla="*/ 387 w 521"/>
                <a:gd name="T15" fmla="*/ 54 h 249"/>
                <a:gd name="T16" fmla="*/ 371 w 521"/>
                <a:gd name="T17" fmla="*/ 62 h 249"/>
                <a:gd name="T18" fmla="*/ 355 w 521"/>
                <a:gd name="T19" fmla="*/ 70 h 249"/>
                <a:gd name="T20" fmla="*/ 339 w 521"/>
                <a:gd name="T21" fmla="*/ 78 h 249"/>
                <a:gd name="T22" fmla="*/ 323 w 521"/>
                <a:gd name="T23" fmla="*/ 87 h 249"/>
                <a:gd name="T24" fmla="*/ 307 w 521"/>
                <a:gd name="T25" fmla="*/ 95 h 249"/>
                <a:gd name="T26" fmla="*/ 291 w 521"/>
                <a:gd name="T27" fmla="*/ 104 h 249"/>
                <a:gd name="T28" fmla="*/ 275 w 521"/>
                <a:gd name="T29" fmla="*/ 112 h 249"/>
                <a:gd name="T30" fmla="*/ 259 w 521"/>
                <a:gd name="T31" fmla="*/ 121 h 249"/>
                <a:gd name="T32" fmla="*/ 243 w 521"/>
                <a:gd name="T33" fmla="*/ 130 h 249"/>
                <a:gd name="T34" fmla="*/ 228 w 521"/>
                <a:gd name="T35" fmla="*/ 138 h 249"/>
                <a:gd name="T36" fmla="*/ 212 w 521"/>
                <a:gd name="T37" fmla="*/ 147 h 249"/>
                <a:gd name="T38" fmla="*/ 196 w 521"/>
                <a:gd name="T39" fmla="*/ 156 h 249"/>
                <a:gd name="T40" fmla="*/ 180 w 521"/>
                <a:gd name="T41" fmla="*/ 164 h 249"/>
                <a:gd name="T42" fmla="*/ 164 w 521"/>
                <a:gd name="T43" fmla="*/ 173 h 249"/>
                <a:gd name="T44" fmla="*/ 148 w 521"/>
                <a:gd name="T45" fmla="*/ 181 h 249"/>
                <a:gd name="T46" fmla="*/ 132 w 521"/>
                <a:gd name="T47" fmla="*/ 190 h 249"/>
                <a:gd name="T48" fmla="*/ 115 w 521"/>
                <a:gd name="T49" fmla="*/ 198 h 249"/>
                <a:gd name="T50" fmla="*/ 99 w 521"/>
                <a:gd name="T51" fmla="*/ 206 h 249"/>
                <a:gd name="T52" fmla="*/ 83 w 521"/>
                <a:gd name="T53" fmla="*/ 213 h 249"/>
                <a:gd name="T54" fmla="*/ 66 w 521"/>
                <a:gd name="T55" fmla="*/ 221 h 249"/>
                <a:gd name="T56" fmla="*/ 50 w 521"/>
                <a:gd name="T57" fmla="*/ 228 h 249"/>
                <a:gd name="T58" fmla="*/ 33 w 521"/>
                <a:gd name="T59" fmla="*/ 235 h 249"/>
                <a:gd name="T60" fmla="*/ 16 w 521"/>
                <a:gd name="T61" fmla="*/ 242 h 249"/>
                <a:gd name="T62" fmla="*/ 0 w 521"/>
                <a:gd name="T63" fmla="*/ 248 h 2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1"/>
                <a:gd name="T97" fmla="*/ 0 h 249"/>
                <a:gd name="T98" fmla="*/ 521 w 521"/>
                <a:gd name="T99" fmla="*/ 249 h 2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09" name="Freeform 22"/>
            <p:cNvSpPr>
              <a:spLocks/>
            </p:cNvSpPr>
            <p:nvPr/>
          </p:nvSpPr>
          <p:spPr bwMode="auto">
            <a:xfrm>
              <a:off x="3715" y="2328"/>
              <a:ext cx="712" cy="289"/>
            </a:xfrm>
            <a:custGeom>
              <a:avLst/>
              <a:gdLst>
                <a:gd name="T0" fmla="*/ 711 w 712"/>
                <a:gd name="T1" fmla="*/ 5 h 289"/>
                <a:gd name="T2" fmla="*/ 688 w 712"/>
                <a:gd name="T3" fmla="*/ 0 h 289"/>
                <a:gd name="T4" fmla="*/ 676 w 712"/>
                <a:gd name="T5" fmla="*/ 0 h 289"/>
                <a:gd name="T6" fmla="*/ 664 w 712"/>
                <a:gd name="T7" fmla="*/ 0 h 289"/>
                <a:gd name="T8" fmla="*/ 652 w 712"/>
                <a:gd name="T9" fmla="*/ 1 h 289"/>
                <a:gd name="T10" fmla="*/ 640 w 712"/>
                <a:gd name="T11" fmla="*/ 2 h 289"/>
                <a:gd name="T12" fmla="*/ 628 w 712"/>
                <a:gd name="T13" fmla="*/ 5 h 289"/>
                <a:gd name="T14" fmla="*/ 615 w 712"/>
                <a:gd name="T15" fmla="*/ 8 h 289"/>
                <a:gd name="T16" fmla="*/ 603 w 712"/>
                <a:gd name="T17" fmla="*/ 11 h 289"/>
                <a:gd name="T18" fmla="*/ 591 w 712"/>
                <a:gd name="T19" fmla="*/ 16 h 289"/>
                <a:gd name="T20" fmla="*/ 578 w 712"/>
                <a:gd name="T21" fmla="*/ 20 h 289"/>
                <a:gd name="T22" fmla="*/ 565 w 712"/>
                <a:gd name="T23" fmla="*/ 26 h 289"/>
                <a:gd name="T24" fmla="*/ 553 w 712"/>
                <a:gd name="T25" fmla="*/ 31 h 289"/>
                <a:gd name="T26" fmla="*/ 540 w 712"/>
                <a:gd name="T27" fmla="*/ 37 h 289"/>
                <a:gd name="T28" fmla="*/ 527 w 712"/>
                <a:gd name="T29" fmla="*/ 43 h 289"/>
                <a:gd name="T30" fmla="*/ 515 w 712"/>
                <a:gd name="T31" fmla="*/ 50 h 289"/>
                <a:gd name="T32" fmla="*/ 502 w 712"/>
                <a:gd name="T33" fmla="*/ 57 h 289"/>
                <a:gd name="T34" fmla="*/ 490 w 712"/>
                <a:gd name="T35" fmla="*/ 64 h 289"/>
                <a:gd name="T36" fmla="*/ 477 w 712"/>
                <a:gd name="T37" fmla="*/ 71 h 289"/>
                <a:gd name="T38" fmla="*/ 465 w 712"/>
                <a:gd name="T39" fmla="*/ 78 h 289"/>
                <a:gd name="T40" fmla="*/ 453 w 712"/>
                <a:gd name="T41" fmla="*/ 86 h 289"/>
                <a:gd name="T42" fmla="*/ 441 w 712"/>
                <a:gd name="T43" fmla="*/ 93 h 289"/>
                <a:gd name="T44" fmla="*/ 429 w 712"/>
                <a:gd name="T45" fmla="*/ 101 h 289"/>
                <a:gd name="T46" fmla="*/ 417 w 712"/>
                <a:gd name="T47" fmla="*/ 108 h 289"/>
                <a:gd name="T48" fmla="*/ 406 w 712"/>
                <a:gd name="T49" fmla="*/ 115 h 289"/>
                <a:gd name="T50" fmla="*/ 394 w 712"/>
                <a:gd name="T51" fmla="*/ 122 h 289"/>
                <a:gd name="T52" fmla="*/ 383 w 712"/>
                <a:gd name="T53" fmla="*/ 129 h 289"/>
                <a:gd name="T54" fmla="*/ 372 w 712"/>
                <a:gd name="T55" fmla="*/ 136 h 289"/>
                <a:gd name="T56" fmla="*/ 362 w 712"/>
                <a:gd name="T57" fmla="*/ 142 h 289"/>
                <a:gd name="T58" fmla="*/ 351 w 712"/>
                <a:gd name="T59" fmla="*/ 148 h 289"/>
                <a:gd name="T60" fmla="*/ 341 w 712"/>
                <a:gd name="T61" fmla="*/ 153 h 289"/>
                <a:gd name="T62" fmla="*/ 332 w 712"/>
                <a:gd name="T63" fmla="*/ 158 h 289"/>
                <a:gd name="T64" fmla="*/ 311 w 712"/>
                <a:gd name="T65" fmla="*/ 168 h 289"/>
                <a:gd name="T66" fmla="*/ 301 w 712"/>
                <a:gd name="T67" fmla="*/ 173 h 289"/>
                <a:gd name="T68" fmla="*/ 291 w 712"/>
                <a:gd name="T69" fmla="*/ 178 h 289"/>
                <a:gd name="T70" fmla="*/ 281 w 712"/>
                <a:gd name="T71" fmla="*/ 183 h 289"/>
                <a:gd name="T72" fmla="*/ 271 w 712"/>
                <a:gd name="T73" fmla="*/ 188 h 289"/>
                <a:gd name="T74" fmla="*/ 261 w 712"/>
                <a:gd name="T75" fmla="*/ 193 h 289"/>
                <a:gd name="T76" fmla="*/ 251 w 712"/>
                <a:gd name="T77" fmla="*/ 198 h 289"/>
                <a:gd name="T78" fmla="*/ 241 w 712"/>
                <a:gd name="T79" fmla="*/ 203 h 289"/>
                <a:gd name="T80" fmla="*/ 231 w 712"/>
                <a:gd name="T81" fmla="*/ 208 h 289"/>
                <a:gd name="T82" fmla="*/ 221 w 712"/>
                <a:gd name="T83" fmla="*/ 213 h 289"/>
                <a:gd name="T84" fmla="*/ 211 w 712"/>
                <a:gd name="T85" fmla="*/ 218 h 289"/>
                <a:gd name="T86" fmla="*/ 201 w 712"/>
                <a:gd name="T87" fmla="*/ 222 h 289"/>
                <a:gd name="T88" fmla="*/ 191 w 712"/>
                <a:gd name="T89" fmla="*/ 227 h 289"/>
                <a:gd name="T90" fmla="*/ 181 w 712"/>
                <a:gd name="T91" fmla="*/ 232 h 289"/>
                <a:gd name="T92" fmla="*/ 171 w 712"/>
                <a:gd name="T93" fmla="*/ 236 h 289"/>
                <a:gd name="T94" fmla="*/ 160 w 712"/>
                <a:gd name="T95" fmla="*/ 240 h 289"/>
                <a:gd name="T96" fmla="*/ 150 w 712"/>
                <a:gd name="T97" fmla="*/ 244 h 289"/>
                <a:gd name="T98" fmla="*/ 140 w 712"/>
                <a:gd name="T99" fmla="*/ 248 h 289"/>
                <a:gd name="T100" fmla="*/ 129 w 712"/>
                <a:gd name="T101" fmla="*/ 252 h 289"/>
                <a:gd name="T102" fmla="*/ 119 w 712"/>
                <a:gd name="T103" fmla="*/ 256 h 289"/>
                <a:gd name="T104" fmla="*/ 109 w 712"/>
                <a:gd name="T105" fmla="*/ 260 h 289"/>
                <a:gd name="T106" fmla="*/ 98 w 712"/>
                <a:gd name="T107" fmla="*/ 264 h 289"/>
                <a:gd name="T108" fmla="*/ 87 w 712"/>
                <a:gd name="T109" fmla="*/ 267 h 289"/>
                <a:gd name="T110" fmla="*/ 77 w 712"/>
                <a:gd name="T111" fmla="*/ 270 h 289"/>
                <a:gd name="T112" fmla="*/ 66 w 712"/>
                <a:gd name="T113" fmla="*/ 273 h 289"/>
                <a:gd name="T114" fmla="*/ 55 w 712"/>
                <a:gd name="T115" fmla="*/ 276 h 289"/>
                <a:gd name="T116" fmla="*/ 45 w 712"/>
                <a:gd name="T117" fmla="*/ 279 h 289"/>
                <a:gd name="T118" fmla="*/ 33 w 712"/>
                <a:gd name="T119" fmla="*/ 282 h 289"/>
                <a:gd name="T120" fmla="*/ 23 w 712"/>
                <a:gd name="T121" fmla="*/ 284 h 289"/>
                <a:gd name="T122" fmla="*/ 11 w 712"/>
                <a:gd name="T123" fmla="*/ 286 h 289"/>
                <a:gd name="T124" fmla="*/ 0 w 712"/>
                <a:gd name="T125" fmla="*/ 288 h 2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12"/>
                <a:gd name="T190" fmla="*/ 0 h 289"/>
                <a:gd name="T191" fmla="*/ 712 w 712"/>
                <a:gd name="T192" fmla="*/ 289 h 2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0" name="Freeform 23"/>
            <p:cNvSpPr>
              <a:spLocks/>
            </p:cNvSpPr>
            <p:nvPr/>
          </p:nvSpPr>
          <p:spPr bwMode="auto">
            <a:xfrm>
              <a:off x="3774" y="2604"/>
              <a:ext cx="238" cy="15"/>
            </a:xfrm>
            <a:custGeom>
              <a:avLst/>
              <a:gdLst>
                <a:gd name="T0" fmla="*/ 237 w 238"/>
                <a:gd name="T1" fmla="*/ 0 h 15"/>
                <a:gd name="T2" fmla="*/ 222 w 238"/>
                <a:gd name="T3" fmla="*/ 2 h 15"/>
                <a:gd name="T4" fmla="*/ 215 w 238"/>
                <a:gd name="T5" fmla="*/ 2 h 15"/>
                <a:gd name="T6" fmla="*/ 208 w 238"/>
                <a:gd name="T7" fmla="*/ 3 h 15"/>
                <a:gd name="T8" fmla="*/ 200 w 238"/>
                <a:gd name="T9" fmla="*/ 4 h 15"/>
                <a:gd name="T10" fmla="*/ 193 w 238"/>
                <a:gd name="T11" fmla="*/ 4 h 15"/>
                <a:gd name="T12" fmla="*/ 186 w 238"/>
                <a:gd name="T13" fmla="*/ 5 h 15"/>
                <a:gd name="T14" fmla="*/ 178 w 238"/>
                <a:gd name="T15" fmla="*/ 6 h 15"/>
                <a:gd name="T16" fmla="*/ 171 w 238"/>
                <a:gd name="T17" fmla="*/ 6 h 15"/>
                <a:gd name="T18" fmla="*/ 164 w 238"/>
                <a:gd name="T19" fmla="*/ 7 h 15"/>
                <a:gd name="T20" fmla="*/ 156 w 238"/>
                <a:gd name="T21" fmla="*/ 8 h 15"/>
                <a:gd name="T22" fmla="*/ 149 w 238"/>
                <a:gd name="T23" fmla="*/ 9 h 15"/>
                <a:gd name="T24" fmla="*/ 141 w 238"/>
                <a:gd name="T25" fmla="*/ 9 h 15"/>
                <a:gd name="T26" fmla="*/ 134 w 238"/>
                <a:gd name="T27" fmla="*/ 10 h 15"/>
                <a:gd name="T28" fmla="*/ 126 w 238"/>
                <a:gd name="T29" fmla="*/ 11 h 15"/>
                <a:gd name="T30" fmla="*/ 119 w 238"/>
                <a:gd name="T31" fmla="*/ 11 h 15"/>
                <a:gd name="T32" fmla="*/ 112 w 238"/>
                <a:gd name="T33" fmla="*/ 12 h 15"/>
                <a:gd name="T34" fmla="*/ 104 w 238"/>
                <a:gd name="T35" fmla="*/ 12 h 15"/>
                <a:gd name="T36" fmla="*/ 97 w 238"/>
                <a:gd name="T37" fmla="*/ 13 h 15"/>
                <a:gd name="T38" fmla="*/ 89 w 238"/>
                <a:gd name="T39" fmla="*/ 13 h 15"/>
                <a:gd name="T40" fmla="*/ 82 w 238"/>
                <a:gd name="T41" fmla="*/ 14 h 15"/>
                <a:gd name="T42" fmla="*/ 74 w 238"/>
                <a:gd name="T43" fmla="*/ 14 h 15"/>
                <a:gd name="T44" fmla="*/ 67 w 238"/>
                <a:gd name="T45" fmla="*/ 14 h 15"/>
                <a:gd name="T46" fmla="*/ 60 w 238"/>
                <a:gd name="T47" fmla="*/ 14 h 15"/>
                <a:gd name="T48" fmla="*/ 52 w 238"/>
                <a:gd name="T49" fmla="*/ 14 h 15"/>
                <a:gd name="T50" fmla="*/ 45 w 238"/>
                <a:gd name="T51" fmla="*/ 14 h 15"/>
                <a:gd name="T52" fmla="*/ 37 w 238"/>
                <a:gd name="T53" fmla="*/ 14 h 15"/>
                <a:gd name="T54" fmla="*/ 30 w 238"/>
                <a:gd name="T55" fmla="*/ 14 h 15"/>
                <a:gd name="T56" fmla="*/ 22 w 238"/>
                <a:gd name="T57" fmla="*/ 14 h 15"/>
                <a:gd name="T58" fmla="*/ 15 w 238"/>
                <a:gd name="T59" fmla="*/ 13 h 15"/>
                <a:gd name="T60" fmla="*/ 8 w 238"/>
                <a:gd name="T61" fmla="*/ 12 h 15"/>
                <a:gd name="T62" fmla="*/ 0 w 238"/>
                <a:gd name="T63" fmla="*/ 12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8"/>
                <a:gd name="T97" fmla="*/ 0 h 15"/>
                <a:gd name="T98" fmla="*/ 238 w 238"/>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1" name="Freeform 24"/>
            <p:cNvSpPr>
              <a:spLocks/>
            </p:cNvSpPr>
            <p:nvPr/>
          </p:nvSpPr>
          <p:spPr bwMode="auto">
            <a:xfrm>
              <a:off x="3502" y="2770"/>
              <a:ext cx="333" cy="142"/>
            </a:xfrm>
            <a:custGeom>
              <a:avLst/>
              <a:gdLst>
                <a:gd name="T0" fmla="*/ 0 w 333"/>
                <a:gd name="T1" fmla="*/ 0 h 142"/>
                <a:gd name="T2" fmla="*/ 19 w 333"/>
                <a:gd name="T3" fmla="*/ 0 h 142"/>
                <a:gd name="T4" fmla="*/ 28 w 333"/>
                <a:gd name="T5" fmla="*/ 1 h 142"/>
                <a:gd name="T6" fmla="*/ 39 w 333"/>
                <a:gd name="T7" fmla="*/ 2 h 142"/>
                <a:gd name="T8" fmla="*/ 49 w 333"/>
                <a:gd name="T9" fmla="*/ 4 h 142"/>
                <a:gd name="T10" fmla="*/ 60 w 333"/>
                <a:gd name="T11" fmla="*/ 6 h 142"/>
                <a:gd name="T12" fmla="*/ 72 w 333"/>
                <a:gd name="T13" fmla="*/ 8 h 142"/>
                <a:gd name="T14" fmla="*/ 83 w 333"/>
                <a:gd name="T15" fmla="*/ 10 h 142"/>
                <a:gd name="T16" fmla="*/ 94 w 333"/>
                <a:gd name="T17" fmla="*/ 13 h 142"/>
                <a:gd name="T18" fmla="*/ 106 w 333"/>
                <a:gd name="T19" fmla="*/ 16 h 142"/>
                <a:gd name="T20" fmla="*/ 118 w 333"/>
                <a:gd name="T21" fmla="*/ 20 h 142"/>
                <a:gd name="T22" fmla="*/ 130 w 333"/>
                <a:gd name="T23" fmla="*/ 24 h 142"/>
                <a:gd name="T24" fmla="*/ 142 w 333"/>
                <a:gd name="T25" fmla="*/ 28 h 142"/>
                <a:gd name="T26" fmla="*/ 154 w 333"/>
                <a:gd name="T27" fmla="*/ 32 h 142"/>
                <a:gd name="T28" fmla="*/ 166 w 333"/>
                <a:gd name="T29" fmla="*/ 36 h 142"/>
                <a:gd name="T30" fmla="*/ 178 w 333"/>
                <a:gd name="T31" fmla="*/ 41 h 142"/>
                <a:gd name="T32" fmla="*/ 190 w 333"/>
                <a:gd name="T33" fmla="*/ 46 h 142"/>
                <a:gd name="T34" fmla="*/ 202 w 333"/>
                <a:gd name="T35" fmla="*/ 51 h 142"/>
                <a:gd name="T36" fmla="*/ 213 w 333"/>
                <a:gd name="T37" fmla="*/ 56 h 142"/>
                <a:gd name="T38" fmla="*/ 225 w 333"/>
                <a:gd name="T39" fmla="*/ 62 h 142"/>
                <a:gd name="T40" fmla="*/ 236 w 333"/>
                <a:gd name="T41" fmla="*/ 68 h 142"/>
                <a:gd name="T42" fmla="*/ 247 w 333"/>
                <a:gd name="T43" fmla="*/ 74 h 142"/>
                <a:gd name="T44" fmla="*/ 257 w 333"/>
                <a:gd name="T45" fmla="*/ 80 h 142"/>
                <a:gd name="T46" fmla="*/ 267 w 333"/>
                <a:gd name="T47" fmla="*/ 86 h 142"/>
                <a:gd name="T48" fmla="*/ 277 w 333"/>
                <a:gd name="T49" fmla="*/ 92 h 142"/>
                <a:gd name="T50" fmla="*/ 286 w 333"/>
                <a:gd name="T51" fmla="*/ 99 h 142"/>
                <a:gd name="T52" fmla="*/ 295 w 333"/>
                <a:gd name="T53" fmla="*/ 106 h 142"/>
                <a:gd name="T54" fmla="*/ 304 w 333"/>
                <a:gd name="T55" fmla="*/ 112 h 142"/>
                <a:gd name="T56" fmla="*/ 312 w 333"/>
                <a:gd name="T57" fmla="*/ 120 h 142"/>
                <a:gd name="T58" fmla="*/ 319 w 333"/>
                <a:gd name="T59" fmla="*/ 126 h 142"/>
                <a:gd name="T60" fmla="*/ 325 w 333"/>
                <a:gd name="T61" fmla="*/ 134 h 142"/>
                <a:gd name="T62" fmla="*/ 332 w 333"/>
                <a:gd name="T63" fmla="*/ 141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3"/>
                <a:gd name="T97" fmla="*/ 0 h 142"/>
                <a:gd name="T98" fmla="*/ 333 w 333"/>
                <a:gd name="T99" fmla="*/ 142 h 1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2" name="Freeform 25"/>
            <p:cNvSpPr>
              <a:spLocks/>
            </p:cNvSpPr>
            <p:nvPr/>
          </p:nvSpPr>
          <p:spPr bwMode="auto">
            <a:xfrm>
              <a:off x="3538" y="2694"/>
              <a:ext cx="379" cy="147"/>
            </a:xfrm>
            <a:custGeom>
              <a:avLst/>
              <a:gdLst>
                <a:gd name="T0" fmla="*/ 0 w 379"/>
                <a:gd name="T1" fmla="*/ 5 h 147"/>
                <a:gd name="T2" fmla="*/ 20 w 379"/>
                <a:gd name="T3" fmla="*/ 1 h 147"/>
                <a:gd name="T4" fmla="*/ 30 w 379"/>
                <a:gd name="T5" fmla="*/ 0 h 147"/>
                <a:gd name="T6" fmla="*/ 42 w 379"/>
                <a:gd name="T7" fmla="*/ 0 h 147"/>
                <a:gd name="T8" fmla="*/ 54 w 379"/>
                <a:gd name="T9" fmla="*/ 1 h 147"/>
                <a:gd name="T10" fmla="*/ 66 w 379"/>
                <a:gd name="T11" fmla="*/ 2 h 147"/>
                <a:gd name="T12" fmla="*/ 78 w 379"/>
                <a:gd name="T13" fmla="*/ 4 h 147"/>
                <a:gd name="T14" fmla="*/ 91 w 379"/>
                <a:gd name="T15" fmla="*/ 6 h 147"/>
                <a:gd name="T16" fmla="*/ 104 w 379"/>
                <a:gd name="T17" fmla="*/ 9 h 147"/>
                <a:gd name="T18" fmla="*/ 117 w 379"/>
                <a:gd name="T19" fmla="*/ 12 h 147"/>
                <a:gd name="T20" fmla="*/ 130 w 379"/>
                <a:gd name="T21" fmla="*/ 16 h 147"/>
                <a:gd name="T22" fmla="*/ 144 w 379"/>
                <a:gd name="T23" fmla="*/ 20 h 147"/>
                <a:gd name="T24" fmla="*/ 158 w 379"/>
                <a:gd name="T25" fmla="*/ 25 h 147"/>
                <a:gd name="T26" fmla="*/ 171 w 379"/>
                <a:gd name="T27" fmla="*/ 30 h 147"/>
                <a:gd name="T28" fmla="*/ 185 w 379"/>
                <a:gd name="T29" fmla="*/ 35 h 147"/>
                <a:gd name="T30" fmla="*/ 199 w 379"/>
                <a:gd name="T31" fmla="*/ 41 h 147"/>
                <a:gd name="T32" fmla="*/ 212 w 379"/>
                <a:gd name="T33" fmla="*/ 47 h 147"/>
                <a:gd name="T34" fmla="*/ 226 w 379"/>
                <a:gd name="T35" fmla="*/ 53 h 147"/>
                <a:gd name="T36" fmla="*/ 239 w 379"/>
                <a:gd name="T37" fmla="*/ 59 h 147"/>
                <a:gd name="T38" fmla="*/ 252 w 379"/>
                <a:gd name="T39" fmla="*/ 66 h 147"/>
                <a:gd name="T40" fmla="*/ 265 w 379"/>
                <a:gd name="T41" fmla="*/ 72 h 147"/>
                <a:gd name="T42" fmla="*/ 278 w 379"/>
                <a:gd name="T43" fmla="*/ 79 h 147"/>
                <a:gd name="T44" fmla="*/ 290 w 379"/>
                <a:gd name="T45" fmla="*/ 86 h 147"/>
                <a:gd name="T46" fmla="*/ 302 w 379"/>
                <a:gd name="T47" fmla="*/ 93 h 147"/>
                <a:gd name="T48" fmla="*/ 313 w 379"/>
                <a:gd name="T49" fmla="*/ 100 h 147"/>
                <a:gd name="T50" fmla="*/ 324 w 379"/>
                <a:gd name="T51" fmla="*/ 107 h 147"/>
                <a:gd name="T52" fmla="*/ 334 w 379"/>
                <a:gd name="T53" fmla="*/ 114 h 147"/>
                <a:gd name="T54" fmla="*/ 344 w 379"/>
                <a:gd name="T55" fmla="*/ 120 h 147"/>
                <a:gd name="T56" fmla="*/ 354 w 379"/>
                <a:gd name="T57" fmla="*/ 127 h 147"/>
                <a:gd name="T58" fmla="*/ 363 w 379"/>
                <a:gd name="T59" fmla="*/ 134 h 147"/>
                <a:gd name="T60" fmla="*/ 371 w 379"/>
                <a:gd name="T61" fmla="*/ 140 h 147"/>
                <a:gd name="T62" fmla="*/ 378 w 379"/>
                <a:gd name="T63" fmla="*/ 14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9"/>
                <a:gd name="T97" fmla="*/ 0 h 147"/>
                <a:gd name="T98" fmla="*/ 379 w 37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3" name="Freeform 26"/>
            <p:cNvSpPr>
              <a:spLocks/>
            </p:cNvSpPr>
            <p:nvPr/>
          </p:nvSpPr>
          <p:spPr bwMode="auto">
            <a:xfrm>
              <a:off x="3644" y="2646"/>
              <a:ext cx="380" cy="89"/>
            </a:xfrm>
            <a:custGeom>
              <a:avLst/>
              <a:gdLst>
                <a:gd name="T0" fmla="*/ 0 w 380"/>
                <a:gd name="T1" fmla="*/ 5 h 89"/>
                <a:gd name="T2" fmla="*/ 23 w 380"/>
                <a:gd name="T3" fmla="*/ 1 h 89"/>
                <a:gd name="T4" fmla="*/ 34 w 380"/>
                <a:gd name="T5" fmla="*/ 0 h 89"/>
                <a:gd name="T6" fmla="*/ 46 w 380"/>
                <a:gd name="T7" fmla="*/ 0 h 89"/>
                <a:gd name="T8" fmla="*/ 58 w 380"/>
                <a:gd name="T9" fmla="*/ 0 h 89"/>
                <a:gd name="T10" fmla="*/ 69 w 380"/>
                <a:gd name="T11" fmla="*/ 1 h 89"/>
                <a:gd name="T12" fmla="*/ 81 w 380"/>
                <a:gd name="T13" fmla="*/ 2 h 89"/>
                <a:gd name="T14" fmla="*/ 93 w 380"/>
                <a:gd name="T15" fmla="*/ 4 h 89"/>
                <a:gd name="T16" fmla="*/ 105 w 380"/>
                <a:gd name="T17" fmla="*/ 6 h 89"/>
                <a:gd name="T18" fmla="*/ 117 w 380"/>
                <a:gd name="T19" fmla="*/ 8 h 89"/>
                <a:gd name="T20" fmla="*/ 130 w 380"/>
                <a:gd name="T21" fmla="*/ 10 h 89"/>
                <a:gd name="T22" fmla="*/ 142 w 380"/>
                <a:gd name="T23" fmla="*/ 14 h 89"/>
                <a:gd name="T24" fmla="*/ 154 w 380"/>
                <a:gd name="T25" fmla="*/ 17 h 89"/>
                <a:gd name="T26" fmla="*/ 166 w 380"/>
                <a:gd name="T27" fmla="*/ 20 h 89"/>
                <a:gd name="T28" fmla="*/ 178 w 380"/>
                <a:gd name="T29" fmla="*/ 24 h 89"/>
                <a:gd name="T30" fmla="*/ 190 w 380"/>
                <a:gd name="T31" fmla="*/ 28 h 89"/>
                <a:gd name="T32" fmla="*/ 203 w 380"/>
                <a:gd name="T33" fmla="*/ 32 h 89"/>
                <a:gd name="T34" fmla="*/ 215 w 380"/>
                <a:gd name="T35" fmla="*/ 36 h 89"/>
                <a:gd name="T36" fmla="*/ 227 w 380"/>
                <a:gd name="T37" fmla="*/ 40 h 89"/>
                <a:gd name="T38" fmla="*/ 239 w 380"/>
                <a:gd name="T39" fmla="*/ 44 h 89"/>
                <a:gd name="T40" fmla="*/ 251 w 380"/>
                <a:gd name="T41" fmla="*/ 49 h 89"/>
                <a:gd name="T42" fmla="*/ 263 w 380"/>
                <a:gd name="T43" fmla="*/ 53 h 89"/>
                <a:gd name="T44" fmla="*/ 275 w 380"/>
                <a:gd name="T45" fmla="*/ 57 h 89"/>
                <a:gd name="T46" fmla="*/ 287 w 380"/>
                <a:gd name="T47" fmla="*/ 61 h 89"/>
                <a:gd name="T48" fmla="*/ 299 w 380"/>
                <a:gd name="T49" fmla="*/ 65 h 89"/>
                <a:gd name="T50" fmla="*/ 311 w 380"/>
                <a:gd name="T51" fmla="*/ 69 h 89"/>
                <a:gd name="T52" fmla="*/ 322 w 380"/>
                <a:gd name="T53" fmla="*/ 73 h 89"/>
                <a:gd name="T54" fmla="*/ 334 w 380"/>
                <a:gd name="T55" fmla="*/ 76 h 89"/>
                <a:gd name="T56" fmla="*/ 346 w 380"/>
                <a:gd name="T57" fmla="*/ 80 h 89"/>
                <a:gd name="T58" fmla="*/ 357 w 380"/>
                <a:gd name="T59" fmla="*/ 83 h 89"/>
                <a:gd name="T60" fmla="*/ 368 w 380"/>
                <a:gd name="T61" fmla="*/ 85 h 89"/>
                <a:gd name="T62" fmla="*/ 379 w 380"/>
                <a:gd name="T63" fmla="*/ 88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0"/>
                <a:gd name="T97" fmla="*/ 0 h 89"/>
                <a:gd name="T98" fmla="*/ 380 w 380"/>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4" name="Freeform 27"/>
            <p:cNvSpPr>
              <a:spLocks/>
            </p:cNvSpPr>
            <p:nvPr/>
          </p:nvSpPr>
          <p:spPr bwMode="auto">
            <a:xfrm>
              <a:off x="4256" y="1802"/>
              <a:ext cx="218" cy="296"/>
            </a:xfrm>
            <a:custGeom>
              <a:avLst/>
              <a:gdLst>
                <a:gd name="T0" fmla="*/ 217 w 218"/>
                <a:gd name="T1" fmla="*/ 0 h 296"/>
                <a:gd name="T2" fmla="*/ 199 w 218"/>
                <a:gd name="T3" fmla="*/ 2 h 296"/>
                <a:gd name="T4" fmla="*/ 191 w 218"/>
                <a:gd name="T5" fmla="*/ 4 h 296"/>
                <a:gd name="T6" fmla="*/ 184 w 218"/>
                <a:gd name="T7" fmla="*/ 6 h 296"/>
                <a:gd name="T8" fmla="*/ 178 w 218"/>
                <a:gd name="T9" fmla="*/ 10 h 296"/>
                <a:gd name="T10" fmla="*/ 172 w 218"/>
                <a:gd name="T11" fmla="*/ 14 h 296"/>
                <a:gd name="T12" fmla="*/ 166 w 218"/>
                <a:gd name="T13" fmla="*/ 18 h 296"/>
                <a:gd name="T14" fmla="*/ 162 w 218"/>
                <a:gd name="T15" fmla="*/ 24 h 296"/>
                <a:gd name="T16" fmla="*/ 157 w 218"/>
                <a:gd name="T17" fmla="*/ 29 h 296"/>
                <a:gd name="T18" fmla="*/ 154 w 218"/>
                <a:gd name="T19" fmla="*/ 35 h 296"/>
                <a:gd name="T20" fmla="*/ 150 w 218"/>
                <a:gd name="T21" fmla="*/ 42 h 296"/>
                <a:gd name="T22" fmla="*/ 147 w 218"/>
                <a:gd name="T23" fmla="*/ 48 h 296"/>
                <a:gd name="T24" fmla="*/ 144 w 218"/>
                <a:gd name="T25" fmla="*/ 55 h 296"/>
                <a:gd name="T26" fmla="*/ 142 w 218"/>
                <a:gd name="T27" fmla="*/ 62 h 296"/>
                <a:gd name="T28" fmla="*/ 139 w 218"/>
                <a:gd name="T29" fmla="*/ 70 h 296"/>
                <a:gd name="T30" fmla="*/ 137 w 218"/>
                <a:gd name="T31" fmla="*/ 77 h 296"/>
                <a:gd name="T32" fmla="*/ 135 w 218"/>
                <a:gd name="T33" fmla="*/ 84 h 296"/>
                <a:gd name="T34" fmla="*/ 133 w 218"/>
                <a:gd name="T35" fmla="*/ 92 h 296"/>
                <a:gd name="T36" fmla="*/ 131 w 218"/>
                <a:gd name="T37" fmla="*/ 100 h 296"/>
                <a:gd name="T38" fmla="*/ 129 w 218"/>
                <a:gd name="T39" fmla="*/ 107 h 296"/>
                <a:gd name="T40" fmla="*/ 126 w 218"/>
                <a:gd name="T41" fmla="*/ 115 h 296"/>
                <a:gd name="T42" fmla="*/ 124 w 218"/>
                <a:gd name="T43" fmla="*/ 122 h 296"/>
                <a:gd name="T44" fmla="*/ 122 w 218"/>
                <a:gd name="T45" fmla="*/ 129 h 296"/>
                <a:gd name="T46" fmla="*/ 120 w 218"/>
                <a:gd name="T47" fmla="*/ 136 h 296"/>
                <a:gd name="T48" fmla="*/ 117 w 218"/>
                <a:gd name="T49" fmla="*/ 143 h 296"/>
                <a:gd name="T50" fmla="*/ 114 w 218"/>
                <a:gd name="T51" fmla="*/ 149 h 296"/>
                <a:gd name="T52" fmla="*/ 110 w 218"/>
                <a:gd name="T53" fmla="*/ 155 h 296"/>
                <a:gd name="T54" fmla="*/ 106 w 218"/>
                <a:gd name="T55" fmla="*/ 160 h 296"/>
                <a:gd name="T56" fmla="*/ 102 w 218"/>
                <a:gd name="T57" fmla="*/ 165 h 296"/>
                <a:gd name="T58" fmla="*/ 98 w 218"/>
                <a:gd name="T59" fmla="*/ 170 h 296"/>
                <a:gd name="T60" fmla="*/ 92 w 218"/>
                <a:gd name="T61" fmla="*/ 174 h 296"/>
                <a:gd name="T62" fmla="*/ 87 w 218"/>
                <a:gd name="T63" fmla="*/ 177 h 296"/>
                <a:gd name="T64" fmla="*/ 77 w 218"/>
                <a:gd name="T65" fmla="*/ 182 h 296"/>
                <a:gd name="T66" fmla="*/ 73 w 218"/>
                <a:gd name="T67" fmla="*/ 184 h 296"/>
                <a:gd name="T68" fmla="*/ 68 w 218"/>
                <a:gd name="T69" fmla="*/ 186 h 296"/>
                <a:gd name="T70" fmla="*/ 64 w 218"/>
                <a:gd name="T71" fmla="*/ 189 h 296"/>
                <a:gd name="T72" fmla="*/ 59 w 218"/>
                <a:gd name="T73" fmla="*/ 191 h 296"/>
                <a:gd name="T74" fmla="*/ 55 w 218"/>
                <a:gd name="T75" fmla="*/ 194 h 296"/>
                <a:gd name="T76" fmla="*/ 50 w 218"/>
                <a:gd name="T77" fmla="*/ 196 h 296"/>
                <a:gd name="T78" fmla="*/ 46 w 218"/>
                <a:gd name="T79" fmla="*/ 199 h 296"/>
                <a:gd name="T80" fmla="*/ 42 w 218"/>
                <a:gd name="T81" fmla="*/ 202 h 296"/>
                <a:gd name="T82" fmla="*/ 38 w 218"/>
                <a:gd name="T83" fmla="*/ 205 h 296"/>
                <a:gd name="T84" fmla="*/ 34 w 218"/>
                <a:gd name="T85" fmla="*/ 208 h 296"/>
                <a:gd name="T86" fmla="*/ 31 w 218"/>
                <a:gd name="T87" fmla="*/ 211 h 296"/>
                <a:gd name="T88" fmla="*/ 27 w 218"/>
                <a:gd name="T89" fmla="*/ 214 h 296"/>
                <a:gd name="T90" fmla="*/ 24 w 218"/>
                <a:gd name="T91" fmla="*/ 217 h 296"/>
                <a:gd name="T92" fmla="*/ 20 w 218"/>
                <a:gd name="T93" fmla="*/ 220 h 296"/>
                <a:gd name="T94" fmla="*/ 18 w 218"/>
                <a:gd name="T95" fmla="*/ 224 h 296"/>
                <a:gd name="T96" fmla="*/ 15 w 218"/>
                <a:gd name="T97" fmla="*/ 228 h 296"/>
                <a:gd name="T98" fmla="*/ 12 w 218"/>
                <a:gd name="T99" fmla="*/ 232 h 296"/>
                <a:gd name="T100" fmla="*/ 10 w 218"/>
                <a:gd name="T101" fmla="*/ 235 h 296"/>
                <a:gd name="T102" fmla="*/ 8 w 218"/>
                <a:gd name="T103" fmla="*/ 239 h 296"/>
                <a:gd name="T104" fmla="*/ 6 w 218"/>
                <a:gd name="T105" fmla="*/ 244 h 296"/>
                <a:gd name="T106" fmla="*/ 4 w 218"/>
                <a:gd name="T107" fmla="*/ 248 h 296"/>
                <a:gd name="T108" fmla="*/ 3 w 218"/>
                <a:gd name="T109" fmla="*/ 252 h 296"/>
                <a:gd name="T110" fmla="*/ 2 w 218"/>
                <a:gd name="T111" fmla="*/ 257 h 296"/>
                <a:gd name="T112" fmla="*/ 1 w 218"/>
                <a:gd name="T113" fmla="*/ 262 h 296"/>
                <a:gd name="T114" fmla="*/ 0 w 218"/>
                <a:gd name="T115" fmla="*/ 267 h 296"/>
                <a:gd name="T116" fmla="*/ 0 w 218"/>
                <a:gd name="T117" fmla="*/ 272 h 296"/>
                <a:gd name="T118" fmla="*/ 1 w 218"/>
                <a:gd name="T119" fmla="*/ 278 h 296"/>
                <a:gd name="T120" fmla="*/ 1 w 218"/>
                <a:gd name="T121" fmla="*/ 283 h 296"/>
                <a:gd name="T122" fmla="*/ 2 w 218"/>
                <a:gd name="T123" fmla="*/ 289 h 296"/>
                <a:gd name="T124" fmla="*/ 4 w 218"/>
                <a:gd name="T125" fmla="*/ 295 h 2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8"/>
                <a:gd name="T190" fmla="*/ 0 h 296"/>
                <a:gd name="T191" fmla="*/ 218 w 218"/>
                <a:gd name="T192" fmla="*/ 296 h 2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5" name="Freeform 28"/>
            <p:cNvSpPr>
              <a:spLocks/>
            </p:cNvSpPr>
            <p:nvPr/>
          </p:nvSpPr>
          <p:spPr bwMode="auto">
            <a:xfrm>
              <a:off x="3985" y="1660"/>
              <a:ext cx="347" cy="521"/>
            </a:xfrm>
            <a:custGeom>
              <a:avLst/>
              <a:gdLst>
                <a:gd name="T0" fmla="*/ 335 w 347"/>
                <a:gd name="T1" fmla="*/ 26 h 521"/>
                <a:gd name="T2" fmla="*/ 322 w 347"/>
                <a:gd name="T3" fmla="*/ 46 h 521"/>
                <a:gd name="T4" fmla="*/ 306 w 347"/>
                <a:gd name="T5" fmla="*/ 63 h 521"/>
                <a:gd name="T6" fmla="*/ 287 w 347"/>
                <a:gd name="T7" fmla="*/ 76 h 521"/>
                <a:gd name="T8" fmla="*/ 268 w 347"/>
                <a:gd name="T9" fmla="*/ 86 h 521"/>
                <a:gd name="T10" fmla="*/ 247 w 347"/>
                <a:gd name="T11" fmla="*/ 95 h 521"/>
                <a:gd name="T12" fmla="*/ 225 w 347"/>
                <a:gd name="T13" fmla="*/ 102 h 521"/>
                <a:gd name="T14" fmla="*/ 202 w 347"/>
                <a:gd name="T15" fmla="*/ 108 h 521"/>
                <a:gd name="T16" fmla="*/ 180 w 347"/>
                <a:gd name="T17" fmla="*/ 113 h 521"/>
                <a:gd name="T18" fmla="*/ 158 w 347"/>
                <a:gd name="T19" fmla="*/ 120 h 521"/>
                <a:gd name="T20" fmla="*/ 137 w 347"/>
                <a:gd name="T21" fmla="*/ 127 h 521"/>
                <a:gd name="T22" fmla="*/ 118 w 347"/>
                <a:gd name="T23" fmla="*/ 136 h 521"/>
                <a:gd name="T24" fmla="*/ 100 w 347"/>
                <a:gd name="T25" fmla="*/ 147 h 521"/>
                <a:gd name="T26" fmla="*/ 84 w 347"/>
                <a:gd name="T27" fmla="*/ 161 h 521"/>
                <a:gd name="T28" fmla="*/ 71 w 347"/>
                <a:gd name="T29" fmla="*/ 179 h 521"/>
                <a:gd name="T30" fmla="*/ 62 w 347"/>
                <a:gd name="T31" fmla="*/ 201 h 521"/>
                <a:gd name="T32" fmla="*/ 57 w 347"/>
                <a:gd name="T33" fmla="*/ 214 h 521"/>
                <a:gd name="T34" fmla="*/ 53 w 347"/>
                <a:gd name="T35" fmla="*/ 226 h 521"/>
                <a:gd name="T36" fmla="*/ 48 w 347"/>
                <a:gd name="T37" fmla="*/ 240 h 521"/>
                <a:gd name="T38" fmla="*/ 43 w 347"/>
                <a:gd name="T39" fmla="*/ 257 h 521"/>
                <a:gd name="T40" fmla="*/ 37 w 347"/>
                <a:gd name="T41" fmla="*/ 275 h 521"/>
                <a:gd name="T42" fmla="*/ 31 w 347"/>
                <a:gd name="T43" fmla="*/ 294 h 521"/>
                <a:gd name="T44" fmla="*/ 25 w 347"/>
                <a:gd name="T45" fmla="*/ 313 h 521"/>
                <a:gd name="T46" fmla="*/ 19 w 347"/>
                <a:gd name="T47" fmla="*/ 333 h 521"/>
                <a:gd name="T48" fmla="*/ 13 w 347"/>
                <a:gd name="T49" fmla="*/ 352 h 521"/>
                <a:gd name="T50" fmla="*/ 9 w 347"/>
                <a:gd name="T51" fmla="*/ 370 h 521"/>
                <a:gd name="T52" fmla="*/ 5 w 347"/>
                <a:gd name="T53" fmla="*/ 388 h 521"/>
                <a:gd name="T54" fmla="*/ 2 w 347"/>
                <a:gd name="T55" fmla="*/ 403 h 521"/>
                <a:gd name="T56" fmla="*/ 0 w 347"/>
                <a:gd name="T57" fmla="*/ 416 h 521"/>
                <a:gd name="T58" fmla="*/ 0 w 347"/>
                <a:gd name="T59" fmla="*/ 427 h 521"/>
                <a:gd name="T60" fmla="*/ 1 w 347"/>
                <a:gd name="T61" fmla="*/ 434 h 521"/>
                <a:gd name="T62" fmla="*/ 6 w 347"/>
                <a:gd name="T63" fmla="*/ 440 h 521"/>
                <a:gd name="T64" fmla="*/ 11 w 347"/>
                <a:gd name="T65" fmla="*/ 444 h 521"/>
                <a:gd name="T66" fmla="*/ 17 w 347"/>
                <a:gd name="T67" fmla="*/ 449 h 521"/>
                <a:gd name="T68" fmla="*/ 25 w 347"/>
                <a:gd name="T69" fmla="*/ 454 h 521"/>
                <a:gd name="T70" fmla="*/ 34 w 347"/>
                <a:gd name="T71" fmla="*/ 459 h 521"/>
                <a:gd name="T72" fmla="*/ 43 w 347"/>
                <a:gd name="T73" fmla="*/ 465 h 521"/>
                <a:gd name="T74" fmla="*/ 53 w 347"/>
                <a:gd name="T75" fmla="*/ 470 h 521"/>
                <a:gd name="T76" fmla="*/ 63 w 347"/>
                <a:gd name="T77" fmla="*/ 476 h 521"/>
                <a:gd name="T78" fmla="*/ 74 w 347"/>
                <a:gd name="T79" fmla="*/ 482 h 521"/>
                <a:gd name="T80" fmla="*/ 84 w 347"/>
                <a:gd name="T81" fmla="*/ 488 h 521"/>
                <a:gd name="T82" fmla="*/ 95 w 347"/>
                <a:gd name="T83" fmla="*/ 494 h 521"/>
                <a:gd name="T84" fmla="*/ 104 w 347"/>
                <a:gd name="T85" fmla="*/ 500 h 521"/>
                <a:gd name="T86" fmla="*/ 113 w 347"/>
                <a:gd name="T87" fmla="*/ 506 h 521"/>
                <a:gd name="T88" fmla="*/ 121 w 347"/>
                <a:gd name="T89" fmla="*/ 510 h 521"/>
                <a:gd name="T90" fmla="*/ 127 w 347"/>
                <a:gd name="T91" fmla="*/ 515 h 521"/>
                <a:gd name="T92" fmla="*/ 133 w 347"/>
                <a:gd name="T93" fmla="*/ 520 h 5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7"/>
                <a:gd name="T142" fmla="*/ 0 h 521"/>
                <a:gd name="T143" fmla="*/ 347 w 347"/>
                <a:gd name="T144" fmla="*/ 521 h 5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6" name="Freeform 29"/>
            <p:cNvSpPr>
              <a:spLocks/>
            </p:cNvSpPr>
            <p:nvPr/>
          </p:nvSpPr>
          <p:spPr bwMode="auto">
            <a:xfrm>
              <a:off x="3088" y="1979"/>
              <a:ext cx="131" cy="96"/>
            </a:xfrm>
            <a:custGeom>
              <a:avLst/>
              <a:gdLst>
                <a:gd name="T0" fmla="*/ 0 w 131"/>
                <a:gd name="T1" fmla="*/ 95 h 96"/>
                <a:gd name="T2" fmla="*/ 11 w 131"/>
                <a:gd name="T3" fmla="*/ 91 h 96"/>
                <a:gd name="T4" fmla="*/ 16 w 131"/>
                <a:gd name="T5" fmla="*/ 89 h 96"/>
                <a:gd name="T6" fmla="*/ 21 w 131"/>
                <a:gd name="T7" fmla="*/ 86 h 96"/>
                <a:gd name="T8" fmla="*/ 26 w 131"/>
                <a:gd name="T9" fmla="*/ 83 h 96"/>
                <a:gd name="T10" fmla="*/ 30 w 131"/>
                <a:gd name="T11" fmla="*/ 81 h 96"/>
                <a:gd name="T12" fmla="*/ 34 w 131"/>
                <a:gd name="T13" fmla="*/ 78 h 96"/>
                <a:gd name="T14" fmla="*/ 38 w 131"/>
                <a:gd name="T15" fmla="*/ 75 h 96"/>
                <a:gd name="T16" fmla="*/ 42 w 131"/>
                <a:gd name="T17" fmla="*/ 71 h 96"/>
                <a:gd name="T18" fmla="*/ 45 w 131"/>
                <a:gd name="T19" fmla="*/ 68 h 96"/>
                <a:gd name="T20" fmla="*/ 49 w 131"/>
                <a:gd name="T21" fmla="*/ 65 h 96"/>
                <a:gd name="T22" fmla="*/ 52 w 131"/>
                <a:gd name="T23" fmla="*/ 61 h 96"/>
                <a:gd name="T24" fmla="*/ 56 w 131"/>
                <a:gd name="T25" fmla="*/ 58 h 96"/>
                <a:gd name="T26" fmla="*/ 59 w 131"/>
                <a:gd name="T27" fmla="*/ 54 h 96"/>
                <a:gd name="T28" fmla="*/ 62 w 131"/>
                <a:gd name="T29" fmla="*/ 51 h 96"/>
                <a:gd name="T30" fmla="*/ 65 w 131"/>
                <a:gd name="T31" fmla="*/ 47 h 96"/>
                <a:gd name="T32" fmla="*/ 68 w 131"/>
                <a:gd name="T33" fmla="*/ 43 h 96"/>
                <a:gd name="T34" fmla="*/ 71 w 131"/>
                <a:gd name="T35" fmla="*/ 40 h 96"/>
                <a:gd name="T36" fmla="*/ 74 w 131"/>
                <a:gd name="T37" fmla="*/ 36 h 96"/>
                <a:gd name="T38" fmla="*/ 78 w 131"/>
                <a:gd name="T39" fmla="*/ 33 h 96"/>
                <a:gd name="T40" fmla="*/ 81 w 131"/>
                <a:gd name="T41" fmla="*/ 29 h 96"/>
                <a:gd name="T42" fmla="*/ 84 w 131"/>
                <a:gd name="T43" fmla="*/ 26 h 96"/>
                <a:gd name="T44" fmla="*/ 88 w 131"/>
                <a:gd name="T45" fmla="*/ 23 h 96"/>
                <a:gd name="T46" fmla="*/ 92 w 131"/>
                <a:gd name="T47" fmla="*/ 19 h 96"/>
                <a:gd name="T48" fmla="*/ 96 w 131"/>
                <a:gd name="T49" fmla="*/ 16 h 96"/>
                <a:gd name="T50" fmla="*/ 100 w 131"/>
                <a:gd name="T51" fmla="*/ 13 h 96"/>
                <a:gd name="T52" fmla="*/ 104 w 131"/>
                <a:gd name="T53" fmla="*/ 11 h 96"/>
                <a:gd name="T54" fmla="*/ 109 w 131"/>
                <a:gd name="T55" fmla="*/ 8 h 96"/>
                <a:gd name="T56" fmla="*/ 114 w 131"/>
                <a:gd name="T57" fmla="*/ 6 h 96"/>
                <a:gd name="T58" fmla="*/ 119 w 131"/>
                <a:gd name="T59" fmla="*/ 4 h 96"/>
                <a:gd name="T60" fmla="*/ 124 w 131"/>
                <a:gd name="T61" fmla="*/ 2 h 96"/>
                <a:gd name="T62" fmla="*/ 130 w 131"/>
                <a:gd name="T63" fmla="*/ 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1"/>
                <a:gd name="T97" fmla="*/ 0 h 96"/>
                <a:gd name="T98" fmla="*/ 131 w 131"/>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7" name="Freeform 30"/>
            <p:cNvSpPr>
              <a:spLocks/>
            </p:cNvSpPr>
            <p:nvPr/>
          </p:nvSpPr>
          <p:spPr bwMode="auto">
            <a:xfrm>
              <a:off x="2378" y="2050"/>
              <a:ext cx="1043" cy="496"/>
            </a:xfrm>
            <a:custGeom>
              <a:avLst/>
              <a:gdLst>
                <a:gd name="T0" fmla="*/ 1027 w 1043"/>
                <a:gd name="T1" fmla="*/ 30 h 496"/>
                <a:gd name="T2" fmla="*/ 1038 w 1043"/>
                <a:gd name="T3" fmla="*/ 57 h 496"/>
                <a:gd name="T4" fmla="*/ 1042 w 1043"/>
                <a:gd name="T5" fmla="*/ 79 h 496"/>
                <a:gd name="T6" fmla="*/ 1038 w 1043"/>
                <a:gd name="T7" fmla="*/ 98 h 496"/>
                <a:gd name="T8" fmla="*/ 1028 w 1043"/>
                <a:gd name="T9" fmla="*/ 114 h 496"/>
                <a:gd name="T10" fmla="*/ 1013 w 1043"/>
                <a:gd name="T11" fmla="*/ 126 h 496"/>
                <a:gd name="T12" fmla="*/ 993 w 1043"/>
                <a:gd name="T13" fmla="*/ 137 h 496"/>
                <a:gd name="T14" fmla="*/ 970 w 1043"/>
                <a:gd name="T15" fmla="*/ 146 h 496"/>
                <a:gd name="T16" fmla="*/ 944 w 1043"/>
                <a:gd name="T17" fmla="*/ 154 h 496"/>
                <a:gd name="T18" fmla="*/ 918 w 1043"/>
                <a:gd name="T19" fmla="*/ 161 h 496"/>
                <a:gd name="T20" fmla="*/ 890 w 1043"/>
                <a:gd name="T21" fmla="*/ 168 h 496"/>
                <a:gd name="T22" fmla="*/ 864 w 1043"/>
                <a:gd name="T23" fmla="*/ 174 h 496"/>
                <a:gd name="T24" fmla="*/ 838 w 1043"/>
                <a:gd name="T25" fmla="*/ 182 h 496"/>
                <a:gd name="T26" fmla="*/ 815 w 1043"/>
                <a:gd name="T27" fmla="*/ 190 h 496"/>
                <a:gd name="T28" fmla="*/ 796 w 1043"/>
                <a:gd name="T29" fmla="*/ 200 h 496"/>
                <a:gd name="T30" fmla="*/ 781 w 1043"/>
                <a:gd name="T31" fmla="*/ 212 h 496"/>
                <a:gd name="T32" fmla="*/ 767 w 1043"/>
                <a:gd name="T33" fmla="*/ 226 h 496"/>
                <a:gd name="T34" fmla="*/ 758 w 1043"/>
                <a:gd name="T35" fmla="*/ 236 h 496"/>
                <a:gd name="T36" fmla="*/ 750 w 1043"/>
                <a:gd name="T37" fmla="*/ 245 h 496"/>
                <a:gd name="T38" fmla="*/ 741 w 1043"/>
                <a:gd name="T39" fmla="*/ 253 h 496"/>
                <a:gd name="T40" fmla="*/ 732 w 1043"/>
                <a:gd name="T41" fmla="*/ 262 h 496"/>
                <a:gd name="T42" fmla="*/ 724 w 1043"/>
                <a:gd name="T43" fmla="*/ 269 h 496"/>
                <a:gd name="T44" fmla="*/ 715 w 1043"/>
                <a:gd name="T45" fmla="*/ 276 h 496"/>
                <a:gd name="T46" fmla="*/ 706 w 1043"/>
                <a:gd name="T47" fmla="*/ 283 h 496"/>
                <a:gd name="T48" fmla="*/ 696 w 1043"/>
                <a:gd name="T49" fmla="*/ 290 h 496"/>
                <a:gd name="T50" fmla="*/ 686 w 1043"/>
                <a:gd name="T51" fmla="*/ 295 h 496"/>
                <a:gd name="T52" fmla="*/ 675 w 1043"/>
                <a:gd name="T53" fmla="*/ 300 h 496"/>
                <a:gd name="T54" fmla="*/ 664 w 1043"/>
                <a:gd name="T55" fmla="*/ 306 h 496"/>
                <a:gd name="T56" fmla="*/ 651 w 1043"/>
                <a:gd name="T57" fmla="*/ 310 h 496"/>
                <a:gd name="T58" fmla="*/ 638 w 1043"/>
                <a:gd name="T59" fmla="*/ 314 h 496"/>
                <a:gd name="T60" fmla="*/ 623 w 1043"/>
                <a:gd name="T61" fmla="*/ 317 h 496"/>
                <a:gd name="T62" fmla="*/ 602 w 1043"/>
                <a:gd name="T63" fmla="*/ 320 h 496"/>
                <a:gd name="T64" fmla="*/ 588 w 1043"/>
                <a:gd name="T65" fmla="*/ 322 h 496"/>
                <a:gd name="T66" fmla="*/ 576 w 1043"/>
                <a:gd name="T67" fmla="*/ 324 h 496"/>
                <a:gd name="T68" fmla="*/ 563 w 1043"/>
                <a:gd name="T69" fmla="*/ 326 h 496"/>
                <a:gd name="T70" fmla="*/ 551 w 1043"/>
                <a:gd name="T71" fmla="*/ 327 h 496"/>
                <a:gd name="T72" fmla="*/ 539 w 1043"/>
                <a:gd name="T73" fmla="*/ 329 h 496"/>
                <a:gd name="T74" fmla="*/ 528 w 1043"/>
                <a:gd name="T75" fmla="*/ 331 h 496"/>
                <a:gd name="T76" fmla="*/ 516 w 1043"/>
                <a:gd name="T77" fmla="*/ 333 h 496"/>
                <a:gd name="T78" fmla="*/ 505 w 1043"/>
                <a:gd name="T79" fmla="*/ 336 h 496"/>
                <a:gd name="T80" fmla="*/ 494 w 1043"/>
                <a:gd name="T81" fmla="*/ 340 h 496"/>
                <a:gd name="T82" fmla="*/ 483 w 1043"/>
                <a:gd name="T83" fmla="*/ 344 h 496"/>
                <a:gd name="T84" fmla="*/ 472 w 1043"/>
                <a:gd name="T85" fmla="*/ 348 h 496"/>
                <a:gd name="T86" fmla="*/ 460 w 1043"/>
                <a:gd name="T87" fmla="*/ 354 h 496"/>
                <a:gd name="T88" fmla="*/ 449 w 1043"/>
                <a:gd name="T89" fmla="*/ 360 h 496"/>
                <a:gd name="T90" fmla="*/ 438 w 1043"/>
                <a:gd name="T91" fmla="*/ 368 h 496"/>
                <a:gd name="T92" fmla="*/ 426 w 1043"/>
                <a:gd name="T93" fmla="*/ 377 h 496"/>
                <a:gd name="T94" fmla="*/ 389 w 1043"/>
                <a:gd name="T95" fmla="*/ 402 h 496"/>
                <a:gd name="T96" fmla="*/ 364 w 1043"/>
                <a:gd name="T97" fmla="*/ 414 h 496"/>
                <a:gd name="T98" fmla="*/ 338 w 1043"/>
                <a:gd name="T99" fmla="*/ 424 h 496"/>
                <a:gd name="T100" fmla="*/ 312 w 1043"/>
                <a:gd name="T101" fmla="*/ 432 h 496"/>
                <a:gd name="T102" fmla="*/ 285 w 1043"/>
                <a:gd name="T103" fmla="*/ 437 h 496"/>
                <a:gd name="T104" fmla="*/ 258 w 1043"/>
                <a:gd name="T105" fmla="*/ 441 h 496"/>
                <a:gd name="T106" fmla="*/ 231 w 1043"/>
                <a:gd name="T107" fmla="*/ 444 h 496"/>
                <a:gd name="T108" fmla="*/ 204 w 1043"/>
                <a:gd name="T109" fmla="*/ 447 h 496"/>
                <a:gd name="T110" fmla="*/ 176 w 1043"/>
                <a:gd name="T111" fmla="*/ 450 h 496"/>
                <a:gd name="T112" fmla="*/ 149 w 1043"/>
                <a:gd name="T113" fmla="*/ 452 h 496"/>
                <a:gd name="T114" fmla="*/ 122 w 1043"/>
                <a:gd name="T115" fmla="*/ 456 h 496"/>
                <a:gd name="T116" fmla="*/ 94 w 1043"/>
                <a:gd name="T117" fmla="*/ 461 h 496"/>
                <a:gd name="T118" fmla="*/ 67 w 1043"/>
                <a:gd name="T119" fmla="*/ 468 h 496"/>
                <a:gd name="T120" fmla="*/ 40 w 1043"/>
                <a:gd name="T121" fmla="*/ 477 h 496"/>
                <a:gd name="T122" fmla="*/ 13 w 1043"/>
                <a:gd name="T123" fmla="*/ 488 h 4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3"/>
                <a:gd name="T187" fmla="*/ 0 h 496"/>
                <a:gd name="T188" fmla="*/ 1043 w 1043"/>
                <a:gd name="T189" fmla="*/ 496 h 4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8" name="Freeform 31"/>
            <p:cNvSpPr>
              <a:spLocks/>
            </p:cNvSpPr>
            <p:nvPr/>
          </p:nvSpPr>
          <p:spPr bwMode="auto">
            <a:xfrm>
              <a:off x="2307" y="858"/>
              <a:ext cx="273" cy="768"/>
            </a:xfrm>
            <a:custGeom>
              <a:avLst/>
              <a:gdLst>
                <a:gd name="T0" fmla="*/ 6 w 273"/>
                <a:gd name="T1" fmla="*/ 15 h 768"/>
                <a:gd name="T2" fmla="*/ 11 w 273"/>
                <a:gd name="T3" fmla="*/ 32 h 768"/>
                <a:gd name="T4" fmla="*/ 15 w 273"/>
                <a:gd name="T5" fmla="*/ 52 h 768"/>
                <a:gd name="T6" fmla="*/ 20 w 273"/>
                <a:gd name="T7" fmla="*/ 72 h 768"/>
                <a:gd name="T8" fmla="*/ 25 w 273"/>
                <a:gd name="T9" fmla="*/ 94 h 768"/>
                <a:gd name="T10" fmla="*/ 31 w 273"/>
                <a:gd name="T11" fmla="*/ 115 h 768"/>
                <a:gd name="T12" fmla="*/ 37 w 273"/>
                <a:gd name="T13" fmla="*/ 135 h 768"/>
                <a:gd name="T14" fmla="*/ 44 w 273"/>
                <a:gd name="T15" fmla="*/ 153 h 768"/>
                <a:gd name="T16" fmla="*/ 53 w 273"/>
                <a:gd name="T17" fmla="*/ 169 h 768"/>
                <a:gd name="T18" fmla="*/ 63 w 273"/>
                <a:gd name="T19" fmla="*/ 182 h 768"/>
                <a:gd name="T20" fmla="*/ 81 w 273"/>
                <a:gd name="T21" fmla="*/ 196 h 768"/>
                <a:gd name="T22" fmla="*/ 96 w 273"/>
                <a:gd name="T23" fmla="*/ 203 h 768"/>
                <a:gd name="T24" fmla="*/ 109 w 273"/>
                <a:gd name="T25" fmla="*/ 208 h 768"/>
                <a:gd name="T26" fmla="*/ 121 w 273"/>
                <a:gd name="T27" fmla="*/ 212 h 768"/>
                <a:gd name="T28" fmla="*/ 132 w 273"/>
                <a:gd name="T29" fmla="*/ 216 h 768"/>
                <a:gd name="T30" fmla="*/ 141 w 273"/>
                <a:gd name="T31" fmla="*/ 220 h 768"/>
                <a:gd name="T32" fmla="*/ 149 w 273"/>
                <a:gd name="T33" fmla="*/ 226 h 768"/>
                <a:gd name="T34" fmla="*/ 155 w 273"/>
                <a:gd name="T35" fmla="*/ 234 h 768"/>
                <a:gd name="T36" fmla="*/ 160 w 273"/>
                <a:gd name="T37" fmla="*/ 246 h 768"/>
                <a:gd name="T38" fmla="*/ 163 w 273"/>
                <a:gd name="T39" fmla="*/ 262 h 768"/>
                <a:gd name="T40" fmla="*/ 166 w 273"/>
                <a:gd name="T41" fmla="*/ 284 h 768"/>
                <a:gd name="T42" fmla="*/ 167 w 273"/>
                <a:gd name="T43" fmla="*/ 314 h 768"/>
                <a:gd name="T44" fmla="*/ 167 w 273"/>
                <a:gd name="T45" fmla="*/ 334 h 768"/>
                <a:gd name="T46" fmla="*/ 167 w 273"/>
                <a:gd name="T47" fmla="*/ 351 h 768"/>
                <a:gd name="T48" fmla="*/ 167 w 273"/>
                <a:gd name="T49" fmla="*/ 367 h 768"/>
                <a:gd name="T50" fmla="*/ 168 w 273"/>
                <a:gd name="T51" fmla="*/ 381 h 768"/>
                <a:gd name="T52" fmla="*/ 170 w 273"/>
                <a:gd name="T53" fmla="*/ 395 h 768"/>
                <a:gd name="T54" fmla="*/ 175 w 273"/>
                <a:gd name="T55" fmla="*/ 409 h 768"/>
                <a:gd name="T56" fmla="*/ 182 w 273"/>
                <a:gd name="T57" fmla="*/ 423 h 768"/>
                <a:gd name="T58" fmla="*/ 193 w 273"/>
                <a:gd name="T59" fmla="*/ 438 h 768"/>
                <a:gd name="T60" fmla="*/ 207 w 273"/>
                <a:gd name="T61" fmla="*/ 454 h 768"/>
                <a:gd name="T62" fmla="*/ 224 w 273"/>
                <a:gd name="T63" fmla="*/ 470 h 768"/>
                <a:gd name="T64" fmla="*/ 234 w 273"/>
                <a:gd name="T65" fmla="*/ 476 h 768"/>
                <a:gd name="T66" fmla="*/ 243 w 273"/>
                <a:gd name="T67" fmla="*/ 480 h 768"/>
                <a:gd name="T68" fmla="*/ 251 w 273"/>
                <a:gd name="T69" fmla="*/ 482 h 768"/>
                <a:gd name="T70" fmla="*/ 257 w 273"/>
                <a:gd name="T71" fmla="*/ 483 h 768"/>
                <a:gd name="T72" fmla="*/ 262 w 273"/>
                <a:gd name="T73" fmla="*/ 485 h 768"/>
                <a:gd name="T74" fmla="*/ 267 w 273"/>
                <a:gd name="T75" fmla="*/ 488 h 768"/>
                <a:gd name="T76" fmla="*/ 270 w 273"/>
                <a:gd name="T77" fmla="*/ 494 h 768"/>
                <a:gd name="T78" fmla="*/ 271 w 273"/>
                <a:gd name="T79" fmla="*/ 504 h 768"/>
                <a:gd name="T80" fmla="*/ 272 w 273"/>
                <a:gd name="T81" fmla="*/ 518 h 768"/>
                <a:gd name="T82" fmla="*/ 271 w 273"/>
                <a:gd name="T83" fmla="*/ 546 h 768"/>
                <a:gd name="T84" fmla="*/ 267 w 273"/>
                <a:gd name="T85" fmla="*/ 568 h 768"/>
                <a:gd name="T86" fmla="*/ 262 w 273"/>
                <a:gd name="T87" fmla="*/ 589 h 768"/>
                <a:gd name="T88" fmla="*/ 255 w 273"/>
                <a:gd name="T89" fmla="*/ 610 h 768"/>
                <a:gd name="T90" fmla="*/ 249 w 273"/>
                <a:gd name="T91" fmla="*/ 631 h 768"/>
                <a:gd name="T92" fmla="*/ 242 w 273"/>
                <a:gd name="T93" fmla="*/ 652 h 768"/>
                <a:gd name="T94" fmla="*/ 237 w 273"/>
                <a:gd name="T95" fmla="*/ 673 h 768"/>
                <a:gd name="T96" fmla="*/ 233 w 273"/>
                <a:gd name="T97" fmla="*/ 695 h 768"/>
                <a:gd name="T98" fmla="*/ 231 w 273"/>
                <a:gd name="T99" fmla="*/ 718 h 768"/>
                <a:gd name="T100" fmla="*/ 232 w 273"/>
                <a:gd name="T101" fmla="*/ 742 h 768"/>
                <a:gd name="T102" fmla="*/ 237 w 273"/>
                <a:gd name="T103" fmla="*/ 767 h 7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3"/>
                <a:gd name="T157" fmla="*/ 0 h 768"/>
                <a:gd name="T158" fmla="*/ 273 w 273"/>
                <a:gd name="T159" fmla="*/ 768 h 7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19" name="Freeform 32"/>
            <p:cNvSpPr>
              <a:spLocks/>
            </p:cNvSpPr>
            <p:nvPr/>
          </p:nvSpPr>
          <p:spPr bwMode="auto">
            <a:xfrm>
              <a:off x="970" y="1651"/>
              <a:ext cx="557" cy="424"/>
            </a:xfrm>
            <a:custGeom>
              <a:avLst/>
              <a:gdLst>
                <a:gd name="T0" fmla="*/ 17 w 557"/>
                <a:gd name="T1" fmla="*/ 3 h 424"/>
                <a:gd name="T2" fmla="*/ 35 w 557"/>
                <a:gd name="T3" fmla="*/ 0 h 424"/>
                <a:gd name="T4" fmla="*/ 55 w 557"/>
                <a:gd name="T5" fmla="*/ 1 h 424"/>
                <a:gd name="T6" fmla="*/ 75 w 557"/>
                <a:gd name="T7" fmla="*/ 6 h 424"/>
                <a:gd name="T8" fmla="*/ 96 w 557"/>
                <a:gd name="T9" fmla="*/ 13 h 424"/>
                <a:gd name="T10" fmla="*/ 116 w 557"/>
                <a:gd name="T11" fmla="*/ 23 h 424"/>
                <a:gd name="T12" fmla="*/ 137 w 557"/>
                <a:gd name="T13" fmla="*/ 34 h 424"/>
                <a:gd name="T14" fmla="*/ 157 w 557"/>
                <a:gd name="T15" fmla="*/ 48 h 424"/>
                <a:gd name="T16" fmla="*/ 176 w 557"/>
                <a:gd name="T17" fmla="*/ 62 h 424"/>
                <a:gd name="T18" fmla="*/ 194 w 557"/>
                <a:gd name="T19" fmla="*/ 77 h 424"/>
                <a:gd name="T20" fmla="*/ 210 w 557"/>
                <a:gd name="T21" fmla="*/ 93 h 424"/>
                <a:gd name="T22" fmla="*/ 225 w 557"/>
                <a:gd name="T23" fmla="*/ 109 h 424"/>
                <a:gd name="T24" fmla="*/ 237 w 557"/>
                <a:gd name="T25" fmla="*/ 124 h 424"/>
                <a:gd name="T26" fmla="*/ 248 w 557"/>
                <a:gd name="T27" fmla="*/ 138 h 424"/>
                <a:gd name="T28" fmla="*/ 255 w 557"/>
                <a:gd name="T29" fmla="*/ 151 h 424"/>
                <a:gd name="T30" fmla="*/ 260 w 557"/>
                <a:gd name="T31" fmla="*/ 163 h 424"/>
                <a:gd name="T32" fmla="*/ 273 w 557"/>
                <a:gd name="T33" fmla="*/ 197 h 424"/>
                <a:gd name="T34" fmla="*/ 286 w 557"/>
                <a:gd name="T35" fmla="*/ 215 h 424"/>
                <a:gd name="T36" fmla="*/ 300 w 557"/>
                <a:gd name="T37" fmla="*/ 230 h 424"/>
                <a:gd name="T38" fmla="*/ 315 w 557"/>
                <a:gd name="T39" fmla="*/ 243 h 424"/>
                <a:gd name="T40" fmla="*/ 332 w 557"/>
                <a:gd name="T41" fmla="*/ 255 h 424"/>
                <a:gd name="T42" fmla="*/ 350 w 557"/>
                <a:gd name="T43" fmla="*/ 264 h 424"/>
                <a:gd name="T44" fmla="*/ 370 w 557"/>
                <a:gd name="T45" fmla="*/ 273 h 424"/>
                <a:gd name="T46" fmla="*/ 389 w 557"/>
                <a:gd name="T47" fmla="*/ 281 h 424"/>
                <a:gd name="T48" fmla="*/ 409 w 557"/>
                <a:gd name="T49" fmla="*/ 289 h 424"/>
                <a:gd name="T50" fmla="*/ 428 w 557"/>
                <a:gd name="T51" fmla="*/ 298 h 424"/>
                <a:gd name="T52" fmla="*/ 448 w 557"/>
                <a:gd name="T53" fmla="*/ 308 h 424"/>
                <a:gd name="T54" fmla="*/ 466 w 557"/>
                <a:gd name="T55" fmla="*/ 319 h 424"/>
                <a:gd name="T56" fmla="*/ 483 w 557"/>
                <a:gd name="T57" fmla="*/ 331 h 424"/>
                <a:gd name="T58" fmla="*/ 499 w 557"/>
                <a:gd name="T59" fmla="*/ 347 h 424"/>
                <a:gd name="T60" fmla="*/ 514 w 557"/>
                <a:gd name="T61" fmla="*/ 365 h 424"/>
                <a:gd name="T62" fmla="*/ 522 w 557"/>
                <a:gd name="T63" fmla="*/ 378 h 424"/>
                <a:gd name="T64" fmla="*/ 524 w 557"/>
                <a:gd name="T65" fmla="*/ 381 h 424"/>
                <a:gd name="T66" fmla="*/ 526 w 557"/>
                <a:gd name="T67" fmla="*/ 385 h 424"/>
                <a:gd name="T68" fmla="*/ 528 w 557"/>
                <a:gd name="T69" fmla="*/ 388 h 424"/>
                <a:gd name="T70" fmla="*/ 530 w 557"/>
                <a:gd name="T71" fmla="*/ 391 h 424"/>
                <a:gd name="T72" fmla="*/ 532 w 557"/>
                <a:gd name="T73" fmla="*/ 394 h 424"/>
                <a:gd name="T74" fmla="*/ 534 w 557"/>
                <a:gd name="T75" fmla="*/ 397 h 424"/>
                <a:gd name="T76" fmla="*/ 536 w 557"/>
                <a:gd name="T77" fmla="*/ 400 h 424"/>
                <a:gd name="T78" fmla="*/ 538 w 557"/>
                <a:gd name="T79" fmla="*/ 403 h 424"/>
                <a:gd name="T80" fmla="*/ 541 w 557"/>
                <a:gd name="T81" fmla="*/ 406 h 424"/>
                <a:gd name="T82" fmla="*/ 543 w 557"/>
                <a:gd name="T83" fmla="*/ 409 h 424"/>
                <a:gd name="T84" fmla="*/ 546 w 557"/>
                <a:gd name="T85" fmla="*/ 412 h 424"/>
                <a:gd name="T86" fmla="*/ 548 w 557"/>
                <a:gd name="T87" fmla="*/ 415 h 424"/>
                <a:gd name="T88" fmla="*/ 550 w 557"/>
                <a:gd name="T89" fmla="*/ 417 h 424"/>
                <a:gd name="T90" fmla="*/ 553 w 557"/>
                <a:gd name="T91" fmla="*/ 420 h 424"/>
                <a:gd name="T92" fmla="*/ 556 w 557"/>
                <a:gd name="T93" fmla="*/ 423 h 4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7"/>
                <a:gd name="T142" fmla="*/ 0 h 424"/>
                <a:gd name="T143" fmla="*/ 557 w 557"/>
                <a:gd name="T144" fmla="*/ 424 h 4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0" name="Freeform 33"/>
            <p:cNvSpPr>
              <a:spLocks/>
            </p:cNvSpPr>
            <p:nvPr/>
          </p:nvSpPr>
          <p:spPr bwMode="auto">
            <a:xfrm>
              <a:off x="4165" y="3560"/>
              <a:ext cx="167" cy="237"/>
            </a:xfrm>
            <a:custGeom>
              <a:avLst/>
              <a:gdLst>
                <a:gd name="T0" fmla="*/ 166 w 167"/>
                <a:gd name="T1" fmla="*/ 0 h 237"/>
                <a:gd name="T2" fmla="*/ 145 w 167"/>
                <a:gd name="T3" fmla="*/ 2 h 237"/>
                <a:gd name="T4" fmla="*/ 135 w 167"/>
                <a:gd name="T5" fmla="*/ 4 h 237"/>
                <a:gd name="T6" fmla="*/ 126 w 167"/>
                <a:gd name="T7" fmla="*/ 7 h 237"/>
                <a:gd name="T8" fmla="*/ 118 w 167"/>
                <a:gd name="T9" fmla="*/ 11 h 237"/>
                <a:gd name="T10" fmla="*/ 111 w 167"/>
                <a:gd name="T11" fmla="*/ 15 h 237"/>
                <a:gd name="T12" fmla="*/ 103 w 167"/>
                <a:gd name="T13" fmla="*/ 20 h 237"/>
                <a:gd name="T14" fmla="*/ 97 w 167"/>
                <a:gd name="T15" fmla="*/ 26 h 237"/>
                <a:gd name="T16" fmla="*/ 91 w 167"/>
                <a:gd name="T17" fmla="*/ 33 h 237"/>
                <a:gd name="T18" fmla="*/ 86 w 167"/>
                <a:gd name="T19" fmla="*/ 40 h 237"/>
                <a:gd name="T20" fmla="*/ 81 w 167"/>
                <a:gd name="T21" fmla="*/ 48 h 237"/>
                <a:gd name="T22" fmla="*/ 76 w 167"/>
                <a:gd name="T23" fmla="*/ 56 h 237"/>
                <a:gd name="T24" fmla="*/ 71 w 167"/>
                <a:gd name="T25" fmla="*/ 64 h 237"/>
                <a:gd name="T26" fmla="*/ 67 w 167"/>
                <a:gd name="T27" fmla="*/ 72 h 237"/>
                <a:gd name="T28" fmla="*/ 63 w 167"/>
                <a:gd name="T29" fmla="*/ 82 h 237"/>
                <a:gd name="T30" fmla="*/ 60 w 167"/>
                <a:gd name="T31" fmla="*/ 91 h 237"/>
                <a:gd name="T32" fmla="*/ 56 w 167"/>
                <a:gd name="T33" fmla="*/ 100 h 237"/>
                <a:gd name="T34" fmla="*/ 53 w 167"/>
                <a:gd name="T35" fmla="*/ 110 h 237"/>
                <a:gd name="T36" fmla="*/ 50 w 167"/>
                <a:gd name="T37" fmla="*/ 120 h 237"/>
                <a:gd name="T38" fmla="*/ 47 w 167"/>
                <a:gd name="T39" fmla="*/ 130 h 237"/>
                <a:gd name="T40" fmla="*/ 43 w 167"/>
                <a:gd name="T41" fmla="*/ 139 h 237"/>
                <a:gd name="T42" fmla="*/ 41 w 167"/>
                <a:gd name="T43" fmla="*/ 149 h 237"/>
                <a:gd name="T44" fmla="*/ 37 w 167"/>
                <a:gd name="T45" fmla="*/ 159 h 237"/>
                <a:gd name="T46" fmla="*/ 34 w 167"/>
                <a:gd name="T47" fmla="*/ 169 h 237"/>
                <a:gd name="T48" fmla="*/ 31 w 167"/>
                <a:gd name="T49" fmla="*/ 178 h 237"/>
                <a:gd name="T50" fmla="*/ 27 w 167"/>
                <a:gd name="T51" fmla="*/ 187 h 237"/>
                <a:gd name="T52" fmla="*/ 23 w 167"/>
                <a:gd name="T53" fmla="*/ 196 h 237"/>
                <a:gd name="T54" fmla="*/ 19 w 167"/>
                <a:gd name="T55" fmla="*/ 205 h 237"/>
                <a:gd name="T56" fmla="*/ 15 w 167"/>
                <a:gd name="T57" fmla="*/ 213 h 237"/>
                <a:gd name="T58" fmla="*/ 10 w 167"/>
                <a:gd name="T59" fmla="*/ 221 h 237"/>
                <a:gd name="T60" fmla="*/ 5 w 167"/>
                <a:gd name="T61" fmla="*/ 229 h 237"/>
                <a:gd name="T62" fmla="*/ 0 w 167"/>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237"/>
                <a:gd name="T98" fmla="*/ 167 w 167"/>
                <a:gd name="T99" fmla="*/ 237 h 2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1" name="Freeform 34"/>
            <p:cNvSpPr>
              <a:spLocks/>
            </p:cNvSpPr>
            <p:nvPr/>
          </p:nvSpPr>
          <p:spPr bwMode="auto">
            <a:xfrm>
              <a:off x="3372" y="2896"/>
              <a:ext cx="427" cy="87"/>
            </a:xfrm>
            <a:custGeom>
              <a:avLst/>
              <a:gdLst>
                <a:gd name="T0" fmla="*/ 0 w 427"/>
                <a:gd name="T1" fmla="*/ 3 h 87"/>
                <a:gd name="T2" fmla="*/ 26 w 427"/>
                <a:gd name="T3" fmla="*/ 0 h 87"/>
                <a:gd name="T4" fmla="*/ 39 w 427"/>
                <a:gd name="T5" fmla="*/ 0 h 87"/>
                <a:gd name="T6" fmla="*/ 52 w 427"/>
                <a:gd name="T7" fmla="*/ 0 h 87"/>
                <a:gd name="T8" fmla="*/ 65 w 427"/>
                <a:gd name="T9" fmla="*/ 1 h 87"/>
                <a:gd name="T10" fmla="*/ 78 w 427"/>
                <a:gd name="T11" fmla="*/ 2 h 87"/>
                <a:gd name="T12" fmla="*/ 92 w 427"/>
                <a:gd name="T13" fmla="*/ 4 h 87"/>
                <a:gd name="T14" fmla="*/ 105 w 427"/>
                <a:gd name="T15" fmla="*/ 6 h 87"/>
                <a:gd name="T16" fmla="*/ 118 w 427"/>
                <a:gd name="T17" fmla="*/ 9 h 87"/>
                <a:gd name="T18" fmla="*/ 132 w 427"/>
                <a:gd name="T19" fmla="*/ 12 h 87"/>
                <a:gd name="T20" fmla="*/ 145 w 427"/>
                <a:gd name="T21" fmla="*/ 15 h 87"/>
                <a:gd name="T22" fmla="*/ 158 w 427"/>
                <a:gd name="T23" fmla="*/ 19 h 87"/>
                <a:gd name="T24" fmla="*/ 171 w 427"/>
                <a:gd name="T25" fmla="*/ 23 h 87"/>
                <a:gd name="T26" fmla="*/ 185 w 427"/>
                <a:gd name="T27" fmla="*/ 27 h 87"/>
                <a:gd name="T28" fmla="*/ 198 w 427"/>
                <a:gd name="T29" fmla="*/ 31 h 87"/>
                <a:gd name="T30" fmla="*/ 212 w 427"/>
                <a:gd name="T31" fmla="*/ 36 h 87"/>
                <a:gd name="T32" fmla="*/ 225 w 427"/>
                <a:gd name="T33" fmla="*/ 40 h 87"/>
                <a:gd name="T34" fmla="*/ 238 w 427"/>
                <a:gd name="T35" fmla="*/ 45 h 87"/>
                <a:gd name="T36" fmla="*/ 252 w 427"/>
                <a:gd name="T37" fmla="*/ 49 h 87"/>
                <a:gd name="T38" fmla="*/ 265 w 427"/>
                <a:gd name="T39" fmla="*/ 54 h 87"/>
                <a:gd name="T40" fmla="*/ 278 w 427"/>
                <a:gd name="T41" fmla="*/ 58 h 87"/>
                <a:gd name="T42" fmla="*/ 292 w 427"/>
                <a:gd name="T43" fmla="*/ 62 h 87"/>
                <a:gd name="T44" fmla="*/ 305 w 427"/>
                <a:gd name="T45" fmla="*/ 66 h 87"/>
                <a:gd name="T46" fmla="*/ 318 w 427"/>
                <a:gd name="T47" fmla="*/ 70 h 87"/>
                <a:gd name="T48" fmla="*/ 332 w 427"/>
                <a:gd name="T49" fmla="*/ 73 h 87"/>
                <a:gd name="T50" fmla="*/ 345 w 427"/>
                <a:gd name="T51" fmla="*/ 76 h 87"/>
                <a:gd name="T52" fmla="*/ 359 w 427"/>
                <a:gd name="T53" fmla="*/ 79 h 87"/>
                <a:gd name="T54" fmla="*/ 372 w 427"/>
                <a:gd name="T55" fmla="*/ 81 h 87"/>
                <a:gd name="T56" fmla="*/ 386 w 427"/>
                <a:gd name="T57" fmla="*/ 83 h 87"/>
                <a:gd name="T58" fmla="*/ 399 w 427"/>
                <a:gd name="T59" fmla="*/ 85 h 87"/>
                <a:gd name="T60" fmla="*/ 412 w 427"/>
                <a:gd name="T61" fmla="*/ 86 h 87"/>
                <a:gd name="T62" fmla="*/ 426 w 427"/>
                <a:gd name="T63" fmla="*/ 86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7"/>
                <a:gd name="T97" fmla="*/ 0 h 87"/>
                <a:gd name="T98" fmla="*/ 427 w 427"/>
                <a:gd name="T99" fmla="*/ 87 h 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2" name="Line 35"/>
            <p:cNvSpPr>
              <a:spLocks noChangeShapeType="1"/>
            </p:cNvSpPr>
            <p:nvPr/>
          </p:nvSpPr>
          <p:spPr bwMode="auto">
            <a:xfrm flipV="1">
              <a:off x="3467" y="2770"/>
              <a:ext cx="47" cy="11"/>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23" name="Freeform 36"/>
            <p:cNvSpPr>
              <a:spLocks/>
            </p:cNvSpPr>
            <p:nvPr/>
          </p:nvSpPr>
          <p:spPr bwMode="auto">
            <a:xfrm>
              <a:off x="1194" y="1047"/>
              <a:ext cx="547" cy="485"/>
            </a:xfrm>
            <a:custGeom>
              <a:avLst/>
              <a:gdLst>
                <a:gd name="T0" fmla="*/ 13 w 547"/>
                <a:gd name="T1" fmla="*/ 473 h 485"/>
                <a:gd name="T2" fmla="*/ 26 w 547"/>
                <a:gd name="T3" fmla="*/ 463 h 485"/>
                <a:gd name="T4" fmla="*/ 40 w 547"/>
                <a:gd name="T5" fmla="*/ 454 h 485"/>
                <a:gd name="T6" fmla="*/ 52 w 547"/>
                <a:gd name="T7" fmla="*/ 445 h 485"/>
                <a:gd name="T8" fmla="*/ 65 w 547"/>
                <a:gd name="T9" fmla="*/ 437 h 485"/>
                <a:gd name="T10" fmla="*/ 77 w 547"/>
                <a:gd name="T11" fmla="*/ 429 h 485"/>
                <a:gd name="T12" fmla="*/ 89 w 547"/>
                <a:gd name="T13" fmla="*/ 420 h 485"/>
                <a:gd name="T14" fmla="*/ 100 w 547"/>
                <a:gd name="T15" fmla="*/ 411 h 485"/>
                <a:gd name="T16" fmla="*/ 111 w 547"/>
                <a:gd name="T17" fmla="*/ 401 h 485"/>
                <a:gd name="T18" fmla="*/ 122 w 547"/>
                <a:gd name="T19" fmla="*/ 391 h 485"/>
                <a:gd name="T20" fmla="*/ 131 w 547"/>
                <a:gd name="T21" fmla="*/ 380 h 485"/>
                <a:gd name="T22" fmla="*/ 140 w 547"/>
                <a:gd name="T23" fmla="*/ 368 h 485"/>
                <a:gd name="T24" fmla="*/ 148 w 547"/>
                <a:gd name="T25" fmla="*/ 355 h 485"/>
                <a:gd name="T26" fmla="*/ 155 w 547"/>
                <a:gd name="T27" fmla="*/ 341 h 485"/>
                <a:gd name="T28" fmla="*/ 161 w 547"/>
                <a:gd name="T29" fmla="*/ 324 h 485"/>
                <a:gd name="T30" fmla="*/ 166 w 547"/>
                <a:gd name="T31" fmla="*/ 307 h 485"/>
                <a:gd name="T32" fmla="*/ 170 w 547"/>
                <a:gd name="T33" fmla="*/ 288 h 485"/>
                <a:gd name="T34" fmla="*/ 173 w 547"/>
                <a:gd name="T35" fmla="*/ 278 h 485"/>
                <a:gd name="T36" fmla="*/ 176 w 547"/>
                <a:gd name="T37" fmla="*/ 268 h 485"/>
                <a:gd name="T38" fmla="*/ 179 w 547"/>
                <a:gd name="T39" fmla="*/ 260 h 485"/>
                <a:gd name="T40" fmla="*/ 182 w 547"/>
                <a:gd name="T41" fmla="*/ 253 h 485"/>
                <a:gd name="T42" fmla="*/ 185 w 547"/>
                <a:gd name="T43" fmla="*/ 246 h 485"/>
                <a:gd name="T44" fmla="*/ 188 w 547"/>
                <a:gd name="T45" fmla="*/ 240 h 485"/>
                <a:gd name="T46" fmla="*/ 192 w 547"/>
                <a:gd name="T47" fmla="*/ 234 h 485"/>
                <a:gd name="T48" fmla="*/ 197 w 547"/>
                <a:gd name="T49" fmla="*/ 229 h 485"/>
                <a:gd name="T50" fmla="*/ 202 w 547"/>
                <a:gd name="T51" fmla="*/ 225 h 485"/>
                <a:gd name="T52" fmla="*/ 209 w 547"/>
                <a:gd name="T53" fmla="*/ 220 h 485"/>
                <a:gd name="T54" fmla="*/ 216 w 547"/>
                <a:gd name="T55" fmla="*/ 216 h 485"/>
                <a:gd name="T56" fmla="*/ 224 w 547"/>
                <a:gd name="T57" fmla="*/ 212 h 485"/>
                <a:gd name="T58" fmla="*/ 233 w 547"/>
                <a:gd name="T59" fmla="*/ 207 h 485"/>
                <a:gd name="T60" fmla="*/ 243 w 547"/>
                <a:gd name="T61" fmla="*/ 203 h 485"/>
                <a:gd name="T62" fmla="*/ 266 w 547"/>
                <a:gd name="T63" fmla="*/ 194 h 485"/>
                <a:gd name="T64" fmla="*/ 284 w 547"/>
                <a:gd name="T65" fmla="*/ 188 h 485"/>
                <a:gd name="T66" fmla="*/ 302 w 547"/>
                <a:gd name="T67" fmla="*/ 182 h 485"/>
                <a:gd name="T68" fmla="*/ 321 w 547"/>
                <a:gd name="T69" fmla="*/ 177 h 485"/>
                <a:gd name="T70" fmla="*/ 340 w 547"/>
                <a:gd name="T71" fmla="*/ 171 h 485"/>
                <a:gd name="T72" fmla="*/ 360 w 547"/>
                <a:gd name="T73" fmla="*/ 166 h 485"/>
                <a:gd name="T74" fmla="*/ 379 w 547"/>
                <a:gd name="T75" fmla="*/ 161 h 485"/>
                <a:gd name="T76" fmla="*/ 399 w 547"/>
                <a:gd name="T77" fmla="*/ 155 h 485"/>
                <a:gd name="T78" fmla="*/ 418 w 547"/>
                <a:gd name="T79" fmla="*/ 149 h 485"/>
                <a:gd name="T80" fmla="*/ 437 w 547"/>
                <a:gd name="T81" fmla="*/ 143 h 485"/>
                <a:gd name="T82" fmla="*/ 455 w 547"/>
                <a:gd name="T83" fmla="*/ 135 h 485"/>
                <a:gd name="T84" fmla="*/ 472 w 547"/>
                <a:gd name="T85" fmla="*/ 127 h 485"/>
                <a:gd name="T86" fmla="*/ 489 w 547"/>
                <a:gd name="T87" fmla="*/ 118 h 485"/>
                <a:gd name="T88" fmla="*/ 505 w 547"/>
                <a:gd name="T89" fmla="*/ 107 h 485"/>
                <a:gd name="T90" fmla="*/ 520 w 547"/>
                <a:gd name="T91" fmla="*/ 96 h 485"/>
                <a:gd name="T92" fmla="*/ 533 w 547"/>
                <a:gd name="T93" fmla="*/ 83 h 485"/>
                <a:gd name="T94" fmla="*/ 539 w 547"/>
                <a:gd name="T95" fmla="*/ 71 h 485"/>
                <a:gd name="T96" fmla="*/ 542 w 547"/>
                <a:gd name="T97" fmla="*/ 64 h 485"/>
                <a:gd name="T98" fmla="*/ 544 w 547"/>
                <a:gd name="T99" fmla="*/ 57 h 485"/>
                <a:gd name="T100" fmla="*/ 546 w 547"/>
                <a:gd name="T101" fmla="*/ 51 h 485"/>
                <a:gd name="T102" fmla="*/ 546 w 547"/>
                <a:gd name="T103" fmla="*/ 45 h 485"/>
                <a:gd name="T104" fmla="*/ 546 w 547"/>
                <a:gd name="T105" fmla="*/ 39 h 485"/>
                <a:gd name="T106" fmla="*/ 544 w 547"/>
                <a:gd name="T107" fmla="*/ 34 h 485"/>
                <a:gd name="T108" fmla="*/ 542 w 547"/>
                <a:gd name="T109" fmla="*/ 29 h 485"/>
                <a:gd name="T110" fmla="*/ 539 w 547"/>
                <a:gd name="T111" fmla="*/ 24 h 485"/>
                <a:gd name="T112" fmla="*/ 535 w 547"/>
                <a:gd name="T113" fmla="*/ 19 h 485"/>
                <a:gd name="T114" fmla="*/ 530 w 547"/>
                <a:gd name="T115" fmla="*/ 15 h 485"/>
                <a:gd name="T116" fmla="*/ 524 w 547"/>
                <a:gd name="T117" fmla="*/ 11 h 485"/>
                <a:gd name="T118" fmla="*/ 518 w 547"/>
                <a:gd name="T119" fmla="*/ 7 h 485"/>
                <a:gd name="T120" fmla="*/ 510 w 547"/>
                <a:gd name="T121" fmla="*/ 4 h 485"/>
                <a:gd name="T122" fmla="*/ 502 w 547"/>
                <a:gd name="T123" fmla="*/ 1 h 4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7"/>
                <a:gd name="T187" fmla="*/ 0 h 485"/>
                <a:gd name="T188" fmla="*/ 547 w 547"/>
                <a:gd name="T189" fmla="*/ 485 h 4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4" name="Freeform 37"/>
            <p:cNvSpPr>
              <a:spLocks/>
            </p:cNvSpPr>
            <p:nvPr/>
          </p:nvSpPr>
          <p:spPr bwMode="auto">
            <a:xfrm>
              <a:off x="1360" y="1429"/>
              <a:ext cx="771" cy="398"/>
            </a:xfrm>
            <a:custGeom>
              <a:avLst/>
              <a:gdLst>
                <a:gd name="T0" fmla="*/ 29 w 771"/>
                <a:gd name="T1" fmla="*/ 205 h 398"/>
                <a:gd name="T2" fmla="*/ 53 w 771"/>
                <a:gd name="T3" fmla="*/ 199 h 398"/>
                <a:gd name="T4" fmla="*/ 74 w 771"/>
                <a:gd name="T5" fmla="*/ 189 h 398"/>
                <a:gd name="T6" fmla="*/ 92 w 771"/>
                <a:gd name="T7" fmla="*/ 176 h 398"/>
                <a:gd name="T8" fmla="*/ 107 w 771"/>
                <a:gd name="T9" fmla="*/ 162 h 398"/>
                <a:gd name="T10" fmla="*/ 121 w 771"/>
                <a:gd name="T11" fmla="*/ 146 h 398"/>
                <a:gd name="T12" fmla="*/ 134 w 771"/>
                <a:gd name="T13" fmla="*/ 130 h 398"/>
                <a:gd name="T14" fmla="*/ 147 w 771"/>
                <a:gd name="T15" fmla="*/ 114 h 398"/>
                <a:gd name="T16" fmla="*/ 162 w 771"/>
                <a:gd name="T17" fmla="*/ 99 h 398"/>
                <a:gd name="T18" fmla="*/ 178 w 771"/>
                <a:gd name="T19" fmla="*/ 86 h 398"/>
                <a:gd name="T20" fmla="*/ 199 w 771"/>
                <a:gd name="T21" fmla="*/ 73 h 398"/>
                <a:gd name="T22" fmla="*/ 222 w 771"/>
                <a:gd name="T23" fmla="*/ 64 h 398"/>
                <a:gd name="T24" fmla="*/ 253 w 771"/>
                <a:gd name="T25" fmla="*/ 53 h 398"/>
                <a:gd name="T26" fmla="*/ 290 w 771"/>
                <a:gd name="T27" fmla="*/ 42 h 398"/>
                <a:gd name="T28" fmla="*/ 330 w 771"/>
                <a:gd name="T29" fmla="*/ 30 h 398"/>
                <a:gd name="T30" fmla="*/ 372 w 771"/>
                <a:gd name="T31" fmla="*/ 19 h 398"/>
                <a:gd name="T32" fmla="*/ 413 w 771"/>
                <a:gd name="T33" fmla="*/ 10 h 398"/>
                <a:gd name="T34" fmla="*/ 450 w 771"/>
                <a:gd name="T35" fmla="*/ 3 h 398"/>
                <a:gd name="T36" fmla="*/ 482 w 771"/>
                <a:gd name="T37" fmla="*/ 0 h 398"/>
                <a:gd name="T38" fmla="*/ 506 w 771"/>
                <a:gd name="T39" fmla="*/ 1 h 398"/>
                <a:gd name="T40" fmla="*/ 521 w 771"/>
                <a:gd name="T41" fmla="*/ 7 h 398"/>
                <a:gd name="T42" fmla="*/ 540 w 771"/>
                <a:gd name="T43" fmla="*/ 32 h 398"/>
                <a:gd name="T44" fmla="*/ 552 w 771"/>
                <a:gd name="T45" fmla="*/ 54 h 398"/>
                <a:gd name="T46" fmla="*/ 564 w 771"/>
                <a:gd name="T47" fmla="*/ 78 h 398"/>
                <a:gd name="T48" fmla="*/ 576 w 771"/>
                <a:gd name="T49" fmla="*/ 104 h 398"/>
                <a:gd name="T50" fmla="*/ 587 w 771"/>
                <a:gd name="T51" fmla="*/ 131 h 398"/>
                <a:gd name="T52" fmla="*/ 598 w 771"/>
                <a:gd name="T53" fmla="*/ 158 h 398"/>
                <a:gd name="T54" fmla="*/ 611 w 771"/>
                <a:gd name="T55" fmla="*/ 185 h 398"/>
                <a:gd name="T56" fmla="*/ 624 w 771"/>
                <a:gd name="T57" fmla="*/ 211 h 398"/>
                <a:gd name="T58" fmla="*/ 640 w 771"/>
                <a:gd name="T59" fmla="*/ 237 h 398"/>
                <a:gd name="T60" fmla="*/ 656 w 771"/>
                <a:gd name="T61" fmla="*/ 260 h 398"/>
                <a:gd name="T62" fmla="*/ 674 w 771"/>
                <a:gd name="T63" fmla="*/ 277 h 398"/>
                <a:gd name="T64" fmla="*/ 684 w 771"/>
                <a:gd name="T65" fmla="*/ 282 h 398"/>
                <a:gd name="T66" fmla="*/ 693 w 771"/>
                <a:gd name="T67" fmla="*/ 283 h 398"/>
                <a:gd name="T68" fmla="*/ 701 w 771"/>
                <a:gd name="T69" fmla="*/ 281 h 398"/>
                <a:gd name="T70" fmla="*/ 709 w 771"/>
                <a:gd name="T71" fmla="*/ 279 h 398"/>
                <a:gd name="T72" fmla="*/ 717 w 771"/>
                <a:gd name="T73" fmla="*/ 276 h 398"/>
                <a:gd name="T74" fmla="*/ 725 w 771"/>
                <a:gd name="T75" fmla="*/ 275 h 398"/>
                <a:gd name="T76" fmla="*/ 733 w 771"/>
                <a:gd name="T77" fmla="*/ 276 h 398"/>
                <a:gd name="T78" fmla="*/ 741 w 771"/>
                <a:gd name="T79" fmla="*/ 281 h 398"/>
                <a:gd name="T80" fmla="*/ 750 w 771"/>
                <a:gd name="T81" fmla="*/ 291 h 398"/>
                <a:gd name="T82" fmla="*/ 760 w 771"/>
                <a:gd name="T83" fmla="*/ 307 h 398"/>
                <a:gd name="T84" fmla="*/ 763 w 771"/>
                <a:gd name="T85" fmla="*/ 315 h 398"/>
                <a:gd name="T86" fmla="*/ 764 w 771"/>
                <a:gd name="T87" fmla="*/ 324 h 398"/>
                <a:gd name="T88" fmla="*/ 765 w 771"/>
                <a:gd name="T89" fmla="*/ 333 h 398"/>
                <a:gd name="T90" fmla="*/ 765 w 771"/>
                <a:gd name="T91" fmla="*/ 342 h 398"/>
                <a:gd name="T92" fmla="*/ 765 w 771"/>
                <a:gd name="T93" fmla="*/ 351 h 398"/>
                <a:gd name="T94" fmla="*/ 765 w 771"/>
                <a:gd name="T95" fmla="*/ 361 h 398"/>
                <a:gd name="T96" fmla="*/ 765 w 771"/>
                <a:gd name="T97" fmla="*/ 370 h 398"/>
                <a:gd name="T98" fmla="*/ 766 w 771"/>
                <a:gd name="T99" fmla="*/ 379 h 398"/>
                <a:gd name="T100" fmla="*/ 767 w 771"/>
                <a:gd name="T101" fmla="*/ 388 h 398"/>
                <a:gd name="T102" fmla="*/ 770 w 771"/>
                <a:gd name="T103" fmla="*/ 397 h 3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71"/>
                <a:gd name="T157" fmla="*/ 0 h 398"/>
                <a:gd name="T158" fmla="*/ 771 w 771"/>
                <a:gd name="T159" fmla="*/ 398 h 3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5" name="Freeform 38"/>
            <p:cNvSpPr>
              <a:spLocks/>
            </p:cNvSpPr>
            <p:nvPr/>
          </p:nvSpPr>
          <p:spPr bwMode="auto">
            <a:xfrm>
              <a:off x="1159" y="2014"/>
              <a:ext cx="226" cy="332"/>
            </a:xfrm>
            <a:custGeom>
              <a:avLst/>
              <a:gdLst>
                <a:gd name="T0" fmla="*/ 0 w 226"/>
                <a:gd name="T1" fmla="*/ 0 h 332"/>
                <a:gd name="T2" fmla="*/ 12 w 226"/>
                <a:gd name="T3" fmla="*/ 21 h 332"/>
                <a:gd name="T4" fmla="*/ 19 w 226"/>
                <a:gd name="T5" fmla="*/ 31 h 332"/>
                <a:gd name="T6" fmla="*/ 26 w 226"/>
                <a:gd name="T7" fmla="*/ 41 h 332"/>
                <a:gd name="T8" fmla="*/ 34 w 226"/>
                <a:gd name="T9" fmla="*/ 50 h 332"/>
                <a:gd name="T10" fmla="*/ 42 w 226"/>
                <a:gd name="T11" fmla="*/ 59 h 332"/>
                <a:gd name="T12" fmla="*/ 50 w 226"/>
                <a:gd name="T13" fmla="*/ 68 h 332"/>
                <a:gd name="T14" fmla="*/ 59 w 226"/>
                <a:gd name="T15" fmla="*/ 77 h 332"/>
                <a:gd name="T16" fmla="*/ 67 w 226"/>
                <a:gd name="T17" fmla="*/ 85 h 332"/>
                <a:gd name="T18" fmla="*/ 76 w 226"/>
                <a:gd name="T19" fmla="*/ 94 h 332"/>
                <a:gd name="T20" fmla="*/ 85 w 226"/>
                <a:gd name="T21" fmla="*/ 102 h 332"/>
                <a:gd name="T22" fmla="*/ 93 w 226"/>
                <a:gd name="T23" fmla="*/ 110 h 332"/>
                <a:gd name="T24" fmla="*/ 103 w 226"/>
                <a:gd name="T25" fmla="*/ 119 h 332"/>
                <a:gd name="T26" fmla="*/ 111 w 226"/>
                <a:gd name="T27" fmla="*/ 127 h 332"/>
                <a:gd name="T28" fmla="*/ 120 w 226"/>
                <a:gd name="T29" fmla="*/ 136 h 332"/>
                <a:gd name="T30" fmla="*/ 129 w 226"/>
                <a:gd name="T31" fmla="*/ 144 h 332"/>
                <a:gd name="T32" fmla="*/ 138 w 226"/>
                <a:gd name="T33" fmla="*/ 153 h 332"/>
                <a:gd name="T34" fmla="*/ 146 w 226"/>
                <a:gd name="T35" fmla="*/ 162 h 332"/>
                <a:gd name="T36" fmla="*/ 155 w 226"/>
                <a:gd name="T37" fmla="*/ 172 h 332"/>
                <a:gd name="T38" fmla="*/ 163 w 226"/>
                <a:gd name="T39" fmla="*/ 181 h 332"/>
                <a:gd name="T40" fmla="*/ 171 w 226"/>
                <a:gd name="T41" fmla="*/ 191 h 332"/>
                <a:gd name="T42" fmla="*/ 178 w 226"/>
                <a:gd name="T43" fmla="*/ 201 h 332"/>
                <a:gd name="T44" fmla="*/ 185 w 226"/>
                <a:gd name="T45" fmla="*/ 212 h 332"/>
                <a:gd name="T46" fmla="*/ 191 w 226"/>
                <a:gd name="T47" fmla="*/ 223 h 332"/>
                <a:gd name="T48" fmla="*/ 198 w 226"/>
                <a:gd name="T49" fmla="*/ 234 h 332"/>
                <a:gd name="T50" fmla="*/ 203 w 226"/>
                <a:gd name="T51" fmla="*/ 246 h 332"/>
                <a:gd name="T52" fmla="*/ 209 w 226"/>
                <a:gd name="T53" fmla="*/ 258 h 332"/>
                <a:gd name="T54" fmla="*/ 213 w 226"/>
                <a:gd name="T55" fmla="*/ 272 h 332"/>
                <a:gd name="T56" fmla="*/ 217 w 226"/>
                <a:gd name="T57" fmla="*/ 285 h 332"/>
                <a:gd name="T58" fmla="*/ 220 w 226"/>
                <a:gd name="T59" fmla="*/ 300 h 332"/>
                <a:gd name="T60" fmla="*/ 223 w 226"/>
                <a:gd name="T61" fmla="*/ 315 h 332"/>
                <a:gd name="T62" fmla="*/ 225 w 226"/>
                <a:gd name="T63" fmla="*/ 331 h 3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332"/>
                <a:gd name="T98" fmla="*/ 226 w 226"/>
                <a:gd name="T99" fmla="*/ 332 h 3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6" name="Freeform 39"/>
            <p:cNvSpPr>
              <a:spLocks/>
            </p:cNvSpPr>
            <p:nvPr/>
          </p:nvSpPr>
          <p:spPr bwMode="auto">
            <a:xfrm>
              <a:off x="1538" y="1767"/>
              <a:ext cx="359" cy="566"/>
            </a:xfrm>
            <a:custGeom>
              <a:avLst/>
              <a:gdLst>
                <a:gd name="T0" fmla="*/ 13 w 359"/>
                <a:gd name="T1" fmla="*/ 472 h 566"/>
                <a:gd name="T2" fmla="*/ 30 w 359"/>
                <a:gd name="T3" fmla="*/ 485 h 566"/>
                <a:gd name="T4" fmla="*/ 50 w 359"/>
                <a:gd name="T5" fmla="*/ 498 h 566"/>
                <a:gd name="T6" fmla="*/ 73 w 359"/>
                <a:gd name="T7" fmla="*/ 511 h 566"/>
                <a:gd name="T8" fmla="*/ 97 w 359"/>
                <a:gd name="T9" fmla="*/ 524 h 566"/>
                <a:gd name="T10" fmla="*/ 122 w 359"/>
                <a:gd name="T11" fmla="*/ 535 h 566"/>
                <a:gd name="T12" fmla="*/ 149 w 359"/>
                <a:gd name="T13" fmla="*/ 546 h 566"/>
                <a:gd name="T14" fmla="*/ 176 w 359"/>
                <a:gd name="T15" fmla="*/ 554 h 566"/>
                <a:gd name="T16" fmla="*/ 202 w 359"/>
                <a:gd name="T17" fmla="*/ 560 h 566"/>
                <a:gd name="T18" fmla="*/ 228 w 359"/>
                <a:gd name="T19" fmla="*/ 564 h 566"/>
                <a:gd name="T20" fmla="*/ 253 w 359"/>
                <a:gd name="T21" fmla="*/ 564 h 566"/>
                <a:gd name="T22" fmla="*/ 277 w 359"/>
                <a:gd name="T23" fmla="*/ 561 h 566"/>
                <a:gd name="T24" fmla="*/ 298 w 359"/>
                <a:gd name="T25" fmla="*/ 555 h 566"/>
                <a:gd name="T26" fmla="*/ 316 w 359"/>
                <a:gd name="T27" fmla="*/ 543 h 566"/>
                <a:gd name="T28" fmla="*/ 331 w 359"/>
                <a:gd name="T29" fmla="*/ 528 h 566"/>
                <a:gd name="T30" fmla="*/ 343 w 359"/>
                <a:gd name="T31" fmla="*/ 507 h 566"/>
                <a:gd name="T32" fmla="*/ 349 w 359"/>
                <a:gd name="T33" fmla="*/ 489 h 566"/>
                <a:gd name="T34" fmla="*/ 352 w 359"/>
                <a:gd name="T35" fmla="*/ 477 h 566"/>
                <a:gd name="T36" fmla="*/ 354 w 359"/>
                <a:gd name="T37" fmla="*/ 465 h 566"/>
                <a:gd name="T38" fmla="*/ 356 w 359"/>
                <a:gd name="T39" fmla="*/ 453 h 566"/>
                <a:gd name="T40" fmla="*/ 357 w 359"/>
                <a:gd name="T41" fmla="*/ 441 h 566"/>
                <a:gd name="T42" fmla="*/ 358 w 359"/>
                <a:gd name="T43" fmla="*/ 429 h 566"/>
                <a:gd name="T44" fmla="*/ 357 w 359"/>
                <a:gd name="T45" fmla="*/ 417 h 566"/>
                <a:gd name="T46" fmla="*/ 356 w 359"/>
                <a:gd name="T47" fmla="*/ 405 h 566"/>
                <a:gd name="T48" fmla="*/ 355 w 359"/>
                <a:gd name="T49" fmla="*/ 392 h 566"/>
                <a:gd name="T50" fmla="*/ 353 w 359"/>
                <a:gd name="T51" fmla="*/ 380 h 566"/>
                <a:gd name="T52" fmla="*/ 350 w 359"/>
                <a:gd name="T53" fmla="*/ 369 h 566"/>
                <a:gd name="T54" fmla="*/ 347 w 359"/>
                <a:gd name="T55" fmla="*/ 357 h 566"/>
                <a:gd name="T56" fmla="*/ 343 w 359"/>
                <a:gd name="T57" fmla="*/ 345 h 566"/>
                <a:gd name="T58" fmla="*/ 339 w 359"/>
                <a:gd name="T59" fmla="*/ 335 h 566"/>
                <a:gd name="T60" fmla="*/ 334 w 359"/>
                <a:gd name="T61" fmla="*/ 324 h 566"/>
                <a:gd name="T62" fmla="*/ 322 w 359"/>
                <a:gd name="T63" fmla="*/ 303 h 566"/>
                <a:gd name="T64" fmla="*/ 310 w 359"/>
                <a:gd name="T65" fmla="*/ 285 h 566"/>
                <a:gd name="T66" fmla="*/ 296 w 359"/>
                <a:gd name="T67" fmla="*/ 264 h 566"/>
                <a:gd name="T68" fmla="*/ 280 w 359"/>
                <a:gd name="T69" fmla="*/ 241 h 566"/>
                <a:gd name="T70" fmla="*/ 261 w 359"/>
                <a:gd name="T71" fmla="*/ 216 h 566"/>
                <a:gd name="T72" fmla="*/ 241 w 359"/>
                <a:gd name="T73" fmla="*/ 191 h 566"/>
                <a:gd name="T74" fmla="*/ 220 w 359"/>
                <a:gd name="T75" fmla="*/ 165 h 566"/>
                <a:gd name="T76" fmla="*/ 198 w 359"/>
                <a:gd name="T77" fmla="*/ 139 h 566"/>
                <a:gd name="T78" fmla="*/ 176 w 359"/>
                <a:gd name="T79" fmla="*/ 113 h 566"/>
                <a:gd name="T80" fmla="*/ 154 w 359"/>
                <a:gd name="T81" fmla="*/ 89 h 566"/>
                <a:gd name="T82" fmla="*/ 133 w 359"/>
                <a:gd name="T83" fmla="*/ 67 h 566"/>
                <a:gd name="T84" fmla="*/ 113 w 359"/>
                <a:gd name="T85" fmla="*/ 47 h 566"/>
                <a:gd name="T86" fmla="*/ 94 w 359"/>
                <a:gd name="T87" fmla="*/ 29 h 566"/>
                <a:gd name="T88" fmla="*/ 76 w 359"/>
                <a:gd name="T89" fmla="*/ 15 h 566"/>
                <a:gd name="T90" fmla="*/ 60 w 359"/>
                <a:gd name="T91" fmla="*/ 5 h 566"/>
                <a:gd name="T92" fmla="*/ 47 w 359"/>
                <a:gd name="T93" fmla="*/ 0 h 5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9"/>
                <a:gd name="T142" fmla="*/ 0 h 566"/>
                <a:gd name="T143" fmla="*/ 359 w 359"/>
                <a:gd name="T144" fmla="*/ 566 h 5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7" name="Freeform 40"/>
            <p:cNvSpPr>
              <a:spLocks/>
            </p:cNvSpPr>
            <p:nvPr/>
          </p:nvSpPr>
          <p:spPr bwMode="auto">
            <a:xfrm>
              <a:off x="2009" y="1944"/>
              <a:ext cx="156" cy="307"/>
            </a:xfrm>
            <a:custGeom>
              <a:avLst/>
              <a:gdLst>
                <a:gd name="T0" fmla="*/ 2 w 156"/>
                <a:gd name="T1" fmla="*/ 0 h 307"/>
                <a:gd name="T2" fmla="*/ 0 w 156"/>
                <a:gd name="T3" fmla="*/ 11 h 307"/>
                <a:gd name="T4" fmla="*/ 0 w 156"/>
                <a:gd name="T5" fmla="*/ 17 h 307"/>
                <a:gd name="T6" fmla="*/ 1 w 156"/>
                <a:gd name="T7" fmla="*/ 22 h 307"/>
                <a:gd name="T8" fmla="*/ 3 w 156"/>
                <a:gd name="T9" fmla="*/ 28 h 307"/>
                <a:gd name="T10" fmla="*/ 5 w 156"/>
                <a:gd name="T11" fmla="*/ 32 h 307"/>
                <a:gd name="T12" fmla="*/ 9 w 156"/>
                <a:gd name="T13" fmla="*/ 38 h 307"/>
                <a:gd name="T14" fmla="*/ 12 w 156"/>
                <a:gd name="T15" fmla="*/ 42 h 307"/>
                <a:gd name="T16" fmla="*/ 17 w 156"/>
                <a:gd name="T17" fmla="*/ 47 h 307"/>
                <a:gd name="T18" fmla="*/ 21 w 156"/>
                <a:gd name="T19" fmla="*/ 52 h 307"/>
                <a:gd name="T20" fmla="*/ 27 w 156"/>
                <a:gd name="T21" fmla="*/ 57 h 307"/>
                <a:gd name="T22" fmla="*/ 33 w 156"/>
                <a:gd name="T23" fmla="*/ 61 h 307"/>
                <a:gd name="T24" fmla="*/ 39 w 156"/>
                <a:gd name="T25" fmla="*/ 66 h 307"/>
                <a:gd name="T26" fmla="*/ 45 w 156"/>
                <a:gd name="T27" fmla="*/ 70 h 307"/>
                <a:gd name="T28" fmla="*/ 51 w 156"/>
                <a:gd name="T29" fmla="*/ 75 h 307"/>
                <a:gd name="T30" fmla="*/ 58 w 156"/>
                <a:gd name="T31" fmla="*/ 80 h 307"/>
                <a:gd name="T32" fmla="*/ 65 w 156"/>
                <a:gd name="T33" fmla="*/ 84 h 307"/>
                <a:gd name="T34" fmla="*/ 72 w 156"/>
                <a:gd name="T35" fmla="*/ 88 h 307"/>
                <a:gd name="T36" fmla="*/ 79 w 156"/>
                <a:gd name="T37" fmla="*/ 93 h 307"/>
                <a:gd name="T38" fmla="*/ 85 w 156"/>
                <a:gd name="T39" fmla="*/ 98 h 307"/>
                <a:gd name="T40" fmla="*/ 92 w 156"/>
                <a:gd name="T41" fmla="*/ 103 h 307"/>
                <a:gd name="T42" fmla="*/ 99 w 156"/>
                <a:gd name="T43" fmla="*/ 108 h 307"/>
                <a:gd name="T44" fmla="*/ 105 w 156"/>
                <a:gd name="T45" fmla="*/ 112 h 307"/>
                <a:gd name="T46" fmla="*/ 111 w 156"/>
                <a:gd name="T47" fmla="*/ 118 h 307"/>
                <a:gd name="T48" fmla="*/ 117 w 156"/>
                <a:gd name="T49" fmla="*/ 123 h 307"/>
                <a:gd name="T50" fmla="*/ 122 w 156"/>
                <a:gd name="T51" fmla="*/ 128 h 307"/>
                <a:gd name="T52" fmla="*/ 127 w 156"/>
                <a:gd name="T53" fmla="*/ 134 h 307"/>
                <a:gd name="T54" fmla="*/ 132 w 156"/>
                <a:gd name="T55" fmla="*/ 140 h 307"/>
                <a:gd name="T56" fmla="*/ 136 w 156"/>
                <a:gd name="T57" fmla="*/ 146 h 307"/>
                <a:gd name="T58" fmla="*/ 139 w 156"/>
                <a:gd name="T59" fmla="*/ 152 h 307"/>
                <a:gd name="T60" fmla="*/ 142 w 156"/>
                <a:gd name="T61" fmla="*/ 158 h 307"/>
                <a:gd name="T62" fmla="*/ 144 w 156"/>
                <a:gd name="T63" fmla="*/ 165 h 307"/>
                <a:gd name="T64" fmla="*/ 147 w 156"/>
                <a:gd name="T65" fmla="*/ 177 h 307"/>
                <a:gd name="T66" fmla="*/ 149 w 156"/>
                <a:gd name="T67" fmla="*/ 183 h 307"/>
                <a:gd name="T68" fmla="*/ 150 w 156"/>
                <a:gd name="T69" fmla="*/ 188 h 307"/>
                <a:gd name="T70" fmla="*/ 151 w 156"/>
                <a:gd name="T71" fmla="*/ 193 h 307"/>
                <a:gd name="T72" fmla="*/ 152 w 156"/>
                <a:gd name="T73" fmla="*/ 198 h 307"/>
                <a:gd name="T74" fmla="*/ 153 w 156"/>
                <a:gd name="T75" fmla="*/ 203 h 307"/>
                <a:gd name="T76" fmla="*/ 154 w 156"/>
                <a:gd name="T77" fmla="*/ 207 h 307"/>
                <a:gd name="T78" fmla="*/ 154 w 156"/>
                <a:gd name="T79" fmla="*/ 212 h 307"/>
                <a:gd name="T80" fmla="*/ 155 w 156"/>
                <a:gd name="T81" fmla="*/ 216 h 307"/>
                <a:gd name="T82" fmla="*/ 155 w 156"/>
                <a:gd name="T83" fmla="*/ 220 h 307"/>
                <a:gd name="T84" fmla="*/ 155 w 156"/>
                <a:gd name="T85" fmla="*/ 224 h 307"/>
                <a:gd name="T86" fmla="*/ 155 w 156"/>
                <a:gd name="T87" fmla="*/ 228 h 307"/>
                <a:gd name="T88" fmla="*/ 155 w 156"/>
                <a:gd name="T89" fmla="*/ 231 h 307"/>
                <a:gd name="T90" fmla="*/ 154 w 156"/>
                <a:gd name="T91" fmla="*/ 235 h 307"/>
                <a:gd name="T92" fmla="*/ 154 w 156"/>
                <a:gd name="T93" fmla="*/ 238 h 307"/>
                <a:gd name="T94" fmla="*/ 153 w 156"/>
                <a:gd name="T95" fmla="*/ 242 h 307"/>
                <a:gd name="T96" fmla="*/ 152 w 156"/>
                <a:gd name="T97" fmla="*/ 246 h 307"/>
                <a:gd name="T98" fmla="*/ 150 w 156"/>
                <a:gd name="T99" fmla="*/ 249 h 307"/>
                <a:gd name="T100" fmla="*/ 149 w 156"/>
                <a:gd name="T101" fmla="*/ 253 h 307"/>
                <a:gd name="T102" fmla="*/ 147 w 156"/>
                <a:gd name="T103" fmla="*/ 256 h 307"/>
                <a:gd name="T104" fmla="*/ 145 w 156"/>
                <a:gd name="T105" fmla="*/ 260 h 307"/>
                <a:gd name="T106" fmla="*/ 143 w 156"/>
                <a:gd name="T107" fmla="*/ 264 h 307"/>
                <a:gd name="T108" fmla="*/ 140 w 156"/>
                <a:gd name="T109" fmla="*/ 268 h 307"/>
                <a:gd name="T110" fmla="*/ 137 w 156"/>
                <a:gd name="T111" fmla="*/ 272 h 307"/>
                <a:gd name="T112" fmla="*/ 134 w 156"/>
                <a:gd name="T113" fmla="*/ 276 h 307"/>
                <a:gd name="T114" fmla="*/ 130 w 156"/>
                <a:gd name="T115" fmla="*/ 281 h 307"/>
                <a:gd name="T116" fmla="*/ 127 w 156"/>
                <a:gd name="T117" fmla="*/ 285 h 307"/>
                <a:gd name="T118" fmla="*/ 123 w 156"/>
                <a:gd name="T119" fmla="*/ 290 h 307"/>
                <a:gd name="T120" fmla="*/ 118 w 156"/>
                <a:gd name="T121" fmla="*/ 295 h 307"/>
                <a:gd name="T122" fmla="*/ 113 w 156"/>
                <a:gd name="T123" fmla="*/ 300 h 307"/>
                <a:gd name="T124" fmla="*/ 109 w 156"/>
                <a:gd name="T125" fmla="*/ 306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
                <a:gd name="T190" fmla="*/ 0 h 307"/>
                <a:gd name="T191" fmla="*/ 156 w 156"/>
                <a:gd name="T192" fmla="*/ 307 h 3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8" name="Freeform 41"/>
            <p:cNvSpPr>
              <a:spLocks/>
            </p:cNvSpPr>
            <p:nvPr/>
          </p:nvSpPr>
          <p:spPr bwMode="auto">
            <a:xfrm>
              <a:off x="2153" y="1932"/>
              <a:ext cx="535" cy="213"/>
            </a:xfrm>
            <a:custGeom>
              <a:avLst/>
              <a:gdLst>
                <a:gd name="T0" fmla="*/ 0 w 535"/>
                <a:gd name="T1" fmla="*/ 212 h 213"/>
                <a:gd name="T2" fmla="*/ 9 w 535"/>
                <a:gd name="T3" fmla="*/ 188 h 213"/>
                <a:gd name="T4" fmla="*/ 16 w 535"/>
                <a:gd name="T5" fmla="*/ 176 h 213"/>
                <a:gd name="T6" fmla="*/ 25 w 535"/>
                <a:gd name="T7" fmla="*/ 165 h 213"/>
                <a:gd name="T8" fmla="*/ 35 w 535"/>
                <a:gd name="T9" fmla="*/ 154 h 213"/>
                <a:gd name="T10" fmla="*/ 47 w 535"/>
                <a:gd name="T11" fmla="*/ 144 h 213"/>
                <a:gd name="T12" fmla="*/ 60 w 535"/>
                <a:gd name="T13" fmla="*/ 134 h 213"/>
                <a:gd name="T14" fmla="*/ 75 w 535"/>
                <a:gd name="T15" fmla="*/ 124 h 213"/>
                <a:gd name="T16" fmla="*/ 90 w 535"/>
                <a:gd name="T17" fmla="*/ 114 h 213"/>
                <a:gd name="T18" fmla="*/ 107 w 535"/>
                <a:gd name="T19" fmla="*/ 105 h 213"/>
                <a:gd name="T20" fmla="*/ 124 w 535"/>
                <a:gd name="T21" fmla="*/ 96 h 213"/>
                <a:gd name="T22" fmla="*/ 142 w 535"/>
                <a:gd name="T23" fmla="*/ 88 h 213"/>
                <a:gd name="T24" fmla="*/ 161 w 535"/>
                <a:gd name="T25" fmla="*/ 80 h 213"/>
                <a:gd name="T26" fmla="*/ 181 w 535"/>
                <a:gd name="T27" fmla="*/ 72 h 213"/>
                <a:gd name="T28" fmla="*/ 201 w 535"/>
                <a:gd name="T29" fmla="*/ 65 h 213"/>
                <a:gd name="T30" fmla="*/ 221 w 535"/>
                <a:gd name="T31" fmla="*/ 58 h 213"/>
                <a:gd name="T32" fmla="*/ 242 w 535"/>
                <a:gd name="T33" fmla="*/ 51 h 213"/>
                <a:gd name="T34" fmla="*/ 263 w 535"/>
                <a:gd name="T35" fmla="*/ 45 h 213"/>
                <a:gd name="T36" fmla="*/ 285 w 535"/>
                <a:gd name="T37" fmla="*/ 39 h 213"/>
                <a:gd name="T38" fmla="*/ 306 w 535"/>
                <a:gd name="T39" fmla="*/ 34 h 213"/>
                <a:gd name="T40" fmla="*/ 327 w 535"/>
                <a:gd name="T41" fmla="*/ 28 h 213"/>
                <a:gd name="T42" fmla="*/ 347 w 535"/>
                <a:gd name="T43" fmla="*/ 24 h 213"/>
                <a:gd name="T44" fmla="*/ 368 w 535"/>
                <a:gd name="T45" fmla="*/ 20 h 213"/>
                <a:gd name="T46" fmla="*/ 388 w 535"/>
                <a:gd name="T47" fmla="*/ 16 h 213"/>
                <a:gd name="T48" fmla="*/ 407 w 535"/>
                <a:gd name="T49" fmla="*/ 12 h 213"/>
                <a:gd name="T50" fmla="*/ 426 w 535"/>
                <a:gd name="T51" fmla="*/ 9 h 213"/>
                <a:gd name="T52" fmla="*/ 445 w 535"/>
                <a:gd name="T53" fmla="*/ 7 h 213"/>
                <a:gd name="T54" fmla="*/ 462 w 535"/>
                <a:gd name="T55" fmla="*/ 4 h 213"/>
                <a:gd name="T56" fmla="*/ 478 w 535"/>
                <a:gd name="T57" fmla="*/ 3 h 213"/>
                <a:gd name="T58" fmla="*/ 494 w 535"/>
                <a:gd name="T59" fmla="*/ 1 h 213"/>
                <a:gd name="T60" fmla="*/ 508 w 535"/>
                <a:gd name="T61" fmla="*/ 0 h 213"/>
                <a:gd name="T62" fmla="*/ 521 w 535"/>
                <a:gd name="T63" fmla="*/ 0 h 213"/>
                <a:gd name="T64" fmla="*/ 523 w 535"/>
                <a:gd name="T65" fmla="*/ 6 h 213"/>
                <a:gd name="T66" fmla="*/ 524 w 535"/>
                <a:gd name="T67" fmla="*/ 8 h 213"/>
                <a:gd name="T68" fmla="*/ 525 w 535"/>
                <a:gd name="T69" fmla="*/ 11 h 213"/>
                <a:gd name="T70" fmla="*/ 526 w 535"/>
                <a:gd name="T71" fmla="*/ 14 h 213"/>
                <a:gd name="T72" fmla="*/ 527 w 535"/>
                <a:gd name="T73" fmla="*/ 17 h 213"/>
                <a:gd name="T74" fmla="*/ 527 w 535"/>
                <a:gd name="T75" fmla="*/ 20 h 213"/>
                <a:gd name="T76" fmla="*/ 528 w 535"/>
                <a:gd name="T77" fmla="*/ 23 h 213"/>
                <a:gd name="T78" fmla="*/ 529 w 535"/>
                <a:gd name="T79" fmla="*/ 26 h 213"/>
                <a:gd name="T80" fmla="*/ 529 w 535"/>
                <a:gd name="T81" fmla="*/ 28 h 213"/>
                <a:gd name="T82" fmla="*/ 530 w 535"/>
                <a:gd name="T83" fmla="*/ 32 h 213"/>
                <a:gd name="T84" fmla="*/ 531 w 535"/>
                <a:gd name="T85" fmla="*/ 34 h 213"/>
                <a:gd name="T86" fmla="*/ 531 w 535"/>
                <a:gd name="T87" fmla="*/ 37 h 213"/>
                <a:gd name="T88" fmla="*/ 531 w 535"/>
                <a:gd name="T89" fmla="*/ 40 h 213"/>
                <a:gd name="T90" fmla="*/ 532 w 535"/>
                <a:gd name="T91" fmla="*/ 43 h 213"/>
                <a:gd name="T92" fmla="*/ 533 w 535"/>
                <a:gd name="T93" fmla="*/ 46 h 213"/>
                <a:gd name="T94" fmla="*/ 533 w 535"/>
                <a:gd name="T95" fmla="*/ 49 h 213"/>
                <a:gd name="T96" fmla="*/ 533 w 535"/>
                <a:gd name="T97" fmla="*/ 52 h 213"/>
                <a:gd name="T98" fmla="*/ 533 w 535"/>
                <a:gd name="T99" fmla="*/ 55 h 213"/>
                <a:gd name="T100" fmla="*/ 533 w 535"/>
                <a:gd name="T101" fmla="*/ 58 h 213"/>
                <a:gd name="T102" fmla="*/ 534 w 535"/>
                <a:gd name="T103" fmla="*/ 61 h 213"/>
                <a:gd name="T104" fmla="*/ 534 w 535"/>
                <a:gd name="T105" fmla="*/ 64 h 213"/>
                <a:gd name="T106" fmla="*/ 534 w 535"/>
                <a:gd name="T107" fmla="*/ 67 h 213"/>
                <a:gd name="T108" fmla="*/ 534 w 535"/>
                <a:gd name="T109" fmla="*/ 70 h 213"/>
                <a:gd name="T110" fmla="*/ 534 w 535"/>
                <a:gd name="T111" fmla="*/ 73 h 213"/>
                <a:gd name="T112" fmla="*/ 534 w 535"/>
                <a:gd name="T113" fmla="*/ 76 h 213"/>
                <a:gd name="T114" fmla="*/ 534 w 535"/>
                <a:gd name="T115" fmla="*/ 79 h 213"/>
                <a:gd name="T116" fmla="*/ 533 w 535"/>
                <a:gd name="T117" fmla="*/ 82 h 213"/>
                <a:gd name="T118" fmla="*/ 533 w 535"/>
                <a:gd name="T119" fmla="*/ 85 h 213"/>
                <a:gd name="T120" fmla="*/ 533 w 535"/>
                <a:gd name="T121" fmla="*/ 88 h 213"/>
                <a:gd name="T122" fmla="*/ 533 w 535"/>
                <a:gd name="T123" fmla="*/ 91 h 213"/>
                <a:gd name="T124" fmla="*/ 533 w 535"/>
                <a:gd name="T125" fmla="*/ 94 h 2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5"/>
                <a:gd name="T190" fmla="*/ 0 h 213"/>
                <a:gd name="T191" fmla="*/ 535 w 535"/>
                <a:gd name="T192" fmla="*/ 213 h 2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29" name="Freeform 42"/>
            <p:cNvSpPr>
              <a:spLocks/>
            </p:cNvSpPr>
            <p:nvPr/>
          </p:nvSpPr>
          <p:spPr bwMode="auto">
            <a:xfrm>
              <a:off x="2840" y="894"/>
              <a:ext cx="332" cy="973"/>
            </a:xfrm>
            <a:custGeom>
              <a:avLst/>
              <a:gdLst>
                <a:gd name="T0" fmla="*/ 208 w 332"/>
                <a:gd name="T1" fmla="*/ 12 h 973"/>
                <a:gd name="T2" fmla="*/ 190 w 332"/>
                <a:gd name="T3" fmla="*/ 30 h 973"/>
                <a:gd name="T4" fmla="*/ 179 w 332"/>
                <a:gd name="T5" fmla="*/ 52 h 973"/>
                <a:gd name="T6" fmla="*/ 175 w 332"/>
                <a:gd name="T7" fmla="*/ 77 h 973"/>
                <a:gd name="T8" fmla="*/ 175 w 332"/>
                <a:gd name="T9" fmla="*/ 105 h 973"/>
                <a:gd name="T10" fmla="*/ 176 w 332"/>
                <a:gd name="T11" fmla="*/ 134 h 973"/>
                <a:gd name="T12" fmla="*/ 178 w 332"/>
                <a:gd name="T13" fmla="*/ 163 h 973"/>
                <a:gd name="T14" fmla="*/ 178 w 332"/>
                <a:gd name="T15" fmla="*/ 192 h 973"/>
                <a:gd name="T16" fmla="*/ 174 w 332"/>
                <a:gd name="T17" fmla="*/ 219 h 973"/>
                <a:gd name="T18" fmla="*/ 164 w 332"/>
                <a:gd name="T19" fmla="*/ 244 h 973"/>
                <a:gd name="T20" fmla="*/ 148 w 332"/>
                <a:gd name="T21" fmla="*/ 264 h 973"/>
                <a:gd name="T22" fmla="*/ 138 w 332"/>
                <a:gd name="T23" fmla="*/ 272 h 973"/>
                <a:gd name="T24" fmla="*/ 126 w 332"/>
                <a:gd name="T25" fmla="*/ 280 h 973"/>
                <a:gd name="T26" fmla="*/ 114 w 332"/>
                <a:gd name="T27" fmla="*/ 289 h 973"/>
                <a:gd name="T28" fmla="*/ 102 w 332"/>
                <a:gd name="T29" fmla="*/ 298 h 973"/>
                <a:gd name="T30" fmla="*/ 91 w 332"/>
                <a:gd name="T31" fmla="*/ 308 h 973"/>
                <a:gd name="T32" fmla="*/ 82 w 332"/>
                <a:gd name="T33" fmla="*/ 318 h 973"/>
                <a:gd name="T34" fmla="*/ 76 w 332"/>
                <a:gd name="T35" fmla="*/ 331 h 973"/>
                <a:gd name="T36" fmla="*/ 73 w 332"/>
                <a:gd name="T37" fmla="*/ 344 h 973"/>
                <a:gd name="T38" fmla="*/ 75 w 332"/>
                <a:gd name="T39" fmla="*/ 360 h 973"/>
                <a:gd name="T40" fmla="*/ 82 w 332"/>
                <a:gd name="T41" fmla="*/ 377 h 973"/>
                <a:gd name="T42" fmla="*/ 94 w 332"/>
                <a:gd name="T43" fmla="*/ 395 h 973"/>
                <a:gd name="T44" fmla="*/ 104 w 332"/>
                <a:gd name="T45" fmla="*/ 406 h 973"/>
                <a:gd name="T46" fmla="*/ 114 w 332"/>
                <a:gd name="T47" fmla="*/ 415 h 973"/>
                <a:gd name="T48" fmla="*/ 125 w 332"/>
                <a:gd name="T49" fmla="*/ 423 h 973"/>
                <a:gd name="T50" fmla="*/ 134 w 332"/>
                <a:gd name="T51" fmla="*/ 432 h 973"/>
                <a:gd name="T52" fmla="*/ 143 w 332"/>
                <a:gd name="T53" fmla="*/ 441 h 973"/>
                <a:gd name="T54" fmla="*/ 150 w 332"/>
                <a:gd name="T55" fmla="*/ 452 h 973"/>
                <a:gd name="T56" fmla="*/ 154 w 332"/>
                <a:gd name="T57" fmla="*/ 464 h 973"/>
                <a:gd name="T58" fmla="*/ 156 w 332"/>
                <a:gd name="T59" fmla="*/ 480 h 973"/>
                <a:gd name="T60" fmla="*/ 155 w 332"/>
                <a:gd name="T61" fmla="*/ 500 h 973"/>
                <a:gd name="T62" fmla="*/ 151 w 332"/>
                <a:gd name="T63" fmla="*/ 518 h 973"/>
                <a:gd name="T64" fmla="*/ 148 w 332"/>
                <a:gd name="T65" fmla="*/ 537 h 973"/>
                <a:gd name="T66" fmla="*/ 144 w 332"/>
                <a:gd name="T67" fmla="*/ 562 h 973"/>
                <a:gd name="T68" fmla="*/ 138 w 332"/>
                <a:gd name="T69" fmla="*/ 590 h 973"/>
                <a:gd name="T70" fmla="*/ 133 w 332"/>
                <a:gd name="T71" fmla="*/ 621 h 973"/>
                <a:gd name="T72" fmla="*/ 127 w 332"/>
                <a:gd name="T73" fmla="*/ 652 h 973"/>
                <a:gd name="T74" fmla="*/ 121 w 332"/>
                <a:gd name="T75" fmla="*/ 680 h 973"/>
                <a:gd name="T76" fmla="*/ 116 w 332"/>
                <a:gd name="T77" fmla="*/ 706 h 973"/>
                <a:gd name="T78" fmla="*/ 112 w 332"/>
                <a:gd name="T79" fmla="*/ 726 h 973"/>
                <a:gd name="T80" fmla="*/ 108 w 332"/>
                <a:gd name="T81" fmla="*/ 739 h 973"/>
                <a:gd name="T82" fmla="*/ 96 w 332"/>
                <a:gd name="T83" fmla="*/ 750 h 973"/>
                <a:gd name="T84" fmla="*/ 83 w 332"/>
                <a:gd name="T85" fmla="*/ 757 h 973"/>
                <a:gd name="T86" fmla="*/ 70 w 332"/>
                <a:gd name="T87" fmla="*/ 760 h 973"/>
                <a:gd name="T88" fmla="*/ 57 w 332"/>
                <a:gd name="T89" fmla="*/ 761 h 973"/>
                <a:gd name="T90" fmla="*/ 46 w 332"/>
                <a:gd name="T91" fmla="*/ 761 h 973"/>
                <a:gd name="T92" fmla="*/ 35 w 332"/>
                <a:gd name="T93" fmla="*/ 761 h 973"/>
                <a:gd name="T94" fmla="*/ 25 w 332"/>
                <a:gd name="T95" fmla="*/ 763 h 973"/>
                <a:gd name="T96" fmla="*/ 17 w 332"/>
                <a:gd name="T97" fmla="*/ 768 h 973"/>
                <a:gd name="T98" fmla="*/ 10 w 332"/>
                <a:gd name="T99" fmla="*/ 777 h 973"/>
                <a:gd name="T100" fmla="*/ 4 w 332"/>
                <a:gd name="T101" fmla="*/ 792 h 973"/>
                <a:gd name="T102" fmla="*/ 0 w 332"/>
                <a:gd name="T103" fmla="*/ 814 h 973"/>
                <a:gd name="T104" fmla="*/ 6 w 332"/>
                <a:gd name="T105" fmla="*/ 851 h 973"/>
                <a:gd name="T106" fmla="*/ 24 w 332"/>
                <a:gd name="T107" fmla="*/ 877 h 973"/>
                <a:gd name="T108" fmla="*/ 52 w 332"/>
                <a:gd name="T109" fmla="*/ 900 h 973"/>
                <a:gd name="T110" fmla="*/ 87 w 332"/>
                <a:gd name="T111" fmla="*/ 921 h 973"/>
                <a:gd name="T112" fmla="*/ 127 w 332"/>
                <a:gd name="T113" fmla="*/ 939 h 973"/>
                <a:gd name="T114" fmla="*/ 169 w 332"/>
                <a:gd name="T115" fmla="*/ 953 h 973"/>
                <a:gd name="T116" fmla="*/ 212 w 332"/>
                <a:gd name="T117" fmla="*/ 964 h 973"/>
                <a:gd name="T118" fmla="*/ 253 w 332"/>
                <a:gd name="T119" fmla="*/ 970 h 973"/>
                <a:gd name="T120" fmla="*/ 291 w 332"/>
                <a:gd name="T121" fmla="*/ 972 h 973"/>
                <a:gd name="T122" fmla="*/ 322 w 332"/>
                <a:gd name="T123" fmla="*/ 969 h 9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973"/>
                <a:gd name="T188" fmla="*/ 332 w 332"/>
                <a:gd name="T189" fmla="*/ 973 h 9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0" name="Freeform 43"/>
            <p:cNvSpPr>
              <a:spLocks/>
            </p:cNvSpPr>
            <p:nvPr/>
          </p:nvSpPr>
          <p:spPr bwMode="auto">
            <a:xfrm>
              <a:off x="2669" y="940"/>
              <a:ext cx="148" cy="214"/>
            </a:xfrm>
            <a:custGeom>
              <a:avLst/>
              <a:gdLst>
                <a:gd name="T0" fmla="*/ 76 w 148"/>
                <a:gd name="T1" fmla="*/ 213 h 214"/>
                <a:gd name="T2" fmla="*/ 80 w 148"/>
                <a:gd name="T3" fmla="*/ 198 h 214"/>
                <a:gd name="T4" fmla="*/ 81 w 148"/>
                <a:gd name="T5" fmla="*/ 192 h 214"/>
                <a:gd name="T6" fmla="*/ 81 w 148"/>
                <a:gd name="T7" fmla="*/ 185 h 214"/>
                <a:gd name="T8" fmla="*/ 80 w 148"/>
                <a:gd name="T9" fmla="*/ 178 h 214"/>
                <a:gd name="T10" fmla="*/ 78 w 148"/>
                <a:gd name="T11" fmla="*/ 172 h 214"/>
                <a:gd name="T12" fmla="*/ 76 w 148"/>
                <a:gd name="T13" fmla="*/ 166 h 214"/>
                <a:gd name="T14" fmla="*/ 73 w 148"/>
                <a:gd name="T15" fmla="*/ 161 h 214"/>
                <a:gd name="T16" fmla="*/ 70 w 148"/>
                <a:gd name="T17" fmla="*/ 155 h 214"/>
                <a:gd name="T18" fmla="*/ 67 w 148"/>
                <a:gd name="T19" fmla="*/ 150 h 214"/>
                <a:gd name="T20" fmla="*/ 63 w 148"/>
                <a:gd name="T21" fmla="*/ 144 h 214"/>
                <a:gd name="T22" fmla="*/ 59 w 148"/>
                <a:gd name="T23" fmla="*/ 139 h 214"/>
                <a:gd name="T24" fmla="*/ 54 w 148"/>
                <a:gd name="T25" fmla="*/ 134 h 214"/>
                <a:gd name="T26" fmla="*/ 50 w 148"/>
                <a:gd name="T27" fmla="*/ 129 h 214"/>
                <a:gd name="T28" fmla="*/ 45 w 148"/>
                <a:gd name="T29" fmla="*/ 124 h 214"/>
                <a:gd name="T30" fmla="*/ 40 w 148"/>
                <a:gd name="T31" fmla="*/ 119 h 214"/>
                <a:gd name="T32" fmla="*/ 35 w 148"/>
                <a:gd name="T33" fmla="*/ 114 h 214"/>
                <a:gd name="T34" fmla="*/ 31 w 148"/>
                <a:gd name="T35" fmla="*/ 108 h 214"/>
                <a:gd name="T36" fmla="*/ 26 w 148"/>
                <a:gd name="T37" fmla="*/ 103 h 214"/>
                <a:gd name="T38" fmla="*/ 22 w 148"/>
                <a:gd name="T39" fmla="*/ 98 h 214"/>
                <a:gd name="T40" fmla="*/ 17 w 148"/>
                <a:gd name="T41" fmla="*/ 93 h 214"/>
                <a:gd name="T42" fmla="*/ 14 w 148"/>
                <a:gd name="T43" fmla="*/ 88 h 214"/>
                <a:gd name="T44" fmla="*/ 10 w 148"/>
                <a:gd name="T45" fmla="*/ 82 h 214"/>
                <a:gd name="T46" fmla="*/ 7 w 148"/>
                <a:gd name="T47" fmla="*/ 76 h 214"/>
                <a:gd name="T48" fmla="*/ 5 w 148"/>
                <a:gd name="T49" fmla="*/ 71 h 214"/>
                <a:gd name="T50" fmla="*/ 3 w 148"/>
                <a:gd name="T51" fmla="*/ 65 h 214"/>
                <a:gd name="T52" fmla="*/ 1 w 148"/>
                <a:gd name="T53" fmla="*/ 59 h 214"/>
                <a:gd name="T54" fmla="*/ 0 w 148"/>
                <a:gd name="T55" fmla="*/ 52 h 214"/>
                <a:gd name="T56" fmla="*/ 0 w 148"/>
                <a:gd name="T57" fmla="*/ 46 h 214"/>
                <a:gd name="T58" fmla="*/ 1 w 148"/>
                <a:gd name="T59" fmla="*/ 39 h 214"/>
                <a:gd name="T60" fmla="*/ 2 w 148"/>
                <a:gd name="T61" fmla="*/ 32 h 214"/>
                <a:gd name="T62" fmla="*/ 5 w 148"/>
                <a:gd name="T63" fmla="*/ 24 h 214"/>
                <a:gd name="T64" fmla="*/ 13 w 148"/>
                <a:gd name="T65" fmla="*/ 22 h 214"/>
                <a:gd name="T66" fmla="*/ 18 w 148"/>
                <a:gd name="T67" fmla="*/ 21 h 214"/>
                <a:gd name="T68" fmla="*/ 22 w 148"/>
                <a:gd name="T69" fmla="*/ 20 h 214"/>
                <a:gd name="T70" fmla="*/ 27 w 148"/>
                <a:gd name="T71" fmla="*/ 18 h 214"/>
                <a:gd name="T72" fmla="*/ 31 w 148"/>
                <a:gd name="T73" fmla="*/ 17 h 214"/>
                <a:gd name="T74" fmla="*/ 35 w 148"/>
                <a:gd name="T75" fmla="*/ 16 h 214"/>
                <a:gd name="T76" fmla="*/ 40 w 148"/>
                <a:gd name="T77" fmla="*/ 15 h 214"/>
                <a:gd name="T78" fmla="*/ 44 w 148"/>
                <a:gd name="T79" fmla="*/ 14 h 214"/>
                <a:gd name="T80" fmla="*/ 49 w 148"/>
                <a:gd name="T81" fmla="*/ 12 h 214"/>
                <a:gd name="T82" fmla="*/ 53 w 148"/>
                <a:gd name="T83" fmla="*/ 11 h 214"/>
                <a:gd name="T84" fmla="*/ 57 w 148"/>
                <a:gd name="T85" fmla="*/ 10 h 214"/>
                <a:gd name="T86" fmla="*/ 62 w 148"/>
                <a:gd name="T87" fmla="*/ 9 h 214"/>
                <a:gd name="T88" fmla="*/ 66 w 148"/>
                <a:gd name="T89" fmla="*/ 8 h 214"/>
                <a:gd name="T90" fmla="*/ 71 w 148"/>
                <a:gd name="T91" fmla="*/ 7 h 214"/>
                <a:gd name="T92" fmla="*/ 75 w 148"/>
                <a:gd name="T93" fmla="*/ 6 h 214"/>
                <a:gd name="T94" fmla="*/ 79 w 148"/>
                <a:gd name="T95" fmla="*/ 5 h 214"/>
                <a:gd name="T96" fmla="*/ 84 w 148"/>
                <a:gd name="T97" fmla="*/ 4 h 214"/>
                <a:gd name="T98" fmla="*/ 88 w 148"/>
                <a:gd name="T99" fmla="*/ 3 h 214"/>
                <a:gd name="T100" fmla="*/ 93 w 148"/>
                <a:gd name="T101" fmla="*/ 2 h 214"/>
                <a:gd name="T102" fmla="*/ 97 w 148"/>
                <a:gd name="T103" fmla="*/ 2 h 214"/>
                <a:gd name="T104" fmla="*/ 101 w 148"/>
                <a:gd name="T105" fmla="*/ 1 h 214"/>
                <a:gd name="T106" fmla="*/ 106 w 148"/>
                <a:gd name="T107" fmla="*/ 1 h 214"/>
                <a:gd name="T108" fmla="*/ 111 w 148"/>
                <a:gd name="T109" fmla="*/ 0 h 214"/>
                <a:gd name="T110" fmla="*/ 115 w 148"/>
                <a:gd name="T111" fmla="*/ 0 h 214"/>
                <a:gd name="T112" fmla="*/ 119 w 148"/>
                <a:gd name="T113" fmla="*/ 0 h 214"/>
                <a:gd name="T114" fmla="*/ 124 w 148"/>
                <a:gd name="T115" fmla="*/ 0 h 214"/>
                <a:gd name="T116" fmla="*/ 129 w 148"/>
                <a:gd name="T117" fmla="*/ 0 h 214"/>
                <a:gd name="T118" fmla="*/ 133 w 148"/>
                <a:gd name="T119" fmla="*/ 0 h 214"/>
                <a:gd name="T120" fmla="*/ 138 w 148"/>
                <a:gd name="T121" fmla="*/ 0 h 214"/>
                <a:gd name="T122" fmla="*/ 142 w 148"/>
                <a:gd name="T123" fmla="*/ 0 h 214"/>
                <a:gd name="T124" fmla="*/ 147 w 148"/>
                <a:gd name="T125" fmla="*/ 1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8"/>
                <a:gd name="T190" fmla="*/ 0 h 214"/>
                <a:gd name="T191" fmla="*/ 148 w 148"/>
                <a:gd name="T192" fmla="*/ 214 h 2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1" name="Freeform 44"/>
            <p:cNvSpPr>
              <a:spLocks/>
            </p:cNvSpPr>
            <p:nvPr/>
          </p:nvSpPr>
          <p:spPr bwMode="auto">
            <a:xfrm>
              <a:off x="2295" y="2737"/>
              <a:ext cx="709" cy="270"/>
            </a:xfrm>
            <a:custGeom>
              <a:avLst/>
              <a:gdLst>
                <a:gd name="T0" fmla="*/ 699 w 709"/>
                <a:gd name="T1" fmla="*/ 269 h 270"/>
                <a:gd name="T2" fmla="*/ 707 w 709"/>
                <a:gd name="T3" fmla="*/ 231 h 270"/>
                <a:gd name="T4" fmla="*/ 708 w 709"/>
                <a:gd name="T5" fmla="*/ 215 h 270"/>
                <a:gd name="T6" fmla="*/ 707 w 709"/>
                <a:gd name="T7" fmla="*/ 200 h 270"/>
                <a:gd name="T8" fmla="*/ 705 w 709"/>
                <a:gd name="T9" fmla="*/ 187 h 270"/>
                <a:gd name="T10" fmla="*/ 700 w 709"/>
                <a:gd name="T11" fmla="*/ 175 h 270"/>
                <a:gd name="T12" fmla="*/ 693 w 709"/>
                <a:gd name="T13" fmla="*/ 165 h 270"/>
                <a:gd name="T14" fmla="*/ 685 w 709"/>
                <a:gd name="T15" fmla="*/ 155 h 270"/>
                <a:gd name="T16" fmla="*/ 676 w 709"/>
                <a:gd name="T17" fmla="*/ 147 h 270"/>
                <a:gd name="T18" fmla="*/ 665 w 709"/>
                <a:gd name="T19" fmla="*/ 140 h 270"/>
                <a:gd name="T20" fmla="*/ 653 w 709"/>
                <a:gd name="T21" fmla="*/ 134 h 270"/>
                <a:gd name="T22" fmla="*/ 639 w 709"/>
                <a:gd name="T23" fmla="*/ 129 h 270"/>
                <a:gd name="T24" fmla="*/ 625 w 709"/>
                <a:gd name="T25" fmla="*/ 125 h 270"/>
                <a:gd name="T26" fmla="*/ 610 w 709"/>
                <a:gd name="T27" fmla="*/ 121 h 270"/>
                <a:gd name="T28" fmla="*/ 594 w 709"/>
                <a:gd name="T29" fmla="*/ 118 h 270"/>
                <a:gd name="T30" fmla="*/ 578 w 709"/>
                <a:gd name="T31" fmla="*/ 116 h 270"/>
                <a:gd name="T32" fmla="*/ 561 w 709"/>
                <a:gd name="T33" fmla="*/ 114 h 270"/>
                <a:gd name="T34" fmla="*/ 544 w 709"/>
                <a:gd name="T35" fmla="*/ 113 h 270"/>
                <a:gd name="T36" fmla="*/ 526 w 709"/>
                <a:gd name="T37" fmla="*/ 112 h 270"/>
                <a:gd name="T38" fmla="*/ 509 w 709"/>
                <a:gd name="T39" fmla="*/ 111 h 270"/>
                <a:gd name="T40" fmla="*/ 491 w 709"/>
                <a:gd name="T41" fmla="*/ 110 h 270"/>
                <a:gd name="T42" fmla="*/ 473 w 709"/>
                <a:gd name="T43" fmla="*/ 110 h 270"/>
                <a:gd name="T44" fmla="*/ 456 w 709"/>
                <a:gd name="T45" fmla="*/ 109 h 270"/>
                <a:gd name="T46" fmla="*/ 439 w 709"/>
                <a:gd name="T47" fmla="*/ 109 h 270"/>
                <a:gd name="T48" fmla="*/ 423 w 709"/>
                <a:gd name="T49" fmla="*/ 108 h 270"/>
                <a:gd name="T50" fmla="*/ 407 w 709"/>
                <a:gd name="T51" fmla="*/ 107 h 270"/>
                <a:gd name="T52" fmla="*/ 392 w 709"/>
                <a:gd name="T53" fmla="*/ 105 h 270"/>
                <a:gd name="T54" fmla="*/ 377 w 709"/>
                <a:gd name="T55" fmla="*/ 104 h 270"/>
                <a:gd name="T56" fmla="*/ 364 w 709"/>
                <a:gd name="T57" fmla="*/ 101 h 270"/>
                <a:gd name="T58" fmla="*/ 352 w 709"/>
                <a:gd name="T59" fmla="*/ 99 h 270"/>
                <a:gd name="T60" fmla="*/ 341 w 709"/>
                <a:gd name="T61" fmla="*/ 95 h 270"/>
                <a:gd name="T62" fmla="*/ 331 w 709"/>
                <a:gd name="T63" fmla="*/ 91 h 270"/>
                <a:gd name="T64" fmla="*/ 315 w 709"/>
                <a:gd name="T65" fmla="*/ 83 h 270"/>
                <a:gd name="T66" fmla="*/ 307 w 709"/>
                <a:gd name="T67" fmla="*/ 79 h 270"/>
                <a:gd name="T68" fmla="*/ 298 w 709"/>
                <a:gd name="T69" fmla="*/ 75 h 270"/>
                <a:gd name="T70" fmla="*/ 289 w 709"/>
                <a:gd name="T71" fmla="*/ 70 h 270"/>
                <a:gd name="T72" fmla="*/ 279 w 709"/>
                <a:gd name="T73" fmla="*/ 65 h 270"/>
                <a:gd name="T74" fmla="*/ 269 w 709"/>
                <a:gd name="T75" fmla="*/ 61 h 270"/>
                <a:gd name="T76" fmla="*/ 259 w 709"/>
                <a:gd name="T77" fmla="*/ 56 h 270"/>
                <a:gd name="T78" fmla="*/ 249 w 709"/>
                <a:gd name="T79" fmla="*/ 52 h 270"/>
                <a:gd name="T80" fmla="*/ 238 w 709"/>
                <a:gd name="T81" fmla="*/ 47 h 270"/>
                <a:gd name="T82" fmla="*/ 227 w 709"/>
                <a:gd name="T83" fmla="*/ 43 h 270"/>
                <a:gd name="T84" fmla="*/ 216 w 709"/>
                <a:gd name="T85" fmla="*/ 38 h 270"/>
                <a:gd name="T86" fmla="*/ 205 w 709"/>
                <a:gd name="T87" fmla="*/ 34 h 270"/>
                <a:gd name="T88" fmla="*/ 194 w 709"/>
                <a:gd name="T89" fmla="*/ 30 h 270"/>
                <a:gd name="T90" fmla="*/ 183 w 709"/>
                <a:gd name="T91" fmla="*/ 26 h 270"/>
                <a:gd name="T92" fmla="*/ 171 w 709"/>
                <a:gd name="T93" fmla="*/ 22 h 270"/>
                <a:gd name="T94" fmla="*/ 160 w 709"/>
                <a:gd name="T95" fmla="*/ 19 h 270"/>
                <a:gd name="T96" fmla="*/ 149 w 709"/>
                <a:gd name="T97" fmla="*/ 15 h 270"/>
                <a:gd name="T98" fmla="*/ 137 w 709"/>
                <a:gd name="T99" fmla="*/ 12 h 270"/>
                <a:gd name="T100" fmla="*/ 126 w 709"/>
                <a:gd name="T101" fmla="*/ 9 h 270"/>
                <a:gd name="T102" fmla="*/ 114 w 709"/>
                <a:gd name="T103" fmla="*/ 7 h 270"/>
                <a:gd name="T104" fmla="*/ 103 w 709"/>
                <a:gd name="T105" fmla="*/ 5 h 270"/>
                <a:gd name="T106" fmla="*/ 92 w 709"/>
                <a:gd name="T107" fmla="*/ 3 h 270"/>
                <a:gd name="T108" fmla="*/ 81 w 709"/>
                <a:gd name="T109" fmla="*/ 1 h 270"/>
                <a:gd name="T110" fmla="*/ 70 w 709"/>
                <a:gd name="T111" fmla="*/ 1 h 270"/>
                <a:gd name="T112" fmla="*/ 59 w 709"/>
                <a:gd name="T113" fmla="*/ 0 h 270"/>
                <a:gd name="T114" fmla="*/ 49 w 709"/>
                <a:gd name="T115" fmla="*/ 0 h 270"/>
                <a:gd name="T116" fmla="*/ 39 w 709"/>
                <a:gd name="T117" fmla="*/ 1 h 270"/>
                <a:gd name="T118" fmla="*/ 28 w 709"/>
                <a:gd name="T119" fmla="*/ 2 h 270"/>
                <a:gd name="T120" fmla="*/ 19 w 709"/>
                <a:gd name="T121" fmla="*/ 3 h 270"/>
                <a:gd name="T122" fmla="*/ 9 w 709"/>
                <a:gd name="T123" fmla="*/ 5 h 270"/>
                <a:gd name="T124" fmla="*/ 0 w 709"/>
                <a:gd name="T125" fmla="*/ 9 h 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9"/>
                <a:gd name="T190" fmla="*/ 0 h 270"/>
                <a:gd name="T191" fmla="*/ 709 w 709"/>
                <a:gd name="T192" fmla="*/ 270 h 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2" name="Freeform 45"/>
            <p:cNvSpPr>
              <a:spLocks/>
            </p:cNvSpPr>
            <p:nvPr/>
          </p:nvSpPr>
          <p:spPr bwMode="auto">
            <a:xfrm>
              <a:off x="2816" y="2580"/>
              <a:ext cx="806" cy="192"/>
            </a:xfrm>
            <a:custGeom>
              <a:avLst/>
              <a:gdLst>
                <a:gd name="T0" fmla="*/ 12 w 806"/>
                <a:gd name="T1" fmla="*/ 25 h 192"/>
                <a:gd name="T2" fmla="*/ 29 w 806"/>
                <a:gd name="T3" fmla="*/ 39 h 192"/>
                <a:gd name="T4" fmla="*/ 48 w 806"/>
                <a:gd name="T5" fmla="*/ 54 h 192"/>
                <a:gd name="T6" fmla="*/ 71 w 806"/>
                <a:gd name="T7" fmla="*/ 69 h 192"/>
                <a:gd name="T8" fmla="*/ 95 w 806"/>
                <a:gd name="T9" fmla="*/ 85 h 192"/>
                <a:gd name="T10" fmla="*/ 121 w 806"/>
                <a:gd name="T11" fmla="*/ 101 h 192"/>
                <a:gd name="T12" fmla="*/ 149 w 806"/>
                <a:gd name="T13" fmla="*/ 116 h 192"/>
                <a:gd name="T14" fmla="*/ 177 w 806"/>
                <a:gd name="T15" fmla="*/ 132 h 192"/>
                <a:gd name="T16" fmla="*/ 206 w 806"/>
                <a:gd name="T17" fmla="*/ 146 h 192"/>
                <a:gd name="T18" fmla="*/ 234 w 806"/>
                <a:gd name="T19" fmla="*/ 158 h 192"/>
                <a:gd name="T20" fmla="*/ 262 w 806"/>
                <a:gd name="T21" fmla="*/ 170 h 192"/>
                <a:gd name="T22" fmla="*/ 289 w 806"/>
                <a:gd name="T23" fmla="*/ 179 h 192"/>
                <a:gd name="T24" fmla="*/ 315 w 806"/>
                <a:gd name="T25" fmla="*/ 186 h 192"/>
                <a:gd name="T26" fmla="*/ 338 w 806"/>
                <a:gd name="T27" fmla="*/ 190 h 192"/>
                <a:gd name="T28" fmla="*/ 360 w 806"/>
                <a:gd name="T29" fmla="*/ 191 h 192"/>
                <a:gd name="T30" fmla="*/ 378 w 806"/>
                <a:gd name="T31" fmla="*/ 190 h 192"/>
                <a:gd name="T32" fmla="*/ 404 w 806"/>
                <a:gd name="T33" fmla="*/ 180 h 192"/>
                <a:gd name="T34" fmla="*/ 418 w 806"/>
                <a:gd name="T35" fmla="*/ 172 h 192"/>
                <a:gd name="T36" fmla="*/ 429 w 806"/>
                <a:gd name="T37" fmla="*/ 162 h 192"/>
                <a:gd name="T38" fmla="*/ 439 w 806"/>
                <a:gd name="T39" fmla="*/ 150 h 192"/>
                <a:gd name="T40" fmla="*/ 448 w 806"/>
                <a:gd name="T41" fmla="*/ 138 h 192"/>
                <a:gd name="T42" fmla="*/ 456 w 806"/>
                <a:gd name="T43" fmla="*/ 124 h 192"/>
                <a:gd name="T44" fmla="*/ 463 w 806"/>
                <a:gd name="T45" fmla="*/ 111 h 192"/>
                <a:gd name="T46" fmla="*/ 470 w 806"/>
                <a:gd name="T47" fmla="*/ 97 h 192"/>
                <a:gd name="T48" fmla="*/ 478 w 806"/>
                <a:gd name="T49" fmla="*/ 84 h 192"/>
                <a:gd name="T50" fmla="*/ 486 w 806"/>
                <a:gd name="T51" fmla="*/ 71 h 192"/>
                <a:gd name="T52" fmla="*/ 496 w 806"/>
                <a:gd name="T53" fmla="*/ 59 h 192"/>
                <a:gd name="T54" fmla="*/ 508 w 806"/>
                <a:gd name="T55" fmla="*/ 48 h 192"/>
                <a:gd name="T56" fmla="*/ 522 w 806"/>
                <a:gd name="T57" fmla="*/ 38 h 192"/>
                <a:gd name="T58" fmla="*/ 538 w 806"/>
                <a:gd name="T59" fmla="*/ 31 h 192"/>
                <a:gd name="T60" fmla="*/ 557 w 806"/>
                <a:gd name="T61" fmla="*/ 26 h 192"/>
                <a:gd name="T62" fmla="*/ 582 w 806"/>
                <a:gd name="T63" fmla="*/ 22 h 192"/>
                <a:gd name="T64" fmla="*/ 597 w 806"/>
                <a:gd name="T65" fmla="*/ 20 h 192"/>
                <a:gd name="T66" fmla="*/ 612 w 806"/>
                <a:gd name="T67" fmla="*/ 18 h 192"/>
                <a:gd name="T68" fmla="*/ 626 w 806"/>
                <a:gd name="T69" fmla="*/ 16 h 192"/>
                <a:gd name="T70" fmla="*/ 641 w 806"/>
                <a:gd name="T71" fmla="*/ 14 h 192"/>
                <a:gd name="T72" fmla="*/ 656 w 806"/>
                <a:gd name="T73" fmla="*/ 12 h 192"/>
                <a:gd name="T74" fmla="*/ 671 w 806"/>
                <a:gd name="T75" fmla="*/ 10 h 192"/>
                <a:gd name="T76" fmla="*/ 686 w 806"/>
                <a:gd name="T77" fmla="*/ 8 h 192"/>
                <a:gd name="T78" fmla="*/ 701 w 806"/>
                <a:gd name="T79" fmla="*/ 6 h 192"/>
                <a:gd name="T80" fmla="*/ 716 w 806"/>
                <a:gd name="T81" fmla="*/ 5 h 192"/>
                <a:gd name="T82" fmla="*/ 731 w 806"/>
                <a:gd name="T83" fmla="*/ 4 h 192"/>
                <a:gd name="T84" fmla="*/ 746 w 806"/>
                <a:gd name="T85" fmla="*/ 2 h 192"/>
                <a:gd name="T86" fmla="*/ 760 w 806"/>
                <a:gd name="T87" fmla="*/ 1 h 192"/>
                <a:gd name="T88" fmla="*/ 775 w 806"/>
                <a:gd name="T89" fmla="*/ 1 h 192"/>
                <a:gd name="T90" fmla="*/ 790 w 806"/>
                <a:gd name="T91" fmla="*/ 0 h 192"/>
                <a:gd name="T92" fmla="*/ 805 w 806"/>
                <a:gd name="T93" fmla="*/ 0 h 1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06"/>
                <a:gd name="T142" fmla="*/ 0 h 192"/>
                <a:gd name="T143" fmla="*/ 806 w 806"/>
                <a:gd name="T144" fmla="*/ 192 h 1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3" name="Freeform 46"/>
            <p:cNvSpPr>
              <a:spLocks/>
            </p:cNvSpPr>
            <p:nvPr/>
          </p:nvSpPr>
          <p:spPr bwMode="auto">
            <a:xfrm>
              <a:off x="3159" y="2154"/>
              <a:ext cx="676" cy="392"/>
            </a:xfrm>
            <a:custGeom>
              <a:avLst/>
              <a:gdLst>
                <a:gd name="T0" fmla="*/ 0 w 676"/>
                <a:gd name="T1" fmla="*/ 368 h 392"/>
                <a:gd name="T2" fmla="*/ 9 w 676"/>
                <a:gd name="T3" fmla="*/ 346 h 392"/>
                <a:gd name="T4" fmla="*/ 25 w 676"/>
                <a:gd name="T5" fmla="*/ 326 h 392"/>
                <a:gd name="T6" fmla="*/ 48 w 676"/>
                <a:gd name="T7" fmla="*/ 307 h 392"/>
                <a:gd name="T8" fmla="*/ 77 w 676"/>
                <a:gd name="T9" fmla="*/ 290 h 392"/>
                <a:gd name="T10" fmla="*/ 110 w 676"/>
                <a:gd name="T11" fmla="*/ 274 h 392"/>
                <a:gd name="T12" fmla="*/ 147 w 676"/>
                <a:gd name="T13" fmla="*/ 259 h 392"/>
                <a:gd name="T14" fmla="*/ 186 w 676"/>
                <a:gd name="T15" fmla="*/ 245 h 392"/>
                <a:gd name="T16" fmla="*/ 226 w 676"/>
                <a:gd name="T17" fmla="*/ 231 h 392"/>
                <a:gd name="T18" fmla="*/ 267 w 676"/>
                <a:gd name="T19" fmla="*/ 218 h 392"/>
                <a:gd name="T20" fmla="*/ 307 w 676"/>
                <a:gd name="T21" fmla="*/ 206 h 392"/>
                <a:gd name="T22" fmla="*/ 346 w 676"/>
                <a:gd name="T23" fmla="*/ 194 h 392"/>
                <a:gd name="T24" fmla="*/ 381 w 676"/>
                <a:gd name="T25" fmla="*/ 181 h 392"/>
                <a:gd name="T26" fmla="*/ 413 w 676"/>
                <a:gd name="T27" fmla="*/ 169 h 392"/>
                <a:gd name="T28" fmla="*/ 441 w 676"/>
                <a:gd name="T29" fmla="*/ 156 h 392"/>
                <a:gd name="T30" fmla="*/ 462 w 676"/>
                <a:gd name="T31" fmla="*/ 144 h 392"/>
                <a:gd name="T32" fmla="*/ 478 w 676"/>
                <a:gd name="T33" fmla="*/ 130 h 392"/>
                <a:gd name="T34" fmla="*/ 488 w 676"/>
                <a:gd name="T35" fmla="*/ 120 h 392"/>
                <a:gd name="T36" fmla="*/ 497 w 676"/>
                <a:gd name="T37" fmla="*/ 109 h 392"/>
                <a:gd name="T38" fmla="*/ 505 w 676"/>
                <a:gd name="T39" fmla="*/ 99 h 392"/>
                <a:gd name="T40" fmla="*/ 514 w 676"/>
                <a:gd name="T41" fmla="*/ 88 h 392"/>
                <a:gd name="T42" fmla="*/ 522 w 676"/>
                <a:gd name="T43" fmla="*/ 77 h 392"/>
                <a:gd name="T44" fmla="*/ 530 w 676"/>
                <a:gd name="T45" fmla="*/ 67 h 392"/>
                <a:gd name="T46" fmla="*/ 538 w 676"/>
                <a:gd name="T47" fmla="*/ 57 h 392"/>
                <a:gd name="T48" fmla="*/ 547 w 676"/>
                <a:gd name="T49" fmla="*/ 47 h 392"/>
                <a:gd name="T50" fmla="*/ 556 w 676"/>
                <a:gd name="T51" fmla="*/ 38 h 392"/>
                <a:gd name="T52" fmla="*/ 566 w 676"/>
                <a:gd name="T53" fmla="*/ 29 h 392"/>
                <a:gd name="T54" fmla="*/ 577 w 676"/>
                <a:gd name="T55" fmla="*/ 21 h 392"/>
                <a:gd name="T56" fmla="*/ 590 w 676"/>
                <a:gd name="T57" fmla="*/ 14 h 392"/>
                <a:gd name="T58" fmla="*/ 603 w 676"/>
                <a:gd name="T59" fmla="*/ 8 h 392"/>
                <a:gd name="T60" fmla="*/ 619 w 676"/>
                <a:gd name="T61" fmla="*/ 4 h 392"/>
                <a:gd name="T62" fmla="*/ 630 w 676"/>
                <a:gd name="T63" fmla="*/ 1 h 392"/>
                <a:gd name="T64" fmla="*/ 633 w 676"/>
                <a:gd name="T65" fmla="*/ 1 h 392"/>
                <a:gd name="T66" fmla="*/ 636 w 676"/>
                <a:gd name="T67" fmla="*/ 0 h 392"/>
                <a:gd name="T68" fmla="*/ 639 w 676"/>
                <a:gd name="T69" fmla="*/ 0 h 392"/>
                <a:gd name="T70" fmla="*/ 642 w 676"/>
                <a:gd name="T71" fmla="*/ 0 h 392"/>
                <a:gd name="T72" fmla="*/ 645 w 676"/>
                <a:gd name="T73" fmla="*/ 0 h 392"/>
                <a:gd name="T74" fmla="*/ 648 w 676"/>
                <a:gd name="T75" fmla="*/ 0 h 392"/>
                <a:gd name="T76" fmla="*/ 651 w 676"/>
                <a:gd name="T77" fmla="*/ 0 h 392"/>
                <a:gd name="T78" fmla="*/ 654 w 676"/>
                <a:gd name="T79" fmla="*/ 0 h 392"/>
                <a:gd name="T80" fmla="*/ 657 w 676"/>
                <a:gd name="T81" fmla="*/ 0 h 392"/>
                <a:gd name="T82" fmla="*/ 660 w 676"/>
                <a:gd name="T83" fmla="*/ 0 h 392"/>
                <a:gd name="T84" fmla="*/ 663 w 676"/>
                <a:gd name="T85" fmla="*/ 0 h 392"/>
                <a:gd name="T86" fmla="*/ 666 w 676"/>
                <a:gd name="T87" fmla="*/ 0 h 392"/>
                <a:gd name="T88" fmla="*/ 669 w 676"/>
                <a:gd name="T89" fmla="*/ 1 h 392"/>
                <a:gd name="T90" fmla="*/ 671 w 676"/>
                <a:gd name="T91" fmla="*/ 1 h 392"/>
                <a:gd name="T92" fmla="*/ 675 w 676"/>
                <a:gd name="T93" fmla="*/ 2 h 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76"/>
                <a:gd name="T142" fmla="*/ 0 h 392"/>
                <a:gd name="T143" fmla="*/ 676 w 676"/>
                <a:gd name="T144" fmla="*/ 392 h 3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4" name="Freeform 47"/>
            <p:cNvSpPr>
              <a:spLocks/>
            </p:cNvSpPr>
            <p:nvPr/>
          </p:nvSpPr>
          <p:spPr bwMode="auto">
            <a:xfrm>
              <a:off x="3786" y="2291"/>
              <a:ext cx="214" cy="137"/>
            </a:xfrm>
            <a:custGeom>
              <a:avLst/>
              <a:gdLst>
                <a:gd name="T0" fmla="*/ 213 w 214"/>
                <a:gd name="T1" fmla="*/ 7 h 137"/>
                <a:gd name="T2" fmla="*/ 194 w 214"/>
                <a:gd name="T3" fmla="*/ 2 h 137"/>
                <a:gd name="T4" fmla="*/ 184 w 214"/>
                <a:gd name="T5" fmla="*/ 1 h 137"/>
                <a:gd name="T6" fmla="*/ 175 w 214"/>
                <a:gd name="T7" fmla="*/ 1 h 137"/>
                <a:gd name="T8" fmla="*/ 166 w 214"/>
                <a:gd name="T9" fmla="*/ 0 h 137"/>
                <a:gd name="T10" fmla="*/ 156 w 214"/>
                <a:gd name="T11" fmla="*/ 1 h 137"/>
                <a:gd name="T12" fmla="*/ 147 w 214"/>
                <a:gd name="T13" fmla="*/ 1 h 137"/>
                <a:gd name="T14" fmla="*/ 138 w 214"/>
                <a:gd name="T15" fmla="*/ 3 h 137"/>
                <a:gd name="T16" fmla="*/ 130 w 214"/>
                <a:gd name="T17" fmla="*/ 4 h 137"/>
                <a:gd name="T18" fmla="*/ 121 w 214"/>
                <a:gd name="T19" fmla="*/ 7 h 137"/>
                <a:gd name="T20" fmla="*/ 112 w 214"/>
                <a:gd name="T21" fmla="*/ 9 h 137"/>
                <a:gd name="T22" fmla="*/ 104 w 214"/>
                <a:gd name="T23" fmla="*/ 12 h 137"/>
                <a:gd name="T24" fmla="*/ 95 w 214"/>
                <a:gd name="T25" fmla="*/ 15 h 137"/>
                <a:gd name="T26" fmla="*/ 87 w 214"/>
                <a:gd name="T27" fmla="*/ 19 h 137"/>
                <a:gd name="T28" fmla="*/ 80 w 214"/>
                <a:gd name="T29" fmla="*/ 23 h 137"/>
                <a:gd name="T30" fmla="*/ 72 w 214"/>
                <a:gd name="T31" fmla="*/ 27 h 137"/>
                <a:gd name="T32" fmla="*/ 65 w 214"/>
                <a:gd name="T33" fmla="*/ 32 h 137"/>
                <a:gd name="T34" fmla="*/ 58 w 214"/>
                <a:gd name="T35" fmla="*/ 37 h 137"/>
                <a:gd name="T36" fmla="*/ 51 w 214"/>
                <a:gd name="T37" fmla="*/ 43 h 137"/>
                <a:gd name="T38" fmla="*/ 45 w 214"/>
                <a:gd name="T39" fmla="*/ 49 h 137"/>
                <a:gd name="T40" fmla="*/ 39 w 214"/>
                <a:gd name="T41" fmla="*/ 55 h 137"/>
                <a:gd name="T42" fmla="*/ 33 w 214"/>
                <a:gd name="T43" fmla="*/ 61 h 137"/>
                <a:gd name="T44" fmla="*/ 28 w 214"/>
                <a:gd name="T45" fmla="*/ 67 h 137"/>
                <a:gd name="T46" fmla="*/ 23 w 214"/>
                <a:gd name="T47" fmla="*/ 74 h 137"/>
                <a:gd name="T48" fmla="*/ 19 w 214"/>
                <a:gd name="T49" fmla="*/ 81 h 137"/>
                <a:gd name="T50" fmla="*/ 14 w 214"/>
                <a:gd name="T51" fmla="*/ 89 h 137"/>
                <a:gd name="T52" fmla="*/ 11 w 214"/>
                <a:gd name="T53" fmla="*/ 96 h 137"/>
                <a:gd name="T54" fmla="*/ 8 w 214"/>
                <a:gd name="T55" fmla="*/ 104 h 137"/>
                <a:gd name="T56" fmla="*/ 5 w 214"/>
                <a:gd name="T57" fmla="*/ 111 h 137"/>
                <a:gd name="T58" fmla="*/ 3 w 214"/>
                <a:gd name="T59" fmla="*/ 119 h 137"/>
                <a:gd name="T60" fmla="*/ 1 w 214"/>
                <a:gd name="T61" fmla="*/ 128 h 137"/>
                <a:gd name="T62" fmla="*/ 0 w 214"/>
                <a:gd name="T63" fmla="*/ 136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4"/>
                <a:gd name="T97" fmla="*/ 0 h 137"/>
                <a:gd name="T98" fmla="*/ 214 w 214"/>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5" name="Freeform 48"/>
            <p:cNvSpPr>
              <a:spLocks/>
            </p:cNvSpPr>
            <p:nvPr/>
          </p:nvSpPr>
          <p:spPr bwMode="auto">
            <a:xfrm>
              <a:off x="3573" y="1484"/>
              <a:ext cx="422" cy="551"/>
            </a:xfrm>
            <a:custGeom>
              <a:avLst/>
              <a:gdLst>
                <a:gd name="T0" fmla="*/ 411 w 422"/>
                <a:gd name="T1" fmla="*/ 27 h 551"/>
                <a:gd name="T2" fmla="*/ 417 w 422"/>
                <a:gd name="T3" fmla="*/ 51 h 551"/>
                <a:gd name="T4" fmla="*/ 421 w 422"/>
                <a:gd name="T5" fmla="*/ 72 h 551"/>
                <a:gd name="T6" fmla="*/ 421 w 422"/>
                <a:gd name="T7" fmla="*/ 90 h 551"/>
                <a:gd name="T8" fmla="*/ 419 w 422"/>
                <a:gd name="T9" fmla="*/ 105 h 551"/>
                <a:gd name="T10" fmla="*/ 415 w 422"/>
                <a:gd name="T11" fmla="*/ 118 h 551"/>
                <a:gd name="T12" fmla="*/ 409 w 422"/>
                <a:gd name="T13" fmla="*/ 130 h 551"/>
                <a:gd name="T14" fmla="*/ 401 w 422"/>
                <a:gd name="T15" fmla="*/ 141 h 551"/>
                <a:gd name="T16" fmla="*/ 393 w 422"/>
                <a:gd name="T17" fmla="*/ 151 h 551"/>
                <a:gd name="T18" fmla="*/ 384 w 422"/>
                <a:gd name="T19" fmla="*/ 161 h 551"/>
                <a:gd name="T20" fmla="*/ 375 w 422"/>
                <a:gd name="T21" fmla="*/ 172 h 551"/>
                <a:gd name="T22" fmla="*/ 365 w 422"/>
                <a:gd name="T23" fmla="*/ 183 h 551"/>
                <a:gd name="T24" fmla="*/ 355 w 422"/>
                <a:gd name="T25" fmla="*/ 196 h 551"/>
                <a:gd name="T26" fmla="*/ 347 w 422"/>
                <a:gd name="T27" fmla="*/ 210 h 551"/>
                <a:gd name="T28" fmla="*/ 339 w 422"/>
                <a:gd name="T29" fmla="*/ 227 h 551"/>
                <a:gd name="T30" fmla="*/ 332 w 422"/>
                <a:gd name="T31" fmla="*/ 247 h 551"/>
                <a:gd name="T32" fmla="*/ 326 w 422"/>
                <a:gd name="T33" fmla="*/ 268 h 551"/>
                <a:gd name="T34" fmla="*/ 324 w 422"/>
                <a:gd name="T35" fmla="*/ 279 h 551"/>
                <a:gd name="T36" fmla="*/ 322 w 422"/>
                <a:gd name="T37" fmla="*/ 288 h 551"/>
                <a:gd name="T38" fmla="*/ 322 w 422"/>
                <a:gd name="T39" fmla="*/ 296 h 551"/>
                <a:gd name="T40" fmla="*/ 321 w 422"/>
                <a:gd name="T41" fmla="*/ 302 h 551"/>
                <a:gd name="T42" fmla="*/ 321 w 422"/>
                <a:gd name="T43" fmla="*/ 307 h 551"/>
                <a:gd name="T44" fmla="*/ 321 w 422"/>
                <a:gd name="T45" fmla="*/ 311 h 551"/>
                <a:gd name="T46" fmla="*/ 321 w 422"/>
                <a:gd name="T47" fmla="*/ 315 h 551"/>
                <a:gd name="T48" fmla="*/ 319 w 422"/>
                <a:gd name="T49" fmla="*/ 319 h 551"/>
                <a:gd name="T50" fmla="*/ 318 w 422"/>
                <a:gd name="T51" fmla="*/ 324 h 551"/>
                <a:gd name="T52" fmla="*/ 315 w 422"/>
                <a:gd name="T53" fmla="*/ 328 h 551"/>
                <a:gd name="T54" fmla="*/ 311 w 422"/>
                <a:gd name="T55" fmla="*/ 334 h 551"/>
                <a:gd name="T56" fmla="*/ 305 w 422"/>
                <a:gd name="T57" fmla="*/ 341 h 551"/>
                <a:gd name="T58" fmla="*/ 299 w 422"/>
                <a:gd name="T59" fmla="*/ 349 h 551"/>
                <a:gd name="T60" fmla="*/ 289 w 422"/>
                <a:gd name="T61" fmla="*/ 360 h 551"/>
                <a:gd name="T62" fmla="*/ 269 w 422"/>
                <a:gd name="T63" fmla="*/ 383 h 551"/>
                <a:gd name="T64" fmla="*/ 254 w 422"/>
                <a:gd name="T65" fmla="*/ 402 h 551"/>
                <a:gd name="T66" fmla="*/ 240 w 422"/>
                <a:gd name="T67" fmla="*/ 421 h 551"/>
                <a:gd name="T68" fmla="*/ 227 w 422"/>
                <a:gd name="T69" fmla="*/ 440 h 551"/>
                <a:gd name="T70" fmla="*/ 213 w 422"/>
                <a:gd name="T71" fmla="*/ 459 h 551"/>
                <a:gd name="T72" fmla="*/ 200 w 422"/>
                <a:gd name="T73" fmla="*/ 478 h 551"/>
                <a:gd name="T74" fmla="*/ 186 w 422"/>
                <a:gd name="T75" fmla="*/ 494 h 551"/>
                <a:gd name="T76" fmla="*/ 171 w 422"/>
                <a:gd name="T77" fmla="*/ 510 h 551"/>
                <a:gd name="T78" fmla="*/ 155 w 422"/>
                <a:gd name="T79" fmla="*/ 523 h 551"/>
                <a:gd name="T80" fmla="*/ 139 w 422"/>
                <a:gd name="T81" fmla="*/ 534 h 551"/>
                <a:gd name="T82" fmla="*/ 121 w 422"/>
                <a:gd name="T83" fmla="*/ 543 h 551"/>
                <a:gd name="T84" fmla="*/ 101 w 422"/>
                <a:gd name="T85" fmla="*/ 548 h 551"/>
                <a:gd name="T86" fmla="*/ 79 w 422"/>
                <a:gd name="T87" fmla="*/ 550 h 551"/>
                <a:gd name="T88" fmla="*/ 55 w 422"/>
                <a:gd name="T89" fmla="*/ 548 h 551"/>
                <a:gd name="T90" fmla="*/ 29 w 422"/>
                <a:gd name="T91" fmla="*/ 541 h 551"/>
                <a:gd name="T92" fmla="*/ 0 w 422"/>
                <a:gd name="T93" fmla="*/ 530 h 5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2"/>
                <a:gd name="T142" fmla="*/ 0 h 551"/>
                <a:gd name="T143" fmla="*/ 422 w 422"/>
                <a:gd name="T144" fmla="*/ 551 h 5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6" name="Freeform 49"/>
            <p:cNvSpPr>
              <a:spLocks/>
            </p:cNvSpPr>
            <p:nvPr/>
          </p:nvSpPr>
          <p:spPr bwMode="auto">
            <a:xfrm>
              <a:off x="2334" y="858"/>
              <a:ext cx="305" cy="851"/>
            </a:xfrm>
            <a:custGeom>
              <a:avLst/>
              <a:gdLst>
                <a:gd name="T0" fmla="*/ 2 w 305"/>
                <a:gd name="T1" fmla="*/ 24 h 851"/>
                <a:gd name="T2" fmla="*/ 0 w 305"/>
                <a:gd name="T3" fmla="*/ 46 h 851"/>
                <a:gd name="T4" fmla="*/ 2 w 305"/>
                <a:gd name="T5" fmla="*/ 67 h 851"/>
                <a:gd name="T6" fmla="*/ 7 w 305"/>
                <a:gd name="T7" fmla="*/ 88 h 851"/>
                <a:gd name="T8" fmla="*/ 14 w 305"/>
                <a:gd name="T9" fmla="*/ 107 h 851"/>
                <a:gd name="T10" fmla="*/ 24 w 305"/>
                <a:gd name="T11" fmla="*/ 126 h 851"/>
                <a:gd name="T12" fmla="*/ 35 w 305"/>
                <a:gd name="T13" fmla="*/ 145 h 851"/>
                <a:gd name="T14" fmla="*/ 47 w 305"/>
                <a:gd name="T15" fmla="*/ 164 h 851"/>
                <a:gd name="T16" fmla="*/ 60 w 305"/>
                <a:gd name="T17" fmla="*/ 182 h 851"/>
                <a:gd name="T18" fmla="*/ 73 w 305"/>
                <a:gd name="T19" fmla="*/ 201 h 851"/>
                <a:gd name="T20" fmla="*/ 86 w 305"/>
                <a:gd name="T21" fmla="*/ 219 h 851"/>
                <a:gd name="T22" fmla="*/ 98 w 305"/>
                <a:gd name="T23" fmla="*/ 238 h 851"/>
                <a:gd name="T24" fmla="*/ 108 w 305"/>
                <a:gd name="T25" fmla="*/ 257 h 851"/>
                <a:gd name="T26" fmla="*/ 117 w 305"/>
                <a:gd name="T27" fmla="*/ 277 h 851"/>
                <a:gd name="T28" fmla="*/ 123 w 305"/>
                <a:gd name="T29" fmla="*/ 297 h 851"/>
                <a:gd name="T30" fmla="*/ 127 w 305"/>
                <a:gd name="T31" fmla="*/ 319 h 851"/>
                <a:gd name="T32" fmla="*/ 132 w 305"/>
                <a:gd name="T33" fmla="*/ 349 h 851"/>
                <a:gd name="T34" fmla="*/ 137 w 305"/>
                <a:gd name="T35" fmla="*/ 367 h 851"/>
                <a:gd name="T36" fmla="*/ 144 w 305"/>
                <a:gd name="T37" fmla="*/ 384 h 851"/>
                <a:gd name="T38" fmla="*/ 151 w 305"/>
                <a:gd name="T39" fmla="*/ 400 h 851"/>
                <a:gd name="T40" fmla="*/ 160 w 305"/>
                <a:gd name="T41" fmla="*/ 414 h 851"/>
                <a:gd name="T42" fmla="*/ 168 w 305"/>
                <a:gd name="T43" fmla="*/ 428 h 851"/>
                <a:gd name="T44" fmla="*/ 178 w 305"/>
                <a:gd name="T45" fmla="*/ 442 h 851"/>
                <a:gd name="T46" fmla="*/ 187 w 305"/>
                <a:gd name="T47" fmla="*/ 456 h 851"/>
                <a:gd name="T48" fmla="*/ 195 w 305"/>
                <a:gd name="T49" fmla="*/ 469 h 851"/>
                <a:gd name="T50" fmla="*/ 203 w 305"/>
                <a:gd name="T51" fmla="*/ 483 h 851"/>
                <a:gd name="T52" fmla="*/ 210 w 305"/>
                <a:gd name="T53" fmla="*/ 498 h 851"/>
                <a:gd name="T54" fmla="*/ 216 w 305"/>
                <a:gd name="T55" fmla="*/ 513 h 851"/>
                <a:gd name="T56" fmla="*/ 220 w 305"/>
                <a:gd name="T57" fmla="*/ 530 h 851"/>
                <a:gd name="T58" fmla="*/ 222 w 305"/>
                <a:gd name="T59" fmla="*/ 548 h 851"/>
                <a:gd name="T60" fmla="*/ 222 w 305"/>
                <a:gd name="T61" fmla="*/ 568 h 851"/>
                <a:gd name="T62" fmla="*/ 220 w 305"/>
                <a:gd name="T63" fmla="*/ 591 h 851"/>
                <a:gd name="T64" fmla="*/ 218 w 305"/>
                <a:gd name="T65" fmla="*/ 603 h 851"/>
                <a:gd name="T66" fmla="*/ 216 w 305"/>
                <a:gd name="T67" fmla="*/ 616 h 851"/>
                <a:gd name="T68" fmla="*/ 214 w 305"/>
                <a:gd name="T69" fmla="*/ 628 h 851"/>
                <a:gd name="T70" fmla="*/ 212 w 305"/>
                <a:gd name="T71" fmla="*/ 640 h 851"/>
                <a:gd name="T72" fmla="*/ 210 w 305"/>
                <a:gd name="T73" fmla="*/ 652 h 851"/>
                <a:gd name="T74" fmla="*/ 208 w 305"/>
                <a:gd name="T75" fmla="*/ 663 h 851"/>
                <a:gd name="T76" fmla="*/ 206 w 305"/>
                <a:gd name="T77" fmla="*/ 675 h 851"/>
                <a:gd name="T78" fmla="*/ 206 w 305"/>
                <a:gd name="T79" fmla="*/ 686 h 851"/>
                <a:gd name="T80" fmla="*/ 205 w 305"/>
                <a:gd name="T81" fmla="*/ 698 h 851"/>
                <a:gd name="T82" fmla="*/ 206 w 305"/>
                <a:gd name="T83" fmla="*/ 710 h 851"/>
                <a:gd name="T84" fmla="*/ 206 w 305"/>
                <a:gd name="T85" fmla="*/ 721 h 851"/>
                <a:gd name="T86" fmla="*/ 208 w 305"/>
                <a:gd name="T87" fmla="*/ 732 h 851"/>
                <a:gd name="T88" fmla="*/ 212 w 305"/>
                <a:gd name="T89" fmla="*/ 744 h 851"/>
                <a:gd name="T90" fmla="*/ 216 w 305"/>
                <a:gd name="T91" fmla="*/ 756 h 851"/>
                <a:gd name="T92" fmla="*/ 222 w 305"/>
                <a:gd name="T93" fmla="*/ 767 h 851"/>
                <a:gd name="T94" fmla="*/ 227 w 305"/>
                <a:gd name="T95" fmla="*/ 776 h 851"/>
                <a:gd name="T96" fmla="*/ 232 w 305"/>
                <a:gd name="T97" fmla="*/ 782 h 851"/>
                <a:gd name="T98" fmla="*/ 237 w 305"/>
                <a:gd name="T99" fmla="*/ 787 h 851"/>
                <a:gd name="T100" fmla="*/ 242 w 305"/>
                <a:gd name="T101" fmla="*/ 792 h 851"/>
                <a:gd name="T102" fmla="*/ 248 w 305"/>
                <a:gd name="T103" fmla="*/ 797 h 851"/>
                <a:gd name="T104" fmla="*/ 254 w 305"/>
                <a:gd name="T105" fmla="*/ 802 h 851"/>
                <a:gd name="T106" fmla="*/ 260 w 305"/>
                <a:gd name="T107" fmla="*/ 806 h 851"/>
                <a:gd name="T108" fmla="*/ 266 w 305"/>
                <a:gd name="T109" fmla="*/ 811 h 851"/>
                <a:gd name="T110" fmla="*/ 272 w 305"/>
                <a:gd name="T111" fmla="*/ 815 h 851"/>
                <a:gd name="T112" fmla="*/ 278 w 305"/>
                <a:gd name="T113" fmla="*/ 820 h 851"/>
                <a:gd name="T114" fmla="*/ 283 w 305"/>
                <a:gd name="T115" fmla="*/ 825 h 851"/>
                <a:gd name="T116" fmla="*/ 288 w 305"/>
                <a:gd name="T117" fmla="*/ 830 h 851"/>
                <a:gd name="T118" fmla="*/ 294 w 305"/>
                <a:gd name="T119" fmla="*/ 835 h 851"/>
                <a:gd name="T120" fmla="*/ 298 w 305"/>
                <a:gd name="T121" fmla="*/ 840 h 851"/>
                <a:gd name="T122" fmla="*/ 302 w 305"/>
                <a:gd name="T123" fmla="*/ 846 h 8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5"/>
                <a:gd name="T187" fmla="*/ 0 h 851"/>
                <a:gd name="T188" fmla="*/ 305 w 305"/>
                <a:gd name="T189" fmla="*/ 851 h 8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7" name="Freeform 50"/>
            <p:cNvSpPr>
              <a:spLocks/>
            </p:cNvSpPr>
            <p:nvPr/>
          </p:nvSpPr>
          <p:spPr bwMode="auto">
            <a:xfrm>
              <a:off x="2130" y="1979"/>
              <a:ext cx="1065" cy="496"/>
            </a:xfrm>
            <a:custGeom>
              <a:avLst/>
              <a:gdLst>
                <a:gd name="T0" fmla="*/ 1048 w 1065"/>
                <a:gd name="T1" fmla="*/ 22 h 496"/>
                <a:gd name="T2" fmla="*/ 1025 w 1065"/>
                <a:gd name="T3" fmla="*/ 43 h 496"/>
                <a:gd name="T4" fmla="*/ 998 w 1065"/>
                <a:gd name="T5" fmla="*/ 63 h 496"/>
                <a:gd name="T6" fmla="*/ 966 w 1065"/>
                <a:gd name="T7" fmla="*/ 82 h 496"/>
                <a:gd name="T8" fmla="*/ 931 w 1065"/>
                <a:gd name="T9" fmla="*/ 100 h 496"/>
                <a:gd name="T10" fmla="*/ 893 w 1065"/>
                <a:gd name="T11" fmla="*/ 118 h 496"/>
                <a:gd name="T12" fmla="*/ 853 w 1065"/>
                <a:gd name="T13" fmla="*/ 134 h 496"/>
                <a:gd name="T14" fmla="*/ 812 w 1065"/>
                <a:gd name="T15" fmla="*/ 150 h 496"/>
                <a:gd name="T16" fmla="*/ 769 w 1065"/>
                <a:gd name="T17" fmla="*/ 165 h 496"/>
                <a:gd name="T18" fmla="*/ 726 w 1065"/>
                <a:gd name="T19" fmla="*/ 179 h 496"/>
                <a:gd name="T20" fmla="*/ 684 w 1065"/>
                <a:gd name="T21" fmla="*/ 193 h 496"/>
                <a:gd name="T22" fmla="*/ 644 w 1065"/>
                <a:gd name="T23" fmla="*/ 205 h 496"/>
                <a:gd name="T24" fmla="*/ 605 w 1065"/>
                <a:gd name="T25" fmla="*/ 217 h 496"/>
                <a:gd name="T26" fmla="*/ 569 w 1065"/>
                <a:gd name="T27" fmla="*/ 228 h 496"/>
                <a:gd name="T28" fmla="*/ 536 w 1065"/>
                <a:gd name="T29" fmla="*/ 238 h 496"/>
                <a:gd name="T30" fmla="*/ 508 w 1065"/>
                <a:gd name="T31" fmla="*/ 248 h 496"/>
                <a:gd name="T32" fmla="*/ 470 w 1065"/>
                <a:gd name="T33" fmla="*/ 260 h 496"/>
                <a:gd name="T34" fmla="*/ 445 w 1065"/>
                <a:gd name="T35" fmla="*/ 267 h 496"/>
                <a:gd name="T36" fmla="*/ 420 w 1065"/>
                <a:gd name="T37" fmla="*/ 273 h 496"/>
                <a:gd name="T38" fmla="*/ 396 w 1065"/>
                <a:gd name="T39" fmla="*/ 279 h 496"/>
                <a:gd name="T40" fmla="*/ 372 w 1065"/>
                <a:gd name="T41" fmla="*/ 285 h 496"/>
                <a:gd name="T42" fmla="*/ 349 w 1065"/>
                <a:gd name="T43" fmla="*/ 290 h 496"/>
                <a:gd name="T44" fmla="*/ 326 w 1065"/>
                <a:gd name="T45" fmla="*/ 295 h 496"/>
                <a:gd name="T46" fmla="*/ 303 w 1065"/>
                <a:gd name="T47" fmla="*/ 301 h 496"/>
                <a:gd name="T48" fmla="*/ 280 w 1065"/>
                <a:gd name="T49" fmla="*/ 308 h 496"/>
                <a:gd name="T50" fmla="*/ 257 w 1065"/>
                <a:gd name="T51" fmla="*/ 315 h 496"/>
                <a:gd name="T52" fmla="*/ 234 w 1065"/>
                <a:gd name="T53" fmla="*/ 323 h 496"/>
                <a:gd name="T54" fmla="*/ 211 w 1065"/>
                <a:gd name="T55" fmla="*/ 332 h 496"/>
                <a:gd name="T56" fmla="*/ 188 w 1065"/>
                <a:gd name="T57" fmla="*/ 343 h 496"/>
                <a:gd name="T58" fmla="*/ 165 w 1065"/>
                <a:gd name="T59" fmla="*/ 355 h 496"/>
                <a:gd name="T60" fmla="*/ 141 w 1065"/>
                <a:gd name="T61" fmla="*/ 369 h 496"/>
                <a:gd name="T62" fmla="*/ 120 w 1065"/>
                <a:gd name="T63" fmla="*/ 383 h 496"/>
                <a:gd name="T64" fmla="*/ 111 w 1065"/>
                <a:gd name="T65" fmla="*/ 389 h 496"/>
                <a:gd name="T66" fmla="*/ 102 w 1065"/>
                <a:gd name="T67" fmla="*/ 396 h 496"/>
                <a:gd name="T68" fmla="*/ 93 w 1065"/>
                <a:gd name="T69" fmla="*/ 402 h 496"/>
                <a:gd name="T70" fmla="*/ 84 w 1065"/>
                <a:gd name="T71" fmla="*/ 409 h 496"/>
                <a:gd name="T72" fmla="*/ 75 w 1065"/>
                <a:gd name="T73" fmla="*/ 415 h 496"/>
                <a:gd name="T74" fmla="*/ 66 w 1065"/>
                <a:gd name="T75" fmla="*/ 422 h 496"/>
                <a:gd name="T76" fmla="*/ 57 w 1065"/>
                <a:gd name="T77" fmla="*/ 429 h 496"/>
                <a:gd name="T78" fmla="*/ 49 w 1065"/>
                <a:gd name="T79" fmla="*/ 436 h 496"/>
                <a:gd name="T80" fmla="*/ 41 w 1065"/>
                <a:gd name="T81" fmla="*/ 444 h 496"/>
                <a:gd name="T82" fmla="*/ 33 w 1065"/>
                <a:gd name="T83" fmla="*/ 451 h 496"/>
                <a:gd name="T84" fmla="*/ 25 w 1065"/>
                <a:gd name="T85" fmla="*/ 460 h 496"/>
                <a:gd name="T86" fmla="*/ 18 w 1065"/>
                <a:gd name="T87" fmla="*/ 468 h 496"/>
                <a:gd name="T88" fmla="*/ 11 w 1065"/>
                <a:gd name="T89" fmla="*/ 477 h 496"/>
                <a:gd name="T90" fmla="*/ 5 w 1065"/>
                <a:gd name="T91" fmla="*/ 486 h 496"/>
                <a:gd name="T92" fmla="*/ 0 w 1065"/>
                <a:gd name="T93" fmla="*/ 495 h 4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5"/>
                <a:gd name="T142" fmla="*/ 0 h 496"/>
                <a:gd name="T143" fmla="*/ 1065 w 1065"/>
                <a:gd name="T144" fmla="*/ 496 h 4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38" name="Line 51"/>
            <p:cNvSpPr>
              <a:spLocks noChangeShapeType="1"/>
            </p:cNvSpPr>
            <p:nvPr/>
          </p:nvSpPr>
          <p:spPr bwMode="auto">
            <a:xfrm flipV="1">
              <a:off x="1360" y="2427"/>
              <a:ext cx="48" cy="24"/>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39" name="Line 52"/>
            <p:cNvSpPr>
              <a:spLocks noChangeShapeType="1"/>
            </p:cNvSpPr>
            <p:nvPr/>
          </p:nvSpPr>
          <p:spPr bwMode="auto">
            <a:xfrm>
              <a:off x="3301" y="1212"/>
              <a:ext cx="0" cy="4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40" name="Freeform 53"/>
            <p:cNvSpPr>
              <a:spLocks/>
            </p:cNvSpPr>
            <p:nvPr/>
          </p:nvSpPr>
          <p:spPr bwMode="auto">
            <a:xfrm>
              <a:off x="3183" y="1895"/>
              <a:ext cx="368" cy="144"/>
            </a:xfrm>
            <a:custGeom>
              <a:avLst/>
              <a:gdLst>
                <a:gd name="T0" fmla="*/ 0 w 368"/>
                <a:gd name="T1" fmla="*/ 96 h 144"/>
                <a:gd name="T2" fmla="*/ 29 w 368"/>
                <a:gd name="T3" fmla="*/ 85 h 144"/>
                <a:gd name="T4" fmla="*/ 44 w 368"/>
                <a:gd name="T5" fmla="*/ 79 h 144"/>
                <a:gd name="T6" fmla="*/ 59 w 368"/>
                <a:gd name="T7" fmla="*/ 73 h 144"/>
                <a:gd name="T8" fmla="*/ 74 w 368"/>
                <a:gd name="T9" fmla="*/ 66 h 144"/>
                <a:gd name="T10" fmla="*/ 89 w 368"/>
                <a:gd name="T11" fmla="*/ 59 h 144"/>
                <a:gd name="T12" fmla="*/ 103 w 368"/>
                <a:gd name="T13" fmla="*/ 52 h 144"/>
                <a:gd name="T14" fmla="*/ 118 w 368"/>
                <a:gd name="T15" fmla="*/ 45 h 144"/>
                <a:gd name="T16" fmla="*/ 133 w 368"/>
                <a:gd name="T17" fmla="*/ 39 h 144"/>
                <a:gd name="T18" fmla="*/ 147 w 368"/>
                <a:gd name="T19" fmla="*/ 32 h 144"/>
                <a:gd name="T20" fmla="*/ 161 w 368"/>
                <a:gd name="T21" fmla="*/ 26 h 144"/>
                <a:gd name="T22" fmla="*/ 175 w 368"/>
                <a:gd name="T23" fmla="*/ 20 h 144"/>
                <a:gd name="T24" fmla="*/ 189 w 368"/>
                <a:gd name="T25" fmla="*/ 15 h 144"/>
                <a:gd name="T26" fmla="*/ 203 w 368"/>
                <a:gd name="T27" fmla="*/ 11 h 144"/>
                <a:gd name="T28" fmla="*/ 216 w 368"/>
                <a:gd name="T29" fmla="*/ 7 h 144"/>
                <a:gd name="T30" fmla="*/ 229 w 368"/>
                <a:gd name="T31" fmla="*/ 3 h 144"/>
                <a:gd name="T32" fmla="*/ 242 w 368"/>
                <a:gd name="T33" fmla="*/ 1 h 144"/>
                <a:gd name="T34" fmla="*/ 254 w 368"/>
                <a:gd name="T35" fmla="*/ 0 h 144"/>
                <a:gd name="T36" fmla="*/ 265 w 368"/>
                <a:gd name="T37" fmla="*/ 0 h 144"/>
                <a:gd name="T38" fmla="*/ 277 w 368"/>
                <a:gd name="T39" fmla="*/ 1 h 144"/>
                <a:gd name="T40" fmla="*/ 288 w 368"/>
                <a:gd name="T41" fmla="*/ 3 h 144"/>
                <a:gd name="T42" fmla="*/ 298 w 368"/>
                <a:gd name="T43" fmla="*/ 7 h 144"/>
                <a:gd name="T44" fmla="*/ 308 w 368"/>
                <a:gd name="T45" fmla="*/ 13 h 144"/>
                <a:gd name="T46" fmla="*/ 317 w 368"/>
                <a:gd name="T47" fmla="*/ 19 h 144"/>
                <a:gd name="T48" fmla="*/ 325 w 368"/>
                <a:gd name="T49" fmla="*/ 28 h 144"/>
                <a:gd name="T50" fmla="*/ 333 w 368"/>
                <a:gd name="T51" fmla="*/ 38 h 144"/>
                <a:gd name="T52" fmla="*/ 341 w 368"/>
                <a:gd name="T53" fmla="*/ 51 h 144"/>
                <a:gd name="T54" fmla="*/ 347 w 368"/>
                <a:gd name="T55" fmla="*/ 65 h 144"/>
                <a:gd name="T56" fmla="*/ 353 w 368"/>
                <a:gd name="T57" fmla="*/ 81 h 144"/>
                <a:gd name="T58" fmla="*/ 359 w 368"/>
                <a:gd name="T59" fmla="*/ 99 h 144"/>
                <a:gd name="T60" fmla="*/ 363 w 368"/>
                <a:gd name="T61" fmla="*/ 120 h 144"/>
                <a:gd name="T62" fmla="*/ 367 w 368"/>
                <a:gd name="T63" fmla="*/ 143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8"/>
                <a:gd name="T97" fmla="*/ 0 h 144"/>
                <a:gd name="T98" fmla="*/ 368 w 36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1" name="Freeform 54"/>
            <p:cNvSpPr>
              <a:spLocks/>
            </p:cNvSpPr>
            <p:nvPr/>
          </p:nvSpPr>
          <p:spPr bwMode="auto">
            <a:xfrm>
              <a:off x="3216" y="1259"/>
              <a:ext cx="429" cy="488"/>
            </a:xfrm>
            <a:custGeom>
              <a:avLst/>
              <a:gdLst>
                <a:gd name="T0" fmla="*/ 102 w 429"/>
                <a:gd name="T1" fmla="*/ 31 h 488"/>
                <a:gd name="T2" fmla="*/ 108 w 429"/>
                <a:gd name="T3" fmla="*/ 59 h 488"/>
                <a:gd name="T4" fmla="*/ 106 w 429"/>
                <a:gd name="T5" fmla="*/ 84 h 488"/>
                <a:gd name="T6" fmla="*/ 97 w 429"/>
                <a:gd name="T7" fmla="*/ 107 h 488"/>
                <a:gd name="T8" fmla="*/ 83 w 429"/>
                <a:gd name="T9" fmla="*/ 128 h 488"/>
                <a:gd name="T10" fmla="*/ 66 w 429"/>
                <a:gd name="T11" fmla="*/ 149 h 488"/>
                <a:gd name="T12" fmla="*/ 48 w 429"/>
                <a:gd name="T13" fmla="*/ 169 h 488"/>
                <a:gd name="T14" fmla="*/ 31 w 429"/>
                <a:gd name="T15" fmla="*/ 191 h 488"/>
                <a:gd name="T16" fmla="*/ 16 w 429"/>
                <a:gd name="T17" fmla="*/ 215 h 488"/>
                <a:gd name="T18" fmla="*/ 5 w 429"/>
                <a:gd name="T19" fmla="*/ 241 h 488"/>
                <a:gd name="T20" fmla="*/ 1 w 429"/>
                <a:gd name="T21" fmla="*/ 268 h 488"/>
                <a:gd name="T22" fmla="*/ 0 w 429"/>
                <a:gd name="T23" fmla="*/ 281 h 488"/>
                <a:gd name="T24" fmla="*/ 0 w 429"/>
                <a:gd name="T25" fmla="*/ 295 h 488"/>
                <a:gd name="T26" fmla="*/ 0 w 429"/>
                <a:gd name="T27" fmla="*/ 308 h 488"/>
                <a:gd name="T28" fmla="*/ 0 w 429"/>
                <a:gd name="T29" fmla="*/ 321 h 488"/>
                <a:gd name="T30" fmla="*/ 0 w 429"/>
                <a:gd name="T31" fmla="*/ 335 h 488"/>
                <a:gd name="T32" fmla="*/ 1 w 429"/>
                <a:gd name="T33" fmla="*/ 348 h 488"/>
                <a:gd name="T34" fmla="*/ 1 w 429"/>
                <a:gd name="T35" fmla="*/ 362 h 488"/>
                <a:gd name="T36" fmla="*/ 2 w 429"/>
                <a:gd name="T37" fmla="*/ 375 h 488"/>
                <a:gd name="T38" fmla="*/ 2 w 429"/>
                <a:gd name="T39" fmla="*/ 388 h 488"/>
                <a:gd name="T40" fmla="*/ 2 w 429"/>
                <a:gd name="T41" fmla="*/ 401 h 488"/>
                <a:gd name="T42" fmla="*/ 40 w 429"/>
                <a:gd name="T43" fmla="*/ 417 h 488"/>
                <a:gd name="T44" fmla="*/ 68 w 429"/>
                <a:gd name="T45" fmla="*/ 418 h 488"/>
                <a:gd name="T46" fmla="*/ 95 w 429"/>
                <a:gd name="T47" fmla="*/ 411 h 488"/>
                <a:gd name="T48" fmla="*/ 122 w 429"/>
                <a:gd name="T49" fmla="*/ 399 h 488"/>
                <a:gd name="T50" fmla="*/ 149 w 429"/>
                <a:gd name="T51" fmla="*/ 385 h 488"/>
                <a:gd name="T52" fmla="*/ 175 w 429"/>
                <a:gd name="T53" fmla="*/ 371 h 488"/>
                <a:gd name="T54" fmla="*/ 201 w 429"/>
                <a:gd name="T55" fmla="*/ 359 h 488"/>
                <a:gd name="T56" fmla="*/ 226 w 429"/>
                <a:gd name="T57" fmla="*/ 352 h 488"/>
                <a:gd name="T58" fmla="*/ 252 w 429"/>
                <a:gd name="T59" fmla="*/ 351 h 488"/>
                <a:gd name="T60" fmla="*/ 278 w 429"/>
                <a:gd name="T61" fmla="*/ 361 h 488"/>
                <a:gd name="T62" fmla="*/ 300 w 429"/>
                <a:gd name="T63" fmla="*/ 378 h 488"/>
                <a:gd name="T64" fmla="*/ 310 w 429"/>
                <a:gd name="T65" fmla="*/ 391 h 488"/>
                <a:gd name="T66" fmla="*/ 316 w 429"/>
                <a:gd name="T67" fmla="*/ 404 h 488"/>
                <a:gd name="T68" fmla="*/ 321 w 429"/>
                <a:gd name="T69" fmla="*/ 417 h 488"/>
                <a:gd name="T70" fmla="*/ 325 w 429"/>
                <a:gd name="T71" fmla="*/ 429 h 488"/>
                <a:gd name="T72" fmla="*/ 329 w 429"/>
                <a:gd name="T73" fmla="*/ 442 h 488"/>
                <a:gd name="T74" fmla="*/ 334 w 429"/>
                <a:gd name="T75" fmla="*/ 453 h 488"/>
                <a:gd name="T76" fmla="*/ 341 w 429"/>
                <a:gd name="T77" fmla="*/ 463 h 488"/>
                <a:gd name="T78" fmla="*/ 352 w 429"/>
                <a:gd name="T79" fmla="*/ 473 h 488"/>
                <a:gd name="T80" fmla="*/ 367 w 429"/>
                <a:gd name="T81" fmla="*/ 480 h 488"/>
                <a:gd name="T82" fmla="*/ 384 w 429"/>
                <a:gd name="T83" fmla="*/ 485 h 488"/>
                <a:gd name="T84" fmla="*/ 388 w 429"/>
                <a:gd name="T85" fmla="*/ 485 h 488"/>
                <a:gd name="T86" fmla="*/ 392 w 429"/>
                <a:gd name="T87" fmla="*/ 486 h 488"/>
                <a:gd name="T88" fmla="*/ 397 w 429"/>
                <a:gd name="T89" fmla="*/ 486 h 488"/>
                <a:gd name="T90" fmla="*/ 401 w 429"/>
                <a:gd name="T91" fmla="*/ 486 h 488"/>
                <a:gd name="T92" fmla="*/ 406 w 429"/>
                <a:gd name="T93" fmla="*/ 486 h 488"/>
                <a:gd name="T94" fmla="*/ 410 w 429"/>
                <a:gd name="T95" fmla="*/ 486 h 488"/>
                <a:gd name="T96" fmla="*/ 415 w 429"/>
                <a:gd name="T97" fmla="*/ 486 h 488"/>
                <a:gd name="T98" fmla="*/ 420 w 429"/>
                <a:gd name="T99" fmla="*/ 485 h 488"/>
                <a:gd name="T100" fmla="*/ 424 w 429"/>
                <a:gd name="T101" fmla="*/ 485 h 488"/>
                <a:gd name="T102" fmla="*/ 428 w 429"/>
                <a:gd name="T103" fmla="*/ 484 h 4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9"/>
                <a:gd name="T157" fmla="*/ 0 h 488"/>
                <a:gd name="T158" fmla="*/ 429 w 429"/>
                <a:gd name="T159" fmla="*/ 488 h 4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2" name="Freeform 55"/>
            <p:cNvSpPr>
              <a:spLocks/>
            </p:cNvSpPr>
            <p:nvPr/>
          </p:nvSpPr>
          <p:spPr bwMode="auto">
            <a:xfrm>
              <a:off x="3431" y="1177"/>
              <a:ext cx="451" cy="222"/>
            </a:xfrm>
            <a:custGeom>
              <a:avLst/>
              <a:gdLst>
                <a:gd name="T0" fmla="*/ 0 w 451"/>
                <a:gd name="T1" fmla="*/ 0 h 222"/>
                <a:gd name="T2" fmla="*/ 11 w 451"/>
                <a:gd name="T3" fmla="*/ 19 h 222"/>
                <a:gd name="T4" fmla="*/ 17 w 451"/>
                <a:gd name="T5" fmla="*/ 27 h 222"/>
                <a:gd name="T6" fmla="*/ 24 w 451"/>
                <a:gd name="T7" fmla="*/ 34 h 222"/>
                <a:gd name="T8" fmla="*/ 31 w 451"/>
                <a:gd name="T9" fmla="*/ 41 h 222"/>
                <a:gd name="T10" fmla="*/ 39 w 451"/>
                <a:gd name="T11" fmla="*/ 47 h 222"/>
                <a:gd name="T12" fmla="*/ 47 w 451"/>
                <a:gd name="T13" fmla="*/ 53 h 222"/>
                <a:gd name="T14" fmla="*/ 55 w 451"/>
                <a:gd name="T15" fmla="*/ 58 h 222"/>
                <a:gd name="T16" fmla="*/ 64 w 451"/>
                <a:gd name="T17" fmla="*/ 63 h 222"/>
                <a:gd name="T18" fmla="*/ 73 w 451"/>
                <a:gd name="T19" fmla="*/ 67 h 222"/>
                <a:gd name="T20" fmla="*/ 82 w 451"/>
                <a:gd name="T21" fmla="*/ 71 h 222"/>
                <a:gd name="T22" fmla="*/ 92 w 451"/>
                <a:gd name="T23" fmla="*/ 75 h 222"/>
                <a:gd name="T24" fmla="*/ 101 w 451"/>
                <a:gd name="T25" fmla="*/ 78 h 222"/>
                <a:gd name="T26" fmla="*/ 111 w 451"/>
                <a:gd name="T27" fmla="*/ 81 h 222"/>
                <a:gd name="T28" fmla="*/ 121 w 451"/>
                <a:gd name="T29" fmla="*/ 83 h 222"/>
                <a:gd name="T30" fmla="*/ 131 w 451"/>
                <a:gd name="T31" fmla="*/ 86 h 222"/>
                <a:gd name="T32" fmla="*/ 141 w 451"/>
                <a:gd name="T33" fmla="*/ 89 h 222"/>
                <a:gd name="T34" fmla="*/ 151 w 451"/>
                <a:gd name="T35" fmla="*/ 91 h 222"/>
                <a:gd name="T36" fmla="*/ 161 w 451"/>
                <a:gd name="T37" fmla="*/ 94 h 222"/>
                <a:gd name="T38" fmla="*/ 171 w 451"/>
                <a:gd name="T39" fmla="*/ 97 h 222"/>
                <a:gd name="T40" fmla="*/ 180 w 451"/>
                <a:gd name="T41" fmla="*/ 99 h 222"/>
                <a:gd name="T42" fmla="*/ 190 w 451"/>
                <a:gd name="T43" fmla="*/ 103 h 222"/>
                <a:gd name="T44" fmla="*/ 199 w 451"/>
                <a:gd name="T45" fmla="*/ 106 h 222"/>
                <a:gd name="T46" fmla="*/ 209 w 451"/>
                <a:gd name="T47" fmla="*/ 109 h 222"/>
                <a:gd name="T48" fmla="*/ 218 w 451"/>
                <a:gd name="T49" fmla="*/ 113 h 222"/>
                <a:gd name="T50" fmla="*/ 227 w 451"/>
                <a:gd name="T51" fmla="*/ 117 h 222"/>
                <a:gd name="T52" fmla="*/ 235 w 451"/>
                <a:gd name="T53" fmla="*/ 122 h 222"/>
                <a:gd name="T54" fmla="*/ 243 w 451"/>
                <a:gd name="T55" fmla="*/ 127 h 222"/>
                <a:gd name="T56" fmla="*/ 251 w 451"/>
                <a:gd name="T57" fmla="*/ 133 h 222"/>
                <a:gd name="T58" fmla="*/ 259 w 451"/>
                <a:gd name="T59" fmla="*/ 139 h 222"/>
                <a:gd name="T60" fmla="*/ 266 w 451"/>
                <a:gd name="T61" fmla="*/ 145 h 222"/>
                <a:gd name="T62" fmla="*/ 273 w 451"/>
                <a:gd name="T63" fmla="*/ 153 h 222"/>
                <a:gd name="T64" fmla="*/ 280 w 451"/>
                <a:gd name="T65" fmla="*/ 162 h 222"/>
                <a:gd name="T66" fmla="*/ 284 w 451"/>
                <a:gd name="T67" fmla="*/ 166 h 222"/>
                <a:gd name="T68" fmla="*/ 289 w 451"/>
                <a:gd name="T69" fmla="*/ 171 h 222"/>
                <a:gd name="T70" fmla="*/ 293 w 451"/>
                <a:gd name="T71" fmla="*/ 175 h 222"/>
                <a:gd name="T72" fmla="*/ 297 w 451"/>
                <a:gd name="T73" fmla="*/ 179 h 222"/>
                <a:gd name="T74" fmla="*/ 302 w 451"/>
                <a:gd name="T75" fmla="*/ 183 h 222"/>
                <a:gd name="T76" fmla="*/ 307 w 451"/>
                <a:gd name="T77" fmla="*/ 187 h 222"/>
                <a:gd name="T78" fmla="*/ 312 w 451"/>
                <a:gd name="T79" fmla="*/ 190 h 222"/>
                <a:gd name="T80" fmla="*/ 317 w 451"/>
                <a:gd name="T81" fmla="*/ 194 h 222"/>
                <a:gd name="T82" fmla="*/ 322 w 451"/>
                <a:gd name="T83" fmla="*/ 197 h 222"/>
                <a:gd name="T84" fmla="*/ 327 w 451"/>
                <a:gd name="T85" fmla="*/ 200 h 222"/>
                <a:gd name="T86" fmla="*/ 333 w 451"/>
                <a:gd name="T87" fmla="*/ 203 h 222"/>
                <a:gd name="T88" fmla="*/ 339 w 451"/>
                <a:gd name="T89" fmla="*/ 206 h 222"/>
                <a:gd name="T90" fmla="*/ 344 w 451"/>
                <a:gd name="T91" fmla="*/ 209 h 222"/>
                <a:gd name="T92" fmla="*/ 350 w 451"/>
                <a:gd name="T93" fmla="*/ 211 h 222"/>
                <a:gd name="T94" fmla="*/ 356 w 451"/>
                <a:gd name="T95" fmla="*/ 213 h 222"/>
                <a:gd name="T96" fmla="*/ 361 w 451"/>
                <a:gd name="T97" fmla="*/ 215 h 222"/>
                <a:gd name="T98" fmla="*/ 367 w 451"/>
                <a:gd name="T99" fmla="*/ 217 h 222"/>
                <a:gd name="T100" fmla="*/ 373 w 451"/>
                <a:gd name="T101" fmla="*/ 218 h 222"/>
                <a:gd name="T102" fmla="*/ 380 w 451"/>
                <a:gd name="T103" fmla="*/ 219 h 222"/>
                <a:gd name="T104" fmla="*/ 386 w 451"/>
                <a:gd name="T105" fmla="*/ 220 h 222"/>
                <a:gd name="T106" fmla="*/ 392 w 451"/>
                <a:gd name="T107" fmla="*/ 221 h 222"/>
                <a:gd name="T108" fmla="*/ 399 w 451"/>
                <a:gd name="T109" fmla="*/ 221 h 222"/>
                <a:gd name="T110" fmla="*/ 405 w 451"/>
                <a:gd name="T111" fmla="*/ 221 h 222"/>
                <a:gd name="T112" fmla="*/ 411 w 451"/>
                <a:gd name="T113" fmla="*/ 221 h 222"/>
                <a:gd name="T114" fmla="*/ 417 w 451"/>
                <a:gd name="T115" fmla="*/ 220 h 222"/>
                <a:gd name="T116" fmla="*/ 424 w 451"/>
                <a:gd name="T117" fmla="*/ 219 h 222"/>
                <a:gd name="T118" fmla="*/ 431 w 451"/>
                <a:gd name="T119" fmla="*/ 218 h 222"/>
                <a:gd name="T120" fmla="*/ 437 w 451"/>
                <a:gd name="T121" fmla="*/ 216 h 222"/>
                <a:gd name="T122" fmla="*/ 443 w 451"/>
                <a:gd name="T123" fmla="*/ 214 h 222"/>
                <a:gd name="T124" fmla="*/ 450 w 451"/>
                <a:gd name="T125" fmla="*/ 212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1"/>
                <a:gd name="T190" fmla="*/ 0 h 222"/>
                <a:gd name="T191" fmla="*/ 451 w 451"/>
                <a:gd name="T192" fmla="*/ 222 h 2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3" name="Freeform 56"/>
            <p:cNvSpPr>
              <a:spLocks/>
            </p:cNvSpPr>
            <p:nvPr/>
          </p:nvSpPr>
          <p:spPr bwMode="auto">
            <a:xfrm>
              <a:off x="3502" y="1389"/>
              <a:ext cx="285" cy="110"/>
            </a:xfrm>
            <a:custGeom>
              <a:avLst/>
              <a:gdLst>
                <a:gd name="T0" fmla="*/ 272 w 285"/>
                <a:gd name="T1" fmla="*/ 0 h 110"/>
                <a:gd name="T2" fmla="*/ 282 w 285"/>
                <a:gd name="T3" fmla="*/ 36 h 110"/>
                <a:gd name="T4" fmla="*/ 284 w 285"/>
                <a:gd name="T5" fmla="*/ 51 h 110"/>
                <a:gd name="T6" fmla="*/ 284 w 285"/>
                <a:gd name="T7" fmla="*/ 63 h 110"/>
                <a:gd name="T8" fmla="*/ 282 w 285"/>
                <a:gd name="T9" fmla="*/ 74 h 110"/>
                <a:gd name="T10" fmla="*/ 278 w 285"/>
                <a:gd name="T11" fmla="*/ 84 h 110"/>
                <a:gd name="T12" fmla="*/ 273 w 285"/>
                <a:gd name="T13" fmla="*/ 91 h 110"/>
                <a:gd name="T14" fmla="*/ 267 w 285"/>
                <a:gd name="T15" fmla="*/ 97 h 110"/>
                <a:gd name="T16" fmla="*/ 259 w 285"/>
                <a:gd name="T17" fmla="*/ 102 h 110"/>
                <a:gd name="T18" fmla="*/ 250 w 285"/>
                <a:gd name="T19" fmla="*/ 105 h 110"/>
                <a:gd name="T20" fmla="*/ 241 w 285"/>
                <a:gd name="T21" fmla="*/ 107 h 110"/>
                <a:gd name="T22" fmla="*/ 230 w 285"/>
                <a:gd name="T23" fmla="*/ 109 h 110"/>
                <a:gd name="T24" fmla="*/ 218 w 285"/>
                <a:gd name="T25" fmla="*/ 109 h 110"/>
                <a:gd name="T26" fmla="*/ 206 w 285"/>
                <a:gd name="T27" fmla="*/ 108 h 110"/>
                <a:gd name="T28" fmla="*/ 193 w 285"/>
                <a:gd name="T29" fmla="*/ 106 h 110"/>
                <a:gd name="T30" fmla="*/ 180 w 285"/>
                <a:gd name="T31" fmla="*/ 104 h 110"/>
                <a:gd name="T32" fmla="*/ 166 w 285"/>
                <a:gd name="T33" fmla="*/ 101 h 110"/>
                <a:gd name="T34" fmla="*/ 152 w 285"/>
                <a:gd name="T35" fmla="*/ 97 h 110"/>
                <a:gd name="T36" fmla="*/ 138 w 285"/>
                <a:gd name="T37" fmla="*/ 93 h 110"/>
                <a:gd name="T38" fmla="*/ 124 w 285"/>
                <a:gd name="T39" fmla="*/ 89 h 110"/>
                <a:gd name="T40" fmla="*/ 110 w 285"/>
                <a:gd name="T41" fmla="*/ 85 h 110"/>
                <a:gd name="T42" fmla="*/ 97 w 285"/>
                <a:gd name="T43" fmla="*/ 81 h 110"/>
                <a:gd name="T44" fmla="*/ 84 w 285"/>
                <a:gd name="T45" fmla="*/ 77 h 110"/>
                <a:gd name="T46" fmla="*/ 71 w 285"/>
                <a:gd name="T47" fmla="*/ 73 h 110"/>
                <a:gd name="T48" fmla="*/ 59 w 285"/>
                <a:gd name="T49" fmla="*/ 69 h 110"/>
                <a:gd name="T50" fmla="*/ 47 w 285"/>
                <a:gd name="T51" fmla="*/ 66 h 110"/>
                <a:gd name="T52" fmla="*/ 37 w 285"/>
                <a:gd name="T53" fmla="*/ 63 h 110"/>
                <a:gd name="T54" fmla="*/ 27 w 285"/>
                <a:gd name="T55" fmla="*/ 60 h 110"/>
                <a:gd name="T56" fmla="*/ 18 w 285"/>
                <a:gd name="T57" fmla="*/ 59 h 110"/>
                <a:gd name="T58" fmla="*/ 11 w 285"/>
                <a:gd name="T59" fmla="*/ 58 h 110"/>
                <a:gd name="T60" fmla="*/ 5 w 285"/>
                <a:gd name="T61" fmla="*/ 58 h 110"/>
                <a:gd name="T62" fmla="*/ 0 w 285"/>
                <a:gd name="T63" fmla="*/ 5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5"/>
                <a:gd name="T97" fmla="*/ 0 h 110"/>
                <a:gd name="T98" fmla="*/ 285 w 285"/>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4" name="Freeform 57"/>
            <p:cNvSpPr>
              <a:spLocks/>
            </p:cNvSpPr>
            <p:nvPr/>
          </p:nvSpPr>
          <p:spPr bwMode="auto">
            <a:xfrm>
              <a:off x="4070" y="1423"/>
              <a:ext cx="333" cy="262"/>
            </a:xfrm>
            <a:custGeom>
              <a:avLst/>
              <a:gdLst>
                <a:gd name="T0" fmla="*/ 332 w 333"/>
                <a:gd name="T1" fmla="*/ 261 h 262"/>
                <a:gd name="T2" fmla="*/ 319 w 333"/>
                <a:gd name="T3" fmla="*/ 257 h 262"/>
                <a:gd name="T4" fmla="*/ 313 w 333"/>
                <a:gd name="T5" fmla="*/ 255 h 262"/>
                <a:gd name="T6" fmla="*/ 308 w 333"/>
                <a:gd name="T7" fmla="*/ 251 h 262"/>
                <a:gd name="T8" fmla="*/ 302 w 333"/>
                <a:gd name="T9" fmla="*/ 247 h 262"/>
                <a:gd name="T10" fmla="*/ 298 w 333"/>
                <a:gd name="T11" fmla="*/ 243 h 262"/>
                <a:gd name="T12" fmla="*/ 293 w 333"/>
                <a:gd name="T13" fmla="*/ 238 h 262"/>
                <a:gd name="T14" fmla="*/ 289 w 333"/>
                <a:gd name="T15" fmla="*/ 233 h 262"/>
                <a:gd name="T16" fmla="*/ 285 w 333"/>
                <a:gd name="T17" fmla="*/ 227 h 262"/>
                <a:gd name="T18" fmla="*/ 281 w 333"/>
                <a:gd name="T19" fmla="*/ 221 h 262"/>
                <a:gd name="T20" fmla="*/ 278 w 333"/>
                <a:gd name="T21" fmla="*/ 215 h 262"/>
                <a:gd name="T22" fmla="*/ 274 w 333"/>
                <a:gd name="T23" fmla="*/ 208 h 262"/>
                <a:gd name="T24" fmla="*/ 271 w 333"/>
                <a:gd name="T25" fmla="*/ 201 h 262"/>
                <a:gd name="T26" fmla="*/ 268 w 333"/>
                <a:gd name="T27" fmla="*/ 194 h 262"/>
                <a:gd name="T28" fmla="*/ 264 w 333"/>
                <a:gd name="T29" fmla="*/ 187 h 262"/>
                <a:gd name="T30" fmla="*/ 261 w 333"/>
                <a:gd name="T31" fmla="*/ 179 h 262"/>
                <a:gd name="T32" fmla="*/ 258 w 333"/>
                <a:gd name="T33" fmla="*/ 172 h 262"/>
                <a:gd name="T34" fmla="*/ 254 w 333"/>
                <a:gd name="T35" fmla="*/ 164 h 262"/>
                <a:gd name="T36" fmla="*/ 251 w 333"/>
                <a:gd name="T37" fmla="*/ 156 h 262"/>
                <a:gd name="T38" fmla="*/ 248 w 333"/>
                <a:gd name="T39" fmla="*/ 149 h 262"/>
                <a:gd name="T40" fmla="*/ 244 w 333"/>
                <a:gd name="T41" fmla="*/ 141 h 262"/>
                <a:gd name="T42" fmla="*/ 240 w 333"/>
                <a:gd name="T43" fmla="*/ 134 h 262"/>
                <a:gd name="T44" fmla="*/ 236 w 333"/>
                <a:gd name="T45" fmla="*/ 127 h 262"/>
                <a:gd name="T46" fmla="*/ 232 w 333"/>
                <a:gd name="T47" fmla="*/ 119 h 262"/>
                <a:gd name="T48" fmla="*/ 228 w 333"/>
                <a:gd name="T49" fmla="*/ 112 h 262"/>
                <a:gd name="T50" fmla="*/ 224 w 333"/>
                <a:gd name="T51" fmla="*/ 105 h 262"/>
                <a:gd name="T52" fmla="*/ 219 w 333"/>
                <a:gd name="T53" fmla="*/ 99 h 262"/>
                <a:gd name="T54" fmla="*/ 214 w 333"/>
                <a:gd name="T55" fmla="*/ 93 h 262"/>
                <a:gd name="T56" fmla="*/ 208 w 333"/>
                <a:gd name="T57" fmla="*/ 87 h 262"/>
                <a:gd name="T58" fmla="*/ 202 w 333"/>
                <a:gd name="T59" fmla="*/ 81 h 262"/>
                <a:gd name="T60" fmla="*/ 196 w 333"/>
                <a:gd name="T61" fmla="*/ 77 h 262"/>
                <a:gd name="T62" fmla="*/ 190 w 333"/>
                <a:gd name="T63" fmla="*/ 72 h 262"/>
                <a:gd name="T64" fmla="*/ 178 w 333"/>
                <a:gd name="T65" fmla="*/ 65 h 262"/>
                <a:gd name="T66" fmla="*/ 172 w 333"/>
                <a:gd name="T67" fmla="*/ 61 h 262"/>
                <a:gd name="T68" fmla="*/ 167 w 333"/>
                <a:gd name="T69" fmla="*/ 57 h 262"/>
                <a:gd name="T70" fmla="*/ 162 w 333"/>
                <a:gd name="T71" fmla="*/ 54 h 262"/>
                <a:gd name="T72" fmla="*/ 156 w 333"/>
                <a:gd name="T73" fmla="*/ 50 h 262"/>
                <a:gd name="T74" fmla="*/ 150 w 333"/>
                <a:gd name="T75" fmla="*/ 47 h 262"/>
                <a:gd name="T76" fmla="*/ 145 w 333"/>
                <a:gd name="T77" fmla="*/ 43 h 262"/>
                <a:gd name="T78" fmla="*/ 140 w 333"/>
                <a:gd name="T79" fmla="*/ 40 h 262"/>
                <a:gd name="T80" fmla="*/ 134 w 333"/>
                <a:gd name="T81" fmla="*/ 37 h 262"/>
                <a:gd name="T82" fmla="*/ 129 w 333"/>
                <a:gd name="T83" fmla="*/ 33 h 262"/>
                <a:gd name="T84" fmla="*/ 124 w 333"/>
                <a:gd name="T85" fmla="*/ 30 h 262"/>
                <a:gd name="T86" fmla="*/ 118 w 333"/>
                <a:gd name="T87" fmla="*/ 27 h 262"/>
                <a:gd name="T88" fmla="*/ 112 w 333"/>
                <a:gd name="T89" fmla="*/ 24 h 262"/>
                <a:gd name="T90" fmla="*/ 107 w 333"/>
                <a:gd name="T91" fmla="*/ 21 h 262"/>
                <a:gd name="T92" fmla="*/ 102 w 333"/>
                <a:gd name="T93" fmla="*/ 18 h 262"/>
                <a:gd name="T94" fmla="*/ 96 w 333"/>
                <a:gd name="T95" fmla="*/ 16 h 262"/>
                <a:gd name="T96" fmla="*/ 90 w 333"/>
                <a:gd name="T97" fmla="*/ 13 h 262"/>
                <a:gd name="T98" fmla="*/ 84 w 333"/>
                <a:gd name="T99" fmla="*/ 11 h 262"/>
                <a:gd name="T100" fmla="*/ 78 w 333"/>
                <a:gd name="T101" fmla="*/ 9 h 262"/>
                <a:gd name="T102" fmla="*/ 73 w 333"/>
                <a:gd name="T103" fmla="*/ 7 h 262"/>
                <a:gd name="T104" fmla="*/ 67 w 333"/>
                <a:gd name="T105" fmla="*/ 5 h 262"/>
                <a:gd name="T106" fmla="*/ 60 w 333"/>
                <a:gd name="T107" fmla="*/ 4 h 262"/>
                <a:gd name="T108" fmla="*/ 54 w 333"/>
                <a:gd name="T109" fmla="*/ 3 h 262"/>
                <a:gd name="T110" fmla="*/ 48 w 333"/>
                <a:gd name="T111" fmla="*/ 1 h 262"/>
                <a:gd name="T112" fmla="*/ 42 w 333"/>
                <a:gd name="T113" fmla="*/ 1 h 262"/>
                <a:gd name="T114" fmla="*/ 35 w 333"/>
                <a:gd name="T115" fmla="*/ 0 h 262"/>
                <a:gd name="T116" fmla="*/ 28 w 333"/>
                <a:gd name="T117" fmla="*/ 0 h 262"/>
                <a:gd name="T118" fmla="*/ 22 w 333"/>
                <a:gd name="T119" fmla="*/ 0 h 262"/>
                <a:gd name="T120" fmla="*/ 15 w 333"/>
                <a:gd name="T121" fmla="*/ 0 h 262"/>
                <a:gd name="T122" fmla="*/ 8 w 333"/>
                <a:gd name="T123" fmla="*/ 1 h 262"/>
                <a:gd name="T124" fmla="*/ 0 w 333"/>
                <a:gd name="T125" fmla="*/ 2 h 2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3"/>
                <a:gd name="T190" fmla="*/ 0 h 262"/>
                <a:gd name="T191" fmla="*/ 333 w 333"/>
                <a:gd name="T192" fmla="*/ 262 h 2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5" name="Freeform 58"/>
            <p:cNvSpPr>
              <a:spLocks/>
            </p:cNvSpPr>
            <p:nvPr/>
          </p:nvSpPr>
          <p:spPr bwMode="auto">
            <a:xfrm>
              <a:off x="1467" y="819"/>
              <a:ext cx="391" cy="182"/>
            </a:xfrm>
            <a:custGeom>
              <a:avLst/>
              <a:gdLst>
                <a:gd name="T0" fmla="*/ 390 w 391"/>
                <a:gd name="T1" fmla="*/ 87 h 182"/>
                <a:gd name="T2" fmla="*/ 381 w 391"/>
                <a:gd name="T3" fmla="*/ 61 h 182"/>
                <a:gd name="T4" fmla="*/ 374 w 391"/>
                <a:gd name="T5" fmla="*/ 50 h 182"/>
                <a:gd name="T6" fmla="*/ 365 w 391"/>
                <a:gd name="T7" fmla="*/ 40 h 182"/>
                <a:gd name="T8" fmla="*/ 355 w 391"/>
                <a:gd name="T9" fmla="*/ 31 h 182"/>
                <a:gd name="T10" fmla="*/ 344 w 391"/>
                <a:gd name="T11" fmla="*/ 23 h 182"/>
                <a:gd name="T12" fmla="*/ 331 w 391"/>
                <a:gd name="T13" fmla="*/ 17 h 182"/>
                <a:gd name="T14" fmla="*/ 318 w 391"/>
                <a:gd name="T15" fmla="*/ 11 h 182"/>
                <a:gd name="T16" fmla="*/ 303 w 391"/>
                <a:gd name="T17" fmla="*/ 7 h 182"/>
                <a:gd name="T18" fmla="*/ 287 w 391"/>
                <a:gd name="T19" fmla="*/ 4 h 182"/>
                <a:gd name="T20" fmla="*/ 271 w 391"/>
                <a:gd name="T21" fmla="*/ 1 h 182"/>
                <a:gd name="T22" fmla="*/ 255 w 391"/>
                <a:gd name="T23" fmla="*/ 0 h 182"/>
                <a:gd name="T24" fmla="*/ 237 w 391"/>
                <a:gd name="T25" fmla="*/ 0 h 182"/>
                <a:gd name="T26" fmla="*/ 220 w 391"/>
                <a:gd name="T27" fmla="*/ 1 h 182"/>
                <a:gd name="T28" fmla="*/ 203 w 391"/>
                <a:gd name="T29" fmla="*/ 3 h 182"/>
                <a:gd name="T30" fmla="*/ 185 w 391"/>
                <a:gd name="T31" fmla="*/ 5 h 182"/>
                <a:gd name="T32" fmla="*/ 167 w 391"/>
                <a:gd name="T33" fmla="*/ 9 h 182"/>
                <a:gd name="T34" fmla="*/ 150 w 391"/>
                <a:gd name="T35" fmla="*/ 14 h 182"/>
                <a:gd name="T36" fmla="*/ 133 w 391"/>
                <a:gd name="T37" fmla="*/ 20 h 182"/>
                <a:gd name="T38" fmla="*/ 116 w 391"/>
                <a:gd name="T39" fmla="*/ 27 h 182"/>
                <a:gd name="T40" fmla="*/ 100 w 391"/>
                <a:gd name="T41" fmla="*/ 34 h 182"/>
                <a:gd name="T42" fmla="*/ 85 w 391"/>
                <a:gd name="T43" fmla="*/ 43 h 182"/>
                <a:gd name="T44" fmla="*/ 70 w 391"/>
                <a:gd name="T45" fmla="*/ 53 h 182"/>
                <a:gd name="T46" fmla="*/ 57 w 391"/>
                <a:gd name="T47" fmla="*/ 63 h 182"/>
                <a:gd name="T48" fmla="*/ 45 w 391"/>
                <a:gd name="T49" fmla="*/ 75 h 182"/>
                <a:gd name="T50" fmla="*/ 33 w 391"/>
                <a:gd name="T51" fmla="*/ 87 h 182"/>
                <a:gd name="T52" fmla="*/ 23 w 391"/>
                <a:gd name="T53" fmla="*/ 101 h 182"/>
                <a:gd name="T54" fmla="*/ 15 w 391"/>
                <a:gd name="T55" fmla="*/ 115 h 182"/>
                <a:gd name="T56" fmla="*/ 9 w 391"/>
                <a:gd name="T57" fmla="*/ 130 h 182"/>
                <a:gd name="T58" fmla="*/ 4 w 391"/>
                <a:gd name="T59" fmla="*/ 146 h 182"/>
                <a:gd name="T60" fmla="*/ 1 w 391"/>
                <a:gd name="T61" fmla="*/ 163 h 182"/>
                <a:gd name="T62" fmla="*/ 0 w 391"/>
                <a:gd name="T63" fmla="*/ 181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1"/>
                <a:gd name="T97" fmla="*/ 0 h 182"/>
                <a:gd name="T98" fmla="*/ 391 w 391"/>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6" name="Freeform 59"/>
            <p:cNvSpPr>
              <a:spLocks/>
            </p:cNvSpPr>
            <p:nvPr/>
          </p:nvSpPr>
          <p:spPr bwMode="auto">
            <a:xfrm>
              <a:off x="986" y="1106"/>
              <a:ext cx="198" cy="190"/>
            </a:xfrm>
            <a:custGeom>
              <a:avLst/>
              <a:gdLst>
                <a:gd name="T0" fmla="*/ 8 w 198"/>
                <a:gd name="T1" fmla="*/ 189 h 190"/>
                <a:gd name="T2" fmla="*/ 2 w 198"/>
                <a:gd name="T3" fmla="*/ 167 h 190"/>
                <a:gd name="T4" fmla="*/ 0 w 198"/>
                <a:gd name="T5" fmla="*/ 156 h 190"/>
                <a:gd name="T6" fmla="*/ 0 w 198"/>
                <a:gd name="T7" fmla="*/ 147 h 190"/>
                <a:gd name="T8" fmla="*/ 0 w 198"/>
                <a:gd name="T9" fmla="*/ 137 h 190"/>
                <a:gd name="T10" fmla="*/ 2 w 198"/>
                <a:gd name="T11" fmla="*/ 128 h 190"/>
                <a:gd name="T12" fmla="*/ 4 w 198"/>
                <a:gd name="T13" fmla="*/ 120 h 190"/>
                <a:gd name="T14" fmla="*/ 7 w 198"/>
                <a:gd name="T15" fmla="*/ 112 h 190"/>
                <a:gd name="T16" fmla="*/ 10 w 198"/>
                <a:gd name="T17" fmla="*/ 104 h 190"/>
                <a:gd name="T18" fmla="*/ 15 w 198"/>
                <a:gd name="T19" fmla="*/ 96 h 190"/>
                <a:gd name="T20" fmla="*/ 20 w 198"/>
                <a:gd name="T21" fmla="*/ 89 h 190"/>
                <a:gd name="T22" fmla="*/ 26 w 198"/>
                <a:gd name="T23" fmla="*/ 82 h 190"/>
                <a:gd name="T24" fmla="*/ 32 w 198"/>
                <a:gd name="T25" fmla="*/ 76 h 190"/>
                <a:gd name="T26" fmla="*/ 38 w 198"/>
                <a:gd name="T27" fmla="*/ 70 h 190"/>
                <a:gd name="T28" fmla="*/ 46 w 198"/>
                <a:gd name="T29" fmla="*/ 64 h 190"/>
                <a:gd name="T30" fmla="*/ 53 w 198"/>
                <a:gd name="T31" fmla="*/ 59 h 190"/>
                <a:gd name="T32" fmla="*/ 61 w 198"/>
                <a:gd name="T33" fmla="*/ 54 h 190"/>
                <a:gd name="T34" fmla="*/ 69 w 198"/>
                <a:gd name="T35" fmla="*/ 48 h 190"/>
                <a:gd name="T36" fmla="*/ 78 w 198"/>
                <a:gd name="T37" fmla="*/ 44 h 190"/>
                <a:gd name="T38" fmla="*/ 87 w 198"/>
                <a:gd name="T39" fmla="*/ 40 h 190"/>
                <a:gd name="T40" fmla="*/ 96 w 198"/>
                <a:gd name="T41" fmla="*/ 35 h 190"/>
                <a:gd name="T42" fmla="*/ 105 w 198"/>
                <a:gd name="T43" fmla="*/ 31 h 190"/>
                <a:gd name="T44" fmla="*/ 114 w 198"/>
                <a:gd name="T45" fmla="*/ 27 h 190"/>
                <a:gd name="T46" fmla="*/ 124 w 198"/>
                <a:gd name="T47" fmla="*/ 24 h 190"/>
                <a:gd name="T48" fmla="*/ 133 w 198"/>
                <a:gd name="T49" fmla="*/ 20 h 190"/>
                <a:gd name="T50" fmla="*/ 143 w 198"/>
                <a:gd name="T51" fmla="*/ 17 h 190"/>
                <a:gd name="T52" fmla="*/ 152 w 198"/>
                <a:gd name="T53" fmla="*/ 14 h 190"/>
                <a:gd name="T54" fmla="*/ 162 w 198"/>
                <a:gd name="T55" fmla="*/ 11 h 190"/>
                <a:gd name="T56" fmla="*/ 170 w 198"/>
                <a:gd name="T57" fmla="*/ 8 h 190"/>
                <a:gd name="T58" fmla="*/ 180 w 198"/>
                <a:gd name="T59" fmla="*/ 5 h 190"/>
                <a:gd name="T60" fmla="*/ 188 w 198"/>
                <a:gd name="T61" fmla="*/ 2 h 190"/>
                <a:gd name="T62" fmla="*/ 197 w 198"/>
                <a:gd name="T63" fmla="*/ 0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190"/>
                <a:gd name="T98" fmla="*/ 198 w 198"/>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7" name="Freeform 60"/>
            <p:cNvSpPr>
              <a:spLocks/>
            </p:cNvSpPr>
            <p:nvPr/>
          </p:nvSpPr>
          <p:spPr bwMode="auto">
            <a:xfrm>
              <a:off x="1076" y="2298"/>
              <a:ext cx="203" cy="177"/>
            </a:xfrm>
            <a:custGeom>
              <a:avLst/>
              <a:gdLst>
                <a:gd name="T0" fmla="*/ 0 w 203"/>
                <a:gd name="T1" fmla="*/ 0 h 177"/>
                <a:gd name="T2" fmla="*/ 9 w 203"/>
                <a:gd name="T3" fmla="*/ 14 h 177"/>
                <a:gd name="T4" fmla="*/ 14 w 203"/>
                <a:gd name="T5" fmla="*/ 21 h 177"/>
                <a:gd name="T6" fmla="*/ 18 w 203"/>
                <a:gd name="T7" fmla="*/ 28 h 177"/>
                <a:gd name="T8" fmla="*/ 23 w 203"/>
                <a:gd name="T9" fmla="*/ 36 h 177"/>
                <a:gd name="T10" fmla="*/ 28 w 203"/>
                <a:gd name="T11" fmla="*/ 43 h 177"/>
                <a:gd name="T12" fmla="*/ 33 w 203"/>
                <a:gd name="T13" fmla="*/ 50 h 177"/>
                <a:gd name="T14" fmla="*/ 38 w 203"/>
                <a:gd name="T15" fmla="*/ 58 h 177"/>
                <a:gd name="T16" fmla="*/ 42 w 203"/>
                <a:gd name="T17" fmla="*/ 65 h 177"/>
                <a:gd name="T18" fmla="*/ 48 w 203"/>
                <a:gd name="T19" fmla="*/ 72 h 177"/>
                <a:gd name="T20" fmla="*/ 52 w 203"/>
                <a:gd name="T21" fmla="*/ 80 h 177"/>
                <a:gd name="T22" fmla="*/ 58 w 203"/>
                <a:gd name="T23" fmla="*/ 87 h 177"/>
                <a:gd name="T24" fmla="*/ 63 w 203"/>
                <a:gd name="T25" fmla="*/ 94 h 177"/>
                <a:gd name="T26" fmla="*/ 68 w 203"/>
                <a:gd name="T27" fmla="*/ 101 h 177"/>
                <a:gd name="T28" fmla="*/ 74 w 203"/>
                <a:gd name="T29" fmla="*/ 108 h 177"/>
                <a:gd name="T30" fmla="*/ 80 w 203"/>
                <a:gd name="T31" fmla="*/ 114 h 177"/>
                <a:gd name="T32" fmla="*/ 86 w 203"/>
                <a:gd name="T33" fmla="*/ 120 h 177"/>
                <a:gd name="T34" fmla="*/ 92 w 203"/>
                <a:gd name="T35" fmla="*/ 127 h 177"/>
                <a:gd name="T36" fmla="*/ 98 w 203"/>
                <a:gd name="T37" fmla="*/ 132 h 177"/>
                <a:gd name="T38" fmla="*/ 105 w 203"/>
                <a:gd name="T39" fmla="*/ 138 h 177"/>
                <a:gd name="T40" fmla="*/ 111 w 203"/>
                <a:gd name="T41" fmla="*/ 144 h 177"/>
                <a:gd name="T42" fmla="*/ 118 w 203"/>
                <a:gd name="T43" fmla="*/ 148 h 177"/>
                <a:gd name="T44" fmla="*/ 125 w 203"/>
                <a:gd name="T45" fmla="*/ 153 h 177"/>
                <a:gd name="T46" fmla="*/ 133 w 203"/>
                <a:gd name="T47" fmla="*/ 158 h 177"/>
                <a:gd name="T48" fmla="*/ 140 w 203"/>
                <a:gd name="T49" fmla="*/ 161 h 177"/>
                <a:gd name="T50" fmla="*/ 148 w 203"/>
                <a:gd name="T51" fmla="*/ 165 h 177"/>
                <a:gd name="T52" fmla="*/ 156 w 203"/>
                <a:gd name="T53" fmla="*/ 168 h 177"/>
                <a:gd name="T54" fmla="*/ 165 w 203"/>
                <a:gd name="T55" fmla="*/ 170 h 177"/>
                <a:gd name="T56" fmla="*/ 174 w 203"/>
                <a:gd name="T57" fmla="*/ 173 h 177"/>
                <a:gd name="T58" fmla="*/ 182 w 203"/>
                <a:gd name="T59" fmla="*/ 174 h 177"/>
                <a:gd name="T60" fmla="*/ 192 w 203"/>
                <a:gd name="T61" fmla="*/ 176 h 177"/>
                <a:gd name="T62" fmla="*/ 202 w 203"/>
                <a:gd name="T63" fmla="*/ 176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3"/>
                <a:gd name="T97" fmla="*/ 0 h 177"/>
                <a:gd name="T98" fmla="*/ 203 w 203"/>
                <a:gd name="T99" fmla="*/ 177 h 17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8" name="Freeform 61"/>
            <p:cNvSpPr>
              <a:spLocks/>
            </p:cNvSpPr>
            <p:nvPr/>
          </p:nvSpPr>
          <p:spPr bwMode="auto">
            <a:xfrm>
              <a:off x="1419" y="2416"/>
              <a:ext cx="782" cy="163"/>
            </a:xfrm>
            <a:custGeom>
              <a:avLst/>
              <a:gdLst>
                <a:gd name="T0" fmla="*/ 0 w 782"/>
                <a:gd name="T1" fmla="*/ 35 h 163"/>
                <a:gd name="T2" fmla="*/ 22 w 782"/>
                <a:gd name="T3" fmla="*/ 74 h 163"/>
                <a:gd name="T4" fmla="*/ 37 w 782"/>
                <a:gd name="T5" fmla="*/ 90 h 163"/>
                <a:gd name="T6" fmla="*/ 54 w 782"/>
                <a:gd name="T7" fmla="*/ 105 h 163"/>
                <a:gd name="T8" fmla="*/ 73 w 782"/>
                <a:gd name="T9" fmla="*/ 118 h 163"/>
                <a:gd name="T10" fmla="*/ 95 w 782"/>
                <a:gd name="T11" fmla="*/ 129 h 163"/>
                <a:gd name="T12" fmla="*/ 118 w 782"/>
                <a:gd name="T13" fmla="*/ 139 h 163"/>
                <a:gd name="T14" fmla="*/ 142 w 782"/>
                <a:gd name="T15" fmla="*/ 146 h 163"/>
                <a:gd name="T16" fmla="*/ 169 w 782"/>
                <a:gd name="T17" fmla="*/ 152 h 163"/>
                <a:gd name="T18" fmla="*/ 196 w 782"/>
                <a:gd name="T19" fmla="*/ 157 h 163"/>
                <a:gd name="T20" fmla="*/ 224 w 782"/>
                <a:gd name="T21" fmla="*/ 160 h 163"/>
                <a:gd name="T22" fmla="*/ 254 w 782"/>
                <a:gd name="T23" fmla="*/ 162 h 163"/>
                <a:gd name="T24" fmla="*/ 284 w 782"/>
                <a:gd name="T25" fmla="*/ 162 h 163"/>
                <a:gd name="T26" fmla="*/ 315 w 782"/>
                <a:gd name="T27" fmla="*/ 161 h 163"/>
                <a:gd name="T28" fmla="*/ 346 w 782"/>
                <a:gd name="T29" fmla="*/ 159 h 163"/>
                <a:gd name="T30" fmla="*/ 377 w 782"/>
                <a:gd name="T31" fmla="*/ 156 h 163"/>
                <a:gd name="T32" fmla="*/ 409 w 782"/>
                <a:gd name="T33" fmla="*/ 151 h 163"/>
                <a:gd name="T34" fmla="*/ 441 w 782"/>
                <a:gd name="T35" fmla="*/ 146 h 163"/>
                <a:gd name="T36" fmla="*/ 472 w 782"/>
                <a:gd name="T37" fmla="*/ 140 h 163"/>
                <a:gd name="T38" fmla="*/ 503 w 782"/>
                <a:gd name="T39" fmla="*/ 132 h 163"/>
                <a:gd name="T40" fmla="*/ 533 w 782"/>
                <a:gd name="T41" fmla="*/ 124 h 163"/>
                <a:gd name="T42" fmla="*/ 563 w 782"/>
                <a:gd name="T43" fmla="*/ 116 h 163"/>
                <a:gd name="T44" fmla="*/ 592 w 782"/>
                <a:gd name="T45" fmla="*/ 106 h 163"/>
                <a:gd name="T46" fmla="*/ 619 w 782"/>
                <a:gd name="T47" fmla="*/ 96 h 163"/>
                <a:gd name="T48" fmla="*/ 645 w 782"/>
                <a:gd name="T49" fmla="*/ 85 h 163"/>
                <a:gd name="T50" fmla="*/ 671 w 782"/>
                <a:gd name="T51" fmla="*/ 74 h 163"/>
                <a:gd name="T52" fmla="*/ 694 w 782"/>
                <a:gd name="T53" fmla="*/ 62 h 163"/>
                <a:gd name="T54" fmla="*/ 715 w 782"/>
                <a:gd name="T55" fmla="*/ 50 h 163"/>
                <a:gd name="T56" fmla="*/ 735 w 782"/>
                <a:gd name="T57" fmla="*/ 38 h 163"/>
                <a:gd name="T58" fmla="*/ 753 w 782"/>
                <a:gd name="T59" fmla="*/ 25 h 163"/>
                <a:gd name="T60" fmla="*/ 768 w 782"/>
                <a:gd name="T61" fmla="*/ 12 h 163"/>
                <a:gd name="T62" fmla="*/ 781 w 782"/>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2"/>
                <a:gd name="T97" fmla="*/ 0 h 163"/>
                <a:gd name="T98" fmla="*/ 782 w 782"/>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49" name="Freeform 62"/>
            <p:cNvSpPr>
              <a:spLocks/>
            </p:cNvSpPr>
            <p:nvPr/>
          </p:nvSpPr>
          <p:spPr bwMode="auto">
            <a:xfrm>
              <a:off x="1049" y="2262"/>
              <a:ext cx="88" cy="131"/>
            </a:xfrm>
            <a:custGeom>
              <a:avLst/>
              <a:gdLst>
                <a:gd name="T0" fmla="*/ 3 w 88"/>
                <a:gd name="T1" fmla="*/ 0 h 131"/>
                <a:gd name="T2" fmla="*/ 1 w 88"/>
                <a:gd name="T3" fmla="*/ 11 h 131"/>
                <a:gd name="T4" fmla="*/ 0 w 88"/>
                <a:gd name="T5" fmla="*/ 17 h 131"/>
                <a:gd name="T6" fmla="*/ 0 w 88"/>
                <a:gd name="T7" fmla="*/ 22 h 131"/>
                <a:gd name="T8" fmla="*/ 1 w 88"/>
                <a:gd name="T9" fmla="*/ 27 h 131"/>
                <a:gd name="T10" fmla="*/ 1 w 88"/>
                <a:gd name="T11" fmla="*/ 32 h 131"/>
                <a:gd name="T12" fmla="*/ 3 w 88"/>
                <a:gd name="T13" fmla="*/ 36 h 131"/>
                <a:gd name="T14" fmla="*/ 4 w 88"/>
                <a:gd name="T15" fmla="*/ 40 h 131"/>
                <a:gd name="T16" fmla="*/ 6 w 88"/>
                <a:gd name="T17" fmla="*/ 45 h 131"/>
                <a:gd name="T18" fmla="*/ 8 w 88"/>
                <a:gd name="T19" fmla="*/ 49 h 131"/>
                <a:gd name="T20" fmla="*/ 11 w 88"/>
                <a:gd name="T21" fmla="*/ 52 h 131"/>
                <a:gd name="T22" fmla="*/ 14 w 88"/>
                <a:gd name="T23" fmla="*/ 56 h 131"/>
                <a:gd name="T24" fmla="*/ 17 w 88"/>
                <a:gd name="T25" fmla="*/ 60 h 131"/>
                <a:gd name="T26" fmla="*/ 20 w 88"/>
                <a:gd name="T27" fmla="*/ 64 h 131"/>
                <a:gd name="T28" fmla="*/ 23 w 88"/>
                <a:gd name="T29" fmla="*/ 67 h 131"/>
                <a:gd name="T30" fmla="*/ 27 w 88"/>
                <a:gd name="T31" fmla="*/ 70 h 131"/>
                <a:gd name="T32" fmla="*/ 31 w 88"/>
                <a:gd name="T33" fmla="*/ 74 h 131"/>
                <a:gd name="T34" fmla="*/ 35 w 88"/>
                <a:gd name="T35" fmla="*/ 77 h 131"/>
                <a:gd name="T36" fmla="*/ 39 w 88"/>
                <a:gd name="T37" fmla="*/ 80 h 131"/>
                <a:gd name="T38" fmla="*/ 43 w 88"/>
                <a:gd name="T39" fmla="*/ 84 h 131"/>
                <a:gd name="T40" fmla="*/ 47 w 88"/>
                <a:gd name="T41" fmla="*/ 87 h 131"/>
                <a:gd name="T42" fmla="*/ 51 w 88"/>
                <a:gd name="T43" fmla="*/ 91 h 131"/>
                <a:gd name="T44" fmla="*/ 55 w 88"/>
                <a:gd name="T45" fmla="*/ 94 h 131"/>
                <a:gd name="T46" fmla="*/ 59 w 88"/>
                <a:gd name="T47" fmla="*/ 98 h 131"/>
                <a:gd name="T48" fmla="*/ 63 w 88"/>
                <a:gd name="T49" fmla="*/ 101 h 131"/>
                <a:gd name="T50" fmla="*/ 67 w 88"/>
                <a:gd name="T51" fmla="*/ 105 h 131"/>
                <a:gd name="T52" fmla="*/ 70 w 88"/>
                <a:gd name="T53" fmla="*/ 109 h 131"/>
                <a:gd name="T54" fmla="*/ 74 w 88"/>
                <a:gd name="T55" fmla="*/ 113 h 131"/>
                <a:gd name="T56" fmla="*/ 77 w 88"/>
                <a:gd name="T57" fmla="*/ 117 h 131"/>
                <a:gd name="T58" fmla="*/ 81 w 88"/>
                <a:gd name="T59" fmla="*/ 121 h 131"/>
                <a:gd name="T60" fmla="*/ 84 w 88"/>
                <a:gd name="T61" fmla="*/ 125 h 131"/>
                <a:gd name="T62" fmla="*/ 87 w 88"/>
                <a:gd name="T63" fmla="*/ 130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131"/>
                <a:gd name="T98" fmla="*/ 88 w 88"/>
                <a:gd name="T99" fmla="*/ 131 h 1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0" name="Freeform 63"/>
            <p:cNvSpPr>
              <a:spLocks/>
            </p:cNvSpPr>
            <p:nvPr/>
          </p:nvSpPr>
          <p:spPr bwMode="auto">
            <a:xfrm>
              <a:off x="3467" y="2899"/>
              <a:ext cx="664" cy="276"/>
            </a:xfrm>
            <a:custGeom>
              <a:avLst/>
              <a:gdLst>
                <a:gd name="T0" fmla="*/ 15 w 664"/>
                <a:gd name="T1" fmla="*/ 5 h 276"/>
                <a:gd name="T2" fmla="*/ 32 w 664"/>
                <a:gd name="T3" fmla="*/ 9 h 276"/>
                <a:gd name="T4" fmla="*/ 50 w 664"/>
                <a:gd name="T5" fmla="*/ 11 h 276"/>
                <a:gd name="T6" fmla="*/ 68 w 664"/>
                <a:gd name="T7" fmla="*/ 14 h 276"/>
                <a:gd name="T8" fmla="*/ 87 w 664"/>
                <a:gd name="T9" fmla="*/ 17 h 276"/>
                <a:gd name="T10" fmla="*/ 107 w 664"/>
                <a:gd name="T11" fmla="*/ 19 h 276"/>
                <a:gd name="T12" fmla="*/ 126 w 664"/>
                <a:gd name="T13" fmla="*/ 21 h 276"/>
                <a:gd name="T14" fmla="*/ 146 w 664"/>
                <a:gd name="T15" fmla="*/ 24 h 276"/>
                <a:gd name="T16" fmla="*/ 165 w 664"/>
                <a:gd name="T17" fmla="*/ 27 h 276"/>
                <a:gd name="T18" fmla="*/ 184 w 664"/>
                <a:gd name="T19" fmla="*/ 31 h 276"/>
                <a:gd name="T20" fmla="*/ 203 w 664"/>
                <a:gd name="T21" fmla="*/ 35 h 276"/>
                <a:gd name="T22" fmla="*/ 221 w 664"/>
                <a:gd name="T23" fmla="*/ 39 h 276"/>
                <a:gd name="T24" fmla="*/ 238 w 664"/>
                <a:gd name="T25" fmla="*/ 45 h 276"/>
                <a:gd name="T26" fmla="*/ 255 w 664"/>
                <a:gd name="T27" fmla="*/ 53 h 276"/>
                <a:gd name="T28" fmla="*/ 270 w 664"/>
                <a:gd name="T29" fmla="*/ 61 h 276"/>
                <a:gd name="T30" fmla="*/ 284 w 664"/>
                <a:gd name="T31" fmla="*/ 71 h 276"/>
                <a:gd name="T32" fmla="*/ 309 w 664"/>
                <a:gd name="T33" fmla="*/ 92 h 276"/>
                <a:gd name="T34" fmla="*/ 324 w 664"/>
                <a:gd name="T35" fmla="*/ 107 h 276"/>
                <a:gd name="T36" fmla="*/ 339 w 664"/>
                <a:gd name="T37" fmla="*/ 121 h 276"/>
                <a:gd name="T38" fmla="*/ 354 w 664"/>
                <a:gd name="T39" fmla="*/ 136 h 276"/>
                <a:gd name="T40" fmla="*/ 368 w 664"/>
                <a:gd name="T41" fmla="*/ 151 h 276"/>
                <a:gd name="T42" fmla="*/ 382 w 664"/>
                <a:gd name="T43" fmla="*/ 165 h 276"/>
                <a:gd name="T44" fmla="*/ 396 w 664"/>
                <a:gd name="T45" fmla="*/ 178 h 276"/>
                <a:gd name="T46" fmla="*/ 411 w 664"/>
                <a:gd name="T47" fmla="*/ 191 h 276"/>
                <a:gd name="T48" fmla="*/ 426 w 664"/>
                <a:gd name="T49" fmla="*/ 204 h 276"/>
                <a:gd name="T50" fmla="*/ 441 w 664"/>
                <a:gd name="T51" fmla="*/ 215 h 276"/>
                <a:gd name="T52" fmla="*/ 457 w 664"/>
                <a:gd name="T53" fmla="*/ 226 h 276"/>
                <a:gd name="T54" fmla="*/ 475 w 664"/>
                <a:gd name="T55" fmla="*/ 236 h 276"/>
                <a:gd name="T56" fmla="*/ 493 w 664"/>
                <a:gd name="T57" fmla="*/ 244 h 276"/>
                <a:gd name="T58" fmla="*/ 512 w 664"/>
                <a:gd name="T59" fmla="*/ 251 h 276"/>
                <a:gd name="T60" fmla="*/ 533 w 664"/>
                <a:gd name="T61" fmla="*/ 257 h 276"/>
                <a:gd name="T62" fmla="*/ 553 w 664"/>
                <a:gd name="T63" fmla="*/ 261 h 276"/>
                <a:gd name="T64" fmla="*/ 562 w 664"/>
                <a:gd name="T65" fmla="*/ 264 h 276"/>
                <a:gd name="T66" fmla="*/ 572 w 664"/>
                <a:gd name="T67" fmla="*/ 266 h 276"/>
                <a:gd name="T68" fmla="*/ 581 w 664"/>
                <a:gd name="T69" fmla="*/ 269 h 276"/>
                <a:gd name="T70" fmla="*/ 591 w 664"/>
                <a:gd name="T71" fmla="*/ 271 h 276"/>
                <a:gd name="T72" fmla="*/ 600 w 664"/>
                <a:gd name="T73" fmla="*/ 273 h 276"/>
                <a:gd name="T74" fmla="*/ 609 w 664"/>
                <a:gd name="T75" fmla="*/ 274 h 276"/>
                <a:gd name="T76" fmla="*/ 618 w 664"/>
                <a:gd name="T77" fmla="*/ 275 h 276"/>
                <a:gd name="T78" fmla="*/ 626 w 664"/>
                <a:gd name="T79" fmla="*/ 274 h 276"/>
                <a:gd name="T80" fmla="*/ 634 w 664"/>
                <a:gd name="T81" fmla="*/ 272 h 276"/>
                <a:gd name="T82" fmla="*/ 641 w 664"/>
                <a:gd name="T83" fmla="*/ 269 h 276"/>
                <a:gd name="T84" fmla="*/ 647 w 664"/>
                <a:gd name="T85" fmla="*/ 264 h 276"/>
                <a:gd name="T86" fmla="*/ 652 w 664"/>
                <a:gd name="T87" fmla="*/ 257 h 276"/>
                <a:gd name="T88" fmla="*/ 657 w 664"/>
                <a:gd name="T89" fmla="*/ 248 h 276"/>
                <a:gd name="T90" fmla="*/ 660 w 664"/>
                <a:gd name="T91" fmla="*/ 237 h 276"/>
                <a:gd name="T92" fmla="*/ 663 w 664"/>
                <a:gd name="T93" fmla="*/ 224 h 2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64"/>
                <a:gd name="T142" fmla="*/ 0 h 276"/>
                <a:gd name="T143" fmla="*/ 664 w 664"/>
                <a:gd name="T144" fmla="*/ 276 h 27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1" name="Freeform 64"/>
            <p:cNvSpPr>
              <a:spLocks/>
            </p:cNvSpPr>
            <p:nvPr/>
          </p:nvSpPr>
          <p:spPr bwMode="auto">
            <a:xfrm>
              <a:off x="4118" y="3029"/>
              <a:ext cx="226" cy="86"/>
            </a:xfrm>
            <a:custGeom>
              <a:avLst/>
              <a:gdLst>
                <a:gd name="T0" fmla="*/ 0 w 226"/>
                <a:gd name="T1" fmla="*/ 83 h 86"/>
                <a:gd name="T2" fmla="*/ 15 w 226"/>
                <a:gd name="T3" fmla="*/ 83 h 86"/>
                <a:gd name="T4" fmla="*/ 24 w 226"/>
                <a:gd name="T5" fmla="*/ 84 h 86"/>
                <a:gd name="T6" fmla="*/ 32 w 226"/>
                <a:gd name="T7" fmla="*/ 84 h 86"/>
                <a:gd name="T8" fmla="*/ 40 w 226"/>
                <a:gd name="T9" fmla="*/ 85 h 86"/>
                <a:gd name="T10" fmla="*/ 48 w 226"/>
                <a:gd name="T11" fmla="*/ 85 h 86"/>
                <a:gd name="T12" fmla="*/ 56 w 226"/>
                <a:gd name="T13" fmla="*/ 85 h 86"/>
                <a:gd name="T14" fmla="*/ 65 w 226"/>
                <a:gd name="T15" fmla="*/ 85 h 86"/>
                <a:gd name="T16" fmla="*/ 73 w 226"/>
                <a:gd name="T17" fmla="*/ 85 h 86"/>
                <a:gd name="T18" fmla="*/ 81 w 226"/>
                <a:gd name="T19" fmla="*/ 85 h 86"/>
                <a:gd name="T20" fmla="*/ 90 w 226"/>
                <a:gd name="T21" fmla="*/ 85 h 86"/>
                <a:gd name="T22" fmla="*/ 98 w 226"/>
                <a:gd name="T23" fmla="*/ 84 h 86"/>
                <a:gd name="T24" fmla="*/ 106 w 226"/>
                <a:gd name="T25" fmla="*/ 83 h 86"/>
                <a:gd name="T26" fmla="*/ 114 w 226"/>
                <a:gd name="T27" fmla="*/ 82 h 86"/>
                <a:gd name="T28" fmla="*/ 122 w 226"/>
                <a:gd name="T29" fmla="*/ 81 h 86"/>
                <a:gd name="T30" fmla="*/ 130 w 226"/>
                <a:gd name="T31" fmla="*/ 79 h 86"/>
                <a:gd name="T32" fmla="*/ 137 w 226"/>
                <a:gd name="T33" fmla="*/ 77 h 86"/>
                <a:gd name="T34" fmla="*/ 145 w 226"/>
                <a:gd name="T35" fmla="*/ 75 h 86"/>
                <a:gd name="T36" fmla="*/ 152 w 226"/>
                <a:gd name="T37" fmla="*/ 73 h 86"/>
                <a:gd name="T38" fmla="*/ 159 w 226"/>
                <a:gd name="T39" fmla="*/ 70 h 86"/>
                <a:gd name="T40" fmla="*/ 166 w 226"/>
                <a:gd name="T41" fmla="*/ 67 h 86"/>
                <a:gd name="T42" fmla="*/ 173 w 226"/>
                <a:gd name="T43" fmla="*/ 63 h 86"/>
                <a:gd name="T44" fmla="*/ 179 w 226"/>
                <a:gd name="T45" fmla="*/ 59 h 86"/>
                <a:gd name="T46" fmla="*/ 186 w 226"/>
                <a:gd name="T47" fmla="*/ 55 h 86"/>
                <a:gd name="T48" fmla="*/ 192 w 226"/>
                <a:gd name="T49" fmla="*/ 49 h 86"/>
                <a:gd name="T50" fmla="*/ 197 w 226"/>
                <a:gd name="T51" fmla="*/ 44 h 86"/>
                <a:gd name="T52" fmla="*/ 202 w 226"/>
                <a:gd name="T53" fmla="*/ 38 h 86"/>
                <a:gd name="T54" fmla="*/ 208 w 226"/>
                <a:gd name="T55" fmla="*/ 31 h 86"/>
                <a:gd name="T56" fmla="*/ 212 w 226"/>
                <a:gd name="T57" fmla="*/ 24 h 86"/>
                <a:gd name="T58" fmla="*/ 217 w 226"/>
                <a:gd name="T59" fmla="*/ 17 h 86"/>
                <a:gd name="T60" fmla="*/ 221 w 226"/>
                <a:gd name="T61" fmla="*/ 9 h 86"/>
                <a:gd name="T62" fmla="*/ 225 w 226"/>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86"/>
                <a:gd name="T98" fmla="*/ 226 w 226"/>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2" name="Freeform 65"/>
            <p:cNvSpPr>
              <a:spLocks/>
            </p:cNvSpPr>
            <p:nvPr/>
          </p:nvSpPr>
          <p:spPr bwMode="auto">
            <a:xfrm>
              <a:off x="4343" y="2958"/>
              <a:ext cx="95" cy="74"/>
            </a:xfrm>
            <a:custGeom>
              <a:avLst/>
              <a:gdLst>
                <a:gd name="T0" fmla="*/ 83 w 95"/>
                <a:gd name="T1" fmla="*/ 0 h 74"/>
                <a:gd name="T2" fmla="*/ 89 w 95"/>
                <a:gd name="T3" fmla="*/ 12 h 74"/>
                <a:gd name="T4" fmla="*/ 91 w 95"/>
                <a:gd name="T5" fmla="*/ 17 h 74"/>
                <a:gd name="T6" fmla="*/ 93 w 95"/>
                <a:gd name="T7" fmla="*/ 22 h 74"/>
                <a:gd name="T8" fmla="*/ 94 w 95"/>
                <a:gd name="T9" fmla="*/ 27 h 74"/>
                <a:gd name="T10" fmla="*/ 94 w 95"/>
                <a:gd name="T11" fmla="*/ 32 h 74"/>
                <a:gd name="T12" fmla="*/ 94 w 95"/>
                <a:gd name="T13" fmla="*/ 36 h 74"/>
                <a:gd name="T14" fmla="*/ 93 w 95"/>
                <a:gd name="T15" fmla="*/ 40 h 74"/>
                <a:gd name="T16" fmla="*/ 93 w 95"/>
                <a:gd name="T17" fmla="*/ 44 h 74"/>
                <a:gd name="T18" fmla="*/ 91 w 95"/>
                <a:gd name="T19" fmla="*/ 47 h 74"/>
                <a:gd name="T20" fmla="*/ 89 w 95"/>
                <a:gd name="T21" fmla="*/ 50 h 74"/>
                <a:gd name="T22" fmla="*/ 87 w 95"/>
                <a:gd name="T23" fmla="*/ 54 h 74"/>
                <a:gd name="T24" fmla="*/ 84 w 95"/>
                <a:gd name="T25" fmla="*/ 56 h 74"/>
                <a:gd name="T26" fmla="*/ 81 w 95"/>
                <a:gd name="T27" fmla="*/ 59 h 74"/>
                <a:gd name="T28" fmla="*/ 77 w 95"/>
                <a:gd name="T29" fmla="*/ 61 h 74"/>
                <a:gd name="T30" fmla="*/ 74 w 95"/>
                <a:gd name="T31" fmla="*/ 64 h 74"/>
                <a:gd name="T32" fmla="*/ 70 w 95"/>
                <a:gd name="T33" fmla="*/ 65 h 74"/>
                <a:gd name="T34" fmla="*/ 66 w 95"/>
                <a:gd name="T35" fmla="*/ 67 h 74"/>
                <a:gd name="T36" fmla="*/ 61 w 95"/>
                <a:gd name="T37" fmla="*/ 68 h 74"/>
                <a:gd name="T38" fmla="*/ 57 w 95"/>
                <a:gd name="T39" fmla="*/ 70 h 74"/>
                <a:gd name="T40" fmla="*/ 52 w 95"/>
                <a:gd name="T41" fmla="*/ 71 h 74"/>
                <a:gd name="T42" fmla="*/ 47 w 95"/>
                <a:gd name="T43" fmla="*/ 72 h 74"/>
                <a:gd name="T44" fmla="*/ 43 w 95"/>
                <a:gd name="T45" fmla="*/ 72 h 74"/>
                <a:gd name="T46" fmla="*/ 38 w 95"/>
                <a:gd name="T47" fmla="*/ 73 h 74"/>
                <a:gd name="T48" fmla="*/ 33 w 95"/>
                <a:gd name="T49" fmla="*/ 73 h 74"/>
                <a:gd name="T50" fmla="*/ 28 w 95"/>
                <a:gd name="T51" fmla="*/ 73 h 74"/>
                <a:gd name="T52" fmla="*/ 23 w 95"/>
                <a:gd name="T53" fmla="*/ 73 h 74"/>
                <a:gd name="T54" fmla="*/ 18 w 95"/>
                <a:gd name="T55" fmla="*/ 73 h 74"/>
                <a:gd name="T56" fmla="*/ 13 w 95"/>
                <a:gd name="T57" fmla="*/ 73 h 74"/>
                <a:gd name="T58" fmla="*/ 9 w 95"/>
                <a:gd name="T59" fmla="*/ 72 h 74"/>
                <a:gd name="T60" fmla="*/ 4 w 95"/>
                <a:gd name="T61" fmla="*/ 72 h 74"/>
                <a:gd name="T62" fmla="*/ 0 w 95"/>
                <a:gd name="T63" fmla="*/ 71 h 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74"/>
                <a:gd name="T98" fmla="*/ 95 w 95"/>
                <a:gd name="T99" fmla="*/ 74 h 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3" name="Freeform 66"/>
            <p:cNvSpPr>
              <a:spLocks/>
            </p:cNvSpPr>
            <p:nvPr/>
          </p:nvSpPr>
          <p:spPr bwMode="auto">
            <a:xfrm>
              <a:off x="4556" y="2758"/>
              <a:ext cx="39" cy="95"/>
            </a:xfrm>
            <a:custGeom>
              <a:avLst/>
              <a:gdLst>
                <a:gd name="T0" fmla="*/ 35 w 39"/>
                <a:gd name="T1" fmla="*/ 0 h 95"/>
                <a:gd name="T2" fmla="*/ 36 w 39"/>
                <a:gd name="T3" fmla="*/ 6 h 95"/>
                <a:gd name="T4" fmla="*/ 37 w 39"/>
                <a:gd name="T5" fmla="*/ 10 h 95"/>
                <a:gd name="T6" fmla="*/ 38 w 39"/>
                <a:gd name="T7" fmla="*/ 14 h 95"/>
                <a:gd name="T8" fmla="*/ 38 w 39"/>
                <a:gd name="T9" fmla="*/ 17 h 95"/>
                <a:gd name="T10" fmla="*/ 38 w 39"/>
                <a:gd name="T11" fmla="*/ 20 h 95"/>
                <a:gd name="T12" fmla="*/ 38 w 39"/>
                <a:gd name="T13" fmla="*/ 24 h 95"/>
                <a:gd name="T14" fmla="*/ 38 w 39"/>
                <a:gd name="T15" fmla="*/ 27 h 95"/>
                <a:gd name="T16" fmla="*/ 38 w 39"/>
                <a:gd name="T17" fmla="*/ 30 h 95"/>
                <a:gd name="T18" fmla="*/ 38 w 39"/>
                <a:gd name="T19" fmla="*/ 34 h 95"/>
                <a:gd name="T20" fmla="*/ 37 w 39"/>
                <a:gd name="T21" fmla="*/ 37 h 95"/>
                <a:gd name="T22" fmla="*/ 36 w 39"/>
                <a:gd name="T23" fmla="*/ 40 h 95"/>
                <a:gd name="T24" fmla="*/ 36 w 39"/>
                <a:gd name="T25" fmla="*/ 43 h 95"/>
                <a:gd name="T26" fmla="*/ 35 w 39"/>
                <a:gd name="T27" fmla="*/ 46 h 95"/>
                <a:gd name="T28" fmla="*/ 34 w 39"/>
                <a:gd name="T29" fmla="*/ 49 h 95"/>
                <a:gd name="T30" fmla="*/ 33 w 39"/>
                <a:gd name="T31" fmla="*/ 52 h 95"/>
                <a:gd name="T32" fmla="*/ 32 w 39"/>
                <a:gd name="T33" fmla="*/ 55 h 95"/>
                <a:gd name="T34" fmla="*/ 31 w 39"/>
                <a:gd name="T35" fmla="*/ 58 h 95"/>
                <a:gd name="T36" fmla="*/ 29 w 39"/>
                <a:gd name="T37" fmla="*/ 61 h 95"/>
                <a:gd name="T38" fmla="*/ 28 w 39"/>
                <a:gd name="T39" fmla="*/ 64 h 95"/>
                <a:gd name="T40" fmla="*/ 26 w 39"/>
                <a:gd name="T41" fmla="*/ 66 h 95"/>
                <a:gd name="T42" fmla="*/ 24 w 39"/>
                <a:gd name="T43" fmla="*/ 69 h 95"/>
                <a:gd name="T44" fmla="*/ 22 w 39"/>
                <a:gd name="T45" fmla="*/ 72 h 95"/>
                <a:gd name="T46" fmla="*/ 20 w 39"/>
                <a:gd name="T47" fmla="*/ 74 h 95"/>
                <a:gd name="T48" fmla="*/ 18 w 39"/>
                <a:gd name="T49" fmla="*/ 77 h 95"/>
                <a:gd name="T50" fmla="*/ 16 w 39"/>
                <a:gd name="T51" fmla="*/ 80 h 95"/>
                <a:gd name="T52" fmla="*/ 13 w 39"/>
                <a:gd name="T53" fmla="*/ 82 h 95"/>
                <a:gd name="T54" fmla="*/ 11 w 39"/>
                <a:gd name="T55" fmla="*/ 84 h 95"/>
                <a:gd name="T56" fmla="*/ 8 w 39"/>
                <a:gd name="T57" fmla="*/ 87 h 95"/>
                <a:gd name="T58" fmla="*/ 5 w 39"/>
                <a:gd name="T59" fmla="*/ 89 h 95"/>
                <a:gd name="T60" fmla="*/ 2 w 39"/>
                <a:gd name="T61" fmla="*/ 92 h 95"/>
                <a:gd name="T62" fmla="*/ 0 w 3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5"/>
                <a:gd name="T98" fmla="*/ 39 w 39"/>
                <a:gd name="T99" fmla="*/ 95 h 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4" name="Freeform 67"/>
            <p:cNvSpPr>
              <a:spLocks/>
            </p:cNvSpPr>
            <p:nvPr/>
          </p:nvSpPr>
          <p:spPr bwMode="auto">
            <a:xfrm>
              <a:off x="4567" y="2640"/>
              <a:ext cx="85" cy="108"/>
            </a:xfrm>
            <a:custGeom>
              <a:avLst/>
              <a:gdLst>
                <a:gd name="T0" fmla="*/ 21 w 85"/>
                <a:gd name="T1" fmla="*/ 0 h 108"/>
                <a:gd name="T2" fmla="*/ 37 w 85"/>
                <a:gd name="T3" fmla="*/ 8 h 108"/>
                <a:gd name="T4" fmla="*/ 44 w 85"/>
                <a:gd name="T5" fmla="*/ 12 h 108"/>
                <a:gd name="T6" fmla="*/ 50 w 85"/>
                <a:gd name="T7" fmla="*/ 16 h 108"/>
                <a:gd name="T8" fmla="*/ 56 w 85"/>
                <a:gd name="T9" fmla="*/ 20 h 108"/>
                <a:gd name="T10" fmla="*/ 61 w 85"/>
                <a:gd name="T11" fmla="*/ 24 h 108"/>
                <a:gd name="T12" fmla="*/ 66 w 85"/>
                <a:gd name="T13" fmla="*/ 28 h 108"/>
                <a:gd name="T14" fmla="*/ 70 w 85"/>
                <a:gd name="T15" fmla="*/ 32 h 108"/>
                <a:gd name="T16" fmla="*/ 74 w 85"/>
                <a:gd name="T17" fmla="*/ 36 h 108"/>
                <a:gd name="T18" fmla="*/ 77 w 85"/>
                <a:gd name="T19" fmla="*/ 40 h 108"/>
                <a:gd name="T20" fmla="*/ 79 w 85"/>
                <a:gd name="T21" fmla="*/ 43 h 108"/>
                <a:gd name="T22" fmla="*/ 81 w 85"/>
                <a:gd name="T23" fmla="*/ 47 h 108"/>
                <a:gd name="T24" fmla="*/ 83 w 85"/>
                <a:gd name="T25" fmla="*/ 50 h 108"/>
                <a:gd name="T26" fmla="*/ 83 w 85"/>
                <a:gd name="T27" fmla="*/ 54 h 108"/>
                <a:gd name="T28" fmla="*/ 84 w 85"/>
                <a:gd name="T29" fmla="*/ 57 h 108"/>
                <a:gd name="T30" fmla="*/ 83 w 85"/>
                <a:gd name="T31" fmla="*/ 61 h 108"/>
                <a:gd name="T32" fmla="*/ 83 w 85"/>
                <a:gd name="T33" fmla="*/ 64 h 108"/>
                <a:gd name="T34" fmla="*/ 81 w 85"/>
                <a:gd name="T35" fmla="*/ 67 h 108"/>
                <a:gd name="T36" fmla="*/ 79 w 85"/>
                <a:gd name="T37" fmla="*/ 70 h 108"/>
                <a:gd name="T38" fmla="*/ 76 w 85"/>
                <a:gd name="T39" fmla="*/ 74 h 108"/>
                <a:gd name="T40" fmla="*/ 73 w 85"/>
                <a:gd name="T41" fmla="*/ 77 h 108"/>
                <a:gd name="T42" fmla="*/ 69 w 85"/>
                <a:gd name="T43" fmla="*/ 80 h 108"/>
                <a:gd name="T44" fmla="*/ 65 w 85"/>
                <a:gd name="T45" fmla="*/ 83 h 108"/>
                <a:gd name="T46" fmla="*/ 60 w 85"/>
                <a:gd name="T47" fmla="*/ 86 h 108"/>
                <a:gd name="T48" fmla="*/ 55 w 85"/>
                <a:gd name="T49" fmla="*/ 88 h 108"/>
                <a:gd name="T50" fmla="*/ 49 w 85"/>
                <a:gd name="T51" fmla="*/ 91 h 108"/>
                <a:gd name="T52" fmla="*/ 42 w 85"/>
                <a:gd name="T53" fmla="*/ 94 h 108"/>
                <a:gd name="T54" fmla="*/ 35 w 85"/>
                <a:gd name="T55" fmla="*/ 97 h 108"/>
                <a:gd name="T56" fmla="*/ 27 w 85"/>
                <a:gd name="T57" fmla="*/ 99 h 108"/>
                <a:gd name="T58" fmla="*/ 19 w 85"/>
                <a:gd name="T59" fmla="*/ 102 h 108"/>
                <a:gd name="T60" fmla="*/ 9 w 85"/>
                <a:gd name="T61" fmla="*/ 104 h 108"/>
                <a:gd name="T62" fmla="*/ 0 w 85"/>
                <a:gd name="T63" fmla="*/ 10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108"/>
                <a:gd name="T98" fmla="*/ 85 w 85"/>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5" name="Freeform 68"/>
            <p:cNvSpPr>
              <a:spLocks/>
            </p:cNvSpPr>
            <p:nvPr/>
          </p:nvSpPr>
          <p:spPr bwMode="auto">
            <a:xfrm>
              <a:off x="4626" y="2508"/>
              <a:ext cx="57" cy="133"/>
            </a:xfrm>
            <a:custGeom>
              <a:avLst/>
              <a:gdLst>
                <a:gd name="T0" fmla="*/ 0 w 57"/>
                <a:gd name="T1" fmla="*/ 2 h 133"/>
                <a:gd name="T2" fmla="*/ 14 w 57"/>
                <a:gd name="T3" fmla="*/ 0 h 133"/>
                <a:gd name="T4" fmla="*/ 20 w 57"/>
                <a:gd name="T5" fmla="*/ 0 h 133"/>
                <a:gd name="T6" fmla="*/ 25 w 57"/>
                <a:gd name="T7" fmla="*/ 1 h 133"/>
                <a:gd name="T8" fmla="*/ 30 w 57"/>
                <a:gd name="T9" fmla="*/ 4 h 133"/>
                <a:gd name="T10" fmla="*/ 35 w 57"/>
                <a:gd name="T11" fmla="*/ 6 h 133"/>
                <a:gd name="T12" fmla="*/ 39 w 57"/>
                <a:gd name="T13" fmla="*/ 10 h 133"/>
                <a:gd name="T14" fmla="*/ 43 w 57"/>
                <a:gd name="T15" fmla="*/ 14 h 133"/>
                <a:gd name="T16" fmla="*/ 46 w 57"/>
                <a:gd name="T17" fmla="*/ 19 h 133"/>
                <a:gd name="T18" fmla="*/ 48 w 57"/>
                <a:gd name="T19" fmla="*/ 24 h 133"/>
                <a:gd name="T20" fmla="*/ 51 w 57"/>
                <a:gd name="T21" fmla="*/ 30 h 133"/>
                <a:gd name="T22" fmla="*/ 52 w 57"/>
                <a:gd name="T23" fmla="*/ 36 h 133"/>
                <a:gd name="T24" fmla="*/ 54 w 57"/>
                <a:gd name="T25" fmla="*/ 42 h 133"/>
                <a:gd name="T26" fmla="*/ 55 w 57"/>
                <a:gd name="T27" fmla="*/ 48 h 133"/>
                <a:gd name="T28" fmla="*/ 55 w 57"/>
                <a:gd name="T29" fmla="*/ 55 h 133"/>
                <a:gd name="T30" fmla="*/ 56 w 57"/>
                <a:gd name="T31" fmla="*/ 62 h 133"/>
                <a:gd name="T32" fmla="*/ 55 w 57"/>
                <a:gd name="T33" fmla="*/ 69 h 133"/>
                <a:gd name="T34" fmla="*/ 54 w 57"/>
                <a:gd name="T35" fmla="*/ 76 h 133"/>
                <a:gd name="T36" fmla="*/ 53 w 57"/>
                <a:gd name="T37" fmla="*/ 82 h 133"/>
                <a:gd name="T38" fmla="*/ 51 w 57"/>
                <a:gd name="T39" fmla="*/ 89 h 133"/>
                <a:gd name="T40" fmla="*/ 49 w 57"/>
                <a:gd name="T41" fmla="*/ 95 h 133"/>
                <a:gd name="T42" fmla="*/ 47 w 57"/>
                <a:gd name="T43" fmla="*/ 101 h 133"/>
                <a:gd name="T44" fmla="*/ 44 w 57"/>
                <a:gd name="T45" fmla="*/ 107 h 133"/>
                <a:gd name="T46" fmla="*/ 40 w 57"/>
                <a:gd name="T47" fmla="*/ 112 h 133"/>
                <a:gd name="T48" fmla="*/ 37 w 57"/>
                <a:gd name="T49" fmla="*/ 117 h 133"/>
                <a:gd name="T50" fmla="*/ 33 w 57"/>
                <a:gd name="T51" fmla="*/ 121 h 133"/>
                <a:gd name="T52" fmla="*/ 28 w 57"/>
                <a:gd name="T53" fmla="*/ 125 h 133"/>
                <a:gd name="T54" fmla="*/ 24 w 57"/>
                <a:gd name="T55" fmla="*/ 128 h 133"/>
                <a:gd name="T56" fmla="*/ 18 w 57"/>
                <a:gd name="T57" fmla="*/ 130 h 133"/>
                <a:gd name="T58" fmla="*/ 12 w 57"/>
                <a:gd name="T59" fmla="*/ 131 h 133"/>
                <a:gd name="T60" fmla="*/ 6 w 57"/>
                <a:gd name="T61" fmla="*/ 132 h 133"/>
                <a:gd name="T62" fmla="*/ 0 w 57"/>
                <a:gd name="T63" fmla="*/ 13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133"/>
                <a:gd name="T98" fmla="*/ 57 w 57"/>
                <a:gd name="T99" fmla="*/ 133 h 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6" name="Freeform 69"/>
            <p:cNvSpPr>
              <a:spLocks/>
            </p:cNvSpPr>
            <p:nvPr/>
          </p:nvSpPr>
          <p:spPr bwMode="auto">
            <a:xfrm>
              <a:off x="4544" y="2411"/>
              <a:ext cx="83" cy="53"/>
            </a:xfrm>
            <a:custGeom>
              <a:avLst/>
              <a:gdLst>
                <a:gd name="T0" fmla="*/ 0 w 83"/>
                <a:gd name="T1" fmla="*/ 5 h 53"/>
                <a:gd name="T2" fmla="*/ 7 w 83"/>
                <a:gd name="T3" fmla="*/ 2 h 53"/>
                <a:gd name="T4" fmla="*/ 11 w 83"/>
                <a:gd name="T5" fmla="*/ 1 h 53"/>
                <a:gd name="T6" fmla="*/ 14 w 83"/>
                <a:gd name="T7" fmla="*/ 1 h 53"/>
                <a:gd name="T8" fmla="*/ 18 w 83"/>
                <a:gd name="T9" fmla="*/ 1 h 53"/>
                <a:gd name="T10" fmla="*/ 22 w 83"/>
                <a:gd name="T11" fmla="*/ 0 h 53"/>
                <a:gd name="T12" fmla="*/ 25 w 83"/>
                <a:gd name="T13" fmla="*/ 0 h 53"/>
                <a:gd name="T14" fmla="*/ 28 w 83"/>
                <a:gd name="T15" fmla="*/ 0 h 53"/>
                <a:gd name="T16" fmla="*/ 32 w 83"/>
                <a:gd name="T17" fmla="*/ 1 h 53"/>
                <a:gd name="T18" fmla="*/ 34 w 83"/>
                <a:gd name="T19" fmla="*/ 1 h 53"/>
                <a:gd name="T20" fmla="*/ 38 w 83"/>
                <a:gd name="T21" fmla="*/ 1 h 53"/>
                <a:gd name="T22" fmla="*/ 40 w 83"/>
                <a:gd name="T23" fmla="*/ 2 h 53"/>
                <a:gd name="T24" fmla="*/ 44 w 83"/>
                <a:gd name="T25" fmla="*/ 3 h 53"/>
                <a:gd name="T26" fmla="*/ 46 w 83"/>
                <a:gd name="T27" fmla="*/ 4 h 53"/>
                <a:gd name="T28" fmla="*/ 49 w 83"/>
                <a:gd name="T29" fmla="*/ 5 h 53"/>
                <a:gd name="T30" fmla="*/ 52 w 83"/>
                <a:gd name="T31" fmla="*/ 7 h 53"/>
                <a:gd name="T32" fmla="*/ 54 w 83"/>
                <a:gd name="T33" fmla="*/ 8 h 53"/>
                <a:gd name="T34" fmla="*/ 56 w 83"/>
                <a:gd name="T35" fmla="*/ 10 h 53"/>
                <a:gd name="T36" fmla="*/ 59 w 83"/>
                <a:gd name="T37" fmla="*/ 12 h 53"/>
                <a:gd name="T38" fmla="*/ 61 w 83"/>
                <a:gd name="T39" fmla="*/ 14 h 53"/>
                <a:gd name="T40" fmla="*/ 64 w 83"/>
                <a:gd name="T41" fmla="*/ 16 h 53"/>
                <a:gd name="T42" fmla="*/ 66 w 83"/>
                <a:gd name="T43" fmla="*/ 19 h 53"/>
                <a:gd name="T44" fmla="*/ 68 w 83"/>
                <a:gd name="T45" fmla="*/ 21 h 53"/>
                <a:gd name="T46" fmla="*/ 70 w 83"/>
                <a:gd name="T47" fmla="*/ 24 h 53"/>
                <a:gd name="T48" fmla="*/ 72 w 83"/>
                <a:gd name="T49" fmla="*/ 27 h 53"/>
                <a:gd name="T50" fmla="*/ 73 w 83"/>
                <a:gd name="T51" fmla="*/ 30 h 53"/>
                <a:gd name="T52" fmla="*/ 75 w 83"/>
                <a:gd name="T53" fmla="*/ 33 h 53"/>
                <a:gd name="T54" fmla="*/ 76 w 83"/>
                <a:gd name="T55" fmla="*/ 37 h 53"/>
                <a:gd name="T56" fmla="*/ 78 w 83"/>
                <a:gd name="T57" fmla="*/ 40 h 53"/>
                <a:gd name="T58" fmla="*/ 80 w 83"/>
                <a:gd name="T59" fmla="*/ 44 h 53"/>
                <a:gd name="T60" fmla="*/ 81 w 83"/>
                <a:gd name="T61" fmla="*/ 47 h 53"/>
                <a:gd name="T62" fmla="*/ 82 w 83"/>
                <a:gd name="T63" fmla="*/ 52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
                <a:gd name="T97" fmla="*/ 0 h 53"/>
                <a:gd name="T98" fmla="*/ 83 w 83"/>
                <a:gd name="T99" fmla="*/ 53 h 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7" name="Freeform 70"/>
            <p:cNvSpPr>
              <a:spLocks/>
            </p:cNvSpPr>
            <p:nvPr/>
          </p:nvSpPr>
          <p:spPr bwMode="auto">
            <a:xfrm>
              <a:off x="4568" y="2410"/>
              <a:ext cx="60" cy="54"/>
            </a:xfrm>
            <a:custGeom>
              <a:avLst/>
              <a:gdLst>
                <a:gd name="T0" fmla="*/ 0 w 60"/>
                <a:gd name="T1" fmla="*/ 6 h 54"/>
                <a:gd name="T2" fmla="*/ 7 w 60"/>
                <a:gd name="T3" fmla="*/ 3 h 54"/>
                <a:gd name="T4" fmla="*/ 11 w 60"/>
                <a:gd name="T5" fmla="*/ 2 h 54"/>
                <a:gd name="T6" fmla="*/ 15 w 60"/>
                <a:gd name="T7" fmla="*/ 1 h 54"/>
                <a:gd name="T8" fmla="*/ 18 w 60"/>
                <a:gd name="T9" fmla="*/ 0 h 54"/>
                <a:gd name="T10" fmla="*/ 22 w 60"/>
                <a:gd name="T11" fmla="*/ 0 h 54"/>
                <a:gd name="T12" fmla="*/ 25 w 60"/>
                <a:gd name="T13" fmla="*/ 0 h 54"/>
                <a:gd name="T14" fmla="*/ 28 w 60"/>
                <a:gd name="T15" fmla="*/ 0 h 54"/>
                <a:gd name="T16" fmla="*/ 31 w 60"/>
                <a:gd name="T17" fmla="*/ 0 h 54"/>
                <a:gd name="T18" fmla="*/ 34 w 60"/>
                <a:gd name="T19" fmla="*/ 0 h 54"/>
                <a:gd name="T20" fmla="*/ 36 w 60"/>
                <a:gd name="T21" fmla="*/ 1 h 54"/>
                <a:gd name="T22" fmla="*/ 38 w 60"/>
                <a:gd name="T23" fmla="*/ 1 h 54"/>
                <a:gd name="T24" fmla="*/ 41 w 60"/>
                <a:gd name="T25" fmla="*/ 2 h 54"/>
                <a:gd name="T26" fmla="*/ 43 w 60"/>
                <a:gd name="T27" fmla="*/ 3 h 54"/>
                <a:gd name="T28" fmla="*/ 45 w 60"/>
                <a:gd name="T29" fmla="*/ 4 h 54"/>
                <a:gd name="T30" fmla="*/ 47 w 60"/>
                <a:gd name="T31" fmla="*/ 6 h 54"/>
                <a:gd name="T32" fmla="*/ 49 w 60"/>
                <a:gd name="T33" fmla="*/ 7 h 54"/>
                <a:gd name="T34" fmla="*/ 50 w 60"/>
                <a:gd name="T35" fmla="*/ 9 h 54"/>
                <a:gd name="T36" fmla="*/ 52 w 60"/>
                <a:gd name="T37" fmla="*/ 11 h 54"/>
                <a:gd name="T38" fmla="*/ 53 w 60"/>
                <a:gd name="T39" fmla="*/ 13 h 54"/>
                <a:gd name="T40" fmla="*/ 54 w 60"/>
                <a:gd name="T41" fmla="*/ 15 h 54"/>
                <a:gd name="T42" fmla="*/ 56 w 60"/>
                <a:gd name="T43" fmla="*/ 18 h 54"/>
                <a:gd name="T44" fmla="*/ 56 w 60"/>
                <a:gd name="T45" fmla="*/ 20 h 54"/>
                <a:gd name="T46" fmla="*/ 57 w 60"/>
                <a:gd name="T47" fmla="*/ 23 h 54"/>
                <a:gd name="T48" fmla="*/ 58 w 60"/>
                <a:gd name="T49" fmla="*/ 26 h 54"/>
                <a:gd name="T50" fmla="*/ 58 w 60"/>
                <a:gd name="T51" fmla="*/ 30 h 54"/>
                <a:gd name="T52" fmla="*/ 59 w 60"/>
                <a:gd name="T53" fmla="*/ 33 h 54"/>
                <a:gd name="T54" fmla="*/ 59 w 60"/>
                <a:gd name="T55" fmla="*/ 36 h 54"/>
                <a:gd name="T56" fmla="*/ 59 w 60"/>
                <a:gd name="T57" fmla="*/ 40 h 54"/>
                <a:gd name="T58" fmla="*/ 59 w 60"/>
                <a:gd name="T59" fmla="*/ 44 h 54"/>
                <a:gd name="T60" fmla="*/ 58 w 60"/>
                <a:gd name="T61" fmla="*/ 48 h 54"/>
                <a:gd name="T62" fmla="*/ 58 w 60"/>
                <a:gd name="T63" fmla="*/ 5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54"/>
                <a:gd name="T98" fmla="*/ 60 w 60"/>
                <a:gd name="T99" fmla="*/ 54 h 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8" name="Freeform 71"/>
            <p:cNvSpPr>
              <a:spLocks/>
            </p:cNvSpPr>
            <p:nvPr/>
          </p:nvSpPr>
          <p:spPr bwMode="auto">
            <a:xfrm>
              <a:off x="4626" y="2510"/>
              <a:ext cx="49" cy="95"/>
            </a:xfrm>
            <a:custGeom>
              <a:avLst/>
              <a:gdLst>
                <a:gd name="T0" fmla="*/ 0 w 49"/>
                <a:gd name="T1" fmla="*/ 0 h 95"/>
                <a:gd name="T2" fmla="*/ 6 w 49"/>
                <a:gd name="T3" fmla="*/ 4 h 95"/>
                <a:gd name="T4" fmla="*/ 8 w 49"/>
                <a:gd name="T5" fmla="*/ 7 h 95"/>
                <a:gd name="T6" fmla="*/ 10 w 49"/>
                <a:gd name="T7" fmla="*/ 10 h 95"/>
                <a:gd name="T8" fmla="*/ 13 w 49"/>
                <a:gd name="T9" fmla="*/ 12 h 95"/>
                <a:gd name="T10" fmla="*/ 15 w 49"/>
                <a:gd name="T11" fmla="*/ 15 h 95"/>
                <a:gd name="T12" fmla="*/ 17 w 49"/>
                <a:gd name="T13" fmla="*/ 17 h 95"/>
                <a:gd name="T14" fmla="*/ 19 w 49"/>
                <a:gd name="T15" fmla="*/ 20 h 95"/>
                <a:gd name="T16" fmla="*/ 22 w 49"/>
                <a:gd name="T17" fmla="*/ 22 h 95"/>
                <a:gd name="T18" fmla="*/ 24 w 49"/>
                <a:gd name="T19" fmla="*/ 25 h 95"/>
                <a:gd name="T20" fmla="*/ 25 w 49"/>
                <a:gd name="T21" fmla="*/ 28 h 95"/>
                <a:gd name="T22" fmla="*/ 27 w 49"/>
                <a:gd name="T23" fmla="*/ 31 h 95"/>
                <a:gd name="T24" fmla="*/ 29 w 49"/>
                <a:gd name="T25" fmla="*/ 34 h 95"/>
                <a:gd name="T26" fmla="*/ 31 w 49"/>
                <a:gd name="T27" fmla="*/ 36 h 95"/>
                <a:gd name="T28" fmla="*/ 32 w 49"/>
                <a:gd name="T29" fmla="*/ 40 h 95"/>
                <a:gd name="T30" fmla="*/ 34 w 49"/>
                <a:gd name="T31" fmla="*/ 42 h 95"/>
                <a:gd name="T32" fmla="*/ 35 w 49"/>
                <a:gd name="T33" fmla="*/ 45 h 95"/>
                <a:gd name="T34" fmla="*/ 36 w 49"/>
                <a:gd name="T35" fmla="*/ 48 h 95"/>
                <a:gd name="T36" fmla="*/ 38 w 49"/>
                <a:gd name="T37" fmla="*/ 51 h 95"/>
                <a:gd name="T38" fmla="*/ 39 w 49"/>
                <a:gd name="T39" fmla="*/ 54 h 95"/>
                <a:gd name="T40" fmla="*/ 40 w 49"/>
                <a:gd name="T41" fmla="*/ 58 h 95"/>
                <a:gd name="T42" fmla="*/ 41 w 49"/>
                <a:gd name="T43" fmla="*/ 61 h 95"/>
                <a:gd name="T44" fmla="*/ 42 w 49"/>
                <a:gd name="T45" fmla="*/ 64 h 95"/>
                <a:gd name="T46" fmla="*/ 43 w 49"/>
                <a:gd name="T47" fmla="*/ 67 h 95"/>
                <a:gd name="T48" fmla="*/ 44 w 49"/>
                <a:gd name="T49" fmla="*/ 70 h 95"/>
                <a:gd name="T50" fmla="*/ 45 w 49"/>
                <a:gd name="T51" fmla="*/ 74 h 95"/>
                <a:gd name="T52" fmla="*/ 46 w 49"/>
                <a:gd name="T53" fmla="*/ 77 h 95"/>
                <a:gd name="T54" fmla="*/ 46 w 49"/>
                <a:gd name="T55" fmla="*/ 80 h 95"/>
                <a:gd name="T56" fmla="*/ 47 w 49"/>
                <a:gd name="T57" fmla="*/ 84 h 95"/>
                <a:gd name="T58" fmla="*/ 47 w 49"/>
                <a:gd name="T59" fmla="*/ 87 h 95"/>
                <a:gd name="T60" fmla="*/ 48 w 49"/>
                <a:gd name="T61" fmla="*/ 91 h 95"/>
                <a:gd name="T62" fmla="*/ 48 w 4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
                <a:gd name="T97" fmla="*/ 0 h 95"/>
                <a:gd name="T98" fmla="*/ 49 w 49"/>
                <a:gd name="T99" fmla="*/ 95 h 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59" name="Freeform 72"/>
            <p:cNvSpPr>
              <a:spLocks/>
            </p:cNvSpPr>
            <p:nvPr/>
          </p:nvSpPr>
          <p:spPr bwMode="auto">
            <a:xfrm>
              <a:off x="3112" y="3135"/>
              <a:ext cx="569" cy="237"/>
            </a:xfrm>
            <a:custGeom>
              <a:avLst/>
              <a:gdLst>
                <a:gd name="T0" fmla="*/ 0 w 569"/>
                <a:gd name="T1" fmla="*/ 0 h 237"/>
                <a:gd name="T2" fmla="*/ 11 w 569"/>
                <a:gd name="T3" fmla="*/ 37 h 237"/>
                <a:gd name="T4" fmla="*/ 20 w 569"/>
                <a:gd name="T5" fmla="*/ 53 h 237"/>
                <a:gd name="T6" fmla="*/ 30 w 569"/>
                <a:gd name="T7" fmla="*/ 67 h 237"/>
                <a:gd name="T8" fmla="*/ 42 w 569"/>
                <a:gd name="T9" fmla="*/ 80 h 237"/>
                <a:gd name="T10" fmla="*/ 56 w 569"/>
                <a:gd name="T11" fmla="*/ 92 h 237"/>
                <a:gd name="T12" fmla="*/ 71 w 569"/>
                <a:gd name="T13" fmla="*/ 102 h 237"/>
                <a:gd name="T14" fmla="*/ 87 w 569"/>
                <a:gd name="T15" fmla="*/ 111 h 237"/>
                <a:gd name="T16" fmla="*/ 105 w 569"/>
                <a:gd name="T17" fmla="*/ 119 h 237"/>
                <a:gd name="T18" fmla="*/ 124 w 569"/>
                <a:gd name="T19" fmla="*/ 127 h 237"/>
                <a:gd name="T20" fmla="*/ 143 w 569"/>
                <a:gd name="T21" fmla="*/ 133 h 237"/>
                <a:gd name="T22" fmla="*/ 164 w 569"/>
                <a:gd name="T23" fmla="*/ 139 h 237"/>
                <a:gd name="T24" fmla="*/ 185 w 569"/>
                <a:gd name="T25" fmla="*/ 143 h 237"/>
                <a:gd name="T26" fmla="*/ 206 w 569"/>
                <a:gd name="T27" fmla="*/ 148 h 237"/>
                <a:gd name="T28" fmla="*/ 229 w 569"/>
                <a:gd name="T29" fmla="*/ 151 h 237"/>
                <a:gd name="T30" fmla="*/ 252 w 569"/>
                <a:gd name="T31" fmla="*/ 155 h 237"/>
                <a:gd name="T32" fmla="*/ 274 w 569"/>
                <a:gd name="T33" fmla="*/ 158 h 237"/>
                <a:gd name="T34" fmla="*/ 297 w 569"/>
                <a:gd name="T35" fmla="*/ 161 h 237"/>
                <a:gd name="T36" fmla="*/ 320 w 569"/>
                <a:gd name="T37" fmla="*/ 164 h 237"/>
                <a:gd name="T38" fmla="*/ 343 w 569"/>
                <a:gd name="T39" fmla="*/ 167 h 237"/>
                <a:gd name="T40" fmla="*/ 366 w 569"/>
                <a:gd name="T41" fmla="*/ 170 h 237"/>
                <a:gd name="T42" fmla="*/ 388 w 569"/>
                <a:gd name="T43" fmla="*/ 173 h 237"/>
                <a:gd name="T44" fmla="*/ 410 w 569"/>
                <a:gd name="T45" fmla="*/ 176 h 237"/>
                <a:gd name="T46" fmla="*/ 432 w 569"/>
                <a:gd name="T47" fmla="*/ 180 h 237"/>
                <a:gd name="T48" fmla="*/ 452 w 569"/>
                <a:gd name="T49" fmla="*/ 184 h 237"/>
                <a:gd name="T50" fmla="*/ 472 w 569"/>
                <a:gd name="T51" fmla="*/ 189 h 237"/>
                <a:gd name="T52" fmla="*/ 491 w 569"/>
                <a:gd name="T53" fmla="*/ 195 h 237"/>
                <a:gd name="T54" fmla="*/ 509 w 569"/>
                <a:gd name="T55" fmla="*/ 201 h 237"/>
                <a:gd name="T56" fmla="*/ 526 w 569"/>
                <a:gd name="T57" fmla="*/ 208 h 237"/>
                <a:gd name="T58" fmla="*/ 541 w 569"/>
                <a:gd name="T59" fmla="*/ 217 h 237"/>
                <a:gd name="T60" fmla="*/ 555 w 569"/>
                <a:gd name="T61" fmla="*/ 226 h 237"/>
                <a:gd name="T62" fmla="*/ 568 w 569"/>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9"/>
                <a:gd name="T97" fmla="*/ 0 h 237"/>
                <a:gd name="T98" fmla="*/ 569 w 569"/>
                <a:gd name="T99" fmla="*/ 237 h 2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0" name="Freeform 73"/>
            <p:cNvSpPr>
              <a:spLocks/>
            </p:cNvSpPr>
            <p:nvPr/>
          </p:nvSpPr>
          <p:spPr bwMode="auto">
            <a:xfrm>
              <a:off x="3668" y="3359"/>
              <a:ext cx="486" cy="450"/>
            </a:xfrm>
            <a:custGeom>
              <a:avLst/>
              <a:gdLst>
                <a:gd name="T0" fmla="*/ 0 w 486"/>
                <a:gd name="T1" fmla="*/ 0 h 450"/>
                <a:gd name="T2" fmla="*/ 27 w 486"/>
                <a:gd name="T3" fmla="*/ 27 h 450"/>
                <a:gd name="T4" fmla="*/ 42 w 486"/>
                <a:gd name="T5" fmla="*/ 40 h 450"/>
                <a:gd name="T6" fmla="*/ 56 w 486"/>
                <a:gd name="T7" fmla="*/ 53 h 450"/>
                <a:gd name="T8" fmla="*/ 72 w 486"/>
                <a:gd name="T9" fmla="*/ 66 h 450"/>
                <a:gd name="T10" fmla="*/ 88 w 486"/>
                <a:gd name="T11" fmla="*/ 79 h 450"/>
                <a:gd name="T12" fmla="*/ 104 w 486"/>
                <a:gd name="T13" fmla="*/ 91 h 450"/>
                <a:gd name="T14" fmla="*/ 120 w 486"/>
                <a:gd name="T15" fmla="*/ 104 h 450"/>
                <a:gd name="T16" fmla="*/ 137 w 486"/>
                <a:gd name="T17" fmla="*/ 116 h 450"/>
                <a:gd name="T18" fmla="*/ 154 w 486"/>
                <a:gd name="T19" fmla="*/ 129 h 450"/>
                <a:gd name="T20" fmla="*/ 171 w 486"/>
                <a:gd name="T21" fmla="*/ 141 h 450"/>
                <a:gd name="T22" fmla="*/ 188 w 486"/>
                <a:gd name="T23" fmla="*/ 154 h 450"/>
                <a:gd name="T24" fmla="*/ 206 w 486"/>
                <a:gd name="T25" fmla="*/ 166 h 450"/>
                <a:gd name="T26" fmla="*/ 223 w 486"/>
                <a:gd name="T27" fmla="*/ 179 h 450"/>
                <a:gd name="T28" fmla="*/ 240 w 486"/>
                <a:gd name="T29" fmla="*/ 192 h 450"/>
                <a:gd name="T30" fmla="*/ 258 w 486"/>
                <a:gd name="T31" fmla="*/ 205 h 450"/>
                <a:gd name="T32" fmla="*/ 275 w 486"/>
                <a:gd name="T33" fmla="*/ 218 h 450"/>
                <a:gd name="T34" fmla="*/ 292 w 486"/>
                <a:gd name="T35" fmla="*/ 231 h 450"/>
                <a:gd name="T36" fmla="*/ 308 w 486"/>
                <a:gd name="T37" fmla="*/ 244 h 450"/>
                <a:gd name="T38" fmla="*/ 325 w 486"/>
                <a:gd name="T39" fmla="*/ 258 h 450"/>
                <a:gd name="T40" fmla="*/ 341 w 486"/>
                <a:gd name="T41" fmla="*/ 272 h 450"/>
                <a:gd name="T42" fmla="*/ 357 w 486"/>
                <a:gd name="T43" fmla="*/ 286 h 450"/>
                <a:gd name="T44" fmla="*/ 372 w 486"/>
                <a:gd name="T45" fmla="*/ 301 h 450"/>
                <a:gd name="T46" fmla="*/ 387 w 486"/>
                <a:gd name="T47" fmla="*/ 315 h 450"/>
                <a:gd name="T48" fmla="*/ 402 w 486"/>
                <a:gd name="T49" fmla="*/ 331 h 450"/>
                <a:gd name="T50" fmla="*/ 416 w 486"/>
                <a:gd name="T51" fmla="*/ 346 h 450"/>
                <a:gd name="T52" fmla="*/ 429 w 486"/>
                <a:gd name="T53" fmla="*/ 362 h 450"/>
                <a:gd name="T54" fmla="*/ 442 w 486"/>
                <a:gd name="T55" fmla="*/ 378 h 450"/>
                <a:gd name="T56" fmla="*/ 454 w 486"/>
                <a:gd name="T57" fmla="*/ 395 h 450"/>
                <a:gd name="T58" fmla="*/ 465 w 486"/>
                <a:gd name="T59" fmla="*/ 412 h 450"/>
                <a:gd name="T60" fmla="*/ 475 w 486"/>
                <a:gd name="T61" fmla="*/ 430 h 450"/>
                <a:gd name="T62" fmla="*/ 485 w 486"/>
                <a:gd name="T63" fmla="*/ 449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6"/>
                <a:gd name="T97" fmla="*/ 0 h 450"/>
                <a:gd name="T98" fmla="*/ 486 w 486"/>
                <a:gd name="T99" fmla="*/ 450 h 4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1" name="Line 74"/>
            <p:cNvSpPr>
              <a:spLocks noChangeShapeType="1"/>
            </p:cNvSpPr>
            <p:nvPr/>
          </p:nvSpPr>
          <p:spPr bwMode="auto">
            <a:xfrm>
              <a:off x="4011" y="3194"/>
              <a:ext cx="0" cy="4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62" name="Freeform 75"/>
            <p:cNvSpPr>
              <a:spLocks/>
            </p:cNvSpPr>
            <p:nvPr/>
          </p:nvSpPr>
          <p:spPr bwMode="auto">
            <a:xfrm>
              <a:off x="1203" y="936"/>
              <a:ext cx="260" cy="205"/>
            </a:xfrm>
            <a:custGeom>
              <a:avLst/>
              <a:gdLst>
                <a:gd name="T0" fmla="*/ 257 w 260"/>
                <a:gd name="T1" fmla="*/ 50 h 205"/>
                <a:gd name="T2" fmla="*/ 252 w 260"/>
                <a:gd name="T3" fmla="*/ 49 h 205"/>
                <a:gd name="T4" fmla="*/ 245 w 260"/>
                <a:gd name="T5" fmla="*/ 47 h 205"/>
                <a:gd name="T6" fmla="*/ 235 w 260"/>
                <a:gd name="T7" fmla="*/ 44 h 205"/>
                <a:gd name="T8" fmla="*/ 223 w 260"/>
                <a:gd name="T9" fmla="*/ 40 h 205"/>
                <a:gd name="T10" fmla="*/ 209 w 260"/>
                <a:gd name="T11" fmla="*/ 36 h 205"/>
                <a:gd name="T12" fmla="*/ 195 w 260"/>
                <a:gd name="T13" fmla="*/ 30 h 205"/>
                <a:gd name="T14" fmla="*/ 181 w 260"/>
                <a:gd name="T15" fmla="*/ 25 h 205"/>
                <a:gd name="T16" fmla="*/ 170 w 260"/>
                <a:gd name="T17" fmla="*/ 20 h 205"/>
                <a:gd name="T18" fmla="*/ 164 w 260"/>
                <a:gd name="T19" fmla="*/ 15 h 205"/>
                <a:gd name="T20" fmla="*/ 158 w 260"/>
                <a:gd name="T21" fmla="*/ 10 h 205"/>
                <a:gd name="T22" fmla="*/ 153 w 260"/>
                <a:gd name="T23" fmla="*/ 6 h 205"/>
                <a:gd name="T24" fmla="*/ 148 w 260"/>
                <a:gd name="T25" fmla="*/ 3 h 205"/>
                <a:gd name="T26" fmla="*/ 142 w 260"/>
                <a:gd name="T27" fmla="*/ 0 h 205"/>
                <a:gd name="T28" fmla="*/ 135 w 260"/>
                <a:gd name="T29" fmla="*/ 0 h 205"/>
                <a:gd name="T30" fmla="*/ 119 w 260"/>
                <a:gd name="T31" fmla="*/ 1 h 205"/>
                <a:gd name="T32" fmla="*/ 101 w 260"/>
                <a:gd name="T33" fmla="*/ 4 h 205"/>
                <a:gd name="T34" fmla="*/ 86 w 260"/>
                <a:gd name="T35" fmla="*/ 9 h 205"/>
                <a:gd name="T36" fmla="*/ 73 w 260"/>
                <a:gd name="T37" fmla="*/ 16 h 205"/>
                <a:gd name="T38" fmla="*/ 61 w 260"/>
                <a:gd name="T39" fmla="*/ 25 h 205"/>
                <a:gd name="T40" fmla="*/ 50 w 260"/>
                <a:gd name="T41" fmla="*/ 37 h 205"/>
                <a:gd name="T42" fmla="*/ 40 w 260"/>
                <a:gd name="T43" fmla="*/ 50 h 205"/>
                <a:gd name="T44" fmla="*/ 30 w 260"/>
                <a:gd name="T45" fmla="*/ 67 h 205"/>
                <a:gd name="T46" fmla="*/ 23 w 260"/>
                <a:gd name="T47" fmla="*/ 82 h 205"/>
                <a:gd name="T48" fmla="*/ 21 w 260"/>
                <a:gd name="T49" fmla="*/ 88 h 205"/>
                <a:gd name="T50" fmla="*/ 21 w 260"/>
                <a:gd name="T51" fmla="*/ 93 h 205"/>
                <a:gd name="T52" fmla="*/ 21 w 260"/>
                <a:gd name="T53" fmla="*/ 98 h 205"/>
                <a:gd name="T54" fmla="*/ 23 w 260"/>
                <a:gd name="T55" fmla="*/ 104 h 205"/>
                <a:gd name="T56" fmla="*/ 24 w 260"/>
                <a:gd name="T57" fmla="*/ 110 h 205"/>
                <a:gd name="T58" fmla="*/ 25 w 260"/>
                <a:gd name="T59" fmla="*/ 117 h 205"/>
                <a:gd name="T60" fmla="*/ 25 w 260"/>
                <a:gd name="T61" fmla="*/ 125 h 205"/>
                <a:gd name="T62" fmla="*/ 26 w 260"/>
                <a:gd name="T63" fmla="*/ 132 h 205"/>
                <a:gd name="T64" fmla="*/ 26 w 260"/>
                <a:gd name="T65" fmla="*/ 135 h 205"/>
                <a:gd name="T66" fmla="*/ 27 w 260"/>
                <a:gd name="T67" fmla="*/ 138 h 205"/>
                <a:gd name="T68" fmla="*/ 27 w 260"/>
                <a:gd name="T69" fmla="*/ 141 h 205"/>
                <a:gd name="T70" fmla="*/ 27 w 260"/>
                <a:gd name="T71" fmla="*/ 143 h 205"/>
                <a:gd name="T72" fmla="*/ 27 w 260"/>
                <a:gd name="T73" fmla="*/ 146 h 205"/>
                <a:gd name="T74" fmla="*/ 27 w 260"/>
                <a:gd name="T75" fmla="*/ 149 h 205"/>
                <a:gd name="T76" fmla="*/ 26 w 260"/>
                <a:gd name="T77" fmla="*/ 153 h 205"/>
                <a:gd name="T78" fmla="*/ 22 w 260"/>
                <a:gd name="T79" fmla="*/ 159 h 205"/>
                <a:gd name="T80" fmla="*/ 19 w 260"/>
                <a:gd name="T81" fmla="*/ 163 h 205"/>
                <a:gd name="T82" fmla="*/ 15 w 260"/>
                <a:gd name="T83" fmla="*/ 167 h 205"/>
                <a:gd name="T84" fmla="*/ 11 w 260"/>
                <a:gd name="T85" fmla="*/ 170 h 205"/>
                <a:gd name="T86" fmla="*/ 8 w 260"/>
                <a:gd name="T87" fmla="*/ 172 h 205"/>
                <a:gd name="T88" fmla="*/ 5 w 260"/>
                <a:gd name="T89" fmla="*/ 174 h 205"/>
                <a:gd name="T90" fmla="*/ 1 w 260"/>
                <a:gd name="T91" fmla="*/ 176 h 205"/>
                <a:gd name="T92" fmla="*/ 0 w 260"/>
                <a:gd name="T93" fmla="*/ 178 h 205"/>
                <a:gd name="T94" fmla="*/ 0 w 260"/>
                <a:gd name="T95" fmla="*/ 178 h 205"/>
                <a:gd name="T96" fmla="*/ 0 w 260"/>
                <a:gd name="T97" fmla="*/ 178 h 205"/>
                <a:gd name="T98" fmla="*/ 0 w 260"/>
                <a:gd name="T99" fmla="*/ 178 h 205"/>
                <a:gd name="T100" fmla="*/ 0 w 260"/>
                <a:gd name="T101" fmla="*/ 178 h 205"/>
                <a:gd name="T102" fmla="*/ 0 w 260"/>
                <a:gd name="T103" fmla="*/ 178 h 205"/>
                <a:gd name="T104" fmla="*/ 0 w 260"/>
                <a:gd name="T105" fmla="*/ 178 h 205"/>
                <a:gd name="T106" fmla="*/ 0 w 260"/>
                <a:gd name="T107" fmla="*/ 178 h 205"/>
                <a:gd name="T108" fmla="*/ 0 w 260"/>
                <a:gd name="T109" fmla="*/ 180 h 205"/>
                <a:gd name="T110" fmla="*/ 0 w 260"/>
                <a:gd name="T111" fmla="*/ 184 h 205"/>
                <a:gd name="T112" fmla="*/ 0 w 260"/>
                <a:gd name="T113" fmla="*/ 188 h 205"/>
                <a:gd name="T114" fmla="*/ 0 w 260"/>
                <a:gd name="T115" fmla="*/ 192 h 205"/>
                <a:gd name="T116" fmla="*/ 0 w 260"/>
                <a:gd name="T117" fmla="*/ 197 h 205"/>
                <a:gd name="T118" fmla="*/ 0 w 260"/>
                <a:gd name="T119" fmla="*/ 200 h 205"/>
                <a:gd name="T120" fmla="*/ 0 w 260"/>
                <a:gd name="T121" fmla="*/ 203 h 205"/>
                <a:gd name="T122" fmla="*/ 0 w 260"/>
                <a:gd name="T123" fmla="*/ 204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0"/>
                <a:gd name="T187" fmla="*/ 0 h 205"/>
                <a:gd name="T188" fmla="*/ 260 w 260"/>
                <a:gd name="T189" fmla="*/ 205 h 2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3" name="Freeform 76"/>
            <p:cNvSpPr>
              <a:spLocks/>
            </p:cNvSpPr>
            <p:nvPr/>
          </p:nvSpPr>
          <p:spPr bwMode="auto">
            <a:xfrm>
              <a:off x="914" y="1294"/>
              <a:ext cx="82" cy="335"/>
            </a:xfrm>
            <a:custGeom>
              <a:avLst/>
              <a:gdLst>
                <a:gd name="T0" fmla="*/ 80 w 82"/>
                <a:gd name="T1" fmla="*/ 2 h 335"/>
                <a:gd name="T2" fmla="*/ 76 w 82"/>
                <a:gd name="T3" fmla="*/ 9 h 335"/>
                <a:gd name="T4" fmla="*/ 71 w 82"/>
                <a:gd name="T5" fmla="*/ 19 h 335"/>
                <a:gd name="T6" fmla="*/ 64 w 82"/>
                <a:gd name="T7" fmla="*/ 32 h 335"/>
                <a:gd name="T8" fmla="*/ 57 w 82"/>
                <a:gd name="T9" fmla="*/ 46 h 335"/>
                <a:gd name="T10" fmla="*/ 50 w 82"/>
                <a:gd name="T11" fmla="*/ 60 h 335"/>
                <a:gd name="T12" fmla="*/ 45 w 82"/>
                <a:gd name="T13" fmla="*/ 70 h 335"/>
                <a:gd name="T14" fmla="*/ 41 w 82"/>
                <a:gd name="T15" fmla="*/ 77 h 335"/>
                <a:gd name="T16" fmla="*/ 37 w 82"/>
                <a:gd name="T17" fmla="*/ 84 h 335"/>
                <a:gd name="T18" fmla="*/ 32 w 82"/>
                <a:gd name="T19" fmla="*/ 95 h 335"/>
                <a:gd name="T20" fmla="*/ 24 w 82"/>
                <a:gd name="T21" fmla="*/ 110 h 335"/>
                <a:gd name="T22" fmla="*/ 18 w 82"/>
                <a:gd name="T23" fmla="*/ 119 h 335"/>
                <a:gd name="T24" fmla="*/ 14 w 82"/>
                <a:gd name="T25" fmla="*/ 126 h 335"/>
                <a:gd name="T26" fmla="*/ 9 w 82"/>
                <a:gd name="T27" fmla="*/ 134 h 335"/>
                <a:gd name="T28" fmla="*/ 6 w 82"/>
                <a:gd name="T29" fmla="*/ 144 h 335"/>
                <a:gd name="T30" fmla="*/ 2 w 82"/>
                <a:gd name="T31" fmla="*/ 159 h 335"/>
                <a:gd name="T32" fmla="*/ 0 w 82"/>
                <a:gd name="T33" fmla="*/ 168 h 335"/>
                <a:gd name="T34" fmla="*/ 1 w 82"/>
                <a:gd name="T35" fmla="*/ 176 h 335"/>
                <a:gd name="T36" fmla="*/ 2 w 82"/>
                <a:gd name="T37" fmla="*/ 184 h 335"/>
                <a:gd name="T38" fmla="*/ 2 w 82"/>
                <a:gd name="T39" fmla="*/ 193 h 335"/>
                <a:gd name="T40" fmla="*/ 3 w 82"/>
                <a:gd name="T41" fmla="*/ 206 h 335"/>
                <a:gd name="T42" fmla="*/ 3 w 82"/>
                <a:gd name="T43" fmla="*/ 211 h 335"/>
                <a:gd name="T44" fmla="*/ 3 w 82"/>
                <a:gd name="T45" fmla="*/ 215 h 335"/>
                <a:gd name="T46" fmla="*/ 3 w 82"/>
                <a:gd name="T47" fmla="*/ 219 h 335"/>
                <a:gd name="T48" fmla="*/ 3 w 82"/>
                <a:gd name="T49" fmla="*/ 223 h 335"/>
                <a:gd name="T50" fmla="*/ 3 w 82"/>
                <a:gd name="T51" fmla="*/ 230 h 335"/>
                <a:gd name="T52" fmla="*/ 3 w 82"/>
                <a:gd name="T53" fmla="*/ 237 h 335"/>
                <a:gd name="T54" fmla="*/ 3 w 82"/>
                <a:gd name="T55" fmla="*/ 242 h 335"/>
                <a:gd name="T56" fmla="*/ 3 w 82"/>
                <a:gd name="T57" fmla="*/ 247 h 335"/>
                <a:gd name="T58" fmla="*/ 3 w 82"/>
                <a:gd name="T59" fmla="*/ 251 h 335"/>
                <a:gd name="T60" fmla="*/ 3 w 82"/>
                <a:gd name="T61" fmla="*/ 254 h 335"/>
                <a:gd name="T62" fmla="*/ 3 w 82"/>
                <a:gd name="T63" fmla="*/ 255 h 335"/>
                <a:gd name="T64" fmla="*/ 3 w 82"/>
                <a:gd name="T65" fmla="*/ 255 h 335"/>
                <a:gd name="T66" fmla="*/ 3 w 82"/>
                <a:gd name="T67" fmla="*/ 255 h 335"/>
                <a:gd name="T68" fmla="*/ 3 w 82"/>
                <a:gd name="T69" fmla="*/ 255 h 335"/>
                <a:gd name="T70" fmla="*/ 3 w 82"/>
                <a:gd name="T71" fmla="*/ 255 h 335"/>
                <a:gd name="T72" fmla="*/ 3 w 82"/>
                <a:gd name="T73" fmla="*/ 258 h 335"/>
                <a:gd name="T74" fmla="*/ 2 w 82"/>
                <a:gd name="T75" fmla="*/ 262 h 335"/>
                <a:gd name="T76" fmla="*/ 2 w 82"/>
                <a:gd name="T77" fmla="*/ 266 h 335"/>
                <a:gd name="T78" fmla="*/ 2 w 82"/>
                <a:gd name="T79" fmla="*/ 271 h 335"/>
                <a:gd name="T80" fmla="*/ 2 w 82"/>
                <a:gd name="T81" fmla="*/ 277 h 335"/>
                <a:gd name="T82" fmla="*/ 5 w 82"/>
                <a:gd name="T83" fmla="*/ 290 h 335"/>
                <a:gd name="T84" fmla="*/ 8 w 82"/>
                <a:gd name="T85" fmla="*/ 302 h 335"/>
                <a:gd name="T86" fmla="*/ 10 w 82"/>
                <a:gd name="T87" fmla="*/ 311 h 335"/>
                <a:gd name="T88" fmla="*/ 15 w 82"/>
                <a:gd name="T89" fmla="*/ 320 h 335"/>
                <a:gd name="T90" fmla="*/ 22 w 82"/>
                <a:gd name="T91" fmla="*/ 327 h 335"/>
                <a:gd name="T92" fmla="*/ 32 w 82"/>
                <a:gd name="T93" fmla="*/ 333 h 335"/>
                <a:gd name="T94" fmla="*/ 37 w 82"/>
                <a:gd name="T95" fmla="*/ 334 h 335"/>
                <a:gd name="T96" fmla="*/ 42 w 82"/>
                <a:gd name="T97" fmla="*/ 334 h 335"/>
                <a:gd name="T98" fmla="*/ 47 w 82"/>
                <a:gd name="T99" fmla="*/ 333 h 335"/>
                <a:gd name="T100" fmla="*/ 52 w 82"/>
                <a:gd name="T101" fmla="*/ 332 h 335"/>
                <a:gd name="T102" fmla="*/ 55 w 82"/>
                <a:gd name="T103" fmla="*/ 332 h 335"/>
                <a:gd name="T104" fmla="*/ 55 w 82"/>
                <a:gd name="T105" fmla="*/ 332 h 335"/>
                <a:gd name="T106" fmla="*/ 55 w 82"/>
                <a:gd name="T107" fmla="*/ 332 h 335"/>
                <a:gd name="T108" fmla="*/ 55 w 82"/>
                <a:gd name="T109" fmla="*/ 332 h 335"/>
                <a:gd name="T110" fmla="*/ 55 w 82"/>
                <a:gd name="T111" fmla="*/ 332 h 335"/>
                <a:gd name="T112" fmla="*/ 55 w 82"/>
                <a:gd name="T113" fmla="*/ 332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
                <a:gd name="T172" fmla="*/ 0 h 335"/>
                <a:gd name="T173" fmla="*/ 82 w 82"/>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4" name="Freeform 77"/>
            <p:cNvSpPr>
              <a:spLocks/>
            </p:cNvSpPr>
            <p:nvPr/>
          </p:nvSpPr>
          <p:spPr bwMode="auto">
            <a:xfrm>
              <a:off x="883" y="1649"/>
              <a:ext cx="191" cy="616"/>
            </a:xfrm>
            <a:custGeom>
              <a:avLst/>
              <a:gdLst>
                <a:gd name="T0" fmla="*/ 83 w 191"/>
                <a:gd name="T1" fmla="*/ 1 h 616"/>
                <a:gd name="T2" fmla="*/ 75 w 191"/>
                <a:gd name="T3" fmla="*/ 0 h 616"/>
                <a:gd name="T4" fmla="*/ 65 w 191"/>
                <a:gd name="T5" fmla="*/ 0 h 616"/>
                <a:gd name="T6" fmla="*/ 53 w 191"/>
                <a:gd name="T7" fmla="*/ 5 h 616"/>
                <a:gd name="T8" fmla="*/ 45 w 191"/>
                <a:gd name="T9" fmla="*/ 10 h 616"/>
                <a:gd name="T10" fmla="*/ 39 w 191"/>
                <a:gd name="T11" fmla="*/ 17 h 616"/>
                <a:gd name="T12" fmla="*/ 34 w 191"/>
                <a:gd name="T13" fmla="*/ 28 h 616"/>
                <a:gd name="T14" fmla="*/ 30 w 191"/>
                <a:gd name="T15" fmla="*/ 44 h 616"/>
                <a:gd name="T16" fmla="*/ 31 w 191"/>
                <a:gd name="T17" fmla="*/ 55 h 616"/>
                <a:gd name="T18" fmla="*/ 34 w 191"/>
                <a:gd name="T19" fmla="*/ 70 h 616"/>
                <a:gd name="T20" fmla="*/ 34 w 191"/>
                <a:gd name="T21" fmla="*/ 85 h 616"/>
                <a:gd name="T22" fmla="*/ 34 w 191"/>
                <a:gd name="T23" fmla="*/ 91 h 616"/>
                <a:gd name="T24" fmla="*/ 34 w 191"/>
                <a:gd name="T25" fmla="*/ 97 h 616"/>
                <a:gd name="T26" fmla="*/ 34 w 191"/>
                <a:gd name="T27" fmla="*/ 107 h 616"/>
                <a:gd name="T28" fmla="*/ 35 w 191"/>
                <a:gd name="T29" fmla="*/ 114 h 616"/>
                <a:gd name="T30" fmla="*/ 35 w 191"/>
                <a:gd name="T31" fmla="*/ 120 h 616"/>
                <a:gd name="T32" fmla="*/ 35 w 191"/>
                <a:gd name="T33" fmla="*/ 127 h 616"/>
                <a:gd name="T34" fmla="*/ 29 w 191"/>
                <a:gd name="T35" fmla="*/ 144 h 616"/>
                <a:gd name="T36" fmla="*/ 21 w 191"/>
                <a:gd name="T37" fmla="*/ 155 h 616"/>
                <a:gd name="T38" fmla="*/ 13 w 191"/>
                <a:gd name="T39" fmla="*/ 167 h 616"/>
                <a:gd name="T40" fmla="*/ 6 w 191"/>
                <a:gd name="T41" fmla="*/ 191 h 616"/>
                <a:gd name="T42" fmla="*/ 4 w 191"/>
                <a:gd name="T43" fmla="*/ 211 h 616"/>
                <a:gd name="T44" fmla="*/ 6 w 191"/>
                <a:gd name="T45" fmla="*/ 228 h 616"/>
                <a:gd name="T46" fmla="*/ 8 w 191"/>
                <a:gd name="T47" fmla="*/ 251 h 616"/>
                <a:gd name="T48" fmla="*/ 9 w 191"/>
                <a:gd name="T49" fmla="*/ 265 h 616"/>
                <a:gd name="T50" fmla="*/ 9 w 191"/>
                <a:gd name="T51" fmla="*/ 271 h 616"/>
                <a:gd name="T52" fmla="*/ 9 w 191"/>
                <a:gd name="T53" fmla="*/ 277 h 616"/>
                <a:gd name="T54" fmla="*/ 9 w 191"/>
                <a:gd name="T55" fmla="*/ 287 h 616"/>
                <a:gd name="T56" fmla="*/ 9 w 191"/>
                <a:gd name="T57" fmla="*/ 294 h 616"/>
                <a:gd name="T58" fmla="*/ 9 w 191"/>
                <a:gd name="T59" fmla="*/ 299 h 616"/>
                <a:gd name="T60" fmla="*/ 9 w 191"/>
                <a:gd name="T61" fmla="*/ 307 h 616"/>
                <a:gd name="T62" fmla="*/ 5 w 191"/>
                <a:gd name="T63" fmla="*/ 336 h 616"/>
                <a:gd name="T64" fmla="*/ 1 w 191"/>
                <a:gd name="T65" fmla="*/ 357 h 616"/>
                <a:gd name="T66" fmla="*/ 2 w 191"/>
                <a:gd name="T67" fmla="*/ 375 h 616"/>
                <a:gd name="T68" fmla="*/ 22 w 191"/>
                <a:gd name="T69" fmla="*/ 396 h 616"/>
                <a:gd name="T70" fmla="*/ 53 w 191"/>
                <a:gd name="T71" fmla="*/ 399 h 616"/>
                <a:gd name="T72" fmla="*/ 85 w 191"/>
                <a:gd name="T73" fmla="*/ 397 h 616"/>
                <a:gd name="T74" fmla="*/ 112 w 191"/>
                <a:gd name="T75" fmla="*/ 411 h 616"/>
                <a:gd name="T76" fmla="*/ 114 w 191"/>
                <a:gd name="T77" fmla="*/ 418 h 616"/>
                <a:gd name="T78" fmla="*/ 113 w 191"/>
                <a:gd name="T79" fmla="*/ 424 h 616"/>
                <a:gd name="T80" fmla="*/ 111 w 191"/>
                <a:gd name="T81" fmla="*/ 432 h 616"/>
                <a:gd name="T82" fmla="*/ 116 w 191"/>
                <a:gd name="T83" fmla="*/ 449 h 616"/>
                <a:gd name="T84" fmla="*/ 124 w 191"/>
                <a:gd name="T85" fmla="*/ 461 h 616"/>
                <a:gd name="T86" fmla="*/ 132 w 191"/>
                <a:gd name="T87" fmla="*/ 472 h 616"/>
                <a:gd name="T88" fmla="*/ 139 w 191"/>
                <a:gd name="T89" fmla="*/ 492 h 616"/>
                <a:gd name="T90" fmla="*/ 141 w 191"/>
                <a:gd name="T91" fmla="*/ 506 h 616"/>
                <a:gd name="T92" fmla="*/ 139 w 191"/>
                <a:gd name="T93" fmla="*/ 517 h 616"/>
                <a:gd name="T94" fmla="*/ 138 w 191"/>
                <a:gd name="T95" fmla="*/ 532 h 616"/>
                <a:gd name="T96" fmla="*/ 137 w 191"/>
                <a:gd name="T97" fmla="*/ 545 h 616"/>
                <a:gd name="T98" fmla="*/ 136 w 191"/>
                <a:gd name="T99" fmla="*/ 552 h 616"/>
                <a:gd name="T100" fmla="*/ 136 w 191"/>
                <a:gd name="T101" fmla="*/ 558 h 616"/>
                <a:gd name="T102" fmla="*/ 140 w 191"/>
                <a:gd name="T103" fmla="*/ 568 h 616"/>
                <a:gd name="T104" fmla="*/ 145 w 191"/>
                <a:gd name="T105" fmla="*/ 575 h 616"/>
                <a:gd name="T106" fmla="*/ 152 w 191"/>
                <a:gd name="T107" fmla="*/ 581 h 616"/>
                <a:gd name="T108" fmla="*/ 161 w 191"/>
                <a:gd name="T109" fmla="*/ 587 h 616"/>
                <a:gd name="T110" fmla="*/ 173 w 191"/>
                <a:gd name="T111" fmla="*/ 599 h 616"/>
                <a:gd name="T112" fmla="*/ 182 w 191"/>
                <a:gd name="T113" fmla="*/ 608 h 616"/>
                <a:gd name="T114" fmla="*/ 188 w 191"/>
                <a:gd name="T115" fmla="*/ 614 h 6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1"/>
                <a:gd name="T175" fmla="*/ 0 h 616"/>
                <a:gd name="T176" fmla="*/ 191 w 191"/>
                <a:gd name="T177" fmla="*/ 616 h 6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5" name="Freeform 78"/>
            <p:cNvSpPr>
              <a:spLocks/>
            </p:cNvSpPr>
            <p:nvPr/>
          </p:nvSpPr>
          <p:spPr bwMode="auto">
            <a:xfrm>
              <a:off x="1306" y="2443"/>
              <a:ext cx="2" cy="1"/>
            </a:xfrm>
            <a:custGeom>
              <a:avLst/>
              <a:gdLst>
                <a:gd name="T0" fmla="*/ 0 w 2"/>
                <a:gd name="T1" fmla="*/ 0 h 1"/>
                <a:gd name="T2" fmla="*/ 0 w 2"/>
                <a:gd name="T3" fmla="*/ 0 h 1"/>
                <a:gd name="T4" fmla="*/ 0 w 2"/>
                <a:gd name="T5" fmla="*/ 0 h 1"/>
                <a:gd name="T6" fmla="*/ 0 w 2"/>
                <a:gd name="T7" fmla="*/ 0 h 1"/>
                <a:gd name="T8" fmla="*/ 0 w 2"/>
                <a:gd name="T9" fmla="*/ 0 h 1"/>
                <a:gd name="T10" fmla="*/ 0 w 2"/>
                <a:gd name="T11" fmla="*/ 0 h 1"/>
                <a:gd name="T12" fmla="*/ 0 w 2"/>
                <a:gd name="T13" fmla="*/ 0 h 1"/>
                <a:gd name="T14" fmla="*/ 1 w 2"/>
                <a:gd name="T15" fmla="*/ 0 h 1"/>
                <a:gd name="T16" fmla="*/ 1 w 2"/>
                <a:gd name="T17" fmla="*/ 0 h 1"/>
                <a:gd name="T18" fmla="*/ 1 w 2"/>
                <a:gd name="T19" fmla="*/ 0 h 1"/>
                <a:gd name="T20" fmla="*/ 1 w 2"/>
                <a:gd name="T21" fmla="*/ 0 h 1"/>
                <a:gd name="T22" fmla="*/ 1 w 2"/>
                <a:gd name="T23" fmla="*/ 0 h 1"/>
                <a:gd name="T24" fmla="*/ 1 w 2"/>
                <a:gd name="T25" fmla="*/ 0 h 1"/>
                <a:gd name="T26" fmla="*/ 1 w 2"/>
                <a:gd name="T27" fmla="*/ 0 h 1"/>
                <a:gd name="T28" fmla="*/ 1 w 2"/>
                <a:gd name="T29" fmla="*/ 0 h 1"/>
                <a:gd name="T30" fmla="*/ 1 w 2"/>
                <a:gd name="T31" fmla="*/ 0 h 1"/>
                <a:gd name="T32" fmla="*/ 1 w 2"/>
                <a:gd name="T33" fmla="*/ 0 h 1"/>
                <a:gd name="T34" fmla="*/ 1 w 2"/>
                <a:gd name="T35" fmla="*/ 0 h 1"/>
                <a:gd name="T36" fmla="*/ 1 w 2"/>
                <a:gd name="T37" fmla="*/ 0 h 1"/>
                <a:gd name="T38" fmla="*/ 1 w 2"/>
                <a:gd name="T39" fmla="*/ 0 h 1"/>
                <a:gd name="T40" fmla="*/ 1 w 2"/>
                <a:gd name="T41" fmla="*/ 0 h 1"/>
                <a:gd name="T42" fmla="*/ 1 w 2"/>
                <a:gd name="T43" fmla="*/ 0 h 1"/>
                <a:gd name="T44" fmla="*/ 1 w 2"/>
                <a:gd name="T45" fmla="*/ 0 h 1"/>
                <a:gd name="T46" fmla="*/ 1 w 2"/>
                <a:gd name="T47" fmla="*/ 0 h 1"/>
                <a:gd name="T48" fmla="*/ 1 w 2"/>
                <a:gd name="T49" fmla="*/ 0 h 1"/>
                <a:gd name="T50" fmla="*/ 1 w 2"/>
                <a:gd name="T51" fmla="*/ 0 h 1"/>
                <a:gd name="T52" fmla="*/ 1 w 2"/>
                <a:gd name="T53" fmla="*/ 0 h 1"/>
                <a:gd name="T54" fmla="*/ 1 w 2"/>
                <a:gd name="T55" fmla="*/ 0 h 1"/>
                <a:gd name="T56" fmla="*/ 1 w 2"/>
                <a:gd name="T57" fmla="*/ 0 h 1"/>
                <a:gd name="T58" fmla="*/ 1 w 2"/>
                <a:gd name="T59" fmla="*/ 0 h 1"/>
                <a:gd name="T60" fmla="*/ 1 w 2"/>
                <a:gd name="T61" fmla="*/ 0 h 1"/>
                <a:gd name="T62" fmla="*/ 1 w 2"/>
                <a:gd name="T63" fmla="*/ 0 h 1"/>
                <a:gd name="T64" fmla="*/ 1 w 2"/>
                <a:gd name="T65" fmla="*/ 0 h 1"/>
                <a:gd name="T66" fmla="*/ 1 w 2"/>
                <a:gd name="T67" fmla="*/ 0 h 1"/>
                <a:gd name="T68" fmla="*/ 1 w 2"/>
                <a:gd name="T69" fmla="*/ 0 h 1"/>
                <a:gd name="T70" fmla="*/ 1 w 2"/>
                <a:gd name="T71" fmla="*/ 0 h 1"/>
                <a:gd name="T72" fmla="*/ 1 w 2"/>
                <a:gd name="T73" fmla="*/ 0 h 1"/>
                <a:gd name="T74" fmla="*/ 1 w 2"/>
                <a:gd name="T75" fmla="*/ 0 h 1"/>
                <a:gd name="T76" fmla="*/ 1 w 2"/>
                <a:gd name="T77" fmla="*/ 0 h 1"/>
                <a:gd name="T78" fmla="*/ 1 w 2"/>
                <a:gd name="T79" fmla="*/ 0 h 1"/>
                <a:gd name="T80" fmla="*/ 1 w 2"/>
                <a:gd name="T81" fmla="*/ 0 h 1"/>
                <a:gd name="T82" fmla="*/ 1 w 2"/>
                <a:gd name="T83" fmla="*/ 0 h 1"/>
                <a:gd name="T84" fmla="*/ 1 w 2"/>
                <a:gd name="T85" fmla="*/ 0 h 1"/>
                <a:gd name="T86" fmla="*/ 1 w 2"/>
                <a:gd name="T87" fmla="*/ 0 h 1"/>
                <a:gd name="T88" fmla="*/ 1 w 2"/>
                <a:gd name="T89" fmla="*/ 0 h 1"/>
                <a:gd name="T90" fmla="*/ 1 w 2"/>
                <a:gd name="T91" fmla="*/ 0 h 1"/>
                <a:gd name="T92" fmla="*/ 1 w 2"/>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
                <a:gd name="T142" fmla="*/ 0 h 1"/>
                <a:gd name="T143" fmla="*/ 2 w 2"/>
                <a:gd name="T144" fmla="*/ 1 h 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 h="1">
                  <a:moveTo>
                    <a:pt x="0" y="0"/>
                  </a:moveTo>
                  <a:lnTo>
                    <a:pt x="0" y="0"/>
                  </a:lnTo>
                  <a:lnTo>
                    <a:pt x="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6" name="Freeform 79"/>
            <p:cNvSpPr>
              <a:spLocks/>
            </p:cNvSpPr>
            <p:nvPr/>
          </p:nvSpPr>
          <p:spPr bwMode="auto">
            <a:xfrm>
              <a:off x="1272" y="2411"/>
              <a:ext cx="85" cy="85"/>
            </a:xfrm>
            <a:custGeom>
              <a:avLst/>
              <a:gdLst>
                <a:gd name="T0" fmla="*/ 84 w 85"/>
                <a:gd name="T1" fmla="*/ 0 h 85"/>
                <a:gd name="T2" fmla="*/ 83 w 85"/>
                <a:gd name="T3" fmla="*/ 1 h 85"/>
                <a:gd name="T4" fmla="*/ 83 w 85"/>
                <a:gd name="T5" fmla="*/ 1 h 85"/>
                <a:gd name="T6" fmla="*/ 82 w 85"/>
                <a:gd name="T7" fmla="*/ 3 h 85"/>
                <a:gd name="T8" fmla="*/ 82 w 85"/>
                <a:gd name="T9" fmla="*/ 4 h 85"/>
                <a:gd name="T10" fmla="*/ 82 w 85"/>
                <a:gd name="T11" fmla="*/ 6 h 85"/>
                <a:gd name="T12" fmla="*/ 81 w 85"/>
                <a:gd name="T13" fmla="*/ 8 h 85"/>
                <a:gd name="T14" fmla="*/ 80 w 85"/>
                <a:gd name="T15" fmla="*/ 10 h 85"/>
                <a:gd name="T16" fmla="*/ 79 w 85"/>
                <a:gd name="T17" fmla="*/ 12 h 85"/>
                <a:gd name="T18" fmla="*/ 78 w 85"/>
                <a:gd name="T19" fmla="*/ 15 h 85"/>
                <a:gd name="T20" fmla="*/ 77 w 85"/>
                <a:gd name="T21" fmla="*/ 17 h 85"/>
                <a:gd name="T22" fmla="*/ 76 w 85"/>
                <a:gd name="T23" fmla="*/ 21 h 85"/>
                <a:gd name="T24" fmla="*/ 75 w 85"/>
                <a:gd name="T25" fmla="*/ 23 h 85"/>
                <a:gd name="T26" fmla="*/ 73 w 85"/>
                <a:gd name="T27" fmla="*/ 27 h 85"/>
                <a:gd name="T28" fmla="*/ 72 w 85"/>
                <a:gd name="T29" fmla="*/ 30 h 85"/>
                <a:gd name="T30" fmla="*/ 70 w 85"/>
                <a:gd name="T31" fmla="*/ 33 h 85"/>
                <a:gd name="T32" fmla="*/ 68 w 85"/>
                <a:gd name="T33" fmla="*/ 37 h 85"/>
                <a:gd name="T34" fmla="*/ 66 w 85"/>
                <a:gd name="T35" fmla="*/ 40 h 85"/>
                <a:gd name="T36" fmla="*/ 64 w 85"/>
                <a:gd name="T37" fmla="*/ 43 h 85"/>
                <a:gd name="T38" fmla="*/ 62 w 85"/>
                <a:gd name="T39" fmla="*/ 47 h 85"/>
                <a:gd name="T40" fmla="*/ 60 w 85"/>
                <a:gd name="T41" fmla="*/ 50 h 85"/>
                <a:gd name="T42" fmla="*/ 58 w 85"/>
                <a:gd name="T43" fmla="*/ 53 h 85"/>
                <a:gd name="T44" fmla="*/ 56 w 85"/>
                <a:gd name="T45" fmla="*/ 57 h 85"/>
                <a:gd name="T46" fmla="*/ 53 w 85"/>
                <a:gd name="T47" fmla="*/ 60 h 85"/>
                <a:gd name="T48" fmla="*/ 50 w 85"/>
                <a:gd name="T49" fmla="*/ 63 h 85"/>
                <a:gd name="T50" fmla="*/ 47 w 85"/>
                <a:gd name="T51" fmla="*/ 66 h 85"/>
                <a:gd name="T52" fmla="*/ 44 w 85"/>
                <a:gd name="T53" fmla="*/ 69 h 85"/>
                <a:gd name="T54" fmla="*/ 41 w 85"/>
                <a:gd name="T55" fmla="*/ 72 h 85"/>
                <a:gd name="T56" fmla="*/ 38 w 85"/>
                <a:gd name="T57" fmla="*/ 75 h 85"/>
                <a:gd name="T58" fmla="*/ 35 w 85"/>
                <a:gd name="T59" fmla="*/ 77 h 85"/>
                <a:gd name="T60" fmla="*/ 31 w 85"/>
                <a:gd name="T61" fmla="*/ 79 h 85"/>
                <a:gd name="T62" fmla="*/ 28 w 85"/>
                <a:gd name="T63" fmla="*/ 81 h 85"/>
                <a:gd name="T64" fmla="*/ 26 w 85"/>
                <a:gd name="T65" fmla="*/ 82 h 85"/>
                <a:gd name="T66" fmla="*/ 24 w 85"/>
                <a:gd name="T67" fmla="*/ 83 h 85"/>
                <a:gd name="T68" fmla="*/ 24 w 85"/>
                <a:gd name="T69" fmla="*/ 83 h 85"/>
                <a:gd name="T70" fmla="*/ 22 w 85"/>
                <a:gd name="T71" fmla="*/ 83 h 85"/>
                <a:gd name="T72" fmla="*/ 21 w 85"/>
                <a:gd name="T73" fmla="*/ 83 h 85"/>
                <a:gd name="T74" fmla="*/ 20 w 85"/>
                <a:gd name="T75" fmla="*/ 83 h 85"/>
                <a:gd name="T76" fmla="*/ 19 w 85"/>
                <a:gd name="T77" fmla="*/ 83 h 85"/>
                <a:gd name="T78" fmla="*/ 18 w 85"/>
                <a:gd name="T79" fmla="*/ 83 h 85"/>
                <a:gd name="T80" fmla="*/ 17 w 85"/>
                <a:gd name="T81" fmla="*/ 84 h 85"/>
                <a:gd name="T82" fmla="*/ 16 w 85"/>
                <a:gd name="T83" fmla="*/ 84 h 85"/>
                <a:gd name="T84" fmla="*/ 14 w 85"/>
                <a:gd name="T85" fmla="*/ 84 h 85"/>
                <a:gd name="T86" fmla="*/ 13 w 85"/>
                <a:gd name="T87" fmla="*/ 83 h 85"/>
                <a:gd name="T88" fmla="*/ 12 w 85"/>
                <a:gd name="T89" fmla="*/ 83 h 85"/>
                <a:gd name="T90" fmla="*/ 11 w 85"/>
                <a:gd name="T91" fmla="*/ 83 h 85"/>
                <a:gd name="T92" fmla="*/ 10 w 85"/>
                <a:gd name="T93" fmla="*/ 83 h 85"/>
                <a:gd name="T94" fmla="*/ 9 w 85"/>
                <a:gd name="T95" fmla="*/ 83 h 85"/>
                <a:gd name="T96" fmla="*/ 8 w 85"/>
                <a:gd name="T97" fmla="*/ 83 h 85"/>
                <a:gd name="T98" fmla="*/ 7 w 85"/>
                <a:gd name="T99" fmla="*/ 83 h 85"/>
                <a:gd name="T100" fmla="*/ 6 w 85"/>
                <a:gd name="T101" fmla="*/ 83 h 85"/>
                <a:gd name="T102" fmla="*/ 5 w 85"/>
                <a:gd name="T103" fmla="*/ 83 h 85"/>
                <a:gd name="T104" fmla="*/ 4 w 85"/>
                <a:gd name="T105" fmla="*/ 82 h 85"/>
                <a:gd name="T106" fmla="*/ 4 w 85"/>
                <a:gd name="T107" fmla="*/ 82 h 85"/>
                <a:gd name="T108" fmla="*/ 3 w 85"/>
                <a:gd name="T109" fmla="*/ 82 h 85"/>
                <a:gd name="T110" fmla="*/ 2 w 85"/>
                <a:gd name="T111" fmla="*/ 82 h 85"/>
                <a:gd name="T112" fmla="*/ 2 w 85"/>
                <a:gd name="T113" fmla="*/ 82 h 85"/>
                <a:gd name="T114" fmla="*/ 1 w 85"/>
                <a:gd name="T115" fmla="*/ 81 h 85"/>
                <a:gd name="T116" fmla="*/ 1 w 85"/>
                <a:gd name="T117" fmla="*/ 81 h 85"/>
                <a:gd name="T118" fmla="*/ 0 w 85"/>
                <a:gd name="T119" fmla="*/ 81 h 85"/>
                <a:gd name="T120" fmla="*/ 0 w 85"/>
                <a:gd name="T121" fmla="*/ 81 h 85"/>
                <a:gd name="T122" fmla="*/ 0 w 85"/>
                <a:gd name="T123" fmla="*/ 81 h 85"/>
                <a:gd name="T124" fmla="*/ 0 w 85"/>
                <a:gd name="T125" fmla="*/ 81 h 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5"/>
                <a:gd name="T190" fmla="*/ 0 h 85"/>
                <a:gd name="T191" fmla="*/ 85 w 85"/>
                <a:gd name="T192" fmla="*/ 85 h 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7" name="Freeform 80"/>
            <p:cNvSpPr>
              <a:spLocks/>
            </p:cNvSpPr>
            <p:nvPr/>
          </p:nvSpPr>
          <p:spPr bwMode="auto">
            <a:xfrm>
              <a:off x="4044" y="3279"/>
              <a:ext cx="56" cy="55"/>
            </a:xfrm>
            <a:custGeom>
              <a:avLst/>
              <a:gdLst>
                <a:gd name="T0" fmla="*/ 0 w 56"/>
                <a:gd name="T1" fmla="*/ 0 h 55"/>
                <a:gd name="T2" fmla="*/ 0 w 56"/>
                <a:gd name="T3" fmla="*/ 0 h 55"/>
                <a:gd name="T4" fmla="*/ 0 w 56"/>
                <a:gd name="T5" fmla="*/ 1 h 55"/>
                <a:gd name="T6" fmla="*/ 1 w 56"/>
                <a:gd name="T7" fmla="*/ 1 h 55"/>
                <a:gd name="T8" fmla="*/ 2 w 56"/>
                <a:gd name="T9" fmla="*/ 2 h 55"/>
                <a:gd name="T10" fmla="*/ 3 w 56"/>
                <a:gd name="T11" fmla="*/ 3 h 55"/>
                <a:gd name="T12" fmla="*/ 5 w 56"/>
                <a:gd name="T13" fmla="*/ 5 h 55"/>
                <a:gd name="T14" fmla="*/ 6 w 56"/>
                <a:gd name="T15" fmla="*/ 6 h 55"/>
                <a:gd name="T16" fmla="*/ 8 w 56"/>
                <a:gd name="T17" fmla="*/ 8 h 55"/>
                <a:gd name="T18" fmla="*/ 10 w 56"/>
                <a:gd name="T19" fmla="*/ 9 h 55"/>
                <a:gd name="T20" fmla="*/ 11 w 56"/>
                <a:gd name="T21" fmla="*/ 11 h 55"/>
                <a:gd name="T22" fmla="*/ 13 w 56"/>
                <a:gd name="T23" fmla="*/ 13 h 55"/>
                <a:gd name="T24" fmla="*/ 15 w 56"/>
                <a:gd name="T25" fmla="*/ 15 h 55"/>
                <a:gd name="T26" fmla="*/ 18 w 56"/>
                <a:gd name="T27" fmla="*/ 17 h 55"/>
                <a:gd name="T28" fmla="*/ 20 w 56"/>
                <a:gd name="T29" fmla="*/ 19 h 55"/>
                <a:gd name="T30" fmla="*/ 22 w 56"/>
                <a:gd name="T31" fmla="*/ 22 h 55"/>
                <a:gd name="T32" fmla="*/ 24 w 56"/>
                <a:gd name="T33" fmla="*/ 24 h 55"/>
                <a:gd name="T34" fmla="*/ 26 w 56"/>
                <a:gd name="T35" fmla="*/ 26 h 55"/>
                <a:gd name="T36" fmla="*/ 29 w 56"/>
                <a:gd name="T37" fmla="*/ 29 h 55"/>
                <a:gd name="T38" fmla="*/ 31 w 56"/>
                <a:gd name="T39" fmla="*/ 31 h 55"/>
                <a:gd name="T40" fmla="*/ 34 w 56"/>
                <a:gd name="T41" fmla="*/ 33 h 55"/>
                <a:gd name="T42" fmla="*/ 36 w 56"/>
                <a:gd name="T43" fmla="*/ 35 h 55"/>
                <a:gd name="T44" fmla="*/ 38 w 56"/>
                <a:gd name="T45" fmla="*/ 37 h 55"/>
                <a:gd name="T46" fmla="*/ 40 w 56"/>
                <a:gd name="T47" fmla="*/ 40 h 55"/>
                <a:gd name="T48" fmla="*/ 42 w 56"/>
                <a:gd name="T49" fmla="*/ 42 h 55"/>
                <a:gd name="T50" fmla="*/ 45 w 56"/>
                <a:gd name="T51" fmla="*/ 44 h 55"/>
                <a:gd name="T52" fmla="*/ 47 w 56"/>
                <a:gd name="T53" fmla="*/ 46 h 55"/>
                <a:gd name="T54" fmla="*/ 48 w 56"/>
                <a:gd name="T55" fmla="*/ 48 h 55"/>
                <a:gd name="T56" fmla="*/ 50 w 56"/>
                <a:gd name="T57" fmla="*/ 49 h 55"/>
                <a:gd name="T58" fmla="*/ 52 w 56"/>
                <a:gd name="T59" fmla="*/ 51 h 55"/>
                <a:gd name="T60" fmla="*/ 54 w 56"/>
                <a:gd name="T61" fmla="*/ 53 h 55"/>
                <a:gd name="T62" fmla="*/ 55 w 56"/>
                <a:gd name="T63" fmla="*/ 54 h 55"/>
                <a:gd name="T64" fmla="*/ 55 w 56"/>
                <a:gd name="T65" fmla="*/ 54 h 55"/>
                <a:gd name="T66" fmla="*/ 55 w 56"/>
                <a:gd name="T67" fmla="*/ 54 h 55"/>
                <a:gd name="T68" fmla="*/ 55 w 56"/>
                <a:gd name="T69" fmla="*/ 54 h 55"/>
                <a:gd name="T70" fmla="*/ 55 w 56"/>
                <a:gd name="T71" fmla="*/ 54 h 55"/>
                <a:gd name="T72" fmla="*/ 55 w 56"/>
                <a:gd name="T73" fmla="*/ 54 h 55"/>
                <a:gd name="T74" fmla="*/ 55 w 56"/>
                <a:gd name="T75" fmla="*/ 54 h 55"/>
                <a:gd name="T76" fmla="*/ 55 w 56"/>
                <a:gd name="T77" fmla="*/ 54 h 55"/>
                <a:gd name="T78" fmla="*/ 55 w 56"/>
                <a:gd name="T79" fmla="*/ 54 h 55"/>
                <a:gd name="T80" fmla="*/ 55 w 56"/>
                <a:gd name="T81" fmla="*/ 54 h 55"/>
                <a:gd name="T82" fmla="*/ 55 w 56"/>
                <a:gd name="T83" fmla="*/ 54 h 55"/>
                <a:gd name="T84" fmla="*/ 55 w 56"/>
                <a:gd name="T85" fmla="*/ 54 h 55"/>
                <a:gd name="T86" fmla="*/ 55 w 56"/>
                <a:gd name="T87" fmla="*/ 54 h 55"/>
                <a:gd name="T88" fmla="*/ 55 w 56"/>
                <a:gd name="T89" fmla="*/ 54 h 55"/>
                <a:gd name="T90" fmla="*/ 55 w 56"/>
                <a:gd name="T91" fmla="*/ 54 h 55"/>
                <a:gd name="T92" fmla="*/ 55 w 56"/>
                <a:gd name="T93" fmla="*/ 54 h 55"/>
                <a:gd name="T94" fmla="*/ 55 w 56"/>
                <a:gd name="T95" fmla="*/ 54 h 55"/>
                <a:gd name="T96" fmla="*/ 55 w 56"/>
                <a:gd name="T97" fmla="*/ 54 h 55"/>
                <a:gd name="T98" fmla="*/ 55 w 56"/>
                <a:gd name="T99" fmla="*/ 54 h 55"/>
                <a:gd name="T100" fmla="*/ 55 w 56"/>
                <a:gd name="T101" fmla="*/ 54 h 55"/>
                <a:gd name="T102" fmla="*/ 55 w 56"/>
                <a:gd name="T103" fmla="*/ 54 h 55"/>
                <a:gd name="T104" fmla="*/ 55 w 56"/>
                <a:gd name="T105" fmla="*/ 54 h 55"/>
                <a:gd name="T106" fmla="*/ 55 w 56"/>
                <a:gd name="T107" fmla="*/ 54 h 55"/>
                <a:gd name="T108" fmla="*/ 55 w 56"/>
                <a:gd name="T109" fmla="*/ 54 h 55"/>
                <a:gd name="T110" fmla="*/ 55 w 56"/>
                <a:gd name="T111" fmla="*/ 54 h 55"/>
                <a:gd name="T112" fmla="*/ 55 w 56"/>
                <a:gd name="T113" fmla="*/ 54 h 55"/>
                <a:gd name="T114" fmla="*/ 55 w 56"/>
                <a:gd name="T115" fmla="*/ 54 h 55"/>
                <a:gd name="T116" fmla="*/ 55 w 56"/>
                <a:gd name="T117" fmla="*/ 54 h 55"/>
                <a:gd name="T118" fmla="*/ 55 w 56"/>
                <a:gd name="T119" fmla="*/ 54 h 55"/>
                <a:gd name="T120" fmla="*/ 55 w 56"/>
                <a:gd name="T121" fmla="*/ 54 h 55"/>
                <a:gd name="T122" fmla="*/ 55 w 56"/>
                <a:gd name="T123" fmla="*/ 54 h 55"/>
                <a:gd name="T124" fmla="*/ 55 w 56"/>
                <a:gd name="T125" fmla="*/ 54 h 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
                <a:gd name="T190" fmla="*/ 0 h 55"/>
                <a:gd name="T191" fmla="*/ 56 w 56"/>
                <a:gd name="T192" fmla="*/ 55 h 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8" name="Freeform 81"/>
            <p:cNvSpPr>
              <a:spLocks/>
            </p:cNvSpPr>
            <p:nvPr/>
          </p:nvSpPr>
          <p:spPr bwMode="auto">
            <a:xfrm>
              <a:off x="4016" y="3252"/>
              <a:ext cx="112" cy="109"/>
            </a:xfrm>
            <a:custGeom>
              <a:avLst/>
              <a:gdLst>
                <a:gd name="T0" fmla="*/ 0 w 112"/>
                <a:gd name="T1" fmla="*/ 0 h 109"/>
                <a:gd name="T2" fmla="*/ 1 w 112"/>
                <a:gd name="T3" fmla="*/ 0 h 109"/>
                <a:gd name="T4" fmla="*/ 2 w 112"/>
                <a:gd name="T5" fmla="*/ 1 h 109"/>
                <a:gd name="T6" fmla="*/ 4 w 112"/>
                <a:gd name="T7" fmla="*/ 3 h 109"/>
                <a:gd name="T8" fmla="*/ 5 w 112"/>
                <a:gd name="T9" fmla="*/ 5 h 109"/>
                <a:gd name="T10" fmla="*/ 8 w 112"/>
                <a:gd name="T11" fmla="*/ 7 h 109"/>
                <a:gd name="T12" fmla="*/ 10 w 112"/>
                <a:gd name="T13" fmla="*/ 10 h 109"/>
                <a:gd name="T14" fmla="*/ 13 w 112"/>
                <a:gd name="T15" fmla="*/ 12 h 109"/>
                <a:gd name="T16" fmla="*/ 16 w 112"/>
                <a:gd name="T17" fmla="*/ 16 h 109"/>
                <a:gd name="T18" fmla="*/ 20 w 112"/>
                <a:gd name="T19" fmla="*/ 19 h 109"/>
                <a:gd name="T20" fmla="*/ 24 w 112"/>
                <a:gd name="T21" fmla="*/ 23 h 109"/>
                <a:gd name="T22" fmla="*/ 28 w 112"/>
                <a:gd name="T23" fmla="*/ 26 h 109"/>
                <a:gd name="T24" fmla="*/ 32 w 112"/>
                <a:gd name="T25" fmla="*/ 30 h 109"/>
                <a:gd name="T26" fmla="*/ 36 w 112"/>
                <a:gd name="T27" fmla="*/ 35 h 109"/>
                <a:gd name="T28" fmla="*/ 40 w 112"/>
                <a:gd name="T29" fmla="*/ 39 h 109"/>
                <a:gd name="T30" fmla="*/ 45 w 112"/>
                <a:gd name="T31" fmla="*/ 44 h 109"/>
                <a:gd name="T32" fmla="*/ 49 w 112"/>
                <a:gd name="T33" fmla="*/ 48 h 109"/>
                <a:gd name="T34" fmla="*/ 54 w 112"/>
                <a:gd name="T35" fmla="*/ 52 h 109"/>
                <a:gd name="T36" fmla="*/ 58 w 112"/>
                <a:gd name="T37" fmla="*/ 57 h 109"/>
                <a:gd name="T38" fmla="*/ 63 w 112"/>
                <a:gd name="T39" fmla="*/ 62 h 109"/>
                <a:gd name="T40" fmla="*/ 68 w 112"/>
                <a:gd name="T41" fmla="*/ 66 h 109"/>
                <a:gd name="T42" fmla="*/ 72 w 112"/>
                <a:gd name="T43" fmla="*/ 71 h 109"/>
                <a:gd name="T44" fmla="*/ 77 w 112"/>
                <a:gd name="T45" fmla="*/ 75 h 109"/>
                <a:gd name="T46" fmla="*/ 82 w 112"/>
                <a:gd name="T47" fmla="*/ 80 h 109"/>
                <a:gd name="T48" fmla="*/ 86 w 112"/>
                <a:gd name="T49" fmla="*/ 84 h 109"/>
                <a:gd name="T50" fmla="*/ 90 w 112"/>
                <a:gd name="T51" fmla="*/ 88 h 109"/>
                <a:gd name="T52" fmla="*/ 94 w 112"/>
                <a:gd name="T53" fmla="*/ 92 h 109"/>
                <a:gd name="T54" fmla="*/ 98 w 112"/>
                <a:gd name="T55" fmla="*/ 96 h 109"/>
                <a:gd name="T56" fmla="*/ 101 w 112"/>
                <a:gd name="T57" fmla="*/ 99 h 109"/>
                <a:gd name="T58" fmla="*/ 105 w 112"/>
                <a:gd name="T59" fmla="*/ 102 h 109"/>
                <a:gd name="T60" fmla="*/ 108 w 112"/>
                <a:gd name="T61" fmla="*/ 106 h 109"/>
                <a:gd name="T62" fmla="*/ 111 w 112"/>
                <a:gd name="T63" fmla="*/ 108 h 109"/>
                <a:gd name="T64" fmla="*/ 111 w 112"/>
                <a:gd name="T65" fmla="*/ 108 h 109"/>
                <a:gd name="T66" fmla="*/ 111 w 112"/>
                <a:gd name="T67" fmla="*/ 108 h 109"/>
                <a:gd name="T68" fmla="*/ 111 w 112"/>
                <a:gd name="T69" fmla="*/ 108 h 109"/>
                <a:gd name="T70" fmla="*/ 111 w 112"/>
                <a:gd name="T71" fmla="*/ 108 h 109"/>
                <a:gd name="T72" fmla="*/ 111 w 112"/>
                <a:gd name="T73" fmla="*/ 108 h 109"/>
                <a:gd name="T74" fmla="*/ 111 w 112"/>
                <a:gd name="T75" fmla="*/ 108 h 109"/>
                <a:gd name="T76" fmla="*/ 111 w 112"/>
                <a:gd name="T77" fmla="*/ 108 h 109"/>
                <a:gd name="T78" fmla="*/ 111 w 112"/>
                <a:gd name="T79" fmla="*/ 108 h 109"/>
                <a:gd name="T80" fmla="*/ 111 w 112"/>
                <a:gd name="T81" fmla="*/ 108 h 109"/>
                <a:gd name="T82" fmla="*/ 111 w 112"/>
                <a:gd name="T83" fmla="*/ 108 h 109"/>
                <a:gd name="T84" fmla="*/ 111 w 112"/>
                <a:gd name="T85" fmla="*/ 108 h 109"/>
                <a:gd name="T86" fmla="*/ 111 w 112"/>
                <a:gd name="T87" fmla="*/ 108 h 109"/>
                <a:gd name="T88" fmla="*/ 111 w 112"/>
                <a:gd name="T89" fmla="*/ 108 h 109"/>
                <a:gd name="T90" fmla="*/ 111 w 112"/>
                <a:gd name="T91" fmla="*/ 108 h 109"/>
                <a:gd name="T92" fmla="*/ 111 w 112"/>
                <a:gd name="T93" fmla="*/ 108 h 109"/>
                <a:gd name="T94" fmla="*/ 111 w 112"/>
                <a:gd name="T95" fmla="*/ 108 h 109"/>
                <a:gd name="T96" fmla="*/ 111 w 112"/>
                <a:gd name="T97" fmla="*/ 108 h 109"/>
                <a:gd name="T98" fmla="*/ 111 w 112"/>
                <a:gd name="T99" fmla="*/ 108 h 109"/>
                <a:gd name="T100" fmla="*/ 111 w 112"/>
                <a:gd name="T101" fmla="*/ 108 h 109"/>
                <a:gd name="T102" fmla="*/ 111 w 112"/>
                <a:gd name="T103" fmla="*/ 108 h 109"/>
                <a:gd name="T104" fmla="*/ 111 w 112"/>
                <a:gd name="T105" fmla="*/ 108 h 109"/>
                <a:gd name="T106" fmla="*/ 111 w 112"/>
                <a:gd name="T107" fmla="*/ 108 h 109"/>
                <a:gd name="T108" fmla="*/ 111 w 112"/>
                <a:gd name="T109" fmla="*/ 108 h 109"/>
                <a:gd name="T110" fmla="*/ 111 w 112"/>
                <a:gd name="T111" fmla="*/ 108 h 109"/>
                <a:gd name="T112" fmla="*/ 111 w 112"/>
                <a:gd name="T113" fmla="*/ 108 h 109"/>
                <a:gd name="T114" fmla="*/ 111 w 112"/>
                <a:gd name="T115" fmla="*/ 108 h 109"/>
                <a:gd name="T116" fmla="*/ 111 w 112"/>
                <a:gd name="T117" fmla="*/ 108 h 109"/>
                <a:gd name="T118" fmla="*/ 111 w 112"/>
                <a:gd name="T119" fmla="*/ 108 h 109"/>
                <a:gd name="T120" fmla="*/ 111 w 112"/>
                <a:gd name="T121" fmla="*/ 108 h 109"/>
                <a:gd name="T122" fmla="*/ 111 w 112"/>
                <a:gd name="T123" fmla="*/ 108 h 109"/>
                <a:gd name="T124" fmla="*/ 111 w 112"/>
                <a:gd name="T125" fmla="*/ 108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
                <a:gd name="T190" fmla="*/ 0 h 109"/>
                <a:gd name="T191" fmla="*/ 112 w 112"/>
                <a:gd name="T192" fmla="*/ 109 h 1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69" name="Line 82"/>
            <p:cNvSpPr>
              <a:spLocks noChangeShapeType="1"/>
            </p:cNvSpPr>
            <p:nvPr/>
          </p:nvSpPr>
          <p:spPr bwMode="auto">
            <a:xfrm>
              <a:off x="4016" y="3225"/>
              <a:ext cx="55" cy="10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70" name="Freeform 83"/>
            <p:cNvSpPr>
              <a:spLocks/>
            </p:cNvSpPr>
            <p:nvPr/>
          </p:nvSpPr>
          <p:spPr bwMode="auto">
            <a:xfrm>
              <a:off x="4465" y="2842"/>
              <a:ext cx="94" cy="96"/>
            </a:xfrm>
            <a:custGeom>
              <a:avLst/>
              <a:gdLst>
                <a:gd name="T0" fmla="*/ 90 w 94"/>
                <a:gd name="T1" fmla="*/ 0 h 96"/>
                <a:gd name="T2" fmla="*/ 92 w 94"/>
                <a:gd name="T3" fmla="*/ 10 h 96"/>
                <a:gd name="T4" fmla="*/ 93 w 94"/>
                <a:gd name="T5" fmla="*/ 16 h 96"/>
                <a:gd name="T6" fmla="*/ 93 w 94"/>
                <a:gd name="T7" fmla="*/ 20 h 96"/>
                <a:gd name="T8" fmla="*/ 93 w 94"/>
                <a:gd name="T9" fmla="*/ 25 h 96"/>
                <a:gd name="T10" fmla="*/ 92 w 94"/>
                <a:gd name="T11" fmla="*/ 29 h 96"/>
                <a:gd name="T12" fmla="*/ 91 w 94"/>
                <a:gd name="T13" fmla="*/ 33 h 96"/>
                <a:gd name="T14" fmla="*/ 89 w 94"/>
                <a:gd name="T15" fmla="*/ 37 h 96"/>
                <a:gd name="T16" fmla="*/ 87 w 94"/>
                <a:gd name="T17" fmla="*/ 41 h 96"/>
                <a:gd name="T18" fmla="*/ 85 w 94"/>
                <a:gd name="T19" fmla="*/ 44 h 96"/>
                <a:gd name="T20" fmla="*/ 83 w 94"/>
                <a:gd name="T21" fmla="*/ 48 h 96"/>
                <a:gd name="T22" fmla="*/ 80 w 94"/>
                <a:gd name="T23" fmla="*/ 51 h 96"/>
                <a:gd name="T24" fmla="*/ 77 w 94"/>
                <a:gd name="T25" fmla="*/ 54 h 96"/>
                <a:gd name="T26" fmla="*/ 74 w 94"/>
                <a:gd name="T27" fmla="*/ 57 h 96"/>
                <a:gd name="T28" fmla="*/ 70 w 94"/>
                <a:gd name="T29" fmla="*/ 59 h 96"/>
                <a:gd name="T30" fmla="*/ 67 w 94"/>
                <a:gd name="T31" fmla="*/ 62 h 96"/>
                <a:gd name="T32" fmla="*/ 63 w 94"/>
                <a:gd name="T33" fmla="*/ 64 h 96"/>
                <a:gd name="T34" fmla="*/ 59 w 94"/>
                <a:gd name="T35" fmla="*/ 66 h 96"/>
                <a:gd name="T36" fmla="*/ 55 w 94"/>
                <a:gd name="T37" fmla="*/ 69 h 96"/>
                <a:gd name="T38" fmla="*/ 51 w 94"/>
                <a:gd name="T39" fmla="*/ 71 h 96"/>
                <a:gd name="T40" fmla="*/ 46 w 94"/>
                <a:gd name="T41" fmla="*/ 73 h 96"/>
                <a:gd name="T42" fmla="*/ 42 w 94"/>
                <a:gd name="T43" fmla="*/ 75 h 96"/>
                <a:gd name="T44" fmla="*/ 37 w 94"/>
                <a:gd name="T45" fmla="*/ 77 h 96"/>
                <a:gd name="T46" fmla="*/ 33 w 94"/>
                <a:gd name="T47" fmla="*/ 79 h 96"/>
                <a:gd name="T48" fmla="*/ 29 w 94"/>
                <a:gd name="T49" fmla="*/ 81 h 96"/>
                <a:gd name="T50" fmla="*/ 24 w 94"/>
                <a:gd name="T51" fmla="*/ 83 h 96"/>
                <a:gd name="T52" fmla="*/ 20 w 94"/>
                <a:gd name="T53" fmla="*/ 85 h 96"/>
                <a:gd name="T54" fmla="*/ 16 w 94"/>
                <a:gd name="T55" fmla="*/ 87 h 96"/>
                <a:gd name="T56" fmla="*/ 11 w 94"/>
                <a:gd name="T57" fmla="*/ 88 h 96"/>
                <a:gd name="T58" fmla="*/ 7 w 94"/>
                <a:gd name="T59" fmla="*/ 90 h 96"/>
                <a:gd name="T60" fmla="*/ 3 w 94"/>
                <a:gd name="T61" fmla="*/ 92 h 96"/>
                <a:gd name="T62" fmla="*/ 0 w 94"/>
                <a:gd name="T63" fmla="*/ 95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96"/>
                <a:gd name="T98" fmla="*/ 94 w 9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1" name="Line 84"/>
            <p:cNvSpPr>
              <a:spLocks noChangeShapeType="1"/>
            </p:cNvSpPr>
            <p:nvPr/>
          </p:nvSpPr>
          <p:spPr bwMode="auto">
            <a:xfrm flipH="1">
              <a:off x="4458" y="2937"/>
              <a:ext cx="28" cy="0"/>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72" name="Freeform 85"/>
            <p:cNvSpPr>
              <a:spLocks/>
            </p:cNvSpPr>
            <p:nvPr/>
          </p:nvSpPr>
          <p:spPr bwMode="auto">
            <a:xfrm>
              <a:off x="4631" y="2435"/>
              <a:ext cx="16" cy="56"/>
            </a:xfrm>
            <a:custGeom>
              <a:avLst/>
              <a:gdLst>
                <a:gd name="T0" fmla="*/ 0 w 16"/>
                <a:gd name="T1" fmla="*/ 0 h 56"/>
                <a:gd name="T2" fmla="*/ 2 w 16"/>
                <a:gd name="T3" fmla="*/ 3 h 56"/>
                <a:gd name="T4" fmla="*/ 3 w 16"/>
                <a:gd name="T5" fmla="*/ 5 h 56"/>
                <a:gd name="T6" fmla="*/ 4 w 16"/>
                <a:gd name="T7" fmla="*/ 6 h 56"/>
                <a:gd name="T8" fmla="*/ 5 w 16"/>
                <a:gd name="T9" fmla="*/ 8 h 56"/>
                <a:gd name="T10" fmla="*/ 6 w 16"/>
                <a:gd name="T11" fmla="*/ 9 h 56"/>
                <a:gd name="T12" fmla="*/ 7 w 16"/>
                <a:gd name="T13" fmla="*/ 11 h 56"/>
                <a:gd name="T14" fmla="*/ 8 w 16"/>
                <a:gd name="T15" fmla="*/ 13 h 56"/>
                <a:gd name="T16" fmla="*/ 9 w 16"/>
                <a:gd name="T17" fmla="*/ 14 h 56"/>
                <a:gd name="T18" fmla="*/ 10 w 16"/>
                <a:gd name="T19" fmla="*/ 16 h 56"/>
                <a:gd name="T20" fmla="*/ 11 w 16"/>
                <a:gd name="T21" fmla="*/ 17 h 56"/>
                <a:gd name="T22" fmla="*/ 11 w 16"/>
                <a:gd name="T23" fmla="*/ 19 h 56"/>
                <a:gd name="T24" fmla="*/ 12 w 16"/>
                <a:gd name="T25" fmla="*/ 21 h 56"/>
                <a:gd name="T26" fmla="*/ 12 w 16"/>
                <a:gd name="T27" fmla="*/ 22 h 56"/>
                <a:gd name="T28" fmla="*/ 13 w 16"/>
                <a:gd name="T29" fmla="*/ 24 h 56"/>
                <a:gd name="T30" fmla="*/ 13 w 16"/>
                <a:gd name="T31" fmla="*/ 26 h 56"/>
                <a:gd name="T32" fmla="*/ 14 w 16"/>
                <a:gd name="T33" fmla="*/ 27 h 56"/>
                <a:gd name="T34" fmla="*/ 14 w 16"/>
                <a:gd name="T35" fmla="*/ 29 h 56"/>
                <a:gd name="T36" fmla="*/ 15 w 16"/>
                <a:gd name="T37" fmla="*/ 31 h 56"/>
                <a:gd name="T38" fmla="*/ 15 w 16"/>
                <a:gd name="T39" fmla="*/ 33 h 56"/>
                <a:gd name="T40" fmla="*/ 15 w 16"/>
                <a:gd name="T41" fmla="*/ 34 h 56"/>
                <a:gd name="T42" fmla="*/ 15 w 16"/>
                <a:gd name="T43" fmla="*/ 36 h 56"/>
                <a:gd name="T44" fmla="*/ 15 w 16"/>
                <a:gd name="T45" fmla="*/ 38 h 56"/>
                <a:gd name="T46" fmla="*/ 15 w 16"/>
                <a:gd name="T47" fmla="*/ 40 h 56"/>
                <a:gd name="T48" fmla="*/ 15 w 16"/>
                <a:gd name="T49" fmla="*/ 41 h 56"/>
                <a:gd name="T50" fmla="*/ 15 w 16"/>
                <a:gd name="T51" fmla="*/ 43 h 56"/>
                <a:gd name="T52" fmla="*/ 15 w 16"/>
                <a:gd name="T53" fmla="*/ 45 h 56"/>
                <a:gd name="T54" fmla="*/ 15 w 16"/>
                <a:gd name="T55" fmla="*/ 47 h 56"/>
                <a:gd name="T56" fmla="*/ 15 w 16"/>
                <a:gd name="T57" fmla="*/ 49 h 56"/>
                <a:gd name="T58" fmla="*/ 14 w 16"/>
                <a:gd name="T59" fmla="*/ 51 h 56"/>
                <a:gd name="T60" fmla="*/ 14 w 16"/>
                <a:gd name="T61" fmla="*/ 53 h 56"/>
                <a:gd name="T62" fmla="*/ 14 w 16"/>
                <a:gd name="T63" fmla="*/ 55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56"/>
                <a:gd name="T98" fmla="*/ 16 w 16"/>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3" name="Line 86"/>
            <p:cNvSpPr>
              <a:spLocks noChangeShapeType="1"/>
            </p:cNvSpPr>
            <p:nvPr/>
          </p:nvSpPr>
          <p:spPr bwMode="auto">
            <a:xfrm flipH="1">
              <a:off x="4624" y="2455"/>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74" name="Freeform 87"/>
            <p:cNvSpPr>
              <a:spLocks/>
            </p:cNvSpPr>
            <p:nvPr/>
          </p:nvSpPr>
          <p:spPr bwMode="auto">
            <a:xfrm>
              <a:off x="4423" y="2324"/>
              <a:ext cx="87" cy="31"/>
            </a:xfrm>
            <a:custGeom>
              <a:avLst/>
              <a:gdLst>
                <a:gd name="T0" fmla="*/ 0 w 87"/>
                <a:gd name="T1" fmla="*/ 3 h 31"/>
                <a:gd name="T2" fmla="*/ 5 w 87"/>
                <a:gd name="T3" fmla="*/ 4 h 31"/>
                <a:gd name="T4" fmla="*/ 8 w 87"/>
                <a:gd name="T5" fmla="*/ 5 h 31"/>
                <a:gd name="T6" fmla="*/ 11 w 87"/>
                <a:gd name="T7" fmla="*/ 5 h 31"/>
                <a:gd name="T8" fmla="*/ 14 w 87"/>
                <a:gd name="T9" fmla="*/ 5 h 31"/>
                <a:gd name="T10" fmla="*/ 18 w 87"/>
                <a:gd name="T11" fmla="*/ 5 h 31"/>
                <a:gd name="T12" fmla="*/ 22 w 87"/>
                <a:gd name="T13" fmla="*/ 4 h 31"/>
                <a:gd name="T14" fmla="*/ 26 w 87"/>
                <a:gd name="T15" fmla="*/ 4 h 31"/>
                <a:gd name="T16" fmla="*/ 29 w 87"/>
                <a:gd name="T17" fmla="*/ 4 h 31"/>
                <a:gd name="T18" fmla="*/ 33 w 87"/>
                <a:gd name="T19" fmla="*/ 3 h 31"/>
                <a:gd name="T20" fmla="*/ 38 w 87"/>
                <a:gd name="T21" fmla="*/ 2 h 31"/>
                <a:gd name="T22" fmla="*/ 42 w 87"/>
                <a:gd name="T23" fmla="*/ 2 h 31"/>
                <a:gd name="T24" fmla="*/ 46 w 87"/>
                <a:gd name="T25" fmla="*/ 2 h 31"/>
                <a:gd name="T26" fmla="*/ 50 w 87"/>
                <a:gd name="T27" fmla="*/ 1 h 31"/>
                <a:gd name="T28" fmla="*/ 54 w 87"/>
                <a:gd name="T29" fmla="*/ 0 h 31"/>
                <a:gd name="T30" fmla="*/ 58 w 87"/>
                <a:gd name="T31" fmla="*/ 0 h 31"/>
                <a:gd name="T32" fmla="*/ 61 w 87"/>
                <a:gd name="T33" fmla="*/ 0 h 31"/>
                <a:gd name="T34" fmla="*/ 65 w 87"/>
                <a:gd name="T35" fmla="*/ 0 h 31"/>
                <a:gd name="T36" fmla="*/ 68 w 87"/>
                <a:gd name="T37" fmla="*/ 0 h 31"/>
                <a:gd name="T38" fmla="*/ 71 w 87"/>
                <a:gd name="T39" fmla="*/ 0 h 31"/>
                <a:gd name="T40" fmla="*/ 74 w 87"/>
                <a:gd name="T41" fmla="*/ 1 h 31"/>
                <a:gd name="T42" fmla="*/ 77 w 87"/>
                <a:gd name="T43" fmla="*/ 2 h 31"/>
                <a:gd name="T44" fmla="*/ 79 w 87"/>
                <a:gd name="T45" fmla="*/ 3 h 31"/>
                <a:gd name="T46" fmla="*/ 81 w 87"/>
                <a:gd name="T47" fmla="*/ 4 h 31"/>
                <a:gd name="T48" fmla="*/ 83 w 87"/>
                <a:gd name="T49" fmla="*/ 6 h 31"/>
                <a:gd name="T50" fmla="*/ 85 w 87"/>
                <a:gd name="T51" fmla="*/ 8 h 31"/>
                <a:gd name="T52" fmla="*/ 85 w 87"/>
                <a:gd name="T53" fmla="*/ 10 h 31"/>
                <a:gd name="T54" fmla="*/ 86 w 87"/>
                <a:gd name="T55" fmla="*/ 13 h 31"/>
                <a:gd name="T56" fmla="*/ 86 w 87"/>
                <a:gd name="T57" fmla="*/ 17 h 31"/>
                <a:gd name="T58" fmla="*/ 86 w 87"/>
                <a:gd name="T59" fmla="*/ 20 h 31"/>
                <a:gd name="T60" fmla="*/ 85 w 87"/>
                <a:gd name="T61" fmla="*/ 25 h 31"/>
                <a:gd name="T62" fmla="*/ 83 w 87"/>
                <a:gd name="T63" fmla="*/ 3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31"/>
                <a:gd name="T98" fmla="*/ 87 w 87"/>
                <a:gd name="T99" fmla="*/ 31 h 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5" name="Freeform 88"/>
            <p:cNvSpPr>
              <a:spLocks/>
            </p:cNvSpPr>
            <p:nvPr/>
          </p:nvSpPr>
          <p:spPr bwMode="auto">
            <a:xfrm>
              <a:off x="4513" y="2349"/>
              <a:ext cx="84" cy="73"/>
            </a:xfrm>
            <a:custGeom>
              <a:avLst/>
              <a:gdLst>
                <a:gd name="T0" fmla="*/ 0 w 84"/>
                <a:gd name="T1" fmla="*/ 5 h 73"/>
                <a:gd name="T2" fmla="*/ 8 w 84"/>
                <a:gd name="T3" fmla="*/ 3 h 73"/>
                <a:gd name="T4" fmla="*/ 11 w 84"/>
                <a:gd name="T5" fmla="*/ 2 h 73"/>
                <a:gd name="T6" fmla="*/ 15 w 84"/>
                <a:gd name="T7" fmla="*/ 1 h 73"/>
                <a:gd name="T8" fmla="*/ 19 w 84"/>
                <a:gd name="T9" fmla="*/ 1 h 73"/>
                <a:gd name="T10" fmla="*/ 23 w 84"/>
                <a:gd name="T11" fmla="*/ 1 h 73"/>
                <a:gd name="T12" fmla="*/ 27 w 84"/>
                <a:gd name="T13" fmla="*/ 0 h 73"/>
                <a:gd name="T14" fmla="*/ 30 w 84"/>
                <a:gd name="T15" fmla="*/ 0 h 73"/>
                <a:gd name="T16" fmla="*/ 34 w 84"/>
                <a:gd name="T17" fmla="*/ 0 h 73"/>
                <a:gd name="T18" fmla="*/ 37 w 84"/>
                <a:gd name="T19" fmla="*/ 0 h 73"/>
                <a:gd name="T20" fmla="*/ 41 w 84"/>
                <a:gd name="T21" fmla="*/ 1 h 73"/>
                <a:gd name="T22" fmla="*/ 44 w 84"/>
                <a:gd name="T23" fmla="*/ 1 h 73"/>
                <a:gd name="T24" fmla="*/ 48 w 84"/>
                <a:gd name="T25" fmla="*/ 1 h 73"/>
                <a:gd name="T26" fmla="*/ 51 w 84"/>
                <a:gd name="T27" fmla="*/ 2 h 73"/>
                <a:gd name="T28" fmla="*/ 54 w 84"/>
                <a:gd name="T29" fmla="*/ 3 h 73"/>
                <a:gd name="T30" fmla="*/ 57 w 84"/>
                <a:gd name="T31" fmla="*/ 5 h 73"/>
                <a:gd name="T32" fmla="*/ 60 w 84"/>
                <a:gd name="T33" fmla="*/ 6 h 73"/>
                <a:gd name="T34" fmla="*/ 63 w 84"/>
                <a:gd name="T35" fmla="*/ 7 h 73"/>
                <a:gd name="T36" fmla="*/ 65 w 84"/>
                <a:gd name="T37" fmla="*/ 9 h 73"/>
                <a:gd name="T38" fmla="*/ 68 w 84"/>
                <a:gd name="T39" fmla="*/ 11 h 73"/>
                <a:gd name="T40" fmla="*/ 70 w 84"/>
                <a:gd name="T41" fmla="*/ 13 h 73"/>
                <a:gd name="T42" fmla="*/ 72 w 84"/>
                <a:gd name="T43" fmla="*/ 15 h 73"/>
                <a:gd name="T44" fmla="*/ 74 w 84"/>
                <a:gd name="T45" fmla="*/ 18 h 73"/>
                <a:gd name="T46" fmla="*/ 76 w 84"/>
                <a:gd name="T47" fmla="*/ 21 h 73"/>
                <a:gd name="T48" fmla="*/ 77 w 84"/>
                <a:gd name="T49" fmla="*/ 24 h 73"/>
                <a:gd name="T50" fmla="*/ 79 w 84"/>
                <a:gd name="T51" fmla="*/ 27 h 73"/>
                <a:gd name="T52" fmla="*/ 80 w 84"/>
                <a:gd name="T53" fmla="*/ 31 h 73"/>
                <a:gd name="T54" fmla="*/ 81 w 84"/>
                <a:gd name="T55" fmla="*/ 34 h 73"/>
                <a:gd name="T56" fmla="*/ 82 w 84"/>
                <a:gd name="T57" fmla="*/ 38 h 73"/>
                <a:gd name="T58" fmla="*/ 83 w 84"/>
                <a:gd name="T59" fmla="*/ 43 h 73"/>
                <a:gd name="T60" fmla="*/ 83 w 84"/>
                <a:gd name="T61" fmla="*/ 47 h 73"/>
                <a:gd name="T62" fmla="*/ 83 w 84"/>
                <a:gd name="T63" fmla="*/ 52 h 73"/>
                <a:gd name="T64" fmla="*/ 81 w 84"/>
                <a:gd name="T65" fmla="*/ 53 h 73"/>
                <a:gd name="T66" fmla="*/ 81 w 84"/>
                <a:gd name="T67" fmla="*/ 54 h 73"/>
                <a:gd name="T68" fmla="*/ 80 w 84"/>
                <a:gd name="T69" fmla="*/ 55 h 73"/>
                <a:gd name="T70" fmla="*/ 79 w 84"/>
                <a:gd name="T71" fmla="*/ 55 h 73"/>
                <a:gd name="T72" fmla="*/ 78 w 84"/>
                <a:gd name="T73" fmla="*/ 56 h 73"/>
                <a:gd name="T74" fmla="*/ 77 w 84"/>
                <a:gd name="T75" fmla="*/ 57 h 73"/>
                <a:gd name="T76" fmla="*/ 77 w 84"/>
                <a:gd name="T77" fmla="*/ 57 h 73"/>
                <a:gd name="T78" fmla="*/ 76 w 84"/>
                <a:gd name="T79" fmla="*/ 58 h 73"/>
                <a:gd name="T80" fmla="*/ 75 w 84"/>
                <a:gd name="T81" fmla="*/ 59 h 73"/>
                <a:gd name="T82" fmla="*/ 74 w 84"/>
                <a:gd name="T83" fmla="*/ 60 h 73"/>
                <a:gd name="T84" fmla="*/ 73 w 84"/>
                <a:gd name="T85" fmla="*/ 61 h 73"/>
                <a:gd name="T86" fmla="*/ 73 w 84"/>
                <a:gd name="T87" fmla="*/ 61 h 73"/>
                <a:gd name="T88" fmla="*/ 72 w 84"/>
                <a:gd name="T89" fmla="*/ 62 h 73"/>
                <a:gd name="T90" fmla="*/ 71 w 84"/>
                <a:gd name="T91" fmla="*/ 63 h 73"/>
                <a:gd name="T92" fmla="*/ 70 w 84"/>
                <a:gd name="T93" fmla="*/ 63 h 73"/>
                <a:gd name="T94" fmla="*/ 69 w 84"/>
                <a:gd name="T95" fmla="*/ 64 h 73"/>
                <a:gd name="T96" fmla="*/ 69 w 84"/>
                <a:gd name="T97" fmla="*/ 65 h 73"/>
                <a:gd name="T98" fmla="*/ 67 w 84"/>
                <a:gd name="T99" fmla="*/ 65 h 73"/>
                <a:gd name="T100" fmla="*/ 67 w 84"/>
                <a:gd name="T101" fmla="*/ 66 h 73"/>
                <a:gd name="T102" fmla="*/ 66 w 84"/>
                <a:gd name="T103" fmla="*/ 67 h 73"/>
                <a:gd name="T104" fmla="*/ 65 w 84"/>
                <a:gd name="T105" fmla="*/ 67 h 73"/>
                <a:gd name="T106" fmla="*/ 64 w 84"/>
                <a:gd name="T107" fmla="*/ 68 h 73"/>
                <a:gd name="T108" fmla="*/ 63 w 84"/>
                <a:gd name="T109" fmla="*/ 69 h 73"/>
                <a:gd name="T110" fmla="*/ 62 w 84"/>
                <a:gd name="T111" fmla="*/ 69 h 73"/>
                <a:gd name="T112" fmla="*/ 61 w 84"/>
                <a:gd name="T113" fmla="*/ 70 h 73"/>
                <a:gd name="T114" fmla="*/ 61 w 84"/>
                <a:gd name="T115" fmla="*/ 70 h 73"/>
                <a:gd name="T116" fmla="*/ 59 w 84"/>
                <a:gd name="T117" fmla="*/ 71 h 73"/>
                <a:gd name="T118" fmla="*/ 59 w 84"/>
                <a:gd name="T119" fmla="*/ 71 h 73"/>
                <a:gd name="T120" fmla="*/ 57 w 84"/>
                <a:gd name="T121" fmla="*/ 71 h 73"/>
                <a:gd name="T122" fmla="*/ 57 w 84"/>
                <a:gd name="T123" fmla="*/ 72 h 73"/>
                <a:gd name="T124" fmla="*/ 56 w 84"/>
                <a:gd name="T125" fmla="*/ 72 h 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
                <a:gd name="T190" fmla="*/ 0 h 73"/>
                <a:gd name="T191" fmla="*/ 84 w 84"/>
                <a:gd name="T192" fmla="*/ 73 h 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6" name="Freeform 89"/>
            <p:cNvSpPr>
              <a:spLocks/>
            </p:cNvSpPr>
            <p:nvPr/>
          </p:nvSpPr>
          <p:spPr bwMode="auto">
            <a:xfrm>
              <a:off x="3076" y="3058"/>
              <a:ext cx="37" cy="83"/>
            </a:xfrm>
            <a:custGeom>
              <a:avLst/>
              <a:gdLst>
                <a:gd name="T0" fmla="*/ 2 w 37"/>
                <a:gd name="T1" fmla="*/ 0 h 83"/>
                <a:gd name="T2" fmla="*/ 0 w 37"/>
                <a:gd name="T3" fmla="*/ 6 h 83"/>
                <a:gd name="T4" fmla="*/ 0 w 37"/>
                <a:gd name="T5" fmla="*/ 10 h 83"/>
                <a:gd name="T6" fmla="*/ 0 w 37"/>
                <a:gd name="T7" fmla="*/ 12 h 83"/>
                <a:gd name="T8" fmla="*/ 0 w 37"/>
                <a:gd name="T9" fmla="*/ 15 h 83"/>
                <a:gd name="T10" fmla="*/ 0 w 37"/>
                <a:gd name="T11" fmla="*/ 18 h 83"/>
                <a:gd name="T12" fmla="*/ 1 w 37"/>
                <a:gd name="T13" fmla="*/ 21 h 83"/>
                <a:gd name="T14" fmla="*/ 2 w 37"/>
                <a:gd name="T15" fmla="*/ 23 h 83"/>
                <a:gd name="T16" fmla="*/ 2 w 37"/>
                <a:gd name="T17" fmla="*/ 26 h 83"/>
                <a:gd name="T18" fmla="*/ 3 w 37"/>
                <a:gd name="T19" fmla="*/ 28 h 83"/>
                <a:gd name="T20" fmla="*/ 4 w 37"/>
                <a:gd name="T21" fmla="*/ 31 h 83"/>
                <a:gd name="T22" fmla="*/ 6 w 37"/>
                <a:gd name="T23" fmla="*/ 34 h 83"/>
                <a:gd name="T24" fmla="*/ 7 w 37"/>
                <a:gd name="T25" fmla="*/ 36 h 83"/>
                <a:gd name="T26" fmla="*/ 8 w 37"/>
                <a:gd name="T27" fmla="*/ 38 h 83"/>
                <a:gd name="T28" fmla="*/ 10 w 37"/>
                <a:gd name="T29" fmla="*/ 40 h 83"/>
                <a:gd name="T30" fmla="*/ 11 w 37"/>
                <a:gd name="T31" fmla="*/ 43 h 83"/>
                <a:gd name="T32" fmla="*/ 13 w 37"/>
                <a:gd name="T33" fmla="*/ 45 h 83"/>
                <a:gd name="T34" fmla="*/ 14 w 37"/>
                <a:gd name="T35" fmla="*/ 48 h 83"/>
                <a:gd name="T36" fmla="*/ 16 w 37"/>
                <a:gd name="T37" fmla="*/ 50 h 83"/>
                <a:gd name="T38" fmla="*/ 18 w 37"/>
                <a:gd name="T39" fmla="*/ 52 h 83"/>
                <a:gd name="T40" fmla="*/ 19 w 37"/>
                <a:gd name="T41" fmla="*/ 54 h 83"/>
                <a:gd name="T42" fmla="*/ 21 w 37"/>
                <a:gd name="T43" fmla="*/ 57 h 83"/>
                <a:gd name="T44" fmla="*/ 23 w 37"/>
                <a:gd name="T45" fmla="*/ 59 h 83"/>
                <a:gd name="T46" fmla="*/ 24 w 37"/>
                <a:gd name="T47" fmla="*/ 62 h 83"/>
                <a:gd name="T48" fmla="*/ 26 w 37"/>
                <a:gd name="T49" fmla="*/ 64 h 83"/>
                <a:gd name="T50" fmla="*/ 28 w 37"/>
                <a:gd name="T51" fmla="*/ 66 h 83"/>
                <a:gd name="T52" fmla="*/ 29 w 37"/>
                <a:gd name="T53" fmla="*/ 69 h 83"/>
                <a:gd name="T54" fmla="*/ 31 w 37"/>
                <a:gd name="T55" fmla="*/ 71 h 83"/>
                <a:gd name="T56" fmla="*/ 32 w 37"/>
                <a:gd name="T57" fmla="*/ 74 h 83"/>
                <a:gd name="T58" fmla="*/ 34 w 37"/>
                <a:gd name="T59" fmla="*/ 76 h 83"/>
                <a:gd name="T60" fmla="*/ 35 w 37"/>
                <a:gd name="T61" fmla="*/ 79 h 83"/>
                <a:gd name="T62" fmla="*/ 36 w 37"/>
                <a:gd name="T63" fmla="*/ 82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
                <a:gd name="T97" fmla="*/ 0 h 83"/>
                <a:gd name="T98" fmla="*/ 37 w 37"/>
                <a:gd name="T99" fmla="*/ 83 h 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7" name="Freeform 90"/>
            <p:cNvSpPr>
              <a:spLocks/>
            </p:cNvSpPr>
            <p:nvPr/>
          </p:nvSpPr>
          <p:spPr bwMode="auto">
            <a:xfrm>
              <a:off x="3313" y="2896"/>
              <a:ext cx="84" cy="28"/>
            </a:xfrm>
            <a:custGeom>
              <a:avLst/>
              <a:gdLst>
                <a:gd name="T0" fmla="*/ 83 w 84"/>
                <a:gd name="T1" fmla="*/ 0 h 28"/>
                <a:gd name="T2" fmla="*/ 78 w 84"/>
                <a:gd name="T3" fmla="*/ 1 h 28"/>
                <a:gd name="T4" fmla="*/ 75 w 84"/>
                <a:gd name="T5" fmla="*/ 2 h 28"/>
                <a:gd name="T6" fmla="*/ 73 w 84"/>
                <a:gd name="T7" fmla="*/ 2 h 28"/>
                <a:gd name="T8" fmla="*/ 70 w 84"/>
                <a:gd name="T9" fmla="*/ 3 h 28"/>
                <a:gd name="T10" fmla="*/ 67 w 84"/>
                <a:gd name="T11" fmla="*/ 3 h 28"/>
                <a:gd name="T12" fmla="*/ 64 w 84"/>
                <a:gd name="T13" fmla="*/ 4 h 28"/>
                <a:gd name="T14" fmla="*/ 62 w 84"/>
                <a:gd name="T15" fmla="*/ 4 h 28"/>
                <a:gd name="T16" fmla="*/ 59 w 84"/>
                <a:gd name="T17" fmla="*/ 5 h 28"/>
                <a:gd name="T18" fmla="*/ 56 w 84"/>
                <a:gd name="T19" fmla="*/ 6 h 28"/>
                <a:gd name="T20" fmla="*/ 54 w 84"/>
                <a:gd name="T21" fmla="*/ 6 h 28"/>
                <a:gd name="T22" fmla="*/ 51 w 84"/>
                <a:gd name="T23" fmla="*/ 7 h 28"/>
                <a:gd name="T24" fmla="*/ 48 w 84"/>
                <a:gd name="T25" fmla="*/ 8 h 28"/>
                <a:gd name="T26" fmla="*/ 46 w 84"/>
                <a:gd name="T27" fmla="*/ 8 h 28"/>
                <a:gd name="T28" fmla="*/ 43 w 84"/>
                <a:gd name="T29" fmla="*/ 9 h 28"/>
                <a:gd name="T30" fmla="*/ 41 w 84"/>
                <a:gd name="T31" fmla="*/ 10 h 28"/>
                <a:gd name="T32" fmla="*/ 38 w 84"/>
                <a:gd name="T33" fmla="*/ 11 h 28"/>
                <a:gd name="T34" fmla="*/ 35 w 84"/>
                <a:gd name="T35" fmla="*/ 12 h 28"/>
                <a:gd name="T36" fmla="*/ 33 w 84"/>
                <a:gd name="T37" fmla="*/ 12 h 28"/>
                <a:gd name="T38" fmla="*/ 30 w 84"/>
                <a:gd name="T39" fmla="*/ 13 h 28"/>
                <a:gd name="T40" fmla="*/ 27 w 84"/>
                <a:gd name="T41" fmla="*/ 14 h 28"/>
                <a:gd name="T42" fmla="*/ 25 w 84"/>
                <a:gd name="T43" fmla="*/ 15 h 28"/>
                <a:gd name="T44" fmla="*/ 22 w 84"/>
                <a:gd name="T45" fmla="*/ 16 h 28"/>
                <a:gd name="T46" fmla="*/ 20 w 84"/>
                <a:gd name="T47" fmla="*/ 17 h 28"/>
                <a:gd name="T48" fmla="*/ 17 w 84"/>
                <a:gd name="T49" fmla="*/ 18 h 28"/>
                <a:gd name="T50" fmla="*/ 15 w 84"/>
                <a:gd name="T51" fmla="*/ 19 h 28"/>
                <a:gd name="T52" fmla="*/ 12 w 84"/>
                <a:gd name="T53" fmla="*/ 20 h 28"/>
                <a:gd name="T54" fmla="*/ 10 w 84"/>
                <a:gd name="T55" fmla="*/ 21 h 28"/>
                <a:gd name="T56" fmla="*/ 7 w 84"/>
                <a:gd name="T57" fmla="*/ 22 h 28"/>
                <a:gd name="T58" fmla="*/ 5 w 84"/>
                <a:gd name="T59" fmla="*/ 24 h 28"/>
                <a:gd name="T60" fmla="*/ 2 w 84"/>
                <a:gd name="T61" fmla="*/ 25 h 28"/>
                <a:gd name="T62" fmla="*/ 0 w 84"/>
                <a:gd name="T63" fmla="*/ 27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28"/>
                <a:gd name="T98" fmla="*/ 84 w 84"/>
                <a:gd name="T99" fmla="*/ 28 h 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8" name="Freeform 91"/>
            <p:cNvSpPr>
              <a:spLocks/>
            </p:cNvSpPr>
            <p:nvPr/>
          </p:nvSpPr>
          <p:spPr bwMode="auto">
            <a:xfrm>
              <a:off x="4014" y="2598"/>
              <a:ext cx="44" cy="136"/>
            </a:xfrm>
            <a:custGeom>
              <a:avLst/>
              <a:gdLst>
                <a:gd name="T0" fmla="*/ 0 w 44"/>
                <a:gd name="T1" fmla="*/ 0 h 136"/>
                <a:gd name="T2" fmla="*/ 1 w 44"/>
                <a:gd name="T3" fmla="*/ 8 h 136"/>
                <a:gd name="T4" fmla="*/ 2 w 44"/>
                <a:gd name="T5" fmla="*/ 12 h 136"/>
                <a:gd name="T6" fmla="*/ 4 w 44"/>
                <a:gd name="T7" fmla="*/ 17 h 136"/>
                <a:gd name="T8" fmla="*/ 6 w 44"/>
                <a:gd name="T9" fmla="*/ 21 h 136"/>
                <a:gd name="T10" fmla="*/ 8 w 44"/>
                <a:gd name="T11" fmla="*/ 26 h 136"/>
                <a:gd name="T12" fmla="*/ 10 w 44"/>
                <a:gd name="T13" fmla="*/ 30 h 136"/>
                <a:gd name="T14" fmla="*/ 13 w 44"/>
                <a:gd name="T15" fmla="*/ 34 h 136"/>
                <a:gd name="T16" fmla="*/ 16 w 44"/>
                <a:gd name="T17" fmla="*/ 38 h 136"/>
                <a:gd name="T18" fmla="*/ 18 w 44"/>
                <a:gd name="T19" fmla="*/ 43 h 136"/>
                <a:gd name="T20" fmla="*/ 21 w 44"/>
                <a:gd name="T21" fmla="*/ 47 h 136"/>
                <a:gd name="T22" fmla="*/ 24 w 44"/>
                <a:gd name="T23" fmla="*/ 51 h 136"/>
                <a:gd name="T24" fmla="*/ 26 w 44"/>
                <a:gd name="T25" fmla="*/ 56 h 136"/>
                <a:gd name="T26" fmla="*/ 29 w 44"/>
                <a:gd name="T27" fmla="*/ 60 h 136"/>
                <a:gd name="T28" fmla="*/ 32 w 44"/>
                <a:gd name="T29" fmla="*/ 64 h 136"/>
                <a:gd name="T30" fmla="*/ 34 w 44"/>
                <a:gd name="T31" fmla="*/ 68 h 136"/>
                <a:gd name="T32" fmla="*/ 36 w 44"/>
                <a:gd name="T33" fmla="*/ 73 h 136"/>
                <a:gd name="T34" fmla="*/ 38 w 44"/>
                <a:gd name="T35" fmla="*/ 77 h 136"/>
                <a:gd name="T36" fmla="*/ 40 w 44"/>
                <a:gd name="T37" fmla="*/ 81 h 136"/>
                <a:gd name="T38" fmla="*/ 41 w 44"/>
                <a:gd name="T39" fmla="*/ 85 h 136"/>
                <a:gd name="T40" fmla="*/ 42 w 44"/>
                <a:gd name="T41" fmla="*/ 90 h 136"/>
                <a:gd name="T42" fmla="*/ 43 w 44"/>
                <a:gd name="T43" fmla="*/ 94 h 136"/>
                <a:gd name="T44" fmla="*/ 43 w 44"/>
                <a:gd name="T45" fmla="*/ 98 h 136"/>
                <a:gd name="T46" fmla="*/ 43 w 44"/>
                <a:gd name="T47" fmla="*/ 102 h 136"/>
                <a:gd name="T48" fmla="*/ 42 w 44"/>
                <a:gd name="T49" fmla="*/ 106 h 136"/>
                <a:gd name="T50" fmla="*/ 41 w 44"/>
                <a:gd name="T51" fmla="*/ 110 h 136"/>
                <a:gd name="T52" fmla="*/ 39 w 44"/>
                <a:gd name="T53" fmla="*/ 114 h 136"/>
                <a:gd name="T54" fmla="*/ 36 w 44"/>
                <a:gd name="T55" fmla="*/ 119 h 136"/>
                <a:gd name="T56" fmla="*/ 34 w 44"/>
                <a:gd name="T57" fmla="*/ 123 h 136"/>
                <a:gd name="T58" fmla="*/ 30 w 44"/>
                <a:gd name="T59" fmla="*/ 127 h 136"/>
                <a:gd name="T60" fmla="*/ 25 w 44"/>
                <a:gd name="T61" fmla="*/ 131 h 136"/>
                <a:gd name="T62" fmla="*/ 20 w 44"/>
                <a:gd name="T63" fmla="*/ 135 h 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
                <a:gd name="T97" fmla="*/ 0 h 136"/>
                <a:gd name="T98" fmla="*/ 44 w 44"/>
                <a:gd name="T99" fmla="*/ 136 h 1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79" name="Freeform 92"/>
            <p:cNvSpPr>
              <a:spLocks/>
            </p:cNvSpPr>
            <p:nvPr/>
          </p:nvSpPr>
          <p:spPr bwMode="auto">
            <a:xfrm>
              <a:off x="3792" y="2727"/>
              <a:ext cx="250" cy="231"/>
            </a:xfrm>
            <a:custGeom>
              <a:avLst/>
              <a:gdLst>
                <a:gd name="T0" fmla="*/ 249 w 250"/>
                <a:gd name="T1" fmla="*/ 0 h 231"/>
                <a:gd name="T2" fmla="*/ 231 w 250"/>
                <a:gd name="T3" fmla="*/ 10 h 231"/>
                <a:gd name="T4" fmla="*/ 223 w 250"/>
                <a:gd name="T5" fmla="*/ 16 h 231"/>
                <a:gd name="T6" fmla="*/ 214 w 250"/>
                <a:gd name="T7" fmla="*/ 22 h 231"/>
                <a:gd name="T8" fmla="*/ 206 w 250"/>
                <a:gd name="T9" fmla="*/ 29 h 231"/>
                <a:gd name="T10" fmla="*/ 198 w 250"/>
                <a:gd name="T11" fmla="*/ 35 h 231"/>
                <a:gd name="T12" fmla="*/ 190 w 250"/>
                <a:gd name="T13" fmla="*/ 42 h 231"/>
                <a:gd name="T14" fmla="*/ 182 w 250"/>
                <a:gd name="T15" fmla="*/ 49 h 231"/>
                <a:gd name="T16" fmla="*/ 174 w 250"/>
                <a:gd name="T17" fmla="*/ 56 h 231"/>
                <a:gd name="T18" fmla="*/ 166 w 250"/>
                <a:gd name="T19" fmla="*/ 63 h 231"/>
                <a:gd name="T20" fmla="*/ 158 w 250"/>
                <a:gd name="T21" fmla="*/ 71 h 231"/>
                <a:gd name="T22" fmla="*/ 151 w 250"/>
                <a:gd name="T23" fmla="*/ 78 h 231"/>
                <a:gd name="T24" fmla="*/ 143 w 250"/>
                <a:gd name="T25" fmla="*/ 86 h 231"/>
                <a:gd name="T26" fmla="*/ 136 w 250"/>
                <a:gd name="T27" fmla="*/ 94 h 231"/>
                <a:gd name="T28" fmla="*/ 128 w 250"/>
                <a:gd name="T29" fmla="*/ 101 h 231"/>
                <a:gd name="T30" fmla="*/ 121 w 250"/>
                <a:gd name="T31" fmla="*/ 109 h 231"/>
                <a:gd name="T32" fmla="*/ 113 w 250"/>
                <a:gd name="T33" fmla="*/ 117 h 231"/>
                <a:gd name="T34" fmla="*/ 106 w 250"/>
                <a:gd name="T35" fmla="*/ 125 h 231"/>
                <a:gd name="T36" fmla="*/ 98 w 250"/>
                <a:gd name="T37" fmla="*/ 133 h 231"/>
                <a:gd name="T38" fmla="*/ 91 w 250"/>
                <a:gd name="T39" fmla="*/ 141 h 231"/>
                <a:gd name="T40" fmla="*/ 84 w 250"/>
                <a:gd name="T41" fmla="*/ 149 h 231"/>
                <a:gd name="T42" fmla="*/ 76 w 250"/>
                <a:gd name="T43" fmla="*/ 157 h 231"/>
                <a:gd name="T44" fmla="*/ 69 w 250"/>
                <a:gd name="T45" fmla="*/ 165 h 231"/>
                <a:gd name="T46" fmla="*/ 62 w 250"/>
                <a:gd name="T47" fmla="*/ 173 h 231"/>
                <a:gd name="T48" fmla="*/ 54 w 250"/>
                <a:gd name="T49" fmla="*/ 180 h 231"/>
                <a:gd name="T50" fmla="*/ 46 w 250"/>
                <a:gd name="T51" fmla="*/ 188 h 231"/>
                <a:gd name="T52" fmla="*/ 39 w 250"/>
                <a:gd name="T53" fmla="*/ 195 h 231"/>
                <a:gd name="T54" fmla="*/ 31 w 250"/>
                <a:gd name="T55" fmla="*/ 202 h 231"/>
                <a:gd name="T56" fmla="*/ 23 w 250"/>
                <a:gd name="T57" fmla="*/ 209 h 231"/>
                <a:gd name="T58" fmla="*/ 15 w 250"/>
                <a:gd name="T59" fmla="*/ 216 h 231"/>
                <a:gd name="T60" fmla="*/ 8 w 250"/>
                <a:gd name="T61" fmla="*/ 223 h 231"/>
                <a:gd name="T62" fmla="*/ 0 w 250"/>
                <a:gd name="T63" fmla="*/ 230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231"/>
                <a:gd name="T98" fmla="*/ 250 w 250"/>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0" name="Freeform 93"/>
            <p:cNvSpPr>
              <a:spLocks/>
            </p:cNvSpPr>
            <p:nvPr/>
          </p:nvSpPr>
          <p:spPr bwMode="auto">
            <a:xfrm>
              <a:off x="4166" y="3553"/>
              <a:ext cx="218" cy="259"/>
            </a:xfrm>
            <a:custGeom>
              <a:avLst/>
              <a:gdLst>
                <a:gd name="T0" fmla="*/ 174 w 218"/>
                <a:gd name="T1" fmla="*/ 0 h 259"/>
                <a:gd name="T2" fmla="*/ 192 w 218"/>
                <a:gd name="T3" fmla="*/ 1 h 259"/>
                <a:gd name="T4" fmla="*/ 199 w 218"/>
                <a:gd name="T5" fmla="*/ 3 h 259"/>
                <a:gd name="T6" fmla="*/ 205 w 218"/>
                <a:gd name="T7" fmla="*/ 7 h 259"/>
                <a:gd name="T8" fmla="*/ 209 w 218"/>
                <a:gd name="T9" fmla="*/ 12 h 259"/>
                <a:gd name="T10" fmla="*/ 213 w 218"/>
                <a:gd name="T11" fmla="*/ 19 h 259"/>
                <a:gd name="T12" fmla="*/ 216 w 218"/>
                <a:gd name="T13" fmla="*/ 26 h 259"/>
                <a:gd name="T14" fmla="*/ 217 w 218"/>
                <a:gd name="T15" fmla="*/ 35 h 259"/>
                <a:gd name="T16" fmla="*/ 217 w 218"/>
                <a:gd name="T17" fmla="*/ 44 h 259"/>
                <a:gd name="T18" fmla="*/ 217 w 218"/>
                <a:gd name="T19" fmla="*/ 54 h 259"/>
                <a:gd name="T20" fmla="*/ 215 w 218"/>
                <a:gd name="T21" fmla="*/ 65 h 259"/>
                <a:gd name="T22" fmla="*/ 212 w 218"/>
                <a:gd name="T23" fmla="*/ 77 h 259"/>
                <a:gd name="T24" fmla="*/ 209 w 218"/>
                <a:gd name="T25" fmla="*/ 88 h 259"/>
                <a:gd name="T26" fmla="*/ 204 w 218"/>
                <a:gd name="T27" fmla="*/ 101 h 259"/>
                <a:gd name="T28" fmla="*/ 199 w 218"/>
                <a:gd name="T29" fmla="*/ 113 h 259"/>
                <a:gd name="T30" fmla="*/ 193 w 218"/>
                <a:gd name="T31" fmla="*/ 125 h 259"/>
                <a:gd name="T32" fmla="*/ 186 w 218"/>
                <a:gd name="T33" fmla="*/ 138 h 259"/>
                <a:gd name="T34" fmla="*/ 178 w 218"/>
                <a:gd name="T35" fmla="*/ 151 h 259"/>
                <a:gd name="T36" fmla="*/ 169 w 218"/>
                <a:gd name="T37" fmla="*/ 163 h 259"/>
                <a:gd name="T38" fmla="*/ 160 w 218"/>
                <a:gd name="T39" fmla="*/ 175 h 259"/>
                <a:gd name="T40" fmla="*/ 150 w 218"/>
                <a:gd name="T41" fmla="*/ 187 h 259"/>
                <a:gd name="T42" fmla="*/ 139 w 218"/>
                <a:gd name="T43" fmla="*/ 197 h 259"/>
                <a:gd name="T44" fmla="*/ 128 w 218"/>
                <a:gd name="T45" fmla="*/ 208 h 259"/>
                <a:gd name="T46" fmla="*/ 116 w 218"/>
                <a:gd name="T47" fmla="*/ 218 h 259"/>
                <a:gd name="T48" fmla="*/ 103 w 218"/>
                <a:gd name="T49" fmla="*/ 227 h 259"/>
                <a:gd name="T50" fmla="*/ 90 w 218"/>
                <a:gd name="T51" fmla="*/ 235 h 259"/>
                <a:gd name="T52" fmla="*/ 76 w 218"/>
                <a:gd name="T53" fmla="*/ 242 h 259"/>
                <a:gd name="T54" fmla="*/ 62 w 218"/>
                <a:gd name="T55" fmla="*/ 248 h 259"/>
                <a:gd name="T56" fmla="*/ 47 w 218"/>
                <a:gd name="T57" fmla="*/ 252 h 259"/>
                <a:gd name="T58" fmla="*/ 32 w 218"/>
                <a:gd name="T59" fmla="*/ 255 h 259"/>
                <a:gd name="T60" fmla="*/ 16 w 218"/>
                <a:gd name="T61" fmla="*/ 257 h 259"/>
                <a:gd name="T62" fmla="*/ 0 w 218"/>
                <a:gd name="T63" fmla="*/ 258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8"/>
                <a:gd name="T97" fmla="*/ 0 h 259"/>
                <a:gd name="T98" fmla="*/ 218 w 218"/>
                <a:gd name="T99" fmla="*/ 259 h 2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1" name="Freeform 94"/>
            <p:cNvSpPr>
              <a:spLocks/>
            </p:cNvSpPr>
            <p:nvPr/>
          </p:nvSpPr>
          <p:spPr bwMode="auto">
            <a:xfrm>
              <a:off x="3390" y="2849"/>
              <a:ext cx="56" cy="8"/>
            </a:xfrm>
            <a:custGeom>
              <a:avLst/>
              <a:gdLst>
                <a:gd name="T0" fmla="*/ 55 w 56"/>
                <a:gd name="T1" fmla="*/ 0 h 8"/>
                <a:gd name="T2" fmla="*/ 52 w 56"/>
                <a:gd name="T3" fmla="*/ 1 h 8"/>
                <a:gd name="T4" fmla="*/ 50 w 56"/>
                <a:gd name="T5" fmla="*/ 1 h 8"/>
                <a:gd name="T6" fmla="*/ 48 w 56"/>
                <a:gd name="T7" fmla="*/ 2 h 8"/>
                <a:gd name="T8" fmla="*/ 46 w 56"/>
                <a:gd name="T9" fmla="*/ 2 h 8"/>
                <a:gd name="T10" fmla="*/ 45 w 56"/>
                <a:gd name="T11" fmla="*/ 3 h 8"/>
                <a:gd name="T12" fmla="*/ 43 w 56"/>
                <a:gd name="T13" fmla="*/ 3 h 8"/>
                <a:gd name="T14" fmla="*/ 41 w 56"/>
                <a:gd name="T15" fmla="*/ 3 h 8"/>
                <a:gd name="T16" fmla="*/ 40 w 56"/>
                <a:gd name="T17" fmla="*/ 4 h 8"/>
                <a:gd name="T18" fmla="*/ 38 w 56"/>
                <a:gd name="T19" fmla="*/ 4 h 8"/>
                <a:gd name="T20" fmla="*/ 36 w 56"/>
                <a:gd name="T21" fmla="*/ 5 h 8"/>
                <a:gd name="T22" fmla="*/ 34 w 56"/>
                <a:gd name="T23" fmla="*/ 5 h 8"/>
                <a:gd name="T24" fmla="*/ 33 w 56"/>
                <a:gd name="T25" fmla="*/ 5 h 8"/>
                <a:gd name="T26" fmla="*/ 31 w 56"/>
                <a:gd name="T27" fmla="*/ 5 h 8"/>
                <a:gd name="T28" fmla="*/ 29 w 56"/>
                <a:gd name="T29" fmla="*/ 5 h 8"/>
                <a:gd name="T30" fmla="*/ 28 w 56"/>
                <a:gd name="T31" fmla="*/ 6 h 8"/>
                <a:gd name="T32" fmla="*/ 26 w 56"/>
                <a:gd name="T33" fmla="*/ 6 h 8"/>
                <a:gd name="T34" fmla="*/ 24 w 56"/>
                <a:gd name="T35" fmla="*/ 6 h 8"/>
                <a:gd name="T36" fmla="*/ 22 w 56"/>
                <a:gd name="T37" fmla="*/ 6 h 8"/>
                <a:gd name="T38" fmla="*/ 20 w 56"/>
                <a:gd name="T39" fmla="*/ 7 h 8"/>
                <a:gd name="T40" fmla="*/ 19 w 56"/>
                <a:gd name="T41" fmla="*/ 7 h 8"/>
                <a:gd name="T42" fmla="*/ 17 w 56"/>
                <a:gd name="T43" fmla="*/ 7 h 8"/>
                <a:gd name="T44" fmla="*/ 15 w 56"/>
                <a:gd name="T45" fmla="*/ 7 h 8"/>
                <a:gd name="T46" fmla="*/ 14 w 56"/>
                <a:gd name="T47" fmla="*/ 7 h 8"/>
                <a:gd name="T48" fmla="*/ 12 w 56"/>
                <a:gd name="T49" fmla="*/ 7 h 8"/>
                <a:gd name="T50" fmla="*/ 10 w 56"/>
                <a:gd name="T51" fmla="*/ 7 h 8"/>
                <a:gd name="T52" fmla="*/ 8 w 56"/>
                <a:gd name="T53" fmla="*/ 7 h 8"/>
                <a:gd name="T54" fmla="*/ 6 w 56"/>
                <a:gd name="T55" fmla="*/ 7 h 8"/>
                <a:gd name="T56" fmla="*/ 5 w 56"/>
                <a:gd name="T57" fmla="*/ 7 h 8"/>
                <a:gd name="T58" fmla="*/ 3 w 56"/>
                <a:gd name="T59" fmla="*/ 6 h 8"/>
                <a:gd name="T60" fmla="*/ 1 w 56"/>
                <a:gd name="T61" fmla="*/ 6 h 8"/>
                <a:gd name="T62" fmla="*/ 0 w 56"/>
                <a:gd name="T63" fmla="*/ 6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8"/>
                <a:gd name="T98" fmla="*/ 56 w 56"/>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2" name="Freeform 95"/>
            <p:cNvSpPr>
              <a:spLocks/>
            </p:cNvSpPr>
            <p:nvPr/>
          </p:nvSpPr>
          <p:spPr bwMode="auto">
            <a:xfrm>
              <a:off x="3424" y="2773"/>
              <a:ext cx="85" cy="16"/>
            </a:xfrm>
            <a:custGeom>
              <a:avLst/>
              <a:gdLst>
                <a:gd name="T0" fmla="*/ 84 w 85"/>
                <a:gd name="T1" fmla="*/ 1 h 16"/>
                <a:gd name="T2" fmla="*/ 78 w 85"/>
                <a:gd name="T3" fmla="*/ 1 h 16"/>
                <a:gd name="T4" fmla="*/ 75 w 85"/>
                <a:gd name="T5" fmla="*/ 1 h 16"/>
                <a:gd name="T6" fmla="*/ 72 w 85"/>
                <a:gd name="T7" fmla="*/ 1 h 16"/>
                <a:gd name="T8" fmla="*/ 70 w 85"/>
                <a:gd name="T9" fmla="*/ 1 h 16"/>
                <a:gd name="T10" fmla="*/ 67 w 85"/>
                <a:gd name="T11" fmla="*/ 0 h 16"/>
                <a:gd name="T12" fmla="*/ 64 w 85"/>
                <a:gd name="T13" fmla="*/ 0 h 16"/>
                <a:gd name="T14" fmla="*/ 62 w 85"/>
                <a:gd name="T15" fmla="*/ 0 h 16"/>
                <a:gd name="T16" fmla="*/ 59 w 85"/>
                <a:gd name="T17" fmla="*/ 0 h 16"/>
                <a:gd name="T18" fmla="*/ 56 w 85"/>
                <a:gd name="T19" fmla="*/ 0 h 16"/>
                <a:gd name="T20" fmla="*/ 53 w 85"/>
                <a:gd name="T21" fmla="*/ 0 h 16"/>
                <a:gd name="T22" fmla="*/ 51 w 85"/>
                <a:gd name="T23" fmla="*/ 0 h 16"/>
                <a:gd name="T24" fmla="*/ 48 w 85"/>
                <a:gd name="T25" fmla="*/ 0 h 16"/>
                <a:gd name="T26" fmla="*/ 45 w 85"/>
                <a:gd name="T27" fmla="*/ 0 h 16"/>
                <a:gd name="T28" fmla="*/ 43 w 85"/>
                <a:gd name="T29" fmla="*/ 0 h 16"/>
                <a:gd name="T30" fmla="*/ 40 w 85"/>
                <a:gd name="T31" fmla="*/ 0 h 16"/>
                <a:gd name="T32" fmla="*/ 37 w 85"/>
                <a:gd name="T33" fmla="*/ 0 h 16"/>
                <a:gd name="T34" fmla="*/ 35 w 85"/>
                <a:gd name="T35" fmla="*/ 1 h 16"/>
                <a:gd name="T36" fmla="*/ 32 w 85"/>
                <a:gd name="T37" fmla="*/ 1 h 16"/>
                <a:gd name="T38" fmla="*/ 30 w 85"/>
                <a:gd name="T39" fmla="*/ 1 h 16"/>
                <a:gd name="T40" fmla="*/ 27 w 85"/>
                <a:gd name="T41" fmla="*/ 2 h 16"/>
                <a:gd name="T42" fmla="*/ 24 w 85"/>
                <a:gd name="T43" fmla="*/ 2 h 16"/>
                <a:gd name="T44" fmla="*/ 22 w 85"/>
                <a:gd name="T45" fmla="*/ 3 h 16"/>
                <a:gd name="T46" fmla="*/ 19 w 85"/>
                <a:gd name="T47" fmla="*/ 4 h 16"/>
                <a:gd name="T48" fmla="*/ 17 w 85"/>
                <a:gd name="T49" fmla="*/ 5 h 16"/>
                <a:gd name="T50" fmla="*/ 14 w 85"/>
                <a:gd name="T51" fmla="*/ 6 h 16"/>
                <a:gd name="T52" fmla="*/ 12 w 85"/>
                <a:gd name="T53" fmla="*/ 7 h 16"/>
                <a:gd name="T54" fmla="*/ 10 w 85"/>
                <a:gd name="T55" fmla="*/ 8 h 16"/>
                <a:gd name="T56" fmla="*/ 7 w 85"/>
                <a:gd name="T57" fmla="*/ 9 h 16"/>
                <a:gd name="T58" fmla="*/ 5 w 85"/>
                <a:gd name="T59" fmla="*/ 11 h 16"/>
                <a:gd name="T60" fmla="*/ 2 w 85"/>
                <a:gd name="T61" fmla="*/ 13 h 16"/>
                <a:gd name="T62" fmla="*/ 0 w 85"/>
                <a:gd name="T63" fmla="*/ 15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16"/>
                <a:gd name="T98" fmla="*/ 85 w 85"/>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3" name="Freeform 96"/>
            <p:cNvSpPr>
              <a:spLocks/>
            </p:cNvSpPr>
            <p:nvPr/>
          </p:nvSpPr>
          <p:spPr bwMode="auto">
            <a:xfrm>
              <a:off x="3362" y="2855"/>
              <a:ext cx="56" cy="1"/>
            </a:xfrm>
            <a:custGeom>
              <a:avLst/>
              <a:gdLst>
                <a:gd name="T0" fmla="*/ 55 w 56"/>
                <a:gd name="T1" fmla="*/ 0 h 1"/>
                <a:gd name="T2" fmla="*/ 52 w 56"/>
                <a:gd name="T3" fmla="*/ 0 h 1"/>
                <a:gd name="T4" fmla="*/ 50 w 56"/>
                <a:gd name="T5" fmla="*/ 0 h 1"/>
                <a:gd name="T6" fmla="*/ 48 w 56"/>
                <a:gd name="T7" fmla="*/ 0 h 1"/>
                <a:gd name="T8" fmla="*/ 46 w 56"/>
                <a:gd name="T9" fmla="*/ 0 h 1"/>
                <a:gd name="T10" fmla="*/ 45 w 56"/>
                <a:gd name="T11" fmla="*/ 0 h 1"/>
                <a:gd name="T12" fmla="*/ 43 w 56"/>
                <a:gd name="T13" fmla="*/ 0 h 1"/>
                <a:gd name="T14" fmla="*/ 41 w 56"/>
                <a:gd name="T15" fmla="*/ 0 h 1"/>
                <a:gd name="T16" fmla="*/ 40 w 56"/>
                <a:gd name="T17" fmla="*/ 0 h 1"/>
                <a:gd name="T18" fmla="*/ 38 w 56"/>
                <a:gd name="T19" fmla="*/ 0 h 1"/>
                <a:gd name="T20" fmla="*/ 36 w 56"/>
                <a:gd name="T21" fmla="*/ 0 h 1"/>
                <a:gd name="T22" fmla="*/ 34 w 56"/>
                <a:gd name="T23" fmla="*/ 0 h 1"/>
                <a:gd name="T24" fmla="*/ 32 w 56"/>
                <a:gd name="T25" fmla="*/ 0 h 1"/>
                <a:gd name="T26" fmla="*/ 31 w 56"/>
                <a:gd name="T27" fmla="*/ 0 h 1"/>
                <a:gd name="T28" fmla="*/ 29 w 56"/>
                <a:gd name="T29" fmla="*/ 0 h 1"/>
                <a:gd name="T30" fmla="*/ 28 w 56"/>
                <a:gd name="T31" fmla="*/ 0 h 1"/>
                <a:gd name="T32" fmla="*/ 26 w 56"/>
                <a:gd name="T33" fmla="*/ 0 h 1"/>
                <a:gd name="T34" fmla="*/ 24 w 56"/>
                <a:gd name="T35" fmla="*/ 0 h 1"/>
                <a:gd name="T36" fmla="*/ 22 w 56"/>
                <a:gd name="T37" fmla="*/ 0 h 1"/>
                <a:gd name="T38" fmla="*/ 20 w 56"/>
                <a:gd name="T39" fmla="*/ 0 h 1"/>
                <a:gd name="T40" fmla="*/ 19 w 56"/>
                <a:gd name="T41" fmla="*/ 0 h 1"/>
                <a:gd name="T42" fmla="*/ 17 w 56"/>
                <a:gd name="T43" fmla="*/ 0 h 1"/>
                <a:gd name="T44" fmla="*/ 15 w 56"/>
                <a:gd name="T45" fmla="*/ 0 h 1"/>
                <a:gd name="T46" fmla="*/ 14 w 56"/>
                <a:gd name="T47" fmla="*/ 0 h 1"/>
                <a:gd name="T48" fmla="*/ 12 w 56"/>
                <a:gd name="T49" fmla="*/ 0 h 1"/>
                <a:gd name="T50" fmla="*/ 10 w 56"/>
                <a:gd name="T51" fmla="*/ 0 h 1"/>
                <a:gd name="T52" fmla="*/ 8 w 56"/>
                <a:gd name="T53" fmla="*/ 0 h 1"/>
                <a:gd name="T54" fmla="*/ 6 w 56"/>
                <a:gd name="T55" fmla="*/ 0 h 1"/>
                <a:gd name="T56" fmla="*/ 5 w 56"/>
                <a:gd name="T57" fmla="*/ 0 h 1"/>
                <a:gd name="T58" fmla="*/ 3 w 56"/>
                <a:gd name="T59" fmla="*/ 0 h 1"/>
                <a:gd name="T60" fmla="*/ 2 w 56"/>
                <a:gd name="T61" fmla="*/ 0 h 1"/>
                <a:gd name="T62" fmla="*/ 0 w 56"/>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1"/>
                <a:gd name="T98" fmla="*/ 56 w 56"/>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84" name="Line 97"/>
            <p:cNvSpPr>
              <a:spLocks noChangeShapeType="1"/>
            </p:cNvSpPr>
            <p:nvPr/>
          </p:nvSpPr>
          <p:spPr bwMode="auto">
            <a:xfrm flipH="1">
              <a:off x="4617" y="2476"/>
              <a:ext cx="28" cy="6"/>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85" name="Line 98"/>
            <p:cNvSpPr>
              <a:spLocks noChangeShapeType="1"/>
            </p:cNvSpPr>
            <p:nvPr/>
          </p:nvSpPr>
          <p:spPr bwMode="auto">
            <a:xfrm>
              <a:off x="4631" y="2469"/>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dirty="0"/>
            </a:p>
          </p:txBody>
        </p:sp>
        <p:sp>
          <p:nvSpPr>
            <p:cNvPr id="16486" name="Rectangle 99"/>
            <p:cNvSpPr>
              <a:spLocks noChangeArrowheads="1"/>
            </p:cNvSpPr>
            <p:nvPr/>
          </p:nvSpPr>
          <p:spPr bwMode="auto">
            <a:xfrm flipV="1">
              <a:off x="3842" y="3037"/>
              <a:ext cx="13" cy="1"/>
            </a:xfrm>
            <a:prstGeom prst="rect">
              <a:avLst/>
            </a:prstGeom>
            <a:solidFill>
              <a:srgbClr val="FF0000">
                <a:alpha val="30980"/>
              </a:srgbClr>
            </a:solidFill>
            <a:ln>
              <a:noFill/>
            </a:ln>
            <a:effectLst>
              <a:prstShdw prst="shdw17" dist="17961" dir="13500000">
                <a:srgbClr val="990000"/>
              </a:prstShdw>
            </a:effectLst>
            <a:extLst>
              <a:ext uri="{91240B29-F687-4F45-9708-019B960494DF}">
                <a14:hiddenLine xmlns:a14="http://schemas.microsoft.com/office/drawing/2010/main" w="37465">
                  <a:solidFill>
                    <a:srgbClr val="000000"/>
                  </a:solidFill>
                  <a:miter lim="800000"/>
                  <a:headEnd/>
                  <a:tailEnd/>
                </a14:hiddenLine>
              </a:ext>
            </a:extLst>
          </p:spPr>
          <p:txBody>
            <a:bodyPr rot="10800000" wrap="none" anchor="ctr"/>
            <a:lstStyle/>
            <a:p>
              <a:endParaRPr lang="en-US" dirty="0"/>
            </a:p>
          </p:txBody>
        </p:sp>
      </p:grpSp>
      <p:sp>
        <p:nvSpPr>
          <p:cNvPr id="16387" name="Rectangle 101"/>
          <p:cNvSpPr>
            <a:spLocks noGrp="1"/>
          </p:cNvSpPr>
          <p:nvPr>
            <p:ph type="body" idx="1"/>
          </p:nvPr>
        </p:nvSpPr>
        <p:spPr>
          <a:xfrm>
            <a:off x="914400" y="-304800"/>
            <a:ext cx="7772400" cy="4111499"/>
          </a:xfrm>
        </p:spPr>
        <p:txBody>
          <a:bodyPr/>
          <a:lstStyle/>
          <a:p>
            <a:pPr algn="ctr">
              <a:buClr>
                <a:srgbClr val="FFFF00"/>
              </a:buClr>
            </a:pPr>
            <a:endParaRPr lang="en-US" sz="1800" dirty="0" smtClean="0"/>
          </a:p>
          <a:p>
            <a:pPr marL="0" indent="0">
              <a:buClr>
                <a:schemeClr val="accent1"/>
              </a:buClr>
              <a:buNone/>
            </a:pPr>
            <a:r>
              <a:rPr lang="en-US" sz="3600" dirty="0" smtClean="0">
                <a:solidFill>
                  <a:schemeClr val="tx2"/>
                </a:solidFill>
                <a:effectLst>
                  <a:outerShdw blurRad="38100" dist="38100" dir="2700000" algn="tl">
                    <a:srgbClr val="000000">
                      <a:alpha val="43137"/>
                    </a:srgbClr>
                  </a:outerShdw>
                </a:effectLst>
              </a:rPr>
              <a:t>After repeated substance use, “deciding” to use drugs is no longer voluntary because</a:t>
            </a:r>
          </a:p>
          <a:p>
            <a:pPr algn="ctr">
              <a:buClr>
                <a:srgbClr val="FFFF00"/>
              </a:buClr>
            </a:pPr>
            <a:endParaRPr lang="en-US" dirty="0" smtClean="0">
              <a:effectLst>
                <a:outerShdw blurRad="38100" dist="38100" dir="2700000" algn="tl">
                  <a:srgbClr val="000000">
                    <a:alpha val="43137"/>
                  </a:srgbClr>
                </a:outerShdw>
              </a:effectLst>
            </a:endParaRPr>
          </a:p>
          <a:p>
            <a:pPr algn="ctr">
              <a:buClr>
                <a:srgbClr val="FFFF00"/>
              </a:buClr>
            </a:pPr>
            <a:endParaRPr lang="en-US" dirty="0" smtClean="0">
              <a:effectLst>
                <a:outerShdw blurRad="38100" dist="38100" dir="2700000" algn="tl">
                  <a:srgbClr val="000000">
                    <a:alpha val="43137"/>
                  </a:srgbClr>
                </a:outerShdw>
              </a:effectLst>
            </a:endParaRPr>
          </a:p>
          <a:p>
            <a:pPr algn="ctr">
              <a:buClr>
                <a:srgbClr val="FFFF00"/>
              </a:buClr>
              <a:buFont typeface="Arial" charset="0"/>
              <a:buNone/>
            </a:pPr>
            <a:r>
              <a:rPr lang="en-US" sz="5000" b="1" dirty="0" smtClean="0">
                <a:solidFill>
                  <a:schemeClr val="tx2"/>
                </a:solidFill>
                <a:effectLst>
                  <a:outerShdw blurRad="38100" dist="38100" dir="2700000" algn="tl">
                    <a:srgbClr val="000000">
                      <a:alpha val="43137"/>
                    </a:srgbClr>
                  </a:outerShdw>
                </a:effectLst>
              </a:rPr>
              <a:t>DRUGS CHANGE THE BRAIN!</a:t>
            </a:r>
          </a:p>
        </p:txBody>
      </p:sp>
      <p:sp>
        <p:nvSpPr>
          <p:cNvPr id="102" name="TextBox 101"/>
          <p:cNvSpPr txBox="1"/>
          <p:nvPr/>
        </p:nvSpPr>
        <p:spPr>
          <a:xfrm>
            <a:off x="0" y="6550223"/>
            <a:ext cx="5887959" cy="307777"/>
          </a:xfrm>
          <a:prstGeom prst="rect">
            <a:avLst/>
          </a:prstGeom>
          <a:noFill/>
        </p:spPr>
        <p:txBody>
          <a:bodyPr wrap="none" rtlCol="0">
            <a:spAutoFit/>
          </a:bodyPr>
          <a:lstStyle/>
          <a:p>
            <a:r>
              <a:rPr lang="en-US" sz="1400" dirty="0" smtClean="0">
                <a:solidFill>
                  <a:srgbClr val="FFFF00"/>
                </a:solidFill>
                <a:latin typeface="Calibri" panose="020F0502020204030204" pitchFamily="34" charset="0"/>
                <a:cs typeface="Microsoft Sans Serif" pitchFamily="34" charset="0"/>
              </a:rPr>
              <a:t>SOURCE: NIDA. (2014). </a:t>
            </a:r>
            <a:r>
              <a:rPr lang="en-US" sz="1400" i="1" dirty="0" smtClean="0">
                <a:solidFill>
                  <a:srgbClr val="FFFF00"/>
                </a:solidFill>
                <a:latin typeface="Calibri" panose="020F0502020204030204" pitchFamily="34" charset="0"/>
                <a:cs typeface="Microsoft Sans Serif" pitchFamily="34" charset="0"/>
              </a:rPr>
              <a:t>Drugs, Brains, and Behavior: The Science of Addiction</a:t>
            </a:r>
            <a:r>
              <a:rPr lang="en-US" sz="1400" dirty="0" smtClean="0">
                <a:solidFill>
                  <a:srgbClr val="FFFF00"/>
                </a:solidFill>
                <a:latin typeface="Calibri" panose="020F0502020204030204" pitchFamily="34" charset="0"/>
                <a:cs typeface="Microsoft Sans Serif" pitchFamily="34" charset="0"/>
              </a:rPr>
              <a:t>.</a:t>
            </a:r>
            <a:endParaRPr lang="en-US" sz="1400" dirty="0">
              <a:solidFill>
                <a:srgbClr val="FFFF00"/>
              </a:solidFill>
              <a:latin typeface="Calibri" panose="020F0502020204030204" pitchFamily="34" charset="0"/>
              <a:cs typeface="Microsoft Sans Serif" pitchFamily="34" charset="0"/>
            </a:endParaRPr>
          </a:p>
        </p:txBody>
      </p:sp>
      <p:sp>
        <p:nvSpPr>
          <p:cNvPr id="103"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17</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3335513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ctrTitle" idx="4294967295"/>
          </p:nvPr>
        </p:nvSpPr>
        <p:spPr>
          <a:xfrm>
            <a:off x="1143000" y="800100"/>
            <a:ext cx="7345363" cy="769441"/>
          </a:xfrm>
        </p:spPr>
        <p:txBody>
          <a:bodyPr wrap="square">
            <a:spAutoFit/>
          </a:bodyPr>
          <a:lstStyle/>
          <a:p>
            <a:pPr>
              <a:defRPr/>
            </a:pP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Why Focus on Youth?</a:t>
            </a:r>
          </a:p>
        </p:txBody>
      </p:sp>
      <p:pic>
        <p:nvPicPr>
          <p:cNvPr id="13318" name="Picture 6"/>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bwMode="auto">
          <a:xfrm flipH="1">
            <a:off x="1929340" y="2241515"/>
            <a:ext cx="5614460" cy="3854485"/>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0"/>
          </a:effectLst>
        </p:spPr>
      </p:pic>
      <p:sp>
        <p:nvSpPr>
          <p:cNvPr id="12292" name="Rectangle 34"/>
          <p:cNvSpPr txBox="1">
            <a:spLocks noGrp="1" noChangeArrowheads="1"/>
          </p:cNvSpPr>
          <p:nvPr/>
        </p:nvSpPr>
        <p:spPr bwMode="auto">
          <a:xfrm>
            <a:off x="7162800" y="63134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defTabSz="914400" eaLnBrk="1" hangingPunct="1">
              <a:spcBef>
                <a:spcPct val="0"/>
              </a:spcBef>
              <a:buFontTx/>
              <a:buNone/>
            </a:pPr>
            <a:endParaRPr lang="en-US" altLang="en-US" sz="1400">
              <a:latin typeface="Arial" charset="0"/>
            </a:endParaRP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18</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91055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3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914400" y="304800"/>
            <a:ext cx="8518525" cy="1446550"/>
          </a:xfrm>
        </p:spPr>
        <p:txBody>
          <a:bodyPr>
            <a:spAutoFit/>
          </a:bodyPr>
          <a:lstStyle/>
          <a:p>
            <a:pPr>
              <a:defRPr/>
            </a:pP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The Brain Undergoes Tremendous </a:t>
            </a:r>
            <a:br>
              <a:rPr lang="en-US" dirty="0" smtClean="0">
                <a:effectLst>
                  <a:outerShdw blurRad="38100" dist="38100" dir="2700000" algn="tl">
                    <a:srgbClr val="C0C0C0"/>
                  </a:outerShdw>
                </a:effectLst>
                <a:latin typeface="Calibri" panose="020F0502020204030204" pitchFamily="34" charset="0"/>
                <a:ea typeface="ＭＳ Ｐゴシック" pitchFamily="34" charset="-128"/>
              </a:rPr>
            </a:b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Changes During Development</a:t>
            </a:r>
          </a:p>
        </p:txBody>
      </p:sp>
      <p:sp>
        <p:nvSpPr>
          <p:cNvPr id="13315" name="Slide Number Placeholder 3"/>
          <p:cNvSpPr txBox="1">
            <a:spLocks noGrp="1"/>
          </p:cNvSpPr>
          <p:nvPr/>
        </p:nvSpPr>
        <p:spPr bwMode="auto">
          <a:xfrm>
            <a:off x="7162800" y="63134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defTabSz="914400" eaLnBrk="1" hangingPunct="1">
              <a:spcBef>
                <a:spcPct val="0"/>
              </a:spcBef>
              <a:buFontTx/>
              <a:buNone/>
            </a:pPr>
            <a:endParaRPr lang="en-US" altLang="en-US" sz="1400">
              <a:latin typeface="Arial" charset="0"/>
            </a:endParaRPr>
          </a:p>
        </p:txBody>
      </p:sp>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300288"/>
            <a:ext cx="44354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7"/>
          <p:cNvSpPr txBox="1">
            <a:spLocks noChangeArrowheads="1"/>
          </p:cNvSpPr>
          <p:nvPr/>
        </p:nvSpPr>
        <p:spPr bwMode="auto">
          <a:xfrm>
            <a:off x="549275" y="4542472"/>
            <a:ext cx="85185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3000" dirty="0">
                <a:solidFill>
                  <a:srgbClr val="FFFF00"/>
                </a:solidFill>
              </a:rPr>
              <a:t>Increase of brain activity that accompanies </a:t>
            </a:r>
          </a:p>
          <a:p>
            <a:pPr algn="ctr" defTabSz="914400" eaLnBrk="1" hangingPunct="1">
              <a:spcBef>
                <a:spcPct val="0"/>
              </a:spcBef>
              <a:buFontTx/>
              <a:buNone/>
            </a:pPr>
            <a:r>
              <a:rPr lang="en-US" altLang="en-US" sz="3000" dirty="0">
                <a:solidFill>
                  <a:srgbClr val="FFFF00"/>
                </a:solidFill>
              </a:rPr>
              <a:t>the growth of the brain, in the same patient, </a:t>
            </a:r>
            <a:br>
              <a:rPr lang="en-US" altLang="en-US" sz="3000" dirty="0">
                <a:solidFill>
                  <a:srgbClr val="FFFF00"/>
                </a:solidFill>
              </a:rPr>
            </a:br>
            <a:r>
              <a:rPr lang="en-US" altLang="en-US" sz="3000" dirty="0">
                <a:solidFill>
                  <a:srgbClr val="FFFF00"/>
                </a:solidFill>
              </a:rPr>
              <a:t>from the age of 1 to 12 months.</a:t>
            </a:r>
          </a:p>
        </p:txBody>
      </p:sp>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19</a:t>
            </a:fld>
            <a:endParaRPr lang="en-US" sz="1400" dirty="0" smtClean="0">
              <a:latin typeface="Calibri" panose="020F0502020204030204" pitchFamily="34" charset="0"/>
            </a:endParaRPr>
          </a:p>
        </p:txBody>
      </p:sp>
      <p:sp>
        <p:nvSpPr>
          <p:cNvPr id="8" name="TextBox 7"/>
          <p:cNvSpPr txBox="1"/>
          <p:nvPr/>
        </p:nvSpPr>
        <p:spPr>
          <a:xfrm>
            <a:off x="0" y="6550223"/>
            <a:ext cx="5887959" cy="307777"/>
          </a:xfrm>
          <a:prstGeom prst="rect">
            <a:avLst/>
          </a:prstGeom>
          <a:noFill/>
        </p:spPr>
        <p:txBody>
          <a:bodyPr wrap="none" rtlCol="0">
            <a:spAutoFit/>
          </a:bodyPr>
          <a:lstStyle/>
          <a:p>
            <a:r>
              <a:rPr lang="en-US" sz="1400" dirty="0" smtClean="0">
                <a:solidFill>
                  <a:srgbClr val="FFFF00"/>
                </a:solidFill>
                <a:latin typeface="Calibri" panose="020F0502020204030204" pitchFamily="34" charset="0"/>
                <a:cs typeface="Microsoft Sans Serif" pitchFamily="34" charset="0"/>
              </a:rPr>
              <a:t>SOURCE: NIDA. (2014). </a:t>
            </a:r>
            <a:r>
              <a:rPr lang="en-US" sz="1400" i="1" dirty="0" smtClean="0">
                <a:solidFill>
                  <a:srgbClr val="FFFF00"/>
                </a:solidFill>
                <a:latin typeface="Calibri" panose="020F0502020204030204" pitchFamily="34" charset="0"/>
                <a:cs typeface="Microsoft Sans Serif" pitchFamily="34" charset="0"/>
              </a:rPr>
              <a:t>Drugs, Brains, and Behavior: The Science of Addiction</a:t>
            </a:r>
            <a:r>
              <a:rPr lang="en-US" sz="1400" dirty="0" smtClean="0">
                <a:solidFill>
                  <a:srgbClr val="FFFF00"/>
                </a:solidFill>
                <a:latin typeface="Calibri" panose="020F0502020204030204" pitchFamily="34" charset="0"/>
                <a:cs typeface="Microsoft Sans Serif" pitchFamily="34" charset="0"/>
              </a:rPr>
              <a:t>.</a:t>
            </a:r>
            <a:endParaRPr lang="en-US" sz="1400" dirty="0">
              <a:solidFill>
                <a:srgbClr val="FFFF00"/>
              </a:solidFill>
              <a:latin typeface="Calibri" panose="020F0502020204030204" pitchFamily="34" charset="0"/>
              <a:cs typeface="Microsoft Sans Serif" pitchFamily="34" charset="0"/>
            </a:endParaRPr>
          </a:p>
        </p:txBody>
      </p:sp>
    </p:spTree>
    <p:extLst>
      <p:ext uri="{BB962C8B-B14F-4D97-AF65-F5344CB8AC3E}">
        <p14:creationId xmlns:p14="http://schemas.microsoft.com/office/powerpoint/2010/main" val="2123962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7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990600" y="533400"/>
            <a:ext cx="8001000" cy="1219200"/>
          </a:xfrm>
        </p:spPr>
        <p:txBody>
          <a:bodyPr/>
          <a:lstStyle/>
          <a:p>
            <a:r>
              <a:rPr lang="en-US" dirty="0" smtClean="0"/>
              <a:t>Training Collaborators</a:t>
            </a:r>
          </a:p>
        </p:txBody>
      </p:sp>
      <p:sp>
        <p:nvSpPr>
          <p:cNvPr id="6147" name="Rectangle 3"/>
          <p:cNvSpPr>
            <a:spLocks noGrp="1"/>
          </p:cNvSpPr>
          <p:nvPr>
            <p:ph type="body" idx="1"/>
          </p:nvPr>
        </p:nvSpPr>
        <p:spPr>
          <a:xfrm>
            <a:off x="990600" y="1905000"/>
            <a:ext cx="7848600" cy="4495800"/>
          </a:xfrm>
        </p:spPr>
        <p:txBody>
          <a:bodyPr/>
          <a:lstStyle/>
          <a:p>
            <a:pPr>
              <a:buClr>
                <a:srgbClr val="FFFF00"/>
              </a:buClr>
            </a:pPr>
            <a:r>
              <a:rPr lang="en-US" sz="3200" dirty="0" smtClean="0">
                <a:effectLst/>
              </a:rPr>
              <a:t>Pacific AIDS Education and Training Center</a:t>
            </a:r>
          </a:p>
          <a:p>
            <a:pPr lvl="1">
              <a:buClr>
                <a:srgbClr val="FFFF00"/>
              </a:buClr>
            </a:pPr>
            <a:r>
              <a:rPr lang="en-US" sz="2800" dirty="0" smtClean="0">
                <a:solidFill>
                  <a:srgbClr val="FFFF00"/>
                </a:solidFill>
                <a:effectLst/>
              </a:rPr>
              <a:t>Charles R. Drew University of Medicine and Science </a:t>
            </a:r>
          </a:p>
          <a:p>
            <a:pPr lvl="1">
              <a:buClr>
                <a:srgbClr val="FFFF00"/>
              </a:buClr>
            </a:pPr>
            <a:r>
              <a:rPr lang="en-US" sz="2800" dirty="0" smtClean="0">
                <a:solidFill>
                  <a:srgbClr val="FFFF00"/>
                </a:solidFill>
                <a:effectLst/>
              </a:rPr>
              <a:t>University of California, Los Angeles</a:t>
            </a:r>
            <a:endParaRPr lang="en-US" sz="2800" dirty="0" smtClean="0">
              <a:effectLst/>
            </a:endParaRPr>
          </a:p>
          <a:p>
            <a:pPr>
              <a:buClr>
                <a:srgbClr val="FFFF00"/>
              </a:buClr>
            </a:pPr>
            <a:r>
              <a:rPr lang="en-US" sz="3200" dirty="0" smtClean="0">
                <a:effectLst/>
              </a:rPr>
              <a:t>Pacific Southwest Addiction Technology Transfer Center</a:t>
            </a:r>
          </a:p>
          <a:p>
            <a:pPr>
              <a:buClr>
                <a:srgbClr val="FFFF00"/>
              </a:buClr>
            </a:pPr>
            <a:r>
              <a:rPr lang="en-US" sz="3200" dirty="0" smtClean="0">
                <a:solidFill>
                  <a:srgbClr val="FFFF00"/>
                </a:solidFill>
                <a:effectLst/>
              </a:rPr>
              <a:t>UCLA Integrated Substance Abuse Programs</a:t>
            </a:r>
          </a:p>
          <a:p>
            <a:pPr>
              <a:buClr>
                <a:srgbClr val="FFFF00"/>
              </a:buClr>
            </a:pPr>
            <a:endParaRPr lang="en-US" sz="3200" b="1" u="sng" dirty="0" smtClean="0">
              <a:solidFill>
                <a:srgbClr val="FFFF00"/>
              </a:solidFill>
              <a:effectLst/>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3724359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914400" y="228600"/>
            <a:ext cx="7620000" cy="1446550"/>
          </a:xfrm>
        </p:spPr>
        <p:txBody>
          <a:bodyPr wrap="square">
            <a:spAutoFit/>
          </a:bodyPr>
          <a:lstStyle/>
          <a:p>
            <a:pPr>
              <a:defRPr/>
            </a:pP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Continuing Brain Development </a:t>
            </a:r>
            <a:br>
              <a:rPr lang="en-US" dirty="0" smtClean="0">
                <a:effectLst>
                  <a:outerShdw blurRad="38100" dist="38100" dir="2700000" algn="tl">
                    <a:srgbClr val="C0C0C0"/>
                  </a:outerShdw>
                </a:effectLst>
                <a:latin typeface="Calibri" panose="020F0502020204030204" pitchFamily="34" charset="0"/>
                <a:ea typeface="ＭＳ Ｐゴシック" pitchFamily="34" charset="-128"/>
              </a:rPr>
            </a:b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during Adolescence</a:t>
            </a:r>
          </a:p>
        </p:txBody>
      </p:sp>
      <p:sp>
        <p:nvSpPr>
          <p:cNvPr id="35844" name="TextBox 6"/>
          <p:cNvSpPr txBox="1">
            <a:spLocks noChangeArrowheads="1"/>
          </p:cNvSpPr>
          <p:nvPr/>
        </p:nvSpPr>
        <p:spPr bwMode="auto">
          <a:xfrm>
            <a:off x="914400" y="1873508"/>
            <a:ext cx="7696200" cy="4832092"/>
          </a:xfrm>
          <a:prstGeom prst="rect">
            <a:avLst/>
          </a:prstGeom>
          <a:noFill/>
          <a:ln w="9525">
            <a:noFill/>
            <a:miter lim="800000"/>
            <a:headEnd/>
            <a:tailEnd/>
          </a:ln>
        </p:spPr>
        <p:txBody>
          <a:bodyPr wrap="square">
            <a:spAutoFit/>
          </a:bodyPr>
          <a:lstStyle/>
          <a:p>
            <a:pPr marL="228600" indent="-228600" algn="l" defTabSz="914400">
              <a:buClr>
                <a:schemeClr val="tx1"/>
              </a:buClr>
              <a:buFontTx/>
              <a:buChar char="•"/>
              <a:defRPr/>
            </a:pPr>
            <a:r>
              <a:rPr lang="en-US" sz="2800" dirty="0">
                <a:latin typeface="Calibri" pitchFamily="34" charset="0"/>
              </a:rPr>
              <a:t>Strengthening the Circuitry</a:t>
            </a:r>
          </a:p>
          <a:p>
            <a:pPr marL="225425" lvl="1" algn="l" defTabSz="914400">
              <a:buClr>
                <a:schemeClr val="tx1"/>
              </a:buClr>
              <a:buFont typeface="Wingdings" pitchFamily="2" charset="2"/>
              <a:buNone/>
              <a:defRPr/>
            </a:pPr>
            <a:r>
              <a:rPr lang="en-US" sz="2800" dirty="0">
                <a:latin typeface="Calibri" pitchFamily="34" charset="0"/>
              </a:rPr>
              <a:t>Synaptic </a:t>
            </a:r>
            <a:r>
              <a:rPr lang="en-US" sz="2800" dirty="0">
                <a:solidFill>
                  <a:srgbClr val="FFFF00"/>
                </a:solidFill>
                <a:latin typeface="Calibri" pitchFamily="34" charset="0"/>
              </a:rPr>
              <a:t>connections are </a:t>
            </a:r>
            <a:r>
              <a:rPr lang="en-US" sz="2800" dirty="0" smtClean="0">
                <a:solidFill>
                  <a:srgbClr val="FFFF00"/>
                </a:solidFill>
                <a:latin typeface="Calibri" pitchFamily="34" charset="0"/>
              </a:rPr>
              <a:t>strengthened</a:t>
            </a:r>
            <a:endParaRPr lang="en-US" sz="2800" dirty="0">
              <a:solidFill>
                <a:srgbClr val="FFFF00"/>
              </a:solidFill>
              <a:latin typeface="Calibri" pitchFamily="34" charset="0"/>
            </a:endParaRPr>
          </a:p>
          <a:p>
            <a:pPr marL="228600" indent="-228600" algn="l" defTabSz="914400">
              <a:buClr>
                <a:schemeClr val="tx1"/>
              </a:buClr>
              <a:buFontTx/>
              <a:buChar char="•"/>
              <a:defRPr/>
            </a:pPr>
            <a:r>
              <a:rPr lang="en-US" sz="2800" dirty="0">
                <a:latin typeface="Calibri" pitchFamily="34" charset="0"/>
              </a:rPr>
              <a:t>Pruning Unused Connections</a:t>
            </a:r>
          </a:p>
          <a:p>
            <a:pPr marL="631825" lvl="1" indent="-228600" algn="l" defTabSz="914400">
              <a:buClr>
                <a:schemeClr val="tx1"/>
              </a:buClr>
              <a:buFont typeface="Calibri" pitchFamily="34" charset="0"/>
              <a:buChar char="–"/>
              <a:defRPr/>
            </a:pPr>
            <a:r>
              <a:rPr lang="en-US" sz="2800" dirty="0">
                <a:latin typeface="Calibri" pitchFamily="34" charset="0"/>
              </a:rPr>
              <a:t>Adolescent brain is in a unique state of flux</a:t>
            </a:r>
          </a:p>
          <a:p>
            <a:pPr marL="631825" lvl="1" indent="-228600" algn="l" defTabSz="914400">
              <a:buClr>
                <a:schemeClr val="tx1"/>
              </a:buClr>
              <a:buFont typeface="Calibri" pitchFamily="34" charset="0"/>
              <a:buChar char="–"/>
              <a:defRPr/>
            </a:pPr>
            <a:r>
              <a:rPr lang="en-US" sz="2800" dirty="0">
                <a:solidFill>
                  <a:srgbClr val="FFFF00"/>
                </a:solidFill>
                <a:latin typeface="Calibri" pitchFamily="34" charset="0"/>
              </a:rPr>
              <a:t>Neurons are eliminated, pruned and shaped</a:t>
            </a:r>
          </a:p>
          <a:p>
            <a:pPr marL="628650" lvl="1" indent="-225425" algn="l" defTabSz="914400">
              <a:buClr>
                <a:schemeClr val="tx1"/>
              </a:buClr>
              <a:buFont typeface="Calibri" pitchFamily="34" charset="0"/>
              <a:buChar char="–"/>
              <a:defRPr/>
            </a:pPr>
            <a:r>
              <a:rPr lang="en-US" sz="2800" dirty="0">
                <a:latin typeface="Calibri" pitchFamily="34" charset="0"/>
              </a:rPr>
              <a:t>This process is influenced by interactions with the outside world (</a:t>
            </a:r>
            <a:r>
              <a:rPr lang="en-US" sz="2800" dirty="0" err="1">
                <a:latin typeface="Calibri" pitchFamily="34" charset="0"/>
              </a:rPr>
              <a:t>Gogtay</a:t>
            </a:r>
            <a:r>
              <a:rPr lang="en-US" sz="2800" dirty="0">
                <a:latin typeface="Calibri" pitchFamily="34" charset="0"/>
              </a:rPr>
              <a:t> et al., 2004)</a:t>
            </a:r>
          </a:p>
          <a:p>
            <a:pPr marL="628650" lvl="1" indent="-225425" algn="l" defTabSz="914400">
              <a:buClr>
                <a:schemeClr val="tx1"/>
              </a:buClr>
              <a:buFont typeface="Calibri" pitchFamily="34" charset="0"/>
              <a:buChar char="–"/>
              <a:defRPr/>
            </a:pPr>
            <a:r>
              <a:rPr lang="en-US" sz="2800" dirty="0">
                <a:solidFill>
                  <a:srgbClr val="FFFF00"/>
                </a:solidFill>
                <a:latin typeface="Calibri" pitchFamily="34" charset="0"/>
              </a:rPr>
              <a:t>Pruning occurs from back to front </a:t>
            </a:r>
            <a:r>
              <a:rPr lang="en-US" sz="2800" dirty="0">
                <a:latin typeface="Calibri" pitchFamily="34" charset="0"/>
              </a:rPr>
              <a:t>so frontal lobes mature </a:t>
            </a:r>
            <a:r>
              <a:rPr lang="en-US" sz="2800" dirty="0" smtClean="0">
                <a:latin typeface="Calibri" pitchFamily="34" charset="0"/>
              </a:rPr>
              <a:t>last</a:t>
            </a:r>
            <a:r>
              <a:rPr lang="en-US" sz="2800" dirty="0">
                <a:latin typeface="Calibri" pitchFamily="34" charset="0"/>
              </a:rPr>
              <a:t>. </a:t>
            </a:r>
          </a:p>
          <a:p>
            <a:pPr marL="228600" indent="-228600" algn="l" defTabSz="914400">
              <a:buClr>
                <a:schemeClr val="tx1"/>
              </a:buClr>
              <a:buFontTx/>
              <a:buChar char="•"/>
              <a:defRPr/>
            </a:pPr>
            <a:r>
              <a:rPr lang="en-US" sz="2800" dirty="0">
                <a:solidFill>
                  <a:srgbClr val="FFFF00"/>
                </a:solidFill>
                <a:latin typeface="Calibri" pitchFamily="34" charset="0"/>
              </a:rPr>
              <a:t>Other brain areas are also growing </a:t>
            </a:r>
            <a:r>
              <a:rPr lang="en-US" sz="2800" dirty="0">
                <a:latin typeface="Calibri" pitchFamily="34" charset="0"/>
              </a:rPr>
              <a:t>during adolescence (e.g., sub-cortical areas, </a:t>
            </a:r>
            <a:r>
              <a:rPr lang="en-US" sz="2800" dirty="0" smtClean="0">
                <a:latin typeface="Calibri" pitchFamily="34" charset="0"/>
              </a:rPr>
              <a:t>receptors)</a:t>
            </a:r>
            <a:endParaRPr lang="en-US" sz="2800" dirty="0">
              <a:latin typeface="Calibri" pitchFamily="34" charset="0"/>
            </a:endParaRPr>
          </a:p>
        </p:txBody>
      </p:sp>
      <p:pic>
        <p:nvPicPr>
          <p:cNvPr id="7" name="Picture 2" descr="C:\Users\bfinnerty\AppData\Local\Microsoft\Windows\Temporary Internet Files\Content.IE5\UUH4WLYL\MP9003858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7700" y="1066800"/>
            <a:ext cx="2026920" cy="1447800"/>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sp>
        <p:nvSpPr>
          <p:cNvPr id="8"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20</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607932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Effect transition="in" filter="wipe(left)">
                                      <p:cBhvr>
                                        <p:cTn id="7" dur="500"/>
                                        <p:tgtEl>
                                          <p:spTgt spid="35844">
                                            <p:txEl>
                                              <p:pRg st="0" end="0"/>
                                            </p:txEl>
                                          </p:spTgt>
                                        </p:tgtEl>
                                      </p:cBhvr>
                                    </p:animEffect>
                                  </p:childTnLst>
                                  <p:subTnLst>
                                    <p:animClr clrSpc="rgb" dir="cw">
                                      <p:cBhvr override="childStyle">
                                        <p:cTn dur="1" fill="hold" display="0" masterRel="nextClick" afterEffect="1"/>
                                        <p:tgtEl>
                                          <p:spTgt spid="35844">
                                            <p:txEl>
                                              <p:pRg st="0" end="0"/>
                                            </p:txEl>
                                          </p:spTgt>
                                        </p:tgtEl>
                                        <p:attrNameLst>
                                          <p:attrName>ppt_c</p:attrName>
                                        </p:attrNameLst>
                                      </p:cBhvr>
                                      <p:to>
                                        <a:srgbClr val="969696"/>
                                      </p:to>
                                    </p:animClr>
                                  </p:subTnLst>
                                </p:cTn>
                              </p:par>
                              <p:par>
                                <p:cTn id="8" presetID="22" presetClass="entr" presetSubtype="8" fill="hold" grpId="0" nodeType="withEffect">
                                  <p:stCondLst>
                                    <p:cond delay="0"/>
                                  </p:stCondLst>
                                  <p:childTnLst>
                                    <p:set>
                                      <p:cBhvr>
                                        <p:cTn id="9" dur="1" fill="hold">
                                          <p:stCondLst>
                                            <p:cond delay="0"/>
                                          </p:stCondLst>
                                        </p:cTn>
                                        <p:tgtEl>
                                          <p:spTgt spid="35844">
                                            <p:txEl>
                                              <p:pRg st="1" end="1"/>
                                            </p:txEl>
                                          </p:spTgt>
                                        </p:tgtEl>
                                        <p:attrNameLst>
                                          <p:attrName>style.visibility</p:attrName>
                                        </p:attrNameLst>
                                      </p:cBhvr>
                                      <p:to>
                                        <p:strVal val="visible"/>
                                      </p:to>
                                    </p:set>
                                    <p:animEffect transition="in" filter="wipe(left)">
                                      <p:cBhvr>
                                        <p:cTn id="10" dur="500"/>
                                        <p:tgtEl>
                                          <p:spTgt spid="35844">
                                            <p:txEl>
                                              <p:pRg st="1" end="1"/>
                                            </p:txEl>
                                          </p:spTgt>
                                        </p:tgtEl>
                                      </p:cBhvr>
                                    </p:animEffect>
                                  </p:childTnLst>
                                  <p:subTnLst>
                                    <p:animClr clrSpc="rgb" dir="cw">
                                      <p:cBhvr override="childStyle">
                                        <p:cTn dur="1" fill="hold" display="0" masterRel="nextClick" afterEffect="1"/>
                                        <p:tgtEl>
                                          <p:spTgt spid="35844">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5844">
                                            <p:txEl>
                                              <p:pRg st="2" end="2"/>
                                            </p:txEl>
                                          </p:spTgt>
                                        </p:tgtEl>
                                        <p:attrNameLst>
                                          <p:attrName>style.visibility</p:attrName>
                                        </p:attrNameLst>
                                      </p:cBhvr>
                                      <p:to>
                                        <p:strVal val="visible"/>
                                      </p:to>
                                    </p:set>
                                    <p:animEffect transition="in" filter="wipe(left)">
                                      <p:cBhvr>
                                        <p:cTn id="15" dur="500"/>
                                        <p:tgtEl>
                                          <p:spTgt spid="35844">
                                            <p:txEl>
                                              <p:pRg st="2" end="2"/>
                                            </p:txEl>
                                          </p:spTgt>
                                        </p:tgtEl>
                                      </p:cBhvr>
                                    </p:animEffect>
                                  </p:childTnLst>
                                  <p:subTnLst>
                                    <p:animClr clrSpc="rgb" dir="cw">
                                      <p:cBhvr override="childStyle">
                                        <p:cTn dur="1" fill="hold" display="0" masterRel="nextClick" afterEffect="1"/>
                                        <p:tgtEl>
                                          <p:spTgt spid="35844">
                                            <p:txEl>
                                              <p:pRg st="2" end="2"/>
                                            </p:txEl>
                                          </p:spTgt>
                                        </p:tgtEl>
                                        <p:attrNameLst>
                                          <p:attrName>ppt_c</p:attrName>
                                        </p:attrNameLst>
                                      </p:cBhvr>
                                      <p:to>
                                        <a:srgbClr val="969696"/>
                                      </p:to>
                                    </p:animClr>
                                  </p:subTnLst>
                                </p:cTn>
                              </p:par>
                              <p:par>
                                <p:cTn id="16" presetID="22" presetClass="entr" presetSubtype="8" fill="hold" grpId="0" nodeType="withEffect">
                                  <p:stCondLst>
                                    <p:cond delay="0"/>
                                  </p:stCondLst>
                                  <p:childTnLst>
                                    <p:set>
                                      <p:cBhvr>
                                        <p:cTn id="17" dur="1" fill="hold">
                                          <p:stCondLst>
                                            <p:cond delay="0"/>
                                          </p:stCondLst>
                                        </p:cTn>
                                        <p:tgtEl>
                                          <p:spTgt spid="35844">
                                            <p:txEl>
                                              <p:pRg st="3" end="3"/>
                                            </p:txEl>
                                          </p:spTgt>
                                        </p:tgtEl>
                                        <p:attrNameLst>
                                          <p:attrName>style.visibility</p:attrName>
                                        </p:attrNameLst>
                                      </p:cBhvr>
                                      <p:to>
                                        <p:strVal val="visible"/>
                                      </p:to>
                                    </p:set>
                                    <p:animEffect transition="in" filter="wipe(left)">
                                      <p:cBhvr>
                                        <p:cTn id="18" dur="500"/>
                                        <p:tgtEl>
                                          <p:spTgt spid="35844">
                                            <p:txEl>
                                              <p:pRg st="3" end="3"/>
                                            </p:txEl>
                                          </p:spTgt>
                                        </p:tgtEl>
                                      </p:cBhvr>
                                    </p:animEffect>
                                  </p:childTnLst>
                                  <p:subTnLst>
                                    <p:animClr clrSpc="rgb" dir="cw">
                                      <p:cBhvr override="childStyle">
                                        <p:cTn dur="1" fill="hold" display="0" masterRel="nextClick" afterEffect="1"/>
                                        <p:tgtEl>
                                          <p:spTgt spid="35844">
                                            <p:txEl>
                                              <p:pRg st="3" end="3"/>
                                            </p:txEl>
                                          </p:spTgt>
                                        </p:tgtEl>
                                        <p:attrNameLst>
                                          <p:attrName>ppt_c</p:attrName>
                                        </p:attrNameLst>
                                      </p:cBhvr>
                                      <p:to>
                                        <a:srgbClr val="969696"/>
                                      </p:to>
                                    </p:animClr>
                                  </p:subTnLst>
                                </p:cTn>
                              </p:par>
                              <p:par>
                                <p:cTn id="19" presetID="22" presetClass="entr" presetSubtype="8" fill="hold" grpId="0" nodeType="withEffect">
                                  <p:stCondLst>
                                    <p:cond delay="0"/>
                                  </p:stCondLst>
                                  <p:childTnLst>
                                    <p:set>
                                      <p:cBhvr>
                                        <p:cTn id="20" dur="1" fill="hold">
                                          <p:stCondLst>
                                            <p:cond delay="0"/>
                                          </p:stCondLst>
                                        </p:cTn>
                                        <p:tgtEl>
                                          <p:spTgt spid="35844">
                                            <p:txEl>
                                              <p:pRg st="4" end="4"/>
                                            </p:txEl>
                                          </p:spTgt>
                                        </p:tgtEl>
                                        <p:attrNameLst>
                                          <p:attrName>style.visibility</p:attrName>
                                        </p:attrNameLst>
                                      </p:cBhvr>
                                      <p:to>
                                        <p:strVal val="visible"/>
                                      </p:to>
                                    </p:set>
                                    <p:animEffect transition="in" filter="wipe(left)">
                                      <p:cBhvr>
                                        <p:cTn id="21" dur="500"/>
                                        <p:tgtEl>
                                          <p:spTgt spid="35844">
                                            <p:txEl>
                                              <p:pRg st="4" end="4"/>
                                            </p:txEl>
                                          </p:spTgt>
                                        </p:tgtEl>
                                      </p:cBhvr>
                                    </p:animEffect>
                                  </p:childTnLst>
                                  <p:subTnLst>
                                    <p:animClr clrSpc="rgb" dir="cw">
                                      <p:cBhvr override="childStyle">
                                        <p:cTn dur="1" fill="hold" display="0" masterRel="nextClick" afterEffect="1"/>
                                        <p:tgtEl>
                                          <p:spTgt spid="35844">
                                            <p:txEl>
                                              <p:pRg st="4" end="4"/>
                                            </p:txEl>
                                          </p:spTgt>
                                        </p:tgtEl>
                                        <p:attrNameLst>
                                          <p:attrName>ppt_c</p:attrName>
                                        </p:attrNameLst>
                                      </p:cBhvr>
                                      <p:to>
                                        <a:srgbClr val="969696"/>
                                      </p:to>
                                    </p:animClr>
                                  </p:subTnLst>
                                </p:cTn>
                              </p:par>
                              <p:par>
                                <p:cTn id="22" presetID="22" presetClass="entr" presetSubtype="8" fill="hold" grpId="0" nodeType="withEffect">
                                  <p:stCondLst>
                                    <p:cond delay="0"/>
                                  </p:stCondLst>
                                  <p:childTnLst>
                                    <p:set>
                                      <p:cBhvr>
                                        <p:cTn id="23" dur="1" fill="hold">
                                          <p:stCondLst>
                                            <p:cond delay="0"/>
                                          </p:stCondLst>
                                        </p:cTn>
                                        <p:tgtEl>
                                          <p:spTgt spid="35844">
                                            <p:txEl>
                                              <p:pRg st="5" end="5"/>
                                            </p:txEl>
                                          </p:spTgt>
                                        </p:tgtEl>
                                        <p:attrNameLst>
                                          <p:attrName>style.visibility</p:attrName>
                                        </p:attrNameLst>
                                      </p:cBhvr>
                                      <p:to>
                                        <p:strVal val="visible"/>
                                      </p:to>
                                    </p:set>
                                    <p:animEffect transition="in" filter="wipe(left)">
                                      <p:cBhvr>
                                        <p:cTn id="24" dur="500"/>
                                        <p:tgtEl>
                                          <p:spTgt spid="35844">
                                            <p:txEl>
                                              <p:pRg st="5" end="5"/>
                                            </p:txEl>
                                          </p:spTgt>
                                        </p:tgtEl>
                                      </p:cBhvr>
                                    </p:animEffect>
                                  </p:childTnLst>
                                  <p:subTnLst>
                                    <p:animClr clrSpc="rgb" dir="cw">
                                      <p:cBhvr override="childStyle">
                                        <p:cTn dur="1" fill="hold" display="0" masterRel="nextClick" afterEffect="1"/>
                                        <p:tgtEl>
                                          <p:spTgt spid="35844">
                                            <p:txEl>
                                              <p:pRg st="5" end="5"/>
                                            </p:txEl>
                                          </p:spTgt>
                                        </p:tgtEl>
                                        <p:attrNameLst>
                                          <p:attrName>ppt_c</p:attrName>
                                        </p:attrNameLst>
                                      </p:cBhvr>
                                      <p:to>
                                        <a:srgbClr val="969696"/>
                                      </p:to>
                                    </p:animClr>
                                  </p:subTnLst>
                                </p:cTn>
                              </p:par>
                              <p:par>
                                <p:cTn id="25" presetID="22" presetClass="entr" presetSubtype="8" fill="hold" grpId="0" nodeType="withEffect">
                                  <p:stCondLst>
                                    <p:cond delay="0"/>
                                  </p:stCondLst>
                                  <p:childTnLst>
                                    <p:set>
                                      <p:cBhvr>
                                        <p:cTn id="26" dur="1" fill="hold">
                                          <p:stCondLst>
                                            <p:cond delay="0"/>
                                          </p:stCondLst>
                                        </p:cTn>
                                        <p:tgtEl>
                                          <p:spTgt spid="35844">
                                            <p:txEl>
                                              <p:pRg st="6" end="6"/>
                                            </p:txEl>
                                          </p:spTgt>
                                        </p:tgtEl>
                                        <p:attrNameLst>
                                          <p:attrName>style.visibility</p:attrName>
                                        </p:attrNameLst>
                                      </p:cBhvr>
                                      <p:to>
                                        <p:strVal val="visible"/>
                                      </p:to>
                                    </p:set>
                                    <p:animEffect transition="in" filter="wipe(left)">
                                      <p:cBhvr>
                                        <p:cTn id="27" dur="500"/>
                                        <p:tgtEl>
                                          <p:spTgt spid="35844">
                                            <p:txEl>
                                              <p:pRg st="6" end="6"/>
                                            </p:txEl>
                                          </p:spTgt>
                                        </p:tgtEl>
                                      </p:cBhvr>
                                    </p:animEffect>
                                  </p:childTnLst>
                                  <p:subTnLst>
                                    <p:animClr clrSpc="rgb" dir="cw">
                                      <p:cBhvr override="childStyle">
                                        <p:cTn dur="1" fill="hold" display="0" masterRel="nextClick" afterEffect="1"/>
                                        <p:tgtEl>
                                          <p:spTgt spid="35844">
                                            <p:txEl>
                                              <p:pRg st="6" end="6"/>
                                            </p:txEl>
                                          </p:spTgt>
                                        </p:tgtEl>
                                        <p:attrNameLst>
                                          <p:attrName>ppt_c</p:attrName>
                                        </p:attrNameLst>
                                      </p:cBhvr>
                                      <p:to>
                                        <a:srgbClr val="969696"/>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844">
                                            <p:txEl>
                                              <p:pRg st="7" end="7"/>
                                            </p:txEl>
                                          </p:spTgt>
                                        </p:tgtEl>
                                        <p:attrNameLst>
                                          <p:attrName>style.visibility</p:attrName>
                                        </p:attrNameLst>
                                      </p:cBhvr>
                                      <p:to>
                                        <p:strVal val="visible"/>
                                      </p:to>
                                    </p:set>
                                    <p:animEffect transition="in" filter="wipe(left)">
                                      <p:cBhvr>
                                        <p:cTn id="32" dur="500"/>
                                        <p:tgtEl>
                                          <p:spTgt spid="35844">
                                            <p:txEl>
                                              <p:pRg st="7" end="7"/>
                                            </p:txEl>
                                          </p:spTgt>
                                        </p:tgtEl>
                                      </p:cBhvr>
                                    </p:animEffect>
                                  </p:childTnLst>
                                  <p:subTnLst>
                                    <p:animClr clrSpc="rgb" dir="cw">
                                      <p:cBhvr override="childStyle">
                                        <p:cTn dur="1" fill="hold" display="0" masterRel="nextClick" afterEffect="1"/>
                                        <p:tgtEl>
                                          <p:spTgt spid="35844">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1066800" y="270918"/>
            <a:ext cx="7483475" cy="795882"/>
          </a:xfrm>
        </p:spPr>
        <p:txBody>
          <a:bodyPr wrap="square">
            <a:spAutoFit/>
          </a:bodyPr>
          <a:lstStyle/>
          <a:p>
            <a:pPr>
              <a:defRPr/>
            </a:pP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Continuing Brain Development</a:t>
            </a:r>
          </a:p>
        </p:txBody>
      </p:sp>
      <p:sp>
        <p:nvSpPr>
          <p:cNvPr id="15363" name="Slide Number Placeholder 3"/>
          <p:cNvSpPr txBox="1">
            <a:spLocks noGrp="1"/>
          </p:cNvSpPr>
          <p:nvPr/>
        </p:nvSpPr>
        <p:spPr bwMode="auto">
          <a:xfrm>
            <a:off x="7162800" y="63134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defTabSz="914400" eaLnBrk="1" hangingPunct="1">
              <a:spcBef>
                <a:spcPct val="0"/>
              </a:spcBef>
              <a:buFontTx/>
              <a:buNone/>
            </a:pPr>
            <a:endParaRPr lang="en-US" altLang="en-US" sz="1400">
              <a:latin typeface="Arial" charset="0"/>
            </a:endParaRPr>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636" y="1338262"/>
            <a:ext cx="4800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6"/>
          <p:cNvSpPr txBox="1">
            <a:spLocks noChangeArrowheads="1"/>
          </p:cNvSpPr>
          <p:nvPr/>
        </p:nvSpPr>
        <p:spPr bwMode="auto">
          <a:xfrm>
            <a:off x="838200" y="5486400"/>
            <a:ext cx="8305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l" defTabSz="914400" eaLnBrk="1" hangingPunct="1">
              <a:spcBef>
                <a:spcPct val="0"/>
              </a:spcBef>
              <a:buFontTx/>
              <a:buNone/>
            </a:pPr>
            <a:r>
              <a:rPr lang="en-US" altLang="en-US" sz="2400" dirty="0">
                <a:solidFill>
                  <a:srgbClr val="FFFF00"/>
                </a:solidFill>
              </a:rPr>
              <a:t>Early in development, synapses are rapidly created and then pruned back.  Children’s brains have twice as many synapses as the brains of adults.</a:t>
            </a:r>
            <a:r>
              <a:rPr lang="en-US" altLang="en-US" sz="2800" dirty="0">
                <a:solidFill>
                  <a:srgbClr val="FFFF00"/>
                </a:solidFill>
              </a:rPr>
              <a:t>                                </a:t>
            </a:r>
            <a:r>
              <a:rPr lang="en-US" altLang="en-US" sz="1400" dirty="0" smtClean="0">
                <a:solidFill>
                  <a:srgbClr val="FFFF00"/>
                </a:solidFill>
              </a:rPr>
              <a:t>SOURCE: Shore</a:t>
            </a:r>
            <a:r>
              <a:rPr lang="en-US" altLang="en-US" sz="1400" dirty="0">
                <a:solidFill>
                  <a:srgbClr val="FFFF00"/>
                </a:solidFill>
              </a:rPr>
              <a:t>, </a:t>
            </a:r>
            <a:r>
              <a:rPr lang="en-US" altLang="en-US" sz="1400" dirty="0" smtClean="0">
                <a:solidFill>
                  <a:srgbClr val="FFFF00"/>
                </a:solidFill>
              </a:rPr>
              <a:t>1997.</a:t>
            </a:r>
            <a:endParaRPr lang="en-US" altLang="en-US" sz="1400" dirty="0">
              <a:solidFill>
                <a:srgbClr val="FFFF00"/>
              </a:solidFill>
            </a:endParaRPr>
          </a:p>
        </p:txBody>
      </p:sp>
      <p:sp>
        <p:nvSpPr>
          <p:cNvPr id="8" name="Rectangle 7"/>
          <p:cNvSpPr>
            <a:spLocks noChangeArrowheads="1"/>
          </p:cNvSpPr>
          <p:nvPr/>
        </p:nvSpPr>
        <p:spPr bwMode="auto">
          <a:xfrm>
            <a:off x="4233636" y="1752600"/>
            <a:ext cx="1698625" cy="3733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2400">
              <a:latin typeface="Times New Roman" pitchFamily="18" charset="0"/>
            </a:endParaRPr>
          </a:p>
        </p:txBody>
      </p:sp>
      <p:sp>
        <p:nvSpPr>
          <p:cNvPr id="9" name="Rectangle 8"/>
          <p:cNvSpPr>
            <a:spLocks noChangeArrowheads="1"/>
          </p:cNvSpPr>
          <p:nvPr/>
        </p:nvSpPr>
        <p:spPr bwMode="auto">
          <a:xfrm>
            <a:off x="2709636" y="1752600"/>
            <a:ext cx="1524000" cy="3733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2400">
              <a:latin typeface="Times New Roman" pitchFamily="18" charset="0"/>
            </a:endParaRPr>
          </a:p>
        </p:txBody>
      </p:sp>
      <p:sp>
        <p:nvSpPr>
          <p:cNvPr id="10" name="Rectangle 9"/>
          <p:cNvSpPr>
            <a:spLocks noChangeArrowheads="1"/>
          </p:cNvSpPr>
          <p:nvPr/>
        </p:nvSpPr>
        <p:spPr bwMode="auto">
          <a:xfrm>
            <a:off x="5932261" y="1752600"/>
            <a:ext cx="1577975" cy="3733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2400">
              <a:latin typeface="Times New Roman" pitchFamily="18" charset="0"/>
            </a:endParaRPr>
          </a:p>
        </p:txBody>
      </p:sp>
      <p:sp>
        <p:nvSpPr>
          <p:cNvPr id="12"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21</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2108918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rbrainmaturing.mpg" descr="/Users/andrewrodbell/Desktop/Young Adult Bup 12-23-2009/prbrainmaturing.mpg">
            <a:hlinkClick r:id="" action="ppaction://media"/>
          </p:cNvPr>
          <p:cNvPicPr>
            <a:picLocks noRot="1" noChangeAspect="1" noChangeArrowheads="1"/>
          </p:cNvPicPr>
          <p:nvPr>
            <a:quickTimeFile r:link="rId1"/>
          </p:nvPr>
        </p:nvPicPr>
        <p:blipFill>
          <a:blip r:embed="rId4">
            <a:extLst>
              <a:ext uri="{28A0092B-C50C-407E-A947-70E740481C1C}">
                <a14:useLocalDpi xmlns:a14="http://schemas.microsoft.com/office/drawing/2010/main" val="0"/>
              </a:ext>
            </a:extLst>
          </a:blip>
          <a:srcRect/>
          <a:stretch>
            <a:fillRect/>
          </a:stretch>
        </p:blipFill>
        <p:spPr bwMode="auto">
          <a:xfrm>
            <a:off x="4648200" y="3659187"/>
            <a:ext cx="38862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7"/>
          <p:cNvSpPr>
            <a:spLocks noChangeArrowheads="1"/>
          </p:cNvSpPr>
          <p:nvPr/>
        </p:nvSpPr>
        <p:spPr bwMode="auto">
          <a:xfrm>
            <a:off x="0" y="6367791"/>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400">
                <a:solidFill>
                  <a:srgbClr val="FFFF00"/>
                </a:solidFill>
                <a:cs typeface="Times New Roman" pitchFamily="18" charset="0"/>
              </a:rPr>
              <a:t>Information taken from NIDA’s </a:t>
            </a:r>
            <a:r>
              <a:rPr lang="en-US" altLang="en-US" sz="1400" i="1">
                <a:solidFill>
                  <a:srgbClr val="FFFF00"/>
                </a:solidFill>
                <a:cs typeface="Times New Roman" pitchFamily="18" charset="0"/>
              </a:rPr>
              <a:t>Science of Addiction</a:t>
            </a:r>
            <a:endParaRPr lang="en-US" altLang="en-US" sz="1400">
              <a:solidFill>
                <a:srgbClr val="FFFF00"/>
              </a:solidFill>
              <a:cs typeface="Times New Roman" pitchFamily="18" charset="0"/>
            </a:endParaRPr>
          </a:p>
          <a:p>
            <a:pPr defTabSz="914400">
              <a:spcBef>
                <a:spcPct val="0"/>
              </a:spcBef>
              <a:buFontTx/>
              <a:buNone/>
            </a:pPr>
            <a:r>
              <a:rPr lang="en-US" altLang="en-US" sz="1400">
                <a:solidFill>
                  <a:srgbClr val="FFFF00"/>
                </a:solidFill>
                <a:cs typeface="Times New Roman" pitchFamily="18" charset="0"/>
                <a:hlinkClick r:id="rId5"/>
              </a:rPr>
              <a:t>http://www.drugabuse.gov/ScienceofAddiction/</a:t>
            </a:r>
            <a:endParaRPr lang="en-US" altLang="en-US" sz="1400">
              <a:solidFill>
                <a:srgbClr val="FFFF00"/>
              </a:solidFill>
              <a:cs typeface="Times New Roman" pitchFamily="18" charset="0"/>
            </a:endParaRPr>
          </a:p>
        </p:txBody>
      </p:sp>
      <p:sp>
        <p:nvSpPr>
          <p:cNvPr id="16388" name="Rectangle 15"/>
          <p:cNvSpPr>
            <a:spLocks noChangeArrowheads="1"/>
          </p:cNvSpPr>
          <p:nvPr/>
        </p:nvSpPr>
        <p:spPr bwMode="auto">
          <a:xfrm>
            <a:off x="3992563" y="6400800"/>
            <a:ext cx="457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defTabSz="914400" eaLnBrk="1" hangingPunct="1">
              <a:spcBef>
                <a:spcPct val="0"/>
              </a:spcBef>
              <a:buFontTx/>
              <a:buNone/>
            </a:pPr>
            <a:r>
              <a:rPr lang="en-US" altLang="en-US" sz="1400" dirty="0" smtClean="0">
                <a:solidFill>
                  <a:srgbClr val="FFFF00"/>
                </a:solidFill>
                <a:cs typeface="Times New Roman" pitchFamily="18" charset="0"/>
              </a:rPr>
              <a:t>SOURCE: </a:t>
            </a:r>
            <a:r>
              <a:rPr lang="en-US" altLang="en-US" sz="1400" dirty="0" err="1" smtClean="0">
                <a:solidFill>
                  <a:srgbClr val="FFFF00"/>
                </a:solidFill>
                <a:cs typeface="Times New Roman" pitchFamily="18" charset="0"/>
              </a:rPr>
              <a:t>Gagtay</a:t>
            </a:r>
            <a:r>
              <a:rPr lang="en-US" altLang="en-US" sz="1400" dirty="0">
                <a:solidFill>
                  <a:srgbClr val="FFFF00"/>
                </a:solidFill>
                <a:cs typeface="Times New Roman" pitchFamily="18" charset="0"/>
              </a:rPr>
              <a:t>, </a:t>
            </a:r>
            <a:r>
              <a:rPr lang="en-US" altLang="en-US" sz="1400" dirty="0" smtClean="0">
                <a:solidFill>
                  <a:srgbClr val="FFFF00"/>
                </a:solidFill>
                <a:cs typeface="Times New Roman" pitchFamily="18" charset="0"/>
              </a:rPr>
              <a:t>et al., 2004.</a:t>
            </a:r>
            <a:endParaRPr lang="en-US" altLang="en-US" sz="1400" dirty="0">
              <a:solidFill>
                <a:srgbClr val="FFFF00"/>
              </a:solidFill>
              <a:cs typeface="Times New Roman" pitchFamily="18" charset="0"/>
            </a:endParaRPr>
          </a:p>
        </p:txBody>
      </p:sp>
      <p:pic>
        <p:nvPicPr>
          <p:cNvPr id="1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6576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rbrainmaturing.mpg" descr="/Users/andrewrodbell/Desktop/Young Adult Bup 12-23-2009/prbrainmaturing.mpg">
            <a:hlinkClick r:id="" action="ppaction://media"/>
          </p:cNvPr>
          <p:cNvPicPr>
            <a:picLocks noRot="1" noChangeAspect="1" noChangeArrowheads="1"/>
          </p:cNvPicPr>
          <p:nvPr>
            <a:quickTimeFile r:link="rId1"/>
          </p:nvPr>
        </p:nvPicPr>
        <p:blipFill>
          <a:blip r:embed="rId4">
            <a:extLst>
              <a:ext uri="{28A0092B-C50C-407E-A947-70E740481C1C}">
                <a14:useLocalDpi xmlns:a14="http://schemas.microsoft.com/office/drawing/2010/main" val="0"/>
              </a:ext>
            </a:extLst>
          </a:blip>
          <a:srcRect/>
          <a:stretch>
            <a:fillRect/>
          </a:stretch>
        </p:blipFill>
        <p:spPr bwMode="auto">
          <a:xfrm>
            <a:off x="4648200" y="36576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itle 1"/>
          <p:cNvSpPr>
            <a:spLocks noGrp="1"/>
          </p:cNvSpPr>
          <p:nvPr>
            <p:ph type="title" idx="4294967295"/>
          </p:nvPr>
        </p:nvSpPr>
        <p:spPr>
          <a:xfrm>
            <a:off x="1066800" y="153650"/>
            <a:ext cx="7497763" cy="1446550"/>
          </a:xfrm>
        </p:spPr>
        <p:txBody>
          <a:bodyPr wrap="square">
            <a:spAutoFit/>
          </a:bodyPr>
          <a:lstStyle/>
          <a:p>
            <a:r>
              <a:rPr lang="en-US" altLang="en-US" dirty="0" smtClean="0">
                <a:latin typeface="Calibri" panose="020F0502020204030204" pitchFamily="34" charset="0"/>
                <a:ea typeface="ＭＳ Ｐゴシック" pitchFamily="34" charset="-128"/>
              </a:rPr>
              <a:t>Brain Development </a:t>
            </a:r>
            <a:br>
              <a:rPr lang="en-US" altLang="en-US" dirty="0" smtClean="0">
                <a:latin typeface="Calibri" panose="020F0502020204030204" pitchFamily="34" charset="0"/>
                <a:ea typeface="ＭＳ Ｐゴシック" pitchFamily="34" charset="-128"/>
              </a:rPr>
            </a:br>
            <a:r>
              <a:rPr lang="en-US" altLang="en-US" dirty="0" smtClean="0">
                <a:latin typeface="Calibri" panose="020F0502020204030204" pitchFamily="34" charset="0"/>
                <a:ea typeface="ＭＳ Ｐゴシック" pitchFamily="34" charset="-128"/>
              </a:rPr>
              <a:t>Ages 5-20 years</a:t>
            </a:r>
          </a:p>
        </p:txBody>
      </p:sp>
      <p:sp>
        <p:nvSpPr>
          <p:cNvPr id="8" name="TextBox 7"/>
          <p:cNvSpPr txBox="1">
            <a:spLocks noChangeArrowheads="1"/>
          </p:cNvSpPr>
          <p:nvPr/>
        </p:nvSpPr>
        <p:spPr bwMode="auto">
          <a:xfrm>
            <a:off x="838200" y="1785080"/>
            <a:ext cx="84502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l" defTabSz="914400" eaLnBrk="1" hangingPunct="1">
              <a:spcBef>
                <a:spcPct val="0"/>
              </a:spcBef>
              <a:buClr>
                <a:schemeClr val="tx1"/>
              </a:buClr>
              <a:buFont typeface="Wingdings" pitchFamily="2" charset="2"/>
              <a:buChar char="§"/>
            </a:pPr>
            <a:r>
              <a:rPr lang="en-US" altLang="en-US" sz="2400" dirty="0"/>
              <a:t>MRI scans of healthy children and teens compressing </a:t>
            </a:r>
            <a:br>
              <a:rPr lang="en-US" altLang="en-US" sz="2400" dirty="0"/>
            </a:br>
            <a:r>
              <a:rPr lang="en-US" altLang="en-US" sz="2400" dirty="0"/>
              <a:t>15 years of brain development (ages 5–20). </a:t>
            </a:r>
          </a:p>
          <a:p>
            <a:pPr algn="l" defTabSz="914400" eaLnBrk="1" hangingPunct="1">
              <a:spcBef>
                <a:spcPct val="0"/>
              </a:spcBef>
              <a:buClr>
                <a:schemeClr val="tx1"/>
              </a:buClr>
              <a:buFont typeface="Wingdings" pitchFamily="2" charset="2"/>
              <a:buChar char="§"/>
            </a:pPr>
            <a:r>
              <a:rPr lang="en-US" altLang="en-US" sz="2400" dirty="0"/>
              <a:t>Red indicates more gray matter, blue less gray matter. </a:t>
            </a:r>
          </a:p>
          <a:p>
            <a:pPr algn="l" defTabSz="914400" eaLnBrk="1" hangingPunct="1">
              <a:spcBef>
                <a:spcPct val="0"/>
              </a:spcBef>
              <a:buClr>
                <a:schemeClr val="tx1"/>
              </a:buClr>
              <a:buFont typeface="Wingdings" pitchFamily="2" charset="2"/>
              <a:buChar char="§"/>
            </a:pPr>
            <a:r>
              <a:rPr lang="en-US" altLang="en-US" sz="2400" dirty="0">
                <a:solidFill>
                  <a:srgbClr val="FFFF00"/>
                </a:solidFill>
              </a:rPr>
              <a:t>Neural connections are pruned </a:t>
            </a:r>
            <a:r>
              <a:rPr lang="en-US" altLang="en-US" sz="2400" dirty="0"/>
              <a:t>back-to-front. </a:t>
            </a:r>
          </a:p>
          <a:p>
            <a:pPr algn="l" defTabSz="914400" eaLnBrk="1" hangingPunct="1">
              <a:spcBef>
                <a:spcPct val="0"/>
              </a:spcBef>
              <a:buClr>
                <a:schemeClr val="tx1"/>
              </a:buClr>
              <a:buFont typeface="Wingdings" pitchFamily="2" charset="2"/>
              <a:buChar char="§"/>
            </a:pPr>
            <a:r>
              <a:rPr lang="en-US" altLang="en-US" sz="2400" dirty="0"/>
              <a:t>The prefrontal cortex ("executive" functions), is last to mature. </a:t>
            </a:r>
          </a:p>
        </p:txBody>
      </p:sp>
      <p:sp>
        <p:nvSpPr>
          <p:cNvPr id="12" name="Slide Number Placeholder 2"/>
          <p:cNvSpPr txBox="1">
            <a:spLocks/>
          </p:cNvSpPr>
          <p:nvPr/>
        </p:nvSpPr>
        <p:spPr bwMode="auto">
          <a:xfrm>
            <a:off x="6991546" y="6480174"/>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22</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773924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par>
                          <p:cTn id="18" fill="hold" nodeType="afterGroup">
                            <p:stCondLst>
                              <p:cond delay="500"/>
                            </p:stCondLst>
                            <p:childTnLst>
                              <p:par>
                                <p:cTn id="19" presetID="1" presetClass="mediacall" presetSubtype="0" fill="hold" nodeType="afterEffect">
                                  <p:stCondLst>
                                    <p:cond delay="0"/>
                                  </p:stCondLst>
                                  <p:childTnLst>
                                    <p:cmd type="call" cmd="playFrom(0.0)">
                                      <p:cBhvr>
                                        <p:cTn id="20" dur="6467" fill="hold"/>
                                        <p:tgtEl>
                                          <p:spTgt spid="55303"/>
                                        </p:tgtEl>
                                      </p:cBhvr>
                                    </p:cmd>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childTnLst>
                          </p:cTn>
                        </p:par>
                        <p:par>
                          <p:cTn id="26" fill="hold" nodeType="withGroup">
                            <p:stCondLst>
                              <p:cond delay="500"/>
                            </p:stCondLst>
                            <p:childTnLst>
                              <p:par>
                                <p:cTn id="27" presetID="1" presetClass="exit" presetSubtype="0" fill="hold" nodeType="afterEffect">
                                  <p:stCondLst>
                                    <p:cond delay="0"/>
                                  </p:stCondLst>
                                  <p:childTnLst>
                                    <p:set>
                                      <p:cBhvr>
                                        <p:cTn id="28" dur="1" fill="hold">
                                          <p:stCondLst>
                                            <p:cond delay="0"/>
                                          </p:stCondLst>
                                        </p:cTn>
                                        <p:tgtEl>
                                          <p:spTgt spid="55303"/>
                                        </p:tgtEl>
                                        <p:attrNameLst>
                                          <p:attrName>style.visibility</p:attrName>
                                        </p:attrNameLst>
                                      </p:cBhvr>
                                      <p:to>
                                        <p:strVal val="hidden"/>
                                      </p:to>
                                    </p:set>
                                    <p:cmd type="call" cmd="stop">
                                      <p:cBhvr>
                                        <p:cTn id="29" dur="1">
                                          <p:stCondLst>
                                            <p:cond delay="0"/>
                                          </p:stCondLst>
                                        </p:cTn>
                                        <p:tgtEl>
                                          <p:spTgt spid="55303"/>
                                        </p:tgtEl>
                                      </p:cBhvr>
                                    </p:cmd>
                                  </p:childTnLst>
                                </p:cTn>
                              </p:par>
                            </p:childTnLst>
                          </p:cTn>
                        </p:par>
                        <p:par>
                          <p:cTn id="30" fill="hold" nodeType="afterGroup">
                            <p:stCondLst>
                              <p:cond delay="500"/>
                            </p:stCondLst>
                            <p:childTnLst>
                              <p:par>
                                <p:cTn id="31" presetID="1" presetClass="mediacall" presetSubtype="0" fill="hold" nodeType="afterEffect">
                                  <p:stCondLst>
                                    <p:cond delay="0"/>
                                  </p:stCondLst>
                                  <p:childTnLst>
                                    <p:cmd type="call" cmd="playFrom(0.0)">
                                      <p:cBhvr>
                                        <p:cTn id="32" dur="6467" fill="hold"/>
                                        <p:tgtEl>
                                          <p:spTgt spid="55298"/>
                                        </p:tgtEl>
                                      </p:cBhvr>
                                    </p:cmd>
                                  </p:childTnLst>
                                </p:cTn>
                              </p:par>
                              <p:par>
                                <p:cTn id="33" presetID="1" presetClass="entr" presetSubtype="0" fill="hold" nodeType="withEffect">
                                  <p:stCondLst>
                                    <p:cond delay="0"/>
                                  </p:stCondLst>
                                  <p:childTnLst>
                                    <p:set>
                                      <p:cBhvr>
                                        <p:cTn id="34" dur="1" fill="hold">
                                          <p:stCondLst>
                                            <p:cond delay="499"/>
                                          </p:stCondLst>
                                        </p:cTn>
                                        <p:tgtEl>
                                          <p:spTgt spid="18"/>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38" fill="hold" display="0">
                  <p:stCondLst>
                    <p:cond delay="indefinite"/>
                  </p:stCondLst>
                  <p:endCondLst>
                    <p:cond evt="onNext" delay="0">
                      <p:tgtEl>
                        <p:sldTgt/>
                      </p:tgtEl>
                    </p:cond>
                    <p:cond evt="onPrev" delay="0">
                      <p:tgtEl>
                        <p:sldTgt/>
                      </p:tgtEl>
                    </p:cond>
                  </p:endCondLst>
                </p:cTn>
                <p:tgtEl>
                  <p:spTgt spid="55303"/>
                </p:tgtEl>
              </p:cMediaNode>
            </p:video>
            <p:seq concurrent="1" nextAc="seek">
              <p:cTn id="39" restart="whenNotActive" fill="hold" evtFilter="cancelBubble" nodeType="interactiveSeq">
                <p:stCondLst>
                  <p:cond evt="onClick" delay="0">
                    <p:tgtEl>
                      <p:spTgt spid="5530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 presetClass="mediacall" presetSubtype="0" fill="hold" nodeType="clickEffect">
                                  <p:stCondLst>
                                    <p:cond delay="0"/>
                                  </p:stCondLst>
                                  <p:childTnLst>
                                    <p:cmd type="call" cmd="togglePause">
                                      <p:cBhvr>
                                        <p:cTn id="43" dur="1" fill="hold"/>
                                        <p:tgtEl>
                                          <p:spTgt spid="55303"/>
                                        </p:tgtEl>
                                      </p:cBhvr>
                                    </p:cmd>
                                  </p:childTnLst>
                                </p:cTn>
                              </p:par>
                            </p:childTnLst>
                          </p:cTn>
                        </p:par>
                      </p:childTnLst>
                    </p:cTn>
                  </p:par>
                </p:childTnLst>
              </p:cTn>
              <p:nextCondLst>
                <p:cond evt="onClick" delay="0">
                  <p:tgtEl>
                    <p:spTgt spid="55303"/>
                  </p:tgtEl>
                </p:cond>
              </p:nextCondLst>
            </p:seq>
            <p:video>
              <p:cMediaNode>
                <p:cTn id="44" repeatCount="indefinite" fill="hold" display="0">
                  <p:stCondLst>
                    <p:cond delay="indefinite"/>
                  </p:stCondLst>
                  <p:endCondLst>
                    <p:cond evt="onNext" delay="0">
                      <p:tgtEl>
                        <p:sldTgt/>
                      </p:tgtEl>
                    </p:cond>
                    <p:cond evt="onPrev" delay="0">
                      <p:tgtEl>
                        <p:sldTgt/>
                      </p:tgtEl>
                    </p:cond>
                  </p:endCondLst>
                </p:cTn>
                <p:tgtEl>
                  <p:spTgt spid="55298"/>
                </p:tgtEl>
              </p:cMediaNode>
            </p:video>
            <p:seq concurrent="1" nextAc="seek">
              <p:cTn id="45" restart="whenNotActive" fill="hold" evtFilter="cancelBubble" nodeType="interactiveSeq">
                <p:stCondLst>
                  <p:cond evt="onClick" delay="0">
                    <p:tgtEl>
                      <p:spTgt spid="5529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 presetClass="mediacall" presetSubtype="0" fill="hold" nodeType="afterEffect">
                                  <p:stCondLst>
                                    <p:cond delay="0"/>
                                  </p:stCondLst>
                                  <p:childTnLst>
                                    <p:cmd type="call" cmd="togglePause">
                                      <p:cBhvr>
                                        <p:cTn id="49" dur="1" fill="hold"/>
                                        <p:tgtEl>
                                          <p:spTgt spid="55298"/>
                                        </p:tgtEl>
                                      </p:cBhvr>
                                    </p:cmd>
                                  </p:childTnLst>
                                </p:cTn>
                              </p:par>
                            </p:childTnLst>
                          </p:cTn>
                        </p:par>
                      </p:childTnLst>
                    </p:cTn>
                  </p:par>
                </p:childTnLst>
              </p:cTn>
              <p:nextCondLst>
                <p:cond evt="onClick" delay="0">
                  <p:tgtEl>
                    <p:spTgt spid="55298"/>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990600" y="-74706"/>
            <a:ext cx="7483475" cy="1938992"/>
          </a:xfrm>
        </p:spPr>
        <p:txBody>
          <a:bodyPr wrap="square">
            <a:spAutoFit/>
          </a:bodyPr>
          <a:lstStyle/>
          <a:p>
            <a:pPr>
              <a:defRPr/>
            </a:pPr>
            <a:r>
              <a:rPr lang="en-US" sz="4000" dirty="0" smtClean="0">
                <a:effectLst>
                  <a:outerShdw blurRad="38100" dist="38100" dir="2700000" algn="tl">
                    <a:srgbClr val="C0C0C0"/>
                  </a:outerShdw>
                </a:effectLst>
                <a:latin typeface="Calibri" panose="020F0502020204030204" pitchFamily="34" charset="0"/>
                <a:ea typeface="ＭＳ Ｐゴシック" pitchFamily="34" charset="-128"/>
              </a:rPr>
              <a:t>The Interaction between the Developing Nervous System and Substances of Abuse Leads to:</a:t>
            </a:r>
            <a:r>
              <a:rPr lang="en-US" sz="4000" dirty="0" smtClean="0">
                <a:latin typeface="Calibri" panose="020F0502020204030204" pitchFamily="34" charset="0"/>
                <a:ea typeface="ＭＳ Ｐゴシック" pitchFamily="34" charset="-128"/>
              </a:rPr>
              <a:t> </a:t>
            </a:r>
          </a:p>
        </p:txBody>
      </p:sp>
      <p:sp>
        <p:nvSpPr>
          <p:cNvPr id="7" name="TextBox 6"/>
          <p:cNvSpPr txBox="1">
            <a:spLocks noChangeArrowheads="1"/>
          </p:cNvSpPr>
          <p:nvPr/>
        </p:nvSpPr>
        <p:spPr bwMode="auto">
          <a:xfrm>
            <a:off x="914400" y="1999595"/>
            <a:ext cx="797083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l" defTabSz="914400" eaLnBrk="1" hangingPunct="1">
              <a:spcBef>
                <a:spcPct val="0"/>
              </a:spcBef>
              <a:buClr>
                <a:schemeClr val="tx1"/>
              </a:buClr>
              <a:buFontTx/>
              <a:buChar char="•"/>
            </a:pPr>
            <a:r>
              <a:rPr lang="en-US" altLang="en-US" sz="2800" dirty="0"/>
              <a:t>Difficulty in decision making</a:t>
            </a:r>
          </a:p>
          <a:p>
            <a:pPr algn="l" defTabSz="914400" eaLnBrk="1" hangingPunct="1">
              <a:spcBef>
                <a:spcPct val="0"/>
              </a:spcBef>
              <a:buClr>
                <a:schemeClr val="tx1"/>
              </a:buClr>
              <a:buFontTx/>
              <a:buChar char="•"/>
            </a:pPr>
            <a:r>
              <a:rPr lang="en-US" altLang="en-US" sz="2800" dirty="0"/>
              <a:t>Difficulty understanding the </a:t>
            </a:r>
            <a:r>
              <a:rPr lang="en-US" altLang="en-US" sz="2800" dirty="0" smtClean="0"/>
              <a:t/>
            </a:r>
            <a:br>
              <a:rPr lang="en-US" altLang="en-US" sz="2800" dirty="0" smtClean="0"/>
            </a:br>
            <a:r>
              <a:rPr lang="en-US" altLang="en-US" sz="2800" dirty="0" smtClean="0"/>
              <a:t>consequences of </a:t>
            </a:r>
            <a:r>
              <a:rPr lang="en-US" altLang="en-US" sz="2800" dirty="0"/>
              <a:t>behavior</a:t>
            </a:r>
          </a:p>
          <a:p>
            <a:pPr algn="l" defTabSz="914400" eaLnBrk="1" hangingPunct="1">
              <a:spcBef>
                <a:spcPct val="0"/>
              </a:spcBef>
              <a:buClr>
                <a:schemeClr val="tx1"/>
              </a:buClr>
              <a:buFontTx/>
              <a:buChar char="•"/>
            </a:pPr>
            <a:r>
              <a:rPr lang="en-US" altLang="en-US" sz="2800" dirty="0"/>
              <a:t>Increased vulnerability to </a:t>
            </a:r>
            <a:r>
              <a:rPr lang="en-US" altLang="en-US" sz="2800" dirty="0" smtClean="0"/>
              <a:t/>
            </a:r>
            <a:br>
              <a:rPr lang="en-US" altLang="en-US" sz="2800" dirty="0" smtClean="0"/>
            </a:br>
            <a:r>
              <a:rPr lang="en-US" altLang="en-US" sz="2800" dirty="0" smtClean="0"/>
              <a:t>memory </a:t>
            </a:r>
            <a:r>
              <a:rPr lang="en-US" altLang="en-US" sz="2800" dirty="0"/>
              <a:t>and attention </a:t>
            </a:r>
            <a:r>
              <a:rPr lang="en-US" altLang="en-US" sz="2800" dirty="0" smtClean="0"/>
              <a:t>problems</a:t>
            </a:r>
            <a:endParaRPr lang="en-US" altLang="en-US" sz="2800" dirty="0"/>
          </a:p>
          <a:p>
            <a:pPr algn="l" defTabSz="914400" eaLnBrk="1" hangingPunct="1">
              <a:spcBef>
                <a:spcPct val="0"/>
              </a:spcBef>
              <a:buClr>
                <a:schemeClr val="tx1"/>
              </a:buClr>
              <a:buFontTx/>
              <a:buNone/>
            </a:pPr>
            <a:endParaRPr lang="en-US" altLang="en-US" sz="2800" dirty="0">
              <a:solidFill>
                <a:schemeClr val="bg1"/>
              </a:solidFill>
              <a:latin typeface="Impact" pitchFamily="34" charset="0"/>
            </a:endParaRPr>
          </a:p>
          <a:p>
            <a:pPr algn="l" defTabSz="914400" eaLnBrk="1" hangingPunct="1">
              <a:spcBef>
                <a:spcPct val="0"/>
              </a:spcBef>
              <a:buClr>
                <a:schemeClr val="tx1"/>
              </a:buClr>
              <a:buFontTx/>
              <a:buNone/>
            </a:pPr>
            <a:r>
              <a:rPr lang="en-US" altLang="en-US" sz="2800" b="1" dirty="0">
                <a:solidFill>
                  <a:srgbClr val="FFFF00"/>
                </a:solidFill>
                <a:effectLst>
                  <a:outerShdw blurRad="38100" dist="38100" dir="2700000" algn="tl">
                    <a:srgbClr val="000000">
                      <a:alpha val="43137"/>
                    </a:srgbClr>
                  </a:outerShdw>
                </a:effectLst>
              </a:rPr>
              <a:t>This can lead to:</a:t>
            </a:r>
          </a:p>
          <a:p>
            <a:pPr algn="l" defTabSz="914400" eaLnBrk="1" hangingPunct="1">
              <a:spcBef>
                <a:spcPct val="0"/>
              </a:spcBef>
              <a:buClr>
                <a:schemeClr val="tx1"/>
              </a:buClr>
              <a:buFontTx/>
              <a:buNone/>
            </a:pPr>
            <a:endParaRPr lang="en-US" altLang="en-US" sz="2800" dirty="0">
              <a:solidFill>
                <a:schemeClr val="hlink"/>
              </a:solidFill>
              <a:latin typeface="Impact" pitchFamily="34" charset="0"/>
            </a:endParaRPr>
          </a:p>
          <a:p>
            <a:pPr algn="l" defTabSz="914400" eaLnBrk="1" hangingPunct="1">
              <a:spcBef>
                <a:spcPct val="0"/>
              </a:spcBef>
              <a:buClr>
                <a:schemeClr val="tx1"/>
              </a:buClr>
              <a:buFontTx/>
              <a:buChar char="•"/>
            </a:pPr>
            <a:r>
              <a:rPr lang="en-US" altLang="en-US" sz="2800" dirty="0"/>
              <a:t>Increased experimentation </a:t>
            </a:r>
          </a:p>
          <a:p>
            <a:pPr algn="l" defTabSz="914400" eaLnBrk="1" hangingPunct="1">
              <a:spcBef>
                <a:spcPct val="0"/>
              </a:spcBef>
              <a:buClr>
                <a:schemeClr val="tx1"/>
              </a:buClr>
              <a:buFontTx/>
              <a:buChar char="•"/>
            </a:pPr>
            <a:r>
              <a:rPr lang="en-US" altLang="en-US" sz="2800" dirty="0" smtClean="0"/>
              <a:t>Alcohol and drug addiction</a:t>
            </a:r>
            <a:endParaRPr lang="en-US" altLang="en-US" sz="2800" dirty="0"/>
          </a:p>
        </p:txBody>
      </p:sp>
      <p:sp>
        <p:nvSpPr>
          <p:cNvPr id="6" name="Text Box 2"/>
          <p:cNvSpPr txBox="1">
            <a:spLocks noChangeArrowheads="1"/>
          </p:cNvSpPr>
          <p:nvPr/>
        </p:nvSpPr>
        <p:spPr bwMode="auto">
          <a:xfrm>
            <a:off x="10886" y="6553200"/>
            <a:ext cx="2351314" cy="307777"/>
          </a:xfrm>
          <a:prstGeom prst="rect">
            <a:avLst/>
          </a:prstGeom>
          <a:noFill/>
          <a:ln w="9525">
            <a:noFill/>
            <a:miter lim="800000"/>
            <a:headEnd/>
            <a:tailEnd/>
          </a:ln>
        </p:spPr>
        <p:txBody>
          <a:bodyPr wrap="square">
            <a:spAutoFit/>
          </a:bodyPr>
          <a:lstStyle/>
          <a:p>
            <a:pPr algn="l" eaLnBrk="0" hangingPunct="0"/>
            <a:r>
              <a:rPr lang="en-US" sz="1400" dirty="0">
                <a:solidFill>
                  <a:srgbClr val="FFFF00"/>
                </a:solidFill>
                <a:latin typeface="Calibri" panose="020F0502020204030204" pitchFamily="34" charset="0"/>
              </a:rPr>
              <a:t> </a:t>
            </a:r>
            <a:r>
              <a:rPr lang="en-US" sz="1400" dirty="0" smtClean="0">
                <a:solidFill>
                  <a:srgbClr val="FFFF00"/>
                </a:solidFill>
                <a:latin typeface="Calibri" panose="020F0502020204030204" pitchFamily="34" charset="0"/>
              </a:rPr>
              <a:t>SOURCE: Fiellin, 2008.</a:t>
            </a:r>
            <a:endParaRPr lang="en-US" sz="1400" dirty="0">
              <a:solidFill>
                <a:srgbClr val="FFFF00"/>
              </a:solidFill>
              <a:latin typeface="Calibri" panose="020F0502020204030204" pitchFamily="34" charset="0"/>
            </a:endParaRPr>
          </a:p>
        </p:txBody>
      </p:sp>
      <p:pic>
        <p:nvPicPr>
          <p:cNvPr id="10242" name="Picture 2" descr="C:\Users\bfinnerty\AppData\Local\Microsoft\Windows\Temporary Internet Files\Content.IE5\UUH4WLYL\MP9004387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7550" y="2895600"/>
            <a:ext cx="1771650" cy="23622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098" name="Picture 2" descr="C:\Users\bfinnerty\AppData\Local\Microsoft\Windows\Temporary Internet Files\Content.IE5\WPF4GUB0\MC90043872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800600"/>
            <a:ext cx="2343150" cy="175736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0"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23</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422673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969696"/>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969696"/>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969696"/>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500"/>
                                        <p:tgtEl>
                                          <p:spTgt spid="7">
                                            <p:txEl>
                                              <p:pRg st="6" end="6"/>
                                            </p:txEl>
                                          </p:spTgt>
                                        </p:tgtEl>
                                      </p:cBhvr>
                                    </p:animEffect>
                                  </p:childTnLst>
                                  <p:subTnLst>
                                    <p:animClr clrSpc="rgb" dir="cw">
                                      <p:cBhvr override="childStyle">
                                        <p:cTn dur="1" fill="hold" display="0" masterRel="nextClick" afterEffect="1"/>
                                        <p:tgtEl>
                                          <p:spTgt spid="7">
                                            <p:txEl>
                                              <p:pRg st="6" end="6"/>
                                            </p:txEl>
                                          </p:spTgt>
                                        </p:tgtEl>
                                        <p:attrNameLst>
                                          <p:attrName>ppt_c</p:attrName>
                                        </p:attrNameLst>
                                      </p:cBhvr>
                                      <p:to>
                                        <a:srgbClr val="969696"/>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wipe(left)">
                                      <p:cBhvr>
                                        <p:cTn id="32" dur="500"/>
                                        <p:tgtEl>
                                          <p:spTgt spid="7">
                                            <p:txEl>
                                              <p:pRg st="7" end="7"/>
                                            </p:txEl>
                                          </p:spTgt>
                                        </p:tgtEl>
                                      </p:cBhvr>
                                    </p:animEffect>
                                  </p:childTnLst>
                                  <p:subTnLst>
                                    <p:animClr clrSpc="rgb" dir="cw">
                                      <p:cBhvr override="childStyle">
                                        <p:cTn dur="1" fill="hold" display="0" masterRel="nextClick" afterEffect="1"/>
                                        <p:tgtEl>
                                          <p:spTgt spid="7">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914400" y="267950"/>
            <a:ext cx="8153400" cy="1446550"/>
          </a:xfrm>
        </p:spPr>
        <p:txBody>
          <a:bodyPr wrap="square">
            <a:spAutoFit/>
          </a:bodyPr>
          <a:lstStyle/>
          <a:p>
            <a:pPr>
              <a:defRPr/>
            </a:pP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Young Brains are Different</a:t>
            </a:r>
            <a:br>
              <a:rPr lang="en-US" dirty="0" smtClean="0">
                <a:effectLst>
                  <a:outerShdw blurRad="38100" dist="38100" dir="2700000" algn="tl">
                    <a:srgbClr val="C0C0C0"/>
                  </a:outerShdw>
                </a:effectLst>
                <a:latin typeface="Calibri" panose="020F0502020204030204" pitchFamily="34" charset="0"/>
                <a:ea typeface="ＭＳ Ｐゴシック" pitchFamily="34" charset="-128"/>
              </a:rPr>
            </a:br>
            <a:r>
              <a:rPr lang="en-US" dirty="0" smtClean="0">
                <a:effectLst>
                  <a:outerShdw blurRad="38100" dist="38100" dir="2700000" algn="tl">
                    <a:srgbClr val="C0C0C0"/>
                  </a:outerShdw>
                </a:effectLst>
                <a:latin typeface="Calibri" panose="020F0502020204030204" pitchFamily="34" charset="0"/>
                <a:ea typeface="ＭＳ Ｐゴシック" pitchFamily="34" charset="-128"/>
              </a:rPr>
              <a:t> from Older Brains</a:t>
            </a:r>
          </a:p>
        </p:txBody>
      </p:sp>
      <p:sp>
        <p:nvSpPr>
          <p:cNvPr id="18435" name="Content Placeholder 2"/>
          <p:cNvSpPr>
            <a:spLocks noGrp="1"/>
          </p:cNvSpPr>
          <p:nvPr>
            <p:ph idx="4294967295"/>
          </p:nvPr>
        </p:nvSpPr>
        <p:spPr>
          <a:xfrm>
            <a:off x="914400" y="1981199"/>
            <a:ext cx="8001000" cy="4569023"/>
          </a:xfrm>
        </p:spPr>
        <p:txBody>
          <a:bodyPr/>
          <a:lstStyle/>
          <a:p>
            <a:pPr>
              <a:buFontTx/>
              <a:buChar char="•"/>
            </a:pPr>
            <a:r>
              <a:rPr lang="en-US" altLang="en-US" sz="2600" dirty="0" smtClean="0">
                <a:effectLst/>
                <a:ea typeface="ＭＳ Ｐゴシック" pitchFamily="34" charset="-128"/>
              </a:rPr>
              <a:t>Alcohol and drugs affect the brains of adolescents and young adults differently than they do adult brains </a:t>
            </a:r>
          </a:p>
          <a:p>
            <a:pPr lvl="1"/>
            <a:r>
              <a:rPr lang="en-US" altLang="en-US" sz="2600" dirty="0" smtClean="0">
                <a:effectLst/>
                <a:ea typeface="ＭＳ Ｐゴシック" pitchFamily="34" charset="-128"/>
              </a:rPr>
              <a:t>Adolescent rats are </a:t>
            </a:r>
            <a:r>
              <a:rPr lang="en-US" altLang="en-US" sz="2600" dirty="0" smtClean="0">
                <a:solidFill>
                  <a:srgbClr val="FFFF00"/>
                </a:solidFill>
                <a:effectLst/>
                <a:ea typeface="ＭＳ Ｐゴシック" pitchFamily="34" charset="-128"/>
              </a:rPr>
              <a:t>more sensitive to the memory and learning problems </a:t>
            </a:r>
            <a:r>
              <a:rPr lang="en-US" altLang="en-US" sz="2600" dirty="0" smtClean="0">
                <a:effectLst/>
                <a:ea typeface="ＭＳ Ｐゴシック" pitchFamily="34" charset="-128"/>
              </a:rPr>
              <a:t>than adults</a:t>
            </a:r>
          </a:p>
          <a:p>
            <a:pPr lvl="1"/>
            <a:r>
              <a:rPr lang="en-US" altLang="en-US" sz="2600" dirty="0" smtClean="0">
                <a:effectLst/>
                <a:ea typeface="ＭＳ Ｐゴシック" pitchFamily="34" charset="-128"/>
              </a:rPr>
              <a:t>Conversely, they are </a:t>
            </a:r>
            <a:r>
              <a:rPr lang="en-US" altLang="en-US" sz="2600" dirty="0" smtClean="0">
                <a:solidFill>
                  <a:srgbClr val="FFFF00"/>
                </a:solidFill>
                <a:effectLst/>
                <a:ea typeface="ＭＳ Ｐゴシック" pitchFamily="34" charset="-128"/>
              </a:rPr>
              <a:t>less susceptible to intoxication</a:t>
            </a:r>
            <a:r>
              <a:rPr lang="en-US" altLang="en-US" sz="2600" dirty="0" smtClean="0">
                <a:solidFill>
                  <a:srgbClr val="FFC000"/>
                </a:solidFill>
                <a:effectLst/>
                <a:ea typeface="ＭＳ Ｐゴシック" pitchFamily="34" charset="-128"/>
              </a:rPr>
              <a:t> </a:t>
            </a:r>
            <a:r>
              <a:rPr lang="en-US" altLang="en-US" sz="2600" dirty="0" smtClean="0">
                <a:effectLst/>
                <a:ea typeface="ＭＳ Ｐゴシック" pitchFamily="34" charset="-128"/>
              </a:rPr>
              <a:t>(motor impairment and sedation) from alcohol</a:t>
            </a:r>
          </a:p>
          <a:p>
            <a:pPr>
              <a:buFontTx/>
              <a:buChar char="•"/>
            </a:pPr>
            <a:r>
              <a:rPr lang="en-US" altLang="en-US" sz="2600" dirty="0" smtClean="0">
                <a:effectLst/>
                <a:ea typeface="ＭＳ Ｐゴシック" pitchFamily="34" charset="-128"/>
              </a:rPr>
              <a:t>These factors may lead to higher rates of dependence in these groups</a:t>
            </a:r>
          </a:p>
          <a:p>
            <a:endParaRPr lang="en-US" altLang="en-US" sz="2600" dirty="0" smtClean="0">
              <a:effectLst/>
              <a:ea typeface="ＭＳ Ｐゴシック" pitchFamily="34" charset="-128"/>
            </a:endParaRPr>
          </a:p>
        </p:txBody>
      </p:sp>
      <p:sp>
        <p:nvSpPr>
          <p:cNvPr id="7" name="Text Box 2"/>
          <p:cNvSpPr txBox="1">
            <a:spLocks noChangeArrowheads="1"/>
          </p:cNvSpPr>
          <p:nvPr/>
        </p:nvSpPr>
        <p:spPr bwMode="auto">
          <a:xfrm>
            <a:off x="0" y="6550223"/>
            <a:ext cx="4953000" cy="307777"/>
          </a:xfrm>
          <a:prstGeom prst="rect">
            <a:avLst/>
          </a:prstGeom>
          <a:noFill/>
          <a:ln w="9525">
            <a:noFill/>
            <a:miter lim="800000"/>
            <a:headEnd/>
            <a:tailEnd/>
          </a:ln>
        </p:spPr>
        <p:txBody>
          <a:bodyPr wrap="square">
            <a:spAutoFit/>
          </a:bodyPr>
          <a:lstStyle/>
          <a:p>
            <a:pPr algn="l" eaLnBrk="0" hangingPunct="0"/>
            <a:r>
              <a:rPr lang="en-US" sz="1400" dirty="0">
                <a:solidFill>
                  <a:srgbClr val="FFFF00"/>
                </a:solidFill>
                <a:latin typeface="Calibri" panose="020F0502020204030204" pitchFamily="34" charset="0"/>
              </a:rPr>
              <a:t> </a:t>
            </a:r>
            <a:r>
              <a:rPr lang="en-US" sz="1400" dirty="0" smtClean="0">
                <a:solidFill>
                  <a:srgbClr val="FFFF00"/>
                </a:solidFill>
                <a:latin typeface="Calibri" panose="020F0502020204030204" pitchFamily="34" charset="0"/>
              </a:rPr>
              <a:t>SOURCE: </a:t>
            </a:r>
            <a:r>
              <a:rPr lang="en-US" altLang="en-US" sz="1400" dirty="0">
                <a:solidFill>
                  <a:srgbClr val="FFFF00"/>
                </a:solidFill>
                <a:latin typeface="Calibri" panose="020F0502020204030204" pitchFamily="34" charset="0"/>
                <a:cs typeface="Arial" charset="0"/>
              </a:rPr>
              <a:t>Hiller-</a:t>
            </a:r>
            <a:r>
              <a:rPr lang="en-US" altLang="en-US" sz="1400" dirty="0" err="1">
                <a:solidFill>
                  <a:srgbClr val="FFFF00"/>
                </a:solidFill>
                <a:latin typeface="Calibri" panose="020F0502020204030204" pitchFamily="34" charset="0"/>
                <a:cs typeface="Arial" charset="0"/>
              </a:rPr>
              <a:t>Sturmhöfel</a:t>
            </a:r>
            <a:r>
              <a:rPr lang="en-US" altLang="en-US" sz="1400" dirty="0">
                <a:solidFill>
                  <a:srgbClr val="FFFF00"/>
                </a:solidFill>
                <a:latin typeface="Calibri" panose="020F0502020204030204" pitchFamily="34" charset="0"/>
                <a:cs typeface="Arial" charset="0"/>
              </a:rPr>
              <a:t> </a:t>
            </a:r>
            <a:r>
              <a:rPr lang="en-US" altLang="en-US" sz="1400" dirty="0" smtClean="0">
                <a:solidFill>
                  <a:srgbClr val="FFFF00"/>
                </a:solidFill>
                <a:latin typeface="Calibri" panose="020F0502020204030204" pitchFamily="34" charset="0"/>
                <a:cs typeface="Arial" charset="0"/>
              </a:rPr>
              <a:t>&amp; </a:t>
            </a:r>
            <a:r>
              <a:rPr lang="en-US" altLang="en-US" sz="1400" dirty="0" err="1" smtClean="0">
                <a:solidFill>
                  <a:srgbClr val="FFFF00"/>
                </a:solidFill>
                <a:latin typeface="Calibri" panose="020F0502020204030204" pitchFamily="34" charset="0"/>
                <a:cs typeface="Arial" charset="0"/>
              </a:rPr>
              <a:t>Swartzwelder</a:t>
            </a:r>
            <a:r>
              <a:rPr lang="en-US" altLang="en-US" sz="1400" dirty="0">
                <a:solidFill>
                  <a:srgbClr val="FFFF00"/>
                </a:solidFill>
                <a:latin typeface="Calibri" panose="020F0502020204030204" pitchFamily="34" charset="0"/>
                <a:cs typeface="Arial" charset="0"/>
              </a:rPr>
              <a:t>, </a:t>
            </a:r>
            <a:r>
              <a:rPr lang="en-US" altLang="en-US" sz="1400" dirty="0" smtClean="0">
                <a:solidFill>
                  <a:srgbClr val="FFFF00"/>
                </a:solidFill>
                <a:latin typeface="Calibri" panose="020F0502020204030204" pitchFamily="34" charset="0"/>
                <a:cs typeface="Arial" charset="0"/>
              </a:rPr>
              <a:t>2004/2005</a:t>
            </a:r>
            <a:r>
              <a:rPr lang="en-US" sz="1400" dirty="0" smtClean="0">
                <a:solidFill>
                  <a:srgbClr val="FFFF00"/>
                </a:solidFill>
                <a:latin typeface="Calibri" panose="020F0502020204030204" pitchFamily="34" charset="0"/>
              </a:rPr>
              <a:t>.</a:t>
            </a:r>
            <a:endParaRPr lang="en-US" sz="1400" dirty="0">
              <a:solidFill>
                <a:srgbClr val="FFFF00"/>
              </a:solidFill>
              <a:latin typeface="Calibri" panose="020F0502020204030204" pitchFamily="34" charset="0"/>
            </a:endParaRPr>
          </a:p>
        </p:txBody>
      </p:sp>
      <p:sp>
        <p:nvSpPr>
          <p:cNvPr id="8"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24</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419031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533400" y="1143000"/>
            <a:ext cx="8229600" cy="5334000"/>
          </a:xfrm>
          <a:prstGeom prst="rect">
            <a:avLst/>
          </a:prstGeom>
          <a:solidFill>
            <a:srgbClr val="FFFFCC"/>
          </a:solidFill>
          <a:ln w="38100">
            <a:noFill/>
            <a:miter lim="800000"/>
            <a:headEnd/>
            <a:tailEnd/>
          </a:ln>
        </p:spPr>
        <p:txBody>
          <a:bodyPr anchor="ctr">
            <a:spAutoFit/>
          </a:bodyPr>
          <a:lstStyle/>
          <a:p>
            <a:endParaRPr lang="en-US"/>
          </a:p>
        </p:txBody>
      </p:sp>
      <p:sp>
        <p:nvSpPr>
          <p:cNvPr id="26627" name="Rectangle 3"/>
          <p:cNvSpPr>
            <a:spLocks noGrp="1" noChangeArrowheads="1"/>
          </p:cNvSpPr>
          <p:nvPr>
            <p:ph type="title"/>
          </p:nvPr>
        </p:nvSpPr>
        <p:spPr>
          <a:xfrm>
            <a:off x="685800" y="-74613"/>
            <a:ext cx="8001000" cy="1370013"/>
          </a:xfrm>
        </p:spPr>
        <p:txBody>
          <a:bodyPr/>
          <a:lstStyle/>
          <a:p>
            <a:pPr eaLnBrk="1" hangingPunct="1"/>
            <a:r>
              <a:rPr lang="en-US" dirty="0" smtClean="0"/>
              <a:t>Substance Use Disorder Onset</a:t>
            </a:r>
          </a:p>
        </p:txBody>
      </p:sp>
      <p:sp>
        <p:nvSpPr>
          <p:cNvPr id="4" name="Content Placeholder 3"/>
          <p:cNvSpPr>
            <a:spLocks noGrp="1"/>
          </p:cNvSpPr>
          <p:nvPr>
            <p:ph idx="1"/>
          </p:nvPr>
        </p:nvSpPr>
        <p:spPr/>
        <p:txBody>
          <a:bodyPr/>
          <a:lstStyle/>
          <a:p>
            <a:endParaRPr lang="en-US"/>
          </a:p>
        </p:txBody>
      </p:sp>
      <p:sp>
        <p:nvSpPr>
          <p:cNvPr id="26628" name="Rectangle 4"/>
          <p:cNvSpPr>
            <a:spLocks noChangeArrowheads="1"/>
          </p:cNvSpPr>
          <p:nvPr/>
        </p:nvSpPr>
        <p:spPr bwMode="auto">
          <a:xfrm>
            <a:off x="100518" y="6642556"/>
            <a:ext cx="1894365" cy="215444"/>
          </a:xfrm>
          <a:prstGeom prst="rect">
            <a:avLst/>
          </a:prstGeom>
          <a:noFill/>
          <a:ln w="9525">
            <a:noFill/>
            <a:miter lim="800000"/>
            <a:headEnd/>
            <a:tailEnd/>
          </a:ln>
        </p:spPr>
        <p:txBody>
          <a:bodyPr wrap="none" lIns="0" tIns="0" rIns="0" bIns="0">
            <a:spAutoFit/>
          </a:bodyPr>
          <a:lstStyle/>
          <a:p>
            <a:pPr eaLnBrk="0" hangingPunct="0"/>
            <a:r>
              <a:rPr lang="en-US" sz="1400" dirty="0">
                <a:solidFill>
                  <a:srgbClr val="FFFF00"/>
                </a:solidFill>
                <a:latin typeface="Calibri" panose="020F0502020204030204" pitchFamily="34" charset="0"/>
              </a:rPr>
              <a:t>Source:  </a:t>
            </a:r>
            <a:r>
              <a:rPr lang="en-US" sz="1400" dirty="0" smtClean="0">
                <a:solidFill>
                  <a:srgbClr val="FFFF00"/>
                </a:solidFill>
                <a:latin typeface="Calibri" panose="020F0502020204030204" pitchFamily="34" charset="0"/>
              </a:rPr>
              <a:t>Chan et al., 2008.</a:t>
            </a:r>
            <a:endParaRPr lang="en-US" sz="1400" dirty="0">
              <a:solidFill>
                <a:srgbClr val="FFFF00"/>
              </a:solidFill>
              <a:latin typeface="Calibri" panose="020F0502020204030204" pitchFamily="34" charset="0"/>
            </a:endParaRPr>
          </a:p>
        </p:txBody>
      </p:sp>
      <p:sp>
        <p:nvSpPr>
          <p:cNvPr id="26629" name="Rectangle 5"/>
          <p:cNvSpPr>
            <a:spLocks noChangeArrowheads="1"/>
          </p:cNvSpPr>
          <p:nvPr/>
        </p:nvSpPr>
        <p:spPr bwMode="auto">
          <a:xfrm>
            <a:off x="1073150" y="1547813"/>
            <a:ext cx="4733925" cy="4146550"/>
          </a:xfrm>
          <a:prstGeom prst="rect">
            <a:avLst/>
          </a:prstGeom>
          <a:solidFill>
            <a:srgbClr val="C0C0C0"/>
          </a:solidFill>
          <a:ln w="9525">
            <a:noFill/>
            <a:miter lim="800000"/>
            <a:headEnd/>
            <a:tailEnd/>
          </a:ln>
        </p:spPr>
        <p:txBody>
          <a:bodyPr/>
          <a:lstStyle/>
          <a:p>
            <a:endParaRPr lang="en-US"/>
          </a:p>
        </p:txBody>
      </p:sp>
      <p:sp>
        <p:nvSpPr>
          <p:cNvPr id="26630" name="Line 6"/>
          <p:cNvSpPr>
            <a:spLocks noChangeShapeType="1"/>
          </p:cNvSpPr>
          <p:nvPr/>
        </p:nvSpPr>
        <p:spPr bwMode="auto">
          <a:xfrm>
            <a:off x="1073150" y="5280025"/>
            <a:ext cx="4733925" cy="1588"/>
          </a:xfrm>
          <a:prstGeom prst="line">
            <a:avLst/>
          </a:prstGeom>
          <a:noFill/>
          <a:ln w="0">
            <a:solidFill>
              <a:srgbClr val="000000"/>
            </a:solidFill>
            <a:round/>
            <a:headEnd/>
            <a:tailEnd/>
          </a:ln>
        </p:spPr>
        <p:txBody>
          <a:bodyPr/>
          <a:lstStyle/>
          <a:p>
            <a:endParaRPr lang="en-US"/>
          </a:p>
        </p:txBody>
      </p:sp>
      <p:sp>
        <p:nvSpPr>
          <p:cNvPr id="26631" name="Line 7"/>
          <p:cNvSpPr>
            <a:spLocks noChangeShapeType="1"/>
          </p:cNvSpPr>
          <p:nvPr/>
        </p:nvSpPr>
        <p:spPr bwMode="auto">
          <a:xfrm>
            <a:off x="1073150" y="4865688"/>
            <a:ext cx="4733925" cy="1587"/>
          </a:xfrm>
          <a:prstGeom prst="line">
            <a:avLst/>
          </a:prstGeom>
          <a:noFill/>
          <a:ln w="0">
            <a:solidFill>
              <a:srgbClr val="000000"/>
            </a:solidFill>
            <a:round/>
            <a:headEnd/>
            <a:tailEnd/>
          </a:ln>
        </p:spPr>
        <p:txBody>
          <a:bodyPr/>
          <a:lstStyle/>
          <a:p>
            <a:endParaRPr lang="en-US"/>
          </a:p>
        </p:txBody>
      </p:sp>
      <p:sp>
        <p:nvSpPr>
          <p:cNvPr id="26632" name="Line 8"/>
          <p:cNvSpPr>
            <a:spLocks noChangeShapeType="1"/>
          </p:cNvSpPr>
          <p:nvPr/>
        </p:nvSpPr>
        <p:spPr bwMode="auto">
          <a:xfrm>
            <a:off x="1073150" y="4449763"/>
            <a:ext cx="4733925" cy="1587"/>
          </a:xfrm>
          <a:prstGeom prst="line">
            <a:avLst/>
          </a:prstGeom>
          <a:noFill/>
          <a:ln w="0">
            <a:solidFill>
              <a:srgbClr val="000000"/>
            </a:solidFill>
            <a:round/>
            <a:headEnd/>
            <a:tailEnd/>
          </a:ln>
        </p:spPr>
        <p:txBody>
          <a:bodyPr/>
          <a:lstStyle/>
          <a:p>
            <a:endParaRPr lang="en-US"/>
          </a:p>
        </p:txBody>
      </p:sp>
      <p:sp>
        <p:nvSpPr>
          <p:cNvPr id="26633" name="Line 9"/>
          <p:cNvSpPr>
            <a:spLocks noChangeShapeType="1"/>
          </p:cNvSpPr>
          <p:nvPr/>
        </p:nvSpPr>
        <p:spPr bwMode="auto">
          <a:xfrm>
            <a:off x="1073150" y="4035425"/>
            <a:ext cx="4733925" cy="1588"/>
          </a:xfrm>
          <a:prstGeom prst="line">
            <a:avLst/>
          </a:prstGeom>
          <a:noFill/>
          <a:ln w="0">
            <a:solidFill>
              <a:srgbClr val="000000"/>
            </a:solidFill>
            <a:round/>
            <a:headEnd/>
            <a:tailEnd/>
          </a:ln>
        </p:spPr>
        <p:txBody>
          <a:bodyPr/>
          <a:lstStyle/>
          <a:p>
            <a:endParaRPr lang="en-US"/>
          </a:p>
        </p:txBody>
      </p:sp>
      <p:sp>
        <p:nvSpPr>
          <p:cNvPr id="26634" name="Line 10"/>
          <p:cNvSpPr>
            <a:spLocks noChangeShapeType="1"/>
          </p:cNvSpPr>
          <p:nvPr/>
        </p:nvSpPr>
        <p:spPr bwMode="auto">
          <a:xfrm>
            <a:off x="1073150" y="3621088"/>
            <a:ext cx="4733925" cy="1587"/>
          </a:xfrm>
          <a:prstGeom prst="line">
            <a:avLst/>
          </a:prstGeom>
          <a:noFill/>
          <a:ln w="0">
            <a:solidFill>
              <a:srgbClr val="000000"/>
            </a:solidFill>
            <a:round/>
            <a:headEnd/>
            <a:tailEnd/>
          </a:ln>
        </p:spPr>
        <p:txBody>
          <a:bodyPr/>
          <a:lstStyle/>
          <a:p>
            <a:endParaRPr lang="en-US"/>
          </a:p>
        </p:txBody>
      </p:sp>
      <p:sp>
        <p:nvSpPr>
          <p:cNvPr id="26635" name="Line 11"/>
          <p:cNvSpPr>
            <a:spLocks noChangeShapeType="1"/>
          </p:cNvSpPr>
          <p:nvPr/>
        </p:nvSpPr>
        <p:spPr bwMode="auto">
          <a:xfrm>
            <a:off x="1073150" y="3205163"/>
            <a:ext cx="4733925" cy="1587"/>
          </a:xfrm>
          <a:prstGeom prst="line">
            <a:avLst/>
          </a:prstGeom>
          <a:noFill/>
          <a:ln w="0">
            <a:solidFill>
              <a:srgbClr val="000000"/>
            </a:solidFill>
            <a:round/>
            <a:headEnd/>
            <a:tailEnd/>
          </a:ln>
        </p:spPr>
        <p:txBody>
          <a:bodyPr/>
          <a:lstStyle/>
          <a:p>
            <a:endParaRPr lang="en-US"/>
          </a:p>
        </p:txBody>
      </p:sp>
      <p:sp>
        <p:nvSpPr>
          <p:cNvPr id="26636" name="Line 12"/>
          <p:cNvSpPr>
            <a:spLocks noChangeShapeType="1"/>
          </p:cNvSpPr>
          <p:nvPr/>
        </p:nvSpPr>
        <p:spPr bwMode="auto">
          <a:xfrm>
            <a:off x="1073150" y="2790825"/>
            <a:ext cx="4733925" cy="1588"/>
          </a:xfrm>
          <a:prstGeom prst="line">
            <a:avLst/>
          </a:prstGeom>
          <a:noFill/>
          <a:ln w="0">
            <a:solidFill>
              <a:srgbClr val="000000"/>
            </a:solidFill>
            <a:round/>
            <a:headEnd/>
            <a:tailEnd/>
          </a:ln>
        </p:spPr>
        <p:txBody>
          <a:bodyPr/>
          <a:lstStyle/>
          <a:p>
            <a:endParaRPr lang="en-US"/>
          </a:p>
        </p:txBody>
      </p:sp>
      <p:sp>
        <p:nvSpPr>
          <p:cNvPr id="26637" name="Line 13"/>
          <p:cNvSpPr>
            <a:spLocks noChangeShapeType="1"/>
          </p:cNvSpPr>
          <p:nvPr/>
        </p:nvSpPr>
        <p:spPr bwMode="auto">
          <a:xfrm>
            <a:off x="1073150" y="2376488"/>
            <a:ext cx="4733925" cy="1587"/>
          </a:xfrm>
          <a:prstGeom prst="line">
            <a:avLst/>
          </a:prstGeom>
          <a:noFill/>
          <a:ln w="0">
            <a:solidFill>
              <a:srgbClr val="000000"/>
            </a:solidFill>
            <a:round/>
            <a:headEnd/>
            <a:tailEnd/>
          </a:ln>
        </p:spPr>
        <p:txBody>
          <a:bodyPr/>
          <a:lstStyle/>
          <a:p>
            <a:endParaRPr lang="en-US"/>
          </a:p>
        </p:txBody>
      </p:sp>
      <p:sp>
        <p:nvSpPr>
          <p:cNvPr id="26638" name="Line 14"/>
          <p:cNvSpPr>
            <a:spLocks noChangeShapeType="1"/>
          </p:cNvSpPr>
          <p:nvPr/>
        </p:nvSpPr>
        <p:spPr bwMode="auto">
          <a:xfrm>
            <a:off x="1073150" y="1962150"/>
            <a:ext cx="4733925" cy="1588"/>
          </a:xfrm>
          <a:prstGeom prst="line">
            <a:avLst/>
          </a:prstGeom>
          <a:noFill/>
          <a:ln w="0">
            <a:solidFill>
              <a:srgbClr val="000000"/>
            </a:solidFill>
            <a:round/>
            <a:headEnd/>
            <a:tailEnd/>
          </a:ln>
        </p:spPr>
        <p:txBody>
          <a:bodyPr/>
          <a:lstStyle/>
          <a:p>
            <a:endParaRPr lang="en-US"/>
          </a:p>
        </p:txBody>
      </p:sp>
      <p:sp>
        <p:nvSpPr>
          <p:cNvPr id="26639" name="Line 15"/>
          <p:cNvSpPr>
            <a:spLocks noChangeShapeType="1"/>
          </p:cNvSpPr>
          <p:nvPr/>
        </p:nvSpPr>
        <p:spPr bwMode="auto">
          <a:xfrm>
            <a:off x="1073150" y="1547813"/>
            <a:ext cx="4733925" cy="1587"/>
          </a:xfrm>
          <a:prstGeom prst="line">
            <a:avLst/>
          </a:prstGeom>
          <a:noFill/>
          <a:ln w="0">
            <a:solidFill>
              <a:srgbClr val="000000"/>
            </a:solidFill>
            <a:round/>
            <a:headEnd/>
            <a:tailEnd/>
          </a:ln>
        </p:spPr>
        <p:txBody>
          <a:bodyPr/>
          <a:lstStyle/>
          <a:p>
            <a:endParaRPr lang="en-US"/>
          </a:p>
        </p:txBody>
      </p:sp>
      <p:sp>
        <p:nvSpPr>
          <p:cNvPr id="26640" name="Rectangle 16"/>
          <p:cNvSpPr>
            <a:spLocks noChangeArrowheads="1"/>
          </p:cNvSpPr>
          <p:nvPr/>
        </p:nvSpPr>
        <p:spPr bwMode="auto">
          <a:xfrm>
            <a:off x="1073150" y="1547813"/>
            <a:ext cx="4733925" cy="4146550"/>
          </a:xfrm>
          <a:prstGeom prst="rect">
            <a:avLst/>
          </a:prstGeom>
          <a:noFill/>
          <a:ln w="11113">
            <a:solidFill>
              <a:srgbClr val="808080"/>
            </a:solidFill>
            <a:miter lim="800000"/>
            <a:headEnd/>
            <a:tailEnd/>
          </a:ln>
        </p:spPr>
        <p:txBody>
          <a:bodyPr/>
          <a:lstStyle/>
          <a:p>
            <a:endParaRPr lang="en-US"/>
          </a:p>
        </p:txBody>
      </p:sp>
      <p:sp>
        <p:nvSpPr>
          <p:cNvPr id="26641" name="Freeform 17"/>
          <p:cNvSpPr>
            <a:spLocks/>
          </p:cNvSpPr>
          <p:nvPr/>
        </p:nvSpPr>
        <p:spPr bwMode="auto">
          <a:xfrm>
            <a:off x="1073150" y="5248275"/>
            <a:ext cx="4733925" cy="446088"/>
          </a:xfrm>
          <a:custGeom>
            <a:avLst/>
            <a:gdLst>
              <a:gd name="T0" fmla="*/ 0 w 5962"/>
              <a:gd name="T1" fmla="*/ 446088 h 562"/>
              <a:gd name="T2" fmla="*/ 0 w 5962"/>
              <a:gd name="T3" fmla="*/ 419894 h 562"/>
              <a:gd name="T4" fmla="*/ 591542 w 5962"/>
              <a:gd name="T5" fmla="*/ 269082 h 562"/>
              <a:gd name="T6" fmla="*/ 1183084 w 5962"/>
              <a:gd name="T7" fmla="*/ 84931 h 562"/>
              <a:gd name="T8" fmla="*/ 1775421 w 5962"/>
              <a:gd name="T9" fmla="*/ 0 h 562"/>
              <a:gd name="T10" fmla="*/ 2366963 w 5962"/>
              <a:gd name="T11" fmla="*/ 34131 h 562"/>
              <a:gd name="T12" fmla="*/ 2958504 w 5962"/>
              <a:gd name="T13" fmla="*/ 209550 h 562"/>
              <a:gd name="T14" fmla="*/ 3550841 w 5962"/>
              <a:gd name="T15" fmla="*/ 235744 h 562"/>
              <a:gd name="T16" fmla="*/ 4142383 w 5962"/>
              <a:gd name="T17" fmla="*/ 344488 h 562"/>
              <a:gd name="T18" fmla="*/ 4733925 w 5962"/>
              <a:gd name="T19" fmla="*/ 426244 h 562"/>
              <a:gd name="T20" fmla="*/ 4733925 w 5962"/>
              <a:gd name="T21" fmla="*/ 446088 h 562"/>
              <a:gd name="T22" fmla="*/ 4142383 w 5962"/>
              <a:gd name="T23" fmla="*/ 446088 h 562"/>
              <a:gd name="T24" fmla="*/ 3550841 w 5962"/>
              <a:gd name="T25" fmla="*/ 446088 h 562"/>
              <a:gd name="T26" fmla="*/ 2958504 w 5962"/>
              <a:gd name="T27" fmla="*/ 446088 h 562"/>
              <a:gd name="T28" fmla="*/ 2366963 w 5962"/>
              <a:gd name="T29" fmla="*/ 446088 h 562"/>
              <a:gd name="T30" fmla="*/ 1775421 w 5962"/>
              <a:gd name="T31" fmla="*/ 446088 h 562"/>
              <a:gd name="T32" fmla="*/ 1183084 w 5962"/>
              <a:gd name="T33" fmla="*/ 446088 h 562"/>
              <a:gd name="T34" fmla="*/ 591542 w 5962"/>
              <a:gd name="T35" fmla="*/ 446088 h 562"/>
              <a:gd name="T36" fmla="*/ 0 w 5962"/>
              <a:gd name="T37" fmla="*/ 446088 h 5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562"/>
              <a:gd name="T59" fmla="*/ 5962 w 5962"/>
              <a:gd name="T60" fmla="*/ 562 h 5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562">
                <a:moveTo>
                  <a:pt x="0" y="562"/>
                </a:moveTo>
                <a:lnTo>
                  <a:pt x="0" y="529"/>
                </a:lnTo>
                <a:lnTo>
                  <a:pt x="745" y="339"/>
                </a:lnTo>
                <a:lnTo>
                  <a:pt x="1490" y="107"/>
                </a:lnTo>
                <a:lnTo>
                  <a:pt x="2236" y="0"/>
                </a:lnTo>
                <a:lnTo>
                  <a:pt x="2981" y="43"/>
                </a:lnTo>
                <a:lnTo>
                  <a:pt x="3726" y="264"/>
                </a:lnTo>
                <a:lnTo>
                  <a:pt x="4472" y="297"/>
                </a:lnTo>
                <a:lnTo>
                  <a:pt x="5217" y="434"/>
                </a:lnTo>
                <a:lnTo>
                  <a:pt x="5962" y="537"/>
                </a:lnTo>
                <a:lnTo>
                  <a:pt x="5962" y="562"/>
                </a:lnTo>
                <a:lnTo>
                  <a:pt x="5217" y="562"/>
                </a:lnTo>
                <a:lnTo>
                  <a:pt x="4472" y="562"/>
                </a:lnTo>
                <a:lnTo>
                  <a:pt x="3726" y="562"/>
                </a:lnTo>
                <a:lnTo>
                  <a:pt x="2981" y="562"/>
                </a:lnTo>
                <a:lnTo>
                  <a:pt x="2236" y="562"/>
                </a:lnTo>
                <a:lnTo>
                  <a:pt x="1490" y="562"/>
                </a:lnTo>
                <a:lnTo>
                  <a:pt x="745" y="562"/>
                </a:lnTo>
                <a:lnTo>
                  <a:pt x="0" y="562"/>
                </a:lnTo>
                <a:close/>
              </a:path>
            </a:pathLst>
          </a:custGeom>
          <a:solidFill>
            <a:srgbClr val="800000"/>
          </a:solidFill>
          <a:ln w="9525">
            <a:noFill/>
            <a:round/>
            <a:headEnd/>
            <a:tailEnd/>
          </a:ln>
        </p:spPr>
        <p:txBody>
          <a:bodyPr/>
          <a:lstStyle/>
          <a:p>
            <a:endParaRPr lang="en-US"/>
          </a:p>
        </p:txBody>
      </p:sp>
      <p:sp>
        <p:nvSpPr>
          <p:cNvPr id="26642" name="Freeform 18"/>
          <p:cNvSpPr>
            <a:spLocks/>
          </p:cNvSpPr>
          <p:nvPr/>
        </p:nvSpPr>
        <p:spPr bwMode="auto">
          <a:xfrm>
            <a:off x="1073150" y="4805363"/>
            <a:ext cx="4733925" cy="868362"/>
          </a:xfrm>
          <a:custGeom>
            <a:avLst/>
            <a:gdLst>
              <a:gd name="T0" fmla="*/ 0 w 5962"/>
              <a:gd name="T1" fmla="*/ 862012 h 1094"/>
              <a:gd name="T2" fmla="*/ 0 w 5962"/>
              <a:gd name="T3" fmla="*/ 812006 h 1094"/>
              <a:gd name="T4" fmla="*/ 591542 w 5962"/>
              <a:gd name="T5" fmla="*/ 550862 h 1094"/>
              <a:gd name="T6" fmla="*/ 1183084 w 5962"/>
              <a:gd name="T7" fmla="*/ 180975 h 1094"/>
              <a:gd name="T8" fmla="*/ 1775421 w 5962"/>
              <a:gd name="T9" fmla="*/ 0 h 1094"/>
              <a:gd name="T10" fmla="*/ 2366963 w 5962"/>
              <a:gd name="T11" fmla="*/ 99219 h 1094"/>
              <a:gd name="T12" fmla="*/ 2958504 w 5962"/>
              <a:gd name="T13" fmla="*/ 414337 h 1094"/>
              <a:gd name="T14" fmla="*/ 3550841 w 5962"/>
              <a:gd name="T15" fmla="*/ 508793 h 1094"/>
              <a:gd name="T16" fmla="*/ 4142383 w 5962"/>
              <a:gd name="T17" fmla="*/ 691356 h 1094"/>
              <a:gd name="T18" fmla="*/ 4733925 w 5962"/>
              <a:gd name="T19" fmla="*/ 838993 h 1094"/>
              <a:gd name="T20" fmla="*/ 4733925 w 5962"/>
              <a:gd name="T21" fmla="*/ 868362 h 1094"/>
              <a:gd name="T22" fmla="*/ 4142383 w 5962"/>
              <a:gd name="T23" fmla="*/ 786606 h 1094"/>
              <a:gd name="T24" fmla="*/ 3550841 w 5962"/>
              <a:gd name="T25" fmla="*/ 677862 h 1094"/>
              <a:gd name="T26" fmla="*/ 2958504 w 5962"/>
              <a:gd name="T27" fmla="*/ 651668 h 1094"/>
              <a:gd name="T28" fmla="*/ 2366963 w 5962"/>
              <a:gd name="T29" fmla="*/ 476250 h 1094"/>
              <a:gd name="T30" fmla="*/ 1775421 w 5962"/>
              <a:gd name="T31" fmla="*/ 442118 h 1094"/>
              <a:gd name="T32" fmla="*/ 1183084 w 5962"/>
              <a:gd name="T33" fmla="*/ 527050 h 1094"/>
              <a:gd name="T34" fmla="*/ 591542 w 5962"/>
              <a:gd name="T35" fmla="*/ 711199 h 1094"/>
              <a:gd name="T36" fmla="*/ 0 w 5962"/>
              <a:gd name="T37" fmla="*/ 862012 h 10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094"/>
              <a:gd name="T59" fmla="*/ 5962 w 5962"/>
              <a:gd name="T60" fmla="*/ 1094 h 10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094">
                <a:moveTo>
                  <a:pt x="0" y="1086"/>
                </a:moveTo>
                <a:lnTo>
                  <a:pt x="0" y="1023"/>
                </a:lnTo>
                <a:lnTo>
                  <a:pt x="745" y="694"/>
                </a:lnTo>
                <a:lnTo>
                  <a:pt x="1490" y="228"/>
                </a:lnTo>
                <a:lnTo>
                  <a:pt x="2236" y="0"/>
                </a:lnTo>
                <a:lnTo>
                  <a:pt x="2981" y="125"/>
                </a:lnTo>
                <a:lnTo>
                  <a:pt x="3726" y="522"/>
                </a:lnTo>
                <a:lnTo>
                  <a:pt x="4472" y="641"/>
                </a:lnTo>
                <a:lnTo>
                  <a:pt x="5217" y="871"/>
                </a:lnTo>
                <a:lnTo>
                  <a:pt x="5962" y="1057"/>
                </a:lnTo>
                <a:lnTo>
                  <a:pt x="5962" y="1094"/>
                </a:lnTo>
                <a:lnTo>
                  <a:pt x="5217" y="991"/>
                </a:lnTo>
                <a:lnTo>
                  <a:pt x="4472" y="854"/>
                </a:lnTo>
                <a:lnTo>
                  <a:pt x="3726" y="821"/>
                </a:lnTo>
                <a:lnTo>
                  <a:pt x="2981" y="600"/>
                </a:lnTo>
                <a:lnTo>
                  <a:pt x="2236" y="557"/>
                </a:lnTo>
                <a:lnTo>
                  <a:pt x="1490" y="664"/>
                </a:lnTo>
                <a:lnTo>
                  <a:pt x="745" y="896"/>
                </a:lnTo>
                <a:lnTo>
                  <a:pt x="0" y="1086"/>
                </a:lnTo>
                <a:close/>
              </a:path>
            </a:pathLst>
          </a:custGeom>
          <a:solidFill>
            <a:srgbClr val="FF0000"/>
          </a:solidFill>
          <a:ln w="9525">
            <a:noFill/>
            <a:round/>
            <a:headEnd/>
            <a:tailEnd/>
          </a:ln>
        </p:spPr>
        <p:txBody>
          <a:bodyPr/>
          <a:lstStyle/>
          <a:p>
            <a:endParaRPr lang="en-US"/>
          </a:p>
        </p:txBody>
      </p:sp>
      <p:sp>
        <p:nvSpPr>
          <p:cNvPr id="26643" name="Freeform 19"/>
          <p:cNvSpPr>
            <a:spLocks/>
          </p:cNvSpPr>
          <p:nvPr/>
        </p:nvSpPr>
        <p:spPr bwMode="auto">
          <a:xfrm>
            <a:off x="1073150" y="4179888"/>
            <a:ext cx="4733925" cy="1465262"/>
          </a:xfrm>
          <a:custGeom>
            <a:avLst/>
            <a:gdLst>
              <a:gd name="T0" fmla="*/ 0 w 5962"/>
              <a:gd name="T1" fmla="*/ 1438275 h 1846"/>
              <a:gd name="T2" fmla="*/ 0 w 5962"/>
              <a:gd name="T3" fmla="*/ 1275556 h 1846"/>
              <a:gd name="T4" fmla="*/ 591542 w 5962"/>
              <a:gd name="T5" fmla="*/ 888206 h 1846"/>
              <a:gd name="T6" fmla="*/ 1183084 w 5962"/>
              <a:gd name="T7" fmla="*/ 309562 h 1846"/>
              <a:gd name="T8" fmla="*/ 1775421 w 5962"/>
              <a:gd name="T9" fmla="*/ 0 h 1846"/>
              <a:gd name="T10" fmla="*/ 2366963 w 5962"/>
              <a:gd name="T11" fmla="*/ 182562 h 1846"/>
              <a:gd name="T12" fmla="*/ 2958504 w 5962"/>
              <a:gd name="T13" fmla="*/ 677069 h 1846"/>
              <a:gd name="T14" fmla="*/ 3550841 w 5962"/>
              <a:gd name="T15" fmla="*/ 753268 h 1846"/>
              <a:gd name="T16" fmla="*/ 4142383 w 5962"/>
              <a:gd name="T17" fmla="*/ 1098550 h 1846"/>
              <a:gd name="T18" fmla="*/ 4733925 w 5962"/>
              <a:gd name="T19" fmla="*/ 1377950 h 1846"/>
              <a:gd name="T20" fmla="*/ 4733925 w 5962"/>
              <a:gd name="T21" fmla="*/ 1465262 h 1846"/>
              <a:gd name="T22" fmla="*/ 4142383 w 5962"/>
              <a:gd name="T23" fmla="*/ 1317625 h 1846"/>
              <a:gd name="T24" fmla="*/ 3550841 w 5962"/>
              <a:gd name="T25" fmla="*/ 1135062 h 1846"/>
              <a:gd name="T26" fmla="*/ 2958504 w 5962"/>
              <a:gd name="T27" fmla="*/ 1040606 h 1846"/>
              <a:gd name="T28" fmla="*/ 2366963 w 5962"/>
              <a:gd name="T29" fmla="*/ 725487 h 1846"/>
              <a:gd name="T30" fmla="*/ 1775421 w 5962"/>
              <a:gd name="T31" fmla="*/ 626269 h 1846"/>
              <a:gd name="T32" fmla="*/ 1183084 w 5962"/>
              <a:gd name="T33" fmla="*/ 807243 h 1846"/>
              <a:gd name="T34" fmla="*/ 591542 w 5962"/>
              <a:gd name="T35" fmla="*/ 1177131 h 1846"/>
              <a:gd name="T36" fmla="*/ 0 w 5962"/>
              <a:gd name="T37" fmla="*/ 1438275 h 18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846"/>
              <a:gd name="T59" fmla="*/ 5962 w 5962"/>
              <a:gd name="T60" fmla="*/ 1846 h 18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846">
                <a:moveTo>
                  <a:pt x="0" y="1812"/>
                </a:moveTo>
                <a:lnTo>
                  <a:pt x="0" y="1607"/>
                </a:lnTo>
                <a:lnTo>
                  <a:pt x="745" y="1119"/>
                </a:lnTo>
                <a:lnTo>
                  <a:pt x="1490" y="390"/>
                </a:lnTo>
                <a:lnTo>
                  <a:pt x="2236" y="0"/>
                </a:lnTo>
                <a:lnTo>
                  <a:pt x="2981" y="230"/>
                </a:lnTo>
                <a:lnTo>
                  <a:pt x="3726" y="853"/>
                </a:lnTo>
                <a:lnTo>
                  <a:pt x="4472" y="949"/>
                </a:lnTo>
                <a:lnTo>
                  <a:pt x="5217" y="1384"/>
                </a:lnTo>
                <a:lnTo>
                  <a:pt x="5962" y="1736"/>
                </a:lnTo>
                <a:lnTo>
                  <a:pt x="5962" y="1846"/>
                </a:lnTo>
                <a:lnTo>
                  <a:pt x="5217" y="1660"/>
                </a:lnTo>
                <a:lnTo>
                  <a:pt x="4472" y="1430"/>
                </a:lnTo>
                <a:lnTo>
                  <a:pt x="3726" y="1311"/>
                </a:lnTo>
                <a:lnTo>
                  <a:pt x="2981" y="914"/>
                </a:lnTo>
                <a:lnTo>
                  <a:pt x="2236" y="789"/>
                </a:lnTo>
                <a:lnTo>
                  <a:pt x="1490" y="1017"/>
                </a:lnTo>
                <a:lnTo>
                  <a:pt x="745" y="1483"/>
                </a:lnTo>
                <a:lnTo>
                  <a:pt x="0" y="1812"/>
                </a:lnTo>
                <a:close/>
              </a:path>
            </a:pathLst>
          </a:custGeom>
          <a:solidFill>
            <a:srgbClr val="FF6600"/>
          </a:solidFill>
          <a:ln w="9525">
            <a:noFill/>
            <a:round/>
            <a:headEnd/>
            <a:tailEnd/>
          </a:ln>
        </p:spPr>
        <p:txBody>
          <a:bodyPr/>
          <a:lstStyle/>
          <a:p>
            <a:endParaRPr lang="en-US"/>
          </a:p>
        </p:txBody>
      </p:sp>
      <p:sp>
        <p:nvSpPr>
          <p:cNvPr id="26644" name="Freeform 20"/>
          <p:cNvSpPr>
            <a:spLocks/>
          </p:cNvSpPr>
          <p:nvPr/>
        </p:nvSpPr>
        <p:spPr bwMode="auto">
          <a:xfrm>
            <a:off x="1073150" y="3821113"/>
            <a:ext cx="4733925" cy="1736725"/>
          </a:xfrm>
          <a:custGeom>
            <a:avLst/>
            <a:gdLst>
              <a:gd name="T0" fmla="*/ 0 w 5962"/>
              <a:gd name="T1" fmla="*/ 1634331 h 2188"/>
              <a:gd name="T2" fmla="*/ 0 w 5962"/>
              <a:gd name="T3" fmla="*/ 1483518 h 2188"/>
              <a:gd name="T4" fmla="*/ 591542 w 5962"/>
              <a:gd name="T5" fmla="*/ 890587 h 2188"/>
              <a:gd name="T6" fmla="*/ 1183084 w 5962"/>
              <a:gd name="T7" fmla="*/ 268287 h 2188"/>
              <a:gd name="T8" fmla="*/ 1775421 w 5962"/>
              <a:gd name="T9" fmla="*/ 0 h 2188"/>
              <a:gd name="T10" fmla="*/ 2366963 w 5962"/>
              <a:gd name="T11" fmla="*/ 297656 h 2188"/>
              <a:gd name="T12" fmla="*/ 2958504 w 5962"/>
              <a:gd name="T13" fmla="*/ 834231 h 2188"/>
              <a:gd name="T14" fmla="*/ 3550841 w 5962"/>
              <a:gd name="T15" fmla="*/ 966787 h 2188"/>
              <a:gd name="T16" fmla="*/ 4142383 w 5962"/>
              <a:gd name="T17" fmla="*/ 1400969 h 2188"/>
              <a:gd name="T18" fmla="*/ 4733925 w 5962"/>
              <a:gd name="T19" fmla="*/ 1719263 h 2188"/>
              <a:gd name="T20" fmla="*/ 4733925 w 5962"/>
              <a:gd name="T21" fmla="*/ 1736725 h 2188"/>
              <a:gd name="T22" fmla="*/ 4142383 w 5962"/>
              <a:gd name="T23" fmla="*/ 1457325 h 2188"/>
              <a:gd name="T24" fmla="*/ 3550841 w 5962"/>
              <a:gd name="T25" fmla="*/ 1112044 h 2188"/>
              <a:gd name="T26" fmla="*/ 2958504 w 5962"/>
              <a:gd name="T27" fmla="*/ 1035844 h 2188"/>
              <a:gd name="T28" fmla="*/ 2366963 w 5962"/>
              <a:gd name="T29" fmla="*/ 541337 h 2188"/>
              <a:gd name="T30" fmla="*/ 1775421 w 5962"/>
              <a:gd name="T31" fmla="*/ 358775 h 2188"/>
              <a:gd name="T32" fmla="*/ 1183084 w 5962"/>
              <a:gd name="T33" fmla="*/ 668337 h 2188"/>
              <a:gd name="T34" fmla="*/ 591542 w 5962"/>
              <a:gd name="T35" fmla="*/ 1246981 h 2188"/>
              <a:gd name="T36" fmla="*/ 0 w 5962"/>
              <a:gd name="T37" fmla="*/ 1634331 h 2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2188"/>
              <a:gd name="T59" fmla="*/ 5962 w 5962"/>
              <a:gd name="T60" fmla="*/ 2188 h 2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2188">
                <a:moveTo>
                  <a:pt x="0" y="2059"/>
                </a:moveTo>
                <a:lnTo>
                  <a:pt x="0" y="1869"/>
                </a:lnTo>
                <a:lnTo>
                  <a:pt x="745" y="1122"/>
                </a:lnTo>
                <a:lnTo>
                  <a:pt x="1490" y="338"/>
                </a:lnTo>
                <a:lnTo>
                  <a:pt x="2236" y="0"/>
                </a:lnTo>
                <a:lnTo>
                  <a:pt x="2981" y="375"/>
                </a:lnTo>
                <a:lnTo>
                  <a:pt x="3726" y="1051"/>
                </a:lnTo>
                <a:lnTo>
                  <a:pt x="4472" y="1218"/>
                </a:lnTo>
                <a:lnTo>
                  <a:pt x="5217" y="1765"/>
                </a:lnTo>
                <a:lnTo>
                  <a:pt x="5962" y="2166"/>
                </a:lnTo>
                <a:lnTo>
                  <a:pt x="5962" y="2188"/>
                </a:lnTo>
                <a:lnTo>
                  <a:pt x="5217" y="1836"/>
                </a:lnTo>
                <a:lnTo>
                  <a:pt x="4472" y="1401"/>
                </a:lnTo>
                <a:lnTo>
                  <a:pt x="3726" y="1305"/>
                </a:lnTo>
                <a:lnTo>
                  <a:pt x="2981" y="682"/>
                </a:lnTo>
                <a:lnTo>
                  <a:pt x="2236" y="452"/>
                </a:lnTo>
                <a:lnTo>
                  <a:pt x="1490" y="842"/>
                </a:lnTo>
                <a:lnTo>
                  <a:pt x="745" y="1571"/>
                </a:lnTo>
                <a:lnTo>
                  <a:pt x="0" y="2059"/>
                </a:lnTo>
                <a:close/>
              </a:path>
            </a:pathLst>
          </a:custGeom>
          <a:solidFill>
            <a:srgbClr val="FFFF99"/>
          </a:solidFill>
          <a:ln w="9525">
            <a:noFill/>
            <a:round/>
            <a:headEnd/>
            <a:tailEnd/>
          </a:ln>
        </p:spPr>
        <p:txBody>
          <a:bodyPr/>
          <a:lstStyle/>
          <a:p>
            <a:endParaRPr lang="en-US"/>
          </a:p>
        </p:txBody>
      </p:sp>
      <p:sp>
        <p:nvSpPr>
          <p:cNvPr id="26645" name="Freeform 21"/>
          <p:cNvSpPr>
            <a:spLocks/>
          </p:cNvSpPr>
          <p:nvPr/>
        </p:nvSpPr>
        <p:spPr bwMode="auto">
          <a:xfrm>
            <a:off x="1073150" y="2305050"/>
            <a:ext cx="4733925" cy="3235325"/>
          </a:xfrm>
          <a:custGeom>
            <a:avLst/>
            <a:gdLst>
              <a:gd name="T0" fmla="*/ 0 w 5962"/>
              <a:gd name="T1" fmla="*/ 2999523 h 4075"/>
              <a:gd name="T2" fmla="*/ 0 w 5962"/>
              <a:gd name="T3" fmla="*/ 2698618 h 4075"/>
              <a:gd name="T4" fmla="*/ 591542 w 5962"/>
              <a:gd name="T5" fmla="*/ 1700630 h 4075"/>
              <a:gd name="T6" fmla="*/ 1183084 w 5962"/>
              <a:gd name="T7" fmla="*/ 836818 h 4075"/>
              <a:gd name="T8" fmla="*/ 1775421 w 5962"/>
              <a:gd name="T9" fmla="*/ 309638 h 4075"/>
              <a:gd name="T10" fmla="*/ 2366963 w 5962"/>
              <a:gd name="T11" fmla="*/ 0 h 4075"/>
              <a:gd name="T12" fmla="*/ 2958504 w 5962"/>
              <a:gd name="T13" fmla="*/ 157201 h 4075"/>
              <a:gd name="T14" fmla="*/ 3550841 w 5962"/>
              <a:gd name="T15" fmla="*/ 207220 h 4075"/>
              <a:gd name="T16" fmla="*/ 4142383 w 5962"/>
              <a:gd name="T17" fmla="*/ 651829 h 4075"/>
              <a:gd name="T18" fmla="*/ 4733925 w 5962"/>
              <a:gd name="T19" fmla="*/ 1317154 h 4075"/>
              <a:gd name="T20" fmla="*/ 4733925 w 5962"/>
              <a:gd name="T21" fmla="*/ 3235325 h 4075"/>
              <a:gd name="T22" fmla="*/ 4142383 w 5962"/>
              <a:gd name="T23" fmla="*/ 2916953 h 4075"/>
              <a:gd name="T24" fmla="*/ 3550841 w 5962"/>
              <a:gd name="T25" fmla="*/ 2482666 h 4075"/>
              <a:gd name="T26" fmla="*/ 2958504 w 5962"/>
              <a:gd name="T27" fmla="*/ 2350077 h 4075"/>
              <a:gd name="T28" fmla="*/ 2366963 w 5962"/>
              <a:gd name="T29" fmla="*/ 1813370 h 4075"/>
              <a:gd name="T30" fmla="*/ 1775421 w 5962"/>
              <a:gd name="T31" fmla="*/ 1515641 h 4075"/>
              <a:gd name="T32" fmla="*/ 1183084 w 5962"/>
              <a:gd name="T33" fmla="*/ 1783994 h 4075"/>
              <a:gd name="T34" fmla="*/ 591542 w 5962"/>
              <a:gd name="T35" fmla="*/ 2406447 h 4075"/>
              <a:gd name="T36" fmla="*/ 0 w 5962"/>
              <a:gd name="T37" fmla="*/ 2999523 h 40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4075"/>
              <a:gd name="T59" fmla="*/ 5962 w 5962"/>
              <a:gd name="T60" fmla="*/ 4075 h 40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4075">
                <a:moveTo>
                  <a:pt x="0" y="3778"/>
                </a:moveTo>
                <a:lnTo>
                  <a:pt x="0" y="3399"/>
                </a:lnTo>
                <a:lnTo>
                  <a:pt x="745" y="2142"/>
                </a:lnTo>
                <a:lnTo>
                  <a:pt x="1490" y="1054"/>
                </a:lnTo>
                <a:lnTo>
                  <a:pt x="2236" y="390"/>
                </a:lnTo>
                <a:lnTo>
                  <a:pt x="2981" y="0"/>
                </a:lnTo>
                <a:lnTo>
                  <a:pt x="3726" y="198"/>
                </a:lnTo>
                <a:lnTo>
                  <a:pt x="4472" y="261"/>
                </a:lnTo>
                <a:lnTo>
                  <a:pt x="5217" y="821"/>
                </a:lnTo>
                <a:lnTo>
                  <a:pt x="5962" y="1659"/>
                </a:lnTo>
                <a:lnTo>
                  <a:pt x="5962" y="4075"/>
                </a:lnTo>
                <a:lnTo>
                  <a:pt x="5217" y="3674"/>
                </a:lnTo>
                <a:lnTo>
                  <a:pt x="4472" y="3127"/>
                </a:lnTo>
                <a:lnTo>
                  <a:pt x="3726" y="2960"/>
                </a:lnTo>
                <a:lnTo>
                  <a:pt x="2981" y="2284"/>
                </a:lnTo>
                <a:lnTo>
                  <a:pt x="2236" y="1909"/>
                </a:lnTo>
                <a:lnTo>
                  <a:pt x="1490" y="2247"/>
                </a:lnTo>
                <a:lnTo>
                  <a:pt x="745" y="3031"/>
                </a:lnTo>
                <a:lnTo>
                  <a:pt x="0" y="3778"/>
                </a:lnTo>
                <a:close/>
              </a:path>
            </a:pathLst>
          </a:custGeom>
          <a:solidFill>
            <a:srgbClr val="00FFFF"/>
          </a:solidFill>
          <a:ln w="9525">
            <a:noFill/>
            <a:round/>
            <a:headEnd/>
            <a:tailEnd/>
          </a:ln>
        </p:spPr>
        <p:txBody>
          <a:bodyPr/>
          <a:lstStyle/>
          <a:p>
            <a:endParaRPr lang="en-US"/>
          </a:p>
        </p:txBody>
      </p:sp>
      <p:sp>
        <p:nvSpPr>
          <p:cNvPr id="26646" name="Freeform 22"/>
          <p:cNvSpPr>
            <a:spLocks/>
          </p:cNvSpPr>
          <p:nvPr/>
        </p:nvSpPr>
        <p:spPr bwMode="auto">
          <a:xfrm>
            <a:off x="1073150" y="1547813"/>
            <a:ext cx="4733925" cy="3455987"/>
          </a:xfrm>
          <a:custGeom>
            <a:avLst/>
            <a:gdLst>
              <a:gd name="T0" fmla="*/ 0 w 5962"/>
              <a:gd name="T1" fmla="*/ 3455987 h 4355"/>
              <a:gd name="T2" fmla="*/ 0 w 5962"/>
              <a:gd name="T3" fmla="*/ 0 h 4355"/>
              <a:gd name="T4" fmla="*/ 591542 w 5962"/>
              <a:gd name="T5" fmla="*/ 0 h 4355"/>
              <a:gd name="T6" fmla="*/ 1183084 w 5962"/>
              <a:gd name="T7" fmla="*/ 0 h 4355"/>
              <a:gd name="T8" fmla="*/ 1775421 w 5962"/>
              <a:gd name="T9" fmla="*/ 0 h 4355"/>
              <a:gd name="T10" fmla="*/ 2366963 w 5962"/>
              <a:gd name="T11" fmla="*/ 0 h 4355"/>
              <a:gd name="T12" fmla="*/ 2958504 w 5962"/>
              <a:gd name="T13" fmla="*/ 0 h 4355"/>
              <a:gd name="T14" fmla="*/ 3550841 w 5962"/>
              <a:gd name="T15" fmla="*/ 0 h 4355"/>
              <a:gd name="T16" fmla="*/ 4142383 w 5962"/>
              <a:gd name="T17" fmla="*/ 0 h 4355"/>
              <a:gd name="T18" fmla="*/ 4733925 w 5962"/>
              <a:gd name="T19" fmla="*/ 0 h 4355"/>
              <a:gd name="T20" fmla="*/ 4733925 w 5962"/>
              <a:gd name="T21" fmla="*/ 2075179 h 4355"/>
              <a:gd name="T22" fmla="*/ 4142383 w 5962"/>
              <a:gd name="T23" fmla="*/ 1410169 h 4355"/>
              <a:gd name="T24" fmla="*/ 3550841 w 5962"/>
              <a:gd name="T25" fmla="*/ 965772 h 4355"/>
              <a:gd name="T26" fmla="*/ 2958504 w 5962"/>
              <a:gd name="T27" fmla="*/ 915777 h 4355"/>
              <a:gd name="T28" fmla="*/ 2366963 w 5962"/>
              <a:gd name="T29" fmla="*/ 758651 h 4355"/>
              <a:gd name="T30" fmla="*/ 1775421 w 5962"/>
              <a:gd name="T31" fmla="*/ 1068142 h 4355"/>
              <a:gd name="T32" fmla="*/ 1183084 w 5962"/>
              <a:gd name="T33" fmla="*/ 1595071 h 4355"/>
              <a:gd name="T34" fmla="*/ 591542 w 5962"/>
              <a:gd name="T35" fmla="*/ 2458472 h 4355"/>
              <a:gd name="T36" fmla="*/ 0 w 5962"/>
              <a:gd name="T37" fmla="*/ 3455987 h 4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4355"/>
              <a:gd name="T59" fmla="*/ 5962 w 5962"/>
              <a:gd name="T60" fmla="*/ 4355 h 43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4355">
                <a:moveTo>
                  <a:pt x="0" y="4355"/>
                </a:moveTo>
                <a:lnTo>
                  <a:pt x="0" y="0"/>
                </a:lnTo>
                <a:lnTo>
                  <a:pt x="745" y="0"/>
                </a:lnTo>
                <a:lnTo>
                  <a:pt x="1490" y="0"/>
                </a:lnTo>
                <a:lnTo>
                  <a:pt x="2236" y="0"/>
                </a:lnTo>
                <a:lnTo>
                  <a:pt x="2981" y="0"/>
                </a:lnTo>
                <a:lnTo>
                  <a:pt x="3726" y="0"/>
                </a:lnTo>
                <a:lnTo>
                  <a:pt x="4472" y="0"/>
                </a:lnTo>
                <a:lnTo>
                  <a:pt x="5217" y="0"/>
                </a:lnTo>
                <a:lnTo>
                  <a:pt x="5962" y="0"/>
                </a:lnTo>
                <a:lnTo>
                  <a:pt x="5962" y="2615"/>
                </a:lnTo>
                <a:lnTo>
                  <a:pt x="5217" y="1777"/>
                </a:lnTo>
                <a:lnTo>
                  <a:pt x="4472" y="1217"/>
                </a:lnTo>
                <a:lnTo>
                  <a:pt x="3726" y="1154"/>
                </a:lnTo>
                <a:lnTo>
                  <a:pt x="2981" y="956"/>
                </a:lnTo>
                <a:lnTo>
                  <a:pt x="2236" y="1346"/>
                </a:lnTo>
                <a:lnTo>
                  <a:pt x="1490" y="2010"/>
                </a:lnTo>
                <a:lnTo>
                  <a:pt x="745" y="3098"/>
                </a:lnTo>
                <a:lnTo>
                  <a:pt x="0" y="4355"/>
                </a:lnTo>
                <a:close/>
              </a:path>
            </a:pathLst>
          </a:custGeom>
          <a:solidFill>
            <a:srgbClr val="CCFFCC"/>
          </a:solidFill>
          <a:ln w="9525">
            <a:noFill/>
            <a:round/>
            <a:headEnd/>
            <a:tailEnd/>
          </a:ln>
        </p:spPr>
        <p:txBody>
          <a:bodyPr/>
          <a:lstStyle/>
          <a:p>
            <a:endParaRPr lang="en-US"/>
          </a:p>
        </p:txBody>
      </p:sp>
      <p:sp>
        <p:nvSpPr>
          <p:cNvPr id="26647" name="Freeform 23"/>
          <p:cNvSpPr>
            <a:spLocks/>
          </p:cNvSpPr>
          <p:nvPr/>
        </p:nvSpPr>
        <p:spPr bwMode="auto">
          <a:xfrm>
            <a:off x="1073150" y="5248275"/>
            <a:ext cx="4733925" cy="446088"/>
          </a:xfrm>
          <a:custGeom>
            <a:avLst/>
            <a:gdLst>
              <a:gd name="T0" fmla="*/ 0 w 5962"/>
              <a:gd name="T1" fmla="*/ 446088 h 562"/>
              <a:gd name="T2" fmla="*/ 0 w 5962"/>
              <a:gd name="T3" fmla="*/ 419894 h 562"/>
              <a:gd name="T4" fmla="*/ 591542 w 5962"/>
              <a:gd name="T5" fmla="*/ 269082 h 562"/>
              <a:gd name="T6" fmla="*/ 1183084 w 5962"/>
              <a:gd name="T7" fmla="*/ 84931 h 562"/>
              <a:gd name="T8" fmla="*/ 1775421 w 5962"/>
              <a:gd name="T9" fmla="*/ 0 h 562"/>
              <a:gd name="T10" fmla="*/ 2366963 w 5962"/>
              <a:gd name="T11" fmla="*/ 34131 h 562"/>
              <a:gd name="T12" fmla="*/ 2958504 w 5962"/>
              <a:gd name="T13" fmla="*/ 209550 h 562"/>
              <a:gd name="T14" fmla="*/ 3550841 w 5962"/>
              <a:gd name="T15" fmla="*/ 235744 h 562"/>
              <a:gd name="T16" fmla="*/ 4142383 w 5962"/>
              <a:gd name="T17" fmla="*/ 344488 h 562"/>
              <a:gd name="T18" fmla="*/ 4733925 w 5962"/>
              <a:gd name="T19" fmla="*/ 426244 h 562"/>
              <a:gd name="T20" fmla="*/ 4733925 w 5962"/>
              <a:gd name="T21" fmla="*/ 446088 h 562"/>
              <a:gd name="T22" fmla="*/ 4142383 w 5962"/>
              <a:gd name="T23" fmla="*/ 446088 h 562"/>
              <a:gd name="T24" fmla="*/ 3550841 w 5962"/>
              <a:gd name="T25" fmla="*/ 446088 h 562"/>
              <a:gd name="T26" fmla="*/ 2958504 w 5962"/>
              <a:gd name="T27" fmla="*/ 446088 h 562"/>
              <a:gd name="T28" fmla="*/ 2366963 w 5962"/>
              <a:gd name="T29" fmla="*/ 446088 h 562"/>
              <a:gd name="T30" fmla="*/ 1775421 w 5962"/>
              <a:gd name="T31" fmla="*/ 446088 h 562"/>
              <a:gd name="T32" fmla="*/ 1183084 w 5962"/>
              <a:gd name="T33" fmla="*/ 446088 h 562"/>
              <a:gd name="T34" fmla="*/ 591542 w 5962"/>
              <a:gd name="T35" fmla="*/ 446088 h 562"/>
              <a:gd name="T36" fmla="*/ 0 w 5962"/>
              <a:gd name="T37" fmla="*/ 446088 h 5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562"/>
              <a:gd name="T59" fmla="*/ 5962 w 5962"/>
              <a:gd name="T60" fmla="*/ 562 h 5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562">
                <a:moveTo>
                  <a:pt x="0" y="562"/>
                </a:moveTo>
                <a:lnTo>
                  <a:pt x="0" y="529"/>
                </a:lnTo>
                <a:lnTo>
                  <a:pt x="745" y="339"/>
                </a:lnTo>
                <a:lnTo>
                  <a:pt x="1490" y="107"/>
                </a:lnTo>
                <a:lnTo>
                  <a:pt x="2236" y="0"/>
                </a:lnTo>
                <a:lnTo>
                  <a:pt x="2981" y="43"/>
                </a:lnTo>
                <a:lnTo>
                  <a:pt x="3726" y="264"/>
                </a:lnTo>
                <a:lnTo>
                  <a:pt x="4472" y="297"/>
                </a:lnTo>
                <a:lnTo>
                  <a:pt x="5217" y="434"/>
                </a:lnTo>
                <a:lnTo>
                  <a:pt x="5962" y="537"/>
                </a:lnTo>
                <a:lnTo>
                  <a:pt x="5962" y="562"/>
                </a:lnTo>
                <a:lnTo>
                  <a:pt x="5217" y="562"/>
                </a:lnTo>
                <a:lnTo>
                  <a:pt x="4472" y="562"/>
                </a:lnTo>
                <a:lnTo>
                  <a:pt x="3726" y="562"/>
                </a:lnTo>
                <a:lnTo>
                  <a:pt x="2981" y="562"/>
                </a:lnTo>
                <a:lnTo>
                  <a:pt x="2236" y="562"/>
                </a:lnTo>
                <a:lnTo>
                  <a:pt x="1490" y="562"/>
                </a:lnTo>
                <a:lnTo>
                  <a:pt x="745" y="562"/>
                </a:lnTo>
                <a:lnTo>
                  <a:pt x="0" y="562"/>
                </a:lnTo>
              </a:path>
            </a:pathLst>
          </a:custGeom>
          <a:noFill/>
          <a:ln w="11113">
            <a:solidFill>
              <a:srgbClr val="000000"/>
            </a:solidFill>
            <a:prstDash val="solid"/>
            <a:round/>
            <a:headEnd/>
            <a:tailEnd/>
          </a:ln>
        </p:spPr>
        <p:txBody>
          <a:bodyPr/>
          <a:lstStyle/>
          <a:p>
            <a:endParaRPr lang="en-US"/>
          </a:p>
        </p:txBody>
      </p:sp>
      <p:sp>
        <p:nvSpPr>
          <p:cNvPr id="26648" name="Freeform 24"/>
          <p:cNvSpPr>
            <a:spLocks/>
          </p:cNvSpPr>
          <p:nvPr/>
        </p:nvSpPr>
        <p:spPr bwMode="auto">
          <a:xfrm>
            <a:off x="1073150" y="4805363"/>
            <a:ext cx="4733925" cy="868362"/>
          </a:xfrm>
          <a:custGeom>
            <a:avLst/>
            <a:gdLst>
              <a:gd name="T0" fmla="*/ 0 w 5962"/>
              <a:gd name="T1" fmla="*/ 862012 h 1094"/>
              <a:gd name="T2" fmla="*/ 0 w 5962"/>
              <a:gd name="T3" fmla="*/ 812006 h 1094"/>
              <a:gd name="T4" fmla="*/ 591542 w 5962"/>
              <a:gd name="T5" fmla="*/ 550862 h 1094"/>
              <a:gd name="T6" fmla="*/ 1183084 w 5962"/>
              <a:gd name="T7" fmla="*/ 180975 h 1094"/>
              <a:gd name="T8" fmla="*/ 1775421 w 5962"/>
              <a:gd name="T9" fmla="*/ 0 h 1094"/>
              <a:gd name="T10" fmla="*/ 2366963 w 5962"/>
              <a:gd name="T11" fmla="*/ 99219 h 1094"/>
              <a:gd name="T12" fmla="*/ 2958504 w 5962"/>
              <a:gd name="T13" fmla="*/ 414337 h 1094"/>
              <a:gd name="T14" fmla="*/ 3550841 w 5962"/>
              <a:gd name="T15" fmla="*/ 508793 h 1094"/>
              <a:gd name="T16" fmla="*/ 4142383 w 5962"/>
              <a:gd name="T17" fmla="*/ 691356 h 1094"/>
              <a:gd name="T18" fmla="*/ 4733925 w 5962"/>
              <a:gd name="T19" fmla="*/ 838993 h 1094"/>
              <a:gd name="T20" fmla="*/ 4733925 w 5962"/>
              <a:gd name="T21" fmla="*/ 868362 h 1094"/>
              <a:gd name="T22" fmla="*/ 4142383 w 5962"/>
              <a:gd name="T23" fmla="*/ 786606 h 1094"/>
              <a:gd name="T24" fmla="*/ 3550841 w 5962"/>
              <a:gd name="T25" fmla="*/ 677862 h 1094"/>
              <a:gd name="T26" fmla="*/ 2958504 w 5962"/>
              <a:gd name="T27" fmla="*/ 651668 h 1094"/>
              <a:gd name="T28" fmla="*/ 2366963 w 5962"/>
              <a:gd name="T29" fmla="*/ 476250 h 1094"/>
              <a:gd name="T30" fmla="*/ 1775421 w 5962"/>
              <a:gd name="T31" fmla="*/ 442118 h 1094"/>
              <a:gd name="T32" fmla="*/ 1183084 w 5962"/>
              <a:gd name="T33" fmla="*/ 527050 h 1094"/>
              <a:gd name="T34" fmla="*/ 591542 w 5962"/>
              <a:gd name="T35" fmla="*/ 711199 h 1094"/>
              <a:gd name="T36" fmla="*/ 0 w 5962"/>
              <a:gd name="T37" fmla="*/ 862012 h 10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094"/>
              <a:gd name="T59" fmla="*/ 5962 w 5962"/>
              <a:gd name="T60" fmla="*/ 1094 h 10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094">
                <a:moveTo>
                  <a:pt x="0" y="1086"/>
                </a:moveTo>
                <a:lnTo>
                  <a:pt x="0" y="1023"/>
                </a:lnTo>
                <a:lnTo>
                  <a:pt x="745" y="694"/>
                </a:lnTo>
                <a:lnTo>
                  <a:pt x="1490" y="228"/>
                </a:lnTo>
                <a:lnTo>
                  <a:pt x="2236" y="0"/>
                </a:lnTo>
                <a:lnTo>
                  <a:pt x="2981" y="125"/>
                </a:lnTo>
                <a:lnTo>
                  <a:pt x="3726" y="522"/>
                </a:lnTo>
                <a:lnTo>
                  <a:pt x="4472" y="641"/>
                </a:lnTo>
                <a:lnTo>
                  <a:pt x="5217" y="871"/>
                </a:lnTo>
                <a:lnTo>
                  <a:pt x="5962" y="1057"/>
                </a:lnTo>
                <a:lnTo>
                  <a:pt x="5962" y="1094"/>
                </a:lnTo>
                <a:lnTo>
                  <a:pt x="5217" y="991"/>
                </a:lnTo>
                <a:lnTo>
                  <a:pt x="4472" y="854"/>
                </a:lnTo>
                <a:lnTo>
                  <a:pt x="3726" y="821"/>
                </a:lnTo>
                <a:lnTo>
                  <a:pt x="2981" y="600"/>
                </a:lnTo>
                <a:lnTo>
                  <a:pt x="2236" y="557"/>
                </a:lnTo>
                <a:lnTo>
                  <a:pt x="1490" y="664"/>
                </a:lnTo>
                <a:lnTo>
                  <a:pt x="745" y="896"/>
                </a:lnTo>
                <a:lnTo>
                  <a:pt x="0" y="1086"/>
                </a:lnTo>
              </a:path>
            </a:pathLst>
          </a:custGeom>
          <a:noFill/>
          <a:ln w="11113">
            <a:solidFill>
              <a:srgbClr val="000000"/>
            </a:solidFill>
            <a:prstDash val="solid"/>
            <a:round/>
            <a:headEnd/>
            <a:tailEnd/>
          </a:ln>
        </p:spPr>
        <p:txBody>
          <a:bodyPr/>
          <a:lstStyle/>
          <a:p>
            <a:endParaRPr lang="en-US"/>
          </a:p>
        </p:txBody>
      </p:sp>
      <p:sp>
        <p:nvSpPr>
          <p:cNvPr id="26649" name="Freeform 25"/>
          <p:cNvSpPr>
            <a:spLocks/>
          </p:cNvSpPr>
          <p:nvPr/>
        </p:nvSpPr>
        <p:spPr bwMode="auto">
          <a:xfrm>
            <a:off x="1073150" y="4179888"/>
            <a:ext cx="4733925" cy="1465262"/>
          </a:xfrm>
          <a:custGeom>
            <a:avLst/>
            <a:gdLst>
              <a:gd name="T0" fmla="*/ 0 w 5962"/>
              <a:gd name="T1" fmla="*/ 1438275 h 1846"/>
              <a:gd name="T2" fmla="*/ 0 w 5962"/>
              <a:gd name="T3" fmla="*/ 1275556 h 1846"/>
              <a:gd name="T4" fmla="*/ 591542 w 5962"/>
              <a:gd name="T5" fmla="*/ 888206 h 1846"/>
              <a:gd name="T6" fmla="*/ 1183084 w 5962"/>
              <a:gd name="T7" fmla="*/ 309562 h 1846"/>
              <a:gd name="T8" fmla="*/ 1775421 w 5962"/>
              <a:gd name="T9" fmla="*/ 0 h 1846"/>
              <a:gd name="T10" fmla="*/ 2366963 w 5962"/>
              <a:gd name="T11" fmla="*/ 182562 h 1846"/>
              <a:gd name="T12" fmla="*/ 2958504 w 5962"/>
              <a:gd name="T13" fmla="*/ 677069 h 1846"/>
              <a:gd name="T14" fmla="*/ 3550841 w 5962"/>
              <a:gd name="T15" fmla="*/ 753268 h 1846"/>
              <a:gd name="T16" fmla="*/ 4142383 w 5962"/>
              <a:gd name="T17" fmla="*/ 1098550 h 1846"/>
              <a:gd name="T18" fmla="*/ 4733925 w 5962"/>
              <a:gd name="T19" fmla="*/ 1377950 h 1846"/>
              <a:gd name="T20" fmla="*/ 4733925 w 5962"/>
              <a:gd name="T21" fmla="*/ 1465262 h 1846"/>
              <a:gd name="T22" fmla="*/ 4142383 w 5962"/>
              <a:gd name="T23" fmla="*/ 1317625 h 1846"/>
              <a:gd name="T24" fmla="*/ 3550841 w 5962"/>
              <a:gd name="T25" fmla="*/ 1135062 h 1846"/>
              <a:gd name="T26" fmla="*/ 2958504 w 5962"/>
              <a:gd name="T27" fmla="*/ 1040606 h 1846"/>
              <a:gd name="T28" fmla="*/ 2366963 w 5962"/>
              <a:gd name="T29" fmla="*/ 725487 h 1846"/>
              <a:gd name="T30" fmla="*/ 1775421 w 5962"/>
              <a:gd name="T31" fmla="*/ 626269 h 1846"/>
              <a:gd name="T32" fmla="*/ 1183084 w 5962"/>
              <a:gd name="T33" fmla="*/ 807243 h 1846"/>
              <a:gd name="T34" fmla="*/ 591542 w 5962"/>
              <a:gd name="T35" fmla="*/ 1177131 h 1846"/>
              <a:gd name="T36" fmla="*/ 0 w 5962"/>
              <a:gd name="T37" fmla="*/ 1438275 h 18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846"/>
              <a:gd name="T59" fmla="*/ 5962 w 5962"/>
              <a:gd name="T60" fmla="*/ 1846 h 18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846">
                <a:moveTo>
                  <a:pt x="0" y="1812"/>
                </a:moveTo>
                <a:lnTo>
                  <a:pt x="0" y="1607"/>
                </a:lnTo>
                <a:lnTo>
                  <a:pt x="745" y="1119"/>
                </a:lnTo>
                <a:lnTo>
                  <a:pt x="1490" y="390"/>
                </a:lnTo>
                <a:lnTo>
                  <a:pt x="2236" y="0"/>
                </a:lnTo>
                <a:lnTo>
                  <a:pt x="2981" y="230"/>
                </a:lnTo>
                <a:lnTo>
                  <a:pt x="3726" y="853"/>
                </a:lnTo>
                <a:lnTo>
                  <a:pt x="4472" y="949"/>
                </a:lnTo>
                <a:lnTo>
                  <a:pt x="5217" y="1384"/>
                </a:lnTo>
                <a:lnTo>
                  <a:pt x="5962" y="1736"/>
                </a:lnTo>
                <a:lnTo>
                  <a:pt x="5962" y="1846"/>
                </a:lnTo>
                <a:lnTo>
                  <a:pt x="5217" y="1660"/>
                </a:lnTo>
                <a:lnTo>
                  <a:pt x="4472" y="1430"/>
                </a:lnTo>
                <a:lnTo>
                  <a:pt x="3726" y="1311"/>
                </a:lnTo>
                <a:lnTo>
                  <a:pt x="2981" y="914"/>
                </a:lnTo>
                <a:lnTo>
                  <a:pt x="2236" y="789"/>
                </a:lnTo>
                <a:lnTo>
                  <a:pt x="1490" y="1017"/>
                </a:lnTo>
                <a:lnTo>
                  <a:pt x="745" y="1483"/>
                </a:lnTo>
                <a:lnTo>
                  <a:pt x="0" y="1812"/>
                </a:lnTo>
              </a:path>
            </a:pathLst>
          </a:custGeom>
          <a:noFill/>
          <a:ln w="11113">
            <a:solidFill>
              <a:srgbClr val="000000"/>
            </a:solidFill>
            <a:prstDash val="solid"/>
            <a:round/>
            <a:headEnd/>
            <a:tailEnd/>
          </a:ln>
        </p:spPr>
        <p:txBody>
          <a:bodyPr/>
          <a:lstStyle/>
          <a:p>
            <a:endParaRPr lang="en-US"/>
          </a:p>
        </p:txBody>
      </p:sp>
      <p:sp>
        <p:nvSpPr>
          <p:cNvPr id="26650" name="Freeform 26"/>
          <p:cNvSpPr>
            <a:spLocks/>
          </p:cNvSpPr>
          <p:nvPr/>
        </p:nvSpPr>
        <p:spPr bwMode="auto">
          <a:xfrm>
            <a:off x="1073150" y="3821113"/>
            <a:ext cx="4733925" cy="1736725"/>
          </a:xfrm>
          <a:custGeom>
            <a:avLst/>
            <a:gdLst>
              <a:gd name="T0" fmla="*/ 0 w 5962"/>
              <a:gd name="T1" fmla="*/ 1634331 h 2188"/>
              <a:gd name="T2" fmla="*/ 0 w 5962"/>
              <a:gd name="T3" fmla="*/ 1483518 h 2188"/>
              <a:gd name="T4" fmla="*/ 591542 w 5962"/>
              <a:gd name="T5" fmla="*/ 890587 h 2188"/>
              <a:gd name="T6" fmla="*/ 1183084 w 5962"/>
              <a:gd name="T7" fmla="*/ 268287 h 2188"/>
              <a:gd name="T8" fmla="*/ 1775421 w 5962"/>
              <a:gd name="T9" fmla="*/ 0 h 2188"/>
              <a:gd name="T10" fmla="*/ 2366963 w 5962"/>
              <a:gd name="T11" fmla="*/ 297656 h 2188"/>
              <a:gd name="T12" fmla="*/ 2958504 w 5962"/>
              <a:gd name="T13" fmla="*/ 834231 h 2188"/>
              <a:gd name="T14" fmla="*/ 3550841 w 5962"/>
              <a:gd name="T15" fmla="*/ 966787 h 2188"/>
              <a:gd name="T16" fmla="*/ 4142383 w 5962"/>
              <a:gd name="T17" fmla="*/ 1400969 h 2188"/>
              <a:gd name="T18" fmla="*/ 4733925 w 5962"/>
              <a:gd name="T19" fmla="*/ 1719263 h 2188"/>
              <a:gd name="T20" fmla="*/ 4733925 w 5962"/>
              <a:gd name="T21" fmla="*/ 1736725 h 2188"/>
              <a:gd name="T22" fmla="*/ 4142383 w 5962"/>
              <a:gd name="T23" fmla="*/ 1457325 h 2188"/>
              <a:gd name="T24" fmla="*/ 3550841 w 5962"/>
              <a:gd name="T25" fmla="*/ 1112044 h 2188"/>
              <a:gd name="T26" fmla="*/ 2958504 w 5962"/>
              <a:gd name="T27" fmla="*/ 1035844 h 2188"/>
              <a:gd name="T28" fmla="*/ 2366963 w 5962"/>
              <a:gd name="T29" fmla="*/ 541337 h 2188"/>
              <a:gd name="T30" fmla="*/ 1775421 w 5962"/>
              <a:gd name="T31" fmla="*/ 358775 h 2188"/>
              <a:gd name="T32" fmla="*/ 1183084 w 5962"/>
              <a:gd name="T33" fmla="*/ 668337 h 2188"/>
              <a:gd name="T34" fmla="*/ 591542 w 5962"/>
              <a:gd name="T35" fmla="*/ 1246981 h 2188"/>
              <a:gd name="T36" fmla="*/ 0 w 5962"/>
              <a:gd name="T37" fmla="*/ 1634331 h 2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2188"/>
              <a:gd name="T59" fmla="*/ 5962 w 5962"/>
              <a:gd name="T60" fmla="*/ 2188 h 2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2188">
                <a:moveTo>
                  <a:pt x="0" y="2059"/>
                </a:moveTo>
                <a:lnTo>
                  <a:pt x="0" y="1869"/>
                </a:lnTo>
                <a:lnTo>
                  <a:pt x="745" y="1122"/>
                </a:lnTo>
                <a:lnTo>
                  <a:pt x="1490" y="338"/>
                </a:lnTo>
                <a:lnTo>
                  <a:pt x="2236" y="0"/>
                </a:lnTo>
                <a:lnTo>
                  <a:pt x="2981" y="375"/>
                </a:lnTo>
                <a:lnTo>
                  <a:pt x="3726" y="1051"/>
                </a:lnTo>
                <a:lnTo>
                  <a:pt x="4472" y="1218"/>
                </a:lnTo>
                <a:lnTo>
                  <a:pt x="5217" y="1765"/>
                </a:lnTo>
                <a:lnTo>
                  <a:pt x="5962" y="2166"/>
                </a:lnTo>
                <a:lnTo>
                  <a:pt x="5962" y="2188"/>
                </a:lnTo>
                <a:lnTo>
                  <a:pt x="5217" y="1836"/>
                </a:lnTo>
                <a:lnTo>
                  <a:pt x="4472" y="1401"/>
                </a:lnTo>
                <a:lnTo>
                  <a:pt x="3726" y="1305"/>
                </a:lnTo>
                <a:lnTo>
                  <a:pt x="2981" y="682"/>
                </a:lnTo>
                <a:lnTo>
                  <a:pt x="2236" y="452"/>
                </a:lnTo>
                <a:lnTo>
                  <a:pt x="1490" y="842"/>
                </a:lnTo>
                <a:lnTo>
                  <a:pt x="745" y="1571"/>
                </a:lnTo>
                <a:lnTo>
                  <a:pt x="0" y="2059"/>
                </a:lnTo>
              </a:path>
            </a:pathLst>
          </a:custGeom>
          <a:noFill/>
          <a:ln w="11113">
            <a:solidFill>
              <a:srgbClr val="000000"/>
            </a:solidFill>
            <a:prstDash val="solid"/>
            <a:round/>
            <a:headEnd/>
            <a:tailEnd/>
          </a:ln>
        </p:spPr>
        <p:txBody>
          <a:bodyPr/>
          <a:lstStyle/>
          <a:p>
            <a:endParaRPr lang="en-US"/>
          </a:p>
        </p:txBody>
      </p:sp>
      <p:sp>
        <p:nvSpPr>
          <p:cNvPr id="26651" name="Freeform 27"/>
          <p:cNvSpPr>
            <a:spLocks/>
          </p:cNvSpPr>
          <p:nvPr/>
        </p:nvSpPr>
        <p:spPr bwMode="auto">
          <a:xfrm>
            <a:off x="1073150" y="2305050"/>
            <a:ext cx="4733925" cy="3235325"/>
          </a:xfrm>
          <a:custGeom>
            <a:avLst/>
            <a:gdLst>
              <a:gd name="T0" fmla="*/ 0 w 5962"/>
              <a:gd name="T1" fmla="*/ 2999523 h 4075"/>
              <a:gd name="T2" fmla="*/ 0 w 5962"/>
              <a:gd name="T3" fmla="*/ 2698618 h 4075"/>
              <a:gd name="T4" fmla="*/ 591542 w 5962"/>
              <a:gd name="T5" fmla="*/ 1700630 h 4075"/>
              <a:gd name="T6" fmla="*/ 1183084 w 5962"/>
              <a:gd name="T7" fmla="*/ 836818 h 4075"/>
              <a:gd name="T8" fmla="*/ 1775421 w 5962"/>
              <a:gd name="T9" fmla="*/ 309638 h 4075"/>
              <a:gd name="T10" fmla="*/ 2366963 w 5962"/>
              <a:gd name="T11" fmla="*/ 0 h 4075"/>
              <a:gd name="T12" fmla="*/ 2958504 w 5962"/>
              <a:gd name="T13" fmla="*/ 157201 h 4075"/>
              <a:gd name="T14" fmla="*/ 3550841 w 5962"/>
              <a:gd name="T15" fmla="*/ 207220 h 4075"/>
              <a:gd name="T16" fmla="*/ 4142383 w 5962"/>
              <a:gd name="T17" fmla="*/ 651829 h 4075"/>
              <a:gd name="T18" fmla="*/ 4733925 w 5962"/>
              <a:gd name="T19" fmla="*/ 1317154 h 4075"/>
              <a:gd name="T20" fmla="*/ 4733925 w 5962"/>
              <a:gd name="T21" fmla="*/ 3235325 h 4075"/>
              <a:gd name="T22" fmla="*/ 4142383 w 5962"/>
              <a:gd name="T23" fmla="*/ 2916953 h 4075"/>
              <a:gd name="T24" fmla="*/ 3550841 w 5962"/>
              <a:gd name="T25" fmla="*/ 2482666 h 4075"/>
              <a:gd name="T26" fmla="*/ 2958504 w 5962"/>
              <a:gd name="T27" fmla="*/ 2350077 h 4075"/>
              <a:gd name="T28" fmla="*/ 2366963 w 5962"/>
              <a:gd name="T29" fmla="*/ 1813370 h 4075"/>
              <a:gd name="T30" fmla="*/ 1775421 w 5962"/>
              <a:gd name="T31" fmla="*/ 1515641 h 4075"/>
              <a:gd name="T32" fmla="*/ 1183084 w 5962"/>
              <a:gd name="T33" fmla="*/ 1783994 h 4075"/>
              <a:gd name="T34" fmla="*/ 591542 w 5962"/>
              <a:gd name="T35" fmla="*/ 2406447 h 4075"/>
              <a:gd name="T36" fmla="*/ 0 w 5962"/>
              <a:gd name="T37" fmla="*/ 2999523 h 40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4075"/>
              <a:gd name="T59" fmla="*/ 5962 w 5962"/>
              <a:gd name="T60" fmla="*/ 4075 h 40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4075">
                <a:moveTo>
                  <a:pt x="0" y="3778"/>
                </a:moveTo>
                <a:lnTo>
                  <a:pt x="0" y="3399"/>
                </a:lnTo>
                <a:lnTo>
                  <a:pt x="745" y="2142"/>
                </a:lnTo>
                <a:lnTo>
                  <a:pt x="1490" y="1054"/>
                </a:lnTo>
                <a:lnTo>
                  <a:pt x="2236" y="390"/>
                </a:lnTo>
                <a:lnTo>
                  <a:pt x="2981" y="0"/>
                </a:lnTo>
                <a:lnTo>
                  <a:pt x="3726" y="198"/>
                </a:lnTo>
                <a:lnTo>
                  <a:pt x="4472" y="261"/>
                </a:lnTo>
                <a:lnTo>
                  <a:pt x="5217" y="821"/>
                </a:lnTo>
                <a:lnTo>
                  <a:pt x="5962" y="1659"/>
                </a:lnTo>
                <a:lnTo>
                  <a:pt x="5962" y="4075"/>
                </a:lnTo>
                <a:lnTo>
                  <a:pt x="5217" y="3674"/>
                </a:lnTo>
                <a:lnTo>
                  <a:pt x="4472" y="3127"/>
                </a:lnTo>
                <a:lnTo>
                  <a:pt x="3726" y="2960"/>
                </a:lnTo>
                <a:lnTo>
                  <a:pt x="2981" y="2284"/>
                </a:lnTo>
                <a:lnTo>
                  <a:pt x="2236" y="1909"/>
                </a:lnTo>
                <a:lnTo>
                  <a:pt x="1490" y="2247"/>
                </a:lnTo>
                <a:lnTo>
                  <a:pt x="745" y="3031"/>
                </a:lnTo>
                <a:lnTo>
                  <a:pt x="0" y="3778"/>
                </a:lnTo>
              </a:path>
            </a:pathLst>
          </a:custGeom>
          <a:noFill/>
          <a:ln w="11113">
            <a:solidFill>
              <a:srgbClr val="000000"/>
            </a:solidFill>
            <a:prstDash val="solid"/>
            <a:round/>
            <a:headEnd/>
            <a:tailEnd/>
          </a:ln>
        </p:spPr>
        <p:txBody>
          <a:bodyPr/>
          <a:lstStyle/>
          <a:p>
            <a:endParaRPr lang="en-US"/>
          </a:p>
        </p:txBody>
      </p:sp>
      <p:sp>
        <p:nvSpPr>
          <p:cNvPr id="26652" name="Freeform 28"/>
          <p:cNvSpPr>
            <a:spLocks/>
          </p:cNvSpPr>
          <p:nvPr/>
        </p:nvSpPr>
        <p:spPr bwMode="auto">
          <a:xfrm>
            <a:off x="1073150" y="1547813"/>
            <a:ext cx="4733925" cy="3455987"/>
          </a:xfrm>
          <a:custGeom>
            <a:avLst/>
            <a:gdLst>
              <a:gd name="T0" fmla="*/ 0 w 5962"/>
              <a:gd name="T1" fmla="*/ 3455987 h 4355"/>
              <a:gd name="T2" fmla="*/ 0 w 5962"/>
              <a:gd name="T3" fmla="*/ 0 h 4355"/>
              <a:gd name="T4" fmla="*/ 591542 w 5962"/>
              <a:gd name="T5" fmla="*/ 0 h 4355"/>
              <a:gd name="T6" fmla="*/ 1183084 w 5962"/>
              <a:gd name="T7" fmla="*/ 0 h 4355"/>
              <a:gd name="T8" fmla="*/ 1775421 w 5962"/>
              <a:gd name="T9" fmla="*/ 0 h 4355"/>
              <a:gd name="T10" fmla="*/ 2366963 w 5962"/>
              <a:gd name="T11" fmla="*/ 0 h 4355"/>
              <a:gd name="T12" fmla="*/ 2958504 w 5962"/>
              <a:gd name="T13" fmla="*/ 0 h 4355"/>
              <a:gd name="T14" fmla="*/ 3550841 w 5962"/>
              <a:gd name="T15" fmla="*/ 0 h 4355"/>
              <a:gd name="T16" fmla="*/ 4142383 w 5962"/>
              <a:gd name="T17" fmla="*/ 0 h 4355"/>
              <a:gd name="T18" fmla="*/ 4733925 w 5962"/>
              <a:gd name="T19" fmla="*/ 0 h 4355"/>
              <a:gd name="T20" fmla="*/ 4733925 w 5962"/>
              <a:gd name="T21" fmla="*/ 2075179 h 4355"/>
              <a:gd name="T22" fmla="*/ 4142383 w 5962"/>
              <a:gd name="T23" fmla="*/ 1410169 h 4355"/>
              <a:gd name="T24" fmla="*/ 3550841 w 5962"/>
              <a:gd name="T25" fmla="*/ 965772 h 4355"/>
              <a:gd name="T26" fmla="*/ 2958504 w 5962"/>
              <a:gd name="T27" fmla="*/ 915777 h 4355"/>
              <a:gd name="T28" fmla="*/ 2366963 w 5962"/>
              <a:gd name="T29" fmla="*/ 758651 h 4355"/>
              <a:gd name="T30" fmla="*/ 1775421 w 5962"/>
              <a:gd name="T31" fmla="*/ 1068142 h 4355"/>
              <a:gd name="T32" fmla="*/ 1183084 w 5962"/>
              <a:gd name="T33" fmla="*/ 1595071 h 4355"/>
              <a:gd name="T34" fmla="*/ 591542 w 5962"/>
              <a:gd name="T35" fmla="*/ 2458472 h 4355"/>
              <a:gd name="T36" fmla="*/ 0 w 5962"/>
              <a:gd name="T37" fmla="*/ 3455987 h 4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4355"/>
              <a:gd name="T59" fmla="*/ 5962 w 5962"/>
              <a:gd name="T60" fmla="*/ 4355 h 43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4355">
                <a:moveTo>
                  <a:pt x="0" y="4355"/>
                </a:moveTo>
                <a:lnTo>
                  <a:pt x="0" y="0"/>
                </a:lnTo>
                <a:lnTo>
                  <a:pt x="745" y="0"/>
                </a:lnTo>
                <a:lnTo>
                  <a:pt x="1490" y="0"/>
                </a:lnTo>
                <a:lnTo>
                  <a:pt x="2236" y="0"/>
                </a:lnTo>
                <a:lnTo>
                  <a:pt x="2981" y="0"/>
                </a:lnTo>
                <a:lnTo>
                  <a:pt x="3726" y="0"/>
                </a:lnTo>
                <a:lnTo>
                  <a:pt x="4472" y="0"/>
                </a:lnTo>
                <a:lnTo>
                  <a:pt x="5217" y="0"/>
                </a:lnTo>
                <a:lnTo>
                  <a:pt x="5962" y="0"/>
                </a:lnTo>
                <a:lnTo>
                  <a:pt x="5962" y="2615"/>
                </a:lnTo>
                <a:lnTo>
                  <a:pt x="5217" y="1777"/>
                </a:lnTo>
                <a:lnTo>
                  <a:pt x="4472" y="1217"/>
                </a:lnTo>
                <a:lnTo>
                  <a:pt x="3726" y="1154"/>
                </a:lnTo>
                <a:lnTo>
                  <a:pt x="2981" y="956"/>
                </a:lnTo>
                <a:lnTo>
                  <a:pt x="2236" y="1346"/>
                </a:lnTo>
                <a:lnTo>
                  <a:pt x="1490" y="2010"/>
                </a:lnTo>
                <a:lnTo>
                  <a:pt x="745" y="3098"/>
                </a:lnTo>
                <a:lnTo>
                  <a:pt x="0" y="4355"/>
                </a:lnTo>
              </a:path>
            </a:pathLst>
          </a:custGeom>
          <a:noFill/>
          <a:ln w="11113">
            <a:solidFill>
              <a:srgbClr val="000000"/>
            </a:solidFill>
            <a:prstDash val="solid"/>
            <a:round/>
            <a:headEnd/>
            <a:tailEnd/>
          </a:ln>
        </p:spPr>
        <p:txBody>
          <a:bodyPr/>
          <a:lstStyle/>
          <a:p>
            <a:endParaRPr lang="en-US"/>
          </a:p>
        </p:txBody>
      </p:sp>
      <p:sp>
        <p:nvSpPr>
          <p:cNvPr id="26653" name="Line 29"/>
          <p:cNvSpPr>
            <a:spLocks noChangeShapeType="1"/>
          </p:cNvSpPr>
          <p:nvPr/>
        </p:nvSpPr>
        <p:spPr bwMode="auto">
          <a:xfrm>
            <a:off x="1073150" y="1547813"/>
            <a:ext cx="1588" cy="4146550"/>
          </a:xfrm>
          <a:prstGeom prst="line">
            <a:avLst/>
          </a:prstGeom>
          <a:noFill/>
          <a:ln w="0">
            <a:solidFill>
              <a:srgbClr val="000000"/>
            </a:solidFill>
            <a:round/>
            <a:headEnd/>
            <a:tailEnd/>
          </a:ln>
        </p:spPr>
        <p:txBody>
          <a:bodyPr/>
          <a:lstStyle/>
          <a:p>
            <a:endParaRPr lang="en-US"/>
          </a:p>
        </p:txBody>
      </p:sp>
      <p:sp>
        <p:nvSpPr>
          <p:cNvPr id="26654" name="Line 30"/>
          <p:cNvSpPr>
            <a:spLocks noChangeShapeType="1"/>
          </p:cNvSpPr>
          <p:nvPr/>
        </p:nvSpPr>
        <p:spPr bwMode="auto">
          <a:xfrm>
            <a:off x="1020763" y="5694363"/>
            <a:ext cx="52387" cy="1587"/>
          </a:xfrm>
          <a:prstGeom prst="line">
            <a:avLst/>
          </a:prstGeom>
          <a:noFill/>
          <a:ln w="0">
            <a:solidFill>
              <a:srgbClr val="000000"/>
            </a:solidFill>
            <a:round/>
            <a:headEnd/>
            <a:tailEnd/>
          </a:ln>
        </p:spPr>
        <p:txBody>
          <a:bodyPr/>
          <a:lstStyle/>
          <a:p>
            <a:endParaRPr lang="en-US"/>
          </a:p>
        </p:txBody>
      </p:sp>
      <p:sp>
        <p:nvSpPr>
          <p:cNvPr id="26655" name="Line 31"/>
          <p:cNvSpPr>
            <a:spLocks noChangeShapeType="1"/>
          </p:cNvSpPr>
          <p:nvPr/>
        </p:nvSpPr>
        <p:spPr bwMode="auto">
          <a:xfrm>
            <a:off x="1020763" y="5280025"/>
            <a:ext cx="52387" cy="1588"/>
          </a:xfrm>
          <a:prstGeom prst="line">
            <a:avLst/>
          </a:prstGeom>
          <a:noFill/>
          <a:ln w="0">
            <a:solidFill>
              <a:srgbClr val="000000"/>
            </a:solidFill>
            <a:round/>
            <a:headEnd/>
            <a:tailEnd/>
          </a:ln>
        </p:spPr>
        <p:txBody>
          <a:bodyPr/>
          <a:lstStyle/>
          <a:p>
            <a:endParaRPr lang="en-US"/>
          </a:p>
        </p:txBody>
      </p:sp>
      <p:sp>
        <p:nvSpPr>
          <p:cNvPr id="26656" name="Line 32"/>
          <p:cNvSpPr>
            <a:spLocks noChangeShapeType="1"/>
          </p:cNvSpPr>
          <p:nvPr/>
        </p:nvSpPr>
        <p:spPr bwMode="auto">
          <a:xfrm>
            <a:off x="1020763" y="4865688"/>
            <a:ext cx="52387" cy="1587"/>
          </a:xfrm>
          <a:prstGeom prst="line">
            <a:avLst/>
          </a:prstGeom>
          <a:noFill/>
          <a:ln w="0">
            <a:solidFill>
              <a:srgbClr val="000000"/>
            </a:solidFill>
            <a:round/>
            <a:headEnd/>
            <a:tailEnd/>
          </a:ln>
        </p:spPr>
        <p:txBody>
          <a:bodyPr/>
          <a:lstStyle/>
          <a:p>
            <a:endParaRPr lang="en-US"/>
          </a:p>
        </p:txBody>
      </p:sp>
      <p:sp>
        <p:nvSpPr>
          <p:cNvPr id="26657" name="Line 33"/>
          <p:cNvSpPr>
            <a:spLocks noChangeShapeType="1"/>
          </p:cNvSpPr>
          <p:nvPr/>
        </p:nvSpPr>
        <p:spPr bwMode="auto">
          <a:xfrm>
            <a:off x="1020763" y="4449763"/>
            <a:ext cx="52387" cy="1587"/>
          </a:xfrm>
          <a:prstGeom prst="line">
            <a:avLst/>
          </a:prstGeom>
          <a:noFill/>
          <a:ln w="0">
            <a:solidFill>
              <a:srgbClr val="000000"/>
            </a:solidFill>
            <a:round/>
            <a:headEnd/>
            <a:tailEnd/>
          </a:ln>
        </p:spPr>
        <p:txBody>
          <a:bodyPr/>
          <a:lstStyle/>
          <a:p>
            <a:endParaRPr lang="en-US"/>
          </a:p>
        </p:txBody>
      </p:sp>
      <p:sp>
        <p:nvSpPr>
          <p:cNvPr id="26658" name="Line 34"/>
          <p:cNvSpPr>
            <a:spLocks noChangeShapeType="1"/>
          </p:cNvSpPr>
          <p:nvPr/>
        </p:nvSpPr>
        <p:spPr bwMode="auto">
          <a:xfrm>
            <a:off x="1020763" y="4035425"/>
            <a:ext cx="52387" cy="1588"/>
          </a:xfrm>
          <a:prstGeom prst="line">
            <a:avLst/>
          </a:prstGeom>
          <a:noFill/>
          <a:ln w="0">
            <a:solidFill>
              <a:srgbClr val="000000"/>
            </a:solidFill>
            <a:round/>
            <a:headEnd/>
            <a:tailEnd/>
          </a:ln>
        </p:spPr>
        <p:txBody>
          <a:bodyPr/>
          <a:lstStyle/>
          <a:p>
            <a:endParaRPr lang="en-US"/>
          </a:p>
        </p:txBody>
      </p:sp>
      <p:sp>
        <p:nvSpPr>
          <p:cNvPr id="26659" name="Line 35"/>
          <p:cNvSpPr>
            <a:spLocks noChangeShapeType="1"/>
          </p:cNvSpPr>
          <p:nvPr/>
        </p:nvSpPr>
        <p:spPr bwMode="auto">
          <a:xfrm>
            <a:off x="1020763" y="3621088"/>
            <a:ext cx="52387" cy="1587"/>
          </a:xfrm>
          <a:prstGeom prst="line">
            <a:avLst/>
          </a:prstGeom>
          <a:noFill/>
          <a:ln w="0">
            <a:solidFill>
              <a:srgbClr val="000000"/>
            </a:solidFill>
            <a:round/>
            <a:headEnd/>
            <a:tailEnd/>
          </a:ln>
        </p:spPr>
        <p:txBody>
          <a:bodyPr/>
          <a:lstStyle/>
          <a:p>
            <a:endParaRPr lang="en-US"/>
          </a:p>
        </p:txBody>
      </p:sp>
      <p:sp>
        <p:nvSpPr>
          <p:cNvPr id="26660" name="Line 36"/>
          <p:cNvSpPr>
            <a:spLocks noChangeShapeType="1"/>
          </p:cNvSpPr>
          <p:nvPr/>
        </p:nvSpPr>
        <p:spPr bwMode="auto">
          <a:xfrm>
            <a:off x="1020763" y="3205163"/>
            <a:ext cx="52387" cy="1587"/>
          </a:xfrm>
          <a:prstGeom prst="line">
            <a:avLst/>
          </a:prstGeom>
          <a:noFill/>
          <a:ln w="0">
            <a:solidFill>
              <a:srgbClr val="000000"/>
            </a:solidFill>
            <a:round/>
            <a:headEnd/>
            <a:tailEnd/>
          </a:ln>
        </p:spPr>
        <p:txBody>
          <a:bodyPr/>
          <a:lstStyle/>
          <a:p>
            <a:endParaRPr lang="en-US"/>
          </a:p>
        </p:txBody>
      </p:sp>
      <p:sp>
        <p:nvSpPr>
          <p:cNvPr id="26661" name="Line 37"/>
          <p:cNvSpPr>
            <a:spLocks noChangeShapeType="1"/>
          </p:cNvSpPr>
          <p:nvPr/>
        </p:nvSpPr>
        <p:spPr bwMode="auto">
          <a:xfrm>
            <a:off x="1020763" y="2790825"/>
            <a:ext cx="52387" cy="1588"/>
          </a:xfrm>
          <a:prstGeom prst="line">
            <a:avLst/>
          </a:prstGeom>
          <a:noFill/>
          <a:ln w="0">
            <a:solidFill>
              <a:srgbClr val="000000"/>
            </a:solidFill>
            <a:round/>
            <a:headEnd/>
            <a:tailEnd/>
          </a:ln>
        </p:spPr>
        <p:txBody>
          <a:bodyPr/>
          <a:lstStyle/>
          <a:p>
            <a:endParaRPr lang="en-US"/>
          </a:p>
        </p:txBody>
      </p:sp>
      <p:sp>
        <p:nvSpPr>
          <p:cNvPr id="26662" name="Line 38"/>
          <p:cNvSpPr>
            <a:spLocks noChangeShapeType="1"/>
          </p:cNvSpPr>
          <p:nvPr/>
        </p:nvSpPr>
        <p:spPr bwMode="auto">
          <a:xfrm>
            <a:off x="1020763" y="2376488"/>
            <a:ext cx="52387" cy="1587"/>
          </a:xfrm>
          <a:prstGeom prst="line">
            <a:avLst/>
          </a:prstGeom>
          <a:noFill/>
          <a:ln w="0">
            <a:solidFill>
              <a:srgbClr val="000000"/>
            </a:solidFill>
            <a:round/>
            <a:headEnd/>
            <a:tailEnd/>
          </a:ln>
        </p:spPr>
        <p:txBody>
          <a:bodyPr/>
          <a:lstStyle/>
          <a:p>
            <a:endParaRPr lang="en-US"/>
          </a:p>
        </p:txBody>
      </p:sp>
      <p:sp>
        <p:nvSpPr>
          <p:cNvPr id="26663" name="Line 39"/>
          <p:cNvSpPr>
            <a:spLocks noChangeShapeType="1"/>
          </p:cNvSpPr>
          <p:nvPr/>
        </p:nvSpPr>
        <p:spPr bwMode="auto">
          <a:xfrm>
            <a:off x="1020763" y="1962150"/>
            <a:ext cx="52387" cy="1588"/>
          </a:xfrm>
          <a:prstGeom prst="line">
            <a:avLst/>
          </a:prstGeom>
          <a:noFill/>
          <a:ln w="0">
            <a:solidFill>
              <a:srgbClr val="000000"/>
            </a:solidFill>
            <a:round/>
            <a:headEnd/>
            <a:tailEnd/>
          </a:ln>
        </p:spPr>
        <p:txBody>
          <a:bodyPr/>
          <a:lstStyle/>
          <a:p>
            <a:endParaRPr lang="en-US"/>
          </a:p>
        </p:txBody>
      </p:sp>
      <p:sp>
        <p:nvSpPr>
          <p:cNvPr id="26664" name="Line 40"/>
          <p:cNvSpPr>
            <a:spLocks noChangeShapeType="1"/>
          </p:cNvSpPr>
          <p:nvPr/>
        </p:nvSpPr>
        <p:spPr bwMode="auto">
          <a:xfrm>
            <a:off x="1020763" y="1547813"/>
            <a:ext cx="52387" cy="1587"/>
          </a:xfrm>
          <a:prstGeom prst="line">
            <a:avLst/>
          </a:prstGeom>
          <a:noFill/>
          <a:ln w="0">
            <a:solidFill>
              <a:srgbClr val="000000"/>
            </a:solidFill>
            <a:round/>
            <a:headEnd/>
            <a:tailEnd/>
          </a:ln>
        </p:spPr>
        <p:txBody>
          <a:bodyPr/>
          <a:lstStyle/>
          <a:p>
            <a:endParaRPr lang="en-US"/>
          </a:p>
        </p:txBody>
      </p:sp>
      <p:sp>
        <p:nvSpPr>
          <p:cNvPr id="26665" name="Line 41"/>
          <p:cNvSpPr>
            <a:spLocks noChangeShapeType="1"/>
          </p:cNvSpPr>
          <p:nvPr/>
        </p:nvSpPr>
        <p:spPr bwMode="auto">
          <a:xfrm>
            <a:off x="1073150" y="5694363"/>
            <a:ext cx="4733925" cy="1587"/>
          </a:xfrm>
          <a:prstGeom prst="line">
            <a:avLst/>
          </a:prstGeom>
          <a:noFill/>
          <a:ln w="0">
            <a:solidFill>
              <a:srgbClr val="000000"/>
            </a:solidFill>
            <a:round/>
            <a:headEnd/>
            <a:tailEnd/>
          </a:ln>
        </p:spPr>
        <p:txBody>
          <a:bodyPr/>
          <a:lstStyle/>
          <a:p>
            <a:endParaRPr lang="en-US"/>
          </a:p>
        </p:txBody>
      </p:sp>
      <p:sp>
        <p:nvSpPr>
          <p:cNvPr id="26666" name="Line 42"/>
          <p:cNvSpPr>
            <a:spLocks noChangeShapeType="1"/>
          </p:cNvSpPr>
          <p:nvPr/>
        </p:nvSpPr>
        <p:spPr bwMode="auto">
          <a:xfrm flipV="1">
            <a:off x="1073150" y="5694363"/>
            <a:ext cx="1588" cy="53975"/>
          </a:xfrm>
          <a:prstGeom prst="line">
            <a:avLst/>
          </a:prstGeom>
          <a:noFill/>
          <a:ln w="0">
            <a:solidFill>
              <a:srgbClr val="000000"/>
            </a:solidFill>
            <a:round/>
            <a:headEnd/>
            <a:tailEnd/>
          </a:ln>
        </p:spPr>
        <p:txBody>
          <a:bodyPr/>
          <a:lstStyle/>
          <a:p>
            <a:endParaRPr lang="en-US"/>
          </a:p>
        </p:txBody>
      </p:sp>
      <p:sp>
        <p:nvSpPr>
          <p:cNvPr id="26667" name="Line 43"/>
          <p:cNvSpPr>
            <a:spLocks noChangeShapeType="1"/>
          </p:cNvSpPr>
          <p:nvPr/>
        </p:nvSpPr>
        <p:spPr bwMode="auto">
          <a:xfrm flipV="1">
            <a:off x="1665288" y="5694363"/>
            <a:ext cx="1587" cy="53975"/>
          </a:xfrm>
          <a:prstGeom prst="line">
            <a:avLst/>
          </a:prstGeom>
          <a:noFill/>
          <a:ln w="0">
            <a:solidFill>
              <a:srgbClr val="000000"/>
            </a:solidFill>
            <a:round/>
            <a:headEnd/>
            <a:tailEnd/>
          </a:ln>
        </p:spPr>
        <p:txBody>
          <a:bodyPr/>
          <a:lstStyle/>
          <a:p>
            <a:endParaRPr lang="en-US"/>
          </a:p>
        </p:txBody>
      </p:sp>
      <p:sp>
        <p:nvSpPr>
          <p:cNvPr id="26668" name="Line 44"/>
          <p:cNvSpPr>
            <a:spLocks noChangeShapeType="1"/>
          </p:cNvSpPr>
          <p:nvPr/>
        </p:nvSpPr>
        <p:spPr bwMode="auto">
          <a:xfrm flipV="1">
            <a:off x="2257425" y="5694363"/>
            <a:ext cx="1588" cy="53975"/>
          </a:xfrm>
          <a:prstGeom prst="line">
            <a:avLst/>
          </a:prstGeom>
          <a:noFill/>
          <a:ln w="0">
            <a:solidFill>
              <a:srgbClr val="000000"/>
            </a:solidFill>
            <a:round/>
            <a:headEnd/>
            <a:tailEnd/>
          </a:ln>
        </p:spPr>
        <p:txBody>
          <a:bodyPr/>
          <a:lstStyle/>
          <a:p>
            <a:endParaRPr lang="en-US"/>
          </a:p>
        </p:txBody>
      </p:sp>
      <p:sp>
        <p:nvSpPr>
          <p:cNvPr id="26669" name="Line 45"/>
          <p:cNvSpPr>
            <a:spLocks noChangeShapeType="1"/>
          </p:cNvSpPr>
          <p:nvPr/>
        </p:nvSpPr>
        <p:spPr bwMode="auto">
          <a:xfrm flipV="1">
            <a:off x="2847975" y="5694363"/>
            <a:ext cx="1588" cy="53975"/>
          </a:xfrm>
          <a:prstGeom prst="line">
            <a:avLst/>
          </a:prstGeom>
          <a:noFill/>
          <a:ln w="0">
            <a:solidFill>
              <a:srgbClr val="000000"/>
            </a:solidFill>
            <a:round/>
            <a:headEnd/>
            <a:tailEnd/>
          </a:ln>
        </p:spPr>
        <p:txBody>
          <a:bodyPr/>
          <a:lstStyle/>
          <a:p>
            <a:endParaRPr lang="en-US"/>
          </a:p>
        </p:txBody>
      </p:sp>
      <p:sp>
        <p:nvSpPr>
          <p:cNvPr id="26670" name="Line 46"/>
          <p:cNvSpPr>
            <a:spLocks noChangeShapeType="1"/>
          </p:cNvSpPr>
          <p:nvPr/>
        </p:nvSpPr>
        <p:spPr bwMode="auto">
          <a:xfrm flipV="1">
            <a:off x="3440113" y="5694363"/>
            <a:ext cx="1587" cy="53975"/>
          </a:xfrm>
          <a:prstGeom prst="line">
            <a:avLst/>
          </a:prstGeom>
          <a:noFill/>
          <a:ln w="0">
            <a:solidFill>
              <a:srgbClr val="000000"/>
            </a:solidFill>
            <a:round/>
            <a:headEnd/>
            <a:tailEnd/>
          </a:ln>
        </p:spPr>
        <p:txBody>
          <a:bodyPr/>
          <a:lstStyle/>
          <a:p>
            <a:endParaRPr lang="en-US"/>
          </a:p>
        </p:txBody>
      </p:sp>
      <p:sp>
        <p:nvSpPr>
          <p:cNvPr id="26671" name="Line 47"/>
          <p:cNvSpPr>
            <a:spLocks noChangeShapeType="1"/>
          </p:cNvSpPr>
          <p:nvPr/>
        </p:nvSpPr>
        <p:spPr bwMode="auto">
          <a:xfrm flipV="1">
            <a:off x="4032250" y="5694363"/>
            <a:ext cx="1588" cy="53975"/>
          </a:xfrm>
          <a:prstGeom prst="line">
            <a:avLst/>
          </a:prstGeom>
          <a:noFill/>
          <a:ln w="0">
            <a:solidFill>
              <a:srgbClr val="000000"/>
            </a:solidFill>
            <a:round/>
            <a:headEnd/>
            <a:tailEnd/>
          </a:ln>
        </p:spPr>
        <p:txBody>
          <a:bodyPr/>
          <a:lstStyle/>
          <a:p>
            <a:endParaRPr lang="en-US"/>
          </a:p>
        </p:txBody>
      </p:sp>
      <p:sp>
        <p:nvSpPr>
          <p:cNvPr id="26672" name="Line 48"/>
          <p:cNvSpPr>
            <a:spLocks noChangeShapeType="1"/>
          </p:cNvSpPr>
          <p:nvPr/>
        </p:nvSpPr>
        <p:spPr bwMode="auto">
          <a:xfrm flipV="1">
            <a:off x="4622800" y="5694363"/>
            <a:ext cx="1588" cy="53975"/>
          </a:xfrm>
          <a:prstGeom prst="line">
            <a:avLst/>
          </a:prstGeom>
          <a:noFill/>
          <a:ln w="0">
            <a:solidFill>
              <a:srgbClr val="000000"/>
            </a:solidFill>
            <a:round/>
            <a:headEnd/>
            <a:tailEnd/>
          </a:ln>
        </p:spPr>
        <p:txBody>
          <a:bodyPr/>
          <a:lstStyle/>
          <a:p>
            <a:endParaRPr lang="en-US"/>
          </a:p>
        </p:txBody>
      </p:sp>
      <p:sp>
        <p:nvSpPr>
          <p:cNvPr id="26673" name="Line 49"/>
          <p:cNvSpPr>
            <a:spLocks noChangeShapeType="1"/>
          </p:cNvSpPr>
          <p:nvPr/>
        </p:nvSpPr>
        <p:spPr bwMode="auto">
          <a:xfrm flipV="1">
            <a:off x="5214938" y="5694363"/>
            <a:ext cx="1587" cy="53975"/>
          </a:xfrm>
          <a:prstGeom prst="line">
            <a:avLst/>
          </a:prstGeom>
          <a:noFill/>
          <a:ln w="0">
            <a:solidFill>
              <a:srgbClr val="000000"/>
            </a:solidFill>
            <a:round/>
            <a:headEnd/>
            <a:tailEnd/>
          </a:ln>
        </p:spPr>
        <p:txBody>
          <a:bodyPr/>
          <a:lstStyle/>
          <a:p>
            <a:endParaRPr lang="en-US"/>
          </a:p>
        </p:txBody>
      </p:sp>
      <p:sp>
        <p:nvSpPr>
          <p:cNvPr id="26674" name="Line 50"/>
          <p:cNvSpPr>
            <a:spLocks noChangeShapeType="1"/>
          </p:cNvSpPr>
          <p:nvPr/>
        </p:nvSpPr>
        <p:spPr bwMode="auto">
          <a:xfrm flipV="1">
            <a:off x="5807075" y="5694363"/>
            <a:ext cx="1588" cy="53975"/>
          </a:xfrm>
          <a:prstGeom prst="line">
            <a:avLst/>
          </a:prstGeom>
          <a:noFill/>
          <a:ln w="0">
            <a:solidFill>
              <a:srgbClr val="000000"/>
            </a:solidFill>
            <a:round/>
            <a:headEnd/>
            <a:tailEnd/>
          </a:ln>
        </p:spPr>
        <p:txBody>
          <a:bodyPr/>
          <a:lstStyle/>
          <a:p>
            <a:endParaRPr lang="en-US"/>
          </a:p>
        </p:txBody>
      </p:sp>
      <p:sp>
        <p:nvSpPr>
          <p:cNvPr id="26675" name="Rectangle 51"/>
          <p:cNvSpPr>
            <a:spLocks noChangeArrowheads="1"/>
          </p:cNvSpPr>
          <p:nvPr/>
        </p:nvSpPr>
        <p:spPr bwMode="auto">
          <a:xfrm>
            <a:off x="836840" y="5516563"/>
            <a:ext cx="117020"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0</a:t>
            </a:r>
            <a:endParaRPr lang="en-US" sz="1800" b="1">
              <a:solidFill>
                <a:srgbClr val="990033"/>
              </a:solidFill>
              <a:latin typeface="Calibri" panose="020F0502020204030204" pitchFamily="34" charset="0"/>
            </a:endParaRPr>
          </a:p>
        </p:txBody>
      </p:sp>
      <p:sp>
        <p:nvSpPr>
          <p:cNvPr id="26676" name="Rectangle 52"/>
          <p:cNvSpPr>
            <a:spLocks noChangeArrowheads="1"/>
          </p:cNvSpPr>
          <p:nvPr/>
        </p:nvSpPr>
        <p:spPr bwMode="auto">
          <a:xfrm>
            <a:off x="776744" y="5180013"/>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10</a:t>
            </a:r>
            <a:endParaRPr lang="en-US" sz="1800" b="1">
              <a:solidFill>
                <a:srgbClr val="990033"/>
              </a:solidFill>
              <a:latin typeface="Calibri" panose="020F0502020204030204" pitchFamily="34" charset="0"/>
            </a:endParaRPr>
          </a:p>
        </p:txBody>
      </p:sp>
      <p:sp>
        <p:nvSpPr>
          <p:cNvPr id="26677" name="Rectangle 53"/>
          <p:cNvSpPr>
            <a:spLocks noChangeArrowheads="1"/>
          </p:cNvSpPr>
          <p:nvPr/>
        </p:nvSpPr>
        <p:spPr bwMode="auto">
          <a:xfrm>
            <a:off x="776744" y="4765675"/>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20</a:t>
            </a:r>
            <a:endParaRPr lang="en-US" sz="1800" b="1">
              <a:solidFill>
                <a:srgbClr val="990033"/>
              </a:solidFill>
              <a:latin typeface="Calibri" panose="020F0502020204030204" pitchFamily="34" charset="0"/>
            </a:endParaRPr>
          </a:p>
        </p:txBody>
      </p:sp>
      <p:sp>
        <p:nvSpPr>
          <p:cNvPr id="26678" name="Rectangle 54"/>
          <p:cNvSpPr>
            <a:spLocks noChangeArrowheads="1"/>
          </p:cNvSpPr>
          <p:nvPr/>
        </p:nvSpPr>
        <p:spPr bwMode="auto">
          <a:xfrm>
            <a:off x="776744" y="4351338"/>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30</a:t>
            </a:r>
            <a:endParaRPr lang="en-US" sz="1800" b="1">
              <a:solidFill>
                <a:srgbClr val="990033"/>
              </a:solidFill>
              <a:latin typeface="Calibri" panose="020F0502020204030204" pitchFamily="34" charset="0"/>
            </a:endParaRPr>
          </a:p>
        </p:txBody>
      </p:sp>
      <p:sp>
        <p:nvSpPr>
          <p:cNvPr id="26679" name="Rectangle 55"/>
          <p:cNvSpPr>
            <a:spLocks noChangeArrowheads="1"/>
          </p:cNvSpPr>
          <p:nvPr/>
        </p:nvSpPr>
        <p:spPr bwMode="auto">
          <a:xfrm>
            <a:off x="776744" y="3937000"/>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40</a:t>
            </a:r>
            <a:endParaRPr lang="en-US" sz="1800" b="1">
              <a:solidFill>
                <a:srgbClr val="990033"/>
              </a:solidFill>
              <a:latin typeface="Calibri" panose="020F0502020204030204" pitchFamily="34" charset="0"/>
            </a:endParaRPr>
          </a:p>
        </p:txBody>
      </p:sp>
      <p:sp>
        <p:nvSpPr>
          <p:cNvPr id="26680" name="Rectangle 56"/>
          <p:cNvSpPr>
            <a:spLocks noChangeArrowheads="1"/>
          </p:cNvSpPr>
          <p:nvPr/>
        </p:nvSpPr>
        <p:spPr bwMode="auto">
          <a:xfrm>
            <a:off x="776744" y="3521075"/>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50</a:t>
            </a:r>
            <a:endParaRPr lang="en-US" sz="1800" b="1">
              <a:solidFill>
                <a:srgbClr val="990033"/>
              </a:solidFill>
              <a:latin typeface="Calibri" panose="020F0502020204030204" pitchFamily="34" charset="0"/>
            </a:endParaRPr>
          </a:p>
        </p:txBody>
      </p:sp>
      <p:sp>
        <p:nvSpPr>
          <p:cNvPr id="26681" name="Rectangle 57"/>
          <p:cNvSpPr>
            <a:spLocks noChangeArrowheads="1"/>
          </p:cNvSpPr>
          <p:nvPr/>
        </p:nvSpPr>
        <p:spPr bwMode="auto">
          <a:xfrm>
            <a:off x="776744" y="3105150"/>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60</a:t>
            </a:r>
            <a:endParaRPr lang="en-US" sz="1800" b="1">
              <a:solidFill>
                <a:srgbClr val="990033"/>
              </a:solidFill>
              <a:latin typeface="Calibri" panose="020F0502020204030204" pitchFamily="34" charset="0"/>
            </a:endParaRPr>
          </a:p>
        </p:txBody>
      </p:sp>
      <p:sp>
        <p:nvSpPr>
          <p:cNvPr id="26682" name="Rectangle 58"/>
          <p:cNvSpPr>
            <a:spLocks noChangeArrowheads="1"/>
          </p:cNvSpPr>
          <p:nvPr/>
        </p:nvSpPr>
        <p:spPr bwMode="auto">
          <a:xfrm>
            <a:off x="776744" y="2690813"/>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70</a:t>
            </a:r>
            <a:endParaRPr lang="en-US" sz="1800" b="1">
              <a:solidFill>
                <a:srgbClr val="990033"/>
              </a:solidFill>
              <a:latin typeface="Calibri" panose="020F0502020204030204" pitchFamily="34" charset="0"/>
            </a:endParaRPr>
          </a:p>
        </p:txBody>
      </p:sp>
      <p:sp>
        <p:nvSpPr>
          <p:cNvPr id="26683" name="Rectangle 59"/>
          <p:cNvSpPr>
            <a:spLocks noChangeArrowheads="1"/>
          </p:cNvSpPr>
          <p:nvPr/>
        </p:nvSpPr>
        <p:spPr bwMode="auto">
          <a:xfrm>
            <a:off x="776744" y="2276475"/>
            <a:ext cx="234039" cy="276999"/>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80</a:t>
            </a:r>
            <a:endParaRPr lang="en-US" sz="1800" b="1">
              <a:solidFill>
                <a:srgbClr val="990033"/>
              </a:solidFill>
              <a:latin typeface="Calibri" panose="020F0502020204030204" pitchFamily="34" charset="0"/>
            </a:endParaRPr>
          </a:p>
        </p:txBody>
      </p:sp>
      <p:sp>
        <p:nvSpPr>
          <p:cNvPr id="26684" name="Rectangle 60"/>
          <p:cNvSpPr>
            <a:spLocks noChangeArrowheads="1"/>
          </p:cNvSpPr>
          <p:nvPr/>
        </p:nvSpPr>
        <p:spPr bwMode="auto">
          <a:xfrm>
            <a:off x="776744" y="1862138"/>
            <a:ext cx="234039" cy="276999"/>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90</a:t>
            </a:r>
            <a:endParaRPr lang="en-US" sz="1800" b="1" dirty="0">
              <a:solidFill>
                <a:srgbClr val="990033"/>
              </a:solidFill>
              <a:latin typeface="Calibri" panose="020F0502020204030204" pitchFamily="34" charset="0"/>
            </a:endParaRPr>
          </a:p>
        </p:txBody>
      </p:sp>
      <p:sp>
        <p:nvSpPr>
          <p:cNvPr id="26685" name="Rectangle 61"/>
          <p:cNvSpPr>
            <a:spLocks noChangeArrowheads="1"/>
          </p:cNvSpPr>
          <p:nvPr/>
        </p:nvSpPr>
        <p:spPr bwMode="auto">
          <a:xfrm>
            <a:off x="675371" y="1447800"/>
            <a:ext cx="351058" cy="276999"/>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100</a:t>
            </a:r>
            <a:endParaRPr lang="en-US" sz="1800" b="1" dirty="0">
              <a:solidFill>
                <a:srgbClr val="990033"/>
              </a:solidFill>
              <a:latin typeface="Calibri" panose="020F0502020204030204" pitchFamily="34" charset="0"/>
            </a:endParaRPr>
          </a:p>
        </p:txBody>
      </p:sp>
      <p:sp>
        <p:nvSpPr>
          <p:cNvPr id="26686" name="Rectangle 62"/>
          <p:cNvSpPr>
            <a:spLocks noChangeArrowheads="1"/>
          </p:cNvSpPr>
          <p:nvPr/>
        </p:nvSpPr>
        <p:spPr bwMode="auto">
          <a:xfrm rot="5400000">
            <a:off x="758032" y="5933281"/>
            <a:ext cx="533400" cy="274637"/>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12-13</a:t>
            </a:r>
            <a:endParaRPr lang="en-US" sz="1800" b="1" dirty="0">
              <a:solidFill>
                <a:srgbClr val="990033"/>
              </a:solidFill>
              <a:latin typeface="Calibri" panose="020F0502020204030204" pitchFamily="34" charset="0"/>
            </a:endParaRPr>
          </a:p>
        </p:txBody>
      </p:sp>
      <p:sp>
        <p:nvSpPr>
          <p:cNvPr id="26687" name="Rectangle 63"/>
          <p:cNvSpPr>
            <a:spLocks noChangeArrowheads="1"/>
          </p:cNvSpPr>
          <p:nvPr/>
        </p:nvSpPr>
        <p:spPr bwMode="auto">
          <a:xfrm rot="5400000">
            <a:off x="1350169" y="5933281"/>
            <a:ext cx="533400" cy="274638"/>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14-15</a:t>
            </a:r>
            <a:endParaRPr lang="en-US" sz="1800" b="1">
              <a:solidFill>
                <a:srgbClr val="990033"/>
              </a:solidFill>
              <a:latin typeface="Calibri" panose="020F0502020204030204" pitchFamily="34" charset="0"/>
            </a:endParaRPr>
          </a:p>
        </p:txBody>
      </p:sp>
      <p:sp>
        <p:nvSpPr>
          <p:cNvPr id="26688" name="Rectangle 64"/>
          <p:cNvSpPr>
            <a:spLocks noChangeArrowheads="1"/>
          </p:cNvSpPr>
          <p:nvPr/>
        </p:nvSpPr>
        <p:spPr bwMode="auto">
          <a:xfrm rot="5400000">
            <a:off x="1942307" y="5933281"/>
            <a:ext cx="533400" cy="274637"/>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16-17</a:t>
            </a:r>
            <a:endParaRPr lang="en-US" sz="1800" b="1" dirty="0">
              <a:solidFill>
                <a:srgbClr val="990033"/>
              </a:solidFill>
              <a:latin typeface="Calibri" panose="020F0502020204030204" pitchFamily="34" charset="0"/>
            </a:endParaRPr>
          </a:p>
        </p:txBody>
      </p:sp>
      <p:sp>
        <p:nvSpPr>
          <p:cNvPr id="26689" name="Rectangle 65"/>
          <p:cNvSpPr>
            <a:spLocks noChangeArrowheads="1"/>
          </p:cNvSpPr>
          <p:nvPr/>
        </p:nvSpPr>
        <p:spPr bwMode="auto">
          <a:xfrm rot="5400000">
            <a:off x="2532857" y="5933281"/>
            <a:ext cx="533400" cy="274637"/>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18-20</a:t>
            </a:r>
            <a:endParaRPr lang="en-US" sz="1800" b="1">
              <a:solidFill>
                <a:srgbClr val="990033"/>
              </a:solidFill>
              <a:latin typeface="Calibri" panose="020F0502020204030204" pitchFamily="34" charset="0"/>
            </a:endParaRPr>
          </a:p>
        </p:txBody>
      </p:sp>
      <p:sp>
        <p:nvSpPr>
          <p:cNvPr id="26690" name="Rectangle 66"/>
          <p:cNvSpPr>
            <a:spLocks noChangeArrowheads="1"/>
          </p:cNvSpPr>
          <p:nvPr/>
        </p:nvSpPr>
        <p:spPr bwMode="auto">
          <a:xfrm rot="5400000">
            <a:off x="3124994" y="5933281"/>
            <a:ext cx="533400" cy="274638"/>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21-29</a:t>
            </a:r>
            <a:endParaRPr lang="en-US" sz="1800" b="1">
              <a:solidFill>
                <a:srgbClr val="990033"/>
              </a:solidFill>
              <a:latin typeface="Calibri" panose="020F0502020204030204" pitchFamily="34" charset="0"/>
            </a:endParaRPr>
          </a:p>
        </p:txBody>
      </p:sp>
      <p:sp>
        <p:nvSpPr>
          <p:cNvPr id="26691" name="Rectangle 67"/>
          <p:cNvSpPr>
            <a:spLocks noChangeArrowheads="1"/>
          </p:cNvSpPr>
          <p:nvPr/>
        </p:nvSpPr>
        <p:spPr bwMode="auto">
          <a:xfrm rot="5400000">
            <a:off x="3717132" y="5933281"/>
            <a:ext cx="533400" cy="274637"/>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30-34</a:t>
            </a:r>
            <a:endParaRPr lang="en-US" sz="1800" b="1">
              <a:solidFill>
                <a:srgbClr val="990033"/>
              </a:solidFill>
              <a:latin typeface="Calibri" panose="020F0502020204030204" pitchFamily="34" charset="0"/>
            </a:endParaRPr>
          </a:p>
        </p:txBody>
      </p:sp>
      <p:sp>
        <p:nvSpPr>
          <p:cNvPr id="26692" name="Rectangle 68"/>
          <p:cNvSpPr>
            <a:spLocks noChangeArrowheads="1"/>
          </p:cNvSpPr>
          <p:nvPr/>
        </p:nvSpPr>
        <p:spPr bwMode="auto">
          <a:xfrm rot="5400000">
            <a:off x="4307682" y="5933281"/>
            <a:ext cx="533400" cy="274637"/>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35-49</a:t>
            </a:r>
            <a:endParaRPr lang="en-US" sz="1800" b="1">
              <a:solidFill>
                <a:srgbClr val="990033"/>
              </a:solidFill>
              <a:latin typeface="Calibri" panose="020F0502020204030204" pitchFamily="34" charset="0"/>
            </a:endParaRPr>
          </a:p>
        </p:txBody>
      </p:sp>
      <p:sp>
        <p:nvSpPr>
          <p:cNvPr id="26693" name="Rectangle 69"/>
          <p:cNvSpPr>
            <a:spLocks noChangeArrowheads="1"/>
          </p:cNvSpPr>
          <p:nvPr/>
        </p:nvSpPr>
        <p:spPr bwMode="auto">
          <a:xfrm rot="5400000">
            <a:off x="4899819" y="5933281"/>
            <a:ext cx="533400" cy="274638"/>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50-64</a:t>
            </a:r>
            <a:endParaRPr lang="en-US" sz="1800" b="1">
              <a:solidFill>
                <a:srgbClr val="990033"/>
              </a:solidFill>
              <a:latin typeface="Calibri" panose="020F0502020204030204" pitchFamily="34" charset="0"/>
            </a:endParaRPr>
          </a:p>
        </p:txBody>
      </p:sp>
      <p:sp>
        <p:nvSpPr>
          <p:cNvPr id="26694" name="Rectangle 70"/>
          <p:cNvSpPr>
            <a:spLocks noChangeArrowheads="1"/>
          </p:cNvSpPr>
          <p:nvPr/>
        </p:nvSpPr>
        <p:spPr bwMode="auto">
          <a:xfrm rot="5400000">
            <a:off x="5580063" y="5864225"/>
            <a:ext cx="357188" cy="274637"/>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Calibri" panose="020F0502020204030204" pitchFamily="34" charset="0"/>
              </a:rPr>
              <a:t>65+</a:t>
            </a:r>
            <a:endParaRPr lang="en-US" sz="1800" b="1">
              <a:solidFill>
                <a:srgbClr val="990033"/>
              </a:solidFill>
              <a:latin typeface="Calibri" panose="020F0502020204030204" pitchFamily="34" charset="0"/>
            </a:endParaRPr>
          </a:p>
        </p:txBody>
      </p:sp>
      <p:sp>
        <p:nvSpPr>
          <p:cNvPr id="26695" name="Rectangle 71"/>
          <p:cNvSpPr>
            <a:spLocks noChangeArrowheads="1"/>
          </p:cNvSpPr>
          <p:nvPr/>
        </p:nvSpPr>
        <p:spPr bwMode="auto">
          <a:xfrm>
            <a:off x="5956300" y="1524000"/>
            <a:ext cx="2730500" cy="4114800"/>
          </a:xfrm>
          <a:prstGeom prst="rect">
            <a:avLst/>
          </a:prstGeom>
          <a:solidFill>
            <a:srgbClr val="FFFFFF"/>
          </a:solidFill>
          <a:ln w="0">
            <a:solidFill>
              <a:srgbClr val="000000"/>
            </a:solidFill>
            <a:miter lim="800000"/>
            <a:headEnd/>
            <a:tailEnd/>
          </a:ln>
        </p:spPr>
        <p:txBody>
          <a:bodyPr/>
          <a:lstStyle/>
          <a:p>
            <a:endParaRPr lang="en-US" dirty="0">
              <a:latin typeface="Calibri" panose="020F0502020204030204" pitchFamily="34" charset="0"/>
            </a:endParaRPr>
          </a:p>
        </p:txBody>
      </p:sp>
      <p:sp>
        <p:nvSpPr>
          <p:cNvPr id="26696" name="Rectangle 72"/>
          <p:cNvSpPr>
            <a:spLocks noChangeArrowheads="1"/>
          </p:cNvSpPr>
          <p:nvPr/>
        </p:nvSpPr>
        <p:spPr bwMode="auto">
          <a:xfrm>
            <a:off x="6019800" y="2217738"/>
            <a:ext cx="182563" cy="182562"/>
          </a:xfrm>
          <a:prstGeom prst="rect">
            <a:avLst/>
          </a:prstGeom>
          <a:solidFill>
            <a:srgbClr val="CCFFCC"/>
          </a:solidFill>
          <a:ln w="11176">
            <a:solidFill>
              <a:srgbClr val="000000"/>
            </a:solidFill>
            <a:miter lim="800000"/>
            <a:headEnd/>
            <a:tailEnd/>
          </a:ln>
        </p:spPr>
        <p:txBody>
          <a:bodyPr/>
          <a:lstStyle/>
          <a:p>
            <a:endParaRPr lang="en-US"/>
          </a:p>
        </p:txBody>
      </p:sp>
      <p:sp>
        <p:nvSpPr>
          <p:cNvPr id="26697" name="Rectangle 73"/>
          <p:cNvSpPr>
            <a:spLocks noChangeArrowheads="1"/>
          </p:cNvSpPr>
          <p:nvPr/>
        </p:nvSpPr>
        <p:spPr bwMode="auto">
          <a:xfrm>
            <a:off x="6273800" y="2163763"/>
            <a:ext cx="2260600" cy="274637"/>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No Alcohol or Drug Use</a:t>
            </a:r>
            <a:endParaRPr lang="en-US" sz="1800" b="1" dirty="0">
              <a:solidFill>
                <a:srgbClr val="990033"/>
              </a:solidFill>
              <a:latin typeface="Calibri" panose="020F0502020204030204" pitchFamily="34" charset="0"/>
            </a:endParaRPr>
          </a:p>
        </p:txBody>
      </p:sp>
      <p:sp>
        <p:nvSpPr>
          <p:cNvPr id="26698" name="Rectangle 74"/>
          <p:cNvSpPr>
            <a:spLocks noChangeArrowheads="1"/>
          </p:cNvSpPr>
          <p:nvPr/>
        </p:nvSpPr>
        <p:spPr bwMode="auto">
          <a:xfrm>
            <a:off x="6019800" y="2827338"/>
            <a:ext cx="182563" cy="182562"/>
          </a:xfrm>
          <a:prstGeom prst="rect">
            <a:avLst/>
          </a:prstGeom>
          <a:solidFill>
            <a:srgbClr val="00FFFF"/>
          </a:solidFill>
          <a:ln w="11176">
            <a:solidFill>
              <a:srgbClr val="000000"/>
            </a:solidFill>
            <a:miter lim="800000"/>
            <a:headEnd/>
            <a:tailEnd/>
          </a:ln>
        </p:spPr>
        <p:txBody>
          <a:bodyPr/>
          <a:lstStyle/>
          <a:p>
            <a:endParaRPr lang="en-US"/>
          </a:p>
        </p:txBody>
      </p:sp>
      <p:sp>
        <p:nvSpPr>
          <p:cNvPr id="26699" name="Rectangle 75"/>
          <p:cNvSpPr>
            <a:spLocks noChangeArrowheads="1"/>
          </p:cNvSpPr>
          <p:nvPr/>
        </p:nvSpPr>
        <p:spPr bwMode="auto">
          <a:xfrm>
            <a:off x="6338675" y="2773363"/>
            <a:ext cx="2099100" cy="276999"/>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Light Alcohol Use Only</a:t>
            </a:r>
            <a:endParaRPr lang="en-US" sz="1800" b="1" dirty="0">
              <a:solidFill>
                <a:srgbClr val="990033"/>
              </a:solidFill>
              <a:latin typeface="Calibri" panose="020F0502020204030204" pitchFamily="34" charset="0"/>
            </a:endParaRPr>
          </a:p>
        </p:txBody>
      </p:sp>
      <p:sp>
        <p:nvSpPr>
          <p:cNvPr id="26700" name="Rectangle 76"/>
          <p:cNvSpPr>
            <a:spLocks noChangeArrowheads="1"/>
          </p:cNvSpPr>
          <p:nvPr/>
        </p:nvSpPr>
        <p:spPr bwMode="auto">
          <a:xfrm>
            <a:off x="6019800" y="3436938"/>
            <a:ext cx="182563" cy="182562"/>
          </a:xfrm>
          <a:prstGeom prst="rect">
            <a:avLst/>
          </a:prstGeom>
          <a:solidFill>
            <a:srgbClr val="FFFF99"/>
          </a:solidFill>
          <a:ln w="11176">
            <a:solidFill>
              <a:srgbClr val="000000"/>
            </a:solidFill>
            <a:miter lim="800000"/>
            <a:headEnd/>
            <a:tailEnd/>
          </a:ln>
        </p:spPr>
        <p:txBody>
          <a:bodyPr/>
          <a:lstStyle/>
          <a:p>
            <a:endParaRPr lang="en-US"/>
          </a:p>
        </p:txBody>
      </p:sp>
      <p:sp>
        <p:nvSpPr>
          <p:cNvPr id="26701" name="Rectangle 77"/>
          <p:cNvSpPr>
            <a:spLocks noChangeArrowheads="1"/>
          </p:cNvSpPr>
          <p:nvPr/>
        </p:nvSpPr>
        <p:spPr bwMode="auto">
          <a:xfrm>
            <a:off x="6267450" y="3382963"/>
            <a:ext cx="2343150" cy="274637"/>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Any Infrequent Drug Use</a:t>
            </a:r>
            <a:endParaRPr lang="en-US" sz="1800" b="1" dirty="0">
              <a:solidFill>
                <a:srgbClr val="990033"/>
              </a:solidFill>
              <a:latin typeface="Calibri" panose="020F0502020204030204" pitchFamily="34" charset="0"/>
            </a:endParaRPr>
          </a:p>
        </p:txBody>
      </p:sp>
      <p:sp>
        <p:nvSpPr>
          <p:cNvPr id="26702" name="Rectangle 78"/>
          <p:cNvSpPr>
            <a:spLocks noChangeArrowheads="1"/>
          </p:cNvSpPr>
          <p:nvPr/>
        </p:nvSpPr>
        <p:spPr bwMode="auto">
          <a:xfrm>
            <a:off x="6019800" y="4046538"/>
            <a:ext cx="182563" cy="182562"/>
          </a:xfrm>
          <a:prstGeom prst="rect">
            <a:avLst/>
          </a:prstGeom>
          <a:solidFill>
            <a:srgbClr val="FF6600"/>
          </a:solidFill>
          <a:ln w="11176">
            <a:solidFill>
              <a:srgbClr val="000000"/>
            </a:solidFill>
            <a:miter lim="800000"/>
            <a:headEnd/>
            <a:tailEnd/>
          </a:ln>
        </p:spPr>
        <p:txBody>
          <a:bodyPr/>
          <a:lstStyle/>
          <a:p>
            <a:endParaRPr lang="en-US"/>
          </a:p>
        </p:txBody>
      </p:sp>
      <p:sp>
        <p:nvSpPr>
          <p:cNvPr id="26703" name="Rectangle 79"/>
          <p:cNvSpPr>
            <a:spLocks noChangeArrowheads="1"/>
          </p:cNvSpPr>
          <p:nvPr/>
        </p:nvSpPr>
        <p:spPr bwMode="auto">
          <a:xfrm>
            <a:off x="6359052" y="3992563"/>
            <a:ext cx="1594796" cy="276999"/>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Regular AOD Use</a:t>
            </a:r>
            <a:endParaRPr lang="en-US" sz="1800" b="1" dirty="0">
              <a:solidFill>
                <a:srgbClr val="990033"/>
              </a:solidFill>
              <a:latin typeface="Calibri" panose="020F0502020204030204" pitchFamily="34" charset="0"/>
            </a:endParaRPr>
          </a:p>
        </p:txBody>
      </p:sp>
      <p:sp>
        <p:nvSpPr>
          <p:cNvPr id="26704" name="Rectangle 80"/>
          <p:cNvSpPr>
            <a:spLocks noChangeArrowheads="1"/>
          </p:cNvSpPr>
          <p:nvPr/>
        </p:nvSpPr>
        <p:spPr bwMode="auto">
          <a:xfrm>
            <a:off x="6019800" y="4657725"/>
            <a:ext cx="182563" cy="182563"/>
          </a:xfrm>
          <a:prstGeom prst="rect">
            <a:avLst/>
          </a:prstGeom>
          <a:solidFill>
            <a:srgbClr val="FF0000"/>
          </a:solidFill>
          <a:ln w="11176">
            <a:solidFill>
              <a:srgbClr val="000000"/>
            </a:solidFill>
            <a:miter lim="800000"/>
            <a:headEnd/>
            <a:tailEnd/>
          </a:ln>
        </p:spPr>
        <p:txBody>
          <a:bodyPr/>
          <a:lstStyle/>
          <a:p>
            <a:endParaRPr lang="en-US"/>
          </a:p>
        </p:txBody>
      </p:sp>
      <p:sp>
        <p:nvSpPr>
          <p:cNvPr id="26705" name="Rectangle 81"/>
          <p:cNvSpPr>
            <a:spLocks noChangeArrowheads="1"/>
          </p:cNvSpPr>
          <p:nvPr/>
        </p:nvSpPr>
        <p:spPr bwMode="auto">
          <a:xfrm>
            <a:off x="6273800" y="4602163"/>
            <a:ext cx="584200" cy="274637"/>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Abuse</a:t>
            </a:r>
            <a:endParaRPr lang="en-US" sz="1800" b="1" dirty="0">
              <a:solidFill>
                <a:srgbClr val="990033"/>
              </a:solidFill>
              <a:latin typeface="Calibri" panose="020F0502020204030204" pitchFamily="34" charset="0"/>
            </a:endParaRPr>
          </a:p>
        </p:txBody>
      </p:sp>
      <p:sp>
        <p:nvSpPr>
          <p:cNvPr id="26706" name="Rectangle 82"/>
          <p:cNvSpPr>
            <a:spLocks noChangeArrowheads="1"/>
          </p:cNvSpPr>
          <p:nvPr/>
        </p:nvSpPr>
        <p:spPr bwMode="auto">
          <a:xfrm>
            <a:off x="6019800" y="5265738"/>
            <a:ext cx="182563" cy="182562"/>
          </a:xfrm>
          <a:prstGeom prst="rect">
            <a:avLst/>
          </a:prstGeom>
          <a:solidFill>
            <a:srgbClr val="800000"/>
          </a:solidFill>
          <a:ln w="11176">
            <a:solidFill>
              <a:srgbClr val="000000"/>
            </a:solidFill>
            <a:miter lim="800000"/>
            <a:headEnd/>
            <a:tailEnd/>
          </a:ln>
        </p:spPr>
        <p:txBody>
          <a:bodyPr/>
          <a:lstStyle/>
          <a:p>
            <a:endParaRPr lang="en-US"/>
          </a:p>
        </p:txBody>
      </p:sp>
      <p:sp>
        <p:nvSpPr>
          <p:cNvPr id="26707" name="Rectangle 83"/>
          <p:cNvSpPr>
            <a:spLocks noChangeArrowheads="1"/>
          </p:cNvSpPr>
          <p:nvPr/>
        </p:nvSpPr>
        <p:spPr bwMode="auto">
          <a:xfrm>
            <a:off x="6231536" y="5211763"/>
            <a:ext cx="1189429" cy="276999"/>
          </a:xfrm>
          <a:prstGeom prst="rect">
            <a:avLst/>
          </a:prstGeom>
          <a:noFill/>
          <a:ln w="9525">
            <a:noFill/>
            <a:miter lim="800000"/>
            <a:headEnd/>
            <a:tailEnd/>
          </a:ln>
        </p:spPr>
        <p:txBody>
          <a:bodyPr wrap="none" lIns="0" tIns="0" rIns="0" bIns="0">
            <a:spAutoFit/>
          </a:bodyPr>
          <a:lstStyle/>
          <a:p>
            <a:pPr eaLnBrk="0" hangingPunct="0"/>
            <a:r>
              <a:rPr lang="en-US" sz="1800" dirty="0">
                <a:solidFill>
                  <a:srgbClr val="000000"/>
                </a:solidFill>
                <a:latin typeface="Calibri" panose="020F0502020204030204" pitchFamily="34" charset="0"/>
              </a:rPr>
              <a:t>Dependence</a:t>
            </a:r>
            <a:endParaRPr lang="en-US" sz="1800" b="1" dirty="0">
              <a:solidFill>
                <a:srgbClr val="990033"/>
              </a:solidFill>
              <a:latin typeface="Calibri" panose="020F0502020204030204" pitchFamily="34" charset="0"/>
            </a:endParaRPr>
          </a:p>
        </p:txBody>
      </p:sp>
      <p:sp>
        <p:nvSpPr>
          <p:cNvPr id="26708" name="Line 84"/>
          <p:cNvSpPr>
            <a:spLocks noChangeShapeType="1"/>
          </p:cNvSpPr>
          <p:nvPr/>
        </p:nvSpPr>
        <p:spPr bwMode="auto">
          <a:xfrm flipV="1">
            <a:off x="2819400" y="1524000"/>
            <a:ext cx="0" cy="4191000"/>
          </a:xfrm>
          <a:prstGeom prst="line">
            <a:avLst/>
          </a:prstGeom>
          <a:noFill/>
          <a:ln w="38100">
            <a:solidFill>
              <a:srgbClr val="000000"/>
            </a:solidFill>
            <a:round/>
            <a:headEnd/>
            <a:tailEnd/>
          </a:ln>
        </p:spPr>
        <p:txBody>
          <a:bodyPr wrap="none" anchor="ctr">
            <a:spAutoFit/>
          </a:bodyPr>
          <a:lstStyle/>
          <a:p>
            <a:endParaRPr lang="en-US"/>
          </a:p>
        </p:txBody>
      </p:sp>
      <p:sp>
        <p:nvSpPr>
          <p:cNvPr id="26709" name="Text Box 85"/>
          <p:cNvSpPr txBox="1">
            <a:spLocks noChangeArrowheads="1"/>
          </p:cNvSpPr>
          <p:nvPr/>
        </p:nvSpPr>
        <p:spPr bwMode="auto">
          <a:xfrm>
            <a:off x="2286000" y="1233488"/>
            <a:ext cx="2362200" cy="366712"/>
          </a:xfrm>
          <a:prstGeom prst="rect">
            <a:avLst/>
          </a:prstGeom>
          <a:noFill/>
          <a:ln w="38100">
            <a:noFill/>
            <a:miter lim="800000"/>
            <a:headEnd/>
            <a:tailEnd/>
          </a:ln>
        </p:spPr>
        <p:txBody>
          <a:bodyPr>
            <a:spAutoFit/>
          </a:bodyPr>
          <a:lstStyle/>
          <a:p>
            <a:pPr eaLnBrk="0" hangingPunct="0">
              <a:spcBef>
                <a:spcPct val="50000"/>
              </a:spcBef>
            </a:pPr>
            <a:r>
              <a:rPr lang="en-US" sz="1800" b="1" dirty="0">
                <a:solidFill>
                  <a:srgbClr val="000000"/>
                </a:solidFill>
                <a:latin typeface="Calibri" panose="020F0502020204030204" pitchFamily="34" charset="0"/>
              </a:rPr>
              <a:t>NSDUH Age Groups</a:t>
            </a:r>
          </a:p>
        </p:txBody>
      </p:sp>
      <p:sp>
        <p:nvSpPr>
          <p:cNvPr id="26710" name="Text Box 86"/>
          <p:cNvSpPr txBox="1">
            <a:spLocks noChangeArrowheads="1"/>
          </p:cNvSpPr>
          <p:nvPr/>
        </p:nvSpPr>
        <p:spPr bwMode="auto">
          <a:xfrm>
            <a:off x="6019800" y="1600200"/>
            <a:ext cx="2590800" cy="366713"/>
          </a:xfrm>
          <a:prstGeom prst="rect">
            <a:avLst/>
          </a:prstGeom>
          <a:noFill/>
          <a:ln w="38100">
            <a:noFill/>
            <a:miter lim="800000"/>
            <a:headEnd/>
            <a:tailEnd/>
          </a:ln>
        </p:spPr>
        <p:txBody>
          <a:bodyPr>
            <a:spAutoFit/>
          </a:bodyPr>
          <a:lstStyle/>
          <a:p>
            <a:pPr eaLnBrk="0" hangingPunct="0">
              <a:spcBef>
                <a:spcPct val="50000"/>
              </a:spcBef>
            </a:pPr>
            <a:r>
              <a:rPr lang="en-US" sz="1800" b="1" u="sng">
                <a:solidFill>
                  <a:srgbClr val="000000"/>
                </a:solidFill>
                <a:latin typeface="Calibri" panose="020F0502020204030204" pitchFamily="34" charset="0"/>
              </a:rPr>
              <a:t>Severity Category</a:t>
            </a:r>
          </a:p>
        </p:txBody>
      </p:sp>
      <p:grpSp>
        <p:nvGrpSpPr>
          <p:cNvPr id="2" name="Group 87"/>
          <p:cNvGrpSpPr>
            <a:grpSpLocks/>
          </p:cNvGrpSpPr>
          <p:nvPr/>
        </p:nvGrpSpPr>
        <p:grpSpPr bwMode="auto">
          <a:xfrm>
            <a:off x="1141413" y="1827213"/>
            <a:ext cx="1527175" cy="3125787"/>
            <a:chOff x="719" y="1151"/>
            <a:chExt cx="962" cy="1969"/>
          </a:xfrm>
        </p:grpSpPr>
        <p:sp>
          <p:nvSpPr>
            <p:cNvPr id="26715" name="AutoShape 88"/>
            <p:cNvSpPr>
              <a:spLocks noChangeArrowheads="1"/>
            </p:cNvSpPr>
            <p:nvPr/>
          </p:nvSpPr>
          <p:spPr bwMode="auto">
            <a:xfrm>
              <a:off x="719" y="1151"/>
              <a:ext cx="962" cy="386"/>
            </a:xfrm>
            <a:prstGeom prst="wedgeRectCallout">
              <a:avLst>
                <a:gd name="adj1" fmla="val 49690"/>
                <a:gd name="adj2" fmla="val 265106"/>
              </a:avLst>
            </a:prstGeom>
            <a:solidFill>
              <a:schemeClr val="bg1"/>
            </a:solidFill>
            <a:ln w="38100">
              <a:solidFill>
                <a:srgbClr val="FF0000"/>
              </a:solidFill>
              <a:miter lim="800000"/>
              <a:headEnd/>
              <a:tailEnd/>
            </a:ln>
          </p:spPr>
          <p:txBody>
            <a:bodyPr anchor="ctr"/>
            <a:lstStyle/>
            <a:p>
              <a:pPr eaLnBrk="0" hangingPunct="0"/>
              <a:r>
                <a:rPr lang="en-US" sz="2000" dirty="0">
                  <a:latin typeface="Calibri" panose="020F0502020204030204" pitchFamily="34" charset="0"/>
                </a:rPr>
                <a:t>Adolescent Onset</a:t>
              </a:r>
            </a:p>
          </p:txBody>
        </p:sp>
        <p:sp>
          <p:nvSpPr>
            <p:cNvPr id="26716" name="Line 89"/>
            <p:cNvSpPr>
              <a:spLocks noChangeShapeType="1"/>
            </p:cNvSpPr>
            <p:nvPr/>
          </p:nvSpPr>
          <p:spPr bwMode="auto">
            <a:xfrm flipV="1">
              <a:off x="720" y="2400"/>
              <a:ext cx="864" cy="720"/>
            </a:xfrm>
            <a:prstGeom prst="line">
              <a:avLst/>
            </a:prstGeom>
            <a:noFill/>
            <a:ln w="38100">
              <a:solidFill>
                <a:srgbClr val="FF0000"/>
              </a:solidFill>
              <a:round/>
              <a:headEnd/>
              <a:tailEnd type="triangle" w="med" len="med"/>
            </a:ln>
          </p:spPr>
          <p:txBody>
            <a:bodyPr anchor="ctr"/>
            <a:lstStyle/>
            <a:p>
              <a:endParaRPr lang="en-US">
                <a:latin typeface="Calibri" panose="020F0502020204030204" pitchFamily="34" charset="0"/>
              </a:endParaRPr>
            </a:p>
          </p:txBody>
        </p:sp>
      </p:grpSp>
      <p:grpSp>
        <p:nvGrpSpPr>
          <p:cNvPr id="3" name="Group 90"/>
          <p:cNvGrpSpPr>
            <a:grpSpLocks/>
          </p:cNvGrpSpPr>
          <p:nvPr/>
        </p:nvGrpSpPr>
        <p:grpSpPr bwMode="auto">
          <a:xfrm>
            <a:off x="3048000" y="1828800"/>
            <a:ext cx="2667000" cy="3352800"/>
            <a:chOff x="1920" y="1152"/>
            <a:chExt cx="1680" cy="2112"/>
          </a:xfrm>
        </p:grpSpPr>
        <p:sp>
          <p:nvSpPr>
            <p:cNvPr id="26713" name="Line 91"/>
            <p:cNvSpPr>
              <a:spLocks noChangeShapeType="1"/>
            </p:cNvSpPr>
            <p:nvPr/>
          </p:nvSpPr>
          <p:spPr bwMode="auto">
            <a:xfrm>
              <a:off x="2112" y="2400"/>
              <a:ext cx="1488" cy="864"/>
            </a:xfrm>
            <a:prstGeom prst="line">
              <a:avLst/>
            </a:prstGeom>
            <a:noFill/>
            <a:ln w="38100">
              <a:solidFill>
                <a:schemeClr val="accent2"/>
              </a:solidFill>
              <a:round/>
              <a:headEnd/>
              <a:tailEnd type="triangle" w="med" len="med"/>
            </a:ln>
          </p:spPr>
          <p:txBody>
            <a:bodyPr anchor="ctr"/>
            <a:lstStyle/>
            <a:p>
              <a:endParaRPr lang="en-US"/>
            </a:p>
          </p:txBody>
        </p:sp>
        <p:sp>
          <p:nvSpPr>
            <p:cNvPr id="26714" name="AutoShape 92"/>
            <p:cNvSpPr>
              <a:spLocks noChangeArrowheads="1"/>
            </p:cNvSpPr>
            <p:nvPr/>
          </p:nvSpPr>
          <p:spPr bwMode="auto">
            <a:xfrm>
              <a:off x="1920" y="1152"/>
              <a:ext cx="864" cy="240"/>
            </a:xfrm>
            <a:prstGeom prst="wedgeRectCallout">
              <a:avLst>
                <a:gd name="adj1" fmla="val -21759"/>
                <a:gd name="adj2" fmla="val 450000"/>
              </a:avLst>
            </a:prstGeom>
            <a:solidFill>
              <a:schemeClr val="bg1"/>
            </a:solidFill>
            <a:ln w="38100">
              <a:solidFill>
                <a:schemeClr val="accent2"/>
              </a:solidFill>
              <a:miter lim="800000"/>
              <a:headEnd/>
              <a:tailEnd/>
            </a:ln>
          </p:spPr>
          <p:txBody>
            <a:bodyPr anchor="ctr"/>
            <a:lstStyle/>
            <a:p>
              <a:pPr eaLnBrk="0" hangingPunct="0"/>
              <a:r>
                <a:rPr lang="en-US" sz="2000" dirty="0">
                  <a:latin typeface="Calibri" panose="020F0502020204030204" pitchFamily="34" charset="0"/>
                </a:rPr>
                <a:t>Remission</a:t>
              </a:r>
            </a:p>
          </p:txBody>
        </p:sp>
      </p:grpSp>
      <p:sp>
        <p:nvSpPr>
          <p:cNvPr id="9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25</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06880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lnSpc>
                <a:spcPct val="80000"/>
              </a:lnSpc>
            </a:pPr>
            <a:r>
              <a:rPr lang="en-US" dirty="0" smtClean="0"/>
              <a:t>Where have we been?  </a:t>
            </a:r>
          </a:p>
        </p:txBody>
      </p:sp>
      <p:sp>
        <p:nvSpPr>
          <p:cNvPr id="514051" name="Rectangle 3"/>
          <p:cNvSpPr>
            <a:spLocks noGrp="1" noChangeArrowheads="1"/>
          </p:cNvSpPr>
          <p:nvPr>
            <p:ph sz="half" idx="1"/>
          </p:nvPr>
        </p:nvSpPr>
        <p:spPr>
          <a:xfrm>
            <a:off x="914400" y="1981199"/>
            <a:ext cx="4485850" cy="4784725"/>
          </a:xfrm>
        </p:spPr>
        <p:txBody>
          <a:bodyPr/>
          <a:lstStyle/>
          <a:p>
            <a:pPr eaLnBrk="1" hangingPunct="1">
              <a:lnSpc>
                <a:spcPct val="90000"/>
              </a:lnSpc>
              <a:defRPr/>
            </a:pPr>
            <a:r>
              <a:rPr lang="en-US" sz="2800" dirty="0" smtClean="0">
                <a:effectLst/>
                <a:cs typeface="Times New Roman" pitchFamily="18" charset="0"/>
              </a:rPr>
              <a:t>Past decade, adolescent substance use field has gained growing attention</a:t>
            </a:r>
          </a:p>
          <a:p>
            <a:pPr lvl="1" eaLnBrk="1" hangingPunct="1">
              <a:lnSpc>
                <a:spcPct val="90000"/>
              </a:lnSpc>
              <a:defRPr/>
            </a:pPr>
            <a:r>
              <a:rPr lang="en-US" sz="2400" dirty="0" smtClean="0">
                <a:solidFill>
                  <a:srgbClr val="FFFF00"/>
                </a:solidFill>
                <a:effectLst/>
                <a:cs typeface="Times New Roman" pitchFamily="18" charset="0"/>
              </a:rPr>
              <a:t>Moving away from adult paradigm</a:t>
            </a:r>
          </a:p>
          <a:p>
            <a:pPr eaLnBrk="1" hangingPunct="1">
              <a:lnSpc>
                <a:spcPct val="90000"/>
              </a:lnSpc>
              <a:defRPr/>
            </a:pPr>
            <a:endParaRPr lang="en-US" sz="2800" dirty="0" smtClean="0">
              <a:effectLst/>
            </a:endParaRPr>
          </a:p>
          <a:p>
            <a:pPr eaLnBrk="1" hangingPunct="1">
              <a:lnSpc>
                <a:spcPct val="90000"/>
              </a:lnSpc>
              <a:defRPr/>
            </a:pPr>
            <a:r>
              <a:rPr lang="en-US" sz="2800" dirty="0" smtClean="0">
                <a:effectLst/>
              </a:rPr>
              <a:t>Since 1997, research has grown tremendously</a:t>
            </a:r>
          </a:p>
          <a:p>
            <a:pPr lvl="1" eaLnBrk="1" hangingPunct="1">
              <a:lnSpc>
                <a:spcPct val="90000"/>
              </a:lnSpc>
              <a:defRPr/>
            </a:pPr>
            <a:r>
              <a:rPr lang="en-US" sz="2400" dirty="0" smtClean="0">
                <a:solidFill>
                  <a:srgbClr val="FFFF00"/>
                </a:solidFill>
                <a:effectLst/>
                <a:cs typeface="Times New Roman" pitchFamily="18" charset="0"/>
              </a:rPr>
              <a:t>Supporting the field as an “emerging science” (still in development)</a:t>
            </a:r>
          </a:p>
        </p:txBody>
      </p:sp>
      <p:pic>
        <p:nvPicPr>
          <p:cNvPr id="17413" name="Picture 8"/>
          <p:cNvPicPr>
            <a:picLocks noChangeAspect="1" noChangeArrowheads="1"/>
          </p:cNvPicPr>
          <p:nvPr/>
        </p:nvPicPr>
        <p:blipFill>
          <a:blip r:embed="rId3" cstate="print"/>
          <a:srcRect/>
          <a:stretch>
            <a:fillRect/>
          </a:stretch>
        </p:blipFill>
        <p:spPr bwMode="auto">
          <a:xfrm>
            <a:off x="5400250" y="2590800"/>
            <a:ext cx="3553582" cy="2362200"/>
          </a:xfrm>
          <a:prstGeom prst="rect">
            <a:avLst/>
          </a:prstGeom>
          <a:noFill/>
          <a:ln w="38100">
            <a:solidFill>
              <a:srgbClr val="00B0F0"/>
            </a:solidFill>
            <a:miter lim="800000"/>
            <a:headEnd/>
            <a:tailEnd/>
          </a:ln>
          <a:effectLst>
            <a:softEdge rad="127000"/>
          </a:effectLst>
        </p:spPr>
      </p:pic>
      <p:sp>
        <p:nvSpPr>
          <p:cNvPr id="10"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26</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990600" y="304800"/>
            <a:ext cx="8001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lnSpc>
                <a:spcPct val="80000"/>
              </a:lnSpc>
            </a:pPr>
            <a:r>
              <a:rPr lang="en-US" dirty="0" smtClean="0"/>
              <a:t>An Expansion of Adolescent </a:t>
            </a:r>
            <a:r>
              <a:rPr lang="en-US" dirty="0"/>
              <a:t>Substance </a:t>
            </a:r>
            <a:r>
              <a:rPr lang="en-US" dirty="0" smtClean="0"/>
              <a:t>Use Disorder Research</a:t>
            </a:r>
            <a:endParaRPr lang="en-US" dirty="0"/>
          </a:p>
        </p:txBody>
      </p:sp>
      <p:graphicFrame>
        <p:nvGraphicFramePr>
          <p:cNvPr id="1055788" name="Group 44"/>
          <p:cNvGraphicFramePr>
            <a:graphicFrameLocks noGrp="1"/>
          </p:cNvGraphicFramePr>
          <p:nvPr>
            <p:extLst>
              <p:ext uri="{D42A27DB-BD31-4B8C-83A1-F6EECF244321}">
                <p14:modId xmlns:p14="http://schemas.microsoft.com/office/powerpoint/2010/main" val="1007626940"/>
              </p:ext>
            </p:extLst>
          </p:nvPr>
        </p:nvGraphicFramePr>
        <p:xfrm>
          <a:off x="1143000" y="2049607"/>
          <a:ext cx="7467600" cy="4046393"/>
        </p:xfrm>
        <a:graphic>
          <a:graphicData uri="http://schemas.openxmlformats.org/drawingml/2006/table">
            <a:tbl>
              <a:tblPr>
                <a:tableStyleId>{3C2FFA5D-87B4-456A-9821-1D502468CF0F}</a:tableStyleId>
              </a:tblPr>
              <a:tblGrid>
                <a:gridCol w="2489200"/>
                <a:gridCol w="2489200"/>
                <a:gridCol w="2489200"/>
              </a:tblGrid>
              <a:tr h="5005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solidFill>
                            <a:schemeClr val="bg1"/>
                          </a:solidFill>
                          <a:effectLst/>
                        </a:rPr>
                        <a:t>Feature</a:t>
                      </a:r>
                      <a:endParaRPr kumimoji="0" lang="en-US" sz="2800" b="0" i="0" u="none" strike="noStrike" cap="none" normalizeH="0" baseline="0" dirty="0" smtClean="0">
                        <a:ln>
                          <a:noFill/>
                        </a:ln>
                        <a:solidFill>
                          <a:schemeClr val="bg1"/>
                        </a:solidFill>
                        <a:effectLst/>
                        <a:latin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solidFill>
                            <a:schemeClr val="bg1"/>
                          </a:solidFill>
                          <a:effectLst/>
                        </a:rPr>
                        <a:t>1930-1997</a:t>
                      </a:r>
                      <a:endParaRPr kumimoji="0" lang="en-US" sz="2800" b="0" i="0" u="none" strike="noStrike" cap="none" normalizeH="0" baseline="0" dirty="0" smtClean="0">
                        <a:ln>
                          <a:noFill/>
                        </a:ln>
                        <a:solidFill>
                          <a:schemeClr val="bg1"/>
                        </a:solidFill>
                        <a:effectLst/>
                        <a:latin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solidFill>
                            <a:schemeClr val="bg1"/>
                          </a:solidFill>
                          <a:effectLst/>
                        </a:rPr>
                        <a:t>1997-2013</a:t>
                      </a:r>
                      <a:endParaRPr kumimoji="0" lang="en-US" sz="2800" b="0" i="0" u="none" strike="noStrike" cap="none" normalizeH="0" baseline="0" dirty="0" smtClean="0">
                        <a:ln>
                          <a:noFill/>
                        </a:ln>
                        <a:solidFill>
                          <a:schemeClr val="bg1"/>
                        </a:solidFill>
                        <a:effectLst/>
                        <a:latin typeface="Calibri" panose="020F0502020204030204" pitchFamily="34" charset="0"/>
                      </a:endParaRPr>
                    </a:p>
                  </a:txBody>
                  <a:tcPr horzOverflow="overflow"/>
                </a:tc>
              </a:tr>
              <a:tr h="4092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Treatment Studies</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16</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500+</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r>
              <a:tr h="4835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Random/Quasi</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9</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48+ </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r>
              <a:tr h="4822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Tx Manuals</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0</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50+</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r>
              <a:tr h="4848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QA/Adherence</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Rare</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Common Practice</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r>
              <a:tr h="4822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Epidemiology Studies</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Slow</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Common Tracking</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r>
              <a:tr h="4848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Evaluations</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Descriptive/Simple</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More Advanced</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r>
              <a:tr h="4822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Economic</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rPr>
                        <a:t>Some Cost</a:t>
                      </a:r>
                      <a:endParaRPr kumimoji="0" lang="en-US" sz="2000" b="0" i="0" u="none" strike="noStrike" cap="none" normalizeH="0" baseline="0" smtClean="0">
                        <a:ln>
                          <a:noFill/>
                        </a:ln>
                        <a:solidFill>
                          <a:schemeClr val="tx1"/>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Cost, CEA, BCA</a:t>
                      </a: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anchor="ctr" horzOverflow="overflow"/>
                </a:tc>
              </a:tr>
            </a:tbl>
          </a:graphicData>
        </a:graphic>
      </p:graphicFrame>
      <p:sp>
        <p:nvSpPr>
          <p:cNvPr id="18463" name="Rectangle 30"/>
          <p:cNvSpPr>
            <a:spLocks noChangeArrowheads="1"/>
          </p:cNvSpPr>
          <p:nvPr/>
        </p:nvSpPr>
        <p:spPr bwMode="auto">
          <a:xfrm>
            <a:off x="914400" y="6248400"/>
            <a:ext cx="8229600" cy="461665"/>
          </a:xfrm>
          <a:prstGeom prst="rect">
            <a:avLst/>
          </a:prstGeom>
          <a:noFill/>
          <a:ln w="9525">
            <a:noFill/>
            <a:miter lim="800000"/>
            <a:headEnd/>
            <a:tailEnd/>
          </a:ln>
        </p:spPr>
        <p:txBody>
          <a:bodyPr wrap="square">
            <a:spAutoFit/>
          </a:bodyPr>
          <a:lstStyle/>
          <a:p>
            <a:pPr eaLnBrk="0" hangingPunct="0">
              <a:spcBef>
                <a:spcPct val="30000"/>
              </a:spcBef>
            </a:pPr>
            <a:r>
              <a:rPr lang="en-US" sz="2400" b="1" dirty="0">
                <a:solidFill>
                  <a:srgbClr val="FFFF00"/>
                </a:solidFill>
                <a:latin typeface="Calibri" panose="020F0502020204030204" pitchFamily="34" charset="0"/>
              </a:rPr>
              <a:t>Growth has helped shape service improvement </a:t>
            </a:r>
            <a:r>
              <a:rPr lang="en-US" sz="2400" b="1" dirty="0" smtClean="0">
                <a:solidFill>
                  <a:srgbClr val="FFFF00"/>
                </a:solidFill>
                <a:latin typeface="Calibri" panose="020F0502020204030204" pitchFamily="34" charset="0"/>
              </a:rPr>
              <a:t>efforts</a:t>
            </a:r>
            <a:endParaRPr lang="en-US" sz="2400" b="1" dirty="0">
              <a:solidFill>
                <a:srgbClr val="FFFF00"/>
              </a:solidFill>
              <a:latin typeface="Calibri" panose="020F0502020204030204" pitchFamily="34" charset="0"/>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27</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Medicare%20Prescription%20Drug%20Data%20Sharin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0886" y="0"/>
            <a:ext cx="9148594" cy="6857999"/>
          </a:xfrm>
          <a:prstGeom prst="rect">
            <a:avLst/>
          </a:prstGeom>
          <a:noFill/>
          <a:ln w="9525">
            <a:noFill/>
            <a:miter lim="800000"/>
            <a:headEnd/>
            <a:tailEnd/>
          </a:ln>
        </p:spPr>
      </p:pic>
      <p:sp>
        <p:nvSpPr>
          <p:cNvPr id="19458" name="Rectangle 2"/>
          <p:cNvSpPr>
            <a:spLocks noGrp="1" noChangeArrowheads="1"/>
          </p:cNvSpPr>
          <p:nvPr>
            <p:ph type="body" idx="4294967295"/>
          </p:nvPr>
        </p:nvSpPr>
        <p:spPr>
          <a:xfrm>
            <a:off x="0" y="304800"/>
            <a:ext cx="5334000" cy="4572000"/>
          </a:xfrm>
        </p:spPr>
        <p:txBody>
          <a:bodyPr anchor="t"/>
          <a:lstStyle/>
          <a:p>
            <a:pPr eaLnBrk="1" hangingPunct="1">
              <a:buFontTx/>
              <a:buNone/>
            </a:pPr>
            <a:r>
              <a:rPr lang="en-US" sz="4400" b="1" dirty="0" smtClean="0">
                <a:solidFill>
                  <a:schemeClr val="bg1"/>
                </a:solidFill>
                <a:effectLst>
                  <a:outerShdw blurRad="38100" dist="38100" dir="2700000" algn="tl">
                    <a:srgbClr val="000000">
                      <a:alpha val="43137"/>
                    </a:srgbClr>
                  </a:outerShdw>
                </a:effectLst>
                <a:latin typeface="Calibri" panose="020F0502020204030204" pitchFamily="34" charset="0"/>
              </a:rPr>
              <a:t>	The Epidemiology </a:t>
            </a:r>
            <a:br>
              <a:rPr lang="en-US" sz="4400" b="1" dirty="0" smtClean="0">
                <a:solidFill>
                  <a:schemeClr val="bg1"/>
                </a:solidFill>
                <a:effectLst>
                  <a:outerShdw blurRad="38100" dist="38100" dir="2700000" algn="tl">
                    <a:srgbClr val="000000">
                      <a:alpha val="43137"/>
                    </a:srgbClr>
                  </a:outerShdw>
                </a:effectLst>
                <a:latin typeface="Calibri" panose="020F0502020204030204" pitchFamily="34" charset="0"/>
              </a:rPr>
            </a:br>
            <a:r>
              <a:rPr lang="en-US" sz="4400" b="1" dirty="0" smtClean="0">
                <a:solidFill>
                  <a:schemeClr val="bg1"/>
                </a:solidFill>
                <a:effectLst>
                  <a:outerShdw blurRad="38100" dist="38100" dir="2700000" algn="tl">
                    <a:srgbClr val="000000">
                      <a:alpha val="43137"/>
                    </a:srgbClr>
                  </a:outerShdw>
                </a:effectLst>
                <a:latin typeface="Calibri" panose="020F0502020204030204" pitchFamily="34" charset="0"/>
              </a:rPr>
              <a:t>of Adolescent Substance Use</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bg1"/>
                </a:solidFill>
                <a:latin typeface="Calibri" panose="020F0502020204030204" pitchFamily="34" charset="0"/>
              </a:rPr>
              <a:pPr algn="r"/>
              <a:t>28</a:t>
            </a:fld>
            <a:endParaRPr lang="en-US" sz="1400" dirty="0" smtClean="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C:\Users\bfinnerty\Documents\B Rutkowski Computer Files\bfinnerty\My pictures\ATTC NO_stock photos\beer bottle.JPG"/>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90600" y="1904999"/>
            <a:ext cx="1905000" cy="293602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p:txBody>
          <a:bodyPr/>
          <a:lstStyle/>
          <a:p>
            <a:pPr eaLnBrk="1" hangingPunct="1"/>
            <a:r>
              <a:rPr lang="en-US" sz="4000" dirty="0" smtClean="0"/>
              <a:t>Every Generation of Teens Looks for New Ways to Get “High”</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29</a:t>
            </a:fld>
            <a:endParaRPr lang="en-US" sz="1400" dirty="0" smtClean="0">
              <a:latin typeface="Calibri" panose="020F0502020204030204" pitchFamily="34" charset="0"/>
            </a:endParaRP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81200"/>
            <a:ext cx="3393982" cy="268015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3077" name="Picture 5" descr="C:\Users\bfinnerty\Documents\B Rutkowski Computer Files\bfinnerty\My pictures\ATTC NO_stock photos\heroin-in-hallway-6-20-12_JT online 2-12-14.jp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438400" y="4074161"/>
            <a:ext cx="3832859" cy="255523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228600"/>
            <a:ext cx="6718209" cy="1905000"/>
          </a:xfrm>
        </p:spPr>
        <p:txBody>
          <a:bodyPr/>
          <a:lstStyle/>
          <a:p>
            <a:r>
              <a:rPr lang="en-US" sz="5000" dirty="0" smtClean="0">
                <a:solidFill>
                  <a:schemeClr val="bg1"/>
                </a:solidFill>
                <a:effectLst>
                  <a:outerShdw blurRad="38100" dist="38100" dir="2700000" algn="tl">
                    <a:srgbClr val="000000">
                      <a:alpha val="43137"/>
                    </a:srgbClr>
                  </a:outerShdw>
                </a:effectLst>
              </a:rPr>
              <a:t>Test Your Knowledge</a:t>
            </a:r>
          </a:p>
        </p:txBody>
      </p:sp>
      <p:sp>
        <p:nvSpPr>
          <p:cNvPr id="7171" name="Slide Number Placeholder 2"/>
          <p:cNvSpPr>
            <a:spLocks noGrp="1"/>
          </p:cNvSpPr>
          <p:nvPr>
            <p:ph type="sldNum" sz="quarter" idx="4294967295"/>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p>
            <a:pPr algn="r"/>
            <a:fld id="{75E9C751-C22F-4DC9-B1F0-8CADA55B09CD}" type="slidenum">
              <a:rPr lang="en-US" sz="1400" smtClean="0">
                <a:latin typeface="Calibri" panose="020F0502020204030204" pitchFamily="34" charset="0"/>
              </a:rPr>
              <a:pPr algn="r"/>
              <a:t>3</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62509775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rrowheads="1"/>
          </p:cNvSpPr>
          <p:nvPr>
            <p:ph type="title"/>
          </p:nvPr>
        </p:nvSpPr>
        <p:spPr/>
        <p:txBody>
          <a:bodyPr/>
          <a:lstStyle/>
          <a:p>
            <a:pPr eaLnBrk="1" hangingPunct="1">
              <a:defRPr/>
            </a:pPr>
            <a:r>
              <a:rPr lang="en-US" dirty="0" smtClean="0"/>
              <a:t>Common Trends</a:t>
            </a:r>
            <a:endParaRPr lang="en-US" b="0" dirty="0" smtClean="0">
              <a:effectLst>
                <a:outerShdw blurRad="38100" dist="38100" dir="2700000" algn="tl">
                  <a:srgbClr val="000000"/>
                </a:outerShdw>
              </a:effectLst>
            </a:endParaRPr>
          </a:p>
        </p:txBody>
      </p:sp>
      <p:sp>
        <p:nvSpPr>
          <p:cNvPr id="271363" name="Rectangle 3"/>
          <p:cNvSpPr>
            <a:spLocks noGrp="1" noChangeArrowheads="1"/>
          </p:cNvSpPr>
          <p:nvPr>
            <p:ph idx="1"/>
          </p:nvPr>
        </p:nvSpPr>
        <p:spPr>
          <a:xfrm>
            <a:off x="990600" y="1905000"/>
            <a:ext cx="7543800" cy="4876800"/>
          </a:xfrm>
        </p:spPr>
        <p:txBody>
          <a:bodyPr/>
          <a:lstStyle/>
          <a:p>
            <a:pPr marL="609600" indent="-609600" eaLnBrk="1" hangingPunct="1">
              <a:lnSpc>
                <a:spcPct val="80000"/>
              </a:lnSpc>
              <a:buFontTx/>
              <a:buNone/>
              <a:defRPr/>
            </a:pPr>
            <a:r>
              <a:rPr lang="en-US" sz="2600" b="1" dirty="0" smtClean="0">
                <a:solidFill>
                  <a:srgbClr val="FFFF00"/>
                </a:solidFill>
                <a:effectLst/>
              </a:rPr>
              <a:t>Mainstay Substances </a:t>
            </a:r>
          </a:p>
          <a:p>
            <a:pPr marL="609600" indent="-609600" eaLnBrk="1" hangingPunct="1">
              <a:lnSpc>
                <a:spcPct val="80000"/>
              </a:lnSpc>
              <a:buFontTx/>
              <a:buChar char="•"/>
              <a:defRPr/>
            </a:pPr>
            <a:r>
              <a:rPr lang="en-US" sz="2600" dirty="0" smtClean="0">
                <a:effectLst/>
              </a:rPr>
              <a:t>Tobacco</a:t>
            </a:r>
          </a:p>
          <a:p>
            <a:pPr marL="609600" indent="-609600" eaLnBrk="1" hangingPunct="1">
              <a:lnSpc>
                <a:spcPct val="80000"/>
              </a:lnSpc>
              <a:buFontTx/>
              <a:buChar char="•"/>
              <a:defRPr/>
            </a:pPr>
            <a:r>
              <a:rPr lang="en-US" sz="2600" dirty="0" smtClean="0">
                <a:effectLst/>
              </a:rPr>
              <a:t>Alcohol</a:t>
            </a:r>
          </a:p>
          <a:p>
            <a:pPr marL="609600" indent="-609600" eaLnBrk="1" hangingPunct="1">
              <a:lnSpc>
                <a:spcPct val="80000"/>
              </a:lnSpc>
              <a:buFontTx/>
              <a:buChar char="•"/>
              <a:defRPr/>
            </a:pPr>
            <a:r>
              <a:rPr lang="en-US" sz="2600" dirty="0" smtClean="0">
                <a:effectLst/>
              </a:rPr>
              <a:t>Marijuana</a:t>
            </a:r>
          </a:p>
          <a:p>
            <a:pPr marL="0" indent="0" eaLnBrk="1" hangingPunct="1">
              <a:lnSpc>
                <a:spcPct val="80000"/>
              </a:lnSpc>
              <a:buNone/>
              <a:defRPr/>
            </a:pPr>
            <a:endParaRPr lang="en-US" sz="1200" dirty="0" smtClean="0">
              <a:effectLst/>
            </a:endParaRPr>
          </a:p>
          <a:p>
            <a:pPr marL="609600" indent="-609600" eaLnBrk="1" hangingPunct="1">
              <a:lnSpc>
                <a:spcPct val="110000"/>
              </a:lnSpc>
              <a:spcBef>
                <a:spcPct val="60000"/>
              </a:spcBef>
              <a:buFontTx/>
              <a:buNone/>
              <a:defRPr/>
            </a:pPr>
            <a:r>
              <a:rPr lang="en-US" sz="2600" b="1" dirty="0" smtClean="0">
                <a:solidFill>
                  <a:srgbClr val="FFFF00"/>
                </a:solidFill>
                <a:effectLst/>
              </a:rPr>
              <a:t>Hot Issues at the National </a:t>
            </a:r>
            <a:r>
              <a:rPr lang="en-US" sz="2600" b="1" dirty="0">
                <a:solidFill>
                  <a:srgbClr val="FFFF00"/>
                </a:solidFill>
                <a:effectLst/>
              </a:rPr>
              <a:t>F</a:t>
            </a:r>
            <a:r>
              <a:rPr lang="en-US" sz="2600" b="1" dirty="0" smtClean="0">
                <a:solidFill>
                  <a:srgbClr val="FFFF00"/>
                </a:solidFill>
                <a:effectLst/>
              </a:rPr>
              <a:t>ront</a:t>
            </a:r>
          </a:p>
          <a:p>
            <a:pPr marL="609600" indent="-609600" eaLnBrk="1" hangingPunct="1">
              <a:lnSpc>
                <a:spcPct val="80000"/>
              </a:lnSpc>
              <a:buFontTx/>
              <a:buChar char="•"/>
              <a:defRPr/>
            </a:pPr>
            <a:r>
              <a:rPr lang="en-US" sz="2600" dirty="0" smtClean="0">
                <a:effectLst/>
              </a:rPr>
              <a:t>Switching from Rx opioids to heroin</a:t>
            </a:r>
          </a:p>
          <a:p>
            <a:pPr marL="609600" indent="-609600" eaLnBrk="1" hangingPunct="1">
              <a:lnSpc>
                <a:spcPct val="80000"/>
              </a:lnSpc>
              <a:buFontTx/>
              <a:buChar char="•"/>
              <a:defRPr/>
            </a:pPr>
            <a:r>
              <a:rPr lang="en-US" sz="2600" dirty="0" smtClean="0">
                <a:effectLst/>
              </a:rPr>
              <a:t>Inhalant use</a:t>
            </a:r>
          </a:p>
          <a:p>
            <a:pPr marL="609600" indent="-609600" eaLnBrk="1" hangingPunct="1">
              <a:lnSpc>
                <a:spcPct val="80000"/>
              </a:lnSpc>
              <a:buFontTx/>
              <a:buChar char="•"/>
              <a:defRPr/>
            </a:pPr>
            <a:r>
              <a:rPr lang="en-US" sz="2600" dirty="0" smtClean="0">
                <a:effectLst/>
              </a:rPr>
              <a:t>Synthetic/club drug use (Molly, Spice, K2)</a:t>
            </a:r>
          </a:p>
          <a:p>
            <a:pPr marL="0" indent="0" eaLnBrk="1" hangingPunct="1">
              <a:lnSpc>
                <a:spcPct val="80000"/>
              </a:lnSpc>
              <a:buNone/>
              <a:defRPr/>
            </a:pPr>
            <a:endParaRPr lang="en-US" sz="1200" dirty="0" smtClean="0">
              <a:effectLst/>
            </a:endParaRPr>
          </a:p>
          <a:p>
            <a:pPr marL="609600" indent="-609600" eaLnBrk="1" hangingPunct="1">
              <a:lnSpc>
                <a:spcPct val="110000"/>
              </a:lnSpc>
              <a:spcBef>
                <a:spcPct val="60000"/>
              </a:spcBef>
              <a:buFontTx/>
              <a:buNone/>
              <a:defRPr/>
            </a:pPr>
            <a:r>
              <a:rPr lang="en-US" sz="2600" b="1" dirty="0" smtClean="0">
                <a:solidFill>
                  <a:srgbClr val="FFFF00"/>
                </a:solidFill>
                <a:effectLst/>
              </a:rPr>
              <a:t>Where are Adolescents at with Harder Drugs?</a:t>
            </a:r>
            <a:endParaRPr lang="en-US" sz="2600" dirty="0" smtClean="0">
              <a:solidFill>
                <a:srgbClr val="FFFF00"/>
              </a:solidFill>
              <a:effectLst/>
            </a:endParaRPr>
          </a:p>
          <a:p>
            <a:pPr marL="609600" indent="-609600" eaLnBrk="1" hangingPunct="1">
              <a:lnSpc>
                <a:spcPct val="80000"/>
              </a:lnSpc>
              <a:buFontTx/>
              <a:buChar char="•"/>
              <a:defRPr/>
            </a:pPr>
            <a:r>
              <a:rPr lang="en-US" sz="2600" dirty="0" smtClean="0">
                <a:effectLst/>
              </a:rPr>
              <a:t>Meth, cocaine, heroin</a:t>
            </a:r>
          </a:p>
        </p:txBody>
      </p:sp>
      <p:sp>
        <p:nvSpPr>
          <p:cNvPr id="967684" name="Rectangle 5"/>
          <p:cNvSpPr>
            <a:spLocks noChangeArrowheads="1"/>
          </p:cNvSpPr>
          <p:nvPr/>
        </p:nvSpPr>
        <p:spPr bwMode="auto">
          <a:xfrm>
            <a:off x="7470913" y="3750338"/>
            <a:ext cx="1673087" cy="1126462"/>
          </a:xfrm>
          <a:prstGeom prst="rect">
            <a:avLst/>
          </a:prstGeom>
          <a:noFill/>
          <a:ln w="9525">
            <a:noFill/>
            <a:miter lim="800000"/>
            <a:headEnd/>
            <a:tailEnd/>
          </a:ln>
        </p:spPr>
        <p:txBody>
          <a:bodyPr wrap="none">
            <a:spAutoFit/>
          </a:bodyPr>
          <a:lstStyle/>
          <a:p>
            <a:pPr>
              <a:lnSpc>
                <a:spcPct val="110000"/>
              </a:lnSpc>
              <a:spcBef>
                <a:spcPct val="60000"/>
              </a:spcBef>
            </a:pPr>
            <a:r>
              <a:rPr lang="en-US" sz="2400" b="1" dirty="0">
                <a:solidFill>
                  <a:srgbClr val="FFFF3D"/>
                </a:solidFill>
                <a:latin typeface="Calibri" panose="020F0502020204030204" pitchFamily="34" charset="0"/>
              </a:rPr>
              <a:t>Access &amp;</a:t>
            </a:r>
          </a:p>
          <a:p>
            <a:pPr>
              <a:lnSpc>
                <a:spcPct val="110000"/>
              </a:lnSpc>
              <a:spcBef>
                <a:spcPct val="60000"/>
              </a:spcBef>
            </a:pPr>
            <a:r>
              <a:rPr lang="en-US" sz="2400" b="1" dirty="0">
                <a:solidFill>
                  <a:srgbClr val="FFFF3D"/>
                </a:solidFill>
                <a:latin typeface="Calibri" panose="020F0502020204030204" pitchFamily="34" charset="0"/>
              </a:rPr>
              <a:t> Availability</a:t>
            </a:r>
          </a:p>
        </p:txBody>
      </p:sp>
      <p:sp>
        <p:nvSpPr>
          <p:cNvPr id="967685" name="AutoShape 6"/>
          <p:cNvSpPr>
            <a:spLocks/>
          </p:cNvSpPr>
          <p:nvPr/>
        </p:nvSpPr>
        <p:spPr bwMode="auto">
          <a:xfrm>
            <a:off x="7470913" y="2133600"/>
            <a:ext cx="225287" cy="4343400"/>
          </a:xfrm>
          <a:prstGeom prst="rightBrace">
            <a:avLst>
              <a:gd name="adj1" fmla="val 110417"/>
              <a:gd name="adj2" fmla="val 50000"/>
            </a:avLst>
          </a:prstGeom>
          <a:noFill/>
          <a:ln w="34925">
            <a:solidFill>
              <a:srgbClr val="FFFF00"/>
            </a:solidFill>
            <a:round/>
            <a:headEnd/>
            <a:tailEnd/>
          </a:ln>
        </p:spPr>
        <p:txBody>
          <a:bodyPr wrap="none" anchor="ctr"/>
          <a:lstStyle/>
          <a:p>
            <a:pPr algn="l" eaLnBrk="0" hangingPunct="0"/>
            <a:endParaRPr lang="en-US" sz="1800" dirty="0">
              <a:latin typeface="Garamond" pitchFamily="18" charset="0"/>
            </a:endParaRPr>
          </a:p>
        </p:txBody>
      </p:sp>
      <p:pic>
        <p:nvPicPr>
          <p:cNvPr id="23558" name="Picture 7" descr="mj and rx"/>
          <p:cNvPicPr>
            <a:picLocks noChangeAspect="1" noChangeArrowheads="1"/>
          </p:cNvPicPr>
          <p:nvPr/>
        </p:nvPicPr>
        <p:blipFill>
          <a:blip r:embed="rId3" cstate="print"/>
          <a:srcRect/>
          <a:stretch>
            <a:fillRect/>
          </a:stretch>
        </p:blipFill>
        <p:spPr bwMode="auto">
          <a:xfrm>
            <a:off x="6705600" y="76200"/>
            <a:ext cx="2286000" cy="1714500"/>
          </a:xfrm>
          <a:prstGeom prst="rect">
            <a:avLst/>
          </a:prstGeom>
          <a:noFill/>
          <a:ln w="38100">
            <a:solidFill>
              <a:schemeClr val="accent1"/>
            </a:solidFill>
            <a:miter lim="800000"/>
            <a:headEnd/>
            <a:tailEnd/>
          </a:ln>
          <a:effectLst>
            <a:softEdge rad="127000"/>
          </a:effectLst>
        </p:spPr>
      </p:pic>
      <p:sp>
        <p:nvSpPr>
          <p:cNvPr id="7" name="Slide Number Placeholder 2"/>
          <p:cNvSpPr txBox="1">
            <a:spLocks/>
          </p:cNvSpPr>
          <p:nvPr/>
        </p:nvSpPr>
        <p:spPr bwMode="auto">
          <a:xfrm>
            <a:off x="6934200" y="6400799"/>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30</a:t>
            </a:fld>
            <a:endParaRPr lang="en-US" sz="1400" dirty="0" smtClean="0">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3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36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13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136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136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136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136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136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136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676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67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4" grpId="0"/>
      <p:bldP spid="96768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848600" cy="1431925"/>
          </a:xfrm>
        </p:spPr>
        <p:txBody>
          <a:bodyPr/>
          <a:lstStyle/>
          <a:p>
            <a:r>
              <a:rPr lang="en-US" sz="3600" dirty="0" smtClean="0"/>
              <a:t>Percentage of 12-17 </a:t>
            </a:r>
            <a:r>
              <a:rPr lang="en-US" sz="3600" dirty="0"/>
              <a:t>y</a:t>
            </a:r>
            <a:r>
              <a:rPr lang="en-US" sz="3600" dirty="0" smtClean="0"/>
              <a:t>ear olds who used substances at least once in their lives: U.S., 2012</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551273"/>
              </p:ext>
            </p:extLst>
          </p:nvPr>
        </p:nvGraphicFramePr>
        <p:xfrm>
          <a:off x="1299383" y="1902023"/>
          <a:ext cx="7543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rot="16200000">
            <a:off x="201762" y="3793351"/>
            <a:ext cx="1647567" cy="461665"/>
          </a:xfrm>
          <a:prstGeom prst="rect">
            <a:avLst/>
          </a:prstGeom>
        </p:spPr>
        <p:txBody>
          <a:bodyPr wrap="none">
            <a:spAutoFit/>
          </a:bodyPr>
          <a:lstStyle/>
          <a:p>
            <a:r>
              <a:rPr lang="en-US" sz="2400" dirty="0">
                <a:latin typeface="Calibri" panose="020F0502020204030204" pitchFamily="34" charset="0"/>
              </a:rPr>
              <a:t>Percentage </a:t>
            </a:r>
          </a:p>
        </p:txBody>
      </p:sp>
      <p:sp>
        <p:nvSpPr>
          <p:cNvPr id="6" name="Rectangle 5"/>
          <p:cNvSpPr>
            <a:spLocks noChangeArrowheads="1"/>
          </p:cNvSpPr>
          <p:nvPr/>
        </p:nvSpPr>
        <p:spPr bwMode="auto">
          <a:xfrm>
            <a:off x="14514" y="6550223"/>
            <a:ext cx="5673926"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National </a:t>
            </a:r>
            <a:r>
              <a:rPr lang="en-US" sz="1400" dirty="0">
                <a:solidFill>
                  <a:srgbClr val="FFFF00"/>
                </a:solidFill>
                <a:latin typeface="Calibri" panose="020F0502020204030204" pitchFamily="34" charset="0"/>
              </a:rPr>
              <a:t>Survey on Drug Use and </a:t>
            </a:r>
            <a:r>
              <a:rPr lang="en-US" sz="1400" dirty="0" smtClean="0">
                <a:solidFill>
                  <a:srgbClr val="FFFF00"/>
                </a:solidFill>
                <a:latin typeface="Calibri" panose="020F0502020204030204" pitchFamily="34" charset="0"/>
              </a:rPr>
              <a:t>Health, 2012 findings.</a:t>
            </a:r>
            <a:endParaRPr lang="en-US" sz="1400" dirty="0">
              <a:solidFill>
                <a:srgbClr val="FFFF00"/>
              </a:solidFill>
              <a:latin typeface="Calibri" panose="020F0502020204030204" pitchFamily="34" charset="0"/>
            </a:endParaRP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31</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8173291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1066800" y="168275"/>
            <a:ext cx="7543800" cy="1431925"/>
          </a:xfrm>
        </p:spPr>
        <p:txBody>
          <a:bodyPr/>
          <a:lstStyle/>
          <a:p>
            <a:pPr eaLnBrk="1" hangingPunct="1"/>
            <a:r>
              <a:rPr lang="en-US" sz="4000" dirty="0" smtClean="0"/>
              <a:t>Current, Binge, and Heavy Alcohol Use among Persons aged 12 and older: U.S., 2012</a:t>
            </a:r>
          </a:p>
        </p:txBody>
      </p:sp>
      <p:sp>
        <p:nvSpPr>
          <p:cNvPr id="20484" name="Rectangle 5"/>
          <p:cNvSpPr>
            <a:spLocks noChangeArrowheads="1"/>
          </p:cNvSpPr>
          <p:nvPr/>
        </p:nvSpPr>
        <p:spPr bwMode="auto">
          <a:xfrm>
            <a:off x="14514" y="6550223"/>
            <a:ext cx="5633850"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National </a:t>
            </a:r>
            <a:r>
              <a:rPr lang="en-US" sz="1400" dirty="0">
                <a:solidFill>
                  <a:srgbClr val="FFFF00"/>
                </a:solidFill>
                <a:latin typeface="Calibri" panose="020F0502020204030204" pitchFamily="34" charset="0"/>
              </a:rPr>
              <a:t>Survey on Drug Use and </a:t>
            </a:r>
            <a:r>
              <a:rPr lang="en-US" sz="1400" dirty="0" smtClean="0">
                <a:solidFill>
                  <a:srgbClr val="FFFF00"/>
                </a:solidFill>
                <a:latin typeface="Calibri" panose="020F0502020204030204" pitchFamily="34" charset="0"/>
              </a:rPr>
              <a:t>Health, 2012 findings.</a:t>
            </a:r>
            <a:endParaRPr lang="en-US" sz="1400" dirty="0">
              <a:solidFill>
                <a:srgbClr val="FFFF00"/>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32</a:t>
            </a:fld>
            <a:endParaRPr lang="en-US" sz="1400" dirty="0" smtClean="0">
              <a:latin typeface="Calibri" panose="020F0502020204030204" pitchFamily="34" charset="0"/>
            </a:endParaRPr>
          </a:p>
        </p:txBody>
      </p:sp>
      <p:grpSp>
        <p:nvGrpSpPr>
          <p:cNvPr id="2" name="Group 1"/>
          <p:cNvGrpSpPr/>
          <p:nvPr/>
        </p:nvGrpSpPr>
        <p:grpSpPr>
          <a:xfrm>
            <a:off x="1276350" y="1981200"/>
            <a:ext cx="7105650" cy="4457700"/>
            <a:chOff x="1276350" y="1981200"/>
            <a:chExt cx="7105650" cy="445770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981200"/>
              <a:ext cx="710565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133600"/>
              <a:ext cx="55626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32722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848600" cy="1431925"/>
          </a:xfrm>
        </p:spPr>
        <p:txBody>
          <a:bodyPr/>
          <a:lstStyle/>
          <a:p>
            <a:r>
              <a:rPr lang="en-US" sz="3600" dirty="0" smtClean="0"/>
              <a:t>Gender and Racial/Ethnic Differences in Current Alcohol Use: U.S., 2012</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7494358"/>
              </p:ext>
            </p:extLst>
          </p:nvPr>
        </p:nvGraphicFramePr>
        <p:xfrm>
          <a:off x="1299383" y="1902023"/>
          <a:ext cx="7543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rot="16200000">
            <a:off x="548115" y="2957086"/>
            <a:ext cx="1040349" cy="307777"/>
          </a:xfrm>
          <a:prstGeom prst="rect">
            <a:avLst/>
          </a:prstGeom>
        </p:spPr>
        <p:txBody>
          <a:bodyPr wrap="none">
            <a:spAutoFit/>
          </a:bodyPr>
          <a:lstStyle/>
          <a:p>
            <a:r>
              <a:rPr lang="en-US" sz="1400" dirty="0">
                <a:latin typeface="Calibri" panose="020F0502020204030204" pitchFamily="34" charset="0"/>
              </a:rPr>
              <a:t>Percentage </a:t>
            </a:r>
          </a:p>
        </p:txBody>
      </p:sp>
      <p:sp>
        <p:nvSpPr>
          <p:cNvPr id="6" name="Rectangle 5"/>
          <p:cNvSpPr>
            <a:spLocks noChangeArrowheads="1"/>
          </p:cNvSpPr>
          <p:nvPr/>
        </p:nvSpPr>
        <p:spPr bwMode="auto">
          <a:xfrm>
            <a:off x="14514" y="6550223"/>
            <a:ext cx="5673926"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National </a:t>
            </a:r>
            <a:r>
              <a:rPr lang="en-US" sz="1400" dirty="0">
                <a:solidFill>
                  <a:srgbClr val="FFFF00"/>
                </a:solidFill>
                <a:latin typeface="Calibri" panose="020F0502020204030204" pitchFamily="34" charset="0"/>
              </a:rPr>
              <a:t>Survey on Drug Use and </a:t>
            </a:r>
            <a:r>
              <a:rPr lang="en-US" sz="1400" dirty="0" smtClean="0">
                <a:solidFill>
                  <a:srgbClr val="FFFF00"/>
                </a:solidFill>
                <a:latin typeface="Calibri" panose="020F0502020204030204" pitchFamily="34" charset="0"/>
              </a:rPr>
              <a:t>Health, 2012 findings.</a:t>
            </a:r>
            <a:endParaRPr lang="en-US" sz="1400" dirty="0">
              <a:solidFill>
                <a:srgbClr val="FFFF00"/>
              </a:solidFill>
              <a:latin typeface="Calibri" panose="020F0502020204030204" pitchFamily="34" charset="0"/>
            </a:endParaRP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33</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886195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30" y="2133600"/>
            <a:ext cx="655134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Rectangle 2"/>
          <p:cNvSpPr>
            <a:spLocks noGrp="1" noRot="1" noChangeArrowheads="1"/>
          </p:cNvSpPr>
          <p:nvPr>
            <p:ph type="title"/>
          </p:nvPr>
        </p:nvSpPr>
        <p:spPr>
          <a:xfrm>
            <a:off x="1066800" y="168275"/>
            <a:ext cx="8001000" cy="1508125"/>
          </a:xfrm>
        </p:spPr>
        <p:txBody>
          <a:bodyPr/>
          <a:lstStyle/>
          <a:p>
            <a:pPr eaLnBrk="1" hangingPunct="1"/>
            <a:r>
              <a:rPr lang="en-US" sz="3600" dirty="0" smtClean="0"/>
              <a:t>Past Month Illicit Drug Use among Youth (12-17 year olds): U.S., 2002-2012</a:t>
            </a:r>
          </a:p>
        </p:txBody>
      </p:sp>
      <p:sp>
        <p:nvSpPr>
          <p:cNvPr id="20484" name="Rectangle 5"/>
          <p:cNvSpPr>
            <a:spLocks noChangeArrowheads="1"/>
          </p:cNvSpPr>
          <p:nvPr/>
        </p:nvSpPr>
        <p:spPr bwMode="auto">
          <a:xfrm>
            <a:off x="14514" y="6550223"/>
            <a:ext cx="5673926"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National </a:t>
            </a:r>
            <a:r>
              <a:rPr lang="en-US" sz="1400" dirty="0">
                <a:solidFill>
                  <a:srgbClr val="FFFF00"/>
                </a:solidFill>
                <a:latin typeface="Calibri" panose="020F0502020204030204" pitchFamily="34" charset="0"/>
              </a:rPr>
              <a:t>Survey on Drug Use and </a:t>
            </a:r>
            <a:r>
              <a:rPr lang="en-US" sz="1400" dirty="0" smtClean="0">
                <a:solidFill>
                  <a:srgbClr val="FFFF00"/>
                </a:solidFill>
                <a:latin typeface="Calibri" panose="020F0502020204030204" pitchFamily="34" charset="0"/>
              </a:rPr>
              <a:t>Health, 2012 findings.</a:t>
            </a:r>
            <a:endParaRPr lang="en-US" sz="1400" dirty="0">
              <a:solidFill>
                <a:srgbClr val="FFFF00"/>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34</a:t>
            </a:fld>
            <a:endParaRPr lang="en-US" sz="1400" dirty="0" smtClean="0">
              <a:latin typeface="Calibri" panose="020F0502020204030204" pitchFamily="34"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823" y="2133600"/>
            <a:ext cx="6839414"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in)">
                                      <p:cBhvr>
                                        <p:cTn id="7" dur="2000"/>
                                        <p:tgtEl>
                                          <p:spTgt spid="5123"/>
                                        </p:tgtEl>
                                      </p:cBhvr>
                                    </p:animEffect>
                                  </p:childTnLst>
                                  <p:subTnLst>
                                    <p:set>
                                      <p:cBhvr override="childStyle">
                                        <p:cTn dur="1" fill="hold" display="0" masterRel="nextClick" afterEffect="1"/>
                                        <p:tgtEl>
                                          <p:spTgt spid="5123"/>
                                        </p:tgtEl>
                                        <p:attrNameLst>
                                          <p:attrName>style.visibility</p:attrName>
                                        </p:attrNameLst>
                                      </p:cBhvr>
                                      <p:to>
                                        <p:strVal val="hidden"/>
                                      </p:to>
                                    </p:set>
                                  </p:subTnLst>
                                </p:cTn>
                              </p:par>
                            </p:childTnLst>
                          </p:cTn>
                        </p:par>
                        <p:par>
                          <p:cTn id="8" fill="hold">
                            <p:stCondLst>
                              <p:cond delay="2000"/>
                            </p:stCondLst>
                            <p:childTnLst>
                              <p:par>
                                <p:cTn id="9" presetID="6" presetClass="entr" presetSubtype="16" fill="hold" nodeType="afterEffect">
                                  <p:stCondLst>
                                    <p:cond delay="20000"/>
                                  </p:stCondLst>
                                  <p:childTnLst>
                                    <p:set>
                                      <p:cBhvr>
                                        <p:cTn id="10" dur="1" fill="hold">
                                          <p:stCondLst>
                                            <p:cond delay="0"/>
                                          </p:stCondLst>
                                        </p:cTn>
                                        <p:tgtEl>
                                          <p:spTgt spid="5124"/>
                                        </p:tgtEl>
                                        <p:attrNameLst>
                                          <p:attrName>style.visibility</p:attrName>
                                        </p:attrNameLst>
                                      </p:cBhvr>
                                      <p:to>
                                        <p:strVal val="visible"/>
                                      </p:to>
                                    </p:set>
                                    <p:animEffect transition="in" filter="circle(in)">
                                      <p:cBhvr>
                                        <p:cTn id="11"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Past Month Illicit Drug Use among 12-17 Year Olds – CA vs. U.S. (2008-2012)</a:t>
            </a:r>
            <a:endParaRPr lang="en-US" sz="36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78910"/>
            <a:ext cx="7696200" cy="449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5"/>
          <p:cNvSpPr>
            <a:spLocks noChangeArrowheads="1"/>
          </p:cNvSpPr>
          <p:nvPr/>
        </p:nvSpPr>
        <p:spPr bwMode="auto">
          <a:xfrm>
            <a:off x="14514" y="6550223"/>
            <a:ext cx="6655796"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a:t>
            </a:r>
            <a:r>
              <a:rPr lang="en-US" sz="1400" i="1" dirty="0">
                <a:solidFill>
                  <a:srgbClr val="FFFF00"/>
                </a:solidFill>
                <a:latin typeface="Calibri" panose="020F0502020204030204" pitchFamily="34" charset="0"/>
              </a:rPr>
              <a:t>Behavioral Health </a:t>
            </a:r>
            <a:r>
              <a:rPr lang="en-US" sz="1400" i="1" dirty="0" smtClean="0">
                <a:solidFill>
                  <a:srgbClr val="FFFF00"/>
                </a:solidFill>
                <a:latin typeface="Calibri" panose="020F0502020204030204" pitchFamily="34" charset="0"/>
              </a:rPr>
              <a:t>Barometer </a:t>
            </a:r>
            <a:r>
              <a:rPr lang="en-US" sz="1400" dirty="0" smtClean="0">
                <a:solidFill>
                  <a:srgbClr val="FFFF00"/>
                </a:solidFill>
                <a:latin typeface="Calibri" panose="020F0502020204030204" pitchFamily="34" charset="0"/>
              </a:rPr>
              <a:t>(based on NSDUH 2008-2012  results).</a:t>
            </a:r>
            <a:endParaRPr lang="en-US" sz="1400" dirty="0">
              <a:solidFill>
                <a:srgbClr val="FFFF00"/>
              </a:solidFill>
              <a:latin typeface="Calibri" panose="020F0502020204030204" pitchFamily="34" charset="0"/>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35</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727354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940988" cy="1447800"/>
          </a:xfrm>
        </p:spPr>
        <p:txBody>
          <a:bodyPr/>
          <a:lstStyle/>
          <a:p>
            <a:r>
              <a:rPr lang="en-US" sz="3200" dirty="0">
                <a:effectLst/>
              </a:rPr>
              <a:t>Number of Adolescents </a:t>
            </a:r>
            <a:r>
              <a:rPr lang="en-US" sz="3200" dirty="0" smtClean="0">
                <a:effectLst/>
              </a:rPr>
              <a:t>aged </a:t>
            </a:r>
            <a:r>
              <a:rPr lang="en-US" sz="3200" dirty="0">
                <a:effectLst/>
              </a:rPr>
              <a:t>12 to </a:t>
            </a:r>
            <a:r>
              <a:rPr lang="en-US" sz="3200" dirty="0" smtClean="0">
                <a:effectLst/>
              </a:rPr>
              <a:t>17** </a:t>
            </a:r>
            <a:r>
              <a:rPr lang="en-US" sz="3200" dirty="0">
                <a:effectLst/>
              </a:rPr>
              <a:t>w</a:t>
            </a:r>
            <a:r>
              <a:rPr lang="en-US" sz="3200" dirty="0" smtClean="0">
                <a:effectLst/>
              </a:rPr>
              <a:t>ho </a:t>
            </a:r>
            <a:r>
              <a:rPr lang="en-US" sz="3200" dirty="0">
                <a:effectLst/>
              </a:rPr>
              <a:t>Used Cigarettes, Alcohol, or Illicit Drugs for the First Time on an Average Day: </a:t>
            </a:r>
            <a:r>
              <a:rPr lang="en-US" sz="3200" dirty="0" smtClean="0">
                <a:effectLst/>
              </a:rPr>
              <a:t>2010-2011</a:t>
            </a:r>
            <a:endParaRPr lang="en-US" sz="3200" dirty="0"/>
          </a:p>
        </p:txBody>
      </p:sp>
      <p:sp>
        <p:nvSpPr>
          <p:cNvPr id="5" name="Rectangle 5"/>
          <p:cNvSpPr>
            <a:spLocks noChangeArrowheads="1"/>
          </p:cNvSpPr>
          <p:nvPr/>
        </p:nvSpPr>
        <p:spPr bwMode="auto">
          <a:xfrm>
            <a:off x="14514" y="6550223"/>
            <a:ext cx="3946850"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a:t>
            </a:r>
            <a:r>
              <a:rPr lang="en-US" sz="1400" i="1" dirty="0" smtClean="0">
                <a:solidFill>
                  <a:srgbClr val="FFFF00"/>
                </a:solidFill>
                <a:latin typeface="Calibri" panose="020F0502020204030204" pitchFamily="34" charset="0"/>
              </a:rPr>
              <a:t>CBHSQ Report</a:t>
            </a:r>
            <a:r>
              <a:rPr lang="en-US" sz="1400" dirty="0" smtClean="0">
                <a:solidFill>
                  <a:srgbClr val="FFFF00"/>
                </a:solidFill>
                <a:latin typeface="Calibri" panose="020F0502020204030204" pitchFamily="34" charset="0"/>
              </a:rPr>
              <a:t>, August 29, 2013.</a:t>
            </a:r>
            <a:endParaRPr lang="en-US" sz="1400" dirty="0">
              <a:solidFill>
                <a:srgbClr val="FFFF00"/>
              </a:solidFill>
              <a:latin typeface="Calibri" panose="020F0502020204030204" pitchFamily="34" charset="0"/>
            </a:endParaRPr>
          </a:p>
        </p:txBody>
      </p:sp>
      <p:grpSp>
        <p:nvGrpSpPr>
          <p:cNvPr id="4" name="Group 3"/>
          <p:cNvGrpSpPr/>
          <p:nvPr/>
        </p:nvGrpSpPr>
        <p:grpSpPr>
          <a:xfrm>
            <a:off x="1004888" y="1981200"/>
            <a:ext cx="8002900" cy="4124325"/>
            <a:chOff x="1004888" y="1981200"/>
            <a:chExt cx="8002900" cy="4124325"/>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981200"/>
              <a:ext cx="800290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81800" y="2054423"/>
              <a:ext cx="2133600" cy="307777"/>
            </a:xfrm>
            <a:prstGeom prst="rect">
              <a:avLst/>
            </a:prstGeom>
            <a:noFill/>
          </p:spPr>
          <p:txBody>
            <a:bodyPr wrap="square" rtlCol="0">
              <a:spAutoFit/>
            </a:bodyPr>
            <a:lstStyle/>
            <a:p>
              <a:r>
                <a:rPr lang="en-US" sz="1400" b="1" dirty="0" smtClean="0">
                  <a:solidFill>
                    <a:schemeClr val="bg1"/>
                  </a:solidFill>
                  <a:latin typeface="Calibri" panose="020F0502020204030204" pitchFamily="34" charset="0"/>
                </a:rPr>
                <a:t>**National Survey Data</a:t>
              </a:r>
              <a:endParaRPr lang="en-US" sz="1400" b="1" dirty="0">
                <a:solidFill>
                  <a:schemeClr val="bg1"/>
                </a:solidFill>
                <a:latin typeface="Calibri" panose="020F0502020204030204" pitchFamily="34" charset="0"/>
              </a:endParaRPr>
            </a:p>
          </p:txBody>
        </p:sp>
      </p:gr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36</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362696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1"/>
            <a:ext cx="8001000" cy="1371600"/>
          </a:xfrm>
        </p:spPr>
        <p:txBody>
          <a:bodyPr/>
          <a:lstStyle/>
          <a:p>
            <a:r>
              <a:rPr lang="en-US" sz="4000" dirty="0" smtClean="0"/>
              <a:t>The Drug Danger Zone: Most Illicit Drug Use Starts in Teenage Years</a:t>
            </a:r>
            <a:endParaRPr lang="en-US" sz="4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33600"/>
            <a:ext cx="5920465" cy="410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550223"/>
            <a:ext cx="5887959" cy="307777"/>
          </a:xfrm>
          <a:prstGeom prst="rect">
            <a:avLst/>
          </a:prstGeom>
          <a:noFill/>
        </p:spPr>
        <p:txBody>
          <a:bodyPr wrap="none" rtlCol="0">
            <a:spAutoFit/>
          </a:bodyPr>
          <a:lstStyle/>
          <a:p>
            <a:r>
              <a:rPr lang="en-US" sz="1400" dirty="0" smtClean="0">
                <a:solidFill>
                  <a:srgbClr val="FFFF3D"/>
                </a:solidFill>
                <a:latin typeface="Calibri" panose="020F0502020204030204" pitchFamily="34" charset="0"/>
                <a:cs typeface="Microsoft Sans Serif" pitchFamily="34" charset="0"/>
              </a:rPr>
              <a:t>SOURCE: NIDA. (2014). </a:t>
            </a:r>
            <a:r>
              <a:rPr lang="en-US" sz="1400" i="1" dirty="0" smtClean="0">
                <a:solidFill>
                  <a:srgbClr val="FFFF3D"/>
                </a:solidFill>
                <a:latin typeface="Calibri" panose="020F0502020204030204" pitchFamily="34" charset="0"/>
                <a:cs typeface="Microsoft Sans Serif" pitchFamily="34" charset="0"/>
              </a:rPr>
              <a:t>Drugs, Brains, and Behavior: The Science of Addiction</a:t>
            </a:r>
            <a:r>
              <a:rPr lang="en-US" sz="1400" dirty="0" smtClean="0">
                <a:solidFill>
                  <a:srgbClr val="FFFF3D"/>
                </a:solidFill>
                <a:latin typeface="Calibri" panose="020F0502020204030204" pitchFamily="34" charset="0"/>
                <a:cs typeface="Microsoft Sans Serif" pitchFamily="34" charset="0"/>
              </a:rPr>
              <a:t>.</a:t>
            </a:r>
            <a:endParaRPr lang="en-US" sz="1400" dirty="0">
              <a:solidFill>
                <a:srgbClr val="FFFF3D"/>
              </a:solidFill>
              <a:latin typeface="Calibri" panose="020F0502020204030204" pitchFamily="34" charset="0"/>
              <a:cs typeface="Microsoft Sans Serif" pitchFamily="34" charset="0"/>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37</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2355765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8275"/>
            <a:ext cx="7543800" cy="1431925"/>
          </a:xfrm>
        </p:spPr>
        <p:txBody>
          <a:bodyPr/>
          <a:lstStyle/>
          <a:p>
            <a:r>
              <a:rPr lang="en-US" sz="3000" dirty="0">
                <a:effectLst/>
              </a:rPr>
              <a:t>Number of Emergency Department (ED) Visits for Drug Misuse or Abuse on a Typical Day for Patients Aged 12 to 17, by Selected Types of Drugs: </a:t>
            </a:r>
            <a:r>
              <a:rPr lang="en-US" sz="3000" dirty="0" smtClean="0">
                <a:effectLst/>
              </a:rPr>
              <a:t>U.S., 2011</a:t>
            </a:r>
            <a:endParaRPr lang="en-US" sz="30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7486650" cy="438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14514" y="6550223"/>
            <a:ext cx="3946850"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a:t>
            </a:r>
            <a:r>
              <a:rPr lang="en-US" sz="1400" i="1" dirty="0" smtClean="0">
                <a:solidFill>
                  <a:srgbClr val="FFFF00"/>
                </a:solidFill>
                <a:latin typeface="Calibri" panose="020F0502020204030204" pitchFamily="34" charset="0"/>
              </a:rPr>
              <a:t>CBHSQ Report</a:t>
            </a:r>
            <a:r>
              <a:rPr lang="en-US" sz="1400" dirty="0" smtClean="0">
                <a:solidFill>
                  <a:srgbClr val="FFFF00"/>
                </a:solidFill>
                <a:latin typeface="Calibri" panose="020F0502020204030204" pitchFamily="34" charset="0"/>
              </a:rPr>
              <a:t>, August 29, 2013.</a:t>
            </a:r>
            <a:endParaRPr lang="en-US" sz="1400" dirty="0">
              <a:solidFill>
                <a:srgbClr val="FFFF00"/>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38</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168479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914400" y="304801"/>
            <a:ext cx="8229600" cy="1524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lnSpc>
                <a:spcPct val="80000"/>
              </a:lnSpc>
              <a:spcBef>
                <a:spcPct val="0"/>
              </a:spcBef>
            </a:pPr>
            <a:r>
              <a:rPr lang="en-US" sz="4400" b="1" dirty="0" smtClean="0">
                <a:solidFill>
                  <a:schemeClr val="tx2"/>
                </a:solidFill>
                <a:ea typeface="+mj-ea"/>
                <a:cs typeface="+mj-cs"/>
              </a:rPr>
              <a:t>Who’s </a:t>
            </a:r>
            <a:r>
              <a:rPr lang="en-US" sz="4400" b="1" dirty="0">
                <a:solidFill>
                  <a:schemeClr val="tx2"/>
                </a:solidFill>
                <a:ea typeface="+mj-ea"/>
                <a:cs typeface="+mj-cs"/>
              </a:rPr>
              <a:t>Presenting for </a:t>
            </a:r>
            <a:r>
              <a:rPr lang="en-US" sz="4400" b="1" dirty="0" smtClean="0">
                <a:solidFill>
                  <a:schemeClr val="tx2"/>
                </a:solidFill>
                <a:ea typeface="+mj-ea"/>
                <a:cs typeface="+mj-cs"/>
              </a:rPr>
              <a:t>Substance Use Disorder Treatment</a:t>
            </a:r>
            <a:r>
              <a:rPr lang="en-US" sz="4400" b="1" dirty="0">
                <a:solidFill>
                  <a:schemeClr val="tx2"/>
                </a:solidFill>
                <a:ea typeface="+mj-ea"/>
                <a:cs typeface="+mj-cs"/>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362200"/>
            <a:ext cx="5917791" cy="3922014"/>
          </a:xfrm>
          <a:prstGeom prst="rect">
            <a:avLst/>
          </a:prstGeom>
          <a:effectLst>
            <a:softEdge rad="127000"/>
          </a:effectLst>
        </p:spPr>
      </p:pic>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39</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924800" cy="1447800"/>
          </a:xfrm>
        </p:spPr>
        <p:txBody>
          <a:bodyPr/>
          <a:lstStyle/>
          <a:p>
            <a:r>
              <a:rPr lang="en-US" sz="3600" dirty="0" smtClean="0">
                <a:effectLst>
                  <a:outerShdw blurRad="38100" dist="38100" dir="2700000" algn="tl">
                    <a:srgbClr val="000000">
                      <a:alpha val="43137"/>
                    </a:srgbClr>
                  </a:outerShdw>
                </a:effectLst>
              </a:rPr>
              <a:t>#1: Experimentation with drugs and/or alcohol is </a:t>
            </a:r>
            <a:r>
              <a:rPr lang="en-US" sz="3600" dirty="0" smtClean="0">
                <a:solidFill>
                  <a:srgbClr val="FFFF00"/>
                </a:solidFill>
                <a:effectLst>
                  <a:outerShdw blurRad="38100" dist="38100" dir="2700000" algn="tl">
                    <a:srgbClr val="000000">
                      <a:alpha val="43137"/>
                    </a:srgbClr>
                  </a:outerShdw>
                </a:effectLst>
              </a:rPr>
              <a:t>normal </a:t>
            </a:r>
            <a:r>
              <a:rPr lang="en-US" sz="3600" dirty="0" smtClean="0">
                <a:effectLst>
                  <a:outerShdw blurRad="38100" dist="38100" dir="2700000" algn="tl">
                    <a:srgbClr val="000000">
                      <a:alpha val="43137"/>
                    </a:srgbClr>
                  </a:outerShdw>
                </a:effectLst>
              </a:rPr>
              <a:t>during adolescence.</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514350" indent="-514350">
              <a:buFont typeface="+mj-lt"/>
              <a:buAutoNum type="alphaUcPeriod"/>
            </a:pPr>
            <a:r>
              <a:rPr lang="en-US" sz="3600" dirty="0" smtClean="0">
                <a:solidFill>
                  <a:srgbClr val="FFFF00"/>
                </a:solidFill>
                <a:effectLst/>
              </a:rPr>
              <a:t>True</a:t>
            </a:r>
          </a:p>
          <a:p>
            <a:pPr marL="514350" indent="-514350">
              <a:buFont typeface="+mj-lt"/>
              <a:buAutoNum type="alphaUcPeriod"/>
            </a:pPr>
            <a:r>
              <a:rPr lang="en-US" sz="3600" dirty="0" smtClean="0">
                <a:solidFill>
                  <a:srgbClr val="FFFF00"/>
                </a:solidFill>
                <a:effectLst/>
              </a:rPr>
              <a:t>False</a:t>
            </a:r>
          </a:p>
          <a:p>
            <a:pPr marL="514350" indent="-514350">
              <a:buFont typeface="+mj-lt"/>
              <a:buAutoNum type="alphaUcPeriod"/>
            </a:pPr>
            <a:endParaRPr lang="en-US" sz="3600"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4</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389387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pPr algn="l" eaLnBrk="1" hangingPunct="1">
              <a:lnSpc>
                <a:spcPct val="80000"/>
              </a:lnSpc>
              <a:buClr>
                <a:schemeClr val="hlink"/>
              </a:buClr>
              <a:buSzPct val="70000"/>
              <a:buFont typeface="Wingdings" pitchFamily="2" charset="2"/>
              <a:buNone/>
            </a:pPr>
            <a:r>
              <a:rPr lang="en-US" sz="4000" dirty="0">
                <a:effectLst>
                  <a:outerShdw blurRad="38100" dist="38100" dir="2700000" algn="tl">
                    <a:srgbClr val="000000"/>
                  </a:outerShdw>
                </a:effectLst>
              </a:rPr>
              <a:t>National Treatment Data: Adolescent Admissions by Primary </a:t>
            </a:r>
            <a:r>
              <a:rPr lang="en-US" sz="4000" dirty="0" smtClean="0">
                <a:effectLst>
                  <a:outerShdw blurRad="38100" dist="38100" dir="2700000" algn="tl">
                    <a:srgbClr val="000000"/>
                  </a:outerShdw>
                </a:effectLst>
              </a:rPr>
              <a:t>Substance of Abuse: 2001-2011</a:t>
            </a:r>
            <a:endParaRPr lang="en-US" sz="4000" dirty="0">
              <a:effectLst>
                <a:outerShdw blurRad="38100" dist="38100" dir="2700000" algn="tl">
                  <a:srgbClr val="000000"/>
                </a:outerShdw>
              </a:effectLst>
            </a:endParaRPr>
          </a:p>
        </p:txBody>
      </p:sp>
      <p:sp>
        <p:nvSpPr>
          <p:cNvPr id="22532" name="Rectangle 5"/>
          <p:cNvSpPr>
            <a:spLocks noChangeArrowheads="1"/>
          </p:cNvSpPr>
          <p:nvPr/>
        </p:nvSpPr>
        <p:spPr bwMode="auto">
          <a:xfrm>
            <a:off x="0" y="6550223"/>
            <a:ext cx="5059655"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Treatment </a:t>
            </a:r>
            <a:r>
              <a:rPr lang="en-US" sz="1400" dirty="0">
                <a:solidFill>
                  <a:srgbClr val="FFFF00"/>
                </a:solidFill>
                <a:latin typeface="Calibri" panose="020F0502020204030204" pitchFamily="34" charset="0"/>
              </a:rPr>
              <a:t>Episode Data </a:t>
            </a:r>
            <a:r>
              <a:rPr lang="en-US" sz="1400" dirty="0" smtClean="0">
                <a:solidFill>
                  <a:srgbClr val="FFFF00"/>
                </a:solidFill>
                <a:latin typeface="Calibri" panose="020F0502020204030204" pitchFamily="34" charset="0"/>
              </a:rPr>
              <a:t>Set, 2001-2011 results.</a:t>
            </a:r>
            <a:endParaRPr lang="en-US" sz="1400" dirty="0">
              <a:solidFill>
                <a:srgbClr val="FFFF00"/>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40</a:t>
            </a:fld>
            <a:endParaRPr lang="en-US" sz="1400" dirty="0" smtClean="0">
              <a:latin typeface="Calibri" panose="020F050202020403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094" y="1981200"/>
            <a:ext cx="7891306"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Adolescent Treatment Admissions by Gender: U.S., 2011</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3452474"/>
              </p:ext>
            </p:extLst>
          </p:nvPr>
        </p:nvGraphicFramePr>
        <p:xfrm>
          <a:off x="990600" y="1828800"/>
          <a:ext cx="79248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5"/>
          <p:cNvSpPr>
            <a:spLocks noChangeArrowheads="1"/>
          </p:cNvSpPr>
          <p:nvPr/>
        </p:nvSpPr>
        <p:spPr bwMode="auto">
          <a:xfrm>
            <a:off x="0" y="6550223"/>
            <a:ext cx="4822410"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a:t>
            </a:r>
            <a:r>
              <a:rPr lang="en-US" sz="1400" dirty="0">
                <a:solidFill>
                  <a:srgbClr val="FFFF00"/>
                </a:solidFill>
                <a:latin typeface="Calibri" panose="020F0502020204030204" pitchFamily="34" charset="0"/>
              </a:rPr>
              <a:t>, Treatment Episode Data Set, </a:t>
            </a:r>
            <a:r>
              <a:rPr lang="en-US" sz="1400" dirty="0" smtClean="0">
                <a:solidFill>
                  <a:srgbClr val="FFFF00"/>
                </a:solidFill>
                <a:latin typeface="Calibri" panose="020F0502020204030204" pitchFamily="34" charset="0"/>
              </a:rPr>
              <a:t>2011 </a:t>
            </a:r>
            <a:r>
              <a:rPr lang="en-US" sz="1400" dirty="0">
                <a:solidFill>
                  <a:srgbClr val="FFFF00"/>
                </a:solidFill>
                <a:latin typeface="Calibri" panose="020F0502020204030204" pitchFamily="34" charset="0"/>
              </a:rPr>
              <a:t>results.</a:t>
            </a: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41</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19149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Adolescent Treatment Admissions by Race/Ethnicity: U.S., 2011</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19175"/>
              </p:ext>
            </p:extLst>
          </p:nvPr>
        </p:nvGraphicFramePr>
        <p:xfrm>
          <a:off x="1066800" y="1904999"/>
          <a:ext cx="7620000" cy="464522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5"/>
          <p:cNvSpPr>
            <a:spLocks noChangeArrowheads="1"/>
          </p:cNvSpPr>
          <p:nvPr/>
        </p:nvSpPr>
        <p:spPr bwMode="auto">
          <a:xfrm>
            <a:off x="0" y="6550223"/>
            <a:ext cx="4822410" cy="523220"/>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a:t>
            </a:r>
            <a:r>
              <a:rPr lang="en-US" sz="1400" dirty="0">
                <a:solidFill>
                  <a:srgbClr val="FFFF00"/>
                </a:solidFill>
                <a:latin typeface="Calibri" panose="020F0502020204030204" pitchFamily="34" charset="0"/>
              </a:rPr>
              <a:t>SAMHSA, Treatment Episode Data Set, </a:t>
            </a:r>
            <a:r>
              <a:rPr lang="en-US" sz="1400" dirty="0" smtClean="0">
                <a:solidFill>
                  <a:srgbClr val="FFFF00"/>
                </a:solidFill>
                <a:latin typeface="Calibri" panose="020F0502020204030204" pitchFamily="34" charset="0"/>
              </a:rPr>
              <a:t>2011 </a:t>
            </a:r>
            <a:r>
              <a:rPr lang="en-US" sz="1400" dirty="0">
                <a:solidFill>
                  <a:srgbClr val="FFFF00"/>
                </a:solidFill>
                <a:latin typeface="Calibri" panose="020F0502020204030204" pitchFamily="34" charset="0"/>
              </a:rPr>
              <a:t>results.</a:t>
            </a:r>
          </a:p>
          <a:p>
            <a:pPr algn="l" eaLnBrk="0" hangingPunct="0"/>
            <a:endParaRPr lang="en-US" sz="1400" dirty="0">
              <a:solidFill>
                <a:srgbClr val="FFFF00"/>
              </a:solidFill>
              <a:latin typeface="Calibri" panose="020F0502020204030204" pitchFamily="34" charset="0"/>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42</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4213125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bwMode="auto">
          <a:xfrm>
            <a:off x="457200" y="1752600"/>
            <a:ext cx="82296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pPr>
            <a:r>
              <a:rPr lang="en-US" altLang="en-US" sz="4800" dirty="0" smtClean="0">
                <a:effectLst>
                  <a:outerShdw blurRad="38100" dist="38100" dir="2700000" algn="tl">
                    <a:srgbClr val="000000">
                      <a:alpha val="43137"/>
                    </a:srgbClr>
                  </a:outerShdw>
                </a:effectLst>
              </a:rPr>
              <a:t>HIV Surveillance in </a:t>
            </a:r>
            <a:br>
              <a:rPr lang="en-US" altLang="en-US" sz="4800" dirty="0" smtClean="0">
                <a:effectLst>
                  <a:outerShdw blurRad="38100" dist="38100" dir="2700000" algn="tl">
                    <a:srgbClr val="000000">
                      <a:alpha val="43137"/>
                    </a:srgbClr>
                  </a:outerShdw>
                </a:effectLst>
              </a:rPr>
            </a:br>
            <a:r>
              <a:rPr lang="en-US" altLang="en-US" sz="4800" dirty="0" smtClean="0">
                <a:effectLst>
                  <a:outerShdw blurRad="38100" dist="38100" dir="2700000" algn="tl">
                    <a:srgbClr val="000000">
                      <a:alpha val="43137"/>
                    </a:srgbClr>
                  </a:outerShdw>
                </a:effectLst>
              </a:rPr>
              <a:t>Adolescents and </a:t>
            </a:r>
            <a:br>
              <a:rPr lang="en-US" altLang="en-US" sz="4800" dirty="0" smtClean="0">
                <a:effectLst>
                  <a:outerShdw blurRad="38100" dist="38100" dir="2700000" algn="tl">
                    <a:srgbClr val="000000">
                      <a:alpha val="43137"/>
                    </a:srgbClr>
                  </a:outerShdw>
                </a:effectLst>
              </a:rPr>
            </a:br>
            <a:r>
              <a:rPr lang="en-US" altLang="en-US" sz="4800" dirty="0" smtClean="0">
                <a:effectLst>
                  <a:outerShdw blurRad="38100" dist="38100" dir="2700000" algn="tl">
                    <a:srgbClr val="000000">
                      <a:alpha val="43137"/>
                    </a:srgbClr>
                  </a:outerShdw>
                </a:effectLst>
              </a:rPr>
              <a:t>Young Adults</a:t>
            </a:r>
          </a:p>
        </p:txBody>
      </p:sp>
      <p:sp>
        <p:nvSpPr>
          <p:cNvPr id="2051" name="Text Placeholder 4"/>
          <p:cNvSpPr>
            <a:spLocks noGrp="1"/>
          </p:cNvSpPr>
          <p:nvPr>
            <p:ph type="body" sz="quarter" idx="11"/>
          </p:nvPr>
        </p:nvSpPr>
        <p:spPr bwMode="auto">
          <a:xfrm>
            <a:off x="2286000" y="6272213"/>
            <a:ext cx="5105400"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National Center for HIV/AIDS, Viral Hepatitis, STD &amp; TB Prevention</a:t>
            </a:r>
          </a:p>
        </p:txBody>
      </p:sp>
      <p:sp>
        <p:nvSpPr>
          <p:cNvPr id="2052" name="Text Placeholder 5"/>
          <p:cNvSpPr>
            <a:spLocks noGrp="1"/>
          </p:cNvSpPr>
          <p:nvPr>
            <p:ph type="body" sz="quarter" idx="12"/>
          </p:nvPr>
        </p:nvSpPr>
        <p:spPr bwMode="auto">
          <a:xfrm>
            <a:off x="2286000" y="6464300"/>
            <a:ext cx="51054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solidFill>
                  <a:srgbClr val="000000"/>
                </a:solidFill>
              </a:rPr>
              <a:t>Division of HIV/AIDS Prevention</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43</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280459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924800" cy="1447800"/>
          </a:xfrm>
        </p:spPr>
        <p:txBody>
          <a:bodyPr/>
          <a:lstStyle/>
          <a:p>
            <a:pPr algn="l"/>
            <a:r>
              <a:rPr lang="en-US" sz="3600" dirty="0" smtClean="0">
                <a:solidFill>
                  <a:schemeClr val="tx1"/>
                </a:solidFill>
              </a:rPr>
              <a:t>Unlike adults, the rate of HIV infection among adolescents is spread fairly evenly across the U.S.</a:t>
            </a:r>
            <a:endParaRPr lang="en-US" sz="3600" dirty="0">
              <a:solidFill>
                <a:schemeClr val="tx1"/>
              </a:solidFill>
            </a:endParaRPr>
          </a:p>
        </p:txBody>
      </p:sp>
      <p:sp>
        <p:nvSpPr>
          <p:cNvPr id="3" name="Content Placeholder 2"/>
          <p:cNvSpPr>
            <a:spLocks noGrp="1"/>
          </p:cNvSpPr>
          <p:nvPr>
            <p:ph idx="1"/>
          </p:nvPr>
        </p:nvSpPr>
        <p:spPr/>
        <p:txBody>
          <a:bodyPr/>
          <a:lstStyle/>
          <a:p>
            <a:pPr marL="457200" indent="-457200">
              <a:buFont typeface="+mj-lt"/>
              <a:buAutoNum type="alphaUcPeriod"/>
            </a:pPr>
            <a:r>
              <a:rPr lang="en-US" sz="4000" dirty="0" smtClean="0">
                <a:solidFill>
                  <a:srgbClr val="FFFF00"/>
                </a:solidFill>
                <a:effectLst/>
              </a:rPr>
              <a:t>Strongly disagree</a:t>
            </a:r>
          </a:p>
          <a:p>
            <a:pPr marL="457200" indent="-457200">
              <a:buFont typeface="+mj-lt"/>
              <a:buAutoNum type="alphaUcPeriod"/>
            </a:pPr>
            <a:r>
              <a:rPr lang="en-US" sz="4000" dirty="0" smtClean="0">
                <a:solidFill>
                  <a:srgbClr val="FFFF00"/>
                </a:solidFill>
                <a:effectLst/>
              </a:rPr>
              <a:t>Disagree</a:t>
            </a:r>
          </a:p>
          <a:p>
            <a:pPr marL="457200" indent="-457200">
              <a:buFont typeface="+mj-lt"/>
              <a:buAutoNum type="alphaUcPeriod"/>
            </a:pPr>
            <a:r>
              <a:rPr lang="en-US" sz="4000" dirty="0" smtClean="0">
                <a:solidFill>
                  <a:srgbClr val="FFFF00"/>
                </a:solidFill>
                <a:effectLst/>
              </a:rPr>
              <a:t>Neutral</a:t>
            </a:r>
          </a:p>
          <a:p>
            <a:pPr marL="457200" indent="-457200">
              <a:buFont typeface="+mj-lt"/>
              <a:buAutoNum type="alphaUcPeriod"/>
            </a:pPr>
            <a:r>
              <a:rPr lang="en-US" sz="4000" dirty="0" smtClean="0">
                <a:solidFill>
                  <a:srgbClr val="FFFF00"/>
                </a:solidFill>
                <a:effectLst/>
              </a:rPr>
              <a:t>Agree</a:t>
            </a:r>
          </a:p>
          <a:p>
            <a:pPr marL="457200" indent="-457200">
              <a:buFont typeface="+mj-lt"/>
              <a:buAutoNum type="alphaUcPeriod"/>
            </a:pPr>
            <a:r>
              <a:rPr lang="en-US" sz="4000" dirty="0" smtClean="0">
                <a:solidFill>
                  <a:srgbClr val="FFFF00"/>
                </a:solidFill>
                <a:effectLst/>
              </a:rPr>
              <a:t>Strongly Agree</a:t>
            </a:r>
            <a:endParaRPr lang="en-US" sz="4000" dirty="0">
              <a:solidFill>
                <a:srgbClr val="FFFF00"/>
              </a:solidFill>
              <a:effectLst/>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44</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9203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xfrm>
            <a:off x="228600" y="381000"/>
            <a:ext cx="8610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700"/>
              </a:lnSpc>
            </a:pPr>
            <a:r>
              <a:rPr lang="en-US" altLang="en-US" sz="2500" dirty="0" smtClean="0">
                <a:effectLst/>
              </a:rPr>
              <a:t>Diagnoses of HIV Infection among Adolescents and Young Adults Aged 13-24 Years, by Race/Ethnicity, 2008-2011 (U.S. and 6 Dependent Areas)</a:t>
            </a:r>
          </a:p>
        </p:txBody>
      </p:sp>
      <p:pic>
        <p:nvPicPr>
          <p:cNvPr id="3075"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150" y="1600200"/>
            <a:ext cx="7010400" cy="4340225"/>
          </a:xfrm>
          <a:prstGeom prst="rect">
            <a:avLst/>
          </a:prstGeom>
          <a:solidFill>
            <a:schemeClr val="tx1"/>
          </a:solidFill>
          <a:ln>
            <a:noFill/>
          </a:ln>
          <a:extLst/>
        </p:spPr>
      </p:pic>
      <p:sp>
        <p:nvSpPr>
          <p:cNvPr id="4" name="Text Placeholder 3"/>
          <p:cNvSpPr>
            <a:spLocks noGrp="1"/>
          </p:cNvSpPr>
          <p:nvPr>
            <p:ph type="body" sz="quarter" idx="10"/>
          </p:nvPr>
        </p:nvSpPr>
        <p:spPr>
          <a:xfrm>
            <a:off x="457200" y="5943600"/>
            <a:ext cx="6858000" cy="533400"/>
          </a:xfrm>
        </p:spPr>
        <p:txBody>
          <a:bodyPr/>
          <a:lstStyle/>
          <a:p>
            <a:pPr marL="283464" indent="-283464" eaLnBrk="1" fontAlgn="auto" hangingPunct="1">
              <a:spcBef>
                <a:spcPts val="0"/>
              </a:spcBef>
              <a:spcAft>
                <a:spcPts val="0"/>
              </a:spcAft>
              <a:buFont typeface="Arial" pitchFamily="34" charset="0"/>
              <a:buNone/>
              <a:defRPr/>
            </a:pPr>
            <a:r>
              <a:rPr lang="en-US" i="1" dirty="0" smtClean="0"/>
              <a:t>Note. </a:t>
            </a:r>
            <a:r>
              <a:rPr lang="en-US" dirty="0" smtClean="0"/>
              <a:t>Data include persons with a diagnosis of HIV infection regardless of stage of disease at diagnosis. All displayed data have been statistically adjusted to account for reporting delays, but not for incomplete reporting.</a:t>
            </a:r>
          </a:p>
          <a:p>
            <a:pPr eaLnBrk="1" fontAlgn="auto" hangingPunct="1">
              <a:spcBef>
                <a:spcPts val="0"/>
              </a:spcBef>
              <a:spcAft>
                <a:spcPts val="0"/>
              </a:spcAft>
              <a:buFont typeface="Arial" pitchFamily="34" charset="0"/>
              <a:buNone/>
              <a:defRPr/>
            </a:pPr>
            <a:r>
              <a:rPr lang="en-US" baseline="30000" dirty="0" smtClean="0"/>
              <a:t>a</a:t>
            </a:r>
            <a:r>
              <a:rPr lang="en-US" dirty="0" smtClean="0"/>
              <a:t> Hispanics/Latinos can be of any race. </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45</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47126590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304800" y="304800"/>
            <a:ext cx="8534400" cy="1484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ts val="2600"/>
              </a:lnSpc>
            </a:pPr>
            <a:r>
              <a:rPr lang="en-US" altLang="en-US" sz="2400" dirty="0" smtClean="0"/>
              <a:t>Diagnoses of HIV Infection among Adolescents and Young  Adults Aged 13-24 Years, by Transmission Category, 2008-2011 (U.S. and 6 Dependent Areas)</a:t>
            </a:r>
            <a:br>
              <a:rPr lang="en-US" altLang="en-US" sz="2400" dirty="0" smtClean="0"/>
            </a:br>
            <a:endParaRPr lang="en-US" altLang="en-US" sz="2400" dirty="0" smtClean="0"/>
          </a:p>
        </p:txBody>
      </p:sp>
      <p:pic>
        <p:nvPicPr>
          <p:cNvPr id="409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447800"/>
            <a:ext cx="7135813" cy="4340225"/>
          </a:xfrm>
          <a:prstGeom prst="rect">
            <a:avLst/>
          </a:prstGeom>
          <a:solidFill>
            <a:schemeClr val="tx1"/>
          </a:solidFill>
          <a:ln>
            <a:noFill/>
          </a:ln>
          <a:extLst/>
        </p:spPr>
      </p:pic>
      <p:sp>
        <p:nvSpPr>
          <p:cNvPr id="6" name="Text Placeholder 3"/>
          <p:cNvSpPr>
            <a:spLocks noGrp="1"/>
          </p:cNvSpPr>
          <p:nvPr>
            <p:ph type="body" sz="quarter" idx="10"/>
          </p:nvPr>
        </p:nvSpPr>
        <p:spPr>
          <a:xfrm>
            <a:off x="388938" y="5867400"/>
            <a:ext cx="6850062" cy="914400"/>
          </a:xfrm>
        </p:spPr>
        <p:txBody>
          <a:bodyPr/>
          <a:lstStyle/>
          <a:p>
            <a:pPr marL="285750" indent="-285750" algn="l" eaLnBrk="1" fontAlgn="auto" hangingPunct="1">
              <a:lnSpc>
                <a:spcPts val="1000"/>
              </a:lnSpc>
              <a:spcBef>
                <a:spcPts val="0"/>
              </a:spcBef>
              <a:spcAft>
                <a:spcPts val="0"/>
              </a:spcAft>
              <a:buFont typeface="Arial" pitchFamily="34" charset="0"/>
              <a:buNone/>
              <a:defRPr/>
            </a:pPr>
            <a:r>
              <a:rPr lang="en-US" sz="900" i="1" dirty="0" smtClean="0"/>
              <a:t>Note</a:t>
            </a:r>
            <a:r>
              <a:rPr lang="en-US" sz="900" dirty="0" smtClean="0"/>
              <a:t>. </a:t>
            </a:r>
            <a:r>
              <a:rPr lang="en-US" sz="900" dirty="0"/>
              <a:t>Data include persons with a diagnosis of HIV infection regardless of stage of  disease at diagnosis. </a:t>
            </a:r>
            <a:r>
              <a:rPr lang="en-US" sz="900" dirty="0" smtClean="0"/>
              <a:t>All displayed data have been statistically </a:t>
            </a:r>
            <a:r>
              <a:rPr lang="en-US" sz="900" dirty="0"/>
              <a:t>adjusted to account for reporting </a:t>
            </a:r>
            <a:r>
              <a:rPr lang="en-US" sz="900" dirty="0" smtClean="0"/>
              <a:t>delays </a:t>
            </a:r>
            <a:r>
              <a:rPr lang="en-US" sz="900" dirty="0"/>
              <a:t>and missing </a:t>
            </a:r>
            <a:r>
              <a:rPr lang="en-US" sz="900" dirty="0" smtClean="0"/>
              <a:t>transmission category, </a:t>
            </a:r>
            <a:r>
              <a:rPr lang="en-US" sz="900" dirty="0"/>
              <a:t>but not for incomplete  reporting</a:t>
            </a:r>
            <a:r>
              <a:rPr lang="en-US" sz="900" dirty="0" smtClean="0"/>
              <a:t>.</a:t>
            </a:r>
          </a:p>
          <a:p>
            <a:pPr marL="307975" indent="-307975" algn="l" eaLnBrk="1" fontAlgn="auto" hangingPunct="1">
              <a:lnSpc>
                <a:spcPts val="1000"/>
              </a:lnSpc>
              <a:spcBef>
                <a:spcPts val="0"/>
              </a:spcBef>
              <a:spcAft>
                <a:spcPts val="0"/>
              </a:spcAft>
              <a:buFont typeface="Arial" pitchFamily="34" charset="0"/>
              <a:buNone/>
              <a:defRPr/>
            </a:pPr>
            <a:r>
              <a:rPr lang="en-US" sz="900" baseline="30000" dirty="0" smtClean="0"/>
              <a:t>a </a:t>
            </a:r>
            <a:r>
              <a:rPr lang="en-US" sz="900" dirty="0" smtClean="0"/>
              <a:t>Heterosexual contact with a person known to have, or to be at high risk for, HIV infection.    </a:t>
            </a:r>
          </a:p>
          <a:p>
            <a:pPr algn="l" eaLnBrk="1" fontAlgn="auto" hangingPunct="1">
              <a:lnSpc>
                <a:spcPts val="1000"/>
              </a:lnSpc>
              <a:spcBef>
                <a:spcPts val="0"/>
              </a:spcBef>
              <a:spcAft>
                <a:spcPts val="0"/>
              </a:spcAft>
              <a:buFont typeface="Arial" pitchFamily="34" charset="0"/>
              <a:buNone/>
              <a:defRPr/>
            </a:pPr>
            <a:r>
              <a:rPr lang="en-US" sz="900" baseline="30000" dirty="0" smtClean="0"/>
              <a:t>b </a:t>
            </a:r>
            <a:r>
              <a:rPr lang="en-US" sz="900" dirty="0" smtClean="0"/>
              <a:t>Includes hemophilia, blood transfusion, perinatal exposure, and risk factor not reported or not identified. </a:t>
            </a:r>
            <a:endParaRPr lang="en-US" sz="900" dirty="0"/>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46</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42631005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304800" y="381000"/>
            <a:ext cx="8534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800"/>
              </a:lnSpc>
            </a:pPr>
            <a:r>
              <a:rPr lang="en-US" altLang="en-US" sz="2600" dirty="0" smtClean="0">
                <a:effectLst/>
              </a:rPr>
              <a:t>Diagnoses of HIV Infection and Population </a:t>
            </a:r>
            <a:br>
              <a:rPr lang="en-US" altLang="en-US" sz="2600" dirty="0" smtClean="0">
                <a:effectLst/>
              </a:rPr>
            </a:br>
            <a:r>
              <a:rPr lang="en-US" altLang="en-US" sz="2600" dirty="0" smtClean="0">
                <a:effectLst/>
              </a:rPr>
              <a:t>among Adolescents Aged 13-19 Years, </a:t>
            </a:r>
            <a:br>
              <a:rPr lang="en-US" altLang="en-US" sz="2600" dirty="0" smtClean="0">
                <a:effectLst/>
              </a:rPr>
            </a:br>
            <a:r>
              <a:rPr lang="en-US" altLang="en-US" sz="2600" dirty="0" smtClean="0">
                <a:effectLst/>
              </a:rPr>
              <a:t>by Race/Ethnicity 2011 (U.S.)</a:t>
            </a:r>
          </a:p>
        </p:txBody>
      </p:sp>
      <p:pic>
        <p:nvPicPr>
          <p:cNvPr id="512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900" y="1524000"/>
            <a:ext cx="7048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Placeholder 3"/>
          <p:cNvSpPr>
            <a:spLocks noGrp="1"/>
          </p:cNvSpPr>
          <p:nvPr>
            <p:ph type="body" sz="quarter" idx="10"/>
          </p:nvPr>
        </p:nvSpPr>
        <p:spPr bwMode="auto">
          <a:xfrm>
            <a:off x="381000" y="6019800"/>
            <a:ext cx="7086600"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marL="285750" indent="-285750" eaLnBrk="1" hangingPunct="1">
              <a:lnSpc>
                <a:spcPts val="900"/>
              </a:lnSpc>
              <a:spcBef>
                <a:spcPct val="0"/>
              </a:spcBef>
            </a:pPr>
            <a:r>
              <a:rPr lang="en-US" altLang="en-US" i="1" smtClean="0"/>
              <a:t>Note. </a:t>
            </a:r>
            <a:r>
              <a:rPr lang="en-US" altLang="en-US" smtClean="0"/>
              <a:t>Data include persons with a diagnosis of HIV infection regardless of stage of disease at diagnosis. All displayed data have been statistically adjusted to account for reporting delays, but not for incomplete reporting.</a:t>
            </a:r>
          </a:p>
          <a:p>
            <a:pPr marL="285750" indent="-285750" eaLnBrk="1" hangingPunct="1">
              <a:lnSpc>
                <a:spcPts val="900"/>
              </a:lnSpc>
              <a:spcBef>
                <a:spcPct val="0"/>
              </a:spcBef>
            </a:pPr>
            <a:r>
              <a:rPr lang="en-US" altLang="en-US" baseline="30000" smtClean="0"/>
              <a:t>a</a:t>
            </a:r>
            <a:r>
              <a:rPr lang="en-US" altLang="en-US" smtClean="0"/>
              <a:t> Hispanics/Latinos can be of any race. </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47</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69025237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293688" y="369888"/>
            <a:ext cx="8534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800"/>
              </a:lnSpc>
            </a:pPr>
            <a:r>
              <a:rPr lang="en-US" altLang="en-US" sz="2600" dirty="0" smtClean="0">
                <a:effectLst/>
              </a:rPr>
              <a:t>Diagnoses of HIV Infection and Population </a:t>
            </a:r>
            <a:br>
              <a:rPr lang="en-US" altLang="en-US" sz="2600" dirty="0" smtClean="0">
                <a:effectLst/>
              </a:rPr>
            </a:br>
            <a:r>
              <a:rPr lang="en-US" altLang="en-US" sz="2600" dirty="0" smtClean="0">
                <a:effectLst/>
              </a:rPr>
              <a:t>among Young Adults Aged 20-24 Years, </a:t>
            </a:r>
            <a:br>
              <a:rPr lang="en-US" altLang="en-US" sz="2600" dirty="0" smtClean="0">
                <a:effectLst/>
              </a:rPr>
            </a:br>
            <a:r>
              <a:rPr lang="en-US" altLang="en-US" sz="2600" dirty="0" smtClean="0">
                <a:effectLst/>
              </a:rPr>
              <a:t>by Race/Ethnicity 2011 (U.S.)</a:t>
            </a:r>
          </a:p>
        </p:txBody>
      </p:sp>
      <p:pic>
        <p:nvPicPr>
          <p:cNvPr id="614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100" y="1530350"/>
            <a:ext cx="71247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Placeholder 3"/>
          <p:cNvSpPr>
            <a:spLocks noGrp="1"/>
          </p:cNvSpPr>
          <p:nvPr>
            <p:ph type="body" sz="quarter" idx="10"/>
          </p:nvPr>
        </p:nvSpPr>
        <p:spPr bwMode="auto">
          <a:xfrm>
            <a:off x="381000" y="6019800"/>
            <a:ext cx="7086600"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marL="285750" indent="-285750" eaLnBrk="1" hangingPunct="1">
              <a:lnSpc>
                <a:spcPts val="900"/>
              </a:lnSpc>
              <a:spcBef>
                <a:spcPct val="0"/>
              </a:spcBef>
            </a:pPr>
            <a:r>
              <a:rPr lang="en-US" altLang="en-US" i="1" smtClean="0"/>
              <a:t>Note. </a:t>
            </a:r>
            <a:r>
              <a:rPr lang="en-US" altLang="en-US" smtClean="0"/>
              <a:t>Data include persons with a diagnosis of HIV infection regardless of stage of disease at diagnosis. All displayed data have been statistically adjusted to account for reporting delays, but not for incomplete reporting.</a:t>
            </a:r>
          </a:p>
          <a:p>
            <a:pPr marL="285750" indent="-285750" eaLnBrk="1" hangingPunct="1">
              <a:lnSpc>
                <a:spcPts val="900"/>
              </a:lnSpc>
              <a:spcBef>
                <a:spcPct val="0"/>
              </a:spcBef>
            </a:pPr>
            <a:r>
              <a:rPr lang="en-US" altLang="en-US" baseline="30000" smtClean="0"/>
              <a:t>a</a:t>
            </a:r>
            <a:r>
              <a:rPr lang="en-US" altLang="en-US" smtClean="0"/>
              <a:t> Hispanics/Latinos can be of any race. </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48</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193665905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304800" y="274638"/>
            <a:ext cx="8534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600"/>
              </a:lnSpc>
            </a:pPr>
            <a:r>
              <a:rPr lang="en-US" altLang="en-US" sz="2400" dirty="0" smtClean="0">
                <a:effectLst/>
              </a:rPr>
              <a:t>Diagnoses of HIV Infection among Persons Aged 13 Years and Older, by Sex and Age Group, 2011 </a:t>
            </a:r>
            <a:br>
              <a:rPr lang="en-US" altLang="en-US" sz="2400" dirty="0" smtClean="0">
                <a:effectLst/>
              </a:rPr>
            </a:br>
            <a:r>
              <a:rPr lang="en-US" altLang="en-US" sz="2400" dirty="0" smtClean="0">
                <a:effectLst/>
              </a:rPr>
              <a:t>(U.S. and 6 Dependent Areas)</a:t>
            </a:r>
          </a:p>
        </p:txBody>
      </p:sp>
      <p:pic>
        <p:nvPicPr>
          <p:cNvPr id="717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866900"/>
            <a:ext cx="807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Placeholder 3"/>
          <p:cNvSpPr>
            <a:spLocks noGrp="1"/>
          </p:cNvSpPr>
          <p:nvPr>
            <p:ph type="body" sz="quarter" idx="10"/>
          </p:nvPr>
        </p:nvSpPr>
        <p:spPr bwMode="auto">
          <a:xfrm>
            <a:off x="457200" y="5791200"/>
            <a:ext cx="6248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marL="285750" indent="-285750" eaLnBrk="1" hangingPunct="1">
              <a:spcBef>
                <a:spcPct val="0"/>
              </a:spcBef>
            </a:pPr>
            <a:r>
              <a:rPr lang="en-US" altLang="en-US" i="1" smtClean="0"/>
              <a:t>Note. </a:t>
            </a:r>
            <a:r>
              <a:rPr lang="en-US" altLang="en-US" smtClean="0"/>
              <a:t>Data include persons with a diagnosis of HIV infection regardless of stage of  disease at diagnosis.  All displayed data have been statistically adjusted to account for reporting delays, but not for incomplete reporting. </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49</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303134050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04800"/>
            <a:ext cx="7924800" cy="1431925"/>
          </a:xfrm>
        </p:spPr>
        <p:txBody>
          <a:bodyPr/>
          <a:lstStyle/>
          <a:p>
            <a:r>
              <a:rPr lang="en-US" sz="3200" dirty="0" smtClean="0"/>
              <a:t>#2: Substance use during adolescence may result in all of the following </a:t>
            </a:r>
            <a:r>
              <a:rPr lang="en-US" sz="3200" u="sng" dirty="0" smtClean="0">
                <a:solidFill>
                  <a:srgbClr val="FFFF00"/>
                </a:solidFill>
              </a:rPr>
              <a:t>except</a:t>
            </a:r>
            <a:r>
              <a:rPr lang="en-US" sz="3200" dirty="0" smtClean="0"/>
              <a:t>:</a:t>
            </a:r>
            <a:endParaRPr lang="en-US" sz="3200" dirty="0"/>
          </a:p>
        </p:txBody>
      </p:sp>
      <p:sp>
        <p:nvSpPr>
          <p:cNvPr id="5" name="Content Placeholder 4"/>
          <p:cNvSpPr>
            <a:spLocks noGrp="1"/>
          </p:cNvSpPr>
          <p:nvPr>
            <p:ph idx="1"/>
          </p:nvPr>
        </p:nvSpPr>
        <p:spPr>
          <a:xfrm>
            <a:off x="990600" y="1905000"/>
            <a:ext cx="7543800" cy="4114800"/>
          </a:xfrm>
        </p:spPr>
        <p:txBody>
          <a:bodyPr/>
          <a:lstStyle/>
          <a:p>
            <a:pPr marL="971550" lvl="1" indent="-514350">
              <a:buSzPct val="70000"/>
              <a:buFont typeface="+mj-lt"/>
              <a:buAutoNum type="alphaUcPeriod"/>
            </a:pPr>
            <a:r>
              <a:rPr lang="en-US" altLang="en-US" sz="3200" dirty="0" smtClean="0">
                <a:solidFill>
                  <a:srgbClr val="FFFF00"/>
                </a:solidFill>
                <a:effectLst/>
                <a:ea typeface="ＭＳ Ｐゴシック" pitchFamily="34" charset="-128"/>
              </a:rPr>
              <a:t>Memory problems</a:t>
            </a:r>
            <a:endParaRPr lang="en-US" altLang="en-US" sz="3200" dirty="0">
              <a:solidFill>
                <a:srgbClr val="FFFF00"/>
              </a:solidFill>
              <a:effectLst/>
              <a:ea typeface="ＭＳ Ｐゴシック" pitchFamily="34" charset="-128"/>
            </a:endParaRPr>
          </a:p>
          <a:p>
            <a:pPr marL="971550" lvl="1" indent="-514350">
              <a:buSzPct val="70000"/>
              <a:buFont typeface="+mj-lt"/>
              <a:buAutoNum type="alphaUcPeriod"/>
            </a:pPr>
            <a:r>
              <a:rPr lang="en-US" altLang="en-US" sz="3200" dirty="0" smtClean="0">
                <a:solidFill>
                  <a:srgbClr val="FFFF00"/>
                </a:solidFill>
                <a:effectLst/>
                <a:ea typeface="ＭＳ Ｐゴシック" pitchFamily="34" charset="-128"/>
              </a:rPr>
              <a:t>Learning </a:t>
            </a:r>
            <a:r>
              <a:rPr lang="en-US" altLang="en-US" sz="3200" dirty="0">
                <a:solidFill>
                  <a:srgbClr val="FFFF00"/>
                </a:solidFill>
                <a:effectLst/>
                <a:ea typeface="ＭＳ Ｐゴシック" pitchFamily="34" charset="-128"/>
              </a:rPr>
              <a:t>problems </a:t>
            </a:r>
            <a:r>
              <a:rPr lang="en-US" altLang="en-US" sz="3200" dirty="0" smtClean="0">
                <a:solidFill>
                  <a:srgbClr val="FFFF00"/>
                </a:solidFill>
                <a:effectLst/>
                <a:ea typeface="ＭＳ Ｐゴシック" pitchFamily="34" charset="-128"/>
              </a:rPr>
              <a:t> </a:t>
            </a:r>
          </a:p>
          <a:p>
            <a:pPr marL="971550" lvl="1" indent="-514350">
              <a:buSzPct val="70000"/>
              <a:buFont typeface="+mj-lt"/>
              <a:buAutoNum type="alphaUcPeriod"/>
            </a:pPr>
            <a:r>
              <a:rPr lang="en-US" altLang="en-US" sz="3200" dirty="0">
                <a:solidFill>
                  <a:srgbClr val="FFFF00"/>
                </a:solidFill>
                <a:effectLst/>
                <a:ea typeface="ＭＳ Ｐゴシック" pitchFamily="34" charset="-128"/>
              </a:rPr>
              <a:t>I</a:t>
            </a:r>
            <a:r>
              <a:rPr lang="en-US" altLang="en-US" sz="3200" dirty="0" smtClean="0">
                <a:solidFill>
                  <a:srgbClr val="FFFF00"/>
                </a:solidFill>
                <a:effectLst/>
                <a:ea typeface="ＭＳ Ｐゴシック" pitchFamily="34" charset="-128"/>
              </a:rPr>
              <a:t>ntoxication  </a:t>
            </a:r>
            <a:r>
              <a:rPr lang="en-US" altLang="en-US" sz="3200" dirty="0">
                <a:solidFill>
                  <a:srgbClr val="FFFF00"/>
                </a:solidFill>
                <a:effectLst/>
                <a:ea typeface="ＭＳ Ｐゴシック" pitchFamily="34" charset="-128"/>
              </a:rPr>
              <a:t>(motor impairment and </a:t>
            </a:r>
            <a:r>
              <a:rPr lang="en-US" altLang="en-US" sz="3200" dirty="0" smtClean="0">
                <a:solidFill>
                  <a:srgbClr val="FFFF00"/>
                </a:solidFill>
                <a:effectLst/>
                <a:ea typeface="ＭＳ Ｐゴシック" pitchFamily="34" charset="-128"/>
              </a:rPr>
              <a:t>sedation)</a:t>
            </a:r>
          </a:p>
          <a:p>
            <a:pPr marL="971550" lvl="1" indent="-514350">
              <a:buSzPct val="70000"/>
              <a:buFont typeface="+mj-lt"/>
              <a:buAutoNum type="alphaUcPeriod"/>
            </a:pPr>
            <a:r>
              <a:rPr lang="en-US" altLang="en-US" sz="3200" dirty="0" smtClean="0">
                <a:solidFill>
                  <a:srgbClr val="FFFF00"/>
                </a:solidFill>
                <a:effectLst/>
                <a:ea typeface="ＭＳ Ｐゴシック" pitchFamily="34" charset="-128"/>
              </a:rPr>
              <a:t>Substance Dependence</a:t>
            </a:r>
            <a:endParaRPr lang="en-US" altLang="en-US" sz="3200" dirty="0">
              <a:solidFill>
                <a:srgbClr val="FFFF00"/>
              </a:solidFill>
              <a:effectLst/>
              <a:ea typeface="ＭＳ Ｐゴシック" pitchFamily="34" charset="-128"/>
            </a:endParaRPr>
          </a:p>
          <a:p>
            <a:endParaRPr lang="en-US" dirty="0">
              <a:solidFill>
                <a:srgbClr val="FFFF00"/>
              </a:solidFill>
              <a:effectLst/>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5</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9047273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228600" y="381000"/>
            <a:ext cx="8686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800"/>
              </a:lnSpc>
            </a:pPr>
            <a:r>
              <a:rPr lang="en-US" altLang="en-US" sz="2400" dirty="0" smtClean="0">
                <a:effectLst/>
              </a:rPr>
              <a:t>Diagnoses of HIV Infection among Adolescent and Young Adult Males, by Age Group and Transmission Category  2011 (U.S. and 6 Dependent Areas)</a:t>
            </a:r>
          </a:p>
        </p:txBody>
      </p:sp>
      <p:graphicFrame>
        <p:nvGraphicFramePr>
          <p:cNvPr id="5" name="Table 4"/>
          <p:cNvGraphicFramePr>
            <a:graphicFrameLocks noGrp="1"/>
          </p:cNvGraphicFramePr>
          <p:nvPr/>
        </p:nvGraphicFramePr>
        <p:xfrm>
          <a:off x="609600" y="1981200"/>
          <a:ext cx="7729538" cy="3490912"/>
        </p:xfrm>
        <a:graphic>
          <a:graphicData uri="http://schemas.openxmlformats.org/drawingml/2006/table">
            <a:tbl>
              <a:tblPr/>
              <a:tblGrid>
                <a:gridCol w="4062800"/>
                <a:gridCol w="756570"/>
                <a:gridCol w="923752"/>
                <a:gridCol w="259098"/>
                <a:gridCol w="863659"/>
                <a:gridCol w="863659"/>
              </a:tblGrid>
              <a:tr h="457178">
                <a:tc>
                  <a:txBody>
                    <a:bodyPr/>
                    <a:lstStyle/>
                    <a:p>
                      <a:pPr algn="l" fontAlgn="t"/>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gridSpan="2">
                  <a:txBody>
                    <a:bodyPr/>
                    <a:lstStyle/>
                    <a:p>
                      <a:pPr algn="ctr" fontAlgn="t"/>
                      <a:r>
                        <a:rPr lang="en-US" sz="1800" b="1" i="0" u="none" strike="noStrike" dirty="0" smtClean="0">
                          <a:solidFill>
                            <a:schemeClr val="bg2"/>
                          </a:solidFill>
                          <a:effectLst>
                            <a:outerShdw blurRad="38100" dist="38100" dir="2700000" algn="tl">
                              <a:srgbClr val="000000">
                                <a:alpha val="43137"/>
                              </a:srgbClr>
                            </a:outerShdw>
                          </a:effectLst>
                          <a:latin typeface="+mn-lt"/>
                        </a:rPr>
                        <a:t>13</a:t>
                      </a:r>
                      <a:r>
                        <a:rPr lang="en-US" sz="1800" b="1" dirty="0" smtClean="0">
                          <a:solidFill>
                            <a:schemeClr val="bg2"/>
                          </a:solidFill>
                          <a:effectLst>
                            <a:outerShdw blurRad="38100" dist="38100" dir="2700000" algn="tl">
                              <a:srgbClr val="000000">
                                <a:alpha val="43137"/>
                              </a:srgbClr>
                            </a:outerShdw>
                          </a:effectLst>
                        </a:rPr>
                        <a:t>–</a:t>
                      </a:r>
                      <a:r>
                        <a:rPr lang="en-US" sz="1800" b="1" i="0" u="none" strike="noStrike" dirty="0" smtClean="0">
                          <a:solidFill>
                            <a:schemeClr val="bg2"/>
                          </a:solidFill>
                          <a:effectLst>
                            <a:outerShdw blurRad="38100" dist="38100" dir="2700000" algn="tl">
                              <a:srgbClr val="000000">
                                <a:alpha val="43137"/>
                              </a:srgbClr>
                            </a:outerShdw>
                          </a:effectLst>
                          <a:latin typeface="+mn-lt"/>
                        </a:rPr>
                        <a:t>19 years</a:t>
                      </a:r>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hMerge="1">
                  <a:txBody>
                    <a:bodyPr/>
                    <a:lstStyle/>
                    <a:p>
                      <a:pPr algn="r" fontAlgn="t"/>
                      <a:endParaRPr lang="en-US" sz="2000" b="0" i="0" u="none" strike="noStrike" dirty="0">
                        <a:solidFill>
                          <a:schemeClr val="bg2"/>
                        </a:solidFill>
                        <a:latin typeface="+mn-lt"/>
                      </a:endParaRPr>
                    </a:p>
                  </a:txBody>
                  <a:tcPr marL="0" marR="0" marT="0" marB="0">
                    <a:lnL w="63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gridSpan="2">
                  <a:txBody>
                    <a:bodyPr/>
                    <a:lstStyle/>
                    <a:p>
                      <a:pPr algn="ctr" fontAlgn="t"/>
                      <a:r>
                        <a:rPr lang="en-US" sz="1800" b="1" i="0" u="none" strike="noStrike" dirty="0" smtClean="0">
                          <a:solidFill>
                            <a:schemeClr val="bg2"/>
                          </a:solidFill>
                          <a:effectLst>
                            <a:outerShdw blurRad="38100" dist="38100" dir="2700000" algn="tl">
                              <a:srgbClr val="000000">
                                <a:alpha val="43137"/>
                              </a:srgbClr>
                            </a:outerShdw>
                          </a:effectLst>
                          <a:latin typeface="+mn-lt"/>
                        </a:rPr>
                        <a:t>20</a:t>
                      </a:r>
                      <a:r>
                        <a:rPr lang="en-US" sz="1800" b="1" dirty="0" smtClean="0">
                          <a:solidFill>
                            <a:schemeClr val="bg2"/>
                          </a:solidFill>
                          <a:effectLst>
                            <a:outerShdw blurRad="38100" dist="38100" dir="2700000" algn="tl">
                              <a:srgbClr val="000000">
                                <a:alpha val="43137"/>
                              </a:srgbClr>
                            </a:outerShdw>
                          </a:effectLst>
                        </a:rPr>
                        <a:t>–</a:t>
                      </a:r>
                      <a:r>
                        <a:rPr lang="en-US" sz="1800" b="1" i="0" u="none" strike="noStrike" dirty="0" smtClean="0">
                          <a:solidFill>
                            <a:schemeClr val="bg2"/>
                          </a:solidFill>
                          <a:effectLst>
                            <a:outerShdw blurRad="38100" dist="38100" dir="2700000" algn="tl">
                              <a:srgbClr val="000000">
                                <a:alpha val="43137"/>
                              </a:srgbClr>
                            </a:outerShdw>
                          </a:effectLst>
                          <a:latin typeface="+mn-lt"/>
                        </a:rPr>
                        <a:t>24 years</a:t>
                      </a:r>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hMerge="1">
                  <a:txBody>
                    <a:bodyPr/>
                    <a:lstStyle/>
                    <a:p>
                      <a:pPr algn="l" fontAlgn="t"/>
                      <a:endParaRPr lang="en-US" sz="2000" b="0" i="0" u="none" strike="noStrike" dirty="0">
                        <a:solidFill>
                          <a:schemeClr val="bg2"/>
                        </a:solidFill>
                        <a:latin typeface="+mn-lt"/>
                      </a:endParaRPr>
                    </a:p>
                  </a:txBody>
                  <a:tcPr marL="0" marR="0" marT="0" marB="0">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40795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chemeClr val="bg2"/>
                          </a:solidFill>
                          <a:effectLst>
                            <a:outerShdw blurRad="38100" dist="38100" dir="2700000" algn="tl">
                              <a:srgbClr val="000000">
                                <a:alpha val="43137"/>
                              </a:srgbClr>
                            </a:outerShdw>
                          </a:effectLst>
                          <a:latin typeface="+mn-lt"/>
                        </a:rPr>
                        <a:t>Transmission</a:t>
                      </a:r>
                      <a:r>
                        <a:rPr lang="en-US" sz="1800" b="1" i="0" u="none" strike="noStrike" baseline="0" dirty="0" smtClean="0">
                          <a:solidFill>
                            <a:schemeClr val="bg2"/>
                          </a:solidFill>
                          <a:effectLst>
                            <a:outerShdw blurRad="38100" dist="38100" dir="2700000" algn="tl">
                              <a:srgbClr val="000000">
                                <a:alpha val="43137"/>
                              </a:srgbClr>
                            </a:outerShdw>
                          </a:effectLst>
                          <a:latin typeface="+mn-lt"/>
                        </a:rPr>
                        <a:t> category</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91439" marR="91439" marT="0" marB="0" anchor="ctr">
                    <a:lnL>
                      <a:noFill/>
                    </a:lnL>
                    <a:lnR>
                      <a:noFill/>
                    </a:lnR>
                    <a:lnT w="28575"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1800" b="1" i="0" u="none" strike="noStrike" dirty="0">
                          <a:solidFill>
                            <a:schemeClr val="bg2"/>
                          </a:solidFill>
                          <a:effectLst>
                            <a:outerShdw blurRad="38100" dist="38100" dir="2700000" algn="tl">
                              <a:srgbClr val="000000">
                                <a:alpha val="43137"/>
                              </a:srgbClr>
                            </a:outerShdw>
                          </a:effectLst>
                          <a:latin typeface="+mn-lt"/>
                        </a:rPr>
                        <a:t>No.</a:t>
                      </a:r>
                    </a:p>
                  </a:txBody>
                  <a:tcPr marL="0" marR="9143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1800" b="1" i="0" u="none" strike="noStrike" dirty="0">
                          <a:solidFill>
                            <a:schemeClr val="bg2"/>
                          </a:solidFill>
                          <a:effectLst>
                            <a:outerShdw blurRad="38100" dist="38100" dir="2700000" algn="tl">
                              <a:srgbClr val="000000">
                                <a:alpha val="43137"/>
                              </a:srgbClr>
                            </a:outerShdw>
                          </a:effectLst>
                          <a:latin typeface="+mn-lt"/>
                        </a:rPr>
                        <a:t>%</a:t>
                      </a:r>
                    </a:p>
                  </a:txBody>
                  <a:tcPr marL="0" marR="9143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ctr" fontAlgn="t"/>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1800" b="1" i="0" u="none" strike="noStrike" dirty="0">
                          <a:solidFill>
                            <a:schemeClr val="bg2"/>
                          </a:solidFill>
                          <a:effectLst>
                            <a:outerShdw blurRad="38100" dist="38100" dir="2700000" algn="tl">
                              <a:srgbClr val="000000">
                                <a:alpha val="43137"/>
                              </a:srgbClr>
                            </a:outerShdw>
                          </a:effectLst>
                          <a:latin typeface="+mn-lt"/>
                        </a:rPr>
                        <a:t>No.</a:t>
                      </a:r>
                    </a:p>
                  </a:txBody>
                  <a:tcPr marL="0" marR="9143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1800" b="1" i="0" u="none" strike="noStrike" dirty="0">
                          <a:solidFill>
                            <a:schemeClr val="bg2"/>
                          </a:solidFill>
                          <a:effectLst>
                            <a:outerShdw blurRad="38100" dist="38100" dir="2700000" algn="tl">
                              <a:srgbClr val="000000">
                                <a:alpha val="43137"/>
                              </a:srgbClr>
                            </a:outerShdw>
                          </a:effectLst>
                          <a:latin typeface="+mn-lt"/>
                        </a:rPr>
                        <a:t>%</a:t>
                      </a:r>
                    </a:p>
                  </a:txBody>
                  <a:tcPr marL="91439" marR="9143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509946">
                <a:tc>
                  <a:txBody>
                    <a:bodyPr/>
                    <a:lstStyle/>
                    <a:p>
                      <a:pPr algn="l" fontAlgn="t"/>
                      <a:r>
                        <a:rPr lang="en-US" sz="1800" b="0" i="0" u="none" strike="noStrike" dirty="0">
                          <a:solidFill>
                            <a:schemeClr val="bg2"/>
                          </a:solidFill>
                          <a:effectLst>
                            <a:outerShdw blurRad="38100" dist="38100" dir="2700000" algn="tl">
                              <a:srgbClr val="000000">
                                <a:alpha val="43137"/>
                              </a:srgbClr>
                            </a:outerShdw>
                          </a:effectLst>
                          <a:latin typeface="+mn-lt"/>
                        </a:rPr>
                        <a:t>Male-to-male sexual contact</a:t>
                      </a:r>
                    </a:p>
                  </a:txBody>
                  <a:tcPr marL="182878"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1,664</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92.8</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6,354</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90.8</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79279">
                <a:tc>
                  <a:txBody>
                    <a:bodyPr/>
                    <a:lstStyle/>
                    <a:p>
                      <a:pPr algn="l" fontAlgn="t"/>
                      <a:r>
                        <a:rPr lang="en-US" sz="1800" b="0" i="0" u="none" strike="noStrike" dirty="0">
                          <a:solidFill>
                            <a:schemeClr val="bg2"/>
                          </a:solidFill>
                          <a:effectLst>
                            <a:outerShdw blurRad="38100" dist="38100" dir="2700000" algn="tl">
                              <a:srgbClr val="000000">
                                <a:alpha val="43137"/>
                              </a:srgbClr>
                            </a:outerShdw>
                          </a:effectLst>
                          <a:latin typeface="+mn-lt"/>
                        </a:rPr>
                        <a:t>Injection drug </a:t>
                      </a:r>
                      <a:r>
                        <a:rPr lang="en-US" sz="1800" b="0" i="0" u="none" strike="noStrike" dirty="0" smtClean="0">
                          <a:solidFill>
                            <a:schemeClr val="bg2"/>
                          </a:solidFill>
                          <a:effectLst>
                            <a:outerShdw blurRad="38100" dist="38100" dir="2700000" algn="tl">
                              <a:srgbClr val="000000">
                                <a:alpha val="43137"/>
                              </a:srgbClr>
                            </a:outerShdw>
                          </a:effectLst>
                          <a:latin typeface="+mn-lt"/>
                        </a:rPr>
                        <a:t>use (IDU)</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182878"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23</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1.4</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117</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1.7</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455331">
                <a:tc>
                  <a:txBody>
                    <a:bodyPr/>
                    <a:lstStyle/>
                    <a:p>
                      <a:pPr indent="-457200" algn="l" fontAlgn="t"/>
                      <a:r>
                        <a:rPr lang="en-US" sz="1800" b="0" i="0" u="none" strike="noStrike" dirty="0">
                          <a:solidFill>
                            <a:schemeClr val="bg2"/>
                          </a:solidFill>
                          <a:effectLst>
                            <a:outerShdw blurRad="38100" dist="38100" dir="2700000" algn="tl">
                              <a:srgbClr val="000000">
                                <a:alpha val="43137"/>
                              </a:srgbClr>
                            </a:outerShdw>
                          </a:effectLst>
                          <a:latin typeface="+mn-lt"/>
                        </a:rPr>
                        <a:t>Male-to-male sexual contact </a:t>
                      </a:r>
                      <a:r>
                        <a:rPr lang="en-US" sz="1800" b="0" i="0" u="none" strike="noStrike" dirty="0" smtClean="0">
                          <a:solidFill>
                            <a:schemeClr val="bg2"/>
                          </a:solidFill>
                          <a:effectLst>
                            <a:outerShdw blurRad="38100" dist="38100" dir="2700000" algn="tl">
                              <a:srgbClr val="000000">
                                <a:alpha val="43137"/>
                              </a:srgbClr>
                            </a:outerShdw>
                          </a:effectLst>
                          <a:latin typeface="+mn-lt"/>
                        </a:rPr>
                        <a:t>and IDU</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182878"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37</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2.1</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232</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3.3</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449815">
                <a:tc>
                  <a:txBody>
                    <a:bodyPr/>
                    <a:lstStyle/>
                    <a:p>
                      <a:pPr algn="l" fontAlgn="t"/>
                      <a:r>
                        <a:rPr lang="en-US" sz="1800" b="0" i="0" u="none" strike="noStrike" dirty="0">
                          <a:solidFill>
                            <a:schemeClr val="bg2"/>
                          </a:solidFill>
                          <a:effectLst>
                            <a:outerShdw blurRad="38100" dist="38100" dir="2700000" algn="tl">
                              <a:srgbClr val="000000">
                                <a:alpha val="43137"/>
                              </a:srgbClr>
                            </a:outerShdw>
                          </a:effectLst>
                          <a:latin typeface="+mn-lt"/>
                        </a:rPr>
                        <a:t>Heterosexual </a:t>
                      </a:r>
                      <a:r>
                        <a:rPr lang="en-US" sz="1800" b="0" i="0" u="none" strike="noStrike" dirty="0" err="1">
                          <a:solidFill>
                            <a:schemeClr val="bg2"/>
                          </a:solidFill>
                          <a:effectLst>
                            <a:outerShdw blurRad="38100" dist="38100" dir="2700000" algn="tl">
                              <a:srgbClr val="000000">
                                <a:alpha val="43137"/>
                              </a:srgbClr>
                            </a:outerShdw>
                          </a:effectLst>
                          <a:latin typeface="+mn-lt"/>
                        </a:rPr>
                        <a:t>contact</a:t>
                      </a:r>
                      <a:r>
                        <a:rPr lang="en-US" sz="1800" b="0" i="0" u="none" strike="noStrike" baseline="30000" dirty="0" err="1">
                          <a:solidFill>
                            <a:schemeClr val="bg2"/>
                          </a:solidFill>
                          <a:effectLst>
                            <a:outerShdw blurRad="38100" dist="38100" dir="2700000" algn="tl">
                              <a:srgbClr val="000000">
                                <a:alpha val="43137"/>
                              </a:srgbClr>
                            </a:outerShdw>
                          </a:effectLst>
                          <a:latin typeface="+mn-lt"/>
                        </a:rPr>
                        <a:t>a</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182878"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67</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3.7</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294</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4.2</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79279">
                <a:tc>
                  <a:txBody>
                    <a:bodyPr/>
                    <a:lstStyle/>
                    <a:p>
                      <a:pPr algn="l" fontAlgn="t"/>
                      <a:r>
                        <a:rPr lang="en-US" sz="1800" b="0" i="0" u="none" strike="noStrike" dirty="0" err="1">
                          <a:solidFill>
                            <a:schemeClr val="bg2"/>
                          </a:solidFill>
                          <a:effectLst>
                            <a:outerShdw blurRad="38100" dist="38100" dir="2700000" algn="tl">
                              <a:srgbClr val="000000">
                                <a:alpha val="43137"/>
                              </a:srgbClr>
                            </a:outerShdw>
                          </a:effectLst>
                          <a:latin typeface="+mn-lt"/>
                        </a:rPr>
                        <a:t>Other</a:t>
                      </a:r>
                      <a:r>
                        <a:rPr lang="en-US" sz="1800" b="0" i="0" u="none" strike="noStrike" baseline="30000" dirty="0" err="1">
                          <a:solidFill>
                            <a:schemeClr val="bg2"/>
                          </a:solidFill>
                          <a:effectLst>
                            <a:outerShdw blurRad="38100" dist="38100" dir="2700000" algn="tl">
                              <a:srgbClr val="000000">
                                <a:alpha val="43137"/>
                              </a:srgbClr>
                            </a:outerShdw>
                          </a:effectLst>
                          <a:latin typeface="+mn-lt"/>
                        </a:rPr>
                        <a:t>b</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182878"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0</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0.0</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0</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0" i="0" u="none" strike="noStrike" dirty="0" smtClean="0">
                          <a:solidFill>
                            <a:schemeClr val="bg2"/>
                          </a:solidFill>
                          <a:effectLst>
                            <a:outerShdw blurRad="38100" dist="38100" dir="2700000" algn="tl">
                              <a:srgbClr val="000000">
                                <a:alpha val="43137"/>
                              </a:srgbClr>
                            </a:outerShdw>
                          </a:effectLst>
                          <a:latin typeface="+mn-lt"/>
                        </a:rPr>
                        <a:t>0.0</a:t>
                      </a:r>
                      <a:endParaRPr lang="en-US" sz="1800" b="0"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r>
              <a:tr h="452129">
                <a:tc>
                  <a:txBody>
                    <a:bodyPr/>
                    <a:lstStyle/>
                    <a:p>
                      <a:pPr algn="l" fontAlgn="t"/>
                      <a:r>
                        <a:rPr lang="en-US" sz="1800" b="1" i="0" u="none" strike="noStrike" dirty="0">
                          <a:solidFill>
                            <a:schemeClr val="bg2"/>
                          </a:solidFill>
                          <a:effectLst>
                            <a:outerShdw blurRad="38100" dist="38100" dir="2700000" algn="tl">
                              <a:srgbClr val="000000">
                                <a:alpha val="43137"/>
                              </a:srgbClr>
                            </a:outerShdw>
                          </a:effectLst>
                          <a:latin typeface="+mn-lt"/>
                        </a:rPr>
                        <a:t>Total</a:t>
                      </a:r>
                    </a:p>
                  </a:txBody>
                  <a:tcPr marL="91439" marR="91439"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1" i="0" u="none" strike="noStrike" dirty="0" smtClean="0">
                          <a:solidFill>
                            <a:schemeClr val="bg2"/>
                          </a:solidFill>
                          <a:effectLst>
                            <a:outerShdw blurRad="38100" dist="38100" dir="2700000" algn="tl">
                              <a:srgbClr val="000000">
                                <a:alpha val="43137"/>
                              </a:srgbClr>
                            </a:outerShdw>
                          </a:effectLst>
                          <a:latin typeface="+mn-lt"/>
                        </a:rPr>
                        <a:t>1,794</a:t>
                      </a:r>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i="0" u="none" strike="noStrike" dirty="0" smtClean="0">
                          <a:solidFill>
                            <a:schemeClr val="bg2"/>
                          </a:solidFill>
                          <a:effectLst>
                            <a:outerShdw blurRad="38100" dist="38100" dir="2700000" algn="tl">
                              <a:srgbClr val="000000">
                                <a:alpha val="43137"/>
                              </a:srgbClr>
                            </a:outerShdw>
                          </a:effectLst>
                          <a:latin typeface="+mn-lt"/>
                        </a:rPr>
                        <a:t>100</a:t>
                      </a:r>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t"/>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800" b="1" i="0" u="none" strike="noStrike" dirty="0" smtClean="0">
                          <a:solidFill>
                            <a:schemeClr val="bg2"/>
                          </a:solidFill>
                          <a:effectLst>
                            <a:outerShdw blurRad="38100" dist="38100" dir="2700000" algn="tl">
                              <a:srgbClr val="000000">
                                <a:alpha val="43137"/>
                              </a:srgbClr>
                            </a:outerShdw>
                          </a:effectLst>
                          <a:latin typeface="+mn-lt"/>
                        </a:rPr>
                        <a:t>6,998</a:t>
                      </a:r>
                      <a:endParaRPr lang="en-US" sz="1800" b="1" i="0" u="none" strike="noStrike" dirty="0">
                        <a:solidFill>
                          <a:schemeClr val="bg2"/>
                        </a:solidFill>
                        <a:effectLst>
                          <a:outerShdw blurRad="38100" dist="38100" dir="2700000" algn="tl">
                            <a:srgbClr val="000000">
                              <a:alpha val="43137"/>
                            </a:srgbClr>
                          </a:outerShdw>
                        </a:effectLst>
                        <a:latin typeface="+mn-lt"/>
                      </a:endParaRPr>
                    </a:p>
                  </a:txBody>
                  <a:tcPr marL="0" marR="91439"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i="0" u="none" strike="noStrike" dirty="0" smtClean="0">
                          <a:solidFill>
                            <a:schemeClr val="bg2"/>
                          </a:solidFill>
                          <a:effectLst>
                            <a:outerShdw blurRad="38100" dist="38100" dir="2700000" algn="tl">
                              <a:srgbClr val="000000">
                                <a:alpha val="43137"/>
                              </a:srgbClr>
                            </a:outerShdw>
                          </a:effectLst>
                          <a:latin typeface="+mn-lt"/>
                        </a:rPr>
                        <a:t>100</a:t>
                      </a:r>
                    </a:p>
                  </a:txBody>
                  <a:tcPr marL="0" marR="91439" marT="0" marB="0" anchor="b">
                    <a:lnL w="12700" cap="flat" cmpd="sng" algn="ctr">
                      <a:no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tcPr>
                </a:tc>
              </a:tr>
            </a:tbl>
          </a:graphicData>
        </a:graphic>
      </p:graphicFrame>
      <p:sp>
        <p:nvSpPr>
          <p:cNvPr id="8246" name="Text Placeholder 3"/>
          <p:cNvSpPr>
            <a:spLocks noGrp="1"/>
          </p:cNvSpPr>
          <p:nvPr>
            <p:ph type="body" sz="quarter" idx="10"/>
          </p:nvPr>
        </p:nvSpPr>
        <p:spPr bwMode="auto">
          <a:xfrm>
            <a:off x="381000" y="5638800"/>
            <a:ext cx="6934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marL="285750" indent="-285750" eaLnBrk="1" hangingPunct="1">
              <a:lnSpc>
                <a:spcPts val="900"/>
              </a:lnSpc>
              <a:spcBef>
                <a:spcPct val="0"/>
              </a:spcBef>
            </a:pPr>
            <a:r>
              <a:rPr lang="en-US" altLang="en-US" i="1" smtClean="0"/>
              <a:t>Note. </a:t>
            </a:r>
            <a:r>
              <a:rPr lang="en-US" altLang="en-US" smtClean="0"/>
              <a:t>Data include persons with a diagnosis of HIV infection regardless of stage of  disease at diagnosis.  All displayed data have been statistically adjusted to account for reporting delays and missing transmission category, but not for incomplete reporting.     </a:t>
            </a:r>
          </a:p>
          <a:p>
            <a:pPr marL="285750" indent="-285750" eaLnBrk="1" hangingPunct="1">
              <a:lnSpc>
                <a:spcPts val="900"/>
              </a:lnSpc>
              <a:spcBef>
                <a:spcPct val="0"/>
              </a:spcBef>
            </a:pPr>
            <a:r>
              <a:rPr lang="en-US" altLang="en-US" baseline="30000" smtClean="0"/>
              <a:t>a</a:t>
            </a:r>
            <a:r>
              <a:rPr lang="en-US" altLang="en-US" smtClean="0"/>
              <a:t> Heterosexual contact with a person known to have, or to be at high risk for, HIV infection.     </a:t>
            </a:r>
          </a:p>
          <a:p>
            <a:pPr marL="285750" indent="-285750" eaLnBrk="1" hangingPunct="1">
              <a:lnSpc>
                <a:spcPts val="900"/>
              </a:lnSpc>
              <a:spcBef>
                <a:spcPct val="0"/>
              </a:spcBef>
            </a:pPr>
            <a:r>
              <a:rPr lang="en-US" altLang="en-US" baseline="30000" smtClean="0"/>
              <a:t>b </a:t>
            </a:r>
            <a:r>
              <a:rPr lang="en-US" altLang="en-US" smtClean="0"/>
              <a:t>Includes hemophilia, blood transfusion, perinatal exposure, and risk factor not reported or not identified.</a:t>
            </a: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50</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8769685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04800" y="457200"/>
            <a:ext cx="8534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600"/>
              </a:lnSpc>
            </a:pPr>
            <a:r>
              <a:rPr lang="en-US" altLang="en-US" sz="2400" dirty="0" smtClean="0">
                <a:effectLst/>
              </a:rPr>
              <a:t>Diagnoses of HIV Infection among Adolescent and Young Adult Females, by Age Group and Transmission Category  2011 (U.S. and 6 Dependent Areas)</a:t>
            </a:r>
          </a:p>
        </p:txBody>
      </p:sp>
      <p:graphicFrame>
        <p:nvGraphicFramePr>
          <p:cNvPr id="5" name="Table 4"/>
          <p:cNvGraphicFramePr>
            <a:graphicFrameLocks noGrp="1"/>
          </p:cNvGraphicFramePr>
          <p:nvPr/>
        </p:nvGraphicFramePr>
        <p:xfrm>
          <a:off x="762000" y="2209800"/>
          <a:ext cx="7391400" cy="3009900"/>
        </p:xfrm>
        <a:graphic>
          <a:graphicData uri="http://schemas.openxmlformats.org/drawingml/2006/table">
            <a:tbl>
              <a:tblPr/>
              <a:tblGrid>
                <a:gridCol w="3885068"/>
                <a:gridCol w="723473"/>
                <a:gridCol w="883342"/>
                <a:gridCol w="247763"/>
                <a:gridCol w="825877"/>
                <a:gridCol w="825877"/>
              </a:tblGrid>
              <a:tr h="419207">
                <a:tc>
                  <a:txBody>
                    <a:bodyPr/>
                    <a:lstStyle/>
                    <a:p>
                      <a:pPr algn="l" fontAlgn="t"/>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gridSpan="2">
                  <a:txBody>
                    <a:bodyPr/>
                    <a:lstStyle/>
                    <a:p>
                      <a:pPr algn="ctr" fontAlgn="t"/>
                      <a:r>
                        <a:rPr lang="en-US" sz="2000" b="1" i="0" u="none" strike="noStrike" dirty="0" smtClean="0">
                          <a:solidFill>
                            <a:schemeClr val="bg2"/>
                          </a:solidFill>
                          <a:effectLst>
                            <a:outerShdw blurRad="38100" dist="38100" dir="2700000" algn="tl">
                              <a:srgbClr val="000000">
                                <a:alpha val="43137"/>
                              </a:srgbClr>
                            </a:outerShdw>
                          </a:effectLst>
                          <a:latin typeface="+mn-lt"/>
                        </a:rPr>
                        <a:t>13</a:t>
                      </a:r>
                      <a:r>
                        <a:rPr lang="en-US" sz="2000" b="1" dirty="0" smtClean="0">
                          <a:solidFill>
                            <a:schemeClr val="bg2"/>
                          </a:solidFill>
                          <a:effectLst>
                            <a:outerShdw blurRad="38100" dist="38100" dir="2700000" algn="tl">
                              <a:srgbClr val="000000">
                                <a:alpha val="43137"/>
                              </a:srgbClr>
                            </a:outerShdw>
                          </a:effectLst>
                        </a:rPr>
                        <a:t>–</a:t>
                      </a:r>
                      <a:r>
                        <a:rPr lang="en-US" sz="2000" b="1" i="0" u="none" strike="noStrike" dirty="0" smtClean="0">
                          <a:solidFill>
                            <a:schemeClr val="bg2"/>
                          </a:solidFill>
                          <a:effectLst>
                            <a:outerShdw blurRad="38100" dist="38100" dir="2700000" algn="tl">
                              <a:srgbClr val="000000">
                                <a:alpha val="43137"/>
                              </a:srgbClr>
                            </a:outerShdw>
                          </a:effectLst>
                          <a:latin typeface="+mn-lt"/>
                        </a:rPr>
                        <a:t>19 years</a:t>
                      </a:r>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hMerge="1">
                  <a:txBody>
                    <a:bodyPr/>
                    <a:lstStyle/>
                    <a:p>
                      <a:pPr algn="r" fontAlgn="t"/>
                      <a:endParaRPr lang="en-US" sz="2000" b="0" i="0" u="none" strike="noStrike" dirty="0">
                        <a:solidFill>
                          <a:schemeClr val="bg2"/>
                        </a:solidFill>
                        <a:latin typeface="+mn-lt"/>
                      </a:endParaRPr>
                    </a:p>
                  </a:txBody>
                  <a:tcPr marL="0" marR="0" marT="0" marB="0">
                    <a:lnL w="63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gridSpan="2">
                  <a:txBody>
                    <a:bodyPr/>
                    <a:lstStyle/>
                    <a:p>
                      <a:pPr algn="ctr" fontAlgn="t"/>
                      <a:r>
                        <a:rPr lang="en-US" sz="2000" b="1" i="0" u="none" strike="noStrike" dirty="0" smtClean="0">
                          <a:solidFill>
                            <a:schemeClr val="bg2"/>
                          </a:solidFill>
                          <a:effectLst>
                            <a:outerShdw blurRad="38100" dist="38100" dir="2700000" algn="tl">
                              <a:srgbClr val="000000">
                                <a:alpha val="43137"/>
                              </a:srgbClr>
                            </a:outerShdw>
                          </a:effectLst>
                          <a:latin typeface="+mn-lt"/>
                        </a:rPr>
                        <a:t>20</a:t>
                      </a:r>
                      <a:r>
                        <a:rPr lang="en-US" sz="2000" b="1" dirty="0" smtClean="0">
                          <a:solidFill>
                            <a:schemeClr val="bg2"/>
                          </a:solidFill>
                          <a:effectLst>
                            <a:outerShdw blurRad="38100" dist="38100" dir="2700000" algn="tl">
                              <a:srgbClr val="000000">
                                <a:alpha val="43137"/>
                              </a:srgbClr>
                            </a:outerShdw>
                          </a:effectLst>
                        </a:rPr>
                        <a:t>–</a:t>
                      </a:r>
                      <a:r>
                        <a:rPr lang="en-US" sz="2000" b="1" i="0" u="none" strike="noStrike" dirty="0" smtClean="0">
                          <a:solidFill>
                            <a:schemeClr val="bg2"/>
                          </a:solidFill>
                          <a:effectLst>
                            <a:outerShdw blurRad="38100" dist="38100" dir="2700000" algn="tl">
                              <a:srgbClr val="000000">
                                <a:alpha val="43137"/>
                              </a:srgbClr>
                            </a:outerShdw>
                          </a:effectLst>
                          <a:latin typeface="+mn-lt"/>
                        </a:rPr>
                        <a:t>24 years</a:t>
                      </a:r>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T="0" marB="0" anchor="b">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hMerge="1">
                  <a:txBody>
                    <a:bodyPr/>
                    <a:lstStyle/>
                    <a:p>
                      <a:pPr algn="l" fontAlgn="t"/>
                      <a:endParaRPr lang="en-US" sz="2000" b="0" i="0" u="none" strike="noStrike" dirty="0">
                        <a:solidFill>
                          <a:schemeClr val="bg2"/>
                        </a:solidFill>
                        <a:latin typeface="+mn-lt"/>
                      </a:endParaRPr>
                    </a:p>
                  </a:txBody>
                  <a:tcPr marL="0" marR="0" marT="0" marB="0">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4190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chemeClr val="bg2"/>
                          </a:solidFill>
                          <a:effectLst>
                            <a:outerShdw blurRad="38100" dist="38100" dir="2700000" algn="tl">
                              <a:srgbClr val="000000">
                                <a:alpha val="43137"/>
                              </a:srgbClr>
                            </a:outerShdw>
                          </a:effectLst>
                          <a:latin typeface="+mn-lt"/>
                        </a:rPr>
                        <a:t>Transmission category</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R="0" marT="0" marB="0" anchor="b">
                    <a:lnL>
                      <a:noFill/>
                    </a:lnL>
                    <a:lnR>
                      <a:noFill/>
                    </a:lnR>
                    <a:lnT w="28575"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2000" b="1" i="0" u="none" strike="noStrike" dirty="0">
                          <a:solidFill>
                            <a:schemeClr val="bg2"/>
                          </a:solidFill>
                          <a:effectLst>
                            <a:outerShdw blurRad="38100" dist="38100" dir="2700000" algn="tl">
                              <a:srgbClr val="000000">
                                <a:alpha val="43137"/>
                              </a:srgbClr>
                            </a:outerShdw>
                          </a:effectLst>
                          <a:latin typeface="+mn-lt"/>
                        </a:rPr>
                        <a:t>No.</a:t>
                      </a:r>
                    </a:p>
                  </a:txBody>
                  <a:tcPr marL="0" marR="13716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2000" b="1" i="0" u="none" strike="noStrike" dirty="0">
                          <a:solidFill>
                            <a:schemeClr val="bg2"/>
                          </a:solidFill>
                          <a:effectLst>
                            <a:outerShdw blurRad="38100" dist="38100" dir="2700000" algn="tl">
                              <a:srgbClr val="000000">
                                <a:alpha val="43137"/>
                              </a:srgbClr>
                            </a:outerShdw>
                          </a:effectLst>
                          <a:latin typeface="+mn-lt"/>
                        </a:rPr>
                        <a:t>%</a:t>
                      </a:r>
                    </a:p>
                  </a:txBody>
                  <a:tcPr marL="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ctr" fontAlgn="t"/>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28575"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2000" b="1" i="0" u="none" strike="noStrike" dirty="0">
                          <a:solidFill>
                            <a:schemeClr val="bg2"/>
                          </a:solidFill>
                          <a:effectLst>
                            <a:outerShdw blurRad="38100" dist="38100" dir="2700000" algn="tl">
                              <a:srgbClr val="000000">
                                <a:alpha val="43137"/>
                              </a:srgbClr>
                            </a:outerShdw>
                          </a:effectLst>
                          <a:latin typeface="+mn-lt"/>
                        </a:rPr>
                        <a:t>No.</a:t>
                      </a:r>
                    </a:p>
                  </a:txBody>
                  <a:tcPr marL="0" marR="13716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algn="r" fontAlgn="t"/>
                      <a:r>
                        <a:rPr lang="en-US" sz="2000" b="1" i="0" u="none" strike="noStrike" dirty="0">
                          <a:solidFill>
                            <a:schemeClr val="bg2"/>
                          </a:solidFill>
                          <a:effectLst>
                            <a:outerShdw blurRad="38100" dist="38100" dir="2700000" algn="tl">
                              <a:srgbClr val="000000">
                                <a:alpha val="43137"/>
                              </a:srgbClr>
                            </a:outerShdw>
                          </a:effectLst>
                          <a:latin typeface="+mn-lt"/>
                        </a:rPr>
                        <a:t>%</a:t>
                      </a:r>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526781">
                <a:tc>
                  <a:txBody>
                    <a:bodyPr/>
                    <a:lstStyle/>
                    <a:p>
                      <a:pPr algn="l" fontAlgn="t"/>
                      <a:r>
                        <a:rPr lang="en-US" sz="2000" b="0" i="0" u="none" strike="noStrike" dirty="0">
                          <a:solidFill>
                            <a:schemeClr val="bg2"/>
                          </a:solidFill>
                          <a:effectLst>
                            <a:outerShdw blurRad="38100" dist="38100" dir="2700000" algn="tl">
                              <a:srgbClr val="000000">
                                <a:alpha val="43137"/>
                              </a:srgbClr>
                            </a:outerShdw>
                          </a:effectLst>
                          <a:latin typeface="+mn-lt"/>
                        </a:rPr>
                        <a:t>Injection drug use</a:t>
                      </a:r>
                    </a:p>
                  </a:txBody>
                  <a:tcPr marL="18288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37</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7.0</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101</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8.8</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526781">
                <a:tc>
                  <a:txBody>
                    <a:bodyPr/>
                    <a:lstStyle/>
                    <a:p>
                      <a:pPr algn="l" fontAlgn="t"/>
                      <a:r>
                        <a:rPr lang="en-US" sz="2000" b="0" i="0" u="none" strike="noStrike" dirty="0">
                          <a:solidFill>
                            <a:schemeClr val="bg2"/>
                          </a:solidFill>
                          <a:effectLst>
                            <a:outerShdw blurRad="38100" dist="38100" dir="2700000" algn="tl">
                              <a:srgbClr val="000000">
                                <a:alpha val="43137"/>
                              </a:srgbClr>
                            </a:outerShdw>
                          </a:effectLst>
                          <a:latin typeface="+mn-lt"/>
                        </a:rPr>
                        <a:t>Heterosexual </a:t>
                      </a:r>
                      <a:r>
                        <a:rPr lang="en-US" sz="2000" b="0" i="0" u="none" strike="noStrike" dirty="0" err="1">
                          <a:solidFill>
                            <a:schemeClr val="bg2"/>
                          </a:solidFill>
                          <a:effectLst>
                            <a:outerShdw blurRad="38100" dist="38100" dir="2700000" algn="tl">
                              <a:srgbClr val="000000">
                                <a:alpha val="43137"/>
                              </a:srgbClr>
                            </a:outerShdw>
                          </a:effectLst>
                          <a:latin typeface="+mn-lt"/>
                        </a:rPr>
                        <a:t>contact</a:t>
                      </a:r>
                      <a:r>
                        <a:rPr lang="en-US" sz="2000" b="0" i="0" u="none" strike="noStrike" baseline="30000" dirty="0" err="1">
                          <a:solidFill>
                            <a:schemeClr val="bg2"/>
                          </a:solidFill>
                          <a:effectLst>
                            <a:outerShdw blurRad="38100" dist="38100" dir="2700000" algn="tl">
                              <a:srgbClr val="000000">
                                <a:alpha val="43137"/>
                              </a:srgbClr>
                            </a:outerShdw>
                          </a:effectLst>
                          <a:latin typeface="+mn-lt"/>
                        </a:rPr>
                        <a:t>a</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18288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485</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92.7</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1,041</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91.2</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526781">
                <a:tc>
                  <a:txBody>
                    <a:bodyPr/>
                    <a:lstStyle/>
                    <a:p>
                      <a:pPr algn="l" fontAlgn="t"/>
                      <a:r>
                        <a:rPr lang="en-US" sz="2000" b="0" i="0" u="none" strike="noStrike" dirty="0" err="1">
                          <a:solidFill>
                            <a:schemeClr val="bg2"/>
                          </a:solidFill>
                          <a:effectLst>
                            <a:outerShdw blurRad="38100" dist="38100" dir="2700000" algn="tl">
                              <a:srgbClr val="000000">
                                <a:alpha val="43137"/>
                              </a:srgbClr>
                            </a:outerShdw>
                          </a:effectLst>
                          <a:latin typeface="+mn-lt"/>
                        </a:rPr>
                        <a:t>Other</a:t>
                      </a:r>
                      <a:r>
                        <a:rPr lang="en-US" sz="2000" b="0" i="0" u="none" strike="noStrike" baseline="30000" dirty="0" err="1">
                          <a:solidFill>
                            <a:schemeClr val="bg2"/>
                          </a:solidFill>
                          <a:effectLst>
                            <a:outerShdw blurRad="38100" dist="38100" dir="2700000" algn="tl">
                              <a:srgbClr val="000000">
                                <a:alpha val="43137"/>
                              </a:srgbClr>
                            </a:outerShdw>
                          </a:effectLst>
                          <a:latin typeface="+mn-lt"/>
                        </a:rPr>
                        <a:t>b</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18288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0</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0.3</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0</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0" i="0" u="none" strike="noStrike" dirty="0" smtClean="0">
                          <a:solidFill>
                            <a:schemeClr val="bg2"/>
                          </a:solidFill>
                          <a:effectLst>
                            <a:outerShdw blurRad="38100" dist="38100" dir="2700000" algn="tl">
                              <a:srgbClr val="000000">
                                <a:alpha val="43137"/>
                              </a:srgbClr>
                            </a:outerShdw>
                          </a:effectLst>
                          <a:latin typeface="+mn-lt"/>
                        </a:rPr>
                        <a:t>0.0</a:t>
                      </a:r>
                      <a:endParaRPr lang="en-US" sz="2000" b="0" i="0" u="none" strike="noStrike" dirty="0">
                        <a:solidFill>
                          <a:schemeClr val="bg2"/>
                        </a:solidFill>
                        <a:effectLst>
                          <a:outerShdw blurRad="38100" dist="38100" dir="2700000" algn="tl">
                            <a:srgbClr val="000000">
                              <a:alpha val="43137"/>
                            </a:srgbClr>
                          </a:outerShdw>
                        </a:effectLst>
                        <a:latin typeface="+mn-lt"/>
                      </a:endParaRPr>
                    </a:p>
                  </a:txBody>
                  <a:tcPr marL="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r>
              <a:tr h="591305">
                <a:tc>
                  <a:txBody>
                    <a:bodyPr/>
                    <a:lstStyle/>
                    <a:p>
                      <a:pPr algn="l" fontAlgn="t"/>
                      <a:r>
                        <a:rPr lang="en-US" sz="2000" b="1" i="0" u="none" strike="noStrike" dirty="0">
                          <a:solidFill>
                            <a:schemeClr val="bg2"/>
                          </a:solidFill>
                          <a:effectLst>
                            <a:outerShdw blurRad="38100" dist="38100" dir="2700000" algn="tl">
                              <a:srgbClr val="000000">
                                <a:alpha val="43137"/>
                              </a:srgbClr>
                            </a:outerShdw>
                          </a:effectLst>
                          <a:latin typeface="+mn-lt"/>
                        </a:rPr>
                        <a:t>Total</a:t>
                      </a:r>
                    </a:p>
                  </a:txBody>
                  <a:tcPr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1" i="0" u="none" strike="noStrike" dirty="0" smtClean="0">
                          <a:solidFill>
                            <a:schemeClr val="bg2"/>
                          </a:solidFill>
                          <a:effectLst>
                            <a:outerShdw blurRad="38100" dist="38100" dir="2700000" algn="tl">
                              <a:srgbClr val="000000">
                                <a:alpha val="43137"/>
                              </a:srgbClr>
                            </a:outerShdw>
                          </a:effectLst>
                          <a:latin typeface="+mn-lt"/>
                        </a:rPr>
                        <a:t>523</a:t>
                      </a:r>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i="0" u="none" strike="noStrike" dirty="0" smtClean="0">
                          <a:solidFill>
                            <a:schemeClr val="bg2"/>
                          </a:solidFill>
                          <a:effectLst>
                            <a:outerShdw blurRad="38100" dist="38100" dir="2700000" algn="tl">
                              <a:srgbClr val="000000">
                                <a:alpha val="43137"/>
                              </a:srgbClr>
                            </a:outerShdw>
                          </a:effectLst>
                          <a:latin typeface="+mn-lt"/>
                        </a:rPr>
                        <a:t>100</a:t>
                      </a:r>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t"/>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2000" b="1" i="0" u="none" strike="noStrike" dirty="0" smtClean="0">
                          <a:solidFill>
                            <a:schemeClr val="bg2"/>
                          </a:solidFill>
                          <a:effectLst>
                            <a:outerShdw blurRad="38100" dist="38100" dir="2700000" algn="tl">
                              <a:srgbClr val="000000">
                                <a:alpha val="43137"/>
                              </a:srgbClr>
                            </a:outerShdw>
                          </a:effectLst>
                          <a:latin typeface="+mn-lt"/>
                        </a:rPr>
                        <a:t>1,142</a:t>
                      </a:r>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i="0" u="none" strike="noStrike" dirty="0" smtClean="0">
                          <a:solidFill>
                            <a:schemeClr val="bg2"/>
                          </a:solidFill>
                          <a:effectLst>
                            <a:outerShdw blurRad="38100" dist="38100" dir="2700000" algn="tl">
                              <a:srgbClr val="000000">
                                <a:alpha val="43137"/>
                              </a:srgbClr>
                            </a:outerShdw>
                          </a:effectLst>
                          <a:latin typeface="+mn-lt"/>
                        </a:rPr>
                        <a:t>100</a:t>
                      </a:r>
                      <a:endParaRPr lang="en-US" sz="2000" b="1" i="0" u="none" strike="noStrike" dirty="0">
                        <a:solidFill>
                          <a:schemeClr val="bg2"/>
                        </a:solidFill>
                        <a:effectLst>
                          <a:outerShdw blurRad="38100" dist="38100" dir="2700000" algn="tl">
                            <a:srgbClr val="000000">
                              <a:alpha val="43137"/>
                            </a:srgbClr>
                          </a:outerShdw>
                        </a:effectLst>
                        <a:latin typeface="+mn-lt"/>
                      </a:endParaRPr>
                    </a:p>
                  </a:txBody>
                  <a:tcPr marL="0" marT="0" marB="0" anchor="ctr">
                    <a:lnL w="12700" cap="flat" cmpd="sng" algn="ctr">
                      <a:no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tcPr>
                </a:tc>
              </a:tr>
            </a:tbl>
          </a:graphicData>
        </a:graphic>
      </p:graphicFrame>
      <p:sp>
        <p:nvSpPr>
          <p:cNvPr id="9258" name="Text Placeholder 3"/>
          <p:cNvSpPr>
            <a:spLocks noGrp="1"/>
          </p:cNvSpPr>
          <p:nvPr>
            <p:ph type="body" sz="quarter" idx="10"/>
          </p:nvPr>
        </p:nvSpPr>
        <p:spPr bwMode="auto">
          <a:xfrm>
            <a:off x="457200" y="5619750"/>
            <a:ext cx="6858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marL="285750" indent="-285750" eaLnBrk="1" hangingPunct="1">
              <a:lnSpc>
                <a:spcPts val="900"/>
              </a:lnSpc>
              <a:spcBef>
                <a:spcPct val="0"/>
              </a:spcBef>
            </a:pPr>
            <a:r>
              <a:rPr lang="en-US" altLang="en-US" i="1" smtClean="0"/>
              <a:t>Note. </a:t>
            </a:r>
            <a:r>
              <a:rPr lang="en-US" altLang="en-US" smtClean="0"/>
              <a:t>Data include persons with a diagnosis of HIV infection regardless of stage of  disease at diagnosis.  All displayed data have been statistically adjusted to account for reporting delays and missing transmission category, but not for incomplete reporting.     </a:t>
            </a:r>
          </a:p>
          <a:p>
            <a:pPr marL="285750" indent="-285750" eaLnBrk="1" hangingPunct="1">
              <a:lnSpc>
                <a:spcPts val="900"/>
              </a:lnSpc>
              <a:spcBef>
                <a:spcPct val="0"/>
              </a:spcBef>
            </a:pPr>
            <a:r>
              <a:rPr lang="en-US" altLang="en-US" baseline="30000" smtClean="0"/>
              <a:t>a </a:t>
            </a:r>
            <a:r>
              <a:rPr lang="en-US" altLang="en-US" smtClean="0"/>
              <a:t>Heterosexual contact with a person known to have, or to be at high risk for, HIV infection.     </a:t>
            </a:r>
          </a:p>
          <a:p>
            <a:pPr marL="285750" indent="-285750" eaLnBrk="1" hangingPunct="1">
              <a:lnSpc>
                <a:spcPts val="900"/>
              </a:lnSpc>
              <a:spcBef>
                <a:spcPct val="0"/>
              </a:spcBef>
            </a:pPr>
            <a:r>
              <a:rPr lang="en-US" altLang="en-US" baseline="30000" smtClean="0"/>
              <a:t>b</a:t>
            </a:r>
            <a:r>
              <a:rPr lang="en-US" altLang="en-US" smtClean="0"/>
              <a:t> Includes blood transfusion, perinatal exposure, and risk factor not reported or not identified.</a:t>
            </a: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51</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324287237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title"/>
          </p:nvPr>
        </p:nvSpPr>
        <p:spPr bwMode="auto">
          <a:xfrm>
            <a:off x="187325" y="293688"/>
            <a:ext cx="8734425" cy="1114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600"/>
              </a:lnSpc>
            </a:pPr>
            <a:r>
              <a:rPr lang="en-US" altLang="en-US" sz="2400" dirty="0" smtClean="0">
                <a:effectLst/>
              </a:rPr>
              <a:t>Rates of Diagnoses of HIV Infection among Adolescents Aged 13-19 Years,  2011 (U.S. and 6 Dependent Areas)</a:t>
            </a:r>
            <a:r>
              <a:rPr lang="en-US" altLang="en-US" sz="2000" dirty="0" smtClean="0">
                <a:effectLst/>
              </a:rPr>
              <a:t/>
            </a:r>
            <a:br>
              <a:rPr lang="en-US" altLang="en-US" sz="2000" dirty="0" smtClean="0">
                <a:effectLst/>
              </a:rPr>
            </a:br>
            <a:r>
              <a:rPr lang="en-US" altLang="en-US" sz="2000" dirty="0" smtClean="0">
                <a:effectLst/>
              </a:rPr>
              <a:t>N = 2,316	Total Rate = 7.6</a:t>
            </a:r>
          </a:p>
        </p:txBody>
      </p:sp>
      <p:sp>
        <p:nvSpPr>
          <p:cNvPr id="10244" name="Text Placeholder 3"/>
          <p:cNvSpPr>
            <a:spLocks noGrp="1"/>
          </p:cNvSpPr>
          <p:nvPr>
            <p:ph type="body" sz="quarter" idx="10"/>
          </p:nvPr>
        </p:nvSpPr>
        <p:spPr bwMode="auto">
          <a:xfrm>
            <a:off x="447675" y="6019800"/>
            <a:ext cx="6705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1000"/>
              </a:lnSpc>
              <a:spcBef>
                <a:spcPct val="0"/>
              </a:spcBef>
            </a:pPr>
            <a:r>
              <a:rPr lang="en-US" altLang="en-US" i="1" smtClean="0"/>
              <a:t>Note.</a:t>
            </a:r>
            <a:r>
              <a:rPr lang="en-US" altLang="en-US" smtClean="0"/>
              <a:t> Data include persons with a diagnosis of HIV infection regardless of stage of disease at diagnosis. All displayed data have been statistically adjusted to account for reporting delays, but not for incomplete reporting.</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52</a:t>
            </a:fld>
            <a:endParaRPr lang="en-US" sz="1400" dirty="0" smtClean="0">
              <a:solidFill>
                <a:schemeClr val="tx2"/>
              </a:solidFill>
              <a:latin typeface="Calibri" panose="020F0502020204030204" pitchFamily="34" charset="0"/>
            </a:endParaRPr>
          </a:p>
        </p:txBody>
      </p:sp>
      <p:grpSp>
        <p:nvGrpSpPr>
          <p:cNvPr id="2" name="Group 4"/>
          <p:cNvGrpSpPr>
            <a:grpSpLocks noChangeAspect="1"/>
          </p:cNvGrpSpPr>
          <p:nvPr/>
        </p:nvGrpSpPr>
        <p:grpSpPr bwMode="auto">
          <a:xfrm>
            <a:off x="533400" y="1166813"/>
            <a:ext cx="8077200" cy="4929187"/>
            <a:chOff x="336" y="735"/>
            <a:chExt cx="5088" cy="3105"/>
          </a:xfrm>
        </p:grpSpPr>
        <p:sp>
          <p:nvSpPr>
            <p:cNvPr id="3" name="AutoShape 3"/>
            <p:cNvSpPr>
              <a:spLocks noChangeAspect="1" noChangeArrowheads="1" noTextEdit="1"/>
            </p:cNvSpPr>
            <p:nvPr/>
          </p:nvSpPr>
          <p:spPr bwMode="auto">
            <a:xfrm>
              <a:off x="336" y="735"/>
              <a:ext cx="5088" cy="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 name="Group 205"/>
            <p:cNvGrpSpPr>
              <a:grpSpLocks/>
            </p:cNvGrpSpPr>
            <p:nvPr/>
          </p:nvGrpSpPr>
          <p:grpSpPr bwMode="auto">
            <a:xfrm>
              <a:off x="337" y="736"/>
              <a:ext cx="3601" cy="3104"/>
              <a:chOff x="337" y="736"/>
              <a:chExt cx="3601" cy="3104"/>
            </a:xfrm>
          </p:grpSpPr>
          <p:sp>
            <p:nvSpPr>
              <p:cNvPr id="10770" name="Freeform 5"/>
              <p:cNvSpPr>
                <a:spLocks noEditPoints="1"/>
              </p:cNvSpPr>
              <p:nvPr/>
            </p:nvSpPr>
            <p:spPr bwMode="auto">
              <a:xfrm>
                <a:off x="2591" y="3167"/>
                <a:ext cx="63" cy="72"/>
              </a:xfrm>
              <a:custGeom>
                <a:avLst/>
                <a:gdLst>
                  <a:gd name="T0" fmla="*/ 178 w 252"/>
                  <a:gd name="T1" fmla="*/ 200 h 289"/>
                  <a:gd name="T2" fmla="*/ 72 w 252"/>
                  <a:gd name="T3" fmla="*/ 200 h 289"/>
                  <a:gd name="T4" fmla="*/ 42 w 252"/>
                  <a:gd name="T5" fmla="*/ 289 h 289"/>
                  <a:gd name="T6" fmla="*/ 0 w 252"/>
                  <a:gd name="T7" fmla="*/ 289 h 289"/>
                  <a:gd name="T8" fmla="*/ 102 w 252"/>
                  <a:gd name="T9" fmla="*/ 0 h 289"/>
                  <a:gd name="T10" fmla="*/ 150 w 252"/>
                  <a:gd name="T11" fmla="*/ 0 h 289"/>
                  <a:gd name="T12" fmla="*/ 252 w 252"/>
                  <a:gd name="T13" fmla="*/ 289 h 289"/>
                  <a:gd name="T14" fmla="*/ 210 w 252"/>
                  <a:gd name="T15" fmla="*/ 289 h 289"/>
                  <a:gd name="T16" fmla="*/ 178 w 252"/>
                  <a:gd name="T17" fmla="*/ 200 h 289"/>
                  <a:gd name="T18" fmla="*/ 80 w 252"/>
                  <a:gd name="T19" fmla="*/ 168 h 289"/>
                  <a:gd name="T20" fmla="*/ 169 w 252"/>
                  <a:gd name="T21" fmla="*/ 168 h 289"/>
                  <a:gd name="T22" fmla="*/ 152 w 252"/>
                  <a:gd name="T23" fmla="*/ 120 h 289"/>
                  <a:gd name="T24" fmla="*/ 138 w 252"/>
                  <a:gd name="T25" fmla="*/ 81 h 289"/>
                  <a:gd name="T26" fmla="*/ 129 w 252"/>
                  <a:gd name="T27" fmla="*/ 53 h 289"/>
                  <a:gd name="T28" fmla="*/ 124 w 252"/>
                  <a:gd name="T29" fmla="*/ 35 h 289"/>
                  <a:gd name="T30" fmla="*/ 118 w 252"/>
                  <a:gd name="T31" fmla="*/ 56 h 289"/>
                  <a:gd name="T32" fmla="*/ 108 w 252"/>
                  <a:gd name="T33" fmla="*/ 86 h 289"/>
                  <a:gd name="T34" fmla="*/ 95 w 252"/>
                  <a:gd name="T35" fmla="*/ 124 h 289"/>
                  <a:gd name="T36" fmla="*/ 80 w 252"/>
                  <a:gd name="T37" fmla="*/ 16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89">
                    <a:moveTo>
                      <a:pt x="178" y="200"/>
                    </a:moveTo>
                    <a:lnTo>
                      <a:pt x="72" y="200"/>
                    </a:lnTo>
                    <a:lnTo>
                      <a:pt x="42" y="289"/>
                    </a:lnTo>
                    <a:lnTo>
                      <a:pt x="0" y="289"/>
                    </a:lnTo>
                    <a:lnTo>
                      <a:pt x="102" y="0"/>
                    </a:lnTo>
                    <a:lnTo>
                      <a:pt x="150" y="0"/>
                    </a:lnTo>
                    <a:lnTo>
                      <a:pt x="252" y="289"/>
                    </a:lnTo>
                    <a:lnTo>
                      <a:pt x="210" y="289"/>
                    </a:lnTo>
                    <a:lnTo>
                      <a:pt x="178" y="200"/>
                    </a:lnTo>
                    <a:close/>
                    <a:moveTo>
                      <a:pt x="80" y="168"/>
                    </a:moveTo>
                    <a:lnTo>
                      <a:pt x="169" y="168"/>
                    </a:lnTo>
                    <a:lnTo>
                      <a:pt x="152" y="120"/>
                    </a:lnTo>
                    <a:lnTo>
                      <a:pt x="138" y="81"/>
                    </a:lnTo>
                    <a:lnTo>
                      <a:pt x="129" y="53"/>
                    </a:lnTo>
                    <a:lnTo>
                      <a:pt x="124" y="35"/>
                    </a:lnTo>
                    <a:lnTo>
                      <a:pt x="118" y="56"/>
                    </a:lnTo>
                    <a:lnTo>
                      <a:pt x="108" y="86"/>
                    </a:lnTo>
                    <a:lnTo>
                      <a:pt x="95" y="124"/>
                    </a:lnTo>
                    <a:lnTo>
                      <a:pt x="80" y="1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1" name="Freeform 6"/>
              <p:cNvSpPr>
                <a:spLocks/>
              </p:cNvSpPr>
              <p:nvPr/>
            </p:nvSpPr>
            <p:spPr bwMode="auto">
              <a:xfrm>
                <a:off x="2664" y="3186"/>
                <a:ext cx="77" cy="53"/>
              </a:xfrm>
              <a:custGeom>
                <a:avLst/>
                <a:gdLst>
                  <a:gd name="T0" fmla="*/ 2 w 308"/>
                  <a:gd name="T1" fmla="*/ 61 h 211"/>
                  <a:gd name="T2" fmla="*/ 2 w 308"/>
                  <a:gd name="T3" fmla="*/ 29 h 211"/>
                  <a:gd name="T4" fmla="*/ 0 w 308"/>
                  <a:gd name="T5" fmla="*/ 4 h 211"/>
                  <a:gd name="T6" fmla="*/ 38 w 308"/>
                  <a:gd name="T7" fmla="*/ 38 h 211"/>
                  <a:gd name="T8" fmla="*/ 51 w 308"/>
                  <a:gd name="T9" fmla="*/ 22 h 211"/>
                  <a:gd name="T10" fmla="*/ 66 w 308"/>
                  <a:gd name="T11" fmla="*/ 9 h 211"/>
                  <a:gd name="T12" fmla="*/ 84 w 308"/>
                  <a:gd name="T13" fmla="*/ 3 h 211"/>
                  <a:gd name="T14" fmla="*/ 106 w 308"/>
                  <a:gd name="T15" fmla="*/ 0 h 211"/>
                  <a:gd name="T16" fmla="*/ 125 w 308"/>
                  <a:gd name="T17" fmla="*/ 3 h 211"/>
                  <a:gd name="T18" fmla="*/ 142 w 308"/>
                  <a:gd name="T19" fmla="*/ 10 h 211"/>
                  <a:gd name="T20" fmla="*/ 157 w 308"/>
                  <a:gd name="T21" fmla="*/ 24 h 211"/>
                  <a:gd name="T22" fmla="*/ 167 w 308"/>
                  <a:gd name="T23" fmla="*/ 42 h 211"/>
                  <a:gd name="T24" fmla="*/ 181 w 308"/>
                  <a:gd name="T25" fmla="*/ 23 h 211"/>
                  <a:gd name="T26" fmla="*/ 197 w 308"/>
                  <a:gd name="T27" fmla="*/ 10 h 211"/>
                  <a:gd name="T28" fmla="*/ 217 w 308"/>
                  <a:gd name="T29" fmla="*/ 3 h 211"/>
                  <a:gd name="T30" fmla="*/ 238 w 308"/>
                  <a:gd name="T31" fmla="*/ 0 h 211"/>
                  <a:gd name="T32" fmla="*/ 252 w 308"/>
                  <a:gd name="T33" fmla="*/ 1 h 211"/>
                  <a:gd name="T34" fmla="*/ 266 w 308"/>
                  <a:gd name="T35" fmla="*/ 5 h 211"/>
                  <a:gd name="T36" fmla="*/ 278 w 308"/>
                  <a:gd name="T37" fmla="*/ 13 h 211"/>
                  <a:gd name="T38" fmla="*/ 288 w 308"/>
                  <a:gd name="T39" fmla="*/ 23 h 211"/>
                  <a:gd name="T40" fmla="*/ 297 w 308"/>
                  <a:gd name="T41" fmla="*/ 36 h 211"/>
                  <a:gd name="T42" fmla="*/ 303 w 308"/>
                  <a:gd name="T43" fmla="*/ 52 h 211"/>
                  <a:gd name="T44" fmla="*/ 307 w 308"/>
                  <a:gd name="T45" fmla="*/ 70 h 211"/>
                  <a:gd name="T46" fmla="*/ 308 w 308"/>
                  <a:gd name="T47" fmla="*/ 92 h 211"/>
                  <a:gd name="T48" fmla="*/ 269 w 308"/>
                  <a:gd name="T49" fmla="*/ 211 h 211"/>
                  <a:gd name="T50" fmla="*/ 269 w 308"/>
                  <a:gd name="T51" fmla="*/ 81 h 211"/>
                  <a:gd name="T52" fmla="*/ 262 w 308"/>
                  <a:gd name="T53" fmla="*/ 57 h 211"/>
                  <a:gd name="T54" fmla="*/ 251 w 308"/>
                  <a:gd name="T55" fmla="*/ 42 h 211"/>
                  <a:gd name="T56" fmla="*/ 234 w 308"/>
                  <a:gd name="T57" fmla="*/ 33 h 211"/>
                  <a:gd name="T58" fmla="*/ 214 w 308"/>
                  <a:gd name="T59" fmla="*/ 33 h 211"/>
                  <a:gd name="T60" fmla="*/ 197 w 308"/>
                  <a:gd name="T61" fmla="*/ 41 h 211"/>
                  <a:gd name="T62" fmla="*/ 183 w 308"/>
                  <a:gd name="T63" fmla="*/ 55 h 211"/>
                  <a:gd name="T64" fmla="*/ 176 w 308"/>
                  <a:gd name="T65" fmla="*/ 74 h 211"/>
                  <a:gd name="T66" fmla="*/ 175 w 308"/>
                  <a:gd name="T67" fmla="*/ 211 h 211"/>
                  <a:gd name="T68" fmla="*/ 135 w 308"/>
                  <a:gd name="T69" fmla="*/ 89 h 211"/>
                  <a:gd name="T70" fmla="*/ 133 w 308"/>
                  <a:gd name="T71" fmla="*/ 65 h 211"/>
                  <a:gd name="T72" fmla="*/ 124 w 308"/>
                  <a:gd name="T73" fmla="*/ 47 h 211"/>
                  <a:gd name="T74" fmla="*/ 110 w 308"/>
                  <a:gd name="T75" fmla="*/ 36 h 211"/>
                  <a:gd name="T76" fmla="*/ 92 w 308"/>
                  <a:gd name="T77" fmla="*/ 32 h 211"/>
                  <a:gd name="T78" fmla="*/ 73 w 308"/>
                  <a:gd name="T79" fmla="*/ 37 h 211"/>
                  <a:gd name="T80" fmla="*/ 56 w 308"/>
                  <a:gd name="T81" fmla="*/ 48 h 211"/>
                  <a:gd name="T82" fmla="*/ 45 w 308"/>
                  <a:gd name="T83" fmla="*/ 67 h 211"/>
                  <a:gd name="T84" fmla="*/ 41 w 308"/>
                  <a:gd name="T85" fmla="*/ 88 h 211"/>
                  <a:gd name="T86" fmla="*/ 2 w 308"/>
                  <a:gd name="T8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211">
                    <a:moveTo>
                      <a:pt x="2" y="211"/>
                    </a:moveTo>
                    <a:lnTo>
                      <a:pt x="2" y="61"/>
                    </a:lnTo>
                    <a:lnTo>
                      <a:pt x="2" y="45"/>
                    </a:lnTo>
                    <a:lnTo>
                      <a:pt x="2" y="29"/>
                    </a:lnTo>
                    <a:lnTo>
                      <a:pt x="0" y="17"/>
                    </a:lnTo>
                    <a:lnTo>
                      <a:pt x="0" y="4"/>
                    </a:lnTo>
                    <a:lnTo>
                      <a:pt x="35" y="4"/>
                    </a:lnTo>
                    <a:lnTo>
                      <a:pt x="38" y="38"/>
                    </a:lnTo>
                    <a:lnTo>
                      <a:pt x="44" y="29"/>
                    </a:lnTo>
                    <a:lnTo>
                      <a:pt x="51" y="22"/>
                    </a:lnTo>
                    <a:lnTo>
                      <a:pt x="59" y="14"/>
                    </a:lnTo>
                    <a:lnTo>
                      <a:pt x="66" y="9"/>
                    </a:lnTo>
                    <a:lnTo>
                      <a:pt x="75" y="5"/>
                    </a:lnTo>
                    <a:lnTo>
                      <a:pt x="84" y="3"/>
                    </a:lnTo>
                    <a:lnTo>
                      <a:pt x="94" y="0"/>
                    </a:lnTo>
                    <a:lnTo>
                      <a:pt x="106" y="0"/>
                    </a:lnTo>
                    <a:lnTo>
                      <a:pt x="116" y="0"/>
                    </a:lnTo>
                    <a:lnTo>
                      <a:pt x="125" y="3"/>
                    </a:lnTo>
                    <a:lnTo>
                      <a:pt x="134" y="6"/>
                    </a:lnTo>
                    <a:lnTo>
                      <a:pt x="142" y="10"/>
                    </a:lnTo>
                    <a:lnTo>
                      <a:pt x="149" y="17"/>
                    </a:lnTo>
                    <a:lnTo>
                      <a:pt x="157" y="24"/>
                    </a:lnTo>
                    <a:lnTo>
                      <a:pt x="162" y="32"/>
                    </a:lnTo>
                    <a:lnTo>
                      <a:pt x="167" y="42"/>
                    </a:lnTo>
                    <a:lnTo>
                      <a:pt x="173" y="32"/>
                    </a:lnTo>
                    <a:lnTo>
                      <a:pt x="181" y="23"/>
                    </a:lnTo>
                    <a:lnTo>
                      <a:pt x="189" y="17"/>
                    </a:lnTo>
                    <a:lnTo>
                      <a:pt x="197" y="10"/>
                    </a:lnTo>
                    <a:lnTo>
                      <a:pt x="206" y="5"/>
                    </a:lnTo>
                    <a:lnTo>
                      <a:pt x="217" y="3"/>
                    </a:lnTo>
                    <a:lnTo>
                      <a:pt x="227" y="0"/>
                    </a:lnTo>
                    <a:lnTo>
                      <a:pt x="238" y="0"/>
                    </a:lnTo>
                    <a:lnTo>
                      <a:pt x="245" y="0"/>
                    </a:lnTo>
                    <a:lnTo>
                      <a:pt x="252" y="1"/>
                    </a:lnTo>
                    <a:lnTo>
                      <a:pt x="259" y="3"/>
                    </a:lnTo>
                    <a:lnTo>
                      <a:pt x="266" y="5"/>
                    </a:lnTo>
                    <a:lnTo>
                      <a:pt x="271" y="9"/>
                    </a:lnTo>
                    <a:lnTo>
                      <a:pt x="278" y="13"/>
                    </a:lnTo>
                    <a:lnTo>
                      <a:pt x="283" y="18"/>
                    </a:lnTo>
                    <a:lnTo>
                      <a:pt x="288" y="23"/>
                    </a:lnTo>
                    <a:lnTo>
                      <a:pt x="293" y="29"/>
                    </a:lnTo>
                    <a:lnTo>
                      <a:pt x="297" y="36"/>
                    </a:lnTo>
                    <a:lnTo>
                      <a:pt x="301" y="43"/>
                    </a:lnTo>
                    <a:lnTo>
                      <a:pt x="303" y="52"/>
                    </a:lnTo>
                    <a:lnTo>
                      <a:pt x="306" y="61"/>
                    </a:lnTo>
                    <a:lnTo>
                      <a:pt x="307" y="70"/>
                    </a:lnTo>
                    <a:lnTo>
                      <a:pt x="308" y="80"/>
                    </a:lnTo>
                    <a:lnTo>
                      <a:pt x="308" y="92"/>
                    </a:lnTo>
                    <a:lnTo>
                      <a:pt x="308" y="211"/>
                    </a:lnTo>
                    <a:lnTo>
                      <a:pt x="269" y="211"/>
                    </a:lnTo>
                    <a:lnTo>
                      <a:pt x="269" y="95"/>
                    </a:lnTo>
                    <a:lnTo>
                      <a:pt x="269" y="81"/>
                    </a:lnTo>
                    <a:lnTo>
                      <a:pt x="266" y="69"/>
                    </a:lnTo>
                    <a:lnTo>
                      <a:pt x="262" y="57"/>
                    </a:lnTo>
                    <a:lnTo>
                      <a:pt x="257" y="48"/>
                    </a:lnTo>
                    <a:lnTo>
                      <a:pt x="251" y="42"/>
                    </a:lnTo>
                    <a:lnTo>
                      <a:pt x="243" y="36"/>
                    </a:lnTo>
                    <a:lnTo>
                      <a:pt x="234" y="33"/>
                    </a:lnTo>
                    <a:lnTo>
                      <a:pt x="223" y="32"/>
                    </a:lnTo>
                    <a:lnTo>
                      <a:pt x="214" y="33"/>
                    </a:lnTo>
                    <a:lnTo>
                      <a:pt x="205" y="36"/>
                    </a:lnTo>
                    <a:lnTo>
                      <a:pt x="197" y="41"/>
                    </a:lnTo>
                    <a:lnTo>
                      <a:pt x="190" y="47"/>
                    </a:lnTo>
                    <a:lnTo>
                      <a:pt x="183" y="55"/>
                    </a:lnTo>
                    <a:lnTo>
                      <a:pt x="178" y="64"/>
                    </a:lnTo>
                    <a:lnTo>
                      <a:pt x="176" y="74"/>
                    </a:lnTo>
                    <a:lnTo>
                      <a:pt x="175" y="84"/>
                    </a:lnTo>
                    <a:lnTo>
                      <a:pt x="175" y="211"/>
                    </a:lnTo>
                    <a:lnTo>
                      <a:pt x="135" y="211"/>
                    </a:lnTo>
                    <a:lnTo>
                      <a:pt x="135" y="89"/>
                    </a:lnTo>
                    <a:lnTo>
                      <a:pt x="135" y="76"/>
                    </a:lnTo>
                    <a:lnTo>
                      <a:pt x="133" y="65"/>
                    </a:lnTo>
                    <a:lnTo>
                      <a:pt x="129" y="56"/>
                    </a:lnTo>
                    <a:lnTo>
                      <a:pt x="124" y="47"/>
                    </a:lnTo>
                    <a:lnTo>
                      <a:pt x="117" y="41"/>
                    </a:lnTo>
                    <a:lnTo>
                      <a:pt x="110" y="36"/>
                    </a:lnTo>
                    <a:lnTo>
                      <a:pt x="101" y="33"/>
                    </a:lnTo>
                    <a:lnTo>
                      <a:pt x="92" y="32"/>
                    </a:lnTo>
                    <a:lnTo>
                      <a:pt x="82" y="33"/>
                    </a:lnTo>
                    <a:lnTo>
                      <a:pt x="73" y="37"/>
                    </a:lnTo>
                    <a:lnTo>
                      <a:pt x="64" y="42"/>
                    </a:lnTo>
                    <a:lnTo>
                      <a:pt x="56" y="48"/>
                    </a:lnTo>
                    <a:lnTo>
                      <a:pt x="50" y="57"/>
                    </a:lnTo>
                    <a:lnTo>
                      <a:pt x="45" y="67"/>
                    </a:lnTo>
                    <a:lnTo>
                      <a:pt x="42" y="78"/>
                    </a:lnTo>
                    <a:lnTo>
                      <a:pt x="41" y="88"/>
                    </a:lnTo>
                    <a:lnTo>
                      <a:pt x="41" y="211"/>
                    </a:lnTo>
                    <a:lnTo>
                      <a:pt x="2"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2" name="Freeform 7"/>
              <p:cNvSpPr>
                <a:spLocks noEditPoints="1"/>
              </p:cNvSpPr>
              <p:nvPr/>
            </p:nvSpPr>
            <p:spPr bwMode="auto">
              <a:xfrm>
                <a:off x="2753" y="3186"/>
                <a:ext cx="47" cy="54"/>
              </a:xfrm>
              <a:custGeom>
                <a:avLst/>
                <a:gdLst>
                  <a:gd name="T0" fmla="*/ 38 w 190"/>
                  <a:gd name="T1" fmla="*/ 116 h 216"/>
                  <a:gd name="T2" fmla="*/ 40 w 190"/>
                  <a:gd name="T3" fmla="*/ 132 h 216"/>
                  <a:gd name="T4" fmla="*/ 45 w 190"/>
                  <a:gd name="T5" fmla="*/ 146 h 216"/>
                  <a:gd name="T6" fmla="*/ 51 w 190"/>
                  <a:gd name="T7" fmla="*/ 158 h 216"/>
                  <a:gd name="T8" fmla="*/ 59 w 190"/>
                  <a:gd name="T9" fmla="*/ 168 h 216"/>
                  <a:gd name="T10" fmla="*/ 70 w 190"/>
                  <a:gd name="T11" fmla="*/ 176 h 216"/>
                  <a:gd name="T12" fmla="*/ 82 w 190"/>
                  <a:gd name="T13" fmla="*/ 181 h 216"/>
                  <a:gd name="T14" fmla="*/ 111 w 190"/>
                  <a:gd name="T15" fmla="*/ 186 h 216"/>
                  <a:gd name="T16" fmla="*/ 143 w 190"/>
                  <a:gd name="T17" fmla="*/ 183 h 216"/>
                  <a:gd name="T18" fmla="*/ 172 w 190"/>
                  <a:gd name="T19" fmla="*/ 174 h 216"/>
                  <a:gd name="T20" fmla="*/ 162 w 190"/>
                  <a:gd name="T21" fmla="*/ 209 h 216"/>
                  <a:gd name="T22" fmla="*/ 126 w 190"/>
                  <a:gd name="T23" fmla="*/ 215 h 216"/>
                  <a:gd name="T24" fmla="*/ 94 w 190"/>
                  <a:gd name="T25" fmla="*/ 216 h 216"/>
                  <a:gd name="T26" fmla="*/ 73 w 190"/>
                  <a:gd name="T27" fmla="*/ 212 h 216"/>
                  <a:gd name="T28" fmla="*/ 52 w 190"/>
                  <a:gd name="T29" fmla="*/ 205 h 216"/>
                  <a:gd name="T30" fmla="*/ 36 w 190"/>
                  <a:gd name="T31" fmla="*/ 195 h 216"/>
                  <a:gd name="T32" fmla="*/ 22 w 190"/>
                  <a:gd name="T33" fmla="*/ 181 h 216"/>
                  <a:gd name="T34" fmla="*/ 12 w 190"/>
                  <a:gd name="T35" fmla="*/ 164 h 216"/>
                  <a:gd name="T36" fmla="*/ 4 w 190"/>
                  <a:gd name="T37" fmla="*/ 145 h 216"/>
                  <a:gd name="T38" fmla="*/ 0 w 190"/>
                  <a:gd name="T39" fmla="*/ 123 h 216"/>
                  <a:gd name="T40" fmla="*/ 0 w 190"/>
                  <a:gd name="T41" fmla="*/ 99 h 216"/>
                  <a:gd name="T42" fmla="*/ 4 w 190"/>
                  <a:gd name="T43" fmla="*/ 78 h 216"/>
                  <a:gd name="T44" fmla="*/ 10 w 190"/>
                  <a:gd name="T45" fmla="*/ 59 h 216"/>
                  <a:gd name="T46" fmla="*/ 21 w 190"/>
                  <a:gd name="T47" fmla="*/ 39 h 216"/>
                  <a:gd name="T48" fmla="*/ 35 w 190"/>
                  <a:gd name="T49" fmla="*/ 24 h 216"/>
                  <a:gd name="T50" fmla="*/ 51 w 190"/>
                  <a:gd name="T51" fmla="*/ 11 h 216"/>
                  <a:gd name="T52" fmla="*/ 69 w 190"/>
                  <a:gd name="T53" fmla="*/ 4 h 216"/>
                  <a:gd name="T54" fmla="*/ 91 w 190"/>
                  <a:gd name="T55" fmla="*/ 0 h 216"/>
                  <a:gd name="T56" fmla="*/ 112 w 190"/>
                  <a:gd name="T57" fmla="*/ 0 h 216"/>
                  <a:gd name="T58" fmla="*/ 131 w 190"/>
                  <a:gd name="T59" fmla="*/ 4 h 216"/>
                  <a:gd name="T60" fmla="*/ 148 w 190"/>
                  <a:gd name="T61" fmla="*/ 10 h 216"/>
                  <a:gd name="T62" fmla="*/ 162 w 190"/>
                  <a:gd name="T63" fmla="*/ 22 h 216"/>
                  <a:gd name="T64" fmla="*/ 173 w 190"/>
                  <a:gd name="T65" fmla="*/ 36 h 216"/>
                  <a:gd name="T66" fmla="*/ 181 w 190"/>
                  <a:gd name="T67" fmla="*/ 51 h 216"/>
                  <a:gd name="T68" fmla="*/ 187 w 190"/>
                  <a:gd name="T69" fmla="*/ 69 h 216"/>
                  <a:gd name="T70" fmla="*/ 190 w 190"/>
                  <a:gd name="T71" fmla="*/ 88 h 216"/>
                  <a:gd name="T72" fmla="*/ 190 w 190"/>
                  <a:gd name="T73" fmla="*/ 108 h 216"/>
                  <a:gd name="T74" fmla="*/ 38 w 190"/>
                  <a:gd name="T75" fmla="*/ 88 h 216"/>
                  <a:gd name="T76" fmla="*/ 150 w 190"/>
                  <a:gd name="T77" fmla="*/ 75 h 216"/>
                  <a:gd name="T78" fmla="*/ 144 w 190"/>
                  <a:gd name="T79" fmla="*/ 53 h 216"/>
                  <a:gd name="T80" fmla="*/ 130 w 190"/>
                  <a:gd name="T81" fmla="*/ 37 h 216"/>
                  <a:gd name="T82" fmla="*/ 111 w 190"/>
                  <a:gd name="T83" fmla="*/ 29 h 216"/>
                  <a:gd name="T84" fmla="*/ 87 w 190"/>
                  <a:gd name="T85" fmla="*/ 29 h 216"/>
                  <a:gd name="T86" fmla="*/ 66 w 190"/>
                  <a:gd name="T87" fmla="*/ 37 h 216"/>
                  <a:gd name="T88" fmla="*/ 51 w 190"/>
                  <a:gd name="T89" fmla="*/ 53 h 216"/>
                  <a:gd name="T90" fmla="*/ 41 w 190"/>
                  <a:gd name="T91" fmla="*/ 7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0" h="216">
                    <a:moveTo>
                      <a:pt x="188" y="116"/>
                    </a:moveTo>
                    <a:lnTo>
                      <a:pt x="38" y="116"/>
                    </a:lnTo>
                    <a:lnTo>
                      <a:pt x="40" y="125"/>
                    </a:lnTo>
                    <a:lnTo>
                      <a:pt x="40" y="132"/>
                    </a:lnTo>
                    <a:lnTo>
                      <a:pt x="42" y="139"/>
                    </a:lnTo>
                    <a:lnTo>
                      <a:pt x="45" y="146"/>
                    </a:lnTo>
                    <a:lnTo>
                      <a:pt x="47" y="151"/>
                    </a:lnTo>
                    <a:lnTo>
                      <a:pt x="51" y="158"/>
                    </a:lnTo>
                    <a:lnTo>
                      <a:pt x="55" y="163"/>
                    </a:lnTo>
                    <a:lnTo>
                      <a:pt x="59" y="168"/>
                    </a:lnTo>
                    <a:lnTo>
                      <a:pt x="65" y="172"/>
                    </a:lnTo>
                    <a:lnTo>
                      <a:pt x="70" y="176"/>
                    </a:lnTo>
                    <a:lnTo>
                      <a:pt x="75" y="178"/>
                    </a:lnTo>
                    <a:lnTo>
                      <a:pt x="82" y="181"/>
                    </a:lnTo>
                    <a:lnTo>
                      <a:pt x="96" y="184"/>
                    </a:lnTo>
                    <a:lnTo>
                      <a:pt x="111" y="186"/>
                    </a:lnTo>
                    <a:lnTo>
                      <a:pt x="127" y="184"/>
                    </a:lnTo>
                    <a:lnTo>
                      <a:pt x="143" y="183"/>
                    </a:lnTo>
                    <a:lnTo>
                      <a:pt x="158" y="179"/>
                    </a:lnTo>
                    <a:lnTo>
                      <a:pt x="172" y="174"/>
                    </a:lnTo>
                    <a:lnTo>
                      <a:pt x="178" y="202"/>
                    </a:lnTo>
                    <a:lnTo>
                      <a:pt x="162" y="209"/>
                    </a:lnTo>
                    <a:lnTo>
                      <a:pt x="145" y="212"/>
                    </a:lnTo>
                    <a:lnTo>
                      <a:pt x="126" y="215"/>
                    </a:lnTo>
                    <a:lnTo>
                      <a:pt x="106" y="216"/>
                    </a:lnTo>
                    <a:lnTo>
                      <a:pt x="94" y="216"/>
                    </a:lnTo>
                    <a:lnTo>
                      <a:pt x="83" y="215"/>
                    </a:lnTo>
                    <a:lnTo>
                      <a:pt x="73" y="212"/>
                    </a:lnTo>
                    <a:lnTo>
                      <a:pt x="63" y="209"/>
                    </a:lnTo>
                    <a:lnTo>
                      <a:pt x="52" y="205"/>
                    </a:lnTo>
                    <a:lnTo>
                      <a:pt x="45" y="200"/>
                    </a:lnTo>
                    <a:lnTo>
                      <a:pt x="36" y="195"/>
                    </a:lnTo>
                    <a:lnTo>
                      <a:pt x="28" y="188"/>
                    </a:lnTo>
                    <a:lnTo>
                      <a:pt x="22" y="181"/>
                    </a:lnTo>
                    <a:lnTo>
                      <a:pt x="15" y="172"/>
                    </a:lnTo>
                    <a:lnTo>
                      <a:pt x="12" y="164"/>
                    </a:lnTo>
                    <a:lnTo>
                      <a:pt x="7" y="154"/>
                    </a:lnTo>
                    <a:lnTo>
                      <a:pt x="4" y="145"/>
                    </a:lnTo>
                    <a:lnTo>
                      <a:pt x="1" y="134"/>
                    </a:lnTo>
                    <a:lnTo>
                      <a:pt x="0" y="123"/>
                    </a:lnTo>
                    <a:lnTo>
                      <a:pt x="0" y="112"/>
                    </a:lnTo>
                    <a:lnTo>
                      <a:pt x="0" y="99"/>
                    </a:lnTo>
                    <a:lnTo>
                      <a:pt x="1" y="89"/>
                    </a:lnTo>
                    <a:lnTo>
                      <a:pt x="4" y="78"/>
                    </a:lnTo>
                    <a:lnTo>
                      <a:pt x="7" y="67"/>
                    </a:lnTo>
                    <a:lnTo>
                      <a:pt x="10" y="59"/>
                    </a:lnTo>
                    <a:lnTo>
                      <a:pt x="15" y="48"/>
                    </a:lnTo>
                    <a:lnTo>
                      <a:pt x="21" y="39"/>
                    </a:lnTo>
                    <a:lnTo>
                      <a:pt x="27" y="32"/>
                    </a:lnTo>
                    <a:lnTo>
                      <a:pt x="35" y="24"/>
                    </a:lnTo>
                    <a:lnTo>
                      <a:pt x="42" y="18"/>
                    </a:lnTo>
                    <a:lnTo>
                      <a:pt x="51" y="11"/>
                    </a:lnTo>
                    <a:lnTo>
                      <a:pt x="60" y="8"/>
                    </a:lnTo>
                    <a:lnTo>
                      <a:pt x="69" y="4"/>
                    </a:lnTo>
                    <a:lnTo>
                      <a:pt x="79" y="1"/>
                    </a:lnTo>
                    <a:lnTo>
                      <a:pt x="91" y="0"/>
                    </a:lnTo>
                    <a:lnTo>
                      <a:pt x="102" y="0"/>
                    </a:lnTo>
                    <a:lnTo>
                      <a:pt x="112" y="0"/>
                    </a:lnTo>
                    <a:lnTo>
                      <a:pt x="121" y="1"/>
                    </a:lnTo>
                    <a:lnTo>
                      <a:pt x="131" y="4"/>
                    </a:lnTo>
                    <a:lnTo>
                      <a:pt x="139" y="6"/>
                    </a:lnTo>
                    <a:lnTo>
                      <a:pt x="148" y="10"/>
                    </a:lnTo>
                    <a:lnTo>
                      <a:pt x="154" y="15"/>
                    </a:lnTo>
                    <a:lnTo>
                      <a:pt x="162" y="22"/>
                    </a:lnTo>
                    <a:lnTo>
                      <a:pt x="167" y="28"/>
                    </a:lnTo>
                    <a:lnTo>
                      <a:pt x="173" y="36"/>
                    </a:lnTo>
                    <a:lnTo>
                      <a:pt x="177" y="43"/>
                    </a:lnTo>
                    <a:lnTo>
                      <a:pt x="181" y="51"/>
                    </a:lnTo>
                    <a:lnTo>
                      <a:pt x="185" y="60"/>
                    </a:lnTo>
                    <a:lnTo>
                      <a:pt x="187" y="69"/>
                    </a:lnTo>
                    <a:lnTo>
                      <a:pt x="188" y="78"/>
                    </a:lnTo>
                    <a:lnTo>
                      <a:pt x="190" y="88"/>
                    </a:lnTo>
                    <a:lnTo>
                      <a:pt x="190" y="98"/>
                    </a:lnTo>
                    <a:lnTo>
                      <a:pt x="190" y="108"/>
                    </a:lnTo>
                    <a:lnTo>
                      <a:pt x="188" y="116"/>
                    </a:lnTo>
                    <a:close/>
                    <a:moveTo>
                      <a:pt x="38" y="88"/>
                    </a:moveTo>
                    <a:lnTo>
                      <a:pt x="152" y="88"/>
                    </a:lnTo>
                    <a:lnTo>
                      <a:pt x="150" y="75"/>
                    </a:lnTo>
                    <a:lnTo>
                      <a:pt x="148" y="64"/>
                    </a:lnTo>
                    <a:lnTo>
                      <a:pt x="144" y="53"/>
                    </a:lnTo>
                    <a:lnTo>
                      <a:pt x="138" y="45"/>
                    </a:lnTo>
                    <a:lnTo>
                      <a:pt x="130" y="37"/>
                    </a:lnTo>
                    <a:lnTo>
                      <a:pt x="121" y="32"/>
                    </a:lnTo>
                    <a:lnTo>
                      <a:pt x="111" y="29"/>
                    </a:lnTo>
                    <a:lnTo>
                      <a:pt x="98" y="28"/>
                    </a:lnTo>
                    <a:lnTo>
                      <a:pt x="87" y="29"/>
                    </a:lnTo>
                    <a:lnTo>
                      <a:pt x="77" y="32"/>
                    </a:lnTo>
                    <a:lnTo>
                      <a:pt x="66" y="37"/>
                    </a:lnTo>
                    <a:lnTo>
                      <a:pt x="59" y="45"/>
                    </a:lnTo>
                    <a:lnTo>
                      <a:pt x="51" y="53"/>
                    </a:lnTo>
                    <a:lnTo>
                      <a:pt x="46" y="64"/>
                    </a:lnTo>
                    <a:lnTo>
                      <a:pt x="41" y="75"/>
                    </a:lnTo>
                    <a:lnTo>
                      <a:pt x="38"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3" name="Freeform 8"/>
              <p:cNvSpPr>
                <a:spLocks/>
              </p:cNvSpPr>
              <p:nvPr/>
            </p:nvSpPr>
            <p:spPr bwMode="auto">
              <a:xfrm>
                <a:off x="2812" y="3186"/>
                <a:ext cx="27" cy="53"/>
              </a:xfrm>
              <a:custGeom>
                <a:avLst/>
                <a:gdLst>
                  <a:gd name="T0" fmla="*/ 1 w 108"/>
                  <a:gd name="T1" fmla="*/ 211 h 211"/>
                  <a:gd name="T2" fmla="*/ 1 w 108"/>
                  <a:gd name="T3" fmla="*/ 70 h 211"/>
                  <a:gd name="T4" fmla="*/ 1 w 108"/>
                  <a:gd name="T5" fmla="*/ 51 h 211"/>
                  <a:gd name="T6" fmla="*/ 1 w 108"/>
                  <a:gd name="T7" fmla="*/ 33 h 211"/>
                  <a:gd name="T8" fmla="*/ 0 w 108"/>
                  <a:gd name="T9" fmla="*/ 18 h 211"/>
                  <a:gd name="T10" fmla="*/ 0 w 108"/>
                  <a:gd name="T11" fmla="*/ 4 h 211"/>
                  <a:gd name="T12" fmla="*/ 34 w 108"/>
                  <a:gd name="T13" fmla="*/ 4 h 211"/>
                  <a:gd name="T14" fmla="*/ 37 w 108"/>
                  <a:gd name="T15" fmla="*/ 46 h 211"/>
                  <a:gd name="T16" fmla="*/ 42 w 108"/>
                  <a:gd name="T17" fmla="*/ 36 h 211"/>
                  <a:gd name="T18" fmla="*/ 47 w 108"/>
                  <a:gd name="T19" fmla="*/ 27 h 211"/>
                  <a:gd name="T20" fmla="*/ 53 w 108"/>
                  <a:gd name="T21" fmla="*/ 19 h 211"/>
                  <a:gd name="T22" fmla="*/ 61 w 108"/>
                  <a:gd name="T23" fmla="*/ 11 h 211"/>
                  <a:gd name="T24" fmla="*/ 70 w 108"/>
                  <a:gd name="T25" fmla="*/ 6 h 211"/>
                  <a:gd name="T26" fmla="*/ 79 w 108"/>
                  <a:gd name="T27" fmla="*/ 3 h 211"/>
                  <a:gd name="T28" fmla="*/ 88 w 108"/>
                  <a:gd name="T29" fmla="*/ 0 h 211"/>
                  <a:gd name="T30" fmla="*/ 96 w 108"/>
                  <a:gd name="T31" fmla="*/ 0 h 211"/>
                  <a:gd name="T32" fmla="*/ 102 w 108"/>
                  <a:gd name="T33" fmla="*/ 0 h 211"/>
                  <a:gd name="T34" fmla="*/ 108 w 108"/>
                  <a:gd name="T35" fmla="*/ 0 h 211"/>
                  <a:gd name="T36" fmla="*/ 108 w 108"/>
                  <a:gd name="T37" fmla="*/ 38 h 211"/>
                  <a:gd name="T38" fmla="*/ 102 w 108"/>
                  <a:gd name="T39" fmla="*/ 37 h 211"/>
                  <a:gd name="T40" fmla="*/ 94 w 108"/>
                  <a:gd name="T41" fmla="*/ 37 h 211"/>
                  <a:gd name="T42" fmla="*/ 84 w 108"/>
                  <a:gd name="T43" fmla="*/ 38 h 211"/>
                  <a:gd name="T44" fmla="*/ 74 w 108"/>
                  <a:gd name="T45" fmla="*/ 41 h 211"/>
                  <a:gd name="T46" fmla="*/ 65 w 108"/>
                  <a:gd name="T47" fmla="*/ 46 h 211"/>
                  <a:gd name="T48" fmla="*/ 57 w 108"/>
                  <a:gd name="T49" fmla="*/ 53 h 211"/>
                  <a:gd name="T50" fmla="*/ 53 w 108"/>
                  <a:gd name="T51" fmla="*/ 59 h 211"/>
                  <a:gd name="T52" fmla="*/ 49 w 108"/>
                  <a:gd name="T53" fmla="*/ 64 h 211"/>
                  <a:gd name="T54" fmla="*/ 47 w 108"/>
                  <a:gd name="T55" fmla="*/ 69 h 211"/>
                  <a:gd name="T56" fmla="*/ 44 w 108"/>
                  <a:gd name="T57" fmla="*/ 74 h 211"/>
                  <a:gd name="T58" fmla="*/ 42 w 108"/>
                  <a:gd name="T59" fmla="*/ 88 h 211"/>
                  <a:gd name="T60" fmla="*/ 40 w 108"/>
                  <a:gd name="T61" fmla="*/ 102 h 211"/>
                  <a:gd name="T62" fmla="*/ 40 w 108"/>
                  <a:gd name="T63" fmla="*/ 211 h 211"/>
                  <a:gd name="T64" fmla="*/ 1 w 108"/>
                  <a:gd name="T6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1">
                    <a:moveTo>
                      <a:pt x="1" y="211"/>
                    </a:moveTo>
                    <a:lnTo>
                      <a:pt x="1" y="70"/>
                    </a:lnTo>
                    <a:lnTo>
                      <a:pt x="1" y="51"/>
                    </a:lnTo>
                    <a:lnTo>
                      <a:pt x="1" y="33"/>
                    </a:lnTo>
                    <a:lnTo>
                      <a:pt x="0" y="18"/>
                    </a:lnTo>
                    <a:lnTo>
                      <a:pt x="0" y="4"/>
                    </a:lnTo>
                    <a:lnTo>
                      <a:pt x="34" y="4"/>
                    </a:lnTo>
                    <a:lnTo>
                      <a:pt x="37" y="46"/>
                    </a:lnTo>
                    <a:lnTo>
                      <a:pt x="42" y="36"/>
                    </a:lnTo>
                    <a:lnTo>
                      <a:pt x="47" y="27"/>
                    </a:lnTo>
                    <a:lnTo>
                      <a:pt x="53" y="19"/>
                    </a:lnTo>
                    <a:lnTo>
                      <a:pt x="61" y="11"/>
                    </a:lnTo>
                    <a:lnTo>
                      <a:pt x="70" y="6"/>
                    </a:lnTo>
                    <a:lnTo>
                      <a:pt x="79" y="3"/>
                    </a:lnTo>
                    <a:lnTo>
                      <a:pt x="88" y="0"/>
                    </a:lnTo>
                    <a:lnTo>
                      <a:pt x="96" y="0"/>
                    </a:lnTo>
                    <a:lnTo>
                      <a:pt x="102" y="0"/>
                    </a:lnTo>
                    <a:lnTo>
                      <a:pt x="108" y="0"/>
                    </a:lnTo>
                    <a:lnTo>
                      <a:pt x="108" y="38"/>
                    </a:lnTo>
                    <a:lnTo>
                      <a:pt x="102" y="37"/>
                    </a:lnTo>
                    <a:lnTo>
                      <a:pt x="94" y="37"/>
                    </a:lnTo>
                    <a:lnTo>
                      <a:pt x="84" y="38"/>
                    </a:lnTo>
                    <a:lnTo>
                      <a:pt x="74" y="41"/>
                    </a:lnTo>
                    <a:lnTo>
                      <a:pt x="65" y="46"/>
                    </a:lnTo>
                    <a:lnTo>
                      <a:pt x="57" y="53"/>
                    </a:lnTo>
                    <a:lnTo>
                      <a:pt x="53" y="59"/>
                    </a:lnTo>
                    <a:lnTo>
                      <a:pt x="49" y="64"/>
                    </a:lnTo>
                    <a:lnTo>
                      <a:pt x="47" y="69"/>
                    </a:lnTo>
                    <a:lnTo>
                      <a:pt x="44" y="74"/>
                    </a:lnTo>
                    <a:lnTo>
                      <a:pt x="42" y="88"/>
                    </a:lnTo>
                    <a:lnTo>
                      <a:pt x="40" y="102"/>
                    </a:lnTo>
                    <a:lnTo>
                      <a:pt x="40" y="211"/>
                    </a:lnTo>
                    <a:lnTo>
                      <a:pt x="1"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4" name="Freeform 9"/>
              <p:cNvSpPr>
                <a:spLocks noEditPoints="1"/>
              </p:cNvSpPr>
              <p:nvPr/>
            </p:nvSpPr>
            <p:spPr bwMode="auto">
              <a:xfrm>
                <a:off x="2847" y="3165"/>
                <a:ext cx="13" cy="74"/>
              </a:xfrm>
              <a:custGeom>
                <a:avLst/>
                <a:gdLst>
                  <a:gd name="T0" fmla="*/ 46 w 51"/>
                  <a:gd name="T1" fmla="*/ 295 h 295"/>
                  <a:gd name="T2" fmla="*/ 6 w 51"/>
                  <a:gd name="T3" fmla="*/ 295 h 295"/>
                  <a:gd name="T4" fmla="*/ 6 w 51"/>
                  <a:gd name="T5" fmla="*/ 88 h 295"/>
                  <a:gd name="T6" fmla="*/ 46 w 51"/>
                  <a:gd name="T7" fmla="*/ 88 h 295"/>
                  <a:gd name="T8" fmla="*/ 46 w 51"/>
                  <a:gd name="T9" fmla="*/ 295 h 295"/>
                  <a:gd name="T10" fmla="*/ 51 w 51"/>
                  <a:gd name="T11" fmla="*/ 25 h 295"/>
                  <a:gd name="T12" fmla="*/ 51 w 51"/>
                  <a:gd name="T13" fmla="*/ 31 h 295"/>
                  <a:gd name="T14" fmla="*/ 50 w 51"/>
                  <a:gd name="T15" fmla="*/ 36 h 295"/>
                  <a:gd name="T16" fmla="*/ 47 w 51"/>
                  <a:gd name="T17" fmla="*/ 39 h 295"/>
                  <a:gd name="T18" fmla="*/ 45 w 51"/>
                  <a:gd name="T19" fmla="*/ 43 h 295"/>
                  <a:gd name="T20" fmla="*/ 41 w 51"/>
                  <a:gd name="T21" fmla="*/ 46 h 295"/>
                  <a:gd name="T22" fmla="*/ 36 w 51"/>
                  <a:gd name="T23" fmla="*/ 48 h 295"/>
                  <a:gd name="T24" fmla="*/ 31 w 51"/>
                  <a:gd name="T25" fmla="*/ 50 h 295"/>
                  <a:gd name="T26" fmla="*/ 25 w 51"/>
                  <a:gd name="T27" fmla="*/ 51 h 295"/>
                  <a:gd name="T28" fmla="*/ 20 w 51"/>
                  <a:gd name="T29" fmla="*/ 50 h 295"/>
                  <a:gd name="T30" fmla="*/ 15 w 51"/>
                  <a:gd name="T31" fmla="*/ 48 h 295"/>
                  <a:gd name="T32" fmla="*/ 11 w 51"/>
                  <a:gd name="T33" fmla="*/ 46 h 295"/>
                  <a:gd name="T34" fmla="*/ 8 w 51"/>
                  <a:gd name="T35" fmla="*/ 43 h 295"/>
                  <a:gd name="T36" fmla="*/ 4 w 51"/>
                  <a:gd name="T37" fmla="*/ 39 h 295"/>
                  <a:gd name="T38" fmla="*/ 3 w 51"/>
                  <a:gd name="T39" fmla="*/ 36 h 295"/>
                  <a:gd name="T40" fmla="*/ 1 w 51"/>
                  <a:gd name="T41" fmla="*/ 31 h 295"/>
                  <a:gd name="T42" fmla="*/ 0 w 51"/>
                  <a:gd name="T43" fmla="*/ 25 h 295"/>
                  <a:gd name="T44" fmla="*/ 1 w 51"/>
                  <a:gd name="T45" fmla="*/ 20 h 295"/>
                  <a:gd name="T46" fmla="*/ 3 w 51"/>
                  <a:gd name="T47" fmla="*/ 15 h 295"/>
                  <a:gd name="T48" fmla="*/ 4 w 51"/>
                  <a:gd name="T49" fmla="*/ 11 h 295"/>
                  <a:gd name="T50" fmla="*/ 8 w 51"/>
                  <a:gd name="T51" fmla="*/ 8 h 295"/>
                  <a:gd name="T52" fmla="*/ 11 w 51"/>
                  <a:gd name="T53" fmla="*/ 4 h 295"/>
                  <a:gd name="T54" fmla="*/ 15 w 51"/>
                  <a:gd name="T55" fmla="*/ 3 h 295"/>
                  <a:gd name="T56" fmla="*/ 20 w 51"/>
                  <a:gd name="T57" fmla="*/ 1 h 295"/>
                  <a:gd name="T58" fmla="*/ 25 w 51"/>
                  <a:gd name="T59" fmla="*/ 0 h 295"/>
                  <a:gd name="T60" fmla="*/ 32 w 51"/>
                  <a:gd name="T61" fmla="*/ 1 h 295"/>
                  <a:gd name="T62" fmla="*/ 36 w 51"/>
                  <a:gd name="T63" fmla="*/ 3 h 295"/>
                  <a:gd name="T64" fmla="*/ 41 w 51"/>
                  <a:gd name="T65" fmla="*/ 4 h 295"/>
                  <a:gd name="T66" fmla="*/ 45 w 51"/>
                  <a:gd name="T67" fmla="*/ 8 h 295"/>
                  <a:gd name="T68" fmla="*/ 47 w 51"/>
                  <a:gd name="T69" fmla="*/ 11 h 295"/>
                  <a:gd name="T70" fmla="*/ 50 w 51"/>
                  <a:gd name="T71" fmla="*/ 15 h 295"/>
                  <a:gd name="T72" fmla="*/ 51 w 51"/>
                  <a:gd name="T73" fmla="*/ 20 h 295"/>
                  <a:gd name="T74" fmla="*/ 51 w 51"/>
                  <a:gd name="T75" fmla="*/ 2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295">
                    <a:moveTo>
                      <a:pt x="46" y="295"/>
                    </a:moveTo>
                    <a:lnTo>
                      <a:pt x="6" y="295"/>
                    </a:lnTo>
                    <a:lnTo>
                      <a:pt x="6" y="88"/>
                    </a:lnTo>
                    <a:lnTo>
                      <a:pt x="46" y="88"/>
                    </a:lnTo>
                    <a:lnTo>
                      <a:pt x="46" y="295"/>
                    </a:lnTo>
                    <a:close/>
                    <a:moveTo>
                      <a:pt x="51" y="25"/>
                    </a:moveTo>
                    <a:lnTo>
                      <a:pt x="51" y="31"/>
                    </a:lnTo>
                    <a:lnTo>
                      <a:pt x="50" y="36"/>
                    </a:lnTo>
                    <a:lnTo>
                      <a:pt x="47" y="39"/>
                    </a:lnTo>
                    <a:lnTo>
                      <a:pt x="45" y="43"/>
                    </a:lnTo>
                    <a:lnTo>
                      <a:pt x="41" y="46"/>
                    </a:lnTo>
                    <a:lnTo>
                      <a:pt x="36" y="48"/>
                    </a:lnTo>
                    <a:lnTo>
                      <a:pt x="31" y="50"/>
                    </a:lnTo>
                    <a:lnTo>
                      <a:pt x="25" y="51"/>
                    </a:lnTo>
                    <a:lnTo>
                      <a:pt x="20" y="50"/>
                    </a:lnTo>
                    <a:lnTo>
                      <a:pt x="15" y="48"/>
                    </a:lnTo>
                    <a:lnTo>
                      <a:pt x="11" y="46"/>
                    </a:lnTo>
                    <a:lnTo>
                      <a:pt x="8" y="43"/>
                    </a:lnTo>
                    <a:lnTo>
                      <a:pt x="4" y="39"/>
                    </a:lnTo>
                    <a:lnTo>
                      <a:pt x="3" y="36"/>
                    </a:lnTo>
                    <a:lnTo>
                      <a:pt x="1" y="31"/>
                    </a:lnTo>
                    <a:lnTo>
                      <a:pt x="0" y="25"/>
                    </a:lnTo>
                    <a:lnTo>
                      <a:pt x="1" y="20"/>
                    </a:lnTo>
                    <a:lnTo>
                      <a:pt x="3" y="15"/>
                    </a:lnTo>
                    <a:lnTo>
                      <a:pt x="4" y="11"/>
                    </a:lnTo>
                    <a:lnTo>
                      <a:pt x="8" y="8"/>
                    </a:lnTo>
                    <a:lnTo>
                      <a:pt x="11" y="4"/>
                    </a:lnTo>
                    <a:lnTo>
                      <a:pt x="15" y="3"/>
                    </a:lnTo>
                    <a:lnTo>
                      <a:pt x="20" y="1"/>
                    </a:lnTo>
                    <a:lnTo>
                      <a:pt x="25" y="0"/>
                    </a:lnTo>
                    <a:lnTo>
                      <a:pt x="32" y="1"/>
                    </a:lnTo>
                    <a:lnTo>
                      <a:pt x="36" y="3"/>
                    </a:lnTo>
                    <a:lnTo>
                      <a:pt x="41" y="4"/>
                    </a:lnTo>
                    <a:lnTo>
                      <a:pt x="45" y="8"/>
                    </a:lnTo>
                    <a:lnTo>
                      <a:pt x="47" y="11"/>
                    </a:lnTo>
                    <a:lnTo>
                      <a:pt x="50" y="15"/>
                    </a:lnTo>
                    <a:lnTo>
                      <a:pt x="51" y="20"/>
                    </a:lnTo>
                    <a:lnTo>
                      <a:pt x="5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5" name="Freeform 10"/>
              <p:cNvSpPr>
                <a:spLocks/>
              </p:cNvSpPr>
              <p:nvPr/>
            </p:nvSpPr>
            <p:spPr bwMode="auto">
              <a:xfrm>
                <a:off x="2871" y="3186"/>
                <a:ext cx="42" cy="54"/>
              </a:xfrm>
              <a:custGeom>
                <a:avLst/>
                <a:gdLst>
                  <a:gd name="T0" fmla="*/ 169 w 169"/>
                  <a:gd name="T1" fmla="*/ 203 h 216"/>
                  <a:gd name="T2" fmla="*/ 140 w 169"/>
                  <a:gd name="T3" fmla="*/ 214 h 216"/>
                  <a:gd name="T4" fmla="*/ 107 w 169"/>
                  <a:gd name="T5" fmla="*/ 216 h 216"/>
                  <a:gd name="T6" fmla="*/ 84 w 169"/>
                  <a:gd name="T7" fmla="*/ 215 h 216"/>
                  <a:gd name="T8" fmla="*/ 64 w 169"/>
                  <a:gd name="T9" fmla="*/ 209 h 216"/>
                  <a:gd name="T10" fmla="*/ 45 w 169"/>
                  <a:gd name="T11" fmla="*/ 200 h 216"/>
                  <a:gd name="T12" fmla="*/ 29 w 169"/>
                  <a:gd name="T13" fmla="*/ 187 h 216"/>
                  <a:gd name="T14" fmla="*/ 17 w 169"/>
                  <a:gd name="T15" fmla="*/ 172 h 216"/>
                  <a:gd name="T16" fmla="*/ 6 w 169"/>
                  <a:gd name="T17" fmla="*/ 153 h 216"/>
                  <a:gd name="T18" fmla="*/ 1 w 169"/>
                  <a:gd name="T19" fmla="*/ 134 h 216"/>
                  <a:gd name="T20" fmla="*/ 0 w 169"/>
                  <a:gd name="T21" fmla="*/ 111 h 216"/>
                  <a:gd name="T22" fmla="*/ 1 w 169"/>
                  <a:gd name="T23" fmla="*/ 86 h 216"/>
                  <a:gd name="T24" fmla="*/ 8 w 169"/>
                  <a:gd name="T25" fmla="*/ 66 h 216"/>
                  <a:gd name="T26" fmla="*/ 18 w 169"/>
                  <a:gd name="T27" fmla="*/ 47 h 216"/>
                  <a:gd name="T28" fmla="*/ 32 w 169"/>
                  <a:gd name="T29" fmla="*/ 31 h 216"/>
                  <a:gd name="T30" fmla="*/ 48 w 169"/>
                  <a:gd name="T31" fmla="*/ 17 h 216"/>
                  <a:gd name="T32" fmla="*/ 69 w 169"/>
                  <a:gd name="T33" fmla="*/ 8 h 216"/>
                  <a:gd name="T34" fmla="*/ 90 w 169"/>
                  <a:gd name="T35" fmla="*/ 1 h 216"/>
                  <a:gd name="T36" fmla="*/ 115 w 169"/>
                  <a:gd name="T37" fmla="*/ 0 h 216"/>
                  <a:gd name="T38" fmla="*/ 144 w 169"/>
                  <a:gd name="T39" fmla="*/ 3 h 216"/>
                  <a:gd name="T40" fmla="*/ 169 w 169"/>
                  <a:gd name="T41" fmla="*/ 11 h 216"/>
                  <a:gd name="T42" fmla="*/ 151 w 169"/>
                  <a:gd name="T43" fmla="*/ 37 h 216"/>
                  <a:gd name="T44" fmla="*/ 129 w 169"/>
                  <a:gd name="T45" fmla="*/ 32 h 216"/>
                  <a:gd name="T46" fmla="*/ 107 w 169"/>
                  <a:gd name="T47" fmla="*/ 32 h 216"/>
                  <a:gd name="T48" fmla="*/ 92 w 169"/>
                  <a:gd name="T49" fmla="*/ 34 h 216"/>
                  <a:gd name="T50" fmla="*/ 78 w 169"/>
                  <a:gd name="T51" fmla="*/ 39 h 216"/>
                  <a:gd name="T52" fmla="*/ 66 w 169"/>
                  <a:gd name="T53" fmla="*/ 47 h 216"/>
                  <a:gd name="T54" fmla="*/ 56 w 169"/>
                  <a:gd name="T55" fmla="*/ 59 h 216"/>
                  <a:gd name="T56" fmla="*/ 48 w 169"/>
                  <a:gd name="T57" fmla="*/ 71 h 216"/>
                  <a:gd name="T58" fmla="*/ 43 w 169"/>
                  <a:gd name="T59" fmla="*/ 84 h 216"/>
                  <a:gd name="T60" fmla="*/ 41 w 169"/>
                  <a:gd name="T61" fmla="*/ 99 h 216"/>
                  <a:gd name="T62" fmla="*/ 41 w 169"/>
                  <a:gd name="T63" fmla="*/ 117 h 216"/>
                  <a:gd name="T64" fmla="*/ 43 w 169"/>
                  <a:gd name="T65" fmla="*/ 132 h 216"/>
                  <a:gd name="T66" fmla="*/ 48 w 169"/>
                  <a:gd name="T67" fmla="*/ 146 h 216"/>
                  <a:gd name="T68" fmla="*/ 56 w 169"/>
                  <a:gd name="T69" fmla="*/ 158 h 216"/>
                  <a:gd name="T70" fmla="*/ 66 w 169"/>
                  <a:gd name="T71" fmla="*/ 168 h 216"/>
                  <a:gd name="T72" fmla="*/ 79 w 169"/>
                  <a:gd name="T73" fmla="*/ 176 h 216"/>
                  <a:gd name="T74" fmla="*/ 92 w 169"/>
                  <a:gd name="T75" fmla="*/ 182 h 216"/>
                  <a:gd name="T76" fmla="*/ 106 w 169"/>
                  <a:gd name="T77" fmla="*/ 184 h 216"/>
                  <a:gd name="T78" fmla="*/ 126 w 169"/>
                  <a:gd name="T79" fmla="*/ 183 h 216"/>
                  <a:gd name="T80" fmla="*/ 150 w 169"/>
                  <a:gd name="T81" fmla="*/ 17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9" h="216">
                    <a:moveTo>
                      <a:pt x="163" y="174"/>
                    </a:moveTo>
                    <a:lnTo>
                      <a:pt x="169" y="203"/>
                    </a:lnTo>
                    <a:lnTo>
                      <a:pt x="155" y="210"/>
                    </a:lnTo>
                    <a:lnTo>
                      <a:pt x="140" y="214"/>
                    </a:lnTo>
                    <a:lnTo>
                      <a:pt x="123" y="215"/>
                    </a:lnTo>
                    <a:lnTo>
                      <a:pt x="107" y="216"/>
                    </a:lnTo>
                    <a:lnTo>
                      <a:pt x="96" y="216"/>
                    </a:lnTo>
                    <a:lnTo>
                      <a:pt x="84" y="215"/>
                    </a:lnTo>
                    <a:lnTo>
                      <a:pt x="74" y="212"/>
                    </a:lnTo>
                    <a:lnTo>
                      <a:pt x="64" y="209"/>
                    </a:lnTo>
                    <a:lnTo>
                      <a:pt x="54" y="205"/>
                    </a:lnTo>
                    <a:lnTo>
                      <a:pt x="45" y="200"/>
                    </a:lnTo>
                    <a:lnTo>
                      <a:pt x="37" y="193"/>
                    </a:lnTo>
                    <a:lnTo>
                      <a:pt x="29" y="187"/>
                    </a:lnTo>
                    <a:lnTo>
                      <a:pt x="22" y="179"/>
                    </a:lnTo>
                    <a:lnTo>
                      <a:pt x="17" y="172"/>
                    </a:lnTo>
                    <a:lnTo>
                      <a:pt x="12" y="163"/>
                    </a:lnTo>
                    <a:lnTo>
                      <a:pt x="6" y="153"/>
                    </a:lnTo>
                    <a:lnTo>
                      <a:pt x="4" y="144"/>
                    </a:lnTo>
                    <a:lnTo>
                      <a:pt x="1" y="134"/>
                    </a:lnTo>
                    <a:lnTo>
                      <a:pt x="0" y="122"/>
                    </a:lnTo>
                    <a:lnTo>
                      <a:pt x="0" y="111"/>
                    </a:lnTo>
                    <a:lnTo>
                      <a:pt x="0" y="98"/>
                    </a:lnTo>
                    <a:lnTo>
                      <a:pt x="1" y="86"/>
                    </a:lnTo>
                    <a:lnTo>
                      <a:pt x="4" y="76"/>
                    </a:lnTo>
                    <a:lnTo>
                      <a:pt x="8" y="66"/>
                    </a:lnTo>
                    <a:lnTo>
                      <a:pt x="12" y="56"/>
                    </a:lnTo>
                    <a:lnTo>
                      <a:pt x="18" y="47"/>
                    </a:lnTo>
                    <a:lnTo>
                      <a:pt x="24" y="38"/>
                    </a:lnTo>
                    <a:lnTo>
                      <a:pt x="32" y="31"/>
                    </a:lnTo>
                    <a:lnTo>
                      <a:pt x="40" y="23"/>
                    </a:lnTo>
                    <a:lnTo>
                      <a:pt x="48" y="17"/>
                    </a:lnTo>
                    <a:lnTo>
                      <a:pt x="59" y="11"/>
                    </a:lnTo>
                    <a:lnTo>
                      <a:pt x="69" y="8"/>
                    </a:lnTo>
                    <a:lnTo>
                      <a:pt x="79" y="4"/>
                    </a:lnTo>
                    <a:lnTo>
                      <a:pt x="90" y="1"/>
                    </a:lnTo>
                    <a:lnTo>
                      <a:pt x="102" y="0"/>
                    </a:lnTo>
                    <a:lnTo>
                      <a:pt x="115" y="0"/>
                    </a:lnTo>
                    <a:lnTo>
                      <a:pt x="130" y="0"/>
                    </a:lnTo>
                    <a:lnTo>
                      <a:pt x="144" y="3"/>
                    </a:lnTo>
                    <a:lnTo>
                      <a:pt x="158" y="6"/>
                    </a:lnTo>
                    <a:lnTo>
                      <a:pt x="169" y="11"/>
                    </a:lnTo>
                    <a:lnTo>
                      <a:pt x="162" y="42"/>
                    </a:lnTo>
                    <a:lnTo>
                      <a:pt x="151" y="37"/>
                    </a:lnTo>
                    <a:lnTo>
                      <a:pt x="140" y="34"/>
                    </a:lnTo>
                    <a:lnTo>
                      <a:pt x="129" y="32"/>
                    </a:lnTo>
                    <a:lnTo>
                      <a:pt x="116" y="32"/>
                    </a:lnTo>
                    <a:lnTo>
                      <a:pt x="107" y="32"/>
                    </a:lnTo>
                    <a:lnTo>
                      <a:pt x="99" y="33"/>
                    </a:lnTo>
                    <a:lnTo>
                      <a:pt x="92" y="34"/>
                    </a:lnTo>
                    <a:lnTo>
                      <a:pt x="85" y="37"/>
                    </a:lnTo>
                    <a:lnTo>
                      <a:pt x="78" y="39"/>
                    </a:lnTo>
                    <a:lnTo>
                      <a:pt x="71" y="43"/>
                    </a:lnTo>
                    <a:lnTo>
                      <a:pt x="66" y="47"/>
                    </a:lnTo>
                    <a:lnTo>
                      <a:pt x="61" y="52"/>
                    </a:lnTo>
                    <a:lnTo>
                      <a:pt x="56" y="59"/>
                    </a:lnTo>
                    <a:lnTo>
                      <a:pt x="52" y="65"/>
                    </a:lnTo>
                    <a:lnTo>
                      <a:pt x="48" y="71"/>
                    </a:lnTo>
                    <a:lnTo>
                      <a:pt x="46" y="78"/>
                    </a:lnTo>
                    <a:lnTo>
                      <a:pt x="43" y="84"/>
                    </a:lnTo>
                    <a:lnTo>
                      <a:pt x="42" y="92"/>
                    </a:lnTo>
                    <a:lnTo>
                      <a:pt x="41" y="99"/>
                    </a:lnTo>
                    <a:lnTo>
                      <a:pt x="41" y="108"/>
                    </a:lnTo>
                    <a:lnTo>
                      <a:pt x="41" y="117"/>
                    </a:lnTo>
                    <a:lnTo>
                      <a:pt x="42" y="125"/>
                    </a:lnTo>
                    <a:lnTo>
                      <a:pt x="43" y="132"/>
                    </a:lnTo>
                    <a:lnTo>
                      <a:pt x="46" y="139"/>
                    </a:lnTo>
                    <a:lnTo>
                      <a:pt x="48" y="146"/>
                    </a:lnTo>
                    <a:lnTo>
                      <a:pt x="52" y="153"/>
                    </a:lnTo>
                    <a:lnTo>
                      <a:pt x="56" y="158"/>
                    </a:lnTo>
                    <a:lnTo>
                      <a:pt x="61" y="164"/>
                    </a:lnTo>
                    <a:lnTo>
                      <a:pt x="66" y="168"/>
                    </a:lnTo>
                    <a:lnTo>
                      <a:pt x="73" y="173"/>
                    </a:lnTo>
                    <a:lnTo>
                      <a:pt x="79" y="176"/>
                    </a:lnTo>
                    <a:lnTo>
                      <a:pt x="85" y="179"/>
                    </a:lnTo>
                    <a:lnTo>
                      <a:pt x="92" y="182"/>
                    </a:lnTo>
                    <a:lnTo>
                      <a:pt x="99" y="183"/>
                    </a:lnTo>
                    <a:lnTo>
                      <a:pt x="106" y="184"/>
                    </a:lnTo>
                    <a:lnTo>
                      <a:pt x="115" y="184"/>
                    </a:lnTo>
                    <a:lnTo>
                      <a:pt x="126" y="183"/>
                    </a:lnTo>
                    <a:lnTo>
                      <a:pt x="139" y="182"/>
                    </a:lnTo>
                    <a:lnTo>
                      <a:pt x="150" y="178"/>
                    </a:lnTo>
                    <a:lnTo>
                      <a:pt x="163"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6" name="Freeform 11"/>
              <p:cNvSpPr>
                <a:spLocks noEditPoints="1"/>
              </p:cNvSpPr>
              <p:nvPr/>
            </p:nvSpPr>
            <p:spPr bwMode="auto">
              <a:xfrm>
                <a:off x="2920" y="3186"/>
                <a:ext cx="43" cy="54"/>
              </a:xfrm>
              <a:custGeom>
                <a:avLst/>
                <a:gdLst>
                  <a:gd name="T0" fmla="*/ 167 w 171"/>
                  <a:gd name="T1" fmla="*/ 162 h 216"/>
                  <a:gd name="T2" fmla="*/ 169 w 171"/>
                  <a:gd name="T3" fmla="*/ 190 h 216"/>
                  <a:gd name="T4" fmla="*/ 171 w 171"/>
                  <a:gd name="T5" fmla="*/ 211 h 216"/>
                  <a:gd name="T6" fmla="*/ 129 w 171"/>
                  <a:gd name="T7" fmla="*/ 184 h 216"/>
                  <a:gd name="T8" fmla="*/ 117 w 171"/>
                  <a:gd name="T9" fmla="*/ 198 h 216"/>
                  <a:gd name="T10" fmla="*/ 101 w 171"/>
                  <a:gd name="T11" fmla="*/ 209 h 216"/>
                  <a:gd name="T12" fmla="*/ 83 w 171"/>
                  <a:gd name="T13" fmla="*/ 215 h 216"/>
                  <a:gd name="T14" fmla="*/ 64 w 171"/>
                  <a:gd name="T15" fmla="*/ 216 h 216"/>
                  <a:gd name="T16" fmla="*/ 38 w 171"/>
                  <a:gd name="T17" fmla="*/ 212 h 216"/>
                  <a:gd name="T18" fmla="*/ 26 w 171"/>
                  <a:gd name="T19" fmla="*/ 206 h 216"/>
                  <a:gd name="T20" fmla="*/ 17 w 171"/>
                  <a:gd name="T21" fmla="*/ 198 h 216"/>
                  <a:gd name="T22" fmla="*/ 3 w 171"/>
                  <a:gd name="T23" fmla="*/ 179 h 216"/>
                  <a:gd name="T24" fmla="*/ 0 w 171"/>
                  <a:gd name="T25" fmla="*/ 156 h 216"/>
                  <a:gd name="T26" fmla="*/ 1 w 171"/>
                  <a:gd name="T27" fmla="*/ 139 h 216"/>
                  <a:gd name="T28" fmla="*/ 7 w 171"/>
                  <a:gd name="T29" fmla="*/ 123 h 216"/>
                  <a:gd name="T30" fmla="*/ 17 w 171"/>
                  <a:gd name="T31" fmla="*/ 111 h 216"/>
                  <a:gd name="T32" fmla="*/ 31 w 171"/>
                  <a:gd name="T33" fmla="*/ 99 h 216"/>
                  <a:gd name="T34" fmla="*/ 50 w 171"/>
                  <a:gd name="T35" fmla="*/ 90 h 216"/>
                  <a:gd name="T36" fmla="*/ 72 w 171"/>
                  <a:gd name="T37" fmla="*/ 84 h 216"/>
                  <a:gd name="T38" fmla="*/ 97 w 171"/>
                  <a:gd name="T39" fmla="*/ 80 h 216"/>
                  <a:gd name="T40" fmla="*/ 128 w 171"/>
                  <a:gd name="T41" fmla="*/ 79 h 216"/>
                  <a:gd name="T42" fmla="*/ 127 w 171"/>
                  <a:gd name="T43" fmla="*/ 65 h 216"/>
                  <a:gd name="T44" fmla="*/ 120 w 171"/>
                  <a:gd name="T45" fmla="*/ 48 h 216"/>
                  <a:gd name="T46" fmla="*/ 109 w 171"/>
                  <a:gd name="T47" fmla="*/ 36 h 216"/>
                  <a:gd name="T48" fmla="*/ 91 w 171"/>
                  <a:gd name="T49" fmla="*/ 29 h 216"/>
                  <a:gd name="T50" fmla="*/ 64 w 171"/>
                  <a:gd name="T51" fmla="*/ 29 h 216"/>
                  <a:gd name="T52" fmla="*/ 36 w 171"/>
                  <a:gd name="T53" fmla="*/ 38 h 216"/>
                  <a:gd name="T54" fmla="*/ 14 w 171"/>
                  <a:gd name="T55" fmla="*/ 18 h 216"/>
                  <a:gd name="T56" fmla="*/ 30 w 171"/>
                  <a:gd name="T57" fmla="*/ 10 h 216"/>
                  <a:gd name="T58" fmla="*/ 47 w 171"/>
                  <a:gd name="T59" fmla="*/ 4 h 216"/>
                  <a:gd name="T60" fmla="*/ 86 w 171"/>
                  <a:gd name="T61" fmla="*/ 0 h 216"/>
                  <a:gd name="T62" fmla="*/ 105 w 171"/>
                  <a:gd name="T63" fmla="*/ 1 h 216"/>
                  <a:gd name="T64" fmla="*/ 122 w 171"/>
                  <a:gd name="T65" fmla="*/ 5 h 216"/>
                  <a:gd name="T66" fmla="*/ 136 w 171"/>
                  <a:gd name="T67" fmla="*/ 11 h 216"/>
                  <a:gd name="T68" fmla="*/ 147 w 171"/>
                  <a:gd name="T69" fmla="*/ 22 h 216"/>
                  <a:gd name="T70" fmla="*/ 156 w 171"/>
                  <a:gd name="T71" fmla="*/ 34 h 216"/>
                  <a:gd name="T72" fmla="*/ 162 w 171"/>
                  <a:gd name="T73" fmla="*/ 50 h 216"/>
                  <a:gd name="T74" fmla="*/ 166 w 171"/>
                  <a:gd name="T75" fmla="*/ 66 h 216"/>
                  <a:gd name="T76" fmla="*/ 167 w 171"/>
                  <a:gd name="T77" fmla="*/ 86 h 216"/>
                  <a:gd name="T78" fmla="*/ 128 w 171"/>
                  <a:gd name="T79" fmla="*/ 107 h 216"/>
                  <a:gd name="T80" fmla="*/ 86 w 171"/>
                  <a:gd name="T81" fmla="*/ 109 h 216"/>
                  <a:gd name="T82" fmla="*/ 71 w 171"/>
                  <a:gd name="T83" fmla="*/ 113 h 216"/>
                  <a:gd name="T84" fmla="*/ 59 w 171"/>
                  <a:gd name="T85" fmla="*/ 118 h 216"/>
                  <a:gd name="T86" fmla="*/ 44 w 171"/>
                  <a:gd name="T87" fmla="*/ 132 h 216"/>
                  <a:gd name="T88" fmla="*/ 40 w 171"/>
                  <a:gd name="T89" fmla="*/ 141 h 216"/>
                  <a:gd name="T90" fmla="*/ 39 w 171"/>
                  <a:gd name="T91" fmla="*/ 151 h 216"/>
                  <a:gd name="T92" fmla="*/ 42 w 171"/>
                  <a:gd name="T93" fmla="*/ 167 h 216"/>
                  <a:gd name="T94" fmla="*/ 49 w 171"/>
                  <a:gd name="T95" fmla="*/ 177 h 216"/>
                  <a:gd name="T96" fmla="*/ 61 w 171"/>
                  <a:gd name="T97" fmla="*/ 184 h 216"/>
                  <a:gd name="T98" fmla="*/ 75 w 171"/>
                  <a:gd name="T99" fmla="*/ 187 h 216"/>
                  <a:gd name="T100" fmla="*/ 96 w 171"/>
                  <a:gd name="T101" fmla="*/ 183 h 216"/>
                  <a:gd name="T102" fmla="*/ 113 w 171"/>
                  <a:gd name="T103" fmla="*/ 173 h 216"/>
                  <a:gd name="T104" fmla="*/ 124 w 171"/>
                  <a:gd name="T105" fmla="*/ 158 h 216"/>
                  <a:gd name="T106" fmla="*/ 128 w 171"/>
                  <a:gd name="T107" fmla="*/ 14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 h="216">
                    <a:moveTo>
                      <a:pt x="167" y="86"/>
                    </a:moveTo>
                    <a:lnTo>
                      <a:pt x="167" y="162"/>
                    </a:lnTo>
                    <a:lnTo>
                      <a:pt x="167" y="177"/>
                    </a:lnTo>
                    <a:lnTo>
                      <a:pt x="169" y="190"/>
                    </a:lnTo>
                    <a:lnTo>
                      <a:pt x="170" y="201"/>
                    </a:lnTo>
                    <a:lnTo>
                      <a:pt x="171" y="211"/>
                    </a:lnTo>
                    <a:lnTo>
                      <a:pt x="134" y="211"/>
                    </a:lnTo>
                    <a:lnTo>
                      <a:pt x="129" y="184"/>
                    </a:lnTo>
                    <a:lnTo>
                      <a:pt x="124" y="192"/>
                    </a:lnTo>
                    <a:lnTo>
                      <a:pt x="117" y="198"/>
                    </a:lnTo>
                    <a:lnTo>
                      <a:pt x="110" y="203"/>
                    </a:lnTo>
                    <a:lnTo>
                      <a:pt x="101" y="209"/>
                    </a:lnTo>
                    <a:lnTo>
                      <a:pt x="94" y="212"/>
                    </a:lnTo>
                    <a:lnTo>
                      <a:pt x="83" y="215"/>
                    </a:lnTo>
                    <a:lnTo>
                      <a:pt x="75" y="216"/>
                    </a:lnTo>
                    <a:lnTo>
                      <a:pt x="64" y="216"/>
                    </a:lnTo>
                    <a:lnTo>
                      <a:pt x="50" y="215"/>
                    </a:lnTo>
                    <a:lnTo>
                      <a:pt x="38" y="212"/>
                    </a:lnTo>
                    <a:lnTo>
                      <a:pt x="31" y="210"/>
                    </a:lnTo>
                    <a:lnTo>
                      <a:pt x="26" y="206"/>
                    </a:lnTo>
                    <a:lnTo>
                      <a:pt x="21" y="203"/>
                    </a:lnTo>
                    <a:lnTo>
                      <a:pt x="17" y="198"/>
                    </a:lnTo>
                    <a:lnTo>
                      <a:pt x="8" y="190"/>
                    </a:lnTo>
                    <a:lnTo>
                      <a:pt x="3" y="179"/>
                    </a:lnTo>
                    <a:lnTo>
                      <a:pt x="1" y="169"/>
                    </a:lnTo>
                    <a:lnTo>
                      <a:pt x="0" y="156"/>
                    </a:lnTo>
                    <a:lnTo>
                      <a:pt x="0" y="148"/>
                    </a:lnTo>
                    <a:lnTo>
                      <a:pt x="1" y="139"/>
                    </a:lnTo>
                    <a:lnTo>
                      <a:pt x="3" y="131"/>
                    </a:lnTo>
                    <a:lnTo>
                      <a:pt x="7" y="123"/>
                    </a:lnTo>
                    <a:lnTo>
                      <a:pt x="12" y="117"/>
                    </a:lnTo>
                    <a:lnTo>
                      <a:pt x="17" y="111"/>
                    </a:lnTo>
                    <a:lnTo>
                      <a:pt x="24" y="104"/>
                    </a:lnTo>
                    <a:lnTo>
                      <a:pt x="31" y="99"/>
                    </a:lnTo>
                    <a:lnTo>
                      <a:pt x="40" y="94"/>
                    </a:lnTo>
                    <a:lnTo>
                      <a:pt x="50" y="90"/>
                    </a:lnTo>
                    <a:lnTo>
                      <a:pt x="61" y="86"/>
                    </a:lnTo>
                    <a:lnTo>
                      <a:pt x="72" y="84"/>
                    </a:lnTo>
                    <a:lnTo>
                      <a:pt x="85" y="81"/>
                    </a:lnTo>
                    <a:lnTo>
                      <a:pt x="97" y="80"/>
                    </a:lnTo>
                    <a:lnTo>
                      <a:pt x="113" y="80"/>
                    </a:lnTo>
                    <a:lnTo>
                      <a:pt x="128" y="79"/>
                    </a:lnTo>
                    <a:lnTo>
                      <a:pt x="128" y="75"/>
                    </a:lnTo>
                    <a:lnTo>
                      <a:pt x="127" y="65"/>
                    </a:lnTo>
                    <a:lnTo>
                      <a:pt x="124" y="56"/>
                    </a:lnTo>
                    <a:lnTo>
                      <a:pt x="120" y="48"/>
                    </a:lnTo>
                    <a:lnTo>
                      <a:pt x="115" y="41"/>
                    </a:lnTo>
                    <a:lnTo>
                      <a:pt x="109" y="36"/>
                    </a:lnTo>
                    <a:lnTo>
                      <a:pt x="100" y="32"/>
                    </a:lnTo>
                    <a:lnTo>
                      <a:pt x="91" y="29"/>
                    </a:lnTo>
                    <a:lnTo>
                      <a:pt x="80" y="29"/>
                    </a:lnTo>
                    <a:lnTo>
                      <a:pt x="64" y="29"/>
                    </a:lnTo>
                    <a:lnTo>
                      <a:pt x="49" y="33"/>
                    </a:lnTo>
                    <a:lnTo>
                      <a:pt x="36" y="38"/>
                    </a:lnTo>
                    <a:lnTo>
                      <a:pt x="24" y="45"/>
                    </a:lnTo>
                    <a:lnTo>
                      <a:pt x="14" y="18"/>
                    </a:lnTo>
                    <a:lnTo>
                      <a:pt x="21" y="14"/>
                    </a:lnTo>
                    <a:lnTo>
                      <a:pt x="30" y="10"/>
                    </a:lnTo>
                    <a:lnTo>
                      <a:pt x="38" y="6"/>
                    </a:lnTo>
                    <a:lnTo>
                      <a:pt x="47" y="4"/>
                    </a:lnTo>
                    <a:lnTo>
                      <a:pt x="66" y="1"/>
                    </a:lnTo>
                    <a:lnTo>
                      <a:pt x="86" y="0"/>
                    </a:lnTo>
                    <a:lnTo>
                      <a:pt x="95" y="0"/>
                    </a:lnTo>
                    <a:lnTo>
                      <a:pt x="105" y="1"/>
                    </a:lnTo>
                    <a:lnTo>
                      <a:pt x="113" y="3"/>
                    </a:lnTo>
                    <a:lnTo>
                      <a:pt x="122" y="5"/>
                    </a:lnTo>
                    <a:lnTo>
                      <a:pt x="128" y="8"/>
                    </a:lnTo>
                    <a:lnTo>
                      <a:pt x="136" y="11"/>
                    </a:lnTo>
                    <a:lnTo>
                      <a:pt x="141" y="17"/>
                    </a:lnTo>
                    <a:lnTo>
                      <a:pt x="147" y="22"/>
                    </a:lnTo>
                    <a:lnTo>
                      <a:pt x="152" y="28"/>
                    </a:lnTo>
                    <a:lnTo>
                      <a:pt x="156" y="34"/>
                    </a:lnTo>
                    <a:lnTo>
                      <a:pt x="160" y="41"/>
                    </a:lnTo>
                    <a:lnTo>
                      <a:pt x="162" y="50"/>
                    </a:lnTo>
                    <a:lnTo>
                      <a:pt x="165" y="57"/>
                    </a:lnTo>
                    <a:lnTo>
                      <a:pt x="166" y="66"/>
                    </a:lnTo>
                    <a:lnTo>
                      <a:pt x="167" y="76"/>
                    </a:lnTo>
                    <a:lnTo>
                      <a:pt x="167" y="86"/>
                    </a:lnTo>
                    <a:close/>
                    <a:moveTo>
                      <a:pt x="128" y="141"/>
                    </a:moveTo>
                    <a:lnTo>
                      <a:pt x="128" y="107"/>
                    </a:lnTo>
                    <a:lnTo>
                      <a:pt x="105" y="107"/>
                    </a:lnTo>
                    <a:lnTo>
                      <a:pt x="86" y="109"/>
                    </a:lnTo>
                    <a:lnTo>
                      <a:pt x="78" y="112"/>
                    </a:lnTo>
                    <a:lnTo>
                      <a:pt x="71" y="113"/>
                    </a:lnTo>
                    <a:lnTo>
                      <a:pt x="64" y="116"/>
                    </a:lnTo>
                    <a:lnTo>
                      <a:pt x="59" y="118"/>
                    </a:lnTo>
                    <a:lnTo>
                      <a:pt x="50" y="125"/>
                    </a:lnTo>
                    <a:lnTo>
                      <a:pt x="44" y="132"/>
                    </a:lnTo>
                    <a:lnTo>
                      <a:pt x="42" y="137"/>
                    </a:lnTo>
                    <a:lnTo>
                      <a:pt x="40" y="141"/>
                    </a:lnTo>
                    <a:lnTo>
                      <a:pt x="40" y="146"/>
                    </a:lnTo>
                    <a:lnTo>
                      <a:pt x="39" y="151"/>
                    </a:lnTo>
                    <a:lnTo>
                      <a:pt x="40" y="159"/>
                    </a:lnTo>
                    <a:lnTo>
                      <a:pt x="42" y="167"/>
                    </a:lnTo>
                    <a:lnTo>
                      <a:pt x="45" y="172"/>
                    </a:lnTo>
                    <a:lnTo>
                      <a:pt x="49" y="177"/>
                    </a:lnTo>
                    <a:lnTo>
                      <a:pt x="54" y="182"/>
                    </a:lnTo>
                    <a:lnTo>
                      <a:pt x="61" y="184"/>
                    </a:lnTo>
                    <a:lnTo>
                      <a:pt x="67" y="186"/>
                    </a:lnTo>
                    <a:lnTo>
                      <a:pt x="75" y="187"/>
                    </a:lnTo>
                    <a:lnTo>
                      <a:pt x="86" y="186"/>
                    </a:lnTo>
                    <a:lnTo>
                      <a:pt x="96" y="183"/>
                    </a:lnTo>
                    <a:lnTo>
                      <a:pt x="105" y="179"/>
                    </a:lnTo>
                    <a:lnTo>
                      <a:pt x="113" y="173"/>
                    </a:lnTo>
                    <a:lnTo>
                      <a:pt x="120" y="165"/>
                    </a:lnTo>
                    <a:lnTo>
                      <a:pt x="124" y="158"/>
                    </a:lnTo>
                    <a:lnTo>
                      <a:pt x="128" y="150"/>
                    </a:lnTo>
                    <a:lnTo>
                      <a:pt x="128"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7" name="Freeform 12"/>
              <p:cNvSpPr>
                <a:spLocks/>
              </p:cNvSpPr>
              <p:nvPr/>
            </p:nvSpPr>
            <p:spPr bwMode="auto">
              <a:xfrm>
                <a:off x="2978" y="3186"/>
                <a:ext cx="46" cy="53"/>
              </a:xfrm>
              <a:custGeom>
                <a:avLst/>
                <a:gdLst>
                  <a:gd name="T0" fmla="*/ 1 w 184"/>
                  <a:gd name="T1" fmla="*/ 211 h 211"/>
                  <a:gd name="T2" fmla="*/ 1 w 184"/>
                  <a:gd name="T3" fmla="*/ 61 h 211"/>
                  <a:gd name="T4" fmla="*/ 1 w 184"/>
                  <a:gd name="T5" fmla="*/ 45 h 211"/>
                  <a:gd name="T6" fmla="*/ 1 w 184"/>
                  <a:gd name="T7" fmla="*/ 29 h 211"/>
                  <a:gd name="T8" fmla="*/ 0 w 184"/>
                  <a:gd name="T9" fmla="*/ 17 h 211"/>
                  <a:gd name="T10" fmla="*/ 0 w 184"/>
                  <a:gd name="T11" fmla="*/ 4 h 211"/>
                  <a:gd name="T12" fmla="*/ 34 w 184"/>
                  <a:gd name="T13" fmla="*/ 4 h 211"/>
                  <a:gd name="T14" fmla="*/ 38 w 184"/>
                  <a:gd name="T15" fmla="*/ 39 h 211"/>
                  <a:gd name="T16" fmla="*/ 43 w 184"/>
                  <a:gd name="T17" fmla="*/ 31 h 211"/>
                  <a:gd name="T18" fmla="*/ 49 w 184"/>
                  <a:gd name="T19" fmla="*/ 23 h 211"/>
                  <a:gd name="T20" fmla="*/ 58 w 184"/>
                  <a:gd name="T21" fmla="*/ 17 h 211"/>
                  <a:gd name="T22" fmla="*/ 67 w 184"/>
                  <a:gd name="T23" fmla="*/ 10 h 211"/>
                  <a:gd name="T24" fmla="*/ 76 w 184"/>
                  <a:gd name="T25" fmla="*/ 5 h 211"/>
                  <a:gd name="T26" fmla="*/ 86 w 184"/>
                  <a:gd name="T27" fmla="*/ 3 h 211"/>
                  <a:gd name="T28" fmla="*/ 97 w 184"/>
                  <a:gd name="T29" fmla="*/ 0 h 211"/>
                  <a:gd name="T30" fmla="*/ 108 w 184"/>
                  <a:gd name="T31" fmla="*/ 0 h 211"/>
                  <a:gd name="T32" fmla="*/ 117 w 184"/>
                  <a:gd name="T33" fmla="*/ 0 h 211"/>
                  <a:gd name="T34" fmla="*/ 124 w 184"/>
                  <a:gd name="T35" fmla="*/ 1 h 211"/>
                  <a:gd name="T36" fmla="*/ 131 w 184"/>
                  <a:gd name="T37" fmla="*/ 3 h 211"/>
                  <a:gd name="T38" fmla="*/ 138 w 184"/>
                  <a:gd name="T39" fmla="*/ 5 h 211"/>
                  <a:gd name="T40" fmla="*/ 145 w 184"/>
                  <a:gd name="T41" fmla="*/ 9 h 211"/>
                  <a:gd name="T42" fmla="*/ 151 w 184"/>
                  <a:gd name="T43" fmla="*/ 13 h 211"/>
                  <a:gd name="T44" fmla="*/ 157 w 184"/>
                  <a:gd name="T45" fmla="*/ 17 h 211"/>
                  <a:gd name="T46" fmla="*/ 162 w 184"/>
                  <a:gd name="T47" fmla="*/ 23 h 211"/>
                  <a:gd name="T48" fmla="*/ 167 w 184"/>
                  <a:gd name="T49" fmla="*/ 29 h 211"/>
                  <a:gd name="T50" fmla="*/ 171 w 184"/>
                  <a:gd name="T51" fmla="*/ 36 h 211"/>
                  <a:gd name="T52" fmla="*/ 175 w 184"/>
                  <a:gd name="T53" fmla="*/ 43 h 211"/>
                  <a:gd name="T54" fmla="*/ 179 w 184"/>
                  <a:gd name="T55" fmla="*/ 51 h 211"/>
                  <a:gd name="T56" fmla="*/ 181 w 184"/>
                  <a:gd name="T57" fmla="*/ 60 h 211"/>
                  <a:gd name="T58" fmla="*/ 183 w 184"/>
                  <a:gd name="T59" fmla="*/ 69 h 211"/>
                  <a:gd name="T60" fmla="*/ 184 w 184"/>
                  <a:gd name="T61" fmla="*/ 79 h 211"/>
                  <a:gd name="T62" fmla="*/ 184 w 184"/>
                  <a:gd name="T63" fmla="*/ 90 h 211"/>
                  <a:gd name="T64" fmla="*/ 184 w 184"/>
                  <a:gd name="T65" fmla="*/ 211 h 211"/>
                  <a:gd name="T66" fmla="*/ 145 w 184"/>
                  <a:gd name="T67" fmla="*/ 211 h 211"/>
                  <a:gd name="T68" fmla="*/ 145 w 184"/>
                  <a:gd name="T69" fmla="*/ 94 h 211"/>
                  <a:gd name="T70" fmla="*/ 143 w 184"/>
                  <a:gd name="T71" fmla="*/ 80 h 211"/>
                  <a:gd name="T72" fmla="*/ 141 w 184"/>
                  <a:gd name="T73" fmla="*/ 69 h 211"/>
                  <a:gd name="T74" fmla="*/ 137 w 184"/>
                  <a:gd name="T75" fmla="*/ 57 h 211"/>
                  <a:gd name="T76" fmla="*/ 132 w 184"/>
                  <a:gd name="T77" fmla="*/ 48 h 211"/>
                  <a:gd name="T78" fmla="*/ 124 w 184"/>
                  <a:gd name="T79" fmla="*/ 42 h 211"/>
                  <a:gd name="T80" fmla="*/ 117 w 184"/>
                  <a:gd name="T81" fmla="*/ 37 h 211"/>
                  <a:gd name="T82" fmla="*/ 106 w 184"/>
                  <a:gd name="T83" fmla="*/ 33 h 211"/>
                  <a:gd name="T84" fmla="*/ 95 w 184"/>
                  <a:gd name="T85" fmla="*/ 33 h 211"/>
                  <a:gd name="T86" fmla="*/ 85 w 184"/>
                  <a:gd name="T87" fmla="*/ 33 h 211"/>
                  <a:gd name="T88" fmla="*/ 75 w 184"/>
                  <a:gd name="T89" fmla="*/ 37 h 211"/>
                  <a:gd name="T90" fmla="*/ 66 w 184"/>
                  <a:gd name="T91" fmla="*/ 42 h 211"/>
                  <a:gd name="T92" fmla="*/ 57 w 184"/>
                  <a:gd name="T93" fmla="*/ 48 h 211"/>
                  <a:gd name="T94" fmla="*/ 49 w 184"/>
                  <a:gd name="T95" fmla="*/ 57 h 211"/>
                  <a:gd name="T96" fmla="*/ 44 w 184"/>
                  <a:gd name="T97" fmla="*/ 66 h 211"/>
                  <a:gd name="T98" fmla="*/ 41 w 184"/>
                  <a:gd name="T99" fmla="*/ 76 h 211"/>
                  <a:gd name="T100" fmla="*/ 40 w 184"/>
                  <a:gd name="T101" fmla="*/ 88 h 211"/>
                  <a:gd name="T102" fmla="*/ 40 w 184"/>
                  <a:gd name="T103" fmla="*/ 211 h 211"/>
                  <a:gd name="T104" fmla="*/ 1 w 184"/>
                  <a:gd name="T10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211">
                    <a:moveTo>
                      <a:pt x="1" y="211"/>
                    </a:moveTo>
                    <a:lnTo>
                      <a:pt x="1" y="61"/>
                    </a:lnTo>
                    <a:lnTo>
                      <a:pt x="1" y="45"/>
                    </a:lnTo>
                    <a:lnTo>
                      <a:pt x="1" y="29"/>
                    </a:lnTo>
                    <a:lnTo>
                      <a:pt x="0" y="17"/>
                    </a:lnTo>
                    <a:lnTo>
                      <a:pt x="0" y="4"/>
                    </a:lnTo>
                    <a:lnTo>
                      <a:pt x="34" y="4"/>
                    </a:lnTo>
                    <a:lnTo>
                      <a:pt x="38" y="39"/>
                    </a:lnTo>
                    <a:lnTo>
                      <a:pt x="43" y="31"/>
                    </a:lnTo>
                    <a:lnTo>
                      <a:pt x="49" y="23"/>
                    </a:lnTo>
                    <a:lnTo>
                      <a:pt x="58" y="17"/>
                    </a:lnTo>
                    <a:lnTo>
                      <a:pt x="67" y="10"/>
                    </a:lnTo>
                    <a:lnTo>
                      <a:pt x="76" y="5"/>
                    </a:lnTo>
                    <a:lnTo>
                      <a:pt x="86" y="3"/>
                    </a:lnTo>
                    <a:lnTo>
                      <a:pt x="97" y="0"/>
                    </a:lnTo>
                    <a:lnTo>
                      <a:pt x="108" y="0"/>
                    </a:lnTo>
                    <a:lnTo>
                      <a:pt x="117" y="0"/>
                    </a:lnTo>
                    <a:lnTo>
                      <a:pt x="124" y="1"/>
                    </a:lnTo>
                    <a:lnTo>
                      <a:pt x="131" y="3"/>
                    </a:lnTo>
                    <a:lnTo>
                      <a:pt x="138" y="5"/>
                    </a:lnTo>
                    <a:lnTo>
                      <a:pt x="145" y="9"/>
                    </a:lnTo>
                    <a:lnTo>
                      <a:pt x="151" y="13"/>
                    </a:lnTo>
                    <a:lnTo>
                      <a:pt x="157" y="17"/>
                    </a:lnTo>
                    <a:lnTo>
                      <a:pt x="162" y="23"/>
                    </a:lnTo>
                    <a:lnTo>
                      <a:pt x="167" y="29"/>
                    </a:lnTo>
                    <a:lnTo>
                      <a:pt x="171" y="36"/>
                    </a:lnTo>
                    <a:lnTo>
                      <a:pt x="175" y="43"/>
                    </a:lnTo>
                    <a:lnTo>
                      <a:pt x="179" y="51"/>
                    </a:lnTo>
                    <a:lnTo>
                      <a:pt x="181" y="60"/>
                    </a:lnTo>
                    <a:lnTo>
                      <a:pt x="183" y="69"/>
                    </a:lnTo>
                    <a:lnTo>
                      <a:pt x="184" y="79"/>
                    </a:lnTo>
                    <a:lnTo>
                      <a:pt x="184" y="90"/>
                    </a:lnTo>
                    <a:lnTo>
                      <a:pt x="184" y="211"/>
                    </a:lnTo>
                    <a:lnTo>
                      <a:pt x="145" y="211"/>
                    </a:lnTo>
                    <a:lnTo>
                      <a:pt x="145" y="94"/>
                    </a:lnTo>
                    <a:lnTo>
                      <a:pt x="143" y="80"/>
                    </a:lnTo>
                    <a:lnTo>
                      <a:pt x="141" y="69"/>
                    </a:lnTo>
                    <a:lnTo>
                      <a:pt x="137" y="57"/>
                    </a:lnTo>
                    <a:lnTo>
                      <a:pt x="132" y="48"/>
                    </a:lnTo>
                    <a:lnTo>
                      <a:pt x="124" y="42"/>
                    </a:lnTo>
                    <a:lnTo>
                      <a:pt x="117" y="37"/>
                    </a:lnTo>
                    <a:lnTo>
                      <a:pt x="106" y="33"/>
                    </a:lnTo>
                    <a:lnTo>
                      <a:pt x="95" y="33"/>
                    </a:lnTo>
                    <a:lnTo>
                      <a:pt x="85" y="33"/>
                    </a:lnTo>
                    <a:lnTo>
                      <a:pt x="75" y="37"/>
                    </a:lnTo>
                    <a:lnTo>
                      <a:pt x="66" y="42"/>
                    </a:lnTo>
                    <a:lnTo>
                      <a:pt x="57" y="48"/>
                    </a:lnTo>
                    <a:lnTo>
                      <a:pt x="49" y="57"/>
                    </a:lnTo>
                    <a:lnTo>
                      <a:pt x="44" y="66"/>
                    </a:lnTo>
                    <a:lnTo>
                      <a:pt x="41" y="76"/>
                    </a:lnTo>
                    <a:lnTo>
                      <a:pt x="40" y="88"/>
                    </a:lnTo>
                    <a:lnTo>
                      <a:pt x="40" y="211"/>
                    </a:lnTo>
                    <a:lnTo>
                      <a:pt x="1"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8" name="Freeform 13"/>
              <p:cNvSpPr>
                <a:spLocks/>
              </p:cNvSpPr>
              <p:nvPr/>
            </p:nvSpPr>
            <p:spPr bwMode="auto">
              <a:xfrm>
                <a:off x="3059" y="3166"/>
                <a:ext cx="46" cy="74"/>
              </a:xfrm>
              <a:custGeom>
                <a:avLst/>
                <a:gdLst>
                  <a:gd name="T0" fmla="*/ 11 w 182"/>
                  <a:gd name="T1" fmla="*/ 245 h 297"/>
                  <a:gd name="T2" fmla="*/ 44 w 182"/>
                  <a:gd name="T3" fmla="*/ 259 h 297"/>
                  <a:gd name="T4" fmla="*/ 81 w 182"/>
                  <a:gd name="T5" fmla="*/ 264 h 297"/>
                  <a:gd name="T6" fmla="*/ 106 w 182"/>
                  <a:gd name="T7" fmla="*/ 262 h 297"/>
                  <a:gd name="T8" fmla="*/ 125 w 182"/>
                  <a:gd name="T9" fmla="*/ 251 h 297"/>
                  <a:gd name="T10" fmla="*/ 138 w 182"/>
                  <a:gd name="T11" fmla="*/ 236 h 297"/>
                  <a:gd name="T12" fmla="*/ 142 w 182"/>
                  <a:gd name="T13" fmla="*/ 216 h 297"/>
                  <a:gd name="T14" fmla="*/ 138 w 182"/>
                  <a:gd name="T15" fmla="*/ 198 h 297"/>
                  <a:gd name="T16" fmla="*/ 129 w 182"/>
                  <a:gd name="T17" fmla="*/ 184 h 297"/>
                  <a:gd name="T18" fmla="*/ 111 w 182"/>
                  <a:gd name="T19" fmla="*/ 171 h 297"/>
                  <a:gd name="T20" fmla="*/ 86 w 182"/>
                  <a:gd name="T21" fmla="*/ 161 h 297"/>
                  <a:gd name="T22" fmla="*/ 50 w 182"/>
                  <a:gd name="T23" fmla="*/ 145 h 297"/>
                  <a:gd name="T24" fmla="*/ 26 w 182"/>
                  <a:gd name="T25" fmla="*/ 127 h 297"/>
                  <a:gd name="T26" fmla="*/ 17 w 182"/>
                  <a:gd name="T27" fmla="*/ 117 h 297"/>
                  <a:gd name="T28" fmla="*/ 11 w 182"/>
                  <a:gd name="T29" fmla="*/ 105 h 297"/>
                  <a:gd name="T30" fmla="*/ 8 w 182"/>
                  <a:gd name="T31" fmla="*/ 92 h 297"/>
                  <a:gd name="T32" fmla="*/ 7 w 182"/>
                  <a:gd name="T33" fmla="*/ 78 h 297"/>
                  <a:gd name="T34" fmla="*/ 8 w 182"/>
                  <a:gd name="T35" fmla="*/ 62 h 297"/>
                  <a:gd name="T36" fmla="*/ 13 w 182"/>
                  <a:gd name="T37" fmla="*/ 47 h 297"/>
                  <a:gd name="T38" fmla="*/ 22 w 182"/>
                  <a:gd name="T39" fmla="*/ 34 h 297"/>
                  <a:gd name="T40" fmla="*/ 33 w 182"/>
                  <a:gd name="T41" fmla="*/ 21 h 297"/>
                  <a:gd name="T42" fmla="*/ 47 w 182"/>
                  <a:gd name="T43" fmla="*/ 12 h 297"/>
                  <a:gd name="T44" fmla="*/ 64 w 182"/>
                  <a:gd name="T45" fmla="*/ 5 h 297"/>
                  <a:gd name="T46" fmla="*/ 83 w 182"/>
                  <a:gd name="T47" fmla="*/ 1 h 297"/>
                  <a:gd name="T48" fmla="*/ 103 w 182"/>
                  <a:gd name="T49" fmla="*/ 0 h 297"/>
                  <a:gd name="T50" fmla="*/ 140 w 182"/>
                  <a:gd name="T51" fmla="*/ 2 h 297"/>
                  <a:gd name="T52" fmla="*/ 170 w 182"/>
                  <a:gd name="T53" fmla="*/ 14 h 297"/>
                  <a:gd name="T54" fmla="*/ 147 w 182"/>
                  <a:gd name="T55" fmla="*/ 39 h 297"/>
                  <a:gd name="T56" fmla="*/ 117 w 182"/>
                  <a:gd name="T57" fmla="*/ 33 h 297"/>
                  <a:gd name="T58" fmla="*/ 89 w 182"/>
                  <a:gd name="T59" fmla="*/ 33 h 297"/>
                  <a:gd name="T60" fmla="*/ 69 w 182"/>
                  <a:gd name="T61" fmla="*/ 39 h 297"/>
                  <a:gd name="T62" fmla="*/ 55 w 182"/>
                  <a:gd name="T63" fmla="*/ 50 h 297"/>
                  <a:gd name="T64" fmla="*/ 47 w 182"/>
                  <a:gd name="T65" fmla="*/ 66 h 297"/>
                  <a:gd name="T66" fmla="*/ 47 w 182"/>
                  <a:gd name="T67" fmla="*/ 82 h 297"/>
                  <a:gd name="T68" fmla="*/ 54 w 182"/>
                  <a:gd name="T69" fmla="*/ 98 h 297"/>
                  <a:gd name="T70" fmla="*/ 67 w 182"/>
                  <a:gd name="T71" fmla="*/ 110 h 297"/>
                  <a:gd name="T72" fmla="*/ 89 w 182"/>
                  <a:gd name="T73" fmla="*/ 122 h 297"/>
                  <a:gd name="T74" fmla="*/ 125 w 182"/>
                  <a:gd name="T75" fmla="*/ 136 h 297"/>
                  <a:gd name="T76" fmla="*/ 154 w 182"/>
                  <a:gd name="T77" fmla="*/ 153 h 297"/>
                  <a:gd name="T78" fmla="*/ 172 w 182"/>
                  <a:gd name="T79" fmla="*/ 174 h 297"/>
                  <a:gd name="T80" fmla="*/ 181 w 182"/>
                  <a:gd name="T81" fmla="*/ 199 h 297"/>
                  <a:gd name="T82" fmla="*/ 181 w 182"/>
                  <a:gd name="T83" fmla="*/ 222 h 297"/>
                  <a:gd name="T84" fmla="*/ 178 w 182"/>
                  <a:gd name="T85" fmla="*/ 239 h 297"/>
                  <a:gd name="T86" fmla="*/ 171 w 182"/>
                  <a:gd name="T87" fmla="*/ 254 h 297"/>
                  <a:gd name="T88" fmla="*/ 161 w 182"/>
                  <a:gd name="T89" fmla="*/ 268 h 297"/>
                  <a:gd name="T90" fmla="*/ 147 w 182"/>
                  <a:gd name="T91" fmla="*/ 279 h 297"/>
                  <a:gd name="T92" fmla="*/ 130 w 182"/>
                  <a:gd name="T93" fmla="*/ 288 h 297"/>
                  <a:gd name="T94" fmla="*/ 111 w 182"/>
                  <a:gd name="T95" fmla="*/ 293 h 297"/>
                  <a:gd name="T96" fmla="*/ 89 w 182"/>
                  <a:gd name="T97" fmla="*/ 297 h 297"/>
                  <a:gd name="T98" fmla="*/ 67 w 182"/>
                  <a:gd name="T99" fmla="*/ 297 h 297"/>
                  <a:gd name="T100" fmla="*/ 46 w 182"/>
                  <a:gd name="T101" fmla="*/ 295 h 297"/>
                  <a:gd name="T102" fmla="*/ 25 w 182"/>
                  <a:gd name="T103" fmla="*/ 290 h 297"/>
                  <a:gd name="T104" fmla="*/ 8 w 182"/>
                  <a:gd name="T105" fmla="*/ 28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2" h="297">
                    <a:moveTo>
                      <a:pt x="0" y="278"/>
                    </a:moveTo>
                    <a:lnTo>
                      <a:pt x="11" y="245"/>
                    </a:lnTo>
                    <a:lnTo>
                      <a:pt x="27" y="254"/>
                    </a:lnTo>
                    <a:lnTo>
                      <a:pt x="44" y="259"/>
                    </a:lnTo>
                    <a:lnTo>
                      <a:pt x="61" y="263"/>
                    </a:lnTo>
                    <a:lnTo>
                      <a:pt x="81" y="264"/>
                    </a:lnTo>
                    <a:lnTo>
                      <a:pt x="93" y="263"/>
                    </a:lnTo>
                    <a:lnTo>
                      <a:pt x="106" y="262"/>
                    </a:lnTo>
                    <a:lnTo>
                      <a:pt x="116" y="257"/>
                    </a:lnTo>
                    <a:lnTo>
                      <a:pt x="125" y="251"/>
                    </a:lnTo>
                    <a:lnTo>
                      <a:pt x="133" y="244"/>
                    </a:lnTo>
                    <a:lnTo>
                      <a:pt x="138" y="236"/>
                    </a:lnTo>
                    <a:lnTo>
                      <a:pt x="140" y="227"/>
                    </a:lnTo>
                    <a:lnTo>
                      <a:pt x="142" y="216"/>
                    </a:lnTo>
                    <a:lnTo>
                      <a:pt x="140" y="207"/>
                    </a:lnTo>
                    <a:lnTo>
                      <a:pt x="138" y="198"/>
                    </a:lnTo>
                    <a:lnTo>
                      <a:pt x="134" y="190"/>
                    </a:lnTo>
                    <a:lnTo>
                      <a:pt x="129" y="184"/>
                    </a:lnTo>
                    <a:lnTo>
                      <a:pt x="121" y="178"/>
                    </a:lnTo>
                    <a:lnTo>
                      <a:pt x="111" y="171"/>
                    </a:lnTo>
                    <a:lnTo>
                      <a:pt x="100" y="166"/>
                    </a:lnTo>
                    <a:lnTo>
                      <a:pt x="86" y="161"/>
                    </a:lnTo>
                    <a:lnTo>
                      <a:pt x="67" y="153"/>
                    </a:lnTo>
                    <a:lnTo>
                      <a:pt x="50" y="145"/>
                    </a:lnTo>
                    <a:lnTo>
                      <a:pt x="36" y="136"/>
                    </a:lnTo>
                    <a:lnTo>
                      <a:pt x="26" y="127"/>
                    </a:lnTo>
                    <a:lnTo>
                      <a:pt x="21" y="122"/>
                    </a:lnTo>
                    <a:lnTo>
                      <a:pt x="17" y="117"/>
                    </a:lnTo>
                    <a:lnTo>
                      <a:pt x="13" y="110"/>
                    </a:lnTo>
                    <a:lnTo>
                      <a:pt x="11" y="105"/>
                    </a:lnTo>
                    <a:lnTo>
                      <a:pt x="9" y="99"/>
                    </a:lnTo>
                    <a:lnTo>
                      <a:pt x="8" y="92"/>
                    </a:lnTo>
                    <a:lnTo>
                      <a:pt x="7" y="85"/>
                    </a:lnTo>
                    <a:lnTo>
                      <a:pt x="7" y="78"/>
                    </a:lnTo>
                    <a:lnTo>
                      <a:pt x="7" y="70"/>
                    </a:lnTo>
                    <a:lnTo>
                      <a:pt x="8" y="62"/>
                    </a:lnTo>
                    <a:lnTo>
                      <a:pt x="11" y="54"/>
                    </a:lnTo>
                    <a:lnTo>
                      <a:pt x="13" y="47"/>
                    </a:lnTo>
                    <a:lnTo>
                      <a:pt x="17" y="40"/>
                    </a:lnTo>
                    <a:lnTo>
                      <a:pt x="22" y="34"/>
                    </a:lnTo>
                    <a:lnTo>
                      <a:pt x="27" y="28"/>
                    </a:lnTo>
                    <a:lnTo>
                      <a:pt x="33" y="21"/>
                    </a:lnTo>
                    <a:lnTo>
                      <a:pt x="40" y="16"/>
                    </a:lnTo>
                    <a:lnTo>
                      <a:pt x="47" y="12"/>
                    </a:lnTo>
                    <a:lnTo>
                      <a:pt x="55" y="7"/>
                    </a:lnTo>
                    <a:lnTo>
                      <a:pt x="64" y="5"/>
                    </a:lnTo>
                    <a:lnTo>
                      <a:pt x="73" y="2"/>
                    </a:lnTo>
                    <a:lnTo>
                      <a:pt x="83" y="1"/>
                    </a:lnTo>
                    <a:lnTo>
                      <a:pt x="92" y="0"/>
                    </a:lnTo>
                    <a:lnTo>
                      <a:pt x="103" y="0"/>
                    </a:lnTo>
                    <a:lnTo>
                      <a:pt x="123" y="0"/>
                    </a:lnTo>
                    <a:lnTo>
                      <a:pt x="140" y="2"/>
                    </a:lnTo>
                    <a:lnTo>
                      <a:pt x="156" y="7"/>
                    </a:lnTo>
                    <a:lnTo>
                      <a:pt x="170" y="14"/>
                    </a:lnTo>
                    <a:lnTo>
                      <a:pt x="159" y="45"/>
                    </a:lnTo>
                    <a:lnTo>
                      <a:pt x="147" y="39"/>
                    </a:lnTo>
                    <a:lnTo>
                      <a:pt x="133" y="35"/>
                    </a:lnTo>
                    <a:lnTo>
                      <a:pt x="117" y="33"/>
                    </a:lnTo>
                    <a:lnTo>
                      <a:pt x="102" y="31"/>
                    </a:lnTo>
                    <a:lnTo>
                      <a:pt x="89" y="33"/>
                    </a:lnTo>
                    <a:lnTo>
                      <a:pt x="78" y="35"/>
                    </a:lnTo>
                    <a:lnTo>
                      <a:pt x="69" y="39"/>
                    </a:lnTo>
                    <a:lnTo>
                      <a:pt x="61" y="44"/>
                    </a:lnTo>
                    <a:lnTo>
                      <a:pt x="55" y="50"/>
                    </a:lnTo>
                    <a:lnTo>
                      <a:pt x="50" y="58"/>
                    </a:lnTo>
                    <a:lnTo>
                      <a:pt x="47" y="66"/>
                    </a:lnTo>
                    <a:lnTo>
                      <a:pt x="46" y="75"/>
                    </a:lnTo>
                    <a:lnTo>
                      <a:pt x="47" y="82"/>
                    </a:lnTo>
                    <a:lnTo>
                      <a:pt x="50" y="91"/>
                    </a:lnTo>
                    <a:lnTo>
                      <a:pt x="54" y="98"/>
                    </a:lnTo>
                    <a:lnTo>
                      <a:pt x="59" y="104"/>
                    </a:lnTo>
                    <a:lnTo>
                      <a:pt x="67" y="110"/>
                    </a:lnTo>
                    <a:lnTo>
                      <a:pt x="77" y="115"/>
                    </a:lnTo>
                    <a:lnTo>
                      <a:pt x="89" y="122"/>
                    </a:lnTo>
                    <a:lnTo>
                      <a:pt x="106" y="128"/>
                    </a:lnTo>
                    <a:lnTo>
                      <a:pt x="125" y="136"/>
                    </a:lnTo>
                    <a:lnTo>
                      <a:pt x="140" y="145"/>
                    </a:lnTo>
                    <a:lnTo>
                      <a:pt x="154" y="153"/>
                    </a:lnTo>
                    <a:lnTo>
                      <a:pt x="164" y="164"/>
                    </a:lnTo>
                    <a:lnTo>
                      <a:pt x="172" y="174"/>
                    </a:lnTo>
                    <a:lnTo>
                      <a:pt x="177" y="185"/>
                    </a:lnTo>
                    <a:lnTo>
                      <a:pt x="181" y="199"/>
                    </a:lnTo>
                    <a:lnTo>
                      <a:pt x="182" y="213"/>
                    </a:lnTo>
                    <a:lnTo>
                      <a:pt x="181" y="222"/>
                    </a:lnTo>
                    <a:lnTo>
                      <a:pt x="180" y="231"/>
                    </a:lnTo>
                    <a:lnTo>
                      <a:pt x="178" y="239"/>
                    </a:lnTo>
                    <a:lnTo>
                      <a:pt x="175" y="246"/>
                    </a:lnTo>
                    <a:lnTo>
                      <a:pt x="171" y="254"/>
                    </a:lnTo>
                    <a:lnTo>
                      <a:pt x="166" y="262"/>
                    </a:lnTo>
                    <a:lnTo>
                      <a:pt x="161" y="268"/>
                    </a:lnTo>
                    <a:lnTo>
                      <a:pt x="154" y="274"/>
                    </a:lnTo>
                    <a:lnTo>
                      <a:pt x="147" y="279"/>
                    </a:lnTo>
                    <a:lnTo>
                      <a:pt x="139" y="284"/>
                    </a:lnTo>
                    <a:lnTo>
                      <a:pt x="130" y="288"/>
                    </a:lnTo>
                    <a:lnTo>
                      <a:pt x="121" y="291"/>
                    </a:lnTo>
                    <a:lnTo>
                      <a:pt x="111" y="293"/>
                    </a:lnTo>
                    <a:lnTo>
                      <a:pt x="101" y="296"/>
                    </a:lnTo>
                    <a:lnTo>
                      <a:pt x="89" y="297"/>
                    </a:lnTo>
                    <a:lnTo>
                      <a:pt x="78" y="297"/>
                    </a:lnTo>
                    <a:lnTo>
                      <a:pt x="67" y="297"/>
                    </a:lnTo>
                    <a:lnTo>
                      <a:pt x="56" y="296"/>
                    </a:lnTo>
                    <a:lnTo>
                      <a:pt x="46" y="295"/>
                    </a:lnTo>
                    <a:lnTo>
                      <a:pt x="35" y="292"/>
                    </a:lnTo>
                    <a:lnTo>
                      <a:pt x="25" y="290"/>
                    </a:lnTo>
                    <a:lnTo>
                      <a:pt x="16" y="286"/>
                    </a:lnTo>
                    <a:lnTo>
                      <a:pt x="8" y="282"/>
                    </a:lnTo>
                    <a:lnTo>
                      <a:pt x="0" y="2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9" name="Freeform 14"/>
              <p:cNvSpPr>
                <a:spLocks noEditPoints="1"/>
              </p:cNvSpPr>
              <p:nvPr/>
            </p:nvSpPr>
            <p:spPr bwMode="auto">
              <a:xfrm>
                <a:off x="3113" y="3186"/>
                <a:ext cx="43" cy="54"/>
              </a:xfrm>
              <a:custGeom>
                <a:avLst/>
                <a:gdLst>
                  <a:gd name="T0" fmla="*/ 168 w 171"/>
                  <a:gd name="T1" fmla="*/ 162 h 216"/>
                  <a:gd name="T2" fmla="*/ 169 w 171"/>
                  <a:gd name="T3" fmla="*/ 190 h 216"/>
                  <a:gd name="T4" fmla="*/ 171 w 171"/>
                  <a:gd name="T5" fmla="*/ 211 h 216"/>
                  <a:gd name="T6" fmla="*/ 131 w 171"/>
                  <a:gd name="T7" fmla="*/ 184 h 216"/>
                  <a:gd name="T8" fmla="*/ 118 w 171"/>
                  <a:gd name="T9" fmla="*/ 198 h 216"/>
                  <a:gd name="T10" fmla="*/ 103 w 171"/>
                  <a:gd name="T11" fmla="*/ 209 h 216"/>
                  <a:gd name="T12" fmla="*/ 85 w 171"/>
                  <a:gd name="T13" fmla="*/ 215 h 216"/>
                  <a:gd name="T14" fmla="*/ 65 w 171"/>
                  <a:gd name="T15" fmla="*/ 216 h 216"/>
                  <a:gd name="T16" fmla="*/ 38 w 171"/>
                  <a:gd name="T17" fmla="*/ 212 h 216"/>
                  <a:gd name="T18" fmla="*/ 28 w 171"/>
                  <a:gd name="T19" fmla="*/ 206 h 216"/>
                  <a:gd name="T20" fmla="*/ 17 w 171"/>
                  <a:gd name="T21" fmla="*/ 198 h 216"/>
                  <a:gd name="T22" fmla="*/ 3 w 171"/>
                  <a:gd name="T23" fmla="*/ 179 h 216"/>
                  <a:gd name="T24" fmla="*/ 0 w 171"/>
                  <a:gd name="T25" fmla="*/ 156 h 216"/>
                  <a:gd name="T26" fmla="*/ 2 w 171"/>
                  <a:gd name="T27" fmla="*/ 139 h 216"/>
                  <a:gd name="T28" fmla="*/ 7 w 171"/>
                  <a:gd name="T29" fmla="*/ 123 h 216"/>
                  <a:gd name="T30" fmla="*/ 17 w 171"/>
                  <a:gd name="T31" fmla="*/ 111 h 216"/>
                  <a:gd name="T32" fmla="*/ 33 w 171"/>
                  <a:gd name="T33" fmla="*/ 99 h 216"/>
                  <a:gd name="T34" fmla="*/ 51 w 171"/>
                  <a:gd name="T35" fmla="*/ 90 h 216"/>
                  <a:gd name="T36" fmla="*/ 72 w 171"/>
                  <a:gd name="T37" fmla="*/ 84 h 216"/>
                  <a:gd name="T38" fmla="*/ 99 w 171"/>
                  <a:gd name="T39" fmla="*/ 80 h 216"/>
                  <a:gd name="T40" fmla="*/ 128 w 171"/>
                  <a:gd name="T41" fmla="*/ 79 h 216"/>
                  <a:gd name="T42" fmla="*/ 127 w 171"/>
                  <a:gd name="T43" fmla="*/ 65 h 216"/>
                  <a:gd name="T44" fmla="*/ 122 w 171"/>
                  <a:gd name="T45" fmla="*/ 48 h 216"/>
                  <a:gd name="T46" fmla="*/ 109 w 171"/>
                  <a:gd name="T47" fmla="*/ 36 h 216"/>
                  <a:gd name="T48" fmla="*/ 91 w 171"/>
                  <a:gd name="T49" fmla="*/ 29 h 216"/>
                  <a:gd name="T50" fmla="*/ 65 w 171"/>
                  <a:gd name="T51" fmla="*/ 29 h 216"/>
                  <a:gd name="T52" fmla="*/ 37 w 171"/>
                  <a:gd name="T53" fmla="*/ 38 h 216"/>
                  <a:gd name="T54" fmla="*/ 15 w 171"/>
                  <a:gd name="T55" fmla="*/ 18 h 216"/>
                  <a:gd name="T56" fmla="*/ 30 w 171"/>
                  <a:gd name="T57" fmla="*/ 10 h 216"/>
                  <a:gd name="T58" fmla="*/ 48 w 171"/>
                  <a:gd name="T59" fmla="*/ 4 h 216"/>
                  <a:gd name="T60" fmla="*/ 86 w 171"/>
                  <a:gd name="T61" fmla="*/ 0 h 216"/>
                  <a:gd name="T62" fmla="*/ 105 w 171"/>
                  <a:gd name="T63" fmla="*/ 1 h 216"/>
                  <a:gd name="T64" fmla="*/ 122 w 171"/>
                  <a:gd name="T65" fmla="*/ 5 h 216"/>
                  <a:gd name="T66" fmla="*/ 136 w 171"/>
                  <a:gd name="T67" fmla="*/ 11 h 216"/>
                  <a:gd name="T68" fmla="*/ 147 w 171"/>
                  <a:gd name="T69" fmla="*/ 22 h 216"/>
                  <a:gd name="T70" fmla="*/ 156 w 171"/>
                  <a:gd name="T71" fmla="*/ 34 h 216"/>
                  <a:gd name="T72" fmla="*/ 162 w 171"/>
                  <a:gd name="T73" fmla="*/ 50 h 216"/>
                  <a:gd name="T74" fmla="*/ 166 w 171"/>
                  <a:gd name="T75" fmla="*/ 66 h 216"/>
                  <a:gd name="T76" fmla="*/ 168 w 171"/>
                  <a:gd name="T77" fmla="*/ 86 h 216"/>
                  <a:gd name="T78" fmla="*/ 129 w 171"/>
                  <a:gd name="T79" fmla="*/ 107 h 216"/>
                  <a:gd name="T80" fmla="*/ 86 w 171"/>
                  <a:gd name="T81" fmla="*/ 109 h 216"/>
                  <a:gd name="T82" fmla="*/ 71 w 171"/>
                  <a:gd name="T83" fmla="*/ 113 h 216"/>
                  <a:gd name="T84" fmla="*/ 59 w 171"/>
                  <a:gd name="T85" fmla="*/ 118 h 216"/>
                  <a:gd name="T86" fmla="*/ 44 w 171"/>
                  <a:gd name="T87" fmla="*/ 132 h 216"/>
                  <a:gd name="T88" fmla="*/ 42 w 171"/>
                  <a:gd name="T89" fmla="*/ 141 h 216"/>
                  <a:gd name="T90" fmla="*/ 40 w 171"/>
                  <a:gd name="T91" fmla="*/ 151 h 216"/>
                  <a:gd name="T92" fmla="*/ 43 w 171"/>
                  <a:gd name="T93" fmla="*/ 167 h 216"/>
                  <a:gd name="T94" fmla="*/ 49 w 171"/>
                  <a:gd name="T95" fmla="*/ 177 h 216"/>
                  <a:gd name="T96" fmla="*/ 61 w 171"/>
                  <a:gd name="T97" fmla="*/ 184 h 216"/>
                  <a:gd name="T98" fmla="*/ 76 w 171"/>
                  <a:gd name="T99" fmla="*/ 187 h 216"/>
                  <a:gd name="T100" fmla="*/ 96 w 171"/>
                  <a:gd name="T101" fmla="*/ 183 h 216"/>
                  <a:gd name="T102" fmla="*/ 114 w 171"/>
                  <a:gd name="T103" fmla="*/ 173 h 216"/>
                  <a:gd name="T104" fmla="*/ 126 w 171"/>
                  <a:gd name="T105" fmla="*/ 158 h 216"/>
                  <a:gd name="T106" fmla="*/ 129 w 171"/>
                  <a:gd name="T107" fmla="*/ 14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 h="216">
                    <a:moveTo>
                      <a:pt x="168" y="86"/>
                    </a:moveTo>
                    <a:lnTo>
                      <a:pt x="168" y="162"/>
                    </a:lnTo>
                    <a:lnTo>
                      <a:pt x="169" y="177"/>
                    </a:lnTo>
                    <a:lnTo>
                      <a:pt x="169" y="190"/>
                    </a:lnTo>
                    <a:lnTo>
                      <a:pt x="170" y="201"/>
                    </a:lnTo>
                    <a:lnTo>
                      <a:pt x="171" y="211"/>
                    </a:lnTo>
                    <a:lnTo>
                      <a:pt x="134" y="211"/>
                    </a:lnTo>
                    <a:lnTo>
                      <a:pt x="131" y="184"/>
                    </a:lnTo>
                    <a:lnTo>
                      <a:pt x="124" y="192"/>
                    </a:lnTo>
                    <a:lnTo>
                      <a:pt x="118" y="198"/>
                    </a:lnTo>
                    <a:lnTo>
                      <a:pt x="110" y="203"/>
                    </a:lnTo>
                    <a:lnTo>
                      <a:pt x="103" y="209"/>
                    </a:lnTo>
                    <a:lnTo>
                      <a:pt x="94" y="212"/>
                    </a:lnTo>
                    <a:lnTo>
                      <a:pt x="85" y="215"/>
                    </a:lnTo>
                    <a:lnTo>
                      <a:pt x="75" y="216"/>
                    </a:lnTo>
                    <a:lnTo>
                      <a:pt x="65" y="216"/>
                    </a:lnTo>
                    <a:lnTo>
                      <a:pt x="51" y="215"/>
                    </a:lnTo>
                    <a:lnTo>
                      <a:pt x="38" y="212"/>
                    </a:lnTo>
                    <a:lnTo>
                      <a:pt x="33" y="210"/>
                    </a:lnTo>
                    <a:lnTo>
                      <a:pt x="28" y="206"/>
                    </a:lnTo>
                    <a:lnTo>
                      <a:pt x="23" y="203"/>
                    </a:lnTo>
                    <a:lnTo>
                      <a:pt x="17" y="198"/>
                    </a:lnTo>
                    <a:lnTo>
                      <a:pt x="10" y="190"/>
                    </a:lnTo>
                    <a:lnTo>
                      <a:pt x="3" y="179"/>
                    </a:lnTo>
                    <a:lnTo>
                      <a:pt x="1" y="169"/>
                    </a:lnTo>
                    <a:lnTo>
                      <a:pt x="0" y="156"/>
                    </a:lnTo>
                    <a:lnTo>
                      <a:pt x="0" y="148"/>
                    </a:lnTo>
                    <a:lnTo>
                      <a:pt x="2" y="139"/>
                    </a:lnTo>
                    <a:lnTo>
                      <a:pt x="5" y="131"/>
                    </a:lnTo>
                    <a:lnTo>
                      <a:pt x="7" y="123"/>
                    </a:lnTo>
                    <a:lnTo>
                      <a:pt x="12" y="117"/>
                    </a:lnTo>
                    <a:lnTo>
                      <a:pt x="17" y="111"/>
                    </a:lnTo>
                    <a:lnTo>
                      <a:pt x="25" y="104"/>
                    </a:lnTo>
                    <a:lnTo>
                      <a:pt x="33" y="99"/>
                    </a:lnTo>
                    <a:lnTo>
                      <a:pt x="42" y="94"/>
                    </a:lnTo>
                    <a:lnTo>
                      <a:pt x="51" y="90"/>
                    </a:lnTo>
                    <a:lnTo>
                      <a:pt x="61" y="86"/>
                    </a:lnTo>
                    <a:lnTo>
                      <a:pt x="72" y="84"/>
                    </a:lnTo>
                    <a:lnTo>
                      <a:pt x="85" y="81"/>
                    </a:lnTo>
                    <a:lnTo>
                      <a:pt x="99" y="80"/>
                    </a:lnTo>
                    <a:lnTo>
                      <a:pt x="113" y="80"/>
                    </a:lnTo>
                    <a:lnTo>
                      <a:pt x="128" y="79"/>
                    </a:lnTo>
                    <a:lnTo>
                      <a:pt x="128" y="75"/>
                    </a:lnTo>
                    <a:lnTo>
                      <a:pt x="127" y="65"/>
                    </a:lnTo>
                    <a:lnTo>
                      <a:pt x="126" y="56"/>
                    </a:lnTo>
                    <a:lnTo>
                      <a:pt x="122" y="48"/>
                    </a:lnTo>
                    <a:lnTo>
                      <a:pt x="117" y="41"/>
                    </a:lnTo>
                    <a:lnTo>
                      <a:pt x="109" y="36"/>
                    </a:lnTo>
                    <a:lnTo>
                      <a:pt x="101" y="32"/>
                    </a:lnTo>
                    <a:lnTo>
                      <a:pt x="91" y="29"/>
                    </a:lnTo>
                    <a:lnTo>
                      <a:pt x="80" y="29"/>
                    </a:lnTo>
                    <a:lnTo>
                      <a:pt x="65" y="29"/>
                    </a:lnTo>
                    <a:lnTo>
                      <a:pt x="51" y="33"/>
                    </a:lnTo>
                    <a:lnTo>
                      <a:pt x="37" y="38"/>
                    </a:lnTo>
                    <a:lnTo>
                      <a:pt x="24" y="45"/>
                    </a:lnTo>
                    <a:lnTo>
                      <a:pt x="15" y="18"/>
                    </a:lnTo>
                    <a:lnTo>
                      <a:pt x="23" y="14"/>
                    </a:lnTo>
                    <a:lnTo>
                      <a:pt x="30" y="10"/>
                    </a:lnTo>
                    <a:lnTo>
                      <a:pt x="39" y="6"/>
                    </a:lnTo>
                    <a:lnTo>
                      <a:pt x="48" y="4"/>
                    </a:lnTo>
                    <a:lnTo>
                      <a:pt x="66" y="1"/>
                    </a:lnTo>
                    <a:lnTo>
                      <a:pt x="86" y="0"/>
                    </a:lnTo>
                    <a:lnTo>
                      <a:pt x="96" y="0"/>
                    </a:lnTo>
                    <a:lnTo>
                      <a:pt x="105" y="1"/>
                    </a:lnTo>
                    <a:lnTo>
                      <a:pt x="114" y="3"/>
                    </a:lnTo>
                    <a:lnTo>
                      <a:pt x="122" y="5"/>
                    </a:lnTo>
                    <a:lnTo>
                      <a:pt x="129" y="8"/>
                    </a:lnTo>
                    <a:lnTo>
                      <a:pt x="136" y="11"/>
                    </a:lnTo>
                    <a:lnTo>
                      <a:pt x="142" y="17"/>
                    </a:lnTo>
                    <a:lnTo>
                      <a:pt x="147" y="22"/>
                    </a:lnTo>
                    <a:lnTo>
                      <a:pt x="152" y="28"/>
                    </a:lnTo>
                    <a:lnTo>
                      <a:pt x="156" y="34"/>
                    </a:lnTo>
                    <a:lnTo>
                      <a:pt x="160" y="41"/>
                    </a:lnTo>
                    <a:lnTo>
                      <a:pt x="162" y="50"/>
                    </a:lnTo>
                    <a:lnTo>
                      <a:pt x="165" y="57"/>
                    </a:lnTo>
                    <a:lnTo>
                      <a:pt x="166" y="66"/>
                    </a:lnTo>
                    <a:lnTo>
                      <a:pt x="168" y="76"/>
                    </a:lnTo>
                    <a:lnTo>
                      <a:pt x="168" y="86"/>
                    </a:lnTo>
                    <a:close/>
                    <a:moveTo>
                      <a:pt x="129" y="141"/>
                    </a:moveTo>
                    <a:lnTo>
                      <a:pt x="129" y="107"/>
                    </a:lnTo>
                    <a:lnTo>
                      <a:pt x="106" y="107"/>
                    </a:lnTo>
                    <a:lnTo>
                      <a:pt x="86" y="109"/>
                    </a:lnTo>
                    <a:lnTo>
                      <a:pt x="79" y="112"/>
                    </a:lnTo>
                    <a:lnTo>
                      <a:pt x="71" y="113"/>
                    </a:lnTo>
                    <a:lnTo>
                      <a:pt x="65" y="116"/>
                    </a:lnTo>
                    <a:lnTo>
                      <a:pt x="59" y="118"/>
                    </a:lnTo>
                    <a:lnTo>
                      <a:pt x="51" y="125"/>
                    </a:lnTo>
                    <a:lnTo>
                      <a:pt x="44" y="132"/>
                    </a:lnTo>
                    <a:lnTo>
                      <a:pt x="43" y="137"/>
                    </a:lnTo>
                    <a:lnTo>
                      <a:pt x="42" y="141"/>
                    </a:lnTo>
                    <a:lnTo>
                      <a:pt x="40" y="146"/>
                    </a:lnTo>
                    <a:lnTo>
                      <a:pt x="40" y="151"/>
                    </a:lnTo>
                    <a:lnTo>
                      <a:pt x="40" y="159"/>
                    </a:lnTo>
                    <a:lnTo>
                      <a:pt x="43" y="167"/>
                    </a:lnTo>
                    <a:lnTo>
                      <a:pt x="45" y="172"/>
                    </a:lnTo>
                    <a:lnTo>
                      <a:pt x="49" y="177"/>
                    </a:lnTo>
                    <a:lnTo>
                      <a:pt x="54" y="182"/>
                    </a:lnTo>
                    <a:lnTo>
                      <a:pt x="61" y="184"/>
                    </a:lnTo>
                    <a:lnTo>
                      <a:pt x="68" y="186"/>
                    </a:lnTo>
                    <a:lnTo>
                      <a:pt x="76" y="187"/>
                    </a:lnTo>
                    <a:lnTo>
                      <a:pt x="86" y="186"/>
                    </a:lnTo>
                    <a:lnTo>
                      <a:pt x="96" y="183"/>
                    </a:lnTo>
                    <a:lnTo>
                      <a:pt x="105" y="179"/>
                    </a:lnTo>
                    <a:lnTo>
                      <a:pt x="114" y="173"/>
                    </a:lnTo>
                    <a:lnTo>
                      <a:pt x="120" y="165"/>
                    </a:lnTo>
                    <a:lnTo>
                      <a:pt x="126" y="158"/>
                    </a:lnTo>
                    <a:lnTo>
                      <a:pt x="128" y="150"/>
                    </a:lnTo>
                    <a:lnTo>
                      <a:pt x="129"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0" name="Freeform 15"/>
              <p:cNvSpPr>
                <a:spLocks/>
              </p:cNvSpPr>
              <p:nvPr/>
            </p:nvSpPr>
            <p:spPr bwMode="auto">
              <a:xfrm>
                <a:off x="3171" y="3186"/>
                <a:ext cx="77" cy="53"/>
              </a:xfrm>
              <a:custGeom>
                <a:avLst/>
                <a:gdLst>
                  <a:gd name="T0" fmla="*/ 1 w 307"/>
                  <a:gd name="T1" fmla="*/ 61 h 211"/>
                  <a:gd name="T2" fmla="*/ 1 w 307"/>
                  <a:gd name="T3" fmla="*/ 29 h 211"/>
                  <a:gd name="T4" fmla="*/ 0 w 307"/>
                  <a:gd name="T5" fmla="*/ 4 h 211"/>
                  <a:gd name="T6" fmla="*/ 38 w 307"/>
                  <a:gd name="T7" fmla="*/ 38 h 211"/>
                  <a:gd name="T8" fmla="*/ 50 w 307"/>
                  <a:gd name="T9" fmla="*/ 22 h 211"/>
                  <a:gd name="T10" fmla="*/ 66 w 307"/>
                  <a:gd name="T11" fmla="*/ 9 h 211"/>
                  <a:gd name="T12" fmla="*/ 84 w 307"/>
                  <a:gd name="T13" fmla="*/ 3 h 211"/>
                  <a:gd name="T14" fmla="*/ 105 w 307"/>
                  <a:gd name="T15" fmla="*/ 0 h 211"/>
                  <a:gd name="T16" fmla="*/ 124 w 307"/>
                  <a:gd name="T17" fmla="*/ 3 h 211"/>
                  <a:gd name="T18" fmla="*/ 141 w 307"/>
                  <a:gd name="T19" fmla="*/ 10 h 211"/>
                  <a:gd name="T20" fmla="*/ 156 w 307"/>
                  <a:gd name="T21" fmla="*/ 24 h 211"/>
                  <a:gd name="T22" fmla="*/ 166 w 307"/>
                  <a:gd name="T23" fmla="*/ 42 h 211"/>
                  <a:gd name="T24" fmla="*/ 180 w 307"/>
                  <a:gd name="T25" fmla="*/ 23 h 211"/>
                  <a:gd name="T26" fmla="*/ 197 w 307"/>
                  <a:gd name="T27" fmla="*/ 10 h 211"/>
                  <a:gd name="T28" fmla="*/ 216 w 307"/>
                  <a:gd name="T29" fmla="*/ 3 h 211"/>
                  <a:gd name="T30" fmla="*/ 236 w 307"/>
                  <a:gd name="T31" fmla="*/ 0 h 211"/>
                  <a:gd name="T32" fmla="*/ 251 w 307"/>
                  <a:gd name="T33" fmla="*/ 1 h 211"/>
                  <a:gd name="T34" fmla="*/ 265 w 307"/>
                  <a:gd name="T35" fmla="*/ 5 h 211"/>
                  <a:gd name="T36" fmla="*/ 277 w 307"/>
                  <a:gd name="T37" fmla="*/ 13 h 211"/>
                  <a:gd name="T38" fmla="*/ 287 w 307"/>
                  <a:gd name="T39" fmla="*/ 23 h 211"/>
                  <a:gd name="T40" fmla="*/ 296 w 307"/>
                  <a:gd name="T41" fmla="*/ 36 h 211"/>
                  <a:gd name="T42" fmla="*/ 302 w 307"/>
                  <a:gd name="T43" fmla="*/ 52 h 211"/>
                  <a:gd name="T44" fmla="*/ 306 w 307"/>
                  <a:gd name="T45" fmla="*/ 70 h 211"/>
                  <a:gd name="T46" fmla="*/ 307 w 307"/>
                  <a:gd name="T47" fmla="*/ 92 h 211"/>
                  <a:gd name="T48" fmla="*/ 268 w 307"/>
                  <a:gd name="T49" fmla="*/ 211 h 211"/>
                  <a:gd name="T50" fmla="*/ 268 w 307"/>
                  <a:gd name="T51" fmla="*/ 81 h 211"/>
                  <a:gd name="T52" fmla="*/ 262 w 307"/>
                  <a:gd name="T53" fmla="*/ 57 h 211"/>
                  <a:gd name="T54" fmla="*/ 250 w 307"/>
                  <a:gd name="T55" fmla="*/ 42 h 211"/>
                  <a:gd name="T56" fmla="*/ 234 w 307"/>
                  <a:gd name="T57" fmla="*/ 33 h 211"/>
                  <a:gd name="T58" fmla="*/ 213 w 307"/>
                  <a:gd name="T59" fmla="*/ 33 h 211"/>
                  <a:gd name="T60" fmla="*/ 197 w 307"/>
                  <a:gd name="T61" fmla="*/ 41 h 211"/>
                  <a:gd name="T62" fmla="*/ 183 w 307"/>
                  <a:gd name="T63" fmla="*/ 55 h 211"/>
                  <a:gd name="T64" fmla="*/ 175 w 307"/>
                  <a:gd name="T65" fmla="*/ 74 h 211"/>
                  <a:gd name="T66" fmla="*/ 174 w 307"/>
                  <a:gd name="T67" fmla="*/ 211 h 211"/>
                  <a:gd name="T68" fmla="*/ 134 w 307"/>
                  <a:gd name="T69" fmla="*/ 89 h 211"/>
                  <a:gd name="T70" fmla="*/ 132 w 307"/>
                  <a:gd name="T71" fmla="*/ 65 h 211"/>
                  <a:gd name="T72" fmla="*/ 123 w 307"/>
                  <a:gd name="T73" fmla="*/ 47 h 211"/>
                  <a:gd name="T74" fmla="*/ 109 w 307"/>
                  <a:gd name="T75" fmla="*/ 36 h 211"/>
                  <a:gd name="T76" fmla="*/ 91 w 307"/>
                  <a:gd name="T77" fmla="*/ 32 h 211"/>
                  <a:gd name="T78" fmla="*/ 72 w 307"/>
                  <a:gd name="T79" fmla="*/ 37 h 211"/>
                  <a:gd name="T80" fmla="*/ 56 w 307"/>
                  <a:gd name="T81" fmla="*/ 48 h 211"/>
                  <a:gd name="T82" fmla="*/ 44 w 307"/>
                  <a:gd name="T83" fmla="*/ 67 h 211"/>
                  <a:gd name="T84" fmla="*/ 40 w 307"/>
                  <a:gd name="T85" fmla="*/ 88 h 211"/>
                  <a:gd name="T86" fmla="*/ 1 w 307"/>
                  <a:gd name="T8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7" h="211">
                    <a:moveTo>
                      <a:pt x="1" y="211"/>
                    </a:moveTo>
                    <a:lnTo>
                      <a:pt x="1" y="61"/>
                    </a:lnTo>
                    <a:lnTo>
                      <a:pt x="1" y="45"/>
                    </a:lnTo>
                    <a:lnTo>
                      <a:pt x="1" y="29"/>
                    </a:lnTo>
                    <a:lnTo>
                      <a:pt x="0" y="17"/>
                    </a:lnTo>
                    <a:lnTo>
                      <a:pt x="0" y="4"/>
                    </a:lnTo>
                    <a:lnTo>
                      <a:pt x="34" y="4"/>
                    </a:lnTo>
                    <a:lnTo>
                      <a:pt x="38" y="38"/>
                    </a:lnTo>
                    <a:lnTo>
                      <a:pt x="43" y="29"/>
                    </a:lnTo>
                    <a:lnTo>
                      <a:pt x="50" y="22"/>
                    </a:lnTo>
                    <a:lnTo>
                      <a:pt x="58" y="14"/>
                    </a:lnTo>
                    <a:lnTo>
                      <a:pt x="66" y="9"/>
                    </a:lnTo>
                    <a:lnTo>
                      <a:pt x="75" y="5"/>
                    </a:lnTo>
                    <a:lnTo>
                      <a:pt x="84" y="3"/>
                    </a:lnTo>
                    <a:lnTo>
                      <a:pt x="94" y="0"/>
                    </a:lnTo>
                    <a:lnTo>
                      <a:pt x="105" y="0"/>
                    </a:lnTo>
                    <a:lnTo>
                      <a:pt x="115" y="0"/>
                    </a:lnTo>
                    <a:lnTo>
                      <a:pt x="124" y="3"/>
                    </a:lnTo>
                    <a:lnTo>
                      <a:pt x="133" y="6"/>
                    </a:lnTo>
                    <a:lnTo>
                      <a:pt x="141" y="10"/>
                    </a:lnTo>
                    <a:lnTo>
                      <a:pt x="148" y="17"/>
                    </a:lnTo>
                    <a:lnTo>
                      <a:pt x="156" y="24"/>
                    </a:lnTo>
                    <a:lnTo>
                      <a:pt x="161" y="32"/>
                    </a:lnTo>
                    <a:lnTo>
                      <a:pt x="166" y="42"/>
                    </a:lnTo>
                    <a:lnTo>
                      <a:pt x="173" y="32"/>
                    </a:lnTo>
                    <a:lnTo>
                      <a:pt x="180" y="23"/>
                    </a:lnTo>
                    <a:lnTo>
                      <a:pt x="188" y="17"/>
                    </a:lnTo>
                    <a:lnTo>
                      <a:pt x="197" y="10"/>
                    </a:lnTo>
                    <a:lnTo>
                      <a:pt x="206" y="5"/>
                    </a:lnTo>
                    <a:lnTo>
                      <a:pt x="216" y="3"/>
                    </a:lnTo>
                    <a:lnTo>
                      <a:pt x="226" y="0"/>
                    </a:lnTo>
                    <a:lnTo>
                      <a:pt x="236" y="0"/>
                    </a:lnTo>
                    <a:lnTo>
                      <a:pt x="244" y="0"/>
                    </a:lnTo>
                    <a:lnTo>
                      <a:pt x="251" y="1"/>
                    </a:lnTo>
                    <a:lnTo>
                      <a:pt x="258" y="3"/>
                    </a:lnTo>
                    <a:lnTo>
                      <a:pt x="265" y="5"/>
                    </a:lnTo>
                    <a:lnTo>
                      <a:pt x="271" y="9"/>
                    </a:lnTo>
                    <a:lnTo>
                      <a:pt x="277" y="13"/>
                    </a:lnTo>
                    <a:lnTo>
                      <a:pt x="282" y="18"/>
                    </a:lnTo>
                    <a:lnTo>
                      <a:pt x="287" y="23"/>
                    </a:lnTo>
                    <a:lnTo>
                      <a:pt x="292" y="29"/>
                    </a:lnTo>
                    <a:lnTo>
                      <a:pt x="296" y="36"/>
                    </a:lnTo>
                    <a:lnTo>
                      <a:pt x="300" y="43"/>
                    </a:lnTo>
                    <a:lnTo>
                      <a:pt x="302" y="52"/>
                    </a:lnTo>
                    <a:lnTo>
                      <a:pt x="305" y="61"/>
                    </a:lnTo>
                    <a:lnTo>
                      <a:pt x="306" y="70"/>
                    </a:lnTo>
                    <a:lnTo>
                      <a:pt x="307" y="80"/>
                    </a:lnTo>
                    <a:lnTo>
                      <a:pt x="307" y="92"/>
                    </a:lnTo>
                    <a:lnTo>
                      <a:pt x="307" y="211"/>
                    </a:lnTo>
                    <a:lnTo>
                      <a:pt x="268" y="211"/>
                    </a:lnTo>
                    <a:lnTo>
                      <a:pt x="268" y="95"/>
                    </a:lnTo>
                    <a:lnTo>
                      <a:pt x="268" y="81"/>
                    </a:lnTo>
                    <a:lnTo>
                      <a:pt x="265" y="69"/>
                    </a:lnTo>
                    <a:lnTo>
                      <a:pt x="262" y="57"/>
                    </a:lnTo>
                    <a:lnTo>
                      <a:pt x="257" y="48"/>
                    </a:lnTo>
                    <a:lnTo>
                      <a:pt x="250" y="42"/>
                    </a:lnTo>
                    <a:lnTo>
                      <a:pt x="243" y="36"/>
                    </a:lnTo>
                    <a:lnTo>
                      <a:pt x="234" y="33"/>
                    </a:lnTo>
                    <a:lnTo>
                      <a:pt x="222" y="32"/>
                    </a:lnTo>
                    <a:lnTo>
                      <a:pt x="213" y="33"/>
                    </a:lnTo>
                    <a:lnTo>
                      <a:pt x="204" y="36"/>
                    </a:lnTo>
                    <a:lnTo>
                      <a:pt x="197" y="41"/>
                    </a:lnTo>
                    <a:lnTo>
                      <a:pt x="189" y="47"/>
                    </a:lnTo>
                    <a:lnTo>
                      <a:pt x="183" y="55"/>
                    </a:lnTo>
                    <a:lnTo>
                      <a:pt x="178" y="64"/>
                    </a:lnTo>
                    <a:lnTo>
                      <a:pt x="175" y="74"/>
                    </a:lnTo>
                    <a:lnTo>
                      <a:pt x="174" y="84"/>
                    </a:lnTo>
                    <a:lnTo>
                      <a:pt x="174" y="211"/>
                    </a:lnTo>
                    <a:lnTo>
                      <a:pt x="134" y="211"/>
                    </a:lnTo>
                    <a:lnTo>
                      <a:pt x="134" y="89"/>
                    </a:lnTo>
                    <a:lnTo>
                      <a:pt x="134" y="76"/>
                    </a:lnTo>
                    <a:lnTo>
                      <a:pt x="132" y="65"/>
                    </a:lnTo>
                    <a:lnTo>
                      <a:pt x="128" y="56"/>
                    </a:lnTo>
                    <a:lnTo>
                      <a:pt x="123" y="47"/>
                    </a:lnTo>
                    <a:lnTo>
                      <a:pt x="117" y="41"/>
                    </a:lnTo>
                    <a:lnTo>
                      <a:pt x="109" y="36"/>
                    </a:lnTo>
                    <a:lnTo>
                      <a:pt x="100" y="33"/>
                    </a:lnTo>
                    <a:lnTo>
                      <a:pt x="91" y="32"/>
                    </a:lnTo>
                    <a:lnTo>
                      <a:pt x="81" y="33"/>
                    </a:lnTo>
                    <a:lnTo>
                      <a:pt x="72" y="37"/>
                    </a:lnTo>
                    <a:lnTo>
                      <a:pt x="63" y="42"/>
                    </a:lnTo>
                    <a:lnTo>
                      <a:pt x="56" y="48"/>
                    </a:lnTo>
                    <a:lnTo>
                      <a:pt x="49" y="57"/>
                    </a:lnTo>
                    <a:lnTo>
                      <a:pt x="44" y="67"/>
                    </a:lnTo>
                    <a:lnTo>
                      <a:pt x="42" y="78"/>
                    </a:lnTo>
                    <a:lnTo>
                      <a:pt x="40" y="88"/>
                    </a:lnTo>
                    <a:lnTo>
                      <a:pt x="40" y="211"/>
                    </a:lnTo>
                    <a:lnTo>
                      <a:pt x="1"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1" name="Freeform 16"/>
              <p:cNvSpPr>
                <a:spLocks noEditPoints="1"/>
              </p:cNvSpPr>
              <p:nvPr/>
            </p:nvSpPr>
            <p:spPr bwMode="auto">
              <a:xfrm>
                <a:off x="3259" y="3186"/>
                <a:ext cx="53" cy="54"/>
              </a:xfrm>
              <a:custGeom>
                <a:avLst/>
                <a:gdLst>
                  <a:gd name="T0" fmla="*/ 210 w 212"/>
                  <a:gd name="T1" fmla="*/ 122 h 216"/>
                  <a:gd name="T2" fmla="*/ 204 w 212"/>
                  <a:gd name="T3" fmla="*/ 151 h 216"/>
                  <a:gd name="T4" fmla="*/ 190 w 212"/>
                  <a:gd name="T5" fmla="*/ 176 h 216"/>
                  <a:gd name="T6" fmla="*/ 171 w 212"/>
                  <a:gd name="T7" fmla="*/ 196 h 216"/>
                  <a:gd name="T8" fmla="*/ 147 w 212"/>
                  <a:gd name="T9" fmla="*/ 209 h 216"/>
                  <a:gd name="T10" fmla="*/ 119 w 212"/>
                  <a:gd name="T11" fmla="*/ 215 h 216"/>
                  <a:gd name="T12" fmla="*/ 93 w 212"/>
                  <a:gd name="T13" fmla="*/ 216 h 216"/>
                  <a:gd name="T14" fmla="*/ 73 w 212"/>
                  <a:gd name="T15" fmla="*/ 212 h 216"/>
                  <a:gd name="T16" fmla="*/ 54 w 212"/>
                  <a:gd name="T17" fmla="*/ 205 h 216"/>
                  <a:gd name="T18" fmla="*/ 37 w 212"/>
                  <a:gd name="T19" fmla="*/ 193 h 216"/>
                  <a:gd name="T20" fmla="*/ 23 w 212"/>
                  <a:gd name="T21" fmla="*/ 179 h 216"/>
                  <a:gd name="T22" fmla="*/ 12 w 212"/>
                  <a:gd name="T23" fmla="*/ 162 h 216"/>
                  <a:gd name="T24" fmla="*/ 4 w 212"/>
                  <a:gd name="T25" fmla="*/ 142 h 216"/>
                  <a:gd name="T26" fmla="*/ 0 w 212"/>
                  <a:gd name="T27" fmla="*/ 121 h 216"/>
                  <a:gd name="T28" fmla="*/ 0 w 212"/>
                  <a:gd name="T29" fmla="*/ 98 h 216"/>
                  <a:gd name="T30" fmla="*/ 4 w 212"/>
                  <a:gd name="T31" fmla="*/ 75 h 216"/>
                  <a:gd name="T32" fmla="*/ 12 w 212"/>
                  <a:gd name="T33" fmla="*/ 55 h 216"/>
                  <a:gd name="T34" fmla="*/ 23 w 212"/>
                  <a:gd name="T35" fmla="*/ 37 h 216"/>
                  <a:gd name="T36" fmla="*/ 39 w 212"/>
                  <a:gd name="T37" fmla="*/ 23 h 216"/>
                  <a:gd name="T38" fmla="*/ 56 w 212"/>
                  <a:gd name="T39" fmla="*/ 11 h 216"/>
                  <a:gd name="T40" fmla="*/ 76 w 212"/>
                  <a:gd name="T41" fmla="*/ 4 h 216"/>
                  <a:gd name="T42" fmla="*/ 96 w 212"/>
                  <a:gd name="T43" fmla="*/ 0 h 216"/>
                  <a:gd name="T44" fmla="*/ 119 w 212"/>
                  <a:gd name="T45" fmla="*/ 0 h 216"/>
                  <a:gd name="T46" fmla="*/ 140 w 212"/>
                  <a:gd name="T47" fmla="*/ 4 h 216"/>
                  <a:gd name="T48" fmla="*/ 158 w 212"/>
                  <a:gd name="T49" fmla="*/ 11 h 216"/>
                  <a:gd name="T50" fmla="*/ 176 w 212"/>
                  <a:gd name="T51" fmla="*/ 22 h 216"/>
                  <a:gd name="T52" fmla="*/ 190 w 212"/>
                  <a:gd name="T53" fmla="*/ 37 h 216"/>
                  <a:gd name="T54" fmla="*/ 200 w 212"/>
                  <a:gd name="T55" fmla="*/ 53 h 216"/>
                  <a:gd name="T56" fmla="*/ 208 w 212"/>
                  <a:gd name="T57" fmla="*/ 72 h 216"/>
                  <a:gd name="T58" fmla="*/ 212 w 212"/>
                  <a:gd name="T59" fmla="*/ 94 h 216"/>
                  <a:gd name="T60" fmla="*/ 41 w 212"/>
                  <a:gd name="T61" fmla="*/ 108 h 216"/>
                  <a:gd name="T62" fmla="*/ 45 w 212"/>
                  <a:gd name="T63" fmla="*/ 140 h 216"/>
                  <a:gd name="T64" fmla="*/ 51 w 212"/>
                  <a:gd name="T65" fmla="*/ 153 h 216"/>
                  <a:gd name="T66" fmla="*/ 59 w 212"/>
                  <a:gd name="T67" fmla="*/ 164 h 216"/>
                  <a:gd name="T68" fmla="*/ 69 w 212"/>
                  <a:gd name="T69" fmla="*/ 174 h 216"/>
                  <a:gd name="T70" fmla="*/ 79 w 212"/>
                  <a:gd name="T71" fmla="*/ 181 h 216"/>
                  <a:gd name="T72" fmla="*/ 92 w 212"/>
                  <a:gd name="T73" fmla="*/ 186 h 216"/>
                  <a:gd name="T74" fmla="*/ 105 w 212"/>
                  <a:gd name="T75" fmla="*/ 187 h 216"/>
                  <a:gd name="T76" fmla="*/ 119 w 212"/>
                  <a:gd name="T77" fmla="*/ 186 h 216"/>
                  <a:gd name="T78" fmla="*/ 130 w 212"/>
                  <a:gd name="T79" fmla="*/ 181 h 216"/>
                  <a:gd name="T80" fmla="*/ 142 w 212"/>
                  <a:gd name="T81" fmla="*/ 174 h 216"/>
                  <a:gd name="T82" fmla="*/ 152 w 212"/>
                  <a:gd name="T83" fmla="*/ 164 h 216"/>
                  <a:gd name="T84" fmla="*/ 159 w 212"/>
                  <a:gd name="T85" fmla="*/ 153 h 216"/>
                  <a:gd name="T86" fmla="*/ 166 w 212"/>
                  <a:gd name="T87" fmla="*/ 139 h 216"/>
                  <a:gd name="T88" fmla="*/ 171 w 212"/>
                  <a:gd name="T89" fmla="*/ 107 h 216"/>
                  <a:gd name="T90" fmla="*/ 166 w 212"/>
                  <a:gd name="T91" fmla="*/ 78 h 216"/>
                  <a:gd name="T92" fmla="*/ 153 w 212"/>
                  <a:gd name="T93" fmla="*/ 52 h 216"/>
                  <a:gd name="T94" fmla="*/ 144 w 212"/>
                  <a:gd name="T95" fmla="*/ 42 h 216"/>
                  <a:gd name="T96" fmla="*/ 133 w 212"/>
                  <a:gd name="T97" fmla="*/ 34 h 216"/>
                  <a:gd name="T98" fmla="*/ 120 w 212"/>
                  <a:gd name="T99" fmla="*/ 31 h 216"/>
                  <a:gd name="T100" fmla="*/ 106 w 212"/>
                  <a:gd name="T101" fmla="*/ 29 h 216"/>
                  <a:gd name="T102" fmla="*/ 92 w 212"/>
                  <a:gd name="T103" fmla="*/ 31 h 216"/>
                  <a:gd name="T104" fmla="*/ 79 w 212"/>
                  <a:gd name="T105" fmla="*/ 34 h 216"/>
                  <a:gd name="T106" fmla="*/ 68 w 212"/>
                  <a:gd name="T107" fmla="*/ 42 h 216"/>
                  <a:gd name="T108" fmla="*/ 59 w 212"/>
                  <a:gd name="T109" fmla="*/ 52 h 216"/>
                  <a:gd name="T110" fmla="*/ 51 w 212"/>
                  <a:gd name="T111" fmla="*/ 64 h 216"/>
                  <a:gd name="T112" fmla="*/ 45 w 212"/>
                  <a:gd name="T113" fmla="*/ 78 h 216"/>
                  <a:gd name="T114" fmla="*/ 41 w 212"/>
                  <a:gd name="T115" fmla="*/ 10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216">
                    <a:moveTo>
                      <a:pt x="212" y="106"/>
                    </a:moveTo>
                    <a:lnTo>
                      <a:pt x="210" y="122"/>
                    </a:lnTo>
                    <a:lnTo>
                      <a:pt x="208" y="137"/>
                    </a:lnTo>
                    <a:lnTo>
                      <a:pt x="204" y="151"/>
                    </a:lnTo>
                    <a:lnTo>
                      <a:pt x="198" y="164"/>
                    </a:lnTo>
                    <a:lnTo>
                      <a:pt x="190" y="176"/>
                    </a:lnTo>
                    <a:lnTo>
                      <a:pt x="181" y="187"/>
                    </a:lnTo>
                    <a:lnTo>
                      <a:pt x="171" y="196"/>
                    </a:lnTo>
                    <a:lnTo>
                      <a:pt x="159" y="202"/>
                    </a:lnTo>
                    <a:lnTo>
                      <a:pt x="147" y="209"/>
                    </a:lnTo>
                    <a:lnTo>
                      <a:pt x="133" y="212"/>
                    </a:lnTo>
                    <a:lnTo>
                      <a:pt x="119" y="215"/>
                    </a:lnTo>
                    <a:lnTo>
                      <a:pt x="105" y="216"/>
                    </a:lnTo>
                    <a:lnTo>
                      <a:pt x="93" y="216"/>
                    </a:lnTo>
                    <a:lnTo>
                      <a:pt x="83" y="215"/>
                    </a:lnTo>
                    <a:lnTo>
                      <a:pt x="73" y="212"/>
                    </a:lnTo>
                    <a:lnTo>
                      <a:pt x="63" y="209"/>
                    </a:lnTo>
                    <a:lnTo>
                      <a:pt x="54" y="205"/>
                    </a:lnTo>
                    <a:lnTo>
                      <a:pt x="45" y="200"/>
                    </a:lnTo>
                    <a:lnTo>
                      <a:pt x="37" y="193"/>
                    </a:lnTo>
                    <a:lnTo>
                      <a:pt x="30" y="187"/>
                    </a:lnTo>
                    <a:lnTo>
                      <a:pt x="23" y="179"/>
                    </a:lnTo>
                    <a:lnTo>
                      <a:pt x="17" y="170"/>
                    </a:lnTo>
                    <a:lnTo>
                      <a:pt x="12" y="162"/>
                    </a:lnTo>
                    <a:lnTo>
                      <a:pt x="8" y="153"/>
                    </a:lnTo>
                    <a:lnTo>
                      <a:pt x="4" y="142"/>
                    </a:lnTo>
                    <a:lnTo>
                      <a:pt x="2" y="132"/>
                    </a:lnTo>
                    <a:lnTo>
                      <a:pt x="0" y="121"/>
                    </a:lnTo>
                    <a:lnTo>
                      <a:pt x="0" y="109"/>
                    </a:lnTo>
                    <a:lnTo>
                      <a:pt x="0" y="98"/>
                    </a:lnTo>
                    <a:lnTo>
                      <a:pt x="2" y="85"/>
                    </a:lnTo>
                    <a:lnTo>
                      <a:pt x="4" y="75"/>
                    </a:lnTo>
                    <a:lnTo>
                      <a:pt x="8" y="65"/>
                    </a:lnTo>
                    <a:lnTo>
                      <a:pt x="12" y="55"/>
                    </a:lnTo>
                    <a:lnTo>
                      <a:pt x="17" y="46"/>
                    </a:lnTo>
                    <a:lnTo>
                      <a:pt x="23" y="37"/>
                    </a:lnTo>
                    <a:lnTo>
                      <a:pt x="31" y="29"/>
                    </a:lnTo>
                    <a:lnTo>
                      <a:pt x="39" y="23"/>
                    </a:lnTo>
                    <a:lnTo>
                      <a:pt x="48" y="17"/>
                    </a:lnTo>
                    <a:lnTo>
                      <a:pt x="56" y="11"/>
                    </a:lnTo>
                    <a:lnTo>
                      <a:pt x="65" y="6"/>
                    </a:lnTo>
                    <a:lnTo>
                      <a:pt x="76" y="4"/>
                    </a:lnTo>
                    <a:lnTo>
                      <a:pt x="86" y="1"/>
                    </a:lnTo>
                    <a:lnTo>
                      <a:pt x="96" y="0"/>
                    </a:lnTo>
                    <a:lnTo>
                      <a:pt x="107" y="0"/>
                    </a:lnTo>
                    <a:lnTo>
                      <a:pt x="119" y="0"/>
                    </a:lnTo>
                    <a:lnTo>
                      <a:pt x="130" y="1"/>
                    </a:lnTo>
                    <a:lnTo>
                      <a:pt x="140" y="4"/>
                    </a:lnTo>
                    <a:lnTo>
                      <a:pt x="149" y="6"/>
                    </a:lnTo>
                    <a:lnTo>
                      <a:pt x="158" y="11"/>
                    </a:lnTo>
                    <a:lnTo>
                      <a:pt x="167" y="17"/>
                    </a:lnTo>
                    <a:lnTo>
                      <a:pt x="176" y="22"/>
                    </a:lnTo>
                    <a:lnTo>
                      <a:pt x="182" y="29"/>
                    </a:lnTo>
                    <a:lnTo>
                      <a:pt x="190" y="37"/>
                    </a:lnTo>
                    <a:lnTo>
                      <a:pt x="195" y="45"/>
                    </a:lnTo>
                    <a:lnTo>
                      <a:pt x="200" y="53"/>
                    </a:lnTo>
                    <a:lnTo>
                      <a:pt x="205" y="64"/>
                    </a:lnTo>
                    <a:lnTo>
                      <a:pt x="208" y="72"/>
                    </a:lnTo>
                    <a:lnTo>
                      <a:pt x="210" y="84"/>
                    </a:lnTo>
                    <a:lnTo>
                      <a:pt x="212" y="94"/>
                    </a:lnTo>
                    <a:lnTo>
                      <a:pt x="212" y="106"/>
                    </a:lnTo>
                    <a:close/>
                    <a:moveTo>
                      <a:pt x="41" y="108"/>
                    </a:moveTo>
                    <a:lnTo>
                      <a:pt x="42" y="125"/>
                    </a:lnTo>
                    <a:lnTo>
                      <a:pt x="45" y="140"/>
                    </a:lnTo>
                    <a:lnTo>
                      <a:pt x="48" y="146"/>
                    </a:lnTo>
                    <a:lnTo>
                      <a:pt x="51" y="153"/>
                    </a:lnTo>
                    <a:lnTo>
                      <a:pt x="55" y="159"/>
                    </a:lnTo>
                    <a:lnTo>
                      <a:pt x="59" y="164"/>
                    </a:lnTo>
                    <a:lnTo>
                      <a:pt x="64" y="169"/>
                    </a:lnTo>
                    <a:lnTo>
                      <a:pt x="69" y="174"/>
                    </a:lnTo>
                    <a:lnTo>
                      <a:pt x="74" y="178"/>
                    </a:lnTo>
                    <a:lnTo>
                      <a:pt x="79" y="181"/>
                    </a:lnTo>
                    <a:lnTo>
                      <a:pt x="86" y="183"/>
                    </a:lnTo>
                    <a:lnTo>
                      <a:pt x="92" y="186"/>
                    </a:lnTo>
                    <a:lnTo>
                      <a:pt x="98" y="187"/>
                    </a:lnTo>
                    <a:lnTo>
                      <a:pt x="105" y="187"/>
                    </a:lnTo>
                    <a:lnTo>
                      <a:pt x="111" y="187"/>
                    </a:lnTo>
                    <a:lnTo>
                      <a:pt x="119" y="186"/>
                    </a:lnTo>
                    <a:lnTo>
                      <a:pt x="124" y="183"/>
                    </a:lnTo>
                    <a:lnTo>
                      <a:pt x="130" y="181"/>
                    </a:lnTo>
                    <a:lnTo>
                      <a:pt x="137" y="178"/>
                    </a:lnTo>
                    <a:lnTo>
                      <a:pt x="142" y="174"/>
                    </a:lnTo>
                    <a:lnTo>
                      <a:pt x="147" y="169"/>
                    </a:lnTo>
                    <a:lnTo>
                      <a:pt x="152" y="164"/>
                    </a:lnTo>
                    <a:lnTo>
                      <a:pt x="156" y="159"/>
                    </a:lnTo>
                    <a:lnTo>
                      <a:pt x="159" y="153"/>
                    </a:lnTo>
                    <a:lnTo>
                      <a:pt x="163" y="146"/>
                    </a:lnTo>
                    <a:lnTo>
                      <a:pt x="166" y="139"/>
                    </a:lnTo>
                    <a:lnTo>
                      <a:pt x="170" y="123"/>
                    </a:lnTo>
                    <a:lnTo>
                      <a:pt x="171" y="107"/>
                    </a:lnTo>
                    <a:lnTo>
                      <a:pt x="170" y="92"/>
                    </a:lnTo>
                    <a:lnTo>
                      <a:pt x="166" y="78"/>
                    </a:lnTo>
                    <a:lnTo>
                      <a:pt x="161" y="64"/>
                    </a:lnTo>
                    <a:lnTo>
                      <a:pt x="153" y="52"/>
                    </a:lnTo>
                    <a:lnTo>
                      <a:pt x="148" y="47"/>
                    </a:lnTo>
                    <a:lnTo>
                      <a:pt x="144" y="42"/>
                    </a:lnTo>
                    <a:lnTo>
                      <a:pt x="138" y="38"/>
                    </a:lnTo>
                    <a:lnTo>
                      <a:pt x="133" y="34"/>
                    </a:lnTo>
                    <a:lnTo>
                      <a:pt x="126" y="32"/>
                    </a:lnTo>
                    <a:lnTo>
                      <a:pt x="120" y="31"/>
                    </a:lnTo>
                    <a:lnTo>
                      <a:pt x="114" y="29"/>
                    </a:lnTo>
                    <a:lnTo>
                      <a:pt x="106" y="29"/>
                    </a:lnTo>
                    <a:lnTo>
                      <a:pt x="98" y="29"/>
                    </a:lnTo>
                    <a:lnTo>
                      <a:pt x="92" y="31"/>
                    </a:lnTo>
                    <a:lnTo>
                      <a:pt x="86" y="32"/>
                    </a:lnTo>
                    <a:lnTo>
                      <a:pt x="79" y="34"/>
                    </a:lnTo>
                    <a:lnTo>
                      <a:pt x="73" y="38"/>
                    </a:lnTo>
                    <a:lnTo>
                      <a:pt x="68" y="42"/>
                    </a:lnTo>
                    <a:lnTo>
                      <a:pt x="63" y="46"/>
                    </a:lnTo>
                    <a:lnTo>
                      <a:pt x="59" y="52"/>
                    </a:lnTo>
                    <a:lnTo>
                      <a:pt x="54" y="57"/>
                    </a:lnTo>
                    <a:lnTo>
                      <a:pt x="51" y="64"/>
                    </a:lnTo>
                    <a:lnTo>
                      <a:pt x="48" y="70"/>
                    </a:lnTo>
                    <a:lnTo>
                      <a:pt x="45" y="78"/>
                    </a:lnTo>
                    <a:lnTo>
                      <a:pt x="42" y="92"/>
                    </a:lnTo>
                    <a:lnTo>
                      <a:pt x="41"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2" name="Freeform 17"/>
              <p:cNvSpPr>
                <a:spLocks noEditPoints="1"/>
              </p:cNvSpPr>
              <p:nvPr/>
            </p:nvSpPr>
            <p:spPr bwMode="auto">
              <a:xfrm>
                <a:off x="3320" y="3186"/>
                <a:ext cx="43" cy="54"/>
              </a:xfrm>
              <a:custGeom>
                <a:avLst/>
                <a:gdLst>
                  <a:gd name="T0" fmla="*/ 170 w 172"/>
                  <a:gd name="T1" fmla="*/ 162 h 216"/>
                  <a:gd name="T2" fmla="*/ 170 w 172"/>
                  <a:gd name="T3" fmla="*/ 190 h 216"/>
                  <a:gd name="T4" fmla="*/ 172 w 172"/>
                  <a:gd name="T5" fmla="*/ 211 h 216"/>
                  <a:gd name="T6" fmla="*/ 131 w 172"/>
                  <a:gd name="T7" fmla="*/ 184 h 216"/>
                  <a:gd name="T8" fmla="*/ 119 w 172"/>
                  <a:gd name="T9" fmla="*/ 198 h 216"/>
                  <a:gd name="T10" fmla="*/ 103 w 172"/>
                  <a:gd name="T11" fmla="*/ 209 h 216"/>
                  <a:gd name="T12" fmla="*/ 86 w 172"/>
                  <a:gd name="T13" fmla="*/ 215 h 216"/>
                  <a:gd name="T14" fmla="*/ 65 w 172"/>
                  <a:gd name="T15" fmla="*/ 216 h 216"/>
                  <a:gd name="T16" fmla="*/ 39 w 172"/>
                  <a:gd name="T17" fmla="*/ 212 h 216"/>
                  <a:gd name="T18" fmla="*/ 28 w 172"/>
                  <a:gd name="T19" fmla="*/ 206 h 216"/>
                  <a:gd name="T20" fmla="*/ 18 w 172"/>
                  <a:gd name="T21" fmla="*/ 198 h 216"/>
                  <a:gd name="T22" fmla="*/ 6 w 172"/>
                  <a:gd name="T23" fmla="*/ 179 h 216"/>
                  <a:gd name="T24" fmla="*/ 0 w 172"/>
                  <a:gd name="T25" fmla="*/ 156 h 216"/>
                  <a:gd name="T26" fmla="*/ 3 w 172"/>
                  <a:gd name="T27" fmla="*/ 139 h 216"/>
                  <a:gd name="T28" fmla="*/ 9 w 172"/>
                  <a:gd name="T29" fmla="*/ 123 h 216"/>
                  <a:gd name="T30" fmla="*/ 20 w 172"/>
                  <a:gd name="T31" fmla="*/ 111 h 216"/>
                  <a:gd name="T32" fmla="*/ 34 w 172"/>
                  <a:gd name="T33" fmla="*/ 99 h 216"/>
                  <a:gd name="T34" fmla="*/ 51 w 172"/>
                  <a:gd name="T35" fmla="*/ 90 h 216"/>
                  <a:gd name="T36" fmla="*/ 74 w 172"/>
                  <a:gd name="T37" fmla="*/ 84 h 216"/>
                  <a:gd name="T38" fmla="*/ 100 w 172"/>
                  <a:gd name="T39" fmla="*/ 80 h 216"/>
                  <a:gd name="T40" fmla="*/ 129 w 172"/>
                  <a:gd name="T41" fmla="*/ 79 h 216"/>
                  <a:gd name="T42" fmla="*/ 129 w 172"/>
                  <a:gd name="T43" fmla="*/ 65 h 216"/>
                  <a:gd name="T44" fmla="*/ 123 w 172"/>
                  <a:gd name="T45" fmla="*/ 48 h 216"/>
                  <a:gd name="T46" fmla="*/ 110 w 172"/>
                  <a:gd name="T47" fmla="*/ 36 h 216"/>
                  <a:gd name="T48" fmla="*/ 92 w 172"/>
                  <a:gd name="T49" fmla="*/ 29 h 216"/>
                  <a:gd name="T50" fmla="*/ 65 w 172"/>
                  <a:gd name="T51" fmla="*/ 29 h 216"/>
                  <a:gd name="T52" fmla="*/ 37 w 172"/>
                  <a:gd name="T53" fmla="*/ 38 h 216"/>
                  <a:gd name="T54" fmla="*/ 16 w 172"/>
                  <a:gd name="T55" fmla="*/ 18 h 216"/>
                  <a:gd name="T56" fmla="*/ 31 w 172"/>
                  <a:gd name="T57" fmla="*/ 10 h 216"/>
                  <a:gd name="T58" fmla="*/ 49 w 172"/>
                  <a:gd name="T59" fmla="*/ 4 h 216"/>
                  <a:gd name="T60" fmla="*/ 87 w 172"/>
                  <a:gd name="T61" fmla="*/ 0 h 216"/>
                  <a:gd name="T62" fmla="*/ 106 w 172"/>
                  <a:gd name="T63" fmla="*/ 1 h 216"/>
                  <a:gd name="T64" fmla="*/ 123 w 172"/>
                  <a:gd name="T65" fmla="*/ 5 h 216"/>
                  <a:gd name="T66" fmla="*/ 137 w 172"/>
                  <a:gd name="T67" fmla="*/ 11 h 216"/>
                  <a:gd name="T68" fmla="*/ 148 w 172"/>
                  <a:gd name="T69" fmla="*/ 22 h 216"/>
                  <a:gd name="T70" fmla="*/ 157 w 172"/>
                  <a:gd name="T71" fmla="*/ 34 h 216"/>
                  <a:gd name="T72" fmla="*/ 163 w 172"/>
                  <a:gd name="T73" fmla="*/ 50 h 216"/>
                  <a:gd name="T74" fmla="*/ 167 w 172"/>
                  <a:gd name="T75" fmla="*/ 66 h 216"/>
                  <a:gd name="T76" fmla="*/ 170 w 172"/>
                  <a:gd name="T77" fmla="*/ 86 h 216"/>
                  <a:gd name="T78" fmla="*/ 130 w 172"/>
                  <a:gd name="T79" fmla="*/ 107 h 216"/>
                  <a:gd name="T80" fmla="*/ 87 w 172"/>
                  <a:gd name="T81" fmla="*/ 109 h 216"/>
                  <a:gd name="T82" fmla="*/ 72 w 172"/>
                  <a:gd name="T83" fmla="*/ 113 h 216"/>
                  <a:gd name="T84" fmla="*/ 60 w 172"/>
                  <a:gd name="T85" fmla="*/ 118 h 216"/>
                  <a:gd name="T86" fmla="*/ 46 w 172"/>
                  <a:gd name="T87" fmla="*/ 132 h 216"/>
                  <a:gd name="T88" fmla="*/ 42 w 172"/>
                  <a:gd name="T89" fmla="*/ 141 h 216"/>
                  <a:gd name="T90" fmla="*/ 41 w 172"/>
                  <a:gd name="T91" fmla="*/ 151 h 216"/>
                  <a:gd name="T92" fmla="*/ 44 w 172"/>
                  <a:gd name="T93" fmla="*/ 167 h 216"/>
                  <a:gd name="T94" fmla="*/ 50 w 172"/>
                  <a:gd name="T95" fmla="*/ 177 h 216"/>
                  <a:gd name="T96" fmla="*/ 62 w 172"/>
                  <a:gd name="T97" fmla="*/ 184 h 216"/>
                  <a:gd name="T98" fmla="*/ 77 w 172"/>
                  <a:gd name="T99" fmla="*/ 187 h 216"/>
                  <a:gd name="T100" fmla="*/ 97 w 172"/>
                  <a:gd name="T101" fmla="*/ 183 h 216"/>
                  <a:gd name="T102" fmla="*/ 115 w 172"/>
                  <a:gd name="T103" fmla="*/ 173 h 216"/>
                  <a:gd name="T104" fmla="*/ 126 w 172"/>
                  <a:gd name="T105" fmla="*/ 158 h 216"/>
                  <a:gd name="T106" fmla="*/ 130 w 172"/>
                  <a:gd name="T107" fmla="*/ 14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6">
                    <a:moveTo>
                      <a:pt x="170" y="86"/>
                    </a:moveTo>
                    <a:lnTo>
                      <a:pt x="170" y="162"/>
                    </a:lnTo>
                    <a:lnTo>
                      <a:pt x="170" y="177"/>
                    </a:lnTo>
                    <a:lnTo>
                      <a:pt x="170" y="190"/>
                    </a:lnTo>
                    <a:lnTo>
                      <a:pt x="171" y="201"/>
                    </a:lnTo>
                    <a:lnTo>
                      <a:pt x="172" y="211"/>
                    </a:lnTo>
                    <a:lnTo>
                      <a:pt x="137" y="211"/>
                    </a:lnTo>
                    <a:lnTo>
                      <a:pt x="131" y="184"/>
                    </a:lnTo>
                    <a:lnTo>
                      <a:pt x="125" y="192"/>
                    </a:lnTo>
                    <a:lnTo>
                      <a:pt x="119" y="198"/>
                    </a:lnTo>
                    <a:lnTo>
                      <a:pt x="111" y="203"/>
                    </a:lnTo>
                    <a:lnTo>
                      <a:pt x="103" y="209"/>
                    </a:lnTo>
                    <a:lnTo>
                      <a:pt x="95" y="212"/>
                    </a:lnTo>
                    <a:lnTo>
                      <a:pt x="86" y="215"/>
                    </a:lnTo>
                    <a:lnTo>
                      <a:pt x="75" y="216"/>
                    </a:lnTo>
                    <a:lnTo>
                      <a:pt x="65" y="216"/>
                    </a:lnTo>
                    <a:lnTo>
                      <a:pt x="51" y="215"/>
                    </a:lnTo>
                    <a:lnTo>
                      <a:pt x="39" y="212"/>
                    </a:lnTo>
                    <a:lnTo>
                      <a:pt x="34" y="210"/>
                    </a:lnTo>
                    <a:lnTo>
                      <a:pt x="28" y="206"/>
                    </a:lnTo>
                    <a:lnTo>
                      <a:pt x="23" y="203"/>
                    </a:lnTo>
                    <a:lnTo>
                      <a:pt x="18" y="198"/>
                    </a:lnTo>
                    <a:lnTo>
                      <a:pt x="11" y="190"/>
                    </a:lnTo>
                    <a:lnTo>
                      <a:pt x="6" y="179"/>
                    </a:lnTo>
                    <a:lnTo>
                      <a:pt x="2" y="169"/>
                    </a:lnTo>
                    <a:lnTo>
                      <a:pt x="0" y="156"/>
                    </a:lnTo>
                    <a:lnTo>
                      <a:pt x="2" y="148"/>
                    </a:lnTo>
                    <a:lnTo>
                      <a:pt x="3" y="139"/>
                    </a:lnTo>
                    <a:lnTo>
                      <a:pt x="6" y="131"/>
                    </a:lnTo>
                    <a:lnTo>
                      <a:pt x="9" y="123"/>
                    </a:lnTo>
                    <a:lnTo>
                      <a:pt x="13" y="117"/>
                    </a:lnTo>
                    <a:lnTo>
                      <a:pt x="20" y="111"/>
                    </a:lnTo>
                    <a:lnTo>
                      <a:pt x="26" y="104"/>
                    </a:lnTo>
                    <a:lnTo>
                      <a:pt x="34" y="99"/>
                    </a:lnTo>
                    <a:lnTo>
                      <a:pt x="42" y="94"/>
                    </a:lnTo>
                    <a:lnTo>
                      <a:pt x="51" y="90"/>
                    </a:lnTo>
                    <a:lnTo>
                      <a:pt x="63" y="86"/>
                    </a:lnTo>
                    <a:lnTo>
                      <a:pt x="74" y="84"/>
                    </a:lnTo>
                    <a:lnTo>
                      <a:pt x="86" y="81"/>
                    </a:lnTo>
                    <a:lnTo>
                      <a:pt x="100" y="80"/>
                    </a:lnTo>
                    <a:lnTo>
                      <a:pt x="114" y="80"/>
                    </a:lnTo>
                    <a:lnTo>
                      <a:pt x="129" y="79"/>
                    </a:lnTo>
                    <a:lnTo>
                      <a:pt x="129" y="75"/>
                    </a:lnTo>
                    <a:lnTo>
                      <a:pt x="129" y="65"/>
                    </a:lnTo>
                    <a:lnTo>
                      <a:pt x="126" y="56"/>
                    </a:lnTo>
                    <a:lnTo>
                      <a:pt x="123" y="48"/>
                    </a:lnTo>
                    <a:lnTo>
                      <a:pt x="117" y="41"/>
                    </a:lnTo>
                    <a:lnTo>
                      <a:pt x="110" y="36"/>
                    </a:lnTo>
                    <a:lnTo>
                      <a:pt x="102" y="32"/>
                    </a:lnTo>
                    <a:lnTo>
                      <a:pt x="92" y="29"/>
                    </a:lnTo>
                    <a:lnTo>
                      <a:pt x="81" y="29"/>
                    </a:lnTo>
                    <a:lnTo>
                      <a:pt x="65" y="29"/>
                    </a:lnTo>
                    <a:lnTo>
                      <a:pt x="51" y="33"/>
                    </a:lnTo>
                    <a:lnTo>
                      <a:pt x="37" y="38"/>
                    </a:lnTo>
                    <a:lnTo>
                      <a:pt x="25" y="45"/>
                    </a:lnTo>
                    <a:lnTo>
                      <a:pt x="16" y="18"/>
                    </a:lnTo>
                    <a:lnTo>
                      <a:pt x="23" y="14"/>
                    </a:lnTo>
                    <a:lnTo>
                      <a:pt x="31" y="10"/>
                    </a:lnTo>
                    <a:lnTo>
                      <a:pt x="40" y="6"/>
                    </a:lnTo>
                    <a:lnTo>
                      <a:pt x="49" y="4"/>
                    </a:lnTo>
                    <a:lnTo>
                      <a:pt x="67" y="1"/>
                    </a:lnTo>
                    <a:lnTo>
                      <a:pt x="87" y="0"/>
                    </a:lnTo>
                    <a:lnTo>
                      <a:pt x="97" y="0"/>
                    </a:lnTo>
                    <a:lnTo>
                      <a:pt x="106" y="1"/>
                    </a:lnTo>
                    <a:lnTo>
                      <a:pt x="115" y="3"/>
                    </a:lnTo>
                    <a:lnTo>
                      <a:pt x="123" y="5"/>
                    </a:lnTo>
                    <a:lnTo>
                      <a:pt x="130" y="8"/>
                    </a:lnTo>
                    <a:lnTo>
                      <a:pt x="137" y="11"/>
                    </a:lnTo>
                    <a:lnTo>
                      <a:pt x="143" y="17"/>
                    </a:lnTo>
                    <a:lnTo>
                      <a:pt x="148" y="22"/>
                    </a:lnTo>
                    <a:lnTo>
                      <a:pt x="153" y="28"/>
                    </a:lnTo>
                    <a:lnTo>
                      <a:pt x="157" y="34"/>
                    </a:lnTo>
                    <a:lnTo>
                      <a:pt x="161" y="41"/>
                    </a:lnTo>
                    <a:lnTo>
                      <a:pt x="163" y="50"/>
                    </a:lnTo>
                    <a:lnTo>
                      <a:pt x="166" y="57"/>
                    </a:lnTo>
                    <a:lnTo>
                      <a:pt x="167" y="66"/>
                    </a:lnTo>
                    <a:lnTo>
                      <a:pt x="168" y="76"/>
                    </a:lnTo>
                    <a:lnTo>
                      <a:pt x="170" y="86"/>
                    </a:lnTo>
                    <a:close/>
                    <a:moveTo>
                      <a:pt x="130" y="141"/>
                    </a:moveTo>
                    <a:lnTo>
                      <a:pt x="130" y="107"/>
                    </a:lnTo>
                    <a:lnTo>
                      <a:pt x="107" y="107"/>
                    </a:lnTo>
                    <a:lnTo>
                      <a:pt x="87" y="109"/>
                    </a:lnTo>
                    <a:lnTo>
                      <a:pt x="79" y="112"/>
                    </a:lnTo>
                    <a:lnTo>
                      <a:pt x="72" y="113"/>
                    </a:lnTo>
                    <a:lnTo>
                      <a:pt x="65" y="116"/>
                    </a:lnTo>
                    <a:lnTo>
                      <a:pt x="60" y="118"/>
                    </a:lnTo>
                    <a:lnTo>
                      <a:pt x="51" y="125"/>
                    </a:lnTo>
                    <a:lnTo>
                      <a:pt x="46" y="132"/>
                    </a:lnTo>
                    <a:lnTo>
                      <a:pt x="44" y="137"/>
                    </a:lnTo>
                    <a:lnTo>
                      <a:pt x="42" y="141"/>
                    </a:lnTo>
                    <a:lnTo>
                      <a:pt x="41" y="146"/>
                    </a:lnTo>
                    <a:lnTo>
                      <a:pt x="41" y="151"/>
                    </a:lnTo>
                    <a:lnTo>
                      <a:pt x="41" y="159"/>
                    </a:lnTo>
                    <a:lnTo>
                      <a:pt x="44" y="167"/>
                    </a:lnTo>
                    <a:lnTo>
                      <a:pt x="46" y="172"/>
                    </a:lnTo>
                    <a:lnTo>
                      <a:pt x="50" y="177"/>
                    </a:lnTo>
                    <a:lnTo>
                      <a:pt x="56" y="182"/>
                    </a:lnTo>
                    <a:lnTo>
                      <a:pt x="62" y="184"/>
                    </a:lnTo>
                    <a:lnTo>
                      <a:pt x="69" y="186"/>
                    </a:lnTo>
                    <a:lnTo>
                      <a:pt x="77" y="187"/>
                    </a:lnTo>
                    <a:lnTo>
                      <a:pt x="87" y="186"/>
                    </a:lnTo>
                    <a:lnTo>
                      <a:pt x="97" y="183"/>
                    </a:lnTo>
                    <a:lnTo>
                      <a:pt x="106" y="179"/>
                    </a:lnTo>
                    <a:lnTo>
                      <a:pt x="115" y="173"/>
                    </a:lnTo>
                    <a:lnTo>
                      <a:pt x="121" y="165"/>
                    </a:lnTo>
                    <a:lnTo>
                      <a:pt x="126" y="158"/>
                    </a:lnTo>
                    <a:lnTo>
                      <a:pt x="129" y="150"/>
                    </a:lnTo>
                    <a:lnTo>
                      <a:pt x="13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3" name="Freeform 18"/>
              <p:cNvSpPr>
                <a:spLocks/>
              </p:cNvSpPr>
              <p:nvPr/>
            </p:nvSpPr>
            <p:spPr bwMode="auto">
              <a:xfrm>
                <a:off x="2592" y="3282"/>
                <a:ext cx="62" cy="74"/>
              </a:xfrm>
              <a:custGeom>
                <a:avLst/>
                <a:gdLst>
                  <a:gd name="T0" fmla="*/ 248 w 248"/>
                  <a:gd name="T1" fmla="*/ 277 h 295"/>
                  <a:gd name="T2" fmla="*/ 201 w 248"/>
                  <a:gd name="T3" fmla="*/ 290 h 295"/>
                  <a:gd name="T4" fmla="*/ 154 w 248"/>
                  <a:gd name="T5" fmla="*/ 295 h 295"/>
                  <a:gd name="T6" fmla="*/ 119 w 248"/>
                  <a:gd name="T7" fmla="*/ 291 h 295"/>
                  <a:gd name="T8" fmla="*/ 89 w 248"/>
                  <a:gd name="T9" fmla="*/ 283 h 295"/>
                  <a:gd name="T10" fmla="*/ 62 w 248"/>
                  <a:gd name="T11" fmla="*/ 271 h 295"/>
                  <a:gd name="T12" fmla="*/ 41 w 248"/>
                  <a:gd name="T13" fmla="*/ 253 h 295"/>
                  <a:gd name="T14" fmla="*/ 23 w 248"/>
                  <a:gd name="T15" fmla="*/ 231 h 295"/>
                  <a:gd name="T16" fmla="*/ 10 w 248"/>
                  <a:gd name="T17" fmla="*/ 207 h 295"/>
                  <a:gd name="T18" fmla="*/ 2 w 248"/>
                  <a:gd name="T19" fmla="*/ 179 h 295"/>
                  <a:gd name="T20" fmla="*/ 0 w 248"/>
                  <a:gd name="T21" fmla="*/ 149 h 295"/>
                  <a:gd name="T22" fmla="*/ 2 w 248"/>
                  <a:gd name="T23" fmla="*/ 118 h 295"/>
                  <a:gd name="T24" fmla="*/ 11 w 248"/>
                  <a:gd name="T25" fmla="*/ 89 h 295"/>
                  <a:gd name="T26" fmla="*/ 25 w 248"/>
                  <a:gd name="T27" fmla="*/ 63 h 295"/>
                  <a:gd name="T28" fmla="*/ 44 w 248"/>
                  <a:gd name="T29" fmla="*/ 42 h 295"/>
                  <a:gd name="T30" fmla="*/ 69 w 248"/>
                  <a:gd name="T31" fmla="*/ 23 h 295"/>
                  <a:gd name="T32" fmla="*/ 97 w 248"/>
                  <a:gd name="T33" fmla="*/ 10 h 295"/>
                  <a:gd name="T34" fmla="*/ 127 w 248"/>
                  <a:gd name="T35" fmla="*/ 2 h 295"/>
                  <a:gd name="T36" fmla="*/ 163 w 248"/>
                  <a:gd name="T37" fmla="*/ 0 h 295"/>
                  <a:gd name="T38" fmla="*/ 203 w 248"/>
                  <a:gd name="T39" fmla="*/ 2 h 295"/>
                  <a:gd name="T40" fmla="*/ 239 w 248"/>
                  <a:gd name="T41" fmla="*/ 14 h 295"/>
                  <a:gd name="T42" fmla="*/ 214 w 248"/>
                  <a:gd name="T43" fmla="*/ 39 h 295"/>
                  <a:gd name="T44" fmla="*/ 180 w 248"/>
                  <a:gd name="T45" fmla="*/ 33 h 295"/>
                  <a:gd name="T46" fmla="*/ 147 w 248"/>
                  <a:gd name="T47" fmla="*/ 33 h 295"/>
                  <a:gd name="T48" fmla="*/ 123 w 248"/>
                  <a:gd name="T49" fmla="*/ 37 h 295"/>
                  <a:gd name="T50" fmla="*/ 102 w 248"/>
                  <a:gd name="T51" fmla="*/ 44 h 295"/>
                  <a:gd name="T52" fmla="*/ 83 w 248"/>
                  <a:gd name="T53" fmla="*/ 56 h 295"/>
                  <a:gd name="T54" fmla="*/ 67 w 248"/>
                  <a:gd name="T55" fmla="*/ 71 h 295"/>
                  <a:gd name="T56" fmla="*/ 55 w 248"/>
                  <a:gd name="T57" fmla="*/ 90 h 295"/>
                  <a:gd name="T58" fmla="*/ 47 w 248"/>
                  <a:gd name="T59" fmla="*/ 110 h 295"/>
                  <a:gd name="T60" fmla="*/ 43 w 248"/>
                  <a:gd name="T61" fmla="*/ 135 h 295"/>
                  <a:gd name="T62" fmla="*/ 43 w 248"/>
                  <a:gd name="T63" fmla="*/ 160 h 295"/>
                  <a:gd name="T64" fmla="*/ 47 w 248"/>
                  <a:gd name="T65" fmla="*/ 183 h 295"/>
                  <a:gd name="T66" fmla="*/ 55 w 248"/>
                  <a:gd name="T67" fmla="*/ 205 h 295"/>
                  <a:gd name="T68" fmla="*/ 66 w 248"/>
                  <a:gd name="T69" fmla="*/ 222 h 295"/>
                  <a:gd name="T70" fmla="*/ 81 w 248"/>
                  <a:gd name="T71" fmla="*/ 238 h 295"/>
                  <a:gd name="T72" fmla="*/ 99 w 248"/>
                  <a:gd name="T73" fmla="*/ 249 h 295"/>
                  <a:gd name="T74" fmla="*/ 121 w 248"/>
                  <a:gd name="T75" fmla="*/ 257 h 295"/>
                  <a:gd name="T76" fmla="*/ 144 w 248"/>
                  <a:gd name="T77" fmla="*/ 262 h 295"/>
                  <a:gd name="T78" fmla="*/ 174 w 248"/>
                  <a:gd name="T79" fmla="*/ 262 h 295"/>
                  <a:gd name="T80" fmla="*/ 200 w 248"/>
                  <a:gd name="T81" fmla="*/ 257 h 295"/>
                  <a:gd name="T82" fmla="*/ 208 w 248"/>
                  <a:gd name="T83" fmla="*/ 170 h 295"/>
                  <a:gd name="T84" fmla="*/ 149 w 248"/>
                  <a:gd name="T85" fmla="*/ 13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8" h="295">
                    <a:moveTo>
                      <a:pt x="248" y="138"/>
                    </a:moveTo>
                    <a:lnTo>
                      <a:pt x="248" y="277"/>
                    </a:lnTo>
                    <a:lnTo>
                      <a:pt x="225" y="285"/>
                    </a:lnTo>
                    <a:lnTo>
                      <a:pt x="201" y="290"/>
                    </a:lnTo>
                    <a:lnTo>
                      <a:pt x="178" y="294"/>
                    </a:lnTo>
                    <a:lnTo>
                      <a:pt x="154" y="295"/>
                    </a:lnTo>
                    <a:lnTo>
                      <a:pt x="136" y="294"/>
                    </a:lnTo>
                    <a:lnTo>
                      <a:pt x="119" y="291"/>
                    </a:lnTo>
                    <a:lnTo>
                      <a:pt x="103" y="289"/>
                    </a:lnTo>
                    <a:lnTo>
                      <a:pt x="89" y="283"/>
                    </a:lnTo>
                    <a:lnTo>
                      <a:pt x="75" y="278"/>
                    </a:lnTo>
                    <a:lnTo>
                      <a:pt x="62" y="271"/>
                    </a:lnTo>
                    <a:lnTo>
                      <a:pt x="51" y="263"/>
                    </a:lnTo>
                    <a:lnTo>
                      <a:pt x="41" y="253"/>
                    </a:lnTo>
                    <a:lnTo>
                      <a:pt x="30" y="243"/>
                    </a:lnTo>
                    <a:lnTo>
                      <a:pt x="23" y="231"/>
                    </a:lnTo>
                    <a:lnTo>
                      <a:pt x="15" y="220"/>
                    </a:lnTo>
                    <a:lnTo>
                      <a:pt x="10" y="207"/>
                    </a:lnTo>
                    <a:lnTo>
                      <a:pt x="6" y="193"/>
                    </a:lnTo>
                    <a:lnTo>
                      <a:pt x="2" y="179"/>
                    </a:lnTo>
                    <a:lnTo>
                      <a:pt x="1" y="165"/>
                    </a:lnTo>
                    <a:lnTo>
                      <a:pt x="0" y="149"/>
                    </a:lnTo>
                    <a:lnTo>
                      <a:pt x="1" y="133"/>
                    </a:lnTo>
                    <a:lnTo>
                      <a:pt x="2" y="118"/>
                    </a:lnTo>
                    <a:lnTo>
                      <a:pt x="6" y="103"/>
                    </a:lnTo>
                    <a:lnTo>
                      <a:pt x="11" y="89"/>
                    </a:lnTo>
                    <a:lnTo>
                      <a:pt x="18" y="76"/>
                    </a:lnTo>
                    <a:lnTo>
                      <a:pt x="25" y="63"/>
                    </a:lnTo>
                    <a:lnTo>
                      <a:pt x="34" y="52"/>
                    </a:lnTo>
                    <a:lnTo>
                      <a:pt x="44" y="42"/>
                    </a:lnTo>
                    <a:lnTo>
                      <a:pt x="56" y="32"/>
                    </a:lnTo>
                    <a:lnTo>
                      <a:pt x="69" y="23"/>
                    </a:lnTo>
                    <a:lnTo>
                      <a:pt x="83" y="16"/>
                    </a:lnTo>
                    <a:lnTo>
                      <a:pt x="97" y="10"/>
                    </a:lnTo>
                    <a:lnTo>
                      <a:pt x="112" y="5"/>
                    </a:lnTo>
                    <a:lnTo>
                      <a:pt x="127" y="2"/>
                    </a:lnTo>
                    <a:lnTo>
                      <a:pt x="145" y="0"/>
                    </a:lnTo>
                    <a:lnTo>
                      <a:pt x="163" y="0"/>
                    </a:lnTo>
                    <a:lnTo>
                      <a:pt x="184" y="0"/>
                    </a:lnTo>
                    <a:lnTo>
                      <a:pt x="203" y="2"/>
                    </a:lnTo>
                    <a:lnTo>
                      <a:pt x="222" y="7"/>
                    </a:lnTo>
                    <a:lnTo>
                      <a:pt x="239" y="14"/>
                    </a:lnTo>
                    <a:lnTo>
                      <a:pt x="229" y="46"/>
                    </a:lnTo>
                    <a:lnTo>
                      <a:pt x="214" y="39"/>
                    </a:lnTo>
                    <a:lnTo>
                      <a:pt x="198" y="35"/>
                    </a:lnTo>
                    <a:lnTo>
                      <a:pt x="180" y="33"/>
                    </a:lnTo>
                    <a:lnTo>
                      <a:pt x="161" y="33"/>
                    </a:lnTo>
                    <a:lnTo>
                      <a:pt x="147" y="33"/>
                    </a:lnTo>
                    <a:lnTo>
                      <a:pt x="136" y="34"/>
                    </a:lnTo>
                    <a:lnTo>
                      <a:pt x="123" y="37"/>
                    </a:lnTo>
                    <a:lnTo>
                      <a:pt x="112" y="41"/>
                    </a:lnTo>
                    <a:lnTo>
                      <a:pt x="102" y="44"/>
                    </a:lnTo>
                    <a:lnTo>
                      <a:pt x="91" y="49"/>
                    </a:lnTo>
                    <a:lnTo>
                      <a:pt x="83" y="56"/>
                    </a:lnTo>
                    <a:lnTo>
                      <a:pt x="75" y="63"/>
                    </a:lnTo>
                    <a:lnTo>
                      <a:pt x="67" y="71"/>
                    </a:lnTo>
                    <a:lnTo>
                      <a:pt x="61" y="80"/>
                    </a:lnTo>
                    <a:lnTo>
                      <a:pt x="55" y="90"/>
                    </a:lnTo>
                    <a:lnTo>
                      <a:pt x="51" y="100"/>
                    </a:lnTo>
                    <a:lnTo>
                      <a:pt x="47" y="110"/>
                    </a:lnTo>
                    <a:lnTo>
                      <a:pt x="44" y="122"/>
                    </a:lnTo>
                    <a:lnTo>
                      <a:pt x="43" y="135"/>
                    </a:lnTo>
                    <a:lnTo>
                      <a:pt x="42" y="147"/>
                    </a:lnTo>
                    <a:lnTo>
                      <a:pt x="43" y="160"/>
                    </a:lnTo>
                    <a:lnTo>
                      <a:pt x="44" y="172"/>
                    </a:lnTo>
                    <a:lnTo>
                      <a:pt x="47" y="183"/>
                    </a:lnTo>
                    <a:lnTo>
                      <a:pt x="49" y="194"/>
                    </a:lnTo>
                    <a:lnTo>
                      <a:pt x="55" y="205"/>
                    </a:lnTo>
                    <a:lnTo>
                      <a:pt x="60" y="214"/>
                    </a:lnTo>
                    <a:lnTo>
                      <a:pt x="66" y="222"/>
                    </a:lnTo>
                    <a:lnTo>
                      <a:pt x="74" y="230"/>
                    </a:lnTo>
                    <a:lnTo>
                      <a:pt x="81" y="238"/>
                    </a:lnTo>
                    <a:lnTo>
                      <a:pt x="90" y="244"/>
                    </a:lnTo>
                    <a:lnTo>
                      <a:pt x="99" y="249"/>
                    </a:lnTo>
                    <a:lnTo>
                      <a:pt x="109" y="254"/>
                    </a:lnTo>
                    <a:lnTo>
                      <a:pt x="121" y="257"/>
                    </a:lnTo>
                    <a:lnTo>
                      <a:pt x="132" y="259"/>
                    </a:lnTo>
                    <a:lnTo>
                      <a:pt x="144" y="262"/>
                    </a:lnTo>
                    <a:lnTo>
                      <a:pt x="156" y="262"/>
                    </a:lnTo>
                    <a:lnTo>
                      <a:pt x="174" y="262"/>
                    </a:lnTo>
                    <a:lnTo>
                      <a:pt x="188" y="259"/>
                    </a:lnTo>
                    <a:lnTo>
                      <a:pt x="200" y="257"/>
                    </a:lnTo>
                    <a:lnTo>
                      <a:pt x="208" y="253"/>
                    </a:lnTo>
                    <a:lnTo>
                      <a:pt x="208" y="170"/>
                    </a:lnTo>
                    <a:lnTo>
                      <a:pt x="149" y="170"/>
                    </a:lnTo>
                    <a:lnTo>
                      <a:pt x="149" y="138"/>
                    </a:lnTo>
                    <a:lnTo>
                      <a:pt x="248"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4" name="Freeform 19"/>
              <p:cNvSpPr>
                <a:spLocks/>
              </p:cNvSpPr>
              <p:nvPr/>
            </p:nvSpPr>
            <p:spPr bwMode="auto">
              <a:xfrm>
                <a:off x="2668" y="3303"/>
                <a:ext cx="46" cy="53"/>
              </a:xfrm>
              <a:custGeom>
                <a:avLst/>
                <a:gdLst>
                  <a:gd name="T0" fmla="*/ 182 w 183"/>
                  <a:gd name="T1" fmla="*/ 0 h 212"/>
                  <a:gd name="T2" fmla="*/ 182 w 183"/>
                  <a:gd name="T3" fmla="*/ 150 h 212"/>
                  <a:gd name="T4" fmla="*/ 182 w 183"/>
                  <a:gd name="T5" fmla="*/ 166 h 212"/>
                  <a:gd name="T6" fmla="*/ 182 w 183"/>
                  <a:gd name="T7" fmla="*/ 182 h 212"/>
                  <a:gd name="T8" fmla="*/ 182 w 183"/>
                  <a:gd name="T9" fmla="*/ 196 h 212"/>
                  <a:gd name="T10" fmla="*/ 183 w 183"/>
                  <a:gd name="T11" fmla="*/ 207 h 212"/>
                  <a:gd name="T12" fmla="*/ 147 w 183"/>
                  <a:gd name="T13" fmla="*/ 207 h 212"/>
                  <a:gd name="T14" fmla="*/ 145 w 183"/>
                  <a:gd name="T15" fmla="*/ 173 h 212"/>
                  <a:gd name="T16" fmla="*/ 138 w 183"/>
                  <a:gd name="T17" fmla="*/ 182 h 212"/>
                  <a:gd name="T18" fmla="*/ 131 w 183"/>
                  <a:gd name="T19" fmla="*/ 189 h 212"/>
                  <a:gd name="T20" fmla="*/ 123 w 183"/>
                  <a:gd name="T21" fmla="*/ 197 h 212"/>
                  <a:gd name="T22" fmla="*/ 114 w 183"/>
                  <a:gd name="T23" fmla="*/ 202 h 212"/>
                  <a:gd name="T24" fmla="*/ 105 w 183"/>
                  <a:gd name="T25" fmla="*/ 206 h 212"/>
                  <a:gd name="T26" fmla="*/ 95 w 183"/>
                  <a:gd name="T27" fmla="*/ 210 h 212"/>
                  <a:gd name="T28" fmla="*/ 85 w 183"/>
                  <a:gd name="T29" fmla="*/ 211 h 212"/>
                  <a:gd name="T30" fmla="*/ 74 w 183"/>
                  <a:gd name="T31" fmla="*/ 212 h 212"/>
                  <a:gd name="T32" fmla="*/ 65 w 183"/>
                  <a:gd name="T33" fmla="*/ 212 h 212"/>
                  <a:gd name="T34" fmla="*/ 57 w 183"/>
                  <a:gd name="T35" fmla="*/ 211 h 212"/>
                  <a:gd name="T36" fmla="*/ 49 w 183"/>
                  <a:gd name="T37" fmla="*/ 208 h 212"/>
                  <a:gd name="T38" fmla="*/ 43 w 183"/>
                  <a:gd name="T39" fmla="*/ 206 h 212"/>
                  <a:gd name="T40" fmla="*/ 37 w 183"/>
                  <a:gd name="T41" fmla="*/ 203 h 212"/>
                  <a:gd name="T42" fmla="*/ 30 w 183"/>
                  <a:gd name="T43" fmla="*/ 199 h 212"/>
                  <a:gd name="T44" fmla="*/ 24 w 183"/>
                  <a:gd name="T45" fmla="*/ 194 h 212"/>
                  <a:gd name="T46" fmla="*/ 19 w 183"/>
                  <a:gd name="T47" fmla="*/ 188 h 212"/>
                  <a:gd name="T48" fmla="*/ 15 w 183"/>
                  <a:gd name="T49" fmla="*/ 183 h 212"/>
                  <a:gd name="T50" fmla="*/ 10 w 183"/>
                  <a:gd name="T51" fmla="*/ 175 h 212"/>
                  <a:gd name="T52" fmla="*/ 7 w 183"/>
                  <a:gd name="T53" fmla="*/ 168 h 212"/>
                  <a:gd name="T54" fmla="*/ 5 w 183"/>
                  <a:gd name="T55" fmla="*/ 160 h 212"/>
                  <a:gd name="T56" fmla="*/ 2 w 183"/>
                  <a:gd name="T57" fmla="*/ 151 h 212"/>
                  <a:gd name="T58" fmla="*/ 1 w 183"/>
                  <a:gd name="T59" fmla="*/ 141 h 212"/>
                  <a:gd name="T60" fmla="*/ 0 w 183"/>
                  <a:gd name="T61" fmla="*/ 131 h 212"/>
                  <a:gd name="T62" fmla="*/ 0 w 183"/>
                  <a:gd name="T63" fmla="*/ 119 h 212"/>
                  <a:gd name="T64" fmla="*/ 0 w 183"/>
                  <a:gd name="T65" fmla="*/ 0 h 212"/>
                  <a:gd name="T66" fmla="*/ 39 w 183"/>
                  <a:gd name="T67" fmla="*/ 0 h 212"/>
                  <a:gd name="T68" fmla="*/ 39 w 183"/>
                  <a:gd name="T69" fmla="*/ 113 h 212"/>
                  <a:gd name="T70" fmla="*/ 41 w 183"/>
                  <a:gd name="T71" fmla="*/ 128 h 212"/>
                  <a:gd name="T72" fmla="*/ 42 w 183"/>
                  <a:gd name="T73" fmla="*/ 142 h 212"/>
                  <a:gd name="T74" fmla="*/ 46 w 183"/>
                  <a:gd name="T75" fmla="*/ 154 h 212"/>
                  <a:gd name="T76" fmla="*/ 51 w 183"/>
                  <a:gd name="T77" fmla="*/ 163 h 212"/>
                  <a:gd name="T78" fmla="*/ 55 w 183"/>
                  <a:gd name="T79" fmla="*/ 166 h 212"/>
                  <a:gd name="T80" fmla="*/ 58 w 183"/>
                  <a:gd name="T81" fmla="*/ 170 h 212"/>
                  <a:gd name="T82" fmla="*/ 62 w 183"/>
                  <a:gd name="T83" fmla="*/ 173 h 212"/>
                  <a:gd name="T84" fmla="*/ 66 w 183"/>
                  <a:gd name="T85" fmla="*/ 175 h 212"/>
                  <a:gd name="T86" fmla="*/ 76 w 183"/>
                  <a:gd name="T87" fmla="*/ 178 h 212"/>
                  <a:gd name="T88" fmla="*/ 86 w 183"/>
                  <a:gd name="T89" fmla="*/ 179 h 212"/>
                  <a:gd name="T90" fmla="*/ 98 w 183"/>
                  <a:gd name="T91" fmla="*/ 178 h 212"/>
                  <a:gd name="T92" fmla="*/ 107 w 183"/>
                  <a:gd name="T93" fmla="*/ 175 h 212"/>
                  <a:gd name="T94" fmla="*/ 117 w 183"/>
                  <a:gd name="T95" fmla="*/ 170 h 212"/>
                  <a:gd name="T96" fmla="*/ 125 w 183"/>
                  <a:gd name="T97" fmla="*/ 164 h 212"/>
                  <a:gd name="T98" fmla="*/ 132 w 183"/>
                  <a:gd name="T99" fmla="*/ 155 h 212"/>
                  <a:gd name="T100" fmla="*/ 137 w 183"/>
                  <a:gd name="T101" fmla="*/ 146 h 212"/>
                  <a:gd name="T102" fmla="*/ 140 w 183"/>
                  <a:gd name="T103" fmla="*/ 136 h 212"/>
                  <a:gd name="T104" fmla="*/ 141 w 183"/>
                  <a:gd name="T105" fmla="*/ 126 h 212"/>
                  <a:gd name="T106" fmla="*/ 141 w 183"/>
                  <a:gd name="T107" fmla="*/ 0 h 212"/>
                  <a:gd name="T108" fmla="*/ 182 w 183"/>
                  <a:gd name="T109"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12">
                    <a:moveTo>
                      <a:pt x="182" y="0"/>
                    </a:moveTo>
                    <a:lnTo>
                      <a:pt x="182" y="150"/>
                    </a:lnTo>
                    <a:lnTo>
                      <a:pt x="182" y="166"/>
                    </a:lnTo>
                    <a:lnTo>
                      <a:pt x="182" y="182"/>
                    </a:lnTo>
                    <a:lnTo>
                      <a:pt x="182" y="196"/>
                    </a:lnTo>
                    <a:lnTo>
                      <a:pt x="183" y="207"/>
                    </a:lnTo>
                    <a:lnTo>
                      <a:pt x="147" y="207"/>
                    </a:lnTo>
                    <a:lnTo>
                      <a:pt x="145" y="173"/>
                    </a:lnTo>
                    <a:lnTo>
                      <a:pt x="138" y="182"/>
                    </a:lnTo>
                    <a:lnTo>
                      <a:pt x="131" y="189"/>
                    </a:lnTo>
                    <a:lnTo>
                      <a:pt x="123" y="197"/>
                    </a:lnTo>
                    <a:lnTo>
                      <a:pt x="114" y="202"/>
                    </a:lnTo>
                    <a:lnTo>
                      <a:pt x="105" y="206"/>
                    </a:lnTo>
                    <a:lnTo>
                      <a:pt x="95" y="210"/>
                    </a:lnTo>
                    <a:lnTo>
                      <a:pt x="85" y="211"/>
                    </a:lnTo>
                    <a:lnTo>
                      <a:pt x="74" y="212"/>
                    </a:lnTo>
                    <a:lnTo>
                      <a:pt x="65" y="212"/>
                    </a:lnTo>
                    <a:lnTo>
                      <a:pt x="57" y="211"/>
                    </a:lnTo>
                    <a:lnTo>
                      <a:pt x="49" y="208"/>
                    </a:lnTo>
                    <a:lnTo>
                      <a:pt x="43" y="206"/>
                    </a:lnTo>
                    <a:lnTo>
                      <a:pt x="37" y="203"/>
                    </a:lnTo>
                    <a:lnTo>
                      <a:pt x="30" y="199"/>
                    </a:lnTo>
                    <a:lnTo>
                      <a:pt x="24" y="194"/>
                    </a:lnTo>
                    <a:lnTo>
                      <a:pt x="19" y="188"/>
                    </a:lnTo>
                    <a:lnTo>
                      <a:pt x="15" y="183"/>
                    </a:lnTo>
                    <a:lnTo>
                      <a:pt x="10" y="175"/>
                    </a:lnTo>
                    <a:lnTo>
                      <a:pt x="7" y="168"/>
                    </a:lnTo>
                    <a:lnTo>
                      <a:pt x="5" y="160"/>
                    </a:lnTo>
                    <a:lnTo>
                      <a:pt x="2" y="151"/>
                    </a:lnTo>
                    <a:lnTo>
                      <a:pt x="1" y="141"/>
                    </a:lnTo>
                    <a:lnTo>
                      <a:pt x="0" y="131"/>
                    </a:lnTo>
                    <a:lnTo>
                      <a:pt x="0" y="119"/>
                    </a:lnTo>
                    <a:lnTo>
                      <a:pt x="0" y="0"/>
                    </a:lnTo>
                    <a:lnTo>
                      <a:pt x="39" y="0"/>
                    </a:lnTo>
                    <a:lnTo>
                      <a:pt x="39" y="113"/>
                    </a:lnTo>
                    <a:lnTo>
                      <a:pt x="41" y="128"/>
                    </a:lnTo>
                    <a:lnTo>
                      <a:pt x="42" y="142"/>
                    </a:lnTo>
                    <a:lnTo>
                      <a:pt x="46" y="154"/>
                    </a:lnTo>
                    <a:lnTo>
                      <a:pt x="51" y="163"/>
                    </a:lnTo>
                    <a:lnTo>
                      <a:pt x="55" y="166"/>
                    </a:lnTo>
                    <a:lnTo>
                      <a:pt x="58" y="170"/>
                    </a:lnTo>
                    <a:lnTo>
                      <a:pt x="62" y="173"/>
                    </a:lnTo>
                    <a:lnTo>
                      <a:pt x="66" y="175"/>
                    </a:lnTo>
                    <a:lnTo>
                      <a:pt x="76" y="178"/>
                    </a:lnTo>
                    <a:lnTo>
                      <a:pt x="86" y="179"/>
                    </a:lnTo>
                    <a:lnTo>
                      <a:pt x="98" y="178"/>
                    </a:lnTo>
                    <a:lnTo>
                      <a:pt x="107" y="175"/>
                    </a:lnTo>
                    <a:lnTo>
                      <a:pt x="117" y="170"/>
                    </a:lnTo>
                    <a:lnTo>
                      <a:pt x="125" y="164"/>
                    </a:lnTo>
                    <a:lnTo>
                      <a:pt x="132" y="155"/>
                    </a:lnTo>
                    <a:lnTo>
                      <a:pt x="137" y="146"/>
                    </a:lnTo>
                    <a:lnTo>
                      <a:pt x="140" y="136"/>
                    </a:lnTo>
                    <a:lnTo>
                      <a:pt x="141" y="126"/>
                    </a:lnTo>
                    <a:lnTo>
                      <a:pt x="141" y="0"/>
                    </a:lnTo>
                    <a:lnTo>
                      <a:pt x="1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5" name="Freeform 20"/>
              <p:cNvSpPr>
                <a:spLocks noEditPoints="1"/>
              </p:cNvSpPr>
              <p:nvPr/>
            </p:nvSpPr>
            <p:spPr bwMode="auto">
              <a:xfrm>
                <a:off x="2725" y="3302"/>
                <a:ext cx="43" cy="54"/>
              </a:xfrm>
              <a:custGeom>
                <a:avLst/>
                <a:gdLst>
                  <a:gd name="T0" fmla="*/ 168 w 172"/>
                  <a:gd name="T1" fmla="*/ 162 h 217"/>
                  <a:gd name="T2" fmla="*/ 169 w 172"/>
                  <a:gd name="T3" fmla="*/ 190 h 217"/>
                  <a:gd name="T4" fmla="*/ 172 w 172"/>
                  <a:gd name="T5" fmla="*/ 212 h 217"/>
                  <a:gd name="T6" fmla="*/ 131 w 172"/>
                  <a:gd name="T7" fmla="*/ 185 h 217"/>
                  <a:gd name="T8" fmla="*/ 118 w 172"/>
                  <a:gd name="T9" fmla="*/ 199 h 217"/>
                  <a:gd name="T10" fmla="*/ 103 w 172"/>
                  <a:gd name="T11" fmla="*/ 210 h 217"/>
                  <a:gd name="T12" fmla="*/ 85 w 172"/>
                  <a:gd name="T13" fmla="*/ 215 h 217"/>
                  <a:gd name="T14" fmla="*/ 65 w 172"/>
                  <a:gd name="T15" fmla="*/ 217 h 217"/>
                  <a:gd name="T16" fmla="*/ 38 w 172"/>
                  <a:gd name="T17" fmla="*/ 212 h 217"/>
                  <a:gd name="T18" fmla="*/ 27 w 172"/>
                  <a:gd name="T19" fmla="*/ 207 h 217"/>
                  <a:gd name="T20" fmla="*/ 18 w 172"/>
                  <a:gd name="T21" fmla="*/ 199 h 217"/>
                  <a:gd name="T22" fmla="*/ 4 w 172"/>
                  <a:gd name="T23" fmla="*/ 180 h 217"/>
                  <a:gd name="T24" fmla="*/ 0 w 172"/>
                  <a:gd name="T25" fmla="*/ 157 h 217"/>
                  <a:gd name="T26" fmla="*/ 2 w 172"/>
                  <a:gd name="T27" fmla="*/ 140 h 217"/>
                  <a:gd name="T28" fmla="*/ 7 w 172"/>
                  <a:gd name="T29" fmla="*/ 124 h 217"/>
                  <a:gd name="T30" fmla="*/ 18 w 172"/>
                  <a:gd name="T31" fmla="*/ 110 h 217"/>
                  <a:gd name="T32" fmla="*/ 33 w 172"/>
                  <a:gd name="T33" fmla="*/ 100 h 217"/>
                  <a:gd name="T34" fmla="*/ 51 w 172"/>
                  <a:gd name="T35" fmla="*/ 91 h 217"/>
                  <a:gd name="T36" fmla="*/ 72 w 172"/>
                  <a:gd name="T37" fmla="*/ 85 h 217"/>
                  <a:gd name="T38" fmla="*/ 99 w 172"/>
                  <a:gd name="T39" fmla="*/ 81 h 217"/>
                  <a:gd name="T40" fmla="*/ 128 w 172"/>
                  <a:gd name="T41" fmla="*/ 80 h 217"/>
                  <a:gd name="T42" fmla="*/ 127 w 172"/>
                  <a:gd name="T43" fmla="*/ 66 h 217"/>
                  <a:gd name="T44" fmla="*/ 122 w 172"/>
                  <a:gd name="T45" fmla="*/ 48 h 217"/>
                  <a:gd name="T46" fmla="*/ 109 w 172"/>
                  <a:gd name="T47" fmla="*/ 37 h 217"/>
                  <a:gd name="T48" fmla="*/ 91 w 172"/>
                  <a:gd name="T49" fmla="*/ 30 h 217"/>
                  <a:gd name="T50" fmla="*/ 65 w 172"/>
                  <a:gd name="T51" fmla="*/ 30 h 217"/>
                  <a:gd name="T52" fmla="*/ 37 w 172"/>
                  <a:gd name="T53" fmla="*/ 38 h 217"/>
                  <a:gd name="T54" fmla="*/ 15 w 172"/>
                  <a:gd name="T55" fmla="*/ 19 h 217"/>
                  <a:gd name="T56" fmla="*/ 30 w 172"/>
                  <a:gd name="T57" fmla="*/ 11 h 217"/>
                  <a:gd name="T58" fmla="*/ 48 w 172"/>
                  <a:gd name="T59" fmla="*/ 5 h 217"/>
                  <a:gd name="T60" fmla="*/ 86 w 172"/>
                  <a:gd name="T61" fmla="*/ 0 h 217"/>
                  <a:gd name="T62" fmla="*/ 105 w 172"/>
                  <a:gd name="T63" fmla="*/ 2 h 217"/>
                  <a:gd name="T64" fmla="*/ 122 w 172"/>
                  <a:gd name="T65" fmla="*/ 6 h 217"/>
                  <a:gd name="T66" fmla="*/ 136 w 172"/>
                  <a:gd name="T67" fmla="*/ 12 h 217"/>
                  <a:gd name="T68" fmla="*/ 147 w 172"/>
                  <a:gd name="T69" fmla="*/ 23 h 217"/>
                  <a:gd name="T70" fmla="*/ 156 w 172"/>
                  <a:gd name="T71" fmla="*/ 35 h 217"/>
                  <a:gd name="T72" fmla="*/ 163 w 172"/>
                  <a:gd name="T73" fmla="*/ 49 h 217"/>
                  <a:gd name="T74" fmla="*/ 166 w 172"/>
                  <a:gd name="T75" fmla="*/ 67 h 217"/>
                  <a:gd name="T76" fmla="*/ 168 w 172"/>
                  <a:gd name="T77" fmla="*/ 86 h 217"/>
                  <a:gd name="T78" fmla="*/ 130 w 172"/>
                  <a:gd name="T79" fmla="*/ 108 h 217"/>
                  <a:gd name="T80" fmla="*/ 86 w 172"/>
                  <a:gd name="T81" fmla="*/ 110 h 217"/>
                  <a:gd name="T82" fmla="*/ 71 w 172"/>
                  <a:gd name="T83" fmla="*/ 114 h 217"/>
                  <a:gd name="T84" fmla="*/ 60 w 172"/>
                  <a:gd name="T85" fmla="*/ 119 h 217"/>
                  <a:gd name="T86" fmla="*/ 44 w 172"/>
                  <a:gd name="T87" fmla="*/ 133 h 217"/>
                  <a:gd name="T88" fmla="*/ 42 w 172"/>
                  <a:gd name="T89" fmla="*/ 142 h 217"/>
                  <a:gd name="T90" fmla="*/ 41 w 172"/>
                  <a:gd name="T91" fmla="*/ 152 h 217"/>
                  <a:gd name="T92" fmla="*/ 42 w 172"/>
                  <a:gd name="T93" fmla="*/ 168 h 217"/>
                  <a:gd name="T94" fmla="*/ 49 w 172"/>
                  <a:gd name="T95" fmla="*/ 178 h 217"/>
                  <a:gd name="T96" fmla="*/ 61 w 172"/>
                  <a:gd name="T97" fmla="*/ 185 h 217"/>
                  <a:gd name="T98" fmla="*/ 76 w 172"/>
                  <a:gd name="T99" fmla="*/ 188 h 217"/>
                  <a:gd name="T100" fmla="*/ 96 w 172"/>
                  <a:gd name="T101" fmla="*/ 184 h 217"/>
                  <a:gd name="T102" fmla="*/ 114 w 172"/>
                  <a:gd name="T103" fmla="*/ 174 h 217"/>
                  <a:gd name="T104" fmla="*/ 126 w 172"/>
                  <a:gd name="T105" fmla="*/ 159 h 217"/>
                  <a:gd name="T106" fmla="*/ 130 w 172"/>
                  <a:gd name="T107" fmla="*/ 1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7">
                    <a:moveTo>
                      <a:pt x="168" y="86"/>
                    </a:moveTo>
                    <a:lnTo>
                      <a:pt x="168" y="162"/>
                    </a:lnTo>
                    <a:lnTo>
                      <a:pt x="168" y="178"/>
                    </a:lnTo>
                    <a:lnTo>
                      <a:pt x="169" y="190"/>
                    </a:lnTo>
                    <a:lnTo>
                      <a:pt x="170" y="202"/>
                    </a:lnTo>
                    <a:lnTo>
                      <a:pt x="172" y="212"/>
                    </a:lnTo>
                    <a:lnTo>
                      <a:pt x="135" y="212"/>
                    </a:lnTo>
                    <a:lnTo>
                      <a:pt x="131" y="185"/>
                    </a:lnTo>
                    <a:lnTo>
                      <a:pt x="124" y="193"/>
                    </a:lnTo>
                    <a:lnTo>
                      <a:pt x="118" y="199"/>
                    </a:lnTo>
                    <a:lnTo>
                      <a:pt x="110" y="204"/>
                    </a:lnTo>
                    <a:lnTo>
                      <a:pt x="103" y="210"/>
                    </a:lnTo>
                    <a:lnTo>
                      <a:pt x="94" y="212"/>
                    </a:lnTo>
                    <a:lnTo>
                      <a:pt x="85" y="215"/>
                    </a:lnTo>
                    <a:lnTo>
                      <a:pt x="75" y="216"/>
                    </a:lnTo>
                    <a:lnTo>
                      <a:pt x="65" y="217"/>
                    </a:lnTo>
                    <a:lnTo>
                      <a:pt x="51" y="216"/>
                    </a:lnTo>
                    <a:lnTo>
                      <a:pt x="38" y="212"/>
                    </a:lnTo>
                    <a:lnTo>
                      <a:pt x="33" y="210"/>
                    </a:lnTo>
                    <a:lnTo>
                      <a:pt x="27" y="207"/>
                    </a:lnTo>
                    <a:lnTo>
                      <a:pt x="23" y="203"/>
                    </a:lnTo>
                    <a:lnTo>
                      <a:pt x="18" y="199"/>
                    </a:lnTo>
                    <a:lnTo>
                      <a:pt x="10" y="190"/>
                    </a:lnTo>
                    <a:lnTo>
                      <a:pt x="4" y="180"/>
                    </a:lnTo>
                    <a:lnTo>
                      <a:pt x="1" y="169"/>
                    </a:lnTo>
                    <a:lnTo>
                      <a:pt x="0" y="157"/>
                    </a:lnTo>
                    <a:lnTo>
                      <a:pt x="0" y="149"/>
                    </a:lnTo>
                    <a:lnTo>
                      <a:pt x="2" y="140"/>
                    </a:lnTo>
                    <a:lnTo>
                      <a:pt x="5" y="132"/>
                    </a:lnTo>
                    <a:lnTo>
                      <a:pt x="7" y="124"/>
                    </a:lnTo>
                    <a:lnTo>
                      <a:pt x="13" y="117"/>
                    </a:lnTo>
                    <a:lnTo>
                      <a:pt x="18" y="110"/>
                    </a:lnTo>
                    <a:lnTo>
                      <a:pt x="25" y="105"/>
                    </a:lnTo>
                    <a:lnTo>
                      <a:pt x="33" y="100"/>
                    </a:lnTo>
                    <a:lnTo>
                      <a:pt x="41" y="95"/>
                    </a:lnTo>
                    <a:lnTo>
                      <a:pt x="51" y="91"/>
                    </a:lnTo>
                    <a:lnTo>
                      <a:pt x="61" y="87"/>
                    </a:lnTo>
                    <a:lnTo>
                      <a:pt x="72" y="85"/>
                    </a:lnTo>
                    <a:lnTo>
                      <a:pt x="85" y="82"/>
                    </a:lnTo>
                    <a:lnTo>
                      <a:pt x="99" y="81"/>
                    </a:lnTo>
                    <a:lnTo>
                      <a:pt x="113" y="80"/>
                    </a:lnTo>
                    <a:lnTo>
                      <a:pt x="128" y="80"/>
                    </a:lnTo>
                    <a:lnTo>
                      <a:pt x="128" y="76"/>
                    </a:lnTo>
                    <a:lnTo>
                      <a:pt x="127" y="66"/>
                    </a:lnTo>
                    <a:lnTo>
                      <a:pt x="126" y="57"/>
                    </a:lnTo>
                    <a:lnTo>
                      <a:pt x="122" y="48"/>
                    </a:lnTo>
                    <a:lnTo>
                      <a:pt x="116" y="42"/>
                    </a:lnTo>
                    <a:lnTo>
                      <a:pt x="109" y="37"/>
                    </a:lnTo>
                    <a:lnTo>
                      <a:pt x="102" y="33"/>
                    </a:lnTo>
                    <a:lnTo>
                      <a:pt x="91" y="30"/>
                    </a:lnTo>
                    <a:lnTo>
                      <a:pt x="80" y="29"/>
                    </a:lnTo>
                    <a:lnTo>
                      <a:pt x="65" y="30"/>
                    </a:lnTo>
                    <a:lnTo>
                      <a:pt x="51" y="33"/>
                    </a:lnTo>
                    <a:lnTo>
                      <a:pt x="37" y="38"/>
                    </a:lnTo>
                    <a:lnTo>
                      <a:pt x="24" y="45"/>
                    </a:lnTo>
                    <a:lnTo>
                      <a:pt x="15" y="19"/>
                    </a:lnTo>
                    <a:lnTo>
                      <a:pt x="23" y="15"/>
                    </a:lnTo>
                    <a:lnTo>
                      <a:pt x="30" y="11"/>
                    </a:lnTo>
                    <a:lnTo>
                      <a:pt x="39" y="7"/>
                    </a:lnTo>
                    <a:lnTo>
                      <a:pt x="48" y="5"/>
                    </a:lnTo>
                    <a:lnTo>
                      <a:pt x="66" y="1"/>
                    </a:lnTo>
                    <a:lnTo>
                      <a:pt x="86" y="0"/>
                    </a:lnTo>
                    <a:lnTo>
                      <a:pt x="96" y="1"/>
                    </a:lnTo>
                    <a:lnTo>
                      <a:pt x="105" y="2"/>
                    </a:lnTo>
                    <a:lnTo>
                      <a:pt x="114" y="4"/>
                    </a:lnTo>
                    <a:lnTo>
                      <a:pt x="122" y="6"/>
                    </a:lnTo>
                    <a:lnTo>
                      <a:pt x="130" y="9"/>
                    </a:lnTo>
                    <a:lnTo>
                      <a:pt x="136" y="12"/>
                    </a:lnTo>
                    <a:lnTo>
                      <a:pt x="142" y="17"/>
                    </a:lnTo>
                    <a:lnTo>
                      <a:pt x="147" y="23"/>
                    </a:lnTo>
                    <a:lnTo>
                      <a:pt x="152" y="29"/>
                    </a:lnTo>
                    <a:lnTo>
                      <a:pt x="156" y="35"/>
                    </a:lnTo>
                    <a:lnTo>
                      <a:pt x="160" y="42"/>
                    </a:lnTo>
                    <a:lnTo>
                      <a:pt x="163" y="49"/>
                    </a:lnTo>
                    <a:lnTo>
                      <a:pt x="165" y="58"/>
                    </a:lnTo>
                    <a:lnTo>
                      <a:pt x="166" y="67"/>
                    </a:lnTo>
                    <a:lnTo>
                      <a:pt x="168" y="76"/>
                    </a:lnTo>
                    <a:lnTo>
                      <a:pt x="168" y="86"/>
                    </a:lnTo>
                    <a:close/>
                    <a:moveTo>
                      <a:pt x="130" y="142"/>
                    </a:moveTo>
                    <a:lnTo>
                      <a:pt x="130" y="108"/>
                    </a:lnTo>
                    <a:lnTo>
                      <a:pt x="105" y="108"/>
                    </a:lnTo>
                    <a:lnTo>
                      <a:pt x="86" y="110"/>
                    </a:lnTo>
                    <a:lnTo>
                      <a:pt x="79" y="112"/>
                    </a:lnTo>
                    <a:lnTo>
                      <a:pt x="71" y="114"/>
                    </a:lnTo>
                    <a:lnTo>
                      <a:pt x="65" y="117"/>
                    </a:lnTo>
                    <a:lnTo>
                      <a:pt x="60" y="119"/>
                    </a:lnTo>
                    <a:lnTo>
                      <a:pt x="51" y="126"/>
                    </a:lnTo>
                    <a:lnTo>
                      <a:pt x="44" y="133"/>
                    </a:lnTo>
                    <a:lnTo>
                      <a:pt x="43" y="138"/>
                    </a:lnTo>
                    <a:lnTo>
                      <a:pt x="42" y="142"/>
                    </a:lnTo>
                    <a:lnTo>
                      <a:pt x="41" y="147"/>
                    </a:lnTo>
                    <a:lnTo>
                      <a:pt x="41" y="152"/>
                    </a:lnTo>
                    <a:lnTo>
                      <a:pt x="41" y="160"/>
                    </a:lnTo>
                    <a:lnTo>
                      <a:pt x="42" y="168"/>
                    </a:lnTo>
                    <a:lnTo>
                      <a:pt x="46" y="173"/>
                    </a:lnTo>
                    <a:lnTo>
                      <a:pt x="49" y="178"/>
                    </a:lnTo>
                    <a:lnTo>
                      <a:pt x="55" y="182"/>
                    </a:lnTo>
                    <a:lnTo>
                      <a:pt x="61" y="185"/>
                    </a:lnTo>
                    <a:lnTo>
                      <a:pt x="68" y="187"/>
                    </a:lnTo>
                    <a:lnTo>
                      <a:pt x="76" y="188"/>
                    </a:lnTo>
                    <a:lnTo>
                      <a:pt x="86" y="187"/>
                    </a:lnTo>
                    <a:lnTo>
                      <a:pt x="96" y="184"/>
                    </a:lnTo>
                    <a:lnTo>
                      <a:pt x="105" y="179"/>
                    </a:lnTo>
                    <a:lnTo>
                      <a:pt x="114" y="174"/>
                    </a:lnTo>
                    <a:lnTo>
                      <a:pt x="121" y="166"/>
                    </a:lnTo>
                    <a:lnTo>
                      <a:pt x="126" y="159"/>
                    </a:lnTo>
                    <a:lnTo>
                      <a:pt x="128" y="150"/>
                    </a:lnTo>
                    <a:lnTo>
                      <a:pt x="130"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6" name="Freeform 21"/>
              <p:cNvSpPr>
                <a:spLocks/>
              </p:cNvSpPr>
              <p:nvPr/>
            </p:nvSpPr>
            <p:spPr bwMode="auto">
              <a:xfrm>
                <a:off x="2783" y="3302"/>
                <a:ext cx="77" cy="53"/>
              </a:xfrm>
              <a:custGeom>
                <a:avLst/>
                <a:gdLst>
                  <a:gd name="T0" fmla="*/ 1 w 308"/>
                  <a:gd name="T1" fmla="*/ 62 h 212"/>
                  <a:gd name="T2" fmla="*/ 1 w 308"/>
                  <a:gd name="T3" fmla="*/ 30 h 212"/>
                  <a:gd name="T4" fmla="*/ 0 w 308"/>
                  <a:gd name="T5" fmla="*/ 5 h 212"/>
                  <a:gd name="T6" fmla="*/ 37 w 308"/>
                  <a:gd name="T7" fmla="*/ 39 h 212"/>
                  <a:gd name="T8" fmla="*/ 51 w 308"/>
                  <a:gd name="T9" fmla="*/ 21 h 212"/>
                  <a:gd name="T10" fmla="*/ 66 w 308"/>
                  <a:gd name="T11" fmla="*/ 10 h 212"/>
                  <a:gd name="T12" fmla="*/ 84 w 308"/>
                  <a:gd name="T13" fmla="*/ 2 h 212"/>
                  <a:gd name="T14" fmla="*/ 105 w 308"/>
                  <a:gd name="T15" fmla="*/ 0 h 212"/>
                  <a:gd name="T16" fmla="*/ 124 w 308"/>
                  <a:gd name="T17" fmla="*/ 4 h 212"/>
                  <a:gd name="T18" fmla="*/ 141 w 308"/>
                  <a:gd name="T19" fmla="*/ 11 h 212"/>
                  <a:gd name="T20" fmla="*/ 155 w 308"/>
                  <a:gd name="T21" fmla="*/ 25 h 212"/>
                  <a:gd name="T22" fmla="*/ 165 w 308"/>
                  <a:gd name="T23" fmla="*/ 42 h 212"/>
                  <a:gd name="T24" fmla="*/ 179 w 308"/>
                  <a:gd name="T25" fmla="*/ 24 h 212"/>
                  <a:gd name="T26" fmla="*/ 196 w 308"/>
                  <a:gd name="T27" fmla="*/ 11 h 212"/>
                  <a:gd name="T28" fmla="*/ 215 w 308"/>
                  <a:gd name="T29" fmla="*/ 2 h 212"/>
                  <a:gd name="T30" fmla="*/ 236 w 308"/>
                  <a:gd name="T31" fmla="*/ 0 h 212"/>
                  <a:gd name="T32" fmla="*/ 252 w 308"/>
                  <a:gd name="T33" fmla="*/ 2 h 212"/>
                  <a:gd name="T34" fmla="*/ 266 w 308"/>
                  <a:gd name="T35" fmla="*/ 6 h 212"/>
                  <a:gd name="T36" fmla="*/ 277 w 308"/>
                  <a:gd name="T37" fmla="*/ 14 h 212"/>
                  <a:gd name="T38" fmla="*/ 287 w 308"/>
                  <a:gd name="T39" fmla="*/ 24 h 212"/>
                  <a:gd name="T40" fmla="*/ 296 w 308"/>
                  <a:gd name="T41" fmla="*/ 37 h 212"/>
                  <a:gd name="T42" fmla="*/ 303 w 308"/>
                  <a:gd name="T43" fmla="*/ 52 h 212"/>
                  <a:gd name="T44" fmla="*/ 306 w 308"/>
                  <a:gd name="T45" fmla="*/ 71 h 212"/>
                  <a:gd name="T46" fmla="*/ 308 w 308"/>
                  <a:gd name="T47" fmla="*/ 91 h 212"/>
                  <a:gd name="T48" fmla="*/ 268 w 308"/>
                  <a:gd name="T49" fmla="*/ 212 h 212"/>
                  <a:gd name="T50" fmla="*/ 268 w 308"/>
                  <a:gd name="T51" fmla="*/ 82 h 212"/>
                  <a:gd name="T52" fmla="*/ 262 w 308"/>
                  <a:gd name="T53" fmla="*/ 58 h 212"/>
                  <a:gd name="T54" fmla="*/ 250 w 308"/>
                  <a:gd name="T55" fmla="*/ 42 h 212"/>
                  <a:gd name="T56" fmla="*/ 233 w 308"/>
                  <a:gd name="T57" fmla="*/ 34 h 212"/>
                  <a:gd name="T58" fmla="*/ 213 w 308"/>
                  <a:gd name="T59" fmla="*/ 34 h 212"/>
                  <a:gd name="T60" fmla="*/ 197 w 308"/>
                  <a:gd name="T61" fmla="*/ 40 h 212"/>
                  <a:gd name="T62" fmla="*/ 182 w 308"/>
                  <a:gd name="T63" fmla="*/ 56 h 212"/>
                  <a:gd name="T64" fmla="*/ 175 w 308"/>
                  <a:gd name="T65" fmla="*/ 75 h 212"/>
                  <a:gd name="T66" fmla="*/ 174 w 308"/>
                  <a:gd name="T67" fmla="*/ 212 h 212"/>
                  <a:gd name="T68" fmla="*/ 135 w 308"/>
                  <a:gd name="T69" fmla="*/ 90 h 212"/>
                  <a:gd name="T70" fmla="*/ 132 w 308"/>
                  <a:gd name="T71" fmla="*/ 66 h 212"/>
                  <a:gd name="T72" fmla="*/ 123 w 308"/>
                  <a:gd name="T73" fmla="*/ 48 h 212"/>
                  <a:gd name="T74" fmla="*/ 109 w 308"/>
                  <a:gd name="T75" fmla="*/ 37 h 212"/>
                  <a:gd name="T76" fmla="*/ 91 w 308"/>
                  <a:gd name="T77" fmla="*/ 33 h 212"/>
                  <a:gd name="T78" fmla="*/ 72 w 308"/>
                  <a:gd name="T79" fmla="*/ 37 h 212"/>
                  <a:gd name="T80" fmla="*/ 56 w 308"/>
                  <a:gd name="T81" fmla="*/ 49 h 212"/>
                  <a:gd name="T82" fmla="*/ 44 w 308"/>
                  <a:gd name="T83" fmla="*/ 67 h 212"/>
                  <a:gd name="T84" fmla="*/ 40 w 308"/>
                  <a:gd name="T85" fmla="*/ 89 h 212"/>
                  <a:gd name="T86" fmla="*/ 1 w 308"/>
                  <a:gd name="T8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212">
                    <a:moveTo>
                      <a:pt x="1" y="212"/>
                    </a:moveTo>
                    <a:lnTo>
                      <a:pt x="1" y="62"/>
                    </a:lnTo>
                    <a:lnTo>
                      <a:pt x="1" y="45"/>
                    </a:lnTo>
                    <a:lnTo>
                      <a:pt x="1" y="30"/>
                    </a:lnTo>
                    <a:lnTo>
                      <a:pt x="0" y="17"/>
                    </a:lnTo>
                    <a:lnTo>
                      <a:pt x="0" y="5"/>
                    </a:lnTo>
                    <a:lnTo>
                      <a:pt x="34" y="5"/>
                    </a:lnTo>
                    <a:lnTo>
                      <a:pt x="37" y="39"/>
                    </a:lnTo>
                    <a:lnTo>
                      <a:pt x="43" y="30"/>
                    </a:lnTo>
                    <a:lnTo>
                      <a:pt x="51" y="21"/>
                    </a:lnTo>
                    <a:lnTo>
                      <a:pt x="57" y="15"/>
                    </a:lnTo>
                    <a:lnTo>
                      <a:pt x="66" y="10"/>
                    </a:lnTo>
                    <a:lnTo>
                      <a:pt x="75" y="6"/>
                    </a:lnTo>
                    <a:lnTo>
                      <a:pt x="84" y="2"/>
                    </a:lnTo>
                    <a:lnTo>
                      <a:pt x="94" y="1"/>
                    </a:lnTo>
                    <a:lnTo>
                      <a:pt x="105" y="0"/>
                    </a:lnTo>
                    <a:lnTo>
                      <a:pt x="116" y="1"/>
                    </a:lnTo>
                    <a:lnTo>
                      <a:pt x="124" y="4"/>
                    </a:lnTo>
                    <a:lnTo>
                      <a:pt x="133" y="6"/>
                    </a:lnTo>
                    <a:lnTo>
                      <a:pt x="141" y="11"/>
                    </a:lnTo>
                    <a:lnTo>
                      <a:pt x="149" y="17"/>
                    </a:lnTo>
                    <a:lnTo>
                      <a:pt x="155" y="25"/>
                    </a:lnTo>
                    <a:lnTo>
                      <a:pt x="161" y="33"/>
                    </a:lnTo>
                    <a:lnTo>
                      <a:pt x="165" y="42"/>
                    </a:lnTo>
                    <a:lnTo>
                      <a:pt x="173" y="33"/>
                    </a:lnTo>
                    <a:lnTo>
                      <a:pt x="179" y="24"/>
                    </a:lnTo>
                    <a:lnTo>
                      <a:pt x="188" y="16"/>
                    </a:lnTo>
                    <a:lnTo>
                      <a:pt x="196" y="11"/>
                    </a:lnTo>
                    <a:lnTo>
                      <a:pt x="206" y="6"/>
                    </a:lnTo>
                    <a:lnTo>
                      <a:pt x="215" y="2"/>
                    </a:lnTo>
                    <a:lnTo>
                      <a:pt x="226" y="1"/>
                    </a:lnTo>
                    <a:lnTo>
                      <a:pt x="236" y="0"/>
                    </a:lnTo>
                    <a:lnTo>
                      <a:pt x="244" y="1"/>
                    </a:lnTo>
                    <a:lnTo>
                      <a:pt x="252" y="2"/>
                    </a:lnTo>
                    <a:lnTo>
                      <a:pt x="258" y="4"/>
                    </a:lnTo>
                    <a:lnTo>
                      <a:pt x="266" y="6"/>
                    </a:lnTo>
                    <a:lnTo>
                      <a:pt x="271" y="10"/>
                    </a:lnTo>
                    <a:lnTo>
                      <a:pt x="277" y="14"/>
                    </a:lnTo>
                    <a:lnTo>
                      <a:pt x="282" y="17"/>
                    </a:lnTo>
                    <a:lnTo>
                      <a:pt x="287" y="24"/>
                    </a:lnTo>
                    <a:lnTo>
                      <a:pt x="292" y="30"/>
                    </a:lnTo>
                    <a:lnTo>
                      <a:pt x="296" y="37"/>
                    </a:lnTo>
                    <a:lnTo>
                      <a:pt x="300" y="44"/>
                    </a:lnTo>
                    <a:lnTo>
                      <a:pt x="303" y="52"/>
                    </a:lnTo>
                    <a:lnTo>
                      <a:pt x="305" y="61"/>
                    </a:lnTo>
                    <a:lnTo>
                      <a:pt x="306" y="71"/>
                    </a:lnTo>
                    <a:lnTo>
                      <a:pt x="308" y="81"/>
                    </a:lnTo>
                    <a:lnTo>
                      <a:pt x="308" y="91"/>
                    </a:lnTo>
                    <a:lnTo>
                      <a:pt x="308" y="212"/>
                    </a:lnTo>
                    <a:lnTo>
                      <a:pt x="268" y="212"/>
                    </a:lnTo>
                    <a:lnTo>
                      <a:pt x="268" y="96"/>
                    </a:lnTo>
                    <a:lnTo>
                      <a:pt x="268" y="82"/>
                    </a:lnTo>
                    <a:lnTo>
                      <a:pt x="266" y="70"/>
                    </a:lnTo>
                    <a:lnTo>
                      <a:pt x="262" y="58"/>
                    </a:lnTo>
                    <a:lnTo>
                      <a:pt x="257" y="49"/>
                    </a:lnTo>
                    <a:lnTo>
                      <a:pt x="250" y="42"/>
                    </a:lnTo>
                    <a:lnTo>
                      <a:pt x="243" y="37"/>
                    </a:lnTo>
                    <a:lnTo>
                      <a:pt x="233" y="34"/>
                    </a:lnTo>
                    <a:lnTo>
                      <a:pt x="222" y="33"/>
                    </a:lnTo>
                    <a:lnTo>
                      <a:pt x="213" y="34"/>
                    </a:lnTo>
                    <a:lnTo>
                      <a:pt x="205" y="37"/>
                    </a:lnTo>
                    <a:lnTo>
                      <a:pt x="197" y="40"/>
                    </a:lnTo>
                    <a:lnTo>
                      <a:pt x="189" y="48"/>
                    </a:lnTo>
                    <a:lnTo>
                      <a:pt x="182" y="56"/>
                    </a:lnTo>
                    <a:lnTo>
                      <a:pt x="178" y="65"/>
                    </a:lnTo>
                    <a:lnTo>
                      <a:pt x="175" y="75"/>
                    </a:lnTo>
                    <a:lnTo>
                      <a:pt x="174" y="85"/>
                    </a:lnTo>
                    <a:lnTo>
                      <a:pt x="174" y="212"/>
                    </a:lnTo>
                    <a:lnTo>
                      <a:pt x="135" y="212"/>
                    </a:lnTo>
                    <a:lnTo>
                      <a:pt x="135" y="90"/>
                    </a:lnTo>
                    <a:lnTo>
                      <a:pt x="135" y="77"/>
                    </a:lnTo>
                    <a:lnTo>
                      <a:pt x="132" y="66"/>
                    </a:lnTo>
                    <a:lnTo>
                      <a:pt x="128" y="57"/>
                    </a:lnTo>
                    <a:lnTo>
                      <a:pt x="123" y="48"/>
                    </a:lnTo>
                    <a:lnTo>
                      <a:pt x="117" y="42"/>
                    </a:lnTo>
                    <a:lnTo>
                      <a:pt x="109" y="37"/>
                    </a:lnTo>
                    <a:lnTo>
                      <a:pt x="100" y="34"/>
                    </a:lnTo>
                    <a:lnTo>
                      <a:pt x="91" y="33"/>
                    </a:lnTo>
                    <a:lnTo>
                      <a:pt x="81" y="34"/>
                    </a:lnTo>
                    <a:lnTo>
                      <a:pt x="72" y="37"/>
                    </a:lnTo>
                    <a:lnTo>
                      <a:pt x="63" y="42"/>
                    </a:lnTo>
                    <a:lnTo>
                      <a:pt x="56" y="49"/>
                    </a:lnTo>
                    <a:lnTo>
                      <a:pt x="49" y="58"/>
                    </a:lnTo>
                    <a:lnTo>
                      <a:pt x="44" y="67"/>
                    </a:lnTo>
                    <a:lnTo>
                      <a:pt x="42" y="77"/>
                    </a:lnTo>
                    <a:lnTo>
                      <a:pt x="40" y="89"/>
                    </a:lnTo>
                    <a:lnTo>
                      <a:pt x="40" y="212"/>
                    </a:lnTo>
                    <a:lnTo>
                      <a:pt x="1"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7" name="Freeform 22"/>
              <p:cNvSpPr>
                <a:spLocks/>
              </p:cNvSpPr>
              <p:nvPr/>
            </p:nvSpPr>
            <p:spPr bwMode="auto">
              <a:xfrm>
                <a:off x="2597" y="3398"/>
                <a:ext cx="56" cy="73"/>
              </a:xfrm>
              <a:custGeom>
                <a:avLst/>
                <a:gdLst>
                  <a:gd name="T0" fmla="*/ 37 w 226"/>
                  <a:gd name="T1" fmla="*/ 289 h 289"/>
                  <a:gd name="T2" fmla="*/ 0 w 226"/>
                  <a:gd name="T3" fmla="*/ 289 h 289"/>
                  <a:gd name="T4" fmla="*/ 0 w 226"/>
                  <a:gd name="T5" fmla="*/ 0 h 289"/>
                  <a:gd name="T6" fmla="*/ 44 w 226"/>
                  <a:gd name="T7" fmla="*/ 0 h 289"/>
                  <a:gd name="T8" fmla="*/ 138 w 226"/>
                  <a:gd name="T9" fmla="*/ 144 h 289"/>
                  <a:gd name="T10" fmla="*/ 154 w 226"/>
                  <a:gd name="T11" fmla="*/ 168 h 289"/>
                  <a:gd name="T12" fmla="*/ 168 w 226"/>
                  <a:gd name="T13" fmla="*/ 192 h 289"/>
                  <a:gd name="T14" fmla="*/ 182 w 226"/>
                  <a:gd name="T15" fmla="*/ 215 h 289"/>
                  <a:gd name="T16" fmla="*/ 193 w 226"/>
                  <a:gd name="T17" fmla="*/ 238 h 289"/>
                  <a:gd name="T18" fmla="*/ 190 w 226"/>
                  <a:gd name="T19" fmla="*/ 215 h 289"/>
                  <a:gd name="T20" fmla="*/ 189 w 226"/>
                  <a:gd name="T21" fmla="*/ 189 h 289"/>
                  <a:gd name="T22" fmla="*/ 188 w 226"/>
                  <a:gd name="T23" fmla="*/ 157 h 289"/>
                  <a:gd name="T24" fmla="*/ 188 w 226"/>
                  <a:gd name="T25" fmla="*/ 121 h 289"/>
                  <a:gd name="T26" fmla="*/ 188 w 226"/>
                  <a:gd name="T27" fmla="*/ 0 h 289"/>
                  <a:gd name="T28" fmla="*/ 226 w 226"/>
                  <a:gd name="T29" fmla="*/ 0 h 289"/>
                  <a:gd name="T30" fmla="*/ 226 w 226"/>
                  <a:gd name="T31" fmla="*/ 289 h 289"/>
                  <a:gd name="T32" fmla="*/ 185 w 226"/>
                  <a:gd name="T33" fmla="*/ 289 h 289"/>
                  <a:gd name="T34" fmla="*/ 91 w 226"/>
                  <a:gd name="T35" fmla="*/ 144 h 289"/>
                  <a:gd name="T36" fmla="*/ 75 w 226"/>
                  <a:gd name="T37" fmla="*/ 117 h 289"/>
                  <a:gd name="T38" fmla="*/ 59 w 226"/>
                  <a:gd name="T39" fmla="*/ 92 h 289"/>
                  <a:gd name="T40" fmla="*/ 45 w 226"/>
                  <a:gd name="T41" fmla="*/ 69 h 289"/>
                  <a:gd name="T42" fmla="*/ 34 w 226"/>
                  <a:gd name="T43" fmla="*/ 47 h 289"/>
                  <a:gd name="T44" fmla="*/ 35 w 226"/>
                  <a:gd name="T45" fmla="*/ 70 h 289"/>
                  <a:gd name="T46" fmla="*/ 35 w 226"/>
                  <a:gd name="T47" fmla="*/ 98 h 289"/>
                  <a:gd name="T48" fmla="*/ 37 w 226"/>
                  <a:gd name="T49" fmla="*/ 129 h 289"/>
                  <a:gd name="T50" fmla="*/ 37 w 226"/>
                  <a:gd name="T51" fmla="*/ 166 h 289"/>
                  <a:gd name="T52" fmla="*/ 37 w 226"/>
                  <a:gd name="T53"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 h="289">
                    <a:moveTo>
                      <a:pt x="37" y="289"/>
                    </a:moveTo>
                    <a:lnTo>
                      <a:pt x="0" y="289"/>
                    </a:lnTo>
                    <a:lnTo>
                      <a:pt x="0" y="0"/>
                    </a:lnTo>
                    <a:lnTo>
                      <a:pt x="44" y="0"/>
                    </a:lnTo>
                    <a:lnTo>
                      <a:pt x="138" y="144"/>
                    </a:lnTo>
                    <a:lnTo>
                      <a:pt x="154" y="168"/>
                    </a:lnTo>
                    <a:lnTo>
                      <a:pt x="168" y="192"/>
                    </a:lnTo>
                    <a:lnTo>
                      <a:pt x="182" y="215"/>
                    </a:lnTo>
                    <a:lnTo>
                      <a:pt x="193" y="238"/>
                    </a:lnTo>
                    <a:lnTo>
                      <a:pt x="190" y="215"/>
                    </a:lnTo>
                    <a:lnTo>
                      <a:pt x="189" y="189"/>
                    </a:lnTo>
                    <a:lnTo>
                      <a:pt x="188" y="157"/>
                    </a:lnTo>
                    <a:lnTo>
                      <a:pt x="188" y="121"/>
                    </a:lnTo>
                    <a:lnTo>
                      <a:pt x="188" y="0"/>
                    </a:lnTo>
                    <a:lnTo>
                      <a:pt x="226" y="0"/>
                    </a:lnTo>
                    <a:lnTo>
                      <a:pt x="226" y="289"/>
                    </a:lnTo>
                    <a:lnTo>
                      <a:pt x="185" y="289"/>
                    </a:lnTo>
                    <a:lnTo>
                      <a:pt x="91" y="144"/>
                    </a:lnTo>
                    <a:lnTo>
                      <a:pt x="75" y="117"/>
                    </a:lnTo>
                    <a:lnTo>
                      <a:pt x="59" y="92"/>
                    </a:lnTo>
                    <a:lnTo>
                      <a:pt x="45" y="69"/>
                    </a:lnTo>
                    <a:lnTo>
                      <a:pt x="34" y="47"/>
                    </a:lnTo>
                    <a:lnTo>
                      <a:pt x="35" y="70"/>
                    </a:lnTo>
                    <a:lnTo>
                      <a:pt x="35" y="98"/>
                    </a:lnTo>
                    <a:lnTo>
                      <a:pt x="37" y="129"/>
                    </a:lnTo>
                    <a:lnTo>
                      <a:pt x="37" y="166"/>
                    </a:lnTo>
                    <a:lnTo>
                      <a:pt x="37"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8" name="Freeform 23"/>
              <p:cNvSpPr>
                <a:spLocks noEditPoints="1"/>
              </p:cNvSpPr>
              <p:nvPr/>
            </p:nvSpPr>
            <p:spPr bwMode="auto">
              <a:xfrm>
                <a:off x="2666" y="3417"/>
                <a:ext cx="52" cy="55"/>
              </a:xfrm>
              <a:custGeom>
                <a:avLst/>
                <a:gdLst>
                  <a:gd name="T0" fmla="*/ 210 w 211"/>
                  <a:gd name="T1" fmla="*/ 122 h 217"/>
                  <a:gd name="T2" fmla="*/ 203 w 211"/>
                  <a:gd name="T3" fmla="*/ 151 h 217"/>
                  <a:gd name="T4" fmla="*/ 189 w 211"/>
                  <a:gd name="T5" fmla="*/ 176 h 217"/>
                  <a:gd name="T6" fmla="*/ 170 w 211"/>
                  <a:gd name="T7" fmla="*/ 196 h 217"/>
                  <a:gd name="T8" fmla="*/ 145 w 211"/>
                  <a:gd name="T9" fmla="*/ 210 h 217"/>
                  <a:gd name="T10" fmla="*/ 118 w 211"/>
                  <a:gd name="T11" fmla="*/ 216 h 217"/>
                  <a:gd name="T12" fmla="*/ 93 w 211"/>
                  <a:gd name="T13" fmla="*/ 216 h 217"/>
                  <a:gd name="T14" fmla="*/ 72 w 211"/>
                  <a:gd name="T15" fmla="*/ 212 h 217"/>
                  <a:gd name="T16" fmla="*/ 53 w 211"/>
                  <a:gd name="T17" fmla="*/ 206 h 217"/>
                  <a:gd name="T18" fmla="*/ 37 w 211"/>
                  <a:gd name="T19" fmla="*/ 194 h 217"/>
                  <a:gd name="T20" fmla="*/ 21 w 211"/>
                  <a:gd name="T21" fmla="*/ 179 h 217"/>
                  <a:gd name="T22" fmla="*/ 11 w 211"/>
                  <a:gd name="T23" fmla="*/ 162 h 217"/>
                  <a:gd name="T24" fmla="*/ 3 w 211"/>
                  <a:gd name="T25" fmla="*/ 143 h 217"/>
                  <a:gd name="T26" fmla="*/ 0 w 211"/>
                  <a:gd name="T27" fmla="*/ 122 h 217"/>
                  <a:gd name="T28" fmla="*/ 0 w 211"/>
                  <a:gd name="T29" fmla="*/ 98 h 217"/>
                  <a:gd name="T30" fmla="*/ 3 w 211"/>
                  <a:gd name="T31" fmla="*/ 75 h 217"/>
                  <a:gd name="T32" fmla="*/ 11 w 211"/>
                  <a:gd name="T33" fmla="*/ 56 h 217"/>
                  <a:gd name="T34" fmla="*/ 23 w 211"/>
                  <a:gd name="T35" fmla="*/ 38 h 217"/>
                  <a:gd name="T36" fmla="*/ 38 w 211"/>
                  <a:gd name="T37" fmla="*/ 23 h 217"/>
                  <a:gd name="T38" fmla="*/ 54 w 211"/>
                  <a:gd name="T39" fmla="*/ 11 h 217"/>
                  <a:gd name="T40" fmla="*/ 75 w 211"/>
                  <a:gd name="T41" fmla="*/ 3 h 217"/>
                  <a:gd name="T42" fmla="*/ 95 w 211"/>
                  <a:gd name="T43" fmla="*/ 1 h 217"/>
                  <a:gd name="T44" fmla="*/ 118 w 211"/>
                  <a:gd name="T45" fmla="*/ 1 h 217"/>
                  <a:gd name="T46" fmla="*/ 140 w 211"/>
                  <a:gd name="T47" fmla="*/ 3 h 217"/>
                  <a:gd name="T48" fmla="*/ 157 w 211"/>
                  <a:gd name="T49" fmla="*/ 11 h 217"/>
                  <a:gd name="T50" fmla="*/ 174 w 211"/>
                  <a:gd name="T51" fmla="*/ 23 h 217"/>
                  <a:gd name="T52" fmla="*/ 189 w 211"/>
                  <a:gd name="T53" fmla="*/ 38 h 217"/>
                  <a:gd name="T54" fmla="*/ 199 w 211"/>
                  <a:gd name="T55" fmla="*/ 54 h 217"/>
                  <a:gd name="T56" fmla="*/ 207 w 211"/>
                  <a:gd name="T57" fmla="*/ 73 h 217"/>
                  <a:gd name="T58" fmla="*/ 211 w 211"/>
                  <a:gd name="T59" fmla="*/ 95 h 217"/>
                  <a:gd name="T60" fmla="*/ 40 w 211"/>
                  <a:gd name="T61" fmla="*/ 109 h 217"/>
                  <a:gd name="T62" fmla="*/ 44 w 211"/>
                  <a:gd name="T63" fmla="*/ 140 h 217"/>
                  <a:gd name="T64" fmla="*/ 51 w 211"/>
                  <a:gd name="T65" fmla="*/ 154 h 217"/>
                  <a:gd name="T66" fmla="*/ 58 w 211"/>
                  <a:gd name="T67" fmla="*/ 165 h 217"/>
                  <a:gd name="T68" fmla="*/ 68 w 211"/>
                  <a:gd name="T69" fmla="*/ 175 h 217"/>
                  <a:gd name="T70" fmla="*/ 79 w 211"/>
                  <a:gd name="T71" fmla="*/ 182 h 217"/>
                  <a:gd name="T72" fmla="*/ 90 w 211"/>
                  <a:gd name="T73" fmla="*/ 185 h 217"/>
                  <a:gd name="T74" fmla="*/ 104 w 211"/>
                  <a:gd name="T75" fmla="*/ 187 h 217"/>
                  <a:gd name="T76" fmla="*/ 117 w 211"/>
                  <a:gd name="T77" fmla="*/ 185 h 217"/>
                  <a:gd name="T78" fmla="*/ 129 w 211"/>
                  <a:gd name="T79" fmla="*/ 182 h 217"/>
                  <a:gd name="T80" fmla="*/ 141 w 211"/>
                  <a:gd name="T81" fmla="*/ 175 h 217"/>
                  <a:gd name="T82" fmla="*/ 151 w 211"/>
                  <a:gd name="T83" fmla="*/ 165 h 217"/>
                  <a:gd name="T84" fmla="*/ 159 w 211"/>
                  <a:gd name="T85" fmla="*/ 152 h 217"/>
                  <a:gd name="T86" fmla="*/ 165 w 211"/>
                  <a:gd name="T87" fmla="*/ 140 h 217"/>
                  <a:gd name="T88" fmla="*/ 169 w 211"/>
                  <a:gd name="T89" fmla="*/ 108 h 217"/>
                  <a:gd name="T90" fmla="*/ 165 w 211"/>
                  <a:gd name="T91" fmla="*/ 77 h 217"/>
                  <a:gd name="T92" fmla="*/ 152 w 211"/>
                  <a:gd name="T93" fmla="*/ 52 h 217"/>
                  <a:gd name="T94" fmla="*/ 142 w 211"/>
                  <a:gd name="T95" fmla="*/ 42 h 217"/>
                  <a:gd name="T96" fmla="*/ 132 w 211"/>
                  <a:gd name="T97" fmla="*/ 35 h 217"/>
                  <a:gd name="T98" fmla="*/ 119 w 211"/>
                  <a:gd name="T99" fmla="*/ 31 h 217"/>
                  <a:gd name="T100" fmla="*/ 105 w 211"/>
                  <a:gd name="T101" fmla="*/ 29 h 217"/>
                  <a:gd name="T102" fmla="*/ 91 w 211"/>
                  <a:gd name="T103" fmla="*/ 31 h 217"/>
                  <a:gd name="T104" fmla="*/ 79 w 211"/>
                  <a:gd name="T105" fmla="*/ 35 h 217"/>
                  <a:gd name="T106" fmla="*/ 67 w 211"/>
                  <a:gd name="T107" fmla="*/ 42 h 217"/>
                  <a:gd name="T108" fmla="*/ 57 w 211"/>
                  <a:gd name="T109" fmla="*/ 52 h 217"/>
                  <a:gd name="T110" fmla="*/ 49 w 211"/>
                  <a:gd name="T111" fmla="*/ 65 h 217"/>
                  <a:gd name="T112" fmla="*/ 44 w 211"/>
                  <a:gd name="T113" fmla="*/ 77 h 217"/>
                  <a:gd name="T114" fmla="*/ 40 w 211"/>
                  <a:gd name="T115" fmla="*/ 10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7">
                    <a:moveTo>
                      <a:pt x="211" y="106"/>
                    </a:moveTo>
                    <a:lnTo>
                      <a:pt x="210" y="122"/>
                    </a:lnTo>
                    <a:lnTo>
                      <a:pt x="207" y="137"/>
                    </a:lnTo>
                    <a:lnTo>
                      <a:pt x="203" y="151"/>
                    </a:lnTo>
                    <a:lnTo>
                      <a:pt x="197" y="165"/>
                    </a:lnTo>
                    <a:lnTo>
                      <a:pt x="189" y="176"/>
                    </a:lnTo>
                    <a:lnTo>
                      <a:pt x="180" y="187"/>
                    </a:lnTo>
                    <a:lnTo>
                      <a:pt x="170" y="196"/>
                    </a:lnTo>
                    <a:lnTo>
                      <a:pt x="157" y="203"/>
                    </a:lnTo>
                    <a:lnTo>
                      <a:pt x="145" y="210"/>
                    </a:lnTo>
                    <a:lnTo>
                      <a:pt x="132" y="213"/>
                    </a:lnTo>
                    <a:lnTo>
                      <a:pt x="118" y="216"/>
                    </a:lnTo>
                    <a:lnTo>
                      <a:pt x="104" y="217"/>
                    </a:lnTo>
                    <a:lnTo>
                      <a:pt x="93" y="216"/>
                    </a:lnTo>
                    <a:lnTo>
                      <a:pt x="82" y="215"/>
                    </a:lnTo>
                    <a:lnTo>
                      <a:pt x="72" y="212"/>
                    </a:lnTo>
                    <a:lnTo>
                      <a:pt x="62" y="210"/>
                    </a:lnTo>
                    <a:lnTo>
                      <a:pt x="53" y="206"/>
                    </a:lnTo>
                    <a:lnTo>
                      <a:pt x="44" y="199"/>
                    </a:lnTo>
                    <a:lnTo>
                      <a:pt x="37" y="194"/>
                    </a:lnTo>
                    <a:lnTo>
                      <a:pt x="29" y="187"/>
                    </a:lnTo>
                    <a:lnTo>
                      <a:pt x="21" y="179"/>
                    </a:lnTo>
                    <a:lnTo>
                      <a:pt x="16" y="171"/>
                    </a:lnTo>
                    <a:lnTo>
                      <a:pt x="11" y="162"/>
                    </a:lnTo>
                    <a:lnTo>
                      <a:pt x="6" y="152"/>
                    </a:lnTo>
                    <a:lnTo>
                      <a:pt x="3" y="143"/>
                    </a:lnTo>
                    <a:lnTo>
                      <a:pt x="1" y="133"/>
                    </a:lnTo>
                    <a:lnTo>
                      <a:pt x="0" y="122"/>
                    </a:lnTo>
                    <a:lnTo>
                      <a:pt x="0" y="110"/>
                    </a:lnTo>
                    <a:lnTo>
                      <a:pt x="0" y="98"/>
                    </a:lnTo>
                    <a:lnTo>
                      <a:pt x="1" y="86"/>
                    </a:lnTo>
                    <a:lnTo>
                      <a:pt x="3" y="75"/>
                    </a:lnTo>
                    <a:lnTo>
                      <a:pt x="7" y="65"/>
                    </a:lnTo>
                    <a:lnTo>
                      <a:pt x="11" y="56"/>
                    </a:lnTo>
                    <a:lnTo>
                      <a:pt x="16" y="45"/>
                    </a:lnTo>
                    <a:lnTo>
                      <a:pt x="23" y="38"/>
                    </a:lnTo>
                    <a:lnTo>
                      <a:pt x="30" y="30"/>
                    </a:lnTo>
                    <a:lnTo>
                      <a:pt x="38" y="23"/>
                    </a:lnTo>
                    <a:lnTo>
                      <a:pt x="45" y="16"/>
                    </a:lnTo>
                    <a:lnTo>
                      <a:pt x="54" y="11"/>
                    </a:lnTo>
                    <a:lnTo>
                      <a:pt x="65" y="7"/>
                    </a:lnTo>
                    <a:lnTo>
                      <a:pt x="75" y="3"/>
                    </a:lnTo>
                    <a:lnTo>
                      <a:pt x="85" y="2"/>
                    </a:lnTo>
                    <a:lnTo>
                      <a:pt x="95" y="1"/>
                    </a:lnTo>
                    <a:lnTo>
                      <a:pt x="107" y="0"/>
                    </a:lnTo>
                    <a:lnTo>
                      <a:pt x="118" y="1"/>
                    </a:lnTo>
                    <a:lnTo>
                      <a:pt x="128" y="2"/>
                    </a:lnTo>
                    <a:lnTo>
                      <a:pt x="140" y="3"/>
                    </a:lnTo>
                    <a:lnTo>
                      <a:pt x="148" y="7"/>
                    </a:lnTo>
                    <a:lnTo>
                      <a:pt x="157" y="11"/>
                    </a:lnTo>
                    <a:lnTo>
                      <a:pt x="166" y="16"/>
                    </a:lnTo>
                    <a:lnTo>
                      <a:pt x="174" y="23"/>
                    </a:lnTo>
                    <a:lnTo>
                      <a:pt x="182" y="29"/>
                    </a:lnTo>
                    <a:lnTo>
                      <a:pt x="189" y="38"/>
                    </a:lnTo>
                    <a:lnTo>
                      <a:pt x="194" y="45"/>
                    </a:lnTo>
                    <a:lnTo>
                      <a:pt x="199" y="54"/>
                    </a:lnTo>
                    <a:lnTo>
                      <a:pt x="203" y="63"/>
                    </a:lnTo>
                    <a:lnTo>
                      <a:pt x="207" y="73"/>
                    </a:lnTo>
                    <a:lnTo>
                      <a:pt x="210" y="84"/>
                    </a:lnTo>
                    <a:lnTo>
                      <a:pt x="211" y="95"/>
                    </a:lnTo>
                    <a:lnTo>
                      <a:pt x="211" y="106"/>
                    </a:lnTo>
                    <a:close/>
                    <a:moveTo>
                      <a:pt x="40" y="109"/>
                    </a:moveTo>
                    <a:lnTo>
                      <a:pt x="40" y="126"/>
                    </a:lnTo>
                    <a:lnTo>
                      <a:pt x="44" y="140"/>
                    </a:lnTo>
                    <a:lnTo>
                      <a:pt x="47" y="147"/>
                    </a:lnTo>
                    <a:lnTo>
                      <a:pt x="51" y="154"/>
                    </a:lnTo>
                    <a:lnTo>
                      <a:pt x="54" y="159"/>
                    </a:lnTo>
                    <a:lnTo>
                      <a:pt x="58" y="165"/>
                    </a:lnTo>
                    <a:lnTo>
                      <a:pt x="63" y="170"/>
                    </a:lnTo>
                    <a:lnTo>
                      <a:pt x="68" y="175"/>
                    </a:lnTo>
                    <a:lnTo>
                      <a:pt x="73" y="179"/>
                    </a:lnTo>
                    <a:lnTo>
                      <a:pt x="79" y="182"/>
                    </a:lnTo>
                    <a:lnTo>
                      <a:pt x="85" y="184"/>
                    </a:lnTo>
                    <a:lnTo>
                      <a:pt x="90" y="185"/>
                    </a:lnTo>
                    <a:lnTo>
                      <a:pt x="98" y="187"/>
                    </a:lnTo>
                    <a:lnTo>
                      <a:pt x="104" y="187"/>
                    </a:lnTo>
                    <a:lnTo>
                      <a:pt x="110" y="187"/>
                    </a:lnTo>
                    <a:lnTo>
                      <a:pt x="117" y="185"/>
                    </a:lnTo>
                    <a:lnTo>
                      <a:pt x="123" y="184"/>
                    </a:lnTo>
                    <a:lnTo>
                      <a:pt x="129" y="182"/>
                    </a:lnTo>
                    <a:lnTo>
                      <a:pt x="136" y="179"/>
                    </a:lnTo>
                    <a:lnTo>
                      <a:pt x="141" y="175"/>
                    </a:lnTo>
                    <a:lnTo>
                      <a:pt x="146" y="170"/>
                    </a:lnTo>
                    <a:lnTo>
                      <a:pt x="151" y="165"/>
                    </a:lnTo>
                    <a:lnTo>
                      <a:pt x="155" y="159"/>
                    </a:lnTo>
                    <a:lnTo>
                      <a:pt x="159" y="152"/>
                    </a:lnTo>
                    <a:lnTo>
                      <a:pt x="162" y="146"/>
                    </a:lnTo>
                    <a:lnTo>
                      <a:pt x="165" y="140"/>
                    </a:lnTo>
                    <a:lnTo>
                      <a:pt x="168" y="124"/>
                    </a:lnTo>
                    <a:lnTo>
                      <a:pt x="169" y="108"/>
                    </a:lnTo>
                    <a:lnTo>
                      <a:pt x="168" y="91"/>
                    </a:lnTo>
                    <a:lnTo>
                      <a:pt x="165" y="77"/>
                    </a:lnTo>
                    <a:lnTo>
                      <a:pt x="160" y="65"/>
                    </a:lnTo>
                    <a:lnTo>
                      <a:pt x="152" y="52"/>
                    </a:lnTo>
                    <a:lnTo>
                      <a:pt x="147" y="47"/>
                    </a:lnTo>
                    <a:lnTo>
                      <a:pt x="142" y="42"/>
                    </a:lnTo>
                    <a:lnTo>
                      <a:pt x="137" y="38"/>
                    </a:lnTo>
                    <a:lnTo>
                      <a:pt x="132" y="35"/>
                    </a:lnTo>
                    <a:lnTo>
                      <a:pt x="126" y="33"/>
                    </a:lnTo>
                    <a:lnTo>
                      <a:pt x="119" y="31"/>
                    </a:lnTo>
                    <a:lnTo>
                      <a:pt x="112" y="30"/>
                    </a:lnTo>
                    <a:lnTo>
                      <a:pt x="105" y="29"/>
                    </a:lnTo>
                    <a:lnTo>
                      <a:pt x="98" y="30"/>
                    </a:lnTo>
                    <a:lnTo>
                      <a:pt x="91" y="31"/>
                    </a:lnTo>
                    <a:lnTo>
                      <a:pt x="84" y="33"/>
                    </a:lnTo>
                    <a:lnTo>
                      <a:pt x="79" y="35"/>
                    </a:lnTo>
                    <a:lnTo>
                      <a:pt x="72" y="38"/>
                    </a:lnTo>
                    <a:lnTo>
                      <a:pt x="67" y="42"/>
                    </a:lnTo>
                    <a:lnTo>
                      <a:pt x="62" y="47"/>
                    </a:lnTo>
                    <a:lnTo>
                      <a:pt x="57" y="52"/>
                    </a:lnTo>
                    <a:lnTo>
                      <a:pt x="53" y="58"/>
                    </a:lnTo>
                    <a:lnTo>
                      <a:pt x="49" y="65"/>
                    </a:lnTo>
                    <a:lnTo>
                      <a:pt x="47" y="71"/>
                    </a:lnTo>
                    <a:lnTo>
                      <a:pt x="44" y="77"/>
                    </a:lnTo>
                    <a:lnTo>
                      <a:pt x="40" y="93"/>
                    </a:lnTo>
                    <a:lnTo>
                      <a:pt x="4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9" name="Freeform 24"/>
              <p:cNvSpPr>
                <a:spLocks/>
              </p:cNvSpPr>
              <p:nvPr/>
            </p:nvSpPr>
            <p:spPr bwMode="auto">
              <a:xfrm>
                <a:off x="2730" y="3417"/>
                <a:ext cx="27" cy="54"/>
              </a:xfrm>
              <a:custGeom>
                <a:avLst/>
                <a:gdLst>
                  <a:gd name="T0" fmla="*/ 1 w 108"/>
                  <a:gd name="T1" fmla="*/ 212 h 212"/>
                  <a:gd name="T2" fmla="*/ 1 w 108"/>
                  <a:gd name="T3" fmla="*/ 71 h 212"/>
                  <a:gd name="T4" fmla="*/ 1 w 108"/>
                  <a:gd name="T5" fmla="*/ 52 h 212"/>
                  <a:gd name="T6" fmla="*/ 1 w 108"/>
                  <a:gd name="T7" fmla="*/ 34 h 212"/>
                  <a:gd name="T8" fmla="*/ 0 w 108"/>
                  <a:gd name="T9" fmla="*/ 19 h 212"/>
                  <a:gd name="T10" fmla="*/ 0 w 108"/>
                  <a:gd name="T11" fmla="*/ 5 h 212"/>
                  <a:gd name="T12" fmla="*/ 34 w 108"/>
                  <a:gd name="T13" fmla="*/ 5 h 212"/>
                  <a:gd name="T14" fmla="*/ 37 w 108"/>
                  <a:gd name="T15" fmla="*/ 47 h 212"/>
                  <a:gd name="T16" fmla="*/ 42 w 108"/>
                  <a:gd name="T17" fmla="*/ 35 h 212"/>
                  <a:gd name="T18" fmla="*/ 47 w 108"/>
                  <a:gd name="T19" fmla="*/ 26 h 212"/>
                  <a:gd name="T20" fmla="*/ 53 w 108"/>
                  <a:gd name="T21" fmla="*/ 19 h 212"/>
                  <a:gd name="T22" fmla="*/ 61 w 108"/>
                  <a:gd name="T23" fmla="*/ 12 h 212"/>
                  <a:gd name="T24" fmla="*/ 70 w 108"/>
                  <a:gd name="T25" fmla="*/ 7 h 212"/>
                  <a:gd name="T26" fmla="*/ 79 w 108"/>
                  <a:gd name="T27" fmla="*/ 3 h 212"/>
                  <a:gd name="T28" fmla="*/ 88 w 108"/>
                  <a:gd name="T29" fmla="*/ 1 h 212"/>
                  <a:gd name="T30" fmla="*/ 97 w 108"/>
                  <a:gd name="T31" fmla="*/ 0 h 212"/>
                  <a:gd name="T32" fmla="*/ 102 w 108"/>
                  <a:gd name="T33" fmla="*/ 0 h 212"/>
                  <a:gd name="T34" fmla="*/ 108 w 108"/>
                  <a:gd name="T35" fmla="*/ 1 h 212"/>
                  <a:gd name="T36" fmla="*/ 108 w 108"/>
                  <a:gd name="T37" fmla="*/ 38 h 212"/>
                  <a:gd name="T38" fmla="*/ 102 w 108"/>
                  <a:gd name="T39" fmla="*/ 38 h 212"/>
                  <a:gd name="T40" fmla="*/ 94 w 108"/>
                  <a:gd name="T41" fmla="*/ 37 h 212"/>
                  <a:gd name="T42" fmla="*/ 84 w 108"/>
                  <a:gd name="T43" fmla="*/ 38 h 212"/>
                  <a:gd name="T44" fmla="*/ 74 w 108"/>
                  <a:gd name="T45" fmla="*/ 42 h 212"/>
                  <a:gd name="T46" fmla="*/ 65 w 108"/>
                  <a:gd name="T47" fmla="*/ 47 h 212"/>
                  <a:gd name="T48" fmla="*/ 57 w 108"/>
                  <a:gd name="T49" fmla="*/ 54 h 212"/>
                  <a:gd name="T50" fmla="*/ 53 w 108"/>
                  <a:gd name="T51" fmla="*/ 58 h 212"/>
                  <a:gd name="T52" fmla="*/ 49 w 108"/>
                  <a:gd name="T53" fmla="*/ 63 h 212"/>
                  <a:gd name="T54" fmla="*/ 47 w 108"/>
                  <a:gd name="T55" fmla="*/ 68 h 212"/>
                  <a:gd name="T56" fmla="*/ 44 w 108"/>
                  <a:gd name="T57" fmla="*/ 75 h 212"/>
                  <a:gd name="T58" fmla="*/ 42 w 108"/>
                  <a:gd name="T59" fmla="*/ 87 h 212"/>
                  <a:gd name="T60" fmla="*/ 41 w 108"/>
                  <a:gd name="T61" fmla="*/ 103 h 212"/>
                  <a:gd name="T62" fmla="*/ 41 w 108"/>
                  <a:gd name="T63" fmla="*/ 212 h 212"/>
                  <a:gd name="T64" fmla="*/ 1 w 108"/>
                  <a:gd name="T6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2">
                    <a:moveTo>
                      <a:pt x="1" y="212"/>
                    </a:moveTo>
                    <a:lnTo>
                      <a:pt x="1" y="71"/>
                    </a:lnTo>
                    <a:lnTo>
                      <a:pt x="1" y="52"/>
                    </a:lnTo>
                    <a:lnTo>
                      <a:pt x="1" y="34"/>
                    </a:lnTo>
                    <a:lnTo>
                      <a:pt x="0" y="19"/>
                    </a:lnTo>
                    <a:lnTo>
                      <a:pt x="0" y="5"/>
                    </a:lnTo>
                    <a:lnTo>
                      <a:pt x="34" y="5"/>
                    </a:lnTo>
                    <a:lnTo>
                      <a:pt x="37" y="47"/>
                    </a:lnTo>
                    <a:lnTo>
                      <a:pt x="42" y="35"/>
                    </a:lnTo>
                    <a:lnTo>
                      <a:pt x="47" y="26"/>
                    </a:lnTo>
                    <a:lnTo>
                      <a:pt x="53" y="19"/>
                    </a:lnTo>
                    <a:lnTo>
                      <a:pt x="61" y="12"/>
                    </a:lnTo>
                    <a:lnTo>
                      <a:pt x="70" y="7"/>
                    </a:lnTo>
                    <a:lnTo>
                      <a:pt x="79" y="3"/>
                    </a:lnTo>
                    <a:lnTo>
                      <a:pt x="88" y="1"/>
                    </a:lnTo>
                    <a:lnTo>
                      <a:pt x="97" y="0"/>
                    </a:lnTo>
                    <a:lnTo>
                      <a:pt x="102" y="0"/>
                    </a:lnTo>
                    <a:lnTo>
                      <a:pt x="108" y="1"/>
                    </a:lnTo>
                    <a:lnTo>
                      <a:pt x="108" y="38"/>
                    </a:lnTo>
                    <a:lnTo>
                      <a:pt x="102" y="38"/>
                    </a:lnTo>
                    <a:lnTo>
                      <a:pt x="94" y="37"/>
                    </a:lnTo>
                    <a:lnTo>
                      <a:pt x="84" y="38"/>
                    </a:lnTo>
                    <a:lnTo>
                      <a:pt x="74" y="42"/>
                    </a:lnTo>
                    <a:lnTo>
                      <a:pt x="65" y="47"/>
                    </a:lnTo>
                    <a:lnTo>
                      <a:pt x="57" y="54"/>
                    </a:lnTo>
                    <a:lnTo>
                      <a:pt x="53" y="58"/>
                    </a:lnTo>
                    <a:lnTo>
                      <a:pt x="49" y="63"/>
                    </a:lnTo>
                    <a:lnTo>
                      <a:pt x="47" y="68"/>
                    </a:lnTo>
                    <a:lnTo>
                      <a:pt x="44" y="75"/>
                    </a:lnTo>
                    <a:lnTo>
                      <a:pt x="42" y="87"/>
                    </a:lnTo>
                    <a:lnTo>
                      <a:pt x="41" y="103"/>
                    </a:lnTo>
                    <a:lnTo>
                      <a:pt x="41" y="212"/>
                    </a:lnTo>
                    <a:lnTo>
                      <a:pt x="1"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0" name="Freeform 25"/>
              <p:cNvSpPr>
                <a:spLocks/>
              </p:cNvSpPr>
              <p:nvPr/>
            </p:nvSpPr>
            <p:spPr bwMode="auto">
              <a:xfrm>
                <a:off x="2763" y="3406"/>
                <a:ext cx="32" cy="66"/>
              </a:xfrm>
              <a:custGeom>
                <a:avLst/>
                <a:gdLst>
                  <a:gd name="T0" fmla="*/ 33 w 127"/>
                  <a:gd name="T1" fmla="*/ 13 h 263"/>
                  <a:gd name="T2" fmla="*/ 73 w 127"/>
                  <a:gd name="T3" fmla="*/ 0 h 263"/>
                  <a:gd name="T4" fmla="*/ 73 w 127"/>
                  <a:gd name="T5" fmla="*/ 51 h 263"/>
                  <a:gd name="T6" fmla="*/ 127 w 127"/>
                  <a:gd name="T7" fmla="*/ 51 h 263"/>
                  <a:gd name="T8" fmla="*/ 127 w 127"/>
                  <a:gd name="T9" fmla="*/ 81 h 263"/>
                  <a:gd name="T10" fmla="*/ 73 w 127"/>
                  <a:gd name="T11" fmla="*/ 81 h 263"/>
                  <a:gd name="T12" fmla="*/ 73 w 127"/>
                  <a:gd name="T13" fmla="*/ 189 h 263"/>
                  <a:gd name="T14" fmla="*/ 73 w 127"/>
                  <a:gd name="T15" fmla="*/ 200 h 263"/>
                  <a:gd name="T16" fmla="*/ 74 w 127"/>
                  <a:gd name="T17" fmla="*/ 207 h 263"/>
                  <a:gd name="T18" fmla="*/ 76 w 127"/>
                  <a:gd name="T19" fmla="*/ 215 h 263"/>
                  <a:gd name="T20" fmla="*/ 79 w 127"/>
                  <a:gd name="T21" fmla="*/ 220 h 263"/>
                  <a:gd name="T22" fmla="*/ 83 w 127"/>
                  <a:gd name="T23" fmla="*/ 224 h 263"/>
                  <a:gd name="T24" fmla="*/ 88 w 127"/>
                  <a:gd name="T25" fmla="*/ 228 h 263"/>
                  <a:gd name="T26" fmla="*/ 94 w 127"/>
                  <a:gd name="T27" fmla="*/ 229 h 263"/>
                  <a:gd name="T28" fmla="*/ 102 w 127"/>
                  <a:gd name="T29" fmla="*/ 230 h 263"/>
                  <a:gd name="T30" fmla="*/ 115 w 127"/>
                  <a:gd name="T31" fmla="*/ 229 h 263"/>
                  <a:gd name="T32" fmla="*/ 125 w 127"/>
                  <a:gd name="T33" fmla="*/ 228 h 263"/>
                  <a:gd name="T34" fmla="*/ 126 w 127"/>
                  <a:gd name="T35" fmla="*/ 257 h 263"/>
                  <a:gd name="T36" fmla="*/ 118 w 127"/>
                  <a:gd name="T37" fmla="*/ 259 h 263"/>
                  <a:gd name="T38" fmla="*/ 110 w 127"/>
                  <a:gd name="T39" fmla="*/ 262 h 263"/>
                  <a:gd name="T40" fmla="*/ 101 w 127"/>
                  <a:gd name="T41" fmla="*/ 262 h 263"/>
                  <a:gd name="T42" fmla="*/ 90 w 127"/>
                  <a:gd name="T43" fmla="*/ 263 h 263"/>
                  <a:gd name="T44" fmla="*/ 76 w 127"/>
                  <a:gd name="T45" fmla="*/ 262 h 263"/>
                  <a:gd name="T46" fmla="*/ 65 w 127"/>
                  <a:gd name="T47" fmla="*/ 258 h 263"/>
                  <a:gd name="T48" fmla="*/ 60 w 127"/>
                  <a:gd name="T49" fmla="*/ 256 h 263"/>
                  <a:gd name="T50" fmla="*/ 56 w 127"/>
                  <a:gd name="T51" fmla="*/ 253 h 263"/>
                  <a:gd name="T52" fmla="*/ 51 w 127"/>
                  <a:gd name="T53" fmla="*/ 249 h 263"/>
                  <a:gd name="T54" fmla="*/ 47 w 127"/>
                  <a:gd name="T55" fmla="*/ 245 h 263"/>
                  <a:gd name="T56" fmla="*/ 45 w 127"/>
                  <a:gd name="T57" fmla="*/ 240 h 263"/>
                  <a:gd name="T58" fmla="*/ 41 w 127"/>
                  <a:gd name="T59" fmla="*/ 235 h 263"/>
                  <a:gd name="T60" fmla="*/ 38 w 127"/>
                  <a:gd name="T61" fmla="*/ 229 h 263"/>
                  <a:gd name="T62" fmla="*/ 37 w 127"/>
                  <a:gd name="T63" fmla="*/ 222 h 263"/>
                  <a:gd name="T64" fmla="*/ 35 w 127"/>
                  <a:gd name="T65" fmla="*/ 208 h 263"/>
                  <a:gd name="T66" fmla="*/ 33 w 127"/>
                  <a:gd name="T67" fmla="*/ 192 h 263"/>
                  <a:gd name="T68" fmla="*/ 33 w 127"/>
                  <a:gd name="T69" fmla="*/ 81 h 263"/>
                  <a:gd name="T70" fmla="*/ 0 w 127"/>
                  <a:gd name="T71" fmla="*/ 81 h 263"/>
                  <a:gd name="T72" fmla="*/ 0 w 127"/>
                  <a:gd name="T73" fmla="*/ 51 h 263"/>
                  <a:gd name="T74" fmla="*/ 33 w 127"/>
                  <a:gd name="T75" fmla="*/ 51 h 263"/>
                  <a:gd name="T76" fmla="*/ 33 w 127"/>
                  <a:gd name="T77" fmla="*/ 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7" h="263">
                    <a:moveTo>
                      <a:pt x="33" y="13"/>
                    </a:moveTo>
                    <a:lnTo>
                      <a:pt x="73" y="0"/>
                    </a:lnTo>
                    <a:lnTo>
                      <a:pt x="73" y="51"/>
                    </a:lnTo>
                    <a:lnTo>
                      <a:pt x="127" y="51"/>
                    </a:lnTo>
                    <a:lnTo>
                      <a:pt x="127" y="81"/>
                    </a:lnTo>
                    <a:lnTo>
                      <a:pt x="73" y="81"/>
                    </a:lnTo>
                    <a:lnTo>
                      <a:pt x="73" y="189"/>
                    </a:lnTo>
                    <a:lnTo>
                      <a:pt x="73" y="200"/>
                    </a:lnTo>
                    <a:lnTo>
                      <a:pt x="74" y="207"/>
                    </a:lnTo>
                    <a:lnTo>
                      <a:pt x="76" y="215"/>
                    </a:lnTo>
                    <a:lnTo>
                      <a:pt x="79" y="220"/>
                    </a:lnTo>
                    <a:lnTo>
                      <a:pt x="83" y="224"/>
                    </a:lnTo>
                    <a:lnTo>
                      <a:pt x="88" y="228"/>
                    </a:lnTo>
                    <a:lnTo>
                      <a:pt x="94" y="229"/>
                    </a:lnTo>
                    <a:lnTo>
                      <a:pt x="102" y="230"/>
                    </a:lnTo>
                    <a:lnTo>
                      <a:pt x="115" y="229"/>
                    </a:lnTo>
                    <a:lnTo>
                      <a:pt x="125" y="228"/>
                    </a:lnTo>
                    <a:lnTo>
                      <a:pt x="126" y="257"/>
                    </a:lnTo>
                    <a:lnTo>
                      <a:pt x="118" y="259"/>
                    </a:lnTo>
                    <a:lnTo>
                      <a:pt x="110" y="262"/>
                    </a:lnTo>
                    <a:lnTo>
                      <a:pt x="101" y="262"/>
                    </a:lnTo>
                    <a:lnTo>
                      <a:pt x="90" y="263"/>
                    </a:lnTo>
                    <a:lnTo>
                      <a:pt x="76" y="262"/>
                    </a:lnTo>
                    <a:lnTo>
                      <a:pt x="65" y="258"/>
                    </a:lnTo>
                    <a:lnTo>
                      <a:pt x="60" y="256"/>
                    </a:lnTo>
                    <a:lnTo>
                      <a:pt x="56" y="253"/>
                    </a:lnTo>
                    <a:lnTo>
                      <a:pt x="51" y="249"/>
                    </a:lnTo>
                    <a:lnTo>
                      <a:pt x="47" y="245"/>
                    </a:lnTo>
                    <a:lnTo>
                      <a:pt x="45" y="240"/>
                    </a:lnTo>
                    <a:lnTo>
                      <a:pt x="41" y="235"/>
                    </a:lnTo>
                    <a:lnTo>
                      <a:pt x="38" y="229"/>
                    </a:lnTo>
                    <a:lnTo>
                      <a:pt x="37" y="222"/>
                    </a:lnTo>
                    <a:lnTo>
                      <a:pt x="35" y="208"/>
                    </a:lnTo>
                    <a:lnTo>
                      <a:pt x="33" y="192"/>
                    </a:lnTo>
                    <a:lnTo>
                      <a:pt x="33" y="81"/>
                    </a:lnTo>
                    <a:lnTo>
                      <a:pt x="0" y="81"/>
                    </a:lnTo>
                    <a:lnTo>
                      <a:pt x="0" y="51"/>
                    </a:lnTo>
                    <a:lnTo>
                      <a:pt x="33" y="51"/>
                    </a:lnTo>
                    <a:lnTo>
                      <a:pt x="33"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1" name="Freeform 26"/>
              <p:cNvSpPr>
                <a:spLocks/>
              </p:cNvSpPr>
              <p:nvPr/>
            </p:nvSpPr>
            <p:spPr bwMode="auto">
              <a:xfrm>
                <a:off x="2806" y="3394"/>
                <a:ext cx="46" cy="77"/>
              </a:xfrm>
              <a:custGeom>
                <a:avLst/>
                <a:gdLst>
                  <a:gd name="T0" fmla="*/ 0 w 183"/>
                  <a:gd name="T1" fmla="*/ 305 h 305"/>
                  <a:gd name="T2" fmla="*/ 0 w 183"/>
                  <a:gd name="T3" fmla="*/ 0 h 305"/>
                  <a:gd name="T4" fmla="*/ 39 w 183"/>
                  <a:gd name="T5" fmla="*/ 0 h 305"/>
                  <a:gd name="T6" fmla="*/ 39 w 183"/>
                  <a:gd name="T7" fmla="*/ 131 h 305"/>
                  <a:gd name="T8" fmla="*/ 41 w 183"/>
                  <a:gd name="T9" fmla="*/ 131 h 305"/>
                  <a:gd name="T10" fmla="*/ 46 w 183"/>
                  <a:gd name="T11" fmla="*/ 122 h 305"/>
                  <a:gd name="T12" fmla="*/ 53 w 183"/>
                  <a:gd name="T13" fmla="*/ 114 h 305"/>
                  <a:gd name="T14" fmla="*/ 61 w 183"/>
                  <a:gd name="T15" fmla="*/ 108 h 305"/>
                  <a:gd name="T16" fmla="*/ 70 w 183"/>
                  <a:gd name="T17" fmla="*/ 103 h 305"/>
                  <a:gd name="T18" fmla="*/ 79 w 183"/>
                  <a:gd name="T19" fmla="*/ 99 h 305"/>
                  <a:gd name="T20" fmla="*/ 89 w 183"/>
                  <a:gd name="T21" fmla="*/ 95 h 305"/>
                  <a:gd name="T22" fmla="*/ 98 w 183"/>
                  <a:gd name="T23" fmla="*/ 94 h 305"/>
                  <a:gd name="T24" fmla="*/ 108 w 183"/>
                  <a:gd name="T25" fmla="*/ 93 h 305"/>
                  <a:gd name="T26" fmla="*/ 116 w 183"/>
                  <a:gd name="T27" fmla="*/ 93 h 305"/>
                  <a:gd name="T28" fmla="*/ 123 w 183"/>
                  <a:gd name="T29" fmla="*/ 94 h 305"/>
                  <a:gd name="T30" fmla="*/ 131 w 183"/>
                  <a:gd name="T31" fmla="*/ 96 h 305"/>
                  <a:gd name="T32" fmla="*/ 137 w 183"/>
                  <a:gd name="T33" fmla="*/ 99 h 305"/>
                  <a:gd name="T34" fmla="*/ 144 w 183"/>
                  <a:gd name="T35" fmla="*/ 102 h 305"/>
                  <a:gd name="T36" fmla="*/ 150 w 183"/>
                  <a:gd name="T37" fmla="*/ 105 h 305"/>
                  <a:gd name="T38" fmla="*/ 156 w 183"/>
                  <a:gd name="T39" fmla="*/ 110 h 305"/>
                  <a:gd name="T40" fmla="*/ 161 w 183"/>
                  <a:gd name="T41" fmla="*/ 116 h 305"/>
                  <a:gd name="T42" fmla="*/ 167 w 183"/>
                  <a:gd name="T43" fmla="*/ 122 h 305"/>
                  <a:gd name="T44" fmla="*/ 172 w 183"/>
                  <a:gd name="T45" fmla="*/ 128 h 305"/>
                  <a:gd name="T46" fmla="*/ 174 w 183"/>
                  <a:gd name="T47" fmla="*/ 136 h 305"/>
                  <a:gd name="T48" fmla="*/ 178 w 183"/>
                  <a:gd name="T49" fmla="*/ 145 h 305"/>
                  <a:gd name="T50" fmla="*/ 181 w 183"/>
                  <a:gd name="T51" fmla="*/ 152 h 305"/>
                  <a:gd name="T52" fmla="*/ 182 w 183"/>
                  <a:gd name="T53" fmla="*/ 163 h 305"/>
                  <a:gd name="T54" fmla="*/ 183 w 183"/>
                  <a:gd name="T55" fmla="*/ 173 h 305"/>
                  <a:gd name="T56" fmla="*/ 183 w 183"/>
                  <a:gd name="T57" fmla="*/ 183 h 305"/>
                  <a:gd name="T58" fmla="*/ 183 w 183"/>
                  <a:gd name="T59" fmla="*/ 305 h 305"/>
                  <a:gd name="T60" fmla="*/ 144 w 183"/>
                  <a:gd name="T61" fmla="*/ 305 h 305"/>
                  <a:gd name="T62" fmla="*/ 144 w 183"/>
                  <a:gd name="T63" fmla="*/ 188 h 305"/>
                  <a:gd name="T64" fmla="*/ 142 w 183"/>
                  <a:gd name="T65" fmla="*/ 174 h 305"/>
                  <a:gd name="T66" fmla="*/ 140 w 183"/>
                  <a:gd name="T67" fmla="*/ 161 h 305"/>
                  <a:gd name="T68" fmla="*/ 136 w 183"/>
                  <a:gd name="T69" fmla="*/ 151 h 305"/>
                  <a:gd name="T70" fmla="*/ 131 w 183"/>
                  <a:gd name="T71" fmla="*/ 142 h 305"/>
                  <a:gd name="T72" fmla="*/ 123 w 183"/>
                  <a:gd name="T73" fmla="*/ 135 h 305"/>
                  <a:gd name="T74" fmla="*/ 116 w 183"/>
                  <a:gd name="T75" fmla="*/ 130 h 305"/>
                  <a:gd name="T76" fmla="*/ 105 w 183"/>
                  <a:gd name="T77" fmla="*/ 127 h 305"/>
                  <a:gd name="T78" fmla="*/ 94 w 183"/>
                  <a:gd name="T79" fmla="*/ 126 h 305"/>
                  <a:gd name="T80" fmla="*/ 84 w 183"/>
                  <a:gd name="T81" fmla="*/ 127 h 305"/>
                  <a:gd name="T82" fmla="*/ 75 w 183"/>
                  <a:gd name="T83" fmla="*/ 130 h 305"/>
                  <a:gd name="T84" fmla="*/ 65 w 183"/>
                  <a:gd name="T85" fmla="*/ 135 h 305"/>
                  <a:gd name="T86" fmla="*/ 57 w 183"/>
                  <a:gd name="T87" fmla="*/ 141 h 305"/>
                  <a:gd name="T88" fmla="*/ 50 w 183"/>
                  <a:gd name="T89" fmla="*/ 150 h 305"/>
                  <a:gd name="T90" fmla="*/ 44 w 183"/>
                  <a:gd name="T91" fmla="*/ 159 h 305"/>
                  <a:gd name="T92" fmla="*/ 41 w 183"/>
                  <a:gd name="T93" fmla="*/ 169 h 305"/>
                  <a:gd name="T94" fmla="*/ 39 w 183"/>
                  <a:gd name="T95" fmla="*/ 180 h 305"/>
                  <a:gd name="T96" fmla="*/ 39 w 183"/>
                  <a:gd name="T97" fmla="*/ 305 h 305"/>
                  <a:gd name="T98" fmla="*/ 0 w 183"/>
                  <a:gd name="T99"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 h="305">
                    <a:moveTo>
                      <a:pt x="0" y="305"/>
                    </a:moveTo>
                    <a:lnTo>
                      <a:pt x="0" y="0"/>
                    </a:lnTo>
                    <a:lnTo>
                      <a:pt x="39" y="0"/>
                    </a:lnTo>
                    <a:lnTo>
                      <a:pt x="39" y="131"/>
                    </a:lnTo>
                    <a:lnTo>
                      <a:pt x="41" y="131"/>
                    </a:lnTo>
                    <a:lnTo>
                      <a:pt x="46" y="122"/>
                    </a:lnTo>
                    <a:lnTo>
                      <a:pt x="53" y="114"/>
                    </a:lnTo>
                    <a:lnTo>
                      <a:pt x="61" y="108"/>
                    </a:lnTo>
                    <a:lnTo>
                      <a:pt x="70" y="103"/>
                    </a:lnTo>
                    <a:lnTo>
                      <a:pt x="79" y="99"/>
                    </a:lnTo>
                    <a:lnTo>
                      <a:pt x="89" y="95"/>
                    </a:lnTo>
                    <a:lnTo>
                      <a:pt x="98" y="94"/>
                    </a:lnTo>
                    <a:lnTo>
                      <a:pt x="108" y="93"/>
                    </a:lnTo>
                    <a:lnTo>
                      <a:pt x="116" y="93"/>
                    </a:lnTo>
                    <a:lnTo>
                      <a:pt x="123" y="94"/>
                    </a:lnTo>
                    <a:lnTo>
                      <a:pt x="131" y="96"/>
                    </a:lnTo>
                    <a:lnTo>
                      <a:pt x="137" y="99"/>
                    </a:lnTo>
                    <a:lnTo>
                      <a:pt x="144" y="102"/>
                    </a:lnTo>
                    <a:lnTo>
                      <a:pt x="150" y="105"/>
                    </a:lnTo>
                    <a:lnTo>
                      <a:pt x="156" y="110"/>
                    </a:lnTo>
                    <a:lnTo>
                      <a:pt x="161" y="116"/>
                    </a:lnTo>
                    <a:lnTo>
                      <a:pt x="167" y="122"/>
                    </a:lnTo>
                    <a:lnTo>
                      <a:pt x="172" y="128"/>
                    </a:lnTo>
                    <a:lnTo>
                      <a:pt x="174" y="136"/>
                    </a:lnTo>
                    <a:lnTo>
                      <a:pt x="178" y="145"/>
                    </a:lnTo>
                    <a:lnTo>
                      <a:pt x="181" y="152"/>
                    </a:lnTo>
                    <a:lnTo>
                      <a:pt x="182" y="163"/>
                    </a:lnTo>
                    <a:lnTo>
                      <a:pt x="183" y="173"/>
                    </a:lnTo>
                    <a:lnTo>
                      <a:pt x="183" y="183"/>
                    </a:lnTo>
                    <a:lnTo>
                      <a:pt x="183" y="305"/>
                    </a:lnTo>
                    <a:lnTo>
                      <a:pt x="144" y="305"/>
                    </a:lnTo>
                    <a:lnTo>
                      <a:pt x="144" y="188"/>
                    </a:lnTo>
                    <a:lnTo>
                      <a:pt x="142" y="174"/>
                    </a:lnTo>
                    <a:lnTo>
                      <a:pt x="140" y="161"/>
                    </a:lnTo>
                    <a:lnTo>
                      <a:pt x="136" y="151"/>
                    </a:lnTo>
                    <a:lnTo>
                      <a:pt x="131" y="142"/>
                    </a:lnTo>
                    <a:lnTo>
                      <a:pt x="123" y="135"/>
                    </a:lnTo>
                    <a:lnTo>
                      <a:pt x="116" y="130"/>
                    </a:lnTo>
                    <a:lnTo>
                      <a:pt x="105" y="127"/>
                    </a:lnTo>
                    <a:lnTo>
                      <a:pt x="94" y="126"/>
                    </a:lnTo>
                    <a:lnTo>
                      <a:pt x="84" y="127"/>
                    </a:lnTo>
                    <a:lnTo>
                      <a:pt x="75" y="130"/>
                    </a:lnTo>
                    <a:lnTo>
                      <a:pt x="65" y="135"/>
                    </a:lnTo>
                    <a:lnTo>
                      <a:pt x="57" y="141"/>
                    </a:lnTo>
                    <a:lnTo>
                      <a:pt x="50" y="150"/>
                    </a:lnTo>
                    <a:lnTo>
                      <a:pt x="44" y="159"/>
                    </a:lnTo>
                    <a:lnTo>
                      <a:pt x="41" y="169"/>
                    </a:lnTo>
                    <a:lnTo>
                      <a:pt x="39" y="180"/>
                    </a:lnTo>
                    <a:lnTo>
                      <a:pt x="39" y="305"/>
                    </a:lnTo>
                    <a:lnTo>
                      <a:pt x="0" y="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2" name="Freeform 27"/>
              <p:cNvSpPr>
                <a:spLocks noEditPoints="1"/>
              </p:cNvSpPr>
              <p:nvPr/>
            </p:nvSpPr>
            <p:spPr bwMode="auto">
              <a:xfrm>
                <a:off x="2864" y="3417"/>
                <a:ext cx="47" cy="55"/>
              </a:xfrm>
              <a:custGeom>
                <a:avLst/>
                <a:gdLst>
                  <a:gd name="T0" fmla="*/ 38 w 190"/>
                  <a:gd name="T1" fmla="*/ 117 h 217"/>
                  <a:gd name="T2" fmla="*/ 40 w 190"/>
                  <a:gd name="T3" fmla="*/ 132 h 217"/>
                  <a:gd name="T4" fmla="*/ 45 w 190"/>
                  <a:gd name="T5" fmla="*/ 146 h 217"/>
                  <a:gd name="T6" fmla="*/ 51 w 190"/>
                  <a:gd name="T7" fmla="*/ 157 h 217"/>
                  <a:gd name="T8" fmla="*/ 59 w 190"/>
                  <a:gd name="T9" fmla="*/ 168 h 217"/>
                  <a:gd name="T10" fmla="*/ 70 w 190"/>
                  <a:gd name="T11" fmla="*/ 175 h 217"/>
                  <a:gd name="T12" fmla="*/ 82 w 190"/>
                  <a:gd name="T13" fmla="*/ 182 h 217"/>
                  <a:gd name="T14" fmla="*/ 111 w 190"/>
                  <a:gd name="T15" fmla="*/ 185 h 217"/>
                  <a:gd name="T16" fmla="*/ 143 w 190"/>
                  <a:gd name="T17" fmla="*/ 183 h 217"/>
                  <a:gd name="T18" fmla="*/ 172 w 190"/>
                  <a:gd name="T19" fmla="*/ 175 h 217"/>
                  <a:gd name="T20" fmla="*/ 162 w 190"/>
                  <a:gd name="T21" fmla="*/ 210 h 217"/>
                  <a:gd name="T22" fmla="*/ 126 w 190"/>
                  <a:gd name="T23" fmla="*/ 216 h 217"/>
                  <a:gd name="T24" fmla="*/ 94 w 190"/>
                  <a:gd name="T25" fmla="*/ 216 h 217"/>
                  <a:gd name="T26" fmla="*/ 73 w 190"/>
                  <a:gd name="T27" fmla="*/ 212 h 217"/>
                  <a:gd name="T28" fmla="*/ 52 w 190"/>
                  <a:gd name="T29" fmla="*/ 206 h 217"/>
                  <a:gd name="T30" fmla="*/ 36 w 190"/>
                  <a:gd name="T31" fmla="*/ 194 h 217"/>
                  <a:gd name="T32" fmla="*/ 22 w 190"/>
                  <a:gd name="T33" fmla="*/ 180 h 217"/>
                  <a:gd name="T34" fmla="*/ 12 w 190"/>
                  <a:gd name="T35" fmla="*/ 164 h 217"/>
                  <a:gd name="T36" fmla="*/ 4 w 190"/>
                  <a:gd name="T37" fmla="*/ 145 h 217"/>
                  <a:gd name="T38" fmla="*/ 0 w 190"/>
                  <a:gd name="T39" fmla="*/ 123 h 217"/>
                  <a:gd name="T40" fmla="*/ 0 w 190"/>
                  <a:gd name="T41" fmla="*/ 100 h 217"/>
                  <a:gd name="T42" fmla="*/ 4 w 190"/>
                  <a:gd name="T43" fmla="*/ 79 h 217"/>
                  <a:gd name="T44" fmla="*/ 10 w 190"/>
                  <a:gd name="T45" fmla="*/ 58 h 217"/>
                  <a:gd name="T46" fmla="*/ 20 w 190"/>
                  <a:gd name="T47" fmla="*/ 40 h 217"/>
                  <a:gd name="T48" fmla="*/ 34 w 190"/>
                  <a:gd name="T49" fmla="*/ 25 h 217"/>
                  <a:gd name="T50" fmla="*/ 51 w 190"/>
                  <a:gd name="T51" fmla="*/ 12 h 217"/>
                  <a:gd name="T52" fmla="*/ 69 w 190"/>
                  <a:gd name="T53" fmla="*/ 5 h 217"/>
                  <a:gd name="T54" fmla="*/ 90 w 190"/>
                  <a:gd name="T55" fmla="*/ 1 h 217"/>
                  <a:gd name="T56" fmla="*/ 112 w 190"/>
                  <a:gd name="T57" fmla="*/ 1 h 217"/>
                  <a:gd name="T58" fmla="*/ 131 w 190"/>
                  <a:gd name="T59" fmla="*/ 3 h 217"/>
                  <a:gd name="T60" fmla="*/ 148 w 190"/>
                  <a:gd name="T61" fmla="*/ 11 h 217"/>
                  <a:gd name="T62" fmla="*/ 162 w 190"/>
                  <a:gd name="T63" fmla="*/ 21 h 217"/>
                  <a:gd name="T64" fmla="*/ 173 w 190"/>
                  <a:gd name="T65" fmla="*/ 35 h 217"/>
                  <a:gd name="T66" fmla="*/ 181 w 190"/>
                  <a:gd name="T67" fmla="*/ 52 h 217"/>
                  <a:gd name="T68" fmla="*/ 187 w 190"/>
                  <a:gd name="T69" fmla="*/ 70 h 217"/>
                  <a:gd name="T70" fmla="*/ 190 w 190"/>
                  <a:gd name="T71" fmla="*/ 89 h 217"/>
                  <a:gd name="T72" fmla="*/ 190 w 190"/>
                  <a:gd name="T73" fmla="*/ 109 h 217"/>
                  <a:gd name="T74" fmla="*/ 38 w 190"/>
                  <a:gd name="T75" fmla="*/ 87 h 217"/>
                  <a:gd name="T76" fmla="*/ 150 w 190"/>
                  <a:gd name="T77" fmla="*/ 75 h 217"/>
                  <a:gd name="T78" fmla="*/ 144 w 190"/>
                  <a:gd name="T79" fmla="*/ 53 h 217"/>
                  <a:gd name="T80" fmla="*/ 130 w 190"/>
                  <a:gd name="T81" fmla="*/ 38 h 217"/>
                  <a:gd name="T82" fmla="*/ 111 w 190"/>
                  <a:gd name="T83" fmla="*/ 29 h 217"/>
                  <a:gd name="T84" fmla="*/ 87 w 190"/>
                  <a:gd name="T85" fmla="*/ 29 h 217"/>
                  <a:gd name="T86" fmla="*/ 66 w 190"/>
                  <a:gd name="T87" fmla="*/ 38 h 217"/>
                  <a:gd name="T88" fmla="*/ 51 w 190"/>
                  <a:gd name="T89" fmla="*/ 53 h 217"/>
                  <a:gd name="T90" fmla="*/ 41 w 190"/>
                  <a:gd name="T91" fmla="*/ 7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0" h="217">
                    <a:moveTo>
                      <a:pt x="188" y="117"/>
                    </a:moveTo>
                    <a:lnTo>
                      <a:pt x="38" y="117"/>
                    </a:lnTo>
                    <a:lnTo>
                      <a:pt x="38" y="124"/>
                    </a:lnTo>
                    <a:lnTo>
                      <a:pt x="40" y="132"/>
                    </a:lnTo>
                    <a:lnTo>
                      <a:pt x="42" y="140"/>
                    </a:lnTo>
                    <a:lnTo>
                      <a:pt x="45" y="146"/>
                    </a:lnTo>
                    <a:lnTo>
                      <a:pt x="47" y="152"/>
                    </a:lnTo>
                    <a:lnTo>
                      <a:pt x="51" y="157"/>
                    </a:lnTo>
                    <a:lnTo>
                      <a:pt x="55" y="164"/>
                    </a:lnTo>
                    <a:lnTo>
                      <a:pt x="59" y="168"/>
                    </a:lnTo>
                    <a:lnTo>
                      <a:pt x="64" y="173"/>
                    </a:lnTo>
                    <a:lnTo>
                      <a:pt x="70" y="175"/>
                    </a:lnTo>
                    <a:lnTo>
                      <a:pt x="75" y="179"/>
                    </a:lnTo>
                    <a:lnTo>
                      <a:pt x="82" y="182"/>
                    </a:lnTo>
                    <a:lnTo>
                      <a:pt x="96" y="184"/>
                    </a:lnTo>
                    <a:lnTo>
                      <a:pt x="111" y="185"/>
                    </a:lnTo>
                    <a:lnTo>
                      <a:pt x="127" y="185"/>
                    </a:lnTo>
                    <a:lnTo>
                      <a:pt x="143" y="183"/>
                    </a:lnTo>
                    <a:lnTo>
                      <a:pt x="158" y="180"/>
                    </a:lnTo>
                    <a:lnTo>
                      <a:pt x="172" y="175"/>
                    </a:lnTo>
                    <a:lnTo>
                      <a:pt x="178" y="203"/>
                    </a:lnTo>
                    <a:lnTo>
                      <a:pt x="162" y="210"/>
                    </a:lnTo>
                    <a:lnTo>
                      <a:pt x="145" y="213"/>
                    </a:lnTo>
                    <a:lnTo>
                      <a:pt x="126" y="216"/>
                    </a:lnTo>
                    <a:lnTo>
                      <a:pt x="106" y="217"/>
                    </a:lnTo>
                    <a:lnTo>
                      <a:pt x="94" y="216"/>
                    </a:lnTo>
                    <a:lnTo>
                      <a:pt x="83" y="215"/>
                    </a:lnTo>
                    <a:lnTo>
                      <a:pt x="73" y="212"/>
                    </a:lnTo>
                    <a:lnTo>
                      <a:pt x="62" y="210"/>
                    </a:lnTo>
                    <a:lnTo>
                      <a:pt x="52" y="206"/>
                    </a:lnTo>
                    <a:lnTo>
                      <a:pt x="45" y="201"/>
                    </a:lnTo>
                    <a:lnTo>
                      <a:pt x="36" y="194"/>
                    </a:lnTo>
                    <a:lnTo>
                      <a:pt x="28" y="188"/>
                    </a:lnTo>
                    <a:lnTo>
                      <a:pt x="22" y="180"/>
                    </a:lnTo>
                    <a:lnTo>
                      <a:pt x="15" y="173"/>
                    </a:lnTo>
                    <a:lnTo>
                      <a:pt x="12" y="164"/>
                    </a:lnTo>
                    <a:lnTo>
                      <a:pt x="6" y="155"/>
                    </a:lnTo>
                    <a:lnTo>
                      <a:pt x="4" y="145"/>
                    </a:lnTo>
                    <a:lnTo>
                      <a:pt x="1" y="134"/>
                    </a:lnTo>
                    <a:lnTo>
                      <a:pt x="0" y="123"/>
                    </a:lnTo>
                    <a:lnTo>
                      <a:pt x="0" y="112"/>
                    </a:lnTo>
                    <a:lnTo>
                      <a:pt x="0" y="100"/>
                    </a:lnTo>
                    <a:lnTo>
                      <a:pt x="1" y="89"/>
                    </a:lnTo>
                    <a:lnTo>
                      <a:pt x="4" y="79"/>
                    </a:lnTo>
                    <a:lnTo>
                      <a:pt x="6" y="68"/>
                    </a:lnTo>
                    <a:lnTo>
                      <a:pt x="10" y="58"/>
                    </a:lnTo>
                    <a:lnTo>
                      <a:pt x="15" y="49"/>
                    </a:lnTo>
                    <a:lnTo>
                      <a:pt x="20" y="40"/>
                    </a:lnTo>
                    <a:lnTo>
                      <a:pt x="27" y="31"/>
                    </a:lnTo>
                    <a:lnTo>
                      <a:pt x="34" y="25"/>
                    </a:lnTo>
                    <a:lnTo>
                      <a:pt x="42" y="17"/>
                    </a:lnTo>
                    <a:lnTo>
                      <a:pt x="51" y="12"/>
                    </a:lnTo>
                    <a:lnTo>
                      <a:pt x="60" y="9"/>
                    </a:lnTo>
                    <a:lnTo>
                      <a:pt x="69" y="5"/>
                    </a:lnTo>
                    <a:lnTo>
                      <a:pt x="79" y="2"/>
                    </a:lnTo>
                    <a:lnTo>
                      <a:pt x="90" y="1"/>
                    </a:lnTo>
                    <a:lnTo>
                      <a:pt x="102" y="0"/>
                    </a:lnTo>
                    <a:lnTo>
                      <a:pt x="112" y="1"/>
                    </a:lnTo>
                    <a:lnTo>
                      <a:pt x="121" y="2"/>
                    </a:lnTo>
                    <a:lnTo>
                      <a:pt x="131" y="3"/>
                    </a:lnTo>
                    <a:lnTo>
                      <a:pt x="139" y="7"/>
                    </a:lnTo>
                    <a:lnTo>
                      <a:pt x="148" y="11"/>
                    </a:lnTo>
                    <a:lnTo>
                      <a:pt x="154" y="16"/>
                    </a:lnTo>
                    <a:lnTo>
                      <a:pt x="162" y="21"/>
                    </a:lnTo>
                    <a:lnTo>
                      <a:pt x="167" y="29"/>
                    </a:lnTo>
                    <a:lnTo>
                      <a:pt x="173" y="35"/>
                    </a:lnTo>
                    <a:lnTo>
                      <a:pt x="177" y="44"/>
                    </a:lnTo>
                    <a:lnTo>
                      <a:pt x="181" y="52"/>
                    </a:lnTo>
                    <a:lnTo>
                      <a:pt x="185" y="61"/>
                    </a:lnTo>
                    <a:lnTo>
                      <a:pt x="187" y="70"/>
                    </a:lnTo>
                    <a:lnTo>
                      <a:pt x="188" y="79"/>
                    </a:lnTo>
                    <a:lnTo>
                      <a:pt x="190" y="89"/>
                    </a:lnTo>
                    <a:lnTo>
                      <a:pt x="190" y="99"/>
                    </a:lnTo>
                    <a:lnTo>
                      <a:pt x="190" y="109"/>
                    </a:lnTo>
                    <a:lnTo>
                      <a:pt x="188" y="117"/>
                    </a:lnTo>
                    <a:close/>
                    <a:moveTo>
                      <a:pt x="38" y="87"/>
                    </a:moveTo>
                    <a:lnTo>
                      <a:pt x="151" y="87"/>
                    </a:lnTo>
                    <a:lnTo>
                      <a:pt x="150" y="75"/>
                    </a:lnTo>
                    <a:lnTo>
                      <a:pt x="148" y="63"/>
                    </a:lnTo>
                    <a:lnTo>
                      <a:pt x="144" y="53"/>
                    </a:lnTo>
                    <a:lnTo>
                      <a:pt x="138" y="44"/>
                    </a:lnTo>
                    <a:lnTo>
                      <a:pt x="130" y="38"/>
                    </a:lnTo>
                    <a:lnTo>
                      <a:pt x="121" y="33"/>
                    </a:lnTo>
                    <a:lnTo>
                      <a:pt x="111" y="29"/>
                    </a:lnTo>
                    <a:lnTo>
                      <a:pt x="98" y="28"/>
                    </a:lnTo>
                    <a:lnTo>
                      <a:pt x="87" y="29"/>
                    </a:lnTo>
                    <a:lnTo>
                      <a:pt x="76" y="33"/>
                    </a:lnTo>
                    <a:lnTo>
                      <a:pt x="66" y="38"/>
                    </a:lnTo>
                    <a:lnTo>
                      <a:pt x="59" y="44"/>
                    </a:lnTo>
                    <a:lnTo>
                      <a:pt x="51" y="53"/>
                    </a:lnTo>
                    <a:lnTo>
                      <a:pt x="46" y="63"/>
                    </a:lnTo>
                    <a:lnTo>
                      <a:pt x="41" y="75"/>
                    </a:lnTo>
                    <a:lnTo>
                      <a:pt x="38"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3" name="Freeform 28"/>
              <p:cNvSpPr>
                <a:spLocks/>
              </p:cNvSpPr>
              <p:nvPr/>
            </p:nvSpPr>
            <p:spPr bwMode="auto">
              <a:xfrm>
                <a:off x="2923" y="3417"/>
                <a:ext cx="27" cy="54"/>
              </a:xfrm>
              <a:custGeom>
                <a:avLst/>
                <a:gdLst>
                  <a:gd name="T0" fmla="*/ 1 w 108"/>
                  <a:gd name="T1" fmla="*/ 212 h 212"/>
                  <a:gd name="T2" fmla="*/ 1 w 108"/>
                  <a:gd name="T3" fmla="*/ 71 h 212"/>
                  <a:gd name="T4" fmla="*/ 1 w 108"/>
                  <a:gd name="T5" fmla="*/ 52 h 212"/>
                  <a:gd name="T6" fmla="*/ 1 w 108"/>
                  <a:gd name="T7" fmla="*/ 34 h 212"/>
                  <a:gd name="T8" fmla="*/ 0 w 108"/>
                  <a:gd name="T9" fmla="*/ 19 h 212"/>
                  <a:gd name="T10" fmla="*/ 0 w 108"/>
                  <a:gd name="T11" fmla="*/ 5 h 212"/>
                  <a:gd name="T12" fmla="*/ 34 w 108"/>
                  <a:gd name="T13" fmla="*/ 5 h 212"/>
                  <a:gd name="T14" fmla="*/ 37 w 108"/>
                  <a:gd name="T15" fmla="*/ 47 h 212"/>
                  <a:gd name="T16" fmla="*/ 42 w 108"/>
                  <a:gd name="T17" fmla="*/ 35 h 212"/>
                  <a:gd name="T18" fmla="*/ 47 w 108"/>
                  <a:gd name="T19" fmla="*/ 26 h 212"/>
                  <a:gd name="T20" fmla="*/ 53 w 108"/>
                  <a:gd name="T21" fmla="*/ 19 h 212"/>
                  <a:gd name="T22" fmla="*/ 61 w 108"/>
                  <a:gd name="T23" fmla="*/ 12 h 212"/>
                  <a:gd name="T24" fmla="*/ 70 w 108"/>
                  <a:gd name="T25" fmla="*/ 7 h 212"/>
                  <a:gd name="T26" fmla="*/ 79 w 108"/>
                  <a:gd name="T27" fmla="*/ 3 h 212"/>
                  <a:gd name="T28" fmla="*/ 87 w 108"/>
                  <a:gd name="T29" fmla="*/ 1 h 212"/>
                  <a:gd name="T30" fmla="*/ 96 w 108"/>
                  <a:gd name="T31" fmla="*/ 0 h 212"/>
                  <a:gd name="T32" fmla="*/ 101 w 108"/>
                  <a:gd name="T33" fmla="*/ 0 h 212"/>
                  <a:gd name="T34" fmla="*/ 108 w 108"/>
                  <a:gd name="T35" fmla="*/ 1 h 212"/>
                  <a:gd name="T36" fmla="*/ 108 w 108"/>
                  <a:gd name="T37" fmla="*/ 38 h 212"/>
                  <a:gd name="T38" fmla="*/ 101 w 108"/>
                  <a:gd name="T39" fmla="*/ 38 h 212"/>
                  <a:gd name="T40" fmla="*/ 94 w 108"/>
                  <a:gd name="T41" fmla="*/ 37 h 212"/>
                  <a:gd name="T42" fmla="*/ 84 w 108"/>
                  <a:gd name="T43" fmla="*/ 38 h 212"/>
                  <a:gd name="T44" fmla="*/ 73 w 108"/>
                  <a:gd name="T45" fmla="*/ 42 h 212"/>
                  <a:gd name="T46" fmla="*/ 65 w 108"/>
                  <a:gd name="T47" fmla="*/ 47 h 212"/>
                  <a:gd name="T48" fmla="*/ 57 w 108"/>
                  <a:gd name="T49" fmla="*/ 54 h 212"/>
                  <a:gd name="T50" fmla="*/ 53 w 108"/>
                  <a:gd name="T51" fmla="*/ 58 h 212"/>
                  <a:gd name="T52" fmla="*/ 49 w 108"/>
                  <a:gd name="T53" fmla="*/ 63 h 212"/>
                  <a:gd name="T54" fmla="*/ 47 w 108"/>
                  <a:gd name="T55" fmla="*/ 68 h 212"/>
                  <a:gd name="T56" fmla="*/ 44 w 108"/>
                  <a:gd name="T57" fmla="*/ 75 h 212"/>
                  <a:gd name="T58" fmla="*/ 42 w 108"/>
                  <a:gd name="T59" fmla="*/ 87 h 212"/>
                  <a:gd name="T60" fmla="*/ 40 w 108"/>
                  <a:gd name="T61" fmla="*/ 103 h 212"/>
                  <a:gd name="T62" fmla="*/ 40 w 108"/>
                  <a:gd name="T63" fmla="*/ 212 h 212"/>
                  <a:gd name="T64" fmla="*/ 1 w 108"/>
                  <a:gd name="T6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2">
                    <a:moveTo>
                      <a:pt x="1" y="212"/>
                    </a:moveTo>
                    <a:lnTo>
                      <a:pt x="1" y="71"/>
                    </a:lnTo>
                    <a:lnTo>
                      <a:pt x="1" y="52"/>
                    </a:lnTo>
                    <a:lnTo>
                      <a:pt x="1" y="34"/>
                    </a:lnTo>
                    <a:lnTo>
                      <a:pt x="0" y="19"/>
                    </a:lnTo>
                    <a:lnTo>
                      <a:pt x="0" y="5"/>
                    </a:lnTo>
                    <a:lnTo>
                      <a:pt x="34" y="5"/>
                    </a:lnTo>
                    <a:lnTo>
                      <a:pt x="37" y="47"/>
                    </a:lnTo>
                    <a:lnTo>
                      <a:pt x="42" y="35"/>
                    </a:lnTo>
                    <a:lnTo>
                      <a:pt x="47" y="26"/>
                    </a:lnTo>
                    <a:lnTo>
                      <a:pt x="53" y="19"/>
                    </a:lnTo>
                    <a:lnTo>
                      <a:pt x="61" y="12"/>
                    </a:lnTo>
                    <a:lnTo>
                      <a:pt x="70" y="7"/>
                    </a:lnTo>
                    <a:lnTo>
                      <a:pt x="79" y="3"/>
                    </a:lnTo>
                    <a:lnTo>
                      <a:pt x="87" y="1"/>
                    </a:lnTo>
                    <a:lnTo>
                      <a:pt x="96" y="0"/>
                    </a:lnTo>
                    <a:lnTo>
                      <a:pt x="101" y="0"/>
                    </a:lnTo>
                    <a:lnTo>
                      <a:pt x="108" y="1"/>
                    </a:lnTo>
                    <a:lnTo>
                      <a:pt x="108" y="38"/>
                    </a:lnTo>
                    <a:lnTo>
                      <a:pt x="101" y="38"/>
                    </a:lnTo>
                    <a:lnTo>
                      <a:pt x="94" y="37"/>
                    </a:lnTo>
                    <a:lnTo>
                      <a:pt x="84" y="38"/>
                    </a:lnTo>
                    <a:lnTo>
                      <a:pt x="73" y="42"/>
                    </a:lnTo>
                    <a:lnTo>
                      <a:pt x="65" y="47"/>
                    </a:lnTo>
                    <a:lnTo>
                      <a:pt x="57" y="54"/>
                    </a:lnTo>
                    <a:lnTo>
                      <a:pt x="53" y="58"/>
                    </a:lnTo>
                    <a:lnTo>
                      <a:pt x="49" y="63"/>
                    </a:lnTo>
                    <a:lnTo>
                      <a:pt x="47" y="68"/>
                    </a:lnTo>
                    <a:lnTo>
                      <a:pt x="44" y="75"/>
                    </a:lnTo>
                    <a:lnTo>
                      <a:pt x="42" y="87"/>
                    </a:lnTo>
                    <a:lnTo>
                      <a:pt x="40" y="103"/>
                    </a:lnTo>
                    <a:lnTo>
                      <a:pt x="40" y="212"/>
                    </a:lnTo>
                    <a:lnTo>
                      <a:pt x="1"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4" name="Freeform 29"/>
              <p:cNvSpPr>
                <a:spLocks/>
              </p:cNvSpPr>
              <p:nvPr/>
            </p:nvSpPr>
            <p:spPr bwMode="auto">
              <a:xfrm>
                <a:off x="2959" y="3417"/>
                <a:ext cx="47" cy="54"/>
              </a:xfrm>
              <a:custGeom>
                <a:avLst/>
                <a:gdLst>
                  <a:gd name="T0" fmla="*/ 2 w 185"/>
                  <a:gd name="T1" fmla="*/ 212 h 212"/>
                  <a:gd name="T2" fmla="*/ 2 w 185"/>
                  <a:gd name="T3" fmla="*/ 62 h 212"/>
                  <a:gd name="T4" fmla="*/ 2 w 185"/>
                  <a:gd name="T5" fmla="*/ 45 h 212"/>
                  <a:gd name="T6" fmla="*/ 1 w 185"/>
                  <a:gd name="T7" fmla="*/ 30 h 212"/>
                  <a:gd name="T8" fmla="*/ 1 w 185"/>
                  <a:gd name="T9" fmla="*/ 16 h 212"/>
                  <a:gd name="T10" fmla="*/ 0 w 185"/>
                  <a:gd name="T11" fmla="*/ 5 h 212"/>
                  <a:gd name="T12" fmla="*/ 35 w 185"/>
                  <a:gd name="T13" fmla="*/ 5 h 212"/>
                  <a:gd name="T14" fmla="*/ 39 w 185"/>
                  <a:gd name="T15" fmla="*/ 40 h 212"/>
                  <a:gd name="T16" fmla="*/ 44 w 185"/>
                  <a:gd name="T17" fmla="*/ 31 h 212"/>
                  <a:gd name="T18" fmla="*/ 51 w 185"/>
                  <a:gd name="T19" fmla="*/ 24 h 212"/>
                  <a:gd name="T20" fmla="*/ 58 w 185"/>
                  <a:gd name="T21" fmla="*/ 16 h 212"/>
                  <a:gd name="T22" fmla="*/ 67 w 185"/>
                  <a:gd name="T23" fmla="*/ 11 h 212"/>
                  <a:gd name="T24" fmla="*/ 77 w 185"/>
                  <a:gd name="T25" fmla="*/ 6 h 212"/>
                  <a:gd name="T26" fmla="*/ 87 w 185"/>
                  <a:gd name="T27" fmla="*/ 2 h 212"/>
                  <a:gd name="T28" fmla="*/ 98 w 185"/>
                  <a:gd name="T29" fmla="*/ 1 h 212"/>
                  <a:gd name="T30" fmla="*/ 109 w 185"/>
                  <a:gd name="T31" fmla="*/ 0 h 212"/>
                  <a:gd name="T32" fmla="*/ 117 w 185"/>
                  <a:gd name="T33" fmla="*/ 0 h 212"/>
                  <a:gd name="T34" fmla="*/ 124 w 185"/>
                  <a:gd name="T35" fmla="*/ 1 h 212"/>
                  <a:gd name="T36" fmla="*/ 132 w 185"/>
                  <a:gd name="T37" fmla="*/ 3 h 212"/>
                  <a:gd name="T38" fmla="*/ 140 w 185"/>
                  <a:gd name="T39" fmla="*/ 6 h 212"/>
                  <a:gd name="T40" fmla="*/ 146 w 185"/>
                  <a:gd name="T41" fmla="*/ 9 h 212"/>
                  <a:gd name="T42" fmla="*/ 152 w 185"/>
                  <a:gd name="T43" fmla="*/ 12 h 212"/>
                  <a:gd name="T44" fmla="*/ 157 w 185"/>
                  <a:gd name="T45" fmla="*/ 17 h 212"/>
                  <a:gd name="T46" fmla="*/ 164 w 185"/>
                  <a:gd name="T47" fmla="*/ 23 h 212"/>
                  <a:gd name="T48" fmla="*/ 169 w 185"/>
                  <a:gd name="T49" fmla="*/ 29 h 212"/>
                  <a:gd name="T50" fmla="*/ 173 w 185"/>
                  <a:gd name="T51" fmla="*/ 35 h 212"/>
                  <a:gd name="T52" fmla="*/ 177 w 185"/>
                  <a:gd name="T53" fmla="*/ 43 h 212"/>
                  <a:gd name="T54" fmla="*/ 180 w 185"/>
                  <a:gd name="T55" fmla="*/ 52 h 212"/>
                  <a:gd name="T56" fmla="*/ 182 w 185"/>
                  <a:gd name="T57" fmla="*/ 59 h 212"/>
                  <a:gd name="T58" fmla="*/ 184 w 185"/>
                  <a:gd name="T59" fmla="*/ 70 h 212"/>
                  <a:gd name="T60" fmla="*/ 185 w 185"/>
                  <a:gd name="T61" fmla="*/ 80 h 212"/>
                  <a:gd name="T62" fmla="*/ 185 w 185"/>
                  <a:gd name="T63" fmla="*/ 90 h 212"/>
                  <a:gd name="T64" fmla="*/ 185 w 185"/>
                  <a:gd name="T65" fmla="*/ 212 h 212"/>
                  <a:gd name="T66" fmla="*/ 145 w 185"/>
                  <a:gd name="T67" fmla="*/ 212 h 212"/>
                  <a:gd name="T68" fmla="*/ 145 w 185"/>
                  <a:gd name="T69" fmla="*/ 95 h 212"/>
                  <a:gd name="T70" fmla="*/ 145 w 185"/>
                  <a:gd name="T71" fmla="*/ 81 h 212"/>
                  <a:gd name="T72" fmla="*/ 142 w 185"/>
                  <a:gd name="T73" fmla="*/ 68 h 212"/>
                  <a:gd name="T74" fmla="*/ 138 w 185"/>
                  <a:gd name="T75" fmla="*/ 58 h 212"/>
                  <a:gd name="T76" fmla="*/ 133 w 185"/>
                  <a:gd name="T77" fmla="*/ 49 h 212"/>
                  <a:gd name="T78" fmla="*/ 126 w 185"/>
                  <a:gd name="T79" fmla="*/ 42 h 212"/>
                  <a:gd name="T80" fmla="*/ 117 w 185"/>
                  <a:gd name="T81" fmla="*/ 37 h 212"/>
                  <a:gd name="T82" fmla="*/ 108 w 185"/>
                  <a:gd name="T83" fmla="*/ 34 h 212"/>
                  <a:gd name="T84" fmla="*/ 96 w 185"/>
                  <a:gd name="T85" fmla="*/ 33 h 212"/>
                  <a:gd name="T86" fmla="*/ 86 w 185"/>
                  <a:gd name="T87" fmla="*/ 34 h 212"/>
                  <a:gd name="T88" fmla="*/ 76 w 185"/>
                  <a:gd name="T89" fmla="*/ 37 h 212"/>
                  <a:gd name="T90" fmla="*/ 67 w 185"/>
                  <a:gd name="T91" fmla="*/ 42 h 212"/>
                  <a:gd name="T92" fmla="*/ 58 w 185"/>
                  <a:gd name="T93" fmla="*/ 49 h 212"/>
                  <a:gd name="T94" fmla="*/ 51 w 185"/>
                  <a:gd name="T95" fmla="*/ 57 h 212"/>
                  <a:gd name="T96" fmla="*/ 46 w 185"/>
                  <a:gd name="T97" fmla="*/ 67 h 212"/>
                  <a:gd name="T98" fmla="*/ 43 w 185"/>
                  <a:gd name="T99" fmla="*/ 77 h 212"/>
                  <a:gd name="T100" fmla="*/ 42 w 185"/>
                  <a:gd name="T101" fmla="*/ 89 h 212"/>
                  <a:gd name="T102" fmla="*/ 42 w 185"/>
                  <a:gd name="T103" fmla="*/ 212 h 212"/>
                  <a:gd name="T104" fmla="*/ 2 w 185"/>
                  <a:gd name="T10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 h="212">
                    <a:moveTo>
                      <a:pt x="2" y="212"/>
                    </a:moveTo>
                    <a:lnTo>
                      <a:pt x="2" y="62"/>
                    </a:lnTo>
                    <a:lnTo>
                      <a:pt x="2" y="45"/>
                    </a:lnTo>
                    <a:lnTo>
                      <a:pt x="1" y="30"/>
                    </a:lnTo>
                    <a:lnTo>
                      <a:pt x="1" y="16"/>
                    </a:lnTo>
                    <a:lnTo>
                      <a:pt x="0" y="5"/>
                    </a:lnTo>
                    <a:lnTo>
                      <a:pt x="35" y="5"/>
                    </a:lnTo>
                    <a:lnTo>
                      <a:pt x="39" y="40"/>
                    </a:lnTo>
                    <a:lnTo>
                      <a:pt x="44" y="31"/>
                    </a:lnTo>
                    <a:lnTo>
                      <a:pt x="51" y="24"/>
                    </a:lnTo>
                    <a:lnTo>
                      <a:pt x="58" y="16"/>
                    </a:lnTo>
                    <a:lnTo>
                      <a:pt x="67" y="11"/>
                    </a:lnTo>
                    <a:lnTo>
                      <a:pt x="77" y="6"/>
                    </a:lnTo>
                    <a:lnTo>
                      <a:pt x="87" y="2"/>
                    </a:lnTo>
                    <a:lnTo>
                      <a:pt x="98" y="1"/>
                    </a:lnTo>
                    <a:lnTo>
                      <a:pt x="109" y="0"/>
                    </a:lnTo>
                    <a:lnTo>
                      <a:pt x="117" y="0"/>
                    </a:lnTo>
                    <a:lnTo>
                      <a:pt x="124" y="1"/>
                    </a:lnTo>
                    <a:lnTo>
                      <a:pt x="132" y="3"/>
                    </a:lnTo>
                    <a:lnTo>
                      <a:pt x="140" y="6"/>
                    </a:lnTo>
                    <a:lnTo>
                      <a:pt x="146" y="9"/>
                    </a:lnTo>
                    <a:lnTo>
                      <a:pt x="152" y="12"/>
                    </a:lnTo>
                    <a:lnTo>
                      <a:pt x="157" y="17"/>
                    </a:lnTo>
                    <a:lnTo>
                      <a:pt x="164" y="23"/>
                    </a:lnTo>
                    <a:lnTo>
                      <a:pt x="169" y="29"/>
                    </a:lnTo>
                    <a:lnTo>
                      <a:pt x="173" y="35"/>
                    </a:lnTo>
                    <a:lnTo>
                      <a:pt x="177" y="43"/>
                    </a:lnTo>
                    <a:lnTo>
                      <a:pt x="180" y="52"/>
                    </a:lnTo>
                    <a:lnTo>
                      <a:pt x="182" y="59"/>
                    </a:lnTo>
                    <a:lnTo>
                      <a:pt x="184" y="70"/>
                    </a:lnTo>
                    <a:lnTo>
                      <a:pt x="185" y="80"/>
                    </a:lnTo>
                    <a:lnTo>
                      <a:pt x="185" y="90"/>
                    </a:lnTo>
                    <a:lnTo>
                      <a:pt x="185" y="212"/>
                    </a:lnTo>
                    <a:lnTo>
                      <a:pt x="145" y="212"/>
                    </a:lnTo>
                    <a:lnTo>
                      <a:pt x="145" y="95"/>
                    </a:lnTo>
                    <a:lnTo>
                      <a:pt x="145" y="81"/>
                    </a:lnTo>
                    <a:lnTo>
                      <a:pt x="142" y="68"/>
                    </a:lnTo>
                    <a:lnTo>
                      <a:pt x="138" y="58"/>
                    </a:lnTo>
                    <a:lnTo>
                      <a:pt x="133" y="49"/>
                    </a:lnTo>
                    <a:lnTo>
                      <a:pt x="126" y="42"/>
                    </a:lnTo>
                    <a:lnTo>
                      <a:pt x="117" y="37"/>
                    </a:lnTo>
                    <a:lnTo>
                      <a:pt x="108" y="34"/>
                    </a:lnTo>
                    <a:lnTo>
                      <a:pt x="96" y="33"/>
                    </a:lnTo>
                    <a:lnTo>
                      <a:pt x="86" y="34"/>
                    </a:lnTo>
                    <a:lnTo>
                      <a:pt x="76" y="37"/>
                    </a:lnTo>
                    <a:lnTo>
                      <a:pt x="67" y="42"/>
                    </a:lnTo>
                    <a:lnTo>
                      <a:pt x="58" y="49"/>
                    </a:lnTo>
                    <a:lnTo>
                      <a:pt x="51" y="57"/>
                    </a:lnTo>
                    <a:lnTo>
                      <a:pt x="46" y="67"/>
                    </a:lnTo>
                    <a:lnTo>
                      <a:pt x="43" y="77"/>
                    </a:lnTo>
                    <a:lnTo>
                      <a:pt x="42" y="89"/>
                    </a:lnTo>
                    <a:lnTo>
                      <a:pt x="42" y="212"/>
                    </a:lnTo>
                    <a:lnTo>
                      <a:pt x="2"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5" name="Freeform 30"/>
              <p:cNvSpPr>
                <a:spLocks/>
              </p:cNvSpPr>
              <p:nvPr/>
            </p:nvSpPr>
            <p:spPr bwMode="auto">
              <a:xfrm>
                <a:off x="3043" y="3398"/>
                <a:ext cx="76" cy="73"/>
              </a:xfrm>
              <a:custGeom>
                <a:avLst/>
                <a:gdLst>
                  <a:gd name="T0" fmla="*/ 267 w 306"/>
                  <a:gd name="T1" fmla="*/ 289 h 289"/>
                  <a:gd name="T2" fmla="*/ 258 w 306"/>
                  <a:gd name="T3" fmla="*/ 131 h 289"/>
                  <a:gd name="T4" fmla="*/ 257 w 306"/>
                  <a:gd name="T5" fmla="*/ 101 h 289"/>
                  <a:gd name="T6" fmla="*/ 256 w 306"/>
                  <a:gd name="T7" fmla="*/ 74 h 289"/>
                  <a:gd name="T8" fmla="*/ 255 w 306"/>
                  <a:gd name="T9" fmla="*/ 54 h 289"/>
                  <a:gd name="T10" fmla="*/ 253 w 306"/>
                  <a:gd name="T11" fmla="*/ 37 h 289"/>
                  <a:gd name="T12" fmla="*/ 246 w 306"/>
                  <a:gd name="T13" fmla="*/ 61 h 289"/>
                  <a:gd name="T14" fmla="*/ 238 w 306"/>
                  <a:gd name="T15" fmla="*/ 87 h 289"/>
                  <a:gd name="T16" fmla="*/ 229 w 306"/>
                  <a:gd name="T17" fmla="*/ 112 h 289"/>
                  <a:gd name="T18" fmla="*/ 220 w 306"/>
                  <a:gd name="T19" fmla="*/ 138 h 289"/>
                  <a:gd name="T20" fmla="*/ 164 w 306"/>
                  <a:gd name="T21" fmla="*/ 287 h 289"/>
                  <a:gd name="T22" fmla="*/ 134 w 306"/>
                  <a:gd name="T23" fmla="*/ 287 h 289"/>
                  <a:gd name="T24" fmla="*/ 111 w 306"/>
                  <a:gd name="T25" fmla="*/ 218 h 289"/>
                  <a:gd name="T26" fmla="*/ 92 w 306"/>
                  <a:gd name="T27" fmla="*/ 164 h 289"/>
                  <a:gd name="T28" fmla="*/ 79 w 306"/>
                  <a:gd name="T29" fmla="*/ 126 h 289"/>
                  <a:gd name="T30" fmla="*/ 71 w 306"/>
                  <a:gd name="T31" fmla="*/ 103 h 289"/>
                  <a:gd name="T32" fmla="*/ 66 w 306"/>
                  <a:gd name="T33" fmla="*/ 88 h 289"/>
                  <a:gd name="T34" fmla="*/ 63 w 306"/>
                  <a:gd name="T35" fmla="*/ 73 h 289"/>
                  <a:gd name="T36" fmla="*/ 58 w 306"/>
                  <a:gd name="T37" fmla="*/ 55 h 289"/>
                  <a:gd name="T38" fmla="*/ 52 w 306"/>
                  <a:gd name="T39" fmla="*/ 37 h 289"/>
                  <a:gd name="T40" fmla="*/ 51 w 306"/>
                  <a:gd name="T41" fmla="*/ 75 h 289"/>
                  <a:gd name="T42" fmla="*/ 49 w 306"/>
                  <a:gd name="T43" fmla="*/ 111 h 289"/>
                  <a:gd name="T44" fmla="*/ 47 w 306"/>
                  <a:gd name="T45" fmla="*/ 142 h 289"/>
                  <a:gd name="T46" fmla="*/ 46 w 306"/>
                  <a:gd name="T47" fmla="*/ 168 h 289"/>
                  <a:gd name="T48" fmla="*/ 38 w 306"/>
                  <a:gd name="T49" fmla="*/ 289 h 289"/>
                  <a:gd name="T50" fmla="*/ 0 w 306"/>
                  <a:gd name="T51" fmla="*/ 289 h 289"/>
                  <a:gd name="T52" fmla="*/ 21 w 306"/>
                  <a:gd name="T53" fmla="*/ 0 h 289"/>
                  <a:gd name="T54" fmla="*/ 73 w 306"/>
                  <a:gd name="T55" fmla="*/ 0 h 289"/>
                  <a:gd name="T56" fmla="*/ 97 w 306"/>
                  <a:gd name="T57" fmla="*/ 66 h 289"/>
                  <a:gd name="T58" fmla="*/ 115 w 306"/>
                  <a:gd name="T59" fmla="*/ 119 h 289"/>
                  <a:gd name="T60" fmla="*/ 127 w 306"/>
                  <a:gd name="T61" fmla="*/ 154 h 289"/>
                  <a:gd name="T62" fmla="*/ 135 w 306"/>
                  <a:gd name="T63" fmla="*/ 175 h 289"/>
                  <a:gd name="T64" fmla="*/ 139 w 306"/>
                  <a:gd name="T65" fmla="*/ 187 h 289"/>
                  <a:gd name="T66" fmla="*/ 143 w 306"/>
                  <a:gd name="T67" fmla="*/ 201 h 289"/>
                  <a:gd name="T68" fmla="*/ 148 w 306"/>
                  <a:gd name="T69" fmla="*/ 218 h 289"/>
                  <a:gd name="T70" fmla="*/ 153 w 306"/>
                  <a:gd name="T71" fmla="*/ 236 h 289"/>
                  <a:gd name="T72" fmla="*/ 159 w 306"/>
                  <a:gd name="T73" fmla="*/ 210 h 289"/>
                  <a:gd name="T74" fmla="*/ 167 w 306"/>
                  <a:gd name="T75" fmla="*/ 187 h 289"/>
                  <a:gd name="T76" fmla="*/ 175 w 306"/>
                  <a:gd name="T77" fmla="*/ 164 h 289"/>
                  <a:gd name="T78" fmla="*/ 182 w 306"/>
                  <a:gd name="T79" fmla="*/ 142 h 289"/>
                  <a:gd name="T80" fmla="*/ 237 w 306"/>
                  <a:gd name="T81" fmla="*/ 0 h 289"/>
                  <a:gd name="T82" fmla="*/ 288 w 306"/>
                  <a:gd name="T83" fmla="*/ 0 h 289"/>
                  <a:gd name="T84" fmla="*/ 306 w 306"/>
                  <a:gd name="T85" fmla="*/ 289 h 289"/>
                  <a:gd name="T86" fmla="*/ 267 w 306"/>
                  <a:gd name="T8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6" h="289">
                    <a:moveTo>
                      <a:pt x="267" y="289"/>
                    </a:moveTo>
                    <a:lnTo>
                      <a:pt x="258" y="131"/>
                    </a:lnTo>
                    <a:lnTo>
                      <a:pt x="257" y="101"/>
                    </a:lnTo>
                    <a:lnTo>
                      <a:pt x="256" y="74"/>
                    </a:lnTo>
                    <a:lnTo>
                      <a:pt x="255" y="54"/>
                    </a:lnTo>
                    <a:lnTo>
                      <a:pt x="253" y="37"/>
                    </a:lnTo>
                    <a:lnTo>
                      <a:pt x="246" y="61"/>
                    </a:lnTo>
                    <a:lnTo>
                      <a:pt x="238" y="87"/>
                    </a:lnTo>
                    <a:lnTo>
                      <a:pt x="229" y="112"/>
                    </a:lnTo>
                    <a:lnTo>
                      <a:pt x="220" y="138"/>
                    </a:lnTo>
                    <a:lnTo>
                      <a:pt x="164" y="287"/>
                    </a:lnTo>
                    <a:lnTo>
                      <a:pt x="134" y="287"/>
                    </a:lnTo>
                    <a:lnTo>
                      <a:pt x="111" y="218"/>
                    </a:lnTo>
                    <a:lnTo>
                      <a:pt x="92" y="164"/>
                    </a:lnTo>
                    <a:lnTo>
                      <a:pt x="79" y="126"/>
                    </a:lnTo>
                    <a:lnTo>
                      <a:pt x="71" y="103"/>
                    </a:lnTo>
                    <a:lnTo>
                      <a:pt x="66" y="88"/>
                    </a:lnTo>
                    <a:lnTo>
                      <a:pt x="63" y="73"/>
                    </a:lnTo>
                    <a:lnTo>
                      <a:pt x="58" y="55"/>
                    </a:lnTo>
                    <a:lnTo>
                      <a:pt x="52" y="37"/>
                    </a:lnTo>
                    <a:lnTo>
                      <a:pt x="51" y="75"/>
                    </a:lnTo>
                    <a:lnTo>
                      <a:pt x="49" y="111"/>
                    </a:lnTo>
                    <a:lnTo>
                      <a:pt x="47" y="142"/>
                    </a:lnTo>
                    <a:lnTo>
                      <a:pt x="46" y="168"/>
                    </a:lnTo>
                    <a:lnTo>
                      <a:pt x="38" y="289"/>
                    </a:lnTo>
                    <a:lnTo>
                      <a:pt x="0" y="289"/>
                    </a:lnTo>
                    <a:lnTo>
                      <a:pt x="21" y="0"/>
                    </a:lnTo>
                    <a:lnTo>
                      <a:pt x="73" y="0"/>
                    </a:lnTo>
                    <a:lnTo>
                      <a:pt x="97" y="66"/>
                    </a:lnTo>
                    <a:lnTo>
                      <a:pt x="115" y="119"/>
                    </a:lnTo>
                    <a:lnTo>
                      <a:pt x="127" y="154"/>
                    </a:lnTo>
                    <a:lnTo>
                      <a:pt x="135" y="175"/>
                    </a:lnTo>
                    <a:lnTo>
                      <a:pt x="139" y="187"/>
                    </a:lnTo>
                    <a:lnTo>
                      <a:pt x="143" y="201"/>
                    </a:lnTo>
                    <a:lnTo>
                      <a:pt x="148" y="218"/>
                    </a:lnTo>
                    <a:lnTo>
                      <a:pt x="153" y="236"/>
                    </a:lnTo>
                    <a:lnTo>
                      <a:pt x="159" y="210"/>
                    </a:lnTo>
                    <a:lnTo>
                      <a:pt x="167" y="187"/>
                    </a:lnTo>
                    <a:lnTo>
                      <a:pt x="175" y="164"/>
                    </a:lnTo>
                    <a:lnTo>
                      <a:pt x="182" y="142"/>
                    </a:lnTo>
                    <a:lnTo>
                      <a:pt x="237" y="0"/>
                    </a:lnTo>
                    <a:lnTo>
                      <a:pt x="288" y="0"/>
                    </a:lnTo>
                    <a:lnTo>
                      <a:pt x="306" y="289"/>
                    </a:lnTo>
                    <a:lnTo>
                      <a:pt x="267"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6" name="Freeform 31"/>
              <p:cNvSpPr>
                <a:spLocks noEditPoints="1"/>
              </p:cNvSpPr>
              <p:nvPr/>
            </p:nvSpPr>
            <p:spPr bwMode="auto">
              <a:xfrm>
                <a:off x="3130" y="3417"/>
                <a:ext cx="43" cy="55"/>
              </a:xfrm>
              <a:custGeom>
                <a:avLst/>
                <a:gdLst>
                  <a:gd name="T0" fmla="*/ 169 w 172"/>
                  <a:gd name="T1" fmla="*/ 162 h 217"/>
                  <a:gd name="T2" fmla="*/ 169 w 172"/>
                  <a:gd name="T3" fmla="*/ 190 h 217"/>
                  <a:gd name="T4" fmla="*/ 172 w 172"/>
                  <a:gd name="T5" fmla="*/ 212 h 217"/>
                  <a:gd name="T6" fmla="*/ 131 w 172"/>
                  <a:gd name="T7" fmla="*/ 185 h 217"/>
                  <a:gd name="T8" fmla="*/ 118 w 172"/>
                  <a:gd name="T9" fmla="*/ 199 h 217"/>
                  <a:gd name="T10" fmla="*/ 103 w 172"/>
                  <a:gd name="T11" fmla="*/ 208 h 217"/>
                  <a:gd name="T12" fmla="*/ 85 w 172"/>
                  <a:gd name="T13" fmla="*/ 215 h 217"/>
                  <a:gd name="T14" fmla="*/ 65 w 172"/>
                  <a:gd name="T15" fmla="*/ 217 h 217"/>
                  <a:gd name="T16" fmla="*/ 38 w 172"/>
                  <a:gd name="T17" fmla="*/ 212 h 217"/>
                  <a:gd name="T18" fmla="*/ 28 w 172"/>
                  <a:gd name="T19" fmla="*/ 207 h 217"/>
                  <a:gd name="T20" fmla="*/ 18 w 172"/>
                  <a:gd name="T21" fmla="*/ 199 h 217"/>
                  <a:gd name="T22" fmla="*/ 5 w 172"/>
                  <a:gd name="T23" fmla="*/ 180 h 217"/>
                  <a:gd name="T24" fmla="*/ 0 w 172"/>
                  <a:gd name="T25" fmla="*/ 157 h 217"/>
                  <a:gd name="T26" fmla="*/ 2 w 172"/>
                  <a:gd name="T27" fmla="*/ 140 h 217"/>
                  <a:gd name="T28" fmla="*/ 9 w 172"/>
                  <a:gd name="T29" fmla="*/ 124 h 217"/>
                  <a:gd name="T30" fmla="*/ 19 w 172"/>
                  <a:gd name="T31" fmla="*/ 110 h 217"/>
                  <a:gd name="T32" fmla="*/ 33 w 172"/>
                  <a:gd name="T33" fmla="*/ 99 h 217"/>
                  <a:gd name="T34" fmla="*/ 51 w 172"/>
                  <a:gd name="T35" fmla="*/ 91 h 217"/>
                  <a:gd name="T36" fmla="*/ 74 w 172"/>
                  <a:gd name="T37" fmla="*/ 85 h 217"/>
                  <a:gd name="T38" fmla="*/ 99 w 172"/>
                  <a:gd name="T39" fmla="*/ 81 h 217"/>
                  <a:gd name="T40" fmla="*/ 128 w 172"/>
                  <a:gd name="T41" fmla="*/ 80 h 217"/>
                  <a:gd name="T42" fmla="*/ 128 w 172"/>
                  <a:gd name="T43" fmla="*/ 66 h 217"/>
                  <a:gd name="T44" fmla="*/ 122 w 172"/>
                  <a:gd name="T45" fmla="*/ 48 h 217"/>
                  <a:gd name="T46" fmla="*/ 109 w 172"/>
                  <a:gd name="T47" fmla="*/ 37 h 217"/>
                  <a:gd name="T48" fmla="*/ 91 w 172"/>
                  <a:gd name="T49" fmla="*/ 30 h 217"/>
                  <a:gd name="T50" fmla="*/ 65 w 172"/>
                  <a:gd name="T51" fmla="*/ 30 h 217"/>
                  <a:gd name="T52" fmla="*/ 37 w 172"/>
                  <a:gd name="T53" fmla="*/ 38 h 217"/>
                  <a:gd name="T54" fmla="*/ 15 w 172"/>
                  <a:gd name="T55" fmla="*/ 19 h 217"/>
                  <a:gd name="T56" fmla="*/ 30 w 172"/>
                  <a:gd name="T57" fmla="*/ 11 h 217"/>
                  <a:gd name="T58" fmla="*/ 48 w 172"/>
                  <a:gd name="T59" fmla="*/ 5 h 217"/>
                  <a:gd name="T60" fmla="*/ 86 w 172"/>
                  <a:gd name="T61" fmla="*/ 0 h 217"/>
                  <a:gd name="T62" fmla="*/ 105 w 172"/>
                  <a:gd name="T63" fmla="*/ 1 h 217"/>
                  <a:gd name="T64" fmla="*/ 122 w 172"/>
                  <a:gd name="T65" fmla="*/ 6 h 217"/>
                  <a:gd name="T66" fmla="*/ 136 w 172"/>
                  <a:gd name="T67" fmla="*/ 12 h 217"/>
                  <a:gd name="T68" fmla="*/ 147 w 172"/>
                  <a:gd name="T69" fmla="*/ 23 h 217"/>
                  <a:gd name="T70" fmla="*/ 156 w 172"/>
                  <a:gd name="T71" fmla="*/ 34 h 217"/>
                  <a:gd name="T72" fmla="*/ 164 w 172"/>
                  <a:gd name="T73" fmla="*/ 49 h 217"/>
                  <a:gd name="T74" fmla="*/ 168 w 172"/>
                  <a:gd name="T75" fmla="*/ 67 h 217"/>
                  <a:gd name="T76" fmla="*/ 169 w 172"/>
                  <a:gd name="T77" fmla="*/ 86 h 217"/>
                  <a:gd name="T78" fmla="*/ 130 w 172"/>
                  <a:gd name="T79" fmla="*/ 106 h 217"/>
                  <a:gd name="T80" fmla="*/ 88 w 172"/>
                  <a:gd name="T81" fmla="*/ 110 h 217"/>
                  <a:gd name="T82" fmla="*/ 71 w 172"/>
                  <a:gd name="T83" fmla="*/ 114 h 217"/>
                  <a:gd name="T84" fmla="*/ 60 w 172"/>
                  <a:gd name="T85" fmla="*/ 119 h 217"/>
                  <a:gd name="T86" fmla="*/ 46 w 172"/>
                  <a:gd name="T87" fmla="*/ 133 h 217"/>
                  <a:gd name="T88" fmla="*/ 42 w 172"/>
                  <a:gd name="T89" fmla="*/ 142 h 217"/>
                  <a:gd name="T90" fmla="*/ 40 w 172"/>
                  <a:gd name="T91" fmla="*/ 152 h 217"/>
                  <a:gd name="T92" fmla="*/ 43 w 172"/>
                  <a:gd name="T93" fmla="*/ 166 h 217"/>
                  <a:gd name="T94" fmla="*/ 51 w 172"/>
                  <a:gd name="T95" fmla="*/ 178 h 217"/>
                  <a:gd name="T96" fmla="*/ 61 w 172"/>
                  <a:gd name="T97" fmla="*/ 185 h 217"/>
                  <a:gd name="T98" fmla="*/ 76 w 172"/>
                  <a:gd name="T99" fmla="*/ 187 h 217"/>
                  <a:gd name="T100" fmla="*/ 96 w 172"/>
                  <a:gd name="T101" fmla="*/ 184 h 217"/>
                  <a:gd name="T102" fmla="*/ 114 w 172"/>
                  <a:gd name="T103" fmla="*/ 173 h 217"/>
                  <a:gd name="T104" fmla="*/ 126 w 172"/>
                  <a:gd name="T105" fmla="*/ 159 h 217"/>
                  <a:gd name="T106" fmla="*/ 130 w 172"/>
                  <a:gd name="T107" fmla="*/ 14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7">
                    <a:moveTo>
                      <a:pt x="169" y="86"/>
                    </a:moveTo>
                    <a:lnTo>
                      <a:pt x="169" y="162"/>
                    </a:lnTo>
                    <a:lnTo>
                      <a:pt x="169" y="176"/>
                    </a:lnTo>
                    <a:lnTo>
                      <a:pt x="169" y="190"/>
                    </a:lnTo>
                    <a:lnTo>
                      <a:pt x="170" y="202"/>
                    </a:lnTo>
                    <a:lnTo>
                      <a:pt x="172" y="212"/>
                    </a:lnTo>
                    <a:lnTo>
                      <a:pt x="136" y="212"/>
                    </a:lnTo>
                    <a:lnTo>
                      <a:pt x="131" y="185"/>
                    </a:lnTo>
                    <a:lnTo>
                      <a:pt x="124" y="193"/>
                    </a:lnTo>
                    <a:lnTo>
                      <a:pt x="118" y="199"/>
                    </a:lnTo>
                    <a:lnTo>
                      <a:pt x="110" y="204"/>
                    </a:lnTo>
                    <a:lnTo>
                      <a:pt x="103" y="208"/>
                    </a:lnTo>
                    <a:lnTo>
                      <a:pt x="94" y="212"/>
                    </a:lnTo>
                    <a:lnTo>
                      <a:pt x="85" y="215"/>
                    </a:lnTo>
                    <a:lnTo>
                      <a:pt x="75" y="216"/>
                    </a:lnTo>
                    <a:lnTo>
                      <a:pt x="65" y="217"/>
                    </a:lnTo>
                    <a:lnTo>
                      <a:pt x="51" y="216"/>
                    </a:lnTo>
                    <a:lnTo>
                      <a:pt x="38" y="212"/>
                    </a:lnTo>
                    <a:lnTo>
                      <a:pt x="33" y="210"/>
                    </a:lnTo>
                    <a:lnTo>
                      <a:pt x="28" y="207"/>
                    </a:lnTo>
                    <a:lnTo>
                      <a:pt x="23" y="203"/>
                    </a:lnTo>
                    <a:lnTo>
                      <a:pt x="18" y="199"/>
                    </a:lnTo>
                    <a:lnTo>
                      <a:pt x="10" y="190"/>
                    </a:lnTo>
                    <a:lnTo>
                      <a:pt x="5" y="180"/>
                    </a:lnTo>
                    <a:lnTo>
                      <a:pt x="1" y="169"/>
                    </a:lnTo>
                    <a:lnTo>
                      <a:pt x="0" y="157"/>
                    </a:lnTo>
                    <a:lnTo>
                      <a:pt x="1" y="148"/>
                    </a:lnTo>
                    <a:lnTo>
                      <a:pt x="2" y="140"/>
                    </a:lnTo>
                    <a:lnTo>
                      <a:pt x="5" y="132"/>
                    </a:lnTo>
                    <a:lnTo>
                      <a:pt x="9" y="124"/>
                    </a:lnTo>
                    <a:lnTo>
                      <a:pt x="13" y="117"/>
                    </a:lnTo>
                    <a:lnTo>
                      <a:pt x="19" y="110"/>
                    </a:lnTo>
                    <a:lnTo>
                      <a:pt x="25" y="105"/>
                    </a:lnTo>
                    <a:lnTo>
                      <a:pt x="33" y="99"/>
                    </a:lnTo>
                    <a:lnTo>
                      <a:pt x="42" y="95"/>
                    </a:lnTo>
                    <a:lnTo>
                      <a:pt x="51" y="91"/>
                    </a:lnTo>
                    <a:lnTo>
                      <a:pt x="62" y="87"/>
                    </a:lnTo>
                    <a:lnTo>
                      <a:pt x="74" y="85"/>
                    </a:lnTo>
                    <a:lnTo>
                      <a:pt x="85" y="82"/>
                    </a:lnTo>
                    <a:lnTo>
                      <a:pt x="99" y="81"/>
                    </a:lnTo>
                    <a:lnTo>
                      <a:pt x="113" y="80"/>
                    </a:lnTo>
                    <a:lnTo>
                      <a:pt x="128" y="80"/>
                    </a:lnTo>
                    <a:lnTo>
                      <a:pt x="128" y="76"/>
                    </a:lnTo>
                    <a:lnTo>
                      <a:pt x="128" y="66"/>
                    </a:lnTo>
                    <a:lnTo>
                      <a:pt x="126" y="56"/>
                    </a:lnTo>
                    <a:lnTo>
                      <a:pt x="122" y="48"/>
                    </a:lnTo>
                    <a:lnTo>
                      <a:pt x="117" y="42"/>
                    </a:lnTo>
                    <a:lnTo>
                      <a:pt x="109" y="37"/>
                    </a:lnTo>
                    <a:lnTo>
                      <a:pt x="102" y="31"/>
                    </a:lnTo>
                    <a:lnTo>
                      <a:pt x="91" y="30"/>
                    </a:lnTo>
                    <a:lnTo>
                      <a:pt x="81" y="29"/>
                    </a:lnTo>
                    <a:lnTo>
                      <a:pt x="65" y="30"/>
                    </a:lnTo>
                    <a:lnTo>
                      <a:pt x="51" y="33"/>
                    </a:lnTo>
                    <a:lnTo>
                      <a:pt x="37" y="38"/>
                    </a:lnTo>
                    <a:lnTo>
                      <a:pt x="24" y="45"/>
                    </a:lnTo>
                    <a:lnTo>
                      <a:pt x="15" y="19"/>
                    </a:lnTo>
                    <a:lnTo>
                      <a:pt x="23" y="15"/>
                    </a:lnTo>
                    <a:lnTo>
                      <a:pt x="30" y="11"/>
                    </a:lnTo>
                    <a:lnTo>
                      <a:pt x="39" y="7"/>
                    </a:lnTo>
                    <a:lnTo>
                      <a:pt x="48" y="5"/>
                    </a:lnTo>
                    <a:lnTo>
                      <a:pt x="66" y="1"/>
                    </a:lnTo>
                    <a:lnTo>
                      <a:pt x="86" y="0"/>
                    </a:lnTo>
                    <a:lnTo>
                      <a:pt x="96" y="0"/>
                    </a:lnTo>
                    <a:lnTo>
                      <a:pt x="105" y="1"/>
                    </a:lnTo>
                    <a:lnTo>
                      <a:pt x="114" y="3"/>
                    </a:lnTo>
                    <a:lnTo>
                      <a:pt x="122" y="6"/>
                    </a:lnTo>
                    <a:lnTo>
                      <a:pt x="130" y="9"/>
                    </a:lnTo>
                    <a:lnTo>
                      <a:pt x="136" y="12"/>
                    </a:lnTo>
                    <a:lnTo>
                      <a:pt x="142" y="17"/>
                    </a:lnTo>
                    <a:lnTo>
                      <a:pt x="147" y="23"/>
                    </a:lnTo>
                    <a:lnTo>
                      <a:pt x="152" y="28"/>
                    </a:lnTo>
                    <a:lnTo>
                      <a:pt x="156" y="34"/>
                    </a:lnTo>
                    <a:lnTo>
                      <a:pt x="160" y="42"/>
                    </a:lnTo>
                    <a:lnTo>
                      <a:pt x="164" y="49"/>
                    </a:lnTo>
                    <a:lnTo>
                      <a:pt x="165" y="58"/>
                    </a:lnTo>
                    <a:lnTo>
                      <a:pt x="168" y="67"/>
                    </a:lnTo>
                    <a:lnTo>
                      <a:pt x="168" y="76"/>
                    </a:lnTo>
                    <a:lnTo>
                      <a:pt x="169" y="86"/>
                    </a:lnTo>
                    <a:close/>
                    <a:moveTo>
                      <a:pt x="130" y="141"/>
                    </a:moveTo>
                    <a:lnTo>
                      <a:pt x="130" y="106"/>
                    </a:lnTo>
                    <a:lnTo>
                      <a:pt x="107" y="108"/>
                    </a:lnTo>
                    <a:lnTo>
                      <a:pt x="88" y="110"/>
                    </a:lnTo>
                    <a:lnTo>
                      <a:pt x="79" y="112"/>
                    </a:lnTo>
                    <a:lnTo>
                      <a:pt x="71" y="114"/>
                    </a:lnTo>
                    <a:lnTo>
                      <a:pt x="65" y="117"/>
                    </a:lnTo>
                    <a:lnTo>
                      <a:pt x="60" y="119"/>
                    </a:lnTo>
                    <a:lnTo>
                      <a:pt x="51" y="126"/>
                    </a:lnTo>
                    <a:lnTo>
                      <a:pt x="46" y="133"/>
                    </a:lnTo>
                    <a:lnTo>
                      <a:pt x="43" y="137"/>
                    </a:lnTo>
                    <a:lnTo>
                      <a:pt x="42" y="142"/>
                    </a:lnTo>
                    <a:lnTo>
                      <a:pt x="40" y="147"/>
                    </a:lnTo>
                    <a:lnTo>
                      <a:pt x="40" y="152"/>
                    </a:lnTo>
                    <a:lnTo>
                      <a:pt x="40" y="160"/>
                    </a:lnTo>
                    <a:lnTo>
                      <a:pt x="43" y="166"/>
                    </a:lnTo>
                    <a:lnTo>
                      <a:pt x="46" y="173"/>
                    </a:lnTo>
                    <a:lnTo>
                      <a:pt x="51" y="178"/>
                    </a:lnTo>
                    <a:lnTo>
                      <a:pt x="56" y="182"/>
                    </a:lnTo>
                    <a:lnTo>
                      <a:pt x="61" y="185"/>
                    </a:lnTo>
                    <a:lnTo>
                      <a:pt x="68" y="187"/>
                    </a:lnTo>
                    <a:lnTo>
                      <a:pt x="76" y="187"/>
                    </a:lnTo>
                    <a:lnTo>
                      <a:pt x="86" y="187"/>
                    </a:lnTo>
                    <a:lnTo>
                      <a:pt x="96" y="184"/>
                    </a:lnTo>
                    <a:lnTo>
                      <a:pt x="105" y="179"/>
                    </a:lnTo>
                    <a:lnTo>
                      <a:pt x="114" y="173"/>
                    </a:lnTo>
                    <a:lnTo>
                      <a:pt x="121" y="166"/>
                    </a:lnTo>
                    <a:lnTo>
                      <a:pt x="126" y="159"/>
                    </a:lnTo>
                    <a:lnTo>
                      <a:pt x="128" y="150"/>
                    </a:lnTo>
                    <a:lnTo>
                      <a:pt x="13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7" name="Freeform 32"/>
              <p:cNvSpPr>
                <a:spLocks/>
              </p:cNvSpPr>
              <p:nvPr/>
            </p:nvSpPr>
            <p:spPr bwMode="auto">
              <a:xfrm>
                <a:off x="3187" y="3417"/>
                <a:ext cx="27" cy="54"/>
              </a:xfrm>
              <a:custGeom>
                <a:avLst/>
                <a:gdLst>
                  <a:gd name="T0" fmla="*/ 1 w 108"/>
                  <a:gd name="T1" fmla="*/ 212 h 212"/>
                  <a:gd name="T2" fmla="*/ 1 w 108"/>
                  <a:gd name="T3" fmla="*/ 71 h 212"/>
                  <a:gd name="T4" fmla="*/ 1 w 108"/>
                  <a:gd name="T5" fmla="*/ 52 h 212"/>
                  <a:gd name="T6" fmla="*/ 1 w 108"/>
                  <a:gd name="T7" fmla="*/ 34 h 212"/>
                  <a:gd name="T8" fmla="*/ 1 w 108"/>
                  <a:gd name="T9" fmla="*/ 19 h 212"/>
                  <a:gd name="T10" fmla="*/ 0 w 108"/>
                  <a:gd name="T11" fmla="*/ 5 h 212"/>
                  <a:gd name="T12" fmla="*/ 35 w 108"/>
                  <a:gd name="T13" fmla="*/ 5 h 212"/>
                  <a:gd name="T14" fmla="*/ 38 w 108"/>
                  <a:gd name="T15" fmla="*/ 47 h 212"/>
                  <a:gd name="T16" fmla="*/ 42 w 108"/>
                  <a:gd name="T17" fmla="*/ 35 h 212"/>
                  <a:gd name="T18" fmla="*/ 48 w 108"/>
                  <a:gd name="T19" fmla="*/ 26 h 212"/>
                  <a:gd name="T20" fmla="*/ 54 w 108"/>
                  <a:gd name="T21" fmla="*/ 19 h 212"/>
                  <a:gd name="T22" fmla="*/ 62 w 108"/>
                  <a:gd name="T23" fmla="*/ 12 h 212"/>
                  <a:gd name="T24" fmla="*/ 70 w 108"/>
                  <a:gd name="T25" fmla="*/ 7 h 212"/>
                  <a:gd name="T26" fmla="*/ 79 w 108"/>
                  <a:gd name="T27" fmla="*/ 3 h 212"/>
                  <a:gd name="T28" fmla="*/ 88 w 108"/>
                  <a:gd name="T29" fmla="*/ 1 h 212"/>
                  <a:gd name="T30" fmla="*/ 98 w 108"/>
                  <a:gd name="T31" fmla="*/ 0 h 212"/>
                  <a:gd name="T32" fmla="*/ 102 w 108"/>
                  <a:gd name="T33" fmla="*/ 0 h 212"/>
                  <a:gd name="T34" fmla="*/ 108 w 108"/>
                  <a:gd name="T35" fmla="*/ 1 h 212"/>
                  <a:gd name="T36" fmla="*/ 108 w 108"/>
                  <a:gd name="T37" fmla="*/ 38 h 212"/>
                  <a:gd name="T38" fmla="*/ 102 w 108"/>
                  <a:gd name="T39" fmla="*/ 38 h 212"/>
                  <a:gd name="T40" fmla="*/ 94 w 108"/>
                  <a:gd name="T41" fmla="*/ 37 h 212"/>
                  <a:gd name="T42" fmla="*/ 84 w 108"/>
                  <a:gd name="T43" fmla="*/ 38 h 212"/>
                  <a:gd name="T44" fmla="*/ 74 w 108"/>
                  <a:gd name="T45" fmla="*/ 42 h 212"/>
                  <a:gd name="T46" fmla="*/ 65 w 108"/>
                  <a:gd name="T47" fmla="*/ 47 h 212"/>
                  <a:gd name="T48" fmla="*/ 57 w 108"/>
                  <a:gd name="T49" fmla="*/ 54 h 212"/>
                  <a:gd name="T50" fmla="*/ 53 w 108"/>
                  <a:gd name="T51" fmla="*/ 58 h 212"/>
                  <a:gd name="T52" fmla="*/ 51 w 108"/>
                  <a:gd name="T53" fmla="*/ 63 h 212"/>
                  <a:gd name="T54" fmla="*/ 48 w 108"/>
                  <a:gd name="T55" fmla="*/ 68 h 212"/>
                  <a:gd name="T56" fmla="*/ 46 w 108"/>
                  <a:gd name="T57" fmla="*/ 75 h 212"/>
                  <a:gd name="T58" fmla="*/ 43 w 108"/>
                  <a:gd name="T59" fmla="*/ 87 h 212"/>
                  <a:gd name="T60" fmla="*/ 42 w 108"/>
                  <a:gd name="T61" fmla="*/ 103 h 212"/>
                  <a:gd name="T62" fmla="*/ 42 w 108"/>
                  <a:gd name="T63" fmla="*/ 212 h 212"/>
                  <a:gd name="T64" fmla="*/ 1 w 108"/>
                  <a:gd name="T6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2">
                    <a:moveTo>
                      <a:pt x="1" y="212"/>
                    </a:moveTo>
                    <a:lnTo>
                      <a:pt x="1" y="71"/>
                    </a:lnTo>
                    <a:lnTo>
                      <a:pt x="1" y="52"/>
                    </a:lnTo>
                    <a:lnTo>
                      <a:pt x="1" y="34"/>
                    </a:lnTo>
                    <a:lnTo>
                      <a:pt x="1" y="19"/>
                    </a:lnTo>
                    <a:lnTo>
                      <a:pt x="0" y="5"/>
                    </a:lnTo>
                    <a:lnTo>
                      <a:pt x="35" y="5"/>
                    </a:lnTo>
                    <a:lnTo>
                      <a:pt x="38" y="47"/>
                    </a:lnTo>
                    <a:lnTo>
                      <a:pt x="42" y="35"/>
                    </a:lnTo>
                    <a:lnTo>
                      <a:pt x="48" y="26"/>
                    </a:lnTo>
                    <a:lnTo>
                      <a:pt x="54" y="19"/>
                    </a:lnTo>
                    <a:lnTo>
                      <a:pt x="62" y="12"/>
                    </a:lnTo>
                    <a:lnTo>
                      <a:pt x="70" y="7"/>
                    </a:lnTo>
                    <a:lnTo>
                      <a:pt x="79" y="3"/>
                    </a:lnTo>
                    <a:lnTo>
                      <a:pt x="88" y="1"/>
                    </a:lnTo>
                    <a:lnTo>
                      <a:pt x="98" y="0"/>
                    </a:lnTo>
                    <a:lnTo>
                      <a:pt x="102" y="0"/>
                    </a:lnTo>
                    <a:lnTo>
                      <a:pt x="108" y="1"/>
                    </a:lnTo>
                    <a:lnTo>
                      <a:pt x="108" y="38"/>
                    </a:lnTo>
                    <a:lnTo>
                      <a:pt x="102" y="38"/>
                    </a:lnTo>
                    <a:lnTo>
                      <a:pt x="94" y="37"/>
                    </a:lnTo>
                    <a:lnTo>
                      <a:pt x="84" y="38"/>
                    </a:lnTo>
                    <a:lnTo>
                      <a:pt x="74" y="42"/>
                    </a:lnTo>
                    <a:lnTo>
                      <a:pt x="65" y="47"/>
                    </a:lnTo>
                    <a:lnTo>
                      <a:pt x="57" y="54"/>
                    </a:lnTo>
                    <a:lnTo>
                      <a:pt x="53" y="58"/>
                    </a:lnTo>
                    <a:lnTo>
                      <a:pt x="51" y="63"/>
                    </a:lnTo>
                    <a:lnTo>
                      <a:pt x="48" y="68"/>
                    </a:lnTo>
                    <a:lnTo>
                      <a:pt x="46" y="75"/>
                    </a:lnTo>
                    <a:lnTo>
                      <a:pt x="43" y="87"/>
                    </a:lnTo>
                    <a:lnTo>
                      <a:pt x="42" y="103"/>
                    </a:lnTo>
                    <a:lnTo>
                      <a:pt x="42" y="212"/>
                    </a:lnTo>
                    <a:lnTo>
                      <a:pt x="1"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8" name="Freeform 33"/>
              <p:cNvSpPr>
                <a:spLocks noEditPoints="1"/>
              </p:cNvSpPr>
              <p:nvPr/>
            </p:nvSpPr>
            <p:spPr bwMode="auto">
              <a:xfrm>
                <a:off x="3223" y="3397"/>
                <a:ext cx="13" cy="74"/>
              </a:xfrm>
              <a:custGeom>
                <a:avLst/>
                <a:gdLst>
                  <a:gd name="T0" fmla="*/ 45 w 51"/>
                  <a:gd name="T1" fmla="*/ 295 h 295"/>
                  <a:gd name="T2" fmla="*/ 5 w 51"/>
                  <a:gd name="T3" fmla="*/ 295 h 295"/>
                  <a:gd name="T4" fmla="*/ 5 w 51"/>
                  <a:gd name="T5" fmla="*/ 88 h 295"/>
                  <a:gd name="T6" fmla="*/ 45 w 51"/>
                  <a:gd name="T7" fmla="*/ 88 h 295"/>
                  <a:gd name="T8" fmla="*/ 45 w 51"/>
                  <a:gd name="T9" fmla="*/ 295 h 295"/>
                  <a:gd name="T10" fmla="*/ 51 w 51"/>
                  <a:gd name="T11" fmla="*/ 24 h 295"/>
                  <a:gd name="T12" fmla="*/ 50 w 51"/>
                  <a:gd name="T13" fmla="*/ 29 h 295"/>
                  <a:gd name="T14" fmla="*/ 49 w 51"/>
                  <a:gd name="T15" fmla="*/ 34 h 295"/>
                  <a:gd name="T16" fmla="*/ 47 w 51"/>
                  <a:gd name="T17" fmla="*/ 38 h 295"/>
                  <a:gd name="T18" fmla="*/ 43 w 51"/>
                  <a:gd name="T19" fmla="*/ 43 h 295"/>
                  <a:gd name="T20" fmla="*/ 40 w 51"/>
                  <a:gd name="T21" fmla="*/ 46 h 295"/>
                  <a:gd name="T22" fmla="*/ 36 w 51"/>
                  <a:gd name="T23" fmla="*/ 48 h 295"/>
                  <a:gd name="T24" fmla="*/ 31 w 51"/>
                  <a:gd name="T25" fmla="*/ 50 h 295"/>
                  <a:gd name="T26" fmla="*/ 24 w 51"/>
                  <a:gd name="T27" fmla="*/ 50 h 295"/>
                  <a:gd name="T28" fmla="*/ 19 w 51"/>
                  <a:gd name="T29" fmla="*/ 50 h 295"/>
                  <a:gd name="T30" fmla="*/ 14 w 51"/>
                  <a:gd name="T31" fmla="*/ 48 h 295"/>
                  <a:gd name="T32" fmla="*/ 10 w 51"/>
                  <a:gd name="T33" fmla="*/ 46 h 295"/>
                  <a:gd name="T34" fmla="*/ 7 w 51"/>
                  <a:gd name="T35" fmla="*/ 43 h 295"/>
                  <a:gd name="T36" fmla="*/ 4 w 51"/>
                  <a:gd name="T37" fmla="*/ 38 h 295"/>
                  <a:gd name="T38" fmla="*/ 1 w 51"/>
                  <a:gd name="T39" fmla="*/ 34 h 295"/>
                  <a:gd name="T40" fmla="*/ 0 w 51"/>
                  <a:gd name="T41" fmla="*/ 29 h 295"/>
                  <a:gd name="T42" fmla="*/ 0 w 51"/>
                  <a:gd name="T43" fmla="*/ 24 h 295"/>
                  <a:gd name="T44" fmla="*/ 0 w 51"/>
                  <a:gd name="T45" fmla="*/ 19 h 295"/>
                  <a:gd name="T46" fmla="*/ 1 w 51"/>
                  <a:gd name="T47" fmla="*/ 15 h 295"/>
                  <a:gd name="T48" fmla="*/ 4 w 51"/>
                  <a:gd name="T49" fmla="*/ 10 h 295"/>
                  <a:gd name="T50" fmla="*/ 7 w 51"/>
                  <a:gd name="T51" fmla="*/ 6 h 295"/>
                  <a:gd name="T52" fmla="*/ 10 w 51"/>
                  <a:gd name="T53" fmla="*/ 4 h 295"/>
                  <a:gd name="T54" fmla="*/ 15 w 51"/>
                  <a:gd name="T55" fmla="*/ 1 h 295"/>
                  <a:gd name="T56" fmla="*/ 21 w 51"/>
                  <a:gd name="T57" fmla="*/ 0 h 295"/>
                  <a:gd name="T58" fmla="*/ 26 w 51"/>
                  <a:gd name="T59" fmla="*/ 0 h 295"/>
                  <a:gd name="T60" fmla="*/ 31 w 51"/>
                  <a:gd name="T61" fmla="*/ 0 h 295"/>
                  <a:gd name="T62" fmla="*/ 36 w 51"/>
                  <a:gd name="T63" fmla="*/ 1 h 295"/>
                  <a:gd name="T64" fmla="*/ 40 w 51"/>
                  <a:gd name="T65" fmla="*/ 4 h 295"/>
                  <a:gd name="T66" fmla="*/ 43 w 51"/>
                  <a:gd name="T67" fmla="*/ 6 h 295"/>
                  <a:gd name="T68" fmla="*/ 47 w 51"/>
                  <a:gd name="T69" fmla="*/ 10 h 295"/>
                  <a:gd name="T70" fmla="*/ 49 w 51"/>
                  <a:gd name="T71" fmla="*/ 15 h 295"/>
                  <a:gd name="T72" fmla="*/ 50 w 51"/>
                  <a:gd name="T73" fmla="*/ 19 h 295"/>
                  <a:gd name="T74" fmla="*/ 51 w 51"/>
                  <a:gd name="T75"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295">
                    <a:moveTo>
                      <a:pt x="45" y="295"/>
                    </a:moveTo>
                    <a:lnTo>
                      <a:pt x="5" y="295"/>
                    </a:lnTo>
                    <a:lnTo>
                      <a:pt x="5" y="88"/>
                    </a:lnTo>
                    <a:lnTo>
                      <a:pt x="45" y="88"/>
                    </a:lnTo>
                    <a:lnTo>
                      <a:pt x="45" y="295"/>
                    </a:lnTo>
                    <a:close/>
                    <a:moveTo>
                      <a:pt x="51" y="24"/>
                    </a:moveTo>
                    <a:lnTo>
                      <a:pt x="50" y="29"/>
                    </a:lnTo>
                    <a:lnTo>
                      <a:pt x="49" y="34"/>
                    </a:lnTo>
                    <a:lnTo>
                      <a:pt x="47" y="38"/>
                    </a:lnTo>
                    <a:lnTo>
                      <a:pt x="43" y="43"/>
                    </a:lnTo>
                    <a:lnTo>
                      <a:pt x="40" y="46"/>
                    </a:lnTo>
                    <a:lnTo>
                      <a:pt x="36" y="48"/>
                    </a:lnTo>
                    <a:lnTo>
                      <a:pt x="31" y="50"/>
                    </a:lnTo>
                    <a:lnTo>
                      <a:pt x="24" y="50"/>
                    </a:lnTo>
                    <a:lnTo>
                      <a:pt x="19" y="50"/>
                    </a:lnTo>
                    <a:lnTo>
                      <a:pt x="14" y="48"/>
                    </a:lnTo>
                    <a:lnTo>
                      <a:pt x="10" y="46"/>
                    </a:lnTo>
                    <a:lnTo>
                      <a:pt x="7" y="43"/>
                    </a:lnTo>
                    <a:lnTo>
                      <a:pt x="4" y="38"/>
                    </a:lnTo>
                    <a:lnTo>
                      <a:pt x="1" y="34"/>
                    </a:lnTo>
                    <a:lnTo>
                      <a:pt x="0" y="29"/>
                    </a:lnTo>
                    <a:lnTo>
                      <a:pt x="0" y="24"/>
                    </a:lnTo>
                    <a:lnTo>
                      <a:pt x="0" y="19"/>
                    </a:lnTo>
                    <a:lnTo>
                      <a:pt x="1" y="15"/>
                    </a:lnTo>
                    <a:lnTo>
                      <a:pt x="4" y="10"/>
                    </a:lnTo>
                    <a:lnTo>
                      <a:pt x="7" y="6"/>
                    </a:lnTo>
                    <a:lnTo>
                      <a:pt x="10" y="4"/>
                    </a:lnTo>
                    <a:lnTo>
                      <a:pt x="15" y="1"/>
                    </a:lnTo>
                    <a:lnTo>
                      <a:pt x="21" y="0"/>
                    </a:lnTo>
                    <a:lnTo>
                      <a:pt x="26" y="0"/>
                    </a:lnTo>
                    <a:lnTo>
                      <a:pt x="31" y="0"/>
                    </a:lnTo>
                    <a:lnTo>
                      <a:pt x="36" y="1"/>
                    </a:lnTo>
                    <a:lnTo>
                      <a:pt x="40" y="4"/>
                    </a:lnTo>
                    <a:lnTo>
                      <a:pt x="43" y="6"/>
                    </a:lnTo>
                    <a:lnTo>
                      <a:pt x="47" y="10"/>
                    </a:lnTo>
                    <a:lnTo>
                      <a:pt x="49" y="15"/>
                    </a:lnTo>
                    <a:lnTo>
                      <a:pt x="50" y="19"/>
                    </a:lnTo>
                    <a:lnTo>
                      <a:pt x="5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9" name="Freeform 34"/>
              <p:cNvSpPr>
                <a:spLocks noEditPoints="1"/>
              </p:cNvSpPr>
              <p:nvPr/>
            </p:nvSpPr>
            <p:spPr bwMode="auto">
              <a:xfrm>
                <a:off x="3246" y="3417"/>
                <a:ext cx="43" cy="55"/>
              </a:xfrm>
              <a:custGeom>
                <a:avLst/>
                <a:gdLst>
                  <a:gd name="T0" fmla="*/ 169 w 172"/>
                  <a:gd name="T1" fmla="*/ 162 h 217"/>
                  <a:gd name="T2" fmla="*/ 169 w 172"/>
                  <a:gd name="T3" fmla="*/ 190 h 217"/>
                  <a:gd name="T4" fmla="*/ 172 w 172"/>
                  <a:gd name="T5" fmla="*/ 212 h 217"/>
                  <a:gd name="T6" fmla="*/ 131 w 172"/>
                  <a:gd name="T7" fmla="*/ 185 h 217"/>
                  <a:gd name="T8" fmla="*/ 118 w 172"/>
                  <a:gd name="T9" fmla="*/ 199 h 217"/>
                  <a:gd name="T10" fmla="*/ 103 w 172"/>
                  <a:gd name="T11" fmla="*/ 208 h 217"/>
                  <a:gd name="T12" fmla="*/ 85 w 172"/>
                  <a:gd name="T13" fmla="*/ 215 h 217"/>
                  <a:gd name="T14" fmla="*/ 66 w 172"/>
                  <a:gd name="T15" fmla="*/ 217 h 217"/>
                  <a:gd name="T16" fmla="*/ 39 w 172"/>
                  <a:gd name="T17" fmla="*/ 212 h 217"/>
                  <a:gd name="T18" fmla="*/ 28 w 172"/>
                  <a:gd name="T19" fmla="*/ 207 h 217"/>
                  <a:gd name="T20" fmla="*/ 18 w 172"/>
                  <a:gd name="T21" fmla="*/ 199 h 217"/>
                  <a:gd name="T22" fmla="*/ 5 w 172"/>
                  <a:gd name="T23" fmla="*/ 180 h 217"/>
                  <a:gd name="T24" fmla="*/ 0 w 172"/>
                  <a:gd name="T25" fmla="*/ 157 h 217"/>
                  <a:gd name="T26" fmla="*/ 2 w 172"/>
                  <a:gd name="T27" fmla="*/ 140 h 217"/>
                  <a:gd name="T28" fmla="*/ 9 w 172"/>
                  <a:gd name="T29" fmla="*/ 124 h 217"/>
                  <a:gd name="T30" fmla="*/ 19 w 172"/>
                  <a:gd name="T31" fmla="*/ 110 h 217"/>
                  <a:gd name="T32" fmla="*/ 33 w 172"/>
                  <a:gd name="T33" fmla="*/ 99 h 217"/>
                  <a:gd name="T34" fmla="*/ 51 w 172"/>
                  <a:gd name="T35" fmla="*/ 91 h 217"/>
                  <a:gd name="T36" fmla="*/ 74 w 172"/>
                  <a:gd name="T37" fmla="*/ 85 h 217"/>
                  <a:gd name="T38" fmla="*/ 99 w 172"/>
                  <a:gd name="T39" fmla="*/ 81 h 217"/>
                  <a:gd name="T40" fmla="*/ 128 w 172"/>
                  <a:gd name="T41" fmla="*/ 80 h 217"/>
                  <a:gd name="T42" fmla="*/ 128 w 172"/>
                  <a:gd name="T43" fmla="*/ 66 h 217"/>
                  <a:gd name="T44" fmla="*/ 122 w 172"/>
                  <a:gd name="T45" fmla="*/ 48 h 217"/>
                  <a:gd name="T46" fmla="*/ 110 w 172"/>
                  <a:gd name="T47" fmla="*/ 37 h 217"/>
                  <a:gd name="T48" fmla="*/ 91 w 172"/>
                  <a:gd name="T49" fmla="*/ 30 h 217"/>
                  <a:gd name="T50" fmla="*/ 66 w 172"/>
                  <a:gd name="T51" fmla="*/ 30 h 217"/>
                  <a:gd name="T52" fmla="*/ 37 w 172"/>
                  <a:gd name="T53" fmla="*/ 38 h 217"/>
                  <a:gd name="T54" fmla="*/ 15 w 172"/>
                  <a:gd name="T55" fmla="*/ 19 h 217"/>
                  <a:gd name="T56" fmla="*/ 30 w 172"/>
                  <a:gd name="T57" fmla="*/ 11 h 217"/>
                  <a:gd name="T58" fmla="*/ 48 w 172"/>
                  <a:gd name="T59" fmla="*/ 5 h 217"/>
                  <a:gd name="T60" fmla="*/ 86 w 172"/>
                  <a:gd name="T61" fmla="*/ 0 h 217"/>
                  <a:gd name="T62" fmla="*/ 105 w 172"/>
                  <a:gd name="T63" fmla="*/ 1 h 217"/>
                  <a:gd name="T64" fmla="*/ 122 w 172"/>
                  <a:gd name="T65" fmla="*/ 6 h 217"/>
                  <a:gd name="T66" fmla="*/ 136 w 172"/>
                  <a:gd name="T67" fmla="*/ 12 h 217"/>
                  <a:gd name="T68" fmla="*/ 147 w 172"/>
                  <a:gd name="T69" fmla="*/ 23 h 217"/>
                  <a:gd name="T70" fmla="*/ 158 w 172"/>
                  <a:gd name="T71" fmla="*/ 34 h 217"/>
                  <a:gd name="T72" fmla="*/ 164 w 172"/>
                  <a:gd name="T73" fmla="*/ 49 h 217"/>
                  <a:gd name="T74" fmla="*/ 168 w 172"/>
                  <a:gd name="T75" fmla="*/ 67 h 217"/>
                  <a:gd name="T76" fmla="*/ 169 w 172"/>
                  <a:gd name="T77" fmla="*/ 86 h 217"/>
                  <a:gd name="T78" fmla="*/ 130 w 172"/>
                  <a:gd name="T79" fmla="*/ 106 h 217"/>
                  <a:gd name="T80" fmla="*/ 88 w 172"/>
                  <a:gd name="T81" fmla="*/ 110 h 217"/>
                  <a:gd name="T82" fmla="*/ 71 w 172"/>
                  <a:gd name="T83" fmla="*/ 114 h 217"/>
                  <a:gd name="T84" fmla="*/ 60 w 172"/>
                  <a:gd name="T85" fmla="*/ 119 h 217"/>
                  <a:gd name="T86" fmla="*/ 46 w 172"/>
                  <a:gd name="T87" fmla="*/ 133 h 217"/>
                  <a:gd name="T88" fmla="*/ 42 w 172"/>
                  <a:gd name="T89" fmla="*/ 142 h 217"/>
                  <a:gd name="T90" fmla="*/ 41 w 172"/>
                  <a:gd name="T91" fmla="*/ 152 h 217"/>
                  <a:gd name="T92" fmla="*/ 43 w 172"/>
                  <a:gd name="T93" fmla="*/ 166 h 217"/>
                  <a:gd name="T94" fmla="*/ 51 w 172"/>
                  <a:gd name="T95" fmla="*/ 178 h 217"/>
                  <a:gd name="T96" fmla="*/ 62 w 172"/>
                  <a:gd name="T97" fmla="*/ 185 h 217"/>
                  <a:gd name="T98" fmla="*/ 76 w 172"/>
                  <a:gd name="T99" fmla="*/ 187 h 217"/>
                  <a:gd name="T100" fmla="*/ 96 w 172"/>
                  <a:gd name="T101" fmla="*/ 184 h 217"/>
                  <a:gd name="T102" fmla="*/ 114 w 172"/>
                  <a:gd name="T103" fmla="*/ 173 h 217"/>
                  <a:gd name="T104" fmla="*/ 126 w 172"/>
                  <a:gd name="T105" fmla="*/ 159 h 217"/>
                  <a:gd name="T106" fmla="*/ 130 w 172"/>
                  <a:gd name="T107" fmla="*/ 14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7">
                    <a:moveTo>
                      <a:pt x="169" y="86"/>
                    </a:moveTo>
                    <a:lnTo>
                      <a:pt x="169" y="162"/>
                    </a:lnTo>
                    <a:lnTo>
                      <a:pt x="169" y="176"/>
                    </a:lnTo>
                    <a:lnTo>
                      <a:pt x="169" y="190"/>
                    </a:lnTo>
                    <a:lnTo>
                      <a:pt x="170" y="202"/>
                    </a:lnTo>
                    <a:lnTo>
                      <a:pt x="172" y="212"/>
                    </a:lnTo>
                    <a:lnTo>
                      <a:pt x="136" y="212"/>
                    </a:lnTo>
                    <a:lnTo>
                      <a:pt x="131" y="185"/>
                    </a:lnTo>
                    <a:lnTo>
                      <a:pt x="124" y="193"/>
                    </a:lnTo>
                    <a:lnTo>
                      <a:pt x="118" y="199"/>
                    </a:lnTo>
                    <a:lnTo>
                      <a:pt x="110" y="204"/>
                    </a:lnTo>
                    <a:lnTo>
                      <a:pt x="103" y="208"/>
                    </a:lnTo>
                    <a:lnTo>
                      <a:pt x="94" y="212"/>
                    </a:lnTo>
                    <a:lnTo>
                      <a:pt x="85" y="215"/>
                    </a:lnTo>
                    <a:lnTo>
                      <a:pt x="76" y="216"/>
                    </a:lnTo>
                    <a:lnTo>
                      <a:pt x="66" y="217"/>
                    </a:lnTo>
                    <a:lnTo>
                      <a:pt x="51" y="216"/>
                    </a:lnTo>
                    <a:lnTo>
                      <a:pt x="39" y="212"/>
                    </a:lnTo>
                    <a:lnTo>
                      <a:pt x="33" y="210"/>
                    </a:lnTo>
                    <a:lnTo>
                      <a:pt x="28" y="207"/>
                    </a:lnTo>
                    <a:lnTo>
                      <a:pt x="23" y="203"/>
                    </a:lnTo>
                    <a:lnTo>
                      <a:pt x="18" y="199"/>
                    </a:lnTo>
                    <a:lnTo>
                      <a:pt x="10" y="190"/>
                    </a:lnTo>
                    <a:lnTo>
                      <a:pt x="5" y="180"/>
                    </a:lnTo>
                    <a:lnTo>
                      <a:pt x="1" y="169"/>
                    </a:lnTo>
                    <a:lnTo>
                      <a:pt x="0" y="157"/>
                    </a:lnTo>
                    <a:lnTo>
                      <a:pt x="1" y="148"/>
                    </a:lnTo>
                    <a:lnTo>
                      <a:pt x="2" y="140"/>
                    </a:lnTo>
                    <a:lnTo>
                      <a:pt x="5" y="132"/>
                    </a:lnTo>
                    <a:lnTo>
                      <a:pt x="9" y="124"/>
                    </a:lnTo>
                    <a:lnTo>
                      <a:pt x="13" y="117"/>
                    </a:lnTo>
                    <a:lnTo>
                      <a:pt x="19" y="110"/>
                    </a:lnTo>
                    <a:lnTo>
                      <a:pt x="25" y="105"/>
                    </a:lnTo>
                    <a:lnTo>
                      <a:pt x="33" y="99"/>
                    </a:lnTo>
                    <a:lnTo>
                      <a:pt x="42" y="95"/>
                    </a:lnTo>
                    <a:lnTo>
                      <a:pt x="51" y="91"/>
                    </a:lnTo>
                    <a:lnTo>
                      <a:pt x="62" y="87"/>
                    </a:lnTo>
                    <a:lnTo>
                      <a:pt x="74" y="85"/>
                    </a:lnTo>
                    <a:lnTo>
                      <a:pt x="86" y="82"/>
                    </a:lnTo>
                    <a:lnTo>
                      <a:pt x="99" y="81"/>
                    </a:lnTo>
                    <a:lnTo>
                      <a:pt x="113" y="80"/>
                    </a:lnTo>
                    <a:lnTo>
                      <a:pt x="128" y="80"/>
                    </a:lnTo>
                    <a:lnTo>
                      <a:pt x="128" y="76"/>
                    </a:lnTo>
                    <a:lnTo>
                      <a:pt x="128" y="66"/>
                    </a:lnTo>
                    <a:lnTo>
                      <a:pt x="126" y="56"/>
                    </a:lnTo>
                    <a:lnTo>
                      <a:pt x="122" y="48"/>
                    </a:lnTo>
                    <a:lnTo>
                      <a:pt x="117" y="42"/>
                    </a:lnTo>
                    <a:lnTo>
                      <a:pt x="110" y="37"/>
                    </a:lnTo>
                    <a:lnTo>
                      <a:pt x="102" y="31"/>
                    </a:lnTo>
                    <a:lnTo>
                      <a:pt x="91" y="30"/>
                    </a:lnTo>
                    <a:lnTo>
                      <a:pt x="81" y="29"/>
                    </a:lnTo>
                    <a:lnTo>
                      <a:pt x="66" y="30"/>
                    </a:lnTo>
                    <a:lnTo>
                      <a:pt x="51" y="33"/>
                    </a:lnTo>
                    <a:lnTo>
                      <a:pt x="37" y="38"/>
                    </a:lnTo>
                    <a:lnTo>
                      <a:pt x="24" y="45"/>
                    </a:lnTo>
                    <a:lnTo>
                      <a:pt x="15" y="19"/>
                    </a:lnTo>
                    <a:lnTo>
                      <a:pt x="23" y="15"/>
                    </a:lnTo>
                    <a:lnTo>
                      <a:pt x="30" y="11"/>
                    </a:lnTo>
                    <a:lnTo>
                      <a:pt x="39" y="7"/>
                    </a:lnTo>
                    <a:lnTo>
                      <a:pt x="48" y="5"/>
                    </a:lnTo>
                    <a:lnTo>
                      <a:pt x="67" y="1"/>
                    </a:lnTo>
                    <a:lnTo>
                      <a:pt x="86" y="0"/>
                    </a:lnTo>
                    <a:lnTo>
                      <a:pt x="96" y="0"/>
                    </a:lnTo>
                    <a:lnTo>
                      <a:pt x="105" y="1"/>
                    </a:lnTo>
                    <a:lnTo>
                      <a:pt x="114" y="3"/>
                    </a:lnTo>
                    <a:lnTo>
                      <a:pt x="122" y="6"/>
                    </a:lnTo>
                    <a:lnTo>
                      <a:pt x="130" y="9"/>
                    </a:lnTo>
                    <a:lnTo>
                      <a:pt x="136" y="12"/>
                    </a:lnTo>
                    <a:lnTo>
                      <a:pt x="142" y="17"/>
                    </a:lnTo>
                    <a:lnTo>
                      <a:pt x="147" y="23"/>
                    </a:lnTo>
                    <a:lnTo>
                      <a:pt x="152" y="28"/>
                    </a:lnTo>
                    <a:lnTo>
                      <a:pt x="158" y="34"/>
                    </a:lnTo>
                    <a:lnTo>
                      <a:pt x="160" y="42"/>
                    </a:lnTo>
                    <a:lnTo>
                      <a:pt x="164" y="49"/>
                    </a:lnTo>
                    <a:lnTo>
                      <a:pt x="165" y="58"/>
                    </a:lnTo>
                    <a:lnTo>
                      <a:pt x="168" y="67"/>
                    </a:lnTo>
                    <a:lnTo>
                      <a:pt x="168" y="76"/>
                    </a:lnTo>
                    <a:lnTo>
                      <a:pt x="169" y="86"/>
                    </a:lnTo>
                    <a:close/>
                    <a:moveTo>
                      <a:pt x="130" y="141"/>
                    </a:moveTo>
                    <a:lnTo>
                      <a:pt x="130" y="106"/>
                    </a:lnTo>
                    <a:lnTo>
                      <a:pt x="107" y="108"/>
                    </a:lnTo>
                    <a:lnTo>
                      <a:pt x="88" y="110"/>
                    </a:lnTo>
                    <a:lnTo>
                      <a:pt x="79" y="112"/>
                    </a:lnTo>
                    <a:lnTo>
                      <a:pt x="71" y="114"/>
                    </a:lnTo>
                    <a:lnTo>
                      <a:pt x="66" y="117"/>
                    </a:lnTo>
                    <a:lnTo>
                      <a:pt x="60" y="119"/>
                    </a:lnTo>
                    <a:lnTo>
                      <a:pt x="52" y="126"/>
                    </a:lnTo>
                    <a:lnTo>
                      <a:pt x="46" y="133"/>
                    </a:lnTo>
                    <a:lnTo>
                      <a:pt x="43" y="137"/>
                    </a:lnTo>
                    <a:lnTo>
                      <a:pt x="42" y="142"/>
                    </a:lnTo>
                    <a:lnTo>
                      <a:pt x="41" y="147"/>
                    </a:lnTo>
                    <a:lnTo>
                      <a:pt x="41" y="152"/>
                    </a:lnTo>
                    <a:lnTo>
                      <a:pt x="41" y="160"/>
                    </a:lnTo>
                    <a:lnTo>
                      <a:pt x="43" y="166"/>
                    </a:lnTo>
                    <a:lnTo>
                      <a:pt x="46" y="173"/>
                    </a:lnTo>
                    <a:lnTo>
                      <a:pt x="51" y="178"/>
                    </a:lnTo>
                    <a:lnTo>
                      <a:pt x="56" y="182"/>
                    </a:lnTo>
                    <a:lnTo>
                      <a:pt x="62" y="185"/>
                    </a:lnTo>
                    <a:lnTo>
                      <a:pt x="68" y="187"/>
                    </a:lnTo>
                    <a:lnTo>
                      <a:pt x="76" y="187"/>
                    </a:lnTo>
                    <a:lnTo>
                      <a:pt x="88" y="187"/>
                    </a:lnTo>
                    <a:lnTo>
                      <a:pt x="96" y="184"/>
                    </a:lnTo>
                    <a:lnTo>
                      <a:pt x="107" y="179"/>
                    </a:lnTo>
                    <a:lnTo>
                      <a:pt x="114" y="173"/>
                    </a:lnTo>
                    <a:lnTo>
                      <a:pt x="121" y="166"/>
                    </a:lnTo>
                    <a:lnTo>
                      <a:pt x="126" y="159"/>
                    </a:lnTo>
                    <a:lnTo>
                      <a:pt x="128" y="150"/>
                    </a:lnTo>
                    <a:lnTo>
                      <a:pt x="13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0" name="Freeform 35"/>
              <p:cNvSpPr>
                <a:spLocks/>
              </p:cNvSpPr>
              <p:nvPr/>
            </p:nvSpPr>
            <p:spPr bwMode="auto">
              <a:xfrm>
                <a:off x="3303" y="3417"/>
                <a:ext cx="46" cy="54"/>
              </a:xfrm>
              <a:custGeom>
                <a:avLst/>
                <a:gdLst>
                  <a:gd name="T0" fmla="*/ 2 w 185"/>
                  <a:gd name="T1" fmla="*/ 212 h 212"/>
                  <a:gd name="T2" fmla="*/ 2 w 185"/>
                  <a:gd name="T3" fmla="*/ 62 h 212"/>
                  <a:gd name="T4" fmla="*/ 1 w 185"/>
                  <a:gd name="T5" fmla="*/ 45 h 212"/>
                  <a:gd name="T6" fmla="*/ 1 w 185"/>
                  <a:gd name="T7" fmla="*/ 30 h 212"/>
                  <a:gd name="T8" fmla="*/ 1 w 185"/>
                  <a:gd name="T9" fmla="*/ 16 h 212"/>
                  <a:gd name="T10" fmla="*/ 0 w 185"/>
                  <a:gd name="T11" fmla="*/ 5 h 212"/>
                  <a:gd name="T12" fmla="*/ 35 w 185"/>
                  <a:gd name="T13" fmla="*/ 5 h 212"/>
                  <a:gd name="T14" fmla="*/ 39 w 185"/>
                  <a:gd name="T15" fmla="*/ 40 h 212"/>
                  <a:gd name="T16" fmla="*/ 44 w 185"/>
                  <a:gd name="T17" fmla="*/ 31 h 212"/>
                  <a:gd name="T18" fmla="*/ 51 w 185"/>
                  <a:gd name="T19" fmla="*/ 24 h 212"/>
                  <a:gd name="T20" fmla="*/ 58 w 185"/>
                  <a:gd name="T21" fmla="*/ 16 h 212"/>
                  <a:gd name="T22" fmla="*/ 67 w 185"/>
                  <a:gd name="T23" fmla="*/ 11 h 212"/>
                  <a:gd name="T24" fmla="*/ 77 w 185"/>
                  <a:gd name="T25" fmla="*/ 6 h 212"/>
                  <a:gd name="T26" fmla="*/ 88 w 185"/>
                  <a:gd name="T27" fmla="*/ 2 h 212"/>
                  <a:gd name="T28" fmla="*/ 98 w 185"/>
                  <a:gd name="T29" fmla="*/ 1 h 212"/>
                  <a:gd name="T30" fmla="*/ 109 w 185"/>
                  <a:gd name="T31" fmla="*/ 0 h 212"/>
                  <a:gd name="T32" fmla="*/ 117 w 185"/>
                  <a:gd name="T33" fmla="*/ 0 h 212"/>
                  <a:gd name="T34" fmla="*/ 124 w 185"/>
                  <a:gd name="T35" fmla="*/ 1 h 212"/>
                  <a:gd name="T36" fmla="*/ 132 w 185"/>
                  <a:gd name="T37" fmla="*/ 3 h 212"/>
                  <a:gd name="T38" fmla="*/ 140 w 185"/>
                  <a:gd name="T39" fmla="*/ 6 h 212"/>
                  <a:gd name="T40" fmla="*/ 146 w 185"/>
                  <a:gd name="T41" fmla="*/ 9 h 212"/>
                  <a:gd name="T42" fmla="*/ 152 w 185"/>
                  <a:gd name="T43" fmla="*/ 12 h 212"/>
                  <a:gd name="T44" fmla="*/ 157 w 185"/>
                  <a:gd name="T45" fmla="*/ 17 h 212"/>
                  <a:gd name="T46" fmla="*/ 164 w 185"/>
                  <a:gd name="T47" fmla="*/ 23 h 212"/>
                  <a:gd name="T48" fmla="*/ 169 w 185"/>
                  <a:gd name="T49" fmla="*/ 29 h 212"/>
                  <a:gd name="T50" fmla="*/ 173 w 185"/>
                  <a:gd name="T51" fmla="*/ 35 h 212"/>
                  <a:gd name="T52" fmla="*/ 177 w 185"/>
                  <a:gd name="T53" fmla="*/ 43 h 212"/>
                  <a:gd name="T54" fmla="*/ 179 w 185"/>
                  <a:gd name="T55" fmla="*/ 52 h 212"/>
                  <a:gd name="T56" fmla="*/ 182 w 185"/>
                  <a:gd name="T57" fmla="*/ 59 h 212"/>
                  <a:gd name="T58" fmla="*/ 184 w 185"/>
                  <a:gd name="T59" fmla="*/ 70 h 212"/>
                  <a:gd name="T60" fmla="*/ 184 w 185"/>
                  <a:gd name="T61" fmla="*/ 80 h 212"/>
                  <a:gd name="T62" fmla="*/ 185 w 185"/>
                  <a:gd name="T63" fmla="*/ 90 h 212"/>
                  <a:gd name="T64" fmla="*/ 185 w 185"/>
                  <a:gd name="T65" fmla="*/ 212 h 212"/>
                  <a:gd name="T66" fmla="*/ 145 w 185"/>
                  <a:gd name="T67" fmla="*/ 212 h 212"/>
                  <a:gd name="T68" fmla="*/ 145 w 185"/>
                  <a:gd name="T69" fmla="*/ 95 h 212"/>
                  <a:gd name="T70" fmla="*/ 145 w 185"/>
                  <a:gd name="T71" fmla="*/ 81 h 212"/>
                  <a:gd name="T72" fmla="*/ 142 w 185"/>
                  <a:gd name="T73" fmla="*/ 68 h 212"/>
                  <a:gd name="T74" fmla="*/ 138 w 185"/>
                  <a:gd name="T75" fmla="*/ 58 h 212"/>
                  <a:gd name="T76" fmla="*/ 132 w 185"/>
                  <a:gd name="T77" fmla="*/ 49 h 212"/>
                  <a:gd name="T78" fmla="*/ 126 w 185"/>
                  <a:gd name="T79" fmla="*/ 42 h 212"/>
                  <a:gd name="T80" fmla="*/ 117 w 185"/>
                  <a:gd name="T81" fmla="*/ 37 h 212"/>
                  <a:gd name="T82" fmla="*/ 108 w 185"/>
                  <a:gd name="T83" fmla="*/ 34 h 212"/>
                  <a:gd name="T84" fmla="*/ 96 w 185"/>
                  <a:gd name="T85" fmla="*/ 33 h 212"/>
                  <a:gd name="T86" fmla="*/ 85 w 185"/>
                  <a:gd name="T87" fmla="*/ 34 h 212"/>
                  <a:gd name="T88" fmla="*/ 76 w 185"/>
                  <a:gd name="T89" fmla="*/ 37 h 212"/>
                  <a:gd name="T90" fmla="*/ 67 w 185"/>
                  <a:gd name="T91" fmla="*/ 42 h 212"/>
                  <a:gd name="T92" fmla="*/ 58 w 185"/>
                  <a:gd name="T93" fmla="*/ 49 h 212"/>
                  <a:gd name="T94" fmla="*/ 51 w 185"/>
                  <a:gd name="T95" fmla="*/ 57 h 212"/>
                  <a:gd name="T96" fmla="*/ 46 w 185"/>
                  <a:gd name="T97" fmla="*/ 67 h 212"/>
                  <a:gd name="T98" fmla="*/ 43 w 185"/>
                  <a:gd name="T99" fmla="*/ 77 h 212"/>
                  <a:gd name="T100" fmla="*/ 42 w 185"/>
                  <a:gd name="T101" fmla="*/ 89 h 212"/>
                  <a:gd name="T102" fmla="*/ 42 w 185"/>
                  <a:gd name="T103" fmla="*/ 212 h 212"/>
                  <a:gd name="T104" fmla="*/ 2 w 185"/>
                  <a:gd name="T10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 h="212">
                    <a:moveTo>
                      <a:pt x="2" y="212"/>
                    </a:moveTo>
                    <a:lnTo>
                      <a:pt x="2" y="62"/>
                    </a:lnTo>
                    <a:lnTo>
                      <a:pt x="1" y="45"/>
                    </a:lnTo>
                    <a:lnTo>
                      <a:pt x="1" y="30"/>
                    </a:lnTo>
                    <a:lnTo>
                      <a:pt x="1" y="16"/>
                    </a:lnTo>
                    <a:lnTo>
                      <a:pt x="0" y="5"/>
                    </a:lnTo>
                    <a:lnTo>
                      <a:pt x="35" y="5"/>
                    </a:lnTo>
                    <a:lnTo>
                      <a:pt x="39" y="40"/>
                    </a:lnTo>
                    <a:lnTo>
                      <a:pt x="44" y="31"/>
                    </a:lnTo>
                    <a:lnTo>
                      <a:pt x="51" y="24"/>
                    </a:lnTo>
                    <a:lnTo>
                      <a:pt x="58" y="16"/>
                    </a:lnTo>
                    <a:lnTo>
                      <a:pt x="67" y="11"/>
                    </a:lnTo>
                    <a:lnTo>
                      <a:pt x="77" y="6"/>
                    </a:lnTo>
                    <a:lnTo>
                      <a:pt x="88" y="2"/>
                    </a:lnTo>
                    <a:lnTo>
                      <a:pt x="98" y="1"/>
                    </a:lnTo>
                    <a:lnTo>
                      <a:pt x="109" y="0"/>
                    </a:lnTo>
                    <a:lnTo>
                      <a:pt x="117" y="0"/>
                    </a:lnTo>
                    <a:lnTo>
                      <a:pt x="124" y="1"/>
                    </a:lnTo>
                    <a:lnTo>
                      <a:pt x="132" y="3"/>
                    </a:lnTo>
                    <a:lnTo>
                      <a:pt x="140" y="6"/>
                    </a:lnTo>
                    <a:lnTo>
                      <a:pt x="146" y="9"/>
                    </a:lnTo>
                    <a:lnTo>
                      <a:pt x="152" y="12"/>
                    </a:lnTo>
                    <a:lnTo>
                      <a:pt x="157" y="17"/>
                    </a:lnTo>
                    <a:lnTo>
                      <a:pt x="164" y="23"/>
                    </a:lnTo>
                    <a:lnTo>
                      <a:pt x="169" y="29"/>
                    </a:lnTo>
                    <a:lnTo>
                      <a:pt x="173" y="35"/>
                    </a:lnTo>
                    <a:lnTo>
                      <a:pt x="177" y="43"/>
                    </a:lnTo>
                    <a:lnTo>
                      <a:pt x="179" y="52"/>
                    </a:lnTo>
                    <a:lnTo>
                      <a:pt x="182" y="59"/>
                    </a:lnTo>
                    <a:lnTo>
                      <a:pt x="184" y="70"/>
                    </a:lnTo>
                    <a:lnTo>
                      <a:pt x="184" y="80"/>
                    </a:lnTo>
                    <a:lnTo>
                      <a:pt x="185" y="90"/>
                    </a:lnTo>
                    <a:lnTo>
                      <a:pt x="185" y="212"/>
                    </a:lnTo>
                    <a:lnTo>
                      <a:pt x="145" y="212"/>
                    </a:lnTo>
                    <a:lnTo>
                      <a:pt x="145" y="95"/>
                    </a:lnTo>
                    <a:lnTo>
                      <a:pt x="145" y="81"/>
                    </a:lnTo>
                    <a:lnTo>
                      <a:pt x="142" y="68"/>
                    </a:lnTo>
                    <a:lnTo>
                      <a:pt x="138" y="58"/>
                    </a:lnTo>
                    <a:lnTo>
                      <a:pt x="132" y="49"/>
                    </a:lnTo>
                    <a:lnTo>
                      <a:pt x="126" y="42"/>
                    </a:lnTo>
                    <a:lnTo>
                      <a:pt x="117" y="37"/>
                    </a:lnTo>
                    <a:lnTo>
                      <a:pt x="108" y="34"/>
                    </a:lnTo>
                    <a:lnTo>
                      <a:pt x="96" y="33"/>
                    </a:lnTo>
                    <a:lnTo>
                      <a:pt x="85" y="34"/>
                    </a:lnTo>
                    <a:lnTo>
                      <a:pt x="76" y="37"/>
                    </a:lnTo>
                    <a:lnTo>
                      <a:pt x="67" y="42"/>
                    </a:lnTo>
                    <a:lnTo>
                      <a:pt x="58" y="49"/>
                    </a:lnTo>
                    <a:lnTo>
                      <a:pt x="51" y="57"/>
                    </a:lnTo>
                    <a:lnTo>
                      <a:pt x="46" y="67"/>
                    </a:lnTo>
                    <a:lnTo>
                      <a:pt x="43" y="77"/>
                    </a:lnTo>
                    <a:lnTo>
                      <a:pt x="42" y="89"/>
                    </a:lnTo>
                    <a:lnTo>
                      <a:pt x="42" y="212"/>
                    </a:lnTo>
                    <a:lnTo>
                      <a:pt x="2"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1" name="Freeform 36"/>
              <p:cNvSpPr>
                <a:spLocks noEditPoints="1"/>
              </p:cNvSpPr>
              <p:nvPr/>
            </p:nvSpPr>
            <p:spPr bwMode="auto">
              <a:xfrm>
                <a:off x="3361" y="3417"/>
                <a:ext cx="43" cy="55"/>
              </a:xfrm>
              <a:custGeom>
                <a:avLst/>
                <a:gdLst>
                  <a:gd name="T0" fmla="*/ 168 w 172"/>
                  <a:gd name="T1" fmla="*/ 162 h 217"/>
                  <a:gd name="T2" fmla="*/ 169 w 172"/>
                  <a:gd name="T3" fmla="*/ 190 h 217"/>
                  <a:gd name="T4" fmla="*/ 172 w 172"/>
                  <a:gd name="T5" fmla="*/ 212 h 217"/>
                  <a:gd name="T6" fmla="*/ 131 w 172"/>
                  <a:gd name="T7" fmla="*/ 185 h 217"/>
                  <a:gd name="T8" fmla="*/ 117 w 172"/>
                  <a:gd name="T9" fmla="*/ 199 h 217"/>
                  <a:gd name="T10" fmla="*/ 102 w 172"/>
                  <a:gd name="T11" fmla="*/ 208 h 217"/>
                  <a:gd name="T12" fmla="*/ 85 w 172"/>
                  <a:gd name="T13" fmla="*/ 215 h 217"/>
                  <a:gd name="T14" fmla="*/ 65 w 172"/>
                  <a:gd name="T15" fmla="*/ 217 h 217"/>
                  <a:gd name="T16" fmla="*/ 38 w 172"/>
                  <a:gd name="T17" fmla="*/ 212 h 217"/>
                  <a:gd name="T18" fmla="*/ 27 w 172"/>
                  <a:gd name="T19" fmla="*/ 207 h 217"/>
                  <a:gd name="T20" fmla="*/ 18 w 172"/>
                  <a:gd name="T21" fmla="*/ 199 h 217"/>
                  <a:gd name="T22" fmla="*/ 4 w 172"/>
                  <a:gd name="T23" fmla="*/ 180 h 217"/>
                  <a:gd name="T24" fmla="*/ 0 w 172"/>
                  <a:gd name="T25" fmla="*/ 157 h 217"/>
                  <a:gd name="T26" fmla="*/ 2 w 172"/>
                  <a:gd name="T27" fmla="*/ 140 h 217"/>
                  <a:gd name="T28" fmla="*/ 8 w 172"/>
                  <a:gd name="T29" fmla="*/ 124 h 217"/>
                  <a:gd name="T30" fmla="*/ 18 w 172"/>
                  <a:gd name="T31" fmla="*/ 110 h 217"/>
                  <a:gd name="T32" fmla="*/ 33 w 172"/>
                  <a:gd name="T33" fmla="*/ 99 h 217"/>
                  <a:gd name="T34" fmla="*/ 51 w 172"/>
                  <a:gd name="T35" fmla="*/ 91 h 217"/>
                  <a:gd name="T36" fmla="*/ 73 w 172"/>
                  <a:gd name="T37" fmla="*/ 85 h 217"/>
                  <a:gd name="T38" fmla="*/ 99 w 172"/>
                  <a:gd name="T39" fmla="*/ 81 h 217"/>
                  <a:gd name="T40" fmla="*/ 129 w 172"/>
                  <a:gd name="T41" fmla="*/ 80 h 217"/>
                  <a:gd name="T42" fmla="*/ 127 w 172"/>
                  <a:gd name="T43" fmla="*/ 66 h 217"/>
                  <a:gd name="T44" fmla="*/ 122 w 172"/>
                  <a:gd name="T45" fmla="*/ 48 h 217"/>
                  <a:gd name="T46" fmla="*/ 110 w 172"/>
                  <a:gd name="T47" fmla="*/ 37 h 217"/>
                  <a:gd name="T48" fmla="*/ 92 w 172"/>
                  <a:gd name="T49" fmla="*/ 30 h 217"/>
                  <a:gd name="T50" fmla="*/ 65 w 172"/>
                  <a:gd name="T51" fmla="*/ 30 h 217"/>
                  <a:gd name="T52" fmla="*/ 37 w 172"/>
                  <a:gd name="T53" fmla="*/ 38 h 217"/>
                  <a:gd name="T54" fmla="*/ 16 w 172"/>
                  <a:gd name="T55" fmla="*/ 19 h 217"/>
                  <a:gd name="T56" fmla="*/ 31 w 172"/>
                  <a:gd name="T57" fmla="*/ 11 h 217"/>
                  <a:gd name="T58" fmla="*/ 47 w 172"/>
                  <a:gd name="T59" fmla="*/ 5 h 217"/>
                  <a:gd name="T60" fmla="*/ 87 w 172"/>
                  <a:gd name="T61" fmla="*/ 0 h 217"/>
                  <a:gd name="T62" fmla="*/ 106 w 172"/>
                  <a:gd name="T63" fmla="*/ 1 h 217"/>
                  <a:gd name="T64" fmla="*/ 122 w 172"/>
                  <a:gd name="T65" fmla="*/ 6 h 217"/>
                  <a:gd name="T66" fmla="*/ 136 w 172"/>
                  <a:gd name="T67" fmla="*/ 12 h 217"/>
                  <a:gd name="T68" fmla="*/ 148 w 172"/>
                  <a:gd name="T69" fmla="*/ 23 h 217"/>
                  <a:gd name="T70" fmla="*/ 157 w 172"/>
                  <a:gd name="T71" fmla="*/ 34 h 217"/>
                  <a:gd name="T72" fmla="*/ 163 w 172"/>
                  <a:gd name="T73" fmla="*/ 49 h 217"/>
                  <a:gd name="T74" fmla="*/ 167 w 172"/>
                  <a:gd name="T75" fmla="*/ 67 h 217"/>
                  <a:gd name="T76" fmla="*/ 168 w 172"/>
                  <a:gd name="T77" fmla="*/ 86 h 217"/>
                  <a:gd name="T78" fmla="*/ 130 w 172"/>
                  <a:gd name="T79" fmla="*/ 106 h 217"/>
                  <a:gd name="T80" fmla="*/ 87 w 172"/>
                  <a:gd name="T81" fmla="*/ 110 h 217"/>
                  <a:gd name="T82" fmla="*/ 71 w 172"/>
                  <a:gd name="T83" fmla="*/ 114 h 217"/>
                  <a:gd name="T84" fmla="*/ 60 w 172"/>
                  <a:gd name="T85" fmla="*/ 119 h 217"/>
                  <a:gd name="T86" fmla="*/ 45 w 172"/>
                  <a:gd name="T87" fmla="*/ 133 h 217"/>
                  <a:gd name="T88" fmla="*/ 41 w 172"/>
                  <a:gd name="T89" fmla="*/ 142 h 217"/>
                  <a:gd name="T90" fmla="*/ 40 w 172"/>
                  <a:gd name="T91" fmla="*/ 152 h 217"/>
                  <a:gd name="T92" fmla="*/ 42 w 172"/>
                  <a:gd name="T93" fmla="*/ 166 h 217"/>
                  <a:gd name="T94" fmla="*/ 50 w 172"/>
                  <a:gd name="T95" fmla="*/ 178 h 217"/>
                  <a:gd name="T96" fmla="*/ 61 w 172"/>
                  <a:gd name="T97" fmla="*/ 185 h 217"/>
                  <a:gd name="T98" fmla="*/ 75 w 172"/>
                  <a:gd name="T99" fmla="*/ 187 h 217"/>
                  <a:gd name="T100" fmla="*/ 97 w 172"/>
                  <a:gd name="T101" fmla="*/ 184 h 217"/>
                  <a:gd name="T102" fmla="*/ 113 w 172"/>
                  <a:gd name="T103" fmla="*/ 173 h 217"/>
                  <a:gd name="T104" fmla="*/ 125 w 172"/>
                  <a:gd name="T105" fmla="*/ 159 h 217"/>
                  <a:gd name="T106" fmla="*/ 130 w 172"/>
                  <a:gd name="T107" fmla="*/ 14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7">
                    <a:moveTo>
                      <a:pt x="168" y="86"/>
                    </a:moveTo>
                    <a:lnTo>
                      <a:pt x="168" y="162"/>
                    </a:lnTo>
                    <a:lnTo>
                      <a:pt x="168" y="176"/>
                    </a:lnTo>
                    <a:lnTo>
                      <a:pt x="169" y="190"/>
                    </a:lnTo>
                    <a:lnTo>
                      <a:pt x="171" y="202"/>
                    </a:lnTo>
                    <a:lnTo>
                      <a:pt x="172" y="212"/>
                    </a:lnTo>
                    <a:lnTo>
                      <a:pt x="135" y="212"/>
                    </a:lnTo>
                    <a:lnTo>
                      <a:pt x="131" y="185"/>
                    </a:lnTo>
                    <a:lnTo>
                      <a:pt x="125" y="193"/>
                    </a:lnTo>
                    <a:lnTo>
                      <a:pt x="117" y="199"/>
                    </a:lnTo>
                    <a:lnTo>
                      <a:pt x="111" y="204"/>
                    </a:lnTo>
                    <a:lnTo>
                      <a:pt x="102" y="208"/>
                    </a:lnTo>
                    <a:lnTo>
                      <a:pt x="94" y="212"/>
                    </a:lnTo>
                    <a:lnTo>
                      <a:pt x="85" y="215"/>
                    </a:lnTo>
                    <a:lnTo>
                      <a:pt x="75" y="216"/>
                    </a:lnTo>
                    <a:lnTo>
                      <a:pt x="65" y="217"/>
                    </a:lnTo>
                    <a:lnTo>
                      <a:pt x="51" y="216"/>
                    </a:lnTo>
                    <a:lnTo>
                      <a:pt x="38" y="212"/>
                    </a:lnTo>
                    <a:lnTo>
                      <a:pt x="33" y="210"/>
                    </a:lnTo>
                    <a:lnTo>
                      <a:pt x="27" y="207"/>
                    </a:lnTo>
                    <a:lnTo>
                      <a:pt x="22" y="203"/>
                    </a:lnTo>
                    <a:lnTo>
                      <a:pt x="18" y="199"/>
                    </a:lnTo>
                    <a:lnTo>
                      <a:pt x="10" y="190"/>
                    </a:lnTo>
                    <a:lnTo>
                      <a:pt x="4" y="180"/>
                    </a:lnTo>
                    <a:lnTo>
                      <a:pt x="2" y="169"/>
                    </a:lnTo>
                    <a:lnTo>
                      <a:pt x="0" y="157"/>
                    </a:lnTo>
                    <a:lnTo>
                      <a:pt x="0" y="148"/>
                    </a:lnTo>
                    <a:lnTo>
                      <a:pt x="2" y="140"/>
                    </a:lnTo>
                    <a:lnTo>
                      <a:pt x="4" y="132"/>
                    </a:lnTo>
                    <a:lnTo>
                      <a:pt x="8" y="124"/>
                    </a:lnTo>
                    <a:lnTo>
                      <a:pt x="13" y="117"/>
                    </a:lnTo>
                    <a:lnTo>
                      <a:pt x="18" y="110"/>
                    </a:lnTo>
                    <a:lnTo>
                      <a:pt x="26" y="105"/>
                    </a:lnTo>
                    <a:lnTo>
                      <a:pt x="33" y="99"/>
                    </a:lnTo>
                    <a:lnTo>
                      <a:pt x="41" y="95"/>
                    </a:lnTo>
                    <a:lnTo>
                      <a:pt x="51" y="91"/>
                    </a:lnTo>
                    <a:lnTo>
                      <a:pt x="61" y="87"/>
                    </a:lnTo>
                    <a:lnTo>
                      <a:pt x="73" y="85"/>
                    </a:lnTo>
                    <a:lnTo>
                      <a:pt x="85" y="82"/>
                    </a:lnTo>
                    <a:lnTo>
                      <a:pt x="99" y="81"/>
                    </a:lnTo>
                    <a:lnTo>
                      <a:pt x="113" y="80"/>
                    </a:lnTo>
                    <a:lnTo>
                      <a:pt x="129" y="80"/>
                    </a:lnTo>
                    <a:lnTo>
                      <a:pt x="129" y="76"/>
                    </a:lnTo>
                    <a:lnTo>
                      <a:pt x="127" y="66"/>
                    </a:lnTo>
                    <a:lnTo>
                      <a:pt x="125" y="56"/>
                    </a:lnTo>
                    <a:lnTo>
                      <a:pt x="122" y="48"/>
                    </a:lnTo>
                    <a:lnTo>
                      <a:pt x="116" y="42"/>
                    </a:lnTo>
                    <a:lnTo>
                      <a:pt x="110" y="37"/>
                    </a:lnTo>
                    <a:lnTo>
                      <a:pt x="102" y="31"/>
                    </a:lnTo>
                    <a:lnTo>
                      <a:pt x="92" y="30"/>
                    </a:lnTo>
                    <a:lnTo>
                      <a:pt x="80" y="29"/>
                    </a:lnTo>
                    <a:lnTo>
                      <a:pt x="65" y="30"/>
                    </a:lnTo>
                    <a:lnTo>
                      <a:pt x="51" y="33"/>
                    </a:lnTo>
                    <a:lnTo>
                      <a:pt x="37" y="38"/>
                    </a:lnTo>
                    <a:lnTo>
                      <a:pt x="24" y="45"/>
                    </a:lnTo>
                    <a:lnTo>
                      <a:pt x="16" y="19"/>
                    </a:lnTo>
                    <a:lnTo>
                      <a:pt x="23" y="15"/>
                    </a:lnTo>
                    <a:lnTo>
                      <a:pt x="31" y="11"/>
                    </a:lnTo>
                    <a:lnTo>
                      <a:pt x="40" y="7"/>
                    </a:lnTo>
                    <a:lnTo>
                      <a:pt x="47" y="5"/>
                    </a:lnTo>
                    <a:lnTo>
                      <a:pt x="66" y="1"/>
                    </a:lnTo>
                    <a:lnTo>
                      <a:pt x="87" y="0"/>
                    </a:lnTo>
                    <a:lnTo>
                      <a:pt x="97" y="0"/>
                    </a:lnTo>
                    <a:lnTo>
                      <a:pt x="106" y="1"/>
                    </a:lnTo>
                    <a:lnTo>
                      <a:pt x="115" y="3"/>
                    </a:lnTo>
                    <a:lnTo>
                      <a:pt x="122" y="6"/>
                    </a:lnTo>
                    <a:lnTo>
                      <a:pt x="130" y="9"/>
                    </a:lnTo>
                    <a:lnTo>
                      <a:pt x="136" y="12"/>
                    </a:lnTo>
                    <a:lnTo>
                      <a:pt x="143" y="17"/>
                    </a:lnTo>
                    <a:lnTo>
                      <a:pt x="148" y="23"/>
                    </a:lnTo>
                    <a:lnTo>
                      <a:pt x="153" y="28"/>
                    </a:lnTo>
                    <a:lnTo>
                      <a:pt x="157" y="34"/>
                    </a:lnTo>
                    <a:lnTo>
                      <a:pt x="161" y="42"/>
                    </a:lnTo>
                    <a:lnTo>
                      <a:pt x="163" y="49"/>
                    </a:lnTo>
                    <a:lnTo>
                      <a:pt x="166" y="58"/>
                    </a:lnTo>
                    <a:lnTo>
                      <a:pt x="167" y="67"/>
                    </a:lnTo>
                    <a:lnTo>
                      <a:pt x="168" y="76"/>
                    </a:lnTo>
                    <a:lnTo>
                      <a:pt x="168" y="86"/>
                    </a:lnTo>
                    <a:close/>
                    <a:moveTo>
                      <a:pt x="130" y="141"/>
                    </a:moveTo>
                    <a:lnTo>
                      <a:pt x="130" y="106"/>
                    </a:lnTo>
                    <a:lnTo>
                      <a:pt x="106" y="108"/>
                    </a:lnTo>
                    <a:lnTo>
                      <a:pt x="87" y="110"/>
                    </a:lnTo>
                    <a:lnTo>
                      <a:pt x="79" y="112"/>
                    </a:lnTo>
                    <a:lnTo>
                      <a:pt x="71" y="114"/>
                    </a:lnTo>
                    <a:lnTo>
                      <a:pt x="65" y="117"/>
                    </a:lnTo>
                    <a:lnTo>
                      <a:pt x="60" y="119"/>
                    </a:lnTo>
                    <a:lnTo>
                      <a:pt x="51" y="126"/>
                    </a:lnTo>
                    <a:lnTo>
                      <a:pt x="45" y="133"/>
                    </a:lnTo>
                    <a:lnTo>
                      <a:pt x="44" y="137"/>
                    </a:lnTo>
                    <a:lnTo>
                      <a:pt x="41" y="142"/>
                    </a:lnTo>
                    <a:lnTo>
                      <a:pt x="41" y="147"/>
                    </a:lnTo>
                    <a:lnTo>
                      <a:pt x="40" y="152"/>
                    </a:lnTo>
                    <a:lnTo>
                      <a:pt x="41" y="160"/>
                    </a:lnTo>
                    <a:lnTo>
                      <a:pt x="42" y="166"/>
                    </a:lnTo>
                    <a:lnTo>
                      <a:pt x="46" y="173"/>
                    </a:lnTo>
                    <a:lnTo>
                      <a:pt x="50" y="178"/>
                    </a:lnTo>
                    <a:lnTo>
                      <a:pt x="55" y="182"/>
                    </a:lnTo>
                    <a:lnTo>
                      <a:pt x="61" y="185"/>
                    </a:lnTo>
                    <a:lnTo>
                      <a:pt x="68" y="187"/>
                    </a:lnTo>
                    <a:lnTo>
                      <a:pt x="75" y="187"/>
                    </a:lnTo>
                    <a:lnTo>
                      <a:pt x="87" y="187"/>
                    </a:lnTo>
                    <a:lnTo>
                      <a:pt x="97" y="184"/>
                    </a:lnTo>
                    <a:lnTo>
                      <a:pt x="106" y="179"/>
                    </a:lnTo>
                    <a:lnTo>
                      <a:pt x="113" y="173"/>
                    </a:lnTo>
                    <a:lnTo>
                      <a:pt x="121" y="166"/>
                    </a:lnTo>
                    <a:lnTo>
                      <a:pt x="125" y="159"/>
                    </a:lnTo>
                    <a:lnTo>
                      <a:pt x="129" y="150"/>
                    </a:lnTo>
                    <a:lnTo>
                      <a:pt x="13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2" name="Rectangle 37"/>
              <p:cNvSpPr>
                <a:spLocks noChangeArrowheads="1"/>
              </p:cNvSpPr>
              <p:nvPr/>
            </p:nvSpPr>
            <p:spPr bwMode="auto">
              <a:xfrm>
                <a:off x="3442" y="3398"/>
                <a:ext cx="10" cy="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3" name="Freeform 38"/>
              <p:cNvSpPr>
                <a:spLocks/>
              </p:cNvSpPr>
              <p:nvPr/>
            </p:nvSpPr>
            <p:spPr bwMode="auto">
              <a:xfrm>
                <a:off x="3464" y="3417"/>
                <a:ext cx="36" cy="55"/>
              </a:xfrm>
              <a:custGeom>
                <a:avLst/>
                <a:gdLst>
                  <a:gd name="T0" fmla="*/ 10 w 141"/>
                  <a:gd name="T1" fmla="*/ 171 h 217"/>
                  <a:gd name="T2" fmla="*/ 36 w 141"/>
                  <a:gd name="T3" fmla="*/ 183 h 217"/>
                  <a:gd name="T4" fmla="*/ 62 w 141"/>
                  <a:gd name="T5" fmla="*/ 187 h 217"/>
                  <a:gd name="T6" fmla="*/ 79 w 141"/>
                  <a:gd name="T7" fmla="*/ 185 h 217"/>
                  <a:gd name="T8" fmla="*/ 92 w 141"/>
                  <a:gd name="T9" fmla="*/ 179 h 217"/>
                  <a:gd name="T10" fmla="*/ 99 w 141"/>
                  <a:gd name="T11" fmla="*/ 169 h 217"/>
                  <a:gd name="T12" fmla="*/ 102 w 141"/>
                  <a:gd name="T13" fmla="*/ 157 h 217"/>
                  <a:gd name="T14" fmla="*/ 100 w 141"/>
                  <a:gd name="T15" fmla="*/ 145 h 217"/>
                  <a:gd name="T16" fmla="*/ 94 w 141"/>
                  <a:gd name="T17" fmla="*/ 136 h 217"/>
                  <a:gd name="T18" fmla="*/ 81 w 141"/>
                  <a:gd name="T19" fmla="*/ 128 h 217"/>
                  <a:gd name="T20" fmla="*/ 64 w 141"/>
                  <a:gd name="T21" fmla="*/ 120 h 217"/>
                  <a:gd name="T22" fmla="*/ 38 w 141"/>
                  <a:gd name="T23" fmla="*/ 109 h 217"/>
                  <a:gd name="T24" fmla="*/ 20 w 141"/>
                  <a:gd name="T25" fmla="*/ 96 h 217"/>
                  <a:gd name="T26" fmla="*/ 10 w 141"/>
                  <a:gd name="T27" fmla="*/ 80 h 217"/>
                  <a:gd name="T28" fmla="*/ 6 w 141"/>
                  <a:gd name="T29" fmla="*/ 62 h 217"/>
                  <a:gd name="T30" fmla="*/ 8 w 141"/>
                  <a:gd name="T31" fmla="*/ 49 h 217"/>
                  <a:gd name="T32" fmla="*/ 11 w 141"/>
                  <a:gd name="T33" fmla="*/ 38 h 217"/>
                  <a:gd name="T34" fmla="*/ 18 w 141"/>
                  <a:gd name="T35" fmla="*/ 28 h 217"/>
                  <a:gd name="T36" fmla="*/ 27 w 141"/>
                  <a:gd name="T37" fmla="*/ 17 h 217"/>
                  <a:gd name="T38" fmla="*/ 37 w 141"/>
                  <a:gd name="T39" fmla="*/ 10 h 217"/>
                  <a:gd name="T40" fmla="*/ 50 w 141"/>
                  <a:gd name="T41" fmla="*/ 5 h 217"/>
                  <a:gd name="T42" fmla="*/ 80 w 141"/>
                  <a:gd name="T43" fmla="*/ 0 h 217"/>
                  <a:gd name="T44" fmla="*/ 109 w 141"/>
                  <a:gd name="T45" fmla="*/ 3 h 217"/>
                  <a:gd name="T46" fmla="*/ 133 w 141"/>
                  <a:gd name="T47" fmla="*/ 12 h 217"/>
                  <a:gd name="T48" fmla="*/ 113 w 141"/>
                  <a:gd name="T49" fmla="*/ 37 h 217"/>
                  <a:gd name="T50" fmla="*/ 90 w 141"/>
                  <a:gd name="T51" fmla="*/ 30 h 217"/>
                  <a:gd name="T52" fmla="*/ 71 w 141"/>
                  <a:gd name="T53" fmla="*/ 29 h 217"/>
                  <a:gd name="T54" fmla="*/ 58 w 141"/>
                  <a:gd name="T55" fmla="*/ 34 h 217"/>
                  <a:gd name="T56" fmla="*/ 50 w 141"/>
                  <a:gd name="T57" fmla="*/ 42 h 217"/>
                  <a:gd name="T58" fmla="*/ 46 w 141"/>
                  <a:gd name="T59" fmla="*/ 51 h 217"/>
                  <a:gd name="T60" fmla="*/ 46 w 141"/>
                  <a:gd name="T61" fmla="*/ 62 h 217"/>
                  <a:gd name="T62" fmla="*/ 50 w 141"/>
                  <a:gd name="T63" fmla="*/ 71 h 217"/>
                  <a:gd name="T64" fmla="*/ 57 w 141"/>
                  <a:gd name="T65" fmla="*/ 79 h 217"/>
                  <a:gd name="T66" fmla="*/ 74 w 141"/>
                  <a:gd name="T67" fmla="*/ 87 h 217"/>
                  <a:gd name="T68" fmla="*/ 99 w 141"/>
                  <a:gd name="T69" fmla="*/ 98 h 217"/>
                  <a:gd name="T70" fmla="*/ 121 w 141"/>
                  <a:gd name="T71" fmla="*/ 110 h 217"/>
                  <a:gd name="T72" fmla="*/ 133 w 141"/>
                  <a:gd name="T73" fmla="*/ 124 h 217"/>
                  <a:gd name="T74" fmla="*/ 140 w 141"/>
                  <a:gd name="T75" fmla="*/ 143 h 217"/>
                  <a:gd name="T76" fmla="*/ 141 w 141"/>
                  <a:gd name="T77" fmla="*/ 161 h 217"/>
                  <a:gd name="T78" fmla="*/ 139 w 141"/>
                  <a:gd name="T79" fmla="*/ 174 h 217"/>
                  <a:gd name="T80" fmla="*/ 132 w 141"/>
                  <a:gd name="T81" fmla="*/ 185 h 217"/>
                  <a:gd name="T82" fmla="*/ 125 w 141"/>
                  <a:gd name="T83" fmla="*/ 194 h 217"/>
                  <a:gd name="T84" fmla="*/ 114 w 141"/>
                  <a:gd name="T85" fmla="*/ 203 h 217"/>
                  <a:gd name="T86" fmla="*/ 102 w 141"/>
                  <a:gd name="T87" fmla="*/ 210 h 217"/>
                  <a:gd name="T88" fmla="*/ 79 w 141"/>
                  <a:gd name="T89" fmla="*/ 216 h 217"/>
                  <a:gd name="T90" fmla="*/ 44 w 141"/>
                  <a:gd name="T91" fmla="*/ 216 h 217"/>
                  <a:gd name="T92" fmla="*/ 14 w 141"/>
                  <a:gd name="T93" fmla="*/ 20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1" h="217">
                    <a:moveTo>
                      <a:pt x="0" y="202"/>
                    </a:moveTo>
                    <a:lnTo>
                      <a:pt x="10" y="171"/>
                    </a:lnTo>
                    <a:lnTo>
                      <a:pt x="23" y="179"/>
                    </a:lnTo>
                    <a:lnTo>
                      <a:pt x="36" y="183"/>
                    </a:lnTo>
                    <a:lnTo>
                      <a:pt x="48" y="187"/>
                    </a:lnTo>
                    <a:lnTo>
                      <a:pt x="62" y="187"/>
                    </a:lnTo>
                    <a:lnTo>
                      <a:pt x="71" y="187"/>
                    </a:lnTo>
                    <a:lnTo>
                      <a:pt x="79" y="185"/>
                    </a:lnTo>
                    <a:lnTo>
                      <a:pt x="86" y="183"/>
                    </a:lnTo>
                    <a:lnTo>
                      <a:pt x="92" y="179"/>
                    </a:lnTo>
                    <a:lnTo>
                      <a:pt x="97" y="175"/>
                    </a:lnTo>
                    <a:lnTo>
                      <a:pt x="99" y="169"/>
                    </a:lnTo>
                    <a:lnTo>
                      <a:pt x="102" y="164"/>
                    </a:lnTo>
                    <a:lnTo>
                      <a:pt x="102" y="157"/>
                    </a:lnTo>
                    <a:lnTo>
                      <a:pt x="102" y="151"/>
                    </a:lnTo>
                    <a:lnTo>
                      <a:pt x="100" y="145"/>
                    </a:lnTo>
                    <a:lnTo>
                      <a:pt x="98" y="141"/>
                    </a:lnTo>
                    <a:lnTo>
                      <a:pt x="94" y="136"/>
                    </a:lnTo>
                    <a:lnTo>
                      <a:pt x="89" y="132"/>
                    </a:lnTo>
                    <a:lnTo>
                      <a:pt x="81" y="128"/>
                    </a:lnTo>
                    <a:lnTo>
                      <a:pt x="74" y="124"/>
                    </a:lnTo>
                    <a:lnTo>
                      <a:pt x="64" y="120"/>
                    </a:lnTo>
                    <a:lnTo>
                      <a:pt x="50" y="115"/>
                    </a:lnTo>
                    <a:lnTo>
                      <a:pt x="38" y="109"/>
                    </a:lnTo>
                    <a:lnTo>
                      <a:pt x="28" y="103"/>
                    </a:lnTo>
                    <a:lnTo>
                      <a:pt x="20" y="96"/>
                    </a:lnTo>
                    <a:lnTo>
                      <a:pt x="14" y="89"/>
                    </a:lnTo>
                    <a:lnTo>
                      <a:pt x="10" y="80"/>
                    </a:lnTo>
                    <a:lnTo>
                      <a:pt x="8" y="71"/>
                    </a:lnTo>
                    <a:lnTo>
                      <a:pt x="6" y="62"/>
                    </a:lnTo>
                    <a:lnTo>
                      <a:pt x="6" y="56"/>
                    </a:lnTo>
                    <a:lnTo>
                      <a:pt x="8" y="49"/>
                    </a:lnTo>
                    <a:lnTo>
                      <a:pt x="9" y="43"/>
                    </a:lnTo>
                    <a:lnTo>
                      <a:pt x="11" y="38"/>
                    </a:lnTo>
                    <a:lnTo>
                      <a:pt x="14" y="33"/>
                    </a:lnTo>
                    <a:lnTo>
                      <a:pt x="18" y="28"/>
                    </a:lnTo>
                    <a:lnTo>
                      <a:pt x="22" y="23"/>
                    </a:lnTo>
                    <a:lnTo>
                      <a:pt x="27" y="17"/>
                    </a:lnTo>
                    <a:lnTo>
                      <a:pt x="32" y="14"/>
                    </a:lnTo>
                    <a:lnTo>
                      <a:pt x="37" y="10"/>
                    </a:lnTo>
                    <a:lnTo>
                      <a:pt x="43" y="7"/>
                    </a:lnTo>
                    <a:lnTo>
                      <a:pt x="50" y="5"/>
                    </a:lnTo>
                    <a:lnTo>
                      <a:pt x="65" y="1"/>
                    </a:lnTo>
                    <a:lnTo>
                      <a:pt x="80" y="0"/>
                    </a:lnTo>
                    <a:lnTo>
                      <a:pt x="95" y="1"/>
                    </a:lnTo>
                    <a:lnTo>
                      <a:pt x="109" y="3"/>
                    </a:lnTo>
                    <a:lnTo>
                      <a:pt x="122" y="7"/>
                    </a:lnTo>
                    <a:lnTo>
                      <a:pt x="133" y="12"/>
                    </a:lnTo>
                    <a:lnTo>
                      <a:pt x="123" y="42"/>
                    </a:lnTo>
                    <a:lnTo>
                      <a:pt x="113" y="37"/>
                    </a:lnTo>
                    <a:lnTo>
                      <a:pt x="102" y="33"/>
                    </a:lnTo>
                    <a:lnTo>
                      <a:pt x="90" y="30"/>
                    </a:lnTo>
                    <a:lnTo>
                      <a:pt x="79" y="29"/>
                    </a:lnTo>
                    <a:lnTo>
                      <a:pt x="71" y="29"/>
                    </a:lnTo>
                    <a:lnTo>
                      <a:pt x="65" y="31"/>
                    </a:lnTo>
                    <a:lnTo>
                      <a:pt x="58" y="34"/>
                    </a:lnTo>
                    <a:lnTo>
                      <a:pt x="53" y="37"/>
                    </a:lnTo>
                    <a:lnTo>
                      <a:pt x="50" y="42"/>
                    </a:lnTo>
                    <a:lnTo>
                      <a:pt x="47" y="45"/>
                    </a:lnTo>
                    <a:lnTo>
                      <a:pt x="46" y="51"/>
                    </a:lnTo>
                    <a:lnTo>
                      <a:pt x="44" y="57"/>
                    </a:lnTo>
                    <a:lnTo>
                      <a:pt x="46" y="62"/>
                    </a:lnTo>
                    <a:lnTo>
                      <a:pt x="47" y="67"/>
                    </a:lnTo>
                    <a:lnTo>
                      <a:pt x="50" y="71"/>
                    </a:lnTo>
                    <a:lnTo>
                      <a:pt x="52" y="75"/>
                    </a:lnTo>
                    <a:lnTo>
                      <a:pt x="57" y="79"/>
                    </a:lnTo>
                    <a:lnTo>
                      <a:pt x="65" y="84"/>
                    </a:lnTo>
                    <a:lnTo>
                      <a:pt x="74" y="87"/>
                    </a:lnTo>
                    <a:lnTo>
                      <a:pt x="85" y="91"/>
                    </a:lnTo>
                    <a:lnTo>
                      <a:pt x="99" y="98"/>
                    </a:lnTo>
                    <a:lnTo>
                      <a:pt x="111" y="103"/>
                    </a:lnTo>
                    <a:lnTo>
                      <a:pt x="121" y="110"/>
                    </a:lnTo>
                    <a:lnTo>
                      <a:pt x="128" y="117"/>
                    </a:lnTo>
                    <a:lnTo>
                      <a:pt x="133" y="124"/>
                    </a:lnTo>
                    <a:lnTo>
                      <a:pt x="137" y="133"/>
                    </a:lnTo>
                    <a:lnTo>
                      <a:pt x="140" y="143"/>
                    </a:lnTo>
                    <a:lnTo>
                      <a:pt x="141" y="154"/>
                    </a:lnTo>
                    <a:lnTo>
                      <a:pt x="141" y="161"/>
                    </a:lnTo>
                    <a:lnTo>
                      <a:pt x="140" y="168"/>
                    </a:lnTo>
                    <a:lnTo>
                      <a:pt x="139" y="174"/>
                    </a:lnTo>
                    <a:lnTo>
                      <a:pt x="136" y="179"/>
                    </a:lnTo>
                    <a:lnTo>
                      <a:pt x="132" y="185"/>
                    </a:lnTo>
                    <a:lnTo>
                      <a:pt x="130" y="190"/>
                    </a:lnTo>
                    <a:lnTo>
                      <a:pt x="125" y="194"/>
                    </a:lnTo>
                    <a:lnTo>
                      <a:pt x="120" y="199"/>
                    </a:lnTo>
                    <a:lnTo>
                      <a:pt x="114" y="203"/>
                    </a:lnTo>
                    <a:lnTo>
                      <a:pt x="108" y="207"/>
                    </a:lnTo>
                    <a:lnTo>
                      <a:pt x="102" y="210"/>
                    </a:lnTo>
                    <a:lnTo>
                      <a:pt x="94" y="212"/>
                    </a:lnTo>
                    <a:lnTo>
                      <a:pt x="79" y="216"/>
                    </a:lnTo>
                    <a:lnTo>
                      <a:pt x="61" y="217"/>
                    </a:lnTo>
                    <a:lnTo>
                      <a:pt x="44" y="216"/>
                    </a:lnTo>
                    <a:lnTo>
                      <a:pt x="29" y="213"/>
                    </a:lnTo>
                    <a:lnTo>
                      <a:pt x="14" y="208"/>
                    </a:lnTo>
                    <a:lnTo>
                      <a:pt x="0"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4" name="Rectangle 39"/>
              <p:cNvSpPr>
                <a:spLocks noChangeArrowheads="1"/>
              </p:cNvSpPr>
              <p:nvPr/>
            </p:nvSpPr>
            <p:spPr bwMode="auto">
              <a:xfrm>
                <a:off x="3512" y="3394"/>
                <a:ext cx="10" cy="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5" name="Freeform 40"/>
              <p:cNvSpPr>
                <a:spLocks noEditPoints="1"/>
              </p:cNvSpPr>
              <p:nvPr/>
            </p:nvSpPr>
            <p:spPr bwMode="auto">
              <a:xfrm>
                <a:off x="3534" y="3417"/>
                <a:ext cx="43" cy="55"/>
              </a:xfrm>
              <a:custGeom>
                <a:avLst/>
                <a:gdLst>
                  <a:gd name="T0" fmla="*/ 169 w 173"/>
                  <a:gd name="T1" fmla="*/ 162 h 217"/>
                  <a:gd name="T2" fmla="*/ 171 w 173"/>
                  <a:gd name="T3" fmla="*/ 190 h 217"/>
                  <a:gd name="T4" fmla="*/ 173 w 173"/>
                  <a:gd name="T5" fmla="*/ 212 h 217"/>
                  <a:gd name="T6" fmla="*/ 131 w 173"/>
                  <a:gd name="T7" fmla="*/ 185 h 217"/>
                  <a:gd name="T8" fmla="*/ 119 w 173"/>
                  <a:gd name="T9" fmla="*/ 199 h 217"/>
                  <a:gd name="T10" fmla="*/ 103 w 173"/>
                  <a:gd name="T11" fmla="*/ 208 h 217"/>
                  <a:gd name="T12" fmla="*/ 85 w 173"/>
                  <a:gd name="T13" fmla="*/ 215 h 217"/>
                  <a:gd name="T14" fmla="*/ 66 w 173"/>
                  <a:gd name="T15" fmla="*/ 217 h 217"/>
                  <a:gd name="T16" fmla="*/ 40 w 173"/>
                  <a:gd name="T17" fmla="*/ 212 h 217"/>
                  <a:gd name="T18" fmla="*/ 28 w 173"/>
                  <a:gd name="T19" fmla="*/ 207 h 217"/>
                  <a:gd name="T20" fmla="*/ 18 w 173"/>
                  <a:gd name="T21" fmla="*/ 199 h 217"/>
                  <a:gd name="T22" fmla="*/ 5 w 173"/>
                  <a:gd name="T23" fmla="*/ 180 h 217"/>
                  <a:gd name="T24" fmla="*/ 0 w 173"/>
                  <a:gd name="T25" fmla="*/ 157 h 217"/>
                  <a:gd name="T26" fmla="*/ 3 w 173"/>
                  <a:gd name="T27" fmla="*/ 140 h 217"/>
                  <a:gd name="T28" fmla="*/ 9 w 173"/>
                  <a:gd name="T29" fmla="*/ 124 h 217"/>
                  <a:gd name="T30" fmla="*/ 19 w 173"/>
                  <a:gd name="T31" fmla="*/ 110 h 217"/>
                  <a:gd name="T32" fmla="*/ 33 w 173"/>
                  <a:gd name="T33" fmla="*/ 99 h 217"/>
                  <a:gd name="T34" fmla="*/ 52 w 173"/>
                  <a:gd name="T35" fmla="*/ 91 h 217"/>
                  <a:gd name="T36" fmla="*/ 74 w 173"/>
                  <a:gd name="T37" fmla="*/ 85 h 217"/>
                  <a:gd name="T38" fmla="*/ 99 w 173"/>
                  <a:gd name="T39" fmla="*/ 81 h 217"/>
                  <a:gd name="T40" fmla="*/ 130 w 173"/>
                  <a:gd name="T41" fmla="*/ 80 h 217"/>
                  <a:gd name="T42" fmla="*/ 129 w 173"/>
                  <a:gd name="T43" fmla="*/ 66 h 217"/>
                  <a:gd name="T44" fmla="*/ 122 w 173"/>
                  <a:gd name="T45" fmla="*/ 48 h 217"/>
                  <a:gd name="T46" fmla="*/ 111 w 173"/>
                  <a:gd name="T47" fmla="*/ 37 h 217"/>
                  <a:gd name="T48" fmla="*/ 93 w 173"/>
                  <a:gd name="T49" fmla="*/ 30 h 217"/>
                  <a:gd name="T50" fmla="*/ 66 w 173"/>
                  <a:gd name="T51" fmla="*/ 30 h 217"/>
                  <a:gd name="T52" fmla="*/ 37 w 173"/>
                  <a:gd name="T53" fmla="*/ 38 h 217"/>
                  <a:gd name="T54" fmla="*/ 15 w 173"/>
                  <a:gd name="T55" fmla="*/ 19 h 217"/>
                  <a:gd name="T56" fmla="*/ 32 w 173"/>
                  <a:gd name="T57" fmla="*/ 11 h 217"/>
                  <a:gd name="T58" fmla="*/ 49 w 173"/>
                  <a:gd name="T59" fmla="*/ 5 h 217"/>
                  <a:gd name="T60" fmla="*/ 88 w 173"/>
                  <a:gd name="T61" fmla="*/ 0 h 217"/>
                  <a:gd name="T62" fmla="*/ 106 w 173"/>
                  <a:gd name="T63" fmla="*/ 1 h 217"/>
                  <a:gd name="T64" fmla="*/ 122 w 173"/>
                  <a:gd name="T65" fmla="*/ 6 h 217"/>
                  <a:gd name="T66" fmla="*/ 138 w 173"/>
                  <a:gd name="T67" fmla="*/ 12 h 217"/>
                  <a:gd name="T68" fmla="*/ 149 w 173"/>
                  <a:gd name="T69" fmla="*/ 23 h 217"/>
                  <a:gd name="T70" fmla="*/ 158 w 173"/>
                  <a:gd name="T71" fmla="*/ 34 h 217"/>
                  <a:gd name="T72" fmla="*/ 164 w 173"/>
                  <a:gd name="T73" fmla="*/ 49 h 217"/>
                  <a:gd name="T74" fmla="*/ 168 w 173"/>
                  <a:gd name="T75" fmla="*/ 67 h 217"/>
                  <a:gd name="T76" fmla="*/ 169 w 173"/>
                  <a:gd name="T77" fmla="*/ 86 h 217"/>
                  <a:gd name="T78" fmla="*/ 130 w 173"/>
                  <a:gd name="T79" fmla="*/ 106 h 217"/>
                  <a:gd name="T80" fmla="*/ 88 w 173"/>
                  <a:gd name="T81" fmla="*/ 110 h 217"/>
                  <a:gd name="T82" fmla="*/ 73 w 173"/>
                  <a:gd name="T83" fmla="*/ 114 h 217"/>
                  <a:gd name="T84" fmla="*/ 60 w 173"/>
                  <a:gd name="T85" fmla="*/ 119 h 217"/>
                  <a:gd name="T86" fmla="*/ 46 w 173"/>
                  <a:gd name="T87" fmla="*/ 133 h 217"/>
                  <a:gd name="T88" fmla="*/ 42 w 173"/>
                  <a:gd name="T89" fmla="*/ 142 h 217"/>
                  <a:gd name="T90" fmla="*/ 41 w 173"/>
                  <a:gd name="T91" fmla="*/ 152 h 217"/>
                  <a:gd name="T92" fmla="*/ 43 w 173"/>
                  <a:gd name="T93" fmla="*/ 166 h 217"/>
                  <a:gd name="T94" fmla="*/ 51 w 173"/>
                  <a:gd name="T95" fmla="*/ 178 h 217"/>
                  <a:gd name="T96" fmla="*/ 63 w 173"/>
                  <a:gd name="T97" fmla="*/ 185 h 217"/>
                  <a:gd name="T98" fmla="*/ 77 w 173"/>
                  <a:gd name="T99" fmla="*/ 187 h 217"/>
                  <a:gd name="T100" fmla="*/ 98 w 173"/>
                  <a:gd name="T101" fmla="*/ 184 h 217"/>
                  <a:gd name="T102" fmla="*/ 115 w 173"/>
                  <a:gd name="T103" fmla="*/ 173 h 217"/>
                  <a:gd name="T104" fmla="*/ 126 w 173"/>
                  <a:gd name="T105" fmla="*/ 159 h 217"/>
                  <a:gd name="T106" fmla="*/ 130 w 173"/>
                  <a:gd name="T107" fmla="*/ 14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17">
                    <a:moveTo>
                      <a:pt x="169" y="86"/>
                    </a:moveTo>
                    <a:lnTo>
                      <a:pt x="169" y="162"/>
                    </a:lnTo>
                    <a:lnTo>
                      <a:pt x="169" y="176"/>
                    </a:lnTo>
                    <a:lnTo>
                      <a:pt x="171" y="190"/>
                    </a:lnTo>
                    <a:lnTo>
                      <a:pt x="171" y="202"/>
                    </a:lnTo>
                    <a:lnTo>
                      <a:pt x="173" y="212"/>
                    </a:lnTo>
                    <a:lnTo>
                      <a:pt x="136" y="212"/>
                    </a:lnTo>
                    <a:lnTo>
                      <a:pt x="131" y="185"/>
                    </a:lnTo>
                    <a:lnTo>
                      <a:pt x="125" y="193"/>
                    </a:lnTo>
                    <a:lnTo>
                      <a:pt x="119" y="199"/>
                    </a:lnTo>
                    <a:lnTo>
                      <a:pt x="111" y="204"/>
                    </a:lnTo>
                    <a:lnTo>
                      <a:pt x="103" y="208"/>
                    </a:lnTo>
                    <a:lnTo>
                      <a:pt x="94" y="212"/>
                    </a:lnTo>
                    <a:lnTo>
                      <a:pt x="85" y="215"/>
                    </a:lnTo>
                    <a:lnTo>
                      <a:pt x="77" y="216"/>
                    </a:lnTo>
                    <a:lnTo>
                      <a:pt x="66" y="217"/>
                    </a:lnTo>
                    <a:lnTo>
                      <a:pt x="52" y="216"/>
                    </a:lnTo>
                    <a:lnTo>
                      <a:pt x="40" y="212"/>
                    </a:lnTo>
                    <a:lnTo>
                      <a:pt x="33" y="210"/>
                    </a:lnTo>
                    <a:lnTo>
                      <a:pt x="28" y="207"/>
                    </a:lnTo>
                    <a:lnTo>
                      <a:pt x="23" y="203"/>
                    </a:lnTo>
                    <a:lnTo>
                      <a:pt x="18" y="199"/>
                    </a:lnTo>
                    <a:lnTo>
                      <a:pt x="10" y="190"/>
                    </a:lnTo>
                    <a:lnTo>
                      <a:pt x="5" y="180"/>
                    </a:lnTo>
                    <a:lnTo>
                      <a:pt x="2" y="169"/>
                    </a:lnTo>
                    <a:lnTo>
                      <a:pt x="0" y="157"/>
                    </a:lnTo>
                    <a:lnTo>
                      <a:pt x="2" y="148"/>
                    </a:lnTo>
                    <a:lnTo>
                      <a:pt x="3" y="140"/>
                    </a:lnTo>
                    <a:lnTo>
                      <a:pt x="5" y="132"/>
                    </a:lnTo>
                    <a:lnTo>
                      <a:pt x="9" y="124"/>
                    </a:lnTo>
                    <a:lnTo>
                      <a:pt x="14" y="117"/>
                    </a:lnTo>
                    <a:lnTo>
                      <a:pt x="19" y="110"/>
                    </a:lnTo>
                    <a:lnTo>
                      <a:pt x="26" y="105"/>
                    </a:lnTo>
                    <a:lnTo>
                      <a:pt x="33" y="99"/>
                    </a:lnTo>
                    <a:lnTo>
                      <a:pt x="42" y="95"/>
                    </a:lnTo>
                    <a:lnTo>
                      <a:pt x="52" y="91"/>
                    </a:lnTo>
                    <a:lnTo>
                      <a:pt x="63" y="87"/>
                    </a:lnTo>
                    <a:lnTo>
                      <a:pt x="74" y="85"/>
                    </a:lnTo>
                    <a:lnTo>
                      <a:pt x="87" y="82"/>
                    </a:lnTo>
                    <a:lnTo>
                      <a:pt x="99" y="81"/>
                    </a:lnTo>
                    <a:lnTo>
                      <a:pt x="115" y="80"/>
                    </a:lnTo>
                    <a:lnTo>
                      <a:pt x="130" y="80"/>
                    </a:lnTo>
                    <a:lnTo>
                      <a:pt x="130" y="76"/>
                    </a:lnTo>
                    <a:lnTo>
                      <a:pt x="129" y="66"/>
                    </a:lnTo>
                    <a:lnTo>
                      <a:pt x="126" y="56"/>
                    </a:lnTo>
                    <a:lnTo>
                      <a:pt x="122" y="48"/>
                    </a:lnTo>
                    <a:lnTo>
                      <a:pt x="117" y="42"/>
                    </a:lnTo>
                    <a:lnTo>
                      <a:pt x="111" y="37"/>
                    </a:lnTo>
                    <a:lnTo>
                      <a:pt x="102" y="31"/>
                    </a:lnTo>
                    <a:lnTo>
                      <a:pt x="93" y="30"/>
                    </a:lnTo>
                    <a:lnTo>
                      <a:pt x="82" y="29"/>
                    </a:lnTo>
                    <a:lnTo>
                      <a:pt x="66" y="30"/>
                    </a:lnTo>
                    <a:lnTo>
                      <a:pt x="51" y="33"/>
                    </a:lnTo>
                    <a:lnTo>
                      <a:pt x="37" y="38"/>
                    </a:lnTo>
                    <a:lnTo>
                      <a:pt x="24" y="45"/>
                    </a:lnTo>
                    <a:lnTo>
                      <a:pt x="15" y="19"/>
                    </a:lnTo>
                    <a:lnTo>
                      <a:pt x="23" y="15"/>
                    </a:lnTo>
                    <a:lnTo>
                      <a:pt x="32" y="11"/>
                    </a:lnTo>
                    <a:lnTo>
                      <a:pt x="40" y="7"/>
                    </a:lnTo>
                    <a:lnTo>
                      <a:pt x="49" y="5"/>
                    </a:lnTo>
                    <a:lnTo>
                      <a:pt x="68" y="1"/>
                    </a:lnTo>
                    <a:lnTo>
                      <a:pt x="88" y="0"/>
                    </a:lnTo>
                    <a:lnTo>
                      <a:pt x="97" y="0"/>
                    </a:lnTo>
                    <a:lnTo>
                      <a:pt x="106" y="1"/>
                    </a:lnTo>
                    <a:lnTo>
                      <a:pt x="115" y="3"/>
                    </a:lnTo>
                    <a:lnTo>
                      <a:pt x="122" y="6"/>
                    </a:lnTo>
                    <a:lnTo>
                      <a:pt x="130" y="9"/>
                    </a:lnTo>
                    <a:lnTo>
                      <a:pt x="138" y="12"/>
                    </a:lnTo>
                    <a:lnTo>
                      <a:pt x="143" y="17"/>
                    </a:lnTo>
                    <a:lnTo>
                      <a:pt x="149" y="23"/>
                    </a:lnTo>
                    <a:lnTo>
                      <a:pt x="153" y="28"/>
                    </a:lnTo>
                    <a:lnTo>
                      <a:pt x="158" y="34"/>
                    </a:lnTo>
                    <a:lnTo>
                      <a:pt x="162" y="42"/>
                    </a:lnTo>
                    <a:lnTo>
                      <a:pt x="164" y="49"/>
                    </a:lnTo>
                    <a:lnTo>
                      <a:pt x="167" y="58"/>
                    </a:lnTo>
                    <a:lnTo>
                      <a:pt x="168" y="67"/>
                    </a:lnTo>
                    <a:lnTo>
                      <a:pt x="169" y="76"/>
                    </a:lnTo>
                    <a:lnTo>
                      <a:pt x="169" y="86"/>
                    </a:lnTo>
                    <a:close/>
                    <a:moveTo>
                      <a:pt x="130" y="141"/>
                    </a:moveTo>
                    <a:lnTo>
                      <a:pt x="130" y="106"/>
                    </a:lnTo>
                    <a:lnTo>
                      <a:pt x="107" y="108"/>
                    </a:lnTo>
                    <a:lnTo>
                      <a:pt x="88" y="110"/>
                    </a:lnTo>
                    <a:lnTo>
                      <a:pt x="79" y="112"/>
                    </a:lnTo>
                    <a:lnTo>
                      <a:pt x="73" y="114"/>
                    </a:lnTo>
                    <a:lnTo>
                      <a:pt x="66" y="117"/>
                    </a:lnTo>
                    <a:lnTo>
                      <a:pt x="60" y="119"/>
                    </a:lnTo>
                    <a:lnTo>
                      <a:pt x="52" y="126"/>
                    </a:lnTo>
                    <a:lnTo>
                      <a:pt x="46" y="133"/>
                    </a:lnTo>
                    <a:lnTo>
                      <a:pt x="43" y="137"/>
                    </a:lnTo>
                    <a:lnTo>
                      <a:pt x="42" y="142"/>
                    </a:lnTo>
                    <a:lnTo>
                      <a:pt x="41" y="147"/>
                    </a:lnTo>
                    <a:lnTo>
                      <a:pt x="41" y="152"/>
                    </a:lnTo>
                    <a:lnTo>
                      <a:pt x="42" y="160"/>
                    </a:lnTo>
                    <a:lnTo>
                      <a:pt x="43" y="166"/>
                    </a:lnTo>
                    <a:lnTo>
                      <a:pt x="46" y="173"/>
                    </a:lnTo>
                    <a:lnTo>
                      <a:pt x="51" y="178"/>
                    </a:lnTo>
                    <a:lnTo>
                      <a:pt x="56" y="182"/>
                    </a:lnTo>
                    <a:lnTo>
                      <a:pt x="63" y="185"/>
                    </a:lnTo>
                    <a:lnTo>
                      <a:pt x="69" y="187"/>
                    </a:lnTo>
                    <a:lnTo>
                      <a:pt x="77" y="187"/>
                    </a:lnTo>
                    <a:lnTo>
                      <a:pt x="88" y="187"/>
                    </a:lnTo>
                    <a:lnTo>
                      <a:pt x="98" y="184"/>
                    </a:lnTo>
                    <a:lnTo>
                      <a:pt x="107" y="179"/>
                    </a:lnTo>
                    <a:lnTo>
                      <a:pt x="115" y="173"/>
                    </a:lnTo>
                    <a:lnTo>
                      <a:pt x="121" y="166"/>
                    </a:lnTo>
                    <a:lnTo>
                      <a:pt x="126" y="159"/>
                    </a:lnTo>
                    <a:lnTo>
                      <a:pt x="129" y="150"/>
                    </a:lnTo>
                    <a:lnTo>
                      <a:pt x="13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6" name="Freeform 41"/>
              <p:cNvSpPr>
                <a:spLocks/>
              </p:cNvSpPr>
              <p:nvPr/>
            </p:nvSpPr>
            <p:spPr bwMode="auto">
              <a:xfrm>
                <a:off x="3591" y="3417"/>
                <a:ext cx="46" cy="54"/>
              </a:xfrm>
              <a:custGeom>
                <a:avLst/>
                <a:gdLst>
                  <a:gd name="T0" fmla="*/ 3 w 186"/>
                  <a:gd name="T1" fmla="*/ 212 h 212"/>
                  <a:gd name="T2" fmla="*/ 3 w 186"/>
                  <a:gd name="T3" fmla="*/ 62 h 212"/>
                  <a:gd name="T4" fmla="*/ 3 w 186"/>
                  <a:gd name="T5" fmla="*/ 45 h 212"/>
                  <a:gd name="T6" fmla="*/ 1 w 186"/>
                  <a:gd name="T7" fmla="*/ 30 h 212"/>
                  <a:gd name="T8" fmla="*/ 1 w 186"/>
                  <a:gd name="T9" fmla="*/ 16 h 212"/>
                  <a:gd name="T10" fmla="*/ 0 w 186"/>
                  <a:gd name="T11" fmla="*/ 5 h 212"/>
                  <a:gd name="T12" fmla="*/ 36 w 186"/>
                  <a:gd name="T13" fmla="*/ 5 h 212"/>
                  <a:gd name="T14" fmla="*/ 40 w 186"/>
                  <a:gd name="T15" fmla="*/ 40 h 212"/>
                  <a:gd name="T16" fmla="*/ 45 w 186"/>
                  <a:gd name="T17" fmla="*/ 31 h 212"/>
                  <a:gd name="T18" fmla="*/ 51 w 186"/>
                  <a:gd name="T19" fmla="*/ 24 h 212"/>
                  <a:gd name="T20" fmla="*/ 59 w 186"/>
                  <a:gd name="T21" fmla="*/ 16 h 212"/>
                  <a:gd name="T22" fmla="*/ 68 w 186"/>
                  <a:gd name="T23" fmla="*/ 11 h 212"/>
                  <a:gd name="T24" fmla="*/ 78 w 186"/>
                  <a:gd name="T25" fmla="*/ 6 h 212"/>
                  <a:gd name="T26" fmla="*/ 88 w 186"/>
                  <a:gd name="T27" fmla="*/ 2 h 212"/>
                  <a:gd name="T28" fmla="*/ 99 w 186"/>
                  <a:gd name="T29" fmla="*/ 1 h 212"/>
                  <a:gd name="T30" fmla="*/ 110 w 186"/>
                  <a:gd name="T31" fmla="*/ 0 h 212"/>
                  <a:gd name="T32" fmla="*/ 118 w 186"/>
                  <a:gd name="T33" fmla="*/ 0 h 212"/>
                  <a:gd name="T34" fmla="*/ 126 w 186"/>
                  <a:gd name="T35" fmla="*/ 1 h 212"/>
                  <a:gd name="T36" fmla="*/ 132 w 186"/>
                  <a:gd name="T37" fmla="*/ 3 h 212"/>
                  <a:gd name="T38" fmla="*/ 140 w 186"/>
                  <a:gd name="T39" fmla="*/ 6 h 212"/>
                  <a:gd name="T40" fmla="*/ 146 w 186"/>
                  <a:gd name="T41" fmla="*/ 9 h 212"/>
                  <a:gd name="T42" fmla="*/ 153 w 186"/>
                  <a:gd name="T43" fmla="*/ 12 h 212"/>
                  <a:gd name="T44" fmla="*/ 158 w 186"/>
                  <a:gd name="T45" fmla="*/ 17 h 212"/>
                  <a:gd name="T46" fmla="*/ 164 w 186"/>
                  <a:gd name="T47" fmla="*/ 23 h 212"/>
                  <a:gd name="T48" fmla="*/ 169 w 186"/>
                  <a:gd name="T49" fmla="*/ 29 h 212"/>
                  <a:gd name="T50" fmla="*/ 173 w 186"/>
                  <a:gd name="T51" fmla="*/ 35 h 212"/>
                  <a:gd name="T52" fmla="*/ 177 w 186"/>
                  <a:gd name="T53" fmla="*/ 43 h 212"/>
                  <a:gd name="T54" fmla="*/ 181 w 186"/>
                  <a:gd name="T55" fmla="*/ 52 h 212"/>
                  <a:gd name="T56" fmla="*/ 182 w 186"/>
                  <a:gd name="T57" fmla="*/ 59 h 212"/>
                  <a:gd name="T58" fmla="*/ 185 w 186"/>
                  <a:gd name="T59" fmla="*/ 70 h 212"/>
                  <a:gd name="T60" fmla="*/ 186 w 186"/>
                  <a:gd name="T61" fmla="*/ 80 h 212"/>
                  <a:gd name="T62" fmla="*/ 186 w 186"/>
                  <a:gd name="T63" fmla="*/ 90 h 212"/>
                  <a:gd name="T64" fmla="*/ 186 w 186"/>
                  <a:gd name="T65" fmla="*/ 212 h 212"/>
                  <a:gd name="T66" fmla="*/ 146 w 186"/>
                  <a:gd name="T67" fmla="*/ 212 h 212"/>
                  <a:gd name="T68" fmla="*/ 146 w 186"/>
                  <a:gd name="T69" fmla="*/ 95 h 212"/>
                  <a:gd name="T70" fmla="*/ 145 w 186"/>
                  <a:gd name="T71" fmla="*/ 81 h 212"/>
                  <a:gd name="T72" fmla="*/ 143 w 186"/>
                  <a:gd name="T73" fmla="*/ 68 h 212"/>
                  <a:gd name="T74" fmla="*/ 139 w 186"/>
                  <a:gd name="T75" fmla="*/ 58 h 212"/>
                  <a:gd name="T76" fmla="*/ 134 w 186"/>
                  <a:gd name="T77" fmla="*/ 49 h 212"/>
                  <a:gd name="T78" fmla="*/ 126 w 186"/>
                  <a:gd name="T79" fmla="*/ 42 h 212"/>
                  <a:gd name="T80" fmla="*/ 117 w 186"/>
                  <a:gd name="T81" fmla="*/ 37 h 212"/>
                  <a:gd name="T82" fmla="*/ 108 w 186"/>
                  <a:gd name="T83" fmla="*/ 34 h 212"/>
                  <a:gd name="T84" fmla="*/ 97 w 186"/>
                  <a:gd name="T85" fmla="*/ 33 h 212"/>
                  <a:gd name="T86" fmla="*/ 87 w 186"/>
                  <a:gd name="T87" fmla="*/ 34 h 212"/>
                  <a:gd name="T88" fmla="*/ 77 w 186"/>
                  <a:gd name="T89" fmla="*/ 37 h 212"/>
                  <a:gd name="T90" fmla="*/ 68 w 186"/>
                  <a:gd name="T91" fmla="*/ 42 h 212"/>
                  <a:gd name="T92" fmla="*/ 59 w 186"/>
                  <a:gd name="T93" fmla="*/ 49 h 212"/>
                  <a:gd name="T94" fmla="*/ 51 w 186"/>
                  <a:gd name="T95" fmla="*/ 57 h 212"/>
                  <a:gd name="T96" fmla="*/ 46 w 186"/>
                  <a:gd name="T97" fmla="*/ 67 h 212"/>
                  <a:gd name="T98" fmla="*/ 43 w 186"/>
                  <a:gd name="T99" fmla="*/ 77 h 212"/>
                  <a:gd name="T100" fmla="*/ 42 w 186"/>
                  <a:gd name="T101" fmla="*/ 89 h 212"/>
                  <a:gd name="T102" fmla="*/ 42 w 186"/>
                  <a:gd name="T103" fmla="*/ 212 h 212"/>
                  <a:gd name="T104" fmla="*/ 3 w 186"/>
                  <a:gd name="T10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 h="212">
                    <a:moveTo>
                      <a:pt x="3" y="212"/>
                    </a:moveTo>
                    <a:lnTo>
                      <a:pt x="3" y="62"/>
                    </a:lnTo>
                    <a:lnTo>
                      <a:pt x="3" y="45"/>
                    </a:lnTo>
                    <a:lnTo>
                      <a:pt x="1" y="30"/>
                    </a:lnTo>
                    <a:lnTo>
                      <a:pt x="1" y="16"/>
                    </a:lnTo>
                    <a:lnTo>
                      <a:pt x="0" y="5"/>
                    </a:lnTo>
                    <a:lnTo>
                      <a:pt x="36" y="5"/>
                    </a:lnTo>
                    <a:lnTo>
                      <a:pt x="40" y="40"/>
                    </a:lnTo>
                    <a:lnTo>
                      <a:pt x="45" y="31"/>
                    </a:lnTo>
                    <a:lnTo>
                      <a:pt x="51" y="24"/>
                    </a:lnTo>
                    <a:lnTo>
                      <a:pt x="59" y="16"/>
                    </a:lnTo>
                    <a:lnTo>
                      <a:pt x="68" y="11"/>
                    </a:lnTo>
                    <a:lnTo>
                      <a:pt x="78" y="6"/>
                    </a:lnTo>
                    <a:lnTo>
                      <a:pt x="88" y="2"/>
                    </a:lnTo>
                    <a:lnTo>
                      <a:pt x="99" y="1"/>
                    </a:lnTo>
                    <a:lnTo>
                      <a:pt x="110" y="0"/>
                    </a:lnTo>
                    <a:lnTo>
                      <a:pt x="118" y="0"/>
                    </a:lnTo>
                    <a:lnTo>
                      <a:pt x="126" y="1"/>
                    </a:lnTo>
                    <a:lnTo>
                      <a:pt x="132" y="3"/>
                    </a:lnTo>
                    <a:lnTo>
                      <a:pt x="140" y="6"/>
                    </a:lnTo>
                    <a:lnTo>
                      <a:pt x="146" y="9"/>
                    </a:lnTo>
                    <a:lnTo>
                      <a:pt x="153" y="12"/>
                    </a:lnTo>
                    <a:lnTo>
                      <a:pt x="158" y="17"/>
                    </a:lnTo>
                    <a:lnTo>
                      <a:pt x="164" y="23"/>
                    </a:lnTo>
                    <a:lnTo>
                      <a:pt x="169" y="29"/>
                    </a:lnTo>
                    <a:lnTo>
                      <a:pt x="173" y="35"/>
                    </a:lnTo>
                    <a:lnTo>
                      <a:pt x="177" y="43"/>
                    </a:lnTo>
                    <a:lnTo>
                      <a:pt x="181" y="52"/>
                    </a:lnTo>
                    <a:lnTo>
                      <a:pt x="182" y="59"/>
                    </a:lnTo>
                    <a:lnTo>
                      <a:pt x="185" y="70"/>
                    </a:lnTo>
                    <a:lnTo>
                      <a:pt x="186" y="80"/>
                    </a:lnTo>
                    <a:lnTo>
                      <a:pt x="186" y="90"/>
                    </a:lnTo>
                    <a:lnTo>
                      <a:pt x="186" y="212"/>
                    </a:lnTo>
                    <a:lnTo>
                      <a:pt x="146" y="212"/>
                    </a:lnTo>
                    <a:lnTo>
                      <a:pt x="146" y="95"/>
                    </a:lnTo>
                    <a:lnTo>
                      <a:pt x="145" y="81"/>
                    </a:lnTo>
                    <a:lnTo>
                      <a:pt x="143" y="68"/>
                    </a:lnTo>
                    <a:lnTo>
                      <a:pt x="139" y="58"/>
                    </a:lnTo>
                    <a:lnTo>
                      <a:pt x="134" y="49"/>
                    </a:lnTo>
                    <a:lnTo>
                      <a:pt x="126" y="42"/>
                    </a:lnTo>
                    <a:lnTo>
                      <a:pt x="117" y="37"/>
                    </a:lnTo>
                    <a:lnTo>
                      <a:pt x="108" y="34"/>
                    </a:lnTo>
                    <a:lnTo>
                      <a:pt x="97" y="33"/>
                    </a:lnTo>
                    <a:lnTo>
                      <a:pt x="87" y="34"/>
                    </a:lnTo>
                    <a:lnTo>
                      <a:pt x="77" y="37"/>
                    </a:lnTo>
                    <a:lnTo>
                      <a:pt x="68" y="42"/>
                    </a:lnTo>
                    <a:lnTo>
                      <a:pt x="59" y="49"/>
                    </a:lnTo>
                    <a:lnTo>
                      <a:pt x="51" y="57"/>
                    </a:lnTo>
                    <a:lnTo>
                      <a:pt x="46" y="67"/>
                    </a:lnTo>
                    <a:lnTo>
                      <a:pt x="43" y="77"/>
                    </a:lnTo>
                    <a:lnTo>
                      <a:pt x="42" y="89"/>
                    </a:lnTo>
                    <a:lnTo>
                      <a:pt x="42" y="212"/>
                    </a:lnTo>
                    <a:lnTo>
                      <a:pt x="3"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7" name="Freeform 42"/>
              <p:cNvSpPr>
                <a:spLocks noEditPoints="1"/>
              </p:cNvSpPr>
              <p:nvPr/>
            </p:nvSpPr>
            <p:spPr bwMode="auto">
              <a:xfrm>
                <a:off x="3649" y="3394"/>
                <a:ext cx="51" cy="78"/>
              </a:xfrm>
              <a:custGeom>
                <a:avLst/>
                <a:gdLst>
                  <a:gd name="T0" fmla="*/ 202 w 203"/>
                  <a:gd name="T1" fmla="*/ 0 h 310"/>
                  <a:gd name="T2" fmla="*/ 202 w 203"/>
                  <a:gd name="T3" fmla="*/ 267 h 310"/>
                  <a:gd name="T4" fmla="*/ 202 w 203"/>
                  <a:gd name="T5" fmla="*/ 294 h 310"/>
                  <a:gd name="T6" fmla="*/ 168 w 203"/>
                  <a:gd name="T7" fmla="*/ 305 h 310"/>
                  <a:gd name="T8" fmla="*/ 159 w 203"/>
                  <a:gd name="T9" fmla="*/ 277 h 310"/>
                  <a:gd name="T10" fmla="*/ 145 w 203"/>
                  <a:gd name="T11" fmla="*/ 292 h 310"/>
                  <a:gd name="T12" fmla="*/ 126 w 203"/>
                  <a:gd name="T13" fmla="*/ 304 h 310"/>
                  <a:gd name="T14" fmla="*/ 103 w 203"/>
                  <a:gd name="T15" fmla="*/ 309 h 310"/>
                  <a:gd name="T16" fmla="*/ 81 w 203"/>
                  <a:gd name="T17" fmla="*/ 309 h 310"/>
                  <a:gd name="T18" fmla="*/ 64 w 203"/>
                  <a:gd name="T19" fmla="*/ 305 h 310"/>
                  <a:gd name="T20" fmla="*/ 47 w 203"/>
                  <a:gd name="T21" fmla="*/ 299 h 310"/>
                  <a:gd name="T22" fmla="*/ 33 w 203"/>
                  <a:gd name="T23" fmla="*/ 287 h 310"/>
                  <a:gd name="T24" fmla="*/ 19 w 203"/>
                  <a:gd name="T25" fmla="*/ 272 h 310"/>
                  <a:gd name="T26" fmla="*/ 10 w 203"/>
                  <a:gd name="T27" fmla="*/ 255 h 310"/>
                  <a:gd name="T28" fmla="*/ 4 w 203"/>
                  <a:gd name="T29" fmla="*/ 236 h 310"/>
                  <a:gd name="T30" fmla="*/ 0 w 203"/>
                  <a:gd name="T31" fmla="*/ 216 h 310"/>
                  <a:gd name="T32" fmla="*/ 0 w 203"/>
                  <a:gd name="T33" fmla="*/ 193 h 310"/>
                  <a:gd name="T34" fmla="*/ 4 w 203"/>
                  <a:gd name="T35" fmla="*/ 170 h 310"/>
                  <a:gd name="T36" fmla="*/ 10 w 203"/>
                  <a:gd name="T37" fmla="*/ 150 h 310"/>
                  <a:gd name="T38" fmla="*/ 20 w 203"/>
                  <a:gd name="T39" fmla="*/ 132 h 310"/>
                  <a:gd name="T40" fmla="*/ 34 w 203"/>
                  <a:gd name="T41" fmla="*/ 117 h 310"/>
                  <a:gd name="T42" fmla="*/ 50 w 203"/>
                  <a:gd name="T43" fmla="*/ 105 h 310"/>
                  <a:gd name="T44" fmla="*/ 67 w 203"/>
                  <a:gd name="T45" fmla="*/ 98 h 310"/>
                  <a:gd name="T46" fmla="*/ 86 w 203"/>
                  <a:gd name="T47" fmla="*/ 94 h 310"/>
                  <a:gd name="T48" fmla="*/ 107 w 203"/>
                  <a:gd name="T49" fmla="*/ 94 h 310"/>
                  <a:gd name="T50" fmla="*/ 126 w 203"/>
                  <a:gd name="T51" fmla="*/ 98 h 310"/>
                  <a:gd name="T52" fmla="*/ 144 w 203"/>
                  <a:gd name="T53" fmla="*/ 107 h 310"/>
                  <a:gd name="T54" fmla="*/ 156 w 203"/>
                  <a:gd name="T55" fmla="*/ 118 h 310"/>
                  <a:gd name="T56" fmla="*/ 162 w 203"/>
                  <a:gd name="T57" fmla="*/ 0 h 310"/>
                  <a:gd name="T58" fmla="*/ 162 w 203"/>
                  <a:gd name="T59" fmla="*/ 183 h 310"/>
                  <a:gd name="T60" fmla="*/ 158 w 203"/>
                  <a:gd name="T61" fmla="*/ 159 h 310"/>
                  <a:gd name="T62" fmla="*/ 145 w 203"/>
                  <a:gd name="T63" fmla="*/ 140 h 310"/>
                  <a:gd name="T64" fmla="*/ 126 w 203"/>
                  <a:gd name="T65" fmla="*/ 128 h 310"/>
                  <a:gd name="T66" fmla="*/ 104 w 203"/>
                  <a:gd name="T67" fmla="*/ 124 h 310"/>
                  <a:gd name="T68" fmla="*/ 90 w 203"/>
                  <a:gd name="T69" fmla="*/ 126 h 310"/>
                  <a:gd name="T70" fmla="*/ 78 w 203"/>
                  <a:gd name="T71" fmla="*/ 130 h 310"/>
                  <a:gd name="T72" fmla="*/ 67 w 203"/>
                  <a:gd name="T73" fmla="*/ 136 h 310"/>
                  <a:gd name="T74" fmla="*/ 57 w 203"/>
                  <a:gd name="T75" fmla="*/ 146 h 310"/>
                  <a:gd name="T76" fmla="*/ 50 w 203"/>
                  <a:gd name="T77" fmla="*/ 158 h 310"/>
                  <a:gd name="T78" fmla="*/ 44 w 203"/>
                  <a:gd name="T79" fmla="*/ 170 h 310"/>
                  <a:gd name="T80" fmla="*/ 39 w 203"/>
                  <a:gd name="T81" fmla="*/ 202 h 310"/>
                  <a:gd name="T82" fmla="*/ 44 w 203"/>
                  <a:gd name="T83" fmla="*/ 231 h 310"/>
                  <a:gd name="T84" fmla="*/ 56 w 203"/>
                  <a:gd name="T85" fmla="*/ 257 h 310"/>
                  <a:gd name="T86" fmla="*/ 66 w 203"/>
                  <a:gd name="T87" fmla="*/ 266 h 310"/>
                  <a:gd name="T88" fmla="*/ 76 w 203"/>
                  <a:gd name="T89" fmla="*/ 272 h 310"/>
                  <a:gd name="T90" fmla="*/ 89 w 203"/>
                  <a:gd name="T91" fmla="*/ 276 h 310"/>
                  <a:gd name="T92" fmla="*/ 103 w 203"/>
                  <a:gd name="T93" fmla="*/ 277 h 310"/>
                  <a:gd name="T94" fmla="*/ 125 w 203"/>
                  <a:gd name="T95" fmla="*/ 273 h 310"/>
                  <a:gd name="T96" fmla="*/ 144 w 203"/>
                  <a:gd name="T97" fmla="*/ 261 h 310"/>
                  <a:gd name="T98" fmla="*/ 151 w 203"/>
                  <a:gd name="T99" fmla="*/ 252 h 310"/>
                  <a:gd name="T100" fmla="*/ 158 w 203"/>
                  <a:gd name="T101" fmla="*/ 241 h 310"/>
                  <a:gd name="T102" fmla="*/ 162 w 203"/>
                  <a:gd name="T103" fmla="*/ 21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3" h="310">
                    <a:moveTo>
                      <a:pt x="162" y="0"/>
                    </a:moveTo>
                    <a:lnTo>
                      <a:pt x="202" y="0"/>
                    </a:lnTo>
                    <a:lnTo>
                      <a:pt x="202" y="250"/>
                    </a:lnTo>
                    <a:lnTo>
                      <a:pt x="202" y="267"/>
                    </a:lnTo>
                    <a:lnTo>
                      <a:pt x="202" y="281"/>
                    </a:lnTo>
                    <a:lnTo>
                      <a:pt x="202" y="294"/>
                    </a:lnTo>
                    <a:lnTo>
                      <a:pt x="203" y="305"/>
                    </a:lnTo>
                    <a:lnTo>
                      <a:pt x="168" y="305"/>
                    </a:lnTo>
                    <a:lnTo>
                      <a:pt x="165" y="268"/>
                    </a:lnTo>
                    <a:lnTo>
                      <a:pt x="159" y="277"/>
                    </a:lnTo>
                    <a:lnTo>
                      <a:pt x="153" y="286"/>
                    </a:lnTo>
                    <a:lnTo>
                      <a:pt x="145" y="292"/>
                    </a:lnTo>
                    <a:lnTo>
                      <a:pt x="135" y="299"/>
                    </a:lnTo>
                    <a:lnTo>
                      <a:pt x="126" y="304"/>
                    </a:lnTo>
                    <a:lnTo>
                      <a:pt x="114" y="306"/>
                    </a:lnTo>
                    <a:lnTo>
                      <a:pt x="103" y="309"/>
                    </a:lnTo>
                    <a:lnTo>
                      <a:pt x="92" y="310"/>
                    </a:lnTo>
                    <a:lnTo>
                      <a:pt x="81" y="309"/>
                    </a:lnTo>
                    <a:lnTo>
                      <a:pt x="72" y="308"/>
                    </a:lnTo>
                    <a:lnTo>
                      <a:pt x="64" y="305"/>
                    </a:lnTo>
                    <a:lnTo>
                      <a:pt x="56" y="303"/>
                    </a:lnTo>
                    <a:lnTo>
                      <a:pt x="47" y="299"/>
                    </a:lnTo>
                    <a:lnTo>
                      <a:pt x="39" y="292"/>
                    </a:lnTo>
                    <a:lnTo>
                      <a:pt x="33" y="287"/>
                    </a:lnTo>
                    <a:lnTo>
                      <a:pt x="25" y="280"/>
                    </a:lnTo>
                    <a:lnTo>
                      <a:pt x="19" y="272"/>
                    </a:lnTo>
                    <a:lnTo>
                      <a:pt x="14" y="264"/>
                    </a:lnTo>
                    <a:lnTo>
                      <a:pt x="10" y="255"/>
                    </a:lnTo>
                    <a:lnTo>
                      <a:pt x="6" y="247"/>
                    </a:lnTo>
                    <a:lnTo>
                      <a:pt x="4" y="236"/>
                    </a:lnTo>
                    <a:lnTo>
                      <a:pt x="1" y="226"/>
                    </a:lnTo>
                    <a:lnTo>
                      <a:pt x="0" y="216"/>
                    </a:lnTo>
                    <a:lnTo>
                      <a:pt x="0" y="205"/>
                    </a:lnTo>
                    <a:lnTo>
                      <a:pt x="0" y="193"/>
                    </a:lnTo>
                    <a:lnTo>
                      <a:pt x="1" y="182"/>
                    </a:lnTo>
                    <a:lnTo>
                      <a:pt x="4" y="170"/>
                    </a:lnTo>
                    <a:lnTo>
                      <a:pt x="6" y="160"/>
                    </a:lnTo>
                    <a:lnTo>
                      <a:pt x="10" y="150"/>
                    </a:lnTo>
                    <a:lnTo>
                      <a:pt x="15" y="141"/>
                    </a:lnTo>
                    <a:lnTo>
                      <a:pt x="20" y="132"/>
                    </a:lnTo>
                    <a:lnTo>
                      <a:pt x="27" y="124"/>
                    </a:lnTo>
                    <a:lnTo>
                      <a:pt x="34" y="117"/>
                    </a:lnTo>
                    <a:lnTo>
                      <a:pt x="42" y="110"/>
                    </a:lnTo>
                    <a:lnTo>
                      <a:pt x="50" y="105"/>
                    </a:lnTo>
                    <a:lnTo>
                      <a:pt x="58" y="100"/>
                    </a:lnTo>
                    <a:lnTo>
                      <a:pt x="67" y="98"/>
                    </a:lnTo>
                    <a:lnTo>
                      <a:pt x="76" y="95"/>
                    </a:lnTo>
                    <a:lnTo>
                      <a:pt x="86" y="94"/>
                    </a:lnTo>
                    <a:lnTo>
                      <a:pt x="95" y="93"/>
                    </a:lnTo>
                    <a:lnTo>
                      <a:pt x="107" y="94"/>
                    </a:lnTo>
                    <a:lnTo>
                      <a:pt x="117" y="95"/>
                    </a:lnTo>
                    <a:lnTo>
                      <a:pt x="126" y="98"/>
                    </a:lnTo>
                    <a:lnTo>
                      <a:pt x="135" y="102"/>
                    </a:lnTo>
                    <a:lnTo>
                      <a:pt x="144" y="107"/>
                    </a:lnTo>
                    <a:lnTo>
                      <a:pt x="150" y="112"/>
                    </a:lnTo>
                    <a:lnTo>
                      <a:pt x="156" y="118"/>
                    </a:lnTo>
                    <a:lnTo>
                      <a:pt x="162" y="124"/>
                    </a:lnTo>
                    <a:lnTo>
                      <a:pt x="162" y="0"/>
                    </a:lnTo>
                    <a:close/>
                    <a:moveTo>
                      <a:pt x="162" y="216"/>
                    </a:moveTo>
                    <a:lnTo>
                      <a:pt x="162" y="183"/>
                    </a:lnTo>
                    <a:lnTo>
                      <a:pt x="160" y="170"/>
                    </a:lnTo>
                    <a:lnTo>
                      <a:pt x="158" y="159"/>
                    </a:lnTo>
                    <a:lnTo>
                      <a:pt x="153" y="149"/>
                    </a:lnTo>
                    <a:lnTo>
                      <a:pt x="145" y="140"/>
                    </a:lnTo>
                    <a:lnTo>
                      <a:pt x="136" y="133"/>
                    </a:lnTo>
                    <a:lnTo>
                      <a:pt x="126" y="128"/>
                    </a:lnTo>
                    <a:lnTo>
                      <a:pt x="116" y="126"/>
                    </a:lnTo>
                    <a:lnTo>
                      <a:pt x="104" y="124"/>
                    </a:lnTo>
                    <a:lnTo>
                      <a:pt x="97" y="124"/>
                    </a:lnTo>
                    <a:lnTo>
                      <a:pt x="90" y="126"/>
                    </a:lnTo>
                    <a:lnTo>
                      <a:pt x="84" y="127"/>
                    </a:lnTo>
                    <a:lnTo>
                      <a:pt x="78" y="130"/>
                    </a:lnTo>
                    <a:lnTo>
                      <a:pt x="72" y="132"/>
                    </a:lnTo>
                    <a:lnTo>
                      <a:pt x="67" y="136"/>
                    </a:lnTo>
                    <a:lnTo>
                      <a:pt x="62" y="141"/>
                    </a:lnTo>
                    <a:lnTo>
                      <a:pt x="57" y="146"/>
                    </a:lnTo>
                    <a:lnTo>
                      <a:pt x="53" y="151"/>
                    </a:lnTo>
                    <a:lnTo>
                      <a:pt x="50" y="158"/>
                    </a:lnTo>
                    <a:lnTo>
                      <a:pt x="47" y="164"/>
                    </a:lnTo>
                    <a:lnTo>
                      <a:pt x="44" y="170"/>
                    </a:lnTo>
                    <a:lnTo>
                      <a:pt x="41" y="186"/>
                    </a:lnTo>
                    <a:lnTo>
                      <a:pt x="39" y="202"/>
                    </a:lnTo>
                    <a:lnTo>
                      <a:pt x="41" y="217"/>
                    </a:lnTo>
                    <a:lnTo>
                      <a:pt x="44" y="231"/>
                    </a:lnTo>
                    <a:lnTo>
                      <a:pt x="50" y="245"/>
                    </a:lnTo>
                    <a:lnTo>
                      <a:pt x="56" y="257"/>
                    </a:lnTo>
                    <a:lnTo>
                      <a:pt x="61" y="261"/>
                    </a:lnTo>
                    <a:lnTo>
                      <a:pt x="66" y="266"/>
                    </a:lnTo>
                    <a:lnTo>
                      <a:pt x="71" y="269"/>
                    </a:lnTo>
                    <a:lnTo>
                      <a:pt x="76" y="272"/>
                    </a:lnTo>
                    <a:lnTo>
                      <a:pt x="83" y="275"/>
                    </a:lnTo>
                    <a:lnTo>
                      <a:pt x="89" y="276"/>
                    </a:lnTo>
                    <a:lnTo>
                      <a:pt x="95" y="277"/>
                    </a:lnTo>
                    <a:lnTo>
                      <a:pt x="103" y="277"/>
                    </a:lnTo>
                    <a:lnTo>
                      <a:pt x="114" y="277"/>
                    </a:lnTo>
                    <a:lnTo>
                      <a:pt x="125" y="273"/>
                    </a:lnTo>
                    <a:lnTo>
                      <a:pt x="135" y="268"/>
                    </a:lnTo>
                    <a:lnTo>
                      <a:pt x="144" y="261"/>
                    </a:lnTo>
                    <a:lnTo>
                      <a:pt x="149" y="257"/>
                    </a:lnTo>
                    <a:lnTo>
                      <a:pt x="151" y="252"/>
                    </a:lnTo>
                    <a:lnTo>
                      <a:pt x="155" y="247"/>
                    </a:lnTo>
                    <a:lnTo>
                      <a:pt x="158" y="241"/>
                    </a:lnTo>
                    <a:lnTo>
                      <a:pt x="160" y="229"/>
                    </a:lnTo>
                    <a:lnTo>
                      <a:pt x="162" y="2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8" name="Freeform 43"/>
              <p:cNvSpPr>
                <a:spLocks/>
              </p:cNvSpPr>
              <p:nvPr/>
            </p:nvSpPr>
            <p:spPr bwMode="auto">
              <a:xfrm>
                <a:off x="3712" y="3417"/>
                <a:ext cx="36" cy="55"/>
              </a:xfrm>
              <a:custGeom>
                <a:avLst/>
                <a:gdLst>
                  <a:gd name="T0" fmla="*/ 9 w 141"/>
                  <a:gd name="T1" fmla="*/ 171 h 217"/>
                  <a:gd name="T2" fmla="*/ 34 w 141"/>
                  <a:gd name="T3" fmla="*/ 183 h 217"/>
                  <a:gd name="T4" fmla="*/ 61 w 141"/>
                  <a:gd name="T5" fmla="*/ 187 h 217"/>
                  <a:gd name="T6" fmla="*/ 79 w 141"/>
                  <a:gd name="T7" fmla="*/ 185 h 217"/>
                  <a:gd name="T8" fmla="*/ 91 w 141"/>
                  <a:gd name="T9" fmla="*/ 179 h 217"/>
                  <a:gd name="T10" fmla="*/ 99 w 141"/>
                  <a:gd name="T11" fmla="*/ 169 h 217"/>
                  <a:gd name="T12" fmla="*/ 102 w 141"/>
                  <a:gd name="T13" fmla="*/ 157 h 217"/>
                  <a:gd name="T14" fmla="*/ 99 w 141"/>
                  <a:gd name="T15" fmla="*/ 145 h 217"/>
                  <a:gd name="T16" fmla="*/ 93 w 141"/>
                  <a:gd name="T17" fmla="*/ 136 h 217"/>
                  <a:gd name="T18" fmla="*/ 81 w 141"/>
                  <a:gd name="T19" fmla="*/ 128 h 217"/>
                  <a:gd name="T20" fmla="*/ 62 w 141"/>
                  <a:gd name="T21" fmla="*/ 120 h 217"/>
                  <a:gd name="T22" fmla="*/ 38 w 141"/>
                  <a:gd name="T23" fmla="*/ 109 h 217"/>
                  <a:gd name="T24" fmla="*/ 20 w 141"/>
                  <a:gd name="T25" fmla="*/ 96 h 217"/>
                  <a:gd name="T26" fmla="*/ 9 w 141"/>
                  <a:gd name="T27" fmla="*/ 80 h 217"/>
                  <a:gd name="T28" fmla="*/ 5 w 141"/>
                  <a:gd name="T29" fmla="*/ 62 h 217"/>
                  <a:gd name="T30" fmla="*/ 6 w 141"/>
                  <a:gd name="T31" fmla="*/ 49 h 217"/>
                  <a:gd name="T32" fmla="*/ 10 w 141"/>
                  <a:gd name="T33" fmla="*/ 38 h 217"/>
                  <a:gd name="T34" fmla="*/ 16 w 141"/>
                  <a:gd name="T35" fmla="*/ 28 h 217"/>
                  <a:gd name="T36" fmla="*/ 25 w 141"/>
                  <a:gd name="T37" fmla="*/ 17 h 217"/>
                  <a:gd name="T38" fmla="*/ 37 w 141"/>
                  <a:gd name="T39" fmla="*/ 10 h 217"/>
                  <a:gd name="T40" fmla="*/ 49 w 141"/>
                  <a:gd name="T41" fmla="*/ 5 h 217"/>
                  <a:gd name="T42" fmla="*/ 80 w 141"/>
                  <a:gd name="T43" fmla="*/ 0 h 217"/>
                  <a:gd name="T44" fmla="*/ 108 w 141"/>
                  <a:gd name="T45" fmla="*/ 3 h 217"/>
                  <a:gd name="T46" fmla="*/ 132 w 141"/>
                  <a:gd name="T47" fmla="*/ 12 h 217"/>
                  <a:gd name="T48" fmla="*/ 112 w 141"/>
                  <a:gd name="T49" fmla="*/ 37 h 217"/>
                  <a:gd name="T50" fmla="*/ 90 w 141"/>
                  <a:gd name="T51" fmla="*/ 30 h 217"/>
                  <a:gd name="T52" fmla="*/ 71 w 141"/>
                  <a:gd name="T53" fmla="*/ 29 h 217"/>
                  <a:gd name="T54" fmla="*/ 58 w 141"/>
                  <a:gd name="T55" fmla="*/ 34 h 217"/>
                  <a:gd name="T56" fmla="*/ 49 w 141"/>
                  <a:gd name="T57" fmla="*/ 42 h 217"/>
                  <a:gd name="T58" fmla="*/ 44 w 141"/>
                  <a:gd name="T59" fmla="*/ 51 h 217"/>
                  <a:gd name="T60" fmla="*/ 44 w 141"/>
                  <a:gd name="T61" fmla="*/ 62 h 217"/>
                  <a:gd name="T62" fmla="*/ 48 w 141"/>
                  <a:gd name="T63" fmla="*/ 71 h 217"/>
                  <a:gd name="T64" fmla="*/ 57 w 141"/>
                  <a:gd name="T65" fmla="*/ 79 h 217"/>
                  <a:gd name="T66" fmla="*/ 74 w 141"/>
                  <a:gd name="T67" fmla="*/ 87 h 217"/>
                  <a:gd name="T68" fmla="*/ 98 w 141"/>
                  <a:gd name="T69" fmla="*/ 98 h 217"/>
                  <a:gd name="T70" fmla="*/ 119 w 141"/>
                  <a:gd name="T71" fmla="*/ 110 h 217"/>
                  <a:gd name="T72" fmla="*/ 133 w 141"/>
                  <a:gd name="T73" fmla="*/ 124 h 217"/>
                  <a:gd name="T74" fmla="*/ 140 w 141"/>
                  <a:gd name="T75" fmla="*/ 143 h 217"/>
                  <a:gd name="T76" fmla="*/ 140 w 141"/>
                  <a:gd name="T77" fmla="*/ 161 h 217"/>
                  <a:gd name="T78" fmla="*/ 137 w 141"/>
                  <a:gd name="T79" fmla="*/ 174 h 217"/>
                  <a:gd name="T80" fmla="*/ 132 w 141"/>
                  <a:gd name="T81" fmla="*/ 185 h 217"/>
                  <a:gd name="T82" fmla="*/ 124 w 141"/>
                  <a:gd name="T83" fmla="*/ 194 h 217"/>
                  <a:gd name="T84" fmla="*/ 113 w 141"/>
                  <a:gd name="T85" fmla="*/ 203 h 217"/>
                  <a:gd name="T86" fmla="*/ 100 w 141"/>
                  <a:gd name="T87" fmla="*/ 210 h 217"/>
                  <a:gd name="T88" fmla="*/ 77 w 141"/>
                  <a:gd name="T89" fmla="*/ 216 h 217"/>
                  <a:gd name="T90" fmla="*/ 43 w 141"/>
                  <a:gd name="T91" fmla="*/ 216 h 217"/>
                  <a:gd name="T92" fmla="*/ 14 w 141"/>
                  <a:gd name="T93" fmla="*/ 20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1" h="217">
                    <a:moveTo>
                      <a:pt x="0" y="202"/>
                    </a:moveTo>
                    <a:lnTo>
                      <a:pt x="9" y="171"/>
                    </a:lnTo>
                    <a:lnTo>
                      <a:pt x="21" y="179"/>
                    </a:lnTo>
                    <a:lnTo>
                      <a:pt x="34" y="183"/>
                    </a:lnTo>
                    <a:lnTo>
                      <a:pt x="48" y="187"/>
                    </a:lnTo>
                    <a:lnTo>
                      <a:pt x="61" y="187"/>
                    </a:lnTo>
                    <a:lnTo>
                      <a:pt x="70" y="187"/>
                    </a:lnTo>
                    <a:lnTo>
                      <a:pt x="79" y="185"/>
                    </a:lnTo>
                    <a:lnTo>
                      <a:pt x="85" y="183"/>
                    </a:lnTo>
                    <a:lnTo>
                      <a:pt x="91" y="179"/>
                    </a:lnTo>
                    <a:lnTo>
                      <a:pt x="95" y="175"/>
                    </a:lnTo>
                    <a:lnTo>
                      <a:pt x="99" y="169"/>
                    </a:lnTo>
                    <a:lnTo>
                      <a:pt x="100" y="164"/>
                    </a:lnTo>
                    <a:lnTo>
                      <a:pt x="102" y="157"/>
                    </a:lnTo>
                    <a:lnTo>
                      <a:pt x="100" y="151"/>
                    </a:lnTo>
                    <a:lnTo>
                      <a:pt x="99" y="145"/>
                    </a:lnTo>
                    <a:lnTo>
                      <a:pt x="96" y="141"/>
                    </a:lnTo>
                    <a:lnTo>
                      <a:pt x="93" y="136"/>
                    </a:lnTo>
                    <a:lnTo>
                      <a:pt x="88" y="132"/>
                    </a:lnTo>
                    <a:lnTo>
                      <a:pt x="81" y="128"/>
                    </a:lnTo>
                    <a:lnTo>
                      <a:pt x="72" y="124"/>
                    </a:lnTo>
                    <a:lnTo>
                      <a:pt x="62" y="120"/>
                    </a:lnTo>
                    <a:lnTo>
                      <a:pt x="49" y="115"/>
                    </a:lnTo>
                    <a:lnTo>
                      <a:pt x="38" y="109"/>
                    </a:lnTo>
                    <a:lnTo>
                      <a:pt x="28" y="103"/>
                    </a:lnTo>
                    <a:lnTo>
                      <a:pt x="20" y="96"/>
                    </a:lnTo>
                    <a:lnTo>
                      <a:pt x="14" y="89"/>
                    </a:lnTo>
                    <a:lnTo>
                      <a:pt x="9" y="80"/>
                    </a:lnTo>
                    <a:lnTo>
                      <a:pt x="6" y="71"/>
                    </a:lnTo>
                    <a:lnTo>
                      <a:pt x="5" y="62"/>
                    </a:lnTo>
                    <a:lnTo>
                      <a:pt x="6" y="56"/>
                    </a:lnTo>
                    <a:lnTo>
                      <a:pt x="6" y="49"/>
                    </a:lnTo>
                    <a:lnTo>
                      <a:pt x="9" y="43"/>
                    </a:lnTo>
                    <a:lnTo>
                      <a:pt x="10" y="38"/>
                    </a:lnTo>
                    <a:lnTo>
                      <a:pt x="14" y="33"/>
                    </a:lnTo>
                    <a:lnTo>
                      <a:pt x="16" y="28"/>
                    </a:lnTo>
                    <a:lnTo>
                      <a:pt x="21" y="23"/>
                    </a:lnTo>
                    <a:lnTo>
                      <a:pt x="25" y="17"/>
                    </a:lnTo>
                    <a:lnTo>
                      <a:pt x="30" y="14"/>
                    </a:lnTo>
                    <a:lnTo>
                      <a:pt x="37" y="10"/>
                    </a:lnTo>
                    <a:lnTo>
                      <a:pt x="43" y="7"/>
                    </a:lnTo>
                    <a:lnTo>
                      <a:pt x="49" y="5"/>
                    </a:lnTo>
                    <a:lnTo>
                      <a:pt x="63" y="1"/>
                    </a:lnTo>
                    <a:lnTo>
                      <a:pt x="80" y="0"/>
                    </a:lnTo>
                    <a:lnTo>
                      <a:pt x="94" y="1"/>
                    </a:lnTo>
                    <a:lnTo>
                      <a:pt x="108" y="3"/>
                    </a:lnTo>
                    <a:lnTo>
                      <a:pt x="121" y="7"/>
                    </a:lnTo>
                    <a:lnTo>
                      <a:pt x="132" y="12"/>
                    </a:lnTo>
                    <a:lnTo>
                      <a:pt x="123" y="42"/>
                    </a:lnTo>
                    <a:lnTo>
                      <a:pt x="112" y="37"/>
                    </a:lnTo>
                    <a:lnTo>
                      <a:pt x="100" y="33"/>
                    </a:lnTo>
                    <a:lnTo>
                      <a:pt x="90" y="30"/>
                    </a:lnTo>
                    <a:lnTo>
                      <a:pt x="79" y="29"/>
                    </a:lnTo>
                    <a:lnTo>
                      <a:pt x="71" y="29"/>
                    </a:lnTo>
                    <a:lnTo>
                      <a:pt x="63" y="31"/>
                    </a:lnTo>
                    <a:lnTo>
                      <a:pt x="58" y="34"/>
                    </a:lnTo>
                    <a:lnTo>
                      <a:pt x="53" y="37"/>
                    </a:lnTo>
                    <a:lnTo>
                      <a:pt x="49" y="42"/>
                    </a:lnTo>
                    <a:lnTo>
                      <a:pt x="47" y="45"/>
                    </a:lnTo>
                    <a:lnTo>
                      <a:pt x="44" y="51"/>
                    </a:lnTo>
                    <a:lnTo>
                      <a:pt x="44" y="57"/>
                    </a:lnTo>
                    <a:lnTo>
                      <a:pt x="44" y="62"/>
                    </a:lnTo>
                    <a:lnTo>
                      <a:pt x="46" y="67"/>
                    </a:lnTo>
                    <a:lnTo>
                      <a:pt x="48" y="71"/>
                    </a:lnTo>
                    <a:lnTo>
                      <a:pt x="52" y="75"/>
                    </a:lnTo>
                    <a:lnTo>
                      <a:pt x="57" y="79"/>
                    </a:lnTo>
                    <a:lnTo>
                      <a:pt x="63" y="84"/>
                    </a:lnTo>
                    <a:lnTo>
                      <a:pt x="74" y="87"/>
                    </a:lnTo>
                    <a:lnTo>
                      <a:pt x="84" y="91"/>
                    </a:lnTo>
                    <a:lnTo>
                      <a:pt x="98" y="98"/>
                    </a:lnTo>
                    <a:lnTo>
                      <a:pt x="110" y="103"/>
                    </a:lnTo>
                    <a:lnTo>
                      <a:pt x="119" y="110"/>
                    </a:lnTo>
                    <a:lnTo>
                      <a:pt x="127" y="117"/>
                    </a:lnTo>
                    <a:lnTo>
                      <a:pt x="133" y="124"/>
                    </a:lnTo>
                    <a:lnTo>
                      <a:pt x="137" y="133"/>
                    </a:lnTo>
                    <a:lnTo>
                      <a:pt x="140" y="143"/>
                    </a:lnTo>
                    <a:lnTo>
                      <a:pt x="141" y="154"/>
                    </a:lnTo>
                    <a:lnTo>
                      <a:pt x="140" y="161"/>
                    </a:lnTo>
                    <a:lnTo>
                      <a:pt x="138" y="168"/>
                    </a:lnTo>
                    <a:lnTo>
                      <a:pt x="137" y="174"/>
                    </a:lnTo>
                    <a:lnTo>
                      <a:pt x="135" y="179"/>
                    </a:lnTo>
                    <a:lnTo>
                      <a:pt x="132" y="185"/>
                    </a:lnTo>
                    <a:lnTo>
                      <a:pt x="128" y="190"/>
                    </a:lnTo>
                    <a:lnTo>
                      <a:pt x="124" y="194"/>
                    </a:lnTo>
                    <a:lnTo>
                      <a:pt x="119" y="199"/>
                    </a:lnTo>
                    <a:lnTo>
                      <a:pt x="113" y="203"/>
                    </a:lnTo>
                    <a:lnTo>
                      <a:pt x="107" y="207"/>
                    </a:lnTo>
                    <a:lnTo>
                      <a:pt x="100" y="210"/>
                    </a:lnTo>
                    <a:lnTo>
                      <a:pt x="94" y="212"/>
                    </a:lnTo>
                    <a:lnTo>
                      <a:pt x="77" y="216"/>
                    </a:lnTo>
                    <a:lnTo>
                      <a:pt x="61" y="217"/>
                    </a:lnTo>
                    <a:lnTo>
                      <a:pt x="43" y="216"/>
                    </a:lnTo>
                    <a:lnTo>
                      <a:pt x="28" y="213"/>
                    </a:lnTo>
                    <a:lnTo>
                      <a:pt x="14" y="208"/>
                    </a:lnTo>
                    <a:lnTo>
                      <a:pt x="0"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9" name="Freeform 44"/>
              <p:cNvSpPr>
                <a:spLocks noEditPoints="1"/>
              </p:cNvSpPr>
              <p:nvPr/>
            </p:nvSpPr>
            <p:spPr bwMode="auto">
              <a:xfrm>
                <a:off x="2597" y="3513"/>
                <a:ext cx="46" cy="73"/>
              </a:xfrm>
              <a:custGeom>
                <a:avLst/>
                <a:gdLst>
                  <a:gd name="T0" fmla="*/ 0 w 184"/>
                  <a:gd name="T1" fmla="*/ 5 h 291"/>
                  <a:gd name="T2" fmla="*/ 35 w 184"/>
                  <a:gd name="T3" fmla="*/ 1 h 291"/>
                  <a:gd name="T4" fmla="*/ 75 w 184"/>
                  <a:gd name="T5" fmla="*/ 0 h 291"/>
                  <a:gd name="T6" fmla="*/ 100 w 184"/>
                  <a:gd name="T7" fmla="*/ 1 h 291"/>
                  <a:gd name="T8" fmla="*/ 123 w 184"/>
                  <a:gd name="T9" fmla="*/ 5 h 291"/>
                  <a:gd name="T10" fmla="*/ 142 w 184"/>
                  <a:gd name="T11" fmla="*/ 12 h 291"/>
                  <a:gd name="T12" fmla="*/ 157 w 184"/>
                  <a:gd name="T13" fmla="*/ 23 h 291"/>
                  <a:gd name="T14" fmla="*/ 169 w 184"/>
                  <a:gd name="T15" fmla="*/ 35 h 291"/>
                  <a:gd name="T16" fmla="*/ 178 w 184"/>
                  <a:gd name="T17" fmla="*/ 49 h 291"/>
                  <a:gd name="T18" fmla="*/ 183 w 184"/>
                  <a:gd name="T19" fmla="*/ 66 h 291"/>
                  <a:gd name="T20" fmla="*/ 184 w 184"/>
                  <a:gd name="T21" fmla="*/ 85 h 291"/>
                  <a:gd name="T22" fmla="*/ 183 w 184"/>
                  <a:gd name="T23" fmla="*/ 105 h 291"/>
                  <a:gd name="T24" fmla="*/ 176 w 184"/>
                  <a:gd name="T25" fmla="*/ 124 h 291"/>
                  <a:gd name="T26" fmla="*/ 166 w 184"/>
                  <a:gd name="T27" fmla="*/ 141 h 291"/>
                  <a:gd name="T28" fmla="*/ 152 w 184"/>
                  <a:gd name="T29" fmla="*/ 154 h 291"/>
                  <a:gd name="T30" fmla="*/ 136 w 184"/>
                  <a:gd name="T31" fmla="*/ 165 h 291"/>
                  <a:gd name="T32" fmla="*/ 117 w 184"/>
                  <a:gd name="T33" fmla="*/ 173 h 291"/>
                  <a:gd name="T34" fmla="*/ 95 w 184"/>
                  <a:gd name="T35" fmla="*/ 177 h 291"/>
                  <a:gd name="T36" fmla="*/ 71 w 184"/>
                  <a:gd name="T37" fmla="*/ 178 h 291"/>
                  <a:gd name="T38" fmla="*/ 39 w 184"/>
                  <a:gd name="T39" fmla="*/ 175 h 291"/>
                  <a:gd name="T40" fmla="*/ 0 w 184"/>
                  <a:gd name="T41" fmla="*/ 291 h 291"/>
                  <a:gd name="T42" fmla="*/ 39 w 184"/>
                  <a:gd name="T43" fmla="*/ 143 h 291"/>
                  <a:gd name="T44" fmla="*/ 71 w 184"/>
                  <a:gd name="T45" fmla="*/ 147 h 291"/>
                  <a:gd name="T46" fmla="*/ 103 w 184"/>
                  <a:gd name="T47" fmla="*/ 142 h 291"/>
                  <a:gd name="T48" fmla="*/ 114 w 184"/>
                  <a:gd name="T49" fmla="*/ 137 h 291"/>
                  <a:gd name="T50" fmla="*/ 126 w 184"/>
                  <a:gd name="T51" fmla="*/ 131 h 291"/>
                  <a:gd name="T52" fmla="*/ 133 w 184"/>
                  <a:gd name="T53" fmla="*/ 122 h 291"/>
                  <a:gd name="T54" fmla="*/ 140 w 184"/>
                  <a:gd name="T55" fmla="*/ 112 h 291"/>
                  <a:gd name="T56" fmla="*/ 143 w 184"/>
                  <a:gd name="T57" fmla="*/ 100 h 291"/>
                  <a:gd name="T58" fmla="*/ 145 w 184"/>
                  <a:gd name="T59" fmla="*/ 86 h 291"/>
                  <a:gd name="T60" fmla="*/ 140 w 184"/>
                  <a:gd name="T61" fmla="*/ 62 h 291"/>
                  <a:gd name="T62" fmla="*/ 134 w 184"/>
                  <a:gd name="T63" fmla="*/ 53 h 291"/>
                  <a:gd name="T64" fmla="*/ 127 w 184"/>
                  <a:gd name="T65" fmla="*/ 46 h 291"/>
                  <a:gd name="T66" fmla="*/ 105 w 184"/>
                  <a:gd name="T67" fmla="*/ 34 h 291"/>
                  <a:gd name="T68" fmla="*/ 76 w 184"/>
                  <a:gd name="T69" fmla="*/ 30 h 291"/>
                  <a:gd name="T70" fmla="*/ 39 w 184"/>
                  <a:gd name="T71" fmla="*/ 3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 h="291">
                    <a:moveTo>
                      <a:pt x="0" y="291"/>
                    </a:moveTo>
                    <a:lnTo>
                      <a:pt x="0" y="5"/>
                    </a:lnTo>
                    <a:lnTo>
                      <a:pt x="16" y="2"/>
                    </a:lnTo>
                    <a:lnTo>
                      <a:pt x="35" y="1"/>
                    </a:lnTo>
                    <a:lnTo>
                      <a:pt x="54" y="0"/>
                    </a:lnTo>
                    <a:lnTo>
                      <a:pt x="75" y="0"/>
                    </a:lnTo>
                    <a:lnTo>
                      <a:pt x="89" y="0"/>
                    </a:lnTo>
                    <a:lnTo>
                      <a:pt x="100" y="1"/>
                    </a:lnTo>
                    <a:lnTo>
                      <a:pt x="112" y="2"/>
                    </a:lnTo>
                    <a:lnTo>
                      <a:pt x="123" y="5"/>
                    </a:lnTo>
                    <a:lnTo>
                      <a:pt x="133" y="9"/>
                    </a:lnTo>
                    <a:lnTo>
                      <a:pt x="142" y="12"/>
                    </a:lnTo>
                    <a:lnTo>
                      <a:pt x="150" y="18"/>
                    </a:lnTo>
                    <a:lnTo>
                      <a:pt x="157" y="23"/>
                    </a:lnTo>
                    <a:lnTo>
                      <a:pt x="164" y="29"/>
                    </a:lnTo>
                    <a:lnTo>
                      <a:pt x="169" y="35"/>
                    </a:lnTo>
                    <a:lnTo>
                      <a:pt x="174" y="43"/>
                    </a:lnTo>
                    <a:lnTo>
                      <a:pt x="178" y="49"/>
                    </a:lnTo>
                    <a:lnTo>
                      <a:pt x="180" y="58"/>
                    </a:lnTo>
                    <a:lnTo>
                      <a:pt x="183" y="66"/>
                    </a:lnTo>
                    <a:lnTo>
                      <a:pt x="184" y="75"/>
                    </a:lnTo>
                    <a:lnTo>
                      <a:pt x="184" y="85"/>
                    </a:lnTo>
                    <a:lnTo>
                      <a:pt x="184" y="95"/>
                    </a:lnTo>
                    <a:lnTo>
                      <a:pt x="183" y="105"/>
                    </a:lnTo>
                    <a:lnTo>
                      <a:pt x="180" y="116"/>
                    </a:lnTo>
                    <a:lnTo>
                      <a:pt x="176" y="124"/>
                    </a:lnTo>
                    <a:lnTo>
                      <a:pt x="173" y="133"/>
                    </a:lnTo>
                    <a:lnTo>
                      <a:pt x="166" y="141"/>
                    </a:lnTo>
                    <a:lnTo>
                      <a:pt x="160" y="147"/>
                    </a:lnTo>
                    <a:lnTo>
                      <a:pt x="152" y="154"/>
                    </a:lnTo>
                    <a:lnTo>
                      <a:pt x="145" y="160"/>
                    </a:lnTo>
                    <a:lnTo>
                      <a:pt x="136" y="165"/>
                    </a:lnTo>
                    <a:lnTo>
                      <a:pt x="127" y="169"/>
                    </a:lnTo>
                    <a:lnTo>
                      <a:pt x="117" y="173"/>
                    </a:lnTo>
                    <a:lnTo>
                      <a:pt x="105" y="175"/>
                    </a:lnTo>
                    <a:lnTo>
                      <a:pt x="95" y="177"/>
                    </a:lnTo>
                    <a:lnTo>
                      <a:pt x="82" y="178"/>
                    </a:lnTo>
                    <a:lnTo>
                      <a:pt x="71" y="178"/>
                    </a:lnTo>
                    <a:lnTo>
                      <a:pt x="52" y="178"/>
                    </a:lnTo>
                    <a:lnTo>
                      <a:pt x="39" y="175"/>
                    </a:lnTo>
                    <a:lnTo>
                      <a:pt x="39" y="291"/>
                    </a:lnTo>
                    <a:lnTo>
                      <a:pt x="0" y="291"/>
                    </a:lnTo>
                    <a:close/>
                    <a:moveTo>
                      <a:pt x="39" y="34"/>
                    </a:moveTo>
                    <a:lnTo>
                      <a:pt x="39" y="143"/>
                    </a:lnTo>
                    <a:lnTo>
                      <a:pt x="53" y="146"/>
                    </a:lnTo>
                    <a:lnTo>
                      <a:pt x="71" y="147"/>
                    </a:lnTo>
                    <a:lnTo>
                      <a:pt x="87" y="146"/>
                    </a:lnTo>
                    <a:lnTo>
                      <a:pt x="103" y="142"/>
                    </a:lnTo>
                    <a:lnTo>
                      <a:pt x="109" y="141"/>
                    </a:lnTo>
                    <a:lnTo>
                      <a:pt x="114" y="137"/>
                    </a:lnTo>
                    <a:lnTo>
                      <a:pt x="120" y="135"/>
                    </a:lnTo>
                    <a:lnTo>
                      <a:pt x="126" y="131"/>
                    </a:lnTo>
                    <a:lnTo>
                      <a:pt x="129" y="127"/>
                    </a:lnTo>
                    <a:lnTo>
                      <a:pt x="133" y="122"/>
                    </a:lnTo>
                    <a:lnTo>
                      <a:pt x="137" y="117"/>
                    </a:lnTo>
                    <a:lnTo>
                      <a:pt x="140" y="112"/>
                    </a:lnTo>
                    <a:lnTo>
                      <a:pt x="142" y="105"/>
                    </a:lnTo>
                    <a:lnTo>
                      <a:pt x="143" y="100"/>
                    </a:lnTo>
                    <a:lnTo>
                      <a:pt x="145" y="93"/>
                    </a:lnTo>
                    <a:lnTo>
                      <a:pt x="145" y="86"/>
                    </a:lnTo>
                    <a:lnTo>
                      <a:pt x="143" y="74"/>
                    </a:lnTo>
                    <a:lnTo>
                      <a:pt x="140" y="62"/>
                    </a:lnTo>
                    <a:lnTo>
                      <a:pt x="137" y="57"/>
                    </a:lnTo>
                    <a:lnTo>
                      <a:pt x="134" y="53"/>
                    </a:lnTo>
                    <a:lnTo>
                      <a:pt x="131" y="49"/>
                    </a:lnTo>
                    <a:lnTo>
                      <a:pt x="127" y="46"/>
                    </a:lnTo>
                    <a:lnTo>
                      <a:pt x="117" y="39"/>
                    </a:lnTo>
                    <a:lnTo>
                      <a:pt x="105" y="34"/>
                    </a:lnTo>
                    <a:lnTo>
                      <a:pt x="91" y="32"/>
                    </a:lnTo>
                    <a:lnTo>
                      <a:pt x="76" y="30"/>
                    </a:lnTo>
                    <a:lnTo>
                      <a:pt x="56" y="32"/>
                    </a:lnTo>
                    <a:lnTo>
                      <a:pt x="3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0" name="Freeform 45"/>
              <p:cNvSpPr>
                <a:spLocks/>
              </p:cNvSpPr>
              <p:nvPr/>
            </p:nvSpPr>
            <p:spPr bwMode="auto">
              <a:xfrm>
                <a:off x="2654" y="3534"/>
                <a:ext cx="45" cy="53"/>
              </a:xfrm>
              <a:custGeom>
                <a:avLst/>
                <a:gdLst>
                  <a:gd name="T0" fmla="*/ 181 w 184"/>
                  <a:gd name="T1" fmla="*/ 0 h 211"/>
                  <a:gd name="T2" fmla="*/ 181 w 184"/>
                  <a:gd name="T3" fmla="*/ 150 h 211"/>
                  <a:gd name="T4" fmla="*/ 181 w 184"/>
                  <a:gd name="T5" fmla="*/ 166 h 211"/>
                  <a:gd name="T6" fmla="*/ 182 w 184"/>
                  <a:gd name="T7" fmla="*/ 182 h 211"/>
                  <a:gd name="T8" fmla="*/ 182 w 184"/>
                  <a:gd name="T9" fmla="*/ 194 h 211"/>
                  <a:gd name="T10" fmla="*/ 184 w 184"/>
                  <a:gd name="T11" fmla="*/ 207 h 211"/>
                  <a:gd name="T12" fmla="*/ 148 w 184"/>
                  <a:gd name="T13" fmla="*/ 207 h 211"/>
                  <a:gd name="T14" fmla="*/ 144 w 184"/>
                  <a:gd name="T15" fmla="*/ 171 h 211"/>
                  <a:gd name="T16" fmla="*/ 138 w 184"/>
                  <a:gd name="T17" fmla="*/ 180 h 211"/>
                  <a:gd name="T18" fmla="*/ 131 w 184"/>
                  <a:gd name="T19" fmla="*/ 189 h 211"/>
                  <a:gd name="T20" fmla="*/ 124 w 184"/>
                  <a:gd name="T21" fmla="*/ 196 h 211"/>
                  <a:gd name="T22" fmla="*/ 115 w 184"/>
                  <a:gd name="T23" fmla="*/ 202 h 211"/>
                  <a:gd name="T24" fmla="*/ 106 w 184"/>
                  <a:gd name="T25" fmla="*/ 206 h 211"/>
                  <a:gd name="T26" fmla="*/ 96 w 184"/>
                  <a:gd name="T27" fmla="*/ 208 h 211"/>
                  <a:gd name="T28" fmla="*/ 84 w 184"/>
                  <a:gd name="T29" fmla="*/ 211 h 211"/>
                  <a:gd name="T30" fmla="*/ 73 w 184"/>
                  <a:gd name="T31" fmla="*/ 211 h 211"/>
                  <a:gd name="T32" fmla="*/ 65 w 184"/>
                  <a:gd name="T33" fmla="*/ 211 h 211"/>
                  <a:gd name="T34" fmla="*/ 58 w 184"/>
                  <a:gd name="T35" fmla="*/ 210 h 211"/>
                  <a:gd name="T36" fmla="*/ 50 w 184"/>
                  <a:gd name="T37" fmla="*/ 208 h 211"/>
                  <a:gd name="T38" fmla="*/ 44 w 184"/>
                  <a:gd name="T39" fmla="*/ 206 h 211"/>
                  <a:gd name="T40" fmla="*/ 36 w 184"/>
                  <a:gd name="T41" fmla="*/ 202 h 211"/>
                  <a:gd name="T42" fmla="*/ 31 w 184"/>
                  <a:gd name="T43" fmla="*/ 198 h 211"/>
                  <a:gd name="T44" fmla="*/ 25 w 184"/>
                  <a:gd name="T45" fmla="*/ 193 h 211"/>
                  <a:gd name="T46" fmla="*/ 19 w 184"/>
                  <a:gd name="T47" fmla="*/ 188 h 211"/>
                  <a:gd name="T48" fmla="*/ 14 w 184"/>
                  <a:gd name="T49" fmla="*/ 182 h 211"/>
                  <a:gd name="T50" fmla="*/ 11 w 184"/>
                  <a:gd name="T51" fmla="*/ 175 h 211"/>
                  <a:gd name="T52" fmla="*/ 8 w 184"/>
                  <a:gd name="T53" fmla="*/ 168 h 211"/>
                  <a:gd name="T54" fmla="*/ 4 w 184"/>
                  <a:gd name="T55" fmla="*/ 159 h 211"/>
                  <a:gd name="T56" fmla="*/ 3 w 184"/>
                  <a:gd name="T57" fmla="*/ 150 h 211"/>
                  <a:gd name="T58" fmla="*/ 2 w 184"/>
                  <a:gd name="T59" fmla="*/ 141 h 211"/>
                  <a:gd name="T60" fmla="*/ 0 w 184"/>
                  <a:gd name="T61" fmla="*/ 131 h 211"/>
                  <a:gd name="T62" fmla="*/ 0 w 184"/>
                  <a:gd name="T63" fmla="*/ 119 h 211"/>
                  <a:gd name="T64" fmla="*/ 0 w 184"/>
                  <a:gd name="T65" fmla="*/ 0 h 211"/>
                  <a:gd name="T66" fmla="*/ 40 w 184"/>
                  <a:gd name="T67" fmla="*/ 0 h 211"/>
                  <a:gd name="T68" fmla="*/ 40 w 184"/>
                  <a:gd name="T69" fmla="*/ 113 h 211"/>
                  <a:gd name="T70" fmla="*/ 40 w 184"/>
                  <a:gd name="T71" fmla="*/ 128 h 211"/>
                  <a:gd name="T72" fmla="*/ 42 w 184"/>
                  <a:gd name="T73" fmla="*/ 141 h 211"/>
                  <a:gd name="T74" fmla="*/ 46 w 184"/>
                  <a:gd name="T75" fmla="*/ 152 h 211"/>
                  <a:gd name="T76" fmla="*/ 51 w 184"/>
                  <a:gd name="T77" fmla="*/ 163 h 211"/>
                  <a:gd name="T78" fmla="*/ 55 w 184"/>
                  <a:gd name="T79" fmla="*/ 166 h 211"/>
                  <a:gd name="T80" fmla="*/ 58 w 184"/>
                  <a:gd name="T81" fmla="*/ 169 h 211"/>
                  <a:gd name="T82" fmla="*/ 63 w 184"/>
                  <a:gd name="T83" fmla="*/ 171 h 211"/>
                  <a:gd name="T84" fmla="*/ 66 w 184"/>
                  <a:gd name="T85" fmla="*/ 174 h 211"/>
                  <a:gd name="T86" fmla="*/ 75 w 184"/>
                  <a:gd name="T87" fmla="*/ 178 h 211"/>
                  <a:gd name="T88" fmla="*/ 87 w 184"/>
                  <a:gd name="T89" fmla="*/ 178 h 211"/>
                  <a:gd name="T90" fmla="*/ 98 w 184"/>
                  <a:gd name="T91" fmla="*/ 178 h 211"/>
                  <a:gd name="T92" fmla="*/ 107 w 184"/>
                  <a:gd name="T93" fmla="*/ 174 h 211"/>
                  <a:gd name="T94" fmla="*/ 117 w 184"/>
                  <a:gd name="T95" fmla="*/ 170 h 211"/>
                  <a:gd name="T96" fmla="*/ 125 w 184"/>
                  <a:gd name="T97" fmla="*/ 163 h 211"/>
                  <a:gd name="T98" fmla="*/ 133 w 184"/>
                  <a:gd name="T99" fmla="*/ 155 h 211"/>
                  <a:gd name="T100" fmla="*/ 138 w 184"/>
                  <a:gd name="T101" fmla="*/ 146 h 211"/>
                  <a:gd name="T102" fmla="*/ 140 w 184"/>
                  <a:gd name="T103" fmla="*/ 136 h 211"/>
                  <a:gd name="T104" fmla="*/ 142 w 184"/>
                  <a:gd name="T105" fmla="*/ 124 h 211"/>
                  <a:gd name="T106" fmla="*/ 142 w 184"/>
                  <a:gd name="T107" fmla="*/ 0 h 211"/>
                  <a:gd name="T108" fmla="*/ 181 w 184"/>
                  <a:gd name="T10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211">
                    <a:moveTo>
                      <a:pt x="181" y="0"/>
                    </a:moveTo>
                    <a:lnTo>
                      <a:pt x="181" y="150"/>
                    </a:lnTo>
                    <a:lnTo>
                      <a:pt x="181" y="166"/>
                    </a:lnTo>
                    <a:lnTo>
                      <a:pt x="182" y="182"/>
                    </a:lnTo>
                    <a:lnTo>
                      <a:pt x="182" y="194"/>
                    </a:lnTo>
                    <a:lnTo>
                      <a:pt x="184" y="207"/>
                    </a:lnTo>
                    <a:lnTo>
                      <a:pt x="148" y="207"/>
                    </a:lnTo>
                    <a:lnTo>
                      <a:pt x="144" y="171"/>
                    </a:lnTo>
                    <a:lnTo>
                      <a:pt x="138" y="180"/>
                    </a:lnTo>
                    <a:lnTo>
                      <a:pt x="131" y="189"/>
                    </a:lnTo>
                    <a:lnTo>
                      <a:pt x="124" y="196"/>
                    </a:lnTo>
                    <a:lnTo>
                      <a:pt x="115" y="202"/>
                    </a:lnTo>
                    <a:lnTo>
                      <a:pt x="106" y="206"/>
                    </a:lnTo>
                    <a:lnTo>
                      <a:pt x="96" y="208"/>
                    </a:lnTo>
                    <a:lnTo>
                      <a:pt x="84" y="211"/>
                    </a:lnTo>
                    <a:lnTo>
                      <a:pt x="73" y="211"/>
                    </a:lnTo>
                    <a:lnTo>
                      <a:pt x="65" y="211"/>
                    </a:lnTo>
                    <a:lnTo>
                      <a:pt x="58" y="210"/>
                    </a:lnTo>
                    <a:lnTo>
                      <a:pt x="50" y="208"/>
                    </a:lnTo>
                    <a:lnTo>
                      <a:pt x="44" y="206"/>
                    </a:lnTo>
                    <a:lnTo>
                      <a:pt x="36" y="202"/>
                    </a:lnTo>
                    <a:lnTo>
                      <a:pt x="31" y="198"/>
                    </a:lnTo>
                    <a:lnTo>
                      <a:pt x="25" y="193"/>
                    </a:lnTo>
                    <a:lnTo>
                      <a:pt x="19" y="188"/>
                    </a:lnTo>
                    <a:lnTo>
                      <a:pt x="14" y="182"/>
                    </a:lnTo>
                    <a:lnTo>
                      <a:pt x="11" y="175"/>
                    </a:lnTo>
                    <a:lnTo>
                      <a:pt x="8" y="168"/>
                    </a:lnTo>
                    <a:lnTo>
                      <a:pt x="4" y="159"/>
                    </a:lnTo>
                    <a:lnTo>
                      <a:pt x="3" y="150"/>
                    </a:lnTo>
                    <a:lnTo>
                      <a:pt x="2" y="141"/>
                    </a:lnTo>
                    <a:lnTo>
                      <a:pt x="0" y="131"/>
                    </a:lnTo>
                    <a:lnTo>
                      <a:pt x="0" y="119"/>
                    </a:lnTo>
                    <a:lnTo>
                      <a:pt x="0" y="0"/>
                    </a:lnTo>
                    <a:lnTo>
                      <a:pt x="40" y="0"/>
                    </a:lnTo>
                    <a:lnTo>
                      <a:pt x="40" y="113"/>
                    </a:lnTo>
                    <a:lnTo>
                      <a:pt x="40" y="128"/>
                    </a:lnTo>
                    <a:lnTo>
                      <a:pt x="42" y="141"/>
                    </a:lnTo>
                    <a:lnTo>
                      <a:pt x="46" y="152"/>
                    </a:lnTo>
                    <a:lnTo>
                      <a:pt x="51" y="163"/>
                    </a:lnTo>
                    <a:lnTo>
                      <a:pt x="55" y="166"/>
                    </a:lnTo>
                    <a:lnTo>
                      <a:pt x="58" y="169"/>
                    </a:lnTo>
                    <a:lnTo>
                      <a:pt x="63" y="171"/>
                    </a:lnTo>
                    <a:lnTo>
                      <a:pt x="66" y="174"/>
                    </a:lnTo>
                    <a:lnTo>
                      <a:pt x="75" y="178"/>
                    </a:lnTo>
                    <a:lnTo>
                      <a:pt x="87" y="178"/>
                    </a:lnTo>
                    <a:lnTo>
                      <a:pt x="98" y="178"/>
                    </a:lnTo>
                    <a:lnTo>
                      <a:pt x="107" y="174"/>
                    </a:lnTo>
                    <a:lnTo>
                      <a:pt x="117" y="170"/>
                    </a:lnTo>
                    <a:lnTo>
                      <a:pt x="125" y="163"/>
                    </a:lnTo>
                    <a:lnTo>
                      <a:pt x="133" y="155"/>
                    </a:lnTo>
                    <a:lnTo>
                      <a:pt x="138" y="146"/>
                    </a:lnTo>
                    <a:lnTo>
                      <a:pt x="140" y="136"/>
                    </a:lnTo>
                    <a:lnTo>
                      <a:pt x="142" y="124"/>
                    </a:lnTo>
                    <a:lnTo>
                      <a:pt x="142" y="0"/>
                    </a:lnTo>
                    <a:lnTo>
                      <a:pt x="1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1" name="Freeform 46"/>
              <p:cNvSpPr>
                <a:spLocks noEditPoints="1"/>
              </p:cNvSpPr>
              <p:nvPr/>
            </p:nvSpPr>
            <p:spPr bwMode="auto">
              <a:xfrm>
                <a:off x="2711" y="3533"/>
                <a:ext cx="48" cy="54"/>
              </a:xfrm>
              <a:custGeom>
                <a:avLst/>
                <a:gdLst>
                  <a:gd name="T0" fmla="*/ 40 w 191"/>
                  <a:gd name="T1" fmla="*/ 117 h 216"/>
                  <a:gd name="T2" fmla="*/ 41 w 191"/>
                  <a:gd name="T3" fmla="*/ 132 h 216"/>
                  <a:gd name="T4" fmla="*/ 45 w 191"/>
                  <a:gd name="T5" fmla="*/ 146 h 216"/>
                  <a:gd name="T6" fmla="*/ 51 w 191"/>
                  <a:gd name="T7" fmla="*/ 157 h 216"/>
                  <a:gd name="T8" fmla="*/ 60 w 191"/>
                  <a:gd name="T9" fmla="*/ 168 h 216"/>
                  <a:gd name="T10" fmla="*/ 70 w 191"/>
                  <a:gd name="T11" fmla="*/ 175 h 216"/>
                  <a:gd name="T12" fmla="*/ 83 w 191"/>
                  <a:gd name="T13" fmla="*/ 182 h 216"/>
                  <a:gd name="T14" fmla="*/ 112 w 191"/>
                  <a:gd name="T15" fmla="*/ 185 h 216"/>
                  <a:gd name="T16" fmla="*/ 144 w 191"/>
                  <a:gd name="T17" fmla="*/ 183 h 216"/>
                  <a:gd name="T18" fmla="*/ 172 w 191"/>
                  <a:gd name="T19" fmla="*/ 175 h 216"/>
                  <a:gd name="T20" fmla="*/ 163 w 191"/>
                  <a:gd name="T21" fmla="*/ 208 h 216"/>
                  <a:gd name="T22" fmla="*/ 126 w 191"/>
                  <a:gd name="T23" fmla="*/ 216 h 216"/>
                  <a:gd name="T24" fmla="*/ 94 w 191"/>
                  <a:gd name="T25" fmla="*/ 216 h 216"/>
                  <a:gd name="T26" fmla="*/ 73 w 191"/>
                  <a:gd name="T27" fmla="*/ 212 h 216"/>
                  <a:gd name="T28" fmla="*/ 54 w 191"/>
                  <a:gd name="T29" fmla="*/ 206 h 216"/>
                  <a:gd name="T30" fmla="*/ 37 w 191"/>
                  <a:gd name="T31" fmla="*/ 194 h 216"/>
                  <a:gd name="T32" fmla="*/ 23 w 191"/>
                  <a:gd name="T33" fmla="*/ 180 h 216"/>
                  <a:gd name="T34" fmla="*/ 12 w 191"/>
                  <a:gd name="T35" fmla="*/ 164 h 216"/>
                  <a:gd name="T36" fmla="*/ 5 w 191"/>
                  <a:gd name="T37" fmla="*/ 145 h 216"/>
                  <a:gd name="T38" fmla="*/ 2 w 191"/>
                  <a:gd name="T39" fmla="*/ 123 h 216"/>
                  <a:gd name="T40" fmla="*/ 2 w 191"/>
                  <a:gd name="T41" fmla="*/ 100 h 216"/>
                  <a:gd name="T42" fmla="*/ 4 w 191"/>
                  <a:gd name="T43" fmla="*/ 78 h 216"/>
                  <a:gd name="T44" fmla="*/ 12 w 191"/>
                  <a:gd name="T45" fmla="*/ 58 h 216"/>
                  <a:gd name="T46" fmla="*/ 22 w 191"/>
                  <a:gd name="T47" fmla="*/ 40 h 216"/>
                  <a:gd name="T48" fmla="*/ 36 w 191"/>
                  <a:gd name="T49" fmla="*/ 24 h 216"/>
                  <a:gd name="T50" fmla="*/ 51 w 191"/>
                  <a:gd name="T51" fmla="*/ 12 h 216"/>
                  <a:gd name="T52" fmla="*/ 70 w 191"/>
                  <a:gd name="T53" fmla="*/ 5 h 216"/>
                  <a:gd name="T54" fmla="*/ 91 w 191"/>
                  <a:gd name="T55" fmla="*/ 0 h 216"/>
                  <a:gd name="T56" fmla="*/ 112 w 191"/>
                  <a:gd name="T57" fmla="*/ 0 h 216"/>
                  <a:gd name="T58" fmla="*/ 131 w 191"/>
                  <a:gd name="T59" fmla="*/ 3 h 216"/>
                  <a:gd name="T60" fmla="*/ 148 w 191"/>
                  <a:gd name="T61" fmla="*/ 11 h 216"/>
                  <a:gd name="T62" fmla="*/ 162 w 191"/>
                  <a:gd name="T63" fmla="*/ 21 h 216"/>
                  <a:gd name="T64" fmla="*/ 173 w 191"/>
                  <a:gd name="T65" fmla="*/ 35 h 216"/>
                  <a:gd name="T66" fmla="*/ 182 w 191"/>
                  <a:gd name="T67" fmla="*/ 52 h 216"/>
                  <a:gd name="T68" fmla="*/ 187 w 191"/>
                  <a:gd name="T69" fmla="*/ 68 h 216"/>
                  <a:gd name="T70" fmla="*/ 191 w 191"/>
                  <a:gd name="T71" fmla="*/ 87 h 216"/>
                  <a:gd name="T72" fmla="*/ 191 w 191"/>
                  <a:gd name="T73" fmla="*/ 109 h 216"/>
                  <a:gd name="T74" fmla="*/ 40 w 191"/>
                  <a:gd name="T75" fmla="*/ 87 h 216"/>
                  <a:gd name="T76" fmla="*/ 152 w 191"/>
                  <a:gd name="T77" fmla="*/ 75 h 216"/>
                  <a:gd name="T78" fmla="*/ 145 w 191"/>
                  <a:gd name="T79" fmla="*/ 53 h 216"/>
                  <a:gd name="T80" fmla="*/ 131 w 191"/>
                  <a:gd name="T81" fmla="*/ 37 h 216"/>
                  <a:gd name="T82" fmla="*/ 111 w 191"/>
                  <a:gd name="T83" fmla="*/ 29 h 216"/>
                  <a:gd name="T84" fmla="*/ 88 w 191"/>
                  <a:gd name="T85" fmla="*/ 29 h 216"/>
                  <a:gd name="T86" fmla="*/ 68 w 191"/>
                  <a:gd name="T87" fmla="*/ 37 h 216"/>
                  <a:gd name="T88" fmla="*/ 52 w 191"/>
                  <a:gd name="T89" fmla="*/ 53 h 216"/>
                  <a:gd name="T90" fmla="*/ 42 w 191"/>
                  <a:gd name="T91" fmla="*/ 7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 h="216">
                    <a:moveTo>
                      <a:pt x="190" y="117"/>
                    </a:moveTo>
                    <a:lnTo>
                      <a:pt x="40" y="117"/>
                    </a:lnTo>
                    <a:lnTo>
                      <a:pt x="40" y="124"/>
                    </a:lnTo>
                    <a:lnTo>
                      <a:pt x="41" y="132"/>
                    </a:lnTo>
                    <a:lnTo>
                      <a:pt x="42" y="140"/>
                    </a:lnTo>
                    <a:lnTo>
                      <a:pt x="45" y="146"/>
                    </a:lnTo>
                    <a:lnTo>
                      <a:pt x="47" y="152"/>
                    </a:lnTo>
                    <a:lnTo>
                      <a:pt x="51" y="157"/>
                    </a:lnTo>
                    <a:lnTo>
                      <a:pt x="55" y="162"/>
                    </a:lnTo>
                    <a:lnTo>
                      <a:pt x="60" y="168"/>
                    </a:lnTo>
                    <a:lnTo>
                      <a:pt x="65" y="171"/>
                    </a:lnTo>
                    <a:lnTo>
                      <a:pt x="70" y="175"/>
                    </a:lnTo>
                    <a:lnTo>
                      <a:pt x="77" y="179"/>
                    </a:lnTo>
                    <a:lnTo>
                      <a:pt x="83" y="182"/>
                    </a:lnTo>
                    <a:lnTo>
                      <a:pt x="97" y="184"/>
                    </a:lnTo>
                    <a:lnTo>
                      <a:pt x="112" y="185"/>
                    </a:lnTo>
                    <a:lnTo>
                      <a:pt x="129" y="185"/>
                    </a:lnTo>
                    <a:lnTo>
                      <a:pt x="144" y="183"/>
                    </a:lnTo>
                    <a:lnTo>
                      <a:pt x="159" y="179"/>
                    </a:lnTo>
                    <a:lnTo>
                      <a:pt x="172" y="175"/>
                    </a:lnTo>
                    <a:lnTo>
                      <a:pt x="180" y="203"/>
                    </a:lnTo>
                    <a:lnTo>
                      <a:pt x="163" y="208"/>
                    </a:lnTo>
                    <a:lnTo>
                      <a:pt x="145" y="213"/>
                    </a:lnTo>
                    <a:lnTo>
                      <a:pt x="126" y="216"/>
                    </a:lnTo>
                    <a:lnTo>
                      <a:pt x="107" y="216"/>
                    </a:lnTo>
                    <a:lnTo>
                      <a:pt x="94" y="216"/>
                    </a:lnTo>
                    <a:lnTo>
                      <a:pt x="84" y="215"/>
                    </a:lnTo>
                    <a:lnTo>
                      <a:pt x="73" y="212"/>
                    </a:lnTo>
                    <a:lnTo>
                      <a:pt x="63" y="209"/>
                    </a:lnTo>
                    <a:lnTo>
                      <a:pt x="54" y="206"/>
                    </a:lnTo>
                    <a:lnTo>
                      <a:pt x="45" y="201"/>
                    </a:lnTo>
                    <a:lnTo>
                      <a:pt x="37" y="194"/>
                    </a:lnTo>
                    <a:lnTo>
                      <a:pt x="30" y="188"/>
                    </a:lnTo>
                    <a:lnTo>
                      <a:pt x="23" y="180"/>
                    </a:lnTo>
                    <a:lnTo>
                      <a:pt x="17" y="173"/>
                    </a:lnTo>
                    <a:lnTo>
                      <a:pt x="12" y="164"/>
                    </a:lnTo>
                    <a:lnTo>
                      <a:pt x="8" y="155"/>
                    </a:lnTo>
                    <a:lnTo>
                      <a:pt x="5" y="145"/>
                    </a:lnTo>
                    <a:lnTo>
                      <a:pt x="3" y="134"/>
                    </a:lnTo>
                    <a:lnTo>
                      <a:pt x="2" y="123"/>
                    </a:lnTo>
                    <a:lnTo>
                      <a:pt x="0" y="112"/>
                    </a:lnTo>
                    <a:lnTo>
                      <a:pt x="2" y="100"/>
                    </a:lnTo>
                    <a:lnTo>
                      <a:pt x="3" y="89"/>
                    </a:lnTo>
                    <a:lnTo>
                      <a:pt x="4" y="78"/>
                    </a:lnTo>
                    <a:lnTo>
                      <a:pt x="8" y="68"/>
                    </a:lnTo>
                    <a:lnTo>
                      <a:pt x="12" y="58"/>
                    </a:lnTo>
                    <a:lnTo>
                      <a:pt x="17" y="49"/>
                    </a:lnTo>
                    <a:lnTo>
                      <a:pt x="22" y="40"/>
                    </a:lnTo>
                    <a:lnTo>
                      <a:pt x="28" y="31"/>
                    </a:lnTo>
                    <a:lnTo>
                      <a:pt x="36" y="24"/>
                    </a:lnTo>
                    <a:lnTo>
                      <a:pt x="44" y="17"/>
                    </a:lnTo>
                    <a:lnTo>
                      <a:pt x="51" y="12"/>
                    </a:lnTo>
                    <a:lnTo>
                      <a:pt x="60" y="7"/>
                    </a:lnTo>
                    <a:lnTo>
                      <a:pt x="70" y="5"/>
                    </a:lnTo>
                    <a:lnTo>
                      <a:pt x="80" y="2"/>
                    </a:lnTo>
                    <a:lnTo>
                      <a:pt x="91" y="0"/>
                    </a:lnTo>
                    <a:lnTo>
                      <a:pt x="102" y="0"/>
                    </a:lnTo>
                    <a:lnTo>
                      <a:pt x="112" y="0"/>
                    </a:lnTo>
                    <a:lnTo>
                      <a:pt x="122" y="1"/>
                    </a:lnTo>
                    <a:lnTo>
                      <a:pt x="131" y="3"/>
                    </a:lnTo>
                    <a:lnTo>
                      <a:pt x="140" y="7"/>
                    </a:lnTo>
                    <a:lnTo>
                      <a:pt x="148" y="11"/>
                    </a:lnTo>
                    <a:lnTo>
                      <a:pt x="155" y="16"/>
                    </a:lnTo>
                    <a:lnTo>
                      <a:pt x="162" y="21"/>
                    </a:lnTo>
                    <a:lnTo>
                      <a:pt x="168" y="28"/>
                    </a:lnTo>
                    <a:lnTo>
                      <a:pt x="173" y="35"/>
                    </a:lnTo>
                    <a:lnTo>
                      <a:pt x="178" y="43"/>
                    </a:lnTo>
                    <a:lnTo>
                      <a:pt x="182" y="52"/>
                    </a:lnTo>
                    <a:lnTo>
                      <a:pt x="185" y="59"/>
                    </a:lnTo>
                    <a:lnTo>
                      <a:pt x="187" y="68"/>
                    </a:lnTo>
                    <a:lnTo>
                      <a:pt x="190" y="78"/>
                    </a:lnTo>
                    <a:lnTo>
                      <a:pt x="191" y="87"/>
                    </a:lnTo>
                    <a:lnTo>
                      <a:pt x="191" y="98"/>
                    </a:lnTo>
                    <a:lnTo>
                      <a:pt x="191" y="109"/>
                    </a:lnTo>
                    <a:lnTo>
                      <a:pt x="190" y="117"/>
                    </a:lnTo>
                    <a:close/>
                    <a:moveTo>
                      <a:pt x="40" y="87"/>
                    </a:moveTo>
                    <a:lnTo>
                      <a:pt x="153" y="87"/>
                    </a:lnTo>
                    <a:lnTo>
                      <a:pt x="152" y="75"/>
                    </a:lnTo>
                    <a:lnTo>
                      <a:pt x="149" y="63"/>
                    </a:lnTo>
                    <a:lnTo>
                      <a:pt x="145" y="53"/>
                    </a:lnTo>
                    <a:lnTo>
                      <a:pt x="139" y="44"/>
                    </a:lnTo>
                    <a:lnTo>
                      <a:pt x="131" y="37"/>
                    </a:lnTo>
                    <a:lnTo>
                      <a:pt x="122" y="31"/>
                    </a:lnTo>
                    <a:lnTo>
                      <a:pt x="111" y="29"/>
                    </a:lnTo>
                    <a:lnTo>
                      <a:pt x="100" y="28"/>
                    </a:lnTo>
                    <a:lnTo>
                      <a:pt x="88" y="29"/>
                    </a:lnTo>
                    <a:lnTo>
                      <a:pt x="78" y="31"/>
                    </a:lnTo>
                    <a:lnTo>
                      <a:pt x="68" y="37"/>
                    </a:lnTo>
                    <a:lnTo>
                      <a:pt x="59" y="44"/>
                    </a:lnTo>
                    <a:lnTo>
                      <a:pt x="52" y="53"/>
                    </a:lnTo>
                    <a:lnTo>
                      <a:pt x="46" y="63"/>
                    </a:lnTo>
                    <a:lnTo>
                      <a:pt x="42" y="75"/>
                    </a:lnTo>
                    <a:lnTo>
                      <a:pt x="40"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2" name="Freeform 47"/>
              <p:cNvSpPr>
                <a:spLocks/>
              </p:cNvSpPr>
              <p:nvPr/>
            </p:nvSpPr>
            <p:spPr bwMode="auto">
              <a:xfrm>
                <a:off x="2770" y="3533"/>
                <a:ext cx="27" cy="53"/>
              </a:xfrm>
              <a:custGeom>
                <a:avLst/>
                <a:gdLst>
                  <a:gd name="T0" fmla="*/ 2 w 108"/>
                  <a:gd name="T1" fmla="*/ 212 h 212"/>
                  <a:gd name="T2" fmla="*/ 2 w 108"/>
                  <a:gd name="T3" fmla="*/ 71 h 212"/>
                  <a:gd name="T4" fmla="*/ 2 w 108"/>
                  <a:gd name="T5" fmla="*/ 51 h 212"/>
                  <a:gd name="T6" fmla="*/ 1 w 108"/>
                  <a:gd name="T7" fmla="*/ 34 h 212"/>
                  <a:gd name="T8" fmla="*/ 1 w 108"/>
                  <a:gd name="T9" fmla="*/ 19 h 212"/>
                  <a:gd name="T10" fmla="*/ 0 w 108"/>
                  <a:gd name="T11" fmla="*/ 5 h 212"/>
                  <a:gd name="T12" fmla="*/ 36 w 108"/>
                  <a:gd name="T13" fmla="*/ 5 h 212"/>
                  <a:gd name="T14" fmla="*/ 38 w 108"/>
                  <a:gd name="T15" fmla="*/ 45 h 212"/>
                  <a:gd name="T16" fmla="*/ 43 w 108"/>
                  <a:gd name="T17" fmla="*/ 35 h 212"/>
                  <a:gd name="T18" fmla="*/ 48 w 108"/>
                  <a:gd name="T19" fmla="*/ 26 h 212"/>
                  <a:gd name="T20" fmla="*/ 55 w 108"/>
                  <a:gd name="T21" fmla="*/ 19 h 212"/>
                  <a:gd name="T22" fmla="*/ 62 w 108"/>
                  <a:gd name="T23" fmla="*/ 12 h 212"/>
                  <a:gd name="T24" fmla="*/ 71 w 108"/>
                  <a:gd name="T25" fmla="*/ 6 h 212"/>
                  <a:gd name="T26" fmla="*/ 79 w 108"/>
                  <a:gd name="T27" fmla="*/ 2 h 212"/>
                  <a:gd name="T28" fmla="*/ 88 w 108"/>
                  <a:gd name="T29" fmla="*/ 1 h 212"/>
                  <a:gd name="T30" fmla="*/ 98 w 108"/>
                  <a:gd name="T31" fmla="*/ 0 h 212"/>
                  <a:gd name="T32" fmla="*/ 103 w 108"/>
                  <a:gd name="T33" fmla="*/ 0 h 212"/>
                  <a:gd name="T34" fmla="*/ 108 w 108"/>
                  <a:gd name="T35" fmla="*/ 1 h 212"/>
                  <a:gd name="T36" fmla="*/ 108 w 108"/>
                  <a:gd name="T37" fmla="*/ 38 h 212"/>
                  <a:gd name="T38" fmla="*/ 102 w 108"/>
                  <a:gd name="T39" fmla="*/ 38 h 212"/>
                  <a:gd name="T40" fmla="*/ 94 w 108"/>
                  <a:gd name="T41" fmla="*/ 37 h 212"/>
                  <a:gd name="T42" fmla="*/ 84 w 108"/>
                  <a:gd name="T43" fmla="*/ 38 h 212"/>
                  <a:gd name="T44" fmla="*/ 75 w 108"/>
                  <a:gd name="T45" fmla="*/ 42 h 212"/>
                  <a:gd name="T46" fmla="*/ 66 w 108"/>
                  <a:gd name="T47" fmla="*/ 47 h 212"/>
                  <a:gd name="T48" fmla="*/ 57 w 108"/>
                  <a:gd name="T49" fmla="*/ 54 h 212"/>
                  <a:gd name="T50" fmla="*/ 53 w 108"/>
                  <a:gd name="T51" fmla="*/ 58 h 212"/>
                  <a:gd name="T52" fmla="*/ 51 w 108"/>
                  <a:gd name="T53" fmla="*/ 63 h 212"/>
                  <a:gd name="T54" fmla="*/ 48 w 108"/>
                  <a:gd name="T55" fmla="*/ 68 h 212"/>
                  <a:gd name="T56" fmla="*/ 46 w 108"/>
                  <a:gd name="T57" fmla="*/ 75 h 212"/>
                  <a:gd name="T58" fmla="*/ 43 w 108"/>
                  <a:gd name="T59" fmla="*/ 87 h 212"/>
                  <a:gd name="T60" fmla="*/ 42 w 108"/>
                  <a:gd name="T61" fmla="*/ 101 h 212"/>
                  <a:gd name="T62" fmla="*/ 42 w 108"/>
                  <a:gd name="T63" fmla="*/ 212 h 212"/>
                  <a:gd name="T64" fmla="*/ 2 w 108"/>
                  <a:gd name="T6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2">
                    <a:moveTo>
                      <a:pt x="2" y="212"/>
                    </a:moveTo>
                    <a:lnTo>
                      <a:pt x="2" y="71"/>
                    </a:lnTo>
                    <a:lnTo>
                      <a:pt x="2" y="51"/>
                    </a:lnTo>
                    <a:lnTo>
                      <a:pt x="1" y="34"/>
                    </a:lnTo>
                    <a:lnTo>
                      <a:pt x="1" y="19"/>
                    </a:lnTo>
                    <a:lnTo>
                      <a:pt x="0" y="5"/>
                    </a:lnTo>
                    <a:lnTo>
                      <a:pt x="36" y="5"/>
                    </a:lnTo>
                    <a:lnTo>
                      <a:pt x="38" y="45"/>
                    </a:lnTo>
                    <a:lnTo>
                      <a:pt x="43" y="35"/>
                    </a:lnTo>
                    <a:lnTo>
                      <a:pt x="48" y="26"/>
                    </a:lnTo>
                    <a:lnTo>
                      <a:pt x="55" y="19"/>
                    </a:lnTo>
                    <a:lnTo>
                      <a:pt x="62" y="12"/>
                    </a:lnTo>
                    <a:lnTo>
                      <a:pt x="71" y="6"/>
                    </a:lnTo>
                    <a:lnTo>
                      <a:pt x="79" y="2"/>
                    </a:lnTo>
                    <a:lnTo>
                      <a:pt x="88" y="1"/>
                    </a:lnTo>
                    <a:lnTo>
                      <a:pt x="98" y="0"/>
                    </a:lnTo>
                    <a:lnTo>
                      <a:pt x="103" y="0"/>
                    </a:lnTo>
                    <a:lnTo>
                      <a:pt x="108" y="1"/>
                    </a:lnTo>
                    <a:lnTo>
                      <a:pt x="108" y="38"/>
                    </a:lnTo>
                    <a:lnTo>
                      <a:pt x="102" y="38"/>
                    </a:lnTo>
                    <a:lnTo>
                      <a:pt x="94" y="37"/>
                    </a:lnTo>
                    <a:lnTo>
                      <a:pt x="84" y="38"/>
                    </a:lnTo>
                    <a:lnTo>
                      <a:pt x="75" y="42"/>
                    </a:lnTo>
                    <a:lnTo>
                      <a:pt x="66" y="47"/>
                    </a:lnTo>
                    <a:lnTo>
                      <a:pt x="57" y="54"/>
                    </a:lnTo>
                    <a:lnTo>
                      <a:pt x="53" y="58"/>
                    </a:lnTo>
                    <a:lnTo>
                      <a:pt x="51" y="63"/>
                    </a:lnTo>
                    <a:lnTo>
                      <a:pt x="48" y="68"/>
                    </a:lnTo>
                    <a:lnTo>
                      <a:pt x="46" y="75"/>
                    </a:lnTo>
                    <a:lnTo>
                      <a:pt x="43" y="87"/>
                    </a:lnTo>
                    <a:lnTo>
                      <a:pt x="42" y="101"/>
                    </a:lnTo>
                    <a:lnTo>
                      <a:pt x="42" y="212"/>
                    </a:lnTo>
                    <a:lnTo>
                      <a:pt x="2"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3" name="Freeform 48"/>
              <p:cNvSpPr>
                <a:spLocks/>
              </p:cNvSpPr>
              <p:nvPr/>
            </p:nvSpPr>
            <p:spPr bwMode="auto">
              <a:xfrm>
                <a:off x="2803" y="3522"/>
                <a:ext cx="32" cy="65"/>
              </a:xfrm>
              <a:custGeom>
                <a:avLst/>
                <a:gdLst>
                  <a:gd name="T0" fmla="*/ 34 w 128"/>
                  <a:gd name="T1" fmla="*/ 11 h 262"/>
                  <a:gd name="T2" fmla="*/ 72 w 128"/>
                  <a:gd name="T3" fmla="*/ 0 h 262"/>
                  <a:gd name="T4" fmla="*/ 72 w 128"/>
                  <a:gd name="T5" fmla="*/ 51 h 262"/>
                  <a:gd name="T6" fmla="*/ 128 w 128"/>
                  <a:gd name="T7" fmla="*/ 51 h 262"/>
                  <a:gd name="T8" fmla="*/ 128 w 128"/>
                  <a:gd name="T9" fmla="*/ 81 h 262"/>
                  <a:gd name="T10" fmla="*/ 72 w 128"/>
                  <a:gd name="T11" fmla="*/ 81 h 262"/>
                  <a:gd name="T12" fmla="*/ 72 w 128"/>
                  <a:gd name="T13" fmla="*/ 188 h 262"/>
                  <a:gd name="T14" fmla="*/ 73 w 128"/>
                  <a:gd name="T15" fmla="*/ 198 h 262"/>
                  <a:gd name="T16" fmla="*/ 74 w 128"/>
                  <a:gd name="T17" fmla="*/ 207 h 262"/>
                  <a:gd name="T18" fmla="*/ 75 w 128"/>
                  <a:gd name="T19" fmla="*/ 215 h 262"/>
                  <a:gd name="T20" fmla="*/ 79 w 128"/>
                  <a:gd name="T21" fmla="*/ 220 h 262"/>
                  <a:gd name="T22" fmla="*/ 83 w 128"/>
                  <a:gd name="T23" fmla="*/ 224 h 262"/>
                  <a:gd name="T24" fmla="*/ 88 w 128"/>
                  <a:gd name="T25" fmla="*/ 228 h 262"/>
                  <a:gd name="T26" fmla="*/ 95 w 128"/>
                  <a:gd name="T27" fmla="*/ 229 h 262"/>
                  <a:gd name="T28" fmla="*/ 101 w 128"/>
                  <a:gd name="T29" fmla="*/ 229 h 262"/>
                  <a:gd name="T30" fmla="*/ 114 w 128"/>
                  <a:gd name="T31" fmla="*/ 229 h 262"/>
                  <a:gd name="T32" fmla="*/ 124 w 128"/>
                  <a:gd name="T33" fmla="*/ 226 h 262"/>
                  <a:gd name="T34" fmla="*/ 126 w 128"/>
                  <a:gd name="T35" fmla="*/ 257 h 262"/>
                  <a:gd name="T36" fmla="*/ 117 w 128"/>
                  <a:gd name="T37" fmla="*/ 259 h 262"/>
                  <a:gd name="T38" fmla="*/ 110 w 128"/>
                  <a:gd name="T39" fmla="*/ 261 h 262"/>
                  <a:gd name="T40" fmla="*/ 100 w 128"/>
                  <a:gd name="T41" fmla="*/ 262 h 262"/>
                  <a:gd name="T42" fmla="*/ 91 w 128"/>
                  <a:gd name="T43" fmla="*/ 262 h 262"/>
                  <a:gd name="T44" fmla="*/ 77 w 128"/>
                  <a:gd name="T45" fmla="*/ 262 h 262"/>
                  <a:gd name="T46" fmla="*/ 65 w 128"/>
                  <a:gd name="T47" fmla="*/ 258 h 262"/>
                  <a:gd name="T48" fmla="*/ 60 w 128"/>
                  <a:gd name="T49" fmla="*/ 255 h 262"/>
                  <a:gd name="T50" fmla="*/ 55 w 128"/>
                  <a:gd name="T51" fmla="*/ 253 h 262"/>
                  <a:gd name="T52" fmla="*/ 51 w 128"/>
                  <a:gd name="T53" fmla="*/ 249 h 262"/>
                  <a:gd name="T54" fmla="*/ 48 w 128"/>
                  <a:gd name="T55" fmla="*/ 244 h 262"/>
                  <a:gd name="T56" fmla="*/ 44 w 128"/>
                  <a:gd name="T57" fmla="*/ 240 h 262"/>
                  <a:gd name="T58" fmla="*/ 41 w 128"/>
                  <a:gd name="T59" fmla="*/ 235 h 262"/>
                  <a:gd name="T60" fmla="*/ 39 w 128"/>
                  <a:gd name="T61" fmla="*/ 229 h 262"/>
                  <a:gd name="T62" fmla="*/ 37 w 128"/>
                  <a:gd name="T63" fmla="*/ 222 h 262"/>
                  <a:gd name="T64" fmla="*/ 34 w 128"/>
                  <a:gd name="T65" fmla="*/ 208 h 262"/>
                  <a:gd name="T66" fmla="*/ 34 w 128"/>
                  <a:gd name="T67" fmla="*/ 191 h 262"/>
                  <a:gd name="T68" fmla="*/ 34 w 128"/>
                  <a:gd name="T69" fmla="*/ 81 h 262"/>
                  <a:gd name="T70" fmla="*/ 0 w 128"/>
                  <a:gd name="T71" fmla="*/ 81 h 262"/>
                  <a:gd name="T72" fmla="*/ 0 w 128"/>
                  <a:gd name="T73" fmla="*/ 51 h 262"/>
                  <a:gd name="T74" fmla="*/ 34 w 128"/>
                  <a:gd name="T75" fmla="*/ 51 h 262"/>
                  <a:gd name="T76" fmla="*/ 34 w 128"/>
                  <a:gd name="T77" fmla="*/ 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262">
                    <a:moveTo>
                      <a:pt x="34" y="11"/>
                    </a:moveTo>
                    <a:lnTo>
                      <a:pt x="72" y="0"/>
                    </a:lnTo>
                    <a:lnTo>
                      <a:pt x="72" y="51"/>
                    </a:lnTo>
                    <a:lnTo>
                      <a:pt x="128" y="51"/>
                    </a:lnTo>
                    <a:lnTo>
                      <a:pt x="128" y="81"/>
                    </a:lnTo>
                    <a:lnTo>
                      <a:pt x="72" y="81"/>
                    </a:lnTo>
                    <a:lnTo>
                      <a:pt x="72" y="188"/>
                    </a:lnTo>
                    <a:lnTo>
                      <a:pt x="73" y="198"/>
                    </a:lnTo>
                    <a:lnTo>
                      <a:pt x="74" y="207"/>
                    </a:lnTo>
                    <a:lnTo>
                      <a:pt x="75" y="215"/>
                    </a:lnTo>
                    <a:lnTo>
                      <a:pt x="79" y="220"/>
                    </a:lnTo>
                    <a:lnTo>
                      <a:pt x="83" y="224"/>
                    </a:lnTo>
                    <a:lnTo>
                      <a:pt x="88" y="228"/>
                    </a:lnTo>
                    <a:lnTo>
                      <a:pt x="95" y="229"/>
                    </a:lnTo>
                    <a:lnTo>
                      <a:pt x="101" y="229"/>
                    </a:lnTo>
                    <a:lnTo>
                      <a:pt x="114" y="229"/>
                    </a:lnTo>
                    <a:lnTo>
                      <a:pt x="124" y="226"/>
                    </a:lnTo>
                    <a:lnTo>
                      <a:pt x="126" y="257"/>
                    </a:lnTo>
                    <a:lnTo>
                      <a:pt x="117" y="259"/>
                    </a:lnTo>
                    <a:lnTo>
                      <a:pt x="110" y="261"/>
                    </a:lnTo>
                    <a:lnTo>
                      <a:pt x="100" y="262"/>
                    </a:lnTo>
                    <a:lnTo>
                      <a:pt x="91" y="262"/>
                    </a:lnTo>
                    <a:lnTo>
                      <a:pt x="77" y="262"/>
                    </a:lnTo>
                    <a:lnTo>
                      <a:pt x="65" y="258"/>
                    </a:lnTo>
                    <a:lnTo>
                      <a:pt x="60" y="255"/>
                    </a:lnTo>
                    <a:lnTo>
                      <a:pt x="55" y="253"/>
                    </a:lnTo>
                    <a:lnTo>
                      <a:pt x="51" y="249"/>
                    </a:lnTo>
                    <a:lnTo>
                      <a:pt x="48" y="244"/>
                    </a:lnTo>
                    <a:lnTo>
                      <a:pt x="44" y="240"/>
                    </a:lnTo>
                    <a:lnTo>
                      <a:pt x="41" y="235"/>
                    </a:lnTo>
                    <a:lnTo>
                      <a:pt x="39" y="229"/>
                    </a:lnTo>
                    <a:lnTo>
                      <a:pt x="37" y="222"/>
                    </a:lnTo>
                    <a:lnTo>
                      <a:pt x="34" y="208"/>
                    </a:lnTo>
                    <a:lnTo>
                      <a:pt x="34" y="191"/>
                    </a:lnTo>
                    <a:lnTo>
                      <a:pt x="34" y="81"/>
                    </a:lnTo>
                    <a:lnTo>
                      <a:pt x="0" y="81"/>
                    </a:lnTo>
                    <a:lnTo>
                      <a:pt x="0" y="51"/>
                    </a:lnTo>
                    <a:lnTo>
                      <a:pt x="34" y="51"/>
                    </a:lnTo>
                    <a:lnTo>
                      <a:pt x="3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4" name="Freeform 49"/>
              <p:cNvSpPr>
                <a:spLocks noEditPoints="1"/>
              </p:cNvSpPr>
              <p:nvPr/>
            </p:nvSpPr>
            <p:spPr bwMode="auto">
              <a:xfrm>
                <a:off x="2842" y="3533"/>
                <a:ext cx="52" cy="54"/>
              </a:xfrm>
              <a:custGeom>
                <a:avLst/>
                <a:gdLst>
                  <a:gd name="T0" fmla="*/ 211 w 211"/>
                  <a:gd name="T1" fmla="*/ 122 h 216"/>
                  <a:gd name="T2" fmla="*/ 204 w 211"/>
                  <a:gd name="T3" fmla="*/ 151 h 216"/>
                  <a:gd name="T4" fmla="*/ 190 w 211"/>
                  <a:gd name="T5" fmla="*/ 176 h 216"/>
                  <a:gd name="T6" fmla="*/ 171 w 211"/>
                  <a:gd name="T7" fmla="*/ 195 h 216"/>
                  <a:gd name="T8" fmla="*/ 146 w 211"/>
                  <a:gd name="T9" fmla="*/ 208 h 216"/>
                  <a:gd name="T10" fmla="*/ 118 w 211"/>
                  <a:gd name="T11" fmla="*/ 216 h 216"/>
                  <a:gd name="T12" fmla="*/ 94 w 211"/>
                  <a:gd name="T13" fmla="*/ 216 h 216"/>
                  <a:gd name="T14" fmla="*/ 73 w 211"/>
                  <a:gd name="T15" fmla="*/ 212 h 216"/>
                  <a:gd name="T16" fmla="*/ 54 w 211"/>
                  <a:gd name="T17" fmla="*/ 204 h 216"/>
                  <a:gd name="T18" fmla="*/ 37 w 211"/>
                  <a:gd name="T19" fmla="*/ 194 h 216"/>
                  <a:gd name="T20" fmla="*/ 23 w 211"/>
                  <a:gd name="T21" fmla="*/ 179 h 216"/>
                  <a:gd name="T22" fmla="*/ 12 w 211"/>
                  <a:gd name="T23" fmla="*/ 162 h 216"/>
                  <a:gd name="T24" fmla="*/ 4 w 211"/>
                  <a:gd name="T25" fmla="*/ 143 h 216"/>
                  <a:gd name="T26" fmla="*/ 0 w 211"/>
                  <a:gd name="T27" fmla="*/ 122 h 216"/>
                  <a:gd name="T28" fmla="*/ 0 w 211"/>
                  <a:gd name="T29" fmla="*/ 98 h 216"/>
                  <a:gd name="T30" fmla="*/ 4 w 211"/>
                  <a:gd name="T31" fmla="*/ 75 h 216"/>
                  <a:gd name="T32" fmla="*/ 12 w 211"/>
                  <a:gd name="T33" fmla="*/ 54 h 216"/>
                  <a:gd name="T34" fmla="*/ 23 w 211"/>
                  <a:gd name="T35" fmla="*/ 38 h 216"/>
                  <a:gd name="T36" fmla="*/ 38 w 211"/>
                  <a:gd name="T37" fmla="*/ 23 h 216"/>
                  <a:gd name="T38" fmla="*/ 56 w 211"/>
                  <a:gd name="T39" fmla="*/ 11 h 216"/>
                  <a:gd name="T40" fmla="*/ 75 w 211"/>
                  <a:gd name="T41" fmla="*/ 3 h 216"/>
                  <a:gd name="T42" fmla="*/ 97 w 211"/>
                  <a:gd name="T43" fmla="*/ 0 h 216"/>
                  <a:gd name="T44" fmla="*/ 118 w 211"/>
                  <a:gd name="T45" fmla="*/ 0 h 216"/>
                  <a:gd name="T46" fmla="*/ 140 w 211"/>
                  <a:gd name="T47" fmla="*/ 3 h 216"/>
                  <a:gd name="T48" fmla="*/ 159 w 211"/>
                  <a:gd name="T49" fmla="*/ 11 h 216"/>
                  <a:gd name="T50" fmla="*/ 176 w 211"/>
                  <a:gd name="T51" fmla="*/ 23 h 216"/>
                  <a:gd name="T52" fmla="*/ 190 w 211"/>
                  <a:gd name="T53" fmla="*/ 37 h 216"/>
                  <a:gd name="T54" fmla="*/ 201 w 211"/>
                  <a:gd name="T55" fmla="*/ 54 h 216"/>
                  <a:gd name="T56" fmla="*/ 207 w 211"/>
                  <a:gd name="T57" fmla="*/ 73 h 216"/>
                  <a:gd name="T58" fmla="*/ 211 w 211"/>
                  <a:gd name="T59" fmla="*/ 94 h 216"/>
                  <a:gd name="T60" fmla="*/ 41 w 211"/>
                  <a:gd name="T61" fmla="*/ 109 h 216"/>
                  <a:gd name="T62" fmla="*/ 46 w 211"/>
                  <a:gd name="T63" fmla="*/ 140 h 216"/>
                  <a:gd name="T64" fmla="*/ 51 w 211"/>
                  <a:gd name="T65" fmla="*/ 152 h 216"/>
                  <a:gd name="T66" fmla="*/ 59 w 211"/>
                  <a:gd name="T67" fmla="*/ 165 h 216"/>
                  <a:gd name="T68" fmla="*/ 69 w 211"/>
                  <a:gd name="T69" fmla="*/ 174 h 216"/>
                  <a:gd name="T70" fmla="*/ 79 w 211"/>
                  <a:gd name="T71" fmla="*/ 182 h 216"/>
                  <a:gd name="T72" fmla="*/ 92 w 211"/>
                  <a:gd name="T73" fmla="*/ 185 h 216"/>
                  <a:gd name="T74" fmla="*/ 104 w 211"/>
                  <a:gd name="T75" fmla="*/ 187 h 216"/>
                  <a:gd name="T76" fmla="*/ 118 w 211"/>
                  <a:gd name="T77" fmla="*/ 185 h 216"/>
                  <a:gd name="T78" fmla="*/ 130 w 211"/>
                  <a:gd name="T79" fmla="*/ 182 h 216"/>
                  <a:gd name="T80" fmla="*/ 141 w 211"/>
                  <a:gd name="T81" fmla="*/ 174 h 216"/>
                  <a:gd name="T82" fmla="*/ 151 w 211"/>
                  <a:gd name="T83" fmla="*/ 165 h 216"/>
                  <a:gd name="T84" fmla="*/ 160 w 211"/>
                  <a:gd name="T85" fmla="*/ 152 h 216"/>
                  <a:gd name="T86" fmla="*/ 165 w 211"/>
                  <a:gd name="T87" fmla="*/ 140 h 216"/>
                  <a:gd name="T88" fmla="*/ 171 w 211"/>
                  <a:gd name="T89" fmla="*/ 108 h 216"/>
                  <a:gd name="T90" fmla="*/ 165 w 211"/>
                  <a:gd name="T91" fmla="*/ 77 h 216"/>
                  <a:gd name="T92" fmla="*/ 153 w 211"/>
                  <a:gd name="T93" fmla="*/ 52 h 216"/>
                  <a:gd name="T94" fmla="*/ 144 w 211"/>
                  <a:gd name="T95" fmla="*/ 42 h 216"/>
                  <a:gd name="T96" fmla="*/ 132 w 211"/>
                  <a:gd name="T97" fmla="*/ 35 h 216"/>
                  <a:gd name="T98" fmla="*/ 120 w 211"/>
                  <a:gd name="T99" fmla="*/ 30 h 216"/>
                  <a:gd name="T100" fmla="*/ 106 w 211"/>
                  <a:gd name="T101" fmla="*/ 29 h 216"/>
                  <a:gd name="T102" fmla="*/ 92 w 211"/>
                  <a:gd name="T103" fmla="*/ 30 h 216"/>
                  <a:gd name="T104" fmla="*/ 79 w 211"/>
                  <a:gd name="T105" fmla="*/ 35 h 216"/>
                  <a:gd name="T106" fmla="*/ 68 w 211"/>
                  <a:gd name="T107" fmla="*/ 42 h 216"/>
                  <a:gd name="T108" fmla="*/ 59 w 211"/>
                  <a:gd name="T109" fmla="*/ 52 h 216"/>
                  <a:gd name="T110" fmla="*/ 51 w 211"/>
                  <a:gd name="T111" fmla="*/ 63 h 216"/>
                  <a:gd name="T112" fmla="*/ 45 w 211"/>
                  <a:gd name="T113" fmla="*/ 77 h 216"/>
                  <a:gd name="T114" fmla="*/ 41 w 211"/>
                  <a:gd name="T115" fmla="*/ 10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6">
                    <a:moveTo>
                      <a:pt x="211" y="105"/>
                    </a:moveTo>
                    <a:lnTo>
                      <a:pt x="211" y="122"/>
                    </a:lnTo>
                    <a:lnTo>
                      <a:pt x="209" y="137"/>
                    </a:lnTo>
                    <a:lnTo>
                      <a:pt x="204" y="151"/>
                    </a:lnTo>
                    <a:lnTo>
                      <a:pt x="199" y="164"/>
                    </a:lnTo>
                    <a:lnTo>
                      <a:pt x="190" y="176"/>
                    </a:lnTo>
                    <a:lnTo>
                      <a:pt x="181" y="187"/>
                    </a:lnTo>
                    <a:lnTo>
                      <a:pt x="171" y="195"/>
                    </a:lnTo>
                    <a:lnTo>
                      <a:pt x="159" y="203"/>
                    </a:lnTo>
                    <a:lnTo>
                      <a:pt x="146" y="208"/>
                    </a:lnTo>
                    <a:lnTo>
                      <a:pt x="132" y="213"/>
                    </a:lnTo>
                    <a:lnTo>
                      <a:pt x="118" y="216"/>
                    </a:lnTo>
                    <a:lnTo>
                      <a:pt x="104" y="216"/>
                    </a:lnTo>
                    <a:lnTo>
                      <a:pt x="94" y="216"/>
                    </a:lnTo>
                    <a:lnTo>
                      <a:pt x="83" y="215"/>
                    </a:lnTo>
                    <a:lnTo>
                      <a:pt x="73" y="212"/>
                    </a:lnTo>
                    <a:lnTo>
                      <a:pt x="64" y="209"/>
                    </a:lnTo>
                    <a:lnTo>
                      <a:pt x="54" y="204"/>
                    </a:lnTo>
                    <a:lnTo>
                      <a:pt x="46" y="199"/>
                    </a:lnTo>
                    <a:lnTo>
                      <a:pt x="37" y="194"/>
                    </a:lnTo>
                    <a:lnTo>
                      <a:pt x="29" y="187"/>
                    </a:lnTo>
                    <a:lnTo>
                      <a:pt x="23" y="179"/>
                    </a:lnTo>
                    <a:lnTo>
                      <a:pt x="17" y="171"/>
                    </a:lnTo>
                    <a:lnTo>
                      <a:pt x="12" y="162"/>
                    </a:lnTo>
                    <a:lnTo>
                      <a:pt x="8" y="152"/>
                    </a:lnTo>
                    <a:lnTo>
                      <a:pt x="4" y="143"/>
                    </a:lnTo>
                    <a:lnTo>
                      <a:pt x="1" y="132"/>
                    </a:lnTo>
                    <a:lnTo>
                      <a:pt x="0" y="122"/>
                    </a:lnTo>
                    <a:lnTo>
                      <a:pt x="0" y="110"/>
                    </a:lnTo>
                    <a:lnTo>
                      <a:pt x="0" y="98"/>
                    </a:lnTo>
                    <a:lnTo>
                      <a:pt x="3" y="86"/>
                    </a:lnTo>
                    <a:lnTo>
                      <a:pt x="4" y="75"/>
                    </a:lnTo>
                    <a:lnTo>
                      <a:pt x="8" y="64"/>
                    </a:lnTo>
                    <a:lnTo>
                      <a:pt x="12" y="54"/>
                    </a:lnTo>
                    <a:lnTo>
                      <a:pt x="18" y="45"/>
                    </a:lnTo>
                    <a:lnTo>
                      <a:pt x="23" y="38"/>
                    </a:lnTo>
                    <a:lnTo>
                      <a:pt x="31" y="29"/>
                    </a:lnTo>
                    <a:lnTo>
                      <a:pt x="38" y="23"/>
                    </a:lnTo>
                    <a:lnTo>
                      <a:pt x="47" y="16"/>
                    </a:lnTo>
                    <a:lnTo>
                      <a:pt x="56" y="11"/>
                    </a:lnTo>
                    <a:lnTo>
                      <a:pt x="65" y="7"/>
                    </a:lnTo>
                    <a:lnTo>
                      <a:pt x="75" y="3"/>
                    </a:lnTo>
                    <a:lnTo>
                      <a:pt x="85" y="1"/>
                    </a:lnTo>
                    <a:lnTo>
                      <a:pt x="97" y="0"/>
                    </a:lnTo>
                    <a:lnTo>
                      <a:pt x="108" y="0"/>
                    </a:lnTo>
                    <a:lnTo>
                      <a:pt x="118" y="0"/>
                    </a:lnTo>
                    <a:lnTo>
                      <a:pt x="130" y="1"/>
                    </a:lnTo>
                    <a:lnTo>
                      <a:pt x="140" y="3"/>
                    </a:lnTo>
                    <a:lnTo>
                      <a:pt x="150" y="7"/>
                    </a:lnTo>
                    <a:lnTo>
                      <a:pt x="159" y="11"/>
                    </a:lnTo>
                    <a:lnTo>
                      <a:pt x="167" y="16"/>
                    </a:lnTo>
                    <a:lnTo>
                      <a:pt x="176" y="23"/>
                    </a:lnTo>
                    <a:lnTo>
                      <a:pt x="183" y="29"/>
                    </a:lnTo>
                    <a:lnTo>
                      <a:pt x="190" y="37"/>
                    </a:lnTo>
                    <a:lnTo>
                      <a:pt x="196" y="45"/>
                    </a:lnTo>
                    <a:lnTo>
                      <a:pt x="201" y="54"/>
                    </a:lnTo>
                    <a:lnTo>
                      <a:pt x="205" y="63"/>
                    </a:lnTo>
                    <a:lnTo>
                      <a:pt x="207" y="73"/>
                    </a:lnTo>
                    <a:lnTo>
                      <a:pt x="210" y="84"/>
                    </a:lnTo>
                    <a:lnTo>
                      <a:pt x="211" y="94"/>
                    </a:lnTo>
                    <a:lnTo>
                      <a:pt x="211" y="105"/>
                    </a:lnTo>
                    <a:close/>
                    <a:moveTo>
                      <a:pt x="41" y="109"/>
                    </a:moveTo>
                    <a:lnTo>
                      <a:pt x="42" y="124"/>
                    </a:lnTo>
                    <a:lnTo>
                      <a:pt x="46" y="140"/>
                    </a:lnTo>
                    <a:lnTo>
                      <a:pt x="48" y="146"/>
                    </a:lnTo>
                    <a:lnTo>
                      <a:pt x="51" y="152"/>
                    </a:lnTo>
                    <a:lnTo>
                      <a:pt x="55" y="159"/>
                    </a:lnTo>
                    <a:lnTo>
                      <a:pt x="59" y="165"/>
                    </a:lnTo>
                    <a:lnTo>
                      <a:pt x="64" y="170"/>
                    </a:lnTo>
                    <a:lnTo>
                      <a:pt x="69" y="174"/>
                    </a:lnTo>
                    <a:lnTo>
                      <a:pt x="74" y="178"/>
                    </a:lnTo>
                    <a:lnTo>
                      <a:pt x="79" y="182"/>
                    </a:lnTo>
                    <a:lnTo>
                      <a:pt x="85" y="184"/>
                    </a:lnTo>
                    <a:lnTo>
                      <a:pt x="92" y="185"/>
                    </a:lnTo>
                    <a:lnTo>
                      <a:pt x="98" y="187"/>
                    </a:lnTo>
                    <a:lnTo>
                      <a:pt x="104" y="187"/>
                    </a:lnTo>
                    <a:lnTo>
                      <a:pt x="112" y="187"/>
                    </a:lnTo>
                    <a:lnTo>
                      <a:pt x="118" y="185"/>
                    </a:lnTo>
                    <a:lnTo>
                      <a:pt x="125" y="184"/>
                    </a:lnTo>
                    <a:lnTo>
                      <a:pt x="130" y="182"/>
                    </a:lnTo>
                    <a:lnTo>
                      <a:pt x="136" y="178"/>
                    </a:lnTo>
                    <a:lnTo>
                      <a:pt x="141" y="174"/>
                    </a:lnTo>
                    <a:lnTo>
                      <a:pt x="146" y="170"/>
                    </a:lnTo>
                    <a:lnTo>
                      <a:pt x="151" y="165"/>
                    </a:lnTo>
                    <a:lnTo>
                      <a:pt x="157" y="159"/>
                    </a:lnTo>
                    <a:lnTo>
                      <a:pt x="160" y="152"/>
                    </a:lnTo>
                    <a:lnTo>
                      <a:pt x="163" y="146"/>
                    </a:lnTo>
                    <a:lnTo>
                      <a:pt x="165" y="140"/>
                    </a:lnTo>
                    <a:lnTo>
                      <a:pt x="169" y="124"/>
                    </a:lnTo>
                    <a:lnTo>
                      <a:pt x="171" y="108"/>
                    </a:lnTo>
                    <a:lnTo>
                      <a:pt x="169" y="91"/>
                    </a:lnTo>
                    <a:lnTo>
                      <a:pt x="165" y="77"/>
                    </a:lnTo>
                    <a:lnTo>
                      <a:pt x="160" y="64"/>
                    </a:lnTo>
                    <a:lnTo>
                      <a:pt x="153" y="52"/>
                    </a:lnTo>
                    <a:lnTo>
                      <a:pt x="149" y="47"/>
                    </a:lnTo>
                    <a:lnTo>
                      <a:pt x="144" y="42"/>
                    </a:lnTo>
                    <a:lnTo>
                      <a:pt x="139" y="38"/>
                    </a:lnTo>
                    <a:lnTo>
                      <a:pt x="132" y="35"/>
                    </a:lnTo>
                    <a:lnTo>
                      <a:pt x="126" y="33"/>
                    </a:lnTo>
                    <a:lnTo>
                      <a:pt x="120" y="30"/>
                    </a:lnTo>
                    <a:lnTo>
                      <a:pt x="113" y="29"/>
                    </a:lnTo>
                    <a:lnTo>
                      <a:pt x="106" y="29"/>
                    </a:lnTo>
                    <a:lnTo>
                      <a:pt x="98" y="29"/>
                    </a:lnTo>
                    <a:lnTo>
                      <a:pt x="92" y="30"/>
                    </a:lnTo>
                    <a:lnTo>
                      <a:pt x="85" y="33"/>
                    </a:lnTo>
                    <a:lnTo>
                      <a:pt x="79" y="35"/>
                    </a:lnTo>
                    <a:lnTo>
                      <a:pt x="73" y="38"/>
                    </a:lnTo>
                    <a:lnTo>
                      <a:pt x="68" y="42"/>
                    </a:lnTo>
                    <a:lnTo>
                      <a:pt x="62" y="47"/>
                    </a:lnTo>
                    <a:lnTo>
                      <a:pt x="59" y="52"/>
                    </a:lnTo>
                    <a:lnTo>
                      <a:pt x="55" y="58"/>
                    </a:lnTo>
                    <a:lnTo>
                      <a:pt x="51" y="63"/>
                    </a:lnTo>
                    <a:lnTo>
                      <a:pt x="47" y="71"/>
                    </a:lnTo>
                    <a:lnTo>
                      <a:pt x="45" y="77"/>
                    </a:lnTo>
                    <a:lnTo>
                      <a:pt x="42" y="92"/>
                    </a:lnTo>
                    <a:lnTo>
                      <a:pt x="41"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5" name="Freeform 50"/>
              <p:cNvSpPr>
                <a:spLocks noEditPoints="1"/>
              </p:cNvSpPr>
              <p:nvPr/>
            </p:nvSpPr>
            <p:spPr bwMode="auto">
              <a:xfrm>
                <a:off x="2930" y="3513"/>
                <a:ext cx="49" cy="73"/>
              </a:xfrm>
              <a:custGeom>
                <a:avLst/>
                <a:gdLst>
                  <a:gd name="T0" fmla="*/ 0 w 195"/>
                  <a:gd name="T1" fmla="*/ 6 h 291"/>
                  <a:gd name="T2" fmla="*/ 36 w 195"/>
                  <a:gd name="T3" fmla="*/ 1 h 291"/>
                  <a:gd name="T4" fmla="*/ 75 w 195"/>
                  <a:gd name="T5" fmla="*/ 0 h 291"/>
                  <a:gd name="T6" fmla="*/ 102 w 195"/>
                  <a:gd name="T7" fmla="*/ 1 h 291"/>
                  <a:gd name="T8" fmla="*/ 125 w 195"/>
                  <a:gd name="T9" fmla="*/ 5 h 291"/>
                  <a:gd name="T10" fmla="*/ 144 w 195"/>
                  <a:gd name="T11" fmla="*/ 11 h 291"/>
                  <a:gd name="T12" fmla="*/ 159 w 195"/>
                  <a:gd name="T13" fmla="*/ 20 h 291"/>
                  <a:gd name="T14" fmla="*/ 170 w 195"/>
                  <a:gd name="T15" fmla="*/ 33 h 291"/>
                  <a:gd name="T16" fmla="*/ 178 w 195"/>
                  <a:gd name="T17" fmla="*/ 46 h 291"/>
                  <a:gd name="T18" fmla="*/ 183 w 195"/>
                  <a:gd name="T19" fmla="*/ 61 h 291"/>
                  <a:gd name="T20" fmla="*/ 184 w 195"/>
                  <a:gd name="T21" fmla="*/ 79 h 291"/>
                  <a:gd name="T22" fmla="*/ 181 w 195"/>
                  <a:gd name="T23" fmla="*/ 103 h 291"/>
                  <a:gd name="T24" fmla="*/ 170 w 195"/>
                  <a:gd name="T25" fmla="*/ 123 h 291"/>
                  <a:gd name="T26" fmla="*/ 153 w 195"/>
                  <a:gd name="T27" fmla="*/ 141 h 291"/>
                  <a:gd name="T28" fmla="*/ 130 w 195"/>
                  <a:gd name="T29" fmla="*/ 152 h 291"/>
                  <a:gd name="T30" fmla="*/ 144 w 195"/>
                  <a:gd name="T31" fmla="*/ 160 h 291"/>
                  <a:gd name="T32" fmla="*/ 155 w 195"/>
                  <a:gd name="T33" fmla="*/ 173 h 291"/>
                  <a:gd name="T34" fmla="*/ 165 w 195"/>
                  <a:gd name="T35" fmla="*/ 189 h 291"/>
                  <a:gd name="T36" fmla="*/ 172 w 195"/>
                  <a:gd name="T37" fmla="*/ 211 h 291"/>
                  <a:gd name="T38" fmla="*/ 187 w 195"/>
                  <a:gd name="T39" fmla="*/ 266 h 291"/>
                  <a:gd name="T40" fmla="*/ 195 w 195"/>
                  <a:gd name="T41" fmla="*/ 291 h 291"/>
                  <a:gd name="T42" fmla="*/ 150 w 195"/>
                  <a:gd name="T43" fmla="*/ 282 h 291"/>
                  <a:gd name="T44" fmla="*/ 141 w 195"/>
                  <a:gd name="T45" fmla="*/ 248 h 291"/>
                  <a:gd name="T46" fmla="*/ 131 w 195"/>
                  <a:gd name="T47" fmla="*/ 208 h 291"/>
                  <a:gd name="T48" fmla="*/ 121 w 195"/>
                  <a:gd name="T49" fmla="*/ 187 h 291"/>
                  <a:gd name="T50" fmla="*/ 107 w 195"/>
                  <a:gd name="T51" fmla="*/ 174 h 291"/>
                  <a:gd name="T52" fmla="*/ 88 w 195"/>
                  <a:gd name="T53" fmla="*/ 168 h 291"/>
                  <a:gd name="T54" fmla="*/ 39 w 195"/>
                  <a:gd name="T55" fmla="*/ 166 h 291"/>
                  <a:gd name="T56" fmla="*/ 0 w 195"/>
                  <a:gd name="T57" fmla="*/ 291 h 291"/>
                  <a:gd name="T58" fmla="*/ 39 w 195"/>
                  <a:gd name="T59" fmla="*/ 136 h 291"/>
                  <a:gd name="T60" fmla="*/ 93 w 195"/>
                  <a:gd name="T61" fmla="*/ 136 h 291"/>
                  <a:gd name="T62" fmla="*/ 117 w 195"/>
                  <a:gd name="T63" fmla="*/ 128 h 291"/>
                  <a:gd name="T64" fmla="*/ 135 w 195"/>
                  <a:gd name="T65" fmla="*/ 114 h 291"/>
                  <a:gd name="T66" fmla="*/ 144 w 195"/>
                  <a:gd name="T67" fmla="*/ 94 h 291"/>
                  <a:gd name="T68" fmla="*/ 144 w 195"/>
                  <a:gd name="T69" fmla="*/ 71 h 291"/>
                  <a:gd name="T70" fmla="*/ 139 w 195"/>
                  <a:gd name="T71" fmla="*/ 56 h 291"/>
                  <a:gd name="T72" fmla="*/ 131 w 195"/>
                  <a:gd name="T73" fmla="*/ 47 h 291"/>
                  <a:gd name="T74" fmla="*/ 118 w 195"/>
                  <a:gd name="T75" fmla="*/ 38 h 291"/>
                  <a:gd name="T76" fmla="*/ 93 w 195"/>
                  <a:gd name="T77" fmla="*/ 30 h 291"/>
                  <a:gd name="T78" fmla="*/ 66 w 195"/>
                  <a:gd name="T79" fmla="*/ 30 h 291"/>
                  <a:gd name="T80" fmla="*/ 47 w 195"/>
                  <a:gd name="T81" fmla="*/ 3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291">
                    <a:moveTo>
                      <a:pt x="0" y="291"/>
                    </a:moveTo>
                    <a:lnTo>
                      <a:pt x="0" y="6"/>
                    </a:lnTo>
                    <a:lnTo>
                      <a:pt x="17" y="4"/>
                    </a:lnTo>
                    <a:lnTo>
                      <a:pt x="36" y="1"/>
                    </a:lnTo>
                    <a:lnTo>
                      <a:pt x="55" y="0"/>
                    </a:lnTo>
                    <a:lnTo>
                      <a:pt x="75" y="0"/>
                    </a:lnTo>
                    <a:lnTo>
                      <a:pt x="89" y="0"/>
                    </a:lnTo>
                    <a:lnTo>
                      <a:pt x="102" y="1"/>
                    </a:lnTo>
                    <a:lnTo>
                      <a:pt x="113" y="2"/>
                    </a:lnTo>
                    <a:lnTo>
                      <a:pt x="125" y="5"/>
                    </a:lnTo>
                    <a:lnTo>
                      <a:pt x="135" y="7"/>
                    </a:lnTo>
                    <a:lnTo>
                      <a:pt x="144" y="11"/>
                    </a:lnTo>
                    <a:lnTo>
                      <a:pt x="151" y="16"/>
                    </a:lnTo>
                    <a:lnTo>
                      <a:pt x="159" y="20"/>
                    </a:lnTo>
                    <a:lnTo>
                      <a:pt x="164" y="26"/>
                    </a:lnTo>
                    <a:lnTo>
                      <a:pt x="170" y="33"/>
                    </a:lnTo>
                    <a:lnTo>
                      <a:pt x="174" y="39"/>
                    </a:lnTo>
                    <a:lnTo>
                      <a:pt x="178" y="46"/>
                    </a:lnTo>
                    <a:lnTo>
                      <a:pt x="181" y="53"/>
                    </a:lnTo>
                    <a:lnTo>
                      <a:pt x="183" y="61"/>
                    </a:lnTo>
                    <a:lnTo>
                      <a:pt x="184" y="70"/>
                    </a:lnTo>
                    <a:lnTo>
                      <a:pt x="184" y="79"/>
                    </a:lnTo>
                    <a:lnTo>
                      <a:pt x="183" y="91"/>
                    </a:lnTo>
                    <a:lnTo>
                      <a:pt x="181" y="103"/>
                    </a:lnTo>
                    <a:lnTo>
                      <a:pt x="177" y="113"/>
                    </a:lnTo>
                    <a:lnTo>
                      <a:pt x="170" y="123"/>
                    </a:lnTo>
                    <a:lnTo>
                      <a:pt x="162" y="132"/>
                    </a:lnTo>
                    <a:lnTo>
                      <a:pt x="153" y="141"/>
                    </a:lnTo>
                    <a:lnTo>
                      <a:pt x="141" y="147"/>
                    </a:lnTo>
                    <a:lnTo>
                      <a:pt x="130" y="152"/>
                    </a:lnTo>
                    <a:lnTo>
                      <a:pt x="137" y="155"/>
                    </a:lnTo>
                    <a:lnTo>
                      <a:pt x="144" y="160"/>
                    </a:lnTo>
                    <a:lnTo>
                      <a:pt x="150" y="166"/>
                    </a:lnTo>
                    <a:lnTo>
                      <a:pt x="155" y="173"/>
                    </a:lnTo>
                    <a:lnTo>
                      <a:pt x="160" y="180"/>
                    </a:lnTo>
                    <a:lnTo>
                      <a:pt x="165" y="189"/>
                    </a:lnTo>
                    <a:lnTo>
                      <a:pt x="169" y="199"/>
                    </a:lnTo>
                    <a:lnTo>
                      <a:pt x="172" y="211"/>
                    </a:lnTo>
                    <a:lnTo>
                      <a:pt x="179" y="243"/>
                    </a:lnTo>
                    <a:lnTo>
                      <a:pt x="187" y="266"/>
                    </a:lnTo>
                    <a:lnTo>
                      <a:pt x="191" y="282"/>
                    </a:lnTo>
                    <a:lnTo>
                      <a:pt x="195" y="291"/>
                    </a:lnTo>
                    <a:lnTo>
                      <a:pt x="154" y="291"/>
                    </a:lnTo>
                    <a:lnTo>
                      <a:pt x="150" y="282"/>
                    </a:lnTo>
                    <a:lnTo>
                      <a:pt x="146" y="268"/>
                    </a:lnTo>
                    <a:lnTo>
                      <a:pt x="141" y="248"/>
                    </a:lnTo>
                    <a:lnTo>
                      <a:pt x="135" y="222"/>
                    </a:lnTo>
                    <a:lnTo>
                      <a:pt x="131" y="208"/>
                    </a:lnTo>
                    <a:lnTo>
                      <a:pt x="126" y="196"/>
                    </a:lnTo>
                    <a:lnTo>
                      <a:pt x="121" y="187"/>
                    </a:lnTo>
                    <a:lnTo>
                      <a:pt x="114" y="179"/>
                    </a:lnTo>
                    <a:lnTo>
                      <a:pt x="107" y="174"/>
                    </a:lnTo>
                    <a:lnTo>
                      <a:pt x="98" y="170"/>
                    </a:lnTo>
                    <a:lnTo>
                      <a:pt x="88" y="168"/>
                    </a:lnTo>
                    <a:lnTo>
                      <a:pt x="76" y="166"/>
                    </a:lnTo>
                    <a:lnTo>
                      <a:pt x="39" y="166"/>
                    </a:lnTo>
                    <a:lnTo>
                      <a:pt x="39" y="291"/>
                    </a:lnTo>
                    <a:lnTo>
                      <a:pt x="0" y="291"/>
                    </a:lnTo>
                    <a:close/>
                    <a:moveTo>
                      <a:pt x="39" y="33"/>
                    </a:moveTo>
                    <a:lnTo>
                      <a:pt x="39" y="136"/>
                    </a:lnTo>
                    <a:lnTo>
                      <a:pt x="79" y="136"/>
                    </a:lnTo>
                    <a:lnTo>
                      <a:pt x="93" y="136"/>
                    </a:lnTo>
                    <a:lnTo>
                      <a:pt x="106" y="133"/>
                    </a:lnTo>
                    <a:lnTo>
                      <a:pt x="117" y="128"/>
                    </a:lnTo>
                    <a:lnTo>
                      <a:pt x="127" y="122"/>
                    </a:lnTo>
                    <a:lnTo>
                      <a:pt x="135" y="114"/>
                    </a:lnTo>
                    <a:lnTo>
                      <a:pt x="140" y="105"/>
                    </a:lnTo>
                    <a:lnTo>
                      <a:pt x="144" y="94"/>
                    </a:lnTo>
                    <a:lnTo>
                      <a:pt x="145" y="82"/>
                    </a:lnTo>
                    <a:lnTo>
                      <a:pt x="144" y="71"/>
                    </a:lnTo>
                    <a:lnTo>
                      <a:pt x="140" y="60"/>
                    </a:lnTo>
                    <a:lnTo>
                      <a:pt x="139" y="56"/>
                    </a:lnTo>
                    <a:lnTo>
                      <a:pt x="135" y="51"/>
                    </a:lnTo>
                    <a:lnTo>
                      <a:pt x="131" y="47"/>
                    </a:lnTo>
                    <a:lnTo>
                      <a:pt x="127" y="43"/>
                    </a:lnTo>
                    <a:lnTo>
                      <a:pt x="118" y="38"/>
                    </a:lnTo>
                    <a:lnTo>
                      <a:pt x="107" y="33"/>
                    </a:lnTo>
                    <a:lnTo>
                      <a:pt x="93" y="30"/>
                    </a:lnTo>
                    <a:lnTo>
                      <a:pt x="78" y="30"/>
                    </a:lnTo>
                    <a:lnTo>
                      <a:pt x="66" y="30"/>
                    </a:lnTo>
                    <a:lnTo>
                      <a:pt x="56" y="30"/>
                    </a:lnTo>
                    <a:lnTo>
                      <a:pt x="47" y="32"/>
                    </a:lnTo>
                    <a:lnTo>
                      <a:pt x="39"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6" name="Freeform 51"/>
              <p:cNvSpPr>
                <a:spLocks noEditPoints="1"/>
              </p:cNvSpPr>
              <p:nvPr/>
            </p:nvSpPr>
            <p:spPr bwMode="auto">
              <a:xfrm>
                <a:off x="2989" y="3512"/>
                <a:ext cx="13" cy="74"/>
              </a:xfrm>
              <a:custGeom>
                <a:avLst/>
                <a:gdLst>
                  <a:gd name="T0" fmla="*/ 45 w 50"/>
                  <a:gd name="T1" fmla="*/ 295 h 295"/>
                  <a:gd name="T2" fmla="*/ 5 w 50"/>
                  <a:gd name="T3" fmla="*/ 295 h 295"/>
                  <a:gd name="T4" fmla="*/ 5 w 50"/>
                  <a:gd name="T5" fmla="*/ 88 h 295"/>
                  <a:gd name="T6" fmla="*/ 45 w 50"/>
                  <a:gd name="T7" fmla="*/ 88 h 295"/>
                  <a:gd name="T8" fmla="*/ 45 w 50"/>
                  <a:gd name="T9" fmla="*/ 295 h 295"/>
                  <a:gd name="T10" fmla="*/ 50 w 50"/>
                  <a:gd name="T11" fmla="*/ 24 h 295"/>
                  <a:gd name="T12" fmla="*/ 50 w 50"/>
                  <a:gd name="T13" fmla="*/ 29 h 295"/>
                  <a:gd name="T14" fmla="*/ 49 w 50"/>
                  <a:gd name="T15" fmla="*/ 34 h 295"/>
                  <a:gd name="T16" fmla="*/ 47 w 50"/>
                  <a:gd name="T17" fmla="*/ 38 h 295"/>
                  <a:gd name="T18" fmla="*/ 43 w 50"/>
                  <a:gd name="T19" fmla="*/ 42 h 295"/>
                  <a:gd name="T20" fmla="*/ 39 w 50"/>
                  <a:gd name="T21" fmla="*/ 46 h 295"/>
                  <a:gd name="T22" fmla="*/ 35 w 50"/>
                  <a:gd name="T23" fmla="*/ 48 h 295"/>
                  <a:gd name="T24" fmla="*/ 30 w 50"/>
                  <a:gd name="T25" fmla="*/ 50 h 295"/>
                  <a:gd name="T26" fmla="*/ 25 w 50"/>
                  <a:gd name="T27" fmla="*/ 50 h 295"/>
                  <a:gd name="T28" fmla="*/ 20 w 50"/>
                  <a:gd name="T29" fmla="*/ 50 h 295"/>
                  <a:gd name="T30" fmla="*/ 15 w 50"/>
                  <a:gd name="T31" fmla="*/ 48 h 295"/>
                  <a:gd name="T32" fmla="*/ 10 w 50"/>
                  <a:gd name="T33" fmla="*/ 46 h 295"/>
                  <a:gd name="T34" fmla="*/ 6 w 50"/>
                  <a:gd name="T35" fmla="*/ 42 h 295"/>
                  <a:gd name="T36" fmla="*/ 3 w 50"/>
                  <a:gd name="T37" fmla="*/ 38 h 295"/>
                  <a:gd name="T38" fmla="*/ 1 w 50"/>
                  <a:gd name="T39" fmla="*/ 34 h 295"/>
                  <a:gd name="T40" fmla="*/ 0 w 50"/>
                  <a:gd name="T41" fmla="*/ 29 h 295"/>
                  <a:gd name="T42" fmla="*/ 0 w 50"/>
                  <a:gd name="T43" fmla="*/ 24 h 295"/>
                  <a:gd name="T44" fmla="*/ 0 w 50"/>
                  <a:gd name="T45" fmla="*/ 19 h 295"/>
                  <a:gd name="T46" fmla="*/ 1 w 50"/>
                  <a:gd name="T47" fmla="*/ 15 h 295"/>
                  <a:gd name="T48" fmla="*/ 3 w 50"/>
                  <a:gd name="T49" fmla="*/ 10 h 295"/>
                  <a:gd name="T50" fmla="*/ 7 w 50"/>
                  <a:gd name="T51" fmla="*/ 6 h 295"/>
                  <a:gd name="T52" fmla="*/ 11 w 50"/>
                  <a:gd name="T53" fmla="*/ 4 h 295"/>
                  <a:gd name="T54" fmla="*/ 15 w 50"/>
                  <a:gd name="T55" fmla="*/ 1 h 295"/>
                  <a:gd name="T56" fmla="*/ 20 w 50"/>
                  <a:gd name="T57" fmla="*/ 0 h 295"/>
                  <a:gd name="T58" fmla="*/ 25 w 50"/>
                  <a:gd name="T59" fmla="*/ 0 h 295"/>
                  <a:gd name="T60" fmla="*/ 30 w 50"/>
                  <a:gd name="T61" fmla="*/ 0 h 295"/>
                  <a:gd name="T62" fmla="*/ 35 w 50"/>
                  <a:gd name="T63" fmla="*/ 1 h 295"/>
                  <a:gd name="T64" fmla="*/ 39 w 50"/>
                  <a:gd name="T65" fmla="*/ 4 h 295"/>
                  <a:gd name="T66" fmla="*/ 43 w 50"/>
                  <a:gd name="T67" fmla="*/ 6 h 295"/>
                  <a:gd name="T68" fmla="*/ 47 w 50"/>
                  <a:gd name="T69" fmla="*/ 10 h 295"/>
                  <a:gd name="T70" fmla="*/ 49 w 50"/>
                  <a:gd name="T71" fmla="*/ 15 h 295"/>
                  <a:gd name="T72" fmla="*/ 50 w 50"/>
                  <a:gd name="T73" fmla="*/ 19 h 295"/>
                  <a:gd name="T74" fmla="*/ 50 w 50"/>
                  <a:gd name="T75"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295">
                    <a:moveTo>
                      <a:pt x="45" y="295"/>
                    </a:moveTo>
                    <a:lnTo>
                      <a:pt x="5" y="295"/>
                    </a:lnTo>
                    <a:lnTo>
                      <a:pt x="5" y="88"/>
                    </a:lnTo>
                    <a:lnTo>
                      <a:pt x="45" y="88"/>
                    </a:lnTo>
                    <a:lnTo>
                      <a:pt x="45" y="295"/>
                    </a:lnTo>
                    <a:close/>
                    <a:moveTo>
                      <a:pt x="50" y="24"/>
                    </a:moveTo>
                    <a:lnTo>
                      <a:pt x="50" y="29"/>
                    </a:lnTo>
                    <a:lnTo>
                      <a:pt x="49" y="34"/>
                    </a:lnTo>
                    <a:lnTo>
                      <a:pt x="47" y="38"/>
                    </a:lnTo>
                    <a:lnTo>
                      <a:pt x="43" y="42"/>
                    </a:lnTo>
                    <a:lnTo>
                      <a:pt x="39" y="46"/>
                    </a:lnTo>
                    <a:lnTo>
                      <a:pt x="35" y="48"/>
                    </a:lnTo>
                    <a:lnTo>
                      <a:pt x="30" y="50"/>
                    </a:lnTo>
                    <a:lnTo>
                      <a:pt x="25" y="50"/>
                    </a:lnTo>
                    <a:lnTo>
                      <a:pt x="20" y="50"/>
                    </a:lnTo>
                    <a:lnTo>
                      <a:pt x="15" y="48"/>
                    </a:lnTo>
                    <a:lnTo>
                      <a:pt x="10" y="46"/>
                    </a:lnTo>
                    <a:lnTo>
                      <a:pt x="6" y="42"/>
                    </a:lnTo>
                    <a:lnTo>
                      <a:pt x="3" y="38"/>
                    </a:lnTo>
                    <a:lnTo>
                      <a:pt x="1" y="34"/>
                    </a:lnTo>
                    <a:lnTo>
                      <a:pt x="0" y="29"/>
                    </a:lnTo>
                    <a:lnTo>
                      <a:pt x="0" y="24"/>
                    </a:lnTo>
                    <a:lnTo>
                      <a:pt x="0" y="19"/>
                    </a:lnTo>
                    <a:lnTo>
                      <a:pt x="1" y="15"/>
                    </a:lnTo>
                    <a:lnTo>
                      <a:pt x="3" y="10"/>
                    </a:lnTo>
                    <a:lnTo>
                      <a:pt x="7" y="6"/>
                    </a:lnTo>
                    <a:lnTo>
                      <a:pt x="11" y="4"/>
                    </a:lnTo>
                    <a:lnTo>
                      <a:pt x="15" y="1"/>
                    </a:lnTo>
                    <a:lnTo>
                      <a:pt x="20" y="0"/>
                    </a:lnTo>
                    <a:lnTo>
                      <a:pt x="25" y="0"/>
                    </a:lnTo>
                    <a:lnTo>
                      <a:pt x="30" y="0"/>
                    </a:lnTo>
                    <a:lnTo>
                      <a:pt x="35" y="1"/>
                    </a:lnTo>
                    <a:lnTo>
                      <a:pt x="39" y="4"/>
                    </a:lnTo>
                    <a:lnTo>
                      <a:pt x="43" y="6"/>
                    </a:lnTo>
                    <a:lnTo>
                      <a:pt x="47" y="10"/>
                    </a:lnTo>
                    <a:lnTo>
                      <a:pt x="49" y="15"/>
                    </a:lnTo>
                    <a:lnTo>
                      <a:pt x="50" y="19"/>
                    </a:lnTo>
                    <a:lnTo>
                      <a:pt x="5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7" name="Freeform 52"/>
              <p:cNvSpPr>
                <a:spLocks/>
              </p:cNvSpPr>
              <p:nvPr/>
            </p:nvSpPr>
            <p:spPr bwMode="auto">
              <a:xfrm>
                <a:off x="3013" y="3533"/>
                <a:ext cx="42" cy="54"/>
              </a:xfrm>
              <a:custGeom>
                <a:avLst/>
                <a:gdLst>
                  <a:gd name="T0" fmla="*/ 170 w 171"/>
                  <a:gd name="T1" fmla="*/ 204 h 216"/>
                  <a:gd name="T2" fmla="*/ 142 w 171"/>
                  <a:gd name="T3" fmla="*/ 213 h 216"/>
                  <a:gd name="T4" fmla="*/ 109 w 171"/>
                  <a:gd name="T5" fmla="*/ 216 h 216"/>
                  <a:gd name="T6" fmla="*/ 86 w 171"/>
                  <a:gd name="T7" fmla="*/ 215 h 216"/>
                  <a:gd name="T8" fmla="*/ 64 w 171"/>
                  <a:gd name="T9" fmla="*/ 209 h 216"/>
                  <a:gd name="T10" fmla="*/ 46 w 171"/>
                  <a:gd name="T11" fmla="*/ 199 h 216"/>
                  <a:gd name="T12" fmla="*/ 31 w 171"/>
                  <a:gd name="T13" fmla="*/ 187 h 216"/>
                  <a:gd name="T14" fmla="*/ 17 w 171"/>
                  <a:gd name="T15" fmla="*/ 171 h 216"/>
                  <a:gd name="T16" fmla="*/ 8 w 171"/>
                  <a:gd name="T17" fmla="*/ 154 h 216"/>
                  <a:gd name="T18" fmla="*/ 3 w 171"/>
                  <a:gd name="T19" fmla="*/ 133 h 216"/>
                  <a:gd name="T20" fmla="*/ 0 w 171"/>
                  <a:gd name="T21" fmla="*/ 110 h 216"/>
                  <a:gd name="T22" fmla="*/ 3 w 171"/>
                  <a:gd name="T23" fmla="*/ 87 h 216"/>
                  <a:gd name="T24" fmla="*/ 9 w 171"/>
                  <a:gd name="T25" fmla="*/ 66 h 216"/>
                  <a:gd name="T26" fmla="*/ 18 w 171"/>
                  <a:gd name="T27" fmla="*/ 47 h 216"/>
                  <a:gd name="T28" fmla="*/ 32 w 171"/>
                  <a:gd name="T29" fmla="*/ 30 h 216"/>
                  <a:gd name="T30" fmla="*/ 50 w 171"/>
                  <a:gd name="T31" fmla="*/ 17 h 216"/>
                  <a:gd name="T32" fmla="*/ 69 w 171"/>
                  <a:gd name="T33" fmla="*/ 7 h 216"/>
                  <a:gd name="T34" fmla="*/ 92 w 171"/>
                  <a:gd name="T35" fmla="*/ 1 h 216"/>
                  <a:gd name="T36" fmla="*/ 116 w 171"/>
                  <a:gd name="T37" fmla="*/ 0 h 216"/>
                  <a:gd name="T38" fmla="*/ 145 w 171"/>
                  <a:gd name="T39" fmla="*/ 2 h 216"/>
                  <a:gd name="T40" fmla="*/ 171 w 171"/>
                  <a:gd name="T41" fmla="*/ 11 h 216"/>
                  <a:gd name="T42" fmla="*/ 152 w 171"/>
                  <a:gd name="T43" fmla="*/ 37 h 216"/>
                  <a:gd name="T44" fmla="*/ 129 w 171"/>
                  <a:gd name="T45" fmla="*/ 31 h 216"/>
                  <a:gd name="T46" fmla="*/ 109 w 171"/>
                  <a:gd name="T47" fmla="*/ 31 h 216"/>
                  <a:gd name="T48" fmla="*/ 93 w 171"/>
                  <a:gd name="T49" fmla="*/ 34 h 216"/>
                  <a:gd name="T50" fmla="*/ 79 w 171"/>
                  <a:gd name="T51" fmla="*/ 39 h 216"/>
                  <a:gd name="T52" fmla="*/ 68 w 171"/>
                  <a:gd name="T53" fmla="*/ 48 h 216"/>
                  <a:gd name="T54" fmla="*/ 58 w 171"/>
                  <a:gd name="T55" fmla="*/ 58 h 216"/>
                  <a:gd name="T56" fmla="*/ 50 w 171"/>
                  <a:gd name="T57" fmla="*/ 71 h 216"/>
                  <a:gd name="T58" fmla="*/ 45 w 171"/>
                  <a:gd name="T59" fmla="*/ 85 h 216"/>
                  <a:gd name="T60" fmla="*/ 42 w 171"/>
                  <a:gd name="T61" fmla="*/ 100 h 216"/>
                  <a:gd name="T62" fmla="*/ 42 w 171"/>
                  <a:gd name="T63" fmla="*/ 117 h 216"/>
                  <a:gd name="T64" fmla="*/ 45 w 171"/>
                  <a:gd name="T65" fmla="*/ 132 h 216"/>
                  <a:gd name="T66" fmla="*/ 50 w 171"/>
                  <a:gd name="T67" fmla="*/ 146 h 216"/>
                  <a:gd name="T68" fmla="*/ 58 w 171"/>
                  <a:gd name="T69" fmla="*/ 159 h 216"/>
                  <a:gd name="T70" fmla="*/ 68 w 171"/>
                  <a:gd name="T71" fmla="*/ 169 h 216"/>
                  <a:gd name="T72" fmla="*/ 79 w 171"/>
                  <a:gd name="T73" fmla="*/ 176 h 216"/>
                  <a:gd name="T74" fmla="*/ 93 w 171"/>
                  <a:gd name="T75" fmla="*/ 182 h 216"/>
                  <a:gd name="T76" fmla="*/ 107 w 171"/>
                  <a:gd name="T77" fmla="*/ 184 h 216"/>
                  <a:gd name="T78" fmla="*/ 128 w 171"/>
                  <a:gd name="T79" fmla="*/ 184 h 216"/>
                  <a:gd name="T80" fmla="*/ 152 w 171"/>
                  <a:gd name="T81" fmla="*/ 17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216">
                    <a:moveTo>
                      <a:pt x="163" y="174"/>
                    </a:moveTo>
                    <a:lnTo>
                      <a:pt x="170" y="204"/>
                    </a:lnTo>
                    <a:lnTo>
                      <a:pt x="157" y="209"/>
                    </a:lnTo>
                    <a:lnTo>
                      <a:pt x="142" y="213"/>
                    </a:lnTo>
                    <a:lnTo>
                      <a:pt x="125" y="216"/>
                    </a:lnTo>
                    <a:lnTo>
                      <a:pt x="109" y="216"/>
                    </a:lnTo>
                    <a:lnTo>
                      <a:pt x="96" y="216"/>
                    </a:lnTo>
                    <a:lnTo>
                      <a:pt x="86" y="215"/>
                    </a:lnTo>
                    <a:lnTo>
                      <a:pt x="74" y="212"/>
                    </a:lnTo>
                    <a:lnTo>
                      <a:pt x="64" y="209"/>
                    </a:lnTo>
                    <a:lnTo>
                      <a:pt x="55" y="204"/>
                    </a:lnTo>
                    <a:lnTo>
                      <a:pt x="46" y="199"/>
                    </a:lnTo>
                    <a:lnTo>
                      <a:pt x="39" y="194"/>
                    </a:lnTo>
                    <a:lnTo>
                      <a:pt x="31" y="187"/>
                    </a:lnTo>
                    <a:lnTo>
                      <a:pt x="23" y="179"/>
                    </a:lnTo>
                    <a:lnTo>
                      <a:pt x="17" y="171"/>
                    </a:lnTo>
                    <a:lnTo>
                      <a:pt x="12" y="162"/>
                    </a:lnTo>
                    <a:lnTo>
                      <a:pt x="8" y="154"/>
                    </a:lnTo>
                    <a:lnTo>
                      <a:pt x="6" y="143"/>
                    </a:lnTo>
                    <a:lnTo>
                      <a:pt x="3" y="133"/>
                    </a:lnTo>
                    <a:lnTo>
                      <a:pt x="2" y="122"/>
                    </a:lnTo>
                    <a:lnTo>
                      <a:pt x="0" y="110"/>
                    </a:lnTo>
                    <a:lnTo>
                      <a:pt x="2" y="99"/>
                    </a:lnTo>
                    <a:lnTo>
                      <a:pt x="3" y="87"/>
                    </a:lnTo>
                    <a:lnTo>
                      <a:pt x="6" y="76"/>
                    </a:lnTo>
                    <a:lnTo>
                      <a:pt x="9" y="66"/>
                    </a:lnTo>
                    <a:lnTo>
                      <a:pt x="13" y="57"/>
                    </a:lnTo>
                    <a:lnTo>
                      <a:pt x="18" y="47"/>
                    </a:lnTo>
                    <a:lnTo>
                      <a:pt x="26" y="39"/>
                    </a:lnTo>
                    <a:lnTo>
                      <a:pt x="32" y="30"/>
                    </a:lnTo>
                    <a:lnTo>
                      <a:pt x="41" y="24"/>
                    </a:lnTo>
                    <a:lnTo>
                      <a:pt x="50" y="17"/>
                    </a:lnTo>
                    <a:lnTo>
                      <a:pt x="59" y="11"/>
                    </a:lnTo>
                    <a:lnTo>
                      <a:pt x="69" y="7"/>
                    </a:lnTo>
                    <a:lnTo>
                      <a:pt x="81" y="3"/>
                    </a:lnTo>
                    <a:lnTo>
                      <a:pt x="92" y="1"/>
                    </a:lnTo>
                    <a:lnTo>
                      <a:pt x="103" y="0"/>
                    </a:lnTo>
                    <a:lnTo>
                      <a:pt x="116" y="0"/>
                    </a:lnTo>
                    <a:lnTo>
                      <a:pt x="131" y="1"/>
                    </a:lnTo>
                    <a:lnTo>
                      <a:pt x="145" y="2"/>
                    </a:lnTo>
                    <a:lnTo>
                      <a:pt x="158" y="6"/>
                    </a:lnTo>
                    <a:lnTo>
                      <a:pt x="171" y="11"/>
                    </a:lnTo>
                    <a:lnTo>
                      <a:pt x="162" y="42"/>
                    </a:lnTo>
                    <a:lnTo>
                      <a:pt x="152" y="37"/>
                    </a:lnTo>
                    <a:lnTo>
                      <a:pt x="142" y="34"/>
                    </a:lnTo>
                    <a:lnTo>
                      <a:pt x="129" y="31"/>
                    </a:lnTo>
                    <a:lnTo>
                      <a:pt x="116" y="31"/>
                    </a:lnTo>
                    <a:lnTo>
                      <a:pt x="109" y="31"/>
                    </a:lnTo>
                    <a:lnTo>
                      <a:pt x="101" y="33"/>
                    </a:lnTo>
                    <a:lnTo>
                      <a:pt x="93" y="34"/>
                    </a:lnTo>
                    <a:lnTo>
                      <a:pt x="86" y="37"/>
                    </a:lnTo>
                    <a:lnTo>
                      <a:pt x="79" y="39"/>
                    </a:lnTo>
                    <a:lnTo>
                      <a:pt x="73" y="43"/>
                    </a:lnTo>
                    <a:lnTo>
                      <a:pt x="68" y="48"/>
                    </a:lnTo>
                    <a:lnTo>
                      <a:pt x="61" y="53"/>
                    </a:lnTo>
                    <a:lnTo>
                      <a:pt x="58" y="58"/>
                    </a:lnTo>
                    <a:lnTo>
                      <a:pt x="53" y="64"/>
                    </a:lnTo>
                    <a:lnTo>
                      <a:pt x="50" y="71"/>
                    </a:lnTo>
                    <a:lnTo>
                      <a:pt x="46" y="77"/>
                    </a:lnTo>
                    <a:lnTo>
                      <a:pt x="45" y="85"/>
                    </a:lnTo>
                    <a:lnTo>
                      <a:pt x="42" y="92"/>
                    </a:lnTo>
                    <a:lnTo>
                      <a:pt x="42" y="100"/>
                    </a:lnTo>
                    <a:lnTo>
                      <a:pt x="41" y="108"/>
                    </a:lnTo>
                    <a:lnTo>
                      <a:pt x="42" y="117"/>
                    </a:lnTo>
                    <a:lnTo>
                      <a:pt x="42" y="124"/>
                    </a:lnTo>
                    <a:lnTo>
                      <a:pt x="45" y="132"/>
                    </a:lnTo>
                    <a:lnTo>
                      <a:pt x="46" y="140"/>
                    </a:lnTo>
                    <a:lnTo>
                      <a:pt x="50" y="146"/>
                    </a:lnTo>
                    <a:lnTo>
                      <a:pt x="54" y="152"/>
                    </a:lnTo>
                    <a:lnTo>
                      <a:pt x="58" y="159"/>
                    </a:lnTo>
                    <a:lnTo>
                      <a:pt x="63" y="164"/>
                    </a:lnTo>
                    <a:lnTo>
                      <a:pt x="68" y="169"/>
                    </a:lnTo>
                    <a:lnTo>
                      <a:pt x="73" y="173"/>
                    </a:lnTo>
                    <a:lnTo>
                      <a:pt x="79" y="176"/>
                    </a:lnTo>
                    <a:lnTo>
                      <a:pt x="86" y="179"/>
                    </a:lnTo>
                    <a:lnTo>
                      <a:pt x="93" y="182"/>
                    </a:lnTo>
                    <a:lnTo>
                      <a:pt x="100" y="183"/>
                    </a:lnTo>
                    <a:lnTo>
                      <a:pt x="107" y="184"/>
                    </a:lnTo>
                    <a:lnTo>
                      <a:pt x="115" y="184"/>
                    </a:lnTo>
                    <a:lnTo>
                      <a:pt x="128" y="184"/>
                    </a:lnTo>
                    <a:lnTo>
                      <a:pt x="140" y="182"/>
                    </a:lnTo>
                    <a:lnTo>
                      <a:pt x="152" y="179"/>
                    </a:lnTo>
                    <a:lnTo>
                      <a:pt x="163"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8" name="Freeform 53"/>
              <p:cNvSpPr>
                <a:spLocks noEditPoints="1"/>
              </p:cNvSpPr>
              <p:nvPr/>
            </p:nvSpPr>
            <p:spPr bwMode="auto">
              <a:xfrm>
                <a:off x="3062" y="3533"/>
                <a:ext cx="53" cy="54"/>
              </a:xfrm>
              <a:custGeom>
                <a:avLst/>
                <a:gdLst>
                  <a:gd name="T0" fmla="*/ 211 w 211"/>
                  <a:gd name="T1" fmla="*/ 122 h 216"/>
                  <a:gd name="T2" fmla="*/ 203 w 211"/>
                  <a:gd name="T3" fmla="*/ 151 h 216"/>
                  <a:gd name="T4" fmla="*/ 189 w 211"/>
                  <a:gd name="T5" fmla="*/ 176 h 216"/>
                  <a:gd name="T6" fmla="*/ 170 w 211"/>
                  <a:gd name="T7" fmla="*/ 195 h 216"/>
                  <a:gd name="T8" fmla="*/ 146 w 211"/>
                  <a:gd name="T9" fmla="*/ 208 h 216"/>
                  <a:gd name="T10" fmla="*/ 118 w 211"/>
                  <a:gd name="T11" fmla="*/ 216 h 216"/>
                  <a:gd name="T12" fmla="*/ 92 w 211"/>
                  <a:gd name="T13" fmla="*/ 216 h 216"/>
                  <a:gd name="T14" fmla="*/ 72 w 211"/>
                  <a:gd name="T15" fmla="*/ 212 h 216"/>
                  <a:gd name="T16" fmla="*/ 53 w 211"/>
                  <a:gd name="T17" fmla="*/ 204 h 216"/>
                  <a:gd name="T18" fmla="*/ 36 w 211"/>
                  <a:gd name="T19" fmla="*/ 194 h 216"/>
                  <a:gd name="T20" fmla="*/ 22 w 211"/>
                  <a:gd name="T21" fmla="*/ 179 h 216"/>
                  <a:gd name="T22" fmla="*/ 11 w 211"/>
                  <a:gd name="T23" fmla="*/ 162 h 216"/>
                  <a:gd name="T24" fmla="*/ 3 w 211"/>
                  <a:gd name="T25" fmla="*/ 143 h 216"/>
                  <a:gd name="T26" fmla="*/ 0 w 211"/>
                  <a:gd name="T27" fmla="*/ 122 h 216"/>
                  <a:gd name="T28" fmla="*/ 0 w 211"/>
                  <a:gd name="T29" fmla="*/ 98 h 216"/>
                  <a:gd name="T30" fmla="*/ 3 w 211"/>
                  <a:gd name="T31" fmla="*/ 75 h 216"/>
                  <a:gd name="T32" fmla="*/ 11 w 211"/>
                  <a:gd name="T33" fmla="*/ 54 h 216"/>
                  <a:gd name="T34" fmla="*/ 22 w 211"/>
                  <a:gd name="T35" fmla="*/ 38 h 216"/>
                  <a:gd name="T36" fmla="*/ 38 w 211"/>
                  <a:gd name="T37" fmla="*/ 23 h 216"/>
                  <a:gd name="T38" fmla="*/ 56 w 211"/>
                  <a:gd name="T39" fmla="*/ 11 h 216"/>
                  <a:gd name="T40" fmla="*/ 75 w 211"/>
                  <a:gd name="T41" fmla="*/ 3 h 216"/>
                  <a:gd name="T42" fmla="*/ 96 w 211"/>
                  <a:gd name="T43" fmla="*/ 0 h 216"/>
                  <a:gd name="T44" fmla="*/ 118 w 211"/>
                  <a:gd name="T45" fmla="*/ 0 h 216"/>
                  <a:gd name="T46" fmla="*/ 140 w 211"/>
                  <a:gd name="T47" fmla="*/ 3 h 216"/>
                  <a:gd name="T48" fmla="*/ 159 w 211"/>
                  <a:gd name="T49" fmla="*/ 11 h 216"/>
                  <a:gd name="T50" fmla="*/ 175 w 211"/>
                  <a:gd name="T51" fmla="*/ 23 h 216"/>
                  <a:gd name="T52" fmla="*/ 189 w 211"/>
                  <a:gd name="T53" fmla="*/ 37 h 216"/>
                  <a:gd name="T54" fmla="*/ 199 w 211"/>
                  <a:gd name="T55" fmla="*/ 54 h 216"/>
                  <a:gd name="T56" fmla="*/ 207 w 211"/>
                  <a:gd name="T57" fmla="*/ 73 h 216"/>
                  <a:gd name="T58" fmla="*/ 211 w 211"/>
                  <a:gd name="T59" fmla="*/ 94 h 216"/>
                  <a:gd name="T60" fmla="*/ 40 w 211"/>
                  <a:gd name="T61" fmla="*/ 109 h 216"/>
                  <a:gd name="T62" fmla="*/ 45 w 211"/>
                  <a:gd name="T63" fmla="*/ 140 h 216"/>
                  <a:gd name="T64" fmla="*/ 50 w 211"/>
                  <a:gd name="T65" fmla="*/ 152 h 216"/>
                  <a:gd name="T66" fmla="*/ 58 w 211"/>
                  <a:gd name="T67" fmla="*/ 165 h 216"/>
                  <a:gd name="T68" fmla="*/ 68 w 211"/>
                  <a:gd name="T69" fmla="*/ 174 h 216"/>
                  <a:gd name="T70" fmla="*/ 78 w 211"/>
                  <a:gd name="T71" fmla="*/ 182 h 216"/>
                  <a:gd name="T72" fmla="*/ 91 w 211"/>
                  <a:gd name="T73" fmla="*/ 185 h 216"/>
                  <a:gd name="T74" fmla="*/ 104 w 211"/>
                  <a:gd name="T75" fmla="*/ 187 h 216"/>
                  <a:gd name="T76" fmla="*/ 118 w 211"/>
                  <a:gd name="T77" fmla="*/ 185 h 216"/>
                  <a:gd name="T78" fmla="*/ 129 w 211"/>
                  <a:gd name="T79" fmla="*/ 182 h 216"/>
                  <a:gd name="T80" fmla="*/ 141 w 211"/>
                  <a:gd name="T81" fmla="*/ 174 h 216"/>
                  <a:gd name="T82" fmla="*/ 151 w 211"/>
                  <a:gd name="T83" fmla="*/ 165 h 216"/>
                  <a:gd name="T84" fmla="*/ 159 w 211"/>
                  <a:gd name="T85" fmla="*/ 152 h 216"/>
                  <a:gd name="T86" fmla="*/ 165 w 211"/>
                  <a:gd name="T87" fmla="*/ 140 h 216"/>
                  <a:gd name="T88" fmla="*/ 170 w 211"/>
                  <a:gd name="T89" fmla="*/ 108 h 216"/>
                  <a:gd name="T90" fmla="*/ 165 w 211"/>
                  <a:gd name="T91" fmla="*/ 77 h 216"/>
                  <a:gd name="T92" fmla="*/ 152 w 211"/>
                  <a:gd name="T93" fmla="*/ 52 h 216"/>
                  <a:gd name="T94" fmla="*/ 143 w 211"/>
                  <a:gd name="T95" fmla="*/ 42 h 216"/>
                  <a:gd name="T96" fmla="*/ 132 w 211"/>
                  <a:gd name="T97" fmla="*/ 35 h 216"/>
                  <a:gd name="T98" fmla="*/ 119 w 211"/>
                  <a:gd name="T99" fmla="*/ 30 h 216"/>
                  <a:gd name="T100" fmla="*/ 105 w 211"/>
                  <a:gd name="T101" fmla="*/ 29 h 216"/>
                  <a:gd name="T102" fmla="*/ 91 w 211"/>
                  <a:gd name="T103" fmla="*/ 30 h 216"/>
                  <a:gd name="T104" fmla="*/ 78 w 211"/>
                  <a:gd name="T105" fmla="*/ 35 h 216"/>
                  <a:gd name="T106" fmla="*/ 67 w 211"/>
                  <a:gd name="T107" fmla="*/ 42 h 216"/>
                  <a:gd name="T108" fmla="*/ 58 w 211"/>
                  <a:gd name="T109" fmla="*/ 52 h 216"/>
                  <a:gd name="T110" fmla="*/ 50 w 211"/>
                  <a:gd name="T111" fmla="*/ 63 h 216"/>
                  <a:gd name="T112" fmla="*/ 44 w 211"/>
                  <a:gd name="T113" fmla="*/ 77 h 216"/>
                  <a:gd name="T114" fmla="*/ 40 w 211"/>
                  <a:gd name="T115" fmla="*/ 10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6">
                    <a:moveTo>
                      <a:pt x="211" y="105"/>
                    </a:moveTo>
                    <a:lnTo>
                      <a:pt x="211" y="122"/>
                    </a:lnTo>
                    <a:lnTo>
                      <a:pt x="208" y="137"/>
                    </a:lnTo>
                    <a:lnTo>
                      <a:pt x="203" y="151"/>
                    </a:lnTo>
                    <a:lnTo>
                      <a:pt x="197" y="164"/>
                    </a:lnTo>
                    <a:lnTo>
                      <a:pt x="189" y="176"/>
                    </a:lnTo>
                    <a:lnTo>
                      <a:pt x="180" y="187"/>
                    </a:lnTo>
                    <a:lnTo>
                      <a:pt x="170" y="195"/>
                    </a:lnTo>
                    <a:lnTo>
                      <a:pt x="159" y="203"/>
                    </a:lnTo>
                    <a:lnTo>
                      <a:pt x="146" y="208"/>
                    </a:lnTo>
                    <a:lnTo>
                      <a:pt x="132" y="213"/>
                    </a:lnTo>
                    <a:lnTo>
                      <a:pt x="118" y="216"/>
                    </a:lnTo>
                    <a:lnTo>
                      <a:pt x="104" y="216"/>
                    </a:lnTo>
                    <a:lnTo>
                      <a:pt x="92" y="216"/>
                    </a:lnTo>
                    <a:lnTo>
                      <a:pt x="82" y="215"/>
                    </a:lnTo>
                    <a:lnTo>
                      <a:pt x="72" y="212"/>
                    </a:lnTo>
                    <a:lnTo>
                      <a:pt x="63" y="209"/>
                    </a:lnTo>
                    <a:lnTo>
                      <a:pt x="53" y="204"/>
                    </a:lnTo>
                    <a:lnTo>
                      <a:pt x="45" y="199"/>
                    </a:lnTo>
                    <a:lnTo>
                      <a:pt x="36" y="194"/>
                    </a:lnTo>
                    <a:lnTo>
                      <a:pt x="29" y="187"/>
                    </a:lnTo>
                    <a:lnTo>
                      <a:pt x="22" y="179"/>
                    </a:lnTo>
                    <a:lnTo>
                      <a:pt x="16" y="171"/>
                    </a:lnTo>
                    <a:lnTo>
                      <a:pt x="11" y="162"/>
                    </a:lnTo>
                    <a:lnTo>
                      <a:pt x="7" y="152"/>
                    </a:lnTo>
                    <a:lnTo>
                      <a:pt x="3" y="143"/>
                    </a:lnTo>
                    <a:lnTo>
                      <a:pt x="1" y="132"/>
                    </a:lnTo>
                    <a:lnTo>
                      <a:pt x="0" y="122"/>
                    </a:lnTo>
                    <a:lnTo>
                      <a:pt x="0" y="110"/>
                    </a:lnTo>
                    <a:lnTo>
                      <a:pt x="0" y="98"/>
                    </a:lnTo>
                    <a:lnTo>
                      <a:pt x="1" y="86"/>
                    </a:lnTo>
                    <a:lnTo>
                      <a:pt x="3" y="75"/>
                    </a:lnTo>
                    <a:lnTo>
                      <a:pt x="7" y="64"/>
                    </a:lnTo>
                    <a:lnTo>
                      <a:pt x="11" y="54"/>
                    </a:lnTo>
                    <a:lnTo>
                      <a:pt x="16" y="45"/>
                    </a:lnTo>
                    <a:lnTo>
                      <a:pt x="22" y="38"/>
                    </a:lnTo>
                    <a:lnTo>
                      <a:pt x="30" y="29"/>
                    </a:lnTo>
                    <a:lnTo>
                      <a:pt x="38" y="23"/>
                    </a:lnTo>
                    <a:lnTo>
                      <a:pt x="47" y="16"/>
                    </a:lnTo>
                    <a:lnTo>
                      <a:pt x="56" y="11"/>
                    </a:lnTo>
                    <a:lnTo>
                      <a:pt x="64" y="7"/>
                    </a:lnTo>
                    <a:lnTo>
                      <a:pt x="75" y="3"/>
                    </a:lnTo>
                    <a:lnTo>
                      <a:pt x="85" y="1"/>
                    </a:lnTo>
                    <a:lnTo>
                      <a:pt x="96" y="0"/>
                    </a:lnTo>
                    <a:lnTo>
                      <a:pt x="108" y="0"/>
                    </a:lnTo>
                    <a:lnTo>
                      <a:pt x="118" y="0"/>
                    </a:lnTo>
                    <a:lnTo>
                      <a:pt x="129" y="1"/>
                    </a:lnTo>
                    <a:lnTo>
                      <a:pt x="140" y="3"/>
                    </a:lnTo>
                    <a:lnTo>
                      <a:pt x="148" y="7"/>
                    </a:lnTo>
                    <a:lnTo>
                      <a:pt x="159" y="11"/>
                    </a:lnTo>
                    <a:lnTo>
                      <a:pt x="166" y="16"/>
                    </a:lnTo>
                    <a:lnTo>
                      <a:pt x="175" y="23"/>
                    </a:lnTo>
                    <a:lnTo>
                      <a:pt x="183" y="29"/>
                    </a:lnTo>
                    <a:lnTo>
                      <a:pt x="189" y="37"/>
                    </a:lnTo>
                    <a:lnTo>
                      <a:pt x="195" y="45"/>
                    </a:lnTo>
                    <a:lnTo>
                      <a:pt x="199" y="54"/>
                    </a:lnTo>
                    <a:lnTo>
                      <a:pt x="204" y="63"/>
                    </a:lnTo>
                    <a:lnTo>
                      <a:pt x="207" y="73"/>
                    </a:lnTo>
                    <a:lnTo>
                      <a:pt x="209" y="84"/>
                    </a:lnTo>
                    <a:lnTo>
                      <a:pt x="211" y="94"/>
                    </a:lnTo>
                    <a:lnTo>
                      <a:pt x="211" y="105"/>
                    </a:lnTo>
                    <a:close/>
                    <a:moveTo>
                      <a:pt x="40" y="109"/>
                    </a:moveTo>
                    <a:lnTo>
                      <a:pt x="42" y="124"/>
                    </a:lnTo>
                    <a:lnTo>
                      <a:pt x="45" y="140"/>
                    </a:lnTo>
                    <a:lnTo>
                      <a:pt x="48" y="146"/>
                    </a:lnTo>
                    <a:lnTo>
                      <a:pt x="50" y="152"/>
                    </a:lnTo>
                    <a:lnTo>
                      <a:pt x="54" y="159"/>
                    </a:lnTo>
                    <a:lnTo>
                      <a:pt x="58" y="165"/>
                    </a:lnTo>
                    <a:lnTo>
                      <a:pt x="63" y="170"/>
                    </a:lnTo>
                    <a:lnTo>
                      <a:pt x="68" y="174"/>
                    </a:lnTo>
                    <a:lnTo>
                      <a:pt x="73" y="178"/>
                    </a:lnTo>
                    <a:lnTo>
                      <a:pt x="78" y="182"/>
                    </a:lnTo>
                    <a:lnTo>
                      <a:pt x="85" y="184"/>
                    </a:lnTo>
                    <a:lnTo>
                      <a:pt x="91" y="185"/>
                    </a:lnTo>
                    <a:lnTo>
                      <a:pt x="98" y="187"/>
                    </a:lnTo>
                    <a:lnTo>
                      <a:pt x="104" y="187"/>
                    </a:lnTo>
                    <a:lnTo>
                      <a:pt x="112" y="187"/>
                    </a:lnTo>
                    <a:lnTo>
                      <a:pt x="118" y="185"/>
                    </a:lnTo>
                    <a:lnTo>
                      <a:pt x="124" y="184"/>
                    </a:lnTo>
                    <a:lnTo>
                      <a:pt x="129" y="182"/>
                    </a:lnTo>
                    <a:lnTo>
                      <a:pt x="136" y="178"/>
                    </a:lnTo>
                    <a:lnTo>
                      <a:pt x="141" y="174"/>
                    </a:lnTo>
                    <a:lnTo>
                      <a:pt x="146" y="170"/>
                    </a:lnTo>
                    <a:lnTo>
                      <a:pt x="151" y="165"/>
                    </a:lnTo>
                    <a:lnTo>
                      <a:pt x="155" y="159"/>
                    </a:lnTo>
                    <a:lnTo>
                      <a:pt x="159" y="152"/>
                    </a:lnTo>
                    <a:lnTo>
                      <a:pt x="162" y="146"/>
                    </a:lnTo>
                    <a:lnTo>
                      <a:pt x="165" y="140"/>
                    </a:lnTo>
                    <a:lnTo>
                      <a:pt x="169" y="124"/>
                    </a:lnTo>
                    <a:lnTo>
                      <a:pt x="170" y="108"/>
                    </a:lnTo>
                    <a:lnTo>
                      <a:pt x="169" y="91"/>
                    </a:lnTo>
                    <a:lnTo>
                      <a:pt x="165" y="77"/>
                    </a:lnTo>
                    <a:lnTo>
                      <a:pt x="160" y="64"/>
                    </a:lnTo>
                    <a:lnTo>
                      <a:pt x="152" y="52"/>
                    </a:lnTo>
                    <a:lnTo>
                      <a:pt x="148" y="47"/>
                    </a:lnTo>
                    <a:lnTo>
                      <a:pt x="143" y="42"/>
                    </a:lnTo>
                    <a:lnTo>
                      <a:pt x="138" y="38"/>
                    </a:lnTo>
                    <a:lnTo>
                      <a:pt x="132" y="35"/>
                    </a:lnTo>
                    <a:lnTo>
                      <a:pt x="126" y="33"/>
                    </a:lnTo>
                    <a:lnTo>
                      <a:pt x="119" y="30"/>
                    </a:lnTo>
                    <a:lnTo>
                      <a:pt x="113" y="29"/>
                    </a:lnTo>
                    <a:lnTo>
                      <a:pt x="105" y="29"/>
                    </a:lnTo>
                    <a:lnTo>
                      <a:pt x="98" y="29"/>
                    </a:lnTo>
                    <a:lnTo>
                      <a:pt x="91" y="30"/>
                    </a:lnTo>
                    <a:lnTo>
                      <a:pt x="85" y="33"/>
                    </a:lnTo>
                    <a:lnTo>
                      <a:pt x="78" y="35"/>
                    </a:lnTo>
                    <a:lnTo>
                      <a:pt x="72" y="38"/>
                    </a:lnTo>
                    <a:lnTo>
                      <a:pt x="67" y="42"/>
                    </a:lnTo>
                    <a:lnTo>
                      <a:pt x="62" y="47"/>
                    </a:lnTo>
                    <a:lnTo>
                      <a:pt x="58" y="52"/>
                    </a:lnTo>
                    <a:lnTo>
                      <a:pt x="53" y="58"/>
                    </a:lnTo>
                    <a:lnTo>
                      <a:pt x="50" y="63"/>
                    </a:lnTo>
                    <a:lnTo>
                      <a:pt x="47" y="71"/>
                    </a:lnTo>
                    <a:lnTo>
                      <a:pt x="44" y="77"/>
                    </a:lnTo>
                    <a:lnTo>
                      <a:pt x="42" y="92"/>
                    </a:lnTo>
                    <a:lnTo>
                      <a:pt x="4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9" name="Freeform 54"/>
              <p:cNvSpPr>
                <a:spLocks noEditPoints="1"/>
              </p:cNvSpPr>
              <p:nvPr/>
            </p:nvSpPr>
            <p:spPr bwMode="auto">
              <a:xfrm>
                <a:off x="2597" y="3629"/>
                <a:ext cx="48" cy="73"/>
              </a:xfrm>
              <a:custGeom>
                <a:avLst/>
                <a:gdLst>
                  <a:gd name="T0" fmla="*/ 0 w 194"/>
                  <a:gd name="T1" fmla="*/ 7 h 292"/>
                  <a:gd name="T2" fmla="*/ 35 w 194"/>
                  <a:gd name="T3" fmla="*/ 3 h 292"/>
                  <a:gd name="T4" fmla="*/ 75 w 194"/>
                  <a:gd name="T5" fmla="*/ 0 h 292"/>
                  <a:gd name="T6" fmla="*/ 101 w 194"/>
                  <a:gd name="T7" fmla="*/ 2 h 292"/>
                  <a:gd name="T8" fmla="*/ 124 w 194"/>
                  <a:gd name="T9" fmla="*/ 7 h 292"/>
                  <a:gd name="T10" fmla="*/ 143 w 194"/>
                  <a:gd name="T11" fmla="*/ 13 h 292"/>
                  <a:gd name="T12" fmla="*/ 159 w 194"/>
                  <a:gd name="T13" fmla="*/ 22 h 292"/>
                  <a:gd name="T14" fmla="*/ 170 w 194"/>
                  <a:gd name="T15" fmla="*/ 34 h 292"/>
                  <a:gd name="T16" fmla="*/ 178 w 194"/>
                  <a:gd name="T17" fmla="*/ 48 h 292"/>
                  <a:gd name="T18" fmla="*/ 183 w 194"/>
                  <a:gd name="T19" fmla="*/ 63 h 292"/>
                  <a:gd name="T20" fmla="*/ 184 w 194"/>
                  <a:gd name="T21" fmla="*/ 81 h 292"/>
                  <a:gd name="T22" fmla="*/ 180 w 194"/>
                  <a:gd name="T23" fmla="*/ 105 h 292"/>
                  <a:gd name="T24" fmla="*/ 170 w 194"/>
                  <a:gd name="T25" fmla="*/ 125 h 292"/>
                  <a:gd name="T26" fmla="*/ 152 w 194"/>
                  <a:gd name="T27" fmla="*/ 142 h 292"/>
                  <a:gd name="T28" fmla="*/ 129 w 194"/>
                  <a:gd name="T29" fmla="*/ 153 h 292"/>
                  <a:gd name="T30" fmla="*/ 143 w 194"/>
                  <a:gd name="T31" fmla="*/ 162 h 292"/>
                  <a:gd name="T32" fmla="*/ 155 w 194"/>
                  <a:gd name="T33" fmla="*/ 175 h 292"/>
                  <a:gd name="T34" fmla="*/ 165 w 194"/>
                  <a:gd name="T35" fmla="*/ 191 h 292"/>
                  <a:gd name="T36" fmla="*/ 171 w 194"/>
                  <a:gd name="T37" fmla="*/ 212 h 292"/>
                  <a:gd name="T38" fmla="*/ 187 w 194"/>
                  <a:gd name="T39" fmla="*/ 268 h 292"/>
                  <a:gd name="T40" fmla="*/ 194 w 194"/>
                  <a:gd name="T41" fmla="*/ 292 h 292"/>
                  <a:gd name="T42" fmla="*/ 150 w 194"/>
                  <a:gd name="T43" fmla="*/ 284 h 292"/>
                  <a:gd name="T44" fmla="*/ 141 w 194"/>
                  <a:gd name="T45" fmla="*/ 250 h 292"/>
                  <a:gd name="T46" fmla="*/ 131 w 194"/>
                  <a:gd name="T47" fmla="*/ 210 h 292"/>
                  <a:gd name="T48" fmla="*/ 120 w 194"/>
                  <a:gd name="T49" fmla="*/ 189 h 292"/>
                  <a:gd name="T50" fmla="*/ 106 w 194"/>
                  <a:gd name="T51" fmla="*/ 175 h 292"/>
                  <a:gd name="T52" fmla="*/ 87 w 194"/>
                  <a:gd name="T53" fmla="*/ 168 h 292"/>
                  <a:gd name="T54" fmla="*/ 39 w 194"/>
                  <a:gd name="T55" fmla="*/ 168 h 292"/>
                  <a:gd name="T56" fmla="*/ 0 w 194"/>
                  <a:gd name="T57" fmla="*/ 292 h 292"/>
                  <a:gd name="T58" fmla="*/ 39 w 194"/>
                  <a:gd name="T59" fmla="*/ 138 h 292"/>
                  <a:gd name="T60" fmla="*/ 94 w 194"/>
                  <a:gd name="T61" fmla="*/ 138 h 292"/>
                  <a:gd name="T62" fmla="*/ 117 w 194"/>
                  <a:gd name="T63" fmla="*/ 130 h 292"/>
                  <a:gd name="T64" fmla="*/ 134 w 194"/>
                  <a:gd name="T65" fmla="*/ 116 h 292"/>
                  <a:gd name="T66" fmla="*/ 143 w 194"/>
                  <a:gd name="T67" fmla="*/ 96 h 292"/>
                  <a:gd name="T68" fmla="*/ 143 w 194"/>
                  <a:gd name="T69" fmla="*/ 73 h 292"/>
                  <a:gd name="T70" fmla="*/ 138 w 194"/>
                  <a:gd name="T71" fmla="*/ 56 h 292"/>
                  <a:gd name="T72" fmla="*/ 131 w 194"/>
                  <a:gd name="T73" fmla="*/ 49 h 292"/>
                  <a:gd name="T74" fmla="*/ 118 w 194"/>
                  <a:gd name="T75" fmla="*/ 39 h 292"/>
                  <a:gd name="T76" fmla="*/ 93 w 194"/>
                  <a:gd name="T77" fmla="*/ 32 h 292"/>
                  <a:gd name="T78" fmla="*/ 66 w 194"/>
                  <a:gd name="T79" fmla="*/ 32 h 292"/>
                  <a:gd name="T80" fmla="*/ 47 w 194"/>
                  <a:gd name="T81" fmla="*/ 3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292">
                    <a:moveTo>
                      <a:pt x="0" y="292"/>
                    </a:moveTo>
                    <a:lnTo>
                      <a:pt x="0" y="7"/>
                    </a:lnTo>
                    <a:lnTo>
                      <a:pt x="16" y="4"/>
                    </a:lnTo>
                    <a:lnTo>
                      <a:pt x="35" y="3"/>
                    </a:lnTo>
                    <a:lnTo>
                      <a:pt x="54" y="2"/>
                    </a:lnTo>
                    <a:lnTo>
                      <a:pt x="75" y="0"/>
                    </a:lnTo>
                    <a:lnTo>
                      <a:pt x="89" y="2"/>
                    </a:lnTo>
                    <a:lnTo>
                      <a:pt x="101" y="2"/>
                    </a:lnTo>
                    <a:lnTo>
                      <a:pt x="113" y="4"/>
                    </a:lnTo>
                    <a:lnTo>
                      <a:pt x="124" y="7"/>
                    </a:lnTo>
                    <a:lnTo>
                      <a:pt x="134" y="9"/>
                    </a:lnTo>
                    <a:lnTo>
                      <a:pt x="143" y="13"/>
                    </a:lnTo>
                    <a:lnTo>
                      <a:pt x="151" y="17"/>
                    </a:lnTo>
                    <a:lnTo>
                      <a:pt x="159" y="22"/>
                    </a:lnTo>
                    <a:lnTo>
                      <a:pt x="164" y="28"/>
                    </a:lnTo>
                    <a:lnTo>
                      <a:pt x="170" y="34"/>
                    </a:lnTo>
                    <a:lnTo>
                      <a:pt x="174" y="41"/>
                    </a:lnTo>
                    <a:lnTo>
                      <a:pt x="178" y="48"/>
                    </a:lnTo>
                    <a:lnTo>
                      <a:pt x="180" y="55"/>
                    </a:lnTo>
                    <a:lnTo>
                      <a:pt x="183" y="63"/>
                    </a:lnTo>
                    <a:lnTo>
                      <a:pt x="184" y="72"/>
                    </a:lnTo>
                    <a:lnTo>
                      <a:pt x="184" y="81"/>
                    </a:lnTo>
                    <a:lnTo>
                      <a:pt x="183" y="93"/>
                    </a:lnTo>
                    <a:lnTo>
                      <a:pt x="180" y="105"/>
                    </a:lnTo>
                    <a:lnTo>
                      <a:pt x="176" y="115"/>
                    </a:lnTo>
                    <a:lnTo>
                      <a:pt x="170" y="125"/>
                    </a:lnTo>
                    <a:lnTo>
                      <a:pt x="161" y="134"/>
                    </a:lnTo>
                    <a:lnTo>
                      <a:pt x="152" y="142"/>
                    </a:lnTo>
                    <a:lnTo>
                      <a:pt x="141" y="148"/>
                    </a:lnTo>
                    <a:lnTo>
                      <a:pt x="129" y="153"/>
                    </a:lnTo>
                    <a:lnTo>
                      <a:pt x="137" y="157"/>
                    </a:lnTo>
                    <a:lnTo>
                      <a:pt x="143" y="162"/>
                    </a:lnTo>
                    <a:lnTo>
                      <a:pt x="150" y="167"/>
                    </a:lnTo>
                    <a:lnTo>
                      <a:pt x="155" y="175"/>
                    </a:lnTo>
                    <a:lnTo>
                      <a:pt x="160" y="182"/>
                    </a:lnTo>
                    <a:lnTo>
                      <a:pt x="165" y="191"/>
                    </a:lnTo>
                    <a:lnTo>
                      <a:pt x="169" y="201"/>
                    </a:lnTo>
                    <a:lnTo>
                      <a:pt x="171" y="212"/>
                    </a:lnTo>
                    <a:lnTo>
                      <a:pt x="179" y="243"/>
                    </a:lnTo>
                    <a:lnTo>
                      <a:pt x="187" y="268"/>
                    </a:lnTo>
                    <a:lnTo>
                      <a:pt x="190" y="284"/>
                    </a:lnTo>
                    <a:lnTo>
                      <a:pt x="194" y="292"/>
                    </a:lnTo>
                    <a:lnTo>
                      <a:pt x="154" y="292"/>
                    </a:lnTo>
                    <a:lnTo>
                      <a:pt x="150" y="284"/>
                    </a:lnTo>
                    <a:lnTo>
                      <a:pt x="146" y="270"/>
                    </a:lnTo>
                    <a:lnTo>
                      <a:pt x="141" y="250"/>
                    </a:lnTo>
                    <a:lnTo>
                      <a:pt x="134" y="224"/>
                    </a:lnTo>
                    <a:lnTo>
                      <a:pt x="131" y="210"/>
                    </a:lnTo>
                    <a:lnTo>
                      <a:pt x="126" y="198"/>
                    </a:lnTo>
                    <a:lnTo>
                      <a:pt x="120" y="189"/>
                    </a:lnTo>
                    <a:lnTo>
                      <a:pt x="114" y="181"/>
                    </a:lnTo>
                    <a:lnTo>
                      <a:pt x="106" y="175"/>
                    </a:lnTo>
                    <a:lnTo>
                      <a:pt x="98" y="171"/>
                    </a:lnTo>
                    <a:lnTo>
                      <a:pt x="87" y="168"/>
                    </a:lnTo>
                    <a:lnTo>
                      <a:pt x="76" y="168"/>
                    </a:lnTo>
                    <a:lnTo>
                      <a:pt x="39" y="168"/>
                    </a:lnTo>
                    <a:lnTo>
                      <a:pt x="39" y="292"/>
                    </a:lnTo>
                    <a:lnTo>
                      <a:pt x="0" y="292"/>
                    </a:lnTo>
                    <a:close/>
                    <a:moveTo>
                      <a:pt x="39" y="35"/>
                    </a:moveTo>
                    <a:lnTo>
                      <a:pt x="39" y="138"/>
                    </a:lnTo>
                    <a:lnTo>
                      <a:pt x="79" y="138"/>
                    </a:lnTo>
                    <a:lnTo>
                      <a:pt x="94" y="138"/>
                    </a:lnTo>
                    <a:lnTo>
                      <a:pt x="105" y="134"/>
                    </a:lnTo>
                    <a:lnTo>
                      <a:pt x="117" y="130"/>
                    </a:lnTo>
                    <a:lnTo>
                      <a:pt x="127" y="124"/>
                    </a:lnTo>
                    <a:lnTo>
                      <a:pt x="134" y="116"/>
                    </a:lnTo>
                    <a:lnTo>
                      <a:pt x="140" y="106"/>
                    </a:lnTo>
                    <a:lnTo>
                      <a:pt x="143" y="96"/>
                    </a:lnTo>
                    <a:lnTo>
                      <a:pt x="145" y="84"/>
                    </a:lnTo>
                    <a:lnTo>
                      <a:pt x="143" y="73"/>
                    </a:lnTo>
                    <a:lnTo>
                      <a:pt x="140" y="62"/>
                    </a:lnTo>
                    <a:lnTo>
                      <a:pt x="138" y="56"/>
                    </a:lnTo>
                    <a:lnTo>
                      <a:pt x="134" y="53"/>
                    </a:lnTo>
                    <a:lnTo>
                      <a:pt x="131" y="49"/>
                    </a:lnTo>
                    <a:lnTo>
                      <a:pt x="127" y="45"/>
                    </a:lnTo>
                    <a:lnTo>
                      <a:pt x="118" y="39"/>
                    </a:lnTo>
                    <a:lnTo>
                      <a:pt x="106" y="35"/>
                    </a:lnTo>
                    <a:lnTo>
                      <a:pt x="93" y="32"/>
                    </a:lnTo>
                    <a:lnTo>
                      <a:pt x="77" y="31"/>
                    </a:lnTo>
                    <a:lnTo>
                      <a:pt x="66" y="32"/>
                    </a:lnTo>
                    <a:lnTo>
                      <a:pt x="56" y="32"/>
                    </a:lnTo>
                    <a:lnTo>
                      <a:pt x="47" y="34"/>
                    </a:lnTo>
                    <a:lnTo>
                      <a:pt x="39"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0" name="Freeform 55"/>
              <p:cNvSpPr>
                <a:spLocks noEditPoints="1"/>
              </p:cNvSpPr>
              <p:nvPr/>
            </p:nvSpPr>
            <p:spPr bwMode="auto">
              <a:xfrm>
                <a:off x="2652" y="3649"/>
                <a:ext cx="48" cy="54"/>
              </a:xfrm>
              <a:custGeom>
                <a:avLst/>
                <a:gdLst>
                  <a:gd name="T0" fmla="*/ 38 w 191"/>
                  <a:gd name="T1" fmla="*/ 115 h 216"/>
                  <a:gd name="T2" fmla="*/ 41 w 191"/>
                  <a:gd name="T3" fmla="*/ 132 h 216"/>
                  <a:gd name="T4" fmla="*/ 44 w 191"/>
                  <a:gd name="T5" fmla="*/ 146 h 216"/>
                  <a:gd name="T6" fmla="*/ 51 w 191"/>
                  <a:gd name="T7" fmla="*/ 157 h 216"/>
                  <a:gd name="T8" fmla="*/ 60 w 191"/>
                  <a:gd name="T9" fmla="*/ 167 h 216"/>
                  <a:gd name="T10" fmla="*/ 70 w 191"/>
                  <a:gd name="T11" fmla="*/ 175 h 216"/>
                  <a:gd name="T12" fmla="*/ 83 w 191"/>
                  <a:gd name="T13" fmla="*/ 180 h 216"/>
                  <a:gd name="T14" fmla="*/ 111 w 191"/>
                  <a:gd name="T15" fmla="*/ 185 h 216"/>
                  <a:gd name="T16" fmla="*/ 144 w 191"/>
                  <a:gd name="T17" fmla="*/ 183 h 216"/>
                  <a:gd name="T18" fmla="*/ 172 w 191"/>
                  <a:gd name="T19" fmla="*/ 175 h 216"/>
                  <a:gd name="T20" fmla="*/ 163 w 191"/>
                  <a:gd name="T21" fmla="*/ 208 h 216"/>
                  <a:gd name="T22" fmla="*/ 126 w 191"/>
                  <a:gd name="T23" fmla="*/ 216 h 216"/>
                  <a:gd name="T24" fmla="*/ 94 w 191"/>
                  <a:gd name="T25" fmla="*/ 216 h 216"/>
                  <a:gd name="T26" fmla="*/ 72 w 191"/>
                  <a:gd name="T27" fmla="*/ 212 h 216"/>
                  <a:gd name="T28" fmla="*/ 53 w 191"/>
                  <a:gd name="T29" fmla="*/ 204 h 216"/>
                  <a:gd name="T30" fmla="*/ 37 w 191"/>
                  <a:gd name="T31" fmla="*/ 194 h 216"/>
                  <a:gd name="T32" fmla="*/ 22 w 191"/>
                  <a:gd name="T33" fmla="*/ 180 h 216"/>
                  <a:gd name="T34" fmla="*/ 11 w 191"/>
                  <a:gd name="T35" fmla="*/ 164 h 216"/>
                  <a:gd name="T36" fmla="*/ 4 w 191"/>
                  <a:gd name="T37" fmla="*/ 145 h 216"/>
                  <a:gd name="T38" fmla="*/ 1 w 191"/>
                  <a:gd name="T39" fmla="*/ 123 h 216"/>
                  <a:gd name="T40" fmla="*/ 0 w 191"/>
                  <a:gd name="T41" fmla="*/ 100 h 216"/>
                  <a:gd name="T42" fmla="*/ 4 w 191"/>
                  <a:gd name="T43" fmla="*/ 77 h 216"/>
                  <a:gd name="T44" fmla="*/ 11 w 191"/>
                  <a:gd name="T45" fmla="*/ 58 h 216"/>
                  <a:gd name="T46" fmla="*/ 22 w 191"/>
                  <a:gd name="T47" fmla="*/ 40 h 216"/>
                  <a:gd name="T48" fmla="*/ 34 w 191"/>
                  <a:gd name="T49" fmla="*/ 24 h 216"/>
                  <a:gd name="T50" fmla="*/ 51 w 191"/>
                  <a:gd name="T51" fmla="*/ 12 h 216"/>
                  <a:gd name="T52" fmla="*/ 70 w 191"/>
                  <a:gd name="T53" fmla="*/ 3 h 216"/>
                  <a:gd name="T54" fmla="*/ 90 w 191"/>
                  <a:gd name="T55" fmla="*/ 0 h 216"/>
                  <a:gd name="T56" fmla="*/ 112 w 191"/>
                  <a:gd name="T57" fmla="*/ 0 h 216"/>
                  <a:gd name="T58" fmla="*/ 131 w 191"/>
                  <a:gd name="T59" fmla="*/ 3 h 216"/>
                  <a:gd name="T60" fmla="*/ 148 w 191"/>
                  <a:gd name="T61" fmla="*/ 11 h 216"/>
                  <a:gd name="T62" fmla="*/ 162 w 191"/>
                  <a:gd name="T63" fmla="*/ 21 h 216"/>
                  <a:gd name="T64" fmla="*/ 173 w 191"/>
                  <a:gd name="T65" fmla="*/ 35 h 216"/>
                  <a:gd name="T66" fmla="*/ 182 w 191"/>
                  <a:gd name="T67" fmla="*/ 50 h 216"/>
                  <a:gd name="T68" fmla="*/ 187 w 191"/>
                  <a:gd name="T69" fmla="*/ 68 h 216"/>
                  <a:gd name="T70" fmla="*/ 190 w 191"/>
                  <a:gd name="T71" fmla="*/ 87 h 216"/>
                  <a:gd name="T72" fmla="*/ 190 w 191"/>
                  <a:gd name="T73" fmla="*/ 108 h 216"/>
                  <a:gd name="T74" fmla="*/ 39 w 191"/>
                  <a:gd name="T75" fmla="*/ 87 h 216"/>
                  <a:gd name="T76" fmla="*/ 151 w 191"/>
                  <a:gd name="T77" fmla="*/ 75 h 216"/>
                  <a:gd name="T78" fmla="*/ 144 w 191"/>
                  <a:gd name="T79" fmla="*/ 53 h 216"/>
                  <a:gd name="T80" fmla="*/ 131 w 191"/>
                  <a:gd name="T81" fmla="*/ 36 h 216"/>
                  <a:gd name="T82" fmla="*/ 111 w 191"/>
                  <a:gd name="T83" fmla="*/ 29 h 216"/>
                  <a:gd name="T84" fmla="*/ 88 w 191"/>
                  <a:gd name="T85" fmla="*/ 29 h 216"/>
                  <a:gd name="T86" fmla="*/ 67 w 191"/>
                  <a:gd name="T87" fmla="*/ 36 h 216"/>
                  <a:gd name="T88" fmla="*/ 52 w 191"/>
                  <a:gd name="T89" fmla="*/ 53 h 216"/>
                  <a:gd name="T90" fmla="*/ 42 w 191"/>
                  <a:gd name="T91" fmla="*/ 7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 h="216">
                    <a:moveTo>
                      <a:pt x="190" y="115"/>
                    </a:moveTo>
                    <a:lnTo>
                      <a:pt x="38" y="115"/>
                    </a:lnTo>
                    <a:lnTo>
                      <a:pt x="39" y="124"/>
                    </a:lnTo>
                    <a:lnTo>
                      <a:pt x="41" y="132"/>
                    </a:lnTo>
                    <a:lnTo>
                      <a:pt x="42" y="138"/>
                    </a:lnTo>
                    <a:lnTo>
                      <a:pt x="44" y="146"/>
                    </a:lnTo>
                    <a:lnTo>
                      <a:pt x="47" y="152"/>
                    </a:lnTo>
                    <a:lnTo>
                      <a:pt x="51" y="157"/>
                    </a:lnTo>
                    <a:lnTo>
                      <a:pt x="55" y="162"/>
                    </a:lnTo>
                    <a:lnTo>
                      <a:pt x="60" y="167"/>
                    </a:lnTo>
                    <a:lnTo>
                      <a:pt x="65" y="171"/>
                    </a:lnTo>
                    <a:lnTo>
                      <a:pt x="70" y="175"/>
                    </a:lnTo>
                    <a:lnTo>
                      <a:pt x="76" y="178"/>
                    </a:lnTo>
                    <a:lnTo>
                      <a:pt x="83" y="180"/>
                    </a:lnTo>
                    <a:lnTo>
                      <a:pt x="97" y="184"/>
                    </a:lnTo>
                    <a:lnTo>
                      <a:pt x="111" y="185"/>
                    </a:lnTo>
                    <a:lnTo>
                      <a:pt x="128" y="184"/>
                    </a:lnTo>
                    <a:lnTo>
                      <a:pt x="144" y="183"/>
                    </a:lnTo>
                    <a:lnTo>
                      <a:pt x="158" y="179"/>
                    </a:lnTo>
                    <a:lnTo>
                      <a:pt x="172" y="175"/>
                    </a:lnTo>
                    <a:lnTo>
                      <a:pt x="178" y="202"/>
                    </a:lnTo>
                    <a:lnTo>
                      <a:pt x="163" y="208"/>
                    </a:lnTo>
                    <a:lnTo>
                      <a:pt x="145" y="212"/>
                    </a:lnTo>
                    <a:lnTo>
                      <a:pt x="126" y="216"/>
                    </a:lnTo>
                    <a:lnTo>
                      <a:pt x="106" y="216"/>
                    </a:lnTo>
                    <a:lnTo>
                      <a:pt x="94" y="216"/>
                    </a:lnTo>
                    <a:lnTo>
                      <a:pt x="83" y="215"/>
                    </a:lnTo>
                    <a:lnTo>
                      <a:pt x="72" y="212"/>
                    </a:lnTo>
                    <a:lnTo>
                      <a:pt x="62" y="209"/>
                    </a:lnTo>
                    <a:lnTo>
                      <a:pt x="53" y="204"/>
                    </a:lnTo>
                    <a:lnTo>
                      <a:pt x="44" y="199"/>
                    </a:lnTo>
                    <a:lnTo>
                      <a:pt x="37" y="194"/>
                    </a:lnTo>
                    <a:lnTo>
                      <a:pt x="29" y="188"/>
                    </a:lnTo>
                    <a:lnTo>
                      <a:pt x="22" y="180"/>
                    </a:lnTo>
                    <a:lnTo>
                      <a:pt x="17" y="171"/>
                    </a:lnTo>
                    <a:lnTo>
                      <a:pt x="11" y="164"/>
                    </a:lnTo>
                    <a:lnTo>
                      <a:pt x="8" y="153"/>
                    </a:lnTo>
                    <a:lnTo>
                      <a:pt x="4" y="145"/>
                    </a:lnTo>
                    <a:lnTo>
                      <a:pt x="3" y="133"/>
                    </a:lnTo>
                    <a:lnTo>
                      <a:pt x="1" y="123"/>
                    </a:lnTo>
                    <a:lnTo>
                      <a:pt x="0" y="112"/>
                    </a:lnTo>
                    <a:lnTo>
                      <a:pt x="0" y="100"/>
                    </a:lnTo>
                    <a:lnTo>
                      <a:pt x="3" y="89"/>
                    </a:lnTo>
                    <a:lnTo>
                      <a:pt x="4" y="77"/>
                    </a:lnTo>
                    <a:lnTo>
                      <a:pt x="8" y="67"/>
                    </a:lnTo>
                    <a:lnTo>
                      <a:pt x="11" y="58"/>
                    </a:lnTo>
                    <a:lnTo>
                      <a:pt x="15" y="48"/>
                    </a:lnTo>
                    <a:lnTo>
                      <a:pt x="22" y="40"/>
                    </a:lnTo>
                    <a:lnTo>
                      <a:pt x="28" y="31"/>
                    </a:lnTo>
                    <a:lnTo>
                      <a:pt x="34" y="24"/>
                    </a:lnTo>
                    <a:lnTo>
                      <a:pt x="43" y="17"/>
                    </a:lnTo>
                    <a:lnTo>
                      <a:pt x="51" y="12"/>
                    </a:lnTo>
                    <a:lnTo>
                      <a:pt x="60" y="7"/>
                    </a:lnTo>
                    <a:lnTo>
                      <a:pt x="70" y="3"/>
                    </a:lnTo>
                    <a:lnTo>
                      <a:pt x="80" y="1"/>
                    </a:lnTo>
                    <a:lnTo>
                      <a:pt x="90" y="0"/>
                    </a:lnTo>
                    <a:lnTo>
                      <a:pt x="102" y="0"/>
                    </a:lnTo>
                    <a:lnTo>
                      <a:pt x="112" y="0"/>
                    </a:lnTo>
                    <a:lnTo>
                      <a:pt x="122" y="1"/>
                    </a:lnTo>
                    <a:lnTo>
                      <a:pt x="131" y="3"/>
                    </a:lnTo>
                    <a:lnTo>
                      <a:pt x="140" y="6"/>
                    </a:lnTo>
                    <a:lnTo>
                      <a:pt x="148" y="11"/>
                    </a:lnTo>
                    <a:lnTo>
                      <a:pt x="155" y="15"/>
                    </a:lnTo>
                    <a:lnTo>
                      <a:pt x="162" y="21"/>
                    </a:lnTo>
                    <a:lnTo>
                      <a:pt x="168" y="28"/>
                    </a:lnTo>
                    <a:lnTo>
                      <a:pt x="173" y="35"/>
                    </a:lnTo>
                    <a:lnTo>
                      <a:pt x="178" y="43"/>
                    </a:lnTo>
                    <a:lnTo>
                      <a:pt x="182" y="50"/>
                    </a:lnTo>
                    <a:lnTo>
                      <a:pt x="184" y="59"/>
                    </a:lnTo>
                    <a:lnTo>
                      <a:pt x="187" y="68"/>
                    </a:lnTo>
                    <a:lnTo>
                      <a:pt x="190" y="78"/>
                    </a:lnTo>
                    <a:lnTo>
                      <a:pt x="190" y="87"/>
                    </a:lnTo>
                    <a:lnTo>
                      <a:pt x="191" y="98"/>
                    </a:lnTo>
                    <a:lnTo>
                      <a:pt x="190" y="108"/>
                    </a:lnTo>
                    <a:lnTo>
                      <a:pt x="190" y="115"/>
                    </a:lnTo>
                    <a:close/>
                    <a:moveTo>
                      <a:pt x="39" y="87"/>
                    </a:moveTo>
                    <a:lnTo>
                      <a:pt x="151" y="87"/>
                    </a:lnTo>
                    <a:lnTo>
                      <a:pt x="151" y="75"/>
                    </a:lnTo>
                    <a:lnTo>
                      <a:pt x="149" y="63"/>
                    </a:lnTo>
                    <a:lnTo>
                      <a:pt x="144" y="53"/>
                    </a:lnTo>
                    <a:lnTo>
                      <a:pt x="139" y="44"/>
                    </a:lnTo>
                    <a:lnTo>
                      <a:pt x="131" y="36"/>
                    </a:lnTo>
                    <a:lnTo>
                      <a:pt x="121" y="31"/>
                    </a:lnTo>
                    <a:lnTo>
                      <a:pt x="111" y="29"/>
                    </a:lnTo>
                    <a:lnTo>
                      <a:pt x="99" y="28"/>
                    </a:lnTo>
                    <a:lnTo>
                      <a:pt x="88" y="29"/>
                    </a:lnTo>
                    <a:lnTo>
                      <a:pt x="76" y="31"/>
                    </a:lnTo>
                    <a:lnTo>
                      <a:pt x="67" y="36"/>
                    </a:lnTo>
                    <a:lnTo>
                      <a:pt x="58" y="44"/>
                    </a:lnTo>
                    <a:lnTo>
                      <a:pt x="52" y="53"/>
                    </a:lnTo>
                    <a:lnTo>
                      <a:pt x="46" y="63"/>
                    </a:lnTo>
                    <a:lnTo>
                      <a:pt x="42" y="75"/>
                    </a:lnTo>
                    <a:lnTo>
                      <a:pt x="39"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1" name="Freeform 56"/>
              <p:cNvSpPr>
                <a:spLocks noEditPoints="1"/>
              </p:cNvSpPr>
              <p:nvPr/>
            </p:nvSpPr>
            <p:spPr bwMode="auto">
              <a:xfrm>
                <a:off x="2711" y="3649"/>
                <a:ext cx="52" cy="74"/>
              </a:xfrm>
              <a:custGeom>
                <a:avLst/>
                <a:gdLst>
                  <a:gd name="T0" fmla="*/ 1 w 206"/>
                  <a:gd name="T1" fmla="*/ 72 h 296"/>
                  <a:gd name="T2" fmla="*/ 1 w 206"/>
                  <a:gd name="T3" fmla="*/ 34 h 296"/>
                  <a:gd name="T4" fmla="*/ 0 w 206"/>
                  <a:gd name="T5" fmla="*/ 3 h 296"/>
                  <a:gd name="T6" fmla="*/ 38 w 206"/>
                  <a:gd name="T7" fmla="*/ 40 h 296"/>
                  <a:gd name="T8" fmla="*/ 45 w 206"/>
                  <a:gd name="T9" fmla="*/ 30 h 296"/>
                  <a:gd name="T10" fmla="*/ 61 w 206"/>
                  <a:gd name="T11" fmla="*/ 15 h 296"/>
                  <a:gd name="T12" fmla="*/ 81 w 206"/>
                  <a:gd name="T13" fmla="*/ 5 h 296"/>
                  <a:gd name="T14" fmla="*/ 103 w 206"/>
                  <a:gd name="T15" fmla="*/ 0 h 296"/>
                  <a:gd name="T16" fmla="*/ 125 w 206"/>
                  <a:gd name="T17" fmla="*/ 0 h 296"/>
                  <a:gd name="T18" fmla="*/ 143 w 206"/>
                  <a:gd name="T19" fmla="*/ 3 h 296"/>
                  <a:gd name="T20" fmla="*/ 159 w 206"/>
                  <a:gd name="T21" fmla="*/ 11 h 296"/>
                  <a:gd name="T22" fmla="*/ 174 w 206"/>
                  <a:gd name="T23" fmla="*/ 21 h 296"/>
                  <a:gd name="T24" fmla="*/ 187 w 206"/>
                  <a:gd name="T25" fmla="*/ 36 h 296"/>
                  <a:gd name="T26" fmla="*/ 195 w 206"/>
                  <a:gd name="T27" fmla="*/ 53 h 296"/>
                  <a:gd name="T28" fmla="*/ 203 w 206"/>
                  <a:gd name="T29" fmla="*/ 72 h 296"/>
                  <a:gd name="T30" fmla="*/ 206 w 206"/>
                  <a:gd name="T31" fmla="*/ 92 h 296"/>
                  <a:gd name="T32" fmla="*/ 206 w 206"/>
                  <a:gd name="T33" fmla="*/ 117 h 296"/>
                  <a:gd name="T34" fmla="*/ 202 w 206"/>
                  <a:gd name="T35" fmla="*/ 140 h 296"/>
                  <a:gd name="T36" fmla="*/ 195 w 206"/>
                  <a:gd name="T37" fmla="*/ 160 h 296"/>
                  <a:gd name="T38" fmla="*/ 185 w 206"/>
                  <a:gd name="T39" fmla="*/ 178 h 296"/>
                  <a:gd name="T40" fmla="*/ 171 w 206"/>
                  <a:gd name="T41" fmla="*/ 193 h 296"/>
                  <a:gd name="T42" fmla="*/ 155 w 206"/>
                  <a:gd name="T43" fmla="*/ 204 h 296"/>
                  <a:gd name="T44" fmla="*/ 138 w 206"/>
                  <a:gd name="T45" fmla="*/ 212 h 296"/>
                  <a:gd name="T46" fmla="*/ 119 w 206"/>
                  <a:gd name="T47" fmla="*/ 216 h 296"/>
                  <a:gd name="T48" fmla="*/ 98 w 206"/>
                  <a:gd name="T49" fmla="*/ 216 h 296"/>
                  <a:gd name="T50" fmla="*/ 78 w 206"/>
                  <a:gd name="T51" fmla="*/ 211 h 296"/>
                  <a:gd name="T52" fmla="*/ 62 w 206"/>
                  <a:gd name="T53" fmla="*/ 203 h 296"/>
                  <a:gd name="T54" fmla="*/ 48 w 206"/>
                  <a:gd name="T55" fmla="*/ 190 h 296"/>
                  <a:gd name="T56" fmla="*/ 42 w 206"/>
                  <a:gd name="T57" fmla="*/ 183 h 296"/>
                  <a:gd name="T58" fmla="*/ 1 w 206"/>
                  <a:gd name="T59" fmla="*/ 296 h 296"/>
                  <a:gd name="T60" fmla="*/ 42 w 206"/>
                  <a:gd name="T61" fmla="*/ 126 h 296"/>
                  <a:gd name="T62" fmla="*/ 45 w 206"/>
                  <a:gd name="T63" fmla="*/ 148 h 296"/>
                  <a:gd name="T64" fmla="*/ 59 w 206"/>
                  <a:gd name="T65" fmla="*/ 167 h 296"/>
                  <a:gd name="T66" fmla="*/ 78 w 206"/>
                  <a:gd name="T67" fmla="*/ 180 h 296"/>
                  <a:gd name="T68" fmla="*/ 101 w 206"/>
                  <a:gd name="T69" fmla="*/ 185 h 296"/>
                  <a:gd name="T70" fmla="*/ 115 w 206"/>
                  <a:gd name="T71" fmla="*/ 184 h 296"/>
                  <a:gd name="T72" fmla="*/ 128 w 206"/>
                  <a:gd name="T73" fmla="*/ 179 h 296"/>
                  <a:gd name="T74" fmla="*/ 138 w 206"/>
                  <a:gd name="T75" fmla="*/ 173 h 296"/>
                  <a:gd name="T76" fmla="*/ 148 w 206"/>
                  <a:gd name="T77" fmla="*/ 164 h 296"/>
                  <a:gd name="T78" fmla="*/ 156 w 206"/>
                  <a:gd name="T79" fmla="*/ 152 h 296"/>
                  <a:gd name="T80" fmla="*/ 161 w 206"/>
                  <a:gd name="T81" fmla="*/ 138 h 296"/>
                  <a:gd name="T82" fmla="*/ 166 w 206"/>
                  <a:gd name="T83" fmla="*/ 106 h 296"/>
                  <a:gd name="T84" fmla="*/ 161 w 206"/>
                  <a:gd name="T85" fmla="*/ 76 h 296"/>
                  <a:gd name="T86" fmla="*/ 156 w 206"/>
                  <a:gd name="T87" fmla="*/ 63 h 296"/>
                  <a:gd name="T88" fmla="*/ 148 w 206"/>
                  <a:gd name="T89" fmla="*/ 52 h 296"/>
                  <a:gd name="T90" fmla="*/ 139 w 206"/>
                  <a:gd name="T91" fmla="*/ 43 h 296"/>
                  <a:gd name="T92" fmla="*/ 128 w 206"/>
                  <a:gd name="T93" fmla="*/ 36 h 296"/>
                  <a:gd name="T94" fmla="*/ 117 w 206"/>
                  <a:gd name="T95" fmla="*/ 33 h 296"/>
                  <a:gd name="T96" fmla="*/ 103 w 206"/>
                  <a:gd name="T97" fmla="*/ 31 h 296"/>
                  <a:gd name="T98" fmla="*/ 85 w 206"/>
                  <a:gd name="T99" fmla="*/ 34 h 296"/>
                  <a:gd name="T100" fmla="*/ 68 w 206"/>
                  <a:gd name="T101" fmla="*/ 42 h 296"/>
                  <a:gd name="T102" fmla="*/ 56 w 206"/>
                  <a:gd name="T103" fmla="*/ 53 h 296"/>
                  <a:gd name="T104" fmla="*/ 48 w 206"/>
                  <a:gd name="T105" fmla="*/ 67 h 296"/>
                  <a:gd name="T106" fmla="*/ 42 w 206"/>
                  <a:gd name="T107" fmla="*/ 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96">
                    <a:moveTo>
                      <a:pt x="1" y="296"/>
                    </a:moveTo>
                    <a:lnTo>
                      <a:pt x="1" y="72"/>
                    </a:lnTo>
                    <a:lnTo>
                      <a:pt x="1" y="52"/>
                    </a:lnTo>
                    <a:lnTo>
                      <a:pt x="1" y="34"/>
                    </a:lnTo>
                    <a:lnTo>
                      <a:pt x="1" y="19"/>
                    </a:lnTo>
                    <a:lnTo>
                      <a:pt x="0" y="3"/>
                    </a:lnTo>
                    <a:lnTo>
                      <a:pt x="35" y="3"/>
                    </a:lnTo>
                    <a:lnTo>
                      <a:pt x="38" y="40"/>
                    </a:lnTo>
                    <a:lnTo>
                      <a:pt x="38" y="40"/>
                    </a:lnTo>
                    <a:lnTo>
                      <a:pt x="45" y="30"/>
                    </a:lnTo>
                    <a:lnTo>
                      <a:pt x="53" y="22"/>
                    </a:lnTo>
                    <a:lnTo>
                      <a:pt x="61" y="15"/>
                    </a:lnTo>
                    <a:lnTo>
                      <a:pt x="71" y="10"/>
                    </a:lnTo>
                    <a:lnTo>
                      <a:pt x="81" y="5"/>
                    </a:lnTo>
                    <a:lnTo>
                      <a:pt x="91" y="2"/>
                    </a:lnTo>
                    <a:lnTo>
                      <a:pt x="103" y="0"/>
                    </a:lnTo>
                    <a:lnTo>
                      <a:pt x="115" y="0"/>
                    </a:lnTo>
                    <a:lnTo>
                      <a:pt x="125" y="0"/>
                    </a:lnTo>
                    <a:lnTo>
                      <a:pt x="134" y="1"/>
                    </a:lnTo>
                    <a:lnTo>
                      <a:pt x="143" y="3"/>
                    </a:lnTo>
                    <a:lnTo>
                      <a:pt x="151" y="7"/>
                    </a:lnTo>
                    <a:lnTo>
                      <a:pt x="159" y="11"/>
                    </a:lnTo>
                    <a:lnTo>
                      <a:pt x="166" y="16"/>
                    </a:lnTo>
                    <a:lnTo>
                      <a:pt x="174" y="21"/>
                    </a:lnTo>
                    <a:lnTo>
                      <a:pt x="180" y="29"/>
                    </a:lnTo>
                    <a:lnTo>
                      <a:pt x="187" y="36"/>
                    </a:lnTo>
                    <a:lnTo>
                      <a:pt x="192" y="44"/>
                    </a:lnTo>
                    <a:lnTo>
                      <a:pt x="195" y="53"/>
                    </a:lnTo>
                    <a:lnTo>
                      <a:pt x="199" y="62"/>
                    </a:lnTo>
                    <a:lnTo>
                      <a:pt x="203" y="72"/>
                    </a:lnTo>
                    <a:lnTo>
                      <a:pt x="204" y="82"/>
                    </a:lnTo>
                    <a:lnTo>
                      <a:pt x="206" y="92"/>
                    </a:lnTo>
                    <a:lnTo>
                      <a:pt x="206" y="104"/>
                    </a:lnTo>
                    <a:lnTo>
                      <a:pt x="206" y="117"/>
                    </a:lnTo>
                    <a:lnTo>
                      <a:pt x="204" y="128"/>
                    </a:lnTo>
                    <a:lnTo>
                      <a:pt x="202" y="140"/>
                    </a:lnTo>
                    <a:lnTo>
                      <a:pt x="199" y="150"/>
                    </a:lnTo>
                    <a:lnTo>
                      <a:pt x="195" y="160"/>
                    </a:lnTo>
                    <a:lnTo>
                      <a:pt x="190" y="169"/>
                    </a:lnTo>
                    <a:lnTo>
                      <a:pt x="185" y="178"/>
                    </a:lnTo>
                    <a:lnTo>
                      <a:pt x="179" y="185"/>
                    </a:lnTo>
                    <a:lnTo>
                      <a:pt x="171" y="193"/>
                    </a:lnTo>
                    <a:lnTo>
                      <a:pt x="164" y="199"/>
                    </a:lnTo>
                    <a:lnTo>
                      <a:pt x="155" y="204"/>
                    </a:lnTo>
                    <a:lnTo>
                      <a:pt x="147" y="208"/>
                    </a:lnTo>
                    <a:lnTo>
                      <a:pt x="138" y="212"/>
                    </a:lnTo>
                    <a:lnTo>
                      <a:pt x="128" y="215"/>
                    </a:lnTo>
                    <a:lnTo>
                      <a:pt x="119" y="216"/>
                    </a:lnTo>
                    <a:lnTo>
                      <a:pt x="109" y="216"/>
                    </a:lnTo>
                    <a:lnTo>
                      <a:pt x="98" y="216"/>
                    </a:lnTo>
                    <a:lnTo>
                      <a:pt x="89" y="215"/>
                    </a:lnTo>
                    <a:lnTo>
                      <a:pt x="78" y="211"/>
                    </a:lnTo>
                    <a:lnTo>
                      <a:pt x="70" y="207"/>
                    </a:lnTo>
                    <a:lnTo>
                      <a:pt x="62" y="203"/>
                    </a:lnTo>
                    <a:lnTo>
                      <a:pt x="54" y="197"/>
                    </a:lnTo>
                    <a:lnTo>
                      <a:pt x="48" y="190"/>
                    </a:lnTo>
                    <a:lnTo>
                      <a:pt x="42" y="183"/>
                    </a:lnTo>
                    <a:lnTo>
                      <a:pt x="42" y="183"/>
                    </a:lnTo>
                    <a:lnTo>
                      <a:pt x="42" y="296"/>
                    </a:lnTo>
                    <a:lnTo>
                      <a:pt x="1" y="296"/>
                    </a:lnTo>
                    <a:close/>
                    <a:moveTo>
                      <a:pt x="42" y="92"/>
                    </a:moveTo>
                    <a:lnTo>
                      <a:pt x="42" y="126"/>
                    </a:lnTo>
                    <a:lnTo>
                      <a:pt x="43" y="138"/>
                    </a:lnTo>
                    <a:lnTo>
                      <a:pt x="45" y="148"/>
                    </a:lnTo>
                    <a:lnTo>
                      <a:pt x="52" y="159"/>
                    </a:lnTo>
                    <a:lnTo>
                      <a:pt x="59" y="167"/>
                    </a:lnTo>
                    <a:lnTo>
                      <a:pt x="68" y="175"/>
                    </a:lnTo>
                    <a:lnTo>
                      <a:pt x="78" y="180"/>
                    </a:lnTo>
                    <a:lnTo>
                      <a:pt x="89" y="184"/>
                    </a:lnTo>
                    <a:lnTo>
                      <a:pt x="101" y="185"/>
                    </a:lnTo>
                    <a:lnTo>
                      <a:pt x="108" y="184"/>
                    </a:lnTo>
                    <a:lnTo>
                      <a:pt x="115" y="184"/>
                    </a:lnTo>
                    <a:lnTo>
                      <a:pt x="122" y="181"/>
                    </a:lnTo>
                    <a:lnTo>
                      <a:pt x="128" y="179"/>
                    </a:lnTo>
                    <a:lnTo>
                      <a:pt x="133" y="176"/>
                    </a:lnTo>
                    <a:lnTo>
                      <a:pt x="138" y="173"/>
                    </a:lnTo>
                    <a:lnTo>
                      <a:pt x="143" y="169"/>
                    </a:lnTo>
                    <a:lnTo>
                      <a:pt x="148" y="164"/>
                    </a:lnTo>
                    <a:lnTo>
                      <a:pt x="152" y="157"/>
                    </a:lnTo>
                    <a:lnTo>
                      <a:pt x="156" y="152"/>
                    </a:lnTo>
                    <a:lnTo>
                      <a:pt x="159" y="146"/>
                    </a:lnTo>
                    <a:lnTo>
                      <a:pt x="161" y="138"/>
                    </a:lnTo>
                    <a:lnTo>
                      <a:pt x="165" y="123"/>
                    </a:lnTo>
                    <a:lnTo>
                      <a:pt x="166" y="106"/>
                    </a:lnTo>
                    <a:lnTo>
                      <a:pt x="165" y="90"/>
                    </a:lnTo>
                    <a:lnTo>
                      <a:pt x="161" y="76"/>
                    </a:lnTo>
                    <a:lnTo>
                      <a:pt x="159" y="70"/>
                    </a:lnTo>
                    <a:lnTo>
                      <a:pt x="156" y="63"/>
                    </a:lnTo>
                    <a:lnTo>
                      <a:pt x="152" y="58"/>
                    </a:lnTo>
                    <a:lnTo>
                      <a:pt x="148" y="52"/>
                    </a:lnTo>
                    <a:lnTo>
                      <a:pt x="145" y="47"/>
                    </a:lnTo>
                    <a:lnTo>
                      <a:pt x="139" y="43"/>
                    </a:lnTo>
                    <a:lnTo>
                      <a:pt x="134" y="39"/>
                    </a:lnTo>
                    <a:lnTo>
                      <a:pt x="128" y="36"/>
                    </a:lnTo>
                    <a:lnTo>
                      <a:pt x="123" y="34"/>
                    </a:lnTo>
                    <a:lnTo>
                      <a:pt x="117" y="33"/>
                    </a:lnTo>
                    <a:lnTo>
                      <a:pt x="109" y="31"/>
                    </a:lnTo>
                    <a:lnTo>
                      <a:pt x="103" y="31"/>
                    </a:lnTo>
                    <a:lnTo>
                      <a:pt x="94" y="31"/>
                    </a:lnTo>
                    <a:lnTo>
                      <a:pt x="85" y="34"/>
                    </a:lnTo>
                    <a:lnTo>
                      <a:pt x="77" y="36"/>
                    </a:lnTo>
                    <a:lnTo>
                      <a:pt x="68" y="42"/>
                    </a:lnTo>
                    <a:lnTo>
                      <a:pt x="62" y="47"/>
                    </a:lnTo>
                    <a:lnTo>
                      <a:pt x="56" y="53"/>
                    </a:lnTo>
                    <a:lnTo>
                      <a:pt x="50" y="61"/>
                    </a:lnTo>
                    <a:lnTo>
                      <a:pt x="48" y="67"/>
                    </a:lnTo>
                    <a:lnTo>
                      <a:pt x="43" y="81"/>
                    </a:lnTo>
                    <a:lnTo>
                      <a:pt x="42"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2" name="Freeform 57"/>
              <p:cNvSpPr>
                <a:spLocks/>
              </p:cNvSpPr>
              <p:nvPr/>
            </p:nvSpPr>
            <p:spPr bwMode="auto">
              <a:xfrm>
                <a:off x="2775" y="3650"/>
                <a:ext cx="46" cy="53"/>
              </a:xfrm>
              <a:custGeom>
                <a:avLst/>
                <a:gdLst>
                  <a:gd name="T0" fmla="*/ 181 w 183"/>
                  <a:gd name="T1" fmla="*/ 0 h 213"/>
                  <a:gd name="T2" fmla="*/ 181 w 183"/>
                  <a:gd name="T3" fmla="*/ 150 h 213"/>
                  <a:gd name="T4" fmla="*/ 181 w 183"/>
                  <a:gd name="T5" fmla="*/ 168 h 213"/>
                  <a:gd name="T6" fmla="*/ 182 w 183"/>
                  <a:gd name="T7" fmla="*/ 184 h 213"/>
                  <a:gd name="T8" fmla="*/ 182 w 183"/>
                  <a:gd name="T9" fmla="*/ 196 h 213"/>
                  <a:gd name="T10" fmla="*/ 183 w 183"/>
                  <a:gd name="T11" fmla="*/ 208 h 213"/>
                  <a:gd name="T12" fmla="*/ 148 w 183"/>
                  <a:gd name="T13" fmla="*/ 208 h 213"/>
                  <a:gd name="T14" fmla="*/ 144 w 183"/>
                  <a:gd name="T15" fmla="*/ 173 h 213"/>
                  <a:gd name="T16" fmla="*/ 137 w 183"/>
                  <a:gd name="T17" fmla="*/ 182 h 213"/>
                  <a:gd name="T18" fmla="*/ 131 w 183"/>
                  <a:gd name="T19" fmla="*/ 191 h 213"/>
                  <a:gd name="T20" fmla="*/ 123 w 183"/>
                  <a:gd name="T21" fmla="*/ 198 h 213"/>
                  <a:gd name="T22" fmla="*/ 114 w 183"/>
                  <a:gd name="T23" fmla="*/ 203 h 213"/>
                  <a:gd name="T24" fmla="*/ 106 w 183"/>
                  <a:gd name="T25" fmla="*/ 208 h 213"/>
                  <a:gd name="T26" fmla="*/ 95 w 183"/>
                  <a:gd name="T27" fmla="*/ 210 h 213"/>
                  <a:gd name="T28" fmla="*/ 84 w 183"/>
                  <a:gd name="T29" fmla="*/ 213 h 213"/>
                  <a:gd name="T30" fmla="*/ 72 w 183"/>
                  <a:gd name="T31" fmla="*/ 213 h 213"/>
                  <a:gd name="T32" fmla="*/ 65 w 183"/>
                  <a:gd name="T33" fmla="*/ 213 h 213"/>
                  <a:gd name="T34" fmla="*/ 57 w 183"/>
                  <a:gd name="T35" fmla="*/ 212 h 213"/>
                  <a:gd name="T36" fmla="*/ 50 w 183"/>
                  <a:gd name="T37" fmla="*/ 210 h 213"/>
                  <a:gd name="T38" fmla="*/ 42 w 183"/>
                  <a:gd name="T39" fmla="*/ 208 h 213"/>
                  <a:gd name="T40" fmla="*/ 36 w 183"/>
                  <a:gd name="T41" fmla="*/ 204 h 213"/>
                  <a:gd name="T42" fmla="*/ 30 w 183"/>
                  <a:gd name="T43" fmla="*/ 200 h 213"/>
                  <a:gd name="T44" fmla="*/ 24 w 183"/>
                  <a:gd name="T45" fmla="*/ 195 h 213"/>
                  <a:gd name="T46" fmla="*/ 19 w 183"/>
                  <a:gd name="T47" fmla="*/ 190 h 213"/>
                  <a:gd name="T48" fmla="*/ 14 w 183"/>
                  <a:gd name="T49" fmla="*/ 184 h 213"/>
                  <a:gd name="T50" fmla="*/ 10 w 183"/>
                  <a:gd name="T51" fmla="*/ 177 h 213"/>
                  <a:gd name="T52" fmla="*/ 8 w 183"/>
                  <a:gd name="T53" fmla="*/ 170 h 213"/>
                  <a:gd name="T54" fmla="*/ 4 w 183"/>
                  <a:gd name="T55" fmla="*/ 161 h 213"/>
                  <a:gd name="T56" fmla="*/ 3 w 183"/>
                  <a:gd name="T57" fmla="*/ 152 h 213"/>
                  <a:gd name="T58" fmla="*/ 0 w 183"/>
                  <a:gd name="T59" fmla="*/ 143 h 213"/>
                  <a:gd name="T60" fmla="*/ 0 w 183"/>
                  <a:gd name="T61" fmla="*/ 131 h 213"/>
                  <a:gd name="T62" fmla="*/ 0 w 183"/>
                  <a:gd name="T63" fmla="*/ 121 h 213"/>
                  <a:gd name="T64" fmla="*/ 0 w 183"/>
                  <a:gd name="T65" fmla="*/ 0 h 213"/>
                  <a:gd name="T66" fmla="*/ 39 w 183"/>
                  <a:gd name="T67" fmla="*/ 0 h 213"/>
                  <a:gd name="T68" fmla="*/ 39 w 183"/>
                  <a:gd name="T69" fmla="*/ 114 h 213"/>
                  <a:gd name="T70" fmla="*/ 39 w 183"/>
                  <a:gd name="T71" fmla="*/ 130 h 213"/>
                  <a:gd name="T72" fmla="*/ 42 w 183"/>
                  <a:gd name="T73" fmla="*/ 143 h 213"/>
                  <a:gd name="T74" fmla="*/ 46 w 183"/>
                  <a:gd name="T75" fmla="*/ 154 h 213"/>
                  <a:gd name="T76" fmla="*/ 51 w 183"/>
                  <a:gd name="T77" fmla="*/ 163 h 213"/>
                  <a:gd name="T78" fmla="*/ 55 w 183"/>
                  <a:gd name="T79" fmla="*/ 167 h 213"/>
                  <a:gd name="T80" fmla="*/ 57 w 183"/>
                  <a:gd name="T81" fmla="*/ 171 h 213"/>
                  <a:gd name="T82" fmla="*/ 62 w 183"/>
                  <a:gd name="T83" fmla="*/ 173 h 213"/>
                  <a:gd name="T84" fmla="*/ 66 w 183"/>
                  <a:gd name="T85" fmla="*/ 176 h 213"/>
                  <a:gd name="T86" fmla="*/ 75 w 183"/>
                  <a:gd name="T87" fmla="*/ 178 h 213"/>
                  <a:gd name="T88" fmla="*/ 86 w 183"/>
                  <a:gd name="T89" fmla="*/ 180 h 213"/>
                  <a:gd name="T90" fmla="*/ 98 w 183"/>
                  <a:gd name="T91" fmla="*/ 178 h 213"/>
                  <a:gd name="T92" fmla="*/ 107 w 183"/>
                  <a:gd name="T93" fmla="*/ 176 h 213"/>
                  <a:gd name="T94" fmla="*/ 117 w 183"/>
                  <a:gd name="T95" fmla="*/ 171 h 213"/>
                  <a:gd name="T96" fmla="*/ 125 w 183"/>
                  <a:gd name="T97" fmla="*/ 164 h 213"/>
                  <a:gd name="T98" fmla="*/ 132 w 183"/>
                  <a:gd name="T99" fmla="*/ 156 h 213"/>
                  <a:gd name="T100" fmla="*/ 137 w 183"/>
                  <a:gd name="T101" fmla="*/ 147 h 213"/>
                  <a:gd name="T102" fmla="*/ 140 w 183"/>
                  <a:gd name="T103" fmla="*/ 138 h 213"/>
                  <a:gd name="T104" fmla="*/ 141 w 183"/>
                  <a:gd name="T105" fmla="*/ 126 h 213"/>
                  <a:gd name="T106" fmla="*/ 141 w 183"/>
                  <a:gd name="T107" fmla="*/ 0 h 213"/>
                  <a:gd name="T108" fmla="*/ 181 w 183"/>
                  <a:gd name="T10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13">
                    <a:moveTo>
                      <a:pt x="181" y="0"/>
                    </a:moveTo>
                    <a:lnTo>
                      <a:pt x="181" y="150"/>
                    </a:lnTo>
                    <a:lnTo>
                      <a:pt x="181" y="168"/>
                    </a:lnTo>
                    <a:lnTo>
                      <a:pt x="182" y="184"/>
                    </a:lnTo>
                    <a:lnTo>
                      <a:pt x="182" y="196"/>
                    </a:lnTo>
                    <a:lnTo>
                      <a:pt x="183" y="208"/>
                    </a:lnTo>
                    <a:lnTo>
                      <a:pt x="148" y="208"/>
                    </a:lnTo>
                    <a:lnTo>
                      <a:pt x="144" y="173"/>
                    </a:lnTo>
                    <a:lnTo>
                      <a:pt x="137" y="182"/>
                    </a:lnTo>
                    <a:lnTo>
                      <a:pt x="131" y="191"/>
                    </a:lnTo>
                    <a:lnTo>
                      <a:pt x="123" y="198"/>
                    </a:lnTo>
                    <a:lnTo>
                      <a:pt x="114" y="203"/>
                    </a:lnTo>
                    <a:lnTo>
                      <a:pt x="106" y="208"/>
                    </a:lnTo>
                    <a:lnTo>
                      <a:pt x="95" y="210"/>
                    </a:lnTo>
                    <a:lnTo>
                      <a:pt x="84" y="213"/>
                    </a:lnTo>
                    <a:lnTo>
                      <a:pt x="72" y="213"/>
                    </a:lnTo>
                    <a:lnTo>
                      <a:pt x="65" y="213"/>
                    </a:lnTo>
                    <a:lnTo>
                      <a:pt x="57" y="212"/>
                    </a:lnTo>
                    <a:lnTo>
                      <a:pt x="50" y="210"/>
                    </a:lnTo>
                    <a:lnTo>
                      <a:pt x="42" y="208"/>
                    </a:lnTo>
                    <a:lnTo>
                      <a:pt x="36" y="204"/>
                    </a:lnTo>
                    <a:lnTo>
                      <a:pt x="30" y="200"/>
                    </a:lnTo>
                    <a:lnTo>
                      <a:pt x="24" y="195"/>
                    </a:lnTo>
                    <a:lnTo>
                      <a:pt x="19" y="190"/>
                    </a:lnTo>
                    <a:lnTo>
                      <a:pt x="14" y="184"/>
                    </a:lnTo>
                    <a:lnTo>
                      <a:pt x="10" y="177"/>
                    </a:lnTo>
                    <a:lnTo>
                      <a:pt x="8" y="170"/>
                    </a:lnTo>
                    <a:lnTo>
                      <a:pt x="4" y="161"/>
                    </a:lnTo>
                    <a:lnTo>
                      <a:pt x="3" y="152"/>
                    </a:lnTo>
                    <a:lnTo>
                      <a:pt x="0" y="143"/>
                    </a:lnTo>
                    <a:lnTo>
                      <a:pt x="0" y="131"/>
                    </a:lnTo>
                    <a:lnTo>
                      <a:pt x="0" y="121"/>
                    </a:lnTo>
                    <a:lnTo>
                      <a:pt x="0" y="0"/>
                    </a:lnTo>
                    <a:lnTo>
                      <a:pt x="39" y="0"/>
                    </a:lnTo>
                    <a:lnTo>
                      <a:pt x="39" y="114"/>
                    </a:lnTo>
                    <a:lnTo>
                      <a:pt x="39" y="130"/>
                    </a:lnTo>
                    <a:lnTo>
                      <a:pt x="42" y="143"/>
                    </a:lnTo>
                    <a:lnTo>
                      <a:pt x="46" y="154"/>
                    </a:lnTo>
                    <a:lnTo>
                      <a:pt x="51" y="163"/>
                    </a:lnTo>
                    <a:lnTo>
                      <a:pt x="55" y="167"/>
                    </a:lnTo>
                    <a:lnTo>
                      <a:pt x="57" y="171"/>
                    </a:lnTo>
                    <a:lnTo>
                      <a:pt x="62" y="173"/>
                    </a:lnTo>
                    <a:lnTo>
                      <a:pt x="66" y="176"/>
                    </a:lnTo>
                    <a:lnTo>
                      <a:pt x="75" y="178"/>
                    </a:lnTo>
                    <a:lnTo>
                      <a:pt x="86" y="180"/>
                    </a:lnTo>
                    <a:lnTo>
                      <a:pt x="98" y="178"/>
                    </a:lnTo>
                    <a:lnTo>
                      <a:pt x="107" y="176"/>
                    </a:lnTo>
                    <a:lnTo>
                      <a:pt x="117" y="171"/>
                    </a:lnTo>
                    <a:lnTo>
                      <a:pt x="125" y="164"/>
                    </a:lnTo>
                    <a:lnTo>
                      <a:pt x="132" y="156"/>
                    </a:lnTo>
                    <a:lnTo>
                      <a:pt x="137" y="147"/>
                    </a:lnTo>
                    <a:lnTo>
                      <a:pt x="140" y="138"/>
                    </a:lnTo>
                    <a:lnTo>
                      <a:pt x="141" y="126"/>
                    </a:lnTo>
                    <a:lnTo>
                      <a:pt x="141" y="0"/>
                    </a:lnTo>
                    <a:lnTo>
                      <a:pt x="1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3" name="Freeform 58"/>
              <p:cNvSpPr>
                <a:spLocks noEditPoints="1"/>
              </p:cNvSpPr>
              <p:nvPr/>
            </p:nvSpPr>
            <p:spPr bwMode="auto">
              <a:xfrm>
                <a:off x="2836" y="3626"/>
                <a:ext cx="51" cy="77"/>
              </a:xfrm>
              <a:custGeom>
                <a:avLst/>
                <a:gdLst>
                  <a:gd name="T0" fmla="*/ 1 w 206"/>
                  <a:gd name="T1" fmla="*/ 0 h 309"/>
                  <a:gd name="T2" fmla="*/ 42 w 206"/>
                  <a:gd name="T3" fmla="*/ 131 h 309"/>
                  <a:gd name="T4" fmla="*/ 55 w 206"/>
                  <a:gd name="T5" fmla="*/ 114 h 309"/>
                  <a:gd name="T6" fmla="*/ 71 w 206"/>
                  <a:gd name="T7" fmla="*/ 101 h 309"/>
                  <a:gd name="T8" fmla="*/ 92 w 206"/>
                  <a:gd name="T9" fmla="*/ 95 h 309"/>
                  <a:gd name="T10" fmla="*/ 115 w 206"/>
                  <a:gd name="T11" fmla="*/ 93 h 309"/>
                  <a:gd name="T12" fmla="*/ 134 w 206"/>
                  <a:gd name="T13" fmla="*/ 94 h 309"/>
                  <a:gd name="T14" fmla="*/ 152 w 206"/>
                  <a:gd name="T15" fmla="*/ 100 h 309"/>
                  <a:gd name="T16" fmla="*/ 167 w 206"/>
                  <a:gd name="T17" fmla="*/ 109 h 309"/>
                  <a:gd name="T18" fmla="*/ 181 w 206"/>
                  <a:gd name="T19" fmla="*/ 122 h 309"/>
                  <a:gd name="T20" fmla="*/ 192 w 206"/>
                  <a:gd name="T21" fmla="*/ 137 h 309"/>
                  <a:gd name="T22" fmla="*/ 200 w 206"/>
                  <a:gd name="T23" fmla="*/ 155 h 309"/>
                  <a:gd name="T24" fmla="*/ 205 w 206"/>
                  <a:gd name="T25" fmla="*/ 175 h 309"/>
                  <a:gd name="T26" fmla="*/ 206 w 206"/>
                  <a:gd name="T27" fmla="*/ 198 h 309"/>
                  <a:gd name="T28" fmla="*/ 205 w 206"/>
                  <a:gd name="T29" fmla="*/ 222 h 309"/>
                  <a:gd name="T30" fmla="*/ 199 w 206"/>
                  <a:gd name="T31" fmla="*/ 243 h 309"/>
                  <a:gd name="T32" fmla="*/ 190 w 206"/>
                  <a:gd name="T33" fmla="*/ 262 h 309"/>
                  <a:gd name="T34" fmla="*/ 178 w 206"/>
                  <a:gd name="T35" fmla="*/ 278 h 309"/>
                  <a:gd name="T36" fmla="*/ 163 w 206"/>
                  <a:gd name="T37" fmla="*/ 292 h 309"/>
                  <a:gd name="T38" fmla="*/ 146 w 206"/>
                  <a:gd name="T39" fmla="*/ 301 h 309"/>
                  <a:gd name="T40" fmla="*/ 129 w 206"/>
                  <a:gd name="T41" fmla="*/ 308 h 309"/>
                  <a:gd name="T42" fmla="*/ 110 w 206"/>
                  <a:gd name="T43" fmla="*/ 309 h 309"/>
                  <a:gd name="T44" fmla="*/ 87 w 206"/>
                  <a:gd name="T45" fmla="*/ 306 h 309"/>
                  <a:gd name="T46" fmla="*/ 66 w 206"/>
                  <a:gd name="T47" fmla="*/ 300 h 309"/>
                  <a:gd name="T48" fmla="*/ 50 w 206"/>
                  <a:gd name="T49" fmla="*/ 287 h 309"/>
                  <a:gd name="T50" fmla="*/ 36 w 206"/>
                  <a:gd name="T51" fmla="*/ 271 h 309"/>
                  <a:gd name="T52" fmla="*/ 0 w 206"/>
                  <a:gd name="T53" fmla="*/ 304 h 309"/>
                  <a:gd name="T54" fmla="*/ 1 w 206"/>
                  <a:gd name="T55" fmla="*/ 281 h 309"/>
                  <a:gd name="T56" fmla="*/ 1 w 206"/>
                  <a:gd name="T57" fmla="*/ 250 h 309"/>
                  <a:gd name="T58" fmla="*/ 41 w 206"/>
                  <a:gd name="T59" fmla="*/ 220 h 309"/>
                  <a:gd name="T60" fmla="*/ 46 w 206"/>
                  <a:gd name="T61" fmla="*/ 241 h 309"/>
                  <a:gd name="T62" fmla="*/ 59 w 206"/>
                  <a:gd name="T63" fmla="*/ 260 h 309"/>
                  <a:gd name="T64" fmla="*/ 78 w 206"/>
                  <a:gd name="T65" fmla="*/ 273 h 309"/>
                  <a:gd name="T66" fmla="*/ 101 w 206"/>
                  <a:gd name="T67" fmla="*/ 277 h 309"/>
                  <a:gd name="T68" fmla="*/ 115 w 206"/>
                  <a:gd name="T69" fmla="*/ 276 h 309"/>
                  <a:gd name="T70" fmla="*/ 127 w 206"/>
                  <a:gd name="T71" fmla="*/ 272 h 309"/>
                  <a:gd name="T72" fmla="*/ 139 w 206"/>
                  <a:gd name="T73" fmla="*/ 266 h 309"/>
                  <a:gd name="T74" fmla="*/ 149 w 206"/>
                  <a:gd name="T75" fmla="*/ 257 h 309"/>
                  <a:gd name="T76" fmla="*/ 157 w 206"/>
                  <a:gd name="T77" fmla="*/ 245 h 309"/>
                  <a:gd name="T78" fmla="*/ 162 w 206"/>
                  <a:gd name="T79" fmla="*/ 231 h 309"/>
                  <a:gd name="T80" fmla="*/ 166 w 206"/>
                  <a:gd name="T81" fmla="*/ 199 h 309"/>
                  <a:gd name="T82" fmla="*/ 162 w 206"/>
                  <a:gd name="T83" fmla="*/ 169 h 309"/>
                  <a:gd name="T84" fmla="*/ 157 w 206"/>
                  <a:gd name="T85" fmla="*/ 156 h 309"/>
                  <a:gd name="T86" fmla="*/ 149 w 206"/>
                  <a:gd name="T87" fmla="*/ 145 h 309"/>
                  <a:gd name="T88" fmla="*/ 139 w 206"/>
                  <a:gd name="T89" fmla="*/ 136 h 309"/>
                  <a:gd name="T90" fmla="*/ 129 w 206"/>
                  <a:gd name="T91" fmla="*/ 129 h 309"/>
                  <a:gd name="T92" fmla="*/ 116 w 206"/>
                  <a:gd name="T93" fmla="*/ 124 h 309"/>
                  <a:gd name="T94" fmla="*/ 102 w 206"/>
                  <a:gd name="T95" fmla="*/ 123 h 309"/>
                  <a:gd name="T96" fmla="*/ 78 w 206"/>
                  <a:gd name="T97" fmla="*/ 128 h 309"/>
                  <a:gd name="T98" fmla="*/ 59 w 206"/>
                  <a:gd name="T99" fmla="*/ 142 h 309"/>
                  <a:gd name="T100" fmla="*/ 46 w 206"/>
                  <a:gd name="T101" fmla="*/ 163 h 309"/>
                  <a:gd name="T102" fmla="*/ 41 w 206"/>
                  <a:gd name="T103" fmla="*/ 18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309">
                    <a:moveTo>
                      <a:pt x="1" y="250"/>
                    </a:moveTo>
                    <a:lnTo>
                      <a:pt x="1" y="0"/>
                    </a:lnTo>
                    <a:lnTo>
                      <a:pt x="42" y="0"/>
                    </a:lnTo>
                    <a:lnTo>
                      <a:pt x="42" y="131"/>
                    </a:lnTo>
                    <a:lnTo>
                      <a:pt x="49" y="122"/>
                    </a:lnTo>
                    <a:lnTo>
                      <a:pt x="55" y="114"/>
                    </a:lnTo>
                    <a:lnTo>
                      <a:pt x="63" y="108"/>
                    </a:lnTo>
                    <a:lnTo>
                      <a:pt x="71" y="101"/>
                    </a:lnTo>
                    <a:lnTo>
                      <a:pt x="82" y="98"/>
                    </a:lnTo>
                    <a:lnTo>
                      <a:pt x="92" y="95"/>
                    </a:lnTo>
                    <a:lnTo>
                      <a:pt x="103" y="93"/>
                    </a:lnTo>
                    <a:lnTo>
                      <a:pt x="115" y="93"/>
                    </a:lnTo>
                    <a:lnTo>
                      <a:pt x="125" y="93"/>
                    </a:lnTo>
                    <a:lnTo>
                      <a:pt x="134" y="94"/>
                    </a:lnTo>
                    <a:lnTo>
                      <a:pt x="143" y="96"/>
                    </a:lnTo>
                    <a:lnTo>
                      <a:pt x="152" y="100"/>
                    </a:lnTo>
                    <a:lnTo>
                      <a:pt x="159" y="104"/>
                    </a:lnTo>
                    <a:lnTo>
                      <a:pt x="167" y="109"/>
                    </a:lnTo>
                    <a:lnTo>
                      <a:pt x="174" y="114"/>
                    </a:lnTo>
                    <a:lnTo>
                      <a:pt x="181" y="122"/>
                    </a:lnTo>
                    <a:lnTo>
                      <a:pt x="187" y="129"/>
                    </a:lnTo>
                    <a:lnTo>
                      <a:pt x="192" y="137"/>
                    </a:lnTo>
                    <a:lnTo>
                      <a:pt x="196" y="146"/>
                    </a:lnTo>
                    <a:lnTo>
                      <a:pt x="200" y="155"/>
                    </a:lnTo>
                    <a:lnTo>
                      <a:pt x="202" y="165"/>
                    </a:lnTo>
                    <a:lnTo>
                      <a:pt x="205" y="175"/>
                    </a:lnTo>
                    <a:lnTo>
                      <a:pt x="206" y="187"/>
                    </a:lnTo>
                    <a:lnTo>
                      <a:pt x="206" y="198"/>
                    </a:lnTo>
                    <a:lnTo>
                      <a:pt x="206" y="210"/>
                    </a:lnTo>
                    <a:lnTo>
                      <a:pt x="205" y="222"/>
                    </a:lnTo>
                    <a:lnTo>
                      <a:pt x="202" y="233"/>
                    </a:lnTo>
                    <a:lnTo>
                      <a:pt x="199" y="243"/>
                    </a:lnTo>
                    <a:lnTo>
                      <a:pt x="195" y="253"/>
                    </a:lnTo>
                    <a:lnTo>
                      <a:pt x="190" y="262"/>
                    </a:lnTo>
                    <a:lnTo>
                      <a:pt x="185" y="271"/>
                    </a:lnTo>
                    <a:lnTo>
                      <a:pt x="178" y="278"/>
                    </a:lnTo>
                    <a:lnTo>
                      <a:pt x="171" y="286"/>
                    </a:lnTo>
                    <a:lnTo>
                      <a:pt x="163" y="292"/>
                    </a:lnTo>
                    <a:lnTo>
                      <a:pt x="155" y="297"/>
                    </a:lnTo>
                    <a:lnTo>
                      <a:pt x="146" y="301"/>
                    </a:lnTo>
                    <a:lnTo>
                      <a:pt x="138" y="305"/>
                    </a:lnTo>
                    <a:lnTo>
                      <a:pt x="129" y="308"/>
                    </a:lnTo>
                    <a:lnTo>
                      <a:pt x="120" y="309"/>
                    </a:lnTo>
                    <a:lnTo>
                      <a:pt x="110" y="309"/>
                    </a:lnTo>
                    <a:lnTo>
                      <a:pt x="97" y="309"/>
                    </a:lnTo>
                    <a:lnTo>
                      <a:pt x="87" y="306"/>
                    </a:lnTo>
                    <a:lnTo>
                      <a:pt x="77" y="304"/>
                    </a:lnTo>
                    <a:lnTo>
                      <a:pt x="66" y="300"/>
                    </a:lnTo>
                    <a:lnTo>
                      <a:pt x="57" y="294"/>
                    </a:lnTo>
                    <a:lnTo>
                      <a:pt x="50" y="287"/>
                    </a:lnTo>
                    <a:lnTo>
                      <a:pt x="42" y="280"/>
                    </a:lnTo>
                    <a:lnTo>
                      <a:pt x="36" y="271"/>
                    </a:lnTo>
                    <a:lnTo>
                      <a:pt x="35" y="304"/>
                    </a:lnTo>
                    <a:lnTo>
                      <a:pt x="0" y="304"/>
                    </a:lnTo>
                    <a:lnTo>
                      <a:pt x="0" y="294"/>
                    </a:lnTo>
                    <a:lnTo>
                      <a:pt x="1" y="281"/>
                    </a:lnTo>
                    <a:lnTo>
                      <a:pt x="1" y="267"/>
                    </a:lnTo>
                    <a:lnTo>
                      <a:pt x="1" y="250"/>
                    </a:lnTo>
                    <a:close/>
                    <a:moveTo>
                      <a:pt x="41" y="185"/>
                    </a:moveTo>
                    <a:lnTo>
                      <a:pt x="41" y="220"/>
                    </a:lnTo>
                    <a:lnTo>
                      <a:pt x="42" y="231"/>
                    </a:lnTo>
                    <a:lnTo>
                      <a:pt x="46" y="241"/>
                    </a:lnTo>
                    <a:lnTo>
                      <a:pt x="51" y="252"/>
                    </a:lnTo>
                    <a:lnTo>
                      <a:pt x="59" y="260"/>
                    </a:lnTo>
                    <a:lnTo>
                      <a:pt x="68" y="268"/>
                    </a:lnTo>
                    <a:lnTo>
                      <a:pt x="78" y="273"/>
                    </a:lnTo>
                    <a:lnTo>
                      <a:pt x="89" y="276"/>
                    </a:lnTo>
                    <a:lnTo>
                      <a:pt x="101" y="277"/>
                    </a:lnTo>
                    <a:lnTo>
                      <a:pt x="108" y="277"/>
                    </a:lnTo>
                    <a:lnTo>
                      <a:pt x="115" y="276"/>
                    </a:lnTo>
                    <a:lnTo>
                      <a:pt x="122" y="274"/>
                    </a:lnTo>
                    <a:lnTo>
                      <a:pt x="127" y="272"/>
                    </a:lnTo>
                    <a:lnTo>
                      <a:pt x="134" y="269"/>
                    </a:lnTo>
                    <a:lnTo>
                      <a:pt x="139" y="266"/>
                    </a:lnTo>
                    <a:lnTo>
                      <a:pt x="144" y="262"/>
                    </a:lnTo>
                    <a:lnTo>
                      <a:pt x="149" y="257"/>
                    </a:lnTo>
                    <a:lnTo>
                      <a:pt x="153" y="250"/>
                    </a:lnTo>
                    <a:lnTo>
                      <a:pt x="157" y="245"/>
                    </a:lnTo>
                    <a:lnTo>
                      <a:pt x="159" y="239"/>
                    </a:lnTo>
                    <a:lnTo>
                      <a:pt x="162" y="231"/>
                    </a:lnTo>
                    <a:lnTo>
                      <a:pt x="164" y="216"/>
                    </a:lnTo>
                    <a:lnTo>
                      <a:pt x="166" y="199"/>
                    </a:lnTo>
                    <a:lnTo>
                      <a:pt x="164" y="183"/>
                    </a:lnTo>
                    <a:lnTo>
                      <a:pt x="162" y="169"/>
                    </a:lnTo>
                    <a:lnTo>
                      <a:pt x="159" y="163"/>
                    </a:lnTo>
                    <a:lnTo>
                      <a:pt x="157" y="156"/>
                    </a:lnTo>
                    <a:lnTo>
                      <a:pt x="153" y="150"/>
                    </a:lnTo>
                    <a:lnTo>
                      <a:pt x="149" y="145"/>
                    </a:lnTo>
                    <a:lnTo>
                      <a:pt x="144" y="140"/>
                    </a:lnTo>
                    <a:lnTo>
                      <a:pt x="139" y="136"/>
                    </a:lnTo>
                    <a:lnTo>
                      <a:pt x="134" y="132"/>
                    </a:lnTo>
                    <a:lnTo>
                      <a:pt x="129" y="129"/>
                    </a:lnTo>
                    <a:lnTo>
                      <a:pt x="122" y="127"/>
                    </a:lnTo>
                    <a:lnTo>
                      <a:pt x="116" y="124"/>
                    </a:lnTo>
                    <a:lnTo>
                      <a:pt x="110" y="124"/>
                    </a:lnTo>
                    <a:lnTo>
                      <a:pt x="102" y="123"/>
                    </a:lnTo>
                    <a:lnTo>
                      <a:pt x="89" y="124"/>
                    </a:lnTo>
                    <a:lnTo>
                      <a:pt x="78" y="128"/>
                    </a:lnTo>
                    <a:lnTo>
                      <a:pt x="68" y="135"/>
                    </a:lnTo>
                    <a:lnTo>
                      <a:pt x="59" y="142"/>
                    </a:lnTo>
                    <a:lnTo>
                      <a:pt x="51" y="152"/>
                    </a:lnTo>
                    <a:lnTo>
                      <a:pt x="46" y="163"/>
                    </a:lnTo>
                    <a:lnTo>
                      <a:pt x="42" y="174"/>
                    </a:lnTo>
                    <a:lnTo>
                      <a:pt x="41"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4" name="Rectangle 59"/>
              <p:cNvSpPr>
                <a:spLocks noChangeArrowheads="1"/>
              </p:cNvSpPr>
              <p:nvPr/>
            </p:nvSpPr>
            <p:spPr bwMode="auto">
              <a:xfrm>
                <a:off x="2899" y="3626"/>
                <a:ext cx="10" cy="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5" name="Freeform 60"/>
              <p:cNvSpPr>
                <a:spLocks noEditPoints="1"/>
              </p:cNvSpPr>
              <p:nvPr/>
            </p:nvSpPr>
            <p:spPr bwMode="auto">
              <a:xfrm>
                <a:off x="2924" y="3628"/>
                <a:ext cx="13" cy="74"/>
              </a:xfrm>
              <a:custGeom>
                <a:avLst/>
                <a:gdLst>
                  <a:gd name="T0" fmla="*/ 45 w 50"/>
                  <a:gd name="T1" fmla="*/ 295 h 295"/>
                  <a:gd name="T2" fmla="*/ 5 w 50"/>
                  <a:gd name="T3" fmla="*/ 295 h 295"/>
                  <a:gd name="T4" fmla="*/ 5 w 50"/>
                  <a:gd name="T5" fmla="*/ 87 h 295"/>
                  <a:gd name="T6" fmla="*/ 45 w 50"/>
                  <a:gd name="T7" fmla="*/ 87 h 295"/>
                  <a:gd name="T8" fmla="*/ 45 w 50"/>
                  <a:gd name="T9" fmla="*/ 295 h 295"/>
                  <a:gd name="T10" fmla="*/ 50 w 50"/>
                  <a:gd name="T11" fmla="*/ 25 h 295"/>
                  <a:gd name="T12" fmla="*/ 50 w 50"/>
                  <a:gd name="T13" fmla="*/ 30 h 295"/>
                  <a:gd name="T14" fmla="*/ 49 w 50"/>
                  <a:gd name="T15" fmla="*/ 35 h 295"/>
                  <a:gd name="T16" fmla="*/ 47 w 50"/>
                  <a:gd name="T17" fmla="*/ 39 h 295"/>
                  <a:gd name="T18" fmla="*/ 44 w 50"/>
                  <a:gd name="T19" fmla="*/ 43 h 295"/>
                  <a:gd name="T20" fmla="*/ 40 w 50"/>
                  <a:gd name="T21" fmla="*/ 47 h 295"/>
                  <a:gd name="T22" fmla="*/ 35 w 50"/>
                  <a:gd name="T23" fmla="*/ 48 h 295"/>
                  <a:gd name="T24" fmla="*/ 30 w 50"/>
                  <a:gd name="T25" fmla="*/ 49 h 295"/>
                  <a:gd name="T26" fmla="*/ 25 w 50"/>
                  <a:gd name="T27" fmla="*/ 51 h 295"/>
                  <a:gd name="T28" fmla="*/ 20 w 50"/>
                  <a:gd name="T29" fmla="*/ 49 h 295"/>
                  <a:gd name="T30" fmla="*/ 15 w 50"/>
                  <a:gd name="T31" fmla="*/ 48 h 295"/>
                  <a:gd name="T32" fmla="*/ 11 w 50"/>
                  <a:gd name="T33" fmla="*/ 47 h 295"/>
                  <a:gd name="T34" fmla="*/ 7 w 50"/>
                  <a:gd name="T35" fmla="*/ 43 h 295"/>
                  <a:gd name="T36" fmla="*/ 3 w 50"/>
                  <a:gd name="T37" fmla="*/ 39 h 295"/>
                  <a:gd name="T38" fmla="*/ 1 w 50"/>
                  <a:gd name="T39" fmla="*/ 35 h 295"/>
                  <a:gd name="T40" fmla="*/ 0 w 50"/>
                  <a:gd name="T41" fmla="*/ 30 h 295"/>
                  <a:gd name="T42" fmla="*/ 0 w 50"/>
                  <a:gd name="T43" fmla="*/ 25 h 295"/>
                  <a:gd name="T44" fmla="*/ 0 w 50"/>
                  <a:gd name="T45" fmla="*/ 20 h 295"/>
                  <a:gd name="T46" fmla="*/ 2 w 50"/>
                  <a:gd name="T47" fmla="*/ 15 h 295"/>
                  <a:gd name="T48" fmla="*/ 3 w 50"/>
                  <a:gd name="T49" fmla="*/ 11 h 295"/>
                  <a:gd name="T50" fmla="*/ 7 w 50"/>
                  <a:gd name="T51" fmla="*/ 7 h 295"/>
                  <a:gd name="T52" fmla="*/ 11 w 50"/>
                  <a:gd name="T53" fmla="*/ 5 h 295"/>
                  <a:gd name="T54" fmla="*/ 15 w 50"/>
                  <a:gd name="T55" fmla="*/ 2 h 295"/>
                  <a:gd name="T56" fmla="*/ 20 w 50"/>
                  <a:gd name="T57" fmla="*/ 1 h 295"/>
                  <a:gd name="T58" fmla="*/ 25 w 50"/>
                  <a:gd name="T59" fmla="*/ 0 h 295"/>
                  <a:gd name="T60" fmla="*/ 30 w 50"/>
                  <a:gd name="T61" fmla="*/ 1 h 295"/>
                  <a:gd name="T62" fmla="*/ 35 w 50"/>
                  <a:gd name="T63" fmla="*/ 2 h 295"/>
                  <a:gd name="T64" fmla="*/ 40 w 50"/>
                  <a:gd name="T65" fmla="*/ 5 h 295"/>
                  <a:gd name="T66" fmla="*/ 44 w 50"/>
                  <a:gd name="T67" fmla="*/ 7 h 295"/>
                  <a:gd name="T68" fmla="*/ 47 w 50"/>
                  <a:gd name="T69" fmla="*/ 11 h 295"/>
                  <a:gd name="T70" fmla="*/ 49 w 50"/>
                  <a:gd name="T71" fmla="*/ 15 h 295"/>
                  <a:gd name="T72" fmla="*/ 50 w 50"/>
                  <a:gd name="T73" fmla="*/ 20 h 295"/>
                  <a:gd name="T74" fmla="*/ 50 w 50"/>
                  <a:gd name="T75" fmla="*/ 2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295">
                    <a:moveTo>
                      <a:pt x="45" y="295"/>
                    </a:moveTo>
                    <a:lnTo>
                      <a:pt x="5" y="295"/>
                    </a:lnTo>
                    <a:lnTo>
                      <a:pt x="5" y="87"/>
                    </a:lnTo>
                    <a:lnTo>
                      <a:pt x="45" y="87"/>
                    </a:lnTo>
                    <a:lnTo>
                      <a:pt x="45" y="295"/>
                    </a:lnTo>
                    <a:close/>
                    <a:moveTo>
                      <a:pt x="50" y="25"/>
                    </a:moveTo>
                    <a:lnTo>
                      <a:pt x="50" y="30"/>
                    </a:lnTo>
                    <a:lnTo>
                      <a:pt x="49" y="35"/>
                    </a:lnTo>
                    <a:lnTo>
                      <a:pt x="47" y="39"/>
                    </a:lnTo>
                    <a:lnTo>
                      <a:pt x="44" y="43"/>
                    </a:lnTo>
                    <a:lnTo>
                      <a:pt x="40" y="47"/>
                    </a:lnTo>
                    <a:lnTo>
                      <a:pt x="35" y="48"/>
                    </a:lnTo>
                    <a:lnTo>
                      <a:pt x="30" y="49"/>
                    </a:lnTo>
                    <a:lnTo>
                      <a:pt x="25" y="51"/>
                    </a:lnTo>
                    <a:lnTo>
                      <a:pt x="20" y="49"/>
                    </a:lnTo>
                    <a:lnTo>
                      <a:pt x="15" y="48"/>
                    </a:lnTo>
                    <a:lnTo>
                      <a:pt x="11" y="47"/>
                    </a:lnTo>
                    <a:lnTo>
                      <a:pt x="7" y="43"/>
                    </a:lnTo>
                    <a:lnTo>
                      <a:pt x="3" y="39"/>
                    </a:lnTo>
                    <a:lnTo>
                      <a:pt x="1" y="35"/>
                    </a:lnTo>
                    <a:lnTo>
                      <a:pt x="0" y="30"/>
                    </a:lnTo>
                    <a:lnTo>
                      <a:pt x="0" y="25"/>
                    </a:lnTo>
                    <a:lnTo>
                      <a:pt x="0" y="20"/>
                    </a:lnTo>
                    <a:lnTo>
                      <a:pt x="2" y="15"/>
                    </a:lnTo>
                    <a:lnTo>
                      <a:pt x="3" y="11"/>
                    </a:lnTo>
                    <a:lnTo>
                      <a:pt x="7" y="7"/>
                    </a:lnTo>
                    <a:lnTo>
                      <a:pt x="11" y="5"/>
                    </a:lnTo>
                    <a:lnTo>
                      <a:pt x="15" y="2"/>
                    </a:lnTo>
                    <a:lnTo>
                      <a:pt x="20" y="1"/>
                    </a:lnTo>
                    <a:lnTo>
                      <a:pt x="25" y="0"/>
                    </a:lnTo>
                    <a:lnTo>
                      <a:pt x="30" y="1"/>
                    </a:lnTo>
                    <a:lnTo>
                      <a:pt x="35" y="2"/>
                    </a:lnTo>
                    <a:lnTo>
                      <a:pt x="40" y="5"/>
                    </a:lnTo>
                    <a:lnTo>
                      <a:pt x="44" y="7"/>
                    </a:lnTo>
                    <a:lnTo>
                      <a:pt x="47" y="11"/>
                    </a:lnTo>
                    <a:lnTo>
                      <a:pt x="49" y="15"/>
                    </a:lnTo>
                    <a:lnTo>
                      <a:pt x="50" y="20"/>
                    </a:lnTo>
                    <a:lnTo>
                      <a:pt x="5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6" name="Freeform 61"/>
              <p:cNvSpPr>
                <a:spLocks/>
              </p:cNvSpPr>
              <p:nvPr/>
            </p:nvSpPr>
            <p:spPr bwMode="auto">
              <a:xfrm>
                <a:off x="2947" y="3649"/>
                <a:ext cx="43" cy="54"/>
              </a:xfrm>
              <a:custGeom>
                <a:avLst/>
                <a:gdLst>
                  <a:gd name="T0" fmla="*/ 169 w 169"/>
                  <a:gd name="T1" fmla="*/ 203 h 216"/>
                  <a:gd name="T2" fmla="*/ 140 w 169"/>
                  <a:gd name="T3" fmla="*/ 213 h 216"/>
                  <a:gd name="T4" fmla="*/ 107 w 169"/>
                  <a:gd name="T5" fmla="*/ 216 h 216"/>
                  <a:gd name="T6" fmla="*/ 84 w 169"/>
                  <a:gd name="T7" fmla="*/ 215 h 216"/>
                  <a:gd name="T8" fmla="*/ 63 w 169"/>
                  <a:gd name="T9" fmla="*/ 208 h 216"/>
                  <a:gd name="T10" fmla="*/ 44 w 169"/>
                  <a:gd name="T11" fmla="*/ 199 h 216"/>
                  <a:gd name="T12" fmla="*/ 29 w 169"/>
                  <a:gd name="T13" fmla="*/ 187 h 216"/>
                  <a:gd name="T14" fmla="*/ 16 w 169"/>
                  <a:gd name="T15" fmla="*/ 171 h 216"/>
                  <a:gd name="T16" fmla="*/ 6 w 169"/>
                  <a:gd name="T17" fmla="*/ 153 h 216"/>
                  <a:gd name="T18" fmla="*/ 1 w 169"/>
                  <a:gd name="T19" fmla="*/ 133 h 216"/>
                  <a:gd name="T20" fmla="*/ 0 w 169"/>
                  <a:gd name="T21" fmla="*/ 110 h 216"/>
                  <a:gd name="T22" fmla="*/ 1 w 169"/>
                  <a:gd name="T23" fmla="*/ 87 h 216"/>
                  <a:gd name="T24" fmla="*/ 7 w 169"/>
                  <a:gd name="T25" fmla="*/ 66 h 216"/>
                  <a:gd name="T26" fmla="*/ 17 w 169"/>
                  <a:gd name="T27" fmla="*/ 47 h 216"/>
                  <a:gd name="T28" fmla="*/ 31 w 169"/>
                  <a:gd name="T29" fmla="*/ 30 h 216"/>
                  <a:gd name="T30" fmla="*/ 48 w 169"/>
                  <a:gd name="T31" fmla="*/ 16 h 216"/>
                  <a:gd name="T32" fmla="*/ 67 w 169"/>
                  <a:gd name="T33" fmla="*/ 7 h 216"/>
                  <a:gd name="T34" fmla="*/ 90 w 169"/>
                  <a:gd name="T35" fmla="*/ 1 h 216"/>
                  <a:gd name="T36" fmla="*/ 114 w 169"/>
                  <a:gd name="T37" fmla="*/ 0 h 216"/>
                  <a:gd name="T38" fmla="*/ 143 w 169"/>
                  <a:gd name="T39" fmla="*/ 2 h 216"/>
                  <a:gd name="T40" fmla="*/ 169 w 169"/>
                  <a:gd name="T41" fmla="*/ 11 h 216"/>
                  <a:gd name="T42" fmla="*/ 150 w 169"/>
                  <a:gd name="T43" fmla="*/ 36 h 216"/>
                  <a:gd name="T44" fmla="*/ 127 w 169"/>
                  <a:gd name="T45" fmla="*/ 31 h 216"/>
                  <a:gd name="T46" fmla="*/ 107 w 169"/>
                  <a:gd name="T47" fmla="*/ 31 h 216"/>
                  <a:gd name="T48" fmla="*/ 91 w 169"/>
                  <a:gd name="T49" fmla="*/ 34 h 216"/>
                  <a:gd name="T50" fmla="*/ 77 w 169"/>
                  <a:gd name="T51" fmla="*/ 39 h 216"/>
                  <a:gd name="T52" fmla="*/ 66 w 169"/>
                  <a:gd name="T53" fmla="*/ 48 h 216"/>
                  <a:gd name="T54" fmla="*/ 56 w 169"/>
                  <a:gd name="T55" fmla="*/ 58 h 216"/>
                  <a:gd name="T56" fmla="*/ 48 w 169"/>
                  <a:gd name="T57" fmla="*/ 71 h 216"/>
                  <a:gd name="T58" fmla="*/ 43 w 169"/>
                  <a:gd name="T59" fmla="*/ 84 h 216"/>
                  <a:gd name="T60" fmla="*/ 40 w 169"/>
                  <a:gd name="T61" fmla="*/ 100 h 216"/>
                  <a:gd name="T62" fmla="*/ 40 w 169"/>
                  <a:gd name="T63" fmla="*/ 117 h 216"/>
                  <a:gd name="T64" fmla="*/ 43 w 169"/>
                  <a:gd name="T65" fmla="*/ 132 h 216"/>
                  <a:gd name="T66" fmla="*/ 48 w 169"/>
                  <a:gd name="T67" fmla="*/ 146 h 216"/>
                  <a:gd name="T68" fmla="*/ 56 w 169"/>
                  <a:gd name="T69" fmla="*/ 157 h 216"/>
                  <a:gd name="T70" fmla="*/ 66 w 169"/>
                  <a:gd name="T71" fmla="*/ 167 h 216"/>
                  <a:gd name="T72" fmla="*/ 77 w 169"/>
                  <a:gd name="T73" fmla="*/ 176 h 216"/>
                  <a:gd name="T74" fmla="*/ 91 w 169"/>
                  <a:gd name="T75" fmla="*/ 181 h 216"/>
                  <a:gd name="T76" fmla="*/ 105 w 169"/>
                  <a:gd name="T77" fmla="*/ 184 h 216"/>
                  <a:gd name="T78" fmla="*/ 126 w 169"/>
                  <a:gd name="T79" fmla="*/ 183 h 216"/>
                  <a:gd name="T80" fmla="*/ 150 w 169"/>
                  <a:gd name="T81" fmla="*/ 17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9" h="216">
                    <a:moveTo>
                      <a:pt x="162" y="174"/>
                    </a:moveTo>
                    <a:lnTo>
                      <a:pt x="169" y="203"/>
                    </a:lnTo>
                    <a:lnTo>
                      <a:pt x="155" y="209"/>
                    </a:lnTo>
                    <a:lnTo>
                      <a:pt x="140" y="213"/>
                    </a:lnTo>
                    <a:lnTo>
                      <a:pt x="123" y="216"/>
                    </a:lnTo>
                    <a:lnTo>
                      <a:pt x="107" y="216"/>
                    </a:lnTo>
                    <a:lnTo>
                      <a:pt x="95" y="216"/>
                    </a:lnTo>
                    <a:lnTo>
                      <a:pt x="84" y="215"/>
                    </a:lnTo>
                    <a:lnTo>
                      <a:pt x="72" y="212"/>
                    </a:lnTo>
                    <a:lnTo>
                      <a:pt x="63" y="208"/>
                    </a:lnTo>
                    <a:lnTo>
                      <a:pt x="53" y="204"/>
                    </a:lnTo>
                    <a:lnTo>
                      <a:pt x="44" y="199"/>
                    </a:lnTo>
                    <a:lnTo>
                      <a:pt x="37" y="194"/>
                    </a:lnTo>
                    <a:lnTo>
                      <a:pt x="29" y="187"/>
                    </a:lnTo>
                    <a:lnTo>
                      <a:pt x="21" y="179"/>
                    </a:lnTo>
                    <a:lnTo>
                      <a:pt x="16" y="171"/>
                    </a:lnTo>
                    <a:lnTo>
                      <a:pt x="11" y="162"/>
                    </a:lnTo>
                    <a:lnTo>
                      <a:pt x="6" y="153"/>
                    </a:lnTo>
                    <a:lnTo>
                      <a:pt x="3" y="143"/>
                    </a:lnTo>
                    <a:lnTo>
                      <a:pt x="1" y="133"/>
                    </a:lnTo>
                    <a:lnTo>
                      <a:pt x="0" y="122"/>
                    </a:lnTo>
                    <a:lnTo>
                      <a:pt x="0" y="110"/>
                    </a:lnTo>
                    <a:lnTo>
                      <a:pt x="0" y="99"/>
                    </a:lnTo>
                    <a:lnTo>
                      <a:pt x="1" y="87"/>
                    </a:lnTo>
                    <a:lnTo>
                      <a:pt x="3" y="76"/>
                    </a:lnTo>
                    <a:lnTo>
                      <a:pt x="7" y="66"/>
                    </a:lnTo>
                    <a:lnTo>
                      <a:pt x="11" y="56"/>
                    </a:lnTo>
                    <a:lnTo>
                      <a:pt x="17" y="47"/>
                    </a:lnTo>
                    <a:lnTo>
                      <a:pt x="24" y="38"/>
                    </a:lnTo>
                    <a:lnTo>
                      <a:pt x="31" y="30"/>
                    </a:lnTo>
                    <a:lnTo>
                      <a:pt x="39" y="22"/>
                    </a:lnTo>
                    <a:lnTo>
                      <a:pt x="48" y="16"/>
                    </a:lnTo>
                    <a:lnTo>
                      <a:pt x="58" y="11"/>
                    </a:lnTo>
                    <a:lnTo>
                      <a:pt x="67" y="7"/>
                    </a:lnTo>
                    <a:lnTo>
                      <a:pt x="79" y="3"/>
                    </a:lnTo>
                    <a:lnTo>
                      <a:pt x="90" y="1"/>
                    </a:lnTo>
                    <a:lnTo>
                      <a:pt x="101" y="0"/>
                    </a:lnTo>
                    <a:lnTo>
                      <a:pt x="114" y="0"/>
                    </a:lnTo>
                    <a:lnTo>
                      <a:pt x="129" y="0"/>
                    </a:lnTo>
                    <a:lnTo>
                      <a:pt x="143" y="2"/>
                    </a:lnTo>
                    <a:lnTo>
                      <a:pt x="157" y="6"/>
                    </a:lnTo>
                    <a:lnTo>
                      <a:pt x="169" y="11"/>
                    </a:lnTo>
                    <a:lnTo>
                      <a:pt x="161" y="42"/>
                    </a:lnTo>
                    <a:lnTo>
                      <a:pt x="150" y="36"/>
                    </a:lnTo>
                    <a:lnTo>
                      <a:pt x="140" y="34"/>
                    </a:lnTo>
                    <a:lnTo>
                      <a:pt x="127" y="31"/>
                    </a:lnTo>
                    <a:lnTo>
                      <a:pt x="114" y="31"/>
                    </a:lnTo>
                    <a:lnTo>
                      <a:pt x="107" y="31"/>
                    </a:lnTo>
                    <a:lnTo>
                      <a:pt x="99" y="33"/>
                    </a:lnTo>
                    <a:lnTo>
                      <a:pt x="91" y="34"/>
                    </a:lnTo>
                    <a:lnTo>
                      <a:pt x="84" y="36"/>
                    </a:lnTo>
                    <a:lnTo>
                      <a:pt x="77" y="39"/>
                    </a:lnTo>
                    <a:lnTo>
                      <a:pt x="71" y="43"/>
                    </a:lnTo>
                    <a:lnTo>
                      <a:pt x="66" y="48"/>
                    </a:lnTo>
                    <a:lnTo>
                      <a:pt x="61" y="53"/>
                    </a:lnTo>
                    <a:lnTo>
                      <a:pt x="56" y="58"/>
                    </a:lnTo>
                    <a:lnTo>
                      <a:pt x="52" y="64"/>
                    </a:lnTo>
                    <a:lnTo>
                      <a:pt x="48" y="71"/>
                    </a:lnTo>
                    <a:lnTo>
                      <a:pt x="45" y="77"/>
                    </a:lnTo>
                    <a:lnTo>
                      <a:pt x="43" y="84"/>
                    </a:lnTo>
                    <a:lnTo>
                      <a:pt x="42" y="91"/>
                    </a:lnTo>
                    <a:lnTo>
                      <a:pt x="40" y="100"/>
                    </a:lnTo>
                    <a:lnTo>
                      <a:pt x="40" y="108"/>
                    </a:lnTo>
                    <a:lnTo>
                      <a:pt x="40" y="117"/>
                    </a:lnTo>
                    <a:lnTo>
                      <a:pt x="42" y="124"/>
                    </a:lnTo>
                    <a:lnTo>
                      <a:pt x="43" y="132"/>
                    </a:lnTo>
                    <a:lnTo>
                      <a:pt x="45" y="140"/>
                    </a:lnTo>
                    <a:lnTo>
                      <a:pt x="48" y="146"/>
                    </a:lnTo>
                    <a:lnTo>
                      <a:pt x="52" y="152"/>
                    </a:lnTo>
                    <a:lnTo>
                      <a:pt x="56" y="157"/>
                    </a:lnTo>
                    <a:lnTo>
                      <a:pt x="61" y="164"/>
                    </a:lnTo>
                    <a:lnTo>
                      <a:pt x="66" y="167"/>
                    </a:lnTo>
                    <a:lnTo>
                      <a:pt x="72" y="173"/>
                    </a:lnTo>
                    <a:lnTo>
                      <a:pt x="77" y="176"/>
                    </a:lnTo>
                    <a:lnTo>
                      <a:pt x="84" y="179"/>
                    </a:lnTo>
                    <a:lnTo>
                      <a:pt x="91" y="181"/>
                    </a:lnTo>
                    <a:lnTo>
                      <a:pt x="98" y="183"/>
                    </a:lnTo>
                    <a:lnTo>
                      <a:pt x="105" y="184"/>
                    </a:lnTo>
                    <a:lnTo>
                      <a:pt x="113" y="184"/>
                    </a:lnTo>
                    <a:lnTo>
                      <a:pt x="126" y="183"/>
                    </a:lnTo>
                    <a:lnTo>
                      <a:pt x="138" y="181"/>
                    </a:lnTo>
                    <a:lnTo>
                      <a:pt x="150" y="178"/>
                    </a:lnTo>
                    <a:lnTo>
                      <a:pt x="162"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7" name="Freeform 62"/>
              <p:cNvSpPr>
                <a:spLocks noEditPoints="1"/>
              </p:cNvSpPr>
              <p:nvPr/>
            </p:nvSpPr>
            <p:spPr bwMode="auto">
              <a:xfrm>
                <a:off x="3021" y="3649"/>
                <a:ext cx="52" cy="54"/>
              </a:xfrm>
              <a:custGeom>
                <a:avLst/>
                <a:gdLst>
                  <a:gd name="T0" fmla="*/ 210 w 211"/>
                  <a:gd name="T1" fmla="*/ 122 h 216"/>
                  <a:gd name="T2" fmla="*/ 204 w 211"/>
                  <a:gd name="T3" fmla="*/ 151 h 216"/>
                  <a:gd name="T4" fmla="*/ 190 w 211"/>
                  <a:gd name="T5" fmla="*/ 176 h 216"/>
                  <a:gd name="T6" fmla="*/ 171 w 211"/>
                  <a:gd name="T7" fmla="*/ 195 h 216"/>
                  <a:gd name="T8" fmla="*/ 145 w 211"/>
                  <a:gd name="T9" fmla="*/ 208 h 216"/>
                  <a:gd name="T10" fmla="*/ 119 w 211"/>
                  <a:gd name="T11" fmla="*/ 216 h 216"/>
                  <a:gd name="T12" fmla="*/ 93 w 211"/>
                  <a:gd name="T13" fmla="*/ 216 h 216"/>
                  <a:gd name="T14" fmla="*/ 73 w 211"/>
                  <a:gd name="T15" fmla="*/ 212 h 216"/>
                  <a:gd name="T16" fmla="*/ 54 w 211"/>
                  <a:gd name="T17" fmla="*/ 204 h 216"/>
                  <a:gd name="T18" fmla="*/ 37 w 211"/>
                  <a:gd name="T19" fmla="*/ 193 h 216"/>
                  <a:gd name="T20" fmla="*/ 22 w 211"/>
                  <a:gd name="T21" fmla="*/ 179 h 216"/>
                  <a:gd name="T22" fmla="*/ 12 w 211"/>
                  <a:gd name="T23" fmla="*/ 161 h 216"/>
                  <a:gd name="T24" fmla="*/ 4 w 211"/>
                  <a:gd name="T25" fmla="*/ 142 h 216"/>
                  <a:gd name="T26" fmla="*/ 0 w 211"/>
                  <a:gd name="T27" fmla="*/ 120 h 216"/>
                  <a:gd name="T28" fmla="*/ 0 w 211"/>
                  <a:gd name="T29" fmla="*/ 98 h 216"/>
                  <a:gd name="T30" fmla="*/ 4 w 211"/>
                  <a:gd name="T31" fmla="*/ 75 h 216"/>
                  <a:gd name="T32" fmla="*/ 12 w 211"/>
                  <a:gd name="T33" fmla="*/ 54 h 216"/>
                  <a:gd name="T34" fmla="*/ 23 w 211"/>
                  <a:gd name="T35" fmla="*/ 36 h 216"/>
                  <a:gd name="T36" fmla="*/ 38 w 211"/>
                  <a:gd name="T37" fmla="*/ 22 h 216"/>
                  <a:gd name="T38" fmla="*/ 55 w 211"/>
                  <a:gd name="T39" fmla="*/ 11 h 216"/>
                  <a:gd name="T40" fmla="*/ 75 w 211"/>
                  <a:gd name="T41" fmla="*/ 3 h 216"/>
                  <a:gd name="T42" fmla="*/ 96 w 211"/>
                  <a:gd name="T43" fmla="*/ 0 h 216"/>
                  <a:gd name="T44" fmla="*/ 119 w 211"/>
                  <a:gd name="T45" fmla="*/ 0 h 216"/>
                  <a:gd name="T46" fmla="*/ 140 w 211"/>
                  <a:gd name="T47" fmla="*/ 3 h 216"/>
                  <a:gd name="T48" fmla="*/ 158 w 211"/>
                  <a:gd name="T49" fmla="*/ 11 h 216"/>
                  <a:gd name="T50" fmla="*/ 174 w 211"/>
                  <a:gd name="T51" fmla="*/ 22 h 216"/>
                  <a:gd name="T52" fmla="*/ 190 w 211"/>
                  <a:gd name="T53" fmla="*/ 36 h 216"/>
                  <a:gd name="T54" fmla="*/ 200 w 211"/>
                  <a:gd name="T55" fmla="*/ 53 h 216"/>
                  <a:gd name="T56" fmla="*/ 208 w 211"/>
                  <a:gd name="T57" fmla="*/ 73 h 216"/>
                  <a:gd name="T58" fmla="*/ 211 w 211"/>
                  <a:gd name="T59" fmla="*/ 94 h 216"/>
                  <a:gd name="T60" fmla="*/ 41 w 211"/>
                  <a:gd name="T61" fmla="*/ 108 h 216"/>
                  <a:gd name="T62" fmla="*/ 45 w 211"/>
                  <a:gd name="T63" fmla="*/ 140 h 216"/>
                  <a:gd name="T64" fmla="*/ 51 w 211"/>
                  <a:gd name="T65" fmla="*/ 152 h 216"/>
                  <a:gd name="T66" fmla="*/ 59 w 211"/>
                  <a:gd name="T67" fmla="*/ 164 h 216"/>
                  <a:gd name="T68" fmla="*/ 69 w 211"/>
                  <a:gd name="T69" fmla="*/ 174 h 216"/>
                  <a:gd name="T70" fmla="*/ 79 w 211"/>
                  <a:gd name="T71" fmla="*/ 181 h 216"/>
                  <a:gd name="T72" fmla="*/ 91 w 211"/>
                  <a:gd name="T73" fmla="*/ 185 h 216"/>
                  <a:gd name="T74" fmla="*/ 105 w 211"/>
                  <a:gd name="T75" fmla="*/ 187 h 216"/>
                  <a:gd name="T76" fmla="*/ 117 w 211"/>
                  <a:gd name="T77" fmla="*/ 185 h 216"/>
                  <a:gd name="T78" fmla="*/ 130 w 211"/>
                  <a:gd name="T79" fmla="*/ 181 h 216"/>
                  <a:gd name="T80" fmla="*/ 141 w 211"/>
                  <a:gd name="T81" fmla="*/ 174 h 216"/>
                  <a:gd name="T82" fmla="*/ 152 w 211"/>
                  <a:gd name="T83" fmla="*/ 164 h 216"/>
                  <a:gd name="T84" fmla="*/ 159 w 211"/>
                  <a:gd name="T85" fmla="*/ 152 h 216"/>
                  <a:gd name="T86" fmla="*/ 166 w 211"/>
                  <a:gd name="T87" fmla="*/ 138 h 216"/>
                  <a:gd name="T88" fmla="*/ 169 w 211"/>
                  <a:gd name="T89" fmla="*/ 106 h 216"/>
                  <a:gd name="T90" fmla="*/ 166 w 211"/>
                  <a:gd name="T91" fmla="*/ 77 h 216"/>
                  <a:gd name="T92" fmla="*/ 153 w 211"/>
                  <a:gd name="T93" fmla="*/ 52 h 216"/>
                  <a:gd name="T94" fmla="*/ 143 w 211"/>
                  <a:gd name="T95" fmla="*/ 42 h 216"/>
                  <a:gd name="T96" fmla="*/ 133 w 211"/>
                  <a:gd name="T97" fmla="*/ 34 h 216"/>
                  <a:gd name="T98" fmla="*/ 120 w 211"/>
                  <a:gd name="T99" fmla="*/ 30 h 216"/>
                  <a:gd name="T100" fmla="*/ 106 w 211"/>
                  <a:gd name="T101" fmla="*/ 29 h 216"/>
                  <a:gd name="T102" fmla="*/ 92 w 211"/>
                  <a:gd name="T103" fmla="*/ 30 h 216"/>
                  <a:gd name="T104" fmla="*/ 79 w 211"/>
                  <a:gd name="T105" fmla="*/ 34 h 216"/>
                  <a:gd name="T106" fmla="*/ 68 w 211"/>
                  <a:gd name="T107" fmla="*/ 42 h 216"/>
                  <a:gd name="T108" fmla="*/ 57 w 211"/>
                  <a:gd name="T109" fmla="*/ 52 h 216"/>
                  <a:gd name="T110" fmla="*/ 50 w 211"/>
                  <a:gd name="T111" fmla="*/ 63 h 216"/>
                  <a:gd name="T112" fmla="*/ 45 w 211"/>
                  <a:gd name="T113" fmla="*/ 77 h 216"/>
                  <a:gd name="T114" fmla="*/ 41 w 211"/>
                  <a:gd name="T115" fmla="*/ 10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6">
                    <a:moveTo>
                      <a:pt x="211" y="105"/>
                    </a:moveTo>
                    <a:lnTo>
                      <a:pt x="210" y="122"/>
                    </a:lnTo>
                    <a:lnTo>
                      <a:pt x="208" y="137"/>
                    </a:lnTo>
                    <a:lnTo>
                      <a:pt x="204" y="151"/>
                    </a:lnTo>
                    <a:lnTo>
                      <a:pt x="197" y="164"/>
                    </a:lnTo>
                    <a:lnTo>
                      <a:pt x="190" y="176"/>
                    </a:lnTo>
                    <a:lnTo>
                      <a:pt x="181" y="187"/>
                    </a:lnTo>
                    <a:lnTo>
                      <a:pt x="171" y="195"/>
                    </a:lnTo>
                    <a:lnTo>
                      <a:pt x="158" y="203"/>
                    </a:lnTo>
                    <a:lnTo>
                      <a:pt x="145" y="208"/>
                    </a:lnTo>
                    <a:lnTo>
                      <a:pt x="133" y="213"/>
                    </a:lnTo>
                    <a:lnTo>
                      <a:pt x="119" y="216"/>
                    </a:lnTo>
                    <a:lnTo>
                      <a:pt x="105" y="216"/>
                    </a:lnTo>
                    <a:lnTo>
                      <a:pt x="93" y="216"/>
                    </a:lnTo>
                    <a:lnTo>
                      <a:pt x="83" y="215"/>
                    </a:lnTo>
                    <a:lnTo>
                      <a:pt x="73" y="212"/>
                    </a:lnTo>
                    <a:lnTo>
                      <a:pt x="63" y="208"/>
                    </a:lnTo>
                    <a:lnTo>
                      <a:pt x="54" y="204"/>
                    </a:lnTo>
                    <a:lnTo>
                      <a:pt x="45" y="199"/>
                    </a:lnTo>
                    <a:lnTo>
                      <a:pt x="37" y="193"/>
                    </a:lnTo>
                    <a:lnTo>
                      <a:pt x="29" y="187"/>
                    </a:lnTo>
                    <a:lnTo>
                      <a:pt x="22" y="179"/>
                    </a:lnTo>
                    <a:lnTo>
                      <a:pt x="17" y="170"/>
                    </a:lnTo>
                    <a:lnTo>
                      <a:pt x="12" y="161"/>
                    </a:lnTo>
                    <a:lnTo>
                      <a:pt x="7" y="152"/>
                    </a:lnTo>
                    <a:lnTo>
                      <a:pt x="4" y="142"/>
                    </a:lnTo>
                    <a:lnTo>
                      <a:pt x="1" y="132"/>
                    </a:lnTo>
                    <a:lnTo>
                      <a:pt x="0" y="120"/>
                    </a:lnTo>
                    <a:lnTo>
                      <a:pt x="0" y="109"/>
                    </a:lnTo>
                    <a:lnTo>
                      <a:pt x="0" y="98"/>
                    </a:lnTo>
                    <a:lnTo>
                      <a:pt x="1" y="86"/>
                    </a:lnTo>
                    <a:lnTo>
                      <a:pt x="4" y="75"/>
                    </a:lnTo>
                    <a:lnTo>
                      <a:pt x="8" y="64"/>
                    </a:lnTo>
                    <a:lnTo>
                      <a:pt x="12" y="54"/>
                    </a:lnTo>
                    <a:lnTo>
                      <a:pt x="17" y="45"/>
                    </a:lnTo>
                    <a:lnTo>
                      <a:pt x="23" y="36"/>
                    </a:lnTo>
                    <a:lnTo>
                      <a:pt x="31" y="29"/>
                    </a:lnTo>
                    <a:lnTo>
                      <a:pt x="38" y="22"/>
                    </a:lnTo>
                    <a:lnTo>
                      <a:pt x="46" y="16"/>
                    </a:lnTo>
                    <a:lnTo>
                      <a:pt x="55" y="11"/>
                    </a:lnTo>
                    <a:lnTo>
                      <a:pt x="65" y="7"/>
                    </a:lnTo>
                    <a:lnTo>
                      <a:pt x="75" y="3"/>
                    </a:lnTo>
                    <a:lnTo>
                      <a:pt x="85" y="1"/>
                    </a:lnTo>
                    <a:lnTo>
                      <a:pt x="96" y="0"/>
                    </a:lnTo>
                    <a:lnTo>
                      <a:pt x="107" y="0"/>
                    </a:lnTo>
                    <a:lnTo>
                      <a:pt x="119" y="0"/>
                    </a:lnTo>
                    <a:lnTo>
                      <a:pt x="129" y="1"/>
                    </a:lnTo>
                    <a:lnTo>
                      <a:pt x="140" y="3"/>
                    </a:lnTo>
                    <a:lnTo>
                      <a:pt x="149" y="7"/>
                    </a:lnTo>
                    <a:lnTo>
                      <a:pt x="158" y="11"/>
                    </a:lnTo>
                    <a:lnTo>
                      <a:pt x="167" y="16"/>
                    </a:lnTo>
                    <a:lnTo>
                      <a:pt x="174" y="22"/>
                    </a:lnTo>
                    <a:lnTo>
                      <a:pt x="182" y="29"/>
                    </a:lnTo>
                    <a:lnTo>
                      <a:pt x="190" y="36"/>
                    </a:lnTo>
                    <a:lnTo>
                      <a:pt x="195" y="45"/>
                    </a:lnTo>
                    <a:lnTo>
                      <a:pt x="200" y="53"/>
                    </a:lnTo>
                    <a:lnTo>
                      <a:pt x="204" y="63"/>
                    </a:lnTo>
                    <a:lnTo>
                      <a:pt x="208" y="73"/>
                    </a:lnTo>
                    <a:lnTo>
                      <a:pt x="210" y="84"/>
                    </a:lnTo>
                    <a:lnTo>
                      <a:pt x="211" y="94"/>
                    </a:lnTo>
                    <a:lnTo>
                      <a:pt x="211" y="105"/>
                    </a:lnTo>
                    <a:close/>
                    <a:moveTo>
                      <a:pt x="41" y="108"/>
                    </a:moveTo>
                    <a:lnTo>
                      <a:pt x="41" y="124"/>
                    </a:lnTo>
                    <a:lnTo>
                      <a:pt x="45" y="140"/>
                    </a:lnTo>
                    <a:lnTo>
                      <a:pt x="47" y="146"/>
                    </a:lnTo>
                    <a:lnTo>
                      <a:pt x="51" y="152"/>
                    </a:lnTo>
                    <a:lnTo>
                      <a:pt x="55" y="159"/>
                    </a:lnTo>
                    <a:lnTo>
                      <a:pt x="59" y="164"/>
                    </a:lnTo>
                    <a:lnTo>
                      <a:pt x="64" y="170"/>
                    </a:lnTo>
                    <a:lnTo>
                      <a:pt x="69" y="174"/>
                    </a:lnTo>
                    <a:lnTo>
                      <a:pt x="74" y="178"/>
                    </a:lnTo>
                    <a:lnTo>
                      <a:pt x="79" y="181"/>
                    </a:lnTo>
                    <a:lnTo>
                      <a:pt x="85" y="183"/>
                    </a:lnTo>
                    <a:lnTo>
                      <a:pt x="91" y="185"/>
                    </a:lnTo>
                    <a:lnTo>
                      <a:pt x="98" y="187"/>
                    </a:lnTo>
                    <a:lnTo>
                      <a:pt x="105" y="187"/>
                    </a:lnTo>
                    <a:lnTo>
                      <a:pt x="111" y="187"/>
                    </a:lnTo>
                    <a:lnTo>
                      <a:pt x="117" y="185"/>
                    </a:lnTo>
                    <a:lnTo>
                      <a:pt x="124" y="183"/>
                    </a:lnTo>
                    <a:lnTo>
                      <a:pt x="130" y="181"/>
                    </a:lnTo>
                    <a:lnTo>
                      <a:pt x="136" y="178"/>
                    </a:lnTo>
                    <a:lnTo>
                      <a:pt x="141" y="174"/>
                    </a:lnTo>
                    <a:lnTo>
                      <a:pt x="147" y="170"/>
                    </a:lnTo>
                    <a:lnTo>
                      <a:pt x="152" y="164"/>
                    </a:lnTo>
                    <a:lnTo>
                      <a:pt x="155" y="159"/>
                    </a:lnTo>
                    <a:lnTo>
                      <a:pt x="159" y="152"/>
                    </a:lnTo>
                    <a:lnTo>
                      <a:pt x="163" y="146"/>
                    </a:lnTo>
                    <a:lnTo>
                      <a:pt x="166" y="138"/>
                    </a:lnTo>
                    <a:lnTo>
                      <a:pt x="168" y="123"/>
                    </a:lnTo>
                    <a:lnTo>
                      <a:pt x="169" y="106"/>
                    </a:lnTo>
                    <a:lnTo>
                      <a:pt x="168" y="91"/>
                    </a:lnTo>
                    <a:lnTo>
                      <a:pt x="166" y="77"/>
                    </a:lnTo>
                    <a:lnTo>
                      <a:pt x="160" y="63"/>
                    </a:lnTo>
                    <a:lnTo>
                      <a:pt x="153" y="52"/>
                    </a:lnTo>
                    <a:lnTo>
                      <a:pt x="148" y="47"/>
                    </a:lnTo>
                    <a:lnTo>
                      <a:pt x="143" y="42"/>
                    </a:lnTo>
                    <a:lnTo>
                      <a:pt x="138" y="38"/>
                    </a:lnTo>
                    <a:lnTo>
                      <a:pt x="133" y="34"/>
                    </a:lnTo>
                    <a:lnTo>
                      <a:pt x="126" y="33"/>
                    </a:lnTo>
                    <a:lnTo>
                      <a:pt x="120" y="30"/>
                    </a:lnTo>
                    <a:lnTo>
                      <a:pt x="112" y="29"/>
                    </a:lnTo>
                    <a:lnTo>
                      <a:pt x="106" y="29"/>
                    </a:lnTo>
                    <a:lnTo>
                      <a:pt x="98" y="29"/>
                    </a:lnTo>
                    <a:lnTo>
                      <a:pt x="92" y="30"/>
                    </a:lnTo>
                    <a:lnTo>
                      <a:pt x="84" y="31"/>
                    </a:lnTo>
                    <a:lnTo>
                      <a:pt x="79" y="34"/>
                    </a:lnTo>
                    <a:lnTo>
                      <a:pt x="73" y="38"/>
                    </a:lnTo>
                    <a:lnTo>
                      <a:pt x="68" y="42"/>
                    </a:lnTo>
                    <a:lnTo>
                      <a:pt x="63" y="47"/>
                    </a:lnTo>
                    <a:lnTo>
                      <a:pt x="57" y="52"/>
                    </a:lnTo>
                    <a:lnTo>
                      <a:pt x="54" y="57"/>
                    </a:lnTo>
                    <a:lnTo>
                      <a:pt x="50" y="63"/>
                    </a:lnTo>
                    <a:lnTo>
                      <a:pt x="47" y="70"/>
                    </a:lnTo>
                    <a:lnTo>
                      <a:pt x="45" y="77"/>
                    </a:lnTo>
                    <a:lnTo>
                      <a:pt x="41" y="91"/>
                    </a:lnTo>
                    <a:lnTo>
                      <a:pt x="41"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8" name="Freeform 63"/>
              <p:cNvSpPr>
                <a:spLocks/>
              </p:cNvSpPr>
              <p:nvPr/>
            </p:nvSpPr>
            <p:spPr bwMode="auto">
              <a:xfrm>
                <a:off x="3079" y="3624"/>
                <a:ext cx="35" cy="78"/>
              </a:xfrm>
              <a:custGeom>
                <a:avLst/>
                <a:gdLst>
                  <a:gd name="T0" fmla="*/ 69 w 139"/>
                  <a:gd name="T1" fmla="*/ 309 h 309"/>
                  <a:gd name="T2" fmla="*/ 30 w 139"/>
                  <a:gd name="T3" fmla="*/ 309 h 309"/>
                  <a:gd name="T4" fmla="*/ 30 w 139"/>
                  <a:gd name="T5" fmla="*/ 132 h 309"/>
                  <a:gd name="T6" fmla="*/ 0 w 139"/>
                  <a:gd name="T7" fmla="*/ 132 h 309"/>
                  <a:gd name="T8" fmla="*/ 0 w 139"/>
                  <a:gd name="T9" fmla="*/ 101 h 309"/>
                  <a:gd name="T10" fmla="*/ 30 w 139"/>
                  <a:gd name="T11" fmla="*/ 101 h 309"/>
                  <a:gd name="T12" fmla="*/ 30 w 139"/>
                  <a:gd name="T13" fmla="*/ 93 h 309"/>
                  <a:gd name="T14" fmla="*/ 30 w 139"/>
                  <a:gd name="T15" fmla="*/ 82 h 309"/>
                  <a:gd name="T16" fmla="*/ 31 w 139"/>
                  <a:gd name="T17" fmla="*/ 72 h 309"/>
                  <a:gd name="T18" fmla="*/ 32 w 139"/>
                  <a:gd name="T19" fmla="*/ 62 h 309"/>
                  <a:gd name="T20" fmla="*/ 35 w 139"/>
                  <a:gd name="T21" fmla="*/ 53 h 309"/>
                  <a:gd name="T22" fmla="*/ 37 w 139"/>
                  <a:gd name="T23" fmla="*/ 45 h 309"/>
                  <a:gd name="T24" fmla="*/ 41 w 139"/>
                  <a:gd name="T25" fmla="*/ 38 h 309"/>
                  <a:gd name="T26" fmla="*/ 45 w 139"/>
                  <a:gd name="T27" fmla="*/ 30 h 309"/>
                  <a:gd name="T28" fmla="*/ 50 w 139"/>
                  <a:gd name="T29" fmla="*/ 24 h 309"/>
                  <a:gd name="T30" fmla="*/ 55 w 139"/>
                  <a:gd name="T31" fmla="*/ 19 h 309"/>
                  <a:gd name="T32" fmla="*/ 60 w 139"/>
                  <a:gd name="T33" fmla="*/ 14 h 309"/>
                  <a:gd name="T34" fmla="*/ 66 w 139"/>
                  <a:gd name="T35" fmla="*/ 9 h 309"/>
                  <a:gd name="T36" fmla="*/ 74 w 139"/>
                  <a:gd name="T37" fmla="*/ 6 h 309"/>
                  <a:gd name="T38" fmla="*/ 80 w 139"/>
                  <a:gd name="T39" fmla="*/ 3 h 309"/>
                  <a:gd name="T40" fmla="*/ 89 w 139"/>
                  <a:gd name="T41" fmla="*/ 1 h 309"/>
                  <a:gd name="T42" fmla="*/ 97 w 139"/>
                  <a:gd name="T43" fmla="*/ 0 h 309"/>
                  <a:gd name="T44" fmla="*/ 106 w 139"/>
                  <a:gd name="T45" fmla="*/ 0 h 309"/>
                  <a:gd name="T46" fmla="*/ 115 w 139"/>
                  <a:gd name="T47" fmla="*/ 0 h 309"/>
                  <a:gd name="T48" fmla="*/ 124 w 139"/>
                  <a:gd name="T49" fmla="*/ 1 h 309"/>
                  <a:gd name="T50" fmla="*/ 131 w 139"/>
                  <a:gd name="T51" fmla="*/ 3 h 309"/>
                  <a:gd name="T52" fmla="*/ 139 w 139"/>
                  <a:gd name="T53" fmla="*/ 6 h 309"/>
                  <a:gd name="T54" fmla="*/ 134 w 139"/>
                  <a:gd name="T55" fmla="*/ 37 h 309"/>
                  <a:gd name="T56" fmla="*/ 129 w 139"/>
                  <a:gd name="T57" fmla="*/ 34 h 309"/>
                  <a:gd name="T58" fmla="*/ 122 w 139"/>
                  <a:gd name="T59" fmla="*/ 33 h 309"/>
                  <a:gd name="T60" fmla="*/ 116 w 139"/>
                  <a:gd name="T61" fmla="*/ 31 h 309"/>
                  <a:gd name="T62" fmla="*/ 110 w 139"/>
                  <a:gd name="T63" fmla="*/ 31 h 309"/>
                  <a:gd name="T64" fmla="*/ 99 w 139"/>
                  <a:gd name="T65" fmla="*/ 33 h 309"/>
                  <a:gd name="T66" fmla="*/ 92 w 139"/>
                  <a:gd name="T67" fmla="*/ 35 h 309"/>
                  <a:gd name="T68" fmla="*/ 84 w 139"/>
                  <a:gd name="T69" fmla="*/ 40 h 309"/>
                  <a:gd name="T70" fmla="*/ 79 w 139"/>
                  <a:gd name="T71" fmla="*/ 47 h 309"/>
                  <a:gd name="T72" fmla="*/ 74 w 139"/>
                  <a:gd name="T73" fmla="*/ 56 h 309"/>
                  <a:gd name="T74" fmla="*/ 72 w 139"/>
                  <a:gd name="T75" fmla="*/ 66 h 309"/>
                  <a:gd name="T76" fmla="*/ 69 w 139"/>
                  <a:gd name="T77" fmla="*/ 77 h 309"/>
                  <a:gd name="T78" fmla="*/ 69 w 139"/>
                  <a:gd name="T79" fmla="*/ 91 h 309"/>
                  <a:gd name="T80" fmla="*/ 69 w 139"/>
                  <a:gd name="T81" fmla="*/ 101 h 309"/>
                  <a:gd name="T82" fmla="*/ 120 w 139"/>
                  <a:gd name="T83" fmla="*/ 101 h 309"/>
                  <a:gd name="T84" fmla="*/ 120 w 139"/>
                  <a:gd name="T85" fmla="*/ 132 h 309"/>
                  <a:gd name="T86" fmla="*/ 69 w 139"/>
                  <a:gd name="T87" fmla="*/ 132 h 309"/>
                  <a:gd name="T88" fmla="*/ 69 w 139"/>
                  <a:gd name="T8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9" h="309">
                    <a:moveTo>
                      <a:pt x="69" y="309"/>
                    </a:moveTo>
                    <a:lnTo>
                      <a:pt x="30" y="309"/>
                    </a:lnTo>
                    <a:lnTo>
                      <a:pt x="30" y="132"/>
                    </a:lnTo>
                    <a:lnTo>
                      <a:pt x="0" y="132"/>
                    </a:lnTo>
                    <a:lnTo>
                      <a:pt x="0" y="101"/>
                    </a:lnTo>
                    <a:lnTo>
                      <a:pt x="30" y="101"/>
                    </a:lnTo>
                    <a:lnTo>
                      <a:pt x="30" y="93"/>
                    </a:lnTo>
                    <a:lnTo>
                      <a:pt x="30" y="82"/>
                    </a:lnTo>
                    <a:lnTo>
                      <a:pt x="31" y="72"/>
                    </a:lnTo>
                    <a:lnTo>
                      <a:pt x="32" y="62"/>
                    </a:lnTo>
                    <a:lnTo>
                      <a:pt x="35" y="53"/>
                    </a:lnTo>
                    <a:lnTo>
                      <a:pt x="37" y="45"/>
                    </a:lnTo>
                    <a:lnTo>
                      <a:pt x="41" y="38"/>
                    </a:lnTo>
                    <a:lnTo>
                      <a:pt x="45" y="30"/>
                    </a:lnTo>
                    <a:lnTo>
                      <a:pt x="50" y="24"/>
                    </a:lnTo>
                    <a:lnTo>
                      <a:pt x="55" y="19"/>
                    </a:lnTo>
                    <a:lnTo>
                      <a:pt x="60" y="14"/>
                    </a:lnTo>
                    <a:lnTo>
                      <a:pt x="66" y="9"/>
                    </a:lnTo>
                    <a:lnTo>
                      <a:pt x="74" y="6"/>
                    </a:lnTo>
                    <a:lnTo>
                      <a:pt x="80" y="3"/>
                    </a:lnTo>
                    <a:lnTo>
                      <a:pt x="89" y="1"/>
                    </a:lnTo>
                    <a:lnTo>
                      <a:pt x="97" y="0"/>
                    </a:lnTo>
                    <a:lnTo>
                      <a:pt x="106" y="0"/>
                    </a:lnTo>
                    <a:lnTo>
                      <a:pt x="115" y="0"/>
                    </a:lnTo>
                    <a:lnTo>
                      <a:pt x="124" y="1"/>
                    </a:lnTo>
                    <a:lnTo>
                      <a:pt x="131" y="3"/>
                    </a:lnTo>
                    <a:lnTo>
                      <a:pt x="139" y="6"/>
                    </a:lnTo>
                    <a:lnTo>
                      <a:pt x="134" y="37"/>
                    </a:lnTo>
                    <a:lnTo>
                      <a:pt x="129" y="34"/>
                    </a:lnTo>
                    <a:lnTo>
                      <a:pt x="122" y="33"/>
                    </a:lnTo>
                    <a:lnTo>
                      <a:pt x="116" y="31"/>
                    </a:lnTo>
                    <a:lnTo>
                      <a:pt x="110" y="31"/>
                    </a:lnTo>
                    <a:lnTo>
                      <a:pt x="99" y="33"/>
                    </a:lnTo>
                    <a:lnTo>
                      <a:pt x="92" y="35"/>
                    </a:lnTo>
                    <a:lnTo>
                      <a:pt x="84" y="40"/>
                    </a:lnTo>
                    <a:lnTo>
                      <a:pt x="79" y="47"/>
                    </a:lnTo>
                    <a:lnTo>
                      <a:pt x="74" y="56"/>
                    </a:lnTo>
                    <a:lnTo>
                      <a:pt x="72" y="66"/>
                    </a:lnTo>
                    <a:lnTo>
                      <a:pt x="69" y="77"/>
                    </a:lnTo>
                    <a:lnTo>
                      <a:pt x="69" y="91"/>
                    </a:lnTo>
                    <a:lnTo>
                      <a:pt x="69" y="101"/>
                    </a:lnTo>
                    <a:lnTo>
                      <a:pt x="120" y="101"/>
                    </a:lnTo>
                    <a:lnTo>
                      <a:pt x="120" y="132"/>
                    </a:lnTo>
                    <a:lnTo>
                      <a:pt x="69" y="132"/>
                    </a:lnTo>
                    <a:lnTo>
                      <a:pt x="69" y="3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9" name="Freeform 64"/>
              <p:cNvSpPr>
                <a:spLocks noEditPoints="1"/>
              </p:cNvSpPr>
              <p:nvPr/>
            </p:nvSpPr>
            <p:spPr bwMode="auto">
              <a:xfrm>
                <a:off x="3141" y="3629"/>
                <a:ext cx="47" cy="73"/>
              </a:xfrm>
              <a:custGeom>
                <a:avLst/>
                <a:gdLst>
                  <a:gd name="T0" fmla="*/ 0 w 185"/>
                  <a:gd name="T1" fmla="*/ 7 h 292"/>
                  <a:gd name="T2" fmla="*/ 35 w 185"/>
                  <a:gd name="T3" fmla="*/ 3 h 292"/>
                  <a:gd name="T4" fmla="*/ 76 w 185"/>
                  <a:gd name="T5" fmla="*/ 0 h 292"/>
                  <a:gd name="T6" fmla="*/ 101 w 185"/>
                  <a:gd name="T7" fmla="*/ 3 h 292"/>
                  <a:gd name="T8" fmla="*/ 123 w 185"/>
                  <a:gd name="T9" fmla="*/ 7 h 292"/>
                  <a:gd name="T10" fmla="*/ 142 w 185"/>
                  <a:gd name="T11" fmla="*/ 14 h 292"/>
                  <a:gd name="T12" fmla="*/ 157 w 185"/>
                  <a:gd name="T13" fmla="*/ 25 h 292"/>
                  <a:gd name="T14" fmla="*/ 170 w 185"/>
                  <a:gd name="T15" fmla="*/ 37 h 292"/>
                  <a:gd name="T16" fmla="*/ 178 w 185"/>
                  <a:gd name="T17" fmla="*/ 51 h 292"/>
                  <a:gd name="T18" fmla="*/ 183 w 185"/>
                  <a:gd name="T19" fmla="*/ 68 h 292"/>
                  <a:gd name="T20" fmla="*/ 185 w 185"/>
                  <a:gd name="T21" fmla="*/ 86 h 292"/>
                  <a:gd name="T22" fmla="*/ 183 w 185"/>
                  <a:gd name="T23" fmla="*/ 107 h 292"/>
                  <a:gd name="T24" fmla="*/ 178 w 185"/>
                  <a:gd name="T25" fmla="*/ 126 h 292"/>
                  <a:gd name="T26" fmla="*/ 167 w 185"/>
                  <a:gd name="T27" fmla="*/ 143 h 292"/>
                  <a:gd name="T28" fmla="*/ 153 w 185"/>
                  <a:gd name="T29" fmla="*/ 156 h 292"/>
                  <a:gd name="T30" fmla="*/ 137 w 185"/>
                  <a:gd name="T31" fmla="*/ 166 h 292"/>
                  <a:gd name="T32" fmla="*/ 117 w 185"/>
                  <a:gd name="T33" fmla="*/ 173 h 292"/>
                  <a:gd name="T34" fmla="*/ 95 w 185"/>
                  <a:gd name="T35" fmla="*/ 179 h 292"/>
                  <a:gd name="T36" fmla="*/ 71 w 185"/>
                  <a:gd name="T37" fmla="*/ 180 h 292"/>
                  <a:gd name="T38" fmla="*/ 40 w 185"/>
                  <a:gd name="T39" fmla="*/ 177 h 292"/>
                  <a:gd name="T40" fmla="*/ 0 w 185"/>
                  <a:gd name="T41" fmla="*/ 292 h 292"/>
                  <a:gd name="T42" fmla="*/ 40 w 185"/>
                  <a:gd name="T43" fmla="*/ 145 h 292"/>
                  <a:gd name="T44" fmla="*/ 72 w 185"/>
                  <a:gd name="T45" fmla="*/ 148 h 292"/>
                  <a:gd name="T46" fmla="*/ 103 w 185"/>
                  <a:gd name="T47" fmla="*/ 144 h 292"/>
                  <a:gd name="T48" fmla="*/ 115 w 185"/>
                  <a:gd name="T49" fmla="*/ 139 h 292"/>
                  <a:gd name="T50" fmla="*/ 126 w 185"/>
                  <a:gd name="T51" fmla="*/ 133 h 292"/>
                  <a:gd name="T52" fmla="*/ 134 w 185"/>
                  <a:gd name="T53" fmla="*/ 124 h 292"/>
                  <a:gd name="T54" fmla="*/ 141 w 185"/>
                  <a:gd name="T55" fmla="*/ 114 h 292"/>
                  <a:gd name="T56" fmla="*/ 143 w 185"/>
                  <a:gd name="T57" fmla="*/ 101 h 292"/>
                  <a:gd name="T58" fmla="*/ 145 w 185"/>
                  <a:gd name="T59" fmla="*/ 88 h 292"/>
                  <a:gd name="T60" fmla="*/ 141 w 185"/>
                  <a:gd name="T61" fmla="*/ 64 h 292"/>
                  <a:gd name="T62" fmla="*/ 134 w 185"/>
                  <a:gd name="T63" fmla="*/ 55 h 292"/>
                  <a:gd name="T64" fmla="*/ 127 w 185"/>
                  <a:gd name="T65" fmla="*/ 46 h 292"/>
                  <a:gd name="T66" fmla="*/ 105 w 185"/>
                  <a:gd name="T67" fmla="*/ 36 h 292"/>
                  <a:gd name="T68" fmla="*/ 76 w 185"/>
                  <a:gd name="T69" fmla="*/ 32 h 292"/>
                  <a:gd name="T70" fmla="*/ 40 w 185"/>
                  <a:gd name="T71" fmla="*/ 3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92">
                    <a:moveTo>
                      <a:pt x="0" y="292"/>
                    </a:moveTo>
                    <a:lnTo>
                      <a:pt x="0" y="7"/>
                    </a:lnTo>
                    <a:lnTo>
                      <a:pt x="17" y="4"/>
                    </a:lnTo>
                    <a:lnTo>
                      <a:pt x="35" y="3"/>
                    </a:lnTo>
                    <a:lnTo>
                      <a:pt x="56" y="2"/>
                    </a:lnTo>
                    <a:lnTo>
                      <a:pt x="76" y="0"/>
                    </a:lnTo>
                    <a:lnTo>
                      <a:pt x="89" y="2"/>
                    </a:lnTo>
                    <a:lnTo>
                      <a:pt x="101" y="3"/>
                    </a:lnTo>
                    <a:lnTo>
                      <a:pt x="113" y="4"/>
                    </a:lnTo>
                    <a:lnTo>
                      <a:pt x="123" y="7"/>
                    </a:lnTo>
                    <a:lnTo>
                      <a:pt x="133" y="11"/>
                    </a:lnTo>
                    <a:lnTo>
                      <a:pt x="142" y="14"/>
                    </a:lnTo>
                    <a:lnTo>
                      <a:pt x="151" y="20"/>
                    </a:lnTo>
                    <a:lnTo>
                      <a:pt x="157" y="25"/>
                    </a:lnTo>
                    <a:lnTo>
                      <a:pt x="164" y="31"/>
                    </a:lnTo>
                    <a:lnTo>
                      <a:pt x="170" y="37"/>
                    </a:lnTo>
                    <a:lnTo>
                      <a:pt x="174" y="44"/>
                    </a:lnTo>
                    <a:lnTo>
                      <a:pt x="178" y="51"/>
                    </a:lnTo>
                    <a:lnTo>
                      <a:pt x="181" y="60"/>
                    </a:lnTo>
                    <a:lnTo>
                      <a:pt x="183" y="68"/>
                    </a:lnTo>
                    <a:lnTo>
                      <a:pt x="184" y="77"/>
                    </a:lnTo>
                    <a:lnTo>
                      <a:pt x="185" y="86"/>
                    </a:lnTo>
                    <a:lnTo>
                      <a:pt x="184" y="97"/>
                    </a:lnTo>
                    <a:lnTo>
                      <a:pt x="183" y="107"/>
                    </a:lnTo>
                    <a:lnTo>
                      <a:pt x="180" y="117"/>
                    </a:lnTo>
                    <a:lnTo>
                      <a:pt x="178" y="126"/>
                    </a:lnTo>
                    <a:lnTo>
                      <a:pt x="173" y="134"/>
                    </a:lnTo>
                    <a:lnTo>
                      <a:pt x="167" y="143"/>
                    </a:lnTo>
                    <a:lnTo>
                      <a:pt x="161" y="149"/>
                    </a:lnTo>
                    <a:lnTo>
                      <a:pt x="153" y="156"/>
                    </a:lnTo>
                    <a:lnTo>
                      <a:pt x="146" y="162"/>
                    </a:lnTo>
                    <a:lnTo>
                      <a:pt x="137" y="166"/>
                    </a:lnTo>
                    <a:lnTo>
                      <a:pt x="127" y="171"/>
                    </a:lnTo>
                    <a:lnTo>
                      <a:pt x="117" y="173"/>
                    </a:lnTo>
                    <a:lnTo>
                      <a:pt x="106" y="177"/>
                    </a:lnTo>
                    <a:lnTo>
                      <a:pt x="95" y="179"/>
                    </a:lnTo>
                    <a:lnTo>
                      <a:pt x="84" y="180"/>
                    </a:lnTo>
                    <a:lnTo>
                      <a:pt x="71" y="180"/>
                    </a:lnTo>
                    <a:lnTo>
                      <a:pt x="53" y="180"/>
                    </a:lnTo>
                    <a:lnTo>
                      <a:pt x="40" y="177"/>
                    </a:lnTo>
                    <a:lnTo>
                      <a:pt x="40" y="292"/>
                    </a:lnTo>
                    <a:lnTo>
                      <a:pt x="0" y="292"/>
                    </a:lnTo>
                    <a:close/>
                    <a:moveTo>
                      <a:pt x="40" y="35"/>
                    </a:moveTo>
                    <a:lnTo>
                      <a:pt x="40" y="145"/>
                    </a:lnTo>
                    <a:lnTo>
                      <a:pt x="53" y="148"/>
                    </a:lnTo>
                    <a:lnTo>
                      <a:pt x="72" y="148"/>
                    </a:lnTo>
                    <a:lnTo>
                      <a:pt x="89" y="148"/>
                    </a:lnTo>
                    <a:lnTo>
                      <a:pt x="103" y="144"/>
                    </a:lnTo>
                    <a:lnTo>
                      <a:pt x="109" y="142"/>
                    </a:lnTo>
                    <a:lnTo>
                      <a:pt x="115" y="139"/>
                    </a:lnTo>
                    <a:lnTo>
                      <a:pt x="120" y="137"/>
                    </a:lnTo>
                    <a:lnTo>
                      <a:pt x="126" y="133"/>
                    </a:lnTo>
                    <a:lnTo>
                      <a:pt x="131" y="128"/>
                    </a:lnTo>
                    <a:lnTo>
                      <a:pt x="134" y="124"/>
                    </a:lnTo>
                    <a:lnTo>
                      <a:pt x="138" y="119"/>
                    </a:lnTo>
                    <a:lnTo>
                      <a:pt x="141" y="114"/>
                    </a:lnTo>
                    <a:lnTo>
                      <a:pt x="142" y="107"/>
                    </a:lnTo>
                    <a:lnTo>
                      <a:pt x="143" y="101"/>
                    </a:lnTo>
                    <a:lnTo>
                      <a:pt x="145" y="95"/>
                    </a:lnTo>
                    <a:lnTo>
                      <a:pt x="145" y="88"/>
                    </a:lnTo>
                    <a:lnTo>
                      <a:pt x="145" y="76"/>
                    </a:lnTo>
                    <a:lnTo>
                      <a:pt x="141" y="64"/>
                    </a:lnTo>
                    <a:lnTo>
                      <a:pt x="138" y="59"/>
                    </a:lnTo>
                    <a:lnTo>
                      <a:pt x="134" y="55"/>
                    </a:lnTo>
                    <a:lnTo>
                      <a:pt x="132" y="50"/>
                    </a:lnTo>
                    <a:lnTo>
                      <a:pt x="127" y="46"/>
                    </a:lnTo>
                    <a:lnTo>
                      <a:pt x="117" y="40"/>
                    </a:lnTo>
                    <a:lnTo>
                      <a:pt x="105" y="36"/>
                    </a:lnTo>
                    <a:lnTo>
                      <a:pt x="91" y="34"/>
                    </a:lnTo>
                    <a:lnTo>
                      <a:pt x="76" y="32"/>
                    </a:lnTo>
                    <a:lnTo>
                      <a:pt x="57" y="34"/>
                    </a:ln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0" name="Freeform 65"/>
              <p:cNvSpPr>
                <a:spLocks noEditPoints="1"/>
              </p:cNvSpPr>
              <p:nvPr/>
            </p:nvSpPr>
            <p:spPr bwMode="auto">
              <a:xfrm>
                <a:off x="3194" y="3649"/>
                <a:ext cx="42" cy="54"/>
              </a:xfrm>
              <a:custGeom>
                <a:avLst/>
                <a:gdLst>
                  <a:gd name="T0" fmla="*/ 168 w 172"/>
                  <a:gd name="T1" fmla="*/ 161 h 216"/>
                  <a:gd name="T2" fmla="*/ 169 w 172"/>
                  <a:gd name="T3" fmla="*/ 189 h 216"/>
                  <a:gd name="T4" fmla="*/ 172 w 172"/>
                  <a:gd name="T5" fmla="*/ 211 h 216"/>
                  <a:gd name="T6" fmla="*/ 130 w 172"/>
                  <a:gd name="T7" fmla="*/ 185 h 216"/>
                  <a:gd name="T8" fmla="*/ 117 w 172"/>
                  <a:gd name="T9" fmla="*/ 198 h 216"/>
                  <a:gd name="T10" fmla="*/ 102 w 172"/>
                  <a:gd name="T11" fmla="*/ 208 h 216"/>
                  <a:gd name="T12" fmla="*/ 84 w 172"/>
                  <a:gd name="T13" fmla="*/ 215 h 216"/>
                  <a:gd name="T14" fmla="*/ 65 w 172"/>
                  <a:gd name="T15" fmla="*/ 216 h 216"/>
                  <a:gd name="T16" fmla="*/ 38 w 172"/>
                  <a:gd name="T17" fmla="*/ 212 h 216"/>
                  <a:gd name="T18" fmla="*/ 27 w 172"/>
                  <a:gd name="T19" fmla="*/ 206 h 216"/>
                  <a:gd name="T20" fmla="*/ 18 w 172"/>
                  <a:gd name="T21" fmla="*/ 198 h 216"/>
                  <a:gd name="T22" fmla="*/ 4 w 172"/>
                  <a:gd name="T23" fmla="*/ 179 h 216"/>
                  <a:gd name="T24" fmla="*/ 0 w 172"/>
                  <a:gd name="T25" fmla="*/ 156 h 216"/>
                  <a:gd name="T26" fmla="*/ 1 w 172"/>
                  <a:gd name="T27" fmla="*/ 138 h 216"/>
                  <a:gd name="T28" fmla="*/ 8 w 172"/>
                  <a:gd name="T29" fmla="*/ 123 h 216"/>
                  <a:gd name="T30" fmla="*/ 18 w 172"/>
                  <a:gd name="T31" fmla="*/ 110 h 216"/>
                  <a:gd name="T32" fmla="*/ 32 w 172"/>
                  <a:gd name="T33" fmla="*/ 99 h 216"/>
                  <a:gd name="T34" fmla="*/ 51 w 172"/>
                  <a:gd name="T35" fmla="*/ 90 h 216"/>
                  <a:gd name="T36" fmla="*/ 73 w 172"/>
                  <a:gd name="T37" fmla="*/ 84 h 216"/>
                  <a:gd name="T38" fmla="*/ 98 w 172"/>
                  <a:gd name="T39" fmla="*/ 80 h 216"/>
                  <a:gd name="T40" fmla="*/ 129 w 172"/>
                  <a:gd name="T41" fmla="*/ 78 h 216"/>
                  <a:gd name="T42" fmla="*/ 127 w 172"/>
                  <a:gd name="T43" fmla="*/ 64 h 216"/>
                  <a:gd name="T44" fmla="*/ 121 w 172"/>
                  <a:gd name="T45" fmla="*/ 48 h 216"/>
                  <a:gd name="T46" fmla="*/ 110 w 172"/>
                  <a:gd name="T47" fmla="*/ 35 h 216"/>
                  <a:gd name="T48" fmla="*/ 92 w 172"/>
                  <a:gd name="T49" fmla="*/ 29 h 216"/>
                  <a:gd name="T50" fmla="*/ 65 w 172"/>
                  <a:gd name="T51" fmla="*/ 29 h 216"/>
                  <a:gd name="T52" fmla="*/ 37 w 172"/>
                  <a:gd name="T53" fmla="*/ 38 h 216"/>
                  <a:gd name="T54" fmla="*/ 14 w 172"/>
                  <a:gd name="T55" fmla="*/ 19 h 216"/>
                  <a:gd name="T56" fmla="*/ 31 w 172"/>
                  <a:gd name="T57" fmla="*/ 10 h 216"/>
                  <a:gd name="T58" fmla="*/ 47 w 172"/>
                  <a:gd name="T59" fmla="*/ 3 h 216"/>
                  <a:gd name="T60" fmla="*/ 87 w 172"/>
                  <a:gd name="T61" fmla="*/ 0 h 216"/>
                  <a:gd name="T62" fmla="*/ 106 w 172"/>
                  <a:gd name="T63" fmla="*/ 1 h 216"/>
                  <a:gd name="T64" fmla="*/ 122 w 172"/>
                  <a:gd name="T65" fmla="*/ 5 h 216"/>
                  <a:gd name="T66" fmla="*/ 136 w 172"/>
                  <a:gd name="T67" fmla="*/ 12 h 216"/>
                  <a:gd name="T68" fmla="*/ 148 w 172"/>
                  <a:gd name="T69" fmla="*/ 21 h 216"/>
                  <a:gd name="T70" fmla="*/ 157 w 172"/>
                  <a:gd name="T71" fmla="*/ 34 h 216"/>
                  <a:gd name="T72" fmla="*/ 163 w 172"/>
                  <a:gd name="T73" fmla="*/ 49 h 216"/>
                  <a:gd name="T74" fmla="*/ 167 w 172"/>
                  <a:gd name="T75" fmla="*/ 66 h 216"/>
                  <a:gd name="T76" fmla="*/ 168 w 172"/>
                  <a:gd name="T77" fmla="*/ 86 h 216"/>
                  <a:gd name="T78" fmla="*/ 129 w 172"/>
                  <a:gd name="T79" fmla="*/ 106 h 216"/>
                  <a:gd name="T80" fmla="*/ 87 w 172"/>
                  <a:gd name="T81" fmla="*/ 109 h 216"/>
                  <a:gd name="T82" fmla="*/ 71 w 172"/>
                  <a:gd name="T83" fmla="*/ 113 h 216"/>
                  <a:gd name="T84" fmla="*/ 60 w 172"/>
                  <a:gd name="T85" fmla="*/ 118 h 216"/>
                  <a:gd name="T86" fmla="*/ 45 w 172"/>
                  <a:gd name="T87" fmla="*/ 133 h 216"/>
                  <a:gd name="T88" fmla="*/ 41 w 172"/>
                  <a:gd name="T89" fmla="*/ 142 h 216"/>
                  <a:gd name="T90" fmla="*/ 40 w 172"/>
                  <a:gd name="T91" fmla="*/ 151 h 216"/>
                  <a:gd name="T92" fmla="*/ 42 w 172"/>
                  <a:gd name="T93" fmla="*/ 166 h 216"/>
                  <a:gd name="T94" fmla="*/ 50 w 172"/>
                  <a:gd name="T95" fmla="*/ 178 h 216"/>
                  <a:gd name="T96" fmla="*/ 61 w 172"/>
                  <a:gd name="T97" fmla="*/ 184 h 216"/>
                  <a:gd name="T98" fmla="*/ 75 w 172"/>
                  <a:gd name="T99" fmla="*/ 187 h 216"/>
                  <a:gd name="T100" fmla="*/ 97 w 172"/>
                  <a:gd name="T101" fmla="*/ 183 h 216"/>
                  <a:gd name="T102" fmla="*/ 113 w 172"/>
                  <a:gd name="T103" fmla="*/ 173 h 216"/>
                  <a:gd name="T104" fmla="*/ 125 w 172"/>
                  <a:gd name="T105" fmla="*/ 157 h 216"/>
                  <a:gd name="T106" fmla="*/ 129 w 172"/>
                  <a:gd name="T107" fmla="*/ 14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6">
                    <a:moveTo>
                      <a:pt x="168" y="86"/>
                    </a:moveTo>
                    <a:lnTo>
                      <a:pt x="168" y="161"/>
                    </a:lnTo>
                    <a:lnTo>
                      <a:pt x="168" y="176"/>
                    </a:lnTo>
                    <a:lnTo>
                      <a:pt x="169" y="189"/>
                    </a:lnTo>
                    <a:lnTo>
                      <a:pt x="171" y="201"/>
                    </a:lnTo>
                    <a:lnTo>
                      <a:pt x="172" y="211"/>
                    </a:lnTo>
                    <a:lnTo>
                      <a:pt x="135" y="211"/>
                    </a:lnTo>
                    <a:lnTo>
                      <a:pt x="130" y="185"/>
                    </a:lnTo>
                    <a:lnTo>
                      <a:pt x="125" y="192"/>
                    </a:lnTo>
                    <a:lnTo>
                      <a:pt x="117" y="198"/>
                    </a:lnTo>
                    <a:lnTo>
                      <a:pt x="110" y="204"/>
                    </a:lnTo>
                    <a:lnTo>
                      <a:pt x="102" y="208"/>
                    </a:lnTo>
                    <a:lnTo>
                      <a:pt x="94" y="212"/>
                    </a:lnTo>
                    <a:lnTo>
                      <a:pt x="84" y="215"/>
                    </a:lnTo>
                    <a:lnTo>
                      <a:pt x="75" y="216"/>
                    </a:lnTo>
                    <a:lnTo>
                      <a:pt x="65" y="216"/>
                    </a:lnTo>
                    <a:lnTo>
                      <a:pt x="51" y="215"/>
                    </a:lnTo>
                    <a:lnTo>
                      <a:pt x="38" y="212"/>
                    </a:lnTo>
                    <a:lnTo>
                      <a:pt x="32" y="209"/>
                    </a:lnTo>
                    <a:lnTo>
                      <a:pt x="27" y="206"/>
                    </a:lnTo>
                    <a:lnTo>
                      <a:pt x="22" y="203"/>
                    </a:lnTo>
                    <a:lnTo>
                      <a:pt x="18" y="198"/>
                    </a:lnTo>
                    <a:lnTo>
                      <a:pt x="9" y="189"/>
                    </a:lnTo>
                    <a:lnTo>
                      <a:pt x="4" y="179"/>
                    </a:lnTo>
                    <a:lnTo>
                      <a:pt x="0" y="169"/>
                    </a:lnTo>
                    <a:lnTo>
                      <a:pt x="0" y="156"/>
                    </a:lnTo>
                    <a:lnTo>
                      <a:pt x="0" y="147"/>
                    </a:lnTo>
                    <a:lnTo>
                      <a:pt x="1" y="138"/>
                    </a:lnTo>
                    <a:lnTo>
                      <a:pt x="4" y="131"/>
                    </a:lnTo>
                    <a:lnTo>
                      <a:pt x="8" y="123"/>
                    </a:lnTo>
                    <a:lnTo>
                      <a:pt x="13" y="117"/>
                    </a:lnTo>
                    <a:lnTo>
                      <a:pt x="18" y="110"/>
                    </a:lnTo>
                    <a:lnTo>
                      <a:pt x="24" y="104"/>
                    </a:lnTo>
                    <a:lnTo>
                      <a:pt x="32" y="99"/>
                    </a:lnTo>
                    <a:lnTo>
                      <a:pt x="41" y="94"/>
                    </a:lnTo>
                    <a:lnTo>
                      <a:pt x="51" y="90"/>
                    </a:lnTo>
                    <a:lnTo>
                      <a:pt x="61" y="87"/>
                    </a:lnTo>
                    <a:lnTo>
                      <a:pt x="73" y="84"/>
                    </a:lnTo>
                    <a:lnTo>
                      <a:pt x="85" y="82"/>
                    </a:lnTo>
                    <a:lnTo>
                      <a:pt x="98" y="80"/>
                    </a:lnTo>
                    <a:lnTo>
                      <a:pt x="113" y="80"/>
                    </a:lnTo>
                    <a:lnTo>
                      <a:pt x="129" y="78"/>
                    </a:lnTo>
                    <a:lnTo>
                      <a:pt x="129" y="75"/>
                    </a:lnTo>
                    <a:lnTo>
                      <a:pt x="127" y="64"/>
                    </a:lnTo>
                    <a:lnTo>
                      <a:pt x="125" y="56"/>
                    </a:lnTo>
                    <a:lnTo>
                      <a:pt x="121" y="48"/>
                    </a:lnTo>
                    <a:lnTo>
                      <a:pt x="116" y="40"/>
                    </a:lnTo>
                    <a:lnTo>
                      <a:pt x="110" y="35"/>
                    </a:lnTo>
                    <a:lnTo>
                      <a:pt x="101" y="31"/>
                    </a:lnTo>
                    <a:lnTo>
                      <a:pt x="92" y="29"/>
                    </a:lnTo>
                    <a:lnTo>
                      <a:pt x="80" y="29"/>
                    </a:lnTo>
                    <a:lnTo>
                      <a:pt x="65" y="29"/>
                    </a:lnTo>
                    <a:lnTo>
                      <a:pt x="50" y="33"/>
                    </a:lnTo>
                    <a:lnTo>
                      <a:pt x="37" y="38"/>
                    </a:lnTo>
                    <a:lnTo>
                      <a:pt x="23" y="44"/>
                    </a:lnTo>
                    <a:lnTo>
                      <a:pt x="14" y="19"/>
                    </a:lnTo>
                    <a:lnTo>
                      <a:pt x="22" y="14"/>
                    </a:lnTo>
                    <a:lnTo>
                      <a:pt x="31" y="10"/>
                    </a:lnTo>
                    <a:lnTo>
                      <a:pt x="38" y="7"/>
                    </a:lnTo>
                    <a:lnTo>
                      <a:pt x="47" y="3"/>
                    </a:lnTo>
                    <a:lnTo>
                      <a:pt x="66" y="1"/>
                    </a:lnTo>
                    <a:lnTo>
                      <a:pt x="87" y="0"/>
                    </a:lnTo>
                    <a:lnTo>
                      <a:pt x="96" y="0"/>
                    </a:lnTo>
                    <a:lnTo>
                      <a:pt x="106" y="1"/>
                    </a:lnTo>
                    <a:lnTo>
                      <a:pt x="113" y="2"/>
                    </a:lnTo>
                    <a:lnTo>
                      <a:pt x="122" y="5"/>
                    </a:lnTo>
                    <a:lnTo>
                      <a:pt x="129" y="8"/>
                    </a:lnTo>
                    <a:lnTo>
                      <a:pt x="136" y="12"/>
                    </a:lnTo>
                    <a:lnTo>
                      <a:pt x="141" y="16"/>
                    </a:lnTo>
                    <a:lnTo>
                      <a:pt x="148" y="21"/>
                    </a:lnTo>
                    <a:lnTo>
                      <a:pt x="153" y="28"/>
                    </a:lnTo>
                    <a:lnTo>
                      <a:pt x="157" y="34"/>
                    </a:lnTo>
                    <a:lnTo>
                      <a:pt x="160" y="42"/>
                    </a:lnTo>
                    <a:lnTo>
                      <a:pt x="163" y="49"/>
                    </a:lnTo>
                    <a:lnTo>
                      <a:pt x="166" y="57"/>
                    </a:lnTo>
                    <a:lnTo>
                      <a:pt x="167" y="66"/>
                    </a:lnTo>
                    <a:lnTo>
                      <a:pt x="168" y="76"/>
                    </a:lnTo>
                    <a:lnTo>
                      <a:pt x="168" y="86"/>
                    </a:lnTo>
                    <a:close/>
                    <a:moveTo>
                      <a:pt x="129" y="141"/>
                    </a:moveTo>
                    <a:lnTo>
                      <a:pt x="129" y="106"/>
                    </a:lnTo>
                    <a:lnTo>
                      <a:pt x="106" y="108"/>
                    </a:lnTo>
                    <a:lnTo>
                      <a:pt x="87" y="109"/>
                    </a:lnTo>
                    <a:lnTo>
                      <a:pt x="78" y="112"/>
                    </a:lnTo>
                    <a:lnTo>
                      <a:pt x="71" y="113"/>
                    </a:lnTo>
                    <a:lnTo>
                      <a:pt x="65" y="115"/>
                    </a:lnTo>
                    <a:lnTo>
                      <a:pt x="60" y="118"/>
                    </a:lnTo>
                    <a:lnTo>
                      <a:pt x="51" y="126"/>
                    </a:lnTo>
                    <a:lnTo>
                      <a:pt x="45" y="133"/>
                    </a:lnTo>
                    <a:lnTo>
                      <a:pt x="42" y="137"/>
                    </a:lnTo>
                    <a:lnTo>
                      <a:pt x="41" y="142"/>
                    </a:lnTo>
                    <a:lnTo>
                      <a:pt x="41" y="146"/>
                    </a:lnTo>
                    <a:lnTo>
                      <a:pt x="40" y="151"/>
                    </a:lnTo>
                    <a:lnTo>
                      <a:pt x="41" y="159"/>
                    </a:lnTo>
                    <a:lnTo>
                      <a:pt x="42" y="166"/>
                    </a:lnTo>
                    <a:lnTo>
                      <a:pt x="46" y="173"/>
                    </a:lnTo>
                    <a:lnTo>
                      <a:pt x="50" y="178"/>
                    </a:lnTo>
                    <a:lnTo>
                      <a:pt x="55" y="181"/>
                    </a:lnTo>
                    <a:lnTo>
                      <a:pt x="61" y="184"/>
                    </a:lnTo>
                    <a:lnTo>
                      <a:pt x="68" y="185"/>
                    </a:lnTo>
                    <a:lnTo>
                      <a:pt x="75" y="187"/>
                    </a:lnTo>
                    <a:lnTo>
                      <a:pt x="87" y="185"/>
                    </a:lnTo>
                    <a:lnTo>
                      <a:pt x="97" y="183"/>
                    </a:lnTo>
                    <a:lnTo>
                      <a:pt x="106" y="179"/>
                    </a:lnTo>
                    <a:lnTo>
                      <a:pt x="113" y="173"/>
                    </a:lnTo>
                    <a:lnTo>
                      <a:pt x="121" y="165"/>
                    </a:lnTo>
                    <a:lnTo>
                      <a:pt x="125" y="157"/>
                    </a:lnTo>
                    <a:lnTo>
                      <a:pt x="129" y="150"/>
                    </a:lnTo>
                    <a:lnTo>
                      <a:pt x="129"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1" name="Rectangle 66"/>
              <p:cNvSpPr>
                <a:spLocks noChangeArrowheads="1"/>
              </p:cNvSpPr>
              <p:nvPr/>
            </p:nvSpPr>
            <p:spPr bwMode="auto">
              <a:xfrm>
                <a:off x="3251" y="3626"/>
                <a:ext cx="10" cy="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2" name="Freeform 67"/>
              <p:cNvSpPr>
                <a:spLocks noEditPoints="1"/>
              </p:cNvSpPr>
              <p:nvPr/>
            </p:nvSpPr>
            <p:spPr bwMode="auto">
              <a:xfrm>
                <a:off x="3273" y="3649"/>
                <a:ext cx="43" cy="54"/>
              </a:xfrm>
              <a:custGeom>
                <a:avLst/>
                <a:gdLst>
                  <a:gd name="T0" fmla="*/ 169 w 172"/>
                  <a:gd name="T1" fmla="*/ 161 h 216"/>
                  <a:gd name="T2" fmla="*/ 169 w 172"/>
                  <a:gd name="T3" fmla="*/ 189 h 216"/>
                  <a:gd name="T4" fmla="*/ 172 w 172"/>
                  <a:gd name="T5" fmla="*/ 211 h 216"/>
                  <a:gd name="T6" fmla="*/ 131 w 172"/>
                  <a:gd name="T7" fmla="*/ 185 h 216"/>
                  <a:gd name="T8" fmla="*/ 118 w 172"/>
                  <a:gd name="T9" fmla="*/ 198 h 216"/>
                  <a:gd name="T10" fmla="*/ 103 w 172"/>
                  <a:gd name="T11" fmla="*/ 208 h 216"/>
                  <a:gd name="T12" fmla="*/ 85 w 172"/>
                  <a:gd name="T13" fmla="*/ 215 h 216"/>
                  <a:gd name="T14" fmla="*/ 65 w 172"/>
                  <a:gd name="T15" fmla="*/ 216 h 216"/>
                  <a:gd name="T16" fmla="*/ 38 w 172"/>
                  <a:gd name="T17" fmla="*/ 212 h 216"/>
                  <a:gd name="T18" fmla="*/ 28 w 172"/>
                  <a:gd name="T19" fmla="*/ 206 h 216"/>
                  <a:gd name="T20" fmla="*/ 18 w 172"/>
                  <a:gd name="T21" fmla="*/ 198 h 216"/>
                  <a:gd name="T22" fmla="*/ 5 w 172"/>
                  <a:gd name="T23" fmla="*/ 179 h 216"/>
                  <a:gd name="T24" fmla="*/ 0 w 172"/>
                  <a:gd name="T25" fmla="*/ 156 h 216"/>
                  <a:gd name="T26" fmla="*/ 2 w 172"/>
                  <a:gd name="T27" fmla="*/ 138 h 216"/>
                  <a:gd name="T28" fmla="*/ 9 w 172"/>
                  <a:gd name="T29" fmla="*/ 123 h 216"/>
                  <a:gd name="T30" fmla="*/ 19 w 172"/>
                  <a:gd name="T31" fmla="*/ 110 h 216"/>
                  <a:gd name="T32" fmla="*/ 33 w 172"/>
                  <a:gd name="T33" fmla="*/ 99 h 216"/>
                  <a:gd name="T34" fmla="*/ 51 w 172"/>
                  <a:gd name="T35" fmla="*/ 90 h 216"/>
                  <a:gd name="T36" fmla="*/ 74 w 172"/>
                  <a:gd name="T37" fmla="*/ 84 h 216"/>
                  <a:gd name="T38" fmla="*/ 99 w 172"/>
                  <a:gd name="T39" fmla="*/ 80 h 216"/>
                  <a:gd name="T40" fmla="*/ 128 w 172"/>
                  <a:gd name="T41" fmla="*/ 78 h 216"/>
                  <a:gd name="T42" fmla="*/ 128 w 172"/>
                  <a:gd name="T43" fmla="*/ 64 h 216"/>
                  <a:gd name="T44" fmla="*/ 122 w 172"/>
                  <a:gd name="T45" fmla="*/ 48 h 216"/>
                  <a:gd name="T46" fmla="*/ 109 w 172"/>
                  <a:gd name="T47" fmla="*/ 35 h 216"/>
                  <a:gd name="T48" fmla="*/ 92 w 172"/>
                  <a:gd name="T49" fmla="*/ 29 h 216"/>
                  <a:gd name="T50" fmla="*/ 65 w 172"/>
                  <a:gd name="T51" fmla="*/ 29 h 216"/>
                  <a:gd name="T52" fmla="*/ 37 w 172"/>
                  <a:gd name="T53" fmla="*/ 38 h 216"/>
                  <a:gd name="T54" fmla="*/ 15 w 172"/>
                  <a:gd name="T55" fmla="*/ 19 h 216"/>
                  <a:gd name="T56" fmla="*/ 30 w 172"/>
                  <a:gd name="T57" fmla="*/ 10 h 216"/>
                  <a:gd name="T58" fmla="*/ 48 w 172"/>
                  <a:gd name="T59" fmla="*/ 3 h 216"/>
                  <a:gd name="T60" fmla="*/ 86 w 172"/>
                  <a:gd name="T61" fmla="*/ 0 h 216"/>
                  <a:gd name="T62" fmla="*/ 105 w 172"/>
                  <a:gd name="T63" fmla="*/ 1 h 216"/>
                  <a:gd name="T64" fmla="*/ 122 w 172"/>
                  <a:gd name="T65" fmla="*/ 5 h 216"/>
                  <a:gd name="T66" fmla="*/ 136 w 172"/>
                  <a:gd name="T67" fmla="*/ 12 h 216"/>
                  <a:gd name="T68" fmla="*/ 147 w 172"/>
                  <a:gd name="T69" fmla="*/ 21 h 216"/>
                  <a:gd name="T70" fmla="*/ 156 w 172"/>
                  <a:gd name="T71" fmla="*/ 34 h 216"/>
                  <a:gd name="T72" fmla="*/ 164 w 172"/>
                  <a:gd name="T73" fmla="*/ 49 h 216"/>
                  <a:gd name="T74" fmla="*/ 168 w 172"/>
                  <a:gd name="T75" fmla="*/ 66 h 216"/>
                  <a:gd name="T76" fmla="*/ 169 w 172"/>
                  <a:gd name="T77" fmla="*/ 86 h 216"/>
                  <a:gd name="T78" fmla="*/ 130 w 172"/>
                  <a:gd name="T79" fmla="*/ 106 h 216"/>
                  <a:gd name="T80" fmla="*/ 88 w 172"/>
                  <a:gd name="T81" fmla="*/ 109 h 216"/>
                  <a:gd name="T82" fmla="*/ 71 w 172"/>
                  <a:gd name="T83" fmla="*/ 113 h 216"/>
                  <a:gd name="T84" fmla="*/ 60 w 172"/>
                  <a:gd name="T85" fmla="*/ 118 h 216"/>
                  <a:gd name="T86" fmla="*/ 46 w 172"/>
                  <a:gd name="T87" fmla="*/ 133 h 216"/>
                  <a:gd name="T88" fmla="*/ 42 w 172"/>
                  <a:gd name="T89" fmla="*/ 142 h 216"/>
                  <a:gd name="T90" fmla="*/ 41 w 172"/>
                  <a:gd name="T91" fmla="*/ 151 h 216"/>
                  <a:gd name="T92" fmla="*/ 43 w 172"/>
                  <a:gd name="T93" fmla="*/ 166 h 216"/>
                  <a:gd name="T94" fmla="*/ 51 w 172"/>
                  <a:gd name="T95" fmla="*/ 178 h 216"/>
                  <a:gd name="T96" fmla="*/ 61 w 172"/>
                  <a:gd name="T97" fmla="*/ 184 h 216"/>
                  <a:gd name="T98" fmla="*/ 76 w 172"/>
                  <a:gd name="T99" fmla="*/ 187 h 216"/>
                  <a:gd name="T100" fmla="*/ 97 w 172"/>
                  <a:gd name="T101" fmla="*/ 183 h 216"/>
                  <a:gd name="T102" fmla="*/ 114 w 172"/>
                  <a:gd name="T103" fmla="*/ 173 h 216"/>
                  <a:gd name="T104" fmla="*/ 126 w 172"/>
                  <a:gd name="T105" fmla="*/ 157 h 216"/>
                  <a:gd name="T106" fmla="*/ 130 w 172"/>
                  <a:gd name="T107" fmla="*/ 14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6">
                    <a:moveTo>
                      <a:pt x="169" y="86"/>
                    </a:moveTo>
                    <a:lnTo>
                      <a:pt x="169" y="161"/>
                    </a:lnTo>
                    <a:lnTo>
                      <a:pt x="169" y="176"/>
                    </a:lnTo>
                    <a:lnTo>
                      <a:pt x="169" y="189"/>
                    </a:lnTo>
                    <a:lnTo>
                      <a:pt x="170" y="201"/>
                    </a:lnTo>
                    <a:lnTo>
                      <a:pt x="172" y="211"/>
                    </a:lnTo>
                    <a:lnTo>
                      <a:pt x="136" y="211"/>
                    </a:lnTo>
                    <a:lnTo>
                      <a:pt x="131" y="185"/>
                    </a:lnTo>
                    <a:lnTo>
                      <a:pt x="125" y="192"/>
                    </a:lnTo>
                    <a:lnTo>
                      <a:pt x="118" y="198"/>
                    </a:lnTo>
                    <a:lnTo>
                      <a:pt x="111" y="204"/>
                    </a:lnTo>
                    <a:lnTo>
                      <a:pt x="103" y="208"/>
                    </a:lnTo>
                    <a:lnTo>
                      <a:pt x="94" y="212"/>
                    </a:lnTo>
                    <a:lnTo>
                      <a:pt x="85" y="215"/>
                    </a:lnTo>
                    <a:lnTo>
                      <a:pt x="75" y="216"/>
                    </a:lnTo>
                    <a:lnTo>
                      <a:pt x="65" y="216"/>
                    </a:lnTo>
                    <a:lnTo>
                      <a:pt x="51" y="215"/>
                    </a:lnTo>
                    <a:lnTo>
                      <a:pt x="38" y="212"/>
                    </a:lnTo>
                    <a:lnTo>
                      <a:pt x="33" y="209"/>
                    </a:lnTo>
                    <a:lnTo>
                      <a:pt x="28" y="206"/>
                    </a:lnTo>
                    <a:lnTo>
                      <a:pt x="23" y="203"/>
                    </a:lnTo>
                    <a:lnTo>
                      <a:pt x="18" y="198"/>
                    </a:lnTo>
                    <a:lnTo>
                      <a:pt x="10" y="189"/>
                    </a:lnTo>
                    <a:lnTo>
                      <a:pt x="5" y="179"/>
                    </a:lnTo>
                    <a:lnTo>
                      <a:pt x="1" y="169"/>
                    </a:lnTo>
                    <a:lnTo>
                      <a:pt x="0" y="156"/>
                    </a:lnTo>
                    <a:lnTo>
                      <a:pt x="1" y="147"/>
                    </a:lnTo>
                    <a:lnTo>
                      <a:pt x="2" y="138"/>
                    </a:lnTo>
                    <a:lnTo>
                      <a:pt x="5" y="131"/>
                    </a:lnTo>
                    <a:lnTo>
                      <a:pt x="9" y="123"/>
                    </a:lnTo>
                    <a:lnTo>
                      <a:pt x="13" y="117"/>
                    </a:lnTo>
                    <a:lnTo>
                      <a:pt x="19" y="110"/>
                    </a:lnTo>
                    <a:lnTo>
                      <a:pt x="25" y="104"/>
                    </a:lnTo>
                    <a:lnTo>
                      <a:pt x="33" y="99"/>
                    </a:lnTo>
                    <a:lnTo>
                      <a:pt x="42" y="94"/>
                    </a:lnTo>
                    <a:lnTo>
                      <a:pt x="51" y="90"/>
                    </a:lnTo>
                    <a:lnTo>
                      <a:pt x="62" y="87"/>
                    </a:lnTo>
                    <a:lnTo>
                      <a:pt x="74" y="84"/>
                    </a:lnTo>
                    <a:lnTo>
                      <a:pt x="85" y="82"/>
                    </a:lnTo>
                    <a:lnTo>
                      <a:pt x="99" y="80"/>
                    </a:lnTo>
                    <a:lnTo>
                      <a:pt x="113" y="80"/>
                    </a:lnTo>
                    <a:lnTo>
                      <a:pt x="128" y="78"/>
                    </a:lnTo>
                    <a:lnTo>
                      <a:pt x="128" y="75"/>
                    </a:lnTo>
                    <a:lnTo>
                      <a:pt x="128" y="64"/>
                    </a:lnTo>
                    <a:lnTo>
                      <a:pt x="126" y="56"/>
                    </a:lnTo>
                    <a:lnTo>
                      <a:pt x="122" y="48"/>
                    </a:lnTo>
                    <a:lnTo>
                      <a:pt x="117" y="40"/>
                    </a:lnTo>
                    <a:lnTo>
                      <a:pt x="109" y="35"/>
                    </a:lnTo>
                    <a:lnTo>
                      <a:pt x="102" y="31"/>
                    </a:lnTo>
                    <a:lnTo>
                      <a:pt x="92" y="29"/>
                    </a:lnTo>
                    <a:lnTo>
                      <a:pt x="81" y="29"/>
                    </a:lnTo>
                    <a:lnTo>
                      <a:pt x="65" y="29"/>
                    </a:lnTo>
                    <a:lnTo>
                      <a:pt x="51" y="33"/>
                    </a:lnTo>
                    <a:lnTo>
                      <a:pt x="37" y="38"/>
                    </a:lnTo>
                    <a:lnTo>
                      <a:pt x="24" y="44"/>
                    </a:lnTo>
                    <a:lnTo>
                      <a:pt x="15" y="19"/>
                    </a:lnTo>
                    <a:lnTo>
                      <a:pt x="23" y="14"/>
                    </a:lnTo>
                    <a:lnTo>
                      <a:pt x="30" y="10"/>
                    </a:lnTo>
                    <a:lnTo>
                      <a:pt x="39" y="7"/>
                    </a:lnTo>
                    <a:lnTo>
                      <a:pt x="48" y="3"/>
                    </a:lnTo>
                    <a:lnTo>
                      <a:pt x="66" y="1"/>
                    </a:lnTo>
                    <a:lnTo>
                      <a:pt x="86" y="0"/>
                    </a:lnTo>
                    <a:lnTo>
                      <a:pt x="97" y="0"/>
                    </a:lnTo>
                    <a:lnTo>
                      <a:pt x="105" y="1"/>
                    </a:lnTo>
                    <a:lnTo>
                      <a:pt x="114" y="2"/>
                    </a:lnTo>
                    <a:lnTo>
                      <a:pt x="122" y="5"/>
                    </a:lnTo>
                    <a:lnTo>
                      <a:pt x="130" y="8"/>
                    </a:lnTo>
                    <a:lnTo>
                      <a:pt x="136" y="12"/>
                    </a:lnTo>
                    <a:lnTo>
                      <a:pt x="142" y="16"/>
                    </a:lnTo>
                    <a:lnTo>
                      <a:pt x="147" y="21"/>
                    </a:lnTo>
                    <a:lnTo>
                      <a:pt x="153" y="28"/>
                    </a:lnTo>
                    <a:lnTo>
                      <a:pt x="156" y="34"/>
                    </a:lnTo>
                    <a:lnTo>
                      <a:pt x="160" y="42"/>
                    </a:lnTo>
                    <a:lnTo>
                      <a:pt x="164" y="49"/>
                    </a:lnTo>
                    <a:lnTo>
                      <a:pt x="165" y="57"/>
                    </a:lnTo>
                    <a:lnTo>
                      <a:pt x="168" y="66"/>
                    </a:lnTo>
                    <a:lnTo>
                      <a:pt x="168" y="76"/>
                    </a:lnTo>
                    <a:lnTo>
                      <a:pt x="169" y="86"/>
                    </a:lnTo>
                    <a:close/>
                    <a:moveTo>
                      <a:pt x="130" y="141"/>
                    </a:moveTo>
                    <a:lnTo>
                      <a:pt x="130" y="106"/>
                    </a:lnTo>
                    <a:lnTo>
                      <a:pt x="107" y="108"/>
                    </a:lnTo>
                    <a:lnTo>
                      <a:pt x="88" y="109"/>
                    </a:lnTo>
                    <a:lnTo>
                      <a:pt x="79" y="112"/>
                    </a:lnTo>
                    <a:lnTo>
                      <a:pt x="71" y="113"/>
                    </a:lnTo>
                    <a:lnTo>
                      <a:pt x="65" y="115"/>
                    </a:lnTo>
                    <a:lnTo>
                      <a:pt x="60" y="118"/>
                    </a:lnTo>
                    <a:lnTo>
                      <a:pt x="52" y="126"/>
                    </a:lnTo>
                    <a:lnTo>
                      <a:pt x="46" y="133"/>
                    </a:lnTo>
                    <a:lnTo>
                      <a:pt x="43" y="137"/>
                    </a:lnTo>
                    <a:lnTo>
                      <a:pt x="42" y="142"/>
                    </a:lnTo>
                    <a:lnTo>
                      <a:pt x="41" y="146"/>
                    </a:lnTo>
                    <a:lnTo>
                      <a:pt x="41" y="151"/>
                    </a:lnTo>
                    <a:lnTo>
                      <a:pt x="41" y="159"/>
                    </a:lnTo>
                    <a:lnTo>
                      <a:pt x="43" y="166"/>
                    </a:lnTo>
                    <a:lnTo>
                      <a:pt x="46" y="173"/>
                    </a:lnTo>
                    <a:lnTo>
                      <a:pt x="51" y="178"/>
                    </a:lnTo>
                    <a:lnTo>
                      <a:pt x="56" y="181"/>
                    </a:lnTo>
                    <a:lnTo>
                      <a:pt x="61" y="184"/>
                    </a:lnTo>
                    <a:lnTo>
                      <a:pt x="69" y="185"/>
                    </a:lnTo>
                    <a:lnTo>
                      <a:pt x="76" y="187"/>
                    </a:lnTo>
                    <a:lnTo>
                      <a:pt x="86" y="185"/>
                    </a:lnTo>
                    <a:lnTo>
                      <a:pt x="97" y="183"/>
                    </a:lnTo>
                    <a:lnTo>
                      <a:pt x="105" y="179"/>
                    </a:lnTo>
                    <a:lnTo>
                      <a:pt x="114" y="173"/>
                    </a:lnTo>
                    <a:lnTo>
                      <a:pt x="121" y="165"/>
                    </a:lnTo>
                    <a:lnTo>
                      <a:pt x="126" y="157"/>
                    </a:lnTo>
                    <a:lnTo>
                      <a:pt x="128" y="150"/>
                    </a:lnTo>
                    <a:lnTo>
                      <a:pt x="13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3" name="Freeform 68"/>
              <p:cNvSpPr>
                <a:spLocks/>
              </p:cNvSpPr>
              <p:nvPr/>
            </p:nvSpPr>
            <p:spPr bwMode="auto">
              <a:xfrm>
                <a:off x="3330" y="3650"/>
                <a:ext cx="46" cy="53"/>
              </a:xfrm>
              <a:custGeom>
                <a:avLst/>
                <a:gdLst>
                  <a:gd name="T0" fmla="*/ 182 w 184"/>
                  <a:gd name="T1" fmla="*/ 0 h 213"/>
                  <a:gd name="T2" fmla="*/ 182 w 184"/>
                  <a:gd name="T3" fmla="*/ 150 h 213"/>
                  <a:gd name="T4" fmla="*/ 182 w 184"/>
                  <a:gd name="T5" fmla="*/ 168 h 213"/>
                  <a:gd name="T6" fmla="*/ 183 w 184"/>
                  <a:gd name="T7" fmla="*/ 184 h 213"/>
                  <a:gd name="T8" fmla="*/ 183 w 184"/>
                  <a:gd name="T9" fmla="*/ 196 h 213"/>
                  <a:gd name="T10" fmla="*/ 184 w 184"/>
                  <a:gd name="T11" fmla="*/ 208 h 213"/>
                  <a:gd name="T12" fmla="*/ 149 w 184"/>
                  <a:gd name="T13" fmla="*/ 208 h 213"/>
                  <a:gd name="T14" fmla="*/ 145 w 184"/>
                  <a:gd name="T15" fmla="*/ 173 h 213"/>
                  <a:gd name="T16" fmla="*/ 139 w 184"/>
                  <a:gd name="T17" fmla="*/ 182 h 213"/>
                  <a:gd name="T18" fmla="*/ 132 w 184"/>
                  <a:gd name="T19" fmla="*/ 191 h 213"/>
                  <a:gd name="T20" fmla="*/ 125 w 184"/>
                  <a:gd name="T21" fmla="*/ 198 h 213"/>
                  <a:gd name="T22" fmla="*/ 116 w 184"/>
                  <a:gd name="T23" fmla="*/ 203 h 213"/>
                  <a:gd name="T24" fmla="*/ 107 w 184"/>
                  <a:gd name="T25" fmla="*/ 208 h 213"/>
                  <a:gd name="T26" fmla="*/ 97 w 184"/>
                  <a:gd name="T27" fmla="*/ 210 h 213"/>
                  <a:gd name="T28" fmla="*/ 85 w 184"/>
                  <a:gd name="T29" fmla="*/ 213 h 213"/>
                  <a:gd name="T30" fmla="*/ 74 w 184"/>
                  <a:gd name="T31" fmla="*/ 213 h 213"/>
                  <a:gd name="T32" fmla="*/ 66 w 184"/>
                  <a:gd name="T33" fmla="*/ 213 h 213"/>
                  <a:gd name="T34" fmla="*/ 58 w 184"/>
                  <a:gd name="T35" fmla="*/ 212 h 213"/>
                  <a:gd name="T36" fmla="*/ 51 w 184"/>
                  <a:gd name="T37" fmla="*/ 210 h 213"/>
                  <a:gd name="T38" fmla="*/ 43 w 184"/>
                  <a:gd name="T39" fmla="*/ 208 h 213"/>
                  <a:gd name="T40" fmla="*/ 37 w 184"/>
                  <a:gd name="T41" fmla="*/ 204 h 213"/>
                  <a:gd name="T42" fmla="*/ 32 w 184"/>
                  <a:gd name="T43" fmla="*/ 200 h 213"/>
                  <a:gd name="T44" fmla="*/ 25 w 184"/>
                  <a:gd name="T45" fmla="*/ 195 h 213"/>
                  <a:gd name="T46" fmla="*/ 20 w 184"/>
                  <a:gd name="T47" fmla="*/ 190 h 213"/>
                  <a:gd name="T48" fmla="*/ 15 w 184"/>
                  <a:gd name="T49" fmla="*/ 184 h 213"/>
                  <a:gd name="T50" fmla="*/ 11 w 184"/>
                  <a:gd name="T51" fmla="*/ 177 h 213"/>
                  <a:gd name="T52" fmla="*/ 9 w 184"/>
                  <a:gd name="T53" fmla="*/ 170 h 213"/>
                  <a:gd name="T54" fmla="*/ 5 w 184"/>
                  <a:gd name="T55" fmla="*/ 161 h 213"/>
                  <a:gd name="T56" fmla="*/ 4 w 184"/>
                  <a:gd name="T57" fmla="*/ 152 h 213"/>
                  <a:gd name="T58" fmla="*/ 1 w 184"/>
                  <a:gd name="T59" fmla="*/ 143 h 213"/>
                  <a:gd name="T60" fmla="*/ 1 w 184"/>
                  <a:gd name="T61" fmla="*/ 131 h 213"/>
                  <a:gd name="T62" fmla="*/ 0 w 184"/>
                  <a:gd name="T63" fmla="*/ 121 h 213"/>
                  <a:gd name="T64" fmla="*/ 0 w 184"/>
                  <a:gd name="T65" fmla="*/ 0 h 213"/>
                  <a:gd name="T66" fmla="*/ 41 w 184"/>
                  <a:gd name="T67" fmla="*/ 0 h 213"/>
                  <a:gd name="T68" fmla="*/ 41 w 184"/>
                  <a:gd name="T69" fmla="*/ 114 h 213"/>
                  <a:gd name="T70" fmla="*/ 41 w 184"/>
                  <a:gd name="T71" fmla="*/ 130 h 213"/>
                  <a:gd name="T72" fmla="*/ 43 w 184"/>
                  <a:gd name="T73" fmla="*/ 143 h 213"/>
                  <a:gd name="T74" fmla="*/ 47 w 184"/>
                  <a:gd name="T75" fmla="*/ 154 h 213"/>
                  <a:gd name="T76" fmla="*/ 52 w 184"/>
                  <a:gd name="T77" fmla="*/ 163 h 213"/>
                  <a:gd name="T78" fmla="*/ 56 w 184"/>
                  <a:gd name="T79" fmla="*/ 167 h 213"/>
                  <a:gd name="T80" fmla="*/ 58 w 184"/>
                  <a:gd name="T81" fmla="*/ 171 h 213"/>
                  <a:gd name="T82" fmla="*/ 62 w 184"/>
                  <a:gd name="T83" fmla="*/ 173 h 213"/>
                  <a:gd name="T84" fmla="*/ 67 w 184"/>
                  <a:gd name="T85" fmla="*/ 176 h 213"/>
                  <a:gd name="T86" fmla="*/ 76 w 184"/>
                  <a:gd name="T87" fmla="*/ 178 h 213"/>
                  <a:gd name="T88" fmla="*/ 88 w 184"/>
                  <a:gd name="T89" fmla="*/ 180 h 213"/>
                  <a:gd name="T90" fmla="*/ 98 w 184"/>
                  <a:gd name="T91" fmla="*/ 178 h 213"/>
                  <a:gd name="T92" fmla="*/ 108 w 184"/>
                  <a:gd name="T93" fmla="*/ 176 h 213"/>
                  <a:gd name="T94" fmla="*/ 117 w 184"/>
                  <a:gd name="T95" fmla="*/ 171 h 213"/>
                  <a:gd name="T96" fmla="*/ 126 w 184"/>
                  <a:gd name="T97" fmla="*/ 164 h 213"/>
                  <a:gd name="T98" fmla="*/ 133 w 184"/>
                  <a:gd name="T99" fmla="*/ 156 h 213"/>
                  <a:gd name="T100" fmla="*/ 139 w 184"/>
                  <a:gd name="T101" fmla="*/ 147 h 213"/>
                  <a:gd name="T102" fmla="*/ 141 w 184"/>
                  <a:gd name="T103" fmla="*/ 138 h 213"/>
                  <a:gd name="T104" fmla="*/ 142 w 184"/>
                  <a:gd name="T105" fmla="*/ 126 h 213"/>
                  <a:gd name="T106" fmla="*/ 142 w 184"/>
                  <a:gd name="T107" fmla="*/ 0 h 213"/>
                  <a:gd name="T108" fmla="*/ 182 w 184"/>
                  <a:gd name="T10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213">
                    <a:moveTo>
                      <a:pt x="182" y="0"/>
                    </a:moveTo>
                    <a:lnTo>
                      <a:pt x="182" y="150"/>
                    </a:lnTo>
                    <a:lnTo>
                      <a:pt x="182" y="168"/>
                    </a:lnTo>
                    <a:lnTo>
                      <a:pt x="183" y="184"/>
                    </a:lnTo>
                    <a:lnTo>
                      <a:pt x="183" y="196"/>
                    </a:lnTo>
                    <a:lnTo>
                      <a:pt x="184" y="208"/>
                    </a:lnTo>
                    <a:lnTo>
                      <a:pt x="149" y="208"/>
                    </a:lnTo>
                    <a:lnTo>
                      <a:pt x="145" y="173"/>
                    </a:lnTo>
                    <a:lnTo>
                      <a:pt x="139" y="182"/>
                    </a:lnTo>
                    <a:lnTo>
                      <a:pt x="132" y="191"/>
                    </a:lnTo>
                    <a:lnTo>
                      <a:pt x="125" y="198"/>
                    </a:lnTo>
                    <a:lnTo>
                      <a:pt x="116" y="203"/>
                    </a:lnTo>
                    <a:lnTo>
                      <a:pt x="107" y="208"/>
                    </a:lnTo>
                    <a:lnTo>
                      <a:pt x="97" y="210"/>
                    </a:lnTo>
                    <a:lnTo>
                      <a:pt x="85" y="213"/>
                    </a:lnTo>
                    <a:lnTo>
                      <a:pt x="74" y="213"/>
                    </a:lnTo>
                    <a:lnTo>
                      <a:pt x="66" y="213"/>
                    </a:lnTo>
                    <a:lnTo>
                      <a:pt x="58" y="212"/>
                    </a:lnTo>
                    <a:lnTo>
                      <a:pt x="51" y="210"/>
                    </a:lnTo>
                    <a:lnTo>
                      <a:pt x="43" y="208"/>
                    </a:lnTo>
                    <a:lnTo>
                      <a:pt x="37" y="204"/>
                    </a:lnTo>
                    <a:lnTo>
                      <a:pt x="32" y="200"/>
                    </a:lnTo>
                    <a:lnTo>
                      <a:pt x="25" y="195"/>
                    </a:lnTo>
                    <a:lnTo>
                      <a:pt x="20" y="190"/>
                    </a:lnTo>
                    <a:lnTo>
                      <a:pt x="15" y="184"/>
                    </a:lnTo>
                    <a:lnTo>
                      <a:pt x="11" y="177"/>
                    </a:lnTo>
                    <a:lnTo>
                      <a:pt x="9" y="170"/>
                    </a:lnTo>
                    <a:lnTo>
                      <a:pt x="5" y="161"/>
                    </a:lnTo>
                    <a:lnTo>
                      <a:pt x="4" y="152"/>
                    </a:lnTo>
                    <a:lnTo>
                      <a:pt x="1" y="143"/>
                    </a:lnTo>
                    <a:lnTo>
                      <a:pt x="1" y="131"/>
                    </a:lnTo>
                    <a:lnTo>
                      <a:pt x="0" y="121"/>
                    </a:lnTo>
                    <a:lnTo>
                      <a:pt x="0" y="0"/>
                    </a:lnTo>
                    <a:lnTo>
                      <a:pt x="41" y="0"/>
                    </a:lnTo>
                    <a:lnTo>
                      <a:pt x="41" y="114"/>
                    </a:lnTo>
                    <a:lnTo>
                      <a:pt x="41" y="130"/>
                    </a:lnTo>
                    <a:lnTo>
                      <a:pt x="43" y="143"/>
                    </a:lnTo>
                    <a:lnTo>
                      <a:pt x="47" y="154"/>
                    </a:lnTo>
                    <a:lnTo>
                      <a:pt x="52" y="163"/>
                    </a:lnTo>
                    <a:lnTo>
                      <a:pt x="56" y="167"/>
                    </a:lnTo>
                    <a:lnTo>
                      <a:pt x="58" y="171"/>
                    </a:lnTo>
                    <a:lnTo>
                      <a:pt x="62" y="173"/>
                    </a:lnTo>
                    <a:lnTo>
                      <a:pt x="67" y="176"/>
                    </a:lnTo>
                    <a:lnTo>
                      <a:pt x="76" y="178"/>
                    </a:lnTo>
                    <a:lnTo>
                      <a:pt x="88" y="180"/>
                    </a:lnTo>
                    <a:lnTo>
                      <a:pt x="98" y="178"/>
                    </a:lnTo>
                    <a:lnTo>
                      <a:pt x="108" y="176"/>
                    </a:lnTo>
                    <a:lnTo>
                      <a:pt x="117" y="171"/>
                    </a:lnTo>
                    <a:lnTo>
                      <a:pt x="126" y="164"/>
                    </a:lnTo>
                    <a:lnTo>
                      <a:pt x="133" y="156"/>
                    </a:lnTo>
                    <a:lnTo>
                      <a:pt x="139" y="147"/>
                    </a:lnTo>
                    <a:lnTo>
                      <a:pt x="141" y="138"/>
                    </a:lnTo>
                    <a:lnTo>
                      <a:pt x="142" y="126"/>
                    </a:lnTo>
                    <a:lnTo>
                      <a:pt x="142" y="0"/>
                    </a:lnTo>
                    <a:lnTo>
                      <a:pt x="1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4" name="Freeform 69"/>
              <p:cNvSpPr>
                <a:spLocks/>
              </p:cNvSpPr>
              <p:nvPr/>
            </p:nvSpPr>
            <p:spPr bwMode="auto">
              <a:xfrm>
                <a:off x="2597" y="3745"/>
                <a:ext cx="55" cy="74"/>
              </a:xfrm>
              <a:custGeom>
                <a:avLst/>
                <a:gdLst>
                  <a:gd name="T0" fmla="*/ 39 w 221"/>
                  <a:gd name="T1" fmla="*/ 0 h 294"/>
                  <a:gd name="T2" fmla="*/ 39 w 221"/>
                  <a:gd name="T3" fmla="*/ 179 h 294"/>
                  <a:gd name="T4" fmla="*/ 42 w 221"/>
                  <a:gd name="T5" fmla="*/ 200 h 294"/>
                  <a:gd name="T6" fmla="*/ 47 w 221"/>
                  <a:gd name="T7" fmla="*/ 216 h 294"/>
                  <a:gd name="T8" fmla="*/ 53 w 221"/>
                  <a:gd name="T9" fmla="*/ 231 h 294"/>
                  <a:gd name="T10" fmla="*/ 62 w 221"/>
                  <a:gd name="T11" fmla="*/ 243 h 294"/>
                  <a:gd name="T12" fmla="*/ 73 w 221"/>
                  <a:gd name="T13" fmla="*/ 252 h 294"/>
                  <a:gd name="T14" fmla="*/ 86 w 221"/>
                  <a:gd name="T15" fmla="*/ 258 h 294"/>
                  <a:gd name="T16" fmla="*/ 101 w 221"/>
                  <a:gd name="T17" fmla="*/ 261 h 294"/>
                  <a:gd name="T18" fmla="*/ 118 w 221"/>
                  <a:gd name="T19" fmla="*/ 261 h 294"/>
                  <a:gd name="T20" fmla="*/ 133 w 221"/>
                  <a:gd name="T21" fmla="*/ 258 h 294"/>
                  <a:gd name="T22" fmla="*/ 146 w 221"/>
                  <a:gd name="T23" fmla="*/ 252 h 294"/>
                  <a:gd name="T24" fmla="*/ 157 w 221"/>
                  <a:gd name="T25" fmla="*/ 243 h 294"/>
                  <a:gd name="T26" fmla="*/ 168 w 221"/>
                  <a:gd name="T27" fmla="*/ 231 h 294"/>
                  <a:gd name="T28" fmla="*/ 174 w 221"/>
                  <a:gd name="T29" fmla="*/ 217 h 294"/>
                  <a:gd name="T30" fmla="*/ 179 w 221"/>
                  <a:gd name="T31" fmla="*/ 200 h 294"/>
                  <a:gd name="T32" fmla="*/ 182 w 221"/>
                  <a:gd name="T33" fmla="*/ 179 h 294"/>
                  <a:gd name="T34" fmla="*/ 182 w 221"/>
                  <a:gd name="T35" fmla="*/ 0 h 294"/>
                  <a:gd name="T36" fmla="*/ 221 w 221"/>
                  <a:gd name="T37" fmla="*/ 167 h 294"/>
                  <a:gd name="T38" fmla="*/ 220 w 221"/>
                  <a:gd name="T39" fmla="*/ 196 h 294"/>
                  <a:gd name="T40" fmla="*/ 213 w 221"/>
                  <a:gd name="T41" fmla="*/ 221 h 294"/>
                  <a:gd name="T42" fmla="*/ 204 w 221"/>
                  <a:gd name="T43" fmla="*/ 243 h 294"/>
                  <a:gd name="T44" fmla="*/ 192 w 221"/>
                  <a:gd name="T45" fmla="*/ 261 h 294"/>
                  <a:gd name="T46" fmla="*/ 175 w 221"/>
                  <a:gd name="T47" fmla="*/ 275 h 294"/>
                  <a:gd name="T48" fmla="*/ 155 w 221"/>
                  <a:gd name="T49" fmla="*/ 286 h 294"/>
                  <a:gd name="T50" fmla="*/ 133 w 221"/>
                  <a:gd name="T51" fmla="*/ 291 h 294"/>
                  <a:gd name="T52" fmla="*/ 108 w 221"/>
                  <a:gd name="T53" fmla="*/ 294 h 294"/>
                  <a:gd name="T54" fmla="*/ 82 w 221"/>
                  <a:gd name="T55" fmla="*/ 291 h 294"/>
                  <a:gd name="T56" fmla="*/ 61 w 221"/>
                  <a:gd name="T57" fmla="*/ 286 h 294"/>
                  <a:gd name="T58" fmla="*/ 43 w 221"/>
                  <a:gd name="T59" fmla="*/ 276 h 294"/>
                  <a:gd name="T60" fmla="*/ 28 w 221"/>
                  <a:gd name="T61" fmla="*/ 262 h 294"/>
                  <a:gd name="T62" fmla="*/ 15 w 221"/>
                  <a:gd name="T63" fmla="*/ 244 h 294"/>
                  <a:gd name="T64" fmla="*/ 6 w 221"/>
                  <a:gd name="T65" fmla="*/ 223 h 294"/>
                  <a:gd name="T66" fmla="*/ 1 w 221"/>
                  <a:gd name="T67" fmla="*/ 197 h 294"/>
                  <a:gd name="T68" fmla="*/ 0 w 221"/>
                  <a:gd name="T69" fmla="*/ 16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1" h="294">
                    <a:moveTo>
                      <a:pt x="0" y="0"/>
                    </a:moveTo>
                    <a:lnTo>
                      <a:pt x="39" y="0"/>
                    </a:lnTo>
                    <a:lnTo>
                      <a:pt x="39" y="169"/>
                    </a:lnTo>
                    <a:lnTo>
                      <a:pt x="39" y="179"/>
                    </a:lnTo>
                    <a:lnTo>
                      <a:pt x="40" y="189"/>
                    </a:lnTo>
                    <a:lnTo>
                      <a:pt x="42" y="200"/>
                    </a:lnTo>
                    <a:lnTo>
                      <a:pt x="44" y="209"/>
                    </a:lnTo>
                    <a:lnTo>
                      <a:pt x="47" y="216"/>
                    </a:lnTo>
                    <a:lnTo>
                      <a:pt x="49" y="224"/>
                    </a:lnTo>
                    <a:lnTo>
                      <a:pt x="53" y="231"/>
                    </a:lnTo>
                    <a:lnTo>
                      <a:pt x="57" y="238"/>
                    </a:lnTo>
                    <a:lnTo>
                      <a:pt x="62" y="243"/>
                    </a:lnTo>
                    <a:lnTo>
                      <a:pt x="67" y="248"/>
                    </a:lnTo>
                    <a:lnTo>
                      <a:pt x="73" y="252"/>
                    </a:lnTo>
                    <a:lnTo>
                      <a:pt x="80" y="256"/>
                    </a:lnTo>
                    <a:lnTo>
                      <a:pt x="86" y="258"/>
                    </a:lnTo>
                    <a:lnTo>
                      <a:pt x="94" y="261"/>
                    </a:lnTo>
                    <a:lnTo>
                      <a:pt x="101" y="261"/>
                    </a:lnTo>
                    <a:lnTo>
                      <a:pt x="109" y="262"/>
                    </a:lnTo>
                    <a:lnTo>
                      <a:pt x="118" y="261"/>
                    </a:lnTo>
                    <a:lnTo>
                      <a:pt x="126" y="261"/>
                    </a:lnTo>
                    <a:lnTo>
                      <a:pt x="133" y="258"/>
                    </a:lnTo>
                    <a:lnTo>
                      <a:pt x="140" y="256"/>
                    </a:lnTo>
                    <a:lnTo>
                      <a:pt x="146" y="252"/>
                    </a:lnTo>
                    <a:lnTo>
                      <a:pt x="152" y="248"/>
                    </a:lnTo>
                    <a:lnTo>
                      <a:pt x="157" y="243"/>
                    </a:lnTo>
                    <a:lnTo>
                      <a:pt x="162" y="238"/>
                    </a:lnTo>
                    <a:lnTo>
                      <a:pt x="168" y="231"/>
                    </a:lnTo>
                    <a:lnTo>
                      <a:pt x="171" y="225"/>
                    </a:lnTo>
                    <a:lnTo>
                      <a:pt x="174" y="217"/>
                    </a:lnTo>
                    <a:lnTo>
                      <a:pt x="176" y="209"/>
                    </a:lnTo>
                    <a:lnTo>
                      <a:pt x="179" y="200"/>
                    </a:lnTo>
                    <a:lnTo>
                      <a:pt x="180" y="189"/>
                    </a:lnTo>
                    <a:lnTo>
                      <a:pt x="182" y="179"/>
                    </a:lnTo>
                    <a:lnTo>
                      <a:pt x="182" y="169"/>
                    </a:lnTo>
                    <a:lnTo>
                      <a:pt x="182" y="0"/>
                    </a:lnTo>
                    <a:lnTo>
                      <a:pt x="221" y="0"/>
                    </a:lnTo>
                    <a:lnTo>
                      <a:pt x="221" y="167"/>
                    </a:lnTo>
                    <a:lnTo>
                      <a:pt x="221" y="181"/>
                    </a:lnTo>
                    <a:lnTo>
                      <a:pt x="220" y="196"/>
                    </a:lnTo>
                    <a:lnTo>
                      <a:pt x="217" y="209"/>
                    </a:lnTo>
                    <a:lnTo>
                      <a:pt x="213" y="221"/>
                    </a:lnTo>
                    <a:lnTo>
                      <a:pt x="210" y="233"/>
                    </a:lnTo>
                    <a:lnTo>
                      <a:pt x="204" y="243"/>
                    </a:lnTo>
                    <a:lnTo>
                      <a:pt x="198" y="252"/>
                    </a:lnTo>
                    <a:lnTo>
                      <a:pt x="192" y="261"/>
                    </a:lnTo>
                    <a:lnTo>
                      <a:pt x="184" y="268"/>
                    </a:lnTo>
                    <a:lnTo>
                      <a:pt x="175" y="275"/>
                    </a:lnTo>
                    <a:lnTo>
                      <a:pt x="165" y="281"/>
                    </a:lnTo>
                    <a:lnTo>
                      <a:pt x="155" y="286"/>
                    </a:lnTo>
                    <a:lnTo>
                      <a:pt x="145" y="289"/>
                    </a:lnTo>
                    <a:lnTo>
                      <a:pt x="133" y="291"/>
                    </a:lnTo>
                    <a:lnTo>
                      <a:pt x="120" y="294"/>
                    </a:lnTo>
                    <a:lnTo>
                      <a:pt x="108" y="294"/>
                    </a:lnTo>
                    <a:lnTo>
                      <a:pt x="95" y="294"/>
                    </a:lnTo>
                    <a:lnTo>
                      <a:pt x="82" y="291"/>
                    </a:lnTo>
                    <a:lnTo>
                      <a:pt x="71" y="289"/>
                    </a:lnTo>
                    <a:lnTo>
                      <a:pt x="61" y="286"/>
                    </a:lnTo>
                    <a:lnTo>
                      <a:pt x="52" y="281"/>
                    </a:lnTo>
                    <a:lnTo>
                      <a:pt x="43" y="276"/>
                    </a:lnTo>
                    <a:lnTo>
                      <a:pt x="34" y="270"/>
                    </a:lnTo>
                    <a:lnTo>
                      <a:pt x="28" y="262"/>
                    </a:lnTo>
                    <a:lnTo>
                      <a:pt x="20" y="253"/>
                    </a:lnTo>
                    <a:lnTo>
                      <a:pt x="15" y="244"/>
                    </a:lnTo>
                    <a:lnTo>
                      <a:pt x="10" y="233"/>
                    </a:lnTo>
                    <a:lnTo>
                      <a:pt x="6" y="223"/>
                    </a:lnTo>
                    <a:lnTo>
                      <a:pt x="3" y="210"/>
                    </a:lnTo>
                    <a:lnTo>
                      <a:pt x="1" y="197"/>
                    </a:lnTo>
                    <a:lnTo>
                      <a:pt x="0" y="182"/>
                    </a:lnTo>
                    <a:lnTo>
                      <a:pt x="0" y="16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5" name="Freeform 70"/>
              <p:cNvSpPr>
                <a:spLocks/>
              </p:cNvSpPr>
              <p:nvPr/>
            </p:nvSpPr>
            <p:spPr bwMode="auto">
              <a:xfrm>
                <a:off x="2666" y="3805"/>
                <a:ext cx="13" cy="14"/>
              </a:xfrm>
              <a:custGeom>
                <a:avLst/>
                <a:gdLst>
                  <a:gd name="T0" fmla="*/ 53 w 53"/>
                  <a:gd name="T1" fmla="*/ 28 h 56"/>
                  <a:gd name="T2" fmla="*/ 52 w 53"/>
                  <a:gd name="T3" fmla="*/ 34 h 56"/>
                  <a:gd name="T4" fmla="*/ 51 w 53"/>
                  <a:gd name="T5" fmla="*/ 39 h 56"/>
                  <a:gd name="T6" fmla="*/ 48 w 53"/>
                  <a:gd name="T7" fmla="*/ 43 h 56"/>
                  <a:gd name="T8" fmla="*/ 46 w 53"/>
                  <a:gd name="T9" fmla="*/ 48 h 56"/>
                  <a:gd name="T10" fmla="*/ 42 w 53"/>
                  <a:gd name="T11" fmla="*/ 51 h 56"/>
                  <a:gd name="T12" fmla="*/ 37 w 53"/>
                  <a:gd name="T13" fmla="*/ 53 h 56"/>
                  <a:gd name="T14" fmla="*/ 32 w 53"/>
                  <a:gd name="T15" fmla="*/ 56 h 56"/>
                  <a:gd name="T16" fmla="*/ 27 w 53"/>
                  <a:gd name="T17" fmla="*/ 56 h 56"/>
                  <a:gd name="T18" fmla="*/ 20 w 53"/>
                  <a:gd name="T19" fmla="*/ 56 h 56"/>
                  <a:gd name="T20" fmla="*/ 15 w 53"/>
                  <a:gd name="T21" fmla="*/ 53 h 56"/>
                  <a:gd name="T22" fmla="*/ 11 w 53"/>
                  <a:gd name="T23" fmla="*/ 51 h 56"/>
                  <a:gd name="T24" fmla="*/ 8 w 53"/>
                  <a:gd name="T25" fmla="*/ 48 h 56"/>
                  <a:gd name="T26" fmla="*/ 4 w 53"/>
                  <a:gd name="T27" fmla="*/ 43 h 56"/>
                  <a:gd name="T28" fmla="*/ 1 w 53"/>
                  <a:gd name="T29" fmla="*/ 39 h 56"/>
                  <a:gd name="T30" fmla="*/ 0 w 53"/>
                  <a:gd name="T31" fmla="*/ 34 h 56"/>
                  <a:gd name="T32" fmla="*/ 0 w 53"/>
                  <a:gd name="T33" fmla="*/ 28 h 56"/>
                  <a:gd name="T34" fmla="*/ 0 w 53"/>
                  <a:gd name="T35" fmla="*/ 21 h 56"/>
                  <a:gd name="T36" fmla="*/ 1 w 53"/>
                  <a:gd name="T37" fmla="*/ 16 h 56"/>
                  <a:gd name="T38" fmla="*/ 4 w 53"/>
                  <a:gd name="T39" fmla="*/ 13 h 56"/>
                  <a:gd name="T40" fmla="*/ 8 w 53"/>
                  <a:gd name="T41" fmla="*/ 7 h 56"/>
                  <a:gd name="T42" fmla="*/ 11 w 53"/>
                  <a:gd name="T43" fmla="*/ 4 h 56"/>
                  <a:gd name="T44" fmla="*/ 15 w 53"/>
                  <a:gd name="T45" fmla="*/ 1 h 56"/>
                  <a:gd name="T46" fmla="*/ 20 w 53"/>
                  <a:gd name="T47" fmla="*/ 0 h 56"/>
                  <a:gd name="T48" fmla="*/ 27 w 53"/>
                  <a:gd name="T49" fmla="*/ 0 h 56"/>
                  <a:gd name="T50" fmla="*/ 32 w 53"/>
                  <a:gd name="T51" fmla="*/ 0 h 56"/>
                  <a:gd name="T52" fmla="*/ 37 w 53"/>
                  <a:gd name="T53" fmla="*/ 1 h 56"/>
                  <a:gd name="T54" fmla="*/ 42 w 53"/>
                  <a:gd name="T55" fmla="*/ 4 h 56"/>
                  <a:gd name="T56" fmla="*/ 46 w 53"/>
                  <a:gd name="T57" fmla="*/ 7 h 56"/>
                  <a:gd name="T58" fmla="*/ 48 w 53"/>
                  <a:gd name="T59" fmla="*/ 11 h 56"/>
                  <a:gd name="T60" fmla="*/ 51 w 53"/>
                  <a:gd name="T61" fmla="*/ 16 h 56"/>
                  <a:gd name="T62" fmla="*/ 52 w 53"/>
                  <a:gd name="T63" fmla="*/ 21 h 56"/>
                  <a:gd name="T64" fmla="*/ 53 w 53"/>
                  <a:gd name="T6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56">
                    <a:moveTo>
                      <a:pt x="53" y="28"/>
                    </a:moveTo>
                    <a:lnTo>
                      <a:pt x="52" y="34"/>
                    </a:lnTo>
                    <a:lnTo>
                      <a:pt x="51" y="39"/>
                    </a:lnTo>
                    <a:lnTo>
                      <a:pt x="48" y="43"/>
                    </a:lnTo>
                    <a:lnTo>
                      <a:pt x="46" y="48"/>
                    </a:lnTo>
                    <a:lnTo>
                      <a:pt x="42" y="51"/>
                    </a:lnTo>
                    <a:lnTo>
                      <a:pt x="37" y="53"/>
                    </a:lnTo>
                    <a:lnTo>
                      <a:pt x="32" y="56"/>
                    </a:lnTo>
                    <a:lnTo>
                      <a:pt x="27" y="56"/>
                    </a:lnTo>
                    <a:lnTo>
                      <a:pt x="20" y="56"/>
                    </a:lnTo>
                    <a:lnTo>
                      <a:pt x="15" y="53"/>
                    </a:lnTo>
                    <a:lnTo>
                      <a:pt x="11" y="51"/>
                    </a:lnTo>
                    <a:lnTo>
                      <a:pt x="8" y="48"/>
                    </a:lnTo>
                    <a:lnTo>
                      <a:pt x="4" y="43"/>
                    </a:lnTo>
                    <a:lnTo>
                      <a:pt x="1" y="39"/>
                    </a:lnTo>
                    <a:lnTo>
                      <a:pt x="0" y="34"/>
                    </a:lnTo>
                    <a:lnTo>
                      <a:pt x="0" y="28"/>
                    </a:lnTo>
                    <a:lnTo>
                      <a:pt x="0" y="21"/>
                    </a:lnTo>
                    <a:lnTo>
                      <a:pt x="1" y="16"/>
                    </a:lnTo>
                    <a:lnTo>
                      <a:pt x="4" y="13"/>
                    </a:lnTo>
                    <a:lnTo>
                      <a:pt x="8" y="7"/>
                    </a:lnTo>
                    <a:lnTo>
                      <a:pt x="11" y="4"/>
                    </a:lnTo>
                    <a:lnTo>
                      <a:pt x="15" y="1"/>
                    </a:lnTo>
                    <a:lnTo>
                      <a:pt x="20" y="0"/>
                    </a:lnTo>
                    <a:lnTo>
                      <a:pt x="27" y="0"/>
                    </a:lnTo>
                    <a:lnTo>
                      <a:pt x="32" y="0"/>
                    </a:lnTo>
                    <a:lnTo>
                      <a:pt x="37" y="1"/>
                    </a:lnTo>
                    <a:lnTo>
                      <a:pt x="42" y="4"/>
                    </a:lnTo>
                    <a:lnTo>
                      <a:pt x="46" y="7"/>
                    </a:lnTo>
                    <a:lnTo>
                      <a:pt x="48" y="11"/>
                    </a:lnTo>
                    <a:lnTo>
                      <a:pt x="51" y="16"/>
                    </a:lnTo>
                    <a:lnTo>
                      <a:pt x="52" y="21"/>
                    </a:lnTo>
                    <a:lnTo>
                      <a:pt x="5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6" name="Freeform 71"/>
              <p:cNvSpPr>
                <a:spLocks/>
              </p:cNvSpPr>
              <p:nvPr/>
            </p:nvSpPr>
            <p:spPr bwMode="auto">
              <a:xfrm>
                <a:off x="2688" y="3744"/>
                <a:ext cx="45" cy="75"/>
              </a:xfrm>
              <a:custGeom>
                <a:avLst/>
                <a:gdLst>
                  <a:gd name="T0" fmla="*/ 11 w 182"/>
                  <a:gd name="T1" fmla="*/ 246 h 298"/>
                  <a:gd name="T2" fmla="*/ 45 w 182"/>
                  <a:gd name="T3" fmla="*/ 260 h 298"/>
                  <a:gd name="T4" fmla="*/ 81 w 182"/>
                  <a:gd name="T5" fmla="*/ 265 h 298"/>
                  <a:gd name="T6" fmla="*/ 106 w 182"/>
                  <a:gd name="T7" fmla="*/ 261 h 298"/>
                  <a:gd name="T8" fmla="*/ 125 w 182"/>
                  <a:gd name="T9" fmla="*/ 252 h 298"/>
                  <a:gd name="T10" fmla="*/ 138 w 182"/>
                  <a:gd name="T11" fmla="*/ 237 h 298"/>
                  <a:gd name="T12" fmla="*/ 142 w 182"/>
                  <a:gd name="T13" fmla="*/ 216 h 298"/>
                  <a:gd name="T14" fmla="*/ 139 w 182"/>
                  <a:gd name="T15" fmla="*/ 199 h 298"/>
                  <a:gd name="T16" fmla="*/ 129 w 182"/>
                  <a:gd name="T17" fmla="*/ 183 h 298"/>
                  <a:gd name="T18" fmla="*/ 111 w 182"/>
                  <a:gd name="T19" fmla="*/ 172 h 298"/>
                  <a:gd name="T20" fmla="*/ 86 w 182"/>
                  <a:gd name="T21" fmla="*/ 162 h 298"/>
                  <a:gd name="T22" fmla="*/ 50 w 182"/>
                  <a:gd name="T23" fmla="*/ 145 h 298"/>
                  <a:gd name="T24" fmla="*/ 26 w 182"/>
                  <a:gd name="T25" fmla="*/ 127 h 298"/>
                  <a:gd name="T26" fmla="*/ 17 w 182"/>
                  <a:gd name="T27" fmla="*/ 117 h 298"/>
                  <a:gd name="T28" fmla="*/ 11 w 182"/>
                  <a:gd name="T29" fmla="*/ 104 h 298"/>
                  <a:gd name="T30" fmla="*/ 8 w 182"/>
                  <a:gd name="T31" fmla="*/ 93 h 298"/>
                  <a:gd name="T32" fmla="*/ 7 w 182"/>
                  <a:gd name="T33" fmla="*/ 79 h 298"/>
                  <a:gd name="T34" fmla="*/ 8 w 182"/>
                  <a:gd name="T35" fmla="*/ 62 h 298"/>
                  <a:gd name="T36" fmla="*/ 13 w 182"/>
                  <a:gd name="T37" fmla="*/ 47 h 298"/>
                  <a:gd name="T38" fmla="*/ 22 w 182"/>
                  <a:gd name="T39" fmla="*/ 35 h 298"/>
                  <a:gd name="T40" fmla="*/ 34 w 182"/>
                  <a:gd name="T41" fmla="*/ 22 h 298"/>
                  <a:gd name="T42" fmla="*/ 48 w 182"/>
                  <a:gd name="T43" fmla="*/ 12 h 298"/>
                  <a:gd name="T44" fmla="*/ 64 w 182"/>
                  <a:gd name="T45" fmla="*/ 5 h 298"/>
                  <a:gd name="T46" fmla="*/ 83 w 182"/>
                  <a:gd name="T47" fmla="*/ 1 h 298"/>
                  <a:gd name="T48" fmla="*/ 103 w 182"/>
                  <a:gd name="T49" fmla="*/ 0 h 298"/>
                  <a:gd name="T50" fmla="*/ 140 w 182"/>
                  <a:gd name="T51" fmla="*/ 3 h 298"/>
                  <a:gd name="T52" fmla="*/ 170 w 182"/>
                  <a:gd name="T53" fmla="*/ 14 h 298"/>
                  <a:gd name="T54" fmla="*/ 147 w 182"/>
                  <a:gd name="T55" fmla="*/ 40 h 298"/>
                  <a:gd name="T56" fmla="*/ 117 w 182"/>
                  <a:gd name="T57" fmla="*/ 33 h 298"/>
                  <a:gd name="T58" fmla="*/ 89 w 182"/>
                  <a:gd name="T59" fmla="*/ 33 h 298"/>
                  <a:gd name="T60" fmla="*/ 69 w 182"/>
                  <a:gd name="T61" fmla="*/ 40 h 298"/>
                  <a:gd name="T62" fmla="*/ 55 w 182"/>
                  <a:gd name="T63" fmla="*/ 51 h 298"/>
                  <a:gd name="T64" fmla="*/ 48 w 182"/>
                  <a:gd name="T65" fmla="*/ 66 h 298"/>
                  <a:gd name="T66" fmla="*/ 48 w 182"/>
                  <a:gd name="T67" fmla="*/ 83 h 298"/>
                  <a:gd name="T68" fmla="*/ 54 w 182"/>
                  <a:gd name="T69" fmla="*/ 98 h 298"/>
                  <a:gd name="T70" fmla="*/ 67 w 182"/>
                  <a:gd name="T71" fmla="*/ 111 h 298"/>
                  <a:gd name="T72" fmla="*/ 89 w 182"/>
                  <a:gd name="T73" fmla="*/ 122 h 298"/>
                  <a:gd name="T74" fmla="*/ 125 w 182"/>
                  <a:gd name="T75" fmla="*/ 136 h 298"/>
                  <a:gd name="T76" fmla="*/ 154 w 182"/>
                  <a:gd name="T77" fmla="*/ 154 h 298"/>
                  <a:gd name="T78" fmla="*/ 172 w 182"/>
                  <a:gd name="T79" fmla="*/ 174 h 298"/>
                  <a:gd name="T80" fmla="*/ 181 w 182"/>
                  <a:gd name="T81" fmla="*/ 200 h 298"/>
                  <a:gd name="T82" fmla="*/ 181 w 182"/>
                  <a:gd name="T83" fmla="*/ 223 h 298"/>
                  <a:gd name="T84" fmla="*/ 179 w 182"/>
                  <a:gd name="T85" fmla="*/ 239 h 298"/>
                  <a:gd name="T86" fmla="*/ 171 w 182"/>
                  <a:gd name="T87" fmla="*/ 255 h 298"/>
                  <a:gd name="T88" fmla="*/ 161 w 182"/>
                  <a:gd name="T89" fmla="*/ 269 h 298"/>
                  <a:gd name="T90" fmla="*/ 147 w 182"/>
                  <a:gd name="T91" fmla="*/ 280 h 298"/>
                  <a:gd name="T92" fmla="*/ 130 w 182"/>
                  <a:gd name="T93" fmla="*/ 289 h 298"/>
                  <a:gd name="T94" fmla="*/ 111 w 182"/>
                  <a:gd name="T95" fmla="*/ 294 h 298"/>
                  <a:gd name="T96" fmla="*/ 89 w 182"/>
                  <a:gd name="T97" fmla="*/ 298 h 298"/>
                  <a:gd name="T98" fmla="*/ 67 w 182"/>
                  <a:gd name="T99" fmla="*/ 298 h 298"/>
                  <a:gd name="T100" fmla="*/ 46 w 182"/>
                  <a:gd name="T101" fmla="*/ 295 h 298"/>
                  <a:gd name="T102" fmla="*/ 25 w 182"/>
                  <a:gd name="T103" fmla="*/ 289 h 298"/>
                  <a:gd name="T104" fmla="*/ 8 w 182"/>
                  <a:gd name="T10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2" h="298">
                    <a:moveTo>
                      <a:pt x="0" y="279"/>
                    </a:moveTo>
                    <a:lnTo>
                      <a:pt x="11" y="246"/>
                    </a:lnTo>
                    <a:lnTo>
                      <a:pt x="27" y="255"/>
                    </a:lnTo>
                    <a:lnTo>
                      <a:pt x="45" y="260"/>
                    </a:lnTo>
                    <a:lnTo>
                      <a:pt x="63" y="263"/>
                    </a:lnTo>
                    <a:lnTo>
                      <a:pt x="81" y="265"/>
                    </a:lnTo>
                    <a:lnTo>
                      <a:pt x="95" y="263"/>
                    </a:lnTo>
                    <a:lnTo>
                      <a:pt x="106" y="261"/>
                    </a:lnTo>
                    <a:lnTo>
                      <a:pt x="116" y="257"/>
                    </a:lnTo>
                    <a:lnTo>
                      <a:pt x="125" y="252"/>
                    </a:lnTo>
                    <a:lnTo>
                      <a:pt x="133" y="244"/>
                    </a:lnTo>
                    <a:lnTo>
                      <a:pt x="138" y="237"/>
                    </a:lnTo>
                    <a:lnTo>
                      <a:pt x="140" y="227"/>
                    </a:lnTo>
                    <a:lnTo>
                      <a:pt x="142" y="216"/>
                    </a:lnTo>
                    <a:lnTo>
                      <a:pt x="142" y="207"/>
                    </a:lnTo>
                    <a:lnTo>
                      <a:pt x="139" y="199"/>
                    </a:lnTo>
                    <a:lnTo>
                      <a:pt x="134" y="191"/>
                    </a:lnTo>
                    <a:lnTo>
                      <a:pt x="129" y="183"/>
                    </a:lnTo>
                    <a:lnTo>
                      <a:pt x="121" y="178"/>
                    </a:lnTo>
                    <a:lnTo>
                      <a:pt x="111" y="172"/>
                    </a:lnTo>
                    <a:lnTo>
                      <a:pt x="100" y="167"/>
                    </a:lnTo>
                    <a:lnTo>
                      <a:pt x="86" y="162"/>
                    </a:lnTo>
                    <a:lnTo>
                      <a:pt x="67" y="154"/>
                    </a:lnTo>
                    <a:lnTo>
                      <a:pt x="50" y="145"/>
                    </a:lnTo>
                    <a:lnTo>
                      <a:pt x="36" y="136"/>
                    </a:lnTo>
                    <a:lnTo>
                      <a:pt x="26" y="127"/>
                    </a:lnTo>
                    <a:lnTo>
                      <a:pt x="21" y="122"/>
                    </a:lnTo>
                    <a:lnTo>
                      <a:pt x="17" y="117"/>
                    </a:lnTo>
                    <a:lnTo>
                      <a:pt x="14" y="111"/>
                    </a:lnTo>
                    <a:lnTo>
                      <a:pt x="11" y="104"/>
                    </a:lnTo>
                    <a:lnTo>
                      <a:pt x="9" y="99"/>
                    </a:lnTo>
                    <a:lnTo>
                      <a:pt x="8" y="93"/>
                    </a:lnTo>
                    <a:lnTo>
                      <a:pt x="7" y="85"/>
                    </a:lnTo>
                    <a:lnTo>
                      <a:pt x="7" y="79"/>
                    </a:lnTo>
                    <a:lnTo>
                      <a:pt x="7" y="70"/>
                    </a:lnTo>
                    <a:lnTo>
                      <a:pt x="8" y="62"/>
                    </a:lnTo>
                    <a:lnTo>
                      <a:pt x="11" y="55"/>
                    </a:lnTo>
                    <a:lnTo>
                      <a:pt x="13" y="47"/>
                    </a:lnTo>
                    <a:lnTo>
                      <a:pt x="17" y="41"/>
                    </a:lnTo>
                    <a:lnTo>
                      <a:pt x="22" y="35"/>
                    </a:lnTo>
                    <a:lnTo>
                      <a:pt x="27" y="28"/>
                    </a:lnTo>
                    <a:lnTo>
                      <a:pt x="34" y="22"/>
                    </a:lnTo>
                    <a:lnTo>
                      <a:pt x="40" y="17"/>
                    </a:lnTo>
                    <a:lnTo>
                      <a:pt x="48" y="12"/>
                    </a:lnTo>
                    <a:lnTo>
                      <a:pt x="56" y="8"/>
                    </a:lnTo>
                    <a:lnTo>
                      <a:pt x="64" y="5"/>
                    </a:lnTo>
                    <a:lnTo>
                      <a:pt x="73" y="3"/>
                    </a:lnTo>
                    <a:lnTo>
                      <a:pt x="83" y="1"/>
                    </a:lnTo>
                    <a:lnTo>
                      <a:pt x="93" y="0"/>
                    </a:lnTo>
                    <a:lnTo>
                      <a:pt x="103" y="0"/>
                    </a:lnTo>
                    <a:lnTo>
                      <a:pt x="123" y="0"/>
                    </a:lnTo>
                    <a:lnTo>
                      <a:pt x="140" y="3"/>
                    </a:lnTo>
                    <a:lnTo>
                      <a:pt x="157" y="8"/>
                    </a:lnTo>
                    <a:lnTo>
                      <a:pt x="170" y="14"/>
                    </a:lnTo>
                    <a:lnTo>
                      <a:pt x="159" y="46"/>
                    </a:lnTo>
                    <a:lnTo>
                      <a:pt x="147" y="40"/>
                    </a:lnTo>
                    <a:lnTo>
                      <a:pt x="133" y="36"/>
                    </a:lnTo>
                    <a:lnTo>
                      <a:pt x="117" y="33"/>
                    </a:lnTo>
                    <a:lnTo>
                      <a:pt x="102" y="32"/>
                    </a:lnTo>
                    <a:lnTo>
                      <a:pt x="89" y="33"/>
                    </a:lnTo>
                    <a:lnTo>
                      <a:pt x="79" y="36"/>
                    </a:lnTo>
                    <a:lnTo>
                      <a:pt x="69" y="40"/>
                    </a:lnTo>
                    <a:lnTo>
                      <a:pt x="61" y="45"/>
                    </a:lnTo>
                    <a:lnTo>
                      <a:pt x="55" y="51"/>
                    </a:lnTo>
                    <a:lnTo>
                      <a:pt x="50" y="59"/>
                    </a:lnTo>
                    <a:lnTo>
                      <a:pt x="48" y="66"/>
                    </a:lnTo>
                    <a:lnTo>
                      <a:pt x="46" y="74"/>
                    </a:lnTo>
                    <a:lnTo>
                      <a:pt x="48" y="83"/>
                    </a:lnTo>
                    <a:lnTo>
                      <a:pt x="50" y="90"/>
                    </a:lnTo>
                    <a:lnTo>
                      <a:pt x="54" y="98"/>
                    </a:lnTo>
                    <a:lnTo>
                      <a:pt x="59" y="104"/>
                    </a:lnTo>
                    <a:lnTo>
                      <a:pt x="67" y="111"/>
                    </a:lnTo>
                    <a:lnTo>
                      <a:pt x="77" y="116"/>
                    </a:lnTo>
                    <a:lnTo>
                      <a:pt x="89" y="122"/>
                    </a:lnTo>
                    <a:lnTo>
                      <a:pt x="106" y="129"/>
                    </a:lnTo>
                    <a:lnTo>
                      <a:pt x="125" y="136"/>
                    </a:lnTo>
                    <a:lnTo>
                      <a:pt x="142" y="145"/>
                    </a:lnTo>
                    <a:lnTo>
                      <a:pt x="154" y="154"/>
                    </a:lnTo>
                    <a:lnTo>
                      <a:pt x="165" y="163"/>
                    </a:lnTo>
                    <a:lnTo>
                      <a:pt x="172" y="174"/>
                    </a:lnTo>
                    <a:lnTo>
                      <a:pt x="177" y="186"/>
                    </a:lnTo>
                    <a:lnTo>
                      <a:pt x="181" y="200"/>
                    </a:lnTo>
                    <a:lnTo>
                      <a:pt x="182" y="214"/>
                    </a:lnTo>
                    <a:lnTo>
                      <a:pt x="181" y="223"/>
                    </a:lnTo>
                    <a:lnTo>
                      <a:pt x="180" y="232"/>
                    </a:lnTo>
                    <a:lnTo>
                      <a:pt x="179" y="239"/>
                    </a:lnTo>
                    <a:lnTo>
                      <a:pt x="175" y="247"/>
                    </a:lnTo>
                    <a:lnTo>
                      <a:pt x="171" y="255"/>
                    </a:lnTo>
                    <a:lnTo>
                      <a:pt x="167" y="262"/>
                    </a:lnTo>
                    <a:lnTo>
                      <a:pt x="161" y="269"/>
                    </a:lnTo>
                    <a:lnTo>
                      <a:pt x="154" y="274"/>
                    </a:lnTo>
                    <a:lnTo>
                      <a:pt x="147" y="280"/>
                    </a:lnTo>
                    <a:lnTo>
                      <a:pt x="139" y="285"/>
                    </a:lnTo>
                    <a:lnTo>
                      <a:pt x="130" y="289"/>
                    </a:lnTo>
                    <a:lnTo>
                      <a:pt x="121" y="291"/>
                    </a:lnTo>
                    <a:lnTo>
                      <a:pt x="111" y="294"/>
                    </a:lnTo>
                    <a:lnTo>
                      <a:pt x="101" y="297"/>
                    </a:lnTo>
                    <a:lnTo>
                      <a:pt x="89" y="298"/>
                    </a:lnTo>
                    <a:lnTo>
                      <a:pt x="78" y="298"/>
                    </a:lnTo>
                    <a:lnTo>
                      <a:pt x="67" y="298"/>
                    </a:lnTo>
                    <a:lnTo>
                      <a:pt x="56" y="297"/>
                    </a:lnTo>
                    <a:lnTo>
                      <a:pt x="46" y="295"/>
                    </a:lnTo>
                    <a:lnTo>
                      <a:pt x="35" y="293"/>
                    </a:lnTo>
                    <a:lnTo>
                      <a:pt x="25" y="289"/>
                    </a:lnTo>
                    <a:lnTo>
                      <a:pt x="16" y="286"/>
                    </a:lnTo>
                    <a:lnTo>
                      <a:pt x="8" y="283"/>
                    </a:lnTo>
                    <a:lnTo>
                      <a:pt x="0" y="2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7" name="Freeform 72"/>
              <p:cNvSpPr>
                <a:spLocks/>
              </p:cNvSpPr>
              <p:nvPr/>
            </p:nvSpPr>
            <p:spPr bwMode="auto">
              <a:xfrm>
                <a:off x="2744" y="3805"/>
                <a:ext cx="13" cy="14"/>
              </a:xfrm>
              <a:custGeom>
                <a:avLst/>
                <a:gdLst>
                  <a:gd name="T0" fmla="*/ 54 w 54"/>
                  <a:gd name="T1" fmla="*/ 28 h 56"/>
                  <a:gd name="T2" fmla="*/ 52 w 54"/>
                  <a:gd name="T3" fmla="*/ 34 h 56"/>
                  <a:gd name="T4" fmla="*/ 51 w 54"/>
                  <a:gd name="T5" fmla="*/ 39 h 56"/>
                  <a:gd name="T6" fmla="*/ 49 w 54"/>
                  <a:gd name="T7" fmla="*/ 43 h 56"/>
                  <a:gd name="T8" fmla="*/ 46 w 54"/>
                  <a:gd name="T9" fmla="*/ 48 h 56"/>
                  <a:gd name="T10" fmla="*/ 41 w 54"/>
                  <a:gd name="T11" fmla="*/ 51 h 56"/>
                  <a:gd name="T12" fmla="*/ 37 w 54"/>
                  <a:gd name="T13" fmla="*/ 53 h 56"/>
                  <a:gd name="T14" fmla="*/ 32 w 54"/>
                  <a:gd name="T15" fmla="*/ 56 h 56"/>
                  <a:gd name="T16" fmla="*/ 26 w 54"/>
                  <a:gd name="T17" fmla="*/ 56 h 56"/>
                  <a:gd name="T18" fmla="*/ 21 w 54"/>
                  <a:gd name="T19" fmla="*/ 56 h 56"/>
                  <a:gd name="T20" fmla="*/ 16 w 54"/>
                  <a:gd name="T21" fmla="*/ 53 h 56"/>
                  <a:gd name="T22" fmla="*/ 12 w 54"/>
                  <a:gd name="T23" fmla="*/ 51 h 56"/>
                  <a:gd name="T24" fmla="*/ 7 w 54"/>
                  <a:gd name="T25" fmla="*/ 48 h 56"/>
                  <a:gd name="T26" fmla="*/ 4 w 54"/>
                  <a:gd name="T27" fmla="*/ 43 h 56"/>
                  <a:gd name="T28" fmla="*/ 2 w 54"/>
                  <a:gd name="T29" fmla="*/ 39 h 56"/>
                  <a:gd name="T30" fmla="*/ 0 w 54"/>
                  <a:gd name="T31" fmla="*/ 34 h 56"/>
                  <a:gd name="T32" fmla="*/ 0 w 54"/>
                  <a:gd name="T33" fmla="*/ 28 h 56"/>
                  <a:gd name="T34" fmla="*/ 0 w 54"/>
                  <a:gd name="T35" fmla="*/ 21 h 56"/>
                  <a:gd name="T36" fmla="*/ 2 w 54"/>
                  <a:gd name="T37" fmla="*/ 16 h 56"/>
                  <a:gd name="T38" fmla="*/ 4 w 54"/>
                  <a:gd name="T39" fmla="*/ 13 h 56"/>
                  <a:gd name="T40" fmla="*/ 8 w 54"/>
                  <a:gd name="T41" fmla="*/ 7 h 56"/>
                  <a:gd name="T42" fmla="*/ 12 w 54"/>
                  <a:gd name="T43" fmla="*/ 4 h 56"/>
                  <a:gd name="T44" fmla="*/ 16 w 54"/>
                  <a:gd name="T45" fmla="*/ 1 h 56"/>
                  <a:gd name="T46" fmla="*/ 21 w 54"/>
                  <a:gd name="T47" fmla="*/ 0 h 56"/>
                  <a:gd name="T48" fmla="*/ 27 w 54"/>
                  <a:gd name="T49" fmla="*/ 0 h 56"/>
                  <a:gd name="T50" fmla="*/ 32 w 54"/>
                  <a:gd name="T51" fmla="*/ 0 h 56"/>
                  <a:gd name="T52" fmla="*/ 37 w 54"/>
                  <a:gd name="T53" fmla="*/ 1 h 56"/>
                  <a:gd name="T54" fmla="*/ 42 w 54"/>
                  <a:gd name="T55" fmla="*/ 4 h 56"/>
                  <a:gd name="T56" fmla="*/ 46 w 54"/>
                  <a:gd name="T57" fmla="*/ 7 h 56"/>
                  <a:gd name="T58" fmla="*/ 49 w 54"/>
                  <a:gd name="T59" fmla="*/ 11 h 56"/>
                  <a:gd name="T60" fmla="*/ 51 w 54"/>
                  <a:gd name="T61" fmla="*/ 16 h 56"/>
                  <a:gd name="T62" fmla="*/ 52 w 54"/>
                  <a:gd name="T63" fmla="*/ 21 h 56"/>
                  <a:gd name="T64" fmla="*/ 54 w 54"/>
                  <a:gd name="T6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56">
                    <a:moveTo>
                      <a:pt x="54" y="28"/>
                    </a:moveTo>
                    <a:lnTo>
                      <a:pt x="52" y="34"/>
                    </a:lnTo>
                    <a:lnTo>
                      <a:pt x="51" y="39"/>
                    </a:lnTo>
                    <a:lnTo>
                      <a:pt x="49" y="43"/>
                    </a:lnTo>
                    <a:lnTo>
                      <a:pt x="46" y="48"/>
                    </a:lnTo>
                    <a:lnTo>
                      <a:pt x="41" y="51"/>
                    </a:lnTo>
                    <a:lnTo>
                      <a:pt x="37" y="53"/>
                    </a:lnTo>
                    <a:lnTo>
                      <a:pt x="32" y="56"/>
                    </a:lnTo>
                    <a:lnTo>
                      <a:pt x="26" y="56"/>
                    </a:lnTo>
                    <a:lnTo>
                      <a:pt x="21" y="56"/>
                    </a:lnTo>
                    <a:lnTo>
                      <a:pt x="16" y="53"/>
                    </a:lnTo>
                    <a:lnTo>
                      <a:pt x="12" y="51"/>
                    </a:lnTo>
                    <a:lnTo>
                      <a:pt x="7" y="48"/>
                    </a:lnTo>
                    <a:lnTo>
                      <a:pt x="4" y="43"/>
                    </a:lnTo>
                    <a:lnTo>
                      <a:pt x="2" y="39"/>
                    </a:lnTo>
                    <a:lnTo>
                      <a:pt x="0" y="34"/>
                    </a:lnTo>
                    <a:lnTo>
                      <a:pt x="0" y="28"/>
                    </a:lnTo>
                    <a:lnTo>
                      <a:pt x="0" y="21"/>
                    </a:lnTo>
                    <a:lnTo>
                      <a:pt x="2" y="16"/>
                    </a:lnTo>
                    <a:lnTo>
                      <a:pt x="4" y="13"/>
                    </a:lnTo>
                    <a:lnTo>
                      <a:pt x="8" y="7"/>
                    </a:lnTo>
                    <a:lnTo>
                      <a:pt x="12" y="4"/>
                    </a:lnTo>
                    <a:lnTo>
                      <a:pt x="16" y="1"/>
                    </a:lnTo>
                    <a:lnTo>
                      <a:pt x="21" y="0"/>
                    </a:lnTo>
                    <a:lnTo>
                      <a:pt x="27" y="0"/>
                    </a:lnTo>
                    <a:lnTo>
                      <a:pt x="32" y="0"/>
                    </a:lnTo>
                    <a:lnTo>
                      <a:pt x="37" y="1"/>
                    </a:lnTo>
                    <a:lnTo>
                      <a:pt x="42" y="4"/>
                    </a:lnTo>
                    <a:lnTo>
                      <a:pt x="46" y="7"/>
                    </a:lnTo>
                    <a:lnTo>
                      <a:pt x="49" y="11"/>
                    </a:lnTo>
                    <a:lnTo>
                      <a:pt x="51" y="16"/>
                    </a:lnTo>
                    <a:lnTo>
                      <a:pt x="52" y="21"/>
                    </a:lnTo>
                    <a:lnTo>
                      <a:pt x="5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8" name="Freeform 73"/>
              <p:cNvSpPr>
                <a:spLocks/>
              </p:cNvSpPr>
              <p:nvPr/>
            </p:nvSpPr>
            <p:spPr bwMode="auto">
              <a:xfrm>
                <a:off x="2773" y="3745"/>
                <a:ext cx="62" cy="72"/>
              </a:xfrm>
              <a:custGeom>
                <a:avLst/>
                <a:gdLst>
                  <a:gd name="T0" fmla="*/ 143 w 249"/>
                  <a:gd name="T1" fmla="*/ 289 h 289"/>
                  <a:gd name="T2" fmla="*/ 98 w 249"/>
                  <a:gd name="T3" fmla="*/ 289 h 289"/>
                  <a:gd name="T4" fmla="*/ 0 w 249"/>
                  <a:gd name="T5" fmla="*/ 0 h 289"/>
                  <a:gd name="T6" fmla="*/ 43 w 249"/>
                  <a:gd name="T7" fmla="*/ 0 h 289"/>
                  <a:gd name="T8" fmla="*/ 98 w 249"/>
                  <a:gd name="T9" fmla="*/ 168 h 289"/>
                  <a:gd name="T10" fmla="*/ 106 w 249"/>
                  <a:gd name="T11" fmla="*/ 192 h 289"/>
                  <a:gd name="T12" fmla="*/ 112 w 249"/>
                  <a:gd name="T13" fmla="*/ 214 h 289"/>
                  <a:gd name="T14" fmla="*/ 117 w 249"/>
                  <a:gd name="T15" fmla="*/ 233 h 289"/>
                  <a:gd name="T16" fmla="*/ 122 w 249"/>
                  <a:gd name="T17" fmla="*/ 249 h 289"/>
                  <a:gd name="T18" fmla="*/ 129 w 249"/>
                  <a:gd name="T19" fmla="*/ 226 h 289"/>
                  <a:gd name="T20" fmla="*/ 136 w 249"/>
                  <a:gd name="T21" fmla="*/ 201 h 289"/>
                  <a:gd name="T22" fmla="*/ 145 w 249"/>
                  <a:gd name="T23" fmla="*/ 173 h 289"/>
                  <a:gd name="T24" fmla="*/ 157 w 249"/>
                  <a:gd name="T25" fmla="*/ 142 h 289"/>
                  <a:gd name="T26" fmla="*/ 206 w 249"/>
                  <a:gd name="T27" fmla="*/ 0 h 289"/>
                  <a:gd name="T28" fmla="*/ 249 w 249"/>
                  <a:gd name="T29" fmla="*/ 0 h 289"/>
                  <a:gd name="T30" fmla="*/ 143 w 249"/>
                  <a:gd name="T31"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289">
                    <a:moveTo>
                      <a:pt x="143" y="289"/>
                    </a:moveTo>
                    <a:lnTo>
                      <a:pt x="98" y="289"/>
                    </a:lnTo>
                    <a:lnTo>
                      <a:pt x="0" y="0"/>
                    </a:lnTo>
                    <a:lnTo>
                      <a:pt x="43" y="0"/>
                    </a:lnTo>
                    <a:lnTo>
                      <a:pt x="98" y="168"/>
                    </a:lnTo>
                    <a:lnTo>
                      <a:pt x="106" y="192"/>
                    </a:lnTo>
                    <a:lnTo>
                      <a:pt x="112" y="214"/>
                    </a:lnTo>
                    <a:lnTo>
                      <a:pt x="117" y="233"/>
                    </a:lnTo>
                    <a:lnTo>
                      <a:pt x="122" y="249"/>
                    </a:lnTo>
                    <a:lnTo>
                      <a:pt x="129" y="226"/>
                    </a:lnTo>
                    <a:lnTo>
                      <a:pt x="136" y="201"/>
                    </a:lnTo>
                    <a:lnTo>
                      <a:pt x="145" y="173"/>
                    </a:lnTo>
                    <a:lnTo>
                      <a:pt x="157" y="142"/>
                    </a:lnTo>
                    <a:lnTo>
                      <a:pt x="206" y="0"/>
                    </a:lnTo>
                    <a:lnTo>
                      <a:pt x="249" y="0"/>
                    </a:lnTo>
                    <a:lnTo>
                      <a:pt x="143"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9" name="Freeform 74"/>
              <p:cNvSpPr>
                <a:spLocks noEditPoints="1"/>
              </p:cNvSpPr>
              <p:nvPr/>
            </p:nvSpPr>
            <p:spPr bwMode="auto">
              <a:xfrm>
                <a:off x="2842" y="3744"/>
                <a:ext cx="13" cy="73"/>
              </a:xfrm>
              <a:custGeom>
                <a:avLst/>
                <a:gdLst>
                  <a:gd name="T0" fmla="*/ 44 w 51"/>
                  <a:gd name="T1" fmla="*/ 295 h 295"/>
                  <a:gd name="T2" fmla="*/ 5 w 51"/>
                  <a:gd name="T3" fmla="*/ 295 h 295"/>
                  <a:gd name="T4" fmla="*/ 5 w 51"/>
                  <a:gd name="T5" fmla="*/ 87 h 295"/>
                  <a:gd name="T6" fmla="*/ 44 w 51"/>
                  <a:gd name="T7" fmla="*/ 87 h 295"/>
                  <a:gd name="T8" fmla="*/ 44 w 51"/>
                  <a:gd name="T9" fmla="*/ 295 h 295"/>
                  <a:gd name="T10" fmla="*/ 51 w 51"/>
                  <a:gd name="T11" fmla="*/ 25 h 295"/>
                  <a:gd name="T12" fmla="*/ 50 w 51"/>
                  <a:gd name="T13" fmla="*/ 30 h 295"/>
                  <a:gd name="T14" fmla="*/ 48 w 51"/>
                  <a:gd name="T15" fmla="*/ 34 h 295"/>
                  <a:gd name="T16" fmla="*/ 47 w 51"/>
                  <a:gd name="T17" fmla="*/ 39 h 295"/>
                  <a:gd name="T18" fmla="*/ 43 w 51"/>
                  <a:gd name="T19" fmla="*/ 43 h 295"/>
                  <a:gd name="T20" fmla="*/ 39 w 51"/>
                  <a:gd name="T21" fmla="*/ 45 h 295"/>
                  <a:gd name="T22" fmla="*/ 36 w 51"/>
                  <a:gd name="T23" fmla="*/ 48 h 295"/>
                  <a:gd name="T24" fmla="*/ 30 w 51"/>
                  <a:gd name="T25" fmla="*/ 49 h 295"/>
                  <a:gd name="T26" fmla="*/ 25 w 51"/>
                  <a:gd name="T27" fmla="*/ 50 h 295"/>
                  <a:gd name="T28" fmla="*/ 19 w 51"/>
                  <a:gd name="T29" fmla="*/ 49 h 295"/>
                  <a:gd name="T30" fmla="*/ 15 w 51"/>
                  <a:gd name="T31" fmla="*/ 48 h 295"/>
                  <a:gd name="T32" fmla="*/ 10 w 51"/>
                  <a:gd name="T33" fmla="*/ 45 h 295"/>
                  <a:gd name="T34" fmla="*/ 6 w 51"/>
                  <a:gd name="T35" fmla="*/ 43 h 295"/>
                  <a:gd name="T36" fmla="*/ 4 w 51"/>
                  <a:gd name="T37" fmla="*/ 39 h 295"/>
                  <a:gd name="T38" fmla="*/ 1 w 51"/>
                  <a:gd name="T39" fmla="*/ 34 h 295"/>
                  <a:gd name="T40" fmla="*/ 0 w 51"/>
                  <a:gd name="T41" fmla="*/ 30 h 295"/>
                  <a:gd name="T42" fmla="*/ 0 w 51"/>
                  <a:gd name="T43" fmla="*/ 25 h 295"/>
                  <a:gd name="T44" fmla="*/ 0 w 51"/>
                  <a:gd name="T45" fmla="*/ 20 h 295"/>
                  <a:gd name="T46" fmla="*/ 1 w 51"/>
                  <a:gd name="T47" fmla="*/ 15 h 295"/>
                  <a:gd name="T48" fmla="*/ 4 w 51"/>
                  <a:gd name="T49" fmla="*/ 11 h 295"/>
                  <a:gd name="T50" fmla="*/ 6 w 51"/>
                  <a:gd name="T51" fmla="*/ 7 h 295"/>
                  <a:gd name="T52" fmla="*/ 10 w 51"/>
                  <a:gd name="T53" fmla="*/ 3 h 295"/>
                  <a:gd name="T54" fmla="*/ 15 w 51"/>
                  <a:gd name="T55" fmla="*/ 2 h 295"/>
                  <a:gd name="T56" fmla="*/ 20 w 51"/>
                  <a:gd name="T57" fmla="*/ 1 h 295"/>
                  <a:gd name="T58" fmla="*/ 25 w 51"/>
                  <a:gd name="T59" fmla="*/ 0 h 295"/>
                  <a:gd name="T60" fmla="*/ 30 w 51"/>
                  <a:gd name="T61" fmla="*/ 1 h 295"/>
                  <a:gd name="T62" fmla="*/ 36 w 51"/>
                  <a:gd name="T63" fmla="*/ 2 h 295"/>
                  <a:gd name="T64" fmla="*/ 39 w 51"/>
                  <a:gd name="T65" fmla="*/ 3 h 295"/>
                  <a:gd name="T66" fmla="*/ 43 w 51"/>
                  <a:gd name="T67" fmla="*/ 7 h 295"/>
                  <a:gd name="T68" fmla="*/ 47 w 51"/>
                  <a:gd name="T69" fmla="*/ 11 h 295"/>
                  <a:gd name="T70" fmla="*/ 48 w 51"/>
                  <a:gd name="T71" fmla="*/ 15 h 295"/>
                  <a:gd name="T72" fmla="*/ 50 w 51"/>
                  <a:gd name="T73" fmla="*/ 20 h 295"/>
                  <a:gd name="T74" fmla="*/ 51 w 51"/>
                  <a:gd name="T75" fmla="*/ 2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295">
                    <a:moveTo>
                      <a:pt x="44" y="295"/>
                    </a:moveTo>
                    <a:lnTo>
                      <a:pt x="5" y="295"/>
                    </a:lnTo>
                    <a:lnTo>
                      <a:pt x="5" y="87"/>
                    </a:lnTo>
                    <a:lnTo>
                      <a:pt x="44" y="87"/>
                    </a:lnTo>
                    <a:lnTo>
                      <a:pt x="44" y="295"/>
                    </a:lnTo>
                    <a:close/>
                    <a:moveTo>
                      <a:pt x="51" y="25"/>
                    </a:moveTo>
                    <a:lnTo>
                      <a:pt x="50" y="30"/>
                    </a:lnTo>
                    <a:lnTo>
                      <a:pt x="48" y="34"/>
                    </a:lnTo>
                    <a:lnTo>
                      <a:pt x="47" y="39"/>
                    </a:lnTo>
                    <a:lnTo>
                      <a:pt x="43" y="43"/>
                    </a:lnTo>
                    <a:lnTo>
                      <a:pt x="39" y="45"/>
                    </a:lnTo>
                    <a:lnTo>
                      <a:pt x="36" y="48"/>
                    </a:lnTo>
                    <a:lnTo>
                      <a:pt x="30" y="49"/>
                    </a:lnTo>
                    <a:lnTo>
                      <a:pt x="25" y="50"/>
                    </a:lnTo>
                    <a:lnTo>
                      <a:pt x="19" y="49"/>
                    </a:lnTo>
                    <a:lnTo>
                      <a:pt x="15" y="48"/>
                    </a:lnTo>
                    <a:lnTo>
                      <a:pt x="10" y="45"/>
                    </a:lnTo>
                    <a:lnTo>
                      <a:pt x="6" y="43"/>
                    </a:lnTo>
                    <a:lnTo>
                      <a:pt x="4" y="39"/>
                    </a:lnTo>
                    <a:lnTo>
                      <a:pt x="1" y="34"/>
                    </a:lnTo>
                    <a:lnTo>
                      <a:pt x="0" y="30"/>
                    </a:lnTo>
                    <a:lnTo>
                      <a:pt x="0" y="25"/>
                    </a:lnTo>
                    <a:lnTo>
                      <a:pt x="0" y="20"/>
                    </a:lnTo>
                    <a:lnTo>
                      <a:pt x="1" y="15"/>
                    </a:lnTo>
                    <a:lnTo>
                      <a:pt x="4" y="11"/>
                    </a:lnTo>
                    <a:lnTo>
                      <a:pt x="6" y="7"/>
                    </a:lnTo>
                    <a:lnTo>
                      <a:pt x="10" y="3"/>
                    </a:lnTo>
                    <a:lnTo>
                      <a:pt x="15" y="2"/>
                    </a:lnTo>
                    <a:lnTo>
                      <a:pt x="20" y="1"/>
                    </a:lnTo>
                    <a:lnTo>
                      <a:pt x="25" y="0"/>
                    </a:lnTo>
                    <a:lnTo>
                      <a:pt x="30" y="1"/>
                    </a:lnTo>
                    <a:lnTo>
                      <a:pt x="36" y="2"/>
                    </a:lnTo>
                    <a:lnTo>
                      <a:pt x="39" y="3"/>
                    </a:lnTo>
                    <a:lnTo>
                      <a:pt x="43" y="7"/>
                    </a:lnTo>
                    <a:lnTo>
                      <a:pt x="47" y="11"/>
                    </a:lnTo>
                    <a:lnTo>
                      <a:pt x="48" y="15"/>
                    </a:lnTo>
                    <a:lnTo>
                      <a:pt x="50" y="20"/>
                    </a:lnTo>
                    <a:lnTo>
                      <a:pt x="5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0" name="Freeform 75"/>
              <p:cNvSpPr>
                <a:spLocks/>
              </p:cNvSpPr>
              <p:nvPr/>
            </p:nvSpPr>
            <p:spPr bwMode="auto">
              <a:xfrm>
                <a:off x="2869" y="3765"/>
                <a:ext cx="27" cy="52"/>
              </a:xfrm>
              <a:custGeom>
                <a:avLst/>
                <a:gdLst>
                  <a:gd name="T0" fmla="*/ 2 w 108"/>
                  <a:gd name="T1" fmla="*/ 211 h 211"/>
                  <a:gd name="T2" fmla="*/ 2 w 108"/>
                  <a:gd name="T3" fmla="*/ 70 h 211"/>
                  <a:gd name="T4" fmla="*/ 2 w 108"/>
                  <a:gd name="T5" fmla="*/ 50 h 211"/>
                  <a:gd name="T6" fmla="*/ 1 w 108"/>
                  <a:gd name="T7" fmla="*/ 33 h 211"/>
                  <a:gd name="T8" fmla="*/ 1 w 108"/>
                  <a:gd name="T9" fmla="*/ 17 h 211"/>
                  <a:gd name="T10" fmla="*/ 0 w 108"/>
                  <a:gd name="T11" fmla="*/ 3 h 211"/>
                  <a:gd name="T12" fmla="*/ 35 w 108"/>
                  <a:gd name="T13" fmla="*/ 3 h 211"/>
                  <a:gd name="T14" fmla="*/ 38 w 108"/>
                  <a:gd name="T15" fmla="*/ 45 h 211"/>
                  <a:gd name="T16" fmla="*/ 42 w 108"/>
                  <a:gd name="T17" fmla="*/ 35 h 211"/>
                  <a:gd name="T18" fmla="*/ 48 w 108"/>
                  <a:gd name="T19" fmla="*/ 26 h 211"/>
                  <a:gd name="T20" fmla="*/ 54 w 108"/>
                  <a:gd name="T21" fmla="*/ 17 h 211"/>
                  <a:gd name="T22" fmla="*/ 62 w 108"/>
                  <a:gd name="T23" fmla="*/ 11 h 211"/>
                  <a:gd name="T24" fmla="*/ 71 w 108"/>
                  <a:gd name="T25" fmla="*/ 6 h 211"/>
                  <a:gd name="T26" fmla="*/ 79 w 108"/>
                  <a:gd name="T27" fmla="*/ 2 h 211"/>
                  <a:gd name="T28" fmla="*/ 88 w 108"/>
                  <a:gd name="T29" fmla="*/ 0 h 211"/>
                  <a:gd name="T30" fmla="*/ 98 w 108"/>
                  <a:gd name="T31" fmla="*/ 0 h 211"/>
                  <a:gd name="T32" fmla="*/ 102 w 108"/>
                  <a:gd name="T33" fmla="*/ 0 h 211"/>
                  <a:gd name="T34" fmla="*/ 108 w 108"/>
                  <a:gd name="T35" fmla="*/ 0 h 211"/>
                  <a:gd name="T36" fmla="*/ 108 w 108"/>
                  <a:gd name="T37" fmla="*/ 38 h 211"/>
                  <a:gd name="T38" fmla="*/ 102 w 108"/>
                  <a:gd name="T39" fmla="*/ 36 h 211"/>
                  <a:gd name="T40" fmla="*/ 94 w 108"/>
                  <a:gd name="T41" fmla="*/ 36 h 211"/>
                  <a:gd name="T42" fmla="*/ 84 w 108"/>
                  <a:gd name="T43" fmla="*/ 38 h 211"/>
                  <a:gd name="T44" fmla="*/ 75 w 108"/>
                  <a:gd name="T45" fmla="*/ 40 h 211"/>
                  <a:gd name="T46" fmla="*/ 66 w 108"/>
                  <a:gd name="T47" fmla="*/ 45 h 211"/>
                  <a:gd name="T48" fmla="*/ 57 w 108"/>
                  <a:gd name="T49" fmla="*/ 53 h 211"/>
                  <a:gd name="T50" fmla="*/ 53 w 108"/>
                  <a:gd name="T51" fmla="*/ 58 h 211"/>
                  <a:gd name="T52" fmla="*/ 51 w 108"/>
                  <a:gd name="T53" fmla="*/ 62 h 211"/>
                  <a:gd name="T54" fmla="*/ 48 w 108"/>
                  <a:gd name="T55" fmla="*/ 68 h 211"/>
                  <a:gd name="T56" fmla="*/ 46 w 108"/>
                  <a:gd name="T57" fmla="*/ 73 h 211"/>
                  <a:gd name="T58" fmla="*/ 43 w 108"/>
                  <a:gd name="T59" fmla="*/ 86 h 211"/>
                  <a:gd name="T60" fmla="*/ 42 w 108"/>
                  <a:gd name="T61" fmla="*/ 101 h 211"/>
                  <a:gd name="T62" fmla="*/ 42 w 108"/>
                  <a:gd name="T63" fmla="*/ 211 h 211"/>
                  <a:gd name="T64" fmla="*/ 2 w 108"/>
                  <a:gd name="T6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1">
                    <a:moveTo>
                      <a:pt x="2" y="211"/>
                    </a:moveTo>
                    <a:lnTo>
                      <a:pt x="2" y="70"/>
                    </a:lnTo>
                    <a:lnTo>
                      <a:pt x="2" y="50"/>
                    </a:lnTo>
                    <a:lnTo>
                      <a:pt x="1" y="33"/>
                    </a:lnTo>
                    <a:lnTo>
                      <a:pt x="1" y="17"/>
                    </a:lnTo>
                    <a:lnTo>
                      <a:pt x="0" y="3"/>
                    </a:lnTo>
                    <a:lnTo>
                      <a:pt x="35" y="3"/>
                    </a:lnTo>
                    <a:lnTo>
                      <a:pt x="38" y="45"/>
                    </a:lnTo>
                    <a:lnTo>
                      <a:pt x="42" y="35"/>
                    </a:lnTo>
                    <a:lnTo>
                      <a:pt x="48" y="26"/>
                    </a:lnTo>
                    <a:lnTo>
                      <a:pt x="54" y="17"/>
                    </a:lnTo>
                    <a:lnTo>
                      <a:pt x="62" y="11"/>
                    </a:lnTo>
                    <a:lnTo>
                      <a:pt x="71" y="6"/>
                    </a:lnTo>
                    <a:lnTo>
                      <a:pt x="79" y="2"/>
                    </a:lnTo>
                    <a:lnTo>
                      <a:pt x="88" y="0"/>
                    </a:lnTo>
                    <a:lnTo>
                      <a:pt x="98" y="0"/>
                    </a:lnTo>
                    <a:lnTo>
                      <a:pt x="102" y="0"/>
                    </a:lnTo>
                    <a:lnTo>
                      <a:pt x="108" y="0"/>
                    </a:lnTo>
                    <a:lnTo>
                      <a:pt x="108" y="38"/>
                    </a:lnTo>
                    <a:lnTo>
                      <a:pt x="102" y="36"/>
                    </a:lnTo>
                    <a:lnTo>
                      <a:pt x="94" y="36"/>
                    </a:lnTo>
                    <a:lnTo>
                      <a:pt x="84" y="38"/>
                    </a:lnTo>
                    <a:lnTo>
                      <a:pt x="75" y="40"/>
                    </a:lnTo>
                    <a:lnTo>
                      <a:pt x="66" y="45"/>
                    </a:lnTo>
                    <a:lnTo>
                      <a:pt x="57" y="53"/>
                    </a:lnTo>
                    <a:lnTo>
                      <a:pt x="53" y="58"/>
                    </a:lnTo>
                    <a:lnTo>
                      <a:pt x="51" y="62"/>
                    </a:lnTo>
                    <a:lnTo>
                      <a:pt x="48" y="68"/>
                    </a:lnTo>
                    <a:lnTo>
                      <a:pt x="46" y="73"/>
                    </a:lnTo>
                    <a:lnTo>
                      <a:pt x="43" y="86"/>
                    </a:lnTo>
                    <a:lnTo>
                      <a:pt x="42" y="101"/>
                    </a:lnTo>
                    <a:lnTo>
                      <a:pt x="42" y="211"/>
                    </a:lnTo>
                    <a:lnTo>
                      <a:pt x="2"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1" name="Freeform 76"/>
              <p:cNvSpPr>
                <a:spLocks noEditPoints="1"/>
              </p:cNvSpPr>
              <p:nvPr/>
            </p:nvSpPr>
            <p:spPr bwMode="auto">
              <a:xfrm>
                <a:off x="2901" y="3765"/>
                <a:ext cx="51" cy="75"/>
              </a:xfrm>
              <a:custGeom>
                <a:avLst/>
                <a:gdLst>
                  <a:gd name="T0" fmla="*/ 200 w 202"/>
                  <a:gd name="T1" fmla="*/ 197 h 301"/>
                  <a:gd name="T2" fmla="*/ 194 w 202"/>
                  <a:gd name="T3" fmla="*/ 237 h 301"/>
                  <a:gd name="T4" fmla="*/ 178 w 202"/>
                  <a:gd name="T5" fmla="*/ 267 h 301"/>
                  <a:gd name="T6" fmla="*/ 155 w 202"/>
                  <a:gd name="T7" fmla="*/ 286 h 301"/>
                  <a:gd name="T8" fmla="*/ 126 w 202"/>
                  <a:gd name="T9" fmla="*/ 297 h 301"/>
                  <a:gd name="T10" fmla="*/ 91 w 202"/>
                  <a:gd name="T11" fmla="*/ 301 h 301"/>
                  <a:gd name="T12" fmla="*/ 42 w 202"/>
                  <a:gd name="T13" fmla="*/ 293 h 301"/>
                  <a:gd name="T14" fmla="*/ 19 w 202"/>
                  <a:gd name="T15" fmla="*/ 283 h 301"/>
                  <a:gd name="T16" fmla="*/ 59 w 202"/>
                  <a:gd name="T17" fmla="*/ 265 h 301"/>
                  <a:gd name="T18" fmla="*/ 99 w 202"/>
                  <a:gd name="T19" fmla="*/ 269 h 301"/>
                  <a:gd name="T20" fmla="*/ 121 w 202"/>
                  <a:gd name="T21" fmla="*/ 265 h 301"/>
                  <a:gd name="T22" fmla="*/ 139 w 202"/>
                  <a:gd name="T23" fmla="*/ 255 h 301"/>
                  <a:gd name="T24" fmla="*/ 150 w 202"/>
                  <a:gd name="T25" fmla="*/ 241 h 301"/>
                  <a:gd name="T26" fmla="*/ 159 w 202"/>
                  <a:gd name="T27" fmla="*/ 215 h 301"/>
                  <a:gd name="T28" fmla="*/ 154 w 202"/>
                  <a:gd name="T29" fmla="*/ 183 h 301"/>
                  <a:gd name="T30" fmla="*/ 131 w 202"/>
                  <a:gd name="T31" fmla="*/ 202 h 301"/>
                  <a:gd name="T32" fmla="*/ 103 w 202"/>
                  <a:gd name="T33" fmla="*/ 209 h 301"/>
                  <a:gd name="T34" fmla="*/ 73 w 202"/>
                  <a:gd name="T35" fmla="*/ 208 h 301"/>
                  <a:gd name="T36" fmla="*/ 47 w 202"/>
                  <a:gd name="T37" fmla="*/ 199 h 301"/>
                  <a:gd name="T38" fmla="*/ 27 w 202"/>
                  <a:gd name="T39" fmla="*/ 181 h 301"/>
                  <a:gd name="T40" fmla="*/ 10 w 202"/>
                  <a:gd name="T41" fmla="*/ 157 h 301"/>
                  <a:gd name="T42" fmla="*/ 1 w 202"/>
                  <a:gd name="T43" fmla="*/ 129 h 301"/>
                  <a:gd name="T44" fmla="*/ 0 w 202"/>
                  <a:gd name="T45" fmla="*/ 97 h 301"/>
                  <a:gd name="T46" fmla="*/ 8 w 202"/>
                  <a:gd name="T47" fmla="*/ 64 h 301"/>
                  <a:gd name="T48" fmla="*/ 22 w 202"/>
                  <a:gd name="T49" fmla="*/ 36 h 301"/>
                  <a:gd name="T50" fmla="*/ 43 w 202"/>
                  <a:gd name="T51" fmla="*/ 16 h 301"/>
                  <a:gd name="T52" fmla="*/ 69 w 202"/>
                  <a:gd name="T53" fmla="*/ 3 h 301"/>
                  <a:gd name="T54" fmla="*/ 97 w 202"/>
                  <a:gd name="T55" fmla="*/ 0 h 301"/>
                  <a:gd name="T56" fmla="*/ 129 w 202"/>
                  <a:gd name="T57" fmla="*/ 5 h 301"/>
                  <a:gd name="T58" fmla="*/ 153 w 202"/>
                  <a:gd name="T59" fmla="*/ 19 h 301"/>
                  <a:gd name="T60" fmla="*/ 167 w 202"/>
                  <a:gd name="T61" fmla="*/ 3 h 301"/>
                  <a:gd name="T62" fmla="*/ 201 w 202"/>
                  <a:gd name="T63" fmla="*/ 28 h 301"/>
                  <a:gd name="T64" fmla="*/ 160 w 202"/>
                  <a:gd name="T65" fmla="*/ 120 h 301"/>
                  <a:gd name="T66" fmla="*/ 157 w 202"/>
                  <a:gd name="T67" fmla="*/ 66 h 301"/>
                  <a:gd name="T68" fmla="*/ 136 w 202"/>
                  <a:gd name="T69" fmla="*/ 39 h 301"/>
                  <a:gd name="T70" fmla="*/ 105 w 202"/>
                  <a:gd name="T71" fmla="*/ 30 h 301"/>
                  <a:gd name="T72" fmla="*/ 84 w 202"/>
                  <a:gd name="T73" fmla="*/ 33 h 301"/>
                  <a:gd name="T74" fmla="*/ 68 w 202"/>
                  <a:gd name="T75" fmla="*/ 42 h 301"/>
                  <a:gd name="T76" fmla="*/ 54 w 202"/>
                  <a:gd name="T77" fmla="*/ 57 h 301"/>
                  <a:gd name="T78" fmla="*/ 45 w 202"/>
                  <a:gd name="T79" fmla="*/ 76 h 301"/>
                  <a:gd name="T80" fmla="*/ 42 w 202"/>
                  <a:gd name="T81" fmla="*/ 122 h 301"/>
                  <a:gd name="T82" fmla="*/ 50 w 202"/>
                  <a:gd name="T83" fmla="*/ 148 h 301"/>
                  <a:gd name="T84" fmla="*/ 63 w 202"/>
                  <a:gd name="T85" fmla="*/ 164 h 301"/>
                  <a:gd name="T86" fmla="*/ 78 w 202"/>
                  <a:gd name="T87" fmla="*/ 175 h 301"/>
                  <a:gd name="T88" fmla="*/ 97 w 202"/>
                  <a:gd name="T89" fmla="*/ 179 h 301"/>
                  <a:gd name="T90" fmla="*/ 125 w 202"/>
                  <a:gd name="T91" fmla="*/ 175 h 301"/>
                  <a:gd name="T92" fmla="*/ 150 w 202"/>
                  <a:gd name="T93" fmla="*/ 155 h 301"/>
                  <a:gd name="T94" fmla="*/ 160 w 202"/>
                  <a:gd name="T95" fmla="*/ 12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2" h="301">
                    <a:moveTo>
                      <a:pt x="200" y="59"/>
                    </a:moveTo>
                    <a:lnTo>
                      <a:pt x="200" y="180"/>
                    </a:lnTo>
                    <a:lnTo>
                      <a:pt x="200" y="197"/>
                    </a:lnTo>
                    <a:lnTo>
                      <a:pt x="199" y="212"/>
                    </a:lnTo>
                    <a:lnTo>
                      <a:pt x="196" y="225"/>
                    </a:lnTo>
                    <a:lnTo>
                      <a:pt x="194" y="237"/>
                    </a:lnTo>
                    <a:lnTo>
                      <a:pt x="188" y="249"/>
                    </a:lnTo>
                    <a:lnTo>
                      <a:pt x="183" y="259"/>
                    </a:lnTo>
                    <a:lnTo>
                      <a:pt x="178" y="267"/>
                    </a:lnTo>
                    <a:lnTo>
                      <a:pt x="171" y="274"/>
                    </a:lnTo>
                    <a:lnTo>
                      <a:pt x="163" y="281"/>
                    </a:lnTo>
                    <a:lnTo>
                      <a:pt x="155" y="286"/>
                    </a:lnTo>
                    <a:lnTo>
                      <a:pt x="147" y="291"/>
                    </a:lnTo>
                    <a:lnTo>
                      <a:pt x="136" y="295"/>
                    </a:lnTo>
                    <a:lnTo>
                      <a:pt x="126" y="297"/>
                    </a:lnTo>
                    <a:lnTo>
                      <a:pt x="115" y="300"/>
                    </a:lnTo>
                    <a:lnTo>
                      <a:pt x="103" y="301"/>
                    </a:lnTo>
                    <a:lnTo>
                      <a:pt x="91" y="301"/>
                    </a:lnTo>
                    <a:lnTo>
                      <a:pt x="70" y="300"/>
                    </a:lnTo>
                    <a:lnTo>
                      <a:pt x="51" y="296"/>
                    </a:lnTo>
                    <a:lnTo>
                      <a:pt x="42" y="293"/>
                    </a:lnTo>
                    <a:lnTo>
                      <a:pt x="33" y="291"/>
                    </a:lnTo>
                    <a:lnTo>
                      <a:pt x="26" y="287"/>
                    </a:lnTo>
                    <a:lnTo>
                      <a:pt x="19" y="283"/>
                    </a:lnTo>
                    <a:lnTo>
                      <a:pt x="28" y="253"/>
                    </a:lnTo>
                    <a:lnTo>
                      <a:pt x="43" y="260"/>
                    </a:lnTo>
                    <a:lnTo>
                      <a:pt x="59" y="265"/>
                    </a:lnTo>
                    <a:lnTo>
                      <a:pt x="74" y="269"/>
                    </a:lnTo>
                    <a:lnTo>
                      <a:pt x="92" y="269"/>
                    </a:lnTo>
                    <a:lnTo>
                      <a:pt x="99" y="269"/>
                    </a:lnTo>
                    <a:lnTo>
                      <a:pt x="107" y="269"/>
                    </a:lnTo>
                    <a:lnTo>
                      <a:pt x="115" y="267"/>
                    </a:lnTo>
                    <a:lnTo>
                      <a:pt x="121" y="265"/>
                    </a:lnTo>
                    <a:lnTo>
                      <a:pt x="127" y="263"/>
                    </a:lnTo>
                    <a:lnTo>
                      <a:pt x="134" y="259"/>
                    </a:lnTo>
                    <a:lnTo>
                      <a:pt x="139" y="255"/>
                    </a:lnTo>
                    <a:lnTo>
                      <a:pt x="143" y="251"/>
                    </a:lnTo>
                    <a:lnTo>
                      <a:pt x="148" y="246"/>
                    </a:lnTo>
                    <a:lnTo>
                      <a:pt x="150" y="241"/>
                    </a:lnTo>
                    <a:lnTo>
                      <a:pt x="154" y="235"/>
                    </a:lnTo>
                    <a:lnTo>
                      <a:pt x="157" y="229"/>
                    </a:lnTo>
                    <a:lnTo>
                      <a:pt x="159" y="215"/>
                    </a:lnTo>
                    <a:lnTo>
                      <a:pt x="160" y="197"/>
                    </a:lnTo>
                    <a:lnTo>
                      <a:pt x="160" y="175"/>
                    </a:lnTo>
                    <a:lnTo>
                      <a:pt x="154" y="183"/>
                    </a:lnTo>
                    <a:lnTo>
                      <a:pt x="148" y="190"/>
                    </a:lnTo>
                    <a:lnTo>
                      <a:pt x="140" y="197"/>
                    </a:lnTo>
                    <a:lnTo>
                      <a:pt x="131" y="202"/>
                    </a:lnTo>
                    <a:lnTo>
                      <a:pt x="122" y="206"/>
                    </a:lnTo>
                    <a:lnTo>
                      <a:pt x="113" y="208"/>
                    </a:lnTo>
                    <a:lnTo>
                      <a:pt x="103" y="209"/>
                    </a:lnTo>
                    <a:lnTo>
                      <a:pt x="92" y="211"/>
                    </a:lnTo>
                    <a:lnTo>
                      <a:pt x="82" y="209"/>
                    </a:lnTo>
                    <a:lnTo>
                      <a:pt x="73" y="208"/>
                    </a:lnTo>
                    <a:lnTo>
                      <a:pt x="64" y="206"/>
                    </a:lnTo>
                    <a:lnTo>
                      <a:pt x="56" y="203"/>
                    </a:lnTo>
                    <a:lnTo>
                      <a:pt x="47" y="199"/>
                    </a:lnTo>
                    <a:lnTo>
                      <a:pt x="40" y="194"/>
                    </a:lnTo>
                    <a:lnTo>
                      <a:pt x="33" y="188"/>
                    </a:lnTo>
                    <a:lnTo>
                      <a:pt x="27" y="181"/>
                    </a:lnTo>
                    <a:lnTo>
                      <a:pt x="21" y="174"/>
                    </a:lnTo>
                    <a:lnTo>
                      <a:pt x="15" y="166"/>
                    </a:lnTo>
                    <a:lnTo>
                      <a:pt x="10" y="157"/>
                    </a:lnTo>
                    <a:lnTo>
                      <a:pt x="7" y="148"/>
                    </a:lnTo>
                    <a:lnTo>
                      <a:pt x="4" y="139"/>
                    </a:lnTo>
                    <a:lnTo>
                      <a:pt x="1" y="129"/>
                    </a:lnTo>
                    <a:lnTo>
                      <a:pt x="0" y="119"/>
                    </a:lnTo>
                    <a:lnTo>
                      <a:pt x="0" y="109"/>
                    </a:lnTo>
                    <a:lnTo>
                      <a:pt x="0" y="97"/>
                    </a:lnTo>
                    <a:lnTo>
                      <a:pt x="1" y="85"/>
                    </a:lnTo>
                    <a:lnTo>
                      <a:pt x="4" y="75"/>
                    </a:lnTo>
                    <a:lnTo>
                      <a:pt x="8" y="64"/>
                    </a:lnTo>
                    <a:lnTo>
                      <a:pt x="12" y="54"/>
                    </a:lnTo>
                    <a:lnTo>
                      <a:pt x="17" y="45"/>
                    </a:lnTo>
                    <a:lnTo>
                      <a:pt x="22" y="36"/>
                    </a:lnTo>
                    <a:lnTo>
                      <a:pt x="29" y="29"/>
                    </a:lnTo>
                    <a:lnTo>
                      <a:pt x="36" y="22"/>
                    </a:lnTo>
                    <a:lnTo>
                      <a:pt x="43" y="16"/>
                    </a:lnTo>
                    <a:lnTo>
                      <a:pt x="52" y="11"/>
                    </a:lnTo>
                    <a:lnTo>
                      <a:pt x="60" y="6"/>
                    </a:lnTo>
                    <a:lnTo>
                      <a:pt x="69" y="3"/>
                    </a:lnTo>
                    <a:lnTo>
                      <a:pt x="78" y="1"/>
                    </a:lnTo>
                    <a:lnTo>
                      <a:pt x="87" y="0"/>
                    </a:lnTo>
                    <a:lnTo>
                      <a:pt x="97" y="0"/>
                    </a:lnTo>
                    <a:lnTo>
                      <a:pt x="108" y="0"/>
                    </a:lnTo>
                    <a:lnTo>
                      <a:pt x="119" y="1"/>
                    </a:lnTo>
                    <a:lnTo>
                      <a:pt x="129" y="5"/>
                    </a:lnTo>
                    <a:lnTo>
                      <a:pt x="138" y="8"/>
                    </a:lnTo>
                    <a:lnTo>
                      <a:pt x="145" y="14"/>
                    </a:lnTo>
                    <a:lnTo>
                      <a:pt x="153" y="19"/>
                    </a:lnTo>
                    <a:lnTo>
                      <a:pt x="159" y="26"/>
                    </a:lnTo>
                    <a:lnTo>
                      <a:pt x="166" y="35"/>
                    </a:lnTo>
                    <a:lnTo>
                      <a:pt x="167" y="3"/>
                    </a:lnTo>
                    <a:lnTo>
                      <a:pt x="202" y="3"/>
                    </a:lnTo>
                    <a:lnTo>
                      <a:pt x="201" y="14"/>
                    </a:lnTo>
                    <a:lnTo>
                      <a:pt x="201" y="28"/>
                    </a:lnTo>
                    <a:lnTo>
                      <a:pt x="200" y="43"/>
                    </a:lnTo>
                    <a:lnTo>
                      <a:pt x="200" y="59"/>
                    </a:lnTo>
                    <a:close/>
                    <a:moveTo>
                      <a:pt x="160" y="120"/>
                    </a:moveTo>
                    <a:lnTo>
                      <a:pt x="160" y="87"/>
                    </a:lnTo>
                    <a:lnTo>
                      <a:pt x="159" y="76"/>
                    </a:lnTo>
                    <a:lnTo>
                      <a:pt x="157" y="66"/>
                    </a:lnTo>
                    <a:lnTo>
                      <a:pt x="152" y="56"/>
                    </a:lnTo>
                    <a:lnTo>
                      <a:pt x="145" y="47"/>
                    </a:lnTo>
                    <a:lnTo>
                      <a:pt x="136" y="39"/>
                    </a:lnTo>
                    <a:lnTo>
                      <a:pt x="127" y="34"/>
                    </a:lnTo>
                    <a:lnTo>
                      <a:pt x="116" y="31"/>
                    </a:lnTo>
                    <a:lnTo>
                      <a:pt x="105" y="30"/>
                    </a:lnTo>
                    <a:lnTo>
                      <a:pt x="97" y="30"/>
                    </a:lnTo>
                    <a:lnTo>
                      <a:pt x="91" y="31"/>
                    </a:lnTo>
                    <a:lnTo>
                      <a:pt x="84" y="33"/>
                    </a:lnTo>
                    <a:lnTo>
                      <a:pt x="79" y="35"/>
                    </a:lnTo>
                    <a:lnTo>
                      <a:pt x="73" y="38"/>
                    </a:lnTo>
                    <a:lnTo>
                      <a:pt x="68" y="42"/>
                    </a:lnTo>
                    <a:lnTo>
                      <a:pt x="63" y="47"/>
                    </a:lnTo>
                    <a:lnTo>
                      <a:pt x="59" y="50"/>
                    </a:lnTo>
                    <a:lnTo>
                      <a:pt x="54" y="57"/>
                    </a:lnTo>
                    <a:lnTo>
                      <a:pt x="51" y="62"/>
                    </a:lnTo>
                    <a:lnTo>
                      <a:pt x="47" y="68"/>
                    </a:lnTo>
                    <a:lnTo>
                      <a:pt x="45" y="76"/>
                    </a:lnTo>
                    <a:lnTo>
                      <a:pt x="42" y="90"/>
                    </a:lnTo>
                    <a:lnTo>
                      <a:pt x="41" y="106"/>
                    </a:lnTo>
                    <a:lnTo>
                      <a:pt x="42" y="122"/>
                    </a:lnTo>
                    <a:lnTo>
                      <a:pt x="45" y="136"/>
                    </a:lnTo>
                    <a:lnTo>
                      <a:pt x="47" y="142"/>
                    </a:lnTo>
                    <a:lnTo>
                      <a:pt x="50" y="148"/>
                    </a:lnTo>
                    <a:lnTo>
                      <a:pt x="54" y="153"/>
                    </a:lnTo>
                    <a:lnTo>
                      <a:pt x="57" y="160"/>
                    </a:lnTo>
                    <a:lnTo>
                      <a:pt x="63" y="164"/>
                    </a:lnTo>
                    <a:lnTo>
                      <a:pt x="66" y="169"/>
                    </a:lnTo>
                    <a:lnTo>
                      <a:pt x="71" y="171"/>
                    </a:lnTo>
                    <a:lnTo>
                      <a:pt x="78" y="175"/>
                    </a:lnTo>
                    <a:lnTo>
                      <a:pt x="83" y="176"/>
                    </a:lnTo>
                    <a:lnTo>
                      <a:pt x="89" y="179"/>
                    </a:lnTo>
                    <a:lnTo>
                      <a:pt x="97" y="179"/>
                    </a:lnTo>
                    <a:lnTo>
                      <a:pt x="103" y="180"/>
                    </a:lnTo>
                    <a:lnTo>
                      <a:pt x="115" y="179"/>
                    </a:lnTo>
                    <a:lnTo>
                      <a:pt x="125" y="175"/>
                    </a:lnTo>
                    <a:lnTo>
                      <a:pt x="135" y="170"/>
                    </a:lnTo>
                    <a:lnTo>
                      <a:pt x="144" y="164"/>
                    </a:lnTo>
                    <a:lnTo>
                      <a:pt x="150" y="155"/>
                    </a:lnTo>
                    <a:lnTo>
                      <a:pt x="157" y="145"/>
                    </a:lnTo>
                    <a:lnTo>
                      <a:pt x="159" y="133"/>
                    </a:lnTo>
                    <a:lnTo>
                      <a:pt x="160"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2" name="Freeform 77"/>
              <p:cNvSpPr>
                <a:spLocks noEditPoints="1"/>
              </p:cNvSpPr>
              <p:nvPr/>
            </p:nvSpPr>
            <p:spPr bwMode="auto">
              <a:xfrm>
                <a:off x="2966" y="3744"/>
                <a:ext cx="13" cy="73"/>
              </a:xfrm>
              <a:custGeom>
                <a:avLst/>
                <a:gdLst>
                  <a:gd name="T0" fmla="*/ 46 w 53"/>
                  <a:gd name="T1" fmla="*/ 295 h 295"/>
                  <a:gd name="T2" fmla="*/ 7 w 53"/>
                  <a:gd name="T3" fmla="*/ 295 h 295"/>
                  <a:gd name="T4" fmla="*/ 7 w 53"/>
                  <a:gd name="T5" fmla="*/ 87 h 295"/>
                  <a:gd name="T6" fmla="*/ 46 w 53"/>
                  <a:gd name="T7" fmla="*/ 87 h 295"/>
                  <a:gd name="T8" fmla="*/ 46 w 53"/>
                  <a:gd name="T9" fmla="*/ 295 h 295"/>
                  <a:gd name="T10" fmla="*/ 53 w 53"/>
                  <a:gd name="T11" fmla="*/ 25 h 295"/>
                  <a:gd name="T12" fmla="*/ 51 w 53"/>
                  <a:gd name="T13" fmla="*/ 30 h 295"/>
                  <a:gd name="T14" fmla="*/ 50 w 53"/>
                  <a:gd name="T15" fmla="*/ 34 h 295"/>
                  <a:gd name="T16" fmla="*/ 48 w 53"/>
                  <a:gd name="T17" fmla="*/ 39 h 295"/>
                  <a:gd name="T18" fmla="*/ 45 w 53"/>
                  <a:gd name="T19" fmla="*/ 43 h 295"/>
                  <a:gd name="T20" fmla="*/ 41 w 53"/>
                  <a:gd name="T21" fmla="*/ 45 h 295"/>
                  <a:gd name="T22" fmla="*/ 37 w 53"/>
                  <a:gd name="T23" fmla="*/ 48 h 295"/>
                  <a:gd name="T24" fmla="*/ 32 w 53"/>
                  <a:gd name="T25" fmla="*/ 49 h 295"/>
                  <a:gd name="T26" fmla="*/ 26 w 53"/>
                  <a:gd name="T27" fmla="*/ 50 h 295"/>
                  <a:gd name="T28" fmla="*/ 21 w 53"/>
                  <a:gd name="T29" fmla="*/ 49 h 295"/>
                  <a:gd name="T30" fmla="*/ 16 w 53"/>
                  <a:gd name="T31" fmla="*/ 48 h 295"/>
                  <a:gd name="T32" fmla="*/ 12 w 53"/>
                  <a:gd name="T33" fmla="*/ 45 h 295"/>
                  <a:gd name="T34" fmla="*/ 8 w 53"/>
                  <a:gd name="T35" fmla="*/ 43 h 295"/>
                  <a:gd name="T36" fmla="*/ 6 w 53"/>
                  <a:gd name="T37" fmla="*/ 39 h 295"/>
                  <a:gd name="T38" fmla="*/ 3 w 53"/>
                  <a:gd name="T39" fmla="*/ 34 h 295"/>
                  <a:gd name="T40" fmla="*/ 2 w 53"/>
                  <a:gd name="T41" fmla="*/ 30 h 295"/>
                  <a:gd name="T42" fmla="*/ 0 w 53"/>
                  <a:gd name="T43" fmla="*/ 25 h 295"/>
                  <a:gd name="T44" fmla="*/ 2 w 53"/>
                  <a:gd name="T45" fmla="*/ 20 h 295"/>
                  <a:gd name="T46" fmla="*/ 3 w 53"/>
                  <a:gd name="T47" fmla="*/ 15 h 295"/>
                  <a:gd name="T48" fmla="*/ 6 w 53"/>
                  <a:gd name="T49" fmla="*/ 11 h 295"/>
                  <a:gd name="T50" fmla="*/ 8 w 53"/>
                  <a:gd name="T51" fmla="*/ 7 h 295"/>
                  <a:gd name="T52" fmla="*/ 12 w 53"/>
                  <a:gd name="T53" fmla="*/ 3 h 295"/>
                  <a:gd name="T54" fmla="*/ 17 w 53"/>
                  <a:gd name="T55" fmla="*/ 2 h 295"/>
                  <a:gd name="T56" fmla="*/ 21 w 53"/>
                  <a:gd name="T57" fmla="*/ 1 h 295"/>
                  <a:gd name="T58" fmla="*/ 27 w 53"/>
                  <a:gd name="T59" fmla="*/ 0 h 295"/>
                  <a:gd name="T60" fmla="*/ 32 w 53"/>
                  <a:gd name="T61" fmla="*/ 1 h 295"/>
                  <a:gd name="T62" fmla="*/ 37 w 53"/>
                  <a:gd name="T63" fmla="*/ 2 h 295"/>
                  <a:gd name="T64" fmla="*/ 41 w 53"/>
                  <a:gd name="T65" fmla="*/ 3 h 295"/>
                  <a:gd name="T66" fmla="*/ 45 w 53"/>
                  <a:gd name="T67" fmla="*/ 7 h 295"/>
                  <a:gd name="T68" fmla="*/ 48 w 53"/>
                  <a:gd name="T69" fmla="*/ 11 h 295"/>
                  <a:gd name="T70" fmla="*/ 50 w 53"/>
                  <a:gd name="T71" fmla="*/ 15 h 295"/>
                  <a:gd name="T72" fmla="*/ 51 w 53"/>
                  <a:gd name="T73" fmla="*/ 20 h 295"/>
                  <a:gd name="T74" fmla="*/ 53 w 53"/>
                  <a:gd name="T75" fmla="*/ 2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295">
                    <a:moveTo>
                      <a:pt x="46" y="295"/>
                    </a:moveTo>
                    <a:lnTo>
                      <a:pt x="7" y="295"/>
                    </a:lnTo>
                    <a:lnTo>
                      <a:pt x="7" y="87"/>
                    </a:lnTo>
                    <a:lnTo>
                      <a:pt x="46" y="87"/>
                    </a:lnTo>
                    <a:lnTo>
                      <a:pt x="46" y="295"/>
                    </a:lnTo>
                    <a:close/>
                    <a:moveTo>
                      <a:pt x="53" y="25"/>
                    </a:moveTo>
                    <a:lnTo>
                      <a:pt x="51" y="30"/>
                    </a:lnTo>
                    <a:lnTo>
                      <a:pt x="50" y="34"/>
                    </a:lnTo>
                    <a:lnTo>
                      <a:pt x="48" y="39"/>
                    </a:lnTo>
                    <a:lnTo>
                      <a:pt x="45" y="43"/>
                    </a:lnTo>
                    <a:lnTo>
                      <a:pt x="41" y="45"/>
                    </a:lnTo>
                    <a:lnTo>
                      <a:pt x="37" y="48"/>
                    </a:lnTo>
                    <a:lnTo>
                      <a:pt x="32" y="49"/>
                    </a:lnTo>
                    <a:lnTo>
                      <a:pt x="26" y="50"/>
                    </a:lnTo>
                    <a:lnTo>
                      <a:pt x="21" y="49"/>
                    </a:lnTo>
                    <a:lnTo>
                      <a:pt x="16" y="48"/>
                    </a:lnTo>
                    <a:lnTo>
                      <a:pt x="12" y="45"/>
                    </a:lnTo>
                    <a:lnTo>
                      <a:pt x="8" y="43"/>
                    </a:lnTo>
                    <a:lnTo>
                      <a:pt x="6" y="39"/>
                    </a:lnTo>
                    <a:lnTo>
                      <a:pt x="3" y="34"/>
                    </a:lnTo>
                    <a:lnTo>
                      <a:pt x="2" y="30"/>
                    </a:lnTo>
                    <a:lnTo>
                      <a:pt x="0" y="25"/>
                    </a:lnTo>
                    <a:lnTo>
                      <a:pt x="2" y="20"/>
                    </a:lnTo>
                    <a:lnTo>
                      <a:pt x="3" y="15"/>
                    </a:lnTo>
                    <a:lnTo>
                      <a:pt x="6" y="11"/>
                    </a:lnTo>
                    <a:lnTo>
                      <a:pt x="8" y="7"/>
                    </a:lnTo>
                    <a:lnTo>
                      <a:pt x="12" y="3"/>
                    </a:lnTo>
                    <a:lnTo>
                      <a:pt x="17" y="2"/>
                    </a:lnTo>
                    <a:lnTo>
                      <a:pt x="21" y="1"/>
                    </a:lnTo>
                    <a:lnTo>
                      <a:pt x="27" y="0"/>
                    </a:lnTo>
                    <a:lnTo>
                      <a:pt x="32" y="1"/>
                    </a:lnTo>
                    <a:lnTo>
                      <a:pt x="37" y="2"/>
                    </a:lnTo>
                    <a:lnTo>
                      <a:pt x="41" y="3"/>
                    </a:lnTo>
                    <a:lnTo>
                      <a:pt x="45" y="7"/>
                    </a:lnTo>
                    <a:lnTo>
                      <a:pt x="48" y="11"/>
                    </a:lnTo>
                    <a:lnTo>
                      <a:pt x="50" y="15"/>
                    </a:lnTo>
                    <a:lnTo>
                      <a:pt x="51" y="20"/>
                    </a:lnTo>
                    <a:lnTo>
                      <a:pt x="5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3" name="Freeform 78"/>
              <p:cNvSpPr>
                <a:spLocks/>
              </p:cNvSpPr>
              <p:nvPr/>
            </p:nvSpPr>
            <p:spPr bwMode="auto">
              <a:xfrm>
                <a:off x="2993" y="3765"/>
                <a:ext cx="46" cy="52"/>
              </a:xfrm>
              <a:custGeom>
                <a:avLst/>
                <a:gdLst>
                  <a:gd name="T0" fmla="*/ 1 w 185"/>
                  <a:gd name="T1" fmla="*/ 211 h 211"/>
                  <a:gd name="T2" fmla="*/ 1 w 185"/>
                  <a:gd name="T3" fmla="*/ 61 h 211"/>
                  <a:gd name="T4" fmla="*/ 1 w 185"/>
                  <a:gd name="T5" fmla="*/ 44 h 211"/>
                  <a:gd name="T6" fmla="*/ 1 w 185"/>
                  <a:gd name="T7" fmla="*/ 29 h 211"/>
                  <a:gd name="T8" fmla="*/ 1 w 185"/>
                  <a:gd name="T9" fmla="*/ 16 h 211"/>
                  <a:gd name="T10" fmla="*/ 0 w 185"/>
                  <a:gd name="T11" fmla="*/ 3 h 211"/>
                  <a:gd name="T12" fmla="*/ 35 w 185"/>
                  <a:gd name="T13" fmla="*/ 3 h 211"/>
                  <a:gd name="T14" fmla="*/ 38 w 185"/>
                  <a:gd name="T15" fmla="*/ 39 h 211"/>
                  <a:gd name="T16" fmla="*/ 44 w 185"/>
                  <a:gd name="T17" fmla="*/ 30 h 211"/>
                  <a:gd name="T18" fmla="*/ 50 w 185"/>
                  <a:gd name="T19" fmla="*/ 22 h 211"/>
                  <a:gd name="T20" fmla="*/ 58 w 185"/>
                  <a:gd name="T21" fmla="*/ 16 h 211"/>
                  <a:gd name="T22" fmla="*/ 67 w 185"/>
                  <a:gd name="T23" fmla="*/ 10 h 211"/>
                  <a:gd name="T24" fmla="*/ 77 w 185"/>
                  <a:gd name="T25" fmla="*/ 5 h 211"/>
                  <a:gd name="T26" fmla="*/ 87 w 185"/>
                  <a:gd name="T27" fmla="*/ 2 h 211"/>
                  <a:gd name="T28" fmla="*/ 98 w 185"/>
                  <a:gd name="T29" fmla="*/ 0 h 211"/>
                  <a:gd name="T30" fmla="*/ 109 w 185"/>
                  <a:gd name="T31" fmla="*/ 0 h 211"/>
                  <a:gd name="T32" fmla="*/ 117 w 185"/>
                  <a:gd name="T33" fmla="*/ 0 h 211"/>
                  <a:gd name="T34" fmla="*/ 124 w 185"/>
                  <a:gd name="T35" fmla="*/ 1 h 211"/>
                  <a:gd name="T36" fmla="*/ 132 w 185"/>
                  <a:gd name="T37" fmla="*/ 2 h 211"/>
                  <a:gd name="T38" fmla="*/ 138 w 185"/>
                  <a:gd name="T39" fmla="*/ 5 h 211"/>
                  <a:gd name="T40" fmla="*/ 146 w 185"/>
                  <a:gd name="T41" fmla="*/ 8 h 211"/>
                  <a:gd name="T42" fmla="*/ 151 w 185"/>
                  <a:gd name="T43" fmla="*/ 12 h 211"/>
                  <a:gd name="T44" fmla="*/ 157 w 185"/>
                  <a:gd name="T45" fmla="*/ 16 h 211"/>
                  <a:gd name="T46" fmla="*/ 164 w 185"/>
                  <a:gd name="T47" fmla="*/ 22 h 211"/>
                  <a:gd name="T48" fmla="*/ 169 w 185"/>
                  <a:gd name="T49" fmla="*/ 28 h 211"/>
                  <a:gd name="T50" fmla="*/ 173 w 185"/>
                  <a:gd name="T51" fmla="*/ 35 h 211"/>
                  <a:gd name="T52" fmla="*/ 176 w 185"/>
                  <a:gd name="T53" fmla="*/ 43 h 211"/>
                  <a:gd name="T54" fmla="*/ 179 w 185"/>
                  <a:gd name="T55" fmla="*/ 50 h 211"/>
                  <a:gd name="T56" fmla="*/ 181 w 185"/>
                  <a:gd name="T57" fmla="*/ 59 h 211"/>
                  <a:gd name="T58" fmla="*/ 183 w 185"/>
                  <a:gd name="T59" fmla="*/ 68 h 211"/>
                  <a:gd name="T60" fmla="*/ 184 w 185"/>
                  <a:gd name="T61" fmla="*/ 78 h 211"/>
                  <a:gd name="T62" fmla="*/ 185 w 185"/>
                  <a:gd name="T63" fmla="*/ 90 h 211"/>
                  <a:gd name="T64" fmla="*/ 185 w 185"/>
                  <a:gd name="T65" fmla="*/ 211 h 211"/>
                  <a:gd name="T66" fmla="*/ 145 w 185"/>
                  <a:gd name="T67" fmla="*/ 211 h 211"/>
                  <a:gd name="T68" fmla="*/ 145 w 185"/>
                  <a:gd name="T69" fmla="*/ 94 h 211"/>
                  <a:gd name="T70" fmla="*/ 145 w 185"/>
                  <a:gd name="T71" fmla="*/ 80 h 211"/>
                  <a:gd name="T72" fmla="*/ 142 w 185"/>
                  <a:gd name="T73" fmla="*/ 67 h 211"/>
                  <a:gd name="T74" fmla="*/ 138 w 185"/>
                  <a:gd name="T75" fmla="*/ 57 h 211"/>
                  <a:gd name="T76" fmla="*/ 132 w 185"/>
                  <a:gd name="T77" fmla="*/ 48 h 211"/>
                  <a:gd name="T78" fmla="*/ 125 w 185"/>
                  <a:gd name="T79" fmla="*/ 42 h 211"/>
                  <a:gd name="T80" fmla="*/ 117 w 185"/>
                  <a:gd name="T81" fmla="*/ 36 h 211"/>
                  <a:gd name="T82" fmla="*/ 106 w 185"/>
                  <a:gd name="T83" fmla="*/ 33 h 211"/>
                  <a:gd name="T84" fmla="*/ 95 w 185"/>
                  <a:gd name="T85" fmla="*/ 31 h 211"/>
                  <a:gd name="T86" fmla="*/ 85 w 185"/>
                  <a:gd name="T87" fmla="*/ 33 h 211"/>
                  <a:gd name="T88" fmla="*/ 76 w 185"/>
                  <a:gd name="T89" fmla="*/ 36 h 211"/>
                  <a:gd name="T90" fmla="*/ 66 w 185"/>
                  <a:gd name="T91" fmla="*/ 42 h 211"/>
                  <a:gd name="T92" fmla="*/ 58 w 185"/>
                  <a:gd name="T93" fmla="*/ 48 h 211"/>
                  <a:gd name="T94" fmla="*/ 50 w 185"/>
                  <a:gd name="T95" fmla="*/ 57 h 211"/>
                  <a:gd name="T96" fmla="*/ 45 w 185"/>
                  <a:gd name="T97" fmla="*/ 66 h 211"/>
                  <a:gd name="T98" fmla="*/ 43 w 185"/>
                  <a:gd name="T99" fmla="*/ 76 h 211"/>
                  <a:gd name="T100" fmla="*/ 42 w 185"/>
                  <a:gd name="T101" fmla="*/ 87 h 211"/>
                  <a:gd name="T102" fmla="*/ 42 w 185"/>
                  <a:gd name="T103" fmla="*/ 211 h 211"/>
                  <a:gd name="T104" fmla="*/ 1 w 185"/>
                  <a:gd name="T10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 h="211">
                    <a:moveTo>
                      <a:pt x="1" y="211"/>
                    </a:moveTo>
                    <a:lnTo>
                      <a:pt x="1" y="61"/>
                    </a:lnTo>
                    <a:lnTo>
                      <a:pt x="1" y="44"/>
                    </a:lnTo>
                    <a:lnTo>
                      <a:pt x="1" y="29"/>
                    </a:lnTo>
                    <a:lnTo>
                      <a:pt x="1" y="16"/>
                    </a:lnTo>
                    <a:lnTo>
                      <a:pt x="0" y="3"/>
                    </a:lnTo>
                    <a:lnTo>
                      <a:pt x="35" y="3"/>
                    </a:lnTo>
                    <a:lnTo>
                      <a:pt x="38" y="39"/>
                    </a:lnTo>
                    <a:lnTo>
                      <a:pt x="44" y="30"/>
                    </a:lnTo>
                    <a:lnTo>
                      <a:pt x="50" y="22"/>
                    </a:lnTo>
                    <a:lnTo>
                      <a:pt x="58" y="16"/>
                    </a:lnTo>
                    <a:lnTo>
                      <a:pt x="67" y="10"/>
                    </a:lnTo>
                    <a:lnTo>
                      <a:pt x="77" y="5"/>
                    </a:lnTo>
                    <a:lnTo>
                      <a:pt x="87" y="2"/>
                    </a:lnTo>
                    <a:lnTo>
                      <a:pt x="98" y="0"/>
                    </a:lnTo>
                    <a:lnTo>
                      <a:pt x="109" y="0"/>
                    </a:lnTo>
                    <a:lnTo>
                      <a:pt x="117" y="0"/>
                    </a:lnTo>
                    <a:lnTo>
                      <a:pt x="124" y="1"/>
                    </a:lnTo>
                    <a:lnTo>
                      <a:pt x="132" y="2"/>
                    </a:lnTo>
                    <a:lnTo>
                      <a:pt x="138" y="5"/>
                    </a:lnTo>
                    <a:lnTo>
                      <a:pt x="146" y="8"/>
                    </a:lnTo>
                    <a:lnTo>
                      <a:pt x="151" y="12"/>
                    </a:lnTo>
                    <a:lnTo>
                      <a:pt x="157" y="16"/>
                    </a:lnTo>
                    <a:lnTo>
                      <a:pt x="164" y="22"/>
                    </a:lnTo>
                    <a:lnTo>
                      <a:pt x="169" y="28"/>
                    </a:lnTo>
                    <a:lnTo>
                      <a:pt x="173" y="35"/>
                    </a:lnTo>
                    <a:lnTo>
                      <a:pt x="176" y="43"/>
                    </a:lnTo>
                    <a:lnTo>
                      <a:pt x="179" y="50"/>
                    </a:lnTo>
                    <a:lnTo>
                      <a:pt x="181" y="59"/>
                    </a:lnTo>
                    <a:lnTo>
                      <a:pt x="183" y="68"/>
                    </a:lnTo>
                    <a:lnTo>
                      <a:pt x="184" y="78"/>
                    </a:lnTo>
                    <a:lnTo>
                      <a:pt x="185" y="90"/>
                    </a:lnTo>
                    <a:lnTo>
                      <a:pt x="185" y="211"/>
                    </a:lnTo>
                    <a:lnTo>
                      <a:pt x="145" y="211"/>
                    </a:lnTo>
                    <a:lnTo>
                      <a:pt x="145" y="94"/>
                    </a:lnTo>
                    <a:lnTo>
                      <a:pt x="145" y="80"/>
                    </a:lnTo>
                    <a:lnTo>
                      <a:pt x="142" y="67"/>
                    </a:lnTo>
                    <a:lnTo>
                      <a:pt x="138" y="57"/>
                    </a:lnTo>
                    <a:lnTo>
                      <a:pt x="132" y="48"/>
                    </a:lnTo>
                    <a:lnTo>
                      <a:pt x="125" y="42"/>
                    </a:lnTo>
                    <a:lnTo>
                      <a:pt x="117" y="36"/>
                    </a:lnTo>
                    <a:lnTo>
                      <a:pt x="106" y="33"/>
                    </a:lnTo>
                    <a:lnTo>
                      <a:pt x="95" y="31"/>
                    </a:lnTo>
                    <a:lnTo>
                      <a:pt x="85" y="33"/>
                    </a:lnTo>
                    <a:lnTo>
                      <a:pt x="76" y="36"/>
                    </a:lnTo>
                    <a:lnTo>
                      <a:pt x="66" y="42"/>
                    </a:lnTo>
                    <a:lnTo>
                      <a:pt x="58" y="48"/>
                    </a:lnTo>
                    <a:lnTo>
                      <a:pt x="50" y="57"/>
                    </a:lnTo>
                    <a:lnTo>
                      <a:pt x="45" y="66"/>
                    </a:lnTo>
                    <a:lnTo>
                      <a:pt x="43" y="76"/>
                    </a:lnTo>
                    <a:lnTo>
                      <a:pt x="42" y="87"/>
                    </a:lnTo>
                    <a:lnTo>
                      <a:pt x="42" y="211"/>
                    </a:lnTo>
                    <a:lnTo>
                      <a:pt x="1"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4" name="Rectangle 79"/>
              <p:cNvSpPr>
                <a:spLocks noChangeArrowheads="1"/>
              </p:cNvSpPr>
              <p:nvPr/>
            </p:nvSpPr>
            <p:spPr bwMode="auto">
              <a:xfrm>
                <a:off x="3078" y="3745"/>
                <a:ext cx="10" cy="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5" name="Freeform 80"/>
              <p:cNvSpPr>
                <a:spLocks/>
              </p:cNvSpPr>
              <p:nvPr/>
            </p:nvSpPr>
            <p:spPr bwMode="auto">
              <a:xfrm>
                <a:off x="3101" y="3765"/>
                <a:ext cx="35" cy="54"/>
              </a:xfrm>
              <a:custGeom>
                <a:avLst/>
                <a:gdLst>
                  <a:gd name="T0" fmla="*/ 9 w 141"/>
                  <a:gd name="T1" fmla="*/ 171 h 216"/>
                  <a:gd name="T2" fmla="*/ 36 w 141"/>
                  <a:gd name="T3" fmla="*/ 183 h 216"/>
                  <a:gd name="T4" fmla="*/ 61 w 141"/>
                  <a:gd name="T5" fmla="*/ 187 h 216"/>
                  <a:gd name="T6" fmla="*/ 79 w 141"/>
                  <a:gd name="T7" fmla="*/ 184 h 216"/>
                  <a:gd name="T8" fmla="*/ 92 w 141"/>
                  <a:gd name="T9" fmla="*/ 178 h 216"/>
                  <a:gd name="T10" fmla="*/ 99 w 141"/>
                  <a:gd name="T11" fmla="*/ 169 h 216"/>
                  <a:gd name="T12" fmla="*/ 102 w 141"/>
                  <a:gd name="T13" fmla="*/ 156 h 216"/>
                  <a:gd name="T14" fmla="*/ 99 w 141"/>
                  <a:gd name="T15" fmla="*/ 145 h 216"/>
                  <a:gd name="T16" fmla="*/ 93 w 141"/>
                  <a:gd name="T17" fmla="*/ 134 h 216"/>
                  <a:gd name="T18" fmla="*/ 81 w 141"/>
                  <a:gd name="T19" fmla="*/ 127 h 216"/>
                  <a:gd name="T20" fmla="*/ 62 w 141"/>
                  <a:gd name="T21" fmla="*/ 119 h 216"/>
                  <a:gd name="T22" fmla="*/ 38 w 141"/>
                  <a:gd name="T23" fmla="*/ 109 h 216"/>
                  <a:gd name="T24" fmla="*/ 20 w 141"/>
                  <a:gd name="T25" fmla="*/ 95 h 216"/>
                  <a:gd name="T26" fmla="*/ 9 w 141"/>
                  <a:gd name="T27" fmla="*/ 78 h 216"/>
                  <a:gd name="T28" fmla="*/ 6 w 141"/>
                  <a:gd name="T29" fmla="*/ 61 h 216"/>
                  <a:gd name="T30" fmla="*/ 8 w 141"/>
                  <a:gd name="T31" fmla="*/ 48 h 216"/>
                  <a:gd name="T32" fmla="*/ 11 w 141"/>
                  <a:gd name="T33" fmla="*/ 36 h 216"/>
                  <a:gd name="T34" fmla="*/ 18 w 141"/>
                  <a:gd name="T35" fmla="*/ 26 h 216"/>
                  <a:gd name="T36" fmla="*/ 27 w 141"/>
                  <a:gd name="T37" fmla="*/ 17 h 216"/>
                  <a:gd name="T38" fmla="*/ 37 w 141"/>
                  <a:gd name="T39" fmla="*/ 8 h 216"/>
                  <a:gd name="T40" fmla="*/ 50 w 141"/>
                  <a:gd name="T41" fmla="*/ 3 h 216"/>
                  <a:gd name="T42" fmla="*/ 80 w 141"/>
                  <a:gd name="T43" fmla="*/ 0 h 216"/>
                  <a:gd name="T44" fmla="*/ 109 w 141"/>
                  <a:gd name="T45" fmla="*/ 2 h 216"/>
                  <a:gd name="T46" fmla="*/ 134 w 141"/>
                  <a:gd name="T47" fmla="*/ 12 h 216"/>
                  <a:gd name="T48" fmla="*/ 112 w 141"/>
                  <a:gd name="T49" fmla="*/ 35 h 216"/>
                  <a:gd name="T50" fmla="*/ 90 w 141"/>
                  <a:gd name="T51" fmla="*/ 29 h 216"/>
                  <a:gd name="T52" fmla="*/ 71 w 141"/>
                  <a:gd name="T53" fmla="*/ 29 h 216"/>
                  <a:gd name="T54" fmla="*/ 59 w 141"/>
                  <a:gd name="T55" fmla="*/ 33 h 216"/>
                  <a:gd name="T56" fmla="*/ 50 w 141"/>
                  <a:gd name="T57" fmla="*/ 40 h 216"/>
                  <a:gd name="T58" fmla="*/ 45 w 141"/>
                  <a:gd name="T59" fmla="*/ 50 h 216"/>
                  <a:gd name="T60" fmla="*/ 45 w 141"/>
                  <a:gd name="T61" fmla="*/ 61 h 216"/>
                  <a:gd name="T62" fmla="*/ 48 w 141"/>
                  <a:gd name="T63" fmla="*/ 71 h 216"/>
                  <a:gd name="T64" fmla="*/ 57 w 141"/>
                  <a:gd name="T65" fmla="*/ 78 h 216"/>
                  <a:gd name="T66" fmla="*/ 74 w 141"/>
                  <a:gd name="T67" fmla="*/ 86 h 216"/>
                  <a:gd name="T68" fmla="*/ 99 w 141"/>
                  <a:gd name="T69" fmla="*/ 96 h 216"/>
                  <a:gd name="T70" fmla="*/ 120 w 141"/>
                  <a:gd name="T71" fmla="*/ 109 h 216"/>
                  <a:gd name="T72" fmla="*/ 134 w 141"/>
                  <a:gd name="T73" fmla="*/ 124 h 216"/>
                  <a:gd name="T74" fmla="*/ 140 w 141"/>
                  <a:gd name="T75" fmla="*/ 142 h 216"/>
                  <a:gd name="T76" fmla="*/ 140 w 141"/>
                  <a:gd name="T77" fmla="*/ 160 h 216"/>
                  <a:gd name="T78" fmla="*/ 137 w 141"/>
                  <a:gd name="T79" fmla="*/ 173 h 216"/>
                  <a:gd name="T80" fmla="*/ 132 w 141"/>
                  <a:gd name="T81" fmla="*/ 184 h 216"/>
                  <a:gd name="T82" fmla="*/ 125 w 141"/>
                  <a:gd name="T83" fmla="*/ 194 h 216"/>
                  <a:gd name="T84" fmla="*/ 113 w 141"/>
                  <a:gd name="T85" fmla="*/ 203 h 216"/>
                  <a:gd name="T86" fmla="*/ 101 w 141"/>
                  <a:gd name="T87" fmla="*/ 209 h 216"/>
                  <a:gd name="T88" fmla="*/ 79 w 141"/>
                  <a:gd name="T89" fmla="*/ 215 h 216"/>
                  <a:gd name="T90" fmla="*/ 45 w 141"/>
                  <a:gd name="T91" fmla="*/ 215 h 216"/>
                  <a:gd name="T92" fmla="*/ 14 w 141"/>
                  <a:gd name="T93" fmla="*/ 20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1" h="216">
                    <a:moveTo>
                      <a:pt x="0" y="202"/>
                    </a:moveTo>
                    <a:lnTo>
                      <a:pt x="9" y="171"/>
                    </a:lnTo>
                    <a:lnTo>
                      <a:pt x="22" y="178"/>
                    </a:lnTo>
                    <a:lnTo>
                      <a:pt x="36" y="183"/>
                    </a:lnTo>
                    <a:lnTo>
                      <a:pt x="48" y="185"/>
                    </a:lnTo>
                    <a:lnTo>
                      <a:pt x="61" y="187"/>
                    </a:lnTo>
                    <a:lnTo>
                      <a:pt x="71" y="185"/>
                    </a:lnTo>
                    <a:lnTo>
                      <a:pt x="79" y="184"/>
                    </a:lnTo>
                    <a:lnTo>
                      <a:pt x="85" y="181"/>
                    </a:lnTo>
                    <a:lnTo>
                      <a:pt x="92" y="178"/>
                    </a:lnTo>
                    <a:lnTo>
                      <a:pt x="95" y="174"/>
                    </a:lnTo>
                    <a:lnTo>
                      <a:pt x="99" y="169"/>
                    </a:lnTo>
                    <a:lnTo>
                      <a:pt x="102" y="162"/>
                    </a:lnTo>
                    <a:lnTo>
                      <a:pt x="102" y="156"/>
                    </a:lnTo>
                    <a:lnTo>
                      <a:pt x="102" y="150"/>
                    </a:lnTo>
                    <a:lnTo>
                      <a:pt x="99" y="145"/>
                    </a:lnTo>
                    <a:lnTo>
                      <a:pt x="97" y="139"/>
                    </a:lnTo>
                    <a:lnTo>
                      <a:pt x="93" y="134"/>
                    </a:lnTo>
                    <a:lnTo>
                      <a:pt x="88" y="131"/>
                    </a:lnTo>
                    <a:lnTo>
                      <a:pt x="81" y="127"/>
                    </a:lnTo>
                    <a:lnTo>
                      <a:pt x="73" y="123"/>
                    </a:lnTo>
                    <a:lnTo>
                      <a:pt x="62" y="119"/>
                    </a:lnTo>
                    <a:lnTo>
                      <a:pt x="50" y="114"/>
                    </a:lnTo>
                    <a:lnTo>
                      <a:pt x="38" y="109"/>
                    </a:lnTo>
                    <a:lnTo>
                      <a:pt x="28" y="103"/>
                    </a:lnTo>
                    <a:lnTo>
                      <a:pt x="20" y="95"/>
                    </a:lnTo>
                    <a:lnTo>
                      <a:pt x="14" y="87"/>
                    </a:lnTo>
                    <a:lnTo>
                      <a:pt x="9" y="78"/>
                    </a:lnTo>
                    <a:lnTo>
                      <a:pt x="6" y="70"/>
                    </a:lnTo>
                    <a:lnTo>
                      <a:pt x="6" y="61"/>
                    </a:lnTo>
                    <a:lnTo>
                      <a:pt x="6" y="54"/>
                    </a:lnTo>
                    <a:lnTo>
                      <a:pt x="8" y="48"/>
                    </a:lnTo>
                    <a:lnTo>
                      <a:pt x="9" y="43"/>
                    </a:lnTo>
                    <a:lnTo>
                      <a:pt x="11" y="36"/>
                    </a:lnTo>
                    <a:lnTo>
                      <a:pt x="14" y="31"/>
                    </a:lnTo>
                    <a:lnTo>
                      <a:pt x="18" y="26"/>
                    </a:lnTo>
                    <a:lnTo>
                      <a:pt x="22" y="21"/>
                    </a:lnTo>
                    <a:lnTo>
                      <a:pt x="27" y="17"/>
                    </a:lnTo>
                    <a:lnTo>
                      <a:pt x="32" y="12"/>
                    </a:lnTo>
                    <a:lnTo>
                      <a:pt x="37" y="8"/>
                    </a:lnTo>
                    <a:lnTo>
                      <a:pt x="43" y="6"/>
                    </a:lnTo>
                    <a:lnTo>
                      <a:pt x="50" y="3"/>
                    </a:lnTo>
                    <a:lnTo>
                      <a:pt x="64" y="0"/>
                    </a:lnTo>
                    <a:lnTo>
                      <a:pt x="80" y="0"/>
                    </a:lnTo>
                    <a:lnTo>
                      <a:pt x="95" y="0"/>
                    </a:lnTo>
                    <a:lnTo>
                      <a:pt x="109" y="2"/>
                    </a:lnTo>
                    <a:lnTo>
                      <a:pt x="122" y="6"/>
                    </a:lnTo>
                    <a:lnTo>
                      <a:pt x="134" y="12"/>
                    </a:lnTo>
                    <a:lnTo>
                      <a:pt x="123" y="40"/>
                    </a:lnTo>
                    <a:lnTo>
                      <a:pt x="112" y="35"/>
                    </a:lnTo>
                    <a:lnTo>
                      <a:pt x="102" y="31"/>
                    </a:lnTo>
                    <a:lnTo>
                      <a:pt x="90" y="29"/>
                    </a:lnTo>
                    <a:lnTo>
                      <a:pt x="79" y="28"/>
                    </a:lnTo>
                    <a:lnTo>
                      <a:pt x="71" y="29"/>
                    </a:lnTo>
                    <a:lnTo>
                      <a:pt x="65" y="30"/>
                    </a:lnTo>
                    <a:lnTo>
                      <a:pt x="59" y="33"/>
                    </a:lnTo>
                    <a:lnTo>
                      <a:pt x="53" y="36"/>
                    </a:lnTo>
                    <a:lnTo>
                      <a:pt x="50" y="40"/>
                    </a:lnTo>
                    <a:lnTo>
                      <a:pt x="47" y="45"/>
                    </a:lnTo>
                    <a:lnTo>
                      <a:pt x="45" y="50"/>
                    </a:lnTo>
                    <a:lnTo>
                      <a:pt x="45" y="56"/>
                    </a:lnTo>
                    <a:lnTo>
                      <a:pt x="45" y="61"/>
                    </a:lnTo>
                    <a:lnTo>
                      <a:pt x="47" y="66"/>
                    </a:lnTo>
                    <a:lnTo>
                      <a:pt x="48" y="71"/>
                    </a:lnTo>
                    <a:lnTo>
                      <a:pt x="52" y="75"/>
                    </a:lnTo>
                    <a:lnTo>
                      <a:pt x="57" y="78"/>
                    </a:lnTo>
                    <a:lnTo>
                      <a:pt x="65" y="82"/>
                    </a:lnTo>
                    <a:lnTo>
                      <a:pt x="74" y="86"/>
                    </a:lnTo>
                    <a:lnTo>
                      <a:pt x="85" y="91"/>
                    </a:lnTo>
                    <a:lnTo>
                      <a:pt x="99" y="96"/>
                    </a:lnTo>
                    <a:lnTo>
                      <a:pt x="111" y="103"/>
                    </a:lnTo>
                    <a:lnTo>
                      <a:pt x="120" y="109"/>
                    </a:lnTo>
                    <a:lnTo>
                      <a:pt x="127" y="117"/>
                    </a:lnTo>
                    <a:lnTo>
                      <a:pt x="134" y="124"/>
                    </a:lnTo>
                    <a:lnTo>
                      <a:pt x="137" y="133"/>
                    </a:lnTo>
                    <a:lnTo>
                      <a:pt x="140" y="142"/>
                    </a:lnTo>
                    <a:lnTo>
                      <a:pt x="141" y="152"/>
                    </a:lnTo>
                    <a:lnTo>
                      <a:pt x="140" y="160"/>
                    </a:lnTo>
                    <a:lnTo>
                      <a:pt x="140" y="166"/>
                    </a:lnTo>
                    <a:lnTo>
                      <a:pt x="137" y="173"/>
                    </a:lnTo>
                    <a:lnTo>
                      <a:pt x="136" y="179"/>
                    </a:lnTo>
                    <a:lnTo>
                      <a:pt x="132" y="184"/>
                    </a:lnTo>
                    <a:lnTo>
                      <a:pt x="129" y="189"/>
                    </a:lnTo>
                    <a:lnTo>
                      <a:pt x="125" y="194"/>
                    </a:lnTo>
                    <a:lnTo>
                      <a:pt x="120" y="198"/>
                    </a:lnTo>
                    <a:lnTo>
                      <a:pt x="113" y="203"/>
                    </a:lnTo>
                    <a:lnTo>
                      <a:pt x="108" y="206"/>
                    </a:lnTo>
                    <a:lnTo>
                      <a:pt x="101" y="209"/>
                    </a:lnTo>
                    <a:lnTo>
                      <a:pt x="94" y="212"/>
                    </a:lnTo>
                    <a:lnTo>
                      <a:pt x="79" y="215"/>
                    </a:lnTo>
                    <a:lnTo>
                      <a:pt x="61" y="216"/>
                    </a:lnTo>
                    <a:lnTo>
                      <a:pt x="45" y="215"/>
                    </a:lnTo>
                    <a:lnTo>
                      <a:pt x="28" y="212"/>
                    </a:lnTo>
                    <a:lnTo>
                      <a:pt x="14" y="208"/>
                    </a:lnTo>
                    <a:lnTo>
                      <a:pt x="0"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6" name="Rectangle 81"/>
              <p:cNvSpPr>
                <a:spLocks noChangeArrowheads="1"/>
              </p:cNvSpPr>
              <p:nvPr/>
            </p:nvSpPr>
            <p:spPr bwMode="auto">
              <a:xfrm>
                <a:off x="3149" y="3741"/>
                <a:ext cx="10" cy="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7" name="Freeform 82"/>
              <p:cNvSpPr>
                <a:spLocks noEditPoints="1"/>
              </p:cNvSpPr>
              <p:nvPr/>
            </p:nvSpPr>
            <p:spPr bwMode="auto">
              <a:xfrm>
                <a:off x="3170" y="3765"/>
                <a:ext cx="43" cy="54"/>
              </a:xfrm>
              <a:custGeom>
                <a:avLst/>
                <a:gdLst>
                  <a:gd name="T0" fmla="*/ 170 w 172"/>
                  <a:gd name="T1" fmla="*/ 161 h 216"/>
                  <a:gd name="T2" fmla="*/ 170 w 172"/>
                  <a:gd name="T3" fmla="*/ 189 h 216"/>
                  <a:gd name="T4" fmla="*/ 172 w 172"/>
                  <a:gd name="T5" fmla="*/ 211 h 216"/>
                  <a:gd name="T6" fmla="*/ 131 w 172"/>
                  <a:gd name="T7" fmla="*/ 184 h 216"/>
                  <a:gd name="T8" fmla="*/ 119 w 172"/>
                  <a:gd name="T9" fmla="*/ 198 h 216"/>
                  <a:gd name="T10" fmla="*/ 103 w 172"/>
                  <a:gd name="T11" fmla="*/ 208 h 216"/>
                  <a:gd name="T12" fmla="*/ 86 w 172"/>
                  <a:gd name="T13" fmla="*/ 213 h 216"/>
                  <a:gd name="T14" fmla="*/ 65 w 172"/>
                  <a:gd name="T15" fmla="*/ 216 h 216"/>
                  <a:gd name="T16" fmla="*/ 38 w 172"/>
                  <a:gd name="T17" fmla="*/ 212 h 216"/>
                  <a:gd name="T18" fmla="*/ 28 w 172"/>
                  <a:gd name="T19" fmla="*/ 206 h 216"/>
                  <a:gd name="T20" fmla="*/ 18 w 172"/>
                  <a:gd name="T21" fmla="*/ 198 h 216"/>
                  <a:gd name="T22" fmla="*/ 5 w 172"/>
                  <a:gd name="T23" fmla="*/ 179 h 216"/>
                  <a:gd name="T24" fmla="*/ 0 w 172"/>
                  <a:gd name="T25" fmla="*/ 156 h 216"/>
                  <a:gd name="T26" fmla="*/ 3 w 172"/>
                  <a:gd name="T27" fmla="*/ 138 h 216"/>
                  <a:gd name="T28" fmla="*/ 9 w 172"/>
                  <a:gd name="T29" fmla="*/ 123 h 216"/>
                  <a:gd name="T30" fmla="*/ 19 w 172"/>
                  <a:gd name="T31" fmla="*/ 110 h 216"/>
                  <a:gd name="T32" fmla="*/ 33 w 172"/>
                  <a:gd name="T33" fmla="*/ 99 h 216"/>
                  <a:gd name="T34" fmla="*/ 51 w 172"/>
                  <a:gd name="T35" fmla="*/ 90 h 216"/>
                  <a:gd name="T36" fmla="*/ 74 w 172"/>
                  <a:gd name="T37" fmla="*/ 84 h 216"/>
                  <a:gd name="T38" fmla="*/ 100 w 172"/>
                  <a:gd name="T39" fmla="*/ 80 h 216"/>
                  <a:gd name="T40" fmla="*/ 129 w 172"/>
                  <a:gd name="T41" fmla="*/ 78 h 216"/>
                  <a:gd name="T42" fmla="*/ 129 w 172"/>
                  <a:gd name="T43" fmla="*/ 64 h 216"/>
                  <a:gd name="T44" fmla="*/ 122 w 172"/>
                  <a:gd name="T45" fmla="*/ 47 h 216"/>
                  <a:gd name="T46" fmla="*/ 110 w 172"/>
                  <a:gd name="T47" fmla="*/ 35 h 216"/>
                  <a:gd name="T48" fmla="*/ 92 w 172"/>
                  <a:gd name="T49" fmla="*/ 29 h 216"/>
                  <a:gd name="T50" fmla="*/ 65 w 172"/>
                  <a:gd name="T51" fmla="*/ 29 h 216"/>
                  <a:gd name="T52" fmla="*/ 37 w 172"/>
                  <a:gd name="T53" fmla="*/ 36 h 216"/>
                  <a:gd name="T54" fmla="*/ 16 w 172"/>
                  <a:gd name="T55" fmla="*/ 17 h 216"/>
                  <a:gd name="T56" fmla="*/ 31 w 172"/>
                  <a:gd name="T57" fmla="*/ 10 h 216"/>
                  <a:gd name="T58" fmla="*/ 49 w 172"/>
                  <a:gd name="T59" fmla="*/ 3 h 216"/>
                  <a:gd name="T60" fmla="*/ 87 w 172"/>
                  <a:gd name="T61" fmla="*/ 0 h 216"/>
                  <a:gd name="T62" fmla="*/ 106 w 172"/>
                  <a:gd name="T63" fmla="*/ 1 h 216"/>
                  <a:gd name="T64" fmla="*/ 122 w 172"/>
                  <a:gd name="T65" fmla="*/ 5 h 216"/>
                  <a:gd name="T66" fmla="*/ 136 w 172"/>
                  <a:gd name="T67" fmla="*/ 11 h 216"/>
                  <a:gd name="T68" fmla="*/ 148 w 172"/>
                  <a:gd name="T69" fmla="*/ 21 h 216"/>
                  <a:gd name="T70" fmla="*/ 157 w 172"/>
                  <a:gd name="T71" fmla="*/ 34 h 216"/>
                  <a:gd name="T72" fmla="*/ 164 w 172"/>
                  <a:gd name="T73" fmla="*/ 48 h 216"/>
                  <a:gd name="T74" fmla="*/ 168 w 172"/>
                  <a:gd name="T75" fmla="*/ 66 h 216"/>
                  <a:gd name="T76" fmla="*/ 170 w 172"/>
                  <a:gd name="T77" fmla="*/ 86 h 216"/>
                  <a:gd name="T78" fmla="*/ 130 w 172"/>
                  <a:gd name="T79" fmla="*/ 106 h 216"/>
                  <a:gd name="T80" fmla="*/ 88 w 172"/>
                  <a:gd name="T81" fmla="*/ 109 h 216"/>
                  <a:gd name="T82" fmla="*/ 72 w 172"/>
                  <a:gd name="T83" fmla="*/ 113 h 216"/>
                  <a:gd name="T84" fmla="*/ 60 w 172"/>
                  <a:gd name="T85" fmla="*/ 118 h 216"/>
                  <a:gd name="T86" fmla="*/ 46 w 172"/>
                  <a:gd name="T87" fmla="*/ 132 h 216"/>
                  <a:gd name="T88" fmla="*/ 42 w 172"/>
                  <a:gd name="T89" fmla="*/ 141 h 216"/>
                  <a:gd name="T90" fmla="*/ 41 w 172"/>
                  <a:gd name="T91" fmla="*/ 151 h 216"/>
                  <a:gd name="T92" fmla="*/ 44 w 172"/>
                  <a:gd name="T93" fmla="*/ 166 h 216"/>
                  <a:gd name="T94" fmla="*/ 51 w 172"/>
                  <a:gd name="T95" fmla="*/ 176 h 216"/>
                  <a:gd name="T96" fmla="*/ 61 w 172"/>
                  <a:gd name="T97" fmla="*/ 184 h 216"/>
                  <a:gd name="T98" fmla="*/ 77 w 172"/>
                  <a:gd name="T99" fmla="*/ 187 h 216"/>
                  <a:gd name="T100" fmla="*/ 97 w 172"/>
                  <a:gd name="T101" fmla="*/ 183 h 216"/>
                  <a:gd name="T102" fmla="*/ 115 w 172"/>
                  <a:gd name="T103" fmla="*/ 173 h 216"/>
                  <a:gd name="T104" fmla="*/ 126 w 172"/>
                  <a:gd name="T105" fmla="*/ 157 h 216"/>
                  <a:gd name="T106" fmla="*/ 130 w 172"/>
                  <a:gd name="T107" fmla="*/ 14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216">
                    <a:moveTo>
                      <a:pt x="170" y="86"/>
                    </a:moveTo>
                    <a:lnTo>
                      <a:pt x="170" y="161"/>
                    </a:lnTo>
                    <a:lnTo>
                      <a:pt x="170" y="176"/>
                    </a:lnTo>
                    <a:lnTo>
                      <a:pt x="170" y="189"/>
                    </a:lnTo>
                    <a:lnTo>
                      <a:pt x="171" y="201"/>
                    </a:lnTo>
                    <a:lnTo>
                      <a:pt x="172" y="211"/>
                    </a:lnTo>
                    <a:lnTo>
                      <a:pt x="136" y="211"/>
                    </a:lnTo>
                    <a:lnTo>
                      <a:pt x="131" y="184"/>
                    </a:lnTo>
                    <a:lnTo>
                      <a:pt x="125" y="192"/>
                    </a:lnTo>
                    <a:lnTo>
                      <a:pt x="119" y="198"/>
                    </a:lnTo>
                    <a:lnTo>
                      <a:pt x="111" y="203"/>
                    </a:lnTo>
                    <a:lnTo>
                      <a:pt x="103" y="208"/>
                    </a:lnTo>
                    <a:lnTo>
                      <a:pt x="94" y="212"/>
                    </a:lnTo>
                    <a:lnTo>
                      <a:pt x="86" y="213"/>
                    </a:lnTo>
                    <a:lnTo>
                      <a:pt x="75" y="216"/>
                    </a:lnTo>
                    <a:lnTo>
                      <a:pt x="65" y="216"/>
                    </a:lnTo>
                    <a:lnTo>
                      <a:pt x="51" y="215"/>
                    </a:lnTo>
                    <a:lnTo>
                      <a:pt x="38" y="212"/>
                    </a:lnTo>
                    <a:lnTo>
                      <a:pt x="33" y="209"/>
                    </a:lnTo>
                    <a:lnTo>
                      <a:pt x="28" y="206"/>
                    </a:lnTo>
                    <a:lnTo>
                      <a:pt x="23" y="202"/>
                    </a:lnTo>
                    <a:lnTo>
                      <a:pt x="18" y="198"/>
                    </a:lnTo>
                    <a:lnTo>
                      <a:pt x="11" y="189"/>
                    </a:lnTo>
                    <a:lnTo>
                      <a:pt x="5" y="179"/>
                    </a:lnTo>
                    <a:lnTo>
                      <a:pt x="2" y="167"/>
                    </a:lnTo>
                    <a:lnTo>
                      <a:pt x="0" y="156"/>
                    </a:lnTo>
                    <a:lnTo>
                      <a:pt x="2" y="147"/>
                    </a:lnTo>
                    <a:lnTo>
                      <a:pt x="3" y="138"/>
                    </a:lnTo>
                    <a:lnTo>
                      <a:pt x="5" y="131"/>
                    </a:lnTo>
                    <a:lnTo>
                      <a:pt x="9" y="123"/>
                    </a:lnTo>
                    <a:lnTo>
                      <a:pt x="13" y="117"/>
                    </a:lnTo>
                    <a:lnTo>
                      <a:pt x="19" y="110"/>
                    </a:lnTo>
                    <a:lnTo>
                      <a:pt x="26" y="104"/>
                    </a:lnTo>
                    <a:lnTo>
                      <a:pt x="33" y="99"/>
                    </a:lnTo>
                    <a:lnTo>
                      <a:pt x="42" y="94"/>
                    </a:lnTo>
                    <a:lnTo>
                      <a:pt x="51" y="90"/>
                    </a:lnTo>
                    <a:lnTo>
                      <a:pt x="63" y="86"/>
                    </a:lnTo>
                    <a:lnTo>
                      <a:pt x="74" y="84"/>
                    </a:lnTo>
                    <a:lnTo>
                      <a:pt x="86" y="81"/>
                    </a:lnTo>
                    <a:lnTo>
                      <a:pt x="100" y="80"/>
                    </a:lnTo>
                    <a:lnTo>
                      <a:pt x="114" y="78"/>
                    </a:lnTo>
                    <a:lnTo>
                      <a:pt x="129" y="78"/>
                    </a:lnTo>
                    <a:lnTo>
                      <a:pt x="129" y="75"/>
                    </a:lnTo>
                    <a:lnTo>
                      <a:pt x="129" y="64"/>
                    </a:lnTo>
                    <a:lnTo>
                      <a:pt x="126" y="56"/>
                    </a:lnTo>
                    <a:lnTo>
                      <a:pt x="122" y="47"/>
                    </a:lnTo>
                    <a:lnTo>
                      <a:pt x="117" y="40"/>
                    </a:lnTo>
                    <a:lnTo>
                      <a:pt x="110" y="35"/>
                    </a:lnTo>
                    <a:lnTo>
                      <a:pt x="102" y="31"/>
                    </a:lnTo>
                    <a:lnTo>
                      <a:pt x="92" y="29"/>
                    </a:lnTo>
                    <a:lnTo>
                      <a:pt x="82" y="28"/>
                    </a:lnTo>
                    <a:lnTo>
                      <a:pt x="65" y="29"/>
                    </a:lnTo>
                    <a:lnTo>
                      <a:pt x="51" y="33"/>
                    </a:lnTo>
                    <a:lnTo>
                      <a:pt x="37" y="36"/>
                    </a:lnTo>
                    <a:lnTo>
                      <a:pt x="25" y="44"/>
                    </a:lnTo>
                    <a:lnTo>
                      <a:pt x="16" y="17"/>
                    </a:lnTo>
                    <a:lnTo>
                      <a:pt x="23" y="14"/>
                    </a:lnTo>
                    <a:lnTo>
                      <a:pt x="31" y="10"/>
                    </a:lnTo>
                    <a:lnTo>
                      <a:pt x="40" y="6"/>
                    </a:lnTo>
                    <a:lnTo>
                      <a:pt x="49" y="3"/>
                    </a:lnTo>
                    <a:lnTo>
                      <a:pt x="66" y="0"/>
                    </a:lnTo>
                    <a:lnTo>
                      <a:pt x="87" y="0"/>
                    </a:lnTo>
                    <a:lnTo>
                      <a:pt x="97" y="0"/>
                    </a:lnTo>
                    <a:lnTo>
                      <a:pt x="106" y="1"/>
                    </a:lnTo>
                    <a:lnTo>
                      <a:pt x="115" y="2"/>
                    </a:lnTo>
                    <a:lnTo>
                      <a:pt x="122" y="5"/>
                    </a:lnTo>
                    <a:lnTo>
                      <a:pt x="130" y="7"/>
                    </a:lnTo>
                    <a:lnTo>
                      <a:pt x="136" y="11"/>
                    </a:lnTo>
                    <a:lnTo>
                      <a:pt x="143" y="16"/>
                    </a:lnTo>
                    <a:lnTo>
                      <a:pt x="148" y="21"/>
                    </a:lnTo>
                    <a:lnTo>
                      <a:pt x="153" y="28"/>
                    </a:lnTo>
                    <a:lnTo>
                      <a:pt x="157" y="34"/>
                    </a:lnTo>
                    <a:lnTo>
                      <a:pt x="161" y="40"/>
                    </a:lnTo>
                    <a:lnTo>
                      <a:pt x="164" y="48"/>
                    </a:lnTo>
                    <a:lnTo>
                      <a:pt x="166" y="57"/>
                    </a:lnTo>
                    <a:lnTo>
                      <a:pt x="168" y="66"/>
                    </a:lnTo>
                    <a:lnTo>
                      <a:pt x="168" y="76"/>
                    </a:lnTo>
                    <a:lnTo>
                      <a:pt x="170" y="86"/>
                    </a:lnTo>
                    <a:close/>
                    <a:moveTo>
                      <a:pt x="130" y="141"/>
                    </a:moveTo>
                    <a:lnTo>
                      <a:pt x="130" y="106"/>
                    </a:lnTo>
                    <a:lnTo>
                      <a:pt x="107" y="106"/>
                    </a:lnTo>
                    <a:lnTo>
                      <a:pt x="88" y="109"/>
                    </a:lnTo>
                    <a:lnTo>
                      <a:pt x="79" y="110"/>
                    </a:lnTo>
                    <a:lnTo>
                      <a:pt x="72" y="113"/>
                    </a:lnTo>
                    <a:lnTo>
                      <a:pt x="65" y="115"/>
                    </a:lnTo>
                    <a:lnTo>
                      <a:pt x="60" y="118"/>
                    </a:lnTo>
                    <a:lnTo>
                      <a:pt x="51" y="124"/>
                    </a:lnTo>
                    <a:lnTo>
                      <a:pt x="46" y="132"/>
                    </a:lnTo>
                    <a:lnTo>
                      <a:pt x="44" y="137"/>
                    </a:lnTo>
                    <a:lnTo>
                      <a:pt x="42" y="141"/>
                    </a:lnTo>
                    <a:lnTo>
                      <a:pt x="41" y="146"/>
                    </a:lnTo>
                    <a:lnTo>
                      <a:pt x="41" y="151"/>
                    </a:lnTo>
                    <a:lnTo>
                      <a:pt x="41" y="159"/>
                    </a:lnTo>
                    <a:lnTo>
                      <a:pt x="44" y="166"/>
                    </a:lnTo>
                    <a:lnTo>
                      <a:pt x="46" y="171"/>
                    </a:lnTo>
                    <a:lnTo>
                      <a:pt x="51" y="176"/>
                    </a:lnTo>
                    <a:lnTo>
                      <a:pt x="56" y="181"/>
                    </a:lnTo>
                    <a:lnTo>
                      <a:pt x="61" y="184"/>
                    </a:lnTo>
                    <a:lnTo>
                      <a:pt x="69" y="185"/>
                    </a:lnTo>
                    <a:lnTo>
                      <a:pt x="77" y="187"/>
                    </a:lnTo>
                    <a:lnTo>
                      <a:pt x="87" y="185"/>
                    </a:lnTo>
                    <a:lnTo>
                      <a:pt x="97" y="183"/>
                    </a:lnTo>
                    <a:lnTo>
                      <a:pt x="106" y="179"/>
                    </a:lnTo>
                    <a:lnTo>
                      <a:pt x="115" y="173"/>
                    </a:lnTo>
                    <a:lnTo>
                      <a:pt x="121" y="165"/>
                    </a:lnTo>
                    <a:lnTo>
                      <a:pt x="126" y="157"/>
                    </a:lnTo>
                    <a:lnTo>
                      <a:pt x="129" y="148"/>
                    </a:lnTo>
                    <a:lnTo>
                      <a:pt x="13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8" name="Freeform 83"/>
              <p:cNvSpPr>
                <a:spLocks/>
              </p:cNvSpPr>
              <p:nvPr/>
            </p:nvSpPr>
            <p:spPr bwMode="auto">
              <a:xfrm>
                <a:off x="3228" y="3765"/>
                <a:ext cx="46" cy="52"/>
              </a:xfrm>
              <a:custGeom>
                <a:avLst/>
                <a:gdLst>
                  <a:gd name="T0" fmla="*/ 2 w 186"/>
                  <a:gd name="T1" fmla="*/ 211 h 211"/>
                  <a:gd name="T2" fmla="*/ 2 w 186"/>
                  <a:gd name="T3" fmla="*/ 61 h 211"/>
                  <a:gd name="T4" fmla="*/ 2 w 186"/>
                  <a:gd name="T5" fmla="*/ 44 h 211"/>
                  <a:gd name="T6" fmla="*/ 2 w 186"/>
                  <a:gd name="T7" fmla="*/ 29 h 211"/>
                  <a:gd name="T8" fmla="*/ 2 w 186"/>
                  <a:gd name="T9" fmla="*/ 16 h 211"/>
                  <a:gd name="T10" fmla="*/ 0 w 186"/>
                  <a:gd name="T11" fmla="*/ 3 h 211"/>
                  <a:gd name="T12" fmla="*/ 36 w 186"/>
                  <a:gd name="T13" fmla="*/ 3 h 211"/>
                  <a:gd name="T14" fmla="*/ 38 w 186"/>
                  <a:gd name="T15" fmla="*/ 39 h 211"/>
                  <a:gd name="T16" fmla="*/ 45 w 186"/>
                  <a:gd name="T17" fmla="*/ 30 h 211"/>
                  <a:gd name="T18" fmla="*/ 51 w 186"/>
                  <a:gd name="T19" fmla="*/ 22 h 211"/>
                  <a:gd name="T20" fmla="*/ 59 w 186"/>
                  <a:gd name="T21" fmla="*/ 16 h 211"/>
                  <a:gd name="T22" fmla="*/ 68 w 186"/>
                  <a:gd name="T23" fmla="*/ 10 h 211"/>
                  <a:gd name="T24" fmla="*/ 78 w 186"/>
                  <a:gd name="T25" fmla="*/ 5 h 211"/>
                  <a:gd name="T26" fmla="*/ 88 w 186"/>
                  <a:gd name="T27" fmla="*/ 2 h 211"/>
                  <a:gd name="T28" fmla="*/ 98 w 186"/>
                  <a:gd name="T29" fmla="*/ 0 h 211"/>
                  <a:gd name="T30" fmla="*/ 110 w 186"/>
                  <a:gd name="T31" fmla="*/ 0 h 211"/>
                  <a:gd name="T32" fmla="*/ 117 w 186"/>
                  <a:gd name="T33" fmla="*/ 0 h 211"/>
                  <a:gd name="T34" fmla="*/ 125 w 186"/>
                  <a:gd name="T35" fmla="*/ 1 h 211"/>
                  <a:gd name="T36" fmla="*/ 133 w 186"/>
                  <a:gd name="T37" fmla="*/ 2 h 211"/>
                  <a:gd name="T38" fmla="*/ 139 w 186"/>
                  <a:gd name="T39" fmla="*/ 5 h 211"/>
                  <a:gd name="T40" fmla="*/ 147 w 186"/>
                  <a:gd name="T41" fmla="*/ 8 h 211"/>
                  <a:gd name="T42" fmla="*/ 153 w 186"/>
                  <a:gd name="T43" fmla="*/ 12 h 211"/>
                  <a:gd name="T44" fmla="*/ 158 w 186"/>
                  <a:gd name="T45" fmla="*/ 16 h 211"/>
                  <a:gd name="T46" fmla="*/ 164 w 186"/>
                  <a:gd name="T47" fmla="*/ 22 h 211"/>
                  <a:gd name="T48" fmla="*/ 169 w 186"/>
                  <a:gd name="T49" fmla="*/ 28 h 211"/>
                  <a:gd name="T50" fmla="*/ 173 w 186"/>
                  <a:gd name="T51" fmla="*/ 35 h 211"/>
                  <a:gd name="T52" fmla="*/ 177 w 186"/>
                  <a:gd name="T53" fmla="*/ 43 h 211"/>
                  <a:gd name="T54" fmla="*/ 180 w 186"/>
                  <a:gd name="T55" fmla="*/ 50 h 211"/>
                  <a:gd name="T56" fmla="*/ 182 w 186"/>
                  <a:gd name="T57" fmla="*/ 59 h 211"/>
                  <a:gd name="T58" fmla="*/ 185 w 186"/>
                  <a:gd name="T59" fmla="*/ 68 h 211"/>
                  <a:gd name="T60" fmla="*/ 185 w 186"/>
                  <a:gd name="T61" fmla="*/ 78 h 211"/>
                  <a:gd name="T62" fmla="*/ 186 w 186"/>
                  <a:gd name="T63" fmla="*/ 90 h 211"/>
                  <a:gd name="T64" fmla="*/ 186 w 186"/>
                  <a:gd name="T65" fmla="*/ 211 h 211"/>
                  <a:gd name="T66" fmla="*/ 145 w 186"/>
                  <a:gd name="T67" fmla="*/ 211 h 211"/>
                  <a:gd name="T68" fmla="*/ 145 w 186"/>
                  <a:gd name="T69" fmla="*/ 94 h 211"/>
                  <a:gd name="T70" fmla="*/ 145 w 186"/>
                  <a:gd name="T71" fmla="*/ 80 h 211"/>
                  <a:gd name="T72" fmla="*/ 143 w 186"/>
                  <a:gd name="T73" fmla="*/ 67 h 211"/>
                  <a:gd name="T74" fmla="*/ 139 w 186"/>
                  <a:gd name="T75" fmla="*/ 57 h 211"/>
                  <a:gd name="T76" fmla="*/ 133 w 186"/>
                  <a:gd name="T77" fmla="*/ 48 h 211"/>
                  <a:gd name="T78" fmla="*/ 126 w 186"/>
                  <a:gd name="T79" fmla="*/ 42 h 211"/>
                  <a:gd name="T80" fmla="*/ 117 w 186"/>
                  <a:gd name="T81" fmla="*/ 36 h 211"/>
                  <a:gd name="T82" fmla="*/ 107 w 186"/>
                  <a:gd name="T83" fmla="*/ 33 h 211"/>
                  <a:gd name="T84" fmla="*/ 97 w 186"/>
                  <a:gd name="T85" fmla="*/ 31 h 211"/>
                  <a:gd name="T86" fmla="*/ 86 w 186"/>
                  <a:gd name="T87" fmla="*/ 33 h 211"/>
                  <a:gd name="T88" fmla="*/ 77 w 186"/>
                  <a:gd name="T89" fmla="*/ 36 h 211"/>
                  <a:gd name="T90" fmla="*/ 66 w 186"/>
                  <a:gd name="T91" fmla="*/ 42 h 211"/>
                  <a:gd name="T92" fmla="*/ 59 w 186"/>
                  <a:gd name="T93" fmla="*/ 48 h 211"/>
                  <a:gd name="T94" fmla="*/ 51 w 186"/>
                  <a:gd name="T95" fmla="*/ 57 h 211"/>
                  <a:gd name="T96" fmla="*/ 46 w 186"/>
                  <a:gd name="T97" fmla="*/ 66 h 211"/>
                  <a:gd name="T98" fmla="*/ 44 w 186"/>
                  <a:gd name="T99" fmla="*/ 76 h 211"/>
                  <a:gd name="T100" fmla="*/ 42 w 186"/>
                  <a:gd name="T101" fmla="*/ 87 h 211"/>
                  <a:gd name="T102" fmla="*/ 42 w 186"/>
                  <a:gd name="T103" fmla="*/ 211 h 211"/>
                  <a:gd name="T104" fmla="*/ 2 w 186"/>
                  <a:gd name="T10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 h="211">
                    <a:moveTo>
                      <a:pt x="2" y="211"/>
                    </a:moveTo>
                    <a:lnTo>
                      <a:pt x="2" y="61"/>
                    </a:lnTo>
                    <a:lnTo>
                      <a:pt x="2" y="44"/>
                    </a:lnTo>
                    <a:lnTo>
                      <a:pt x="2" y="29"/>
                    </a:lnTo>
                    <a:lnTo>
                      <a:pt x="2" y="16"/>
                    </a:lnTo>
                    <a:lnTo>
                      <a:pt x="0" y="3"/>
                    </a:lnTo>
                    <a:lnTo>
                      <a:pt x="36" y="3"/>
                    </a:lnTo>
                    <a:lnTo>
                      <a:pt x="38" y="39"/>
                    </a:lnTo>
                    <a:lnTo>
                      <a:pt x="45" y="30"/>
                    </a:lnTo>
                    <a:lnTo>
                      <a:pt x="51" y="22"/>
                    </a:lnTo>
                    <a:lnTo>
                      <a:pt x="59" y="16"/>
                    </a:lnTo>
                    <a:lnTo>
                      <a:pt x="68" y="10"/>
                    </a:lnTo>
                    <a:lnTo>
                      <a:pt x="78" y="5"/>
                    </a:lnTo>
                    <a:lnTo>
                      <a:pt x="88" y="2"/>
                    </a:lnTo>
                    <a:lnTo>
                      <a:pt x="98" y="0"/>
                    </a:lnTo>
                    <a:lnTo>
                      <a:pt x="110" y="0"/>
                    </a:lnTo>
                    <a:lnTo>
                      <a:pt x="117" y="0"/>
                    </a:lnTo>
                    <a:lnTo>
                      <a:pt x="125" y="1"/>
                    </a:lnTo>
                    <a:lnTo>
                      <a:pt x="133" y="2"/>
                    </a:lnTo>
                    <a:lnTo>
                      <a:pt x="139" y="5"/>
                    </a:lnTo>
                    <a:lnTo>
                      <a:pt x="147" y="8"/>
                    </a:lnTo>
                    <a:lnTo>
                      <a:pt x="153" y="12"/>
                    </a:lnTo>
                    <a:lnTo>
                      <a:pt x="158" y="16"/>
                    </a:lnTo>
                    <a:lnTo>
                      <a:pt x="164" y="22"/>
                    </a:lnTo>
                    <a:lnTo>
                      <a:pt x="169" y="28"/>
                    </a:lnTo>
                    <a:lnTo>
                      <a:pt x="173" y="35"/>
                    </a:lnTo>
                    <a:lnTo>
                      <a:pt x="177" y="43"/>
                    </a:lnTo>
                    <a:lnTo>
                      <a:pt x="180" y="50"/>
                    </a:lnTo>
                    <a:lnTo>
                      <a:pt x="182" y="59"/>
                    </a:lnTo>
                    <a:lnTo>
                      <a:pt x="185" y="68"/>
                    </a:lnTo>
                    <a:lnTo>
                      <a:pt x="185" y="78"/>
                    </a:lnTo>
                    <a:lnTo>
                      <a:pt x="186" y="90"/>
                    </a:lnTo>
                    <a:lnTo>
                      <a:pt x="186" y="211"/>
                    </a:lnTo>
                    <a:lnTo>
                      <a:pt x="145" y="211"/>
                    </a:lnTo>
                    <a:lnTo>
                      <a:pt x="145" y="94"/>
                    </a:lnTo>
                    <a:lnTo>
                      <a:pt x="145" y="80"/>
                    </a:lnTo>
                    <a:lnTo>
                      <a:pt x="143" y="67"/>
                    </a:lnTo>
                    <a:lnTo>
                      <a:pt x="139" y="57"/>
                    </a:lnTo>
                    <a:lnTo>
                      <a:pt x="133" y="48"/>
                    </a:lnTo>
                    <a:lnTo>
                      <a:pt x="126" y="42"/>
                    </a:lnTo>
                    <a:lnTo>
                      <a:pt x="117" y="36"/>
                    </a:lnTo>
                    <a:lnTo>
                      <a:pt x="107" y="33"/>
                    </a:lnTo>
                    <a:lnTo>
                      <a:pt x="97" y="31"/>
                    </a:lnTo>
                    <a:lnTo>
                      <a:pt x="86" y="33"/>
                    </a:lnTo>
                    <a:lnTo>
                      <a:pt x="77" y="36"/>
                    </a:lnTo>
                    <a:lnTo>
                      <a:pt x="66" y="42"/>
                    </a:lnTo>
                    <a:lnTo>
                      <a:pt x="59" y="48"/>
                    </a:lnTo>
                    <a:lnTo>
                      <a:pt x="51" y="57"/>
                    </a:lnTo>
                    <a:lnTo>
                      <a:pt x="46" y="66"/>
                    </a:lnTo>
                    <a:lnTo>
                      <a:pt x="44" y="76"/>
                    </a:lnTo>
                    <a:lnTo>
                      <a:pt x="42" y="87"/>
                    </a:lnTo>
                    <a:lnTo>
                      <a:pt x="42" y="211"/>
                    </a:lnTo>
                    <a:lnTo>
                      <a:pt x="2"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9" name="Freeform 84"/>
              <p:cNvSpPr>
                <a:spLocks noEditPoints="1"/>
              </p:cNvSpPr>
              <p:nvPr/>
            </p:nvSpPr>
            <p:spPr bwMode="auto">
              <a:xfrm>
                <a:off x="3285" y="3741"/>
                <a:ext cx="52" cy="78"/>
              </a:xfrm>
              <a:custGeom>
                <a:avLst/>
                <a:gdLst>
                  <a:gd name="T0" fmla="*/ 202 w 205"/>
                  <a:gd name="T1" fmla="*/ 0 h 311"/>
                  <a:gd name="T2" fmla="*/ 202 w 205"/>
                  <a:gd name="T3" fmla="*/ 268 h 311"/>
                  <a:gd name="T4" fmla="*/ 203 w 205"/>
                  <a:gd name="T5" fmla="*/ 296 h 311"/>
                  <a:gd name="T6" fmla="*/ 169 w 205"/>
                  <a:gd name="T7" fmla="*/ 306 h 311"/>
                  <a:gd name="T8" fmla="*/ 160 w 205"/>
                  <a:gd name="T9" fmla="*/ 279 h 311"/>
                  <a:gd name="T10" fmla="*/ 145 w 205"/>
                  <a:gd name="T11" fmla="*/ 294 h 311"/>
                  <a:gd name="T12" fmla="*/ 126 w 205"/>
                  <a:gd name="T13" fmla="*/ 304 h 311"/>
                  <a:gd name="T14" fmla="*/ 104 w 205"/>
                  <a:gd name="T15" fmla="*/ 310 h 311"/>
                  <a:gd name="T16" fmla="*/ 82 w 205"/>
                  <a:gd name="T17" fmla="*/ 311 h 311"/>
                  <a:gd name="T18" fmla="*/ 65 w 205"/>
                  <a:gd name="T19" fmla="*/ 307 h 311"/>
                  <a:gd name="T20" fmla="*/ 48 w 205"/>
                  <a:gd name="T21" fmla="*/ 299 h 311"/>
                  <a:gd name="T22" fmla="*/ 33 w 205"/>
                  <a:gd name="T23" fmla="*/ 288 h 311"/>
                  <a:gd name="T24" fmla="*/ 20 w 205"/>
                  <a:gd name="T25" fmla="*/ 274 h 311"/>
                  <a:gd name="T26" fmla="*/ 10 w 205"/>
                  <a:gd name="T27" fmla="*/ 256 h 311"/>
                  <a:gd name="T28" fmla="*/ 4 w 205"/>
                  <a:gd name="T29" fmla="*/ 238 h 311"/>
                  <a:gd name="T30" fmla="*/ 1 w 205"/>
                  <a:gd name="T31" fmla="*/ 217 h 311"/>
                  <a:gd name="T32" fmla="*/ 1 w 205"/>
                  <a:gd name="T33" fmla="*/ 194 h 311"/>
                  <a:gd name="T34" fmla="*/ 4 w 205"/>
                  <a:gd name="T35" fmla="*/ 171 h 311"/>
                  <a:gd name="T36" fmla="*/ 11 w 205"/>
                  <a:gd name="T37" fmla="*/ 151 h 311"/>
                  <a:gd name="T38" fmla="*/ 21 w 205"/>
                  <a:gd name="T39" fmla="*/ 133 h 311"/>
                  <a:gd name="T40" fmla="*/ 35 w 205"/>
                  <a:gd name="T41" fmla="*/ 117 h 311"/>
                  <a:gd name="T42" fmla="*/ 51 w 205"/>
                  <a:gd name="T43" fmla="*/ 106 h 311"/>
                  <a:gd name="T44" fmla="*/ 67 w 205"/>
                  <a:gd name="T45" fmla="*/ 98 h 311"/>
                  <a:gd name="T46" fmla="*/ 86 w 205"/>
                  <a:gd name="T47" fmla="*/ 95 h 311"/>
                  <a:gd name="T48" fmla="*/ 107 w 205"/>
                  <a:gd name="T49" fmla="*/ 95 h 311"/>
                  <a:gd name="T50" fmla="*/ 127 w 205"/>
                  <a:gd name="T51" fmla="*/ 98 h 311"/>
                  <a:gd name="T52" fmla="*/ 144 w 205"/>
                  <a:gd name="T53" fmla="*/ 107 h 311"/>
                  <a:gd name="T54" fmla="*/ 158 w 205"/>
                  <a:gd name="T55" fmla="*/ 119 h 311"/>
                  <a:gd name="T56" fmla="*/ 163 w 205"/>
                  <a:gd name="T57" fmla="*/ 0 h 311"/>
                  <a:gd name="T58" fmla="*/ 163 w 205"/>
                  <a:gd name="T59" fmla="*/ 184 h 311"/>
                  <a:gd name="T60" fmla="*/ 159 w 205"/>
                  <a:gd name="T61" fmla="*/ 161 h 311"/>
                  <a:gd name="T62" fmla="*/ 146 w 205"/>
                  <a:gd name="T63" fmla="*/ 142 h 311"/>
                  <a:gd name="T64" fmla="*/ 127 w 205"/>
                  <a:gd name="T65" fmla="*/ 129 h 311"/>
                  <a:gd name="T66" fmla="*/ 105 w 205"/>
                  <a:gd name="T67" fmla="*/ 125 h 311"/>
                  <a:gd name="T68" fmla="*/ 91 w 205"/>
                  <a:gd name="T69" fmla="*/ 126 h 311"/>
                  <a:gd name="T70" fmla="*/ 79 w 205"/>
                  <a:gd name="T71" fmla="*/ 130 h 311"/>
                  <a:gd name="T72" fmla="*/ 67 w 205"/>
                  <a:gd name="T73" fmla="*/ 138 h 311"/>
                  <a:gd name="T74" fmla="*/ 58 w 205"/>
                  <a:gd name="T75" fmla="*/ 147 h 311"/>
                  <a:gd name="T76" fmla="*/ 51 w 205"/>
                  <a:gd name="T77" fmla="*/ 158 h 311"/>
                  <a:gd name="T78" fmla="*/ 44 w 205"/>
                  <a:gd name="T79" fmla="*/ 172 h 311"/>
                  <a:gd name="T80" fmla="*/ 41 w 205"/>
                  <a:gd name="T81" fmla="*/ 203 h 311"/>
                  <a:gd name="T82" fmla="*/ 44 w 205"/>
                  <a:gd name="T83" fmla="*/ 233 h 311"/>
                  <a:gd name="T84" fmla="*/ 57 w 205"/>
                  <a:gd name="T85" fmla="*/ 257 h 311"/>
                  <a:gd name="T86" fmla="*/ 66 w 205"/>
                  <a:gd name="T87" fmla="*/ 266 h 311"/>
                  <a:gd name="T88" fmla="*/ 77 w 205"/>
                  <a:gd name="T89" fmla="*/ 273 h 311"/>
                  <a:gd name="T90" fmla="*/ 90 w 205"/>
                  <a:gd name="T91" fmla="*/ 278 h 311"/>
                  <a:gd name="T92" fmla="*/ 104 w 205"/>
                  <a:gd name="T93" fmla="*/ 279 h 311"/>
                  <a:gd name="T94" fmla="*/ 126 w 205"/>
                  <a:gd name="T95" fmla="*/ 274 h 311"/>
                  <a:gd name="T96" fmla="*/ 145 w 205"/>
                  <a:gd name="T97" fmla="*/ 261 h 311"/>
                  <a:gd name="T98" fmla="*/ 152 w 205"/>
                  <a:gd name="T99" fmla="*/ 252 h 311"/>
                  <a:gd name="T100" fmla="*/ 158 w 205"/>
                  <a:gd name="T101" fmla="*/ 242 h 311"/>
                  <a:gd name="T102" fmla="*/ 163 w 205"/>
                  <a:gd name="T103" fmla="*/ 21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 h="311">
                    <a:moveTo>
                      <a:pt x="163" y="0"/>
                    </a:moveTo>
                    <a:lnTo>
                      <a:pt x="202" y="0"/>
                    </a:lnTo>
                    <a:lnTo>
                      <a:pt x="202" y="251"/>
                    </a:lnTo>
                    <a:lnTo>
                      <a:pt x="202" y="268"/>
                    </a:lnTo>
                    <a:lnTo>
                      <a:pt x="203" y="283"/>
                    </a:lnTo>
                    <a:lnTo>
                      <a:pt x="203" y="296"/>
                    </a:lnTo>
                    <a:lnTo>
                      <a:pt x="205" y="306"/>
                    </a:lnTo>
                    <a:lnTo>
                      <a:pt x="169" y="306"/>
                    </a:lnTo>
                    <a:lnTo>
                      <a:pt x="165" y="269"/>
                    </a:lnTo>
                    <a:lnTo>
                      <a:pt x="160" y="279"/>
                    </a:lnTo>
                    <a:lnTo>
                      <a:pt x="152" y="287"/>
                    </a:lnTo>
                    <a:lnTo>
                      <a:pt x="145" y="294"/>
                    </a:lnTo>
                    <a:lnTo>
                      <a:pt x="136" y="299"/>
                    </a:lnTo>
                    <a:lnTo>
                      <a:pt x="126" y="304"/>
                    </a:lnTo>
                    <a:lnTo>
                      <a:pt x="116" y="308"/>
                    </a:lnTo>
                    <a:lnTo>
                      <a:pt x="104" y="310"/>
                    </a:lnTo>
                    <a:lnTo>
                      <a:pt x="93" y="311"/>
                    </a:lnTo>
                    <a:lnTo>
                      <a:pt x="82" y="311"/>
                    </a:lnTo>
                    <a:lnTo>
                      <a:pt x="74" y="310"/>
                    </a:lnTo>
                    <a:lnTo>
                      <a:pt x="65" y="307"/>
                    </a:lnTo>
                    <a:lnTo>
                      <a:pt x="56" y="303"/>
                    </a:lnTo>
                    <a:lnTo>
                      <a:pt x="48" y="299"/>
                    </a:lnTo>
                    <a:lnTo>
                      <a:pt x="41" y="294"/>
                    </a:lnTo>
                    <a:lnTo>
                      <a:pt x="33" y="288"/>
                    </a:lnTo>
                    <a:lnTo>
                      <a:pt x="27" y="282"/>
                    </a:lnTo>
                    <a:lnTo>
                      <a:pt x="20" y="274"/>
                    </a:lnTo>
                    <a:lnTo>
                      <a:pt x="15" y="265"/>
                    </a:lnTo>
                    <a:lnTo>
                      <a:pt x="10" y="256"/>
                    </a:lnTo>
                    <a:lnTo>
                      <a:pt x="7" y="247"/>
                    </a:lnTo>
                    <a:lnTo>
                      <a:pt x="4" y="238"/>
                    </a:lnTo>
                    <a:lnTo>
                      <a:pt x="2" y="228"/>
                    </a:lnTo>
                    <a:lnTo>
                      <a:pt x="1" y="217"/>
                    </a:lnTo>
                    <a:lnTo>
                      <a:pt x="0" y="205"/>
                    </a:lnTo>
                    <a:lnTo>
                      <a:pt x="1" y="194"/>
                    </a:lnTo>
                    <a:lnTo>
                      <a:pt x="2" y="182"/>
                    </a:lnTo>
                    <a:lnTo>
                      <a:pt x="4" y="171"/>
                    </a:lnTo>
                    <a:lnTo>
                      <a:pt x="7" y="161"/>
                    </a:lnTo>
                    <a:lnTo>
                      <a:pt x="11" y="151"/>
                    </a:lnTo>
                    <a:lnTo>
                      <a:pt x="16" y="142"/>
                    </a:lnTo>
                    <a:lnTo>
                      <a:pt x="21" y="133"/>
                    </a:lnTo>
                    <a:lnTo>
                      <a:pt x="28" y="125"/>
                    </a:lnTo>
                    <a:lnTo>
                      <a:pt x="35" y="117"/>
                    </a:lnTo>
                    <a:lnTo>
                      <a:pt x="43" y="111"/>
                    </a:lnTo>
                    <a:lnTo>
                      <a:pt x="51" y="106"/>
                    </a:lnTo>
                    <a:lnTo>
                      <a:pt x="60" y="102"/>
                    </a:lnTo>
                    <a:lnTo>
                      <a:pt x="67" y="98"/>
                    </a:lnTo>
                    <a:lnTo>
                      <a:pt x="77" y="96"/>
                    </a:lnTo>
                    <a:lnTo>
                      <a:pt x="86" y="95"/>
                    </a:lnTo>
                    <a:lnTo>
                      <a:pt x="96" y="95"/>
                    </a:lnTo>
                    <a:lnTo>
                      <a:pt x="107" y="95"/>
                    </a:lnTo>
                    <a:lnTo>
                      <a:pt x="117" y="96"/>
                    </a:lnTo>
                    <a:lnTo>
                      <a:pt x="127" y="98"/>
                    </a:lnTo>
                    <a:lnTo>
                      <a:pt x="136" y="102"/>
                    </a:lnTo>
                    <a:lnTo>
                      <a:pt x="144" y="107"/>
                    </a:lnTo>
                    <a:lnTo>
                      <a:pt x="151" y="112"/>
                    </a:lnTo>
                    <a:lnTo>
                      <a:pt x="158" y="119"/>
                    </a:lnTo>
                    <a:lnTo>
                      <a:pt x="163" y="125"/>
                    </a:lnTo>
                    <a:lnTo>
                      <a:pt x="163" y="0"/>
                    </a:lnTo>
                    <a:close/>
                    <a:moveTo>
                      <a:pt x="163" y="217"/>
                    </a:moveTo>
                    <a:lnTo>
                      <a:pt x="163" y="184"/>
                    </a:lnTo>
                    <a:lnTo>
                      <a:pt x="161" y="171"/>
                    </a:lnTo>
                    <a:lnTo>
                      <a:pt x="159" y="161"/>
                    </a:lnTo>
                    <a:lnTo>
                      <a:pt x="152" y="151"/>
                    </a:lnTo>
                    <a:lnTo>
                      <a:pt x="146" y="142"/>
                    </a:lnTo>
                    <a:lnTo>
                      <a:pt x="137" y="134"/>
                    </a:lnTo>
                    <a:lnTo>
                      <a:pt x="127" y="129"/>
                    </a:lnTo>
                    <a:lnTo>
                      <a:pt x="117" y="126"/>
                    </a:lnTo>
                    <a:lnTo>
                      <a:pt x="105" y="125"/>
                    </a:lnTo>
                    <a:lnTo>
                      <a:pt x="98" y="125"/>
                    </a:lnTo>
                    <a:lnTo>
                      <a:pt x="91" y="126"/>
                    </a:lnTo>
                    <a:lnTo>
                      <a:pt x="85" y="129"/>
                    </a:lnTo>
                    <a:lnTo>
                      <a:pt x="79" y="130"/>
                    </a:lnTo>
                    <a:lnTo>
                      <a:pt x="74" y="134"/>
                    </a:lnTo>
                    <a:lnTo>
                      <a:pt x="67" y="138"/>
                    </a:lnTo>
                    <a:lnTo>
                      <a:pt x="63" y="142"/>
                    </a:lnTo>
                    <a:lnTo>
                      <a:pt x="58" y="147"/>
                    </a:lnTo>
                    <a:lnTo>
                      <a:pt x="54" y="153"/>
                    </a:lnTo>
                    <a:lnTo>
                      <a:pt x="51" y="158"/>
                    </a:lnTo>
                    <a:lnTo>
                      <a:pt x="47" y="165"/>
                    </a:lnTo>
                    <a:lnTo>
                      <a:pt x="44" y="172"/>
                    </a:lnTo>
                    <a:lnTo>
                      <a:pt x="42" y="186"/>
                    </a:lnTo>
                    <a:lnTo>
                      <a:pt x="41" y="203"/>
                    </a:lnTo>
                    <a:lnTo>
                      <a:pt x="42" y="219"/>
                    </a:lnTo>
                    <a:lnTo>
                      <a:pt x="44" y="233"/>
                    </a:lnTo>
                    <a:lnTo>
                      <a:pt x="49" y="246"/>
                    </a:lnTo>
                    <a:lnTo>
                      <a:pt x="57" y="257"/>
                    </a:lnTo>
                    <a:lnTo>
                      <a:pt x="62" y="262"/>
                    </a:lnTo>
                    <a:lnTo>
                      <a:pt x="66" y="266"/>
                    </a:lnTo>
                    <a:lnTo>
                      <a:pt x="71" y="270"/>
                    </a:lnTo>
                    <a:lnTo>
                      <a:pt x="77" y="273"/>
                    </a:lnTo>
                    <a:lnTo>
                      <a:pt x="84" y="275"/>
                    </a:lnTo>
                    <a:lnTo>
                      <a:pt x="90" y="278"/>
                    </a:lnTo>
                    <a:lnTo>
                      <a:pt x="96" y="278"/>
                    </a:lnTo>
                    <a:lnTo>
                      <a:pt x="104" y="279"/>
                    </a:lnTo>
                    <a:lnTo>
                      <a:pt x="116" y="278"/>
                    </a:lnTo>
                    <a:lnTo>
                      <a:pt x="126" y="274"/>
                    </a:lnTo>
                    <a:lnTo>
                      <a:pt x="136" y="269"/>
                    </a:lnTo>
                    <a:lnTo>
                      <a:pt x="145" y="261"/>
                    </a:lnTo>
                    <a:lnTo>
                      <a:pt x="149" y="257"/>
                    </a:lnTo>
                    <a:lnTo>
                      <a:pt x="152" y="252"/>
                    </a:lnTo>
                    <a:lnTo>
                      <a:pt x="156" y="247"/>
                    </a:lnTo>
                    <a:lnTo>
                      <a:pt x="158" y="242"/>
                    </a:lnTo>
                    <a:lnTo>
                      <a:pt x="161" y="231"/>
                    </a:lnTo>
                    <a:lnTo>
                      <a:pt x="163"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0" name="Freeform 85"/>
              <p:cNvSpPr>
                <a:spLocks/>
              </p:cNvSpPr>
              <p:nvPr/>
            </p:nvSpPr>
            <p:spPr bwMode="auto">
              <a:xfrm>
                <a:off x="3348" y="3765"/>
                <a:ext cx="36" cy="54"/>
              </a:xfrm>
              <a:custGeom>
                <a:avLst/>
                <a:gdLst>
                  <a:gd name="T0" fmla="*/ 10 w 141"/>
                  <a:gd name="T1" fmla="*/ 171 h 216"/>
                  <a:gd name="T2" fmla="*/ 35 w 141"/>
                  <a:gd name="T3" fmla="*/ 183 h 216"/>
                  <a:gd name="T4" fmla="*/ 62 w 141"/>
                  <a:gd name="T5" fmla="*/ 187 h 216"/>
                  <a:gd name="T6" fmla="*/ 79 w 141"/>
                  <a:gd name="T7" fmla="*/ 184 h 216"/>
                  <a:gd name="T8" fmla="*/ 91 w 141"/>
                  <a:gd name="T9" fmla="*/ 178 h 216"/>
                  <a:gd name="T10" fmla="*/ 100 w 141"/>
                  <a:gd name="T11" fmla="*/ 169 h 216"/>
                  <a:gd name="T12" fmla="*/ 103 w 141"/>
                  <a:gd name="T13" fmla="*/ 156 h 216"/>
                  <a:gd name="T14" fmla="*/ 100 w 141"/>
                  <a:gd name="T15" fmla="*/ 145 h 216"/>
                  <a:gd name="T16" fmla="*/ 94 w 141"/>
                  <a:gd name="T17" fmla="*/ 134 h 216"/>
                  <a:gd name="T18" fmla="*/ 81 w 141"/>
                  <a:gd name="T19" fmla="*/ 127 h 216"/>
                  <a:gd name="T20" fmla="*/ 63 w 141"/>
                  <a:gd name="T21" fmla="*/ 119 h 216"/>
                  <a:gd name="T22" fmla="*/ 38 w 141"/>
                  <a:gd name="T23" fmla="*/ 109 h 216"/>
                  <a:gd name="T24" fmla="*/ 20 w 141"/>
                  <a:gd name="T25" fmla="*/ 95 h 216"/>
                  <a:gd name="T26" fmla="*/ 10 w 141"/>
                  <a:gd name="T27" fmla="*/ 78 h 216"/>
                  <a:gd name="T28" fmla="*/ 6 w 141"/>
                  <a:gd name="T29" fmla="*/ 61 h 216"/>
                  <a:gd name="T30" fmla="*/ 7 w 141"/>
                  <a:gd name="T31" fmla="*/ 48 h 216"/>
                  <a:gd name="T32" fmla="*/ 11 w 141"/>
                  <a:gd name="T33" fmla="*/ 36 h 216"/>
                  <a:gd name="T34" fmla="*/ 17 w 141"/>
                  <a:gd name="T35" fmla="*/ 26 h 216"/>
                  <a:gd name="T36" fmla="*/ 26 w 141"/>
                  <a:gd name="T37" fmla="*/ 17 h 216"/>
                  <a:gd name="T38" fmla="*/ 38 w 141"/>
                  <a:gd name="T39" fmla="*/ 8 h 216"/>
                  <a:gd name="T40" fmla="*/ 51 w 141"/>
                  <a:gd name="T41" fmla="*/ 3 h 216"/>
                  <a:gd name="T42" fmla="*/ 80 w 141"/>
                  <a:gd name="T43" fmla="*/ 0 h 216"/>
                  <a:gd name="T44" fmla="*/ 109 w 141"/>
                  <a:gd name="T45" fmla="*/ 2 h 216"/>
                  <a:gd name="T46" fmla="*/ 133 w 141"/>
                  <a:gd name="T47" fmla="*/ 12 h 216"/>
                  <a:gd name="T48" fmla="*/ 113 w 141"/>
                  <a:gd name="T49" fmla="*/ 35 h 216"/>
                  <a:gd name="T50" fmla="*/ 90 w 141"/>
                  <a:gd name="T51" fmla="*/ 29 h 216"/>
                  <a:gd name="T52" fmla="*/ 71 w 141"/>
                  <a:gd name="T53" fmla="*/ 29 h 216"/>
                  <a:gd name="T54" fmla="*/ 59 w 141"/>
                  <a:gd name="T55" fmla="*/ 33 h 216"/>
                  <a:gd name="T56" fmla="*/ 49 w 141"/>
                  <a:gd name="T57" fmla="*/ 40 h 216"/>
                  <a:gd name="T58" fmla="*/ 45 w 141"/>
                  <a:gd name="T59" fmla="*/ 50 h 216"/>
                  <a:gd name="T60" fmla="*/ 45 w 141"/>
                  <a:gd name="T61" fmla="*/ 61 h 216"/>
                  <a:gd name="T62" fmla="*/ 49 w 141"/>
                  <a:gd name="T63" fmla="*/ 71 h 216"/>
                  <a:gd name="T64" fmla="*/ 58 w 141"/>
                  <a:gd name="T65" fmla="*/ 78 h 216"/>
                  <a:gd name="T66" fmla="*/ 73 w 141"/>
                  <a:gd name="T67" fmla="*/ 86 h 216"/>
                  <a:gd name="T68" fmla="*/ 99 w 141"/>
                  <a:gd name="T69" fmla="*/ 96 h 216"/>
                  <a:gd name="T70" fmla="*/ 120 w 141"/>
                  <a:gd name="T71" fmla="*/ 109 h 216"/>
                  <a:gd name="T72" fmla="*/ 133 w 141"/>
                  <a:gd name="T73" fmla="*/ 124 h 216"/>
                  <a:gd name="T74" fmla="*/ 141 w 141"/>
                  <a:gd name="T75" fmla="*/ 142 h 216"/>
                  <a:gd name="T76" fmla="*/ 141 w 141"/>
                  <a:gd name="T77" fmla="*/ 160 h 216"/>
                  <a:gd name="T78" fmla="*/ 138 w 141"/>
                  <a:gd name="T79" fmla="*/ 173 h 216"/>
                  <a:gd name="T80" fmla="*/ 133 w 141"/>
                  <a:gd name="T81" fmla="*/ 184 h 216"/>
                  <a:gd name="T82" fmla="*/ 124 w 141"/>
                  <a:gd name="T83" fmla="*/ 194 h 216"/>
                  <a:gd name="T84" fmla="*/ 114 w 141"/>
                  <a:gd name="T85" fmla="*/ 203 h 216"/>
                  <a:gd name="T86" fmla="*/ 101 w 141"/>
                  <a:gd name="T87" fmla="*/ 209 h 216"/>
                  <a:gd name="T88" fmla="*/ 79 w 141"/>
                  <a:gd name="T89" fmla="*/ 215 h 216"/>
                  <a:gd name="T90" fmla="*/ 44 w 141"/>
                  <a:gd name="T91" fmla="*/ 215 h 216"/>
                  <a:gd name="T92" fmla="*/ 14 w 141"/>
                  <a:gd name="T93" fmla="*/ 20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1" h="216">
                    <a:moveTo>
                      <a:pt x="0" y="202"/>
                    </a:moveTo>
                    <a:lnTo>
                      <a:pt x="10" y="171"/>
                    </a:lnTo>
                    <a:lnTo>
                      <a:pt x="23" y="178"/>
                    </a:lnTo>
                    <a:lnTo>
                      <a:pt x="35" y="183"/>
                    </a:lnTo>
                    <a:lnTo>
                      <a:pt x="48" y="185"/>
                    </a:lnTo>
                    <a:lnTo>
                      <a:pt x="62" y="187"/>
                    </a:lnTo>
                    <a:lnTo>
                      <a:pt x="71" y="185"/>
                    </a:lnTo>
                    <a:lnTo>
                      <a:pt x="79" y="184"/>
                    </a:lnTo>
                    <a:lnTo>
                      <a:pt x="86" y="181"/>
                    </a:lnTo>
                    <a:lnTo>
                      <a:pt x="91" y="178"/>
                    </a:lnTo>
                    <a:lnTo>
                      <a:pt x="96" y="174"/>
                    </a:lnTo>
                    <a:lnTo>
                      <a:pt x="100" y="169"/>
                    </a:lnTo>
                    <a:lnTo>
                      <a:pt x="101" y="162"/>
                    </a:lnTo>
                    <a:lnTo>
                      <a:pt x="103" y="156"/>
                    </a:lnTo>
                    <a:lnTo>
                      <a:pt x="101" y="150"/>
                    </a:lnTo>
                    <a:lnTo>
                      <a:pt x="100" y="145"/>
                    </a:lnTo>
                    <a:lnTo>
                      <a:pt x="98" y="139"/>
                    </a:lnTo>
                    <a:lnTo>
                      <a:pt x="94" y="134"/>
                    </a:lnTo>
                    <a:lnTo>
                      <a:pt x="89" y="131"/>
                    </a:lnTo>
                    <a:lnTo>
                      <a:pt x="81" y="127"/>
                    </a:lnTo>
                    <a:lnTo>
                      <a:pt x="73" y="123"/>
                    </a:lnTo>
                    <a:lnTo>
                      <a:pt x="63" y="119"/>
                    </a:lnTo>
                    <a:lnTo>
                      <a:pt x="49" y="114"/>
                    </a:lnTo>
                    <a:lnTo>
                      <a:pt x="38" y="109"/>
                    </a:lnTo>
                    <a:lnTo>
                      <a:pt x="29" y="103"/>
                    </a:lnTo>
                    <a:lnTo>
                      <a:pt x="20" y="95"/>
                    </a:lnTo>
                    <a:lnTo>
                      <a:pt x="14" y="87"/>
                    </a:lnTo>
                    <a:lnTo>
                      <a:pt x="10" y="78"/>
                    </a:lnTo>
                    <a:lnTo>
                      <a:pt x="7" y="70"/>
                    </a:lnTo>
                    <a:lnTo>
                      <a:pt x="6" y="61"/>
                    </a:lnTo>
                    <a:lnTo>
                      <a:pt x="6" y="54"/>
                    </a:lnTo>
                    <a:lnTo>
                      <a:pt x="7" y="48"/>
                    </a:lnTo>
                    <a:lnTo>
                      <a:pt x="9" y="43"/>
                    </a:lnTo>
                    <a:lnTo>
                      <a:pt x="11" y="36"/>
                    </a:lnTo>
                    <a:lnTo>
                      <a:pt x="14" y="31"/>
                    </a:lnTo>
                    <a:lnTo>
                      <a:pt x="17" y="26"/>
                    </a:lnTo>
                    <a:lnTo>
                      <a:pt x="21" y="21"/>
                    </a:lnTo>
                    <a:lnTo>
                      <a:pt x="26" y="17"/>
                    </a:lnTo>
                    <a:lnTo>
                      <a:pt x="31" y="12"/>
                    </a:lnTo>
                    <a:lnTo>
                      <a:pt x="38" y="8"/>
                    </a:lnTo>
                    <a:lnTo>
                      <a:pt x="43" y="6"/>
                    </a:lnTo>
                    <a:lnTo>
                      <a:pt x="51" y="3"/>
                    </a:lnTo>
                    <a:lnTo>
                      <a:pt x="65" y="0"/>
                    </a:lnTo>
                    <a:lnTo>
                      <a:pt x="80" y="0"/>
                    </a:lnTo>
                    <a:lnTo>
                      <a:pt x="95" y="0"/>
                    </a:lnTo>
                    <a:lnTo>
                      <a:pt x="109" y="2"/>
                    </a:lnTo>
                    <a:lnTo>
                      <a:pt x="122" y="6"/>
                    </a:lnTo>
                    <a:lnTo>
                      <a:pt x="133" y="12"/>
                    </a:lnTo>
                    <a:lnTo>
                      <a:pt x="123" y="40"/>
                    </a:lnTo>
                    <a:lnTo>
                      <a:pt x="113" y="35"/>
                    </a:lnTo>
                    <a:lnTo>
                      <a:pt x="101" y="31"/>
                    </a:lnTo>
                    <a:lnTo>
                      <a:pt x="90" y="29"/>
                    </a:lnTo>
                    <a:lnTo>
                      <a:pt x="79" y="28"/>
                    </a:lnTo>
                    <a:lnTo>
                      <a:pt x="71" y="29"/>
                    </a:lnTo>
                    <a:lnTo>
                      <a:pt x="65" y="30"/>
                    </a:lnTo>
                    <a:lnTo>
                      <a:pt x="59" y="33"/>
                    </a:lnTo>
                    <a:lnTo>
                      <a:pt x="54" y="36"/>
                    </a:lnTo>
                    <a:lnTo>
                      <a:pt x="49" y="40"/>
                    </a:lnTo>
                    <a:lnTo>
                      <a:pt x="47" y="45"/>
                    </a:lnTo>
                    <a:lnTo>
                      <a:pt x="45" y="50"/>
                    </a:lnTo>
                    <a:lnTo>
                      <a:pt x="44" y="56"/>
                    </a:lnTo>
                    <a:lnTo>
                      <a:pt x="45" y="61"/>
                    </a:lnTo>
                    <a:lnTo>
                      <a:pt x="47" y="66"/>
                    </a:lnTo>
                    <a:lnTo>
                      <a:pt x="49" y="71"/>
                    </a:lnTo>
                    <a:lnTo>
                      <a:pt x="53" y="75"/>
                    </a:lnTo>
                    <a:lnTo>
                      <a:pt x="58" y="78"/>
                    </a:lnTo>
                    <a:lnTo>
                      <a:pt x="65" y="82"/>
                    </a:lnTo>
                    <a:lnTo>
                      <a:pt x="73" y="86"/>
                    </a:lnTo>
                    <a:lnTo>
                      <a:pt x="85" y="91"/>
                    </a:lnTo>
                    <a:lnTo>
                      <a:pt x="99" y="96"/>
                    </a:lnTo>
                    <a:lnTo>
                      <a:pt x="110" y="103"/>
                    </a:lnTo>
                    <a:lnTo>
                      <a:pt x="120" y="109"/>
                    </a:lnTo>
                    <a:lnTo>
                      <a:pt x="128" y="117"/>
                    </a:lnTo>
                    <a:lnTo>
                      <a:pt x="133" y="124"/>
                    </a:lnTo>
                    <a:lnTo>
                      <a:pt x="138" y="133"/>
                    </a:lnTo>
                    <a:lnTo>
                      <a:pt x="141" y="142"/>
                    </a:lnTo>
                    <a:lnTo>
                      <a:pt x="141" y="152"/>
                    </a:lnTo>
                    <a:lnTo>
                      <a:pt x="141" y="160"/>
                    </a:lnTo>
                    <a:lnTo>
                      <a:pt x="140" y="166"/>
                    </a:lnTo>
                    <a:lnTo>
                      <a:pt x="138" y="173"/>
                    </a:lnTo>
                    <a:lnTo>
                      <a:pt x="136" y="179"/>
                    </a:lnTo>
                    <a:lnTo>
                      <a:pt x="133" y="184"/>
                    </a:lnTo>
                    <a:lnTo>
                      <a:pt x="129" y="189"/>
                    </a:lnTo>
                    <a:lnTo>
                      <a:pt x="124" y="194"/>
                    </a:lnTo>
                    <a:lnTo>
                      <a:pt x="119" y="198"/>
                    </a:lnTo>
                    <a:lnTo>
                      <a:pt x="114" y="203"/>
                    </a:lnTo>
                    <a:lnTo>
                      <a:pt x="108" y="206"/>
                    </a:lnTo>
                    <a:lnTo>
                      <a:pt x="101" y="209"/>
                    </a:lnTo>
                    <a:lnTo>
                      <a:pt x="94" y="212"/>
                    </a:lnTo>
                    <a:lnTo>
                      <a:pt x="79" y="215"/>
                    </a:lnTo>
                    <a:lnTo>
                      <a:pt x="61" y="216"/>
                    </a:lnTo>
                    <a:lnTo>
                      <a:pt x="44" y="215"/>
                    </a:lnTo>
                    <a:lnTo>
                      <a:pt x="29" y="212"/>
                    </a:lnTo>
                    <a:lnTo>
                      <a:pt x="14" y="208"/>
                    </a:lnTo>
                    <a:lnTo>
                      <a:pt x="0"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1" name="Freeform 86"/>
              <p:cNvSpPr>
                <a:spLocks noEditPoints="1"/>
              </p:cNvSpPr>
              <p:nvPr/>
            </p:nvSpPr>
            <p:spPr bwMode="auto">
              <a:xfrm>
                <a:off x="3808" y="3168"/>
                <a:ext cx="48" cy="72"/>
              </a:xfrm>
              <a:custGeom>
                <a:avLst/>
                <a:gdLst>
                  <a:gd name="T0" fmla="*/ 195 w 195"/>
                  <a:gd name="T1" fmla="*/ 157 h 287"/>
                  <a:gd name="T2" fmla="*/ 192 w 195"/>
                  <a:gd name="T3" fmla="*/ 189 h 287"/>
                  <a:gd name="T4" fmla="*/ 185 w 195"/>
                  <a:gd name="T5" fmla="*/ 216 h 287"/>
                  <a:gd name="T6" fmla="*/ 176 w 195"/>
                  <a:gd name="T7" fmla="*/ 239 h 287"/>
                  <a:gd name="T8" fmla="*/ 163 w 195"/>
                  <a:gd name="T9" fmla="*/ 258 h 287"/>
                  <a:gd name="T10" fmla="*/ 147 w 195"/>
                  <a:gd name="T11" fmla="*/ 272 h 287"/>
                  <a:gd name="T12" fmla="*/ 129 w 195"/>
                  <a:gd name="T13" fmla="*/ 282 h 287"/>
                  <a:gd name="T14" fmla="*/ 107 w 195"/>
                  <a:gd name="T15" fmla="*/ 287 h 287"/>
                  <a:gd name="T16" fmla="*/ 86 w 195"/>
                  <a:gd name="T17" fmla="*/ 287 h 287"/>
                  <a:gd name="T18" fmla="*/ 65 w 195"/>
                  <a:gd name="T19" fmla="*/ 282 h 287"/>
                  <a:gd name="T20" fmla="*/ 47 w 195"/>
                  <a:gd name="T21" fmla="*/ 272 h 287"/>
                  <a:gd name="T22" fmla="*/ 32 w 195"/>
                  <a:gd name="T23" fmla="*/ 258 h 287"/>
                  <a:gd name="T24" fmla="*/ 20 w 195"/>
                  <a:gd name="T25" fmla="*/ 239 h 287"/>
                  <a:gd name="T26" fmla="*/ 11 w 195"/>
                  <a:gd name="T27" fmla="*/ 216 h 287"/>
                  <a:gd name="T28" fmla="*/ 3 w 195"/>
                  <a:gd name="T29" fmla="*/ 191 h 287"/>
                  <a:gd name="T30" fmla="*/ 0 w 195"/>
                  <a:gd name="T31" fmla="*/ 160 h 287"/>
                  <a:gd name="T32" fmla="*/ 0 w 195"/>
                  <a:gd name="T33" fmla="*/ 128 h 287"/>
                  <a:gd name="T34" fmla="*/ 4 w 195"/>
                  <a:gd name="T35" fmla="*/ 98 h 287"/>
                  <a:gd name="T36" fmla="*/ 11 w 195"/>
                  <a:gd name="T37" fmla="*/ 71 h 287"/>
                  <a:gd name="T38" fmla="*/ 21 w 195"/>
                  <a:gd name="T39" fmla="*/ 48 h 287"/>
                  <a:gd name="T40" fmla="*/ 35 w 195"/>
                  <a:gd name="T41" fmla="*/ 29 h 287"/>
                  <a:gd name="T42" fmla="*/ 50 w 195"/>
                  <a:gd name="T43" fmla="*/ 15 h 287"/>
                  <a:gd name="T44" fmla="*/ 69 w 195"/>
                  <a:gd name="T45" fmla="*/ 5 h 287"/>
                  <a:gd name="T46" fmla="*/ 89 w 195"/>
                  <a:gd name="T47" fmla="*/ 0 h 287"/>
                  <a:gd name="T48" fmla="*/ 111 w 195"/>
                  <a:gd name="T49" fmla="*/ 0 h 287"/>
                  <a:gd name="T50" fmla="*/ 131 w 195"/>
                  <a:gd name="T51" fmla="*/ 5 h 287"/>
                  <a:gd name="T52" fmla="*/ 149 w 195"/>
                  <a:gd name="T53" fmla="*/ 14 h 287"/>
                  <a:gd name="T54" fmla="*/ 165 w 195"/>
                  <a:gd name="T55" fmla="*/ 28 h 287"/>
                  <a:gd name="T56" fmla="*/ 176 w 195"/>
                  <a:gd name="T57" fmla="*/ 47 h 287"/>
                  <a:gd name="T58" fmla="*/ 186 w 195"/>
                  <a:gd name="T59" fmla="*/ 68 h 287"/>
                  <a:gd name="T60" fmla="*/ 192 w 195"/>
                  <a:gd name="T61" fmla="*/ 94 h 287"/>
                  <a:gd name="T62" fmla="*/ 195 w 195"/>
                  <a:gd name="T63" fmla="*/ 124 h 287"/>
                  <a:gd name="T64" fmla="*/ 40 w 195"/>
                  <a:gd name="T65" fmla="*/ 142 h 287"/>
                  <a:gd name="T66" fmla="*/ 44 w 195"/>
                  <a:gd name="T67" fmla="*/ 191 h 287"/>
                  <a:gd name="T68" fmla="*/ 49 w 195"/>
                  <a:gd name="T69" fmla="*/ 210 h 287"/>
                  <a:gd name="T70" fmla="*/ 55 w 195"/>
                  <a:gd name="T71" fmla="*/ 226 h 287"/>
                  <a:gd name="T72" fmla="*/ 64 w 195"/>
                  <a:gd name="T73" fmla="*/ 239 h 287"/>
                  <a:gd name="T74" fmla="*/ 73 w 195"/>
                  <a:gd name="T75" fmla="*/ 249 h 287"/>
                  <a:gd name="T76" fmla="*/ 84 w 195"/>
                  <a:gd name="T77" fmla="*/ 254 h 287"/>
                  <a:gd name="T78" fmla="*/ 97 w 195"/>
                  <a:gd name="T79" fmla="*/ 257 h 287"/>
                  <a:gd name="T80" fmla="*/ 110 w 195"/>
                  <a:gd name="T81" fmla="*/ 254 h 287"/>
                  <a:gd name="T82" fmla="*/ 121 w 195"/>
                  <a:gd name="T83" fmla="*/ 249 h 287"/>
                  <a:gd name="T84" fmla="*/ 131 w 195"/>
                  <a:gd name="T85" fmla="*/ 240 h 287"/>
                  <a:gd name="T86" fmla="*/ 140 w 195"/>
                  <a:gd name="T87" fmla="*/ 227 h 287"/>
                  <a:gd name="T88" fmla="*/ 147 w 195"/>
                  <a:gd name="T89" fmla="*/ 211 h 287"/>
                  <a:gd name="T90" fmla="*/ 152 w 195"/>
                  <a:gd name="T91" fmla="*/ 191 h 287"/>
                  <a:gd name="T92" fmla="*/ 154 w 195"/>
                  <a:gd name="T93" fmla="*/ 142 h 287"/>
                  <a:gd name="T94" fmla="*/ 152 w 195"/>
                  <a:gd name="T95" fmla="*/ 95 h 287"/>
                  <a:gd name="T96" fmla="*/ 147 w 195"/>
                  <a:gd name="T97" fmla="*/ 76 h 287"/>
                  <a:gd name="T98" fmla="*/ 140 w 195"/>
                  <a:gd name="T99" fmla="*/ 60 h 287"/>
                  <a:gd name="T100" fmla="*/ 133 w 195"/>
                  <a:gd name="T101" fmla="*/ 47 h 287"/>
                  <a:gd name="T102" fmla="*/ 123 w 195"/>
                  <a:gd name="T103" fmla="*/ 38 h 287"/>
                  <a:gd name="T104" fmla="*/ 111 w 195"/>
                  <a:gd name="T105" fmla="*/ 32 h 287"/>
                  <a:gd name="T106" fmla="*/ 97 w 195"/>
                  <a:gd name="T107" fmla="*/ 30 h 287"/>
                  <a:gd name="T108" fmla="*/ 86 w 195"/>
                  <a:gd name="T109" fmla="*/ 32 h 287"/>
                  <a:gd name="T110" fmla="*/ 74 w 195"/>
                  <a:gd name="T111" fmla="*/ 38 h 287"/>
                  <a:gd name="T112" fmla="*/ 64 w 195"/>
                  <a:gd name="T113" fmla="*/ 47 h 287"/>
                  <a:gd name="T114" fmla="*/ 55 w 195"/>
                  <a:gd name="T115" fmla="*/ 61 h 287"/>
                  <a:gd name="T116" fmla="*/ 49 w 195"/>
                  <a:gd name="T117" fmla="*/ 77 h 287"/>
                  <a:gd name="T118" fmla="*/ 44 w 195"/>
                  <a:gd name="T119" fmla="*/ 96 h 287"/>
                  <a:gd name="T120" fmla="*/ 40 w 195"/>
                  <a:gd name="T121" fmla="*/ 1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 h="287">
                    <a:moveTo>
                      <a:pt x="195" y="141"/>
                    </a:moveTo>
                    <a:lnTo>
                      <a:pt x="195" y="157"/>
                    </a:lnTo>
                    <a:lnTo>
                      <a:pt x="194" y="174"/>
                    </a:lnTo>
                    <a:lnTo>
                      <a:pt x="192" y="189"/>
                    </a:lnTo>
                    <a:lnTo>
                      <a:pt x="189" y="203"/>
                    </a:lnTo>
                    <a:lnTo>
                      <a:pt x="185" y="216"/>
                    </a:lnTo>
                    <a:lnTo>
                      <a:pt x="181" y="227"/>
                    </a:lnTo>
                    <a:lnTo>
                      <a:pt x="176" y="239"/>
                    </a:lnTo>
                    <a:lnTo>
                      <a:pt x="170" y="249"/>
                    </a:lnTo>
                    <a:lnTo>
                      <a:pt x="163" y="258"/>
                    </a:lnTo>
                    <a:lnTo>
                      <a:pt x="156" y="266"/>
                    </a:lnTo>
                    <a:lnTo>
                      <a:pt x="147" y="272"/>
                    </a:lnTo>
                    <a:lnTo>
                      <a:pt x="138" y="278"/>
                    </a:lnTo>
                    <a:lnTo>
                      <a:pt x="129" y="282"/>
                    </a:lnTo>
                    <a:lnTo>
                      <a:pt x="119" y="285"/>
                    </a:lnTo>
                    <a:lnTo>
                      <a:pt x="107" y="287"/>
                    </a:lnTo>
                    <a:lnTo>
                      <a:pt x="96" y="287"/>
                    </a:lnTo>
                    <a:lnTo>
                      <a:pt x="86" y="287"/>
                    </a:lnTo>
                    <a:lnTo>
                      <a:pt x="75" y="285"/>
                    </a:lnTo>
                    <a:lnTo>
                      <a:pt x="65" y="282"/>
                    </a:lnTo>
                    <a:lnTo>
                      <a:pt x="56" y="278"/>
                    </a:lnTo>
                    <a:lnTo>
                      <a:pt x="47" y="272"/>
                    </a:lnTo>
                    <a:lnTo>
                      <a:pt x="40" y="266"/>
                    </a:lnTo>
                    <a:lnTo>
                      <a:pt x="32" y="258"/>
                    </a:lnTo>
                    <a:lnTo>
                      <a:pt x="26" y="249"/>
                    </a:lnTo>
                    <a:lnTo>
                      <a:pt x="20" y="239"/>
                    </a:lnTo>
                    <a:lnTo>
                      <a:pt x="14" y="229"/>
                    </a:lnTo>
                    <a:lnTo>
                      <a:pt x="11" y="216"/>
                    </a:lnTo>
                    <a:lnTo>
                      <a:pt x="7" y="203"/>
                    </a:lnTo>
                    <a:lnTo>
                      <a:pt x="3" y="191"/>
                    </a:lnTo>
                    <a:lnTo>
                      <a:pt x="2" y="175"/>
                    </a:lnTo>
                    <a:lnTo>
                      <a:pt x="0" y="160"/>
                    </a:lnTo>
                    <a:lnTo>
                      <a:pt x="0" y="145"/>
                    </a:lnTo>
                    <a:lnTo>
                      <a:pt x="0" y="128"/>
                    </a:lnTo>
                    <a:lnTo>
                      <a:pt x="2" y="112"/>
                    </a:lnTo>
                    <a:lnTo>
                      <a:pt x="4" y="98"/>
                    </a:lnTo>
                    <a:lnTo>
                      <a:pt x="7" y="84"/>
                    </a:lnTo>
                    <a:lnTo>
                      <a:pt x="11" y="71"/>
                    </a:lnTo>
                    <a:lnTo>
                      <a:pt x="16" y="60"/>
                    </a:lnTo>
                    <a:lnTo>
                      <a:pt x="21" y="48"/>
                    </a:lnTo>
                    <a:lnTo>
                      <a:pt x="27" y="38"/>
                    </a:lnTo>
                    <a:lnTo>
                      <a:pt x="35" y="29"/>
                    </a:lnTo>
                    <a:lnTo>
                      <a:pt x="42" y="21"/>
                    </a:lnTo>
                    <a:lnTo>
                      <a:pt x="50" y="15"/>
                    </a:lnTo>
                    <a:lnTo>
                      <a:pt x="59" y="9"/>
                    </a:lnTo>
                    <a:lnTo>
                      <a:pt x="69" y="5"/>
                    </a:lnTo>
                    <a:lnTo>
                      <a:pt x="78" y="2"/>
                    </a:lnTo>
                    <a:lnTo>
                      <a:pt x="89" y="0"/>
                    </a:lnTo>
                    <a:lnTo>
                      <a:pt x="100" y="0"/>
                    </a:lnTo>
                    <a:lnTo>
                      <a:pt x="111" y="0"/>
                    </a:lnTo>
                    <a:lnTo>
                      <a:pt x="121" y="2"/>
                    </a:lnTo>
                    <a:lnTo>
                      <a:pt x="131" y="5"/>
                    </a:lnTo>
                    <a:lnTo>
                      <a:pt x="140" y="9"/>
                    </a:lnTo>
                    <a:lnTo>
                      <a:pt x="149" y="14"/>
                    </a:lnTo>
                    <a:lnTo>
                      <a:pt x="157" y="20"/>
                    </a:lnTo>
                    <a:lnTo>
                      <a:pt x="165" y="28"/>
                    </a:lnTo>
                    <a:lnTo>
                      <a:pt x="171" y="37"/>
                    </a:lnTo>
                    <a:lnTo>
                      <a:pt x="176" y="47"/>
                    </a:lnTo>
                    <a:lnTo>
                      <a:pt x="181" y="57"/>
                    </a:lnTo>
                    <a:lnTo>
                      <a:pt x="186" y="68"/>
                    </a:lnTo>
                    <a:lnTo>
                      <a:pt x="190" y="81"/>
                    </a:lnTo>
                    <a:lnTo>
                      <a:pt x="192" y="94"/>
                    </a:lnTo>
                    <a:lnTo>
                      <a:pt x="194" y="109"/>
                    </a:lnTo>
                    <a:lnTo>
                      <a:pt x="195" y="124"/>
                    </a:lnTo>
                    <a:lnTo>
                      <a:pt x="195" y="141"/>
                    </a:lnTo>
                    <a:close/>
                    <a:moveTo>
                      <a:pt x="40" y="142"/>
                    </a:moveTo>
                    <a:lnTo>
                      <a:pt x="41" y="168"/>
                    </a:lnTo>
                    <a:lnTo>
                      <a:pt x="44" y="191"/>
                    </a:lnTo>
                    <a:lnTo>
                      <a:pt x="46" y="201"/>
                    </a:lnTo>
                    <a:lnTo>
                      <a:pt x="49" y="210"/>
                    </a:lnTo>
                    <a:lnTo>
                      <a:pt x="51" y="219"/>
                    </a:lnTo>
                    <a:lnTo>
                      <a:pt x="55" y="226"/>
                    </a:lnTo>
                    <a:lnTo>
                      <a:pt x="59" y="234"/>
                    </a:lnTo>
                    <a:lnTo>
                      <a:pt x="64" y="239"/>
                    </a:lnTo>
                    <a:lnTo>
                      <a:pt x="68" y="245"/>
                    </a:lnTo>
                    <a:lnTo>
                      <a:pt x="73" y="249"/>
                    </a:lnTo>
                    <a:lnTo>
                      <a:pt x="78" y="252"/>
                    </a:lnTo>
                    <a:lnTo>
                      <a:pt x="84" y="254"/>
                    </a:lnTo>
                    <a:lnTo>
                      <a:pt x="91" y="255"/>
                    </a:lnTo>
                    <a:lnTo>
                      <a:pt x="97" y="257"/>
                    </a:lnTo>
                    <a:lnTo>
                      <a:pt x="103" y="255"/>
                    </a:lnTo>
                    <a:lnTo>
                      <a:pt x="110" y="254"/>
                    </a:lnTo>
                    <a:lnTo>
                      <a:pt x="116" y="253"/>
                    </a:lnTo>
                    <a:lnTo>
                      <a:pt x="121" y="249"/>
                    </a:lnTo>
                    <a:lnTo>
                      <a:pt x="126" y="245"/>
                    </a:lnTo>
                    <a:lnTo>
                      <a:pt x="131" y="240"/>
                    </a:lnTo>
                    <a:lnTo>
                      <a:pt x="137" y="234"/>
                    </a:lnTo>
                    <a:lnTo>
                      <a:pt x="140" y="227"/>
                    </a:lnTo>
                    <a:lnTo>
                      <a:pt x="143" y="220"/>
                    </a:lnTo>
                    <a:lnTo>
                      <a:pt x="147" y="211"/>
                    </a:lnTo>
                    <a:lnTo>
                      <a:pt x="149" y="201"/>
                    </a:lnTo>
                    <a:lnTo>
                      <a:pt x="152" y="191"/>
                    </a:lnTo>
                    <a:lnTo>
                      <a:pt x="154" y="168"/>
                    </a:lnTo>
                    <a:lnTo>
                      <a:pt x="154" y="142"/>
                    </a:lnTo>
                    <a:lnTo>
                      <a:pt x="154" y="117"/>
                    </a:lnTo>
                    <a:lnTo>
                      <a:pt x="152" y="95"/>
                    </a:lnTo>
                    <a:lnTo>
                      <a:pt x="149" y="85"/>
                    </a:lnTo>
                    <a:lnTo>
                      <a:pt x="147" y="76"/>
                    </a:lnTo>
                    <a:lnTo>
                      <a:pt x="144" y="67"/>
                    </a:lnTo>
                    <a:lnTo>
                      <a:pt x="140" y="60"/>
                    </a:lnTo>
                    <a:lnTo>
                      <a:pt x="137" y="53"/>
                    </a:lnTo>
                    <a:lnTo>
                      <a:pt x="133" y="47"/>
                    </a:lnTo>
                    <a:lnTo>
                      <a:pt x="128" y="42"/>
                    </a:lnTo>
                    <a:lnTo>
                      <a:pt x="123" y="38"/>
                    </a:lnTo>
                    <a:lnTo>
                      <a:pt x="117" y="34"/>
                    </a:lnTo>
                    <a:lnTo>
                      <a:pt x="111" y="32"/>
                    </a:lnTo>
                    <a:lnTo>
                      <a:pt x="105" y="30"/>
                    </a:lnTo>
                    <a:lnTo>
                      <a:pt x="97" y="30"/>
                    </a:lnTo>
                    <a:lnTo>
                      <a:pt x="91" y="30"/>
                    </a:lnTo>
                    <a:lnTo>
                      <a:pt x="86" y="32"/>
                    </a:lnTo>
                    <a:lnTo>
                      <a:pt x="79" y="34"/>
                    </a:lnTo>
                    <a:lnTo>
                      <a:pt x="74" y="38"/>
                    </a:lnTo>
                    <a:lnTo>
                      <a:pt x="69" y="42"/>
                    </a:lnTo>
                    <a:lnTo>
                      <a:pt x="64" y="47"/>
                    </a:lnTo>
                    <a:lnTo>
                      <a:pt x="60" y="53"/>
                    </a:lnTo>
                    <a:lnTo>
                      <a:pt x="55" y="61"/>
                    </a:lnTo>
                    <a:lnTo>
                      <a:pt x="51" y="68"/>
                    </a:lnTo>
                    <a:lnTo>
                      <a:pt x="49" y="77"/>
                    </a:lnTo>
                    <a:lnTo>
                      <a:pt x="46" y="86"/>
                    </a:lnTo>
                    <a:lnTo>
                      <a:pt x="44" y="96"/>
                    </a:lnTo>
                    <a:lnTo>
                      <a:pt x="41" y="118"/>
                    </a:lnTo>
                    <a:lnTo>
                      <a:pt x="40"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2" name="Freeform 87"/>
              <p:cNvSpPr>
                <a:spLocks/>
              </p:cNvSpPr>
              <p:nvPr/>
            </p:nvSpPr>
            <p:spPr bwMode="auto">
              <a:xfrm>
                <a:off x="3866" y="3226"/>
                <a:ext cx="13" cy="14"/>
              </a:xfrm>
              <a:custGeom>
                <a:avLst/>
                <a:gdLst>
                  <a:gd name="T0" fmla="*/ 55 w 55"/>
                  <a:gd name="T1" fmla="*/ 28 h 56"/>
                  <a:gd name="T2" fmla="*/ 54 w 55"/>
                  <a:gd name="T3" fmla="*/ 35 h 56"/>
                  <a:gd name="T4" fmla="*/ 52 w 55"/>
                  <a:gd name="T5" fmla="*/ 40 h 56"/>
                  <a:gd name="T6" fmla="*/ 50 w 55"/>
                  <a:gd name="T7" fmla="*/ 45 h 56"/>
                  <a:gd name="T8" fmla="*/ 47 w 55"/>
                  <a:gd name="T9" fmla="*/ 49 h 56"/>
                  <a:gd name="T10" fmla="*/ 42 w 55"/>
                  <a:gd name="T11" fmla="*/ 52 h 56"/>
                  <a:gd name="T12" fmla="*/ 38 w 55"/>
                  <a:gd name="T13" fmla="*/ 55 h 56"/>
                  <a:gd name="T14" fmla="*/ 33 w 55"/>
                  <a:gd name="T15" fmla="*/ 56 h 56"/>
                  <a:gd name="T16" fmla="*/ 27 w 55"/>
                  <a:gd name="T17" fmla="*/ 56 h 56"/>
                  <a:gd name="T18" fmla="*/ 22 w 55"/>
                  <a:gd name="T19" fmla="*/ 56 h 56"/>
                  <a:gd name="T20" fmla="*/ 17 w 55"/>
                  <a:gd name="T21" fmla="*/ 54 h 56"/>
                  <a:gd name="T22" fmla="*/ 12 w 55"/>
                  <a:gd name="T23" fmla="*/ 52 h 56"/>
                  <a:gd name="T24" fmla="*/ 8 w 55"/>
                  <a:gd name="T25" fmla="*/ 49 h 56"/>
                  <a:gd name="T26" fmla="*/ 5 w 55"/>
                  <a:gd name="T27" fmla="*/ 43 h 56"/>
                  <a:gd name="T28" fmla="*/ 3 w 55"/>
                  <a:gd name="T29" fmla="*/ 40 h 56"/>
                  <a:gd name="T30" fmla="*/ 1 w 55"/>
                  <a:gd name="T31" fmla="*/ 35 h 56"/>
                  <a:gd name="T32" fmla="*/ 0 w 55"/>
                  <a:gd name="T33" fmla="*/ 28 h 56"/>
                  <a:gd name="T34" fmla="*/ 1 w 55"/>
                  <a:gd name="T35" fmla="*/ 23 h 56"/>
                  <a:gd name="T36" fmla="*/ 3 w 55"/>
                  <a:gd name="T37" fmla="*/ 17 h 56"/>
                  <a:gd name="T38" fmla="*/ 5 w 55"/>
                  <a:gd name="T39" fmla="*/ 13 h 56"/>
                  <a:gd name="T40" fmla="*/ 8 w 55"/>
                  <a:gd name="T41" fmla="*/ 8 h 56"/>
                  <a:gd name="T42" fmla="*/ 13 w 55"/>
                  <a:gd name="T43" fmla="*/ 4 h 56"/>
                  <a:gd name="T44" fmla="*/ 17 w 55"/>
                  <a:gd name="T45" fmla="*/ 3 h 56"/>
                  <a:gd name="T46" fmla="*/ 22 w 55"/>
                  <a:gd name="T47" fmla="*/ 0 h 56"/>
                  <a:gd name="T48" fmla="*/ 28 w 55"/>
                  <a:gd name="T49" fmla="*/ 0 h 56"/>
                  <a:gd name="T50" fmla="*/ 33 w 55"/>
                  <a:gd name="T51" fmla="*/ 0 h 56"/>
                  <a:gd name="T52" fmla="*/ 38 w 55"/>
                  <a:gd name="T53" fmla="*/ 2 h 56"/>
                  <a:gd name="T54" fmla="*/ 43 w 55"/>
                  <a:gd name="T55" fmla="*/ 4 h 56"/>
                  <a:gd name="T56" fmla="*/ 47 w 55"/>
                  <a:gd name="T57" fmla="*/ 8 h 56"/>
                  <a:gd name="T58" fmla="*/ 50 w 55"/>
                  <a:gd name="T59" fmla="*/ 12 h 56"/>
                  <a:gd name="T60" fmla="*/ 52 w 55"/>
                  <a:gd name="T61" fmla="*/ 17 h 56"/>
                  <a:gd name="T62" fmla="*/ 54 w 55"/>
                  <a:gd name="T63" fmla="*/ 22 h 56"/>
                  <a:gd name="T64" fmla="*/ 55 w 55"/>
                  <a:gd name="T6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6">
                    <a:moveTo>
                      <a:pt x="55" y="28"/>
                    </a:moveTo>
                    <a:lnTo>
                      <a:pt x="54" y="35"/>
                    </a:lnTo>
                    <a:lnTo>
                      <a:pt x="52" y="40"/>
                    </a:lnTo>
                    <a:lnTo>
                      <a:pt x="50" y="45"/>
                    </a:lnTo>
                    <a:lnTo>
                      <a:pt x="47" y="49"/>
                    </a:lnTo>
                    <a:lnTo>
                      <a:pt x="42" y="52"/>
                    </a:lnTo>
                    <a:lnTo>
                      <a:pt x="38" y="55"/>
                    </a:lnTo>
                    <a:lnTo>
                      <a:pt x="33" y="56"/>
                    </a:lnTo>
                    <a:lnTo>
                      <a:pt x="27" y="56"/>
                    </a:lnTo>
                    <a:lnTo>
                      <a:pt x="22" y="56"/>
                    </a:lnTo>
                    <a:lnTo>
                      <a:pt x="17" y="54"/>
                    </a:lnTo>
                    <a:lnTo>
                      <a:pt x="12" y="52"/>
                    </a:lnTo>
                    <a:lnTo>
                      <a:pt x="8" y="49"/>
                    </a:lnTo>
                    <a:lnTo>
                      <a:pt x="5" y="43"/>
                    </a:lnTo>
                    <a:lnTo>
                      <a:pt x="3" y="40"/>
                    </a:lnTo>
                    <a:lnTo>
                      <a:pt x="1" y="35"/>
                    </a:lnTo>
                    <a:lnTo>
                      <a:pt x="0" y="28"/>
                    </a:lnTo>
                    <a:lnTo>
                      <a:pt x="1" y="23"/>
                    </a:lnTo>
                    <a:lnTo>
                      <a:pt x="3" y="17"/>
                    </a:lnTo>
                    <a:lnTo>
                      <a:pt x="5" y="13"/>
                    </a:lnTo>
                    <a:lnTo>
                      <a:pt x="8" y="8"/>
                    </a:lnTo>
                    <a:lnTo>
                      <a:pt x="13" y="4"/>
                    </a:lnTo>
                    <a:lnTo>
                      <a:pt x="17" y="3"/>
                    </a:lnTo>
                    <a:lnTo>
                      <a:pt x="22" y="0"/>
                    </a:lnTo>
                    <a:lnTo>
                      <a:pt x="28" y="0"/>
                    </a:lnTo>
                    <a:lnTo>
                      <a:pt x="33" y="0"/>
                    </a:lnTo>
                    <a:lnTo>
                      <a:pt x="38" y="2"/>
                    </a:lnTo>
                    <a:lnTo>
                      <a:pt x="43" y="4"/>
                    </a:lnTo>
                    <a:lnTo>
                      <a:pt x="47" y="8"/>
                    </a:lnTo>
                    <a:lnTo>
                      <a:pt x="50" y="12"/>
                    </a:lnTo>
                    <a:lnTo>
                      <a:pt x="52" y="17"/>
                    </a:lnTo>
                    <a:lnTo>
                      <a:pt x="54" y="22"/>
                    </a:lnTo>
                    <a:lnTo>
                      <a:pt x="55"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3" name="Freeform 88"/>
              <p:cNvSpPr>
                <a:spLocks noEditPoints="1"/>
              </p:cNvSpPr>
              <p:nvPr/>
            </p:nvSpPr>
            <p:spPr bwMode="auto">
              <a:xfrm>
                <a:off x="3887" y="3168"/>
                <a:ext cx="49" cy="72"/>
              </a:xfrm>
              <a:custGeom>
                <a:avLst/>
                <a:gdLst>
                  <a:gd name="T0" fmla="*/ 195 w 196"/>
                  <a:gd name="T1" fmla="*/ 157 h 287"/>
                  <a:gd name="T2" fmla="*/ 192 w 196"/>
                  <a:gd name="T3" fmla="*/ 189 h 287"/>
                  <a:gd name="T4" fmla="*/ 186 w 196"/>
                  <a:gd name="T5" fmla="*/ 216 h 287"/>
                  <a:gd name="T6" fmla="*/ 176 w 196"/>
                  <a:gd name="T7" fmla="*/ 239 h 287"/>
                  <a:gd name="T8" fmla="*/ 163 w 196"/>
                  <a:gd name="T9" fmla="*/ 258 h 287"/>
                  <a:gd name="T10" fmla="*/ 147 w 196"/>
                  <a:gd name="T11" fmla="*/ 272 h 287"/>
                  <a:gd name="T12" fmla="*/ 129 w 196"/>
                  <a:gd name="T13" fmla="*/ 282 h 287"/>
                  <a:gd name="T14" fmla="*/ 107 w 196"/>
                  <a:gd name="T15" fmla="*/ 287 h 287"/>
                  <a:gd name="T16" fmla="*/ 86 w 196"/>
                  <a:gd name="T17" fmla="*/ 287 h 287"/>
                  <a:gd name="T18" fmla="*/ 65 w 196"/>
                  <a:gd name="T19" fmla="*/ 282 h 287"/>
                  <a:gd name="T20" fmla="*/ 49 w 196"/>
                  <a:gd name="T21" fmla="*/ 272 h 287"/>
                  <a:gd name="T22" fmla="*/ 33 w 196"/>
                  <a:gd name="T23" fmla="*/ 258 h 287"/>
                  <a:gd name="T24" fmla="*/ 21 w 196"/>
                  <a:gd name="T25" fmla="*/ 239 h 287"/>
                  <a:gd name="T26" fmla="*/ 11 w 196"/>
                  <a:gd name="T27" fmla="*/ 216 h 287"/>
                  <a:gd name="T28" fmla="*/ 4 w 196"/>
                  <a:gd name="T29" fmla="*/ 191 h 287"/>
                  <a:gd name="T30" fmla="*/ 0 w 196"/>
                  <a:gd name="T31" fmla="*/ 160 h 287"/>
                  <a:gd name="T32" fmla="*/ 0 w 196"/>
                  <a:gd name="T33" fmla="*/ 128 h 287"/>
                  <a:gd name="T34" fmla="*/ 4 w 196"/>
                  <a:gd name="T35" fmla="*/ 98 h 287"/>
                  <a:gd name="T36" fmla="*/ 11 w 196"/>
                  <a:gd name="T37" fmla="*/ 71 h 287"/>
                  <a:gd name="T38" fmla="*/ 21 w 196"/>
                  <a:gd name="T39" fmla="*/ 48 h 287"/>
                  <a:gd name="T40" fmla="*/ 35 w 196"/>
                  <a:gd name="T41" fmla="*/ 29 h 287"/>
                  <a:gd name="T42" fmla="*/ 51 w 196"/>
                  <a:gd name="T43" fmla="*/ 15 h 287"/>
                  <a:gd name="T44" fmla="*/ 69 w 196"/>
                  <a:gd name="T45" fmla="*/ 5 h 287"/>
                  <a:gd name="T46" fmla="*/ 89 w 196"/>
                  <a:gd name="T47" fmla="*/ 0 h 287"/>
                  <a:gd name="T48" fmla="*/ 111 w 196"/>
                  <a:gd name="T49" fmla="*/ 0 h 287"/>
                  <a:gd name="T50" fmla="*/ 131 w 196"/>
                  <a:gd name="T51" fmla="*/ 5 h 287"/>
                  <a:gd name="T52" fmla="*/ 149 w 196"/>
                  <a:gd name="T53" fmla="*/ 14 h 287"/>
                  <a:gd name="T54" fmla="*/ 165 w 196"/>
                  <a:gd name="T55" fmla="*/ 28 h 287"/>
                  <a:gd name="T56" fmla="*/ 177 w 196"/>
                  <a:gd name="T57" fmla="*/ 47 h 287"/>
                  <a:gd name="T58" fmla="*/ 186 w 196"/>
                  <a:gd name="T59" fmla="*/ 68 h 287"/>
                  <a:gd name="T60" fmla="*/ 192 w 196"/>
                  <a:gd name="T61" fmla="*/ 94 h 287"/>
                  <a:gd name="T62" fmla="*/ 195 w 196"/>
                  <a:gd name="T63" fmla="*/ 124 h 287"/>
                  <a:gd name="T64" fmla="*/ 40 w 196"/>
                  <a:gd name="T65" fmla="*/ 142 h 287"/>
                  <a:gd name="T66" fmla="*/ 44 w 196"/>
                  <a:gd name="T67" fmla="*/ 191 h 287"/>
                  <a:gd name="T68" fmla="*/ 49 w 196"/>
                  <a:gd name="T69" fmla="*/ 210 h 287"/>
                  <a:gd name="T70" fmla="*/ 55 w 196"/>
                  <a:gd name="T71" fmla="*/ 226 h 287"/>
                  <a:gd name="T72" fmla="*/ 64 w 196"/>
                  <a:gd name="T73" fmla="*/ 239 h 287"/>
                  <a:gd name="T74" fmla="*/ 73 w 196"/>
                  <a:gd name="T75" fmla="*/ 249 h 287"/>
                  <a:gd name="T76" fmla="*/ 84 w 196"/>
                  <a:gd name="T77" fmla="*/ 254 h 287"/>
                  <a:gd name="T78" fmla="*/ 97 w 196"/>
                  <a:gd name="T79" fmla="*/ 257 h 287"/>
                  <a:gd name="T80" fmla="*/ 110 w 196"/>
                  <a:gd name="T81" fmla="*/ 254 h 287"/>
                  <a:gd name="T82" fmla="*/ 123 w 196"/>
                  <a:gd name="T83" fmla="*/ 249 h 287"/>
                  <a:gd name="T84" fmla="*/ 131 w 196"/>
                  <a:gd name="T85" fmla="*/ 240 h 287"/>
                  <a:gd name="T86" fmla="*/ 140 w 196"/>
                  <a:gd name="T87" fmla="*/ 227 h 287"/>
                  <a:gd name="T88" fmla="*/ 147 w 196"/>
                  <a:gd name="T89" fmla="*/ 211 h 287"/>
                  <a:gd name="T90" fmla="*/ 152 w 196"/>
                  <a:gd name="T91" fmla="*/ 191 h 287"/>
                  <a:gd name="T92" fmla="*/ 156 w 196"/>
                  <a:gd name="T93" fmla="*/ 142 h 287"/>
                  <a:gd name="T94" fmla="*/ 152 w 196"/>
                  <a:gd name="T95" fmla="*/ 95 h 287"/>
                  <a:gd name="T96" fmla="*/ 147 w 196"/>
                  <a:gd name="T97" fmla="*/ 76 h 287"/>
                  <a:gd name="T98" fmla="*/ 140 w 196"/>
                  <a:gd name="T99" fmla="*/ 60 h 287"/>
                  <a:gd name="T100" fmla="*/ 133 w 196"/>
                  <a:gd name="T101" fmla="*/ 47 h 287"/>
                  <a:gd name="T102" fmla="*/ 123 w 196"/>
                  <a:gd name="T103" fmla="*/ 38 h 287"/>
                  <a:gd name="T104" fmla="*/ 111 w 196"/>
                  <a:gd name="T105" fmla="*/ 32 h 287"/>
                  <a:gd name="T106" fmla="*/ 98 w 196"/>
                  <a:gd name="T107" fmla="*/ 30 h 287"/>
                  <a:gd name="T108" fmla="*/ 86 w 196"/>
                  <a:gd name="T109" fmla="*/ 32 h 287"/>
                  <a:gd name="T110" fmla="*/ 74 w 196"/>
                  <a:gd name="T111" fmla="*/ 38 h 287"/>
                  <a:gd name="T112" fmla="*/ 64 w 196"/>
                  <a:gd name="T113" fmla="*/ 47 h 287"/>
                  <a:gd name="T114" fmla="*/ 56 w 196"/>
                  <a:gd name="T115" fmla="*/ 61 h 287"/>
                  <a:gd name="T116" fmla="*/ 49 w 196"/>
                  <a:gd name="T117" fmla="*/ 77 h 287"/>
                  <a:gd name="T118" fmla="*/ 44 w 196"/>
                  <a:gd name="T119" fmla="*/ 96 h 287"/>
                  <a:gd name="T120" fmla="*/ 40 w 196"/>
                  <a:gd name="T121" fmla="*/ 1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 h="287">
                    <a:moveTo>
                      <a:pt x="196" y="141"/>
                    </a:moveTo>
                    <a:lnTo>
                      <a:pt x="195" y="157"/>
                    </a:lnTo>
                    <a:lnTo>
                      <a:pt x="194" y="174"/>
                    </a:lnTo>
                    <a:lnTo>
                      <a:pt x="192" y="189"/>
                    </a:lnTo>
                    <a:lnTo>
                      <a:pt x="190" y="203"/>
                    </a:lnTo>
                    <a:lnTo>
                      <a:pt x="186" y="216"/>
                    </a:lnTo>
                    <a:lnTo>
                      <a:pt x="181" y="227"/>
                    </a:lnTo>
                    <a:lnTo>
                      <a:pt x="176" y="239"/>
                    </a:lnTo>
                    <a:lnTo>
                      <a:pt x="170" y="249"/>
                    </a:lnTo>
                    <a:lnTo>
                      <a:pt x="163" y="258"/>
                    </a:lnTo>
                    <a:lnTo>
                      <a:pt x="156" y="266"/>
                    </a:lnTo>
                    <a:lnTo>
                      <a:pt x="147" y="272"/>
                    </a:lnTo>
                    <a:lnTo>
                      <a:pt x="138" y="278"/>
                    </a:lnTo>
                    <a:lnTo>
                      <a:pt x="129" y="282"/>
                    </a:lnTo>
                    <a:lnTo>
                      <a:pt x="119" y="285"/>
                    </a:lnTo>
                    <a:lnTo>
                      <a:pt x="107" y="287"/>
                    </a:lnTo>
                    <a:lnTo>
                      <a:pt x="96" y="287"/>
                    </a:lnTo>
                    <a:lnTo>
                      <a:pt x="86" y="287"/>
                    </a:lnTo>
                    <a:lnTo>
                      <a:pt x="75" y="285"/>
                    </a:lnTo>
                    <a:lnTo>
                      <a:pt x="65" y="282"/>
                    </a:lnTo>
                    <a:lnTo>
                      <a:pt x="56" y="278"/>
                    </a:lnTo>
                    <a:lnTo>
                      <a:pt x="49" y="272"/>
                    </a:lnTo>
                    <a:lnTo>
                      <a:pt x="40" y="266"/>
                    </a:lnTo>
                    <a:lnTo>
                      <a:pt x="33" y="258"/>
                    </a:lnTo>
                    <a:lnTo>
                      <a:pt x="26" y="249"/>
                    </a:lnTo>
                    <a:lnTo>
                      <a:pt x="21" y="239"/>
                    </a:lnTo>
                    <a:lnTo>
                      <a:pt x="14" y="229"/>
                    </a:lnTo>
                    <a:lnTo>
                      <a:pt x="11" y="216"/>
                    </a:lnTo>
                    <a:lnTo>
                      <a:pt x="7" y="203"/>
                    </a:lnTo>
                    <a:lnTo>
                      <a:pt x="4" y="191"/>
                    </a:lnTo>
                    <a:lnTo>
                      <a:pt x="2" y="175"/>
                    </a:lnTo>
                    <a:lnTo>
                      <a:pt x="0" y="160"/>
                    </a:lnTo>
                    <a:lnTo>
                      <a:pt x="0" y="145"/>
                    </a:lnTo>
                    <a:lnTo>
                      <a:pt x="0" y="128"/>
                    </a:lnTo>
                    <a:lnTo>
                      <a:pt x="2" y="112"/>
                    </a:lnTo>
                    <a:lnTo>
                      <a:pt x="4" y="98"/>
                    </a:lnTo>
                    <a:lnTo>
                      <a:pt x="7" y="84"/>
                    </a:lnTo>
                    <a:lnTo>
                      <a:pt x="11" y="71"/>
                    </a:lnTo>
                    <a:lnTo>
                      <a:pt x="16" y="60"/>
                    </a:lnTo>
                    <a:lnTo>
                      <a:pt x="21" y="48"/>
                    </a:lnTo>
                    <a:lnTo>
                      <a:pt x="27" y="38"/>
                    </a:lnTo>
                    <a:lnTo>
                      <a:pt x="35" y="29"/>
                    </a:lnTo>
                    <a:lnTo>
                      <a:pt x="42" y="21"/>
                    </a:lnTo>
                    <a:lnTo>
                      <a:pt x="51" y="15"/>
                    </a:lnTo>
                    <a:lnTo>
                      <a:pt x="59" y="9"/>
                    </a:lnTo>
                    <a:lnTo>
                      <a:pt x="69" y="5"/>
                    </a:lnTo>
                    <a:lnTo>
                      <a:pt x="79" y="2"/>
                    </a:lnTo>
                    <a:lnTo>
                      <a:pt x="89" y="0"/>
                    </a:lnTo>
                    <a:lnTo>
                      <a:pt x="101" y="0"/>
                    </a:lnTo>
                    <a:lnTo>
                      <a:pt x="111" y="0"/>
                    </a:lnTo>
                    <a:lnTo>
                      <a:pt x="121" y="2"/>
                    </a:lnTo>
                    <a:lnTo>
                      <a:pt x="131" y="5"/>
                    </a:lnTo>
                    <a:lnTo>
                      <a:pt x="140" y="9"/>
                    </a:lnTo>
                    <a:lnTo>
                      <a:pt x="149" y="14"/>
                    </a:lnTo>
                    <a:lnTo>
                      <a:pt x="157" y="20"/>
                    </a:lnTo>
                    <a:lnTo>
                      <a:pt x="165" y="28"/>
                    </a:lnTo>
                    <a:lnTo>
                      <a:pt x="171" y="37"/>
                    </a:lnTo>
                    <a:lnTo>
                      <a:pt x="177" y="47"/>
                    </a:lnTo>
                    <a:lnTo>
                      <a:pt x="182" y="57"/>
                    </a:lnTo>
                    <a:lnTo>
                      <a:pt x="186" y="68"/>
                    </a:lnTo>
                    <a:lnTo>
                      <a:pt x="190" y="81"/>
                    </a:lnTo>
                    <a:lnTo>
                      <a:pt x="192" y="94"/>
                    </a:lnTo>
                    <a:lnTo>
                      <a:pt x="195" y="109"/>
                    </a:lnTo>
                    <a:lnTo>
                      <a:pt x="195" y="124"/>
                    </a:lnTo>
                    <a:lnTo>
                      <a:pt x="196" y="141"/>
                    </a:lnTo>
                    <a:close/>
                    <a:moveTo>
                      <a:pt x="40" y="142"/>
                    </a:moveTo>
                    <a:lnTo>
                      <a:pt x="41" y="168"/>
                    </a:lnTo>
                    <a:lnTo>
                      <a:pt x="44" y="191"/>
                    </a:lnTo>
                    <a:lnTo>
                      <a:pt x="46" y="201"/>
                    </a:lnTo>
                    <a:lnTo>
                      <a:pt x="49" y="210"/>
                    </a:lnTo>
                    <a:lnTo>
                      <a:pt x="51" y="219"/>
                    </a:lnTo>
                    <a:lnTo>
                      <a:pt x="55" y="226"/>
                    </a:lnTo>
                    <a:lnTo>
                      <a:pt x="59" y="234"/>
                    </a:lnTo>
                    <a:lnTo>
                      <a:pt x="64" y="239"/>
                    </a:lnTo>
                    <a:lnTo>
                      <a:pt x="69" y="245"/>
                    </a:lnTo>
                    <a:lnTo>
                      <a:pt x="73" y="249"/>
                    </a:lnTo>
                    <a:lnTo>
                      <a:pt x="79" y="252"/>
                    </a:lnTo>
                    <a:lnTo>
                      <a:pt x="84" y="254"/>
                    </a:lnTo>
                    <a:lnTo>
                      <a:pt x="91" y="255"/>
                    </a:lnTo>
                    <a:lnTo>
                      <a:pt x="97" y="257"/>
                    </a:lnTo>
                    <a:lnTo>
                      <a:pt x="103" y="255"/>
                    </a:lnTo>
                    <a:lnTo>
                      <a:pt x="110" y="254"/>
                    </a:lnTo>
                    <a:lnTo>
                      <a:pt x="116" y="253"/>
                    </a:lnTo>
                    <a:lnTo>
                      <a:pt x="123" y="249"/>
                    </a:lnTo>
                    <a:lnTo>
                      <a:pt x="128" y="245"/>
                    </a:lnTo>
                    <a:lnTo>
                      <a:pt x="131" y="240"/>
                    </a:lnTo>
                    <a:lnTo>
                      <a:pt x="137" y="234"/>
                    </a:lnTo>
                    <a:lnTo>
                      <a:pt x="140" y="227"/>
                    </a:lnTo>
                    <a:lnTo>
                      <a:pt x="144" y="220"/>
                    </a:lnTo>
                    <a:lnTo>
                      <a:pt x="147" y="211"/>
                    </a:lnTo>
                    <a:lnTo>
                      <a:pt x="149" y="201"/>
                    </a:lnTo>
                    <a:lnTo>
                      <a:pt x="152" y="191"/>
                    </a:lnTo>
                    <a:lnTo>
                      <a:pt x="154" y="168"/>
                    </a:lnTo>
                    <a:lnTo>
                      <a:pt x="156" y="142"/>
                    </a:lnTo>
                    <a:lnTo>
                      <a:pt x="154" y="117"/>
                    </a:lnTo>
                    <a:lnTo>
                      <a:pt x="152" y="95"/>
                    </a:lnTo>
                    <a:lnTo>
                      <a:pt x="149" y="85"/>
                    </a:lnTo>
                    <a:lnTo>
                      <a:pt x="147" y="76"/>
                    </a:lnTo>
                    <a:lnTo>
                      <a:pt x="144" y="67"/>
                    </a:lnTo>
                    <a:lnTo>
                      <a:pt x="140" y="60"/>
                    </a:lnTo>
                    <a:lnTo>
                      <a:pt x="137" y="53"/>
                    </a:lnTo>
                    <a:lnTo>
                      <a:pt x="133" y="47"/>
                    </a:lnTo>
                    <a:lnTo>
                      <a:pt x="128" y="42"/>
                    </a:lnTo>
                    <a:lnTo>
                      <a:pt x="123" y="38"/>
                    </a:lnTo>
                    <a:lnTo>
                      <a:pt x="117" y="34"/>
                    </a:lnTo>
                    <a:lnTo>
                      <a:pt x="111" y="32"/>
                    </a:lnTo>
                    <a:lnTo>
                      <a:pt x="105" y="30"/>
                    </a:lnTo>
                    <a:lnTo>
                      <a:pt x="98" y="30"/>
                    </a:lnTo>
                    <a:lnTo>
                      <a:pt x="92" y="30"/>
                    </a:lnTo>
                    <a:lnTo>
                      <a:pt x="86" y="32"/>
                    </a:lnTo>
                    <a:lnTo>
                      <a:pt x="79" y="34"/>
                    </a:lnTo>
                    <a:lnTo>
                      <a:pt x="74" y="38"/>
                    </a:lnTo>
                    <a:lnTo>
                      <a:pt x="69" y="42"/>
                    </a:lnTo>
                    <a:lnTo>
                      <a:pt x="64" y="47"/>
                    </a:lnTo>
                    <a:lnTo>
                      <a:pt x="60" y="53"/>
                    </a:lnTo>
                    <a:lnTo>
                      <a:pt x="56" y="61"/>
                    </a:lnTo>
                    <a:lnTo>
                      <a:pt x="53" y="68"/>
                    </a:lnTo>
                    <a:lnTo>
                      <a:pt x="49" y="77"/>
                    </a:lnTo>
                    <a:lnTo>
                      <a:pt x="46" y="86"/>
                    </a:lnTo>
                    <a:lnTo>
                      <a:pt x="44" y="96"/>
                    </a:lnTo>
                    <a:lnTo>
                      <a:pt x="41" y="118"/>
                    </a:lnTo>
                    <a:lnTo>
                      <a:pt x="40"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4" name="Freeform 89"/>
              <p:cNvSpPr>
                <a:spLocks noEditPoints="1"/>
              </p:cNvSpPr>
              <p:nvPr/>
            </p:nvSpPr>
            <p:spPr bwMode="auto">
              <a:xfrm>
                <a:off x="3808" y="3284"/>
                <a:ext cx="48" cy="72"/>
              </a:xfrm>
              <a:custGeom>
                <a:avLst/>
                <a:gdLst>
                  <a:gd name="T0" fmla="*/ 195 w 195"/>
                  <a:gd name="T1" fmla="*/ 159 h 289"/>
                  <a:gd name="T2" fmla="*/ 192 w 195"/>
                  <a:gd name="T3" fmla="*/ 190 h 289"/>
                  <a:gd name="T4" fmla="*/ 185 w 195"/>
                  <a:gd name="T5" fmla="*/ 218 h 289"/>
                  <a:gd name="T6" fmla="*/ 176 w 195"/>
                  <a:gd name="T7" fmla="*/ 241 h 289"/>
                  <a:gd name="T8" fmla="*/ 163 w 195"/>
                  <a:gd name="T9" fmla="*/ 260 h 289"/>
                  <a:gd name="T10" fmla="*/ 147 w 195"/>
                  <a:gd name="T11" fmla="*/ 274 h 289"/>
                  <a:gd name="T12" fmla="*/ 129 w 195"/>
                  <a:gd name="T13" fmla="*/ 284 h 289"/>
                  <a:gd name="T14" fmla="*/ 107 w 195"/>
                  <a:gd name="T15" fmla="*/ 288 h 289"/>
                  <a:gd name="T16" fmla="*/ 86 w 195"/>
                  <a:gd name="T17" fmla="*/ 288 h 289"/>
                  <a:gd name="T18" fmla="*/ 65 w 195"/>
                  <a:gd name="T19" fmla="*/ 284 h 289"/>
                  <a:gd name="T20" fmla="*/ 47 w 195"/>
                  <a:gd name="T21" fmla="*/ 274 h 289"/>
                  <a:gd name="T22" fmla="*/ 32 w 195"/>
                  <a:gd name="T23" fmla="*/ 260 h 289"/>
                  <a:gd name="T24" fmla="*/ 20 w 195"/>
                  <a:gd name="T25" fmla="*/ 241 h 289"/>
                  <a:gd name="T26" fmla="*/ 11 w 195"/>
                  <a:gd name="T27" fmla="*/ 218 h 289"/>
                  <a:gd name="T28" fmla="*/ 3 w 195"/>
                  <a:gd name="T29" fmla="*/ 193 h 289"/>
                  <a:gd name="T30" fmla="*/ 0 w 195"/>
                  <a:gd name="T31" fmla="*/ 162 h 289"/>
                  <a:gd name="T32" fmla="*/ 0 w 195"/>
                  <a:gd name="T33" fmla="*/ 129 h 289"/>
                  <a:gd name="T34" fmla="*/ 4 w 195"/>
                  <a:gd name="T35" fmla="*/ 100 h 289"/>
                  <a:gd name="T36" fmla="*/ 11 w 195"/>
                  <a:gd name="T37" fmla="*/ 73 h 289"/>
                  <a:gd name="T38" fmla="*/ 21 w 195"/>
                  <a:gd name="T39" fmla="*/ 50 h 289"/>
                  <a:gd name="T40" fmla="*/ 35 w 195"/>
                  <a:gd name="T41" fmla="*/ 31 h 289"/>
                  <a:gd name="T42" fmla="*/ 50 w 195"/>
                  <a:gd name="T43" fmla="*/ 16 h 289"/>
                  <a:gd name="T44" fmla="*/ 69 w 195"/>
                  <a:gd name="T45" fmla="*/ 7 h 289"/>
                  <a:gd name="T46" fmla="*/ 89 w 195"/>
                  <a:gd name="T47" fmla="*/ 2 h 289"/>
                  <a:gd name="T48" fmla="*/ 111 w 195"/>
                  <a:gd name="T49" fmla="*/ 2 h 289"/>
                  <a:gd name="T50" fmla="*/ 131 w 195"/>
                  <a:gd name="T51" fmla="*/ 7 h 289"/>
                  <a:gd name="T52" fmla="*/ 149 w 195"/>
                  <a:gd name="T53" fmla="*/ 16 h 289"/>
                  <a:gd name="T54" fmla="*/ 165 w 195"/>
                  <a:gd name="T55" fmla="*/ 30 h 289"/>
                  <a:gd name="T56" fmla="*/ 176 w 195"/>
                  <a:gd name="T57" fmla="*/ 48 h 289"/>
                  <a:gd name="T58" fmla="*/ 186 w 195"/>
                  <a:gd name="T59" fmla="*/ 70 h 289"/>
                  <a:gd name="T60" fmla="*/ 192 w 195"/>
                  <a:gd name="T61" fmla="*/ 96 h 289"/>
                  <a:gd name="T62" fmla="*/ 195 w 195"/>
                  <a:gd name="T63" fmla="*/ 126 h 289"/>
                  <a:gd name="T64" fmla="*/ 40 w 195"/>
                  <a:gd name="T65" fmla="*/ 144 h 289"/>
                  <a:gd name="T66" fmla="*/ 44 w 195"/>
                  <a:gd name="T67" fmla="*/ 191 h 289"/>
                  <a:gd name="T68" fmla="*/ 49 w 195"/>
                  <a:gd name="T69" fmla="*/ 212 h 289"/>
                  <a:gd name="T70" fmla="*/ 55 w 195"/>
                  <a:gd name="T71" fmla="*/ 228 h 289"/>
                  <a:gd name="T72" fmla="*/ 64 w 195"/>
                  <a:gd name="T73" fmla="*/ 241 h 289"/>
                  <a:gd name="T74" fmla="*/ 73 w 195"/>
                  <a:gd name="T75" fmla="*/ 251 h 289"/>
                  <a:gd name="T76" fmla="*/ 84 w 195"/>
                  <a:gd name="T77" fmla="*/ 256 h 289"/>
                  <a:gd name="T78" fmla="*/ 97 w 195"/>
                  <a:gd name="T79" fmla="*/ 259 h 289"/>
                  <a:gd name="T80" fmla="*/ 110 w 195"/>
                  <a:gd name="T81" fmla="*/ 256 h 289"/>
                  <a:gd name="T82" fmla="*/ 121 w 195"/>
                  <a:gd name="T83" fmla="*/ 251 h 289"/>
                  <a:gd name="T84" fmla="*/ 131 w 195"/>
                  <a:gd name="T85" fmla="*/ 242 h 289"/>
                  <a:gd name="T86" fmla="*/ 140 w 195"/>
                  <a:gd name="T87" fmla="*/ 228 h 289"/>
                  <a:gd name="T88" fmla="*/ 147 w 195"/>
                  <a:gd name="T89" fmla="*/ 213 h 289"/>
                  <a:gd name="T90" fmla="*/ 152 w 195"/>
                  <a:gd name="T91" fmla="*/ 193 h 289"/>
                  <a:gd name="T92" fmla="*/ 154 w 195"/>
                  <a:gd name="T93" fmla="*/ 144 h 289"/>
                  <a:gd name="T94" fmla="*/ 152 w 195"/>
                  <a:gd name="T95" fmla="*/ 97 h 289"/>
                  <a:gd name="T96" fmla="*/ 147 w 195"/>
                  <a:gd name="T97" fmla="*/ 78 h 289"/>
                  <a:gd name="T98" fmla="*/ 140 w 195"/>
                  <a:gd name="T99" fmla="*/ 62 h 289"/>
                  <a:gd name="T100" fmla="*/ 133 w 195"/>
                  <a:gd name="T101" fmla="*/ 49 h 289"/>
                  <a:gd name="T102" fmla="*/ 123 w 195"/>
                  <a:gd name="T103" fmla="*/ 40 h 289"/>
                  <a:gd name="T104" fmla="*/ 111 w 195"/>
                  <a:gd name="T105" fmla="*/ 34 h 289"/>
                  <a:gd name="T106" fmla="*/ 97 w 195"/>
                  <a:gd name="T107" fmla="*/ 32 h 289"/>
                  <a:gd name="T108" fmla="*/ 86 w 195"/>
                  <a:gd name="T109" fmla="*/ 34 h 289"/>
                  <a:gd name="T110" fmla="*/ 74 w 195"/>
                  <a:gd name="T111" fmla="*/ 40 h 289"/>
                  <a:gd name="T112" fmla="*/ 64 w 195"/>
                  <a:gd name="T113" fmla="*/ 49 h 289"/>
                  <a:gd name="T114" fmla="*/ 55 w 195"/>
                  <a:gd name="T115" fmla="*/ 62 h 289"/>
                  <a:gd name="T116" fmla="*/ 49 w 195"/>
                  <a:gd name="T117" fmla="*/ 78 h 289"/>
                  <a:gd name="T118" fmla="*/ 44 w 195"/>
                  <a:gd name="T119" fmla="*/ 97 h 289"/>
                  <a:gd name="T120" fmla="*/ 40 w 195"/>
                  <a:gd name="T121" fmla="*/ 14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 h="289">
                    <a:moveTo>
                      <a:pt x="195" y="142"/>
                    </a:moveTo>
                    <a:lnTo>
                      <a:pt x="195" y="159"/>
                    </a:lnTo>
                    <a:lnTo>
                      <a:pt x="194" y="175"/>
                    </a:lnTo>
                    <a:lnTo>
                      <a:pt x="192" y="190"/>
                    </a:lnTo>
                    <a:lnTo>
                      <a:pt x="189" y="204"/>
                    </a:lnTo>
                    <a:lnTo>
                      <a:pt x="185" y="218"/>
                    </a:lnTo>
                    <a:lnTo>
                      <a:pt x="181" y="229"/>
                    </a:lnTo>
                    <a:lnTo>
                      <a:pt x="176" y="241"/>
                    </a:lnTo>
                    <a:lnTo>
                      <a:pt x="170" y="251"/>
                    </a:lnTo>
                    <a:lnTo>
                      <a:pt x="163" y="260"/>
                    </a:lnTo>
                    <a:lnTo>
                      <a:pt x="156" y="268"/>
                    </a:lnTo>
                    <a:lnTo>
                      <a:pt x="147" y="274"/>
                    </a:lnTo>
                    <a:lnTo>
                      <a:pt x="138" y="279"/>
                    </a:lnTo>
                    <a:lnTo>
                      <a:pt x="129" y="284"/>
                    </a:lnTo>
                    <a:lnTo>
                      <a:pt x="119" y="287"/>
                    </a:lnTo>
                    <a:lnTo>
                      <a:pt x="107" y="288"/>
                    </a:lnTo>
                    <a:lnTo>
                      <a:pt x="96" y="289"/>
                    </a:lnTo>
                    <a:lnTo>
                      <a:pt x="86" y="288"/>
                    </a:lnTo>
                    <a:lnTo>
                      <a:pt x="75" y="287"/>
                    </a:lnTo>
                    <a:lnTo>
                      <a:pt x="65" y="284"/>
                    </a:lnTo>
                    <a:lnTo>
                      <a:pt x="56" y="279"/>
                    </a:lnTo>
                    <a:lnTo>
                      <a:pt x="47" y="274"/>
                    </a:lnTo>
                    <a:lnTo>
                      <a:pt x="40" y="268"/>
                    </a:lnTo>
                    <a:lnTo>
                      <a:pt x="32" y="260"/>
                    </a:lnTo>
                    <a:lnTo>
                      <a:pt x="26" y="251"/>
                    </a:lnTo>
                    <a:lnTo>
                      <a:pt x="20" y="241"/>
                    </a:lnTo>
                    <a:lnTo>
                      <a:pt x="14" y="229"/>
                    </a:lnTo>
                    <a:lnTo>
                      <a:pt x="11" y="218"/>
                    </a:lnTo>
                    <a:lnTo>
                      <a:pt x="7" y="205"/>
                    </a:lnTo>
                    <a:lnTo>
                      <a:pt x="3" y="193"/>
                    </a:lnTo>
                    <a:lnTo>
                      <a:pt x="2" y="177"/>
                    </a:lnTo>
                    <a:lnTo>
                      <a:pt x="0" y="162"/>
                    </a:lnTo>
                    <a:lnTo>
                      <a:pt x="0" y="145"/>
                    </a:lnTo>
                    <a:lnTo>
                      <a:pt x="0" y="129"/>
                    </a:lnTo>
                    <a:lnTo>
                      <a:pt x="2" y="114"/>
                    </a:lnTo>
                    <a:lnTo>
                      <a:pt x="4" y="100"/>
                    </a:lnTo>
                    <a:lnTo>
                      <a:pt x="7" y="86"/>
                    </a:lnTo>
                    <a:lnTo>
                      <a:pt x="11" y="73"/>
                    </a:lnTo>
                    <a:lnTo>
                      <a:pt x="16" y="60"/>
                    </a:lnTo>
                    <a:lnTo>
                      <a:pt x="21" y="50"/>
                    </a:lnTo>
                    <a:lnTo>
                      <a:pt x="27" y="40"/>
                    </a:lnTo>
                    <a:lnTo>
                      <a:pt x="35" y="31"/>
                    </a:lnTo>
                    <a:lnTo>
                      <a:pt x="42" y="23"/>
                    </a:lnTo>
                    <a:lnTo>
                      <a:pt x="50" y="16"/>
                    </a:lnTo>
                    <a:lnTo>
                      <a:pt x="59" y="11"/>
                    </a:lnTo>
                    <a:lnTo>
                      <a:pt x="69" y="7"/>
                    </a:lnTo>
                    <a:lnTo>
                      <a:pt x="78" y="3"/>
                    </a:lnTo>
                    <a:lnTo>
                      <a:pt x="89" y="2"/>
                    </a:lnTo>
                    <a:lnTo>
                      <a:pt x="100" y="0"/>
                    </a:lnTo>
                    <a:lnTo>
                      <a:pt x="111" y="2"/>
                    </a:lnTo>
                    <a:lnTo>
                      <a:pt x="121" y="3"/>
                    </a:lnTo>
                    <a:lnTo>
                      <a:pt x="131" y="7"/>
                    </a:lnTo>
                    <a:lnTo>
                      <a:pt x="140" y="11"/>
                    </a:lnTo>
                    <a:lnTo>
                      <a:pt x="149" y="16"/>
                    </a:lnTo>
                    <a:lnTo>
                      <a:pt x="157" y="22"/>
                    </a:lnTo>
                    <a:lnTo>
                      <a:pt x="165" y="30"/>
                    </a:lnTo>
                    <a:lnTo>
                      <a:pt x="171" y="39"/>
                    </a:lnTo>
                    <a:lnTo>
                      <a:pt x="176" y="48"/>
                    </a:lnTo>
                    <a:lnTo>
                      <a:pt x="181" y="59"/>
                    </a:lnTo>
                    <a:lnTo>
                      <a:pt x="186" y="70"/>
                    </a:lnTo>
                    <a:lnTo>
                      <a:pt x="190" y="83"/>
                    </a:lnTo>
                    <a:lnTo>
                      <a:pt x="192" y="96"/>
                    </a:lnTo>
                    <a:lnTo>
                      <a:pt x="194" y="111"/>
                    </a:lnTo>
                    <a:lnTo>
                      <a:pt x="195" y="126"/>
                    </a:lnTo>
                    <a:lnTo>
                      <a:pt x="195" y="142"/>
                    </a:lnTo>
                    <a:close/>
                    <a:moveTo>
                      <a:pt x="40" y="144"/>
                    </a:moveTo>
                    <a:lnTo>
                      <a:pt x="41" y="170"/>
                    </a:lnTo>
                    <a:lnTo>
                      <a:pt x="44" y="191"/>
                    </a:lnTo>
                    <a:lnTo>
                      <a:pt x="46" y="201"/>
                    </a:lnTo>
                    <a:lnTo>
                      <a:pt x="49" y="212"/>
                    </a:lnTo>
                    <a:lnTo>
                      <a:pt x="51" y="221"/>
                    </a:lnTo>
                    <a:lnTo>
                      <a:pt x="55" y="228"/>
                    </a:lnTo>
                    <a:lnTo>
                      <a:pt x="59" y="234"/>
                    </a:lnTo>
                    <a:lnTo>
                      <a:pt x="64" y="241"/>
                    </a:lnTo>
                    <a:lnTo>
                      <a:pt x="68" y="246"/>
                    </a:lnTo>
                    <a:lnTo>
                      <a:pt x="73" y="251"/>
                    </a:lnTo>
                    <a:lnTo>
                      <a:pt x="78" y="254"/>
                    </a:lnTo>
                    <a:lnTo>
                      <a:pt x="84" y="256"/>
                    </a:lnTo>
                    <a:lnTo>
                      <a:pt x="91" y="257"/>
                    </a:lnTo>
                    <a:lnTo>
                      <a:pt x="97" y="259"/>
                    </a:lnTo>
                    <a:lnTo>
                      <a:pt x="103" y="257"/>
                    </a:lnTo>
                    <a:lnTo>
                      <a:pt x="110" y="256"/>
                    </a:lnTo>
                    <a:lnTo>
                      <a:pt x="116" y="254"/>
                    </a:lnTo>
                    <a:lnTo>
                      <a:pt x="121" y="251"/>
                    </a:lnTo>
                    <a:lnTo>
                      <a:pt x="126" y="247"/>
                    </a:lnTo>
                    <a:lnTo>
                      <a:pt x="131" y="242"/>
                    </a:lnTo>
                    <a:lnTo>
                      <a:pt x="137" y="236"/>
                    </a:lnTo>
                    <a:lnTo>
                      <a:pt x="140" y="228"/>
                    </a:lnTo>
                    <a:lnTo>
                      <a:pt x="143" y="221"/>
                    </a:lnTo>
                    <a:lnTo>
                      <a:pt x="147" y="213"/>
                    </a:lnTo>
                    <a:lnTo>
                      <a:pt x="149" y="203"/>
                    </a:lnTo>
                    <a:lnTo>
                      <a:pt x="152" y="193"/>
                    </a:lnTo>
                    <a:lnTo>
                      <a:pt x="154" y="170"/>
                    </a:lnTo>
                    <a:lnTo>
                      <a:pt x="154" y="144"/>
                    </a:lnTo>
                    <a:lnTo>
                      <a:pt x="154" y="119"/>
                    </a:lnTo>
                    <a:lnTo>
                      <a:pt x="152" y="97"/>
                    </a:lnTo>
                    <a:lnTo>
                      <a:pt x="149" y="87"/>
                    </a:lnTo>
                    <a:lnTo>
                      <a:pt x="147" y="78"/>
                    </a:lnTo>
                    <a:lnTo>
                      <a:pt x="144" y="69"/>
                    </a:lnTo>
                    <a:lnTo>
                      <a:pt x="140" y="62"/>
                    </a:lnTo>
                    <a:lnTo>
                      <a:pt x="137" y="54"/>
                    </a:lnTo>
                    <a:lnTo>
                      <a:pt x="133" y="49"/>
                    </a:lnTo>
                    <a:lnTo>
                      <a:pt x="128" y="44"/>
                    </a:lnTo>
                    <a:lnTo>
                      <a:pt x="123" y="40"/>
                    </a:lnTo>
                    <a:lnTo>
                      <a:pt x="117" y="36"/>
                    </a:lnTo>
                    <a:lnTo>
                      <a:pt x="111" y="34"/>
                    </a:lnTo>
                    <a:lnTo>
                      <a:pt x="105" y="32"/>
                    </a:lnTo>
                    <a:lnTo>
                      <a:pt x="97" y="32"/>
                    </a:lnTo>
                    <a:lnTo>
                      <a:pt x="91" y="32"/>
                    </a:lnTo>
                    <a:lnTo>
                      <a:pt x="86" y="34"/>
                    </a:lnTo>
                    <a:lnTo>
                      <a:pt x="79" y="36"/>
                    </a:lnTo>
                    <a:lnTo>
                      <a:pt x="74" y="40"/>
                    </a:lnTo>
                    <a:lnTo>
                      <a:pt x="69" y="44"/>
                    </a:lnTo>
                    <a:lnTo>
                      <a:pt x="64" y="49"/>
                    </a:lnTo>
                    <a:lnTo>
                      <a:pt x="60" y="55"/>
                    </a:lnTo>
                    <a:lnTo>
                      <a:pt x="55" y="62"/>
                    </a:lnTo>
                    <a:lnTo>
                      <a:pt x="51" y="70"/>
                    </a:lnTo>
                    <a:lnTo>
                      <a:pt x="49" y="78"/>
                    </a:lnTo>
                    <a:lnTo>
                      <a:pt x="46" y="88"/>
                    </a:lnTo>
                    <a:lnTo>
                      <a:pt x="44" y="97"/>
                    </a:lnTo>
                    <a:lnTo>
                      <a:pt x="41" y="119"/>
                    </a:lnTo>
                    <a:lnTo>
                      <a:pt x="40"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5" name="Freeform 90"/>
              <p:cNvSpPr>
                <a:spLocks/>
              </p:cNvSpPr>
              <p:nvPr/>
            </p:nvSpPr>
            <p:spPr bwMode="auto">
              <a:xfrm>
                <a:off x="3866" y="3342"/>
                <a:ext cx="13" cy="14"/>
              </a:xfrm>
              <a:custGeom>
                <a:avLst/>
                <a:gdLst>
                  <a:gd name="T0" fmla="*/ 55 w 55"/>
                  <a:gd name="T1" fmla="*/ 28 h 56"/>
                  <a:gd name="T2" fmla="*/ 54 w 55"/>
                  <a:gd name="T3" fmla="*/ 33 h 56"/>
                  <a:gd name="T4" fmla="*/ 52 w 55"/>
                  <a:gd name="T5" fmla="*/ 40 h 56"/>
                  <a:gd name="T6" fmla="*/ 50 w 55"/>
                  <a:gd name="T7" fmla="*/ 43 h 56"/>
                  <a:gd name="T8" fmla="*/ 47 w 55"/>
                  <a:gd name="T9" fmla="*/ 49 h 56"/>
                  <a:gd name="T10" fmla="*/ 42 w 55"/>
                  <a:gd name="T11" fmla="*/ 51 h 56"/>
                  <a:gd name="T12" fmla="*/ 38 w 55"/>
                  <a:gd name="T13" fmla="*/ 54 h 56"/>
                  <a:gd name="T14" fmla="*/ 33 w 55"/>
                  <a:gd name="T15" fmla="*/ 55 h 56"/>
                  <a:gd name="T16" fmla="*/ 27 w 55"/>
                  <a:gd name="T17" fmla="*/ 56 h 56"/>
                  <a:gd name="T18" fmla="*/ 22 w 55"/>
                  <a:gd name="T19" fmla="*/ 55 h 56"/>
                  <a:gd name="T20" fmla="*/ 17 w 55"/>
                  <a:gd name="T21" fmla="*/ 54 h 56"/>
                  <a:gd name="T22" fmla="*/ 12 w 55"/>
                  <a:gd name="T23" fmla="*/ 51 h 56"/>
                  <a:gd name="T24" fmla="*/ 8 w 55"/>
                  <a:gd name="T25" fmla="*/ 49 h 56"/>
                  <a:gd name="T26" fmla="*/ 5 w 55"/>
                  <a:gd name="T27" fmla="*/ 43 h 56"/>
                  <a:gd name="T28" fmla="*/ 3 w 55"/>
                  <a:gd name="T29" fmla="*/ 38 h 56"/>
                  <a:gd name="T30" fmla="*/ 1 w 55"/>
                  <a:gd name="T31" fmla="*/ 33 h 56"/>
                  <a:gd name="T32" fmla="*/ 0 w 55"/>
                  <a:gd name="T33" fmla="*/ 28 h 56"/>
                  <a:gd name="T34" fmla="*/ 1 w 55"/>
                  <a:gd name="T35" fmla="*/ 22 h 56"/>
                  <a:gd name="T36" fmla="*/ 3 w 55"/>
                  <a:gd name="T37" fmla="*/ 17 h 56"/>
                  <a:gd name="T38" fmla="*/ 5 w 55"/>
                  <a:gd name="T39" fmla="*/ 12 h 56"/>
                  <a:gd name="T40" fmla="*/ 8 w 55"/>
                  <a:gd name="T41" fmla="*/ 8 h 56"/>
                  <a:gd name="T42" fmla="*/ 13 w 55"/>
                  <a:gd name="T43" fmla="*/ 4 h 56"/>
                  <a:gd name="T44" fmla="*/ 17 w 55"/>
                  <a:gd name="T45" fmla="*/ 1 h 56"/>
                  <a:gd name="T46" fmla="*/ 22 w 55"/>
                  <a:gd name="T47" fmla="*/ 0 h 56"/>
                  <a:gd name="T48" fmla="*/ 28 w 55"/>
                  <a:gd name="T49" fmla="*/ 0 h 56"/>
                  <a:gd name="T50" fmla="*/ 33 w 55"/>
                  <a:gd name="T51" fmla="*/ 0 h 56"/>
                  <a:gd name="T52" fmla="*/ 38 w 55"/>
                  <a:gd name="T53" fmla="*/ 1 h 56"/>
                  <a:gd name="T54" fmla="*/ 43 w 55"/>
                  <a:gd name="T55" fmla="*/ 4 h 56"/>
                  <a:gd name="T56" fmla="*/ 47 w 55"/>
                  <a:gd name="T57" fmla="*/ 8 h 56"/>
                  <a:gd name="T58" fmla="*/ 50 w 55"/>
                  <a:gd name="T59" fmla="*/ 12 h 56"/>
                  <a:gd name="T60" fmla="*/ 52 w 55"/>
                  <a:gd name="T61" fmla="*/ 17 h 56"/>
                  <a:gd name="T62" fmla="*/ 54 w 55"/>
                  <a:gd name="T63" fmla="*/ 22 h 56"/>
                  <a:gd name="T64" fmla="*/ 55 w 55"/>
                  <a:gd name="T6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6">
                    <a:moveTo>
                      <a:pt x="55" y="28"/>
                    </a:moveTo>
                    <a:lnTo>
                      <a:pt x="54" y="33"/>
                    </a:lnTo>
                    <a:lnTo>
                      <a:pt x="52" y="40"/>
                    </a:lnTo>
                    <a:lnTo>
                      <a:pt x="50" y="43"/>
                    </a:lnTo>
                    <a:lnTo>
                      <a:pt x="47" y="49"/>
                    </a:lnTo>
                    <a:lnTo>
                      <a:pt x="42" y="51"/>
                    </a:lnTo>
                    <a:lnTo>
                      <a:pt x="38" y="54"/>
                    </a:lnTo>
                    <a:lnTo>
                      <a:pt x="33" y="55"/>
                    </a:lnTo>
                    <a:lnTo>
                      <a:pt x="27" y="56"/>
                    </a:lnTo>
                    <a:lnTo>
                      <a:pt x="22" y="55"/>
                    </a:lnTo>
                    <a:lnTo>
                      <a:pt x="17" y="54"/>
                    </a:lnTo>
                    <a:lnTo>
                      <a:pt x="12" y="51"/>
                    </a:lnTo>
                    <a:lnTo>
                      <a:pt x="8" y="49"/>
                    </a:lnTo>
                    <a:lnTo>
                      <a:pt x="5" y="43"/>
                    </a:lnTo>
                    <a:lnTo>
                      <a:pt x="3" y="38"/>
                    </a:lnTo>
                    <a:lnTo>
                      <a:pt x="1" y="33"/>
                    </a:lnTo>
                    <a:lnTo>
                      <a:pt x="0" y="28"/>
                    </a:lnTo>
                    <a:lnTo>
                      <a:pt x="1" y="22"/>
                    </a:lnTo>
                    <a:lnTo>
                      <a:pt x="3" y="17"/>
                    </a:lnTo>
                    <a:lnTo>
                      <a:pt x="5" y="12"/>
                    </a:lnTo>
                    <a:lnTo>
                      <a:pt x="8" y="8"/>
                    </a:lnTo>
                    <a:lnTo>
                      <a:pt x="13" y="4"/>
                    </a:lnTo>
                    <a:lnTo>
                      <a:pt x="17" y="1"/>
                    </a:lnTo>
                    <a:lnTo>
                      <a:pt x="22" y="0"/>
                    </a:lnTo>
                    <a:lnTo>
                      <a:pt x="28" y="0"/>
                    </a:lnTo>
                    <a:lnTo>
                      <a:pt x="33" y="0"/>
                    </a:lnTo>
                    <a:lnTo>
                      <a:pt x="38" y="1"/>
                    </a:lnTo>
                    <a:lnTo>
                      <a:pt x="43" y="4"/>
                    </a:lnTo>
                    <a:lnTo>
                      <a:pt x="47" y="8"/>
                    </a:lnTo>
                    <a:lnTo>
                      <a:pt x="50" y="12"/>
                    </a:lnTo>
                    <a:lnTo>
                      <a:pt x="52" y="17"/>
                    </a:lnTo>
                    <a:lnTo>
                      <a:pt x="54" y="22"/>
                    </a:lnTo>
                    <a:lnTo>
                      <a:pt x="55"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6" name="Freeform 91"/>
              <p:cNvSpPr>
                <a:spLocks noEditPoints="1"/>
              </p:cNvSpPr>
              <p:nvPr/>
            </p:nvSpPr>
            <p:spPr bwMode="auto">
              <a:xfrm>
                <a:off x="3887" y="3284"/>
                <a:ext cx="49" cy="72"/>
              </a:xfrm>
              <a:custGeom>
                <a:avLst/>
                <a:gdLst>
                  <a:gd name="T0" fmla="*/ 195 w 196"/>
                  <a:gd name="T1" fmla="*/ 159 h 289"/>
                  <a:gd name="T2" fmla="*/ 192 w 196"/>
                  <a:gd name="T3" fmla="*/ 190 h 289"/>
                  <a:gd name="T4" fmla="*/ 186 w 196"/>
                  <a:gd name="T5" fmla="*/ 218 h 289"/>
                  <a:gd name="T6" fmla="*/ 176 w 196"/>
                  <a:gd name="T7" fmla="*/ 241 h 289"/>
                  <a:gd name="T8" fmla="*/ 163 w 196"/>
                  <a:gd name="T9" fmla="*/ 260 h 289"/>
                  <a:gd name="T10" fmla="*/ 147 w 196"/>
                  <a:gd name="T11" fmla="*/ 274 h 289"/>
                  <a:gd name="T12" fmla="*/ 129 w 196"/>
                  <a:gd name="T13" fmla="*/ 284 h 289"/>
                  <a:gd name="T14" fmla="*/ 107 w 196"/>
                  <a:gd name="T15" fmla="*/ 288 h 289"/>
                  <a:gd name="T16" fmla="*/ 86 w 196"/>
                  <a:gd name="T17" fmla="*/ 288 h 289"/>
                  <a:gd name="T18" fmla="*/ 65 w 196"/>
                  <a:gd name="T19" fmla="*/ 284 h 289"/>
                  <a:gd name="T20" fmla="*/ 49 w 196"/>
                  <a:gd name="T21" fmla="*/ 274 h 289"/>
                  <a:gd name="T22" fmla="*/ 33 w 196"/>
                  <a:gd name="T23" fmla="*/ 260 h 289"/>
                  <a:gd name="T24" fmla="*/ 21 w 196"/>
                  <a:gd name="T25" fmla="*/ 241 h 289"/>
                  <a:gd name="T26" fmla="*/ 11 w 196"/>
                  <a:gd name="T27" fmla="*/ 218 h 289"/>
                  <a:gd name="T28" fmla="*/ 4 w 196"/>
                  <a:gd name="T29" fmla="*/ 193 h 289"/>
                  <a:gd name="T30" fmla="*/ 0 w 196"/>
                  <a:gd name="T31" fmla="*/ 162 h 289"/>
                  <a:gd name="T32" fmla="*/ 0 w 196"/>
                  <a:gd name="T33" fmla="*/ 129 h 289"/>
                  <a:gd name="T34" fmla="*/ 4 w 196"/>
                  <a:gd name="T35" fmla="*/ 100 h 289"/>
                  <a:gd name="T36" fmla="*/ 11 w 196"/>
                  <a:gd name="T37" fmla="*/ 73 h 289"/>
                  <a:gd name="T38" fmla="*/ 21 w 196"/>
                  <a:gd name="T39" fmla="*/ 50 h 289"/>
                  <a:gd name="T40" fmla="*/ 35 w 196"/>
                  <a:gd name="T41" fmla="*/ 31 h 289"/>
                  <a:gd name="T42" fmla="*/ 51 w 196"/>
                  <a:gd name="T43" fmla="*/ 16 h 289"/>
                  <a:gd name="T44" fmla="*/ 69 w 196"/>
                  <a:gd name="T45" fmla="*/ 7 h 289"/>
                  <a:gd name="T46" fmla="*/ 89 w 196"/>
                  <a:gd name="T47" fmla="*/ 2 h 289"/>
                  <a:gd name="T48" fmla="*/ 111 w 196"/>
                  <a:gd name="T49" fmla="*/ 2 h 289"/>
                  <a:gd name="T50" fmla="*/ 131 w 196"/>
                  <a:gd name="T51" fmla="*/ 7 h 289"/>
                  <a:gd name="T52" fmla="*/ 149 w 196"/>
                  <a:gd name="T53" fmla="*/ 16 h 289"/>
                  <a:gd name="T54" fmla="*/ 165 w 196"/>
                  <a:gd name="T55" fmla="*/ 30 h 289"/>
                  <a:gd name="T56" fmla="*/ 177 w 196"/>
                  <a:gd name="T57" fmla="*/ 48 h 289"/>
                  <a:gd name="T58" fmla="*/ 186 w 196"/>
                  <a:gd name="T59" fmla="*/ 70 h 289"/>
                  <a:gd name="T60" fmla="*/ 192 w 196"/>
                  <a:gd name="T61" fmla="*/ 96 h 289"/>
                  <a:gd name="T62" fmla="*/ 195 w 196"/>
                  <a:gd name="T63" fmla="*/ 126 h 289"/>
                  <a:gd name="T64" fmla="*/ 40 w 196"/>
                  <a:gd name="T65" fmla="*/ 144 h 289"/>
                  <a:gd name="T66" fmla="*/ 44 w 196"/>
                  <a:gd name="T67" fmla="*/ 191 h 289"/>
                  <a:gd name="T68" fmla="*/ 49 w 196"/>
                  <a:gd name="T69" fmla="*/ 212 h 289"/>
                  <a:gd name="T70" fmla="*/ 55 w 196"/>
                  <a:gd name="T71" fmla="*/ 228 h 289"/>
                  <a:gd name="T72" fmla="*/ 64 w 196"/>
                  <a:gd name="T73" fmla="*/ 241 h 289"/>
                  <a:gd name="T74" fmla="*/ 73 w 196"/>
                  <a:gd name="T75" fmla="*/ 251 h 289"/>
                  <a:gd name="T76" fmla="*/ 84 w 196"/>
                  <a:gd name="T77" fmla="*/ 256 h 289"/>
                  <a:gd name="T78" fmla="*/ 97 w 196"/>
                  <a:gd name="T79" fmla="*/ 259 h 289"/>
                  <a:gd name="T80" fmla="*/ 110 w 196"/>
                  <a:gd name="T81" fmla="*/ 256 h 289"/>
                  <a:gd name="T82" fmla="*/ 123 w 196"/>
                  <a:gd name="T83" fmla="*/ 251 h 289"/>
                  <a:gd name="T84" fmla="*/ 131 w 196"/>
                  <a:gd name="T85" fmla="*/ 242 h 289"/>
                  <a:gd name="T86" fmla="*/ 140 w 196"/>
                  <a:gd name="T87" fmla="*/ 228 h 289"/>
                  <a:gd name="T88" fmla="*/ 147 w 196"/>
                  <a:gd name="T89" fmla="*/ 213 h 289"/>
                  <a:gd name="T90" fmla="*/ 152 w 196"/>
                  <a:gd name="T91" fmla="*/ 193 h 289"/>
                  <a:gd name="T92" fmla="*/ 156 w 196"/>
                  <a:gd name="T93" fmla="*/ 144 h 289"/>
                  <a:gd name="T94" fmla="*/ 152 w 196"/>
                  <a:gd name="T95" fmla="*/ 97 h 289"/>
                  <a:gd name="T96" fmla="*/ 147 w 196"/>
                  <a:gd name="T97" fmla="*/ 78 h 289"/>
                  <a:gd name="T98" fmla="*/ 140 w 196"/>
                  <a:gd name="T99" fmla="*/ 62 h 289"/>
                  <a:gd name="T100" fmla="*/ 133 w 196"/>
                  <a:gd name="T101" fmla="*/ 49 h 289"/>
                  <a:gd name="T102" fmla="*/ 123 w 196"/>
                  <a:gd name="T103" fmla="*/ 40 h 289"/>
                  <a:gd name="T104" fmla="*/ 111 w 196"/>
                  <a:gd name="T105" fmla="*/ 34 h 289"/>
                  <a:gd name="T106" fmla="*/ 98 w 196"/>
                  <a:gd name="T107" fmla="*/ 32 h 289"/>
                  <a:gd name="T108" fmla="*/ 86 w 196"/>
                  <a:gd name="T109" fmla="*/ 34 h 289"/>
                  <a:gd name="T110" fmla="*/ 74 w 196"/>
                  <a:gd name="T111" fmla="*/ 40 h 289"/>
                  <a:gd name="T112" fmla="*/ 64 w 196"/>
                  <a:gd name="T113" fmla="*/ 49 h 289"/>
                  <a:gd name="T114" fmla="*/ 56 w 196"/>
                  <a:gd name="T115" fmla="*/ 62 h 289"/>
                  <a:gd name="T116" fmla="*/ 49 w 196"/>
                  <a:gd name="T117" fmla="*/ 78 h 289"/>
                  <a:gd name="T118" fmla="*/ 44 w 196"/>
                  <a:gd name="T119" fmla="*/ 97 h 289"/>
                  <a:gd name="T120" fmla="*/ 40 w 196"/>
                  <a:gd name="T121" fmla="*/ 14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 h="289">
                    <a:moveTo>
                      <a:pt x="196" y="142"/>
                    </a:moveTo>
                    <a:lnTo>
                      <a:pt x="195" y="159"/>
                    </a:lnTo>
                    <a:lnTo>
                      <a:pt x="194" y="175"/>
                    </a:lnTo>
                    <a:lnTo>
                      <a:pt x="192" y="190"/>
                    </a:lnTo>
                    <a:lnTo>
                      <a:pt x="190" y="204"/>
                    </a:lnTo>
                    <a:lnTo>
                      <a:pt x="186" y="218"/>
                    </a:lnTo>
                    <a:lnTo>
                      <a:pt x="181" y="229"/>
                    </a:lnTo>
                    <a:lnTo>
                      <a:pt x="176" y="241"/>
                    </a:lnTo>
                    <a:lnTo>
                      <a:pt x="170" y="251"/>
                    </a:lnTo>
                    <a:lnTo>
                      <a:pt x="163" y="260"/>
                    </a:lnTo>
                    <a:lnTo>
                      <a:pt x="156" y="268"/>
                    </a:lnTo>
                    <a:lnTo>
                      <a:pt x="147" y="274"/>
                    </a:lnTo>
                    <a:lnTo>
                      <a:pt x="138" y="279"/>
                    </a:lnTo>
                    <a:lnTo>
                      <a:pt x="129" y="284"/>
                    </a:lnTo>
                    <a:lnTo>
                      <a:pt x="119" y="287"/>
                    </a:lnTo>
                    <a:lnTo>
                      <a:pt x="107" y="288"/>
                    </a:lnTo>
                    <a:lnTo>
                      <a:pt x="96" y="289"/>
                    </a:lnTo>
                    <a:lnTo>
                      <a:pt x="86" y="288"/>
                    </a:lnTo>
                    <a:lnTo>
                      <a:pt x="75" y="287"/>
                    </a:lnTo>
                    <a:lnTo>
                      <a:pt x="65" y="284"/>
                    </a:lnTo>
                    <a:lnTo>
                      <a:pt x="56" y="279"/>
                    </a:lnTo>
                    <a:lnTo>
                      <a:pt x="49" y="274"/>
                    </a:lnTo>
                    <a:lnTo>
                      <a:pt x="40" y="268"/>
                    </a:lnTo>
                    <a:lnTo>
                      <a:pt x="33" y="260"/>
                    </a:lnTo>
                    <a:lnTo>
                      <a:pt x="26" y="251"/>
                    </a:lnTo>
                    <a:lnTo>
                      <a:pt x="21" y="241"/>
                    </a:lnTo>
                    <a:lnTo>
                      <a:pt x="14" y="229"/>
                    </a:lnTo>
                    <a:lnTo>
                      <a:pt x="11" y="218"/>
                    </a:lnTo>
                    <a:lnTo>
                      <a:pt x="7" y="205"/>
                    </a:lnTo>
                    <a:lnTo>
                      <a:pt x="4" y="193"/>
                    </a:lnTo>
                    <a:lnTo>
                      <a:pt x="2" y="177"/>
                    </a:lnTo>
                    <a:lnTo>
                      <a:pt x="0" y="162"/>
                    </a:lnTo>
                    <a:lnTo>
                      <a:pt x="0" y="145"/>
                    </a:lnTo>
                    <a:lnTo>
                      <a:pt x="0" y="129"/>
                    </a:lnTo>
                    <a:lnTo>
                      <a:pt x="2" y="114"/>
                    </a:lnTo>
                    <a:lnTo>
                      <a:pt x="4" y="100"/>
                    </a:lnTo>
                    <a:lnTo>
                      <a:pt x="7" y="86"/>
                    </a:lnTo>
                    <a:lnTo>
                      <a:pt x="11" y="73"/>
                    </a:lnTo>
                    <a:lnTo>
                      <a:pt x="16" y="60"/>
                    </a:lnTo>
                    <a:lnTo>
                      <a:pt x="21" y="50"/>
                    </a:lnTo>
                    <a:lnTo>
                      <a:pt x="27" y="40"/>
                    </a:lnTo>
                    <a:lnTo>
                      <a:pt x="35" y="31"/>
                    </a:lnTo>
                    <a:lnTo>
                      <a:pt x="42" y="23"/>
                    </a:lnTo>
                    <a:lnTo>
                      <a:pt x="51" y="16"/>
                    </a:lnTo>
                    <a:lnTo>
                      <a:pt x="59" y="11"/>
                    </a:lnTo>
                    <a:lnTo>
                      <a:pt x="69" y="7"/>
                    </a:lnTo>
                    <a:lnTo>
                      <a:pt x="79" y="3"/>
                    </a:lnTo>
                    <a:lnTo>
                      <a:pt x="89" y="2"/>
                    </a:lnTo>
                    <a:lnTo>
                      <a:pt x="101" y="0"/>
                    </a:lnTo>
                    <a:lnTo>
                      <a:pt x="111" y="2"/>
                    </a:lnTo>
                    <a:lnTo>
                      <a:pt x="121" y="3"/>
                    </a:lnTo>
                    <a:lnTo>
                      <a:pt x="131" y="7"/>
                    </a:lnTo>
                    <a:lnTo>
                      <a:pt x="140" y="11"/>
                    </a:lnTo>
                    <a:lnTo>
                      <a:pt x="149" y="16"/>
                    </a:lnTo>
                    <a:lnTo>
                      <a:pt x="157" y="22"/>
                    </a:lnTo>
                    <a:lnTo>
                      <a:pt x="165" y="30"/>
                    </a:lnTo>
                    <a:lnTo>
                      <a:pt x="171" y="39"/>
                    </a:lnTo>
                    <a:lnTo>
                      <a:pt x="177" y="48"/>
                    </a:lnTo>
                    <a:lnTo>
                      <a:pt x="182" y="59"/>
                    </a:lnTo>
                    <a:lnTo>
                      <a:pt x="186" y="70"/>
                    </a:lnTo>
                    <a:lnTo>
                      <a:pt x="190" y="83"/>
                    </a:lnTo>
                    <a:lnTo>
                      <a:pt x="192" y="96"/>
                    </a:lnTo>
                    <a:lnTo>
                      <a:pt x="195" y="111"/>
                    </a:lnTo>
                    <a:lnTo>
                      <a:pt x="195" y="126"/>
                    </a:lnTo>
                    <a:lnTo>
                      <a:pt x="196" y="142"/>
                    </a:lnTo>
                    <a:close/>
                    <a:moveTo>
                      <a:pt x="40" y="144"/>
                    </a:moveTo>
                    <a:lnTo>
                      <a:pt x="41" y="170"/>
                    </a:lnTo>
                    <a:lnTo>
                      <a:pt x="44" y="191"/>
                    </a:lnTo>
                    <a:lnTo>
                      <a:pt x="46" y="201"/>
                    </a:lnTo>
                    <a:lnTo>
                      <a:pt x="49" y="212"/>
                    </a:lnTo>
                    <a:lnTo>
                      <a:pt x="51" y="221"/>
                    </a:lnTo>
                    <a:lnTo>
                      <a:pt x="55" y="228"/>
                    </a:lnTo>
                    <a:lnTo>
                      <a:pt x="59" y="234"/>
                    </a:lnTo>
                    <a:lnTo>
                      <a:pt x="64" y="241"/>
                    </a:lnTo>
                    <a:lnTo>
                      <a:pt x="69" y="246"/>
                    </a:lnTo>
                    <a:lnTo>
                      <a:pt x="73" y="251"/>
                    </a:lnTo>
                    <a:lnTo>
                      <a:pt x="79" y="254"/>
                    </a:lnTo>
                    <a:lnTo>
                      <a:pt x="84" y="256"/>
                    </a:lnTo>
                    <a:lnTo>
                      <a:pt x="91" y="257"/>
                    </a:lnTo>
                    <a:lnTo>
                      <a:pt x="97" y="259"/>
                    </a:lnTo>
                    <a:lnTo>
                      <a:pt x="103" y="257"/>
                    </a:lnTo>
                    <a:lnTo>
                      <a:pt x="110" y="256"/>
                    </a:lnTo>
                    <a:lnTo>
                      <a:pt x="116" y="254"/>
                    </a:lnTo>
                    <a:lnTo>
                      <a:pt x="123" y="251"/>
                    </a:lnTo>
                    <a:lnTo>
                      <a:pt x="128" y="247"/>
                    </a:lnTo>
                    <a:lnTo>
                      <a:pt x="131" y="242"/>
                    </a:lnTo>
                    <a:lnTo>
                      <a:pt x="137" y="236"/>
                    </a:lnTo>
                    <a:lnTo>
                      <a:pt x="140" y="228"/>
                    </a:lnTo>
                    <a:lnTo>
                      <a:pt x="144" y="221"/>
                    </a:lnTo>
                    <a:lnTo>
                      <a:pt x="147" y="213"/>
                    </a:lnTo>
                    <a:lnTo>
                      <a:pt x="149" y="203"/>
                    </a:lnTo>
                    <a:lnTo>
                      <a:pt x="152" y="193"/>
                    </a:lnTo>
                    <a:lnTo>
                      <a:pt x="154" y="170"/>
                    </a:lnTo>
                    <a:lnTo>
                      <a:pt x="156" y="144"/>
                    </a:lnTo>
                    <a:lnTo>
                      <a:pt x="154" y="119"/>
                    </a:lnTo>
                    <a:lnTo>
                      <a:pt x="152" y="97"/>
                    </a:lnTo>
                    <a:lnTo>
                      <a:pt x="149" y="87"/>
                    </a:lnTo>
                    <a:lnTo>
                      <a:pt x="147" y="78"/>
                    </a:lnTo>
                    <a:lnTo>
                      <a:pt x="144" y="69"/>
                    </a:lnTo>
                    <a:lnTo>
                      <a:pt x="140" y="62"/>
                    </a:lnTo>
                    <a:lnTo>
                      <a:pt x="137" y="54"/>
                    </a:lnTo>
                    <a:lnTo>
                      <a:pt x="133" y="49"/>
                    </a:lnTo>
                    <a:lnTo>
                      <a:pt x="128" y="44"/>
                    </a:lnTo>
                    <a:lnTo>
                      <a:pt x="123" y="40"/>
                    </a:lnTo>
                    <a:lnTo>
                      <a:pt x="117" y="36"/>
                    </a:lnTo>
                    <a:lnTo>
                      <a:pt x="111" y="34"/>
                    </a:lnTo>
                    <a:lnTo>
                      <a:pt x="105" y="32"/>
                    </a:lnTo>
                    <a:lnTo>
                      <a:pt x="98" y="32"/>
                    </a:lnTo>
                    <a:lnTo>
                      <a:pt x="92" y="32"/>
                    </a:lnTo>
                    <a:lnTo>
                      <a:pt x="86" y="34"/>
                    </a:lnTo>
                    <a:lnTo>
                      <a:pt x="79" y="36"/>
                    </a:lnTo>
                    <a:lnTo>
                      <a:pt x="74" y="40"/>
                    </a:lnTo>
                    <a:lnTo>
                      <a:pt x="69" y="44"/>
                    </a:lnTo>
                    <a:lnTo>
                      <a:pt x="64" y="49"/>
                    </a:lnTo>
                    <a:lnTo>
                      <a:pt x="60" y="55"/>
                    </a:lnTo>
                    <a:lnTo>
                      <a:pt x="56" y="62"/>
                    </a:lnTo>
                    <a:lnTo>
                      <a:pt x="53" y="70"/>
                    </a:lnTo>
                    <a:lnTo>
                      <a:pt x="49" y="78"/>
                    </a:lnTo>
                    <a:lnTo>
                      <a:pt x="46" y="88"/>
                    </a:lnTo>
                    <a:lnTo>
                      <a:pt x="44" y="97"/>
                    </a:lnTo>
                    <a:lnTo>
                      <a:pt x="41" y="119"/>
                    </a:lnTo>
                    <a:lnTo>
                      <a:pt x="40"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7" name="Freeform 92"/>
              <p:cNvSpPr>
                <a:spLocks noEditPoints="1"/>
              </p:cNvSpPr>
              <p:nvPr/>
            </p:nvSpPr>
            <p:spPr bwMode="auto">
              <a:xfrm>
                <a:off x="3808" y="3400"/>
                <a:ext cx="48" cy="72"/>
              </a:xfrm>
              <a:custGeom>
                <a:avLst/>
                <a:gdLst>
                  <a:gd name="T0" fmla="*/ 195 w 195"/>
                  <a:gd name="T1" fmla="*/ 159 h 289"/>
                  <a:gd name="T2" fmla="*/ 192 w 195"/>
                  <a:gd name="T3" fmla="*/ 190 h 289"/>
                  <a:gd name="T4" fmla="*/ 185 w 195"/>
                  <a:gd name="T5" fmla="*/ 217 h 289"/>
                  <a:gd name="T6" fmla="*/ 176 w 195"/>
                  <a:gd name="T7" fmla="*/ 241 h 289"/>
                  <a:gd name="T8" fmla="*/ 163 w 195"/>
                  <a:gd name="T9" fmla="*/ 260 h 289"/>
                  <a:gd name="T10" fmla="*/ 147 w 195"/>
                  <a:gd name="T11" fmla="*/ 274 h 289"/>
                  <a:gd name="T12" fmla="*/ 129 w 195"/>
                  <a:gd name="T13" fmla="*/ 283 h 289"/>
                  <a:gd name="T14" fmla="*/ 107 w 195"/>
                  <a:gd name="T15" fmla="*/ 288 h 289"/>
                  <a:gd name="T16" fmla="*/ 86 w 195"/>
                  <a:gd name="T17" fmla="*/ 288 h 289"/>
                  <a:gd name="T18" fmla="*/ 65 w 195"/>
                  <a:gd name="T19" fmla="*/ 283 h 289"/>
                  <a:gd name="T20" fmla="*/ 47 w 195"/>
                  <a:gd name="T21" fmla="*/ 274 h 289"/>
                  <a:gd name="T22" fmla="*/ 32 w 195"/>
                  <a:gd name="T23" fmla="*/ 260 h 289"/>
                  <a:gd name="T24" fmla="*/ 20 w 195"/>
                  <a:gd name="T25" fmla="*/ 241 h 289"/>
                  <a:gd name="T26" fmla="*/ 11 w 195"/>
                  <a:gd name="T27" fmla="*/ 218 h 289"/>
                  <a:gd name="T28" fmla="*/ 3 w 195"/>
                  <a:gd name="T29" fmla="*/ 191 h 289"/>
                  <a:gd name="T30" fmla="*/ 0 w 195"/>
                  <a:gd name="T31" fmla="*/ 162 h 289"/>
                  <a:gd name="T32" fmla="*/ 0 w 195"/>
                  <a:gd name="T33" fmla="*/ 129 h 289"/>
                  <a:gd name="T34" fmla="*/ 4 w 195"/>
                  <a:gd name="T35" fmla="*/ 100 h 289"/>
                  <a:gd name="T36" fmla="*/ 11 w 195"/>
                  <a:gd name="T37" fmla="*/ 73 h 289"/>
                  <a:gd name="T38" fmla="*/ 21 w 195"/>
                  <a:gd name="T39" fmla="*/ 50 h 289"/>
                  <a:gd name="T40" fmla="*/ 35 w 195"/>
                  <a:gd name="T41" fmla="*/ 31 h 289"/>
                  <a:gd name="T42" fmla="*/ 50 w 195"/>
                  <a:gd name="T43" fmla="*/ 16 h 289"/>
                  <a:gd name="T44" fmla="*/ 69 w 195"/>
                  <a:gd name="T45" fmla="*/ 7 h 289"/>
                  <a:gd name="T46" fmla="*/ 89 w 195"/>
                  <a:gd name="T47" fmla="*/ 2 h 289"/>
                  <a:gd name="T48" fmla="*/ 111 w 195"/>
                  <a:gd name="T49" fmla="*/ 2 h 289"/>
                  <a:gd name="T50" fmla="*/ 131 w 195"/>
                  <a:gd name="T51" fmla="*/ 6 h 289"/>
                  <a:gd name="T52" fmla="*/ 149 w 195"/>
                  <a:gd name="T53" fmla="*/ 16 h 289"/>
                  <a:gd name="T54" fmla="*/ 165 w 195"/>
                  <a:gd name="T55" fmla="*/ 30 h 289"/>
                  <a:gd name="T56" fmla="*/ 176 w 195"/>
                  <a:gd name="T57" fmla="*/ 47 h 289"/>
                  <a:gd name="T58" fmla="*/ 186 w 195"/>
                  <a:gd name="T59" fmla="*/ 70 h 289"/>
                  <a:gd name="T60" fmla="*/ 192 w 195"/>
                  <a:gd name="T61" fmla="*/ 96 h 289"/>
                  <a:gd name="T62" fmla="*/ 195 w 195"/>
                  <a:gd name="T63" fmla="*/ 125 h 289"/>
                  <a:gd name="T64" fmla="*/ 40 w 195"/>
                  <a:gd name="T65" fmla="*/ 143 h 289"/>
                  <a:gd name="T66" fmla="*/ 44 w 195"/>
                  <a:gd name="T67" fmla="*/ 191 h 289"/>
                  <a:gd name="T68" fmla="*/ 49 w 195"/>
                  <a:gd name="T69" fmla="*/ 210 h 289"/>
                  <a:gd name="T70" fmla="*/ 55 w 195"/>
                  <a:gd name="T71" fmla="*/ 228 h 289"/>
                  <a:gd name="T72" fmla="*/ 64 w 195"/>
                  <a:gd name="T73" fmla="*/ 241 h 289"/>
                  <a:gd name="T74" fmla="*/ 73 w 195"/>
                  <a:gd name="T75" fmla="*/ 250 h 289"/>
                  <a:gd name="T76" fmla="*/ 84 w 195"/>
                  <a:gd name="T77" fmla="*/ 256 h 289"/>
                  <a:gd name="T78" fmla="*/ 97 w 195"/>
                  <a:gd name="T79" fmla="*/ 257 h 289"/>
                  <a:gd name="T80" fmla="*/ 110 w 195"/>
                  <a:gd name="T81" fmla="*/ 256 h 289"/>
                  <a:gd name="T82" fmla="*/ 121 w 195"/>
                  <a:gd name="T83" fmla="*/ 251 h 289"/>
                  <a:gd name="T84" fmla="*/ 131 w 195"/>
                  <a:gd name="T85" fmla="*/ 241 h 289"/>
                  <a:gd name="T86" fmla="*/ 140 w 195"/>
                  <a:gd name="T87" fmla="*/ 228 h 289"/>
                  <a:gd name="T88" fmla="*/ 147 w 195"/>
                  <a:gd name="T89" fmla="*/ 212 h 289"/>
                  <a:gd name="T90" fmla="*/ 152 w 195"/>
                  <a:gd name="T91" fmla="*/ 192 h 289"/>
                  <a:gd name="T92" fmla="*/ 154 w 195"/>
                  <a:gd name="T93" fmla="*/ 143 h 289"/>
                  <a:gd name="T94" fmla="*/ 152 w 195"/>
                  <a:gd name="T95" fmla="*/ 96 h 289"/>
                  <a:gd name="T96" fmla="*/ 147 w 195"/>
                  <a:gd name="T97" fmla="*/ 77 h 289"/>
                  <a:gd name="T98" fmla="*/ 140 w 195"/>
                  <a:gd name="T99" fmla="*/ 61 h 289"/>
                  <a:gd name="T100" fmla="*/ 133 w 195"/>
                  <a:gd name="T101" fmla="*/ 49 h 289"/>
                  <a:gd name="T102" fmla="*/ 123 w 195"/>
                  <a:gd name="T103" fmla="*/ 39 h 289"/>
                  <a:gd name="T104" fmla="*/ 111 w 195"/>
                  <a:gd name="T105" fmla="*/ 34 h 289"/>
                  <a:gd name="T106" fmla="*/ 97 w 195"/>
                  <a:gd name="T107" fmla="*/ 32 h 289"/>
                  <a:gd name="T108" fmla="*/ 86 w 195"/>
                  <a:gd name="T109" fmla="*/ 34 h 289"/>
                  <a:gd name="T110" fmla="*/ 74 w 195"/>
                  <a:gd name="T111" fmla="*/ 39 h 289"/>
                  <a:gd name="T112" fmla="*/ 64 w 195"/>
                  <a:gd name="T113" fmla="*/ 49 h 289"/>
                  <a:gd name="T114" fmla="*/ 55 w 195"/>
                  <a:gd name="T115" fmla="*/ 61 h 289"/>
                  <a:gd name="T116" fmla="*/ 49 w 195"/>
                  <a:gd name="T117" fmla="*/ 78 h 289"/>
                  <a:gd name="T118" fmla="*/ 44 w 195"/>
                  <a:gd name="T119" fmla="*/ 97 h 289"/>
                  <a:gd name="T120" fmla="*/ 40 w 195"/>
                  <a:gd name="T121" fmla="*/ 14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 h="289">
                    <a:moveTo>
                      <a:pt x="195" y="142"/>
                    </a:moveTo>
                    <a:lnTo>
                      <a:pt x="195" y="159"/>
                    </a:lnTo>
                    <a:lnTo>
                      <a:pt x="194" y="175"/>
                    </a:lnTo>
                    <a:lnTo>
                      <a:pt x="192" y="190"/>
                    </a:lnTo>
                    <a:lnTo>
                      <a:pt x="189" y="204"/>
                    </a:lnTo>
                    <a:lnTo>
                      <a:pt x="185" y="217"/>
                    </a:lnTo>
                    <a:lnTo>
                      <a:pt x="181" y="229"/>
                    </a:lnTo>
                    <a:lnTo>
                      <a:pt x="176" y="241"/>
                    </a:lnTo>
                    <a:lnTo>
                      <a:pt x="170" y="251"/>
                    </a:lnTo>
                    <a:lnTo>
                      <a:pt x="163" y="260"/>
                    </a:lnTo>
                    <a:lnTo>
                      <a:pt x="156" y="268"/>
                    </a:lnTo>
                    <a:lnTo>
                      <a:pt x="147" y="274"/>
                    </a:lnTo>
                    <a:lnTo>
                      <a:pt x="138" y="279"/>
                    </a:lnTo>
                    <a:lnTo>
                      <a:pt x="129" y="283"/>
                    </a:lnTo>
                    <a:lnTo>
                      <a:pt x="119" y="287"/>
                    </a:lnTo>
                    <a:lnTo>
                      <a:pt x="107" y="288"/>
                    </a:lnTo>
                    <a:lnTo>
                      <a:pt x="96" y="289"/>
                    </a:lnTo>
                    <a:lnTo>
                      <a:pt x="86" y="288"/>
                    </a:lnTo>
                    <a:lnTo>
                      <a:pt x="75" y="287"/>
                    </a:lnTo>
                    <a:lnTo>
                      <a:pt x="65" y="283"/>
                    </a:lnTo>
                    <a:lnTo>
                      <a:pt x="56" y="279"/>
                    </a:lnTo>
                    <a:lnTo>
                      <a:pt x="47" y="274"/>
                    </a:lnTo>
                    <a:lnTo>
                      <a:pt x="40" y="268"/>
                    </a:lnTo>
                    <a:lnTo>
                      <a:pt x="32" y="260"/>
                    </a:lnTo>
                    <a:lnTo>
                      <a:pt x="26" y="251"/>
                    </a:lnTo>
                    <a:lnTo>
                      <a:pt x="20" y="241"/>
                    </a:lnTo>
                    <a:lnTo>
                      <a:pt x="14" y="229"/>
                    </a:lnTo>
                    <a:lnTo>
                      <a:pt x="11" y="218"/>
                    </a:lnTo>
                    <a:lnTo>
                      <a:pt x="7" y="205"/>
                    </a:lnTo>
                    <a:lnTo>
                      <a:pt x="3" y="191"/>
                    </a:lnTo>
                    <a:lnTo>
                      <a:pt x="2" y="177"/>
                    </a:lnTo>
                    <a:lnTo>
                      <a:pt x="0" y="162"/>
                    </a:lnTo>
                    <a:lnTo>
                      <a:pt x="0" y="145"/>
                    </a:lnTo>
                    <a:lnTo>
                      <a:pt x="0" y="129"/>
                    </a:lnTo>
                    <a:lnTo>
                      <a:pt x="2" y="114"/>
                    </a:lnTo>
                    <a:lnTo>
                      <a:pt x="4" y="100"/>
                    </a:lnTo>
                    <a:lnTo>
                      <a:pt x="7" y="86"/>
                    </a:lnTo>
                    <a:lnTo>
                      <a:pt x="11" y="73"/>
                    </a:lnTo>
                    <a:lnTo>
                      <a:pt x="16" y="60"/>
                    </a:lnTo>
                    <a:lnTo>
                      <a:pt x="21" y="50"/>
                    </a:lnTo>
                    <a:lnTo>
                      <a:pt x="27" y="40"/>
                    </a:lnTo>
                    <a:lnTo>
                      <a:pt x="35" y="31"/>
                    </a:lnTo>
                    <a:lnTo>
                      <a:pt x="42" y="22"/>
                    </a:lnTo>
                    <a:lnTo>
                      <a:pt x="50" y="16"/>
                    </a:lnTo>
                    <a:lnTo>
                      <a:pt x="59" y="11"/>
                    </a:lnTo>
                    <a:lnTo>
                      <a:pt x="69" y="7"/>
                    </a:lnTo>
                    <a:lnTo>
                      <a:pt x="78" y="3"/>
                    </a:lnTo>
                    <a:lnTo>
                      <a:pt x="89" y="2"/>
                    </a:lnTo>
                    <a:lnTo>
                      <a:pt x="100" y="0"/>
                    </a:lnTo>
                    <a:lnTo>
                      <a:pt x="111" y="2"/>
                    </a:lnTo>
                    <a:lnTo>
                      <a:pt x="121" y="3"/>
                    </a:lnTo>
                    <a:lnTo>
                      <a:pt x="131" y="6"/>
                    </a:lnTo>
                    <a:lnTo>
                      <a:pt x="140" y="11"/>
                    </a:lnTo>
                    <a:lnTo>
                      <a:pt x="149" y="16"/>
                    </a:lnTo>
                    <a:lnTo>
                      <a:pt x="157" y="22"/>
                    </a:lnTo>
                    <a:lnTo>
                      <a:pt x="165" y="30"/>
                    </a:lnTo>
                    <a:lnTo>
                      <a:pt x="171" y="37"/>
                    </a:lnTo>
                    <a:lnTo>
                      <a:pt x="176" y="47"/>
                    </a:lnTo>
                    <a:lnTo>
                      <a:pt x="181" y="58"/>
                    </a:lnTo>
                    <a:lnTo>
                      <a:pt x="186" y="70"/>
                    </a:lnTo>
                    <a:lnTo>
                      <a:pt x="190" y="82"/>
                    </a:lnTo>
                    <a:lnTo>
                      <a:pt x="192" y="96"/>
                    </a:lnTo>
                    <a:lnTo>
                      <a:pt x="194" y="110"/>
                    </a:lnTo>
                    <a:lnTo>
                      <a:pt x="195" y="125"/>
                    </a:lnTo>
                    <a:lnTo>
                      <a:pt x="195" y="142"/>
                    </a:lnTo>
                    <a:close/>
                    <a:moveTo>
                      <a:pt x="40" y="143"/>
                    </a:moveTo>
                    <a:lnTo>
                      <a:pt x="41" y="168"/>
                    </a:lnTo>
                    <a:lnTo>
                      <a:pt x="44" y="191"/>
                    </a:lnTo>
                    <a:lnTo>
                      <a:pt x="46" y="201"/>
                    </a:lnTo>
                    <a:lnTo>
                      <a:pt x="49" y="210"/>
                    </a:lnTo>
                    <a:lnTo>
                      <a:pt x="51" y="219"/>
                    </a:lnTo>
                    <a:lnTo>
                      <a:pt x="55" y="228"/>
                    </a:lnTo>
                    <a:lnTo>
                      <a:pt x="59" y="234"/>
                    </a:lnTo>
                    <a:lnTo>
                      <a:pt x="64" y="241"/>
                    </a:lnTo>
                    <a:lnTo>
                      <a:pt x="68" y="246"/>
                    </a:lnTo>
                    <a:lnTo>
                      <a:pt x="73" y="250"/>
                    </a:lnTo>
                    <a:lnTo>
                      <a:pt x="78" y="254"/>
                    </a:lnTo>
                    <a:lnTo>
                      <a:pt x="84" y="256"/>
                    </a:lnTo>
                    <a:lnTo>
                      <a:pt x="91" y="257"/>
                    </a:lnTo>
                    <a:lnTo>
                      <a:pt x="97" y="257"/>
                    </a:lnTo>
                    <a:lnTo>
                      <a:pt x="103" y="257"/>
                    </a:lnTo>
                    <a:lnTo>
                      <a:pt x="110" y="256"/>
                    </a:lnTo>
                    <a:lnTo>
                      <a:pt x="116" y="254"/>
                    </a:lnTo>
                    <a:lnTo>
                      <a:pt x="121" y="251"/>
                    </a:lnTo>
                    <a:lnTo>
                      <a:pt x="126" y="246"/>
                    </a:lnTo>
                    <a:lnTo>
                      <a:pt x="131" y="241"/>
                    </a:lnTo>
                    <a:lnTo>
                      <a:pt x="137" y="236"/>
                    </a:lnTo>
                    <a:lnTo>
                      <a:pt x="140" y="228"/>
                    </a:lnTo>
                    <a:lnTo>
                      <a:pt x="143" y="220"/>
                    </a:lnTo>
                    <a:lnTo>
                      <a:pt x="147" y="212"/>
                    </a:lnTo>
                    <a:lnTo>
                      <a:pt x="149" y="203"/>
                    </a:lnTo>
                    <a:lnTo>
                      <a:pt x="152" y="192"/>
                    </a:lnTo>
                    <a:lnTo>
                      <a:pt x="154" y="170"/>
                    </a:lnTo>
                    <a:lnTo>
                      <a:pt x="154" y="143"/>
                    </a:lnTo>
                    <a:lnTo>
                      <a:pt x="154" y="119"/>
                    </a:lnTo>
                    <a:lnTo>
                      <a:pt x="152" y="96"/>
                    </a:lnTo>
                    <a:lnTo>
                      <a:pt x="149" y="87"/>
                    </a:lnTo>
                    <a:lnTo>
                      <a:pt x="147" y="77"/>
                    </a:lnTo>
                    <a:lnTo>
                      <a:pt x="144" y="69"/>
                    </a:lnTo>
                    <a:lnTo>
                      <a:pt x="140" y="61"/>
                    </a:lnTo>
                    <a:lnTo>
                      <a:pt x="137" y="54"/>
                    </a:lnTo>
                    <a:lnTo>
                      <a:pt x="133" y="49"/>
                    </a:lnTo>
                    <a:lnTo>
                      <a:pt x="128" y="44"/>
                    </a:lnTo>
                    <a:lnTo>
                      <a:pt x="123" y="39"/>
                    </a:lnTo>
                    <a:lnTo>
                      <a:pt x="117" y="36"/>
                    </a:lnTo>
                    <a:lnTo>
                      <a:pt x="111" y="34"/>
                    </a:lnTo>
                    <a:lnTo>
                      <a:pt x="105" y="32"/>
                    </a:lnTo>
                    <a:lnTo>
                      <a:pt x="97" y="32"/>
                    </a:lnTo>
                    <a:lnTo>
                      <a:pt x="91" y="32"/>
                    </a:lnTo>
                    <a:lnTo>
                      <a:pt x="86" y="34"/>
                    </a:lnTo>
                    <a:lnTo>
                      <a:pt x="79" y="36"/>
                    </a:lnTo>
                    <a:lnTo>
                      <a:pt x="74" y="39"/>
                    </a:lnTo>
                    <a:lnTo>
                      <a:pt x="69" y="44"/>
                    </a:lnTo>
                    <a:lnTo>
                      <a:pt x="64" y="49"/>
                    </a:lnTo>
                    <a:lnTo>
                      <a:pt x="60" y="55"/>
                    </a:lnTo>
                    <a:lnTo>
                      <a:pt x="55" y="61"/>
                    </a:lnTo>
                    <a:lnTo>
                      <a:pt x="51" y="69"/>
                    </a:lnTo>
                    <a:lnTo>
                      <a:pt x="49" y="78"/>
                    </a:lnTo>
                    <a:lnTo>
                      <a:pt x="46" y="87"/>
                    </a:lnTo>
                    <a:lnTo>
                      <a:pt x="44" y="97"/>
                    </a:lnTo>
                    <a:lnTo>
                      <a:pt x="41" y="119"/>
                    </a:lnTo>
                    <a:lnTo>
                      <a:pt x="4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8" name="Freeform 93"/>
              <p:cNvSpPr>
                <a:spLocks/>
              </p:cNvSpPr>
              <p:nvPr/>
            </p:nvSpPr>
            <p:spPr bwMode="auto">
              <a:xfrm>
                <a:off x="3866" y="3458"/>
                <a:ext cx="13" cy="14"/>
              </a:xfrm>
              <a:custGeom>
                <a:avLst/>
                <a:gdLst>
                  <a:gd name="T0" fmla="*/ 55 w 55"/>
                  <a:gd name="T1" fmla="*/ 28 h 56"/>
                  <a:gd name="T2" fmla="*/ 54 w 55"/>
                  <a:gd name="T3" fmla="*/ 33 h 56"/>
                  <a:gd name="T4" fmla="*/ 52 w 55"/>
                  <a:gd name="T5" fmla="*/ 38 h 56"/>
                  <a:gd name="T6" fmla="*/ 50 w 55"/>
                  <a:gd name="T7" fmla="*/ 43 h 56"/>
                  <a:gd name="T8" fmla="*/ 47 w 55"/>
                  <a:gd name="T9" fmla="*/ 47 h 56"/>
                  <a:gd name="T10" fmla="*/ 42 w 55"/>
                  <a:gd name="T11" fmla="*/ 51 h 56"/>
                  <a:gd name="T12" fmla="*/ 38 w 55"/>
                  <a:gd name="T13" fmla="*/ 54 h 56"/>
                  <a:gd name="T14" fmla="*/ 33 w 55"/>
                  <a:gd name="T15" fmla="*/ 55 h 56"/>
                  <a:gd name="T16" fmla="*/ 27 w 55"/>
                  <a:gd name="T17" fmla="*/ 56 h 56"/>
                  <a:gd name="T18" fmla="*/ 22 w 55"/>
                  <a:gd name="T19" fmla="*/ 55 h 56"/>
                  <a:gd name="T20" fmla="*/ 17 w 55"/>
                  <a:gd name="T21" fmla="*/ 54 h 56"/>
                  <a:gd name="T22" fmla="*/ 12 w 55"/>
                  <a:gd name="T23" fmla="*/ 51 h 56"/>
                  <a:gd name="T24" fmla="*/ 8 w 55"/>
                  <a:gd name="T25" fmla="*/ 47 h 56"/>
                  <a:gd name="T26" fmla="*/ 5 w 55"/>
                  <a:gd name="T27" fmla="*/ 43 h 56"/>
                  <a:gd name="T28" fmla="*/ 3 w 55"/>
                  <a:gd name="T29" fmla="*/ 38 h 56"/>
                  <a:gd name="T30" fmla="*/ 1 w 55"/>
                  <a:gd name="T31" fmla="*/ 33 h 56"/>
                  <a:gd name="T32" fmla="*/ 0 w 55"/>
                  <a:gd name="T33" fmla="*/ 28 h 56"/>
                  <a:gd name="T34" fmla="*/ 1 w 55"/>
                  <a:gd name="T35" fmla="*/ 22 h 56"/>
                  <a:gd name="T36" fmla="*/ 3 w 55"/>
                  <a:gd name="T37" fmla="*/ 17 h 56"/>
                  <a:gd name="T38" fmla="*/ 5 w 55"/>
                  <a:gd name="T39" fmla="*/ 12 h 56"/>
                  <a:gd name="T40" fmla="*/ 8 w 55"/>
                  <a:gd name="T41" fmla="*/ 8 h 56"/>
                  <a:gd name="T42" fmla="*/ 13 w 55"/>
                  <a:gd name="T43" fmla="*/ 4 h 56"/>
                  <a:gd name="T44" fmla="*/ 17 w 55"/>
                  <a:gd name="T45" fmla="*/ 1 h 56"/>
                  <a:gd name="T46" fmla="*/ 22 w 55"/>
                  <a:gd name="T47" fmla="*/ 0 h 56"/>
                  <a:gd name="T48" fmla="*/ 28 w 55"/>
                  <a:gd name="T49" fmla="*/ 0 h 56"/>
                  <a:gd name="T50" fmla="*/ 33 w 55"/>
                  <a:gd name="T51" fmla="*/ 0 h 56"/>
                  <a:gd name="T52" fmla="*/ 38 w 55"/>
                  <a:gd name="T53" fmla="*/ 1 h 56"/>
                  <a:gd name="T54" fmla="*/ 43 w 55"/>
                  <a:gd name="T55" fmla="*/ 4 h 56"/>
                  <a:gd name="T56" fmla="*/ 47 w 55"/>
                  <a:gd name="T57" fmla="*/ 8 h 56"/>
                  <a:gd name="T58" fmla="*/ 50 w 55"/>
                  <a:gd name="T59" fmla="*/ 12 h 56"/>
                  <a:gd name="T60" fmla="*/ 52 w 55"/>
                  <a:gd name="T61" fmla="*/ 17 h 56"/>
                  <a:gd name="T62" fmla="*/ 54 w 55"/>
                  <a:gd name="T63" fmla="*/ 22 h 56"/>
                  <a:gd name="T64" fmla="*/ 55 w 55"/>
                  <a:gd name="T6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6">
                    <a:moveTo>
                      <a:pt x="55" y="28"/>
                    </a:moveTo>
                    <a:lnTo>
                      <a:pt x="54" y="33"/>
                    </a:lnTo>
                    <a:lnTo>
                      <a:pt x="52" y="38"/>
                    </a:lnTo>
                    <a:lnTo>
                      <a:pt x="50" y="43"/>
                    </a:lnTo>
                    <a:lnTo>
                      <a:pt x="47" y="47"/>
                    </a:lnTo>
                    <a:lnTo>
                      <a:pt x="42" y="51"/>
                    </a:lnTo>
                    <a:lnTo>
                      <a:pt x="38" y="54"/>
                    </a:lnTo>
                    <a:lnTo>
                      <a:pt x="33" y="55"/>
                    </a:lnTo>
                    <a:lnTo>
                      <a:pt x="27" y="56"/>
                    </a:lnTo>
                    <a:lnTo>
                      <a:pt x="22" y="55"/>
                    </a:lnTo>
                    <a:lnTo>
                      <a:pt x="17" y="54"/>
                    </a:lnTo>
                    <a:lnTo>
                      <a:pt x="12" y="51"/>
                    </a:lnTo>
                    <a:lnTo>
                      <a:pt x="8" y="47"/>
                    </a:lnTo>
                    <a:lnTo>
                      <a:pt x="5" y="43"/>
                    </a:lnTo>
                    <a:lnTo>
                      <a:pt x="3" y="38"/>
                    </a:lnTo>
                    <a:lnTo>
                      <a:pt x="1" y="33"/>
                    </a:lnTo>
                    <a:lnTo>
                      <a:pt x="0" y="28"/>
                    </a:lnTo>
                    <a:lnTo>
                      <a:pt x="1" y="22"/>
                    </a:lnTo>
                    <a:lnTo>
                      <a:pt x="3" y="17"/>
                    </a:lnTo>
                    <a:lnTo>
                      <a:pt x="5" y="12"/>
                    </a:lnTo>
                    <a:lnTo>
                      <a:pt x="8" y="8"/>
                    </a:lnTo>
                    <a:lnTo>
                      <a:pt x="13" y="4"/>
                    </a:lnTo>
                    <a:lnTo>
                      <a:pt x="17" y="1"/>
                    </a:lnTo>
                    <a:lnTo>
                      <a:pt x="22" y="0"/>
                    </a:lnTo>
                    <a:lnTo>
                      <a:pt x="28" y="0"/>
                    </a:lnTo>
                    <a:lnTo>
                      <a:pt x="33" y="0"/>
                    </a:lnTo>
                    <a:lnTo>
                      <a:pt x="38" y="1"/>
                    </a:lnTo>
                    <a:lnTo>
                      <a:pt x="43" y="4"/>
                    </a:lnTo>
                    <a:lnTo>
                      <a:pt x="47" y="8"/>
                    </a:lnTo>
                    <a:lnTo>
                      <a:pt x="50" y="12"/>
                    </a:lnTo>
                    <a:lnTo>
                      <a:pt x="52" y="17"/>
                    </a:lnTo>
                    <a:lnTo>
                      <a:pt x="54" y="22"/>
                    </a:lnTo>
                    <a:lnTo>
                      <a:pt x="55"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9" name="Freeform 94"/>
              <p:cNvSpPr>
                <a:spLocks noEditPoints="1"/>
              </p:cNvSpPr>
              <p:nvPr/>
            </p:nvSpPr>
            <p:spPr bwMode="auto">
              <a:xfrm>
                <a:off x="3887" y="3400"/>
                <a:ext cx="49" cy="72"/>
              </a:xfrm>
              <a:custGeom>
                <a:avLst/>
                <a:gdLst>
                  <a:gd name="T0" fmla="*/ 195 w 196"/>
                  <a:gd name="T1" fmla="*/ 159 h 289"/>
                  <a:gd name="T2" fmla="*/ 192 w 196"/>
                  <a:gd name="T3" fmla="*/ 190 h 289"/>
                  <a:gd name="T4" fmla="*/ 186 w 196"/>
                  <a:gd name="T5" fmla="*/ 217 h 289"/>
                  <a:gd name="T6" fmla="*/ 176 w 196"/>
                  <a:gd name="T7" fmla="*/ 241 h 289"/>
                  <a:gd name="T8" fmla="*/ 163 w 196"/>
                  <a:gd name="T9" fmla="*/ 260 h 289"/>
                  <a:gd name="T10" fmla="*/ 147 w 196"/>
                  <a:gd name="T11" fmla="*/ 274 h 289"/>
                  <a:gd name="T12" fmla="*/ 129 w 196"/>
                  <a:gd name="T13" fmla="*/ 283 h 289"/>
                  <a:gd name="T14" fmla="*/ 107 w 196"/>
                  <a:gd name="T15" fmla="*/ 288 h 289"/>
                  <a:gd name="T16" fmla="*/ 86 w 196"/>
                  <a:gd name="T17" fmla="*/ 288 h 289"/>
                  <a:gd name="T18" fmla="*/ 65 w 196"/>
                  <a:gd name="T19" fmla="*/ 283 h 289"/>
                  <a:gd name="T20" fmla="*/ 49 w 196"/>
                  <a:gd name="T21" fmla="*/ 274 h 289"/>
                  <a:gd name="T22" fmla="*/ 33 w 196"/>
                  <a:gd name="T23" fmla="*/ 260 h 289"/>
                  <a:gd name="T24" fmla="*/ 21 w 196"/>
                  <a:gd name="T25" fmla="*/ 241 h 289"/>
                  <a:gd name="T26" fmla="*/ 11 w 196"/>
                  <a:gd name="T27" fmla="*/ 218 h 289"/>
                  <a:gd name="T28" fmla="*/ 4 w 196"/>
                  <a:gd name="T29" fmla="*/ 191 h 289"/>
                  <a:gd name="T30" fmla="*/ 0 w 196"/>
                  <a:gd name="T31" fmla="*/ 162 h 289"/>
                  <a:gd name="T32" fmla="*/ 0 w 196"/>
                  <a:gd name="T33" fmla="*/ 129 h 289"/>
                  <a:gd name="T34" fmla="*/ 4 w 196"/>
                  <a:gd name="T35" fmla="*/ 100 h 289"/>
                  <a:gd name="T36" fmla="*/ 11 w 196"/>
                  <a:gd name="T37" fmla="*/ 73 h 289"/>
                  <a:gd name="T38" fmla="*/ 21 w 196"/>
                  <a:gd name="T39" fmla="*/ 50 h 289"/>
                  <a:gd name="T40" fmla="*/ 35 w 196"/>
                  <a:gd name="T41" fmla="*/ 31 h 289"/>
                  <a:gd name="T42" fmla="*/ 51 w 196"/>
                  <a:gd name="T43" fmla="*/ 16 h 289"/>
                  <a:gd name="T44" fmla="*/ 69 w 196"/>
                  <a:gd name="T45" fmla="*/ 7 h 289"/>
                  <a:gd name="T46" fmla="*/ 89 w 196"/>
                  <a:gd name="T47" fmla="*/ 2 h 289"/>
                  <a:gd name="T48" fmla="*/ 111 w 196"/>
                  <a:gd name="T49" fmla="*/ 2 h 289"/>
                  <a:gd name="T50" fmla="*/ 131 w 196"/>
                  <a:gd name="T51" fmla="*/ 6 h 289"/>
                  <a:gd name="T52" fmla="*/ 149 w 196"/>
                  <a:gd name="T53" fmla="*/ 16 h 289"/>
                  <a:gd name="T54" fmla="*/ 165 w 196"/>
                  <a:gd name="T55" fmla="*/ 30 h 289"/>
                  <a:gd name="T56" fmla="*/ 177 w 196"/>
                  <a:gd name="T57" fmla="*/ 47 h 289"/>
                  <a:gd name="T58" fmla="*/ 186 w 196"/>
                  <a:gd name="T59" fmla="*/ 70 h 289"/>
                  <a:gd name="T60" fmla="*/ 192 w 196"/>
                  <a:gd name="T61" fmla="*/ 96 h 289"/>
                  <a:gd name="T62" fmla="*/ 195 w 196"/>
                  <a:gd name="T63" fmla="*/ 125 h 289"/>
                  <a:gd name="T64" fmla="*/ 40 w 196"/>
                  <a:gd name="T65" fmla="*/ 143 h 289"/>
                  <a:gd name="T66" fmla="*/ 44 w 196"/>
                  <a:gd name="T67" fmla="*/ 191 h 289"/>
                  <a:gd name="T68" fmla="*/ 49 w 196"/>
                  <a:gd name="T69" fmla="*/ 210 h 289"/>
                  <a:gd name="T70" fmla="*/ 55 w 196"/>
                  <a:gd name="T71" fmla="*/ 228 h 289"/>
                  <a:gd name="T72" fmla="*/ 64 w 196"/>
                  <a:gd name="T73" fmla="*/ 241 h 289"/>
                  <a:gd name="T74" fmla="*/ 73 w 196"/>
                  <a:gd name="T75" fmla="*/ 250 h 289"/>
                  <a:gd name="T76" fmla="*/ 84 w 196"/>
                  <a:gd name="T77" fmla="*/ 256 h 289"/>
                  <a:gd name="T78" fmla="*/ 97 w 196"/>
                  <a:gd name="T79" fmla="*/ 257 h 289"/>
                  <a:gd name="T80" fmla="*/ 110 w 196"/>
                  <a:gd name="T81" fmla="*/ 256 h 289"/>
                  <a:gd name="T82" fmla="*/ 123 w 196"/>
                  <a:gd name="T83" fmla="*/ 251 h 289"/>
                  <a:gd name="T84" fmla="*/ 131 w 196"/>
                  <a:gd name="T85" fmla="*/ 241 h 289"/>
                  <a:gd name="T86" fmla="*/ 140 w 196"/>
                  <a:gd name="T87" fmla="*/ 228 h 289"/>
                  <a:gd name="T88" fmla="*/ 147 w 196"/>
                  <a:gd name="T89" fmla="*/ 212 h 289"/>
                  <a:gd name="T90" fmla="*/ 152 w 196"/>
                  <a:gd name="T91" fmla="*/ 192 h 289"/>
                  <a:gd name="T92" fmla="*/ 156 w 196"/>
                  <a:gd name="T93" fmla="*/ 143 h 289"/>
                  <a:gd name="T94" fmla="*/ 152 w 196"/>
                  <a:gd name="T95" fmla="*/ 96 h 289"/>
                  <a:gd name="T96" fmla="*/ 147 w 196"/>
                  <a:gd name="T97" fmla="*/ 77 h 289"/>
                  <a:gd name="T98" fmla="*/ 140 w 196"/>
                  <a:gd name="T99" fmla="*/ 61 h 289"/>
                  <a:gd name="T100" fmla="*/ 133 w 196"/>
                  <a:gd name="T101" fmla="*/ 49 h 289"/>
                  <a:gd name="T102" fmla="*/ 123 w 196"/>
                  <a:gd name="T103" fmla="*/ 39 h 289"/>
                  <a:gd name="T104" fmla="*/ 111 w 196"/>
                  <a:gd name="T105" fmla="*/ 34 h 289"/>
                  <a:gd name="T106" fmla="*/ 98 w 196"/>
                  <a:gd name="T107" fmla="*/ 32 h 289"/>
                  <a:gd name="T108" fmla="*/ 86 w 196"/>
                  <a:gd name="T109" fmla="*/ 34 h 289"/>
                  <a:gd name="T110" fmla="*/ 74 w 196"/>
                  <a:gd name="T111" fmla="*/ 39 h 289"/>
                  <a:gd name="T112" fmla="*/ 64 w 196"/>
                  <a:gd name="T113" fmla="*/ 49 h 289"/>
                  <a:gd name="T114" fmla="*/ 56 w 196"/>
                  <a:gd name="T115" fmla="*/ 61 h 289"/>
                  <a:gd name="T116" fmla="*/ 49 w 196"/>
                  <a:gd name="T117" fmla="*/ 78 h 289"/>
                  <a:gd name="T118" fmla="*/ 44 w 196"/>
                  <a:gd name="T119" fmla="*/ 97 h 289"/>
                  <a:gd name="T120" fmla="*/ 40 w 196"/>
                  <a:gd name="T121" fmla="*/ 14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 h="289">
                    <a:moveTo>
                      <a:pt x="196" y="142"/>
                    </a:moveTo>
                    <a:lnTo>
                      <a:pt x="195" y="159"/>
                    </a:lnTo>
                    <a:lnTo>
                      <a:pt x="194" y="175"/>
                    </a:lnTo>
                    <a:lnTo>
                      <a:pt x="192" y="190"/>
                    </a:lnTo>
                    <a:lnTo>
                      <a:pt x="190" y="204"/>
                    </a:lnTo>
                    <a:lnTo>
                      <a:pt x="186" y="217"/>
                    </a:lnTo>
                    <a:lnTo>
                      <a:pt x="181" y="229"/>
                    </a:lnTo>
                    <a:lnTo>
                      <a:pt x="176" y="241"/>
                    </a:lnTo>
                    <a:lnTo>
                      <a:pt x="170" y="251"/>
                    </a:lnTo>
                    <a:lnTo>
                      <a:pt x="163" y="260"/>
                    </a:lnTo>
                    <a:lnTo>
                      <a:pt x="156" y="268"/>
                    </a:lnTo>
                    <a:lnTo>
                      <a:pt x="147" y="274"/>
                    </a:lnTo>
                    <a:lnTo>
                      <a:pt x="138" y="279"/>
                    </a:lnTo>
                    <a:lnTo>
                      <a:pt x="129" y="283"/>
                    </a:lnTo>
                    <a:lnTo>
                      <a:pt x="119" y="287"/>
                    </a:lnTo>
                    <a:lnTo>
                      <a:pt x="107" y="288"/>
                    </a:lnTo>
                    <a:lnTo>
                      <a:pt x="96" y="289"/>
                    </a:lnTo>
                    <a:lnTo>
                      <a:pt x="86" y="288"/>
                    </a:lnTo>
                    <a:lnTo>
                      <a:pt x="75" y="287"/>
                    </a:lnTo>
                    <a:lnTo>
                      <a:pt x="65" y="283"/>
                    </a:lnTo>
                    <a:lnTo>
                      <a:pt x="56" y="279"/>
                    </a:lnTo>
                    <a:lnTo>
                      <a:pt x="49" y="274"/>
                    </a:lnTo>
                    <a:lnTo>
                      <a:pt x="40" y="268"/>
                    </a:lnTo>
                    <a:lnTo>
                      <a:pt x="33" y="260"/>
                    </a:lnTo>
                    <a:lnTo>
                      <a:pt x="26" y="251"/>
                    </a:lnTo>
                    <a:lnTo>
                      <a:pt x="21" y="241"/>
                    </a:lnTo>
                    <a:lnTo>
                      <a:pt x="14" y="229"/>
                    </a:lnTo>
                    <a:lnTo>
                      <a:pt x="11" y="218"/>
                    </a:lnTo>
                    <a:lnTo>
                      <a:pt x="7" y="205"/>
                    </a:lnTo>
                    <a:lnTo>
                      <a:pt x="4" y="191"/>
                    </a:lnTo>
                    <a:lnTo>
                      <a:pt x="2" y="177"/>
                    </a:lnTo>
                    <a:lnTo>
                      <a:pt x="0" y="162"/>
                    </a:lnTo>
                    <a:lnTo>
                      <a:pt x="0" y="145"/>
                    </a:lnTo>
                    <a:lnTo>
                      <a:pt x="0" y="129"/>
                    </a:lnTo>
                    <a:lnTo>
                      <a:pt x="2" y="114"/>
                    </a:lnTo>
                    <a:lnTo>
                      <a:pt x="4" y="100"/>
                    </a:lnTo>
                    <a:lnTo>
                      <a:pt x="7" y="86"/>
                    </a:lnTo>
                    <a:lnTo>
                      <a:pt x="11" y="73"/>
                    </a:lnTo>
                    <a:lnTo>
                      <a:pt x="16" y="60"/>
                    </a:lnTo>
                    <a:lnTo>
                      <a:pt x="21" y="50"/>
                    </a:lnTo>
                    <a:lnTo>
                      <a:pt x="27" y="40"/>
                    </a:lnTo>
                    <a:lnTo>
                      <a:pt x="35" y="31"/>
                    </a:lnTo>
                    <a:lnTo>
                      <a:pt x="42" y="22"/>
                    </a:lnTo>
                    <a:lnTo>
                      <a:pt x="51" y="16"/>
                    </a:lnTo>
                    <a:lnTo>
                      <a:pt x="59" y="11"/>
                    </a:lnTo>
                    <a:lnTo>
                      <a:pt x="69" y="7"/>
                    </a:lnTo>
                    <a:lnTo>
                      <a:pt x="79" y="3"/>
                    </a:lnTo>
                    <a:lnTo>
                      <a:pt x="89" y="2"/>
                    </a:lnTo>
                    <a:lnTo>
                      <a:pt x="101" y="0"/>
                    </a:lnTo>
                    <a:lnTo>
                      <a:pt x="111" y="2"/>
                    </a:lnTo>
                    <a:lnTo>
                      <a:pt x="121" y="3"/>
                    </a:lnTo>
                    <a:lnTo>
                      <a:pt x="131" y="6"/>
                    </a:lnTo>
                    <a:lnTo>
                      <a:pt x="140" y="11"/>
                    </a:lnTo>
                    <a:lnTo>
                      <a:pt x="149" y="16"/>
                    </a:lnTo>
                    <a:lnTo>
                      <a:pt x="157" y="22"/>
                    </a:lnTo>
                    <a:lnTo>
                      <a:pt x="165" y="30"/>
                    </a:lnTo>
                    <a:lnTo>
                      <a:pt x="171" y="37"/>
                    </a:lnTo>
                    <a:lnTo>
                      <a:pt x="177" y="47"/>
                    </a:lnTo>
                    <a:lnTo>
                      <a:pt x="182" y="58"/>
                    </a:lnTo>
                    <a:lnTo>
                      <a:pt x="186" y="70"/>
                    </a:lnTo>
                    <a:lnTo>
                      <a:pt x="190" y="82"/>
                    </a:lnTo>
                    <a:lnTo>
                      <a:pt x="192" y="96"/>
                    </a:lnTo>
                    <a:lnTo>
                      <a:pt x="195" y="110"/>
                    </a:lnTo>
                    <a:lnTo>
                      <a:pt x="195" y="125"/>
                    </a:lnTo>
                    <a:lnTo>
                      <a:pt x="196" y="142"/>
                    </a:lnTo>
                    <a:close/>
                    <a:moveTo>
                      <a:pt x="40" y="143"/>
                    </a:moveTo>
                    <a:lnTo>
                      <a:pt x="41" y="168"/>
                    </a:lnTo>
                    <a:lnTo>
                      <a:pt x="44" y="191"/>
                    </a:lnTo>
                    <a:lnTo>
                      <a:pt x="46" y="201"/>
                    </a:lnTo>
                    <a:lnTo>
                      <a:pt x="49" y="210"/>
                    </a:lnTo>
                    <a:lnTo>
                      <a:pt x="51" y="219"/>
                    </a:lnTo>
                    <a:lnTo>
                      <a:pt x="55" y="228"/>
                    </a:lnTo>
                    <a:lnTo>
                      <a:pt x="59" y="234"/>
                    </a:lnTo>
                    <a:lnTo>
                      <a:pt x="64" y="241"/>
                    </a:lnTo>
                    <a:lnTo>
                      <a:pt x="69" y="246"/>
                    </a:lnTo>
                    <a:lnTo>
                      <a:pt x="73" y="250"/>
                    </a:lnTo>
                    <a:lnTo>
                      <a:pt x="79" y="254"/>
                    </a:lnTo>
                    <a:lnTo>
                      <a:pt x="84" y="256"/>
                    </a:lnTo>
                    <a:lnTo>
                      <a:pt x="91" y="257"/>
                    </a:lnTo>
                    <a:lnTo>
                      <a:pt x="97" y="257"/>
                    </a:lnTo>
                    <a:lnTo>
                      <a:pt x="103" y="257"/>
                    </a:lnTo>
                    <a:lnTo>
                      <a:pt x="110" y="256"/>
                    </a:lnTo>
                    <a:lnTo>
                      <a:pt x="116" y="254"/>
                    </a:lnTo>
                    <a:lnTo>
                      <a:pt x="123" y="251"/>
                    </a:lnTo>
                    <a:lnTo>
                      <a:pt x="128" y="246"/>
                    </a:lnTo>
                    <a:lnTo>
                      <a:pt x="131" y="241"/>
                    </a:lnTo>
                    <a:lnTo>
                      <a:pt x="137" y="236"/>
                    </a:lnTo>
                    <a:lnTo>
                      <a:pt x="140" y="228"/>
                    </a:lnTo>
                    <a:lnTo>
                      <a:pt x="144" y="220"/>
                    </a:lnTo>
                    <a:lnTo>
                      <a:pt x="147" y="212"/>
                    </a:lnTo>
                    <a:lnTo>
                      <a:pt x="149" y="203"/>
                    </a:lnTo>
                    <a:lnTo>
                      <a:pt x="152" y="192"/>
                    </a:lnTo>
                    <a:lnTo>
                      <a:pt x="154" y="170"/>
                    </a:lnTo>
                    <a:lnTo>
                      <a:pt x="156" y="143"/>
                    </a:lnTo>
                    <a:lnTo>
                      <a:pt x="154" y="119"/>
                    </a:lnTo>
                    <a:lnTo>
                      <a:pt x="152" y="96"/>
                    </a:lnTo>
                    <a:lnTo>
                      <a:pt x="149" y="87"/>
                    </a:lnTo>
                    <a:lnTo>
                      <a:pt x="147" y="77"/>
                    </a:lnTo>
                    <a:lnTo>
                      <a:pt x="144" y="69"/>
                    </a:lnTo>
                    <a:lnTo>
                      <a:pt x="140" y="61"/>
                    </a:lnTo>
                    <a:lnTo>
                      <a:pt x="137" y="54"/>
                    </a:lnTo>
                    <a:lnTo>
                      <a:pt x="133" y="49"/>
                    </a:lnTo>
                    <a:lnTo>
                      <a:pt x="128" y="44"/>
                    </a:lnTo>
                    <a:lnTo>
                      <a:pt x="123" y="39"/>
                    </a:lnTo>
                    <a:lnTo>
                      <a:pt x="117" y="36"/>
                    </a:lnTo>
                    <a:lnTo>
                      <a:pt x="111" y="34"/>
                    </a:lnTo>
                    <a:lnTo>
                      <a:pt x="105" y="32"/>
                    </a:lnTo>
                    <a:lnTo>
                      <a:pt x="98" y="32"/>
                    </a:lnTo>
                    <a:lnTo>
                      <a:pt x="92" y="32"/>
                    </a:lnTo>
                    <a:lnTo>
                      <a:pt x="86" y="34"/>
                    </a:lnTo>
                    <a:lnTo>
                      <a:pt x="79" y="36"/>
                    </a:lnTo>
                    <a:lnTo>
                      <a:pt x="74" y="39"/>
                    </a:lnTo>
                    <a:lnTo>
                      <a:pt x="69" y="44"/>
                    </a:lnTo>
                    <a:lnTo>
                      <a:pt x="64" y="49"/>
                    </a:lnTo>
                    <a:lnTo>
                      <a:pt x="60" y="55"/>
                    </a:lnTo>
                    <a:lnTo>
                      <a:pt x="56" y="61"/>
                    </a:lnTo>
                    <a:lnTo>
                      <a:pt x="53" y="69"/>
                    </a:lnTo>
                    <a:lnTo>
                      <a:pt x="49" y="78"/>
                    </a:lnTo>
                    <a:lnTo>
                      <a:pt x="46" y="87"/>
                    </a:lnTo>
                    <a:lnTo>
                      <a:pt x="44" y="97"/>
                    </a:lnTo>
                    <a:lnTo>
                      <a:pt x="41" y="119"/>
                    </a:lnTo>
                    <a:lnTo>
                      <a:pt x="4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0" name="Freeform 95"/>
              <p:cNvSpPr>
                <a:spLocks/>
              </p:cNvSpPr>
              <p:nvPr/>
            </p:nvSpPr>
            <p:spPr bwMode="auto">
              <a:xfrm>
                <a:off x="3808" y="3517"/>
                <a:ext cx="45" cy="70"/>
              </a:xfrm>
              <a:custGeom>
                <a:avLst/>
                <a:gdLst>
                  <a:gd name="T0" fmla="*/ 173 w 179"/>
                  <a:gd name="T1" fmla="*/ 34 h 283"/>
                  <a:gd name="T2" fmla="*/ 52 w 179"/>
                  <a:gd name="T3" fmla="*/ 102 h 283"/>
                  <a:gd name="T4" fmla="*/ 76 w 179"/>
                  <a:gd name="T5" fmla="*/ 100 h 283"/>
                  <a:gd name="T6" fmla="*/ 99 w 179"/>
                  <a:gd name="T7" fmla="*/ 101 h 283"/>
                  <a:gd name="T8" fmla="*/ 118 w 179"/>
                  <a:gd name="T9" fmla="*/ 106 h 283"/>
                  <a:gd name="T10" fmla="*/ 136 w 179"/>
                  <a:gd name="T11" fmla="*/ 114 h 283"/>
                  <a:gd name="T12" fmla="*/ 151 w 179"/>
                  <a:gd name="T13" fmla="*/ 124 h 283"/>
                  <a:gd name="T14" fmla="*/ 164 w 179"/>
                  <a:gd name="T15" fmla="*/ 137 h 283"/>
                  <a:gd name="T16" fmla="*/ 173 w 179"/>
                  <a:gd name="T17" fmla="*/ 152 h 283"/>
                  <a:gd name="T18" fmla="*/ 178 w 179"/>
                  <a:gd name="T19" fmla="*/ 168 h 283"/>
                  <a:gd name="T20" fmla="*/ 179 w 179"/>
                  <a:gd name="T21" fmla="*/ 189 h 283"/>
                  <a:gd name="T22" fmla="*/ 178 w 179"/>
                  <a:gd name="T23" fmla="*/ 208 h 283"/>
                  <a:gd name="T24" fmla="*/ 172 w 179"/>
                  <a:gd name="T25" fmla="*/ 226 h 283"/>
                  <a:gd name="T26" fmla="*/ 163 w 179"/>
                  <a:gd name="T27" fmla="*/ 242 h 283"/>
                  <a:gd name="T28" fmla="*/ 149 w 179"/>
                  <a:gd name="T29" fmla="*/ 256 h 283"/>
                  <a:gd name="T30" fmla="*/ 134 w 179"/>
                  <a:gd name="T31" fmla="*/ 268 h 283"/>
                  <a:gd name="T32" fmla="*/ 114 w 179"/>
                  <a:gd name="T33" fmla="*/ 276 h 283"/>
                  <a:gd name="T34" fmla="*/ 95 w 179"/>
                  <a:gd name="T35" fmla="*/ 282 h 283"/>
                  <a:gd name="T36" fmla="*/ 72 w 179"/>
                  <a:gd name="T37" fmla="*/ 283 h 283"/>
                  <a:gd name="T38" fmla="*/ 33 w 179"/>
                  <a:gd name="T39" fmla="*/ 279 h 283"/>
                  <a:gd name="T40" fmla="*/ 15 w 179"/>
                  <a:gd name="T41" fmla="*/ 274 h 283"/>
                  <a:gd name="T42" fmla="*/ 0 w 179"/>
                  <a:gd name="T43" fmla="*/ 266 h 283"/>
                  <a:gd name="T44" fmla="*/ 24 w 179"/>
                  <a:gd name="T45" fmla="*/ 242 h 283"/>
                  <a:gd name="T46" fmla="*/ 56 w 179"/>
                  <a:gd name="T47" fmla="*/ 250 h 283"/>
                  <a:gd name="T48" fmla="*/ 85 w 179"/>
                  <a:gd name="T49" fmla="*/ 250 h 283"/>
                  <a:gd name="T50" fmla="*/ 109 w 179"/>
                  <a:gd name="T51" fmla="*/ 242 h 283"/>
                  <a:gd name="T52" fmla="*/ 125 w 179"/>
                  <a:gd name="T53" fmla="*/ 231 h 283"/>
                  <a:gd name="T54" fmla="*/ 131 w 179"/>
                  <a:gd name="T55" fmla="*/ 221 h 283"/>
                  <a:gd name="T56" fmla="*/ 136 w 179"/>
                  <a:gd name="T57" fmla="*/ 210 h 283"/>
                  <a:gd name="T58" fmla="*/ 139 w 179"/>
                  <a:gd name="T59" fmla="*/ 199 h 283"/>
                  <a:gd name="T60" fmla="*/ 139 w 179"/>
                  <a:gd name="T61" fmla="*/ 185 h 283"/>
                  <a:gd name="T62" fmla="*/ 136 w 179"/>
                  <a:gd name="T63" fmla="*/ 172 h 283"/>
                  <a:gd name="T64" fmla="*/ 131 w 179"/>
                  <a:gd name="T65" fmla="*/ 161 h 283"/>
                  <a:gd name="T66" fmla="*/ 122 w 179"/>
                  <a:gd name="T67" fmla="*/ 151 h 283"/>
                  <a:gd name="T68" fmla="*/ 112 w 179"/>
                  <a:gd name="T69" fmla="*/ 143 h 283"/>
                  <a:gd name="T70" fmla="*/ 99 w 179"/>
                  <a:gd name="T71" fmla="*/ 137 h 283"/>
                  <a:gd name="T72" fmla="*/ 75 w 179"/>
                  <a:gd name="T73" fmla="*/ 131 h 283"/>
                  <a:gd name="T74" fmla="*/ 46 w 179"/>
                  <a:gd name="T75" fmla="*/ 131 h 283"/>
                  <a:gd name="T76" fmla="*/ 25 w 179"/>
                  <a:gd name="T77" fmla="*/ 133 h 283"/>
                  <a:gd name="T78" fmla="*/ 34 w 179"/>
                  <a:gd name="T79"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 h="283">
                    <a:moveTo>
                      <a:pt x="173" y="0"/>
                    </a:moveTo>
                    <a:lnTo>
                      <a:pt x="173" y="34"/>
                    </a:lnTo>
                    <a:lnTo>
                      <a:pt x="62" y="34"/>
                    </a:lnTo>
                    <a:lnTo>
                      <a:pt x="52" y="102"/>
                    </a:lnTo>
                    <a:lnTo>
                      <a:pt x="65" y="101"/>
                    </a:lnTo>
                    <a:lnTo>
                      <a:pt x="76" y="100"/>
                    </a:lnTo>
                    <a:lnTo>
                      <a:pt x="88" y="101"/>
                    </a:lnTo>
                    <a:lnTo>
                      <a:pt x="99" y="101"/>
                    </a:lnTo>
                    <a:lnTo>
                      <a:pt x="109" y="104"/>
                    </a:lnTo>
                    <a:lnTo>
                      <a:pt x="118" y="106"/>
                    </a:lnTo>
                    <a:lnTo>
                      <a:pt x="127" y="110"/>
                    </a:lnTo>
                    <a:lnTo>
                      <a:pt x="136" y="114"/>
                    </a:lnTo>
                    <a:lnTo>
                      <a:pt x="144" y="118"/>
                    </a:lnTo>
                    <a:lnTo>
                      <a:pt x="151" y="124"/>
                    </a:lnTo>
                    <a:lnTo>
                      <a:pt x="158" y="130"/>
                    </a:lnTo>
                    <a:lnTo>
                      <a:pt x="164" y="137"/>
                    </a:lnTo>
                    <a:lnTo>
                      <a:pt x="168" y="144"/>
                    </a:lnTo>
                    <a:lnTo>
                      <a:pt x="173" y="152"/>
                    </a:lnTo>
                    <a:lnTo>
                      <a:pt x="176" y="159"/>
                    </a:lnTo>
                    <a:lnTo>
                      <a:pt x="178" y="168"/>
                    </a:lnTo>
                    <a:lnTo>
                      <a:pt x="179" y="179"/>
                    </a:lnTo>
                    <a:lnTo>
                      <a:pt x="179" y="189"/>
                    </a:lnTo>
                    <a:lnTo>
                      <a:pt x="179" y="198"/>
                    </a:lnTo>
                    <a:lnTo>
                      <a:pt x="178" y="208"/>
                    </a:lnTo>
                    <a:lnTo>
                      <a:pt x="176" y="217"/>
                    </a:lnTo>
                    <a:lnTo>
                      <a:pt x="172" y="226"/>
                    </a:lnTo>
                    <a:lnTo>
                      <a:pt x="168" y="233"/>
                    </a:lnTo>
                    <a:lnTo>
                      <a:pt x="163" y="242"/>
                    </a:lnTo>
                    <a:lnTo>
                      <a:pt x="156" y="250"/>
                    </a:lnTo>
                    <a:lnTo>
                      <a:pt x="149" y="256"/>
                    </a:lnTo>
                    <a:lnTo>
                      <a:pt x="141" y="262"/>
                    </a:lnTo>
                    <a:lnTo>
                      <a:pt x="134" y="268"/>
                    </a:lnTo>
                    <a:lnTo>
                      <a:pt x="125" y="273"/>
                    </a:lnTo>
                    <a:lnTo>
                      <a:pt x="114" y="276"/>
                    </a:lnTo>
                    <a:lnTo>
                      <a:pt x="106" y="279"/>
                    </a:lnTo>
                    <a:lnTo>
                      <a:pt x="95" y="282"/>
                    </a:lnTo>
                    <a:lnTo>
                      <a:pt x="84" y="283"/>
                    </a:lnTo>
                    <a:lnTo>
                      <a:pt x="72" y="283"/>
                    </a:lnTo>
                    <a:lnTo>
                      <a:pt x="52" y="283"/>
                    </a:lnTo>
                    <a:lnTo>
                      <a:pt x="33" y="279"/>
                    </a:lnTo>
                    <a:lnTo>
                      <a:pt x="24" y="276"/>
                    </a:lnTo>
                    <a:lnTo>
                      <a:pt x="15" y="274"/>
                    </a:lnTo>
                    <a:lnTo>
                      <a:pt x="8" y="270"/>
                    </a:lnTo>
                    <a:lnTo>
                      <a:pt x="0" y="266"/>
                    </a:lnTo>
                    <a:lnTo>
                      <a:pt x="10" y="236"/>
                    </a:lnTo>
                    <a:lnTo>
                      <a:pt x="24" y="242"/>
                    </a:lnTo>
                    <a:lnTo>
                      <a:pt x="39" y="247"/>
                    </a:lnTo>
                    <a:lnTo>
                      <a:pt x="56" y="250"/>
                    </a:lnTo>
                    <a:lnTo>
                      <a:pt x="72" y="251"/>
                    </a:lnTo>
                    <a:lnTo>
                      <a:pt x="85" y="250"/>
                    </a:lnTo>
                    <a:lnTo>
                      <a:pt x="98" y="247"/>
                    </a:lnTo>
                    <a:lnTo>
                      <a:pt x="109" y="242"/>
                    </a:lnTo>
                    <a:lnTo>
                      <a:pt x="120" y="235"/>
                    </a:lnTo>
                    <a:lnTo>
                      <a:pt x="125" y="231"/>
                    </a:lnTo>
                    <a:lnTo>
                      <a:pt x="128" y="226"/>
                    </a:lnTo>
                    <a:lnTo>
                      <a:pt x="131" y="221"/>
                    </a:lnTo>
                    <a:lnTo>
                      <a:pt x="134" y="215"/>
                    </a:lnTo>
                    <a:lnTo>
                      <a:pt x="136" y="210"/>
                    </a:lnTo>
                    <a:lnTo>
                      <a:pt x="137" y="204"/>
                    </a:lnTo>
                    <a:lnTo>
                      <a:pt x="139" y="199"/>
                    </a:lnTo>
                    <a:lnTo>
                      <a:pt x="139" y="193"/>
                    </a:lnTo>
                    <a:lnTo>
                      <a:pt x="139" y="185"/>
                    </a:lnTo>
                    <a:lnTo>
                      <a:pt x="137" y="179"/>
                    </a:lnTo>
                    <a:lnTo>
                      <a:pt x="136" y="172"/>
                    </a:lnTo>
                    <a:lnTo>
                      <a:pt x="134" y="166"/>
                    </a:lnTo>
                    <a:lnTo>
                      <a:pt x="131" y="161"/>
                    </a:lnTo>
                    <a:lnTo>
                      <a:pt x="127" y="156"/>
                    </a:lnTo>
                    <a:lnTo>
                      <a:pt x="122" y="151"/>
                    </a:lnTo>
                    <a:lnTo>
                      <a:pt x="118" y="147"/>
                    </a:lnTo>
                    <a:lnTo>
                      <a:pt x="112" y="143"/>
                    </a:lnTo>
                    <a:lnTo>
                      <a:pt x="106" y="140"/>
                    </a:lnTo>
                    <a:lnTo>
                      <a:pt x="99" y="137"/>
                    </a:lnTo>
                    <a:lnTo>
                      <a:pt x="92" y="135"/>
                    </a:lnTo>
                    <a:lnTo>
                      <a:pt x="75" y="131"/>
                    </a:lnTo>
                    <a:lnTo>
                      <a:pt x="57" y="130"/>
                    </a:lnTo>
                    <a:lnTo>
                      <a:pt x="46" y="131"/>
                    </a:lnTo>
                    <a:lnTo>
                      <a:pt x="36" y="131"/>
                    </a:lnTo>
                    <a:lnTo>
                      <a:pt x="25" y="133"/>
                    </a:lnTo>
                    <a:lnTo>
                      <a:pt x="17" y="134"/>
                    </a:lnTo>
                    <a:lnTo>
                      <a:pt x="34" y="0"/>
                    </a:lnTo>
                    <a:lnTo>
                      <a:pt x="1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1" name="Freeform 96"/>
              <p:cNvSpPr>
                <a:spLocks/>
              </p:cNvSpPr>
              <p:nvPr/>
            </p:nvSpPr>
            <p:spPr bwMode="auto">
              <a:xfrm>
                <a:off x="3866" y="3573"/>
                <a:ext cx="13" cy="14"/>
              </a:xfrm>
              <a:custGeom>
                <a:avLst/>
                <a:gdLst>
                  <a:gd name="T0" fmla="*/ 55 w 55"/>
                  <a:gd name="T1" fmla="*/ 29 h 56"/>
                  <a:gd name="T2" fmla="*/ 54 w 55"/>
                  <a:gd name="T3" fmla="*/ 34 h 56"/>
                  <a:gd name="T4" fmla="*/ 52 w 55"/>
                  <a:gd name="T5" fmla="*/ 39 h 56"/>
                  <a:gd name="T6" fmla="*/ 50 w 55"/>
                  <a:gd name="T7" fmla="*/ 44 h 56"/>
                  <a:gd name="T8" fmla="*/ 47 w 55"/>
                  <a:gd name="T9" fmla="*/ 48 h 56"/>
                  <a:gd name="T10" fmla="*/ 42 w 55"/>
                  <a:gd name="T11" fmla="*/ 52 h 56"/>
                  <a:gd name="T12" fmla="*/ 38 w 55"/>
                  <a:gd name="T13" fmla="*/ 55 h 56"/>
                  <a:gd name="T14" fmla="*/ 33 w 55"/>
                  <a:gd name="T15" fmla="*/ 56 h 56"/>
                  <a:gd name="T16" fmla="*/ 27 w 55"/>
                  <a:gd name="T17" fmla="*/ 56 h 56"/>
                  <a:gd name="T18" fmla="*/ 22 w 55"/>
                  <a:gd name="T19" fmla="*/ 56 h 56"/>
                  <a:gd name="T20" fmla="*/ 17 w 55"/>
                  <a:gd name="T21" fmla="*/ 55 h 56"/>
                  <a:gd name="T22" fmla="*/ 12 w 55"/>
                  <a:gd name="T23" fmla="*/ 52 h 56"/>
                  <a:gd name="T24" fmla="*/ 8 w 55"/>
                  <a:gd name="T25" fmla="*/ 48 h 56"/>
                  <a:gd name="T26" fmla="*/ 5 w 55"/>
                  <a:gd name="T27" fmla="*/ 44 h 56"/>
                  <a:gd name="T28" fmla="*/ 3 w 55"/>
                  <a:gd name="T29" fmla="*/ 39 h 56"/>
                  <a:gd name="T30" fmla="*/ 1 w 55"/>
                  <a:gd name="T31" fmla="*/ 34 h 56"/>
                  <a:gd name="T32" fmla="*/ 0 w 55"/>
                  <a:gd name="T33" fmla="*/ 29 h 56"/>
                  <a:gd name="T34" fmla="*/ 1 w 55"/>
                  <a:gd name="T35" fmla="*/ 23 h 56"/>
                  <a:gd name="T36" fmla="*/ 3 w 55"/>
                  <a:gd name="T37" fmla="*/ 18 h 56"/>
                  <a:gd name="T38" fmla="*/ 5 w 55"/>
                  <a:gd name="T39" fmla="*/ 13 h 56"/>
                  <a:gd name="T40" fmla="*/ 8 w 55"/>
                  <a:gd name="T41" fmla="*/ 9 h 56"/>
                  <a:gd name="T42" fmla="*/ 13 w 55"/>
                  <a:gd name="T43" fmla="*/ 5 h 56"/>
                  <a:gd name="T44" fmla="*/ 17 w 55"/>
                  <a:gd name="T45" fmla="*/ 2 h 56"/>
                  <a:gd name="T46" fmla="*/ 22 w 55"/>
                  <a:gd name="T47" fmla="*/ 1 h 56"/>
                  <a:gd name="T48" fmla="*/ 28 w 55"/>
                  <a:gd name="T49" fmla="*/ 0 h 56"/>
                  <a:gd name="T50" fmla="*/ 33 w 55"/>
                  <a:gd name="T51" fmla="*/ 1 h 56"/>
                  <a:gd name="T52" fmla="*/ 38 w 55"/>
                  <a:gd name="T53" fmla="*/ 2 h 56"/>
                  <a:gd name="T54" fmla="*/ 43 w 55"/>
                  <a:gd name="T55" fmla="*/ 5 h 56"/>
                  <a:gd name="T56" fmla="*/ 47 w 55"/>
                  <a:gd name="T57" fmla="*/ 8 h 56"/>
                  <a:gd name="T58" fmla="*/ 50 w 55"/>
                  <a:gd name="T59" fmla="*/ 13 h 56"/>
                  <a:gd name="T60" fmla="*/ 52 w 55"/>
                  <a:gd name="T61" fmla="*/ 18 h 56"/>
                  <a:gd name="T62" fmla="*/ 54 w 55"/>
                  <a:gd name="T63" fmla="*/ 23 h 56"/>
                  <a:gd name="T64" fmla="*/ 55 w 55"/>
                  <a:gd name="T65" fmla="*/ 2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6">
                    <a:moveTo>
                      <a:pt x="55" y="29"/>
                    </a:moveTo>
                    <a:lnTo>
                      <a:pt x="54" y="34"/>
                    </a:lnTo>
                    <a:lnTo>
                      <a:pt x="52" y="39"/>
                    </a:lnTo>
                    <a:lnTo>
                      <a:pt x="50" y="44"/>
                    </a:lnTo>
                    <a:lnTo>
                      <a:pt x="47" y="48"/>
                    </a:lnTo>
                    <a:lnTo>
                      <a:pt x="42" y="52"/>
                    </a:lnTo>
                    <a:lnTo>
                      <a:pt x="38" y="55"/>
                    </a:lnTo>
                    <a:lnTo>
                      <a:pt x="33" y="56"/>
                    </a:lnTo>
                    <a:lnTo>
                      <a:pt x="27" y="56"/>
                    </a:lnTo>
                    <a:lnTo>
                      <a:pt x="22" y="56"/>
                    </a:lnTo>
                    <a:lnTo>
                      <a:pt x="17" y="55"/>
                    </a:lnTo>
                    <a:lnTo>
                      <a:pt x="12" y="52"/>
                    </a:lnTo>
                    <a:lnTo>
                      <a:pt x="8" y="48"/>
                    </a:lnTo>
                    <a:lnTo>
                      <a:pt x="5" y="44"/>
                    </a:lnTo>
                    <a:lnTo>
                      <a:pt x="3" y="39"/>
                    </a:lnTo>
                    <a:lnTo>
                      <a:pt x="1" y="34"/>
                    </a:lnTo>
                    <a:lnTo>
                      <a:pt x="0" y="29"/>
                    </a:lnTo>
                    <a:lnTo>
                      <a:pt x="1" y="23"/>
                    </a:lnTo>
                    <a:lnTo>
                      <a:pt x="3" y="18"/>
                    </a:lnTo>
                    <a:lnTo>
                      <a:pt x="5" y="13"/>
                    </a:lnTo>
                    <a:lnTo>
                      <a:pt x="8" y="9"/>
                    </a:lnTo>
                    <a:lnTo>
                      <a:pt x="13" y="5"/>
                    </a:lnTo>
                    <a:lnTo>
                      <a:pt x="17" y="2"/>
                    </a:lnTo>
                    <a:lnTo>
                      <a:pt x="22" y="1"/>
                    </a:lnTo>
                    <a:lnTo>
                      <a:pt x="28" y="0"/>
                    </a:lnTo>
                    <a:lnTo>
                      <a:pt x="33" y="1"/>
                    </a:lnTo>
                    <a:lnTo>
                      <a:pt x="38" y="2"/>
                    </a:lnTo>
                    <a:lnTo>
                      <a:pt x="43" y="5"/>
                    </a:lnTo>
                    <a:lnTo>
                      <a:pt x="47" y="8"/>
                    </a:lnTo>
                    <a:lnTo>
                      <a:pt x="50" y="13"/>
                    </a:lnTo>
                    <a:lnTo>
                      <a:pt x="52" y="18"/>
                    </a:lnTo>
                    <a:lnTo>
                      <a:pt x="54" y="23"/>
                    </a:lnTo>
                    <a:lnTo>
                      <a:pt x="55"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2" name="Freeform 97"/>
              <p:cNvSpPr>
                <a:spLocks noEditPoints="1"/>
              </p:cNvSpPr>
              <p:nvPr/>
            </p:nvSpPr>
            <p:spPr bwMode="auto">
              <a:xfrm>
                <a:off x="3887" y="3515"/>
                <a:ext cx="49" cy="72"/>
              </a:xfrm>
              <a:custGeom>
                <a:avLst/>
                <a:gdLst>
                  <a:gd name="T0" fmla="*/ 155 w 199"/>
                  <a:gd name="T1" fmla="*/ 33 h 288"/>
                  <a:gd name="T2" fmla="*/ 118 w 199"/>
                  <a:gd name="T3" fmla="*/ 40 h 288"/>
                  <a:gd name="T4" fmla="*/ 89 w 199"/>
                  <a:gd name="T5" fmla="*/ 54 h 288"/>
                  <a:gd name="T6" fmla="*/ 65 w 199"/>
                  <a:gd name="T7" fmla="*/ 75 h 288"/>
                  <a:gd name="T8" fmla="*/ 50 w 199"/>
                  <a:gd name="T9" fmla="*/ 101 h 288"/>
                  <a:gd name="T10" fmla="*/ 42 w 199"/>
                  <a:gd name="T11" fmla="*/ 131 h 288"/>
                  <a:gd name="T12" fmla="*/ 64 w 199"/>
                  <a:gd name="T13" fmla="*/ 112 h 288"/>
                  <a:gd name="T14" fmla="*/ 90 w 199"/>
                  <a:gd name="T15" fmla="*/ 101 h 288"/>
                  <a:gd name="T16" fmla="*/ 121 w 199"/>
                  <a:gd name="T17" fmla="*/ 100 h 288"/>
                  <a:gd name="T18" fmla="*/ 146 w 199"/>
                  <a:gd name="T19" fmla="*/ 106 h 288"/>
                  <a:gd name="T20" fmla="*/ 168 w 199"/>
                  <a:gd name="T21" fmla="*/ 119 h 288"/>
                  <a:gd name="T22" fmla="*/ 185 w 199"/>
                  <a:gd name="T23" fmla="*/ 138 h 288"/>
                  <a:gd name="T24" fmla="*/ 195 w 199"/>
                  <a:gd name="T25" fmla="*/ 162 h 288"/>
                  <a:gd name="T26" fmla="*/ 199 w 199"/>
                  <a:gd name="T27" fmla="*/ 190 h 288"/>
                  <a:gd name="T28" fmla="*/ 195 w 199"/>
                  <a:gd name="T29" fmla="*/ 219 h 288"/>
                  <a:gd name="T30" fmla="*/ 183 w 199"/>
                  <a:gd name="T31" fmla="*/ 245 h 288"/>
                  <a:gd name="T32" fmla="*/ 164 w 199"/>
                  <a:gd name="T33" fmla="*/ 266 h 288"/>
                  <a:gd name="T34" fmla="*/ 140 w 199"/>
                  <a:gd name="T35" fmla="*/ 281 h 288"/>
                  <a:gd name="T36" fmla="*/ 112 w 199"/>
                  <a:gd name="T37" fmla="*/ 288 h 288"/>
                  <a:gd name="T38" fmla="*/ 80 w 199"/>
                  <a:gd name="T39" fmla="*/ 287 h 288"/>
                  <a:gd name="T40" fmla="*/ 51 w 199"/>
                  <a:gd name="T41" fmla="*/ 275 h 288"/>
                  <a:gd name="T42" fmla="*/ 28 w 199"/>
                  <a:gd name="T43" fmla="*/ 256 h 288"/>
                  <a:gd name="T44" fmla="*/ 10 w 199"/>
                  <a:gd name="T45" fmla="*/ 228 h 288"/>
                  <a:gd name="T46" fmla="*/ 1 w 199"/>
                  <a:gd name="T47" fmla="*/ 195 h 288"/>
                  <a:gd name="T48" fmla="*/ 0 w 199"/>
                  <a:gd name="T49" fmla="*/ 156 h 288"/>
                  <a:gd name="T50" fmla="*/ 7 w 199"/>
                  <a:gd name="T51" fmla="*/ 117 h 288"/>
                  <a:gd name="T52" fmla="*/ 19 w 199"/>
                  <a:gd name="T53" fmla="*/ 83 h 288"/>
                  <a:gd name="T54" fmla="*/ 40 w 199"/>
                  <a:gd name="T55" fmla="*/ 54 h 288"/>
                  <a:gd name="T56" fmla="*/ 62 w 199"/>
                  <a:gd name="T57" fmla="*/ 31 h 288"/>
                  <a:gd name="T58" fmla="*/ 90 w 199"/>
                  <a:gd name="T59" fmla="*/ 16 h 288"/>
                  <a:gd name="T60" fmla="*/ 150 w 199"/>
                  <a:gd name="T61" fmla="*/ 2 h 288"/>
                  <a:gd name="T62" fmla="*/ 41 w 199"/>
                  <a:gd name="T63" fmla="*/ 196 h 288"/>
                  <a:gd name="T64" fmla="*/ 56 w 199"/>
                  <a:gd name="T65" fmla="*/ 236 h 288"/>
                  <a:gd name="T66" fmla="*/ 70 w 199"/>
                  <a:gd name="T67" fmla="*/ 250 h 288"/>
                  <a:gd name="T68" fmla="*/ 88 w 199"/>
                  <a:gd name="T69" fmla="*/ 256 h 288"/>
                  <a:gd name="T70" fmla="*/ 115 w 199"/>
                  <a:gd name="T71" fmla="*/ 257 h 288"/>
                  <a:gd name="T72" fmla="*/ 143 w 199"/>
                  <a:gd name="T73" fmla="*/ 240 h 288"/>
                  <a:gd name="T74" fmla="*/ 157 w 199"/>
                  <a:gd name="T75" fmla="*/ 206 h 288"/>
                  <a:gd name="T76" fmla="*/ 154 w 199"/>
                  <a:gd name="T77" fmla="*/ 167 h 288"/>
                  <a:gd name="T78" fmla="*/ 134 w 199"/>
                  <a:gd name="T79" fmla="*/ 139 h 288"/>
                  <a:gd name="T80" fmla="*/ 99 w 199"/>
                  <a:gd name="T81" fmla="*/ 129 h 288"/>
                  <a:gd name="T82" fmla="*/ 68 w 199"/>
                  <a:gd name="T83" fmla="*/ 138 h 288"/>
                  <a:gd name="T84" fmla="*/ 45 w 199"/>
                  <a:gd name="T85" fmla="*/ 16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9" h="288">
                    <a:moveTo>
                      <a:pt x="169" y="0"/>
                    </a:moveTo>
                    <a:lnTo>
                      <a:pt x="169" y="33"/>
                    </a:lnTo>
                    <a:lnTo>
                      <a:pt x="155" y="33"/>
                    </a:lnTo>
                    <a:lnTo>
                      <a:pt x="143" y="35"/>
                    </a:lnTo>
                    <a:lnTo>
                      <a:pt x="130" y="37"/>
                    </a:lnTo>
                    <a:lnTo>
                      <a:pt x="118" y="40"/>
                    </a:lnTo>
                    <a:lnTo>
                      <a:pt x="108" y="44"/>
                    </a:lnTo>
                    <a:lnTo>
                      <a:pt x="98" y="49"/>
                    </a:lnTo>
                    <a:lnTo>
                      <a:pt x="89" y="54"/>
                    </a:lnTo>
                    <a:lnTo>
                      <a:pt x="80" y="60"/>
                    </a:lnTo>
                    <a:lnTo>
                      <a:pt x="73" y="68"/>
                    </a:lnTo>
                    <a:lnTo>
                      <a:pt x="65" y="75"/>
                    </a:lnTo>
                    <a:lnTo>
                      <a:pt x="60" y="83"/>
                    </a:lnTo>
                    <a:lnTo>
                      <a:pt x="54" y="92"/>
                    </a:lnTo>
                    <a:lnTo>
                      <a:pt x="50" y="101"/>
                    </a:lnTo>
                    <a:lnTo>
                      <a:pt x="46" y="111"/>
                    </a:lnTo>
                    <a:lnTo>
                      <a:pt x="43" y="121"/>
                    </a:lnTo>
                    <a:lnTo>
                      <a:pt x="42" y="131"/>
                    </a:lnTo>
                    <a:lnTo>
                      <a:pt x="48" y="124"/>
                    </a:lnTo>
                    <a:lnTo>
                      <a:pt x="56" y="117"/>
                    </a:lnTo>
                    <a:lnTo>
                      <a:pt x="64" y="112"/>
                    </a:lnTo>
                    <a:lnTo>
                      <a:pt x="73" y="107"/>
                    </a:lnTo>
                    <a:lnTo>
                      <a:pt x="82" y="103"/>
                    </a:lnTo>
                    <a:lnTo>
                      <a:pt x="90" y="101"/>
                    </a:lnTo>
                    <a:lnTo>
                      <a:pt x="101" y="100"/>
                    </a:lnTo>
                    <a:lnTo>
                      <a:pt x="111" y="100"/>
                    </a:lnTo>
                    <a:lnTo>
                      <a:pt x="121" y="100"/>
                    </a:lnTo>
                    <a:lnTo>
                      <a:pt x="130" y="101"/>
                    </a:lnTo>
                    <a:lnTo>
                      <a:pt x="139" y="103"/>
                    </a:lnTo>
                    <a:lnTo>
                      <a:pt x="146" y="106"/>
                    </a:lnTo>
                    <a:lnTo>
                      <a:pt x="154" y="110"/>
                    </a:lnTo>
                    <a:lnTo>
                      <a:pt x="162" y="114"/>
                    </a:lnTo>
                    <a:lnTo>
                      <a:pt x="168" y="119"/>
                    </a:lnTo>
                    <a:lnTo>
                      <a:pt x="174" y="125"/>
                    </a:lnTo>
                    <a:lnTo>
                      <a:pt x="180" y="131"/>
                    </a:lnTo>
                    <a:lnTo>
                      <a:pt x="185" y="138"/>
                    </a:lnTo>
                    <a:lnTo>
                      <a:pt x="188" y="145"/>
                    </a:lnTo>
                    <a:lnTo>
                      <a:pt x="192" y="153"/>
                    </a:lnTo>
                    <a:lnTo>
                      <a:pt x="195" y="162"/>
                    </a:lnTo>
                    <a:lnTo>
                      <a:pt x="197" y="171"/>
                    </a:lnTo>
                    <a:lnTo>
                      <a:pt x="197" y="180"/>
                    </a:lnTo>
                    <a:lnTo>
                      <a:pt x="199" y="190"/>
                    </a:lnTo>
                    <a:lnTo>
                      <a:pt x="197" y="200"/>
                    </a:lnTo>
                    <a:lnTo>
                      <a:pt x="196" y="209"/>
                    </a:lnTo>
                    <a:lnTo>
                      <a:pt x="195" y="219"/>
                    </a:lnTo>
                    <a:lnTo>
                      <a:pt x="191" y="228"/>
                    </a:lnTo>
                    <a:lnTo>
                      <a:pt x="187" y="236"/>
                    </a:lnTo>
                    <a:lnTo>
                      <a:pt x="183" y="245"/>
                    </a:lnTo>
                    <a:lnTo>
                      <a:pt x="178" y="252"/>
                    </a:lnTo>
                    <a:lnTo>
                      <a:pt x="172" y="260"/>
                    </a:lnTo>
                    <a:lnTo>
                      <a:pt x="164" y="266"/>
                    </a:lnTo>
                    <a:lnTo>
                      <a:pt x="157" y="273"/>
                    </a:lnTo>
                    <a:lnTo>
                      <a:pt x="149" y="278"/>
                    </a:lnTo>
                    <a:lnTo>
                      <a:pt x="140" y="281"/>
                    </a:lnTo>
                    <a:lnTo>
                      <a:pt x="131" y="284"/>
                    </a:lnTo>
                    <a:lnTo>
                      <a:pt x="122" y="287"/>
                    </a:lnTo>
                    <a:lnTo>
                      <a:pt x="112" y="288"/>
                    </a:lnTo>
                    <a:lnTo>
                      <a:pt x="102" y="288"/>
                    </a:lnTo>
                    <a:lnTo>
                      <a:pt x="90" y="288"/>
                    </a:lnTo>
                    <a:lnTo>
                      <a:pt x="80" y="287"/>
                    </a:lnTo>
                    <a:lnTo>
                      <a:pt x="70" y="284"/>
                    </a:lnTo>
                    <a:lnTo>
                      <a:pt x="60" y="280"/>
                    </a:lnTo>
                    <a:lnTo>
                      <a:pt x="51" y="275"/>
                    </a:lnTo>
                    <a:lnTo>
                      <a:pt x="43" y="270"/>
                    </a:lnTo>
                    <a:lnTo>
                      <a:pt x="36" y="264"/>
                    </a:lnTo>
                    <a:lnTo>
                      <a:pt x="28" y="256"/>
                    </a:lnTo>
                    <a:lnTo>
                      <a:pt x="22" y="247"/>
                    </a:lnTo>
                    <a:lnTo>
                      <a:pt x="15" y="238"/>
                    </a:lnTo>
                    <a:lnTo>
                      <a:pt x="10" y="228"/>
                    </a:lnTo>
                    <a:lnTo>
                      <a:pt x="7" y="218"/>
                    </a:lnTo>
                    <a:lnTo>
                      <a:pt x="4" y="206"/>
                    </a:lnTo>
                    <a:lnTo>
                      <a:pt x="1" y="195"/>
                    </a:lnTo>
                    <a:lnTo>
                      <a:pt x="0" y="182"/>
                    </a:lnTo>
                    <a:lnTo>
                      <a:pt x="0" y="170"/>
                    </a:lnTo>
                    <a:lnTo>
                      <a:pt x="0" y="156"/>
                    </a:lnTo>
                    <a:lnTo>
                      <a:pt x="1" y="142"/>
                    </a:lnTo>
                    <a:lnTo>
                      <a:pt x="4" y="129"/>
                    </a:lnTo>
                    <a:lnTo>
                      <a:pt x="7" y="117"/>
                    </a:lnTo>
                    <a:lnTo>
                      <a:pt x="10" y="105"/>
                    </a:lnTo>
                    <a:lnTo>
                      <a:pt x="14" y="93"/>
                    </a:lnTo>
                    <a:lnTo>
                      <a:pt x="19" y="83"/>
                    </a:lnTo>
                    <a:lnTo>
                      <a:pt x="26" y="72"/>
                    </a:lnTo>
                    <a:lnTo>
                      <a:pt x="32" y="63"/>
                    </a:lnTo>
                    <a:lnTo>
                      <a:pt x="40" y="54"/>
                    </a:lnTo>
                    <a:lnTo>
                      <a:pt x="47" y="45"/>
                    </a:lnTo>
                    <a:lnTo>
                      <a:pt x="55" y="37"/>
                    </a:lnTo>
                    <a:lnTo>
                      <a:pt x="62" y="31"/>
                    </a:lnTo>
                    <a:lnTo>
                      <a:pt x="71" y="26"/>
                    </a:lnTo>
                    <a:lnTo>
                      <a:pt x="82" y="21"/>
                    </a:lnTo>
                    <a:lnTo>
                      <a:pt x="90" y="16"/>
                    </a:lnTo>
                    <a:lnTo>
                      <a:pt x="111" y="9"/>
                    </a:lnTo>
                    <a:lnTo>
                      <a:pt x="130" y="4"/>
                    </a:lnTo>
                    <a:lnTo>
                      <a:pt x="150" y="2"/>
                    </a:lnTo>
                    <a:lnTo>
                      <a:pt x="169" y="0"/>
                    </a:lnTo>
                    <a:close/>
                    <a:moveTo>
                      <a:pt x="40" y="180"/>
                    </a:moveTo>
                    <a:lnTo>
                      <a:pt x="41" y="196"/>
                    </a:lnTo>
                    <a:lnTo>
                      <a:pt x="43" y="210"/>
                    </a:lnTo>
                    <a:lnTo>
                      <a:pt x="48" y="224"/>
                    </a:lnTo>
                    <a:lnTo>
                      <a:pt x="56" y="236"/>
                    </a:lnTo>
                    <a:lnTo>
                      <a:pt x="60" y="241"/>
                    </a:lnTo>
                    <a:lnTo>
                      <a:pt x="65" y="246"/>
                    </a:lnTo>
                    <a:lnTo>
                      <a:pt x="70" y="250"/>
                    </a:lnTo>
                    <a:lnTo>
                      <a:pt x="76" y="252"/>
                    </a:lnTo>
                    <a:lnTo>
                      <a:pt x="82" y="255"/>
                    </a:lnTo>
                    <a:lnTo>
                      <a:pt x="88" y="256"/>
                    </a:lnTo>
                    <a:lnTo>
                      <a:pt x="96" y="257"/>
                    </a:lnTo>
                    <a:lnTo>
                      <a:pt x="102" y="257"/>
                    </a:lnTo>
                    <a:lnTo>
                      <a:pt x="115" y="257"/>
                    </a:lnTo>
                    <a:lnTo>
                      <a:pt x="125" y="254"/>
                    </a:lnTo>
                    <a:lnTo>
                      <a:pt x="134" y="247"/>
                    </a:lnTo>
                    <a:lnTo>
                      <a:pt x="143" y="240"/>
                    </a:lnTo>
                    <a:lnTo>
                      <a:pt x="149" y="229"/>
                    </a:lnTo>
                    <a:lnTo>
                      <a:pt x="154" y="219"/>
                    </a:lnTo>
                    <a:lnTo>
                      <a:pt x="157" y="206"/>
                    </a:lnTo>
                    <a:lnTo>
                      <a:pt x="158" y="192"/>
                    </a:lnTo>
                    <a:lnTo>
                      <a:pt x="157" y="178"/>
                    </a:lnTo>
                    <a:lnTo>
                      <a:pt x="154" y="167"/>
                    </a:lnTo>
                    <a:lnTo>
                      <a:pt x="149" y="156"/>
                    </a:lnTo>
                    <a:lnTo>
                      <a:pt x="141" y="147"/>
                    </a:lnTo>
                    <a:lnTo>
                      <a:pt x="134" y="139"/>
                    </a:lnTo>
                    <a:lnTo>
                      <a:pt x="124" y="134"/>
                    </a:lnTo>
                    <a:lnTo>
                      <a:pt x="112" y="130"/>
                    </a:lnTo>
                    <a:lnTo>
                      <a:pt x="99" y="129"/>
                    </a:lnTo>
                    <a:lnTo>
                      <a:pt x="88" y="130"/>
                    </a:lnTo>
                    <a:lnTo>
                      <a:pt x="78" y="133"/>
                    </a:lnTo>
                    <a:lnTo>
                      <a:pt x="68" y="138"/>
                    </a:lnTo>
                    <a:lnTo>
                      <a:pt x="59" y="145"/>
                    </a:lnTo>
                    <a:lnTo>
                      <a:pt x="50" y="153"/>
                    </a:lnTo>
                    <a:lnTo>
                      <a:pt x="45" y="162"/>
                    </a:lnTo>
                    <a:lnTo>
                      <a:pt x="41" y="171"/>
                    </a:lnTo>
                    <a:lnTo>
                      <a:pt x="40" y="1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3" name="Freeform 98"/>
              <p:cNvSpPr>
                <a:spLocks noEditPoints="1"/>
              </p:cNvSpPr>
              <p:nvPr/>
            </p:nvSpPr>
            <p:spPr bwMode="auto">
              <a:xfrm>
                <a:off x="3808" y="3631"/>
                <a:ext cx="48" cy="72"/>
              </a:xfrm>
              <a:custGeom>
                <a:avLst/>
                <a:gdLst>
                  <a:gd name="T0" fmla="*/ 195 w 195"/>
                  <a:gd name="T1" fmla="*/ 158 h 288"/>
                  <a:gd name="T2" fmla="*/ 192 w 195"/>
                  <a:gd name="T3" fmla="*/ 190 h 288"/>
                  <a:gd name="T4" fmla="*/ 185 w 195"/>
                  <a:gd name="T5" fmla="*/ 217 h 288"/>
                  <a:gd name="T6" fmla="*/ 176 w 195"/>
                  <a:gd name="T7" fmla="*/ 239 h 288"/>
                  <a:gd name="T8" fmla="*/ 163 w 195"/>
                  <a:gd name="T9" fmla="*/ 259 h 288"/>
                  <a:gd name="T10" fmla="*/ 147 w 195"/>
                  <a:gd name="T11" fmla="*/ 273 h 288"/>
                  <a:gd name="T12" fmla="*/ 129 w 195"/>
                  <a:gd name="T13" fmla="*/ 283 h 288"/>
                  <a:gd name="T14" fmla="*/ 107 w 195"/>
                  <a:gd name="T15" fmla="*/ 288 h 288"/>
                  <a:gd name="T16" fmla="*/ 86 w 195"/>
                  <a:gd name="T17" fmla="*/ 288 h 288"/>
                  <a:gd name="T18" fmla="*/ 65 w 195"/>
                  <a:gd name="T19" fmla="*/ 283 h 288"/>
                  <a:gd name="T20" fmla="*/ 47 w 195"/>
                  <a:gd name="T21" fmla="*/ 273 h 288"/>
                  <a:gd name="T22" fmla="*/ 32 w 195"/>
                  <a:gd name="T23" fmla="*/ 259 h 288"/>
                  <a:gd name="T24" fmla="*/ 20 w 195"/>
                  <a:gd name="T25" fmla="*/ 239 h 288"/>
                  <a:gd name="T26" fmla="*/ 11 w 195"/>
                  <a:gd name="T27" fmla="*/ 218 h 288"/>
                  <a:gd name="T28" fmla="*/ 3 w 195"/>
                  <a:gd name="T29" fmla="*/ 191 h 288"/>
                  <a:gd name="T30" fmla="*/ 0 w 195"/>
                  <a:gd name="T31" fmla="*/ 161 h 288"/>
                  <a:gd name="T32" fmla="*/ 0 w 195"/>
                  <a:gd name="T33" fmla="*/ 129 h 288"/>
                  <a:gd name="T34" fmla="*/ 4 w 195"/>
                  <a:gd name="T35" fmla="*/ 98 h 288"/>
                  <a:gd name="T36" fmla="*/ 11 w 195"/>
                  <a:gd name="T37" fmla="*/ 72 h 288"/>
                  <a:gd name="T38" fmla="*/ 21 w 195"/>
                  <a:gd name="T39" fmla="*/ 49 h 288"/>
                  <a:gd name="T40" fmla="*/ 35 w 195"/>
                  <a:gd name="T41" fmla="*/ 30 h 288"/>
                  <a:gd name="T42" fmla="*/ 50 w 195"/>
                  <a:gd name="T43" fmla="*/ 16 h 288"/>
                  <a:gd name="T44" fmla="*/ 69 w 195"/>
                  <a:gd name="T45" fmla="*/ 5 h 288"/>
                  <a:gd name="T46" fmla="*/ 89 w 195"/>
                  <a:gd name="T47" fmla="*/ 0 h 288"/>
                  <a:gd name="T48" fmla="*/ 111 w 195"/>
                  <a:gd name="T49" fmla="*/ 0 h 288"/>
                  <a:gd name="T50" fmla="*/ 131 w 195"/>
                  <a:gd name="T51" fmla="*/ 5 h 288"/>
                  <a:gd name="T52" fmla="*/ 149 w 195"/>
                  <a:gd name="T53" fmla="*/ 14 h 288"/>
                  <a:gd name="T54" fmla="*/ 165 w 195"/>
                  <a:gd name="T55" fmla="*/ 28 h 288"/>
                  <a:gd name="T56" fmla="*/ 176 w 195"/>
                  <a:gd name="T57" fmla="*/ 47 h 288"/>
                  <a:gd name="T58" fmla="*/ 186 w 195"/>
                  <a:gd name="T59" fmla="*/ 69 h 288"/>
                  <a:gd name="T60" fmla="*/ 192 w 195"/>
                  <a:gd name="T61" fmla="*/ 96 h 288"/>
                  <a:gd name="T62" fmla="*/ 195 w 195"/>
                  <a:gd name="T63" fmla="*/ 125 h 288"/>
                  <a:gd name="T64" fmla="*/ 40 w 195"/>
                  <a:gd name="T65" fmla="*/ 143 h 288"/>
                  <a:gd name="T66" fmla="*/ 44 w 195"/>
                  <a:gd name="T67" fmla="*/ 191 h 288"/>
                  <a:gd name="T68" fmla="*/ 49 w 195"/>
                  <a:gd name="T69" fmla="*/ 210 h 288"/>
                  <a:gd name="T70" fmla="*/ 55 w 195"/>
                  <a:gd name="T71" fmla="*/ 227 h 288"/>
                  <a:gd name="T72" fmla="*/ 64 w 195"/>
                  <a:gd name="T73" fmla="*/ 241 h 288"/>
                  <a:gd name="T74" fmla="*/ 73 w 195"/>
                  <a:gd name="T75" fmla="*/ 250 h 288"/>
                  <a:gd name="T76" fmla="*/ 84 w 195"/>
                  <a:gd name="T77" fmla="*/ 255 h 288"/>
                  <a:gd name="T78" fmla="*/ 97 w 195"/>
                  <a:gd name="T79" fmla="*/ 257 h 288"/>
                  <a:gd name="T80" fmla="*/ 110 w 195"/>
                  <a:gd name="T81" fmla="*/ 255 h 288"/>
                  <a:gd name="T82" fmla="*/ 121 w 195"/>
                  <a:gd name="T83" fmla="*/ 250 h 288"/>
                  <a:gd name="T84" fmla="*/ 131 w 195"/>
                  <a:gd name="T85" fmla="*/ 241 h 288"/>
                  <a:gd name="T86" fmla="*/ 140 w 195"/>
                  <a:gd name="T87" fmla="*/ 228 h 288"/>
                  <a:gd name="T88" fmla="*/ 147 w 195"/>
                  <a:gd name="T89" fmla="*/ 212 h 288"/>
                  <a:gd name="T90" fmla="*/ 152 w 195"/>
                  <a:gd name="T91" fmla="*/ 191 h 288"/>
                  <a:gd name="T92" fmla="*/ 154 w 195"/>
                  <a:gd name="T93" fmla="*/ 143 h 288"/>
                  <a:gd name="T94" fmla="*/ 152 w 195"/>
                  <a:gd name="T95" fmla="*/ 96 h 288"/>
                  <a:gd name="T96" fmla="*/ 147 w 195"/>
                  <a:gd name="T97" fmla="*/ 77 h 288"/>
                  <a:gd name="T98" fmla="*/ 140 w 195"/>
                  <a:gd name="T99" fmla="*/ 60 h 288"/>
                  <a:gd name="T100" fmla="*/ 133 w 195"/>
                  <a:gd name="T101" fmla="*/ 47 h 288"/>
                  <a:gd name="T102" fmla="*/ 123 w 195"/>
                  <a:gd name="T103" fmla="*/ 39 h 288"/>
                  <a:gd name="T104" fmla="*/ 111 w 195"/>
                  <a:gd name="T105" fmla="*/ 33 h 288"/>
                  <a:gd name="T106" fmla="*/ 97 w 195"/>
                  <a:gd name="T107" fmla="*/ 31 h 288"/>
                  <a:gd name="T108" fmla="*/ 86 w 195"/>
                  <a:gd name="T109" fmla="*/ 33 h 288"/>
                  <a:gd name="T110" fmla="*/ 74 w 195"/>
                  <a:gd name="T111" fmla="*/ 39 h 288"/>
                  <a:gd name="T112" fmla="*/ 64 w 195"/>
                  <a:gd name="T113" fmla="*/ 47 h 288"/>
                  <a:gd name="T114" fmla="*/ 55 w 195"/>
                  <a:gd name="T115" fmla="*/ 61 h 288"/>
                  <a:gd name="T116" fmla="*/ 49 w 195"/>
                  <a:gd name="T117" fmla="*/ 78 h 288"/>
                  <a:gd name="T118" fmla="*/ 44 w 195"/>
                  <a:gd name="T119" fmla="*/ 97 h 288"/>
                  <a:gd name="T120" fmla="*/ 40 w 195"/>
                  <a:gd name="T121" fmla="*/ 14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 h="288">
                    <a:moveTo>
                      <a:pt x="195" y="142"/>
                    </a:moveTo>
                    <a:lnTo>
                      <a:pt x="195" y="158"/>
                    </a:lnTo>
                    <a:lnTo>
                      <a:pt x="194" y="175"/>
                    </a:lnTo>
                    <a:lnTo>
                      <a:pt x="192" y="190"/>
                    </a:lnTo>
                    <a:lnTo>
                      <a:pt x="189" y="204"/>
                    </a:lnTo>
                    <a:lnTo>
                      <a:pt x="185" y="217"/>
                    </a:lnTo>
                    <a:lnTo>
                      <a:pt x="181" y="228"/>
                    </a:lnTo>
                    <a:lnTo>
                      <a:pt x="176" y="239"/>
                    </a:lnTo>
                    <a:lnTo>
                      <a:pt x="170" y="250"/>
                    </a:lnTo>
                    <a:lnTo>
                      <a:pt x="163" y="259"/>
                    </a:lnTo>
                    <a:lnTo>
                      <a:pt x="156" y="266"/>
                    </a:lnTo>
                    <a:lnTo>
                      <a:pt x="147" y="273"/>
                    </a:lnTo>
                    <a:lnTo>
                      <a:pt x="138" y="279"/>
                    </a:lnTo>
                    <a:lnTo>
                      <a:pt x="129" y="283"/>
                    </a:lnTo>
                    <a:lnTo>
                      <a:pt x="119" y="285"/>
                    </a:lnTo>
                    <a:lnTo>
                      <a:pt x="107" y="288"/>
                    </a:lnTo>
                    <a:lnTo>
                      <a:pt x="96" y="288"/>
                    </a:lnTo>
                    <a:lnTo>
                      <a:pt x="86" y="288"/>
                    </a:lnTo>
                    <a:lnTo>
                      <a:pt x="75" y="285"/>
                    </a:lnTo>
                    <a:lnTo>
                      <a:pt x="65" y="283"/>
                    </a:lnTo>
                    <a:lnTo>
                      <a:pt x="56" y="279"/>
                    </a:lnTo>
                    <a:lnTo>
                      <a:pt x="47" y="273"/>
                    </a:lnTo>
                    <a:lnTo>
                      <a:pt x="40" y="266"/>
                    </a:lnTo>
                    <a:lnTo>
                      <a:pt x="32" y="259"/>
                    </a:lnTo>
                    <a:lnTo>
                      <a:pt x="26" y="250"/>
                    </a:lnTo>
                    <a:lnTo>
                      <a:pt x="20" y="239"/>
                    </a:lnTo>
                    <a:lnTo>
                      <a:pt x="14" y="229"/>
                    </a:lnTo>
                    <a:lnTo>
                      <a:pt x="11" y="218"/>
                    </a:lnTo>
                    <a:lnTo>
                      <a:pt x="7" y="205"/>
                    </a:lnTo>
                    <a:lnTo>
                      <a:pt x="3" y="191"/>
                    </a:lnTo>
                    <a:lnTo>
                      <a:pt x="2" y="177"/>
                    </a:lnTo>
                    <a:lnTo>
                      <a:pt x="0" y="161"/>
                    </a:lnTo>
                    <a:lnTo>
                      <a:pt x="0" y="145"/>
                    </a:lnTo>
                    <a:lnTo>
                      <a:pt x="0" y="129"/>
                    </a:lnTo>
                    <a:lnTo>
                      <a:pt x="2" y="114"/>
                    </a:lnTo>
                    <a:lnTo>
                      <a:pt x="4" y="98"/>
                    </a:lnTo>
                    <a:lnTo>
                      <a:pt x="7" y="84"/>
                    </a:lnTo>
                    <a:lnTo>
                      <a:pt x="11" y="72"/>
                    </a:lnTo>
                    <a:lnTo>
                      <a:pt x="16" y="60"/>
                    </a:lnTo>
                    <a:lnTo>
                      <a:pt x="21" y="49"/>
                    </a:lnTo>
                    <a:lnTo>
                      <a:pt x="27" y="39"/>
                    </a:lnTo>
                    <a:lnTo>
                      <a:pt x="35" y="30"/>
                    </a:lnTo>
                    <a:lnTo>
                      <a:pt x="42" y="22"/>
                    </a:lnTo>
                    <a:lnTo>
                      <a:pt x="50" y="16"/>
                    </a:lnTo>
                    <a:lnTo>
                      <a:pt x="59" y="9"/>
                    </a:lnTo>
                    <a:lnTo>
                      <a:pt x="69" y="5"/>
                    </a:lnTo>
                    <a:lnTo>
                      <a:pt x="78" y="3"/>
                    </a:lnTo>
                    <a:lnTo>
                      <a:pt x="89" y="0"/>
                    </a:lnTo>
                    <a:lnTo>
                      <a:pt x="100" y="0"/>
                    </a:lnTo>
                    <a:lnTo>
                      <a:pt x="111" y="0"/>
                    </a:lnTo>
                    <a:lnTo>
                      <a:pt x="121" y="3"/>
                    </a:lnTo>
                    <a:lnTo>
                      <a:pt x="131" y="5"/>
                    </a:lnTo>
                    <a:lnTo>
                      <a:pt x="140" y="9"/>
                    </a:lnTo>
                    <a:lnTo>
                      <a:pt x="149" y="14"/>
                    </a:lnTo>
                    <a:lnTo>
                      <a:pt x="157" y="21"/>
                    </a:lnTo>
                    <a:lnTo>
                      <a:pt x="165" y="28"/>
                    </a:lnTo>
                    <a:lnTo>
                      <a:pt x="171" y="37"/>
                    </a:lnTo>
                    <a:lnTo>
                      <a:pt x="176" y="47"/>
                    </a:lnTo>
                    <a:lnTo>
                      <a:pt x="181" y="58"/>
                    </a:lnTo>
                    <a:lnTo>
                      <a:pt x="186" y="69"/>
                    </a:lnTo>
                    <a:lnTo>
                      <a:pt x="190" y="82"/>
                    </a:lnTo>
                    <a:lnTo>
                      <a:pt x="192" y="96"/>
                    </a:lnTo>
                    <a:lnTo>
                      <a:pt x="194" y="110"/>
                    </a:lnTo>
                    <a:lnTo>
                      <a:pt x="195" y="125"/>
                    </a:lnTo>
                    <a:lnTo>
                      <a:pt x="195" y="142"/>
                    </a:lnTo>
                    <a:close/>
                    <a:moveTo>
                      <a:pt x="40" y="143"/>
                    </a:moveTo>
                    <a:lnTo>
                      <a:pt x="41" y="168"/>
                    </a:lnTo>
                    <a:lnTo>
                      <a:pt x="44" y="191"/>
                    </a:lnTo>
                    <a:lnTo>
                      <a:pt x="46" y="201"/>
                    </a:lnTo>
                    <a:lnTo>
                      <a:pt x="49" y="210"/>
                    </a:lnTo>
                    <a:lnTo>
                      <a:pt x="51" y="219"/>
                    </a:lnTo>
                    <a:lnTo>
                      <a:pt x="55" y="227"/>
                    </a:lnTo>
                    <a:lnTo>
                      <a:pt x="59" y="234"/>
                    </a:lnTo>
                    <a:lnTo>
                      <a:pt x="64" y="241"/>
                    </a:lnTo>
                    <a:lnTo>
                      <a:pt x="68" y="246"/>
                    </a:lnTo>
                    <a:lnTo>
                      <a:pt x="73" y="250"/>
                    </a:lnTo>
                    <a:lnTo>
                      <a:pt x="78" y="253"/>
                    </a:lnTo>
                    <a:lnTo>
                      <a:pt x="84" y="255"/>
                    </a:lnTo>
                    <a:lnTo>
                      <a:pt x="91" y="257"/>
                    </a:lnTo>
                    <a:lnTo>
                      <a:pt x="97" y="257"/>
                    </a:lnTo>
                    <a:lnTo>
                      <a:pt x="103" y="257"/>
                    </a:lnTo>
                    <a:lnTo>
                      <a:pt x="110" y="255"/>
                    </a:lnTo>
                    <a:lnTo>
                      <a:pt x="116" y="253"/>
                    </a:lnTo>
                    <a:lnTo>
                      <a:pt x="121" y="250"/>
                    </a:lnTo>
                    <a:lnTo>
                      <a:pt x="126" y="246"/>
                    </a:lnTo>
                    <a:lnTo>
                      <a:pt x="131" y="241"/>
                    </a:lnTo>
                    <a:lnTo>
                      <a:pt x="137" y="234"/>
                    </a:lnTo>
                    <a:lnTo>
                      <a:pt x="140" y="228"/>
                    </a:lnTo>
                    <a:lnTo>
                      <a:pt x="143" y="220"/>
                    </a:lnTo>
                    <a:lnTo>
                      <a:pt x="147" y="212"/>
                    </a:lnTo>
                    <a:lnTo>
                      <a:pt x="149" y="203"/>
                    </a:lnTo>
                    <a:lnTo>
                      <a:pt x="152" y="191"/>
                    </a:lnTo>
                    <a:lnTo>
                      <a:pt x="154" y="170"/>
                    </a:lnTo>
                    <a:lnTo>
                      <a:pt x="154" y="143"/>
                    </a:lnTo>
                    <a:lnTo>
                      <a:pt x="154" y="117"/>
                    </a:lnTo>
                    <a:lnTo>
                      <a:pt x="152" y="96"/>
                    </a:lnTo>
                    <a:lnTo>
                      <a:pt x="149" y="86"/>
                    </a:lnTo>
                    <a:lnTo>
                      <a:pt x="147" y="77"/>
                    </a:lnTo>
                    <a:lnTo>
                      <a:pt x="144" y="68"/>
                    </a:lnTo>
                    <a:lnTo>
                      <a:pt x="140" y="60"/>
                    </a:lnTo>
                    <a:lnTo>
                      <a:pt x="137" y="54"/>
                    </a:lnTo>
                    <a:lnTo>
                      <a:pt x="133" y="47"/>
                    </a:lnTo>
                    <a:lnTo>
                      <a:pt x="128" y="42"/>
                    </a:lnTo>
                    <a:lnTo>
                      <a:pt x="123" y="39"/>
                    </a:lnTo>
                    <a:lnTo>
                      <a:pt x="117" y="35"/>
                    </a:lnTo>
                    <a:lnTo>
                      <a:pt x="111" y="33"/>
                    </a:lnTo>
                    <a:lnTo>
                      <a:pt x="105" y="31"/>
                    </a:lnTo>
                    <a:lnTo>
                      <a:pt x="97" y="31"/>
                    </a:lnTo>
                    <a:lnTo>
                      <a:pt x="91" y="31"/>
                    </a:lnTo>
                    <a:lnTo>
                      <a:pt x="86" y="33"/>
                    </a:lnTo>
                    <a:lnTo>
                      <a:pt x="79" y="35"/>
                    </a:lnTo>
                    <a:lnTo>
                      <a:pt x="74" y="39"/>
                    </a:lnTo>
                    <a:lnTo>
                      <a:pt x="69" y="42"/>
                    </a:lnTo>
                    <a:lnTo>
                      <a:pt x="64" y="47"/>
                    </a:lnTo>
                    <a:lnTo>
                      <a:pt x="60" y="54"/>
                    </a:lnTo>
                    <a:lnTo>
                      <a:pt x="55" y="61"/>
                    </a:lnTo>
                    <a:lnTo>
                      <a:pt x="51" y="69"/>
                    </a:lnTo>
                    <a:lnTo>
                      <a:pt x="49" y="78"/>
                    </a:lnTo>
                    <a:lnTo>
                      <a:pt x="46" y="87"/>
                    </a:lnTo>
                    <a:lnTo>
                      <a:pt x="44" y="97"/>
                    </a:lnTo>
                    <a:lnTo>
                      <a:pt x="41" y="119"/>
                    </a:lnTo>
                    <a:lnTo>
                      <a:pt x="4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4" name="Freeform 99"/>
              <p:cNvSpPr>
                <a:spLocks/>
              </p:cNvSpPr>
              <p:nvPr/>
            </p:nvSpPr>
            <p:spPr bwMode="auto">
              <a:xfrm>
                <a:off x="3866" y="3689"/>
                <a:ext cx="13" cy="14"/>
              </a:xfrm>
              <a:custGeom>
                <a:avLst/>
                <a:gdLst>
                  <a:gd name="T0" fmla="*/ 55 w 55"/>
                  <a:gd name="T1" fmla="*/ 28 h 56"/>
                  <a:gd name="T2" fmla="*/ 54 w 55"/>
                  <a:gd name="T3" fmla="*/ 34 h 56"/>
                  <a:gd name="T4" fmla="*/ 52 w 55"/>
                  <a:gd name="T5" fmla="*/ 39 h 56"/>
                  <a:gd name="T6" fmla="*/ 50 w 55"/>
                  <a:gd name="T7" fmla="*/ 44 h 56"/>
                  <a:gd name="T8" fmla="*/ 47 w 55"/>
                  <a:gd name="T9" fmla="*/ 48 h 56"/>
                  <a:gd name="T10" fmla="*/ 42 w 55"/>
                  <a:gd name="T11" fmla="*/ 52 h 56"/>
                  <a:gd name="T12" fmla="*/ 38 w 55"/>
                  <a:gd name="T13" fmla="*/ 55 h 56"/>
                  <a:gd name="T14" fmla="*/ 33 w 55"/>
                  <a:gd name="T15" fmla="*/ 56 h 56"/>
                  <a:gd name="T16" fmla="*/ 27 w 55"/>
                  <a:gd name="T17" fmla="*/ 56 h 56"/>
                  <a:gd name="T18" fmla="*/ 22 w 55"/>
                  <a:gd name="T19" fmla="*/ 56 h 56"/>
                  <a:gd name="T20" fmla="*/ 17 w 55"/>
                  <a:gd name="T21" fmla="*/ 55 h 56"/>
                  <a:gd name="T22" fmla="*/ 12 w 55"/>
                  <a:gd name="T23" fmla="*/ 52 h 56"/>
                  <a:gd name="T24" fmla="*/ 8 w 55"/>
                  <a:gd name="T25" fmla="*/ 48 h 56"/>
                  <a:gd name="T26" fmla="*/ 5 w 55"/>
                  <a:gd name="T27" fmla="*/ 44 h 56"/>
                  <a:gd name="T28" fmla="*/ 3 w 55"/>
                  <a:gd name="T29" fmla="*/ 39 h 56"/>
                  <a:gd name="T30" fmla="*/ 1 w 55"/>
                  <a:gd name="T31" fmla="*/ 34 h 56"/>
                  <a:gd name="T32" fmla="*/ 0 w 55"/>
                  <a:gd name="T33" fmla="*/ 28 h 56"/>
                  <a:gd name="T34" fmla="*/ 1 w 55"/>
                  <a:gd name="T35" fmla="*/ 23 h 56"/>
                  <a:gd name="T36" fmla="*/ 3 w 55"/>
                  <a:gd name="T37" fmla="*/ 18 h 56"/>
                  <a:gd name="T38" fmla="*/ 5 w 55"/>
                  <a:gd name="T39" fmla="*/ 13 h 56"/>
                  <a:gd name="T40" fmla="*/ 8 w 55"/>
                  <a:gd name="T41" fmla="*/ 7 h 56"/>
                  <a:gd name="T42" fmla="*/ 13 w 55"/>
                  <a:gd name="T43" fmla="*/ 5 h 56"/>
                  <a:gd name="T44" fmla="*/ 17 w 55"/>
                  <a:gd name="T45" fmla="*/ 2 h 56"/>
                  <a:gd name="T46" fmla="*/ 22 w 55"/>
                  <a:gd name="T47" fmla="*/ 0 h 56"/>
                  <a:gd name="T48" fmla="*/ 28 w 55"/>
                  <a:gd name="T49" fmla="*/ 0 h 56"/>
                  <a:gd name="T50" fmla="*/ 33 w 55"/>
                  <a:gd name="T51" fmla="*/ 0 h 56"/>
                  <a:gd name="T52" fmla="*/ 38 w 55"/>
                  <a:gd name="T53" fmla="*/ 2 h 56"/>
                  <a:gd name="T54" fmla="*/ 43 w 55"/>
                  <a:gd name="T55" fmla="*/ 5 h 56"/>
                  <a:gd name="T56" fmla="*/ 47 w 55"/>
                  <a:gd name="T57" fmla="*/ 7 h 56"/>
                  <a:gd name="T58" fmla="*/ 50 w 55"/>
                  <a:gd name="T59" fmla="*/ 13 h 56"/>
                  <a:gd name="T60" fmla="*/ 52 w 55"/>
                  <a:gd name="T61" fmla="*/ 16 h 56"/>
                  <a:gd name="T62" fmla="*/ 54 w 55"/>
                  <a:gd name="T63" fmla="*/ 23 h 56"/>
                  <a:gd name="T64" fmla="*/ 55 w 55"/>
                  <a:gd name="T6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6">
                    <a:moveTo>
                      <a:pt x="55" y="28"/>
                    </a:moveTo>
                    <a:lnTo>
                      <a:pt x="54" y="34"/>
                    </a:lnTo>
                    <a:lnTo>
                      <a:pt x="52" y="39"/>
                    </a:lnTo>
                    <a:lnTo>
                      <a:pt x="50" y="44"/>
                    </a:lnTo>
                    <a:lnTo>
                      <a:pt x="47" y="48"/>
                    </a:lnTo>
                    <a:lnTo>
                      <a:pt x="42" y="52"/>
                    </a:lnTo>
                    <a:lnTo>
                      <a:pt x="38" y="55"/>
                    </a:lnTo>
                    <a:lnTo>
                      <a:pt x="33" y="56"/>
                    </a:lnTo>
                    <a:lnTo>
                      <a:pt x="27" y="56"/>
                    </a:lnTo>
                    <a:lnTo>
                      <a:pt x="22" y="56"/>
                    </a:lnTo>
                    <a:lnTo>
                      <a:pt x="17" y="55"/>
                    </a:lnTo>
                    <a:lnTo>
                      <a:pt x="12" y="52"/>
                    </a:lnTo>
                    <a:lnTo>
                      <a:pt x="8" y="48"/>
                    </a:lnTo>
                    <a:lnTo>
                      <a:pt x="5" y="44"/>
                    </a:lnTo>
                    <a:lnTo>
                      <a:pt x="3" y="39"/>
                    </a:lnTo>
                    <a:lnTo>
                      <a:pt x="1" y="34"/>
                    </a:lnTo>
                    <a:lnTo>
                      <a:pt x="0" y="28"/>
                    </a:lnTo>
                    <a:lnTo>
                      <a:pt x="1" y="23"/>
                    </a:lnTo>
                    <a:lnTo>
                      <a:pt x="3" y="18"/>
                    </a:lnTo>
                    <a:lnTo>
                      <a:pt x="5" y="13"/>
                    </a:lnTo>
                    <a:lnTo>
                      <a:pt x="8" y="7"/>
                    </a:lnTo>
                    <a:lnTo>
                      <a:pt x="13" y="5"/>
                    </a:lnTo>
                    <a:lnTo>
                      <a:pt x="17" y="2"/>
                    </a:lnTo>
                    <a:lnTo>
                      <a:pt x="22" y="0"/>
                    </a:lnTo>
                    <a:lnTo>
                      <a:pt x="28" y="0"/>
                    </a:lnTo>
                    <a:lnTo>
                      <a:pt x="33" y="0"/>
                    </a:lnTo>
                    <a:lnTo>
                      <a:pt x="38" y="2"/>
                    </a:lnTo>
                    <a:lnTo>
                      <a:pt x="43" y="5"/>
                    </a:lnTo>
                    <a:lnTo>
                      <a:pt x="47" y="7"/>
                    </a:lnTo>
                    <a:lnTo>
                      <a:pt x="50" y="13"/>
                    </a:lnTo>
                    <a:lnTo>
                      <a:pt x="52" y="16"/>
                    </a:lnTo>
                    <a:lnTo>
                      <a:pt x="54" y="23"/>
                    </a:lnTo>
                    <a:lnTo>
                      <a:pt x="55"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5" name="Freeform 100"/>
              <p:cNvSpPr>
                <a:spLocks noEditPoints="1"/>
              </p:cNvSpPr>
              <p:nvPr/>
            </p:nvSpPr>
            <p:spPr bwMode="auto">
              <a:xfrm>
                <a:off x="3887" y="3631"/>
                <a:ext cx="49" cy="72"/>
              </a:xfrm>
              <a:custGeom>
                <a:avLst/>
                <a:gdLst>
                  <a:gd name="T0" fmla="*/ 195 w 196"/>
                  <a:gd name="T1" fmla="*/ 158 h 288"/>
                  <a:gd name="T2" fmla="*/ 192 w 196"/>
                  <a:gd name="T3" fmla="*/ 190 h 288"/>
                  <a:gd name="T4" fmla="*/ 186 w 196"/>
                  <a:gd name="T5" fmla="*/ 217 h 288"/>
                  <a:gd name="T6" fmla="*/ 176 w 196"/>
                  <a:gd name="T7" fmla="*/ 239 h 288"/>
                  <a:gd name="T8" fmla="*/ 163 w 196"/>
                  <a:gd name="T9" fmla="*/ 259 h 288"/>
                  <a:gd name="T10" fmla="*/ 147 w 196"/>
                  <a:gd name="T11" fmla="*/ 273 h 288"/>
                  <a:gd name="T12" fmla="*/ 129 w 196"/>
                  <a:gd name="T13" fmla="*/ 283 h 288"/>
                  <a:gd name="T14" fmla="*/ 107 w 196"/>
                  <a:gd name="T15" fmla="*/ 288 h 288"/>
                  <a:gd name="T16" fmla="*/ 86 w 196"/>
                  <a:gd name="T17" fmla="*/ 288 h 288"/>
                  <a:gd name="T18" fmla="*/ 65 w 196"/>
                  <a:gd name="T19" fmla="*/ 283 h 288"/>
                  <a:gd name="T20" fmla="*/ 49 w 196"/>
                  <a:gd name="T21" fmla="*/ 273 h 288"/>
                  <a:gd name="T22" fmla="*/ 33 w 196"/>
                  <a:gd name="T23" fmla="*/ 259 h 288"/>
                  <a:gd name="T24" fmla="*/ 21 w 196"/>
                  <a:gd name="T25" fmla="*/ 239 h 288"/>
                  <a:gd name="T26" fmla="*/ 11 w 196"/>
                  <a:gd name="T27" fmla="*/ 218 h 288"/>
                  <a:gd name="T28" fmla="*/ 4 w 196"/>
                  <a:gd name="T29" fmla="*/ 191 h 288"/>
                  <a:gd name="T30" fmla="*/ 0 w 196"/>
                  <a:gd name="T31" fmla="*/ 161 h 288"/>
                  <a:gd name="T32" fmla="*/ 0 w 196"/>
                  <a:gd name="T33" fmla="*/ 129 h 288"/>
                  <a:gd name="T34" fmla="*/ 4 w 196"/>
                  <a:gd name="T35" fmla="*/ 98 h 288"/>
                  <a:gd name="T36" fmla="*/ 11 w 196"/>
                  <a:gd name="T37" fmla="*/ 72 h 288"/>
                  <a:gd name="T38" fmla="*/ 21 w 196"/>
                  <a:gd name="T39" fmla="*/ 49 h 288"/>
                  <a:gd name="T40" fmla="*/ 35 w 196"/>
                  <a:gd name="T41" fmla="*/ 30 h 288"/>
                  <a:gd name="T42" fmla="*/ 51 w 196"/>
                  <a:gd name="T43" fmla="*/ 16 h 288"/>
                  <a:gd name="T44" fmla="*/ 69 w 196"/>
                  <a:gd name="T45" fmla="*/ 5 h 288"/>
                  <a:gd name="T46" fmla="*/ 89 w 196"/>
                  <a:gd name="T47" fmla="*/ 0 h 288"/>
                  <a:gd name="T48" fmla="*/ 111 w 196"/>
                  <a:gd name="T49" fmla="*/ 0 h 288"/>
                  <a:gd name="T50" fmla="*/ 131 w 196"/>
                  <a:gd name="T51" fmla="*/ 5 h 288"/>
                  <a:gd name="T52" fmla="*/ 149 w 196"/>
                  <a:gd name="T53" fmla="*/ 14 h 288"/>
                  <a:gd name="T54" fmla="*/ 165 w 196"/>
                  <a:gd name="T55" fmla="*/ 28 h 288"/>
                  <a:gd name="T56" fmla="*/ 177 w 196"/>
                  <a:gd name="T57" fmla="*/ 47 h 288"/>
                  <a:gd name="T58" fmla="*/ 186 w 196"/>
                  <a:gd name="T59" fmla="*/ 69 h 288"/>
                  <a:gd name="T60" fmla="*/ 192 w 196"/>
                  <a:gd name="T61" fmla="*/ 96 h 288"/>
                  <a:gd name="T62" fmla="*/ 195 w 196"/>
                  <a:gd name="T63" fmla="*/ 125 h 288"/>
                  <a:gd name="T64" fmla="*/ 40 w 196"/>
                  <a:gd name="T65" fmla="*/ 143 h 288"/>
                  <a:gd name="T66" fmla="*/ 44 w 196"/>
                  <a:gd name="T67" fmla="*/ 191 h 288"/>
                  <a:gd name="T68" fmla="*/ 49 w 196"/>
                  <a:gd name="T69" fmla="*/ 210 h 288"/>
                  <a:gd name="T70" fmla="*/ 55 w 196"/>
                  <a:gd name="T71" fmla="*/ 227 h 288"/>
                  <a:gd name="T72" fmla="*/ 64 w 196"/>
                  <a:gd name="T73" fmla="*/ 241 h 288"/>
                  <a:gd name="T74" fmla="*/ 73 w 196"/>
                  <a:gd name="T75" fmla="*/ 250 h 288"/>
                  <a:gd name="T76" fmla="*/ 84 w 196"/>
                  <a:gd name="T77" fmla="*/ 255 h 288"/>
                  <a:gd name="T78" fmla="*/ 97 w 196"/>
                  <a:gd name="T79" fmla="*/ 257 h 288"/>
                  <a:gd name="T80" fmla="*/ 110 w 196"/>
                  <a:gd name="T81" fmla="*/ 255 h 288"/>
                  <a:gd name="T82" fmla="*/ 123 w 196"/>
                  <a:gd name="T83" fmla="*/ 250 h 288"/>
                  <a:gd name="T84" fmla="*/ 131 w 196"/>
                  <a:gd name="T85" fmla="*/ 241 h 288"/>
                  <a:gd name="T86" fmla="*/ 140 w 196"/>
                  <a:gd name="T87" fmla="*/ 228 h 288"/>
                  <a:gd name="T88" fmla="*/ 147 w 196"/>
                  <a:gd name="T89" fmla="*/ 212 h 288"/>
                  <a:gd name="T90" fmla="*/ 152 w 196"/>
                  <a:gd name="T91" fmla="*/ 191 h 288"/>
                  <a:gd name="T92" fmla="*/ 156 w 196"/>
                  <a:gd name="T93" fmla="*/ 143 h 288"/>
                  <a:gd name="T94" fmla="*/ 152 w 196"/>
                  <a:gd name="T95" fmla="*/ 96 h 288"/>
                  <a:gd name="T96" fmla="*/ 147 w 196"/>
                  <a:gd name="T97" fmla="*/ 77 h 288"/>
                  <a:gd name="T98" fmla="*/ 140 w 196"/>
                  <a:gd name="T99" fmla="*/ 60 h 288"/>
                  <a:gd name="T100" fmla="*/ 133 w 196"/>
                  <a:gd name="T101" fmla="*/ 47 h 288"/>
                  <a:gd name="T102" fmla="*/ 123 w 196"/>
                  <a:gd name="T103" fmla="*/ 39 h 288"/>
                  <a:gd name="T104" fmla="*/ 111 w 196"/>
                  <a:gd name="T105" fmla="*/ 33 h 288"/>
                  <a:gd name="T106" fmla="*/ 98 w 196"/>
                  <a:gd name="T107" fmla="*/ 31 h 288"/>
                  <a:gd name="T108" fmla="*/ 86 w 196"/>
                  <a:gd name="T109" fmla="*/ 33 h 288"/>
                  <a:gd name="T110" fmla="*/ 74 w 196"/>
                  <a:gd name="T111" fmla="*/ 39 h 288"/>
                  <a:gd name="T112" fmla="*/ 64 w 196"/>
                  <a:gd name="T113" fmla="*/ 47 h 288"/>
                  <a:gd name="T114" fmla="*/ 56 w 196"/>
                  <a:gd name="T115" fmla="*/ 61 h 288"/>
                  <a:gd name="T116" fmla="*/ 49 w 196"/>
                  <a:gd name="T117" fmla="*/ 78 h 288"/>
                  <a:gd name="T118" fmla="*/ 44 w 196"/>
                  <a:gd name="T119" fmla="*/ 97 h 288"/>
                  <a:gd name="T120" fmla="*/ 40 w 196"/>
                  <a:gd name="T121" fmla="*/ 14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 h="288">
                    <a:moveTo>
                      <a:pt x="196" y="142"/>
                    </a:moveTo>
                    <a:lnTo>
                      <a:pt x="195" y="158"/>
                    </a:lnTo>
                    <a:lnTo>
                      <a:pt x="194" y="175"/>
                    </a:lnTo>
                    <a:lnTo>
                      <a:pt x="192" y="190"/>
                    </a:lnTo>
                    <a:lnTo>
                      <a:pt x="190" y="204"/>
                    </a:lnTo>
                    <a:lnTo>
                      <a:pt x="186" y="217"/>
                    </a:lnTo>
                    <a:lnTo>
                      <a:pt x="181" y="228"/>
                    </a:lnTo>
                    <a:lnTo>
                      <a:pt x="176" y="239"/>
                    </a:lnTo>
                    <a:lnTo>
                      <a:pt x="170" y="250"/>
                    </a:lnTo>
                    <a:lnTo>
                      <a:pt x="163" y="259"/>
                    </a:lnTo>
                    <a:lnTo>
                      <a:pt x="156" y="266"/>
                    </a:lnTo>
                    <a:lnTo>
                      <a:pt x="147" y="273"/>
                    </a:lnTo>
                    <a:lnTo>
                      <a:pt x="138" y="279"/>
                    </a:lnTo>
                    <a:lnTo>
                      <a:pt x="129" y="283"/>
                    </a:lnTo>
                    <a:lnTo>
                      <a:pt x="119" y="285"/>
                    </a:lnTo>
                    <a:lnTo>
                      <a:pt x="107" y="288"/>
                    </a:lnTo>
                    <a:lnTo>
                      <a:pt x="96" y="288"/>
                    </a:lnTo>
                    <a:lnTo>
                      <a:pt x="86" y="288"/>
                    </a:lnTo>
                    <a:lnTo>
                      <a:pt x="75" y="285"/>
                    </a:lnTo>
                    <a:lnTo>
                      <a:pt x="65" y="283"/>
                    </a:lnTo>
                    <a:lnTo>
                      <a:pt x="56" y="279"/>
                    </a:lnTo>
                    <a:lnTo>
                      <a:pt x="49" y="273"/>
                    </a:lnTo>
                    <a:lnTo>
                      <a:pt x="40" y="266"/>
                    </a:lnTo>
                    <a:lnTo>
                      <a:pt x="33" y="259"/>
                    </a:lnTo>
                    <a:lnTo>
                      <a:pt x="26" y="250"/>
                    </a:lnTo>
                    <a:lnTo>
                      <a:pt x="21" y="239"/>
                    </a:lnTo>
                    <a:lnTo>
                      <a:pt x="14" y="229"/>
                    </a:lnTo>
                    <a:lnTo>
                      <a:pt x="11" y="218"/>
                    </a:lnTo>
                    <a:lnTo>
                      <a:pt x="7" y="205"/>
                    </a:lnTo>
                    <a:lnTo>
                      <a:pt x="4" y="191"/>
                    </a:lnTo>
                    <a:lnTo>
                      <a:pt x="2" y="177"/>
                    </a:lnTo>
                    <a:lnTo>
                      <a:pt x="0" y="161"/>
                    </a:lnTo>
                    <a:lnTo>
                      <a:pt x="0" y="145"/>
                    </a:lnTo>
                    <a:lnTo>
                      <a:pt x="0" y="129"/>
                    </a:lnTo>
                    <a:lnTo>
                      <a:pt x="2" y="114"/>
                    </a:lnTo>
                    <a:lnTo>
                      <a:pt x="4" y="98"/>
                    </a:lnTo>
                    <a:lnTo>
                      <a:pt x="7" y="84"/>
                    </a:lnTo>
                    <a:lnTo>
                      <a:pt x="11" y="72"/>
                    </a:lnTo>
                    <a:lnTo>
                      <a:pt x="16" y="60"/>
                    </a:lnTo>
                    <a:lnTo>
                      <a:pt x="21" y="49"/>
                    </a:lnTo>
                    <a:lnTo>
                      <a:pt x="27" y="39"/>
                    </a:lnTo>
                    <a:lnTo>
                      <a:pt x="35" y="30"/>
                    </a:lnTo>
                    <a:lnTo>
                      <a:pt x="42" y="22"/>
                    </a:lnTo>
                    <a:lnTo>
                      <a:pt x="51" y="16"/>
                    </a:lnTo>
                    <a:lnTo>
                      <a:pt x="59" y="9"/>
                    </a:lnTo>
                    <a:lnTo>
                      <a:pt x="69" y="5"/>
                    </a:lnTo>
                    <a:lnTo>
                      <a:pt x="79" y="3"/>
                    </a:lnTo>
                    <a:lnTo>
                      <a:pt x="89" y="0"/>
                    </a:lnTo>
                    <a:lnTo>
                      <a:pt x="101" y="0"/>
                    </a:lnTo>
                    <a:lnTo>
                      <a:pt x="111" y="0"/>
                    </a:lnTo>
                    <a:lnTo>
                      <a:pt x="121" y="3"/>
                    </a:lnTo>
                    <a:lnTo>
                      <a:pt x="131" y="5"/>
                    </a:lnTo>
                    <a:lnTo>
                      <a:pt x="140" y="9"/>
                    </a:lnTo>
                    <a:lnTo>
                      <a:pt x="149" y="14"/>
                    </a:lnTo>
                    <a:lnTo>
                      <a:pt x="157" y="21"/>
                    </a:lnTo>
                    <a:lnTo>
                      <a:pt x="165" y="28"/>
                    </a:lnTo>
                    <a:lnTo>
                      <a:pt x="171" y="37"/>
                    </a:lnTo>
                    <a:lnTo>
                      <a:pt x="177" y="47"/>
                    </a:lnTo>
                    <a:lnTo>
                      <a:pt x="182" y="58"/>
                    </a:lnTo>
                    <a:lnTo>
                      <a:pt x="186" y="69"/>
                    </a:lnTo>
                    <a:lnTo>
                      <a:pt x="190" y="82"/>
                    </a:lnTo>
                    <a:lnTo>
                      <a:pt x="192" y="96"/>
                    </a:lnTo>
                    <a:lnTo>
                      <a:pt x="195" y="110"/>
                    </a:lnTo>
                    <a:lnTo>
                      <a:pt x="195" y="125"/>
                    </a:lnTo>
                    <a:lnTo>
                      <a:pt x="196" y="142"/>
                    </a:lnTo>
                    <a:close/>
                    <a:moveTo>
                      <a:pt x="40" y="143"/>
                    </a:moveTo>
                    <a:lnTo>
                      <a:pt x="41" y="168"/>
                    </a:lnTo>
                    <a:lnTo>
                      <a:pt x="44" y="191"/>
                    </a:lnTo>
                    <a:lnTo>
                      <a:pt x="46" y="201"/>
                    </a:lnTo>
                    <a:lnTo>
                      <a:pt x="49" y="210"/>
                    </a:lnTo>
                    <a:lnTo>
                      <a:pt x="51" y="219"/>
                    </a:lnTo>
                    <a:lnTo>
                      <a:pt x="55" y="227"/>
                    </a:lnTo>
                    <a:lnTo>
                      <a:pt x="59" y="234"/>
                    </a:lnTo>
                    <a:lnTo>
                      <a:pt x="64" y="241"/>
                    </a:lnTo>
                    <a:lnTo>
                      <a:pt x="69" y="246"/>
                    </a:lnTo>
                    <a:lnTo>
                      <a:pt x="73" y="250"/>
                    </a:lnTo>
                    <a:lnTo>
                      <a:pt x="79" y="253"/>
                    </a:lnTo>
                    <a:lnTo>
                      <a:pt x="84" y="255"/>
                    </a:lnTo>
                    <a:lnTo>
                      <a:pt x="91" y="257"/>
                    </a:lnTo>
                    <a:lnTo>
                      <a:pt x="97" y="257"/>
                    </a:lnTo>
                    <a:lnTo>
                      <a:pt x="103" y="257"/>
                    </a:lnTo>
                    <a:lnTo>
                      <a:pt x="110" y="255"/>
                    </a:lnTo>
                    <a:lnTo>
                      <a:pt x="116" y="253"/>
                    </a:lnTo>
                    <a:lnTo>
                      <a:pt x="123" y="250"/>
                    </a:lnTo>
                    <a:lnTo>
                      <a:pt x="128" y="246"/>
                    </a:lnTo>
                    <a:lnTo>
                      <a:pt x="131" y="241"/>
                    </a:lnTo>
                    <a:lnTo>
                      <a:pt x="137" y="234"/>
                    </a:lnTo>
                    <a:lnTo>
                      <a:pt x="140" y="228"/>
                    </a:lnTo>
                    <a:lnTo>
                      <a:pt x="144" y="220"/>
                    </a:lnTo>
                    <a:lnTo>
                      <a:pt x="147" y="212"/>
                    </a:lnTo>
                    <a:lnTo>
                      <a:pt x="149" y="203"/>
                    </a:lnTo>
                    <a:lnTo>
                      <a:pt x="152" y="191"/>
                    </a:lnTo>
                    <a:lnTo>
                      <a:pt x="154" y="170"/>
                    </a:lnTo>
                    <a:lnTo>
                      <a:pt x="156" y="143"/>
                    </a:lnTo>
                    <a:lnTo>
                      <a:pt x="154" y="117"/>
                    </a:lnTo>
                    <a:lnTo>
                      <a:pt x="152" y="96"/>
                    </a:lnTo>
                    <a:lnTo>
                      <a:pt x="149" y="86"/>
                    </a:lnTo>
                    <a:lnTo>
                      <a:pt x="147" y="77"/>
                    </a:lnTo>
                    <a:lnTo>
                      <a:pt x="144" y="68"/>
                    </a:lnTo>
                    <a:lnTo>
                      <a:pt x="140" y="60"/>
                    </a:lnTo>
                    <a:lnTo>
                      <a:pt x="137" y="54"/>
                    </a:lnTo>
                    <a:lnTo>
                      <a:pt x="133" y="47"/>
                    </a:lnTo>
                    <a:lnTo>
                      <a:pt x="128" y="42"/>
                    </a:lnTo>
                    <a:lnTo>
                      <a:pt x="123" y="39"/>
                    </a:lnTo>
                    <a:lnTo>
                      <a:pt x="117" y="35"/>
                    </a:lnTo>
                    <a:lnTo>
                      <a:pt x="111" y="33"/>
                    </a:lnTo>
                    <a:lnTo>
                      <a:pt x="105" y="31"/>
                    </a:lnTo>
                    <a:lnTo>
                      <a:pt x="98" y="31"/>
                    </a:lnTo>
                    <a:lnTo>
                      <a:pt x="92" y="31"/>
                    </a:lnTo>
                    <a:lnTo>
                      <a:pt x="86" y="33"/>
                    </a:lnTo>
                    <a:lnTo>
                      <a:pt x="79" y="35"/>
                    </a:lnTo>
                    <a:lnTo>
                      <a:pt x="74" y="39"/>
                    </a:lnTo>
                    <a:lnTo>
                      <a:pt x="69" y="42"/>
                    </a:lnTo>
                    <a:lnTo>
                      <a:pt x="64" y="47"/>
                    </a:lnTo>
                    <a:lnTo>
                      <a:pt x="60" y="54"/>
                    </a:lnTo>
                    <a:lnTo>
                      <a:pt x="56" y="61"/>
                    </a:lnTo>
                    <a:lnTo>
                      <a:pt x="53" y="69"/>
                    </a:lnTo>
                    <a:lnTo>
                      <a:pt x="49" y="78"/>
                    </a:lnTo>
                    <a:lnTo>
                      <a:pt x="46" y="87"/>
                    </a:lnTo>
                    <a:lnTo>
                      <a:pt x="44" y="97"/>
                    </a:lnTo>
                    <a:lnTo>
                      <a:pt x="41" y="119"/>
                    </a:lnTo>
                    <a:lnTo>
                      <a:pt x="4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6" name="Freeform 101"/>
              <p:cNvSpPr>
                <a:spLocks/>
              </p:cNvSpPr>
              <p:nvPr/>
            </p:nvSpPr>
            <p:spPr bwMode="auto">
              <a:xfrm>
                <a:off x="3759" y="3748"/>
                <a:ext cx="24" cy="69"/>
              </a:xfrm>
              <a:custGeom>
                <a:avLst/>
                <a:gdLst>
                  <a:gd name="T0" fmla="*/ 57 w 96"/>
                  <a:gd name="T1" fmla="*/ 279 h 279"/>
                  <a:gd name="T2" fmla="*/ 57 w 96"/>
                  <a:gd name="T3" fmla="*/ 37 h 279"/>
                  <a:gd name="T4" fmla="*/ 57 w 96"/>
                  <a:gd name="T5" fmla="*/ 37 h 279"/>
                  <a:gd name="T6" fmla="*/ 7 w 96"/>
                  <a:gd name="T7" fmla="*/ 62 h 279"/>
                  <a:gd name="T8" fmla="*/ 0 w 96"/>
                  <a:gd name="T9" fmla="*/ 33 h 279"/>
                  <a:gd name="T10" fmla="*/ 62 w 96"/>
                  <a:gd name="T11" fmla="*/ 0 h 279"/>
                  <a:gd name="T12" fmla="*/ 96 w 96"/>
                  <a:gd name="T13" fmla="*/ 0 h 279"/>
                  <a:gd name="T14" fmla="*/ 96 w 96"/>
                  <a:gd name="T15" fmla="*/ 279 h 279"/>
                  <a:gd name="T16" fmla="*/ 57 w 96"/>
                  <a:gd name="T17"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79">
                    <a:moveTo>
                      <a:pt x="57" y="279"/>
                    </a:moveTo>
                    <a:lnTo>
                      <a:pt x="57" y="37"/>
                    </a:lnTo>
                    <a:lnTo>
                      <a:pt x="57" y="37"/>
                    </a:lnTo>
                    <a:lnTo>
                      <a:pt x="7" y="62"/>
                    </a:lnTo>
                    <a:lnTo>
                      <a:pt x="0" y="33"/>
                    </a:lnTo>
                    <a:lnTo>
                      <a:pt x="62" y="0"/>
                    </a:lnTo>
                    <a:lnTo>
                      <a:pt x="96" y="0"/>
                    </a:lnTo>
                    <a:lnTo>
                      <a:pt x="96" y="279"/>
                    </a:lnTo>
                    <a:lnTo>
                      <a:pt x="57" y="2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7" name="Freeform 102"/>
              <p:cNvSpPr>
                <a:spLocks/>
              </p:cNvSpPr>
              <p:nvPr/>
            </p:nvSpPr>
            <p:spPr bwMode="auto">
              <a:xfrm>
                <a:off x="3809" y="3747"/>
                <a:ext cx="45" cy="72"/>
              </a:xfrm>
              <a:custGeom>
                <a:avLst/>
                <a:gdLst>
                  <a:gd name="T0" fmla="*/ 10 w 179"/>
                  <a:gd name="T1" fmla="*/ 238 h 288"/>
                  <a:gd name="T2" fmla="*/ 41 w 179"/>
                  <a:gd name="T3" fmla="*/ 251 h 288"/>
                  <a:gd name="T4" fmla="*/ 73 w 179"/>
                  <a:gd name="T5" fmla="*/ 256 h 288"/>
                  <a:gd name="T6" fmla="*/ 101 w 179"/>
                  <a:gd name="T7" fmla="*/ 252 h 288"/>
                  <a:gd name="T8" fmla="*/ 111 w 179"/>
                  <a:gd name="T9" fmla="*/ 247 h 288"/>
                  <a:gd name="T10" fmla="*/ 122 w 179"/>
                  <a:gd name="T11" fmla="*/ 241 h 288"/>
                  <a:gd name="T12" fmla="*/ 133 w 179"/>
                  <a:gd name="T13" fmla="*/ 223 h 288"/>
                  <a:gd name="T14" fmla="*/ 138 w 179"/>
                  <a:gd name="T15" fmla="*/ 203 h 288"/>
                  <a:gd name="T16" fmla="*/ 137 w 179"/>
                  <a:gd name="T17" fmla="*/ 191 h 288"/>
                  <a:gd name="T18" fmla="*/ 133 w 179"/>
                  <a:gd name="T19" fmla="*/ 180 h 288"/>
                  <a:gd name="T20" fmla="*/ 127 w 179"/>
                  <a:gd name="T21" fmla="*/ 171 h 288"/>
                  <a:gd name="T22" fmla="*/ 118 w 179"/>
                  <a:gd name="T23" fmla="*/ 163 h 288"/>
                  <a:gd name="T24" fmla="*/ 94 w 179"/>
                  <a:gd name="T25" fmla="*/ 152 h 288"/>
                  <a:gd name="T26" fmla="*/ 66 w 179"/>
                  <a:gd name="T27" fmla="*/ 148 h 288"/>
                  <a:gd name="T28" fmla="*/ 43 w 179"/>
                  <a:gd name="T29" fmla="*/ 119 h 288"/>
                  <a:gd name="T30" fmla="*/ 77 w 179"/>
                  <a:gd name="T31" fmla="*/ 117 h 288"/>
                  <a:gd name="T32" fmla="*/ 100 w 179"/>
                  <a:gd name="T33" fmla="*/ 111 h 288"/>
                  <a:gd name="T34" fmla="*/ 118 w 179"/>
                  <a:gd name="T35" fmla="*/ 100 h 288"/>
                  <a:gd name="T36" fmla="*/ 127 w 179"/>
                  <a:gd name="T37" fmla="*/ 83 h 288"/>
                  <a:gd name="T38" fmla="*/ 127 w 179"/>
                  <a:gd name="T39" fmla="*/ 64 h 288"/>
                  <a:gd name="T40" fmla="*/ 120 w 179"/>
                  <a:gd name="T41" fmla="*/ 49 h 288"/>
                  <a:gd name="T42" fmla="*/ 108 w 179"/>
                  <a:gd name="T43" fmla="*/ 38 h 288"/>
                  <a:gd name="T44" fmla="*/ 90 w 179"/>
                  <a:gd name="T45" fmla="*/ 32 h 288"/>
                  <a:gd name="T46" fmla="*/ 63 w 179"/>
                  <a:gd name="T47" fmla="*/ 33 h 288"/>
                  <a:gd name="T48" fmla="*/ 34 w 179"/>
                  <a:gd name="T49" fmla="*/ 42 h 288"/>
                  <a:gd name="T50" fmla="*/ 10 w 179"/>
                  <a:gd name="T51" fmla="*/ 22 h 288"/>
                  <a:gd name="T52" fmla="*/ 26 w 179"/>
                  <a:gd name="T53" fmla="*/ 12 h 288"/>
                  <a:gd name="T54" fmla="*/ 45 w 179"/>
                  <a:gd name="T55" fmla="*/ 5 h 288"/>
                  <a:gd name="T56" fmla="*/ 64 w 179"/>
                  <a:gd name="T57" fmla="*/ 2 h 288"/>
                  <a:gd name="T58" fmla="*/ 86 w 179"/>
                  <a:gd name="T59" fmla="*/ 0 h 288"/>
                  <a:gd name="T60" fmla="*/ 104 w 179"/>
                  <a:gd name="T61" fmla="*/ 2 h 288"/>
                  <a:gd name="T62" fmla="*/ 120 w 179"/>
                  <a:gd name="T63" fmla="*/ 4 h 288"/>
                  <a:gd name="T64" fmla="*/ 134 w 179"/>
                  <a:gd name="T65" fmla="*/ 11 h 288"/>
                  <a:gd name="T66" fmla="*/ 147 w 179"/>
                  <a:gd name="T67" fmla="*/ 18 h 288"/>
                  <a:gd name="T68" fmla="*/ 156 w 179"/>
                  <a:gd name="T69" fmla="*/ 28 h 288"/>
                  <a:gd name="T70" fmla="*/ 164 w 179"/>
                  <a:gd name="T71" fmla="*/ 40 h 288"/>
                  <a:gd name="T72" fmla="*/ 167 w 179"/>
                  <a:gd name="T73" fmla="*/ 52 h 288"/>
                  <a:gd name="T74" fmla="*/ 169 w 179"/>
                  <a:gd name="T75" fmla="*/ 66 h 288"/>
                  <a:gd name="T76" fmla="*/ 165 w 179"/>
                  <a:gd name="T77" fmla="*/ 88 h 288"/>
                  <a:gd name="T78" fmla="*/ 156 w 179"/>
                  <a:gd name="T79" fmla="*/ 106 h 288"/>
                  <a:gd name="T80" fmla="*/ 139 w 179"/>
                  <a:gd name="T81" fmla="*/ 121 h 288"/>
                  <a:gd name="T82" fmla="*/ 115 w 179"/>
                  <a:gd name="T83" fmla="*/ 133 h 288"/>
                  <a:gd name="T84" fmla="*/ 142 w 179"/>
                  <a:gd name="T85" fmla="*/ 142 h 288"/>
                  <a:gd name="T86" fmla="*/ 162 w 179"/>
                  <a:gd name="T87" fmla="*/ 158 h 288"/>
                  <a:gd name="T88" fmla="*/ 175 w 179"/>
                  <a:gd name="T89" fmla="*/ 180 h 288"/>
                  <a:gd name="T90" fmla="*/ 179 w 179"/>
                  <a:gd name="T91" fmla="*/ 204 h 288"/>
                  <a:gd name="T92" fmla="*/ 178 w 179"/>
                  <a:gd name="T93" fmla="*/ 222 h 288"/>
                  <a:gd name="T94" fmla="*/ 173 w 179"/>
                  <a:gd name="T95" fmla="*/ 237 h 288"/>
                  <a:gd name="T96" fmla="*/ 164 w 179"/>
                  <a:gd name="T97" fmla="*/ 251 h 288"/>
                  <a:gd name="T98" fmla="*/ 151 w 179"/>
                  <a:gd name="T99" fmla="*/ 264 h 288"/>
                  <a:gd name="T100" fmla="*/ 136 w 179"/>
                  <a:gd name="T101" fmla="*/ 274 h 288"/>
                  <a:gd name="T102" fmla="*/ 118 w 179"/>
                  <a:gd name="T103" fmla="*/ 281 h 288"/>
                  <a:gd name="T104" fmla="*/ 97 w 179"/>
                  <a:gd name="T105" fmla="*/ 287 h 288"/>
                  <a:gd name="T106" fmla="*/ 75 w 179"/>
                  <a:gd name="T107" fmla="*/ 288 h 288"/>
                  <a:gd name="T108" fmla="*/ 53 w 179"/>
                  <a:gd name="T109" fmla="*/ 287 h 288"/>
                  <a:gd name="T110" fmla="*/ 33 w 179"/>
                  <a:gd name="T111" fmla="*/ 283 h 288"/>
                  <a:gd name="T112" fmla="*/ 15 w 179"/>
                  <a:gd name="T113" fmla="*/ 276 h 288"/>
                  <a:gd name="T114" fmla="*/ 0 w 179"/>
                  <a:gd name="T115" fmla="*/ 26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 h="288">
                    <a:moveTo>
                      <a:pt x="0" y="267"/>
                    </a:moveTo>
                    <a:lnTo>
                      <a:pt x="10" y="238"/>
                    </a:lnTo>
                    <a:lnTo>
                      <a:pt x="25" y="246"/>
                    </a:lnTo>
                    <a:lnTo>
                      <a:pt x="41" y="251"/>
                    </a:lnTo>
                    <a:lnTo>
                      <a:pt x="57" y="255"/>
                    </a:lnTo>
                    <a:lnTo>
                      <a:pt x="73" y="256"/>
                    </a:lnTo>
                    <a:lnTo>
                      <a:pt x="89" y="255"/>
                    </a:lnTo>
                    <a:lnTo>
                      <a:pt x="101" y="252"/>
                    </a:lnTo>
                    <a:lnTo>
                      <a:pt x="106" y="250"/>
                    </a:lnTo>
                    <a:lnTo>
                      <a:pt x="111" y="247"/>
                    </a:lnTo>
                    <a:lnTo>
                      <a:pt x="117" y="245"/>
                    </a:lnTo>
                    <a:lnTo>
                      <a:pt x="122" y="241"/>
                    </a:lnTo>
                    <a:lnTo>
                      <a:pt x="128" y="232"/>
                    </a:lnTo>
                    <a:lnTo>
                      <a:pt x="133" y="223"/>
                    </a:lnTo>
                    <a:lnTo>
                      <a:pt x="137" y="214"/>
                    </a:lnTo>
                    <a:lnTo>
                      <a:pt x="138" y="203"/>
                    </a:lnTo>
                    <a:lnTo>
                      <a:pt x="137" y="196"/>
                    </a:lnTo>
                    <a:lnTo>
                      <a:pt x="137" y="191"/>
                    </a:lnTo>
                    <a:lnTo>
                      <a:pt x="134" y="185"/>
                    </a:lnTo>
                    <a:lnTo>
                      <a:pt x="133" y="180"/>
                    </a:lnTo>
                    <a:lnTo>
                      <a:pt x="129" y="176"/>
                    </a:lnTo>
                    <a:lnTo>
                      <a:pt x="127" y="171"/>
                    </a:lnTo>
                    <a:lnTo>
                      <a:pt x="122" y="167"/>
                    </a:lnTo>
                    <a:lnTo>
                      <a:pt x="118" y="163"/>
                    </a:lnTo>
                    <a:lnTo>
                      <a:pt x="106" y="157"/>
                    </a:lnTo>
                    <a:lnTo>
                      <a:pt x="94" y="152"/>
                    </a:lnTo>
                    <a:lnTo>
                      <a:pt x="81" y="149"/>
                    </a:lnTo>
                    <a:lnTo>
                      <a:pt x="66" y="148"/>
                    </a:lnTo>
                    <a:lnTo>
                      <a:pt x="43" y="148"/>
                    </a:lnTo>
                    <a:lnTo>
                      <a:pt x="43" y="119"/>
                    </a:lnTo>
                    <a:lnTo>
                      <a:pt x="66" y="119"/>
                    </a:lnTo>
                    <a:lnTo>
                      <a:pt x="77" y="117"/>
                    </a:lnTo>
                    <a:lnTo>
                      <a:pt x="89" y="115"/>
                    </a:lnTo>
                    <a:lnTo>
                      <a:pt x="100" y="111"/>
                    </a:lnTo>
                    <a:lnTo>
                      <a:pt x="109" y="106"/>
                    </a:lnTo>
                    <a:lnTo>
                      <a:pt x="118" y="100"/>
                    </a:lnTo>
                    <a:lnTo>
                      <a:pt x="123" y="92"/>
                    </a:lnTo>
                    <a:lnTo>
                      <a:pt x="127" y="83"/>
                    </a:lnTo>
                    <a:lnTo>
                      <a:pt x="128" y="73"/>
                    </a:lnTo>
                    <a:lnTo>
                      <a:pt x="127" y="64"/>
                    </a:lnTo>
                    <a:lnTo>
                      <a:pt x="124" y="56"/>
                    </a:lnTo>
                    <a:lnTo>
                      <a:pt x="120" y="49"/>
                    </a:lnTo>
                    <a:lnTo>
                      <a:pt x="115" y="44"/>
                    </a:lnTo>
                    <a:lnTo>
                      <a:pt x="108" y="38"/>
                    </a:lnTo>
                    <a:lnTo>
                      <a:pt x="99" y="35"/>
                    </a:lnTo>
                    <a:lnTo>
                      <a:pt x="90" y="32"/>
                    </a:lnTo>
                    <a:lnTo>
                      <a:pt x="78" y="32"/>
                    </a:lnTo>
                    <a:lnTo>
                      <a:pt x="63" y="33"/>
                    </a:lnTo>
                    <a:lnTo>
                      <a:pt x="49" y="37"/>
                    </a:lnTo>
                    <a:lnTo>
                      <a:pt x="34" y="42"/>
                    </a:lnTo>
                    <a:lnTo>
                      <a:pt x="20" y="51"/>
                    </a:lnTo>
                    <a:lnTo>
                      <a:pt x="10" y="22"/>
                    </a:lnTo>
                    <a:lnTo>
                      <a:pt x="17" y="17"/>
                    </a:lnTo>
                    <a:lnTo>
                      <a:pt x="26" y="12"/>
                    </a:lnTo>
                    <a:lnTo>
                      <a:pt x="35" y="8"/>
                    </a:lnTo>
                    <a:lnTo>
                      <a:pt x="45" y="5"/>
                    </a:lnTo>
                    <a:lnTo>
                      <a:pt x="54" y="3"/>
                    </a:lnTo>
                    <a:lnTo>
                      <a:pt x="64" y="2"/>
                    </a:lnTo>
                    <a:lnTo>
                      <a:pt x="75" y="0"/>
                    </a:lnTo>
                    <a:lnTo>
                      <a:pt x="86" y="0"/>
                    </a:lnTo>
                    <a:lnTo>
                      <a:pt x="95" y="0"/>
                    </a:lnTo>
                    <a:lnTo>
                      <a:pt x="104" y="2"/>
                    </a:lnTo>
                    <a:lnTo>
                      <a:pt x="113" y="3"/>
                    </a:lnTo>
                    <a:lnTo>
                      <a:pt x="120" y="4"/>
                    </a:lnTo>
                    <a:lnTo>
                      <a:pt x="128" y="7"/>
                    </a:lnTo>
                    <a:lnTo>
                      <a:pt x="134" y="11"/>
                    </a:lnTo>
                    <a:lnTo>
                      <a:pt x="141" y="14"/>
                    </a:lnTo>
                    <a:lnTo>
                      <a:pt x="147" y="18"/>
                    </a:lnTo>
                    <a:lnTo>
                      <a:pt x="152" y="23"/>
                    </a:lnTo>
                    <a:lnTo>
                      <a:pt x="156" y="28"/>
                    </a:lnTo>
                    <a:lnTo>
                      <a:pt x="160" y="35"/>
                    </a:lnTo>
                    <a:lnTo>
                      <a:pt x="164" y="40"/>
                    </a:lnTo>
                    <a:lnTo>
                      <a:pt x="165" y="46"/>
                    </a:lnTo>
                    <a:lnTo>
                      <a:pt x="167" y="52"/>
                    </a:lnTo>
                    <a:lnTo>
                      <a:pt x="169" y="60"/>
                    </a:lnTo>
                    <a:lnTo>
                      <a:pt x="169" y="66"/>
                    </a:lnTo>
                    <a:lnTo>
                      <a:pt x="167" y="78"/>
                    </a:lnTo>
                    <a:lnTo>
                      <a:pt x="165" y="88"/>
                    </a:lnTo>
                    <a:lnTo>
                      <a:pt x="161" y="98"/>
                    </a:lnTo>
                    <a:lnTo>
                      <a:pt x="156" y="106"/>
                    </a:lnTo>
                    <a:lnTo>
                      <a:pt x="148" y="115"/>
                    </a:lnTo>
                    <a:lnTo>
                      <a:pt x="139" y="121"/>
                    </a:lnTo>
                    <a:lnTo>
                      <a:pt x="128" y="128"/>
                    </a:lnTo>
                    <a:lnTo>
                      <a:pt x="115" y="133"/>
                    </a:lnTo>
                    <a:lnTo>
                      <a:pt x="129" y="136"/>
                    </a:lnTo>
                    <a:lnTo>
                      <a:pt x="142" y="142"/>
                    </a:lnTo>
                    <a:lnTo>
                      <a:pt x="152" y="149"/>
                    </a:lnTo>
                    <a:lnTo>
                      <a:pt x="162" y="158"/>
                    </a:lnTo>
                    <a:lnTo>
                      <a:pt x="170" y="168"/>
                    </a:lnTo>
                    <a:lnTo>
                      <a:pt x="175" y="180"/>
                    </a:lnTo>
                    <a:lnTo>
                      <a:pt x="178" y="191"/>
                    </a:lnTo>
                    <a:lnTo>
                      <a:pt x="179" y="204"/>
                    </a:lnTo>
                    <a:lnTo>
                      <a:pt x="179" y="213"/>
                    </a:lnTo>
                    <a:lnTo>
                      <a:pt x="178" y="222"/>
                    </a:lnTo>
                    <a:lnTo>
                      <a:pt x="175" y="229"/>
                    </a:lnTo>
                    <a:lnTo>
                      <a:pt x="173" y="237"/>
                    </a:lnTo>
                    <a:lnTo>
                      <a:pt x="169" y="245"/>
                    </a:lnTo>
                    <a:lnTo>
                      <a:pt x="164" y="251"/>
                    </a:lnTo>
                    <a:lnTo>
                      <a:pt x="157" y="259"/>
                    </a:lnTo>
                    <a:lnTo>
                      <a:pt x="151" y="264"/>
                    </a:lnTo>
                    <a:lnTo>
                      <a:pt x="143" y="270"/>
                    </a:lnTo>
                    <a:lnTo>
                      <a:pt x="136" y="274"/>
                    </a:lnTo>
                    <a:lnTo>
                      <a:pt x="127" y="279"/>
                    </a:lnTo>
                    <a:lnTo>
                      <a:pt x="118" y="281"/>
                    </a:lnTo>
                    <a:lnTo>
                      <a:pt x="108" y="284"/>
                    </a:lnTo>
                    <a:lnTo>
                      <a:pt x="97" y="287"/>
                    </a:lnTo>
                    <a:lnTo>
                      <a:pt x="86" y="288"/>
                    </a:lnTo>
                    <a:lnTo>
                      <a:pt x="75" y="288"/>
                    </a:lnTo>
                    <a:lnTo>
                      <a:pt x="63" y="288"/>
                    </a:lnTo>
                    <a:lnTo>
                      <a:pt x="53" y="287"/>
                    </a:lnTo>
                    <a:lnTo>
                      <a:pt x="43" y="285"/>
                    </a:lnTo>
                    <a:lnTo>
                      <a:pt x="33" y="283"/>
                    </a:lnTo>
                    <a:lnTo>
                      <a:pt x="24" y="280"/>
                    </a:lnTo>
                    <a:lnTo>
                      <a:pt x="15" y="276"/>
                    </a:lnTo>
                    <a:lnTo>
                      <a:pt x="7" y="273"/>
                    </a:lnTo>
                    <a:lnTo>
                      <a:pt x="0" y="2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8" name="Freeform 103"/>
              <p:cNvSpPr>
                <a:spLocks/>
              </p:cNvSpPr>
              <p:nvPr/>
            </p:nvSpPr>
            <p:spPr bwMode="auto">
              <a:xfrm>
                <a:off x="3866" y="3805"/>
                <a:ext cx="14" cy="14"/>
              </a:xfrm>
              <a:custGeom>
                <a:avLst/>
                <a:gdLst>
                  <a:gd name="T0" fmla="*/ 53 w 53"/>
                  <a:gd name="T1" fmla="*/ 28 h 56"/>
                  <a:gd name="T2" fmla="*/ 53 w 53"/>
                  <a:gd name="T3" fmla="*/ 34 h 56"/>
                  <a:gd name="T4" fmla="*/ 52 w 53"/>
                  <a:gd name="T5" fmla="*/ 39 h 56"/>
                  <a:gd name="T6" fmla="*/ 49 w 53"/>
                  <a:gd name="T7" fmla="*/ 43 h 56"/>
                  <a:gd name="T8" fmla="*/ 46 w 53"/>
                  <a:gd name="T9" fmla="*/ 48 h 56"/>
                  <a:gd name="T10" fmla="*/ 42 w 53"/>
                  <a:gd name="T11" fmla="*/ 51 h 56"/>
                  <a:gd name="T12" fmla="*/ 37 w 53"/>
                  <a:gd name="T13" fmla="*/ 53 h 56"/>
                  <a:gd name="T14" fmla="*/ 32 w 53"/>
                  <a:gd name="T15" fmla="*/ 56 h 56"/>
                  <a:gd name="T16" fmla="*/ 26 w 53"/>
                  <a:gd name="T17" fmla="*/ 56 h 56"/>
                  <a:gd name="T18" fmla="*/ 21 w 53"/>
                  <a:gd name="T19" fmla="*/ 56 h 56"/>
                  <a:gd name="T20" fmla="*/ 16 w 53"/>
                  <a:gd name="T21" fmla="*/ 53 h 56"/>
                  <a:gd name="T22" fmla="*/ 11 w 53"/>
                  <a:gd name="T23" fmla="*/ 51 h 56"/>
                  <a:gd name="T24" fmla="*/ 7 w 53"/>
                  <a:gd name="T25" fmla="*/ 48 h 56"/>
                  <a:gd name="T26" fmla="*/ 4 w 53"/>
                  <a:gd name="T27" fmla="*/ 43 h 56"/>
                  <a:gd name="T28" fmla="*/ 2 w 53"/>
                  <a:gd name="T29" fmla="*/ 39 h 56"/>
                  <a:gd name="T30" fmla="*/ 0 w 53"/>
                  <a:gd name="T31" fmla="*/ 34 h 56"/>
                  <a:gd name="T32" fmla="*/ 0 w 53"/>
                  <a:gd name="T33" fmla="*/ 28 h 56"/>
                  <a:gd name="T34" fmla="*/ 0 w 53"/>
                  <a:gd name="T35" fmla="*/ 21 h 56"/>
                  <a:gd name="T36" fmla="*/ 2 w 53"/>
                  <a:gd name="T37" fmla="*/ 16 h 56"/>
                  <a:gd name="T38" fmla="*/ 4 w 53"/>
                  <a:gd name="T39" fmla="*/ 13 h 56"/>
                  <a:gd name="T40" fmla="*/ 7 w 53"/>
                  <a:gd name="T41" fmla="*/ 7 h 56"/>
                  <a:gd name="T42" fmla="*/ 11 w 53"/>
                  <a:gd name="T43" fmla="*/ 4 h 56"/>
                  <a:gd name="T44" fmla="*/ 16 w 53"/>
                  <a:gd name="T45" fmla="*/ 1 h 56"/>
                  <a:gd name="T46" fmla="*/ 21 w 53"/>
                  <a:gd name="T47" fmla="*/ 0 h 56"/>
                  <a:gd name="T48" fmla="*/ 26 w 53"/>
                  <a:gd name="T49" fmla="*/ 0 h 56"/>
                  <a:gd name="T50" fmla="*/ 33 w 53"/>
                  <a:gd name="T51" fmla="*/ 0 h 56"/>
                  <a:gd name="T52" fmla="*/ 38 w 53"/>
                  <a:gd name="T53" fmla="*/ 1 h 56"/>
                  <a:gd name="T54" fmla="*/ 42 w 53"/>
                  <a:gd name="T55" fmla="*/ 4 h 56"/>
                  <a:gd name="T56" fmla="*/ 46 w 53"/>
                  <a:gd name="T57" fmla="*/ 7 h 56"/>
                  <a:gd name="T58" fmla="*/ 49 w 53"/>
                  <a:gd name="T59" fmla="*/ 11 h 56"/>
                  <a:gd name="T60" fmla="*/ 52 w 53"/>
                  <a:gd name="T61" fmla="*/ 16 h 56"/>
                  <a:gd name="T62" fmla="*/ 53 w 53"/>
                  <a:gd name="T63" fmla="*/ 21 h 56"/>
                  <a:gd name="T64" fmla="*/ 53 w 53"/>
                  <a:gd name="T6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56">
                    <a:moveTo>
                      <a:pt x="53" y="28"/>
                    </a:moveTo>
                    <a:lnTo>
                      <a:pt x="53" y="34"/>
                    </a:lnTo>
                    <a:lnTo>
                      <a:pt x="52" y="39"/>
                    </a:lnTo>
                    <a:lnTo>
                      <a:pt x="49" y="43"/>
                    </a:lnTo>
                    <a:lnTo>
                      <a:pt x="46" y="48"/>
                    </a:lnTo>
                    <a:lnTo>
                      <a:pt x="42" y="51"/>
                    </a:lnTo>
                    <a:lnTo>
                      <a:pt x="37" y="53"/>
                    </a:lnTo>
                    <a:lnTo>
                      <a:pt x="32" y="56"/>
                    </a:lnTo>
                    <a:lnTo>
                      <a:pt x="26" y="56"/>
                    </a:lnTo>
                    <a:lnTo>
                      <a:pt x="21" y="56"/>
                    </a:lnTo>
                    <a:lnTo>
                      <a:pt x="16" y="53"/>
                    </a:lnTo>
                    <a:lnTo>
                      <a:pt x="11" y="51"/>
                    </a:lnTo>
                    <a:lnTo>
                      <a:pt x="7" y="48"/>
                    </a:lnTo>
                    <a:lnTo>
                      <a:pt x="4" y="43"/>
                    </a:lnTo>
                    <a:lnTo>
                      <a:pt x="2" y="39"/>
                    </a:lnTo>
                    <a:lnTo>
                      <a:pt x="0" y="34"/>
                    </a:lnTo>
                    <a:lnTo>
                      <a:pt x="0" y="28"/>
                    </a:lnTo>
                    <a:lnTo>
                      <a:pt x="0" y="21"/>
                    </a:lnTo>
                    <a:lnTo>
                      <a:pt x="2" y="16"/>
                    </a:lnTo>
                    <a:lnTo>
                      <a:pt x="4" y="13"/>
                    </a:lnTo>
                    <a:lnTo>
                      <a:pt x="7" y="7"/>
                    </a:lnTo>
                    <a:lnTo>
                      <a:pt x="11" y="4"/>
                    </a:lnTo>
                    <a:lnTo>
                      <a:pt x="16" y="1"/>
                    </a:lnTo>
                    <a:lnTo>
                      <a:pt x="21" y="0"/>
                    </a:lnTo>
                    <a:lnTo>
                      <a:pt x="26" y="0"/>
                    </a:lnTo>
                    <a:lnTo>
                      <a:pt x="33" y="0"/>
                    </a:lnTo>
                    <a:lnTo>
                      <a:pt x="38" y="1"/>
                    </a:lnTo>
                    <a:lnTo>
                      <a:pt x="42" y="4"/>
                    </a:lnTo>
                    <a:lnTo>
                      <a:pt x="46" y="7"/>
                    </a:lnTo>
                    <a:lnTo>
                      <a:pt x="49" y="11"/>
                    </a:lnTo>
                    <a:lnTo>
                      <a:pt x="52" y="16"/>
                    </a:lnTo>
                    <a:lnTo>
                      <a:pt x="53" y="21"/>
                    </a:lnTo>
                    <a:lnTo>
                      <a:pt x="5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9" name="Freeform 104"/>
              <p:cNvSpPr>
                <a:spLocks noEditPoints="1"/>
              </p:cNvSpPr>
              <p:nvPr/>
            </p:nvSpPr>
            <p:spPr bwMode="auto">
              <a:xfrm>
                <a:off x="3885" y="3748"/>
                <a:ext cx="53" cy="69"/>
              </a:xfrm>
              <a:custGeom>
                <a:avLst/>
                <a:gdLst>
                  <a:gd name="T0" fmla="*/ 172 w 211"/>
                  <a:gd name="T1" fmla="*/ 279 h 279"/>
                  <a:gd name="T2" fmla="*/ 133 w 211"/>
                  <a:gd name="T3" fmla="*/ 279 h 279"/>
                  <a:gd name="T4" fmla="*/ 133 w 211"/>
                  <a:gd name="T5" fmla="*/ 204 h 279"/>
                  <a:gd name="T6" fmla="*/ 0 w 211"/>
                  <a:gd name="T7" fmla="*/ 204 h 279"/>
                  <a:gd name="T8" fmla="*/ 0 w 211"/>
                  <a:gd name="T9" fmla="*/ 177 h 279"/>
                  <a:gd name="T10" fmla="*/ 127 w 211"/>
                  <a:gd name="T11" fmla="*/ 0 h 279"/>
                  <a:gd name="T12" fmla="*/ 172 w 211"/>
                  <a:gd name="T13" fmla="*/ 0 h 279"/>
                  <a:gd name="T14" fmla="*/ 172 w 211"/>
                  <a:gd name="T15" fmla="*/ 173 h 279"/>
                  <a:gd name="T16" fmla="*/ 211 w 211"/>
                  <a:gd name="T17" fmla="*/ 173 h 279"/>
                  <a:gd name="T18" fmla="*/ 211 w 211"/>
                  <a:gd name="T19" fmla="*/ 204 h 279"/>
                  <a:gd name="T20" fmla="*/ 172 w 211"/>
                  <a:gd name="T21" fmla="*/ 204 h 279"/>
                  <a:gd name="T22" fmla="*/ 172 w 211"/>
                  <a:gd name="T23" fmla="*/ 279 h 279"/>
                  <a:gd name="T24" fmla="*/ 133 w 211"/>
                  <a:gd name="T25" fmla="*/ 173 h 279"/>
                  <a:gd name="T26" fmla="*/ 133 w 211"/>
                  <a:gd name="T27" fmla="*/ 80 h 279"/>
                  <a:gd name="T28" fmla="*/ 133 w 211"/>
                  <a:gd name="T29" fmla="*/ 69 h 279"/>
                  <a:gd name="T30" fmla="*/ 133 w 211"/>
                  <a:gd name="T31" fmla="*/ 59 h 279"/>
                  <a:gd name="T32" fmla="*/ 133 w 211"/>
                  <a:gd name="T33" fmla="*/ 47 h 279"/>
                  <a:gd name="T34" fmla="*/ 133 w 211"/>
                  <a:gd name="T35" fmla="*/ 37 h 279"/>
                  <a:gd name="T36" fmla="*/ 126 w 211"/>
                  <a:gd name="T37" fmla="*/ 51 h 279"/>
                  <a:gd name="T38" fmla="*/ 119 w 211"/>
                  <a:gd name="T39" fmla="*/ 62 h 279"/>
                  <a:gd name="T40" fmla="*/ 114 w 211"/>
                  <a:gd name="T41" fmla="*/ 70 h 279"/>
                  <a:gd name="T42" fmla="*/ 110 w 211"/>
                  <a:gd name="T43" fmla="*/ 76 h 279"/>
                  <a:gd name="T44" fmla="*/ 40 w 211"/>
                  <a:gd name="T45" fmla="*/ 172 h 279"/>
                  <a:gd name="T46" fmla="*/ 133 w 211"/>
                  <a:gd name="T47" fmla="*/ 17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79">
                    <a:moveTo>
                      <a:pt x="172" y="279"/>
                    </a:moveTo>
                    <a:lnTo>
                      <a:pt x="133" y="279"/>
                    </a:lnTo>
                    <a:lnTo>
                      <a:pt x="133" y="204"/>
                    </a:lnTo>
                    <a:lnTo>
                      <a:pt x="0" y="204"/>
                    </a:lnTo>
                    <a:lnTo>
                      <a:pt x="0" y="177"/>
                    </a:lnTo>
                    <a:lnTo>
                      <a:pt x="127" y="0"/>
                    </a:lnTo>
                    <a:lnTo>
                      <a:pt x="172" y="0"/>
                    </a:lnTo>
                    <a:lnTo>
                      <a:pt x="172" y="173"/>
                    </a:lnTo>
                    <a:lnTo>
                      <a:pt x="211" y="173"/>
                    </a:lnTo>
                    <a:lnTo>
                      <a:pt x="211" y="204"/>
                    </a:lnTo>
                    <a:lnTo>
                      <a:pt x="172" y="204"/>
                    </a:lnTo>
                    <a:lnTo>
                      <a:pt x="172" y="279"/>
                    </a:lnTo>
                    <a:close/>
                    <a:moveTo>
                      <a:pt x="133" y="173"/>
                    </a:moveTo>
                    <a:lnTo>
                      <a:pt x="133" y="80"/>
                    </a:lnTo>
                    <a:lnTo>
                      <a:pt x="133" y="69"/>
                    </a:lnTo>
                    <a:lnTo>
                      <a:pt x="133" y="59"/>
                    </a:lnTo>
                    <a:lnTo>
                      <a:pt x="133" y="47"/>
                    </a:lnTo>
                    <a:lnTo>
                      <a:pt x="133" y="37"/>
                    </a:lnTo>
                    <a:lnTo>
                      <a:pt x="126" y="51"/>
                    </a:lnTo>
                    <a:lnTo>
                      <a:pt x="119" y="62"/>
                    </a:lnTo>
                    <a:lnTo>
                      <a:pt x="114" y="70"/>
                    </a:lnTo>
                    <a:lnTo>
                      <a:pt x="110" y="76"/>
                    </a:lnTo>
                    <a:lnTo>
                      <a:pt x="40" y="172"/>
                    </a:lnTo>
                    <a:lnTo>
                      <a:pt x="133"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0" name="Freeform 105"/>
              <p:cNvSpPr>
                <a:spLocks/>
              </p:cNvSpPr>
              <p:nvPr/>
            </p:nvSpPr>
            <p:spPr bwMode="auto">
              <a:xfrm>
                <a:off x="2127" y="1931"/>
                <a:ext cx="636" cy="341"/>
              </a:xfrm>
              <a:custGeom>
                <a:avLst/>
                <a:gdLst>
                  <a:gd name="T0" fmla="*/ 2301 w 2546"/>
                  <a:gd name="T1" fmla="*/ 75 h 1365"/>
                  <a:gd name="T2" fmla="*/ 58 w 2546"/>
                  <a:gd name="T3" fmla="*/ 0 h 1365"/>
                  <a:gd name="T4" fmla="*/ 0 w 2546"/>
                  <a:gd name="T5" fmla="*/ 1253 h 1365"/>
                  <a:gd name="T6" fmla="*/ 2546 w 2546"/>
                  <a:gd name="T7" fmla="*/ 1365 h 1365"/>
                  <a:gd name="T8" fmla="*/ 2546 w 2546"/>
                  <a:gd name="T9" fmla="*/ 442 h 1365"/>
                  <a:gd name="T10" fmla="*/ 2408 w 2546"/>
                  <a:gd name="T11" fmla="*/ 367 h 1365"/>
                  <a:gd name="T12" fmla="*/ 2408 w 2546"/>
                  <a:gd name="T13" fmla="*/ 261 h 1365"/>
                  <a:gd name="T14" fmla="*/ 2499 w 2546"/>
                  <a:gd name="T15" fmla="*/ 165 h 1365"/>
                  <a:gd name="T16" fmla="*/ 2408 w 2546"/>
                  <a:gd name="T17" fmla="*/ 122 h 1365"/>
                  <a:gd name="T18" fmla="*/ 2301 w 2546"/>
                  <a:gd name="T19" fmla="*/ 7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6" h="1365">
                    <a:moveTo>
                      <a:pt x="2301" y="75"/>
                    </a:moveTo>
                    <a:lnTo>
                      <a:pt x="58" y="0"/>
                    </a:lnTo>
                    <a:lnTo>
                      <a:pt x="0" y="1253"/>
                    </a:lnTo>
                    <a:lnTo>
                      <a:pt x="2546" y="1365"/>
                    </a:lnTo>
                    <a:lnTo>
                      <a:pt x="2546" y="442"/>
                    </a:lnTo>
                    <a:lnTo>
                      <a:pt x="2408" y="367"/>
                    </a:lnTo>
                    <a:lnTo>
                      <a:pt x="2408" y="261"/>
                    </a:lnTo>
                    <a:lnTo>
                      <a:pt x="2499" y="165"/>
                    </a:lnTo>
                    <a:lnTo>
                      <a:pt x="2408" y="122"/>
                    </a:lnTo>
                    <a:lnTo>
                      <a:pt x="2301" y="75"/>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1" name="Freeform 106"/>
              <p:cNvSpPr>
                <a:spLocks noEditPoints="1"/>
              </p:cNvSpPr>
              <p:nvPr/>
            </p:nvSpPr>
            <p:spPr bwMode="auto">
              <a:xfrm>
                <a:off x="2123" y="1928"/>
                <a:ext cx="643" cy="347"/>
              </a:xfrm>
              <a:custGeom>
                <a:avLst/>
                <a:gdLst>
                  <a:gd name="T0" fmla="*/ 2310 w 2571"/>
                  <a:gd name="T1" fmla="*/ 98 h 1388"/>
                  <a:gd name="T2" fmla="*/ 2314 w 2571"/>
                  <a:gd name="T3" fmla="*/ 98 h 1388"/>
                  <a:gd name="T4" fmla="*/ 71 w 2571"/>
                  <a:gd name="T5" fmla="*/ 23 h 1388"/>
                  <a:gd name="T6" fmla="*/ 84 w 2571"/>
                  <a:gd name="T7" fmla="*/ 12 h 1388"/>
                  <a:gd name="T8" fmla="*/ 24 w 2571"/>
                  <a:gd name="T9" fmla="*/ 1270 h 1388"/>
                  <a:gd name="T10" fmla="*/ 13 w 2571"/>
                  <a:gd name="T11" fmla="*/ 1253 h 1388"/>
                  <a:gd name="T12" fmla="*/ 2559 w 2571"/>
                  <a:gd name="T13" fmla="*/ 1364 h 1388"/>
                  <a:gd name="T14" fmla="*/ 2548 w 2571"/>
                  <a:gd name="T15" fmla="*/ 1377 h 1388"/>
                  <a:gd name="T16" fmla="*/ 2548 w 2571"/>
                  <a:gd name="T17" fmla="*/ 454 h 1388"/>
                  <a:gd name="T18" fmla="*/ 2552 w 2571"/>
                  <a:gd name="T19" fmla="*/ 466 h 1388"/>
                  <a:gd name="T20" fmla="*/ 2417 w 2571"/>
                  <a:gd name="T21" fmla="*/ 387 h 1388"/>
                  <a:gd name="T22" fmla="*/ 2409 w 2571"/>
                  <a:gd name="T23" fmla="*/ 379 h 1388"/>
                  <a:gd name="T24" fmla="*/ 2409 w 2571"/>
                  <a:gd name="T25" fmla="*/ 273 h 1388"/>
                  <a:gd name="T26" fmla="*/ 2413 w 2571"/>
                  <a:gd name="T27" fmla="*/ 261 h 1388"/>
                  <a:gd name="T28" fmla="*/ 2504 w 2571"/>
                  <a:gd name="T29" fmla="*/ 170 h 1388"/>
                  <a:gd name="T30" fmla="*/ 2508 w 2571"/>
                  <a:gd name="T31" fmla="*/ 190 h 1388"/>
                  <a:gd name="T32" fmla="*/ 2417 w 2571"/>
                  <a:gd name="T33" fmla="*/ 142 h 1388"/>
                  <a:gd name="T34" fmla="*/ 2310 w 2571"/>
                  <a:gd name="T35" fmla="*/ 98 h 1388"/>
                  <a:gd name="T36" fmla="*/ 2424 w 2571"/>
                  <a:gd name="T37" fmla="*/ 123 h 1388"/>
                  <a:gd name="T38" fmla="*/ 2516 w 2571"/>
                  <a:gd name="T39" fmla="*/ 170 h 1388"/>
                  <a:gd name="T40" fmla="*/ 2524 w 2571"/>
                  <a:gd name="T41" fmla="*/ 177 h 1388"/>
                  <a:gd name="T42" fmla="*/ 2520 w 2571"/>
                  <a:gd name="T43" fmla="*/ 186 h 1388"/>
                  <a:gd name="T44" fmla="*/ 2428 w 2571"/>
                  <a:gd name="T45" fmla="*/ 280 h 1388"/>
                  <a:gd name="T46" fmla="*/ 2433 w 2571"/>
                  <a:gd name="T47" fmla="*/ 273 h 1388"/>
                  <a:gd name="T48" fmla="*/ 2433 w 2571"/>
                  <a:gd name="T49" fmla="*/ 379 h 1388"/>
                  <a:gd name="T50" fmla="*/ 2428 w 2571"/>
                  <a:gd name="T51" fmla="*/ 368 h 1388"/>
                  <a:gd name="T52" fmla="*/ 2563 w 2571"/>
                  <a:gd name="T53" fmla="*/ 443 h 1388"/>
                  <a:gd name="T54" fmla="*/ 2571 w 2571"/>
                  <a:gd name="T55" fmla="*/ 454 h 1388"/>
                  <a:gd name="T56" fmla="*/ 2571 w 2571"/>
                  <a:gd name="T57" fmla="*/ 1377 h 1388"/>
                  <a:gd name="T58" fmla="*/ 2567 w 2571"/>
                  <a:gd name="T59" fmla="*/ 1384 h 1388"/>
                  <a:gd name="T60" fmla="*/ 2555 w 2571"/>
                  <a:gd name="T61" fmla="*/ 1388 h 1388"/>
                  <a:gd name="T62" fmla="*/ 9 w 2571"/>
                  <a:gd name="T63" fmla="*/ 1277 h 1388"/>
                  <a:gd name="T64" fmla="*/ 0 w 2571"/>
                  <a:gd name="T65" fmla="*/ 1277 h 1388"/>
                  <a:gd name="T66" fmla="*/ 0 w 2571"/>
                  <a:gd name="T67" fmla="*/ 1265 h 1388"/>
                  <a:gd name="T68" fmla="*/ 60 w 2571"/>
                  <a:gd name="T69" fmla="*/ 8 h 1388"/>
                  <a:gd name="T70" fmla="*/ 64 w 2571"/>
                  <a:gd name="T71" fmla="*/ 0 h 1388"/>
                  <a:gd name="T72" fmla="*/ 71 w 2571"/>
                  <a:gd name="T73" fmla="*/ 0 h 1388"/>
                  <a:gd name="T74" fmla="*/ 2314 w 2571"/>
                  <a:gd name="T75" fmla="*/ 75 h 1388"/>
                  <a:gd name="T76" fmla="*/ 2317 w 2571"/>
                  <a:gd name="T77" fmla="*/ 75 h 1388"/>
                  <a:gd name="T78" fmla="*/ 2424 w 2571"/>
                  <a:gd name="T79" fmla="*/ 123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1" h="1388">
                    <a:moveTo>
                      <a:pt x="2310" y="98"/>
                    </a:moveTo>
                    <a:lnTo>
                      <a:pt x="2314" y="98"/>
                    </a:lnTo>
                    <a:lnTo>
                      <a:pt x="71" y="23"/>
                    </a:lnTo>
                    <a:lnTo>
                      <a:pt x="84" y="12"/>
                    </a:lnTo>
                    <a:lnTo>
                      <a:pt x="24" y="1270"/>
                    </a:lnTo>
                    <a:lnTo>
                      <a:pt x="13" y="1253"/>
                    </a:lnTo>
                    <a:lnTo>
                      <a:pt x="2559" y="1364"/>
                    </a:lnTo>
                    <a:lnTo>
                      <a:pt x="2548" y="1377"/>
                    </a:lnTo>
                    <a:lnTo>
                      <a:pt x="2548" y="454"/>
                    </a:lnTo>
                    <a:lnTo>
                      <a:pt x="2552" y="466"/>
                    </a:lnTo>
                    <a:lnTo>
                      <a:pt x="2417" y="387"/>
                    </a:lnTo>
                    <a:lnTo>
                      <a:pt x="2409" y="379"/>
                    </a:lnTo>
                    <a:lnTo>
                      <a:pt x="2409" y="273"/>
                    </a:lnTo>
                    <a:lnTo>
                      <a:pt x="2413" y="261"/>
                    </a:lnTo>
                    <a:lnTo>
                      <a:pt x="2504" y="170"/>
                    </a:lnTo>
                    <a:lnTo>
                      <a:pt x="2508" y="190"/>
                    </a:lnTo>
                    <a:lnTo>
                      <a:pt x="2417" y="142"/>
                    </a:lnTo>
                    <a:lnTo>
                      <a:pt x="2310" y="98"/>
                    </a:lnTo>
                    <a:close/>
                    <a:moveTo>
                      <a:pt x="2424" y="123"/>
                    </a:moveTo>
                    <a:lnTo>
                      <a:pt x="2516" y="170"/>
                    </a:lnTo>
                    <a:lnTo>
                      <a:pt x="2524" y="177"/>
                    </a:lnTo>
                    <a:lnTo>
                      <a:pt x="2520" y="186"/>
                    </a:lnTo>
                    <a:lnTo>
                      <a:pt x="2428" y="280"/>
                    </a:lnTo>
                    <a:lnTo>
                      <a:pt x="2433" y="273"/>
                    </a:lnTo>
                    <a:lnTo>
                      <a:pt x="2433" y="379"/>
                    </a:lnTo>
                    <a:lnTo>
                      <a:pt x="2428" y="368"/>
                    </a:lnTo>
                    <a:lnTo>
                      <a:pt x="2563" y="443"/>
                    </a:lnTo>
                    <a:lnTo>
                      <a:pt x="2571" y="454"/>
                    </a:lnTo>
                    <a:lnTo>
                      <a:pt x="2571" y="1377"/>
                    </a:lnTo>
                    <a:lnTo>
                      <a:pt x="2567" y="1384"/>
                    </a:lnTo>
                    <a:lnTo>
                      <a:pt x="2555" y="1388"/>
                    </a:lnTo>
                    <a:lnTo>
                      <a:pt x="9" y="1277"/>
                    </a:lnTo>
                    <a:lnTo>
                      <a:pt x="0" y="1277"/>
                    </a:lnTo>
                    <a:lnTo>
                      <a:pt x="0" y="1265"/>
                    </a:lnTo>
                    <a:lnTo>
                      <a:pt x="60" y="8"/>
                    </a:lnTo>
                    <a:lnTo>
                      <a:pt x="64" y="0"/>
                    </a:lnTo>
                    <a:lnTo>
                      <a:pt x="71" y="0"/>
                    </a:lnTo>
                    <a:lnTo>
                      <a:pt x="2314" y="75"/>
                    </a:lnTo>
                    <a:lnTo>
                      <a:pt x="2317" y="75"/>
                    </a:lnTo>
                    <a:lnTo>
                      <a:pt x="2424" y="1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2" name="Freeform 107"/>
              <p:cNvSpPr>
                <a:spLocks/>
              </p:cNvSpPr>
              <p:nvPr/>
            </p:nvSpPr>
            <p:spPr bwMode="auto">
              <a:xfrm>
                <a:off x="2127" y="1931"/>
                <a:ext cx="636" cy="341"/>
              </a:xfrm>
              <a:custGeom>
                <a:avLst/>
                <a:gdLst>
                  <a:gd name="T0" fmla="*/ 2297 w 2546"/>
                  <a:gd name="T1" fmla="*/ 86 h 1365"/>
                  <a:gd name="T2" fmla="*/ 2301 w 2546"/>
                  <a:gd name="T3" fmla="*/ 86 h 1365"/>
                  <a:gd name="T4" fmla="*/ 58 w 2546"/>
                  <a:gd name="T5" fmla="*/ 11 h 1365"/>
                  <a:gd name="T6" fmla="*/ 71 w 2546"/>
                  <a:gd name="T7" fmla="*/ 0 h 1365"/>
                  <a:gd name="T8" fmla="*/ 11 w 2546"/>
                  <a:gd name="T9" fmla="*/ 1258 h 1365"/>
                  <a:gd name="T10" fmla="*/ 0 w 2546"/>
                  <a:gd name="T11" fmla="*/ 1241 h 1365"/>
                  <a:gd name="T12" fmla="*/ 2546 w 2546"/>
                  <a:gd name="T13" fmla="*/ 1352 h 1365"/>
                  <a:gd name="T14" fmla="*/ 2535 w 2546"/>
                  <a:gd name="T15" fmla="*/ 1365 h 1365"/>
                  <a:gd name="T16" fmla="*/ 2535 w 2546"/>
                  <a:gd name="T17" fmla="*/ 442 h 1365"/>
                  <a:gd name="T18" fmla="*/ 2539 w 2546"/>
                  <a:gd name="T19" fmla="*/ 454 h 1365"/>
                  <a:gd name="T20" fmla="*/ 2404 w 2546"/>
                  <a:gd name="T21" fmla="*/ 375 h 1365"/>
                  <a:gd name="T22" fmla="*/ 2396 w 2546"/>
                  <a:gd name="T23" fmla="*/ 367 h 1365"/>
                  <a:gd name="T24" fmla="*/ 2396 w 2546"/>
                  <a:gd name="T25" fmla="*/ 261 h 1365"/>
                  <a:gd name="T26" fmla="*/ 2400 w 2546"/>
                  <a:gd name="T27" fmla="*/ 249 h 1365"/>
                  <a:gd name="T28" fmla="*/ 2491 w 2546"/>
                  <a:gd name="T29" fmla="*/ 158 h 1365"/>
                  <a:gd name="T30" fmla="*/ 2495 w 2546"/>
                  <a:gd name="T31" fmla="*/ 178 h 1365"/>
                  <a:gd name="T32" fmla="*/ 2404 w 2546"/>
                  <a:gd name="T33" fmla="*/ 130 h 1365"/>
                  <a:gd name="T34" fmla="*/ 2297 w 2546"/>
                  <a:gd name="T35" fmla="*/ 86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6" h="1365">
                    <a:moveTo>
                      <a:pt x="2297" y="86"/>
                    </a:moveTo>
                    <a:lnTo>
                      <a:pt x="2301" y="86"/>
                    </a:lnTo>
                    <a:lnTo>
                      <a:pt x="58" y="11"/>
                    </a:lnTo>
                    <a:lnTo>
                      <a:pt x="71" y="0"/>
                    </a:lnTo>
                    <a:lnTo>
                      <a:pt x="11" y="1258"/>
                    </a:lnTo>
                    <a:lnTo>
                      <a:pt x="0" y="1241"/>
                    </a:lnTo>
                    <a:lnTo>
                      <a:pt x="2546" y="1352"/>
                    </a:lnTo>
                    <a:lnTo>
                      <a:pt x="2535" y="1365"/>
                    </a:lnTo>
                    <a:lnTo>
                      <a:pt x="2535" y="442"/>
                    </a:lnTo>
                    <a:lnTo>
                      <a:pt x="2539" y="454"/>
                    </a:lnTo>
                    <a:lnTo>
                      <a:pt x="2404" y="375"/>
                    </a:lnTo>
                    <a:lnTo>
                      <a:pt x="2396" y="367"/>
                    </a:lnTo>
                    <a:lnTo>
                      <a:pt x="2396" y="261"/>
                    </a:lnTo>
                    <a:lnTo>
                      <a:pt x="2400" y="249"/>
                    </a:lnTo>
                    <a:lnTo>
                      <a:pt x="2491" y="158"/>
                    </a:lnTo>
                    <a:lnTo>
                      <a:pt x="2495" y="178"/>
                    </a:lnTo>
                    <a:lnTo>
                      <a:pt x="2404" y="130"/>
                    </a:lnTo>
                    <a:lnTo>
                      <a:pt x="2297" y="8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73" name="Freeform 108"/>
              <p:cNvSpPr>
                <a:spLocks/>
              </p:cNvSpPr>
              <p:nvPr/>
            </p:nvSpPr>
            <p:spPr bwMode="auto">
              <a:xfrm>
                <a:off x="2123" y="1928"/>
                <a:ext cx="643" cy="347"/>
              </a:xfrm>
              <a:custGeom>
                <a:avLst/>
                <a:gdLst>
                  <a:gd name="T0" fmla="*/ 2424 w 2571"/>
                  <a:gd name="T1" fmla="*/ 123 h 1388"/>
                  <a:gd name="T2" fmla="*/ 2516 w 2571"/>
                  <a:gd name="T3" fmla="*/ 170 h 1388"/>
                  <a:gd name="T4" fmla="*/ 2524 w 2571"/>
                  <a:gd name="T5" fmla="*/ 177 h 1388"/>
                  <a:gd name="T6" fmla="*/ 2520 w 2571"/>
                  <a:gd name="T7" fmla="*/ 186 h 1388"/>
                  <a:gd name="T8" fmla="*/ 2428 w 2571"/>
                  <a:gd name="T9" fmla="*/ 280 h 1388"/>
                  <a:gd name="T10" fmla="*/ 2433 w 2571"/>
                  <a:gd name="T11" fmla="*/ 273 h 1388"/>
                  <a:gd name="T12" fmla="*/ 2433 w 2571"/>
                  <a:gd name="T13" fmla="*/ 379 h 1388"/>
                  <a:gd name="T14" fmla="*/ 2428 w 2571"/>
                  <a:gd name="T15" fmla="*/ 368 h 1388"/>
                  <a:gd name="T16" fmla="*/ 2563 w 2571"/>
                  <a:gd name="T17" fmla="*/ 443 h 1388"/>
                  <a:gd name="T18" fmla="*/ 2571 w 2571"/>
                  <a:gd name="T19" fmla="*/ 454 h 1388"/>
                  <a:gd name="T20" fmla="*/ 2571 w 2571"/>
                  <a:gd name="T21" fmla="*/ 1377 h 1388"/>
                  <a:gd name="T22" fmla="*/ 2567 w 2571"/>
                  <a:gd name="T23" fmla="*/ 1384 h 1388"/>
                  <a:gd name="T24" fmla="*/ 2555 w 2571"/>
                  <a:gd name="T25" fmla="*/ 1388 h 1388"/>
                  <a:gd name="T26" fmla="*/ 9 w 2571"/>
                  <a:gd name="T27" fmla="*/ 1277 h 1388"/>
                  <a:gd name="T28" fmla="*/ 0 w 2571"/>
                  <a:gd name="T29" fmla="*/ 1277 h 1388"/>
                  <a:gd name="T30" fmla="*/ 0 w 2571"/>
                  <a:gd name="T31" fmla="*/ 1265 h 1388"/>
                  <a:gd name="T32" fmla="*/ 60 w 2571"/>
                  <a:gd name="T33" fmla="*/ 8 h 1388"/>
                  <a:gd name="T34" fmla="*/ 64 w 2571"/>
                  <a:gd name="T35" fmla="*/ 0 h 1388"/>
                  <a:gd name="T36" fmla="*/ 71 w 2571"/>
                  <a:gd name="T37" fmla="*/ 0 h 1388"/>
                  <a:gd name="T38" fmla="*/ 2314 w 2571"/>
                  <a:gd name="T39" fmla="*/ 75 h 1388"/>
                  <a:gd name="T40" fmla="*/ 2317 w 2571"/>
                  <a:gd name="T41" fmla="*/ 75 h 1388"/>
                  <a:gd name="T42" fmla="*/ 2424 w 2571"/>
                  <a:gd name="T43" fmla="*/ 123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71" h="1388">
                    <a:moveTo>
                      <a:pt x="2424" y="123"/>
                    </a:moveTo>
                    <a:lnTo>
                      <a:pt x="2516" y="170"/>
                    </a:lnTo>
                    <a:lnTo>
                      <a:pt x="2524" y="177"/>
                    </a:lnTo>
                    <a:lnTo>
                      <a:pt x="2520" y="186"/>
                    </a:lnTo>
                    <a:lnTo>
                      <a:pt x="2428" y="280"/>
                    </a:lnTo>
                    <a:lnTo>
                      <a:pt x="2433" y="273"/>
                    </a:lnTo>
                    <a:lnTo>
                      <a:pt x="2433" y="379"/>
                    </a:lnTo>
                    <a:lnTo>
                      <a:pt x="2428" y="368"/>
                    </a:lnTo>
                    <a:lnTo>
                      <a:pt x="2563" y="443"/>
                    </a:lnTo>
                    <a:lnTo>
                      <a:pt x="2571" y="454"/>
                    </a:lnTo>
                    <a:lnTo>
                      <a:pt x="2571" y="1377"/>
                    </a:lnTo>
                    <a:lnTo>
                      <a:pt x="2567" y="1384"/>
                    </a:lnTo>
                    <a:lnTo>
                      <a:pt x="2555" y="1388"/>
                    </a:lnTo>
                    <a:lnTo>
                      <a:pt x="9" y="1277"/>
                    </a:lnTo>
                    <a:lnTo>
                      <a:pt x="0" y="1277"/>
                    </a:lnTo>
                    <a:lnTo>
                      <a:pt x="0" y="1265"/>
                    </a:lnTo>
                    <a:lnTo>
                      <a:pt x="60" y="8"/>
                    </a:lnTo>
                    <a:lnTo>
                      <a:pt x="64" y="0"/>
                    </a:lnTo>
                    <a:lnTo>
                      <a:pt x="71" y="0"/>
                    </a:lnTo>
                    <a:lnTo>
                      <a:pt x="2314" y="75"/>
                    </a:lnTo>
                    <a:lnTo>
                      <a:pt x="2317" y="75"/>
                    </a:lnTo>
                    <a:lnTo>
                      <a:pt x="2424" y="12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74" name="Freeform 109"/>
              <p:cNvSpPr>
                <a:spLocks/>
              </p:cNvSpPr>
              <p:nvPr/>
            </p:nvSpPr>
            <p:spPr bwMode="auto">
              <a:xfrm>
                <a:off x="1073" y="1602"/>
                <a:ext cx="507" cy="578"/>
              </a:xfrm>
              <a:custGeom>
                <a:avLst/>
                <a:gdLst>
                  <a:gd name="T0" fmla="*/ 2025 w 2025"/>
                  <a:gd name="T1" fmla="*/ 658 h 2314"/>
                  <a:gd name="T2" fmla="*/ 1353 w 2025"/>
                  <a:gd name="T3" fmla="*/ 534 h 2314"/>
                  <a:gd name="T4" fmla="*/ 1400 w 2025"/>
                  <a:gd name="T5" fmla="*/ 135 h 2314"/>
                  <a:gd name="T6" fmla="*/ 455 w 2025"/>
                  <a:gd name="T7" fmla="*/ 0 h 2314"/>
                  <a:gd name="T8" fmla="*/ 0 w 2025"/>
                  <a:gd name="T9" fmla="*/ 2053 h 2314"/>
                  <a:gd name="T10" fmla="*/ 1704 w 2025"/>
                  <a:gd name="T11" fmla="*/ 2314 h 2314"/>
                  <a:gd name="T12" fmla="*/ 2025 w 2025"/>
                  <a:gd name="T13" fmla="*/ 658 h 2314"/>
                </a:gdLst>
                <a:ahLst/>
                <a:cxnLst>
                  <a:cxn ang="0">
                    <a:pos x="T0" y="T1"/>
                  </a:cxn>
                  <a:cxn ang="0">
                    <a:pos x="T2" y="T3"/>
                  </a:cxn>
                  <a:cxn ang="0">
                    <a:pos x="T4" y="T5"/>
                  </a:cxn>
                  <a:cxn ang="0">
                    <a:pos x="T6" y="T7"/>
                  </a:cxn>
                  <a:cxn ang="0">
                    <a:pos x="T8" y="T9"/>
                  </a:cxn>
                  <a:cxn ang="0">
                    <a:pos x="T10" y="T11"/>
                  </a:cxn>
                  <a:cxn ang="0">
                    <a:pos x="T12" y="T13"/>
                  </a:cxn>
                </a:cxnLst>
                <a:rect l="0" t="0" r="r" b="b"/>
                <a:pathLst>
                  <a:path w="2025" h="2314">
                    <a:moveTo>
                      <a:pt x="2025" y="658"/>
                    </a:moveTo>
                    <a:lnTo>
                      <a:pt x="1353" y="534"/>
                    </a:lnTo>
                    <a:lnTo>
                      <a:pt x="1400" y="135"/>
                    </a:lnTo>
                    <a:lnTo>
                      <a:pt x="455" y="0"/>
                    </a:lnTo>
                    <a:lnTo>
                      <a:pt x="0" y="2053"/>
                    </a:lnTo>
                    <a:lnTo>
                      <a:pt x="1704" y="2314"/>
                    </a:lnTo>
                    <a:lnTo>
                      <a:pt x="2025" y="658"/>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5" name="Freeform 110"/>
              <p:cNvSpPr>
                <a:spLocks noEditPoints="1"/>
              </p:cNvSpPr>
              <p:nvPr/>
            </p:nvSpPr>
            <p:spPr bwMode="auto">
              <a:xfrm>
                <a:off x="1071" y="1599"/>
                <a:ext cx="512" cy="584"/>
              </a:xfrm>
              <a:custGeom>
                <a:avLst/>
                <a:gdLst>
                  <a:gd name="T0" fmla="*/ 2025 w 2050"/>
                  <a:gd name="T1" fmla="*/ 669 h 2337"/>
                  <a:gd name="T2" fmla="*/ 2033 w 2050"/>
                  <a:gd name="T3" fmla="*/ 680 h 2337"/>
                  <a:gd name="T4" fmla="*/ 1365 w 2050"/>
                  <a:gd name="T5" fmla="*/ 558 h 2337"/>
                  <a:gd name="T6" fmla="*/ 1356 w 2050"/>
                  <a:gd name="T7" fmla="*/ 553 h 2337"/>
                  <a:gd name="T8" fmla="*/ 1352 w 2050"/>
                  <a:gd name="T9" fmla="*/ 545 h 2337"/>
                  <a:gd name="T10" fmla="*/ 1401 w 2050"/>
                  <a:gd name="T11" fmla="*/ 146 h 2337"/>
                  <a:gd name="T12" fmla="*/ 1408 w 2050"/>
                  <a:gd name="T13" fmla="*/ 159 h 2337"/>
                  <a:gd name="T14" fmla="*/ 467 w 2050"/>
                  <a:gd name="T15" fmla="*/ 24 h 2337"/>
                  <a:gd name="T16" fmla="*/ 479 w 2050"/>
                  <a:gd name="T17" fmla="*/ 11 h 2337"/>
                  <a:gd name="T18" fmla="*/ 19 w 2050"/>
                  <a:gd name="T19" fmla="*/ 2064 h 2337"/>
                  <a:gd name="T20" fmla="*/ 12 w 2050"/>
                  <a:gd name="T21" fmla="*/ 2053 h 2337"/>
                  <a:gd name="T22" fmla="*/ 1716 w 2050"/>
                  <a:gd name="T23" fmla="*/ 2313 h 2337"/>
                  <a:gd name="T24" fmla="*/ 1705 w 2050"/>
                  <a:gd name="T25" fmla="*/ 2321 h 2337"/>
                  <a:gd name="T26" fmla="*/ 2025 w 2050"/>
                  <a:gd name="T27" fmla="*/ 669 h 2337"/>
                  <a:gd name="T28" fmla="*/ 1729 w 2050"/>
                  <a:gd name="T29" fmla="*/ 2325 h 2337"/>
                  <a:gd name="T30" fmla="*/ 1720 w 2050"/>
                  <a:gd name="T31" fmla="*/ 2334 h 2337"/>
                  <a:gd name="T32" fmla="*/ 1712 w 2050"/>
                  <a:gd name="T33" fmla="*/ 2337 h 2337"/>
                  <a:gd name="T34" fmla="*/ 8 w 2050"/>
                  <a:gd name="T35" fmla="*/ 2077 h 2337"/>
                  <a:gd name="T36" fmla="*/ 0 w 2050"/>
                  <a:gd name="T37" fmla="*/ 2068 h 2337"/>
                  <a:gd name="T38" fmla="*/ 0 w 2050"/>
                  <a:gd name="T39" fmla="*/ 2060 h 2337"/>
                  <a:gd name="T40" fmla="*/ 456 w 2050"/>
                  <a:gd name="T41" fmla="*/ 7 h 2337"/>
                  <a:gd name="T42" fmla="*/ 460 w 2050"/>
                  <a:gd name="T43" fmla="*/ 0 h 2337"/>
                  <a:gd name="T44" fmla="*/ 467 w 2050"/>
                  <a:gd name="T45" fmla="*/ 0 h 2337"/>
                  <a:gd name="T46" fmla="*/ 1412 w 2050"/>
                  <a:gd name="T47" fmla="*/ 135 h 2337"/>
                  <a:gd name="T48" fmla="*/ 1420 w 2050"/>
                  <a:gd name="T49" fmla="*/ 142 h 2337"/>
                  <a:gd name="T50" fmla="*/ 1424 w 2050"/>
                  <a:gd name="T51" fmla="*/ 150 h 2337"/>
                  <a:gd name="T52" fmla="*/ 1377 w 2050"/>
                  <a:gd name="T53" fmla="*/ 545 h 2337"/>
                  <a:gd name="T54" fmla="*/ 1369 w 2050"/>
                  <a:gd name="T55" fmla="*/ 534 h 2337"/>
                  <a:gd name="T56" fmla="*/ 2037 w 2050"/>
                  <a:gd name="T57" fmla="*/ 656 h 2337"/>
                  <a:gd name="T58" fmla="*/ 2044 w 2050"/>
                  <a:gd name="T59" fmla="*/ 660 h 2337"/>
                  <a:gd name="T60" fmla="*/ 2050 w 2050"/>
                  <a:gd name="T61" fmla="*/ 673 h 2337"/>
                  <a:gd name="T62" fmla="*/ 1729 w 2050"/>
                  <a:gd name="T63" fmla="*/ 2325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0" h="2337">
                    <a:moveTo>
                      <a:pt x="2025" y="669"/>
                    </a:moveTo>
                    <a:lnTo>
                      <a:pt x="2033" y="680"/>
                    </a:lnTo>
                    <a:lnTo>
                      <a:pt x="1365" y="558"/>
                    </a:lnTo>
                    <a:lnTo>
                      <a:pt x="1356" y="553"/>
                    </a:lnTo>
                    <a:lnTo>
                      <a:pt x="1352" y="545"/>
                    </a:lnTo>
                    <a:lnTo>
                      <a:pt x="1401" y="146"/>
                    </a:lnTo>
                    <a:lnTo>
                      <a:pt x="1408" y="159"/>
                    </a:lnTo>
                    <a:lnTo>
                      <a:pt x="467" y="24"/>
                    </a:lnTo>
                    <a:lnTo>
                      <a:pt x="479" y="11"/>
                    </a:lnTo>
                    <a:lnTo>
                      <a:pt x="19" y="2064"/>
                    </a:lnTo>
                    <a:lnTo>
                      <a:pt x="12" y="2053"/>
                    </a:lnTo>
                    <a:lnTo>
                      <a:pt x="1716" y="2313"/>
                    </a:lnTo>
                    <a:lnTo>
                      <a:pt x="1705" y="2321"/>
                    </a:lnTo>
                    <a:lnTo>
                      <a:pt x="2025" y="669"/>
                    </a:lnTo>
                    <a:close/>
                    <a:moveTo>
                      <a:pt x="1729" y="2325"/>
                    </a:moveTo>
                    <a:lnTo>
                      <a:pt x="1720" y="2334"/>
                    </a:lnTo>
                    <a:lnTo>
                      <a:pt x="1712" y="2337"/>
                    </a:lnTo>
                    <a:lnTo>
                      <a:pt x="8" y="2077"/>
                    </a:lnTo>
                    <a:lnTo>
                      <a:pt x="0" y="2068"/>
                    </a:lnTo>
                    <a:lnTo>
                      <a:pt x="0" y="2060"/>
                    </a:lnTo>
                    <a:lnTo>
                      <a:pt x="456" y="7"/>
                    </a:lnTo>
                    <a:lnTo>
                      <a:pt x="460" y="0"/>
                    </a:lnTo>
                    <a:lnTo>
                      <a:pt x="467" y="0"/>
                    </a:lnTo>
                    <a:lnTo>
                      <a:pt x="1412" y="135"/>
                    </a:lnTo>
                    <a:lnTo>
                      <a:pt x="1420" y="142"/>
                    </a:lnTo>
                    <a:lnTo>
                      <a:pt x="1424" y="150"/>
                    </a:lnTo>
                    <a:lnTo>
                      <a:pt x="1377" y="545"/>
                    </a:lnTo>
                    <a:lnTo>
                      <a:pt x="1369" y="534"/>
                    </a:lnTo>
                    <a:lnTo>
                      <a:pt x="2037" y="656"/>
                    </a:lnTo>
                    <a:lnTo>
                      <a:pt x="2044" y="660"/>
                    </a:lnTo>
                    <a:lnTo>
                      <a:pt x="2050" y="673"/>
                    </a:lnTo>
                    <a:lnTo>
                      <a:pt x="1729" y="2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6" name="Freeform 111"/>
              <p:cNvSpPr>
                <a:spLocks/>
              </p:cNvSpPr>
              <p:nvPr/>
            </p:nvSpPr>
            <p:spPr bwMode="auto">
              <a:xfrm>
                <a:off x="1073" y="1602"/>
                <a:ext cx="506" cy="577"/>
              </a:xfrm>
              <a:custGeom>
                <a:avLst/>
                <a:gdLst>
                  <a:gd name="T0" fmla="*/ 2013 w 2021"/>
                  <a:gd name="T1" fmla="*/ 658 h 2310"/>
                  <a:gd name="T2" fmla="*/ 2021 w 2021"/>
                  <a:gd name="T3" fmla="*/ 669 h 2310"/>
                  <a:gd name="T4" fmla="*/ 1353 w 2021"/>
                  <a:gd name="T5" fmla="*/ 547 h 2310"/>
                  <a:gd name="T6" fmla="*/ 1344 w 2021"/>
                  <a:gd name="T7" fmla="*/ 542 h 2310"/>
                  <a:gd name="T8" fmla="*/ 1340 w 2021"/>
                  <a:gd name="T9" fmla="*/ 534 h 2310"/>
                  <a:gd name="T10" fmla="*/ 1389 w 2021"/>
                  <a:gd name="T11" fmla="*/ 135 h 2310"/>
                  <a:gd name="T12" fmla="*/ 1396 w 2021"/>
                  <a:gd name="T13" fmla="*/ 148 h 2310"/>
                  <a:gd name="T14" fmla="*/ 455 w 2021"/>
                  <a:gd name="T15" fmla="*/ 13 h 2310"/>
                  <a:gd name="T16" fmla="*/ 467 w 2021"/>
                  <a:gd name="T17" fmla="*/ 0 h 2310"/>
                  <a:gd name="T18" fmla="*/ 7 w 2021"/>
                  <a:gd name="T19" fmla="*/ 2053 h 2310"/>
                  <a:gd name="T20" fmla="*/ 0 w 2021"/>
                  <a:gd name="T21" fmla="*/ 2042 h 2310"/>
                  <a:gd name="T22" fmla="*/ 1704 w 2021"/>
                  <a:gd name="T23" fmla="*/ 2302 h 2310"/>
                  <a:gd name="T24" fmla="*/ 1693 w 2021"/>
                  <a:gd name="T25" fmla="*/ 2310 h 2310"/>
                  <a:gd name="T26" fmla="*/ 2013 w 2021"/>
                  <a:gd name="T27" fmla="*/ 658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21" h="2310">
                    <a:moveTo>
                      <a:pt x="2013" y="658"/>
                    </a:moveTo>
                    <a:lnTo>
                      <a:pt x="2021" y="669"/>
                    </a:lnTo>
                    <a:lnTo>
                      <a:pt x="1353" y="547"/>
                    </a:lnTo>
                    <a:lnTo>
                      <a:pt x="1344" y="542"/>
                    </a:lnTo>
                    <a:lnTo>
                      <a:pt x="1340" y="534"/>
                    </a:lnTo>
                    <a:lnTo>
                      <a:pt x="1389" y="135"/>
                    </a:lnTo>
                    <a:lnTo>
                      <a:pt x="1396" y="148"/>
                    </a:lnTo>
                    <a:lnTo>
                      <a:pt x="455" y="13"/>
                    </a:lnTo>
                    <a:lnTo>
                      <a:pt x="467" y="0"/>
                    </a:lnTo>
                    <a:lnTo>
                      <a:pt x="7" y="2053"/>
                    </a:lnTo>
                    <a:lnTo>
                      <a:pt x="0" y="2042"/>
                    </a:lnTo>
                    <a:lnTo>
                      <a:pt x="1704" y="2302"/>
                    </a:lnTo>
                    <a:lnTo>
                      <a:pt x="1693" y="2310"/>
                    </a:lnTo>
                    <a:lnTo>
                      <a:pt x="2013" y="65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77" name="Freeform 112"/>
              <p:cNvSpPr>
                <a:spLocks/>
              </p:cNvSpPr>
              <p:nvPr/>
            </p:nvSpPr>
            <p:spPr bwMode="auto">
              <a:xfrm>
                <a:off x="1071" y="1599"/>
                <a:ext cx="512" cy="584"/>
              </a:xfrm>
              <a:custGeom>
                <a:avLst/>
                <a:gdLst>
                  <a:gd name="T0" fmla="*/ 1729 w 2050"/>
                  <a:gd name="T1" fmla="*/ 2325 h 2337"/>
                  <a:gd name="T2" fmla="*/ 1720 w 2050"/>
                  <a:gd name="T3" fmla="*/ 2334 h 2337"/>
                  <a:gd name="T4" fmla="*/ 1712 w 2050"/>
                  <a:gd name="T5" fmla="*/ 2337 h 2337"/>
                  <a:gd name="T6" fmla="*/ 8 w 2050"/>
                  <a:gd name="T7" fmla="*/ 2077 h 2337"/>
                  <a:gd name="T8" fmla="*/ 0 w 2050"/>
                  <a:gd name="T9" fmla="*/ 2068 h 2337"/>
                  <a:gd name="T10" fmla="*/ 0 w 2050"/>
                  <a:gd name="T11" fmla="*/ 2060 h 2337"/>
                  <a:gd name="T12" fmla="*/ 456 w 2050"/>
                  <a:gd name="T13" fmla="*/ 7 h 2337"/>
                  <a:gd name="T14" fmla="*/ 460 w 2050"/>
                  <a:gd name="T15" fmla="*/ 0 h 2337"/>
                  <a:gd name="T16" fmla="*/ 467 w 2050"/>
                  <a:gd name="T17" fmla="*/ 0 h 2337"/>
                  <a:gd name="T18" fmla="*/ 1412 w 2050"/>
                  <a:gd name="T19" fmla="*/ 135 h 2337"/>
                  <a:gd name="T20" fmla="*/ 1420 w 2050"/>
                  <a:gd name="T21" fmla="*/ 142 h 2337"/>
                  <a:gd name="T22" fmla="*/ 1424 w 2050"/>
                  <a:gd name="T23" fmla="*/ 150 h 2337"/>
                  <a:gd name="T24" fmla="*/ 1377 w 2050"/>
                  <a:gd name="T25" fmla="*/ 545 h 2337"/>
                  <a:gd name="T26" fmla="*/ 1369 w 2050"/>
                  <a:gd name="T27" fmla="*/ 534 h 2337"/>
                  <a:gd name="T28" fmla="*/ 2037 w 2050"/>
                  <a:gd name="T29" fmla="*/ 656 h 2337"/>
                  <a:gd name="T30" fmla="*/ 2044 w 2050"/>
                  <a:gd name="T31" fmla="*/ 660 h 2337"/>
                  <a:gd name="T32" fmla="*/ 2050 w 2050"/>
                  <a:gd name="T33" fmla="*/ 673 h 2337"/>
                  <a:gd name="T34" fmla="*/ 1729 w 2050"/>
                  <a:gd name="T35" fmla="*/ 2325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0" h="2337">
                    <a:moveTo>
                      <a:pt x="1729" y="2325"/>
                    </a:moveTo>
                    <a:lnTo>
                      <a:pt x="1720" y="2334"/>
                    </a:lnTo>
                    <a:lnTo>
                      <a:pt x="1712" y="2337"/>
                    </a:lnTo>
                    <a:lnTo>
                      <a:pt x="8" y="2077"/>
                    </a:lnTo>
                    <a:lnTo>
                      <a:pt x="0" y="2068"/>
                    </a:lnTo>
                    <a:lnTo>
                      <a:pt x="0" y="2060"/>
                    </a:lnTo>
                    <a:lnTo>
                      <a:pt x="456" y="7"/>
                    </a:lnTo>
                    <a:lnTo>
                      <a:pt x="460" y="0"/>
                    </a:lnTo>
                    <a:lnTo>
                      <a:pt x="467" y="0"/>
                    </a:lnTo>
                    <a:lnTo>
                      <a:pt x="1412" y="135"/>
                    </a:lnTo>
                    <a:lnTo>
                      <a:pt x="1420" y="142"/>
                    </a:lnTo>
                    <a:lnTo>
                      <a:pt x="1424" y="150"/>
                    </a:lnTo>
                    <a:lnTo>
                      <a:pt x="1377" y="545"/>
                    </a:lnTo>
                    <a:lnTo>
                      <a:pt x="1369" y="534"/>
                    </a:lnTo>
                    <a:lnTo>
                      <a:pt x="2037" y="656"/>
                    </a:lnTo>
                    <a:lnTo>
                      <a:pt x="2044" y="660"/>
                    </a:lnTo>
                    <a:lnTo>
                      <a:pt x="2050" y="673"/>
                    </a:lnTo>
                    <a:lnTo>
                      <a:pt x="1729" y="232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78" name="Freeform 113"/>
              <p:cNvSpPr>
                <a:spLocks/>
              </p:cNvSpPr>
              <p:nvPr/>
            </p:nvSpPr>
            <p:spPr bwMode="auto">
              <a:xfrm>
                <a:off x="910" y="2115"/>
                <a:ext cx="590" cy="652"/>
              </a:xfrm>
              <a:custGeom>
                <a:avLst/>
                <a:gdLst>
                  <a:gd name="T0" fmla="*/ 2357 w 2357"/>
                  <a:gd name="T1" fmla="*/ 261 h 2606"/>
                  <a:gd name="T2" fmla="*/ 653 w 2357"/>
                  <a:gd name="T3" fmla="*/ 0 h 2606"/>
                  <a:gd name="T4" fmla="*/ 621 w 2357"/>
                  <a:gd name="T5" fmla="*/ 305 h 2606"/>
                  <a:gd name="T6" fmla="*/ 546 w 2357"/>
                  <a:gd name="T7" fmla="*/ 396 h 2606"/>
                  <a:gd name="T8" fmla="*/ 456 w 2357"/>
                  <a:gd name="T9" fmla="*/ 305 h 2606"/>
                  <a:gd name="T10" fmla="*/ 381 w 2357"/>
                  <a:gd name="T11" fmla="*/ 305 h 2606"/>
                  <a:gd name="T12" fmla="*/ 317 w 2357"/>
                  <a:gd name="T13" fmla="*/ 735 h 2606"/>
                  <a:gd name="T14" fmla="*/ 332 w 2357"/>
                  <a:gd name="T15" fmla="*/ 949 h 2606"/>
                  <a:gd name="T16" fmla="*/ 381 w 2357"/>
                  <a:gd name="T17" fmla="*/ 1040 h 2606"/>
                  <a:gd name="T18" fmla="*/ 242 w 2357"/>
                  <a:gd name="T19" fmla="*/ 1211 h 2606"/>
                  <a:gd name="T20" fmla="*/ 120 w 2357"/>
                  <a:gd name="T21" fmla="*/ 1393 h 2606"/>
                  <a:gd name="T22" fmla="*/ 107 w 2357"/>
                  <a:gd name="T23" fmla="*/ 1562 h 2606"/>
                  <a:gd name="T24" fmla="*/ 182 w 2357"/>
                  <a:gd name="T25" fmla="*/ 1562 h 2606"/>
                  <a:gd name="T26" fmla="*/ 107 w 2357"/>
                  <a:gd name="T27" fmla="*/ 1685 h 2606"/>
                  <a:gd name="T28" fmla="*/ 43 w 2357"/>
                  <a:gd name="T29" fmla="*/ 1701 h 2606"/>
                  <a:gd name="T30" fmla="*/ 0 w 2357"/>
                  <a:gd name="T31" fmla="*/ 1776 h 2606"/>
                  <a:gd name="T32" fmla="*/ 1262 w 2357"/>
                  <a:gd name="T33" fmla="*/ 2512 h 2606"/>
                  <a:gd name="T34" fmla="*/ 2053 w 2357"/>
                  <a:gd name="T35" fmla="*/ 2606 h 2606"/>
                  <a:gd name="T36" fmla="*/ 2357 w 2357"/>
                  <a:gd name="T37" fmla="*/ 261 h 2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7" h="2606">
                    <a:moveTo>
                      <a:pt x="2357" y="261"/>
                    </a:moveTo>
                    <a:lnTo>
                      <a:pt x="653" y="0"/>
                    </a:lnTo>
                    <a:lnTo>
                      <a:pt x="621" y="305"/>
                    </a:lnTo>
                    <a:lnTo>
                      <a:pt x="546" y="396"/>
                    </a:lnTo>
                    <a:lnTo>
                      <a:pt x="456" y="305"/>
                    </a:lnTo>
                    <a:lnTo>
                      <a:pt x="381" y="305"/>
                    </a:lnTo>
                    <a:lnTo>
                      <a:pt x="317" y="735"/>
                    </a:lnTo>
                    <a:lnTo>
                      <a:pt x="332" y="949"/>
                    </a:lnTo>
                    <a:lnTo>
                      <a:pt x="381" y="1040"/>
                    </a:lnTo>
                    <a:lnTo>
                      <a:pt x="242" y="1211"/>
                    </a:lnTo>
                    <a:lnTo>
                      <a:pt x="120" y="1393"/>
                    </a:lnTo>
                    <a:lnTo>
                      <a:pt x="107" y="1562"/>
                    </a:lnTo>
                    <a:lnTo>
                      <a:pt x="182" y="1562"/>
                    </a:lnTo>
                    <a:lnTo>
                      <a:pt x="107" y="1685"/>
                    </a:lnTo>
                    <a:lnTo>
                      <a:pt x="43" y="1701"/>
                    </a:lnTo>
                    <a:lnTo>
                      <a:pt x="0" y="1776"/>
                    </a:lnTo>
                    <a:lnTo>
                      <a:pt x="1262" y="2512"/>
                    </a:lnTo>
                    <a:lnTo>
                      <a:pt x="2053" y="2606"/>
                    </a:lnTo>
                    <a:lnTo>
                      <a:pt x="2357" y="261"/>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9" name="Freeform 114"/>
              <p:cNvSpPr>
                <a:spLocks noEditPoints="1"/>
              </p:cNvSpPr>
              <p:nvPr/>
            </p:nvSpPr>
            <p:spPr bwMode="auto">
              <a:xfrm>
                <a:off x="907" y="2112"/>
                <a:ext cx="596" cy="657"/>
              </a:xfrm>
              <a:custGeom>
                <a:avLst/>
                <a:gdLst>
                  <a:gd name="T0" fmla="*/ 2364 w 2381"/>
                  <a:gd name="T1" fmla="*/ 281 h 2629"/>
                  <a:gd name="T2" fmla="*/ 676 w 2381"/>
                  <a:gd name="T3" fmla="*/ 11 h 2629"/>
                  <a:gd name="T4" fmla="*/ 645 w 2381"/>
                  <a:gd name="T5" fmla="*/ 324 h 2629"/>
                  <a:gd name="T6" fmla="*/ 557 w 2381"/>
                  <a:gd name="T7" fmla="*/ 418 h 2629"/>
                  <a:gd name="T8" fmla="*/ 459 w 2381"/>
                  <a:gd name="T9" fmla="*/ 324 h 2629"/>
                  <a:gd name="T10" fmla="*/ 392 w 2381"/>
                  <a:gd name="T11" fmla="*/ 328 h 2629"/>
                  <a:gd name="T12" fmla="*/ 339 w 2381"/>
                  <a:gd name="T13" fmla="*/ 746 h 2629"/>
                  <a:gd name="T14" fmla="*/ 356 w 2381"/>
                  <a:gd name="T15" fmla="*/ 960 h 2629"/>
                  <a:gd name="T16" fmla="*/ 399 w 2381"/>
                  <a:gd name="T17" fmla="*/ 1048 h 2629"/>
                  <a:gd name="T18" fmla="*/ 261 w 2381"/>
                  <a:gd name="T19" fmla="*/ 1229 h 2629"/>
                  <a:gd name="T20" fmla="*/ 142 w 2381"/>
                  <a:gd name="T21" fmla="*/ 1408 h 2629"/>
                  <a:gd name="T22" fmla="*/ 118 w 2381"/>
                  <a:gd name="T23" fmla="*/ 1561 h 2629"/>
                  <a:gd name="T24" fmla="*/ 201 w 2381"/>
                  <a:gd name="T25" fmla="*/ 1569 h 2629"/>
                  <a:gd name="T26" fmla="*/ 126 w 2381"/>
                  <a:gd name="T27" fmla="*/ 1704 h 2629"/>
                  <a:gd name="T28" fmla="*/ 60 w 2381"/>
                  <a:gd name="T29" fmla="*/ 1723 h 2629"/>
                  <a:gd name="T30" fmla="*/ 19 w 2381"/>
                  <a:gd name="T31" fmla="*/ 1794 h 2629"/>
                  <a:gd name="T32" fmla="*/ 1277 w 2381"/>
                  <a:gd name="T33" fmla="*/ 2514 h 2629"/>
                  <a:gd name="T34" fmla="*/ 2064 w 2381"/>
                  <a:gd name="T35" fmla="*/ 2606 h 2629"/>
                  <a:gd name="T36" fmla="*/ 2357 w 2381"/>
                  <a:gd name="T37" fmla="*/ 268 h 2629"/>
                  <a:gd name="T38" fmla="*/ 2072 w 2381"/>
                  <a:gd name="T39" fmla="*/ 2625 h 2629"/>
                  <a:gd name="T40" fmla="*/ 1269 w 2381"/>
                  <a:gd name="T41" fmla="*/ 2534 h 2629"/>
                  <a:gd name="T42" fmla="*/ 4 w 2381"/>
                  <a:gd name="T43" fmla="*/ 1799 h 2629"/>
                  <a:gd name="T44" fmla="*/ 0 w 2381"/>
                  <a:gd name="T45" fmla="*/ 1783 h 2629"/>
                  <a:gd name="T46" fmla="*/ 51 w 2381"/>
                  <a:gd name="T47" fmla="*/ 1700 h 2629"/>
                  <a:gd name="T48" fmla="*/ 107 w 2381"/>
                  <a:gd name="T49" fmla="*/ 1687 h 2629"/>
                  <a:gd name="T50" fmla="*/ 193 w 2381"/>
                  <a:gd name="T51" fmla="*/ 1586 h 2629"/>
                  <a:gd name="T52" fmla="*/ 107 w 2381"/>
                  <a:gd name="T53" fmla="*/ 1582 h 2629"/>
                  <a:gd name="T54" fmla="*/ 118 w 2381"/>
                  <a:gd name="T55" fmla="*/ 1404 h 2629"/>
                  <a:gd name="T56" fmla="*/ 245 w 2381"/>
                  <a:gd name="T57" fmla="*/ 1213 h 2629"/>
                  <a:gd name="T58" fmla="*/ 379 w 2381"/>
                  <a:gd name="T59" fmla="*/ 1059 h 2629"/>
                  <a:gd name="T60" fmla="*/ 332 w 2381"/>
                  <a:gd name="T61" fmla="*/ 960 h 2629"/>
                  <a:gd name="T62" fmla="*/ 317 w 2381"/>
                  <a:gd name="T63" fmla="*/ 742 h 2629"/>
                  <a:gd name="T64" fmla="*/ 384 w 2381"/>
                  <a:gd name="T65" fmla="*/ 307 h 2629"/>
                  <a:gd name="T66" fmla="*/ 467 w 2381"/>
                  <a:gd name="T67" fmla="*/ 304 h 2629"/>
                  <a:gd name="T68" fmla="*/ 566 w 2381"/>
                  <a:gd name="T69" fmla="*/ 399 h 2629"/>
                  <a:gd name="T70" fmla="*/ 624 w 2381"/>
                  <a:gd name="T71" fmla="*/ 307 h 2629"/>
                  <a:gd name="T72" fmla="*/ 652 w 2381"/>
                  <a:gd name="T73" fmla="*/ 7 h 2629"/>
                  <a:gd name="T74" fmla="*/ 664 w 2381"/>
                  <a:gd name="T75" fmla="*/ 0 h 2629"/>
                  <a:gd name="T76" fmla="*/ 2377 w 2381"/>
                  <a:gd name="T77" fmla="*/ 264 h 2629"/>
                  <a:gd name="T78" fmla="*/ 2076 w 2381"/>
                  <a:gd name="T79" fmla="*/ 2617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81" h="2629">
                    <a:moveTo>
                      <a:pt x="2357" y="268"/>
                    </a:moveTo>
                    <a:lnTo>
                      <a:pt x="2364" y="281"/>
                    </a:lnTo>
                    <a:lnTo>
                      <a:pt x="664" y="24"/>
                    </a:lnTo>
                    <a:lnTo>
                      <a:pt x="676" y="11"/>
                    </a:lnTo>
                    <a:lnTo>
                      <a:pt x="645" y="316"/>
                    </a:lnTo>
                    <a:lnTo>
                      <a:pt x="645" y="324"/>
                    </a:lnTo>
                    <a:lnTo>
                      <a:pt x="566" y="414"/>
                    </a:lnTo>
                    <a:lnTo>
                      <a:pt x="557" y="418"/>
                    </a:lnTo>
                    <a:lnTo>
                      <a:pt x="549" y="418"/>
                    </a:lnTo>
                    <a:lnTo>
                      <a:pt x="459" y="324"/>
                    </a:lnTo>
                    <a:lnTo>
                      <a:pt x="467" y="328"/>
                    </a:lnTo>
                    <a:lnTo>
                      <a:pt x="392" y="328"/>
                    </a:lnTo>
                    <a:lnTo>
                      <a:pt x="403" y="320"/>
                    </a:lnTo>
                    <a:lnTo>
                      <a:pt x="339" y="746"/>
                    </a:lnTo>
                    <a:lnTo>
                      <a:pt x="339" y="742"/>
                    </a:lnTo>
                    <a:lnTo>
                      <a:pt x="356" y="960"/>
                    </a:lnTo>
                    <a:lnTo>
                      <a:pt x="356" y="956"/>
                    </a:lnTo>
                    <a:lnTo>
                      <a:pt x="399" y="1048"/>
                    </a:lnTo>
                    <a:lnTo>
                      <a:pt x="399" y="1059"/>
                    </a:lnTo>
                    <a:lnTo>
                      <a:pt x="261" y="1229"/>
                    </a:lnTo>
                    <a:lnTo>
                      <a:pt x="142" y="1411"/>
                    </a:lnTo>
                    <a:lnTo>
                      <a:pt x="142" y="1408"/>
                    </a:lnTo>
                    <a:lnTo>
                      <a:pt x="131" y="1573"/>
                    </a:lnTo>
                    <a:lnTo>
                      <a:pt x="118" y="1561"/>
                    </a:lnTo>
                    <a:lnTo>
                      <a:pt x="193" y="1561"/>
                    </a:lnTo>
                    <a:lnTo>
                      <a:pt x="201" y="1569"/>
                    </a:lnTo>
                    <a:lnTo>
                      <a:pt x="201" y="1582"/>
                    </a:lnTo>
                    <a:lnTo>
                      <a:pt x="126" y="1704"/>
                    </a:lnTo>
                    <a:lnTo>
                      <a:pt x="118" y="1708"/>
                    </a:lnTo>
                    <a:lnTo>
                      <a:pt x="60" y="1723"/>
                    </a:lnTo>
                    <a:lnTo>
                      <a:pt x="67" y="1715"/>
                    </a:lnTo>
                    <a:lnTo>
                      <a:pt x="19" y="1794"/>
                    </a:lnTo>
                    <a:lnTo>
                      <a:pt x="15" y="1779"/>
                    </a:lnTo>
                    <a:lnTo>
                      <a:pt x="1277" y="2514"/>
                    </a:lnTo>
                    <a:lnTo>
                      <a:pt x="1273" y="2510"/>
                    </a:lnTo>
                    <a:lnTo>
                      <a:pt x="2064" y="2606"/>
                    </a:lnTo>
                    <a:lnTo>
                      <a:pt x="2053" y="2613"/>
                    </a:lnTo>
                    <a:lnTo>
                      <a:pt x="2357" y="268"/>
                    </a:lnTo>
                    <a:close/>
                    <a:moveTo>
                      <a:pt x="2076" y="2617"/>
                    </a:moveTo>
                    <a:lnTo>
                      <a:pt x="2072" y="2625"/>
                    </a:lnTo>
                    <a:lnTo>
                      <a:pt x="2060" y="2629"/>
                    </a:lnTo>
                    <a:lnTo>
                      <a:pt x="1269" y="2534"/>
                    </a:lnTo>
                    <a:lnTo>
                      <a:pt x="1265" y="2534"/>
                    </a:lnTo>
                    <a:lnTo>
                      <a:pt x="4" y="1799"/>
                    </a:lnTo>
                    <a:lnTo>
                      <a:pt x="0" y="1790"/>
                    </a:lnTo>
                    <a:lnTo>
                      <a:pt x="0" y="1783"/>
                    </a:lnTo>
                    <a:lnTo>
                      <a:pt x="47" y="1704"/>
                    </a:lnTo>
                    <a:lnTo>
                      <a:pt x="51" y="1700"/>
                    </a:lnTo>
                    <a:lnTo>
                      <a:pt x="114" y="1684"/>
                    </a:lnTo>
                    <a:lnTo>
                      <a:pt x="107" y="1687"/>
                    </a:lnTo>
                    <a:lnTo>
                      <a:pt x="182" y="1565"/>
                    </a:lnTo>
                    <a:lnTo>
                      <a:pt x="193" y="1586"/>
                    </a:lnTo>
                    <a:lnTo>
                      <a:pt x="118" y="1586"/>
                    </a:lnTo>
                    <a:lnTo>
                      <a:pt x="107" y="1582"/>
                    </a:lnTo>
                    <a:lnTo>
                      <a:pt x="107" y="1573"/>
                    </a:lnTo>
                    <a:lnTo>
                      <a:pt x="118" y="1404"/>
                    </a:lnTo>
                    <a:lnTo>
                      <a:pt x="122" y="1400"/>
                    </a:lnTo>
                    <a:lnTo>
                      <a:pt x="245" y="1213"/>
                    </a:lnTo>
                    <a:lnTo>
                      <a:pt x="379" y="1044"/>
                    </a:lnTo>
                    <a:lnTo>
                      <a:pt x="379" y="1059"/>
                    </a:lnTo>
                    <a:lnTo>
                      <a:pt x="336" y="965"/>
                    </a:lnTo>
                    <a:lnTo>
                      <a:pt x="332" y="960"/>
                    </a:lnTo>
                    <a:lnTo>
                      <a:pt x="317" y="746"/>
                    </a:lnTo>
                    <a:lnTo>
                      <a:pt x="317" y="742"/>
                    </a:lnTo>
                    <a:lnTo>
                      <a:pt x="379" y="316"/>
                    </a:lnTo>
                    <a:lnTo>
                      <a:pt x="384" y="307"/>
                    </a:lnTo>
                    <a:lnTo>
                      <a:pt x="392" y="304"/>
                    </a:lnTo>
                    <a:lnTo>
                      <a:pt x="467" y="304"/>
                    </a:lnTo>
                    <a:lnTo>
                      <a:pt x="474" y="307"/>
                    </a:lnTo>
                    <a:lnTo>
                      <a:pt x="566" y="399"/>
                    </a:lnTo>
                    <a:lnTo>
                      <a:pt x="549" y="399"/>
                    </a:lnTo>
                    <a:lnTo>
                      <a:pt x="624" y="307"/>
                    </a:lnTo>
                    <a:lnTo>
                      <a:pt x="621" y="316"/>
                    </a:lnTo>
                    <a:lnTo>
                      <a:pt x="652" y="7"/>
                    </a:lnTo>
                    <a:lnTo>
                      <a:pt x="656" y="0"/>
                    </a:lnTo>
                    <a:lnTo>
                      <a:pt x="664" y="0"/>
                    </a:lnTo>
                    <a:lnTo>
                      <a:pt x="2368" y="260"/>
                    </a:lnTo>
                    <a:lnTo>
                      <a:pt x="2377" y="264"/>
                    </a:lnTo>
                    <a:lnTo>
                      <a:pt x="2381" y="272"/>
                    </a:lnTo>
                    <a:lnTo>
                      <a:pt x="2076" y="26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0" name="Freeform 115"/>
              <p:cNvSpPr>
                <a:spLocks/>
              </p:cNvSpPr>
              <p:nvPr/>
            </p:nvSpPr>
            <p:spPr bwMode="auto">
              <a:xfrm>
                <a:off x="911" y="2115"/>
                <a:ext cx="588" cy="651"/>
              </a:xfrm>
              <a:custGeom>
                <a:avLst/>
                <a:gdLst>
                  <a:gd name="T0" fmla="*/ 2342 w 2349"/>
                  <a:gd name="T1" fmla="*/ 257 h 2602"/>
                  <a:gd name="T2" fmla="*/ 2349 w 2349"/>
                  <a:gd name="T3" fmla="*/ 270 h 2602"/>
                  <a:gd name="T4" fmla="*/ 649 w 2349"/>
                  <a:gd name="T5" fmla="*/ 13 h 2602"/>
                  <a:gd name="T6" fmla="*/ 661 w 2349"/>
                  <a:gd name="T7" fmla="*/ 0 h 2602"/>
                  <a:gd name="T8" fmla="*/ 630 w 2349"/>
                  <a:gd name="T9" fmla="*/ 305 h 2602"/>
                  <a:gd name="T10" fmla="*/ 630 w 2349"/>
                  <a:gd name="T11" fmla="*/ 313 h 2602"/>
                  <a:gd name="T12" fmla="*/ 551 w 2349"/>
                  <a:gd name="T13" fmla="*/ 403 h 2602"/>
                  <a:gd name="T14" fmla="*/ 542 w 2349"/>
                  <a:gd name="T15" fmla="*/ 407 h 2602"/>
                  <a:gd name="T16" fmla="*/ 534 w 2349"/>
                  <a:gd name="T17" fmla="*/ 407 h 2602"/>
                  <a:gd name="T18" fmla="*/ 444 w 2349"/>
                  <a:gd name="T19" fmla="*/ 313 h 2602"/>
                  <a:gd name="T20" fmla="*/ 452 w 2349"/>
                  <a:gd name="T21" fmla="*/ 317 h 2602"/>
                  <a:gd name="T22" fmla="*/ 377 w 2349"/>
                  <a:gd name="T23" fmla="*/ 317 h 2602"/>
                  <a:gd name="T24" fmla="*/ 388 w 2349"/>
                  <a:gd name="T25" fmla="*/ 309 h 2602"/>
                  <a:gd name="T26" fmla="*/ 324 w 2349"/>
                  <a:gd name="T27" fmla="*/ 735 h 2602"/>
                  <a:gd name="T28" fmla="*/ 324 w 2349"/>
                  <a:gd name="T29" fmla="*/ 731 h 2602"/>
                  <a:gd name="T30" fmla="*/ 341 w 2349"/>
                  <a:gd name="T31" fmla="*/ 949 h 2602"/>
                  <a:gd name="T32" fmla="*/ 341 w 2349"/>
                  <a:gd name="T33" fmla="*/ 945 h 2602"/>
                  <a:gd name="T34" fmla="*/ 384 w 2349"/>
                  <a:gd name="T35" fmla="*/ 1037 h 2602"/>
                  <a:gd name="T36" fmla="*/ 384 w 2349"/>
                  <a:gd name="T37" fmla="*/ 1048 h 2602"/>
                  <a:gd name="T38" fmla="*/ 246 w 2349"/>
                  <a:gd name="T39" fmla="*/ 1218 h 2602"/>
                  <a:gd name="T40" fmla="*/ 127 w 2349"/>
                  <a:gd name="T41" fmla="*/ 1400 h 2602"/>
                  <a:gd name="T42" fmla="*/ 127 w 2349"/>
                  <a:gd name="T43" fmla="*/ 1397 h 2602"/>
                  <a:gd name="T44" fmla="*/ 116 w 2349"/>
                  <a:gd name="T45" fmla="*/ 1562 h 2602"/>
                  <a:gd name="T46" fmla="*/ 103 w 2349"/>
                  <a:gd name="T47" fmla="*/ 1550 h 2602"/>
                  <a:gd name="T48" fmla="*/ 178 w 2349"/>
                  <a:gd name="T49" fmla="*/ 1550 h 2602"/>
                  <a:gd name="T50" fmla="*/ 186 w 2349"/>
                  <a:gd name="T51" fmla="*/ 1558 h 2602"/>
                  <a:gd name="T52" fmla="*/ 186 w 2349"/>
                  <a:gd name="T53" fmla="*/ 1571 h 2602"/>
                  <a:gd name="T54" fmla="*/ 111 w 2349"/>
                  <a:gd name="T55" fmla="*/ 1693 h 2602"/>
                  <a:gd name="T56" fmla="*/ 103 w 2349"/>
                  <a:gd name="T57" fmla="*/ 1697 h 2602"/>
                  <a:gd name="T58" fmla="*/ 45 w 2349"/>
                  <a:gd name="T59" fmla="*/ 1712 h 2602"/>
                  <a:gd name="T60" fmla="*/ 52 w 2349"/>
                  <a:gd name="T61" fmla="*/ 1704 h 2602"/>
                  <a:gd name="T62" fmla="*/ 4 w 2349"/>
                  <a:gd name="T63" fmla="*/ 1783 h 2602"/>
                  <a:gd name="T64" fmla="*/ 0 w 2349"/>
                  <a:gd name="T65" fmla="*/ 1768 h 2602"/>
                  <a:gd name="T66" fmla="*/ 1262 w 2349"/>
                  <a:gd name="T67" fmla="*/ 2503 h 2602"/>
                  <a:gd name="T68" fmla="*/ 1258 w 2349"/>
                  <a:gd name="T69" fmla="*/ 2499 h 2602"/>
                  <a:gd name="T70" fmla="*/ 2049 w 2349"/>
                  <a:gd name="T71" fmla="*/ 2595 h 2602"/>
                  <a:gd name="T72" fmla="*/ 2038 w 2349"/>
                  <a:gd name="T73" fmla="*/ 2602 h 2602"/>
                  <a:gd name="T74" fmla="*/ 2342 w 2349"/>
                  <a:gd name="T75" fmla="*/ 257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49" h="2602">
                    <a:moveTo>
                      <a:pt x="2342" y="257"/>
                    </a:moveTo>
                    <a:lnTo>
                      <a:pt x="2349" y="270"/>
                    </a:lnTo>
                    <a:lnTo>
                      <a:pt x="649" y="13"/>
                    </a:lnTo>
                    <a:lnTo>
                      <a:pt x="661" y="0"/>
                    </a:lnTo>
                    <a:lnTo>
                      <a:pt x="630" y="305"/>
                    </a:lnTo>
                    <a:lnTo>
                      <a:pt x="630" y="313"/>
                    </a:lnTo>
                    <a:lnTo>
                      <a:pt x="551" y="403"/>
                    </a:lnTo>
                    <a:lnTo>
                      <a:pt x="542" y="407"/>
                    </a:lnTo>
                    <a:lnTo>
                      <a:pt x="534" y="407"/>
                    </a:lnTo>
                    <a:lnTo>
                      <a:pt x="444" y="313"/>
                    </a:lnTo>
                    <a:lnTo>
                      <a:pt x="452" y="317"/>
                    </a:lnTo>
                    <a:lnTo>
                      <a:pt x="377" y="317"/>
                    </a:lnTo>
                    <a:lnTo>
                      <a:pt x="388" y="309"/>
                    </a:lnTo>
                    <a:lnTo>
                      <a:pt x="324" y="735"/>
                    </a:lnTo>
                    <a:lnTo>
                      <a:pt x="324" y="731"/>
                    </a:lnTo>
                    <a:lnTo>
                      <a:pt x="341" y="949"/>
                    </a:lnTo>
                    <a:lnTo>
                      <a:pt x="341" y="945"/>
                    </a:lnTo>
                    <a:lnTo>
                      <a:pt x="384" y="1037"/>
                    </a:lnTo>
                    <a:lnTo>
                      <a:pt x="384" y="1048"/>
                    </a:lnTo>
                    <a:lnTo>
                      <a:pt x="246" y="1218"/>
                    </a:lnTo>
                    <a:lnTo>
                      <a:pt x="127" y="1400"/>
                    </a:lnTo>
                    <a:lnTo>
                      <a:pt x="127" y="1397"/>
                    </a:lnTo>
                    <a:lnTo>
                      <a:pt x="116" y="1562"/>
                    </a:lnTo>
                    <a:lnTo>
                      <a:pt x="103" y="1550"/>
                    </a:lnTo>
                    <a:lnTo>
                      <a:pt x="178" y="1550"/>
                    </a:lnTo>
                    <a:lnTo>
                      <a:pt x="186" y="1558"/>
                    </a:lnTo>
                    <a:lnTo>
                      <a:pt x="186" y="1571"/>
                    </a:lnTo>
                    <a:lnTo>
                      <a:pt x="111" y="1693"/>
                    </a:lnTo>
                    <a:lnTo>
                      <a:pt x="103" y="1697"/>
                    </a:lnTo>
                    <a:lnTo>
                      <a:pt x="45" y="1712"/>
                    </a:lnTo>
                    <a:lnTo>
                      <a:pt x="52" y="1704"/>
                    </a:lnTo>
                    <a:lnTo>
                      <a:pt x="4" y="1783"/>
                    </a:lnTo>
                    <a:lnTo>
                      <a:pt x="0" y="1768"/>
                    </a:lnTo>
                    <a:lnTo>
                      <a:pt x="1262" y="2503"/>
                    </a:lnTo>
                    <a:lnTo>
                      <a:pt x="1258" y="2499"/>
                    </a:lnTo>
                    <a:lnTo>
                      <a:pt x="2049" y="2595"/>
                    </a:lnTo>
                    <a:lnTo>
                      <a:pt x="2038" y="2602"/>
                    </a:lnTo>
                    <a:lnTo>
                      <a:pt x="2342" y="25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1" name="Freeform 116"/>
              <p:cNvSpPr>
                <a:spLocks/>
              </p:cNvSpPr>
              <p:nvPr/>
            </p:nvSpPr>
            <p:spPr bwMode="auto">
              <a:xfrm>
                <a:off x="907" y="2112"/>
                <a:ext cx="596" cy="657"/>
              </a:xfrm>
              <a:custGeom>
                <a:avLst/>
                <a:gdLst>
                  <a:gd name="T0" fmla="*/ 2076 w 2381"/>
                  <a:gd name="T1" fmla="*/ 2617 h 2629"/>
                  <a:gd name="T2" fmla="*/ 2072 w 2381"/>
                  <a:gd name="T3" fmla="*/ 2625 h 2629"/>
                  <a:gd name="T4" fmla="*/ 2060 w 2381"/>
                  <a:gd name="T5" fmla="*/ 2629 h 2629"/>
                  <a:gd name="T6" fmla="*/ 1269 w 2381"/>
                  <a:gd name="T7" fmla="*/ 2534 h 2629"/>
                  <a:gd name="T8" fmla="*/ 1265 w 2381"/>
                  <a:gd name="T9" fmla="*/ 2534 h 2629"/>
                  <a:gd name="T10" fmla="*/ 4 w 2381"/>
                  <a:gd name="T11" fmla="*/ 1799 h 2629"/>
                  <a:gd name="T12" fmla="*/ 0 w 2381"/>
                  <a:gd name="T13" fmla="*/ 1790 h 2629"/>
                  <a:gd name="T14" fmla="*/ 0 w 2381"/>
                  <a:gd name="T15" fmla="*/ 1783 h 2629"/>
                  <a:gd name="T16" fmla="*/ 47 w 2381"/>
                  <a:gd name="T17" fmla="*/ 1704 h 2629"/>
                  <a:gd name="T18" fmla="*/ 51 w 2381"/>
                  <a:gd name="T19" fmla="*/ 1700 h 2629"/>
                  <a:gd name="T20" fmla="*/ 114 w 2381"/>
                  <a:gd name="T21" fmla="*/ 1684 h 2629"/>
                  <a:gd name="T22" fmla="*/ 107 w 2381"/>
                  <a:gd name="T23" fmla="*/ 1687 h 2629"/>
                  <a:gd name="T24" fmla="*/ 182 w 2381"/>
                  <a:gd name="T25" fmla="*/ 1565 h 2629"/>
                  <a:gd name="T26" fmla="*/ 193 w 2381"/>
                  <a:gd name="T27" fmla="*/ 1586 h 2629"/>
                  <a:gd name="T28" fmla="*/ 118 w 2381"/>
                  <a:gd name="T29" fmla="*/ 1586 h 2629"/>
                  <a:gd name="T30" fmla="*/ 107 w 2381"/>
                  <a:gd name="T31" fmla="*/ 1582 h 2629"/>
                  <a:gd name="T32" fmla="*/ 107 w 2381"/>
                  <a:gd name="T33" fmla="*/ 1573 h 2629"/>
                  <a:gd name="T34" fmla="*/ 118 w 2381"/>
                  <a:gd name="T35" fmla="*/ 1404 h 2629"/>
                  <a:gd name="T36" fmla="*/ 122 w 2381"/>
                  <a:gd name="T37" fmla="*/ 1400 h 2629"/>
                  <a:gd name="T38" fmla="*/ 245 w 2381"/>
                  <a:gd name="T39" fmla="*/ 1213 h 2629"/>
                  <a:gd name="T40" fmla="*/ 379 w 2381"/>
                  <a:gd name="T41" fmla="*/ 1044 h 2629"/>
                  <a:gd name="T42" fmla="*/ 379 w 2381"/>
                  <a:gd name="T43" fmla="*/ 1059 h 2629"/>
                  <a:gd name="T44" fmla="*/ 336 w 2381"/>
                  <a:gd name="T45" fmla="*/ 965 h 2629"/>
                  <a:gd name="T46" fmla="*/ 332 w 2381"/>
                  <a:gd name="T47" fmla="*/ 960 h 2629"/>
                  <a:gd name="T48" fmla="*/ 317 w 2381"/>
                  <a:gd name="T49" fmla="*/ 746 h 2629"/>
                  <a:gd name="T50" fmla="*/ 317 w 2381"/>
                  <a:gd name="T51" fmla="*/ 742 h 2629"/>
                  <a:gd name="T52" fmla="*/ 379 w 2381"/>
                  <a:gd name="T53" fmla="*/ 316 h 2629"/>
                  <a:gd name="T54" fmla="*/ 384 w 2381"/>
                  <a:gd name="T55" fmla="*/ 307 h 2629"/>
                  <a:gd name="T56" fmla="*/ 392 w 2381"/>
                  <a:gd name="T57" fmla="*/ 304 h 2629"/>
                  <a:gd name="T58" fmla="*/ 467 w 2381"/>
                  <a:gd name="T59" fmla="*/ 304 h 2629"/>
                  <a:gd name="T60" fmla="*/ 474 w 2381"/>
                  <a:gd name="T61" fmla="*/ 307 h 2629"/>
                  <a:gd name="T62" fmla="*/ 566 w 2381"/>
                  <a:gd name="T63" fmla="*/ 399 h 2629"/>
                  <a:gd name="T64" fmla="*/ 549 w 2381"/>
                  <a:gd name="T65" fmla="*/ 399 h 2629"/>
                  <a:gd name="T66" fmla="*/ 624 w 2381"/>
                  <a:gd name="T67" fmla="*/ 307 h 2629"/>
                  <a:gd name="T68" fmla="*/ 621 w 2381"/>
                  <a:gd name="T69" fmla="*/ 316 h 2629"/>
                  <a:gd name="T70" fmla="*/ 652 w 2381"/>
                  <a:gd name="T71" fmla="*/ 7 h 2629"/>
                  <a:gd name="T72" fmla="*/ 656 w 2381"/>
                  <a:gd name="T73" fmla="*/ 0 h 2629"/>
                  <a:gd name="T74" fmla="*/ 664 w 2381"/>
                  <a:gd name="T75" fmla="*/ 0 h 2629"/>
                  <a:gd name="T76" fmla="*/ 2368 w 2381"/>
                  <a:gd name="T77" fmla="*/ 260 h 2629"/>
                  <a:gd name="T78" fmla="*/ 2377 w 2381"/>
                  <a:gd name="T79" fmla="*/ 264 h 2629"/>
                  <a:gd name="T80" fmla="*/ 2381 w 2381"/>
                  <a:gd name="T81" fmla="*/ 272 h 2629"/>
                  <a:gd name="T82" fmla="*/ 2076 w 2381"/>
                  <a:gd name="T83" fmla="*/ 2617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81" h="2629">
                    <a:moveTo>
                      <a:pt x="2076" y="2617"/>
                    </a:moveTo>
                    <a:lnTo>
                      <a:pt x="2072" y="2625"/>
                    </a:lnTo>
                    <a:lnTo>
                      <a:pt x="2060" y="2629"/>
                    </a:lnTo>
                    <a:lnTo>
                      <a:pt x="1269" y="2534"/>
                    </a:lnTo>
                    <a:lnTo>
                      <a:pt x="1265" y="2534"/>
                    </a:lnTo>
                    <a:lnTo>
                      <a:pt x="4" y="1799"/>
                    </a:lnTo>
                    <a:lnTo>
                      <a:pt x="0" y="1790"/>
                    </a:lnTo>
                    <a:lnTo>
                      <a:pt x="0" y="1783"/>
                    </a:lnTo>
                    <a:lnTo>
                      <a:pt x="47" y="1704"/>
                    </a:lnTo>
                    <a:lnTo>
                      <a:pt x="51" y="1700"/>
                    </a:lnTo>
                    <a:lnTo>
                      <a:pt x="114" y="1684"/>
                    </a:lnTo>
                    <a:lnTo>
                      <a:pt x="107" y="1687"/>
                    </a:lnTo>
                    <a:lnTo>
                      <a:pt x="182" y="1565"/>
                    </a:lnTo>
                    <a:lnTo>
                      <a:pt x="193" y="1586"/>
                    </a:lnTo>
                    <a:lnTo>
                      <a:pt x="118" y="1586"/>
                    </a:lnTo>
                    <a:lnTo>
                      <a:pt x="107" y="1582"/>
                    </a:lnTo>
                    <a:lnTo>
                      <a:pt x="107" y="1573"/>
                    </a:lnTo>
                    <a:lnTo>
                      <a:pt x="118" y="1404"/>
                    </a:lnTo>
                    <a:lnTo>
                      <a:pt x="122" y="1400"/>
                    </a:lnTo>
                    <a:lnTo>
                      <a:pt x="245" y="1213"/>
                    </a:lnTo>
                    <a:lnTo>
                      <a:pt x="379" y="1044"/>
                    </a:lnTo>
                    <a:lnTo>
                      <a:pt x="379" y="1059"/>
                    </a:lnTo>
                    <a:lnTo>
                      <a:pt x="336" y="965"/>
                    </a:lnTo>
                    <a:lnTo>
                      <a:pt x="332" y="960"/>
                    </a:lnTo>
                    <a:lnTo>
                      <a:pt x="317" y="746"/>
                    </a:lnTo>
                    <a:lnTo>
                      <a:pt x="317" y="742"/>
                    </a:lnTo>
                    <a:lnTo>
                      <a:pt x="379" y="316"/>
                    </a:lnTo>
                    <a:lnTo>
                      <a:pt x="384" y="307"/>
                    </a:lnTo>
                    <a:lnTo>
                      <a:pt x="392" y="304"/>
                    </a:lnTo>
                    <a:lnTo>
                      <a:pt x="467" y="304"/>
                    </a:lnTo>
                    <a:lnTo>
                      <a:pt x="474" y="307"/>
                    </a:lnTo>
                    <a:lnTo>
                      <a:pt x="566" y="399"/>
                    </a:lnTo>
                    <a:lnTo>
                      <a:pt x="549" y="399"/>
                    </a:lnTo>
                    <a:lnTo>
                      <a:pt x="624" y="307"/>
                    </a:lnTo>
                    <a:lnTo>
                      <a:pt x="621" y="316"/>
                    </a:lnTo>
                    <a:lnTo>
                      <a:pt x="652" y="7"/>
                    </a:lnTo>
                    <a:lnTo>
                      <a:pt x="656" y="0"/>
                    </a:lnTo>
                    <a:lnTo>
                      <a:pt x="664" y="0"/>
                    </a:lnTo>
                    <a:lnTo>
                      <a:pt x="2368" y="260"/>
                    </a:lnTo>
                    <a:lnTo>
                      <a:pt x="2377" y="264"/>
                    </a:lnTo>
                    <a:lnTo>
                      <a:pt x="2381" y="272"/>
                    </a:lnTo>
                    <a:lnTo>
                      <a:pt x="2076" y="261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2" name="Freeform 117"/>
              <p:cNvSpPr>
                <a:spLocks/>
              </p:cNvSpPr>
              <p:nvPr/>
            </p:nvSpPr>
            <p:spPr bwMode="auto">
              <a:xfrm>
                <a:off x="1663" y="2295"/>
                <a:ext cx="1211" cy="1127"/>
              </a:xfrm>
              <a:custGeom>
                <a:avLst/>
                <a:gdLst>
                  <a:gd name="T0" fmla="*/ 4466 w 4845"/>
                  <a:gd name="T1" fmla="*/ 1301 h 4509"/>
                  <a:gd name="T2" fmla="*/ 4236 w 4845"/>
                  <a:gd name="T3" fmla="*/ 1147 h 4509"/>
                  <a:gd name="T4" fmla="*/ 4007 w 4845"/>
                  <a:gd name="T5" fmla="*/ 1179 h 4509"/>
                  <a:gd name="T6" fmla="*/ 3583 w 4845"/>
                  <a:gd name="T7" fmla="*/ 1162 h 4509"/>
                  <a:gd name="T8" fmla="*/ 3568 w 4845"/>
                  <a:gd name="T9" fmla="*/ 1209 h 4509"/>
                  <a:gd name="T10" fmla="*/ 3264 w 4845"/>
                  <a:gd name="T11" fmla="*/ 1162 h 4509"/>
                  <a:gd name="T12" fmla="*/ 3129 w 4845"/>
                  <a:gd name="T13" fmla="*/ 1072 h 4509"/>
                  <a:gd name="T14" fmla="*/ 3022 w 4845"/>
                  <a:gd name="T15" fmla="*/ 1119 h 4509"/>
                  <a:gd name="T16" fmla="*/ 2686 w 4845"/>
                  <a:gd name="T17" fmla="*/ 902 h 4509"/>
                  <a:gd name="T18" fmla="*/ 2488 w 4845"/>
                  <a:gd name="T19" fmla="*/ 842 h 4509"/>
                  <a:gd name="T20" fmla="*/ 2535 w 4845"/>
                  <a:gd name="T21" fmla="*/ 43 h 4509"/>
                  <a:gd name="T22" fmla="*/ 1488 w 4845"/>
                  <a:gd name="T23" fmla="*/ 0 h 4509"/>
                  <a:gd name="T24" fmla="*/ 1321 w 4845"/>
                  <a:gd name="T25" fmla="*/ 1886 h 4509"/>
                  <a:gd name="T26" fmla="*/ 0 w 4845"/>
                  <a:gd name="T27" fmla="*/ 1732 h 4509"/>
                  <a:gd name="T28" fmla="*/ 0 w 4845"/>
                  <a:gd name="T29" fmla="*/ 1839 h 4509"/>
                  <a:gd name="T30" fmla="*/ 210 w 4845"/>
                  <a:gd name="T31" fmla="*/ 2115 h 4509"/>
                  <a:gd name="T32" fmla="*/ 455 w 4845"/>
                  <a:gd name="T33" fmla="*/ 2313 h 4509"/>
                  <a:gd name="T34" fmla="*/ 669 w 4845"/>
                  <a:gd name="T35" fmla="*/ 2835 h 4509"/>
                  <a:gd name="T36" fmla="*/ 986 w 4845"/>
                  <a:gd name="T37" fmla="*/ 3049 h 4509"/>
                  <a:gd name="T38" fmla="*/ 1151 w 4845"/>
                  <a:gd name="T39" fmla="*/ 3144 h 4509"/>
                  <a:gd name="T40" fmla="*/ 1396 w 4845"/>
                  <a:gd name="T41" fmla="*/ 2820 h 4509"/>
                  <a:gd name="T42" fmla="*/ 1852 w 4845"/>
                  <a:gd name="T43" fmla="*/ 2820 h 4509"/>
                  <a:gd name="T44" fmla="*/ 2096 w 4845"/>
                  <a:gd name="T45" fmla="*/ 3033 h 4509"/>
                  <a:gd name="T46" fmla="*/ 2199 w 4845"/>
                  <a:gd name="T47" fmla="*/ 3465 h 4509"/>
                  <a:gd name="T48" fmla="*/ 2567 w 4845"/>
                  <a:gd name="T49" fmla="*/ 3800 h 4509"/>
                  <a:gd name="T50" fmla="*/ 2686 w 4845"/>
                  <a:gd name="T51" fmla="*/ 4275 h 4509"/>
                  <a:gd name="T52" fmla="*/ 2990 w 4845"/>
                  <a:gd name="T53" fmla="*/ 4445 h 4509"/>
                  <a:gd name="T54" fmla="*/ 3326 w 4845"/>
                  <a:gd name="T55" fmla="*/ 4509 h 4509"/>
                  <a:gd name="T56" fmla="*/ 3461 w 4845"/>
                  <a:gd name="T57" fmla="*/ 4445 h 4509"/>
                  <a:gd name="T58" fmla="*/ 3339 w 4845"/>
                  <a:gd name="T59" fmla="*/ 4029 h 4509"/>
                  <a:gd name="T60" fmla="*/ 3264 w 4845"/>
                  <a:gd name="T61" fmla="*/ 3939 h 4509"/>
                  <a:gd name="T62" fmla="*/ 3339 w 4845"/>
                  <a:gd name="T63" fmla="*/ 3847 h 4509"/>
                  <a:gd name="T64" fmla="*/ 3429 w 4845"/>
                  <a:gd name="T65" fmla="*/ 3757 h 4509"/>
                  <a:gd name="T66" fmla="*/ 3461 w 4845"/>
                  <a:gd name="T67" fmla="*/ 3587 h 4509"/>
                  <a:gd name="T68" fmla="*/ 3628 w 4845"/>
                  <a:gd name="T69" fmla="*/ 3465 h 4509"/>
                  <a:gd name="T70" fmla="*/ 3718 w 4845"/>
                  <a:gd name="T71" fmla="*/ 3465 h 4509"/>
                  <a:gd name="T72" fmla="*/ 3675 w 4845"/>
                  <a:gd name="T73" fmla="*/ 3373 h 4509"/>
                  <a:gd name="T74" fmla="*/ 3825 w 4845"/>
                  <a:gd name="T75" fmla="*/ 3341 h 4509"/>
                  <a:gd name="T76" fmla="*/ 3872 w 4845"/>
                  <a:gd name="T77" fmla="*/ 3433 h 4509"/>
                  <a:gd name="T78" fmla="*/ 4267 w 4845"/>
                  <a:gd name="T79" fmla="*/ 3187 h 4509"/>
                  <a:gd name="T80" fmla="*/ 4402 w 4845"/>
                  <a:gd name="T81" fmla="*/ 3097 h 4509"/>
                  <a:gd name="T82" fmla="*/ 4267 w 4845"/>
                  <a:gd name="T83" fmla="*/ 2910 h 4509"/>
                  <a:gd name="T84" fmla="*/ 4402 w 4845"/>
                  <a:gd name="T85" fmla="*/ 2910 h 4509"/>
                  <a:gd name="T86" fmla="*/ 4402 w 4845"/>
                  <a:gd name="T87" fmla="*/ 2990 h 4509"/>
                  <a:gd name="T88" fmla="*/ 4524 w 4845"/>
                  <a:gd name="T89" fmla="*/ 3033 h 4509"/>
                  <a:gd name="T90" fmla="*/ 4783 w 4845"/>
                  <a:gd name="T91" fmla="*/ 2910 h 4509"/>
                  <a:gd name="T92" fmla="*/ 4783 w 4845"/>
                  <a:gd name="T93" fmla="*/ 2745 h 4509"/>
                  <a:gd name="T94" fmla="*/ 4783 w 4845"/>
                  <a:gd name="T95" fmla="*/ 2527 h 4509"/>
                  <a:gd name="T96" fmla="*/ 4845 w 4845"/>
                  <a:gd name="T97" fmla="*/ 2313 h 4509"/>
                  <a:gd name="T98" fmla="*/ 4783 w 4845"/>
                  <a:gd name="T99" fmla="*/ 2115 h 4509"/>
                  <a:gd name="T100" fmla="*/ 4648 w 4845"/>
                  <a:gd name="T101" fmla="*/ 1993 h 4509"/>
                  <a:gd name="T102" fmla="*/ 4648 w 4845"/>
                  <a:gd name="T103" fmla="*/ 1562 h 4509"/>
                  <a:gd name="T104" fmla="*/ 4648 w 4845"/>
                  <a:gd name="T105" fmla="*/ 1348 h 4509"/>
                  <a:gd name="T106" fmla="*/ 4466 w 4845"/>
                  <a:gd name="T107" fmla="*/ 1301 h 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45" h="4509">
                    <a:moveTo>
                      <a:pt x="4466" y="1301"/>
                    </a:moveTo>
                    <a:lnTo>
                      <a:pt x="4236" y="1147"/>
                    </a:lnTo>
                    <a:lnTo>
                      <a:pt x="4007" y="1179"/>
                    </a:lnTo>
                    <a:lnTo>
                      <a:pt x="3583" y="1162"/>
                    </a:lnTo>
                    <a:lnTo>
                      <a:pt x="3568" y="1209"/>
                    </a:lnTo>
                    <a:lnTo>
                      <a:pt x="3264" y="1162"/>
                    </a:lnTo>
                    <a:lnTo>
                      <a:pt x="3129" y="1072"/>
                    </a:lnTo>
                    <a:lnTo>
                      <a:pt x="3022" y="1119"/>
                    </a:lnTo>
                    <a:lnTo>
                      <a:pt x="2686" y="902"/>
                    </a:lnTo>
                    <a:lnTo>
                      <a:pt x="2488" y="842"/>
                    </a:lnTo>
                    <a:lnTo>
                      <a:pt x="2535" y="43"/>
                    </a:lnTo>
                    <a:lnTo>
                      <a:pt x="1488" y="0"/>
                    </a:lnTo>
                    <a:lnTo>
                      <a:pt x="1321" y="1886"/>
                    </a:lnTo>
                    <a:lnTo>
                      <a:pt x="0" y="1732"/>
                    </a:lnTo>
                    <a:lnTo>
                      <a:pt x="0" y="1839"/>
                    </a:lnTo>
                    <a:lnTo>
                      <a:pt x="210" y="2115"/>
                    </a:lnTo>
                    <a:lnTo>
                      <a:pt x="455" y="2313"/>
                    </a:lnTo>
                    <a:lnTo>
                      <a:pt x="669" y="2835"/>
                    </a:lnTo>
                    <a:lnTo>
                      <a:pt x="986" y="3049"/>
                    </a:lnTo>
                    <a:lnTo>
                      <a:pt x="1151" y="3144"/>
                    </a:lnTo>
                    <a:lnTo>
                      <a:pt x="1396" y="2820"/>
                    </a:lnTo>
                    <a:lnTo>
                      <a:pt x="1852" y="2820"/>
                    </a:lnTo>
                    <a:lnTo>
                      <a:pt x="2096" y="3033"/>
                    </a:lnTo>
                    <a:lnTo>
                      <a:pt x="2199" y="3465"/>
                    </a:lnTo>
                    <a:lnTo>
                      <a:pt x="2567" y="3800"/>
                    </a:lnTo>
                    <a:lnTo>
                      <a:pt x="2686" y="4275"/>
                    </a:lnTo>
                    <a:lnTo>
                      <a:pt x="2990" y="4445"/>
                    </a:lnTo>
                    <a:lnTo>
                      <a:pt x="3326" y="4509"/>
                    </a:lnTo>
                    <a:lnTo>
                      <a:pt x="3461" y="4445"/>
                    </a:lnTo>
                    <a:lnTo>
                      <a:pt x="3339" y="4029"/>
                    </a:lnTo>
                    <a:lnTo>
                      <a:pt x="3264" y="3939"/>
                    </a:lnTo>
                    <a:lnTo>
                      <a:pt x="3339" y="3847"/>
                    </a:lnTo>
                    <a:lnTo>
                      <a:pt x="3429" y="3757"/>
                    </a:lnTo>
                    <a:lnTo>
                      <a:pt x="3461" y="3587"/>
                    </a:lnTo>
                    <a:lnTo>
                      <a:pt x="3628" y="3465"/>
                    </a:lnTo>
                    <a:lnTo>
                      <a:pt x="3718" y="3465"/>
                    </a:lnTo>
                    <a:lnTo>
                      <a:pt x="3675" y="3373"/>
                    </a:lnTo>
                    <a:lnTo>
                      <a:pt x="3825" y="3341"/>
                    </a:lnTo>
                    <a:lnTo>
                      <a:pt x="3872" y="3433"/>
                    </a:lnTo>
                    <a:lnTo>
                      <a:pt x="4267" y="3187"/>
                    </a:lnTo>
                    <a:lnTo>
                      <a:pt x="4402" y="3097"/>
                    </a:lnTo>
                    <a:lnTo>
                      <a:pt x="4267" y="2910"/>
                    </a:lnTo>
                    <a:lnTo>
                      <a:pt x="4402" y="2910"/>
                    </a:lnTo>
                    <a:lnTo>
                      <a:pt x="4402" y="2990"/>
                    </a:lnTo>
                    <a:lnTo>
                      <a:pt x="4524" y="3033"/>
                    </a:lnTo>
                    <a:lnTo>
                      <a:pt x="4783" y="2910"/>
                    </a:lnTo>
                    <a:lnTo>
                      <a:pt x="4783" y="2745"/>
                    </a:lnTo>
                    <a:lnTo>
                      <a:pt x="4783" y="2527"/>
                    </a:lnTo>
                    <a:lnTo>
                      <a:pt x="4845" y="2313"/>
                    </a:lnTo>
                    <a:lnTo>
                      <a:pt x="4783" y="2115"/>
                    </a:lnTo>
                    <a:lnTo>
                      <a:pt x="4648" y="1993"/>
                    </a:lnTo>
                    <a:lnTo>
                      <a:pt x="4648" y="1562"/>
                    </a:lnTo>
                    <a:lnTo>
                      <a:pt x="4648" y="1348"/>
                    </a:lnTo>
                    <a:lnTo>
                      <a:pt x="4466" y="1301"/>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3" name="Freeform 118"/>
              <p:cNvSpPr>
                <a:spLocks noEditPoints="1"/>
              </p:cNvSpPr>
              <p:nvPr/>
            </p:nvSpPr>
            <p:spPr bwMode="auto">
              <a:xfrm>
                <a:off x="1660" y="2292"/>
                <a:ext cx="1217" cy="1133"/>
              </a:xfrm>
              <a:custGeom>
                <a:avLst/>
                <a:gdLst>
                  <a:gd name="T0" fmla="*/ 4248 w 4870"/>
                  <a:gd name="T1" fmla="*/ 1171 h 4532"/>
                  <a:gd name="T2" fmla="*/ 3608 w 4870"/>
                  <a:gd name="T3" fmla="*/ 1178 h 4532"/>
                  <a:gd name="T4" fmla="*/ 3276 w 4870"/>
                  <a:gd name="T5" fmla="*/ 1186 h 4532"/>
                  <a:gd name="T6" fmla="*/ 3038 w 4870"/>
                  <a:gd name="T7" fmla="*/ 1139 h 4532"/>
                  <a:gd name="T8" fmla="*/ 2492 w 4870"/>
                  <a:gd name="T9" fmla="*/ 863 h 4532"/>
                  <a:gd name="T10" fmla="*/ 1500 w 4870"/>
                  <a:gd name="T11" fmla="*/ 23 h 4532"/>
                  <a:gd name="T12" fmla="*/ 1330 w 4870"/>
                  <a:gd name="T13" fmla="*/ 1910 h 4532"/>
                  <a:gd name="T14" fmla="*/ 21 w 4870"/>
                  <a:gd name="T15" fmla="*/ 1843 h 4532"/>
                  <a:gd name="T16" fmla="*/ 479 w 4870"/>
                  <a:gd name="T17" fmla="*/ 2322 h 4532"/>
                  <a:gd name="T18" fmla="*/ 1171 w 4870"/>
                  <a:gd name="T19" fmla="*/ 3145 h 4532"/>
                  <a:gd name="T20" fmla="*/ 1864 w 4870"/>
                  <a:gd name="T21" fmla="*/ 2820 h 4532"/>
                  <a:gd name="T22" fmla="*/ 2224 w 4870"/>
                  <a:gd name="T23" fmla="*/ 3473 h 4532"/>
                  <a:gd name="T24" fmla="*/ 2710 w 4870"/>
                  <a:gd name="T25" fmla="*/ 4287 h 4532"/>
                  <a:gd name="T26" fmla="*/ 3338 w 4870"/>
                  <a:gd name="T27" fmla="*/ 4508 h 4532"/>
                  <a:gd name="T28" fmla="*/ 3342 w 4870"/>
                  <a:gd name="T29" fmla="*/ 4045 h 4532"/>
                  <a:gd name="T30" fmla="*/ 3267 w 4870"/>
                  <a:gd name="T31" fmla="*/ 3943 h 4532"/>
                  <a:gd name="T32" fmla="*/ 3461 w 4870"/>
                  <a:gd name="T33" fmla="*/ 3595 h 4532"/>
                  <a:gd name="T34" fmla="*/ 3730 w 4870"/>
                  <a:gd name="T35" fmla="*/ 3464 h 4532"/>
                  <a:gd name="T36" fmla="*/ 3683 w 4870"/>
                  <a:gd name="T37" fmla="*/ 3373 h 4532"/>
                  <a:gd name="T38" fmla="*/ 3896 w 4870"/>
                  <a:gd name="T39" fmla="*/ 3441 h 4532"/>
                  <a:gd name="T40" fmla="*/ 4407 w 4870"/>
                  <a:gd name="T41" fmla="*/ 3117 h 4532"/>
                  <a:gd name="T42" fmla="*/ 4279 w 4870"/>
                  <a:gd name="T43" fmla="*/ 2911 h 4532"/>
                  <a:gd name="T44" fmla="*/ 4426 w 4870"/>
                  <a:gd name="T45" fmla="*/ 3002 h 4532"/>
                  <a:gd name="T46" fmla="*/ 4789 w 4870"/>
                  <a:gd name="T47" fmla="*/ 2914 h 4532"/>
                  <a:gd name="T48" fmla="*/ 4845 w 4870"/>
                  <a:gd name="T49" fmla="*/ 2322 h 4532"/>
                  <a:gd name="T50" fmla="*/ 4652 w 4870"/>
                  <a:gd name="T51" fmla="*/ 2013 h 4532"/>
                  <a:gd name="T52" fmla="*/ 4656 w 4870"/>
                  <a:gd name="T53" fmla="*/ 1373 h 4532"/>
                  <a:gd name="T54" fmla="*/ 4671 w 4870"/>
                  <a:gd name="T55" fmla="*/ 1360 h 4532"/>
                  <a:gd name="T56" fmla="*/ 4802 w 4870"/>
                  <a:gd name="T57" fmla="*/ 2116 h 4532"/>
                  <a:gd name="T58" fmla="*/ 4806 w 4870"/>
                  <a:gd name="T59" fmla="*/ 2543 h 4532"/>
                  <a:gd name="T60" fmla="*/ 4806 w 4870"/>
                  <a:gd name="T61" fmla="*/ 2931 h 4532"/>
                  <a:gd name="T62" fmla="*/ 4410 w 4870"/>
                  <a:gd name="T63" fmla="*/ 3014 h 4532"/>
                  <a:gd name="T64" fmla="*/ 4414 w 4870"/>
                  <a:gd name="T65" fmla="*/ 2935 h 4532"/>
                  <a:gd name="T66" fmla="*/ 4426 w 4870"/>
                  <a:gd name="T67" fmla="*/ 3109 h 4532"/>
                  <a:gd name="T68" fmla="*/ 3880 w 4870"/>
                  <a:gd name="T69" fmla="*/ 3456 h 4532"/>
                  <a:gd name="T70" fmla="*/ 3690 w 4870"/>
                  <a:gd name="T71" fmla="*/ 3398 h 4532"/>
                  <a:gd name="T72" fmla="*/ 3730 w 4870"/>
                  <a:gd name="T73" fmla="*/ 3488 h 4532"/>
                  <a:gd name="T74" fmla="*/ 3484 w 4870"/>
                  <a:gd name="T75" fmla="*/ 3599 h 4532"/>
                  <a:gd name="T76" fmla="*/ 3287 w 4870"/>
                  <a:gd name="T77" fmla="*/ 3959 h 4532"/>
                  <a:gd name="T78" fmla="*/ 3484 w 4870"/>
                  <a:gd name="T79" fmla="*/ 4453 h 4532"/>
                  <a:gd name="T80" fmla="*/ 3334 w 4870"/>
                  <a:gd name="T81" fmla="*/ 4532 h 4532"/>
                  <a:gd name="T82" fmla="*/ 2686 w 4870"/>
                  <a:gd name="T83" fmla="*/ 4291 h 4532"/>
                  <a:gd name="T84" fmla="*/ 2203 w 4870"/>
                  <a:gd name="T85" fmla="*/ 3480 h 4532"/>
                  <a:gd name="T86" fmla="*/ 1864 w 4870"/>
                  <a:gd name="T87" fmla="*/ 2843 h 4532"/>
                  <a:gd name="T88" fmla="*/ 1167 w 4870"/>
                  <a:gd name="T89" fmla="*/ 3164 h 4532"/>
                  <a:gd name="T90" fmla="*/ 669 w 4870"/>
                  <a:gd name="T91" fmla="*/ 2851 h 4532"/>
                  <a:gd name="T92" fmla="*/ 0 w 4870"/>
                  <a:gd name="T93" fmla="*/ 1859 h 4532"/>
                  <a:gd name="T94" fmla="*/ 12 w 4870"/>
                  <a:gd name="T95" fmla="*/ 1733 h 4532"/>
                  <a:gd name="T96" fmla="*/ 1491 w 4870"/>
                  <a:gd name="T97" fmla="*/ 0 h 4532"/>
                  <a:gd name="T98" fmla="*/ 2560 w 4870"/>
                  <a:gd name="T99" fmla="*/ 55 h 4532"/>
                  <a:gd name="T100" fmla="*/ 2706 w 4870"/>
                  <a:gd name="T101" fmla="*/ 906 h 4532"/>
                  <a:gd name="T102" fmla="*/ 3145 w 4870"/>
                  <a:gd name="T103" fmla="*/ 1075 h 4532"/>
                  <a:gd name="T104" fmla="*/ 3568 w 4870"/>
                  <a:gd name="T105" fmla="*/ 1218 h 4532"/>
                  <a:gd name="T106" fmla="*/ 4022 w 4870"/>
                  <a:gd name="T107" fmla="*/ 1178 h 4532"/>
                  <a:gd name="T108" fmla="*/ 4482 w 4870"/>
                  <a:gd name="T109" fmla="*/ 1305 h 4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70" h="4532">
                    <a:moveTo>
                      <a:pt x="4474" y="1324"/>
                    </a:moveTo>
                    <a:lnTo>
                      <a:pt x="4470" y="1324"/>
                    </a:lnTo>
                    <a:lnTo>
                      <a:pt x="4240" y="1171"/>
                    </a:lnTo>
                    <a:lnTo>
                      <a:pt x="4248" y="1171"/>
                    </a:lnTo>
                    <a:lnTo>
                      <a:pt x="4022" y="1202"/>
                    </a:lnTo>
                    <a:lnTo>
                      <a:pt x="4019" y="1202"/>
                    </a:lnTo>
                    <a:lnTo>
                      <a:pt x="3595" y="1186"/>
                    </a:lnTo>
                    <a:lnTo>
                      <a:pt x="3608" y="1178"/>
                    </a:lnTo>
                    <a:lnTo>
                      <a:pt x="3591" y="1227"/>
                    </a:lnTo>
                    <a:lnTo>
                      <a:pt x="3587" y="1234"/>
                    </a:lnTo>
                    <a:lnTo>
                      <a:pt x="3580" y="1234"/>
                    </a:lnTo>
                    <a:lnTo>
                      <a:pt x="3276" y="1186"/>
                    </a:lnTo>
                    <a:lnTo>
                      <a:pt x="3271" y="1186"/>
                    </a:lnTo>
                    <a:lnTo>
                      <a:pt x="3133" y="1096"/>
                    </a:lnTo>
                    <a:lnTo>
                      <a:pt x="3145" y="1096"/>
                    </a:lnTo>
                    <a:lnTo>
                      <a:pt x="3038" y="1139"/>
                    </a:lnTo>
                    <a:lnTo>
                      <a:pt x="3026" y="1139"/>
                    </a:lnTo>
                    <a:lnTo>
                      <a:pt x="2694" y="925"/>
                    </a:lnTo>
                    <a:lnTo>
                      <a:pt x="2500" y="867"/>
                    </a:lnTo>
                    <a:lnTo>
                      <a:pt x="2492" y="863"/>
                    </a:lnTo>
                    <a:lnTo>
                      <a:pt x="2488" y="854"/>
                    </a:lnTo>
                    <a:lnTo>
                      <a:pt x="2535" y="55"/>
                    </a:lnTo>
                    <a:lnTo>
                      <a:pt x="2547" y="68"/>
                    </a:lnTo>
                    <a:lnTo>
                      <a:pt x="1500" y="23"/>
                    </a:lnTo>
                    <a:lnTo>
                      <a:pt x="1511" y="12"/>
                    </a:lnTo>
                    <a:lnTo>
                      <a:pt x="1345" y="1898"/>
                    </a:lnTo>
                    <a:lnTo>
                      <a:pt x="1341" y="1906"/>
                    </a:lnTo>
                    <a:lnTo>
                      <a:pt x="1330" y="1910"/>
                    </a:lnTo>
                    <a:lnTo>
                      <a:pt x="8" y="1756"/>
                    </a:lnTo>
                    <a:lnTo>
                      <a:pt x="25" y="1744"/>
                    </a:lnTo>
                    <a:lnTo>
                      <a:pt x="25" y="1851"/>
                    </a:lnTo>
                    <a:lnTo>
                      <a:pt x="21" y="1843"/>
                    </a:lnTo>
                    <a:lnTo>
                      <a:pt x="234" y="2119"/>
                    </a:lnTo>
                    <a:lnTo>
                      <a:pt x="229" y="2116"/>
                    </a:lnTo>
                    <a:lnTo>
                      <a:pt x="475" y="2318"/>
                    </a:lnTo>
                    <a:lnTo>
                      <a:pt x="479" y="2322"/>
                    </a:lnTo>
                    <a:lnTo>
                      <a:pt x="688" y="2843"/>
                    </a:lnTo>
                    <a:lnTo>
                      <a:pt x="685" y="2835"/>
                    </a:lnTo>
                    <a:lnTo>
                      <a:pt x="1005" y="3053"/>
                    </a:lnTo>
                    <a:lnTo>
                      <a:pt x="1171" y="3145"/>
                    </a:lnTo>
                    <a:lnTo>
                      <a:pt x="1155" y="3148"/>
                    </a:lnTo>
                    <a:lnTo>
                      <a:pt x="1401" y="2824"/>
                    </a:lnTo>
                    <a:lnTo>
                      <a:pt x="1408" y="2820"/>
                    </a:lnTo>
                    <a:lnTo>
                      <a:pt x="1864" y="2820"/>
                    </a:lnTo>
                    <a:lnTo>
                      <a:pt x="1871" y="2824"/>
                    </a:lnTo>
                    <a:lnTo>
                      <a:pt x="2117" y="3038"/>
                    </a:lnTo>
                    <a:lnTo>
                      <a:pt x="2117" y="3045"/>
                    </a:lnTo>
                    <a:lnTo>
                      <a:pt x="2224" y="3473"/>
                    </a:lnTo>
                    <a:lnTo>
                      <a:pt x="2219" y="3469"/>
                    </a:lnTo>
                    <a:lnTo>
                      <a:pt x="2588" y="3805"/>
                    </a:lnTo>
                    <a:lnTo>
                      <a:pt x="2591" y="3812"/>
                    </a:lnTo>
                    <a:lnTo>
                      <a:pt x="2710" y="4287"/>
                    </a:lnTo>
                    <a:lnTo>
                      <a:pt x="2706" y="4279"/>
                    </a:lnTo>
                    <a:lnTo>
                      <a:pt x="3010" y="4444"/>
                    </a:lnTo>
                    <a:lnTo>
                      <a:pt x="3006" y="4444"/>
                    </a:lnTo>
                    <a:lnTo>
                      <a:pt x="3338" y="4508"/>
                    </a:lnTo>
                    <a:lnTo>
                      <a:pt x="3330" y="4508"/>
                    </a:lnTo>
                    <a:lnTo>
                      <a:pt x="3469" y="4444"/>
                    </a:lnTo>
                    <a:lnTo>
                      <a:pt x="3461" y="4461"/>
                    </a:lnTo>
                    <a:lnTo>
                      <a:pt x="3342" y="4045"/>
                    </a:lnTo>
                    <a:lnTo>
                      <a:pt x="3342" y="4050"/>
                    </a:lnTo>
                    <a:lnTo>
                      <a:pt x="3267" y="3959"/>
                    </a:lnTo>
                    <a:lnTo>
                      <a:pt x="3263" y="3951"/>
                    </a:lnTo>
                    <a:lnTo>
                      <a:pt x="3267" y="3943"/>
                    </a:lnTo>
                    <a:lnTo>
                      <a:pt x="3342" y="3852"/>
                    </a:lnTo>
                    <a:lnTo>
                      <a:pt x="3433" y="3761"/>
                    </a:lnTo>
                    <a:lnTo>
                      <a:pt x="3433" y="3765"/>
                    </a:lnTo>
                    <a:lnTo>
                      <a:pt x="3461" y="3595"/>
                    </a:lnTo>
                    <a:lnTo>
                      <a:pt x="3465" y="3591"/>
                    </a:lnTo>
                    <a:lnTo>
                      <a:pt x="3636" y="3469"/>
                    </a:lnTo>
                    <a:lnTo>
                      <a:pt x="3640" y="3464"/>
                    </a:lnTo>
                    <a:lnTo>
                      <a:pt x="3730" y="3464"/>
                    </a:lnTo>
                    <a:lnTo>
                      <a:pt x="3722" y="3480"/>
                    </a:lnTo>
                    <a:lnTo>
                      <a:pt x="3675" y="3389"/>
                    </a:lnTo>
                    <a:lnTo>
                      <a:pt x="3675" y="3377"/>
                    </a:lnTo>
                    <a:lnTo>
                      <a:pt x="3683" y="3373"/>
                    </a:lnTo>
                    <a:lnTo>
                      <a:pt x="3837" y="3342"/>
                    </a:lnTo>
                    <a:lnTo>
                      <a:pt x="3844" y="3342"/>
                    </a:lnTo>
                    <a:lnTo>
                      <a:pt x="3848" y="3349"/>
                    </a:lnTo>
                    <a:lnTo>
                      <a:pt x="3896" y="3441"/>
                    </a:lnTo>
                    <a:lnTo>
                      <a:pt x="3876" y="3437"/>
                    </a:lnTo>
                    <a:lnTo>
                      <a:pt x="4272" y="3192"/>
                    </a:lnTo>
                    <a:lnTo>
                      <a:pt x="4410" y="3096"/>
                    </a:lnTo>
                    <a:lnTo>
                      <a:pt x="4407" y="3117"/>
                    </a:lnTo>
                    <a:lnTo>
                      <a:pt x="4268" y="2931"/>
                    </a:lnTo>
                    <a:lnTo>
                      <a:pt x="4268" y="2927"/>
                    </a:lnTo>
                    <a:lnTo>
                      <a:pt x="4268" y="2918"/>
                    </a:lnTo>
                    <a:lnTo>
                      <a:pt x="4279" y="2911"/>
                    </a:lnTo>
                    <a:lnTo>
                      <a:pt x="4414" y="2911"/>
                    </a:lnTo>
                    <a:lnTo>
                      <a:pt x="4422" y="2914"/>
                    </a:lnTo>
                    <a:lnTo>
                      <a:pt x="4426" y="2922"/>
                    </a:lnTo>
                    <a:lnTo>
                      <a:pt x="4426" y="3002"/>
                    </a:lnTo>
                    <a:lnTo>
                      <a:pt x="4418" y="2989"/>
                    </a:lnTo>
                    <a:lnTo>
                      <a:pt x="4541" y="3038"/>
                    </a:lnTo>
                    <a:lnTo>
                      <a:pt x="4532" y="3038"/>
                    </a:lnTo>
                    <a:lnTo>
                      <a:pt x="4789" y="2914"/>
                    </a:lnTo>
                    <a:lnTo>
                      <a:pt x="4782" y="2922"/>
                    </a:lnTo>
                    <a:lnTo>
                      <a:pt x="4782" y="2757"/>
                    </a:lnTo>
                    <a:lnTo>
                      <a:pt x="4782" y="2539"/>
                    </a:lnTo>
                    <a:lnTo>
                      <a:pt x="4845" y="2322"/>
                    </a:lnTo>
                    <a:lnTo>
                      <a:pt x="4845" y="2329"/>
                    </a:lnTo>
                    <a:lnTo>
                      <a:pt x="4782" y="2132"/>
                    </a:lnTo>
                    <a:lnTo>
                      <a:pt x="4786" y="2136"/>
                    </a:lnTo>
                    <a:lnTo>
                      <a:pt x="4652" y="2013"/>
                    </a:lnTo>
                    <a:lnTo>
                      <a:pt x="4648" y="2005"/>
                    </a:lnTo>
                    <a:lnTo>
                      <a:pt x="4648" y="1574"/>
                    </a:lnTo>
                    <a:lnTo>
                      <a:pt x="4648" y="1360"/>
                    </a:lnTo>
                    <a:lnTo>
                      <a:pt x="4656" y="1373"/>
                    </a:lnTo>
                    <a:lnTo>
                      <a:pt x="4474" y="1324"/>
                    </a:lnTo>
                    <a:close/>
                    <a:moveTo>
                      <a:pt x="4660" y="1349"/>
                    </a:moveTo>
                    <a:lnTo>
                      <a:pt x="4667" y="1352"/>
                    </a:lnTo>
                    <a:lnTo>
                      <a:pt x="4671" y="1360"/>
                    </a:lnTo>
                    <a:lnTo>
                      <a:pt x="4671" y="1574"/>
                    </a:lnTo>
                    <a:lnTo>
                      <a:pt x="4671" y="2005"/>
                    </a:lnTo>
                    <a:lnTo>
                      <a:pt x="4667" y="1993"/>
                    </a:lnTo>
                    <a:lnTo>
                      <a:pt x="4802" y="2116"/>
                    </a:lnTo>
                    <a:lnTo>
                      <a:pt x="4806" y="2123"/>
                    </a:lnTo>
                    <a:lnTo>
                      <a:pt x="4866" y="2322"/>
                    </a:lnTo>
                    <a:lnTo>
                      <a:pt x="4870" y="2329"/>
                    </a:lnTo>
                    <a:lnTo>
                      <a:pt x="4806" y="2543"/>
                    </a:lnTo>
                    <a:lnTo>
                      <a:pt x="4806" y="2539"/>
                    </a:lnTo>
                    <a:lnTo>
                      <a:pt x="4806" y="2757"/>
                    </a:lnTo>
                    <a:lnTo>
                      <a:pt x="4806" y="2922"/>
                    </a:lnTo>
                    <a:lnTo>
                      <a:pt x="4806" y="2931"/>
                    </a:lnTo>
                    <a:lnTo>
                      <a:pt x="4802" y="2935"/>
                    </a:lnTo>
                    <a:lnTo>
                      <a:pt x="4541" y="3057"/>
                    </a:lnTo>
                    <a:lnTo>
                      <a:pt x="4532" y="3057"/>
                    </a:lnTo>
                    <a:lnTo>
                      <a:pt x="4410" y="3014"/>
                    </a:lnTo>
                    <a:lnTo>
                      <a:pt x="4407" y="3006"/>
                    </a:lnTo>
                    <a:lnTo>
                      <a:pt x="4403" y="3002"/>
                    </a:lnTo>
                    <a:lnTo>
                      <a:pt x="4403" y="2922"/>
                    </a:lnTo>
                    <a:lnTo>
                      <a:pt x="4414" y="2935"/>
                    </a:lnTo>
                    <a:lnTo>
                      <a:pt x="4279" y="2935"/>
                    </a:lnTo>
                    <a:lnTo>
                      <a:pt x="4288" y="2918"/>
                    </a:lnTo>
                    <a:lnTo>
                      <a:pt x="4426" y="3100"/>
                    </a:lnTo>
                    <a:lnTo>
                      <a:pt x="4426" y="3109"/>
                    </a:lnTo>
                    <a:lnTo>
                      <a:pt x="4422" y="3117"/>
                    </a:lnTo>
                    <a:lnTo>
                      <a:pt x="4283" y="3211"/>
                    </a:lnTo>
                    <a:lnTo>
                      <a:pt x="3889" y="3456"/>
                    </a:lnTo>
                    <a:lnTo>
                      <a:pt x="3880" y="3456"/>
                    </a:lnTo>
                    <a:lnTo>
                      <a:pt x="3872" y="3452"/>
                    </a:lnTo>
                    <a:lnTo>
                      <a:pt x="3829" y="3357"/>
                    </a:lnTo>
                    <a:lnTo>
                      <a:pt x="3841" y="3366"/>
                    </a:lnTo>
                    <a:lnTo>
                      <a:pt x="3690" y="3398"/>
                    </a:lnTo>
                    <a:lnTo>
                      <a:pt x="3698" y="3377"/>
                    </a:lnTo>
                    <a:lnTo>
                      <a:pt x="3741" y="3473"/>
                    </a:lnTo>
                    <a:lnTo>
                      <a:pt x="3741" y="3484"/>
                    </a:lnTo>
                    <a:lnTo>
                      <a:pt x="3730" y="3488"/>
                    </a:lnTo>
                    <a:lnTo>
                      <a:pt x="3640" y="3488"/>
                    </a:lnTo>
                    <a:lnTo>
                      <a:pt x="3647" y="3484"/>
                    </a:lnTo>
                    <a:lnTo>
                      <a:pt x="3481" y="3606"/>
                    </a:lnTo>
                    <a:lnTo>
                      <a:pt x="3484" y="3599"/>
                    </a:lnTo>
                    <a:lnTo>
                      <a:pt x="3454" y="3769"/>
                    </a:lnTo>
                    <a:lnTo>
                      <a:pt x="3454" y="3777"/>
                    </a:lnTo>
                    <a:lnTo>
                      <a:pt x="3362" y="3868"/>
                    </a:lnTo>
                    <a:lnTo>
                      <a:pt x="3287" y="3959"/>
                    </a:lnTo>
                    <a:lnTo>
                      <a:pt x="3287" y="3943"/>
                    </a:lnTo>
                    <a:lnTo>
                      <a:pt x="3362" y="4037"/>
                    </a:lnTo>
                    <a:lnTo>
                      <a:pt x="3362" y="4041"/>
                    </a:lnTo>
                    <a:lnTo>
                      <a:pt x="3484" y="4453"/>
                    </a:lnTo>
                    <a:lnTo>
                      <a:pt x="3484" y="4461"/>
                    </a:lnTo>
                    <a:lnTo>
                      <a:pt x="3477" y="4469"/>
                    </a:lnTo>
                    <a:lnTo>
                      <a:pt x="3342" y="4528"/>
                    </a:lnTo>
                    <a:lnTo>
                      <a:pt x="3334" y="4532"/>
                    </a:lnTo>
                    <a:lnTo>
                      <a:pt x="3002" y="4469"/>
                    </a:lnTo>
                    <a:lnTo>
                      <a:pt x="2998" y="4469"/>
                    </a:lnTo>
                    <a:lnTo>
                      <a:pt x="2694" y="4298"/>
                    </a:lnTo>
                    <a:lnTo>
                      <a:pt x="2686" y="4291"/>
                    </a:lnTo>
                    <a:lnTo>
                      <a:pt x="2567" y="3816"/>
                    </a:lnTo>
                    <a:lnTo>
                      <a:pt x="2571" y="3820"/>
                    </a:lnTo>
                    <a:lnTo>
                      <a:pt x="2203" y="3484"/>
                    </a:lnTo>
                    <a:lnTo>
                      <a:pt x="2203" y="3480"/>
                    </a:lnTo>
                    <a:lnTo>
                      <a:pt x="2097" y="3049"/>
                    </a:lnTo>
                    <a:lnTo>
                      <a:pt x="2100" y="3057"/>
                    </a:lnTo>
                    <a:lnTo>
                      <a:pt x="1855" y="2839"/>
                    </a:lnTo>
                    <a:lnTo>
                      <a:pt x="1864" y="2843"/>
                    </a:lnTo>
                    <a:lnTo>
                      <a:pt x="1408" y="2843"/>
                    </a:lnTo>
                    <a:lnTo>
                      <a:pt x="1416" y="2839"/>
                    </a:lnTo>
                    <a:lnTo>
                      <a:pt x="1176" y="3160"/>
                    </a:lnTo>
                    <a:lnTo>
                      <a:pt x="1167" y="3164"/>
                    </a:lnTo>
                    <a:lnTo>
                      <a:pt x="1159" y="3164"/>
                    </a:lnTo>
                    <a:lnTo>
                      <a:pt x="994" y="3073"/>
                    </a:lnTo>
                    <a:lnTo>
                      <a:pt x="673" y="2856"/>
                    </a:lnTo>
                    <a:lnTo>
                      <a:pt x="669" y="2851"/>
                    </a:lnTo>
                    <a:lnTo>
                      <a:pt x="456" y="2329"/>
                    </a:lnTo>
                    <a:lnTo>
                      <a:pt x="460" y="2333"/>
                    </a:lnTo>
                    <a:lnTo>
                      <a:pt x="214" y="2136"/>
                    </a:lnTo>
                    <a:lnTo>
                      <a:pt x="0" y="1859"/>
                    </a:lnTo>
                    <a:lnTo>
                      <a:pt x="0" y="1851"/>
                    </a:lnTo>
                    <a:lnTo>
                      <a:pt x="0" y="1744"/>
                    </a:lnTo>
                    <a:lnTo>
                      <a:pt x="4" y="1737"/>
                    </a:lnTo>
                    <a:lnTo>
                      <a:pt x="12" y="1733"/>
                    </a:lnTo>
                    <a:lnTo>
                      <a:pt x="1333" y="1887"/>
                    </a:lnTo>
                    <a:lnTo>
                      <a:pt x="1322" y="1894"/>
                    </a:lnTo>
                    <a:lnTo>
                      <a:pt x="1487" y="8"/>
                    </a:lnTo>
                    <a:lnTo>
                      <a:pt x="1491" y="0"/>
                    </a:lnTo>
                    <a:lnTo>
                      <a:pt x="1500" y="0"/>
                    </a:lnTo>
                    <a:lnTo>
                      <a:pt x="2547" y="44"/>
                    </a:lnTo>
                    <a:lnTo>
                      <a:pt x="2556" y="48"/>
                    </a:lnTo>
                    <a:lnTo>
                      <a:pt x="2560" y="55"/>
                    </a:lnTo>
                    <a:lnTo>
                      <a:pt x="2511" y="854"/>
                    </a:lnTo>
                    <a:lnTo>
                      <a:pt x="2504" y="842"/>
                    </a:lnTo>
                    <a:lnTo>
                      <a:pt x="2702" y="906"/>
                    </a:lnTo>
                    <a:lnTo>
                      <a:pt x="2706" y="906"/>
                    </a:lnTo>
                    <a:lnTo>
                      <a:pt x="3038" y="1120"/>
                    </a:lnTo>
                    <a:lnTo>
                      <a:pt x="3030" y="1120"/>
                    </a:lnTo>
                    <a:lnTo>
                      <a:pt x="3133" y="1071"/>
                    </a:lnTo>
                    <a:lnTo>
                      <a:pt x="3145" y="1075"/>
                    </a:lnTo>
                    <a:lnTo>
                      <a:pt x="3283" y="1167"/>
                    </a:lnTo>
                    <a:lnTo>
                      <a:pt x="3280" y="1163"/>
                    </a:lnTo>
                    <a:lnTo>
                      <a:pt x="3580" y="1210"/>
                    </a:lnTo>
                    <a:lnTo>
                      <a:pt x="3568" y="1218"/>
                    </a:lnTo>
                    <a:lnTo>
                      <a:pt x="3584" y="1171"/>
                    </a:lnTo>
                    <a:lnTo>
                      <a:pt x="3587" y="1167"/>
                    </a:lnTo>
                    <a:lnTo>
                      <a:pt x="3595" y="1163"/>
                    </a:lnTo>
                    <a:lnTo>
                      <a:pt x="4022" y="1178"/>
                    </a:lnTo>
                    <a:lnTo>
                      <a:pt x="4019" y="1178"/>
                    </a:lnTo>
                    <a:lnTo>
                      <a:pt x="4248" y="1146"/>
                    </a:lnTo>
                    <a:lnTo>
                      <a:pt x="4256" y="1152"/>
                    </a:lnTo>
                    <a:lnTo>
                      <a:pt x="4482" y="1305"/>
                    </a:lnTo>
                    <a:lnTo>
                      <a:pt x="4478" y="1302"/>
                    </a:lnTo>
                    <a:lnTo>
                      <a:pt x="4660" y="13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4" name="Freeform 119"/>
              <p:cNvSpPr>
                <a:spLocks/>
              </p:cNvSpPr>
              <p:nvPr/>
            </p:nvSpPr>
            <p:spPr bwMode="auto">
              <a:xfrm>
                <a:off x="1662" y="2295"/>
                <a:ext cx="1209" cy="1124"/>
              </a:xfrm>
              <a:custGeom>
                <a:avLst/>
                <a:gdLst>
                  <a:gd name="T0" fmla="*/ 4462 w 4837"/>
                  <a:gd name="T1" fmla="*/ 1312 h 4496"/>
                  <a:gd name="T2" fmla="*/ 4240 w 4837"/>
                  <a:gd name="T3" fmla="*/ 1159 h 4496"/>
                  <a:gd name="T4" fmla="*/ 4011 w 4837"/>
                  <a:gd name="T5" fmla="*/ 1190 h 4496"/>
                  <a:gd name="T6" fmla="*/ 3600 w 4837"/>
                  <a:gd name="T7" fmla="*/ 1166 h 4496"/>
                  <a:gd name="T8" fmla="*/ 3579 w 4837"/>
                  <a:gd name="T9" fmla="*/ 1222 h 4496"/>
                  <a:gd name="T10" fmla="*/ 3268 w 4837"/>
                  <a:gd name="T11" fmla="*/ 1174 h 4496"/>
                  <a:gd name="T12" fmla="*/ 3125 w 4837"/>
                  <a:gd name="T13" fmla="*/ 1084 h 4496"/>
                  <a:gd name="T14" fmla="*/ 3030 w 4837"/>
                  <a:gd name="T15" fmla="*/ 1127 h 4496"/>
                  <a:gd name="T16" fmla="*/ 2686 w 4837"/>
                  <a:gd name="T17" fmla="*/ 913 h 4496"/>
                  <a:gd name="T18" fmla="*/ 2492 w 4837"/>
                  <a:gd name="T19" fmla="*/ 855 h 4496"/>
                  <a:gd name="T20" fmla="*/ 2480 w 4837"/>
                  <a:gd name="T21" fmla="*/ 842 h 4496"/>
                  <a:gd name="T22" fmla="*/ 2539 w 4837"/>
                  <a:gd name="T23" fmla="*/ 56 h 4496"/>
                  <a:gd name="T24" fmla="*/ 1503 w 4837"/>
                  <a:gd name="T25" fmla="*/ 0 h 4496"/>
                  <a:gd name="T26" fmla="*/ 1333 w 4837"/>
                  <a:gd name="T27" fmla="*/ 1894 h 4496"/>
                  <a:gd name="T28" fmla="*/ 0 w 4837"/>
                  <a:gd name="T29" fmla="*/ 1744 h 4496"/>
                  <a:gd name="T30" fmla="*/ 17 w 4837"/>
                  <a:gd name="T31" fmla="*/ 1839 h 4496"/>
                  <a:gd name="T32" fmla="*/ 226 w 4837"/>
                  <a:gd name="T33" fmla="*/ 2107 h 4496"/>
                  <a:gd name="T34" fmla="*/ 467 w 4837"/>
                  <a:gd name="T35" fmla="*/ 2306 h 4496"/>
                  <a:gd name="T36" fmla="*/ 680 w 4837"/>
                  <a:gd name="T37" fmla="*/ 2831 h 4496"/>
                  <a:gd name="T38" fmla="*/ 997 w 4837"/>
                  <a:gd name="T39" fmla="*/ 3041 h 4496"/>
                  <a:gd name="T40" fmla="*/ 1147 w 4837"/>
                  <a:gd name="T41" fmla="*/ 3136 h 4496"/>
                  <a:gd name="T42" fmla="*/ 1400 w 4837"/>
                  <a:gd name="T43" fmla="*/ 2808 h 4496"/>
                  <a:gd name="T44" fmla="*/ 1863 w 4837"/>
                  <a:gd name="T45" fmla="*/ 2812 h 4496"/>
                  <a:gd name="T46" fmla="*/ 2109 w 4837"/>
                  <a:gd name="T47" fmla="*/ 3033 h 4496"/>
                  <a:gd name="T48" fmla="*/ 2211 w 4837"/>
                  <a:gd name="T49" fmla="*/ 3457 h 4496"/>
                  <a:gd name="T50" fmla="*/ 2583 w 4837"/>
                  <a:gd name="T51" fmla="*/ 3800 h 4496"/>
                  <a:gd name="T52" fmla="*/ 2698 w 4837"/>
                  <a:gd name="T53" fmla="*/ 4267 h 4496"/>
                  <a:gd name="T54" fmla="*/ 2998 w 4837"/>
                  <a:gd name="T55" fmla="*/ 4432 h 4496"/>
                  <a:gd name="T56" fmla="*/ 3322 w 4837"/>
                  <a:gd name="T57" fmla="*/ 4496 h 4496"/>
                  <a:gd name="T58" fmla="*/ 3453 w 4837"/>
                  <a:gd name="T59" fmla="*/ 4449 h 4496"/>
                  <a:gd name="T60" fmla="*/ 3334 w 4837"/>
                  <a:gd name="T61" fmla="*/ 4038 h 4496"/>
                  <a:gd name="T62" fmla="*/ 3255 w 4837"/>
                  <a:gd name="T63" fmla="*/ 3939 h 4496"/>
                  <a:gd name="T64" fmla="*/ 3334 w 4837"/>
                  <a:gd name="T65" fmla="*/ 3840 h 4496"/>
                  <a:gd name="T66" fmla="*/ 3425 w 4837"/>
                  <a:gd name="T67" fmla="*/ 3753 h 4496"/>
                  <a:gd name="T68" fmla="*/ 3457 w 4837"/>
                  <a:gd name="T69" fmla="*/ 3579 h 4496"/>
                  <a:gd name="T70" fmla="*/ 3632 w 4837"/>
                  <a:gd name="T71" fmla="*/ 3452 h 4496"/>
                  <a:gd name="T72" fmla="*/ 3714 w 4837"/>
                  <a:gd name="T73" fmla="*/ 3468 h 4496"/>
                  <a:gd name="T74" fmla="*/ 3667 w 4837"/>
                  <a:gd name="T75" fmla="*/ 3365 h 4496"/>
                  <a:gd name="T76" fmla="*/ 3829 w 4837"/>
                  <a:gd name="T77" fmla="*/ 3330 h 4496"/>
                  <a:gd name="T78" fmla="*/ 3840 w 4837"/>
                  <a:gd name="T79" fmla="*/ 3337 h 4496"/>
                  <a:gd name="T80" fmla="*/ 3868 w 4837"/>
                  <a:gd name="T81" fmla="*/ 3425 h 4496"/>
                  <a:gd name="T82" fmla="*/ 4402 w 4837"/>
                  <a:gd name="T83" fmla="*/ 3084 h 4496"/>
                  <a:gd name="T84" fmla="*/ 4260 w 4837"/>
                  <a:gd name="T85" fmla="*/ 2919 h 4496"/>
                  <a:gd name="T86" fmla="*/ 4260 w 4837"/>
                  <a:gd name="T87" fmla="*/ 2906 h 4496"/>
                  <a:gd name="T88" fmla="*/ 4406 w 4837"/>
                  <a:gd name="T89" fmla="*/ 2899 h 4496"/>
                  <a:gd name="T90" fmla="*/ 4418 w 4837"/>
                  <a:gd name="T91" fmla="*/ 2910 h 4496"/>
                  <a:gd name="T92" fmla="*/ 4410 w 4837"/>
                  <a:gd name="T93" fmla="*/ 2977 h 4496"/>
                  <a:gd name="T94" fmla="*/ 4524 w 4837"/>
                  <a:gd name="T95" fmla="*/ 3026 h 4496"/>
                  <a:gd name="T96" fmla="*/ 4774 w 4837"/>
                  <a:gd name="T97" fmla="*/ 2910 h 4496"/>
                  <a:gd name="T98" fmla="*/ 4774 w 4837"/>
                  <a:gd name="T99" fmla="*/ 2527 h 4496"/>
                  <a:gd name="T100" fmla="*/ 4837 w 4837"/>
                  <a:gd name="T101" fmla="*/ 2310 h 4496"/>
                  <a:gd name="T102" fmla="*/ 4774 w 4837"/>
                  <a:gd name="T103" fmla="*/ 2120 h 4496"/>
                  <a:gd name="T104" fmla="*/ 4644 w 4837"/>
                  <a:gd name="T105" fmla="*/ 2001 h 4496"/>
                  <a:gd name="T106" fmla="*/ 4640 w 4837"/>
                  <a:gd name="T107" fmla="*/ 1562 h 4496"/>
                  <a:gd name="T108" fmla="*/ 4648 w 4837"/>
                  <a:gd name="T109" fmla="*/ 1361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37" h="4496">
                    <a:moveTo>
                      <a:pt x="4466" y="1312"/>
                    </a:moveTo>
                    <a:lnTo>
                      <a:pt x="4462" y="1312"/>
                    </a:lnTo>
                    <a:lnTo>
                      <a:pt x="4232" y="1159"/>
                    </a:lnTo>
                    <a:lnTo>
                      <a:pt x="4240" y="1159"/>
                    </a:lnTo>
                    <a:lnTo>
                      <a:pt x="4014" y="1190"/>
                    </a:lnTo>
                    <a:lnTo>
                      <a:pt x="4011" y="1190"/>
                    </a:lnTo>
                    <a:lnTo>
                      <a:pt x="3587" y="1174"/>
                    </a:lnTo>
                    <a:lnTo>
                      <a:pt x="3600" y="1166"/>
                    </a:lnTo>
                    <a:lnTo>
                      <a:pt x="3583" y="1215"/>
                    </a:lnTo>
                    <a:lnTo>
                      <a:pt x="3579" y="1222"/>
                    </a:lnTo>
                    <a:lnTo>
                      <a:pt x="3572" y="1222"/>
                    </a:lnTo>
                    <a:lnTo>
                      <a:pt x="3268" y="1174"/>
                    </a:lnTo>
                    <a:lnTo>
                      <a:pt x="3263" y="1174"/>
                    </a:lnTo>
                    <a:lnTo>
                      <a:pt x="3125" y="1084"/>
                    </a:lnTo>
                    <a:lnTo>
                      <a:pt x="3137" y="1084"/>
                    </a:lnTo>
                    <a:lnTo>
                      <a:pt x="3030" y="1127"/>
                    </a:lnTo>
                    <a:lnTo>
                      <a:pt x="3018" y="1127"/>
                    </a:lnTo>
                    <a:lnTo>
                      <a:pt x="2686" y="913"/>
                    </a:lnTo>
                    <a:lnTo>
                      <a:pt x="2686" y="913"/>
                    </a:lnTo>
                    <a:lnTo>
                      <a:pt x="2492" y="855"/>
                    </a:lnTo>
                    <a:lnTo>
                      <a:pt x="2484" y="851"/>
                    </a:lnTo>
                    <a:lnTo>
                      <a:pt x="2480" y="842"/>
                    </a:lnTo>
                    <a:lnTo>
                      <a:pt x="2527" y="43"/>
                    </a:lnTo>
                    <a:lnTo>
                      <a:pt x="2539" y="56"/>
                    </a:lnTo>
                    <a:lnTo>
                      <a:pt x="1492" y="11"/>
                    </a:lnTo>
                    <a:lnTo>
                      <a:pt x="1503" y="0"/>
                    </a:lnTo>
                    <a:lnTo>
                      <a:pt x="1337" y="1886"/>
                    </a:lnTo>
                    <a:lnTo>
                      <a:pt x="1333" y="1894"/>
                    </a:lnTo>
                    <a:lnTo>
                      <a:pt x="1322" y="1898"/>
                    </a:lnTo>
                    <a:lnTo>
                      <a:pt x="0" y="1744"/>
                    </a:lnTo>
                    <a:lnTo>
                      <a:pt x="17" y="1732"/>
                    </a:lnTo>
                    <a:lnTo>
                      <a:pt x="17" y="1839"/>
                    </a:lnTo>
                    <a:lnTo>
                      <a:pt x="13" y="1831"/>
                    </a:lnTo>
                    <a:lnTo>
                      <a:pt x="226" y="2107"/>
                    </a:lnTo>
                    <a:lnTo>
                      <a:pt x="221" y="2104"/>
                    </a:lnTo>
                    <a:lnTo>
                      <a:pt x="467" y="2306"/>
                    </a:lnTo>
                    <a:lnTo>
                      <a:pt x="471" y="2310"/>
                    </a:lnTo>
                    <a:lnTo>
                      <a:pt x="680" y="2831"/>
                    </a:lnTo>
                    <a:lnTo>
                      <a:pt x="677" y="2823"/>
                    </a:lnTo>
                    <a:lnTo>
                      <a:pt x="997" y="3041"/>
                    </a:lnTo>
                    <a:lnTo>
                      <a:pt x="1163" y="3133"/>
                    </a:lnTo>
                    <a:lnTo>
                      <a:pt x="1147" y="3136"/>
                    </a:lnTo>
                    <a:lnTo>
                      <a:pt x="1393" y="2812"/>
                    </a:lnTo>
                    <a:lnTo>
                      <a:pt x="1400" y="2808"/>
                    </a:lnTo>
                    <a:lnTo>
                      <a:pt x="1856" y="2808"/>
                    </a:lnTo>
                    <a:lnTo>
                      <a:pt x="1863" y="2812"/>
                    </a:lnTo>
                    <a:lnTo>
                      <a:pt x="2109" y="3026"/>
                    </a:lnTo>
                    <a:lnTo>
                      <a:pt x="2109" y="3033"/>
                    </a:lnTo>
                    <a:lnTo>
                      <a:pt x="2216" y="3461"/>
                    </a:lnTo>
                    <a:lnTo>
                      <a:pt x="2211" y="3457"/>
                    </a:lnTo>
                    <a:lnTo>
                      <a:pt x="2580" y="3793"/>
                    </a:lnTo>
                    <a:lnTo>
                      <a:pt x="2583" y="3800"/>
                    </a:lnTo>
                    <a:lnTo>
                      <a:pt x="2702" y="4275"/>
                    </a:lnTo>
                    <a:lnTo>
                      <a:pt x="2698" y="4267"/>
                    </a:lnTo>
                    <a:lnTo>
                      <a:pt x="3002" y="4432"/>
                    </a:lnTo>
                    <a:lnTo>
                      <a:pt x="2998" y="4432"/>
                    </a:lnTo>
                    <a:lnTo>
                      <a:pt x="3330" y="4496"/>
                    </a:lnTo>
                    <a:lnTo>
                      <a:pt x="3322" y="4496"/>
                    </a:lnTo>
                    <a:lnTo>
                      <a:pt x="3461" y="4432"/>
                    </a:lnTo>
                    <a:lnTo>
                      <a:pt x="3453" y="4449"/>
                    </a:lnTo>
                    <a:lnTo>
                      <a:pt x="3334" y="4033"/>
                    </a:lnTo>
                    <a:lnTo>
                      <a:pt x="3334" y="4038"/>
                    </a:lnTo>
                    <a:lnTo>
                      <a:pt x="3259" y="3947"/>
                    </a:lnTo>
                    <a:lnTo>
                      <a:pt x="3255" y="3939"/>
                    </a:lnTo>
                    <a:lnTo>
                      <a:pt x="3259" y="3931"/>
                    </a:lnTo>
                    <a:lnTo>
                      <a:pt x="3334" y="3840"/>
                    </a:lnTo>
                    <a:lnTo>
                      <a:pt x="3425" y="3749"/>
                    </a:lnTo>
                    <a:lnTo>
                      <a:pt x="3425" y="3753"/>
                    </a:lnTo>
                    <a:lnTo>
                      <a:pt x="3453" y="3583"/>
                    </a:lnTo>
                    <a:lnTo>
                      <a:pt x="3457" y="3579"/>
                    </a:lnTo>
                    <a:lnTo>
                      <a:pt x="3628" y="3457"/>
                    </a:lnTo>
                    <a:lnTo>
                      <a:pt x="3632" y="3452"/>
                    </a:lnTo>
                    <a:lnTo>
                      <a:pt x="3722" y="3452"/>
                    </a:lnTo>
                    <a:lnTo>
                      <a:pt x="3714" y="3468"/>
                    </a:lnTo>
                    <a:lnTo>
                      <a:pt x="3667" y="3377"/>
                    </a:lnTo>
                    <a:lnTo>
                      <a:pt x="3667" y="3365"/>
                    </a:lnTo>
                    <a:lnTo>
                      <a:pt x="3675" y="3361"/>
                    </a:lnTo>
                    <a:lnTo>
                      <a:pt x="3829" y="3330"/>
                    </a:lnTo>
                    <a:lnTo>
                      <a:pt x="3836" y="3330"/>
                    </a:lnTo>
                    <a:lnTo>
                      <a:pt x="3840" y="3337"/>
                    </a:lnTo>
                    <a:lnTo>
                      <a:pt x="3888" y="3429"/>
                    </a:lnTo>
                    <a:lnTo>
                      <a:pt x="3868" y="3425"/>
                    </a:lnTo>
                    <a:lnTo>
                      <a:pt x="4264" y="3180"/>
                    </a:lnTo>
                    <a:lnTo>
                      <a:pt x="4402" y="3084"/>
                    </a:lnTo>
                    <a:lnTo>
                      <a:pt x="4399" y="3105"/>
                    </a:lnTo>
                    <a:lnTo>
                      <a:pt x="4260" y="2919"/>
                    </a:lnTo>
                    <a:lnTo>
                      <a:pt x="4260" y="2915"/>
                    </a:lnTo>
                    <a:lnTo>
                      <a:pt x="4260" y="2906"/>
                    </a:lnTo>
                    <a:lnTo>
                      <a:pt x="4271" y="2899"/>
                    </a:lnTo>
                    <a:lnTo>
                      <a:pt x="4406" y="2899"/>
                    </a:lnTo>
                    <a:lnTo>
                      <a:pt x="4414" y="2902"/>
                    </a:lnTo>
                    <a:lnTo>
                      <a:pt x="4418" y="2910"/>
                    </a:lnTo>
                    <a:lnTo>
                      <a:pt x="4418" y="2990"/>
                    </a:lnTo>
                    <a:lnTo>
                      <a:pt x="4410" y="2977"/>
                    </a:lnTo>
                    <a:lnTo>
                      <a:pt x="4533" y="3026"/>
                    </a:lnTo>
                    <a:lnTo>
                      <a:pt x="4524" y="3026"/>
                    </a:lnTo>
                    <a:lnTo>
                      <a:pt x="4781" y="2902"/>
                    </a:lnTo>
                    <a:lnTo>
                      <a:pt x="4774" y="2910"/>
                    </a:lnTo>
                    <a:lnTo>
                      <a:pt x="4774" y="2745"/>
                    </a:lnTo>
                    <a:lnTo>
                      <a:pt x="4774" y="2527"/>
                    </a:lnTo>
                    <a:lnTo>
                      <a:pt x="4774" y="2527"/>
                    </a:lnTo>
                    <a:lnTo>
                      <a:pt x="4837" y="2310"/>
                    </a:lnTo>
                    <a:lnTo>
                      <a:pt x="4837" y="2317"/>
                    </a:lnTo>
                    <a:lnTo>
                      <a:pt x="4774" y="2120"/>
                    </a:lnTo>
                    <a:lnTo>
                      <a:pt x="4778" y="2124"/>
                    </a:lnTo>
                    <a:lnTo>
                      <a:pt x="4644" y="2001"/>
                    </a:lnTo>
                    <a:lnTo>
                      <a:pt x="4640" y="1993"/>
                    </a:lnTo>
                    <a:lnTo>
                      <a:pt x="4640" y="1562"/>
                    </a:lnTo>
                    <a:lnTo>
                      <a:pt x="4640" y="1348"/>
                    </a:lnTo>
                    <a:lnTo>
                      <a:pt x="4648" y="1361"/>
                    </a:lnTo>
                    <a:lnTo>
                      <a:pt x="4466" y="131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5" name="Freeform 120"/>
              <p:cNvSpPr>
                <a:spLocks/>
              </p:cNvSpPr>
              <p:nvPr/>
            </p:nvSpPr>
            <p:spPr bwMode="auto">
              <a:xfrm>
                <a:off x="1660" y="2292"/>
                <a:ext cx="1217" cy="1133"/>
              </a:xfrm>
              <a:custGeom>
                <a:avLst/>
                <a:gdLst>
                  <a:gd name="T0" fmla="*/ 4667 w 4870"/>
                  <a:gd name="T1" fmla="*/ 1352 h 4532"/>
                  <a:gd name="T2" fmla="*/ 4671 w 4870"/>
                  <a:gd name="T3" fmla="*/ 1574 h 4532"/>
                  <a:gd name="T4" fmla="*/ 4667 w 4870"/>
                  <a:gd name="T5" fmla="*/ 1993 h 4532"/>
                  <a:gd name="T6" fmla="*/ 4806 w 4870"/>
                  <a:gd name="T7" fmla="*/ 2123 h 4532"/>
                  <a:gd name="T8" fmla="*/ 4870 w 4870"/>
                  <a:gd name="T9" fmla="*/ 2329 h 4532"/>
                  <a:gd name="T10" fmla="*/ 4806 w 4870"/>
                  <a:gd name="T11" fmla="*/ 2539 h 4532"/>
                  <a:gd name="T12" fmla="*/ 4806 w 4870"/>
                  <a:gd name="T13" fmla="*/ 2922 h 4532"/>
                  <a:gd name="T14" fmla="*/ 4802 w 4870"/>
                  <a:gd name="T15" fmla="*/ 2935 h 4532"/>
                  <a:gd name="T16" fmla="*/ 4532 w 4870"/>
                  <a:gd name="T17" fmla="*/ 3057 h 4532"/>
                  <a:gd name="T18" fmla="*/ 4407 w 4870"/>
                  <a:gd name="T19" fmla="*/ 3006 h 4532"/>
                  <a:gd name="T20" fmla="*/ 4403 w 4870"/>
                  <a:gd name="T21" fmla="*/ 2922 h 4532"/>
                  <a:gd name="T22" fmla="*/ 4279 w 4870"/>
                  <a:gd name="T23" fmla="*/ 2935 h 4532"/>
                  <a:gd name="T24" fmla="*/ 4426 w 4870"/>
                  <a:gd name="T25" fmla="*/ 3100 h 4532"/>
                  <a:gd name="T26" fmla="*/ 4422 w 4870"/>
                  <a:gd name="T27" fmla="*/ 3117 h 4532"/>
                  <a:gd name="T28" fmla="*/ 3889 w 4870"/>
                  <a:gd name="T29" fmla="*/ 3456 h 4532"/>
                  <a:gd name="T30" fmla="*/ 3872 w 4870"/>
                  <a:gd name="T31" fmla="*/ 3452 h 4532"/>
                  <a:gd name="T32" fmla="*/ 3841 w 4870"/>
                  <a:gd name="T33" fmla="*/ 3366 h 4532"/>
                  <a:gd name="T34" fmla="*/ 3698 w 4870"/>
                  <a:gd name="T35" fmla="*/ 3377 h 4532"/>
                  <a:gd name="T36" fmla="*/ 3741 w 4870"/>
                  <a:gd name="T37" fmla="*/ 3484 h 4532"/>
                  <a:gd name="T38" fmla="*/ 3640 w 4870"/>
                  <a:gd name="T39" fmla="*/ 3488 h 4532"/>
                  <a:gd name="T40" fmla="*/ 3481 w 4870"/>
                  <a:gd name="T41" fmla="*/ 3606 h 4532"/>
                  <a:gd name="T42" fmla="*/ 3454 w 4870"/>
                  <a:gd name="T43" fmla="*/ 3769 h 4532"/>
                  <a:gd name="T44" fmla="*/ 3362 w 4870"/>
                  <a:gd name="T45" fmla="*/ 3868 h 4532"/>
                  <a:gd name="T46" fmla="*/ 3287 w 4870"/>
                  <a:gd name="T47" fmla="*/ 3943 h 4532"/>
                  <a:gd name="T48" fmla="*/ 3362 w 4870"/>
                  <a:gd name="T49" fmla="*/ 4041 h 4532"/>
                  <a:gd name="T50" fmla="*/ 3484 w 4870"/>
                  <a:gd name="T51" fmla="*/ 4461 h 4532"/>
                  <a:gd name="T52" fmla="*/ 3342 w 4870"/>
                  <a:gd name="T53" fmla="*/ 4528 h 4532"/>
                  <a:gd name="T54" fmla="*/ 3002 w 4870"/>
                  <a:gd name="T55" fmla="*/ 4469 h 4532"/>
                  <a:gd name="T56" fmla="*/ 2694 w 4870"/>
                  <a:gd name="T57" fmla="*/ 4298 h 4532"/>
                  <a:gd name="T58" fmla="*/ 2567 w 4870"/>
                  <a:gd name="T59" fmla="*/ 3816 h 4532"/>
                  <a:gd name="T60" fmla="*/ 2203 w 4870"/>
                  <a:gd name="T61" fmla="*/ 3484 h 4532"/>
                  <a:gd name="T62" fmla="*/ 2097 w 4870"/>
                  <a:gd name="T63" fmla="*/ 3049 h 4532"/>
                  <a:gd name="T64" fmla="*/ 1855 w 4870"/>
                  <a:gd name="T65" fmla="*/ 2839 h 4532"/>
                  <a:gd name="T66" fmla="*/ 1408 w 4870"/>
                  <a:gd name="T67" fmla="*/ 2843 h 4532"/>
                  <a:gd name="T68" fmla="*/ 1176 w 4870"/>
                  <a:gd name="T69" fmla="*/ 3160 h 4532"/>
                  <a:gd name="T70" fmla="*/ 1159 w 4870"/>
                  <a:gd name="T71" fmla="*/ 3164 h 4532"/>
                  <a:gd name="T72" fmla="*/ 673 w 4870"/>
                  <a:gd name="T73" fmla="*/ 2856 h 4532"/>
                  <a:gd name="T74" fmla="*/ 456 w 4870"/>
                  <a:gd name="T75" fmla="*/ 2329 h 4532"/>
                  <a:gd name="T76" fmla="*/ 214 w 4870"/>
                  <a:gd name="T77" fmla="*/ 2136 h 4532"/>
                  <a:gd name="T78" fmla="*/ 0 w 4870"/>
                  <a:gd name="T79" fmla="*/ 1859 h 4532"/>
                  <a:gd name="T80" fmla="*/ 0 w 4870"/>
                  <a:gd name="T81" fmla="*/ 1744 h 4532"/>
                  <a:gd name="T82" fmla="*/ 12 w 4870"/>
                  <a:gd name="T83" fmla="*/ 1733 h 4532"/>
                  <a:gd name="T84" fmla="*/ 1322 w 4870"/>
                  <a:gd name="T85" fmla="*/ 1894 h 4532"/>
                  <a:gd name="T86" fmla="*/ 1491 w 4870"/>
                  <a:gd name="T87" fmla="*/ 0 h 4532"/>
                  <a:gd name="T88" fmla="*/ 2547 w 4870"/>
                  <a:gd name="T89" fmla="*/ 44 h 4532"/>
                  <a:gd name="T90" fmla="*/ 2560 w 4870"/>
                  <a:gd name="T91" fmla="*/ 55 h 4532"/>
                  <a:gd name="T92" fmla="*/ 2504 w 4870"/>
                  <a:gd name="T93" fmla="*/ 842 h 4532"/>
                  <a:gd name="T94" fmla="*/ 2706 w 4870"/>
                  <a:gd name="T95" fmla="*/ 906 h 4532"/>
                  <a:gd name="T96" fmla="*/ 3030 w 4870"/>
                  <a:gd name="T97" fmla="*/ 1120 h 4532"/>
                  <a:gd name="T98" fmla="*/ 3145 w 4870"/>
                  <a:gd name="T99" fmla="*/ 1075 h 4532"/>
                  <a:gd name="T100" fmla="*/ 3280 w 4870"/>
                  <a:gd name="T101" fmla="*/ 1163 h 4532"/>
                  <a:gd name="T102" fmla="*/ 3568 w 4870"/>
                  <a:gd name="T103" fmla="*/ 1218 h 4532"/>
                  <a:gd name="T104" fmla="*/ 3587 w 4870"/>
                  <a:gd name="T105" fmla="*/ 1167 h 4532"/>
                  <a:gd name="T106" fmla="*/ 4022 w 4870"/>
                  <a:gd name="T107" fmla="*/ 1178 h 4532"/>
                  <a:gd name="T108" fmla="*/ 4248 w 4870"/>
                  <a:gd name="T109" fmla="*/ 1146 h 4532"/>
                  <a:gd name="T110" fmla="*/ 4482 w 4870"/>
                  <a:gd name="T111" fmla="*/ 1305 h 4532"/>
                  <a:gd name="T112" fmla="*/ 4660 w 4870"/>
                  <a:gd name="T113" fmla="*/ 1349 h 4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70" h="4532">
                    <a:moveTo>
                      <a:pt x="4660" y="1349"/>
                    </a:moveTo>
                    <a:lnTo>
                      <a:pt x="4667" y="1352"/>
                    </a:lnTo>
                    <a:lnTo>
                      <a:pt x="4671" y="1360"/>
                    </a:lnTo>
                    <a:lnTo>
                      <a:pt x="4671" y="1574"/>
                    </a:lnTo>
                    <a:lnTo>
                      <a:pt x="4671" y="2005"/>
                    </a:lnTo>
                    <a:lnTo>
                      <a:pt x="4667" y="1993"/>
                    </a:lnTo>
                    <a:lnTo>
                      <a:pt x="4802" y="2116"/>
                    </a:lnTo>
                    <a:lnTo>
                      <a:pt x="4806" y="2123"/>
                    </a:lnTo>
                    <a:lnTo>
                      <a:pt x="4866" y="2322"/>
                    </a:lnTo>
                    <a:lnTo>
                      <a:pt x="4870" y="2329"/>
                    </a:lnTo>
                    <a:lnTo>
                      <a:pt x="4806" y="2543"/>
                    </a:lnTo>
                    <a:lnTo>
                      <a:pt x="4806" y="2539"/>
                    </a:lnTo>
                    <a:lnTo>
                      <a:pt x="4806" y="2757"/>
                    </a:lnTo>
                    <a:lnTo>
                      <a:pt x="4806" y="2922"/>
                    </a:lnTo>
                    <a:lnTo>
                      <a:pt x="4806" y="2931"/>
                    </a:lnTo>
                    <a:lnTo>
                      <a:pt x="4802" y="2935"/>
                    </a:lnTo>
                    <a:lnTo>
                      <a:pt x="4541" y="3057"/>
                    </a:lnTo>
                    <a:lnTo>
                      <a:pt x="4532" y="3057"/>
                    </a:lnTo>
                    <a:lnTo>
                      <a:pt x="4410" y="3014"/>
                    </a:lnTo>
                    <a:lnTo>
                      <a:pt x="4407" y="3006"/>
                    </a:lnTo>
                    <a:lnTo>
                      <a:pt x="4403" y="3002"/>
                    </a:lnTo>
                    <a:lnTo>
                      <a:pt x="4403" y="2922"/>
                    </a:lnTo>
                    <a:lnTo>
                      <a:pt x="4414" y="2935"/>
                    </a:lnTo>
                    <a:lnTo>
                      <a:pt x="4279" y="2935"/>
                    </a:lnTo>
                    <a:lnTo>
                      <a:pt x="4288" y="2918"/>
                    </a:lnTo>
                    <a:lnTo>
                      <a:pt x="4426" y="3100"/>
                    </a:lnTo>
                    <a:lnTo>
                      <a:pt x="4426" y="3109"/>
                    </a:lnTo>
                    <a:lnTo>
                      <a:pt x="4422" y="3117"/>
                    </a:lnTo>
                    <a:lnTo>
                      <a:pt x="4283" y="3211"/>
                    </a:lnTo>
                    <a:lnTo>
                      <a:pt x="3889" y="3456"/>
                    </a:lnTo>
                    <a:lnTo>
                      <a:pt x="3880" y="3456"/>
                    </a:lnTo>
                    <a:lnTo>
                      <a:pt x="3872" y="3452"/>
                    </a:lnTo>
                    <a:lnTo>
                      <a:pt x="3829" y="3357"/>
                    </a:lnTo>
                    <a:lnTo>
                      <a:pt x="3841" y="3366"/>
                    </a:lnTo>
                    <a:lnTo>
                      <a:pt x="3690" y="3398"/>
                    </a:lnTo>
                    <a:lnTo>
                      <a:pt x="3698" y="3377"/>
                    </a:lnTo>
                    <a:lnTo>
                      <a:pt x="3741" y="3473"/>
                    </a:lnTo>
                    <a:lnTo>
                      <a:pt x="3741" y="3484"/>
                    </a:lnTo>
                    <a:lnTo>
                      <a:pt x="3730" y="3488"/>
                    </a:lnTo>
                    <a:lnTo>
                      <a:pt x="3640" y="3488"/>
                    </a:lnTo>
                    <a:lnTo>
                      <a:pt x="3647" y="3484"/>
                    </a:lnTo>
                    <a:lnTo>
                      <a:pt x="3481" y="3606"/>
                    </a:lnTo>
                    <a:lnTo>
                      <a:pt x="3484" y="3599"/>
                    </a:lnTo>
                    <a:lnTo>
                      <a:pt x="3454" y="3769"/>
                    </a:lnTo>
                    <a:lnTo>
                      <a:pt x="3454" y="3777"/>
                    </a:lnTo>
                    <a:lnTo>
                      <a:pt x="3362" y="3868"/>
                    </a:lnTo>
                    <a:lnTo>
                      <a:pt x="3287" y="3959"/>
                    </a:lnTo>
                    <a:lnTo>
                      <a:pt x="3287" y="3943"/>
                    </a:lnTo>
                    <a:lnTo>
                      <a:pt x="3362" y="4037"/>
                    </a:lnTo>
                    <a:lnTo>
                      <a:pt x="3362" y="4041"/>
                    </a:lnTo>
                    <a:lnTo>
                      <a:pt x="3484" y="4453"/>
                    </a:lnTo>
                    <a:lnTo>
                      <a:pt x="3484" y="4461"/>
                    </a:lnTo>
                    <a:lnTo>
                      <a:pt x="3477" y="4469"/>
                    </a:lnTo>
                    <a:lnTo>
                      <a:pt x="3342" y="4528"/>
                    </a:lnTo>
                    <a:lnTo>
                      <a:pt x="3334" y="4532"/>
                    </a:lnTo>
                    <a:lnTo>
                      <a:pt x="3002" y="4469"/>
                    </a:lnTo>
                    <a:lnTo>
                      <a:pt x="2998" y="4469"/>
                    </a:lnTo>
                    <a:lnTo>
                      <a:pt x="2694" y="4298"/>
                    </a:lnTo>
                    <a:lnTo>
                      <a:pt x="2686" y="4291"/>
                    </a:lnTo>
                    <a:lnTo>
                      <a:pt x="2567" y="3816"/>
                    </a:lnTo>
                    <a:lnTo>
                      <a:pt x="2571" y="3820"/>
                    </a:lnTo>
                    <a:lnTo>
                      <a:pt x="2203" y="3484"/>
                    </a:lnTo>
                    <a:lnTo>
                      <a:pt x="2203" y="3480"/>
                    </a:lnTo>
                    <a:lnTo>
                      <a:pt x="2097" y="3049"/>
                    </a:lnTo>
                    <a:lnTo>
                      <a:pt x="2100" y="3057"/>
                    </a:lnTo>
                    <a:lnTo>
                      <a:pt x="1855" y="2839"/>
                    </a:lnTo>
                    <a:lnTo>
                      <a:pt x="1864" y="2843"/>
                    </a:lnTo>
                    <a:lnTo>
                      <a:pt x="1408" y="2843"/>
                    </a:lnTo>
                    <a:lnTo>
                      <a:pt x="1416" y="2839"/>
                    </a:lnTo>
                    <a:lnTo>
                      <a:pt x="1176" y="3160"/>
                    </a:lnTo>
                    <a:lnTo>
                      <a:pt x="1167" y="3164"/>
                    </a:lnTo>
                    <a:lnTo>
                      <a:pt x="1159" y="3164"/>
                    </a:lnTo>
                    <a:lnTo>
                      <a:pt x="994" y="3073"/>
                    </a:lnTo>
                    <a:lnTo>
                      <a:pt x="673" y="2856"/>
                    </a:lnTo>
                    <a:lnTo>
                      <a:pt x="669" y="2851"/>
                    </a:lnTo>
                    <a:lnTo>
                      <a:pt x="456" y="2329"/>
                    </a:lnTo>
                    <a:lnTo>
                      <a:pt x="460" y="2333"/>
                    </a:lnTo>
                    <a:lnTo>
                      <a:pt x="214" y="2136"/>
                    </a:lnTo>
                    <a:lnTo>
                      <a:pt x="214" y="2136"/>
                    </a:lnTo>
                    <a:lnTo>
                      <a:pt x="0" y="1859"/>
                    </a:lnTo>
                    <a:lnTo>
                      <a:pt x="0" y="1851"/>
                    </a:lnTo>
                    <a:lnTo>
                      <a:pt x="0" y="1744"/>
                    </a:lnTo>
                    <a:lnTo>
                      <a:pt x="4" y="1737"/>
                    </a:lnTo>
                    <a:lnTo>
                      <a:pt x="12" y="1733"/>
                    </a:lnTo>
                    <a:lnTo>
                      <a:pt x="1333" y="1887"/>
                    </a:lnTo>
                    <a:lnTo>
                      <a:pt x="1322" y="1894"/>
                    </a:lnTo>
                    <a:lnTo>
                      <a:pt x="1487" y="8"/>
                    </a:lnTo>
                    <a:lnTo>
                      <a:pt x="1491" y="0"/>
                    </a:lnTo>
                    <a:lnTo>
                      <a:pt x="1500" y="0"/>
                    </a:lnTo>
                    <a:lnTo>
                      <a:pt x="2547" y="44"/>
                    </a:lnTo>
                    <a:lnTo>
                      <a:pt x="2556" y="48"/>
                    </a:lnTo>
                    <a:lnTo>
                      <a:pt x="2560" y="55"/>
                    </a:lnTo>
                    <a:lnTo>
                      <a:pt x="2511" y="854"/>
                    </a:lnTo>
                    <a:lnTo>
                      <a:pt x="2504" y="842"/>
                    </a:lnTo>
                    <a:lnTo>
                      <a:pt x="2702" y="906"/>
                    </a:lnTo>
                    <a:lnTo>
                      <a:pt x="2706" y="906"/>
                    </a:lnTo>
                    <a:lnTo>
                      <a:pt x="3038" y="1120"/>
                    </a:lnTo>
                    <a:lnTo>
                      <a:pt x="3030" y="1120"/>
                    </a:lnTo>
                    <a:lnTo>
                      <a:pt x="3133" y="1071"/>
                    </a:lnTo>
                    <a:lnTo>
                      <a:pt x="3145" y="1075"/>
                    </a:lnTo>
                    <a:lnTo>
                      <a:pt x="3283" y="1167"/>
                    </a:lnTo>
                    <a:lnTo>
                      <a:pt x="3280" y="1163"/>
                    </a:lnTo>
                    <a:lnTo>
                      <a:pt x="3580" y="1210"/>
                    </a:lnTo>
                    <a:lnTo>
                      <a:pt x="3568" y="1218"/>
                    </a:lnTo>
                    <a:lnTo>
                      <a:pt x="3584" y="1171"/>
                    </a:lnTo>
                    <a:lnTo>
                      <a:pt x="3587" y="1167"/>
                    </a:lnTo>
                    <a:lnTo>
                      <a:pt x="3595" y="1163"/>
                    </a:lnTo>
                    <a:lnTo>
                      <a:pt x="4022" y="1178"/>
                    </a:lnTo>
                    <a:lnTo>
                      <a:pt x="4019" y="1178"/>
                    </a:lnTo>
                    <a:lnTo>
                      <a:pt x="4248" y="1146"/>
                    </a:lnTo>
                    <a:lnTo>
                      <a:pt x="4256" y="1152"/>
                    </a:lnTo>
                    <a:lnTo>
                      <a:pt x="4482" y="1305"/>
                    </a:lnTo>
                    <a:lnTo>
                      <a:pt x="4478" y="1302"/>
                    </a:lnTo>
                    <a:lnTo>
                      <a:pt x="4660" y="134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6" name="Freeform 121"/>
              <p:cNvSpPr>
                <a:spLocks/>
              </p:cNvSpPr>
              <p:nvPr/>
            </p:nvSpPr>
            <p:spPr bwMode="auto">
              <a:xfrm>
                <a:off x="543" y="739"/>
                <a:ext cx="572" cy="398"/>
              </a:xfrm>
              <a:custGeom>
                <a:avLst/>
                <a:gdLst>
                  <a:gd name="T0" fmla="*/ 621 w 2289"/>
                  <a:gd name="T1" fmla="*/ 0 h 1594"/>
                  <a:gd name="T2" fmla="*/ 679 w 2289"/>
                  <a:gd name="T3" fmla="*/ 411 h 1594"/>
                  <a:gd name="T4" fmla="*/ 557 w 2289"/>
                  <a:gd name="T5" fmla="*/ 657 h 1594"/>
                  <a:gd name="T6" fmla="*/ 422 w 2289"/>
                  <a:gd name="T7" fmla="*/ 705 h 1594"/>
                  <a:gd name="T8" fmla="*/ 364 w 2289"/>
                  <a:gd name="T9" fmla="*/ 582 h 1594"/>
                  <a:gd name="T10" fmla="*/ 529 w 2289"/>
                  <a:gd name="T11" fmla="*/ 353 h 1594"/>
                  <a:gd name="T12" fmla="*/ 283 w 2289"/>
                  <a:gd name="T13" fmla="*/ 246 h 1594"/>
                  <a:gd name="T14" fmla="*/ 43 w 2289"/>
                  <a:gd name="T15" fmla="*/ 92 h 1594"/>
                  <a:gd name="T16" fmla="*/ 0 w 2289"/>
                  <a:gd name="T17" fmla="*/ 246 h 1594"/>
                  <a:gd name="T18" fmla="*/ 43 w 2289"/>
                  <a:gd name="T19" fmla="*/ 566 h 1594"/>
                  <a:gd name="T20" fmla="*/ 0 w 2289"/>
                  <a:gd name="T21" fmla="*/ 902 h 1594"/>
                  <a:gd name="T22" fmla="*/ 102 w 2289"/>
                  <a:gd name="T23" fmla="*/ 1024 h 1594"/>
                  <a:gd name="T24" fmla="*/ 240 w 2289"/>
                  <a:gd name="T25" fmla="*/ 1104 h 1594"/>
                  <a:gd name="T26" fmla="*/ 283 w 2289"/>
                  <a:gd name="T27" fmla="*/ 1318 h 1594"/>
                  <a:gd name="T28" fmla="*/ 557 w 2289"/>
                  <a:gd name="T29" fmla="*/ 1376 h 1594"/>
                  <a:gd name="T30" fmla="*/ 984 w 2289"/>
                  <a:gd name="T31" fmla="*/ 1472 h 1594"/>
                  <a:gd name="T32" fmla="*/ 1455 w 2289"/>
                  <a:gd name="T33" fmla="*/ 1440 h 1594"/>
                  <a:gd name="T34" fmla="*/ 2016 w 2289"/>
                  <a:gd name="T35" fmla="*/ 1594 h 1594"/>
                  <a:gd name="T36" fmla="*/ 2289 w 2289"/>
                  <a:gd name="T37" fmla="*/ 368 h 1594"/>
                  <a:gd name="T38" fmla="*/ 621 w 2289"/>
                  <a:gd name="T39" fmla="*/ 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9" h="1594">
                    <a:moveTo>
                      <a:pt x="621" y="0"/>
                    </a:moveTo>
                    <a:lnTo>
                      <a:pt x="679" y="411"/>
                    </a:lnTo>
                    <a:lnTo>
                      <a:pt x="557" y="657"/>
                    </a:lnTo>
                    <a:lnTo>
                      <a:pt x="422" y="705"/>
                    </a:lnTo>
                    <a:lnTo>
                      <a:pt x="364" y="582"/>
                    </a:lnTo>
                    <a:lnTo>
                      <a:pt x="529" y="353"/>
                    </a:lnTo>
                    <a:lnTo>
                      <a:pt x="283" y="246"/>
                    </a:lnTo>
                    <a:lnTo>
                      <a:pt x="43" y="92"/>
                    </a:lnTo>
                    <a:lnTo>
                      <a:pt x="0" y="246"/>
                    </a:lnTo>
                    <a:lnTo>
                      <a:pt x="43" y="566"/>
                    </a:lnTo>
                    <a:lnTo>
                      <a:pt x="0" y="902"/>
                    </a:lnTo>
                    <a:lnTo>
                      <a:pt x="102" y="1024"/>
                    </a:lnTo>
                    <a:lnTo>
                      <a:pt x="240" y="1104"/>
                    </a:lnTo>
                    <a:lnTo>
                      <a:pt x="283" y="1318"/>
                    </a:lnTo>
                    <a:lnTo>
                      <a:pt x="557" y="1376"/>
                    </a:lnTo>
                    <a:lnTo>
                      <a:pt x="984" y="1472"/>
                    </a:lnTo>
                    <a:lnTo>
                      <a:pt x="1455" y="1440"/>
                    </a:lnTo>
                    <a:lnTo>
                      <a:pt x="2016" y="1594"/>
                    </a:lnTo>
                    <a:lnTo>
                      <a:pt x="2289" y="368"/>
                    </a:lnTo>
                    <a:lnTo>
                      <a:pt x="621"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7" name="Freeform 122"/>
              <p:cNvSpPr>
                <a:spLocks noEditPoints="1"/>
              </p:cNvSpPr>
              <p:nvPr/>
            </p:nvSpPr>
            <p:spPr bwMode="auto">
              <a:xfrm>
                <a:off x="540" y="736"/>
                <a:ext cx="577" cy="403"/>
              </a:xfrm>
              <a:custGeom>
                <a:avLst/>
                <a:gdLst>
                  <a:gd name="T0" fmla="*/ 645 w 2310"/>
                  <a:gd name="T1" fmla="*/ 7 h 1613"/>
                  <a:gd name="T2" fmla="*/ 705 w 2310"/>
                  <a:gd name="T3" fmla="*/ 431 h 1613"/>
                  <a:gd name="T4" fmla="*/ 574 w 2310"/>
                  <a:gd name="T5" fmla="*/ 680 h 1613"/>
                  <a:gd name="T6" fmla="*/ 431 w 2310"/>
                  <a:gd name="T7" fmla="*/ 727 h 1613"/>
                  <a:gd name="T8" fmla="*/ 364 w 2310"/>
                  <a:gd name="T9" fmla="*/ 596 h 1613"/>
                  <a:gd name="T10" fmla="*/ 531 w 2310"/>
                  <a:gd name="T11" fmla="*/ 356 h 1613"/>
                  <a:gd name="T12" fmla="*/ 293 w 2310"/>
                  <a:gd name="T13" fmla="*/ 264 h 1613"/>
                  <a:gd name="T14" fmla="*/ 67 w 2310"/>
                  <a:gd name="T15" fmla="*/ 107 h 1613"/>
                  <a:gd name="T16" fmla="*/ 24 w 2310"/>
                  <a:gd name="T17" fmla="*/ 253 h 1613"/>
                  <a:gd name="T18" fmla="*/ 24 w 2310"/>
                  <a:gd name="T19" fmla="*/ 917 h 1613"/>
                  <a:gd name="T20" fmla="*/ 127 w 2310"/>
                  <a:gd name="T21" fmla="*/ 1028 h 1613"/>
                  <a:gd name="T22" fmla="*/ 257 w 2310"/>
                  <a:gd name="T23" fmla="*/ 1103 h 1613"/>
                  <a:gd name="T24" fmla="*/ 309 w 2310"/>
                  <a:gd name="T25" fmla="*/ 1324 h 1613"/>
                  <a:gd name="T26" fmla="*/ 574 w 2310"/>
                  <a:gd name="T27" fmla="*/ 1376 h 1613"/>
                  <a:gd name="T28" fmla="*/ 1464 w 2310"/>
                  <a:gd name="T29" fmla="*/ 1440 h 1613"/>
                  <a:gd name="T30" fmla="*/ 2029 w 2310"/>
                  <a:gd name="T31" fmla="*/ 1593 h 1613"/>
                  <a:gd name="T32" fmla="*/ 2291 w 2310"/>
                  <a:gd name="T33" fmla="*/ 375 h 1613"/>
                  <a:gd name="T34" fmla="*/ 630 w 2310"/>
                  <a:gd name="T35" fmla="*/ 19 h 1613"/>
                  <a:gd name="T36" fmla="*/ 2310 w 2310"/>
                  <a:gd name="T37" fmla="*/ 371 h 1613"/>
                  <a:gd name="T38" fmla="*/ 2038 w 2310"/>
                  <a:gd name="T39" fmla="*/ 1605 h 1613"/>
                  <a:gd name="T40" fmla="*/ 2025 w 2310"/>
                  <a:gd name="T41" fmla="*/ 1613 h 1613"/>
                  <a:gd name="T42" fmla="*/ 1468 w 2310"/>
                  <a:gd name="T43" fmla="*/ 1462 h 1613"/>
                  <a:gd name="T44" fmla="*/ 994 w 2310"/>
                  <a:gd name="T45" fmla="*/ 1490 h 1613"/>
                  <a:gd name="T46" fmla="*/ 296 w 2310"/>
                  <a:gd name="T47" fmla="*/ 1340 h 1613"/>
                  <a:gd name="T48" fmla="*/ 242 w 2310"/>
                  <a:gd name="T49" fmla="*/ 1115 h 1613"/>
                  <a:gd name="T50" fmla="*/ 111 w 2310"/>
                  <a:gd name="T51" fmla="*/ 1048 h 1613"/>
                  <a:gd name="T52" fmla="*/ 0 w 2310"/>
                  <a:gd name="T53" fmla="*/ 921 h 1613"/>
                  <a:gd name="T54" fmla="*/ 43 w 2310"/>
                  <a:gd name="T55" fmla="*/ 577 h 1613"/>
                  <a:gd name="T56" fmla="*/ 0 w 2310"/>
                  <a:gd name="T57" fmla="*/ 253 h 1613"/>
                  <a:gd name="T58" fmla="*/ 52 w 2310"/>
                  <a:gd name="T59" fmla="*/ 90 h 1613"/>
                  <a:gd name="T60" fmla="*/ 305 w 2310"/>
                  <a:gd name="T61" fmla="*/ 245 h 1613"/>
                  <a:gd name="T62" fmla="*/ 555 w 2310"/>
                  <a:gd name="T63" fmla="*/ 360 h 1613"/>
                  <a:gd name="T64" fmla="*/ 384 w 2310"/>
                  <a:gd name="T65" fmla="*/ 600 h 1613"/>
                  <a:gd name="T66" fmla="*/ 448 w 2310"/>
                  <a:gd name="T67" fmla="*/ 707 h 1613"/>
                  <a:gd name="T68" fmla="*/ 566 w 2310"/>
                  <a:gd name="T69" fmla="*/ 656 h 1613"/>
                  <a:gd name="T70" fmla="*/ 681 w 2310"/>
                  <a:gd name="T71" fmla="*/ 418 h 1613"/>
                  <a:gd name="T72" fmla="*/ 621 w 2310"/>
                  <a:gd name="T73" fmla="*/ 11 h 1613"/>
                  <a:gd name="T74" fmla="*/ 634 w 2310"/>
                  <a:gd name="T75" fmla="*/ 0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10" h="1613">
                    <a:moveTo>
                      <a:pt x="630" y="19"/>
                    </a:moveTo>
                    <a:lnTo>
                      <a:pt x="645" y="7"/>
                    </a:lnTo>
                    <a:lnTo>
                      <a:pt x="705" y="422"/>
                    </a:lnTo>
                    <a:lnTo>
                      <a:pt x="705" y="431"/>
                    </a:lnTo>
                    <a:lnTo>
                      <a:pt x="581" y="675"/>
                    </a:lnTo>
                    <a:lnTo>
                      <a:pt x="574" y="680"/>
                    </a:lnTo>
                    <a:lnTo>
                      <a:pt x="439" y="727"/>
                    </a:lnTo>
                    <a:lnTo>
                      <a:pt x="431" y="727"/>
                    </a:lnTo>
                    <a:lnTo>
                      <a:pt x="424" y="720"/>
                    </a:lnTo>
                    <a:lnTo>
                      <a:pt x="364" y="596"/>
                    </a:lnTo>
                    <a:lnTo>
                      <a:pt x="364" y="585"/>
                    </a:lnTo>
                    <a:lnTo>
                      <a:pt x="531" y="356"/>
                    </a:lnTo>
                    <a:lnTo>
                      <a:pt x="538" y="371"/>
                    </a:lnTo>
                    <a:lnTo>
                      <a:pt x="293" y="264"/>
                    </a:lnTo>
                    <a:lnTo>
                      <a:pt x="48" y="110"/>
                    </a:lnTo>
                    <a:lnTo>
                      <a:pt x="67" y="107"/>
                    </a:lnTo>
                    <a:lnTo>
                      <a:pt x="20" y="257"/>
                    </a:lnTo>
                    <a:lnTo>
                      <a:pt x="24" y="253"/>
                    </a:lnTo>
                    <a:lnTo>
                      <a:pt x="67" y="577"/>
                    </a:lnTo>
                    <a:lnTo>
                      <a:pt x="24" y="917"/>
                    </a:lnTo>
                    <a:lnTo>
                      <a:pt x="20" y="905"/>
                    </a:lnTo>
                    <a:lnTo>
                      <a:pt x="127" y="1028"/>
                    </a:lnTo>
                    <a:lnTo>
                      <a:pt x="123" y="1028"/>
                    </a:lnTo>
                    <a:lnTo>
                      <a:pt x="257" y="1103"/>
                    </a:lnTo>
                    <a:lnTo>
                      <a:pt x="266" y="1110"/>
                    </a:lnTo>
                    <a:lnTo>
                      <a:pt x="309" y="1324"/>
                    </a:lnTo>
                    <a:lnTo>
                      <a:pt x="302" y="1316"/>
                    </a:lnTo>
                    <a:lnTo>
                      <a:pt x="574" y="1376"/>
                    </a:lnTo>
                    <a:lnTo>
                      <a:pt x="997" y="1470"/>
                    </a:lnTo>
                    <a:lnTo>
                      <a:pt x="1464" y="1440"/>
                    </a:lnTo>
                    <a:lnTo>
                      <a:pt x="1468" y="1440"/>
                    </a:lnTo>
                    <a:lnTo>
                      <a:pt x="2029" y="1593"/>
                    </a:lnTo>
                    <a:lnTo>
                      <a:pt x="2017" y="1601"/>
                    </a:lnTo>
                    <a:lnTo>
                      <a:pt x="2291" y="375"/>
                    </a:lnTo>
                    <a:lnTo>
                      <a:pt x="2299" y="388"/>
                    </a:lnTo>
                    <a:lnTo>
                      <a:pt x="630" y="19"/>
                    </a:lnTo>
                    <a:close/>
                    <a:moveTo>
                      <a:pt x="2302" y="367"/>
                    </a:moveTo>
                    <a:lnTo>
                      <a:pt x="2310" y="371"/>
                    </a:lnTo>
                    <a:lnTo>
                      <a:pt x="2310" y="379"/>
                    </a:lnTo>
                    <a:lnTo>
                      <a:pt x="2038" y="1605"/>
                    </a:lnTo>
                    <a:lnTo>
                      <a:pt x="2033" y="1613"/>
                    </a:lnTo>
                    <a:lnTo>
                      <a:pt x="2025" y="1613"/>
                    </a:lnTo>
                    <a:lnTo>
                      <a:pt x="1464" y="1462"/>
                    </a:lnTo>
                    <a:lnTo>
                      <a:pt x="1468" y="1462"/>
                    </a:lnTo>
                    <a:lnTo>
                      <a:pt x="997" y="1494"/>
                    </a:lnTo>
                    <a:lnTo>
                      <a:pt x="994" y="1490"/>
                    </a:lnTo>
                    <a:lnTo>
                      <a:pt x="570" y="1399"/>
                    </a:lnTo>
                    <a:lnTo>
                      <a:pt x="296" y="1340"/>
                    </a:lnTo>
                    <a:lnTo>
                      <a:pt x="285" y="1329"/>
                    </a:lnTo>
                    <a:lnTo>
                      <a:pt x="242" y="1115"/>
                    </a:lnTo>
                    <a:lnTo>
                      <a:pt x="246" y="1123"/>
                    </a:lnTo>
                    <a:lnTo>
                      <a:pt x="111" y="1048"/>
                    </a:lnTo>
                    <a:lnTo>
                      <a:pt x="107" y="1044"/>
                    </a:lnTo>
                    <a:lnTo>
                      <a:pt x="0" y="921"/>
                    </a:lnTo>
                    <a:lnTo>
                      <a:pt x="0" y="913"/>
                    </a:lnTo>
                    <a:lnTo>
                      <a:pt x="43" y="577"/>
                    </a:lnTo>
                    <a:lnTo>
                      <a:pt x="0" y="257"/>
                    </a:lnTo>
                    <a:lnTo>
                      <a:pt x="0" y="253"/>
                    </a:lnTo>
                    <a:lnTo>
                      <a:pt x="43" y="99"/>
                    </a:lnTo>
                    <a:lnTo>
                      <a:pt x="52" y="90"/>
                    </a:lnTo>
                    <a:lnTo>
                      <a:pt x="64" y="90"/>
                    </a:lnTo>
                    <a:lnTo>
                      <a:pt x="305" y="245"/>
                    </a:lnTo>
                    <a:lnTo>
                      <a:pt x="546" y="352"/>
                    </a:lnTo>
                    <a:lnTo>
                      <a:pt x="555" y="360"/>
                    </a:lnTo>
                    <a:lnTo>
                      <a:pt x="550" y="367"/>
                    </a:lnTo>
                    <a:lnTo>
                      <a:pt x="384" y="600"/>
                    </a:lnTo>
                    <a:lnTo>
                      <a:pt x="384" y="585"/>
                    </a:lnTo>
                    <a:lnTo>
                      <a:pt x="448" y="707"/>
                    </a:lnTo>
                    <a:lnTo>
                      <a:pt x="431" y="703"/>
                    </a:lnTo>
                    <a:lnTo>
                      <a:pt x="566" y="656"/>
                    </a:lnTo>
                    <a:lnTo>
                      <a:pt x="562" y="664"/>
                    </a:lnTo>
                    <a:lnTo>
                      <a:pt x="681" y="418"/>
                    </a:lnTo>
                    <a:lnTo>
                      <a:pt x="681" y="427"/>
                    </a:lnTo>
                    <a:lnTo>
                      <a:pt x="621" y="11"/>
                    </a:lnTo>
                    <a:lnTo>
                      <a:pt x="626" y="0"/>
                    </a:lnTo>
                    <a:lnTo>
                      <a:pt x="634" y="0"/>
                    </a:lnTo>
                    <a:lnTo>
                      <a:pt x="2302" y="3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8" name="Freeform 123"/>
              <p:cNvSpPr>
                <a:spLocks/>
              </p:cNvSpPr>
              <p:nvPr/>
            </p:nvSpPr>
            <p:spPr bwMode="auto">
              <a:xfrm>
                <a:off x="545" y="738"/>
                <a:ext cx="569" cy="398"/>
              </a:xfrm>
              <a:custGeom>
                <a:avLst/>
                <a:gdLst>
                  <a:gd name="T0" fmla="*/ 610 w 2279"/>
                  <a:gd name="T1" fmla="*/ 12 h 1594"/>
                  <a:gd name="T2" fmla="*/ 625 w 2279"/>
                  <a:gd name="T3" fmla="*/ 0 h 1594"/>
                  <a:gd name="T4" fmla="*/ 685 w 2279"/>
                  <a:gd name="T5" fmla="*/ 415 h 1594"/>
                  <a:gd name="T6" fmla="*/ 685 w 2279"/>
                  <a:gd name="T7" fmla="*/ 424 h 1594"/>
                  <a:gd name="T8" fmla="*/ 561 w 2279"/>
                  <a:gd name="T9" fmla="*/ 668 h 1594"/>
                  <a:gd name="T10" fmla="*/ 554 w 2279"/>
                  <a:gd name="T11" fmla="*/ 673 h 1594"/>
                  <a:gd name="T12" fmla="*/ 419 w 2279"/>
                  <a:gd name="T13" fmla="*/ 720 h 1594"/>
                  <a:gd name="T14" fmla="*/ 411 w 2279"/>
                  <a:gd name="T15" fmla="*/ 720 h 1594"/>
                  <a:gd name="T16" fmla="*/ 404 w 2279"/>
                  <a:gd name="T17" fmla="*/ 713 h 1594"/>
                  <a:gd name="T18" fmla="*/ 344 w 2279"/>
                  <a:gd name="T19" fmla="*/ 589 h 1594"/>
                  <a:gd name="T20" fmla="*/ 344 w 2279"/>
                  <a:gd name="T21" fmla="*/ 578 h 1594"/>
                  <a:gd name="T22" fmla="*/ 511 w 2279"/>
                  <a:gd name="T23" fmla="*/ 349 h 1594"/>
                  <a:gd name="T24" fmla="*/ 518 w 2279"/>
                  <a:gd name="T25" fmla="*/ 364 h 1594"/>
                  <a:gd name="T26" fmla="*/ 273 w 2279"/>
                  <a:gd name="T27" fmla="*/ 257 h 1594"/>
                  <a:gd name="T28" fmla="*/ 273 w 2279"/>
                  <a:gd name="T29" fmla="*/ 257 h 1594"/>
                  <a:gd name="T30" fmla="*/ 28 w 2279"/>
                  <a:gd name="T31" fmla="*/ 103 h 1594"/>
                  <a:gd name="T32" fmla="*/ 47 w 2279"/>
                  <a:gd name="T33" fmla="*/ 100 h 1594"/>
                  <a:gd name="T34" fmla="*/ 0 w 2279"/>
                  <a:gd name="T35" fmla="*/ 250 h 1594"/>
                  <a:gd name="T36" fmla="*/ 4 w 2279"/>
                  <a:gd name="T37" fmla="*/ 246 h 1594"/>
                  <a:gd name="T38" fmla="*/ 47 w 2279"/>
                  <a:gd name="T39" fmla="*/ 570 h 1594"/>
                  <a:gd name="T40" fmla="*/ 47 w 2279"/>
                  <a:gd name="T41" fmla="*/ 570 h 1594"/>
                  <a:gd name="T42" fmla="*/ 4 w 2279"/>
                  <a:gd name="T43" fmla="*/ 910 h 1594"/>
                  <a:gd name="T44" fmla="*/ 0 w 2279"/>
                  <a:gd name="T45" fmla="*/ 898 h 1594"/>
                  <a:gd name="T46" fmla="*/ 107 w 2279"/>
                  <a:gd name="T47" fmla="*/ 1021 h 1594"/>
                  <a:gd name="T48" fmla="*/ 103 w 2279"/>
                  <a:gd name="T49" fmla="*/ 1021 h 1594"/>
                  <a:gd name="T50" fmla="*/ 237 w 2279"/>
                  <a:gd name="T51" fmla="*/ 1096 h 1594"/>
                  <a:gd name="T52" fmla="*/ 246 w 2279"/>
                  <a:gd name="T53" fmla="*/ 1103 h 1594"/>
                  <a:gd name="T54" fmla="*/ 289 w 2279"/>
                  <a:gd name="T55" fmla="*/ 1317 h 1594"/>
                  <a:gd name="T56" fmla="*/ 282 w 2279"/>
                  <a:gd name="T57" fmla="*/ 1309 h 1594"/>
                  <a:gd name="T58" fmla="*/ 554 w 2279"/>
                  <a:gd name="T59" fmla="*/ 1369 h 1594"/>
                  <a:gd name="T60" fmla="*/ 977 w 2279"/>
                  <a:gd name="T61" fmla="*/ 1463 h 1594"/>
                  <a:gd name="T62" fmla="*/ 977 w 2279"/>
                  <a:gd name="T63" fmla="*/ 1463 h 1594"/>
                  <a:gd name="T64" fmla="*/ 1444 w 2279"/>
                  <a:gd name="T65" fmla="*/ 1433 h 1594"/>
                  <a:gd name="T66" fmla="*/ 1448 w 2279"/>
                  <a:gd name="T67" fmla="*/ 1433 h 1594"/>
                  <a:gd name="T68" fmla="*/ 2009 w 2279"/>
                  <a:gd name="T69" fmla="*/ 1586 h 1594"/>
                  <a:gd name="T70" fmla="*/ 1997 w 2279"/>
                  <a:gd name="T71" fmla="*/ 1594 h 1594"/>
                  <a:gd name="T72" fmla="*/ 2271 w 2279"/>
                  <a:gd name="T73" fmla="*/ 368 h 1594"/>
                  <a:gd name="T74" fmla="*/ 2279 w 2279"/>
                  <a:gd name="T75" fmla="*/ 381 h 1594"/>
                  <a:gd name="T76" fmla="*/ 610 w 2279"/>
                  <a:gd name="T77" fmla="*/ 12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9" h="1594">
                    <a:moveTo>
                      <a:pt x="610" y="12"/>
                    </a:moveTo>
                    <a:lnTo>
                      <a:pt x="625" y="0"/>
                    </a:lnTo>
                    <a:lnTo>
                      <a:pt x="685" y="415"/>
                    </a:lnTo>
                    <a:lnTo>
                      <a:pt x="685" y="424"/>
                    </a:lnTo>
                    <a:lnTo>
                      <a:pt x="561" y="668"/>
                    </a:lnTo>
                    <a:lnTo>
                      <a:pt x="554" y="673"/>
                    </a:lnTo>
                    <a:lnTo>
                      <a:pt x="419" y="720"/>
                    </a:lnTo>
                    <a:lnTo>
                      <a:pt x="411" y="720"/>
                    </a:lnTo>
                    <a:lnTo>
                      <a:pt x="404" y="713"/>
                    </a:lnTo>
                    <a:lnTo>
                      <a:pt x="344" y="589"/>
                    </a:lnTo>
                    <a:lnTo>
                      <a:pt x="344" y="578"/>
                    </a:lnTo>
                    <a:lnTo>
                      <a:pt x="511" y="349"/>
                    </a:lnTo>
                    <a:lnTo>
                      <a:pt x="518" y="364"/>
                    </a:lnTo>
                    <a:lnTo>
                      <a:pt x="273" y="257"/>
                    </a:lnTo>
                    <a:lnTo>
                      <a:pt x="273" y="257"/>
                    </a:lnTo>
                    <a:lnTo>
                      <a:pt x="28" y="103"/>
                    </a:lnTo>
                    <a:lnTo>
                      <a:pt x="47" y="100"/>
                    </a:lnTo>
                    <a:lnTo>
                      <a:pt x="0" y="250"/>
                    </a:lnTo>
                    <a:lnTo>
                      <a:pt x="4" y="246"/>
                    </a:lnTo>
                    <a:lnTo>
                      <a:pt x="47" y="570"/>
                    </a:lnTo>
                    <a:lnTo>
                      <a:pt x="47" y="570"/>
                    </a:lnTo>
                    <a:lnTo>
                      <a:pt x="4" y="910"/>
                    </a:lnTo>
                    <a:lnTo>
                      <a:pt x="0" y="898"/>
                    </a:lnTo>
                    <a:lnTo>
                      <a:pt x="107" y="1021"/>
                    </a:lnTo>
                    <a:lnTo>
                      <a:pt x="103" y="1021"/>
                    </a:lnTo>
                    <a:lnTo>
                      <a:pt x="237" y="1096"/>
                    </a:lnTo>
                    <a:lnTo>
                      <a:pt x="246" y="1103"/>
                    </a:lnTo>
                    <a:lnTo>
                      <a:pt x="289" y="1317"/>
                    </a:lnTo>
                    <a:lnTo>
                      <a:pt x="282" y="1309"/>
                    </a:lnTo>
                    <a:lnTo>
                      <a:pt x="554" y="1369"/>
                    </a:lnTo>
                    <a:lnTo>
                      <a:pt x="977" y="1463"/>
                    </a:lnTo>
                    <a:lnTo>
                      <a:pt x="977" y="1463"/>
                    </a:lnTo>
                    <a:lnTo>
                      <a:pt x="1444" y="1433"/>
                    </a:lnTo>
                    <a:lnTo>
                      <a:pt x="1448" y="1433"/>
                    </a:lnTo>
                    <a:lnTo>
                      <a:pt x="2009" y="1586"/>
                    </a:lnTo>
                    <a:lnTo>
                      <a:pt x="1997" y="1594"/>
                    </a:lnTo>
                    <a:lnTo>
                      <a:pt x="2271" y="368"/>
                    </a:lnTo>
                    <a:lnTo>
                      <a:pt x="2279" y="381"/>
                    </a:lnTo>
                    <a:lnTo>
                      <a:pt x="610" y="1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9" name="Freeform 124"/>
              <p:cNvSpPr>
                <a:spLocks/>
              </p:cNvSpPr>
              <p:nvPr/>
            </p:nvSpPr>
            <p:spPr bwMode="auto">
              <a:xfrm>
                <a:off x="540" y="736"/>
                <a:ext cx="577" cy="403"/>
              </a:xfrm>
              <a:custGeom>
                <a:avLst/>
                <a:gdLst>
                  <a:gd name="T0" fmla="*/ 2302 w 2310"/>
                  <a:gd name="T1" fmla="*/ 367 h 1613"/>
                  <a:gd name="T2" fmla="*/ 2310 w 2310"/>
                  <a:gd name="T3" fmla="*/ 371 h 1613"/>
                  <a:gd name="T4" fmla="*/ 2310 w 2310"/>
                  <a:gd name="T5" fmla="*/ 379 h 1613"/>
                  <a:gd name="T6" fmla="*/ 2038 w 2310"/>
                  <a:gd name="T7" fmla="*/ 1605 h 1613"/>
                  <a:gd name="T8" fmla="*/ 2033 w 2310"/>
                  <a:gd name="T9" fmla="*/ 1613 h 1613"/>
                  <a:gd name="T10" fmla="*/ 2025 w 2310"/>
                  <a:gd name="T11" fmla="*/ 1613 h 1613"/>
                  <a:gd name="T12" fmla="*/ 1464 w 2310"/>
                  <a:gd name="T13" fmla="*/ 1462 h 1613"/>
                  <a:gd name="T14" fmla="*/ 1468 w 2310"/>
                  <a:gd name="T15" fmla="*/ 1462 h 1613"/>
                  <a:gd name="T16" fmla="*/ 997 w 2310"/>
                  <a:gd name="T17" fmla="*/ 1494 h 1613"/>
                  <a:gd name="T18" fmla="*/ 994 w 2310"/>
                  <a:gd name="T19" fmla="*/ 1490 h 1613"/>
                  <a:gd name="T20" fmla="*/ 570 w 2310"/>
                  <a:gd name="T21" fmla="*/ 1399 h 1613"/>
                  <a:gd name="T22" fmla="*/ 296 w 2310"/>
                  <a:gd name="T23" fmla="*/ 1340 h 1613"/>
                  <a:gd name="T24" fmla="*/ 285 w 2310"/>
                  <a:gd name="T25" fmla="*/ 1329 h 1613"/>
                  <a:gd name="T26" fmla="*/ 242 w 2310"/>
                  <a:gd name="T27" fmla="*/ 1115 h 1613"/>
                  <a:gd name="T28" fmla="*/ 246 w 2310"/>
                  <a:gd name="T29" fmla="*/ 1123 h 1613"/>
                  <a:gd name="T30" fmla="*/ 111 w 2310"/>
                  <a:gd name="T31" fmla="*/ 1048 h 1613"/>
                  <a:gd name="T32" fmla="*/ 107 w 2310"/>
                  <a:gd name="T33" fmla="*/ 1044 h 1613"/>
                  <a:gd name="T34" fmla="*/ 0 w 2310"/>
                  <a:gd name="T35" fmla="*/ 921 h 1613"/>
                  <a:gd name="T36" fmla="*/ 0 w 2310"/>
                  <a:gd name="T37" fmla="*/ 913 h 1613"/>
                  <a:gd name="T38" fmla="*/ 43 w 2310"/>
                  <a:gd name="T39" fmla="*/ 577 h 1613"/>
                  <a:gd name="T40" fmla="*/ 43 w 2310"/>
                  <a:gd name="T41" fmla="*/ 577 h 1613"/>
                  <a:gd name="T42" fmla="*/ 0 w 2310"/>
                  <a:gd name="T43" fmla="*/ 257 h 1613"/>
                  <a:gd name="T44" fmla="*/ 0 w 2310"/>
                  <a:gd name="T45" fmla="*/ 253 h 1613"/>
                  <a:gd name="T46" fmla="*/ 43 w 2310"/>
                  <a:gd name="T47" fmla="*/ 99 h 1613"/>
                  <a:gd name="T48" fmla="*/ 52 w 2310"/>
                  <a:gd name="T49" fmla="*/ 90 h 1613"/>
                  <a:gd name="T50" fmla="*/ 64 w 2310"/>
                  <a:gd name="T51" fmla="*/ 90 h 1613"/>
                  <a:gd name="T52" fmla="*/ 305 w 2310"/>
                  <a:gd name="T53" fmla="*/ 245 h 1613"/>
                  <a:gd name="T54" fmla="*/ 305 w 2310"/>
                  <a:gd name="T55" fmla="*/ 245 h 1613"/>
                  <a:gd name="T56" fmla="*/ 546 w 2310"/>
                  <a:gd name="T57" fmla="*/ 352 h 1613"/>
                  <a:gd name="T58" fmla="*/ 555 w 2310"/>
                  <a:gd name="T59" fmla="*/ 360 h 1613"/>
                  <a:gd name="T60" fmla="*/ 550 w 2310"/>
                  <a:gd name="T61" fmla="*/ 367 h 1613"/>
                  <a:gd name="T62" fmla="*/ 384 w 2310"/>
                  <a:gd name="T63" fmla="*/ 600 h 1613"/>
                  <a:gd name="T64" fmla="*/ 384 w 2310"/>
                  <a:gd name="T65" fmla="*/ 585 h 1613"/>
                  <a:gd name="T66" fmla="*/ 448 w 2310"/>
                  <a:gd name="T67" fmla="*/ 707 h 1613"/>
                  <a:gd name="T68" fmla="*/ 431 w 2310"/>
                  <a:gd name="T69" fmla="*/ 703 h 1613"/>
                  <a:gd name="T70" fmla="*/ 566 w 2310"/>
                  <a:gd name="T71" fmla="*/ 656 h 1613"/>
                  <a:gd name="T72" fmla="*/ 562 w 2310"/>
                  <a:gd name="T73" fmla="*/ 664 h 1613"/>
                  <a:gd name="T74" fmla="*/ 681 w 2310"/>
                  <a:gd name="T75" fmla="*/ 418 h 1613"/>
                  <a:gd name="T76" fmla="*/ 681 w 2310"/>
                  <a:gd name="T77" fmla="*/ 427 h 1613"/>
                  <a:gd name="T78" fmla="*/ 621 w 2310"/>
                  <a:gd name="T79" fmla="*/ 11 h 1613"/>
                  <a:gd name="T80" fmla="*/ 626 w 2310"/>
                  <a:gd name="T81" fmla="*/ 0 h 1613"/>
                  <a:gd name="T82" fmla="*/ 634 w 2310"/>
                  <a:gd name="T83" fmla="*/ 0 h 1613"/>
                  <a:gd name="T84" fmla="*/ 2302 w 2310"/>
                  <a:gd name="T85" fmla="*/ 36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0" h="1613">
                    <a:moveTo>
                      <a:pt x="2302" y="367"/>
                    </a:moveTo>
                    <a:lnTo>
                      <a:pt x="2310" y="371"/>
                    </a:lnTo>
                    <a:lnTo>
                      <a:pt x="2310" y="379"/>
                    </a:lnTo>
                    <a:lnTo>
                      <a:pt x="2038" y="1605"/>
                    </a:lnTo>
                    <a:lnTo>
                      <a:pt x="2033" y="1613"/>
                    </a:lnTo>
                    <a:lnTo>
                      <a:pt x="2025" y="1613"/>
                    </a:lnTo>
                    <a:lnTo>
                      <a:pt x="1464" y="1462"/>
                    </a:lnTo>
                    <a:lnTo>
                      <a:pt x="1468" y="1462"/>
                    </a:lnTo>
                    <a:lnTo>
                      <a:pt x="997" y="1494"/>
                    </a:lnTo>
                    <a:lnTo>
                      <a:pt x="994" y="1490"/>
                    </a:lnTo>
                    <a:lnTo>
                      <a:pt x="570" y="1399"/>
                    </a:lnTo>
                    <a:lnTo>
                      <a:pt x="296" y="1340"/>
                    </a:lnTo>
                    <a:lnTo>
                      <a:pt x="285" y="1329"/>
                    </a:lnTo>
                    <a:lnTo>
                      <a:pt x="242" y="1115"/>
                    </a:lnTo>
                    <a:lnTo>
                      <a:pt x="246" y="1123"/>
                    </a:lnTo>
                    <a:lnTo>
                      <a:pt x="111" y="1048"/>
                    </a:lnTo>
                    <a:lnTo>
                      <a:pt x="107" y="1044"/>
                    </a:lnTo>
                    <a:lnTo>
                      <a:pt x="0" y="921"/>
                    </a:lnTo>
                    <a:lnTo>
                      <a:pt x="0" y="913"/>
                    </a:lnTo>
                    <a:lnTo>
                      <a:pt x="43" y="577"/>
                    </a:lnTo>
                    <a:lnTo>
                      <a:pt x="43" y="577"/>
                    </a:lnTo>
                    <a:lnTo>
                      <a:pt x="0" y="257"/>
                    </a:lnTo>
                    <a:lnTo>
                      <a:pt x="0" y="253"/>
                    </a:lnTo>
                    <a:lnTo>
                      <a:pt x="43" y="99"/>
                    </a:lnTo>
                    <a:lnTo>
                      <a:pt x="52" y="90"/>
                    </a:lnTo>
                    <a:lnTo>
                      <a:pt x="64" y="90"/>
                    </a:lnTo>
                    <a:lnTo>
                      <a:pt x="305" y="245"/>
                    </a:lnTo>
                    <a:lnTo>
                      <a:pt x="305" y="245"/>
                    </a:lnTo>
                    <a:lnTo>
                      <a:pt x="546" y="352"/>
                    </a:lnTo>
                    <a:lnTo>
                      <a:pt x="555" y="360"/>
                    </a:lnTo>
                    <a:lnTo>
                      <a:pt x="550" y="367"/>
                    </a:lnTo>
                    <a:lnTo>
                      <a:pt x="384" y="600"/>
                    </a:lnTo>
                    <a:lnTo>
                      <a:pt x="384" y="585"/>
                    </a:lnTo>
                    <a:lnTo>
                      <a:pt x="448" y="707"/>
                    </a:lnTo>
                    <a:lnTo>
                      <a:pt x="431" y="703"/>
                    </a:lnTo>
                    <a:lnTo>
                      <a:pt x="566" y="656"/>
                    </a:lnTo>
                    <a:lnTo>
                      <a:pt x="562" y="664"/>
                    </a:lnTo>
                    <a:lnTo>
                      <a:pt x="681" y="418"/>
                    </a:lnTo>
                    <a:lnTo>
                      <a:pt x="681" y="427"/>
                    </a:lnTo>
                    <a:lnTo>
                      <a:pt x="621" y="11"/>
                    </a:lnTo>
                    <a:lnTo>
                      <a:pt x="626" y="0"/>
                    </a:lnTo>
                    <a:lnTo>
                      <a:pt x="634" y="0"/>
                    </a:lnTo>
                    <a:lnTo>
                      <a:pt x="2302" y="36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0" name="Freeform 125"/>
              <p:cNvSpPr>
                <a:spLocks/>
              </p:cNvSpPr>
              <p:nvPr/>
            </p:nvSpPr>
            <p:spPr bwMode="auto">
              <a:xfrm>
                <a:off x="543" y="739"/>
                <a:ext cx="572" cy="398"/>
              </a:xfrm>
              <a:custGeom>
                <a:avLst/>
                <a:gdLst>
                  <a:gd name="T0" fmla="*/ 621 w 2289"/>
                  <a:gd name="T1" fmla="*/ 0 h 1594"/>
                  <a:gd name="T2" fmla="*/ 679 w 2289"/>
                  <a:gd name="T3" fmla="*/ 411 h 1594"/>
                  <a:gd name="T4" fmla="*/ 557 w 2289"/>
                  <a:gd name="T5" fmla="*/ 657 h 1594"/>
                  <a:gd name="T6" fmla="*/ 422 w 2289"/>
                  <a:gd name="T7" fmla="*/ 705 h 1594"/>
                  <a:gd name="T8" fmla="*/ 364 w 2289"/>
                  <a:gd name="T9" fmla="*/ 582 h 1594"/>
                  <a:gd name="T10" fmla="*/ 529 w 2289"/>
                  <a:gd name="T11" fmla="*/ 353 h 1594"/>
                  <a:gd name="T12" fmla="*/ 283 w 2289"/>
                  <a:gd name="T13" fmla="*/ 246 h 1594"/>
                  <a:gd name="T14" fmla="*/ 43 w 2289"/>
                  <a:gd name="T15" fmla="*/ 92 h 1594"/>
                  <a:gd name="T16" fmla="*/ 0 w 2289"/>
                  <a:gd name="T17" fmla="*/ 246 h 1594"/>
                  <a:gd name="T18" fmla="*/ 43 w 2289"/>
                  <a:gd name="T19" fmla="*/ 566 h 1594"/>
                  <a:gd name="T20" fmla="*/ 0 w 2289"/>
                  <a:gd name="T21" fmla="*/ 902 h 1594"/>
                  <a:gd name="T22" fmla="*/ 102 w 2289"/>
                  <a:gd name="T23" fmla="*/ 1024 h 1594"/>
                  <a:gd name="T24" fmla="*/ 240 w 2289"/>
                  <a:gd name="T25" fmla="*/ 1104 h 1594"/>
                  <a:gd name="T26" fmla="*/ 283 w 2289"/>
                  <a:gd name="T27" fmla="*/ 1318 h 1594"/>
                  <a:gd name="T28" fmla="*/ 557 w 2289"/>
                  <a:gd name="T29" fmla="*/ 1376 h 1594"/>
                  <a:gd name="T30" fmla="*/ 984 w 2289"/>
                  <a:gd name="T31" fmla="*/ 1472 h 1594"/>
                  <a:gd name="T32" fmla="*/ 1455 w 2289"/>
                  <a:gd name="T33" fmla="*/ 1440 h 1594"/>
                  <a:gd name="T34" fmla="*/ 2016 w 2289"/>
                  <a:gd name="T35" fmla="*/ 1594 h 1594"/>
                  <a:gd name="T36" fmla="*/ 2289 w 2289"/>
                  <a:gd name="T37" fmla="*/ 368 h 1594"/>
                  <a:gd name="T38" fmla="*/ 621 w 2289"/>
                  <a:gd name="T39" fmla="*/ 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9" h="1594">
                    <a:moveTo>
                      <a:pt x="621" y="0"/>
                    </a:moveTo>
                    <a:lnTo>
                      <a:pt x="679" y="411"/>
                    </a:lnTo>
                    <a:lnTo>
                      <a:pt x="557" y="657"/>
                    </a:lnTo>
                    <a:lnTo>
                      <a:pt x="422" y="705"/>
                    </a:lnTo>
                    <a:lnTo>
                      <a:pt x="364" y="582"/>
                    </a:lnTo>
                    <a:lnTo>
                      <a:pt x="529" y="353"/>
                    </a:lnTo>
                    <a:lnTo>
                      <a:pt x="283" y="246"/>
                    </a:lnTo>
                    <a:lnTo>
                      <a:pt x="43" y="92"/>
                    </a:lnTo>
                    <a:lnTo>
                      <a:pt x="0" y="246"/>
                    </a:lnTo>
                    <a:lnTo>
                      <a:pt x="43" y="566"/>
                    </a:lnTo>
                    <a:lnTo>
                      <a:pt x="0" y="902"/>
                    </a:lnTo>
                    <a:lnTo>
                      <a:pt x="102" y="1024"/>
                    </a:lnTo>
                    <a:lnTo>
                      <a:pt x="240" y="1104"/>
                    </a:lnTo>
                    <a:lnTo>
                      <a:pt x="283" y="1318"/>
                    </a:lnTo>
                    <a:lnTo>
                      <a:pt x="557" y="1376"/>
                    </a:lnTo>
                    <a:lnTo>
                      <a:pt x="984" y="1472"/>
                    </a:lnTo>
                    <a:lnTo>
                      <a:pt x="1455" y="1440"/>
                    </a:lnTo>
                    <a:lnTo>
                      <a:pt x="2016" y="1594"/>
                    </a:lnTo>
                    <a:lnTo>
                      <a:pt x="2289" y="368"/>
                    </a:lnTo>
                    <a:lnTo>
                      <a:pt x="621"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1" name="Freeform 126"/>
              <p:cNvSpPr>
                <a:spLocks noEditPoints="1"/>
              </p:cNvSpPr>
              <p:nvPr/>
            </p:nvSpPr>
            <p:spPr bwMode="auto">
              <a:xfrm>
                <a:off x="540" y="736"/>
                <a:ext cx="577" cy="403"/>
              </a:xfrm>
              <a:custGeom>
                <a:avLst/>
                <a:gdLst>
                  <a:gd name="T0" fmla="*/ 645 w 2310"/>
                  <a:gd name="T1" fmla="*/ 7 h 1613"/>
                  <a:gd name="T2" fmla="*/ 705 w 2310"/>
                  <a:gd name="T3" fmla="*/ 431 h 1613"/>
                  <a:gd name="T4" fmla="*/ 574 w 2310"/>
                  <a:gd name="T5" fmla="*/ 680 h 1613"/>
                  <a:gd name="T6" fmla="*/ 431 w 2310"/>
                  <a:gd name="T7" fmla="*/ 727 h 1613"/>
                  <a:gd name="T8" fmla="*/ 364 w 2310"/>
                  <a:gd name="T9" fmla="*/ 596 h 1613"/>
                  <a:gd name="T10" fmla="*/ 531 w 2310"/>
                  <a:gd name="T11" fmla="*/ 356 h 1613"/>
                  <a:gd name="T12" fmla="*/ 293 w 2310"/>
                  <a:gd name="T13" fmla="*/ 264 h 1613"/>
                  <a:gd name="T14" fmla="*/ 67 w 2310"/>
                  <a:gd name="T15" fmla="*/ 107 h 1613"/>
                  <a:gd name="T16" fmla="*/ 24 w 2310"/>
                  <a:gd name="T17" fmla="*/ 253 h 1613"/>
                  <a:gd name="T18" fmla="*/ 24 w 2310"/>
                  <a:gd name="T19" fmla="*/ 917 h 1613"/>
                  <a:gd name="T20" fmla="*/ 127 w 2310"/>
                  <a:gd name="T21" fmla="*/ 1028 h 1613"/>
                  <a:gd name="T22" fmla="*/ 257 w 2310"/>
                  <a:gd name="T23" fmla="*/ 1103 h 1613"/>
                  <a:gd name="T24" fmla="*/ 309 w 2310"/>
                  <a:gd name="T25" fmla="*/ 1324 h 1613"/>
                  <a:gd name="T26" fmla="*/ 574 w 2310"/>
                  <a:gd name="T27" fmla="*/ 1376 h 1613"/>
                  <a:gd name="T28" fmla="*/ 1464 w 2310"/>
                  <a:gd name="T29" fmla="*/ 1440 h 1613"/>
                  <a:gd name="T30" fmla="*/ 2029 w 2310"/>
                  <a:gd name="T31" fmla="*/ 1593 h 1613"/>
                  <a:gd name="T32" fmla="*/ 2291 w 2310"/>
                  <a:gd name="T33" fmla="*/ 375 h 1613"/>
                  <a:gd name="T34" fmla="*/ 630 w 2310"/>
                  <a:gd name="T35" fmla="*/ 19 h 1613"/>
                  <a:gd name="T36" fmla="*/ 2310 w 2310"/>
                  <a:gd name="T37" fmla="*/ 371 h 1613"/>
                  <a:gd name="T38" fmla="*/ 2038 w 2310"/>
                  <a:gd name="T39" fmla="*/ 1605 h 1613"/>
                  <a:gd name="T40" fmla="*/ 2025 w 2310"/>
                  <a:gd name="T41" fmla="*/ 1613 h 1613"/>
                  <a:gd name="T42" fmla="*/ 1468 w 2310"/>
                  <a:gd name="T43" fmla="*/ 1462 h 1613"/>
                  <a:gd name="T44" fmla="*/ 994 w 2310"/>
                  <a:gd name="T45" fmla="*/ 1490 h 1613"/>
                  <a:gd name="T46" fmla="*/ 296 w 2310"/>
                  <a:gd name="T47" fmla="*/ 1340 h 1613"/>
                  <a:gd name="T48" fmla="*/ 242 w 2310"/>
                  <a:gd name="T49" fmla="*/ 1115 h 1613"/>
                  <a:gd name="T50" fmla="*/ 111 w 2310"/>
                  <a:gd name="T51" fmla="*/ 1048 h 1613"/>
                  <a:gd name="T52" fmla="*/ 0 w 2310"/>
                  <a:gd name="T53" fmla="*/ 921 h 1613"/>
                  <a:gd name="T54" fmla="*/ 43 w 2310"/>
                  <a:gd name="T55" fmla="*/ 577 h 1613"/>
                  <a:gd name="T56" fmla="*/ 0 w 2310"/>
                  <a:gd name="T57" fmla="*/ 253 h 1613"/>
                  <a:gd name="T58" fmla="*/ 52 w 2310"/>
                  <a:gd name="T59" fmla="*/ 90 h 1613"/>
                  <a:gd name="T60" fmla="*/ 305 w 2310"/>
                  <a:gd name="T61" fmla="*/ 245 h 1613"/>
                  <a:gd name="T62" fmla="*/ 555 w 2310"/>
                  <a:gd name="T63" fmla="*/ 360 h 1613"/>
                  <a:gd name="T64" fmla="*/ 384 w 2310"/>
                  <a:gd name="T65" fmla="*/ 600 h 1613"/>
                  <a:gd name="T66" fmla="*/ 448 w 2310"/>
                  <a:gd name="T67" fmla="*/ 707 h 1613"/>
                  <a:gd name="T68" fmla="*/ 566 w 2310"/>
                  <a:gd name="T69" fmla="*/ 656 h 1613"/>
                  <a:gd name="T70" fmla="*/ 681 w 2310"/>
                  <a:gd name="T71" fmla="*/ 418 h 1613"/>
                  <a:gd name="T72" fmla="*/ 621 w 2310"/>
                  <a:gd name="T73" fmla="*/ 11 h 1613"/>
                  <a:gd name="T74" fmla="*/ 634 w 2310"/>
                  <a:gd name="T75" fmla="*/ 0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10" h="1613">
                    <a:moveTo>
                      <a:pt x="630" y="19"/>
                    </a:moveTo>
                    <a:lnTo>
                      <a:pt x="645" y="7"/>
                    </a:lnTo>
                    <a:lnTo>
                      <a:pt x="705" y="422"/>
                    </a:lnTo>
                    <a:lnTo>
                      <a:pt x="705" y="431"/>
                    </a:lnTo>
                    <a:lnTo>
                      <a:pt x="581" y="675"/>
                    </a:lnTo>
                    <a:lnTo>
                      <a:pt x="574" y="680"/>
                    </a:lnTo>
                    <a:lnTo>
                      <a:pt x="439" y="727"/>
                    </a:lnTo>
                    <a:lnTo>
                      <a:pt x="431" y="727"/>
                    </a:lnTo>
                    <a:lnTo>
                      <a:pt x="424" y="720"/>
                    </a:lnTo>
                    <a:lnTo>
                      <a:pt x="364" y="596"/>
                    </a:lnTo>
                    <a:lnTo>
                      <a:pt x="364" y="585"/>
                    </a:lnTo>
                    <a:lnTo>
                      <a:pt x="531" y="356"/>
                    </a:lnTo>
                    <a:lnTo>
                      <a:pt x="538" y="371"/>
                    </a:lnTo>
                    <a:lnTo>
                      <a:pt x="293" y="264"/>
                    </a:lnTo>
                    <a:lnTo>
                      <a:pt x="48" y="110"/>
                    </a:lnTo>
                    <a:lnTo>
                      <a:pt x="67" y="107"/>
                    </a:lnTo>
                    <a:lnTo>
                      <a:pt x="20" y="257"/>
                    </a:lnTo>
                    <a:lnTo>
                      <a:pt x="24" y="253"/>
                    </a:lnTo>
                    <a:lnTo>
                      <a:pt x="67" y="577"/>
                    </a:lnTo>
                    <a:lnTo>
                      <a:pt x="24" y="917"/>
                    </a:lnTo>
                    <a:lnTo>
                      <a:pt x="20" y="905"/>
                    </a:lnTo>
                    <a:lnTo>
                      <a:pt x="127" y="1028"/>
                    </a:lnTo>
                    <a:lnTo>
                      <a:pt x="123" y="1028"/>
                    </a:lnTo>
                    <a:lnTo>
                      <a:pt x="257" y="1103"/>
                    </a:lnTo>
                    <a:lnTo>
                      <a:pt x="266" y="1110"/>
                    </a:lnTo>
                    <a:lnTo>
                      <a:pt x="309" y="1324"/>
                    </a:lnTo>
                    <a:lnTo>
                      <a:pt x="302" y="1316"/>
                    </a:lnTo>
                    <a:lnTo>
                      <a:pt x="574" y="1376"/>
                    </a:lnTo>
                    <a:lnTo>
                      <a:pt x="997" y="1470"/>
                    </a:lnTo>
                    <a:lnTo>
                      <a:pt x="1464" y="1440"/>
                    </a:lnTo>
                    <a:lnTo>
                      <a:pt x="1468" y="1440"/>
                    </a:lnTo>
                    <a:lnTo>
                      <a:pt x="2029" y="1593"/>
                    </a:lnTo>
                    <a:lnTo>
                      <a:pt x="2017" y="1601"/>
                    </a:lnTo>
                    <a:lnTo>
                      <a:pt x="2291" y="375"/>
                    </a:lnTo>
                    <a:lnTo>
                      <a:pt x="2299" y="388"/>
                    </a:lnTo>
                    <a:lnTo>
                      <a:pt x="630" y="19"/>
                    </a:lnTo>
                    <a:close/>
                    <a:moveTo>
                      <a:pt x="2302" y="367"/>
                    </a:moveTo>
                    <a:lnTo>
                      <a:pt x="2310" y="371"/>
                    </a:lnTo>
                    <a:lnTo>
                      <a:pt x="2310" y="379"/>
                    </a:lnTo>
                    <a:lnTo>
                      <a:pt x="2038" y="1605"/>
                    </a:lnTo>
                    <a:lnTo>
                      <a:pt x="2033" y="1613"/>
                    </a:lnTo>
                    <a:lnTo>
                      <a:pt x="2025" y="1613"/>
                    </a:lnTo>
                    <a:lnTo>
                      <a:pt x="1464" y="1462"/>
                    </a:lnTo>
                    <a:lnTo>
                      <a:pt x="1468" y="1462"/>
                    </a:lnTo>
                    <a:lnTo>
                      <a:pt x="997" y="1494"/>
                    </a:lnTo>
                    <a:lnTo>
                      <a:pt x="994" y="1490"/>
                    </a:lnTo>
                    <a:lnTo>
                      <a:pt x="570" y="1399"/>
                    </a:lnTo>
                    <a:lnTo>
                      <a:pt x="296" y="1340"/>
                    </a:lnTo>
                    <a:lnTo>
                      <a:pt x="285" y="1329"/>
                    </a:lnTo>
                    <a:lnTo>
                      <a:pt x="242" y="1115"/>
                    </a:lnTo>
                    <a:lnTo>
                      <a:pt x="246" y="1123"/>
                    </a:lnTo>
                    <a:lnTo>
                      <a:pt x="111" y="1048"/>
                    </a:lnTo>
                    <a:lnTo>
                      <a:pt x="107" y="1044"/>
                    </a:lnTo>
                    <a:lnTo>
                      <a:pt x="0" y="921"/>
                    </a:lnTo>
                    <a:lnTo>
                      <a:pt x="0" y="913"/>
                    </a:lnTo>
                    <a:lnTo>
                      <a:pt x="43" y="577"/>
                    </a:lnTo>
                    <a:lnTo>
                      <a:pt x="0" y="257"/>
                    </a:lnTo>
                    <a:lnTo>
                      <a:pt x="0" y="253"/>
                    </a:lnTo>
                    <a:lnTo>
                      <a:pt x="43" y="99"/>
                    </a:lnTo>
                    <a:lnTo>
                      <a:pt x="52" y="90"/>
                    </a:lnTo>
                    <a:lnTo>
                      <a:pt x="64" y="90"/>
                    </a:lnTo>
                    <a:lnTo>
                      <a:pt x="305" y="245"/>
                    </a:lnTo>
                    <a:lnTo>
                      <a:pt x="546" y="352"/>
                    </a:lnTo>
                    <a:lnTo>
                      <a:pt x="555" y="360"/>
                    </a:lnTo>
                    <a:lnTo>
                      <a:pt x="550" y="367"/>
                    </a:lnTo>
                    <a:lnTo>
                      <a:pt x="384" y="600"/>
                    </a:lnTo>
                    <a:lnTo>
                      <a:pt x="384" y="585"/>
                    </a:lnTo>
                    <a:lnTo>
                      <a:pt x="448" y="707"/>
                    </a:lnTo>
                    <a:lnTo>
                      <a:pt x="431" y="703"/>
                    </a:lnTo>
                    <a:lnTo>
                      <a:pt x="566" y="656"/>
                    </a:lnTo>
                    <a:lnTo>
                      <a:pt x="562" y="664"/>
                    </a:lnTo>
                    <a:lnTo>
                      <a:pt x="681" y="418"/>
                    </a:lnTo>
                    <a:lnTo>
                      <a:pt x="681" y="427"/>
                    </a:lnTo>
                    <a:lnTo>
                      <a:pt x="621" y="11"/>
                    </a:lnTo>
                    <a:lnTo>
                      <a:pt x="626" y="0"/>
                    </a:lnTo>
                    <a:lnTo>
                      <a:pt x="634" y="0"/>
                    </a:lnTo>
                    <a:lnTo>
                      <a:pt x="2302" y="3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2" name="Freeform 127"/>
              <p:cNvSpPr>
                <a:spLocks/>
              </p:cNvSpPr>
              <p:nvPr/>
            </p:nvSpPr>
            <p:spPr bwMode="auto">
              <a:xfrm>
                <a:off x="545" y="738"/>
                <a:ext cx="569" cy="398"/>
              </a:xfrm>
              <a:custGeom>
                <a:avLst/>
                <a:gdLst>
                  <a:gd name="T0" fmla="*/ 610 w 2279"/>
                  <a:gd name="T1" fmla="*/ 12 h 1594"/>
                  <a:gd name="T2" fmla="*/ 625 w 2279"/>
                  <a:gd name="T3" fmla="*/ 0 h 1594"/>
                  <a:gd name="T4" fmla="*/ 685 w 2279"/>
                  <a:gd name="T5" fmla="*/ 415 h 1594"/>
                  <a:gd name="T6" fmla="*/ 685 w 2279"/>
                  <a:gd name="T7" fmla="*/ 424 h 1594"/>
                  <a:gd name="T8" fmla="*/ 561 w 2279"/>
                  <a:gd name="T9" fmla="*/ 668 h 1594"/>
                  <a:gd name="T10" fmla="*/ 554 w 2279"/>
                  <a:gd name="T11" fmla="*/ 673 h 1594"/>
                  <a:gd name="T12" fmla="*/ 419 w 2279"/>
                  <a:gd name="T13" fmla="*/ 720 h 1594"/>
                  <a:gd name="T14" fmla="*/ 411 w 2279"/>
                  <a:gd name="T15" fmla="*/ 720 h 1594"/>
                  <a:gd name="T16" fmla="*/ 404 w 2279"/>
                  <a:gd name="T17" fmla="*/ 713 h 1594"/>
                  <a:gd name="T18" fmla="*/ 344 w 2279"/>
                  <a:gd name="T19" fmla="*/ 589 h 1594"/>
                  <a:gd name="T20" fmla="*/ 344 w 2279"/>
                  <a:gd name="T21" fmla="*/ 578 h 1594"/>
                  <a:gd name="T22" fmla="*/ 511 w 2279"/>
                  <a:gd name="T23" fmla="*/ 349 h 1594"/>
                  <a:gd name="T24" fmla="*/ 518 w 2279"/>
                  <a:gd name="T25" fmla="*/ 364 h 1594"/>
                  <a:gd name="T26" fmla="*/ 273 w 2279"/>
                  <a:gd name="T27" fmla="*/ 257 h 1594"/>
                  <a:gd name="T28" fmla="*/ 273 w 2279"/>
                  <a:gd name="T29" fmla="*/ 257 h 1594"/>
                  <a:gd name="T30" fmla="*/ 28 w 2279"/>
                  <a:gd name="T31" fmla="*/ 103 h 1594"/>
                  <a:gd name="T32" fmla="*/ 47 w 2279"/>
                  <a:gd name="T33" fmla="*/ 100 h 1594"/>
                  <a:gd name="T34" fmla="*/ 0 w 2279"/>
                  <a:gd name="T35" fmla="*/ 250 h 1594"/>
                  <a:gd name="T36" fmla="*/ 4 w 2279"/>
                  <a:gd name="T37" fmla="*/ 246 h 1594"/>
                  <a:gd name="T38" fmla="*/ 47 w 2279"/>
                  <a:gd name="T39" fmla="*/ 570 h 1594"/>
                  <a:gd name="T40" fmla="*/ 47 w 2279"/>
                  <a:gd name="T41" fmla="*/ 570 h 1594"/>
                  <a:gd name="T42" fmla="*/ 4 w 2279"/>
                  <a:gd name="T43" fmla="*/ 910 h 1594"/>
                  <a:gd name="T44" fmla="*/ 0 w 2279"/>
                  <a:gd name="T45" fmla="*/ 898 h 1594"/>
                  <a:gd name="T46" fmla="*/ 107 w 2279"/>
                  <a:gd name="T47" fmla="*/ 1021 h 1594"/>
                  <a:gd name="T48" fmla="*/ 103 w 2279"/>
                  <a:gd name="T49" fmla="*/ 1021 h 1594"/>
                  <a:gd name="T50" fmla="*/ 237 w 2279"/>
                  <a:gd name="T51" fmla="*/ 1096 h 1594"/>
                  <a:gd name="T52" fmla="*/ 246 w 2279"/>
                  <a:gd name="T53" fmla="*/ 1103 h 1594"/>
                  <a:gd name="T54" fmla="*/ 289 w 2279"/>
                  <a:gd name="T55" fmla="*/ 1317 h 1594"/>
                  <a:gd name="T56" fmla="*/ 282 w 2279"/>
                  <a:gd name="T57" fmla="*/ 1309 h 1594"/>
                  <a:gd name="T58" fmla="*/ 554 w 2279"/>
                  <a:gd name="T59" fmla="*/ 1369 h 1594"/>
                  <a:gd name="T60" fmla="*/ 977 w 2279"/>
                  <a:gd name="T61" fmla="*/ 1463 h 1594"/>
                  <a:gd name="T62" fmla="*/ 977 w 2279"/>
                  <a:gd name="T63" fmla="*/ 1463 h 1594"/>
                  <a:gd name="T64" fmla="*/ 1444 w 2279"/>
                  <a:gd name="T65" fmla="*/ 1433 h 1594"/>
                  <a:gd name="T66" fmla="*/ 1448 w 2279"/>
                  <a:gd name="T67" fmla="*/ 1433 h 1594"/>
                  <a:gd name="T68" fmla="*/ 2009 w 2279"/>
                  <a:gd name="T69" fmla="*/ 1586 h 1594"/>
                  <a:gd name="T70" fmla="*/ 1997 w 2279"/>
                  <a:gd name="T71" fmla="*/ 1594 h 1594"/>
                  <a:gd name="T72" fmla="*/ 2271 w 2279"/>
                  <a:gd name="T73" fmla="*/ 368 h 1594"/>
                  <a:gd name="T74" fmla="*/ 2279 w 2279"/>
                  <a:gd name="T75" fmla="*/ 381 h 1594"/>
                  <a:gd name="T76" fmla="*/ 610 w 2279"/>
                  <a:gd name="T77" fmla="*/ 12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9" h="1594">
                    <a:moveTo>
                      <a:pt x="610" y="12"/>
                    </a:moveTo>
                    <a:lnTo>
                      <a:pt x="625" y="0"/>
                    </a:lnTo>
                    <a:lnTo>
                      <a:pt x="685" y="415"/>
                    </a:lnTo>
                    <a:lnTo>
                      <a:pt x="685" y="424"/>
                    </a:lnTo>
                    <a:lnTo>
                      <a:pt x="561" y="668"/>
                    </a:lnTo>
                    <a:lnTo>
                      <a:pt x="554" y="673"/>
                    </a:lnTo>
                    <a:lnTo>
                      <a:pt x="419" y="720"/>
                    </a:lnTo>
                    <a:lnTo>
                      <a:pt x="411" y="720"/>
                    </a:lnTo>
                    <a:lnTo>
                      <a:pt x="404" y="713"/>
                    </a:lnTo>
                    <a:lnTo>
                      <a:pt x="344" y="589"/>
                    </a:lnTo>
                    <a:lnTo>
                      <a:pt x="344" y="578"/>
                    </a:lnTo>
                    <a:lnTo>
                      <a:pt x="511" y="349"/>
                    </a:lnTo>
                    <a:lnTo>
                      <a:pt x="518" y="364"/>
                    </a:lnTo>
                    <a:lnTo>
                      <a:pt x="273" y="257"/>
                    </a:lnTo>
                    <a:lnTo>
                      <a:pt x="273" y="257"/>
                    </a:lnTo>
                    <a:lnTo>
                      <a:pt x="28" y="103"/>
                    </a:lnTo>
                    <a:lnTo>
                      <a:pt x="47" y="100"/>
                    </a:lnTo>
                    <a:lnTo>
                      <a:pt x="0" y="250"/>
                    </a:lnTo>
                    <a:lnTo>
                      <a:pt x="4" y="246"/>
                    </a:lnTo>
                    <a:lnTo>
                      <a:pt x="47" y="570"/>
                    </a:lnTo>
                    <a:lnTo>
                      <a:pt x="47" y="570"/>
                    </a:lnTo>
                    <a:lnTo>
                      <a:pt x="4" y="910"/>
                    </a:lnTo>
                    <a:lnTo>
                      <a:pt x="0" y="898"/>
                    </a:lnTo>
                    <a:lnTo>
                      <a:pt x="107" y="1021"/>
                    </a:lnTo>
                    <a:lnTo>
                      <a:pt x="103" y="1021"/>
                    </a:lnTo>
                    <a:lnTo>
                      <a:pt x="237" y="1096"/>
                    </a:lnTo>
                    <a:lnTo>
                      <a:pt x="246" y="1103"/>
                    </a:lnTo>
                    <a:lnTo>
                      <a:pt x="289" y="1317"/>
                    </a:lnTo>
                    <a:lnTo>
                      <a:pt x="282" y="1309"/>
                    </a:lnTo>
                    <a:lnTo>
                      <a:pt x="554" y="1369"/>
                    </a:lnTo>
                    <a:lnTo>
                      <a:pt x="977" y="1463"/>
                    </a:lnTo>
                    <a:lnTo>
                      <a:pt x="977" y="1463"/>
                    </a:lnTo>
                    <a:lnTo>
                      <a:pt x="1444" y="1433"/>
                    </a:lnTo>
                    <a:lnTo>
                      <a:pt x="1448" y="1433"/>
                    </a:lnTo>
                    <a:lnTo>
                      <a:pt x="2009" y="1586"/>
                    </a:lnTo>
                    <a:lnTo>
                      <a:pt x="1997" y="1594"/>
                    </a:lnTo>
                    <a:lnTo>
                      <a:pt x="2271" y="368"/>
                    </a:lnTo>
                    <a:lnTo>
                      <a:pt x="2279" y="381"/>
                    </a:lnTo>
                    <a:lnTo>
                      <a:pt x="610" y="1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3" name="Freeform 128"/>
              <p:cNvSpPr>
                <a:spLocks/>
              </p:cNvSpPr>
              <p:nvPr/>
            </p:nvSpPr>
            <p:spPr bwMode="auto">
              <a:xfrm>
                <a:off x="540" y="736"/>
                <a:ext cx="577" cy="403"/>
              </a:xfrm>
              <a:custGeom>
                <a:avLst/>
                <a:gdLst>
                  <a:gd name="T0" fmla="*/ 2302 w 2310"/>
                  <a:gd name="T1" fmla="*/ 367 h 1613"/>
                  <a:gd name="T2" fmla="*/ 2310 w 2310"/>
                  <a:gd name="T3" fmla="*/ 371 h 1613"/>
                  <a:gd name="T4" fmla="*/ 2310 w 2310"/>
                  <a:gd name="T5" fmla="*/ 379 h 1613"/>
                  <a:gd name="T6" fmla="*/ 2038 w 2310"/>
                  <a:gd name="T7" fmla="*/ 1605 h 1613"/>
                  <a:gd name="T8" fmla="*/ 2033 w 2310"/>
                  <a:gd name="T9" fmla="*/ 1613 h 1613"/>
                  <a:gd name="T10" fmla="*/ 2025 w 2310"/>
                  <a:gd name="T11" fmla="*/ 1613 h 1613"/>
                  <a:gd name="T12" fmla="*/ 1464 w 2310"/>
                  <a:gd name="T13" fmla="*/ 1462 h 1613"/>
                  <a:gd name="T14" fmla="*/ 1468 w 2310"/>
                  <a:gd name="T15" fmla="*/ 1462 h 1613"/>
                  <a:gd name="T16" fmla="*/ 997 w 2310"/>
                  <a:gd name="T17" fmla="*/ 1494 h 1613"/>
                  <a:gd name="T18" fmla="*/ 994 w 2310"/>
                  <a:gd name="T19" fmla="*/ 1490 h 1613"/>
                  <a:gd name="T20" fmla="*/ 570 w 2310"/>
                  <a:gd name="T21" fmla="*/ 1399 h 1613"/>
                  <a:gd name="T22" fmla="*/ 296 w 2310"/>
                  <a:gd name="T23" fmla="*/ 1340 h 1613"/>
                  <a:gd name="T24" fmla="*/ 285 w 2310"/>
                  <a:gd name="T25" fmla="*/ 1329 h 1613"/>
                  <a:gd name="T26" fmla="*/ 242 w 2310"/>
                  <a:gd name="T27" fmla="*/ 1115 h 1613"/>
                  <a:gd name="T28" fmla="*/ 246 w 2310"/>
                  <a:gd name="T29" fmla="*/ 1123 h 1613"/>
                  <a:gd name="T30" fmla="*/ 111 w 2310"/>
                  <a:gd name="T31" fmla="*/ 1048 h 1613"/>
                  <a:gd name="T32" fmla="*/ 107 w 2310"/>
                  <a:gd name="T33" fmla="*/ 1044 h 1613"/>
                  <a:gd name="T34" fmla="*/ 0 w 2310"/>
                  <a:gd name="T35" fmla="*/ 921 h 1613"/>
                  <a:gd name="T36" fmla="*/ 0 w 2310"/>
                  <a:gd name="T37" fmla="*/ 913 h 1613"/>
                  <a:gd name="T38" fmla="*/ 43 w 2310"/>
                  <a:gd name="T39" fmla="*/ 577 h 1613"/>
                  <a:gd name="T40" fmla="*/ 43 w 2310"/>
                  <a:gd name="T41" fmla="*/ 577 h 1613"/>
                  <a:gd name="T42" fmla="*/ 0 w 2310"/>
                  <a:gd name="T43" fmla="*/ 257 h 1613"/>
                  <a:gd name="T44" fmla="*/ 0 w 2310"/>
                  <a:gd name="T45" fmla="*/ 253 h 1613"/>
                  <a:gd name="T46" fmla="*/ 43 w 2310"/>
                  <a:gd name="T47" fmla="*/ 99 h 1613"/>
                  <a:gd name="T48" fmla="*/ 52 w 2310"/>
                  <a:gd name="T49" fmla="*/ 90 h 1613"/>
                  <a:gd name="T50" fmla="*/ 64 w 2310"/>
                  <a:gd name="T51" fmla="*/ 90 h 1613"/>
                  <a:gd name="T52" fmla="*/ 305 w 2310"/>
                  <a:gd name="T53" fmla="*/ 245 h 1613"/>
                  <a:gd name="T54" fmla="*/ 305 w 2310"/>
                  <a:gd name="T55" fmla="*/ 245 h 1613"/>
                  <a:gd name="T56" fmla="*/ 546 w 2310"/>
                  <a:gd name="T57" fmla="*/ 352 h 1613"/>
                  <a:gd name="T58" fmla="*/ 555 w 2310"/>
                  <a:gd name="T59" fmla="*/ 360 h 1613"/>
                  <a:gd name="T60" fmla="*/ 550 w 2310"/>
                  <a:gd name="T61" fmla="*/ 367 h 1613"/>
                  <a:gd name="T62" fmla="*/ 384 w 2310"/>
                  <a:gd name="T63" fmla="*/ 600 h 1613"/>
                  <a:gd name="T64" fmla="*/ 384 w 2310"/>
                  <a:gd name="T65" fmla="*/ 585 h 1613"/>
                  <a:gd name="T66" fmla="*/ 448 w 2310"/>
                  <a:gd name="T67" fmla="*/ 707 h 1613"/>
                  <a:gd name="T68" fmla="*/ 431 w 2310"/>
                  <a:gd name="T69" fmla="*/ 703 h 1613"/>
                  <a:gd name="T70" fmla="*/ 566 w 2310"/>
                  <a:gd name="T71" fmla="*/ 656 h 1613"/>
                  <a:gd name="T72" fmla="*/ 562 w 2310"/>
                  <a:gd name="T73" fmla="*/ 664 h 1613"/>
                  <a:gd name="T74" fmla="*/ 681 w 2310"/>
                  <a:gd name="T75" fmla="*/ 418 h 1613"/>
                  <a:gd name="T76" fmla="*/ 681 w 2310"/>
                  <a:gd name="T77" fmla="*/ 427 h 1613"/>
                  <a:gd name="T78" fmla="*/ 621 w 2310"/>
                  <a:gd name="T79" fmla="*/ 11 h 1613"/>
                  <a:gd name="T80" fmla="*/ 626 w 2310"/>
                  <a:gd name="T81" fmla="*/ 0 h 1613"/>
                  <a:gd name="T82" fmla="*/ 634 w 2310"/>
                  <a:gd name="T83" fmla="*/ 0 h 1613"/>
                  <a:gd name="T84" fmla="*/ 2302 w 2310"/>
                  <a:gd name="T85" fmla="*/ 36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0" h="1613">
                    <a:moveTo>
                      <a:pt x="2302" y="367"/>
                    </a:moveTo>
                    <a:lnTo>
                      <a:pt x="2310" y="371"/>
                    </a:lnTo>
                    <a:lnTo>
                      <a:pt x="2310" y="379"/>
                    </a:lnTo>
                    <a:lnTo>
                      <a:pt x="2038" y="1605"/>
                    </a:lnTo>
                    <a:lnTo>
                      <a:pt x="2033" y="1613"/>
                    </a:lnTo>
                    <a:lnTo>
                      <a:pt x="2025" y="1613"/>
                    </a:lnTo>
                    <a:lnTo>
                      <a:pt x="1464" y="1462"/>
                    </a:lnTo>
                    <a:lnTo>
                      <a:pt x="1468" y="1462"/>
                    </a:lnTo>
                    <a:lnTo>
                      <a:pt x="997" y="1494"/>
                    </a:lnTo>
                    <a:lnTo>
                      <a:pt x="994" y="1490"/>
                    </a:lnTo>
                    <a:lnTo>
                      <a:pt x="570" y="1399"/>
                    </a:lnTo>
                    <a:lnTo>
                      <a:pt x="296" y="1340"/>
                    </a:lnTo>
                    <a:lnTo>
                      <a:pt x="285" y="1329"/>
                    </a:lnTo>
                    <a:lnTo>
                      <a:pt x="242" y="1115"/>
                    </a:lnTo>
                    <a:lnTo>
                      <a:pt x="246" y="1123"/>
                    </a:lnTo>
                    <a:lnTo>
                      <a:pt x="111" y="1048"/>
                    </a:lnTo>
                    <a:lnTo>
                      <a:pt x="107" y="1044"/>
                    </a:lnTo>
                    <a:lnTo>
                      <a:pt x="0" y="921"/>
                    </a:lnTo>
                    <a:lnTo>
                      <a:pt x="0" y="913"/>
                    </a:lnTo>
                    <a:lnTo>
                      <a:pt x="43" y="577"/>
                    </a:lnTo>
                    <a:lnTo>
                      <a:pt x="43" y="577"/>
                    </a:lnTo>
                    <a:lnTo>
                      <a:pt x="0" y="257"/>
                    </a:lnTo>
                    <a:lnTo>
                      <a:pt x="0" y="253"/>
                    </a:lnTo>
                    <a:lnTo>
                      <a:pt x="43" y="99"/>
                    </a:lnTo>
                    <a:lnTo>
                      <a:pt x="52" y="90"/>
                    </a:lnTo>
                    <a:lnTo>
                      <a:pt x="64" y="90"/>
                    </a:lnTo>
                    <a:lnTo>
                      <a:pt x="305" y="245"/>
                    </a:lnTo>
                    <a:lnTo>
                      <a:pt x="305" y="245"/>
                    </a:lnTo>
                    <a:lnTo>
                      <a:pt x="546" y="352"/>
                    </a:lnTo>
                    <a:lnTo>
                      <a:pt x="555" y="360"/>
                    </a:lnTo>
                    <a:lnTo>
                      <a:pt x="550" y="367"/>
                    </a:lnTo>
                    <a:lnTo>
                      <a:pt x="384" y="600"/>
                    </a:lnTo>
                    <a:lnTo>
                      <a:pt x="384" y="585"/>
                    </a:lnTo>
                    <a:lnTo>
                      <a:pt x="448" y="707"/>
                    </a:lnTo>
                    <a:lnTo>
                      <a:pt x="431" y="703"/>
                    </a:lnTo>
                    <a:lnTo>
                      <a:pt x="566" y="656"/>
                    </a:lnTo>
                    <a:lnTo>
                      <a:pt x="562" y="664"/>
                    </a:lnTo>
                    <a:lnTo>
                      <a:pt x="681" y="418"/>
                    </a:lnTo>
                    <a:lnTo>
                      <a:pt x="681" y="427"/>
                    </a:lnTo>
                    <a:lnTo>
                      <a:pt x="621" y="11"/>
                    </a:lnTo>
                    <a:lnTo>
                      <a:pt x="626" y="0"/>
                    </a:lnTo>
                    <a:lnTo>
                      <a:pt x="634" y="0"/>
                    </a:lnTo>
                    <a:lnTo>
                      <a:pt x="2302" y="36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4" name="Freeform 129"/>
              <p:cNvSpPr>
                <a:spLocks/>
              </p:cNvSpPr>
              <p:nvPr/>
            </p:nvSpPr>
            <p:spPr bwMode="auto">
              <a:xfrm>
                <a:off x="378" y="965"/>
                <a:ext cx="689" cy="575"/>
              </a:xfrm>
              <a:custGeom>
                <a:avLst/>
                <a:gdLst>
                  <a:gd name="T0" fmla="*/ 2674 w 2754"/>
                  <a:gd name="T1" fmla="*/ 688 h 2298"/>
                  <a:gd name="T2" fmla="*/ 2113 w 2754"/>
                  <a:gd name="T3" fmla="*/ 534 h 2298"/>
                  <a:gd name="T4" fmla="*/ 1642 w 2754"/>
                  <a:gd name="T5" fmla="*/ 566 h 2298"/>
                  <a:gd name="T6" fmla="*/ 1215 w 2754"/>
                  <a:gd name="T7" fmla="*/ 474 h 2298"/>
                  <a:gd name="T8" fmla="*/ 941 w 2754"/>
                  <a:gd name="T9" fmla="*/ 412 h 2298"/>
                  <a:gd name="T10" fmla="*/ 894 w 2754"/>
                  <a:gd name="T11" fmla="*/ 198 h 2298"/>
                  <a:gd name="T12" fmla="*/ 760 w 2754"/>
                  <a:gd name="T13" fmla="*/ 123 h 2298"/>
                  <a:gd name="T14" fmla="*/ 653 w 2754"/>
                  <a:gd name="T15" fmla="*/ 0 h 2298"/>
                  <a:gd name="T16" fmla="*/ 562 w 2754"/>
                  <a:gd name="T17" fmla="*/ 289 h 2298"/>
                  <a:gd name="T18" fmla="*/ 424 w 2754"/>
                  <a:gd name="T19" fmla="*/ 566 h 2298"/>
                  <a:gd name="T20" fmla="*/ 302 w 2754"/>
                  <a:gd name="T21" fmla="*/ 965 h 2298"/>
                  <a:gd name="T22" fmla="*/ 92 w 2754"/>
                  <a:gd name="T23" fmla="*/ 1254 h 2298"/>
                  <a:gd name="T24" fmla="*/ 0 w 2754"/>
                  <a:gd name="T25" fmla="*/ 1344 h 2298"/>
                  <a:gd name="T26" fmla="*/ 0 w 2754"/>
                  <a:gd name="T27" fmla="*/ 1499 h 2298"/>
                  <a:gd name="T28" fmla="*/ 0 w 2754"/>
                  <a:gd name="T29" fmla="*/ 1775 h 2298"/>
                  <a:gd name="T30" fmla="*/ 1337 w 2754"/>
                  <a:gd name="T31" fmla="*/ 2111 h 2298"/>
                  <a:gd name="T32" fmla="*/ 2252 w 2754"/>
                  <a:gd name="T33" fmla="*/ 2298 h 2298"/>
                  <a:gd name="T34" fmla="*/ 2449 w 2754"/>
                  <a:gd name="T35" fmla="*/ 1562 h 2298"/>
                  <a:gd name="T36" fmla="*/ 2509 w 2754"/>
                  <a:gd name="T37" fmla="*/ 1455 h 2298"/>
                  <a:gd name="T38" fmla="*/ 2449 w 2754"/>
                  <a:gd name="T39" fmla="*/ 1344 h 2298"/>
                  <a:gd name="T40" fmla="*/ 2509 w 2754"/>
                  <a:gd name="T41" fmla="*/ 1254 h 2298"/>
                  <a:gd name="T42" fmla="*/ 2584 w 2754"/>
                  <a:gd name="T43" fmla="*/ 1147 h 2298"/>
                  <a:gd name="T44" fmla="*/ 2674 w 2754"/>
                  <a:gd name="T45" fmla="*/ 977 h 2298"/>
                  <a:gd name="T46" fmla="*/ 2754 w 2754"/>
                  <a:gd name="T47" fmla="*/ 855 h 2298"/>
                  <a:gd name="T48" fmla="*/ 2674 w 2754"/>
                  <a:gd name="T49" fmla="*/ 763 h 2298"/>
                  <a:gd name="T50" fmla="*/ 2674 w 2754"/>
                  <a:gd name="T51" fmla="*/ 688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4" h="2298">
                    <a:moveTo>
                      <a:pt x="2674" y="688"/>
                    </a:moveTo>
                    <a:lnTo>
                      <a:pt x="2113" y="534"/>
                    </a:lnTo>
                    <a:lnTo>
                      <a:pt x="1642" y="566"/>
                    </a:lnTo>
                    <a:lnTo>
                      <a:pt x="1215" y="474"/>
                    </a:lnTo>
                    <a:lnTo>
                      <a:pt x="941" y="412"/>
                    </a:lnTo>
                    <a:lnTo>
                      <a:pt x="894" y="198"/>
                    </a:lnTo>
                    <a:lnTo>
                      <a:pt x="760" y="123"/>
                    </a:lnTo>
                    <a:lnTo>
                      <a:pt x="653" y="0"/>
                    </a:lnTo>
                    <a:lnTo>
                      <a:pt x="562" y="289"/>
                    </a:lnTo>
                    <a:lnTo>
                      <a:pt x="424" y="566"/>
                    </a:lnTo>
                    <a:lnTo>
                      <a:pt x="302" y="965"/>
                    </a:lnTo>
                    <a:lnTo>
                      <a:pt x="92" y="1254"/>
                    </a:lnTo>
                    <a:lnTo>
                      <a:pt x="0" y="1344"/>
                    </a:lnTo>
                    <a:lnTo>
                      <a:pt x="0" y="1499"/>
                    </a:lnTo>
                    <a:lnTo>
                      <a:pt x="0" y="1775"/>
                    </a:lnTo>
                    <a:lnTo>
                      <a:pt x="1337" y="2111"/>
                    </a:lnTo>
                    <a:lnTo>
                      <a:pt x="2252" y="2298"/>
                    </a:lnTo>
                    <a:lnTo>
                      <a:pt x="2449" y="1562"/>
                    </a:lnTo>
                    <a:lnTo>
                      <a:pt x="2509" y="1455"/>
                    </a:lnTo>
                    <a:lnTo>
                      <a:pt x="2449" y="1344"/>
                    </a:lnTo>
                    <a:lnTo>
                      <a:pt x="2509" y="1254"/>
                    </a:lnTo>
                    <a:lnTo>
                      <a:pt x="2584" y="1147"/>
                    </a:lnTo>
                    <a:lnTo>
                      <a:pt x="2674" y="977"/>
                    </a:lnTo>
                    <a:lnTo>
                      <a:pt x="2754" y="855"/>
                    </a:lnTo>
                    <a:lnTo>
                      <a:pt x="2674" y="763"/>
                    </a:lnTo>
                    <a:lnTo>
                      <a:pt x="2674" y="688"/>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5" name="Freeform 130"/>
              <p:cNvSpPr>
                <a:spLocks noEditPoints="1"/>
              </p:cNvSpPr>
              <p:nvPr/>
            </p:nvSpPr>
            <p:spPr bwMode="auto">
              <a:xfrm>
                <a:off x="375" y="962"/>
                <a:ext cx="695" cy="581"/>
              </a:xfrm>
              <a:custGeom>
                <a:avLst/>
                <a:gdLst>
                  <a:gd name="T0" fmla="*/ 2685 w 2777"/>
                  <a:gd name="T1" fmla="*/ 711 h 2322"/>
                  <a:gd name="T2" fmla="*/ 2124 w 2777"/>
                  <a:gd name="T3" fmla="*/ 557 h 2322"/>
                  <a:gd name="T4" fmla="*/ 1650 w 2777"/>
                  <a:gd name="T5" fmla="*/ 589 h 2322"/>
                  <a:gd name="T6" fmla="*/ 949 w 2777"/>
                  <a:gd name="T7" fmla="*/ 435 h 2322"/>
                  <a:gd name="T8" fmla="*/ 894 w 2777"/>
                  <a:gd name="T9" fmla="*/ 214 h 2322"/>
                  <a:gd name="T10" fmla="*/ 763 w 2777"/>
                  <a:gd name="T11" fmla="*/ 143 h 2322"/>
                  <a:gd name="T12" fmla="*/ 676 w 2777"/>
                  <a:gd name="T13" fmla="*/ 12 h 2322"/>
                  <a:gd name="T14" fmla="*/ 446 w 2777"/>
                  <a:gd name="T15" fmla="*/ 582 h 2322"/>
                  <a:gd name="T16" fmla="*/ 324 w 2777"/>
                  <a:gd name="T17" fmla="*/ 981 h 2322"/>
                  <a:gd name="T18" fmla="*/ 20 w 2777"/>
                  <a:gd name="T19" fmla="*/ 1369 h 2322"/>
                  <a:gd name="T20" fmla="*/ 24 w 2777"/>
                  <a:gd name="T21" fmla="*/ 1511 h 2322"/>
                  <a:gd name="T22" fmla="*/ 11 w 2777"/>
                  <a:gd name="T23" fmla="*/ 1776 h 2322"/>
                  <a:gd name="T24" fmla="*/ 2263 w 2777"/>
                  <a:gd name="T25" fmla="*/ 2297 h 2322"/>
                  <a:gd name="T26" fmla="*/ 2448 w 2777"/>
                  <a:gd name="T27" fmla="*/ 1570 h 2322"/>
                  <a:gd name="T28" fmla="*/ 2507 w 2777"/>
                  <a:gd name="T29" fmla="*/ 1459 h 2322"/>
                  <a:gd name="T30" fmla="*/ 2448 w 2777"/>
                  <a:gd name="T31" fmla="*/ 1364 h 2322"/>
                  <a:gd name="T32" fmla="*/ 2512 w 2777"/>
                  <a:gd name="T33" fmla="*/ 1262 h 2322"/>
                  <a:gd name="T34" fmla="*/ 2677 w 2777"/>
                  <a:gd name="T35" fmla="*/ 985 h 2322"/>
                  <a:gd name="T36" fmla="*/ 2752 w 2777"/>
                  <a:gd name="T37" fmla="*/ 874 h 2322"/>
                  <a:gd name="T38" fmla="*/ 2673 w 2777"/>
                  <a:gd name="T39" fmla="*/ 775 h 2322"/>
                  <a:gd name="T40" fmla="*/ 2698 w 2777"/>
                  <a:gd name="T41" fmla="*/ 775 h 2322"/>
                  <a:gd name="T42" fmla="*/ 2773 w 2777"/>
                  <a:gd name="T43" fmla="*/ 863 h 2322"/>
                  <a:gd name="T44" fmla="*/ 2773 w 2777"/>
                  <a:gd name="T45" fmla="*/ 874 h 2322"/>
                  <a:gd name="T46" fmla="*/ 2606 w 2777"/>
                  <a:gd name="T47" fmla="*/ 1167 h 2322"/>
                  <a:gd name="T48" fmla="*/ 2467 w 2777"/>
                  <a:gd name="T49" fmla="*/ 1364 h 2322"/>
                  <a:gd name="T50" fmla="*/ 2531 w 2777"/>
                  <a:gd name="T51" fmla="*/ 1459 h 2322"/>
                  <a:gd name="T52" fmla="*/ 2467 w 2777"/>
                  <a:gd name="T53" fmla="*/ 1578 h 2322"/>
                  <a:gd name="T54" fmla="*/ 2274 w 2777"/>
                  <a:gd name="T55" fmla="*/ 2310 h 2322"/>
                  <a:gd name="T56" fmla="*/ 2259 w 2777"/>
                  <a:gd name="T57" fmla="*/ 2322 h 2322"/>
                  <a:gd name="T58" fmla="*/ 7 w 2777"/>
                  <a:gd name="T59" fmla="*/ 1800 h 2322"/>
                  <a:gd name="T60" fmla="*/ 0 w 2777"/>
                  <a:gd name="T61" fmla="*/ 1787 h 2322"/>
                  <a:gd name="T62" fmla="*/ 0 w 2777"/>
                  <a:gd name="T63" fmla="*/ 1356 h 2322"/>
                  <a:gd name="T64" fmla="*/ 95 w 2777"/>
                  <a:gd name="T65" fmla="*/ 1258 h 2322"/>
                  <a:gd name="T66" fmla="*/ 305 w 2777"/>
                  <a:gd name="T67" fmla="*/ 970 h 2322"/>
                  <a:gd name="T68" fmla="*/ 423 w 2777"/>
                  <a:gd name="T69" fmla="*/ 574 h 2322"/>
                  <a:gd name="T70" fmla="*/ 562 w 2777"/>
                  <a:gd name="T71" fmla="*/ 297 h 2322"/>
                  <a:gd name="T72" fmla="*/ 660 w 2777"/>
                  <a:gd name="T73" fmla="*/ 0 h 2322"/>
                  <a:gd name="T74" fmla="*/ 779 w 2777"/>
                  <a:gd name="T75" fmla="*/ 126 h 2322"/>
                  <a:gd name="T76" fmla="*/ 913 w 2777"/>
                  <a:gd name="T77" fmla="*/ 198 h 2322"/>
                  <a:gd name="T78" fmla="*/ 965 w 2777"/>
                  <a:gd name="T79" fmla="*/ 424 h 2322"/>
                  <a:gd name="T80" fmla="*/ 1230 w 2777"/>
                  <a:gd name="T81" fmla="*/ 475 h 2322"/>
                  <a:gd name="T82" fmla="*/ 2124 w 2777"/>
                  <a:gd name="T83" fmla="*/ 535 h 2322"/>
                  <a:gd name="T84" fmla="*/ 2689 w 2777"/>
                  <a:gd name="T85" fmla="*/ 688 h 2322"/>
                  <a:gd name="T86" fmla="*/ 2698 w 2777"/>
                  <a:gd name="T87" fmla="*/ 70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7" h="2322">
                    <a:moveTo>
                      <a:pt x="2673" y="700"/>
                    </a:moveTo>
                    <a:lnTo>
                      <a:pt x="2685" y="711"/>
                    </a:lnTo>
                    <a:lnTo>
                      <a:pt x="2120" y="557"/>
                    </a:lnTo>
                    <a:lnTo>
                      <a:pt x="2124" y="557"/>
                    </a:lnTo>
                    <a:lnTo>
                      <a:pt x="1653" y="589"/>
                    </a:lnTo>
                    <a:lnTo>
                      <a:pt x="1650" y="589"/>
                    </a:lnTo>
                    <a:lnTo>
                      <a:pt x="1226" y="499"/>
                    </a:lnTo>
                    <a:lnTo>
                      <a:pt x="949" y="435"/>
                    </a:lnTo>
                    <a:lnTo>
                      <a:pt x="941" y="428"/>
                    </a:lnTo>
                    <a:lnTo>
                      <a:pt x="894" y="214"/>
                    </a:lnTo>
                    <a:lnTo>
                      <a:pt x="902" y="222"/>
                    </a:lnTo>
                    <a:lnTo>
                      <a:pt x="763" y="143"/>
                    </a:lnTo>
                    <a:lnTo>
                      <a:pt x="656" y="19"/>
                    </a:lnTo>
                    <a:lnTo>
                      <a:pt x="676" y="12"/>
                    </a:lnTo>
                    <a:lnTo>
                      <a:pt x="585" y="304"/>
                    </a:lnTo>
                    <a:lnTo>
                      <a:pt x="446" y="582"/>
                    </a:lnTo>
                    <a:lnTo>
                      <a:pt x="324" y="977"/>
                    </a:lnTo>
                    <a:lnTo>
                      <a:pt x="324" y="981"/>
                    </a:lnTo>
                    <a:lnTo>
                      <a:pt x="110" y="1274"/>
                    </a:lnTo>
                    <a:lnTo>
                      <a:pt x="20" y="1369"/>
                    </a:lnTo>
                    <a:lnTo>
                      <a:pt x="24" y="1356"/>
                    </a:lnTo>
                    <a:lnTo>
                      <a:pt x="24" y="1511"/>
                    </a:lnTo>
                    <a:lnTo>
                      <a:pt x="24" y="1787"/>
                    </a:lnTo>
                    <a:lnTo>
                      <a:pt x="11" y="1776"/>
                    </a:lnTo>
                    <a:lnTo>
                      <a:pt x="1352" y="2112"/>
                    </a:lnTo>
                    <a:lnTo>
                      <a:pt x="2263" y="2297"/>
                    </a:lnTo>
                    <a:lnTo>
                      <a:pt x="2250" y="2305"/>
                    </a:lnTo>
                    <a:lnTo>
                      <a:pt x="2448" y="1570"/>
                    </a:lnTo>
                    <a:lnTo>
                      <a:pt x="2448" y="1566"/>
                    </a:lnTo>
                    <a:lnTo>
                      <a:pt x="2507" y="1459"/>
                    </a:lnTo>
                    <a:lnTo>
                      <a:pt x="2507" y="1471"/>
                    </a:lnTo>
                    <a:lnTo>
                      <a:pt x="2448" y="1364"/>
                    </a:lnTo>
                    <a:lnTo>
                      <a:pt x="2448" y="1352"/>
                    </a:lnTo>
                    <a:lnTo>
                      <a:pt x="2512" y="1262"/>
                    </a:lnTo>
                    <a:lnTo>
                      <a:pt x="2587" y="1151"/>
                    </a:lnTo>
                    <a:lnTo>
                      <a:pt x="2677" y="985"/>
                    </a:lnTo>
                    <a:lnTo>
                      <a:pt x="2752" y="863"/>
                    </a:lnTo>
                    <a:lnTo>
                      <a:pt x="2752" y="874"/>
                    </a:lnTo>
                    <a:lnTo>
                      <a:pt x="2677" y="783"/>
                    </a:lnTo>
                    <a:lnTo>
                      <a:pt x="2673" y="775"/>
                    </a:lnTo>
                    <a:lnTo>
                      <a:pt x="2673" y="700"/>
                    </a:lnTo>
                    <a:close/>
                    <a:moveTo>
                      <a:pt x="2698" y="775"/>
                    </a:moveTo>
                    <a:lnTo>
                      <a:pt x="2698" y="767"/>
                    </a:lnTo>
                    <a:lnTo>
                      <a:pt x="2773" y="863"/>
                    </a:lnTo>
                    <a:lnTo>
                      <a:pt x="2777" y="867"/>
                    </a:lnTo>
                    <a:lnTo>
                      <a:pt x="2773" y="874"/>
                    </a:lnTo>
                    <a:lnTo>
                      <a:pt x="2698" y="996"/>
                    </a:lnTo>
                    <a:lnTo>
                      <a:pt x="2606" y="1167"/>
                    </a:lnTo>
                    <a:lnTo>
                      <a:pt x="2531" y="1274"/>
                    </a:lnTo>
                    <a:lnTo>
                      <a:pt x="2467" y="1364"/>
                    </a:lnTo>
                    <a:lnTo>
                      <a:pt x="2467" y="1352"/>
                    </a:lnTo>
                    <a:lnTo>
                      <a:pt x="2531" y="1459"/>
                    </a:lnTo>
                    <a:lnTo>
                      <a:pt x="2531" y="1471"/>
                    </a:lnTo>
                    <a:lnTo>
                      <a:pt x="2467" y="1578"/>
                    </a:lnTo>
                    <a:lnTo>
                      <a:pt x="2471" y="1574"/>
                    </a:lnTo>
                    <a:lnTo>
                      <a:pt x="2274" y="2310"/>
                    </a:lnTo>
                    <a:lnTo>
                      <a:pt x="2266" y="2318"/>
                    </a:lnTo>
                    <a:lnTo>
                      <a:pt x="2259" y="2322"/>
                    </a:lnTo>
                    <a:lnTo>
                      <a:pt x="1344" y="2136"/>
                    </a:lnTo>
                    <a:lnTo>
                      <a:pt x="7" y="1800"/>
                    </a:lnTo>
                    <a:lnTo>
                      <a:pt x="0" y="1795"/>
                    </a:lnTo>
                    <a:lnTo>
                      <a:pt x="0" y="1787"/>
                    </a:lnTo>
                    <a:lnTo>
                      <a:pt x="0" y="1511"/>
                    </a:lnTo>
                    <a:lnTo>
                      <a:pt x="0" y="1356"/>
                    </a:lnTo>
                    <a:lnTo>
                      <a:pt x="0" y="1349"/>
                    </a:lnTo>
                    <a:lnTo>
                      <a:pt x="95" y="1258"/>
                    </a:lnTo>
                    <a:lnTo>
                      <a:pt x="91" y="1258"/>
                    </a:lnTo>
                    <a:lnTo>
                      <a:pt x="305" y="970"/>
                    </a:lnTo>
                    <a:lnTo>
                      <a:pt x="305" y="973"/>
                    </a:lnTo>
                    <a:lnTo>
                      <a:pt x="423" y="574"/>
                    </a:lnTo>
                    <a:lnTo>
                      <a:pt x="427" y="574"/>
                    </a:lnTo>
                    <a:lnTo>
                      <a:pt x="562" y="297"/>
                    </a:lnTo>
                    <a:lnTo>
                      <a:pt x="652" y="8"/>
                    </a:lnTo>
                    <a:lnTo>
                      <a:pt x="660" y="0"/>
                    </a:lnTo>
                    <a:lnTo>
                      <a:pt x="673" y="4"/>
                    </a:lnTo>
                    <a:lnTo>
                      <a:pt x="779" y="126"/>
                    </a:lnTo>
                    <a:lnTo>
                      <a:pt x="776" y="123"/>
                    </a:lnTo>
                    <a:lnTo>
                      <a:pt x="913" y="198"/>
                    </a:lnTo>
                    <a:lnTo>
                      <a:pt x="917" y="205"/>
                    </a:lnTo>
                    <a:lnTo>
                      <a:pt x="965" y="424"/>
                    </a:lnTo>
                    <a:lnTo>
                      <a:pt x="958" y="411"/>
                    </a:lnTo>
                    <a:lnTo>
                      <a:pt x="1230" y="475"/>
                    </a:lnTo>
                    <a:lnTo>
                      <a:pt x="1653" y="565"/>
                    </a:lnTo>
                    <a:lnTo>
                      <a:pt x="2124" y="535"/>
                    </a:lnTo>
                    <a:lnTo>
                      <a:pt x="2128" y="535"/>
                    </a:lnTo>
                    <a:lnTo>
                      <a:pt x="2689" y="688"/>
                    </a:lnTo>
                    <a:lnTo>
                      <a:pt x="2698" y="692"/>
                    </a:lnTo>
                    <a:lnTo>
                      <a:pt x="2698" y="700"/>
                    </a:lnTo>
                    <a:lnTo>
                      <a:pt x="2698" y="7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6" name="Freeform 131"/>
              <p:cNvSpPr>
                <a:spLocks/>
              </p:cNvSpPr>
              <p:nvPr/>
            </p:nvSpPr>
            <p:spPr bwMode="auto">
              <a:xfrm>
                <a:off x="378" y="965"/>
                <a:ext cx="686" cy="574"/>
              </a:xfrm>
              <a:custGeom>
                <a:avLst/>
                <a:gdLst>
                  <a:gd name="T0" fmla="*/ 2662 w 2741"/>
                  <a:gd name="T1" fmla="*/ 688 h 2293"/>
                  <a:gd name="T2" fmla="*/ 2674 w 2741"/>
                  <a:gd name="T3" fmla="*/ 699 h 2293"/>
                  <a:gd name="T4" fmla="*/ 2109 w 2741"/>
                  <a:gd name="T5" fmla="*/ 545 h 2293"/>
                  <a:gd name="T6" fmla="*/ 2113 w 2741"/>
                  <a:gd name="T7" fmla="*/ 545 h 2293"/>
                  <a:gd name="T8" fmla="*/ 1642 w 2741"/>
                  <a:gd name="T9" fmla="*/ 577 h 2293"/>
                  <a:gd name="T10" fmla="*/ 1639 w 2741"/>
                  <a:gd name="T11" fmla="*/ 577 h 2293"/>
                  <a:gd name="T12" fmla="*/ 1215 w 2741"/>
                  <a:gd name="T13" fmla="*/ 487 h 2293"/>
                  <a:gd name="T14" fmla="*/ 938 w 2741"/>
                  <a:gd name="T15" fmla="*/ 423 h 2293"/>
                  <a:gd name="T16" fmla="*/ 930 w 2741"/>
                  <a:gd name="T17" fmla="*/ 416 h 2293"/>
                  <a:gd name="T18" fmla="*/ 883 w 2741"/>
                  <a:gd name="T19" fmla="*/ 202 h 2293"/>
                  <a:gd name="T20" fmla="*/ 891 w 2741"/>
                  <a:gd name="T21" fmla="*/ 210 h 2293"/>
                  <a:gd name="T22" fmla="*/ 752 w 2741"/>
                  <a:gd name="T23" fmla="*/ 131 h 2293"/>
                  <a:gd name="T24" fmla="*/ 752 w 2741"/>
                  <a:gd name="T25" fmla="*/ 131 h 2293"/>
                  <a:gd name="T26" fmla="*/ 645 w 2741"/>
                  <a:gd name="T27" fmla="*/ 7 h 2293"/>
                  <a:gd name="T28" fmla="*/ 665 w 2741"/>
                  <a:gd name="T29" fmla="*/ 0 h 2293"/>
                  <a:gd name="T30" fmla="*/ 574 w 2741"/>
                  <a:gd name="T31" fmla="*/ 292 h 2293"/>
                  <a:gd name="T32" fmla="*/ 574 w 2741"/>
                  <a:gd name="T33" fmla="*/ 292 h 2293"/>
                  <a:gd name="T34" fmla="*/ 435 w 2741"/>
                  <a:gd name="T35" fmla="*/ 570 h 2293"/>
                  <a:gd name="T36" fmla="*/ 435 w 2741"/>
                  <a:gd name="T37" fmla="*/ 570 h 2293"/>
                  <a:gd name="T38" fmla="*/ 313 w 2741"/>
                  <a:gd name="T39" fmla="*/ 965 h 2293"/>
                  <a:gd name="T40" fmla="*/ 313 w 2741"/>
                  <a:gd name="T41" fmla="*/ 969 h 2293"/>
                  <a:gd name="T42" fmla="*/ 99 w 2741"/>
                  <a:gd name="T43" fmla="*/ 1262 h 2293"/>
                  <a:gd name="T44" fmla="*/ 99 w 2741"/>
                  <a:gd name="T45" fmla="*/ 1262 h 2293"/>
                  <a:gd name="T46" fmla="*/ 9 w 2741"/>
                  <a:gd name="T47" fmla="*/ 1357 h 2293"/>
                  <a:gd name="T48" fmla="*/ 13 w 2741"/>
                  <a:gd name="T49" fmla="*/ 1344 h 2293"/>
                  <a:gd name="T50" fmla="*/ 13 w 2741"/>
                  <a:gd name="T51" fmla="*/ 1499 h 2293"/>
                  <a:gd name="T52" fmla="*/ 13 w 2741"/>
                  <a:gd name="T53" fmla="*/ 1775 h 2293"/>
                  <a:gd name="T54" fmla="*/ 0 w 2741"/>
                  <a:gd name="T55" fmla="*/ 1764 h 2293"/>
                  <a:gd name="T56" fmla="*/ 1341 w 2741"/>
                  <a:gd name="T57" fmla="*/ 2100 h 2293"/>
                  <a:gd name="T58" fmla="*/ 2252 w 2741"/>
                  <a:gd name="T59" fmla="*/ 2285 h 2293"/>
                  <a:gd name="T60" fmla="*/ 2239 w 2741"/>
                  <a:gd name="T61" fmla="*/ 2293 h 2293"/>
                  <a:gd name="T62" fmla="*/ 2437 w 2741"/>
                  <a:gd name="T63" fmla="*/ 1558 h 2293"/>
                  <a:gd name="T64" fmla="*/ 2437 w 2741"/>
                  <a:gd name="T65" fmla="*/ 1554 h 2293"/>
                  <a:gd name="T66" fmla="*/ 2496 w 2741"/>
                  <a:gd name="T67" fmla="*/ 1447 h 2293"/>
                  <a:gd name="T68" fmla="*/ 2496 w 2741"/>
                  <a:gd name="T69" fmla="*/ 1459 h 2293"/>
                  <a:gd name="T70" fmla="*/ 2437 w 2741"/>
                  <a:gd name="T71" fmla="*/ 1352 h 2293"/>
                  <a:gd name="T72" fmla="*/ 2437 w 2741"/>
                  <a:gd name="T73" fmla="*/ 1340 h 2293"/>
                  <a:gd name="T74" fmla="*/ 2501 w 2741"/>
                  <a:gd name="T75" fmla="*/ 1250 h 2293"/>
                  <a:gd name="T76" fmla="*/ 2576 w 2741"/>
                  <a:gd name="T77" fmla="*/ 1139 h 2293"/>
                  <a:gd name="T78" fmla="*/ 2666 w 2741"/>
                  <a:gd name="T79" fmla="*/ 973 h 2293"/>
                  <a:gd name="T80" fmla="*/ 2741 w 2741"/>
                  <a:gd name="T81" fmla="*/ 851 h 2293"/>
                  <a:gd name="T82" fmla="*/ 2741 w 2741"/>
                  <a:gd name="T83" fmla="*/ 862 h 2293"/>
                  <a:gd name="T84" fmla="*/ 2666 w 2741"/>
                  <a:gd name="T85" fmla="*/ 771 h 2293"/>
                  <a:gd name="T86" fmla="*/ 2662 w 2741"/>
                  <a:gd name="T87" fmla="*/ 763 h 2293"/>
                  <a:gd name="T88" fmla="*/ 2662 w 2741"/>
                  <a:gd name="T89" fmla="*/ 688 h 2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41" h="2293">
                    <a:moveTo>
                      <a:pt x="2662" y="688"/>
                    </a:moveTo>
                    <a:lnTo>
                      <a:pt x="2674" y="699"/>
                    </a:lnTo>
                    <a:lnTo>
                      <a:pt x="2109" y="545"/>
                    </a:lnTo>
                    <a:lnTo>
                      <a:pt x="2113" y="545"/>
                    </a:lnTo>
                    <a:lnTo>
                      <a:pt x="1642" y="577"/>
                    </a:lnTo>
                    <a:lnTo>
                      <a:pt x="1639" y="577"/>
                    </a:lnTo>
                    <a:lnTo>
                      <a:pt x="1215" y="487"/>
                    </a:lnTo>
                    <a:lnTo>
                      <a:pt x="938" y="423"/>
                    </a:lnTo>
                    <a:lnTo>
                      <a:pt x="930" y="416"/>
                    </a:lnTo>
                    <a:lnTo>
                      <a:pt x="883" y="202"/>
                    </a:lnTo>
                    <a:lnTo>
                      <a:pt x="891" y="210"/>
                    </a:lnTo>
                    <a:lnTo>
                      <a:pt x="752" y="131"/>
                    </a:lnTo>
                    <a:lnTo>
                      <a:pt x="752" y="131"/>
                    </a:lnTo>
                    <a:lnTo>
                      <a:pt x="645" y="7"/>
                    </a:lnTo>
                    <a:lnTo>
                      <a:pt x="665" y="0"/>
                    </a:lnTo>
                    <a:lnTo>
                      <a:pt x="574" y="292"/>
                    </a:lnTo>
                    <a:lnTo>
                      <a:pt x="574" y="292"/>
                    </a:lnTo>
                    <a:lnTo>
                      <a:pt x="435" y="570"/>
                    </a:lnTo>
                    <a:lnTo>
                      <a:pt x="435" y="570"/>
                    </a:lnTo>
                    <a:lnTo>
                      <a:pt x="313" y="965"/>
                    </a:lnTo>
                    <a:lnTo>
                      <a:pt x="313" y="969"/>
                    </a:lnTo>
                    <a:lnTo>
                      <a:pt x="99" y="1262"/>
                    </a:lnTo>
                    <a:lnTo>
                      <a:pt x="99" y="1262"/>
                    </a:lnTo>
                    <a:lnTo>
                      <a:pt x="9" y="1357"/>
                    </a:lnTo>
                    <a:lnTo>
                      <a:pt x="13" y="1344"/>
                    </a:lnTo>
                    <a:lnTo>
                      <a:pt x="13" y="1499"/>
                    </a:lnTo>
                    <a:lnTo>
                      <a:pt x="13" y="1775"/>
                    </a:lnTo>
                    <a:lnTo>
                      <a:pt x="0" y="1764"/>
                    </a:lnTo>
                    <a:lnTo>
                      <a:pt x="1341" y="2100"/>
                    </a:lnTo>
                    <a:lnTo>
                      <a:pt x="2252" y="2285"/>
                    </a:lnTo>
                    <a:lnTo>
                      <a:pt x="2239" y="2293"/>
                    </a:lnTo>
                    <a:lnTo>
                      <a:pt x="2437" y="1558"/>
                    </a:lnTo>
                    <a:lnTo>
                      <a:pt x="2437" y="1554"/>
                    </a:lnTo>
                    <a:lnTo>
                      <a:pt x="2496" y="1447"/>
                    </a:lnTo>
                    <a:lnTo>
                      <a:pt x="2496" y="1459"/>
                    </a:lnTo>
                    <a:lnTo>
                      <a:pt x="2437" y="1352"/>
                    </a:lnTo>
                    <a:lnTo>
                      <a:pt x="2437" y="1340"/>
                    </a:lnTo>
                    <a:lnTo>
                      <a:pt x="2501" y="1250"/>
                    </a:lnTo>
                    <a:lnTo>
                      <a:pt x="2576" y="1139"/>
                    </a:lnTo>
                    <a:lnTo>
                      <a:pt x="2666" y="973"/>
                    </a:lnTo>
                    <a:lnTo>
                      <a:pt x="2741" y="851"/>
                    </a:lnTo>
                    <a:lnTo>
                      <a:pt x="2741" y="862"/>
                    </a:lnTo>
                    <a:lnTo>
                      <a:pt x="2666" y="771"/>
                    </a:lnTo>
                    <a:lnTo>
                      <a:pt x="2662" y="763"/>
                    </a:lnTo>
                    <a:lnTo>
                      <a:pt x="2662" y="68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7" name="Freeform 132"/>
              <p:cNvSpPr>
                <a:spLocks/>
              </p:cNvSpPr>
              <p:nvPr/>
            </p:nvSpPr>
            <p:spPr bwMode="auto">
              <a:xfrm>
                <a:off x="375" y="962"/>
                <a:ext cx="695" cy="581"/>
              </a:xfrm>
              <a:custGeom>
                <a:avLst/>
                <a:gdLst>
                  <a:gd name="T0" fmla="*/ 2698 w 2777"/>
                  <a:gd name="T1" fmla="*/ 775 h 2322"/>
                  <a:gd name="T2" fmla="*/ 2698 w 2777"/>
                  <a:gd name="T3" fmla="*/ 767 h 2322"/>
                  <a:gd name="T4" fmla="*/ 2773 w 2777"/>
                  <a:gd name="T5" fmla="*/ 863 h 2322"/>
                  <a:gd name="T6" fmla="*/ 2777 w 2777"/>
                  <a:gd name="T7" fmla="*/ 867 h 2322"/>
                  <a:gd name="T8" fmla="*/ 2773 w 2777"/>
                  <a:gd name="T9" fmla="*/ 874 h 2322"/>
                  <a:gd name="T10" fmla="*/ 2698 w 2777"/>
                  <a:gd name="T11" fmla="*/ 996 h 2322"/>
                  <a:gd name="T12" fmla="*/ 2606 w 2777"/>
                  <a:gd name="T13" fmla="*/ 1167 h 2322"/>
                  <a:gd name="T14" fmla="*/ 2531 w 2777"/>
                  <a:gd name="T15" fmla="*/ 1274 h 2322"/>
                  <a:gd name="T16" fmla="*/ 2467 w 2777"/>
                  <a:gd name="T17" fmla="*/ 1364 h 2322"/>
                  <a:gd name="T18" fmla="*/ 2467 w 2777"/>
                  <a:gd name="T19" fmla="*/ 1352 h 2322"/>
                  <a:gd name="T20" fmla="*/ 2531 w 2777"/>
                  <a:gd name="T21" fmla="*/ 1459 h 2322"/>
                  <a:gd name="T22" fmla="*/ 2531 w 2777"/>
                  <a:gd name="T23" fmla="*/ 1471 h 2322"/>
                  <a:gd name="T24" fmla="*/ 2467 w 2777"/>
                  <a:gd name="T25" fmla="*/ 1578 h 2322"/>
                  <a:gd name="T26" fmla="*/ 2471 w 2777"/>
                  <a:gd name="T27" fmla="*/ 1574 h 2322"/>
                  <a:gd name="T28" fmla="*/ 2274 w 2777"/>
                  <a:gd name="T29" fmla="*/ 2310 h 2322"/>
                  <a:gd name="T30" fmla="*/ 2266 w 2777"/>
                  <a:gd name="T31" fmla="*/ 2318 h 2322"/>
                  <a:gd name="T32" fmla="*/ 2259 w 2777"/>
                  <a:gd name="T33" fmla="*/ 2322 h 2322"/>
                  <a:gd name="T34" fmla="*/ 1344 w 2777"/>
                  <a:gd name="T35" fmla="*/ 2136 h 2322"/>
                  <a:gd name="T36" fmla="*/ 7 w 2777"/>
                  <a:gd name="T37" fmla="*/ 1800 h 2322"/>
                  <a:gd name="T38" fmla="*/ 0 w 2777"/>
                  <a:gd name="T39" fmla="*/ 1795 h 2322"/>
                  <a:gd name="T40" fmla="*/ 0 w 2777"/>
                  <a:gd name="T41" fmla="*/ 1787 h 2322"/>
                  <a:gd name="T42" fmla="*/ 0 w 2777"/>
                  <a:gd name="T43" fmla="*/ 1511 h 2322"/>
                  <a:gd name="T44" fmla="*/ 0 w 2777"/>
                  <a:gd name="T45" fmla="*/ 1356 h 2322"/>
                  <a:gd name="T46" fmla="*/ 0 w 2777"/>
                  <a:gd name="T47" fmla="*/ 1349 h 2322"/>
                  <a:gd name="T48" fmla="*/ 95 w 2777"/>
                  <a:gd name="T49" fmla="*/ 1258 h 2322"/>
                  <a:gd name="T50" fmla="*/ 91 w 2777"/>
                  <a:gd name="T51" fmla="*/ 1258 h 2322"/>
                  <a:gd name="T52" fmla="*/ 305 w 2777"/>
                  <a:gd name="T53" fmla="*/ 970 h 2322"/>
                  <a:gd name="T54" fmla="*/ 305 w 2777"/>
                  <a:gd name="T55" fmla="*/ 973 h 2322"/>
                  <a:gd name="T56" fmla="*/ 423 w 2777"/>
                  <a:gd name="T57" fmla="*/ 574 h 2322"/>
                  <a:gd name="T58" fmla="*/ 427 w 2777"/>
                  <a:gd name="T59" fmla="*/ 574 h 2322"/>
                  <a:gd name="T60" fmla="*/ 562 w 2777"/>
                  <a:gd name="T61" fmla="*/ 297 h 2322"/>
                  <a:gd name="T62" fmla="*/ 562 w 2777"/>
                  <a:gd name="T63" fmla="*/ 297 h 2322"/>
                  <a:gd name="T64" fmla="*/ 652 w 2777"/>
                  <a:gd name="T65" fmla="*/ 8 h 2322"/>
                  <a:gd name="T66" fmla="*/ 660 w 2777"/>
                  <a:gd name="T67" fmla="*/ 0 h 2322"/>
                  <a:gd name="T68" fmla="*/ 673 w 2777"/>
                  <a:gd name="T69" fmla="*/ 4 h 2322"/>
                  <a:gd name="T70" fmla="*/ 779 w 2777"/>
                  <a:gd name="T71" fmla="*/ 126 h 2322"/>
                  <a:gd name="T72" fmla="*/ 776 w 2777"/>
                  <a:gd name="T73" fmla="*/ 123 h 2322"/>
                  <a:gd name="T74" fmla="*/ 913 w 2777"/>
                  <a:gd name="T75" fmla="*/ 198 h 2322"/>
                  <a:gd name="T76" fmla="*/ 917 w 2777"/>
                  <a:gd name="T77" fmla="*/ 205 h 2322"/>
                  <a:gd name="T78" fmla="*/ 965 w 2777"/>
                  <a:gd name="T79" fmla="*/ 424 h 2322"/>
                  <a:gd name="T80" fmla="*/ 958 w 2777"/>
                  <a:gd name="T81" fmla="*/ 411 h 2322"/>
                  <a:gd name="T82" fmla="*/ 1230 w 2777"/>
                  <a:gd name="T83" fmla="*/ 475 h 2322"/>
                  <a:gd name="T84" fmla="*/ 1653 w 2777"/>
                  <a:gd name="T85" fmla="*/ 565 h 2322"/>
                  <a:gd name="T86" fmla="*/ 1653 w 2777"/>
                  <a:gd name="T87" fmla="*/ 565 h 2322"/>
                  <a:gd name="T88" fmla="*/ 2124 w 2777"/>
                  <a:gd name="T89" fmla="*/ 535 h 2322"/>
                  <a:gd name="T90" fmla="*/ 2128 w 2777"/>
                  <a:gd name="T91" fmla="*/ 535 h 2322"/>
                  <a:gd name="T92" fmla="*/ 2689 w 2777"/>
                  <a:gd name="T93" fmla="*/ 688 h 2322"/>
                  <a:gd name="T94" fmla="*/ 2698 w 2777"/>
                  <a:gd name="T95" fmla="*/ 692 h 2322"/>
                  <a:gd name="T96" fmla="*/ 2698 w 2777"/>
                  <a:gd name="T97" fmla="*/ 700 h 2322"/>
                  <a:gd name="T98" fmla="*/ 2698 w 2777"/>
                  <a:gd name="T99" fmla="*/ 775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77" h="2322">
                    <a:moveTo>
                      <a:pt x="2698" y="775"/>
                    </a:moveTo>
                    <a:lnTo>
                      <a:pt x="2698" y="767"/>
                    </a:lnTo>
                    <a:lnTo>
                      <a:pt x="2773" y="863"/>
                    </a:lnTo>
                    <a:lnTo>
                      <a:pt x="2777" y="867"/>
                    </a:lnTo>
                    <a:lnTo>
                      <a:pt x="2773" y="874"/>
                    </a:lnTo>
                    <a:lnTo>
                      <a:pt x="2698" y="996"/>
                    </a:lnTo>
                    <a:lnTo>
                      <a:pt x="2606" y="1167"/>
                    </a:lnTo>
                    <a:lnTo>
                      <a:pt x="2531" y="1274"/>
                    </a:lnTo>
                    <a:lnTo>
                      <a:pt x="2467" y="1364"/>
                    </a:lnTo>
                    <a:lnTo>
                      <a:pt x="2467" y="1352"/>
                    </a:lnTo>
                    <a:lnTo>
                      <a:pt x="2531" y="1459"/>
                    </a:lnTo>
                    <a:lnTo>
                      <a:pt x="2531" y="1471"/>
                    </a:lnTo>
                    <a:lnTo>
                      <a:pt x="2467" y="1578"/>
                    </a:lnTo>
                    <a:lnTo>
                      <a:pt x="2471" y="1574"/>
                    </a:lnTo>
                    <a:lnTo>
                      <a:pt x="2274" y="2310"/>
                    </a:lnTo>
                    <a:lnTo>
                      <a:pt x="2266" y="2318"/>
                    </a:lnTo>
                    <a:lnTo>
                      <a:pt x="2259" y="2322"/>
                    </a:lnTo>
                    <a:lnTo>
                      <a:pt x="1344" y="2136"/>
                    </a:lnTo>
                    <a:lnTo>
                      <a:pt x="7" y="1800"/>
                    </a:lnTo>
                    <a:lnTo>
                      <a:pt x="0" y="1795"/>
                    </a:lnTo>
                    <a:lnTo>
                      <a:pt x="0" y="1787"/>
                    </a:lnTo>
                    <a:lnTo>
                      <a:pt x="0" y="1511"/>
                    </a:lnTo>
                    <a:lnTo>
                      <a:pt x="0" y="1356"/>
                    </a:lnTo>
                    <a:lnTo>
                      <a:pt x="0" y="1349"/>
                    </a:lnTo>
                    <a:lnTo>
                      <a:pt x="95" y="1258"/>
                    </a:lnTo>
                    <a:lnTo>
                      <a:pt x="91" y="1258"/>
                    </a:lnTo>
                    <a:lnTo>
                      <a:pt x="305" y="970"/>
                    </a:lnTo>
                    <a:lnTo>
                      <a:pt x="305" y="973"/>
                    </a:lnTo>
                    <a:lnTo>
                      <a:pt x="423" y="574"/>
                    </a:lnTo>
                    <a:lnTo>
                      <a:pt x="427" y="574"/>
                    </a:lnTo>
                    <a:lnTo>
                      <a:pt x="562" y="297"/>
                    </a:lnTo>
                    <a:lnTo>
                      <a:pt x="562" y="297"/>
                    </a:lnTo>
                    <a:lnTo>
                      <a:pt x="652" y="8"/>
                    </a:lnTo>
                    <a:lnTo>
                      <a:pt x="660" y="0"/>
                    </a:lnTo>
                    <a:lnTo>
                      <a:pt x="673" y="4"/>
                    </a:lnTo>
                    <a:lnTo>
                      <a:pt x="779" y="126"/>
                    </a:lnTo>
                    <a:lnTo>
                      <a:pt x="776" y="123"/>
                    </a:lnTo>
                    <a:lnTo>
                      <a:pt x="913" y="198"/>
                    </a:lnTo>
                    <a:lnTo>
                      <a:pt x="917" y="205"/>
                    </a:lnTo>
                    <a:lnTo>
                      <a:pt x="965" y="424"/>
                    </a:lnTo>
                    <a:lnTo>
                      <a:pt x="958" y="411"/>
                    </a:lnTo>
                    <a:lnTo>
                      <a:pt x="1230" y="475"/>
                    </a:lnTo>
                    <a:lnTo>
                      <a:pt x="1653" y="565"/>
                    </a:lnTo>
                    <a:lnTo>
                      <a:pt x="1653" y="565"/>
                    </a:lnTo>
                    <a:lnTo>
                      <a:pt x="2124" y="535"/>
                    </a:lnTo>
                    <a:lnTo>
                      <a:pt x="2128" y="535"/>
                    </a:lnTo>
                    <a:lnTo>
                      <a:pt x="2689" y="688"/>
                    </a:lnTo>
                    <a:lnTo>
                      <a:pt x="2698" y="692"/>
                    </a:lnTo>
                    <a:lnTo>
                      <a:pt x="2698" y="700"/>
                    </a:lnTo>
                    <a:lnTo>
                      <a:pt x="2698" y="77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8" name="Freeform 133"/>
              <p:cNvSpPr>
                <a:spLocks/>
              </p:cNvSpPr>
              <p:nvPr/>
            </p:nvSpPr>
            <p:spPr bwMode="auto">
              <a:xfrm>
                <a:off x="378" y="965"/>
                <a:ext cx="689" cy="575"/>
              </a:xfrm>
              <a:custGeom>
                <a:avLst/>
                <a:gdLst>
                  <a:gd name="T0" fmla="*/ 2674 w 2754"/>
                  <a:gd name="T1" fmla="*/ 688 h 2298"/>
                  <a:gd name="T2" fmla="*/ 2113 w 2754"/>
                  <a:gd name="T3" fmla="*/ 534 h 2298"/>
                  <a:gd name="T4" fmla="*/ 1642 w 2754"/>
                  <a:gd name="T5" fmla="*/ 566 h 2298"/>
                  <a:gd name="T6" fmla="*/ 1215 w 2754"/>
                  <a:gd name="T7" fmla="*/ 474 h 2298"/>
                  <a:gd name="T8" fmla="*/ 941 w 2754"/>
                  <a:gd name="T9" fmla="*/ 412 h 2298"/>
                  <a:gd name="T10" fmla="*/ 894 w 2754"/>
                  <a:gd name="T11" fmla="*/ 198 h 2298"/>
                  <a:gd name="T12" fmla="*/ 760 w 2754"/>
                  <a:gd name="T13" fmla="*/ 123 h 2298"/>
                  <a:gd name="T14" fmla="*/ 653 w 2754"/>
                  <a:gd name="T15" fmla="*/ 0 h 2298"/>
                  <a:gd name="T16" fmla="*/ 562 w 2754"/>
                  <a:gd name="T17" fmla="*/ 289 h 2298"/>
                  <a:gd name="T18" fmla="*/ 424 w 2754"/>
                  <a:gd name="T19" fmla="*/ 566 h 2298"/>
                  <a:gd name="T20" fmla="*/ 302 w 2754"/>
                  <a:gd name="T21" fmla="*/ 965 h 2298"/>
                  <a:gd name="T22" fmla="*/ 92 w 2754"/>
                  <a:gd name="T23" fmla="*/ 1254 h 2298"/>
                  <a:gd name="T24" fmla="*/ 0 w 2754"/>
                  <a:gd name="T25" fmla="*/ 1344 h 2298"/>
                  <a:gd name="T26" fmla="*/ 0 w 2754"/>
                  <a:gd name="T27" fmla="*/ 1499 h 2298"/>
                  <a:gd name="T28" fmla="*/ 0 w 2754"/>
                  <a:gd name="T29" fmla="*/ 1775 h 2298"/>
                  <a:gd name="T30" fmla="*/ 1337 w 2754"/>
                  <a:gd name="T31" fmla="*/ 2111 h 2298"/>
                  <a:gd name="T32" fmla="*/ 2252 w 2754"/>
                  <a:gd name="T33" fmla="*/ 2298 h 2298"/>
                  <a:gd name="T34" fmla="*/ 2449 w 2754"/>
                  <a:gd name="T35" fmla="*/ 1562 h 2298"/>
                  <a:gd name="T36" fmla="*/ 2509 w 2754"/>
                  <a:gd name="T37" fmla="*/ 1455 h 2298"/>
                  <a:gd name="T38" fmla="*/ 2449 w 2754"/>
                  <a:gd name="T39" fmla="*/ 1344 h 2298"/>
                  <a:gd name="T40" fmla="*/ 2509 w 2754"/>
                  <a:gd name="T41" fmla="*/ 1254 h 2298"/>
                  <a:gd name="T42" fmla="*/ 2584 w 2754"/>
                  <a:gd name="T43" fmla="*/ 1147 h 2298"/>
                  <a:gd name="T44" fmla="*/ 2674 w 2754"/>
                  <a:gd name="T45" fmla="*/ 977 h 2298"/>
                  <a:gd name="T46" fmla="*/ 2754 w 2754"/>
                  <a:gd name="T47" fmla="*/ 855 h 2298"/>
                  <a:gd name="T48" fmla="*/ 2674 w 2754"/>
                  <a:gd name="T49" fmla="*/ 763 h 2298"/>
                  <a:gd name="T50" fmla="*/ 2674 w 2754"/>
                  <a:gd name="T51" fmla="*/ 688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4" h="2298">
                    <a:moveTo>
                      <a:pt x="2674" y="688"/>
                    </a:moveTo>
                    <a:lnTo>
                      <a:pt x="2113" y="534"/>
                    </a:lnTo>
                    <a:lnTo>
                      <a:pt x="1642" y="566"/>
                    </a:lnTo>
                    <a:lnTo>
                      <a:pt x="1215" y="474"/>
                    </a:lnTo>
                    <a:lnTo>
                      <a:pt x="941" y="412"/>
                    </a:lnTo>
                    <a:lnTo>
                      <a:pt x="894" y="198"/>
                    </a:lnTo>
                    <a:lnTo>
                      <a:pt x="760" y="123"/>
                    </a:lnTo>
                    <a:lnTo>
                      <a:pt x="653" y="0"/>
                    </a:lnTo>
                    <a:lnTo>
                      <a:pt x="562" y="289"/>
                    </a:lnTo>
                    <a:lnTo>
                      <a:pt x="424" y="566"/>
                    </a:lnTo>
                    <a:lnTo>
                      <a:pt x="302" y="965"/>
                    </a:lnTo>
                    <a:lnTo>
                      <a:pt x="92" y="1254"/>
                    </a:lnTo>
                    <a:lnTo>
                      <a:pt x="0" y="1344"/>
                    </a:lnTo>
                    <a:lnTo>
                      <a:pt x="0" y="1499"/>
                    </a:lnTo>
                    <a:lnTo>
                      <a:pt x="0" y="1775"/>
                    </a:lnTo>
                    <a:lnTo>
                      <a:pt x="1337" y="2111"/>
                    </a:lnTo>
                    <a:lnTo>
                      <a:pt x="2252" y="2298"/>
                    </a:lnTo>
                    <a:lnTo>
                      <a:pt x="2449" y="1562"/>
                    </a:lnTo>
                    <a:lnTo>
                      <a:pt x="2509" y="1455"/>
                    </a:lnTo>
                    <a:lnTo>
                      <a:pt x="2449" y="1344"/>
                    </a:lnTo>
                    <a:lnTo>
                      <a:pt x="2509" y="1254"/>
                    </a:lnTo>
                    <a:lnTo>
                      <a:pt x="2584" y="1147"/>
                    </a:lnTo>
                    <a:lnTo>
                      <a:pt x="2674" y="977"/>
                    </a:lnTo>
                    <a:lnTo>
                      <a:pt x="2754" y="855"/>
                    </a:lnTo>
                    <a:lnTo>
                      <a:pt x="2674" y="763"/>
                    </a:lnTo>
                    <a:lnTo>
                      <a:pt x="2674" y="688"/>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9" name="Freeform 134"/>
              <p:cNvSpPr>
                <a:spLocks noEditPoints="1"/>
              </p:cNvSpPr>
              <p:nvPr/>
            </p:nvSpPr>
            <p:spPr bwMode="auto">
              <a:xfrm>
                <a:off x="375" y="962"/>
                <a:ext cx="695" cy="581"/>
              </a:xfrm>
              <a:custGeom>
                <a:avLst/>
                <a:gdLst>
                  <a:gd name="T0" fmla="*/ 2685 w 2777"/>
                  <a:gd name="T1" fmla="*/ 711 h 2322"/>
                  <a:gd name="T2" fmla="*/ 2124 w 2777"/>
                  <a:gd name="T3" fmla="*/ 557 h 2322"/>
                  <a:gd name="T4" fmla="*/ 1650 w 2777"/>
                  <a:gd name="T5" fmla="*/ 589 h 2322"/>
                  <a:gd name="T6" fmla="*/ 949 w 2777"/>
                  <a:gd name="T7" fmla="*/ 435 h 2322"/>
                  <a:gd name="T8" fmla="*/ 894 w 2777"/>
                  <a:gd name="T9" fmla="*/ 214 h 2322"/>
                  <a:gd name="T10" fmla="*/ 763 w 2777"/>
                  <a:gd name="T11" fmla="*/ 143 h 2322"/>
                  <a:gd name="T12" fmla="*/ 676 w 2777"/>
                  <a:gd name="T13" fmla="*/ 12 h 2322"/>
                  <a:gd name="T14" fmla="*/ 446 w 2777"/>
                  <a:gd name="T15" fmla="*/ 582 h 2322"/>
                  <a:gd name="T16" fmla="*/ 324 w 2777"/>
                  <a:gd name="T17" fmla="*/ 981 h 2322"/>
                  <a:gd name="T18" fmla="*/ 20 w 2777"/>
                  <a:gd name="T19" fmla="*/ 1369 h 2322"/>
                  <a:gd name="T20" fmla="*/ 24 w 2777"/>
                  <a:gd name="T21" fmla="*/ 1511 h 2322"/>
                  <a:gd name="T22" fmla="*/ 11 w 2777"/>
                  <a:gd name="T23" fmla="*/ 1776 h 2322"/>
                  <a:gd name="T24" fmla="*/ 2263 w 2777"/>
                  <a:gd name="T25" fmla="*/ 2297 h 2322"/>
                  <a:gd name="T26" fmla="*/ 2448 w 2777"/>
                  <a:gd name="T27" fmla="*/ 1570 h 2322"/>
                  <a:gd name="T28" fmla="*/ 2507 w 2777"/>
                  <a:gd name="T29" fmla="*/ 1459 h 2322"/>
                  <a:gd name="T30" fmla="*/ 2448 w 2777"/>
                  <a:gd name="T31" fmla="*/ 1364 h 2322"/>
                  <a:gd name="T32" fmla="*/ 2512 w 2777"/>
                  <a:gd name="T33" fmla="*/ 1262 h 2322"/>
                  <a:gd name="T34" fmla="*/ 2677 w 2777"/>
                  <a:gd name="T35" fmla="*/ 985 h 2322"/>
                  <a:gd name="T36" fmla="*/ 2752 w 2777"/>
                  <a:gd name="T37" fmla="*/ 874 h 2322"/>
                  <a:gd name="T38" fmla="*/ 2673 w 2777"/>
                  <a:gd name="T39" fmla="*/ 775 h 2322"/>
                  <a:gd name="T40" fmla="*/ 2698 w 2777"/>
                  <a:gd name="T41" fmla="*/ 775 h 2322"/>
                  <a:gd name="T42" fmla="*/ 2773 w 2777"/>
                  <a:gd name="T43" fmla="*/ 863 h 2322"/>
                  <a:gd name="T44" fmla="*/ 2773 w 2777"/>
                  <a:gd name="T45" fmla="*/ 874 h 2322"/>
                  <a:gd name="T46" fmla="*/ 2606 w 2777"/>
                  <a:gd name="T47" fmla="*/ 1167 h 2322"/>
                  <a:gd name="T48" fmla="*/ 2467 w 2777"/>
                  <a:gd name="T49" fmla="*/ 1364 h 2322"/>
                  <a:gd name="T50" fmla="*/ 2531 w 2777"/>
                  <a:gd name="T51" fmla="*/ 1459 h 2322"/>
                  <a:gd name="T52" fmla="*/ 2467 w 2777"/>
                  <a:gd name="T53" fmla="*/ 1578 h 2322"/>
                  <a:gd name="T54" fmla="*/ 2274 w 2777"/>
                  <a:gd name="T55" fmla="*/ 2310 h 2322"/>
                  <a:gd name="T56" fmla="*/ 2259 w 2777"/>
                  <a:gd name="T57" fmla="*/ 2322 h 2322"/>
                  <a:gd name="T58" fmla="*/ 7 w 2777"/>
                  <a:gd name="T59" fmla="*/ 1800 h 2322"/>
                  <a:gd name="T60" fmla="*/ 0 w 2777"/>
                  <a:gd name="T61" fmla="*/ 1787 h 2322"/>
                  <a:gd name="T62" fmla="*/ 0 w 2777"/>
                  <a:gd name="T63" fmla="*/ 1356 h 2322"/>
                  <a:gd name="T64" fmla="*/ 95 w 2777"/>
                  <a:gd name="T65" fmla="*/ 1258 h 2322"/>
                  <a:gd name="T66" fmla="*/ 305 w 2777"/>
                  <a:gd name="T67" fmla="*/ 970 h 2322"/>
                  <a:gd name="T68" fmla="*/ 423 w 2777"/>
                  <a:gd name="T69" fmla="*/ 574 h 2322"/>
                  <a:gd name="T70" fmla="*/ 562 w 2777"/>
                  <a:gd name="T71" fmla="*/ 297 h 2322"/>
                  <a:gd name="T72" fmla="*/ 660 w 2777"/>
                  <a:gd name="T73" fmla="*/ 0 h 2322"/>
                  <a:gd name="T74" fmla="*/ 779 w 2777"/>
                  <a:gd name="T75" fmla="*/ 126 h 2322"/>
                  <a:gd name="T76" fmla="*/ 913 w 2777"/>
                  <a:gd name="T77" fmla="*/ 198 h 2322"/>
                  <a:gd name="T78" fmla="*/ 965 w 2777"/>
                  <a:gd name="T79" fmla="*/ 424 h 2322"/>
                  <a:gd name="T80" fmla="*/ 1230 w 2777"/>
                  <a:gd name="T81" fmla="*/ 475 h 2322"/>
                  <a:gd name="T82" fmla="*/ 2124 w 2777"/>
                  <a:gd name="T83" fmla="*/ 535 h 2322"/>
                  <a:gd name="T84" fmla="*/ 2689 w 2777"/>
                  <a:gd name="T85" fmla="*/ 688 h 2322"/>
                  <a:gd name="T86" fmla="*/ 2698 w 2777"/>
                  <a:gd name="T87" fmla="*/ 70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7" h="2322">
                    <a:moveTo>
                      <a:pt x="2673" y="700"/>
                    </a:moveTo>
                    <a:lnTo>
                      <a:pt x="2685" y="711"/>
                    </a:lnTo>
                    <a:lnTo>
                      <a:pt x="2120" y="557"/>
                    </a:lnTo>
                    <a:lnTo>
                      <a:pt x="2124" y="557"/>
                    </a:lnTo>
                    <a:lnTo>
                      <a:pt x="1653" y="589"/>
                    </a:lnTo>
                    <a:lnTo>
                      <a:pt x="1650" y="589"/>
                    </a:lnTo>
                    <a:lnTo>
                      <a:pt x="1226" y="499"/>
                    </a:lnTo>
                    <a:lnTo>
                      <a:pt x="949" y="435"/>
                    </a:lnTo>
                    <a:lnTo>
                      <a:pt x="941" y="428"/>
                    </a:lnTo>
                    <a:lnTo>
                      <a:pt x="894" y="214"/>
                    </a:lnTo>
                    <a:lnTo>
                      <a:pt x="902" y="222"/>
                    </a:lnTo>
                    <a:lnTo>
                      <a:pt x="763" y="143"/>
                    </a:lnTo>
                    <a:lnTo>
                      <a:pt x="656" y="19"/>
                    </a:lnTo>
                    <a:lnTo>
                      <a:pt x="676" y="12"/>
                    </a:lnTo>
                    <a:lnTo>
                      <a:pt x="585" y="304"/>
                    </a:lnTo>
                    <a:lnTo>
                      <a:pt x="446" y="582"/>
                    </a:lnTo>
                    <a:lnTo>
                      <a:pt x="324" y="977"/>
                    </a:lnTo>
                    <a:lnTo>
                      <a:pt x="324" y="981"/>
                    </a:lnTo>
                    <a:lnTo>
                      <a:pt x="110" y="1274"/>
                    </a:lnTo>
                    <a:lnTo>
                      <a:pt x="20" y="1369"/>
                    </a:lnTo>
                    <a:lnTo>
                      <a:pt x="24" y="1356"/>
                    </a:lnTo>
                    <a:lnTo>
                      <a:pt x="24" y="1511"/>
                    </a:lnTo>
                    <a:lnTo>
                      <a:pt x="24" y="1787"/>
                    </a:lnTo>
                    <a:lnTo>
                      <a:pt x="11" y="1776"/>
                    </a:lnTo>
                    <a:lnTo>
                      <a:pt x="1352" y="2112"/>
                    </a:lnTo>
                    <a:lnTo>
                      <a:pt x="2263" y="2297"/>
                    </a:lnTo>
                    <a:lnTo>
                      <a:pt x="2250" y="2305"/>
                    </a:lnTo>
                    <a:lnTo>
                      <a:pt x="2448" y="1570"/>
                    </a:lnTo>
                    <a:lnTo>
                      <a:pt x="2448" y="1566"/>
                    </a:lnTo>
                    <a:lnTo>
                      <a:pt x="2507" y="1459"/>
                    </a:lnTo>
                    <a:lnTo>
                      <a:pt x="2507" y="1471"/>
                    </a:lnTo>
                    <a:lnTo>
                      <a:pt x="2448" y="1364"/>
                    </a:lnTo>
                    <a:lnTo>
                      <a:pt x="2448" y="1352"/>
                    </a:lnTo>
                    <a:lnTo>
                      <a:pt x="2512" y="1262"/>
                    </a:lnTo>
                    <a:lnTo>
                      <a:pt x="2587" y="1151"/>
                    </a:lnTo>
                    <a:lnTo>
                      <a:pt x="2677" y="985"/>
                    </a:lnTo>
                    <a:lnTo>
                      <a:pt x="2752" y="863"/>
                    </a:lnTo>
                    <a:lnTo>
                      <a:pt x="2752" y="874"/>
                    </a:lnTo>
                    <a:lnTo>
                      <a:pt x="2677" y="783"/>
                    </a:lnTo>
                    <a:lnTo>
                      <a:pt x="2673" y="775"/>
                    </a:lnTo>
                    <a:lnTo>
                      <a:pt x="2673" y="700"/>
                    </a:lnTo>
                    <a:close/>
                    <a:moveTo>
                      <a:pt x="2698" y="775"/>
                    </a:moveTo>
                    <a:lnTo>
                      <a:pt x="2698" y="767"/>
                    </a:lnTo>
                    <a:lnTo>
                      <a:pt x="2773" y="863"/>
                    </a:lnTo>
                    <a:lnTo>
                      <a:pt x="2777" y="867"/>
                    </a:lnTo>
                    <a:lnTo>
                      <a:pt x="2773" y="874"/>
                    </a:lnTo>
                    <a:lnTo>
                      <a:pt x="2698" y="996"/>
                    </a:lnTo>
                    <a:lnTo>
                      <a:pt x="2606" y="1167"/>
                    </a:lnTo>
                    <a:lnTo>
                      <a:pt x="2531" y="1274"/>
                    </a:lnTo>
                    <a:lnTo>
                      <a:pt x="2467" y="1364"/>
                    </a:lnTo>
                    <a:lnTo>
                      <a:pt x="2467" y="1352"/>
                    </a:lnTo>
                    <a:lnTo>
                      <a:pt x="2531" y="1459"/>
                    </a:lnTo>
                    <a:lnTo>
                      <a:pt x="2531" y="1471"/>
                    </a:lnTo>
                    <a:lnTo>
                      <a:pt x="2467" y="1578"/>
                    </a:lnTo>
                    <a:lnTo>
                      <a:pt x="2471" y="1574"/>
                    </a:lnTo>
                    <a:lnTo>
                      <a:pt x="2274" y="2310"/>
                    </a:lnTo>
                    <a:lnTo>
                      <a:pt x="2266" y="2318"/>
                    </a:lnTo>
                    <a:lnTo>
                      <a:pt x="2259" y="2322"/>
                    </a:lnTo>
                    <a:lnTo>
                      <a:pt x="1344" y="2136"/>
                    </a:lnTo>
                    <a:lnTo>
                      <a:pt x="7" y="1800"/>
                    </a:lnTo>
                    <a:lnTo>
                      <a:pt x="0" y="1795"/>
                    </a:lnTo>
                    <a:lnTo>
                      <a:pt x="0" y="1787"/>
                    </a:lnTo>
                    <a:lnTo>
                      <a:pt x="0" y="1511"/>
                    </a:lnTo>
                    <a:lnTo>
                      <a:pt x="0" y="1356"/>
                    </a:lnTo>
                    <a:lnTo>
                      <a:pt x="0" y="1349"/>
                    </a:lnTo>
                    <a:lnTo>
                      <a:pt x="95" y="1258"/>
                    </a:lnTo>
                    <a:lnTo>
                      <a:pt x="91" y="1258"/>
                    </a:lnTo>
                    <a:lnTo>
                      <a:pt x="305" y="970"/>
                    </a:lnTo>
                    <a:lnTo>
                      <a:pt x="305" y="973"/>
                    </a:lnTo>
                    <a:lnTo>
                      <a:pt x="423" y="574"/>
                    </a:lnTo>
                    <a:lnTo>
                      <a:pt x="427" y="574"/>
                    </a:lnTo>
                    <a:lnTo>
                      <a:pt x="562" y="297"/>
                    </a:lnTo>
                    <a:lnTo>
                      <a:pt x="652" y="8"/>
                    </a:lnTo>
                    <a:lnTo>
                      <a:pt x="660" y="0"/>
                    </a:lnTo>
                    <a:lnTo>
                      <a:pt x="673" y="4"/>
                    </a:lnTo>
                    <a:lnTo>
                      <a:pt x="779" y="126"/>
                    </a:lnTo>
                    <a:lnTo>
                      <a:pt x="776" y="123"/>
                    </a:lnTo>
                    <a:lnTo>
                      <a:pt x="913" y="198"/>
                    </a:lnTo>
                    <a:lnTo>
                      <a:pt x="917" y="205"/>
                    </a:lnTo>
                    <a:lnTo>
                      <a:pt x="965" y="424"/>
                    </a:lnTo>
                    <a:lnTo>
                      <a:pt x="958" y="411"/>
                    </a:lnTo>
                    <a:lnTo>
                      <a:pt x="1230" y="475"/>
                    </a:lnTo>
                    <a:lnTo>
                      <a:pt x="1653" y="565"/>
                    </a:lnTo>
                    <a:lnTo>
                      <a:pt x="2124" y="535"/>
                    </a:lnTo>
                    <a:lnTo>
                      <a:pt x="2128" y="535"/>
                    </a:lnTo>
                    <a:lnTo>
                      <a:pt x="2689" y="688"/>
                    </a:lnTo>
                    <a:lnTo>
                      <a:pt x="2698" y="692"/>
                    </a:lnTo>
                    <a:lnTo>
                      <a:pt x="2698" y="700"/>
                    </a:lnTo>
                    <a:lnTo>
                      <a:pt x="2698" y="7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0" name="Freeform 135"/>
              <p:cNvSpPr>
                <a:spLocks/>
              </p:cNvSpPr>
              <p:nvPr/>
            </p:nvSpPr>
            <p:spPr bwMode="auto">
              <a:xfrm>
                <a:off x="378" y="965"/>
                <a:ext cx="686" cy="574"/>
              </a:xfrm>
              <a:custGeom>
                <a:avLst/>
                <a:gdLst>
                  <a:gd name="T0" fmla="*/ 2662 w 2741"/>
                  <a:gd name="T1" fmla="*/ 688 h 2293"/>
                  <a:gd name="T2" fmla="*/ 2674 w 2741"/>
                  <a:gd name="T3" fmla="*/ 699 h 2293"/>
                  <a:gd name="T4" fmla="*/ 2109 w 2741"/>
                  <a:gd name="T5" fmla="*/ 545 h 2293"/>
                  <a:gd name="T6" fmla="*/ 2113 w 2741"/>
                  <a:gd name="T7" fmla="*/ 545 h 2293"/>
                  <a:gd name="T8" fmla="*/ 1642 w 2741"/>
                  <a:gd name="T9" fmla="*/ 577 h 2293"/>
                  <a:gd name="T10" fmla="*/ 1639 w 2741"/>
                  <a:gd name="T11" fmla="*/ 577 h 2293"/>
                  <a:gd name="T12" fmla="*/ 1215 w 2741"/>
                  <a:gd name="T13" fmla="*/ 487 h 2293"/>
                  <a:gd name="T14" fmla="*/ 938 w 2741"/>
                  <a:gd name="T15" fmla="*/ 423 h 2293"/>
                  <a:gd name="T16" fmla="*/ 930 w 2741"/>
                  <a:gd name="T17" fmla="*/ 416 h 2293"/>
                  <a:gd name="T18" fmla="*/ 883 w 2741"/>
                  <a:gd name="T19" fmla="*/ 202 h 2293"/>
                  <a:gd name="T20" fmla="*/ 891 w 2741"/>
                  <a:gd name="T21" fmla="*/ 210 h 2293"/>
                  <a:gd name="T22" fmla="*/ 752 w 2741"/>
                  <a:gd name="T23" fmla="*/ 131 h 2293"/>
                  <a:gd name="T24" fmla="*/ 752 w 2741"/>
                  <a:gd name="T25" fmla="*/ 131 h 2293"/>
                  <a:gd name="T26" fmla="*/ 645 w 2741"/>
                  <a:gd name="T27" fmla="*/ 7 h 2293"/>
                  <a:gd name="T28" fmla="*/ 665 w 2741"/>
                  <a:gd name="T29" fmla="*/ 0 h 2293"/>
                  <a:gd name="T30" fmla="*/ 574 w 2741"/>
                  <a:gd name="T31" fmla="*/ 292 h 2293"/>
                  <a:gd name="T32" fmla="*/ 574 w 2741"/>
                  <a:gd name="T33" fmla="*/ 292 h 2293"/>
                  <a:gd name="T34" fmla="*/ 435 w 2741"/>
                  <a:gd name="T35" fmla="*/ 570 h 2293"/>
                  <a:gd name="T36" fmla="*/ 435 w 2741"/>
                  <a:gd name="T37" fmla="*/ 570 h 2293"/>
                  <a:gd name="T38" fmla="*/ 313 w 2741"/>
                  <a:gd name="T39" fmla="*/ 965 h 2293"/>
                  <a:gd name="T40" fmla="*/ 313 w 2741"/>
                  <a:gd name="T41" fmla="*/ 969 h 2293"/>
                  <a:gd name="T42" fmla="*/ 99 w 2741"/>
                  <a:gd name="T43" fmla="*/ 1262 h 2293"/>
                  <a:gd name="T44" fmla="*/ 99 w 2741"/>
                  <a:gd name="T45" fmla="*/ 1262 h 2293"/>
                  <a:gd name="T46" fmla="*/ 9 w 2741"/>
                  <a:gd name="T47" fmla="*/ 1357 h 2293"/>
                  <a:gd name="T48" fmla="*/ 13 w 2741"/>
                  <a:gd name="T49" fmla="*/ 1344 h 2293"/>
                  <a:gd name="T50" fmla="*/ 13 w 2741"/>
                  <a:gd name="T51" fmla="*/ 1499 h 2293"/>
                  <a:gd name="T52" fmla="*/ 13 w 2741"/>
                  <a:gd name="T53" fmla="*/ 1775 h 2293"/>
                  <a:gd name="T54" fmla="*/ 0 w 2741"/>
                  <a:gd name="T55" fmla="*/ 1764 h 2293"/>
                  <a:gd name="T56" fmla="*/ 1341 w 2741"/>
                  <a:gd name="T57" fmla="*/ 2100 h 2293"/>
                  <a:gd name="T58" fmla="*/ 2252 w 2741"/>
                  <a:gd name="T59" fmla="*/ 2285 h 2293"/>
                  <a:gd name="T60" fmla="*/ 2239 w 2741"/>
                  <a:gd name="T61" fmla="*/ 2293 h 2293"/>
                  <a:gd name="T62" fmla="*/ 2437 w 2741"/>
                  <a:gd name="T63" fmla="*/ 1558 h 2293"/>
                  <a:gd name="T64" fmla="*/ 2437 w 2741"/>
                  <a:gd name="T65" fmla="*/ 1554 h 2293"/>
                  <a:gd name="T66" fmla="*/ 2496 w 2741"/>
                  <a:gd name="T67" fmla="*/ 1447 h 2293"/>
                  <a:gd name="T68" fmla="*/ 2496 w 2741"/>
                  <a:gd name="T69" fmla="*/ 1459 h 2293"/>
                  <a:gd name="T70" fmla="*/ 2437 w 2741"/>
                  <a:gd name="T71" fmla="*/ 1352 h 2293"/>
                  <a:gd name="T72" fmla="*/ 2437 w 2741"/>
                  <a:gd name="T73" fmla="*/ 1340 h 2293"/>
                  <a:gd name="T74" fmla="*/ 2501 w 2741"/>
                  <a:gd name="T75" fmla="*/ 1250 h 2293"/>
                  <a:gd name="T76" fmla="*/ 2576 w 2741"/>
                  <a:gd name="T77" fmla="*/ 1139 h 2293"/>
                  <a:gd name="T78" fmla="*/ 2666 w 2741"/>
                  <a:gd name="T79" fmla="*/ 973 h 2293"/>
                  <a:gd name="T80" fmla="*/ 2741 w 2741"/>
                  <a:gd name="T81" fmla="*/ 851 h 2293"/>
                  <a:gd name="T82" fmla="*/ 2741 w 2741"/>
                  <a:gd name="T83" fmla="*/ 862 h 2293"/>
                  <a:gd name="T84" fmla="*/ 2666 w 2741"/>
                  <a:gd name="T85" fmla="*/ 771 h 2293"/>
                  <a:gd name="T86" fmla="*/ 2662 w 2741"/>
                  <a:gd name="T87" fmla="*/ 763 h 2293"/>
                  <a:gd name="T88" fmla="*/ 2662 w 2741"/>
                  <a:gd name="T89" fmla="*/ 688 h 2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41" h="2293">
                    <a:moveTo>
                      <a:pt x="2662" y="688"/>
                    </a:moveTo>
                    <a:lnTo>
                      <a:pt x="2674" y="699"/>
                    </a:lnTo>
                    <a:lnTo>
                      <a:pt x="2109" y="545"/>
                    </a:lnTo>
                    <a:lnTo>
                      <a:pt x="2113" y="545"/>
                    </a:lnTo>
                    <a:lnTo>
                      <a:pt x="1642" y="577"/>
                    </a:lnTo>
                    <a:lnTo>
                      <a:pt x="1639" y="577"/>
                    </a:lnTo>
                    <a:lnTo>
                      <a:pt x="1215" y="487"/>
                    </a:lnTo>
                    <a:lnTo>
                      <a:pt x="938" y="423"/>
                    </a:lnTo>
                    <a:lnTo>
                      <a:pt x="930" y="416"/>
                    </a:lnTo>
                    <a:lnTo>
                      <a:pt x="883" y="202"/>
                    </a:lnTo>
                    <a:lnTo>
                      <a:pt x="891" y="210"/>
                    </a:lnTo>
                    <a:lnTo>
                      <a:pt x="752" y="131"/>
                    </a:lnTo>
                    <a:lnTo>
                      <a:pt x="752" y="131"/>
                    </a:lnTo>
                    <a:lnTo>
                      <a:pt x="645" y="7"/>
                    </a:lnTo>
                    <a:lnTo>
                      <a:pt x="665" y="0"/>
                    </a:lnTo>
                    <a:lnTo>
                      <a:pt x="574" y="292"/>
                    </a:lnTo>
                    <a:lnTo>
                      <a:pt x="574" y="292"/>
                    </a:lnTo>
                    <a:lnTo>
                      <a:pt x="435" y="570"/>
                    </a:lnTo>
                    <a:lnTo>
                      <a:pt x="435" y="570"/>
                    </a:lnTo>
                    <a:lnTo>
                      <a:pt x="313" y="965"/>
                    </a:lnTo>
                    <a:lnTo>
                      <a:pt x="313" y="969"/>
                    </a:lnTo>
                    <a:lnTo>
                      <a:pt x="99" y="1262"/>
                    </a:lnTo>
                    <a:lnTo>
                      <a:pt x="99" y="1262"/>
                    </a:lnTo>
                    <a:lnTo>
                      <a:pt x="9" y="1357"/>
                    </a:lnTo>
                    <a:lnTo>
                      <a:pt x="13" y="1344"/>
                    </a:lnTo>
                    <a:lnTo>
                      <a:pt x="13" y="1499"/>
                    </a:lnTo>
                    <a:lnTo>
                      <a:pt x="13" y="1775"/>
                    </a:lnTo>
                    <a:lnTo>
                      <a:pt x="0" y="1764"/>
                    </a:lnTo>
                    <a:lnTo>
                      <a:pt x="1341" y="2100"/>
                    </a:lnTo>
                    <a:lnTo>
                      <a:pt x="2252" y="2285"/>
                    </a:lnTo>
                    <a:lnTo>
                      <a:pt x="2239" y="2293"/>
                    </a:lnTo>
                    <a:lnTo>
                      <a:pt x="2437" y="1558"/>
                    </a:lnTo>
                    <a:lnTo>
                      <a:pt x="2437" y="1554"/>
                    </a:lnTo>
                    <a:lnTo>
                      <a:pt x="2496" y="1447"/>
                    </a:lnTo>
                    <a:lnTo>
                      <a:pt x="2496" y="1459"/>
                    </a:lnTo>
                    <a:lnTo>
                      <a:pt x="2437" y="1352"/>
                    </a:lnTo>
                    <a:lnTo>
                      <a:pt x="2437" y="1340"/>
                    </a:lnTo>
                    <a:lnTo>
                      <a:pt x="2501" y="1250"/>
                    </a:lnTo>
                    <a:lnTo>
                      <a:pt x="2576" y="1139"/>
                    </a:lnTo>
                    <a:lnTo>
                      <a:pt x="2666" y="973"/>
                    </a:lnTo>
                    <a:lnTo>
                      <a:pt x="2741" y="851"/>
                    </a:lnTo>
                    <a:lnTo>
                      <a:pt x="2741" y="862"/>
                    </a:lnTo>
                    <a:lnTo>
                      <a:pt x="2666" y="771"/>
                    </a:lnTo>
                    <a:lnTo>
                      <a:pt x="2662" y="763"/>
                    </a:lnTo>
                    <a:lnTo>
                      <a:pt x="2662" y="68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1" name="Freeform 136"/>
              <p:cNvSpPr>
                <a:spLocks/>
              </p:cNvSpPr>
              <p:nvPr/>
            </p:nvSpPr>
            <p:spPr bwMode="auto">
              <a:xfrm>
                <a:off x="375" y="962"/>
                <a:ext cx="695" cy="581"/>
              </a:xfrm>
              <a:custGeom>
                <a:avLst/>
                <a:gdLst>
                  <a:gd name="T0" fmla="*/ 2698 w 2777"/>
                  <a:gd name="T1" fmla="*/ 775 h 2322"/>
                  <a:gd name="T2" fmla="*/ 2698 w 2777"/>
                  <a:gd name="T3" fmla="*/ 767 h 2322"/>
                  <a:gd name="T4" fmla="*/ 2773 w 2777"/>
                  <a:gd name="T5" fmla="*/ 863 h 2322"/>
                  <a:gd name="T6" fmla="*/ 2777 w 2777"/>
                  <a:gd name="T7" fmla="*/ 867 h 2322"/>
                  <a:gd name="T8" fmla="*/ 2773 w 2777"/>
                  <a:gd name="T9" fmla="*/ 874 h 2322"/>
                  <a:gd name="T10" fmla="*/ 2698 w 2777"/>
                  <a:gd name="T11" fmla="*/ 996 h 2322"/>
                  <a:gd name="T12" fmla="*/ 2606 w 2777"/>
                  <a:gd name="T13" fmla="*/ 1167 h 2322"/>
                  <a:gd name="T14" fmla="*/ 2531 w 2777"/>
                  <a:gd name="T15" fmla="*/ 1274 h 2322"/>
                  <a:gd name="T16" fmla="*/ 2467 w 2777"/>
                  <a:gd name="T17" fmla="*/ 1364 h 2322"/>
                  <a:gd name="T18" fmla="*/ 2467 w 2777"/>
                  <a:gd name="T19" fmla="*/ 1352 h 2322"/>
                  <a:gd name="T20" fmla="*/ 2531 w 2777"/>
                  <a:gd name="T21" fmla="*/ 1459 h 2322"/>
                  <a:gd name="T22" fmla="*/ 2531 w 2777"/>
                  <a:gd name="T23" fmla="*/ 1471 h 2322"/>
                  <a:gd name="T24" fmla="*/ 2467 w 2777"/>
                  <a:gd name="T25" fmla="*/ 1578 h 2322"/>
                  <a:gd name="T26" fmla="*/ 2471 w 2777"/>
                  <a:gd name="T27" fmla="*/ 1574 h 2322"/>
                  <a:gd name="T28" fmla="*/ 2274 w 2777"/>
                  <a:gd name="T29" fmla="*/ 2310 h 2322"/>
                  <a:gd name="T30" fmla="*/ 2266 w 2777"/>
                  <a:gd name="T31" fmla="*/ 2318 h 2322"/>
                  <a:gd name="T32" fmla="*/ 2259 w 2777"/>
                  <a:gd name="T33" fmla="*/ 2322 h 2322"/>
                  <a:gd name="T34" fmla="*/ 1344 w 2777"/>
                  <a:gd name="T35" fmla="*/ 2136 h 2322"/>
                  <a:gd name="T36" fmla="*/ 7 w 2777"/>
                  <a:gd name="T37" fmla="*/ 1800 h 2322"/>
                  <a:gd name="T38" fmla="*/ 0 w 2777"/>
                  <a:gd name="T39" fmla="*/ 1795 h 2322"/>
                  <a:gd name="T40" fmla="*/ 0 w 2777"/>
                  <a:gd name="T41" fmla="*/ 1787 h 2322"/>
                  <a:gd name="T42" fmla="*/ 0 w 2777"/>
                  <a:gd name="T43" fmla="*/ 1511 h 2322"/>
                  <a:gd name="T44" fmla="*/ 0 w 2777"/>
                  <a:gd name="T45" fmla="*/ 1356 h 2322"/>
                  <a:gd name="T46" fmla="*/ 0 w 2777"/>
                  <a:gd name="T47" fmla="*/ 1349 h 2322"/>
                  <a:gd name="T48" fmla="*/ 95 w 2777"/>
                  <a:gd name="T49" fmla="*/ 1258 h 2322"/>
                  <a:gd name="T50" fmla="*/ 91 w 2777"/>
                  <a:gd name="T51" fmla="*/ 1258 h 2322"/>
                  <a:gd name="T52" fmla="*/ 305 w 2777"/>
                  <a:gd name="T53" fmla="*/ 970 h 2322"/>
                  <a:gd name="T54" fmla="*/ 305 w 2777"/>
                  <a:gd name="T55" fmla="*/ 973 h 2322"/>
                  <a:gd name="T56" fmla="*/ 423 w 2777"/>
                  <a:gd name="T57" fmla="*/ 574 h 2322"/>
                  <a:gd name="T58" fmla="*/ 427 w 2777"/>
                  <a:gd name="T59" fmla="*/ 574 h 2322"/>
                  <a:gd name="T60" fmla="*/ 562 w 2777"/>
                  <a:gd name="T61" fmla="*/ 297 h 2322"/>
                  <a:gd name="T62" fmla="*/ 562 w 2777"/>
                  <a:gd name="T63" fmla="*/ 297 h 2322"/>
                  <a:gd name="T64" fmla="*/ 652 w 2777"/>
                  <a:gd name="T65" fmla="*/ 8 h 2322"/>
                  <a:gd name="T66" fmla="*/ 660 w 2777"/>
                  <a:gd name="T67" fmla="*/ 0 h 2322"/>
                  <a:gd name="T68" fmla="*/ 673 w 2777"/>
                  <a:gd name="T69" fmla="*/ 4 h 2322"/>
                  <a:gd name="T70" fmla="*/ 779 w 2777"/>
                  <a:gd name="T71" fmla="*/ 126 h 2322"/>
                  <a:gd name="T72" fmla="*/ 776 w 2777"/>
                  <a:gd name="T73" fmla="*/ 123 h 2322"/>
                  <a:gd name="T74" fmla="*/ 913 w 2777"/>
                  <a:gd name="T75" fmla="*/ 198 h 2322"/>
                  <a:gd name="T76" fmla="*/ 917 w 2777"/>
                  <a:gd name="T77" fmla="*/ 205 h 2322"/>
                  <a:gd name="T78" fmla="*/ 965 w 2777"/>
                  <a:gd name="T79" fmla="*/ 424 h 2322"/>
                  <a:gd name="T80" fmla="*/ 958 w 2777"/>
                  <a:gd name="T81" fmla="*/ 411 h 2322"/>
                  <a:gd name="T82" fmla="*/ 1230 w 2777"/>
                  <a:gd name="T83" fmla="*/ 475 h 2322"/>
                  <a:gd name="T84" fmla="*/ 1653 w 2777"/>
                  <a:gd name="T85" fmla="*/ 565 h 2322"/>
                  <a:gd name="T86" fmla="*/ 1653 w 2777"/>
                  <a:gd name="T87" fmla="*/ 565 h 2322"/>
                  <a:gd name="T88" fmla="*/ 2124 w 2777"/>
                  <a:gd name="T89" fmla="*/ 535 h 2322"/>
                  <a:gd name="T90" fmla="*/ 2128 w 2777"/>
                  <a:gd name="T91" fmla="*/ 535 h 2322"/>
                  <a:gd name="T92" fmla="*/ 2689 w 2777"/>
                  <a:gd name="T93" fmla="*/ 688 h 2322"/>
                  <a:gd name="T94" fmla="*/ 2698 w 2777"/>
                  <a:gd name="T95" fmla="*/ 692 h 2322"/>
                  <a:gd name="T96" fmla="*/ 2698 w 2777"/>
                  <a:gd name="T97" fmla="*/ 700 h 2322"/>
                  <a:gd name="T98" fmla="*/ 2698 w 2777"/>
                  <a:gd name="T99" fmla="*/ 775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77" h="2322">
                    <a:moveTo>
                      <a:pt x="2698" y="775"/>
                    </a:moveTo>
                    <a:lnTo>
                      <a:pt x="2698" y="767"/>
                    </a:lnTo>
                    <a:lnTo>
                      <a:pt x="2773" y="863"/>
                    </a:lnTo>
                    <a:lnTo>
                      <a:pt x="2777" y="867"/>
                    </a:lnTo>
                    <a:lnTo>
                      <a:pt x="2773" y="874"/>
                    </a:lnTo>
                    <a:lnTo>
                      <a:pt x="2698" y="996"/>
                    </a:lnTo>
                    <a:lnTo>
                      <a:pt x="2606" y="1167"/>
                    </a:lnTo>
                    <a:lnTo>
                      <a:pt x="2531" y="1274"/>
                    </a:lnTo>
                    <a:lnTo>
                      <a:pt x="2467" y="1364"/>
                    </a:lnTo>
                    <a:lnTo>
                      <a:pt x="2467" y="1352"/>
                    </a:lnTo>
                    <a:lnTo>
                      <a:pt x="2531" y="1459"/>
                    </a:lnTo>
                    <a:lnTo>
                      <a:pt x="2531" y="1471"/>
                    </a:lnTo>
                    <a:lnTo>
                      <a:pt x="2467" y="1578"/>
                    </a:lnTo>
                    <a:lnTo>
                      <a:pt x="2471" y="1574"/>
                    </a:lnTo>
                    <a:lnTo>
                      <a:pt x="2274" y="2310"/>
                    </a:lnTo>
                    <a:lnTo>
                      <a:pt x="2266" y="2318"/>
                    </a:lnTo>
                    <a:lnTo>
                      <a:pt x="2259" y="2322"/>
                    </a:lnTo>
                    <a:lnTo>
                      <a:pt x="1344" y="2136"/>
                    </a:lnTo>
                    <a:lnTo>
                      <a:pt x="7" y="1800"/>
                    </a:lnTo>
                    <a:lnTo>
                      <a:pt x="0" y="1795"/>
                    </a:lnTo>
                    <a:lnTo>
                      <a:pt x="0" y="1787"/>
                    </a:lnTo>
                    <a:lnTo>
                      <a:pt x="0" y="1511"/>
                    </a:lnTo>
                    <a:lnTo>
                      <a:pt x="0" y="1356"/>
                    </a:lnTo>
                    <a:lnTo>
                      <a:pt x="0" y="1349"/>
                    </a:lnTo>
                    <a:lnTo>
                      <a:pt x="95" y="1258"/>
                    </a:lnTo>
                    <a:lnTo>
                      <a:pt x="91" y="1258"/>
                    </a:lnTo>
                    <a:lnTo>
                      <a:pt x="305" y="970"/>
                    </a:lnTo>
                    <a:lnTo>
                      <a:pt x="305" y="973"/>
                    </a:lnTo>
                    <a:lnTo>
                      <a:pt x="423" y="574"/>
                    </a:lnTo>
                    <a:lnTo>
                      <a:pt x="427" y="574"/>
                    </a:lnTo>
                    <a:lnTo>
                      <a:pt x="562" y="297"/>
                    </a:lnTo>
                    <a:lnTo>
                      <a:pt x="562" y="297"/>
                    </a:lnTo>
                    <a:lnTo>
                      <a:pt x="652" y="8"/>
                    </a:lnTo>
                    <a:lnTo>
                      <a:pt x="660" y="0"/>
                    </a:lnTo>
                    <a:lnTo>
                      <a:pt x="673" y="4"/>
                    </a:lnTo>
                    <a:lnTo>
                      <a:pt x="779" y="126"/>
                    </a:lnTo>
                    <a:lnTo>
                      <a:pt x="776" y="123"/>
                    </a:lnTo>
                    <a:lnTo>
                      <a:pt x="913" y="198"/>
                    </a:lnTo>
                    <a:lnTo>
                      <a:pt x="917" y="205"/>
                    </a:lnTo>
                    <a:lnTo>
                      <a:pt x="965" y="424"/>
                    </a:lnTo>
                    <a:lnTo>
                      <a:pt x="958" y="411"/>
                    </a:lnTo>
                    <a:lnTo>
                      <a:pt x="1230" y="475"/>
                    </a:lnTo>
                    <a:lnTo>
                      <a:pt x="1653" y="565"/>
                    </a:lnTo>
                    <a:lnTo>
                      <a:pt x="1653" y="565"/>
                    </a:lnTo>
                    <a:lnTo>
                      <a:pt x="2124" y="535"/>
                    </a:lnTo>
                    <a:lnTo>
                      <a:pt x="2128" y="535"/>
                    </a:lnTo>
                    <a:lnTo>
                      <a:pt x="2689" y="688"/>
                    </a:lnTo>
                    <a:lnTo>
                      <a:pt x="2698" y="692"/>
                    </a:lnTo>
                    <a:lnTo>
                      <a:pt x="2698" y="700"/>
                    </a:lnTo>
                    <a:lnTo>
                      <a:pt x="2698" y="77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2" name="Freeform 137"/>
              <p:cNvSpPr>
                <a:spLocks/>
              </p:cNvSpPr>
              <p:nvPr/>
            </p:nvSpPr>
            <p:spPr bwMode="auto">
              <a:xfrm>
                <a:off x="341" y="1410"/>
                <a:ext cx="664" cy="1130"/>
              </a:xfrm>
              <a:custGeom>
                <a:avLst/>
                <a:gdLst>
                  <a:gd name="T0" fmla="*/ 1487 w 2659"/>
                  <a:gd name="T1" fmla="*/ 337 h 4521"/>
                  <a:gd name="T2" fmla="*/ 150 w 2659"/>
                  <a:gd name="T3" fmla="*/ 0 h 4521"/>
                  <a:gd name="T4" fmla="*/ 150 w 2659"/>
                  <a:gd name="T5" fmla="*/ 135 h 4521"/>
                  <a:gd name="T6" fmla="*/ 28 w 2659"/>
                  <a:gd name="T7" fmla="*/ 444 h 4521"/>
                  <a:gd name="T8" fmla="*/ 0 w 2659"/>
                  <a:gd name="T9" fmla="*/ 902 h 4521"/>
                  <a:gd name="T10" fmla="*/ 0 w 2659"/>
                  <a:gd name="T11" fmla="*/ 1009 h 4521"/>
                  <a:gd name="T12" fmla="*/ 120 w 2659"/>
                  <a:gd name="T13" fmla="*/ 1654 h 4521"/>
                  <a:gd name="T14" fmla="*/ 150 w 2659"/>
                  <a:gd name="T15" fmla="*/ 1792 h 4521"/>
                  <a:gd name="T16" fmla="*/ 242 w 2659"/>
                  <a:gd name="T17" fmla="*/ 1654 h 4521"/>
                  <a:gd name="T18" fmla="*/ 471 w 2659"/>
                  <a:gd name="T19" fmla="*/ 1776 h 4521"/>
                  <a:gd name="T20" fmla="*/ 242 w 2659"/>
                  <a:gd name="T21" fmla="*/ 1776 h 4521"/>
                  <a:gd name="T22" fmla="*/ 257 w 2659"/>
                  <a:gd name="T23" fmla="*/ 1961 h 4521"/>
                  <a:gd name="T24" fmla="*/ 150 w 2659"/>
                  <a:gd name="T25" fmla="*/ 1867 h 4521"/>
                  <a:gd name="T26" fmla="*/ 150 w 2659"/>
                  <a:gd name="T27" fmla="*/ 2085 h 4521"/>
                  <a:gd name="T28" fmla="*/ 195 w 2659"/>
                  <a:gd name="T29" fmla="*/ 2160 h 4521"/>
                  <a:gd name="T30" fmla="*/ 257 w 2659"/>
                  <a:gd name="T31" fmla="*/ 2267 h 4521"/>
                  <a:gd name="T32" fmla="*/ 195 w 2659"/>
                  <a:gd name="T33" fmla="*/ 2342 h 4521"/>
                  <a:gd name="T34" fmla="*/ 317 w 2659"/>
                  <a:gd name="T35" fmla="*/ 2681 h 4521"/>
                  <a:gd name="T36" fmla="*/ 455 w 2659"/>
                  <a:gd name="T37" fmla="*/ 2970 h 4521"/>
                  <a:gd name="T38" fmla="*/ 455 w 2659"/>
                  <a:gd name="T39" fmla="*/ 3338 h 4521"/>
                  <a:gd name="T40" fmla="*/ 851 w 2659"/>
                  <a:gd name="T41" fmla="*/ 3444 h 4521"/>
                  <a:gd name="T42" fmla="*/ 894 w 2659"/>
                  <a:gd name="T43" fmla="*/ 3631 h 4521"/>
                  <a:gd name="T44" fmla="*/ 1168 w 2659"/>
                  <a:gd name="T45" fmla="*/ 3707 h 4521"/>
                  <a:gd name="T46" fmla="*/ 1168 w 2659"/>
                  <a:gd name="T47" fmla="*/ 3844 h 4521"/>
                  <a:gd name="T48" fmla="*/ 1243 w 2659"/>
                  <a:gd name="T49" fmla="*/ 3860 h 4521"/>
                  <a:gd name="T50" fmla="*/ 1429 w 2659"/>
                  <a:gd name="T51" fmla="*/ 4153 h 4521"/>
                  <a:gd name="T52" fmla="*/ 1429 w 2659"/>
                  <a:gd name="T53" fmla="*/ 4382 h 4521"/>
                  <a:gd name="T54" fmla="*/ 2321 w 2659"/>
                  <a:gd name="T55" fmla="*/ 4521 h 4521"/>
                  <a:gd name="T56" fmla="*/ 2381 w 2659"/>
                  <a:gd name="T57" fmla="*/ 4505 h 4521"/>
                  <a:gd name="T58" fmla="*/ 2460 w 2659"/>
                  <a:gd name="T59" fmla="*/ 4382 h 4521"/>
                  <a:gd name="T60" fmla="*/ 2381 w 2659"/>
                  <a:gd name="T61" fmla="*/ 4382 h 4521"/>
                  <a:gd name="T62" fmla="*/ 2398 w 2659"/>
                  <a:gd name="T63" fmla="*/ 4213 h 4521"/>
                  <a:gd name="T64" fmla="*/ 2520 w 2659"/>
                  <a:gd name="T65" fmla="*/ 4031 h 4521"/>
                  <a:gd name="T66" fmla="*/ 2659 w 2659"/>
                  <a:gd name="T67" fmla="*/ 3860 h 4521"/>
                  <a:gd name="T68" fmla="*/ 2610 w 2659"/>
                  <a:gd name="T69" fmla="*/ 3769 h 4521"/>
                  <a:gd name="T70" fmla="*/ 2595 w 2659"/>
                  <a:gd name="T71" fmla="*/ 3551 h 4521"/>
                  <a:gd name="T72" fmla="*/ 1123 w 2659"/>
                  <a:gd name="T73" fmla="*/ 1562 h 4521"/>
                  <a:gd name="T74" fmla="*/ 1487 w 2659"/>
                  <a:gd name="T75" fmla="*/ 337 h 4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59" h="4521">
                    <a:moveTo>
                      <a:pt x="1487" y="337"/>
                    </a:moveTo>
                    <a:lnTo>
                      <a:pt x="150" y="0"/>
                    </a:lnTo>
                    <a:lnTo>
                      <a:pt x="150" y="135"/>
                    </a:lnTo>
                    <a:lnTo>
                      <a:pt x="28" y="444"/>
                    </a:lnTo>
                    <a:lnTo>
                      <a:pt x="0" y="902"/>
                    </a:lnTo>
                    <a:lnTo>
                      <a:pt x="0" y="1009"/>
                    </a:lnTo>
                    <a:lnTo>
                      <a:pt x="120" y="1654"/>
                    </a:lnTo>
                    <a:lnTo>
                      <a:pt x="150" y="1792"/>
                    </a:lnTo>
                    <a:lnTo>
                      <a:pt x="242" y="1654"/>
                    </a:lnTo>
                    <a:lnTo>
                      <a:pt x="471" y="1776"/>
                    </a:lnTo>
                    <a:lnTo>
                      <a:pt x="242" y="1776"/>
                    </a:lnTo>
                    <a:lnTo>
                      <a:pt x="257" y="1961"/>
                    </a:lnTo>
                    <a:lnTo>
                      <a:pt x="150" y="1867"/>
                    </a:lnTo>
                    <a:lnTo>
                      <a:pt x="150" y="2085"/>
                    </a:lnTo>
                    <a:lnTo>
                      <a:pt x="195" y="2160"/>
                    </a:lnTo>
                    <a:lnTo>
                      <a:pt x="257" y="2267"/>
                    </a:lnTo>
                    <a:lnTo>
                      <a:pt x="195" y="2342"/>
                    </a:lnTo>
                    <a:lnTo>
                      <a:pt x="317" y="2681"/>
                    </a:lnTo>
                    <a:lnTo>
                      <a:pt x="455" y="2970"/>
                    </a:lnTo>
                    <a:lnTo>
                      <a:pt x="455" y="3338"/>
                    </a:lnTo>
                    <a:lnTo>
                      <a:pt x="851" y="3444"/>
                    </a:lnTo>
                    <a:lnTo>
                      <a:pt x="894" y="3631"/>
                    </a:lnTo>
                    <a:lnTo>
                      <a:pt x="1168" y="3707"/>
                    </a:lnTo>
                    <a:lnTo>
                      <a:pt x="1168" y="3844"/>
                    </a:lnTo>
                    <a:lnTo>
                      <a:pt x="1243" y="3860"/>
                    </a:lnTo>
                    <a:lnTo>
                      <a:pt x="1429" y="4153"/>
                    </a:lnTo>
                    <a:lnTo>
                      <a:pt x="1429" y="4382"/>
                    </a:lnTo>
                    <a:lnTo>
                      <a:pt x="2321" y="4521"/>
                    </a:lnTo>
                    <a:lnTo>
                      <a:pt x="2381" y="4505"/>
                    </a:lnTo>
                    <a:lnTo>
                      <a:pt x="2460" y="4382"/>
                    </a:lnTo>
                    <a:lnTo>
                      <a:pt x="2381" y="4382"/>
                    </a:lnTo>
                    <a:lnTo>
                      <a:pt x="2398" y="4213"/>
                    </a:lnTo>
                    <a:lnTo>
                      <a:pt x="2520" y="4031"/>
                    </a:lnTo>
                    <a:lnTo>
                      <a:pt x="2659" y="3860"/>
                    </a:lnTo>
                    <a:lnTo>
                      <a:pt x="2610" y="3769"/>
                    </a:lnTo>
                    <a:lnTo>
                      <a:pt x="2595" y="3551"/>
                    </a:lnTo>
                    <a:lnTo>
                      <a:pt x="1123" y="1562"/>
                    </a:lnTo>
                    <a:lnTo>
                      <a:pt x="1487" y="337"/>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3" name="Freeform 138"/>
              <p:cNvSpPr>
                <a:spLocks noEditPoints="1"/>
              </p:cNvSpPr>
              <p:nvPr/>
            </p:nvSpPr>
            <p:spPr bwMode="auto">
              <a:xfrm>
                <a:off x="337" y="1407"/>
                <a:ext cx="671" cy="1136"/>
              </a:xfrm>
              <a:custGeom>
                <a:avLst/>
                <a:gdLst>
                  <a:gd name="T0" fmla="*/ 161 w 2685"/>
                  <a:gd name="T1" fmla="*/ 20 h 4543"/>
                  <a:gd name="T2" fmla="*/ 178 w 2685"/>
                  <a:gd name="T3" fmla="*/ 154 h 4543"/>
                  <a:gd name="T4" fmla="*/ 28 w 2685"/>
                  <a:gd name="T5" fmla="*/ 913 h 4543"/>
                  <a:gd name="T6" fmla="*/ 178 w 2685"/>
                  <a:gd name="T7" fmla="*/ 1799 h 4543"/>
                  <a:gd name="T8" fmla="*/ 253 w 2685"/>
                  <a:gd name="T9" fmla="*/ 1653 h 4543"/>
                  <a:gd name="T10" fmla="*/ 493 w 2685"/>
                  <a:gd name="T11" fmla="*/ 1783 h 4543"/>
                  <a:gd name="T12" fmla="*/ 486 w 2685"/>
                  <a:gd name="T13" fmla="*/ 1799 h 4543"/>
                  <a:gd name="T14" fmla="*/ 285 w 2685"/>
                  <a:gd name="T15" fmla="*/ 1969 h 4543"/>
                  <a:gd name="T16" fmla="*/ 268 w 2685"/>
                  <a:gd name="T17" fmla="*/ 1981 h 4543"/>
                  <a:gd name="T18" fmla="*/ 178 w 2685"/>
                  <a:gd name="T19" fmla="*/ 1878 h 4543"/>
                  <a:gd name="T20" fmla="*/ 221 w 2685"/>
                  <a:gd name="T21" fmla="*/ 2163 h 4543"/>
                  <a:gd name="T22" fmla="*/ 281 w 2685"/>
                  <a:gd name="T23" fmla="*/ 2285 h 4543"/>
                  <a:gd name="T24" fmla="*/ 343 w 2685"/>
                  <a:gd name="T25" fmla="*/ 2689 h 4543"/>
                  <a:gd name="T26" fmla="*/ 482 w 2685"/>
                  <a:gd name="T27" fmla="*/ 3349 h 4543"/>
                  <a:gd name="T28" fmla="*/ 877 w 2685"/>
                  <a:gd name="T29" fmla="*/ 3455 h 4543"/>
                  <a:gd name="T30" fmla="*/ 1187 w 2685"/>
                  <a:gd name="T31" fmla="*/ 3705 h 4543"/>
                  <a:gd name="T32" fmla="*/ 1194 w 2685"/>
                  <a:gd name="T33" fmla="*/ 3855 h 4543"/>
                  <a:gd name="T34" fmla="*/ 1269 w 2685"/>
                  <a:gd name="T35" fmla="*/ 3864 h 4543"/>
                  <a:gd name="T36" fmla="*/ 1455 w 2685"/>
                  <a:gd name="T37" fmla="*/ 4393 h 4543"/>
                  <a:gd name="T38" fmla="*/ 2333 w 2685"/>
                  <a:gd name="T39" fmla="*/ 4520 h 4543"/>
                  <a:gd name="T40" fmla="*/ 2464 w 2685"/>
                  <a:gd name="T41" fmla="*/ 4385 h 4543"/>
                  <a:gd name="T42" fmla="*/ 2389 w 2685"/>
                  <a:gd name="T43" fmla="*/ 4402 h 4543"/>
                  <a:gd name="T44" fmla="*/ 2404 w 2685"/>
                  <a:gd name="T45" fmla="*/ 4215 h 4543"/>
                  <a:gd name="T46" fmla="*/ 2661 w 2685"/>
                  <a:gd name="T47" fmla="*/ 3875 h 4543"/>
                  <a:gd name="T48" fmla="*/ 2599 w 2685"/>
                  <a:gd name="T49" fmla="*/ 3566 h 4543"/>
                  <a:gd name="T50" fmla="*/ 1127 w 2685"/>
                  <a:gd name="T51" fmla="*/ 1569 h 4543"/>
                  <a:gd name="T52" fmla="*/ 1147 w 2685"/>
                  <a:gd name="T53" fmla="*/ 1565 h 4543"/>
                  <a:gd name="T54" fmla="*/ 2638 w 2685"/>
                  <a:gd name="T55" fmla="*/ 3776 h 4543"/>
                  <a:gd name="T56" fmla="*/ 2685 w 2685"/>
                  <a:gd name="T57" fmla="*/ 3871 h 4543"/>
                  <a:gd name="T58" fmla="*/ 2424 w 2685"/>
                  <a:gd name="T59" fmla="*/ 4231 h 4543"/>
                  <a:gd name="T60" fmla="*/ 2396 w 2685"/>
                  <a:gd name="T61" fmla="*/ 4381 h 4543"/>
                  <a:gd name="T62" fmla="*/ 2483 w 2685"/>
                  <a:gd name="T63" fmla="*/ 4397 h 4543"/>
                  <a:gd name="T64" fmla="*/ 2342 w 2685"/>
                  <a:gd name="T65" fmla="*/ 4539 h 4543"/>
                  <a:gd name="T66" fmla="*/ 1431 w 2685"/>
                  <a:gd name="T67" fmla="*/ 4402 h 4543"/>
                  <a:gd name="T68" fmla="*/ 1431 w 2685"/>
                  <a:gd name="T69" fmla="*/ 4168 h 4543"/>
                  <a:gd name="T70" fmla="*/ 1183 w 2685"/>
                  <a:gd name="T71" fmla="*/ 3868 h 4543"/>
                  <a:gd name="T72" fmla="*/ 1170 w 2685"/>
                  <a:gd name="T73" fmla="*/ 3718 h 4543"/>
                  <a:gd name="T74" fmla="*/ 898 w 2685"/>
                  <a:gd name="T75" fmla="*/ 3646 h 4543"/>
                  <a:gd name="T76" fmla="*/ 467 w 2685"/>
                  <a:gd name="T77" fmla="*/ 3361 h 4543"/>
                  <a:gd name="T78" fmla="*/ 459 w 2685"/>
                  <a:gd name="T79" fmla="*/ 2981 h 4543"/>
                  <a:gd name="T80" fmla="*/ 201 w 2685"/>
                  <a:gd name="T81" fmla="*/ 2357 h 4543"/>
                  <a:gd name="T82" fmla="*/ 261 w 2685"/>
                  <a:gd name="T83" fmla="*/ 2282 h 4543"/>
                  <a:gd name="T84" fmla="*/ 154 w 2685"/>
                  <a:gd name="T85" fmla="*/ 2096 h 4543"/>
                  <a:gd name="T86" fmla="*/ 161 w 2685"/>
                  <a:gd name="T87" fmla="*/ 1871 h 4543"/>
                  <a:gd name="T88" fmla="*/ 281 w 2685"/>
                  <a:gd name="T89" fmla="*/ 1961 h 4543"/>
                  <a:gd name="T90" fmla="*/ 249 w 2685"/>
                  <a:gd name="T91" fmla="*/ 1779 h 4543"/>
                  <a:gd name="T92" fmla="*/ 478 w 2685"/>
                  <a:gd name="T93" fmla="*/ 1799 h 4543"/>
                  <a:gd name="T94" fmla="*/ 174 w 2685"/>
                  <a:gd name="T95" fmla="*/ 1811 h 4543"/>
                  <a:gd name="T96" fmla="*/ 158 w 2685"/>
                  <a:gd name="T97" fmla="*/ 1811 h 4543"/>
                  <a:gd name="T98" fmla="*/ 4 w 2685"/>
                  <a:gd name="T99" fmla="*/ 1024 h 4543"/>
                  <a:gd name="T100" fmla="*/ 32 w 2685"/>
                  <a:gd name="T101" fmla="*/ 455 h 4543"/>
                  <a:gd name="T102" fmla="*/ 154 w 2685"/>
                  <a:gd name="T103" fmla="*/ 146 h 4543"/>
                  <a:gd name="T104" fmla="*/ 170 w 2685"/>
                  <a:gd name="T105" fmla="*/ 0 h 4543"/>
                  <a:gd name="T106" fmla="*/ 1515 w 2685"/>
                  <a:gd name="T107" fmla="*/ 352 h 4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85" h="4543">
                    <a:moveTo>
                      <a:pt x="1491" y="343"/>
                    </a:moveTo>
                    <a:lnTo>
                      <a:pt x="1498" y="360"/>
                    </a:lnTo>
                    <a:lnTo>
                      <a:pt x="161" y="20"/>
                    </a:lnTo>
                    <a:lnTo>
                      <a:pt x="178" y="11"/>
                    </a:lnTo>
                    <a:lnTo>
                      <a:pt x="178" y="146"/>
                    </a:lnTo>
                    <a:lnTo>
                      <a:pt x="178" y="154"/>
                    </a:lnTo>
                    <a:lnTo>
                      <a:pt x="55" y="459"/>
                    </a:lnTo>
                    <a:lnTo>
                      <a:pt x="55" y="455"/>
                    </a:lnTo>
                    <a:lnTo>
                      <a:pt x="28" y="913"/>
                    </a:lnTo>
                    <a:lnTo>
                      <a:pt x="28" y="1020"/>
                    </a:lnTo>
                    <a:lnTo>
                      <a:pt x="146" y="1661"/>
                    </a:lnTo>
                    <a:lnTo>
                      <a:pt x="178" y="1799"/>
                    </a:lnTo>
                    <a:lnTo>
                      <a:pt x="154" y="1796"/>
                    </a:lnTo>
                    <a:lnTo>
                      <a:pt x="245" y="1657"/>
                    </a:lnTo>
                    <a:lnTo>
                      <a:pt x="253" y="1653"/>
                    </a:lnTo>
                    <a:lnTo>
                      <a:pt x="261" y="1653"/>
                    </a:lnTo>
                    <a:lnTo>
                      <a:pt x="490" y="1775"/>
                    </a:lnTo>
                    <a:lnTo>
                      <a:pt x="493" y="1783"/>
                    </a:lnTo>
                    <a:lnTo>
                      <a:pt x="498" y="1791"/>
                    </a:lnTo>
                    <a:lnTo>
                      <a:pt x="490" y="1796"/>
                    </a:lnTo>
                    <a:lnTo>
                      <a:pt x="486" y="1799"/>
                    </a:lnTo>
                    <a:lnTo>
                      <a:pt x="257" y="1799"/>
                    </a:lnTo>
                    <a:lnTo>
                      <a:pt x="268" y="1787"/>
                    </a:lnTo>
                    <a:lnTo>
                      <a:pt x="285" y="1969"/>
                    </a:lnTo>
                    <a:lnTo>
                      <a:pt x="281" y="1978"/>
                    </a:lnTo>
                    <a:lnTo>
                      <a:pt x="276" y="1981"/>
                    </a:lnTo>
                    <a:lnTo>
                      <a:pt x="268" y="1981"/>
                    </a:lnTo>
                    <a:lnTo>
                      <a:pt x="264" y="1981"/>
                    </a:lnTo>
                    <a:lnTo>
                      <a:pt x="158" y="1890"/>
                    </a:lnTo>
                    <a:lnTo>
                      <a:pt x="178" y="1878"/>
                    </a:lnTo>
                    <a:lnTo>
                      <a:pt x="178" y="2096"/>
                    </a:lnTo>
                    <a:lnTo>
                      <a:pt x="178" y="2088"/>
                    </a:lnTo>
                    <a:lnTo>
                      <a:pt x="221" y="2163"/>
                    </a:lnTo>
                    <a:lnTo>
                      <a:pt x="281" y="2274"/>
                    </a:lnTo>
                    <a:lnTo>
                      <a:pt x="285" y="2278"/>
                    </a:lnTo>
                    <a:lnTo>
                      <a:pt x="281" y="2285"/>
                    </a:lnTo>
                    <a:lnTo>
                      <a:pt x="221" y="2360"/>
                    </a:lnTo>
                    <a:lnTo>
                      <a:pt x="221" y="2349"/>
                    </a:lnTo>
                    <a:lnTo>
                      <a:pt x="343" y="2689"/>
                    </a:lnTo>
                    <a:lnTo>
                      <a:pt x="478" y="2977"/>
                    </a:lnTo>
                    <a:lnTo>
                      <a:pt x="482" y="2981"/>
                    </a:lnTo>
                    <a:lnTo>
                      <a:pt x="482" y="3349"/>
                    </a:lnTo>
                    <a:lnTo>
                      <a:pt x="474" y="3337"/>
                    </a:lnTo>
                    <a:lnTo>
                      <a:pt x="866" y="3444"/>
                    </a:lnTo>
                    <a:lnTo>
                      <a:pt x="877" y="3455"/>
                    </a:lnTo>
                    <a:lnTo>
                      <a:pt x="921" y="3637"/>
                    </a:lnTo>
                    <a:lnTo>
                      <a:pt x="913" y="3630"/>
                    </a:lnTo>
                    <a:lnTo>
                      <a:pt x="1187" y="3705"/>
                    </a:lnTo>
                    <a:lnTo>
                      <a:pt x="1194" y="3709"/>
                    </a:lnTo>
                    <a:lnTo>
                      <a:pt x="1194" y="3718"/>
                    </a:lnTo>
                    <a:lnTo>
                      <a:pt x="1194" y="3855"/>
                    </a:lnTo>
                    <a:lnTo>
                      <a:pt x="1187" y="3843"/>
                    </a:lnTo>
                    <a:lnTo>
                      <a:pt x="1262" y="3860"/>
                    </a:lnTo>
                    <a:lnTo>
                      <a:pt x="1269" y="3864"/>
                    </a:lnTo>
                    <a:lnTo>
                      <a:pt x="1451" y="4156"/>
                    </a:lnTo>
                    <a:lnTo>
                      <a:pt x="1455" y="4164"/>
                    </a:lnTo>
                    <a:lnTo>
                      <a:pt x="1455" y="4393"/>
                    </a:lnTo>
                    <a:lnTo>
                      <a:pt x="1444" y="4381"/>
                    </a:lnTo>
                    <a:lnTo>
                      <a:pt x="2342" y="4520"/>
                    </a:lnTo>
                    <a:lnTo>
                      <a:pt x="2333" y="4520"/>
                    </a:lnTo>
                    <a:lnTo>
                      <a:pt x="2396" y="4504"/>
                    </a:lnTo>
                    <a:lnTo>
                      <a:pt x="2389" y="4507"/>
                    </a:lnTo>
                    <a:lnTo>
                      <a:pt x="2464" y="4385"/>
                    </a:lnTo>
                    <a:lnTo>
                      <a:pt x="2475" y="4406"/>
                    </a:lnTo>
                    <a:lnTo>
                      <a:pt x="2396" y="4406"/>
                    </a:lnTo>
                    <a:lnTo>
                      <a:pt x="2389" y="4402"/>
                    </a:lnTo>
                    <a:lnTo>
                      <a:pt x="2385" y="4389"/>
                    </a:lnTo>
                    <a:lnTo>
                      <a:pt x="2400" y="4224"/>
                    </a:lnTo>
                    <a:lnTo>
                      <a:pt x="2404" y="4215"/>
                    </a:lnTo>
                    <a:lnTo>
                      <a:pt x="2523" y="4033"/>
                    </a:lnTo>
                    <a:lnTo>
                      <a:pt x="2661" y="3864"/>
                    </a:lnTo>
                    <a:lnTo>
                      <a:pt x="2661" y="3875"/>
                    </a:lnTo>
                    <a:lnTo>
                      <a:pt x="2614" y="3785"/>
                    </a:lnTo>
                    <a:lnTo>
                      <a:pt x="2614" y="3780"/>
                    </a:lnTo>
                    <a:lnTo>
                      <a:pt x="2599" y="3566"/>
                    </a:lnTo>
                    <a:lnTo>
                      <a:pt x="2602" y="3571"/>
                    </a:lnTo>
                    <a:lnTo>
                      <a:pt x="1127" y="1582"/>
                    </a:lnTo>
                    <a:lnTo>
                      <a:pt x="1127" y="1569"/>
                    </a:lnTo>
                    <a:lnTo>
                      <a:pt x="1491" y="343"/>
                    </a:lnTo>
                    <a:close/>
                    <a:moveTo>
                      <a:pt x="1151" y="1578"/>
                    </a:moveTo>
                    <a:lnTo>
                      <a:pt x="1147" y="1565"/>
                    </a:lnTo>
                    <a:lnTo>
                      <a:pt x="2621" y="3559"/>
                    </a:lnTo>
                    <a:lnTo>
                      <a:pt x="2621" y="3562"/>
                    </a:lnTo>
                    <a:lnTo>
                      <a:pt x="2638" y="3776"/>
                    </a:lnTo>
                    <a:lnTo>
                      <a:pt x="2638" y="3772"/>
                    </a:lnTo>
                    <a:lnTo>
                      <a:pt x="2681" y="3868"/>
                    </a:lnTo>
                    <a:lnTo>
                      <a:pt x="2685" y="3871"/>
                    </a:lnTo>
                    <a:lnTo>
                      <a:pt x="2681" y="3879"/>
                    </a:lnTo>
                    <a:lnTo>
                      <a:pt x="2546" y="4046"/>
                    </a:lnTo>
                    <a:lnTo>
                      <a:pt x="2424" y="4231"/>
                    </a:lnTo>
                    <a:lnTo>
                      <a:pt x="2424" y="4224"/>
                    </a:lnTo>
                    <a:lnTo>
                      <a:pt x="2408" y="4393"/>
                    </a:lnTo>
                    <a:lnTo>
                      <a:pt x="2396" y="4381"/>
                    </a:lnTo>
                    <a:lnTo>
                      <a:pt x="2475" y="4381"/>
                    </a:lnTo>
                    <a:lnTo>
                      <a:pt x="2483" y="4385"/>
                    </a:lnTo>
                    <a:lnTo>
                      <a:pt x="2483" y="4397"/>
                    </a:lnTo>
                    <a:lnTo>
                      <a:pt x="2408" y="4520"/>
                    </a:lnTo>
                    <a:lnTo>
                      <a:pt x="2400" y="4528"/>
                    </a:lnTo>
                    <a:lnTo>
                      <a:pt x="2342" y="4539"/>
                    </a:lnTo>
                    <a:lnTo>
                      <a:pt x="2336" y="4543"/>
                    </a:lnTo>
                    <a:lnTo>
                      <a:pt x="1440" y="4406"/>
                    </a:lnTo>
                    <a:lnTo>
                      <a:pt x="1431" y="4402"/>
                    </a:lnTo>
                    <a:lnTo>
                      <a:pt x="1431" y="4393"/>
                    </a:lnTo>
                    <a:lnTo>
                      <a:pt x="1431" y="4164"/>
                    </a:lnTo>
                    <a:lnTo>
                      <a:pt x="1431" y="4168"/>
                    </a:lnTo>
                    <a:lnTo>
                      <a:pt x="1249" y="3879"/>
                    </a:lnTo>
                    <a:lnTo>
                      <a:pt x="1258" y="3883"/>
                    </a:lnTo>
                    <a:lnTo>
                      <a:pt x="1183" y="3868"/>
                    </a:lnTo>
                    <a:lnTo>
                      <a:pt x="1174" y="3864"/>
                    </a:lnTo>
                    <a:lnTo>
                      <a:pt x="1170" y="3855"/>
                    </a:lnTo>
                    <a:lnTo>
                      <a:pt x="1170" y="3718"/>
                    </a:lnTo>
                    <a:lnTo>
                      <a:pt x="1178" y="3729"/>
                    </a:lnTo>
                    <a:lnTo>
                      <a:pt x="905" y="3654"/>
                    </a:lnTo>
                    <a:lnTo>
                      <a:pt x="898" y="3646"/>
                    </a:lnTo>
                    <a:lnTo>
                      <a:pt x="853" y="3461"/>
                    </a:lnTo>
                    <a:lnTo>
                      <a:pt x="862" y="3468"/>
                    </a:lnTo>
                    <a:lnTo>
                      <a:pt x="467" y="3361"/>
                    </a:lnTo>
                    <a:lnTo>
                      <a:pt x="459" y="3358"/>
                    </a:lnTo>
                    <a:lnTo>
                      <a:pt x="459" y="3349"/>
                    </a:lnTo>
                    <a:lnTo>
                      <a:pt x="459" y="2981"/>
                    </a:lnTo>
                    <a:lnTo>
                      <a:pt x="459" y="2990"/>
                    </a:lnTo>
                    <a:lnTo>
                      <a:pt x="320" y="2696"/>
                    </a:lnTo>
                    <a:lnTo>
                      <a:pt x="201" y="2357"/>
                    </a:lnTo>
                    <a:lnTo>
                      <a:pt x="201" y="2349"/>
                    </a:lnTo>
                    <a:lnTo>
                      <a:pt x="261" y="2270"/>
                    </a:lnTo>
                    <a:lnTo>
                      <a:pt x="261" y="2282"/>
                    </a:lnTo>
                    <a:lnTo>
                      <a:pt x="201" y="2175"/>
                    </a:lnTo>
                    <a:lnTo>
                      <a:pt x="154" y="2100"/>
                    </a:lnTo>
                    <a:lnTo>
                      <a:pt x="154" y="2096"/>
                    </a:lnTo>
                    <a:lnTo>
                      <a:pt x="154" y="1878"/>
                    </a:lnTo>
                    <a:lnTo>
                      <a:pt x="154" y="1875"/>
                    </a:lnTo>
                    <a:lnTo>
                      <a:pt x="161" y="1871"/>
                    </a:lnTo>
                    <a:lnTo>
                      <a:pt x="165" y="1867"/>
                    </a:lnTo>
                    <a:lnTo>
                      <a:pt x="174" y="1871"/>
                    </a:lnTo>
                    <a:lnTo>
                      <a:pt x="281" y="1961"/>
                    </a:lnTo>
                    <a:lnTo>
                      <a:pt x="261" y="1972"/>
                    </a:lnTo>
                    <a:lnTo>
                      <a:pt x="245" y="1787"/>
                    </a:lnTo>
                    <a:lnTo>
                      <a:pt x="249" y="1779"/>
                    </a:lnTo>
                    <a:lnTo>
                      <a:pt x="257" y="1775"/>
                    </a:lnTo>
                    <a:lnTo>
                      <a:pt x="486" y="1775"/>
                    </a:lnTo>
                    <a:lnTo>
                      <a:pt x="478" y="1799"/>
                    </a:lnTo>
                    <a:lnTo>
                      <a:pt x="253" y="1676"/>
                    </a:lnTo>
                    <a:lnTo>
                      <a:pt x="268" y="1672"/>
                    </a:lnTo>
                    <a:lnTo>
                      <a:pt x="174" y="1811"/>
                    </a:lnTo>
                    <a:lnTo>
                      <a:pt x="170" y="1815"/>
                    </a:lnTo>
                    <a:lnTo>
                      <a:pt x="161" y="1815"/>
                    </a:lnTo>
                    <a:lnTo>
                      <a:pt x="158" y="1811"/>
                    </a:lnTo>
                    <a:lnTo>
                      <a:pt x="154" y="1807"/>
                    </a:lnTo>
                    <a:lnTo>
                      <a:pt x="122" y="1668"/>
                    </a:lnTo>
                    <a:lnTo>
                      <a:pt x="4" y="1024"/>
                    </a:lnTo>
                    <a:lnTo>
                      <a:pt x="0" y="1020"/>
                    </a:lnTo>
                    <a:lnTo>
                      <a:pt x="4" y="913"/>
                    </a:lnTo>
                    <a:lnTo>
                      <a:pt x="32" y="455"/>
                    </a:lnTo>
                    <a:lnTo>
                      <a:pt x="32" y="450"/>
                    </a:lnTo>
                    <a:lnTo>
                      <a:pt x="154" y="142"/>
                    </a:lnTo>
                    <a:lnTo>
                      <a:pt x="154" y="146"/>
                    </a:lnTo>
                    <a:lnTo>
                      <a:pt x="154" y="11"/>
                    </a:lnTo>
                    <a:lnTo>
                      <a:pt x="158" y="0"/>
                    </a:lnTo>
                    <a:lnTo>
                      <a:pt x="170" y="0"/>
                    </a:lnTo>
                    <a:lnTo>
                      <a:pt x="1506" y="336"/>
                    </a:lnTo>
                    <a:lnTo>
                      <a:pt x="1511" y="339"/>
                    </a:lnTo>
                    <a:lnTo>
                      <a:pt x="1515" y="352"/>
                    </a:lnTo>
                    <a:lnTo>
                      <a:pt x="1151" y="15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4" name="Freeform 139"/>
              <p:cNvSpPr>
                <a:spLocks/>
              </p:cNvSpPr>
              <p:nvPr/>
            </p:nvSpPr>
            <p:spPr bwMode="auto">
              <a:xfrm>
                <a:off x="344" y="1410"/>
                <a:ext cx="658" cy="1127"/>
              </a:xfrm>
              <a:custGeom>
                <a:avLst/>
                <a:gdLst>
                  <a:gd name="T0" fmla="*/ 1470 w 2633"/>
                  <a:gd name="T1" fmla="*/ 349 h 4509"/>
                  <a:gd name="T2" fmla="*/ 150 w 2633"/>
                  <a:gd name="T3" fmla="*/ 0 h 4509"/>
                  <a:gd name="T4" fmla="*/ 150 w 2633"/>
                  <a:gd name="T5" fmla="*/ 143 h 4509"/>
                  <a:gd name="T6" fmla="*/ 27 w 2633"/>
                  <a:gd name="T7" fmla="*/ 444 h 4509"/>
                  <a:gd name="T8" fmla="*/ 0 w 2633"/>
                  <a:gd name="T9" fmla="*/ 1009 h 4509"/>
                  <a:gd name="T10" fmla="*/ 118 w 2633"/>
                  <a:gd name="T11" fmla="*/ 1650 h 4509"/>
                  <a:gd name="T12" fmla="*/ 126 w 2633"/>
                  <a:gd name="T13" fmla="*/ 1785 h 4509"/>
                  <a:gd name="T14" fmla="*/ 225 w 2633"/>
                  <a:gd name="T15" fmla="*/ 1642 h 4509"/>
                  <a:gd name="T16" fmla="*/ 462 w 2633"/>
                  <a:gd name="T17" fmla="*/ 1764 h 4509"/>
                  <a:gd name="T18" fmla="*/ 470 w 2633"/>
                  <a:gd name="T19" fmla="*/ 1780 h 4509"/>
                  <a:gd name="T20" fmla="*/ 458 w 2633"/>
                  <a:gd name="T21" fmla="*/ 1788 h 4509"/>
                  <a:gd name="T22" fmla="*/ 240 w 2633"/>
                  <a:gd name="T23" fmla="*/ 1776 h 4509"/>
                  <a:gd name="T24" fmla="*/ 253 w 2633"/>
                  <a:gd name="T25" fmla="*/ 1967 h 4509"/>
                  <a:gd name="T26" fmla="*/ 240 w 2633"/>
                  <a:gd name="T27" fmla="*/ 1970 h 4509"/>
                  <a:gd name="T28" fmla="*/ 130 w 2633"/>
                  <a:gd name="T29" fmla="*/ 1879 h 4509"/>
                  <a:gd name="T30" fmla="*/ 150 w 2633"/>
                  <a:gd name="T31" fmla="*/ 2085 h 4509"/>
                  <a:gd name="T32" fmla="*/ 193 w 2633"/>
                  <a:gd name="T33" fmla="*/ 2152 h 4509"/>
                  <a:gd name="T34" fmla="*/ 257 w 2633"/>
                  <a:gd name="T35" fmla="*/ 2267 h 4509"/>
                  <a:gd name="T36" fmla="*/ 193 w 2633"/>
                  <a:gd name="T37" fmla="*/ 2349 h 4509"/>
                  <a:gd name="T38" fmla="*/ 315 w 2633"/>
                  <a:gd name="T39" fmla="*/ 2678 h 4509"/>
                  <a:gd name="T40" fmla="*/ 454 w 2633"/>
                  <a:gd name="T41" fmla="*/ 2970 h 4509"/>
                  <a:gd name="T42" fmla="*/ 446 w 2633"/>
                  <a:gd name="T43" fmla="*/ 3326 h 4509"/>
                  <a:gd name="T44" fmla="*/ 849 w 2633"/>
                  <a:gd name="T45" fmla="*/ 3444 h 4509"/>
                  <a:gd name="T46" fmla="*/ 885 w 2633"/>
                  <a:gd name="T47" fmla="*/ 3619 h 4509"/>
                  <a:gd name="T48" fmla="*/ 1166 w 2633"/>
                  <a:gd name="T49" fmla="*/ 3698 h 4509"/>
                  <a:gd name="T50" fmla="*/ 1166 w 2633"/>
                  <a:gd name="T51" fmla="*/ 3844 h 4509"/>
                  <a:gd name="T52" fmla="*/ 1234 w 2633"/>
                  <a:gd name="T53" fmla="*/ 3849 h 4509"/>
                  <a:gd name="T54" fmla="*/ 1423 w 2633"/>
                  <a:gd name="T55" fmla="*/ 4145 h 4509"/>
                  <a:gd name="T56" fmla="*/ 1427 w 2633"/>
                  <a:gd name="T57" fmla="*/ 4382 h 4509"/>
                  <a:gd name="T58" fmla="*/ 2314 w 2633"/>
                  <a:gd name="T59" fmla="*/ 4509 h 4509"/>
                  <a:gd name="T60" fmla="*/ 2368 w 2633"/>
                  <a:gd name="T61" fmla="*/ 4493 h 4509"/>
                  <a:gd name="T62" fmla="*/ 2436 w 2633"/>
                  <a:gd name="T63" fmla="*/ 4374 h 4509"/>
                  <a:gd name="T64" fmla="*/ 2368 w 2633"/>
                  <a:gd name="T65" fmla="*/ 4395 h 4509"/>
                  <a:gd name="T66" fmla="*/ 2357 w 2633"/>
                  <a:gd name="T67" fmla="*/ 4378 h 4509"/>
                  <a:gd name="T68" fmla="*/ 2376 w 2633"/>
                  <a:gd name="T69" fmla="*/ 4204 h 4509"/>
                  <a:gd name="T70" fmla="*/ 2633 w 2633"/>
                  <a:gd name="T71" fmla="*/ 3853 h 4509"/>
                  <a:gd name="T72" fmla="*/ 2586 w 2633"/>
                  <a:gd name="T73" fmla="*/ 3774 h 4509"/>
                  <a:gd name="T74" fmla="*/ 2571 w 2633"/>
                  <a:gd name="T75" fmla="*/ 3555 h 4509"/>
                  <a:gd name="T76" fmla="*/ 1099 w 2633"/>
                  <a:gd name="T77" fmla="*/ 1571 h 4509"/>
                  <a:gd name="T78" fmla="*/ 1463 w 2633"/>
                  <a:gd name="T79" fmla="*/ 332 h 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33" h="4509">
                    <a:moveTo>
                      <a:pt x="1463" y="332"/>
                    </a:moveTo>
                    <a:lnTo>
                      <a:pt x="1470" y="349"/>
                    </a:lnTo>
                    <a:lnTo>
                      <a:pt x="133" y="9"/>
                    </a:lnTo>
                    <a:lnTo>
                      <a:pt x="150" y="0"/>
                    </a:lnTo>
                    <a:lnTo>
                      <a:pt x="150" y="135"/>
                    </a:lnTo>
                    <a:lnTo>
                      <a:pt x="150" y="143"/>
                    </a:lnTo>
                    <a:lnTo>
                      <a:pt x="27" y="448"/>
                    </a:lnTo>
                    <a:lnTo>
                      <a:pt x="27" y="444"/>
                    </a:lnTo>
                    <a:lnTo>
                      <a:pt x="0" y="902"/>
                    </a:lnTo>
                    <a:lnTo>
                      <a:pt x="0" y="1009"/>
                    </a:lnTo>
                    <a:lnTo>
                      <a:pt x="0" y="1009"/>
                    </a:lnTo>
                    <a:lnTo>
                      <a:pt x="118" y="1650"/>
                    </a:lnTo>
                    <a:lnTo>
                      <a:pt x="150" y="1788"/>
                    </a:lnTo>
                    <a:lnTo>
                      <a:pt x="126" y="1785"/>
                    </a:lnTo>
                    <a:lnTo>
                      <a:pt x="217" y="1646"/>
                    </a:lnTo>
                    <a:lnTo>
                      <a:pt x="225" y="1642"/>
                    </a:lnTo>
                    <a:lnTo>
                      <a:pt x="233" y="1642"/>
                    </a:lnTo>
                    <a:lnTo>
                      <a:pt x="462" y="1764"/>
                    </a:lnTo>
                    <a:lnTo>
                      <a:pt x="465" y="1772"/>
                    </a:lnTo>
                    <a:lnTo>
                      <a:pt x="470" y="1780"/>
                    </a:lnTo>
                    <a:lnTo>
                      <a:pt x="462" y="1785"/>
                    </a:lnTo>
                    <a:lnTo>
                      <a:pt x="458" y="1788"/>
                    </a:lnTo>
                    <a:lnTo>
                      <a:pt x="229" y="1788"/>
                    </a:lnTo>
                    <a:lnTo>
                      <a:pt x="240" y="1776"/>
                    </a:lnTo>
                    <a:lnTo>
                      <a:pt x="257" y="1958"/>
                    </a:lnTo>
                    <a:lnTo>
                      <a:pt x="253" y="1967"/>
                    </a:lnTo>
                    <a:lnTo>
                      <a:pt x="248" y="1970"/>
                    </a:lnTo>
                    <a:lnTo>
                      <a:pt x="240" y="1970"/>
                    </a:lnTo>
                    <a:lnTo>
                      <a:pt x="236" y="1970"/>
                    </a:lnTo>
                    <a:lnTo>
                      <a:pt x="130" y="1879"/>
                    </a:lnTo>
                    <a:lnTo>
                      <a:pt x="150" y="1867"/>
                    </a:lnTo>
                    <a:lnTo>
                      <a:pt x="150" y="2085"/>
                    </a:lnTo>
                    <a:lnTo>
                      <a:pt x="150" y="2077"/>
                    </a:lnTo>
                    <a:lnTo>
                      <a:pt x="193" y="2152"/>
                    </a:lnTo>
                    <a:lnTo>
                      <a:pt x="253" y="2263"/>
                    </a:lnTo>
                    <a:lnTo>
                      <a:pt x="257" y="2267"/>
                    </a:lnTo>
                    <a:lnTo>
                      <a:pt x="253" y="2274"/>
                    </a:lnTo>
                    <a:lnTo>
                      <a:pt x="193" y="2349"/>
                    </a:lnTo>
                    <a:lnTo>
                      <a:pt x="193" y="2338"/>
                    </a:lnTo>
                    <a:lnTo>
                      <a:pt x="315" y="2678"/>
                    </a:lnTo>
                    <a:lnTo>
                      <a:pt x="450" y="2966"/>
                    </a:lnTo>
                    <a:lnTo>
                      <a:pt x="454" y="2970"/>
                    </a:lnTo>
                    <a:lnTo>
                      <a:pt x="454" y="3338"/>
                    </a:lnTo>
                    <a:lnTo>
                      <a:pt x="446" y="3326"/>
                    </a:lnTo>
                    <a:lnTo>
                      <a:pt x="838" y="3433"/>
                    </a:lnTo>
                    <a:lnTo>
                      <a:pt x="849" y="3444"/>
                    </a:lnTo>
                    <a:lnTo>
                      <a:pt x="893" y="3626"/>
                    </a:lnTo>
                    <a:lnTo>
                      <a:pt x="885" y="3619"/>
                    </a:lnTo>
                    <a:lnTo>
                      <a:pt x="1159" y="3694"/>
                    </a:lnTo>
                    <a:lnTo>
                      <a:pt x="1166" y="3698"/>
                    </a:lnTo>
                    <a:lnTo>
                      <a:pt x="1166" y="3707"/>
                    </a:lnTo>
                    <a:lnTo>
                      <a:pt x="1166" y="3844"/>
                    </a:lnTo>
                    <a:lnTo>
                      <a:pt x="1159" y="3832"/>
                    </a:lnTo>
                    <a:lnTo>
                      <a:pt x="1234" y="3849"/>
                    </a:lnTo>
                    <a:lnTo>
                      <a:pt x="1241" y="3853"/>
                    </a:lnTo>
                    <a:lnTo>
                      <a:pt x="1423" y="4145"/>
                    </a:lnTo>
                    <a:lnTo>
                      <a:pt x="1427" y="4153"/>
                    </a:lnTo>
                    <a:lnTo>
                      <a:pt x="1427" y="4382"/>
                    </a:lnTo>
                    <a:lnTo>
                      <a:pt x="1416" y="4370"/>
                    </a:lnTo>
                    <a:lnTo>
                      <a:pt x="2314" y="4509"/>
                    </a:lnTo>
                    <a:lnTo>
                      <a:pt x="2305" y="4509"/>
                    </a:lnTo>
                    <a:lnTo>
                      <a:pt x="2368" y="4493"/>
                    </a:lnTo>
                    <a:lnTo>
                      <a:pt x="2361" y="4496"/>
                    </a:lnTo>
                    <a:lnTo>
                      <a:pt x="2436" y="4374"/>
                    </a:lnTo>
                    <a:lnTo>
                      <a:pt x="2447" y="4395"/>
                    </a:lnTo>
                    <a:lnTo>
                      <a:pt x="2368" y="4395"/>
                    </a:lnTo>
                    <a:lnTo>
                      <a:pt x="2361" y="4391"/>
                    </a:lnTo>
                    <a:lnTo>
                      <a:pt x="2357" y="4378"/>
                    </a:lnTo>
                    <a:lnTo>
                      <a:pt x="2372" y="4213"/>
                    </a:lnTo>
                    <a:lnTo>
                      <a:pt x="2376" y="4204"/>
                    </a:lnTo>
                    <a:lnTo>
                      <a:pt x="2495" y="4022"/>
                    </a:lnTo>
                    <a:lnTo>
                      <a:pt x="2633" y="3853"/>
                    </a:lnTo>
                    <a:lnTo>
                      <a:pt x="2633" y="3864"/>
                    </a:lnTo>
                    <a:lnTo>
                      <a:pt x="2586" y="3774"/>
                    </a:lnTo>
                    <a:lnTo>
                      <a:pt x="2586" y="3769"/>
                    </a:lnTo>
                    <a:lnTo>
                      <a:pt x="2571" y="3555"/>
                    </a:lnTo>
                    <a:lnTo>
                      <a:pt x="2574" y="3560"/>
                    </a:lnTo>
                    <a:lnTo>
                      <a:pt x="1099" y="1571"/>
                    </a:lnTo>
                    <a:lnTo>
                      <a:pt x="1099" y="1558"/>
                    </a:lnTo>
                    <a:lnTo>
                      <a:pt x="1463" y="33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5" name="Freeform 140"/>
              <p:cNvSpPr>
                <a:spLocks/>
              </p:cNvSpPr>
              <p:nvPr/>
            </p:nvSpPr>
            <p:spPr bwMode="auto">
              <a:xfrm>
                <a:off x="337" y="1407"/>
                <a:ext cx="671" cy="1136"/>
              </a:xfrm>
              <a:custGeom>
                <a:avLst/>
                <a:gdLst>
                  <a:gd name="T0" fmla="*/ 1147 w 2685"/>
                  <a:gd name="T1" fmla="*/ 1565 h 4543"/>
                  <a:gd name="T2" fmla="*/ 2621 w 2685"/>
                  <a:gd name="T3" fmla="*/ 3562 h 4543"/>
                  <a:gd name="T4" fmla="*/ 2638 w 2685"/>
                  <a:gd name="T5" fmla="*/ 3772 h 4543"/>
                  <a:gd name="T6" fmla="*/ 2685 w 2685"/>
                  <a:gd name="T7" fmla="*/ 3871 h 4543"/>
                  <a:gd name="T8" fmla="*/ 2546 w 2685"/>
                  <a:gd name="T9" fmla="*/ 4046 h 4543"/>
                  <a:gd name="T10" fmla="*/ 2424 w 2685"/>
                  <a:gd name="T11" fmla="*/ 4224 h 4543"/>
                  <a:gd name="T12" fmla="*/ 2396 w 2685"/>
                  <a:gd name="T13" fmla="*/ 4381 h 4543"/>
                  <a:gd name="T14" fmla="*/ 2483 w 2685"/>
                  <a:gd name="T15" fmla="*/ 4385 h 4543"/>
                  <a:gd name="T16" fmla="*/ 2408 w 2685"/>
                  <a:gd name="T17" fmla="*/ 4520 h 4543"/>
                  <a:gd name="T18" fmla="*/ 2342 w 2685"/>
                  <a:gd name="T19" fmla="*/ 4539 h 4543"/>
                  <a:gd name="T20" fmla="*/ 1440 w 2685"/>
                  <a:gd name="T21" fmla="*/ 4406 h 4543"/>
                  <a:gd name="T22" fmla="*/ 1431 w 2685"/>
                  <a:gd name="T23" fmla="*/ 4393 h 4543"/>
                  <a:gd name="T24" fmla="*/ 1431 w 2685"/>
                  <a:gd name="T25" fmla="*/ 4168 h 4543"/>
                  <a:gd name="T26" fmla="*/ 1258 w 2685"/>
                  <a:gd name="T27" fmla="*/ 3883 h 4543"/>
                  <a:gd name="T28" fmla="*/ 1174 w 2685"/>
                  <a:gd name="T29" fmla="*/ 3864 h 4543"/>
                  <a:gd name="T30" fmla="*/ 1170 w 2685"/>
                  <a:gd name="T31" fmla="*/ 3718 h 4543"/>
                  <a:gd name="T32" fmla="*/ 905 w 2685"/>
                  <a:gd name="T33" fmla="*/ 3654 h 4543"/>
                  <a:gd name="T34" fmla="*/ 853 w 2685"/>
                  <a:gd name="T35" fmla="*/ 3461 h 4543"/>
                  <a:gd name="T36" fmla="*/ 467 w 2685"/>
                  <a:gd name="T37" fmla="*/ 3361 h 4543"/>
                  <a:gd name="T38" fmla="*/ 459 w 2685"/>
                  <a:gd name="T39" fmla="*/ 3349 h 4543"/>
                  <a:gd name="T40" fmla="*/ 459 w 2685"/>
                  <a:gd name="T41" fmla="*/ 2990 h 4543"/>
                  <a:gd name="T42" fmla="*/ 201 w 2685"/>
                  <a:gd name="T43" fmla="*/ 2357 h 4543"/>
                  <a:gd name="T44" fmla="*/ 261 w 2685"/>
                  <a:gd name="T45" fmla="*/ 2270 h 4543"/>
                  <a:gd name="T46" fmla="*/ 201 w 2685"/>
                  <a:gd name="T47" fmla="*/ 2175 h 4543"/>
                  <a:gd name="T48" fmla="*/ 154 w 2685"/>
                  <a:gd name="T49" fmla="*/ 2096 h 4543"/>
                  <a:gd name="T50" fmla="*/ 154 w 2685"/>
                  <a:gd name="T51" fmla="*/ 1875 h 4543"/>
                  <a:gd name="T52" fmla="*/ 165 w 2685"/>
                  <a:gd name="T53" fmla="*/ 1867 h 4543"/>
                  <a:gd name="T54" fmla="*/ 281 w 2685"/>
                  <a:gd name="T55" fmla="*/ 1961 h 4543"/>
                  <a:gd name="T56" fmla="*/ 245 w 2685"/>
                  <a:gd name="T57" fmla="*/ 1787 h 4543"/>
                  <a:gd name="T58" fmla="*/ 257 w 2685"/>
                  <a:gd name="T59" fmla="*/ 1775 h 4543"/>
                  <a:gd name="T60" fmla="*/ 478 w 2685"/>
                  <a:gd name="T61" fmla="*/ 1799 h 4543"/>
                  <a:gd name="T62" fmla="*/ 268 w 2685"/>
                  <a:gd name="T63" fmla="*/ 1672 h 4543"/>
                  <a:gd name="T64" fmla="*/ 170 w 2685"/>
                  <a:gd name="T65" fmla="*/ 1815 h 4543"/>
                  <a:gd name="T66" fmla="*/ 158 w 2685"/>
                  <a:gd name="T67" fmla="*/ 1811 h 4543"/>
                  <a:gd name="T68" fmla="*/ 122 w 2685"/>
                  <a:gd name="T69" fmla="*/ 1668 h 4543"/>
                  <a:gd name="T70" fmla="*/ 0 w 2685"/>
                  <a:gd name="T71" fmla="*/ 1020 h 4543"/>
                  <a:gd name="T72" fmla="*/ 32 w 2685"/>
                  <a:gd name="T73" fmla="*/ 455 h 4543"/>
                  <a:gd name="T74" fmla="*/ 154 w 2685"/>
                  <a:gd name="T75" fmla="*/ 142 h 4543"/>
                  <a:gd name="T76" fmla="*/ 154 w 2685"/>
                  <a:gd name="T77" fmla="*/ 11 h 4543"/>
                  <a:gd name="T78" fmla="*/ 170 w 2685"/>
                  <a:gd name="T79" fmla="*/ 0 h 4543"/>
                  <a:gd name="T80" fmla="*/ 1511 w 2685"/>
                  <a:gd name="T81" fmla="*/ 339 h 4543"/>
                  <a:gd name="T82" fmla="*/ 1151 w 2685"/>
                  <a:gd name="T83" fmla="*/ 1578 h 4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85" h="4543">
                    <a:moveTo>
                      <a:pt x="1151" y="1578"/>
                    </a:moveTo>
                    <a:lnTo>
                      <a:pt x="1147" y="1565"/>
                    </a:lnTo>
                    <a:lnTo>
                      <a:pt x="2621" y="3559"/>
                    </a:lnTo>
                    <a:lnTo>
                      <a:pt x="2621" y="3562"/>
                    </a:lnTo>
                    <a:lnTo>
                      <a:pt x="2638" y="3776"/>
                    </a:lnTo>
                    <a:lnTo>
                      <a:pt x="2638" y="3772"/>
                    </a:lnTo>
                    <a:lnTo>
                      <a:pt x="2681" y="3868"/>
                    </a:lnTo>
                    <a:lnTo>
                      <a:pt x="2685" y="3871"/>
                    </a:lnTo>
                    <a:lnTo>
                      <a:pt x="2681" y="3879"/>
                    </a:lnTo>
                    <a:lnTo>
                      <a:pt x="2546" y="4046"/>
                    </a:lnTo>
                    <a:lnTo>
                      <a:pt x="2424" y="4231"/>
                    </a:lnTo>
                    <a:lnTo>
                      <a:pt x="2424" y="4224"/>
                    </a:lnTo>
                    <a:lnTo>
                      <a:pt x="2408" y="4393"/>
                    </a:lnTo>
                    <a:lnTo>
                      <a:pt x="2396" y="4381"/>
                    </a:lnTo>
                    <a:lnTo>
                      <a:pt x="2475" y="4381"/>
                    </a:lnTo>
                    <a:lnTo>
                      <a:pt x="2483" y="4385"/>
                    </a:lnTo>
                    <a:lnTo>
                      <a:pt x="2483" y="4397"/>
                    </a:lnTo>
                    <a:lnTo>
                      <a:pt x="2408" y="4520"/>
                    </a:lnTo>
                    <a:lnTo>
                      <a:pt x="2400" y="4528"/>
                    </a:lnTo>
                    <a:lnTo>
                      <a:pt x="2342" y="4539"/>
                    </a:lnTo>
                    <a:lnTo>
                      <a:pt x="2336" y="4543"/>
                    </a:lnTo>
                    <a:lnTo>
                      <a:pt x="1440" y="4406"/>
                    </a:lnTo>
                    <a:lnTo>
                      <a:pt x="1431" y="4402"/>
                    </a:lnTo>
                    <a:lnTo>
                      <a:pt x="1431" y="4393"/>
                    </a:lnTo>
                    <a:lnTo>
                      <a:pt x="1431" y="4164"/>
                    </a:lnTo>
                    <a:lnTo>
                      <a:pt x="1431" y="4168"/>
                    </a:lnTo>
                    <a:lnTo>
                      <a:pt x="1249" y="3879"/>
                    </a:lnTo>
                    <a:lnTo>
                      <a:pt x="1258" y="3883"/>
                    </a:lnTo>
                    <a:lnTo>
                      <a:pt x="1183" y="3868"/>
                    </a:lnTo>
                    <a:lnTo>
                      <a:pt x="1174" y="3864"/>
                    </a:lnTo>
                    <a:lnTo>
                      <a:pt x="1170" y="3855"/>
                    </a:lnTo>
                    <a:lnTo>
                      <a:pt x="1170" y="3718"/>
                    </a:lnTo>
                    <a:lnTo>
                      <a:pt x="1178" y="3729"/>
                    </a:lnTo>
                    <a:lnTo>
                      <a:pt x="905" y="3654"/>
                    </a:lnTo>
                    <a:lnTo>
                      <a:pt x="898" y="3646"/>
                    </a:lnTo>
                    <a:lnTo>
                      <a:pt x="853" y="3461"/>
                    </a:lnTo>
                    <a:lnTo>
                      <a:pt x="862" y="3468"/>
                    </a:lnTo>
                    <a:lnTo>
                      <a:pt x="467" y="3361"/>
                    </a:lnTo>
                    <a:lnTo>
                      <a:pt x="459" y="3358"/>
                    </a:lnTo>
                    <a:lnTo>
                      <a:pt x="459" y="3349"/>
                    </a:lnTo>
                    <a:lnTo>
                      <a:pt x="459" y="2981"/>
                    </a:lnTo>
                    <a:lnTo>
                      <a:pt x="459" y="2990"/>
                    </a:lnTo>
                    <a:lnTo>
                      <a:pt x="320" y="2696"/>
                    </a:lnTo>
                    <a:lnTo>
                      <a:pt x="201" y="2357"/>
                    </a:lnTo>
                    <a:lnTo>
                      <a:pt x="201" y="2349"/>
                    </a:lnTo>
                    <a:lnTo>
                      <a:pt x="261" y="2270"/>
                    </a:lnTo>
                    <a:lnTo>
                      <a:pt x="261" y="2282"/>
                    </a:lnTo>
                    <a:lnTo>
                      <a:pt x="201" y="2175"/>
                    </a:lnTo>
                    <a:lnTo>
                      <a:pt x="154" y="2100"/>
                    </a:lnTo>
                    <a:lnTo>
                      <a:pt x="154" y="2096"/>
                    </a:lnTo>
                    <a:lnTo>
                      <a:pt x="154" y="1878"/>
                    </a:lnTo>
                    <a:lnTo>
                      <a:pt x="154" y="1875"/>
                    </a:lnTo>
                    <a:lnTo>
                      <a:pt x="161" y="1871"/>
                    </a:lnTo>
                    <a:lnTo>
                      <a:pt x="165" y="1867"/>
                    </a:lnTo>
                    <a:lnTo>
                      <a:pt x="174" y="1871"/>
                    </a:lnTo>
                    <a:lnTo>
                      <a:pt x="281" y="1961"/>
                    </a:lnTo>
                    <a:lnTo>
                      <a:pt x="261" y="1972"/>
                    </a:lnTo>
                    <a:lnTo>
                      <a:pt x="245" y="1787"/>
                    </a:lnTo>
                    <a:lnTo>
                      <a:pt x="249" y="1779"/>
                    </a:lnTo>
                    <a:lnTo>
                      <a:pt x="257" y="1775"/>
                    </a:lnTo>
                    <a:lnTo>
                      <a:pt x="486" y="1775"/>
                    </a:lnTo>
                    <a:lnTo>
                      <a:pt x="478" y="1799"/>
                    </a:lnTo>
                    <a:lnTo>
                      <a:pt x="253" y="1676"/>
                    </a:lnTo>
                    <a:lnTo>
                      <a:pt x="268" y="1672"/>
                    </a:lnTo>
                    <a:lnTo>
                      <a:pt x="174" y="1811"/>
                    </a:lnTo>
                    <a:lnTo>
                      <a:pt x="170" y="1815"/>
                    </a:lnTo>
                    <a:lnTo>
                      <a:pt x="161" y="1815"/>
                    </a:lnTo>
                    <a:lnTo>
                      <a:pt x="158" y="1811"/>
                    </a:lnTo>
                    <a:lnTo>
                      <a:pt x="154" y="1807"/>
                    </a:lnTo>
                    <a:lnTo>
                      <a:pt x="122" y="1668"/>
                    </a:lnTo>
                    <a:lnTo>
                      <a:pt x="4" y="1024"/>
                    </a:lnTo>
                    <a:lnTo>
                      <a:pt x="0" y="1020"/>
                    </a:lnTo>
                    <a:lnTo>
                      <a:pt x="4" y="913"/>
                    </a:lnTo>
                    <a:lnTo>
                      <a:pt x="32" y="455"/>
                    </a:lnTo>
                    <a:lnTo>
                      <a:pt x="32" y="450"/>
                    </a:lnTo>
                    <a:lnTo>
                      <a:pt x="154" y="142"/>
                    </a:lnTo>
                    <a:lnTo>
                      <a:pt x="154" y="146"/>
                    </a:lnTo>
                    <a:lnTo>
                      <a:pt x="154" y="11"/>
                    </a:lnTo>
                    <a:lnTo>
                      <a:pt x="158" y="0"/>
                    </a:lnTo>
                    <a:lnTo>
                      <a:pt x="170" y="0"/>
                    </a:lnTo>
                    <a:lnTo>
                      <a:pt x="1506" y="336"/>
                    </a:lnTo>
                    <a:lnTo>
                      <a:pt x="1511" y="339"/>
                    </a:lnTo>
                    <a:lnTo>
                      <a:pt x="1515" y="352"/>
                    </a:lnTo>
                    <a:lnTo>
                      <a:pt x="1151" y="157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6" name="Freeform 141"/>
              <p:cNvSpPr>
                <a:spLocks/>
              </p:cNvSpPr>
              <p:nvPr/>
            </p:nvSpPr>
            <p:spPr bwMode="auto">
              <a:xfrm>
                <a:off x="941" y="831"/>
                <a:ext cx="524" cy="804"/>
              </a:xfrm>
              <a:custGeom>
                <a:avLst/>
                <a:gdLst>
                  <a:gd name="T0" fmla="*/ 695 w 2096"/>
                  <a:gd name="T1" fmla="*/ 0 h 3219"/>
                  <a:gd name="T2" fmla="*/ 422 w 2096"/>
                  <a:gd name="T3" fmla="*/ 1226 h 3219"/>
                  <a:gd name="T4" fmla="*/ 422 w 2096"/>
                  <a:gd name="T5" fmla="*/ 1301 h 3219"/>
                  <a:gd name="T6" fmla="*/ 497 w 2096"/>
                  <a:gd name="T7" fmla="*/ 1393 h 3219"/>
                  <a:gd name="T8" fmla="*/ 422 w 2096"/>
                  <a:gd name="T9" fmla="*/ 1515 h 3219"/>
                  <a:gd name="T10" fmla="*/ 332 w 2096"/>
                  <a:gd name="T11" fmla="*/ 1685 h 3219"/>
                  <a:gd name="T12" fmla="*/ 257 w 2096"/>
                  <a:gd name="T13" fmla="*/ 1792 h 3219"/>
                  <a:gd name="T14" fmla="*/ 193 w 2096"/>
                  <a:gd name="T15" fmla="*/ 1882 h 3219"/>
                  <a:gd name="T16" fmla="*/ 257 w 2096"/>
                  <a:gd name="T17" fmla="*/ 1989 h 3219"/>
                  <a:gd name="T18" fmla="*/ 193 w 2096"/>
                  <a:gd name="T19" fmla="*/ 2100 h 3219"/>
                  <a:gd name="T20" fmla="*/ 0 w 2096"/>
                  <a:gd name="T21" fmla="*/ 2836 h 3219"/>
                  <a:gd name="T22" fmla="*/ 984 w 2096"/>
                  <a:gd name="T23" fmla="*/ 3080 h 3219"/>
                  <a:gd name="T24" fmla="*/ 1925 w 2096"/>
                  <a:gd name="T25" fmla="*/ 3219 h 3219"/>
                  <a:gd name="T26" fmla="*/ 2096 w 2096"/>
                  <a:gd name="T27" fmla="*/ 2160 h 3219"/>
                  <a:gd name="T28" fmla="*/ 2004 w 2096"/>
                  <a:gd name="T29" fmla="*/ 2084 h 3219"/>
                  <a:gd name="T30" fmla="*/ 1925 w 2096"/>
                  <a:gd name="T31" fmla="*/ 2128 h 3219"/>
                  <a:gd name="T32" fmla="*/ 1684 w 2096"/>
                  <a:gd name="T33" fmla="*/ 2100 h 3219"/>
                  <a:gd name="T34" fmla="*/ 1530 w 2096"/>
                  <a:gd name="T35" fmla="*/ 2128 h 3219"/>
                  <a:gd name="T36" fmla="*/ 1427 w 2096"/>
                  <a:gd name="T37" fmla="*/ 1931 h 3219"/>
                  <a:gd name="T38" fmla="*/ 1395 w 2096"/>
                  <a:gd name="T39" fmla="*/ 1931 h 3219"/>
                  <a:gd name="T40" fmla="*/ 1395 w 2096"/>
                  <a:gd name="T41" fmla="*/ 1824 h 3219"/>
                  <a:gd name="T42" fmla="*/ 1320 w 2096"/>
                  <a:gd name="T43" fmla="*/ 1578 h 3219"/>
                  <a:gd name="T44" fmla="*/ 1123 w 2096"/>
                  <a:gd name="T45" fmla="*/ 1594 h 3219"/>
                  <a:gd name="T46" fmla="*/ 1230 w 2096"/>
                  <a:gd name="T47" fmla="*/ 1132 h 3219"/>
                  <a:gd name="T48" fmla="*/ 941 w 2096"/>
                  <a:gd name="T49" fmla="*/ 763 h 3219"/>
                  <a:gd name="T50" fmla="*/ 893 w 2096"/>
                  <a:gd name="T51" fmla="*/ 502 h 3219"/>
                  <a:gd name="T52" fmla="*/ 984 w 2096"/>
                  <a:gd name="T53" fmla="*/ 107 h 3219"/>
                  <a:gd name="T54" fmla="*/ 695 w 2096"/>
                  <a:gd name="T55" fmla="*/ 0 h 3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96" h="3219">
                    <a:moveTo>
                      <a:pt x="695" y="0"/>
                    </a:moveTo>
                    <a:lnTo>
                      <a:pt x="422" y="1226"/>
                    </a:lnTo>
                    <a:lnTo>
                      <a:pt x="422" y="1301"/>
                    </a:lnTo>
                    <a:lnTo>
                      <a:pt x="497" y="1393"/>
                    </a:lnTo>
                    <a:lnTo>
                      <a:pt x="422" y="1515"/>
                    </a:lnTo>
                    <a:lnTo>
                      <a:pt x="332" y="1685"/>
                    </a:lnTo>
                    <a:lnTo>
                      <a:pt x="257" y="1792"/>
                    </a:lnTo>
                    <a:lnTo>
                      <a:pt x="193" y="1882"/>
                    </a:lnTo>
                    <a:lnTo>
                      <a:pt x="257" y="1989"/>
                    </a:lnTo>
                    <a:lnTo>
                      <a:pt x="193" y="2100"/>
                    </a:lnTo>
                    <a:lnTo>
                      <a:pt x="0" y="2836"/>
                    </a:lnTo>
                    <a:lnTo>
                      <a:pt x="984" y="3080"/>
                    </a:lnTo>
                    <a:lnTo>
                      <a:pt x="1925" y="3219"/>
                    </a:lnTo>
                    <a:lnTo>
                      <a:pt x="2096" y="2160"/>
                    </a:lnTo>
                    <a:lnTo>
                      <a:pt x="2004" y="2084"/>
                    </a:lnTo>
                    <a:lnTo>
                      <a:pt x="1925" y="2128"/>
                    </a:lnTo>
                    <a:lnTo>
                      <a:pt x="1684" y="2100"/>
                    </a:lnTo>
                    <a:lnTo>
                      <a:pt x="1530" y="2128"/>
                    </a:lnTo>
                    <a:lnTo>
                      <a:pt x="1427" y="1931"/>
                    </a:lnTo>
                    <a:lnTo>
                      <a:pt x="1395" y="1931"/>
                    </a:lnTo>
                    <a:lnTo>
                      <a:pt x="1395" y="1824"/>
                    </a:lnTo>
                    <a:lnTo>
                      <a:pt x="1320" y="1578"/>
                    </a:lnTo>
                    <a:lnTo>
                      <a:pt x="1123" y="1594"/>
                    </a:lnTo>
                    <a:lnTo>
                      <a:pt x="1230" y="1132"/>
                    </a:lnTo>
                    <a:lnTo>
                      <a:pt x="941" y="763"/>
                    </a:lnTo>
                    <a:lnTo>
                      <a:pt x="893" y="502"/>
                    </a:lnTo>
                    <a:lnTo>
                      <a:pt x="984" y="107"/>
                    </a:lnTo>
                    <a:lnTo>
                      <a:pt x="695"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7" name="Freeform 142"/>
              <p:cNvSpPr>
                <a:spLocks noEditPoints="1"/>
              </p:cNvSpPr>
              <p:nvPr/>
            </p:nvSpPr>
            <p:spPr bwMode="auto">
              <a:xfrm>
                <a:off x="938" y="828"/>
                <a:ext cx="530" cy="811"/>
              </a:xfrm>
              <a:custGeom>
                <a:avLst/>
                <a:gdLst>
                  <a:gd name="T0" fmla="*/ 720 w 2120"/>
                  <a:gd name="T1" fmla="*/ 12 h 3244"/>
                  <a:gd name="T2" fmla="*/ 448 w 2120"/>
                  <a:gd name="T3" fmla="*/ 1313 h 3244"/>
                  <a:gd name="T4" fmla="*/ 523 w 2120"/>
                  <a:gd name="T5" fmla="*/ 1397 h 3244"/>
                  <a:gd name="T6" fmla="*/ 523 w 2120"/>
                  <a:gd name="T7" fmla="*/ 1412 h 3244"/>
                  <a:gd name="T8" fmla="*/ 356 w 2120"/>
                  <a:gd name="T9" fmla="*/ 1701 h 3244"/>
                  <a:gd name="T10" fmla="*/ 217 w 2120"/>
                  <a:gd name="T11" fmla="*/ 1902 h 3244"/>
                  <a:gd name="T12" fmla="*/ 277 w 2120"/>
                  <a:gd name="T13" fmla="*/ 1997 h 3244"/>
                  <a:gd name="T14" fmla="*/ 217 w 2120"/>
                  <a:gd name="T15" fmla="*/ 2116 h 3244"/>
                  <a:gd name="T16" fmla="*/ 20 w 2120"/>
                  <a:gd name="T17" fmla="*/ 2848 h 3244"/>
                  <a:gd name="T18" fmla="*/ 1001 w 2120"/>
                  <a:gd name="T19" fmla="*/ 3081 h 3244"/>
                  <a:gd name="T20" fmla="*/ 1927 w 2120"/>
                  <a:gd name="T21" fmla="*/ 3227 h 3244"/>
                  <a:gd name="T22" fmla="*/ 2100 w 2120"/>
                  <a:gd name="T23" fmla="*/ 2179 h 3244"/>
                  <a:gd name="T24" fmla="*/ 2021 w 2120"/>
                  <a:gd name="T25" fmla="*/ 2104 h 3244"/>
                  <a:gd name="T26" fmla="*/ 1938 w 2120"/>
                  <a:gd name="T27" fmla="*/ 2151 h 3244"/>
                  <a:gd name="T28" fmla="*/ 1697 w 2120"/>
                  <a:gd name="T29" fmla="*/ 2124 h 3244"/>
                  <a:gd name="T30" fmla="*/ 1539 w 2120"/>
                  <a:gd name="T31" fmla="*/ 2151 h 3244"/>
                  <a:gd name="T32" fmla="*/ 1428 w 2120"/>
                  <a:gd name="T33" fmla="*/ 1946 h 3244"/>
                  <a:gd name="T34" fmla="*/ 1408 w 2120"/>
                  <a:gd name="T35" fmla="*/ 1954 h 3244"/>
                  <a:gd name="T36" fmla="*/ 1397 w 2120"/>
                  <a:gd name="T37" fmla="*/ 1943 h 3244"/>
                  <a:gd name="T38" fmla="*/ 1397 w 2120"/>
                  <a:gd name="T39" fmla="*/ 1840 h 3244"/>
                  <a:gd name="T40" fmla="*/ 1333 w 2120"/>
                  <a:gd name="T41" fmla="*/ 1602 h 3244"/>
                  <a:gd name="T42" fmla="*/ 1123 w 2120"/>
                  <a:gd name="T43" fmla="*/ 1614 h 3244"/>
                  <a:gd name="T44" fmla="*/ 1230 w 2120"/>
                  <a:gd name="T45" fmla="*/ 1144 h 3244"/>
                  <a:gd name="T46" fmla="*/ 941 w 2120"/>
                  <a:gd name="T47" fmla="*/ 784 h 3244"/>
                  <a:gd name="T48" fmla="*/ 894 w 2120"/>
                  <a:gd name="T49" fmla="*/ 518 h 3244"/>
                  <a:gd name="T50" fmla="*/ 986 w 2120"/>
                  <a:gd name="T51" fmla="*/ 115 h 3244"/>
                  <a:gd name="T52" fmla="*/ 705 w 2120"/>
                  <a:gd name="T53" fmla="*/ 21 h 3244"/>
                  <a:gd name="T54" fmla="*/ 1009 w 2120"/>
                  <a:gd name="T55" fmla="*/ 111 h 3244"/>
                  <a:gd name="T56" fmla="*/ 918 w 2120"/>
                  <a:gd name="T57" fmla="*/ 518 h 3244"/>
                  <a:gd name="T58" fmla="*/ 965 w 2120"/>
                  <a:gd name="T59" fmla="*/ 775 h 3244"/>
                  <a:gd name="T60" fmla="*/ 1250 w 2120"/>
                  <a:gd name="T61" fmla="*/ 1139 h 3244"/>
                  <a:gd name="T62" fmla="*/ 1147 w 2120"/>
                  <a:gd name="T63" fmla="*/ 1606 h 3244"/>
                  <a:gd name="T64" fmla="*/ 1329 w 2120"/>
                  <a:gd name="T65" fmla="*/ 1579 h 3244"/>
                  <a:gd name="T66" fmla="*/ 1344 w 2120"/>
                  <a:gd name="T67" fmla="*/ 1586 h 3244"/>
                  <a:gd name="T68" fmla="*/ 1421 w 2120"/>
                  <a:gd name="T69" fmla="*/ 1836 h 3244"/>
                  <a:gd name="T70" fmla="*/ 1408 w 2120"/>
                  <a:gd name="T71" fmla="*/ 1930 h 3244"/>
                  <a:gd name="T72" fmla="*/ 1447 w 2120"/>
                  <a:gd name="T73" fmla="*/ 1937 h 3244"/>
                  <a:gd name="T74" fmla="*/ 1543 w 2120"/>
                  <a:gd name="T75" fmla="*/ 2128 h 3244"/>
                  <a:gd name="T76" fmla="*/ 1697 w 2120"/>
                  <a:gd name="T77" fmla="*/ 2100 h 3244"/>
                  <a:gd name="T78" fmla="*/ 1935 w 2120"/>
                  <a:gd name="T79" fmla="*/ 2132 h 3244"/>
                  <a:gd name="T80" fmla="*/ 2017 w 2120"/>
                  <a:gd name="T81" fmla="*/ 2085 h 3244"/>
                  <a:gd name="T82" fmla="*/ 2113 w 2120"/>
                  <a:gd name="T83" fmla="*/ 2164 h 3244"/>
                  <a:gd name="T84" fmla="*/ 1950 w 2120"/>
                  <a:gd name="T85" fmla="*/ 3231 h 3244"/>
                  <a:gd name="T86" fmla="*/ 1938 w 2120"/>
                  <a:gd name="T87" fmla="*/ 3244 h 3244"/>
                  <a:gd name="T88" fmla="*/ 9 w 2120"/>
                  <a:gd name="T89" fmla="*/ 2860 h 3244"/>
                  <a:gd name="T90" fmla="*/ 0 w 2120"/>
                  <a:gd name="T91" fmla="*/ 2843 h 3244"/>
                  <a:gd name="T92" fmla="*/ 198 w 2120"/>
                  <a:gd name="T93" fmla="*/ 2104 h 3244"/>
                  <a:gd name="T94" fmla="*/ 257 w 2120"/>
                  <a:gd name="T95" fmla="*/ 2009 h 3244"/>
                  <a:gd name="T96" fmla="*/ 198 w 2120"/>
                  <a:gd name="T97" fmla="*/ 1890 h 3244"/>
                  <a:gd name="T98" fmla="*/ 332 w 2120"/>
                  <a:gd name="T99" fmla="*/ 1693 h 3244"/>
                  <a:gd name="T100" fmla="*/ 502 w 2120"/>
                  <a:gd name="T101" fmla="*/ 1401 h 3244"/>
                  <a:gd name="T102" fmla="*/ 427 w 2120"/>
                  <a:gd name="T103" fmla="*/ 1321 h 3244"/>
                  <a:gd name="T104" fmla="*/ 423 w 2120"/>
                  <a:gd name="T105" fmla="*/ 1238 h 3244"/>
                  <a:gd name="T106" fmla="*/ 697 w 2120"/>
                  <a:gd name="T107" fmla="*/ 8 h 3244"/>
                  <a:gd name="T108" fmla="*/ 712 w 2120"/>
                  <a:gd name="T109" fmla="*/ 0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0" h="3244">
                    <a:moveTo>
                      <a:pt x="705" y="21"/>
                    </a:moveTo>
                    <a:lnTo>
                      <a:pt x="720" y="12"/>
                    </a:lnTo>
                    <a:lnTo>
                      <a:pt x="448" y="1238"/>
                    </a:lnTo>
                    <a:lnTo>
                      <a:pt x="448" y="1313"/>
                    </a:lnTo>
                    <a:lnTo>
                      <a:pt x="444" y="1305"/>
                    </a:lnTo>
                    <a:lnTo>
                      <a:pt x="523" y="1397"/>
                    </a:lnTo>
                    <a:lnTo>
                      <a:pt x="523" y="1405"/>
                    </a:lnTo>
                    <a:lnTo>
                      <a:pt x="523" y="1412"/>
                    </a:lnTo>
                    <a:lnTo>
                      <a:pt x="448" y="1534"/>
                    </a:lnTo>
                    <a:lnTo>
                      <a:pt x="356" y="1701"/>
                    </a:lnTo>
                    <a:lnTo>
                      <a:pt x="277" y="1812"/>
                    </a:lnTo>
                    <a:lnTo>
                      <a:pt x="217" y="1902"/>
                    </a:lnTo>
                    <a:lnTo>
                      <a:pt x="217" y="1890"/>
                    </a:lnTo>
                    <a:lnTo>
                      <a:pt x="277" y="1997"/>
                    </a:lnTo>
                    <a:lnTo>
                      <a:pt x="277" y="2009"/>
                    </a:lnTo>
                    <a:lnTo>
                      <a:pt x="217" y="2116"/>
                    </a:lnTo>
                    <a:lnTo>
                      <a:pt x="217" y="2112"/>
                    </a:lnTo>
                    <a:lnTo>
                      <a:pt x="20" y="2848"/>
                    </a:lnTo>
                    <a:lnTo>
                      <a:pt x="13" y="2835"/>
                    </a:lnTo>
                    <a:lnTo>
                      <a:pt x="1001" y="3081"/>
                    </a:lnTo>
                    <a:lnTo>
                      <a:pt x="1942" y="3220"/>
                    </a:lnTo>
                    <a:lnTo>
                      <a:pt x="1927" y="3227"/>
                    </a:lnTo>
                    <a:lnTo>
                      <a:pt x="2096" y="2172"/>
                    </a:lnTo>
                    <a:lnTo>
                      <a:pt x="2100" y="2179"/>
                    </a:lnTo>
                    <a:lnTo>
                      <a:pt x="2010" y="2104"/>
                    </a:lnTo>
                    <a:lnTo>
                      <a:pt x="2021" y="2104"/>
                    </a:lnTo>
                    <a:lnTo>
                      <a:pt x="1946" y="2151"/>
                    </a:lnTo>
                    <a:lnTo>
                      <a:pt x="1938" y="2151"/>
                    </a:lnTo>
                    <a:lnTo>
                      <a:pt x="1693" y="2124"/>
                    </a:lnTo>
                    <a:lnTo>
                      <a:pt x="1697" y="2124"/>
                    </a:lnTo>
                    <a:lnTo>
                      <a:pt x="1547" y="2151"/>
                    </a:lnTo>
                    <a:lnTo>
                      <a:pt x="1539" y="2151"/>
                    </a:lnTo>
                    <a:lnTo>
                      <a:pt x="1535" y="2147"/>
                    </a:lnTo>
                    <a:lnTo>
                      <a:pt x="1428" y="1946"/>
                    </a:lnTo>
                    <a:lnTo>
                      <a:pt x="1440" y="1954"/>
                    </a:lnTo>
                    <a:lnTo>
                      <a:pt x="1408" y="1954"/>
                    </a:lnTo>
                    <a:lnTo>
                      <a:pt x="1400" y="1950"/>
                    </a:lnTo>
                    <a:lnTo>
                      <a:pt x="1397" y="1943"/>
                    </a:lnTo>
                    <a:lnTo>
                      <a:pt x="1397" y="1836"/>
                    </a:lnTo>
                    <a:lnTo>
                      <a:pt x="1397" y="1840"/>
                    </a:lnTo>
                    <a:lnTo>
                      <a:pt x="1322" y="1594"/>
                    </a:lnTo>
                    <a:lnTo>
                      <a:pt x="1333" y="1602"/>
                    </a:lnTo>
                    <a:lnTo>
                      <a:pt x="1136" y="1618"/>
                    </a:lnTo>
                    <a:lnTo>
                      <a:pt x="1123" y="1614"/>
                    </a:lnTo>
                    <a:lnTo>
                      <a:pt x="1123" y="1602"/>
                    </a:lnTo>
                    <a:lnTo>
                      <a:pt x="1230" y="1144"/>
                    </a:lnTo>
                    <a:lnTo>
                      <a:pt x="1230" y="1151"/>
                    </a:lnTo>
                    <a:lnTo>
                      <a:pt x="941" y="784"/>
                    </a:lnTo>
                    <a:lnTo>
                      <a:pt x="941" y="779"/>
                    </a:lnTo>
                    <a:lnTo>
                      <a:pt x="894" y="518"/>
                    </a:lnTo>
                    <a:lnTo>
                      <a:pt x="894" y="514"/>
                    </a:lnTo>
                    <a:lnTo>
                      <a:pt x="986" y="115"/>
                    </a:lnTo>
                    <a:lnTo>
                      <a:pt x="993" y="131"/>
                    </a:lnTo>
                    <a:lnTo>
                      <a:pt x="705" y="21"/>
                    </a:lnTo>
                    <a:close/>
                    <a:moveTo>
                      <a:pt x="1001" y="107"/>
                    </a:moveTo>
                    <a:lnTo>
                      <a:pt x="1009" y="111"/>
                    </a:lnTo>
                    <a:lnTo>
                      <a:pt x="1009" y="119"/>
                    </a:lnTo>
                    <a:lnTo>
                      <a:pt x="918" y="518"/>
                    </a:lnTo>
                    <a:lnTo>
                      <a:pt x="918" y="514"/>
                    </a:lnTo>
                    <a:lnTo>
                      <a:pt x="965" y="775"/>
                    </a:lnTo>
                    <a:lnTo>
                      <a:pt x="962" y="771"/>
                    </a:lnTo>
                    <a:lnTo>
                      <a:pt x="1250" y="1139"/>
                    </a:lnTo>
                    <a:lnTo>
                      <a:pt x="1254" y="1148"/>
                    </a:lnTo>
                    <a:lnTo>
                      <a:pt x="1147" y="1606"/>
                    </a:lnTo>
                    <a:lnTo>
                      <a:pt x="1136" y="1594"/>
                    </a:lnTo>
                    <a:lnTo>
                      <a:pt x="1329" y="1579"/>
                    </a:lnTo>
                    <a:lnTo>
                      <a:pt x="1337" y="1579"/>
                    </a:lnTo>
                    <a:lnTo>
                      <a:pt x="1344" y="1586"/>
                    </a:lnTo>
                    <a:lnTo>
                      <a:pt x="1421" y="1832"/>
                    </a:lnTo>
                    <a:lnTo>
                      <a:pt x="1421" y="1836"/>
                    </a:lnTo>
                    <a:lnTo>
                      <a:pt x="1421" y="1943"/>
                    </a:lnTo>
                    <a:lnTo>
                      <a:pt x="1408" y="1930"/>
                    </a:lnTo>
                    <a:lnTo>
                      <a:pt x="1440" y="1930"/>
                    </a:lnTo>
                    <a:lnTo>
                      <a:pt x="1447" y="1937"/>
                    </a:lnTo>
                    <a:lnTo>
                      <a:pt x="1554" y="2136"/>
                    </a:lnTo>
                    <a:lnTo>
                      <a:pt x="1543" y="2128"/>
                    </a:lnTo>
                    <a:lnTo>
                      <a:pt x="1693" y="2100"/>
                    </a:lnTo>
                    <a:lnTo>
                      <a:pt x="1697" y="2100"/>
                    </a:lnTo>
                    <a:lnTo>
                      <a:pt x="1942" y="2128"/>
                    </a:lnTo>
                    <a:lnTo>
                      <a:pt x="1935" y="2132"/>
                    </a:lnTo>
                    <a:lnTo>
                      <a:pt x="2010" y="2085"/>
                    </a:lnTo>
                    <a:lnTo>
                      <a:pt x="2017" y="2085"/>
                    </a:lnTo>
                    <a:lnTo>
                      <a:pt x="2021" y="2085"/>
                    </a:lnTo>
                    <a:lnTo>
                      <a:pt x="2113" y="2164"/>
                    </a:lnTo>
                    <a:lnTo>
                      <a:pt x="2120" y="2175"/>
                    </a:lnTo>
                    <a:lnTo>
                      <a:pt x="1950" y="3231"/>
                    </a:lnTo>
                    <a:lnTo>
                      <a:pt x="1946" y="3239"/>
                    </a:lnTo>
                    <a:lnTo>
                      <a:pt x="1938" y="3244"/>
                    </a:lnTo>
                    <a:lnTo>
                      <a:pt x="993" y="3105"/>
                    </a:lnTo>
                    <a:lnTo>
                      <a:pt x="9" y="2860"/>
                    </a:lnTo>
                    <a:lnTo>
                      <a:pt x="0" y="2852"/>
                    </a:lnTo>
                    <a:lnTo>
                      <a:pt x="0" y="2843"/>
                    </a:lnTo>
                    <a:lnTo>
                      <a:pt x="198" y="2108"/>
                    </a:lnTo>
                    <a:lnTo>
                      <a:pt x="198" y="2104"/>
                    </a:lnTo>
                    <a:lnTo>
                      <a:pt x="257" y="1997"/>
                    </a:lnTo>
                    <a:lnTo>
                      <a:pt x="257" y="2009"/>
                    </a:lnTo>
                    <a:lnTo>
                      <a:pt x="198" y="1902"/>
                    </a:lnTo>
                    <a:lnTo>
                      <a:pt x="198" y="1890"/>
                    </a:lnTo>
                    <a:lnTo>
                      <a:pt x="257" y="1796"/>
                    </a:lnTo>
                    <a:lnTo>
                      <a:pt x="332" y="1693"/>
                    </a:lnTo>
                    <a:lnTo>
                      <a:pt x="427" y="1523"/>
                    </a:lnTo>
                    <a:lnTo>
                      <a:pt x="502" y="1401"/>
                    </a:lnTo>
                    <a:lnTo>
                      <a:pt x="502" y="1412"/>
                    </a:lnTo>
                    <a:lnTo>
                      <a:pt x="427" y="1321"/>
                    </a:lnTo>
                    <a:lnTo>
                      <a:pt x="423" y="1313"/>
                    </a:lnTo>
                    <a:lnTo>
                      <a:pt x="423" y="1238"/>
                    </a:lnTo>
                    <a:lnTo>
                      <a:pt x="423" y="1234"/>
                    </a:lnTo>
                    <a:lnTo>
                      <a:pt x="697" y="8"/>
                    </a:lnTo>
                    <a:lnTo>
                      <a:pt x="705" y="0"/>
                    </a:lnTo>
                    <a:lnTo>
                      <a:pt x="712" y="0"/>
                    </a:lnTo>
                    <a:lnTo>
                      <a:pt x="1001"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8" name="Freeform 143"/>
              <p:cNvSpPr>
                <a:spLocks/>
              </p:cNvSpPr>
              <p:nvPr/>
            </p:nvSpPr>
            <p:spPr bwMode="auto">
              <a:xfrm>
                <a:off x="941" y="831"/>
                <a:ext cx="522" cy="804"/>
              </a:xfrm>
              <a:custGeom>
                <a:avLst/>
                <a:gdLst>
                  <a:gd name="T0" fmla="*/ 692 w 2087"/>
                  <a:gd name="T1" fmla="*/ 9 h 3215"/>
                  <a:gd name="T2" fmla="*/ 707 w 2087"/>
                  <a:gd name="T3" fmla="*/ 0 h 3215"/>
                  <a:gd name="T4" fmla="*/ 435 w 2087"/>
                  <a:gd name="T5" fmla="*/ 1226 h 3215"/>
                  <a:gd name="T6" fmla="*/ 435 w 2087"/>
                  <a:gd name="T7" fmla="*/ 1226 h 3215"/>
                  <a:gd name="T8" fmla="*/ 435 w 2087"/>
                  <a:gd name="T9" fmla="*/ 1301 h 3215"/>
                  <a:gd name="T10" fmla="*/ 431 w 2087"/>
                  <a:gd name="T11" fmla="*/ 1293 h 3215"/>
                  <a:gd name="T12" fmla="*/ 510 w 2087"/>
                  <a:gd name="T13" fmla="*/ 1385 h 3215"/>
                  <a:gd name="T14" fmla="*/ 510 w 2087"/>
                  <a:gd name="T15" fmla="*/ 1393 h 3215"/>
                  <a:gd name="T16" fmla="*/ 510 w 2087"/>
                  <a:gd name="T17" fmla="*/ 1400 h 3215"/>
                  <a:gd name="T18" fmla="*/ 435 w 2087"/>
                  <a:gd name="T19" fmla="*/ 1522 h 3215"/>
                  <a:gd name="T20" fmla="*/ 343 w 2087"/>
                  <a:gd name="T21" fmla="*/ 1689 h 3215"/>
                  <a:gd name="T22" fmla="*/ 264 w 2087"/>
                  <a:gd name="T23" fmla="*/ 1800 h 3215"/>
                  <a:gd name="T24" fmla="*/ 204 w 2087"/>
                  <a:gd name="T25" fmla="*/ 1890 h 3215"/>
                  <a:gd name="T26" fmla="*/ 204 w 2087"/>
                  <a:gd name="T27" fmla="*/ 1878 h 3215"/>
                  <a:gd name="T28" fmla="*/ 264 w 2087"/>
                  <a:gd name="T29" fmla="*/ 1985 h 3215"/>
                  <a:gd name="T30" fmla="*/ 264 w 2087"/>
                  <a:gd name="T31" fmla="*/ 1997 h 3215"/>
                  <a:gd name="T32" fmla="*/ 204 w 2087"/>
                  <a:gd name="T33" fmla="*/ 2104 h 3215"/>
                  <a:gd name="T34" fmla="*/ 204 w 2087"/>
                  <a:gd name="T35" fmla="*/ 2100 h 3215"/>
                  <a:gd name="T36" fmla="*/ 7 w 2087"/>
                  <a:gd name="T37" fmla="*/ 2836 h 3215"/>
                  <a:gd name="T38" fmla="*/ 0 w 2087"/>
                  <a:gd name="T39" fmla="*/ 2823 h 3215"/>
                  <a:gd name="T40" fmla="*/ 988 w 2087"/>
                  <a:gd name="T41" fmla="*/ 3069 h 3215"/>
                  <a:gd name="T42" fmla="*/ 1929 w 2087"/>
                  <a:gd name="T43" fmla="*/ 3208 h 3215"/>
                  <a:gd name="T44" fmla="*/ 1914 w 2087"/>
                  <a:gd name="T45" fmla="*/ 3215 h 3215"/>
                  <a:gd name="T46" fmla="*/ 2083 w 2087"/>
                  <a:gd name="T47" fmla="*/ 2160 h 3215"/>
                  <a:gd name="T48" fmla="*/ 2087 w 2087"/>
                  <a:gd name="T49" fmla="*/ 2167 h 3215"/>
                  <a:gd name="T50" fmla="*/ 1997 w 2087"/>
                  <a:gd name="T51" fmla="*/ 2092 h 3215"/>
                  <a:gd name="T52" fmla="*/ 2008 w 2087"/>
                  <a:gd name="T53" fmla="*/ 2092 h 3215"/>
                  <a:gd name="T54" fmla="*/ 1933 w 2087"/>
                  <a:gd name="T55" fmla="*/ 2139 h 3215"/>
                  <a:gd name="T56" fmla="*/ 1925 w 2087"/>
                  <a:gd name="T57" fmla="*/ 2139 h 3215"/>
                  <a:gd name="T58" fmla="*/ 1680 w 2087"/>
                  <a:gd name="T59" fmla="*/ 2112 h 3215"/>
                  <a:gd name="T60" fmla="*/ 1684 w 2087"/>
                  <a:gd name="T61" fmla="*/ 2112 h 3215"/>
                  <a:gd name="T62" fmla="*/ 1534 w 2087"/>
                  <a:gd name="T63" fmla="*/ 2139 h 3215"/>
                  <a:gd name="T64" fmla="*/ 1526 w 2087"/>
                  <a:gd name="T65" fmla="*/ 2139 h 3215"/>
                  <a:gd name="T66" fmla="*/ 1522 w 2087"/>
                  <a:gd name="T67" fmla="*/ 2135 h 3215"/>
                  <a:gd name="T68" fmla="*/ 1415 w 2087"/>
                  <a:gd name="T69" fmla="*/ 1934 h 3215"/>
                  <a:gd name="T70" fmla="*/ 1427 w 2087"/>
                  <a:gd name="T71" fmla="*/ 1942 h 3215"/>
                  <a:gd name="T72" fmla="*/ 1395 w 2087"/>
                  <a:gd name="T73" fmla="*/ 1942 h 3215"/>
                  <a:gd name="T74" fmla="*/ 1387 w 2087"/>
                  <a:gd name="T75" fmla="*/ 1938 h 3215"/>
                  <a:gd name="T76" fmla="*/ 1384 w 2087"/>
                  <a:gd name="T77" fmla="*/ 1931 h 3215"/>
                  <a:gd name="T78" fmla="*/ 1384 w 2087"/>
                  <a:gd name="T79" fmla="*/ 1824 h 3215"/>
                  <a:gd name="T80" fmla="*/ 1384 w 2087"/>
                  <a:gd name="T81" fmla="*/ 1828 h 3215"/>
                  <a:gd name="T82" fmla="*/ 1309 w 2087"/>
                  <a:gd name="T83" fmla="*/ 1582 h 3215"/>
                  <a:gd name="T84" fmla="*/ 1320 w 2087"/>
                  <a:gd name="T85" fmla="*/ 1590 h 3215"/>
                  <a:gd name="T86" fmla="*/ 1123 w 2087"/>
                  <a:gd name="T87" fmla="*/ 1606 h 3215"/>
                  <a:gd name="T88" fmla="*/ 1110 w 2087"/>
                  <a:gd name="T89" fmla="*/ 1602 h 3215"/>
                  <a:gd name="T90" fmla="*/ 1110 w 2087"/>
                  <a:gd name="T91" fmla="*/ 1590 h 3215"/>
                  <a:gd name="T92" fmla="*/ 1217 w 2087"/>
                  <a:gd name="T93" fmla="*/ 1132 h 3215"/>
                  <a:gd name="T94" fmla="*/ 1217 w 2087"/>
                  <a:gd name="T95" fmla="*/ 1139 h 3215"/>
                  <a:gd name="T96" fmla="*/ 928 w 2087"/>
                  <a:gd name="T97" fmla="*/ 772 h 3215"/>
                  <a:gd name="T98" fmla="*/ 928 w 2087"/>
                  <a:gd name="T99" fmla="*/ 767 h 3215"/>
                  <a:gd name="T100" fmla="*/ 881 w 2087"/>
                  <a:gd name="T101" fmla="*/ 506 h 3215"/>
                  <a:gd name="T102" fmla="*/ 881 w 2087"/>
                  <a:gd name="T103" fmla="*/ 502 h 3215"/>
                  <a:gd name="T104" fmla="*/ 973 w 2087"/>
                  <a:gd name="T105" fmla="*/ 103 h 3215"/>
                  <a:gd name="T106" fmla="*/ 980 w 2087"/>
                  <a:gd name="T107" fmla="*/ 119 h 3215"/>
                  <a:gd name="T108" fmla="*/ 692 w 2087"/>
                  <a:gd name="T109" fmla="*/ 9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7" h="3215">
                    <a:moveTo>
                      <a:pt x="692" y="9"/>
                    </a:moveTo>
                    <a:lnTo>
                      <a:pt x="707" y="0"/>
                    </a:lnTo>
                    <a:lnTo>
                      <a:pt x="435" y="1226"/>
                    </a:lnTo>
                    <a:lnTo>
                      <a:pt x="435" y="1226"/>
                    </a:lnTo>
                    <a:lnTo>
                      <a:pt x="435" y="1301"/>
                    </a:lnTo>
                    <a:lnTo>
                      <a:pt x="431" y="1293"/>
                    </a:lnTo>
                    <a:lnTo>
                      <a:pt x="510" y="1385"/>
                    </a:lnTo>
                    <a:lnTo>
                      <a:pt x="510" y="1393"/>
                    </a:lnTo>
                    <a:lnTo>
                      <a:pt x="510" y="1400"/>
                    </a:lnTo>
                    <a:lnTo>
                      <a:pt x="435" y="1522"/>
                    </a:lnTo>
                    <a:lnTo>
                      <a:pt x="343" y="1689"/>
                    </a:lnTo>
                    <a:lnTo>
                      <a:pt x="264" y="1800"/>
                    </a:lnTo>
                    <a:lnTo>
                      <a:pt x="204" y="1890"/>
                    </a:lnTo>
                    <a:lnTo>
                      <a:pt x="204" y="1878"/>
                    </a:lnTo>
                    <a:lnTo>
                      <a:pt x="264" y="1985"/>
                    </a:lnTo>
                    <a:lnTo>
                      <a:pt x="264" y="1997"/>
                    </a:lnTo>
                    <a:lnTo>
                      <a:pt x="204" y="2104"/>
                    </a:lnTo>
                    <a:lnTo>
                      <a:pt x="204" y="2100"/>
                    </a:lnTo>
                    <a:lnTo>
                      <a:pt x="7" y="2836"/>
                    </a:lnTo>
                    <a:lnTo>
                      <a:pt x="0" y="2823"/>
                    </a:lnTo>
                    <a:lnTo>
                      <a:pt x="988" y="3069"/>
                    </a:lnTo>
                    <a:lnTo>
                      <a:pt x="1929" y="3208"/>
                    </a:lnTo>
                    <a:lnTo>
                      <a:pt x="1914" y="3215"/>
                    </a:lnTo>
                    <a:lnTo>
                      <a:pt x="2083" y="2160"/>
                    </a:lnTo>
                    <a:lnTo>
                      <a:pt x="2087" y="2167"/>
                    </a:lnTo>
                    <a:lnTo>
                      <a:pt x="1997" y="2092"/>
                    </a:lnTo>
                    <a:lnTo>
                      <a:pt x="2008" y="2092"/>
                    </a:lnTo>
                    <a:lnTo>
                      <a:pt x="1933" y="2139"/>
                    </a:lnTo>
                    <a:lnTo>
                      <a:pt x="1925" y="2139"/>
                    </a:lnTo>
                    <a:lnTo>
                      <a:pt x="1680" y="2112"/>
                    </a:lnTo>
                    <a:lnTo>
                      <a:pt x="1684" y="2112"/>
                    </a:lnTo>
                    <a:lnTo>
                      <a:pt x="1534" y="2139"/>
                    </a:lnTo>
                    <a:lnTo>
                      <a:pt x="1526" y="2139"/>
                    </a:lnTo>
                    <a:lnTo>
                      <a:pt x="1522" y="2135"/>
                    </a:lnTo>
                    <a:lnTo>
                      <a:pt x="1415" y="1934"/>
                    </a:lnTo>
                    <a:lnTo>
                      <a:pt x="1427" y="1942"/>
                    </a:lnTo>
                    <a:lnTo>
                      <a:pt x="1395" y="1942"/>
                    </a:lnTo>
                    <a:lnTo>
                      <a:pt x="1387" y="1938"/>
                    </a:lnTo>
                    <a:lnTo>
                      <a:pt x="1384" y="1931"/>
                    </a:lnTo>
                    <a:lnTo>
                      <a:pt x="1384" y="1824"/>
                    </a:lnTo>
                    <a:lnTo>
                      <a:pt x="1384" y="1828"/>
                    </a:lnTo>
                    <a:lnTo>
                      <a:pt x="1309" y="1582"/>
                    </a:lnTo>
                    <a:lnTo>
                      <a:pt x="1320" y="1590"/>
                    </a:lnTo>
                    <a:lnTo>
                      <a:pt x="1123" y="1606"/>
                    </a:lnTo>
                    <a:lnTo>
                      <a:pt x="1110" y="1602"/>
                    </a:lnTo>
                    <a:lnTo>
                      <a:pt x="1110" y="1590"/>
                    </a:lnTo>
                    <a:lnTo>
                      <a:pt x="1217" y="1132"/>
                    </a:lnTo>
                    <a:lnTo>
                      <a:pt x="1217" y="1139"/>
                    </a:lnTo>
                    <a:lnTo>
                      <a:pt x="928" y="772"/>
                    </a:lnTo>
                    <a:lnTo>
                      <a:pt x="928" y="767"/>
                    </a:lnTo>
                    <a:lnTo>
                      <a:pt x="881" y="506"/>
                    </a:lnTo>
                    <a:lnTo>
                      <a:pt x="881" y="502"/>
                    </a:lnTo>
                    <a:lnTo>
                      <a:pt x="973" y="103"/>
                    </a:lnTo>
                    <a:lnTo>
                      <a:pt x="980" y="119"/>
                    </a:lnTo>
                    <a:lnTo>
                      <a:pt x="692" y="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9" name="Freeform 144"/>
              <p:cNvSpPr>
                <a:spLocks/>
              </p:cNvSpPr>
              <p:nvPr/>
            </p:nvSpPr>
            <p:spPr bwMode="auto">
              <a:xfrm>
                <a:off x="938" y="828"/>
                <a:ext cx="530" cy="811"/>
              </a:xfrm>
              <a:custGeom>
                <a:avLst/>
                <a:gdLst>
                  <a:gd name="T0" fmla="*/ 1001 w 2120"/>
                  <a:gd name="T1" fmla="*/ 107 h 3244"/>
                  <a:gd name="T2" fmla="*/ 1009 w 2120"/>
                  <a:gd name="T3" fmla="*/ 111 h 3244"/>
                  <a:gd name="T4" fmla="*/ 1009 w 2120"/>
                  <a:gd name="T5" fmla="*/ 119 h 3244"/>
                  <a:gd name="T6" fmla="*/ 918 w 2120"/>
                  <a:gd name="T7" fmla="*/ 518 h 3244"/>
                  <a:gd name="T8" fmla="*/ 918 w 2120"/>
                  <a:gd name="T9" fmla="*/ 514 h 3244"/>
                  <a:gd name="T10" fmla="*/ 965 w 2120"/>
                  <a:gd name="T11" fmla="*/ 775 h 3244"/>
                  <a:gd name="T12" fmla="*/ 962 w 2120"/>
                  <a:gd name="T13" fmla="*/ 771 h 3244"/>
                  <a:gd name="T14" fmla="*/ 1250 w 2120"/>
                  <a:gd name="T15" fmla="*/ 1139 h 3244"/>
                  <a:gd name="T16" fmla="*/ 1254 w 2120"/>
                  <a:gd name="T17" fmla="*/ 1148 h 3244"/>
                  <a:gd name="T18" fmla="*/ 1147 w 2120"/>
                  <a:gd name="T19" fmla="*/ 1606 h 3244"/>
                  <a:gd name="T20" fmla="*/ 1136 w 2120"/>
                  <a:gd name="T21" fmla="*/ 1594 h 3244"/>
                  <a:gd name="T22" fmla="*/ 1329 w 2120"/>
                  <a:gd name="T23" fmla="*/ 1579 h 3244"/>
                  <a:gd name="T24" fmla="*/ 1337 w 2120"/>
                  <a:gd name="T25" fmla="*/ 1579 h 3244"/>
                  <a:gd name="T26" fmla="*/ 1344 w 2120"/>
                  <a:gd name="T27" fmla="*/ 1586 h 3244"/>
                  <a:gd name="T28" fmla="*/ 1421 w 2120"/>
                  <a:gd name="T29" fmla="*/ 1832 h 3244"/>
                  <a:gd name="T30" fmla="*/ 1421 w 2120"/>
                  <a:gd name="T31" fmla="*/ 1836 h 3244"/>
                  <a:gd name="T32" fmla="*/ 1421 w 2120"/>
                  <a:gd name="T33" fmla="*/ 1943 h 3244"/>
                  <a:gd name="T34" fmla="*/ 1408 w 2120"/>
                  <a:gd name="T35" fmla="*/ 1930 h 3244"/>
                  <a:gd name="T36" fmla="*/ 1440 w 2120"/>
                  <a:gd name="T37" fmla="*/ 1930 h 3244"/>
                  <a:gd name="T38" fmla="*/ 1447 w 2120"/>
                  <a:gd name="T39" fmla="*/ 1937 h 3244"/>
                  <a:gd name="T40" fmla="*/ 1554 w 2120"/>
                  <a:gd name="T41" fmla="*/ 2136 h 3244"/>
                  <a:gd name="T42" fmla="*/ 1543 w 2120"/>
                  <a:gd name="T43" fmla="*/ 2128 h 3244"/>
                  <a:gd name="T44" fmla="*/ 1693 w 2120"/>
                  <a:gd name="T45" fmla="*/ 2100 h 3244"/>
                  <a:gd name="T46" fmla="*/ 1697 w 2120"/>
                  <a:gd name="T47" fmla="*/ 2100 h 3244"/>
                  <a:gd name="T48" fmla="*/ 1942 w 2120"/>
                  <a:gd name="T49" fmla="*/ 2128 h 3244"/>
                  <a:gd name="T50" fmla="*/ 1935 w 2120"/>
                  <a:gd name="T51" fmla="*/ 2132 h 3244"/>
                  <a:gd name="T52" fmla="*/ 2010 w 2120"/>
                  <a:gd name="T53" fmla="*/ 2085 h 3244"/>
                  <a:gd name="T54" fmla="*/ 2017 w 2120"/>
                  <a:gd name="T55" fmla="*/ 2085 h 3244"/>
                  <a:gd name="T56" fmla="*/ 2021 w 2120"/>
                  <a:gd name="T57" fmla="*/ 2085 h 3244"/>
                  <a:gd name="T58" fmla="*/ 2113 w 2120"/>
                  <a:gd name="T59" fmla="*/ 2164 h 3244"/>
                  <a:gd name="T60" fmla="*/ 2120 w 2120"/>
                  <a:gd name="T61" fmla="*/ 2175 h 3244"/>
                  <a:gd name="T62" fmla="*/ 1950 w 2120"/>
                  <a:gd name="T63" fmla="*/ 3231 h 3244"/>
                  <a:gd name="T64" fmla="*/ 1946 w 2120"/>
                  <a:gd name="T65" fmla="*/ 3239 h 3244"/>
                  <a:gd name="T66" fmla="*/ 1938 w 2120"/>
                  <a:gd name="T67" fmla="*/ 3244 h 3244"/>
                  <a:gd name="T68" fmla="*/ 993 w 2120"/>
                  <a:gd name="T69" fmla="*/ 3105 h 3244"/>
                  <a:gd name="T70" fmla="*/ 9 w 2120"/>
                  <a:gd name="T71" fmla="*/ 2860 h 3244"/>
                  <a:gd name="T72" fmla="*/ 0 w 2120"/>
                  <a:gd name="T73" fmla="*/ 2852 h 3244"/>
                  <a:gd name="T74" fmla="*/ 0 w 2120"/>
                  <a:gd name="T75" fmla="*/ 2843 h 3244"/>
                  <a:gd name="T76" fmla="*/ 198 w 2120"/>
                  <a:gd name="T77" fmla="*/ 2108 h 3244"/>
                  <a:gd name="T78" fmla="*/ 198 w 2120"/>
                  <a:gd name="T79" fmla="*/ 2104 h 3244"/>
                  <a:gd name="T80" fmla="*/ 257 w 2120"/>
                  <a:gd name="T81" fmla="*/ 1997 h 3244"/>
                  <a:gd name="T82" fmla="*/ 257 w 2120"/>
                  <a:gd name="T83" fmla="*/ 2009 h 3244"/>
                  <a:gd name="T84" fmla="*/ 198 w 2120"/>
                  <a:gd name="T85" fmla="*/ 1902 h 3244"/>
                  <a:gd name="T86" fmla="*/ 198 w 2120"/>
                  <a:gd name="T87" fmla="*/ 1890 h 3244"/>
                  <a:gd name="T88" fmla="*/ 257 w 2120"/>
                  <a:gd name="T89" fmla="*/ 1796 h 3244"/>
                  <a:gd name="T90" fmla="*/ 332 w 2120"/>
                  <a:gd name="T91" fmla="*/ 1693 h 3244"/>
                  <a:gd name="T92" fmla="*/ 427 w 2120"/>
                  <a:gd name="T93" fmla="*/ 1523 h 3244"/>
                  <a:gd name="T94" fmla="*/ 502 w 2120"/>
                  <a:gd name="T95" fmla="*/ 1401 h 3244"/>
                  <a:gd name="T96" fmla="*/ 502 w 2120"/>
                  <a:gd name="T97" fmla="*/ 1412 h 3244"/>
                  <a:gd name="T98" fmla="*/ 427 w 2120"/>
                  <a:gd name="T99" fmla="*/ 1321 h 3244"/>
                  <a:gd name="T100" fmla="*/ 423 w 2120"/>
                  <a:gd name="T101" fmla="*/ 1313 h 3244"/>
                  <a:gd name="T102" fmla="*/ 423 w 2120"/>
                  <a:gd name="T103" fmla="*/ 1238 h 3244"/>
                  <a:gd name="T104" fmla="*/ 423 w 2120"/>
                  <a:gd name="T105" fmla="*/ 1234 h 3244"/>
                  <a:gd name="T106" fmla="*/ 697 w 2120"/>
                  <a:gd name="T107" fmla="*/ 8 h 3244"/>
                  <a:gd name="T108" fmla="*/ 705 w 2120"/>
                  <a:gd name="T109" fmla="*/ 0 h 3244"/>
                  <a:gd name="T110" fmla="*/ 712 w 2120"/>
                  <a:gd name="T111" fmla="*/ 0 h 3244"/>
                  <a:gd name="T112" fmla="*/ 1001 w 2120"/>
                  <a:gd name="T113" fmla="*/ 107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20" h="3244">
                    <a:moveTo>
                      <a:pt x="1001" y="107"/>
                    </a:moveTo>
                    <a:lnTo>
                      <a:pt x="1009" y="111"/>
                    </a:lnTo>
                    <a:lnTo>
                      <a:pt x="1009" y="119"/>
                    </a:lnTo>
                    <a:lnTo>
                      <a:pt x="918" y="518"/>
                    </a:lnTo>
                    <a:lnTo>
                      <a:pt x="918" y="514"/>
                    </a:lnTo>
                    <a:lnTo>
                      <a:pt x="965" y="775"/>
                    </a:lnTo>
                    <a:lnTo>
                      <a:pt x="962" y="771"/>
                    </a:lnTo>
                    <a:lnTo>
                      <a:pt x="1250" y="1139"/>
                    </a:lnTo>
                    <a:lnTo>
                      <a:pt x="1254" y="1148"/>
                    </a:lnTo>
                    <a:lnTo>
                      <a:pt x="1147" y="1606"/>
                    </a:lnTo>
                    <a:lnTo>
                      <a:pt x="1136" y="1594"/>
                    </a:lnTo>
                    <a:lnTo>
                      <a:pt x="1329" y="1579"/>
                    </a:lnTo>
                    <a:lnTo>
                      <a:pt x="1337" y="1579"/>
                    </a:lnTo>
                    <a:lnTo>
                      <a:pt x="1344" y="1586"/>
                    </a:lnTo>
                    <a:lnTo>
                      <a:pt x="1421" y="1832"/>
                    </a:lnTo>
                    <a:lnTo>
                      <a:pt x="1421" y="1836"/>
                    </a:lnTo>
                    <a:lnTo>
                      <a:pt x="1421" y="1943"/>
                    </a:lnTo>
                    <a:lnTo>
                      <a:pt x="1408" y="1930"/>
                    </a:lnTo>
                    <a:lnTo>
                      <a:pt x="1440" y="1930"/>
                    </a:lnTo>
                    <a:lnTo>
                      <a:pt x="1447" y="1937"/>
                    </a:lnTo>
                    <a:lnTo>
                      <a:pt x="1554" y="2136"/>
                    </a:lnTo>
                    <a:lnTo>
                      <a:pt x="1543" y="2128"/>
                    </a:lnTo>
                    <a:lnTo>
                      <a:pt x="1693" y="2100"/>
                    </a:lnTo>
                    <a:lnTo>
                      <a:pt x="1697" y="2100"/>
                    </a:lnTo>
                    <a:lnTo>
                      <a:pt x="1942" y="2128"/>
                    </a:lnTo>
                    <a:lnTo>
                      <a:pt x="1935" y="2132"/>
                    </a:lnTo>
                    <a:lnTo>
                      <a:pt x="2010" y="2085"/>
                    </a:lnTo>
                    <a:lnTo>
                      <a:pt x="2017" y="2085"/>
                    </a:lnTo>
                    <a:lnTo>
                      <a:pt x="2021" y="2085"/>
                    </a:lnTo>
                    <a:lnTo>
                      <a:pt x="2113" y="2164"/>
                    </a:lnTo>
                    <a:lnTo>
                      <a:pt x="2120" y="2175"/>
                    </a:lnTo>
                    <a:lnTo>
                      <a:pt x="1950" y="3231"/>
                    </a:lnTo>
                    <a:lnTo>
                      <a:pt x="1946" y="3239"/>
                    </a:lnTo>
                    <a:lnTo>
                      <a:pt x="1938" y="3244"/>
                    </a:lnTo>
                    <a:lnTo>
                      <a:pt x="993" y="3105"/>
                    </a:lnTo>
                    <a:lnTo>
                      <a:pt x="9" y="2860"/>
                    </a:lnTo>
                    <a:lnTo>
                      <a:pt x="0" y="2852"/>
                    </a:lnTo>
                    <a:lnTo>
                      <a:pt x="0" y="2843"/>
                    </a:lnTo>
                    <a:lnTo>
                      <a:pt x="198" y="2108"/>
                    </a:lnTo>
                    <a:lnTo>
                      <a:pt x="198" y="2104"/>
                    </a:lnTo>
                    <a:lnTo>
                      <a:pt x="257" y="1997"/>
                    </a:lnTo>
                    <a:lnTo>
                      <a:pt x="257" y="2009"/>
                    </a:lnTo>
                    <a:lnTo>
                      <a:pt x="198" y="1902"/>
                    </a:lnTo>
                    <a:lnTo>
                      <a:pt x="198" y="1890"/>
                    </a:lnTo>
                    <a:lnTo>
                      <a:pt x="257" y="1796"/>
                    </a:lnTo>
                    <a:lnTo>
                      <a:pt x="332" y="1693"/>
                    </a:lnTo>
                    <a:lnTo>
                      <a:pt x="427" y="1523"/>
                    </a:lnTo>
                    <a:lnTo>
                      <a:pt x="502" y="1401"/>
                    </a:lnTo>
                    <a:lnTo>
                      <a:pt x="502" y="1412"/>
                    </a:lnTo>
                    <a:lnTo>
                      <a:pt x="427" y="1321"/>
                    </a:lnTo>
                    <a:lnTo>
                      <a:pt x="423" y="1313"/>
                    </a:lnTo>
                    <a:lnTo>
                      <a:pt x="423" y="1238"/>
                    </a:lnTo>
                    <a:lnTo>
                      <a:pt x="423" y="1234"/>
                    </a:lnTo>
                    <a:lnTo>
                      <a:pt x="697" y="8"/>
                    </a:lnTo>
                    <a:lnTo>
                      <a:pt x="705" y="0"/>
                    </a:lnTo>
                    <a:lnTo>
                      <a:pt x="712" y="0"/>
                    </a:lnTo>
                    <a:lnTo>
                      <a:pt x="1001" y="10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0" name="Freeform 145"/>
              <p:cNvSpPr>
                <a:spLocks/>
              </p:cNvSpPr>
              <p:nvPr/>
            </p:nvSpPr>
            <p:spPr bwMode="auto">
              <a:xfrm>
                <a:off x="941" y="831"/>
                <a:ext cx="524" cy="804"/>
              </a:xfrm>
              <a:custGeom>
                <a:avLst/>
                <a:gdLst>
                  <a:gd name="T0" fmla="*/ 695 w 2096"/>
                  <a:gd name="T1" fmla="*/ 0 h 3219"/>
                  <a:gd name="T2" fmla="*/ 422 w 2096"/>
                  <a:gd name="T3" fmla="*/ 1226 h 3219"/>
                  <a:gd name="T4" fmla="*/ 422 w 2096"/>
                  <a:gd name="T5" fmla="*/ 1301 h 3219"/>
                  <a:gd name="T6" fmla="*/ 497 w 2096"/>
                  <a:gd name="T7" fmla="*/ 1393 h 3219"/>
                  <a:gd name="T8" fmla="*/ 422 w 2096"/>
                  <a:gd name="T9" fmla="*/ 1515 h 3219"/>
                  <a:gd name="T10" fmla="*/ 332 w 2096"/>
                  <a:gd name="T11" fmla="*/ 1685 h 3219"/>
                  <a:gd name="T12" fmla="*/ 257 w 2096"/>
                  <a:gd name="T13" fmla="*/ 1792 h 3219"/>
                  <a:gd name="T14" fmla="*/ 193 w 2096"/>
                  <a:gd name="T15" fmla="*/ 1882 h 3219"/>
                  <a:gd name="T16" fmla="*/ 257 w 2096"/>
                  <a:gd name="T17" fmla="*/ 1989 h 3219"/>
                  <a:gd name="T18" fmla="*/ 193 w 2096"/>
                  <a:gd name="T19" fmla="*/ 2100 h 3219"/>
                  <a:gd name="T20" fmla="*/ 0 w 2096"/>
                  <a:gd name="T21" fmla="*/ 2836 h 3219"/>
                  <a:gd name="T22" fmla="*/ 984 w 2096"/>
                  <a:gd name="T23" fmla="*/ 3080 h 3219"/>
                  <a:gd name="T24" fmla="*/ 1925 w 2096"/>
                  <a:gd name="T25" fmla="*/ 3219 h 3219"/>
                  <a:gd name="T26" fmla="*/ 2096 w 2096"/>
                  <a:gd name="T27" fmla="*/ 2160 h 3219"/>
                  <a:gd name="T28" fmla="*/ 2004 w 2096"/>
                  <a:gd name="T29" fmla="*/ 2084 h 3219"/>
                  <a:gd name="T30" fmla="*/ 1925 w 2096"/>
                  <a:gd name="T31" fmla="*/ 2128 h 3219"/>
                  <a:gd name="T32" fmla="*/ 1684 w 2096"/>
                  <a:gd name="T33" fmla="*/ 2100 h 3219"/>
                  <a:gd name="T34" fmla="*/ 1530 w 2096"/>
                  <a:gd name="T35" fmla="*/ 2128 h 3219"/>
                  <a:gd name="T36" fmla="*/ 1427 w 2096"/>
                  <a:gd name="T37" fmla="*/ 1931 h 3219"/>
                  <a:gd name="T38" fmla="*/ 1395 w 2096"/>
                  <a:gd name="T39" fmla="*/ 1931 h 3219"/>
                  <a:gd name="T40" fmla="*/ 1395 w 2096"/>
                  <a:gd name="T41" fmla="*/ 1824 h 3219"/>
                  <a:gd name="T42" fmla="*/ 1320 w 2096"/>
                  <a:gd name="T43" fmla="*/ 1578 h 3219"/>
                  <a:gd name="T44" fmla="*/ 1123 w 2096"/>
                  <a:gd name="T45" fmla="*/ 1594 h 3219"/>
                  <a:gd name="T46" fmla="*/ 1230 w 2096"/>
                  <a:gd name="T47" fmla="*/ 1132 h 3219"/>
                  <a:gd name="T48" fmla="*/ 941 w 2096"/>
                  <a:gd name="T49" fmla="*/ 763 h 3219"/>
                  <a:gd name="T50" fmla="*/ 893 w 2096"/>
                  <a:gd name="T51" fmla="*/ 502 h 3219"/>
                  <a:gd name="T52" fmla="*/ 984 w 2096"/>
                  <a:gd name="T53" fmla="*/ 107 h 3219"/>
                  <a:gd name="T54" fmla="*/ 695 w 2096"/>
                  <a:gd name="T55" fmla="*/ 0 h 3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96" h="3219">
                    <a:moveTo>
                      <a:pt x="695" y="0"/>
                    </a:moveTo>
                    <a:lnTo>
                      <a:pt x="422" y="1226"/>
                    </a:lnTo>
                    <a:lnTo>
                      <a:pt x="422" y="1301"/>
                    </a:lnTo>
                    <a:lnTo>
                      <a:pt x="497" y="1393"/>
                    </a:lnTo>
                    <a:lnTo>
                      <a:pt x="422" y="1515"/>
                    </a:lnTo>
                    <a:lnTo>
                      <a:pt x="332" y="1685"/>
                    </a:lnTo>
                    <a:lnTo>
                      <a:pt x="257" y="1792"/>
                    </a:lnTo>
                    <a:lnTo>
                      <a:pt x="193" y="1882"/>
                    </a:lnTo>
                    <a:lnTo>
                      <a:pt x="257" y="1989"/>
                    </a:lnTo>
                    <a:lnTo>
                      <a:pt x="193" y="2100"/>
                    </a:lnTo>
                    <a:lnTo>
                      <a:pt x="0" y="2836"/>
                    </a:lnTo>
                    <a:lnTo>
                      <a:pt x="984" y="3080"/>
                    </a:lnTo>
                    <a:lnTo>
                      <a:pt x="1925" y="3219"/>
                    </a:lnTo>
                    <a:lnTo>
                      <a:pt x="2096" y="2160"/>
                    </a:lnTo>
                    <a:lnTo>
                      <a:pt x="2004" y="2084"/>
                    </a:lnTo>
                    <a:lnTo>
                      <a:pt x="1925" y="2128"/>
                    </a:lnTo>
                    <a:lnTo>
                      <a:pt x="1684" y="2100"/>
                    </a:lnTo>
                    <a:lnTo>
                      <a:pt x="1530" y="2128"/>
                    </a:lnTo>
                    <a:lnTo>
                      <a:pt x="1427" y="1931"/>
                    </a:lnTo>
                    <a:lnTo>
                      <a:pt x="1395" y="1931"/>
                    </a:lnTo>
                    <a:lnTo>
                      <a:pt x="1395" y="1824"/>
                    </a:lnTo>
                    <a:lnTo>
                      <a:pt x="1320" y="1578"/>
                    </a:lnTo>
                    <a:lnTo>
                      <a:pt x="1123" y="1594"/>
                    </a:lnTo>
                    <a:lnTo>
                      <a:pt x="1230" y="1132"/>
                    </a:lnTo>
                    <a:lnTo>
                      <a:pt x="941" y="763"/>
                    </a:lnTo>
                    <a:lnTo>
                      <a:pt x="893" y="502"/>
                    </a:lnTo>
                    <a:lnTo>
                      <a:pt x="984" y="107"/>
                    </a:lnTo>
                    <a:lnTo>
                      <a:pt x="695"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1" name="Freeform 146"/>
              <p:cNvSpPr>
                <a:spLocks noEditPoints="1"/>
              </p:cNvSpPr>
              <p:nvPr/>
            </p:nvSpPr>
            <p:spPr bwMode="auto">
              <a:xfrm>
                <a:off x="938" y="828"/>
                <a:ext cx="530" cy="811"/>
              </a:xfrm>
              <a:custGeom>
                <a:avLst/>
                <a:gdLst>
                  <a:gd name="T0" fmla="*/ 720 w 2120"/>
                  <a:gd name="T1" fmla="*/ 12 h 3244"/>
                  <a:gd name="T2" fmla="*/ 448 w 2120"/>
                  <a:gd name="T3" fmla="*/ 1313 h 3244"/>
                  <a:gd name="T4" fmla="*/ 523 w 2120"/>
                  <a:gd name="T5" fmla="*/ 1397 h 3244"/>
                  <a:gd name="T6" fmla="*/ 523 w 2120"/>
                  <a:gd name="T7" fmla="*/ 1412 h 3244"/>
                  <a:gd name="T8" fmla="*/ 356 w 2120"/>
                  <a:gd name="T9" fmla="*/ 1701 h 3244"/>
                  <a:gd name="T10" fmla="*/ 217 w 2120"/>
                  <a:gd name="T11" fmla="*/ 1902 h 3244"/>
                  <a:gd name="T12" fmla="*/ 277 w 2120"/>
                  <a:gd name="T13" fmla="*/ 1997 h 3244"/>
                  <a:gd name="T14" fmla="*/ 217 w 2120"/>
                  <a:gd name="T15" fmla="*/ 2116 h 3244"/>
                  <a:gd name="T16" fmla="*/ 20 w 2120"/>
                  <a:gd name="T17" fmla="*/ 2848 h 3244"/>
                  <a:gd name="T18" fmla="*/ 1001 w 2120"/>
                  <a:gd name="T19" fmla="*/ 3081 h 3244"/>
                  <a:gd name="T20" fmla="*/ 1927 w 2120"/>
                  <a:gd name="T21" fmla="*/ 3227 h 3244"/>
                  <a:gd name="T22" fmla="*/ 2100 w 2120"/>
                  <a:gd name="T23" fmla="*/ 2179 h 3244"/>
                  <a:gd name="T24" fmla="*/ 2021 w 2120"/>
                  <a:gd name="T25" fmla="*/ 2104 h 3244"/>
                  <a:gd name="T26" fmla="*/ 1938 w 2120"/>
                  <a:gd name="T27" fmla="*/ 2151 h 3244"/>
                  <a:gd name="T28" fmla="*/ 1697 w 2120"/>
                  <a:gd name="T29" fmla="*/ 2124 h 3244"/>
                  <a:gd name="T30" fmla="*/ 1539 w 2120"/>
                  <a:gd name="T31" fmla="*/ 2151 h 3244"/>
                  <a:gd name="T32" fmla="*/ 1428 w 2120"/>
                  <a:gd name="T33" fmla="*/ 1946 h 3244"/>
                  <a:gd name="T34" fmla="*/ 1408 w 2120"/>
                  <a:gd name="T35" fmla="*/ 1954 h 3244"/>
                  <a:gd name="T36" fmla="*/ 1397 w 2120"/>
                  <a:gd name="T37" fmla="*/ 1943 h 3244"/>
                  <a:gd name="T38" fmla="*/ 1397 w 2120"/>
                  <a:gd name="T39" fmla="*/ 1840 h 3244"/>
                  <a:gd name="T40" fmla="*/ 1333 w 2120"/>
                  <a:gd name="T41" fmla="*/ 1602 h 3244"/>
                  <a:gd name="T42" fmla="*/ 1123 w 2120"/>
                  <a:gd name="T43" fmla="*/ 1614 h 3244"/>
                  <a:gd name="T44" fmla="*/ 1230 w 2120"/>
                  <a:gd name="T45" fmla="*/ 1144 h 3244"/>
                  <a:gd name="T46" fmla="*/ 941 w 2120"/>
                  <a:gd name="T47" fmla="*/ 784 h 3244"/>
                  <a:gd name="T48" fmla="*/ 894 w 2120"/>
                  <a:gd name="T49" fmla="*/ 518 h 3244"/>
                  <a:gd name="T50" fmla="*/ 986 w 2120"/>
                  <a:gd name="T51" fmla="*/ 115 h 3244"/>
                  <a:gd name="T52" fmla="*/ 705 w 2120"/>
                  <a:gd name="T53" fmla="*/ 21 h 3244"/>
                  <a:gd name="T54" fmla="*/ 1009 w 2120"/>
                  <a:gd name="T55" fmla="*/ 111 h 3244"/>
                  <a:gd name="T56" fmla="*/ 918 w 2120"/>
                  <a:gd name="T57" fmla="*/ 518 h 3244"/>
                  <a:gd name="T58" fmla="*/ 965 w 2120"/>
                  <a:gd name="T59" fmla="*/ 775 h 3244"/>
                  <a:gd name="T60" fmla="*/ 1250 w 2120"/>
                  <a:gd name="T61" fmla="*/ 1139 h 3244"/>
                  <a:gd name="T62" fmla="*/ 1147 w 2120"/>
                  <a:gd name="T63" fmla="*/ 1606 h 3244"/>
                  <a:gd name="T64" fmla="*/ 1329 w 2120"/>
                  <a:gd name="T65" fmla="*/ 1579 h 3244"/>
                  <a:gd name="T66" fmla="*/ 1344 w 2120"/>
                  <a:gd name="T67" fmla="*/ 1586 h 3244"/>
                  <a:gd name="T68" fmla="*/ 1421 w 2120"/>
                  <a:gd name="T69" fmla="*/ 1836 h 3244"/>
                  <a:gd name="T70" fmla="*/ 1408 w 2120"/>
                  <a:gd name="T71" fmla="*/ 1930 h 3244"/>
                  <a:gd name="T72" fmla="*/ 1447 w 2120"/>
                  <a:gd name="T73" fmla="*/ 1937 h 3244"/>
                  <a:gd name="T74" fmla="*/ 1543 w 2120"/>
                  <a:gd name="T75" fmla="*/ 2128 h 3244"/>
                  <a:gd name="T76" fmla="*/ 1697 w 2120"/>
                  <a:gd name="T77" fmla="*/ 2100 h 3244"/>
                  <a:gd name="T78" fmla="*/ 1935 w 2120"/>
                  <a:gd name="T79" fmla="*/ 2132 h 3244"/>
                  <a:gd name="T80" fmla="*/ 2017 w 2120"/>
                  <a:gd name="T81" fmla="*/ 2085 h 3244"/>
                  <a:gd name="T82" fmla="*/ 2113 w 2120"/>
                  <a:gd name="T83" fmla="*/ 2164 h 3244"/>
                  <a:gd name="T84" fmla="*/ 1950 w 2120"/>
                  <a:gd name="T85" fmla="*/ 3231 h 3244"/>
                  <a:gd name="T86" fmla="*/ 1938 w 2120"/>
                  <a:gd name="T87" fmla="*/ 3244 h 3244"/>
                  <a:gd name="T88" fmla="*/ 9 w 2120"/>
                  <a:gd name="T89" fmla="*/ 2860 h 3244"/>
                  <a:gd name="T90" fmla="*/ 0 w 2120"/>
                  <a:gd name="T91" fmla="*/ 2843 h 3244"/>
                  <a:gd name="T92" fmla="*/ 198 w 2120"/>
                  <a:gd name="T93" fmla="*/ 2104 h 3244"/>
                  <a:gd name="T94" fmla="*/ 257 w 2120"/>
                  <a:gd name="T95" fmla="*/ 2009 h 3244"/>
                  <a:gd name="T96" fmla="*/ 198 w 2120"/>
                  <a:gd name="T97" fmla="*/ 1890 h 3244"/>
                  <a:gd name="T98" fmla="*/ 332 w 2120"/>
                  <a:gd name="T99" fmla="*/ 1693 h 3244"/>
                  <a:gd name="T100" fmla="*/ 502 w 2120"/>
                  <a:gd name="T101" fmla="*/ 1401 h 3244"/>
                  <a:gd name="T102" fmla="*/ 427 w 2120"/>
                  <a:gd name="T103" fmla="*/ 1321 h 3244"/>
                  <a:gd name="T104" fmla="*/ 423 w 2120"/>
                  <a:gd name="T105" fmla="*/ 1238 h 3244"/>
                  <a:gd name="T106" fmla="*/ 697 w 2120"/>
                  <a:gd name="T107" fmla="*/ 8 h 3244"/>
                  <a:gd name="T108" fmla="*/ 712 w 2120"/>
                  <a:gd name="T109" fmla="*/ 0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0" h="3244">
                    <a:moveTo>
                      <a:pt x="705" y="21"/>
                    </a:moveTo>
                    <a:lnTo>
                      <a:pt x="720" y="12"/>
                    </a:lnTo>
                    <a:lnTo>
                      <a:pt x="448" y="1238"/>
                    </a:lnTo>
                    <a:lnTo>
                      <a:pt x="448" y="1313"/>
                    </a:lnTo>
                    <a:lnTo>
                      <a:pt x="444" y="1305"/>
                    </a:lnTo>
                    <a:lnTo>
                      <a:pt x="523" y="1397"/>
                    </a:lnTo>
                    <a:lnTo>
                      <a:pt x="523" y="1405"/>
                    </a:lnTo>
                    <a:lnTo>
                      <a:pt x="523" y="1412"/>
                    </a:lnTo>
                    <a:lnTo>
                      <a:pt x="448" y="1534"/>
                    </a:lnTo>
                    <a:lnTo>
                      <a:pt x="356" y="1701"/>
                    </a:lnTo>
                    <a:lnTo>
                      <a:pt x="277" y="1812"/>
                    </a:lnTo>
                    <a:lnTo>
                      <a:pt x="217" y="1902"/>
                    </a:lnTo>
                    <a:lnTo>
                      <a:pt x="217" y="1890"/>
                    </a:lnTo>
                    <a:lnTo>
                      <a:pt x="277" y="1997"/>
                    </a:lnTo>
                    <a:lnTo>
                      <a:pt x="277" y="2009"/>
                    </a:lnTo>
                    <a:lnTo>
                      <a:pt x="217" y="2116"/>
                    </a:lnTo>
                    <a:lnTo>
                      <a:pt x="217" y="2112"/>
                    </a:lnTo>
                    <a:lnTo>
                      <a:pt x="20" y="2848"/>
                    </a:lnTo>
                    <a:lnTo>
                      <a:pt x="13" y="2835"/>
                    </a:lnTo>
                    <a:lnTo>
                      <a:pt x="1001" y="3081"/>
                    </a:lnTo>
                    <a:lnTo>
                      <a:pt x="1942" y="3220"/>
                    </a:lnTo>
                    <a:lnTo>
                      <a:pt x="1927" y="3227"/>
                    </a:lnTo>
                    <a:lnTo>
                      <a:pt x="2096" y="2172"/>
                    </a:lnTo>
                    <a:lnTo>
                      <a:pt x="2100" y="2179"/>
                    </a:lnTo>
                    <a:lnTo>
                      <a:pt x="2010" y="2104"/>
                    </a:lnTo>
                    <a:lnTo>
                      <a:pt x="2021" y="2104"/>
                    </a:lnTo>
                    <a:lnTo>
                      <a:pt x="1946" y="2151"/>
                    </a:lnTo>
                    <a:lnTo>
                      <a:pt x="1938" y="2151"/>
                    </a:lnTo>
                    <a:lnTo>
                      <a:pt x="1693" y="2124"/>
                    </a:lnTo>
                    <a:lnTo>
                      <a:pt x="1697" y="2124"/>
                    </a:lnTo>
                    <a:lnTo>
                      <a:pt x="1547" y="2151"/>
                    </a:lnTo>
                    <a:lnTo>
                      <a:pt x="1539" y="2151"/>
                    </a:lnTo>
                    <a:lnTo>
                      <a:pt x="1535" y="2147"/>
                    </a:lnTo>
                    <a:lnTo>
                      <a:pt x="1428" y="1946"/>
                    </a:lnTo>
                    <a:lnTo>
                      <a:pt x="1440" y="1954"/>
                    </a:lnTo>
                    <a:lnTo>
                      <a:pt x="1408" y="1954"/>
                    </a:lnTo>
                    <a:lnTo>
                      <a:pt x="1400" y="1950"/>
                    </a:lnTo>
                    <a:lnTo>
                      <a:pt x="1397" y="1943"/>
                    </a:lnTo>
                    <a:lnTo>
                      <a:pt x="1397" y="1836"/>
                    </a:lnTo>
                    <a:lnTo>
                      <a:pt x="1397" y="1840"/>
                    </a:lnTo>
                    <a:lnTo>
                      <a:pt x="1322" y="1594"/>
                    </a:lnTo>
                    <a:lnTo>
                      <a:pt x="1333" y="1602"/>
                    </a:lnTo>
                    <a:lnTo>
                      <a:pt x="1136" y="1618"/>
                    </a:lnTo>
                    <a:lnTo>
                      <a:pt x="1123" y="1614"/>
                    </a:lnTo>
                    <a:lnTo>
                      <a:pt x="1123" y="1602"/>
                    </a:lnTo>
                    <a:lnTo>
                      <a:pt x="1230" y="1144"/>
                    </a:lnTo>
                    <a:lnTo>
                      <a:pt x="1230" y="1151"/>
                    </a:lnTo>
                    <a:lnTo>
                      <a:pt x="941" y="784"/>
                    </a:lnTo>
                    <a:lnTo>
                      <a:pt x="941" y="779"/>
                    </a:lnTo>
                    <a:lnTo>
                      <a:pt x="894" y="518"/>
                    </a:lnTo>
                    <a:lnTo>
                      <a:pt x="894" y="514"/>
                    </a:lnTo>
                    <a:lnTo>
                      <a:pt x="986" y="115"/>
                    </a:lnTo>
                    <a:lnTo>
                      <a:pt x="993" y="131"/>
                    </a:lnTo>
                    <a:lnTo>
                      <a:pt x="705" y="21"/>
                    </a:lnTo>
                    <a:close/>
                    <a:moveTo>
                      <a:pt x="1001" y="107"/>
                    </a:moveTo>
                    <a:lnTo>
                      <a:pt x="1009" y="111"/>
                    </a:lnTo>
                    <a:lnTo>
                      <a:pt x="1009" y="119"/>
                    </a:lnTo>
                    <a:lnTo>
                      <a:pt x="918" y="518"/>
                    </a:lnTo>
                    <a:lnTo>
                      <a:pt x="918" y="514"/>
                    </a:lnTo>
                    <a:lnTo>
                      <a:pt x="965" y="775"/>
                    </a:lnTo>
                    <a:lnTo>
                      <a:pt x="962" y="771"/>
                    </a:lnTo>
                    <a:lnTo>
                      <a:pt x="1250" y="1139"/>
                    </a:lnTo>
                    <a:lnTo>
                      <a:pt x="1254" y="1148"/>
                    </a:lnTo>
                    <a:lnTo>
                      <a:pt x="1147" y="1606"/>
                    </a:lnTo>
                    <a:lnTo>
                      <a:pt x="1136" y="1594"/>
                    </a:lnTo>
                    <a:lnTo>
                      <a:pt x="1329" y="1579"/>
                    </a:lnTo>
                    <a:lnTo>
                      <a:pt x="1337" y="1579"/>
                    </a:lnTo>
                    <a:lnTo>
                      <a:pt x="1344" y="1586"/>
                    </a:lnTo>
                    <a:lnTo>
                      <a:pt x="1421" y="1832"/>
                    </a:lnTo>
                    <a:lnTo>
                      <a:pt x="1421" y="1836"/>
                    </a:lnTo>
                    <a:lnTo>
                      <a:pt x="1421" y="1943"/>
                    </a:lnTo>
                    <a:lnTo>
                      <a:pt x="1408" y="1930"/>
                    </a:lnTo>
                    <a:lnTo>
                      <a:pt x="1440" y="1930"/>
                    </a:lnTo>
                    <a:lnTo>
                      <a:pt x="1447" y="1937"/>
                    </a:lnTo>
                    <a:lnTo>
                      <a:pt x="1554" y="2136"/>
                    </a:lnTo>
                    <a:lnTo>
                      <a:pt x="1543" y="2128"/>
                    </a:lnTo>
                    <a:lnTo>
                      <a:pt x="1693" y="2100"/>
                    </a:lnTo>
                    <a:lnTo>
                      <a:pt x="1697" y="2100"/>
                    </a:lnTo>
                    <a:lnTo>
                      <a:pt x="1942" y="2128"/>
                    </a:lnTo>
                    <a:lnTo>
                      <a:pt x="1935" y="2132"/>
                    </a:lnTo>
                    <a:lnTo>
                      <a:pt x="2010" y="2085"/>
                    </a:lnTo>
                    <a:lnTo>
                      <a:pt x="2017" y="2085"/>
                    </a:lnTo>
                    <a:lnTo>
                      <a:pt x="2021" y="2085"/>
                    </a:lnTo>
                    <a:lnTo>
                      <a:pt x="2113" y="2164"/>
                    </a:lnTo>
                    <a:lnTo>
                      <a:pt x="2120" y="2175"/>
                    </a:lnTo>
                    <a:lnTo>
                      <a:pt x="1950" y="3231"/>
                    </a:lnTo>
                    <a:lnTo>
                      <a:pt x="1946" y="3239"/>
                    </a:lnTo>
                    <a:lnTo>
                      <a:pt x="1938" y="3244"/>
                    </a:lnTo>
                    <a:lnTo>
                      <a:pt x="993" y="3105"/>
                    </a:lnTo>
                    <a:lnTo>
                      <a:pt x="9" y="2860"/>
                    </a:lnTo>
                    <a:lnTo>
                      <a:pt x="0" y="2852"/>
                    </a:lnTo>
                    <a:lnTo>
                      <a:pt x="0" y="2843"/>
                    </a:lnTo>
                    <a:lnTo>
                      <a:pt x="198" y="2108"/>
                    </a:lnTo>
                    <a:lnTo>
                      <a:pt x="198" y="2104"/>
                    </a:lnTo>
                    <a:lnTo>
                      <a:pt x="257" y="1997"/>
                    </a:lnTo>
                    <a:lnTo>
                      <a:pt x="257" y="2009"/>
                    </a:lnTo>
                    <a:lnTo>
                      <a:pt x="198" y="1902"/>
                    </a:lnTo>
                    <a:lnTo>
                      <a:pt x="198" y="1890"/>
                    </a:lnTo>
                    <a:lnTo>
                      <a:pt x="257" y="1796"/>
                    </a:lnTo>
                    <a:lnTo>
                      <a:pt x="332" y="1693"/>
                    </a:lnTo>
                    <a:lnTo>
                      <a:pt x="427" y="1523"/>
                    </a:lnTo>
                    <a:lnTo>
                      <a:pt x="502" y="1401"/>
                    </a:lnTo>
                    <a:lnTo>
                      <a:pt x="502" y="1412"/>
                    </a:lnTo>
                    <a:lnTo>
                      <a:pt x="427" y="1321"/>
                    </a:lnTo>
                    <a:lnTo>
                      <a:pt x="423" y="1313"/>
                    </a:lnTo>
                    <a:lnTo>
                      <a:pt x="423" y="1238"/>
                    </a:lnTo>
                    <a:lnTo>
                      <a:pt x="423" y="1234"/>
                    </a:lnTo>
                    <a:lnTo>
                      <a:pt x="697" y="8"/>
                    </a:lnTo>
                    <a:lnTo>
                      <a:pt x="705" y="0"/>
                    </a:lnTo>
                    <a:lnTo>
                      <a:pt x="712" y="0"/>
                    </a:lnTo>
                    <a:lnTo>
                      <a:pt x="1001"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2" name="Freeform 147"/>
              <p:cNvSpPr>
                <a:spLocks/>
              </p:cNvSpPr>
              <p:nvPr/>
            </p:nvSpPr>
            <p:spPr bwMode="auto">
              <a:xfrm>
                <a:off x="941" y="831"/>
                <a:ext cx="522" cy="804"/>
              </a:xfrm>
              <a:custGeom>
                <a:avLst/>
                <a:gdLst>
                  <a:gd name="T0" fmla="*/ 692 w 2087"/>
                  <a:gd name="T1" fmla="*/ 9 h 3215"/>
                  <a:gd name="T2" fmla="*/ 707 w 2087"/>
                  <a:gd name="T3" fmla="*/ 0 h 3215"/>
                  <a:gd name="T4" fmla="*/ 435 w 2087"/>
                  <a:gd name="T5" fmla="*/ 1226 h 3215"/>
                  <a:gd name="T6" fmla="*/ 435 w 2087"/>
                  <a:gd name="T7" fmla="*/ 1226 h 3215"/>
                  <a:gd name="T8" fmla="*/ 435 w 2087"/>
                  <a:gd name="T9" fmla="*/ 1301 h 3215"/>
                  <a:gd name="T10" fmla="*/ 431 w 2087"/>
                  <a:gd name="T11" fmla="*/ 1293 h 3215"/>
                  <a:gd name="T12" fmla="*/ 510 w 2087"/>
                  <a:gd name="T13" fmla="*/ 1385 h 3215"/>
                  <a:gd name="T14" fmla="*/ 510 w 2087"/>
                  <a:gd name="T15" fmla="*/ 1393 h 3215"/>
                  <a:gd name="T16" fmla="*/ 510 w 2087"/>
                  <a:gd name="T17" fmla="*/ 1400 h 3215"/>
                  <a:gd name="T18" fmla="*/ 435 w 2087"/>
                  <a:gd name="T19" fmla="*/ 1522 h 3215"/>
                  <a:gd name="T20" fmla="*/ 343 w 2087"/>
                  <a:gd name="T21" fmla="*/ 1689 h 3215"/>
                  <a:gd name="T22" fmla="*/ 264 w 2087"/>
                  <a:gd name="T23" fmla="*/ 1800 h 3215"/>
                  <a:gd name="T24" fmla="*/ 204 w 2087"/>
                  <a:gd name="T25" fmla="*/ 1890 h 3215"/>
                  <a:gd name="T26" fmla="*/ 204 w 2087"/>
                  <a:gd name="T27" fmla="*/ 1878 h 3215"/>
                  <a:gd name="T28" fmla="*/ 264 w 2087"/>
                  <a:gd name="T29" fmla="*/ 1985 h 3215"/>
                  <a:gd name="T30" fmla="*/ 264 w 2087"/>
                  <a:gd name="T31" fmla="*/ 1997 h 3215"/>
                  <a:gd name="T32" fmla="*/ 204 w 2087"/>
                  <a:gd name="T33" fmla="*/ 2104 h 3215"/>
                  <a:gd name="T34" fmla="*/ 204 w 2087"/>
                  <a:gd name="T35" fmla="*/ 2100 h 3215"/>
                  <a:gd name="T36" fmla="*/ 7 w 2087"/>
                  <a:gd name="T37" fmla="*/ 2836 h 3215"/>
                  <a:gd name="T38" fmla="*/ 0 w 2087"/>
                  <a:gd name="T39" fmla="*/ 2823 h 3215"/>
                  <a:gd name="T40" fmla="*/ 988 w 2087"/>
                  <a:gd name="T41" fmla="*/ 3069 h 3215"/>
                  <a:gd name="T42" fmla="*/ 1929 w 2087"/>
                  <a:gd name="T43" fmla="*/ 3208 h 3215"/>
                  <a:gd name="T44" fmla="*/ 1914 w 2087"/>
                  <a:gd name="T45" fmla="*/ 3215 h 3215"/>
                  <a:gd name="T46" fmla="*/ 2083 w 2087"/>
                  <a:gd name="T47" fmla="*/ 2160 h 3215"/>
                  <a:gd name="T48" fmla="*/ 2087 w 2087"/>
                  <a:gd name="T49" fmla="*/ 2167 h 3215"/>
                  <a:gd name="T50" fmla="*/ 1997 w 2087"/>
                  <a:gd name="T51" fmla="*/ 2092 h 3215"/>
                  <a:gd name="T52" fmla="*/ 2008 w 2087"/>
                  <a:gd name="T53" fmla="*/ 2092 h 3215"/>
                  <a:gd name="T54" fmla="*/ 1933 w 2087"/>
                  <a:gd name="T55" fmla="*/ 2139 h 3215"/>
                  <a:gd name="T56" fmla="*/ 1925 w 2087"/>
                  <a:gd name="T57" fmla="*/ 2139 h 3215"/>
                  <a:gd name="T58" fmla="*/ 1680 w 2087"/>
                  <a:gd name="T59" fmla="*/ 2112 h 3215"/>
                  <a:gd name="T60" fmla="*/ 1684 w 2087"/>
                  <a:gd name="T61" fmla="*/ 2112 h 3215"/>
                  <a:gd name="T62" fmla="*/ 1534 w 2087"/>
                  <a:gd name="T63" fmla="*/ 2139 h 3215"/>
                  <a:gd name="T64" fmla="*/ 1526 w 2087"/>
                  <a:gd name="T65" fmla="*/ 2139 h 3215"/>
                  <a:gd name="T66" fmla="*/ 1522 w 2087"/>
                  <a:gd name="T67" fmla="*/ 2135 h 3215"/>
                  <a:gd name="T68" fmla="*/ 1415 w 2087"/>
                  <a:gd name="T69" fmla="*/ 1934 h 3215"/>
                  <a:gd name="T70" fmla="*/ 1427 w 2087"/>
                  <a:gd name="T71" fmla="*/ 1942 h 3215"/>
                  <a:gd name="T72" fmla="*/ 1395 w 2087"/>
                  <a:gd name="T73" fmla="*/ 1942 h 3215"/>
                  <a:gd name="T74" fmla="*/ 1387 w 2087"/>
                  <a:gd name="T75" fmla="*/ 1938 h 3215"/>
                  <a:gd name="T76" fmla="*/ 1384 w 2087"/>
                  <a:gd name="T77" fmla="*/ 1931 h 3215"/>
                  <a:gd name="T78" fmla="*/ 1384 w 2087"/>
                  <a:gd name="T79" fmla="*/ 1824 h 3215"/>
                  <a:gd name="T80" fmla="*/ 1384 w 2087"/>
                  <a:gd name="T81" fmla="*/ 1828 h 3215"/>
                  <a:gd name="T82" fmla="*/ 1309 w 2087"/>
                  <a:gd name="T83" fmla="*/ 1582 h 3215"/>
                  <a:gd name="T84" fmla="*/ 1320 w 2087"/>
                  <a:gd name="T85" fmla="*/ 1590 h 3215"/>
                  <a:gd name="T86" fmla="*/ 1123 w 2087"/>
                  <a:gd name="T87" fmla="*/ 1606 h 3215"/>
                  <a:gd name="T88" fmla="*/ 1110 w 2087"/>
                  <a:gd name="T89" fmla="*/ 1602 h 3215"/>
                  <a:gd name="T90" fmla="*/ 1110 w 2087"/>
                  <a:gd name="T91" fmla="*/ 1590 h 3215"/>
                  <a:gd name="T92" fmla="*/ 1217 w 2087"/>
                  <a:gd name="T93" fmla="*/ 1132 h 3215"/>
                  <a:gd name="T94" fmla="*/ 1217 w 2087"/>
                  <a:gd name="T95" fmla="*/ 1139 h 3215"/>
                  <a:gd name="T96" fmla="*/ 928 w 2087"/>
                  <a:gd name="T97" fmla="*/ 772 h 3215"/>
                  <a:gd name="T98" fmla="*/ 928 w 2087"/>
                  <a:gd name="T99" fmla="*/ 767 h 3215"/>
                  <a:gd name="T100" fmla="*/ 881 w 2087"/>
                  <a:gd name="T101" fmla="*/ 506 h 3215"/>
                  <a:gd name="T102" fmla="*/ 881 w 2087"/>
                  <a:gd name="T103" fmla="*/ 502 h 3215"/>
                  <a:gd name="T104" fmla="*/ 973 w 2087"/>
                  <a:gd name="T105" fmla="*/ 103 h 3215"/>
                  <a:gd name="T106" fmla="*/ 980 w 2087"/>
                  <a:gd name="T107" fmla="*/ 119 h 3215"/>
                  <a:gd name="T108" fmla="*/ 692 w 2087"/>
                  <a:gd name="T109" fmla="*/ 9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7" h="3215">
                    <a:moveTo>
                      <a:pt x="692" y="9"/>
                    </a:moveTo>
                    <a:lnTo>
                      <a:pt x="707" y="0"/>
                    </a:lnTo>
                    <a:lnTo>
                      <a:pt x="435" y="1226"/>
                    </a:lnTo>
                    <a:lnTo>
                      <a:pt x="435" y="1226"/>
                    </a:lnTo>
                    <a:lnTo>
                      <a:pt x="435" y="1301"/>
                    </a:lnTo>
                    <a:lnTo>
                      <a:pt x="431" y="1293"/>
                    </a:lnTo>
                    <a:lnTo>
                      <a:pt x="510" y="1385"/>
                    </a:lnTo>
                    <a:lnTo>
                      <a:pt x="510" y="1393"/>
                    </a:lnTo>
                    <a:lnTo>
                      <a:pt x="510" y="1400"/>
                    </a:lnTo>
                    <a:lnTo>
                      <a:pt x="435" y="1522"/>
                    </a:lnTo>
                    <a:lnTo>
                      <a:pt x="343" y="1689"/>
                    </a:lnTo>
                    <a:lnTo>
                      <a:pt x="264" y="1800"/>
                    </a:lnTo>
                    <a:lnTo>
                      <a:pt x="204" y="1890"/>
                    </a:lnTo>
                    <a:lnTo>
                      <a:pt x="204" y="1878"/>
                    </a:lnTo>
                    <a:lnTo>
                      <a:pt x="264" y="1985"/>
                    </a:lnTo>
                    <a:lnTo>
                      <a:pt x="264" y="1997"/>
                    </a:lnTo>
                    <a:lnTo>
                      <a:pt x="204" y="2104"/>
                    </a:lnTo>
                    <a:lnTo>
                      <a:pt x="204" y="2100"/>
                    </a:lnTo>
                    <a:lnTo>
                      <a:pt x="7" y="2836"/>
                    </a:lnTo>
                    <a:lnTo>
                      <a:pt x="0" y="2823"/>
                    </a:lnTo>
                    <a:lnTo>
                      <a:pt x="988" y="3069"/>
                    </a:lnTo>
                    <a:lnTo>
                      <a:pt x="1929" y="3208"/>
                    </a:lnTo>
                    <a:lnTo>
                      <a:pt x="1914" y="3215"/>
                    </a:lnTo>
                    <a:lnTo>
                      <a:pt x="2083" y="2160"/>
                    </a:lnTo>
                    <a:lnTo>
                      <a:pt x="2087" y="2167"/>
                    </a:lnTo>
                    <a:lnTo>
                      <a:pt x="1997" y="2092"/>
                    </a:lnTo>
                    <a:lnTo>
                      <a:pt x="2008" y="2092"/>
                    </a:lnTo>
                    <a:lnTo>
                      <a:pt x="1933" y="2139"/>
                    </a:lnTo>
                    <a:lnTo>
                      <a:pt x="1925" y="2139"/>
                    </a:lnTo>
                    <a:lnTo>
                      <a:pt x="1680" y="2112"/>
                    </a:lnTo>
                    <a:lnTo>
                      <a:pt x="1684" y="2112"/>
                    </a:lnTo>
                    <a:lnTo>
                      <a:pt x="1534" y="2139"/>
                    </a:lnTo>
                    <a:lnTo>
                      <a:pt x="1526" y="2139"/>
                    </a:lnTo>
                    <a:lnTo>
                      <a:pt x="1522" y="2135"/>
                    </a:lnTo>
                    <a:lnTo>
                      <a:pt x="1415" y="1934"/>
                    </a:lnTo>
                    <a:lnTo>
                      <a:pt x="1427" y="1942"/>
                    </a:lnTo>
                    <a:lnTo>
                      <a:pt x="1395" y="1942"/>
                    </a:lnTo>
                    <a:lnTo>
                      <a:pt x="1387" y="1938"/>
                    </a:lnTo>
                    <a:lnTo>
                      <a:pt x="1384" y="1931"/>
                    </a:lnTo>
                    <a:lnTo>
                      <a:pt x="1384" y="1824"/>
                    </a:lnTo>
                    <a:lnTo>
                      <a:pt x="1384" y="1828"/>
                    </a:lnTo>
                    <a:lnTo>
                      <a:pt x="1309" y="1582"/>
                    </a:lnTo>
                    <a:lnTo>
                      <a:pt x="1320" y="1590"/>
                    </a:lnTo>
                    <a:lnTo>
                      <a:pt x="1123" y="1606"/>
                    </a:lnTo>
                    <a:lnTo>
                      <a:pt x="1110" y="1602"/>
                    </a:lnTo>
                    <a:lnTo>
                      <a:pt x="1110" y="1590"/>
                    </a:lnTo>
                    <a:lnTo>
                      <a:pt x="1217" y="1132"/>
                    </a:lnTo>
                    <a:lnTo>
                      <a:pt x="1217" y="1139"/>
                    </a:lnTo>
                    <a:lnTo>
                      <a:pt x="928" y="772"/>
                    </a:lnTo>
                    <a:lnTo>
                      <a:pt x="928" y="767"/>
                    </a:lnTo>
                    <a:lnTo>
                      <a:pt x="881" y="506"/>
                    </a:lnTo>
                    <a:lnTo>
                      <a:pt x="881" y="502"/>
                    </a:lnTo>
                    <a:lnTo>
                      <a:pt x="973" y="103"/>
                    </a:lnTo>
                    <a:lnTo>
                      <a:pt x="980" y="119"/>
                    </a:lnTo>
                    <a:lnTo>
                      <a:pt x="692" y="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3" name="Freeform 148"/>
              <p:cNvSpPr>
                <a:spLocks/>
              </p:cNvSpPr>
              <p:nvPr/>
            </p:nvSpPr>
            <p:spPr bwMode="auto">
              <a:xfrm>
                <a:off x="938" y="828"/>
                <a:ext cx="530" cy="811"/>
              </a:xfrm>
              <a:custGeom>
                <a:avLst/>
                <a:gdLst>
                  <a:gd name="T0" fmla="*/ 1001 w 2120"/>
                  <a:gd name="T1" fmla="*/ 107 h 3244"/>
                  <a:gd name="T2" fmla="*/ 1009 w 2120"/>
                  <a:gd name="T3" fmla="*/ 111 h 3244"/>
                  <a:gd name="T4" fmla="*/ 1009 w 2120"/>
                  <a:gd name="T5" fmla="*/ 119 h 3244"/>
                  <a:gd name="T6" fmla="*/ 918 w 2120"/>
                  <a:gd name="T7" fmla="*/ 518 h 3244"/>
                  <a:gd name="T8" fmla="*/ 918 w 2120"/>
                  <a:gd name="T9" fmla="*/ 514 h 3244"/>
                  <a:gd name="T10" fmla="*/ 965 w 2120"/>
                  <a:gd name="T11" fmla="*/ 775 h 3244"/>
                  <a:gd name="T12" fmla="*/ 962 w 2120"/>
                  <a:gd name="T13" fmla="*/ 771 h 3244"/>
                  <a:gd name="T14" fmla="*/ 1250 w 2120"/>
                  <a:gd name="T15" fmla="*/ 1139 h 3244"/>
                  <a:gd name="T16" fmla="*/ 1254 w 2120"/>
                  <a:gd name="T17" fmla="*/ 1148 h 3244"/>
                  <a:gd name="T18" fmla="*/ 1147 w 2120"/>
                  <a:gd name="T19" fmla="*/ 1606 h 3244"/>
                  <a:gd name="T20" fmla="*/ 1136 w 2120"/>
                  <a:gd name="T21" fmla="*/ 1594 h 3244"/>
                  <a:gd name="T22" fmla="*/ 1329 w 2120"/>
                  <a:gd name="T23" fmla="*/ 1579 h 3244"/>
                  <a:gd name="T24" fmla="*/ 1337 w 2120"/>
                  <a:gd name="T25" fmla="*/ 1579 h 3244"/>
                  <a:gd name="T26" fmla="*/ 1344 w 2120"/>
                  <a:gd name="T27" fmla="*/ 1586 h 3244"/>
                  <a:gd name="T28" fmla="*/ 1421 w 2120"/>
                  <a:gd name="T29" fmla="*/ 1832 h 3244"/>
                  <a:gd name="T30" fmla="*/ 1421 w 2120"/>
                  <a:gd name="T31" fmla="*/ 1836 h 3244"/>
                  <a:gd name="T32" fmla="*/ 1421 w 2120"/>
                  <a:gd name="T33" fmla="*/ 1943 h 3244"/>
                  <a:gd name="T34" fmla="*/ 1408 w 2120"/>
                  <a:gd name="T35" fmla="*/ 1930 h 3244"/>
                  <a:gd name="T36" fmla="*/ 1440 w 2120"/>
                  <a:gd name="T37" fmla="*/ 1930 h 3244"/>
                  <a:gd name="T38" fmla="*/ 1447 w 2120"/>
                  <a:gd name="T39" fmla="*/ 1937 h 3244"/>
                  <a:gd name="T40" fmla="*/ 1554 w 2120"/>
                  <a:gd name="T41" fmla="*/ 2136 h 3244"/>
                  <a:gd name="T42" fmla="*/ 1543 w 2120"/>
                  <a:gd name="T43" fmla="*/ 2128 h 3244"/>
                  <a:gd name="T44" fmla="*/ 1693 w 2120"/>
                  <a:gd name="T45" fmla="*/ 2100 h 3244"/>
                  <a:gd name="T46" fmla="*/ 1697 w 2120"/>
                  <a:gd name="T47" fmla="*/ 2100 h 3244"/>
                  <a:gd name="T48" fmla="*/ 1942 w 2120"/>
                  <a:gd name="T49" fmla="*/ 2128 h 3244"/>
                  <a:gd name="T50" fmla="*/ 1935 w 2120"/>
                  <a:gd name="T51" fmla="*/ 2132 h 3244"/>
                  <a:gd name="T52" fmla="*/ 2010 w 2120"/>
                  <a:gd name="T53" fmla="*/ 2085 h 3244"/>
                  <a:gd name="T54" fmla="*/ 2017 w 2120"/>
                  <a:gd name="T55" fmla="*/ 2085 h 3244"/>
                  <a:gd name="T56" fmla="*/ 2021 w 2120"/>
                  <a:gd name="T57" fmla="*/ 2085 h 3244"/>
                  <a:gd name="T58" fmla="*/ 2113 w 2120"/>
                  <a:gd name="T59" fmla="*/ 2164 h 3244"/>
                  <a:gd name="T60" fmla="*/ 2120 w 2120"/>
                  <a:gd name="T61" fmla="*/ 2175 h 3244"/>
                  <a:gd name="T62" fmla="*/ 1950 w 2120"/>
                  <a:gd name="T63" fmla="*/ 3231 h 3244"/>
                  <a:gd name="T64" fmla="*/ 1946 w 2120"/>
                  <a:gd name="T65" fmla="*/ 3239 h 3244"/>
                  <a:gd name="T66" fmla="*/ 1938 w 2120"/>
                  <a:gd name="T67" fmla="*/ 3244 h 3244"/>
                  <a:gd name="T68" fmla="*/ 993 w 2120"/>
                  <a:gd name="T69" fmla="*/ 3105 h 3244"/>
                  <a:gd name="T70" fmla="*/ 9 w 2120"/>
                  <a:gd name="T71" fmla="*/ 2860 h 3244"/>
                  <a:gd name="T72" fmla="*/ 0 w 2120"/>
                  <a:gd name="T73" fmla="*/ 2852 h 3244"/>
                  <a:gd name="T74" fmla="*/ 0 w 2120"/>
                  <a:gd name="T75" fmla="*/ 2843 h 3244"/>
                  <a:gd name="T76" fmla="*/ 198 w 2120"/>
                  <a:gd name="T77" fmla="*/ 2108 h 3244"/>
                  <a:gd name="T78" fmla="*/ 198 w 2120"/>
                  <a:gd name="T79" fmla="*/ 2104 h 3244"/>
                  <a:gd name="T80" fmla="*/ 257 w 2120"/>
                  <a:gd name="T81" fmla="*/ 1997 h 3244"/>
                  <a:gd name="T82" fmla="*/ 257 w 2120"/>
                  <a:gd name="T83" fmla="*/ 2009 h 3244"/>
                  <a:gd name="T84" fmla="*/ 198 w 2120"/>
                  <a:gd name="T85" fmla="*/ 1902 h 3244"/>
                  <a:gd name="T86" fmla="*/ 198 w 2120"/>
                  <a:gd name="T87" fmla="*/ 1890 h 3244"/>
                  <a:gd name="T88" fmla="*/ 257 w 2120"/>
                  <a:gd name="T89" fmla="*/ 1796 h 3244"/>
                  <a:gd name="T90" fmla="*/ 332 w 2120"/>
                  <a:gd name="T91" fmla="*/ 1693 h 3244"/>
                  <a:gd name="T92" fmla="*/ 427 w 2120"/>
                  <a:gd name="T93" fmla="*/ 1523 h 3244"/>
                  <a:gd name="T94" fmla="*/ 502 w 2120"/>
                  <a:gd name="T95" fmla="*/ 1401 h 3244"/>
                  <a:gd name="T96" fmla="*/ 502 w 2120"/>
                  <a:gd name="T97" fmla="*/ 1412 h 3244"/>
                  <a:gd name="T98" fmla="*/ 427 w 2120"/>
                  <a:gd name="T99" fmla="*/ 1321 h 3244"/>
                  <a:gd name="T100" fmla="*/ 423 w 2120"/>
                  <a:gd name="T101" fmla="*/ 1313 h 3244"/>
                  <a:gd name="T102" fmla="*/ 423 w 2120"/>
                  <a:gd name="T103" fmla="*/ 1238 h 3244"/>
                  <a:gd name="T104" fmla="*/ 423 w 2120"/>
                  <a:gd name="T105" fmla="*/ 1234 h 3244"/>
                  <a:gd name="T106" fmla="*/ 697 w 2120"/>
                  <a:gd name="T107" fmla="*/ 8 h 3244"/>
                  <a:gd name="T108" fmla="*/ 705 w 2120"/>
                  <a:gd name="T109" fmla="*/ 0 h 3244"/>
                  <a:gd name="T110" fmla="*/ 712 w 2120"/>
                  <a:gd name="T111" fmla="*/ 0 h 3244"/>
                  <a:gd name="T112" fmla="*/ 1001 w 2120"/>
                  <a:gd name="T113" fmla="*/ 107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20" h="3244">
                    <a:moveTo>
                      <a:pt x="1001" y="107"/>
                    </a:moveTo>
                    <a:lnTo>
                      <a:pt x="1009" y="111"/>
                    </a:lnTo>
                    <a:lnTo>
                      <a:pt x="1009" y="119"/>
                    </a:lnTo>
                    <a:lnTo>
                      <a:pt x="918" y="518"/>
                    </a:lnTo>
                    <a:lnTo>
                      <a:pt x="918" y="514"/>
                    </a:lnTo>
                    <a:lnTo>
                      <a:pt x="965" y="775"/>
                    </a:lnTo>
                    <a:lnTo>
                      <a:pt x="962" y="771"/>
                    </a:lnTo>
                    <a:lnTo>
                      <a:pt x="1250" y="1139"/>
                    </a:lnTo>
                    <a:lnTo>
                      <a:pt x="1254" y="1148"/>
                    </a:lnTo>
                    <a:lnTo>
                      <a:pt x="1147" y="1606"/>
                    </a:lnTo>
                    <a:lnTo>
                      <a:pt x="1136" y="1594"/>
                    </a:lnTo>
                    <a:lnTo>
                      <a:pt x="1329" y="1579"/>
                    </a:lnTo>
                    <a:lnTo>
                      <a:pt x="1337" y="1579"/>
                    </a:lnTo>
                    <a:lnTo>
                      <a:pt x="1344" y="1586"/>
                    </a:lnTo>
                    <a:lnTo>
                      <a:pt x="1421" y="1832"/>
                    </a:lnTo>
                    <a:lnTo>
                      <a:pt x="1421" y="1836"/>
                    </a:lnTo>
                    <a:lnTo>
                      <a:pt x="1421" y="1943"/>
                    </a:lnTo>
                    <a:lnTo>
                      <a:pt x="1408" y="1930"/>
                    </a:lnTo>
                    <a:lnTo>
                      <a:pt x="1440" y="1930"/>
                    </a:lnTo>
                    <a:lnTo>
                      <a:pt x="1447" y="1937"/>
                    </a:lnTo>
                    <a:lnTo>
                      <a:pt x="1554" y="2136"/>
                    </a:lnTo>
                    <a:lnTo>
                      <a:pt x="1543" y="2128"/>
                    </a:lnTo>
                    <a:lnTo>
                      <a:pt x="1693" y="2100"/>
                    </a:lnTo>
                    <a:lnTo>
                      <a:pt x="1697" y="2100"/>
                    </a:lnTo>
                    <a:lnTo>
                      <a:pt x="1942" y="2128"/>
                    </a:lnTo>
                    <a:lnTo>
                      <a:pt x="1935" y="2132"/>
                    </a:lnTo>
                    <a:lnTo>
                      <a:pt x="2010" y="2085"/>
                    </a:lnTo>
                    <a:lnTo>
                      <a:pt x="2017" y="2085"/>
                    </a:lnTo>
                    <a:lnTo>
                      <a:pt x="2021" y="2085"/>
                    </a:lnTo>
                    <a:lnTo>
                      <a:pt x="2113" y="2164"/>
                    </a:lnTo>
                    <a:lnTo>
                      <a:pt x="2120" y="2175"/>
                    </a:lnTo>
                    <a:lnTo>
                      <a:pt x="1950" y="3231"/>
                    </a:lnTo>
                    <a:lnTo>
                      <a:pt x="1946" y="3239"/>
                    </a:lnTo>
                    <a:lnTo>
                      <a:pt x="1938" y="3244"/>
                    </a:lnTo>
                    <a:lnTo>
                      <a:pt x="993" y="3105"/>
                    </a:lnTo>
                    <a:lnTo>
                      <a:pt x="9" y="2860"/>
                    </a:lnTo>
                    <a:lnTo>
                      <a:pt x="0" y="2852"/>
                    </a:lnTo>
                    <a:lnTo>
                      <a:pt x="0" y="2843"/>
                    </a:lnTo>
                    <a:lnTo>
                      <a:pt x="198" y="2108"/>
                    </a:lnTo>
                    <a:lnTo>
                      <a:pt x="198" y="2104"/>
                    </a:lnTo>
                    <a:lnTo>
                      <a:pt x="257" y="1997"/>
                    </a:lnTo>
                    <a:lnTo>
                      <a:pt x="257" y="2009"/>
                    </a:lnTo>
                    <a:lnTo>
                      <a:pt x="198" y="1902"/>
                    </a:lnTo>
                    <a:lnTo>
                      <a:pt x="198" y="1890"/>
                    </a:lnTo>
                    <a:lnTo>
                      <a:pt x="257" y="1796"/>
                    </a:lnTo>
                    <a:lnTo>
                      <a:pt x="332" y="1693"/>
                    </a:lnTo>
                    <a:lnTo>
                      <a:pt x="427" y="1523"/>
                    </a:lnTo>
                    <a:lnTo>
                      <a:pt x="502" y="1401"/>
                    </a:lnTo>
                    <a:lnTo>
                      <a:pt x="502" y="1412"/>
                    </a:lnTo>
                    <a:lnTo>
                      <a:pt x="427" y="1321"/>
                    </a:lnTo>
                    <a:lnTo>
                      <a:pt x="423" y="1313"/>
                    </a:lnTo>
                    <a:lnTo>
                      <a:pt x="423" y="1238"/>
                    </a:lnTo>
                    <a:lnTo>
                      <a:pt x="423" y="1234"/>
                    </a:lnTo>
                    <a:lnTo>
                      <a:pt x="697" y="8"/>
                    </a:lnTo>
                    <a:lnTo>
                      <a:pt x="705" y="0"/>
                    </a:lnTo>
                    <a:lnTo>
                      <a:pt x="712" y="0"/>
                    </a:lnTo>
                    <a:lnTo>
                      <a:pt x="1001" y="10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4" name="Freeform 149"/>
              <p:cNvSpPr>
                <a:spLocks/>
              </p:cNvSpPr>
              <p:nvPr/>
            </p:nvSpPr>
            <p:spPr bwMode="auto">
              <a:xfrm>
                <a:off x="622" y="1494"/>
                <a:ext cx="566" cy="805"/>
              </a:xfrm>
              <a:custGeom>
                <a:avLst/>
                <a:gdLst>
                  <a:gd name="T0" fmla="*/ 2267 w 2267"/>
                  <a:gd name="T1" fmla="*/ 426 h 3218"/>
                  <a:gd name="T2" fmla="*/ 1279 w 2267"/>
                  <a:gd name="T3" fmla="*/ 182 h 3218"/>
                  <a:gd name="T4" fmla="*/ 364 w 2267"/>
                  <a:gd name="T5" fmla="*/ 0 h 3218"/>
                  <a:gd name="T6" fmla="*/ 0 w 2267"/>
                  <a:gd name="T7" fmla="*/ 1225 h 3218"/>
                  <a:gd name="T8" fmla="*/ 1476 w 2267"/>
                  <a:gd name="T9" fmla="*/ 3218 h 3218"/>
                  <a:gd name="T10" fmla="*/ 1536 w 2267"/>
                  <a:gd name="T11" fmla="*/ 2788 h 3218"/>
                  <a:gd name="T12" fmla="*/ 1611 w 2267"/>
                  <a:gd name="T13" fmla="*/ 2788 h 3218"/>
                  <a:gd name="T14" fmla="*/ 1701 w 2267"/>
                  <a:gd name="T15" fmla="*/ 2879 h 3218"/>
                  <a:gd name="T16" fmla="*/ 1781 w 2267"/>
                  <a:gd name="T17" fmla="*/ 2788 h 3218"/>
                  <a:gd name="T18" fmla="*/ 1808 w 2267"/>
                  <a:gd name="T19" fmla="*/ 2483 h 3218"/>
                  <a:gd name="T20" fmla="*/ 2267 w 2267"/>
                  <a:gd name="T21" fmla="*/ 426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7" h="3218">
                    <a:moveTo>
                      <a:pt x="2267" y="426"/>
                    </a:moveTo>
                    <a:lnTo>
                      <a:pt x="1279" y="182"/>
                    </a:lnTo>
                    <a:lnTo>
                      <a:pt x="364" y="0"/>
                    </a:lnTo>
                    <a:lnTo>
                      <a:pt x="0" y="1225"/>
                    </a:lnTo>
                    <a:lnTo>
                      <a:pt x="1476" y="3218"/>
                    </a:lnTo>
                    <a:lnTo>
                      <a:pt x="1536" y="2788"/>
                    </a:lnTo>
                    <a:lnTo>
                      <a:pt x="1611" y="2788"/>
                    </a:lnTo>
                    <a:lnTo>
                      <a:pt x="1701" y="2879"/>
                    </a:lnTo>
                    <a:lnTo>
                      <a:pt x="1781" y="2788"/>
                    </a:lnTo>
                    <a:lnTo>
                      <a:pt x="1808" y="2483"/>
                    </a:lnTo>
                    <a:lnTo>
                      <a:pt x="2267" y="426"/>
                    </a:lnTo>
                    <a:close/>
                  </a:path>
                </a:pathLst>
              </a:custGeom>
              <a:solidFill>
                <a:srgbClr val="E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5" name="Freeform 150"/>
              <p:cNvSpPr>
                <a:spLocks noEditPoints="1"/>
              </p:cNvSpPr>
              <p:nvPr/>
            </p:nvSpPr>
            <p:spPr bwMode="auto">
              <a:xfrm>
                <a:off x="619" y="1491"/>
                <a:ext cx="571" cy="810"/>
              </a:xfrm>
              <a:custGeom>
                <a:avLst/>
                <a:gdLst>
                  <a:gd name="T0" fmla="*/ 2267 w 2286"/>
                  <a:gd name="T1" fmla="*/ 435 h 3239"/>
                  <a:gd name="T2" fmla="*/ 2274 w 2286"/>
                  <a:gd name="T3" fmla="*/ 451 h 3239"/>
                  <a:gd name="T4" fmla="*/ 1286 w 2286"/>
                  <a:gd name="T5" fmla="*/ 206 h 3239"/>
                  <a:gd name="T6" fmla="*/ 371 w 2286"/>
                  <a:gd name="T7" fmla="*/ 24 h 3239"/>
                  <a:gd name="T8" fmla="*/ 388 w 2286"/>
                  <a:gd name="T9" fmla="*/ 12 h 3239"/>
                  <a:gd name="T10" fmla="*/ 20 w 2286"/>
                  <a:gd name="T11" fmla="*/ 1242 h 3239"/>
                  <a:gd name="T12" fmla="*/ 20 w 2286"/>
                  <a:gd name="T13" fmla="*/ 1229 h 3239"/>
                  <a:gd name="T14" fmla="*/ 1494 w 2286"/>
                  <a:gd name="T15" fmla="*/ 3223 h 3239"/>
                  <a:gd name="T16" fmla="*/ 1475 w 2286"/>
                  <a:gd name="T17" fmla="*/ 3226 h 3239"/>
                  <a:gd name="T18" fmla="*/ 1534 w 2286"/>
                  <a:gd name="T19" fmla="*/ 2800 h 3239"/>
                  <a:gd name="T20" fmla="*/ 1539 w 2286"/>
                  <a:gd name="T21" fmla="*/ 2791 h 3239"/>
                  <a:gd name="T22" fmla="*/ 1547 w 2286"/>
                  <a:gd name="T23" fmla="*/ 2788 h 3239"/>
                  <a:gd name="T24" fmla="*/ 1622 w 2286"/>
                  <a:gd name="T25" fmla="*/ 2788 h 3239"/>
                  <a:gd name="T26" fmla="*/ 1629 w 2286"/>
                  <a:gd name="T27" fmla="*/ 2791 h 3239"/>
                  <a:gd name="T28" fmla="*/ 1721 w 2286"/>
                  <a:gd name="T29" fmla="*/ 2883 h 3239"/>
                  <a:gd name="T30" fmla="*/ 1704 w 2286"/>
                  <a:gd name="T31" fmla="*/ 2883 h 3239"/>
                  <a:gd name="T32" fmla="*/ 1779 w 2286"/>
                  <a:gd name="T33" fmla="*/ 2791 h 3239"/>
                  <a:gd name="T34" fmla="*/ 1779 w 2286"/>
                  <a:gd name="T35" fmla="*/ 2800 h 3239"/>
                  <a:gd name="T36" fmla="*/ 1807 w 2286"/>
                  <a:gd name="T37" fmla="*/ 2491 h 3239"/>
                  <a:gd name="T38" fmla="*/ 2267 w 2286"/>
                  <a:gd name="T39" fmla="*/ 435 h 3239"/>
                  <a:gd name="T40" fmla="*/ 1831 w 2286"/>
                  <a:gd name="T41" fmla="*/ 2495 h 3239"/>
                  <a:gd name="T42" fmla="*/ 1800 w 2286"/>
                  <a:gd name="T43" fmla="*/ 2800 h 3239"/>
                  <a:gd name="T44" fmla="*/ 1800 w 2286"/>
                  <a:gd name="T45" fmla="*/ 2808 h 3239"/>
                  <a:gd name="T46" fmla="*/ 1725 w 2286"/>
                  <a:gd name="T47" fmla="*/ 2898 h 3239"/>
                  <a:gd name="T48" fmla="*/ 1712 w 2286"/>
                  <a:gd name="T49" fmla="*/ 2902 h 3239"/>
                  <a:gd name="T50" fmla="*/ 1704 w 2286"/>
                  <a:gd name="T51" fmla="*/ 2898 h 3239"/>
                  <a:gd name="T52" fmla="*/ 1614 w 2286"/>
                  <a:gd name="T53" fmla="*/ 2808 h 3239"/>
                  <a:gd name="T54" fmla="*/ 1622 w 2286"/>
                  <a:gd name="T55" fmla="*/ 2812 h 3239"/>
                  <a:gd name="T56" fmla="*/ 1547 w 2286"/>
                  <a:gd name="T57" fmla="*/ 2812 h 3239"/>
                  <a:gd name="T58" fmla="*/ 1558 w 2286"/>
                  <a:gd name="T59" fmla="*/ 2800 h 3239"/>
                  <a:gd name="T60" fmla="*/ 1498 w 2286"/>
                  <a:gd name="T61" fmla="*/ 3230 h 3239"/>
                  <a:gd name="T62" fmla="*/ 1494 w 2286"/>
                  <a:gd name="T63" fmla="*/ 3239 h 3239"/>
                  <a:gd name="T64" fmla="*/ 1487 w 2286"/>
                  <a:gd name="T65" fmla="*/ 3239 h 3239"/>
                  <a:gd name="T66" fmla="*/ 1483 w 2286"/>
                  <a:gd name="T67" fmla="*/ 3239 h 3239"/>
                  <a:gd name="T68" fmla="*/ 1475 w 2286"/>
                  <a:gd name="T69" fmla="*/ 3235 h 3239"/>
                  <a:gd name="T70" fmla="*/ 0 w 2286"/>
                  <a:gd name="T71" fmla="*/ 1242 h 3239"/>
                  <a:gd name="T72" fmla="*/ 0 w 2286"/>
                  <a:gd name="T73" fmla="*/ 1233 h 3239"/>
                  <a:gd name="T74" fmla="*/ 364 w 2286"/>
                  <a:gd name="T75" fmla="*/ 7 h 3239"/>
                  <a:gd name="T76" fmla="*/ 367 w 2286"/>
                  <a:gd name="T77" fmla="*/ 0 h 3239"/>
                  <a:gd name="T78" fmla="*/ 375 w 2286"/>
                  <a:gd name="T79" fmla="*/ 0 h 3239"/>
                  <a:gd name="T80" fmla="*/ 1290 w 2286"/>
                  <a:gd name="T81" fmla="*/ 181 h 3239"/>
                  <a:gd name="T82" fmla="*/ 2278 w 2286"/>
                  <a:gd name="T83" fmla="*/ 427 h 3239"/>
                  <a:gd name="T84" fmla="*/ 2286 w 2286"/>
                  <a:gd name="T85" fmla="*/ 435 h 3239"/>
                  <a:gd name="T86" fmla="*/ 2286 w 2286"/>
                  <a:gd name="T87" fmla="*/ 442 h 3239"/>
                  <a:gd name="T88" fmla="*/ 1831 w 2286"/>
                  <a:gd name="T89" fmla="*/ 2495 h 3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86" h="3239">
                    <a:moveTo>
                      <a:pt x="2267" y="435"/>
                    </a:moveTo>
                    <a:lnTo>
                      <a:pt x="2274" y="451"/>
                    </a:lnTo>
                    <a:lnTo>
                      <a:pt x="1286" y="206"/>
                    </a:lnTo>
                    <a:lnTo>
                      <a:pt x="371" y="24"/>
                    </a:lnTo>
                    <a:lnTo>
                      <a:pt x="388" y="12"/>
                    </a:lnTo>
                    <a:lnTo>
                      <a:pt x="20" y="1242"/>
                    </a:lnTo>
                    <a:lnTo>
                      <a:pt x="20" y="1229"/>
                    </a:lnTo>
                    <a:lnTo>
                      <a:pt x="1494" y="3223"/>
                    </a:lnTo>
                    <a:lnTo>
                      <a:pt x="1475" y="3226"/>
                    </a:lnTo>
                    <a:lnTo>
                      <a:pt x="1534" y="2800"/>
                    </a:lnTo>
                    <a:lnTo>
                      <a:pt x="1539" y="2791"/>
                    </a:lnTo>
                    <a:lnTo>
                      <a:pt x="1547" y="2788"/>
                    </a:lnTo>
                    <a:lnTo>
                      <a:pt x="1622" y="2788"/>
                    </a:lnTo>
                    <a:lnTo>
                      <a:pt x="1629" y="2791"/>
                    </a:lnTo>
                    <a:lnTo>
                      <a:pt x="1721" y="2883"/>
                    </a:lnTo>
                    <a:lnTo>
                      <a:pt x="1704" y="2883"/>
                    </a:lnTo>
                    <a:lnTo>
                      <a:pt x="1779" y="2791"/>
                    </a:lnTo>
                    <a:lnTo>
                      <a:pt x="1779" y="2800"/>
                    </a:lnTo>
                    <a:lnTo>
                      <a:pt x="1807" y="2491"/>
                    </a:lnTo>
                    <a:lnTo>
                      <a:pt x="2267" y="435"/>
                    </a:lnTo>
                    <a:close/>
                    <a:moveTo>
                      <a:pt x="1831" y="2495"/>
                    </a:moveTo>
                    <a:lnTo>
                      <a:pt x="1800" y="2800"/>
                    </a:lnTo>
                    <a:lnTo>
                      <a:pt x="1800" y="2808"/>
                    </a:lnTo>
                    <a:lnTo>
                      <a:pt x="1725" y="2898"/>
                    </a:lnTo>
                    <a:lnTo>
                      <a:pt x="1712" y="2902"/>
                    </a:lnTo>
                    <a:lnTo>
                      <a:pt x="1704" y="2898"/>
                    </a:lnTo>
                    <a:lnTo>
                      <a:pt x="1614" y="2808"/>
                    </a:lnTo>
                    <a:lnTo>
                      <a:pt x="1622" y="2812"/>
                    </a:lnTo>
                    <a:lnTo>
                      <a:pt x="1547" y="2812"/>
                    </a:lnTo>
                    <a:lnTo>
                      <a:pt x="1558" y="2800"/>
                    </a:lnTo>
                    <a:lnTo>
                      <a:pt x="1498" y="3230"/>
                    </a:lnTo>
                    <a:lnTo>
                      <a:pt x="1494" y="3239"/>
                    </a:lnTo>
                    <a:lnTo>
                      <a:pt x="1487" y="3239"/>
                    </a:lnTo>
                    <a:lnTo>
                      <a:pt x="1483" y="3239"/>
                    </a:lnTo>
                    <a:lnTo>
                      <a:pt x="1475" y="3235"/>
                    </a:lnTo>
                    <a:lnTo>
                      <a:pt x="0" y="1242"/>
                    </a:lnTo>
                    <a:lnTo>
                      <a:pt x="0" y="1233"/>
                    </a:lnTo>
                    <a:lnTo>
                      <a:pt x="364" y="7"/>
                    </a:lnTo>
                    <a:lnTo>
                      <a:pt x="367" y="0"/>
                    </a:lnTo>
                    <a:lnTo>
                      <a:pt x="375" y="0"/>
                    </a:lnTo>
                    <a:lnTo>
                      <a:pt x="1290" y="181"/>
                    </a:lnTo>
                    <a:lnTo>
                      <a:pt x="2278" y="427"/>
                    </a:lnTo>
                    <a:lnTo>
                      <a:pt x="2286" y="435"/>
                    </a:lnTo>
                    <a:lnTo>
                      <a:pt x="2286" y="442"/>
                    </a:lnTo>
                    <a:lnTo>
                      <a:pt x="1831" y="24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6" name="Freeform 151"/>
              <p:cNvSpPr>
                <a:spLocks/>
              </p:cNvSpPr>
              <p:nvPr/>
            </p:nvSpPr>
            <p:spPr bwMode="auto">
              <a:xfrm>
                <a:off x="624" y="1494"/>
                <a:ext cx="563" cy="804"/>
              </a:xfrm>
              <a:custGeom>
                <a:avLst/>
                <a:gdLst>
                  <a:gd name="T0" fmla="*/ 2247 w 2254"/>
                  <a:gd name="T1" fmla="*/ 423 h 3214"/>
                  <a:gd name="T2" fmla="*/ 2254 w 2254"/>
                  <a:gd name="T3" fmla="*/ 439 h 3214"/>
                  <a:gd name="T4" fmla="*/ 1266 w 2254"/>
                  <a:gd name="T5" fmla="*/ 194 h 3214"/>
                  <a:gd name="T6" fmla="*/ 351 w 2254"/>
                  <a:gd name="T7" fmla="*/ 12 h 3214"/>
                  <a:gd name="T8" fmla="*/ 368 w 2254"/>
                  <a:gd name="T9" fmla="*/ 0 h 3214"/>
                  <a:gd name="T10" fmla="*/ 0 w 2254"/>
                  <a:gd name="T11" fmla="*/ 1230 h 3214"/>
                  <a:gd name="T12" fmla="*/ 0 w 2254"/>
                  <a:gd name="T13" fmla="*/ 1217 h 3214"/>
                  <a:gd name="T14" fmla="*/ 1474 w 2254"/>
                  <a:gd name="T15" fmla="*/ 3211 h 3214"/>
                  <a:gd name="T16" fmla="*/ 1455 w 2254"/>
                  <a:gd name="T17" fmla="*/ 3214 h 3214"/>
                  <a:gd name="T18" fmla="*/ 1514 w 2254"/>
                  <a:gd name="T19" fmla="*/ 2788 h 3214"/>
                  <a:gd name="T20" fmla="*/ 1519 w 2254"/>
                  <a:gd name="T21" fmla="*/ 2779 h 3214"/>
                  <a:gd name="T22" fmla="*/ 1527 w 2254"/>
                  <a:gd name="T23" fmla="*/ 2776 h 3214"/>
                  <a:gd name="T24" fmla="*/ 1602 w 2254"/>
                  <a:gd name="T25" fmla="*/ 2776 h 3214"/>
                  <a:gd name="T26" fmla="*/ 1609 w 2254"/>
                  <a:gd name="T27" fmla="*/ 2779 h 3214"/>
                  <a:gd name="T28" fmla="*/ 1701 w 2254"/>
                  <a:gd name="T29" fmla="*/ 2871 h 3214"/>
                  <a:gd name="T30" fmla="*/ 1684 w 2254"/>
                  <a:gd name="T31" fmla="*/ 2871 h 3214"/>
                  <a:gd name="T32" fmla="*/ 1759 w 2254"/>
                  <a:gd name="T33" fmla="*/ 2779 h 3214"/>
                  <a:gd name="T34" fmla="*/ 1759 w 2254"/>
                  <a:gd name="T35" fmla="*/ 2788 h 3214"/>
                  <a:gd name="T36" fmla="*/ 1787 w 2254"/>
                  <a:gd name="T37" fmla="*/ 2479 h 3214"/>
                  <a:gd name="T38" fmla="*/ 2247 w 2254"/>
                  <a:gd name="T39" fmla="*/ 423 h 3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4" h="3214">
                    <a:moveTo>
                      <a:pt x="2247" y="423"/>
                    </a:moveTo>
                    <a:lnTo>
                      <a:pt x="2254" y="439"/>
                    </a:lnTo>
                    <a:lnTo>
                      <a:pt x="1266" y="194"/>
                    </a:lnTo>
                    <a:lnTo>
                      <a:pt x="351" y="12"/>
                    </a:lnTo>
                    <a:lnTo>
                      <a:pt x="368" y="0"/>
                    </a:lnTo>
                    <a:lnTo>
                      <a:pt x="0" y="1230"/>
                    </a:lnTo>
                    <a:lnTo>
                      <a:pt x="0" y="1217"/>
                    </a:lnTo>
                    <a:lnTo>
                      <a:pt x="1474" y="3211"/>
                    </a:lnTo>
                    <a:lnTo>
                      <a:pt x="1455" y="3214"/>
                    </a:lnTo>
                    <a:lnTo>
                      <a:pt x="1514" y="2788"/>
                    </a:lnTo>
                    <a:lnTo>
                      <a:pt x="1519" y="2779"/>
                    </a:lnTo>
                    <a:lnTo>
                      <a:pt x="1527" y="2776"/>
                    </a:lnTo>
                    <a:lnTo>
                      <a:pt x="1602" y="2776"/>
                    </a:lnTo>
                    <a:lnTo>
                      <a:pt x="1609" y="2779"/>
                    </a:lnTo>
                    <a:lnTo>
                      <a:pt x="1701" y="2871"/>
                    </a:lnTo>
                    <a:lnTo>
                      <a:pt x="1684" y="2871"/>
                    </a:lnTo>
                    <a:lnTo>
                      <a:pt x="1759" y="2779"/>
                    </a:lnTo>
                    <a:lnTo>
                      <a:pt x="1759" y="2788"/>
                    </a:lnTo>
                    <a:lnTo>
                      <a:pt x="1787" y="2479"/>
                    </a:lnTo>
                    <a:lnTo>
                      <a:pt x="2247" y="42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7" name="Freeform 152"/>
              <p:cNvSpPr>
                <a:spLocks/>
              </p:cNvSpPr>
              <p:nvPr/>
            </p:nvSpPr>
            <p:spPr bwMode="auto">
              <a:xfrm>
                <a:off x="619" y="1491"/>
                <a:ext cx="571" cy="810"/>
              </a:xfrm>
              <a:custGeom>
                <a:avLst/>
                <a:gdLst>
                  <a:gd name="T0" fmla="*/ 1831 w 2286"/>
                  <a:gd name="T1" fmla="*/ 2495 h 3239"/>
                  <a:gd name="T2" fmla="*/ 1800 w 2286"/>
                  <a:gd name="T3" fmla="*/ 2800 h 3239"/>
                  <a:gd name="T4" fmla="*/ 1800 w 2286"/>
                  <a:gd name="T5" fmla="*/ 2808 h 3239"/>
                  <a:gd name="T6" fmla="*/ 1725 w 2286"/>
                  <a:gd name="T7" fmla="*/ 2898 h 3239"/>
                  <a:gd name="T8" fmla="*/ 1712 w 2286"/>
                  <a:gd name="T9" fmla="*/ 2902 h 3239"/>
                  <a:gd name="T10" fmla="*/ 1704 w 2286"/>
                  <a:gd name="T11" fmla="*/ 2898 h 3239"/>
                  <a:gd name="T12" fmla="*/ 1614 w 2286"/>
                  <a:gd name="T13" fmla="*/ 2808 h 3239"/>
                  <a:gd name="T14" fmla="*/ 1622 w 2286"/>
                  <a:gd name="T15" fmla="*/ 2812 h 3239"/>
                  <a:gd name="T16" fmla="*/ 1547 w 2286"/>
                  <a:gd name="T17" fmla="*/ 2812 h 3239"/>
                  <a:gd name="T18" fmla="*/ 1558 w 2286"/>
                  <a:gd name="T19" fmla="*/ 2800 h 3239"/>
                  <a:gd name="T20" fmla="*/ 1498 w 2286"/>
                  <a:gd name="T21" fmla="*/ 3230 h 3239"/>
                  <a:gd name="T22" fmla="*/ 1494 w 2286"/>
                  <a:gd name="T23" fmla="*/ 3239 h 3239"/>
                  <a:gd name="T24" fmla="*/ 1487 w 2286"/>
                  <a:gd name="T25" fmla="*/ 3239 h 3239"/>
                  <a:gd name="T26" fmla="*/ 1483 w 2286"/>
                  <a:gd name="T27" fmla="*/ 3239 h 3239"/>
                  <a:gd name="T28" fmla="*/ 1475 w 2286"/>
                  <a:gd name="T29" fmla="*/ 3235 h 3239"/>
                  <a:gd name="T30" fmla="*/ 0 w 2286"/>
                  <a:gd name="T31" fmla="*/ 1242 h 3239"/>
                  <a:gd name="T32" fmla="*/ 0 w 2286"/>
                  <a:gd name="T33" fmla="*/ 1233 h 3239"/>
                  <a:gd name="T34" fmla="*/ 364 w 2286"/>
                  <a:gd name="T35" fmla="*/ 7 h 3239"/>
                  <a:gd name="T36" fmla="*/ 367 w 2286"/>
                  <a:gd name="T37" fmla="*/ 0 h 3239"/>
                  <a:gd name="T38" fmla="*/ 375 w 2286"/>
                  <a:gd name="T39" fmla="*/ 0 h 3239"/>
                  <a:gd name="T40" fmla="*/ 1290 w 2286"/>
                  <a:gd name="T41" fmla="*/ 181 h 3239"/>
                  <a:gd name="T42" fmla="*/ 2278 w 2286"/>
                  <a:gd name="T43" fmla="*/ 427 h 3239"/>
                  <a:gd name="T44" fmla="*/ 2286 w 2286"/>
                  <a:gd name="T45" fmla="*/ 435 h 3239"/>
                  <a:gd name="T46" fmla="*/ 2286 w 2286"/>
                  <a:gd name="T47" fmla="*/ 442 h 3239"/>
                  <a:gd name="T48" fmla="*/ 1831 w 2286"/>
                  <a:gd name="T49" fmla="*/ 2495 h 3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86" h="3239">
                    <a:moveTo>
                      <a:pt x="1831" y="2495"/>
                    </a:moveTo>
                    <a:lnTo>
                      <a:pt x="1800" y="2800"/>
                    </a:lnTo>
                    <a:lnTo>
                      <a:pt x="1800" y="2808"/>
                    </a:lnTo>
                    <a:lnTo>
                      <a:pt x="1725" y="2898"/>
                    </a:lnTo>
                    <a:lnTo>
                      <a:pt x="1712" y="2902"/>
                    </a:lnTo>
                    <a:lnTo>
                      <a:pt x="1704" y="2898"/>
                    </a:lnTo>
                    <a:lnTo>
                      <a:pt x="1614" y="2808"/>
                    </a:lnTo>
                    <a:lnTo>
                      <a:pt x="1622" y="2812"/>
                    </a:lnTo>
                    <a:lnTo>
                      <a:pt x="1547" y="2812"/>
                    </a:lnTo>
                    <a:lnTo>
                      <a:pt x="1558" y="2800"/>
                    </a:lnTo>
                    <a:lnTo>
                      <a:pt x="1498" y="3230"/>
                    </a:lnTo>
                    <a:lnTo>
                      <a:pt x="1494" y="3239"/>
                    </a:lnTo>
                    <a:lnTo>
                      <a:pt x="1487" y="3239"/>
                    </a:lnTo>
                    <a:lnTo>
                      <a:pt x="1483" y="3239"/>
                    </a:lnTo>
                    <a:lnTo>
                      <a:pt x="1475" y="3235"/>
                    </a:lnTo>
                    <a:lnTo>
                      <a:pt x="0" y="1242"/>
                    </a:lnTo>
                    <a:lnTo>
                      <a:pt x="0" y="1233"/>
                    </a:lnTo>
                    <a:lnTo>
                      <a:pt x="364" y="7"/>
                    </a:lnTo>
                    <a:lnTo>
                      <a:pt x="367" y="0"/>
                    </a:lnTo>
                    <a:lnTo>
                      <a:pt x="375" y="0"/>
                    </a:lnTo>
                    <a:lnTo>
                      <a:pt x="1290" y="181"/>
                    </a:lnTo>
                    <a:lnTo>
                      <a:pt x="2278" y="427"/>
                    </a:lnTo>
                    <a:lnTo>
                      <a:pt x="2286" y="435"/>
                    </a:lnTo>
                    <a:lnTo>
                      <a:pt x="2286" y="442"/>
                    </a:lnTo>
                    <a:lnTo>
                      <a:pt x="1831" y="249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8" name="Freeform 153"/>
              <p:cNvSpPr>
                <a:spLocks/>
              </p:cNvSpPr>
              <p:nvPr/>
            </p:nvSpPr>
            <p:spPr bwMode="auto">
              <a:xfrm>
                <a:off x="1165" y="858"/>
                <a:ext cx="885" cy="529"/>
              </a:xfrm>
              <a:custGeom>
                <a:avLst/>
                <a:gdLst>
                  <a:gd name="T0" fmla="*/ 92 w 3540"/>
                  <a:gd name="T1" fmla="*/ 0 h 2113"/>
                  <a:gd name="T2" fmla="*/ 0 w 3540"/>
                  <a:gd name="T3" fmla="*/ 396 h 2113"/>
                  <a:gd name="T4" fmla="*/ 45 w 3540"/>
                  <a:gd name="T5" fmla="*/ 657 h 2113"/>
                  <a:gd name="T6" fmla="*/ 334 w 3540"/>
                  <a:gd name="T7" fmla="*/ 1026 h 2113"/>
                  <a:gd name="T8" fmla="*/ 227 w 3540"/>
                  <a:gd name="T9" fmla="*/ 1484 h 2113"/>
                  <a:gd name="T10" fmla="*/ 424 w 3540"/>
                  <a:gd name="T11" fmla="*/ 1468 h 2113"/>
                  <a:gd name="T12" fmla="*/ 499 w 3540"/>
                  <a:gd name="T13" fmla="*/ 1714 h 2113"/>
                  <a:gd name="T14" fmla="*/ 499 w 3540"/>
                  <a:gd name="T15" fmla="*/ 1821 h 2113"/>
                  <a:gd name="T16" fmla="*/ 531 w 3540"/>
                  <a:gd name="T17" fmla="*/ 1821 h 2113"/>
                  <a:gd name="T18" fmla="*/ 638 w 3540"/>
                  <a:gd name="T19" fmla="*/ 2018 h 2113"/>
                  <a:gd name="T20" fmla="*/ 788 w 3540"/>
                  <a:gd name="T21" fmla="*/ 1990 h 2113"/>
                  <a:gd name="T22" fmla="*/ 1033 w 3540"/>
                  <a:gd name="T23" fmla="*/ 2018 h 2113"/>
                  <a:gd name="T24" fmla="*/ 1108 w 3540"/>
                  <a:gd name="T25" fmla="*/ 1974 h 2113"/>
                  <a:gd name="T26" fmla="*/ 1200 w 3540"/>
                  <a:gd name="T27" fmla="*/ 2050 h 2113"/>
                  <a:gd name="T28" fmla="*/ 1247 w 3540"/>
                  <a:gd name="T29" fmla="*/ 1883 h 2113"/>
                  <a:gd name="T30" fmla="*/ 3418 w 3540"/>
                  <a:gd name="T31" fmla="*/ 2113 h 2113"/>
                  <a:gd name="T32" fmla="*/ 3478 w 3540"/>
                  <a:gd name="T33" fmla="*/ 1746 h 2113"/>
                  <a:gd name="T34" fmla="*/ 3540 w 3540"/>
                  <a:gd name="T35" fmla="*/ 475 h 2113"/>
                  <a:gd name="T36" fmla="*/ 92 w 3540"/>
                  <a:gd name="T37" fmla="*/ 0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40" h="2113">
                    <a:moveTo>
                      <a:pt x="92" y="0"/>
                    </a:moveTo>
                    <a:lnTo>
                      <a:pt x="0" y="396"/>
                    </a:lnTo>
                    <a:lnTo>
                      <a:pt x="45" y="657"/>
                    </a:lnTo>
                    <a:lnTo>
                      <a:pt x="334" y="1026"/>
                    </a:lnTo>
                    <a:lnTo>
                      <a:pt x="227" y="1484"/>
                    </a:lnTo>
                    <a:lnTo>
                      <a:pt x="424" y="1468"/>
                    </a:lnTo>
                    <a:lnTo>
                      <a:pt x="499" y="1714"/>
                    </a:lnTo>
                    <a:lnTo>
                      <a:pt x="499" y="1821"/>
                    </a:lnTo>
                    <a:lnTo>
                      <a:pt x="531" y="1821"/>
                    </a:lnTo>
                    <a:lnTo>
                      <a:pt x="638" y="2018"/>
                    </a:lnTo>
                    <a:lnTo>
                      <a:pt x="788" y="1990"/>
                    </a:lnTo>
                    <a:lnTo>
                      <a:pt x="1033" y="2018"/>
                    </a:lnTo>
                    <a:lnTo>
                      <a:pt x="1108" y="1974"/>
                    </a:lnTo>
                    <a:lnTo>
                      <a:pt x="1200" y="2050"/>
                    </a:lnTo>
                    <a:lnTo>
                      <a:pt x="1247" y="1883"/>
                    </a:lnTo>
                    <a:lnTo>
                      <a:pt x="3418" y="2113"/>
                    </a:lnTo>
                    <a:lnTo>
                      <a:pt x="3478" y="1746"/>
                    </a:lnTo>
                    <a:lnTo>
                      <a:pt x="3540" y="475"/>
                    </a:lnTo>
                    <a:lnTo>
                      <a:pt x="92"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9" name="Freeform 154"/>
              <p:cNvSpPr>
                <a:spLocks noEditPoints="1"/>
              </p:cNvSpPr>
              <p:nvPr/>
            </p:nvSpPr>
            <p:spPr bwMode="auto">
              <a:xfrm>
                <a:off x="1162" y="856"/>
                <a:ext cx="892" cy="533"/>
              </a:xfrm>
              <a:custGeom>
                <a:avLst/>
                <a:gdLst>
                  <a:gd name="T0" fmla="*/ 114 w 3564"/>
                  <a:gd name="T1" fmla="*/ 11 h 2136"/>
                  <a:gd name="T2" fmla="*/ 24 w 3564"/>
                  <a:gd name="T3" fmla="*/ 407 h 2136"/>
                  <a:gd name="T4" fmla="*/ 64 w 3564"/>
                  <a:gd name="T5" fmla="*/ 660 h 2136"/>
                  <a:gd name="T6" fmla="*/ 356 w 3564"/>
                  <a:gd name="T7" fmla="*/ 1037 h 2136"/>
                  <a:gd name="T8" fmla="*/ 238 w 3564"/>
                  <a:gd name="T9" fmla="*/ 1483 h 2136"/>
                  <a:gd name="T10" fmla="*/ 443 w 3564"/>
                  <a:gd name="T11" fmla="*/ 1472 h 2136"/>
                  <a:gd name="T12" fmla="*/ 523 w 3564"/>
                  <a:gd name="T13" fmla="*/ 1721 h 2136"/>
                  <a:gd name="T14" fmla="*/ 523 w 3564"/>
                  <a:gd name="T15" fmla="*/ 1832 h 2136"/>
                  <a:gd name="T16" fmla="*/ 542 w 3564"/>
                  <a:gd name="T17" fmla="*/ 1819 h 2136"/>
                  <a:gd name="T18" fmla="*/ 660 w 3564"/>
                  <a:gd name="T19" fmla="*/ 2025 h 2136"/>
                  <a:gd name="T20" fmla="*/ 799 w 3564"/>
                  <a:gd name="T21" fmla="*/ 1989 h 2136"/>
                  <a:gd name="T22" fmla="*/ 1044 w 3564"/>
                  <a:gd name="T23" fmla="*/ 2017 h 2136"/>
                  <a:gd name="T24" fmla="*/ 1112 w 3564"/>
                  <a:gd name="T25" fmla="*/ 1974 h 2136"/>
                  <a:gd name="T26" fmla="*/ 1127 w 3564"/>
                  <a:gd name="T27" fmla="*/ 1974 h 2136"/>
                  <a:gd name="T28" fmla="*/ 1198 w 3564"/>
                  <a:gd name="T29" fmla="*/ 2057 h 2136"/>
                  <a:gd name="T30" fmla="*/ 1250 w 3564"/>
                  <a:gd name="T31" fmla="*/ 1882 h 2136"/>
                  <a:gd name="T32" fmla="*/ 3429 w 3564"/>
                  <a:gd name="T33" fmla="*/ 2111 h 2136"/>
                  <a:gd name="T34" fmla="*/ 3476 w 3564"/>
                  <a:gd name="T35" fmla="*/ 1751 h 2136"/>
                  <a:gd name="T36" fmla="*/ 3548 w 3564"/>
                  <a:gd name="T37" fmla="*/ 495 h 2136"/>
                  <a:gd name="T38" fmla="*/ 3551 w 3564"/>
                  <a:gd name="T39" fmla="*/ 474 h 2136"/>
                  <a:gd name="T40" fmla="*/ 3564 w 3564"/>
                  <a:gd name="T41" fmla="*/ 486 h 2136"/>
                  <a:gd name="T42" fmla="*/ 3441 w 3564"/>
                  <a:gd name="T43" fmla="*/ 2124 h 2136"/>
                  <a:gd name="T44" fmla="*/ 3429 w 3564"/>
                  <a:gd name="T45" fmla="*/ 2136 h 2136"/>
                  <a:gd name="T46" fmla="*/ 1266 w 3564"/>
                  <a:gd name="T47" fmla="*/ 1894 h 2136"/>
                  <a:gd name="T48" fmla="*/ 1215 w 3564"/>
                  <a:gd name="T49" fmla="*/ 2072 h 2136"/>
                  <a:gd name="T50" fmla="*/ 1112 w 3564"/>
                  <a:gd name="T51" fmla="*/ 1993 h 2136"/>
                  <a:gd name="T52" fmla="*/ 1048 w 3564"/>
                  <a:gd name="T53" fmla="*/ 2040 h 2136"/>
                  <a:gd name="T54" fmla="*/ 799 w 3564"/>
                  <a:gd name="T55" fmla="*/ 2013 h 2136"/>
                  <a:gd name="T56" fmla="*/ 649 w 3564"/>
                  <a:gd name="T57" fmla="*/ 2040 h 2136"/>
                  <a:gd name="T58" fmla="*/ 637 w 3564"/>
                  <a:gd name="T59" fmla="*/ 2036 h 2136"/>
                  <a:gd name="T60" fmla="*/ 542 w 3564"/>
                  <a:gd name="T61" fmla="*/ 1843 h 2136"/>
                  <a:gd name="T62" fmla="*/ 502 w 3564"/>
                  <a:gd name="T63" fmla="*/ 1839 h 2136"/>
                  <a:gd name="T64" fmla="*/ 499 w 3564"/>
                  <a:gd name="T65" fmla="*/ 1725 h 2136"/>
                  <a:gd name="T66" fmla="*/ 424 w 3564"/>
                  <a:gd name="T67" fmla="*/ 1483 h 2136"/>
                  <a:gd name="T68" fmla="*/ 238 w 3564"/>
                  <a:gd name="T69" fmla="*/ 1507 h 2136"/>
                  <a:gd name="T70" fmla="*/ 225 w 3564"/>
                  <a:gd name="T71" fmla="*/ 1491 h 2136"/>
                  <a:gd name="T72" fmla="*/ 336 w 3564"/>
                  <a:gd name="T73" fmla="*/ 1044 h 2136"/>
                  <a:gd name="T74" fmla="*/ 43 w 3564"/>
                  <a:gd name="T75" fmla="*/ 668 h 2136"/>
                  <a:gd name="T76" fmla="*/ 0 w 3564"/>
                  <a:gd name="T77" fmla="*/ 403 h 2136"/>
                  <a:gd name="T78" fmla="*/ 95 w 3564"/>
                  <a:gd name="T79" fmla="*/ 0 h 2136"/>
                  <a:gd name="T80" fmla="*/ 3551 w 3564"/>
                  <a:gd name="T81" fmla="*/ 47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64" h="2136">
                    <a:moveTo>
                      <a:pt x="99" y="24"/>
                    </a:moveTo>
                    <a:lnTo>
                      <a:pt x="114" y="11"/>
                    </a:lnTo>
                    <a:lnTo>
                      <a:pt x="20" y="411"/>
                    </a:lnTo>
                    <a:lnTo>
                      <a:pt x="24" y="407"/>
                    </a:lnTo>
                    <a:lnTo>
                      <a:pt x="67" y="664"/>
                    </a:lnTo>
                    <a:lnTo>
                      <a:pt x="64" y="660"/>
                    </a:lnTo>
                    <a:lnTo>
                      <a:pt x="352" y="1028"/>
                    </a:lnTo>
                    <a:lnTo>
                      <a:pt x="356" y="1037"/>
                    </a:lnTo>
                    <a:lnTo>
                      <a:pt x="249" y="1498"/>
                    </a:lnTo>
                    <a:lnTo>
                      <a:pt x="238" y="1483"/>
                    </a:lnTo>
                    <a:lnTo>
                      <a:pt x="435" y="1468"/>
                    </a:lnTo>
                    <a:lnTo>
                      <a:pt x="443" y="1472"/>
                    </a:lnTo>
                    <a:lnTo>
                      <a:pt x="446" y="1475"/>
                    </a:lnTo>
                    <a:lnTo>
                      <a:pt x="523" y="1721"/>
                    </a:lnTo>
                    <a:lnTo>
                      <a:pt x="523" y="1725"/>
                    </a:lnTo>
                    <a:lnTo>
                      <a:pt x="523" y="1832"/>
                    </a:lnTo>
                    <a:lnTo>
                      <a:pt x="510" y="1819"/>
                    </a:lnTo>
                    <a:lnTo>
                      <a:pt x="542" y="1819"/>
                    </a:lnTo>
                    <a:lnTo>
                      <a:pt x="553" y="1826"/>
                    </a:lnTo>
                    <a:lnTo>
                      <a:pt x="660" y="2025"/>
                    </a:lnTo>
                    <a:lnTo>
                      <a:pt x="645" y="2017"/>
                    </a:lnTo>
                    <a:lnTo>
                      <a:pt x="799" y="1989"/>
                    </a:lnTo>
                    <a:lnTo>
                      <a:pt x="803" y="1989"/>
                    </a:lnTo>
                    <a:lnTo>
                      <a:pt x="1044" y="2017"/>
                    </a:lnTo>
                    <a:lnTo>
                      <a:pt x="1037" y="2021"/>
                    </a:lnTo>
                    <a:lnTo>
                      <a:pt x="1112" y="1974"/>
                    </a:lnTo>
                    <a:lnTo>
                      <a:pt x="1119" y="1974"/>
                    </a:lnTo>
                    <a:lnTo>
                      <a:pt x="1127" y="1974"/>
                    </a:lnTo>
                    <a:lnTo>
                      <a:pt x="1219" y="2053"/>
                    </a:lnTo>
                    <a:lnTo>
                      <a:pt x="1198" y="2057"/>
                    </a:lnTo>
                    <a:lnTo>
                      <a:pt x="1246" y="1890"/>
                    </a:lnTo>
                    <a:lnTo>
                      <a:pt x="1250" y="1882"/>
                    </a:lnTo>
                    <a:lnTo>
                      <a:pt x="1258" y="1882"/>
                    </a:lnTo>
                    <a:lnTo>
                      <a:pt x="3429" y="2111"/>
                    </a:lnTo>
                    <a:lnTo>
                      <a:pt x="3418" y="2120"/>
                    </a:lnTo>
                    <a:lnTo>
                      <a:pt x="3476" y="1751"/>
                    </a:lnTo>
                    <a:lnTo>
                      <a:pt x="3540" y="482"/>
                    </a:lnTo>
                    <a:lnTo>
                      <a:pt x="3548" y="495"/>
                    </a:lnTo>
                    <a:lnTo>
                      <a:pt x="99" y="24"/>
                    </a:lnTo>
                    <a:close/>
                    <a:moveTo>
                      <a:pt x="3551" y="474"/>
                    </a:moveTo>
                    <a:lnTo>
                      <a:pt x="3559" y="478"/>
                    </a:lnTo>
                    <a:lnTo>
                      <a:pt x="3564" y="486"/>
                    </a:lnTo>
                    <a:lnTo>
                      <a:pt x="3500" y="1757"/>
                    </a:lnTo>
                    <a:lnTo>
                      <a:pt x="3441" y="2124"/>
                    </a:lnTo>
                    <a:lnTo>
                      <a:pt x="3437" y="2132"/>
                    </a:lnTo>
                    <a:lnTo>
                      <a:pt x="3429" y="2136"/>
                    </a:lnTo>
                    <a:lnTo>
                      <a:pt x="1254" y="1907"/>
                    </a:lnTo>
                    <a:lnTo>
                      <a:pt x="1266" y="1894"/>
                    </a:lnTo>
                    <a:lnTo>
                      <a:pt x="1222" y="2064"/>
                    </a:lnTo>
                    <a:lnTo>
                      <a:pt x="1215" y="2072"/>
                    </a:lnTo>
                    <a:lnTo>
                      <a:pt x="1202" y="2068"/>
                    </a:lnTo>
                    <a:lnTo>
                      <a:pt x="1112" y="1993"/>
                    </a:lnTo>
                    <a:lnTo>
                      <a:pt x="1127" y="1993"/>
                    </a:lnTo>
                    <a:lnTo>
                      <a:pt x="1048" y="2040"/>
                    </a:lnTo>
                    <a:lnTo>
                      <a:pt x="1040" y="2040"/>
                    </a:lnTo>
                    <a:lnTo>
                      <a:pt x="799" y="2013"/>
                    </a:lnTo>
                    <a:lnTo>
                      <a:pt x="803" y="2013"/>
                    </a:lnTo>
                    <a:lnTo>
                      <a:pt x="649" y="2040"/>
                    </a:lnTo>
                    <a:lnTo>
                      <a:pt x="645" y="2040"/>
                    </a:lnTo>
                    <a:lnTo>
                      <a:pt x="637" y="2036"/>
                    </a:lnTo>
                    <a:lnTo>
                      <a:pt x="530" y="1835"/>
                    </a:lnTo>
                    <a:lnTo>
                      <a:pt x="542" y="1843"/>
                    </a:lnTo>
                    <a:lnTo>
                      <a:pt x="510" y="1843"/>
                    </a:lnTo>
                    <a:lnTo>
                      <a:pt x="502" y="1839"/>
                    </a:lnTo>
                    <a:lnTo>
                      <a:pt x="499" y="1832"/>
                    </a:lnTo>
                    <a:lnTo>
                      <a:pt x="499" y="1725"/>
                    </a:lnTo>
                    <a:lnTo>
                      <a:pt x="499" y="1729"/>
                    </a:lnTo>
                    <a:lnTo>
                      <a:pt x="424" y="1483"/>
                    </a:lnTo>
                    <a:lnTo>
                      <a:pt x="435" y="1491"/>
                    </a:lnTo>
                    <a:lnTo>
                      <a:pt x="238" y="1507"/>
                    </a:lnTo>
                    <a:lnTo>
                      <a:pt x="229" y="1503"/>
                    </a:lnTo>
                    <a:lnTo>
                      <a:pt x="225" y="1491"/>
                    </a:lnTo>
                    <a:lnTo>
                      <a:pt x="332" y="1033"/>
                    </a:lnTo>
                    <a:lnTo>
                      <a:pt x="336" y="1044"/>
                    </a:lnTo>
                    <a:lnTo>
                      <a:pt x="47" y="677"/>
                    </a:lnTo>
                    <a:lnTo>
                      <a:pt x="43" y="668"/>
                    </a:lnTo>
                    <a:lnTo>
                      <a:pt x="0" y="411"/>
                    </a:lnTo>
                    <a:lnTo>
                      <a:pt x="0" y="403"/>
                    </a:lnTo>
                    <a:lnTo>
                      <a:pt x="92" y="8"/>
                    </a:lnTo>
                    <a:lnTo>
                      <a:pt x="95" y="0"/>
                    </a:lnTo>
                    <a:lnTo>
                      <a:pt x="103" y="0"/>
                    </a:lnTo>
                    <a:lnTo>
                      <a:pt x="3551" y="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0" name="Freeform 155"/>
              <p:cNvSpPr>
                <a:spLocks/>
              </p:cNvSpPr>
              <p:nvPr/>
            </p:nvSpPr>
            <p:spPr bwMode="auto">
              <a:xfrm>
                <a:off x="1168" y="858"/>
                <a:ext cx="881" cy="528"/>
              </a:xfrm>
              <a:custGeom>
                <a:avLst/>
                <a:gdLst>
                  <a:gd name="T0" fmla="*/ 79 w 3528"/>
                  <a:gd name="T1" fmla="*/ 13 h 2109"/>
                  <a:gd name="T2" fmla="*/ 94 w 3528"/>
                  <a:gd name="T3" fmla="*/ 0 h 2109"/>
                  <a:gd name="T4" fmla="*/ 0 w 3528"/>
                  <a:gd name="T5" fmla="*/ 400 h 2109"/>
                  <a:gd name="T6" fmla="*/ 4 w 3528"/>
                  <a:gd name="T7" fmla="*/ 396 h 2109"/>
                  <a:gd name="T8" fmla="*/ 47 w 3528"/>
                  <a:gd name="T9" fmla="*/ 653 h 2109"/>
                  <a:gd name="T10" fmla="*/ 44 w 3528"/>
                  <a:gd name="T11" fmla="*/ 649 h 2109"/>
                  <a:gd name="T12" fmla="*/ 332 w 3528"/>
                  <a:gd name="T13" fmla="*/ 1017 h 2109"/>
                  <a:gd name="T14" fmla="*/ 336 w 3528"/>
                  <a:gd name="T15" fmla="*/ 1026 h 2109"/>
                  <a:gd name="T16" fmla="*/ 229 w 3528"/>
                  <a:gd name="T17" fmla="*/ 1487 h 2109"/>
                  <a:gd name="T18" fmla="*/ 218 w 3528"/>
                  <a:gd name="T19" fmla="*/ 1472 h 2109"/>
                  <a:gd name="T20" fmla="*/ 415 w 3528"/>
                  <a:gd name="T21" fmla="*/ 1457 h 2109"/>
                  <a:gd name="T22" fmla="*/ 423 w 3528"/>
                  <a:gd name="T23" fmla="*/ 1461 h 2109"/>
                  <a:gd name="T24" fmla="*/ 426 w 3528"/>
                  <a:gd name="T25" fmla="*/ 1464 h 2109"/>
                  <a:gd name="T26" fmla="*/ 503 w 3528"/>
                  <a:gd name="T27" fmla="*/ 1710 h 2109"/>
                  <a:gd name="T28" fmla="*/ 503 w 3528"/>
                  <a:gd name="T29" fmla="*/ 1714 h 2109"/>
                  <a:gd name="T30" fmla="*/ 503 w 3528"/>
                  <a:gd name="T31" fmla="*/ 1821 h 2109"/>
                  <a:gd name="T32" fmla="*/ 490 w 3528"/>
                  <a:gd name="T33" fmla="*/ 1808 h 2109"/>
                  <a:gd name="T34" fmla="*/ 522 w 3528"/>
                  <a:gd name="T35" fmla="*/ 1808 h 2109"/>
                  <a:gd name="T36" fmla="*/ 533 w 3528"/>
                  <a:gd name="T37" fmla="*/ 1815 h 2109"/>
                  <a:gd name="T38" fmla="*/ 640 w 3528"/>
                  <a:gd name="T39" fmla="*/ 2014 h 2109"/>
                  <a:gd name="T40" fmla="*/ 625 w 3528"/>
                  <a:gd name="T41" fmla="*/ 2006 h 2109"/>
                  <a:gd name="T42" fmla="*/ 779 w 3528"/>
                  <a:gd name="T43" fmla="*/ 1978 h 2109"/>
                  <a:gd name="T44" fmla="*/ 783 w 3528"/>
                  <a:gd name="T45" fmla="*/ 1978 h 2109"/>
                  <a:gd name="T46" fmla="*/ 1024 w 3528"/>
                  <a:gd name="T47" fmla="*/ 2006 h 2109"/>
                  <a:gd name="T48" fmla="*/ 1017 w 3528"/>
                  <a:gd name="T49" fmla="*/ 2010 h 2109"/>
                  <a:gd name="T50" fmla="*/ 1092 w 3528"/>
                  <a:gd name="T51" fmla="*/ 1963 h 2109"/>
                  <a:gd name="T52" fmla="*/ 1099 w 3528"/>
                  <a:gd name="T53" fmla="*/ 1963 h 2109"/>
                  <a:gd name="T54" fmla="*/ 1107 w 3528"/>
                  <a:gd name="T55" fmla="*/ 1963 h 2109"/>
                  <a:gd name="T56" fmla="*/ 1199 w 3528"/>
                  <a:gd name="T57" fmla="*/ 2042 h 2109"/>
                  <a:gd name="T58" fmla="*/ 1178 w 3528"/>
                  <a:gd name="T59" fmla="*/ 2046 h 2109"/>
                  <a:gd name="T60" fmla="*/ 1226 w 3528"/>
                  <a:gd name="T61" fmla="*/ 1879 h 2109"/>
                  <a:gd name="T62" fmla="*/ 1230 w 3528"/>
                  <a:gd name="T63" fmla="*/ 1871 h 2109"/>
                  <a:gd name="T64" fmla="*/ 1238 w 3528"/>
                  <a:gd name="T65" fmla="*/ 1871 h 2109"/>
                  <a:gd name="T66" fmla="*/ 3409 w 3528"/>
                  <a:gd name="T67" fmla="*/ 2100 h 2109"/>
                  <a:gd name="T68" fmla="*/ 3398 w 3528"/>
                  <a:gd name="T69" fmla="*/ 2109 h 2109"/>
                  <a:gd name="T70" fmla="*/ 3456 w 3528"/>
                  <a:gd name="T71" fmla="*/ 1740 h 2109"/>
                  <a:gd name="T72" fmla="*/ 3520 w 3528"/>
                  <a:gd name="T73" fmla="*/ 471 h 2109"/>
                  <a:gd name="T74" fmla="*/ 3528 w 3528"/>
                  <a:gd name="T75" fmla="*/ 484 h 2109"/>
                  <a:gd name="T76" fmla="*/ 79 w 3528"/>
                  <a:gd name="T77" fmla="*/ 13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8" h="2109">
                    <a:moveTo>
                      <a:pt x="79" y="13"/>
                    </a:moveTo>
                    <a:lnTo>
                      <a:pt x="94" y="0"/>
                    </a:lnTo>
                    <a:lnTo>
                      <a:pt x="0" y="400"/>
                    </a:lnTo>
                    <a:lnTo>
                      <a:pt x="4" y="396"/>
                    </a:lnTo>
                    <a:lnTo>
                      <a:pt x="47" y="653"/>
                    </a:lnTo>
                    <a:lnTo>
                      <a:pt x="44" y="649"/>
                    </a:lnTo>
                    <a:lnTo>
                      <a:pt x="332" y="1017"/>
                    </a:lnTo>
                    <a:lnTo>
                      <a:pt x="336" y="1026"/>
                    </a:lnTo>
                    <a:lnTo>
                      <a:pt x="229" y="1487"/>
                    </a:lnTo>
                    <a:lnTo>
                      <a:pt x="218" y="1472"/>
                    </a:lnTo>
                    <a:lnTo>
                      <a:pt x="415" y="1457"/>
                    </a:lnTo>
                    <a:lnTo>
                      <a:pt x="423" y="1461"/>
                    </a:lnTo>
                    <a:lnTo>
                      <a:pt x="426" y="1464"/>
                    </a:lnTo>
                    <a:lnTo>
                      <a:pt x="503" y="1710"/>
                    </a:lnTo>
                    <a:lnTo>
                      <a:pt x="503" y="1714"/>
                    </a:lnTo>
                    <a:lnTo>
                      <a:pt x="503" y="1821"/>
                    </a:lnTo>
                    <a:lnTo>
                      <a:pt x="490" y="1808"/>
                    </a:lnTo>
                    <a:lnTo>
                      <a:pt x="522" y="1808"/>
                    </a:lnTo>
                    <a:lnTo>
                      <a:pt x="533" y="1815"/>
                    </a:lnTo>
                    <a:lnTo>
                      <a:pt x="640" y="2014"/>
                    </a:lnTo>
                    <a:lnTo>
                      <a:pt x="625" y="2006"/>
                    </a:lnTo>
                    <a:lnTo>
                      <a:pt x="779" y="1978"/>
                    </a:lnTo>
                    <a:lnTo>
                      <a:pt x="783" y="1978"/>
                    </a:lnTo>
                    <a:lnTo>
                      <a:pt x="1024" y="2006"/>
                    </a:lnTo>
                    <a:lnTo>
                      <a:pt x="1017" y="2010"/>
                    </a:lnTo>
                    <a:lnTo>
                      <a:pt x="1092" y="1963"/>
                    </a:lnTo>
                    <a:lnTo>
                      <a:pt x="1099" y="1963"/>
                    </a:lnTo>
                    <a:lnTo>
                      <a:pt x="1107" y="1963"/>
                    </a:lnTo>
                    <a:lnTo>
                      <a:pt x="1199" y="2042"/>
                    </a:lnTo>
                    <a:lnTo>
                      <a:pt x="1178" y="2046"/>
                    </a:lnTo>
                    <a:lnTo>
                      <a:pt x="1226" y="1879"/>
                    </a:lnTo>
                    <a:lnTo>
                      <a:pt x="1230" y="1871"/>
                    </a:lnTo>
                    <a:lnTo>
                      <a:pt x="1238" y="1871"/>
                    </a:lnTo>
                    <a:lnTo>
                      <a:pt x="3409" y="2100"/>
                    </a:lnTo>
                    <a:lnTo>
                      <a:pt x="3398" y="2109"/>
                    </a:lnTo>
                    <a:lnTo>
                      <a:pt x="3456" y="1740"/>
                    </a:lnTo>
                    <a:lnTo>
                      <a:pt x="3520" y="471"/>
                    </a:lnTo>
                    <a:lnTo>
                      <a:pt x="3528" y="484"/>
                    </a:lnTo>
                    <a:lnTo>
                      <a:pt x="79" y="1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1" name="Freeform 156"/>
              <p:cNvSpPr>
                <a:spLocks/>
              </p:cNvSpPr>
              <p:nvPr/>
            </p:nvSpPr>
            <p:spPr bwMode="auto">
              <a:xfrm>
                <a:off x="1162" y="856"/>
                <a:ext cx="892" cy="533"/>
              </a:xfrm>
              <a:custGeom>
                <a:avLst/>
                <a:gdLst>
                  <a:gd name="T0" fmla="*/ 3551 w 3564"/>
                  <a:gd name="T1" fmla="*/ 474 h 2136"/>
                  <a:gd name="T2" fmla="*/ 3559 w 3564"/>
                  <a:gd name="T3" fmla="*/ 478 h 2136"/>
                  <a:gd name="T4" fmla="*/ 3564 w 3564"/>
                  <a:gd name="T5" fmla="*/ 486 h 2136"/>
                  <a:gd name="T6" fmla="*/ 3500 w 3564"/>
                  <a:gd name="T7" fmla="*/ 1757 h 2136"/>
                  <a:gd name="T8" fmla="*/ 3441 w 3564"/>
                  <a:gd name="T9" fmla="*/ 2124 h 2136"/>
                  <a:gd name="T10" fmla="*/ 3437 w 3564"/>
                  <a:gd name="T11" fmla="*/ 2132 h 2136"/>
                  <a:gd name="T12" fmla="*/ 3429 w 3564"/>
                  <a:gd name="T13" fmla="*/ 2136 h 2136"/>
                  <a:gd name="T14" fmla="*/ 1254 w 3564"/>
                  <a:gd name="T15" fmla="*/ 1907 h 2136"/>
                  <a:gd name="T16" fmla="*/ 1266 w 3564"/>
                  <a:gd name="T17" fmla="*/ 1894 h 2136"/>
                  <a:gd name="T18" fmla="*/ 1222 w 3564"/>
                  <a:gd name="T19" fmla="*/ 2064 h 2136"/>
                  <a:gd name="T20" fmla="*/ 1215 w 3564"/>
                  <a:gd name="T21" fmla="*/ 2072 h 2136"/>
                  <a:gd name="T22" fmla="*/ 1202 w 3564"/>
                  <a:gd name="T23" fmla="*/ 2068 h 2136"/>
                  <a:gd name="T24" fmla="*/ 1112 w 3564"/>
                  <a:gd name="T25" fmla="*/ 1993 h 2136"/>
                  <a:gd name="T26" fmla="*/ 1127 w 3564"/>
                  <a:gd name="T27" fmla="*/ 1993 h 2136"/>
                  <a:gd name="T28" fmla="*/ 1048 w 3564"/>
                  <a:gd name="T29" fmla="*/ 2040 h 2136"/>
                  <a:gd name="T30" fmla="*/ 1040 w 3564"/>
                  <a:gd name="T31" fmla="*/ 2040 h 2136"/>
                  <a:gd name="T32" fmla="*/ 799 w 3564"/>
                  <a:gd name="T33" fmla="*/ 2013 h 2136"/>
                  <a:gd name="T34" fmla="*/ 803 w 3564"/>
                  <a:gd name="T35" fmla="*/ 2013 h 2136"/>
                  <a:gd name="T36" fmla="*/ 649 w 3564"/>
                  <a:gd name="T37" fmla="*/ 2040 h 2136"/>
                  <a:gd name="T38" fmla="*/ 645 w 3564"/>
                  <a:gd name="T39" fmla="*/ 2040 h 2136"/>
                  <a:gd name="T40" fmla="*/ 637 w 3564"/>
                  <a:gd name="T41" fmla="*/ 2036 h 2136"/>
                  <a:gd name="T42" fmla="*/ 530 w 3564"/>
                  <a:gd name="T43" fmla="*/ 1835 h 2136"/>
                  <a:gd name="T44" fmla="*/ 542 w 3564"/>
                  <a:gd name="T45" fmla="*/ 1843 h 2136"/>
                  <a:gd name="T46" fmla="*/ 510 w 3564"/>
                  <a:gd name="T47" fmla="*/ 1843 h 2136"/>
                  <a:gd name="T48" fmla="*/ 502 w 3564"/>
                  <a:gd name="T49" fmla="*/ 1839 h 2136"/>
                  <a:gd name="T50" fmla="*/ 499 w 3564"/>
                  <a:gd name="T51" fmla="*/ 1832 h 2136"/>
                  <a:gd name="T52" fmla="*/ 499 w 3564"/>
                  <a:gd name="T53" fmla="*/ 1725 h 2136"/>
                  <a:gd name="T54" fmla="*/ 499 w 3564"/>
                  <a:gd name="T55" fmla="*/ 1729 h 2136"/>
                  <a:gd name="T56" fmla="*/ 424 w 3564"/>
                  <a:gd name="T57" fmla="*/ 1483 h 2136"/>
                  <a:gd name="T58" fmla="*/ 435 w 3564"/>
                  <a:gd name="T59" fmla="*/ 1491 h 2136"/>
                  <a:gd name="T60" fmla="*/ 238 w 3564"/>
                  <a:gd name="T61" fmla="*/ 1507 h 2136"/>
                  <a:gd name="T62" fmla="*/ 229 w 3564"/>
                  <a:gd name="T63" fmla="*/ 1503 h 2136"/>
                  <a:gd name="T64" fmla="*/ 225 w 3564"/>
                  <a:gd name="T65" fmla="*/ 1491 h 2136"/>
                  <a:gd name="T66" fmla="*/ 332 w 3564"/>
                  <a:gd name="T67" fmla="*/ 1033 h 2136"/>
                  <a:gd name="T68" fmla="*/ 336 w 3564"/>
                  <a:gd name="T69" fmla="*/ 1044 h 2136"/>
                  <a:gd name="T70" fmla="*/ 47 w 3564"/>
                  <a:gd name="T71" fmla="*/ 677 h 2136"/>
                  <a:gd name="T72" fmla="*/ 43 w 3564"/>
                  <a:gd name="T73" fmla="*/ 668 h 2136"/>
                  <a:gd name="T74" fmla="*/ 0 w 3564"/>
                  <a:gd name="T75" fmla="*/ 411 h 2136"/>
                  <a:gd name="T76" fmla="*/ 0 w 3564"/>
                  <a:gd name="T77" fmla="*/ 403 h 2136"/>
                  <a:gd name="T78" fmla="*/ 92 w 3564"/>
                  <a:gd name="T79" fmla="*/ 8 h 2136"/>
                  <a:gd name="T80" fmla="*/ 95 w 3564"/>
                  <a:gd name="T81" fmla="*/ 0 h 2136"/>
                  <a:gd name="T82" fmla="*/ 103 w 3564"/>
                  <a:gd name="T83" fmla="*/ 0 h 2136"/>
                  <a:gd name="T84" fmla="*/ 3551 w 3564"/>
                  <a:gd name="T85" fmla="*/ 47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4" h="2136">
                    <a:moveTo>
                      <a:pt x="3551" y="474"/>
                    </a:moveTo>
                    <a:lnTo>
                      <a:pt x="3559" y="478"/>
                    </a:lnTo>
                    <a:lnTo>
                      <a:pt x="3564" y="486"/>
                    </a:lnTo>
                    <a:lnTo>
                      <a:pt x="3500" y="1757"/>
                    </a:lnTo>
                    <a:lnTo>
                      <a:pt x="3441" y="2124"/>
                    </a:lnTo>
                    <a:lnTo>
                      <a:pt x="3437" y="2132"/>
                    </a:lnTo>
                    <a:lnTo>
                      <a:pt x="3429" y="2136"/>
                    </a:lnTo>
                    <a:lnTo>
                      <a:pt x="1254" y="1907"/>
                    </a:lnTo>
                    <a:lnTo>
                      <a:pt x="1266" y="1894"/>
                    </a:lnTo>
                    <a:lnTo>
                      <a:pt x="1222" y="2064"/>
                    </a:lnTo>
                    <a:lnTo>
                      <a:pt x="1215" y="2072"/>
                    </a:lnTo>
                    <a:lnTo>
                      <a:pt x="1202" y="2068"/>
                    </a:lnTo>
                    <a:lnTo>
                      <a:pt x="1112" y="1993"/>
                    </a:lnTo>
                    <a:lnTo>
                      <a:pt x="1127" y="1993"/>
                    </a:lnTo>
                    <a:lnTo>
                      <a:pt x="1048" y="2040"/>
                    </a:lnTo>
                    <a:lnTo>
                      <a:pt x="1040" y="2040"/>
                    </a:lnTo>
                    <a:lnTo>
                      <a:pt x="799" y="2013"/>
                    </a:lnTo>
                    <a:lnTo>
                      <a:pt x="803" y="2013"/>
                    </a:lnTo>
                    <a:lnTo>
                      <a:pt x="649" y="2040"/>
                    </a:lnTo>
                    <a:lnTo>
                      <a:pt x="645" y="2040"/>
                    </a:lnTo>
                    <a:lnTo>
                      <a:pt x="637" y="2036"/>
                    </a:lnTo>
                    <a:lnTo>
                      <a:pt x="530" y="1835"/>
                    </a:lnTo>
                    <a:lnTo>
                      <a:pt x="542" y="1843"/>
                    </a:lnTo>
                    <a:lnTo>
                      <a:pt x="510" y="1843"/>
                    </a:lnTo>
                    <a:lnTo>
                      <a:pt x="502" y="1839"/>
                    </a:lnTo>
                    <a:lnTo>
                      <a:pt x="499" y="1832"/>
                    </a:lnTo>
                    <a:lnTo>
                      <a:pt x="499" y="1725"/>
                    </a:lnTo>
                    <a:lnTo>
                      <a:pt x="499" y="1729"/>
                    </a:lnTo>
                    <a:lnTo>
                      <a:pt x="424" y="1483"/>
                    </a:lnTo>
                    <a:lnTo>
                      <a:pt x="435" y="1491"/>
                    </a:lnTo>
                    <a:lnTo>
                      <a:pt x="238" y="1507"/>
                    </a:lnTo>
                    <a:lnTo>
                      <a:pt x="229" y="1503"/>
                    </a:lnTo>
                    <a:lnTo>
                      <a:pt x="225" y="1491"/>
                    </a:lnTo>
                    <a:lnTo>
                      <a:pt x="332" y="1033"/>
                    </a:lnTo>
                    <a:lnTo>
                      <a:pt x="336" y="1044"/>
                    </a:lnTo>
                    <a:lnTo>
                      <a:pt x="47" y="677"/>
                    </a:lnTo>
                    <a:lnTo>
                      <a:pt x="43" y="668"/>
                    </a:lnTo>
                    <a:lnTo>
                      <a:pt x="0" y="411"/>
                    </a:lnTo>
                    <a:lnTo>
                      <a:pt x="0" y="403"/>
                    </a:lnTo>
                    <a:lnTo>
                      <a:pt x="92" y="8"/>
                    </a:lnTo>
                    <a:lnTo>
                      <a:pt x="95" y="0"/>
                    </a:lnTo>
                    <a:lnTo>
                      <a:pt x="103" y="0"/>
                    </a:lnTo>
                    <a:lnTo>
                      <a:pt x="3551" y="47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2" name="Freeform 157"/>
              <p:cNvSpPr>
                <a:spLocks/>
              </p:cNvSpPr>
              <p:nvPr/>
            </p:nvSpPr>
            <p:spPr bwMode="auto">
              <a:xfrm>
                <a:off x="1165" y="858"/>
                <a:ext cx="885" cy="529"/>
              </a:xfrm>
              <a:custGeom>
                <a:avLst/>
                <a:gdLst>
                  <a:gd name="T0" fmla="*/ 92 w 3540"/>
                  <a:gd name="T1" fmla="*/ 0 h 2113"/>
                  <a:gd name="T2" fmla="*/ 0 w 3540"/>
                  <a:gd name="T3" fmla="*/ 396 h 2113"/>
                  <a:gd name="T4" fmla="*/ 45 w 3540"/>
                  <a:gd name="T5" fmla="*/ 657 h 2113"/>
                  <a:gd name="T6" fmla="*/ 334 w 3540"/>
                  <a:gd name="T7" fmla="*/ 1026 h 2113"/>
                  <a:gd name="T8" fmla="*/ 227 w 3540"/>
                  <a:gd name="T9" fmla="*/ 1484 h 2113"/>
                  <a:gd name="T10" fmla="*/ 424 w 3540"/>
                  <a:gd name="T11" fmla="*/ 1468 h 2113"/>
                  <a:gd name="T12" fmla="*/ 499 w 3540"/>
                  <a:gd name="T13" fmla="*/ 1714 h 2113"/>
                  <a:gd name="T14" fmla="*/ 499 w 3540"/>
                  <a:gd name="T15" fmla="*/ 1821 h 2113"/>
                  <a:gd name="T16" fmla="*/ 531 w 3540"/>
                  <a:gd name="T17" fmla="*/ 1821 h 2113"/>
                  <a:gd name="T18" fmla="*/ 638 w 3540"/>
                  <a:gd name="T19" fmla="*/ 2018 h 2113"/>
                  <a:gd name="T20" fmla="*/ 788 w 3540"/>
                  <a:gd name="T21" fmla="*/ 1990 h 2113"/>
                  <a:gd name="T22" fmla="*/ 1033 w 3540"/>
                  <a:gd name="T23" fmla="*/ 2018 h 2113"/>
                  <a:gd name="T24" fmla="*/ 1108 w 3540"/>
                  <a:gd name="T25" fmla="*/ 1974 h 2113"/>
                  <a:gd name="T26" fmla="*/ 1200 w 3540"/>
                  <a:gd name="T27" fmla="*/ 2050 h 2113"/>
                  <a:gd name="T28" fmla="*/ 1247 w 3540"/>
                  <a:gd name="T29" fmla="*/ 1883 h 2113"/>
                  <a:gd name="T30" fmla="*/ 3418 w 3540"/>
                  <a:gd name="T31" fmla="*/ 2113 h 2113"/>
                  <a:gd name="T32" fmla="*/ 3478 w 3540"/>
                  <a:gd name="T33" fmla="*/ 1746 h 2113"/>
                  <a:gd name="T34" fmla="*/ 3540 w 3540"/>
                  <a:gd name="T35" fmla="*/ 475 h 2113"/>
                  <a:gd name="T36" fmla="*/ 92 w 3540"/>
                  <a:gd name="T37" fmla="*/ 0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40" h="2113">
                    <a:moveTo>
                      <a:pt x="92" y="0"/>
                    </a:moveTo>
                    <a:lnTo>
                      <a:pt x="0" y="396"/>
                    </a:lnTo>
                    <a:lnTo>
                      <a:pt x="45" y="657"/>
                    </a:lnTo>
                    <a:lnTo>
                      <a:pt x="334" y="1026"/>
                    </a:lnTo>
                    <a:lnTo>
                      <a:pt x="227" y="1484"/>
                    </a:lnTo>
                    <a:lnTo>
                      <a:pt x="424" y="1468"/>
                    </a:lnTo>
                    <a:lnTo>
                      <a:pt x="499" y="1714"/>
                    </a:lnTo>
                    <a:lnTo>
                      <a:pt x="499" y="1821"/>
                    </a:lnTo>
                    <a:lnTo>
                      <a:pt x="531" y="1821"/>
                    </a:lnTo>
                    <a:lnTo>
                      <a:pt x="638" y="2018"/>
                    </a:lnTo>
                    <a:lnTo>
                      <a:pt x="788" y="1990"/>
                    </a:lnTo>
                    <a:lnTo>
                      <a:pt x="1033" y="2018"/>
                    </a:lnTo>
                    <a:lnTo>
                      <a:pt x="1108" y="1974"/>
                    </a:lnTo>
                    <a:lnTo>
                      <a:pt x="1200" y="2050"/>
                    </a:lnTo>
                    <a:lnTo>
                      <a:pt x="1247" y="1883"/>
                    </a:lnTo>
                    <a:lnTo>
                      <a:pt x="3418" y="2113"/>
                    </a:lnTo>
                    <a:lnTo>
                      <a:pt x="3478" y="1746"/>
                    </a:lnTo>
                    <a:lnTo>
                      <a:pt x="3540" y="475"/>
                    </a:lnTo>
                    <a:lnTo>
                      <a:pt x="92"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3" name="Freeform 158"/>
              <p:cNvSpPr>
                <a:spLocks noEditPoints="1"/>
              </p:cNvSpPr>
              <p:nvPr/>
            </p:nvSpPr>
            <p:spPr bwMode="auto">
              <a:xfrm>
                <a:off x="1162" y="856"/>
                <a:ext cx="892" cy="533"/>
              </a:xfrm>
              <a:custGeom>
                <a:avLst/>
                <a:gdLst>
                  <a:gd name="T0" fmla="*/ 114 w 3564"/>
                  <a:gd name="T1" fmla="*/ 11 h 2136"/>
                  <a:gd name="T2" fmla="*/ 24 w 3564"/>
                  <a:gd name="T3" fmla="*/ 407 h 2136"/>
                  <a:gd name="T4" fmla="*/ 64 w 3564"/>
                  <a:gd name="T5" fmla="*/ 660 h 2136"/>
                  <a:gd name="T6" fmla="*/ 356 w 3564"/>
                  <a:gd name="T7" fmla="*/ 1037 h 2136"/>
                  <a:gd name="T8" fmla="*/ 238 w 3564"/>
                  <a:gd name="T9" fmla="*/ 1483 h 2136"/>
                  <a:gd name="T10" fmla="*/ 443 w 3564"/>
                  <a:gd name="T11" fmla="*/ 1472 h 2136"/>
                  <a:gd name="T12" fmla="*/ 523 w 3564"/>
                  <a:gd name="T13" fmla="*/ 1721 h 2136"/>
                  <a:gd name="T14" fmla="*/ 523 w 3564"/>
                  <a:gd name="T15" fmla="*/ 1832 h 2136"/>
                  <a:gd name="T16" fmla="*/ 542 w 3564"/>
                  <a:gd name="T17" fmla="*/ 1819 h 2136"/>
                  <a:gd name="T18" fmla="*/ 660 w 3564"/>
                  <a:gd name="T19" fmla="*/ 2025 h 2136"/>
                  <a:gd name="T20" fmla="*/ 799 w 3564"/>
                  <a:gd name="T21" fmla="*/ 1989 h 2136"/>
                  <a:gd name="T22" fmla="*/ 1044 w 3564"/>
                  <a:gd name="T23" fmla="*/ 2017 h 2136"/>
                  <a:gd name="T24" fmla="*/ 1112 w 3564"/>
                  <a:gd name="T25" fmla="*/ 1974 h 2136"/>
                  <a:gd name="T26" fmla="*/ 1127 w 3564"/>
                  <a:gd name="T27" fmla="*/ 1974 h 2136"/>
                  <a:gd name="T28" fmla="*/ 1198 w 3564"/>
                  <a:gd name="T29" fmla="*/ 2057 h 2136"/>
                  <a:gd name="T30" fmla="*/ 1250 w 3564"/>
                  <a:gd name="T31" fmla="*/ 1882 h 2136"/>
                  <a:gd name="T32" fmla="*/ 3429 w 3564"/>
                  <a:gd name="T33" fmla="*/ 2111 h 2136"/>
                  <a:gd name="T34" fmla="*/ 3476 w 3564"/>
                  <a:gd name="T35" fmla="*/ 1751 h 2136"/>
                  <a:gd name="T36" fmla="*/ 3548 w 3564"/>
                  <a:gd name="T37" fmla="*/ 495 h 2136"/>
                  <a:gd name="T38" fmla="*/ 3551 w 3564"/>
                  <a:gd name="T39" fmla="*/ 474 h 2136"/>
                  <a:gd name="T40" fmla="*/ 3564 w 3564"/>
                  <a:gd name="T41" fmla="*/ 486 h 2136"/>
                  <a:gd name="T42" fmla="*/ 3441 w 3564"/>
                  <a:gd name="T43" fmla="*/ 2124 h 2136"/>
                  <a:gd name="T44" fmla="*/ 3429 w 3564"/>
                  <a:gd name="T45" fmla="*/ 2136 h 2136"/>
                  <a:gd name="T46" fmla="*/ 1266 w 3564"/>
                  <a:gd name="T47" fmla="*/ 1894 h 2136"/>
                  <a:gd name="T48" fmla="*/ 1215 w 3564"/>
                  <a:gd name="T49" fmla="*/ 2072 h 2136"/>
                  <a:gd name="T50" fmla="*/ 1112 w 3564"/>
                  <a:gd name="T51" fmla="*/ 1993 h 2136"/>
                  <a:gd name="T52" fmla="*/ 1048 w 3564"/>
                  <a:gd name="T53" fmla="*/ 2040 h 2136"/>
                  <a:gd name="T54" fmla="*/ 799 w 3564"/>
                  <a:gd name="T55" fmla="*/ 2013 h 2136"/>
                  <a:gd name="T56" fmla="*/ 649 w 3564"/>
                  <a:gd name="T57" fmla="*/ 2040 h 2136"/>
                  <a:gd name="T58" fmla="*/ 637 w 3564"/>
                  <a:gd name="T59" fmla="*/ 2036 h 2136"/>
                  <a:gd name="T60" fmla="*/ 542 w 3564"/>
                  <a:gd name="T61" fmla="*/ 1843 h 2136"/>
                  <a:gd name="T62" fmla="*/ 502 w 3564"/>
                  <a:gd name="T63" fmla="*/ 1839 h 2136"/>
                  <a:gd name="T64" fmla="*/ 499 w 3564"/>
                  <a:gd name="T65" fmla="*/ 1725 h 2136"/>
                  <a:gd name="T66" fmla="*/ 424 w 3564"/>
                  <a:gd name="T67" fmla="*/ 1483 h 2136"/>
                  <a:gd name="T68" fmla="*/ 238 w 3564"/>
                  <a:gd name="T69" fmla="*/ 1507 h 2136"/>
                  <a:gd name="T70" fmla="*/ 225 w 3564"/>
                  <a:gd name="T71" fmla="*/ 1491 h 2136"/>
                  <a:gd name="T72" fmla="*/ 336 w 3564"/>
                  <a:gd name="T73" fmla="*/ 1044 h 2136"/>
                  <a:gd name="T74" fmla="*/ 43 w 3564"/>
                  <a:gd name="T75" fmla="*/ 668 h 2136"/>
                  <a:gd name="T76" fmla="*/ 0 w 3564"/>
                  <a:gd name="T77" fmla="*/ 403 h 2136"/>
                  <a:gd name="T78" fmla="*/ 95 w 3564"/>
                  <a:gd name="T79" fmla="*/ 0 h 2136"/>
                  <a:gd name="T80" fmla="*/ 3551 w 3564"/>
                  <a:gd name="T81" fmla="*/ 47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64" h="2136">
                    <a:moveTo>
                      <a:pt x="99" y="24"/>
                    </a:moveTo>
                    <a:lnTo>
                      <a:pt x="114" y="11"/>
                    </a:lnTo>
                    <a:lnTo>
                      <a:pt x="20" y="411"/>
                    </a:lnTo>
                    <a:lnTo>
                      <a:pt x="24" y="407"/>
                    </a:lnTo>
                    <a:lnTo>
                      <a:pt x="67" y="664"/>
                    </a:lnTo>
                    <a:lnTo>
                      <a:pt x="64" y="660"/>
                    </a:lnTo>
                    <a:lnTo>
                      <a:pt x="352" y="1028"/>
                    </a:lnTo>
                    <a:lnTo>
                      <a:pt x="356" y="1037"/>
                    </a:lnTo>
                    <a:lnTo>
                      <a:pt x="249" y="1498"/>
                    </a:lnTo>
                    <a:lnTo>
                      <a:pt x="238" y="1483"/>
                    </a:lnTo>
                    <a:lnTo>
                      <a:pt x="435" y="1468"/>
                    </a:lnTo>
                    <a:lnTo>
                      <a:pt x="443" y="1472"/>
                    </a:lnTo>
                    <a:lnTo>
                      <a:pt x="446" y="1475"/>
                    </a:lnTo>
                    <a:lnTo>
                      <a:pt x="523" y="1721"/>
                    </a:lnTo>
                    <a:lnTo>
                      <a:pt x="523" y="1725"/>
                    </a:lnTo>
                    <a:lnTo>
                      <a:pt x="523" y="1832"/>
                    </a:lnTo>
                    <a:lnTo>
                      <a:pt x="510" y="1819"/>
                    </a:lnTo>
                    <a:lnTo>
                      <a:pt x="542" y="1819"/>
                    </a:lnTo>
                    <a:lnTo>
                      <a:pt x="553" y="1826"/>
                    </a:lnTo>
                    <a:lnTo>
                      <a:pt x="660" y="2025"/>
                    </a:lnTo>
                    <a:lnTo>
                      <a:pt x="645" y="2017"/>
                    </a:lnTo>
                    <a:lnTo>
                      <a:pt x="799" y="1989"/>
                    </a:lnTo>
                    <a:lnTo>
                      <a:pt x="803" y="1989"/>
                    </a:lnTo>
                    <a:lnTo>
                      <a:pt x="1044" y="2017"/>
                    </a:lnTo>
                    <a:lnTo>
                      <a:pt x="1037" y="2021"/>
                    </a:lnTo>
                    <a:lnTo>
                      <a:pt x="1112" y="1974"/>
                    </a:lnTo>
                    <a:lnTo>
                      <a:pt x="1119" y="1974"/>
                    </a:lnTo>
                    <a:lnTo>
                      <a:pt x="1127" y="1974"/>
                    </a:lnTo>
                    <a:lnTo>
                      <a:pt x="1219" y="2053"/>
                    </a:lnTo>
                    <a:lnTo>
                      <a:pt x="1198" y="2057"/>
                    </a:lnTo>
                    <a:lnTo>
                      <a:pt x="1246" y="1890"/>
                    </a:lnTo>
                    <a:lnTo>
                      <a:pt x="1250" y="1882"/>
                    </a:lnTo>
                    <a:lnTo>
                      <a:pt x="1258" y="1882"/>
                    </a:lnTo>
                    <a:lnTo>
                      <a:pt x="3429" y="2111"/>
                    </a:lnTo>
                    <a:lnTo>
                      <a:pt x="3418" y="2120"/>
                    </a:lnTo>
                    <a:lnTo>
                      <a:pt x="3476" y="1751"/>
                    </a:lnTo>
                    <a:lnTo>
                      <a:pt x="3540" y="482"/>
                    </a:lnTo>
                    <a:lnTo>
                      <a:pt x="3548" y="495"/>
                    </a:lnTo>
                    <a:lnTo>
                      <a:pt x="99" y="24"/>
                    </a:lnTo>
                    <a:close/>
                    <a:moveTo>
                      <a:pt x="3551" y="474"/>
                    </a:moveTo>
                    <a:lnTo>
                      <a:pt x="3559" y="478"/>
                    </a:lnTo>
                    <a:lnTo>
                      <a:pt x="3564" y="486"/>
                    </a:lnTo>
                    <a:lnTo>
                      <a:pt x="3500" y="1757"/>
                    </a:lnTo>
                    <a:lnTo>
                      <a:pt x="3441" y="2124"/>
                    </a:lnTo>
                    <a:lnTo>
                      <a:pt x="3437" y="2132"/>
                    </a:lnTo>
                    <a:lnTo>
                      <a:pt x="3429" y="2136"/>
                    </a:lnTo>
                    <a:lnTo>
                      <a:pt x="1254" y="1907"/>
                    </a:lnTo>
                    <a:lnTo>
                      <a:pt x="1266" y="1894"/>
                    </a:lnTo>
                    <a:lnTo>
                      <a:pt x="1222" y="2064"/>
                    </a:lnTo>
                    <a:lnTo>
                      <a:pt x="1215" y="2072"/>
                    </a:lnTo>
                    <a:lnTo>
                      <a:pt x="1202" y="2068"/>
                    </a:lnTo>
                    <a:lnTo>
                      <a:pt x="1112" y="1993"/>
                    </a:lnTo>
                    <a:lnTo>
                      <a:pt x="1127" y="1993"/>
                    </a:lnTo>
                    <a:lnTo>
                      <a:pt x="1048" y="2040"/>
                    </a:lnTo>
                    <a:lnTo>
                      <a:pt x="1040" y="2040"/>
                    </a:lnTo>
                    <a:lnTo>
                      <a:pt x="799" y="2013"/>
                    </a:lnTo>
                    <a:lnTo>
                      <a:pt x="803" y="2013"/>
                    </a:lnTo>
                    <a:lnTo>
                      <a:pt x="649" y="2040"/>
                    </a:lnTo>
                    <a:lnTo>
                      <a:pt x="645" y="2040"/>
                    </a:lnTo>
                    <a:lnTo>
                      <a:pt x="637" y="2036"/>
                    </a:lnTo>
                    <a:lnTo>
                      <a:pt x="530" y="1835"/>
                    </a:lnTo>
                    <a:lnTo>
                      <a:pt x="542" y="1843"/>
                    </a:lnTo>
                    <a:lnTo>
                      <a:pt x="510" y="1843"/>
                    </a:lnTo>
                    <a:lnTo>
                      <a:pt x="502" y="1839"/>
                    </a:lnTo>
                    <a:lnTo>
                      <a:pt x="499" y="1832"/>
                    </a:lnTo>
                    <a:lnTo>
                      <a:pt x="499" y="1725"/>
                    </a:lnTo>
                    <a:lnTo>
                      <a:pt x="499" y="1729"/>
                    </a:lnTo>
                    <a:lnTo>
                      <a:pt x="424" y="1483"/>
                    </a:lnTo>
                    <a:lnTo>
                      <a:pt x="435" y="1491"/>
                    </a:lnTo>
                    <a:lnTo>
                      <a:pt x="238" y="1507"/>
                    </a:lnTo>
                    <a:lnTo>
                      <a:pt x="229" y="1503"/>
                    </a:lnTo>
                    <a:lnTo>
                      <a:pt x="225" y="1491"/>
                    </a:lnTo>
                    <a:lnTo>
                      <a:pt x="332" y="1033"/>
                    </a:lnTo>
                    <a:lnTo>
                      <a:pt x="336" y="1044"/>
                    </a:lnTo>
                    <a:lnTo>
                      <a:pt x="47" y="677"/>
                    </a:lnTo>
                    <a:lnTo>
                      <a:pt x="43" y="668"/>
                    </a:lnTo>
                    <a:lnTo>
                      <a:pt x="0" y="411"/>
                    </a:lnTo>
                    <a:lnTo>
                      <a:pt x="0" y="403"/>
                    </a:lnTo>
                    <a:lnTo>
                      <a:pt x="92" y="8"/>
                    </a:lnTo>
                    <a:lnTo>
                      <a:pt x="95" y="0"/>
                    </a:lnTo>
                    <a:lnTo>
                      <a:pt x="103" y="0"/>
                    </a:lnTo>
                    <a:lnTo>
                      <a:pt x="3551" y="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4" name="Freeform 159"/>
              <p:cNvSpPr>
                <a:spLocks/>
              </p:cNvSpPr>
              <p:nvPr/>
            </p:nvSpPr>
            <p:spPr bwMode="auto">
              <a:xfrm>
                <a:off x="1168" y="858"/>
                <a:ext cx="881" cy="528"/>
              </a:xfrm>
              <a:custGeom>
                <a:avLst/>
                <a:gdLst>
                  <a:gd name="T0" fmla="*/ 79 w 3528"/>
                  <a:gd name="T1" fmla="*/ 13 h 2109"/>
                  <a:gd name="T2" fmla="*/ 94 w 3528"/>
                  <a:gd name="T3" fmla="*/ 0 h 2109"/>
                  <a:gd name="T4" fmla="*/ 0 w 3528"/>
                  <a:gd name="T5" fmla="*/ 400 h 2109"/>
                  <a:gd name="T6" fmla="*/ 4 w 3528"/>
                  <a:gd name="T7" fmla="*/ 396 h 2109"/>
                  <a:gd name="T8" fmla="*/ 47 w 3528"/>
                  <a:gd name="T9" fmla="*/ 653 h 2109"/>
                  <a:gd name="T10" fmla="*/ 44 w 3528"/>
                  <a:gd name="T11" fmla="*/ 649 h 2109"/>
                  <a:gd name="T12" fmla="*/ 332 w 3528"/>
                  <a:gd name="T13" fmla="*/ 1017 h 2109"/>
                  <a:gd name="T14" fmla="*/ 336 w 3528"/>
                  <a:gd name="T15" fmla="*/ 1026 h 2109"/>
                  <a:gd name="T16" fmla="*/ 229 w 3528"/>
                  <a:gd name="T17" fmla="*/ 1487 h 2109"/>
                  <a:gd name="T18" fmla="*/ 218 w 3528"/>
                  <a:gd name="T19" fmla="*/ 1472 h 2109"/>
                  <a:gd name="T20" fmla="*/ 415 w 3528"/>
                  <a:gd name="T21" fmla="*/ 1457 h 2109"/>
                  <a:gd name="T22" fmla="*/ 423 w 3528"/>
                  <a:gd name="T23" fmla="*/ 1461 h 2109"/>
                  <a:gd name="T24" fmla="*/ 426 w 3528"/>
                  <a:gd name="T25" fmla="*/ 1464 h 2109"/>
                  <a:gd name="T26" fmla="*/ 503 w 3528"/>
                  <a:gd name="T27" fmla="*/ 1710 h 2109"/>
                  <a:gd name="T28" fmla="*/ 503 w 3528"/>
                  <a:gd name="T29" fmla="*/ 1714 h 2109"/>
                  <a:gd name="T30" fmla="*/ 503 w 3528"/>
                  <a:gd name="T31" fmla="*/ 1821 h 2109"/>
                  <a:gd name="T32" fmla="*/ 490 w 3528"/>
                  <a:gd name="T33" fmla="*/ 1808 h 2109"/>
                  <a:gd name="T34" fmla="*/ 522 w 3528"/>
                  <a:gd name="T35" fmla="*/ 1808 h 2109"/>
                  <a:gd name="T36" fmla="*/ 533 w 3528"/>
                  <a:gd name="T37" fmla="*/ 1815 h 2109"/>
                  <a:gd name="T38" fmla="*/ 640 w 3528"/>
                  <a:gd name="T39" fmla="*/ 2014 h 2109"/>
                  <a:gd name="T40" fmla="*/ 625 w 3528"/>
                  <a:gd name="T41" fmla="*/ 2006 h 2109"/>
                  <a:gd name="T42" fmla="*/ 779 w 3528"/>
                  <a:gd name="T43" fmla="*/ 1978 h 2109"/>
                  <a:gd name="T44" fmla="*/ 783 w 3528"/>
                  <a:gd name="T45" fmla="*/ 1978 h 2109"/>
                  <a:gd name="T46" fmla="*/ 1024 w 3528"/>
                  <a:gd name="T47" fmla="*/ 2006 h 2109"/>
                  <a:gd name="T48" fmla="*/ 1017 w 3528"/>
                  <a:gd name="T49" fmla="*/ 2010 h 2109"/>
                  <a:gd name="T50" fmla="*/ 1092 w 3528"/>
                  <a:gd name="T51" fmla="*/ 1963 h 2109"/>
                  <a:gd name="T52" fmla="*/ 1099 w 3528"/>
                  <a:gd name="T53" fmla="*/ 1963 h 2109"/>
                  <a:gd name="T54" fmla="*/ 1107 w 3528"/>
                  <a:gd name="T55" fmla="*/ 1963 h 2109"/>
                  <a:gd name="T56" fmla="*/ 1199 w 3528"/>
                  <a:gd name="T57" fmla="*/ 2042 h 2109"/>
                  <a:gd name="T58" fmla="*/ 1178 w 3528"/>
                  <a:gd name="T59" fmla="*/ 2046 h 2109"/>
                  <a:gd name="T60" fmla="*/ 1226 w 3528"/>
                  <a:gd name="T61" fmla="*/ 1879 h 2109"/>
                  <a:gd name="T62" fmla="*/ 1230 w 3528"/>
                  <a:gd name="T63" fmla="*/ 1871 h 2109"/>
                  <a:gd name="T64" fmla="*/ 1238 w 3528"/>
                  <a:gd name="T65" fmla="*/ 1871 h 2109"/>
                  <a:gd name="T66" fmla="*/ 3409 w 3528"/>
                  <a:gd name="T67" fmla="*/ 2100 h 2109"/>
                  <a:gd name="T68" fmla="*/ 3398 w 3528"/>
                  <a:gd name="T69" fmla="*/ 2109 h 2109"/>
                  <a:gd name="T70" fmla="*/ 3456 w 3528"/>
                  <a:gd name="T71" fmla="*/ 1740 h 2109"/>
                  <a:gd name="T72" fmla="*/ 3520 w 3528"/>
                  <a:gd name="T73" fmla="*/ 471 h 2109"/>
                  <a:gd name="T74" fmla="*/ 3528 w 3528"/>
                  <a:gd name="T75" fmla="*/ 484 h 2109"/>
                  <a:gd name="T76" fmla="*/ 79 w 3528"/>
                  <a:gd name="T77" fmla="*/ 13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8" h="2109">
                    <a:moveTo>
                      <a:pt x="79" y="13"/>
                    </a:moveTo>
                    <a:lnTo>
                      <a:pt x="94" y="0"/>
                    </a:lnTo>
                    <a:lnTo>
                      <a:pt x="0" y="400"/>
                    </a:lnTo>
                    <a:lnTo>
                      <a:pt x="4" y="396"/>
                    </a:lnTo>
                    <a:lnTo>
                      <a:pt x="47" y="653"/>
                    </a:lnTo>
                    <a:lnTo>
                      <a:pt x="44" y="649"/>
                    </a:lnTo>
                    <a:lnTo>
                      <a:pt x="332" y="1017"/>
                    </a:lnTo>
                    <a:lnTo>
                      <a:pt x="336" y="1026"/>
                    </a:lnTo>
                    <a:lnTo>
                      <a:pt x="229" y="1487"/>
                    </a:lnTo>
                    <a:lnTo>
                      <a:pt x="218" y="1472"/>
                    </a:lnTo>
                    <a:lnTo>
                      <a:pt x="415" y="1457"/>
                    </a:lnTo>
                    <a:lnTo>
                      <a:pt x="423" y="1461"/>
                    </a:lnTo>
                    <a:lnTo>
                      <a:pt x="426" y="1464"/>
                    </a:lnTo>
                    <a:lnTo>
                      <a:pt x="503" y="1710"/>
                    </a:lnTo>
                    <a:lnTo>
                      <a:pt x="503" y="1714"/>
                    </a:lnTo>
                    <a:lnTo>
                      <a:pt x="503" y="1821"/>
                    </a:lnTo>
                    <a:lnTo>
                      <a:pt x="490" y="1808"/>
                    </a:lnTo>
                    <a:lnTo>
                      <a:pt x="522" y="1808"/>
                    </a:lnTo>
                    <a:lnTo>
                      <a:pt x="533" y="1815"/>
                    </a:lnTo>
                    <a:lnTo>
                      <a:pt x="640" y="2014"/>
                    </a:lnTo>
                    <a:lnTo>
                      <a:pt x="625" y="2006"/>
                    </a:lnTo>
                    <a:lnTo>
                      <a:pt x="779" y="1978"/>
                    </a:lnTo>
                    <a:lnTo>
                      <a:pt x="783" y="1978"/>
                    </a:lnTo>
                    <a:lnTo>
                      <a:pt x="1024" y="2006"/>
                    </a:lnTo>
                    <a:lnTo>
                      <a:pt x="1017" y="2010"/>
                    </a:lnTo>
                    <a:lnTo>
                      <a:pt x="1092" y="1963"/>
                    </a:lnTo>
                    <a:lnTo>
                      <a:pt x="1099" y="1963"/>
                    </a:lnTo>
                    <a:lnTo>
                      <a:pt x="1107" y="1963"/>
                    </a:lnTo>
                    <a:lnTo>
                      <a:pt x="1199" y="2042"/>
                    </a:lnTo>
                    <a:lnTo>
                      <a:pt x="1178" y="2046"/>
                    </a:lnTo>
                    <a:lnTo>
                      <a:pt x="1226" y="1879"/>
                    </a:lnTo>
                    <a:lnTo>
                      <a:pt x="1230" y="1871"/>
                    </a:lnTo>
                    <a:lnTo>
                      <a:pt x="1238" y="1871"/>
                    </a:lnTo>
                    <a:lnTo>
                      <a:pt x="3409" y="2100"/>
                    </a:lnTo>
                    <a:lnTo>
                      <a:pt x="3398" y="2109"/>
                    </a:lnTo>
                    <a:lnTo>
                      <a:pt x="3456" y="1740"/>
                    </a:lnTo>
                    <a:lnTo>
                      <a:pt x="3520" y="471"/>
                    </a:lnTo>
                    <a:lnTo>
                      <a:pt x="3528" y="484"/>
                    </a:lnTo>
                    <a:lnTo>
                      <a:pt x="79" y="1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5" name="Freeform 160"/>
              <p:cNvSpPr>
                <a:spLocks/>
              </p:cNvSpPr>
              <p:nvPr/>
            </p:nvSpPr>
            <p:spPr bwMode="auto">
              <a:xfrm>
                <a:off x="1162" y="856"/>
                <a:ext cx="892" cy="533"/>
              </a:xfrm>
              <a:custGeom>
                <a:avLst/>
                <a:gdLst>
                  <a:gd name="T0" fmla="*/ 3551 w 3564"/>
                  <a:gd name="T1" fmla="*/ 474 h 2136"/>
                  <a:gd name="T2" fmla="*/ 3559 w 3564"/>
                  <a:gd name="T3" fmla="*/ 478 h 2136"/>
                  <a:gd name="T4" fmla="*/ 3564 w 3564"/>
                  <a:gd name="T5" fmla="*/ 486 h 2136"/>
                  <a:gd name="T6" fmla="*/ 3500 w 3564"/>
                  <a:gd name="T7" fmla="*/ 1757 h 2136"/>
                  <a:gd name="T8" fmla="*/ 3441 w 3564"/>
                  <a:gd name="T9" fmla="*/ 2124 h 2136"/>
                  <a:gd name="T10" fmla="*/ 3437 w 3564"/>
                  <a:gd name="T11" fmla="*/ 2132 h 2136"/>
                  <a:gd name="T12" fmla="*/ 3429 w 3564"/>
                  <a:gd name="T13" fmla="*/ 2136 h 2136"/>
                  <a:gd name="T14" fmla="*/ 1254 w 3564"/>
                  <a:gd name="T15" fmla="*/ 1907 h 2136"/>
                  <a:gd name="T16" fmla="*/ 1266 w 3564"/>
                  <a:gd name="T17" fmla="*/ 1894 h 2136"/>
                  <a:gd name="T18" fmla="*/ 1222 w 3564"/>
                  <a:gd name="T19" fmla="*/ 2064 h 2136"/>
                  <a:gd name="T20" fmla="*/ 1215 w 3564"/>
                  <a:gd name="T21" fmla="*/ 2072 h 2136"/>
                  <a:gd name="T22" fmla="*/ 1202 w 3564"/>
                  <a:gd name="T23" fmla="*/ 2068 h 2136"/>
                  <a:gd name="T24" fmla="*/ 1112 w 3564"/>
                  <a:gd name="T25" fmla="*/ 1993 h 2136"/>
                  <a:gd name="T26" fmla="*/ 1127 w 3564"/>
                  <a:gd name="T27" fmla="*/ 1993 h 2136"/>
                  <a:gd name="T28" fmla="*/ 1048 w 3564"/>
                  <a:gd name="T29" fmla="*/ 2040 h 2136"/>
                  <a:gd name="T30" fmla="*/ 1040 w 3564"/>
                  <a:gd name="T31" fmla="*/ 2040 h 2136"/>
                  <a:gd name="T32" fmla="*/ 799 w 3564"/>
                  <a:gd name="T33" fmla="*/ 2013 h 2136"/>
                  <a:gd name="T34" fmla="*/ 803 w 3564"/>
                  <a:gd name="T35" fmla="*/ 2013 h 2136"/>
                  <a:gd name="T36" fmla="*/ 649 w 3564"/>
                  <a:gd name="T37" fmla="*/ 2040 h 2136"/>
                  <a:gd name="T38" fmla="*/ 645 w 3564"/>
                  <a:gd name="T39" fmla="*/ 2040 h 2136"/>
                  <a:gd name="T40" fmla="*/ 637 w 3564"/>
                  <a:gd name="T41" fmla="*/ 2036 h 2136"/>
                  <a:gd name="T42" fmla="*/ 530 w 3564"/>
                  <a:gd name="T43" fmla="*/ 1835 h 2136"/>
                  <a:gd name="T44" fmla="*/ 542 w 3564"/>
                  <a:gd name="T45" fmla="*/ 1843 h 2136"/>
                  <a:gd name="T46" fmla="*/ 510 w 3564"/>
                  <a:gd name="T47" fmla="*/ 1843 h 2136"/>
                  <a:gd name="T48" fmla="*/ 502 w 3564"/>
                  <a:gd name="T49" fmla="*/ 1839 h 2136"/>
                  <a:gd name="T50" fmla="*/ 499 w 3564"/>
                  <a:gd name="T51" fmla="*/ 1832 h 2136"/>
                  <a:gd name="T52" fmla="*/ 499 w 3564"/>
                  <a:gd name="T53" fmla="*/ 1725 h 2136"/>
                  <a:gd name="T54" fmla="*/ 499 w 3564"/>
                  <a:gd name="T55" fmla="*/ 1729 h 2136"/>
                  <a:gd name="T56" fmla="*/ 424 w 3564"/>
                  <a:gd name="T57" fmla="*/ 1483 h 2136"/>
                  <a:gd name="T58" fmla="*/ 435 w 3564"/>
                  <a:gd name="T59" fmla="*/ 1491 h 2136"/>
                  <a:gd name="T60" fmla="*/ 238 w 3564"/>
                  <a:gd name="T61" fmla="*/ 1507 h 2136"/>
                  <a:gd name="T62" fmla="*/ 229 w 3564"/>
                  <a:gd name="T63" fmla="*/ 1503 h 2136"/>
                  <a:gd name="T64" fmla="*/ 225 w 3564"/>
                  <a:gd name="T65" fmla="*/ 1491 h 2136"/>
                  <a:gd name="T66" fmla="*/ 332 w 3564"/>
                  <a:gd name="T67" fmla="*/ 1033 h 2136"/>
                  <a:gd name="T68" fmla="*/ 336 w 3564"/>
                  <a:gd name="T69" fmla="*/ 1044 h 2136"/>
                  <a:gd name="T70" fmla="*/ 47 w 3564"/>
                  <a:gd name="T71" fmla="*/ 677 h 2136"/>
                  <a:gd name="T72" fmla="*/ 43 w 3564"/>
                  <a:gd name="T73" fmla="*/ 668 h 2136"/>
                  <a:gd name="T74" fmla="*/ 0 w 3564"/>
                  <a:gd name="T75" fmla="*/ 411 h 2136"/>
                  <a:gd name="T76" fmla="*/ 0 w 3564"/>
                  <a:gd name="T77" fmla="*/ 403 h 2136"/>
                  <a:gd name="T78" fmla="*/ 92 w 3564"/>
                  <a:gd name="T79" fmla="*/ 8 h 2136"/>
                  <a:gd name="T80" fmla="*/ 95 w 3564"/>
                  <a:gd name="T81" fmla="*/ 0 h 2136"/>
                  <a:gd name="T82" fmla="*/ 103 w 3564"/>
                  <a:gd name="T83" fmla="*/ 0 h 2136"/>
                  <a:gd name="T84" fmla="*/ 3551 w 3564"/>
                  <a:gd name="T85" fmla="*/ 47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4" h="2136">
                    <a:moveTo>
                      <a:pt x="3551" y="474"/>
                    </a:moveTo>
                    <a:lnTo>
                      <a:pt x="3559" y="478"/>
                    </a:lnTo>
                    <a:lnTo>
                      <a:pt x="3564" y="486"/>
                    </a:lnTo>
                    <a:lnTo>
                      <a:pt x="3500" y="1757"/>
                    </a:lnTo>
                    <a:lnTo>
                      <a:pt x="3441" y="2124"/>
                    </a:lnTo>
                    <a:lnTo>
                      <a:pt x="3437" y="2132"/>
                    </a:lnTo>
                    <a:lnTo>
                      <a:pt x="3429" y="2136"/>
                    </a:lnTo>
                    <a:lnTo>
                      <a:pt x="1254" y="1907"/>
                    </a:lnTo>
                    <a:lnTo>
                      <a:pt x="1266" y="1894"/>
                    </a:lnTo>
                    <a:lnTo>
                      <a:pt x="1222" y="2064"/>
                    </a:lnTo>
                    <a:lnTo>
                      <a:pt x="1215" y="2072"/>
                    </a:lnTo>
                    <a:lnTo>
                      <a:pt x="1202" y="2068"/>
                    </a:lnTo>
                    <a:lnTo>
                      <a:pt x="1112" y="1993"/>
                    </a:lnTo>
                    <a:lnTo>
                      <a:pt x="1127" y="1993"/>
                    </a:lnTo>
                    <a:lnTo>
                      <a:pt x="1048" y="2040"/>
                    </a:lnTo>
                    <a:lnTo>
                      <a:pt x="1040" y="2040"/>
                    </a:lnTo>
                    <a:lnTo>
                      <a:pt x="799" y="2013"/>
                    </a:lnTo>
                    <a:lnTo>
                      <a:pt x="803" y="2013"/>
                    </a:lnTo>
                    <a:lnTo>
                      <a:pt x="649" y="2040"/>
                    </a:lnTo>
                    <a:lnTo>
                      <a:pt x="645" y="2040"/>
                    </a:lnTo>
                    <a:lnTo>
                      <a:pt x="637" y="2036"/>
                    </a:lnTo>
                    <a:lnTo>
                      <a:pt x="530" y="1835"/>
                    </a:lnTo>
                    <a:lnTo>
                      <a:pt x="542" y="1843"/>
                    </a:lnTo>
                    <a:lnTo>
                      <a:pt x="510" y="1843"/>
                    </a:lnTo>
                    <a:lnTo>
                      <a:pt x="502" y="1839"/>
                    </a:lnTo>
                    <a:lnTo>
                      <a:pt x="499" y="1832"/>
                    </a:lnTo>
                    <a:lnTo>
                      <a:pt x="499" y="1725"/>
                    </a:lnTo>
                    <a:lnTo>
                      <a:pt x="499" y="1729"/>
                    </a:lnTo>
                    <a:lnTo>
                      <a:pt x="424" y="1483"/>
                    </a:lnTo>
                    <a:lnTo>
                      <a:pt x="435" y="1491"/>
                    </a:lnTo>
                    <a:lnTo>
                      <a:pt x="238" y="1507"/>
                    </a:lnTo>
                    <a:lnTo>
                      <a:pt x="229" y="1503"/>
                    </a:lnTo>
                    <a:lnTo>
                      <a:pt x="225" y="1491"/>
                    </a:lnTo>
                    <a:lnTo>
                      <a:pt x="332" y="1033"/>
                    </a:lnTo>
                    <a:lnTo>
                      <a:pt x="336" y="1044"/>
                    </a:lnTo>
                    <a:lnTo>
                      <a:pt x="47" y="677"/>
                    </a:lnTo>
                    <a:lnTo>
                      <a:pt x="43" y="668"/>
                    </a:lnTo>
                    <a:lnTo>
                      <a:pt x="0" y="411"/>
                    </a:lnTo>
                    <a:lnTo>
                      <a:pt x="0" y="403"/>
                    </a:lnTo>
                    <a:lnTo>
                      <a:pt x="92" y="8"/>
                    </a:lnTo>
                    <a:lnTo>
                      <a:pt x="95" y="0"/>
                    </a:lnTo>
                    <a:lnTo>
                      <a:pt x="103" y="0"/>
                    </a:lnTo>
                    <a:lnTo>
                      <a:pt x="3551" y="47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6" name="Freeform 161"/>
              <p:cNvSpPr>
                <a:spLocks/>
              </p:cNvSpPr>
              <p:nvPr/>
            </p:nvSpPr>
            <p:spPr bwMode="auto">
              <a:xfrm>
                <a:off x="1412" y="1329"/>
                <a:ext cx="608" cy="472"/>
              </a:xfrm>
              <a:custGeom>
                <a:avLst/>
                <a:gdLst>
                  <a:gd name="T0" fmla="*/ 2432 w 2432"/>
                  <a:gd name="T1" fmla="*/ 230 h 1886"/>
                  <a:gd name="T2" fmla="*/ 257 w 2432"/>
                  <a:gd name="T3" fmla="*/ 0 h 1886"/>
                  <a:gd name="T4" fmla="*/ 209 w 2432"/>
                  <a:gd name="T5" fmla="*/ 167 h 1886"/>
                  <a:gd name="T6" fmla="*/ 43 w 2432"/>
                  <a:gd name="T7" fmla="*/ 1226 h 1886"/>
                  <a:gd name="T8" fmla="*/ 0 w 2432"/>
                  <a:gd name="T9" fmla="*/ 1625 h 1886"/>
                  <a:gd name="T10" fmla="*/ 668 w 2432"/>
                  <a:gd name="T11" fmla="*/ 1749 h 1886"/>
                  <a:gd name="T12" fmla="*/ 2278 w 2432"/>
                  <a:gd name="T13" fmla="*/ 1886 h 1886"/>
                  <a:gd name="T14" fmla="*/ 2400 w 2432"/>
                  <a:gd name="T15" fmla="*/ 1087 h 1886"/>
                  <a:gd name="T16" fmla="*/ 2432 w 2432"/>
                  <a:gd name="T17" fmla="*/ 230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2" h="1886">
                    <a:moveTo>
                      <a:pt x="2432" y="230"/>
                    </a:moveTo>
                    <a:lnTo>
                      <a:pt x="257" y="0"/>
                    </a:lnTo>
                    <a:lnTo>
                      <a:pt x="209" y="167"/>
                    </a:lnTo>
                    <a:lnTo>
                      <a:pt x="43" y="1226"/>
                    </a:lnTo>
                    <a:lnTo>
                      <a:pt x="0" y="1625"/>
                    </a:lnTo>
                    <a:lnTo>
                      <a:pt x="668" y="1749"/>
                    </a:lnTo>
                    <a:lnTo>
                      <a:pt x="2278" y="1886"/>
                    </a:lnTo>
                    <a:lnTo>
                      <a:pt x="2400" y="1087"/>
                    </a:lnTo>
                    <a:lnTo>
                      <a:pt x="2432" y="23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7" name="Freeform 162"/>
              <p:cNvSpPr>
                <a:spLocks noEditPoints="1"/>
              </p:cNvSpPr>
              <p:nvPr/>
            </p:nvSpPr>
            <p:spPr bwMode="auto">
              <a:xfrm>
                <a:off x="1409" y="1326"/>
                <a:ext cx="614" cy="478"/>
              </a:xfrm>
              <a:custGeom>
                <a:avLst/>
                <a:gdLst>
                  <a:gd name="T0" fmla="*/ 2434 w 2457"/>
                  <a:gd name="T1" fmla="*/ 242 h 1911"/>
                  <a:gd name="T2" fmla="*/ 2441 w 2457"/>
                  <a:gd name="T3" fmla="*/ 254 h 1911"/>
                  <a:gd name="T4" fmla="*/ 270 w 2457"/>
                  <a:gd name="T5" fmla="*/ 25 h 1911"/>
                  <a:gd name="T6" fmla="*/ 282 w 2457"/>
                  <a:gd name="T7" fmla="*/ 12 h 1911"/>
                  <a:gd name="T8" fmla="*/ 235 w 2457"/>
                  <a:gd name="T9" fmla="*/ 182 h 1911"/>
                  <a:gd name="T10" fmla="*/ 68 w 2457"/>
                  <a:gd name="T11" fmla="*/ 1238 h 1911"/>
                  <a:gd name="T12" fmla="*/ 25 w 2457"/>
                  <a:gd name="T13" fmla="*/ 1637 h 1911"/>
                  <a:gd name="T14" fmla="*/ 13 w 2457"/>
                  <a:gd name="T15" fmla="*/ 1626 h 1911"/>
                  <a:gd name="T16" fmla="*/ 681 w 2457"/>
                  <a:gd name="T17" fmla="*/ 1748 h 1911"/>
                  <a:gd name="T18" fmla="*/ 2291 w 2457"/>
                  <a:gd name="T19" fmla="*/ 1887 h 1911"/>
                  <a:gd name="T20" fmla="*/ 2279 w 2457"/>
                  <a:gd name="T21" fmla="*/ 1894 h 1911"/>
                  <a:gd name="T22" fmla="*/ 2402 w 2457"/>
                  <a:gd name="T23" fmla="*/ 1096 h 1911"/>
                  <a:gd name="T24" fmla="*/ 2434 w 2457"/>
                  <a:gd name="T25" fmla="*/ 242 h 1911"/>
                  <a:gd name="T26" fmla="*/ 2425 w 2457"/>
                  <a:gd name="T27" fmla="*/ 1099 h 1911"/>
                  <a:gd name="T28" fmla="*/ 2303 w 2457"/>
                  <a:gd name="T29" fmla="*/ 1898 h 1911"/>
                  <a:gd name="T30" fmla="*/ 2299 w 2457"/>
                  <a:gd name="T31" fmla="*/ 1907 h 1911"/>
                  <a:gd name="T32" fmla="*/ 2291 w 2457"/>
                  <a:gd name="T33" fmla="*/ 1911 h 1911"/>
                  <a:gd name="T34" fmla="*/ 677 w 2457"/>
                  <a:gd name="T35" fmla="*/ 1772 h 1911"/>
                  <a:gd name="T36" fmla="*/ 9 w 2457"/>
                  <a:gd name="T37" fmla="*/ 1650 h 1911"/>
                  <a:gd name="T38" fmla="*/ 0 w 2457"/>
                  <a:gd name="T39" fmla="*/ 1641 h 1911"/>
                  <a:gd name="T40" fmla="*/ 0 w 2457"/>
                  <a:gd name="T41" fmla="*/ 1634 h 1911"/>
                  <a:gd name="T42" fmla="*/ 45 w 2457"/>
                  <a:gd name="T43" fmla="*/ 1234 h 1911"/>
                  <a:gd name="T44" fmla="*/ 210 w 2457"/>
                  <a:gd name="T45" fmla="*/ 175 h 1911"/>
                  <a:gd name="T46" fmla="*/ 257 w 2457"/>
                  <a:gd name="T47" fmla="*/ 8 h 1911"/>
                  <a:gd name="T48" fmla="*/ 262 w 2457"/>
                  <a:gd name="T49" fmla="*/ 0 h 1911"/>
                  <a:gd name="T50" fmla="*/ 270 w 2457"/>
                  <a:gd name="T51" fmla="*/ 0 h 1911"/>
                  <a:gd name="T52" fmla="*/ 2445 w 2457"/>
                  <a:gd name="T53" fmla="*/ 229 h 1911"/>
                  <a:gd name="T54" fmla="*/ 2453 w 2457"/>
                  <a:gd name="T55" fmla="*/ 233 h 1911"/>
                  <a:gd name="T56" fmla="*/ 2457 w 2457"/>
                  <a:gd name="T57" fmla="*/ 242 h 1911"/>
                  <a:gd name="T58" fmla="*/ 2425 w 2457"/>
                  <a:gd name="T59" fmla="*/ 1099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57" h="1911">
                    <a:moveTo>
                      <a:pt x="2434" y="242"/>
                    </a:moveTo>
                    <a:lnTo>
                      <a:pt x="2441" y="254"/>
                    </a:lnTo>
                    <a:lnTo>
                      <a:pt x="270" y="25"/>
                    </a:lnTo>
                    <a:lnTo>
                      <a:pt x="282" y="12"/>
                    </a:lnTo>
                    <a:lnTo>
                      <a:pt x="235" y="182"/>
                    </a:lnTo>
                    <a:lnTo>
                      <a:pt x="68" y="1238"/>
                    </a:lnTo>
                    <a:lnTo>
                      <a:pt x="25" y="1637"/>
                    </a:lnTo>
                    <a:lnTo>
                      <a:pt x="13" y="1626"/>
                    </a:lnTo>
                    <a:lnTo>
                      <a:pt x="681" y="1748"/>
                    </a:lnTo>
                    <a:lnTo>
                      <a:pt x="2291" y="1887"/>
                    </a:lnTo>
                    <a:lnTo>
                      <a:pt x="2279" y="1894"/>
                    </a:lnTo>
                    <a:lnTo>
                      <a:pt x="2402" y="1096"/>
                    </a:lnTo>
                    <a:lnTo>
                      <a:pt x="2434" y="242"/>
                    </a:lnTo>
                    <a:close/>
                    <a:moveTo>
                      <a:pt x="2425" y="1099"/>
                    </a:moveTo>
                    <a:lnTo>
                      <a:pt x="2303" y="1898"/>
                    </a:lnTo>
                    <a:lnTo>
                      <a:pt x="2299" y="1907"/>
                    </a:lnTo>
                    <a:lnTo>
                      <a:pt x="2291" y="1911"/>
                    </a:lnTo>
                    <a:lnTo>
                      <a:pt x="677" y="1772"/>
                    </a:lnTo>
                    <a:lnTo>
                      <a:pt x="9" y="1650"/>
                    </a:lnTo>
                    <a:lnTo>
                      <a:pt x="0" y="1641"/>
                    </a:lnTo>
                    <a:lnTo>
                      <a:pt x="0" y="1634"/>
                    </a:lnTo>
                    <a:lnTo>
                      <a:pt x="45" y="1234"/>
                    </a:lnTo>
                    <a:lnTo>
                      <a:pt x="210" y="175"/>
                    </a:lnTo>
                    <a:lnTo>
                      <a:pt x="257" y="8"/>
                    </a:lnTo>
                    <a:lnTo>
                      <a:pt x="262" y="0"/>
                    </a:lnTo>
                    <a:lnTo>
                      <a:pt x="270" y="0"/>
                    </a:lnTo>
                    <a:lnTo>
                      <a:pt x="2445" y="229"/>
                    </a:lnTo>
                    <a:lnTo>
                      <a:pt x="2453" y="233"/>
                    </a:lnTo>
                    <a:lnTo>
                      <a:pt x="2457" y="242"/>
                    </a:lnTo>
                    <a:lnTo>
                      <a:pt x="2425" y="10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8" name="Freeform 163"/>
              <p:cNvSpPr>
                <a:spLocks/>
              </p:cNvSpPr>
              <p:nvPr/>
            </p:nvSpPr>
            <p:spPr bwMode="auto">
              <a:xfrm>
                <a:off x="1412" y="1329"/>
                <a:ext cx="607" cy="471"/>
              </a:xfrm>
              <a:custGeom>
                <a:avLst/>
                <a:gdLst>
                  <a:gd name="T0" fmla="*/ 2421 w 2428"/>
                  <a:gd name="T1" fmla="*/ 230 h 1882"/>
                  <a:gd name="T2" fmla="*/ 2428 w 2428"/>
                  <a:gd name="T3" fmla="*/ 242 h 1882"/>
                  <a:gd name="T4" fmla="*/ 257 w 2428"/>
                  <a:gd name="T5" fmla="*/ 13 h 1882"/>
                  <a:gd name="T6" fmla="*/ 269 w 2428"/>
                  <a:gd name="T7" fmla="*/ 0 h 1882"/>
                  <a:gd name="T8" fmla="*/ 222 w 2428"/>
                  <a:gd name="T9" fmla="*/ 170 h 1882"/>
                  <a:gd name="T10" fmla="*/ 55 w 2428"/>
                  <a:gd name="T11" fmla="*/ 1226 h 1882"/>
                  <a:gd name="T12" fmla="*/ 12 w 2428"/>
                  <a:gd name="T13" fmla="*/ 1625 h 1882"/>
                  <a:gd name="T14" fmla="*/ 0 w 2428"/>
                  <a:gd name="T15" fmla="*/ 1614 h 1882"/>
                  <a:gd name="T16" fmla="*/ 668 w 2428"/>
                  <a:gd name="T17" fmla="*/ 1736 h 1882"/>
                  <a:gd name="T18" fmla="*/ 2278 w 2428"/>
                  <a:gd name="T19" fmla="*/ 1875 h 1882"/>
                  <a:gd name="T20" fmla="*/ 2266 w 2428"/>
                  <a:gd name="T21" fmla="*/ 1882 h 1882"/>
                  <a:gd name="T22" fmla="*/ 2389 w 2428"/>
                  <a:gd name="T23" fmla="*/ 1084 h 1882"/>
                  <a:gd name="T24" fmla="*/ 2421 w 2428"/>
                  <a:gd name="T25" fmla="*/ 23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8" h="1882">
                    <a:moveTo>
                      <a:pt x="2421" y="230"/>
                    </a:moveTo>
                    <a:lnTo>
                      <a:pt x="2428" y="242"/>
                    </a:lnTo>
                    <a:lnTo>
                      <a:pt x="257" y="13"/>
                    </a:lnTo>
                    <a:lnTo>
                      <a:pt x="269" y="0"/>
                    </a:lnTo>
                    <a:lnTo>
                      <a:pt x="222" y="170"/>
                    </a:lnTo>
                    <a:lnTo>
                      <a:pt x="55" y="1226"/>
                    </a:lnTo>
                    <a:lnTo>
                      <a:pt x="12" y="1625"/>
                    </a:lnTo>
                    <a:lnTo>
                      <a:pt x="0" y="1614"/>
                    </a:lnTo>
                    <a:lnTo>
                      <a:pt x="668" y="1736"/>
                    </a:lnTo>
                    <a:lnTo>
                      <a:pt x="2278" y="1875"/>
                    </a:lnTo>
                    <a:lnTo>
                      <a:pt x="2266" y="1882"/>
                    </a:lnTo>
                    <a:lnTo>
                      <a:pt x="2389" y="1084"/>
                    </a:lnTo>
                    <a:lnTo>
                      <a:pt x="2421" y="23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9" name="Freeform 164"/>
              <p:cNvSpPr>
                <a:spLocks/>
              </p:cNvSpPr>
              <p:nvPr/>
            </p:nvSpPr>
            <p:spPr bwMode="auto">
              <a:xfrm>
                <a:off x="1409" y="1326"/>
                <a:ext cx="614" cy="478"/>
              </a:xfrm>
              <a:custGeom>
                <a:avLst/>
                <a:gdLst>
                  <a:gd name="T0" fmla="*/ 2425 w 2457"/>
                  <a:gd name="T1" fmla="*/ 1099 h 1911"/>
                  <a:gd name="T2" fmla="*/ 2303 w 2457"/>
                  <a:gd name="T3" fmla="*/ 1898 h 1911"/>
                  <a:gd name="T4" fmla="*/ 2299 w 2457"/>
                  <a:gd name="T5" fmla="*/ 1907 h 1911"/>
                  <a:gd name="T6" fmla="*/ 2291 w 2457"/>
                  <a:gd name="T7" fmla="*/ 1911 h 1911"/>
                  <a:gd name="T8" fmla="*/ 677 w 2457"/>
                  <a:gd name="T9" fmla="*/ 1772 h 1911"/>
                  <a:gd name="T10" fmla="*/ 9 w 2457"/>
                  <a:gd name="T11" fmla="*/ 1650 h 1911"/>
                  <a:gd name="T12" fmla="*/ 0 w 2457"/>
                  <a:gd name="T13" fmla="*/ 1641 h 1911"/>
                  <a:gd name="T14" fmla="*/ 0 w 2457"/>
                  <a:gd name="T15" fmla="*/ 1634 h 1911"/>
                  <a:gd name="T16" fmla="*/ 45 w 2457"/>
                  <a:gd name="T17" fmla="*/ 1234 h 1911"/>
                  <a:gd name="T18" fmla="*/ 210 w 2457"/>
                  <a:gd name="T19" fmla="*/ 175 h 1911"/>
                  <a:gd name="T20" fmla="*/ 257 w 2457"/>
                  <a:gd name="T21" fmla="*/ 8 h 1911"/>
                  <a:gd name="T22" fmla="*/ 262 w 2457"/>
                  <a:gd name="T23" fmla="*/ 0 h 1911"/>
                  <a:gd name="T24" fmla="*/ 270 w 2457"/>
                  <a:gd name="T25" fmla="*/ 0 h 1911"/>
                  <a:gd name="T26" fmla="*/ 2445 w 2457"/>
                  <a:gd name="T27" fmla="*/ 229 h 1911"/>
                  <a:gd name="T28" fmla="*/ 2453 w 2457"/>
                  <a:gd name="T29" fmla="*/ 233 h 1911"/>
                  <a:gd name="T30" fmla="*/ 2457 w 2457"/>
                  <a:gd name="T31" fmla="*/ 242 h 1911"/>
                  <a:gd name="T32" fmla="*/ 2425 w 2457"/>
                  <a:gd name="T33" fmla="*/ 1099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7" h="1911">
                    <a:moveTo>
                      <a:pt x="2425" y="1099"/>
                    </a:moveTo>
                    <a:lnTo>
                      <a:pt x="2303" y="1898"/>
                    </a:lnTo>
                    <a:lnTo>
                      <a:pt x="2299" y="1907"/>
                    </a:lnTo>
                    <a:lnTo>
                      <a:pt x="2291" y="1911"/>
                    </a:lnTo>
                    <a:lnTo>
                      <a:pt x="677" y="1772"/>
                    </a:lnTo>
                    <a:lnTo>
                      <a:pt x="9" y="1650"/>
                    </a:lnTo>
                    <a:lnTo>
                      <a:pt x="0" y="1641"/>
                    </a:lnTo>
                    <a:lnTo>
                      <a:pt x="0" y="1634"/>
                    </a:lnTo>
                    <a:lnTo>
                      <a:pt x="45" y="1234"/>
                    </a:lnTo>
                    <a:lnTo>
                      <a:pt x="210" y="175"/>
                    </a:lnTo>
                    <a:lnTo>
                      <a:pt x="257" y="8"/>
                    </a:lnTo>
                    <a:lnTo>
                      <a:pt x="262" y="0"/>
                    </a:lnTo>
                    <a:lnTo>
                      <a:pt x="270" y="0"/>
                    </a:lnTo>
                    <a:lnTo>
                      <a:pt x="2445" y="229"/>
                    </a:lnTo>
                    <a:lnTo>
                      <a:pt x="2453" y="233"/>
                    </a:lnTo>
                    <a:lnTo>
                      <a:pt x="2457" y="242"/>
                    </a:lnTo>
                    <a:lnTo>
                      <a:pt x="2425" y="109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0" name="Freeform 165"/>
              <p:cNvSpPr>
                <a:spLocks/>
              </p:cNvSpPr>
              <p:nvPr/>
            </p:nvSpPr>
            <p:spPr bwMode="auto">
              <a:xfrm>
                <a:off x="1412" y="1329"/>
                <a:ext cx="608" cy="472"/>
              </a:xfrm>
              <a:custGeom>
                <a:avLst/>
                <a:gdLst>
                  <a:gd name="T0" fmla="*/ 2432 w 2432"/>
                  <a:gd name="T1" fmla="*/ 230 h 1886"/>
                  <a:gd name="T2" fmla="*/ 257 w 2432"/>
                  <a:gd name="T3" fmla="*/ 0 h 1886"/>
                  <a:gd name="T4" fmla="*/ 209 w 2432"/>
                  <a:gd name="T5" fmla="*/ 167 h 1886"/>
                  <a:gd name="T6" fmla="*/ 43 w 2432"/>
                  <a:gd name="T7" fmla="*/ 1226 h 1886"/>
                  <a:gd name="T8" fmla="*/ 0 w 2432"/>
                  <a:gd name="T9" fmla="*/ 1625 h 1886"/>
                  <a:gd name="T10" fmla="*/ 668 w 2432"/>
                  <a:gd name="T11" fmla="*/ 1749 h 1886"/>
                  <a:gd name="T12" fmla="*/ 2278 w 2432"/>
                  <a:gd name="T13" fmla="*/ 1886 h 1886"/>
                  <a:gd name="T14" fmla="*/ 2400 w 2432"/>
                  <a:gd name="T15" fmla="*/ 1087 h 1886"/>
                  <a:gd name="T16" fmla="*/ 2432 w 2432"/>
                  <a:gd name="T17" fmla="*/ 230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2" h="1886">
                    <a:moveTo>
                      <a:pt x="2432" y="230"/>
                    </a:moveTo>
                    <a:lnTo>
                      <a:pt x="257" y="0"/>
                    </a:lnTo>
                    <a:lnTo>
                      <a:pt x="209" y="167"/>
                    </a:lnTo>
                    <a:lnTo>
                      <a:pt x="43" y="1226"/>
                    </a:lnTo>
                    <a:lnTo>
                      <a:pt x="0" y="1625"/>
                    </a:lnTo>
                    <a:lnTo>
                      <a:pt x="668" y="1749"/>
                    </a:lnTo>
                    <a:lnTo>
                      <a:pt x="2278" y="1886"/>
                    </a:lnTo>
                    <a:lnTo>
                      <a:pt x="2400" y="1087"/>
                    </a:lnTo>
                    <a:lnTo>
                      <a:pt x="2432" y="23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1" name="Freeform 166"/>
              <p:cNvSpPr>
                <a:spLocks noEditPoints="1"/>
              </p:cNvSpPr>
              <p:nvPr/>
            </p:nvSpPr>
            <p:spPr bwMode="auto">
              <a:xfrm>
                <a:off x="1409" y="1326"/>
                <a:ext cx="614" cy="478"/>
              </a:xfrm>
              <a:custGeom>
                <a:avLst/>
                <a:gdLst>
                  <a:gd name="T0" fmla="*/ 2434 w 2457"/>
                  <a:gd name="T1" fmla="*/ 242 h 1911"/>
                  <a:gd name="T2" fmla="*/ 2441 w 2457"/>
                  <a:gd name="T3" fmla="*/ 254 h 1911"/>
                  <a:gd name="T4" fmla="*/ 270 w 2457"/>
                  <a:gd name="T5" fmla="*/ 25 h 1911"/>
                  <a:gd name="T6" fmla="*/ 282 w 2457"/>
                  <a:gd name="T7" fmla="*/ 12 h 1911"/>
                  <a:gd name="T8" fmla="*/ 235 w 2457"/>
                  <a:gd name="T9" fmla="*/ 182 h 1911"/>
                  <a:gd name="T10" fmla="*/ 68 w 2457"/>
                  <a:gd name="T11" fmla="*/ 1238 h 1911"/>
                  <a:gd name="T12" fmla="*/ 25 w 2457"/>
                  <a:gd name="T13" fmla="*/ 1637 h 1911"/>
                  <a:gd name="T14" fmla="*/ 13 w 2457"/>
                  <a:gd name="T15" fmla="*/ 1626 h 1911"/>
                  <a:gd name="T16" fmla="*/ 681 w 2457"/>
                  <a:gd name="T17" fmla="*/ 1748 h 1911"/>
                  <a:gd name="T18" fmla="*/ 2291 w 2457"/>
                  <a:gd name="T19" fmla="*/ 1887 h 1911"/>
                  <a:gd name="T20" fmla="*/ 2279 w 2457"/>
                  <a:gd name="T21" fmla="*/ 1894 h 1911"/>
                  <a:gd name="T22" fmla="*/ 2402 w 2457"/>
                  <a:gd name="T23" fmla="*/ 1096 h 1911"/>
                  <a:gd name="T24" fmla="*/ 2434 w 2457"/>
                  <a:gd name="T25" fmla="*/ 242 h 1911"/>
                  <a:gd name="T26" fmla="*/ 2425 w 2457"/>
                  <a:gd name="T27" fmla="*/ 1099 h 1911"/>
                  <a:gd name="T28" fmla="*/ 2303 w 2457"/>
                  <a:gd name="T29" fmla="*/ 1898 h 1911"/>
                  <a:gd name="T30" fmla="*/ 2299 w 2457"/>
                  <a:gd name="T31" fmla="*/ 1907 h 1911"/>
                  <a:gd name="T32" fmla="*/ 2291 w 2457"/>
                  <a:gd name="T33" fmla="*/ 1911 h 1911"/>
                  <a:gd name="T34" fmla="*/ 677 w 2457"/>
                  <a:gd name="T35" fmla="*/ 1772 h 1911"/>
                  <a:gd name="T36" fmla="*/ 9 w 2457"/>
                  <a:gd name="T37" fmla="*/ 1650 h 1911"/>
                  <a:gd name="T38" fmla="*/ 0 w 2457"/>
                  <a:gd name="T39" fmla="*/ 1641 h 1911"/>
                  <a:gd name="T40" fmla="*/ 0 w 2457"/>
                  <a:gd name="T41" fmla="*/ 1634 h 1911"/>
                  <a:gd name="T42" fmla="*/ 45 w 2457"/>
                  <a:gd name="T43" fmla="*/ 1234 h 1911"/>
                  <a:gd name="T44" fmla="*/ 210 w 2457"/>
                  <a:gd name="T45" fmla="*/ 175 h 1911"/>
                  <a:gd name="T46" fmla="*/ 257 w 2457"/>
                  <a:gd name="T47" fmla="*/ 8 h 1911"/>
                  <a:gd name="T48" fmla="*/ 262 w 2457"/>
                  <a:gd name="T49" fmla="*/ 0 h 1911"/>
                  <a:gd name="T50" fmla="*/ 270 w 2457"/>
                  <a:gd name="T51" fmla="*/ 0 h 1911"/>
                  <a:gd name="T52" fmla="*/ 2445 w 2457"/>
                  <a:gd name="T53" fmla="*/ 229 h 1911"/>
                  <a:gd name="T54" fmla="*/ 2453 w 2457"/>
                  <a:gd name="T55" fmla="*/ 233 h 1911"/>
                  <a:gd name="T56" fmla="*/ 2457 w 2457"/>
                  <a:gd name="T57" fmla="*/ 242 h 1911"/>
                  <a:gd name="T58" fmla="*/ 2425 w 2457"/>
                  <a:gd name="T59" fmla="*/ 1099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57" h="1911">
                    <a:moveTo>
                      <a:pt x="2434" y="242"/>
                    </a:moveTo>
                    <a:lnTo>
                      <a:pt x="2441" y="254"/>
                    </a:lnTo>
                    <a:lnTo>
                      <a:pt x="270" y="25"/>
                    </a:lnTo>
                    <a:lnTo>
                      <a:pt x="282" y="12"/>
                    </a:lnTo>
                    <a:lnTo>
                      <a:pt x="235" y="182"/>
                    </a:lnTo>
                    <a:lnTo>
                      <a:pt x="68" y="1238"/>
                    </a:lnTo>
                    <a:lnTo>
                      <a:pt x="25" y="1637"/>
                    </a:lnTo>
                    <a:lnTo>
                      <a:pt x="13" y="1626"/>
                    </a:lnTo>
                    <a:lnTo>
                      <a:pt x="681" y="1748"/>
                    </a:lnTo>
                    <a:lnTo>
                      <a:pt x="2291" y="1887"/>
                    </a:lnTo>
                    <a:lnTo>
                      <a:pt x="2279" y="1894"/>
                    </a:lnTo>
                    <a:lnTo>
                      <a:pt x="2402" y="1096"/>
                    </a:lnTo>
                    <a:lnTo>
                      <a:pt x="2434" y="242"/>
                    </a:lnTo>
                    <a:close/>
                    <a:moveTo>
                      <a:pt x="2425" y="1099"/>
                    </a:moveTo>
                    <a:lnTo>
                      <a:pt x="2303" y="1898"/>
                    </a:lnTo>
                    <a:lnTo>
                      <a:pt x="2299" y="1907"/>
                    </a:lnTo>
                    <a:lnTo>
                      <a:pt x="2291" y="1911"/>
                    </a:lnTo>
                    <a:lnTo>
                      <a:pt x="677" y="1772"/>
                    </a:lnTo>
                    <a:lnTo>
                      <a:pt x="9" y="1650"/>
                    </a:lnTo>
                    <a:lnTo>
                      <a:pt x="0" y="1641"/>
                    </a:lnTo>
                    <a:lnTo>
                      <a:pt x="0" y="1634"/>
                    </a:lnTo>
                    <a:lnTo>
                      <a:pt x="45" y="1234"/>
                    </a:lnTo>
                    <a:lnTo>
                      <a:pt x="210" y="175"/>
                    </a:lnTo>
                    <a:lnTo>
                      <a:pt x="257" y="8"/>
                    </a:lnTo>
                    <a:lnTo>
                      <a:pt x="262" y="0"/>
                    </a:lnTo>
                    <a:lnTo>
                      <a:pt x="270" y="0"/>
                    </a:lnTo>
                    <a:lnTo>
                      <a:pt x="2445" y="229"/>
                    </a:lnTo>
                    <a:lnTo>
                      <a:pt x="2453" y="233"/>
                    </a:lnTo>
                    <a:lnTo>
                      <a:pt x="2457" y="242"/>
                    </a:lnTo>
                    <a:lnTo>
                      <a:pt x="2425" y="10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2" name="Freeform 167"/>
              <p:cNvSpPr>
                <a:spLocks/>
              </p:cNvSpPr>
              <p:nvPr/>
            </p:nvSpPr>
            <p:spPr bwMode="auto">
              <a:xfrm>
                <a:off x="1412" y="1329"/>
                <a:ext cx="607" cy="471"/>
              </a:xfrm>
              <a:custGeom>
                <a:avLst/>
                <a:gdLst>
                  <a:gd name="T0" fmla="*/ 2421 w 2428"/>
                  <a:gd name="T1" fmla="*/ 230 h 1882"/>
                  <a:gd name="T2" fmla="*/ 2428 w 2428"/>
                  <a:gd name="T3" fmla="*/ 242 h 1882"/>
                  <a:gd name="T4" fmla="*/ 257 w 2428"/>
                  <a:gd name="T5" fmla="*/ 13 h 1882"/>
                  <a:gd name="T6" fmla="*/ 269 w 2428"/>
                  <a:gd name="T7" fmla="*/ 0 h 1882"/>
                  <a:gd name="T8" fmla="*/ 222 w 2428"/>
                  <a:gd name="T9" fmla="*/ 170 h 1882"/>
                  <a:gd name="T10" fmla="*/ 55 w 2428"/>
                  <a:gd name="T11" fmla="*/ 1226 h 1882"/>
                  <a:gd name="T12" fmla="*/ 12 w 2428"/>
                  <a:gd name="T13" fmla="*/ 1625 h 1882"/>
                  <a:gd name="T14" fmla="*/ 0 w 2428"/>
                  <a:gd name="T15" fmla="*/ 1614 h 1882"/>
                  <a:gd name="T16" fmla="*/ 668 w 2428"/>
                  <a:gd name="T17" fmla="*/ 1736 h 1882"/>
                  <a:gd name="T18" fmla="*/ 2278 w 2428"/>
                  <a:gd name="T19" fmla="*/ 1875 h 1882"/>
                  <a:gd name="T20" fmla="*/ 2266 w 2428"/>
                  <a:gd name="T21" fmla="*/ 1882 h 1882"/>
                  <a:gd name="T22" fmla="*/ 2389 w 2428"/>
                  <a:gd name="T23" fmla="*/ 1084 h 1882"/>
                  <a:gd name="T24" fmla="*/ 2421 w 2428"/>
                  <a:gd name="T25" fmla="*/ 23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8" h="1882">
                    <a:moveTo>
                      <a:pt x="2421" y="230"/>
                    </a:moveTo>
                    <a:lnTo>
                      <a:pt x="2428" y="242"/>
                    </a:lnTo>
                    <a:lnTo>
                      <a:pt x="257" y="13"/>
                    </a:lnTo>
                    <a:lnTo>
                      <a:pt x="269" y="0"/>
                    </a:lnTo>
                    <a:lnTo>
                      <a:pt x="222" y="170"/>
                    </a:lnTo>
                    <a:lnTo>
                      <a:pt x="55" y="1226"/>
                    </a:lnTo>
                    <a:lnTo>
                      <a:pt x="12" y="1625"/>
                    </a:lnTo>
                    <a:lnTo>
                      <a:pt x="0" y="1614"/>
                    </a:lnTo>
                    <a:lnTo>
                      <a:pt x="668" y="1736"/>
                    </a:lnTo>
                    <a:lnTo>
                      <a:pt x="2278" y="1875"/>
                    </a:lnTo>
                    <a:lnTo>
                      <a:pt x="2266" y="1882"/>
                    </a:lnTo>
                    <a:lnTo>
                      <a:pt x="2389" y="1084"/>
                    </a:lnTo>
                    <a:lnTo>
                      <a:pt x="2421" y="23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3" name="Freeform 168"/>
              <p:cNvSpPr>
                <a:spLocks/>
              </p:cNvSpPr>
              <p:nvPr/>
            </p:nvSpPr>
            <p:spPr bwMode="auto">
              <a:xfrm>
                <a:off x="1409" y="1326"/>
                <a:ext cx="614" cy="478"/>
              </a:xfrm>
              <a:custGeom>
                <a:avLst/>
                <a:gdLst>
                  <a:gd name="T0" fmla="*/ 2425 w 2457"/>
                  <a:gd name="T1" fmla="*/ 1099 h 1911"/>
                  <a:gd name="T2" fmla="*/ 2303 w 2457"/>
                  <a:gd name="T3" fmla="*/ 1898 h 1911"/>
                  <a:gd name="T4" fmla="*/ 2299 w 2457"/>
                  <a:gd name="T5" fmla="*/ 1907 h 1911"/>
                  <a:gd name="T6" fmla="*/ 2291 w 2457"/>
                  <a:gd name="T7" fmla="*/ 1911 h 1911"/>
                  <a:gd name="T8" fmla="*/ 677 w 2457"/>
                  <a:gd name="T9" fmla="*/ 1772 h 1911"/>
                  <a:gd name="T10" fmla="*/ 9 w 2457"/>
                  <a:gd name="T11" fmla="*/ 1650 h 1911"/>
                  <a:gd name="T12" fmla="*/ 0 w 2457"/>
                  <a:gd name="T13" fmla="*/ 1641 h 1911"/>
                  <a:gd name="T14" fmla="*/ 0 w 2457"/>
                  <a:gd name="T15" fmla="*/ 1634 h 1911"/>
                  <a:gd name="T16" fmla="*/ 45 w 2457"/>
                  <a:gd name="T17" fmla="*/ 1234 h 1911"/>
                  <a:gd name="T18" fmla="*/ 210 w 2457"/>
                  <a:gd name="T19" fmla="*/ 175 h 1911"/>
                  <a:gd name="T20" fmla="*/ 257 w 2457"/>
                  <a:gd name="T21" fmla="*/ 8 h 1911"/>
                  <a:gd name="T22" fmla="*/ 262 w 2457"/>
                  <a:gd name="T23" fmla="*/ 0 h 1911"/>
                  <a:gd name="T24" fmla="*/ 270 w 2457"/>
                  <a:gd name="T25" fmla="*/ 0 h 1911"/>
                  <a:gd name="T26" fmla="*/ 2445 w 2457"/>
                  <a:gd name="T27" fmla="*/ 229 h 1911"/>
                  <a:gd name="T28" fmla="*/ 2453 w 2457"/>
                  <a:gd name="T29" fmla="*/ 233 h 1911"/>
                  <a:gd name="T30" fmla="*/ 2457 w 2457"/>
                  <a:gd name="T31" fmla="*/ 242 h 1911"/>
                  <a:gd name="T32" fmla="*/ 2425 w 2457"/>
                  <a:gd name="T33" fmla="*/ 1099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7" h="1911">
                    <a:moveTo>
                      <a:pt x="2425" y="1099"/>
                    </a:moveTo>
                    <a:lnTo>
                      <a:pt x="2303" y="1898"/>
                    </a:lnTo>
                    <a:lnTo>
                      <a:pt x="2299" y="1907"/>
                    </a:lnTo>
                    <a:lnTo>
                      <a:pt x="2291" y="1911"/>
                    </a:lnTo>
                    <a:lnTo>
                      <a:pt x="677" y="1772"/>
                    </a:lnTo>
                    <a:lnTo>
                      <a:pt x="9" y="1650"/>
                    </a:lnTo>
                    <a:lnTo>
                      <a:pt x="0" y="1641"/>
                    </a:lnTo>
                    <a:lnTo>
                      <a:pt x="0" y="1634"/>
                    </a:lnTo>
                    <a:lnTo>
                      <a:pt x="45" y="1234"/>
                    </a:lnTo>
                    <a:lnTo>
                      <a:pt x="210" y="175"/>
                    </a:lnTo>
                    <a:lnTo>
                      <a:pt x="257" y="8"/>
                    </a:lnTo>
                    <a:lnTo>
                      <a:pt x="262" y="0"/>
                    </a:lnTo>
                    <a:lnTo>
                      <a:pt x="270" y="0"/>
                    </a:lnTo>
                    <a:lnTo>
                      <a:pt x="2445" y="229"/>
                    </a:lnTo>
                    <a:lnTo>
                      <a:pt x="2453" y="233"/>
                    </a:lnTo>
                    <a:lnTo>
                      <a:pt x="2457" y="242"/>
                    </a:lnTo>
                    <a:lnTo>
                      <a:pt x="2425" y="109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4" name="Freeform 169"/>
              <p:cNvSpPr>
                <a:spLocks/>
              </p:cNvSpPr>
              <p:nvPr/>
            </p:nvSpPr>
            <p:spPr bwMode="auto">
              <a:xfrm>
                <a:off x="2035" y="977"/>
                <a:ext cx="557" cy="352"/>
              </a:xfrm>
              <a:custGeom>
                <a:avLst/>
                <a:gdLst>
                  <a:gd name="T0" fmla="*/ 59 w 2230"/>
                  <a:gd name="T1" fmla="*/ 0 h 1408"/>
                  <a:gd name="T2" fmla="*/ 0 w 2230"/>
                  <a:gd name="T3" fmla="*/ 1271 h 1408"/>
                  <a:gd name="T4" fmla="*/ 2230 w 2230"/>
                  <a:gd name="T5" fmla="*/ 1408 h 1408"/>
                  <a:gd name="T6" fmla="*/ 2230 w 2230"/>
                  <a:gd name="T7" fmla="*/ 1179 h 1408"/>
                  <a:gd name="T8" fmla="*/ 2183 w 2230"/>
                  <a:gd name="T9" fmla="*/ 1009 h 1408"/>
                  <a:gd name="T10" fmla="*/ 2183 w 2230"/>
                  <a:gd name="T11" fmla="*/ 582 h 1408"/>
                  <a:gd name="T12" fmla="*/ 2091 w 2230"/>
                  <a:gd name="T13" fmla="*/ 123 h 1408"/>
                  <a:gd name="T14" fmla="*/ 59 w 2230"/>
                  <a:gd name="T15" fmla="*/ 0 h 1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0" h="1408">
                    <a:moveTo>
                      <a:pt x="59" y="0"/>
                    </a:moveTo>
                    <a:lnTo>
                      <a:pt x="0" y="1271"/>
                    </a:lnTo>
                    <a:lnTo>
                      <a:pt x="2230" y="1408"/>
                    </a:lnTo>
                    <a:lnTo>
                      <a:pt x="2230" y="1179"/>
                    </a:lnTo>
                    <a:lnTo>
                      <a:pt x="2183" y="1009"/>
                    </a:lnTo>
                    <a:lnTo>
                      <a:pt x="2183" y="582"/>
                    </a:lnTo>
                    <a:lnTo>
                      <a:pt x="2091" y="123"/>
                    </a:lnTo>
                    <a:lnTo>
                      <a:pt x="59"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5" name="Freeform 170"/>
              <p:cNvSpPr>
                <a:spLocks noEditPoints="1"/>
              </p:cNvSpPr>
              <p:nvPr/>
            </p:nvSpPr>
            <p:spPr bwMode="auto">
              <a:xfrm>
                <a:off x="2032" y="974"/>
                <a:ext cx="563" cy="358"/>
              </a:xfrm>
              <a:custGeom>
                <a:avLst/>
                <a:gdLst>
                  <a:gd name="T0" fmla="*/ 72 w 2254"/>
                  <a:gd name="T1" fmla="*/ 25 h 1433"/>
                  <a:gd name="T2" fmla="*/ 83 w 2254"/>
                  <a:gd name="T3" fmla="*/ 12 h 1433"/>
                  <a:gd name="T4" fmla="*/ 24 w 2254"/>
                  <a:gd name="T5" fmla="*/ 1283 h 1433"/>
                  <a:gd name="T6" fmla="*/ 13 w 2254"/>
                  <a:gd name="T7" fmla="*/ 1270 h 1433"/>
                  <a:gd name="T8" fmla="*/ 2243 w 2254"/>
                  <a:gd name="T9" fmla="*/ 1408 h 1433"/>
                  <a:gd name="T10" fmla="*/ 2231 w 2254"/>
                  <a:gd name="T11" fmla="*/ 1420 h 1433"/>
                  <a:gd name="T12" fmla="*/ 2231 w 2254"/>
                  <a:gd name="T13" fmla="*/ 1191 h 1433"/>
                  <a:gd name="T14" fmla="*/ 2184 w 2254"/>
                  <a:gd name="T15" fmla="*/ 1024 h 1433"/>
                  <a:gd name="T16" fmla="*/ 2184 w 2254"/>
                  <a:gd name="T17" fmla="*/ 1021 h 1433"/>
                  <a:gd name="T18" fmla="*/ 2184 w 2254"/>
                  <a:gd name="T19" fmla="*/ 594 h 1433"/>
                  <a:gd name="T20" fmla="*/ 2093 w 2254"/>
                  <a:gd name="T21" fmla="*/ 135 h 1433"/>
                  <a:gd name="T22" fmla="*/ 2104 w 2254"/>
                  <a:gd name="T23" fmla="*/ 147 h 1433"/>
                  <a:gd name="T24" fmla="*/ 72 w 2254"/>
                  <a:gd name="T25" fmla="*/ 25 h 1433"/>
                  <a:gd name="T26" fmla="*/ 2104 w 2254"/>
                  <a:gd name="T27" fmla="*/ 124 h 1433"/>
                  <a:gd name="T28" fmla="*/ 2113 w 2254"/>
                  <a:gd name="T29" fmla="*/ 124 h 1433"/>
                  <a:gd name="T30" fmla="*/ 2117 w 2254"/>
                  <a:gd name="T31" fmla="*/ 131 h 1433"/>
                  <a:gd name="T32" fmla="*/ 2207 w 2254"/>
                  <a:gd name="T33" fmla="*/ 589 h 1433"/>
                  <a:gd name="T34" fmla="*/ 2207 w 2254"/>
                  <a:gd name="T35" fmla="*/ 594 h 1433"/>
                  <a:gd name="T36" fmla="*/ 2207 w 2254"/>
                  <a:gd name="T37" fmla="*/ 1021 h 1433"/>
                  <a:gd name="T38" fmla="*/ 2207 w 2254"/>
                  <a:gd name="T39" fmla="*/ 1017 h 1433"/>
                  <a:gd name="T40" fmla="*/ 2254 w 2254"/>
                  <a:gd name="T41" fmla="*/ 1187 h 1433"/>
                  <a:gd name="T42" fmla="*/ 2254 w 2254"/>
                  <a:gd name="T43" fmla="*/ 1191 h 1433"/>
                  <a:gd name="T44" fmla="*/ 2254 w 2254"/>
                  <a:gd name="T45" fmla="*/ 1420 h 1433"/>
                  <a:gd name="T46" fmla="*/ 2250 w 2254"/>
                  <a:gd name="T47" fmla="*/ 1429 h 1433"/>
                  <a:gd name="T48" fmla="*/ 2239 w 2254"/>
                  <a:gd name="T49" fmla="*/ 1433 h 1433"/>
                  <a:gd name="T50" fmla="*/ 8 w 2254"/>
                  <a:gd name="T51" fmla="*/ 1294 h 1433"/>
                  <a:gd name="T52" fmla="*/ 0 w 2254"/>
                  <a:gd name="T53" fmla="*/ 1290 h 1433"/>
                  <a:gd name="T54" fmla="*/ 0 w 2254"/>
                  <a:gd name="T55" fmla="*/ 1283 h 1433"/>
                  <a:gd name="T56" fmla="*/ 60 w 2254"/>
                  <a:gd name="T57" fmla="*/ 8 h 1433"/>
                  <a:gd name="T58" fmla="*/ 64 w 2254"/>
                  <a:gd name="T59" fmla="*/ 0 h 1433"/>
                  <a:gd name="T60" fmla="*/ 72 w 2254"/>
                  <a:gd name="T61" fmla="*/ 0 h 1433"/>
                  <a:gd name="T62" fmla="*/ 2104 w 2254"/>
                  <a:gd name="T63" fmla="*/ 124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54" h="1433">
                    <a:moveTo>
                      <a:pt x="72" y="25"/>
                    </a:moveTo>
                    <a:lnTo>
                      <a:pt x="83" y="12"/>
                    </a:lnTo>
                    <a:lnTo>
                      <a:pt x="24" y="1283"/>
                    </a:lnTo>
                    <a:lnTo>
                      <a:pt x="13" y="1270"/>
                    </a:lnTo>
                    <a:lnTo>
                      <a:pt x="2243" y="1408"/>
                    </a:lnTo>
                    <a:lnTo>
                      <a:pt x="2231" y="1420"/>
                    </a:lnTo>
                    <a:lnTo>
                      <a:pt x="2231" y="1191"/>
                    </a:lnTo>
                    <a:lnTo>
                      <a:pt x="2184" y="1024"/>
                    </a:lnTo>
                    <a:lnTo>
                      <a:pt x="2184" y="1021"/>
                    </a:lnTo>
                    <a:lnTo>
                      <a:pt x="2184" y="594"/>
                    </a:lnTo>
                    <a:lnTo>
                      <a:pt x="2093" y="135"/>
                    </a:lnTo>
                    <a:lnTo>
                      <a:pt x="2104" y="147"/>
                    </a:lnTo>
                    <a:lnTo>
                      <a:pt x="72" y="25"/>
                    </a:lnTo>
                    <a:close/>
                    <a:moveTo>
                      <a:pt x="2104" y="124"/>
                    </a:moveTo>
                    <a:lnTo>
                      <a:pt x="2113" y="124"/>
                    </a:lnTo>
                    <a:lnTo>
                      <a:pt x="2117" y="131"/>
                    </a:lnTo>
                    <a:lnTo>
                      <a:pt x="2207" y="589"/>
                    </a:lnTo>
                    <a:lnTo>
                      <a:pt x="2207" y="594"/>
                    </a:lnTo>
                    <a:lnTo>
                      <a:pt x="2207" y="1021"/>
                    </a:lnTo>
                    <a:lnTo>
                      <a:pt x="2207" y="1017"/>
                    </a:lnTo>
                    <a:lnTo>
                      <a:pt x="2254" y="1187"/>
                    </a:lnTo>
                    <a:lnTo>
                      <a:pt x="2254" y="1191"/>
                    </a:lnTo>
                    <a:lnTo>
                      <a:pt x="2254" y="1420"/>
                    </a:lnTo>
                    <a:lnTo>
                      <a:pt x="2250" y="1429"/>
                    </a:lnTo>
                    <a:lnTo>
                      <a:pt x="2239" y="1433"/>
                    </a:lnTo>
                    <a:lnTo>
                      <a:pt x="8" y="1294"/>
                    </a:lnTo>
                    <a:lnTo>
                      <a:pt x="0" y="1290"/>
                    </a:lnTo>
                    <a:lnTo>
                      <a:pt x="0" y="1283"/>
                    </a:lnTo>
                    <a:lnTo>
                      <a:pt x="60" y="8"/>
                    </a:lnTo>
                    <a:lnTo>
                      <a:pt x="64" y="0"/>
                    </a:lnTo>
                    <a:lnTo>
                      <a:pt x="72" y="0"/>
                    </a:lnTo>
                    <a:lnTo>
                      <a:pt x="2104"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6" name="Freeform 171"/>
              <p:cNvSpPr>
                <a:spLocks/>
              </p:cNvSpPr>
              <p:nvPr/>
            </p:nvSpPr>
            <p:spPr bwMode="auto">
              <a:xfrm>
                <a:off x="2035" y="977"/>
                <a:ext cx="557" cy="352"/>
              </a:xfrm>
              <a:custGeom>
                <a:avLst/>
                <a:gdLst>
                  <a:gd name="T0" fmla="*/ 59 w 2230"/>
                  <a:gd name="T1" fmla="*/ 13 h 1408"/>
                  <a:gd name="T2" fmla="*/ 70 w 2230"/>
                  <a:gd name="T3" fmla="*/ 0 h 1408"/>
                  <a:gd name="T4" fmla="*/ 11 w 2230"/>
                  <a:gd name="T5" fmla="*/ 1271 h 1408"/>
                  <a:gd name="T6" fmla="*/ 0 w 2230"/>
                  <a:gd name="T7" fmla="*/ 1258 h 1408"/>
                  <a:gd name="T8" fmla="*/ 2230 w 2230"/>
                  <a:gd name="T9" fmla="*/ 1396 h 1408"/>
                  <a:gd name="T10" fmla="*/ 2218 w 2230"/>
                  <a:gd name="T11" fmla="*/ 1408 h 1408"/>
                  <a:gd name="T12" fmla="*/ 2218 w 2230"/>
                  <a:gd name="T13" fmla="*/ 1179 h 1408"/>
                  <a:gd name="T14" fmla="*/ 2218 w 2230"/>
                  <a:gd name="T15" fmla="*/ 1179 h 1408"/>
                  <a:gd name="T16" fmla="*/ 2171 w 2230"/>
                  <a:gd name="T17" fmla="*/ 1012 h 1408"/>
                  <a:gd name="T18" fmla="*/ 2171 w 2230"/>
                  <a:gd name="T19" fmla="*/ 1009 h 1408"/>
                  <a:gd name="T20" fmla="*/ 2171 w 2230"/>
                  <a:gd name="T21" fmla="*/ 582 h 1408"/>
                  <a:gd name="T22" fmla="*/ 2171 w 2230"/>
                  <a:gd name="T23" fmla="*/ 582 h 1408"/>
                  <a:gd name="T24" fmla="*/ 2080 w 2230"/>
                  <a:gd name="T25" fmla="*/ 123 h 1408"/>
                  <a:gd name="T26" fmla="*/ 2091 w 2230"/>
                  <a:gd name="T27" fmla="*/ 135 h 1408"/>
                  <a:gd name="T28" fmla="*/ 59 w 2230"/>
                  <a:gd name="T29" fmla="*/ 13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0" h="1408">
                    <a:moveTo>
                      <a:pt x="59" y="13"/>
                    </a:moveTo>
                    <a:lnTo>
                      <a:pt x="70" y="0"/>
                    </a:lnTo>
                    <a:lnTo>
                      <a:pt x="11" y="1271"/>
                    </a:lnTo>
                    <a:lnTo>
                      <a:pt x="0" y="1258"/>
                    </a:lnTo>
                    <a:lnTo>
                      <a:pt x="2230" y="1396"/>
                    </a:lnTo>
                    <a:lnTo>
                      <a:pt x="2218" y="1408"/>
                    </a:lnTo>
                    <a:lnTo>
                      <a:pt x="2218" y="1179"/>
                    </a:lnTo>
                    <a:lnTo>
                      <a:pt x="2218" y="1179"/>
                    </a:lnTo>
                    <a:lnTo>
                      <a:pt x="2171" y="1012"/>
                    </a:lnTo>
                    <a:lnTo>
                      <a:pt x="2171" y="1009"/>
                    </a:lnTo>
                    <a:lnTo>
                      <a:pt x="2171" y="582"/>
                    </a:lnTo>
                    <a:lnTo>
                      <a:pt x="2171" y="582"/>
                    </a:lnTo>
                    <a:lnTo>
                      <a:pt x="2080" y="123"/>
                    </a:lnTo>
                    <a:lnTo>
                      <a:pt x="2091" y="135"/>
                    </a:lnTo>
                    <a:lnTo>
                      <a:pt x="59" y="1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7" name="Freeform 172"/>
              <p:cNvSpPr>
                <a:spLocks/>
              </p:cNvSpPr>
              <p:nvPr/>
            </p:nvSpPr>
            <p:spPr bwMode="auto">
              <a:xfrm>
                <a:off x="2032" y="974"/>
                <a:ext cx="563" cy="358"/>
              </a:xfrm>
              <a:custGeom>
                <a:avLst/>
                <a:gdLst>
                  <a:gd name="T0" fmla="*/ 2104 w 2254"/>
                  <a:gd name="T1" fmla="*/ 124 h 1433"/>
                  <a:gd name="T2" fmla="*/ 2113 w 2254"/>
                  <a:gd name="T3" fmla="*/ 124 h 1433"/>
                  <a:gd name="T4" fmla="*/ 2117 w 2254"/>
                  <a:gd name="T5" fmla="*/ 131 h 1433"/>
                  <a:gd name="T6" fmla="*/ 2207 w 2254"/>
                  <a:gd name="T7" fmla="*/ 589 h 1433"/>
                  <a:gd name="T8" fmla="*/ 2207 w 2254"/>
                  <a:gd name="T9" fmla="*/ 594 h 1433"/>
                  <a:gd name="T10" fmla="*/ 2207 w 2254"/>
                  <a:gd name="T11" fmla="*/ 1021 h 1433"/>
                  <a:gd name="T12" fmla="*/ 2207 w 2254"/>
                  <a:gd name="T13" fmla="*/ 1017 h 1433"/>
                  <a:gd name="T14" fmla="*/ 2254 w 2254"/>
                  <a:gd name="T15" fmla="*/ 1187 h 1433"/>
                  <a:gd name="T16" fmla="*/ 2254 w 2254"/>
                  <a:gd name="T17" fmla="*/ 1191 h 1433"/>
                  <a:gd name="T18" fmla="*/ 2254 w 2254"/>
                  <a:gd name="T19" fmla="*/ 1420 h 1433"/>
                  <a:gd name="T20" fmla="*/ 2250 w 2254"/>
                  <a:gd name="T21" fmla="*/ 1429 h 1433"/>
                  <a:gd name="T22" fmla="*/ 2239 w 2254"/>
                  <a:gd name="T23" fmla="*/ 1433 h 1433"/>
                  <a:gd name="T24" fmla="*/ 8 w 2254"/>
                  <a:gd name="T25" fmla="*/ 1294 h 1433"/>
                  <a:gd name="T26" fmla="*/ 0 w 2254"/>
                  <a:gd name="T27" fmla="*/ 1290 h 1433"/>
                  <a:gd name="T28" fmla="*/ 0 w 2254"/>
                  <a:gd name="T29" fmla="*/ 1283 h 1433"/>
                  <a:gd name="T30" fmla="*/ 60 w 2254"/>
                  <a:gd name="T31" fmla="*/ 8 h 1433"/>
                  <a:gd name="T32" fmla="*/ 64 w 2254"/>
                  <a:gd name="T33" fmla="*/ 0 h 1433"/>
                  <a:gd name="T34" fmla="*/ 72 w 2254"/>
                  <a:gd name="T35" fmla="*/ 0 h 1433"/>
                  <a:gd name="T36" fmla="*/ 2104 w 2254"/>
                  <a:gd name="T37" fmla="*/ 124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4" h="1433">
                    <a:moveTo>
                      <a:pt x="2104" y="124"/>
                    </a:moveTo>
                    <a:lnTo>
                      <a:pt x="2113" y="124"/>
                    </a:lnTo>
                    <a:lnTo>
                      <a:pt x="2117" y="131"/>
                    </a:lnTo>
                    <a:lnTo>
                      <a:pt x="2207" y="589"/>
                    </a:lnTo>
                    <a:lnTo>
                      <a:pt x="2207" y="594"/>
                    </a:lnTo>
                    <a:lnTo>
                      <a:pt x="2207" y="1021"/>
                    </a:lnTo>
                    <a:lnTo>
                      <a:pt x="2207" y="1017"/>
                    </a:lnTo>
                    <a:lnTo>
                      <a:pt x="2254" y="1187"/>
                    </a:lnTo>
                    <a:lnTo>
                      <a:pt x="2254" y="1191"/>
                    </a:lnTo>
                    <a:lnTo>
                      <a:pt x="2254" y="1420"/>
                    </a:lnTo>
                    <a:lnTo>
                      <a:pt x="2250" y="1429"/>
                    </a:lnTo>
                    <a:lnTo>
                      <a:pt x="2239" y="1433"/>
                    </a:lnTo>
                    <a:lnTo>
                      <a:pt x="8" y="1294"/>
                    </a:lnTo>
                    <a:lnTo>
                      <a:pt x="0" y="1290"/>
                    </a:lnTo>
                    <a:lnTo>
                      <a:pt x="0" y="1283"/>
                    </a:lnTo>
                    <a:lnTo>
                      <a:pt x="60" y="8"/>
                    </a:lnTo>
                    <a:lnTo>
                      <a:pt x="64" y="0"/>
                    </a:lnTo>
                    <a:lnTo>
                      <a:pt x="72" y="0"/>
                    </a:lnTo>
                    <a:lnTo>
                      <a:pt x="2104" y="12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8" name="Freeform 173"/>
              <p:cNvSpPr>
                <a:spLocks/>
              </p:cNvSpPr>
              <p:nvPr/>
            </p:nvSpPr>
            <p:spPr bwMode="auto">
              <a:xfrm>
                <a:off x="2013" y="1296"/>
                <a:ext cx="607" cy="386"/>
              </a:xfrm>
              <a:custGeom>
                <a:avLst/>
                <a:gdLst>
                  <a:gd name="T0" fmla="*/ 2322 w 2429"/>
                  <a:gd name="T1" fmla="*/ 134 h 1546"/>
                  <a:gd name="T2" fmla="*/ 92 w 2429"/>
                  <a:gd name="T3" fmla="*/ 0 h 1546"/>
                  <a:gd name="T4" fmla="*/ 28 w 2429"/>
                  <a:gd name="T5" fmla="*/ 368 h 1546"/>
                  <a:gd name="T6" fmla="*/ 0 w 2429"/>
                  <a:gd name="T7" fmla="*/ 1221 h 1546"/>
                  <a:gd name="T8" fmla="*/ 1789 w 2429"/>
                  <a:gd name="T9" fmla="*/ 1345 h 1546"/>
                  <a:gd name="T10" fmla="*/ 1926 w 2429"/>
                  <a:gd name="T11" fmla="*/ 1467 h 1546"/>
                  <a:gd name="T12" fmla="*/ 2168 w 2429"/>
                  <a:gd name="T13" fmla="*/ 1392 h 1546"/>
                  <a:gd name="T14" fmla="*/ 2381 w 2429"/>
                  <a:gd name="T15" fmla="*/ 1546 h 1546"/>
                  <a:gd name="T16" fmla="*/ 2381 w 2429"/>
                  <a:gd name="T17" fmla="*/ 1452 h 1546"/>
                  <a:gd name="T18" fmla="*/ 2429 w 2429"/>
                  <a:gd name="T19" fmla="*/ 1253 h 1546"/>
                  <a:gd name="T20" fmla="*/ 2365 w 2429"/>
                  <a:gd name="T21" fmla="*/ 1131 h 1546"/>
                  <a:gd name="T22" fmla="*/ 2429 w 2429"/>
                  <a:gd name="T23" fmla="*/ 1131 h 1546"/>
                  <a:gd name="T24" fmla="*/ 2381 w 2429"/>
                  <a:gd name="T25" fmla="*/ 379 h 1546"/>
                  <a:gd name="T26" fmla="*/ 2275 w 2429"/>
                  <a:gd name="T27" fmla="*/ 245 h 1546"/>
                  <a:gd name="T28" fmla="*/ 2322 w 2429"/>
                  <a:gd name="T29" fmla="*/ 134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9" h="1546">
                    <a:moveTo>
                      <a:pt x="2322" y="134"/>
                    </a:moveTo>
                    <a:lnTo>
                      <a:pt x="92" y="0"/>
                    </a:lnTo>
                    <a:lnTo>
                      <a:pt x="28" y="368"/>
                    </a:lnTo>
                    <a:lnTo>
                      <a:pt x="0" y="1221"/>
                    </a:lnTo>
                    <a:lnTo>
                      <a:pt x="1789" y="1345"/>
                    </a:lnTo>
                    <a:lnTo>
                      <a:pt x="1926" y="1467"/>
                    </a:lnTo>
                    <a:lnTo>
                      <a:pt x="2168" y="1392"/>
                    </a:lnTo>
                    <a:lnTo>
                      <a:pt x="2381" y="1546"/>
                    </a:lnTo>
                    <a:lnTo>
                      <a:pt x="2381" y="1452"/>
                    </a:lnTo>
                    <a:lnTo>
                      <a:pt x="2429" y="1253"/>
                    </a:lnTo>
                    <a:lnTo>
                      <a:pt x="2365" y="1131"/>
                    </a:lnTo>
                    <a:lnTo>
                      <a:pt x="2429" y="1131"/>
                    </a:lnTo>
                    <a:lnTo>
                      <a:pt x="2381" y="379"/>
                    </a:lnTo>
                    <a:lnTo>
                      <a:pt x="2275" y="245"/>
                    </a:lnTo>
                    <a:lnTo>
                      <a:pt x="2322" y="134"/>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9" name="Freeform 174"/>
              <p:cNvSpPr>
                <a:spLocks noEditPoints="1"/>
              </p:cNvSpPr>
              <p:nvPr/>
            </p:nvSpPr>
            <p:spPr bwMode="auto">
              <a:xfrm>
                <a:off x="2010" y="1292"/>
                <a:ext cx="613" cy="392"/>
              </a:xfrm>
              <a:custGeom>
                <a:avLst/>
                <a:gdLst>
                  <a:gd name="T0" fmla="*/ 2321 w 2452"/>
                  <a:gd name="T1" fmla="*/ 142 h 1567"/>
                  <a:gd name="T2" fmla="*/ 2333 w 2452"/>
                  <a:gd name="T3" fmla="*/ 159 h 1567"/>
                  <a:gd name="T4" fmla="*/ 99 w 2452"/>
                  <a:gd name="T5" fmla="*/ 24 h 1567"/>
                  <a:gd name="T6" fmla="*/ 114 w 2452"/>
                  <a:gd name="T7" fmla="*/ 12 h 1567"/>
                  <a:gd name="T8" fmla="*/ 51 w 2452"/>
                  <a:gd name="T9" fmla="*/ 380 h 1567"/>
                  <a:gd name="T10" fmla="*/ 23 w 2452"/>
                  <a:gd name="T11" fmla="*/ 1233 h 1567"/>
                  <a:gd name="T12" fmla="*/ 11 w 2452"/>
                  <a:gd name="T13" fmla="*/ 1222 h 1567"/>
                  <a:gd name="T14" fmla="*/ 1804 w 2452"/>
                  <a:gd name="T15" fmla="*/ 1344 h 1567"/>
                  <a:gd name="T16" fmla="*/ 1807 w 2452"/>
                  <a:gd name="T17" fmla="*/ 1349 h 1567"/>
                  <a:gd name="T18" fmla="*/ 1946 w 2452"/>
                  <a:gd name="T19" fmla="*/ 1471 h 1567"/>
                  <a:gd name="T20" fmla="*/ 1933 w 2452"/>
                  <a:gd name="T21" fmla="*/ 1467 h 1567"/>
                  <a:gd name="T22" fmla="*/ 2175 w 2452"/>
                  <a:gd name="T23" fmla="*/ 1392 h 1567"/>
                  <a:gd name="T24" fmla="*/ 2186 w 2452"/>
                  <a:gd name="T25" fmla="*/ 1392 h 1567"/>
                  <a:gd name="T26" fmla="*/ 2400 w 2452"/>
                  <a:gd name="T27" fmla="*/ 1546 h 1567"/>
                  <a:gd name="T28" fmla="*/ 2381 w 2452"/>
                  <a:gd name="T29" fmla="*/ 1558 h 1567"/>
                  <a:gd name="T30" fmla="*/ 2381 w 2452"/>
                  <a:gd name="T31" fmla="*/ 1464 h 1567"/>
                  <a:gd name="T32" fmla="*/ 2428 w 2452"/>
                  <a:gd name="T33" fmla="*/ 1261 h 1567"/>
                  <a:gd name="T34" fmla="*/ 2428 w 2452"/>
                  <a:gd name="T35" fmla="*/ 1269 h 1567"/>
                  <a:gd name="T36" fmla="*/ 2368 w 2452"/>
                  <a:gd name="T37" fmla="*/ 1147 h 1567"/>
                  <a:gd name="T38" fmla="*/ 2368 w 2452"/>
                  <a:gd name="T39" fmla="*/ 1139 h 1567"/>
                  <a:gd name="T40" fmla="*/ 2376 w 2452"/>
                  <a:gd name="T41" fmla="*/ 1132 h 1567"/>
                  <a:gd name="T42" fmla="*/ 2440 w 2452"/>
                  <a:gd name="T43" fmla="*/ 1132 h 1567"/>
                  <a:gd name="T44" fmla="*/ 2428 w 2452"/>
                  <a:gd name="T45" fmla="*/ 1143 h 1567"/>
                  <a:gd name="T46" fmla="*/ 2381 w 2452"/>
                  <a:gd name="T47" fmla="*/ 395 h 1567"/>
                  <a:gd name="T48" fmla="*/ 2385 w 2452"/>
                  <a:gd name="T49" fmla="*/ 399 h 1567"/>
                  <a:gd name="T50" fmla="*/ 2278 w 2452"/>
                  <a:gd name="T51" fmla="*/ 262 h 1567"/>
                  <a:gd name="T52" fmla="*/ 2274 w 2452"/>
                  <a:gd name="T53" fmla="*/ 249 h 1567"/>
                  <a:gd name="T54" fmla="*/ 2321 w 2452"/>
                  <a:gd name="T55" fmla="*/ 142 h 1567"/>
                  <a:gd name="T56" fmla="*/ 2297 w 2452"/>
                  <a:gd name="T57" fmla="*/ 262 h 1567"/>
                  <a:gd name="T58" fmla="*/ 2297 w 2452"/>
                  <a:gd name="T59" fmla="*/ 249 h 1567"/>
                  <a:gd name="T60" fmla="*/ 2400 w 2452"/>
                  <a:gd name="T61" fmla="*/ 388 h 1567"/>
                  <a:gd name="T62" fmla="*/ 2404 w 2452"/>
                  <a:gd name="T63" fmla="*/ 391 h 1567"/>
                  <a:gd name="T64" fmla="*/ 2452 w 2452"/>
                  <a:gd name="T65" fmla="*/ 1143 h 1567"/>
                  <a:gd name="T66" fmla="*/ 2447 w 2452"/>
                  <a:gd name="T67" fmla="*/ 1151 h 1567"/>
                  <a:gd name="T68" fmla="*/ 2440 w 2452"/>
                  <a:gd name="T69" fmla="*/ 1154 h 1567"/>
                  <a:gd name="T70" fmla="*/ 2376 w 2452"/>
                  <a:gd name="T71" fmla="*/ 1154 h 1567"/>
                  <a:gd name="T72" fmla="*/ 2389 w 2452"/>
                  <a:gd name="T73" fmla="*/ 1139 h 1567"/>
                  <a:gd name="T74" fmla="*/ 2447 w 2452"/>
                  <a:gd name="T75" fmla="*/ 1261 h 1567"/>
                  <a:gd name="T76" fmla="*/ 2452 w 2452"/>
                  <a:gd name="T77" fmla="*/ 1269 h 1567"/>
                  <a:gd name="T78" fmla="*/ 2404 w 2452"/>
                  <a:gd name="T79" fmla="*/ 1467 h 1567"/>
                  <a:gd name="T80" fmla="*/ 2404 w 2452"/>
                  <a:gd name="T81" fmla="*/ 1464 h 1567"/>
                  <a:gd name="T82" fmla="*/ 2404 w 2452"/>
                  <a:gd name="T83" fmla="*/ 1558 h 1567"/>
                  <a:gd name="T84" fmla="*/ 2396 w 2452"/>
                  <a:gd name="T85" fmla="*/ 1567 h 1567"/>
                  <a:gd name="T86" fmla="*/ 2385 w 2452"/>
                  <a:gd name="T87" fmla="*/ 1567 h 1567"/>
                  <a:gd name="T88" fmla="*/ 2175 w 2452"/>
                  <a:gd name="T89" fmla="*/ 1411 h 1567"/>
                  <a:gd name="T90" fmla="*/ 2183 w 2452"/>
                  <a:gd name="T91" fmla="*/ 1415 h 1567"/>
                  <a:gd name="T92" fmla="*/ 1941 w 2452"/>
                  <a:gd name="T93" fmla="*/ 1490 h 1567"/>
                  <a:gd name="T94" fmla="*/ 1929 w 2452"/>
                  <a:gd name="T95" fmla="*/ 1486 h 1567"/>
                  <a:gd name="T96" fmla="*/ 1791 w 2452"/>
                  <a:gd name="T97" fmla="*/ 1368 h 1567"/>
                  <a:gd name="T98" fmla="*/ 1800 w 2452"/>
                  <a:gd name="T99" fmla="*/ 1368 h 1567"/>
                  <a:gd name="T100" fmla="*/ 7 w 2452"/>
                  <a:gd name="T101" fmla="*/ 1246 h 1567"/>
                  <a:gd name="T102" fmla="*/ 0 w 2452"/>
                  <a:gd name="T103" fmla="*/ 1242 h 1567"/>
                  <a:gd name="T104" fmla="*/ 0 w 2452"/>
                  <a:gd name="T105" fmla="*/ 1233 h 1567"/>
                  <a:gd name="T106" fmla="*/ 28 w 2452"/>
                  <a:gd name="T107" fmla="*/ 376 h 1567"/>
                  <a:gd name="T108" fmla="*/ 90 w 2452"/>
                  <a:gd name="T109" fmla="*/ 9 h 1567"/>
                  <a:gd name="T110" fmla="*/ 94 w 2452"/>
                  <a:gd name="T111" fmla="*/ 0 h 1567"/>
                  <a:gd name="T112" fmla="*/ 103 w 2452"/>
                  <a:gd name="T113" fmla="*/ 0 h 1567"/>
                  <a:gd name="T114" fmla="*/ 2333 w 2452"/>
                  <a:gd name="T115" fmla="*/ 134 h 1567"/>
                  <a:gd name="T116" fmla="*/ 2340 w 2452"/>
                  <a:gd name="T117" fmla="*/ 142 h 1567"/>
                  <a:gd name="T118" fmla="*/ 2345 w 2452"/>
                  <a:gd name="T119" fmla="*/ 155 h 1567"/>
                  <a:gd name="T120" fmla="*/ 2297 w 2452"/>
                  <a:gd name="T121" fmla="*/ 262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52" h="1567">
                    <a:moveTo>
                      <a:pt x="2321" y="142"/>
                    </a:moveTo>
                    <a:lnTo>
                      <a:pt x="2333" y="159"/>
                    </a:lnTo>
                    <a:lnTo>
                      <a:pt x="99" y="24"/>
                    </a:lnTo>
                    <a:lnTo>
                      <a:pt x="114" y="12"/>
                    </a:lnTo>
                    <a:lnTo>
                      <a:pt x="51" y="380"/>
                    </a:lnTo>
                    <a:lnTo>
                      <a:pt x="23" y="1233"/>
                    </a:lnTo>
                    <a:lnTo>
                      <a:pt x="11" y="1222"/>
                    </a:lnTo>
                    <a:lnTo>
                      <a:pt x="1804" y="1344"/>
                    </a:lnTo>
                    <a:lnTo>
                      <a:pt x="1807" y="1349"/>
                    </a:lnTo>
                    <a:lnTo>
                      <a:pt x="1946" y="1471"/>
                    </a:lnTo>
                    <a:lnTo>
                      <a:pt x="1933" y="1467"/>
                    </a:lnTo>
                    <a:lnTo>
                      <a:pt x="2175" y="1392"/>
                    </a:lnTo>
                    <a:lnTo>
                      <a:pt x="2186" y="1392"/>
                    </a:lnTo>
                    <a:lnTo>
                      <a:pt x="2400" y="1546"/>
                    </a:lnTo>
                    <a:lnTo>
                      <a:pt x="2381" y="1558"/>
                    </a:lnTo>
                    <a:lnTo>
                      <a:pt x="2381" y="1464"/>
                    </a:lnTo>
                    <a:lnTo>
                      <a:pt x="2428" y="1261"/>
                    </a:lnTo>
                    <a:lnTo>
                      <a:pt x="2428" y="1269"/>
                    </a:lnTo>
                    <a:lnTo>
                      <a:pt x="2368" y="1147"/>
                    </a:lnTo>
                    <a:lnTo>
                      <a:pt x="2368" y="1139"/>
                    </a:lnTo>
                    <a:lnTo>
                      <a:pt x="2376" y="1132"/>
                    </a:lnTo>
                    <a:lnTo>
                      <a:pt x="2440" y="1132"/>
                    </a:lnTo>
                    <a:lnTo>
                      <a:pt x="2428" y="1143"/>
                    </a:lnTo>
                    <a:lnTo>
                      <a:pt x="2381" y="395"/>
                    </a:lnTo>
                    <a:lnTo>
                      <a:pt x="2385" y="399"/>
                    </a:lnTo>
                    <a:lnTo>
                      <a:pt x="2278" y="262"/>
                    </a:lnTo>
                    <a:lnTo>
                      <a:pt x="2274" y="249"/>
                    </a:lnTo>
                    <a:lnTo>
                      <a:pt x="2321" y="142"/>
                    </a:lnTo>
                    <a:close/>
                    <a:moveTo>
                      <a:pt x="2297" y="262"/>
                    </a:moveTo>
                    <a:lnTo>
                      <a:pt x="2297" y="249"/>
                    </a:lnTo>
                    <a:lnTo>
                      <a:pt x="2400" y="388"/>
                    </a:lnTo>
                    <a:lnTo>
                      <a:pt x="2404" y="391"/>
                    </a:lnTo>
                    <a:lnTo>
                      <a:pt x="2452" y="1143"/>
                    </a:lnTo>
                    <a:lnTo>
                      <a:pt x="2447" y="1151"/>
                    </a:lnTo>
                    <a:lnTo>
                      <a:pt x="2440" y="1154"/>
                    </a:lnTo>
                    <a:lnTo>
                      <a:pt x="2376" y="1154"/>
                    </a:lnTo>
                    <a:lnTo>
                      <a:pt x="2389" y="1139"/>
                    </a:lnTo>
                    <a:lnTo>
                      <a:pt x="2447" y="1261"/>
                    </a:lnTo>
                    <a:lnTo>
                      <a:pt x="2452" y="1269"/>
                    </a:lnTo>
                    <a:lnTo>
                      <a:pt x="2404" y="1467"/>
                    </a:lnTo>
                    <a:lnTo>
                      <a:pt x="2404" y="1464"/>
                    </a:lnTo>
                    <a:lnTo>
                      <a:pt x="2404" y="1558"/>
                    </a:lnTo>
                    <a:lnTo>
                      <a:pt x="2396" y="1567"/>
                    </a:lnTo>
                    <a:lnTo>
                      <a:pt x="2385" y="1567"/>
                    </a:lnTo>
                    <a:lnTo>
                      <a:pt x="2175" y="1411"/>
                    </a:lnTo>
                    <a:lnTo>
                      <a:pt x="2183" y="1415"/>
                    </a:lnTo>
                    <a:lnTo>
                      <a:pt x="1941" y="1490"/>
                    </a:lnTo>
                    <a:lnTo>
                      <a:pt x="1929" y="1486"/>
                    </a:lnTo>
                    <a:lnTo>
                      <a:pt x="1791" y="1368"/>
                    </a:lnTo>
                    <a:lnTo>
                      <a:pt x="1800" y="1368"/>
                    </a:lnTo>
                    <a:lnTo>
                      <a:pt x="7" y="1246"/>
                    </a:lnTo>
                    <a:lnTo>
                      <a:pt x="0" y="1242"/>
                    </a:lnTo>
                    <a:lnTo>
                      <a:pt x="0" y="1233"/>
                    </a:lnTo>
                    <a:lnTo>
                      <a:pt x="28" y="376"/>
                    </a:lnTo>
                    <a:lnTo>
                      <a:pt x="90" y="9"/>
                    </a:lnTo>
                    <a:lnTo>
                      <a:pt x="94" y="0"/>
                    </a:lnTo>
                    <a:lnTo>
                      <a:pt x="103" y="0"/>
                    </a:lnTo>
                    <a:lnTo>
                      <a:pt x="2333" y="134"/>
                    </a:lnTo>
                    <a:lnTo>
                      <a:pt x="2340" y="142"/>
                    </a:lnTo>
                    <a:lnTo>
                      <a:pt x="2345" y="155"/>
                    </a:lnTo>
                    <a:lnTo>
                      <a:pt x="2297"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0" name="Freeform 175"/>
              <p:cNvSpPr>
                <a:spLocks/>
              </p:cNvSpPr>
              <p:nvPr/>
            </p:nvSpPr>
            <p:spPr bwMode="auto">
              <a:xfrm>
                <a:off x="2013" y="1296"/>
                <a:ext cx="607" cy="386"/>
              </a:xfrm>
              <a:custGeom>
                <a:avLst/>
                <a:gdLst>
                  <a:gd name="T0" fmla="*/ 2310 w 2429"/>
                  <a:gd name="T1" fmla="*/ 130 h 1546"/>
                  <a:gd name="T2" fmla="*/ 2322 w 2429"/>
                  <a:gd name="T3" fmla="*/ 147 h 1546"/>
                  <a:gd name="T4" fmla="*/ 88 w 2429"/>
                  <a:gd name="T5" fmla="*/ 12 h 1546"/>
                  <a:gd name="T6" fmla="*/ 103 w 2429"/>
                  <a:gd name="T7" fmla="*/ 0 h 1546"/>
                  <a:gd name="T8" fmla="*/ 40 w 2429"/>
                  <a:gd name="T9" fmla="*/ 368 h 1546"/>
                  <a:gd name="T10" fmla="*/ 12 w 2429"/>
                  <a:gd name="T11" fmla="*/ 1221 h 1546"/>
                  <a:gd name="T12" fmla="*/ 0 w 2429"/>
                  <a:gd name="T13" fmla="*/ 1210 h 1546"/>
                  <a:gd name="T14" fmla="*/ 1793 w 2429"/>
                  <a:gd name="T15" fmla="*/ 1332 h 1546"/>
                  <a:gd name="T16" fmla="*/ 1796 w 2429"/>
                  <a:gd name="T17" fmla="*/ 1337 h 1546"/>
                  <a:gd name="T18" fmla="*/ 1935 w 2429"/>
                  <a:gd name="T19" fmla="*/ 1459 h 1546"/>
                  <a:gd name="T20" fmla="*/ 1922 w 2429"/>
                  <a:gd name="T21" fmla="*/ 1455 h 1546"/>
                  <a:gd name="T22" fmla="*/ 2164 w 2429"/>
                  <a:gd name="T23" fmla="*/ 1380 h 1546"/>
                  <a:gd name="T24" fmla="*/ 2175 w 2429"/>
                  <a:gd name="T25" fmla="*/ 1380 h 1546"/>
                  <a:gd name="T26" fmla="*/ 2389 w 2429"/>
                  <a:gd name="T27" fmla="*/ 1534 h 1546"/>
                  <a:gd name="T28" fmla="*/ 2370 w 2429"/>
                  <a:gd name="T29" fmla="*/ 1546 h 1546"/>
                  <a:gd name="T30" fmla="*/ 2370 w 2429"/>
                  <a:gd name="T31" fmla="*/ 1452 h 1546"/>
                  <a:gd name="T32" fmla="*/ 2370 w 2429"/>
                  <a:gd name="T33" fmla="*/ 1452 h 1546"/>
                  <a:gd name="T34" fmla="*/ 2417 w 2429"/>
                  <a:gd name="T35" fmla="*/ 1249 h 1546"/>
                  <a:gd name="T36" fmla="*/ 2417 w 2429"/>
                  <a:gd name="T37" fmla="*/ 1257 h 1546"/>
                  <a:gd name="T38" fmla="*/ 2357 w 2429"/>
                  <a:gd name="T39" fmla="*/ 1135 h 1546"/>
                  <a:gd name="T40" fmla="*/ 2357 w 2429"/>
                  <a:gd name="T41" fmla="*/ 1127 h 1546"/>
                  <a:gd name="T42" fmla="*/ 2365 w 2429"/>
                  <a:gd name="T43" fmla="*/ 1120 h 1546"/>
                  <a:gd name="T44" fmla="*/ 2429 w 2429"/>
                  <a:gd name="T45" fmla="*/ 1120 h 1546"/>
                  <a:gd name="T46" fmla="*/ 2417 w 2429"/>
                  <a:gd name="T47" fmla="*/ 1131 h 1546"/>
                  <a:gd name="T48" fmla="*/ 2370 w 2429"/>
                  <a:gd name="T49" fmla="*/ 383 h 1546"/>
                  <a:gd name="T50" fmla="*/ 2374 w 2429"/>
                  <a:gd name="T51" fmla="*/ 387 h 1546"/>
                  <a:gd name="T52" fmla="*/ 2267 w 2429"/>
                  <a:gd name="T53" fmla="*/ 250 h 1546"/>
                  <a:gd name="T54" fmla="*/ 2263 w 2429"/>
                  <a:gd name="T55" fmla="*/ 237 h 1546"/>
                  <a:gd name="T56" fmla="*/ 2310 w 2429"/>
                  <a:gd name="T57" fmla="*/ 13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29" h="1546">
                    <a:moveTo>
                      <a:pt x="2310" y="130"/>
                    </a:moveTo>
                    <a:lnTo>
                      <a:pt x="2322" y="147"/>
                    </a:lnTo>
                    <a:lnTo>
                      <a:pt x="88" y="12"/>
                    </a:lnTo>
                    <a:lnTo>
                      <a:pt x="103" y="0"/>
                    </a:lnTo>
                    <a:lnTo>
                      <a:pt x="40" y="368"/>
                    </a:lnTo>
                    <a:lnTo>
                      <a:pt x="12" y="1221"/>
                    </a:lnTo>
                    <a:lnTo>
                      <a:pt x="0" y="1210"/>
                    </a:lnTo>
                    <a:lnTo>
                      <a:pt x="1793" y="1332"/>
                    </a:lnTo>
                    <a:lnTo>
                      <a:pt x="1796" y="1337"/>
                    </a:lnTo>
                    <a:lnTo>
                      <a:pt x="1935" y="1459"/>
                    </a:lnTo>
                    <a:lnTo>
                      <a:pt x="1922" y="1455"/>
                    </a:lnTo>
                    <a:lnTo>
                      <a:pt x="2164" y="1380"/>
                    </a:lnTo>
                    <a:lnTo>
                      <a:pt x="2175" y="1380"/>
                    </a:lnTo>
                    <a:lnTo>
                      <a:pt x="2389" y="1534"/>
                    </a:lnTo>
                    <a:lnTo>
                      <a:pt x="2370" y="1546"/>
                    </a:lnTo>
                    <a:lnTo>
                      <a:pt x="2370" y="1452"/>
                    </a:lnTo>
                    <a:lnTo>
                      <a:pt x="2370" y="1452"/>
                    </a:lnTo>
                    <a:lnTo>
                      <a:pt x="2417" y="1249"/>
                    </a:lnTo>
                    <a:lnTo>
                      <a:pt x="2417" y="1257"/>
                    </a:lnTo>
                    <a:lnTo>
                      <a:pt x="2357" y="1135"/>
                    </a:lnTo>
                    <a:lnTo>
                      <a:pt x="2357" y="1127"/>
                    </a:lnTo>
                    <a:lnTo>
                      <a:pt x="2365" y="1120"/>
                    </a:lnTo>
                    <a:lnTo>
                      <a:pt x="2429" y="1120"/>
                    </a:lnTo>
                    <a:lnTo>
                      <a:pt x="2417" y="1131"/>
                    </a:lnTo>
                    <a:lnTo>
                      <a:pt x="2370" y="383"/>
                    </a:lnTo>
                    <a:lnTo>
                      <a:pt x="2374" y="387"/>
                    </a:lnTo>
                    <a:lnTo>
                      <a:pt x="2267" y="250"/>
                    </a:lnTo>
                    <a:lnTo>
                      <a:pt x="2263" y="237"/>
                    </a:lnTo>
                    <a:lnTo>
                      <a:pt x="2310" y="13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1" name="Freeform 176"/>
              <p:cNvSpPr>
                <a:spLocks/>
              </p:cNvSpPr>
              <p:nvPr/>
            </p:nvSpPr>
            <p:spPr bwMode="auto">
              <a:xfrm>
                <a:off x="2010" y="1292"/>
                <a:ext cx="613" cy="392"/>
              </a:xfrm>
              <a:custGeom>
                <a:avLst/>
                <a:gdLst>
                  <a:gd name="T0" fmla="*/ 2297 w 2452"/>
                  <a:gd name="T1" fmla="*/ 262 h 1567"/>
                  <a:gd name="T2" fmla="*/ 2297 w 2452"/>
                  <a:gd name="T3" fmla="*/ 249 h 1567"/>
                  <a:gd name="T4" fmla="*/ 2400 w 2452"/>
                  <a:gd name="T5" fmla="*/ 388 h 1567"/>
                  <a:gd name="T6" fmla="*/ 2404 w 2452"/>
                  <a:gd name="T7" fmla="*/ 391 h 1567"/>
                  <a:gd name="T8" fmla="*/ 2452 w 2452"/>
                  <a:gd name="T9" fmla="*/ 1143 h 1567"/>
                  <a:gd name="T10" fmla="*/ 2447 w 2452"/>
                  <a:gd name="T11" fmla="*/ 1151 h 1567"/>
                  <a:gd name="T12" fmla="*/ 2440 w 2452"/>
                  <a:gd name="T13" fmla="*/ 1154 h 1567"/>
                  <a:gd name="T14" fmla="*/ 2376 w 2452"/>
                  <a:gd name="T15" fmla="*/ 1154 h 1567"/>
                  <a:gd name="T16" fmla="*/ 2389 w 2452"/>
                  <a:gd name="T17" fmla="*/ 1139 h 1567"/>
                  <a:gd name="T18" fmla="*/ 2447 w 2452"/>
                  <a:gd name="T19" fmla="*/ 1261 h 1567"/>
                  <a:gd name="T20" fmla="*/ 2452 w 2452"/>
                  <a:gd name="T21" fmla="*/ 1269 h 1567"/>
                  <a:gd name="T22" fmla="*/ 2404 w 2452"/>
                  <a:gd name="T23" fmla="*/ 1467 h 1567"/>
                  <a:gd name="T24" fmla="*/ 2404 w 2452"/>
                  <a:gd name="T25" fmla="*/ 1464 h 1567"/>
                  <a:gd name="T26" fmla="*/ 2404 w 2452"/>
                  <a:gd name="T27" fmla="*/ 1558 h 1567"/>
                  <a:gd name="T28" fmla="*/ 2396 w 2452"/>
                  <a:gd name="T29" fmla="*/ 1567 h 1567"/>
                  <a:gd name="T30" fmla="*/ 2385 w 2452"/>
                  <a:gd name="T31" fmla="*/ 1567 h 1567"/>
                  <a:gd name="T32" fmla="*/ 2175 w 2452"/>
                  <a:gd name="T33" fmla="*/ 1411 h 1567"/>
                  <a:gd name="T34" fmla="*/ 2183 w 2452"/>
                  <a:gd name="T35" fmla="*/ 1415 h 1567"/>
                  <a:gd name="T36" fmla="*/ 1941 w 2452"/>
                  <a:gd name="T37" fmla="*/ 1490 h 1567"/>
                  <a:gd name="T38" fmla="*/ 1929 w 2452"/>
                  <a:gd name="T39" fmla="*/ 1486 h 1567"/>
                  <a:gd name="T40" fmla="*/ 1791 w 2452"/>
                  <a:gd name="T41" fmla="*/ 1368 h 1567"/>
                  <a:gd name="T42" fmla="*/ 1800 w 2452"/>
                  <a:gd name="T43" fmla="*/ 1368 h 1567"/>
                  <a:gd name="T44" fmla="*/ 7 w 2452"/>
                  <a:gd name="T45" fmla="*/ 1246 h 1567"/>
                  <a:gd name="T46" fmla="*/ 0 w 2452"/>
                  <a:gd name="T47" fmla="*/ 1242 h 1567"/>
                  <a:gd name="T48" fmla="*/ 0 w 2452"/>
                  <a:gd name="T49" fmla="*/ 1233 h 1567"/>
                  <a:gd name="T50" fmla="*/ 28 w 2452"/>
                  <a:gd name="T51" fmla="*/ 376 h 1567"/>
                  <a:gd name="T52" fmla="*/ 90 w 2452"/>
                  <a:gd name="T53" fmla="*/ 9 h 1567"/>
                  <a:gd name="T54" fmla="*/ 94 w 2452"/>
                  <a:gd name="T55" fmla="*/ 0 h 1567"/>
                  <a:gd name="T56" fmla="*/ 103 w 2452"/>
                  <a:gd name="T57" fmla="*/ 0 h 1567"/>
                  <a:gd name="T58" fmla="*/ 2333 w 2452"/>
                  <a:gd name="T59" fmla="*/ 134 h 1567"/>
                  <a:gd name="T60" fmla="*/ 2340 w 2452"/>
                  <a:gd name="T61" fmla="*/ 142 h 1567"/>
                  <a:gd name="T62" fmla="*/ 2345 w 2452"/>
                  <a:gd name="T63" fmla="*/ 155 h 1567"/>
                  <a:gd name="T64" fmla="*/ 2297 w 2452"/>
                  <a:gd name="T65" fmla="*/ 262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2" h="1567">
                    <a:moveTo>
                      <a:pt x="2297" y="262"/>
                    </a:moveTo>
                    <a:lnTo>
                      <a:pt x="2297" y="249"/>
                    </a:lnTo>
                    <a:lnTo>
                      <a:pt x="2400" y="388"/>
                    </a:lnTo>
                    <a:lnTo>
                      <a:pt x="2404" y="391"/>
                    </a:lnTo>
                    <a:lnTo>
                      <a:pt x="2452" y="1143"/>
                    </a:lnTo>
                    <a:lnTo>
                      <a:pt x="2447" y="1151"/>
                    </a:lnTo>
                    <a:lnTo>
                      <a:pt x="2440" y="1154"/>
                    </a:lnTo>
                    <a:lnTo>
                      <a:pt x="2376" y="1154"/>
                    </a:lnTo>
                    <a:lnTo>
                      <a:pt x="2389" y="1139"/>
                    </a:lnTo>
                    <a:lnTo>
                      <a:pt x="2447" y="1261"/>
                    </a:lnTo>
                    <a:lnTo>
                      <a:pt x="2452" y="1269"/>
                    </a:lnTo>
                    <a:lnTo>
                      <a:pt x="2404" y="1467"/>
                    </a:lnTo>
                    <a:lnTo>
                      <a:pt x="2404" y="1464"/>
                    </a:lnTo>
                    <a:lnTo>
                      <a:pt x="2404" y="1558"/>
                    </a:lnTo>
                    <a:lnTo>
                      <a:pt x="2396" y="1567"/>
                    </a:lnTo>
                    <a:lnTo>
                      <a:pt x="2385" y="1567"/>
                    </a:lnTo>
                    <a:lnTo>
                      <a:pt x="2175" y="1411"/>
                    </a:lnTo>
                    <a:lnTo>
                      <a:pt x="2183" y="1415"/>
                    </a:lnTo>
                    <a:lnTo>
                      <a:pt x="1941" y="1490"/>
                    </a:lnTo>
                    <a:lnTo>
                      <a:pt x="1929" y="1486"/>
                    </a:lnTo>
                    <a:lnTo>
                      <a:pt x="1791" y="1368"/>
                    </a:lnTo>
                    <a:lnTo>
                      <a:pt x="1800" y="1368"/>
                    </a:lnTo>
                    <a:lnTo>
                      <a:pt x="7" y="1246"/>
                    </a:lnTo>
                    <a:lnTo>
                      <a:pt x="0" y="1242"/>
                    </a:lnTo>
                    <a:lnTo>
                      <a:pt x="0" y="1233"/>
                    </a:lnTo>
                    <a:lnTo>
                      <a:pt x="28" y="376"/>
                    </a:lnTo>
                    <a:lnTo>
                      <a:pt x="90" y="9"/>
                    </a:lnTo>
                    <a:lnTo>
                      <a:pt x="94" y="0"/>
                    </a:lnTo>
                    <a:lnTo>
                      <a:pt x="103" y="0"/>
                    </a:lnTo>
                    <a:lnTo>
                      <a:pt x="2333" y="134"/>
                    </a:lnTo>
                    <a:lnTo>
                      <a:pt x="2340" y="142"/>
                    </a:lnTo>
                    <a:lnTo>
                      <a:pt x="2345" y="155"/>
                    </a:lnTo>
                    <a:lnTo>
                      <a:pt x="2297" y="26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2" name="Freeform 177"/>
              <p:cNvSpPr>
                <a:spLocks/>
              </p:cNvSpPr>
              <p:nvPr/>
            </p:nvSpPr>
            <p:spPr bwMode="auto">
              <a:xfrm>
                <a:off x="1981" y="1602"/>
                <a:ext cx="722" cy="348"/>
              </a:xfrm>
              <a:custGeom>
                <a:avLst/>
                <a:gdLst>
                  <a:gd name="T0" fmla="*/ 2507 w 2886"/>
                  <a:gd name="T1" fmla="*/ 321 h 1393"/>
                  <a:gd name="T2" fmla="*/ 2294 w 2886"/>
                  <a:gd name="T3" fmla="*/ 167 h 1393"/>
                  <a:gd name="T4" fmla="*/ 2048 w 2886"/>
                  <a:gd name="T5" fmla="*/ 246 h 1393"/>
                  <a:gd name="T6" fmla="*/ 1915 w 2886"/>
                  <a:gd name="T7" fmla="*/ 124 h 1393"/>
                  <a:gd name="T8" fmla="*/ 119 w 2886"/>
                  <a:gd name="T9" fmla="*/ 0 h 1393"/>
                  <a:gd name="T10" fmla="*/ 0 w 2886"/>
                  <a:gd name="T11" fmla="*/ 795 h 1393"/>
                  <a:gd name="T12" fmla="*/ 636 w 2886"/>
                  <a:gd name="T13" fmla="*/ 887 h 1393"/>
                  <a:gd name="T14" fmla="*/ 636 w 2886"/>
                  <a:gd name="T15" fmla="*/ 1314 h 1393"/>
                  <a:gd name="T16" fmla="*/ 2886 w 2886"/>
                  <a:gd name="T17" fmla="*/ 1393 h 1393"/>
                  <a:gd name="T18" fmla="*/ 2796 w 2886"/>
                  <a:gd name="T19" fmla="*/ 1286 h 1393"/>
                  <a:gd name="T20" fmla="*/ 2749 w 2886"/>
                  <a:gd name="T21" fmla="*/ 1100 h 1393"/>
                  <a:gd name="T22" fmla="*/ 2733 w 2886"/>
                  <a:gd name="T23" fmla="*/ 1009 h 1393"/>
                  <a:gd name="T24" fmla="*/ 2733 w 2886"/>
                  <a:gd name="T25" fmla="*/ 812 h 1393"/>
                  <a:gd name="T26" fmla="*/ 2642 w 2886"/>
                  <a:gd name="T27" fmla="*/ 688 h 1393"/>
                  <a:gd name="T28" fmla="*/ 2551 w 2886"/>
                  <a:gd name="T29" fmla="*/ 476 h 1393"/>
                  <a:gd name="T30" fmla="*/ 2507 w 2886"/>
                  <a:gd name="T31" fmla="*/ 321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6" h="1393">
                    <a:moveTo>
                      <a:pt x="2507" y="321"/>
                    </a:moveTo>
                    <a:lnTo>
                      <a:pt x="2294" y="167"/>
                    </a:lnTo>
                    <a:lnTo>
                      <a:pt x="2048" y="246"/>
                    </a:lnTo>
                    <a:lnTo>
                      <a:pt x="1915" y="124"/>
                    </a:lnTo>
                    <a:lnTo>
                      <a:pt x="119" y="0"/>
                    </a:lnTo>
                    <a:lnTo>
                      <a:pt x="0" y="795"/>
                    </a:lnTo>
                    <a:lnTo>
                      <a:pt x="636" y="887"/>
                    </a:lnTo>
                    <a:lnTo>
                      <a:pt x="636" y="1314"/>
                    </a:lnTo>
                    <a:lnTo>
                      <a:pt x="2886" y="1393"/>
                    </a:lnTo>
                    <a:lnTo>
                      <a:pt x="2796" y="1286"/>
                    </a:lnTo>
                    <a:lnTo>
                      <a:pt x="2749" y="1100"/>
                    </a:lnTo>
                    <a:lnTo>
                      <a:pt x="2733" y="1009"/>
                    </a:lnTo>
                    <a:lnTo>
                      <a:pt x="2733" y="812"/>
                    </a:lnTo>
                    <a:lnTo>
                      <a:pt x="2642" y="688"/>
                    </a:lnTo>
                    <a:lnTo>
                      <a:pt x="2551" y="476"/>
                    </a:lnTo>
                    <a:lnTo>
                      <a:pt x="2507" y="321"/>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3" name="Freeform 178"/>
              <p:cNvSpPr>
                <a:spLocks noEditPoints="1"/>
              </p:cNvSpPr>
              <p:nvPr/>
            </p:nvSpPr>
            <p:spPr bwMode="auto">
              <a:xfrm>
                <a:off x="1978" y="1599"/>
                <a:ext cx="727" cy="354"/>
              </a:xfrm>
              <a:custGeom>
                <a:avLst/>
                <a:gdLst>
                  <a:gd name="T0" fmla="*/ 2508 w 2907"/>
                  <a:gd name="T1" fmla="*/ 336 h 1415"/>
                  <a:gd name="T2" fmla="*/ 2512 w 2907"/>
                  <a:gd name="T3" fmla="*/ 341 h 1415"/>
                  <a:gd name="T4" fmla="*/ 2298 w 2907"/>
                  <a:gd name="T5" fmla="*/ 189 h 1415"/>
                  <a:gd name="T6" fmla="*/ 2310 w 2907"/>
                  <a:gd name="T7" fmla="*/ 189 h 1415"/>
                  <a:gd name="T8" fmla="*/ 2064 w 2907"/>
                  <a:gd name="T9" fmla="*/ 264 h 1415"/>
                  <a:gd name="T10" fmla="*/ 2053 w 2907"/>
                  <a:gd name="T11" fmla="*/ 264 h 1415"/>
                  <a:gd name="T12" fmla="*/ 1918 w 2907"/>
                  <a:gd name="T13" fmla="*/ 142 h 1415"/>
                  <a:gd name="T14" fmla="*/ 1927 w 2907"/>
                  <a:gd name="T15" fmla="*/ 146 h 1415"/>
                  <a:gd name="T16" fmla="*/ 131 w 2907"/>
                  <a:gd name="T17" fmla="*/ 24 h 1415"/>
                  <a:gd name="T18" fmla="*/ 142 w 2907"/>
                  <a:gd name="T19" fmla="*/ 11 h 1415"/>
                  <a:gd name="T20" fmla="*/ 24 w 2907"/>
                  <a:gd name="T21" fmla="*/ 806 h 1415"/>
                  <a:gd name="T22" fmla="*/ 12 w 2907"/>
                  <a:gd name="T23" fmla="*/ 795 h 1415"/>
                  <a:gd name="T24" fmla="*/ 648 w 2907"/>
                  <a:gd name="T25" fmla="*/ 886 h 1415"/>
                  <a:gd name="T26" fmla="*/ 656 w 2907"/>
                  <a:gd name="T27" fmla="*/ 890 h 1415"/>
                  <a:gd name="T28" fmla="*/ 661 w 2907"/>
                  <a:gd name="T29" fmla="*/ 898 h 1415"/>
                  <a:gd name="T30" fmla="*/ 661 w 2907"/>
                  <a:gd name="T31" fmla="*/ 1325 h 1415"/>
                  <a:gd name="T32" fmla="*/ 648 w 2907"/>
                  <a:gd name="T33" fmla="*/ 1312 h 1415"/>
                  <a:gd name="T34" fmla="*/ 2898 w 2907"/>
                  <a:gd name="T35" fmla="*/ 1392 h 1415"/>
                  <a:gd name="T36" fmla="*/ 2887 w 2907"/>
                  <a:gd name="T37" fmla="*/ 1412 h 1415"/>
                  <a:gd name="T38" fmla="*/ 2797 w 2907"/>
                  <a:gd name="T39" fmla="*/ 1301 h 1415"/>
                  <a:gd name="T40" fmla="*/ 2797 w 2907"/>
                  <a:gd name="T41" fmla="*/ 1297 h 1415"/>
                  <a:gd name="T42" fmla="*/ 2748 w 2907"/>
                  <a:gd name="T43" fmla="*/ 1115 h 1415"/>
                  <a:gd name="T44" fmla="*/ 2733 w 2907"/>
                  <a:gd name="T45" fmla="*/ 1020 h 1415"/>
                  <a:gd name="T46" fmla="*/ 2733 w 2907"/>
                  <a:gd name="T47" fmla="*/ 823 h 1415"/>
                  <a:gd name="T48" fmla="*/ 2737 w 2907"/>
                  <a:gd name="T49" fmla="*/ 826 h 1415"/>
                  <a:gd name="T50" fmla="*/ 2645 w 2907"/>
                  <a:gd name="T51" fmla="*/ 704 h 1415"/>
                  <a:gd name="T52" fmla="*/ 2642 w 2907"/>
                  <a:gd name="T53" fmla="*/ 704 h 1415"/>
                  <a:gd name="T54" fmla="*/ 2551 w 2907"/>
                  <a:gd name="T55" fmla="*/ 491 h 1415"/>
                  <a:gd name="T56" fmla="*/ 2508 w 2907"/>
                  <a:gd name="T57" fmla="*/ 336 h 1415"/>
                  <a:gd name="T58" fmla="*/ 2574 w 2907"/>
                  <a:gd name="T59" fmla="*/ 478 h 1415"/>
                  <a:gd name="T60" fmla="*/ 2666 w 2907"/>
                  <a:gd name="T61" fmla="*/ 695 h 1415"/>
                  <a:gd name="T62" fmla="*/ 2666 w 2907"/>
                  <a:gd name="T63" fmla="*/ 692 h 1415"/>
                  <a:gd name="T64" fmla="*/ 2756 w 2907"/>
                  <a:gd name="T65" fmla="*/ 815 h 1415"/>
                  <a:gd name="T66" fmla="*/ 2756 w 2907"/>
                  <a:gd name="T67" fmla="*/ 823 h 1415"/>
                  <a:gd name="T68" fmla="*/ 2756 w 2907"/>
                  <a:gd name="T69" fmla="*/ 1020 h 1415"/>
                  <a:gd name="T70" fmla="*/ 2756 w 2907"/>
                  <a:gd name="T71" fmla="*/ 1016 h 1415"/>
                  <a:gd name="T72" fmla="*/ 2773 w 2907"/>
                  <a:gd name="T73" fmla="*/ 1108 h 1415"/>
                  <a:gd name="T74" fmla="*/ 2816 w 2907"/>
                  <a:gd name="T75" fmla="*/ 1293 h 1415"/>
                  <a:gd name="T76" fmla="*/ 2816 w 2907"/>
                  <a:gd name="T77" fmla="*/ 1289 h 1415"/>
                  <a:gd name="T78" fmla="*/ 2907 w 2907"/>
                  <a:gd name="T79" fmla="*/ 1396 h 1415"/>
                  <a:gd name="T80" fmla="*/ 2907 w 2907"/>
                  <a:gd name="T81" fmla="*/ 1408 h 1415"/>
                  <a:gd name="T82" fmla="*/ 2904 w 2907"/>
                  <a:gd name="T83" fmla="*/ 1412 h 1415"/>
                  <a:gd name="T84" fmla="*/ 2898 w 2907"/>
                  <a:gd name="T85" fmla="*/ 1415 h 1415"/>
                  <a:gd name="T86" fmla="*/ 648 w 2907"/>
                  <a:gd name="T87" fmla="*/ 1336 h 1415"/>
                  <a:gd name="T88" fmla="*/ 641 w 2907"/>
                  <a:gd name="T89" fmla="*/ 1333 h 1415"/>
                  <a:gd name="T90" fmla="*/ 637 w 2907"/>
                  <a:gd name="T91" fmla="*/ 1325 h 1415"/>
                  <a:gd name="T92" fmla="*/ 637 w 2907"/>
                  <a:gd name="T93" fmla="*/ 898 h 1415"/>
                  <a:gd name="T94" fmla="*/ 648 w 2907"/>
                  <a:gd name="T95" fmla="*/ 909 h 1415"/>
                  <a:gd name="T96" fmla="*/ 9 w 2907"/>
                  <a:gd name="T97" fmla="*/ 819 h 1415"/>
                  <a:gd name="T98" fmla="*/ 0 w 2907"/>
                  <a:gd name="T99" fmla="*/ 815 h 1415"/>
                  <a:gd name="T100" fmla="*/ 0 w 2907"/>
                  <a:gd name="T101" fmla="*/ 802 h 1415"/>
                  <a:gd name="T102" fmla="*/ 119 w 2907"/>
                  <a:gd name="T103" fmla="*/ 7 h 1415"/>
                  <a:gd name="T104" fmla="*/ 127 w 2907"/>
                  <a:gd name="T105" fmla="*/ 0 h 1415"/>
                  <a:gd name="T106" fmla="*/ 134 w 2907"/>
                  <a:gd name="T107" fmla="*/ 0 h 1415"/>
                  <a:gd name="T108" fmla="*/ 1927 w 2907"/>
                  <a:gd name="T109" fmla="*/ 123 h 1415"/>
                  <a:gd name="T110" fmla="*/ 1934 w 2907"/>
                  <a:gd name="T111" fmla="*/ 123 h 1415"/>
                  <a:gd name="T112" fmla="*/ 2068 w 2907"/>
                  <a:gd name="T113" fmla="*/ 245 h 1415"/>
                  <a:gd name="T114" fmla="*/ 2056 w 2907"/>
                  <a:gd name="T115" fmla="*/ 245 h 1415"/>
                  <a:gd name="T116" fmla="*/ 2302 w 2907"/>
                  <a:gd name="T117" fmla="*/ 166 h 1415"/>
                  <a:gd name="T118" fmla="*/ 2313 w 2907"/>
                  <a:gd name="T119" fmla="*/ 170 h 1415"/>
                  <a:gd name="T120" fmla="*/ 2523 w 2907"/>
                  <a:gd name="T121" fmla="*/ 320 h 1415"/>
                  <a:gd name="T122" fmla="*/ 2527 w 2907"/>
                  <a:gd name="T123" fmla="*/ 328 h 1415"/>
                  <a:gd name="T124" fmla="*/ 2574 w 2907"/>
                  <a:gd name="T125" fmla="*/ 478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7" h="1415">
                    <a:moveTo>
                      <a:pt x="2508" y="336"/>
                    </a:moveTo>
                    <a:lnTo>
                      <a:pt x="2512" y="341"/>
                    </a:lnTo>
                    <a:lnTo>
                      <a:pt x="2298" y="189"/>
                    </a:lnTo>
                    <a:lnTo>
                      <a:pt x="2310" y="189"/>
                    </a:lnTo>
                    <a:lnTo>
                      <a:pt x="2064" y="264"/>
                    </a:lnTo>
                    <a:lnTo>
                      <a:pt x="2053" y="264"/>
                    </a:lnTo>
                    <a:lnTo>
                      <a:pt x="1918" y="142"/>
                    </a:lnTo>
                    <a:lnTo>
                      <a:pt x="1927" y="146"/>
                    </a:lnTo>
                    <a:lnTo>
                      <a:pt x="131" y="24"/>
                    </a:lnTo>
                    <a:lnTo>
                      <a:pt x="142" y="11"/>
                    </a:lnTo>
                    <a:lnTo>
                      <a:pt x="24" y="806"/>
                    </a:lnTo>
                    <a:lnTo>
                      <a:pt x="12" y="795"/>
                    </a:lnTo>
                    <a:lnTo>
                      <a:pt x="648" y="886"/>
                    </a:lnTo>
                    <a:lnTo>
                      <a:pt x="656" y="890"/>
                    </a:lnTo>
                    <a:lnTo>
                      <a:pt x="661" y="898"/>
                    </a:lnTo>
                    <a:lnTo>
                      <a:pt x="661" y="1325"/>
                    </a:lnTo>
                    <a:lnTo>
                      <a:pt x="648" y="1312"/>
                    </a:lnTo>
                    <a:lnTo>
                      <a:pt x="2898" y="1392"/>
                    </a:lnTo>
                    <a:lnTo>
                      <a:pt x="2887" y="1412"/>
                    </a:lnTo>
                    <a:lnTo>
                      <a:pt x="2797" y="1301"/>
                    </a:lnTo>
                    <a:lnTo>
                      <a:pt x="2797" y="1297"/>
                    </a:lnTo>
                    <a:lnTo>
                      <a:pt x="2748" y="1115"/>
                    </a:lnTo>
                    <a:lnTo>
                      <a:pt x="2733" y="1020"/>
                    </a:lnTo>
                    <a:lnTo>
                      <a:pt x="2733" y="823"/>
                    </a:lnTo>
                    <a:lnTo>
                      <a:pt x="2737" y="826"/>
                    </a:lnTo>
                    <a:lnTo>
                      <a:pt x="2645" y="704"/>
                    </a:lnTo>
                    <a:lnTo>
                      <a:pt x="2642" y="704"/>
                    </a:lnTo>
                    <a:lnTo>
                      <a:pt x="2551" y="491"/>
                    </a:lnTo>
                    <a:lnTo>
                      <a:pt x="2508" y="336"/>
                    </a:lnTo>
                    <a:close/>
                    <a:moveTo>
                      <a:pt x="2574" y="478"/>
                    </a:moveTo>
                    <a:lnTo>
                      <a:pt x="2666" y="695"/>
                    </a:lnTo>
                    <a:lnTo>
                      <a:pt x="2666" y="692"/>
                    </a:lnTo>
                    <a:lnTo>
                      <a:pt x="2756" y="815"/>
                    </a:lnTo>
                    <a:lnTo>
                      <a:pt x="2756" y="823"/>
                    </a:lnTo>
                    <a:lnTo>
                      <a:pt x="2756" y="1020"/>
                    </a:lnTo>
                    <a:lnTo>
                      <a:pt x="2756" y="1016"/>
                    </a:lnTo>
                    <a:lnTo>
                      <a:pt x="2773" y="1108"/>
                    </a:lnTo>
                    <a:lnTo>
                      <a:pt x="2816" y="1293"/>
                    </a:lnTo>
                    <a:lnTo>
                      <a:pt x="2816" y="1289"/>
                    </a:lnTo>
                    <a:lnTo>
                      <a:pt x="2907" y="1396"/>
                    </a:lnTo>
                    <a:lnTo>
                      <a:pt x="2907" y="1408"/>
                    </a:lnTo>
                    <a:lnTo>
                      <a:pt x="2904" y="1412"/>
                    </a:lnTo>
                    <a:lnTo>
                      <a:pt x="2898" y="1415"/>
                    </a:lnTo>
                    <a:lnTo>
                      <a:pt x="648" y="1336"/>
                    </a:lnTo>
                    <a:lnTo>
                      <a:pt x="641" y="1333"/>
                    </a:lnTo>
                    <a:lnTo>
                      <a:pt x="637" y="1325"/>
                    </a:lnTo>
                    <a:lnTo>
                      <a:pt x="637" y="898"/>
                    </a:lnTo>
                    <a:lnTo>
                      <a:pt x="648" y="909"/>
                    </a:lnTo>
                    <a:lnTo>
                      <a:pt x="9" y="819"/>
                    </a:lnTo>
                    <a:lnTo>
                      <a:pt x="0" y="815"/>
                    </a:lnTo>
                    <a:lnTo>
                      <a:pt x="0" y="802"/>
                    </a:lnTo>
                    <a:lnTo>
                      <a:pt x="119" y="7"/>
                    </a:lnTo>
                    <a:lnTo>
                      <a:pt x="127" y="0"/>
                    </a:lnTo>
                    <a:lnTo>
                      <a:pt x="134" y="0"/>
                    </a:lnTo>
                    <a:lnTo>
                      <a:pt x="1927" y="123"/>
                    </a:lnTo>
                    <a:lnTo>
                      <a:pt x="1934" y="123"/>
                    </a:lnTo>
                    <a:lnTo>
                      <a:pt x="2068" y="245"/>
                    </a:lnTo>
                    <a:lnTo>
                      <a:pt x="2056" y="245"/>
                    </a:lnTo>
                    <a:lnTo>
                      <a:pt x="2302" y="166"/>
                    </a:lnTo>
                    <a:lnTo>
                      <a:pt x="2313" y="170"/>
                    </a:lnTo>
                    <a:lnTo>
                      <a:pt x="2523" y="320"/>
                    </a:lnTo>
                    <a:lnTo>
                      <a:pt x="2527" y="328"/>
                    </a:lnTo>
                    <a:lnTo>
                      <a:pt x="2574"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4" name="Freeform 179"/>
              <p:cNvSpPr>
                <a:spLocks/>
              </p:cNvSpPr>
              <p:nvPr/>
            </p:nvSpPr>
            <p:spPr bwMode="auto">
              <a:xfrm>
                <a:off x="1981" y="1602"/>
                <a:ext cx="722" cy="350"/>
              </a:xfrm>
              <a:custGeom>
                <a:avLst/>
                <a:gdLst>
                  <a:gd name="T0" fmla="*/ 2496 w 2886"/>
                  <a:gd name="T1" fmla="*/ 325 h 1401"/>
                  <a:gd name="T2" fmla="*/ 2500 w 2886"/>
                  <a:gd name="T3" fmla="*/ 330 h 1401"/>
                  <a:gd name="T4" fmla="*/ 2286 w 2886"/>
                  <a:gd name="T5" fmla="*/ 178 h 1401"/>
                  <a:gd name="T6" fmla="*/ 2298 w 2886"/>
                  <a:gd name="T7" fmla="*/ 178 h 1401"/>
                  <a:gd name="T8" fmla="*/ 2052 w 2886"/>
                  <a:gd name="T9" fmla="*/ 253 h 1401"/>
                  <a:gd name="T10" fmla="*/ 2041 w 2886"/>
                  <a:gd name="T11" fmla="*/ 253 h 1401"/>
                  <a:gd name="T12" fmla="*/ 1906 w 2886"/>
                  <a:gd name="T13" fmla="*/ 131 h 1401"/>
                  <a:gd name="T14" fmla="*/ 1915 w 2886"/>
                  <a:gd name="T15" fmla="*/ 135 h 1401"/>
                  <a:gd name="T16" fmla="*/ 119 w 2886"/>
                  <a:gd name="T17" fmla="*/ 13 h 1401"/>
                  <a:gd name="T18" fmla="*/ 130 w 2886"/>
                  <a:gd name="T19" fmla="*/ 0 h 1401"/>
                  <a:gd name="T20" fmla="*/ 12 w 2886"/>
                  <a:gd name="T21" fmla="*/ 795 h 1401"/>
                  <a:gd name="T22" fmla="*/ 0 w 2886"/>
                  <a:gd name="T23" fmla="*/ 784 h 1401"/>
                  <a:gd name="T24" fmla="*/ 636 w 2886"/>
                  <a:gd name="T25" fmla="*/ 875 h 1401"/>
                  <a:gd name="T26" fmla="*/ 644 w 2886"/>
                  <a:gd name="T27" fmla="*/ 879 h 1401"/>
                  <a:gd name="T28" fmla="*/ 649 w 2886"/>
                  <a:gd name="T29" fmla="*/ 887 h 1401"/>
                  <a:gd name="T30" fmla="*/ 649 w 2886"/>
                  <a:gd name="T31" fmla="*/ 1314 h 1401"/>
                  <a:gd name="T32" fmla="*/ 636 w 2886"/>
                  <a:gd name="T33" fmla="*/ 1301 h 1401"/>
                  <a:gd name="T34" fmla="*/ 2886 w 2886"/>
                  <a:gd name="T35" fmla="*/ 1381 h 1401"/>
                  <a:gd name="T36" fmla="*/ 2875 w 2886"/>
                  <a:gd name="T37" fmla="*/ 1401 h 1401"/>
                  <a:gd name="T38" fmla="*/ 2785 w 2886"/>
                  <a:gd name="T39" fmla="*/ 1290 h 1401"/>
                  <a:gd name="T40" fmla="*/ 2785 w 2886"/>
                  <a:gd name="T41" fmla="*/ 1286 h 1401"/>
                  <a:gd name="T42" fmla="*/ 2736 w 2886"/>
                  <a:gd name="T43" fmla="*/ 1104 h 1401"/>
                  <a:gd name="T44" fmla="*/ 2721 w 2886"/>
                  <a:gd name="T45" fmla="*/ 1009 h 1401"/>
                  <a:gd name="T46" fmla="*/ 2721 w 2886"/>
                  <a:gd name="T47" fmla="*/ 1009 h 1401"/>
                  <a:gd name="T48" fmla="*/ 2721 w 2886"/>
                  <a:gd name="T49" fmla="*/ 812 h 1401"/>
                  <a:gd name="T50" fmla="*/ 2725 w 2886"/>
                  <a:gd name="T51" fmla="*/ 815 h 1401"/>
                  <a:gd name="T52" fmla="*/ 2633 w 2886"/>
                  <a:gd name="T53" fmla="*/ 693 h 1401"/>
                  <a:gd name="T54" fmla="*/ 2630 w 2886"/>
                  <a:gd name="T55" fmla="*/ 693 h 1401"/>
                  <a:gd name="T56" fmla="*/ 2539 w 2886"/>
                  <a:gd name="T57" fmla="*/ 480 h 1401"/>
                  <a:gd name="T58" fmla="*/ 2496 w 2886"/>
                  <a:gd name="T59" fmla="*/ 325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6" h="1401">
                    <a:moveTo>
                      <a:pt x="2496" y="325"/>
                    </a:moveTo>
                    <a:lnTo>
                      <a:pt x="2500" y="330"/>
                    </a:lnTo>
                    <a:lnTo>
                      <a:pt x="2286" y="178"/>
                    </a:lnTo>
                    <a:lnTo>
                      <a:pt x="2298" y="178"/>
                    </a:lnTo>
                    <a:lnTo>
                      <a:pt x="2052" y="253"/>
                    </a:lnTo>
                    <a:lnTo>
                      <a:pt x="2041" y="253"/>
                    </a:lnTo>
                    <a:lnTo>
                      <a:pt x="1906" y="131"/>
                    </a:lnTo>
                    <a:lnTo>
                      <a:pt x="1915" y="135"/>
                    </a:lnTo>
                    <a:lnTo>
                      <a:pt x="119" y="13"/>
                    </a:lnTo>
                    <a:lnTo>
                      <a:pt x="130" y="0"/>
                    </a:lnTo>
                    <a:lnTo>
                      <a:pt x="12" y="795"/>
                    </a:lnTo>
                    <a:lnTo>
                      <a:pt x="0" y="784"/>
                    </a:lnTo>
                    <a:lnTo>
                      <a:pt x="636" y="875"/>
                    </a:lnTo>
                    <a:lnTo>
                      <a:pt x="644" y="879"/>
                    </a:lnTo>
                    <a:lnTo>
                      <a:pt x="649" y="887"/>
                    </a:lnTo>
                    <a:lnTo>
                      <a:pt x="649" y="1314"/>
                    </a:lnTo>
                    <a:lnTo>
                      <a:pt x="636" y="1301"/>
                    </a:lnTo>
                    <a:lnTo>
                      <a:pt x="2886" y="1381"/>
                    </a:lnTo>
                    <a:lnTo>
                      <a:pt x="2875" y="1401"/>
                    </a:lnTo>
                    <a:lnTo>
                      <a:pt x="2785" y="1290"/>
                    </a:lnTo>
                    <a:lnTo>
                      <a:pt x="2785" y="1286"/>
                    </a:lnTo>
                    <a:lnTo>
                      <a:pt x="2736" y="1104"/>
                    </a:lnTo>
                    <a:lnTo>
                      <a:pt x="2721" y="1009"/>
                    </a:lnTo>
                    <a:lnTo>
                      <a:pt x="2721" y="1009"/>
                    </a:lnTo>
                    <a:lnTo>
                      <a:pt x="2721" y="812"/>
                    </a:lnTo>
                    <a:lnTo>
                      <a:pt x="2725" y="815"/>
                    </a:lnTo>
                    <a:lnTo>
                      <a:pt x="2633" y="693"/>
                    </a:lnTo>
                    <a:lnTo>
                      <a:pt x="2630" y="693"/>
                    </a:lnTo>
                    <a:lnTo>
                      <a:pt x="2539" y="480"/>
                    </a:lnTo>
                    <a:lnTo>
                      <a:pt x="2496" y="32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5" name="Freeform 180"/>
              <p:cNvSpPr>
                <a:spLocks/>
              </p:cNvSpPr>
              <p:nvPr/>
            </p:nvSpPr>
            <p:spPr bwMode="auto">
              <a:xfrm>
                <a:off x="1978" y="1599"/>
                <a:ext cx="727" cy="354"/>
              </a:xfrm>
              <a:custGeom>
                <a:avLst/>
                <a:gdLst>
                  <a:gd name="T0" fmla="*/ 2574 w 2907"/>
                  <a:gd name="T1" fmla="*/ 478 h 1415"/>
                  <a:gd name="T2" fmla="*/ 2666 w 2907"/>
                  <a:gd name="T3" fmla="*/ 695 h 1415"/>
                  <a:gd name="T4" fmla="*/ 2666 w 2907"/>
                  <a:gd name="T5" fmla="*/ 692 h 1415"/>
                  <a:gd name="T6" fmla="*/ 2756 w 2907"/>
                  <a:gd name="T7" fmla="*/ 815 h 1415"/>
                  <a:gd name="T8" fmla="*/ 2756 w 2907"/>
                  <a:gd name="T9" fmla="*/ 823 h 1415"/>
                  <a:gd name="T10" fmla="*/ 2756 w 2907"/>
                  <a:gd name="T11" fmla="*/ 1020 h 1415"/>
                  <a:gd name="T12" fmla="*/ 2756 w 2907"/>
                  <a:gd name="T13" fmla="*/ 1016 h 1415"/>
                  <a:gd name="T14" fmla="*/ 2773 w 2907"/>
                  <a:gd name="T15" fmla="*/ 1108 h 1415"/>
                  <a:gd name="T16" fmla="*/ 2816 w 2907"/>
                  <a:gd name="T17" fmla="*/ 1293 h 1415"/>
                  <a:gd name="T18" fmla="*/ 2816 w 2907"/>
                  <a:gd name="T19" fmla="*/ 1289 h 1415"/>
                  <a:gd name="T20" fmla="*/ 2907 w 2907"/>
                  <a:gd name="T21" fmla="*/ 1396 h 1415"/>
                  <a:gd name="T22" fmla="*/ 2907 w 2907"/>
                  <a:gd name="T23" fmla="*/ 1408 h 1415"/>
                  <a:gd name="T24" fmla="*/ 2904 w 2907"/>
                  <a:gd name="T25" fmla="*/ 1412 h 1415"/>
                  <a:gd name="T26" fmla="*/ 2898 w 2907"/>
                  <a:gd name="T27" fmla="*/ 1415 h 1415"/>
                  <a:gd name="T28" fmla="*/ 648 w 2907"/>
                  <a:gd name="T29" fmla="*/ 1336 h 1415"/>
                  <a:gd name="T30" fmla="*/ 641 w 2907"/>
                  <a:gd name="T31" fmla="*/ 1333 h 1415"/>
                  <a:gd name="T32" fmla="*/ 637 w 2907"/>
                  <a:gd name="T33" fmla="*/ 1325 h 1415"/>
                  <a:gd name="T34" fmla="*/ 637 w 2907"/>
                  <a:gd name="T35" fmla="*/ 898 h 1415"/>
                  <a:gd name="T36" fmla="*/ 648 w 2907"/>
                  <a:gd name="T37" fmla="*/ 909 h 1415"/>
                  <a:gd name="T38" fmla="*/ 9 w 2907"/>
                  <a:gd name="T39" fmla="*/ 819 h 1415"/>
                  <a:gd name="T40" fmla="*/ 0 w 2907"/>
                  <a:gd name="T41" fmla="*/ 815 h 1415"/>
                  <a:gd name="T42" fmla="*/ 0 w 2907"/>
                  <a:gd name="T43" fmla="*/ 802 h 1415"/>
                  <a:gd name="T44" fmla="*/ 119 w 2907"/>
                  <a:gd name="T45" fmla="*/ 7 h 1415"/>
                  <a:gd name="T46" fmla="*/ 127 w 2907"/>
                  <a:gd name="T47" fmla="*/ 0 h 1415"/>
                  <a:gd name="T48" fmla="*/ 134 w 2907"/>
                  <a:gd name="T49" fmla="*/ 0 h 1415"/>
                  <a:gd name="T50" fmla="*/ 1927 w 2907"/>
                  <a:gd name="T51" fmla="*/ 123 h 1415"/>
                  <a:gd name="T52" fmla="*/ 1934 w 2907"/>
                  <a:gd name="T53" fmla="*/ 123 h 1415"/>
                  <a:gd name="T54" fmla="*/ 2068 w 2907"/>
                  <a:gd name="T55" fmla="*/ 245 h 1415"/>
                  <a:gd name="T56" fmla="*/ 2056 w 2907"/>
                  <a:gd name="T57" fmla="*/ 245 h 1415"/>
                  <a:gd name="T58" fmla="*/ 2302 w 2907"/>
                  <a:gd name="T59" fmla="*/ 166 h 1415"/>
                  <a:gd name="T60" fmla="*/ 2313 w 2907"/>
                  <a:gd name="T61" fmla="*/ 170 h 1415"/>
                  <a:gd name="T62" fmla="*/ 2523 w 2907"/>
                  <a:gd name="T63" fmla="*/ 320 h 1415"/>
                  <a:gd name="T64" fmla="*/ 2527 w 2907"/>
                  <a:gd name="T65" fmla="*/ 328 h 1415"/>
                  <a:gd name="T66" fmla="*/ 2574 w 2907"/>
                  <a:gd name="T67" fmla="*/ 478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1415">
                    <a:moveTo>
                      <a:pt x="2574" y="478"/>
                    </a:moveTo>
                    <a:lnTo>
                      <a:pt x="2666" y="695"/>
                    </a:lnTo>
                    <a:lnTo>
                      <a:pt x="2666" y="692"/>
                    </a:lnTo>
                    <a:lnTo>
                      <a:pt x="2756" y="815"/>
                    </a:lnTo>
                    <a:lnTo>
                      <a:pt x="2756" y="823"/>
                    </a:lnTo>
                    <a:lnTo>
                      <a:pt x="2756" y="1020"/>
                    </a:lnTo>
                    <a:lnTo>
                      <a:pt x="2756" y="1016"/>
                    </a:lnTo>
                    <a:lnTo>
                      <a:pt x="2773" y="1108"/>
                    </a:lnTo>
                    <a:lnTo>
                      <a:pt x="2816" y="1293"/>
                    </a:lnTo>
                    <a:lnTo>
                      <a:pt x="2816" y="1289"/>
                    </a:lnTo>
                    <a:lnTo>
                      <a:pt x="2907" y="1396"/>
                    </a:lnTo>
                    <a:lnTo>
                      <a:pt x="2907" y="1408"/>
                    </a:lnTo>
                    <a:lnTo>
                      <a:pt x="2904" y="1412"/>
                    </a:lnTo>
                    <a:lnTo>
                      <a:pt x="2898" y="1415"/>
                    </a:lnTo>
                    <a:lnTo>
                      <a:pt x="648" y="1336"/>
                    </a:lnTo>
                    <a:lnTo>
                      <a:pt x="641" y="1333"/>
                    </a:lnTo>
                    <a:lnTo>
                      <a:pt x="637" y="1325"/>
                    </a:lnTo>
                    <a:lnTo>
                      <a:pt x="637" y="898"/>
                    </a:lnTo>
                    <a:lnTo>
                      <a:pt x="648" y="909"/>
                    </a:lnTo>
                    <a:lnTo>
                      <a:pt x="9" y="819"/>
                    </a:lnTo>
                    <a:lnTo>
                      <a:pt x="0" y="815"/>
                    </a:lnTo>
                    <a:lnTo>
                      <a:pt x="0" y="802"/>
                    </a:lnTo>
                    <a:lnTo>
                      <a:pt x="119" y="7"/>
                    </a:lnTo>
                    <a:lnTo>
                      <a:pt x="127" y="0"/>
                    </a:lnTo>
                    <a:lnTo>
                      <a:pt x="134" y="0"/>
                    </a:lnTo>
                    <a:lnTo>
                      <a:pt x="1927" y="123"/>
                    </a:lnTo>
                    <a:lnTo>
                      <a:pt x="1934" y="123"/>
                    </a:lnTo>
                    <a:lnTo>
                      <a:pt x="2068" y="245"/>
                    </a:lnTo>
                    <a:lnTo>
                      <a:pt x="2056" y="245"/>
                    </a:lnTo>
                    <a:lnTo>
                      <a:pt x="2302" y="166"/>
                    </a:lnTo>
                    <a:lnTo>
                      <a:pt x="2313" y="170"/>
                    </a:lnTo>
                    <a:lnTo>
                      <a:pt x="2523" y="320"/>
                    </a:lnTo>
                    <a:lnTo>
                      <a:pt x="2527" y="328"/>
                    </a:lnTo>
                    <a:lnTo>
                      <a:pt x="2574" y="47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6" name="Freeform 181"/>
              <p:cNvSpPr>
                <a:spLocks/>
              </p:cNvSpPr>
              <p:nvPr/>
            </p:nvSpPr>
            <p:spPr bwMode="auto">
              <a:xfrm>
                <a:off x="1500" y="1766"/>
                <a:ext cx="640" cy="478"/>
              </a:xfrm>
              <a:custGeom>
                <a:avLst/>
                <a:gdLst>
                  <a:gd name="T0" fmla="*/ 2563 w 2563"/>
                  <a:gd name="T1" fmla="*/ 656 h 1913"/>
                  <a:gd name="T2" fmla="*/ 2563 w 2563"/>
                  <a:gd name="T3" fmla="*/ 229 h 1913"/>
                  <a:gd name="T4" fmla="*/ 1927 w 2563"/>
                  <a:gd name="T5" fmla="*/ 133 h 1913"/>
                  <a:gd name="T6" fmla="*/ 317 w 2563"/>
                  <a:gd name="T7" fmla="*/ 0 h 1913"/>
                  <a:gd name="T8" fmla="*/ 0 w 2563"/>
                  <a:gd name="T9" fmla="*/ 1652 h 1913"/>
                  <a:gd name="T10" fmla="*/ 2136 w 2563"/>
                  <a:gd name="T11" fmla="*/ 1882 h 1913"/>
                  <a:gd name="T12" fmla="*/ 2500 w 2563"/>
                  <a:gd name="T13" fmla="*/ 1913 h 1913"/>
                  <a:gd name="T14" fmla="*/ 2563 w 2563"/>
                  <a:gd name="T15" fmla="*/ 656 h 1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3" h="1913">
                    <a:moveTo>
                      <a:pt x="2563" y="656"/>
                    </a:moveTo>
                    <a:lnTo>
                      <a:pt x="2563" y="229"/>
                    </a:lnTo>
                    <a:lnTo>
                      <a:pt x="1927" y="133"/>
                    </a:lnTo>
                    <a:lnTo>
                      <a:pt x="317" y="0"/>
                    </a:lnTo>
                    <a:lnTo>
                      <a:pt x="0" y="1652"/>
                    </a:lnTo>
                    <a:lnTo>
                      <a:pt x="2136" y="1882"/>
                    </a:lnTo>
                    <a:lnTo>
                      <a:pt x="2500" y="1913"/>
                    </a:lnTo>
                    <a:lnTo>
                      <a:pt x="2563" y="656"/>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7" name="Freeform 182"/>
              <p:cNvSpPr>
                <a:spLocks noEditPoints="1"/>
              </p:cNvSpPr>
              <p:nvPr/>
            </p:nvSpPr>
            <p:spPr bwMode="auto">
              <a:xfrm>
                <a:off x="1497" y="1763"/>
                <a:ext cx="647" cy="485"/>
              </a:xfrm>
              <a:custGeom>
                <a:avLst/>
                <a:gdLst>
                  <a:gd name="T0" fmla="*/ 2563 w 2587"/>
                  <a:gd name="T1" fmla="*/ 669 h 1938"/>
                  <a:gd name="T2" fmla="*/ 2563 w 2587"/>
                  <a:gd name="T3" fmla="*/ 242 h 1938"/>
                  <a:gd name="T4" fmla="*/ 2571 w 2587"/>
                  <a:gd name="T5" fmla="*/ 253 h 1938"/>
                  <a:gd name="T6" fmla="*/ 1935 w 2587"/>
                  <a:gd name="T7" fmla="*/ 159 h 1938"/>
                  <a:gd name="T8" fmla="*/ 328 w 2587"/>
                  <a:gd name="T9" fmla="*/ 24 h 1938"/>
                  <a:gd name="T10" fmla="*/ 339 w 2587"/>
                  <a:gd name="T11" fmla="*/ 13 h 1938"/>
                  <a:gd name="T12" fmla="*/ 24 w 2587"/>
                  <a:gd name="T13" fmla="*/ 1665 h 1938"/>
                  <a:gd name="T14" fmla="*/ 11 w 2587"/>
                  <a:gd name="T15" fmla="*/ 1653 h 1938"/>
                  <a:gd name="T16" fmla="*/ 2152 w 2587"/>
                  <a:gd name="T17" fmla="*/ 1882 h 1938"/>
                  <a:gd name="T18" fmla="*/ 2511 w 2587"/>
                  <a:gd name="T19" fmla="*/ 1914 h 1938"/>
                  <a:gd name="T20" fmla="*/ 2499 w 2587"/>
                  <a:gd name="T21" fmla="*/ 1922 h 1938"/>
                  <a:gd name="T22" fmla="*/ 2563 w 2587"/>
                  <a:gd name="T23" fmla="*/ 669 h 1938"/>
                  <a:gd name="T24" fmla="*/ 2523 w 2587"/>
                  <a:gd name="T25" fmla="*/ 1926 h 1938"/>
                  <a:gd name="T26" fmla="*/ 2520 w 2587"/>
                  <a:gd name="T27" fmla="*/ 1935 h 1938"/>
                  <a:gd name="T28" fmla="*/ 2511 w 2587"/>
                  <a:gd name="T29" fmla="*/ 1938 h 1938"/>
                  <a:gd name="T30" fmla="*/ 2147 w 2587"/>
                  <a:gd name="T31" fmla="*/ 1907 h 1938"/>
                  <a:gd name="T32" fmla="*/ 7 w 2587"/>
                  <a:gd name="T33" fmla="*/ 1678 h 1938"/>
                  <a:gd name="T34" fmla="*/ 0 w 2587"/>
                  <a:gd name="T35" fmla="*/ 1673 h 1938"/>
                  <a:gd name="T36" fmla="*/ 0 w 2587"/>
                  <a:gd name="T37" fmla="*/ 1661 h 1938"/>
                  <a:gd name="T38" fmla="*/ 317 w 2587"/>
                  <a:gd name="T39" fmla="*/ 9 h 1938"/>
                  <a:gd name="T40" fmla="*/ 320 w 2587"/>
                  <a:gd name="T41" fmla="*/ 0 h 1938"/>
                  <a:gd name="T42" fmla="*/ 328 w 2587"/>
                  <a:gd name="T43" fmla="*/ 0 h 1938"/>
                  <a:gd name="T44" fmla="*/ 1938 w 2587"/>
                  <a:gd name="T45" fmla="*/ 135 h 1938"/>
                  <a:gd name="T46" fmla="*/ 2574 w 2587"/>
                  <a:gd name="T47" fmla="*/ 230 h 1938"/>
                  <a:gd name="T48" fmla="*/ 2582 w 2587"/>
                  <a:gd name="T49" fmla="*/ 234 h 1938"/>
                  <a:gd name="T50" fmla="*/ 2587 w 2587"/>
                  <a:gd name="T51" fmla="*/ 242 h 1938"/>
                  <a:gd name="T52" fmla="*/ 2587 w 2587"/>
                  <a:gd name="T53" fmla="*/ 669 h 1938"/>
                  <a:gd name="T54" fmla="*/ 2523 w 2587"/>
                  <a:gd name="T55" fmla="*/ 1926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87" h="1938">
                    <a:moveTo>
                      <a:pt x="2563" y="669"/>
                    </a:moveTo>
                    <a:lnTo>
                      <a:pt x="2563" y="242"/>
                    </a:lnTo>
                    <a:lnTo>
                      <a:pt x="2571" y="253"/>
                    </a:lnTo>
                    <a:lnTo>
                      <a:pt x="1935" y="159"/>
                    </a:lnTo>
                    <a:lnTo>
                      <a:pt x="328" y="24"/>
                    </a:lnTo>
                    <a:lnTo>
                      <a:pt x="339" y="13"/>
                    </a:lnTo>
                    <a:lnTo>
                      <a:pt x="24" y="1665"/>
                    </a:lnTo>
                    <a:lnTo>
                      <a:pt x="11" y="1653"/>
                    </a:lnTo>
                    <a:lnTo>
                      <a:pt x="2152" y="1882"/>
                    </a:lnTo>
                    <a:lnTo>
                      <a:pt x="2511" y="1914"/>
                    </a:lnTo>
                    <a:lnTo>
                      <a:pt x="2499" y="1922"/>
                    </a:lnTo>
                    <a:lnTo>
                      <a:pt x="2563" y="669"/>
                    </a:lnTo>
                    <a:close/>
                    <a:moveTo>
                      <a:pt x="2523" y="1926"/>
                    </a:moveTo>
                    <a:lnTo>
                      <a:pt x="2520" y="1935"/>
                    </a:lnTo>
                    <a:lnTo>
                      <a:pt x="2511" y="1938"/>
                    </a:lnTo>
                    <a:lnTo>
                      <a:pt x="2147" y="1907"/>
                    </a:lnTo>
                    <a:lnTo>
                      <a:pt x="7" y="1678"/>
                    </a:lnTo>
                    <a:lnTo>
                      <a:pt x="0" y="1673"/>
                    </a:lnTo>
                    <a:lnTo>
                      <a:pt x="0" y="1661"/>
                    </a:lnTo>
                    <a:lnTo>
                      <a:pt x="317" y="9"/>
                    </a:lnTo>
                    <a:lnTo>
                      <a:pt x="320" y="0"/>
                    </a:lnTo>
                    <a:lnTo>
                      <a:pt x="328" y="0"/>
                    </a:lnTo>
                    <a:lnTo>
                      <a:pt x="1938" y="135"/>
                    </a:lnTo>
                    <a:lnTo>
                      <a:pt x="2574" y="230"/>
                    </a:lnTo>
                    <a:lnTo>
                      <a:pt x="2582" y="234"/>
                    </a:lnTo>
                    <a:lnTo>
                      <a:pt x="2587" y="242"/>
                    </a:lnTo>
                    <a:lnTo>
                      <a:pt x="2587" y="669"/>
                    </a:lnTo>
                    <a:lnTo>
                      <a:pt x="2523" y="19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8" name="Freeform 183"/>
              <p:cNvSpPr>
                <a:spLocks/>
              </p:cNvSpPr>
              <p:nvPr/>
            </p:nvSpPr>
            <p:spPr bwMode="auto">
              <a:xfrm>
                <a:off x="1500" y="1766"/>
                <a:ext cx="639" cy="477"/>
              </a:xfrm>
              <a:custGeom>
                <a:avLst/>
                <a:gdLst>
                  <a:gd name="T0" fmla="*/ 2552 w 2560"/>
                  <a:gd name="T1" fmla="*/ 656 h 1909"/>
                  <a:gd name="T2" fmla="*/ 2552 w 2560"/>
                  <a:gd name="T3" fmla="*/ 229 h 1909"/>
                  <a:gd name="T4" fmla="*/ 2560 w 2560"/>
                  <a:gd name="T5" fmla="*/ 240 h 1909"/>
                  <a:gd name="T6" fmla="*/ 1924 w 2560"/>
                  <a:gd name="T7" fmla="*/ 146 h 1909"/>
                  <a:gd name="T8" fmla="*/ 317 w 2560"/>
                  <a:gd name="T9" fmla="*/ 11 h 1909"/>
                  <a:gd name="T10" fmla="*/ 328 w 2560"/>
                  <a:gd name="T11" fmla="*/ 0 h 1909"/>
                  <a:gd name="T12" fmla="*/ 13 w 2560"/>
                  <a:gd name="T13" fmla="*/ 1652 h 1909"/>
                  <a:gd name="T14" fmla="*/ 0 w 2560"/>
                  <a:gd name="T15" fmla="*/ 1640 h 1909"/>
                  <a:gd name="T16" fmla="*/ 2141 w 2560"/>
                  <a:gd name="T17" fmla="*/ 1869 h 1909"/>
                  <a:gd name="T18" fmla="*/ 2500 w 2560"/>
                  <a:gd name="T19" fmla="*/ 1901 h 1909"/>
                  <a:gd name="T20" fmla="*/ 2488 w 2560"/>
                  <a:gd name="T21" fmla="*/ 1909 h 1909"/>
                  <a:gd name="T22" fmla="*/ 2552 w 2560"/>
                  <a:gd name="T23" fmla="*/ 656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0" h="1909">
                    <a:moveTo>
                      <a:pt x="2552" y="656"/>
                    </a:moveTo>
                    <a:lnTo>
                      <a:pt x="2552" y="229"/>
                    </a:lnTo>
                    <a:lnTo>
                      <a:pt x="2560" y="240"/>
                    </a:lnTo>
                    <a:lnTo>
                      <a:pt x="1924" y="146"/>
                    </a:lnTo>
                    <a:lnTo>
                      <a:pt x="317" y="11"/>
                    </a:lnTo>
                    <a:lnTo>
                      <a:pt x="328" y="0"/>
                    </a:lnTo>
                    <a:lnTo>
                      <a:pt x="13" y="1652"/>
                    </a:lnTo>
                    <a:lnTo>
                      <a:pt x="0" y="1640"/>
                    </a:lnTo>
                    <a:lnTo>
                      <a:pt x="2141" y="1869"/>
                    </a:lnTo>
                    <a:lnTo>
                      <a:pt x="2500" y="1901"/>
                    </a:lnTo>
                    <a:lnTo>
                      <a:pt x="2488" y="1909"/>
                    </a:lnTo>
                    <a:lnTo>
                      <a:pt x="2552" y="65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9" name="Freeform 184"/>
              <p:cNvSpPr>
                <a:spLocks/>
              </p:cNvSpPr>
              <p:nvPr/>
            </p:nvSpPr>
            <p:spPr bwMode="auto">
              <a:xfrm>
                <a:off x="1497" y="1763"/>
                <a:ext cx="647" cy="485"/>
              </a:xfrm>
              <a:custGeom>
                <a:avLst/>
                <a:gdLst>
                  <a:gd name="T0" fmla="*/ 2523 w 2587"/>
                  <a:gd name="T1" fmla="*/ 1926 h 1938"/>
                  <a:gd name="T2" fmla="*/ 2520 w 2587"/>
                  <a:gd name="T3" fmla="*/ 1935 h 1938"/>
                  <a:gd name="T4" fmla="*/ 2511 w 2587"/>
                  <a:gd name="T5" fmla="*/ 1938 h 1938"/>
                  <a:gd name="T6" fmla="*/ 2147 w 2587"/>
                  <a:gd name="T7" fmla="*/ 1907 h 1938"/>
                  <a:gd name="T8" fmla="*/ 7 w 2587"/>
                  <a:gd name="T9" fmla="*/ 1678 h 1938"/>
                  <a:gd name="T10" fmla="*/ 0 w 2587"/>
                  <a:gd name="T11" fmla="*/ 1673 h 1938"/>
                  <a:gd name="T12" fmla="*/ 0 w 2587"/>
                  <a:gd name="T13" fmla="*/ 1661 h 1938"/>
                  <a:gd name="T14" fmla="*/ 317 w 2587"/>
                  <a:gd name="T15" fmla="*/ 9 h 1938"/>
                  <a:gd name="T16" fmla="*/ 320 w 2587"/>
                  <a:gd name="T17" fmla="*/ 0 h 1938"/>
                  <a:gd name="T18" fmla="*/ 328 w 2587"/>
                  <a:gd name="T19" fmla="*/ 0 h 1938"/>
                  <a:gd name="T20" fmla="*/ 1938 w 2587"/>
                  <a:gd name="T21" fmla="*/ 135 h 1938"/>
                  <a:gd name="T22" fmla="*/ 2574 w 2587"/>
                  <a:gd name="T23" fmla="*/ 230 h 1938"/>
                  <a:gd name="T24" fmla="*/ 2582 w 2587"/>
                  <a:gd name="T25" fmla="*/ 234 h 1938"/>
                  <a:gd name="T26" fmla="*/ 2587 w 2587"/>
                  <a:gd name="T27" fmla="*/ 242 h 1938"/>
                  <a:gd name="T28" fmla="*/ 2587 w 2587"/>
                  <a:gd name="T29" fmla="*/ 669 h 1938"/>
                  <a:gd name="T30" fmla="*/ 2523 w 2587"/>
                  <a:gd name="T31" fmla="*/ 1926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7" h="1938">
                    <a:moveTo>
                      <a:pt x="2523" y="1926"/>
                    </a:moveTo>
                    <a:lnTo>
                      <a:pt x="2520" y="1935"/>
                    </a:lnTo>
                    <a:lnTo>
                      <a:pt x="2511" y="1938"/>
                    </a:lnTo>
                    <a:lnTo>
                      <a:pt x="2147" y="1907"/>
                    </a:lnTo>
                    <a:lnTo>
                      <a:pt x="7" y="1678"/>
                    </a:lnTo>
                    <a:lnTo>
                      <a:pt x="0" y="1673"/>
                    </a:lnTo>
                    <a:lnTo>
                      <a:pt x="0" y="1661"/>
                    </a:lnTo>
                    <a:lnTo>
                      <a:pt x="317" y="9"/>
                    </a:lnTo>
                    <a:lnTo>
                      <a:pt x="320" y="0"/>
                    </a:lnTo>
                    <a:lnTo>
                      <a:pt x="328" y="0"/>
                    </a:lnTo>
                    <a:lnTo>
                      <a:pt x="1938" y="135"/>
                    </a:lnTo>
                    <a:lnTo>
                      <a:pt x="2574" y="230"/>
                    </a:lnTo>
                    <a:lnTo>
                      <a:pt x="2582" y="234"/>
                    </a:lnTo>
                    <a:lnTo>
                      <a:pt x="2587" y="242"/>
                    </a:lnTo>
                    <a:lnTo>
                      <a:pt x="2587" y="669"/>
                    </a:lnTo>
                    <a:lnTo>
                      <a:pt x="2523" y="192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0" name="Freeform 185"/>
              <p:cNvSpPr>
                <a:spLocks/>
              </p:cNvSpPr>
              <p:nvPr/>
            </p:nvSpPr>
            <p:spPr bwMode="auto">
              <a:xfrm>
                <a:off x="1500" y="1766"/>
                <a:ext cx="640" cy="478"/>
              </a:xfrm>
              <a:custGeom>
                <a:avLst/>
                <a:gdLst>
                  <a:gd name="T0" fmla="*/ 2563 w 2563"/>
                  <a:gd name="T1" fmla="*/ 656 h 1913"/>
                  <a:gd name="T2" fmla="*/ 2563 w 2563"/>
                  <a:gd name="T3" fmla="*/ 229 h 1913"/>
                  <a:gd name="T4" fmla="*/ 1927 w 2563"/>
                  <a:gd name="T5" fmla="*/ 133 h 1913"/>
                  <a:gd name="T6" fmla="*/ 317 w 2563"/>
                  <a:gd name="T7" fmla="*/ 0 h 1913"/>
                  <a:gd name="T8" fmla="*/ 0 w 2563"/>
                  <a:gd name="T9" fmla="*/ 1652 h 1913"/>
                  <a:gd name="T10" fmla="*/ 2136 w 2563"/>
                  <a:gd name="T11" fmla="*/ 1882 h 1913"/>
                  <a:gd name="T12" fmla="*/ 2500 w 2563"/>
                  <a:gd name="T13" fmla="*/ 1913 h 1913"/>
                  <a:gd name="T14" fmla="*/ 2563 w 2563"/>
                  <a:gd name="T15" fmla="*/ 656 h 1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3" h="1913">
                    <a:moveTo>
                      <a:pt x="2563" y="656"/>
                    </a:moveTo>
                    <a:lnTo>
                      <a:pt x="2563" y="229"/>
                    </a:lnTo>
                    <a:lnTo>
                      <a:pt x="1927" y="133"/>
                    </a:lnTo>
                    <a:lnTo>
                      <a:pt x="317" y="0"/>
                    </a:lnTo>
                    <a:lnTo>
                      <a:pt x="0" y="1652"/>
                    </a:lnTo>
                    <a:lnTo>
                      <a:pt x="2136" y="1882"/>
                    </a:lnTo>
                    <a:lnTo>
                      <a:pt x="2500" y="1913"/>
                    </a:lnTo>
                    <a:lnTo>
                      <a:pt x="2563" y="656"/>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1" name="Freeform 186"/>
              <p:cNvSpPr>
                <a:spLocks noEditPoints="1"/>
              </p:cNvSpPr>
              <p:nvPr/>
            </p:nvSpPr>
            <p:spPr bwMode="auto">
              <a:xfrm>
                <a:off x="1497" y="1763"/>
                <a:ext cx="647" cy="485"/>
              </a:xfrm>
              <a:custGeom>
                <a:avLst/>
                <a:gdLst>
                  <a:gd name="T0" fmla="*/ 2563 w 2587"/>
                  <a:gd name="T1" fmla="*/ 669 h 1938"/>
                  <a:gd name="T2" fmla="*/ 2563 w 2587"/>
                  <a:gd name="T3" fmla="*/ 242 h 1938"/>
                  <a:gd name="T4" fmla="*/ 2571 w 2587"/>
                  <a:gd name="T5" fmla="*/ 253 h 1938"/>
                  <a:gd name="T6" fmla="*/ 1935 w 2587"/>
                  <a:gd name="T7" fmla="*/ 159 h 1938"/>
                  <a:gd name="T8" fmla="*/ 328 w 2587"/>
                  <a:gd name="T9" fmla="*/ 24 h 1938"/>
                  <a:gd name="T10" fmla="*/ 339 w 2587"/>
                  <a:gd name="T11" fmla="*/ 13 h 1938"/>
                  <a:gd name="T12" fmla="*/ 24 w 2587"/>
                  <a:gd name="T13" fmla="*/ 1665 h 1938"/>
                  <a:gd name="T14" fmla="*/ 11 w 2587"/>
                  <a:gd name="T15" fmla="*/ 1653 h 1938"/>
                  <a:gd name="T16" fmla="*/ 2152 w 2587"/>
                  <a:gd name="T17" fmla="*/ 1882 h 1938"/>
                  <a:gd name="T18" fmla="*/ 2511 w 2587"/>
                  <a:gd name="T19" fmla="*/ 1914 h 1938"/>
                  <a:gd name="T20" fmla="*/ 2499 w 2587"/>
                  <a:gd name="T21" fmla="*/ 1922 h 1938"/>
                  <a:gd name="T22" fmla="*/ 2563 w 2587"/>
                  <a:gd name="T23" fmla="*/ 669 h 1938"/>
                  <a:gd name="T24" fmla="*/ 2523 w 2587"/>
                  <a:gd name="T25" fmla="*/ 1926 h 1938"/>
                  <a:gd name="T26" fmla="*/ 2520 w 2587"/>
                  <a:gd name="T27" fmla="*/ 1935 h 1938"/>
                  <a:gd name="T28" fmla="*/ 2511 w 2587"/>
                  <a:gd name="T29" fmla="*/ 1938 h 1938"/>
                  <a:gd name="T30" fmla="*/ 2147 w 2587"/>
                  <a:gd name="T31" fmla="*/ 1907 h 1938"/>
                  <a:gd name="T32" fmla="*/ 7 w 2587"/>
                  <a:gd name="T33" fmla="*/ 1678 h 1938"/>
                  <a:gd name="T34" fmla="*/ 0 w 2587"/>
                  <a:gd name="T35" fmla="*/ 1673 h 1938"/>
                  <a:gd name="T36" fmla="*/ 0 w 2587"/>
                  <a:gd name="T37" fmla="*/ 1661 h 1938"/>
                  <a:gd name="T38" fmla="*/ 317 w 2587"/>
                  <a:gd name="T39" fmla="*/ 9 h 1938"/>
                  <a:gd name="T40" fmla="*/ 320 w 2587"/>
                  <a:gd name="T41" fmla="*/ 0 h 1938"/>
                  <a:gd name="T42" fmla="*/ 328 w 2587"/>
                  <a:gd name="T43" fmla="*/ 0 h 1938"/>
                  <a:gd name="T44" fmla="*/ 1938 w 2587"/>
                  <a:gd name="T45" fmla="*/ 135 h 1938"/>
                  <a:gd name="T46" fmla="*/ 2574 w 2587"/>
                  <a:gd name="T47" fmla="*/ 230 h 1938"/>
                  <a:gd name="T48" fmla="*/ 2582 w 2587"/>
                  <a:gd name="T49" fmla="*/ 234 h 1938"/>
                  <a:gd name="T50" fmla="*/ 2587 w 2587"/>
                  <a:gd name="T51" fmla="*/ 242 h 1938"/>
                  <a:gd name="T52" fmla="*/ 2587 w 2587"/>
                  <a:gd name="T53" fmla="*/ 669 h 1938"/>
                  <a:gd name="T54" fmla="*/ 2523 w 2587"/>
                  <a:gd name="T55" fmla="*/ 1926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87" h="1938">
                    <a:moveTo>
                      <a:pt x="2563" y="669"/>
                    </a:moveTo>
                    <a:lnTo>
                      <a:pt x="2563" y="242"/>
                    </a:lnTo>
                    <a:lnTo>
                      <a:pt x="2571" y="253"/>
                    </a:lnTo>
                    <a:lnTo>
                      <a:pt x="1935" y="159"/>
                    </a:lnTo>
                    <a:lnTo>
                      <a:pt x="328" y="24"/>
                    </a:lnTo>
                    <a:lnTo>
                      <a:pt x="339" y="13"/>
                    </a:lnTo>
                    <a:lnTo>
                      <a:pt x="24" y="1665"/>
                    </a:lnTo>
                    <a:lnTo>
                      <a:pt x="11" y="1653"/>
                    </a:lnTo>
                    <a:lnTo>
                      <a:pt x="2152" y="1882"/>
                    </a:lnTo>
                    <a:lnTo>
                      <a:pt x="2511" y="1914"/>
                    </a:lnTo>
                    <a:lnTo>
                      <a:pt x="2499" y="1922"/>
                    </a:lnTo>
                    <a:lnTo>
                      <a:pt x="2563" y="669"/>
                    </a:lnTo>
                    <a:close/>
                    <a:moveTo>
                      <a:pt x="2523" y="1926"/>
                    </a:moveTo>
                    <a:lnTo>
                      <a:pt x="2520" y="1935"/>
                    </a:lnTo>
                    <a:lnTo>
                      <a:pt x="2511" y="1938"/>
                    </a:lnTo>
                    <a:lnTo>
                      <a:pt x="2147" y="1907"/>
                    </a:lnTo>
                    <a:lnTo>
                      <a:pt x="7" y="1678"/>
                    </a:lnTo>
                    <a:lnTo>
                      <a:pt x="0" y="1673"/>
                    </a:lnTo>
                    <a:lnTo>
                      <a:pt x="0" y="1661"/>
                    </a:lnTo>
                    <a:lnTo>
                      <a:pt x="317" y="9"/>
                    </a:lnTo>
                    <a:lnTo>
                      <a:pt x="320" y="0"/>
                    </a:lnTo>
                    <a:lnTo>
                      <a:pt x="328" y="0"/>
                    </a:lnTo>
                    <a:lnTo>
                      <a:pt x="1938" y="135"/>
                    </a:lnTo>
                    <a:lnTo>
                      <a:pt x="2574" y="230"/>
                    </a:lnTo>
                    <a:lnTo>
                      <a:pt x="2582" y="234"/>
                    </a:lnTo>
                    <a:lnTo>
                      <a:pt x="2587" y="242"/>
                    </a:lnTo>
                    <a:lnTo>
                      <a:pt x="2587" y="669"/>
                    </a:lnTo>
                    <a:lnTo>
                      <a:pt x="2523" y="19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2" name="Freeform 187"/>
              <p:cNvSpPr>
                <a:spLocks/>
              </p:cNvSpPr>
              <p:nvPr/>
            </p:nvSpPr>
            <p:spPr bwMode="auto">
              <a:xfrm>
                <a:off x="1500" y="1766"/>
                <a:ext cx="639" cy="477"/>
              </a:xfrm>
              <a:custGeom>
                <a:avLst/>
                <a:gdLst>
                  <a:gd name="T0" fmla="*/ 2552 w 2560"/>
                  <a:gd name="T1" fmla="*/ 656 h 1909"/>
                  <a:gd name="T2" fmla="*/ 2552 w 2560"/>
                  <a:gd name="T3" fmla="*/ 229 h 1909"/>
                  <a:gd name="T4" fmla="*/ 2560 w 2560"/>
                  <a:gd name="T5" fmla="*/ 240 h 1909"/>
                  <a:gd name="T6" fmla="*/ 1924 w 2560"/>
                  <a:gd name="T7" fmla="*/ 146 h 1909"/>
                  <a:gd name="T8" fmla="*/ 317 w 2560"/>
                  <a:gd name="T9" fmla="*/ 11 h 1909"/>
                  <a:gd name="T10" fmla="*/ 328 w 2560"/>
                  <a:gd name="T11" fmla="*/ 0 h 1909"/>
                  <a:gd name="T12" fmla="*/ 13 w 2560"/>
                  <a:gd name="T13" fmla="*/ 1652 h 1909"/>
                  <a:gd name="T14" fmla="*/ 0 w 2560"/>
                  <a:gd name="T15" fmla="*/ 1640 h 1909"/>
                  <a:gd name="T16" fmla="*/ 2141 w 2560"/>
                  <a:gd name="T17" fmla="*/ 1869 h 1909"/>
                  <a:gd name="T18" fmla="*/ 2500 w 2560"/>
                  <a:gd name="T19" fmla="*/ 1901 h 1909"/>
                  <a:gd name="T20" fmla="*/ 2488 w 2560"/>
                  <a:gd name="T21" fmla="*/ 1909 h 1909"/>
                  <a:gd name="T22" fmla="*/ 2552 w 2560"/>
                  <a:gd name="T23" fmla="*/ 656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0" h="1909">
                    <a:moveTo>
                      <a:pt x="2552" y="656"/>
                    </a:moveTo>
                    <a:lnTo>
                      <a:pt x="2552" y="229"/>
                    </a:lnTo>
                    <a:lnTo>
                      <a:pt x="2560" y="240"/>
                    </a:lnTo>
                    <a:lnTo>
                      <a:pt x="1924" y="146"/>
                    </a:lnTo>
                    <a:lnTo>
                      <a:pt x="317" y="11"/>
                    </a:lnTo>
                    <a:lnTo>
                      <a:pt x="328" y="0"/>
                    </a:lnTo>
                    <a:lnTo>
                      <a:pt x="13" y="1652"/>
                    </a:lnTo>
                    <a:lnTo>
                      <a:pt x="0" y="1640"/>
                    </a:lnTo>
                    <a:lnTo>
                      <a:pt x="2141" y="1869"/>
                    </a:lnTo>
                    <a:lnTo>
                      <a:pt x="2500" y="1901"/>
                    </a:lnTo>
                    <a:lnTo>
                      <a:pt x="2488" y="1909"/>
                    </a:lnTo>
                    <a:lnTo>
                      <a:pt x="2552" y="65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3" name="Freeform 188"/>
              <p:cNvSpPr>
                <a:spLocks/>
              </p:cNvSpPr>
              <p:nvPr/>
            </p:nvSpPr>
            <p:spPr bwMode="auto">
              <a:xfrm>
                <a:off x="1497" y="1763"/>
                <a:ext cx="647" cy="485"/>
              </a:xfrm>
              <a:custGeom>
                <a:avLst/>
                <a:gdLst>
                  <a:gd name="T0" fmla="*/ 2523 w 2587"/>
                  <a:gd name="T1" fmla="*/ 1926 h 1938"/>
                  <a:gd name="T2" fmla="*/ 2520 w 2587"/>
                  <a:gd name="T3" fmla="*/ 1935 h 1938"/>
                  <a:gd name="T4" fmla="*/ 2511 w 2587"/>
                  <a:gd name="T5" fmla="*/ 1938 h 1938"/>
                  <a:gd name="T6" fmla="*/ 2147 w 2587"/>
                  <a:gd name="T7" fmla="*/ 1907 h 1938"/>
                  <a:gd name="T8" fmla="*/ 7 w 2587"/>
                  <a:gd name="T9" fmla="*/ 1678 h 1938"/>
                  <a:gd name="T10" fmla="*/ 0 w 2587"/>
                  <a:gd name="T11" fmla="*/ 1673 h 1938"/>
                  <a:gd name="T12" fmla="*/ 0 w 2587"/>
                  <a:gd name="T13" fmla="*/ 1661 h 1938"/>
                  <a:gd name="T14" fmla="*/ 317 w 2587"/>
                  <a:gd name="T15" fmla="*/ 9 h 1938"/>
                  <a:gd name="T16" fmla="*/ 320 w 2587"/>
                  <a:gd name="T17" fmla="*/ 0 h 1938"/>
                  <a:gd name="T18" fmla="*/ 328 w 2587"/>
                  <a:gd name="T19" fmla="*/ 0 h 1938"/>
                  <a:gd name="T20" fmla="*/ 1938 w 2587"/>
                  <a:gd name="T21" fmla="*/ 135 h 1938"/>
                  <a:gd name="T22" fmla="*/ 2574 w 2587"/>
                  <a:gd name="T23" fmla="*/ 230 h 1938"/>
                  <a:gd name="T24" fmla="*/ 2582 w 2587"/>
                  <a:gd name="T25" fmla="*/ 234 h 1938"/>
                  <a:gd name="T26" fmla="*/ 2587 w 2587"/>
                  <a:gd name="T27" fmla="*/ 242 h 1938"/>
                  <a:gd name="T28" fmla="*/ 2587 w 2587"/>
                  <a:gd name="T29" fmla="*/ 669 h 1938"/>
                  <a:gd name="T30" fmla="*/ 2523 w 2587"/>
                  <a:gd name="T31" fmla="*/ 1926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7" h="1938">
                    <a:moveTo>
                      <a:pt x="2523" y="1926"/>
                    </a:moveTo>
                    <a:lnTo>
                      <a:pt x="2520" y="1935"/>
                    </a:lnTo>
                    <a:lnTo>
                      <a:pt x="2511" y="1938"/>
                    </a:lnTo>
                    <a:lnTo>
                      <a:pt x="2147" y="1907"/>
                    </a:lnTo>
                    <a:lnTo>
                      <a:pt x="7" y="1678"/>
                    </a:lnTo>
                    <a:lnTo>
                      <a:pt x="0" y="1673"/>
                    </a:lnTo>
                    <a:lnTo>
                      <a:pt x="0" y="1661"/>
                    </a:lnTo>
                    <a:lnTo>
                      <a:pt x="317" y="9"/>
                    </a:lnTo>
                    <a:lnTo>
                      <a:pt x="320" y="0"/>
                    </a:lnTo>
                    <a:lnTo>
                      <a:pt x="328" y="0"/>
                    </a:lnTo>
                    <a:lnTo>
                      <a:pt x="1938" y="135"/>
                    </a:lnTo>
                    <a:lnTo>
                      <a:pt x="2574" y="230"/>
                    </a:lnTo>
                    <a:lnTo>
                      <a:pt x="2582" y="234"/>
                    </a:lnTo>
                    <a:lnTo>
                      <a:pt x="2587" y="242"/>
                    </a:lnTo>
                    <a:lnTo>
                      <a:pt x="2587" y="669"/>
                    </a:lnTo>
                    <a:lnTo>
                      <a:pt x="2523" y="192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4" name="Freeform 189"/>
              <p:cNvSpPr>
                <a:spLocks/>
              </p:cNvSpPr>
              <p:nvPr/>
            </p:nvSpPr>
            <p:spPr bwMode="auto">
              <a:xfrm>
                <a:off x="1424" y="2180"/>
                <a:ext cx="611" cy="597"/>
              </a:xfrm>
              <a:custGeom>
                <a:avLst/>
                <a:gdLst>
                  <a:gd name="T0" fmla="*/ 2445 w 2445"/>
                  <a:gd name="T1" fmla="*/ 230 h 2388"/>
                  <a:gd name="T2" fmla="*/ 300 w 2445"/>
                  <a:gd name="T3" fmla="*/ 0 h 2388"/>
                  <a:gd name="T4" fmla="*/ 0 w 2445"/>
                  <a:gd name="T5" fmla="*/ 2341 h 2388"/>
                  <a:gd name="T6" fmla="*/ 289 w 2445"/>
                  <a:gd name="T7" fmla="*/ 2388 h 2388"/>
                  <a:gd name="T8" fmla="*/ 289 w 2445"/>
                  <a:gd name="T9" fmla="*/ 2187 h 2388"/>
                  <a:gd name="T10" fmla="*/ 953 w 2445"/>
                  <a:gd name="T11" fmla="*/ 2294 h 2388"/>
                  <a:gd name="T12" fmla="*/ 953 w 2445"/>
                  <a:gd name="T13" fmla="*/ 2187 h 2388"/>
                  <a:gd name="T14" fmla="*/ 2275 w 2445"/>
                  <a:gd name="T15" fmla="*/ 2341 h 2388"/>
                  <a:gd name="T16" fmla="*/ 2445 w 2445"/>
                  <a:gd name="T17" fmla="*/ 459 h 2388"/>
                  <a:gd name="T18" fmla="*/ 2445 w 2445"/>
                  <a:gd name="T19" fmla="*/ 230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5" h="2388">
                    <a:moveTo>
                      <a:pt x="2445" y="230"/>
                    </a:moveTo>
                    <a:lnTo>
                      <a:pt x="300" y="0"/>
                    </a:lnTo>
                    <a:lnTo>
                      <a:pt x="0" y="2341"/>
                    </a:lnTo>
                    <a:lnTo>
                      <a:pt x="289" y="2388"/>
                    </a:lnTo>
                    <a:lnTo>
                      <a:pt x="289" y="2187"/>
                    </a:lnTo>
                    <a:lnTo>
                      <a:pt x="953" y="2294"/>
                    </a:lnTo>
                    <a:lnTo>
                      <a:pt x="953" y="2187"/>
                    </a:lnTo>
                    <a:lnTo>
                      <a:pt x="2275" y="2341"/>
                    </a:lnTo>
                    <a:lnTo>
                      <a:pt x="2445" y="459"/>
                    </a:lnTo>
                    <a:lnTo>
                      <a:pt x="2445" y="23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5" name="Freeform 190"/>
              <p:cNvSpPr>
                <a:spLocks noEditPoints="1"/>
              </p:cNvSpPr>
              <p:nvPr/>
            </p:nvSpPr>
            <p:spPr bwMode="auto">
              <a:xfrm>
                <a:off x="1421" y="2177"/>
                <a:ext cx="617" cy="604"/>
              </a:xfrm>
              <a:custGeom>
                <a:avLst/>
                <a:gdLst>
                  <a:gd name="T0" fmla="*/ 2443 w 2467"/>
                  <a:gd name="T1" fmla="*/ 242 h 2413"/>
                  <a:gd name="T2" fmla="*/ 2451 w 2467"/>
                  <a:gd name="T3" fmla="*/ 253 h 2413"/>
                  <a:gd name="T4" fmla="*/ 311 w 2467"/>
                  <a:gd name="T5" fmla="*/ 24 h 2413"/>
                  <a:gd name="T6" fmla="*/ 324 w 2467"/>
                  <a:gd name="T7" fmla="*/ 12 h 2413"/>
                  <a:gd name="T8" fmla="*/ 23 w 2467"/>
                  <a:gd name="T9" fmla="*/ 2353 h 2413"/>
                  <a:gd name="T10" fmla="*/ 11 w 2467"/>
                  <a:gd name="T11" fmla="*/ 2342 h 2413"/>
                  <a:gd name="T12" fmla="*/ 300 w 2467"/>
                  <a:gd name="T13" fmla="*/ 2389 h 2413"/>
                  <a:gd name="T14" fmla="*/ 289 w 2467"/>
                  <a:gd name="T15" fmla="*/ 2400 h 2413"/>
                  <a:gd name="T16" fmla="*/ 289 w 2467"/>
                  <a:gd name="T17" fmla="*/ 2199 h 2413"/>
                  <a:gd name="T18" fmla="*/ 292 w 2467"/>
                  <a:gd name="T19" fmla="*/ 2192 h 2413"/>
                  <a:gd name="T20" fmla="*/ 300 w 2467"/>
                  <a:gd name="T21" fmla="*/ 2187 h 2413"/>
                  <a:gd name="T22" fmla="*/ 968 w 2467"/>
                  <a:gd name="T23" fmla="*/ 2294 h 2413"/>
                  <a:gd name="T24" fmla="*/ 953 w 2467"/>
                  <a:gd name="T25" fmla="*/ 2306 h 2413"/>
                  <a:gd name="T26" fmla="*/ 953 w 2467"/>
                  <a:gd name="T27" fmla="*/ 2199 h 2413"/>
                  <a:gd name="T28" fmla="*/ 956 w 2467"/>
                  <a:gd name="T29" fmla="*/ 2192 h 2413"/>
                  <a:gd name="T30" fmla="*/ 968 w 2467"/>
                  <a:gd name="T31" fmla="*/ 2187 h 2413"/>
                  <a:gd name="T32" fmla="*/ 2289 w 2467"/>
                  <a:gd name="T33" fmla="*/ 2342 h 2413"/>
                  <a:gd name="T34" fmla="*/ 2273 w 2467"/>
                  <a:gd name="T35" fmla="*/ 2353 h 2413"/>
                  <a:gd name="T36" fmla="*/ 2443 w 2467"/>
                  <a:gd name="T37" fmla="*/ 471 h 2413"/>
                  <a:gd name="T38" fmla="*/ 2443 w 2467"/>
                  <a:gd name="T39" fmla="*/ 242 h 2413"/>
                  <a:gd name="T40" fmla="*/ 2467 w 2467"/>
                  <a:gd name="T41" fmla="*/ 471 h 2413"/>
                  <a:gd name="T42" fmla="*/ 2297 w 2467"/>
                  <a:gd name="T43" fmla="*/ 2353 h 2413"/>
                  <a:gd name="T44" fmla="*/ 2293 w 2467"/>
                  <a:gd name="T45" fmla="*/ 2361 h 2413"/>
                  <a:gd name="T46" fmla="*/ 2286 w 2467"/>
                  <a:gd name="T47" fmla="*/ 2365 h 2413"/>
                  <a:gd name="T48" fmla="*/ 964 w 2467"/>
                  <a:gd name="T49" fmla="*/ 2211 h 2413"/>
                  <a:gd name="T50" fmla="*/ 977 w 2467"/>
                  <a:gd name="T51" fmla="*/ 2199 h 2413"/>
                  <a:gd name="T52" fmla="*/ 977 w 2467"/>
                  <a:gd name="T53" fmla="*/ 2306 h 2413"/>
                  <a:gd name="T54" fmla="*/ 973 w 2467"/>
                  <a:gd name="T55" fmla="*/ 2318 h 2413"/>
                  <a:gd name="T56" fmla="*/ 964 w 2467"/>
                  <a:gd name="T57" fmla="*/ 2318 h 2413"/>
                  <a:gd name="T58" fmla="*/ 296 w 2467"/>
                  <a:gd name="T59" fmla="*/ 2211 h 2413"/>
                  <a:gd name="T60" fmla="*/ 311 w 2467"/>
                  <a:gd name="T61" fmla="*/ 2199 h 2413"/>
                  <a:gd name="T62" fmla="*/ 311 w 2467"/>
                  <a:gd name="T63" fmla="*/ 2400 h 2413"/>
                  <a:gd name="T64" fmla="*/ 304 w 2467"/>
                  <a:gd name="T65" fmla="*/ 2409 h 2413"/>
                  <a:gd name="T66" fmla="*/ 296 w 2467"/>
                  <a:gd name="T67" fmla="*/ 2413 h 2413"/>
                  <a:gd name="T68" fmla="*/ 7 w 2467"/>
                  <a:gd name="T69" fmla="*/ 2365 h 2413"/>
                  <a:gd name="T70" fmla="*/ 0 w 2467"/>
                  <a:gd name="T71" fmla="*/ 2361 h 2413"/>
                  <a:gd name="T72" fmla="*/ 0 w 2467"/>
                  <a:gd name="T73" fmla="*/ 2353 h 2413"/>
                  <a:gd name="T74" fmla="*/ 300 w 2467"/>
                  <a:gd name="T75" fmla="*/ 8 h 2413"/>
                  <a:gd name="T76" fmla="*/ 308 w 2467"/>
                  <a:gd name="T77" fmla="*/ 0 h 2413"/>
                  <a:gd name="T78" fmla="*/ 315 w 2467"/>
                  <a:gd name="T79" fmla="*/ 0 h 2413"/>
                  <a:gd name="T80" fmla="*/ 2456 w 2467"/>
                  <a:gd name="T81" fmla="*/ 229 h 2413"/>
                  <a:gd name="T82" fmla="*/ 2464 w 2467"/>
                  <a:gd name="T83" fmla="*/ 234 h 2413"/>
                  <a:gd name="T84" fmla="*/ 2467 w 2467"/>
                  <a:gd name="T85" fmla="*/ 242 h 2413"/>
                  <a:gd name="T86" fmla="*/ 2467 w 2467"/>
                  <a:gd name="T87" fmla="*/ 471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7" h="2413">
                    <a:moveTo>
                      <a:pt x="2443" y="242"/>
                    </a:moveTo>
                    <a:lnTo>
                      <a:pt x="2451" y="253"/>
                    </a:lnTo>
                    <a:lnTo>
                      <a:pt x="311" y="24"/>
                    </a:lnTo>
                    <a:lnTo>
                      <a:pt x="324" y="12"/>
                    </a:lnTo>
                    <a:lnTo>
                      <a:pt x="23" y="2353"/>
                    </a:lnTo>
                    <a:lnTo>
                      <a:pt x="11" y="2342"/>
                    </a:lnTo>
                    <a:lnTo>
                      <a:pt x="300" y="2389"/>
                    </a:lnTo>
                    <a:lnTo>
                      <a:pt x="289" y="2400"/>
                    </a:lnTo>
                    <a:lnTo>
                      <a:pt x="289" y="2199"/>
                    </a:lnTo>
                    <a:lnTo>
                      <a:pt x="292" y="2192"/>
                    </a:lnTo>
                    <a:lnTo>
                      <a:pt x="300" y="2187"/>
                    </a:lnTo>
                    <a:lnTo>
                      <a:pt x="968" y="2294"/>
                    </a:lnTo>
                    <a:lnTo>
                      <a:pt x="953" y="2306"/>
                    </a:lnTo>
                    <a:lnTo>
                      <a:pt x="953" y="2199"/>
                    </a:lnTo>
                    <a:lnTo>
                      <a:pt x="956" y="2192"/>
                    </a:lnTo>
                    <a:lnTo>
                      <a:pt x="968" y="2187"/>
                    </a:lnTo>
                    <a:lnTo>
                      <a:pt x="2289" y="2342"/>
                    </a:lnTo>
                    <a:lnTo>
                      <a:pt x="2273" y="2353"/>
                    </a:lnTo>
                    <a:lnTo>
                      <a:pt x="2443" y="471"/>
                    </a:lnTo>
                    <a:lnTo>
                      <a:pt x="2443" y="242"/>
                    </a:lnTo>
                    <a:close/>
                    <a:moveTo>
                      <a:pt x="2467" y="471"/>
                    </a:moveTo>
                    <a:lnTo>
                      <a:pt x="2297" y="2353"/>
                    </a:lnTo>
                    <a:lnTo>
                      <a:pt x="2293" y="2361"/>
                    </a:lnTo>
                    <a:lnTo>
                      <a:pt x="2286" y="2365"/>
                    </a:lnTo>
                    <a:lnTo>
                      <a:pt x="964" y="2211"/>
                    </a:lnTo>
                    <a:lnTo>
                      <a:pt x="977" y="2199"/>
                    </a:lnTo>
                    <a:lnTo>
                      <a:pt x="977" y="2306"/>
                    </a:lnTo>
                    <a:lnTo>
                      <a:pt x="973" y="2318"/>
                    </a:lnTo>
                    <a:lnTo>
                      <a:pt x="964" y="2318"/>
                    </a:lnTo>
                    <a:lnTo>
                      <a:pt x="296" y="2211"/>
                    </a:lnTo>
                    <a:lnTo>
                      <a:pt x="311" y="2199"/>
                    </a:lnTo>
                    <a:lnTo>
                      <a:pt x="311" y="2400"/>
                    </a:lnTo>
                    <a:lnTo>
                      <a:pt x="304" y="2409"/>
                    </a:lnTo>
                    <a:lnTo>
                      <a:pt x="296" y="2413"/>
                    </a:lnTo>
                    <a:lnTo>
                      <a:pt x="7" y="2365"/>
                    </a:lnTo>
                    <a:lnTo>
                      <a:pt x="0" y="2361"/>
                    </a:lnTo>
                    <a:lnTo>
                      <a:pt x="0" y="2353"/>
                    </a:lnTo>
                    <a:lnTo>
                      <a:pt x="300" y="8"/>
                    </a:lnTo>
                    <a:lnTo>
                      <a:pt x="308" y="0"/>
                    </a:lnTo>
                    <a:lnTo>
                      <a:pt x="315" y="0"/>
                    </a:lnTo>
                    <a:lnTo>
                      <a:pt x="2456" y="229"/>
                    </a:lnTo>
                    <a:lnTo>
                      <a:pt x="2464" y="234"/>
                    </a:lnTo>
                    <a:lnTo>
                      <a:pt x="2467" y="242"/>
                    </a:lnTo>
                    <a:lnTo>
                      <a:pt x="2467"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6" name="Freeform 191"/>
              <p:cNvSpPr>
                <a:spLocks/>
              </p:cNvSpPr>
              <p:nvPr/>
            </p:nvSpPr>
            <p:spPr bwMode="auto">
              <a:xfrm>
                <a:off x="1424" y="2180"/>
                <a:ext cx="609" cy="597"/>
              </a:xfrm>
              <a:custGeom>
                <a:avLst/>
                <a:gdLst>
                  <a:gd name="T0" fmla="*/ 2432 w 2440"/>
                  <a:gd name="T1" fmla="*/ 230 h 2388"/>
                  <a:gd name="T2" fmla="*/ 2440 w 2440"/>
                  <a:gd name="T3" fmla="*/ 241 h 2388"/>
                  <a:gd name="T4" fmla="*/ 300 w 2440"/>
                  <a:gd name="T5" fmla="*/ 12 h 2388"/>
                  <a:gd name="T6" fmla="*/ 313 w 2440"/>
                  <a:gd name="T7" fmla="*/ 0 h 2388"/>
                  <a:gd name="T8" fmla="*/ 12 w 2440"/>
                  <a:gd name="T9" fmla="*/ 2341 h 2388"/>
                  <a:gd name="T10" fmla="*/ 0 w 2440"/>
                  <a:gd name="T11" fmla="*/ 2330 h 2388"/>
                  <a:gd name="T12" fmla="*/ 289 w 2440"/>
                  <a:gd name="T13" fmla="*/ 2377 h 2388"/>
                  <a:gd name="T14" fmla="*/ 278 w 2440"/>
                  <a:gd name="T15" fmla="*/ 2388 h 2388"/>
                  <a:gd name="T16" fmla="*/ 278 w 2440"/>
                  <a:gd name="T17" fmla="*/ 2187 h 2388"/>
                  <a:gd name="T18" fmla="*/ 281 w 2440"/>
                  <a:gd name="T19" fmla="*/ 2180 h 2388"/>
                  <a:gd name="T20" fmla="*/ 289 w 2440"/>
                  <a:gd name="T21" fmla="*/ 2175 h 2388"/>
                  <a:gd name="T22" fmla="*/ 957 w 2440"/>
                  <a:gd name="T23" fmla="*/ 2282 h 2388"/>
                  <a:gd name="T24" fmla="*/ 942 w 2440"/>
                  <a:gd name="T25" fmla="*/ 2294 h 2388"/>
                  <a:gd name="T26" fmla="*/ 942 w 2440"/>
                  <a:gd name="T27" fmla="*/ 2187 h 2388"/>
                  <a:gd name="T28" fmla="*/ 945 w 2440"/>
                  <a:gd name="T29" fmla="*/ 2180 h 2388"/>
                  <a:gd name="T30" fmla="*/ 957 w 2440"/>
                  <a:gd name="T31" fmla="*/ 2175 h 2388"/>
                  <a:gd name="T32" fmla="*/ 2278 w 2440"/>
                  <a:gd name="T33" fmla="*/ 2330 h 2388"/>
                  <a:gd name="T34" fmla="*/ 2262 w 2440"/>
                  <a:gd name="T35" fmla="*/ 2341 h 2388"/>
                  <a:gd name="T36" fmla="*/ 2432 w 2440"/>
                  <a:gd name="T37" fmla="*/ 459 h 2388"/>
                  <a:gd name="T38" fmla="*/ 2432 w 2440"/>
                  <a:gd name="T39" fmla="*/ 230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0" h="2388">
                    <a:moveTo>
                      <a:pt x="2432" y="230"/>
                    </a:moveTo>
                    <a:lnTo>
                      <a:pt x="2440" y="241"/>
                    </a:lnTo>
                    <a:lnTo>
                      <a:pt x="300" y="12"/>
                    </a:lnTo>
                    <a:lnTo>
                      <a:pt x="313" y="0"/>
                    </a:lnTo>
                    <a:lnTo>
                      <a:pt x="12" y="2341"/>
                    </a:lnTo>
                    <a:lnTo>
                      <a:pt x="0" y="2330"/>
                    </a:lnTo>
                    <a:lnTo>
                      <a:pt x="289" y="2377"/>
                    </a:lnTo>
                    <a:lnTo>
                      <a:pt x="278" y="2388"/>
                    </a:lnTo>
                    <a:lnTo>
                      <a:pt x="278" y="2187"/>
                    </a:lnTo>
                    <a:lnTo>
                      <a:pt x="281" y="2180"/>
                    </a:lnTo>
                    <a:lnTo>
                      <a:pt x="289" y="2175"/>
                    </a:lnTo>
                    <a:lnTo>
                      <a:pt x="957" y="2282"/>
                    </a:lnTo>
                    <a:lnTo>
                      <a:pt x="942" y="2294"/>
                    </a:lnTo>
                    <a:lnTo>
                      <a:pt x="942" y="2187"/>
                    </a:lnTo>
                    <a:lnTo>
                      <a:pt x="945" y="2180"/>
                    </a:lnTo>
                    <a:lnTo>
                      <a:pt x="957" y="2175"/>
                    </a:lnTo>
                    <a:lnTo>
                      <a:pt x="2278" y="2330"/>
                    </a:lnTo>
                    <a:lnTo>
                      <a:pt x="2262" y="2341"/>
                    </a:lnTo>
                    <a:lnTo>
                      <a:pt x="2432" y="459"/>
                    </a:lnTo>
                    <a:lnTo>
                      <a:pt x="2432" y="23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7" name="Freeform 192"/>
              <p:cNvSpPr>
                <a:spLocks/>
              </p:cNvSpPr>
              <p:nvPr/>
            </p:nvSpPr>
            <p:spPr bwMode="auto">
              <a:xfrm>
                <a:off x="1421" y="2177"/>
                <a:ext cx="617" cy="604"/>
              </a:xfrm>
              <a:custGeom>
                <a:avLst/>
                <a:gdLst>
                  <a:gd name="T0" fmla="*/ 2467 w 2467"/>
                  <a:gd name="T1" fmla="*/ 471 h 2413"/>
                  <a:gd name="T2" fmla="*/ 2297 w 2467"/>
                  <a:gd name="T3" fmla="*/ 2353 h 2413"/>
                  <a:gd name="T4" fmla="*/ 2293 w 2467"/>
                  <a:gd name="T5" fmla="*/ 2361 h 2413"/>
                  <a:gd name="T6" fmla="*/ 2286 w 2467"/>
                  <a:gd name="T7" fmla="*/ 2365 h 2413"/>
                  <a:gd name="T8" fmla="*/ 964 w 2467"/>
                  <a:gd name="T9" fmla="*/ 2211 h 2413"/>
                  <a:gd name="T10" fmla="*/ 977 w 2467"/>
                  <a:gd name="T11" fmla="*/ 2199 h 2413"/>
                  <a:gd name="T12" fmla="*/ 977 w 2467"/>
                  <a:gd name="T13" fmla="*/ 2306 h 2413"/>
                  <a:gd name="T14" fmla="*/ 973 w 2467"/>
                  <a:gd name="T15" fmla="*/ 2318 h 2413"/>
                  <a:gd name="T16" fmla="*/ 964 w 2467"/>
                  <a:gd name="T17" fmla="*/ 2318 h 2413"/>
                  <a:gd name="T18" fmla="*/ 296 w 2467"/>
                  <a:gd name="T19" fmla="*/ 2211 h 2413"/>
                  <a:gd name="T20" fmla="*/ 311 w 2467"/>
                  <a:gd name="T21" fmla="*/ 2199 h 2413"/>
                  <a:gd name="T22" fmla="*/ 311 w 2467"/>
                  <a:gd name="T23" fmla="*/ 2400 h 2413"/>
                  <a:gd name="T24" fmla="*/ 304 w 2467"/>
                  <a:gd name="T25" fmla="*/ 2409 h 2413"/>
                  <a:gd name="T26" fmla="*/ 296 w 2467"/>
                  <a:gd name="T27" fmla="*/ 2413 h 2413"/>
                  <a:gd name="T28" fmla="*/ 7 w 2467"/>
                  <a:gd name="T29" fmla="*/ 2365 h 2413"/>
                  <a:gd name="T30" fmla="*/ 0 w 2467"/>
                  <a:gd name="T31" fmla="*/ 2361 h 2413"/>
                  <a:gd name="T32" fmla="*/ 0 w 2467"/>
                  <a:gd name="T33" fmla="*/ 2353 h 2413"/>
                  <a:gd name="T34" fmla="*/ 300 w 2467"/>
                  <a:gd name="T35" fmla="*/ 8 h 2413"/>
                  <a:gd name="T36" fmla="*/ 308 w 2467"/>
                  <a:gd name="T37" fmla="*/ 0 h 2413"/>
                  <a:gd name="T38" fmla="*/ 315 w 2467"/>
                  <a:gd name="T39" fmla="*/ 0 h 2413"/>
                  <a:gd name="T40" fmla="*/ 2456 w 2467"/>
                  <a:gd name="T41" fmla="*/ 229 h 2413"/>
                  <a:gd name="T42" fmla="*/ 2464 w 2467"/>
                  <a:gd name="T43" fmla="*/ 234 h 2413"/>
                  <a:gd name="T44" fmla="*/ 2467 w 2467"/>
                  <a:gd name="T45" fmla="*/ 242 h 2413"/>
                  <a:gd name="T46" fmla="*/ 2467 w 2467"/>
                  <a:gd name="T47" fmla="*/ 471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7" h="2413">
                    <a:moveTo>
                      <a:pt x="2467" y="471"/>
                    </a:moveTo>
                    <a:lnTo>
                      <a:pt x="2297" y="2353"/>
                    </a:lnTo>
                    <a:lnTo>
                      <a:pt x="2293" y="2361"/>
                    </a:lnTo>
                    <a:lnTo>
                      <a:pt x="2286" y="2365"/>
                    </a:lnTo>
                    <a:lnTo>
                      <a:pt x="964" y="2211"/>
                    </a:lnTo>
                    <a:lnTo>
                      <a:pt x="977" y="2199"/>
                    </a:lnTo>
                    <a:lnTo>
                      <a:pt x="977" y="2306"/>
                    </a:lnTo>
                    <a:lnTo>
                      <a:pt x="973" y="2318"/>
                    </a:lnTo>
                    <a:lnTo>
                      <a:pt x="964" y="2318"/>
                    </a:lnTo>
                    <a:lnTo>
                      <a:pt x="296" y="2211"/>
                    </a:lnTo>
                    <a:lnTo>
                      <a:pt x="311" y="2199"/>
                    </a:lnTo>
                    <a:lnTo>
                      <a:pt x="311" y="2400"/>
                    </a:lnTo>
                    <a:lnTo>
                      <a:pt x="304" y="2409"/>
                    </a:lnTo>
                    <a:lnTo>
                      <a:pt x="296" y="2413"/>
                    </a:lnTo>
                    <a:lnTo>
                      <a:pt x="7" y="2365"/>
                    </a:lnTo>
                    <a:lnTo>
                      <a:pt x="0" y="2361"/>
                    </a:lnTo>
                    <a:lnTo>
                      <a:pt x="0" y="2353"/>
                    </a:lnTo>
                    <a:lnTo>
                      <a:pt x="300" y="8"/>
                    </a:lnTo>
                    <a:lnTo>
                      <a:pt x="308" y="0"/>
                    </a:lnTo>
                    <a:lnTo>
                      <a:pt x="315" y="0"/>
                    </a:lnTo>
                    <a:lnTo>
                      <a:pt x="2456" y="229"/>
                    </a:lnTo>
                    <a:lnTo>
                      <a:pt x="2464" y="234"/>
                    </a:lnTo>
                    <a:lnTo>
                      <a:pt x="2467" y="242"/>
                    </a:lnTo>
                    <a:lnTo>
                      <a:pt x="2467" y="47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8" name="Freeform 193"/>
              <p:cNvSpPr>
                <a:spLocks/>
              </p:cNvSpPr>
              <p:nvPr/>
            </p:nvSpPr>
            <p:spPr bwMode="auto">
              <a:xfrm>
                <a:off x="2035" y="2238"/>
                <a:ext cx="744" cy="382"/>
              </a:xfrm>
              <a:custGeom>
                <a:avLst/>
                <a:gdLst>
                  <a:gd name="T0" fmla="*/ 2914 w 2978"/>
                  <a:gd name="T1" fmla="*/ 133 h 1530"/>
                  <a:gd name="T2" fmla="*/ 364 w 2978"/>
                  <a:gd name="T3" fmla="*/ 27 h 1530"/>
                  <a:gd name="T4" fmla="*/ 0 w 2978"/>
                  <a:gd name="T5" fmla="*/ 0 h 1530"/>
                  <a:gd name="T6" fmla="*/ 0 w 2978"/>
                  <a:gd name="T7" fmla="*/ 229 h 1530"/>
                  <a:gd name="T8" fmla="*/ 1047 w 2978"/>
                  <a:gd name="T9" fmla="*/ 272 h 1530"/>
                  <a:gd name="T10" fmla="*/ 1000 w 2978"/>
                  <a:gd name="T11" fmla="*/ 1071 h 1530"/>
                  <a:gd name="T12" fmla="*/ 1198 w 2978"/>
                  <a:gd name="T13" fmla="*/ 1131 h 1530"/>
                  <a:gd name="T14" fmla="*/ 1534 w 2978"/>
                  <a:gd name="T15" fmla="*/ 1344 h 1530"/>
                  <a:gd name="T16" fmla="*/ 1641 w 2978"/>
                  <a:gd name="T17" fmla="*/ 1301 h 1530"/>
                  <a:gd name="T18" fmla="*/ 1776 w 2978"/>
                  <a:gd name="T19" fmla="*/ 1391 h 1530"/>
                  <a:gd name="T20" fmla="*/ 2080 w 2978"/>
                  <a:gd name="T21" fmla="*/ 1435 h 1530"/>
                  <a:gd name="T22" fmla="*/ 2095 w 2978"/>
                  <a:gd name="T23" fmla="*/ 1391 h 1530"/>
                  <a:gd name="T24" fmla="*/ 2519 w 2978"/>
                  <a:gd name="T25" fmla="*/ 1408 h 1530"/>
                  <a:gd name="T26" fmla="*/ 2748 w 2978"/>
                  <a:gd name="T27" fmla="*/ 1376 h 1530"/>
                  <a:gd name="T28" fmla="*/ 2978 w 2978"/>
                  <a:gd name="T29" fmla="*/ 1530 h 1530"/>
                  <a:gd name="T30" fmla="*/ 2978 w 2978"/>
                  <a:gd name="T31" fmla="*/ 778 h 1530"/>
                  <a:gd name="T32" fmla="*/ 2914 w 2978"/>
                  <a:gd name="T33" fmla="*/ 336 h 1530"/>
                  <a:gd name="T34" fmla="*/ 2914 w 2978"/>
                  <a:gd name="T35" fmla="*/ 133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8" h="1530">
                    <a:moveTo>
                      <a:pt x="2914" y="133"/>
                    </a:moveTo>
                    <a:lnTo>
                      <a:pt x="364" y="27"/>
                    </a:lnTo>
                    <a:lnTo>
                      <a:pt x="0" y="0"/>
                    </a:lnTo>
                    <a:lnTo>
                      <a:pt x="0" y="229"/>
                    </a:lnTo>
                    <a:lnTo>
                      <a:pt x="1047" y="272"/>
                    </a:lnTo>
                    <a:lnTo>
                      <a:pt x="1000" y="1071"/>
                    </a:lnTo>
                    <a:lnTo>
                      <a:pt x="1198" y="1131"/>
                    </a:lnTo>
                    <a:lnTo>
                      <a:pt x="1534" y="1344"/>
                    </a:lnTo>
                    <a:lnTo>
                      <a:pt x="1641" y="1301"/>
                    </a:lnTo>
                    <a:lnTo>
                      <a:pt x="1776" y="1391"/>
                    </a:lnTo>
                    <a:lnTo>
                      <a:pt x="2080" y="1435"/>
                    </a:lnTo>
                    <a:lnTo>
                      <a:pt x="2095" y="1391"/>
                    </a:lnTo>
                    <a:lnTo>
                      <a:pt x="2519" y="1408"/>
                    </a:lnTo>
                    <a:lnTo>
                      <a:pt x="2748" y="1376"/>
                    </a:lnTo>
                    <a:lnTo>
                      <a:pt x="2978" y="1530"/>
                    </a:lnTo>
                    <a:lnTo>
                      <a:pt x="2978" y="778"/>
                    </a:lnTo>
                    <a:lnTo>
                      <a:pt x="2914" y="336"/>
                    </a:lnTo>
                    <a:lnTo>
                      <a:pt x="2914" y="133"/>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9" name="Freeform 194"/>
              <p:cNvSpPr>
                <a:spLocks noEditPoints="1"/>
              </p:cNvSpPr>
              <p:nvPr/>
            </p:nvSpPr>
            <p:spPr bwMode="auto">
              <a:xfrm>
                <a:off x="2032" y="2235"/>
                <a:ext cx="750" cy="387"/>
              </a:xfrm>
              <a:custGeom>
                <a:avLst/>
                <a:gdLst>
                  <a:gd name="T0" fmla="*/ 2927 w 3002"/>
                  <a:gd name="T1" fmla="*/ 159 h 1551"/>
                  <a:gd name="T2" fmla="*/ 8 w 3002"/>
                  <a:gd name="T3" fmla="*/ 24 h 1551"/>
                  <a:gd name="T4" fmla="*/ 24 w 3002"/>
                  <a:gd name="T5" fmla="*/ 242 h 1551"/>
                  <a:gd name="T6" fmla="*/ 1060 w 3002"/>
                  <a:gd name="T7" fmla="*/ 274 h 1551"/>
                  <a:gd name="T8" fmla="*/ 1073 w 3002"/>
                  <a:gd name="T9" fmla="*/ 285 h 1551"/>
                  <a:gd name="T10" fmla="*/ 1017 w 3002"/>
                  <a:gd name="T11" fmla="*/ 1072 h 1551"/>
                  <a:gd name="T12" fmla="*/ 1219 w 3002"/>
                  <a:gd name="T13" fmla="*/ 1132 h 1551"/>
                  <a:gd name="T14" fmla="*/ 1539 w 3002"/>
                  <a:gd name="T15" fmla="*/ 1346 h 1551"/>
                  <a:gd name="T16" fmla="*/ 1658 w 3002"/>
                  <a:gd name="T17" fmla="*/ 1301 h 1551"/>
                  <a:gd name="T18" fmla="*/ 1793 w 3002"/>
                  <a:gd name="T19" fmla="*/ 1393 h 1551"/>
                  <a:gd name="T20" fmla="*/ 2081 w 3002"/>
                  <a:gd name="T21" fmla="*/ 1444 h 1551"/>
                  <a:gd name="T22" fmla="*/ 2100 w 3002"/>
                  <a:gd name="T23" fmla="*/ 1393 h 1551"/>
                  <a:gd name="T24" fmla="*/ 2532 w 3002"/>
                  <a:gd name="T25" fmla="*/ 1408 h 1551"/>
                  <a:gd name="T26" fmla="*/ 2769 w 3002"/>
                  <a:gd name="T27" fmla="*/ 1376 h 1551"/>
                  <a:gd name="T28" fmla="*/ 2978 w 3002"/>
                  <a:gd name="T29" fmla="*/ 1543 h 1551"/>
                  <a:gd name="T30" fmla="*/ 2916 w 3002"/>
                  <a:gd name="T31" fmla="*/ 349 h 1551"/>
                  <a:gd name="T32" fmla="*/ 2939 w 3002"/>
                  <a:gd name="T33" fmla="*/ 345 h 1551"/>
                  <a:gd name="T34" fmla="*/ 3002 w 3002"/>
                  <a:gd name="T35" fmla="*/ 1543 h 1551"/>
                  <a:gd name="T36" fmla="*/ 2983 w 3002"/>
                  <a:gd name="T37" fmla="*/ 1551 h 1551"/>
                  <a:gd name="T38" fmla="*/ 2761 w 3002"/>
                  <a:gd name="T39" fmla="*/ 1401 h 1551"/>
                  <a:gd name="T40" fmla="*/ 2532 w 3002"/>
                  <a:gd name="T41" fmla="*/ 1432 h 1551"/>
                  <a:gd name="T42" fmla="*/ 2121 w 3002"/>
                  <a:gd name="T43" fmla="*/ 1408 h 1551"/>
                  <a:gd name="T44" fmla="*/ 2100 w 3002"/>
                  <a:gd name="T45" fmla="*/ 1460 h 1551"/>
                  <a:gd name="T46" fmla="*/ 1789 w 3002"/>
                  <a:gd name="T47" fmla="*/ 1416 h 1551"/>
                  <a:gd name="T48" fmla="*/ 1646 w 3002"/>
                  <a:gd name="T49" fmla="*/ 1322 h 1551"/>
                  <a:gd name="T50" fmla="*/ 1551 w 3002"/>
                  <a:gd name="T51" fmla="*/ 1369 h 1551"/>
                  <a:gd name="T52" fmla="*/ 1207 w 3002"/>
                  <a:gd name="T53" fmla="*/ 1155 h 1551"/>
                  <a:gd name="T54" fmla="*/ 1005 w 3002"/>
                  <a:gd name="T55" fmla="*/ 1088 h 1551"/>
                  <a:gd name="T56" fmla="*/ 1048 w 3002"/>
                  <a:gd name="T57" fmla="*/ 285 h 1551"/>
                  <a:gd name="T58" fmla="*/ 8 w 3002"/>
                  <a:gd name="T59" fmla="*/ 253 h 1551"/>
                  <a:gd name="T60" fmla="*/ 0 w 3002"/>
                  <a:gd name="T61" fmla="*/ 242 h 1551"/>
                  <a:gd name="T62" fmla="*/ 4 w 3002"/>
                  <a:gd name="T63" fmla="*/ 0 h 1551"/>
                  <a:gd name="T64" fmla="*/ 377 w 3002"/>
                  <a:gd name="T65" fmla="*/ 28 h 1551"/>
                  <a:gd name="T66" fmla="*/ 2935 w 3002"/>
                  <a:gd name="T67" fmla="*/ 139 h 1551"/>
                  <a:gd name="T68" fmla="*/ 2939 w 3002"/>
                  <a:gd name="T69" fmla="*/ 34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2" h="1551">
                    <a:moveTo>
                      <a:pt x="2916" y="146"/>
                    </a:moveTo>
                    <a:lnTo>
                      <a:pt x="2927" y="159"/>
                    </a:lnTo>
                    <a:lnTo>
                      <a:pt x="377" y="52"/>
                    </a:lnTo>
                    <a:lnTo>
                      <a:pt x="8" y="24"/>
                    </a:lnTo>
                    <a:lnTo>
                      <a:pt x="24" y="13"/>
                    </a:lnTo>
                    <a:lnTo>
                      <a:pt x="24" y="242"/>
                    </a:lnTo>
                    <a:lnTo>
                      <a:pt x="13" y="230"/>
                    </a:lnTo>
                    <a:lnTo>
                      <a:pt x="1060" y="274"/>
                    </a:lnTo>
                    <a:lnTo>
                      <a:pt x="1069" y="278"/>
                    </a:lnTo>
                    <a:lnTo>
                      <a:pt x="1073" y="285"/>
                    </a:lnTo>
                    <a:lnTo>
                      <a:pt x="1024" y="1084"/>
                    </a:lnTo>
                    <a:lnTo>
                      <a:pt x="1017" y="1072"/>
                    </a:lnTo>
                    <a:lnTo>
                      <a:pt x="1215" y="1132"/>
                    </a:lnTo>
                    <a:lnTo>
                      <a:pt x="1219" y="1132"/>
                    </a:lnTo>
                    <a:lnTo>
                      <a:pt x="1551" y="1350"/>
                    </a:lnTo>
                    <a:lnTo>
                      <a:pt x="1539" y="1346"/>
                    </a:lnTo>
                    <a:lnTo>
                      <a:pt x="1646" y="1301"/>
                    </a:lnTo>
                    <a:lnTo>
                      <a:pt x="1658" y="1301"/>
                    </a:lnTo>
                    <a:lnTo>
                      <a:pt x="1796" y="1393"/>
                    </a:lnTo>
                    <a:lnTo>
                      <a:pt x="1793" y="1393"/>
                    </a:lnTo>
                    <a:lnTo>
                      <a:pt x="2093" y="1436"/>
                    </a:lnTo>
                    <a:lnTo>
                      <a:pt x="2081" y="1444"/>
                    </a:lnTo>
                    <a:lnTo>
                      <a:pt x="2097" y="1401"/>
                    </a:lnTo>
                    <a:lnTo>
                      <a:pt x="2100" y="1393"/>
                    </a:lnTo>
                    <a:lnTo>
                      <a:pt x="2108" y="1393"/>
                    </a:lnTo>
                    <a:lnTo>
                      <a:pt x="2532" y="1408"/>
                    </a:lnTo>
                    <a:lnTo>
                      <a:pt x="2761" y="1376"/>
                    </a:lnTo>
                    <a:lnTo>
                      <a:pt x="2769" y="1376"/>
                    </a:lnTo>
                    <a:lnTo>
                      <a:pt x="2995" y="1532"/>
                    </a:lnTo>
                    <a:lnTo>
                      <a:pt x="2978" y="1543"/>
                    </a:lnTo>
                    <a:lnTo>
                      <a:pt x="2978" y="791"/>
                    </a:lnTo>
                    <a:lnTo>
                      <a:pt x="2916" y="349"/>
                    </a:lnTo>
                    <a:lnTo>
                      <a:pt x="2916" y="146"/>
                    </a:lnTo>
                    <a:close/>
                    <a:moveTo>
                      <a:pt x="2939" y="345"/>
                    </a:moveTo>
                    <a:lnTo>
                      <a:pt x="3002" y="791"/>
                    </a:lnTo>
                    <a:lnTo>
                      <a:pt x="3002" y="1543"/>
                    </a:lnTo>
                    <a:lnTo>
                      <a:pt x="2995" y="1551"/>
                    </a:lnTo>
                    <a:lnTo>
                      <a:pt x="2983" y="1551"/>
                    </a:lnTo>
                    <a:lnTo>
                      <a:pt x="2753" y="1397"/>
                    </a:lnTo>
                    <a:lnTo>
                      <a:pt x="2761" y="1401"/>
                    </a:lnTo>
                    <a:lnTo>
                      <a:pt x="2535" y="1432"/>
                    </a:lnTo>
                    <a:lnTo>
                      <a:pt x="2532" y="1432"/>
                    </a:lnTo>
                    <a:lnTo>
                      <a:pt x="2108" y="1416"/>
                    </a:lnTo>
                    <a:lnTo>
                      <a:pt x="2121" y="1408"/>
                    </a:lnTo>
                    <a:lnTo>
                      <a:pt x="2104" y="1451"/>
                    </a:lnTo>
                    <a:lnTo>
                      <a:pt x="2100" y="1460"/>
                    </a:lnTo>
                    <a:lnTo>
                      <a:pt x="2093" y="1460"/>
                    </a:lnTo>
                    <a:lnTo>
                      <a:pt x="1789" y="1416"/>
                    </a:lnTo>
                    <a:lnTo>
                      <a:pt x="1780" y="1412"/>
                    </a:lnTo>
                    <a:lnTo>
                      <a:pt x="1646" y="1322"/>
                    </a:lnTo>
                    <a:lnTo>
                      <a:pt x="1658" y="1322"/>
                    </a:lnTo>
                    <a:lnTo>
                      <a:pt x="1551" y="1369"/>
                    </a:lnTo>
                    <a:lnTo>
                      <a:pt x="1539" y="1369"/>
                    </a:lnTo>
                    <a:lnTo>
                      <a:pt x="1207" y="1155"/>
                    </a:lnTo>
                    <a:lnTo>
                      <a:pt x="1009" y="1093"/>
                    </a:lnTo>
                    <a:lnTo>
                      <a:pt x="1005" y="1088"/>
                    </a:lnTo>
                    <a:lnTo>
                      <a:pt x="1001" y="1080"/>
                    </a:lnTo>
                    <a:lnTo>
                      <a:pt x="1048" y="285"/>
                    </a:lnTo>
                    <a:lnTo>
                      <a:pt x="1060" y="298"/>
                    </a:lnTo>
                    <a:lnTo>
                      <a:pt x="8" y="253"/>
                    </a:lnTo>
                    <a:lnTo>
                      <a:pt x="0" y="250"/>
                    </a:lnTo>
                    <a:lnTo>
                      <a:pt x="0" y="242"/>
                    </a:lnTo>
                    <a:lnTo>
                      <a:pt x="0" y="13"/>
                    </a:lnTo>
                    <a:lnTo>
                      <a:pt x="4" y="0"/>
                    </a:lnTo>
                    <a:lnTo>
                      <a:pt x="13" y="0"/>
                    </a:lnTo>
                    <a:lnTo>
                      <a:pt x="377" y="28"/>
                    </a:lnTo>
                    <a:lnTo>
                      <a:pt x="2927" y="135"/>
                    </a:lnTo>
                    <a:lnTo>
                      <a:pt x="2935" y="139"/>
                    </a:lnTo>
                    <a:lnTo>
                      <a:pt x="2939" y="146"/>
                    </a:lnTo>
                    <a:lnTo>
                      <a:pt x="2939" y="3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0" name="Freeform 195"/>
              <p:cNvSpPr>
                <a:spLocks/>
              </p:cNvSpPr>
              <p:nvPr/>
            </p:nvSpPr>
            <p:spPr bwMode="auto">
              <a:xfrm>
                <a:off x="2033" y="2238"/>
                <a:ext cx="747" cy="382"/>
              </a:xfrm>
              <a:custGeom>
                <a:avLst/>
                <a:gdLst>
                  <a:gd name="T0" fmla="*/ 2908 w 2987"/>
                  <a:gd name="T1" fmla="*/ 133 h 1530"/>
                  <a:gd name="T2" fmla="*/ 2919 w 2987"/>
                  <a:gd name="T3" fmla="*/ 146 h 1530"/>
                  <a:gd name="T4" fmla="*/ 369 w 2987"/>
                  <a:gd name="T5" fmla="*/ 39 h 1530"/>
                  <a:gd name="T6" fmla="*/ 0 w 2987"/>
                  <a:gd name="T7" fmla="*/ 11 h 1530"/>
                  <a:gd name="T8" fmla="*/ 16 w 2987"/>
                  <a:gd name="T9" fmla="*/ 0 h 1530"/>
                  <a:gd name="T10" fmla="*/ 16 w 2987"/>
                  <a:gd name="T11" fmla="*/ 229 h 1530"/>
                  <a:gd name="T12" fmla="*/ 5 w 2987"/>
                  <a:gd name="T13" fmla="*/ 217 h 1530"/>
                  <a:gd name="T14" fmla="*/ 1052 w 2987"/>
                  <a:gd name="T15" fmla="*/ 261 h 1530"/>
                  <a:gd name="T16" fmla="*/ 1061 w 2987"/>
                  <a:gd name="T17" fmla="*/ 265 h 1530"/>
                  <a:gd name="T18" fmla="*/ 1065 w 2987"/>
                  <a:gd name="T19" fmla="*/ 272 h 1530"/>
                  <a:gd name="T20" fmla="*/ 1016 w 2987"/>
                  <a:gd name="T21" fmla="*/ 1071 h 1530"/>
                  <a:gd name="T22" fmla="*/ 1009 w 2987"/>
                  <a:gd name="T23" fmla="*/ 1059 h 1530"/>
                  <a:gd name="T24" fmla="*/ 1207 w 2987"/>
                  <a:gd name="T25" fmla="*/ 1119 h 1530"/>
                  <a:gd name="T26" fmla="*/ 1211 w 2987"/>
                  <a:gd name="T27" fmla="*/ 1119 h 1530"/>
                  <a:gd name="T28" fmla="*/ 1543 w 2987"/>
                  <a:gd name="T29" fmla="*/ 1337 h 1530"/>
                  <a:gd name="T30" fmla="*/ 1531 w 2987"/>
                  <a:gd name="T31" fmla="*/ 1333 h 1530"/>
                  <a:gd name="T32" fmla="*/ 1638 w 2987"/>
                  <a:gd name="T33" fmla="*/ 1288 h 1530"/>
                  <a:gd name="T34" fmla="*/ 1650 w 2987"/>
                  <a:gd name="T35" fmla="*/ 1288 h 1530"/>
                  <a:gd name="T36" fmla="*/ 1788 w 2987"/>
                  <a:gd name="T37" fmla="*/ 1380 h 1530"/>
                  <a:gd name="T38" fmla="*/ 1785 w 2987"/>
                  <a:gd name="T39" fmla="*/ 1380 h 1530"/>
                  <a:gd name="T40" fmla="*/ 2085 w 2987"/>
                  <a:gd name="T41" fmla="*/ 1423 h 1530"/>
                  <a:gd name="T42" fmla="*/ 2073 w 2987"/>
                  <a:gd name="T43" fmla="*/ 1431 h 1530"/>
                  <a:gd name="T44" fmla="*/ 2089 w 2987"/>
                  <a:gd name="T45" fmla="*/ 1388 h 1530"/>
                  <a:gd name="T46" fmla="*/ 2092 w 2987"/>
                  <a:gd name="T47" fmla="*/ 1380 h 1530"/>
                  <a:gd name="T48" fmla="*/ 2100 w 2987"/>
                  <a:gd name="T49" fmla="*/ 1380 h 1530"/>
                  <a:gd name="T50" fmla="*/ 2524 w 2987"/>
                  <a:gd name="T51" fmla="*/ 1395 h 1530"/>
                  <a:gd name="T52" fmla="*/ 2524 w 2987"/>
                  <a:gd name="T53" fmla="*/ 1395 h 1530"/>
                  <a:gd name="T54" fmla="*/ 2753 w 2987"/>
                  <a:gd name="T55" fmla="*/ 1363 h 1530"/>
                  <a:gd name="T56" fmla="*/ 2761 w 2987"/>
                  <a:gd name="T57" fmla="*/ 1363 h 1530"/>
                  <a:gd name="T58" fmla="*/ 2987 w 2987"/>
                  <a:gd name="T59" fmla="*/ 1519 h 1530"/>
                  <a:gd name="T60" fmla="*/ 2970 w 2987"/>
                  <a:gd name="T61" fmla="*/ 1530 h 1530"/>
                  <a:gd name="T62" fmla="*/ 2970 w 2987"/>
                  <a:gd name="T63" fmla="*/ 778 h 1530"/>
                  <a:gd name="T64" fmla="*/ 2908 w 2987"/>
                  <a:gd name="T65" fmla="*/ 336 h 1530"/>
                  <a:gd name="T66" fmla="*/ 2908 w 2987"/>
                  <a:gd name="T67" fmla="*/ 133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7" h="1530">
                    <a:moveTo>
                      <a:pt x="2908" y="133"/>
                    </a:moveTo>
                    <a:lnTo>
                      <a:pt x="2919" y="146"/>
                    </a:lnTo>
                    <a:lnTo>
                      <a:pt x="369" y="39"/>
                    </a:lnTo>
                    <a:lnTo>
                      <a:pt x="0" y="11"/>
                    </a:lnTo>
                    <a:lnTo>
                      <a:pt x="16" y="0"/>
                    </a:lnTo>
                    <a:lnTo>
                      <a:pt x="16" y="229"/>
                    </a:lnTo>
                    <a:lnTo>
                      <a:pt x="5" y="217"/>
                    </a:lnTo>
                    <a:lnTo>
                      <a:pt x="1052" y="261"/>
                    </a:lnTo>
                    <a:lnTo>
                      <a:pt x="1061" y="265"/>
                    </a:lnTo>
                    <a:lnTo>
                      <a:pt x="1065" y="272"/>
                    </a:lnTo>
                    <a:lnTo>
                      <a:pt x="1016" y="1071"/>
                    </a:lnTo>
                    <a:lnTo>
                      <a:pt x="1009" y="1059"/>
                    </a:lnTo>
                    <a:lnTo>
                      <a:pt x="1207" y="1119"/>
                    </a:lnTo>
                    <a:lnTo>
                      <a:pt x="1211" y="1119"/>
                    </a:lnTo>
                    <a:lnTo>
                      <a:pt x="1543" y="1337"/>
                    </a:lnTo>
                    <a:lnTo>
                      <a:pt x="1531" y="1333"/>
                    </a:lnTo>
                    <a:lnTo>
                      <a:pt x="1638" y="1288"/>
                    </a:lnTo>
                    <a:lnTo>
                      <a:pt x="1650" y="1288"/>
                    </a:lnTo>
                    <a:lnTo>
                      <a:pt x="1788" y="1380"/>
                    </a:lnTo>
                    <a:lnTo>
                      <a:pt x="1785" y="1380"/>
                    </a:lnTo>
                    <a:lnTo>
                      <a:pt x="2085" y="1423"/>
                    </a:lnTo>
                    <a:lnTo>
                      <a:pt x="2073" y="1431"/>
                    </a:lnTo>
                    <a:lnTo>
                      <a:pt x="2089" y="1388"/>
                    </a:lnTo>
                    <a:lnTo>
                      <a:pt x="2092" y="1380"/>
                    </a:lnTo>
                    <a:lnTo>
                      <a:pt x="2100" y="1380"/>
                    </a:lnTo>
                    <a:lnTo>
                      <a:pt x="2524" y="1395"/>
                    </a:lnTo>
                    <a:lnTo>
                      <a:pt x="2524" y="1395"/>
                    </a:lnTo>
                    <a:lnTo>
                      <a:pt x="2753" y="1363"/>
                    </a:lnTo>
                    <a:lnTo>
                      <a:pt x="2761" y="1363"/>
                    </a:lnTo>
                    <a:lnTo>
                      <a:pt x="2987" y="1519"/>
                    </a:lnTo>
                    <a:lnTo>
                      <a:pt x="2970" y="1530"/>
                    </a:lnTo>
                    <a:lnTo>
                      <a:pt x="2970" y="778"/>
                    </a:lnTo>
                    <a:lnTo>
                      <a:pt x="2908" y="336"/>
                    </a:lnTo>
                    <a:lnTo>
                      <a:pt x="2908" y="13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1" name="Freeform 196"/>
              <p:cNvSpPr>
                <a:spLocks/>
              </p:cNvSpPr>
              <p:nvPr/>
            </p:nvSpPr>
            <p:spPr bwMode="auto">
              <a:xfrm>
                <a:off x="2032" y="2235"/>
                <a:ext cx="750" cy="387"/>
              </a:xfrm>
              <a:custGeom>
                <a:avLst/>
                <a:gdLst>
                  <a:gd name="T0" fmla="*/ 2939 w 3002"/>
                  <a:gd name="T1" fmla="*/ 345 h 1551"/>
                  <a:gd name="T2" fmla="*/ 3002 w 3002"/>
                  <a:gd name="T3" fmla="*/ 791 h 1551"/>
                  <a:gd name="T4" fmla="*/ 3002 w 3002"/>
                  <a:gd name="T5" fmla="*/ 1543 h 1551"/>
                  <a:gd name="T6" fmla="*/ 2995 w 3002"/>
                  <a:gd name="T7" fmla="*/ 1551 h 1551"/>
                  <a:gd name="T8" fmla="*/ 2983 w 3002"/>
                  <a:gd name="T9" fmla="*/ 1551 h 1551"/>
                  <a:gd name="T10" fmla="*/ 2753 w 3002"/>
                  <a:gd name="T11" fmla="*/ 1397 h 1551"/>
                  <a:gd name="T12" fmla="*/ 2761 w 3002"/>
                  <a:gd name="T13" fmla="*/ 1401 h 1551"/>
                  <a:gd name="T14" fmla="*/ 2535 w 3002"/>
                  <a:gd name="T15" fmla="*/ 1432 h 1551"/>
                  <a:gd name="T16" fmla="*/ 2532 w 3002"/>
                  <a:gd name="T17" fmla="*/ 1432 h 1551"/>
                  <a:gd name="T18" fmla="*/ 2108 w 3002"/>
                  <a:gd name="T19" fmla="*/ 1416 h 1551"/>
                  <a:gd name="T20" fmla="*/ 2121 w 3002"/>
                  <a:gd name="T21" fmla="*/ 1408 h 1551"/>
                  <a:gd name="T22" fmla="*/ 2104 w 3002"/>
                  <a:gd name="T23" fmla="*/ 1451 h 1551"/>
                  <a:gd name="T24" fmla="*/ 2100 w 3002"/>
                  <a:gd name="T25" fmla="*/ 1460 h 1551"/>
                  <a:gd name="T26" fmla="*/ 2093 w 3002"/>
                  <a:gd name="T27" fmla="*/ 1460 h 1551"/>
                  <a:gd name="T28" fmla="*/ 1789 w 3002"/>
                  <a:gd name="T29" fmla="*/ 1416 h 1551"/>
                  <a:gd name="T30" fmla="*/ 1780 w 3002"/>
                  <a:gd name="T31" fmla="*/ 1412 h 1551"/>
                  <a:gd name="T32" fmla="*/ 1646 w 3002"/>
                  <a:gd name="T33" fmla="*/ 1322 h 1551"/>
                  <a:gd name="T34" fmla="*/ 1658 w 3002"/>
                  <a:gd name="T35" fmla="*/ 1322 h 1551"/>
                  <a:gd name="T36" fmla="*/ 1551 w 3002"/>
                  <a:gd name="T37" fmla="*/ 1369 h 1551"/>
                  <a:gd name="T38" fmla="*/ 1539 w 3002"/>
                  <a:gd name="T39" fmla="*/ 1369 h 1551"/>
                  <a:gd name="T40" fmla="*/ 1207 w 3002"/>
                  <a:gd name="T41" fmla="*/ 1155 h 1551"/>
                  <a:gd name="T42" fmla="*/ 1207 w 3002"/>
                  <a:gd name="T43" fmla="*/ 1155 h 1551"/>
                  <a:gd name="T44" fmla="*/ 1009 w 3002"/>
                  <a:gd name="T45" fmla="*/ 1093 h 1551"/>
                  <a:gd name="T46" fmla="*/ 1005 w 3002"/>
                  <a:gd name="T47" fmla="*/ 1088 h 1551"/>
                  <a:gd name="T48" fmla="*/ 1001 w 3002"/>
                  <a:gd name="T49" fmla="*/ 1080 h 1551"/>
                  <a:gd name="T50" fmla="*/ 1048 w 3002"/>
                  <a:gd name="T51" fmla="*/ 285 h 1551"/>
                  <a:gd name="T52" fmla="*/ 1060 w 3002"/>
                  <a:gd name="T53" fmla="*/ 298 h 1551"/>
                  <a:gd name="T54" fmla="*/ 8 w 3002"/>
                  <a:gd name="T55" fmla="*/ 253 h 1551"/>
                  <a:gd name="T56" fmla="*/ 0 w 3002"/>
                  <a:gd name="T57" fmla="*/ 250 h 1551"/>
                  <a:gd name="T58" fmla="*/ 0 w 3002"/>
                  <a:gd name="T59" fmla="*/ 242 h 1551"/>
                  <a:gd name="T60" fmla="*/ 0 w 3002"/>
                  <a:gd name="T61" fmla="*/ 13 h 1551"/>
                  <a:gd name="T62" fmla="*/ 4 w 3002"/>
                  <a:gd name="T63" fmla="*/ 0 h 1551"/>
                  <a:gd name="T64" fmla="*/ 13 w 3002"/>
                  <a:gd name="T65" fmla="*/ 0 h 1551"/>
                  <a:gd name="T66" fmla="*/ 377 w 3002"/>
                  <a:gd name="T67" fmla="*/ 28 h 1551"/>
                  <a:gd name="T68" fmla="*/ 2927 w 3002"/>
                  <a:gd name="T69" fmla="*/ 135 h 1551"/>
                  <a:gd name="T70" fmla="*/ 2935 w 3002"/>
                  <a:gd name="T71" fmla="*/ 139 h 1551"/>
                  <a:gd name="T72" fmla="*/ 2939 w 3002"/>
                  <a:gd name="T73" fmla="*/ 146 h 1551"/>
                  <a:gd name="T74" fmla="*/ 2939 w 3002"/>
                  <a:gd name="T75" fmla="*/ 34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2" h="1551">
                    <a:moveTo>
                      <a:pt x="2939" y="345"/>
                    </a:moveTo>
                    <a:lnTo>
                      <a:pt x="3002" y="791"/>
                    </a:lnTo>
                    <a:lnTo>
                      <a:pt x="3002" y="1543"/>
                    </a:lnTo>
                    <a:lnTo>
                      <a:pt x="2995" y="1551"/>
                    </a:lnTo>
                    <a:lnTo>
                      <a:pt x="2983" y="1551"/>
                    </a:lnTo>
                    <a:lnTo>
                      <a:pt x="2753" y="1397"/>
                    </a:lnTo>
                    <a:lnTo>
                      <a:pt x="2761" y="1401"/>
                    </a:lnTo>
                    <a:lnTo>
                      <a:pt x="2535" y="1432"/>
                    </a:lnTo>
                    <a:lnTo>
                      <a:pt x="2532" y="1432"/>
                    </a:lnTo>
                    <a:lnTo>
                      <a:pt x="2108" y="1416"/>
                    </a:lnTo>
                    <a:lnTo>
                      <a:pt x="2121" y="1408"/>
                    </a:lnTo>
                    <a:lnTo>
                      <a:pt x="2104" y="1451"/>
                    </a:lnTo>
                    <a:lnTo>
                      <a:pt x="2100" y="1460"/>
                    </a:lnTo>
                    <a:lnTo>
                      <a:pt x="2093" y="1460"/>
                    </a:lnTo>
                    <a:lnTo>
                      <a:pt x="1789" y="1416"/>
                    </a:lnTo>
                    <a:lnTo>
                      <a:pt x="1780" y="1412"/>
                    </a:lnTo>
                    <a:lnTo>
                      <a:pt x="1646" y="1322"/>
                    </a:lnTo>
                    <a:lnTo>
                      <a:pt x="1658" y="1322"/>
                    </a:lnTo>
                    <a:lnTo>
                      <a:pt x="1551" y="1369"/>
                    </a:lnTo>
                    <a:lnTo>
                      <a:pt x="1539" y="1369"/>
                    </a:lnTo>
                    <a:lnTo>
                      <a:pt x="1207" y="1155"/>
                    </a:lnTo>
                    <a:lnTo>
                      <a:pt x="1207" y="1155"/>
                    </a:lnTo>
                    <a:lnTo>
                      <a:pt x="1009" y="1093"/>
                    </a:lnTo>
                    <a:lnTo>
                      <a:pt x="1005" y="1088"/>
                    </a:lnTo>
                    <a:lnTo>
                      <a:pt x="1001" y="1080"/>
                    </a:lnTo>
                    <a:lnTo>
                      <a:pt x="1048" y="285"/>
                    </a:lnTo>
                    <a:lnTo>
                      <a:pt x="1060" y="298"/>
                    </a:lnTo>
                    <a:lnTo>
                      <a:pt x="8" y="253"/>
                    </a:lnTo>
                    <a:lnTo>
                      <a:pt x="0" y="250"/>
                    </a:lnTo>
                    <a:lnTo>
                      <a:pt x="0" y="242"/>
                    </a:lnTo>
                    <a:lnTo>
                      <a:pt x="0" y="13"/>
                    </a:lnTo>
                    <a:lnTo>
                      <a:pt x="4" y="0"/>
                    </a:lnTo>
                    <a:lnTo>
                      <a:pt x="13" y="0"/>
                    </a:lnTo>
                    <a:lnTo>
                      <a:pt x="377" y="28"/>
                    </a:lnTo>
                    <a:lnTo>
                      <a:pt x="2927" y="135"/>
                    </a:lnTo>
                    <a:lnTo>
                      <a:pt x="2935" y="139"/>
                    </a:lnTo>
                    <a:lnTo>
                      <a:pt x="2939" y="146"/>
                    </a:lnTo>
                    <a:lnTo>
                      <a:pt x="2939" y="34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2" name="Freeform 197"/>
              <p:cNvSpPr>
                <a:spLocks/>
              </p:cNvSpPr>
              <p:nvPr/>
            </p:nvSpPr>
            <p:spPr bwMode="auto">
              <a:xfrm>
                <a:off x="2558" y="965"/>
                <a:ext cx="569" cy="613"/>
              </a:xfrm>
              <a:custGeom>
                <a:avLst/>
                <a:gdLst>
                  <a:gd name="T0" fmla="*/ 0 w 2278"/>
                  <a:gd name="T1" fmla="*/ 166 h 2452"/>
                  <a:gd name="T2" fmla="*/ 92 w 2278"/>
                  <a:gd name="T3" fmla="*/ 624 h 2452"/>
                  <a:gd name="T4" fmla="*/ 92 w 2278"/>
                  <a:gd name="T5" fmla="*/ 1056 h 2452"/>
                  <a:gd name="T6" fmla="*/ 135 w 2278"/>
                  <a:gd name="T7" fmla="*/ 1226 h 2452"/>
                  <a:gd name="T8" fmla="*/ 135 w 2278"/>
                  <a:gd name="T9" fmla="*/ 1455 h 2452"/>
                  <a:gd name="T10" fmla="*/ 92 w 2278"/>
                  <a:gd name="T11" fmla="*/ 1562 h 2452"/>
                  <a:gd name="T12" fmla="*/ 199 w 2278"/>
                  <a:gd name="T13" fmla="*/ 1700 h 2452"/>
                  <a:gd name="T14" fmla="*/ 242 w 2278"/>
                  <a:gd name="T15" fmla="*/ 2452 h 2452"/>
                  <a:gd name="T16" fmla="*/ 1911 w 2278"/>
                  <a:gd name="T17" fmla="*/ 2405 h 2452"/>
                  <a:gd name="T18" fmla="*/ 1911 w 2278"/>
                  <a:gd name="T19" fmla="*/ 2298 h 2452"/>
                  <a:gd name="T20" fmla="*/ 1654 w 2278"/>
                  <a:gd name="T21" fmla="*/ 2128 h 2452"/>
                  <a:gd name="T22" fmla="*/ 1594 w 2278"/>
                  <a:gd name="T23" fmla="*/ 2006 h 2452"/>
                  <a:gd name="T24" fmla="*/ 1322 w 2278"/>
                  <a:gd name="T25" fmla="*/ 1914 h 2452"/>
                  <a:gd name="T26" fmla="*/ 1397 w 2278"/>
                  <a:gd name="T27" fmla="*/ 1622 h 2452"/>
                  <a:gd name="T28" fmla="*/ 1322 w 2278"/>
                  <a:gd name="T29" fmla="*/ 1546 h 2452"/>
                  <a:gd name="T30" fmla="*/ 1397 w 2278"/>
                  <a:gd name="T31" fmla="*/ 1393 h 2452"/>
                  <a:gd name="T32" fmla="*/ 1519 w 2278"/>
                  <a:gd name="T33" fmla="*/ 1348 h 2452"/>
                  <a:gd name="T34" fmla="*/ 1519 w 2278"/>
                  <a:gd name="T35" fmla="*/ 1104 h 2452"/>
                  <a:gd name="T36" fmla="*/ 1594 w 2278"/>
                  <a:gd name="T37" fmla="*/ 980 h 2452"/>
                  <a:gd name="T38" fmla="*/ 1851 w 2278"/>
                  <a:gd name="T39" fmla="*/ 763 h 2452"/>
                  <a:gd name="T40" fmla="*/ 1990 w 2278"/>
                  <a:gd name="T41" fmla="*/ 624 h 2452"/>
                  <a:gd name="T42" fmla="*/ 2278 w 2278"/>
                  <a:gd name="T43" fmla="*/ 518 h 2452"/>
                  <a:gd name="T44" fmla="*/ 2109 w 2278"/>
                  <a:gd name="T45" fmla="*/ 474 h 2452"/>
                  <a:gd name="T46" fmla="*/ 1911 w 2278"/>
                  <a:gd name="T47" fmla="*/ 474 h 2452"/>
                  <a:gd name="T48" fmla="*/ 1867 w 2278"/>
                  <a:gd name="T49" fmla="*/ 442 h 2452"/>
                  <a:gd name="T50" fmla="*/ 1717 w 2278"/>
                  <a:gd name="T51" fmla="*/ 566 h 2452"/>
                  <a:gd name="T52" fmla="*/ 1519 w 2278"/>
                  <a:gd name="T53" fmla="*/ 412 h 2452"/>
                  <a:gd name="T54" fmla="*/ 1457 w 2278"/>
                  <a:gd name="T55" fmla="*/ 474 h 2452"/>
                  <a:gd name="T56" fmla="*/ 1322 w 2278"/>
                  <a:gd name="T57" fmla="*/ 320 h 2452"/>
                  <a:gd name="T58" fmla="*/ 1061 w 2278"/>
                  <a:gd name="T59" fmla="*/ 412 h 2452"/>
                  <a:gd name="T60" fmla="*/ 819 w 2278"/>
                  <a:gd name="T61" fmla="*/ 320 h 2452"/>
                  <a:gd name="T62" fmla="*/ 744 w 2278"/>
                  <a:gd name="T63" fmla="*/ 0 h 2452"/>
                  <a:gd name="T64" fmla="*/ 621 w 2278"/>
                  <a:gd name="T65" fmla="*/ 0 h 2452"/>
                  <a:gd name="T66" fmla="*/ 621 w 2278"/>
                  <a:gd name="T67" fmla="*/ 166 h 2452"/>
                  <a:gd name="T68" fmla="*/ 0 w 2278"/>
                  <a:gd name="T69" fmla="*/ 166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78" h="2452">
                    <a:moveTo>
                      <a:pt x="0" y="166"/>
                    </a:moveTo>
                    <a:lnTo>
                      <a:pt x="92" y="624"/>
                    </a:lnTo>
                    <a:lnTo>
                      <a:pt x="92" y="1056"/>
                    </a:lnTo>
                    <a:lnTo>
                      <a:pt x="135" y="1226"/>
                    </a:lnTo>
                    <a:lnTo>
                      <a:pt x="135" y="1455"/>
                    </a:lnTo>
                    <a:lnTo>
                      <a:pt x="92" y="1562"/>
                    </a:lnTo>
                    <a:lnTo>
                      <a:pt x="199" y="1700"/>
                    </a:lnTo>
                    <a:lnTo>
                      <a:pt x="242" y="2452"/>
                    </a:lnTo>
                    <a:lnTo>
                      <a:pt x="1911" y="2405"/>
                    </a:lnTo>
                    <a:lnTo>
                      <a:pt x="1911" y="2298"/>
                    </a:lnTo>
                    <a:lnTo>
                      <a:pt x="1654" y="2128"/>
                    </a:lnTo>
                    <a:lnTo>
                      <a:pt x="1594" y="2006"/>
                    </a:lnTo>
                    <a:lnTo>
                      <a:pt x="1322" y="1914"/>
                    </a:lnTo>
                    <a:lnTo>
                      <a:pt x="1397" y="1622"/>
                    </a:lnTo>
                    <a:lnTo>
                      <a:pt x="1322" y="1546"/>
                    </a:lnTo>
                    <a:lnTo>
                      <a:pt x="1397" y="1393"/>
                    </a:lnTo>
                    <a:lnTo>
                      <a:pt x="1519" y="1348"/>
                    </a:lnTo>
                    <a:lnTo>
                      <a:pt x="1519" y="1104"/>
                    </a:lnTo>
                    <a:lnTo>
                      <a:pt x="1594" y="980"/>
                    </a:lnTo>
                    <a:lnTo>
                      <a:pt x="1851" y="763"/>
                    </a:lnTo>
                    <a:lnTo>
                      <a:pt x="1990" y="624"/>
                    </a:lnTo>
                    <a:lnTo>
                      <a:pt x="2278" y="518"/>
                    </a:lnTo>
                    <a:lnTo>
                      <a:pt x="2109" y="474"/>
                    </a:lnTo>
                    <a:lnTo>
                      <a:pt x="1911" y="474"/>
                    </a:lnTo>
                    <a:lnTo>
                      <a:pt x="1867" y="442"/>
                    </a:lnTo>
                    <a:lnTo>
                      <a:pt x="1717" y="566"/>
                    </a:lnTo>
                    <a:lnTo>
                      <a:pt x="1519" y="412"/>
                    </a:lnTo>
                    <a:lnTo>
                      <a:pt x="1457" y="474"/>
                    </a:lnTo>
                    <a:lnTo>
                      <a:pt x="1322" y="320"/>
                    </a:lnTo>
                    <a:lnTo>
                      <a:pt x="1061" y="412"/>
                    </a:lnTo>
                    <a:lnTo>
                      <a:pt x="819" y="320"/>
                    </a:lnTo>
                    <a:lnTo>
                      <a:pt x="744" y="0"/>
                    </a:lnTo>
                    <a:lnTo>
                      <a:pt x="621" y="0"/>
                    </a:lnTo>
                    <a:lnTo>
                      <a:pt x="621" y="166"/>
                    </a:lnTo>
                    <a:lnTo>
                      <a:pt x="0" y="166"/>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3" name="Freeform 198"/>
              <p:cNvSpPr>
                <a:spLocks noEditPoints="1"/>
              </p:cNvSpPr>
              <p:nvPr/>
            </p:nvSpPr>
            <p:spPr bwMode="auto">
              <a:xfrm>
                <a:off x="2555" y="962"/>
                <a:ext cx="575" cy="619"/>
              </a:xfrm>
              <a:custGeom>
                <a:avLst/>
                <a:gdLst>
                  <a:gd name="T0" fmla="*/ 114 w 2302"/>
                  <a:gd name="T1" fmla="*/ 636 h 2475"/>
                  <a:gd name="T2" fmla="*/ 157 w 2302"/>
                  <a:gd name="T3" fmla="*/ 1234 h 2475"/>
                  <a:gd name="T4" fmla="*/ 157 w 2302"/>
                  <a:gd name="T5" fmla="*/ 1471 h 2475"/>
                  <a:gd name="T6" fmla="*/ 217 w 2302"/>
                  <a:gd name="T7" fmla="*/ 1705 h 2475"/>
                  <a:gd name="T8" fmla="*/ 253 w 2302"/>
                  <a:gd name="T9" fmla="*/ 2453 h 2475"/>
                  <a:gd name="T10" fmla="*/ 1910 w 2302"/>
                  <a:gd name="T11" fmla="*/ 2310 h 2475"/>
                  <a:gd name="T12" fmla="*/ 1653 w 2302"/>
                  <a:gd name="T13" fmla="*/ 2147 h 2475"/>
                  <a:gd name="T14" fmla="*/ 1329 w 2302"/>
                  <a:gd name="T15" fmla="*/ 1937 h 2475"/>
                  <a:gd name="T16" fmla="*/ 1396 w 2302"/>
                  <a:gd name="T17" fmla="*/ 1634 h 2475"/>
                  <a:gd name="T18" fmla="*/ 1321 w 2302"/>
                  <a:gd name="T19" fmla="*/ 1562 h 2475"/>
                  <a:gd name="T20" fmla="*/ 1404 w 2302"/>
                  <a:gd name="T21" fmla="*/ 1392 h 2475"/>
                  <a:gd name="T22" fmla="*/ 1519 w 2302"/>
                  <a:gd name="T23" fmla="*/ 1116 h 2475"/>
                  <a:gd name="T24" fmla="*/ 1597 w 2302"/>
                  <a:gd name="T25" fmla="*/ 981 h 2475"/>
                  <a:gd name="T26" fmla="*/ 1997 w 2302"/>
                  <a:gd name="T27" fmla="*/ 629 h 2475"/>
                  <a:gd name="T28" fmla="*/ 2120 w 2302"/>
                  <a:gd name="T29" fmla="*/ 499 h 2475"/>
                  <a:gd name="T30" fmla="*/ 1871 w 2302"/>
                  <a:gd name="T31" fmla="*/ 463 h 2475"/>
                  <a:gd name="T32" fmla="*/ 1728 w 2302"/>
                  <a:gd name="T33" fmla="*/ 589 h 2475"/>
                  <a:gd name="T34" fmla="*/ 1539 w 2302"/>
                  <a:gd name="T35" fmla="*/ 432 h 2475"/>
                  <a:gd name="T36" fmla="*/ 1459 w 2302"/>
                  <a:gd name="T37" fmla="*/ 494 h 2475"/>
                  <a:gd name="T38" fmla="*/ 1076 w 2302"/>
                  <a:gd name="T39" fmla="*/ 435 h 2475"/>
                  <a:gd name="T40" fmla="*/ 819 w 2302"/>
                  <a:gd name="T41" fmla="*/ 336 h 2475"/>
                  <a:gd name="T42" fmla="*/ 632 w 2302"/>
                  <a:gd name="T43" fmla="*/ 23 h 2475"/>
                  <a:gd name="T44" fmla="*/ 641 w 2302"/>
                  <a:gd name="T45" fmla="*/ 186 h 2475"/>
                  <a:gd name="T46" fmla="*/ 632 w 2302"/>
                  <a:gd name="T47" fmla="*/ 166 h 2475"/>
                  <a:gd name="T48" fmla="*/ 624 w 2302"/>
                  <a:gd name="T49" fmla="*/ 0 h 2475"/>
                  <a:gd name="T50" fmla="*/ 763 w 2302"/>
                  <a:gd name="T51" fmla="*/ 0 h 2475"/>
                  <a:gd name="T52" fmla="*/ 834 w 2302"/>
                  <a:gd name="T53" fmla="*/ 321 h 2475"/>
                  <a:gd name="T54" fmla="*/ 1329 w 2302"/>
                  <a:gd name="T55" fmla="*/ 321 h 2475"/>
                  <a:gd name="T56" fmla="*/ 1459 w 2302"/>
                  <a:gd name="T57" fmla="*/ 479 h 2475"/>
                  <a:gd name="T58" fmla="*/ 1534 w 2302"/>
                  <a:gd name="T59" fmla="*/ 415 h 2475"/>
                  <a:gd name="T60" fmla="*/ 1871 w 2302"/>
                  <a:gd name="T61" fmla="*/ 447 h 2475"/>
                  <a:gd name="T62" fmla="*/ 1929 w 2302"/>
                  <a:gd name="T63" fmla="*/ 475 h 2475"/>
                  <a:gd name="T64" fmla="*/ 2124 w 2302"/>
                  <a:gd name="T65" fmla="*/ 475 h 2475"/>
                  <a:gd name="T66" fmla="*/ 2302 w 2302"/>
                  <a:gd name="T67" fmla="*/ 530 h 2475"/>
                  <a:gd name="T68" fmla="*/ 2004 w 2302"/>
                  <a:gd name="T69" fmla="*/ 649 h 2475"/>
                  <a:gd name="T70" fmla="*/ 1614 w 2302"/>
                  <a:gd name="T71" fmla="*/ 1000 h 2475"/>
                  <a:gd name="T72" fmla="*/ 1543 w 2302"/>
                  <a:gd name="T73" fmla="*/ 1116 h 2475"/>
                  <a:gd name="T74" fmla="*/ 1534 w 2302"/>
                  <a:gd name="T75" fmla="*/ 1369 h 2475"/>
                  <a:gd name="T76" fmla="*/ 1340 w 2302"/>
                  <a:gd name="T77" fmla="*/ 1562 h 2475"/>
                  <a:gd name="T78" fmla="*/ 1419 w 2302"/>
                  <a:gd name="T79" fmla="*/ 1637 h 2475"/>
                  <a:gd name="T80" fmla="*/ 1610 w 2302"/>
                  <a:gd name="T81" fmla="*/ 2005 h 2475"/>
                  <a:gd name="T82" fmla="*/ 1672 w 2302"/>
                  <a:gd name="T83" fmla="*/ 2132 h 2475"/>
                  <a:gd name="T84" fmla="*/ 1933 w 2302"/>
                  <a:gd name="T85" fmla="*/ 2417 h 2475"/>
                  <a:gd name="T86" fmla="*/ 253 w 2302"/>
                  <a:gd name="T87" fmla="*/ 2475 h 2475"/>
                  <a:gd name="T88" fmla="*/ 197 w 2302"/>
                  <a:gd name="T89" fmla="*/ 1712 h 2475"/>
                  <a:gd name="T90" fmla="*/ 91 w 2302"/>
                  <a:gd name="T91" fmla="*/ 1570 h 2475"/>
                  <a:gd name="T92" fmla="*/ 135 w 2302"/>
                  <a:gd name="T93" fmla="*/ 1238 h 2475"/>
                  <a:gd name="T94" fmla="*/ 91 w 2302"/>
                  <a:gd name="T95" fmla="*/ 636 h 2475"/>
                  <a:gd name="T96" fmla="*/ 0 w 2302"/>
                  <a:gd name="T97" fmla="*/ 171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2" h="2475">
                    <a:moveTo>
                      <a:pt x="11" y="190"/>
                    </a:moveTo>
                    <a:lnTo>
                      <a:pt x="24" y="178"/>
                    </a:lnTo>
                    <a:lnTo>
                      <a:pt x="114" y="636"/>
                    </a:lnTo>
                    <a:lnTo>
                      <a:pt x="114" y="1068"/>
                    </a:lnTo>
                    <a:lnTo>
                      <a:pt x="114" y="1064"/>
                    </a:lnTo>
                    <a:lnTo>
                      <a:pt x="157" y="1234"/>
                    </a:lnTo>
                    <a:lnTo>
                      <a:pt x="157" y="1238"/>
                    </a:lnTo>
                    <a:lnTo>
                      <a:pt x="157" y="1467"/>
                    </a:lnTo>
                    <a:lnTo>
                      <a:pt x="157" y="1471"/>
                    </a:lnTo>
                    <a:lnTo>
                      <a:pt x="110" y="1578"/>
                    </a:lnTo>
                    <a:lnTo>
                      <a:pt x="110" y="1566"/>
                    </a:lnTo>
                    <a:lnTo>
                      <a:pt x="217" y="1705"/>
                    </a:lnTo>
                    <a:lnTo>
                      <a:pt x="221" y="1712"/>
                    </a:lnTo>
                    <a:lnTo>
                      <a:pt x="264" y="2460"/>
                    </a:lnTo>
                    <a:lnTo>
                      <a:pt x="253" y="2453"/>
                    </a:lnTo>
                    <a:lnTo>
                      <a:pt x="1922" y="2404"/>
                    </a:lnTo>
                    <a:lnTo>
                      <a:pt x="1910" y="2417"/>
                    </a:lnTo>
                    <a:lnTo>
                      <a:pt x="1910" y="2310"/>
                    </a:lnTo>
                    <a:lnTo>
                      <a:pt x="1918" y="2318"/>
                    </a:lnTo>
                    <a:lnTo>
                      <a:pt x="1661" y="2151"/>
                    </a:lnTo>
                    <a:lnTo>
                      <a:pt x="1653" y="2147"/>
                    </a:lnTo>
                    <a:lnTo>
                      <a:pt x="1594" y="2025"/>
                    </a:lnTo>
                    <a:lnTo>
                      <a:pt x="1601" y="2029"/>
                    </a:lnTo>
                    <a:lnTo>
                      <a:pt x="1329" y="1937"/>
                    </a:lnTo>
                    <a:lnTo>
                      <a:pt x="1321" y="1930"/>
                    </a:lnTo>
                    <a:lnTo>
                      <a:pt x="1321" y="1922"/>
                    </a:lnTo>
                    <a:lnTo>
                      <a:pt x="1396" y="1634"/>
                    </a:lnTo>
                    <a:lnTo>
                      <a:pt x="1400" y="1641"/>
                    </a:lnTo>
                    <a:lnTo>
                      <a:pt x="1325" y="1566"/>
                    </a:lnTo>
                    <a:lnTo>
                      <a:pt x="1321" y="1562"/>
                    </a:lnTo>
                    <a:lnTo>
                      <a:pt x="1321" y="1555"/>
                    </a:lnTo>
                    <a:lnTo>
                      <a:pt x="1396" y="1399"/>
                    </a:lnTo>
                    <a:lnTo>
                      <a:pt x="1404" y="1392"/>
                    </a:lnTo>
                    <a:lnTo>
                      <a:pt x="1526" y="1349"/>
                    </a:lnTo>
                    <a:lnTo>
                      <a:pt x="1519" y="1360"/>
                    </a:lnTo>
                    <a:lnTo>
                      <a:pt x="1519" y="1116"/>
                    </a:lnTo>
                    <a:lnTo>
                      <a:pt x="1519" y="1107"/>
                    </a:lnTo>
                    <a:lnTo>
                      <a:pt x="1594" y="985"/>
                    </a:lnTo>
                    <a:lnTo>
                      <a:pt x="1597" y="981"/>
                    </a:lnTo>
                    <a:lnTo>
                      <a:pt x="1854" y="767"/>
                    </a:lnTo>
                    <a:lnTo>
                      <a:pt x="1993" y="629"/>
                    </a:lnTo>
                    <a:lnTo>
                      <a:pt x="1997" y="629"/>
                    </a:lnTo>
                    <a:lnTo>
                      <a:pt x="2286" y="522"/>
                    </a:lnTo>
                    <a:lnTo>
                      <a:pt x="2286" y="542"/>
                    </a:lnTo>
                    <a:lnTo>
                      <a:pt x="2120" y="499"/>
                    </a:lnTo>
                    <a:lnTo>
                      <a:pt x="1922" y="499"/>
                    </a:lnTo>
                    <a:lnTo>
                      <a:pt x="1918" y="494"/>
                    </a:lnTo>
                    <a:lnTo>
                      <a:pt x="1871" y="463"/>
                    </a:lnTo>
                    <a:lnTo>
                      <a:pt x="1886" y="463"/>
                    </a:lnTo>
                    <a:lnTo>
                      <a:pt x="1732" y="585"/>
                    </a:lnTo>
                    <a:lnTo>
                      <a:pt x="1728" y="589"/>
                    </a:lnTo>
                    <a:lnTo>
                      <a:pt x="1721" y="585"/>
                    </a:lnTo>
                    <a:lnTo>
                      <a:pt x="1522" y="435"/>
                    </a:lnTo>
                    <a:lnTo>
                      <a:pt x="1539" y="432"/>
                    </a:lnTo>
                    <a:lnTo>
                      <a:pt x="1475" y="494"/>
                    </a:lnTo>
                    <a:lnTo>
                      <a:pt x="1468" y="499"/>
                    </a:lnTo>
                    <a:lnTo>
                      <a:pt x="1459" y="494"/>
                    </a:lnTo>
                    <a:lnTo>
                      <a:pt x="1321" y="340"/>
                    </a:lnTo>
                    <a:lnTo>
                      <a:pt x="1337" y="344"/>
                    </a:lnTo>
                    <a:lnTo>
                      <a:pt x="1076" y="435"/>
                    </a:lnTo>
                    <a:lnTo>
                      <a:pt x="1068" y="435"/>
                    </a:lnTo>
                    <a:lnTo>
                      <a:pt x="827" y="344"/>
                    </a:lnTo>
                    <a:lnTo>
                      <a:pt x="819" y="336"/>
                    </a:lnTo>
                    <a:lnTo>
                      <a:pt x="744" y="12"/>
                    </a:lnTo>
                    <a:lnTo>
                      <a:pt x="755" y="23"/>
                    </a:lnTo>
                    <a:lnTo>
                      <a:pt x="632" y="23"/>
                    </a:lnTo>
                    <a:lnTo>
                      <a:pt x="645" y="12"/>
                    </a:lnTo>
                    <a:lnTo>
                      <a:pt x="645" y="178"/>
                    </a:lnTo>
                    <a:lnTo>
                      <a:pt x="641" y="186"/>
                    </a:lnTo>
                    <a:lnTo>
                      <a:pt x="632" y="190"/>
                    </a:lnTo>
                    <a:lnTo>
                      <a:pt x="11" y="190"/>
                    </a:lnTo>
                    <a:close/>
                    <a:moveTo>
                      <a:pt x="632" y="166"/>
                    </a:moveTo>
                    <a:lnTo>
                      <a:pt x="620" y="178"/>
                    </a:lnTo>
                    <a:lnTo>
                      <a:pt x="620" y="12"/>
                    </a:lnTo>
                    <a:lnTo>
                      <a:pt x="624" y="0"/>
                    </a:lnTo>
                    <a:lnTo>
                      <a:pt x="632" y="0"/>
                    </a:lnTo>
                    <a:lnTo>
                      <a:pt x="755" y="0"/>
                    </a:lnTo>
                    <a:lnTo>
                      <a:pt x="763" y="0"/>
                    </a:lnTo>
                    <a:lnTo>
                      <a:pt x="767" y="8"/>
                    </a:lnTo>
                    <a:lnTo>
                      <a:pt x="842" y="329"/>
                    </a:lnTo>
                    <a:lnTo>
                      <a:pt x="834" y="321"/>
                    </a:lnTo>
                    <a:lnTo>
                      <a:pt x="1076" y="411"/>
                    </a:lnTo>
                    <a:lnTo>
                      <a:pt x="1068" y="411"/>
                    </a:lnTo>
                    <a:lnTo>
                      <a:pt x="1329" y="321"/>
                    </a:lnTo>
                    <a:lnTo>
                      <a:pt x="1340" y="325"/>
                    </a:lnTo>
                    <a:lnTo>
                      <a:pt x="1475" y="479"/>
                    </a:lnTo>
                    <a:lnTo>
                      <a:pt x="1459" y="479"/>
                    </a:lnTo>
                    <a:lnTo>
                      <a:pt x="1519" y="415"/>
                    </a:lnTo>
                    <a:lnTo>
                      <a:pt x="1526" y="411"/>
                    </a:lnTo>
                    <a:lnTo>
                      <a:pt x="1534" y="415"/>
                    </a:lnTo>
                    <a:lnTo>
                      <a:pt x="1732" y="570"/>
                    </a:lnTo>
                    <a:lnTo>
                      <a:pt x="1721" y="570"/>
                    </a:lnTo>
                    <a:lnTo>
                      <a:pt x="1871" y="447"/>
                    </a:lnTo>
                    <a:lnTo>
                      <a:pt x="1878" y="443"/>
                    </a:lnTo>
                    <a:lnTo>
                      <a:pt x="1886" y="447"/>
                    </a:lnTo>
                    <a:lnTo>
                      <a:pt x="1929" y="475"/>
                    </a:lnTo>
                    <a:lnTo>
                      <a:pt x="1922" y="475"/>
                    </a:lnTo>
                    <a:lnTo>
                      <a:pt x="2120" y="475"/>
                    </a:lnTo>
                    <a:lnTo>
                      <a:pt x="2124" y="475"/>
                    </a:lnTo>
                    <a:lnTo>
                      <a:pt x="2289" y="518"/>
                    </a:lnTo>
                    <a:lnTo>
                      <a:pt x="2298" y="526"/>
                    </a:lnTo>
                    <a:lnTo>
                      <a:pt x="2302" y="530"/>
                    </a:lnTo>
                    <a:lnTo>
                      <a:pt x="2298" y="538"/>
                    </a:lnTo>
                    <a:lnTo>
                      <a:pt x="2293" y="542"/>
                    </a:lnTo>
                    <a:lnTo>
                      <a:pt x="2004" y="649"/>
                    </a:lnTo>
                    <a:lnTo>
                      <a:pt x="2010" y="649"/>
                    </a:lnTo>
                    <a:lnTo>
                      <a:pt x="1871" y="788"/>
                    </a:lnTo>
                    <a:lnTo>
                      <a:pt x="1614" y="1000"/>
                    </a:lnTo>
                    <a:lnTo>
                      <a:pt x="1614" y="996"/>
                    </a:lnTo>
                    <a:lnTo>
                      <a:pt x="1539" y="1120"/>
                    </a:lnTo>
                    <a:lnTo>
                      <a:pt x="1543" y="1116"/>
                    </a:lnTo>
                    <a:lnTo>
                      <a:pt x="1543" y="1360"/>
                    </a:lnTo>
                    <a:lnTo>
                      <a:pt x="1539" y="1364"/>
                    </a:lnTo>
                    <a:lnTo>
                      <a:pt x="1534" y="1369"/>
                    </a:lnTo>
                    <a:lnTo>
                      <a:pt x="1412" y="1416"/>
                    </a:lnTo>
                    <a:lnTo>
                      <a:pt x="1419" y="1412"/>
                    </a:lnTo>
                    <a:lnTo>
                      <a:pt x="1340" y="1562"/>
                    </a:lnTo>
                    <a:lnTo>
                      <a:pt x="1340" y="1551"/>
                    </a:lnTo>
                    <a:lnTo>
                      <a:pt x="1415" y="1626"/>
                    </a:lnTo>
                    <a:lnTo>
                      <a:pt x="1419" y="1637"/>
                    </a:lnTo>
                    <a:lnTo>
                      <a:pt x="1344" y="1930"/>
                    </a:lnTo>
                    <a:lnTo>
                      <a:pt x="1337" y="1915"/>
                    </a:lnTo>
                    <a:lnTo>
                      <a:pt x="1610" y="2005"/>
                    </a:lnTo>
                    <a:lnTo>
                      <a:pt x="1618" y="2013"/>
                    </a:lnTo>
                    <a:lnTo>
                      <a:pt x="1676" y="2136"/>
                    </a:lnTo>
                    <a:lnTo>
                      <a:pt x="1672" y="2132"/>
                    </a:lnTo>
                    <a:lnTo>
                      <a:pt x="1929" y="2297"/>
                    </a:lnTo>
                    <a:lnTo>
                      <a:pt x="1933" y="2310"/>
                    </a:lnTo>
                    <a:lnTo>
                      <a:pt x="1933" y="2417"/>
                    </a:lnTo>
                    <a:lnTo>
                      <a:pt x="1933" y="2425"/>
                    </a:lnTo>
                    <a:lnTo>
                      <a:pt x="1926" y="2428"/>
                    </a:lnTo>
                    <a:lnTo>
                      <a:pt x="253" y="2475"/>
                    </a:lnTo>
                    <a:lnTo>
                      <a:pt x="245" y="2472"/>
                    </a:lnTo>
                    <a:lnTo>
                      <a:pt x="241" y="2464"/>
                    </a:lnTo>
                    <a:lnTo>
                      <a:pt x="197" y="1712"/>
                    </a:lnTo>
                    <a:lnTo>
                      <a:pt x="197" y="1720"/>
                    </a:lnTo>
                    <a:lnTo>
                      <a:pt x="91" y="1583"/>
                    </a:lnTo>
                    <a:lnTo>
                      <a:pt x="91" y="1570"/>
                    </a:lnTo>
                    <a:lnTo>
                      <a:pt x="135" y="1463"/>
                    </a:lnTo>
                    <a:lnTo>
                      <a:pt x="135" y="1467"/>
                    </a:lnTo>
                    <a:lnTo>
                      <a:pt x="135" y="1238"/>
                    </a:lnTo>
                    <a:lnTo>
                      <a:pt x="91" y="1071"/>
                    </a:lnTo>
                    <a:lnTo>
                      <a:pt x="91" y="1068"/>
                    </a:lnTo>
                    <a:lnTo>
                      <a:pt x="91" y="636"/>
                    </a:lnTo>
                    <a:lnTo>
                      <a:pt x="91" y="641"/>
                    </a:lnTo>
                    <a:lnTo>
                      <a:pt x="0" y="182"/>
                    </a:lnTo>
                    <a:lnTo>
                      <a:pt x="0" y="171"/>
                    </a:lnTo>
                    <a:lnTo>
                      <a:pt x="11" y="166"/>
                    </a:lnTo>
                    <a:lnTo>
                      <a:pt x="632" y="1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4" name="Freeform 199"/>
              <p:cNvSpPr>
                <a:spLocks/>
              </p:cNvSpPr>
              <p:nvPr/>
            </p:nvSpPr>
            <p:spPr bwMode="auto">
              <a:xfrm>
                <a:off x="2558" y="965"/>
                <a:ext cx="568" cy="612"/>
              </a:xfrm>
              <a:custGeom>
                <a:avLst/>
                <a:gdLst>
                  <a:gd name="T0" fmla="*/ 13 w 2275"/>
                  <a:gd name="T1" fmla="*/ 166 h 2448"/>
                  <a:gd name="T2" fmla="*/ 103 w 2275"/>
                  <a:gd name="T3" fmla="*/ 624 h 2448"/>
                  <a:gd name="T4" fmla="*/ 103 w 2275"/>
                  <a:gd name="T5" fmla="*/ 1052 h 2448"/>
                  <a:gd name="T6" fmla="*/ 146 w 2275"/>
                  <a:gd name="T7" fmla="*/ 1226 h 2448"/>
                  <a:gd name="T8" fmla="*/ 146 w 2275"/>
                  <a:gd name="T9" fmla="*/ 1459 h 2448"/>
                  <a:gd name="T10" fmla="*/ 99 w 2275"/>
                  <a:gd name="T11" fmla="*/ 1554 h 2448"/>
                  <a:gd name="T12" fmla="*/ 210 w 2275"/>
                  <a:gd name="T13" fmla="*/ 1700 h 2448"/>
                  <a:gd name="T14" fmla="*/ 242 w 2275"/>
                  <a:gd name="T15" fmla="*/ 2441 h 2448"/>
                  <a:gd name="T16" fmla="*/ 1899 w 2275"/>
                  <a:gd name="T17" fmla="*/ 2405 h 2448"/>
                  <a:gd name="T18" fmla="*/ 1907 w 2275"/>
                  <a:gd name="T19" fmla="*/ 2306 h 2448"/>
                  <a:gd name="T20" fmla="*/ 1642 w 2275"/>
                  <a:gd name="T21" fmla="*/ 2135 h 2448"/>
                  <a:gd name="T22" fmla="*/ 1590 w 2275"/>
                  <a:gd name="T23" fmla="*/ 2017 h 2448"/>
                  <a:gd name="T24" fmla="*/ 1310 w 2275"/>
                  <a:gd name="T25" fmla="*/ 1918 h 2448"/>
                  <a:gd name="T26" fmla="*/ 1385 w 2275"/>
                  <a:gd name="T27" fmla="*/ 1622 h 2448"/>
                  <a:gd name="T28" fmla="*/ 1314 w 2275"/>
                  <a:gd name="T29" fmla="*/ 1554 h 2448"/>
                  <a:gd name="T30" fmla="*/ 1310 w 2275"/>
                  <a:gd name="T31" fmla="*/ 1543 h 2448"/>
                  <a:gd name="T32" fmla="*/ 1393 w 2275"/>
                  <a:gd name="T33" fmla="*/ 1380 h 2448"/>
                  <a:gd name="T34" fmla="*/ 1508 w 2275"/>
                  <a:gd name="T35" fmla="*/ 1348 h 2448"/>
                  <a:gd name="T36" fmla="*/ 1508 w 2275"/>
                  <a:gd name="T37" fmla="*/ 1095 h 2448"/>
                  <a:gd name="T38" fmla="*/ 1586 w 2275"/>
                  <a:gd name="T39" fmla="*/ 969 h 2448"/>
                  <a:gd name="T40" fmla="*/ 1982 w 2275"/>
                  <a:gd name="T41" fmla="*/ 617 h 2448"/>
                  <a:gd name="T42" fmla="*/ 2275 w 2275"/>
                  <a:gd name="T43" fmla="*/ 510 h 2448"/>
                  <a:gd name="T44" fmla="*/ 2109 w 2275"/>
                  <a:gd name="T45" fmla="*/ 487 h 2448"/>
                  <a:gd name="T46" fmla="*/ 1911 w 2275"/>
                  <a:gd name="T47" fmla="*/ 487 h 2448"/>
                  <a:gd name="T48" fmla="*/ 1860 w 2275"/>
                  <a:gd name="T49" fmla="*/ 451 h 2448"/>
                  <a:gd name="T50" fmla="*/ 1721 w 2275"/>
                  <a:gd name="T51" fmla="*/ 573 h 2448"/>
                  <a:gd name="T52" fmla="*/ 1710 w 2275"/>
                  <a:gd name="T53" fmla="*/ 573 h 2448"/>
                  <a:gd name="T54" fmla="*/ 1528 w 2275"/>
                  <a:gd name="T55" fmla="*/ 420 h 2448"/>
                  <a:gd name="T56" fmla="*/ 1457 w 2275"/>
                  <a:gd name="T57" fmla="*/ 487 h 2448"/>
                  <a:gd name="T58" fmla="*/ 1310 w 2275"/>
                  <a:gd name="T59" fmla="*/ 328 h 2448"/>
                  <a:gd name="T60" fmla="*/ 1065 w 2275"/>
                  <a:gd name="T61" fmla="*/ 423 h 2448"/>
                  <a:gd name="T62" fmla="*/ 816 w 2275"/>
                  <a:gd name="T63" fmla="*/ 332 h 2448"/>
                  <a:gd name="T64" fmla="*/ 733 w 2275"/>
                  <a:gd name="T65" fmla="*/ 0 h 2448"/>
                  <a:gd name="T66" fmla="*/ 621 w 2275"/>
                  <a:gd name="T67" fmla="*/ 11 h 2448"/>
                  <a:gd name="T68" fmla="*/ 634 w 2275"/>
                  <a:gd name="T69" fmla="*/ 166 h 2448"/>
                  <a:gd name="T70" fmla="*/ 621 w 2275"/>
                  <a:gd name="T71" fmla="*/ 17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5" h="2448">
                    <a:moveTo>
                      <a:pt x="0" y="178"/>
                    </a:moveTo>
                    <a:lnTo>
                      <a:pt x="13" y="166"/>
                    </a:lnTo>
                    <a:lnTo>
                      <a:pt x="103" y="624"/>
                    </a:lnTo>
                    <a:lnTo>
                      <a:pt x="103" y="624"/>
                    </a:lnTo>
                    <a:lnTo>
                      <a:pt x="103" y="1056"/>
                    </a:lnTo>
                    <a:lnTo>
                      <a:pt x="103" y="1052"/>
                    </a:lnTo>
                    <a:lnTo>
                      <a:pt x="146" y="1222"/>
                    </a:lnTo>
                    <a:lnTo>
                      <a:pt x="146" y="1226"/>
                    </a:lnTo>
                    <a:lnTo>
                      <a:pt x="146" y="1455"/>
                    </a:lnTo>
                    <a:lnTo>
                      <a:pt x="146" y="1459"/>
                    </a:lnTo>
                    <a:lnTo>
                      <a:pt x="99" y="1566"/>
                    </a:lnTo>
                    <a:lnTo>
                      <a:pt x="99" y="1554"/>
                    </a:lnTo>
                    <a:lnTo>
                      <a:pt x="206" y="1693"/>
                    </a:lnTo>
                    <a:lnTo>
                      <a:pt x="210" y="1700"/>
                    </a:lnTo>
                    <a:lnTo>
                      <a:pt x="253" y="2448"/>
                    </a:lnTo>
                    <a:lnTo>
                      <a:pt x="242" y="2441"/>
                    </a:lnTo>
                    <a:lnTo>
                      <a:pt x="1911" y="2392"/>
                    </a:lnTo>
                    <a:lnTo>
                      <a:pt x="1899" y="2405"/>
                    </a:lnTo>
                    <a:lnTo>
                      <a:pt x="1899" y="2298"/>
                    </a:lnTo>
                    <a:lnTo>
                      <a:pt x="1907" y="2306"/>
                    </a:lnTo>
                    <a:lnTo>
                      <a:pt x="1650" y="2139"/>
                    </a:lnTo>
                    <a:lnTo>
                      <a:pt x="1642" y="2135"/>
                    </a:lnTo>
                    <a:lnTo>
                      <a:pt x="1583" y="2013"/>
                    </a:lnTo>
                    <a:lnTo>
                      <a:pt x="1590" y="2017"/>
                    </a:lnTo>
                    <a:lnTo>
                      <a:pt x="1318" y="1925"/>
                    </a:lnTo>
                    <a:lnTo>
                      <a:pt x="1310" y="1918"/>
                    </a:lnTo>
                    <a:lnTo>
                      <a:pt x="1310" y="1910"/>
                    </a:lnTo>
                    <a:lnTo>
                      <a:pt x="1385" y="1622"/>
                    </a:lnTo>
                    <a:lnTo>
                      <a:pt x="1389" y="1629"/>
                    </a:lnTo>
                    <a:lnTo>
                      <a:pt x="1314" y="1554"/>
                    </a:lnTo>
                    <a:lnTo>
                      <a:pt x="1310" y="1550"/>
                    </a:lnTo>
                    <a:lnTo>
                      <a:pt x="1310" y="1543"/>
                    </a:lnTo>
                    <a:lnTo>
                      <a:pt x="1385" y="1387"/>
                    </a:lnTo>
                    <a:lnTo>
                      <a:pt x="1393" y="1380"/>
                    </a:lnTo>
                    <a:lnTo>
                      <a:pt x="1515" y="1337"/>
                    </a:lnTo>
                    <a:lnTo>
                      <a:pt x="1508" y="1348"/>
                    </a:lnTo>
                    <a:lnTo>
                      <a:pt x="1508" y="1104"/>
                    </a:lnTo>
                    <a:lnTo>
                      <a:pt x="1508" y="1095"/>
                    </a:lnTo>
                    <a:lnTo>
                      <a:pt x="1583" y="973"/>
                    </a:lnTo>
                    <a:lnTo>
                      <a:pt x="1586" y="969"/>
                    </a:lnTo>
                    <a:lnTo>
                      <a:pt x="1843" y="755"/>
                    </a:lnTo>
                    <a:lnTo>
                      <a:pt x="1982" y="617"/>
                    </a:lnTo>
                    <a:lnTo>
                      <a:pt x="1986" y="617"/>
                    </a:lnTo>
                    <a:lnTo>
                      <a:pt x="2275" y="510"/>
                    </a:lnTo>
                    <a:lnTo>
                      <a:pt x="2275" y="530"/>
                    </a:lnTo>
                    <a:lnTo>
                      <a:pt x="2109" y="487"/>
                    </a:lnTo>
                    <a:lnTo>
                      <a:pt x="2109" y="487"/>
                    </a:lnTo>
                    <a:lnTo>
                      <a:pt x="1911" y="487"/>
                    </a:lnTo>
                    <a:lnTo>
                      <a:pt x="1907" y="482"/>
                    </a:lnTo>
                    <a:lnTo>
                      <a:pt x="1860" y="451"/>
                    </a:lnTo>
                    <a:lnTo>
                      <a:pt x="1875" y="451"/>
                    </a:lnTo>
                    <a:lnTo>
                      <a:pt x="1721" y="573"/>
                    </a:lnTo>
                    <a:lnTo>
                      <a:pt x="1717" y="577"/>
                    </a:lnTo>
                    <a:lnTo>
                      <a:pt x="1710" y="573"/>
                    </a:lnTo>
                    <a:lnTo>
                      <a:pt x="1511" y="423"/>
                    </a:lnTo>
                    <a:lnTo>
                      <a:pt x="1528" y="420"/>
                    </a:lnTo>
                    <a:lnTo>
                      <a:pt x="1464" y="482"/>
                    </a:lnTo>
                    <a:lnTo>
                      <a:pt x="1457" y="487"/>
                    </a:lnTo>
                    <a:lnTo>
                      <a:pt x="1448" y="482"/>
                    </a:lnTo>
                    <a:lnTo>
                      <a:pt x="1310" y="328"/>
                    </a:lnTo>
                    <a:lnTo>
                      <a:pt x="1326" y="332"/>
                    </a:lnTo>
                    <a:lnTo>
                      <a:pt x="1065" y="423"/>
                    </a:lnTo>
                    <a:lnTo>
                      <a:pt x="1057" y="423"/>
                    </a:lnTo>
                    <a:lnTo>
                      <a:pt x="816" y="332"/>
                    </a:lnTo>
                    <a:lnTo>
                      <a:pt x="808" y="324"/>
                    </a:lnTo>
                    <a:lnTo>
                      <a:pt x="733" y="0"/>
                    </a:lnTo>
                    <a:lnTo>
                      <a:pt x="744" y="11"/>
                    </a:lnTo>
                    <a:lnTo>
                      <a:pt x="621" y="11"/>
                    </a:lnTo>
                    <a:lnTo>
                      <a:pt x="634" y="0"/>
                    </a:lnTo>
                    <a:lnTo>
                      <a:pt x="634" y="166"/>
                    </a:lnTo>
                    <a:lnTo>
                      <a:pt x="630" y="174"/>
                    </a:lnTo>
                    <a:lnTo>
                      <a:pt x="621" y="178"/>
                    </a:lnTo>
                    <a:lnTo>
                      <a:pt x="0" y="17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5" name="Freeform 200"/>
              <p:cNvSpPr>
                <a:spLocks/>
              </p:cNvSpPr>
              <p:nvPr/>
            </p:nvSpPr>
            <p:spPr bwMode="auto">
              <a:xfrm>
                <a:off x="2555" y="962"/>
                <a:ext cx="575" cy="619"/>
              </a:xfrm>
              <a:custGeom>
                <a:avLst/>
                <a:gdLst>
                  <a:gd name="T0" fmla="*/ 620 w 2302"/>
                  <a:gd name="T1" fmla="*/ 178 h 2475"/>
                  <a:gd name="T2" fmla="*/ 624 w 2302"/>
                  <a:gd name="T3" fmla="*/ 0 h 2475"/>
                  <a:gd name="T4" fmla="*/ 755 w 2302"/>
                  <a:gd name="T5" fmla="*/ 0 h 2475"/>
                  <a:gd name="T6" fmla="*/ 767 w 2302"/>
                  <a:gd name="T7" fmla="*/ 8 h 2475"/>
                  <a:gd name="T8" fmla="*/ 834 w 2302"/>
                  <a:gd name="T9" fmla="*/ 321 h 2475"/>
                  <a:gd name="T10" fmla="*/ 1068 w 2302"/>
                  <a:gd name="T11" fmla="*/ 411 h 2475"/>
                  <a:gd name="T12" fmla="*/ 1340 w 2302"/>
                  <a:gd name="T13" fmla="*/ 325 h 2475"/>
                  <a:gd name="T14" fmla="*/ 1459 w 2302"/>
                  <a:gd name="T15" fmla="*/ 479 h 2475"/>
                  <a:gd name="T16" fmla="*/ 1526 w 2302"/>
                  <a:gd name="T17" fmla="*/ 411 h 2475"/>
                  <a:gd name="T18" fmla="*/ 1732 w 2302"/>
                  <a:gd name="T19" fmla="*/ 570 h 2475"/>
                  <a:gd name="T20" fmla="*/ 1871 w 2302"/>
                  <a:gd name="T21" fmla="*/ 447 h 2475"/>
                  <a:gd name="T22" fmla="*/ 1886 w 2302"/>
                  <a:gd name="T23" fmla="*/ 447 h 2475"/>
                  <a:gd name="T24" fmla="*/ 1922 w 2302"/>
                  <a:gd name="T25" fmla="*/ 475 h 2475"/>
                  <a:gd name="T26" fmla="*/ 2124 w 2302"/>
                  <a:gd name="T27" fmla="*/ 475 h 2475"/>
                  <a:gd name="T28" fmla="*/ 2298 w 2302"/>
                  <a:gd name="T29" fmla="*/ 526 h 2475"/>
                  <a:gd name="T30" fmla="*/ 2298 w 2302"/>
                  <a:gd name="T31" fmla="*/ 538 h 2475"/>
                  <a:gd name="T32" fmla="*/ 2004 w 2302"/>
                  <a:gd name="T33" fmla="*/ 649 h 2475"/>
                  <a:gd name="T34" fmla="*/ 1871 w 2302"/>
                  <a:gd name="T35" fmla="*/ 788 h 2475"/>
                  <a:gd name="T36" fmla="*/ 1614 w 2302"/>
                  <a:gd name="T37" fmla="*/ 996 h 2475"/>
                  <a:gd name="T38" fmla="*/ 1543 w 2302"/>
                  <a:gd name="T39" fmla="*/ 1116 h 2475"/>
                  <a:gd name="T40" fmla="*/ 1539 w 2302"/>
                  <a:gd name="T41" fmla="*/ 1364 h 2475"/>
                  <a:gd name="T42" fmla="*/ 1412 w 2302"/>
                  <a:gd name="T43" fmla="*/ 1416 h 2475"/>
                  <a:gd name="T44" fmla="*/ 1340 w 2302"/>
                  <a:gd name="T45" fmla="*/ 1562 h 2475"/>
                  <a:gd name="T46" fmla="*/ 1415 w 2302"/>
                  <a:gd name="T47" fmla="*/ 1626 h 2475"/>
                  <a:gd name="T48" fmla="*/ 1344 w 2302"/>
                  <a:gd name="T49" fmla="*/ 1930 h 2475"/>
                  <a:gd name="T50" fmla="*/ 1610 w 2302"/>
                  <a:gd name="T51" fmla="*/ 2005 h 2475"/>
                  <a:gd name="T52" fmla="*/ 1676 w 2302"/>
                  <a:gd name="T53" fmla="*/ 2136 h 2475"/>
                  <a:gd name="T54" fmla="*/ 1929 w 2302"/>
                  <a:gd name="T55" fmla="*/ 2297 h 2475"/>
                  <a:gd name="T56" fmla="*/ 1933 w 2302"/>
                  <a:gd name="T57" fmla="*/ 2417 h 2475"/>
                  <a:gd name="T58" fmla="*/ 1926 w 2302"/>
                  <a:gd name="T59" fmla="*/ 2428 h 2475"/>
                  <a:gd name="T60" fmla="*/ 245 w 2302"/>
                  <a:gd name="T61" fmla="*/ 2472 h 2475"/>
                  <a:gd name="T62" fmla="*/ 197 w 2302"/>
                  <a:gd name="T63" fmla="*/ 1712 h 2475"/>
                  <a:gd name="T64" fmla="*/ 91 w 2302"/>
                  <a:gd name="T65" fmla="*/ 1583 h 2475"/>
                  <a:gd name="T66" fmla="*/ 135 w 2302"/>
                  <a:gd name="T67" fmla="*/ 1463 h 2475"/>
                  <a:gd name="T68" fmla="*/ 135 w 2302"/>
                  <a:gd name="T69" fmla="*/ 1238 h 2475"/>
                  <a:gd name="T70" fmla="*/ 91 w 2302"/>
                  <a:gd name="T71" fmla="*/ 1071 h 2475"/>
                  <a:gd name="T72" fmla="*/ 91 w 2302"/>
                  <a:gd name="T73" fmla="*/ 636 h 2475"/>
                  <a:gd name="T74" fmla="*/ 0 w 2302"/>
                  <a:gd name="T75" fmla="*/ 182 h 2475"/>
                  <a:gd name="T76" fmla="*/ 11 w 2302"/>
                  <a:gd name="T77" fmla="*/ 166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2" h="2475">
                    <a:moveTo>
                      <a:pt x="632" y="166"/>
                    </a:moveTo>
                    <a:lnTo>
                      <a:pt x="620" y="178"/>
                    </a:lnTo>
                    <a:lnTo>
                      <a:pt x="620" y="12"/>
                    </a:lnTo>
                    <a:lnTo>
                      <a:pt x="624" y="0"/>
                    </a:lnTo>
                    <a:lnTo>
                      <a:pt x="632" y="0"/>
                    </a:lnTo>
                    <a:lnTo>
                      <a:pt x="755" y="0"/>
                    </a:lnTo>
                    <a:lnTo>
                      <a:pt x="763" y="0"/>
                    </a:lnTo>
                    <a:lnTo>
                      <a:pt x="767" y="8"/>
                    </a:lnTo>
                    <a:lnTo>
                      <a:pt x="842" y="329"/>
                    </a:lnTo>
                    <a:lnTo>
                      <a:pt x="834" y="321"/>
                    </a:lnTo>
                    <a:lnTo>
                      <a:pt x="1076" y="411"/>
                    </a:lnTo>
                    <a:lnTo>
                      <a:pt x="1068" y="411"/>
                    </a:lnTo>
                    <a:lnTo>
                      <a:pt x="1329" y="321"/>
                    </a:lnTo>
                    <a:lnTo>
                      <a:pt x="1340" y="325"/>
                    </a:lnTo>
                    <a:lnTo>
                      <a:pt x="1475" y="479"/>
                    </a:lnTo>
                    <a:lnTo>
                      <a:pt x="1459" y="479"/>
                    </a:lnTo>
                    <a:lnTo>
                      <a:pt x="1519" y="415"/>
                    </a:lnTo>
                    <a:lnTo>
                      <a:pt x="1526" y="411"/>
                    </a:lnTo>
                    <a:lnTo>
                      <a:pt x="1534" y="415"/>
                    </a:lnTo>
                    <a:lnTo>
                      <a:pt x="1732" y="570"/>
                    </a:lnTo>
                    <a:lnTo>
                      <a:pt x="1721" y="570"/>
                    </a:lnTo>
                    <a:lnTo>
                      <a:pt x="1871" y="447"/>
                    </a:lnTo>
                    <a:lnTo>
                      <a:pt x="1878" y="443"/>
                    </a:lnTo>
                    <a:lnTo>
                      <a:pt x="1886" y="447"/>
                    </a:lnTo>
                    <a:lnTo>
                      <a:pt x="1929" y="475"/>
                    </a:lnTo>
                    <a:lnTo>
                      <a:pt x="1922" y="475"/>
                    </a:lnTo>
                    <a:lnTo>
                      <a:pt x="2120" y="475"/>
                    </a:lnTo>
                    <a:lnTo>
                      <a:pt x="2124" y="475"/>
                    </a:lnTo>
                    <a:lnTo>
                      <a:pt x="2289" y="518"/>
                    </a:lnTo>
                    <a:lnTo>
                      <a:pt x="2298" y="526"/>
                    </a:lnTo>
                    <a:lnTo>
                      <a:pt x="2302" y="530"/>
                    </a:lnTo>
                    <a:lnTo>
                      <a:pt x="2298" y="538"/>
                    </a:lnTo>
                    <a:lnTo>
                      <a:pt x="2293" y="542"/>
                    </a:lnTo>
                    <a:lnTo>
                      <a:pt x="2004" y="649"/>
                    </a:lnTo>
                    <a:lnTo>
                      <a:pt x="2010" y="649"/>
                    </a:lnTo>
                    <a:lnTo>
                      <a:pt x="1871" y="788"/>
                    </a:lnTo>
                    <a:lnTo>
                      <a:pt x="1614" y="1000"/>
                    </a:lnTo>
                    <a:lnTo>
                      <a:pt x="1614" y="996"/>
                    </a:lnTo>
                    <a:lnTo>
                      <a:pt x="1539" y="1120"/>
                    </a:lnTo>
                    <a:lnTo>
                      <a:pt x="1543" y="1116"/>
                    </a:lnTo>
                    <a:lnTo>
                      <a:pt x="1543" y="1360"/>
                    </a:lnTo>
                    <a:lnTo>
                      <a:pt x="1539" y="1364"/>
                    </a:lnTo>
                    <a:lnTo>
                      <a:pt x="1534" y="1369"/>
                    </a:lnTo>
                    <a:lnTo>
                      <a:pt x="1412" y="1416"/>
                    </a:lnTo>
                    <a:lnTo>
                      <a:pt x="1419" y="1412"/>
                    </a:lnTo>
                    <a:lnTo>
                      <a:pt x="1340" y="1562"/>
                    </a:lnTo>
                    <a:lnTo>
                      <a:pt x="1340" y="1551"/>
                    </a:lnTo>
                    <a:lnTo>
                      <a:pt x="1415" y="1626"/>
                    </a:lnTo>
                    <a:lnTo>
                      <a:pt x="1419" y="1637"/>
                    </a:lnTo>
                    <a:lnTo>
                      <a:pt x="1344" y="1930"/>
                    </a:lnTo>
                    <a:lnTo>
                      <a:pt x="1337" y="1915"/>
                    </a:lnTo>
                    <a:lnTo>
                      <a:pt x="1610" y="2005"/>
                    </a:lnTo>
                    <a:lnTo>
                      <a:pt x="1618" y="2013"/>
                    </a:lnTo>
                    <a:lnTo>
                      <a:pt x="1676" y="2136"/>
                    </a:lnTo>
                    <a:lnTo>
                      <a:pt x="1672" y="2132"/>
                    </a:lnTo>
                    <a:lnTo>
                      <a:pt x="1929" y="2297"/>
                    </a:lnTo>
                    <a:lnTo>
                      <a:pt x="1933" y="2310"/>
                    </a:lnTo>
                    <a:lnTo>
                      <a:pt x="1933" y="2417"/>
                    </a:lnTo>
                    <a:lnTo>
                      <a:pt x="1933" y="2425"/>
                    </a:lnTo>
                    <a:lnTo>
                      <a:pt x="1926" y="2428"/>
                    </a:lnTo>
                    <a:lnTo>
                      <a:pt x="253" y="2475"/>
                    </a:lnTo>
                    <a:lnTo>
                      <a:pt x="245" y="2472"/>
                    </a:lnTo>
                    <a:lnTo>
                      <a:pt x="241" y="2464"/>
                    </a:lnTo>
                    <a:lnTo>
                      <a:pt x="197" y="1712"/>
                    </a:lnTo>
                    <a:lnTo>
                      <a:pt x="197" y="1720"/>
                    </a:lnTo>
                    <a:lnTo>
                      <a:pt x="91" y="1583"/>
                    </a:lnTo>
                    <a:lnTo>
                      <a:pt x="91" y="1570"/>
                    </a:lnTo>
                    <a:lnTo>
                      <a:pt x="135" y="1463"/>
                    </a:lnTo>
                    <a:lnTo>
                      <a:pt x="135" y="1467"/>
                    </a:lnTo>
                    <a:lnTo>
                      <a:pt x="135" y="1238"/>
                    </a:lnTo>
                    <a:lnTo>
                      <a:pt x="135" y="1238"/>
                    </a:lnTo>
                    <a:lnTo>
                      <a:pt x="91" y="1071"/>
                    </a:lnTo>
                    <a:lnTo>
                      <a:pt x="91" y="1068"/>
                    </a:lnTo>
                    <a:lnTo>
                      <a:pt x="91" y="636"/>
                    </a:lnTo>
                    <a:lnTo>
                      <a:pt x="91" y="641"/>
                    </a:lnTo>
                    <a:lnTo>
                      <a:pt x="0" y="182"/>
                    </a:lnTo>
                    <a:lnTo>
                      <a:pt x="0" y="171"/>
                    </a:lnTo>
                    <a:lnTo>
                      <a:pt x="11" y="166"/>
                    </a:lnTo>
                    <a:lnTo>
                      <a:pt x="632" y="16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6" name="Freeform 201"/>
              <p:cNvSpPr>
                <a:spLocks/>
              </p:cNvSpPr>
              <p:nvPr/>
            </p:nvSpPr>
            <p:spPr bwMode="auto">
              <a:xfrm>
                <a:off x="2558" y="965"/>
                <a:ext cx="569" cy="613"/>
              </a:xfrm>
              <a:custGeom>
                <a:avLst/>
                <a:gdLst>
                  <a:gd name="T0" fmla="*/ 0 w 2278"/>
                  <a:gd name="T1" fmla="*/ 166 h 2452"/>
                  <a:gd name="T2" fmla="*/ 92 w 2278"/>
                  <a:gd name="T3" fmla="*/ 624 h 2452"/>
                  <a:gd name="T4" fmla="*/ 92 w 2278"/>
                  <a:gd name="T5" fmla="*/ 1056 h 2452"/>
                  <a:gd name="T6" fmla="*/ 135 w 2278"/>
                  <a:gd name="T7" fmla="*/ 1226 h 2452"/>
                  <a:gd name="T8" fmla="*/ 135 w 2278"/>
                  <a:gd name="T9" fmla="*/ 1455 h 2452"/>
                  <a:gd name="T10" fmla="*/ 92 w 2278"/>
                  <a:gd name="T11" fmla="*/ 1562 h 2452"/>
                  <a:gd name="T12" fmla="*/ 199 w 2278"/>
                  <a:gd name="T13" fmla="*/ 1700 h 2452"/>
                  <a:gd name="T14" fmla="*/ 242 w 2278"/>
                  <a:gd name="T15" fmla="*/ 2452 h 2452"/>
                  <a:gd name="T16" fmla="*/ 1911 w 2278"/>
                  <a:gd name="T17" fmla="*/ 2405 h 2452"/>
                  <a:gd name="T18" fmla="*/ 1911 w 2278"/>
                  <a:gd name="T19" fmla="*/ 2298 h 2452"/>
                  <a:gd name="T20" fmla="*/ 1654 w 2278"/>
                  <a:gd name="T21" fmla="*/ 2128 h 2452"/>
                  <a:gd name="T22" fmla="*/ 1594 w 2278"/>
                  <a:gd name="T23" fmla="*/ 2006 h 2452"/>
                  <a:gd name="T24" fmla="*/ 1322 w 2278"/>
                  <a:gd name="T25" fmla="*/ 1914 h 2452"/>
                  <a:gd name="T26" fmla="*/ 1397 w 2278"/>
                  <a:gd name="T27" fmla="*/ 1622 h 2452"/>
                  <a:gd name="T28" fmla="*/ 1322 w 2278"/>
                  <a:gd name="T29" fmla="*/ 1546 h 2452"/>
                  <a:gd name="T30" fmla="*/ 1397 w 2278"/>
                  <a:gd name="T31" fmla="*/ 1393 h 2452"/>
                  <a:gd name="T32" fmla="*/ 1519 w 2278"/>
                  <a:gd name="T33" fmla="*/ 1348 h 2452"/>
                  <a:gd name="T34" fmla="*/ 1519 w 2278"/>
                  <a:gd name="T35" fmla="*/ 1104 h 2452"/>
                  <a:gd name="T36" fmla="*/ 1594 w 2278"/>
                  <a:gd name="T37" fmla="*/ 980 h 2452"/>
                  <a:gd name="T38" fmla="*/ 1851 w 2278"/>
                  <a:gd name="T39" fmla="*/ 763 h 2452"/>
                  <a:gd name="T40" fmla="*/ 1990 w 2278"/>
                  <a:gd name="T41" fmla="*/ 624 h 2452"/>
                  <a:gd name="T42" fmla="*/ 2278 w 2278"/>
                  <a:gd name="T43" fmla="*/ 518 h 2452"/>
                  <a:gd name="T44" fmla="*/ 2109 w 2278"/>
                  <a:gd name="T45" fmla="*/ 474 h 2452"/>
                  <a:gd name="T46" fmla="*/ 1911 w 2278"/>
                  <a:gd name="T47" fmla="*/ 474 h 2452"/>
                  <a:gd name="T48" fmla="*/ 1867 w 2278"/>
                  <a:gd name="T49" fmla="*/ 442 h 2452"/>
                  <a:gd name="T50" fmla="*/ 1717 w 2278"/>
                  <a:gd name="T51" fmla="*/ 566 h 2452"/>
                  <a:gd name="T52" fmla="*/ 1519 w 2278"/>
                  <a:gd name="T53" fmla="*/ 412 h 2452"/>
                  <a:gd name="T54" fmla="*/ 1457 w 2278"/>
                  <a:gd name="T55" fmla="*/ 474 h 2452"/>
                  <a:gd name="T56" fmla="*/ 1322 w 2278"/>
                  <a:gd name="T57" fmla="*/ 320 h 2452"/>
                  <a:gd name="T58" fmla="*/ 1061 w 2278"/>
                  <a:gd name="T59" fmla="*/ 412 h 2452"/>
                  <a:gd name="T60" fmla="*/ 819 w 2278"/>
                  <a:gd name="T61" fmla="*/ 320 h 2452"/>
                  <a:gd name="T62" fmla="*/ 744 w 2278"/>
                  <a:gd name="T63" fmla="*/ 0 h 2452"/>
                  <a:gd name="T64" fmla="*/ 621 w 2278"/>
                  <a:gd name="T65" fmla="*/ 0 h 2452"/>
                  <a:gd name="T66" fmla="*/ 621 w 2278"/>
                  <a:gd name="T67" fmla="*/ 166 h 2452"/>
                  <a:gd name="T68" fmla="*/ 0 w 2278"/>
                  <a:gd name="T69" fmla="*/ 166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78" h="2452">
                    <a:moveTo>
                      <a:pt x="0" y="166"/>
                    </a:moveTo>
                    <a:lnTo>
                      <a:pt x="92" y="624"/>
                    </a:lnTo>
                    <a:lnTo>
                      <a:pt x="92" y="1056"/>
                    </a:lnTo>
                    <a:lnTo>
                      <a:pt x="135" y="1226"/>
                    </a:lnTo>
                    <a:lnTo>
                      <a:pt x="135" y="1455"/>
                    </a:lnTo>
                    <a:lnTo>
                      <a:pt x="92" y="1562"/>
                    </a:lnTo>
                    <a:lnTo>
                      <a:pt x="199" y="1700"/>
                    </a:lnTo>
                    <a:lnTo>
                      <a:pt x="242" y="2452"/>
                    </a:lnTo>
                    <a:lnTo>
                      <a:pt x="1911" y="2405"/>
                    </a:lnTo>
                    <a:lnTo>
                      <a:pt x="1911" y="2298"/>
                    </a:lnTo>
                    <a:lnTo>
                      <a:pt x="1654" y="2128"/>
                    </a:lnTo>
                    <a:lnTo>
                      <a:pt x="1594" y="2006"/>
                    </a:lnTo>
                    <a:lnTo>
                      <a:pt x="1322" y="1914"/>
                    </a:lnTo>
                    <a:lnTo>
                      <a:pt x="1397" y="1622"/>
                    </a:lnTo>
                    <a:lnTo>
                      <a:pt x="1322" y="1546"/>
                    </a:lnTo>
                    <a:lnTo>
                      <a:pt x="1397" y="1393"/>
                    </a:lnTo>
                    <a:lnTo>
                      <a:pt x="1519" y="1348"/>
                    </a:lnTo>
                    <a:lnTo>
                      <a:pt x="1519" y="1104"/>
                    </a:lnTo>
                    <a:lnTo>
                      <a:pt x="1594" y="980"/>
                    </a:lnTo>
                    <a:lnTo>
                      <a:pt x="1851" y="763"/>
                    </a:lnTo>
                    <a:lnTo>
                      <a:pt x="1990" y="624"/>
                    </a:lnTo>
                    <a:lnTo>
                      <a:pt x="2278" y="518"/>
                    </a:lnTo>
                    <a:lnTo>
                      <a:pt x="2109" y="474"/>
                    </a:lnTo>
                    <a:lnTo>
                      <a:pt x="1911" y="474"/>
                    </a:lnTo>
                    <a:lnTo>
                      <a:pt x="1867" y="442"/>
                    </a:lnTo>
                    <a:lnTo>
                      <a:pt x="1717" y="566"/>
                    </a:lnTo>
                    <a:lnTo>
                      <a:pt x="1519" y="412"/>
                    </a:lnTo>
                    <a:lnTo>
                      <a:pt x="1457" y="474"/>
                    </a:lnTo>
                    <a:lnTo>
                      <a:pt x="1322" y="320"/>
                    </a:lnTo>
                    <a:lnTo>
                      <a:pt x="1061" y="412"/>
                    </a:lnTo>
                    <a:lnTo>
                      <a:pt x="819" y="320"/>
                    </a:lnTo>
                    <a:lnTo>
                      <a:pt x="744" y="0"/>
                    </a:lnTo>
                    <a:lnTo>
                      <a:pt x="621" y="0"/>
                    </a:lnTo>
                    <a:lnTo>
                      <a:pt x="621" y="166"/>
                    </a:lnTo>
                    <a:lnTo>
                      <a:pt x="0" y="166"/>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7" name="Freeform 202"/>
              <p:cNvSpPr>
                <a:spLocks noEditPoints="1"/>
              </p:cNvSpPr>
              <p:nvPr/>
            </p:nvSpPr>
            <p:spPr bwMode="auto">
              <a:xfrm>
                <a:off x="2555" y="962"/>
                <a:ext cx="575" cy="619"/>
              </a:xfrm>
              <a:custGeom>
                <a:avLst/>
                <a:gdLst>
                  <a:gd name="T0" fmla="*/ 114 w 2302"/>
                  <a:gd name="T1" fmla="*/ 636 h 2475"/>
                  <a:gd name="T2" fmla="*/ 157 w 2302"/>
                  <a:gd name="T3" fmla="*/ 1234 h 2475"/>
                  <a:gd name="T4" fmla="*/ 157 w 2302"/>
                  <a:gd name="T5" fmla="*/ 1471 h 2475"/>
                  <a:gd name="T6" fmla="*/ 217 w 2302"/>
                  <a:gd name="T7" fmla="*/ 1705 h 2475"/>
                  <a:gd name="T8" fmla="*/ 253 w 2302"/>
                  <a:gd name="T9" fmla="*/ 2453 h 2475"/>
                  <a:gd name="T10" fmla="*/ 1910 w 2302"/>
                  <a:gd name="T11" fmla="*/ 2310 h 2475"/>
                  <a:gd name="T12" fmla="*/ 1653 w 2302"/>
                  <a:gd name="T13" fmla="*/ 2147 h 2475"/>
                  <a:gd name="T14" fmla="*/ 1329 w 2302"/>
                  <a:gd name="T15" fmla="*/ 1937 h 2475"/>
                  <a:gd name="T16" fmla="*/ 1396 w 2302"/>
                  <a:gd name="T17" fmla="*/ 1634 h 2475"/>
                  <a:gd name="T18" fmla="*/ 1321 w 2302"/>
                  <a:gd name="T19" fmla="*/ 1562 h 2475"/>
                  <a:gd name="T20" fmla="*/ 1404 w 2302"/>
                  <a:gd name="T21" fmla="*/ 1392 h 2475"/>
                  <a:gd name="T22" fmla="*/ 1519 w 2302"/>
                  <a:gd name="T23" fmla="*/ 1116 h 2475"/>
                  <a:gd name="T24" fmla="*/ 1597 w 2302"/>
                  <a:gd name="T25" fmla="*/ 981 h 2475"/>
                  <a:gd name="T26" fmla="*/ 1997 w 2302"/>
                  <a:gd name="T27" fmla="*/ 629 h 2475"/>
                  <a:gd name="T28" fmla="*/ 2120 w 2302"/>
                  <a:gd name="T29" fmla="*/ 499 h 2475"/>
                  <a:gd name="T30" fmla="*/ 1871 w 2302"/>
                  <a:gd name="T31" fmla="*/ 463 h 2475"/>
                  <a:gd name="T32" fmla="*/ 1728 w 2302"/>
                  <a:gd name="T33" fmla="*/ 589 h 2475"/>
                  <a:gd name="T34" fmla="*/ 1539 w 2302"/>
                  <a:gd name="T35" fmla="*/ 432 h 2475"/>
                  <a:gd name="T36" fmla="*/ 1459 w 2302"/>
                  <a:gd name="T37" fmla="*/ 494 h 2475"/>
                  <a:gd name="T38" fmla="*/ 1076 w 2302"/>
                  <a:gd name="T39" fmla="*/ 435 h 2475"/>
                  <a:gd name="T40" fmla="*/ 819 w 2302"/>
                  <a:gd name="T41" fmla="*/ 336 h 2475"/>
                  <a:gd name="T42" fmla="*/ 632 w 2302"/>
                  <a:gd name="T43" fmla="*/ 23 h 2475"/>
                  <a:gd name="T44" fmla="*/ 641 w 2302"/>
                  <a:gd name="T45" fmla="*/ 186 h 2475"/>
                  <a:gd name="T46" fmla="*/ 632 w 2302"/>
                  <a:gd name="T47" fmla="*/ 166 h 2475"/>
                  <a:gd name="T48" fmla="*/ 624 w 2302"/>
                  <a:gd name="T49" fmla="*/ 0 h 2475"/>
                  <a:gd name="T50" fmla="*/ 763 w 2302"/>
                  <a:gd name="T51" fmla="*/ 0 h 2475"/>
                  <a:gd name="T52" fmla="*/ 834 w 2302"/>
                  <a:gd name="T53" fmla="*/ 321 h 2475"/>
                  <a:gd name="T54" fmla="*/ 1329 w 2302"/>
                  <a:gd name="T55" fmla="*/ 321 h 2475"/>
                  <a:gd name="T56" fmla="*/ 1459 w 2302"/>
                  <a:gd name="T57" fmla="*/ 479 h 2475"/>
                  <a:gd name="T58" fmla="*/ 1534 w 2302"/>
                  <a:gd name="T59" fmla="*/ 415 h 2475"/>
                  <a:gd name="T60" fmla="*/ 1871 w 2302"/>
                  <a:gd name="T61" fmla="*/ 447 h 2475"/>
                  <a:gd name="T62" fmla="*/ 1929 w 2302"/>
                  <a:gd name="T63" fmla="*/ 475 h 2475"/>
                  <a:gd name="T64" fmla="*/ 2124 w 2302"/>
                  <a:gd name="T65" fmla="*/ 475 h 2475"/>
                  <a:gd name="T66" fmla="*/ 2302 w 2302"/>
                  <a:gd name="T67" fmla="*/ 530 h 2475"/>
                  <a:gd name="T68" fmla="*/ 2004 w 2302"/>
                  <a:gd name="T69" fmla="*/ 649 h 2475"/>
                  <a:gd name="T70" fmla="*/ 1614 w 2302"/>
                  <a:gd name="T71" fmla="*/ 1000 h 2475"/>
                  <a:gd name="T72" fmla="*/ 1543 w 2302"/>
                  <a:gd name="T73" fmla="*/ 1116 h 2475"/>
                  <a:gd name="T74" fmla="*/ 1534 w 2302"/>
                  <a:gd name="T75" fmla="*/ 1369 h 2475"/>
                  <a:gd name="T76" fmla="*/ 1340 w 2302"/>
                  <a:gd name="T77" fmla="*/ 1562 h 2475"/>
                  <a:gd name="T78" fmla="*/ 1419 w 2302"/>
                  <a:gd name="T79" fmla="*/ 1637 h 2475"/>
                  <a:gd name="T80" fmla="*/ 1610 w 2302"/>
                  <a:gd name="T81" fmla="*/ 2005 h 2475"/>
                  <a:gd name="T82" fmla="*/ 1672 w 2302"/>
                  <a:gd name="T83" fmla="*/ 2132 h 2475"/>
                  <a:gd name="T84" fmla="*/ 1933 w 2302"/>
                  <a:gd name="T85" fmla="*/ 2417 h 2475"/>
                  <a:gd name="T86" fmla="*/ 253 w 2302"/>
                  <a:gd name="T87" fmla="*/ 2475 h 2475"/>
                  <a:gd name="T88" fmla="*/ 197 w 2302"/>
                  <a:gd name="T89" fmla="*/ 1712 h 2475"/>
                  <a:gd name="T90" fmla="*/ 91 w 2302"/>
                  <a:gd name="T91" fmla="*/ 1570 h 2475"/>
                  <a:gd name="T92" fmla="*/ 135 w 2302"/>
                  <a:gd name="T93" fmla="*/ 1238 h 2475"/>
                  <a:gd name="T94" fmla="*/ 91 w 2302"/>
                  <a:gd name="T95" fmla="*/ 636 h 2475"/>
                  <a:gd name="T96" fmla="*/ 0 w 2302"/>
                  <a:gd name="T97" fmla="*/ 171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2" h="2475">
                    <a:moveTo>
                      <a:pt x="11" y="190"/>
                    </a:moveTo>
                    <a:lnTo>
                      <a:pt x="24" y="178"/>
                    </a:lnTo>
                    <a:lnTo>
                      <a:pt x="114" y="636"/>
                    </a:lnTo>
                    <a:lnTo>
                      <a:pt x="114" y="1068"/>
                    </a:lnTo>
                    <a:lnTo>
                      <a:pt x="114" y="1064"/>
                    </a:lnTo>
                    <a:lnTo>
                      <a:pt x="157" y="1234"/>
                    </a:lnTo>
                    <a:lnTo>
                      <a:pt x="157" y="1238"/>
                    </a:lnTo>
                    <a:lnTo>
                      <a:pt x="157" y="1467"/>
                    </a:lnTo>
                    <a:lnTo>
                      <a:pt x="157" y="1471"/>
                    </a:lnTo>
                    <a:lnTo>
                      <a:pt x="110" y="1578"/>
                    </a:lnTo>
                    <a:lnTo>
                      <a:pt x="110" y="1566"/>
                    </a:lnTo>
                    <a:lnTo>
                      <a:pt x="217" y="1705"/>
                    </a:lnTo>
                    <a:lnTo>
                      <a:pt x="221" y="1712"/>
                    </a:lnTo>
                    <a:lnTo>
                      <a:pt x="264" y="2460"/>
                    </a:lnTo>
                    <a:lnTo>
                      <a:pt x="253" y="2453"/>
                    </a:lnTo>
                    <a:lnTo>
                      <a:pt x="1922" y="2404"/>
                    </a:lnTo>
                    <a:lnTo>
                      <a:pt x="1910" y="2417"/>
                    </a:lnTo>
                    <a:lnTo>
                      <a:pt x="1910" y="2310"/>
                    </a:lnTo>
                    <a:lnTo>
                      <a:pt x="1918" y="2318"/>
                    </a:lnTo>
                    <a:lnTo>
                      <a:pt x="1661" y="2151"/>
                    </a:lnTo>
                    <a:lnTo>
                      <a:pt x="1653" y="2147"/>
                    </a:lnTo>
                    <a:lnTo>
                      <a:pt x="1594" y="2025"/>
                    </a:lnTo>
                    <a:lnTo>
                      <a:pt x="1601" y="2029"/>
                    </a:lnTo>
                    <a:lnTo>
                      <a:pt x="1329" y="1937"/>
                    </a:lnTo>
                    <a:lnTo>
                      <a:pt x="1321" y="1930"/>
                    </a:lnTo>
                    <a:lnTo>
                      <a:pt x="1321" y="1922"/>
                    </a:lnTo>
                    <a:lnTo>
                      <a:pt x="1396" y="1634"/>
                    </a:lnTo>
                    <a:lnTo>
                      <a:pt x="1400" y="1641"/>
                    </a:lnTo>
                    <a:lnTo>
                      <a:pt x="1325" y="1566"/>
                    </a:lnTo>
                    <a:lnTo>
                      <a:pt x="1321" y="1562"/>
                    </a:lnTo>
                    <a:lnTo>
                      <a:pt x="1321" y="1555"/>
                    </a:lnTo>
                    <a:lnTo>
                      <a:pt x="1396" y="1399"/>
                    </a:lnTo>
                    <a:lnTo>
                      <a:pt x="1404" y="1392"/>
                    </a:lnTo>
                    <a:lnTo>
                      <a:pt x="1526" y="1349"/>
                    </a:lnTo>
                    <a:lnTo>
                      <a:pt x="1519" y="1360"/>
                    </a:lnTo>
                    <a:lnTo>
                      <a:pt x="1519" y="1116"/>
                    </a:lnTo>
                    <a:lnTo>
                      <a:pt x="1519" y="1107"/>
                    </a:lnTo>
                    <a:lnTo>
                      <a:pt x="1594" y="985"/>
                    </a:lnTo>
                    <a:lnTo>
                      <a:pt x="1597" y="981"/>
                    </a:lnTo>
                    <a:lnTo>
                      <a:pt x="1854" y="767"/>
                    </a:lnTo>
                    <a:lnTo>
                      <a:pt x="1993" y="629"/>
                    </a:lnTo>
                    <a:lnTo>
                      <a:pt x="1997" y="629"/>
                    </a:lnTo>
                    <a:lnTo>
                      <a:pt x="2286" y="522"/>
                    </a:lnTo>
                    <a:lnTo>
                      <a:pt x="2286" y="542"/>
                    </a:lnTo>
                    <a:lnTo>
                      <a:pt x="2120" y="499"/>
                    </a:lnTo>
                    <a:lnTo>
                      <a:pt x="1922" y="499"/>
                    </a:lnTo>
                    <a:lnTo>
                      <a:pt x="1918" y="494"/>
                    </a:lnTo>
                    <a:lnTo>
                      <a:pt x="1871" y="463"/>
                    </a:lnTo>
                    <a:lnTo>
                      <a:pt x="1886" y="463"/>
                    </a:lnTo>
                    <a:lnTo>
                      <a:pt x="1732" y="585"/>
                    </a:lnTo>
                    <a:lnTo>
                      <a:pt x="1728" y="589"/>
                    </a:lnTo>
                    <a:lnTo>
                      <a:pt x="1721" y="585"/>
                    </a:lnTo>
                    <a:lnTo>
                      <a:pt x="1522" y="435"/>
                    </a:lnTo>
                    <a:lnTo>
                      <a:pt x="1539" y="432"/>
                    </a:lnTo>
                    <a:lnTo>
                      <a:pt x="1475" y="494"/>
                    </a:lnTo>
                    <a:lnTo>
                      <a:pt x="1468" y="499"/>
                    </a:lnTo>
                    <a:lnTo>
                      <a:pt x="1459" y="494"/>
                    </a:lnTo>
                    <a:lnTo>
                      <a:pt x="1321" y="340"/>
                    </a:lnTo>
                    <a:lnTo>
                      <a:pt x="1337" y="344"/>
                    </a:lnTo>
                    <a:lnTo>
                      <a:pt x="1076" y="435"/>
                    </a:lnTo>
                    <a:lnTo>
                      <a:pt x="1068" y="435"/>
                    </a:lnTo>
                    <a:lnTo>
                      <a:pt x="827" y="344"/>
                    </a:lnTo>
                    <a:lnTo>
                      <a:pt x="819" y="336"/>
                    </a:lnTo>
                    <a:lnTo>
                      <a:pt x="744" y="12"/>
                    </a:lnTo>
                    <a:lnTo>
                      <a:pt x="755" y="23"/>
                    </a:lnTo>
                    <a:lnTo>
                      <a:pt x="632" y="23"/>
                    </a:lnTo>
                    <a:lnTo>
                      <a:pt x="645" y="12"/>
                    </a:lnTo>
                    <a:lnTo>
                      <a:pt x="645" y="178"/>
                    </a:lnTo>
                    <a:lnTo>
                      <a:pt x="641" y="186"/>
                    </a:lnTo>
                    <a:lnTo>
                      <a:pt x="632" y="190"/>
                    </a:lnTo>
                    <a:lnTo>
                      <a:pt x="11" y="190"/>
                    </a:lnTo>
                    <a:close/>
                    <a:moveTo>
                      <a:pt x="632" y="166"/>
                    </a:moveTo>
                    <a:lnTo>
                      <a:pt x="620" y="178"/>
                    </a:lnTo>
                    <a:lnTo>
                      <a:pt x="620" y="12"/>
                    </a:lnTo>
                    <a:lnTo>
                      <a:pt x="624" y="0"/>
                    </a:lnTo>
                    <a:lnTo>
                      <a:pt x="632" y="0"/>
                    </a:lnTo>
                    <a:lnTo>
                      <a:pt x="755" y="0"/>
                    </a:lnTo>
                    <a:lnTo>
                      <a:pt x="763" y="0"/>
                    </a:lnTo>
                    <a:lnTo>
                      <a:pt x="767" y="8"/>
                    </a:lnTo>
                    <a:lnTo>
                      <a:pt x="842" y="329"/>
                    </a:lnTo>
                    <a:lnTo>
                      <a:pt x="834" y="321"/>
                    </a:lnTo>
                    <a:lnTo>
                      <a:pt x="1076" y="411"/>
                    </a:lnTo>
                    <a:lnTo>
                      <a:pt x="1068" y="411"/>
                    </a:lnTo>
                    <a:lnTo>
                      <a:pt x="1329" y="321"/>
                    </a:lnTo>
                    <a:lnTo>
                      <a:pt x="1340" y="325"/>
                    </a:lnTo>
                    <a:lnTo>
                      <a:pt x="1475" y="479"/>
                    </a:lnTo>
                    <a:lnTo>
                      <a:pt x="1459" y="479"/>
                    </a:lnTo>
                    <a:lnTo>
                      <a:pt x="1519" y="415"/>
                    </a:lnTo>
                    <a:lnTo>
                      <a:pt x="1526" y="411"/>
                    </a:lnTo>
                    <a:lnTo>
                      <a:pt x="1534" y="415"/>
                    </a:lnTo>
                    <a:lnTo>
                      <a:pt x="1732" y="570"/>
                    </a:lnTo>
                    <a:lnTo>
                      <a:pt x="1721" y="570"/>
                    </a:lnTo>
                    <a:lnTo>
                      <a:pt x="1871" y="447"/>
                    </a:lnTo>
                    <a:lnTo>
                      <a:pt x="1878" y="443"/>
                    </a:lnTo>
                    <a:lnTo>
                      <a:pt x="1886" y="447"/>
                    </a:lnTo>
                    <a:lnTo>
                      <a:pt x="1929" y="475"/>
                    </a:lnTo>
                    <a:lnTo>
                      <a:pt x="1922" y="475"/>
                    </a:lnTo>
                    <a:lnTo>
                      <a:pt x="2120" y="475"/>
                    </a:lnTo>
                    <a:lnTo>
                      <a:pt x="2124" y="475"/>
                    </a:lnTo>
                    <a:lnTo>
                      <a:pt x="2289" y="518"/>
                    </a:lnTo>
                    <a:lnTo>
                      <a:pt x="2298" y="526"/>
                    </a:lnTo>
                    <a:lnTo>
                      <a:pt x="2302" y="530"/>
                    </a:lnTo>
                    <a:lnTo>
                      <a:pt x="2298" y="538"/>
                    </a:lnTo>
                    <a:lnTo>
                      <a:pt x="2293" y="542"/>
                    </a:lnTo>
                    <a:lnTo>
                      <a:pt x="2004" y="649"/>
                    </a:lnTo>
                    <a:lnTo>
                      <a:pt x="2010" y="649"/>
                    </a:lnTo>
                    <a:lnTo>
                      <a:pt x="1871" y="788"/>
                    </a:lnTo>
                    <a:lnTo>
                      <a:pt x="1614" y="1000"/>
                    </a:lnTo>
                    <a:lnTo>
                      <a:pt x="1614" y="996"/>
                    </a:lnTo>
                    <a:lnTo>
                      <a:pt x="1539" y="1120"/>
                    </a:lnTo>
                    <a:lnTo>
                      <a:pt x="1543" y="1116"/>
                    </a:lnTo>
                    <a:lnTo>
                      <a:pt x="1543" y="1360"/>
                    </a:lnTo>
                    <a:lnTo>
                      <a:pt x="1539" y="1364"/>
                    </a:lnTo>
                    <a:lnTo>
                      <a:pt x="1534" y="1369"/>
                    </a:lnTo>
                    <a:lnTo>
                      <a:pt x="1412" y="1416"/>
                    </a:lnTo>
                    <a:lnTo>
                      <a:pt x="1419" y="1412"/>
                    </a:lnTo>
                    <a:lnTo>
                      <a:pt x="1340" y="1562"/>
                    </a:lnTo>
                    <a:lnTo>
                      <a:pt x="1340" y="1551"/>
                    </a:lnTo>
                    <a:lnTo>
                      <a:pt x="1415" y="1626"/>
                    </a:lnTo>
                    <a:lnTo>
                      <a:pt x="1419" y="1637"/>
                    </a:lnTo>
                    <a:lnTo>
                      <a:pt x="1344" y="1930"/>
                    </a:lnTo>
                    <a:lnTo>
                      <a:pt x="1337" y="1915"/>
                    </a:lnTo>
                    <a:lnTo>
                      <a:pt x="1610" y="2005"/>
                    </a:lnTo>
                    <a:lnTo>
                      <a:pt x="1618" y="2013"/>
                    </a:lnTo>
                    <a:lnTo>
                      <a:pt x="1676" y="2136"/>
                    </a:lnTo>
                    <a:lnTo>
                      <a:pt x="1672" y="2132"/>
                    </a:lnTo>
                    <a:lnTo>
                      <a:pt x="1929" y="2297"/>
                    </a:lnTo>
                    <a:lnTo>
                      <a:pt x="1933" y="2310"/>
                    </a:lnTo>
                    <a:lnTo>
                      <a:pt x="1933" y="2417"/>
                    </a:lnTo>
                    <a:lnTo>
                      <a:pt x="1933" y="2425"/>
                    </a:lnTo>
                    <a:lnTo>
                      <a:pt x="1926" y="2428"/>
                    </a:lnTo>
                    <a:lnTo>
                      <a:pt x="253" y="2475"/>
                    </a:lnTo>
                    <a:lnTo>
                      <a:pt x="245" y="2472"/>
                    </a:lnTo>
                    <a:lnTo>
                      <a:pt x="241" y="2464"/>
                    </a:lnTo>
                    <a:lnTo>
                      <a:pt x="197" y="1712"/>
                    </a:lnTo>
                    <a:lnTo>
                      <a:pt x="197" y="1720"/>
                    </a:lnTo>
                    <a:lnTo>
                      <a:pt x="91" y="1583"/>
                    </a:lnTo>
                    <a:lnTo>
                      <a:pt x="91" y="1570"/>
                    </a:lnTo>
                    <a:lnTo>
                      <a:pt x="135" y="1463"/>
                    </a:lnTo>
                    <a:lnTo>
                      <a:pt x="135" y="1467"/>
                    </a:lnTo>
                    <a:lnTo>
                      <a:pt x="135" y="1238"/>
                    </a:lnTo>
                    <a:lnTo>
                      <a:pt x="91" y="1071"/>
                    </a:lnTo>
                    <a:lnTo>
                      <a:pt x="91" y="1068"/>
                    </a:lnTo>
                    <a:lnTo>
                      <a:pt x="91" y="636"/>
                    </a:lnTo>
                    <a:lnTo>
                      <a:pt x="91" y="641"/>
                    </a:lnTo>
                    <a:lnTo>
                      <a:pt x="0" y="182"/>
                    </a:lnTo>
                    <a:lnTo>
                      <a:pt x="0" y="171"/>
                    </a:lnTo>
                    <a:lnTo>
                      <a:pt x="11" y="166"/>
                    </a:lnTo>
                    <a:lnTo>
                      <a:pt x="632" y="1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8" name="Freeform 203"/>
              <p:cNvSpPr>
                <a:spLocks/>
              </p:cNvSpPr>
              <p:nvPr/>
            </p:nvSpPr>
            <p:spPr bwMode="auto">
              <a:xfrm>
                <a:off x="2558" y="965"/>
                <a:ext cx="568" cy="612"/>
              </a:xfrm>
              <a:custGeom>
                <a:avLst/>
                <a:gdLst>
                  <a:gd name="T0" fmla="*/ 13 w 2275"/>
                  <a:gd name="T1" fmla="*/ 166 h 2448"/>
                  <a:gd name="T2" fmla="*/ 103 w 2275"/>
                  <a:gd name="T3" fmla="*/ 624 h 2448"/>
                  <a:gd name="T4" fmla="*/ 103 w 2275"/>
                  <a:gd name="T5" fmla="*/ 1052 h 2448"/>
                  <a:gd name="T6" fmla="*/ 146 w 2275"/>
                  <a:gd name="T7" fmla="*/ 1226 h 2448"/>
                  <a:gd name="T8" fmla="*/ 146 w 2275"/>
                  <a:gd name="T9" fmla="*/ 1459 h 2448"/>
                  <a:gd name="T10" fmla="*/ 99 w 2275"/>
                  <a:gd name="T11" fmla="*/ 1554 h 2448"/>
                  <a:gd name="T12" fmla="*/ 210 w 2275"/>
                  <a:gd name="T13" fmla="*/ 1700 h 2448"/>
                  <a:gd name="T14" fmla="*/ 242 w 2275"/>
                  <a:gd name="T15" fmla="*/ 2441 h 2448"/>
                  <a:gd name="T16" fmla="*/ 1899 w 2275"/>
                  <a:gd name="T17" fmla="*/ 2405 h 2448"/>
                  <a:gd name="T18" fmla="*/ 1907 w 2275"/>
                  <a:gd name="T19" fmla="*/ 2306 h 2448"/>
                  <a:gd name="T20" fmla="*/ 1642 w 2275"/>
                  <a:gd name="T21" fmla="*/ 2135 h 2448"/>
                  <a:gd name="T22" fmla="*/ 1590 w 2275"/>
                  <a:gd name="T23" fmla="*/ 2017 h 2448"/>
                  <a:gd name="T24" fmla="*/ 1310 w 2275"/>
                  <a:gd name="T25" fmla="*/ 1918 h 2448"/>
                  <a:gd name="T26" fmla="*/ 1385 w 2275"/>
                  <a:gd name="T27" fmla="*/ 1622 h 2448"/>
                  <a:gd name="T28" fmla="*/ 1314 w 2275"/>
                  <a:gd name="T29" fmla="*/ 1554 h 2448"/>
                  <a:gd name="T30" fmla="*/ 1310 w 2275"/>
                  <a:gd name="T31" fmla="*/ 1543 h 2448"/>
                  <a:gd name="T32" fmla="*/ 1393 w 2275"/>
                  <a:gd name="T33" fmla="*/ 1380 h 2448"/>
                  <a:gd name="T34" fmla="*/ 1508 w 2275"/>
                  <a:gd name="T35" fmla="*/ 1348 h 2448"/>
                  <a:gd name="T36" fmla="*/ 1508 w 2275"/>
                  <a:gd name="T37" fmla="*/ 1095 h 2448"/>
                  <a:gd name="T38" fmla="*/ 1586 w 2275"/>
                  <a:gd name="T39" fmla="*/ 969 h 2448"/>
                  <a:gd name="T40" fmla="*/ 1982 w 2275"/>
                  <a:gd name="T41" fmla="*/ 617 h 2448"/>
                  <a:gd name="T42" fmla="*/ 2275 w 2275"/>
                  <a:gd name="T43" fmla="*/ 510 h 2448"/>
                  <a:gd name="T44" fmla="*/ 2109 w 2275"/>
                  <a:gd name="T45" fmla="*/ 487 h 2448"/>
                  <a:gd name="T46" fmla="*/ 1911 w 2275"/>
                  <a:gd name="T47" fmla="*/ 487 h 2448"/>
                  <a:gd name="T48" fmla="*/ 1860 w 2275"/>
                  <a:gd name="T49" fmla="*/ 451 h 2448"/>
                  <a:gd name="T50" fmla="*/ 1721 w 2275"/>
                  <a:gd name="T51" fmla="*/ 573 h 2448"/>
                  <a:gd name="T52" fmla="*/ 1710 w 2275"/>
                  <a:gd name="T53" fmla="*/ 573 h 2448"/>
                  <a:gd name="T54" fmla="*/ 1528 w 2275"/>
                  <a:gd name="T55" fmla="*/ 420 h 2448"/>
                  <a:gd name="T56" fmla="*/ 1457 w 2275"/>
                  <a:gd name="T57" fmla="*/ 487 h 2448"/>
                  <a:gd name="T58" fmla="*/ 1310 w 2275"/>
                  <a:gd name="T59" fmla="*/ 328 h 2448"/>
                  <a:gd name="T60" fmla="*/ 1065 w 2275"/>
                  <a:gd name="T61" fmla="*/ 423 h 2448"/>
                  <a:gd name="T62" fmla="*/ 816 w 2275"/>
                  <a:gd name="T63" fmla="*/ 332 h 2448"/>
                  <a:gd name="T64" fmla="*/ 733 w 2275"/>
                  <a:gd name="T65" fmla="*/ 0 h 2448"/>
                  <a:gd name="T66" fmla="*/ 621 w 2275"/>
                  <a:gd name="T67" fmla="*/ 11 h 2448"/>
                  <a:gd name="T68" fmla="*/ 634 w 2275"/>
                  <a:gd name="T69" fmla="*/ 166 h 2448"/>
                  <a:gd name="T70" fmla="*/ 621 w 2275"/>
                  <a:gd name="T71" fmla="*/ 17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5" h="2448">
                    <a:moveTo>
                      <a:pt x="0" y="178"/>
                    </a:moveTo>
                    <a:lnTo>
                      <a:pt x="13" y="166"/>
                    </a:lnTo>
                    <a:lnTo>
                      <a:pt x="103" y="624"/>
                    </a:lnTo>
                    <a:lnTo>
                      <a:pt x="103" y="624"/>
                    </a:lnTo>
                    <a:lnTo>
                      <a:pt x="103" y="1056"/>
                    </a:lnTo>
                    <a:lnTo>
                      <a:pt x="103" y="1052"/>
                    </a:lnTo>
                    <a:lnTo>
                      <a:pt x="146" y="1222"/>
                    </a:lnTo>
                    <a:lnTo>
                      <a:pt x="146" y="1226"/>
                    </a:lnTo>
                    <a:lnTo>
                      <a:pt x="146" y="1455"/>
                    </a:lnTo>
                    <a:lnTo>
                      <a:pt x="146" y="1459"/>
                    </a:lnTo>
                    <a:lnTo>
                      <a:pt x="99" y="1566"/>
                    </a:lnTo>
                    <a:lnTo>
                      <a:pt x="99" y="1554"/>
                    </a:lnTo>
                    <a:lnTo>
                      <a:pt x="206" y="1693"/>
                    </a:lnTo>
                    <a:lnTo>
                      <a:pt x="210" y="1700"/>
                    </a:lnTo>
                    <a:lnTo>
                      <a:pt x="253" y="2448"/>
                    </a:lnTo>
                    <a:lnTo>
                      <a:pt x="242" y="2441"/>
                    </a:lnTo>
                    <a:lnTo>
                      <a:pt x="1911" y="2392"/>
                    </a:lnTo>
                    <a:lnTo>
                      <a:pt x="1899" y="2405"/>
                    </a:lnTo>
                    <a:lnTo>
                      <a:pt x="1899" y="2298"/>
                    </a:lnTo>
                    <a:lnTo>
                      <a:pt x="1907" y="2306"/>
                    </a:lnTo>
                    <a:lnTo>
                      <a:pt x="1650" y="2139"/>
                    </a:lnTo>
                    <a:lnTo>
                      <a:pt x="1642" y="2135"/>
                    </a:lnTo>
                    <a:lnTo>
                      <a:pt x="1583" y="2013"/>
                    </a:lnTo>
                    <a:lnTo>
                      <a:pt x="1590" y="2017"/>
                    </a:lnTo>
                    <a:lnTo>
                      <a:pt x="1318" y="1925"/>
                    </a:lnTo>
                    <a:lnTo>
                      <a:pt x="1310" y="1918"/>
                    </a:lnTo>
                    <a:lnTo>
                      <a:pt x="1310" y="1910"/>
                    </a:lnTo>
                    <a:lnTo>
                      <a:pt x="1385" y="1622"/>
                    </a:lnTo>
                    <a:lnTo>
                      <a:pt x="1389" y="1629"/>
                    </a:lnTo>
                    <a:lnTo>
                      <a:pt x="1314" y="1554"/>
                    </a:lnTo>
                    <a:lnTo>
                      <a:pt x="1310" y="1550"/>
                    </a:lnTo>
                    <a:lnTo>
                      <a:pt x="1310" y="1543"/>
                    </a:lnTo>
                    <a:lnTo>
                      <a:pt x="1385" y="1387"/>
                    </a:lnTo>
                    <a:lnTo>
                      <a:pt x="1393" y="1380"/>
                    </a:lnTo>
                    <a:lnTo>
                      <a:pt x="1515" y="1337"/>
                    </a:lnTo>
                    <a:lnTo>
                      <a:pt x="1508" y="1348"/>
                    </a:lnTo>
                    <a:lnTo>
                      <a:pt x="1508" y="1104"/>
                    </a:lnTo>
                    <a:lnTo>
                      <a:pt x="1508" y="1095"/>
                    </a:lnTo>
                    <a:lnTo>
                      <a:pt x="1583" y="973"/>
                    </a:lnTo>
                    <a:lnTo>
                      <a:pt x="1586" y="969"/>
                    </a:lnTo>
                    <a:lnTo>
                      <a:pt x="1843" y="755"/>
                    </a:lnTo>
                    <a:lnTo>
                      <a:pt x="1982" y="617"/>
                    </a:lnTo>
                    <a:lnTo>
                      <a:pt x="1986" y="617"/>
                    </a:lnTo>
                    <a:lnTo>
                      <a:pt x="2275" y="510"/>
                    </a:lnTo>
                    <a:lnTo>
                      <a:pt x="2275" y="530"/>
                    </a:lnTo>
                    <a:lnTo>
                      <a:pt x="2109" y="487"/>
                    </a:lnTo>
                    <a:lnTo>
                      <a:pt x="2109" y="487"/>
                    </a:lnTo>
                    <a:lnTo>
                      <a:pt x="1911" y="487"/>
                    </a:lnTo>
                    <a:lnTo>
                      <a:pt x="1907" y="482"/>
                    </a:lnTo>
                    <a:lnTo>
                      <a:pt x="1860" y="451"/>
                    </a:lnTo>
                    <a:lnTo>
                      <a:pt x="1875" y="451"/>
                    </a:lnTo>
                    <a:lnTo>
                      <a:pt x="1721" y="573"/>
                    </a:lnTo>
                    <a:lnTo>
                      <a:pt x="1717" y="577"/>
                    </a:lnTo>
                    <a:lnTo>
                      <a:pt x="1710" y="573"/>
                    </a:lnTo>
                    <a:lnTo>
                      <a:pt x="1511" y="423"/>
                    </a:lnTo>
                    <a:lnTo>
                      <a:pt x="1528" y="420"/>
                    </a:lnTo>
                    <a:lnTo>
                      <a:pt x="1464" y="482"/>
                    </a:lnTo>
                    <a:lnTo>
                      <a:pt x="1457" y="487"/>
                    </a:lnTo>
                    <a:lnTo>
                      <a:pt x="1448" y="482"/>
                    </a:lnTo>
                    <a:lnTo>
                      <a:pt x="1310" y="328"/>
                    </a:lnTo>
                    <a:lnTo>
                      <a:pt x="1326" y="332"/>
                    </a:lnTo>
                    <a:lnTo>
                      <a:pt x="1065" y="423"/>
                    </a:lnTo>
                    <a:lnTo>
                      <a:pt x="1057" y="423"/>
                    </a:lnTo>
                    <a:lnTo>
                      <a:pt x="816" y="332"/>
                    </a:lnTo>
                    <a:lnTo>
                      <a:pt x="808" y="324"/>
                    </a:lnTo>
                    <a:lnTo>
                      <a:pt x="733" y="0"/>
                    </a:lnTo>
                    <a:lnTo>
                      <a:pt x="744" y="11"/>
                    </a:lnTo>
                    <a:lnTo>
                      <a:pt x="621" y="11"/>
                    </a:lnTo>
                    <a:lnTo>
                      <a:pt x="634" y="0"/>
                    </a:lnTo>
                    <a:lnTo>
                      <a:pt x="634" y="166"/>
                    </a:lnTo>
                    <a:lnTo>
                      <a:pt x="630" y="174"/>
                    </a:lnTo>
                    <a:lnTo>
                      <a:pt x="621" y="178"/>
                    </a:lnTo>
                    <a:lnTo>
                      <a:pt x="0" y="17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9" name="Freeform 204"/>
              <p:cNvSpPr>
                <a:spLocks/>
              </p:cNvSpPr>
              <p:nvPr/>
            </p:nvSpPr>
            <p:spPr bwMode="auto">
              <a:xfrm>
                <a:off x="2555" y="962"/>
                <a:ext cx="575" cy="619"/>
              </a:xfrm>
              <a:custGeom>
                <a:avLst/>
                <a:gdLst>
                  <a:gd name="T0" fmla="*/ 620 w 2302"/>
                  <a:gd name="T1" fmla="*/ 178 h 2475"/>
                  <a:gd name="T2" fmla="*/ 624 w 2302"/>
                  <a:gd name="T3" fmla="*/ 0 h 2475"/>
                  <a:gd name="T4" fmla="*/ 755 w 2302"/>
                  <a:gd name="T5" fmla="*/ 0 h 2475"/>
                  <a:gd name="T6" fmla="*/ 767 w 2302"/>
                  <a:gd name="T7" fmla="*/ 8 h 2475"/>
                  <a:gd name="T8" fmla="*/ 834 w 2302"/>
                  <a:gd name="T9" fmla="*/ 321 h 2475"/>
                  <a:gd name="T10" fmla="*/ 1068 w 2302"/>
                  <a:gd name="T11" fmla="*/ 411 h 2475"/>
                  <a:gd name="T12" fmla="*/ 1340 w 2302"/>
                  <a:gd name="T13" fmla="*/ 325 h 2475"/>
                  <a:gd name="T14" fmla="*/ 1459 w 2302"/>
                  <a:gd name="T15" fmla="*/ 479 h 2475"/>
                  <a:gd name="T16" fmla="*/ 1526 w 2302"/>
                  <a:gd name="T17" fmla="*/ 411 h 2475"/>
                  <a:gd name="T18" fmla="*/ 1732 w 2302"/>
                  <a:gd name="T19" fmla="*/ 570 h 2475"/>
                  <a:gd name="T20" fmla="*/ 1871 w 2302"/>
                  <a:gd name="T21" fmla="*/ 447 h 2475"/>
                  <a:gd name="T22" fmla="*/ 1886 w 2302"/>
                  <a:gd name="T23" fmla="*/ 447 h 2475"/>
                  <a:gd name="T24" fmla="*/ 1922 w 2302"/>
                  <a:gd name="T25" fmla="*/ 475 h 2475"/>
                  <a:gd name="T26" fmla="*/ 2124 w 2302"/>
                  <a:gd name="T27" fmla="*/ 475 h 2475"/>
                  <a:gd name="T28" fmla="*/ 2298 w 2302"/>
                  <a:gd name="T29" fmla="*/ 526 h 2475"/>
                  <a:gd name="T30" fmla="*/ 2298 w 2302"/>
                  <a:gd name="T31" fmla="*/ 538 h 2475"/>
                  <a:gd name="T32" fmla="*/ 2004 w 2302"/>
                  <a:gd name="T33" fmla="*/ 649 h 2475"/>
                  <a:gd name="T34" fmla="*/ 1871 w 2302"/>
                  <a:gd name="T35" fmla="*/ 788 h 2475"/>
                  <a:gd name="T36" fmla="*/ 1614 w 2302"/>
                  <a:gd name="T37" fmla="*/ 996 h 2475"/>
                  <a:gd name="T38" fmla="*/ 1543 w 2302"/>
                  <a:gd name="T39" fmla="*/ 1116 h 2475"/>
                  <a:gd name="T40" fmla="*/ 1539 w 2302"/>
                  <a:gd name="T41" fmla="*/ 1364 h 2475"/>
                  <a:gd name="T42" fmla="*/ 1412 w 2302"/>
                  <a:gd name="T43" fmla="*/ 1416 h 2475"/>
                  <a:gd name="T44" fmla="*/ 1340 w 2302"/>
                  <a:gd name="T45" fmla="*/ 1562 h 2475"/>
                  <a:gd name="T46" fmla="*/ 1415 w 2302"/>
                  <a:gd name="T47" fmla="*/ 1626 h 2475"/>
                  <a:gd name="T48" fmla="*/ 1344 w 2302"/>
                  <a:gd name="T49" fmla="*/ 1930 h 2475"/>
                  <a:gd name="T50" fmla="*/ 1610 w 2302"/>
                  <a:gd name="T51" fmla="*/ 2005 h 2475"/>
                  <a:gd name="T52" fmla="*/ 1676 w 2302"/>
                  <a:gd name="T53" fmla="*/ 2136 h 2475"/>
                  <a:gd name="T54" fmla="*/ 1929 w 2302"/>
                  <a:gd name="T55" fmla="*/ 2297 h 2475"/>
                  <a:gd name="T56" fmla="*/ 1933 w 2302"/>
                  <a:gd name="T57" fmla="*/ 2417 h 2475"/>
                  <a:gd name="T58" fmla="*/ 1926 w 2302"/>
                  <a:gd name="T59" fmla="*/ 2428 h 2475"/>
                  <a:gd name="T60" fmla="*/ 245 w 2302"/>
                  <a:gd name="T61" fmla="*/ 2472 h 2475"/>
                  <a:gd name="T62" fmla="*/ 197 w 2302"/>
                  <a:gd name="T63" fmla="*/ 1712 h 2475"/>
                  <a:gd name="T64" fmla="*/ 91 w 2302"/>
                  <a:gd name="T65" fmla="*/ 1583 h 2475"/>
                  <a:gd name="T66" fmla="*/ 135 w 2302"/>
                  <a:gd name="T67" fmla="*/ 1463 h 2475"/>
                  <a:gd name="T68" fmla="*/ 135 w 2302"/>
                  <a:gd name="T69" fmla="*/ 1238 h 2475"/>
                  <a:gd name="T70" fmla="*/ 91 w 2302"/>
                  <a:gd name="T71" fmla="*/ 1071 h 2475"/>
                  <a:gd name="T72" fmla="*/ 91 w 2302"/>
                  <a:gd name="T73" fmla="*/ 636 h 2475"/>
                  <a:gd name="T74" fmla="*/ 0 w 2302"/>
                  <a:gd name="T75" fmla="*/ 182 h 2475"/>
                  <a:gd name="T76" fmla="*/ 11 w 2302"/>
                  <a:gd name="T77" fmla="*/ 166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2" h="2475">
                    <a:moveTo>
                      <a:pt x="632" y="166"/>
                    </a:moveTo>
                    <a:lnTo>
                      <a:pt x="620" y="178"/>
                    </a:lnTo>
                    <a:lnTo>
                      <a:pt x="620" y="12"/>
                    </a:lnTo>
                    <a:lnTo>
                      <a:pt x="624" y="0"/>
                    </a:lnTo>
                    <a:lnTo>
                      <a:pt x="632" y="0"/>
                    </a:lnTo>
                    <a:lnTo>
                      <a:pt x="755" y="0"/>
                    </a:lnTo>
                    <a:lnTo>
                      <a:pt x="763" y="0"/>
                    </a:lnTo>
                    <a:lnTo>
                      <a:pt x="767" y="8"/>
                    </a:lnTo>
                    <a:lnTo>
                      <a:pt x="842" y="329"/>
                    </a:lnTo>
                    <a:lnTo>
                      <a:pt x="834" y="321"/>
                    </a:lnTo>
                    <a:lnTo>
                      <a:pt x="1076" y="411"/>
                    </a:lnTo>
                    <a:lnTo>
                      <a:pt x="1068" y="411"/>
                    </a:lnTo>
                    <a:lnTo>
                      <a:pt x="1329" y="321"/>
                    </a:lnTo>
                    <a:lnTo>
                      <a:pt x="1340" y="325"/>
                    </a:lnTo>
                    <a:lnTo>
                      <a:pt x="1475" y="479"/>
                    </a:lnTo>
                    <a:lnTo>
                      <a:pt x="1459" y="479"/>
                    </a:lnTo>
                    <a:lnTo>
                      <a:pt x="1519" y="415"/>
                    </a:lnTo>
                    <a:lnTo>
                      <a:pt x="1526" y="411"/>
                    </a:lnTo>
                    <a:lnTo>
                      <a:pt x="1534" y="415"/>
                    </a:lnTo>
                    <a:lnTo>
                      <a:pt x="1732" y="570"/>
                    </a:lnTo>
                    <a:lnTo>
                      <a:pt x="1721" y="570"/>
                    </a:lnTo>
                    <a:lnTo>
                      <a:pt x="1871" y="447"/>
                    </a:lnTo>
                    <a:lnTo>
                      <a:pt x="1878" y="443"/>
                    </a:lnTo>
                    <a:lnTo>
                      <a:pt x="1886" y="447"/>
                    </a:lnTo>
                    <a:lnTo>
                      <a:pt x="1929" y="475"/>
                    </a:lnTo>
                    <a:lnTo>
                      <a:pt x="1922" y="475"/>
                    </a:lnTo>
                    <a:lnTo>
                      <a:pt x="2120" y="475"/>
                    </a:lnTo>
                    <a:lnTo>
                      <a:pt x="2124" y="475"/>
                    </a:lnTo>
                    <a:lnTo>
                      <a:pt x="2289" y="518"/>
                    </a:lnTo>
                    <a:lnTo>
                      <a:pt x="2298" y="526"/>
                    </a:lnTo>
                    <a:lnTo>
                      <a:pt x="2302" y="530"/>
                    </a:lnTo>
                    <a:lnTo>
                      <a:pt x="2298" y="538"/>
                    </a:lnTo>
                    <a:lnTo>
                      <a:pt x="2293" y="542"/>
                    </a:lnTo>
                    <a:lnTo>
                      <a:pt x="2004" y="649"/>
                    </a:lnTo>
                    <a:lnTo>
                      <a:pt x="2010" y="649"/>
                    </a:lnTo>
                    <a:lnTo>
                      <a:pt x="1871" y="788"/>
                    </a:lnTo>
                    <a:lnTo>
                      <a:pt x="1614" y="1000"/>
                    </a:lnTo>
                    <a:lnTo>
                      <a:pt x="1614" y="996"/>
                    </a:lnTo>
                    <a:lnTo>
                      <a:pt x="1539" y="1120"/>
                    </a:lnTo>
                    <a:lnTo>
                      <a:pt x="1543" y="1116"/>
                    </a:lnTo>
                    <a:lnTo>
                      <a:pt x="1543" y="1360"/>
                    </a:lnTo>
                    <a:lnTo>
                      <a:pt x="1539" y="1364"/>
                    </a:lnTo>
                    <a:lnTo>
                      <a:pt x="1534" y="1369"/>
                    </a:lnTo>
                    <a:lnTo>
                      <a:pt x="1412" y="1416"/>
                    </a:lnTo>
                    <a:lnTo>
                      <a:pt x="1419" y="1412"/>
                    </a:lnTo>
                    <a:lnTo>
                      <a:pt x="1340" y="1562"/>
                    </a:lnTo>
                    <a:lnTo>
                      <a:pt x="1340" y="1551"/>
                    </a:lnTo>
                    <a:lnTo>
                      <a:pt x="1415" y="1626"/>
                    </a:lnTo>
                    <a:lnTo>
                      <a:pt x="1419" y="1637"/>
                    </a:lnTo>
                    <a:lnTo>
                      <a:pt x="1344" y="1930"/>
                    </a:lnTo>
                    <a:lnTo>
                      <a:pt x="1337" y="1915"/>
                    </a:lnTo>
                    <a:lnTo>
                      <a:pt x="1610" y="2005"/>
                    </a:lnTo>
                    <a:lnTo>
                      <a:pt x="1618" y="2013"/>
                    </a:lnTo>
                    <a:lnTo>
                      <a:pt x="1676" y="2136"/>
                    </a:lnTo>
                    <a:lnTo>
                      <a:pt x="1672" y="2132"/>
                    </a:lnTo>
                    <a:lnTo>
                      <a:pt x="1929" y="2297"/>
                    </a:lnTo>
                    <a:lnTo>
                      <a:pt x="1933" y="2310"/>
                    </a:lnTo>
                    <a:lnTo>
                      <a:pt x="1933" y="2417"/>
                    </a:lnTo>
                    <a:lnTo>
                      <a:pt x="1933" y="2425"/>
                    </a:lnTo>
                    <a:lnTo>
                      <a:pt x="1926" y="2428"/>
                    </a:lnTo>
                    <a:lnTo>
                      <a:pt x="253" y="2475"/>
                    </a:lnTo>
                    <a:lnTo>
                      <a:pt x="245" y="2472"/>
                    </a:lnTo>
                    <a:lnTo>
                      <a:pt x="241" y="2464"/>
                    </a:lnTo>
                    <a:lnTo>
                      <a:pt x="197" y="1712"/>
                    </a:lnTo>
                    <a:lnTo>
                      <a:pt x="197" y="1720"/>
                    </a:lnTo>
                    <a:lnTo>
                      <a:pt x="91" y="1583"/>
                    </a:lnTo>
                    <a:lnTo>
                      <a:pt x="91" y="1570"/>
                    </a:lnTo>
                    <a:lnTo>
                      <a:pt x="135" y="1463"/>
                    </a:lnTo>
                    <a:lnTo>
                      <a:pt x="135" y="1467"/>
                    </a:lnTo>
                    <a:lnTo>
                      <a:pt x="135" y="1238"/>
                    </a:lnTo>
                    <a:lnTo>
                      <a:pt x="135" y="1238"/>
                    </a:lnTo>
                    <a:lnTo>
                      <a:pt x="91" y="1071"/>
                    </a:lnTo>
                    <a:lnTo>
                      <a:pt x="91" y="1068"/>
                    </a:lnTo>
                    <a:lnTo>
                      <a:pt x="91" y="636"/>
                    </a:lnTo>
                    <a:lnTo>
                      <a:pt x="91" y="641"/>
                    </a:lnTo>
                    <a:lnTo>
                      <a:pt x="0" y="182"/>
                    </a:lnTo>
                    <a:lnTo>
                      <a:pt x="0" y="171"/>
                    </a:lnTo>
                    <a:lnTo>
                      <a:pt x="11" y="166"/>
                    </a:lnTo>
                    <a:lnTo>
                      <a:pt x="632" y="16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406"/>
            <p:cNvGrpSpPr>
              <a:grpSpLocks/>
            </p:cNvGrpSpPr>
            <p:nvPr/>
          </p:nvGrpSpPr>
          <p:grpSpPr bwMode="auto">
            <a:xfrm>
              <a:off x="337" y="894"/>
              <a:ext cx="4555" cy="2504"/>
              <a:chOff x="337" y="894"/>
              <a:chExt cx="4555" cy="2504"/>
            </a:xfrm>
          </p:grpSpPr>
          <p:sp>
            <p:nvSpPr>
              <p:cNvPr id="10570" name="Freeform 206"/>
              <p:cNvSpPr>
                <a:spLocks/>
              </p:cNvSpPr>
              <p:nvPr/>
            </p:nvSpPr>
            <p:spPr bwMode="auto">
              <a:xfrm>
                <a:off x="2604" y="1567"/>
                <a:ext cx="523" cy="333"/>
              </a:xfrm>
              <a:custGeom>
                <a:avLst/>
                <a:gdLst>
                  <a:gd name="T0" fmla="*/ 1729 w 2092"/>
                  <a:gd name="T1" fmla="*/ 0 h 1331"/>
                  <a:gd name="T2" fmla="*/ 60 w 2092"/>
                  <a:gd name="T3" fmla="*/ 43 h 1331"/>
                  <a:gd name="T4" fmla="*/ 0 w 2092"/>
                  <a:gd name="T5" fmla="*/ 43 h 1331"/>
                  <a:gd name="T6" fmla="*/ 60 w 2092"/>
                  <a:gd name="T7" fmla="*/ 165 h 1331"/>
                  <a:gd name="T8" fmla="*/ 13 w 2092"/>
                  <a:gd name="T9" fmla="*/ 367 h 1331"/>
                  <a:gd name="T10" fmla="*/ 13 w 2092"/>
                  <a:gd name="T11" fmla="*/ 458 h 1331"/>
                  <a:gd name="T12" fmla="*/ 60 w 2092"/>
                  <a:gd name="T13" fmla="*/ 613 h 1331"/>
                  <a:gd name="T14" fmla="*/ 151 w 2092"/>
                  <a:gd name="T15" fmla="*/ 825 h 1331"/>
                  <a:gd name="T16" fmla="*/ 242 w 2092"/>
                  <a:gd name="T17" fmla="*/ 949 h 1331"/>
                  <a:gd name="T18" fmla="*/ 242 w 2092"/>
                  <a:gd name="T19" fmla="*/ 1146 h 1331"/>
                  <a:gd name="T20" fmla="*/ 258 w 2092"/>
                  <a:gd name="T21" fmla="*/ 1237 h 1331"/>
                  <a:gd name="T22" fmla="*/ 1575 w 2092"/>
                  <a:gd name="T23" fmla="*/ 1209 h 1331"/>
                  <a:gd name="T24" fmla="*/ 1681 w 2092"/>
                  <a:gd name="T25" fmla="*/ 1331 h 1331"/>
                  <a:gd name="T26" fmla="*/ 1772 w 2092"/>
                  <a:gd name="T27" fmla="*/ 1237 h 1331"/>
                  <a:gd name="T28" fmla="*/ 1863 w 2092"/>
                  <a:gd name="T29" fmla="*/ 1024 h 1331"/>
                  <a:gd name="T30" fmla="*/ 1729 w 2092"/>
                  <a:gd name="T31" fmla="*/ 949 h 1331"/>
                  <a:gd name="T32" fmla="*/ 1772 w 2092"/>
                  <a:gd name="T33" fmla="*/ 902 h 1331"/>
                  <a:gd name="T34" fmla="*/ 1970 w 2092"/>
                  <a:gd name="T35" fmla="*/ 857 h 1331"/>
                  <a:gd name="T36" fmla="*/ 2092 w 2092"/>
                  <a:gd name="T37" fmla="*/ 640 h 1331"/>
                  <a:gd name="T38" fmla="*/ 1923 w 2092"/>
                  <a:gd name="T39" fmla="*/ 411 h 1331"/>
                  <a:gd name="T40" fmla="*/ 1804 w 2092"/>
                  <a:gd name="T41" fmla="*/ 320 h 1331"/>
                  <a:gd name="T42" fmla="*/ 1729 w 2092"/>
                  <a:gd name="T43" fmla="*/ 182 h 1331"/>
                  <a:gd name="T44" fmla="*/ 1772 w 2092"/>
                  <a:gd name="T45" fmla="*/ 90 h 1331"/>
                  <a:gd name="T46" fmla="*/ 1729 w 2092"/>
                  <a:gd name="T47" fmla="*/ 0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2" h="1331">
                    <a:moveTo>
                      <a:pt x="1729" y="0"/>
                    </a:moveTo>
                    <a:lnTo>
                      <a:pt x="60" y="43"/>
                    </a:lnTo>
                    <a:lnTo>
                      <a:pt x="0" y="43"/>
                    </a:lnTo>
                    <a:lnTo>
                      <a:pt x="60" y="165"/>
                    </a:lnTo>
                    <a:lnTo>
                      <a:pt x="13" y="367"/>
                    </a:lnTo>
                    <a:lnTo>
                      <a:pt x="13" y="458"/>
                    </a:lnTo>
                    <a:lnTo>
                      <a:pt x="60" y="613"/>
                    </a:lnTo>
                    <a:lnTo>
                      <a:pt x="151" y="825"/>
                    </a:lnTo>
                    <a:lnTo>
                      <a:pt x="242" y="949"/>
                    </a:lnTo>
                    <a:lnTo>
                      <a:pt x="242" y="1146"/>
                    </a:lnTo>
                    <a:lnTo>
                      <a:pt x="258" y="1237"/>
                    </a:lnTo>
                    <a:lnTo>
                      <a:pt x="1575" y="1209"/>
                    </a:lnTo>
                    <a:lnTo>
                      <a:pt x="1681" y="1331"/>
                    </a:lnTo>
                    <a:lnTo>
                      <a:pt x="1772" y="1237"/>
                    </a:lnTo>
                    <a:lnTo>
                      <a:pt x="1863" y="1024"/>
                    </a:lnTo>
                    <a:lnTo>
                      <a:pt x="1729" y="949"/>
                    </a:lnTo>
                    <a:lnTo>
                      <a:pt x="1772" y="902"/>
                    </a:lnTo>
                    <a:lnTo>
                      <a:pt x="1970" y="857"/>
                    </a:lnTo>
                    <a:lnTo>
                      <a:pt x="2092" y="640"/>
                    </a:lnTo>
                    <a:lnTo>
                      <a:pt x="1923" y="411"/>
                    </a:lnTo>
                    <a:lnTo>
                      <a:pt x="1804" y="320"/>
                    </a:lnTo>
                    <a:lnTo>
                      <a:pt x="1729" y="182"/>
                    </a:lnTo>
                    <a:lnTo>
                      <a:pt x="1772" y="90"/>
                    </a:lnTo>
                    <a:lnTo>
                      <a:pt x="1729"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1" name="Freeform 207"/>
              <p:cNvSpPr>
                <a:spLocks noEditPoints="1"/>
              </p:cNvSpPr>
              <p:nvPr/>
            </p:nvSpPr>
            <p:spPr bwMode="auto">
              <a:xfrm>
                <a:off x="2601" y="1564"/>
                <a:ext cx="529" cy="340"/>
              </a:xfrm>
              <a:custGeom>
                <a:avLst/>
                <a:gdLst>
                  <a:gd name="T0" fmla="*/ 1741 w 2117"/>
                  <a:gd name="T1" fmla="*/ 24 h 1357"/>
                  <a:gd name="T2" fmla="*/ 12 w 2117"/>
                  <a:gd name="T3" fmla="*/ 67 h 1357"/>
                  <a:gd name="T4" fmla="*/ 83 w 2117"/>
                  <a:gd name="T5" fmla="*/ 174 h 1357"/>
                  <a:gd name="T6" fmla="*/ 36 w 2117"/>
                  <a:gd name="T7" fmla="*/ 380 h 1357"/>
                  <a:gd name="T8" fmla="*/ 36 w 2117"/>
                  <a:gd name="T9" fmla="*/ 467 h 1357"/>
                  <a:gd name="T10" fmla="*/ 175 w 2117"/>
                  <a:gd name="T11" fmla="*/ 834 h 1357"/>
                  <a:gd name="T12" fmla="*/ 261 w 2117"/>
                  <a:gd name="T13" fmla="*/ 954 h 1357"/>
                  <a:gd name="T14" fmla="*/ 265 w 2117"/>
                  <a:gd name="T15" fmla="*/ 1159 h 1357"/>
                  <a:gd name="T16" fmla="*/ 270 w 2117"/>
                  <a:gd name="T17" fmla="*/ 1239 h 1357"/>
                  <a:gd name="T18" fmla="*/ 1598 w 2117"/>
                  <a:gd name="T19" fmla="*/ 1215 h 1357"/>
                  <a:gd name="T20" fmla="*/ 1686 w 2117"/>
                  <a:gd name="T21" fmla="*/ 1337 h 1357"/>
                  <a:gd name="T22" fmla="*/ 1772 w 2117"/>
                  <a:gd name="T23" fmla="*/ 1247 h 1357"/>
                  <a:gd name="T24" fmla="*/ 1872 w 2117"/>
                  <a:gd name="T25" fmla="*/ 1048 h 1357"/>
                  <a:gd name="T26" fmla="*/ 1729 w 2117"/>
                  <a:gd name="T27" fmla="*/ 962 h 1357"/>
                  <a:gd name="T28" fmla="*/ 1776 w 2117"/>
                  <a:gd name="T29" fmla="*/ 906 h 1357"/>
                  <a:gd name="T30" fmla="*/ 1978 w 2117"/>
                  <a:gd name="T31" fmla="*/ 859 h 1357"/>
                  <a:gd name="T32" fmla="*/ 2093 w 2117"/>
                  <a:gd name="T33" fmla="*/ 649 h 1357"/>
                  <a:gd name="T34" fmla="*/ 1926 w 2117"/>
                  <a:gd name="T35" fmla="*/ 431 h 1357"/>
                  <a:gd name="T36" fmla="*/ 1808 w 2117"/>
                  <a:gd name="T37" fmla="*/ 341 h 1357"/>
                  <a:gd name="T38" fmla="*/ 1729 w 2117"/>
                  <a:gd name="T39" fmla="*/ 202 h 1357"/>
                  <a:gd name="T40" fmla="*/ 1772 w 2117"/>
                  <a:gd name="T41" fmla="*/ 99 h 1357"/>
                  <a:gd name="T42" fmla="*/ 1729 w 2117"/>
                  <a:gd name="T43" fmla="*/ 17 h 1357"/>
                  <a:gd name="T44" fmla="*/ 1797 w 2117"/>
                  <a:gd name="T45" fmla="*/ 107 h 1357"/>
                  <a:gd name="T46" fmla="*/ 1748 w 2117"/>
                  <a:gd name="T47" fmla="*/ 191 h 1357"/>
                  <a:gd name="T48" fmla="*/ 1825 w 2117"/>
                  <a:gd name="T49" fmla="*/ 324 h 1357"/>
                  <a:gd name="T50" fmla="*/ 1947 w 2117"/>
                  <a:gd name="T51" fmla="*/ 416 h 1357"/>
                  <a:gd name="T52" fmla="*/ 2117 w 2117"/>
                  <a:gd name="T53" fmla="*/ 653 h 1357"/>
                  <a:gd name="T54" fmla="*/ 1994 w 2117"/>
                  <a:gd name="T55" fmla="*/ 874 h 1357"/>
                  <a:gd name="T56" fmla="*/ 1789 w 2117"/>
                  <a:gd name="T57" fmla="*/ 926 h 1357"/>
                  <a:gd name="T58" fmla="*/ 1748 w 2117"/>
                  <a:gd name="T59" fmla="*/ 969 h 1357"/>
                  <a:gd name="T60" fmla="*/ 1883 w 2117"/>
                  <a:gd name="T61" fmla="*/ 1029 h 1357"/>
                  <a:gd name="T62" fmla="*/ 1887 w 2117"/>
                  <a:gd name="T63" fmla="*/ 1040 h 1357"/>
                  <a:gd name="T64" fmla="*/ 1793 w 2117"/>
                  <a:gd name="T65" fmla="*/ 1258 h 1357"/>
                  <a:gd name="T66" fmla="*/ 1693 w 2117"/>
                  <a:gd name="T67" fmla="*/ 1357 h 1357"/>
                  <a:gd name="T68" fmla="*/ 1579 w 2117"/>
                  <a:gd name="T69" fmla="*/ 1230 h 1357"/>
                  <a:gd name="T70" fmla="*/ 270 w 2117"/>
                  <a:gd name="T71" fmla="*/ 1262 h 1357"/>
                  <a:gd name="T72" fmla="*/ 257 w 2117"/>
                  <a:gd name="T73" fmla="*/ 1254 h 1357"/>
                  <a:gd name="T74" fmla="*/ 242 w 2117"/>
                  <a:gd name="T75" fmla="*/ 1159 h 1357"/>
                  <a:gd name="T76" fmla="*/ 246 w 2117"/>
                  <a:gd name="T77" fmla="*/ 969 h 1357"/>
                  <a:gd name="T78" fmla="*/ 151 w 2117"/>
                  <a:gd name="T79" fmla="*/ 843 h 1357"/>
                  <a:gd name="T80" fmla="*/ 17 w 2117"/>
                  <a:gd name="T81" fmla="*/ 475 h 1357"/>
                  <a:gd name="T82" fmla="*/ 12 w 2117"/>
                  <a:gd name="T83" fmla="*/ 380 h 1357"/>
                  <a:gd name="T84" fmla="*/ 60 w 2117"/>
                  <a:gd name="T85" fmla="*/ 178 h 1357"/>
                  <a:gd name="T86" fmla="*/ 0 w 2117"/>
                  <a:gd name="T87" fmla="*/ 64 h 1357"/>
                  <a:gd name="T88" fmla="*/ 12 w 2117"/>
                  <a:gd name="T89" fmla="*/ 45 h 1357"/>
                  <a:gd name="T90" fmla="*/ 1741 w 2117"/>
                  <a:gd name="T91" fmla="*/ 0 h 1357"/>
                  <a:gd name="T92" fmla="*/ 1797 w 2117"/>
                  <a:gd name="T93" fmla="*/ 99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7" h="1357">
                    <a:moveTo>
                      <a:pt x="1729" y="17"/>
                    </a:moveTo>
                    <a:lnTo>
                      <a:pt x="1741" y="24"/>
                    </a:lnTo>
                    <a:lnTo>
                      <a:pt x="72" y="67"/>
                    </a:lnTo>
                    <a:lnTo>
                      <a:pt x="12" y="67"/>
                    </a:lnTo>
                    <a:lnTo>
                      <a:pt x="21" y="52"/>
                    </a:lnTo>
                    <a:lnTo>
                      <a:pt x="83" y="174"/>
                    </a:lnTo>
                    <a:lnTo>
                      <a:pt x="83" y="182"/>
                    </a:lnTo>
                    <a:lnTo>
                      <a:pt x="36" y="380"/>
                    </a:lnTo>
                    <a:lnTo>
                      <a:pt x="36" y="471"/>
                    </a:lnTo>
                    <a:lnTo>
                      <a:pt x="36" y="467"/>
                    </a:lnTo>
                    <a:lnTo>
                      <a:pt x="83" y="621"/>
                    </a:lnTo>
                    <a:lnTo>
                      <a:pt x="175" y="834"/>
                    </a:lnTo>
                    <a:lnTo>
                      <a:pt x="171" y="831"/>
                    </a:lnTo>
                    <a:lnTo>
                      <a:pt x="261" y="954"/>
                    </a:lnTo>
                    <a:lnTo>
                      <a:pt x="265" y="962"/>
                    </a:lnTo>
                    <a:lnTo>
                      <a:pt x="265" y="1159"/>
                    </a:lnTo>
                    <a:lnTo>
                      <a:pt x="282" y="1250"/>
                    </a:lnTo>
                    <a:lnTo>
                      <a:pt x="270" y="1239"/>
                    </a:lnTo>
                    <a:lnTo>
                      <a:pt x="1587" y="1211"/>
                    </a:lnTo>
                    <a:lnTo>
                      <a:pt x="1598" y="1215"/>
                    </a:lnTo>
                    <a:lnTo>
                      <a:pt x="1701" y="1337"/>
                    </a:lnTo>
                    <a:lnTo>
                      <a:pt x="1686" y="1337"/>
                    </a:lnTo>
                    <a:lnTo>
                      <a:pt x="1776" y="1243"/>
                    </a:lnTo>
                    <a:lnTo>
                      <a:pt x="1772" y="1247"/>
                    </a:lnTo>
                    <a:lnTo>
                      <a:pt x="1864" y="1033"/>
                    </a:lnTo>
                    <a:lnTo>
                      <a:pt x="1872" y="1048"/>
                    </a:lnTo>
                    <a:lnTo>
                      <a:pt x="1733" y="969"/>
                    </a:lnTo>
                    <a:lnTo>
                      <a:pt x="1729" y="962"/>
                    </a:lnTo>
                    <a:lnTo>
                      <a:pt x="1729" y="954"/>
                    </a:lnTo>
                    <a:lnTo>
                      <a:pt x="1776" y="906"/>
                    </a:lnTo>
                    <a:lnTo>
                      <a:pt x="1780" y="902"/>
                    </a:lnTo>
                    <a:lnTo>
                      <a:pt x="1978" y="859"/>
                    </a:lnTo>
                    <a:lnTo>
                      <a:pt x="1971" y="862"/>
                    </a:lnTo>
                    <a:lnTo>
                      <a:pt x="2093" y="649"/>
                    </a:lnTo>
                    <a:lnTo>
                      <a:pt x="2093" y="661"/>
                    </a:lnTo>
                    <a:lnTo>
                      <a:pt x="1926" y="431"/>
                    </a:lnTo>
                    <a:lnTo>
                      <a:pt x="1930" y="435"/>
                    </a:lnTo>
                    <a:lnTo>
                      <a:pt x="1808" y="341"/>
                    </a:lnTo>
                    <a:lnTo>
                      <a:pt x="1804" y="337"/>
                    </a:lnTo>
                    <a:lnTo>
                      <a:pt x="1729" y="202"/>
                    </a:lnTo>
                    <a:lnTo>
                      <a:pt x="1729" y="191"/>
                    </a:lnTo>
                    <a:lnTo>
                      <a:pt x="1772" y="99"/>
                    </a:lnTo>
                    <a:lnTo>
                      <a:pt x="1772" y="107"/>
                    </a:lnTo>
                    <a:lnTo>
                      <a:pt x="1729" y="17"/>
                    </a:lnTo>
                    <a:close/>
                    <a:moveTo>
                      <a:pt x="1797" y="99"/>
                    </a:moveTo>
                    <a:lnTo>
                      <a:pt x="1797" y="107"/>
                    </a:lnTo>
                    <a:lnTo>
                      <a:pt x="1748" y="199"/>
                    </a:lnTo>
                    <a:lnTo>
                      <a:pt x="1748" y="191"/>
                    </a:lnTo>
                    <a:lnTo>
                      <a:pt x="1825" y="328"/>
                    </a:lnTo>
                    <a:lnTo>
                      <a:pt x="1825" y="324"/>
                    </a:lnTo>
                    <a:lnTo>
                      <a:pt x="1943" y="416"/>
                    </a:lnTo>
                    <a:lnTo>
                      <a:pt x="1947" y="416"/>
                    </a:lnTo>
                    <a:lnTo>
                      <a:pt x="2113" y="649"/>
                    </a:lnTo>
                    <a:lnTo>
                      <a:pt x="2117" y="653"/>
                    </a:lnTo>
                    <a:lnTo>
                      <a:pt x="2113" y="661"/>
                    </a:lnTo>
                    <a:lnTo>
                      <a:pt x="1994" y="874"/>
                    </a:lnTo>
                    <a:lnTo>
                      <a:pt x="1986" y="879"/>
                    </a:lnTo>
                    <a:lnTo>
                      <a:pt x="1789" y="926"/>
                    </a:lnTo>
                    <a:lnTo>
                      <a:pt x="1793" y="922"/>
                    </a:lnTo>
                    <a:lnTo>
                      <a:pt x="1748" y="969"/>
                    </a:lnTo>
                    <a:lnTo>
                      <a:pt x="1744" y="950"/>
                    </a:lnTo>
                    <a:lnTo>
                      <a:pt x="1883" y="1029"/>
                    </a:lnTo>
                    <a:lnTo>
                      <a:pt x="1887" y="1033"/>
                    </a:lnTo>
                    <a:lnTo>
                      <a:pt x="1887" y="1040"/>
                    </a:lnTo>
                    <a:lnTo>
                      <a:pt x="1797" y="1258"/>
                    </a:lnTo>
                    <a:lnTo>
                      <a:pt x="1793" y="1258"/>
                    </a:lnTo>
                    <a:lnTo>
                      <a:pt x="1701" y="1353"/>
                    </a:lnTo>
                    <a:lnTo>
                      <a:pt x="1693" y="1357"/>
                    </a:lnTo>
                    <a:lnTo>
                      <a:pt x="1686" y="1353"/>
                    </a:lnTo>
                    <a:lnTo>
                      <a:pt x="1579" y="1230"/>
                    </a:lnTo>
                    <a:lnTo>
                      <a:pt x="1587" y="1234"/>
                    </a:lnTo>
                    <a:lnTo>
                      <a:pt x="270" y="1262"/>
                    </a:lnTo>
                    <a:lnTo>
                      <a:pt x="261" y="1262"/>
                    </a:lnTo>
                    <a:lnTo>
                      <a:pt x="257" y="1254"/>
                    </a:lnTo>
                    <a:lnTo>
                      <a:pt x="242" y="1163"/>
                    </a:lnTo>
                    <a:lnTo>
                      <a:pt x="242" y="1159"/>
                    </a:lnTo>
                    <a:lnTo>
                      <a:pt x="242" y="962"/>
                    </a:lnTo>
                    <a:lnTo>
                      <a:pt x="246" y="969"/>
                    </a:lnTo>
                    <a:lnTo>
                      <a:pt x="154" y="847"/>
                    </a:lnTo>
                    <a:lnTo>
                      <a:pt x="151" y="843"/>
                    </a:lnTo>
                    <a:lnTo>
                      <a:pt x="60" y="626"/>
                    </a:lnTo>
                    <a:lnTo>
                      <a:pt x="17" y="475"/>
                    </a:lnTo>
                    <a:lnTo>
                      <a:pt x="12" y="471"/>
                    </a:lnTo>
                    <a:lnTo>
                      <a:pt x="12" y="380"/>
                    </a:lnTo>
                    <a:lnTo>
                      <a:pt x="17" y="377"/>
                    </a:lnTo>
                    <a:lnTo>
                      <a:pt x="60" y="178"/>
                    </a:lnTo>
                    <a:lnTo>
                      <a:pt x="60" y="186"/>
                    </a:lnTo>
                    <a:lnTo>
                      <a:pt x="0" y="64"/>
                    </a:lnTo>
                    <a:lnTo>
                      <a:pt x="0" y="52"/>
                    </a:lnTo>
                    <a:lnTo>
                      <a:pt x="12" y="45"/>
                    </a:lnTo>
                    <a:lnTo>
                      <a:pt x="72" y="45"/>
                    </a:lnTo>
                    <a:lnTo>
                      <a:pt x="1741" y="0"/>
                    </a:lnTo>
                    <a:lnTo>
                      <a:pt x="1748" y="4"/>
                    </a:lnTo>
                    <a:lnTo>
                      <a:pt x="1797"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2" name="Freeform 208"/>
              <p:cNvSpPr>
                <a:spLocks/>
              </p:cNvSpPr>
              <p:nvPr/>
            </p:nvSpPr>
            <p:spPr bwMode="auto">
              <a:xfrm>
                <a:off x="2604" y="1568"/>
                <a:ext cx="520" cy="330"/>
              </a:xfrm>
              <a:custGeom>
                <a:avLst/>
                <a:gdLst>
                  <a:gd name="T0" fmla="*/ 1717 w 2081"/>
                  <a:gd name="T1" fmla="*/ 0 h 1320"/>
                  <a:gd name="T2" fmla="*/ 1729 w 2081"/>
                  <a:gd name="T3" fmla="*/ 7 h 1320"/>
                  <a:gd name="T4" fmla="*/ 60 w 2081"/>
                  <a:gd name="T5" fmla="*/ 50 h 1320"/>
                  <a:gd name="T6" fmla="*/ 0 w 2081"/>
                  <a:gd name="T7" fmla="*/ 50 h 1320"/>
                  <a:gd name="T8" fmla="*/ 9 w 2081"/>
                  <a:gd name="T9" fmla="*/ 35 h 1320"/>
                  <a:gd name="T10" fmla="*/ 71 w 2081"/>
                  <a:gd name="T11" fmla="*/ 157 h 1320"/>
                  <a:gd name="T12" fmla="*/ 71 w 2081"/>
                  <a:gd name="T13" fmla="*/ 165 h 1320"/>
                  <a:gd name="T14" fmla="*/ 24 w 2081"/>
                  <a:gd name="T15" fmla="*/ 363 h 1320"/>
                  <a:gd name="T16" fmla="*/ 24 w 2081"/>
                  <a:gd name="T17" fmla="*/ 363 h 1320"/>
                  <a:gd name="T18" fmla="*/ 24 w 2081"/>
                  <a:gd name="T19" fmla="*/ 454 h 1320"/>
                  <a:gd name="T20" fmla="*/ 24 w 2081"/>
                  <a:gd name="T21" fmla="*/ 450 h 1320"/>
                  <a:gd name="T22" fmla="*/ 71 w 2081"/>
                  <a:gd name="T23" fmla="*/ 604 h 1320"/>
                  <a:gd name="T24" fmla="*/ 163 w 2081"/>
                  <a:gd name="T25" fmla="*/ 817 h 1320"/>
                  <a:gd name="T26" fmla="*/ 159 w 2081"/>
                  <a:gd name="T27" fmla="*/ 814 h 1320"/>
                  <a:gd name="T28" fmla="*/ 249 w 2081"/>
                  <a:gd name="T29" fmla="*/ 937 h 1320"/>
                  <a:gd name="T30" fmla="*/ 253 w 2081"/>
                  <a:gd name="T31" fmla="*/ 945 h 1320"/>
                  <a:gd name="T32" fmla="*/ 253 w 2081"/>
                  <a:gd name="T33" fmla="*/ 1142 h 1320"/>
                  <a:gd name="T34" fmla="*/ 253 w 2081"/>
                  <a:gd name="T35" fmla="*/ 1142 h 1320"/>
                  <a:gd name="T36" fmla="*/ 270 w 2081"/>
                  <a:gd name="T37" fmla="*/ 1233 h 1320"/>
                  <a:gd name="T38" fmla="*/ 258 w 2081"/>
                  <a:gd name="T39" fmla="*/ 1222 h 1320"/>
                  <a:gd name="T40" fmla="*/ 1575 w 2081"/>
                  <a:gd name="T41" fmla="*/ 1194 h 1320"/>
                  <a:gd name="T42" fmla="*/ 1586 w 2081"/>
                  <a:gd name="T43" fmla="*/ 1198 h 1320"/>
                  <a:gd name="T44" fmla="*/ 1689 w 2081"/>
                  <a:gd name="T45" fmla="*/ 1320 h 1320"/>
                  <a:gd name="T46" fmla="*/ 1674 w 2081"/>
                  <a:gd name="T47" fmla="*/ 1320 h 1320"/>
                  <a:gd name="T48" fmla="*/ 1764 w 2081"/>
                  <a:gd name="T49" fmla="*/ 1226 h 1320"/>
                  <a:gd name="T50" fmla="*/ 1760 w 2081"/>
                  <a:gd name="T51" fmla="*/ 1230 h 1320"/>
                  <a:gd name="T52" fmla="*/ 1852 w 2081"/>
                  <a:gd name="T53" fmla="*/ 1016 h 1320"/>
                  <a:gd name="T54" fmla="*/ 1860 w 2081"/>
                  <a:gd name="T55" fmla="*/ 1031 h 1320"/>
                  <a:gd name="T56" fmla="*/ 1721 w 2081"/>
                  <a:gd name="T57" fmla="*/ 952 h 1320"/>
                  <a:gd name="T58" fmla="*/ 1717 w 2081"/>
                  <a:gd name="T59" fmla="*/ 945 h 1320"/>
                  <a:gd name="T60" fmla="*/ 1717 w 2081"/>
                  <a:gd name="T61" fmla="*/ 937 h 1320"/>
                  <a:gd name="T62" fmla="*/ 1764 w 2081"/>
                  <a:gd name="T63" fmla="*/ 889 h 1320"/>
                  <a:gd name="T64" fmla="*/ 1768 w 2081"/>
                  <a:gd name="T65" fmla="*/ 885 h 1320"/>
                  <a:gd name="T66" fmla="*/ 1966 w 2081"/>
                  <a:gd name="T67" fmla="*/ 842 h 1320"/>
                  <a:gd name="T68" fmla="*/ 1959 w 2081"/>
                  <a:gd name="T69" fmla="*/ 845 h 1320"/>
                  <a:gd name="T70" fmla="*/ 2081 w 2081"/>
                  <a:gd name="T71" fmla="*/ 632 h 1320"/>
                  <a:gd name="T72" fmla="*/ 2081 w 2081"/>
                  <a:gd name="T73" fmla="*/ 644 h 1320"/>
                  <a:gd name="T74" fmla="*/ 1914 w 2081"/>
                  <a:gd name="T75" fmla="*/ 414 h 1320"/>
                  <a:gd name="T76" fmla="*/ 1918 w 2081"/>
                  <a:gd name="T77" fmla="*/ 418 h 1320"/>
                  <a:gd name="T78" fmla="*/ 1796 w 2081"/>
                  <a:gd name="T79" fmla="*/ 324 h 1320"/>
                  <a:gd name="T80" fmla="*/ 1792 w 2081"/>
                  <a:gd name="T81" fmla="*/ 320 h 1320"/>
                  <a:gd name="T82" fmla="*/ 1717 w 2081"/>
                  <a:gd name="T83" fmla="*/ 185 h 1320"/>
                  <a:gd name="T84" fmla="*/ 1717 w 2081"/>
                  <a:gd name="T85" fmla="*/ 174 h 1320"/>
                  <a:gd name="T86" fmla="*/ 1760 w 2081"/>
                  <a:gd name="T87" fmla="*/ 82 h 1320"/>
                  <a:gd name="T88" fmla="*/ 1760 w 2081"/>
                  <a:gd name="T89" fmla="*/ 90 h 1320"/>
                  <a:gd name="T90" fmla="*/ 1717 w 2081"/>
                  <a:gd name="T91" fmla="*/ 0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81" h="1320">
                    <a:moveTo>
                      <a:pt x="1717" y="0"/>
                    </a:moveTo>
                    <a:lnTo>
                      <a:pt x="1729" y="7"/>
                    </a:lnTo>
                    <a:lnTo>
                      <a:pt x="60" y="50"/>
                    </a:lnTo>
                    <a:lnTo>
                      <a:pt x="0" y="50"/>
                    </a:lnTo>
                    <a:lnTo>
                      <a:pt x="9" y="35"/>
                    </a:lnTo>
                    <a:lnTo>
                      <a:pt x="71" y="157"/>
                    </a:lnTo>
                    <a:lnTo>
                      <a:pt x="71" y="165"/>
                    </a:lnTo>
                    <a:lnTo>
                      <a:pt x="24" y="363"/>
                    </a:lnTo>
                    <a:lnTo>
                      <a:pt x="24" y="363"/>
                    </a:lnTo>
                    <a:lnTo>
                      <a:pt x="24" y="454"/>
                    </a:lnTo>
                    <a:lnTo>
                      <a:pt x="24" y="450"/>
                    </a:lnTo>
                    <a:lnTo>
                      <a:pt x="71" y="604"/>
                    </a:lnTo>
                    <a:lnTo>
                      <a:pt x="163" y="817"/>
                    </a:lnTo>
                    <a:lnTo>
                      <a:pt x="159" y="814"/>
                    </a:lnTo>
                    <a:lnTo>
                      <a:pt x="249" y="937"/>
                    </a:lnTo>
                    <a:lnTo>
                      <a:pt x="253" y="945"/>
                    </a:lnTo>
                    <a:lnTo>
                      <a:pt x="253" y="1142"/>
                    </a:lnTo>
                    <a:lnTo>
                      <a:pt x="253" y="1142"/>
                    </a:lnTo>
                    <a:lnTo>
                      <a:pt x="270" y="1233"/>
                    </a:lnTo>
                    <a:lnTo>
                      <a:pt x="258" y="1222"/>
                    </a:lnTo>
                    <a:lnTo>
                      <a:pt x="1575" y="1194"/>
                    </a:lnTo>
                    <a:lnTo>
                      <a:pt x="1586" y="1198"/>
                    </a:lnTo>
                    <a:lnTo>
                      <a:pt x="1689" y="1320"/>
                    </a:lnTo>
                    <a:lnTo>
                      <a:pt x="1674" y="1320"/>
                    </a:lnTo>
                    <a:lnTo>
                      <a:pt x="1764" y="1226"/>
                    </a:lnTo>
                    <a:lnTo>
                      <a:pt x="1760" y="1230"/>
                    </a:lnTo>
                    <a:lnTo>
                      <a:pt x="1852" y="1016"/>
                    </a:lnTo>
                    <a:lnTo>
                      <a:pt x="1860" y="1031"/>
                    </a:lnTo>
                    <a:lnTo>
                      <a:pt x="1721" y="952"/>
                    </a:lnTo>
                    <a:lnTo>
                      <a:pt x="1717" y="945"/>
                    </a:lnTo>
                    <a:lnTo>
                      <a:pt x="1717" y="937"/>
                    </a:lnTo>
                    <a:lnTo>
                      <a:pt x="1764" y="889"/>
                    </a:lnTo>
                    <a:lnTo>
                      <a:pt x="1768" y="885"/>
                    </a:lnTo>
                    <a:lnTo>
                      <a:pt x="1966" y="842"/>
                    </a:lnTo>
                    <a:lnTo>
                      <a:pt x="1959" y="845"/>
                    </a:lnTo>
                    <a:lnTo>
                      <a:pt x="2081" y="632"/>
                    </a:lnTo>
                    <a:lnTo>
                      <a:pt x="2081" y="644"/>
                    </a:lnTo>
                    <a:lnTo>
                      <a:pt x="1914" y="414"/>
                    </a:lnTo>
                    <a:lnTo>
                      <a:pt x="1918" y="418"/>
                    </a:lnTo>
                    <a:lnTo>
                      <a:pt x="1796" y="324"/>
                    </a:lnTo>
                    <a:lnTo>
                      <a:pt x="1792" y="320"/>
                    </a:lnTo>
                    <a:lnTo>
                      <a:pt x="1717" y="185"/>
                    </a:lnTo>
                    <a:lnTo>
                      <a:pt x="1717" y="174"/>
                    </a:lnTo>
                    <a:lnTo>
                      <a:pt x="1760" y="82"/>
                    </a:lnTo>
                    <a:lnTo>
                      <a:pt x="1760" y="90"/>
                    </a:lnTo>
                    <a:lnTo>
                      <a:pt x="1717"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3" name="Freeform 209"/>
              <p:cNvSpPr>
                <a:spLocks/>
              </p:cNvSpPr>
              <p:nvPr/>
            </p:nvSpPr>
            <p:spPr bwMode="auto">
              <a:xfrm>
                <a:off x="2601" y="1564"/>
                <a:ext cx="529" cy="340"/>
              </a:xfrm>
              <a:custGeom>
                <a:avLst/>
                <a:gdLst>
                  <a:gd name="T0" fmla="*/ 1797 w 2117"/>
                  <a:gd name="T1" fmla="*/ 99 h 1357"/>
                  <a:gd name="T2" fmla="*/ 1797 w 2117"/>
                  <a:gd name="T3" fmla="*/ 107 h 1357"/>
                  <a:gd name="T4" fmla="*/ 1748 w 2117"/>
                  <a:gd name="T5" fmla="*/ 199 h 1357"/>
                  <a:gd name="T6" fmla="*/ 1748 w 2117"/>
                  <a:gd name="T7" fmla="*/ 191 h 1357"/>
                  <a:gd name="T8" fmla="*/ 1825 w 2117"/>
                  <a:gd name="T9" fmla="*/ 328 h 1357"/>
                  <a:gd name="T10" fmla="*/ 1825 w 2117"/>
                  <a:gd name="T11" fmla="*/ 324 h 1357"/>
                  <a:gd name="T12" fmla="*/ 1943 w 2117"/>
                  <a:gd name="T13" fmla="*/ 416 h 1357"/>
                  <a:gd name="T14" fmla="*/ 1947 w 2117"/>
                  <a:gd name="T15" fmla="*/ 416 h 1357"/>
                  <a:gd name="T16" fmla="*/ 2113 w 2117"/>
                  <a:gd name="T17" fmla="*/ 649 h 1357"/>
                  <a:gd name="T18" fmla="*/ 2117 w 2117"/>
                  <a:gd name="T19" fmla="*/ 653 h 1357"/>
                  <a:gd name="T20" fmla="*/ 2113 w 2117"/>
                  <a:gd name="T21" fmla="*/ 661 h 1357"/>
                  <a:gd name="T22" fmla="*/ 1994 w 2117"/>
                  <a:gd name="T23" fmla="*/ 874 h 1357"/>
                  <a:gd name="T24" fmla="*/ 1986 w 2117"/>
                  <a:gd name="T25" fmla="*/ 879 h 1357"/>
                  <a:gd name="T26" fmla="*/ 1789 w 2117"/>
                  <a:gd name="T27" fmla="*/ 926 h 1357"/>
                  <a:gd name="T28" fmla="*/ 1793 w 2117"/>
                  <a:gd name="T29" fmla="*/ 922 h 1357"/>
                  <a:gd name="T30" fmla="*/ 1748 w 2117"/>
                  <a:gd name="T31" fmla="*/ 969 h 1357"/>
                  <a:gd name="T32" fmla="*/ 1744 w 2117"/>
                  <a:gd name="T33" fmla="*/ 950 h 1357"/>
                  <a:gd name="T34" fmla="*/ 1883 w 2117"/>
                  <a:gd name="T35" fmla="*/ 1029 h 1357"/>
                  <a:gd name="T36" fmla="*/ 1887 w 2117"/>
                  <a:gd name="T37" fmla="*/ 1033 h 1357"/>
                  <a:gd name="T38" fmla="*/ 1887 w 2117"/>
                  <a:gd name="T39" fmla="*/ 1040 h 1357"/>
                  <a:gd name="T40" fmla="*/ 1797 w 2117"/>
                  <a:gd name="T41" fmla="*/ 1258 h 1357"/>
                  <a:gd name="T42" fmla="*/ 1793 w 2117"/>
                  <a:gd name="T43" fmla="*/ 1258 h 1357"/>
                  <a:gd name="T44" fmla="*/ 1701 w 2117"/>
                  <a:gd name="T45" fmla="*/ 1353 h 1357"/>
                  <a:gd name="T46" fmla="*/ 1693 w 2117"/>
                  <a:gd name="T47" fmla="*/ 1357 h 1357"/>
                  <a:gd name="T48" fmla="*/ 1686 w 2117"/>
                  <a:gd name="T49" fmla="*/ 1353 h 1357"/>
                  <a:gd name="T50" fmla="*/ 1579 w 2117"/>
                  <a:gd name="T51" fmla="*/ 1230 h 1357"/>
                  <a:gd name="T52" fmla="*/ 1587 w 2117"/>
                  <a:gd name="T53" fmla="*/ 1234 h 1357"/>
                  <a:gd name="T54" fmla="*/ 270 w 2117"/>
                  <a:gd name="T55" fmla="*/ 1262 h 1357"/>
                  <a:gd name="T56" fmla="*/ 261 w 2117"/>
                  <a:gd name="T57" fmla="*/ 1262 h 1357"/>
                  <a:gd name="T58" fmla="*/ 257 w 2117"/>
                  <a:gd name="T59" fmla="*/ 1254 h 1357"/>
                  <a:gd name="T60" fmla="*/ 242 w 2117"/>
                  <a:gd name="T61" fmla="*/ 1163 h 1357"/>
                  <a:gd name="T62" fmla="*/ 242 w 2117"/>
                  <a:gd name="T63" fmla="*/ 1159 h 1357"/>
                  <a:gd name="T64" fmla="*/ 242 w 2117"/>
                  <a:gd name="T65" fmla="*/ 962 h 1357"/>
                  <a:gd name="T66" fmla="*/ 246 w 2117"/>
                  <a:gd name="T67" fmla="*/ 969 h 1357"/>
                  <a:gd name="T68" fmla="*/ 154 w 2117"/>
                  <a:gd name="T69" fmla="*/ 847 h 1357"/>
                  <a:gd name="T70" fmla="*/ 151 w 2117"/>
                  <a:gd name="T71" fmla="*/ 843 h 1357"/>
                  <a:gd name="T72" fmla="*/ 60 w 2117"/>
                  <a:gd name="T73" fmla="*/ 626 h 1357"/>
                  <a:gd name="T74" fmla="*/ 17 w 2117"/>
                  <a:gd name="T75" fmla="*/ 475 h 1357"/>
                  <a:gd name="T76" fmla="*/ 12 w 2117"/>
                  <a:gd name="T77" fmla="*/ 471 h 1357"/>
                  <a:gd name="T78" fmla="*/ 12 w 2117"/>
                  <a:gd name="T79" fmla="*/ 380 h 1357"/>
                  <a:gd name="T80" fmla="*/ 17 w 2117"/>
                  <a:gd name="T81" fmla="*/ 377 h 1357"/>
                  <a:gd name="T82" fmla="*/ 60 w 2117"/>
                  <a:gd name="T83" fmla="*/ 178 h 1357"/>
                  <a:gd name="T84" fmla="*/ 60 w 2117"/>
                  <a:gd name="T85" fmla="*/ 186 h 1357"/>
                  <a:gd name="T86" fmla="*/ 0 w 2117"/>
                  <a:gd name="T87" fmla="*/ 64 h 1357"/>
                  <a:gd name="T88" fmla="*/ 0 w 2117"/>
                  <a:gd name="T89" fmla="*/ 52 h 1357"/>
                  <a:gd name="T90" fmla="*/ 12 w 2117"/>
                  <a:gd name="T91" fmla="*/ 45 h 1357"/>
                  <a:gd name="T92" fmla="*/ 72 w 2117"/>
                  <a:gd name="T93" fmla="*/ 45 h 1357"/>
                  <a:gd name="T94" fmla="*/ 1741 w 2117"/>
                  <a:gd name="T95" fmla="*/ 0 h 1357"/>
                  <a:gd name="T96" fmla="*/ 1748 w 2117"/>
                  <a:gd name="T97" fmla="*/ 4 h 1357"/>
                  <a:gd name="T98" fmla="*/ 1797 w 2117"/>
                  <a:gd name="T99" fmla="*/ 99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7" h="1357">
                    <a:moveTo>
                      <a:pt x="1797" y="99"/>
                    </a:moveTo>
                    <a:lnTo>
                      <a:pt x="1797" y="107"/>
                    </a:lnTo>
                    <a:lnTo>
                      <a:pt x="1748" y="199"/>
                    </a:lnTo>
                    <a:lnTo>
                      <a:pt x="1748" y="191"/>
                    </a:lnTo>
                    <a:lnTo>
                      <a:pt x="1825" y="328"/>
                    </a:lnTo>
                    <a:lnTo>
                      <a:pt x="1825" y="324"/>
                    </a:lnTo>
                    <a:lnTo>
                      <a:pt x="1943" y="416"/>
                    </a:lnTo>
                    <a:lnTo>
                      <a:pt x="1947" y="416"/>
                    </a:lnTo>
                    <a:lnTo>
                      <a:pt x="2113" y="649"/>
                    </a:lnTo>
                    <a:lnTo>
                      <a:pt x="2117" y="653"/>
                    </a:lnTo>
                    <a:lnTo>
                      <a:pt x="2113" y="661"/>
                    </a:lnTo>
                    <a:lnTo>
                      <a:pt x="1994" y="874"/>
                    </a:lnTo>
                    <a:lnTo>
                      <a:pt x="1986" y="879"/>
                    </a:lnTo>
                    <a:lnTo>
                      <a:pt x="1789" y="926"/>
                    </a:lnTo>
                    <a:lnTo>
                      <a:pt x="1793" y="922"/>
                    </a:lnTo>
                    <a:lnTo>
                      <a:pt x="1748" y="969"/>
                    </a:lnTo>
                    <a:lnTo>
                      <a:pt x="1744" y="950"/>
                    </a:lnTo>
                    <a:lnTo>
                      <a:pt x="1883" y="1029"/>
                    </a:lnTo>
                    <a:lnTo>
                      <a:pt x="1887" y="1033"/>
                    </a:lnTo>
                    <a:lnTo>
                      <a:pt x="1887" y="1040"/>
                    </a:lnTo>
                    <a:lnTo>
                      <a:pt x="1797" y="1258"/>
                    </a:lnTo>
                    <a:lnTo>
                      <a:pt x="1793" y="1258"/>
                    </a:lnTo>
                    <a:lnTo>
                      <a:pt x="1701" y="1353"/>
                    </a:lnTo>
                    <a:lnTo>
                      <a:pt x="1693" y="1357"/>
                    </a:lnTo>
                    <a:lnTo>
                      <a:pt x="1686" y="1353"/>
                    </a:lnTo>
                    <a:lnTo>
                      <a:pt x="1579" y="1230"/>
                    </a:lnTo>
                    <a:lnTo>
                      <a:pt x="1587" y="1234"/>
                    </a:lnTo>
                    <a:lnTo>
                      <a:pt x="270" y="1262"/>
                    </a:lnTo>
                    <a:lnTo>
                      <a:pt x="261" y="1262"/>
                    </a:lnTo>
                    <a:lnTo>
                      <a:pt x="257" y="1254"/>
                    </a:lnTo>
                    <a:lnTo>
                      <a:pt x="242" y="1163"/>
                    </a:lnTo>
                    <a:lnTo>
                      <a:pt x="242" y="1159"/>
                    </a:lnTo>
                    <a:lnTo>
                      <a:pt x="242" y="962"/>
                    </a:lnTo>
                    <a:lnTo>
                      <a:pt x="246" y="969"/>
                    </a:lnTo>
                    <a:lnTo>
                      <a:pt x="154" y="847"/>
                    </a:lnTo>
                    <a:lnTo>
                      <a:pt x="151" y="843"/>
                    </a:lnTo>
                    <a:lnTo>
                      <a:pt x="60" y="626"/>
                    </a:lnTo>
                    <a:lnTo>
                      <a:pt x="17" y="475"/>
                    </a:lnTo>
                    <a:lnTo>
                      <a:pt x="12" y="471"/>
                    </a:lnTo>
                    <a:lnTo>
                      <a:pt x="12" y="380"/>
                    </a:lnTo>
                    <a:lnTo>
                      <a:pt x="17" y="377"/>
                    </a:lnTo>
                    <a:lnTo>
                      <a:pt x="60" y="178"/>
                    </a:lnTo>
                    <a:lnTo>
                      <a:pt x="60" y="186"/>
                    </a:lnTo>
                    <a:lnTo>
                      <a:pt x="0" y="64"/>
                    </a:lnTo>
                    <a:lnTo>
                      <a:pt x="0" y="52"/>
                    </a:lnTo>
                    <a:lnTo>
                      <a:pt x="12" y="45"/>
                    </a:lnTo>
                    <a:lnTo>
                      <a:pt x="72" y="45"/>
                    </a:lnTo>
                    <a:lnTo>
                      <a:pt x="1741" y="0"/>
                    </a:lnTo>
                    <a:lnTo>
                      <a:pt x="1748" y="4"/>
                    </a:lnTo>
                    <a:lnTo>
                      <a:pt x="1797" y="9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4" name="Freeform 210"/>
              <p:cNvSpPr>
                <a:spLocks/>
              </p:cNvSpPr>
              <p:nvPr/>
            </p:nvSpPr>
            <p:spPr bwMode="auto">
              <a:xfrm>
                <a:off x="2604" y="1567"/>
                <a:ext cx="523" cy="333"/>
              </a:xfrm>
              <a:custGeom>
                <a:avLst/>
                <a:gdLst>
                  <a:gd name="T0" fmla="*/ 1729 w 2092"/>
                  <a:gd name="T1" fmla="*/ 0 h 1331"/>
                  <a:gd name="T2" fmla="*/ 60 w 2092"/>
                  <a:gd name="T3" fmla="*/ 43 h 1331"/>
                  <a:gd name="T4" fmla="*/ 0 w 2092"/>
                  <a:gd name="T5" fmla="*/ 43 h 1331"/>
                  <a:gd name="T6" fmla="*/ 60 w 2092"/>
                  <a:gd name="T7" fmla="*/ 165 h 1331"/>
                  <a:gd name="T8" fmla="*/ 13 w 2092"/>
                  <a:gd name="T9" fmla="*/ 367 h 1331"/>
                  <a:gd name="T10" fmla="*/ 13 w 2092"/>
                  <a:gd name="T11" fmla="*/ 458 h 1331"/>
                  <a:gd name="T12" fmla="*/ 60 w 2092"/>
                  <a:gd name="T13" fmla="*/ 613 h 1331"/>
                  <a:gd name="T14" fmla="*/ 151 w 2092"/>
                  <a:gd name="T15" fmla="*/ 825 h 1331"/>
                  <a:gd name="T16" fmla="*/ 242 w 2092"/>
                  <a:gd name="T17" fmla="*/ 949 h 1331"/>
                  <a:gd name="T18" fmla="*/ 242 w 2092"/>
                  <a:gd name="T19" fmla="*/ 1146 h 1331"/>
                  <a:gd name="T20" fmla="*/ 258 w 2092"/>
                  <a:gd name="T21" fmla="*/ 1237 h 1331"/>
                  <a:gd name="T22" fmla="*/ 1575 w 2092"/>
                  <a:gd name="T23" fmla="*/ 1209 h 1331"/>
                  <a:gd name="T24" fmla="*/ 1681 w 2092"/>
                  <a:gd name="T25" fmla="*/ 1331 h 1331"/>
                  <a:gd name="T26" fmla="*/ 1772 w 2092"/>
                  <a:gd name="T27" fmla="*/ 1237 h 1331"/>
                  <a:gd name="T28" fmla="*/ 1863 w 2092"/>
                  <a:gd name="T29" fmla="*/ 1024 h 1331"/>
                  <a:gd name="T30" fmla="*/ 1729 w 2092"/>
                  <a:gd name="T31" fmla="*/ 949 h 1331"/>
                  <a:gd name="T32" fmla="*/ 1772 w 2092"/>
                  <a:gd name="T33" fmla="*/ 902 h 1331"/>
                  <a:gd name="T34" fmla="*/ 1970 w 2092"/>
                  <a:gd name="T35" fmla="*/ 857 h 1331"/>
                  <a:gd name="T36" fmla="*/ 2092 w 2092"/>
                  <a:gd name="T37" fmla="*/ 640 h 1331"/>
                  <a:gd name="T38" fmla="*/ 1923 w 2092"/>
                  <a:gd name="T39" fmla="*/ 411 h 1331"/>
                  <a:gd name="T40" fmla="*/ 1804 w 2092"/>
                  <a:gd name="T41" fmla="*/ 320 h 1331"/>
                  <a:gd name="T42" fmla="*/ 1729 w 2092"/>
                  <a:gd name="T43" fmla="*/ 182 h 1331"/>
                  <a:gd name="T44" fmla="*/ 1772 w 2092"/>
                  <a:gd name="T45" fmla="*/ 90 h 1331"/>
                  <a:gd name="T46" fmla="*/ 1729 w 2092"/>
                  <a:gd name="T47" fmla="*/ 0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2" h="1331">
                    <a:moveTo>
                      <a:pt x="1729" y="0"/>
                    </a:moveTo>
                    <a:lnTo>
                      <a:pt x="60" y="43"/>
                    </a:lnTo>
                    <a:lnTo>
                      <a:pt x="0" y="43"/>
                    </a:lnTo>
                    <a:lnTo>
                      <a:pt x="60" y="165"/>
                    </a:lnTo>
                    <a:lnTo>
                      <a:pt x="13" y="367"/>
                    </a:lnTo>
                    <a:lnTo>
                      <a:pt x="13" y="458"/>
                    </a:lnTo>
                    <a:lnTo>
                      <a:pt x="60" y="613"/>
                    </a:lnTo>
                    <a:lnTo>
                      <a:pt x="151" y="825"/>
                    </a:lnTo>
                    <a:lnTo>
                      <a:pt x="242" y="949"/>
                    </a:lnTo>
                    <a:lnTo>
                      <a:pt x="242" y="1146"/>
                    </a:lnTo>
                    <a:lnTo>
                      <a:pt x="258" y="1237"/>
                    </a:lnTo>
                    <a:lnTo>
                      <a:pt x="1575" y="1209"/>
                    </a:lnTo>
                    <a:lnTo>
                      <a:pt x="1681" y="1331"/>
                    </a:lnTo>
                    <a:lnTo>
                      <a:pt x="1772" y="1237"/>
                    </a:lnTo>
                    <a:lnTo>
                      <a:pt x="1863" y="1024"/>
                    </a:lnTo>
                    <a:lnTo>
                      <a:pt x="1729" y="949"/>
                    </a:lnTo>
                    <a:lnTo>
                      <a:pt x="1772" y="902"/>
                    </a:lnTo>
                    <a:lnTo>
                      <a:pt x="1970" y="857"/>
                    </a:lnTo>
                    <a:lnTo>
                      <a:pt x="2092" y="640"/>
                    </a:lnTo>
                    <a:lnTo>
                      <a:pt x="1923" y="411"/>
                    </a:lnTo>
                    <a:lnTo>
                      <a:pt x="1804" y="320"/>
                    </a:lnTo>
                    <a:lnTo>
                      <a:pt x="1729" y="182"/>
                    </a:lnTo>
                    <a:lnTo>
                      <a:pt x="1772" y="90"/>
                    </a:lnTo>
                    <a:lnTo>
                      <a:pt x="1729"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5" name="Freeform 211"/>
              <p:cNvSpPr>
                <a:spLocks noEditPoints="1"/>
              </p:cNvSpPr>
              <p:nvPr/>
            </p:nvSpPr>
            <p:spPr bwMode="auto">
              <a:xfrm>
                <a:off x="2601" y="1564"/>
                <a:ext cx="529" cy="340"/>
              </a:xfrm>
              <a:custGeom>
                <a:avLst/>
                <a:gdLst>
                  <a:gd name="T0" fmla="*/ 1741 w 2117"/>
                  <a:gd name="T1" fmla="*/ 24 h 1357"/>
                  <a:gd name="T2" fmla="*/ 12 w 2117"/>
                  <a:gd name="T3" fmla="*/ 67 h 1357"/>
                  <a:gd name="T4" fmla="*/ 83 w 2117"/>
                  <a:gd name="T5" fmla="*/ 174 h 1357"/>
                  <a:gd name="T6" fmla="*/ 36 w 2117"/>
                  <a:gd name="T7" fmla="*/ 380 h 1357"/>
                  <a:gd name="T8" fmla="*/ 36 w 2117"/>
                  <a:gd name="T9" fmla="*/ 467 h 1357"/>
                  <a:gd name="T10" fmla="*/ 175 w 2117"/>
                  <a:gd name="T11" fmla="*/ 834 h 1357"/>
                  <a:gd name="T12" fmla="*/ 261 w 2117"/>
                  <a:gd name="T13" fmla="*/ 954 h 1357"/>
                  <a:gd name="T14" fmla="*/ 265 w 2117"/>
                  <a:gd name="T15" fmla="*/ 1159 h 1357"/>
                  <a:gd name="T16" fmla="*/ 270 w 2117"/>
                  <a:gd name="T17" fmla="*/ 1239 h 1357"/>
                  <a:gd name="T18" fmla="*/ 1598 w 2117"/>
                  <a:gd name="T19" fmla="*/ 1215 h 1357"/>
                  <a:gd name="T20" fmla="*/ 1686 w 2117"/>
                  <a:gd name="T21" fmla="*/ 1337 h 1357"/>
                  <a:gd name="T22" fmla="*/ 1772 w 2117"/>
                  <a:gd name="T23" fmla="*/ 1247 h 1357"/>
                  <a:gd name="T24" fmla="*/ 1872 w 2117"/>
                  <a:gd name="T25" fmla="*/ 1048 h 1357"/>
                  <a:gd name="T26" fmla="*/ 1729 w 2117"/>
                  <a:gd name="T27" fmla="*/ 962 h 1357"/>
                  <a:gd name="T28" fmla="*/ 1776 w 2117"/>
                  <a:gd name="T29" fmla="*/ 906 h 1357"/>
                  <a:gd name="T30" fmla="*/ 1978 w 2117"/>
                  <a:gd name="T31" fmla="*/ 859 h 1357"/>
                  <a:gd name="T32" fmla="*/ 2093 w 2117"/>
                  <a:gd name="T33" fmla="*/ 649 h 1357"/>
                  <a:gd name="T34" fmla="*/ 1926 w 2117"/>
                  <a:gd name="T35" fmla="*/ 431 h 1357"/>
                  <a:gd name="T36" fmla="*/ 1808 w 2117"/>
                  <a:gd name="T37" fmla="*/ 341 h 1357"/>
                  <a:gd name="T38" fmla="*/ 1729 w 2117"/>
                  <a:gd name="T39" fmla="*/ 202 h 1357"/>
                  <a:gd name="T40" fmla="*/ 1772 w 2117"/>
                  <a:gd name="T41" fmla="*/ 99 h 1357"/>
                  <a:gd name="T42" fmla="*/ 1729 w 2117"/>
                  <a:gd name="T43" fmla="*/ 17 h 1357"/>
                  <a:gd name="T44" fmla="*/ 1797 w 2117"/>
                  <a:gd name="T45" fmla="*/ 107 h 1357"/>
                  <a:gd name="T46" fmla="*/ 1748 w 2117"/>
                  <a:gd name="T47" fmla="*/ 191 h 1357"/>
                  <a:gd name="T48" fmla="*/ 1825 w 2117"/>
                  <a:gd name="T49" fmla="*/ 324 h 1357"/>
                  <a:gd name="T50" fmla="*/ 1947 w 2117"/>
                  <a:gd name="T51" fmla="*/ 416 h 1357"/>
                  <a:gd name="T52" fmla="*/ 2117 w 2117"/>
                  <a:gd name="T53" fmla="*/ 653 h 1357"/>
                  <a:gd name="T54" fmla="*/ 1994 w 2117"/>
                  <a:gd name="T55" fmla="*/ 874 h 1357"/>
                  <a:gd name="T56" fmla="*/ 1789 w 2117"/>
                  <a:gd name="T57" fmla="*/ 926 h 1357"/>
                  <a:gd name="T58" fmla="*/ 1748 w 2117"/>
                  <a:gd name="T59" fmla="*/ 969 h 1357"/>
                  <a:gd name="T60" fmla="*/ 1883 w 2117"/>
                  <a:gd name="T61" fmla="*/ 1029 h 1357"/>
                  <a:gd name="T62" fmla="*/ 1887 w 2117"/>
                  <a:gd name="T63" fmla="*/ 1040 h 1357"/>
                  <a:gd name="T64" fmla="*/ 1793 w 2117"/>
                  <a:gd name="T65" fmla="*/ 1258 h 1357"/>
                  <a:gd name="T66" fmla="*/ 1693 w 2117"/>
                  <a:gd name="T67" fmla="*/ 1357 h 1357"/>
                  <a:gd name="T68" fmla="*/ 1579 w 2117"/>
                  <a:gd name="T69" fmla="*/ 1230 h 1357"/>
                  <a:gd name="T70" fmla="*/ 270 w 2117"/>
                  <a:gd name="T71" fmla="*/ 1262 h 1357"/>
                  <a:gd name="T72" fmla="*/ 257 w 2117"/>
                  <a:gd name="T73" fmla="*/ 1254 h 1357"/>
                  <a:gd name="T74" fmla="*/ 242 w 2117"/>
                  <a:gd name="T75" fmla="*/ 1159 h 1357"/>
                  <a:gd name="T76" fmla="*/ 246 w 2117"/>
                  <a:gd name="T77" fmla="*/ 969 h 1357"/>
                  <a:gd name="T78" fmla="*/ 151 w 2117"/>
                  <a:gd name="T79" fmla="*/ 843 h 1357"/>
                  <a:gd name="T80" fmla="*/ 17 w 2117"/>
                  <a:gd name="T81" fmla="*/ 475 h 1357"/>
                  <a:gd name="T82" fmla="*/ 12 w 2117"/>
                  <a:gd name="T83" fmla="*/ 380 h 1357"/>
                  <a:gd name="T84" fmla="*/ 60 w 2117"/>
                  <a:gd name="T85" fmla="*/ 178 h 1357"/>
                  <a:gd name="T86" fmla="*/ 0 w 2117"/>
                  <a:gd name="T87" fmla="*/ 64 h 1357"/>
                  <a:gd name="T88" fmla="*/ 12 w 2117"/>
                  <a:gd name="T89" fmla="*/ 45 h 1357"/>
                  <a:gd name="T90" fmla="*/ 1741 w 2117"/>
                  <a:gd name="T91" fmla="*/ 0 h 1357"/>
                  <a:gd name="T92" fmla="*/ 1797 w 2117"/>
                  <a:gd name="T93" fmla="*/ 99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7" h="1357">
                    <a:moveTo>
                      <a:pt x="1729" y="17"/>
                    </a:moveTo>
                    <a:lnTo>
                      <a:pt x="1741" y="24"/>
                    </a:lnTo>
                    <a:lnTo>
                      <a:pt x="72" y="67"/>
                    </a:lnTo>
                    <a:lnTo>
                      <a:pt x="12" y="67"/>
                    </a:lnTo>
                    <a:lnTo>
                      <a:pt x="21" y="52"/>
                    </a:lnTo>
                    <a:lnTo>
                      <a:pt x="83" y="174"/>
                    </a:lnTo>
                    <a:lnTo>
                      <a:pt x="83" y="182"/>
                    </a:lnTo>
                    <a:lnTo>
                      <a:pt x="36" y="380"/>
                    </a:lnTo>
                    <a:lnTo>
                      <a:pt x="36" y="471"/>
                    </a:lnTo>
                    <a:lnTo>
                      <a:pt x="36" y="467"/>
                    </a:lnTo>
                    <a:lnTo>
                      <a:pt x="83" y="621"/>
                    </a:lnTo>
                    <a:lnTo>
                      <a:pt x="175" y="834"/>
                    </a:lnTo>
                    <a:lnTo>
                      <a:pt x="171" y="831"/>
                    </a:lnTo>
                    <a:lnTo>
                      <a:pt x="261" y="954"/>
                    </a:lnTo>
                    <a:lnTo>
                      <a:pt x="265" y="962"/>
                    </a:lnTo>
                    <a:lnTo>
                      <a:pt x="265" y="1159"/>
                    </a:lnTo>
                    <a:lnTo>
                      <a:pt x="282" y="1250"/>
                    </a:lnTo>
                    <a:lnTo>
                      <a:pt x="270" y="1239"/>
                    </a:lnTo>
                    <a:lnTo>
                      <a:pt x="1587" y="1211"/>
                    </a:lnTo>
                    <a:lnTo>
                      <a:pt x="1598" y="1215"/>
                    </a:lnTo>
                    <a:lnTo>
                      <a:pt x="1701" y="1337"/>
                    </a:lnTo>
                    <a:lnTo>
                      <a:pt x="1686" y="1337"/>
                    </a:lnTo>
                    <a:lnTo>
                      <a:pt x="1776" y="1243"/>
                    </a:lnTo>
                    <a:lnTo>
                      <a:pt x="1772" y="1247"/>
                    </a:lnTo>
                    <a:lnTo>
                      <a:pt x="1864" y="1033"/>
                    </a:lnTo>
                    <a:lnTo>
                      <a:pt x="1872" y="1048"/>
                    </a:lnTo>
                    <a:lnTo>
                      <a:pt x="1733" y="969"/>
                    </a:lnTo>
                    <a:lnTo>
                      <a:pt x="1729" y="962"/>
                    </a:lnTo>
                    <a:lnTo>
                      <a:pt x="1729" y="954"/>
                    </a:lnTo>
                    <a:lnTo>
                      <a:pt x="1776" y="906"/>
                    </a:lnTo>
                    <a:lnTo>
                      <a:pt x="1780" y="902"/>
                    </a:lnTo>
                    <a:lnTo>
                      <a:pt x="1978" y="859"/>
                    </a:lnTo>
                    <a:lnTo>
                      <a:pt x="1971" y="862"/>
                    </a:lnTo>
                    <a:lnTo>
                      <a:pt x="2093" y="649"/>
                    </a:lnTo>
                    <a:lnTo>
                      <a:pt x="2093" y="661"/>
                    </a:lnTo>
                    <a:lnTo>
                      <a:pt x="1926" y="431"/>
                    </a:lnTo>
                    <a:lnTo>
                      <a:pt x="1930" y="435"/>
                    </a:lnTo>
                    <a:lnTo>
                      <a:pt x="1808" y="341"/>
                    </a:lnTo>
                    <a:lnTo>
                      <a:pt x="1804" y="337"/>
                    </a:lnTo>
                    <a:lnTo>
                      <a:pt x="1729" y="202"/>
                    </a:lnTo>
                    <a:lnTo>
                      <a:pt x="1729" y="191"/>
                    </a:lnTo>
                    <a:lnTo>
                      <a:pt x="1772" y="99"/>
                    </a:lnTo>
                    <a:lnTo>
                      <a:pt x="1772" y="107"/>
                    </a:lnTo>
                    <a:lnTo>
                      <a:pt x="1729" y="17"/>
                    </a:lnTo>
                    <a:close/>
                    <a:moveTo>
                      <a:pt x="1797" y="99"/>
                    </a:moveTo>
                    <a:lnTo>
                      <a:pt x="1797" y="107"/>
                    </a:lnTo>
                    <a:lnTo>
                      <a:pt x="1748" y="199"/>
                    </a:lnTo>
                    <a:lnTo>
                      <a:pt x="1748" y="191"/>
                    </a:lnTo>
                    <a:lnTo>
                      <a:pt x="1825" y="328"/>
                    </a:lnTo>
                    <a:lnTo>
                      <a:pt x="1825" y="324"/>
                    </a:lnTo>
                    <a:lnTo>
                      <a:pt x="1943" y="416"/>
                    </a:lnTo>
                    <a:lnTo>
                      <a:pt x="1947" y="416"/>
                    </a:lnTo>
                    <a:lnTo>
                      <a:pt x="2113" y="649"/>
                    </a:lnTo>
                    <a:lnTo>
                      <a:pt x="2117" y="653"/>
                    </a:lnTo>
                    <a:lnTo>
                      <a:pt x="2113" y="661"/>
                    </a:lnTo>
                    <a:lnTo>
                      <a:pt x="1994" y="874"/>
                    </a:lnTo>
                    <a:lnTo>
                      <a:pt x="1986" y="879"/>
                    </a:lnTo>
                    <a:lnTo>
                      <a:pt x="1789" y="926"/>
                    </a:lnTo>
                    <a:lnTo>
                      <a:pt x="1793" y="922"/>
                    </a:lnTo>
                    <a:lnTo>
                      <a:pt x="1748" y="969"/>
                    </a:lnTo>
                    <a:lnTo>
                      <a:pt x="1744" y="950"/>
                    </a:lnTo>
                    <a:lnTo>
                      <a:pt x="1883" y="1029"/>
                    </a:lnTo>
                    <a:lnTo>
                      <a:pt x="1887" y="1033"/>
                    </a:lnTo>
                    <a:lnTo>
                      <a:pt x="1887" y="1040"/>
                    </a:lnTo>
                    <a:lnTo>
                      <a:pt x="1797" y="1258"/>
                    </a:lnTo>
                    <a:lnTo>
                      <a:pt x="1793" y="1258"/>
                    </a:lnTo>
                    <a:lnTo>
                      <a:pt x="1701" y="1353"/>
                    </a:lnTo>
                    <a:lnTo>
                      <a:pt x="1693" y="1357"/>
                    </a:lnTo>
                    <a:lnTo>
                      <a:pt x="1686" y="1353"/>
                    </a:lnTo>
                    <a:lnTo>
                      <a:pt x="1579" y="1230"/>
                    </a:lnTo>
                    <a:lnTo>
                      <a:pt x="1587" y="1234"/>
                    </a:lnTo>
                    <a:lnTo>
                      <a:pt x="270" y="1262"/>
                    </a:lnTo>
                    <a:lnTo>
                      <a:pt x="261" y="1262"/>
                    </a:lnTo>
                    <a:lnTo>
                      <a:pt x="257" y="1254"/>
                    </a:lnTo>
                    <a:lnTo>
                      <a:pt x="242" y="1163"/>
                    </a:lnTo>
                    <a:lnTo>
                      <a:pt x="242" y="1159"/>
                    </a:lnTo>
                    <a:lnTo>
                      <a:pt x="242" y="962"/>
                    </a:lnTo>
                    <a:lnTo>
                      <a:pt x="246" y="969"/>
                    </a:lnTo>
                    <a:lnTo>
                      <a:pt x="154" y="847"/>
                    </a:lnTo>
                    <a:lnTo>
                      <a:pt x="151" y="843"/>
                    </a:lnTo>
                    <a:lnTo>
                      <a:pt x="60" y="626"/>
                    </a:lnTo>
                    <a:lnTo>
                      <a:pt x="17" y="475"/>
                    </a:lnTo>
                    <a:lnTo>
                      <a:pt x="12" y="471"/>
                    </a:lnTo>
                    <a:lnTo>
                      <a:pt x="12" y="380"/>
                    </a:lnTo>
                    <a:lnTo>
                      <a:pt x="17" y="377"/>
                    </a:lnTo>
                    <a:lnTo>
                      <a:pt x="60" y="178"/>
                    </a:lnTo>
                    <a:lnTo>
                      <a:pt x="60" y="186"/>
                    </a:lnTo>
                    <a:lnTo>
                      <a:pt x="0" y="64"/>
                    </a:lnTo>
                    <a:lnTo>
                      <a:pt x="0" y="52"/>
                    </a:lnTo>
                    <a:lnTo>
                      <a:pt x="12" y="45"/>
                    </a:lnTo>
                    <a:lnTo>
                      <a:pt x="72" y="45"/>
                    </a:lnTo>
                    <a:lnTo>
                      <a:pt x="1741" y="0"/>
                    </a:lnTo>
                    <a:lnTo>
                      <a:pt x="1748" y="4"/>
                    </a:lnTo>
                    <a:lnTo>
                      <a:pt x="1797"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6" name="Freeform 212"/>
              <p:cNvSpPr>
                <a:spLocks/>
              </p:cNvSpPr>
              <p:nvPr/>
            </p:nvSpPr>
            <p:spPr bwMode="auto">
              <a:xfrm>
                <a:off x="2604" y="1568"/>
                <a:ext cx="520" cy="330"/>
              </a:xfrm>
              <a:custGeom>
                <a:avLst/>
                <a:gdLst>
                  <a:gd name="T0" fmla="*/ 1717 w 2081"/>
                  <a:gd name="T1" fmla="*/ 0 h 1320"/>
                  <a:gd name="T2" fmla="*/ 1729 w 2081"/>
                  <a:gd name="T3" fmla="*/ 7 h 1320"/>
                  <a:gd name="T4" fmla="*/ 60 w 2081"/>
                  <a:gd name="T5" fmla="*/ 50 h 1320"/>
                  <a:gd name="T6" fmla="*/ 0 w 2081"/>
                  <a:gd name="T7" fmla="*/ 50 h 1320"/>
                  <a:gd name="T8" fmla="*/ 9 w 2081"/>
                  <a:gd name="T9" fmla="*/ 35 h 1320"/>
                  <a:gd name="T10" fmla="*/ 71 w 2081"/>
                  <a:gd name="T11" fmla="*/ 157 h 1320"/>
                  <a:gd name="T12" fmla="*/ 71 w 2081"/>
                  <a:gd name="T13" fmla="*/ 165 h 1320"/>
                  <a:gd name="T14" fmla="*/ 24 w 2081"/>
                  <a:gd name="T15" fmla="*/ 363 h 1320"/>
                  <a:gd name="T16" fmla="*/ 24 w 2081"/>
                  <a:gd name="T17" fmla="*/ 363 h 1320"/>
                  <a:gd name="T18" fmla="*/ 24 w 2081"/>
                  <a:gd name="T19" fmla="*/ 454 h 1320"/>
                  <a:gd name="T20" fmla="*/ 24 w 2081"/>
                  <a:gd name="T21" fmla="*/ 450 h 1320"/>
                  <a:gd name="T22" fmla="*/ 71 w 2081"/>
                  <a:gd name="T23" fmla="*/ 604 h 1320"/>
                  <a:gd name="T24" fmla="*/ 163 w 2081"/>
                  <a:gd name="T25" fmla="*/ 817 h 1320"/>
                  <a:gd name="T26" fmla="*/ 159 w 2081"/>
                  <a:gd name="T27" fmla="*/ 814 h 1320"/>
                  <a:gd name="T28" fmla="*/ 249 w 2081"/>
                  <a:gd name="T29" fmla="*/ 937 h 1320"/>
                  <a:gd name="T30" fmla="*/ 253 w 2081"/>
                  <a:gd name="T31" fmla="*/ 945 h 1320"/>
                  <a:gd name="T32" fmla="*/ 253 w 2081"/>
                  <a:gd name="T33" fmla="*/ 1142 h 1320"/>
                  <a:gd name="T34" fmla="*/ 253 w 2081"/>
                  <a:gd name="T35" fmla="*/ 1142 h 1320"/>
                  <a:gd name="T36" fmla="*/ 270 w 2081"/>
                  <a:gd name="T37" fmla="*/ 1233 h 1320"/>
                  <a:gd name="T38" fmla="*/ 258 w 2081"/>
                  <a:gd name="T39" fmla="*/ 1222 h 1320"/>
                  <a:gd name="T40" fmla="*/ 1575 w 2081"/>
                  <a:gd name="T41" fmla="*/ 1194 h 1320"/>
                  <a:gd name="T42" fmla="*/ 1586 w 2081"/>
                  <a:gd name="T43" fmla="*/ 1198 h 1320"/>
                  <a:gd name="T44" fmla="*/ 1689 w 2081"/>
                  <a:gd name="T45" fmla="*/ 1320 h 1320"/>
                  <a:gd name="T46" fmla="*/ 1674 w 2081"/>
                  <a:gd name="T47" fmla="*/ 1320 h 1320"/>
                  <a:gd name="T48" fmla="*/ 1764 w 2081"/>
                  <a:gd name="T49" fmla="*/ 1226 h 1320"/>
                  <a:gd name="T50" fmla="*/ 1760 w 2081"/>
                  <a:gd name="T51" fmla="*/ 1230 h 1320"/>
                  <a:gd name="T52" fmla="*/ 1852 w 2081"/>
                  <a:gd name="T53" fmla="*/ 1016 h 1320"/>
                  <a:gd name="T54" fmla="*/ 1860 w 2081"/>
                  <a:gd name="T55" fmla="*/ 1031 h 1320"/>
                  <a:gd name="T56" fmla="*/ 1721 w 2081"/>
                  <a:gd name="T57" fmla="*/ 952 h 1320"/>
                  <a:gd name="T58" fmla="*/ 1717 w 2081"/>
                  <a:gd name="T59" fmla="*/ 945 h 1320"/>
                  <a:gd name="T60" fmla="*/ 1717 w 2081"/>
                  <a:gd name="T61" fmla="*/ 937 h 1320"/>
                  <a:gd name="T62" fmla="*/ 1764 w 2081"/>
                  <a:gd name="T63" fmla="*/ 889 h 1320"/>
                  <a:gd name="T64" fmla="*/ 1768 w 2081"/>
                  <a:gd name="T65" fmla="*/ 885 h 1320"/>
                  <a:gd name="T66" fmla="*/ 1966 w 2081"/>
                  <a:gd name="T67" fmla="*/ 842 h 1320"/>
                  <a:gd name="T68" fmla="*/ 1959 w 2081"/>
                  <a:gd name="T69" fmla="*/ 845 h 1320"/>
                  <a:gd name="T70" fmla="*/ 2081 w 2081"/>
                  <a:gd name="T71" fmla="*/ 632 h 1320"/>
                  <a:gd name="T72" fmla="*/ 2081 w 2081"/>
                  <a:gd name="T73" fmla="*/ 644 h 1320"/>
                  <a:gd name="T74" fmla="*/ 1914 w 2081"/>
                  <a:gd name="T75" fmla="*/ 414 h 1320"/>
                  <a:gd name="T76" fmla="*/ 1918 w 2081"/>
                  <a:gd name="T77" fmla="*/ 418 h 1320"/>
                  <a:gd name="T78" fmla="*/ 1796 w 2081"/>
                  <a:gd name="T79" fmla="*/ 324 h 1320"/>
                  <a:gd name="T80" fmla="*/ 1792 w 2081"/>
                  <a:gd name="T81" fmla="*/ 320 h 1320"/>
                  <a:gd name="T82" fmla="*/ 1717 w 2081"/>
                  <a:gd name="T83" fmla="*/ 185 h 1320"/>
                  <a:gd name="T84" fmla="*/ 1717 w 2081"/>
                  <a:gd name="T85" fmla="*/ 174 h 1320"/>
                  <a:gd name="T86" fmla="*/ 1760 w 2081"/>
                  <a:gd name="T87" fmla="*/ 82 h 1320"/>
                  <a:gd name="T88" fmla="*/ 1760 w 2081"/>
                  <a:gd name="T89" fmla="*/ 90 h 1320"/>
                  <a:gd name="T90" fmla="*/ 1717 w 2081"/>
                  <a:gd name="T91" fmla="*/ 0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81" h="1320">
                    <a:moveTo>
                      <a:pt x="1717" y="0"/>
                    </a:moveTo>
                    <a:lnTo>
                      <a:pt x="1729" y="7"/>
                    </a:lnTo>
                    <a:lnTo>
                      <a:pt x="60" y="50"/>
                    </a:lnTo>
                    <a:lnTo>
                      <a:pt x="0" y="50"/>
                    </a:lnTo>
                    <a:lnTo>
                      <a:pt x="9" y="35"/>
                    </a:lnTo>
                    <a:lnTo>
                      <a:pt x="71" y="157"/>
                    </a:lnTo>
                    <a:lnTo>
                      <a:pt x="71" y="165"/>
                    </a:lnTo>
                    <a:lnTo>
                      <a:pt x="24" y="363"/>
                    </a:lnTo>
                    <a:lnTo>
                      <a:pt x="24" y="363"/>
                    </a:lnTo>
                    <a:lnTo>
                      <a:pt x="24" y="454"/>
                    </a:lnTo>
                    <a:lnTo>
                      <a:pt x="24" y="450"/>
                    </a:lnTo>
                    <a:lnTo>
                      <a:pt x="71" y="604"/>
                    </a:lnTo>
                    <a:lnTo>
                      <a:pt x="163" y="817"/>
                    </a:lnTo>
                    <a:lnTo>
                      <a:pt x="159" y="814"/>
                    </a:lnTo>
                    <a:lnTo>
                      <a:pt x="249" y="937"/>
                    </a:lnTo>
                    <a:lnTo>
                      <a:pt x="253" y="945"/>
                    </a:lnTo>
                    <a:lnTo>
                      <a:pt x="253" y="1142"/>
                    </a:lnTo>
                    <a:lnTo>
                      <a:pt x="253" y="1142"/>
                    </a:lnTo>
                    <a:lnTo>
                      <a:pt x="270" y="1233"/>
                    </a:lnTo>
                    <a:lnTo>
                      <a:pt x="258" y="1222"/>
                    </a:lnTo>
                    <a:lnTo>
                      <a:pt x="1575" y="1194"/>
                    </a:lnTo>
                    <a:lnTo>
                      <a:pt x="1586" y="1198"/>
                    </a:lnTo>
                    <a:lnTo>
                      <a:pt x="1689" y="1320"/>
                    </a:lnTo>
                    <a:lnTo>
                      <a:pt x="1674" y="1320"/>
                    </a:lnTo>
                    <a:lnTo>
                      <a:pt x="1764" y="1226"/>
                    </a:lnTo>
                    <a:lnTo>
                      <a:pt x="1760" y="1230"/>
                    </a:lnTo>
                    <a:lnTo>
                      <a:pt x="1852" y="1016"/>
                    </a:lnTo>
                    <a:lnTo>
                      <a:pt x="1860" y="1031"/>
                    </a:lnTo>
                    <a:lnTo>
                      <a:pt x="1721" y="952"/>
                    </a:lnTo>
                    <a:lnTo>
                      <a:pt x="1717" y="945"/>
                    </a:lnTo>
                    <a:lnTo>
                      <a:pt x="1717" y="937"/>
                    </a:lnTo>
                    <a:lnTo>
                      <a:pt x="1764" y="889"/>
                    </a:lnTo>
                    <a:lnTo>
                      <a:pt x="1768" y="885"/>
                    </a:lnTo>
                    <a:lnTo>
                      <a:pt x="1966" y="842"/>
                    </a:lnTo>
                    <a:lnTo>
                      <a:pt x="1959" y="845"/>
                    </a:lnTo>
                    <a:lnTo>
                      <a:pt x="2081" y="632"/>
                    </a:lnTo>
                    <a:lnTo>
                      <a:pt x="2081" y="644"/>
                    </a:lnTo>
                    <a:lnTo>
                      <a:pt x="1914" y="414"/>
                    </a:lnTo>
                    <a:lnTo>
                      <a:pt x="1918" y="418"/>
                    </a:lnTo>
                    <a:lnTo>
                      <a:pt x="1796" y="324"/>
                    </a:lnTo>
                    <a:lnTo>
                      <a:pt x="1792" y="320"/>
                    </a:lnTo>
                    <a:lnTo>
                      <a:pt x="1717" y="185"/>
                    </a:lnTo>
                    <a:lnTo>
                      <a:pt x="1717" y="174"/>
                    </a:lnTo>
                    <a:lnTo>
                      <a:pt x="1760" y="82"/>
                    </a:lnTo>
                    <a:lnTo>
                      <a:pt x="1760" y="90"/>
                    </a:lnTo>
                    <a:lnTo>
                      <a:pt x="1717"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7" name="Freeform 213"/>
              <p:cNvSpPr>
                <a:spLocks/>
              </p:cNvSpPr>
              <p:nvPr/>
            </p:nvSpPr>
            <p:spPr bwMode="auto">
              <a:xfrm>
                <a:off x="2601" y="1564"/>
                <a:ext cx="529" cy="340"/>
              </a:xfrm>
              <a:custGeom>
                <a:avLst/>
                <a:gdLst>
                  <a:gd name="T0" fmla="*/ 1797 w 2117"/>
                  <a:gd name="T1" fmla="*/ 99 h 1357"/>
                  <a:gd name="T2" fmla="*/ 1797 w 2117"/>
                  <a:gd name="T3" fmla="*/ 107 h 1357"/>
                  <a:gd name="T4" fmla="*/ 1748 w 2117"/>
                  <a:gd name="T5" fmla="*/ 199 h 1357"/>
                  <a:gd name="T6" fmla="*/ 1748 w 2117"/>
                  <a:gd name="T7" fmla="*/ 191 h 1357"/>
                  <a:gd name="T8" fmla="*/ 1825 w 2117"/>
                  <a:gd name="T9" fmla="*/ 328 h 1357"/>
                  <a:gd name="T10" fmla="*/ 1825 w 2117"/>
                  <a:gd name="T11" fmla="*/ 324 h 1357"/>
                  <a:gd name="T12" fmla="*/ 1943 w 2117"/>
                  <a:gd name="T13" fmla="*/ 416 h 1357"/>
                  <a:gd name="T14" fmla="*/ 1947 w 2117"/>
                  <a:gd name="T15" fmla="*/ 416 h 1357"/>
                  <a:gd name="T16" fmla="*/ 2113 w 2117"/>
                  <a:gd name="T17" fmla="*/ 649 h 1357"/>
                  <a:gd name="T18" fmla="*/ 2117 w 2117"/>
                  <a:gd name="T19" fmla="*/ 653 h 1357"/>
                  <a:gd name="T20" fmla="*/ 2113 w 2117"/>
                  <a:gd name="T21" fmla="*/ 661 h 1357"/>
                  <a:gd name="T22" fmla="*/ 1994 w 2117"/>
                  <a:gd name="T23" fmla="*/ 874 h 1357"/>
                  <a:gd name="T24" fmla="*/ 1986 w 2117"/>
                  <a:gd name="T25" fmla="*/ 879 h 1357"/>
                  <a:gd name="T26" fmla="*/ 1789 w 2117"/>
                  <a:gd name="T27" fmla="*/ 926 h 1357"/>
                  <a:gd name="T28" fmla="*/ 1793 w 2117"/>
                  <a:gd name="T29" fmla="*/ 922 h 1357"/>
                  <a:gd name="T30" fmla="*/ 1748 w 2117"/>
                  <a:gd name="T31" fmla="*/ 969 h 1357"/>
                  <a:gd name="T32" fmla="*/ 1744 w 2117"/>
                  <a:gd name="T33" fmla="*/ 950 h 1357"/>
                  <a:gd name="T34" fmla="*/ 1883 w 2117"/>
                  <a:gd name="T35" fmla="*/ 1029 h 1357"/>
                  <a:gd name="T36" fmla="*/ 1887 w 2117"/>
                  <a:gd name="T37" fmla="*/ 1033 h 1357"/>
                  <a:gd name="T38" fmla="*/ 1887 w 2117"/>
                  <a:gd name="T39" fmla="*/ 1040 h 1357"/>
                  <a:gd name="T40" fmla="*/ 1797 w 2117"/>
                  <a:gd name="T41" fmla="*/ 1258 h 1357"/>
                  <a:gd name="T42" fmla="*/ 1793 w 2117"/>
                  <a:gd name="T43" fmla="*/ 1258 h 1357"/>
                  <a:gd name="T44" fmla="*/ 1701 w 2117"/>
                  <a:gd name="T45" fmla="*/ 1353 h 1357"/>
                  <a:gd name="T46" fmla="*/ 1693 w 2117"/>
                  <a:gd name="T47" fmla="*/ 1357 h 1357"/>
                  <a:gd name="T48" fmla="*/ 1686 w 2117"/>
                  <a:gd name="T49" fmla="*/ 1353 h 1357"/>
                  <a:gd name="T50" fmla="*/ 1579 w 2117"/>
                  <a:gd name="T51" fmla="*/ 1230 h 1357"/>
                  <a:gd name="T52" fmla="*/ 1587 w 2117"/>
                  <a:gd name="T53" fmla="*/ 1234 h 1357"/>
                  <a:gd name="T54" fmla="*/ 270 w 2117"/>
                  <a:gd name="T55" fmla="*/ 1262 h 1357"/>
                  <a:gd name="T56" fmla="*/ 261 w 2117"/>
                  <a:gd name="T57" fmla="*/ 1262 h 1357"/>
                  <a:gd name="T58" fmla="*/ 257 w 2117"/>
                  <a:gd name="T59" fmla="*/ 1254 h 1357"/>
                  <a:gd name="T60" fmla="*/ 242 w 2117"/>
                  <a:gd name="T61" fmla="*/ 1163 h 1357"/>
                  <a:gd name="T62" fmla="*/ 242 w 2117"/>
                  <a:gd name="T63" fmla="*/ 1159 h 1357"/>
                  <a:gd name="T64" fmla="*/ 242 w 2117"/>
                  <a:gd name="T65" fmla="*/ 962 h 1357"/>
                  <a:gd name="T66" fmla="*/ 246 w 2117"/>
                  <a:gd name="T67" fmla="*/ 969 h 1357"/>
                  <a:gd name="T68" fmla="*/ 154 w 2117"/>
                  <a:gd name="T69" fmla="*/ 847 h 1357"/>
                  <a:gd name="T70" fmla="*/ 151 w 2117"/>
                  <a:gd name="T71" fmla="*/ 843 h 1357"/>
                  <a:gd name="T72" fmla="*/ 60 w 2117"/>
                  <a:gd name="T73" fmla="*/ 626 h 1357"/>
                  <a:gd name="T74" fmla="*/ 17 w 2117"/>
                  <a:gd name="T75" fmla="*/ 475 h 1357"/>
                  <a:gd name="T76" fmla="*/ 12 w 2117"/>
                  <a:gd name="T77" fmla="*/ 471 h 1357"/>
                  <a:gd name="T78" fmla="*/ 12 w 2117"/>
                  <a:gd name="T79" fmla="*/ 380 h 1357"/>
                  <a:gd name="T80" fmla="*/ 17 w 2117"/>
                  <a:gd name="T81" fmla="*/ 377 h 1357"/>
                  <a:gd name="T82" fmla="*/ 60 w 2117"/>
                  <a:gd name="T83" fmla="*/ 178 h 1357"/>
                  <a:gd name="T84" fmla="*/ 60 w 2117"/>
                  <a:gd name="T85" fmla="*/ 186 h 1357"/>
                  <a:gd name="T86" fmla="*/ 0 w 2117"/>
                  <a:gd name="T87" fmla="*/ 64 h 1357"/>
                  <a:gd name="T88" fmla="*/ 0 w 2117"/>
                  <a:gd name="T89" fmla="*/ 52 h 1357"/>
                  <a:gd name="T90" fmla="*/ 12 w 2117"/>
                  <a:gd name="T91" fmla="*/ 45 h 1357"/>
                  <a:gd name="T92" fmla="*/ 72 w 2117"/>
                  <a:gd name="T93" fmla="*/ 45 h 1357"/>
                  <a:gd name="T94" fmla="*/ 1741 w 2117"/>
                  <a:gd name="T95" fmla="*/ 0 h 1357"/>
                  <a:gd name="T96" fmla="*/ 1748 w 2117"/>
                  <a:gd name="T97" fmla="*/ 4 h 1357"/>
                  <a:gd name="T98" fmla="*/ 1797 w 2117"/>
                  <a:gd name="T99" fmla="*/ 99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7" h="1357">
                    <a:moveTo>
                      <a:pt x="1797" y="99"/>
                    </a:moveTo>
                    <a:lnTo>
                      <a:pt x="1797" y="107"/>
                    </a:lnTo>
                    <a:lnTo>
                      <a:pt x="1748" y="199"/>
                    </a:lnTo>
                    <a:lnTo>
                      <a:pt x="1748" y="191"/>
                    </a:lnTo>
                    <a:lnTo>
                      <a:pt x="1825" y="328"/>
                    </a:lnTo>
                    <a:lnTo>
                      <a:pt x="1825" y="324"/>
                    </a:lnTo>
                    <a:lnTo>
                      <a:pt x="1943" y="416"/>
                    </a:lnTo>
                    <a:lnTo>
                      <a:pt x="1947" y="416"/>
                    </a:lnTo>
                    <a:lnTo>
                      <a:pt x="2113" y="649"/>
                    </a:lnTo>
                    <a:lnTo>
                      <a:pt x="2117" y="653"/>
                    </a:lnTo>
                    <a:lnTo>
                      <a:pt x="2113" y="661"/>
                    </a:lnTo>
                    <a:lnTo>
                      <a:pt x="1994" y="874"/>
                    </a:lnTo>
                    <a:lnTo>
                      <a:pt x="1986" y="879"/>
                    </a:lnTo>
                    <a:lnTo>
                      <a:pt x="1789" y="926"/>
                    </a:lnTo>
                    <a:lnTo>
                      <a:pt x="1793" y="922"/>
                    </a:lnTo>
                    <a:lnTo>
                      <a:pt x="1748" y="969"/>
                    </a:lnTo>
                    <a:lnTo>
                      <a:pt x="1744" y="950"/>
                    </a:lnTo>
                    <a:lnTo>
                      <a:pt x="1883" y="1029"/>
                    </a:lnTo>
                    <a:lnTo>
                      <a:pt x="1887" y="1033"/>
                    </a:lnTo>
                    <a:lnTo>
                      <a:pt x="1887" y="1040"/>
                    </a:lnTo>
                    <a:lnTo>
                      <a:pt x="1797" y="1258"/>
                    </a:lnTo>
                    <a:lnTo>
                      <a:pt x="1793" y="1258"/>
                    </a:lnTo>
                    <a:lnTo>
                      <a:pt x="1701" y="1353"/>
                    </a:lnTo>
                    <a:lnTo>
                      <a:pt x="1693" y="1357"/>
                    </a:lnTo>
                    <a:lnTo>
                      <a:pt x="1686" y="1353"/>
                    </a:lnTo>
                    <a:lnTo>
                      <a:pt x="1579" y="1230"/>
                    </a:lnTo>
                    <a:lnTo>
                      <a:pt x="1587" y="1234"/>
                    </a:lnTo>
                    <a:lnTo>
                      <a:pt x="270" y="1262"/>
                    </a:lnTo>
                    <a:lnTo>
                      <a:pt x="261" y="1262"/>
                    </a:lnTo>
                    <a:lnTo>
                      <a:pt x="257" y="1254"/>
                    </a:lnTo>
                    <a:lnTo>
                      <a:pt x="242" y="1163"/>
                    </a:lnTo>
                    <a:lnTo>
                      <a:pt x="242" y="1159"/>
                    </a:lnTo>
                    <a:lnTo>
                      <a:pt x="242" y="962"/>
                    </a:lnTo>
                    <a:lnTo>
                      <a:pt x="246" y="969"/>
                    </a:lnTo>
                    <a:lnTo>
                      <a:pt x="154" y="847"/>
                    </a:lnTo>
                    <a:lnTo>
                      <a:pt x="151" y="843"/>
                    </a:lnTo>
                    <a:lnTo>
                      <a:pt x="60" y="626"/>
                    </a:lnTo>
                    <a:lnTo>
                      <a:pt x="17" y="475"/>
                    </a:lnTo>
                    <a:lnTo>
                      <a:pt x="12" y="471"/>
                    </a:lnTo>
                    <a:lnTo>
                      <a:pt x="12" y="380"/>
                    </a:lnTo>
                    <a:lnTo>
                      <a:pt x="17" y="377"/>
                    </a:lnTo>
                    <a:lnTo>
                      <a:pt x="60" y="178"/>
                    </a:lnTo>
                    <a:lnTo>
                      <a:pt x="60" y="186"/>
                    </a:lnTo>
                    <a:lnTo>
                      <a:pt x="0" y="64"/>
                    </a:lnTo>
                    <a:lnTo>
                      <a:pt x="0" y="52"/>
                    </a:lnTo>
                    <a:lnTo>
                      <a:pt x="12" y="45"/>
                    </a:lnTo>
                    <a:lnTo>
                      <a:pt x="72" y="45"/>
                    </a:lnTo>
                    <a:lnTo>
                      <a:pt x="1741" y="0"/>
                    </a:lnTo>
                    <a:lnTo>
                      <a:pt x="1748" y="4"/>
                    </a:lnTo>
                    <a:lnTo>
                      <a:pt x="1797" y="9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8" name="Freeform 214"/>
              <p:cNvSpPr>
                <a:spLocks/>
              </p:cNvSpPr>
              <p:nvPr/>
            </p:nvSpPr>
            <p:spPr bwMode="auto">
              <a:xfrm>
                <a:off x="2669" y="1870"/>
                <a:ext cx="572" cy="486"/>
              </a:xfrm>
              <a:custGeom>
                <a:avLst/>
                <a:gdLst>
                  <a:gd name="T0" fmla="*/ 1423 w 2290"/>
                  <a:gd name="T1" fmla="*/ 122 h 1946"/>
                  <a:gd name="T2" fmla="*/ 1317 w 2290"/>
                  <a:gd name="T3" fmla="*/ 0 h 1946"/>
                  <a:gd name="T4" fmla="*/ 0 w 2290"/>
                  <a:gd name="T5" fmla="*/ 28 h 1946"/>
                  <a:gd name="T6" fmla="*/ 43 w 2290"/>
                  <a:gd name="T7" fmla="*/ 214 h 1946"/>
                  <a:gd name="T8" fmla="*/ 134 w 2290"/>
                  <a:gd name="T9" fmla="*/ 321 h 1946"/>
                  <a:gd name="T10" fmla="*/ 241 w 2290"/>
                  <a:gd name="T11" fmla="*/ 368 h 1946"/>
                  <a:gd name="T12" fmla="*/ 332 w 2290"/>
                  <a:gd name="T13" fmla="*/ 411 h 1946"/>
                  <a:gd name="T14" fmla="*/ 241 w 2290"/>
                  <a:gd name="T15" fmla="*/ 503 h 1946"/>
                  <a:gd name="T16" fmla="*/ 241 w 2290"/>
                  <a:gd name="T17" fmla="*/ 613 h 1946"/>
                  <a:gd name="T18" fmla="*/ 375 w 2290"/>
                  <a:gd name="T19" fmla="*/ 688 h 1946"/>
                  <a:gd name="T20" fmla="*/ 375 w 2290"/>
                  <a:gd name="T21" fmla="*/ 1605 h 1946"/>
                  <a:gd name="T22" fmla="*/ 375 w 2290"/>
                  <a:gd name="T23" fmla="*/ 1808 h 1946"/>
                  <a:gd name="T24" fmla="*/ 1909 w 2290"/>
                  <a:gd name="T25" fmla="*/ 1744 h 1946"/>
                  <a:gd name="T26" fmla="*/ 2001 w 2290"/>
                  <a:gd name="T27" fmla="*/ 1792 h 1946"/>
                  <a:gd name="T28" fmla="*/ 1879 w 2290"/>
                  <a:gd name="T29" fmla="*/ 1946 h 1946"/>
                  <a:gd name="T30" fmla="*/ 2108 w 2290"/>
                  <a:gd name="T31" fmla="*/ 1930 h 1946"/>
                  <a:gd name="T32" fmla="*/ 2211 w 2290"/>
                  <a:gd name="T33" fmla="*/ 1716 h 1946"/>
                  <a:gd name="T34" fmla="*/ 2290 w 2290"/>
                  <a:gd name="T35" fmla="*/ 1605 h 1946"/>
                  <a:gd name="T36" fmla="*/ 2290 w 2290"/>
                  <a:gd name="T37" fmla="*/ 1499 h 1946"/>
                  <a:gd name="T38" fmla="*/ 2211 w 2290"/>
                  <a:gd name="T39" fmla="*/ 1377 h 1946"/>
                  <a:gd name="T40" fmla="*/ 2151 w 2290"/>
                  <a:gd name="T41" fmla="*/ 1179 h 1946"/>
                  <a:gd name="T42" fmla="*/ 1909 w 2290"/>
                  <a:gd name="T43" fmla="*/ 1088 h 1946"/>
                  <a:gd name="T44" fmla="*/ 1803 w 2290"/>
                  <a:gd name="T45" fmla="*/ 994 h 1946"/>
                  <a:gd name="T46" fmla="*/ 1879 w 2290"/>
                  <a:gd name="T47" fmla="*/ 842 h 1946"/>
                  <a:gd name="T48" fmla="*/ 1879 w 2290"/>
                  <a:gd name="T49" fmla="*/ 720 h 1946"/>
                  <a:gd name="T50" fmla="*/ 1755 w 2290"/>
                  <a:gd name="T51" fmla="*/ 748 h 1946"/>
                  <a:gd name="T52" fmla="*/ 1665 w 2290"/>
                  <a:gd name="T53" fmla="*/ 550 h 1946"/>
                  <a:gd name="T54" fmla="*/ 1471 w 2290"/>
                  <a:gd name="T55" fmla="*/ 411 h 1946"/>
                  <a:gd name="T56" fmla="*/ 1423 w 2290"/>
                  <a:gd name="T57" fmla="*/ 246 h 1946"/>
                  <a:gd name="T58" fmla="*/ 1423 w 2290"/>
                  <a:gd name="T59" fmla="*/ 12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0" h="1946">
                    <a:moveTo>
                      <a:pt x="1423" y="122"/>
                    </a:moveTo>
                    <a:lnTo>
                      <a:pt x="1317" y="0"/>
                    </a:lnTo>
                    <a:lnTo>
                      <a:pt x="0" y="28"/>
                    </a:lnTo>
                    <a:lnTo>
                      <a:pt x="43" y="214"/>
                    </a:lnTo>
                    <a:lnTo>
                      <a:pt x="134" y="321"/>
                    </a:lnTo>
                    <a:lnTo>
                      <a:pt x="241" y="368"/>
                    </a:lnTo>
                    <a:lnTo>
                      <a:pt x="332" y="411"/>
                    </a:lnTo>
                    <a:lnTo>
                      <a:pt x="241" y="503"/>
                    </a:lnTo>
                    <a:lnTo>
                      <a:pt x="241" y="613"/>
                    </a:lnTo>
                    <a:lnTo>
                      <a:pt x="375" y="688"/>
                    </a:lnTo>
                    <a:lnTo>
                      <a:pt x="375" y="1605"/>
                    </a:lnTo>
                    <a:lnTo>
                      <a:pt x="375" y="1808"/>
                    </a:lnTo>
                    <a:lnTo>
                      <a:pt x="1909" y="1744"/>
                    </a:lnTo>
                    <a:lnTo>
                      <a:pt x="2001" y="1792"/>
                    </a:lnTo>
                    <a:lnTo>
                      <a:pt x="1879" y="1946"/>
                    </a:lnTo>
                    <a:lnTo>
                      <a:pt x="2108" y="1930"/>
                    </a:lnTo>
                    <a:lnTo>
                      <a:pt x="2211" y="1716"/>
                    </a:lnTo>
                    <a:lnTo>
                      <a:pt x="2290" y="1605"/>
                    </a:lnTo>
                    <a:lnTo>
                      <a:pt x="2290" y="1499"/>
                    </a:lnTo>
                    <a:lnTo>
                      <a:pt x="2211" y="1377"/>
                    </a:lnTo>
                    <a:lnTo>
                      <a:pt x="2151" y="1179"/>
                    </a:lnTo>
                    <a:lnTo>
                      <a:pt x="1909" y="1088"/>
                    </a:lnTo>
                    <a:lnTo>
                      <a:pt x="1803" y="994"/>
                    </a:lnTo>
                    <a:lnTo>
                      <a:pt x="1879" y="842"/>
                    </a:lnTo>
                    <a:lnTo>
                      <a:pt x="1879" y="720"/>
                    </a:lnTo>
                    <a:lnTo>
                      <a:pt x="1755" y="748"/>
                    </a:lnTo>
                    <a:lnTo>
                      <a:pt x="1665" y="550"/>
                    </a:lnTo>
                    <a:lnTo>
                      <a:pt x="1471" y="411"/>
                    </a:lnTo>
                    <a:lnTo>
                      <a:pt x="1423" y="246"/>
                    </a:lnTo>
                    <a:lnTo>
                      <a:pt x="1423" y="122"/>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9" name="Freeform 215"/>
              <p:cNvSpPr>
                <a:spLocks noEditPoints="1"/>
              </p:cNvSpPr>
              <p:nvPr/>
            </p:nvSpPr>
            <p:spPr bwMode="auto">
              <a:xfrm>
                <a:off x="2665" y="1867"/>
                <a:ext cx="579" cy="492"/>
              </a:xfrm>
              <a:custGeom>
                <a:avLst/>
                <a:gdLst>
                  <a:gd name="T0" fmla="*/ 1429 w 2314"/>
                  <a:gd name="T1" fmla="*/ 142 h 1969"/>
                  <a:gd name="T2" fmla="*/ 1330 w 2314"/>
                  <a:gd name="T3" fmla="*/ 23 h 1969"/>
                  <a:gd name="T4" fmla="*/ 25 w 2314"/>
                  <a:gd name="T5" fmla="*/ 39 h 1969"/>
                  <a:gd name="T6" fmla="*/ 64 w 2314"/>
                  <a:gd name="T7" fmla="*/ 217 h 1969"/>
                  <a:gd name="T8" fmla="*/ 150 w 2314"/>
                  <a:gd name="T9" fmla="*/ 320 h 1969"/>
                  <a:gd name="T10" fmla="*/ 349 w 2314"/>
                  <a:gd name="T11" fmla="*/ 415 h 1969"/>
                  <a:gd name="T12" fmla="*/ 353 w 2314"/>
                  <a:gd name="T13" fmla="*/ 431 h 1969"/>
                  <a:gd name="T14" fmla="*/ 266 w 2314"/>
                  <a:gd name="T15" fmla="*/ 514 h 1969"/>
                  <a:gd name="T16" fmla="*/ 257 w 2314"/>
                  <a:gd name="T17" fmla="*/ 613 h 1969"/>
                  <a:gd name="T18" fmla="*/ 400 w 2314"/>
                  <a:gd name="T19" fmla="*/ 699 h 1969"/>
                  <a:gd name="T20" fmla="*/ 400 w 2314"/>
                  <a:gd name="T21" fmla="*/ 1819 h 1969"/>
                  <a:gd name="T22" fmla="*/ 1922 w 2314"/>
                  <a:gd name="T23" fmla="*/ 1744 h 1969"/>
                  <a:gd name="T24" fmla="*/ 2018 w 2314"/>
                  <a:gd name="T25" fmla="*/ 1791 h 1969"/>
                  <a:gd name="T26" fmla="*/ 2022 w 2314"/>
                  <a:gd name="T27" fmla="*/ 1811 h 1969"/>
                  <a:gd name="T28" fmla="*/ 1892 w 2314"/>
                  <a:gd name="T29" fmla="*/ 1946 h 1969"/>
                  <a:gd name="T30" fmla="*/ 2109 w 2314"/>
                  <a:gd name="T31" fmla="*/ 1933 h 1969"/>
                  <a:gd name="T32" fmla="*/ 2291 w 2314"/>
                  <a:gd name="T33" fmla="*/ 1613 h 1969"/>
                  <a:gd name="T34" fmla="*/ 2291 w 2314"/>
                  <a:gd name="T35" fmla="*/ 1510 h 1969"/>
                  <a:gd name="T36" fmla="*/ 2215 w 2314"/>
                  <a:gd name="T37" fmla="*/ 1395 h 1969"/>
                  <a:gd name="T38" fmla="*/ 2153 w 2314"/>
                  <a:gd name="T39" fmla="*/ 1194 h 1969"/>
                  <a:gd name="T40" fmla="*/ 1919 w 2314"/>
                  <a:gd name="T41" fmla="*/ 1106 h 1969"/>
                  <a:gd name="T42" fmla="*/ 1808 w 2314"/>
                  <a:gd name="T43" fmla="*/ 1016 h 1969"/>
                  <a:gd name="T44" fmla="*/ 1804 w 2314"/>
                  <a:gd name="T45" fmla="*/ 1000 h 1969"/>
                  <a:gd name="T46" fmla="*/ 1879 w 2314"/>
                  <a:gd name="T47" fmla="*/ 853 h 1969"/>
                  <a:gd name="T48" fmla="*/ 1896 w 2314"/>
                  <a:gd name="T49" fmla="*/ 743 h 1969"/>
                  <a:gd name="T50" fmla="*/ 1765 w 2314"/>
                  <a:gd name="T51" fmla="*/ 771 h 1969"/>
                  <a:gd name="T52" fmla="*/ 1669 w 2314"/>
                  <a:gd name="T53" fmla="*/ 565 h 1969"/>
                  <a:gd name="T54" fmla="*/ 1476 w 2314"/>
                  <a:gd name="T55" fmla="*/ 435 h 1969"/>
                  <a:gd name="T56" fmla="*/ 1425 w 2314"/>
                  <a:gd name="T57" fmla="*/ 257 h 1969"/>
                  <a:gd name="T58" fmla="*/ 1448 w 2314"/>
                  <a:gd name="T59" fmla="*/ 257 h 1969"/>
                  <a:gd name="T60" fmla="*/ 1491 w 2314"/>
                  <a:gd name="T61" fmla="*/ 418 h 1969"/>
                  <a:gd name="T62" fmla="*/ 1686 w 2314"/>
                  <a:gd name="T63" fmla="*/ 553 h 1969"/>
                  <a:gd name="T64" fmla="*/ 1780 w 2314"/>
                  <a:gd name="T65" fmla="*/ 755 h 1969"/>
                  <a:gd name="T66" fmla="*/ 1887 w 2314"/>
                  <a:gd name="T67" fmla="*/ 720 h 1969"/>
                  <a:gd name="T68" fmla="*/ 1903 w 2314"/>
                  <a:gd name="T69" fmla="*/ 731 h 1969"/>
                  <a:gd name="T70" fmla="*/ 1903 w 2314"/>
                  <a:gd name="T71" fmla="*/ 857 h 1969"/>
                  <a:gd name="T72" fmla="*/ 1824 w 2314"/>
                  <a:gd name="T73" fmla="*/ 996 h 1969"/>
                  <a:gd name="T74" fmla="*/ 1926 w 2314"/>
                  <a:gd name="T75" fmla="*/ 1087 h 1969"/>
                  <a:gd name="T76" fmla="*/ 2176 w 2314"/>
                  <a:gd name="T77" fmla="*/ 1187 h 1969"/>
                  <a:gd name="T78" fmla="*/ 2310 w 2314"/>
                  <a:gd name="T79" fmla="*/ 1506 h 1969"/>
                  <a:gd name="T80" fmla="*/ 2314 w 2314"/>
                  <a:gd name="T81" fmla="*/ 1616 h 1969"/>
                  <a:gd name="T82" fmla="*/ 2235 w 2314"/>
                  <a:gd name="T83" fmla="*/ 1732 h 1969"/>
                  <a:gd name="T84" fmla="*/ 2121 w 2314"/>
                  <a:gd name="T85" fmla="*/ 1954 h 1969"/>
                  <a:gd name="T86" fmla="*/ 1887 w 2314"/>
                  <a:gd name="T87" fmla="*/ 1965 h 1969"/>
                  <a:gd name="T88" fmla="*/ 1883 w 2314"/>
                  <a:gd name="T89" fmla="*/ 1950 h 1969"/>
                  <a:gd name="T90" fmla="*/ 2006 w 2314"/>
                  <a:gd name="T91" fmla="*/ 1815 h 1969"/>
                  <a:gd name="T92" fmla="*/ 1922 w 2314"/>
                  <a:gd name="T93" fmla="*/ 1768 h 1969"/>
                  <a:gd name="T94" fmla="*/ 381 w 2314"/>
                  <a:gd name="T95" fmla="*/ 1826 h 1969"/>
                  <a:gd name="T96" fmla="*/ 377 w 2314"/>
                  <a:gd name="T97" fmla="*/ 1616 h 1969"/>
                  <a:gd name="T98" fmla="*/ 385 w 2314"/>
                  <a:gd name="T99" fmla="*/ 711 h 1969"/>
                  <a:gd name="T100" fmla="*/ 242 w 2314"/>
                  <a:gd name="T101" fmla="*/ 624 h 1969"/>
                  <a:gd name="T102" fmla="*/ 246 w 2314"/>
                  <a:gd name="T103" fmla="*/ 506 h 1969"/>
                  <a:gd name="T104" fmla="*/ 341 w 2314"/>
                  <a:gd name="T105" fmla="*/ 435 h 1969"/>
                  <a:gd name="T106" fmla="*/ 143 w 2314"/>
                  <a:gd name="T107" fmla="*/ 343 h 1969"/>
                  <a:gd name="T108" fmla="*/ 49 w 2314"/>
                  <a:gd name="T109" fmla="*/ 233 h 1969"/>
                  <a:gd name="T110" fmla="*/ 0 w 2314"/>
                  <a:gd name="T111" fmla="*/ 43 h 1969"/>
                  <a:gd name="T112" fmla="*/ 13 w 2314"/>
                  <a:gd name="T113" fmla="*/ 28 h 1969"/>
                  <a:gd name="T114" fmla="*/ 1337 w 2314"/>
                  <a:gd name="T115" fmla="*/ 4 h 1969"/>
                  <a:gd name="T116" fmla="*/ 1448 w 2314"/>
                  <a:gd name="T117" fmla="*/ 133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14" h="1969">
                    <a:moveTo>
                      <a:pt x="1425" y="133"/>
                    </a:moveTo>
                    <a:lnTo>
                      <a:pt x="1429" y="142"/>
                    </a:lnTo>
                    <a:lnTo>
                      <a:pt x="1322" y="19"/>
                    </a:lnTo>
                    <a:lnTo>
                      <a:pt x="1330" y="23"/>
                    </a:lnTo>
                    <a:lnTo>
                      <a:pt x="13" y="51"/>
                    </a:lnTo>
                    <a:lnTo>
                      <a:pt x="25" y="39"/>
                    </a:lnTo>
                    <a:lnTo>
                      <a:pt x="68" y="221"/>
                    </a:lnTo>
                    <a:lnTo>
                      <a:pt x="64" y="217"/>
                    </a:lnTo>
                    <a:lnTo>
                      <a:pt x="156" y="324"/>
                    </a:lnTo>
                    <a:lnTo>
                      <a:pt x="150" y="320"/>
                    </a:lnTo>
                    <a:lnTo>
                      <a:pt x="257" y="368"/>
                    </a:lnTo>
                    <a:lnTo>
                      <a:pt x="349" y="415"/>
                    </a:lnTo>
                    <a:lnTo>
                      <a:pt x="357" y="422"/>
                    </a:lnTo>
                    <a:lnTo>
                      <a:pt x="353" y="431"/>
                    </a:lnTo>
                    <a:lnTo>
                      <a:pt x="261" y="525"/>
                    </a:lnTo>
                    <a:lnTo>
                      <a:pt x="266" y="514"/>
                    </a:lnTo>
                    <a:lnTo>
                      <a:pt x="266" y="624"/>
                    </a:lnTo>
                    <a:lnTo>
                      <a:pt x="257" y="613"/>
                    </a:lnTo>
                    <a:lnTo>
                      <a:pt x="396" y="688"/>
                    </a:lnTo>
                    <a:lnTo>
                      <a:pt x="400" y="699"/>
                    </a:lnTo>
                    <a:lnTo>
                      <a:pt x="400" y="1616"/>
                    </a:lnTo>
                    <a:lnTo>
                      <a:pt x="400" y="1819"/>
                    </a:lnTo>
                    <a:lnTo>
                      <a:pt x="388" y="1807"/>
                    </a:lnTo>
                    <a:lnTo>
                      <a:pt x="1922" y="1744"/>
                    </a:lnTo>
                    <a:lnTo>
                      <a:pt x="1926" y="1748"/>
                    </a:lnTo>
                    <a:lnTo>
                      <a:pt x="2018" y="1791"/>
                    </a:lnTo>
                    <a:lnTo>
                      <a:pt x="2025" y="1798"/>
                    </a:lnTo>
                    <a:lnTo>
                      <a:pt x="2022" y="1811"/>
                    </a:lnTo>
                    <a:lnTo>
                      <a:pt x="1899" y="1961"/>
                    </a:lnTo>
                    <a:lnTo>
                      <a:pt x="1892" y="1946"/>
                    </a:lnTo>
                    <a:lnTo>
                      <a:pt x="2117" y="1929"/>
                    </a:lnTo>
                    <a:lnTo>
                      <a:pt x="2109" y="1933"/>
                    </a:lnTo>
                    <a:lnTo>
                      <a:pt x="2215" y="1720"/>
                    </a:lnTo>
                    <a:lnTo>
                      <a:pt x="2291" y="1613"/>
                    </a:lnTo>
                    <a:lnTo>
                      <a:pt x="2291" y="1616"/>
                    </a:lnTo>
                    <a:lnTo>
                      <a:pt x="2291" y="1510"/>
                    </a:lnTo>
                    <a:lnTo>
                      <a:pt x="2291" y="1519"/>
                    </a:lnTo>
                    <a:lnTo>
                      <a:pt x="2215" y="1395"/>
                    </a:lnTo>
                    <a:lnTo>
                      <a:pt x="2215" y="1391"/>
                    </a:lnTo>
                    <a:lnTo>
                      <a:pt x="2153" y="1194"/>
                    </a:lnTo>
                    <a:lnTo>
                      <a:pt x="2160" y="1202"/>
                    </a:lnTo>
                    <a:lnTo>
                      <a:pt x="1919" y="1106"/>
                    </a:lnTo>
                    <a:lnTo>
                      <a:pt x="1915" y="1106"/>
                    </a:lnTo>
                    <a:lnTo>
                      <a:pt x="1808" y="1016"/>
                    </a:lnTo>
                    <a:lnTo>
                      <a:pt x="1804" y="1009"/>
                    </a:lnTo>
                    <a:lnTo>
                      <a:pt x="1804" y="1000"/>
                    </a:lnTo>
                    <a:lnTo>
                      <a:pt x="1879" y="846"/>
                    </a:lnTo>
                    <a:lnTo>
                      <a:pt x="1879" y="853"/>
                    </a:lnTo>
                    <a:lnTo>
                      <a:pt x="1879" y="731"/>
                    </a:lnTo>
                    <a:lnTo>
                      <a:pt x="1896" y="743"/>
                    </a:lnTo>
                    <a:lnTo>
                      <a:pt x="1772" y="771"/>
                    </a:lnTo>
                    <a:lnTo>
                      <a:pt x="1765" y="771"/>
                    </a:lnTo>
                    <a:lnTo>
                      <a:pt x="1761" y="767"/>
                    </a:lnTo>
                    <a:lnTo>
                      <a:pt x="1669" y="565"/>
                    </a:lnTo>
                    <a:lnTo>
                      <a:pt x="1673" y="574"/>
                    </a:lnTo>
                    <a:lnTo>
                      <a:pt x="1476" y="435"/>
                    </a:lnTo>
                    <a:lnTo>
                      <a:pt x="1472" y="427"/>
                    </a:lnTo>
                    <a:lnTo>
                      <a:pt x="1425" y="257"/>
                    </a:lnTo>
                    <a:lnTo>
                      <a:pt x="1425" y="133"/>
                    </a:lnTo>
                    <a:close/>
                    <a:moveTo>
                      <a:pt x="1448" y="257"/>
                    </a:moveTo>
                    <a:lnTo>
                      <a:pt x="1448" y="253"/>
                    </a:lnTo>
                    <a:lnTo>
                      <a:pt x="1491" y="418"/>
                    </a:lnTo>
                    <a:lnTo>
                      <a:pt x="1487" y="415"/>
                    </a:lnTo>
                    <a:lnTo>
                      <a:pt x="1686" y="553"/>
                    </a:lnTo>
                    <a:lnTo>
                      <a:pt x="1690" y="557"/>
                    </a:lnTo>
                    <a:lnTo>
                      <a:pt x="1780" y="755"/>
                    </a:lnTo>
                    <a:lnTo>
                      <a:pt x="1768" y="752"/>
                    </a:lnTo>
                    <a:lnTo>
                      <a:pt x="1887" y="720"/>
                    </a:lnTo>
                    <a:lnTo>
                      <a:pt x="1899" y="720"/>
                    </a:lnTo>
                    <a:lnTo>
                      <a:pt x="1903" y="731"/>
                    </a:lnTo>
                    <a:lnTo>
                      <a:pt x="1903" y="853"/>
                    </a:lnTo>
                    <a:lnTo>
                      <a:pt x="1903" y="857"/>
                    </a:lnTo>
                    <a:lnTo>
                      <a:pt x="1828" y="1012"/>
                    </a:lnTo>
                    <a:lnTo>
                      <a:pt x="1824" y="996"/>
                    </a:lnTo>
                    <a:lnTo>
                      <a:pt x="1931" y="1087"/>
                    </a:lnTo>
                    <a:lnTo>
                      <a:pt x="1926" y="1087"/>
                    </a:lnTo>
                    <a:lnTo>
                      <a:pt x="2168" y="1178"/>
                    </a:lnTo>
                    <a:lnTo>
                      <a:pt x="2176" y="1187"/>
                    </a:lnTo>
                    <a:lnTo>
                      <a:pt x="2235" y="1384"/>
                    </a:lnTo>
                    <a:lnTo>
                      <a:pt x="2310" y="1506"/>
                    </a:lnTo>
                    <a:lnTo>
                      <a:pt x="2314" y="1510"/>
                    </a:lnTo>
                    <a:lnTo>
                      <a:pt x="2314" y="1616"/>
                    </a:lnTo>
                    <a:lnTo>
                      <a:pt x="2310" y="1625"/>
                    </a:lnTo>
                    <a:lnTo>
                      <a:pt x="2235" y="1732"/>
                    </a:lnTo>
                    <a:lnTo>
                      <a:pt x="2128" y="1946"/>
                    </a:lnTo>
                    <a:lnTo>
                      <a:pt x="2121" y="1954"/>
                    </a:lnTo>
                    <a:lnTo>
                      <a:pt x="1892" y="1969"/>
                    </a:lnTo>
                    <a:lnTo>
                      <a:pt x="1887" y="1965"/>
                    </a:lnTo>
                    <a:lnTo>
                      <a:pt x="1879" y="1961"/>
                    </a:lnTo>
                    <a:lnTo>
                      <a:pt x="1883" y="1950"/>
                    </a:lnTo>
                    <a:lnTo>
                      <a:pt x="2003" y="1795"/>
                    </a:lnTo>
                    <a:lnTo>
                      <a:pt x="2006" y="1815"/>
                    </a:lnTo>
                    <a:lnTo>
                      <a:pt x="1915" y="1768"/>
                    </a:lnTo>
                    <a:lnTo>
                      <a:pt x="1922" y="1768"/>
                    </a:lnTo>
                    <a:lnTo>
                      <a:pt x="392" y="1830"/>
                    </a:lnTo>
                    <a:lnTo>
                      <a:pt x="381" y="1826"/>
                    </a:lnTo>
                    <a:lnTo>
                      <a:pt x="377" y="1819"/>
                    </a:lnTo>
                    <a:lnTo>
                      <a:pt x="377" y="1616"/>
                    </a:lnTo>
                    <a:lnTo>
                      <a:pt x="377" y="699"/>
                    </a:lnTo>
                    <a:lnTo>
                      <a:pt x="385" y="711"/>
                    </a:lnTo>
                    <a:lnTo>
                      <a:pt x="250" y="632"/>
                    </a:lnTo>
                    <a:lnTo>
                      <a:pt x="242" y="624"/>
                    </a:lnTo>
                    <a:lnTo>
                      <a:pt x="242" y="514"/>
                    </a:lnTo>
                    <a:lnTo>
                      <a:pt x="246" y="506"/>
                    </a:lnTo>
                    <a:lnTo>
                      <a:pt x="337" y="415"/>
                    </a:lnTo>
                    <a:lnTo>
                      <a:pt x="341" y="435"/>
                    </a:lnTo>
                    <a:lnTo>
                      <a:pt x="250" y="387"/>
                    </a:lnTo>
                    <a:lnTo>
                      <a:pt x="143" y="343"/>
                    </a:lnTo>
                    <a:lnTo>
                      <a:pt x="139" y="340"/>
                    </a:lnTo>
                    <a:lnTo>
                      <a:pt x="49" y="233"/>
                    </a:lnTo>
                    <a:lnTo>
                      <a:pt x="44" y="229"/>
                    </a:lnTo>
                    <a:lnTo>
                      <a:pt x="0" y="43"/>
                    </a:lnTo>
                    <a:lnTo>
                      <a:pt x="0" y="36"/>
                    </a:lnTo>
                    <a:lnTo>
                      <a:pt x="13" y="28"/>
                    </a:lnTo>
                    <a:lnTo>
                      <a:pt x="1330" y="0"/>
                    </a:lnTo>
                    <a:lnTo>
                      <a:pt x="1337" y="4"/>
                    </a:lnTo>
                    <a:lnTo>
                      <a:pt x="1444" y="126"/>
                    </a:lnTo>
                    <a:lnTo>
                      <a:pt x="1448" y="133"/>
                    </a:lnTo>
                    <a:lnTo>
                      <a:pt x="1448" y="2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0" name="Freeform 216"/>
              <p:cNvSpPr>
                <a:spLocks/>
              </p:cNvSpPr>
              <p:nvPr/>
            </p:nvSpPr>
            <p:spPr bwMode="auto">
              <a:xfrm>
                <a:off x="2669" y="1872"/>
                <a:ext cx="569" cy="485"/>
              </a:xfrm>
              <a:custGeom>
                <a:avLst/>
                <a:gdLst>
                  <a:gd name="T0" fmla="*/ 1412 w 2278"/>
                  <a:gd name="T1" fmla="*/ 114 h 1942"/>
                  <a:gd name="T2" fmla="*/ 1416 w 2278"/>
                  <a:gd name="T3" fmla="*/ 123 h 1942"/>
                  <a:gd name="T4" fmla="*/ 1309 w 2278"/>
                  <a:gd name="T5" fmla="*/ 0 h 1942"/>
                  <a:gd name="T6" fmla="*/ 1317 w 2278"/>
                  <a:gd name="T7" fmla="*/ 4 h 1942"/>
                  <a:gd name="T8" fmla="*/ 0 w 2278"/>
                  <a:gd name="T9" fmla="*/ 32 h 1942"/>
                  <a:gd name="T10" fmla="*/ 12 w 2278"/>
                  <a:gd name="T11" fmla="*/ 20 h 1942"/>
                  <a:gd name="T12" fmla="*/ 55 w 2278"/>
                  <a:gd name="T13" fmla="*/ 202 h 1942"/>
                  <a:gd name="T14" fmla="*/ 51 w 2278"/>
                  <a:gd name="T15" fmla="*/ 198 h 1942"/>
                  <a:gd name="T16" fmla="*/ 143 w 2278"/>
                  <a:gd name="T17" fmla="*/ 305 h 1942"/>
                  <a:gd name="T18" fmla="*/ 137 w 2278"/>
                  <a:gd name="T19" fmla="*/ 301 h 1942"/>
                  <a:gd name="T20" fmla="*/ 244 w 2278"/>
                  <a:gd name="T21" fmla="*/ 349 h 1942"/>
                  <a:gd name="T22" fmla="*/ 336 w 2278"/>
                  <a:gd name="T23" fmla="*/ 396 h 1942"/>
                  <a:gd name="T24" fmla="*/ 344 w 2278"/>
                  <a:gd name="T25" fmla="*/ 403 h 1942"/>
                  <a:gd name="T26" fmla="*/ 340 w 2278"/>
                  <a:gd name="T27" fmla="*/ 412 h 1942"/>
                  <a:gd name="T28" fmla="*/ 248 w 2278"/>
                  <a:gd name="T29" fmla="*/ 506 h 1942"/>
                  <a:gd name="T30" fmla="*/ 253 w 2278"/>
                  <a:gd name="T31" fmla="*/ 495 h 1942"/>
                  <a:gd name="T32" fmla="*/ 253 w 2278"/>
                  <a:gd name="T33" fmla="*/ 605 h 1942"/>
                  <a:gd name="T34" fmla="*/ 244 w 2278"/>
                  <a:gd name="T35" fmla="*/ 594 h 1942"/>
                  <a:gd name="T36" fmla="*/ 383 w 2278"/>
                  <a:gd name="T37" fmla="*/ 669 h 1942"/>
                  <a:gd name="T38" fmla="*/ 387 w 2278"/>
                  <a:gd name="T39" fmla="*/ 680 h 1942"/>
                  <a:gd name="T40" fmla="*/ 387 w 2278"/>
                  <a:gd name="T41" fmla="*/ 1597 h 1942"/>
                  <a:gd name="T42" fmla="*/ 387 w 2278"/>
                  <a:gd name="T43" fmla="*/ 1800 h 1942"/>
                  <a:gd name="T44" fmla="*/ 375 w 2278"/>
                  <a:gd name="T45" fmla="*/ 1788 h 1942"/>
                  <a:gd name="T46" fmla="*/ 1909 w 2278"/>
                  <a:gd name="T47" fmla="*/ 1725 h 1942"/>
                  <a:gd name="T48" fmla="*/ 1913 w 2278"/>
                  <a:gd name="T49" fmla="*/ 1729 h 1942"/>
                  <a:gd name="T50" fmla="*/ 2005 w 2278"/>
                  <a:gd name="T51" fmla="*/ 1772 h 1942"/>
                  <a:gd name="T52" fmla="*/ 2012 w 2278"/>
                  <a:gd name="T53" fmla="*/ 1779 h 1942"/>
                  <a:gd name="T54" fmla="*/ 2009 w 2278"/>
                  <a:gd name="T55" fmla="*/ 1792 h 1942"/>
                  <a:gd name="T56" fmla="*/ 1886 w 2278"/>
                  <a:gd name="T57" fmla="*/ 1942 h 1942"/>
                  <a:gd name="T58" fmla="*/ 1879 w 2278"/>
                  <a:gd name="T59" fmla="*/ 1927 h 1942"/>
                  <a:gd name="T60" fmla="*/ 2104 w 2278"/>
                  <a:gd name="T61" fmla="*/ 1910 h 1942"/>
                  <a:gd name="T62" fmla="*/ 2096 w 2278"/>
                  <a:gd name="T63" fmla="*/ 1914 h 1942"/>
                  <a:gd name="T64" fmla="*/ 2202 w 2278"/>
                  <a:gd name="T65" fmla="*/ 1701 h 1942"/>
                  <a:gd name="T66" fmla="*/ 2202 w 2278"/>
                  <a:gd name="T67" fmla="*/ 1701 h 1942"/>
                  <a:gd name="T68" fmla="*/ 2278 w 2278"/>
                  <a:gd name="T69" fmla="*/ 1594 h 1942"/>
                  <a:gd name="T70" fmla="*/ 2278 w 2278"/>
                  <a:gd name="T71" fmla="*/ 1597 h 1942"/>
                  <a:gd name="T72" fmla="*/ 2278 w 2278"/>
                  <a:gd name="T73" fmla="*/ 1491 h 1942"/>
                  <a:gd name="T74" fmla="*/ 2278 w 2278"/>
                  <a:gd name="T75" fmla="*/ 1500 h 1942"/>
                  <a:gd name="T76" fmla="*/ 2202 w 2278"/>
                  <a:gd name="T77" fmla="*/ 1376 h 1942"/>
                  <a:gd name="T78" fmla="*/ 2202 w 2278"/>
                  <a:gd name="T79" fmla="*/ 1372 h 1942"/>
                  <a:gd name="T80" fmla="*/ 2140 w 2278"/>
                  <a:gd name="T81" fmla="*/ 1175 h 1942"/>
                  <a:gd name="T82" fmla="*/ 2147 w 2278"/>
                  <a:gd name="T83" fmla="*/ 1183 h 1942"/>
                  <a:gd name="T84" fmla="*/ 1906 w 2278"/>
                  <a:gd name="T85" fmla="*/ 1087 h 1942"/>
                  <a:gd name="T86" fmla="*/ 1902 w 2278"/>
                  <a:gd name="T87" fmla="*/ 1087 h 1942"/>
                  <a:gd name="T88" fmla="*/ 1795 w 2278"/>
                  <a:gd name="T89" fmla="*/ 997 h 1942"/>
                  <a:gd name="T90" fmla="*/ 1791 w 2278"/>
                  <a:gd name="T91" fmla="*/ 990 h 1942"/>
                  <a:gd name="T92" fmla="*/ 1791 w 2278"/>
                  <a:gd name="T93" fmla="*/ 981 h 1942"/>
                  <a:gd name="T94" fmla="*/ 1866 w 2278"/>
                  <a:gd name="T95" fmla="*/ 827 h 1942"/>
                  <a:gd name="T96" fmla="*/ 1866 w 2278"/>
                  <a:gd name="T97" fmla="*/ 834 h 1942"/>
                  <a:gd name="T98" fmla="*/ 1866 w 2278"/>
                  <a:gd name="T99" fmla="*/ 712 h 1942"/>
                  <a:gd name="T100" fmla="*/ 1883 w 2278"/>
                  <a:gd name="T101" fmla="*/ 724 h 1942"/>
                  <a:gd name="T102" fmla="*/ 1759 w 2278"/>
                  <a:gd name="T103" fmla="*/ 752 h 1942"/>
                  <a:gd name="T104" fmla="*/ 1752 w 2278"/>
                  <a:gd name="T105" fmla="*/ 752 h 1942"/>
                  <a:gd name="T106" fmla="*/ 1748 w 2278"/>
                  <a:gd name="T107" fmla="*/ 748 h 1942"/>
                  <a:gd name="T108" fmla="*/ 1656 w 2278"/>
                  <a:gd name="T109" fmla="*/ 546 h 1942"/>
                  <a:gd name="T110" fmla="*/ 1660 w 2278"/>
                  <a:gd name="T111" fmla="*/ 555 h 1942"/>
                  <a:gd name="T112" fmla="*/ 1463 w 2278"/>
                  <a:gd name="T113" fmla="*/ 416 h 1942"/>
                  <a:gd name="T114" fmla="*/ 1459 w 2278"/>
                  <a:gd name="T115" fmla="*/ 408 h 1942"/>
                  <a:gd name="T116" fmla="*/ 1412 w 2278"/>
                  <a:gd name="T117" fmla="*/ 238 h 1942"/>
                  <a:gd name="T118" fmla="*/ 1412 w 2278"/>
                  <a:gd name="T119" fmla="*/ 238 h 1942"/>
                  <a:gd name="T120" fmla="*/ 1412 w 2278"/>
                  <a:gd name="T121" fmla="*/ 114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8" h="1942">
                    <a:moveTo>
                      <a:pt x="1412" y="114"/>
                    </a:moveTo>
                    <a:lnTo>
                      <a:pt x="1416" y="123"/>
                    </a:lnTo>
                    <a:lnTo>
                      <a:pt x="1309" y="0"/>
                    </a:lnTo>
                    <a:lnTo>
                      <a:pt x="1317" y="4"/>
                    </a:lnTo>
                    <a:lnTo>
                      <a:pt x="0" y="32"/>
                    </a:lnTo>
                    <a:lnTo>
                      <a:pt x="12" y="20"/>
                    </a:lnTo>
                    <a:lnTo>
                      <a:pt x="55" y="202"/>
                    </a:lnTo>
                    <a:lnTo>
                      <a:pt x="51" y="198"/>
                    </a:lnTo>
                    <a:lnTo>
                      <a:pt x="143" y="305"/>
                    </a:lnTo>
                    <a:lnTo>
                      <a:pt x="137" y="301"/>
                    </a:lnTo>
                    <a:lnTo>
                      <a:pt x="244" y="349"/>
                    </a:lnTo>
                    <a:lnTo>
                      <a:pt x="336" y="396"/>
                    </a:lnTo>
                    <a:lnTo>
                      <a:pt x="344" y="403"/>
                    </a:lnTo>
                    <a:lnTo>
                      <a:pt x="340" y="412"/>
                    </a:lnTo>
                    <a:lnTo>
                      <a:pt x="248" y="506"/>
                    </a:lnTo>
                    <a:lnTo>
                      <a:pt x="253" y="495"/>
                    </a:lnTo>
                    <a:lnTo>
                      <a:pt x="253" y="605"/>
                    </a:lnTo>
                    <a:lnTo>
                      <a:pt x="244" y="594"/>
                    </a:lnTo>
                    <a:lnTo>
                      <a:pt x="383" y="669"/>
                    </a:lnTo>
                    <a:lnTo>
                      <a:pt x="387" y="680"/>
                    </a:lnTo>
                    <a:lnTo>
                      <a:pt x="387" y="1597"/>
                    </a:lnTo>
                    <a:lnTo>
                      <a:pt x="387" y="1800"/>
                    </a:lnTo>
                    <a:lnTo>
                      <a:pt x="375" y="1788"/>
                    </a:lnTo>
                    <a:lnTo>
                      <a:pt x="1909" y="1725"/>
                    </a:lnTo>
                    <a:lnTo>
                      <a:pt x="1913" y="1729"/>
                    </a:lnTo>
                    <a:lnTo>
                      <a:pt x="2005" y="1772"/>
                    </a:lnTo>
                    <a:lnTo>
                      <a:pt x="2012" y="1779"/>
                    </a:lnTo>
                    <a:lnTo>
                      <a:pt x="2009" y="1792"/>
                    </a:lnTo>
                    <a:lnTo>
                      <a:pt x="1886" y="1942"/>
                    </a:lnTo>
                    <a:lnTo>
                      <a:pt x="1879" y="1927"/>
                    </a:lnTo>
                    <a:lnTo>
                      <a:pt x="2104" y="1910"/>
                    </a:lnTo>
                    <a:lnTo>
                      <a:pt x="2096" y="1914"/>
                    </a:lnTo>
                    <a:lnTo>
                      <a:pt x="2202" y="1701"/>
                    </a:lnTo>
                    <a:lnTo>
                      <a:pt x="2202" y="1701"/>
                    </a:lnTo>
                    <a:lnTo>
                      <a:pt x="2278" y="1594"/>
                    </a:lnTo>
                    <a:lnTo>
                      <a:pt x="2278" y="1597"/>
                    </a:lnTo>
                    <a:lnTo>
                      <a:pt x="2278" y="1491"/>
                    </a:lnTo>
                    <a:lnTo>
                      <a:pt x="2278" y="1500"/>
                    </a:lnTo>
                    <a:lnTo>
                      <a:pt x="2202" y="1376"/>
                    </a:lnTo>
                    <a:lnTo>
                      <a:pt x="2202" y="1372"/>
                    </a:lnTo>
                    <a:lnTo>
                      <a:pt x="2140" y="1175"/>
                    </a:lnTo>
                    <a:lnTo>
                      <a:pt x="2147" y="1183"/>
                    </a:lnTo>
                    <a:lnTo>
                      <a:pt x="1906" y="1087"/>
                    </a:lnTo>
                    <a:lnTo>
                      <a:pt x="1902" y="1087"/>
                    </a:lnTo>
                    <a:lnTo>
                      <a:pt x="1795" y="997"/>
                    </a:lnTo>
                    <a:lnTo>
                      <a:pt x="1791" y="990"/>
                    </a:lnTo>
                    <a:lnTo>
                      <a:pt x="1791" y="981"/>
                    </a:lnTo>
                    <a:lnTo>
                      <a:pt x="1866" y="827"/>
                    </a:lnTo>
                    <a:lnTo>
                      <a:pt x="1866" y="834"/>
                    </a:lnTo>
                    <a:lnTo>
                      <a:pt x="1866" y="712"/>
                    </a:lnTo>
                    <a:lnTo>
                      <a:pt x="1883" y="724"/>
                    </a:lnTo>
                    <a:lnTo>
                      <a:pt x="1759" y="752"/>
                    </a:lnTo>
                    <a:lnTo>
                      <a:pt x="1752" y="752"/>
                    </a:lnTo>
                    <a:lnTo>
                      <a:pt x="1748" y="748"/>
                    </a:lnTo>
                    <a:lnTo>
                      <a:pt x="1656" y="546"/>
                    </a:lnTo>
                    <a:lnTo>
                      <a:pt x="1660" y="555"/>
                    </a:lnTo>
                    <a:lnTo>
                      <a:pt x="1463" y="416"/>
                    </a:lnTo>
                    <a:lnTo>
                      <a:pt x="1459" y="408"/>
                    </a:lnTo>
                    <a:lnTo>
                      <a:pt x="1412" y="238"/>
                    </a:lnTo>
                    <a:lnTo>
                      <a:pt x="1412" y="238"/>
                    </a:lnTo>
                    <a:lnTo>
                      <a:pt x="1412" y="11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1" name="Freeform 217"/>
              <p:cNvSpPr>
                <a:spLocks/>
              </p:cNvSpPr>
              <p:nvPr/>
            </p:nvSpPr>
            <p:spPr bwMode="auto">
              <a:xfrm>
                <a:off x="2665" y="1867"/>
                <a:ext cx="579" cy="492"/>
              </a:xfrm>
              <a:custGeom>
                <a:avLst/>
                <a:gdLst>
                  <a:gd name="T0" fmla="*/ 1448 w 2314"/>
                  <a:gd name="T1" fmla="*/ 257 h 1969"/>
                  <a:gd name="T2" fmla="*/ 1448 w 2314"/>
                  <a:gd name="T3" fmla="*/ 253 h 1969"/>
                  <a:gd name="T4" fmla="*/ 1491 w 2314"/>
                  <a:gd name="T5" fmla="*/ 418 h 1969"/>
                  <a:gd name="T6" fmla="*/ 1487 w 2314"/>
                  <a:gd name="T7" fmla="*/ 415 h 1969"/>
                  <a:gd name="T8" fmla="*/ 1686 w 2314"/>
                  <a:gd name="T9" fmla="*/ 553 h 1969"/>
                  <a:gd name="T10" fmla="*/ 1690 w 2314"/>
                  <a:gd name="T11" fmla="*/ 557 h 1969"/>
                  <a:gd name="T12" fmla="*/ 1780 w 2314"/>
                  <a:gd name="T13" fmla="*/ 755 h 1969"/>
                  <a:gd name="T14" fmla="*/ 1768 w 2314"/>
                  <a:gd name="T15" fmla="*/ 752 h 1969"/>
                  <a:gd name="T16" fmla="*/ 1887 w 2314"/>
                  <a:gd name="T17" fmla="*/ 720 h 1969"/>
                  <a:gd name="T18" fmla="*/ 1899 w 2314"/>
                  <a:gd name="T19" fmla="*/ 720 h 1969"/>
                  <a:gd name="T20" fmla="*/ 1903 w 2314"/>
                  <a:gd name="T21" fmla="*/ 731 h 1969"/>
                  <a:gd name="T22" fmla="*/ 1903 w 2314"/>
                  <a:gd name="T23" fmla="*/ 853 h 1969"/>
                  <a:gd name="T24" fmla="*/ 1903 w 2314"/>
                  <a:gd name="T25" fmla="*/ 857 h 1969"/>
                  <a:gd name="T26" fmla="*/ 1828 w 2314"/>
                  <a:gd name="T27" fmla="*/ 1012 h 1969"/>
                  <a:gd name="T28" fmla="*/ 1824 w 2314"/>
                  <a:gd name="T29" fmla="*/ 996 h 1969"/>
                  <a:gd name="T30" fmla="*/ 1931 w 2314"/>
                  <a:gd name="T31" fmla="*/ 1087 h 1969"/>
                  <a:gd name="T32" fmla="*/ 1926 w 2314"/>
                  <a:gd name="T33" fmla="*/ 1087 h 1969"/>
                  <a:gd name="T34" fmla="*/ 2168 w 2314"/>
                  <a:gd name="T35" fmla="*/ 1178 h 1969"/>
                  <a:gd name="T36" fmla="*/ 2176 w 2314"/>
                  <a:gd name="T37" fmla="*/ 1187 h 1969"/>
                  <a:gd name="T38" fmla="*/ 2235 w 2314"/>
                  <a:gd name="T39" fmla="*/ 1384 h 1969"/>
                  <a:gd name="T40" fmla="*/ 2235 w 2314"/>
                  <a:gd name="T41" fmla="*/ 1384 h 1969"/>
                  <a:gd name="T42" fmla="*/ 2310 w 2314"/>
                  <a:gd name="T43" fmla="*/ 1506 h 1969"/>
                  <a:gd name="T44" fmla="*/ 2314 w 2314"/>
                  <a:gd name="T45" fmla="*/ 1510 h 1969"/>
                  <a:gd name="T46" fmla="*/ 2314 w 2314"/>
                  <a:gd name="T47" fmla="*/ 1616 h 1969"/>
                  <a:gd name="T48" fmla="*/ 2310 w 2314"/>
                  <a:gd name="T49" fmla="*/ 1625 h 1969"/>
                  <a:gd name="T50" fmla="*/ 2235 w 2314"/>
                  <a:gd name="T51" fmla="*/ 1732 h 1969"/>
                  <a:gd name="T52" fmla="*/ 2235 w 2314"/>
                  <a:gd name="T53" fmla="*/ 1732 h 1969"/>
                  <a:gd name="T54" fmla="*/ 2128 w 2314"/>
                  <a:gd name="T55" fmla="*/ 1946 h 1969"/>
                  <a:gd name="T56" fmla="*/ 2121 w 2314"/>
                  <a:gd name="T57" fmla="*/ 1954 h 1969"/>
                  <a:gd name="T58" fmla="*/ 1892 w 2314"/>
                  <a:gd name="T59" fmla="*/ 1969 h 1969"/>
                  <a:gd name="T60" fmla="*/ 1887 w 2314"/>
                  <a:gd name="T61" fmla="*/ 1965 h 1969"/>
                  <a:gd name="T62" fmla="*/ 1879 w 2314"/>
                  <a:gd name="T63" fmla="*/ 1961 h 1969"/>
                  <a:gd name="T64" fmla="*/ 1883 w 2314"/>
                  <a:gd name="T65" fmla="*/ 1950 h 1969"/>
                  <a:gd name="T66" fmla="*/ 2003 w 2314"/>
                  <a:gd name="T67" fmla="*/ 1795 h 1969"/>
                  <a:gd name="T68" fmla="*/ 2006 w 2314"/>
                  <a:gd name="T69" fmla="*/ 1815 h 1969"/>
                  <a:gd name="T70" fmla="*/ 1915 w 2314"/>
                  <a:gd name="T71" fmla="*/ 1768 h 1969"/>
                  <a:gd name="T72" fmla="*/ 1922 w 2314"/>
                  <a:gd name="T73" fmla="*/ 1768 h 1969"/>
                  <a:gd name="T74" fmla="*/ 392 w 2314"/>
                  <a:gd name="T75" fmla="*/ 1830 h 1969"/>
                  <a:gd name="T76" fmla="*/ 381 w 2314"/>
                  <a:gd name="T77" fmla="*/ 1826 h 1969"/>
                  <a:gd name="T78" fmla="*/ 377 w 2314"/>
                  <a:gd name="T79" fmla="*/ 1819 h 1969"/>
                  <a:gd name="T80" fmla="*/ 377 w 2314"/>
                  <a:gd name="T81" fmla="*/ 1616 h 1969"/>
                  <a:gd name="T82" fmla="*/ 377 w 2314"/>
                  <a:gd name="T83" fmla="*/ 699 h 1969"/>
                  <a:gd name="T84" fmla="*/ 385 w 2314"/>
                  <a:gd name="T85" fmla="*/ 711 h 1969"/>
                  <a:gd name="T86" fmla="*/ 250 w 2314"/>
                  <a:gd name="T87" fmla="*/ 632 h 1969"/>
                  <a:gd name="T88" fmla="*/ 242 w 2314"/>
                  <a:gd name="T89" fmla="*/ 624 h 1969"/>
                  <a:gd name="T90" fmla="*/ 242 w 2314"/>
                  <a:gd name="T91" fmla="*/ 514 h 1969"/>
                  <a:gd name="T92" fmla="*/ 246 w 2314"/>
                  <a:gd name="T93" fmla="*/ 506 h 1969"/>
                  <a:gd name="T94" fmla="*/ 337 w 2314"/>
                  <a:gd name="T95" fmla="*/ 415 h 1969"/>
                  <a:gd name="T96" fmla="*/ 341 w 2314"/>
                  <a:gd name="T97" fmla="*/ 435 h 1969"/>
                  <a:gd name="T98" fmla="*/ 250 w 2314"/>
                  <a:gd name="T99" fmla="*/ 387 h 1969"/>
                  <a:gd name="T100" fmla="*/ 143 w 2314"/>
                  <a:gd name="T101" fmla="*/ 343 h 1969"/>
                  <a:gd name="T102" fmla="*/ 139 w 2314"/>
                  <a:gd name="T103" fmla="*/ 340 h 1969"/>
                  <a:gd name="T104" fmla="*/ 49 w 2314"/>
                  <a:gd name="T105" fmla="*/ 233 h 1969"/>
                  <a:gd name="T106" fmla="*/ 44 w 2314"/>
                  <a:gd name="T107" fmla="*/ 229 h 1969"/>
                  <a:gd name="T108" fmla="*/ 0 w 2314"/>
                  <a:gd name="T109" fmla="*/ 43 h 1969"/>
                  <a:gd name="T110" fmla="*/ 0 w 2314"/>
                  <a:gd name="T111" fmla="*/ 36 h 1969"/>
                  <a:gd name="T112" fmla="*/ 13 w 2314"/>
                  <a:gd name="T113" fmla="*/ 28 h 1969"/>
                  <a:gd name="T114" fmla="*/ 1330 w 2314"/>
                  <a:gd name="T115" fmla="*/ 0 h 1969"/>
                  <a:gd name="T116" fmla="*/ 1337 w 2314"/>
                  <a:gd name="T117" fmla="*/ 4 h 1969"/>
                  <a:gd name="T118" fmla="*/ 1444 w 2314"/>
                  <a:gd name="T119" fmla="*/ 126 h 1969"/>
                  <a:gd name="T120" fmla="*/ 1448 w 2314"/>
                  <a:gd name="T121" fmla="*/ 133 h 1969"/>
                  <a:gd name="T122" fmla="*/ 1448 w 2314"/>
                  <a:gd name="T123" fmla="*/ 257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4" h="1969">
                    <a:moveTo>
                      <a:pt x="1448" y="257"/>
                    </a:moveTo>
                    <a:lnTo>
                      <a:pt x="1448" y="253"/>
                    </a:lnTo>
                    <a:lnTo>
                      <a:pt x="1491" y="418"/>
                    </a:lnTo>
                    <a:lnTo>
                      <a:pt x="1487" y="415"/>
                    </a:lnTo>
                    <a:lnTo>
                      <a:pt x="1686" y="553"/>
                    </a:lnTo>
                    <a:lnTo>
                      <a:pt x="1690" y="557"/>
                    </a:lnTo>
                    <a:lnTo>
                      <a:pt x="1780" y="755"/>
                    </a:lnTo>
                    <a:lnTo>
                      <a:pt x="1768" y="752"/>
                    </a:lnTo>
                    <a:lnTo>
                      <a:pt x="1887" y="720"/>
                    </a:lnTo>
                    <a:lnTo>
                      <a:pt x="1899" y="720"/>
                    </a:lnTo>
                    <a:lnTo>
                      <a:pt x="1903" y="731"/>
                    </a:lnTo>
                    <a:lnTo>
                      <a:pt x="1903" y="853"/>
                    </a:lnTo>
                    <a:lnTo>
                      <a:pt x="1903" y="857"/>
                    </a:lnTo>
                    <a:lnTo>
                      <a:pt x="1828" y="1012"/>
                    </a:lnTo>
                    <a:lnTo>
                      <a:pt x="1824" y="996"/>
                    </a:lnTo>
                    <a:lnTo>
                      <a:pt x="1931" y="1087"/>
                    </a:lnTo>
                    <a:lnTo>
                      <a:pt x="1926" y="1087"/>
                    </a:lnTo>
                    <a:lnTo>
                      <a:pt x="2168" y="1178"/>
                    </a:lnTo>
                    <a:lnTo>
                      <a:pt x="2176" y="1187"/>
                    </a:lnTo>
                    <a:lnTo>
                      <a:pt x="2235" y="1384"/>
                    </a:lnTo>
                    <a:lnTo>
                      <a:pt x="2235" y="1384"/>
                    </a:lnTo>
                    <a:lnTo>
                      <a:pt x="2310" y="1506"/>
                    </a:lnTo>
                    <a:lnTo>
                      <a:pt x="2314" y="1510"/>
                    </a:lnTo>
                    <a:lnTo>
                      <a:pt x="2314" y="1616"/>
                    </a:lnTo>
                    <a:lnTo>
                      <a:pt x="2310" y="1625"/>
                    </a:lnTo>
                    <a:lnTo>
                      <a:pt x="2235" y="1732"/>
                    </a:lnTo>
                    <a:lnTo>
                      <a:pt x="2235" y="1732"/>
                    </a:lnTo>
                    <a:lnTo>
                      <a:pt x="2128" y="1946"/>
                    </a:lnTo>
                    <a:lnTo>
                      <a:pt x="2121" y="1954"/>
                    </a:lnTo>
                    <a:lnTo>
                      <a:pt x="1892" y="1969"/>
                    </a:lnTo>
                    <a:lnTo>
                      <a:pt x="1887" y="1965"/>
                    </a:lnTo>
                    <a:lnTo>
                      <a:pt x="1879" y="1961"/>
                    </a:lnTo>
                    <a:lnTo>
                      <a:pt x="1883" y="1950"/>
                    </a:lnTo>
                    <a:lnTo>
                      <a:pt x="2003" y="1795"/>
                    </a:lnTo>
                    <a:lnTo>
                      <a:pt x="2006" y="1815"/>
                    </a:lnTo>
                    <a:lnTo>
                      <a:pt x="1915" y="1768"/>
                    </a:lnTo>
                    <a:lnTo>
                      <a:pt x="1922" y="1768"/>
                    </a:lnTo>
                    <a:lnTo>
                      <a:pt x="392" y="1830"/>
                    </a:lnTo>
                    <a:lnTo>
                      <a:pt x="381" y="1826"/>
                    </a:lnTo>
                    <a:lnTo>
                      <a:pt x="377" y="1819"/>
                    </a:lnTo>
                    <a:lnTo>
                      <a:pt x="377" y="1616"/>
                    </a:lnTo>
                    <a:lnTo>
                      <a:pt x="377" y="699"/>
                    </a:lnTo>
                    <a:lnTo>
                      <a:pt x="385" y="711"/>
                    </a:lnTo>
                    <a:lnTo>
                      <a:pt x="250" y="632"/>
                    </a:lnTo>
                    <a:lnTo>
                      <a:pt x="242" y="624"/>
                    </a:lnTo>
                    <a:lnTo>
                      <a:pt x="242" y="514"/>
                    </a:lnTo>
                    <a:lnTo>
                      <a:pt x="246" y="506"/>
                    </a:lnTo>
                    <a:lnTo>
                      <a:pt x="337" y="415"/>
                    </a:lnTo>
                    <a:lnTo>
                      <a:pt x="341" y="435"/>
                    </a:lnTo>
                    <a:lnTo>
                      <a:pt x="250" y="387"/>
                    </a:lnTo>
                    <a:lnTo>
                      <a:pt x="143" y="343"/>
                    </a:lnTo>
                    <a:lnTo>
                      <a:pt x="139" y="340"/>
                    </a:lnTo>
                    <a:lnTo>
                      <a:pt x="49" y="233"/>
                    </a:lnTo>
                    <a:lnTo>
                      <a:pt x="44" y="229"/>
                    </a:lnTo>
                    <a:lnTo>
                      <a:pt x="0" y="43"/>
                    </a:lnTo>
                    <a:lnTo>
                      <a:pt x="0" y="36"/>
                    </a:lnTo>
                    <a:lnTo>
                      <a:pt x="13" y="28"/>
                    </a:lnTo>
                    <a:lnTo>
                      <a:pt x="1330" y="0"/>
                    </a:lnTo>
                    <a:lnTo>
                      <a:pt x="1337" y="4"/>
                    </a:lnTo>
                    <a:lnTo>
                      <a:pt x="1444" y="126"/>
                    </a:lnTo>
                    <a:lnTo>
                      <a:pt x="1448" y="133"/>
                    </a:lnTo>
                    <a:lnTo>
                      <a:pt x="1448" y="25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2" name="Freeform 218"/>
              <p:cNvSpPr>
                <a:spLocks/>
              </p:cNvSpPr>
              <p:nvPr/>
            </p:nvSpPr>
            <p:spPr bwMode="auto">
              <a:xfrm>
                <a:off x="2669" y="1870"/>
                <a:ext cx="572" cy="486"/>
              </a:xfrm>
              <a:custGeom>
                <a:avLst/>
                <a:gdLst>
                  <a:gd name="T0" fmla="*/ 1423 w 2290"/>
                  <a:gd name="T1" fmla="*/ 122 h 1946"/>
                  <a:gd name="T2" fmla="*/ 1317 w 2290"/>
                  <a:gd name="T3" fmla="*/ 0 h 1946"/>
                  <a:gd name="T4" fmla="*/ 0 w 2290"/>
                  <a:gd name="T5" fmla="*/ 28 h 1946"/>
                  <a:gd name="T6" fmla="*/ 43 w 2290"/>
                  <a:gd name="T7" fmla="*/ 214 h 1946"/>
                  <a:gd name="T8" fmla="*/ 134 w 2290"/>
                  <a:gd name="T9" fmla="*/ 321 h 1946"/>
                  <a:gd name="T10" fmla="*/ 241 w 2290"/>
                  <a:gd name="T11" fmla="*/ 368 h 1946"/>
                  <a:gd name="T12" fmla="*/ 332 w 2290"/>
                  <a:gd name="T13" fmla="*/ 411 h 1946"/>
                  <a:gd name="T14" fmla="*/ 241 w 2290"/>
                  <a:gd name="T15" fmla="*/ 503 h 1946"/>
                  <a:gd name="T16" fmla="*/ 241 w 2290"/>
                  <a:gd name="T17" fmla="*/ 613 h 1946"/>
                  <a:gd name="T18" fmla="*/ 375 w 2290"/>
                  <a:gd name="T19" fmla="*/ 688 h 1946"/>
                  <a:gd name="T20" fmla="*/ 375 w 2290"/>
                  <a:gd name="T21" fmla="*/ 1605 h 1946"/>
                  <a:gd name="T22" fmla="*/ 375 w 2290"/>
                  <a:gd name="T23" fmla="*/ 1808 h 1946"/>
                  <a:gd name="T24" fmla="*/ 1909 w 2290"/>
                  <a:gd name="T25" fmla="*/ 1744 h 1946"/>
                  <a:gd name="T26" fmla="*/ 2001 w 2290"/>
                  <a:gd name="T27" fmla="*/ 1792 h 1946"/>
                  <a:gd name="T28" fmla="*/ 1879 w 2290"/>
                  <a:gd name="T29" fmla="*/ 1946 h 1946"/>
                  <a:gd name="T30" fmla="*/ 2108 w 2290"/>
                  <a:gd name="T31" fmla="*/ 1930 h 1946"/>
                  <a:gd name="T32" fmla="*/ 2211 w 2290"/>
                  <a:gd name="T33" fmla="*/ 1716 h 1946"/>
                  <a:gd name="T34" fmla="*/ 2290 w 2290"/>
                  <a:gd name="T35" fmla="*/ 1605 h 1946"/>
                  <a:gd name="T36" fmla="*/ 2290 w 2290"/>
                  <a:gd name="T37" fmla="*/ 1499 h 1946"/>
                  <a:gd name="T38" fmla="*/ 2211 w 2290"/>
                  <a:gd name="T39" fmla="*/ 1377 h 1946"/>
                  <a:gd name="T40" fmla="*/ 2151 w 2290"/>
                  <a:gd name="T41" fmla="*/ 1179 h 1946"/>
                  <a:gd name="T42" fmla="*/ 1909 w 2290"/>
                  <a:gd name="T43" fmla="*/ 1088 h 1946"/>
                  <a:gd name="T44" fmla="*/ 1803 w 2290"/>
                  <a:gd name="T45" fmla="*/ 994 h 1946"/>
                  <a:gd name="T46" fmla="*/ 1879 w 2290"/>
                  <a:gd name="T47" fmla="*/ 842 h 1946"/>
                  <a:gd name="T48" fmla="*/ 1879 w 2290"/>
                  <a:gd name="T49" fmla="*/ 720 h 1946"/>
                  <a:gd name="T50" fmla="*/ 1755 w 2290"/>
                  <a:gd name="T51" fmla="*/ 748 h 1946"/>
                  <a:gd name="T52" fmla="*/ 1665 w 2290"/>
                  <a:gd name="T53" fmla="*/ 550 h 1946"/>
                  <a:gd name="T54" fmla="*/ 1471 w 2290"/>
                  <a:gd name="T55" fmla="*/ 411 h 1946"/>
                  <a:gd name="T56" fmla="*/ 1423 w 2290"/>
                  <a:gd name="T57" fmla="*/ 246 h 1946"/>
                  <a:gd name="T58" fmla="*/ 1423 w 2290"/>
                  <a:gd name="T59" fmla="*/ 12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0" h="1946">
                    <a:moveTo>
                      <a:pt x="1423" y="122"/>
                    </a:moveTo>
                    <a:lnTo>
                      <a:pt x="1317" y="0"/>
                    </a:lnTo>
                    <a:lnTo>
                      <a:pt x="0" y="28"/>
                    </a:lnTo>
                    <a:lnTo>
                      <a:pt x="43" y="214"/>
                    </a:lnTo>
                    <a:lnTo>
                      <a:pt x="134" y="321"/>
                    </a:lnTo>
                    <a:lnTo>
                      <a:pt x="241" y="368"/>
                    </a:lnTo>
                    <a:lnTo>
                      <a:pt x="332" y="411"/>
                    </a:lnTo>
                    <a:lnTo>
                      <a:pt x="241" y="503"/>
                    </a:lnTo>
                    <a:lnTo>
                      <a:pt x="241" y="613"/>
                    </a:lnTo>
                    <a:lnTo>
                      <a:pt x="375" y="688"/>
                    </a:lnTo>
                    <a:lnTo>
                      <a:pt x="375" y="1605"/>
                    </a:lnTo>
                    <a:lnTo>
                      <a:pt x="375" y="1808"/>
                    </a:lnTo>
                    <a:lnTo>
                      <a:pt x="1909" y="1744"/>
                    </a:lnTo>
                    <a:lnTo>
                      <a:pt x="2001" y="1792"/>
                    </a:lnTo>
                    <a:lnTo>
                      <a:pt x="1879" y="1946"/>
                    </a:lnTo>
                    <a:lnTo>
                      <a:pt x="2108" y="1930"/>
                    </a:lnTo>
                    <a:lnTo>
                      <a:pt x="2211" y="1716"/>
                    </a:lnTo>
                    <a:lnTo>
                      <a:pt x="2290" y="1605"/>
                    </a:lnTo>
                    <a:lnTo>
                      <a:pt x="2290" y="1499"/>
                    </a:lnTo>
                    <a:lnTo>
                      <a:pt x="2211" y="1377"/>
                    </a:lnTo>
                    <a:lnTo>
                      <a:pt x="2151" y="1179"/>
                    </a:lnTo>
                    <a:lnTo>
                      <a:pt x="1909" y="1088"/>
                    </a:lnTo>
                    <a:lnTo>
                      <a:pt x="1803" y="994"/>
                    </a:lnTo>
                    <a:lnTo>
                      <a:pt x="1879" y="842"/>
                    </a:lnTo>
                    <a:lnTo>
                      <a:pt x="1879" y="720"/>
                    </a:lnTo>
                    <a:lnTo>
                      <a:pt x="1755" y="748"/>
                    </a:lnTo>
                    <a:lnTo>
                      <a:pt x="1665" y="550"/>
                    </a:lnTo>
                    <a:lnTo>
                      <a:pt x="1471" y="411"/>
                    </a:lnTo>
                    <a:lnTo>
                      <a:pt x="1423" y="246"/>
                    </a:lnTo>
                    <a:lnTo>
                      <a:pt x="1423" y="122"/>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3" name="Freeform 219"/>
              <p:cNvSpPr>
                <a:spLocks noEditPoints="1"/>
              </p:cNvSpPr>
              <p:nvPr/>
            </p:nvSpPr>
            <p:spPr bwMode="auto">
              <a:xfrm>
                <a:off x="2665" y="1867"/>
                <a:ext cx="579" cy="492"/>
              </a:xfrm>
              <a:custGeom>
                <a:avLst/>
                <a:gdLst>
                  <a:gd name="T0" fmla="*/ 1429 w 2314"/>
                  <a:gd name="T1" fmla="*/ 142 h 1969"/>
                  <a:gd name="T2" fmla="*/ 1330 w 2314"/>
                  <a:gd name="T3" fmla="*/ 23 h 1969"/>
                  <a:gd name="T4" fmla="*/ 25 w 2314"/>
                  <a:gd name="T5" fmla="*/ 39 h 1969"/>
                  <a:gd name="T6" fmla="*/ 64 w 2314"/>
                  <a:gd name="T7" fmla="*/ 217 h 1969"/>
                  <a:gd name="T8" fmla="*/ 150 w 2314"/>
                  <a:gd name="T9" fmla="*/ 320 h 1969"/>
                  <a:gd name="T10" fmla="*/ 349 w 2314"/>
                  <a:gd name="T11" fmla="*/ 415 h 1969"/>
                  <a:gd name="T12" fmla="*/ 353 w 2314"/>
                  <a:gd name="T13" fmla="*/ 431 h 1969"/>
                  <a:gd name="T14" fmla="*/ 266 w 2314"/>
                  <a:gd name="T15" fmla="*/ 514 h 1969"/>
                  <a:gd name="T16" fmla="*/ 257 w 2314"/>
                  <a:gd name="T17" fmla="*/ 613 h 1969"/>
                  <a:gd name="T18" fmla="*/ 400 w 2314"/>
                  <a:gd name="T19" fmla="*/ 699 h 1969"/>
                  <a:gd name="T20" fmla="*/ 400 w 2314"/>
                  <a:gd name="T21" fmla="*/ 1819 h 1969"/>
                  <a:gd name="T22" fmla="*/ 1922 w 2314"/>
                  <a:gd name="T23" fmla="*/ 1744 h 1969"/>
                  <a:gd name="T24" fmla="*/ 2018 w 2314"/>
                  <a:gd name="T25" fmla="*/ 1791 h 1969"/>
                  <a:gd name="T26" fmla="*/ 2022 w 2314"/>
                  <a:gd name="T27" fmla="*/ 1811 h 1969"/>
                  <a:gd name="T28" fmla="*/ 1892 w 2314"/>
                  <a:gd name="T29" fmla="*/ 1946 h 1969"/>
                  <a:gd name="T30" fmla="*/ 2109 w 2314"/>
                  <a:gd name="T31" fmla="*/ 1933 h 1969"/>
                  <a:gd name="T32" fmla="*/ 2291 w 2314"/>
                  <a:gd name="T33" fmla="*/ 1613 h 1969"/>
                  <a:gd name="T34" fmla="*/ 2291 w 2314"/>
                  <a:gd name="T35" fmla="*/ 1510 h 1969"/>
                  <a:gd name="T36" fmla="*/ 2215 w 2314"/>
                  <a:gd name="T37" fmla="*/ 1395 h 1969"/>
                  <a:gd name="T38" fmla="*/ 2153 w 2314"/>
                  <a:gd name="T39" fmla="*/ 1194 h 1969"/>
                  <a:gd name="T40" fmla="*/ 1919 w 2314"/>
                  <a:gd name="T41" fmla="*/ 1106 h 1969"/>
                  <a:gd name="T42" fmla="*/ 1808 w 2314"/>
                  <a:gd name="T43" fmla="*/ 1016 h 1969"/>
                  <a:gd name="T44" fmla="*/ 1804 w 2314"/>
                  <a:gd name="T45" fmla="*/ 1000 h 1969"/>
                  <a:gd name="T46" fmla="*/ 1879 w 2314"/>
                  <a:gd name="T47" fmla="*/ 853 h 1969"/>
                  <a:gd name="T48" fmla="*/ 1896 w 2314"/>
                  <a:gd name="T49" fmla="*/ 743 h 1969"/>
                  <a:gd name="T50" fmla="*/ 1765 w 2314"/>
                  <a:gd name="T51" fmla="*/ 771 h 1969"/>
                  <a:gd name="T52" fmla="*/ 1669 w 2314"/>
                  <a:gd name="T53" fmla="*/ 565 h 1969"/>
                  <a:gd name="T54" fmla="*/ 1476 w 2314"/>
                  <a:gd name="T55" fmla="*/ 435 h 1969"/>
                  <a:gd name="T56" fmla="*/ 1425 w 2314"/>
                  <a:gd name="T57" fmla="*/ 257 h 1969"/>
                  <a:gd name="T58" fmla="*/ 1448 w 2314"/>
                  <a:gd name="T59" fmla="*/ 257 h 1969"/>
                  <a:gd name="T60" fmla="*/ 1491 w 2314"/>
                  <a:gd name="T61" fmla="*/ 418 h 1969"/>
                  <a:gd name="T62" fmla="*/ 1686 w 2314"/>
                  <a:gd name="T63" fmla="*/ 553 h 1969"/>
                  <a:gd name="T64" fmla="*/ 1780 w 2314"/>
                  <a:gd name="T65" fmla="*/ 755 h 1969"/>
                  <a:gd name="T66" fmla="*/ 1887 w 2314"/>
                  <a:gd name="T67" fmla="*/ 720 h 1969"/>
                  <a:gd name="T68" fmla="*/ 1903 w 2314"/>
                  <a:gd name="T69" fmla="*/ 731 h 1969"/>
                  <a:gd name="T70" fmla="*/ 1903 w 2314"/>
                  <a:gd name="T71" fmla="*/ 857 h 1969"/>
                  <a:gd name="T72" fmla="*/ 1824 w 2314"/>
                  <a:gd name="T73" fmla="*/ 996 h 1969"/>
                  <a:gd name="T74" fmla="*/ 1926 w 2314"/>
                  <a:gd name="T75" fmla="*/ 1087 h 1969"/>
                  <a:gd name="T76" fmla="*/ 2176 w 2314"/>
                  <a:gd name="T77" fmla="*/ 1187 h 1969"/>
                  <a:gd name="T78" fmla="*/ 2310 w 2314"/>
                  <a:gd name="T79" fmla="*/ 1506 h 1969"/>
                  <a:gd name="T80" fmla="*/ 2314 w 2314"/>
                  <a:gd name="T81" fmla="*/ 1616 h 1969"/>
                  <a:gd name="T82" fmla="*/ 2235 w 2314"/>
                  <a:gd name="T83" fmla="*/ 1732 h 1969"/>
                  <a:gd name="T84" fmla="*/ 2121 w 2314"/>
                  <a:gd name="T85" fmla="*/ 1954 h 1969"/>
                  <a:gd name="T86" fmla="*/ 1887 w 2314"/>
                  <a:gd name="T87" fmla="*/ 1965 h 1969"/>
                  <a:gd name="T88" fmla="*/ 1883 w 2314"/>
                  <a:gd name="T89" fmla="*/ 1950 h 1969"/>
                  <a:gd name="T90" fmla="*/ 2006 w 2314"/>
                  <a:gd name="T91" fmla="*/ 1815 h 1969"/>
                  <a:gd name="T92" fmla="*/ 1922 w 2314"/>
                  <a:gd name="T93" fmla="*/ 1768 h 1969"/>
                  <a:gd name="T94" fmla="*/ 381 w 2314"/>
                  <a:gd name="T95" fmla="*/ 1826 h 1969"/>
                  <a:gd name="T96" fmla="*/ 377 w 2314"/>
                  <a:gd name="T97" fmla="*/ 1616 h 1969"/>
                  <a:gd name="T98" fmla="*/ 385 w 2314"/>
                  <a:gd name="T99" fmla="*/ 711 h 1969"/>
                  <a:gd name="T100" fmla="*/ 242 w 2314"/>
                  <a:gd name="T101" fmla="*/ 624 h 1969"/>
                  <a:gd name="T102" fmla="*/ 246 w 2314"/>
                  <a:gd name="T103" fmla="*/ 506 h 1969"/>
                  <a:gd name="T104" fmla="*/ 341 w 2314"/>
                  <a:gd name="T105" fmla="*/ 435 h 1969"/>
                  <a:gd name="T106" fmla="*/ 143 w 2314"/>
                  <a:gd name="T107" fmla="*/ 343 h 1969"/>
                  <a:gd name="T108" fmla="*/ 49 w 2314"/>
                  <a:gd name="T109" fmla="*/ 233 h 1969"/>
                  <a:gd name="T110" fmla="*/ 0 w 2314"/>
                  <a:gd name="T111" fmla="*/ 43 h 1969"/>
                  <a:gd name="T112" fmla="*/ 13 w 2314"/>
                  <a:gd name="T113" fmla="*/ 28 h 1969"/>
                  <a:gd name="T114" fmla="*/ 1337 w 2314"/>
                  <a:gd name="T115" fmla="*/ 4 h 1969"/>
                  <a:gd name="T116" fmla="*/ 1448 w 2314"/>
                  <a:gd name="T117" fmla="*/ 133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14" h="1969">
                    <a:moveTo>
                      <a:pt x="1425" y="133"/>
                    </a:moveTo>
                    <a:lnTo>
                      <a:pt x="1429" y="142"/>
                    </a:lnTo>
                    <a:lnTo>
                      <a:pt x="1322" y="19"/>
                    </a:lnTo>
                    <a:lnTo>
                      <a:pt x="1330" y="23"/>
                    </a:lnTo>
                    <a:lnTo>
                      <a:pt x="13" y="51"/>
                    </a:lnTo>
                    <a:lnTo>
                      <a:pt x="25" y="39"/>
                    </a:lnTo>
                    <a:lnTo>
                      <a:pt x="68" y="221"/>
                    </a:lnTo>
                    <a:lnTo>
                      <a:pt x="64" y="217"/>
                    </a:lnTo>
                    <a:lnTo>
                      <a:pt x="156" y="324"/>
                    </a:lnTo>
                    <a:lnTo>
                      <a:pt x="150" y="320"/>
                    </a:lnTo>
                    <a:lnTo>
                      <a:pt x="257" y="368"/>
                    </a:lnTo>
                    <a:lnTo>
                      <a:pt x="349" y="415"/>
                    </a:lnTo>
                    <a:lnTo>
                      <a:pt x="357" y="422"/>
                    </a:lnTo>
                    <a:lnTo>
                      <a:pt x="353" y="431"/>
                    </a:lnTo>
                    <a:lnTo>
                      <a:pt x="261" y="525"/>
                    </a:lnTo>
                    <a:lnTo>
                      <a:pt x="266" y="514"/>
                    </a:lnTo>
                    <a:lnTo>
                      <a:pt x="266" y="624"/>
                    </a:lnTo>
                    <a:lnTo>
                      <a:pt x="257" y="613"/>
                    </a:lnTo>
                    <a:lnTo>
                      <a:pt x="396" y="688"/>
                    </a:lnTo>
                    <a:lnTo>
                      <a:pt x="400" y="699"/>
                    </a:lnTo>
                    <a:lnTo>
                      <a:pt x="400" y="1616"/>
                    </a:lnTo>
                    <a:lnTo>
                      <a:pt x="400" y="1819"/>
                    </a:lnTo>
                    <a:lnTo>
                      <a:pt x="388" y="1807"/>
                    </a:lnTo>
                    <a:lnTo>
                      <a:pt x="1922" y="1744"/>
                    </a:lnTo>
                    <a:lnTo>
                      <a:pt x="1926" y="1748"/>
                    </a:lnTo>
                    <a:lnTo>
                      <a:pt x="2018" y="1791"/>
                    </a:lnTo>
                    <a:lnTo>
                      <a:pt x="2025" y="1798"/>
                    </a:lnTo>
                    <a:lnTo>
                      <a:pt x="2022" y="1811"/>
                    </a:lnTo>
                    <a:lnTo>
                      <a:pt x="1899" y="1961"/>
                    </a:lnTo>
                    <a:lnTo>
                      <a:pt x="1892" y="1946"/>
                    </a:lnTo>
                    <a:lnTo>
                      <a:pt x="2117" y="1929"/>
                    </a:lnTo>
                    <a:lnTo>
                      <a:pt x="2109" y="1933"/>
                    </a:lnTo>
                    <a:lnTo>
                      <a:pt x="2215" y="1720"/>
                    </a:lnTo>
                    <a:lnTo>
                      <a:pt x="2291" y="1613"/>
                    </a:lnTo>
                    <a:lnTo>
                      <a:pt x="2291" y="1616"/>
                    </a:lnTo>
                    <a:lnTo>
                      <a:pt x="2291" y="1510"/>
                    </a:lnTo>
                    <a:lnTo>
                      <a:pt x="2291" y="1519"/>
                    </a:lnTo>
                    <a:lnTo>
                      <a:pt x="2215" y="1395"/>
                    </a:lnTo>
                    <a:lnTo>
                      <a:pt x="2215" y="1391"/>
                    </a:lnTo>
                    <a:lnTo>
                      <a:pt x="2153" y="1194"/>
                    </a:lnTo>
                    <a:lnTo>
                      <a:pt x="2160" y="1202"/>
                    </a:lnTo>
                    <a:lnTo>
                      <a:pt x="1919" y="1106"/>
                    </a:lnTo>
                    <a:lnTo>
                      <a:pt x="1915" y="1106"/>
                    </a:lnTo>
                    <a:lnTo>
                      <a:pt x="1808" y="1016"/>
                    </a:lnTo>
                    <a:lnTo>
                      <a:pt x="1804" y="1009"/>
                    </a:lnTo>
                    <a:lnTo>
                      <a:pt x="1804" y="1000"/>
                    </a:lnTo>
                    <a:lnTo>
                      <a:pt x="1879" y="846"/>
                    </a:lnTo>
                    <a:lnTo>
                      <a:pt x="1879" y="853"/>
                    </a:lnTo>
                    <a:lnTo>
                      <a:pt x="1879" y="731"/>
                    </a:lnTo>
                    <a:lnTo>
                      <a:pt x="1896" y="743"/>
                    </a:lnTo>
                    <a:lnTo>
                      <a:pt x="1772" y="771"/>
                    </a:lnTo>
                    <a:lnTo>
                      <a:pt x="1765" y="771"/>
                    </a:lnTo>
                    <a:lnTo>
                      <a:pt x="1761" y="767"/>
                    </a:lnTo>
                    <a:lnTo>
                      <a:pt x="1669" y="565"/>
                    </a:lnTo>
                    <a:lnTo>
                      <a:pt x="1673" y="574"/>
                    </a:lnTo>
                    <a:lnTo>
                      <a:pt x="1476" y="435"/>
                    </a:lnTo>
                    <a:lnTo>
                      <a:pt x="1472" y="427"/>
                    </a:lnTo>
                    <a:lnTo>
                      <a:pt x="1425" y="257"/>
                    </a:lnTo>
                    <a:lnTo>
                      <a:pt x="1425" y="133"/>
                    </a:lnTo>
                    <a:close/>
                    <a:moveTo>
                      <a:pt x="1448" y="257"/>
                    </a:moveTo>
                    <a:lnTo>
                      <a:pt x="1448" y="253"/>
                    </a:lnTo>
                    <a:lnTo>
                      <a:pt x="1491" y="418"/>
                    </a:lnTo>
                    <a:lnTo>
                      <a:pt x="1487" y="415"/>
                    </a:lnTo>
                    <a:lnTo>
                      <a:pt x="1686" y="553"/>
                    </a:lnTo>
                    <a:lnTo>
                      <a:pt x="1690" y="557"/>
                    </a:lnTo>
                    <a:lnTo>
                      <a:pt x="1780" y="755"/>
                    </a:lnTo>
                    <a:lnTo>
                      <a:pt x="1768" y="752"/>
                    </a:lnTo>
                    <a:lnTo>
                      <a:pt x="1887" y="720"/>
                    </a:lnTo>
                    <a:lnTo>
                      <a:pt x="1899" y="720"/>
                    </a:lnTo>
                    <a:lnTo>
                      <a:pt x="1903" y="731"/>
                    </a:lnTo>
                    <a:lnTo>
                      <a:pt x="1903" y="853"/>
                    </a:lnTo>
                    <a:lnTo>
                      <a:pt x="1903" y="857"/>
                    </a:lnTo>
                    <a:lnTo>
                      <a:pt x="1828" y="1012"/>
                    </a:lnTo>
                    <a:lnTo>
                      <a:pt x="1824" y="996"/>
                    </a:lnTo>
                    <a:lnTo>
                      <a:pt x="1931" y="1087"/>
                    </a:lnTo>
                    <a:lnTo>
                      <a:pt x="1926" y="1087"/>
                    </a:lnTo>
                    <a:lnTo>
                      <a:pt x="2168" y="1178"/>
                    </a:lnTo>
                    <a:lnTo>
                      <a:pt x="2176" y="1187"/>
                    </a:lnTo>
                    <a:lnTo>
                      <a:pt x="2235" y="1384"/>
                    </a:lnTo>
                    <a:lnTo>
                      <a:pt x="2310" y="1506"/>
                    </a:lnTo>
                    <a:lnTo>
                      <a:pt x="2314" y="1510"/>
                    </a:lnTo>
                    <a:lnTo>
                      <a:pt x="2314" y="1616"/>
                    </a:lnTo>
                    <a:lnTo>
                      <a:pt x="2310" y="1625"/>
                    </a:lnTo>
                    <a:lnTo>
                      <a:pt x="2235" y="1732"/>
                    </a:lnTo>
                    <a:lnTo>
                      <a:pt x="2128" y="1946"/>
                    </a:lnTo>
                    <a:lnTo>
                      <a:pt x="2121" y="1954"/>
                    </a:lnTo>
                    <a:lnTo>
                      <a:pt x="1892" y="1969"/>
                    </a:lnTo>
                    <a:lnTo>
                      <a:pt x="1887" y="1965"/>
                    </a:lnTo>
                    <a:lnTo>
                      <a:pt x="1879" y="1961"/>
                    </a:lnTo>
                    <a:lnTo>
                      <a:pt x="1883" y="1950"/>
                    </a:lnTo>
                    <a:lnTo>
                      <a:pt x="2003" y="1795"/>
                    </a:lnTo>
                    <a:lnTo>
                      <a:pt x="2006" y="1815"/>
                    </a:lnTo>
                    <a:lnTo>
                      <a:pt x="1915" y="1768"/>
                    </a:lnTo>
                    <a:lnTo>
                      <a:pt x="1922" y="1768"/>
                    </a:lnTo>
                    <a:lnTo>
                      <a:pt x="392" y="1830"/>
                    </a:lnTo>
                    <a:lnTo>
                      <a:pt x="381" y="1826"/>
                    </a:lnTo>
                    <a:lnTo>
                      <a:pt x="377" y="1819"/>
                    </a:lnTo>
                    <a:lnTo>
                      <a:pt x="377" y="1616"/>
                    </a:lnTo>
                    <a:lnTo>
                      <a:pt x="377" y="699"/>
                    </a:lnTo>
                    <a:lnTo>
                      <a:pt x="385" y="711"/>
                    </a:lnTo>
                    <a:lnTo>
                      <a:pt x="250" y="632"/>
                    </a:lnTo>
                    <a:lnTo>
                      <a:pt x="242" y="624"/>
                    </a:lnTo>
                    <a:lnTo>
                      <a:pt x="242" y="514"/>
                    </a:lnTo>
                    <a:lnTo>
                      <a:pt x="246" y="506"/>
                    </a:lnTo>
                    <a:lnTo>
                      <a:pt x="337" y="415"/>
                    </a:lnTo>
                    <a:lnTo>
                      <a:pt x="341" y="435"/>
                    </a:lnTo>
                    <a:lnTo>
                      <a:pt x="250" y="387"/>
                    </a:lnTo>
                    <a:lnTo>
                      <a:pt x="143" y="343"/>
                    </a:lnTo>
                    <a:lnTo>
                      <a:pt x="139" y="340"/>
                    </a:lnTo>
                    <a:lnTo>
                      <a:pt x="49" y="233"/>
                    </a:lnTo>
                    <a:lnTo>
                      <a:pt x="44" y="229"/>
                    </a:lnTo>
                    <a:lnTo>
                      <a:pt x="0" y="43"/>
                    </a:lnTo>
                    <a:lnTo>
                      <a:pt x="0" y="36"/>
                    </a:lnTo>
                    <a:lnTo>
                      <a:pt x="13" y="28"/>
                    </a:lnTo>
                    <a:lnTo>
                      <a:pt x="1330" y="0"/>
                    </a:lnTo>
                    <a:lnTo>
                      <a:pt x="1337" y="4"/>
                    </a:lnTo>
                    <a:lnTo>
                      <a:pt x="1444" y="126"/>
                    </a:lnTo>
                    <a:lnTo>
                      <a:pt x="1448" y="133"/>
                    </a:lnTo>
                    <a:lnTo>
                      <a:pt x="1448" y="2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4" name="Freeform 220"/>
              <p:cNvSpPr>
                <a:spLocks/>
              </p:cNvSpPr>
              <p:nvPr/>
            </p:nvSpPr>
            <p:spPr bwMode="auto">
              <a:xfrm>
                <a:off x="2669" y="1872"/>
                <a:ext cx="569" cy="485"/>
              </a:xfrm>
              <a:custGeom>
                <a:avLst/>
                <a:gdLst>
                  <a:gd name="T0" fmla="*/ 1412 w 2278"/>
                  <a:gd name="T1" fmla="*/ 114 h 1942"/>
                  <a:gd name="T2" fmla="*/ 1416 w 2278"/>
                  <a:gd name="T3" fmla="*/ 123 h 1942"/>
                  <a:gd name="T4" fmla="*/ 1309 w 2278"/>
                  <a:gd name="T5" fmla="*/ 0 h 1942"/>
                  <a:gd name="T6" fmla="*/ 1317 w 2278"/>
                  <a:gd name="T7" fmla="*/ 4 h 1942"/>
                  <a:gd name="T8" fmla="*/ 0 w 2278"/>
                  <a:gd name="T9" fmla="*/ 32 h 1942"/>
                  <a:gd name="T10" fmla="*/ 12 w 2278"/>
                  <a:gd name="T11" fmla="*/ 20 h 1942"/>
                  <a:gd name="T12" fmla="*/ 55 w 2278"/>
                  <a:gd name="T13" fmla="*/ 202 h 1942"/>
                  <a:gd name="T14" fmla="*/ 51 w 2278"/>
                  <a:gd name="T15" fmla="*/ 198 h 1942"/>
                  <a:gd name="T16" fmla="*/ 143 w 2278"/>
                  <a:gd name="T17" fmla="*/ 305 h 1942"/>
                  <a:gd name="T18" fmla="*/ 137 w 2278"/>
                  <a:gd name="T19" fmla="*/ 301 h 1942"/>
                  <a:gd name="T20" fmla="*/ 244 w 2278"/>
                  <a:gd name="T21" fmla="*/ 349 h 1942"/>
                  <a:gd name="T22" fmla="*/ 336 w 2278"/>
                  <a:gd name="T23" fmla="*/ 396 h 1942"/>
                  <a:gd name="T24" fmla="*/ 344 w 2278"/>
                  <a:gd name="T25" fmla="*/ 403 h 1942"/>
                  <a:gd name="T26" fmla="*/ 340 w 2278"/>
                  <a:gd name="T27" fmla="*/ 412 h 1942"/>
                  <a:gd name="T28" fmla="*/ 248 w 2278"/>
                  <a:gd name="T29" fmla="*/ 506 h 1942"/>
                  <a:gd name="T30" fmla="*/ 253 w 2278"/>
                  <a:gd name="T31" fmla="*/ 495 h 1942"/>
                  <a:gd name="T32" fmla="*/ 253 w 2278"/>
                  <a:gd name="T33" fmla="*/ 605 h 1942"/>
                  <a:gd name="T34" fmla="*/ 244 w 2278"/>
                  <a:gd name="T35" fmla="*/ 594 h 1942"/>
                  <a:gd name="T36" fmla="*/ 383 w 2278"/>
                  <a:gd name="T37" fmla="*/ 669 h 1942"/>
                  <a:gd name="T38" fmla="*/ 387 w 2278"/>
                  <a:gd name="T39" fmla="*/ 680 h 1942"/>
                  <a:gd name="T40" fmla="*/ 387 w 2278"/>
                  <a:gd name="T41" fmla="*/ 1597 h 1942"/>
                  <a:gd name="T42" fmla="*/ 387 w 2278"/>
                  <a:gd name="T43" fmla="*/ 1800 h 1942"/>
                  <a:gd name="T44" fmla="*/ 375 w 2278"/>
                  <a:gd name="T45" fmla="*/ 1788 h 1942"/>
                  <a:gd name="T46" fmla="*/ 1909 w 2278"/>
                  <a:gd name="T47" fmla="*/ 1725 h 1942"/>
                  <a:gd name="T48" fmla="*/ 1913 w 2278"/>
                  <a:gd name="T49" fmla="*/ 1729 h 1942"/>
                  <a:gd name="T50" fmla="*/ 2005 w 2278"/>
                  <a:gd name="T51" fmla="*/ 1772 h 1942"/>
                  <a:gd name="T52" fmla="*/ 2012 w 2278"/>
                  <a:gd name="T53" fmla="*/ 1779 h 1942"/>
                  <a:gd name="T54" fmla="*/ 2009 w 2278"/>
                  <a:gd name="T55" fmla="*/ 1792 h 1942"/>
                  <a:gd name="T56" fmla="*/ 1886 w 2278"/>
                  <a:gd name="T57" fmla="*/ 1942 h 1942"/>
                  <a:gd name="T58" fmla="*/ 1879 w 2278"/>
                  <a:gd name="T59" fmla="*/ 1927 h 1942"/>
                  <a:gd name="T60" fmla="*/ 2104 w 2278"/>
                  <a:gd name="T61" fmla="*/ 1910 h 1942"/>
                  <a:gd name="T62" fmla="*/ 2096 w 2278"/>
                  <a:gd name="T63" fmla="*/ 1914 h 1942"/>
                  <a:gd name="T64" fmla="*/ 2202 w 2278"/>
                  <a:gd name="T65" fmla="*/ 1701 h 1942"/>
                  <a:gd name="T66" fmla="*/ 2202 w 2278"/>
                  <a:gd name="T67" fmla="*/ 1701 h 1942"/>
                  <a:gd name="T68" fmla="*/ 2278 w 2278"/>
                  <a:gd name="T69" fmla="*/ 1594 h 1942"/>
                  <a:gd name="T70" fmla="*/ 2278 w 2278"/>
                  <a:gd name="T71" fmla="*/ 1597 h 1942"/>
                  <a:gd name="T72" fmla="*/ 2278 w 2278"/>
                  <a:gd name="T73" fmla="*/ 1491 h 1942"/>
                  <a:gd name="T74" fmla="*/ 2278 w 2278"/>
                  <a:gd name="T75" fmla="*/ 1500 h 1942"/>
                  <a:gd name="T76" fmla="*/ 2202 w 2278"/>
                  <a:gd name="T77" fmla="*/ 1376 h 1942"/>
                  <a:gd name="T78" fmla="*/ 2202 w 2278"/>
                  <a:gd name="T79" fmla="*/ 1372 h 1942"/>
                  <a:gd name="T80" fmla="*/ 2140 w 2278"/>
                  <a:gd name="T81" fmla="*/ 1175 h 1942"/>
                  <a:gd name="T82" fmla="*/ 2147 w 2278"/>
                  <a:gd name="T83" fmla="*/ 1183 h 1942"/>
                  <a:gd name="T84" fmla="*/ 1906 w 2278"/>
                  <a:gd name="T85" fmla="*/ 1087 h 1942"/>
                  <a:gd name="T86" fmla="*/ 1902 w 2278"/>
                  <a:gd name="T87" fmla="*/ 1087 h 1942"/>
                  <a:gd name="T88" fmla="*/ 1795 w 2278"/>
                  <a:gd name="T89" fmla="*/ 997 h 1942"/>
                  <a:gd name="T90" fmla="*/ 1791 w 2278"/>
                  <a:gd name="T91" fmla="*/ 990 h 1942"/>
                  <a:gd name="T92" fmla="*/ 1791 w 2278"/>
                  <a:gd name="T93" fmla="*/ 981 h 1942"/>
                  <a:gd name="T94" fmla="*/ 1866 w 2278"/>
                  <a:gd name="T95" fmla="*/ 827 h 1942"/>
                  <a:gd name="T96" fmla="*/ 1866 w 2278"/>
                  <a:gd name="T97" fmla="*/ 834 h 1942"/>
                  <a:gd name="T98" fmla="*/ 1866 w 2278"/>
                  <a:gd name="T99" fmla="*/ 712 h 1942"/>
                  <a:gd name="T100" fmla="*/ 1883 w 2278"/>
                  <a:gd name="T101" fmla="*/ 724 h 1942"/>
                  <a:gd name="T102" fmla="*/ 1759 w 2278"/>
                  <a:gd name="T103" fmla="*/ 752 h 1942"/>
                  <a:gd name="T104" fmla="*/ 1752 w 2278"/>
                  <a:gd name="T105" fmla="*/ 752 h 1942"/>
                  <a:gd name="T106" fmla="*/ 1748 w 2278"/>
                  <a:gd name="T107" fmla="*/ 748 h 1942"/>
                  <a:gd name="T108" fmla="*/ 1656 w 2278"/>
                  <a:gd name="T109" fmla="*/ 546 h 1942"/>
                  <a:gd name="T110" fmla="*/ 1660 w 2278"/>
                  <a:gd name="T111" fmla="*/ 555 h 1942"/>
                  <a:gd name="T112" fmla="*/ 1463 w 2278"/>
                  <a:gd name="T113" fmla="*/ 416 h 1942"/>
                  <a:gd name="T114" fmla="*/ 1459 w 2278"/>
                  <a:gd name="T115" fmla="*/ 408 h 1942"/>
                  <a:gd name="T116" fmla="*/ 1412 w 2278"/>
                  <a:gd name="T117" fmla="*/ 238 h 1942"/>
                  <a:gd name="T118" fmla="*/ 1412 w 2278"/>
                  <a:gd name="T119" fmla="*/ 238 h 1942"/>
                  <a:gd name="T120" fmla="*/ 1412 w 2278"/>
                  <a:gd name="T121" fmla="*/ 114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8" h="1942">
                    <a:moveTo>
                      <a:pt x="1412" y="114"/>
                    </a:moveTo>
                    <a:lnTo>
                      <a:pt x="1416" y="123"/>
                    </a:lnTo>
                    <a:lnTo>
                      <a:pt x="1309" y="0"/>
                    </a:lnTo>
                    <a:lnTo>
                      <a:pt x="1317" y="4"/>
                    </a:lnTo>
                    <a:lnTo>
                      <a:pt x="0" y="32"/>
                    </a:lnTo>
                    <a:lnTo>
                      <a:pt x="12" y="20"/>
                    </a:lnTo>
                    <a:lnTo>
                      <a:pt x="55" y="202"/>
                    </a:lnTo>
                    <a:lnTo>
                      <a:pt x="51" y="198"/>
                    </a:lnTo>
                    <a:lnTo>
                      <a:pt x="143" y="305"/>
                    </a:lnTo>
                    <a:lnTo>
                      <a:pt x="137" y="301"/>
                    </a:lnTo>
                    <a:lnTo>
                      <a:pt x="244" y="349"/>
                    </a:lnTo>
                    <a:lnTo>
                      <a:pt x="336" y="396"/>
                    </a:lnTo>
                    <a:lnTo>
                      <a:pt x="344" y="403"/>
                    </a:lnTo>
                    <a:lnTo>
                      <a:pt x="340" y="412"/>
                    </a:lnTo>
                    <a:lnTo>
                      <a:pt x="248" y="506"/>
                    </a:lnTo>
                    <a:lnTo>
                      <a:pt x="253" y="495"/>
                    </a:lnTo>
                    <a:lnTo>
                      <a:pt x="253" y="605"/>
                    </a:lnTo>
                    <a:lnTo>
                      <a:pt x="244" y="594"/>
                    </a:lnTo>
                    <a:lnTo>
                      <a:pt x="383" y="669"/>
                    </a:lnTo>
                    <a:lnTo>
                      <a:pt x="387" y="680"/>
                    </a:lnTo>
                    <a:lnTo>
                      <a:pt x="387" y="1597"/>
                    </a:lnTo>
                    <a:lnTo>
                      <a:pt x="387" y="1800"/>
                    </a:lnTo>
                    <a:lnTo>
                      <a:pt x="375" y="1788"/>
                    </a:lnTo>
                    <a:lnTo>
                      <a:pt x="1909" y="1725"/>
                    </a:lnTo>
                    <a:lnTo>
                      <a:pt x="1913" y="1729"/>
                    </a:lnTo>
                    <a:lnTo>
                      <a:pt x="2005" y="1772"/>
                    </a:lnTo>
                    <a:lnTo>
                      <a:pt x="2012" y="1779"/>
                    </a:lnTo>
                    <a:lnTo>
                      <a:pt x="2009" y="1792"/>
                    </a:lnTo>
                    <a:lnTo>
                      <a:pt x="1886" y="1942"/>
                    </a:lnTo>
                    <a:lnTo>
                      <a:pt x="1879" y="1927"/>
                    </a:lnTo>
                    <a:lnTo>
                      <a:pt x="2104" y="1910"/>
                    </a:lnTo>
                    <a:lnTo>
                      <a:pt x="2096" y="1914"/>
                    </a:lnTo>
                    <a:lnTo>
                      <a:pt x="2202" y="1701"/>
                    </a:lnTo>
                    <a:lnTo>
                      <a:pt x="2202" y="1701"/>
                    </a:lnTo>
                    <a:lnTo>
                      <a:pt x="2278" y="1594"/>
                    </a:lnTo>
                    <a:lnTo>
                      <a:pt x="2278" y="1597"/>
                    </a:lnTo>
                    <a:lnTo>
                      <a:pt x="2278" y="1491"/>
                    </a:lnTo>
                    <a:lnTo>
                      <a:pt x="2278" y="1500"/>
                    </a:lnTo>
                    <a:lnTo>
                      <a:pt x="2202" y="1376"/>
                    </a:lnTo>
                    <a:lnTo>
                      <a:pt x="2202" y="1372"/>
                    </a:lnTo>
                    <a:lnTo>
                      <a:pt x="2140" y="1175"/>
                    </a:lnTo>
                    <a:lnTo>
                      <a:pt x="2147" y="1183"/>
                    </a:lnTo>
                    <a:lnTo>
                      <a:pt x="1906" y="1087"/>
                    </a:lnTo>
                    <a:lnTo>
                      <a:pt x="1902" y="1087"/>
                    </a:lnTo>
                    <a:lnTo>
                      <a:pt x="1795" y="997"/>
                    </a:lnTo>
                    <a:lnTo>
                      <a:pt x="1791" y="990"/>
                    </a:lnTo>
                    <a:lnTo>
                      <a:pt x="1791" y="981"/>
                    </a:lnTo>
                    <a:lnTo>
                      <a:pt x="1866" y="827"/>
                    </a:lnTo>
                    <a:lnTo>
                      <a:pt x="1866" y="834"/>
                    </a:lnTo>
                    <a:lnTo>
                      <a:pt x="1866" y="712"/>
                    </a:lnTo>
                    <a:lnTo>
                      <a:pt x="1883" y="724"/>
                    </a:lnTo>
                    <a:lnTo>
                      <a:pt x="1759" y="752"/>
                    </a:lnTo>
                    <a:lnTo>
                      <a:pt x="1752" y="752"/>
                    </a:lnTo>
                    <a:lnTo>
                      <a:pt x="1748" y="748"/>
                    </a:lnTo>
                    <a:lnTo>
                      <a:pt x="1656" y="546"/>
                    </a:lnTo>
                    <a:lnTo>
                      <a:pt x="1660" y="555"/>
                    </a:lnTo>
                    <a:lnTo>
                      <a:pt x="1463" y="416"/>
                    </a:lnTo>
                    <a:lnTo>
                      <a:pt x="1459" y="408"/>
                    </a:lnTo>
                    <a:lnTo>
                      <a:pt x="1412" y="238"/>
                    </a:lnTo>
                    <a:lnTo>
                      <a:pt x="1412" y="238"/>
                    </a:lnTo>
                    <a:lnTo>
                      <a:pt x="1412" y="11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5" name="Freeform 221"/>
              <p:cNvSpPr>
                <a:spLocks/>
              </p:cNvSpPr>
              <p:nvPr/>
            </p:nvSpPr>
            <p:spPr bwMode="auto">
              <a:xfrm>
                <a:off x="2665" y="1867"/>
                <a:ext cx="579" cy="492"/>
              </a:xfrm>
              <a:custGeom>
                <a:avLst/>
                <a:gdLst>
                  <a:gd name="T0" fmla="*/ 1448 w 2314"/>
                  <a:gd name="T1" fmla="*/ 257 h 1969"/>
                  <a:gd name="T2" fmla="*/ 1448 w 2314"/>
                  <a:gd name="T3" fmla="*/ 253 h 1969"/>
                  <a:gd name="T4" fmla="*/ 1491 w 2314"/>
                  <a:gd name="T5" fmla="*/ 418 h 1969"/>
                  <a:gd name="T6" fmla="*/ 1487 w 2314"/>
                  <a:gd name="T7" fmla="*/ 415 h 1969"/>
                  <a:gd name="T8" fmla="*/ 1686 w 2314"/>
                  <a:gd name="T9" fmla="*/ 553 h 1969"/>
                  <a:gd name="T10" fmla="*/ 1690 w 2314"/>
                  <a:gd name="T11" fmla="*/ 557 h 1969"/>
                  <a:gd name="T12" fmla="*/ 1780 w 2314"/>
                  <a:gd name="T13" fmla="*/ 755 h 1969"/>
                  <a:gd name="T14" fmla="*/ 1768 w 2314"/>
                  <a:gd name="T15" fmla="*/ 752 h 1969"/>
                  <a:gd name="T16" fmla="*/ 1887 w 2314"/>
                  <a:gd name="T17" fmla="*/ 720 h 1969"/>
                  <a:gd name="T18" fmla="*/ 1899 w 2314"/>
                  <a:gd name="T19" fmla="*/ 720 h 1969"/>
                  <a:gd name="T20" fmla="*/ 1903 w 2314"/>
                  <a:gd name="T21" fmla="*/ 731 h 1969"/>
                  <a:gd name="T22" fmla="*/ 1903 w 2314"/>
                  <a:gd name="T23" fmla="*/ 853 h 1969"/>
                  <a:gd name="T24" fmla="*/ 1903 w 2314"/>
                  <a:gd name="T25" fmla="*/ 857 h 1969"/>
                  <a:gd name="T26" fmla="*/ 1828 w 2314"/>
                  <a:gd name="T27" fmla="*/ 1012 h 1969"/>
                  <a:gd name="T28" fmla="*/ 1824 w 2314"/>
                  <a:gd name="T29" fmla="*/ 996 h 1969"/>
                  <a:gd name="T30" fmla="*/ 1931 w 2314"/>
                  <a:gd name="T31" fmla="*/ 1087 h 1969"/>
                  <a:gd name="T32" fmla="*/ 1926 w 2314"/>
                  <a:gd name="T33" fmla="*/ 1087 h 1969"/>
                  <a:gd name="T34" fmla="*/ 2168 w 2314"/>
                  <a:gd name="T35" fmla="*/ 1178 h 1969"/>
                  <a:gd name="T36" fmla="*/ 2176 w 2314"/>
                  <a:gd name="T37" fmla="*/ 1187 h 1969"/>
                  <a:gd name="T38" fmla="*/ 2235 w 2314"/>
                  <a:gd name="T39" fmla="*/ 1384 h 1969"/>
                  <a:gd name="T40" fmla="*/ 2235 w 2314"/>
                  <a:gd name="T41" fmla="*/ 1384 h 1969"/>
                  <a:gd name="T42" fmla="*/ 2310 w 2314"/>
                  <a:gd name="T43" fmla="*/ 1506 h 1969"/>
                  <a:gd name="T44" fmla="*/ 2314 w 2314"/>
                  <a:gd name="T45" fmla="*/ 1510 h 1969"/>
                  <a:gd name="T46" fmla="*/ 2314 w 2314"/>
                  <a:gd name="T47" fmla="*/ 1616 h 1969"/>
                  <a:gd name="T48" fmla="*/ 2310 w 2314"/>
                  <a:gd name="T49" fmla="*/ 1625 h 1969"/>
                  <a:gd name="T50" fmla="*/ 2235 w 2314"/>
                  <a:gd name="T51" fmla="*/ 1732 h 1969"/>
                  <a:gd name="T52" fmla="*/ 2235 w 2314"/>
                  <a:gd name="T53" fmla="*/ 1732 h 1969"/>
                  <a:gd name="T54" fmla="*/ 2128 w 2314"/>
                  <a:gd name="T55" fmla="*/ 1946 h 1969"/>
                  <a:gd name="T56" fmla="*/ 2121 w 2314"/>
                  <a:gd name="T57" fmla="*/ 1954 h 1969"/>
                  <a:gd name="T58" fmla="*/ 1892 w 2314"/>
                  <a:gd name="T59" fmla="*/ 1969 h 1969"/>
                  <a:gd name="T60" fmla="*/ 1887 w 2314"/>
                  <a:gd name="T61" fmla="*/ 1965 h 1969"/>
                  <a:gd name="T62" fmla="*/ 1879 w 2314"/>
                  <a:gd name="T63" fmla="*/ 1961 h 1969"/>
                  <a:gd name="T64" fmla="*/ 1883 w 2314"/>
                  <a:gd name="T65" fmla="*/ 1950 h 1969"/>
                  <a:gd name="T66" fmla="*/ 2003 w 2314"/>
                  <a:gd name="T67" fmla="*/ 1795 h 1969"/>
                  <a:gd name="T68" fmla="*/ 2006 w 2314"/>
                  <a:gd name="T69" fmla="*/ 1815 h 1969"/>
                  <a:gd name="T70" fmla="*/ 1915 w 2314"/>
                  <a:gd name="T71" fmla="*/ 1768 h 1969"/>
                  <a:gd name="T72" fmla="*/ 1922 w 2314"/>
                  <a:gd name="T73" fmla="*/ 1768 h 1969"/>
                  <a:gd name="T74" fmla="*/ 392 w 2314"/>
                  <a:gd name="T75" fmla="*/ 1830 h 1969"/>
                  <a:gd name="T76" fmla="*/ 381 w 2314"/>
                  <a:gd name="T77" fmla="*/ 1826 h 1969"/>
                  <a:gd name="T78" fmla="*/ 377 w 2314"/>
                  <a:gd name="T79" fmla="*/ 1819 h 1969"/>
                  <a:gd name="T80" fmla="*/ 377 w 2314"/>
                  <a:gd name="T81" fmla="*/ 1616 h 1969"/>
                  <a:gd name="T82" fmla="*/ 377 w 2314"/>
                  <a:gd name="T83" fmla="*/ 699 h 1969"/>
                  <a:gd name="T84" fmla="*/ 385 w 2314"/>
                  <a:gd name="T85" fmla="*/ 711 h 1969"/>
                  <a:gd name="T86" fmla="*/ 250 w 2314"/>
                  <a:gd name="T87" fmla="*/ 632 h 1969"/>
                  <a:gd name="T88" fmla="*/ 242 w 2314"/>
                  <a:gd name="T89" fmla="*/ 624 h 1969"/>
                  <a:gd name="T90" fmla="*/ 242 w 2314"/>
                  <a:gd name="T91" fmla="*/ 514 h 1969"/>
                  <a:gd name="T92" fmla="*/ 246 w 2314"/>
                  <a:gd name="T93" fmla="*/ 506 h 1969"/>
                  <a:gd name="T94" fmla="*/ 337 w 2314"/>
                  <a:gd name="T95" fmla="*/ 415 h 1969"/>
                  <a:gd name="T96" fmla="*/ 341 w 2314"/>
                  <a:gd name="T97" fmla="*/ 435 h 1969"/>
                  <a:gd name="T98" fmla="*/ 250 w 2314"/>
                  <a:gd name="T99" fmla="*/ 387 h 1969"/>
                  <a:gd name="T100" fmla="*/ 143 w 2314"/>
                  <a:gd name="T101" fmla="*/ 343 h 1969"/>
                  <a:gd name="T102" fmla="*/ 139 w 2314"/>
                  <a:gd name="T103" fmla="*/ 340 h 1969"/>
                  <a:gd name="T104" fmla="*/ 49 w 2314"/>
                  <a:gd name="T105" fmla="*/ 233 h 1969"/>
                  <a:gd name="T106" fmla="*/ 44 w 2314"/>
                  <a:gd name="T107" fmla="*/ 229 h 1969"/>
                  <a:gd name="T108" fmla="*/ 0 w 2314"/>
                  <a:gd name="T109" fmla="*/ 43 h 1969"/>
                  <a:gd name="T110" fmla="*/ 0 w 2314"/>
                  <a:gd name="T111" fmla="*/ 36 h 1969"/>
                  <a:gd name="T112" fmla="*/ 13 w 2314"/>
                  <a:gd name="T113" fmla="*/ 28 h 1969"/>
                  <a:gd name="T114" fmla="*/ 1330 w 2314"/>
                  <a:gd name="T115" fmla="*/ 0 h 1969"/>
                  <a:gd name="T116" fmla="*/ 1337 w 2314"/>
                  <a:gd name="T117" fmla="*/ 4 h 1969"/>
                  <a:gd name="T118" fmla="*/ 1444 w 2314"/>
                  <a:gd name="T119" fmla="*/ 126 h 1969"/>
                  <a:gd name="T120" fmla="*/ 1448 w 2314"/>
                  <a:gd name="T121" fmla="*/ 133 h 1969"/>
                  <a:gd name="T122" fmla="*/ 1448 w 2314"/>
                  <a:gd name="T123" fmla="*/ 257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4" h="1969">
                    <a:moveTo>
                      <a:pt x="1448" y="257"/>
                    </a:moveTo>
                    <a:lnTo>
                      <a:pt x="1448" y="253"/>
                    </a:lnTo>
                    <a:lnTo>
                      <a:pt x="1491" y="418"/>
                    </a:lnTo>
                    <a:lnTo>
                      <a:pt x="1487" y="415"/>
                    </a:lnTo>
                    <a:lnTo>
                      <a:pt x="1686" y="553"/>
                    </a:lnTo>
                    <a:lnTo>
                      <a:pt x="1690" y="557"/>
                    </a:lnTo>
                    <a:lnTo>
                      <a:pt x="1780" y="755"/>
                    </a:lnTo>
                    <a:lnTo>
                      <a:pt x="1768" y="752"/>
                    </a:lnTo>
                    <a:lnTo>
                      <a:pt x="1887" y="720"/>
                    </a:lnTo>
                    <a:lnTo>
                      <a:pt x="1899" y="720"/>
                    </a:lnTo>
                    <a:lnTo>
                      <a:pt x="1903" y="731"/>
                    </a:lnTo>
                    <a:lnTo>
                      <a:pt x="1903" y="853"/>
                    </a:lnTo>
                    <a:lnTo>
                      <a:pt x="1903" y="857"/>
                    </a:lnTo>
                    <a:lnTo>
                      <a:pt x="1828" y="1012"/>
                    </a:lnTo>
                    <a:lnTo>
                      <a:pt x="1824" y="996"/>
                    </a:lnTo>
                    <a:lnTo>
                      <a:pt x="1931" y="1087"/>
                    </a:lnTo>
                    <a:lnTo>
                      <a:pt x="1926" y="1087"/>
                    </a:lnTo>
                    <a:lnTo>
                      <a:pt x="2168" y="1178"/>
                    </a:lnTo>
                    <a:lnTo>
                      <a:pt x="2176" y="1187"/>
                    </a:lnTo>
                    <a:lnTo>
                      <a:pt x="2235" y="1384"/>
                    </a:lnTo>
                    <a:lnTo>
                      <a:pt x="2235" y="1384"/>
                    </a:lnTo>
                    <a:lnTo>
                      <a:pt x="2310" y="1506"/>
                    </a:lnTo>
                    <a:lnTo>
                      <a:pt x="2314" y="1510"/>
                    </a:lnTo>
                    <a:lnTo>
                      <a:pt x="2314" y="1616"/>
                    </a:lnTo>
                    <a:lnTo>
                      <a:pt x="2310" y="1625"/>
                    </a:lnTo>
                    <a:lnTo>
                      <a:pt x="2235" y="1732"/>
                    </a:lnTo>
                    <a:lnTo>
                      <a:pt x="2235" y="1732"/>
                    </a:lnTo>
                    <a:lnTo>
                      <a:pt x="2128" y="1946"/>
                    </a:lnTo>
                    <a:lnTo>
                      <a:pt x="2121" y="1954"/>
                    </a:lnTo>
                    <a:lnTo>
                      <a:pt x="1892" y="1969"/>
                    </a:lnTo>
                    <a:lnTo>
                      <a:pt x="1887" y="1965"/>
                    </a:lnTo>
                    <a:lnTo>
                      <a:pt x="1879" y="1961"/>
                    </a:lnTo>
                    <a:lnTo>
                      <a:pt x="1883" y="1950"/>
                    </a:lnTo>
                    <a:lnTo>
                      <a:pt x="2003" y="1795"/>
                    </a:lnTo>
                    <a:lnTo>
                      <a:pt x="2006" y="1815"/>
                    </a:lnTo>
                    <a:lnTo>
                      <a:pt x="1915" y="1768"/>
                    </a:lnTo>
                    <a:lnTo>
                      <a:pt x="1922" y="1768"/>
                    </a:lnTo>
                    <a:lnTo>
                      <a:pt x="392" y="1830"/>
                    </a:lnTo>
                    <a:lnTo>
                      <a:pt x="381" y="1826"/>
                    </a:lnTo>
                    <a:lnTo>
                      <a:pt x="377" y="1819"/>
                    </a:lnTo>
                    <a:lnTo>
                      <a:pt x="377" y="1616"/>
                    </a:lnTo>
                    <a:lnTo>
                      <a:pt x="377" y="699"/>
                    </a:lnTo>
                    <a:lnTo>
                      <a:pt x="385" y="711"/>
                    </a:lnTo>
                    <a:lnTo>
                      <a:pt x="250" y="632"/>
                    </a:lnTo>
                    <a:lnTo>
                      <a:pt x="242" y="624"/>
                    </a:lnTo>
                    <a:lnTo>
                      <a:pt x="242" y="514"/>
                    </a:lnTo>
                    <a:lnTo>
                      <a:pt x="246" y="506"/>
                    </a:lnTo>
                    <a:lnTo>
                      <a:pt x="337" y="415"/>
                    </a:lnTo>
                    <a:lnTo>
                      <a:pt x="341" y="435"/>
                    </a:lnTo>
                    <a:lnTo>
                      <a:pt x="250" y="387"/>
                    </a:lnTo>
                    <a:lnTo>
                      <a:pt x="143" y="343"/>
                    </a:lnTo>
                    <a:lnTo>
                      <a:pt x="139" y="340"/>
                    </a:lnTo>
                    <a:lnTo>
                      <a:pt x="49" y="233"/>
                    </a:lnTo>
                    <a:lnTo>
                      <a:pt x="44" y="229"/>
                    </a:lnTo>
                    <a:lnTo>
                      <a:pt x="0" y="43"/>
                    </a:lnTo>
                    <a:lnTo>
                      <a:pt x="0" y="36"/>
                    </a:lnTo>
                    <a:lnTo>
                      <a:pt x="13" y="28"/>
                    </a:lnTo>
                    <a:lnTo>
                      <a:pt x="1330" y="0"/>
                    </a:lnTo>
                    <a:lnTo>
                      <a:pt x="1337" y="4"/>
                    </a:lnTo>
                    <a:lnTo>
                      <a:pt x="1444" y="126"/>
                    </a:lnTo>
                    <a:lnTo>
                      <a:pt x="1448" y="133"/>
                    </a:lnTo>
                    <a:lnTo>
                      <a:pt x="1448" y="25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6" name="Freeform 222"/>
              <p:cNvSpPr>
                <a:spLocks/>
              </p:cNvSpPr>
              <p:nvPr/>
            </p:nvSpPr>
            <p:spPr bwMode="auto">
              <a:xfrm>
                <a:off x="2763" y="2307"/>
                <a:ext cx="433" cy="378"/>
              </a:xfrm>
              <a:custGeom>
                <a:avLst/>
                <a:gdLst>
                  <a:gd name="T0" fmla="*/ 1733 w 1733"/>
                  <a:gd name="T1" fmla="*/ 182 h 1515"/>
                  <a:gd name="T2" fmla="*/ 1504 w 1733"/>
                  <a:gd name="T3" fmla="*/ 198 h 1515"/>
                  <a:gd name="T4" fmla="*/ 1626 w 1733"/>
                  <a:gd name="T5" fmla="*/ 44 h 1515"/>
                  <a:gd name="T6" fmla="*/ 1534 w 1733"/>
                  <a:gd name="T7" fmla="*/ 0 h 1515"/>
                  <a:gd name="T8" fmla="*/ 0 w 1733"/>
                  <a:gd name="T9" fmla="*/ 60 h 1515"/>
                  <a:gd name="T10" fmla="*/ 60 w 1733"/>
                  <a:gd name="T11" fmla="*/ 502 h 1515"/>
                  <a:gd name="T12" fmla="*/ 60 w 1733"/>
                  <a:gd name="T13" fmla="*/ 1254 h 1515"/>
                  <a:gd name="T14" fmla="*/ 242 w 1733"/>
                  <a:gd name="T15" fmla="*/ 1297 h 1515"/>
                  <a:gd name="T16" fmla="*/ 242 w 1733"/>
                  <a:gd name="T17" fmla="*/ 1515 h 1515"/>
                  <a:gd name="T18" fmla="*/ 1290 w 1733"/>
                  <a:gd name="T19" fmla="*/ 1451 h 1515"/>
                  <a:gd name="T20" fmla="*/ 1290 w 1733"/>
                  <a:gd name="T21" fmla="*/ 1297 h 1515"/>
                  <a:gd name="T22" fmla="*/ 1290 w 1733"/>
                  <a:gd name="T23" fmla="*/ 1100 h 1515"/>
                  <a:gd name="T24" fmla="*/ 1455 w 1733"/>
                  <a:gd name="T25" fmla="*/ 886 h 1515"/>
                  <a:gd name="T26" fmla="*/ 1534 w 1733"/>
                  <a:gd name="T27" fmla="*/ 656 h 1515"/>
                  <a:gd name="T28" fmla="*/ 1626 w 1733"/>
                  <a:gd name="T29" fmla="*/ 594 h 1515"/>
                  <a:gd name="T30" fmla="*/ 1626 w 1733"/>
                  <a:gd name="T31" fmla="*/ 474 h 1515"/>
                  <a:gd name="T32" fmla="*/ 1733 w 1733"/>
                  <a:gd name="T33" fmla="*/ 182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3" h="1515">
                    <a:moveTo>
                      <a:pt x="1733" y="182"/>
                    </a:moveTo>
                    <a:lnTo>
                      <a:pt x="1504" y="198"/>
                    </a:lnTo>
                    <a:lnTo>
                      <a:pt x="1626" y="44"/>
                    </a:lnTo>
                    <a:lnTo>
                      <a:pt x="1534" y="0"/>
                    </a:lnTo>
                    <a:lnTo>
                      <a:pt x="0" y="60"/>
                    </a:lnTo>
                    <a:lnTo>
                      <a:pt x="60" y="502"/>
                    </a:lnTo>
                    <a:lnTo>
                      <a:pt x="60" y="1254"/>
                    </a:lnTo>
                    <a:lnTo>
                      <a:pt x="242" y="1297"/>
                    </a:lnTo>
                    <a:lnTo>
                      <a:pt x="242" y="1515"/>
                    </a:lnTo>
                    <a:lnTo>
                      <a:pt x="1290" y="1451"/>
                    </a:lnTo>
                    <a:lnTo>
                      <a:pt x="1290" y="1297"/>
                    </a:lnTo>
                    <a:lnTo>
                      <a:pt x="1290" y="1100"/>
                    </a:lnTo>
                    <a:lnTo>
                      <a:pt x="1455" y="886"/>
                    </a:lnTo>
                    <a:lnTo>
                      <a:pt x="1534" y="656"/>
                    </a:lnTo>
                    <a:lnTo>
                      <a:pt x="1626" y="594"/>
                    </a:lnTo>
                    <a:lnTo>
                      <a:pt x="1626" y="474"/>
                    </a:lnTo>
                    <a:lnTo>
                      <a:pt x="1733" y="182"/>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7" name="Freeform 223"/>
              <p:cNvSpPr>
                <a:spLocks noEditPoints="1"/>
              </p:cNvSpPr>
              <p:nvPr/>
            </p:nvSpPr>
            <p:spPr bwMode="auto">
              <a:xfrm>
                <a:off x="2760" y="2304"/>
                <a:ext cx="438" cy="385"/>
              </a:xfrm>
              <a:custGeom>
                <a:avLst/>
                <a:gdLst>
                  <a:gd name="T0" fmla="*/ 1744 w 1751"/>
                  <a:gd name="T1" fmla="*/ 206 h 1538"/>
                  <a:gd name="T2" fmla="*/ 1502 w 1751"/>
                  <a:gd name="T3" fmla="*/ 213 h 1538"/>
                  <a:gd name="T4" fmla="*/ 1625 w 1751"/>
                  <a:gd name="T5" fmla="*/ 47 h 1538"/>
                  <a:gd name="T6" fmla="*/ 1538 w 1751"/>
                  <a:gd name="T7" fmla="*/ 20 h 1538"/>
                  <a:gd name="T8" fmla="*/ 11 w 1751"/>
                  <a:gd name="T9" fmla="*/ 82 h 1538"/>
                  <a:gd name="T10" fmla="*/ 82 w 1751"/>
                  <a:gd name="T11" fmla="*/ 513 h 1538"/>
                  <a:gd name="T12" fmla="*/ 75 w 1751"/>
                  <a:gd name="T13" fmla="*/ 1254 h 1538"/>
                  <a:gd name="T14" fmla="*/ 260 w 1751"/>
                  <a:gd name="T15" fmla="*/ 1304 h 1538"/>
                  <a:gd name="T16" fmla="*/ 264 w 1751"/>
                  <a:gd name="T17" fmla="*/ 1526 h 1538"/>
                  <a:gd name="T18" fmla="*/ 1301 w 1751"/>
                  <a:gd name="T19" fmla="*/ 1451 h 1538"/>
                  <a:gd name="T20" fmla="*/ 1288 w 1751"/>
                  <a:gd name="T21" fmla="*/ 1308 h 1538"/>
                  <a:gd name="T22" fmla="*/ 1292 w 1751"/>
                  <a:gd name="T23" fmla="*/ 1104 h 1538"/>
                  <a:gd name="T24" fmla="*/ 1459 w 1751"/>
                  <a:gd name="T25" fmla="*/ 894 h 1538"/>
                  <a:gd name="T26" fmla="*/ 1538 w 1751"/>
                  <a:gd name="T27" fmla="*/ 656 h 1538"/>
                  <a:gd name="T28" fmla="*/ 1625 w 1751"/>
                  <a:gd name="T29" fmla="*/ 605 h 1538"/>
                  <a:gd name="T30" fmla="*/ 1625 w 1751"/>
                  <a:gd name="T31" fmla="*/ 482 h 1538"/>
                  <a:gd name="T32" fmla="*/ 1648 w 1751"/>
                  <a:gd name="T33" fmla="*/ 490 h 1538"/>
                  <a:gd name="T34" fmla="*/ 1648 w 1751"/>
                  <a:gd name="T35" fmla="*/ 605 h 1538"/>
                  <a:gd name="T36" fmla="*/ 1550 w 1751"/>
                  <a:gd name="T37" fmla="*/ 676 h 1538"/>
                  <a:gd name="T38" fmla="*/ 1479 w 1751"/>
                  <a:gd name="T39" fmla="*/ 901 h 1538"/>
                  <a:gd name="T40" fmla="*/ 1312 w 1751"/>
                  <a:gd name="T41" fmla="*/ 1119 h 1538"/>
                  <a:gd name="T42" fmla="*/ 1312 w 1751"/>
                  <a:gd name="T43" fmla="*/ 1308 h 1538"/>
                  <a:gd name="T44" fmla="*/ 1309 w 1751"/>
                  <a:gd name="T45" fmla="*/ 1471 h 1538"/>
                  <a:gd name="T46" fmla="*/ 253 w 1751"/>
                  <a:gd name="T47" fmla="*/ 1538 h 1538"/>
                  <a:gd name="T48" fmla="*/ 240 w 1751"/>
                  <a:gd name="T49" fmla="*/ 1526 h 1538"/>
                  <a:gd name="T50" fmla="*/ 249 w 1751"/>
                  <a:gd name="T51" fmla="*/ 1321 h 1538"/>
                  <a:gd name="T52" fmla="*/ 62 w 1751"/>
                  <a:gd name="T53" fmla="*/ 1273 h 1538"/>
                  <a:gd name="T54" fmla="*/ 58 w 1751"/>
                  <a:gd name="T55" fmla="*/ 517 h 1538"/>
                  <a:gd name="T56" fmla="*/ 0 w 1751"/>
                  <a:gd name="T57" fmla="*/ 63 h 1538"/>
                  <a:gd name="T58" fmla="*/ 1545 w 1751"/>
                  <a:gd name="T59" fmla="*/ 0 h 1538"/>
                  <a:gd name="T60" fmla="*/ 1641 w 1751"/>
                  <a:gd name="T61" fmla="*/ 47 h 1538"/>
                  <a:gd name="T62" fmla="*/ 1644 w 1751"/>
                  <a:gd name="T63" fmla="*/ 63 h 1538"/>
                  <a:gd name="T64" fmla="*/ 1515 w 1751"/>
                  <a:gd name="T65" fmla="*/ 198 h 1538"/>
                  <a:gd name="T66" fmla="*/ 1751 w 1751"/>
                  <a:gd name="T67" fmla="*/ 185 h 1538"/>
                  <a:gd name="T68" fmla="*/ 1648 w 1751"/>
                  <a:gd name="T69" fmla="*/ 49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1" h="1538">
                    <a:moveTo>
                      <a:pt x="1732" y="189"/>
                    </a:moveTo>
                    <a:lnTo>
                      <a:pt x="1744" y="206"/>
                    </a:lnTo>
                    <a:lnTo>
                      <a:pt x="1515" y="221"/>
                    </a:lnTo>
                    <a:lnTo>
                      <a:pt x="1502" y="213"/>
                    </a:lnTo>
                    <a:lnTo>
                      <a:pt x="1506" y="202"/>
                    </a:lnTo>
                    <a:lnTo>
                      <a:pt x="1625" y="47"/>
                    </a:lnTo>
                    <a:lnTo>
                      <a:pt x="1629" y="67"/>
                    </a:lnTo>
                    <a:lnTo>
                      <a:pt x="1538" y="20"/>
                    </a:lnTo>
                    <a:lnTo>
                      <a:pt x="1545" y="24"/>
                    </a:lnTo>
                    <a:lnTo>
                      <a:pt x="11" y="82"/>
                    </a:lnTo>
                    <a:lnTo>
                      <a:pt x="23" y="71"/>
                    </a:lnTo>
                    <a:lnTo>
                      <a:pt x="82" y="513"/>
                    </a:lnTo>
                    <a:lnTo>
                      <a:pt x="82" y="1265"/>
                    </a:lnTo>
                    <a:lnTo>
                      <a:pt x="75" y="1254"/>
                    </a:lnTo>
                    <a:lnTo>
                      <a:pt x="257" y="1301"/>
                    </a:lnTo>
                    <a:lnTo>
                      <a:pt x="260" y="1304"/>
                    </a:lnTo>
                    <a:lnTo>
                      <a:pt x="264" y="1308"/>
                    </a:lnTo>
                    <a:lnTo>
                      <a:pt x="264" y="1526"/>
                    </a:lnTo>
                    <a:lnTo>
                      <a:pt x="253" y="1514"/>
                    </a:lnTo>
                    <a:lnTo>
                      <a:pt x="1301" y="1451"/>
                    </a:lnTo>
                    <a:lnTo>
                      <a:pt x="1288" y="1462"/>
                    </a:lnTo>
                    <a:lnTo>
                      <a:pt x="1288" y="1308"/>
                    </a:lnTo>
                    <a:lnTo>
                      <a:pt x="1288" y="1111"/>
                    </a:lnTo>
                    <a:lnTo>
                      <a:pt x="1292" y="1104"/>
                    </a:lnTo>
                    <a:lnTo>
                      <a:pt x="1459" y="890"/>
                    </a:lnTo>
                    <a:lnTo>
                      <a:pt x="1459" y="894"/>
                    </a:lnTo>
                    <a:lnTo>
                      <a:pt x="1534" y="663"/>
                    </a:lnTo>
                    <a:lnTo>
                      <a:pt x="1538" y="656"/>
                    </a:lnTo>
                    <a:lnTo>
                      <a:pt x="1629" y="597"/>
                    </a:lnTo>
                    <a:lnTo>
                      <a:pt x="1625" y="605"/>
                    </a:lnTo>
                    <a:lnTo>
                      <a:pt x="1625" y="485"/>
                    </a:lnTo>
                    <a:lnTo>
                      <a:pt x="1625" y="482"/>
                    </a:lnTo>
                    <a:lnTo>
                      <a:pt x="1732" y="189"/>
                    </a:lnTo>
                    <a:close/>
                    <a:moveTo>
                      <a:pt x="1648" y="490"/>
                    </a:moveTo>
                    <a:lnTo>
                      <a:pt x="1648" y="485"/>
                    </a:lnTo>
                    <a:lnTo>
                      <a:pt x="1648" y="605"/>
                    </a:lnTo>
                    <a:lnTo>
                      <a:pt x="1641" y="616"/>
                    </a:lnTo>
                    <a:lnTo>
                      <a:pt x="1550" y="676"/>
                    </a:lnTo>
                    <a:lnTo>
                      <a:pt x="1558" y="672"/>
                    </a:lnTo>
                    <a:lnTo>
                      <a:pt x="1479" y="901"/>
                    </a:lnTo>
                    <a:lnTo>
                      <a:pt x="1479" y="905"/>
                    </a:lnTo>
                    <a:lnTo>
                      <a:pt x="1312" y="1119"/>
                    </a:lnTo>
                    <a:lnTo>
                      <a:pt x="1312" y="1111"/>
                    </a:lnTo>
                    <a:lnTo>
                      <a:pt x="1312" y="1308"/>
                    </a:lnTo>
                    <a:lnTo>
                      <a:pt x="1312" y="1462"/>
                    </a:lnTo>
                    <a:lnTo>
                      <a:pt x="1309" y="1471"/>
                    </a:lnTo>
                    <a:lnTo>
                      <a:pt x="1301" y="1475"/>
                    </a:lnTo>
                    <a:lnTo>
                      <a:pt x="253" y="1538"/>
                    </a:lnTo>
                    <a:lnTo>
                      <a:pt x="245" y="1533"/>
                    </a:lnTo>
                    <a:lnTo>
                      <a:pt x="240" y="1526"/>
                    </a:lnTo>
                    <a:lnTo>
                      <a:pt x="240" y="1308"/>
                    </a:lnTo>
                    <a:lnTo>
                      <a:pt x="249" y="1321"/>
                    </a:lnTo>
                    <a:lnTo>
                      <a:pt x="67" y="1276"/>
                    </a:lnTo>
                    <a:lnTo>
                      <a:pt x="62" y="1273"/>
                    </a:lnTo>
                    <a:lnTo>
                      <a:pt x="58" y="1265"/>
                    </a:lnTo>
                    <a:lnTo>
                      <a:pt x="58" y="517"/>
                    </a:lnTo>
                    <a:lnTo>
                      <a:pt x="0" y="75"/>
                    </a:lnTo>
                    <a:lnTo>
                      <a:pt x="0" y="63"/>
                    </a:lnTo>
                    <a:lnTo>
                      <a:pt x="11" y="59"/>
                    </a:lnTo>
                    <a:lnTo>
                      <a:pt x="1545" y="0"/>
                    </a:lnTo>
                    <a:lnTo>
                      <a:pt x="1550" y="0"/>
                    </a:lnTo>
                    <a:lnTo>
                      <a:pt x="1641" y="47"/>
                    </a:lnTo>
                    <a:lnTo>
                      <a:pt x="1648" y="55"/>
                    </a:lnTo>
                    <a:lnTo>
                      <a:pt x="1644" y="63"/>
                    </a:lnTo>
                    <a:lnTo>
                      <a:pt x="1522" y="217"/>
                    </a:lnTo>
                    <a:lnTo>
                      <a:pt x="1515" y="198"/>
                    </a:lnTo>
                    <a:lnTo>
                      <a:pt x="1740" y="181"/>
                    </a:lnTo>
                    <a:lnTo>
                      <a:pt x="1751" y="185"/>
                    </a:lnTo>
                    <a:lnTo>
                      <a:pt x="1751" y="198"/>
                    </a:lnTo>
                    <a:lnTo>
                      <a:pt x="1648" y="4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8" name="Freeform 224"/>
              <p:cNvSpPr>
                <a:spLocks/>
              </p:cNvSpPr>
              <p:nvPr/>
            </p:nvSpPr>
            <p:spPr bwMode="auto">
              <a:xfrm>
                <a:off x="2763" y="2309"/>
                <a:ext cx="433" cy="376"/>
              </a:xfrm>
              <a:custGeom>
                <a:avLst/>
                <a:gdLst>
                  <a:gd name="T0" fmla="*/ 1721 w 1733"/>
                  <a:gd name="T1" fmla="*/ 169 h 1506"/>
                  <a:gd name="T2" fmla="*/ 1733 w 1733"/>
                  <a:gd name="T3" fmla="*/ 186 h 1506"/>
                  <a:gd name="T4" fmla="*/ 1504 w 1733"/>
                  <a:gd name="T5" fmla="*/ 201 h 1506"/>
                  <a:gd name="T6" fmla="*/ 1491 w 1733"/>
                  <a:gd name="T7" fmla="*/ 193 h 1506"/>
                  <a:gd name="T8" fmla="*/ 1495 w 1733"/>
                  <a:gd name="T9" fmla="*/ 182 h 1506"/>
                  <a:gd name="T10" fmla="*/ 1614 w 1733"/>
                  <a:gd name="T11" fmla="*/ 27 h 1506"/>
                  <a:gd name="T12" fmla="*/ 1618 w 1733"/>
                  <a:gd name="T13" fmla="*/ 47 h 1506"/>
                  <a:gd name="T14" fmla="*/ 1527 w 1733"/>
                  <a:gd name="T15" fmla="*/ 0 h 1506"/>
                  <a:gd name="T16" fmla="*/ 1534 w 1733"/>
                  <a:gd name="T17" fmla="*/ 4 h 1506"/>
                  <a:gd name="T18" fmla="*/ 0 w 1733"/>
                  <a:gd name="T19" fmla="*/ 62 h 1506"/>
                  <a:gd name="T20" fmla="*/ 12 w 1733"/>
                  <a:gd name="T21" fmla="*/ 51 h 1506"/>
                  <a:gd name="T22" fmla="*/ 71 w 1733"/>
                  <a:gd name="T23" fmla="*/ 493 h 1506"/>
                  <a:gd name="T24" fmla="*/ 71 w 1733"/>
                  <a:gd name="T25" fmla="*/ 1245 h 1506"/>
                  <a:gd name="T26" fmla="*/ 64 w 1733"/>
                  <a:gd name="T27" fmla="*/ 1234 h 1506"/>
                  <a:gd name="T28" fmla="*/ 246 w 1733"/>
                  <a:gd name="T29" fmla="*/ 1281 h 1506"/>
                  <a:gd name="T30" fmla="*/ 249 w 1733"/>
                  <a:gd name="T31" fmla="*/ 1284 h 1506"/>
                  <a:gd name="T32" fmla="*/ 253 w 1733"/>
                  <a:gd name="T33" fmla="*/ 1288 h 1506"/>
                  <a:gd name="T34" fmla="*/ 253 w 1733"/>
                  <a:gd name="T35" fmla="*/ 1506 h 1506"/>
                  <a:gd name="T36" fmla="*/ 242 w 1733"/>
                  <a:gd name="T37" fmla="*/ 1494 h 1506"/>
                  <a:gd name="T38" fmla="*/ 1290 w 1733"/>
                  <a:gd name="T39" fmla="*/ 1431 h 1506"/>
                  <a:gd name="T40" fmla="*/ 1277 w 1733"/>
                  <a:gd name="T41" fmla="*/ 1442 h 1506"/>
                  <a:gd name="T42" fmla="*/ 1277 w 1733"/>
                  <a:gd name="T43" fmla="*/ 1288 h 1506"/>
                  <a:gd name="T44" fmla="*/ 1277 w 1733"/>
                  <a:gd name="T45" fmla="*/ 1091 h 1506"/>
                  <a:gd name="T46" fmla="*/ 1281 w 1733"/>
                  <a:gd name="T47" fmla="*/ 1084 h 1506"/>
                  <a:gd name="T48" fmla="*/ 1448 w 1733"/>
                  <a:gd name="T49" fmla="*/ 870 h 1506"/>
                  <a:gd name="T50" fmla="*/ 1448 w 1733"/>
                  <a:gd name="T51" fmla="*/ 874 h 1506"/>
                  <a:gd name="T52" fmla="*/ 1523 w 1733"/>
                  <a:gd name="T53" fmla="*/ 643 h 1506"/>
                  <a:gd name="T54" fmla="*/ 1527 w 1733"/>
                  <a:gd name="T55" fmla="*/ 636 h 1506"/>
                  <a:gd name="T56" fmla="*/ 1618 w 1733"/>
                  <a:gd name="T57" fmla="*/ 577 h 1506"/>
                  <a:gd name="T58" fmla="*/ 1614 w 1733"/>
                  <a:gd name="T59" fmla="*/ 585 h 1506"/>
                  <a:gd name="T60" fmla="*/ 1614 w 1733"/>
                  <a:gd name="T61" fmla="*/ 465 h 1506"/>
                  <a:gd name="T62" fmla="*/ 1614 w 1733"/>
                  <a:gd name="T63" fmla="*/ 462 h 1506"/>
                  <a:gd name="T64" fmla="*/ 1721 w 1733"/>
                  <a:gd name="T65" fmla="*/ 169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3" h="1506">
                    <a:moveTo>
                      <a:pt x="1721" y="169"/>
                    </a:moveTo>
                    <a:lnTo>
                      <a:pt x="1733" y="186"/>
                    </a:lnTo>
                    <a:lnTo>
                      <a:pt x="1504" y="201"/>
                    </a:lnTo>
                    <a:lnTo>
                      <a:pt x="1491" y="193"/>
                    </a:lnTo>
                    <a:lnTo>
                      <a:pt x="1495" y="182"/>
                    </a:lnTo>
                    <a:lnTo>
                      <a:pt x="1614" y="27"/>
                    </a:lnTo>
                    <a:lnTo>
                      <a:pt x="1618" y="47"/>
                    </a:lnTo>
                    <a:lnTo>
                      <a:pt x="1527" y="0"/>
                    </a:lnTo>
                    <a:lnTo>
                      <a:pt x="1534" y="4"/>
                    </a:lnTo>
                    <a:lnTo>
                      <a:pt x="0" y="62"/>
                    </a:lnTo>
                    <a:lnTo>
                      <a:pt x="12" y="51"/>
                    </a:lnTo>
                    <a:lnTo>
                      <a:pt x="71" y="493"/>
                    </a:lnTo>
                    <a:lnTo>
                      <a:pt x="71" y="1245"/>
                    </a:lnTo>
                    <a:lnTo>
                      <a:pt x="64" y="1234"/>
                    </a:lnTo>
                    <a:lnTo>
                      <a:pt x="246" y="1281"/>
                    </a:lnTo>
                    <a:lnTo>
                      <a:pt x="249" y="1284"/>
                    </a:lnTo>
                    <a:lnTo>
                      <a:pt x="253" y="1288"/>
                    </a:lnTo>
                    <a:lnTo>
                      <a:pt x="253" y="1506"/>
                    </a:lnTo>
                    <a:lnTo>
                      <a:pt x="242" y="1494"/>
                    </a:lnTo>
                    <a:lnTo>
                      <a:pt x="1290" y="1431"/>
                    </a:lnTo>
                    <a:lnTo>
                      <a:pt x="1277" y="1442"/>
                    </a:lnTo>
                    <a:lnTo>
                      <a:pt x="1277" y="1288"/>
                    </a:lnTo>
                    <a:lnTo>
                      <a:pt x="1277" y="1091"/>
                    </a:lnTo>
                    <a:lnTo>
                      <a:pt x="1281" y="1084"/>
                    </a:lnTo>
                    <a:lnTo>
                      <a:pt x="1448" y="870"/>
                    </a:lnTo>
                    <a:lnTo>
                      <a:pt x="1448" y="874"/>
                    </a:lnTo>
                    <a:lnTo>
                      <a:pt x="1523" y="643"/>
                    </a:lnTo>
                    <a:lnTo>
                      <a:pt x="1527" y="636"/>
                    </a:lnTo>
                    <a:lnTo>
                      <a:pt x="1618" y="577"/>
                    </a:lnTo>
                    <a:lnTo>
                      <a:pt x="1614" y="585"/>
                    </a:lnTo>
                    <a:lnTo>
                      <a:pt x="1614" y="465"/>
                    </a:lnTo>
                    <a:lnTo>
                      <a:pt x="1614" y="462"/>
                    </a:lnTo>
                    <a:lnTo>
                      <a:pt x="1721" y="16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9" name="Freeform 225"/>
              <p:cNvSpPr>
                <a:spLocks/>
              </p:cNvSpPr>
              <p:nvPr/>
            </p:nvSpPr>
            <p:spPr bwMode="auto">
              <a:xfrm>
                <a:off x="2760" y="2304"/>
                <a:ext cx="438" cy="385"/>
              </a:xfrm>
              <a:custGeom>
                <a:avLst/>
                <a:gdLst>
                  <a:gd name="T0" fmla="*/ 1648 w 1751"/>
                  <a:gd name="T1" fmla="*/ 490 h 1538"/>
                  <a:gd name="T2" fmla="*/ 1648 w 1751"/>
                  <a:gd name="T3" fmla="*/ 485 h 1538"/>
                  <a:gd name="T4" fmla="*/ 1648 w 1751"/>
                  <a:gd name="T5" fmla="*/ 605 h 1538"/>
                  <a:gd name="T6" fmla="*/ 1641 w 1751"/>
                  <a:gd name="T7" fmla="*/ 616 h 1538"/>
                  <a:gd name="T8" fmla="*/ 1550 w 1751"/>
                  <a:gd name="T9" fmla="*/ 676 h 1538"/>
                  <a:gd name="T10" fmla="*/ 1558 w 1751"/>
                  <a:gd name="T11" fmla="*/ 672 h 1538"/>
                  <a:gd name="T12" fmla="*/ 1479 w 1751"/>
                  <a:gd name="T13" fmla="*/ 901 h 1538"/>
                  <a:gd name="T14" fmla="*/ 1479 w 1751"/>
                  <a:gd name="T15" fmla="*/ 905 h 1538"/>
                  <a:gd name="T16" fmla="*/ 1312 w 1751"/>
                  <a:gd name="T17" fmla="*/ 1119 h 1538"/>
                  <a:gd name="T18" fmla="*/ 1312 w 1751"/>
                  <a:gd name="T19" fmla="*/ 1111 h 1538"/>
                  <a:gd name="T20" fmla="*/ 1312 w 1751"/>
                  <a:gd name="T21" fmla="*/ 1308 h 1538"/>
                  <a:gd name="T22" fmla="*/ 1312 w 1751"/>
                  <a:gd name="T23" fmla="*/ 1462 h 1538"/>
                  <a:gd name="T24" fmla="*/ 1309 w 1751"/>
                  <a:gd name="T25" fmla="*/ 1471 h 1538"/>
                  <a:gd name="T26" fmla="*/ 1301 w 1751"/>
                  <a:gd name="T27" fmla="*/ 1475 h 1538"/>
                  <a:gd name="T28" fmla="*/ 253 w 1751"/>
                  <a:gd name="T29" fmla="*/ 1538 h 1538"/>
                  <a:gd name="T30" fmla="*/ 245 w 1751"/>
                  <a:gd name="T31" fmla="*/ 1533 h 1538"/>
                  <a:gd name="T32" fmla="*/ 240 w 1751"/>
                  <a:gd name="T33" fmla="*/ 1526 h 1538"/>
                  <a:gd name="T34" fmla="*/ 240 w 1751"/>
                  <a:gd name="T35" fmla="*/ 1308 h 1538"/>
                  <a:gd name="T36" fmla="*/ 249 w 1751"/>
                  <a:gd name="T37" fmla="*/ 1321 h 1538"/>
                  <a:gd name="T38" fmla="*/ 67 w 1751"/>
                  <a:gd name="T39" fmla="*/ 1276 h 1538"/>
                  <a:gd name="T40" fmla="*/ 62 w 1751"/>
                  <a:gd name="T41" fmla="*/ 1273 h 1538"/>
                  <a:gd name="T42" fmla="*/ 58 w 1751"/>
                  <a:gd name="T43" fmla="*/ 1265 h 1538"/>
                  <a:gd name="T44" fmla="*/ 58 w 1751"/>
                  <a:gd name="T45" fmla="*/ 517 h 1538"/>
                  <a:gd name="T46" fmla="*/ 0 w 1751"/>
                  <a:gd name="T47" fmla="*/ 75 h 1538"/>
                  <a:gd name="T48" fmla="*/ 0 w 1751"/>
                  <a:gd name="T49" fmla="*/ 63 h 1538"/>
                  <a:gd name="T50" fmla="*/ 11 w 1751"/>
                  <a:gd name="T51" fmla="*/ 59 h 1538"/>
                  <a:gd name="T52" fmla="*/ 1545 w 1751"/>
                  <a:gd name="T53" fmla="*/ 0 h 1538"/>
                  <a:gd name="T54" fmla="*/ 1550 w 1751"/>
                  <a:gd name="T55" fmla="*/ 0 h 1538"/>
                  <a:gd name="T56" fmla="*/ 1641 w 1751"/>
                  <a:gd name="T57" fmla="*/ 47 h 1538"/>
                  <a:gd name="T58" fmla="*/ 1648 w 1751"/>
                  <a:gd name="T59" fmla="*/ 55 h 1538"/>
                  <a:gd name="T60" fmla="*/ 1644 w 1751"/>
                  <a:gd name="T61" fmla="*/ 63 h 1538"/>
                  <a:gd name="T62" fmla="*/ 1522 w 1751"/>
                  <a:gd name="T63" fmla="*/ 217 h 1538"/>
                  <a:gd name="T64" fmla="*/ 1515 w 1751"/>
                  <a:gd name="T65" fmla="*/ 198 h 1538"/>
                  <a:gd name="T66" fmla="*/ 1740 w 1751"/>
                  <a:gd name="T67" fmla="*/ 181 h 1538"/>
                  <a:gd name="T68" fmla="*/ 1751 w 1751"/>
                  <a:gd name="T69" fmla="*/ 185 h 1538"/>
                  <a:gd name="T70" fmla="*/ 1751 w 1751"/>
                  <a:gd name="T71" fmla="*/ 198 h 1538"/>
                  <a:gd name="T72" fmla="*/ 1648 w 1751"/>
                  <a:gd name="T73" fmla="*/ 49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1" h="1538">
                    <a:moveTo>
                      <a:pt x="1648" y="490"/>
                    </a:moveTo>
                    <a:lnTo>
                      <a:pt x="1648" y="485"/>
                    </a:lnTo>
                    <a:lnTo>
                      <a:pt x="1648" y="605"/>
                    </a:lnTo>
                    <a:lnTo>
                      <a:pt x="1641" y="616"/>
                    </a:lnTo>
                    <a:lnTo>
                      <a:pt x="1550" y="676"/>
                    </a:lnTo>
                    <a:lnTo>
                      <a:pt x="1558" y="672"/>
                    </a:lnTo>
                    <a:lnTo>
                      <a:pt x="1479" y="901"/>
                    </a:lnTo>
                    <a:lnTo>
                      <a:pt x="1479" y="905"/>
                    </a:lnTo>
                    <a:lnTo>
                      <a:pt x="1312" y="1119"/>
                    </a:lnTo>
                    <a:lnTo>
                      <a:pt x="1312" y="1111"/>
                    </a:lnTo>
                    <a:lnTo>
                      <a:pt x="1312" y="1308"/>
                    </a:lnTo>
                    <a:lnTo>
                      <a:pt x="1312" y="1462"/>
                    </a:lnTo>
                    <a:lnTo>
                      <a:pt x="1309" y="1471"/>
                    </a:lnTo>
                    <a:lnTo>
                      <a:pt x="1301" y="1475"/>
                    </a:lnTo>
                    <a:lnTo>
                      <a:pt x="253" y="1538"/>
                    </a:lnTo>
                    <a:lnTo>
                      <a:pt x="245" y="1533"/>
                    </a:lnTo>
                    <a:lnTo>
                      <a:pt x="240" y="1526"/>
                    </a:lnTo>
                    <a:lnTo>
                      <a:pt x="240" y="1308"/>
                    </a:lnTo>
                    <a:lnTo>
                      <a:pt x="249" y="1321"/>
                    </a:lnTo>
                    <a:lnTo>
                      <a:pt x="67" y="1276"/>
                    </a:lnTo>
                    <a:lnTo>
                      <a:pt x="62" y="1273"/>
                    </a:lnTo>
                    <a:lnTo>
                      <a:pt x="58" y="1265"/>
                    </a:lnTo>
                    <a:lnTo>
                      <a:pt x="58" y="517"/>
                    </a:lnTo>
                    <a:lnTo>
                      <a:pt x="0" y="75"/>
                    </a:lnTo>
                    <a:lnTo>
                      <a:pt x="0" y="63"/>
                    </a:lnTo>
                    <a:lnTo>
                      <a:pt x="11" y="59"/>
                    </a:lnTo>
                    <a:lnTo>
                      <a:pt x="1545" y="0"/>
                    </a:lnTo>
                    <a:lnTo>
                      <a:pt x="1550" y="0"/>
                    </a:lnTo>
                    <a:lnTo>
                      <a:pt x="1641" y="47"/>
                    </a:lnTo>
                    <a:lnTo>
                      <a:pt x="1648" y="55"/>
                    </a:lnTo>
                    <a:lnTo>
                      <a:pt x="1644" y="63"/>
                    </a:lnTo>
                    <a:lnTo>
                      <a:pt x="1522" y="217"/>
                    </a:lnTo>
                    <a:lnTo>
                      <a:pt x="1515" y="198"/>
                    </a:lnTo>
                    <a:lnTo>
                      <a:pt x="1740" y="181"/>
                    </a:lnTo>
                    <a:lnTo>
                      <a:pt x="1751" y="185"/>
                    </a:lnTo>
                    <a:lnTo>
                      <a:pt x="1751" y="198"/>
                    </a:lnTo>
                    <a:lnTo>
                      <a:pt x="1648" y="49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0" name="Freeform 226"/>
              <p:cNvSpPr>
                <a:spLocks/>
              </p:cNvSpPr>
              <p:nvPr/>
            </p:nvSpPr>
            <p:spPr bwMode="auto">
              <a:xfrm>
                <a:off x="2763" y="2307"/>
                <a:ext cx="433" cy="378"/>
              </a:xfrm>
              <a:custGeom>
                <a:avLst/>
                <a:gdLst>
                  <a:gd name="T0" fmla="*/ 1733 w 1733"/>
                  <a:gd name="T1" fmla="*/ 182 h 1515"/>
                  <a:gd name="T2" fmla="*/ 1504 w 1733"/>
                  <a:gd name="T3" fmla="*/ 198 h 1515"/>
                  <a:gd name="T4" fmla="*/ 1626 w 1733"/>
                  <a:gd name="T5" fmla="*/ 44 h 1515"/>
                  <a:gd name="T6" fmla="*/ 1534 w 1733"/>
                  <a:gd name="T7" fmla="*/ 0 h 1515"/>
                  <a:gd name="T8" fmla="*/ 0 w 1733"/>
                  <a:gd name="T9" fmla="*/ 60 h 1515"/>
                  <a:gd name="T10" fmla="*/ 60 w 1733"/>
                  <a:gd name="T11" fmla="*/ 502 h 1515"/>
                  <a:gd name="T12" fmla="*/ 60 w 1733"/>
                  <a:gd name="T13" fmla="*/ 1254 h 1515"/>
                  <a:gd name="T14" fmla="*/ 242 w 1733"/>
                  <a:gd name="T15" fmla="*/ 1297 h 1515"/>
                  <a:gd name="T16" fmla="*/ 242 w 1733"/>
                  <a:gd name="T17" fmla="*/ 1515 h 1515"/>
                  <a:gd name="T18" fmla="*/ 1290 w 1733"/>
                  <a:gd name="T19" fmla="*/ 1451 h 1515"/>
                  <a:gd name="T20" fmla="*/ 1290 w 1733"/>
                  <a:gd name="T21" fmla="*/ 1297 h 1515"/>
                  <a:gd name="T22" fmla="*/ 1290 w 1733"/>
                  <a:gd name="T23" fmla="*/ 1100 h 1515"/>
                  <a:gd name="T24" fmla="*/ 1455 w 1733"/>
                  <a:gd name="T25" fmla="*/ 886 h 1515"/>
                  <a:gd name="T26" fmla="*/ 1534 w 1733"/>
                  <a:gd name="T27" fmla="*/ 656 h 1515"/>
                  <a:gd name="T28" fmla="*/ 1626 w 1733"/>
                  <a:gd name="T29" fmla="*/ 594 h 1515"/>
                  <a:gd name="T30" fmla="*/ 1626 w 1733"/>
                  <a:gd name="T31" fmla="*/ 474 h 1515"/>
                  <a:gd name="T32" fmla="*/ 1733 w 1733"/>
                  <a:gd name="T33" fmla="*/ 182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3" h="1515">
                    <a:moveTo>
                      <a:pt x="1733" y="182"/>
                    </a:moveTo>
                    <a:lnTo>
                      <a:pt x="1504" y="198"/>
                    </a:lnTo>
                    <a:lnTo>
                      <a:pt x="1626" y="44"/>
                    </a:lnTo>
                    <a:lnTo>
                      <a:pt x="1534" y="0"/>
                    </a:lnTo>
                    <a:lnTo>
                      <a:pt x="0" y="60"/>
                    </a:lnTo>
                    <a:lnTo>
                      <a:pt x="60" y="502"/>
                    </a:lnTo>
                    <a:lnTo>
                      <a:pt x="60" y="1254"/>
                    </a:lnTo>
                    <a:lnTo>
                      <a:pt x="242" y="1297"/>
                    </a:lnTo>
                    <a:lnTo>
                      <a:pt x="242" y="1515"/>
                    </a:lnTo>
                    <a:lnTo>
                      <a:pt x="1290" y="1451"/>
                    </a:lnTo>
                    <a:lnTo>
                      <a:pt x="1290" y="1297"/>
                    </a:lnTo>
                    <a:lnTo>
                      <a:pt x="1290" y="1100"/>
                    </a:lnTo>
                    <a:lnTo>
                      <a:pt x="1455" y="886"/>
                    </a:lnTo>
                    <a:lnTo>
                      <a:pt x="1534" y="656"/>
                    </a:lnTo>
                    <a:lnTo>
                      <a:pt x="1626" y="594"/>
                    </a:lnTo>
                    <a:lnTo>
                      <a:pt x="1626" y="474"/>
                    </a:lnTo>
                    <a:lnTo>
                      <a:pt x="1733" y="182"/>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1" name="Freeform 227"/>
              <p:cNvSpPr>
                <a:spLocks noEditPoints="1"/>
              </p:cNvSpPr>
              <p:nvPr/>
            </p:nvSpPr>
            <p:spPr bwMode="auto">
              <a:xfrm>
                <a:off x="2760" y="2304"/>
                <a:ext cx="438" cy="385"/>
              </a:xfrm>
              <a:custGeom>
                <a:avLst/>
                <a:gdLst>
                  <a:gd name="T0" fmla="*/ 1744 w 1751"/>
                  <a:gd name="T1" fmla="*/ 206 h 1538"/>
                  <a:gd name="T2" fmla="*/ 1502 w 1751"/>
                  <a:gd name="T3" fmla="*/ 213 h 1538"/>
                  <a:gd name="T4" fmla="*/ 1625 w 1751"/>
                  <a:gd name="T5" fmla="*/ 47 h 1538"/>
                  <a:gd name="T6" fmla="*/ 1538 w 1751"/>
                  <a:gd name="T7" fmla="*/ 20 h 1538"/>
                  <a:gd name="T8" fmla="*/ 11 w 1751"/>
                  <a:gd name="T9" fmla="*/ 82 h 1538"/>
                  <a:gd name="T10" fmla="*/ 82 w 1751"/>
                  <a:gd name="T11" fmla="*/ 513 h 1538"/>
                  <a:gd name="T12" fmla="*/ 75 w 1751"/>
                  <a:gd name="T13" fmla="*/ 1254 h 1538"/>
                  <a:gd name="T14" fmla="*/ 260 w 1751"/>
                  <a:gd name="T15" fmla="*/ 1304 h 1538"/>
                  <a:gd name="T16" fmla="*/ 264 w 1751"/>
                  <a:gd name="T17" fmla="*/ 1526 h 1538"/>
                  <a:gd name="T18" fmla="*/ 1301 w 1751"/>
                  <a:gd name="T19" fmla="*/ 1451 h 1538"/>
                  <a:gd name="T20" fmla="*/ 1288 w 1751"/>
                  <a:gd name="T21" fmla="*/ 1308 h 1538"/>
                  <a:gd name="T22" fmla="*/ 1292 w 1751"/>
                  <a:gd name="T23" fmla="*/ 1104 h 1538"/>
                  <a:gd name="T24" fmla="*/ 1459 w 1751"/>
                  <a:gd name="T25" fmla="*/ 894 h 1538"/>
                  <a:gd name="T26" fmla="*/ 1538 w 1751"/>
                  <a:gd name="T27" fmla="*/ 656 h 1538"/>
                  <a:gd name="T28" fmla="*/ 1625 w 1751"/>
                  <a:gd name="T29" fmla="*/ 605 h 1538"/>
                  <a:gd name="T30" fmla="*/ 1625 w 1751"/>
                  <a:gd name="T31" fmla="*/ 482 h 1538"/>
                  <a:gd name="T32" fmla="*/ 1648 w 1751"/>
                  <a:gd name="T33" fmla="*/ 490 h 1538"/>
                  <a:gd name="T34" fmla="*/ 1648 w 1751"/>
                  <a:gd name="T35" fmla="*/ 605 h 1538"/>
                  <a:gd name="T36" fmla="*/ 1550 w 1751"/>
                  <a:gd name="T37" fmla="*/ 676 h 1538"/>
                  <a:gd name="T38" fmla="*/ 1479 w 1751"/>
                  <a:gd name="T39" fmla="*/ 901 h 1538"/>
                  <a:gd name="T40" fmla="*/ 1312 w 1751"/>
                  <a:gd name="T41" fmla="*/ 1119 h 1538"/>
                  <a:gd name="T42" fmla="*/ 1312 w 1751"/>
                  <a:gd name="T43" fmla="*/ 1308 h 1538"/>
                  <a:gd name="T44" fmla="*/ 1309 w 1751"/>
                  <a:gd name="T45" fmla="*/ 1471 h 1538"/>
                  <a:gd name="T46" fmla="*/ 253 w 1751"/>
                  <a:gd name="T47" fmla="*/ 1538 h 1538"/>
                  <a:gd name="T48" fmla="*/ 240 w 1751"/>
                  <a:gd name="T49" fmla="*/ 1526 h 1538"/>
                  <a:gd name="T50" fmla="*/ 249 w 1751"/>
                  <a:gd name="T51" fmla="*/ 1321 h 1538"/>
                  <a:gd name="T52" fmla="*/ 62 w 1751"/>
                  <a:gd name="T53" fmla="*/ 1273 h 1538"/>
                  <a:gd name="T54" fmla="*/ 58 w 1751"/>
                  <a:gd name="T55" fmla="*/ 517 h 1538"/>
                  <a:gd name="T56" fmla="*/ 0 w 1751"/>
                  <a:gd name="T57" fmla="*/ 63 h 1538"/>
                  <a:gd name="T58" fmla="*/ 1545 w 1751"/>
                  <a:gd name="T59" fmla="*/ 0 h 1538"/>
                  <a:gd name="T60" fmla="*/ 1641 w 1751"/>
                  <a:gd name="T61" fmla="*/ 47 h 1538"/>
                  <a:gd name="T62" fmla="*/ 1644 w 1751"/>
                  <a:gd name="T63" fmla="*/ 63 h 1538"/>
                  <a:gd name="T64" fmla="*/ 1515 w 1751"/>
                  <a:gd name="T65" fmla="*/ 198 h 1538"/>
                  <a:gd name="T66" fmla="*/ 1751 w 1751"/>
                  <a:gd name="T67" fmla="*/ 185 h 1538"/>
                  <a:gd name="T68" fmla="*/ 1648 w 1751"/>
                  <a:gd name="T69" fmla="*/ 49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1" h="1538">
                    <a:moveTo>
                      <a:pt x="1732" y="189"/>
                    </a:moveTo>
                    <a:lnTo>
                      <a:pt x="1744" y="206"/>
                    </a:lnTo>
                    <a:lnTo>
                      <a:pt x="1515" y="221"/>
                    </a:lnTo>
                    <a:lnTo>
                      <a:pt x="1502" y="213"/>
                    </a:lnTo>
                    <a:lnTo>
                      <a:pt x="1506" y="202"/>
                    </a:lnTo>
                    <a:lnTo>
                      <a:pt x="1625" y="47"/>
                    </a:lnTo>
                    <a:lnTo>
                      <a:pt x="1629" y="67"/>
                    </a:lnTo>
                    <a:lnTo>
                      <a:pt x="1538" y="20"/>
                    </a:lnTo>
                    <a:lnTo>
                      <a:pt x="1545" y="24"/>
                    </a:lnTo>
                    <a:lnTo>
                      <a:pt x="11" y="82"/>
                    </a:lnTo>
                    <a:lnTo>
                      <a:pt x="23" y="71"/>
                    </a:lnTo>
                    <a:lnTo>
                      <a:pt x="82" y="513"/>
                    </a:lnTo>
                    <a:lnTo>
                      <a:pt x="82" y="1265"/>
                    </a:lnTo>
                    <a:lnTo>
                      <a:pt x="75" y="1254"/>
                    </a:lnTo>
                    <a:lnTo>
                      <a:pt x="257" y="1301"/>
                    </a:lnTo>
                    <a:lnTo>
                      <a:pt x="260" y="1304"/>
                    </a:lnTo>
                    <a:lnTo>
                      <a:pt x="264" y="1308"/>
                    </a:lnTo>
                    <a:lnTo>
                      <a:pt x="264" y="1526"/>
                    </a:lnTo>
                    <a:lnTo>
                      <a:pt x="253" y="1514"/>
                    </a:lnTo>
                    <a:lnTo>
                      <a:pt x="1301" y="1451"/>
                    </a:lnTo>
                    <a:lnTo>
                      <a:pt x="1288" y="1462"/>
                    </a:lnTo>
                    <a:lnTo>
                      <a:pt x="1288" y="1308"/>
                    </a:lnTo>
                    <a:lnTo>
                      <a:pt x="1288" y="1111"/>
                    </a:lnTo>
                    <a:lnTo>
                      <a:pt x="1292" y="1104"/>
                    </a:lnTo>
                    <a:lnTo>
                      <a:pt x="1459" y="890"/>
                    </a:lnTo>
                    <a:lnTo>
                      <a:pt x="1459" y="894"/>
                    </a:lnTo>
                    <a:lnTo>
                      <a:pt x="1534" y="663"/>
                    </a:lnTo>
                    <a:lnTo>
                      <a:pt x="1538" y="656"/>
                    </a:lnTo>
                    <a:lnTo>
                      <a:pt x="1629" y="597"/>
                    </a:lnTo>
                    <a:lnTo>
                      <a:pt x="1625" y="605"/>
                    </a:lnTo>
                    <a:lnTo>
                      <a:pt x="1625" y="485"/>
                    </a:lnTo>
                    <a:lnTo>
                      <a:pt x="1625" y="482"/>
                    </a:lnTo>
                    <a:lnTo>
                      <a:pt x="1732" y="189"/>
                    </a:lnTo>
                    <a:close/>
                    <a:moveTo>
                      <a:pt x="1648" y="490"/>
                    </a:moveTo>
                    <a:lnTo>
                      <a:pt x="1648" y="485"/>
                    </a:lnTo>
                    <a:lnTo>
                      <a:pt x="1648" y="605"/>
                    </a:lnTo>
                    <a:lnTo>
                      <a:pt x="1641" y="616"/>
                    </a:lnTo>
                    <a:lnTo>
                      <a:pt x="1550" y="676"/>
                    </a:lnTo>
                    <a:lnTo>
                      <a:pt x="1558" y="672"/>
                    </a:lnTo>
                    <a:lnTo>
                      <a:pt x="1479" y="901"/>
                    </a:lnTo>
                    <a:lnTo>
                      <a:pt x="1479" y="905"/>
                    </a:lnTo>
                    <a:lnTo>
                      <a:pt x="1312" y="1119"/>
                    </a:lnTo>
                    <a:lnTo>
                      <a:pt x="1312" y="1111"/>
                    </a:lnTo>
                    <a:lnTo>
                      <a:pt x="1312" y="1308"/>
                    </a:lnTo>
                    <a:lnTo>
                      <a:pt x="1312" y="1462"/>
                    </a:lnTo>
                    <a:lnTo>
                      <a:pt x="1309" y="1471"/>
                    </a:lnTo>
                    <a:lnTo>
                      <a:pt x="1301" y="1475"/>
                    </a:lnTo>
                    <a:lnTo>
                      <a:pt x="253" y="1538"/>
                    </a:lnTo>
                    <a:lnTo>
                      <a:pt x="245" y="1533"/>
                    </a:lnTo>
                    <a:lnTo>
                      <a:pt x="240" y="1526"/>
                    </a:lnTo>
                    <a:lnTo>
                      <a:pt x="240" y="1308"/>
                    </a:lnTo>
                    <a:lnTo>
                      <a:pt x="249" y="1321"/>
                    </a:lnTo>
                    <a:lnTo>
                      <a:pt x="67" y="1276"/>
                    </a:lnTo>
                    <a:lnTo>
                      <a:pt x="62" y="1273"/>
                    </a:lnTo>
                    <a:lnTo>
                      <a:pt x="58" y="1265"/>
                    </a:lnTo>
                    <a:lnTo>
                      <a:pt x="58" y="517"/>
                    </a:lnTo>
                    <a:lnTo>
                      <a:pt x="0" y="75"/>
                    </a:lnTo>
                    <a:lnTo>
                      <a:pt x="0" y="63"/>
                    </a:lnTo>
                    <a:lnTo>
                      <a:pt x="11" y="59"/>
                    </a:lnTo>
                    <a:lnTo>
                      <a:pt x="1545" y="0"/>
                    </a:lnTo>
                    <a:lnTo>
                      <a:pt x="1550" y="0"/>
                    </a:lnTo>
                    <a:lnTo>
                      <a:pt x="1641" y="47"/>
                    </a:lnTo>
                    <a:lnTo>
                      <a:pt x="1648" y="55"/>
                    </a:lnTo>
                    <a:lnTo>
                      <a:pt x="1644" y="63"/>
                    </a:lnTo>
                    <a:lnTo>
                      <a:pt x="1522" y="217"/>
                    </a:lnTo>
                    <a:lnTo>
                      <a:pt x="1515" y="198"/>
                    </a:lnTo>
                    <a:lnTo>
                      <a:pt x="1740" y="181"/>
                    </a:lnTo>
                    <a:lnTo>
                      <a:pt x="1751" y="185"/>
                    </a:lnTo>
                    <a:lnTo>
                      <a:pt x="1751" y="198"/>
                    </a:lnTo>
                    <a:lnTo>
                      <a:pt x="1648" y="4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2" name="Freeform 228"/>
              <p:cNvSpPr>
                <a:spLocks/>
              </p:cNvSpPr>
              <p:nvPr/>
            </p:nvSpPr>
            <p:spPr bwMode="auto">
              <a:xfrm>
                <a:off x="2763" y="2309"/>
                <a:ext cx="433" cy="376"/>
              </a:xfrm>
              <a:custGeom>
                <a:avLst/>
                <a:gdLst>
                  <a:gd name="T0" fmla="*/ 1721 w 1733"/>
                  <a:gd name="T1" fmla="*/ 169 h 1506"/>
                  <a:gd name="T2" fmla="*/ 1733 w 1733"/>
                  <a:gd name="T3" fmla="*/ 186 h 1506"/>
                  <a:gd name="T4" fmla="*/ 1504 w 1733"/>
                  <a:gd name="T5" fmla="*/ 201 h 1506"/>
                  <a:gd name="T6" fmla="*/ 1491 w 1733"/>
                  <a:gd name="T7" fmla="*/ 193 h 1506"/>
                  <a:gd name="T8" fmla="*/ 1495 w 1733"/>
                  <a:gd name="T9" fmla="*/ 182 h 1506"/>
                  <a:gd name="T10" fmla="*/ 1614 w 1733"/>
                  <a:gd name="T11" fmla="*/ 27 h 1506"/>
                  <a:gd name="T12" fmla="*/ 1618 w 1733"/>
                  <a:gd name="T13" fmla="*/ 47 h 1506"/>
                  <a:gd name="T14" fmla="*/ 1527 w 1733"/>
                  <a:gd name="T15" fmla="*/ 0 h 1506"/>
                  <a:gd name="T16" fmla="*/ 1534 w 1733"/>
                  <a:gd name="T17" fmla="*/ 4 h 1506"/>
                  <a:gd name="T18" fmla="*/ 0 w 1733"/>
                  <a:gd name="T19" fmla="*/ 62 h 1506"/>
                  <a:gd name="T20" fmla="*/ 12 w 1733"/>
                  <a:gd name="T21" fmla="*/ 51 h 1506"/>
                  <a:gd name="T22" fmla="*/ 71 w 1733"/>
                  <a:gd name="T23" fmla="*/ 493 h 1506"/>
                  <a:gd name="T24" fmla="*/ 71 w 1733"/>
                  <a:gd name="T25" fmla="*/ 1245 h 1506"/>
                  <a:gd name="T26" fmla="*/ 64 w 1733"/>
                  <a:gd name="T27" fmla="*/ 1234 h 1506"/>
                  <a:gd name="T28" fmla="*/ 246 w 1733"/>
                  <a:gd name="T29" fmla="*/ 1281 h 1506"/>
                  <a:gd name="T30" fmla="*/ 249 w 1733"/>
                  <a:gd name="T31" fmla="*/ 1284 h 1506"/>
                  <a:gd name="T32" fmla="*/ 253 w 1733"/>
                  <a:gd name="T33" fmla="*/ 1288 h 1506"/>
                  <a:gd name="T34" fmla="*/ 253 w 1733"/>
                  <a:gd name="T35" fmla="*/ 1506 h 1506"/>
                  <a:gd name="T36" fmla="*/ 242 w 1733"/>
                  <a:gd name="T37" fmla="*/ 1494 h 1506"/>
                  <a:gd name="T38" fmla="*/ 1290 w 1733"/>
                  <a:gd name="T39" fmla="*/ 1431 h 1506"/>
                  <a:gd name="T40" fmla="*/ 1277 w 1733"/>
                  <a:gd name="T41" fmla="*/ 1442 h 1506"/>
                  <a:gd name="T42" fmla="*/ 1277 w 1733"/>
                  <a:gd name="T43" fmla="*/ 1288 h 1506"/>
                  <a:gd name="T44" fmla="*/ 1277 w 1733"/>
                  <a:gd name="T45" fmla="*/ 1091 h 1506"/>
                  <a:gd name="T46" fmla="*/ 1281 w 1733"/>
                  <a:gd name="T47" fmla="*/ 1084 h 1506"/>
                  <a:gd name="T48" fmla="*/ 1448 w 1733"/>
                  <a:gd name="T49" fmla="*/ 870 h 1506"/>
                  <a:gd name="T50" fmla="*/ 1448 w 1733"/>
                  <a:gd name="T51" fmla="*/ 874 h 1506"/>
                  <a:gd name="T52" fmla="*/ 1523 w 1733"/>
                  <a:gd name="T53" fmla="*/ 643 h 1506"/>
                  <a:gd name="T54" fmla="*/ 1527 w 1733"/>
                  <a:gd name="T55" fmla="*/ 636 h 1506"/>
                  <a:gd name="T56" fmla="*/ 1618 w 1733"/>
                  <a:gd name="T57" fmla="*/ 577 h 1506"/>
                  <a:gd name="T58" fmla="*/ 1614 w 1733"/>
                  <a:gd name="T59" fmla="*/ 585 h 1506"/>
                  <a:gd name="T60" fmla="*/ 1614 w 1733"/>
                  <a:gd name="T61" fmla="*/ 465 h 1506"/>
                  <a:gd name="T62" fmla="*/ 1614 w 1733"/>
                  <a:gd name="T63" fmla="*/ 462 h 1506"/>
                  <a:gd name="T64" fmla="*/ 1721 w 1733"/>
                  <a:gd name="T65" fmla="*/ 169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3" h="1506">
                    <a:moveTo>
                      <a:pt x="1721" y="169"/>
                    </a:moveTo>
                    <a:lnTo>
                      <a:pt x="1733" y="186"/>
                    </a:lnTo>
                    <a:lnTo>
                      <a:pt x="1504" y="201"/>
                    </a:lnTo>
                    <a:lnTo>
                      <a:pt x="1491" y="193"/>
                    </a:lnTo>
                    <a:lnTo>
                      <a:pt x="1495" y="182"/>
                    </a:lnTo>
                    <a:lnTo>
                      <a:pt x="1614" y="27"/>
                    </a:lnTo>
                    <a:lnTo>
                      <a:pt x="1618" y="47"/>
                    </a:lnTo>
                    <a:lnTo>
                      <a:pt x="1527" y="0"/>
                    </a:lnTo>
                    <a:lnTo>
                      <a:pt x="1534" y="4"/>
                    </a:lnTo>
                    <a:lnTo>
                      <a:pt x="0" y="62"/>
                    </a:lnTo>
                    <a:lnTo>
                      <a:pt x="12" y="51"/>
                    </a:lnTo>
                    <a:lnTo>
                      <a:pt x="71" y="493"/>
                    </a:lnTo>
                    <a:lnTo>
                      <a:pt x="71" y="1245"/>
                    </a:lnTo>
                    <a:lnTo>
                      <a:pt x="64" y="1234"/>
                    </a:lnTo>
                    <a:lnTo>
                      <a:pt x="246" y="1281"/>
                    </a:lnTo>
                    <a:lnTo>
                      <a:pt x="249" y="1284"/>
                    </a:lnTo>
                    <a:lnTo>
                      <a:pt x="253" y="1288"/>
                    </a:lnTo>
                    <a:lnTo>
                      <a:pt x="253" y="1506"/>
                    </a:lnTo>
                    <a:lnTo>
                      <a:pt x="242" y="1494"/>
                    </a:lnTo>
                    <a:lnTo>
                      <a:pt x="1290" y="1431"/>
                    </a:lnTo>
                    <a:lnTo>
                      <a:pt x="1277" y="1442"/>
                    </a:lnTo>
                    <a:lnTo>
                      <a:pt x="1277" y="1288"/>
                    </a:lnTo>
                    <a:lnTo>
                      <a:pt x="1277" y="1091"/>
                    </a:lnTo>
                    <a:lnTo>
                      <a:pt x="1281" y="1084"/>
                    </a:lnTo>
                    <a:lnTo>
                      <a:pt x="1448" y="870"/>
                    </a:lnTo>
                    <a:lnTo>
                      <a:pt x="1448" y="874"/>
                    </a:lnTo>
                    <a:lnTo>
                      <a:pt x="1523" y="643"/>
                    </a:lnTo>
                    <a:lnTo>
                      <a:pt x="1527" y="636"/>
                    </a:lnTo>
                    <a:lnTo>
                      <a:pt x="1618" y="577"/>
                    </a:lnTo>
                    <a:lnTo>
                      <a:pt x="1614" y="585"/>
                    </a:lnTo>
                    <a:lnTo>
                      <a:pt x="1614" y="465"/>
                    </a:lnTo>
                    <a:lnTo>
                      <a:pt x="1614" y="462"/>
                    </a:lnTo>
                    <a:lnTo>
                      <a:pt x="1721" y="16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3" name="Freeform 229"/>
              <p:cNvSpPr>
                <a:spLocks/>
              </p:cNvSpPr>
              <p:nvPr/>
            </p:nvSpPr>
            <p:spPr bwMode="auto">
              <a:xfrm>
                <a:off x="2760" y="2304"/>
                <a:ext cx="438" cy="385"/>
              </a:xfrm>
              <a:custGeom>
                <a:avLst/>
                <a:gdLst>
                  <a:gd name="T0" fmla="*/ 1648 w 1751"/>
                  <a:gd name="T1" fmla="*/ 490 h 1538"/>
                  <a:gd name="T2" fmla="*/ 1648 w 1751"/>
                  <a:gd name="T3" fmla="*/ 485 h 1538"/>
                  <a:gd name="T4" fmla="*/ 1648 w 1751"/>
                  <a:gd name="T5" fmla="*/ 605 h 1538"/>
                  <a:gd name="T6" fmla="*/ 1641 w 1751"/>
                  <a:gd name="T7" fmla="*/ 616 h 1538"/>
                  <a:gd name="T8" fmla="*/ 1550 w 1751"/>
                  <a:gd name="T9" fmla="*/ 676 h 1538"/>
                  <a:gd name="T10" fmla="*/ 1558 w 1751"/>
                  <a:gd name="T11" fmla="*/ 672 h 1538"/>
                  <a:gd name="T12" fmla="*/ 1479 w 1751"/>
                  <a:gd name="T13" fmla="*/ 901 h 1538"/>
                  <a:gd name="T14" fmla="*/ 1479 w 1751"/>
                  <a:gd name="T15" fmla="*/ 905 h 1538"/>
                  <a:gd name="T16" fmla="*/ 1312 w 1751"/>
                  <a:gd name="T17" fmla="*/ 1119 h 1538"/>
                  <a:gd name="T18" fmla="*/ 1312 w 1751"/>
                  <a:gd name="T19" fmla="*/ 1111 h 1538"/>
                  <a:gd name="T20" fmla="*/ 1312 w 1751"/>
                  <a:gd name="T21" fmla="*/ 1308 h 1538"/>
                  <a:gd name="T22" fmla="*/ 1312 w 1751"/>
                  <a:gd name="T23" fmla="*/ 1462 h 1538"/>
                  <a:gd name="T24" fmla="*/ 1309 w 1751"/>
                  <a:gd name="T25" fmla="*/ 1471 h 1538"/>
                  <a:gd name="T26" fmla="*/ 1301 w 1751"/>
                  <a:gd name="T27" fmla="*/ 1475 h 1538"/>
                  <a:gd name="T28" fmla="*/ 253 w 1751"/>
                  <a:gd name="T29" fmla="*/ 1538 h 1538"/>
                  <a:gd name="T30" fmla="*/ 245 w 1751"/>
                  <a:gd name="T31" fmla="*/ 1533 h 1538"/>
                  <a:gd name="T32" fmla="*/ 240 w 1751"/>
                  <a:gd name="T33" fmla="*/ 1526 h 1538"/>
                  <a:gd name="T34" fmla="*/ 240 w 1751"/>
                  <a:gd name="T35" fmla="*/ 1308 h 1538"/>
                  <a:gd name="T36" fmla="*/ 249 w 1751"/>
                  <a:gd name="T37" fmla="*/ 1321 h 1538"/>
                  <a:gd name="T38" fmla="*/ 67 w 1751"/>
                  <a:gd name="T39" fmla="*/ 1276 h 1538"/>
                  <a:gd name="T40" fmla="*/ 62 w 1751"/>
                  <a:gd name="T41" fmla="*/ 1273 h 1538"/>
                  <a:gd name="T42" fmla="*/ 58 w 1751"/>
                  <a:gd name="T43" fmla="*/ 1265 h 1538"/>
                  <a:gd name="T44" fmla="*/ 58 w 1751"/>
                  <a:gd name="T45" fmla="*/ 517 h 1538"/>
                  <a:gd name="T46" fmla="*/ 0 w 1751"/>
                  <a:gd name="T47" fmla="*/ 75 h 1538"/>
                  <a:gd name="T48" fmla="*/ 0 w 1751"/>
                  <a:gd name="T49" fmla="*/ 63 h 1538"/>
                  <a:gd name="T50" fmla="*/ 11 w 1751"/>
                  <a:gd name="T51" fmla="*/ 59 h 1538"/>
                  <a:gd name="T52" fmla="*/ 1545 w 1751"/>
                  <a:gd name="T53" fmla="*/ 0 h 1538"/>
                  <a:gd name="T54" fmla="*/ 1550 w 1751"/>
                  <a:gd name="T55" fmla="*/ 0 h 1538"/>
                  <a:gd name="T56" fmla="*/ 1641 w 1751"/>
                  <a:gd name="T57" fmla="*/ 47 h 1538"/>
                  <a:gd name="T58" fmla="*/ 1648 w 1751"/>
                  <a:gd name="T59" fmla="*/ 55 h 1538"/>
                  <a:gd name="T60" fmla="*/ 1644 w 1751"/>
                  <a:gd name="T61" fmla="*/ 63 h 1538"/>
                  <a:gd name="T62" fmla="*/ 1522 w 1751"/>
                  <a:gd name="T63" fmla="*/ 217 h 1538"/>
                  <a:gd name="T64" fmla="*/ 1515 w 1751"/>
                  <a:gd name="T65" fmla="*/ 198 h 1538"/>
                  <a:gd name="T66" fmla="*/ 1740 w 1751"/>
                  <a:gd name="T67" fmla="*/ 181 h 1538"/>
                  <a:gd name="T68" fmla="*/ 1751 w 1751"/>
                  <a:gd name="T69" fmla="*/ 185 h 1538"/>
                  <a:gd name="T70" fmla="*/ 1751 w 1751"/>
                  <a:gd name="T71" fmla="*/ 198 h 1538"/>
                  <a:gd name="T72" fmla="*/ 1648 w 1751"/>
                  <a:gd name="T73" fmla="*/ 49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1" h="1538">
                    <a:moveTo>
                      <a:pt x="1648" y="490"/>
                    </a:moveTo>
                    <a:lnTo>
                      <a:pt x="1648" y="485"/>
                    </a:lnTo>
                    <a:lnTo>
                      <a:pt x="1648" y="605"/>
                    </a:lnTo>
                    <a:lnTo>
                      <a:pt x="1641" y="616"/>
                    </a:lnTo>
                    <a:lnTo>
                      <a:pt x="1550" y="676"/>
                    </a:lnTo>
                    <a:lnTo>
                      <a:pt x="1558" y="672"/>
                    </a:lnTo>
                    <a:lnTo>
                      <a:pt x="1479" y="901"/>
                    </a:lnTo>
                    <a:lnTo>
                      <a:pt x="1479" y="905"/>
                    </a:lnTo>
                    <a:lnTo>
                      <a:pt x="1312" y="1119"/>
                    </a:lnTo>
                    <a:lnTo>
                      <a:pt x="1312" y="1111"/>
                    </a:lnTo>
                    <a:lnTo>
                      <a:pt x="1312" y="1308"/>
                    </a:lnTo>
                    <a:lnTo>
                      <a:pt x="1312" y="1462"/>
                    </a:lnTo>
                    <a:lnTo>
                      <a:pt x="1309" y="1471"/>
                    </a:lnTo>
                    <a:lnTo>
                      <a:pt x="1301" y="1475"/>
                    </a:lnTo>
                    <a:lnTo>
                      <a:pt x="253" y="1538"/>
                    </a:lnTo>
                    <a:lnTo>
                      <a:pt x="245" y="1533"/>
                    </a:lnTo>
                    <a:lnTo>
                      <a:pt x="240" y="1526"/>
                    </a:lnTo>
                    <a:lnTo>
                      <a:pt x="240" y="1308"/>
                    </a:lnTo>
                    <a:lnTo>
                      <a:pt x="249" y="1321"/>
                    </a:lnTo>
                    <a:lnTo>
                      <a:pt x="67" y="1276"/>
                    </a:lnTo>
                    <a:lnTo>
                      <a:pt x="62" y="1273"/>
                    </a:lnTo>
                    <a:lnTo>
                      <a:pt x="58" y="1265"/>
                    </a:lnTo>
                    <a:lnTo>
                      <a:pt x="58" y="517"/>
                    </a:lnTo>
                    <a:lnTo>
                      <a:pt x="0" y="75"/>
                    </a:lnTo>
                    <a:lnTo>
                      <a:pt x="0" y="63"/>
                    </a:lnTo>
                    <a:lnTo>
                      <a:pt x="11" y="59"/>
                    </a:lnTo>
                    <a:lnTo>
                      <a:pt x="1545" y="0"/>
                    </a:lnTo>
                    <a:lnTo>
                      <a:pt x="1550" y="0"/>
                    </a:lnTo>
                    <a:lnTo>
                      <a:pt x="1641" y="47"/>
                    </a:lnTo>
                    <a:lnTo>
                      <a:pt x="1648" y="55"/>
                    </a:lnTo>
                    <a:lnTo>
                      <a:pt x="1644" y="63"/>
                    </a:lnTo>
                    <a:lnTo>
                      <a:pt x="1522" y="217"/>
                    </a:lnTo>
                    <a:lnTo>
                      <a:pt x="1515" y="198"/>
                    </a:lnTo>
                    <a:lnTo>
                      <a:pt x="1740" y="181"/>
                    </a:lnTo>
                    <a:lnTo>
                      <a:pt x="1751" y="185"/>
                    </a:lnTo>
                    <a:lnTo>
                      <a:pt x="1751" y="198"/>
                    </a:lnTo>
                    <a:lnTo>
                      <a:pt x="1648" y="49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4" name="Freeform 230"/>
              <p:cNvSpPr>
                <a:spLocks/>
              </p:cNvSpPr>
              <p:nvPr/>
            </p:nvSpPr>
            <p:spPr bwMode="auto">
              <a:xfrm>
                <a:off x="2824" y="2671"/>
                <a:ext cx="486" cy="413"/>
              </a:xfrm>
              <a:custGeom>
                <a:avLst/>
                <a:gdLst>
                  <a:gd name="T0" fmla="*/ 1048 w 1946"/>
                  <a:gd name="T1" fmla="*/ 0 h 1652"/>
                  <a:gd name="T2" fmla="*/ 0 w 1946"/>
                  <a:gd name="T3" fmla="*/ 59 h 1652"/>
                  <a:gd name="T4" fmla="*/ 0 w 1946"/>
                  <a:gd name="T5" fmla="*/ 486 h 1652"/>
                  <a:gd name="T6" fmla="*/ 133 w 1946"/>
                  <a:gd name="T7" fmla="*/ 608 h 1652"/>
                  <a:gd name="T8" fmla="*/ 197 w 1946"/>
                  <a:gd name="T9" fmla="*/ 810 h 1652"/>
                  <a:gd name="T10" fmla="*/ 133 w 1946"/>
                  <a:gd name="T11" fmla="*/ 1024 h 1652"/>
                  <a:gd name="T12" fmla="*/ 133 w 1946"/>
                  <a:gd name="T13" fmla="*/ 1238 h 1652"/>
                  <a:gd name="T14" fmla="*/ 133 w 1946"/>
                  <a:gd name="T15" fmla="*/ 1407 h 1652"/>
                  <a:gd name="T16" fmla="*/ 379 w 1946"/>
                  <a:gd name="T17" fmla="*/ 1407 h 1652"/>
                  <a:gd name="T18" fmla="*/ 786 w 1946"/>
                  <a:gd name="T19" fmla="*/ 1435 h 1652"/>
                  <a:gd name="T20" fmla="*/ 850 w 1946"/>
                  <a:gd name="T21" fmla="*/ 1328 h 1652"/>
                  <a:gd name="T22" fmla="*/ 1016 w 1946"/>
                  <a:gd name="T23" fmla="*/ 1435 h 1652"/>
                  <a:gd name="T24" fmla="*/ 1138 w 1946"/>
                  <a:gd name="T25" fmla="*/ 1589 h 1652"/>
                  <a:gd name="T26" fmla="*/ 1337 w 1946"/>
                  <a:gd name="T27" fmla="*/ 1637 h 1652"/>
                  <a:gd name="T28" fmla="*/ 1470 w 1946"/>
                  <a:gd name="T29" fmla="*/ 1546 h 1652"/>
                  <a:gd name="T30" fmla="*/ 1594 w 1946"/>
                  <a:gd name="T31" fmla="*/ 1451 h 1652"/>
                  <a:gd name="T32" fmla="*/ 1823 w 1946"/>
                  <a:gd name="T33" fmla="*/ 1652 h 1652"/>
                  <a:gd name="T34" fmla="*/ 1946 w 1946"/>
                  <a:gd name="T35" fmla="*/ 1574 h 1652"/>
                  <a:gd name="T36" fmla="*/ 1669 w 1946"/>
                  <a:gd name="T37" fmla="*/ 1435 h 1652"/>
                  <a:gd name="T38" fmla="*/ 1791 w 1946"/>
                  <a:gd name="T39" fmla="*/ 1301 h 1652"/>
                  <a:gd name="T40" fmla="*/ 1732 w 1946"/>
                  <a:gd name="T41" fmla="*/ 1238 h 1652"/>
                  <a:gd name="T42" fmla="*/ 1609 w 1946"/>
                  <a:gd name="T43" fmla="*/ 1301 h 1652"/>
                  <a:gd name="T44" fmla="*/ 1716 w 1946"/>
                  <a:gd name="T45" fmla="*/ 1146 h 1652"/>
                  <a:gd name="T46" fmla="*/ 1669 w 1946"/>
                  <a:gd name="T47" fmla="*/ 1056 h 1652"/>
                  <a:gd name="T48" fmla="*/ 1594 w 1946"/>
                  <a:gd name="T49" fmla="*/ 1008 h 1652"/>
                  <a:gd name="T50" fmla="*/ 1609 w 1946"/>
                  <a:gd name="T51" fmla="*/ 810 h 1652"/>
                  <a:gd name="T52" fmla="*/ 925 w 1946"/>
                  <a:gd name="T53" fmla="*/ 854 h 1652"/>
                  <a:gd name="T54" fmla="*/ 925 w 1946"/>
                  <a:gd name="T55" fmla="*/ 704 h 1652"/>
                  <a:gd name="T56" fmla="*/ 1016 w 1946"/>
                  <a:gd name="T57" fmla="*/ 518 h 1652"/>
                  <a:gd name="T58" fmla="*/ 1138 w 1946"/>
                  <a:gd name="T59" fmla="*/ 379 h 1652"/>
                  <a:gd name="T60" fmla="*/ 1213 w 1946"/>
                  <a:gd name="T61" fmla="*/ 289 h 1652"/>
                  <a:gd name="T62" fmla="*/ 1091 w 1946"/>
                  <a:gd name="T63" fmla="*/ 150 h 1652"/>
                  <a:gd name="T64" fmla="*/ 1048 w 1946"/>
                  <a:gd name="T65" fmla="*/ 0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6" h="1652">
                    <a:moveTo>
                      <a:pt x="1048" y="0"/>
                    </a:moveTo>
                    <a:lnTo>
                      <a:pt x="0" y="59"/>
                    </a:lnTo>
                    <a:lnTo>
                      <a:pt x="0" y="486"/>
                    </a:lnTo>
                    <a:lnTo>
                      <a:pt x="133" y="608"/>
                    </a:lnTo>
                    <a:lnTo>
                      <a:pt x="197" y="810"/>
                    </a:lnTo>
                    <a:lnTo>
                      <a:pt x="133" y="1024"/>
                    </a:lnTo>
                    <a:lnTo>
                      <a:pt x="133" y="1238"/>
                    </a:lnTo>
                    <a:lnTo>
                      <a:pt x="133" y="1407"/>
                    </a:lnTo>
                    <a:lnTo>
                      <a:pt x="379" y="1407"/>
                    </a:lnTo>
                    <a:lnTo>
                      <a:pt x="786" y="1435"/>
                    </a:lnTo>
                    <a:lnTo>
                      <a:pt x="850" y="1328"/>
                    </a:lnTo>
                    <a:lnTo>
                      <a:pt x="1016" y="1435"/>
                    </a:lnTo>
                    <a:lnTo>
                      <a:pt x="1138" y="1589"/>
                    </a:lnTo>
                    <a:lnTo>
                      <a:pt x="1337" y="1637"/>
                    </a:lnTo>
                    <a:lnTo>
                      <a:pt x="1470" y="1546"/>
                    </a:lnTo>
                    <a:lnTo>
                      <a:pt x="1594" y="1451"/>
                    </a:lnTo>
                    <a:lnTo>
                      <a:pt x="1823" y="1652"/>
                    </a:lnTo>
                    <a:lnTo>
                      <a:pt x="1946" y="1574"/>
                    </a:lnTo>
                    <a:lnTo>
                      <a:pt x="1669" y="1435"/>
                    </a:lnTo>
                    <a:lnTo>
                      <a:pt x="1791" y="1301"/>
                    </a:lnTo>
                    <a:lnTo>
                      <a:pt x="1732" y="1238"/>
                    </a:lnTo>
                    <a:lnTo>
                      <a:pt x="1609" y="1301"/>
                    </a:lnTo>
                    <a:lnTo>
                      <a:pt x="1716" y="1146"/>
                    </a:lnTo>
                    <a:lnTo>
                      <a:pt x="1669" y="1056"/>
                    </a:lnTo>
                    <a:lnTo>
                      <a:pt x="1594" y="1008"/>
                    </a:lnTo>
                    <a:lnTo>
                      <a:pt x="1609" y="810"/>
                    </a:lnTo>
                    <a:lnTo>
                      <a:pt x="925" y="854"/>
                    </a:lnTo>
                    <a:lnTo>
                      <a:pt x="925" y="704"/>
                    </a:lnTo>
                    <a:lnTo>
                      <a:pt x="1016" y="518"/>
                    </a:lnTo>
                    <a:lnTo>
                      <a:pt x="1138" y="379"/>
                    </a:lnTo>
                    <a:lnTo>
                      <a:pt x="1213" y="289"/>
                    </a:lnTo>
                    <a:lnTo>
                      <a:pt x="1091" y="150"/>
                    </a:lnTo>
                    <a:lnTo>
                      <a:pt x="1048"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5" name="Freeform 231"/>
              <p:cNvSpPr>
                <a:spLocks noEditPoints="1"/>
              </p:cNvSpPr>
              <p:nvPr/>
            </p:nvSpPr>
            <p:spPr bwMode="auto">
              <a:xfrm>
                <a:off x="2821" y="2668"/>
                <a:ext cx="492" cy="419"/>
              </a:xfrm>
              <a:custGeom>
                <a:avLst/>
                <a:gdLst>
                  <a:gd name="T0" fmla="*/ 13 w 1970"/>
                  <a:gd name="T1" fmla="*/ 83 h 1677"/>
                  <a:gd name="T2" fmla="*/ 20 w 1970"/>
                  <a:gd name="T3" fmla="*/ 490 h 1677"/>
                  <a:gd name="T4" fmla="*/ 218 w 1970"/>
                  <a:gd name="T5" fmla="*/ 819 h 1677"/>
                  <a:gd name="T6" fmla="*/ 159 w 1970"/>
                  <a:gd name="T7" fmla="*/ 1036 h 1677"/>
                  <a:gd name="T8" fmla="*/ 146 w 1970"/>
                  <a:gd name="T9" fmla="*/ 1408 h 1677"/>
                  <a:gd name="T10" fmla="*/ 791 w 1970"/>
                  <a:gd name="T11" fmla="*/ 1443 h 1677"/>
                  <a:gd name="T12" fmla="*/ 866 w 1970"/>
                  <a:gd name="T13" fmla="*/ 1332 h 1677"/>
                  <a:gd name="T14" fmla="*/ 1159 w 1970"/>
                  <a:gd name="T15" fmla="*/ 1593 h 1677"/>
                  <a:gd name="T16" fmla="*/ 1341 w 1970"/>
                  <a:gd name="T17" fmla="*/ 1636 h 1677"/>
                  <a:gd name="T18" fmla="*/ 1607 w 1970"/>
                  <a:gd name="T19" fmla="*/ 1451 h 1677"/>
                  <a:gd name="T20" fmla="*/ 1828 w 1970"/>
                  <a:gd name="T21" fmla="*/ 1653 h 1677"/>
                  <a:gd name="T22" fmla="*/ 1678 w 1970"/>
                  <a:gd name="T23" fmla="*/ 1460 h 1677"/>
                  <a:gd name="T24" fmla="*/ 1796 w 1970"/>
                  <a:gd name="T25" fmla="*/ 1305 h 1677"/>
                  <a:gd name="T26" fmla="*/ 1749 w 1970"/>
                  <a:gd name="T27" fmla="*/ 1261 h 1677"/>
                  <a:gd name="T28" fmla="*/ 1614 w 1970"/>
                  <a:gd name="T29" fmla="*/ 1321 h 1677"/>
                  <a:gd name="T30" fmla="*/ 1721 w 1970"/>
                  <a:gd name="T31" fmla="*/ 1151 h 1677"/>
                  <a:gd name="T32" fmla="*/ 1678 w 1970"/>
                  <a:gd name="T33" fmla="*/ 1076 h 1677"/>
                  <a:gd name="T34" fmla="*/ 1610 w 1970"/>
                  <a:gd name="T35" fmla="*/ 822 h 1677"/>
                  <a:gd name="T36" fmla="*/ 930 w 1970"/>
                  <a:gd name="T37" fmla="*/ 877 h 1677"/>
                  <a:gd name="T38" fmla="*/ 926 w 1970"/>
                  <a:gd name="T39" fmla="*/ 708 h 1677"/>
                  <a:gd name="T40" fmla="*/ 1144 w 1970"/>
                  <a:gd name="T41" fmla="*/ 384 h 1677"/>
                  <a:gd name="T42" fmla="*/ 1097 w 1970"/>
                  <a:gd name="T43" fmla="*/ 170 h 1677"/>
                  <a:gd name="T44" fmla="*/ 1116 w 1970"/>
                  <a:gd name="T45" fmla="*/ 159 h 1677"/>
                  <a:gd name="T46" fmla="*/ 1239 w 1970"/>
                  <a:gd name="T47" fmla="*/ 301 h 1677"/>
                  <a:gd name="T48" fmla="*/ 1037 w 1970"/>
                  <a:gd name="T49" fmla="*/ 538 h 1677"/>
                  <a:gd name="T50" fmla="*/ 950 w 1970"/>
                  <a:gd name="T51" fmla="*/ 716 h 1677"/>
                  <a:gd name="T52" fmla="*/ 1622 w 1970"/>
                  <a:gd name="T53" fmla="*/ 811 h 1677"/>
                  <a:gd name="T54" fmla="*/ 1618 w 1970"/>
                  <a:gd name="T55" fmla="*/ 1020 h 1677"/>
                  <a:gd name="T56" fmla="*/ 1693 w 1970"/>
                  <a:gd name="T57" fmla="*/ 1060 h 1677"/>
                  <a:gd name="T58" fmla="*/ 1635 w 1970"/>
                  <a:gd name="T59" fmla="*/ 1317 h 1677"/>
                  <a:gd name="T60" fmla="*/ 1745 w 1970"/>
                  <a:gd name="T61" fmla="*/ 1237 h 1677"/>
                  <a:gd name="T62" fmla="*/ 1817 w 1970"/>
                  <a:gd name="T63" fmla="*/ 1313 h 1677"/>
                  <a:gd name="T64" fmla="*/ 1689 w 1970"/>
                  <a:gd name="T65" fmla="*/ 1439 h 1677"/>
                  <a:gd name="T66" fmla="*/ 1963 w 1970"/>
                  <a:gd name="T67" fmla="*/ 1597 h 1677"/>
                  <a:gd name="T68" fmla="*/ 1828 w 1970"/>
                  <a:gd name="T69" fmla="*/ 1672 h 1677"/>
                  <a:gd name="T70" fmla="*/ 1492 w 1970"/>
                  <a:gd name="T71" fmla="*/ 1565 h 1677"/>
                  <a:gd name="T72" fmla="*/ 1147 w 1970"/>
                  <a:gd name="T73" fmla="*/ 1614 h 1677"/>
                  <a:gd name="T74" fmla="*/ 1025 w 1970"/>
                  <a:gd name="T75" fmla="*/ 1460 h 1677"/>
                  <a:gd name="T76" fmla="*/ 812 w 1970"/>
                  <a:gd name="T77" fmla="*/ 1455 h 1677"/>
                  <a:gd name="T78" fmla="*/ 392 w 1970"/>
                  <a:gd name="T79" fmla="*/ 1432 h 1677"/>
                  <a:gd name="T80" fmla="*/ 135 w 1970"/>
                  <a:gd name="T81" fmla="*/ 1419 h 1677"/>
                  <a:gd name="T82" fmla="*/ 135 w 1970"/>
                  <a:gd name="T83" fmla="*/ 1032 h 1677"/>
                  <a:gd name="T84" fmla="*/ 135 w 1970"/>
                  <a:gd name="T85" fmla="*/ 624 h 1677"/>
                  <a:gd name="T86" fmla="*/ 0 w 1970"/>
                  <a:gd name="T87" fmla="*/ 498 h 1677"/>
                  <a:gd name="T88" fmla="*/ 9 w 1970"/>
                  <a:gd name="T89" fmla="*/ 59 h 1677"/>
                  <a:gd name="T90" fmla="*/ 1072 w 1970"/>
                  <a:gd name="T91" fmla="*/ 7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70" h="1677">
                    <a:moveTo>
                      <a:pt x="1048" y="12"/>
                    </a:moveTo>
                    <a:lnTo>
                      <a:pt x="1061" y="24"/>
                    </a:lnTo>
                    <a:lnTo>
                      <a:pt x="13" y="83"/>
                    </a:lnTo>
                    <a:lnTo>
                      <a:pt x="24" y="71"/>
                    </a:lnTo>
                    <a:lnTo>
                      <a:pt x="24" y="498"/>
                    </a:lnTo>
                    <a:lnTo>
                      <a:pt x="20" y="490"/>
                    </a:lnTo>
                    <a:lnTo>
                      <a:pt x="155" y="613"/>
                    </a:lnTo>
                    <a:lnTo>
                      <a:pt x="159" y="620"/>
                    </a:lnTo>
                    <a:lnTo>
                      <a:pt x="218" y="819"/>
                    </a:lnTo>
                    <a:lnTo>
                      <a:pt x="218" y="826"/>
                    </a:lnTo>
                    <a:lnTo>
                      <a:pt x="159" y="1040"/>
                    </a:lnTo>
                    <a:lnTo>
                      <a:pt x="159" y="1036"/>
                    </a:lnTo>
                    <a:lnTo>
                      <a:pt x="159" y="1250"/>
                    </a:lnTo>
                    <a:lnTo>
                      <a:pt x="159" y="1419"/>
                    </a:lnTo>
                    <a:lnTo>
                      <a:pt x="146" y="1408"/>
                    </a:lnTo>
                    <a:lnTo>
                      <a:pt x="392" y="1408"/>
                    </a:lnTo>
                    <a:lnTo>
                      <a:pt x="804" y="1436"/>
                    </a:lnTo>
                    <a:lnTo>
                      <a:pt x="791" y="1443"/>
                    </a:lnTo>
                    <a:lnTo>
                      <a:pt x="851" y="1336"/>
                    </a:lnTo>
                    <a:lnTo>
                      <a:pt x="859" y="1329"/>
                    </a:lnTo>
                    <a:lnTo>
                      <a:pt x="866" y="1332"/>
                    </a:lnTo>
                    <a:lnTo>
                      <a:pt x="1037" y="1439"/>
                    </a:lnTo>
                    <a:lnTo>
                      <a:pt x="1041" y="1443"/>
                    </a:lnTo>
                    <a:lnTo>
                      <a:pt x="1159" y="1593"/>
                    </a:lnTo>
                    <a:lnTo>
                      <a:pt x="1155" y="1589"/>
                    </a:lnTo>
                    <a:lnTo>
                      <a:pt x="1354" y="1636"/>
                    </a:lnTo>
                    <a:lnTo>
                      <a:pt x="1341" y="1636"/>
                    </a:lnTo>
                    <a:lnTo>
                      <a:pt x="1479" y="1546"/>
                    </a:lnTo>
                    <a:lnTo>
                      <a:pt x="1599" y="1455"/>
                    </a:lnTo>
                    <a:lnTo>
                      <a:pt x="1607" y="1451"/>
                    </a:lnTo>
                    <a:lnTo>
                      <a:pt x="1614" y="1455"/>
                    </a:lnTo>
                    <a:lnTo>
                      <a:pt x="1843" y="1653"/>
                    </a:lnTo>
                    <a:lnTo>
                      <a:pt x="1828" y="1653"/>
                    </a:lnTo>
                    <a:lnTo>
                      <a:pt x="1950" y="1578"/>
                    </a:lnTo>
                    <a:lnTo>
                      <a:pt x="1950" y="1597"/>
                    </a:lnTo>
                    <a:lnTo>
                      <a:pt x="1678" y="1460"/>
                    </a:lnTo>
                    <a:lnTo>
                      <a:pt x="1670" y="1451"/>
                    </a:lnTo>
                    <a:lnTo>
                      <a:pt x="1674" y="1439"/>
                    </a:lnTo>
                    <a:lnTo>
                      <a:pt x="1796" y="1305"/>
                    </a:lnTo>
                    <a:lnTo>
                      <a:pt x="1796" y="1321"/>
                    </a:lnTo>
                    <a:lnTo>
                      <a:pt x="1736" y="1257"/>
                    </a:lnTo>
                    <a:lnTo>
                      <a:pt x="1749" y="1261"/>
                    </a:lnTo>
                    <a:lnTo>
                      <a:pt x="1626" y="1321"/>
                    </a:lnTo>
                    <a:lnTo>
                      <a:pt x="1622" y="1325"/>
                    </a:lnTo>
                    <a:lnTo>
                      <a:pt x="1614" y="1321"/>
                    </a:lnTo>
                    <a:lnTo>
                      <a:pt x="1610" y="1313"/>
                    </a:lnTo>
                    <a:lnTo>
                      <a:pt x="1614" y="1305"/>
                    </a:lnTo>
                    <a:lnTo>
                      <a:pt x="1721" y="1151"/>
                    </a:lnTo>
                    <a:lnTo>
                      <a:pt x="1717" y="1162"/>
                    </a:lnTo>
                    <a:lnTo>
                      <a:pt x="1674" y="1072"/>
                    </a:lnTo>
                    <a:lnTo>
                      <a:pt x="1678" y="1076"/>
                    </a:lnTo>
                    <a:lnTo>
                      <a:pt x="1603" y="1032"/>
                    </a:lnTo>
                    <a:lnTo>
                      <a:pt x="1594" y="1020"/>
                    </a:lnTo>
                    <a:lnTo>
                      <a:pt x="1610" y="822"/>
                    </a:lnTo>
                    <a:lnTo>
                      <a:pt x="1622" y="834"/>
                    </a:lnTo>
                    <a:lnTo>
                      <a:pt x="938" y="877"/>
                    </a:lnTo>
                    <a:lnTo>
                      <a:pt x="930" y="877"/>
                    </a:lnTo>
                    <a:lnTo>
                      <a:pt x="926" y="866"/>
                    </a:lnTo>
                    <a:lnTo>
                      <a:pt x="926" y="716"/>
                    </a:lnTo>
                    <a:lnTo>
                      <a:pt x="926" y="708"/>
                    </a:lnTo>
                    <a:lnTo>
                      <a:pt x="1018" y="526"/>
                    </a:lnTo>
                    <a:lnTo>
                      <a:pt x="1022" y="522"/>
                    </a:lnTo>
                    <a:lnTo>
                      <a:pt x="1144" y="384"/>
                    </a:lnTo>
                    <a:lnTo>
                      <a:pt x="1219" y="292"/>
                    </a:lnTo>
                    <a:lnTo>
                      <a:pt x="1219" y="309"/>
                    </a:lnTo>
                    <a:lnTo>
                      <a:pt x="1097" y="170"/>
                    </a:lnTo>
                    <a:lnTo>
                      <a:pt x="1093" y="166"/>
                    </a:lnTo>
                    <a:lnTo>
                      <a:pt x="1048" y="12"/>
                    </a:lnTo>
                    <a:close/>
                    <a:moveTo>
                      <a:pt x="1116" y="159"/>
                    </a:moveTo>
                    <a:lnTo>
                      <a:pt x="1116" y="153"/>
                    </a:lnTo>
                    <a:lnTo>
                      <a:pt x="1235" y="292"/>
                    </a:lnTo>
                    <a:lnTo>
                      <a:pt x="1239" y="301"/>
                    </a:lnTo>
                    <a:lnTo>
                      <a:pt x="1235" y="309"/>
                    </a:lnTo>
                    <a:lnTo>
                      <a:pt x="1159" y="399"/>
                    </a:lnTo>
                    <a:lnTo>
                      <a:pt x="1037" y="538"/>
                    </a:lnTo>
                    <a:lnTo>
                      <a:pt x="1041" y="538"/>
                    </a:lnTo>
                    <a:lnTo>
                      <a:pt x="950" y="719"/>
                    </a:lnTo>
                    <a:lnTo>
                      <a:pt x="950" y="716"/>
                    </a:lnTo>
                    <a:lnTo>
                      <a:pt x="950" y="866"/>
                    </a:lnTo>
                    <a:lnTo>
                      <a:pt x="938" y="854"/>
                    </a:lnTo>
                    <a:lnTo>
                      <a:pt x="1622" y="811"/>
                    </a:lnTo>
                    <a:lnTo>
                      <a:pt x="1630" y="815"/>
                    </a:lnTo>
                    <a:lnTo>
                      <a:pt x="1635" y="822"/>
                    </a:lnTo>
                    <a:lnTo>
                      <a:pt x="1618" y="1020"/>
                    </a:lnTo>
                    <a:lnTo>
                      <a:pt x="1614" y="1008"/>
                    </a:lnTo>
                    <a:lnTo>
                      <a:pt x="1689" y="1055"/>
                    </a:lnTo>
                    <a:lnTo>
                      <a:pt x="1693" y="1060"/>
                    </a:lnTo>
                    <a:lnTo>
                      <a:pt x="1742" y="1154"/>
                    </a:lnTo>
                    <a:lnTo>
                      <a:pt x="1736" y="1166"/>
                    </a:lnTo>
                    <a:lnTo>
                      <a:pt x="1635" y="1317"/>
                    </a:lnTo>
                    <a:lnTo>
                      <a:pt x="1618" y="1301"/>
                    </a:lnTo>
                    <a:lnTo>
                      <a:pt x="1736" y="1237"/>
                    </a:lnTo>
                    <a:lnTo>
                      <a:pt x="1745" y="1237"/>
                    </a:lnTo>
                    <a:lnTo>
                      <a:pt x="1753" y="1242"/>
                    </a:lnTo>
                    <a:lnTo>
                      <a:pt x="1811" y="1301"/>
                    </a:lnTo>
                    <a:lnTo>
                      <a:pt x="1817" y="1313"/>
                    </a:lnTo>
                    <a:lnTo>
                      <a:pt x="1811" y="1321"/>
                    </a:lnTo>
                    <a:lnTo>
                      <a:pt x="1693" y="1455"/>
                    </a:lnTo>
                    <a:lnTo>
                      <a:pt x="1689" y="1439"/>
                    </a:lnTo>
                    <a:lnTo>
                      <a:pt x="1963" y="1578"/>
                    </a:lnTo>
                    <a:lnTo>
                      <a:pt x="1970" y="1586"/>
                    </a:lnTo>
                    <a:lnTo>
                      <a:pt x="1963" y="1597"/>
                    </a:lnTo>
                    <a:lnTo>
                      <a:pt x="1839" y="1672"/>
                    </a:lnTo>
                    <a:lnTo>
                      <a:pt x="1836" y="1677"/>
                    </a:lnTo>
                    <a:lnTo>
                      <a:pt x="1828" y="1672"/>
                    </a:lnTo>
                    <a:lnTo>
                      <a:pt x="1599" y="1475"/>
                    </a:lnTo>
                    <a:lnTo>
                      <a:pt x="1614" y="1475"/>
                    </a:lnTo>
                    <a:lnTo>
                      <a:pt x="1492" y="1565"/>
                    </a:lnTo>
                    <a:lnTo>
                      <a:pt x="1357" y="1657"/>
                    </a:lnTo>
                    <a:lnTo>
                      <a:pt x="1346" y="1661"/>
                    </a:lnTo>
                    <a:lnTo>
                      <a:pt x="1147" y="1614"/>
                    </a:lnTo>
                    <a:lnTo>
                      <a:pt x="1144" y="1610"/>
                    </a:lnTo>
                    <a:lnTo>
                      <a:pt x="1022" y="1455"/>
                    </a:lnTo>
                    <a:lnTo>
                      <a:pt x="1025" y="1460"/>
                    </a:lnTo>
                    <a:lnTo>
                      <a:pt x="855" y="1353"/>
                    </a:lnTo>
                    <a:lnTo>
                      <a:pt x="870" y="1348"/>
                    </a:lnTo>
                    <a:lnTo>
                      <a:pt x="812" y="1455"/>
                    </a:lnTo>
                    <a:lnTo>
                      <a:pt x="808" y="1460"/>
                    </a:lnTo>
                    <a:lnTo>
                      <a:pt x="799" y="1460"/>
                    </a:lnTo>
                    <a:lnTo>
                      <a:pt x="392" y="1432"/>
                    </a:lnTo>
                    <a:lnTo>
                      <a:pt x="146" y="1432"/>
                    </a:lnTo>
                    <a:lnTo>
                      <a:pt x="139" y="1428"/>
                    </a:lnTo>
                    <a:lnTo>
                      <a:pt x="135" y="1419"/>
                    </a:lnTo>
                    <a:lnTo>
                      <a:pt x="135" y="1250"/>
                    </a:lnTo>
                    <a:lnTo>
                      <a:pt x="135" y="1036"/>
                    </a:lnTo>
                    <a:lnTo>
                      <a:pt x="135" y="1032"/>
                    </a:lnTo>
                    <a:lnTo>
                      <a:pt x="199" y="819"/>
                    </a:lnTo>
                    <a:lnTo>
                      <a:pt x="199" y="826"/>
                    </a:lnTo>
                    <a:lnTo>
                      <a:pt x="135" y="624"/>
                    </a:lnTo>
                    <a:lnTo>
                      <a:pt x="139" y="633"/>
                    </a:lnTo>
                    <a:lnTo>
                      <a:pt x="5" y="510"/>
                    </a:lnTo>
                    <a:lnTo>
                      <a:pt x="0" y="498"/>
                    </a:lnTo>
                    <a:lnTo>
                      <a:pt x="0" y="71"/>
                    </a:lnTo>
                    <a:lnTo>
                      <a:pt x="0" y="63"/>
                    </a:lnTo>
                    <a:lnTo>
                      <a:pt x="9" y="59"/>
                    </a:lnTo>
                    <a:lnTo>
                      <a:pt x="1061" y="0"/>
                    </a:lnTo>
                    <a:lnTo>
                      <a:pt x="1069" y="0"/>
                    </a:lnTo>
                    <a:lnTo>
                      <a:pt x="1072" y="7"/>
                    </a:lnTo>
                    <a:lnTo>
                      <a:pt x="1116"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6" name="Freeform 232"/>
              <p:cNvSpPr>
                <a:spLocks/>
              </p:cNvSpPr>
              <p:nvPr/>
            </p:nvSpPr>
            <p:spPr bwMode="auto">
              <a:xfrm>
                <a:off x="2824" y="2671"/>
                <a:ext cx="484" cy="410"/>
              </a:xfrm>
              <a:custGeom>
                <a:avLst/>
                <a:gdLst>
                  <a:gd name="T0" fmla="*/ 1048 w 1937"/>
                  <a:gd name="T1" fmla="*/ 12 h 1641"/>
                  <a:gd name="T2" fmla="*/ 11 w 1937"/>
                  <a:gd name="T3" fmla="*/ 59 h 1641"/>
                  <a:gd name="T4" fmla="*/ 7 w 1937"/>
                  <a:gd name="T5" fmla="*/ 478 h 1641"/>
                  <a:gd name="T6" fmla="*/ 146 w 1937"/>
                  <a:gd name="T7" fmla="*/ 608 h 1641"/>
                  <a:gd name="T8" fmla="*/ 205 w 1937"/>
                  <a:gd name="T9" fmla="*/ 814 h 1641"/>
                  <a:gd name="T10" fmla="*/ 146 w 1937"/>
                  <a:gd name="T11" fmla="*/ 1024 h 1641"/>
                  <a:gd name="T12" fmla="*/ 146 w 1937"/>
                  <a:gd name="T13" fmla="*/ 1407 h 1641"/>
                  <a:gd name="T14" fmla="*/ 379 w 1937"/>
                  <a:gd name="T15" fmla="*/ 1396 h 1641"/>
                  <a:gd name="T16" fmla="*/ 778 w 1937"/>
                  <a:gd name="T17" fmla="*/ 1431 h 1641"/>
                  <a:gd name="T18" fmla="*/ 846 w 1937"/>
                  <a:gd name="T19" fmla="*/ 1317 h 1641"/>
                  <a:gd name="T20" fmla="*/ 1024 w 1937"/>
                  <a:gd name="T21" fmla="*/ 1427 h 1641"/>
                  <a:gd name="T22" fmla="*/ 1146 w 1937"/>
                  <a:gd name="T23" fmla="*/ 1581 h 1641"/>
                  <a:gd name="T24" fmla="*/ 1341 w 1937"/>
                  <a:gd name="T25" fmla="*/ 1624 h 1641"/>
                  <a:gd name="T26" fmla="*/ 1466 w 1937"/>
                  <a:gd name="T27" fmla="*/ 1534 h 1641"/>
                  <a:gd name="T28" fmla="*/ 1594 w 1937"/>
                  <a:gd name="T29" fmla="*/ 1439 h 1641"/>
                  <a:gd name="T30" fmla="*/ 1830 w 1937"/>
                  <a:gd name="T31" fmla="*/ 1641 h 1641"/>
                  <a:gd name="T32" fmla="*/ 1937 w 1937"/>
                  <a:gd name="T33" fmla="*/ 1566 h 1641"/>
                  <a:gd name="T34" fmla="*/ 1665 w 1937"/>
                  <a:gd name="T35" fmla="*/ 1448 h 1641"/>
                  <a:gd name="T36" fmla="*/ 1661 w 1937"/>
                  <a:gd name="T37" fmla="*/ 1427 h 1641"/>
                  <a:gd name="T38" fmla="*/ 1783 w 1937"/>
                  <a:gd name="T39" fmla="*/ 1309 h 1641"/>
                  <a:gd name="T40" fmla="*/ 1736 w 1937"/>
                  <a:gd name="T41" fmla="*/ 1249 h 1641"/>
                  <a:gd name="T42" fmla="*/ 1609 w 1937"/>
                  <a:gd name="T43" fmla="*/ 1313 h 1641"/>
                  <a:gd name="T44" fmla="*/ 1597 w 1937"/>
                  <a:gd name="T45" fmla="*/ 1301 h 1641"/>
                  <a:gd name="T46" fmla="*/ 1708 w 1937"/>
                  <a:gd name="T47" fmla="*/ 1139 h 1641"/>
                  <a:gd name="T48" fmla="*/ 1661 w 1937"/>
                  <a:gd name="T49" fmla="*/ 1060 h 1641"/>
                  <a:gd name="T50" fmla="*/ 1590 w 1937"/>
                  <a:gd name="T51" fmla="*/ 1020 h 1641"/>
                  <a:gd name="T52" fmla="*/ 1597 w 1937"/>
                  <a:gd name="T53" fmla="*/ 810 h 1641"/>
                  <a:gd name="T54" fmla="*/ 925 w 1937"/>
                  <a:gd name="T55" fmla="*/ 865 h 1641"/>
                  <a:gd name="T56" fmla="*/ 913 w 1937"/>
                  <a:gd name="T57" fmla="*/ 854 h 1641"/>
                  <a:gd name="T58" fmla="*/ 913 w 1937"/>
                  <a:gd name="T59" fmla="*/ 696 h 1641"/>
                  <a:gd name="T60" fmla="*/ 1009 w 1937"/>
                  <a:gd name="T61" fmla="*/ 510 h 1641"/>
                  <a:gd name="T62" fmla="*/ 1206 w 1937"/>
                  <a:gd name="T63" fmla="*/ 280 h 1641"/>
                  <a:gd name="T64" fmla="*/ 1084 w 1937"/>
                  <a:gd name="T65" fmla="*/ 158 h 1641"/>
                  <a:gd name="T66" fmla="*/ 1035 w 1937"/>
                  <a:gd name="T67" fmla="*/ 0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7" h="1641">
                    <a:moveTo>
                      <a:pt x="1035" y="0"/>
                    </a:moveTo>
                    <a:lnTo>
                      <a:pt x="1048" y="12"/>
                    </a:lnTo>
                    <a:lnTo>
                      <a:pt x="0" y="71"/>
                    </a:lnTo>
                    <a:lnTo>
                      <a:pt x="11" y="59"/>
                    </a:lnTo>
                    <a:lnTo>
                      <a:pt x="11" y="486"/>
                    </a:lnTo>
                    <a:lnTo>
                      <a:pt x="7" y="478"/>
                    </a:lnTo>
                    <a:lnTo>
                      <a:pt x="142" y="601"/>
                    </a:lnTo>
                    <a:lnTo>
                      <a:pt x="146" y="608"/>
                    </a:lnTo>
                    <a:lnTo>
                      <a:pt x="205" y="807"/>
                    </a:lnTo>
                    <a:lnTo>
                      <a:pt x="205" y="814"/>
                    </a:lnTo>
                    <a:lnTo>
                      <a:pt x="146" y="1028"/>
                    </a:lnTo>
                    <a:lnTo>
                      <a:pt x="146" y="1024"/>
                    </a:lnTo>
                    <a:lnTo>
                      <a:pt x="146" y="1238"/>
                    </a:lnTo>
                    <a:lnTo>
                      <a:pt x="146" y="1407"/>
                    </a:lnTo>
                    <a:lnTo>
                      <a:pt x="133" y="1396"/>
                    </a:lnTo>
                    <a:lnTo>
                      <a:pt x="379" y="1396"/>
                    </a:lnTo>
                    <a:lnTo>
                      <a:pt x="791" y="1424"/>
                    </a:lnTo>
                    <a:lnTo>
                      <a:pt x="778" y="1431"/>
                    </a:lnTo>
                    <a:lnTo>
                      <a:pt x="838" y="1324"/>
                    </a:lnTo>
                    <a:lnTo>
                      <a:pt x="846" y="1317"/>
                    </a:lnTo>
                    <a:lnTo>
                      <a:pt x="853" y="1320"/>
                    </a:lnTo>
                    <a:lnTo>
                      <a:pt x="1024" y="1427"/>
                    </a:lnTo>
                    <a:lnTo>
                      <a:pt x="1028" y="1431"/>
                    </a:lnTo>
                    <a:lnTo>
                      <a:pt x="1146" y="1581"/>
                    </a:lnTo>
                    <a:lnTo>
                      <a:pt x="1142" y="1577"/>
                    </a:lnTo>
                    <a:lnTo>
                      <a:pt x="1341" y="1624"/>
                    </a:lnTo>
                    <a:lnTo>
                      <a:pt x="1328" y="1624"/>
                    </a:lnTo>
                    <a:lnTo>
                      <a:pt x="1466" y="1534"/>
                    </a:lnTo>
                    <a:lnTo>
                      <a:pt x="1586" y="1443"/>
                    </a:lnTo>
                    <a:lnTo>
                      <a:pt x="1594" y="1439"/>
                    </a:lnTo>
                    <a:lnTo>
                      <a:pt x="1601" y="1443"/>
                    </a:lnTo>
                    <a:lnTo>
                      <a:pt x="1830" y="1641"/>
                    </a:lnTo>
                    <a:lnTo>
                      <a:pt x="1815" y="1641"/>
                    </a:lnTo>
                    <a:lnTo>
                      <a:pt x="1937" y="1566"/>
                    </a:lnTo>
                    <a:lnTo>
                      <a:pt x="1937" y="1585"/>
                    </a:lnTo>
                    <a:lnTo>
                      <a:pt x="1665" y="1448"/>
                    </a:lnTo>
                    <a:lnTo>
                      <a:pt x="1657" y="1439"/>
                    </a:lnTo>
                    <a:lnTo>
                      <a:pt x="1661" y="1427"/>
                    </a:lnTo>
                    <a:lnTo>
                      <a:pt x="1783" y="1293"/>
                    </a:lnTo>
                    <a:lnTo>
                      <a:pt x="1783" y="1309"/>
                    </a:lnTo>
                    <a:lnTo>
                      <a:pt x="1723" y="1245"/>
                    </a:lnTo>
                    <a:lnTo>
                      <a:pt x="1736" y="1249"/>
                    </a:lnTo>
                    <a:lnTo>
                      <a:pt x="1613" y="1309"/>
                    </a:lnTo>
                    <a:lnTo>
                      <a:pt x="1609" y="1313"/>
                    </a:lnTo>
                    <a:lnTo>
                      <a:pt x="1601" y="1309"/>
                    </a:lnTo>
                    <a:lnTo>
                      <a:pt x="1597" y="1301"/>
                    </a:lnTo>
                    <a:lnTo>
                      <a:pt x="1601" y="1293"/>
                    </a:lnTo>
                    <a:lnTo>
                      <a:pt x="1708" y="1139"/>
                    </a:lnTo>
                    <a:lnTo>
                      <a:pt x="1704" y="1150"/>
                    </a:lnTo>
                    <a:lnTo>
                      <a:pt x="1661" y="1060"/>
                    </a:lnTo>
                    <a:lnTo>
                      <a:pt x="1665" y="1064"/>
                    </a:lnTo>
                    <a:lnTo>
                      <a:pt x="1590" y="1020"/>
                    </a:lnTo>
                    <a:lnTo>
                      <a:pt x="1581" y="1008"/>
                    </a:lnTo>
                    <a:lnTo>
                      <a:pt x="1597" y="810"/>
                    </a:lnTo>
                    <a:lnTo>
                      <a:pt x="1609" y="822"/>
                    </a:lnTo>
                    <a:lnTo>
                      <a:pt x="925" y="865"/>
                    </a:lnTo>
                    <a:lnTo>
                      <a:pt x="917" y="865"/>
                    </a:lnTo>
                    <a:lnTo>
                      <a:pt x="913" y="854"/>
                    </a:lnTo>
                    <a:lnTo>
                      <a:pt x="913" y="704"/>
                    </a:lnTo>
                    <a:lnTo>
                      <a:pt x="913" y="696"/>
                    </a:lnTo>
                    <a:lnTo>
                      <a:pt x="1005" y="514"/>
                    </a:lnTo>
                    <a:lnTo>
                      <a:pt x="1009" y="510"/>
                    </a:lnTo>
                    <a:lnTo>
                      <a:pt x="1131" y="372"/>
                    </a:lnTo>
                    <a:lnTo>
                      <a:pt x="1206" y="280"/>
                    </a:lnTo>
                    <a:lnTo>
                      <a:pt x="1206" y="297"/>
                    </a:lnTo>
                    <a:lnTo>
                      <a:pt x="1084" y="158"/>
                    </a:lnTo>
                    <a:lnTo>
                      <a:pt x="1080" y="154"/>
                    </a:lnTo>
                    <a:lnTo>
                      <a:pt x="1035"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7" name="Freeform 233"/>
              <p:cNvSpPr>
                <a:spLocks/>
              </p:cNvSpPr>
              <p:nvPr/>
            </p:nvSpPr>
            <p:spPr bwMode="auto">
              <a:xfrm>
                <a:off x="2821" y="2668"/>
                <a:ext cx="492" cy="419"/>
              </a:xfrm>
              <a:custGeom>
                <a:avLst/>
                <a:gdLst>
                  <a:gd name="T0" fmla="*/ 1116 w 1970"/>
                  <a:gd name="T1" fmla="*/ 153 h 1677"/>
                  <a:gd name="T2" fmla="*/ 1239 w 1970"/>
                  <a:gd name="T3" fmla="*/ 301 h 1677"/>
                  <a:gd name="T4" fmla="*/ 1159 w 1970"/>
                  <a:gd name="T5" fmla="*/ 399 h 1677"/>
                  <a:gd name="T6" fmla="*/ 1041 w 1970"/>
                  <a:gd name="T7" fmla="*/ 538 h 1677"/>
                  <a:gd name="T8" fmla="*/ 950 w 1970"/>
                  <a:gd name="T9" fmla="*/ 716 h 1677"/>
                  <a:gd name="T10" fmla="*/ 938 w 1970"/>
                  <a:gd name="T11" fmla="*/ 854 h 1677"/>
                  <a:gd name="T12" fmla="*/ 1630 w 1970"/>
                  <a:gd name="T13" fmla="*/ 815 h 1677"/>
                  <a:gd name="T14" fmla="*/ 1618 w 1970"/>
                  <a:gd name="T15" fmla="*/ 1020 h 1677"/>
                  <a:gd name="T16" fmla="*/ 1689 w 1970"/>
                  <a:gd name="T17" fmla="*/ 1055 h 1677"/>
                  <a:gd name="T18" fmla="*/ 1742 w 1970"/>
                  <a:gd name="T19" fmla="*/ 1154 h 1677"/>
                  <a:gd name="T20" fmla="*/ 1635 w 1970"/>
                  <a:gd name="T21" fmla="*/ 1317 h 1677"/>
                  <a:gd name="T22" fmla="*/ 1736 w 1970"/>
                  <a:gd name="T23" fmla="*/ 1237 h 1677"/>
                  <a:gd name="T24" fmla="*/ 1753 w 1970"/>
                  <a:gd name="T25" fmla="*/ 1242 h 1677"/>
                  <a:gd name="T26" fmla="*/ 1817 w 1970"/>
                  <a:gd name="T27" fmla="*/ 1313 h 1677"/>
                  <a:gd name="T28" fmla="*/ 1693 w 1970"/>
                  <a:gd name="T29" fmla="*/ 1455 h 1677"/>
                  <a:gd name="T30" fmla="*/ 1963 w 1970"/>
                  <a:gd name="T31" fmla="*/ 1578 h 1677"/>
                  <a:gd name="T32" fmla="*/ 1963 w 1970"/>
                  <a:gd name="T33" fmla="*/ 1597 h 1677"/>
                  <a:gd name="T34" fmla="*/ 1836 w 1970"/>
                  <a:gd name="T35" fmla="*/ 1677 h 1677"/>
                  <a:gd name="T36" fmla="*/ 1599 w 1970"/>
                  <a:gd name="T37" fmla="*/ 1475 h 1677"/>
                  <a:gd name="T38" fmla="*/ 1492 w 1970"/>
                  <a:gd name="T39" fmla="*/ 1565 h 1677"/>
                  <a:gd name="T40" fmla="*/ 1346 w 1970"/>
                  <a:gd name="T41" fmla="*/ 1661 h 1677"/>
                  <a:gd name="T42" fmla="*/ 1144 w 1970"/>
                  <a:gd name="T43" fmla="*/ 1610 h 1677"/>
                  <a:gd name="T44" fmla="*/ 1025 w 1970"/>
                  <a:gd name="T45" fmla="*/ 1460 h 1677"/>
                  <a:gd name="T46" fmla="*/ 870 w 1970"/>
                  <a:gd name="T47" fmla="*/ 1348 h 1677"/>
                  <a:gd name="T48" fmla="*/ 808 w 1970"/>
                  <a:gd name="T49" fmla="*/ 1460 h 1677"/>
                  <a:gd name="T50" fmla="*/ 392 w 1970"/>
                  <a:gd name="T51" fmla="*/ 1432 h 1677"/>
                  <a:gd name="T52" fmla="*/ 139 w 1970"/>
                  <a:gd name="T53" fmla="*/ 1428 h 1677"/>
                  <a:gd name="T54" fmla="*/ 135 w 1970"/>
                  <a:gd name="T55" fmla="*/ 1250 h 1677"/>
                  <a:gd name="T56" fmla="*/ 135 w 1970"/>
                  <a:gd name="T57" fmla="*/ 1032 h 1677"/>
                  <a:gd name="T58" fmla="*/ 199 w 1970"/>
                  <a:gd name="T59" fmla="*/ 826 h 1677"/>
                  <a:gd name="T60" fmla="*/ 139 w 1970"/>
                  <a:gd name="T61" fmla="*/ 633 h 1677"/>
                  <a:gd name="T62" fmla="*/ 0 w 1970"/>
                  <a:gd name="T63" fmla="*/ 498 h 1677"/>
                  <a:gd name="T64" fmla="*/ 0 w 1970"/>
                  <a:gd name="T65" fmla="*/ 63 h 1677"/>
                  <a:gd name="T66" fmla="*/ 1061 w 1970"/>
                  <a:gd name="T67" fmla="*/ 0 h 1677"/>
                  <a:gd name="T68" fmla="*/ 1072 w 1970"/>
                  <a:gd name="T69" fmla="*/ 7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0" h="1677">
                    <a:moveTo>
                      <a:pt x="1116" y="159"/>
                    </a:moveTo>
                    <a:lnTo>
                      <a:pt x="1116" y="153"/>
                    </a:lnTo>
                    <a:lnTo>
                      <a:pt x="1235" y="292"/>
                    </a:lnTo>
                    <a:lnTo>
                      <a:pt x="1239" y="301"/>
                    </a:lnTo>
                    <a:lnTo>
                      <a:pt x="1235" y="309"/>
                    </a:lnTo>
                    <a:lnTo>
                      <a:pt x="1159" y="399"/>
                    </a:lnTo>
                    <a:lnTo>
                      <a:pt x="1037" y="538"/>
                    </a:lnTo>
                    <a:lnTo>
                      <a:pt x="1041" y="538"/>
                    </a:lnTo>
                    <a:lnTo>
                      <a:pt x="950" y="719"/>
                    </a:lnTo>
                    <a:lnTo>
                      <a:pt x="950" y="716"/>
                    </a:lnTo>
                    <a:lnTo>
                      <a:pt x="950" y="866"/>
                    </a:lnTo>
                    <a:lnTo>
                      <a:pt x="938" y="854"/>
                    </a:lnTo>
                    <a:lnTo>
                      <a:pt x="1622" y="811"/>
                    </a:lnTo>
                    <a:lnTo>
                      <a:pt x="1630" y="815"/>
                    </a:lnTo>
                    <a:lnTo>
                      <a:pt x="1635" y="822"/>
                    </a:lnTo>
                    <a:lnTo>
                      <a:pt x="1618" y="1020"/>
                    </a:lnTo>
                    <a:lnTo>
                      <a:pt x="1614" y="1008"/>
                    </a:lnTo>
                    <a:lnTo>
                      <a:pt x="1689" y="1055"/>
                    </a:lnTo>
                    <a:lnTo>
                      <a:pt x="1693" y="1060"/>
                    </a:lnTo>
                    <a:lnTo>
                      <a:pt x="1742" y="1154"/>
                    </a:lnTo>
                    <a:lnTo>
                      <a:pt x="1736" y="1166"/>
                    </a:lnTo>
                    <a:lnTo>
                      <a:pt x="1635" y="1317"/>
                    </a:lnTo>
                    <a:lnTo>
                      <a:pt x="1618" y="1301"/>
                    </a:lnTo>
                    <a:lnTo>
                      <a:pt x="1736" y="1237"/>
                    </a:lnTo>
                    <a:lnTo>
                      <a:pt x="1745" y="1237"/>
                    </a:lnTo>
                    <a:lnTo>
                      <a:pt x="1753" y="1242"/>
                    </a:lnTo>
                    <a:lnTo>
                      <a:pt x="1811" y="1301"/>
                    </a:lnTo>
                    <a:lnTo>
                      <a:pt x="1817" y="1313"/>
                    </a:lnTo>
                    <a:lnTo>
                      <a:pt x="1811" y="1321"/>
                    </a:lnTo>
                    <a:lnTo>
                      <a:pt x="1693" y="1455"/>
                    </a:lnTo>
                    <a:lnTo>
                      <a:pt x="1689" y="1439"/>
                    </a:lnTo>
                    <a:lnTo>
                      <a:pt x="1963" y="1578"/>
                    </a:lnTo>
                    <a:lnTo>
                      <a:pt x="1970" y="1586"/>
                    </a:lnTo>
                    <a:lnTo>
                      <a:pt x="1963" y="1597"/>
                    </a:lnTo>
                    <a:lnTo>
                      <a:pt x="1839" y="1672"/>
                    </a:lnTo>
                    <a:lnTo>
                      <a:pt x="1836" y="1677"/>
                    </a:lnTo>
                    <a:lnTo>
                      <a:pt x="1828" y="1672"/>
                    </a:lnTo>
                    <a:lnTo>
                      <a:pt x="1599" y="1475"/>
                    </a:lnTo>
                    <a:lnTo>
                      <a:pt x="1614" y="1475"/>
                    </a:lnTo>
                    <a:lnTo>
                      <a:pt x="1492" y="1565"/>
                    </a:lnTo>
                    <a:lnTo>
                      <a:pt x="1357" y="1657"/>
                    </a:lnTo>
                    <a:lnTo>
                      <a:pt x="1346" y="1661"/>
                    </a:lnTo>
                    <a:lnTo>
                      <a:pt x="1147" y="1614"/>
                    </a:lnTo>
                    <a:lnTo>
                      <a:pt x="1144" y="1610"/>
                    </a:lnTo>
                    <a:lnTo>
                      <a:pt x="1022" y="1455"/>
                    </a:lnTo>
                    <a:lnTo>
                      <a:pt x="1025" y="1460"/>
                    </a:lnTo>
                    <a:lnTo>
                      <a:pt x="855" y="1353"/>
                    </a:lnTo>
                    <a:lnTo>
                      <a:pt x="870" y="1348"/>
                    </a:lnTo>
                    <a:lnTo>
                      <a:pt x="812" y="1455"/>
                    </a:lnTo>
                    <a:lnTo>
                      <a:pt x="808" y="1460"/>
                    </a:lnTo>
                    <a:lnTo>
                      <a:pt x="799" y="1460"/>
                    </a:lnTo>
                    <a:lnTo>
                      <a:pt x="392" y="1432"/>
                    </a:lnTo>
                    <a:lnTo>
                      <a:pt x="146" y="1432"/>
                    </a:lnTo>
                    <a:lnTo>
                      <a:pt x="139" y="1428"/>
                    </a:lnTo>
                    <a:lnTo>
                      <a:pt x="135" y="1419"/>
                    </a:lnTo>
                    <a:lnTo>
                      <a:pt x="135" y="1250"/>
                    </a:lnTo>
                    <a:lnTo>
                      <a:pt x="135" y="1036"/>
                    </a:lnTo>
                    <a:lnTo>
                      <a:pt x="135" y="1032"/>
                    </a:lnTo>
                    <a:lnTo>
                      <a:pt x="199" y="819"/>
                    </a:lnTo>
                    <a:lnTo>
                      <a:pt x="199" y="826"/>
                    </a:lnTo>
                    <a:lnTo>
                      <a:pt x="135" y="624"/>
                    </a:lnTo>
                    <a:lnTo>
                      <a:pt x="139" y="633"/>
                    </a:lnTo>
                    <a:lnTo>
                      <a:pt x="5" y="510"/>
                    </a:lnTo>
                    <a:lnTo>
                      <a:pt x="0" y="498"/>
                    </a:lnTo>
                    <a:lnTo>
                      <a:pt x="0" y="71"/>
                    </a:lnTo>
                    <a:lnTo>
                      <a:pt x="0" y="63"/>
                    </a:lnTo>
                    <a:lnTo>
                      <a:pt x="9" y="59"/>
                    </a:lnTo>
                    <a:lnTo>
                      <a:pt x="1061" y="0"/>
                    </a:lnTo>
                    <a:lnTo>
                      <a:pt x="1069" y="0"/>
                    </a:lnTo>
                    <a:lnTo>
                      <a:pt x="1072" y="7"/>
                    </a:lnTo>
                    <a:lnTo>
                      <a:pt x="1116" y="15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8" name="Freeform 234"/>
              <p:cNvSpPr>
                <a:spLocks/>
              </p:cNvSpPr>
              <p:nvPr/>
            </p:nvSpPr>
            <p:spPr bwMode="auto">
              <a:xfrm>
                <a:off x="2889" y="1207"/>
                <a:ext cx="452" cy="463"/>
              </a:xfrm>
              <a:custGeom>
                <a:avLst/>
                <a:gdLst>
                  <a:gd name="T0" fmla="*/ 197 w 1807"/>
                  <a:gd name="T1" fmla="*/ 139 h 1855"/>
                  <a:gd name="T2" fmla="*/ 197 w 1807"/>
                  <a:gd name="T3" fmla="*/ 383 h 1855"/>
                  <a:gd name="T4" fmla="*/ 75 w 1807"/>
                  <a:gd name="T5" fmla="*/ 428 h 1855"/>
                  <a:gd name="T6" fmla="*/ 0 w 1807"/>
                  <a:gd name="T7" fmla="*/ 581 h 1855"/>
                  <a:gd name="T8" fmla="*/ 75 w 1807"/>
                  <a:gd name="T9" fmla="*/ 657 h 1855"/>
                  <a:gd name="T10" fmla="*/ 0 w 1807"/>
                  <a:gd name="T11" fmla="*/ 949 h 1855"/>
                  <a:gd name="T12" fmla="*/ 273 w 1807"/>
                  <a:gd name="T13" fmla="*/ 1041 h 1855"/>
                  <a:gd name="T14" fmla="*/ 332 w 1807"/>
                  <a:gd name="T15" fmla="*/ 1163 h 1855"/>
                  <a:gd name="T16" fmla="*/ 589 w 1807"/>
                  <a:gd name="T17" fmla="*/ 1333 h 1855"/>
                  <a:gd name="T18" fmla="*/ 589 w 1807"/>
                  <a:gd name="T19" fmla="*/ 1440 h 1855"/>
                  <a:gd name="T20" fmla="*/ 637 w 1807"/>
                  <a:gd name="T21" fmla="*/ 1530 h 1855"/>
                  <a:gd name="T22" fmla="*/ 589 w 1807"/>
                  <a:gd name="T23" fmla="*/ 1622 h 1855"/>
                  <a:gd name="T24" fmla="*/ 667 w 1807"/>
                  <a:gd name="T25" fmla="*/ 1759 h 1855"/>
                  <a:gd name="T26" fmla="*/ 787 w 1807"/>
                  <a:gd name="T27" fmla="*/ 1855 h 1855"/>
                  <a:gd name="T28" fmla="*/ 1685 w 1807"/>
                  <a:gd name="T29" fmla="*/ 1823 h 1855"/>
                  <a:gd name="T30" fmla="*/ 1685 w 1807"/>
                  <a:gd name="T31" fmla="*/ 1701 h 1855"/>
                  <a:gd name="T32" fmla="*/ 1668 w 1807"/>
                  <a:gd name="T33" fmla="*/ 1455 h 1855"/>
                  <a:gd name="T34" fmla="*/ 1685 w 1807"/>
                  <a:gd name="T35" fmla="*/ 1285 h 1855"/>
                  <a:gd name="T36" fmla="*/ 1685 w 1807"/>
                  <a:gd name="T37" fmla="*/ 1041 h 1855"/>
                  <a:gd name="T38" fmla="*/ 1807 w 1807"/>
                  <a:gd name="T39" fmla="*/ 657 h 1855"/>
                  <a:gd name="T40" fmla="*/ 1685 w 1807"/>
                  <a:gd name="T41" fmla="*/ 827 h 1855"/>
                  <a:gd name="T42" fmla="*/ 1530 w 1807"/>
                  <a:gd name="T43" fmla="*/ 949 h 1855"/>
                  <a:gd name="T44" fmla="*/ 1668 w 1807"/>
                  <a:gd name="T45" fmla="*/ 720 h 1855"/>
                  <a:gd name="T46" fmla="*/ 1609 w 1807"/>
                  <a:gd name="T47" fmla="*/ 597 h 1855"/>
                  <a:gd name="T48" fmla="*/ 1562 w 1807"/>
                  <a:gd name="T49" fmla="*/ 490 h 1855"/>
                  <a:gd name="T50" fmla="*/ 1455 w 1807"/>
                  <a:gd name="T51" fmla="*/ 383 h 1855"/>
                  <a:gd name="T52" fmla="*/ 1230 w 1807"/>
                  <a:gd name="T53" fmla="*/ 353 h 1855"/>
                  <a:gd name="T54" fmla="*/ 926 w 1807"/>
                  <a:gd name="T55" fmla="*/ 261 h 1855"/>
                  <a:gd name="T56" fmla="*/ 759 w 1807"/>
                  <a:gd name="T57" fmla="*/ 182 h 1855"/>
                  <a:gd name="T58" fmla="*/ 589 w 1807"/>
                  <a:gd name="T59" fmla="*/ 139 h 1855"/>
                  <a:gd name="T60" fmla="*/ 589 w 1807"/>
                  <a:gd name="T61" fmla="*/ 0 h 1855"/>
                  <a:gd name="T62" fmla="*/ 391 w 1807"/>
                  <a:gd name="T63" fmla="*/ 107 h 1855"/>
                  <a:gd name="T64" fmla="*/ 197 w 1807"/>
                  <a:gd name="T65" fmla="*/ 139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7" h="1855">
                    <a:moveTo>
                      <a:pt x="197" y="139"/>
                    </a:moveTo>
                    <a:lnTo>
                      <a:pt x="197" y="383"/>
                    </a:lnTo>
                    <a:lnTo>
                      <a:pt x="75" y="428"/>
                    </a:lnTo>
                    <a:lnTo>
                      <a:pt x="0" y="581"/>
                    </a:lnTo>
                    <a:lnTo>
                      <a:pt x="75" y="657"/>
                    </a:lnTo>
                    <a:lnTo>
                      <a:pt x="0" y="949"/>
                    </a:lnTo>
                    <a:lnTo>
                      <a:pt x="273" y="1041"/>
                    </a:lnTo>
                    <a:lnTo>
                      <a:pt x="332" y="1163"/>
                    </a:lnTo>
                    <a:lnTo>
                      <a:pt x="589" y="1333"/>
                    </a:lnTo>
                    <a:lnTo>
                      <a:pt x="589" y="1440"/>
                    </a:lnTo>
                    <a:lnTo>
                      <a:pt x="637" y="1530"/>
                    </a:lnTo>
                    <a:lnTo>
                      <a:pt x="589" y="1622"/>
                    </a:lnTo>
                    <a:lnTo>
                      <a:pt x="667" y="1759"/>
                    </a:lnTo>
                    <a:lnTo>
                      <a:pt x="787" y="1855"/>
                    </a:lnTo>
                    <a:lnTo>
                      <a:pt x="1685" y="1823"/>
                    </a:lnTo>
                    <a:lnTo>
                      <a:pt x="1685" y="1701"/>
                    </a:lnTo>
                    <a:lnTo>
                      <a:pt x="1668" y="1455"/>
                    </a:lnTo>
                    <a:lnTo>
                      <a:pt x="1685" y="1285"/>
                    </a:lnTo>
                    <a:lnTo>
                      <a:pt x="1685" y="1041"/>
                    </a:lnTo>
                    <a:lnTo>
                      <a:pt x="1807" y="657"/>
                    </a:lnTo>
                    <a:lnTo>
                      <a:pt x="1685" y="827"/>
                    </a:lnTo>
                    <a:lnTo>
                      <a:pt x="1530" y="949"/>
                    </a:lnTo>
                    <a:lnTo>
                      <a:pt x="1668" y="720"/>
                    </a:lnTo>
                    <a:lnTo>
                      <a:pt x="1609" y="597"/>
                    </a:lnTo>
                    <a:lnTo>
                      <a:pt x="1562" y="490"/>
                    </a:lnTo>
                    <a:lnTo>
                      <a:pt x="1455" y="383"/>
                    </a:lnTo>
                    <a:lnTo>
                      <a:pt x="1230" y="353"/>
                    </a:lnTo>
                    <a:lnTo>
                      <a:pt x="926" y="261"/>
                    </a:lnTo>
                    <a:lnTo>
                      <a:pt x="759" y="182"/>
                    </a:lnTo>
                    <a:lnTo>
                      <a:pt x="589" y="139"/>
                    </a:lnTo>
                    <a:lnTo>
                      <a:pt x="589" y="0"/>
                    </a:lnTo>
                    <a:lnTo>
                      <a:pt x="391" y="107"/>
                    </a:lnTo>
                    <a:lnTo>
                      <a:pt x="197" y="139"/>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9" name="Freeform 235"/>
              <p:cNvSpPr>
                <a:spLocks noEditPoints="1"/>
              </p:cNvSpPr>
              <p:nvPr/>
            </p:nvSpPr>
            <p:spPr bwMode="auto">
              <a:xfrm>
                <a:off x="2886" y="1203"/>
                <a:ext cx="457" cy="470"/>
              </a:xfrm>
              <a:custGeom>
                <a:avLst/>
                <a:gdLst>
                  <a:gd name="T0" fmla="*/ 221 w 1827"/>
                  <a:gd name="T1" fmla="*/ 396 h 1879"/>
                  <a:gd name="T2" fmla="*/ 90 w 1827"/>
                  <a:gd name="T3" fmla="*/ 452 h 1879"/>
                  <a:gd name="T4" fmla="*/ 19 w 1827"/>
                  <a:gd name="T5" fmla="*/ 587 h 1879"/>
                  <a:gd name="T6" fmla="*/ 23 w 1827"/>
                  <a:gd name="T7" fmla="*/ 966 h 1879"/>
                  <a:gd name="T8" fmla="*/ 293 w 1827"/>
                  <a:gd name="T9" fmla="*/ 1049 h 1879"/>
                  <a:gd name="T10" fmla="*/ 608 w 1827"/>
                  <a:gd name="T11" fmla="*/ 1333 h 1879"/>
                  <a:gd name="T12" fmla="*/ 613 w 1827"/>
                  <a:gd name="T13" fmla="*/ 1448 h 1879"/>
                  <a:gd name="T14" fmla="*/ 613 w 1827"/>
                  <a:gd name="T15" fmla="*/ 1643 h 1879"/>
                  <a:gd name="T16" fmla="*/ 685 w 1827"/>
                  <a:gd name="T17" fmla="*/ 1765 h 1879"/>
                  <a:gd name="T18" fmla="*/ 1697 w 1827"/>
                  <a:gd name="T19" fmla="*/ 1824 h 1879"/>
                  <a:gd name="T20" fmla="*/ 1669 w 1827"/>
                  <a:gd name="T21" fmla="*/ 1468 h 1879"/>
                  <a:gd name="T22" fmla="*/ 1684 w 1827"/>
                  <a:gd name="T23" fmla="*/ 1049 h 1879"/>
                  <a:gd name="T24" fmla="*/ 1705 w 1827"/>
                  <a:gd name="T25" fmla="*/ 848 h 1879"/>
                  <a:gd name="T26" fmla="*/ 1538 w 1827"/>
                  <a:gd name="T27" fmla="*/ 970 h 1879"/>
                  <a:gd name="T28" fmla="*/ 1669 w 1827"/>
                  <a:gd name="T29" fmla="*/ 724 h 1879"/>
                  <a:gd name="T30" fmla="*/ 1562 w 1827"/>
                  <a:gd name="T31" fmla="*/ 507 h 1879"/>
                  <a:gd name="T32" fmla="*/ 1467 w 1827"/>
                  <a:gd name="T33" fmla="*/ 405 h 1879"/>
                  <a:gd name="T34" fmla="*/ 763 w 1827"/>
                  <a:gd name="T35" fmla="*/ 207 h 1879"/>
                  <a:gd name="T36" fmla="*/ 593 w 1827"/>
                  <a:gd name="T37" fmla="*/ 156 h 1879"/>
                  <a:gd name="T38" fmla="*/ 608 w 1827"/>
                  <a:gd name="T39" fmla="*/ 21 h 1879"/>
                  <a:gd name="T40" fmla="*/ 209 w 1827"/>
                  <a:gd name="T41" fmla="*/ 159 h 1879"/>
                  <a:gd name="T42" fmla="*/ 597 w 1827"/>
                  <a:gd name="T43" fmla="*/ 0 h 1879"/>
                  <a:gd name="T44" fmla="*/ 613 w 1827"/>
                  <a:gd name="T45" fmla="*/ 152 h 1879"/>
                  <a:gd name="T46" fmla="*/ 775 w 1827"/>
                  <a:gd name="T47" fmla="*/ 182 h 1879"/>
                  <a:gd name="T48" fmla="*/ 1242 w 1827"/>
                  <a:gd name="T49" fmla="*/ 353 h 1879"/>
                  <a:gd name="T50" fmla="*/ 1581 w 1827"/>
                  <a:gd name="T51" fmla="*/ 495 h 1879"/>
                  <a:gd name="T52" fmla="*/ 1692 w 1827"/>
                  <a:gd name="T53" fmla="*/ 724 h 1879"/>
                  <a:gd name="T54" fmla="*/ 1538 w 1827"/>
                  <a:gd name="T55" fmla="*/ 954 h 1879"/>
                  <a:gd name="T56" fmla="*/ 1808 w 1827"/>
                  <a:gd name="T57" fmla="*/ 666 h 1879"/>
                  <a:gd name="T58" fmla="*/ 1827 w 1827"/>
                  <a:gd name="T59" fmla="*/ 666 h 1879"/>
                  <a:gd name="T60" fmla="*/ 1708 w 1827"/>
                  <a:gd name="T61" fmla="*/ 1054 h 1879"/>
                  <a:gd name="T62" fmla="*/ 1708 w 1827"/>
                  <a:gd name="T63" fmla="*/ 1714 h 1879"/>
                  <a:gd name="T64" fmla="*/ 1697 w 1827"/>
                  <a:gd name="T65" fmla="*/ 1847 h 1879"/>
                  <a:gd name="T66" fmla="*/ 672 w 1827"/>
                  <a:gd name="T67" fmla="*/ 1785 h 1879"/>
                  <a:gd name="T68" fmla="*/ 593 w 1827"/>
                  <a:gd name="T69" fmla="*/ 1630 h 1879"/>
                  <a:gd name="T70" fmla="*/ 593 w 1827"/>
                  <a:gd name="T71" fmla="*/ 1457 h 1879"/>
                  <a:gd name="T72" fmla="*/ 597 w 1827"/>
                  <a:gd name="T73" fmla="*/ 1354 h 1879"/>
                  <a:gd name="T74" fmla="*/ 272 w 1827"/>
                  <a:gd name="T75" fmla="*/ 1061 h 1879"/>
                  <a:gd name="T76" fmla="*/ 0 w 1827"/>
                  <a:gd name="T77" fmla="*/ 966 h 1879"/>
                  <a:gd name="T78" fmla="*/ 79 w 1827"/>
                  <a:gd name="T79" fmla="*/ 677 h 1879"/>
                  <a:gd name="T80" fmla="*/ 0 w 1827"/>
                  <a:gd name="T81" fmla="*/ 591 h 1879"/>
                  <a:gd name="T82" fmla="*/ 201 w 1827"/>
                  <a:gd name="T83" fmla="*/ 385 h 1879"/>
                  <a:gd name="T84" fmla="*/ 197 w 1827"/>
                  <a:gd name="T85" fmla="*/ 143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7" h="1879">
                    <a:moveTo>
                      <a:pt x="209" y="159"/>
                    </a:moveTo>
                    <a:lnTo>
                      <a:pt x="221" y="152"/>
                    </a:lnTo>
                    <a:lnTo>
                      <a:pt x="221" y="396"/>
                    </a:lnTo>
                    <a:lnTo>
                      <a:pt x="218" y="400"/>
                    </a:lnTo>
                    <a:lnTo>
                      <a:pt x="214" y="405"/>
                    </a:lnTo>
                    <a:lnTo>
                      <a:pt x="90" y="452"/>
                    </a:lnTo>
                    <a:lnTo>
                      <a:pt x="98" y="444"/>
                    </a:lnTo>
                    <a:lnTo>
                      <a:pt x="19" y="598"/>
                    </a:lnTo>
                    <a:lnTo>
                      <a:pt x="19" y="587"/>
                    </a:lnTo>
                    <a:lnTo>
                      <a:pt x="94" y="662"/>
                    </a:lnTo>
                    <a:lnTo>
                      <a:pt x="98" y="673"/>
                    </a:lnTo>
                    <a:lnTo>
                      <a:pt x="23" y="966"/>
                    </a:lnTo>
                    <a:lnTo>
                      <a:pt x="15" y="951"/>
                    </a:lnTo>
                    <a:lnTo>
                      <a:pt x="289" y="1041"/>
                    </a:lnTo>
                    <a:lnTo>
                      <a:pt x="293" y="1049"/>
                    </a:lnTo>
                    <a:lnTo>
                      <a:pt x="355" y="1172"/>
                    </a:lnTo>
                    <a:lnTo>
                      <a:pt x="351" y="1168"/>
                    </a:lnTo>
                    <a:lnTo>
                      <a:pt x="608" y="1333"/>
                    </a:lnTo>
                    <a:lnTo>
                      <a:pt x="613" y="1346"/>
                    </a:lnTo>
                    <a:lnTo>
                      <a:pt x="613" y="1453"/>
                    </a:lnTo>
                    <a:lnTo>
                      <a:pt x="613" y="1448"/>
                    </a:lnTo>
                    <a:lnTo>
                      <a:pt x="660" y="1539"/>
                    </a:lnTo>
                    <a:lnTo>
                      <a:pt x="660" y="1551"/>
                    </a:lnTo>
                    <a:lnTo>
                      <a:pt x="613" y="1643"/>
                    </a:lnTo>
                    <a:lnTo>
                      <a:pt x="613" y="1630"/>
                    </a:lnTo>
                    <a:lnTo>
                      <a:pt x="688" y="1768"/>
                    </a:lnTo>
                    <a:lnTo>
                      <a:pt x="685" y="1765"/>
                    </a:lnTo>
                    <a:lnTo>
                      <a:pt x="807" y="1856"/>
                    </a:lnTo>
                    <a:lnTo>
                      <a:pt x="799" y="1856"/>
                    </a:lnTo>
                    <a:lnTo>
                      <a:pt x="1697" y="1824"/>
                    </a:lnTo>
                    <a:lnTo>
                      <a:pt x="1684" y="1836"/>
                    </a:lnTo>
                    <a:lnTo>
                      <a:pt x="1684" y="1714"/>
                    </a:lnTo>
                    <a:lnTo>
                      <a:pt x="1669" y="1468"/>
                    </a:lnTo>
                    <a:lnTo>
                      <a:pt x="1684" y="1298"/>
                    </a:lnTo>
                    <a:lnTo>
                      <a:pt x="1684" y="1054"/>
                    </a:lnTo>
                    <a:lnTo>
                      <a:pt x="1684" y="1049"/>
                    </a:lnTo>
                    <a:lnTo>
                      <a:pt x="1808" y="666"/>
                    </a:lnTo>
                    <a:lnTo>
                      <a:pt x="1827" y="677"/>
                    </a:lnTo>
                    <a:lnTo>
                      <a:pt x="1705" y="848"/>
                    </a:lnTo>
                    <a:lnTo>
                      <a:pt x="1549" y="970"/>
                    </a:lnTo>
                    <a:lnTo>
                      <a:pt x="1542" y="973"/>
                    </a:lnTo>
                    <a:lnTo>
                      <a:pt x="1538" y="970"/>
                    </a:lnTo>
                    <a:lnTo>
                      <a:pt x="1534" y="962"/>
                    </a:lnTo>
                    <a:lnTo>
                      <a:pt x="1534" y="954"/>
                    </a:lnTo>
                    <a:lnTo>
                      <a:pt x="1669" y="724"/>
                    </a:lnTo>
                    <a:lnTo>
                      <a:pt x="1669" y="737"/>
                    </a:lnTo>
                    <a:lnTo>
                      <a:pt x="1609" y="614"/>
                    </a:lnTo>
                    <a:lnTo>
                      <a:pt x="1562" y="507"/>
                    </a:lnTo>
                    <a:lnTo>
                      <a:pt x="1566" y="512"/>
                    </a:lnTo>
                    <a:lnTo>
                      <a:pt x="1459" y="405"/>
                    </a:lnTo>
                    <a:lnTo>
                      <a:pt x="1467" y="405"/>
                    </a:lnTo>
                    <a:lnTo>
                      <a:pt x="1238" y="377"/>
                    </a:lnTo>
                    <a:lnTo>
                      <a:pt x="933" y="282"/>
                    </a:lnTo>
                    <a:lnTo>
                      <a:pt x="763" y="207"/>
                    </a:lnTo>
                    <a:lnTo>
                      <a:pt x="767" y="207"/>
                    </a:lnTo>
                    <a:lnTo>
                      <a:pt x="601" y="159"/>
                    </a:lnTo>
                    <a:lnTo>
                      <a:pt x="593" y="156"/>
                    </a:lnTo>
                    <a:lnTo>
                      <a:pt x="589" y="152"/>
                    </a:lnTo>
                    <a:lnTo>
                      <a:pt x="589" y="13"/>
                    </a:lnTo>
                    <a:lnTo>
                      <a:pt x="608" y="21"/>
                    </a:lnTo>
                    <a:lnTo>
                      <a:pt x="411" y="128"/>
                    </a:lnTo>
                    <a:lnTo>
                      <a:pt x="407" y="131"/>
                    </a:lnTo>
                    <a:lnTo>
                      <a:pt x="209" y="159"/>
                    </a:lnTo>
                    <a:close/>
                    <a:moveTo>
                      <a:pt x="403" y="107"/>
                    </a:moveTo>
                    <a:lnTo>
                      <a:pt x="400" y="107"/>
                    </a:lnTo>
                    <a:lnTo>
                      <a:pt x="597" y="0"/>
                    </a:lnTo>
                    <a:lnTo>
                      <a:pt x="608" y="0"/>
                    </a:lnTo>
                    <a:lnTo>
                      <a:pt x="613" y="13"/>
                    </a:lnTo>
                    <a:lnTo>
                      <a:pt x="613" y="152"/>
                    </a:lnTo>
                    <a:lnTo>
                      <a:pt x="604" y="139"/>
                    </a:lnTo>
                    <a:lnTo>
                      <a:pt x="771" y="182"/>
                    </a:lnTo>
                    <a:lnTo>
                      <a:pt x="775" y="182"/>
                    </a:lnTo>
                    <a:lnTo>
                      <a:pt x="941" y="263"/>
                    </a:lnTo>
                    <a:lnTo>
                      <a:pt x="1245" y="353"/>
                    </a:lnTo>
                    <a:lnTo>
                      <a:pt x="1242" y="353"/>
                    </a:lnTo>
                    <a:lnTo>
                      <a:pt x="1471" y="385"/>
                    </a:lnTo>
                    <a:lnTo>
                      <a:pt x="1474" y="385"/>
                    </a:lnTo>
                    <a:lnTo>
                      <a:pt x="1581" y="495"/>
                    </a:lnTo>
                    <a:lnTo>
                      <a:pt x="1585" y="495"/>
                    </a:lnTo>
                    <a:lnTo>
                      <a:pt x="1630" y="602"/>
                    </a:lnTo>
                    <a:lnTo>
                      <a:pt x="1692" y="724"/>
                    </a:lnTo>
                    <a:lnTo>
                      <a:pt x="1692" y="737"/>
                    </a:lnTo>
                    <a:lnTo>
                      <a:pt x="1555" y="966"/>
                    </a:lnTo>
                    <a:lnTo>
                      <a:pt x="1538" y="954"/>
                    </a:lnTo>
                    <a:lnTo>
                      <a:pt x="1688" y="831"/>
                    </a:lnTo>
                    <a:lnTo>
                      <a:pt x="1684" y="831"/>
                    </a:lnTo>
                    <a:lnTo>
                      <a:pt x="1808" y="666"/>
                    </a:lnTo>
                    <a:lnTo>
                      <a:pt x="1815" y="658"/>
                    </a:lnTo>
                    <a:lnTo>
                      <a:pt x="1823" y="662"/>
                    </a:lnTo>
                    <a:lnTo>
                      <a:pt x="1827" y="666"/>
                    </a:lnTo>
                    <a:lnTo>
                      <a:pt x="1827" y="673"/>
                    </a:lnTo>
                    <a:lnTo>
                      <a:pt x="1708" y="1057"/>
                    </a:lnTo>
                    <a:lnTo>
                      <a:pt x="1708" y="1054"/>
                    </a:lnTo>
                    <a:lnTo>
                      <a:pt x="1708" y="1298"/>
                    </a:lnTo>
                    <a:lnTo>
                      <a:pt x="1692" y="1468"/>
                    </a:lnTo>
                    <a:lnTo>
                      <a:pt x="1708" y="1714"/>
                    </a:lnTo>
                    <a:lnTo>
                      <a:pt x="1708" y="1836"/>
                    </a:lnTo>
                    <a:lnTo>
                      <a:pt x="1705" y="1843"/>
                    </a:lnTo>
                    <a:lnTo>
                      <a:pt x="1697" y="1847"/>
                    </a:lnTo>
                    <a:lnTo>
                      <a:pt x="799" y="1879"/>
                    </a:lnTo>
                    <a:lnTo>
                      <a:pt x="795" y="1875"/>
                    </a:lnTo>
                    <a:lnTo>
                      <a:pt x="672" y="1785"/>
                    </a:lnTo>
                    <a:lnTo>
                      <a:pt x="668" y="1781"/>
                    </a:lnTo>
                    <a:lnTo>
                      <a:pt x="593" y="1643"/>
                    </a:lnTo>
                    <a:lnTo>
                      <a:pt x="593" y="1630"/>
                    </a:lnTo>
                    <a:lnTo>
                      <a:pt x="636" y="1539"/>
                    </a:lnTo>
                    <a:lnTo>
                      <a:pt x="636" y="1551"/>
                    </a:lnTo>
                    <a:lnTo>
                      <a:pt x="593" y="1457"/>
                    </a:lnTo>
                    <a:lnTo>
                      <a:pt x="589" y="1453"/>
                    </a:lnTo>
                    <a:lnTo>
                      <a:pt x="589" y="1346"/>
                    </a:lnTo>
                    <a:lnTo>
                      <a:pt x="597" y="1354"/>
                    </a:lnTo>
                    <a:lnTo>
                      <a:pt x="336" y="1187"/>
                    </a:lnTo>
                    <a:lnTo>
                      <a:pt x="332" y="1183"/>
                    </a:lnTo>
                    <a:lnTo>
                      <a:pt x="272" y="1061"/>
                    </a:lnTo>
                    <a:lnTo>
                      <a:pt x="280" y="1065"/>
                    </a:lnTo>
                    <a:lnTo>
                      <a:pt x="8" y="973"/>
                    </a:lnTo>
                    <a:lnTo>
                      <a:pt x="0" y="966"/>
                    </a:lnTo>
                    <a:lnTo>
                      <a:pt x="0" y="958"/>
                    </a:lnTo>
                    <a:lnTo>
                      <a:pt x="75" y="670"/>
                    </a:lnTo>
                    <a:lnTo>
                      <a:pt x="79" y="677"/>
                    </a:lnTo>
                    <a:lnTo>
                      <a:pt x="0" y="602"/>
                    </a:lnTo>
                    <a:lnTo>
                      <a:pt x="0" y="594"/>
                    </a:lnTo>
                    <a:lnTo>
                      <a:pt x="0" y="591"/>
                    </a:lnTo>
                    <a:lnTo>
                      <a:pt x="75" y="435"/>
                    </a:lnTo>
                    <a:lnTo>
                      <a:pt x="83" y="428"/>
                    </a:lnTo>
                    <a:lnTo>
                      <a:pt x="201" y="385"/>
                    </a:lnTo>
                    <a:lnTo>
                      <a:pt x="197" y="396"/>
                    </a:lnTo>
                    <a:lnTo>
                      <a:pt x="197" y="152"/>
                    </a:lnTo>
                    <a:lnTo>
                      <a:pt x="197" y="143"/>
                    </a:lnTo>
                    <a:lnTo>
                      <a:pt x="205" y="139"/>
                    </a:lnTo>
                    <a:lnTo>
                      <a:pt x="403"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0" name="Freeform 236"/>
              <p:cNvSpPr>
                <a:spLocks/>
              </p:cNvSpPr>
              <p:nvPr/>
            </p:nvSpPr>
            <p:spPr bwMode="auto">
              <a:xfrm>
                <a:off x="2890" y="1207"/>
                <a:ext cx="453" cy="460"/>
              </a:xfrm>
              <a:custGeom>
                <a:avLst/>
                <a:gdLst>
                  <a:gd name="T0" fmla="*/ 206 w 1812"/>
                  <a:gd name="T1" fmla="*/ 139 h 1843"/>
                  <a:gd name="T2" fmla="*/ 203 w 1812"/>
                  <a:gd name="T3" fmla="*/ 387 h 1843"/>
                  <a:gd name="T4" fmla="*/ 75 w 1812"/>
                  <a:gd name="T5" fmla="*/ 439 h 1843"/>
                  <a:gd name="T6" fmla="*/ 4 w 1812"/>
                  <a:gd name="T7" fmla="*/ 585 h 1843"/>
                  <a:gd name="T8" fmla="*/ 79 w 1812"/>
                  <a:gd name="T9" fmla="*/ 649 h 1843"/>
                  <a:gd name="T10" fmla="*/ 8 w 1812"/>
                  <a:gd name="T11" fmla="*/ 953 h 1843"/>
                  <a:gd name="T12" fmla="*/ 274 w 1812"/>
                  <a:gd name="T13" fmla="*/ 1028 h 1843"/>
                  <a:gd name="T14" fmla="*/ 340 w 1812"/>
                  <a:gd name="T15" fmla="*/ 1159 h 1843"/>
                  <a:gd name="T16" fmla="*/ 593 w 1812"/>
                  <a:gd name="T17" fmla="*/ 1320 h 1843"/>
                  <a:gd name="T18" fmla="*/ 598 w 1812"/>
                  <a:gd name="T19" fmla="*/ 1440 h 1843"/>
                  <a:gd name="T20" fmla="*/ 645 w 1812"/>
                  <a:gd name="T21" fmla="*/ 1526 h 1843"/>
                  <a:gd name="T22" fmla="*/ 598 w 1812"/>
                  <a:gd name="T23" fmla="*/ 1630 h 1843"/>
                  <a:gd name="T24" fmla="*/ 673 w 1812"/>
                  <a:gd name="T25" fmla="*/ 1755 h 1843"/>
                  <a:gd name="T26" fmla="*/ 792 w 1812"/>
                  <a:gd name="T27" fmla="*/ 1843 h 1843"/>
                  <a:gd name="T28" fmla="*/ 1682 w 1812"/>
                  <a:gd name="T29" fmla="*/ 1811 h 1843"/>
                  <a:gd name="T30" fmla="*/ 1669 w 1812"/>
                  <a:gd name="T31" fmla="*/ 1701 h 1843"/>
                  <a:gd name="T32" fmla="*/ 1654 w 1812"/>
                  <a:gd name="T33" fmla="*/ 1455 h 1843"/>
                  <a:gd name="T34" fmla="*/ 1669 w 1812"/>
                  <a:gd name="T35" fmla="*/ 1041 h 1843"/>
                  <a:gd name="T36" fmla="*/ 1793 w 1812"/>
                  <a:gd name="T37" fmla="*/ 653 h 1843"/>
                  <a:gd name="T38" fmla="*/ 1690 w 1812"/>
                  <a:gd name="T39" fmla="*/ 835 h 1843"/>
                  <a:gd name="T40" fmla="*/ 1534 w 1812"/>
                  <a:gd name="T41" fmla="*/ 957 h 1843"/>
                  <a:gd name="T42" fmla="*/ 1523 w 1812"/>
                  <a:gd name="T43" fmla="*/ 957 h 1843"/>
                  <a:gd name="T44" fmla="*/ 1519 w 1812"/>
                  <a:gd name="T45" fmla="*/ 941 h 1843"/>
                  <a:gd name="T46" fmla="*/ 1654 w 1812"/>
                  <a:gd name="T47" fmla="*/ 724 h 1843"/>
                  <a:gd name="T48" fmla="*/ 1547 w 1812"/>
                  <a:gd name="T49" fmla="*/ 494 h 1843"/>
                  <a:gd name="T50" fmla="*/ 1444 w 1812"/>
                  <a:gd name="T51" fmla="*/ 392 h 1843"/>
                  <a:gd name="T52" fmla="*/ 1223 w 1812"/>
                  <a:gd name="T53" fmla="*/ 364 h 1843"/>
                  <a:gd name="T54" fmla="*/ 918 w 1812"/>
                  <a:gd name="T55" fmla="*/ 269 h 1843"/>
                  <a:gd name="T56" fmla="*/ 752 w 1812"/>
                  <a:gd name="T57" fmla="*/ 194 h 1843"/>
                  <a:gd name="T58" fmla="*/ 578 w 1812"/>
                  <a:gd name="T59" fmla="*/ 143 h 1843"/>
                  <a:gd name="T60" fmla="*/ 574 w 1812"/>
                  <a:gd name="T61" fmla="*/ 0 h 1843"/>
                  <a:gd name="T62" fmla="*/ 396 w 1812"/>
                  <a:gd name="T63" fmla="*/ 115 h 1843"/>
                  <a:gd name="T64" fmla="*/ 194 w 1812"/>
                  <a:gd name="T65" fmla="*/ 14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12" h="1843">
                    <a:moveTo>
                      <a:pt x="194" y="146"/>
                    </a:moveTo>
                    <a:lnTo>
                      <a:pt x="206" y="139"/>
                    </a:lnTo>
                    <a:lnTo>
                      <a:pt x="206" y="383"/>
                    </a:lnTo>
                    <a:lnTo>
                      <a:pt x="203" y="387"/>
                    </a:lnTo>
                    <a:lnTo>
                      <a:pt x="199" y="392"/>
                    </a:lnTo>
                    <a:lnTo>
                      <a:pt x="75" y="439"/>
                    </a:lnTo>
                    <a:lnTo>
                      <a:pt x="83" y="431"/>
                    </a:lnTo>
                    <a:lnTo>
                      <a:pt x="4" y="585"/>
                    </a:lnTo>
                    <a:lnTo>
                      <a:pt x="4" y="574"/>
                    </a:lnTo>
                    <a:lnTo>
                      <a:pt x="79" y="649"/>
                    </a:lnTo>
                    <a:lnTo>
                      <a:pt x="83" y="660"/>
                    </a:lnTo>
                    <a:lnTo>
                      <a:pt x="8" y="953"/>
                    </a:lnTo>
                    <a:lnTo>
                      <a:pt x="0" y="938"/>
                    </a:lnTo>
                    <a:lnTo>
                      <a:pt x="274" y="1028"/>
                    </a:lnTo>
                    <a:lnTo>
                      <a:pt x="278" y="1036"/>
                    </a:lnTo>
                    <a:lnTo>
                      <a:pt x="340" y="1159"/>
                    </a:lnTo>
                    <a:lnTo>
                      <a:pt x="336" y="1155"/>
                    </a:lnTo>
                    <a:lnTo>
                      <a:pt x="593" y="1320"/>
                    </a:lnTo>
                    <a:lnTo>
                      <a:pt x="598" y="1333"/>
                    </a:lnTo>
                    <a:lnTo>
                      <a:pt x="598" y="1440"/>
                    </a:lnTo>
                    <a:lnTo>
                      <a:pt x="598" y="1435"/>
                    </a:lnTo>
                    <a:lnTo>
                      <a:pt x="645" y="1526"/>
                    </a:lnTo>
                    <a:lnTo>
                      <a:pt x="645" y="1538"/>
                    </a:lnTo>
                    <a:lnTo>
                      <a:pt x="598" y="1630"/>
                    </a:lnTo>
                    <a:lnTo>
                      <a:pt x="598" y="1617"/>
                    </a:lnTo>
                    <a:lnTo>
                      <a:pt x="673" y="1755"/>
                    </a:lnTo>
                    <a:lnTo>
                      <a:pt x="670" y="1752"/>
                    </a:lnTo>
                    <a:lnTo>
                      <a:pt x="792" y="1843"/>
                    </a:lnTo>
                    <a:lnTo>
                      <a:pt x="784" y="1843"/>
                    </a:lnTo>
                    <a:lnTo>
                      <a:pt x="1682" y="1811"/>
                    </a:lnTo>
                    <a:lnTo>
                      <a:pt x="1669" y="1823"/>
                    </a:lnTo>
                    <a:lnTo>
                      <a:pt x="1669" y="1701"/>
                    </a:lnTo>
                    <a:lnTo>
                      <a:pt x="1654" y="1455"/>
                    </a:lnTo>
                    <a:lnTo>
                      <a:pt x="1654" y="1455"/>
                    </a:lnTo>
                    <a:lnTo>
                      <a:pt x="1669" y="1285"/>
                    </a:lnTo>
                    <a:lnTo>
                      <a:pt x="1669" y="1041"/>
                    </a:lnTo>
                    <a:lnTo>
                      <a:pt x="1669" y="1036"/>
                    </a:lnTo>
                    <a:lnTo>
                      <a:pt x="1793" y="653"/>
                    </a:lnTo>
                    <a:lnTo>
                      <a:pt x="1812" y="664"/>
                    </a:lnTo>
                    <a:lnTo>
                      <a:pt x="1690" y="835"/>
                    </a:lnTo>
                    <a:lnTo>
                      <a:pt x="1690" y="835"/>
                    </a:lnTo>
                    <a:lnTo>
                      <a:pt x="1534" y="957"/>
                    </a:lnTo>
                    <a:lnTo>
                      <a:pt x="1527" y="960"/>
                    </a:lnTo>
                    <a:lnTo>
                      <a:pt x="1523" y="957"/>
                    </a:lnTo>
                    <a:lnTo>
                      <a:pt x="1519" y="949"/>
                    </a:lnTo>
                    <a:lnTo>
                      <a:pt x="1519" y="941"/>
                    </a:lnTo>
                    <a:lnTo>
                      <a:pt x="1654" y="711"/>
                    </a:lnTo>
                    <a:lnTo>
                      <a:pt x="1654" y="724"/>
                    </a:lnTo>
                    <a:lnTo>
                      <a:pt x="1594" y="601"/>
                    </a:lnTo>
                    <a:lnTo>
                      <a:pt x="1547" y="494"/>
                    </a:lnTo>
                    <a:lnTo>
                      <a:pt x="1551" y="499"/>
                    </a:lnTo>
                    <a:lnTo>
                      <a:pt x="1444" y="392"/>
                    </a:lnTo>
                    <a:lnTo>
                      <a:pt x="1452" y="392"/>
                    </a:lnTo>
                    <a:lnTo>
                      <a:pt x="1223" y="364"/>
                    </a:lnTo>
                    <a:lnTo>
                      <a:pt x="1223" y="364"/>
                    </a:lnTo>
                    <a:lnTo>
                      <a:pt x="918" y="269"/>
                    </a:lnTo>
                    <a:lnTo>
                      <a:pt x="748" y="194"/>
                    </a:lnTo>
                    <a:lnTo>
                      <a:pt x="752" y="194"/>
                    </a:lnTo>
                    <a:lnTo>
                      <a:pt x="586" y="146"/>
                    </a:lnTo>
                    <a:lnTo>
                      <a:pt x="578" y="143"/>
                    </a:lnTo>
                    <a:lnTo>
                      <a:pt x="574" y="139"/>
                    </a:lnTo>
                    <a:lnTo>
                      <a:pt x="574" y="0"/>
                    </a:lnTo>
                    <a:lnTo>
                      <a:pt x="593" y="8"/>
                    </a:lnTo>
                    <a:lnTo>
                      <a:pt x="396" y="115"/>
                    </a:lnTo>
                    <a:lnTo>
                      <a:pt x="392" y="118"/>
                    </a:lnTo>
                    <a:lnTo>
                      <a:pt x="194" y="14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1" name="Freeform 237"/>
              <p:cNvSpPr>
                <a:spLocks/>
              </p:cNvSpPr>
              <p:nvPr/>
            </p:nvSpPr>
            <p:spPr bwMode="auto">
              <a:xfrm>
                <a:off x="2886" y="1203"/>
                <a:ext cx="457" cy="470"/>
              </a:xfrm>
              <a:custGeom>
                <a:avLst/>
                <a:gdLst>
                  <a:gd name="T0" fmla="*/ 400 w 1827"/>
                  <a:gd name="T1" fmla="*/ 107 h 1879"/>
                  <a:gd name="T2" fmla="*/ 608 w 1827"/>
                  <a:gd name="T3" fmla="*/ 0 h 1879"/>
                  <a:gd name="T4" fmla="*/ 613 w 1827"/>
                  <a:gd name="T5" fmla="*/ 152 h 1879"/>
                  <a:gd name="T6" fmla="*/ 771 w 1827"/>
                  <a:gd name="T7" fmla="*/ 182 h 1879"/>
                  <a:gd name="T8" fmla="*/ 941 w 1827"/>
                  <a:gd name="T9" fmla="*/ 263 h 1879"/>
                  <a:gd name="T10" fmla="*/ 1242 w 1827"/>
                  <a:gd name="T11" fmla="*/ 353 h 1879"/>
                  <a:gd name="T12" fmla="*/ 1474 w 1827"/>
                  <a:gd name="T13" fmla="*/ 385 h 1879"/>
                  <a:gd name="T14" fmla="*/ 1585 w 1827"/>
                  <a:gd name="T15" fmla="*/ 495 h 1879"/>
                  <a:gd name="T16" fmla="*/ 1692 w 1827"/>
                  <a:gd name="T17" fmla="*/ 724 h 1879"/>
                  <a:gd name="T18" fmla="*/ 1555 w 1827"/>
                  <a:gd name="T19" fmla="*/ 966 h 1879"/>
                  <a:gd name="T20" fmla="*/ 1688 w 1827"/>
                  <a:gd name="T21" fmla="*/ 831 h 1879"/>
                  <a:gd name="T22" fmla="*/ 1808 w 1827"/>
                  <a:gd name="T23" fmla="*/ 666 h 1879"/>
                  <a:gd name="T24" fmla="*/ 1823 w 1827"/>
                  <a:gd name="T25" fmla="*/ 662 h 1879"/>
                  <a:gd name="T26" fmla="*/ 1827 w 1827"/>
                  <a:gd name="T27" fmla="*/ 673 h 1879"/>
                  <a:gd name="T28" fmla="*/ 1708 w 1827"/>
                  <a:gd name="T29" fmla="*/ 1054 h 1879"/>
                  <a:gd name="T30" fmla="*/ 1692 w 1827"/>
                  <a:gd name="T31" fmla="*/ 1468 h 1879"/>
                  <a:gd name="T32" fmla="*/ 1708 w 1827"/>
                  <a:gd name="T33" fmla="*/ 1714 h 1879"/>
                  <a:gd name="T34" fmla="*/ 1705 w 1827"/>
                  <a:gd name="T35" fmla="*/ 1843 h 1879"/>
                  <a:gd name="T36" fmla="*/ 799 w 1827"/>
                  <a:gd name="T37" fmla="*/ 1879 h 1879"/>
                  <a:gd name="T38" fmla="*/ 672 w 1827"/>
                  <a:gd name="T39" fmla="*/ 1785 h 1879"/>
                  <a:gd name="T40" fmla="*/ 593 w 1827"/>
                  <a:gd name="T41" fmla="*/ 1643 h 1879"/>
                  <a:gd name="T42" fmla="*/ 636 w 1827"/>
                  <a:gd name="T43" fmla="*/ 1539 h 1879"/>
                  <a:gd name="T44" fmla="*/ 593 w 1827"/>
                  <a:gd name="T45" fmla="*/ 1457 h 1879"/>
                  <a:gd name="T46" fmla="*/ 589 w 1827"/>
                  <a:gd name="T47" fmla="*/ 1346 h 1879"/>
                  <a:gd name="T48" fmla="*/ 336 w 1827"/>
                  <a:gd name="T49" fmla="*/ 1187 h 1879"/>
                  <a:gd name="T50" fmla="*/ 272 w 1827"/>
                  <a:gd name="T51" fmla="*/ 1061 h 1879"/>
                  <a:gd name="T52" fmla="*/ 8 w 1827"/>
                  <a:gd name="T53" fmla="*/ 973 h 1879"/>
                  <a:gd name="T54" fmla="*/ 0 w 1827"/>
                  <a:gd name="T55" fmla="*/ 958 h 1879"/>
                  <a:gd name="T56" fmla="*/ 79 w 1827"/>
                  <a:gd name="T57" fmla="*/ 677 h 1879"/>
                  <a:gd name="T58" fmla="*/ 0 w 1827"/>
                  <a:gd name="T59" fmla="*/ 594 h 1879"/>
                  <a:gd name="T60" fmla="*/ 75 w 1827"/>
                  <a:gd name="T61" fmla="*/ 435 h 1879"/>
                  <a:gd name="T62" fmla="*/ 201 w 1827"/>
                  <a:gd name="T63" fmla="*/ 385 h 1879"/>
                  <a:gd name="T64" fmla="*/ 197 w 1827"/>
                  <a:gd name="T65" fmla="*/ 152 h 1879"/>
                  <a:gd name="T66" fmla="*/ 205 w 1827"/>
                  <a:gd name="T67" fmla="*/ 13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7" h="1879">
                    <a:moveTo>
                      <a:pt x="403" y="107"/>
                    </a:moveTo>
                    <a:lnTo>
                      <a:pt x="400" y="107"/>
                    </a:lnTo>
                    <a:lnTo>
                      <a:pt x="597" y="0"/>
                    </a:lnTo>
                    <a:lnTo>
                      <a:pt x="608" y="0"/>
                    </a:lnTo>
                    <a:lnTo>
                      <a:pt x="613" y="13"/>
                    </a:lnTo>
                    <a:lnTo>
                      <a:pt x="613" y="152"/>
                    </a:lnTo>
                    <a:lnTo>
                      <a:pt x="604" y="139"/>
                    </a:lnTo>
                    <a:lnTo>
                      <a:pt x="771" y="182"/>
                    </a:lnTo>
                    <a:lnTo>
                      <a:pt x="775" y="182"/>
                    </a:lnTo>
                    <a:lnTo>
                      <a:pt x="941" y="263"/>
                    </a:lnTo>
                    <a:lnTo>
                      <a:pt x="1245" y="353"/>
                    </a:lnTo>
                    <a:lnTo>
                      <a:pt x="1242" y="353"/>
                    </a:lnTo>
                    <a:lnTo>
                      <a:pt x="1471" y="385"/>
                    </a:lnTo>
                    <a:lnTo>
                      <a:pt x="1474" y="385"/>
                    </a:lnTo>
                    <a:lnTo>
                      <a:pt x="1581" y="495"/>
                    </a:lnTo>
                    <a:lnTo>
                      <a:pt x="1585" y="495"/>
                    </a:lnTo>
                    <a:lnTo>
                      <a:pt x="1630" y="602"/>
                    </a:lnTo>
                    <a:lnTo>
                      <a:pt x="1692" y="724"/>
                    </a:lnTo>
                    <a:lnTo>
                      <a:pt x="1692" y="737"/>
                    </a:lnTo>
                    <a:lnTo>
                      <a:pt x="1555" y="966"/>
                    </a:lnTo>
                    <a:lnTo>
                      <a:pt x="1538" y="954"/>
                    </a:lnTo>
                    <a:lnTo>
                      <a:pt x="1688" y="831"/>
                    </a:lnTo>
                    <a:lnTo>
                      <a:pt x="1684" y="831"/>
                    </a:lnTo>
                    <a:lnTo>
                      <a:pt x="1808" y="666"/>
                    </a:lnTo>
                    <a:lnTo>
                      <a:pt x="1815" y="658"/>
                    </a:lnTo>
                    <a:lnTo>
                      <a:pt x="1823" y="662"/>
                    </a:lnTo>
                    <a:lnTo>
                      <a:pt x="1827" y="666"/>
                    </a:lnTo>
                    <a:lnTo>
                      <a:pt x="1827" y="673"/>
                    </a:lnTo>
                    <a:lnTo>
                      <a:pt x="1708" y="1057"/>
                    </a:lnTo>
                    <a:lnTo>
                      <a:pt x="1708" y="1054"/>
                    </a:lnTo>
                    <a:lnTo>
                      <a:pt x="1708" y="1298"/>
                    </a:lnTo>
                    <a:lnTo>
                      <a:pt x="1692" y="1468"/>
                    </a:lnTo>
                    <a:lnTo>
                      <a:pt x="1692" y="1468"/>
                    </a:lnTo>
                    <a:lnTo>
                      <a:pt x="1708" y="1714"/>
                    </a:lnTo>
                    <a:lnTo>
                      <a:pt x="1708" y="1836"/>
                    </a:lnTo>
                    <a:lnTo>
                      <a:pt x="1705" y="1843"/>
                    </a:lnTo>
                    <a:lnTo>
                      <a:pt x="1697" y="1847"/>
                    </a:lnTo>
                    <a:lnTo>
                      <a:pt x="799" y="1879"/>
                    </a:lnTo>
                    <a:lnTo>
                      <a:pt x="795" y="1875"/>
                    </a:lnTo>
                    <a:lnTo>
                      <a:pt x="672" y="1785"/>
                    </a:lnTo>
                    <a:lnTo>
                      <a:pt x="668" y="1781"/>
                    </a:lnTo>
                    <a:lnTo>
                      <a:pt x="593" y="1643"/>
                    </a:lnTo>
                    <a:lnTo>
                      <a:pt x="593" y="1630"/>
                    </a:lnTo>
                    <a:lnTo>
                      <a:pt x="636" y="1539"/>
                    </a:lnTo>
                    <a:lnTo>
                      <a:pt x="636" y="1551"/>
                    </a:lnTo>
                    <a:lnTo>
                      <a:pt x="593" y="1457"/>
                    </a:lnTo>
                    <a:lnTo>
                      <a:pt x="589" y="1453"/>
                    </a:lnTo>
                    <a:lnTo>
                      <a:pt x="589" y="1346"/>
                    </a:lnTo>
                    <a:lnTo>
                      <a:pt x="597" y="1354"/>
                    </a:lnTo>
                    <a:lnTo>
                      <a:pt x="336" y="1187"/>
                    </a:lnTo>
                    <a:lnTo>
                      <a:pt x="332" y="1183"/>
                    </a:lnTo>
                    <a:lnTo>
                      <a:pt x="272" y="1061"/>
                    </a:lnTo>
                    <a:lnTo>
                      <a:pt x="280" y="1065"/>
                    </a:lnTo>
                    <a:lnTo>
                      <a:pt x="8" y="973"/>
                    </a:lnTo>
                    <a:lnTo>
                      <a:pt x="0" y="966"/>
                    </a:lnTo>
                    <a:lnTo>
                      <a:pt x="0" y="958"/>
                    </a:lnTo>
                    <a:lnTo>
                      <a:pt x="75" y="670"/>
                    </a:lnTo>
                    <a:lnTo>
                      <a:pt x="79" y="677"/>
                    </a:lnTo>
                    <a:lnTo>
                      <a:pt x="0" y="602"/>
                    </a:lnTo>
                    <a:lnTo>
                      <a:pt x="0" y="594"/>
                    </a:lnTo>
                    <a:lnTo>
                      <a:pt x="0" y="591"/>
                    </a:lnTo>
                    <a:lnTo>
                      <a:pt x="75" y="435"/>
                    </a:lnTo>
                    <a:lnTo>
                      <a:pt x="83" y="428"/>
                    </a:lnTo>
                    <a:lnTo>
                      <a:pt x="201" y="385"/>
                    </a:lnTo>
                    <a:lnTo>
                      <a:pt x="197" y="396"/>
                    </a:lnTo>
                    <a:lnTo>
                      <a:pt x="197" y="152"/>
                    </a:lnTo>
                    <a:lnTo>
                      <a:pt x="197" y="143"/>
                    </a:lnTo>
                    <a:lnTo>
                      <a:pt x="205" y="139"/>
                    </a:lnTo>
                    <a:lnTo>
                      <a:pt x="403" y="10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2" name="Freeform 238"/>
              <p:cNvSpPr>
                <a:spLocks/>
              </p:cNvSpPr>
              <p:nvPr/>
            </p:nvSpPr>
            <p:spPr bwMode="auto">
              <a:xfrm>
                <a:off x="2889" y="1207"/>
                <a:ext cx="452" cy="463"/>
              </a:xfrm>
              <a:custGeom>
                <a:avLst/>
                <a:gdLst>
                  <a:gd name="T0" fmla="*/ 197 w 1807"/>
                  <a:gd name="T1" fmla="*/ 139 h 1855"/>
                  <a:gd name="T2" fmla="*/ 197 w 1807"/>
                  <a:gd name="T3" fmla="*/ 383 h 1855"/>
                  <a:gd name="T4" fmla="*/ 75 w 1807"/>
                  <a:gd name="T5" fmla="*/ 428 h 1855"/>
                  <a:gd name="T6" fmla="*/ 0 w 1807"/>
                  <a:gd name="T7" fmla="*/ 581 h 1855"/>
                  <a:gd name="T8" fmla="*/ 75 w 1807"/>
                  <a:gd name="T9" fmla="*/ 657 h 1855"/>
                  <a:gd name="T10" fmla="*/ 0 w 1807"/>
                  <a:gd name="T11" fmla="*/ 949 h 1855"/>
                  <a:gd name="T12" fmla="*/ 273 w 1807"/>
                  <a:gd name="T13" fmla="*/ 1041 h 1855"/>
                  <a:gd name="T14" fmla="*/ 332 w 1807"/>
                  <a:gd name="T15" fmla="*/ 1163 h 1855"/>
                  <a:gd name="T16" fmla="*/ 589 w 1807"/>
                  <a:gd name="T17" fmla="*/ 1333 h 1855"/>
                  <a:gd name="T18" fmla="*/ 589 w 1807"/>
                  <a:gd name="T19" fmla="*/ 1440 h 1855"/>
                  <a:gd name="T20" fmla="*/ 637 w 1807"/>
                  <a:gd name="T21" fmla="*/ 1530 h 1855"/>
                  <a:gd name="T22" fmla="*/ 589 w 1807"/>
                  <a:gd name="T23" fmla="*/ 1622 h 1855"/>
                  <a:gd name="T24" fmla="*/ 667 w 1807"/>
                  <a:gd name="T25" fmla="*/ 1759 h 1855"/>
                  <a:gd name="T26" fmla="*/ 787 w 1807"/>
                  <a:gd name="T27" fmla="*/ 1855 h 1855"/>
                  <a:gd name="T28" fmla="*/ 1685 w 1807"/>
                  <a:gd name="T29" fmla="*/ 1823 h 1855"/>
                  <a:gd name="T30" fmla="*/ 1685 w 1807"/>
                  <a:gd name="T31" fmla="*/ 1701 h 1855"/>
                  <a:gd name="T32" fmla="*/ 1668 w 1807"/>
                  <a:gd name="T33" fmla="*/ 1455 h 1855"/>
                  <a:gd name="T34" fmla="*/ 1685 w 1807"/>
                  <a:gd name="T35" fmla="*/ 1285 h 1855"/>
                  <a:gd name="T36" fmla="*/ 1685 w 1807"/>
                  <a:gd name="T37" fmla="*/ 1041 h 1855"/>
                  <a:gd name="T38" fmla="*/ 1807 w 1807"/>
                  <a:gd name="T39" fmla="*/ 657 h 1855"/>
                  <a:gd name="T40" fmla="*/ 1685 w 1807"/>
                  <a:gd name="T41" fmla="*/ 827 h 1855"/>
                  <a:gd name="T42" fmla="*/ 1530 w 1807"/>
                  <a:gd name="T43" fmla="*/ 949 h 1855"/>
                  <a:gd name="T44" fmla="*/ 1668 w 1807"/>
                  <a:gd name="T45" fmla="*/ 720 h 1855"/>
                  <a:gd name="T46" fmla="*/ 1609 w 1807"/>
                  <a:gd name="T47" fmla="*/ 597 h 1855"/>
                  <a:gd name="T48" fmla="*/ 1562 w 1807"/>
                  <a:gd name="T49" fmla="*/ 490 h 1855"/>
                  <a:gd name="T50" fmla="*/ 1455 w 1807"/>
                  <a:gd name="T51" fmla="*/ 383 h 1855"/>
                  <a:gd name="T52" fmla="*/ 1230 w 1807"/>
                  <a:gd name="T53" fmla="*/ 353 h 1855"/>
                  <a:gd name="T54" fmla="*/ 926 w 1807"/>
                  <a:gd name="T55" fmla="*/ 261 h 1855"/>
                  <a:gd name="T56" fmla="*/ 759 w 1807"/>
                  <a:gd name="T57" fmla="*/ 182 h 1855"/>
                  <a:gd name="T58" fmla="*/ 589 w 1807"/>
                  <a:gd name="T59" fmla="*/ 139 h 1855"/>
                  <a:gd name="T60" fmla="*/ 589 w 1807"/>
                  <a:gd name="T61" fmla="*/ 0 h 1855"/>
                  <a:gd name="T62" fmla="*/ 391 w 1807"/>
                  <a:gd name="T63" fmla="*/ 107 h 1855"/>
                  <a:gd name="T64" fmla="*/ 197 w 1807"/>
                  <a:gd name="T65" fmla="*/ 139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7" h="1855">
                    <a:moveTo>
                      <a:pt x="197" y="139"/>
                    </a:moveTo>
                    <a:lnTo>
                      <a:pt x="197" y="383"/>
                    </a:lnTo>
                    <a:lnTo>
                      <a:pt x="75" y="428"/>
                    </a:lnTo>
                    <a:lnTo>
                      <a:pt x="0" y="581"/>
                    </a:lnTo>
                    <a:lnTo>
                      <a:pt x="75" y="657"/>
                    </a:lnTo>
                    <a:lnTo>
                      <a:pt x="0" y="949"/>
                    </a:lnTo>
                    <a:lnTo>
                      <a:pt x="273" y="1041"/>
                    </a:lnTo>
                    <a:lnTo>
                      <a:pt x="332" y="1163"/>
                    </a:lnTo>
                    <a:lnTo>
                      <a:pt x="589" y="1333"/>
                    </a:lnTo>
                    <a:lnTo>
                      <a:pt x="589" y="1440"/>
                    </a:lnTo>
                    <a:lnTo>
                      <a:pt x="637" y="1530"/>
                    </a:lnTo>
                    <a:lnTo>
                      <a:pt x="589" y="1622"/>
                    </a:lnTo>
                    <a:lnTo>
                      <a:pt x="667" y="1759"/>
                    </a:lnTo>
                    <a:lnTo>
                      <a:pt x="787" y="1855"/>
                    </a:lnTo>
                    <a:lnTo>
                      <a:pt x="1685" y="1823"/>
                    </a:lnTo>
                    <a:lnTo>
                      <a:pt x="1685" y="1701"/>
                    </a:lnTo>
                    <a:lnTo>
                      <a:pt x="1668" y="1455"/>
                    </a:lnTo>
                    <a:lnTo>
                      <a:pt x="1685" y="1285"/>
                    </a:lnTo>
                    <a:lnTo>
                      <a:pt x="1685" y="1041"/>
                    </a:lnTo>
                    <a:lnTo>
                      <a:pt x="1807" y="657"/>
                    </a:lnTo>
                    <a:lnTo>
                      <a:pt x="1685" y="827"/>
                    </a:lnTo>
                    <a:lnTo>
                      <a:pt x="1530" y="949"/>
                    </a:lnTo>
                    <a:lnTo>
                      <a:pt x="1668" y="720"/>
                    </a:lnTo>
                    <a:lnTo>
                      <a:pt x="1609" y="597"/>
                    </a:lnTo>
                    <a:lnTo>
                      <a:pt x="1562" y="490"/>
                    </a:lnTo>
                    <a:lnTo>
                      <a:pt x="1455" y="383"/>
                    </a:lnTo>
                    <a:lnTo>
                      <a:pt x="1230" y="353"/>
                    </a:lnTo>
                    <a:lnTo>
                      <a:pt x="926" y="261"/>
                    </a:lnTo>
                    <a:lnTo>
                      <a:pt x="759" y="182"/>
                    </a:lnTo>
                    <a:lnTo>
                      <a:pt x="589" y="139"/>
                    </a:lnTo>
                    <a:lnTo>
                      <a:pt x="589" y="0"/>
                    </a:lnTo>
                    <a:lnTo>
                      <a:pt x="391" y="107"/>
                    </a:lnTo>
                    <a:lnTo>
                      <a:pt x="197" y="139"/>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3" name="Freeform 239"/>
              <p:cNvSpPr>
                <a:spLocks noEditPoints="1"/>
              </p:cNvSpPr>
              <p:nvPr/>
            </p:nvSpPr>
            <p:spPr bwMode="auto">
              <a:xfrm>
                <a:off x="2886" y="1203"/>
                <a:ext cx="457" cy="470"/>
              </a:xfrm>
              <a:custGeom>
                <a:avLst/>
                <a:gdLst>
                  <a:gd name="T0" fmla="*/ 221 w 1827"/>
                  <a:gd name="T1" fmla="*/ 396 h 1879"/>
                  <a:gd name="T2" fmla="*/ 90 w 1827"/>
                  <a:gd name="T3" fmla="*/ 452 h 1879"/>
                  <a:gd name="T4" fmla="*/ 19 w 1827"/>
                  <a:gd name="T5" fmla="*/ 587 h 1879"/>
                  <a:gd name="T6" fmla="*/ 23 w 1827"/>
                  <a:gd name="T7" fmla="*/ 966 h 1879"/>
                  <a:gd name="T8" fmla="*/ 293 w 1827"/>
                  <a:gd name="T9" fmla="*/ 1049 h 1879"/>
                  <a:gd name="T10" fmla="*/ 608 w 1827"/>
                  <a:gd name="T11" fmla="*/ 1333 h 1879"/>
                  <a:gd name="T12" fmla="*/ 613 w 1827"/>
                  <a:gd name="T13" fmla="*/ 1448 h 1879"/>
                  <a:gd name="T14" fmla="*/ 613 w 1827"/>
                  <a:gd name="T15" fmla="*/ 1643 h 1879"/>
                  <a:gd name="T16" fmla="*/ 685 w 1827"/>
                  <a:gd name="T17" fmla="*/ 1765 h 1879"/>
                  <a:gd name="T18" fmla="*/ 1697 w 1827"/>
                  <a:gd name="T19" fmla="*/ 1824 h 1879"/>
                  <a:gd name="T20" fmla="*/ 1669 w 1827"/>
                  <a:gd name="T21" fmla="*/ 1468 h 1879"/>
                  <a:gd name="T22" fmla="*/ 1684 w 1827"/>
                  <a:gd name="T23" fmla="*/ 1049 h 1879"/>
                  <a:gd name="T24" fmla="*/ 1705 w 1827"/>
                  <a:gd name="T25" fmla="*/ 848 h 1879"/>
                  <a:gd name="T26" fmla="*/ 1538 w 1827"/>
                  <a:gd name="T27" fmla="*/ 970 h 1879"/>
                  <a:gd name="T28" fmla="*/ 1669 w 1827"/>
                  <a:gd name="T29" fmla="*/ 724 h 1879"/>
                  <a:gd name="T30" fmla="*/ 1562 w 1827"/>
                  <a:gd name="T31" fmla="*/ 507 h 1879"/>
                  <a:gd name="T32" fmla="*/ 1467 w 1827"/>
                  <a:gd name="T33" fmla="*/ 405 h 1879"/>
                  <a:gd name="T34" fmla="*/ 763 w 1827"/>
                  <a:gd name="T35" fmla="*/ 207 h 1879"/>
                  <a:gd name="T36" fmla="*/ 593 w 1827"/>
                  <a:gd name="T37" fmla="*/ 156 h 1879"/>
                  <a:gd name="T38" fmla="*/ 608 w 1827"/>
                  <a:gd name="T39" fmla="*/ 21 h 1879"/>
                  <a:gd name="T40" fmla="*/ 209 w 1827"/>
                  <a:gd name="T41" fmla="*/ 159 h 1879"/>
                  <a:gd name="T42" fmla="*/ 597 w 1827"/>
                  <a:gd name="T43" fmla="*/ 0 h 1879"/>
                  <a:gd name="T44" fmla="*/ 613 w 1827"/>
                  <a:gd name="T45" fmla="*/ 152 h 1879"/>
                  <a:gd name="T46" fmla="*/ 775 w 1827"/>
                  <a:gd name="T47" fmla="*/ 182 h 1879"/>
                  <a:gd name="T48" fmla="*/ 1242 w 1827"/>
                  <a:gd name="T49" fmla="*/ 353 h 1879"/>
                  <a:gd name="T50" fmla="*/ 1581 w 1827"/>
                  <a:gd name="T51" fmla="*/ 495 h 1879"/>
                  <a:gd name="T52" fmla="*/ 1692 w 1827"/>
                  <a:gd name="T53" fmla="*/ 724 h 1879"/>
                  <a:gd name="T54" fmla="*/ 1538 w 1827"/>
                  <a:gd name="T55" fmla="*/ 954 h 1879"/>
                  <a:gd name="T56" fmla="*/ 1808 w 1827"/>
                  <a:gd name="T57" fmla="*/ 666 h 1879"/>
                  <a:gd name="T58" fmla="*/ 1827 w 1827"/>
                  <a:gd name="T59" fmla="*/ 666 h 1879"/>
                  <a:gd name="T60" fmla="*/ 1708 w 1827"/>
                  <a:gd name="T61" fmla="*/ 1054 h 1879"/>
                  <a:gd name="T62" fmla="*/ 1708 w 1827"/>
                  <a:gd name="T63" fmla="*/ 1714 h 1879"/>
                  <a:gd name="T64" fmla="*/ 1697 w 1827"/>
                  <a:gd name="T65" fmla="*/ 1847 h 1879"/>
                  <a:gd name="T66" fmla="*/ 672 w 1827"/>
                  <a:gd name="T67" fmla="*/ 1785 h 1879"/>
                  <a:gd name="T68" fmla="*/ 593 w 1827"/>
                  <a:gd name="T69" fmla="*/ 1630 h 1879"/>
                  <a:gd name="T70" fmla="*/ 593 w 1827"/>
                  <a:gd name="T71" fmla="*/ 1457 h 1879"/>
                  <a:gd name="T72" fmla="*/ 597 w 1827"/>
                  <a:gd name="T73" fmla="*/ 1354 h 1879"/>
                  <a:gd name="T74" fmla="*/ 272 w 1827"/>
                  <a:gd name="T75" fmla="*/ 1061 h 1879"/>
                  <a:gd name="T76" fmla="*/ 0 w 1827"/>
                  <a:gd name="T77" fmla="*/ 966 h 1879"/>
                  <a:gd name="T78" fmla="*/ 79 w 1827"/>
                  <a:gd name="T79" fmla="*/ 677 h 1879"/>
                  <a:gd name="T80" fmla="*/ 0 w 1827"/>
                  <a:gd name="T81" fmla="*/ 591 h 1879"/>
                  <a:gd name="T82" fmla="*/ 201 w 1827"/>
                  <a:gd name="T83" fmla="*/ 385 h 1879"/>
                  <a:gd name="T84" fmla="*/ 197 w 1827"/>
                  <a:gd name="T85" fmla="*/ 143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7" h="1879">
                    <a:moveTo>
                      <a:pt x="209" y="159"/>
                    </a:moveTo>
                    <a:lnTo>
                      <a:pt x="221" y="152"/>
                    </a:lnTo>
                    <a:lnTo>
                      <a:pt x="221" y="396"/>
                    </a:lnTo>
                    <a:lnTo>
                      <a:pt x="218" y="400"/>
                    </a:lnTo>
                    <a:lnTo>
                      <a:pt x="214" y="405"/>
                    </a:lnTo>
                    <a:lnTo>
                      <a:pt x="90" y="452"/>
                    </a:lnTo>
                    <a:lnTo>
                      <a:pt x="98" y="444"/>
                    </a:lnTo>
                    <a:lnTo>
                      <a:pt x="19" y="598"/>
                    </a:lnTo>
                    <a:lnTo>
                      <a:pt x="19" y="587"/>
                    </a:lnTo>
                    <a:lnTo>
                      <a:pt x="94" y="662"/>
                    </a:lnTo>
                    <a:lnTo>
                      <a:pt x="98" y="673"/>
                    </a:lnTo>
                    <a:lnTo>
                      <a:pt x="23" y="966"/>
                    </a:lnTo>
                    <a:lnTo>
                      <a:pt x="15" y="951"/>
                    </a:lnTo>
                    <a:lnTo>
                      <a:pt x="289" y="1041"/>
                    </a:lnTo>
                    <a:lnTo>
                      <a:pt x="293" y="1049"/>
                    </a:lnTo>
                    <a:lnTo>
                      <a:pt x="355" y="1172"/>
                    </a:lnTo>
                    <a:lnTo>
                      <a:pt x="351" y="1168"/>
                    </a:lnTo>
                    <a:lnTo>
                      <a:pt x="608" y="1333"/>
                    </a:lnTo>
                    <a:lnTo>
                      <a:pt x="613" y="1346"/>
                    </a:lnTo>
                    <a:lnTo>
                      <a:pt x="613" y="1453"/>
                    </a:lnTo>
                    <a:lnTo>
                      <a:pt x="613" y="1448"/>
                    </a:lnTo>
                    <a:lnTo>
                      <a:pt x="660" y="1539"/>
                    </a:lnTo>
                    <a:lnTo>
                      <a:pt x="660" y="1551"/>
                    </a:lnTo>
                    <a:lnTo>
                      <a:pt x="613" y="1643"/>
                    </a:lnTo>
                    <a:lnTo>
                      <a:pt x="613" y="1630"/>
                    </a:lnTo>
                    <a:lnTo>
                      <a:pt x="688" y="1768"/>
                    </a:lnTo>
                    <a:lnTo>
                      <a:pt x="685" y="1765"/>
                    </a:lnTo>
                    <a:lnTo>
                      <a:pt x="807" y="1856"/>
                    </a:lnTo>
                    <a:lnTo>
                      <a:pt x="799" y="1856"/>
                    </a:lnTo>
                    <a:lnTo>
                      <a:pt x="1697" y="1824"/>
                    </a:lnTo>
                    <a:lnTo>
                      <a:pt x="1684" y="1836"/>
                    </a:lnTo>
                    <a:lnTo>
                      <a:pt x="1684" y="1714"/>
                    </a:lnTo>
                    <a:lnTo>
                      <a:pt x="1669" y="1468"/>
                    </a:lnTo>
                    <a:lnTo>
                      <a:pt x="1684" y="1298"/>
                    </a:lnTo>
                    <a:lnTo>
                      <a:pt x="1684" y="1054"/>
                    </a:lnTo>
                    <a:lnTo>
                      <a:pt x="1684" y="1049"/>
                    </a:lnTo>
                    <a:lnTo>
                      <a:pt x="1808" y="666"/>
                    </a:lnTo>
                    <a:lnTo>
                      <a:pt x="1827" y="677"/>
                    </a:lnTo>
                    <a:lnTo>
                      <a:pt x="1705" y="848"/>
                    </a:lnTo>
                    <a:lnTo>
                      <a:pt x="1549" y="970"/>
                    </a:lnTo>
                    <a:lnTo>
                      <a:pt x="1542" y="973"/>
                    </a:lnTo>
                    <a:lnTo>
                      <a:pt x="1538" y="970"/>
                    </a:lnTo>
                    <a:lnTo>
                      <a:pt x="1534" y="962"/>
                    </a:lnTo>
                    <a:lnTo>
                      <a:pt x="1534" y="954"/>
                    </a:lnTo>
                    <a:lnTo>
                      <a:pt x="1669" y="724"/>
                    </a:lnTo>
                    <a:lnTo>
                      <a:pt x="1669" y="737"/>
                    </a:lnTo>
                    <a:lnTo>
                      <a:pt x="1609" y="614"/>
                    </a:lnTo>
                    <a:lnTo>
                      <a:pt x="1562" y="507"/>
                    </a:lnTo>
                    <a:lnTo>
                      <a:pt x="1566" y="512"/>
                    </a:lnTo>
                    <a:lnTo>
                      <a:pt x="1459" y="405"/>
                    </a:lnTo>
                    <a:lnTo>
                      <a:pt x="1467" y="405"/>
                    </a:lnTo>
                    <a:lnTo>
                      <a:pt x="1238" y="377"/>
                    </a:lnTo>
                    <a:lnTo>
                      <a:pt x="933" y="282"/>
                    </a:lnTo>
                    <a:lnTo>
                      <a:pt x="763" y="207"/>
                    </a:lnTo>
                    <a:lnTo>
                      <a:pt x="767" y="207"/>
                    </a:lnTo>
                    <a:lnTo>
                      <a:pt x="601" y="159"/>
                    </a:lnTo>
                    <a:lnTo>
                      <a:pt x="593" y="156"/>
                    </a:lnTo>
                    <a:lnTo>
                      <a:pt x="589" y="152"/>
                    </a:lnTo>
                    <a:lnTo>
                      <a:pt x="589" y="13"/>
                    </a:lnTo>
                    <a:lnTo>
                      <a:pt x="608" y="21"/>
                    </a:lnTo>
                    <a:lnTo>
                      <a:pt x="411" y="128"/>
                    </a:lnTo>
                    <a:lnTo>
                      <a:pt x="407" y="131"/>
                    </a:lnTo>
                    <a:lnTo>
                      <a:pt x="209" y="159"/>
                    </a:lnTo>
                    <a:close/>
                    <a:moveTo>
                      <a:pt x="403" y="107"/>
                    </a:moveTo>
                    <a:lnTo>
                      <a:pt x="400" y="107"/>
                    </a:lnTo>
                    <a:lnTo>
                      <a:pt x="597" y="0"/>
                    </a:lnTo>
                    <a:lnTo>
                      <a:pt x="608" y="0"/>
                    </a:lnTo>
                    <a:lnTo>
                      <a:pt x="613" y="13"/>
                    </a:lnTo>
                    <a:lnTo>
                      <a:pt x="613" y="152"/>
                    </a:lnTo>
                    <a:lnTo>
                      <a:pt x="604" y="139"/>
                    </a:lnTo>
                    <a:lnTo>
                      <a:pt x="771" y="182"/>
                    </a:lnTo>
                    <a:lnTo>
                      <a:pt x="775" y="182"/>
                    </a:lnTo>
                    <a:lnTo>
                      <a:pt x="941" y="263"/>
                    </a:lnTo>
                    <a:lnTo>
                      <a:pt x="1245" y="353"/>
                    </a:lnTo>
                    <a:lnTo>
                      <a:pt x="1242" y="353"/>
                    </a:lnTo>
                    <a:lnTo>
                      <a:pt x="1471" y="385"/>
                    </a:lnTo>
                    <a:lnTo>
                      <a:pt x="1474" y="385"/>
                    </a:lnTo>
                    <a:lnTo>
                      <a:pt x="1581" y="495"/>
                    </a:lnTo>
                    <a:lnTo>
                      <a:pt x="1585" y="495"/>
                    </a:lnTo>
                    <a:lnTo>
                      <a:pt x="1630" y="602"/>
                    </a:lnTo>
                    <a:lnTo>
                      <a:pt x="1692" y="724"/>
                    </a:lnTo>
                    <a:lnTo>
                      <a:pt x="1692" y="737"/>
                    </a:lnTo>
                    <a:lnTo>
                      <a:pt x="1555" y="966"/>
                    </a:lnTo>
                    <a:lnTo>
                      <a:pt x="1538" y="954"/>
                    </a:lnTo>
                    <a:lnTo>
                      <a:pt x="1688" y="831"/>
                    </a:lnTo>
                    <a:lnTo>
                      <a:pt x="1684" y="831"/>
                    </a:lnTo>
                    <a:lnTo>
                      <a:pt x="1808" y="666"/>
                    </a:lnTo>
                    <a:lnTo>
                      <a:pt x="1815" y="658"/>
                    </a:lnTo>
                    <a:lnTo>
                      <a:pt x="1823" y="662"/>
                    </a:lnTo>
                    <a:lnTo>
                      <a:pt x="1827" y="666"/>
                    </a:lnTo>
                    <a:lnTo>
                      <a:pt x="1827" y="673"/>
                    </a:lnTo>
                    <a:lnTo>
                      <a:pt x="1708" y="1057"/>
                    </a:lnTo>
                    <a:lnTo>
                      <a:pt x="1708" y="1054"/>
                    </a:lnTo>
                    <a:lnTo>
                      <a:pt x="1708" y="1298"/>
                    </a:lnTo>
                    <a:lnTo>
                      <a:pt x="1692" y="1468"/>
                    </a:lnTo>
                    <a:lnTo>
                      <a:pt x="1708" y="1714"/>
                    </a:lnTo>
                    <a:lnTo>
                      <a:pt x="1708" y="1836"/>
                    </a:lnTo>
                    <a:lnTo>
                      <a:pt x="1705" y="1843"/>
                    </a:lnTo>
                    <a:lnTo>
                      <a:pt x="1697" y="1847"/>
                    </a:lnTo>
                    <a:lnTo>
                      <a:pt x="799" y="1879"/>
                    </a:lnTo>
                    <a:lnTo>
                      <a:pt x="795" y="1875"/>
                    </a:lnTo>
                    <a:lnTo>
                      <a:pt x="672" y="1785"/>
                    </a:lnTo>
                    <a:lnTo>
                      <a:pt x="668" y="1781"/>
                    </a:lnTo>
                    <a:lnTo>
                      <a:pt x="593" y="1643"/>
                    </a:lnTo>
                    <a:lnTo>
                      <a:pt x="593" y="1630"/>
                    </a:lnTo>
                    <a:lnTo>
                      <a:pt x="636" y="1539"/>
                    </a:lnTo>
                    <a:lnTo>
                      <a:pt x="636" y="1551"/>
                    </a:lnTo>
                    <a:lnTo>
                      <a:pt x="593" y="1457"/>
                    </a:lnTo>
                    <a:lnTo>
                      <a:pt x="589" y="1453"/>
                    </a:lnTo>
                    <a:lnTo>
                      <a:pt x="589" y="1346"/>
                    </a:lnTo>
                    <a:lnTo>
                      <a:pt x="597" y="1354"/>
                    </a:lnTo>
                    <a:lnTo>
                      <a:pt x="336" y="1187"/>
                    </a:lnTo>
                    <a:lnTo>
                      <a:pt x="332" y="1183"/>
                    </a:lnTo>
                    <a:lnTo>
                      <a:pt x="272" y="1061"/>
                    </a:lnTo>
                    <a:lnTo>
                      <a:pt x="280" y="1065"/>
                    </a:lnTo>
                    <a:lnTo>
                      <a:pt x="8" y="973"/>
                    </a:lnTo>
                    <a:lnTo>
                      <a:pt x="0" y="966"/>
                    </a:lnTo>
                    <a:lnTo>
                      <a:pt x="0" y="958"/>
                    </a:lnTo>
                    <a:lnTo>
                      <a:pt x="75" y="670"/>
                    </a:lnTo>
                    <a:lnTo>
                      <a:pt x="79" y="677"/>
                    </a:lnTo>
                    <a:lnTo>
                      <a:pt x="0" y="602"/>
                    </a:lnTo>
                    <a:lnTo>
                      <a:pt x="0" y="594"/>
                    </a:lnTo>
                    <a:lnTo>
                      <a:pt x="0" y="591"/>
                    </a:lnTo>
                    <a:lnTo>
                      <a:pt x="75" y="435"/>
                    </a:lnTo>
                    <a:lnTo>
                      <a:pt x="83" y="428"/>
                    </a:lnTo>
                    <a:lnTo>
                      <a:pt x="201" y="385"/>
                    </a:lnTo>
                    <a:lnTo>
                      <a:pt x="197" y="396"/>
                    </a:lnTo>
                    <a:lnTo>
                      <a:pt x="197" y="152"/>
                    </a:lnTo>
                    <a:lnTo>
                      <a:pt x="197" y="143"/>
                    </a:lnTo>
                    <a:lnTo>
                      <a:pt x="205" y="139"/>
                    </a:lnTo>
                    <a:lnTo>
                      <a:pt x="403"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4" name="Freeform 240"/>
              <p:cNvSpPr>
                <a:spLocks/>
              </p:cNvSpPr>
              <p:nvPr/>
            </p:nvSpPr>
            <p:spPr bwMode="auto">
              <a:xfrm>
                <a:off x="2890" y="1207"/>
                <a:ext cx="453" cy="460"/>
              </a:xfrm>
              <a:custGeom>
                <a:avLst/>
                <a:gdLst>
                  <a:gd name="T0" fmla="*/ 206 w 1812"/>
                  <a:gd name="T1" fmla="*/ 139 h 1843"/>
                  <a:gd name="T2" fmla="*/ 203 w 1812"/>
                  <a:gd name="T3" fmla="*/ 387 h 1843"/>
                  <a:gd name="T4" fmla="*/ 75 w 1812"/>
                  <a:gd name="T5" fmla="*/ 439 h 1843"/>
                  <a:gd name="T6" fmla="*/ 4 w 1812"/>
                  <a:gd name="T7" fmla="*/ 585 h 1843"/>
                  <a:gd name="T8" fmla="*/ 79 w 1812"/>
                  <a:gd name="T9" fmla="*/ 649 h 1843"/>
                  <a:gd name="T10" fmla="*/ 8 w 1812"/>
                  <a:gd name="T11" fmla="*/ 953 h 1843"/>
                  <a:gd name="T12" fmla="*/ 274 w 1812"/>
                  <a:gd name="T13" fmla="*/ 1028 h 1843"/>
                  <a:gd name="T14" fmla="*/ 340 w 1812"/>
                  <a:gd name="T15" fmla="*/ 1159 h 1843"/>
                  <a:gd name="T16" fmla="*/ 593 w 1812"/>
                  <a:gd name="T17" fmla="*/ 1320 h 1843"/>
                  <a:gd name="T18" fmla="*/ 598 w 1812"/>
                  <a:gd name="T19" fmla="*/ 1440 h 1843"/>
                  <a:gd name="T20" fmla="*/ 645 w 1812"/>
                  <a:gd name="T21" fmla="*/ 1526 h 1843"/>
                  <a:gd name="T22" fmla="*/ 598 w 1812"/>
                  <a:gd name="T23" fmla="*/ 1630 h 1843"/>
                  <a:gd name="T24" fmla="*/ 673 w 1812"/>
                  <a:gd name="T25" fmla="*/ 1755 h 1843"/>
                  <a:gd name="T26" fmla="*/ 792 w 1812"/>
                  <a:gd name="T27" fmla="*/ 1843 h 1843"/>
                  <a:gd name="T28" fmla="*/ 1682 w 1812"/>
                  <a:gd name="T29" fmla="*/ 1811 h 1843"/>
                  <a:gd name="T30" fmla="*/ 1669 w 1812"/>
                  <a:gd name="T31" fmla="*/ 1701 h 1843"/>
                  <a:gd name="T32" fmla="*/ 1654 w 1812"/>
                  <a:gd name="T33" fmla="*/ 1455 h 1843"/>
                  <a:gd name="T34" fmla="*/ 1669 w 1812"/>
                  <a:gd name="T35" fmla="*/ 1041 h 1843"/>
                  <a:gd name="T36" fmla="*/ 1793 w 1812"/>
                  <a:gd name="T37" fmla="*/ 653 h 1843"/>
                  <a:gd name="T38" fmla="*/ 1690 w 1812"/>
                  <a:gd name="T39" fmla="*/ 835 h 1843"/>
                  <a:gd name="T40" fmla="*/ 1534 w 1812"/>
                  <a:gd name="T41" fmla="*/ 957 h 1843"/>
                  <a:gd name="T42" fmla="*/ 1523 w 1812"/>
                  <a:gd name="T43" fmla="*/ 957 h 1843"/>
                  <a:gd name="T44" fmla="*/ 1519 w 1812"/>
                  <a:gd name="T45" fmla="*/ 941 h 1843"/>
                  <a:gd name="T46" fmla="*/ 1654 w 1812"/>
                  <a:gd name="T47" fmla="*/ 724 h 1843"/>
                  <a:gd name="T48" fmla="*/ 1547 w 1812"/>
                  <a:gd name="T49" fmla="*/ 494 h 1843"/>
                  <a:gd name="T50" fmla="*/ 1444 w 1812"/>
                  <a:gd name="T51" fmla="*/ 392 h 1843"/>
                  <a:gd name="T52" fmla="*/ 1223 w 1812"/>
                  <a:gd name="T53" fmla="*/ 364 h 1843"/>
                  <a:gd name="T54" fmla="*/ 918 w 1812"/>
                  <a:gd name="T55" fmla="*/ 269 h 1843"/>
                  <a:gd name="T56" fmla="*/ 752 w 1812"/>
                  <a:gd name="T57" fmla="*/ 194 h 1843"/>
                  <a:gd name="T58" fmla="*/ 578 w 1812"/>
                  <a:gd name="T59" fmla="*/ 143 h 1843"/>
                  <a:gd name="T60" fmla="*/ 574 w 1812"/>
                  <a:gd name="T61" fmla="*/ 0 h 1843"/>
                  <a:gd name="T62" fmla="*/ 396 w 1812"/>
                  <a:gd name="T63" fmla="*/ 115 h 1843"/>
                  <a:gd name="T64" fmla="*/ 194 w 1812"/>
                  <a:gd name="T65" fmla="*/ 14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12" h="1843">
                    <a:moveTo>
                      <a:pt x="194" y="146"/>
                    </a:moveTo>
                    <a:lnTo>
                      <a:pt x="206" y="139"/>
                    </a:lnTo>
                    <a:lnTo>
                      <a:pt x="206" y="383"/>
                    </a:lnTo>
                    <a:lnTo>
                      <a:pt x="203" y="387"/>
                    </a:lnTo>
                    <a:lnTo>
                      <a:pt x="199" y="392"/>
                    </a:lnTo>
                    <a:lnTo>
                      <a:pt x="75" y="439"/>
                    </a:lnTo>
                    <a:lnTo>
                      <a:pt x="83" y="431"/>
                    </a:lnTo>
                    <a:lnTo>
                      <a:pt x="4" y="585"/>
                    </a:lnTo>
                    <a:lnTo>
                      <a:pt x="4" y="574"/>
                    </a:lnTo>
                    <a:lnTo>
                      <a:pt x="79" y="649"/>
                    </a:lnTo>
                    <a:lnTo>
                      <a:pt x="83" y="660"/>
                    </a:lnTo>
                    <a:lnTo>
                      <a:pt x="8" y="953"/>
                    </a:lnTo>
                    <a:lnTo>
                      <a:pt x="0" y="938"/>
                    </a:lnTo>
                    <a:lnTo>
                      <a:pt x="274" y="1028"/>
                    </a:lnTo>
                    <a:lnTo>
                      <a:pt x="278" y="1036"/>
                    </a:lnTo>
                    <a:lnTo>
                      <a:pt x="340" y="1159"/>
                    </a:lnTo>
                    <a:lnTo>
                      <a:pt x="336" y="1155"/>
                    </a:lnTo>
                    <a:lnTo>
                      <a:pt x="593" y="1320"/>
                    </a:lnTo>
                    <a:lnTo>
                      <a:pt x="598" y="1333"/>
                    </a:lnTo>
                    <a:lnTo>
                      <a:pt x="598" y="1440"/>
                    </a:lnTo>
                    <a:lnTo>
                      <a:pt x="598" y="1435"/>
                    </a:lnTo>
                    <a:lnTo>
                      <a:pt x="645" y="1526"/>
                    </a:lnTo>
                    <a:lnTo>
                      <a:pt x="645" y="1538"/>
                    </a:lnTo>
                    <a:lnTo>
                      <a:pt x="598" y="1630"/>
                    </a:lnTo>
                    <a:lnTo>
                      <a:pt x="598" y="1617"/>
                    </a:lnTo>
                    <a:lnTo>
                      <a:pt x="673" y="1755"/>
                    </a:lnTo>
                    <a:lnTo>
                      <a:pt x="670" y="1752"/>
                    </a:lnTo>
                    <a:lnTo>
                      <a:pt x="792" y="1843"/>
                    </a:lnTo>
                    <a:lnTo>
                      <a:pt x="784" y="1843"/>
                    </a:lnTo>
                    <a:lnTo>
                      <a:pt x="1682" y="1811"/>
                    </a:lnTo>
                    <a:lnTo>
                      <a:pt x="1669" y="1823"/>
                    </a:lnTo>
                    <a:lnTo>
                      <a:pt x="1669" y="1701"/>
                    </a:lnTo>
                    <a:lnTo>
                      <a:pt x="1654" y="1455"/>
                    </a:lnTo>
                    <a:lnTo>
                      <a:pt x="1654" y="1455"/>
                    </a:lnTo>
                    <a:lnTo>
                      <a:pt x="1669" y="1285"/>
                    </a:lnTo>
                    <a:lnTo>
                      <a:pt x="1669" y="1041"/>
                    </a:lnTo>
                    <a:lnTo>
                      <a:pt x="1669" y="1036"/>
                    </a:lnTo>
                    <a:lnTo>
                      <a:pt x="1793" y="653"/>
                    </a:lnTo>
                    <a:lnTo>
                      <a:pt x="1812" y="664"/>
                    </a:lnTo>
                    <a:lnTo>
                      <a:pt x="1690" y="835"/>
                    </a:lnTo>
                    <a:lnTo>
                      <a:pt x="1690" y="835"/>
                    </a:lnTo>
                    <a:lnTo>
                      <a:pt x="1534" y="957"/>
                    </a:lnTo>
                    <a:lnTo>
                      <a:pt x="1527" y="960"/>
                    </a:lnTo>
                    <a:lnTo>
                      <a:pt x="1523" y="957"/>
                    </a:lnTo>
                    <a:lnTo>
                      <a:pt x="1519" y="949"/>
                    </a:lnTo>
                    <a:lnTo>
                      <a:pt x="1519" y="941"/>
                    </a:lnTo>
                    <a:lnTo>
                      <a:pt x="1654" y="711"/>
                    </a:lnTo>
                    <a:lnTo>
                      <a:pt x="1654" y="724"/>
                    </a:lnTo>
                    <a:lnTo>
                      <a:pt x="1594" y="601"/>
                    </a:lnTo>
                    <a:lnTo>
                      <a:pt x="1547" y="494"/>
                    </a:lnTo>
                    <a:lnTo>
                      <a:pt x="1551" y="499"/>
                    </a:lnTo>
                    <a:lnTo>
                      <a:pt x="1444" y="392"/>
                    </a:lnTo>
                    <a:lnTo>
                      <a:pt x="1452" y="392"/>
                    </a:lnTo>
                    <a:lnTo>
                      <a:pt x="1223" y="364"/>
                    </a:lnTo>
                    <a:lnTo>
                      <a:pt x="1223" y="364"/>
                    </a:lnTo>
                    <a:lnTo>
                      <a:pt x="918" y="269"/>
                    </a:lnTo>
                    <a:lnTo>
                      <a:pt x="748" y="194"/>
                    </a:lnTo>
                    <a:lnTo>
                      <a:pt x="752" y="194"/>
                    </a:lnTo>
                    <a:lnTo>
                      <a:pt x="586" y="146"/>
                    </a:lnTo>
                    <a:lnTo>
                      <a:pt x="578" y="143"/>
                    </a:lnTo>
                    <a:lnTo>
                      <a:pt x="574" y="139"/>
                    </a:lnTo>
                    <a:lnTo>
                      <a:pt x="574" y="0"/>
                    </a:lnTo>
                    <a:lnTo>
                      <a:pt x="593" y="8"/>
                    </a:lnTo>
                    <a:lnTo>
                      <a:pt x="396" y="115"/>
                    </a:lnTo>
                    <a:lnTo>
                      <a:pt x="392" y="118"/>
                    </a:lnTo>
                    <a:lnTo>
                      <a:pt x="194" y="14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5" name="Freeform 241"/>
              <p:cNvSpPr>
                <a:spLocks/>
              </p:cNvSpPr>
              <p:nvPr/>
            </p:nvSpPr>
            <p:spPr bwMode="auto">
              <a:xfrm>
                <a:off x="2886" y="1203"/>
                <a:ext cx="457" cy="470"/>
              </a:xfrm>
              <a:custGeom>
                <a:avLst/>
                <a:gdLst>
                  <a:gd name="T0" fmla="*/ 400 w 1827"/>
                  <a:gd name="T1" fmla="*/ 107 h 1879"/>
                  <a:gd name="T2" fmla="*/ 608 w 1827"/>
                  <a:gd name="T3" fmla="*/ 0 h 1879"/>
                  <a:gd name="T4" fmla="*/ 613 w 1827"/>
                  <a:gd name="T5" fmla="*/ 152 h 1879"/>
                  <a:gd name="T6" fmla="*/ 771 w 1827"/>
                  <a:gd name="T7" fmla="*/ 182 h 1879"/>
                  <a:gd name="T8" fmla="*/ 941 w 1827"/>
                  <a:gd name="T9" fmla="*/ 263 h 1879"/>
                  <a:gd name="T10" fmla="*/ 1242 w 1827"/>
                  <a:gd name="T11" fmla="*/ 353 h 1879"/>
                  <a:gd name="T12" fmla="*/ 1474 w 1827"/>
                  <a:gd name="T13" fmla="*/ 385 h 1879"/>
                  <a:gd name="T14" fmla="*/ 1585 w 1827"/>
                  <a:gd name="T15" fmla="*/ 495 h 1879"/>
                  <a:gd name="T16" fmla="*/ 1692 w 1827"/>
                  <a:gd name="T17" fmla="*/ 724 h 1879"/>
                  <a:gd name="T18" fmla="*/ 1555 w 1827"/>
                  <a:gd name="T19" fmla="*/ 966 h 1879"/>
                  <a:gd name="T20" fmla="*/ 1688 w 1827"/>
                  <a:gd name="T21" fmla="*/ 831 h 1879"/>
                  <a:gd name="T22" fmla="*/ 1808 w 1827"/>
                  <a:gd name="T23" fmla="*/ 666 h 1879"/>
                  <a:gd name="T24" fmla="*/ 1823 w 1827"/>
                  <a:gd name="T25" fmla="*/ 662 h 1879"/>
                  <a:gd name="T26" fmla="*/ 1827 w 1827"/>
                  <a:gd name="T27" fmla="*/ 673 h 1879"/>
                  <a:gd name="T28" fmla="*/ 1708 w 1827"/>
                  <a:gd name="T29" fmla="*/ 1054 h 1879"/>
                  <a:gd name="T30" fmla="*/ 1692 w 1827"/>
                  <a:gd name="T31" fmla="*/ 1468 h 1879"/>
                  <a:gd name="T32" fmla="*/ 1708 w 1827"/>
                  <a:gd name="T33" fmla="*/ 1714 h 1879"/>
                  <a:gd name="T34" fmla="*/ 1705 w 1827"/>
                  <a:gd name="T35" fmla="*/ 1843 h 1879"/>
                  <a:gd name="T36" fmla="*/ 799 w 1827"/>
                  <a:gd name="T37" fmla="*/ 1879 h 1879"/>
                  <a:gd name="T38" fmla="*/ 672 w 1827"/>
                  <a:gd name="T39" fmla="*/ 1785 h 1879"/>
                  <a:gd name="T40" fmla="*/ 593 w 1827"/>
                  <a:gd name="T41" fmla="*/ 1643 h 1879"/>
                  <a:gd name="T42" fmla="*/ 636 w 1827"/>
                  <a:gd name="T43" fmla="*/ 1539 h 1879"/>
                  <a:gd name="T44" fmla="*/ 593 w 1827"/>
                  <a:gd name="T45" fmla="*/ 1457 h 1879"/>
                  <a:gd name="T46" fmla="*/ 589 w 1827"/>
                  <a:gd name="T47" fmla="*/ 1346 h 1879"/>
                  <a:gd name="T48" fmla="*/ 336 w 1827"/>
                  <a:gd name="T49" fmla="*/ 1187 h 1879"/>
                  <a:gd name="T50" fmla="*/ 272 w 1827"/>
                  <a:gd name="T51" fmla="*/ 1061 h 1879"/>
                  <a:gd name="T52" fmla="*/ 8 w 1827"/>
                  <a:gd name="T53" fmla="*/ 973 h 1879"/>
                  <a:gd name="T54" fmla="*/ 0 w 1827"/>
                  <a:gd name="T55" fmla="*/ 958 h 1879"/>
                  <a:gd name="T56" fmla="*/ 79 w 1827"/>
                  <a:gd name="T57" fmla="*/ 677 h 1879"/>
                  <a:gd name="T58" fmla="*/ 0 w 1827"/>
                  <a:gd name="T59" fmla="*/ 594 h 1879"/>
                  <a:gd name="T60" fmla="*/ 75 w 1827"/>
                  <a:gd name="T61" fmla="*/ 435 h 1879"/>
                  <a:gd name="T62" fmla="*/ 201 w 1827"/>
                  <a:gd name="T63" fmla="*/ 385 h 1879"/>
                  <a:gd name="T64" fmla="*/ 197 w 1827"/>
                  <a:gd name="T65" fmla="*/ 152 h 1879"/>
                  <a:gd name="T66" fmla="*/ 205 w 1827"/>
                  <a:gd name="T67" fmla="*/ 13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7" h="1879">
                    <a:moveTo>
                      <a:pt x="403" y="107"/>
                    </a:moveTo>
                    <a:lnTo>
                      <a:pt x="400" y="107"/>
                    </a:lnTo>
                    <a:lnTo>
                      <a:pt x="597" y="0"/>
                    </a:lnTo>
                    <a:lnTo>
                      <a:pt x="608" y="0"/>
                    </a:lnTo>
                    <a:lnTo>
                      <a:pt x="613" y="13"/>
                    </a:lnTo>
                    <a:lnTo>
                      <a:pt x="613" y="152"/>
                    </a:lnTo>
                    <a:lnTo>
                      <a:pt x="604" y="139"/>
                    </a:lnTo>
                    <a:lnTo>
                      <a:pt x="771" y="182"/>
                    </a:lnTo>
                    <a:lnTo>
                      <a:pt x="775" y="182"/>
                    </a:lnTo>
                    <a:lnTo>
                      <a:pt x="941" y="263"/>
                    </a:lnTo>
                    <a:lnTo>
                      <a:pt x="1245" y="353"/>
                    </a:lnTo>
                    <a:lnTo>
                      <a:pt x="1242" y="353"/>
                    </a:lnTo>
                    <a:lnTo>
                      <a:pt x="1471" y="385"/>
                    </a:lnTo>
                    <a:lnTo>
                      <a:pt x="1474" y="385"/>
                    </a:lnTo>
                    <a:lnTo>
                      <a:pt x="1581" y="495"/>
                    </a:lnTo>
                    <a:lnTo>
                      <a:pt x="1585" y="495"/>
                    </a:lnTo>
                    <a:lnTo>
                      <a:pt x="1630" y="602"/>
                    </a:lnTo>
                    <a:lnTo>
                      <a:pt x="1692" y="724"/>
                    </a:lnTo>
                    <a:lnTo>
                      <a:pt x="1692" y="737"/>
                    </a:lnTo>
                    <a:lnTo>
                      <a:pt x="1555" y="966"/>
                    </a:lnTo>
                    <a:lnTo>
                      <a:pt x="1538" y="954"/>
                    </a:lnTo>
                    <a:lnTo>
                      <a:pt x="1688" y="831"/>
                    </a:lnTo>
                    <a:lnTo>
                      <a:pt x="1684" y="831"/>
                    </a:lnTo>
                    <a:lnTo>
                      <a:pt x="1808" y="666"/>
                    </a:lnTo>
                    <a:lnTo>
                      <a:pt x="1815" y="658"/>
                    </a:lnTo>
                    <a:lnTo>
                      <a:pt x="1823" y="662"/>
                    </a:lnTo>
                    <a:lnTo>
                      <a:pt x="1827" y="666"/>
                    </a:lnTo>
                    <a:lnTo>
                      <a:pt x="1827" y="673"/>
                    </a:lnTo>
                    <a:lnTo>
                      <a:pt x="1708" y="1057"/>
                    </a:lnTo>
                    <a:lnTo>
                      <a:pt x="1708" y="1054"/>
                    </a:lnTo>
                    <a:lnTo>
                      <a:pt x="1708" y="1298"/>
                    </a:lnTo>
                    <a:lnTo>
                      <a:pt x="1692" y="1468"/>
                    </a:lnTo>
                    <a:lnTo>
                      <a:pt x="1692" y="1468"/>
                    </a:lnTo>
                    <a:lnTo>
                      <a:pt x="1708" y="1714"/>
                    </a:lnTo>
                    <a:lnTo>
                      <a:pt x="1708" y="1836"/>
                    </a:lnTo>
                    <a:lnTo>
                      <a:pt x="1705" y="1843"/>
                    </a:lnTo>
                    <a:lnTo>
                      <a:pt x="1697" y="1847"/>
                    </a:lnTo>
                    <a:lnTo>
                      <a:pt x="799" y="1879"/>
                    </a:lnTo>
                    <a:lnTo>
                      <a:pt x="795" y="1875"/>
                    </a:lnTo>
                    <a:lnTo>
                      <a:pt x="672" y="1785"/>
                    </a:lnTo>
                    <a:lnTo>
                      <a:pt x="668" y="1781"/>
                    </a:lnTo>
                    <a:lnTo>
                      <a:pt x="593" y="1643"/>
                    </a:lnTo>
                    <a:lnTo>
                      <a:pt x="593" y="1630"/>
                    </a:lnTo>
                    <a:lnTo>
                      <a:pt x="636" y="1539"/>
                    </a:lnTo>
                    <a:lnTo>
                      <a:pt x="636" y="1551"/>
                    </a:lnTo>
                    <a:lnTo>
                      <a:pt x="593" y="1457"/>
                    </a:lnTo>
                    <a:lnTo>
                      <a:pt x="589" y="1453"/>
                    </a:lnTo>
                    <a:lnTo>
                      <a:pt x="589" y="1346"/>
                    </a:lnTo>
                    <a:lnTo>
                      <a:pt x="597" y="1354"/>
                    </a:lnTo>
                    <a:lnTo>
                      <a:pt x="336" y="1187"/>
                    </a:lnTo>
                    <a:lnTo>
                      <a:pt x="332" y="1183"/>
                    </a:lnTo>
                    <a:lnTo>
                      <a:pt x="272" y="1061"/>
                    </a:lnTo>
                    <a:lnTo>
                      <a:pt x="280" y="1065"/>
                    </a:lnTo>
                    <a:lnTo>
                      <a:pt x="8" y="973"/>
                    </a:lnTo>
                    <a:lnTo>
                      <a:pt x="0" y="966"/>
                    </a:lnTo>
                    <a:lnTo>
                      <a:pt x="0" y="958"/>
                    </a:lnTo>
                    <a:lnTo>
                      <a:pt x="75" y="670"/>
                    </a:lnTo>
                    <a:lnTo>
                      <a:pt x="79" y="677"/>
                    </a:lnTo>
                    <a:lnTo>
                      <a:pt x="0" y="602"/>
                    </a:lnTo>
                    <a:lnTo>
                      <a:pt x="0" y="594"/>
                    </a:lnTo>
                    <a:lnTo>
                      <a:pt x="0" y="591"/>
                    </a:lnTo>
                    <a:lnTo>
                      <a:pt x="75" y="435"/>
                    </a:lnTo>
                    <a:lnTo>
                      <a:pt x="83" y="428"/>
                    </a:lnTo>
                    <a:lnTo>
                      <a:pt x="201" y="385"/>
                    </a:lnTo>
                    <a:lnTo>
                      <a:pt x="197" y="396"/>
                    </a:lnTo>
                    <a:lnTo>
                      <a:pt x="197" y="152"/>
                    </a:lnTo>
                    <a:lnTo>
                      <a:pt x="197" y="143"/>
                    </a:lnTo>
                    <a:lnTo>
                      <a:pt x="205" y="139"/>
                    </a:lnTo>
                    <a:lnTo>
                      <a:pt x="403" y="10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6" name="Freeform 242"/>
              <p:cNvSpPr>
                <a:spLocks/>
              </p:cNvSpPr>
              <p:nvPr/>
            </p:nvSpPr>
            <p:spPr bwMode="auto">
              <a:xfrm>
                <a:off x="3025" y="1663"/>
                <a:ext cx="345" cy="581"/>
              </a:xfrm>
              <a:custGeom>
                <a:avLst/>
                <a:gdLst>
                  <a:gd name="T0" fmla="*/ 1135 w 1380"/>
                  <a:gd name="T1" fmla="*/ 0 h 2325"/>
                  <a:gd name="T2" fmla="*/ 242 w 1380"/>
                  <a:gd name="T3" fmla="*/ 28 h 2325"/>
                  <a:gd name="T4" fmla="*/ 407 w 1380"/>
                  <a:gd name="T5" fmla="*/ 257 h 2325"/>
                  <a:gd name="T6" fmla="*/ 285 w 1380"/>
                  <a:gd name="T7" fmla="*/ 474 h 2325"/>
                  <a:gd name="T8" fmla="*/ 92 w 1380"/>
                  <a:gd name="T9" fmla="*/ 519 h 2325"/>
                  <a:gd name="T10" fmla="*/ 44 w 1380"/>
                  <a:gd name="T11" fmla="*/ 566 h 2325"/>
                  <a:gd name="T12" fmla="*/ 182 w 1380"/>
                  <a:gd name="T13" fmla="*/ 641 h 2325"/>
                  <a:gd name="T14" fmla="*/ 92 w 1380"/>
                  <a:gd name="T15" fmla="*/ 854 h 2325"/>
                  <a:gd name="T16" fmla="*/ 0 w 1380"/>
                  <a:gd name="T17" fmla="*/ 945 h 2325"/>
                  <a:gd name="T18" fmla="*/ 0 w 1380"/>
                  <a:gd name="T19" fmla="*/ 1068 h 2325"/>
                  <a:gd name="T20" fmla="*/ 44 w 1380"/>
                  <a:gd name="T21" fmla="*/ 1237 h 2325"/>
                  <a:gd name="T22" fmla="*/ 242 w 1380"/>
                  <a:gd name="T23" fmla="*/ 1376 h 2325"/>
                  <a:gd name="T24" fmla="*/ 332 w 1380"/>
                  <a:gd name="T25" fmla="*/ 1574 h 2325"/>
                  <a:gd name="T26" fmla="*/ 456 w 1380"/>
                  <a:gd name="T27" fmla="*/ 1542 h 2325"/>
                  <a:gd name="T28" fmla="*/ 456 w 1380"/>
                  <a:gd name="T29" fmla="*/ 1665 h 2325"/>
                  <a:gd name="T30" fmla="*/ 381 w 1380"/>
                  <a:gd name="T31" fmla="*/ 1820 h 2325"/>
                  <a:gd name="T32" fmla="*/ 482 w 1380"/>
                  <a:gd name="T33" fmla="*/ 1910 h 2325"/>
                  <a:gd name="T34" fmla="*/ 728 w 1380"/>
                  <a:gd name="T35" fmla="*/ 2002 h 2325"/>
                  <a:gd name="T36" fmla="*/ 788 w 1380"/>
                  <a:gd name="T37" fmla="*/ 2203 h 2325"/>
                  <a:gd name="T38" fmla="*/ 863 w 1380"/>
                  <a:gd name="T39" fmla="*/ 2325 h 2325"/>
                  <a:gd name="T40" fmla="*/ 926 w 1380"/>
                  <a:gd name="T41" fmla="*/ 2203 h 2325"/>
                  <a:gd name="T42" fmla="*/ 1135 w 1380"/>
                  <a:gd name="T43" fmla="*/ 2262 h 2325"/>
                  <a:gd name="T44" fmla="*/ 1120 w 1380"/>
                  <a:gd name="T45" fmla="*/ 2139 h 2325"/>
                  <a:gd name="T46" fmla="*/ 1227 w 1380"/>
                  <a:gd name="T47" fmla="*/ 2096 h 2325"/>
                  <a:gd name="T48" fmla="*/ 1227 w 1380"/>
                  <a:gd name="T49" fmla="*/ 1989 h 2325"/>
                  <a:gd name="T50" fmla="*/ 1227 w 1380"/>
                  <a:gd name="T51" fmla="*/ 1803 h 2325"/>
                  <a:gd name="T52" fmla="*/ 1349 w 1380"/>
                  <a:gd name="T53" fmla="*/ 1542 h 2325"/>
                  <a:gd name="T54" fmla="*/ 1349 w 1380"/>
                  <a:gd name="T55" fmla="*/ 1408 h 2325"/>
                  <a:gd name="T56" fmla="*/ 1317 w 1380"/>
                  <a:gd name="T57" fmla="*/ 1376 h 2325"/>
                  <a:gd name="T58" fmla="*/ 1380 w 1380"/>
                  <a:gd name="T59" fmla="*/ 1254 h 2325"/>
                  <a:gd name="T60" fmla="*/ 1258 w 1380"/>
                  <a:gd name="T61" fmla="*/ 288 h 2325"/>
                  <a:gd name="T62" fmla="*/ 1227 w 1380"/>
                  <a:gd name="T63" fmla="*/ 257 h 2325"/>
                  <a:gd name="T64" fmla="*/ 1183 w 1380"/>
                  <a:gd name="T65" fmla="*/ 150 h 2325"/>
                  <a:gd name="T66" fmla="*/ 1135 w 1380"/>
                  <a:gd name="T67" fmla="*/ 75 h 2325"/>
                  <a:gd name="T68" fmla="*/ 1135 w 1380"/>
                  <a:gd name="T69"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0" h="2325">
                    <a:moveTo>
                      <a:pt x="1135" y="0"/>
                    </a:moveTo>
                    <a:lnTo>
                      <a:pt x="242" y="28"/>
                    </a:lnTo>
                    <a:lnTo>
                      <a:pt x="407" y="257"/>
                    </a:lnTo>
                    <a:lnTo>
                      <a:pt x="285" y="474"/>
                    </a:lnTo>
                    <a:lnTo>
                      <a:pt x="92" y="519"/>
                    </a:lnTo>
                    <a:lnTo>
                      <a:pt x="44" y="566"/>
                    </a:lnTo>
                    <a:lnTo>
                      <a:pt x="182" y="641"/>
                    </a:lnTo>
                    <a:lnTo>
                      <a:pt x="92" y="854"/>
                    </a:lnTo>
                    <a:lnTo>
                      <a:pt x="0" y="945"/>
                    </a:lnTo>
                    <a:lnTo>
                      <a:pt x="0" y="1068"/>
                    </a:lnTo>
                    <a:lnTo>
                      <a:pt x="44" y="1237"/>
                    </a:lnTo>
                    <a:lnTo>
                      <a:pt x="242" y="1376"/>
                    </a:lnTo>
                    <a:lnTo>
                      <a:pt x="332" y="1574"/>
                    </a:lnTo>
                    <a:lnTo>
                      <a:pt x="456" y="1542"/>
                    </a:lnTo>
                    <a:lnTo>
                      <a:pt x="456" y="1665"/>
                    </a:lnTo>
                    <a:lnTo>
                      <a:pt x="381" y="1820"/>
                    </a:lnTo>
                    <a:lnTo>
                      <a:pt x="482" y="1910"/>
                    </a:lnTo>
                    <a:lnTo>
                      <a:pt x="728" y="2002"/>
                    </a:lnTo>
                    <a:lnTo>
                      <a:pt x="788" y="2203"/>
                    </a:lnTo>
                    <a:lnTo>
                      <a:pt x="863" y="2325"/>
                    </a:lnTo>
                    <a:lnTo>
                      <a:pt x="926" y="2203"/>
                    </a:lnTo>
                    <a:lnTo>
                      <a:pt x="1135" y="2262"/>
                    </a:lnTo>
                    <a:lnTo>
                      <a:pt x="1120" y="2139"/>
                    </a:lnTo>
                    <a:lnTo>
                      <a:pt x="1227" y="2096"/>
                    </a:lnTo>
                    <a:lnTo>
                      <a:pt x="1227" y="1989"/>
                    </a:lnTo>
                    <a:lnTo>
                      <a:pt x="1227" y="1803"/>
                    </a:lnTo>
                    <a:lnTo>
                      <a:pt x="1349" y="1542"/>
                    </a:lnTo>
                    <a:lnTo>
                      <a:pt x="1349" y="1408"/>
                    </a:lnTo>
                    <a:lnTo>
                      <a:pt x="1317" y="1376"/>
                    </a:lnTo>
                    <a:lnTo>
                      <a:pt x="1380" y="1254"/>
                    </a:lnTo>
                    <a:lnTo>
                      <a:pt x="1258" y="288"/>
                    </a:lnTo>
                    <a:lnTo>
                      <a:pt x="1227" y="257"/>
                    </a:lnTo>
                    <a:lnTo>
                      <a:pt x="1183" y="150"/>
                    </a:lnTo>
                    <a:lnTo>
                      <a:pt x="1135" y="75"/>
                    </a:lnTo>
                    <a:lnTo>
                      <a:pt x="1135" y="0"/>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7" name="Freeform 243"/>
              <p:cNvSpPr>
                <a:spLocks noEditPoints="1"/>
              </p:cNvSpPr>
              <p:nvPr/>
            </p:nvSpPr>
            <p:spPr bwMode="auto">
              <a:xfrm>
                <a:off x="3022" y="1660"/>
                <a:ext cx="352" cy="588"/>
              </a:xfrm>
              <a:custGeom>
                <a:avLst/>
                <a:gdLst>
                  <a:gd name="T0" fmla="*/ 253 w 1404"/>
                  <a:gd name="T1" fmla="*/ 51 h 2349"/>
                  <a:gd name="T2" fmla="*/ 431 w 1404"/>
                  <a:gd name="T3" fmla="*/ 269 h 2349"/>
                  <a:gd name="T4" fmla="*/ 300 w 1404"/>
                  <a:gd name="T5" fmla="*/ 495 h 2349"/>
                  <a:gd name="T6" fmla="*/ 62 w 1404"/>
                  <a:gd name="T7" fmla="*/ 585 h 2349"/>
                  <a:gd name="T8" fmla="*/ 205 w 1404"/>
                  <a:gd name="T9" fmla="*/ 649 h 2349"/>
                  <a:gd name="T10" fmla="*/ 111 w 1404"/>
                  <a:gd name="T11" fmla="*/ 874 h 2349"/>
                  <a:gd name="T12" fmla="*/ 23 w 1404"/>
                  <a:gd name="T13" fmla="*/ 1080 h 2349"/>
                  <a:gd name="T14" fmla="*/ 261 w 1404"/>
                  <a:gd name="T15" fmla="*/ 1376 h 2349"/>
                  <a:gd name="T16" fmla="*/ 339 w 1404"/>
                  <a:gd name="T17" fmla="*/ 1574 h 2349"/>
                  <a:gd name="T18" fmla="*/ 478 w 1404"/>
                  <a:gd name="T19" fmla="*/ 1554 h 2349"/>
                  <a:gd name="T20" fmla="*/ 399 w 1404"/>
                  <a:gd name="T21" fmla="*/ 1836 h 2349"/>
                  <a:gd name="T22" fmla="*/ 497 w 1404"/>
                  <a:gd name="T23" fmla="*/ 1911 h 2349"/>
                  <a:gd name="T24" fmla="*/ 810 w 1404"/>
                  <a:gd name="T25" fmla="*/ 2211 h 2349"/>
                  <a:gd name="T26" fmla="*/ 866 w 1404"/>
                  <a:gd name="T27" fmla="*/ 2329 h 2349"/>
                  <a:gd name="T28" fmla="*/ 937 w 1404"/>
                  <a:gd name="T29" fmla="*/ 2203 h 2349"/>
                  <a:gd name="T30" fmla="*/ 1119 w 1404"/>
                  <a:gd name="T31" fmla="*/ 2155 h 2349"/>
                  <a:gd name="T32" fmla="*/ 1234 w 1404"/>
                  <a:gd name="T33" fmla="*/ 2096 h 2349"/>
                  <a:gd name="T34" fmla="*/ 1226 w 1404"/>
                  <a:gd name="T35" fmla="*/ 1815 h 2349"/>
                  <a:gd name="T36" fmla="*/ 1348 w 1404"/>
                  <a:gd name="T37" fmla="*/ 1554 h 2349"/>
                  <a:gd name="T38" fmla="*/ 1320 w 1404"/>
                  <a:gd name="T39" fmla="*/ 1395 h 2349"/>
                  <a:gd name="T40" fmla="*/ 1380 w 1404"/>
                  <a:gd name="T41" fmla="*/ 1258 h 2349"/>
                  <a:gd name="T42" fmla="*/ 1262 w 1404"/>
                  <a:gd name="T43" fmla="*/ 308 h 2349"/>
                  <a:gd name="T44" fmla="*/ 1138 w 1404"/>
                  <a:gd name="T45" fmla="*/ 91 h 2349"/>
                  <a:gd name="T46" fmla="*/ 1159 w 1404"/>
                  <a:gd name="T47" fmla="*/ 87 h 2349"/>
                  <a:gd name="T48" fmla="*/ 1249 w 1404"/>
                  <a:gd name="T49" fmla="*/ 265 h 2349"/>
                  <a:gd name="T50" fmla="*/ 1281 w 1404"/>
                  <a:gd name="T51" fmla="*/ 300 h 2349"/>
                  <a:gd name="T52" fmla="*/ 1341 w 1404"/>
                  <a:gd name="T53" fmla="*/ 1392 h 2349"/>
                  <a:gd name="T54" fmla="*/ 1372 w 1404"/>
                  <a:gd name="T55" fmla="*/ 1420 h 2349"/>
                  <a:gd name="T56" fmla="*/ 1249 w 1404"/>
                  <a:gd name="T57" fmla="*/ 1819 h 2349"/>
                  <a:gd name="T58" fmla="*/ 1249 w 1404"/>
                  <a:gd name="T59" fmla="*/ 2108 h 2349"/>
                  <a:gd name="T60" fmla="*/ 1138 w 1404"/>
                  <a:gd name="T61" fmla="*/ 2164 h 2349"/>
                  <a:gd name="T62" fmla="*/ 1155 w 1404"/>
                  <a:gd name="T63" fmla="*/ 2282 h 2349"/>
                  <a:gd name="T64" fmla="*/ 945 w 1404"/>
                  <a:gd name="T65" fmla="*/ 2218 h 2349"/>
                  <a:gd name="T66" fmla="*/ 866 w 1404"/>
                  <a:gd name="T67" fmla="*/ 2342 h 2349"/>
                  <a:gd name="T68" fmla="*/ 735 w 1404"/>
                  <a:gd name="T69" fmla="*/ 2025 h 2349"/>
                  <a:gd name="T70" fmla="*/ 383 w 1404"/>
                  <a:gd name="T71" fmla="*/ 1839 h 2349"/>
                  <a:gd name="T72" fmla="*/ 454 w 1404"/>
                  <a:gd name="T73" fmla="*/ 1673 h 2349"/>
                  <a:gd name="T74" fmla="*/ 467 w 1404"/>
                  <a:gd name="T75" fmla="*/ 1566 h 2349"/>
                  <a:gd name="T76" fmla="*/ 332 w 1404"/>
                  <a:gd name="T77" fmla="*/ 1590 h 2349"/>
                  <a:gd name="T78" fmla="*/ 47 w 1404"/>
                  <a:gd name="T79" fmla="*/ 1258 h 2349"/>
                  <a:gd name="T80" fmla="*/ 0 w 1404"/>
                  <a:gd name="T81" fmla="*/ 1080 h 2349"/>
                  <a:gd name="T82" fmla="*/ 94 w 1404"/>
                  <a:gd name="T83" fmla="*/ 859 h 2349"/>
                  <a:gd name="T84" fmla="*/ 186 w 1404"/>
                  <a:gd name="T85" fmla="*/ 664 h 2349"/>
                  <a:gd name="T86" fmla="*/ 47 w 1404"/>
                  <a:gd name="T87" fmla="*/ 570 h 2349"/>
                  <a:gd name="T88" fmla="*/ 296 w 1404"/>
                  <a:gd name="T89" fmla="*/ 475 h 2349"/>
                  <a:gd name="T90" fmla="*/ 411 w 1404"/>
                  <a:gd name="T91" fmla="*/ 277 h 2349"/>
                  <a:gd name="T92" fmla="*/ 253 w 1404"/>
                  <a:gd name="T93" fmla="*/ 28 h 2349"/>
                  <a:gd name="T94" fmla="*/ 1159 w 1404"/>
                  <a:gd name="T95" fmla="*/ 12 h 2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4" h="2349">
                    <a:moveTo>
                      <a:pt x="1134" y="12"/>
                    </a:moveTo>
                    <a:lnTo>
                      <a:pt x="1146" y="24"/>
                    </a:lnTo>
                    <a:lnTo>
                      <a:pt x="253" y="51"/>
                    </a:lnTo>
                    <a:lnTo>
                      <a:pt x="261" y="36"/>
                    </a:lnTo>
                    <a:lnTo>
                      <a:pt x="431" y="265"/>
                    </a:lnTo>
                    <a:lnTo>
                      <a:pt x="431" y="269"/>
                    </a:lnTo>
                    <a:lnTo>
                      <a:pt x="431" y="277"/>
                    </a:lnTo>
                    <a:lnTo>
                      <a:pt x="308" y="490"/>
                    </a:lnTo>
                    <a:lnTo>
                      <a:pt x="300" y="495"/>
                    </a:lnTo>
                    <a:lnTo>
                      <a:pt x="103" y="542"/>
                    </a:lnTo>
                    <a:lnTo>
                      <a:pt x="111" y="538"/>
                    </a:lnTo>
                    <a:lnTo>
                      <a:pt x="62" y="585"/>
                    </a:lnTo>
                    <a:lnTo>
                      <a:pt x="62" y="566"/>
                    </a:lnTo>
                    <a:lnTo>
                      <a:pt x="197" y="641"/>
                    </a:lnTo>
                    <a:lnTo>
                      <a:pt x="205" y="649"/>
                    </a:lnTo>
                    <a:lnTo>
                      <a:pt x="201" y="656"/>
                    </a:lnTo>
                    <a:lnTo>
                      <a:pt x="111" y="870"/>
                    </a:lnTo>
                    <a:lnTo>
                      <a:pt x="111" y="874"/>
                    </a:lnTo>
                    <a:lnTo>
                      <a:pt x="19" y="969"/>
                    </a:lnTo>
                    <a:lnTo>
                      <a:pt x="23" y="957"/>
                    </a:lnTo>
                    <a:lnTo>
                      <a:pt x="23" y="1080"/>
                    </a:lnTo>
                    <a:lnTo>
                      <a:pt x="67" y="1245"/>
                    </a:lnTo>
                    <a:lnTo>
                      <a:pt x="62" y="1242"/>
                    </a:lnTo>
                    <a:lnTo>
                      <a:pt x="261" y="1376"/>
                    </a:lnTo>
                    <a:lnTo>
                      <a:pt x="264" y="1384"/>
                    </a:lnTo>
                    <a:lnTo>
                      <a:pt x="356" y="1582"/>
                    </a:lnTo>
                    <a:lnTo>
                      <a:pt x="339" y="1574"/>
                    </a:lnTo>
                    <a:lnTo>
                      <a:pt x="463" y="1543"/>
                    </a:lnTo>
                    <a:lnTo>
                      <a:pt x="474" y="1547"/>
                    </a:lnTo>
                    <a:lnTo>
                      <a:pt x="478" y="1554"/>
                    </a:lnTo>
                    <a:lnTo>
                      <a:pt x="478" y="1677"/>
                    </a:lnTo>
                    <a:lnTo>
                      <a:pt x="474" y="1684"/>
                    </a:lnTo>
                    <a:lnTo>
                      <a:pt x="399" y="1836"/>
                    </a:lnTo>
                    <a:lnTo>
                      <a:pt x="395" y="1823"/>
                    </a:lnTo>
                    <a:lnTo>
                      <a:pt x="502" y="1914"/>
                    </a:lnTo>
                    <a:lnTo>
                      <a:pt x="497" y="1911"/>
                    </a:lnTo>
                    <a:lnTo>
                      <a:pt x="743" y="2005"/>
                    </a:lnTo>
                    <a:lnTo>
                      <a:pt x="750" y="2014"/>
                    </a:lnTo>
                    <a:lnTo>
                      <a:pt x="810" y="2211"/>
                    </a:lnTo>
                    <a:lnTo>
                      <a:pt x="810" y="2207"/>
                    </a:lnTo>
                    <a:lnTo>
                      <a:pt x="885" y="2329"/>
                    </a:lnTo>
                    <a:lnTo>
                      <a:pt x="866" y="2329"/>
                    </a:lnTo>
                    <a:lnTo>
                      <a:pt x="925" y="2207"/>
                    </a:lnTo>
                    <a:lnTo>
                      <a:pt x="928" y="2203"/>
                    </a:lnTo>
                    <a:lnTo>
                      <a:pt x="937" y="2203"/>
                    </a:lnTo>
                    <a:lnTo>
                      <a:pt x="1151" y="2262"/>
                    </a:lnTo>
                    <a:lnTo>
                      <a:pt x="1134" y="2278"/>
                    </a:lnTo>
                    <a:lnTo>
                      <a:pt x="1119" y="2155"/>
                    </a:lnTo>
                    <a:lnTo>
                      <a:pt x="1123" y="2147"/>
                    </a:lnTo>
                    <a:lnTo>
                      <a:pt x="1127" y="2140"/>
                    </a:lnTo>
                    <a:lnTo>
                      <a:pt x="1234" y="2096"/>
                    </a:lnTo>
                    <a:lnTo>
                      <a:pt x="1226" y="2108"/>
                    </a:lnTo>
                    <a:lnTo>
                      <a:pt x="1226" y="2001"/>
                    </a:lnTo>
                    <a:lnTo>
                      <a:pt x="1226" y="1815"/>
                    </a:lnTo>
                    <a:lnTo>
                      <a:pt x="1230" y="1811"/>
                    </a:lnTo>
                    <a:lnTo>
                      <a:pt x="1348" y="1551"/>
                    </a:lnTo>
                    <a:lnTo>
                      <a:pt x="1348" y="1554"/>
                    </a:lnTo>
                    <a:lnTo>
                      <a:pt x="1348" y="1420"/>
                    </a:lnTo>
                    <a:lnTo>
                      <a:pt x="1352" y="1427"/>
                    </a:lnTo>
                    <a:lnTo>
                      <a:pt x="1320" y="1395"/>
                    </a:lnTo>
                    <a:lnTo>
                      <a:pt x="1316" y="1388"/>
                    </a:lnTo>
                    <a:lnTo>
                      <a:pt x="1320" y="1380"/>
                    </a:lnTo>
                    <a:lnTo>
                      <a:pt x="1380" y="1258"/>
                    </a:lnTo>
                    <a:lnTo>
                      <a:pt x="1380" y="1266"/>
                    </a:lnTo>
                    <a:lnTo>
                      <a:pt x="1257" y="300"/>
                    </a:lnTo>
                    <a:lnTo>
                      <a:pt x="1262" y="308"/>
                    </a:lnTo>
                    <a:lnTo>
                      <a:pt x="1230" y="277"/>
                    </a:lnTo>
                    <a:lnTo>
                      <a:pt x="1182" y="167"/>
                    </a:lnTo>
                    <a:lnTo>
                      <a:pt x="1138" y="91"/>
                    </a:lnTo>
                    <a:lnTo>
                      <a:pt x="1134" y="87"/>
                    </a:lnTo>
                    <a:lnTo>
                      <a:pt x="1134" y="12"/>
                    </a:lnTo>
                    <a:close/>
                    <a:moveTo>
                      <a:pt x="1159" y="87"/>
                    </a:moveTo>
                    <a:lnTo>
                      <a:pt x="1159" y="79"/>
                    </a:lnTo>
                    <a:lnTo>
                      <a:pt x="1206" y="158"/>
                    </a:lnTo>
                    <a:lnTo>
                      <a:pt x="1249" y="265"/>
                    </a:lnTo>
                    <a:lnTo>
                      <a:pt x="1245" y="261"/>
                    </a:lnTo>
                    <a:lnTo>
                      <a:pt x="1277" y="293"/>
                    </a:lnTo>
                    <a:lnTo>
                      <a:pt x="1281" y="300"/>
                    </a:lnTo>
                    <a:lnTo>
                      <a:pt x="1404" y="1262"/>
                    </a:lnTo>
                    <a:lnTo>
                      <a:pt x="1399" y="1270"/>
                    </a:lnTo>
                    <a:lnTo>
                      <a:pt x="1341" y="1392"/>
                    </a:lnTo>
                    <a:lnTo>
                      <a:pt x="1337" y="1380"/>
                    </a:lnTo>
                    <a:lnTo>
                      <a:pt x="1369" y="1408"/>
                    </a:lnTo>
                    <a:lnTo>
                      <a:pt x="1372" y="1420"/>
                    </a:lnTo>
                    <a:lnTo>
                      <a:pt x="1372" y="1554"/>
                    </a:lnTo>
                    <a:lnTo>
                      <a:pt x="1372" y="1562"/>
                    </a:lnTo>
                    <a:lnTo>
                      <a:pt x="1249" y="1819"/>
                    </a:lnTo>
                    <a:lnTo>
                      <a:pt x="1249" y="1815"/>
                    </a:lnTo>
                    <a:lnTo>
                      <a:pt x="1249" y="2001"/>
                    </a:lnTo>
                    <a:lnTo>
                      <a:pt x="1249" y="2108"/>
                    </a:lnTo>
                    <a:lnTo>
                      <a:pt x="1249" y="2112"/>
                    </a:lnTo>
                    <a:lnTo>
                      <a:pt x="1241" y="2115"/>
                    </a:lnTo>
                    <a:lnTo>
                      <a:pt x="1138" y="2164"/>
                    </a:lnTo>
                    <a:lnTo>
                      <a:pt x="1142" y="2151"/>
                    </a:lnTo>
                    <a:lnTo>
                      <a:pt x="1159" y="2274"/>
                    </a:lnTo>
                    <a:lnTo>
                      <a:pt x="1155" y="2282"/>
                    </a:lnTo>
                    <a:lnTo>
                      <a:pt x="1142" y="2286"/>
                    </a:lnTo>
                    <a:lnTo>
                      <a:pt x="934" y="2226"/>
                    </a:lnTo>
                    <a:lnTo>
                      <a:pt x="945" y="2218"/>
                    </a:lnTo>
                    <a:lnTo>
                      <a:pt x="885" y="2342"/>
                    </a:lnTo>
                    <a:lnTo>
                      <a:pt x="874" y="2349"/>
                    </a:lnTo>
                    <a:lnTo>
                      <a:pt x="866" y="2342"/>
                    </a:lnTo>
                    <a:lnTo>
                      <a:pt x="786" y="2218"/>
                    </a:lnTo>
                    <a:lnTo>
                      <a:pt x="727" y="2017"/>
                    </a:lnTo>
                    <a:lnTo>
                      <a:pt x="735" y="2025"/>
                    </a:lnTo>
                    <a:lnTo>
                      <a:pt x="490" y="1933"/>
                    </a:lnTo>
                    <a:lnTo>
                      <a:pt x="486" y="1930"/>
                    </a:lnTo>
                    <a:lnTo>
                      <a:pt x="383" y="1839"/>
                    </a:lnTo>
                    <a:lnTo>
                      <a:pt x="379" y="1836"/>
                    </a:lnTo>
                    <a:lnTo>
                      <a:pt x="379" y="1827"/>
                    </a:lnTo>
                    <a:lnTo>
                      <a:pt x="454" y="1673"/>
                    </a:lnTo>
                    <a:lnTo>
                      <a:pt x="454" y="1677"/>
                    </a:lnTo>
                    <a:lnTo>
                      <a:pt x="454" y="1554"/>
                    </a:lnTo>
                    <a:lnTo>
                      <a:pt x="467" y="1566"/>
                    </a:lnTo>
                    <a:lnTo>
                      <a:pt x="347" y="1598"/>
                    </a:lnTo>
                    <a:lnTo>
                      <a:pt x="339" y="1598"/>
                    </a:lnTo>
                    <a:lnTo>
                      <a:pt x="332" y="1590"/>
                    </a:lnTo>
                    <a:lnTo>
                      <a:pt x="240" y="1392"/>
                    </a:lnTo>
                    <a:lnTo>
                      <a:pt x="244" y="1395"/>
                    </a:lnTo>
                    <a:lnTo>
                      <a:pt x="47" y="1258"/>
                    </a:lnTo>
                    <a:lnTo>
                      <a:pt x="43" y="1254"/>
                    </a:lnTo>
                    <a:lnTo>
                      <a:pt x="0" y="1084"/>
                    </a:lnTo>
                    <a:lnTo>
                      <a:pt x="0" y="1080"/>
                    </a:lnTo>
                    <a:lnTo>
                      <a:pt x="0" y="957"/>
                    </a:lnTo>
                    <a:lnTo>
                      <a:pt x="0" y="949"/>
                    </a:lnTo>
                    <a:lnTo>
                      <a:pt x="94" y="859"/>
                    </a:lnTo>
                    <a:lnTo>
                      <a:pt x="90" y="863"/>
                    </a:lnTo>
                    <a:lnTo>
                      <a:pt x="182" y="649"/>
                    </a:lnTo>
                    <a:lnTo>
                      <a:pt x="186" y="664"/>
                    </a:lnTo>
                    <a:lnTo>
                      <a:pt x="51" y="585"/>
                    </a:lnTo>
                    <a:lnTo>
                      <a:pt x="43" y="578"/>
                    </a:lnTo>
                    <a:lnTo>
                      <a:pt x="47" y="570"/>
                    </a:lnTo>
                    <a:lnTo>
                      <a:pt x="94" y="522"/>
                    </a:lnTo>
                    <a:lnTo>
                      <a:pt x="98" y="518"/>
                    </a:lnTo>
                    <a:lnTo>
                      <a:pt x="296" y="475"/>
                    </a:lnTo>
                    <a:lnTo>
                      <a:pt x="289" y="478"/>
                    </a:lnTo>
                    <a:lnTo>
                      <a:pt x="411" y="265"/>
                    </a:lnTo>
                    <a:lnTo>
                      <a:pt x="411" y="277"/>
                    </a:lnTo>
                    <a:lnTo>
                      <a:pt x="244" y="47"/>
                    </a:lnTo>
                    <a:lnTo>
                      <a:pt x="240" y="36"/>
                    </a:lnTo>
                    <a:lnTo>
                      <a:pt x="253" y="28"/>
                    </a:lnTo>
                    <a:lnTo>
                      <a:pt x="1146" y="0"/>
                    </a:lnTo>
                    <a:lnTo>
                      <a:pt x="1155" y="0"/>
                    </a:lnTo>
                    <a:lnTo>
                      <a:pt x="1159" y="12"/>
                    </a:lnTo>
                    <a:lnTo>
                      <a:pt x="1159"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8" name="Freeform 244"/>
              <p:cNvSpPr>
                <a:spLocks/>
              </p:cNvSpPr>
              <p:nvPr/>
            </p:nvSpPr>
            <p:spPr bwMode="auto">
              <a:xfrm>
                <a:off x="3027" y="1663"/>
                <a:ext cx="340" cy="580"/>
              </a:xfrm>
              <a:custGeom>
                <a:avLst/>
                <a:gdLst>
                  <a:gd name="T0" fmla="*/ 1127 w 1361"/>
                  <a:gd name="T1" fmla="*/ 12 h 2317"/>
                  <a:gd name="T2" fmla="*/ 242 w 1361"/>
                  <a:gd name="T3" fmla="*/ 24 h 2317"/>
                  <a:gd name="T4" fmla="*/ 412 w 1361"/>
                  <a:gd name="T5" fmla="*/ 257 h 2317"/>
                  <a:gd name="T6" fmla="*/ 289 w 1361"/>
                  <a:gd name="T7" fmla="*/ 478 h 2317"/>
                  <a:gd name="T8" fmla="*/ 84 w 1361"/>
                  <a:gd name="T9" fmla="*/ 530 h 2317"/>
                  <a:gd name="T10" fmla="*/ 43 w 1361"/>
                  <a:gd name="T11" fmla="*/ 573 h 2317"/>
                  <a:gd name="T12" fmla="*/ 178 w 1361"/>
                  <a:gd name="T13" fmla="*/ 629 h 2317"/>
                  <a:gd name="T14" fmla="*/ 182 w 1361"/>
                  <a:gd name="T15" fmla="*/ 644 h 2317"/>
                  <a:gd name="T16" fmla="*/ 92 w 1361"/>
                  <a:gd name="T17" fmla="*/ 862 h 2317"/>
                  <a:gd name="T18" fmla="*/ 4 w 1361"/>
                  <a:gd name="T19" fmla="*/ 945 h 2317"/>
                  <a:gd name="T20" fmla="*/ 4 w 1361"/>
                  <a:gd name="T21" fmla="*/ 1068 h 2317"/>
                  <a:gd name="T22" fmla="*/ 43 w 1361"/>
                  <a:gd name="T23" fmla="*/ 1230 h 2317"/>
                  <a:gd name="T24" fmla="*/ 245 w 1361"/>
                  <a:gd name="T25" fmla="*/ 1372 h 2317"/>
                  <a:gd name="T26" fmla="*/ 320 w 1361"/>
                  <a:gd name="T27" fmla="*/ 1562 h 2317"/>
                  <a:gd name="T28" fmla="*/ 455 w 1361"/>
                  <a:gd name="T29" fmla="*/ 1535 h 2317"/>
                  <a:gd name="T30" fmla="*/ 459 w 1361"/>
                  <a:gd name="T31" fmla="*/ 1665 h 2317"/>
                  <a:gd name="T32" fmla="*/ 380 w 1361"/>
                  <a:gd name="T33" fmla="*/ 1824 h 2317"/>
                  <a:gd name="T34" fmla="*/ 483 w 1361"/>
                  <a:gd name="T35" fmla="*/ 1902 h 2317"/>
                  <a:gd name="T36" fmla="*/ 724 w 1361"/>
                  <a:gd name="T37" fmla="*/ 1993 h 2317"/>
                  <a:gd name="T38" fmla="*/ 791 w 1361"/>
                  <a:gd name="T39" fmla="*/ 2199 h 2317"/>
                  <a:gd name="T40" fmla="*/ 866 w 1361"/>
                  <a:gd name="T41" fmla="*/ 2317 h 2317"/>
                  <a:gd name="T42" fmla="*/ 906 w 1361"/>
                  <a:gd name="T43" fmla="*/ 2195 h 2317"/>
                  <a:gd name="T44" fmla="*/ 918 w 1361"/>
                  <a:gd name="T45" fmla="*/ 2191 h 2317"/>
                  <a:gd name="T46" fmla="*/ 1115 w 1361"/>
                  <a:gd name="T47" fmla="*/ 2266 h 2317"/>
                  <a:gd name="T48" fmla="*/ 1104 w 1361"/>
                  <a:gd name="T49" fmla="*/ 2135 h 2317"/>
                  <a:gd name="T50" fmla="*/ 1215 w 1361"/>
                  <a:gd name="T51" fmla="*/ 2084 h 2317"/>
                  <a:gd name="T52" fmla="*/ 1207 w 1361"/>
                  <a:gd name="T53" fmla="*/ 1989 h 2317"/>
                  <a:gd name="T54" fmla="*/ 1211 w 1361"/>
                  <a:gd name="T55" fmla="*/ 1799 h 2317"/>
                  <a:gd name="T56" fmla="*/ 1329 w 1361"/>
                  <a:gd name="T57" fmla="*/ 1542 h 2317"/>
                  <a:gd name="T58" fmla="*/ 1333 w 1361"/>
                  <a:gd name="T59" fmla="*/ 1415 h 2317"/>
                  <a:gd name="T60" fmla="*/ 1297 w 1361"/>
                  <a:gd name="T61" fmla="*/ 1376 h 2317"/>
                  <a:gd name="T62" fmla="*/ 1361 w 1361"/>
                  <a:gd name="T63" fmla="*/ 1246 h 2317"/>
                  <a:gd name="T64" fmla="*/ 1238 w 1361"/>
                  <a:gd name="T65" fmla="*/ 288 h 2317"/>
                  <a:gd name="T66" fmla="*/ 1211 w 1361"/>
                  <a:gd name="T67" fmla="*/ 265 h 2317"/>
                  <a:gd name="T68" fmla="*/ 1163 w 1361"/>
                  <a:gd name="T69" fmla="*/ 155 h 2317"/>
                  <a:gd name="T70" fmla="*/ 1115 w 1361"/>
                  <a:gd name="T71" fmla="*/ 75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1" h="2317">
                    <a:moveTo>
                      <a:pt x="1115" y="0"/>
                    </a:moveTo>
                    <a:lnTo>
                      <a:pt x="1127" y="12"/>
                    </a:lnTo>
                    <a:lnTo>
                      <a:pt x="234" y="39"/>
                    </a:lnTo>
                    <a:lnTo>
                      <a:pt x="242" y="24"/>
                    </a:lnTo>
                    <a:lnTo>
                      <a:pt x="412" y="253"/>
                    </a:lnTo>
                    <a:lnTo>
                      <a:pt x="412" y="257"/>
                    </a:lnTo>
                    <a:lnTo>
                      <a:pt x="412" y="265"/>
                    </a:lnTo>
                    <a:lnTo>
                      <a:pt x="289" y="478"/>
                    </a:lnTo>
                    <a:lnTo>
                      <a:pt x="281" y="483"/>
                    </a:lnTo>
                    <a:lnTo>
                      <a:pt x="84" y="530"/>
                    </a:lnTo>
                    <a:lnTo>
                      <a:pt x="92" y="526"/>
                    </a:lnTo>
                    <a:lnTo>
                      <a:pt x="43" y="573"/>
                    </a:lnTo>
                    <a:lnTo>
                      <a:pt x="43" y="554"/>
                    </a:lnTo>
                    <a:lnTo>
                      <a:pt x="178" y="629"/>
                    </a:lnTo>
                    <a:lnTo>
                      <a:pt x="186" y="637"/>
                    </a:lnTo>
                    <a:lnTo>
                      <a:pt x="182" y="644"/>
                    </a:lnTo>
                    <a:lnTo>
                      <a:pt x="92" y="858"/>
                    </a:lnTo>
                    <a:lnTo>
                      <a:pt x="92" y="862"/>
                    </a:lnTo>
                    <a:lnTo>
                      <a:pt x="0" y="957"/>
                    </a:lnTo>
                    <a:lnTo>
                      <a:pt x="4" y="945"/>
                    </a:lnTo>
                    <a:lnTo>
                      <a:pt x="4" y="1068"/>
                    </a:lnTo>
                    <a:lnTo>
                      <a:pt x="4" y="1068"/>
                    </a:lnTo>
                    <a:lnTo>
                      <a:pt x="48" y="1233"/>
                    </a:lnTo>
                    <a:lnTo>
                      <a:pt x="43" y="1230"/>
                    </a:lnTo>
                    <a:lnTo>
                      <a:pt x="242" y="1364"/>
                    </a:lnTo>
                    <a:lnTo>
                      <a:pt x="245" y="1372"/>
                    </a:lnTo>
                    <a:lnTo>
                      <a:pt x="337" y="1570"/>
                    </a:lnTo>
                    <a:lnTo>
                      <a:pt x="320" y="1562"/>
                    </a:lnTo>
                    <a:lnTo>
                      <a:pt x="444" y="1531"/>
                    </a:lnTo>
                    <a:lnTo>
                      <a:pt x="455" y="1535"/>
                    </a:lnTo>
                    <a:lnTo>
                      <a:pt x="459" y="1542"/>
                    </a:lnTo>
                    <a:lnTo>
                      <a:pt x="459" y="1665"/>
                    </a:lnTo>
                    <a:lnTo>
                      <a:pt x="455" y="1672"/>
                    </a:lnTo>
                    <a:lnTo>
                      <a:pt x="380" y="1824"/>
                    </a:lnTo>
                    <a:lnTo>
                      <a:pt x="376" y="1811"/>
                    </a:lnTo>
                    <a:lnTo>
                      <a:pt x="483" y="1902"/>
                    </a:lnTo>
                    <a:lnTo>
                      <a:pt x="478" y="1899"/>
                    </a:lnTo>
                    <a:lnTo>
                      <a:pt x="724" y="1993"/>
                    </a:lnTo>
                    <a:lnTo>
                      <a:pt x="731" y="2002"/>
                    </a:lnTo>
                    <a:lnTo>
                      <a:pt x="791" y="2199"/>
                    </a:lnTo>
                    <a:lnTo>
                      <a:pt x="791" y="2195"/>
                    </a:lnTo>
                    <a:lnTo>
                      <a:pt x="866" y="2317"/>
                    </a:lnTo>
                    <a:lnTo>
                      <a:pt x="847" y="2317"/>
                    </a:lnTo>
                    <a:lnTo>
                      <a:pt x="906" y="2195"/>
                    </a:lnTo>
                    <a:lnTo>
                      <a:pt x="909" y="2191"/>
                    </a:lnTo>
                    <a:lnTo>
                      <a:pt x="918" y="2191"/>
                    </a:lnTo>
                    <a:lnTo>
                      <a:pt x="1132" y="2250"/>
                    </a:lnTo>
                    <a:lnTo>
                      <a:pt x="1115" y="2266"/>
                    </a:lnTo>
                    <a:lnTo>
                      <a:pt x="1100" y="2143"/>
                    </a:lnTo>
                    <a:lnTo>
                      <a:pt x="1104" y="2135"/>
                    </a:lnTo>
                    <a:lnTo>
                      <a:pt x="1108" y="2128"/>
                    </a:lnTo>
                    <a:lnTo>
                      <a:pt x="1215" y="2084"/>
                    </a:lnTo>
                    <a:lnTo>
                      <a:pt x="1207" y="2096"/>
                    </a:lnTo>
                    <a:lnTo>
                      <a:pt x="1207" y="1989"/>
                    </a:lnTo>
                    <a:lnTo>
                      <a:pt x="1207" y="1803"/>
                    </a:lnTo>
                    <a:lnTo>
                      <a:pt x="1211" y="1799"/>
                    </a:lnTo>
                    <a:lnTo>
                      <a:pt x="1329" y="1539"/>
                    </a:lnTo>
                    <a:lnTo>
                      <a:pt x="1329" y="1542"/>
                    </a:lnTo>
                    <a:lnTo>
                      <a:pt x="1329" y="1408"/>
                    </a:lnTo>
                    <a:lnTo>
                      <a:pt x="1333" y="1415"/>
                    </a:lnTo>
                    <a:lnTo>
                      <a:pt x="1301" y="1383"/>
                    </a:lnTo>
                    <a:lnTo>
                      <a:pt x="1297" y="1376"/>
                    </a:lnTo>
                    <a:lnTo>
                      <a:pt x="1301" y="1368"/>
                    </a:lnTo>
                    <a:lnTo>
                      <a:pt x="1361" y="1246"/>
                    </a:lnTo>
                    <a:lnTo>
                      <a:pt x="1361" y="1254"/>
                    </a:lnTo>
                    <a:lnTo>
                      <a:pt x="1238" y="288"/>
                    </a:lnTo>
                    <a:lnTo>
                      <a:pt x="1243" y="296"/>
                    </a:lnTo>
                    <a:lnTo>
                      <a:pt x="1211" y="265"/>
                    </a:lnTo>
                    <a:lnTo>
                      <a:pt x="1211" y="265"/>
                    </a:lnTo>
                    <a:lnTo>
                      <a:pt x="1163" y="155"/>
                    </a:lnTo>
                    <a:lnTo>
                      <a:pt x="1119" y="79"/>
                    </a:lnTo>
                    <a:lnTo>
                      <a:pt x="1115" y="75"/>
                    </a:lnTo>
                    <a:lnTo>
                      <a:pt x="1115"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9" name="Freeform 245"/>
              <p:cNvSpPr>
                <a:spLocks/>
              </p:cNvSpPr>
              <p:nvPr/>
            </p:nvSpPr>
            <p:spPr bwMode="auto">
              <a:xfrm>
                <a:off x="3022" y="1660"/>
                <a:ext cx="352" cy="588"/>
              </a:xfrm>
              <a:custGeom>
                <a:avLst/>
                <a:gdLst>
                  <a:gd name="T0" fmla="*/ 1159 w 1404"/>
                  <a:gd name="T1" fmla="*/ 79 h 2349"/>
                  <a:gd name="T2" fmla="*/ 1249 w 1404"/>
                  <a:gd name="T3" fmla="*/ 265 h 2349"/>
                  <a:gd name="T4" fmla="*/ 1277 w 1404"/>
                  <a:gd name="T5" fmla="*/ 293 h 2349"/>
                  <a:gd name="T6" fmla="*/ 1404 w 1404"/>
                  <a:gd name="T7" fmla="*/ 1262 h 2349"/>
                  <a:gd name="T8" fmla="*/ 1341 w 1404"/>
                  <a:gd name="T9" fmla="*/ 1392 h 2349"/>
                  <a:gd name="T10" fmla="*/ 1369 w 1404"/>
                  <a:gd name="T11" fmla="*/ 1408 h 2349"/>
                  <a:gd name="T12" fmla="*/ 1372 w 1404"/>
                  <a:gd name="T13" fmla="*/ 1554 h 2349"/>
                  <a:gd name="T14" fmla="*/ 1249 w 1404"/>
                  <a:gd name="T15" fmla="*/ 1819 h 2349"/>
                  <a:gd name="T16" fmla="*/ 1249 w 1404"/>
                  <a:gd name="T17" fmla="*/ 2001 h 2349"/>
                  <a:gd name="T18" fmla="*/ 1249 w 1404"/>
                  <a:gd name="T19" fmla="*/ 2112 h 2349"/>
                  <a:gd name="T20" fmla="*/ 1138 w 1404"/>
                  <a:gd name="T21" fmla="*/ 2164 h 2349"/>
                  <a:gd name="T22" fmla="*/ 1159 w 1404"/>
                  <a:gd name="T23" fmla="*/ 2274 h 2349"/>
                  <a:gd name="T24" fmla="*/ 1142 w 1404"/>
                  <a:gd name="T25" fmla="*/ 2286 h 2349"/>
                  <a:gd name="T26" fmla="*/ 945 w 1404"/>
                  <a:gd name="T27" fmla="*/ 2218 h 2349"/>
                  <a:gd name="T28" fmla="*/ 874 w 1404"/>
                  <a:gd name="T29" fmla="*/ 2349 h 2349"/>
                  <a:gd name="T30" fmla="*/ 786 w 1404"/>
                  <a:gd name="T31" fmla="*/ 2218 h 2349"/>
                  <a:gd name="T32" fmla="*/ 727 w 1404"/>
                  <a:gd name="T33" fmla="*/ 2017 h 2349"/>
                  <a:gd name="T34" fmla="*/ 490 w 1404"/>
                  <a:gd name="T35" fmla="*/ 1933 h 2349"/>
                  <a:gd name="T36" fmla="*/ 383 w 1404"/>
                  <a:gd name="T37" fmla="*/ 1839 h 2349"/>
                  <a:gd name="T38" fmla="*/ 379 w 1404"/>
                  <a:gd name="T39" fmla="*/ 1827 h 2349"/>
                  <a:gd name="T40" fmla="*/ 454 w 1404"/>
                  <a:gd name="T41" fmla="*/ 1677 h 2349"/>
                  <a:gd name="T42" fmla="*/ 467 w 1404"/>
                  <a:gd name="T43" fmla="*/ 1566 h 2349"/>
                  <a:gd name="T44" fmla="*/ 339 w 1404"/>
                  <a:gd name="T45" fmla="*/ 1598 h 2349"/>
                  <a:gd name="T46" fmla="*/ 240 w 1404"/>
                  <a:gd name="T47" fmla="*/ 1392 h 2349"/>
                  <a:gd name="T48" fmla="*/ 47 w 1404"/>
                  <a:gd name="T49" fmla="*/ 1258 h 2349"/>
                  <a:gd name="T50" fmla="*/ 0 w 1404"/>
                  <a:gd name="T51" fmla="*/ 1084 h 2349"/>
                  <a:gd name="T52" fmla="*/ 0 w 1404"/>
                  <a:gd name="T53" fmla="*/ 957 h 2349"/>
                  <a:gd name="T54" fmla="*/ 94 w 1404"/>
                  <a:gd name="T55" fmla="*/ 859 h 2349"/>
                  <a:gd name="T56" fmla="*/ 182 w 1404"/>
                  <a:gd name="T57" fmla="*/ 649 h 2349"/>
                  <a:gd name="T58" fmla="*/ 51 w 1404"/>
                  <a:gd name="T59" fmla="*/ 585 h 2349"/>
                  <a:gd name="T60" fmla="*/ 47 w 1404"/>
                  <a:gd name="T61" fmla="*/ 570 h 2349"/>
                  <a:gd name="T62" fmla="*/ 98 w 1404"/>
                  <a:gd name="T63" fmla="*/ 518 h 2349"/>
                  <a:gd name="T64" fmla="*/ 289 w 1404"/>
                  <a:gd name="T65" fmla="*/ 478 h 2349"/>
                  <a:gd name="T66" fmla="*/ 411 w 1404"/>
                  <a:gd name="T67" fmla="*/ 277 h 2349"/>
                  <a:gd name="T68" fmla="*/ 240 w 1404"/>
                  <a:gd name="T69" fmla="*/ 36 h 2349"/>
                  <a:gd name="T70" fmla="*/ 1146 w 1404"/>
                  <a:gd name="T71" fmla="*/ 0 h 2349"/>
                  <a:gd name="T72" fmla="*/ 1159 w 1404"/>
                  <a:gd name="T73" fmla="*/ 12 h 2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4" h="2349">
                    <a:moveTo>
                      <a:pt x="1159" y="87"/>
                    </a:moveTo>
                    <a:lnTo>
                      <a:pt x="1159" y="79"/>
                    </a:lnTo>
                    <a:lnTo>
                      <a:pt x="1206" y="158"/>
                    </a:lnTo>
                    <a:lnTo>
                      <a:pt x="1249" y="265"/>
                    </a:lnTo>
                    <a:lnTo>
                      <a:pt x="1245" y="261"/>
                    </a:lnTo>
                    <a:lnTo>
                      <a:pt x="1277" y="293"/>
                    </a:lnTo>
                    <a:lnTo>
                      <a:pt x="1281" y="300"/>
                    </a:lnTo>
                    <a:lnTo>
                      <a:pt x="1404" y="1262"/>
                    </a:lnTo>
                    <a:lnTo>
                      <a:pt x="1399" y="1270"/>
                    </a:lnTo>
                    <a:lnTo>
                      <a:pt x="1341" y="1392"/>
                    </a:lnTo>
                    <a:lnTo>
                      <a:pt x="1337" y="1380"/>
                    </a:lnTo>
                    <a:lnTo>
                      <a:pt x="1369" y="1408"/>
                    </a:lnTo>
                    <a:lnTo>
                      <a:pt x="1372" y="1420"/>
                    </a:lnTo>
                    <a:lnTo>
                      <a:pt x="1372" y="1554"/>
                    </a:lnTo>
                    <a:lnTo>
                      <a:pt x="1372" y="1562"/>
                    </a:lnTo>
                    <a:lnTo>
                      <a:pt x="1249" y="1819"/>
                    </a:lnTo>
                    <a:lnTo>
                      <a:pt x="1249" y="1815"/>
                    </a:lnTo>
                    <a:lnTo>
                      <a:pt x="1249" y="2001"/>
                    </a:lnTo>
                    <a:lnTo>
                      <a:pt x="1249" y="2108"/>
                    </a:lnTo>
                    <a:lnTo>
                      <a:pt x="1249" y="2112"/>
                    </a:lnTo>
                    <a:lnTo>
                      <a:pt x="1241" y="2115"/>
                    </a:lnTo>
                    <a:lnTo>
                      <a:pt x="1138" y="2164"/>
                    </a:lnTo>
                    <a:lnTo>
                      <a:pt x="1142" y="2151"/>
                    </a:lnTo>
                    <a:lnTo>
                      <a:pt x="1159" y="2274"/>
                    </a:lnTo>
                    <a:lnTo>
                      <a:pt x="1155" y="2282"/>
                    </a:lnTo>
                    <a:lnTo>
                      <a:pt x="1142" y="2286"/>
                    </a:lnTo>
                    <a:lnTo>
                      <a:pt x="934" y="2226"/>
                    </a:lnTo>
                    <a:lnTo>
                      <a:pt x="945" y="2218"/>
                    </a:lnTo>
                    <a:lnTo>
                      <a:pt x="885" y="2342"/>
                    </a:lnTo>
                    <a:lnTo>
                      <a:pt x="874" y="2349"/>
                    </a:lnTo>
                    <a:lnTo>
                      <a:pt x="866" y="2342"/>
                    </a:lnTo>
                    <a:lnTo>
                      <a:pt x="786" y="2218"/>
                    </a:lnTo>
                    <a:lnTo>
                      <a:pt x="786" y="2218"/>
                    </a:lnTo>
                    <a:lnTo>
                      <a:pt x="727" y="2017"/>
                    </a:lnTo>
                    <a:lnTo>
                      <a:pt x="735" y="2025"/>
                    </a:lnTo>
                    <a:lnTo>
                      <a:pt x="490" y="1933"/>
                    </a:lnTo>
                    <a:lnTo>
                      <a:pt x="486" y="1930"/>
                    </a:lnTo>
                    <a:lnTo>
                      <a:pt x="383" y="1839"/>
                    </a:lnTo>
                    <a:lnTo>
                      <a:pt x="379" y="1836"/>
                    </a:lnTo>
                    <a:lnTo>
                      <a:pt x="379" y="1827"/>
                    </a:lnTo>
                    <a:lnTo>
                      <a:pt x="454" y="1673"/>
                    </a:lnTo>
                    <a:lnTo>
                      <a:pt x="454" y="1677"/>
                    </a:lnTo>
                    <a:lnTo>
                      <a:pt x="454" y="1554"/>
                    </a:lnTo>
                    <a:lnTo>
                      <a:pt x="467" y="1566"/>
                    </a:lnTo>
                    <a:lnTo>
                      <a:pt x="347" y="1598"/>
                    </a:lnTo>
                    <a:lnTo>
                      <a:pt x="339" y="1598"/>
                    </a:lnTo>
                    <a:lnTo>
                      <a:pt x="332" y="1590"/>
                    </a:lnTo>
                    <a:lnTo>
                      <a:pt x="240" y="1392"/>
                    </a:lnTo>
                    <a:lnTo>
                      <a:pt x="244" y="1395"/>
                    </a:lnTo>
                    <a:lnTo>
                      <a:pt x="47" y="1258"/>
                    </a:lnTo>
                    <a:lnTo>
                      <a:pt x="43" y="1254"/>
                    </a:lnTo>
                    <a:lnTo>
                      <a:pt x="0" y="1084"/>
                    </a:lnTo>
                    <a:lnTo>
                      <a:pt x="0" y="1080"/>
                    </a:lnTo>
                    <a:lnTo>
                      <a:pt x="0" y="957"/>
                    </a:lnTo>
                    <a:lnTo>
                      <a:pt x="0" y="949"/>
                    </a:lnTo>
                    <a:lnTo>
                      <a:pt x="94" y="859"/>
                    </a:lnTo>
                    <a:lnTo>
                      <a:pt x="90" y="863"/>
                    </a:lnTo>
                    <a:lnTo>
                      <a:pt x="182" y="649"/>
                    </a:lnTo>
                    <a:lnTo>
                      <a:pt x="186" y="664"/>
                    </a:lnTo>
                    <a:lnTo>
                      <a:pt x="51" y="585"/>
                    </a:lnTo>
                    <a:lnTo>
                      <a:pt x="43" y="578"/>
                    </a:lnTo>
                    <a:lnTo>
                      <a:pt x="47" y="570"/>
                    </a:lnTo>
                    <a:lnTo>
                      <a:pt x="94" y="522"/>
                    </a:lnTo>
                    <a:lnTo>
                      <a:pt x="98" y="518"/>
                    </a:lnTo>
                    <a:lnTo>
                      <a:pt x="296" y="475"/>
                    </a:lnTo>
                    <a:lnTo>
                      <a:pt x="289" y="478"/>
                    </a:lnTo>
                    <a:lnTo>
                      <a:pt x="411" y="265"/>
                    </a:lnTo>
                    <a:lnTo>
                      <a:pt x="411" y="277"/>
                    </a:lnTo>
                    <a:lnTo>
                      <a:pt x="244" y="47"/>
                    </a:lnTo>
                    <a:lnTo>
                      <a:pt x="240" y="36"/>
                    </a:lnTo>
                    <a:lnTo>
                      <a:pt x="253" y="28"/>
                    </a:lnTo>
                    <a:lnTo>
                      <a:pt x="1146" y="0"/>
                    </a:lnTo>
                    <a:lnTo>
                      <a:pt x="1155" y="0"/>
                    </a:lnTo>
                    <a:lnTo>
                      <a:pt x="1159" y="12"/>
                    </a:lnTo>
                    <a:lnTo>
                      <a:pt x="1159" y="8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0" name="Freeform 246"/>
              <p:cNvSpPr>
                <a:spLocks/>
              </p:cNvSpPr>
              <p:nvPr/>
            </p:nvSpPr>
            <p:spPr bwMode="auto">
              <a:xfrm>
                <a:off x="3222" y="1986"/>
                <a:ext cx="639" cy="313"/>
              </a:xfrm>
              <a:custGeom>
                <a:avLst/>
                <a:gdLst>
                  <a:gd name="T0" fmla="*/ 439 w 2554"/>
                  <a:gd name="T1" fmla="*/ 700 h 1253"/>
                  <a:gd name="T2" fmla="*/ 439 w 2554"/>
                  <a:gd name="T3" fmla="*/ 811 h 1253"/>
                  <a:gd name="T4" fmla="*/ 332 w 2554"/>
                  <a:gd name="T5" fmla="*/ 854 h 1253"/>
                  <a:gd name="T6" fmla="*/ 347 w 2554"/>
                  <a:gd name="T7" fmla="*/ 977 h 1253"/>
                  <a:gd name="T8" fmla="*/ 135 w 2554"/>
                  <a:gd name="T9" fmla="*/ 917 h 1253"/>
                  <a:gd name="T10" fmla="*/ 75 w 2554"/>
                  <a:gd name="T11" fmla="*/ 1036 h 1253"/>
                  <a:gd name="T12" fmla="*/ 75 w 2554"/>
                  <a:gd name="T13" fmla="*/ 1148 h 1253"/>
                  <a:gd name="T14" fmla="*/ 0 w 2554"/>
                  <a:gd name="T15" fmla="*/ 1253 h 1253"/>
                  <a:gd name="T16" fmla="*/ 470 w 2554"/>
                  <a:gd name="T17" fmla="*/ 1238 h 1253"/>
                  <a:gd name="T18" fmla="*/ 470 w 2554"/>
                  <a:gd name="T19" fmla="*/ 1148 h 1253"/>
                  <a:gd name="T20" fmla="*/ 592 w 2554"/>
                  <a:gd name="T21" fmla="*/ 1191 h 1253"/>
                  <a:gd name="T22" fmla="*/ 2036 w 2554"/>
                  <a:gd name="T23" fmla="*/ 1036 h 1253"/>
                  <a:gd name="T24" fmla="*/ 2171 w 2554"/>
                  <a:gd name="T25" fmla="*/ 945 h 1253"/>
                  <a:gd name="T26" fmla="*/ 2310 w 2554"/>
                  <a:gd name="T27" fmla="*/ 823 h 1253"/>
                  <a:gd name="T28" fmla="*/ 2310 w 2554"/>
                  <a:gd name="T29" fmla="*/ 779 h 1253"/>
                  <a:gd name="T30" fmla="*/ 2554 w 2554"/>
                  <a:gd name="T31" fmla="*/ 582 h 1253"/>
                  <a:gd name="T32" fmla="*/ 2464 w 2554"/>
                  <a:gd name="T33" fmla="*/ 535 h 1253"/>
                  <a:gd name="T34" fmla="*/ 2341 w 2554"/>
                  <a:gd name="T35" fmla="*/ 336 h 1253"/>
                  <a:gd name="T36" fmla="*/ 2265 w 2554"/>
                  <a:gd name="T37" fmla="*/ 229 h 1253"/>
                  <a:gd name="T38" fmla="*/ 2171 w 2554"/>
                  <a:gd name="T39" fmla="*/ 122 h 1253"/>
                  <a:gd name="T40" fmla="*/ 1976 w 2554"/>
                  <a:gd name="T41" fmla="*/ 150 h 1253"/>
                  <a:gd name="T42" fmla="*/ 1747 w 2554"/>
                  <a:gd name="T43" fmla="*/ 150 h 1253"/>
                  <a:gd name="T44" fmla="*/ 1609 w 2554"/>
                  <a:gd name="T45" fmla="*/ 44 h 1253"/>
                  <a:gd name="T46" fmla="*/ 1443 w 2554"/>
                  <a:gd name="T47" fmla="*/ 0 h 1253"/>
                  <a:gd name="T48" fmla="*/ 1502 w 2554"/>
                  <a:gd name="T49" fmla="*/ 150 h 1253"/>
                  <a:gd name="T50" fmla="*/ 1412 w 2554"/>
                  <a:gd name="T51" fmla="*/ 229 h 1253"/>
                  <a:gd name="T52" fmla="*/ 1288 w 2554"/>
                  <a:gd name="T53" fmla="*/ 229 h 1253"/>
                  <a:gd name="T54" fmla="*/ 1288 w 2554"/>
                  <a:gd name="T55" fmla="*/ 321 h 1253"/>
                  <a:gd name="T56" fmla="*/ 1170 w 2554"/>
                  <a:gd name="T57" fmla="*/ 411 h 1253"/>
                  <a:gd name="T58" fmla="*/ 1138 w 2554"/>
                  <a:gd name="T59" fmla="*/ 535 h 1253"/>
                  <a:gd name="T60" fmla="*/ 1031 w 2554"/>
                  <a:gd name="T61" fmla="*/ 486 h 1253"/>
                  <a:gd name="T62" fmla="*/ 924 w 2554"/>
                  <a:gd name="T63" fmla="*/ 610 h 1253"/>
                  <a:gd name="T64" fmla="*/ 759 w 2554"/>
                  <a:gd name="T65" fmla="*/ 610 h 1253"/>
                  <a:gd name="T66" fmla="*/ 759 w 2554"/>
                  <a:gd name="T67" fmla="*/ 672 h 1253"/>
                  <a:gd name="T68" fmla="*/ 592 w 2554"/>
                  <a:gd name="T69" fmla="*/ 625 h 1253"/>
                  <a:gd name="T70" fmla="*/ 439 w 2554"/>
                  <a:gd name="T71" fmla="*/ 70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54" h="1253">
                    <a:moveTo>
                      <a:pt x="439" y="700"/>
                    </a:moveTo>
                    <a:lnTo>
                      <a:pt x="439" y="811"/>
                    </a:lnTo>
                    <a:lnTo>
                      <a:pt x="332" y="854"/>
                    </a:lnTo>
                    <a:lnTo>
                      <a:pt x="347" y="977"/>
                    </a:lnTo>
                    <a:lnTo>
                      <a:pt x="135" y="917"/>
                    </a:lnTo>
                    <a:lnTo>
                      <a:pt x="75" y="1036"/>
                    </a:lnTo>
                    <a:lnTo>
                      <a:pt x="75" y="1148"/>
                    </a:lnTo>
                    <a:lnTo>
                      <a:pt x="0" y="1253"/>
                    </a:lnTo>
                    <a:lnTo>
                      <a:pt x="470" y="1238"/>
                    </a:lnTo>
                    <a:lnTo>
                      <a:pt x="470" y="1148"/>
                    </a:lnTo>
                    <a:lnTo>
                      <a:pt x="592" y="1191"/>
                    </a:lnTo>
                    <a:lnTo>
                      <a:pt x="2036" y="1036"/>
                    </a:lnTo>
                    <a:lnTo>
                      <a:pt x="2171" y="945"/>
                    </a:lnTo>
                    <a:lnTo>
                      <a:pt x="2310" y="823"/>
                    </a:lnTo>
                    <a:lnTo>
                      <a:pt x="2310" y="779"/>
                    </a:lnTo>
                    <a:lnTo>
                      <a:pt x="2554" y="582"/>
                    </a:lnTo>
                    <a:lnTo>
                      <a:pt x="2464" y="535"/>
                    </a:lnTo>
                    <a:lnTo>
                      <a:pt x="2341" y="336"/>
                    </a:lnTo>
                    <a:lnTo>
                      <a:pt x="2265" y="229"/>
                    </a:lnTo>
                    <a:lnTo>
                      <a:pt x="2171" y="122"/>
                    </a:lnTo>
                    <a:lnTo>
                      <a:pt x="1976" y="150"/>
                    </a:lnTo>
                    <a:lnTo>
                      <a:pt x="1747" y="150"/>
                    </a:lnTo>
                    <a:lnTo>
                      <a:pt x="1609" y="44"/>
                    </a:lnTo>
                    <a:lnTo>
                      <a:pt x="1443" y="0"/>
                    </a:lnTo>
                    <a:lnTo>
                      <a:pt x="1502" y="150"/>
                    </a:lnTo>
                    <a:lnTo>
                      <a:pt x="1412" y="229"/>
                    </a:lnTo>
                    <a:lnTo>
                      <a:pt x="1288" y="229"/>
                    </a:lnTo>
                    <a:lnTo>
                      <a:pt x="1288" y="321"/>
                    </a:lnTo>
                    <a:lnTo>
                      <a:pt x="1170" y="411"/>
                    </a:lnTo>
                    <a:lnTo>
                      <a:pt x="1138" y="535"/>
                    </a:lnTo>
                    <a:lnTo>
                      <a:pt x="1031" y="486"/>
                    </a:lnTo>
                    <a:lnTo>
                      <a:pt x="924" y="610"/>
                    </a:lnTo>
                    <a:lnTo>
                      <a:pt x="759" y="610"/>
                    </a:lnTo>
                    <a:lnTo>
                      <a:pt x="759" y="672"/>
                    </a:lnTo>
                    <a:lnTo>
                      <a:pt x="592" y="625"/>
                    </a:lnTo>
                    <a:lnTo>
                      <a:pt x="439" y="70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1" name="Freeform 247"/>
              <p:cNvSpPr>
                <a:spLocks noEditPoints="1"/>
              </p:cNvSpPr>
              <p:nvPr/>
            </p:nvSpPr>
            <p:spPr bwMode="auto">
              <a:xfrm>
                <a:off x="3219" y="1983"/>
                <a:ext cx="645" cy="319"/>
              </a:xfrm>
              <a:custGeom>
                <a:avLst/>
                <a:gdLst>
                  <a:gd name="T0" fmla="*/ 463 w 2580"/>
                  <a:gd name="T1" fmla="*/ 822 h 1277"/>
                  <a:gd name="T2" fmla="*/ 348 w 2580"/>
                  <a:gd name="T3" fmla="*/ 877 h 1277"/>
                  <a:gd name="T4" fmla="*/ 369 w 2580"/>
                  <a:gd name="T5" fmla="*/ 996 h 1277"/>
                  <a:gd name="T6" fmla="*/ 159 w 2580"/>
                  <a:gd name="T7" fmla="*/ 932 h 1277"/>
                  <a:gd name="T8" fmla="*/ 99 w 2580"/>
                  <a:gd name="T9" fmla="*/ 1159 h 1277"/>
                  <a:gd name="T10" fmla="*/ 13 w 2580"/>
                  <a:gd name="T11" fmla="*/ 1253 h 1277"/>
                  <a:gd name="T12" fmla="*/ 471 w 2580"/>
                  <a:gd name="T13" fmla="*/ 1159 h 1277"/>
                  <a:gd name="T14" fmla="*/ 609 w 2580"/>
                  <a:gd name="T15" fmla="*/ 1189 h 1277"/>
                  <a:gd name="T16" fmla="*/ 2042 w 2580"/>
                  <a:gd name="T17" fmla="*/ 1039 h 1277"/>
                  <a:gd name="T18" fmla="*/ 2310 w 2580"/>
                  <a:gd name="T19" fmla="*/ 834 h 1277"/>
                  <a:gd name="T20" fmla="*/ 2559 w 2580"/>
                  <a:gd name="T21" fmla="*/ 581 h 1277"/>
                  <a:gd name="T22" fmla="*/ 2465 w 2580"/>
                  <a:gd name="T23" fmla="*/ 549 h 1277"/>
                  <a:gd name="T24" fmla="*/ 2176 w 2580"/>
                  <a:gd name="T25" fmla="*/ 137 h 1277"/>
                  <a:gd name="T26" fmla="*/ 1760 w 2580"/>
                  <a:gd name="T27" fmla="*/ 173 h 1277"/>
                  <a:gd name="T28" fmla="*/ 1618 w 2580"/>
                  <a:gd name="T29" fmla="*/ 66 h 1277"/>
                  <a:gd name="T30" fmla="*/ 1528 w 2580"/>
                  <a:gd name="T31" fmla="*/ 158 h 1277"/>
                  <a:gd name="T32" fmla="*/ 1432 w 2580"/>
                  <a:gd name="T33" fmla="*/ 248 h 1277"/>
                  <a:gd name="T34" fmla="*/ 1314 w 2580"/>
                  <a:gd name="T35" fmla="*/ 240 h 1277"/>
                  <a:gd name="T36" fmla="*/ 1191 w 2580"/>
                  <a:gd name="T37" fmla="*/ 430 h 1277"/>
                  <a:gd name="T38" fmla="*/ 1155 w 2580"/>
                  <a:gd name="T39" fmla="*/ 557 h 1277"/>
                  <a:gd name="T40" fmla="*/ 1053 w 2580"/>
                  <a:gd name="T41" fmla="*/ 506 h 1277"/>
                  <a:gd name="T42" fmla="*/ 772 w 2580"/>
                  <a:gd name="T43" fmla="*/ 632 h 1277"/>
                  <a:gd name="T44" fmla="*/ 780 w 2580"/>
                  <a:gd name="T45" fmla="*/ 692 h 1277"/>
                  <a:gd name="T46" fmla="*/ 609 w 2580"/>
                  <a:gd name="T47" fmla="*/ 647 h 1277"/>
                  <a:gd name="T48" fmla="*/ 605 w 2580"/>
                  <a:gd name="T49" fmla="*/ 624 h 1277"/>
                  <a:gd name="T50" fmla="*/ 759 w 2580"/>
                  <a:gd name="T51" fmla="*/ 621 h 1277"/>
                  <a:gd name="T52" fmla="*/ 937 w 2580"/>
                  <a:gd name="T53" fmla="*/ 608 h 1277"/>
                  <a:gd name="T54" fmla="*/ 1040 w 2580"/>
                  <a:gd name="T55" fmla="*/ 486 h 1277"/>
                  <a:gd name="T56" fmla="*/ 1140 w 2580"/>
                  <a:gd name="T57" fmla="*/ 542 h 1277"/>
                  <a:gd name="T58" fmla="*/ 1297 w 2580"/>
                  <a:gd name="T59" fmla="*/ 319 h 1277"/>
                  <a:gd name="T60" fmla="*/ 1294 w 2580"/>
                  <a:gd name="T61" fmla="*/ 229 h 1277"/>
                  <a:gd name="T62" fmla="*/ 1417 w 2580"/>
                  <a:gd name="T63" fmla="*/ 229 h 1277"/>
                  <a:gd name="T64" fmla="*/ 1444 w 2580"/>
                  <a:gd name="T65" fmla="*/ 15 h 1277"/>
                  <a:gd name="T66" fmla="*/ 1460 w 2580"/>
                  <a:gd name="T67" fmla="*/ 0 h 1277"/>
                  <a:gd name="T68" fmla="*/ 1768 w 2580"/>
                  <a:gd name="T69" fmla="*/ 154 h 1277"/>
                  <a:gd name="T70" fmla="*/ 1986 w 2580"/>
                  <a:gd name="T71" fmla="*/ 150 h 1277"/>
                  <a:gd name="T72" fmla="*/ 2287 w 2580"/>
                  <a:gd name="T73" fmla="*/ 233 h 1277"/>
                  <a:gd name="T74" fmla="*/ 2480 w 2580"/>
                  <a:gd name="T75" fmla="*/ 533 h 1277"/>
                  <a:gd name="T76" fmla="*/ 2576 w 2580"/>
                  <a:gd name="T77" fmla="*/ 600 h 1277"/>
                  <a:gd name="T78" fmla="*/ 2334 w 2580"/>
                  <a:gd name="T79" fmla="*/ 834 h 1277"/>
                  <a:gd name="T80" fmla="*/ 2057 w 2580"/>
                  <a:gd name="T81" fmla="*/ 1059 h 1277"/>
                  <a:gd name="T82" fmla="*/ 602 w 2580"/>
                  <a:gd name="T83" fmla="*/ 1213 h 1277"/>
                  <a:gd name="T84" fmla="*/ 495 w 2580"/>
                  <a:gd name="T85" fmla="*/ 1249 h 1277"/>
                  <a:gd name="T86" fmla="*/ 13 w 2580"/>
                  <a:gd name="T87" fmla="*/ 1277 h 1277"/>
                  <a:gd name="T88" fmla="*/ 0 w 2580"/>
                  <a:gd name="T89" fmla="*/ 1257 h 1277"/>
                  <a:gd name="T90" fmla="*/ 76 w 2580"/>
                  <a:gd name="T91" fmla="*/ 1047 h 1277"/>
                  <a:gd name="T92" fmla="*/ 142 w 2580"/>
                  <a:gd name="T93" fmla="*/ 917 h 1277"/>
                  <a:gd name="T94" fmla="*/ 348 w 2580"/>
                  <a:gd name="T95" fmla="*/ 988 h 1277"/>
                  <a:gd name="T96" fmla="*/ 341 w 2580"/>
                  <a:gd name="T97" fmla="*/ 853 h 1277"/>
                  <a:gd name="T98" fmla="*/ 440 w 2580"/>
                  <a:gd name="T99" fmla="*/ 711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0" h="1277">
                    <a:moveTo>
                      <a:pt x="455" y="724"/>
                    </a:moveTo>
                    <a:lnTo>
                      <a:pt x="463" y="711"/>
                    </a:lnTo>
                    <a:lnTo>
                      <a:pt x="463" y="822"/>
                    </a:lnTo>
                    <a:lnTo>
                      <a:pt x="463" y="825"/>
                    </a:lnTo>
                    <a:lnTo>
                      <a:pt x="455" y="829"/>
                    </a:lnTo>
                    <a:lnTo>
                      <a:pt x="348" y="877"/>
                    </a:lnTo>
                    <a:lnTo>
                      <a:pt x="356" y="865"/>
                    </a:lnTo>
                    <a:lnTo>
                      <a:pt x="373" y="988"/>
                    </a:lnTo>
                    <a:lnTo>
                      <a:pt x="369" y="996"/>
                    </a:lnTo>
                    <a:lnTo>
                      <a:pt x="356" y="1000"/>
                    </a:lnTo>
                    <a:lnTo>
                      <a:pt x="142" y="936"/>
                    </a:lnTo>
                    <a:lnTo>
                      <a:pt x="159" y="932"/>
                    </a:lnTo>
                    <a:lnTo>
                      <a:pt x="99" y="1056"/>
                    </a:lnTo>
                    <a:lnTo>
                      <a:pt x="99" y="1047"/>
                    </a:lnTo>
                    <a:lnTo>
                      <a:pt x="99" y="1159"/>
                    </a:lnTo>
                    <a:lnTo>
                      <a:pt x="95" y="1162"/>
                    </a:lnTo>
                    <a:lnTo>
                      <a:pt x="20" y="1269"/>
                    </a:lnTo>
                    <a:lnTo>
                      <a:pt x="13" y="1253"/>
                    </a:lnTo>
                    <a:lnTo>
                      <a:pt x="483" y="1237"/>
                    </a:lnTo>
                    <a:lnTo>
                      <a:pt x="471" y="1249"/>
                    </a:lnTo>
                    <a:lnTo>
                      <a:pt x="471" y="1159"/>
                    </a:lnTo>
                    <a:lnTo>
                      <a:pt x="476" y="1146"/>
                    </a:lnTo>
                    <a:lnTo>
                      <a:pt x="487" y="1146"/>
                    </a:lnTo>
                    <a:lnTo>
                      <a:pt x="609" y="1189"/>
                    </a:lnTo>
                    <a:lnTo>
                      <a:pt x="602" y="1189"/>
                    </a:lnTo>
                    <a:lnTo>
                      <a:pt x="2049" y="1039"/>
                    </a:lnTo>
                    <a:lnTo>
                      <a:pt x="2042" y="1039"/>
                    </a:lnTo>
                    <a:lnTo>
                      <a:pt x="2180" y="949"/>
                    </a:lnTo>
                    <a:lnTo>
                      <a:pt x="2314" y="825"/>
                    </a:lnTo>
                    <a:lnTo>
                      <a:pt x="2310" y="834"/>
                    </a:lnTo>
                    <a:lnTo>
                      <a:pt x="2310" y="790"/>
                    </a:lnTo>
                    <a:lnTo>
                      <a:pt x="2314" y="778"/>
                    </a:lnTo>
                    <a:lnTo>
                      <a:pt x="2559" y="581"/>
                    </a:lnTo>
                    <a:lnTo>
                      <a:pt x="2559" y="600"/>
                    </a:lnTo>
                    <a:lnTo>
                      <a:pt x="2469" y="557"/>
                    </a:lnTo>
                    <a:lnTo>
                      <a:pt x="2465" y="549"/>
                    </a:lnTo>
                    <a:lnTo>
                      <a:pt x="2342" y="351"/>
                    </a:lnTo>
                    <a:lnTo>
                      <a:pt x="2267" y="244"/>
                    </a:lnTo>
                    <a:lnTo>
                      <a:pt x="2176" y="137"/>
                    </a:lnTo>
                    <a:lnTo>
                      <a:pt x="2188" y="146"/>
                    </a:lnTo>
                    <a:lnTo>
                      <a:pt x="1989" y="173"/>
                    </a:lnTo>
                    <a:lnTo>
                      <a:pt x="1760" y="173"/>
                    </a:lnTo>
                    <a:lnTo>
                      <a:pt x="1753" y="173"/>
                    </a:lnTo>
                    <a:lnTo>
                      <a:pt x="1614" y="66"/>
                    </a:lnTo>
                    <a:lnTo>
                      <a:pt x="1618" y="66"/>
                    </a:lnTo>
                    <a:lnTo>
                      <a:pt x="1453" y="23"/>
                    </a:lnTo>
                    <a:lnTo>
                      <a:pt x="1468" y="8"/>
                    </a:lnTo>
                    <a:lnTo>
                      <a:pt x="1528" y="158"/>
                    </a:lnTo>
                    <a:lnTo>
                      <a:pt x="1528" y="165"/>
                    </a:lnTo>
                    <a:lnTo>
                      <a:pt x="1524" y="173"/>
                    </a:lnTo>
                    <a:lnTo>
                      <a:pt x="1432" y="248"/>
                    </a:lnTo>
                    <a:lnTo>
                      <a:pt x="1425" y="253"/>
                    </a:lnTo>
                    <a:lnTo>
                      <a:pt x="1301" y="253"/>
                    </a:lnTo>
                    <a:lnTo>
                      <a:pt x="1314" y="240"/>
                    </a:lnTo>
                    <a:lnTo>
                      <a:pt x="1314" y="332"/>
                    </a:lnTo>
                    <a:lnTo>
                      <a:pt x="1310" y="339"/>
                    </a:lnTo>
                    <a:lnTo>
                      <a:pt x="1191" y="430"/>
                    </a:lnTo>
                    <a:lnTo>
                      <a:pt x="1194" y="426"/>
                    </a:lnTo>
                    <a:lnTo>
                      <a:pt x="1164" y="549"/>
                    </a:lnTo>
                    <a:lnTo>
                      <a:pt x="1155" y="557"/>
                    </a:lnTo>
                    <a:lnTo>
                      <a:pt x="1147" y="557"/>
                    </a:lnTo>
                    <a:lnTo>
                      <a:pt x="1040" y="510"/>
                    </a:lnTo>
                    <a:lnTo>
                      <a:pt x="1053" y="506"/>
                    </a:lnTo>
                    <a:lnTo>
                      <a:pt x="946" y="628"/>
                    </a:lnTo>
                    <a:lnTo>
                      <a:pt x="937" y="632"/>
                    </a:lnTo>
                    <a:lnTo>
                      <a:pt x="772" y="632"/>
                    </a:lnTo>
                    <a:lnTo>
                      <a:pt x="784" y="621"/>
                    </a:lnTo>
                    <a:lnTo>
                      <a:pt x="784" y="683"/>
                    </a:lnTo>
                    <a:lnTo>
                      <a:pt x="780" y="692"/>
                    </a:lnTo>
                    <a:lnTo>
                      <a:pt x="768" y="696"/>
                    </a:lnTo>
                    <a:lnTo>
                      <a:pt x="602" y="647"/>
                    </a:lnTo>
                    <a:lnTo>
                      <a:pt x="609" y="647"/>
                    </a:lnTo>
                    <a:lnTo>
                      <a:pt x="455" y="724"/>
                    </a:lnTo>
                    <a:close/>
                    <a:moveTo>
                      <a:pt x="598" y="624"/>
                    </a:moveTo>
                    <a:lnTo>
                      <a:pt x="605" y="624"/>
                    </a:lnTo>
                    <a:lnTo>
                      <a:pt x="776" y="671"/>
                    </a:lnTo>
                    <a:lnTo>
                      <a:pt x="759" y="683"/>
                    </a:lnTo>
                    <a:lnTo>
                      <a:pt x="759" y="621"/>
                    </a:lnTo>
                    <a:lnTo>
                      <a:pt x="764" y="612"/>
                    </a:lnTo>
                    <a:lnTo>
                      <a:pt x="772" y="608"/>
                    </a:lnTo>
                    <a:lnTo>
                      <a:pt x="937" y="608"/>
                    </a:lnTo>
                    <a:lnTo>
                      <a:pt x="930" y="612"/>
                    </a:lnTo>
                    <a:lnTo>
                      <a:pt x="1037" y="490"/>
                    </a:lnTo>
                    <a:lnTo>
                      <a:pt x="1040" y="486"/>
                    </a:lnTo>
                    <a:lnTo>
                      <a:pt x="1048" y="490"/>
                    </a:lnTo>
                    <a:lnTo>
                      <a:pt x="1155" y="533"/>
                    </a:lnTo>
                    <a:lnTo>
                      <a:pt x="1140" y="542"/>
                    </a:lnTo>
                    <a:lnTo>
                      <a:pt x="1171" y="418"/>
                    </a:lnTo>
                    <a:lnTo>
                      <a:pt x="1175" y="415"/>
                    </a:lnTo>
                    <a:lnTo>
                      <a:pt x="1297" y="319"/>
                    </a:lnTo>
                    <a:lnTo>
                      <a:pt x="1290" y="332"/>
                    </a:lnTo>
                    <a:lnTo>
                      <a:pt x="1290" y="240"/>
                    </a:lnTo>
                    <a:lnTo>
                      <a:pt x="1294" y="229"/>
                    </a:lnTo>
                    <a:lnTo>
                      <a:pt x="1301" y="229"/>
                    </a:lnTo>
                    <a:lnTo>
                      <a:pt x="1425" y="229"/>
                    </a:lnTo>
                    <a:lnTo>
                      <a:pt x="1417" y="229"/>
                    </a:lnTo>
                    <a:lnTo>
                      <a:pt x="1507" y="154"/>
                    </a:lnTo>
                    <a:lnTo>
                      <a:pt x="1507" y="165"/>
                    </a:lnTo>
                    <a:lnTo>
                      <a:pt x="1444" y="15"/>
                    </a:lnTo>
                    <a:lnTo>
                      <a:pt x="1444" y="8"/>
                    </a:lnTo>
                    <a:lnTo>
                      <a:pt x="1447" y="4"/>
                    </a:lnTo>
                    <a:lnTo>
                      <a:pt x="1460" y="0"/>
                    </a:lnTo>
                    <a:lnTo>
                      <a:pt x="1626" y="43"/>
                    </a:lnTo>
                    <a:lnTo>
                      <a:pt x="1629" y="47"/>
                    </a:lnTo>
                    <a:lnTo>
                      <a:pt x="1768" y="154"/>
                    </a:lnTo>
                    <a:lnTo>
                      <a:pt x="1760" y="150"/>
                    </a:lnTo>
                    <a:lnTo>
                      <a:pt x="1989" y="150"/>
                    </a:lnTo>
                    <a:lnTo>
                      <a:pt x="1986" y="150"/>
                    </a:lnTo>
                    <a:lnTo>
                      <a:pt x="2184" y="122"/>
                    </a:lnTo>
                    <a:lnTo>
                      <a:pt x="2195" y="126"/>
                    </a:lnTo>
                    <a:lnTo>
                      <a:pt x="2287" y="233"/>
                    </a:lnTo>
                    <a:lnTo>
                      <a:pt x="2362" y="339"/>
                    </a:lnTo>
                    <a:lnTo>
                      <a:pt x="2484" y="537"/>
                    </a:lnTo>
                    <a:lnTo>
                      <a:pt x="2480" y="533"/>
                    </a:lnTo>
                    <a:lnTo>
                      <a:pt x="2572" y="581"/>
                    </a:lnTo>
                    <a:lnTo>
                      <a:pt x="2580" y="589"/>
                    </a:lnTo>
                    <a:lnTo>
                      <a:pt x="2576" y="600"/>
                    </a:lnTo>
                    <a:lnTo>
                      <a:pt x="2330" y="799"/>
                    </a:lnTo>
                    <a:lnTo>
                      <a:pt x="2334" y="790"/>
                    </a:lnTo>
                    <a:lnTo>
                      <a:pt x="2334" y="834"/>
                    </a:lnTo>
                    <a:lnTo>
                      <a:pt x="2330" y="846"/>
                    </a:lnTo>
                    <a:lnTo>
                      <a:pt x="2192" y="968"/>
                    </a:lnTo>
                    <a:lnTo>
                      <a:pt x="2057" y="1059"/>
                    </a:lnTo>
                    <a:lnTo>
                      <a:pt x="2049" y="1059"/>
                    </a:lnTo>
                    <a:lnTo>
                      <a:pt x="605" y="1213"/>
                    </a:lnTo>
                    <a:lnTo>
                      <a:pt x="602" y="1213"/>
                    </a:lnTo>
                    <a:lnTo>
                      <a:pt x="479" y="1166"/>
                    </a:lnTo>
                    <a:lnTo>
                      <a:pt x="495" y="1159"/>
                    </a:lnTo>
                    <a:lnTo>
                      <a:pt x="495" y="1249"/>
                    </a:lnTo>
                    <a:lnTo>
                      <a:pt x="491" y="1257"/>
                    </a:lnTo>
                    <a:lnTo>
                      <a:pt x="483" y="1260"/>
                    </a:lnTo>
                    <a:lnTo>
                      <a:pt x="13" y="1277"/>
                    </a:lnTo>
                    <a:lnTo>
                      <a:pt x="5" y="1273"/>
                    </a:lnTo>
                    <a:lnTo>
                      <a:pt x="0" y="1269"/>
                    </a:lnTo>
                    <a:lnTo>
                      <a:pt x="0" y="1257"/>
                    </a:lnTo>
                    <a:lnTo>
                      <a:pt x="76" y="1150"/>
                    </a:lnTo>
                    <a:lnTo>
                      <a:pt x="76" y="1159"/>
                    </a:lnTo>
                    <a:lnTo>
                      <a:pt x="76" y="1047"/>
                    </a:lnTo>
                    <a:lnTo>
                      <a:pt x="76" y="1043"/>
                    </a:lnTo>
                    <a:lnTo>
                      <a:pt x="139" y="921"/>
                    </a:lnTo>
                    <a:lnTo>
                      <a:pt x="142" y="917"/>
                    </a:lnTo>
                    <a:lnTo>
                      <a:pt x="151" y="917"/>
                    </a:lnTo>
                    <a:lnTo>
                      <a:pt x="365" y="977"/>
                    </a:lnTo>
                    <a:lnTo>
                      <a:pt x="348" y="988"/>
                    </a:lnTo>
                    <a:lnTo>
                      <a:pt x="333" y="865"/>
                    </a:lnTo>
                    <a:lnTo>
                      <a:pt x="337" y="861"/>
                    </a:lnTo>
                    <a:lnTo>
                      <a:pt x="341" y="853"/>
                    </a:lnTo>
                    <a:lnTo>
                      <a:pt x="448" y="810"/>
                    </a:lnTo>
                    <a:lnTo>
                      <a:pt x="440" y="822"/>
                    </a:lnTo>
                    <a:lnTo>
                      <a:pt x="440" y="711"/>
                    </a:lnTo>
                    <a:lnTo>
                      <a:pt x="448" y="703"/>
                    </a:lnTo>
                    <a:lnTo>
                      <a:pt x="598" y="6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2" name="Freeform 248"/>
              <p:cNvSpPr>
                <a:spLocks/>
              </p:cNvSpPr>
              <p:nvPr/>
            </p:nvSpPr>
            <p:spPr bwMode="auto">
              <a:xfrm>
                <a:off x="3222" y="1985"/>
                <a:ext cx="637" cy="315"/>
              </a:xfrm>
              <a:custGeom>
                <a:avLst/>
                <a:gdLst>
                  <a:gd name="T0" fmla="*/ 450 w 2546"/>
                  <a:gd name="T1" fmla="*/ 703 h 1261"/>
                  <a:gd name="T2" fmla="*/ 450 w 2546"/>
                  <a:gd name="T3" fmla="*/ 817 h 1261"/>
                  <a:gd name="T4" fmla="*/ 335 w 2546"/>
                  <a:gd name="T5" fmla="*/ 869 h 1261"/>
                  <a:gd name="T6" fmla="*/ 360 w 2546"/>
                  <a:gd name="T7" fmla="*/ 980 h 1261"/>
                  <a:gd name="T8" fmla="*/ 343 w 2546"/>
                  <a:gd name="T9" fmla="*/ 992 h 1261"/>
                  <a:gd name="T10" fmla="*/ 146 w 2546"/>
                  <a:gd name="T11" fmla="*/ 924 h 1261"/>
                  <a:gd name="T12" fmla="*/ 86 w 2546"/>
                  <a:gd name="T13" fmla="*/ 1039 h 1261"/>
                  <a:gd name="T14" fmla="*/ 82 w 2546"/>
                  <a:gd name="T15" fmla="*/ 1154 h 1261"/>
                  <a:gd name="T16" fmla="*/ 0 w 2546"/>
                  <a:gd name="T17" fmla="*/ 1245 h 1261"/>
                  <a:gd name="T18" fmla="*/ 458 w 2546"/>
                  <a:gd name="T19" fmla="*/ 1241 h 1261"/>
                  <a:gd name="T20" fmla="*/ 463 w 2546"/>
                  <a:gd name="T21" fmla="*/ 1138 h 1261"/>
                  <a:gd name="T22" fmla="*/ 596 w 2546"/>
                  <a:gd name="T23" fmla="*/ 1181 h 1261"/>
                  <a:gd name="T24" fmla="*/ 2036 w 2546"/>
                  <a:gd name="T25" fmla="*/ 1031 h 1261"/>
                  <a:gd name="T26" fmla="*/ 2167 w 2546"/>
                  <a:gd name="T27" fmla="*/ 941 h 1261"/>
                  <a:gd name="T28" fmla="*/ 2297 w 2546"/>
                  <a:gd name="T29" fmla="*/ 826 h 1261"/>
                  <a:gd name="T30" fmla="*/ 2301 w 2546"/>
                  <a:gd name="T31" fmla="*/ 770 h 1261"/>
                  <a:gd name="T32" fmla="*/ 2546 w 2546"/>
                  <a:gd name="T33" fmla="*/ 592 h 1261"/>
                  <a:gd name="T34" fmla="*/ 2452 w 2546"/>
                  <a:gd name="T35" fmla="*/ 541 h 1261"/>
                  <a:gd name="T36" fmla="*/ 2254 w 2546"/>
                  <a:gd name="T37" fmla="*/ 236 h 1261"/>
                  <a:gd name="T38" fmla="*/ 2175 w 2546"/>
                  <a:gd name="T39" fmla="*/ 138 h 1261"/>
                  <a:gd name="T40" fmla="*/ 1976 w 2546"/>
                  <a:gd name="T41" fmla="*/ 165 h 1261"/>
                  <a:gd name="T42" fmla="*/ 1740 w 2546"/>
                  <a:gd name="T43" fmla="*/ 165 h 1261"/>
                  <a:gd name="T44" fmla="*/ 1605 w 2546"/>
                  <a:gd name="T45" fmla="*/ 58 h 1261"/>
                  <a:gd name="T46" fmla="*/ 1455 w 2546"/>
                  <a:gd name="T47" fmla="*/ 0 h 1261"/>
                  <a:gd name="T48" fmla="*/ 1515 w 2546"/>
                  <a:gd name="T49" fmla="*/ 157 h 1261"/>
                  <a:gd name="T50" fmla="*/ 1419 w 2546"/>
                  <a:gd name="T51" fmla="*/ 240 h 1261"/>
                  <a:gd name="T52" fmla="*/ 1288 w 2546"/>
                  <a:gd name="T53" fmla="*/ 245 h 1261"/>
                  <a:gd name="T54" fmla="*/ 1301 w 2546"/>
                  <a:gd name="T55" fmla="*/ 324 h 1261"/>
                  <a:gd name="T56" fmla="*/ 1178 w 2546"/>
                  <a:gd name="T57" fmla="*/ 422 h 1261"/>
                  <a:gd name="T58" fmla="*/ 1151 w 2546"/>
                  <a:gd name="T59" fmla="*/ 541 h 1261"/>
                  <a:gd name="T60" fmla="*/ 1134 w 2546"/>
                  <a:gd name="T61" fmla="*/ 549 h 1261"/>
                  <a:gd name="T62" fmla="*/ 1040 w 2546"/>
                  <a:gd name="T63" fmla="*/ 498 h 1261"/>
                  <a:gd name="T64" fmla="*/ 924 w 2546"/>
                  <a:gd name="T65" fmla="*/ 624 h 1261"/>
                  <a:gd name="T66" fmla="*/ 771 w 2546"/>
                  <a:gd name="T67" fmla="*/ 613 h 1261"/>
                  <a:gd name="T68" fmla="*/ 767 w 2546"/>
                  <a:gd name="T69" fmla="*/ 684 h 1261"/>
                  <a:gd name="T70" fmla="*/ 589 w 2546"/>
                  <a:gd name="T71" fmla="*/ 639 h 1261"/>
                  <a:gd name="T72" fmla="*/ 442 w 2546"/>
                  <a:gd name="T73" fmla="*/ 716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6" h="1261">
                    <a:moveTo>
                      <a:pt x="442" y="716"/>
                    </a:moveTo>
                    <a:lnTo>
                      <a:pt x="450" y="703"/>
                    </a:lnTo>
                    <a:lnTo>
                      <a:pt x="450" y="814"/>
                    </a:lnTo>
                    <a:lnTo>
                      <a:pt x="450" y="817"/>
                    </a:lnTo>
                    <a:lnTo>
                      <a:pt x="442" y="821"/>
                    </a:lnTo>
                    <a:lnTo>
                      <a:pt x="335" y="869"/>
                    </a:lnTo>
                    <a:lnTo>
                      <a:pt x="343" y="857"/>
                    </a:lnTo>
                    <a:lnTo>
                      <a:pt x="360" y="980"/>
                    </a:lnTo>
                    <a:lnTo>
                      <a:pt x="356" y="988"/>
                    </a:lnTo>
                    <a:lnTo>
                      <a:pt x="343" y="992"/>
                    </a:lnTo>
                    <a:lnTo>
                      <a:pt x="129" y="928"/>
                    </a:lnTo>
                    <a:lnTo>
                      <a:pt x="146" y="924"/>
                    </a:lnTo>
                    <a:lnTo>
                      <a:pt x="86" y="1048"/>
                    </a:lnTo>
                    <a:lnTo>
                      <a:pt x="86" y="1039"/>
                    </a:lnTo>
                    <a:lnTo>
                      <a:pt x="86" y="1151"/>
                    </a:lnTo>
                    <a:lnTo>
                      <a:pt x="82" y="1154"/>
                    </a:lnTo>
                    <a:lnTo>
                      <a:pt x="7" y="1261"/>
                    </a:lnTo>
                    <a:lnTo>
                      <a:pt x="0" y="1245"/>
                    </a:lnTo>
                    <a:lnTo>
                      <a:pt x="470" y="1229"/>
                    </a:lnTo>
                    <a:lnTo>
                      <a:pt x="458" y="1241"/>
                    </a:lnTo>
                    <a:lnTo>
                      <a:pt x="458" y="1151"/>
                    </a:lnTo>
                    <a:lnTo>
                      <a:pt x="463" y="1138"/>
                    </a:lnTo>
                    <a:lnTo>
                      <a:pt x="474" y="1138"/>
                    </a:lnTo>
                    <a:lnTo>
                      <a:pt x="596" y="1181"/>
                    </a:lnTo>
                    <a:lnTo>
                      <a:pt x="589" y="1181"/>
                    </a:lnTo>
                    <a:lnTo>
                      <a:pt x="2036" y="1031"/>
                    </a:lnTo>
                    <a:lnTo>
                      <a:pt x="2029" y="1031"/>
                    </a:lnTo>
                    <a:lnTo>
                      <a:pt x="2167" y="941"/>
                    </a:lnTo>
                    <a:lnTo>
                      <a:pt x="2301" y="817"/>
                    </a:lnTo>
                    <a:lnTo>
                      <a:pt x="2297" y="826"/>
                    </a:lnTo>
                    <a:lnTo>
                      <a:pt x="2297" y="782"/>
                    </a:lnTo>
                    <a:lnTo>
                      <a:pt x="2301" y="770"/>
                    </a:lnTo>
                    <a:lnTo>
                      <a:pt x="2546" y="573"/>
                    </a:lnTo>
                    <a:lnTo>
                      <a:pt x="2546" y="592"/>
                    </a:lnTo>
                    <a:lnTo>
                      <a:pt x="2456" y="549"/>
                    </a:lnTo>
                    <a:lnTo>
                      <a:pt x="2452" y="541"/>
                    </a:lnTo>
                    <a:lnTo>
                      <a:pt x="2329" y="343"/>
                    </a:lnTo>
                    <a:lnTo>
                      <a:pt x="2254" y="236"/>
                    </a:lnTo>
                    <a:lnTo>
                      <a:pt x="2163" y="129"/>
                    </a:lnTo>
                    <a:lnTo>
                      <a:pt x="2175" y="138"/>
                    </a:lnTo>
                    <a:lnTo>
                      <a:pt x="1976" y="165"/>
                    </a:lnTo>
                    <a:lnTo>
                      <a:pt x="1976" y="165"/>
                    </a:lnTo>
                    <a:lnTo>
                      <a:pt x="1747" y="165"/>
                    </a:lnTo>
                    <a:lnTo>
                      <a:pt x="1740" y="165"/>
                    </a:lnTo>
                    <a:lnTo>
                      <a:pt x="1601" y="58"/>
                    </a:lnTo>
                    <a:lnTo>
                      <a:pt x="1605" y="58"/>
                    </a:lnTo>
                    <a:lnTo>
                      <a:pt x="1440" y="15"/>
                    </a:lnTo>
                    <a:lnTo>
                      <a:pt x="1455" y="0"/>
                    </a:lnTo>
                    <a:lnTo>
                      <a:pt x="1515" y="150"/>
                    </a:lnTo>
                    <a:lnTo>
                      <a:pt x="1515" y="157"/>
                    </a:lnTo>
                    <a:lnTo>
                      <a:pt x="1511" y="165"/>
                    </a:lnTo>
                    <a:lnTo>
                      <a:pt x="1419" y="240"/>
                    </a:lnTo>
                    <a:lnTo>
                      <a:pt x="1412" y="245"/>
                    </a:lnTo>
                    <a:lnTo>
                      <a:pt x="1288" y="245"/>
                    </a:lnTo>
                    <a:lnTo>
                      <a:pt x="1301" y="232"/>
                    </a:lnTo>
                    <a:lnTo>
                      <a:pt x="1301" y="324"/>
                    </a:lnTo>
                    <a:lnTo>
                      <a:pt x="1297" y="331"/>
                    </a:lnTo>
                    <a:lnTo>
                      <a:pt x="1178" y="422"/>
                    </a:lnTo>
                    <a:lnTo>
                      <a:pt x="1181" y="418"/>
                    </a:lnTo>
                    <a:lnTo>
                      <a:pt x="1151" y="541"/>
                    </a:lnTo>
                    <a:lnTo>
                      <a:pt x="1142" y="549"/>
                    </a:lnTo>
                    <a:lnTo>
                      <a:pt x="1134" y="549"/>
                    </a:lnTo>
                    <a:lnTo>
                      <a:pt x="1027" y="502"/>
                    </a:lnTo>
                    <a:lnTo>
                      <a:pt x="1040" y="498"/>
                    </a:lnTo>
                    <a:lnTo>
                      <a:pt x="933" y="620"/>
                    </a:lnTo>
                    <a:lnTo>
                      <a:pt x="924" y="624"/>
                    </a:lnTo>
                    <a:lnTo>
                      <a:pt x="759" y="624"/>
                    </a:lnTo>
                    <a:lnTo>
                      <a:pt x="771" y="613"/>
                    </a:lnTo>
                    <a:lnTo>
                      <a:pt x="771" y="675"/>
                    </a:lnTo>
                    <a:lnTo>
                      <a:pt x="767" y="684"/>
                    </a:lnTo>
                    <a:lnTo>
                      <a:pt x="755" y="688"/>
                    </a:lnTo>
                    <a:lnTo>
                      <a:pt x="589" y="639"/>
                    </a:lnTo>
                    <a:lnTo>
                      <a:pt x="596" y="639"/>
                    </a:lnTo>
                    <a:lnTo>
                      <a:pt x="442" y="71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3" name="Freeform 249"/>
              <p:cNvSpPr>
                <a:spLocks/>
              </p:cNvSpPr>
              <p:nvPr/>
            </p:nvSpPr>
            <p:spPr bwMode="auto">
              <a:xfrm>
                <a:off x="3219" y="1983"/>
                <a:ext cx="645" cy="319"/>
              </a:xfrm>
              <a:custGeom>
                <a:avLst/>
                <a:gdLst>
                  <a:gd name="T0" fmla="*/ 605 w 2580"/>
                  <a:gd name="T1" fmla="*/ 624 h 1277"/>
                  <a:gd name="T2" fmla="*/ 759 w 2580"/>
                  <a:gd name="T3" fmla="*/ 683 h 1277"/>
                  <a:gd name="T4" fmla="*/ 764 w 2580"/>
                  <a:gd name="T5" fmla="*/ 612 h 1277"/>
                  <a:gd name="T6" fmla="*/ 937 w 2580"/>
                  <a:gd name="T7" fmla="*/ 608 h 1277"/>
                  <a:gd name="T8" fmla="*/ 1037 w 2580"/>
                  <a:gd name="T9" fmla="*/ 490 h 1277"/>
                  <a:gd name="T10" fmla="*/ 1048 w 2580"/>
                  <a:gd name="T11" fmla="*/ 490 h 1277"/>
                  <a:gd name="T12" fmla="*/ 1140 w 2580"/>
                  <a:gd name="T13" fmla="*/ 542 h 1277"/>
                  <a:gd name="T14" fmla="*/ 1175 w 2580"/>
                  <a:gd name="T15" fmla="*/ 415 h 1277"/>
                  <a:gd name="T16" fmla="*/ 1290 w 2580"/>
                  <a:gd name="T17" fmla="*/ 332 h 1277"/>
                  <a:gd name="T18" fmla="*/ 1294 w 2580"/>
                  <a:gd name="T19" fmla="*/ 229 h 1277"/>
                  <a:gd name="T20" fmla="*/ 1425 w 2580"/>
                  <a:gd name="T21" fmla="*/ 229 h 1277"/>
                  <a:gd name="T22" fmla="*/ 1507 w 2580"/>
                  <a:gd name="T23" fmla="*/ 154 h 1277"/>
                  <a:gd name="T24" fmla="*/ 1444 w 2580"/>
                  <a:gd name="T25" fmla="*/ 15 h 1277"/>
                  <a:gd name="T26" fmla="*/ 1447 w 2580"/>
                  <a:gd name="T27" fmla="*/ 4 h 1277"/>
                  <a:gd name="T28" fmla="*/ 1626 w 2580"/>
                  <a:gd name="T29" fmla="*/ 43 h 1277"/>
                  <a:gd name="T30" fmla="*/ 1768 w 2580"/>
                  <a:gd name="T31" fmla="*/ 154 h 1277"/>
                  <a:gd name="T32" fmla="*/ 1989 w 2580"/>
                  <a:gd name="T33" fmla="*/ 150 h 1277"/>
                  <a:gd name="T34" fmla="*/ 2184 w 2580"/>
                  <a:gd name="T35" fmla="*/ 122 h 1277"/>
                  <a:gd name="T36" fmla="*/ 2287 w 2580"/>
                  <a:gd name="T37" fmla="*/ 233 h 1277"/>
                  <a:gd name="T38" fmla="*/ 2484 w 2580"/>
                  <a:gd name="T39" fmla="*/ 537 h 1277"/>
                  <a:gd name="T40" fmla="*/ 2572 w 2580"/>
                  <a:gd name="T41" fmla="*/ 581 h 1277"/>
                  <a:gd name="T42" fmla="*/ 2576 w 2580"/>
                  <a:gd name="T43" fmla="*/ 600 h 1277"/>
                  <a:gd name="T44" fmla="*/ 2334 w 2580"/>
                  <a:gd name="T45" fmla="*/ 790 h 1277"/>
                  <a:gd name="T46" fmla="*/ 2330 w 2580"/>
                  <a:gd name="T47" fmla="*/ 846 h 1277"/>
                  <a:gd name="T48" fmla="*/ 2057 w 2580"/>
                  <a:gd name="T49" fmla="*/ 1059 h 1277"/>
                  <a:gd name="T50" fmla="*/ 605 w 2580"/>
                  <a:gd name="T51" fmla="*/ 1213 h 1277"/>
                  <a:gd name="T52" fmla="*/ 479 w 2580"/>
                  <a:gd name="T53" fmla="*/ 1166 h 1277"/>
                  <a:gd name="T54" fmla="*/ 495 w 2580"/>
                  <a:gd name="T55" fmla="*/ 1249 h 1277"/>
                  <a:gd name="T56" fmla="*/ 483 w 2580"/>
                  <a:gd name="T57" fmla="*/ 1260 h 1277"/>
                  <a:gd name="T58" fmla="*/ 5 w 2580"/>
                  <a:gd name="T59" fmla="*/ 1273 h 1277"/>
                  <a:gd name="T60" fmla="*/ 0 w 2580"/>
                  <a:gd name="T61" fmla="*/ 1257 h 1277"/>
                  <a:gd name="T62" fmla="*/ 76 w 2580"/>
                  <a:gd name="T63" fmla="*/ 1159 h 1277"/>
                  <a:gd name="T64" fmla="*/ 76 w 2580"/>
                  <a:gd name="T65" fmla="*/ 1043 h 1277"/>
                  <a:gd name="T66" fmla="*/ 142 w 2580"/>
                  <a:gd name="T67" fmla="*/ 917 h 1277"/>
                  <a:gd name="T68" fmla="*/ 365 w 2580"/>
                  <a:gd name="T69" fmla="*/ 977 h 1277"/>
                  <a:gd name="T70" fmla="*/ 333 w 2580"/>
                  <a:gd name="T71" fmla="*/ 865 h 1277"/>
                  <a:gd name="T72" fmla="*/ 341 w 2580"/>
                  <a:gd name="T73" fmla="*/ 853 h 1277"/>
                  <a:gd name="T74" fmla="*/ 440 w 2580"/>
                  <a:gd name="T75" fmla="*/ 822 h 1277"/>
                  <a:gd name="T76" fmla="*/ 448 w 2580"/>
                  <a:gd name="T77" fmla="*/ 70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0" h="1277">
                    <a:moveTo>
                      <a:pt x="598" y="624"/>
                    </a:moveTo>
                    <a:lnTo>
                      <a:pt x="605" y="624"/>
                    </a:lnTo>
                    <a:lnTo>
                      <a:pt x="776" y="671"/>
                    </a:lnTo>
                    <a:lnTo>
                      <a:pt x="759" y="683"/>
                    </a:lnTo>
                    <a:lnTo>
                      <a:pt x="759" y="621"/>
                    </a:lnTo>
                    <a:lnTo>
                      <a:pt x="764" y="612"/>
                    </a:lnTo>
                    <a:lnTo>
                      <a:pt x="772" y="608"/>
                    </a:lnTo>
                    <a:lnTo>
                      <a:pt x="937" y="608"/>
                    </a:lnTo>
                    <a:lnTo>
                      <a:pt x="930" y="612"/>
                    </a:lnTo>
                    <a:lnTo>
                      <a:pt x="1037" y="490"/>
                    </a:lnTo>
                    <a:lnTo>
                      <a:pt x="1040" y="486"/>
                    </a:lnTo>
                    <a:lnTo>
                      <a:pt x="1048" y="490"/>
                    </a:lnTo>
                    <a:lnTo>
                      <a:pt x="1155" y="533"/>
                    </a:lnTo>
                    <a:lnTo>
                      <a:pt x="1140" y="542"/>
                    </a:lnTo>
                    <a:lnTo>
                      <a:pt x="1171" y="418"/>
                    </a:lnTo>
                    <a:lnTo>
                      <a:pt x="1175" y="415"/>
                    </a:lnTo>
                    <a:lnTo>
                      <a:pt x="1297" y="319"/>
                    </a:lnTo>
                    <a:lnTo>
                      <a:pt x="1290" y="332"/>
                    </a:lnTo>
                    <a:lnTo>
                      <a:pt x="1290" y="240"/>
                    </a:lnTo>
                    <a:lnTo>
                      <a:pt x="1294" y="229"/>
                    </a:lnTo>
                    <a:lnTo>
                      <a:pt x="1301" y="229"/>
                    </a:lnTo>
                    <a:lnTo>
                      <a:pt x="1425" y="229"/>
                    </a:lnTo>
                    <a:lnTo>
                      <a:pt x="1417" y="229"/>
                    </a:lnTo>
                    <a:lnTo>
                      <a:pt x="1507" y="154"/>
                    </a:lnTo>
                    <a:lnTo>
                      <a:pt x="1507" y="165"/>
                    </a:lnTo>
                    <a:lnTo>
                      <a:pt x="1444" y="15"/>
                    </a:lnTo>
                    <a:lnTo>
                      <a:pt x="1444" y="8"/>
                    </a:lnTo>
                    <a:lnTo>
                      <a:pt x="1447" y="4"/>
                    </a:lnTo>
                    <a:lnTo>
                      <a:pt x="1460" y="0"/>
                    </a:lnTo>
                    <a:lnTo>
                      <a:pt x="1626" y="43"/>
                    </a:lnTo>
                    <a:lnTo>
                      <a:pt x="1629" y="47"/>
                    </a:lnTo>
                    <a:lnTo>
                      <a:pt x="1768" y="154"/>
                    </a:lnTo>
                    <a:lnTo>
                      <a:pt x="1760" y="150"/>
                    </a:lnTo>
                    <a:lnTo>
                      <a:pt x="1989" y="150"/>
                    </a:lnTo>
                    <a:lnTo>
                      <a:pt x="1986" y="150"/>
                    </a:lnTo>
                    <a:lnTo>
                      <a:pt x="2184" y="122"/>
                    </a:lnTo>
                    <a:lnTo>
                      <a:pt x="2195" y="126"/>
                    </a:lnTo>
                    <a:lnTo>
                      <a:pt x="2287" y="233"/>
                    </a:lnTo>
                    <a:lnTo>
                      <a:pt x="2362" y="339"/>
                    </a:lnTo>
                    <a:lnTo>
                      <a:pt x="2484" y="537"/>
                    </a:lnTo>
                    <a:lnTo>
                      <a:pt x="2480" y="533"/>
                    </a:lnTo>
                    <a:lnTo>
                      <a:pt x="2572" y="581"/>
                    </a:lnTo>
                    <a:lnTo>
                      <a:pt x="2580" y="589"/>
                    </a:lnTo>
                    <a:lnTo>
                      <a:pt x="2576" y="600"/>
                    </a:lnTo>
                    <a:lnTo>
                      <a:pt x="2330" y="799"/>
                    </a:lnTo>
                    <a:lnTo>
                      <a:pt x="2334" y="790"/>
                    </a:lnTo>
                    <a:lnTo>
                      <a:pt x="2334" y="834"/>
                    </a:lnTo>
                    <a:lnTo>
                      <a:pt x="2330" y="846"/>
                    </a:lnTo>
                    <a:lnTo>
                      <a:pt x="2192" y="968"/>
                    </a:lnTo>
                    <a:lnTo>
                      <a:pt x="2057" y="1059"/>
                    </a:lnTo>
                    <a:lnTo>
                      <a:pt x="2049" y="1059"/>
                    </a:lnTo>
                    <a:lnTo>
                      <a:pt x="605" y="1213"/>
                    </a:lnTo>
                    <a:lnTo>
                      <a:pt x="602" y="1213"/>
                    </a:lnTo>
                    <a:lnTo>
                      <a:pt x="479" y="1166"/>
                    </a:lnTo>
                    <a:lnTo>
                      <a:pt x="495" y="1159"/>
                    </a:lnTo>
                    <a:lnTo>
                      <a:pt x="495" y="1249"/>
                    </a:lnTo>
                    <a:lnTo>
                      <a:pt x="491" y="1257"/>
                    </a:lnTo>
                    <a:lnTo>
                      <a:pt x="483" y="1260"/>
                    </a:lnTo>
                    <a:lnTo>
                      <a:pt x="13" y="1277"/>
                    </a:lnTo>
                    <a:lnTo>
                      <a:pt x="5" y="1273"/>
                    </a:lnTo>
                    <a:lnTo>
                      <a:pt x="0" y="1269"/>
                    </a:lnTo>
                    <a:lnTo>
                      <a:pt x="0" y="1257"/>
                    </a:lnTo>
                    <a:lnTo>
                      <a:pt x="76" y="1150"/>
                    </a:lnTo>
                    <a:lnTo>
                      <a:pt x="76" y="1159"/>
                    </a:lnTo>
                    <a:lnTo>
                      <a:pt x="76" y="1047"/>
                    </a:lnTo>
                    <a:lnTo>
                      <a:pt x="76" y="1043"/>
                    </a:lnTo>
                    <a:lnTo>
                      <a:pt x="139" y="921"/>
                    </a:lnTo>
                    <a:lnTo>
                      <a:pt x="142" y="917"/>
                    </a:lnTo>
                    <a:lnTo>
                      <a:pt x="151" y="917"/>
                    </a:lnTo>
                    <a:lnTo>
                      <a:pt x="365" y="977"/>
                    </a:lnTo>
                    <a:lnTo>
                      <a:pt x="348" y="988"/>
                    </a:lnTo>
                    <a:lnTo>
                      <a:pt x="333" y="865"/>
                    </a:lnTo>
                    <a:lnTo>
                      <a:pt x="337" y="861"/>
                    </a:lnTo>
                    <a:lnTo>
                      <a:pt x="341" y="853"/>
                    </a:lnTo>
                    <a:lnTo>
                      <a:pt x="448" y="810"/>
                    </a:lnTo>
                    <a:lnTo>
                      <a:pt x="440" y="822"/>
                    </a:lnTo>
                    <a:lnTo>
                      <a:pt x="440" y="711"/>
                    </a:lnTo>
                    <a:lnTo>
                      <a:pt x="448" y="703"/>
                    </a:lnTo>
                    <a:lnTo>
                      <a:pt x="598" y="62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4" name="Freeform 250"/>
              <p:cNvSpPr>
                <a:spLocks/>
              </p:cNvSpPr>
              <p:nvPr/>
            </p:nvSpPr>
            <p:spPr bwMode="auto">
              <a:xfrm>
                <a:off x="3222" y="1986"/>
                <a:ext cx="639" cy="313"/>
              </a:xfrm>
              <a:custGeom>
                <a:avLst/>
                <a:gdLst>
                  <a:gd name="T0" fmla="*/ 439 w 2554"/>
                  <a:gd name="T1" fmla="*/ 700 h 1253"/>
                  <a:gd name="T2" fmla="*/ 439 w 2554"/>
                  <a:gd name="T3" fmla="*/ 811 h 1253"/>
                  <a:gd name="T4" fmla="*/ 332 w 2554"/>
                  <a:gd name="T5" fmla="*/ 854 h 1253"/>
                  <a:gd name="T6" fmla="*/ 347 w 2554"/>
                  <a:gd name="T7" fmla="*/ 977 h 1253"/>
                  <a:gd name="T8" fmla="*/ 135 w 2554"/>
                  <a:gd name="T9" fmla="*/ 917 h 1253"/>
                  <a:gd name="T10" fmla="*/ 75 w 2554"/>
                  <a:gd name="T11" fmla="*/ 1036 h 1253"/>
                  <a:gd name="T12" fmla="*/ 75 w 2554"/>
                  <a:gd name="T13" fmla="*/ 1148 h 1253"/>
                  <a:gd name="T14" fmla="*/ 0 w 2554"/>
                  <a:gd name="T15" fmla="*/ 1253 h 1253"/>
                  <a:gd name="T16" fmla="*/ 470 w 2554"/>
                  <a:gd name="T17" fmla="*/ 1238 h 1253"/>
                  <a:gd name="T18" fmla="*/ 470 w 2554"/>
                  <a:gd name="T19" fmla="*/ 1148 h 1253"/>
                  <a:gd name="T20" fmla="*/ 592 w 2554"/>
                  <a:gd name="T21" fmla="*/ 1191 h 1253"/>
                  <a:gd name="T22" fmla="*/ 2036 w 2554"/>
                  <a:gd name="T23" fmla="*/ 1036 h 1253"/>
                  <a:gd name="T24" fmla="*/ 2171 w 2554"/>
                  <a:gd name="T25" fmla="*/ 945 h 1253"/>
                  <a:gd name="T26" fmla="*/ 2310 w 2554"/>
                  <a:gd name="T27" fmla="*/ 823 h 1253"/>
                  <a:gd name="T28" fmla="*/ 2310 w 2554"/>
                  <a:gd name="T29" fmla="*/ 779 h 1253"/>
                  <a:gd name="T30" fmla="*/ 2554 w 2554"/>
                  <a:gd name="T31" fmla="*/ 582 h 1253"/>
                  <a:gd name="T32" fmla="*/ 2464 w 2554"/>
                  <a:gd name="T33" fmla="*/ 535 h 1253"/>
                  <a:gd name="T34" fmla="*/ 2341 w 2554"/>
                  <a:gd name="T35" fmla="*/ 336 h 1253"/>
                  <a:gd name="T36" fmla="*/ 2265 w 2554"/>
                  <a:gd name="T37" fmla="*/ 229 h 1253"/>
                  <a:gd name="T38" fmla="*/ 2171 w 2554"/>
                  <a:gd name="T39" fmla="*/ 122 h 1253"/>
                  <a:gd name="T40" fmla="*/ 1976 w 2554"/>
                  <a:gd name="T41" fmla="*/ 150 h 1253"/>
                  <a:gd name="T42" fmla="*/ 1747 w 2554"/>
                  <a:gd name="T43" fmla="*/ 150 h 1253"/>
                  <a:gd name="T44" fmla="*/ 1609 w 2554"/>
                  <a:gd name="T45" fmla="*/ 44 h 1253"/>
                  <a:gd name="T46" fmla="*/ 1443 w 2554"/>
                  <a:gd name="T47" fmla="*/ 0 h 1253"/>
                  <a:gd name="T48" fmla="*/ 1502 w 2554"/>
                  <a:gd name="T49" fmla="*/ 150 h 1253"/>
                  <a:gd name="T50" fmla="*/ 1412 w 2554"/>
                  <a:gd name="T51" fmla="*/ 229 h 1253"/>
                  <a:gd name="T52" fmla="*/ 1288 w 2554"/>
                  <a:gd name="T53" fmla="*/ 229 h 1253"/>
                  <a:gd name="T54" fmla="*/ 1288 w 2554"/>
                  <a:gd name="T55" fmla="*/ 321 h 1253"/>
                  <a:gd name="T56" fmla="*/ 1170 w 2554"/>
                  <a:gd name="T57" fmla="*/ 411 h 1253"/>
                  <a:gd name="T58" fmla="*/ 1138 w 2554"/>
                  <a:gd name="T59" fmla="*/ 535 h 1253"/>
                  <a:gd name="T60" fmla="*/ 1031 w 2554"/>
                  <a:gd name="T61" fmla="*/ 486 h 1253"/>
                  <a:gd name="T62" fmla="*/ 924 w 2554"/>
                  <a:gd name="T63" fmla="*/ 610 h 1253"/>
                  <a:gd name="T64" fmla="*/ 759 w 2554"/>
                  <a:gd name="T65" fmla="*/ 610 h 1253"/>
                  <a:gd name="T66" fmla="*/ 759 w 2554"/>
                  <a:gd name="T67" fmla="*/ 672 h 1253"/>
                  <a:gd name="T68" fmla="*/ 592 w 2554"/>
                  <a:gd name="T69" fmla="*/ 625 h 1253"/>
                  <a:gd name="T70" fmla="*/ 439 w 2554"/>
                  <a:gd name="T71" fmla="*/ 70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54" h="1253">
                    <a:moveTo>
                      <a:pt x="439" y="700"/>
                    </a:moveTo>
                    <a:lnTo>
                      <a:pt x="439" y="811"/>
                    </a:lnTo>
                    <a:lnTo>
                      <a:pt x="332" y="854"/>
                    </a:lnTo>
                    <a:lnTo>
                      <a:pt x="347" y="977"/>
                    </a:lnTo>
                    <a:lnTo>
                      <a:pt x="135" y="917"/>
                    </a:lnTo>
                    <a:lnTo>
                      <a:pt x="75" y="1036"/>
                    </a:lnTo>
                    <a:lnTo>
                      <a:pt x="75" y="1148"/>
                    </a:lnTo>
                    <a:lnTo>
                      <a:pt x="0" y="1253"/>
                    </a:lnTo>
                    <a:lnTo>
                      <a:pt x="470" y="1238"/>
                    </a:lnTo>
                    <a:lnTo>
                      <a:pt x="470" y="1148"/>
                    </a:lnTo>
                    <a:lnTo>
                      <a:pt x="592" y="1191"/>
                    </a:lnTo>
                    <a:lnTo>
                      <a:pt x="2036" y="1036"/>
                    </a:lnTo>
                    <a:lnTo>
                      <a:pt x="2171" y="945"/>
                    </a:lnTo>
                    <a:lnTo>
                      <a:pt x="2310" y="823"/>
                    </a:lnTo>
                    <a:lnTo>
                      <a:pt x="2310" y="779"/>
                    </a:lnTo>
                    <a:lnTo>
                      <a:pt x="2554" y="582"/>
                    </a:lnTo>
                    <a:lnTo>
                      <a:pt x="2464" y="535"/>
                    </a:lnTo>
                    <a:lnTo>
                      <a:pt x="2341" y="336"/>
                    </a:lnTo>
                    <a:lnTo>
                      <a:pt x="2265" y="229"/>
                    </a:lnTo>
                    <a:lnTo>
                      <a:pt x="2171" y="122"/>
                    </a:lnTo>
                    <a:lnTo>
                      <a:pt x="1976" y="150"/>
                    </a:lnTo>
                    <a:lnTo>
                      <a:pt x="1747" y="150"/>
                    </a:lnTo>
                    <a:lnTo>
                      <a:pt x="1609" y="44"/>
                    </a:lnTo>
                    <a:lnTo>
                      <a:pt x="1443" y="0"/>
                    </a:lnTo>
                    <a:lnTo>
                      <a:pt x="1502" y="150"/>
                    </a:lnTo>
                    <a:lnTo>
                      <a:pt x="1412" y="229"/>
                    </a:lnTo>
                    <a:lnTo>
                      <a:pt x="1288" y="229"/>
                    </a:lnTo>
                    <a:lnTo>
                      <a:pt x="1288" y="321"/>
                    </a:lnTo>
                    <a:lnTo>
                      <a:pt x="1170" y="411"/>
                    </a:lnTo>
                    <a:lnTo>
                      <a:pt x="1138" y="535"/>
                    </a:lnTo>
                    <a:lnTo>
                      <a:pt x="1031" y="486"/>
                    </a:lnTo>
                    <a:lnTo>
                      <a:pt x="924" y="610"/>
                    </a:lnTo>
                    <a:lnTo>
                      <a:pt x="759" y="610"/>
                    </a:lnTo>
                    <a:lnTo>
                      <a:pt x="759" y="672"/>
                    </a:lnTo>
                    <a:lnTo>
                      <a:pt x="592" y="625"/>
                    </a:lnTo>
                    <a:lnTo>
                      <a:pt x="439" y="70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5" name="Freeform 251"/>
              <p:cNvSpPr>
                <a:spLocks noEditPoints="1"/>
              </p:cNvSpPr>
              <p:nvPr/>
            </p:nvSpPr>
            <p:spPr bwMode="auto">
              <a:xfrm>
                <a:off x="3219" y="1983"/>
                <a:ext cx="645" cy="319"/>
              </a:xfrm>
              <a:custGeom>
                <a:avLst/>
                <a:gdLst>
                  <a:gd name="T0" fmla="*/ 463 w 2580"/>
                  <a:gd name="T1" fmla="*/ 822 h 1277"/>
                  <a:gd name="T2" fmla="*/ 348 w 2580"/>
                  <a:gd name="T3" fmla="*/ 877 h 1277"/>
                  <a:gd name="T4" fmla="*/ 369 w 2580"/>
                  <a:gd name="T5" fmla="*/ 996 h 1277"/>
                  <a:gd name="T6" fmla="*/ 159 w 2580"/>
                  <a:gd name="T7" fmla="*/ 932 h 1277"/>
                  <a:gd name="T8" fmla="*/ 99 w 2580"/>
                  <a:gd name="T9" fmla="*/ 1159 h 1277"/>
                  <a:gd name="T10" fmla="*/ 13 w 2580"/>
                  <a:gd name="T11" fmla="*/ 1253 h 1277"/>
                  <a:gd name="T12" fmla="*/ 471 w 2580"/>
                  <a:gd name="T13" fmla="*/ 1159 h 1277"/>
                  <a:gd name="T14" fmla="*/ 609 w 2580"/>
                  <a:gd name="T15" fmla="*/ 1189 h 1277"/>
                  <a:gd name="T16" fmla="*/ 2042 w 2580"/>
                  <a:gd name="T17" fmla="*/ 1039 h 1277"/>
                  <a:gd name="T18" fmla="*/ 2310 w 2580"/>
                  <a:gd name="T19" fmla="*/ 834 h 1277"/>
                  <a:gd name="T20" fmla="*/ 2559 w 2580"/>
                  <a:gd name="T21" fmla="*/ 581 h 1277"/>
                  <a:gd name="T22" fmla="*/ 2465 w 2580"/>
                  <a:gd name="T23" fmla="*/ 549 h 1277"/>
                  <a:gd name="T24" fmla="*/ 2176 w 2580"/>
                  <a:gd name="T25" fmla="*/ 137 h 1277"/>
                  <a:gd name="T26" fmla="*/ 1760 w 2580"/>
                  <a:gd name="T27" fmla="*/ 173 h 1277"/>
                  <a:gd name="T28" fmla="*/ 1618 w 2580"/>
                  <a:gd name="T29" fmla="*/ 66 h 1277"/>
                  <a:gd name="T30" fmla="*/ 1528 w 2580"/>
                  <a:gd name="T31" fmla="*/ 158 h 1277"/>
                  <a:gd name="T32" fmla="*/ 1432 w 2580"/>
                  <a:gd name="T33" fmla="*/ 248 h 1277"/>
                  <a:gd name="T34" fmla="*/ 1314 w 2580"/>
                  <a:gd name="T35" fmla="*/ 240 h 1277"/>
                  <a:gd name="T36" fmla="*/ 1191 w 2580"/>
                  <a:gd name="T37" fmla="*/ 430 h 1277"/>
                  <a:gd name="T38" fmla="*/ 1155 w 2580"/>
                  <a:gd name="T39" fmla="*/ 557 h 1277"/>
                  <a:gd name="T40" fmla="*/ 1053 w 2580"/>
                  <a:gd name="T41" fmla="*/ 506 h 1277"/>
                  <a:gd name="T42" fmla="*/ 772 w 2580"/>
                  <a:gd name="T43" fmla="*/ 632 h 1277"/>
                  <a:gd name="T44" fmla="*/ 780 w 2580"/>
                  <a:gd name="T45" fmla="*/ 692 h 1277"/>
                  <a:gd name="T46" fmla="*/ 609 w 2580"/>
                  <a:gd name="T47" fmla="*/ 647 h 1277"/>
                  <a:gd name="T48" fmla="*/ 605 w 2580"/>
                  <a:gd name="T49" fmla="*/ 624 h 1277"/>
                  <a:gd name="T50" fmla="*/ 759 w 2580"/>
                  <a:gd name="T51" fmla="*/ 621 h 1277"/>
                  <a:gd name="T52" fmla="*/ 937 w 2580"/>
                  <a:gd name="T53" fmla="*/ 608 h 1277"/>
                  <a:gd name="T54" fmla="*/ 1040 w 2580"/>
                  <a:gd name="T55" fmla="*/ 486 h 1277"/>
                  <a:gd name="T56" fmla="*/ 1140 w 2580"/>
                  <a:gd name="T57" fmla="*/ 542 h 1277"/>
                  <a:gd name="T58" fmla="*/ 1297 w 2580"/>
                  <a:gd name="T59" fmla="*/ 319 h 1277"/>
                  <a:gd name="T60" fmla="*/ 1294 w 2580"/>
                  <a:gd name="T61" fmla="*/ 229 h 1277"/>
                  <a:gd name="T62" fmla="*/ 1417 w 2580"/>
                  <a:gd name="T63" fmla="*/ 229 h 1277"/>
                  <a:gd name="T64" fmla="*/ 1444 w 2580"/>
                  <a:gd name="T65" fmla="*/ 15 h 1277"/>
                  <a:gd name="T66" fmla="*/ 1460 w 2580"/>
                  <a:gd name="T67" fmla="*/ 0 h 1277"/>
                  <a:gd name="T68" fmla="*/ 1768 w 2580"/>
                  <a:gd name="T69" fmla="*/ 154 h 1277"/>
                  <a:gd name="T70" fmla="*/ 1986 w 2580"/>
                  <a:gd name="T71" fmla="*/ 150 h 1277"/>
                  <a:gd name="T72" fmla="*/ 2287 w 2580"/>
                  <a:gd name="T73" fmla="*/ 233 h 1277"/>
                  <a:gd name="T74" fmla="*/ 2480 w 2580"/>
                  <a:gd name="T75" fmla="*/ 533 h 1277"/>
                  <a:gd name="T76" fmla="*/ 2576 w 2580"/>
                  <a:gd name="T77" fmla="*/ 600 h 1277"/>
                  <a:gd name="T78" fmla="*/ 2334 w 2580"/>
                  <a:gd name="T79" fmla="*/ 834 h 1277"/>
                  <a:gd name="T80" fmla="*/ 2057 w 2580"/>
                  <a:gd name="T81" fmla="*/ 1059 h 1277"/>
                  <a:gd name="T82" fmla="*/ 602 w 2580"/>
                  <a:gd name="T83" fmla="*/ 1213 h 1277"/>
                  <a:gd name="T84" fmla="*/ 495 w 2580"/>
                  <a:gd name="T85" fmla="*/ 1249 h 1277"/>
                  <a:gd name="T86" fmla="*/ 13 w 2580"/>
                  <a:gd name="T87" fmla="*/ 1277 h 1277"/>
                  <a:gd name="T88" fmla="*/ 0 w 2580"/>
                  <a:gd name="T89" fmla="*/ 1257 h 1277"/>
                  <a:gd name="T90" fmla="*/ 76 w 2580"/>
                  <a:gd name="T91" fmla="*/ 1047 h 1277"/>
                  <a:gd name="T92" fmla="*/ 142 w 2580"/>
                  <a:gd name="T93" fmla="*/ 917 h 1277"/>
                  <a:gd name="T94" fmla="*/ 348 w 2580"/>
                  <a:gd name="T95" fmla="*/ 988 h 1277"/>
                  <a:gd name="T96" fmla="*/ 341 w 2580"/>
                  <a:gd name="T97" fmla="*/ 853 h 1277"/>
                  <a:gd name="T98" fmla="*/ 440 w 2580"/>
                  <a:gd name="T99" fmla="*/ 711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0" h="1277">
                    <a:moveTo>
                      <a:pt x="455" y="724"/>
                    </a:moveTo>
                    <a:lnTo>
                      <a:pt x="463" y="711"/>
                    </a:lnTo>
                    <a:lnTo>
                      <a:pt x="463" y="822"/>
                    </a:lnTo>
                    <a:lnTo>
                      <a:pt x="463" y="825"/>
                    </a:lnTo>
                    <a:lnTo>
                      <a:pt x="455" y="829"/>
                    </a:lnTo>
                    <a:lnTo>
                      <a:pt x="348" y="877"/>
                    </a:lnTo>
                    <a:lnTo>
                      <a:pt x="356" y="865"/>
                    </a:lnTo>
                    <a:lnTo>
                      <a:pt x="373" y="988"/>
                    </a:lnTo>
                    <a:lnTo>
                      <a:pt x="369" y="996"/>
                    </a:lnTo>
                    <a:lnTo>
                      <a:pt x="356" y="1000"/>
                    </a:lnTo>
                    <a:lnTo>
                      <a:pt x="142" y="936"/>
                    </a:lnTo>
                    <a:lnTo>
                      <a:pt x="159" y="932"/>
                    </a:lnTo>
                    <a:lnTo>
                      <a:pt x="99" y="1056"/>
                    </a:lnTo>
                    <a:lnTo>
                      <a:pt x="99" y="1047"/>
                    </a:lnTo>
                    <a:lnTo>
                      <a:pt x="99" y="1159"/>
                    </a:lnTo>
                    <a:lnTo>
                      <a:pt x="95" y="1162"/>
                    </a:lnTo>
                    <a:lnTo>
                      <a:pt x="20" y="1269"/>
                    </a:lnTo>
                    <a:lnTo>
                      <a:pt x="13" y="1253"/>
                    </a:lnTo>
                    <a:lnTo>
                      <a:pt x="483" y="1237"/>
                    </a:lnTo>
                    <a:lnTo>
                      <a:pt x="471" y="1249"/>
                    </a:lnTo>
                    <a:lnTo>
                      <a:pt x="471" y="1159"/>
                    </a:lnTo>
                    <a:lnTo>
                      <a:pt x="476" y="1146"/>
                    </a:lnTo>
                    <a:lnTo>
                      <a:pt x="487" y="1146"/>
                    </a:lnTo>
                    <a:lnTo>
                      <a:pt x="609" y="1189"/>
                    </a:lnTo>
                    <a:lnTo>
                      <a:pt x="602" y="1189"/>
                    </a:lnTo>
                    <a:lnTo>
                      <a:pt x="2049" y="1039"/>
                    </a:lnTo>
                    <a:lnTo>
                      <a:pt x="2042" y="1039"/>
                    </a:lnTo>
                    <a:lnTo>
                      <a:pt x="2180" y="949"/>
                    </a:lnTo>
                    <a:lnTo>
                      <a:pt x="2314" y="825"/>
                    </a:lnTo>
                    <a:lnTo>
                      <a:pt x="2310" y="834"/>
                    </a:lnTo>
                    <a:lnTo>
                      <a:pt x="2310" y="790"/>
                    </a:lnTo>
                    <a:lnTo>
                      <a:pt x="2314" y="778"/>
                    </a:lnTo>
                    <a:lnTo>
                      <a:pt x="2559" y="581"/>
                    </a:lnTo>
                    <a:lnTo>
                      <a:pt x="2559" y="600"/>
                    </a:lnTo>
                    <a:lnTo>
                      <a:pt x="2469" y="557"/>
                    </a:lnTo>
                    <a:lnTo>
                      <a:pt x="2465" y="549"/>
                    </a:lnTo>
                    <a:lnTo>
                      <a:pt x="2342" y="351"/>
                    </a:lnTo>
                    <a:lnTo>
                      <a:pt x="2267" y="244"/>
                    </a:lnTo>
                    <a:lnTo>
                      <a:pt x="2176" y="137"/>
                    </a:lnTo>
                    <a:lnTo>
                      <a:pt x="2188" y="146"/>
                    </a:lnTo>
                    <a:lnTo>
                      <a:pt x="1989" y="173"/>
                    </a:lnTo>
                    <a:lnTo>
                      <a:pt x="1760" y="173"/>
                    </a:lnTo>
                    <a:lnTo>
                      <a:pt x="1753" y="173"/>
                    </a:lnTo>
                    <a:lnTo>
                      <a:pt x="1614" y="66"/>
                    </a:lnTo>
                    <a:lnTo>
                      <a:pt x="1618" y="66"/>
                    </a:lnTo>
                    <a:lnTo>
                      <a:pt x="1453" y="23"/>
                    </a:lnTo>
                    <a:lnTo>
                      <a:pt x="1468" y="8"/>
                    </a:lnTo>
                    <a:lnTo>
                      <a:pt x="1528" y="158"/>
                    </a:lnTo>
                    <a:lnTo>
                      <a:pt x="1528" y="165"/>
                    </a:lnTo>
                    <a:lnTo>
                      <a:pt x="1524" y="173"/>
                    </a:lnTo>
                    <a:lnTo>
                      <a:pt x="1432" y="248"/>
                    </a:lnTo>
                    <a:lnTo>
                      <a:pt x="1425" y="253"/>
                    </a:lnTo>
                    <a:lnTo>
                      <a:pt x="1301" y="253"/>
                    </a:lnTo>
                    <a:lnTo>
                      <a:pt x="1314" y="240"/>
                    </a:lnTo>
                    <a:lnTo>
                      <a:pt x="1314" y="332"/>
                    </a:lnTo>
                    <a:lnTo>
                      <a:pt x="1310" y="339"/>
                    </a:lnTo>
                    <a:lnTo>
                      <a:pt x="1191" y="430"/>
                    </a:lnTo>
                    <a:lnTo>
                      <a:pt x="1194" y="426"/>
                    </a:lnTo>
                    <a:lnTo>
                      <a:pt x="1164" y="549"/>
                    </a:lnTo>
                    <a:lnTo>
                      <a:pt x="1155" y="557"/>
                    </a:lnTo>
                    <a:lnTo>
                      <a:pt x="1147" y="557"/>
                    </a:lnTo>
                    <a:lnTo>
                      <a:pt x="1040" y="510"/>
                    </a:lnTo>
                    <a:lnTo>
                      <a:pt x="1053" y="506"/>
                    </a:lnTo>
                    <a:lnTo>
                      <a:pt x="946" y="628"/>
                    </a:lnTo>
                    <a:lnTo>
                      <a:pt x="937" y="632"/>
                    </a:lnTo>
                    <a:lnTo>
                      <a:pt x="772" y="632"/>
                    </a:lnTo>
                    <a:lnTo>
                      <a:pt x="784" y="621"/>
                    </a:lnTo>
                    <a:lnTo>
                      <a:pt x="784" y="683"/>
                    </a:lnTo>
                    <a:lnTo>
                      <a:pt x="780" y="692"/>
                    </a:lnTo>
                    <a:lnTo>
                      <a:pt x="768" y="696"/>
                    </a:lnTo>
                    <a:lnTo>
                      <a:pt x="602" y="647"/>
                    </a:lnTo>
                    <a:lnTo>
                      <a:pt x="609" y="647"/>
                    </a:lnTo>
                    <a:lnTo>
                      <a:pt x="455" y="724"/>
                    </a:lnTo>
                    <a:close/>
                    <a:moveTo>
                      <a:pt x="598" y="624"/>
                    </a:moveTo>
                    <a:lnTo>
                      <a:pt x="605" y="624"/>
                    </a:lnTo>
                    <a:lnTo>
                      <a:pt x="776" y="671"/>
                    </a:lnTo>
                    <a:lnTo>
                      <a:pt x="759" y="683"/>
                    </a:lnTo>
                    <a:lnTo>
                      <a:pt x="759" y="621"/>
                    </a:lnTo>
                    <a:lnTo>
                      <a:pt x="764" y="612"/>
                    </a:lnTo>
                    <a:lnTo>
                      <a:pt x="772" y="608"/>
                    </a:lnTo>
                    <a:lnTo>
                      <a:pt x="937" y="608"/>
                    </a:lnTo>
                    <a:lnTo>
                      <a:pt x="930" y="612"/>
                    </a:lnTo>
                    <a:lnTo>
                      <a:pt x="1037" y="490"/>
                    </a:lnTo>
                    <a:lnTo>
                      <a:pt x="1040" y="486"/>
                    </a:lnTo>
                    <a:lnTo>
                      <a:pt x="1048" y="490"/>
                    </a:lnTo>
                    <a:lnTo>
                      <a:pt x="1155" y="533"/>
                    </a:lnTo>
                    <a:lnTo>
                      <a:pt x="1140" y="542"/>
                    </a:lnTo>
                    <a:lnTo>
                      <a:pt x="1171" y="418"/>
                    </a:lnTo>
                    <a:lnTo>
                      <a:pt x="1175" y="415"/>
                    </a:lnTo>
                    <a:lnTo>
                      <a:pt x="1297" y="319"/>
                    </a:lnTo>
                    <a:lnTo>
                      <a:pt x="1290" y="332"/>
                    </a:lnTo>
                    <a:lnTo>
                      <a:pt x="1290" y="240"/>
                    </a:lnTo>
                    <a:lnTo>
                      <a:pt x="1294" y="229"/>
                    </a:lnTo>
                    <a:lnTo>
                      <a:pt x="1301" y="229"/>
                    </a:lnTo>
                    <a:lnTo>
                      <a:pt x="1425" y="229"/>
                    </a:lnTo>
                    <a:lnTo>
                      <a:pt x="1417" y="229"/>
                    </a:lnTo>
                    <a:lnTo>
                      <a:pt x="1507" y="154"/>
                    </a:lnTo>
                    <a:lnTo>
                      <a:pt x="1507" y="165"/>
                    </a:lnTo>
                    <a:lnTo>
                      <a:pt x="1444" y="15"/>
                    </a:lnTo>
                    <a:lnTo>
                      <a:pt x="1444" y="8"/>
                    </a:lnTo>
                    <a:lnTo>
                      <a:pt x="1447" y="4"/>
                    </a:lnTo>
                    <a:lnTo>
                      <a:pt x="1460" y="0"/>
                    </a:lnTo>
                    <a:lnTo>
                      <a:pt x="1626" y="43"/>
                    </a:lnTo>
                    <a:lnTo>
                      <a:pt x="1629" y="47"/>
                    </a:lnTo>
                    <a:lnTo>
                      <a:pt x="1768" y="154"/>
                    </a:lnTo>
                    <a:lnTo>
                      <a:pt x="1760" y="150"/>
                    </a:lnTo>
                    <a:lnTo>
                      <a:pt x="1989" y="150"/>
                    </a:lnTo>
                    <a:lnTo>
                      <a:pt x="1986" y="150"/>
                    </a:lnTo>
                    <a:lnTo>
                      <a:pt x="2184" y="122"/>
                    </a:lnTo>
                    <a:lnTo>
                      <a:pt x="2195" y="126"/>
                    </a:lnTo>
                    <a:lnTo>
                      <a:pt x="2287" y="233"/>
                    </a:lnTo>
                    <a:lnTo>
                      <a:pt x="2362" y="339"/>
                    </a:lnTo>
                    <a:lnTo>
                      <a:pt x="2484" y="537"/>
                    </a:lnTo>
                    <a:lnTo>
                      <a:pt x="2480" y="533"/>
                    </a:lnTo>
                    <a:lnTo>
                      <a:pt x="2572" y="581"/>
                    </a:lnTo>
                    <a:lnTo>
                      <a:pt x="2580" y="589"/>
                    </a:lnTo>
                    <a:lnTo>
                      <a:pt x="2576" y="600"/>
                    </a:lnTo>
                    <a:lnTo>
                      <a:pt x="2330" y="799"/>
                    </a:lnTo>
                    <a:lnTo>
                      <a:pt x="2334" y="790"/>
                    </a:lnTo>
                    <a:lnTo>
                      <a:pt x="2334" y="834"/>
                    </a:lnTo>
                    <a:lnTo>
                      <a:pt x="2330" y="846"/>
                    </a:lnTo>
                    <a:lnTo>
                      <a:pt x="2192" y="968"/>
                    </a:lnTo>
                    <a:lnTo>
                      <a:pt x="2057" y="1059"/>
                    </a:lnTo>
                    <a:lnTo>
                      <a:pt x="2049" y="1059"/>
                    </a:lnTo>
                    <a:lnTo>
                      <a:pt x="605" y="1213"/>
                    </a:lnTo>
                    <a:lnTo>
                      <a:pt x="602" y="1213"/>
                    </a:lnTo>
                    <a:lnTo>
                      <a:pt x="479" y="1166"/>
                    </a:lnTo>
                    <a:lnTo>
                      <a:pt x="495" y="1159"/>
                    </a:lnTo>
                    <a:lnTo>
                      <a:pt x="495" y="1249"/>
                    </a:lnTo>
                    <a:lnTo>
                      <a:pt x="491" y="1257"/>
                    </a:lnTo>
                    <a:lnTo>
                      <a:pt x="483" y="1260"/>
                    </a:lnTo>
                    <a:lnTo>
                      <a:pt x="13" y="1277"/>
                    </a:lnTo>
                    <a:lnTo>
                      <a:pt x="5" y="1273"/>
                    </a:lnTo>
                    <a:lnTo>
                      <a:pt x="0" y="1269"/>
                    </a:lnTo>
                    <a:lnTo>
                      <a:pt x="0" y="1257"/>
                    </a:lnTo>
                    <a:lnTo>
                      <a:pt x="76" y="1150"/>
                    </a:lnTo>
                    <a:lnTo>
                      <a:pt x="76" y="1159"/>
                    </a:lnTo>
                    <a:lnTo>
                      <a:pt x="76" y="1047"/>
                    </a:lnTo>
                    <a:lnTo>
                      <a:pt x="76" y="1043"/>
                    </a:lnTo>
                    <a:lnTo>
                      <a:pt x="139" y="921"/>
                    </a:lnTo>
                    <a:lnTo>
                      <a:pt x="142" y="917"/>
                    </a:lnTo>
                    <a:lnTo>
                      <a:pt x="151" y="917"/>
                    </a:lnTo>
                    <a:lnTo>
                      <a:pt x="365" y="977"/>
                    </a:lnTo>
                    <a:lnTo>
                      <a:pt x="348" y="988"/>
                    </a:lnTo>
                    <a:lnTo>
                      <a:pt x="333" y="865"/>
                    </a:lnTo>
                    <a:lnTo>
                      <a:pt x="337" y="861"/>
                    </a:lnTo>
                    <a:lnTo>
                      <a:pt x="341" y="853"/>
                    </a:lnTo>
                    <a:lnTo>
                      <a:pt x="448" y="810"/>
                    </a:lnTo>
                    <a:lnTo>
                      <a:pt x="440" y="822"/>
                    </a:lnTo>
                    <a:lnTo>
                      <a:pt x="440" y="711"/>
                    </a:lnTo>
                    <a:lnTo>
                      <a:pt x="448" y="703"/>
                    </a:lnTo>
                    <a:lnTo>
                      <a:pt x="598" y="6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6" name="Freeform 252"/>
              <p:cNvSpPr>
                <a:spLocks/>
              </p:cNvSpPr>
              <p:nvPr/>
            </p:nvSpPr>
            <p:spPr bwMode="auto">
              <a:xfrm>
                <a:off x="3222" y="1985"/>
                <a:ext cx="637" cy="315"/>
              </a:xfrm>
              <a:custGeom>
                <a:avLst/>
                <a:gdLst>
                  <a:gd name="T0" fmla="*/ 450 w 2546"/>
                  <a:gd name="T1" fmla="*/ 703 h 1261"/>
                  <a:gd name="T2" fmla="*/ 450 w 2546"/>
                  <a:gd name="T3" fmla="*/ 817 h 1261"/>
                  <a:gd name="T4" fmla="*/ 335 w 2546"/>
                  <a:gd name="T5" fmla="*/ 869 h 1261"/>
                  <a:gd name="T6" fmla="*/ 360 w 2546"/>
                  <a:gd name="T7" fmla="*/ 980 h 1261"/>
                  <a:gd name="T8" fmla="*/ 343 w 2546"/>
                  <a:gd name="T9" fmla="*/ 992 h 1261"/>
                  <a:gd name="T10" fmla="*/ 146 w 2546"/>
                  <a:gd name="T11" fmla="*/ 924 h 1261"/>
                  <a:gd name="T12" fmla="*/ 86 w 2546"/>
                  <a:gd name="T13" fmla="*/ 1039 h 1261"/>
                  <a:gd name="T14" fmla="*/ 82 w 2546"/>
                  <a:gd name="T15" fmla="*/ 1154 h 1261"/>
                  <a:gd name="T16" fmla="*/ 0 w 2546"/>
                  <a:gd name="T17" fmla="*/ 1245 h 1261"/>
                  <a:gd name="T18" fmla="*/ 458 w 2546"/>
                  <a:gd name="T19" fmla="*/ 1241 h 1261"/>
                  <a:gd name="T20" fmla="*/ 463 w 2546"/>
                  <a:gd name="T21" fmla="*/ 1138 h 1261"/>
                  <a:gd name="T22" fmla="*/ 596 w 2546"/>
                  <a:gd name="T23" fmla="*/ 1181 h 1261"/>
                  <a:gd name="T24" fmla="*/ 2036 w 2546"/>
                  <a:gd name="T25" fmla="*/ 1031 h 1261"/>
                  <a:gd name="T26" fmla="*/ 2167 w 2546"/>
                  <a:gd name="T27" fmla="*/ 941 h 1261"/>
                  <a:gd name="T28" fmla="*/ 2297 w 2546"/>
                  <a:gd name="T29" fmla="*/ 826 h 1261"/>
                  <a:gd name="T30" fmla="*/ 2301 w 2546"/>
                  <a:gd name="T31" fmla="*/ 770 h 1261"/>
                  <a:gd name="T32" fmla="*/ 2546 w 2546"/>
                  <a:gd name="T33" fmla="*/ 592 h 1261"/>
                  <a:gd name="T34" fmla="*/ 2452 w 2546"/>
                  <a:gd name="T35" fmla="*/ 541 h 1261"/>
                  <a:gd name="T36" fmla="*/ 2254 w 2546"/>
                  <a:gd name="T37" fmla="*/ 236 h 1261"/>
                  <a:gd name="T38" fmla="*/ 2175 w 2546"/>
                  <a:gd name="T39" fmla="*/ 138 h 1261"/>
                  <a:gd name="T40" fmla="*/ 1976 w 2546"/>
                  <a:gd name="T41" fmla="*/ 165 h 1261"/>
                  <a:gd name="T42" fmla="*/ 1740 w 2546"/>
                  <a:gd name="T43" fmla="*/ 165 h 1261"/>
                  <a:gd name="T44" fmla="*/ 1605 w 2546"/>
                  <a:gd name="T45" fmla="*/ 58 h 1261"/>
                  <a:gd name="T46" fmla="*/ 1455 w 2546"/>
                  <a:gd name="T47" fmla="*/ 0 h 1261"/>
                  <a:gd name="T48" fmla="*/ 1515 w 2546"/>
                  <a:gd name="T49" fmla="*/ 157 h 1261"/>
                  <a:gd name="T50" fmla="*/ 1419 w 2546"/>
                  <a:gd name="T51" fmla="*/ 240 h 1261"/>
                  <a:gd name="T52" fmla="*/ 1288 w 2546"/>
                  <a:gd name="T53" fmla="*/ 245 h 1261"/>
                  <a:gd name="T54" fmla="*/ 1301 w 2546"/>
                  <a:gd name="T55" fmla="*/ 324 h 1261"/>
                  <a:gd name="T56" fmla="*/ 1178 w 2546"/>
                  <a:gd name="T57" fmla="*/ 422 h 1261"/>
                  <a:gd name="T58" fmla="*/ 1151 w 2546"/>
                  <a:gd name="T59" fmla="*/ 541 h 1261"/>
                  <a:gd name="T60" fmla="*/ 1134 w 2546"/>
                  <a:gd name="T61" fmla="*/ 549 h 1261"/>
                  <a:gd name="T62" fmla="*/ 1040 w 2546"/>
                  <a:gd name="T63" fmla="*/ 498 h 1261"/>
                  <a:gd name="T64" fmla="*/ 924 w 2546"/>
                  <a:gd name="T65" fmla="*/ 624 h 1261"/>
                  <a:gd name="T66" fmla="*/ 771 w 2546"/>
                  <a:gd name="T67" fmla="*/ 613 h 1261"/>
                  <a:gd name="T68" fmla="*/ 767 w 2546"/>
                  <a:gd name="T69" fmla="*/ 684 h 1261"/>
                  <a:gd name="T70" fmla="*/ 589 w 2546"/>
                  <a:gd name="T71" fmla="*/ 639 h 1261"/>
                  <a:gd name="T72" fmla="*/ 442 w 2546"/>
                  <a:gd name="T73" fmla="*/ 716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6" h="1261">
                    <a:moveTo>
                      <a:pt x="442" y="716"/>
                    </a:moveTo>
                    <a:lnTo>
                      <a:pt x="450" y="703"/>
                    </a:lnTo>
                    <a:lnTo>
                      <a:pt x="450" y="814"/>
                    </a:lnTo>
                    <a:lnTo>
                      <a:pt x="450" y="817"/>
                    </a:lnTo>
                    <a:lnTo>
                      <a:pt x="442" y="821"/>
                    </a:lnTo>
                    <a:lnTo>
                      <a:pt x="335" y="869"/>
                    </a:lnTo>
                    <a:lnTo>
                      <a:pt x="343" y="857"/>
                    </a:lnTo>
                    <a:lnTo>
                      <a:pt x="360" y="980"/>
                    </a:lnTo>
                    <a:lnTo>
                      <a:pt x="356" y="988"/>
                    </a:lnTo>
                    <a:lnTo>
                      <a:pt x="343" y="992"/>
                    </a:lnTo>
                    <a:lnTo>
                      <a:pt x="129" y="928"/>
                    </a:lnTo>
                    <a:lnTo>
                      <a:pt x="146" y="924"/>
                    </a:lnTo>
                    <a:lnTo>
                      <a:pt x="86" y="1048"/>
                    </a:lnTo>
                    <a:lnTo>
                      <a:pt x="86" y="1039"/>
                    </a:lnTo>
                    <a:lnTo>
                      <a:pt x="86" y="1151"/>
                    </a:lnTo>
                    <a:lnTo>
                      <a:pt x="82" y="1154"/>
                    </a:lnTo>
                    <a:lnTo>
                      <a:pt x="7" y="1261"/>
                    </a:lnTo>
                    <a:lnTo>
                      <a:pt x="0" y="1245"/>
                    </a:lnTo>
                    <a:lnTo>
                      <a:pt x="470" y="1229"/>
                    </a:lnTo>
                    <a:lnTo>
                      <a:pt x="458" y="1241"/>
                    </a:lnTo>
                    <a:lnTo>
                      <a:pt x="458" y="1151"/>
                    </a:lnTo>
                    <a:lnTo>
                      <a:pt x="463" y="1138"/>
                    </a:lnTo>
                    <a:lnTo>
                      <a:pt x="474" y="1138"/>
                    </a:lnTo>
                    <a:lnTo>
                      <a:pt x="596" y="1181"/>
                    </a:lnTo>
                    <a:lnTo>
                      <a:pt x="589" y="1181"/>
                    </a:lnTo>
                    <a:lnTo>
                      <a:pt x="2036" y="1031"/>
                    </a:lnTo>
                    <a:lnTo>
                      <a:pt x="2029" y="1031"/>
                    </a:lnTo>
                    <a:lnTo>
                      <a:pt x="2167" y="941"/>
                    </a:lnTo>
                    <a:lnTo>
                      <a:pt x="2301" y="817"/>
                    </a:lnTo>
                    <a:lnTo>
                      <a:pt x="2297" y="826"/>
                    </a:lnTo>
                    <a:lnTo>
                      <a:pt x="2297" y="782"/>
                    </a:lnTo>
                    <a:lnTo>
                      <a:pt x="2301" y="770"/>
                    </a:lnTo>
                    <a:lnTo>
                      <a:pt x="2546" y="573"/>
                    </a:lnTo>
                    <a:lnTo>
                      <a:pt x="2546" y="592"/>
                    </a:lnTo>
                    <a:lnTo>
                      <a:pt x="2456" y="549"/>
                    </a:lnTo>
                    <a:lnTo>
                      <a:pt x="2452" y="541"/>
                    </a:lnTo>
                    <a:lnTo>
                      <a:pt x="2329" y="343"/>
                    </a:lnTo>
                    <a:lnTo>
                      <a:pt x="2254" y="236"/>
                    </a:lnTo>
                    <a:lnTo>
                      <a:pt x="2163" y="129"/>
                    </a:lnTo>
                    <a:lnTo>
                      <a:pt x="2175" y="138"/>
                    </a:lnTo>
                    <a:lnTo>
                      <a:pt x="1976" y="165"/>
                    </a:lnTo>
                    <a:lnTo>
                      <a:pt x="1976" y="165"/>
                    </a:lnTo>
                    <a:lnTo>
                      <a:pt x="1747" y="165"/>
                    </a:lnTo>
                    <a:lnTo>
                      <a:pt x="1740" y="165"/>
                    </a:lnTo>
                    <a:lnTo>
                      <a:pt x="1601" y="58"/>
                    </a:lnTo>
                    <a:lnTo>
                      <a:pt x="1605" y="58"/>
                    </a:lnTo>
                    <a:lnTo>
                      <a:pt x="1440" y="15"/>
                    </a:lnTo>
                    <a:lnTo>
                      <a:pt x="1455" y="0"/>
                    </a:lnTo>
                    <a:lnTo>
                      <a:pt x="1515" y="150"/>
                    </a:lnTo>
                    <a:lnTo>
                      <a:pt x="1515" y="157"/>
                    </a:lnTo>
                    <a:lnTo>
                      <a:pt x="1511" y="165"/>
                    </a:lnTo>
                    <a:lnTo>
                      <a:pt x="1419" y="240"/>
                    </a:lnTo>
                    <a:lnTo>
                      <a:pt x="1412" y="245"/>
                    </a:lnTo>
                    <a:lnTo>
                      <a:pt x="1288" y="245"/>
                    </a:lnTo>
                    <a:lnTo>
                      <a:pt x="1301" y="232"/>
                    </a:lnTo>
                    <a:lnTo>
                      <a:pt x="1301" y="324"/>
                    </a:lnTo>
                    <a:lnTo>
                      <a:pt x="1297" y="331"/>
                    </a:lnTo>
                    <a:lnTo>
                      <a:pt x="1178" y="422"/>
                    </a:lnTo>
                    <a:lnTo>
                      <a:pt x="1181" y="418"/>
                    </a:lnTo>
                    <a:lnTo>
                      <a:pt x="1151" y="541"/>
                    </a:lnTo>
                    <a:lnTo>
                      <a:pt x="1142" y="549"/>
                    </a:lnTo>
                    <a:lnTo>
                      <a:pt x="1134" y="549"/>
                    </a:lnTo>
                    <a:lnTo>
                      <a:pt x="1027" y="502"/>
                    </a:lnTo>
                    <a:lnTo>
                      <a:pt x="1040" y="498"/>
                    </a:lnTo>
                    <a:lnTo>
                      <a:pt x="933" y="620"/>
                    </a:lnTo>
                    <a:lnTo>
                      <a:pt x="924" y="624"/>
                    </a:lnTo>
                    <a:lnTo>
                      <a:pt x="759" y="624"/>
                    </a:lnTo>
                    <a:lnTo>
                      <a:pt x="771" y="613"/>
                    </a:lnTo>
                    <a:lnTo>
                      <a:pt x="771" y="675"/>
                    </a:lnTo>
                    <a:lnTo>
                      <a:pt x="767" y="684"/>
                    </a:lnTo>
                    <a:lnTo>
                      <a:pt x="755" y="688"/>
                    </a:lnTo>
                    <a:lnTo>
                      <a:pt x="589" y="639"/>
                    </a:lnTo>
                    <a:lnTo>
                      <a:pt x="596" y="639"/>
                    </a:lnTo>
                    <a:lnTo>
                      <a:pt x="442" y="71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7" name="Freeform 253"/>
              <p:cNvSpPr>
                <a:spLocks/>
              </p:cNvSpPr>
              <p:nvPr/>
            </p:nvSpPr>
            <p:spPr bwMode="auto">
              <a:xfrm>
                <a:off x="3219" y="1983"/>
                <a:ext cx="645" cy="319"/>
              </a:xfrm>
              <a:custGeom>
                <a:avLst/>
                <a:gdLst>
                  <a:gd name="T0" fmla="*/ 605 w 2580"/>
                  <a:gd name="T1" fmla="*/ 624 h 1277"/>
                  <a:gd name="T2" fmla="*/ 759 w 2580"/>
                  <a:gd name="T3" fmla="*/ 683 h 1277"/>
                  <a:gd name="T4" fmla="*/ 764 w 2580"/>
                  <a:gd name="T5" fmla="*/ 612 h 1277"/>
                  <a:gd name="T6" fmla="*/ 937 w 2580"/>
                  <a:gd name="T7" fmla="*/ 608 h 1277"/>
                  <a:gd name="T8" fmla="*/ 1037 w 2580"/>
                  <a:gd name="T9" fmla="*/ 490 h 1277"/>
                  <a:gd name="T10" fmla="*/ 1048 w 2580"/>
                  <a:gd name="T11" fmla="*/ 490 h 1277"/>
                  <a:gd name="T12" fmla="*/ 1140 w 2580"/>
                  <a:gd name="T13" fmla="*/ 542 h 1277"/>
                  <a:gd name="T14" fmla="*/ 1175 w 2580"/>
                  <a:gd name="T15" fmla="*/ 415 h 1277"/>
                  <a:gd name="T16" fmla="*/ 1290 w 2580"/>
                  <a:gd name="T17" fmla="*/ 332 h 1277"/>
                  <a:gd name="T18" fmla="*/ 1294 w 2580"/>
                  <a:gd name="T19" fmla="*/ 229 h 1277"/>
                  <a:gd name="T20" fmla="*/ 1425 w 2580"/>
                  <a:gd name="T21" fmla="*/ 229 h 1277"/>
                  <a:gd name="T22" fmla="*/ 1507 w 2580"/>
                  <a:gd name="T23" fmla="*/ 154 h 1277"/>
                  <a:gd name="T24" fmla="*/ 1444 w 2580"/>
                  <a:gd name="T25" fmla="*/ 15 h 1277"/>
                  <a:gd name="T26" fmla="*/ 1447 w 2580"/>
                  <a:gd name="T27" fmla="*/ 4 h 1277"/>
                  <a:gd name="T28" fmla="*/ 1626 w 2580"/>
                  <a:gd name="T29" fmla="*/ 43 h 1277"/>
                  <a:gd name="T30" fmla="*/ 1768 w 2580"/>
                  <a:gd name="T31" fmla="*/ 154 h 1277"/>
                  <a:gd name="T32" fmla="*/ 1989 w 2580"/>
                  <a:gd name="T33" fmla="*/ 150 h 1277"/>
                  <a:gd name="T34" fmla="*/ 2184 w 2580"/>
                  <a:gd name="T35" fmla="*/ 122 h 1277"/>
                  <a:gd name="T36" fmla="*/ 2287 w 2580"/>
                  <a:gd name="T37" fmla="*/ 233 h 1277"/>
                  <a:gd name="T38" fmla="*/ 2484 w 2580"/>
                  <a:gd name="T39" fmla="*/ 537 h 1277"/>
                  <a:gd name="T40" fmla="*/ 2572 w 2580"/>
                  <a:gd name="T41" fmla="*/ 581 h 1277"/>
                  <a:gd name="T42" fmla="*/ 2576 w 2580"/>
                  <a:gd name="T43" fmla="*/ 600 h 1277"/>
                  <a:gd name="T44" fmla="*/ 2334 w 2580"/>
                  <a:gd name="T45" fmla="*/ 790 h 1277"/>
                  <a:gd name="T46" fmla="*/ 2330 w 2580"/>
                  <a:gd name="T47" fmla="*/ 846 h 1277"/>
                  <a:gd name="T48" fmla="*/ 2057 w 2580"/>
                  <a:gd name="T49" fmla="*/ 1059 h 1277"/>
                  <a:gd name="T50" fmla="*/ 605 w 2580"/>
                  <a:gd name="T51" fmla="*/ 1213 h 1277"/>
                  <a:gd name="T52" fmla="*/ 479 w 2580"/>
                  <a:gd name="T53" fmla="*/ 1166 h 1277"/>
                  <a:gd name="T54" fmla="*/ 495 w 2580"/>
                  <a:gd name="T55" fmla="*/ 1249 h 1277"/>
                  <a:gd name="T56" fmla="*/ 483 w 2580"/>
                  <a:gd name="T57" fmla="*/ 1260 h 1277"/>
                  <a:gd name="T58" fmla="*/ 5 w 2580"/>
                  <a:gd name="T59" fmla="*/ 1273 h 1277"/>
                  <a:gd name="T60" fmla="*/ 0 w 2580"/>
                  <a:gd name="T61" fmla="*/ 1257 h 1277"/>
                  <a:gd name="T62" fmla="*/ 76 w 2580"/>
                  <a:gd name="T63" fmla="*/ 1159 h 1277"/>
                  <a:gd name="T64" fmla="*/ 76 w 2580"/>
                  <a:gd name="T65" fmla="*/ 1043 h 1277"/>
                  <a:gd name="T66" fmla="*/ 142 w 2580"/>
                  <a:gd name="T67" fmla="*/ 917 h 1277"/>
                  <a:gd name="T68" fmla="*/ 365 w 2580"/>
                  <a:gd name="T69" fmla="*/ 977 h 1277"/>
                  <a:gd name="T70" fmla="*/ 333 w 2580"/>
                  <a:gd name="T71" fmla="*/ 865 h 1277"/>
                  <a:gd name="T72" fmla="*/ 341 w 2580"/>
                  <a:gd name="T73" fmla="*/ 853 h 1277"/>
                  <a:gd name="T74" fmla="*/ 440 w 2580"/>
                  <a:gd name="T75" fmla="*/ 822 h 1277"/>
                  <a:gd name="T76" fmla="*/ 448 w 2580"/>
                  <a:gd name="T77" fmla="*/ 70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0" h="1277">
                    <a:moveTo>
                      <a:pt x="598" y="624"/>
                    </a:moveTo>
                    <a:lnTo>
                      <a:pt x="605" y="624"/>
                    </a:lnTo>
                    <a:lnTo>
                      <a:pt x="776" y="671"/>
                    </a:lnTo>
                    <a:lnTo>
                      <a:pt x="759" y="683"/>
                    </a:lnTo>
                    <a:lnTo>
                      <a:pt x="759" y="621"/>
                    </a:lnTo>
                    <a:lnTo>
                      <a:pt x="764" y="612"/>
                    </a:lnTo>
                    <a:lnTo>
                      <a:pt x="772" y="608"/>
                    </a:lnTo>
                    <a:lnTo>
                      <a:pt x="937" y="608"/>
                    </a:lnTo>
                    <a:lnTo>
                      <a:pt x="930" y="612"/>
                    </a:lnTo>
                    <a:lnTo>
                      <a:pt x="1037" y="490"/>
                    </a:lnTo>
                    <a:lnTo>
                      <a:pt x="1040" y="486"/>
                    </a:lnTo>
                    <a:lnTo>
                      <a:pt x="1048" y="490"/>
                    </a:lnTo>
                    <a:lnTo>
                      <a:pt x="1155" y="533"/>
                    </a:lnTo>
                    <a:lnTo>
                      <a:pt x="1140" y="542"/>
                    </a:lnTo>
                    <a:lnTo>
                      <a:pt x="1171" y="418"/>
                    </a:lnTo>
                    <a:lnTo>
                      <a:pt x="1175" y="415"/>
                    </a:lnTo>
                    <a:lnTo>
                      <a:pt x="1297" y="319"/>
                    </a:lnTo>
                    <a:lnTo>
                      <a:pt x="1290" y="332"/>
                    </a:lnTo>
                    <a:lnTo>
                      <a:pt x="1290" y="240"/>
                    </a:lnTo>
                    <a:lnTo>
                      <a:pt x="1294" y="229"/>
                    </a:lnTo>
                    <a:lnTo>
                      <a:pt x="1301" y="229"/>
                    </a:lnTo>
                    <a:lnTo>
                      <a:pt x="1425" y="229"/>
                    </a:lnTo>
                    <a:lnTo>
                      <a:pt x="1417" y="229"/>
                    </a:lnTo>
                    <a:lnTo>
                      <a:pt x="1507" y="154"/>
                    </a:lnTo>
                    <a:lnTo>
                      <a:pt x="1507" y="165"/>
                    </a:lnTo>
                    <a:lnTo>
                      <a:pt x="1444" y="15"/>
                    </a:lnTo>
                    <a:lnTo>
                      <a:pt x="1444" y="8"/>
                    </a:lnTo>
                    <a:lnTo>
                      <a:pt x="1447" y="4"/>
                    </a:lnTo>
                    <a:lnTo>
                      <a:pt x="1460" y="0"/>
                    </a:lnTo>
                    <a:lnTo>
                      <a:pt x="1626" y="43"/>
                    </a:lnTo>
                    <a:lnTo>
                      <a:pt x="1629" y="47"/>
                    </a:lnTo>
                    <a:lnTo>
                      <a:pt x="1768" y="154"/>
                    </a:lnTo>
                    <a:lnTo>
                      <a:pt x="1760" y="150"/>
                    </a:lnTo>
                    <a:lnTo>
                      <a:pt x="1989" y="150"/>
                    </a:lnTo>
                    <a:lnTo>
                      <a:pt x="1986" y="150"/>
                    </a:lnTo>
                    <a:lnTo>
                      <a:pt x="2184" y="122"/>
                    </a:lnTo>
                    <a:lnTo>
                      <a:pt x="2195" y="126"/>
                    </a:lnTo>
                    <a:lnTo>
                      <a:pt x="2287" y="233"/>
                    </a:lnTo>
                    <a:lnTo>
                      <a:pt x="2362" y="339"/>
                    </a:lnTo>
                    <a:lnTo>
                      <a:pt x="2484" y="537"/>
                    </a:lnTo>
                    <a:lnTo>
                      <a:pt x="2480" y="533"/>
                    </a:lnTo>
                    <a:lnTo>
                      <a:pt x="2572" y="581"/>
                    </a:lnTo>
                    <a:lnTo>
                      <a:pt x="2580" y="589"/>
                    </a:lnTo>
                    <a:lnTo>
                      <a:pt x="2576" y="600"/>
                    </a:lnTo>
                    <a:lnTo>
                      <a:pt x="2330" y="799"/>
                    </a:lnTo>
                    <a:lnTo>
                      <a:pt x="2334" y="790"/>
                    </a:lnTo>
                    <a:lnTo>
                      <a:pt x="2334" y="834"/>
                    </a:lnTo>
                    <a:lnTo>
                      <a:pt x="2330" y="846"/>
                    </a:lnTo>
                    <a:lnTo>
                      <a:pt x="2192" y="968"/>
                    </a:lnTo>
                    <a:lnTo>
                      <a:pt x="2057" y="1059"/>
                    </a:lnTo>
                    <a:lnTo>
                      <a:pt x="2049" y="1059"/>
                    </a:lnTo>
                    <a:lnTo>
                      <a:pt x="605" y="1213"/>
                    </a:lnTo>
                    <a:lnTo>
                      <a:pt x="602" y="1213"/>
                    </a:lnTo>
                    <a:lnTo>
                      <a:pt x="479" y="1166"/>
                    </a:lnTo>
                    <a:lnTo>
                      <a:pt x="495" y="1159"/>
                    </a:lnTo>
                    <a:lnTo>
                      <a:pt x="495" y="1249"/>
                    </a:lnTo>
                    <a:lnTo>
                      <a:pt x="491" y="1257"/>
                    </a:lnTo>
                    <a:lnTo>
                      <a:pt x="483" y="1260"/>
                    </a:lnTo>
                    <a:lnTo>
                      <a:pt x="13" y="1277"/>
                    </a:lnTo>
                    <a:lnTo>
                      <a:pt x="5" y="1273"/>
                    </a:lnTo>
                    <a:lnTo>
                      <a:pt x="0" y="1269"/>
                    </a:lnTo>
                    <a:lnTo>
                      <a:pt x="0" y="1257"/>
                    </a:lnTo>
                    <a:lnTo>
                      <a:pt x="76" y="1150"/>
                    </a:lnTo>
                    <a:lnTo>
                      <a:pt x="76" y="1159"/>
                    </a:lnTo>
                    <a:lnTo>
                      <a:pt x="76" y="1047"/>
                    </a:lnTo>
                    <a:lnTo>
                      <a:pt x="76" y="1043"/>
                    </a:lnTo>
                    <a:lnTo>
                      <a:pt x="139" y="921"/>
                    </a:lnTo>
                    <a:lnTo>
                      <a:pt x="142" y="917"/>
                    </a:lnTo>
                    <a:lnTo>
                      <a:pt x="151" y="917"/>
                    </a:lnTo>
                    <a:lnTo>
                      <a:pt x="365" y="977"/>
                    </a:lnTo>
                    <a:lnTo>
                      <a:pt x="348" y="988"/>
                    </a:lnTo>
                    <a:lnTo>
                      <a:pt x="333" y="865"/>
                    </a:lnTo>
                    <a:lnTo>
                      <a:pt x="337" y="861"/>
                    </a:lnTo>
                    <a:lnTo>
                      <a:pt x="341" y="853"/>
                    </a:lnTo>
                    <a:lnTo>
                      <a:pt x="448" y="810"/>
                    </a:lnTo>
                    <a:lnTo>
                      <a:pt x="440" y="822"/>
                    </a:lnTo>
                    <a:lnTo>
                      <a:pt x="440" y="711"/>
                    </a:lnTo>
                    <a:lnTo>
                      <a:pt x="448" y="703"/>
                    </a:lnTo>
                    <a:lnTo>
                      <a:pt x="598" y="62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8" name="Freeform 254"/>
              <p:cNvSpPr>
                <a:spLocks/>
              </p:cNvSpPr>
              <p:nvPr/>
            </p:nvSpPr>
            <p:spPr bwMode="auto">
              <a:xfrm>
                <a:off x="3171" y="2222"/>
                <a:ext cx="739" cy="233"/>
              </a:xfrm>
              <a:custGeom>
                <a:avLst/>
                <a:gdLst>
                  <a:gd name="T0" fmla="*/ 2242 w 2958"/>
                  <a:gd name="T1" fmla="*/ 91 h 934"/>
                  <a:gd name="T2" fmla="*/ 802 w 2958"/>
                  <a:gd name="T3" fmla="*/ 246 h 934"/>
                  <a:gd name="T4" fmla="*/ 680 w 2958"/>
                  <a:gd name="T5" fmla="*/ 197 h 934"/>
                  <a:gd name="T6" fmla="*/ 680 w 2958"/>
                  <a:gd name="T7" fmla="*/ 289 h 934"/>
                  <a:gd name="T8" fmla="*/ 209 w 2958"/>
                  <a:gd name="T9" fmla="*/ 304 h 934"/>
                  <a:gd name="T10" fmla="*/ 103 w 2958"/>
                  <a:gd name="T11" fmla="*/ 518 h 934"/>
                  <a:gd name="T12" fmla="*/ 0 w 2958"/>
                  <a:gd name="T13" fmla="*/ 811 h 934"/>
                  <a:gd name="T14" fmla="*/ 0 w 2958"/>
                  <a:gd name="T15" fmla="*/ 934 h 934"/>
                  <a:gd name="T16" fmla="*/ 652 w 2958"/>
                  <a:gd name="T17" fmla="*/ 917 h 934"/>
                  <a:gd name="T18" fmla="*/ 1621 w 2958"/>
                  <a:gd name="T19" fmla="*/ 855 h 934"/>
                  <a:gd name="T20" fmla="*/ 2107 w 2958"/>
                  <a:gd name="T21" fmla="*/ 811 h 934"/>
                  <a:gd name="T22" fmla="*/ 2107 w 2958"/>
                  <a:gd name="T23" fmla="*/ 688 h 934"/>
                  <a:gd name="T24" fmla="*/ 2152 w 2958"/>
                  <a:gd name="T25" fmla="*/ 657 h 934"/>
                  <a:gd name="T26" fmla="*/ 2182 w 2958"/>
                  <a:gd name="T27" fmla="*/ 566 h 934"/>
                  <a:gd name="T28" fmla="*/ 2349 w 2958"/>
                  <a:gd name="T29" fmla="*/ 518 h 934"/>
                  <a:gd name="T30" fmla="*/ 2547 w 2958"/>
                  <a:gd name="T31" fmla="*/ 379 h 934"/>
                  <a:gd name="T32" fmla="*/ 2606 w 2958"/>
                  <a:gd name="T33" fmla="*/ 289 h 934"/>
                  <a:gd name="T34" fmla="*/ 2713 w 2958"/>
                  <a:gd name="T35" fmla="*/ 289 h 934"/>
                  <a:gd name="T36" fmla="*/ 2760 w 2958"/>
                  <a:gd name="T37" fmla="*/ 246 h 934"/>
                  <a:gd name="T38" fmla="*/ 2804 w 2958"/>
                  <a:gd name="T39" fmla="*/ 246 h 934"/>
                  <a:gd name="T40" fmla="*/ 2958 w 2958"/>
                  <a:gd name="T41" fmla="*/ 0 h 934"/>
                  <a:gd name="T42" fmla="*/ 2242 w 2958"/>
                  <a:gd name="T43" fmla="*/ 91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58" h="934">
                    <a:moveTo>
                      <a:pt x="2242" y="91"/>
                    </a:moveTo>
                    <a:lnTo>
                      <a:pt x="802" y="246"/>
                    </a:lnTo>
                    <a:lnTo>
                      <a:pt x="680" y="197"/>
                    </a:lnTo>
                    <a:lnTo>
                      <a:pt x="680" y="289"/>
                    </a:lnTo>
                    <a:lnTo>
                      <a:pt x="209" y="304"/>
                    </a:lnTo>
                    <a:lnTo>
                      <a:pt x="103" y="518"/>
                    </a:lnTo>
                    <a:lnTo>
                      <a:pt x="0" y="811"/>
                    </a:lnTo>
                    <a:lnTo>
                      <a:pt x="0" y="934"/>
                    </a:lnTo>
                    <a:lnTo>
                      <a:pt x="652" y="917"/>
                    </a:lnTo>
                    <a:lnTo>
                      <a:pt x="1621" y="855"/>
                    </a:lnTo>
                    <a:lnTo>
                      <a:pt x="2107" y="811"/>
                    </a:lnTo>
                    <a:lnTo>
                      <a:pt x="2107" y="688"/>
                    </a:lnTo>
                    <a:lnTo>
                      <a:pt x="2152" y="657"/>
                    </a:lnTo>
                    <a:lnTo>
                      <a:pt x="2182" y="566"/>
                    </a:lnTo>
                    <a:lnTo>
                      <a:pt x="2349" y="518"/>
                    </a:lnTo>
                    <a:lnTo>
                      <a:pt x="2547" y="379"/>
                    </a:lnTo>
                    <a:lnTo>
                      <a:pt x="2606" y="289"/>
                    </a:lnTo>
                    <a:lnTo>
                      <a:pt x="2713" y="289"/>
                    </a:lnTo>
                    <a:lnTo>
                      <a:pt x="2760" y="246"/>
                    </a:lnTo>
                    <a:lnTo>
                      <a:pt x="2804" y="246"/>
                    </a:lnTo>
                    <a:lnTo>
                      <a:pt x="2958" y="0"/>
                    </a:lnTo>
                    <a:lnTo>
                      <a:pt x="2242" y="91"/>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9" name="Freeform 255"/>
              <p:cNvSpPr>
                <a:spLocks noEditPoints="1"/>
              </p:cNvSpPr>
              <p:nvPr/>
            </p:nvSpPr>
            <p:spPr bwMode="auto">
              <a:xfrm>
                <a:off x="3168" y="2219"/>
                <a:ext cx="744" cy="239"/>
              </a:xfrm>
              <a:custGeom>
                <a:avLst/>
                <a:gdLst>
                  <a:gd name="T0" fmla="*/ 814 w 2978"/>
                  <a:gd name="T1" fmla="*/ 268 h 956"/>
                  <a:gd name="T2" fmla="*/ 688 w 2978"/>
                  <a:gd name="T3" fmla="*/ 221 h 956"/>
                  <a:gd name="T4" fmla="*/ 704 w 2978"/>
                  <a:gd name="T5" fmla="*/ 300 h 956"/>
                  <a:gd name="T6" fmla="*/ 692 w 2978"/>
                  <a:gd name="T7" fmla="*/ 312 h 956"/>
                  <a:gd name="T8" fmla="*/ 233 w 2978"/>
                  <a:gd name="T9" fmla="*/ 319 h 956"/>
                  <a:gd name="T10" fmla="*/ 19 w 2978"/>
                  <a:gd name="T11" fmla="*/ 825 h 956"/>
                  <a:gd name="T12" fmla="*/ 23 w 2978"/>
                  <a:gd name="T13" fmla="*/ 945 h 956"/>
                  <a:gd name="T14" fmla="*/ 660 w 2978"/>
                  <a:gd name="T15" fmla="*/ 917 h 956"/>
                  <a:gd name="T16" fmla="*/ 2119 w 2978"/>
                  <a:gd name="T17" fmla="*/ 810 h 956"/>
                  <a:gd name="T18" fmla="*/ 2108 w 2978"/>
                  <a:gd name="T19" fmla="*/ 699 h 956"/>
                  <a:gd name="T20" fmla="*/ 2159 w 2978"/>
                  <a:gd name="T21" fmla="*/ 656 h 956"/>
                  <a:gd name="T22" fmla="*/ 2183 w 2978"/>
                  <a:gd name="T23" fmla="*/ 572 h 956"/>
                  <a:gd name="T24" fmla="*/ 2357 w 2978"/>
                  <a:gd name="T25" fmla="*/ 518 h 956"/>
                  <a:gd name="T26" fmla="*/ 2551 w 2978"/>
                  <a:gd name="T27" fmla="*/ 383 h 956"/>
                  <a:gd name="T28" fmla="*/ 2610 w 2978"/>
                  <a:gd name="T29" fmla="*/ 292 h 956"/>
                  <a:gd name="T30" fmla="*/ 2725 w 2978"/>
                  <a:gd name="T31" fmla="*/ 289 h 956"/>
                  <a:gd name="T32" fmla="*/ 2764 w 2978"/>
                  <a:gd name="T33" fmla="*/ 244 h 956"/>
                  <a:gd name="T34" fmla="*/ 2816 w 2978"/>
                  <a:gd name="T35" fmla="*/ 244 h 956"/>
                  <a:gd name="T36" fmla="*/ 2959 w 2978"/>
                  <a:gd name="T37" fmla="*/ 4 h 956"/>
                  <a:gd name="T38" fmla="*/ 2258 w 2978"/>
                  <a:gd name="T39" fmla="*/ 114 h 956"/>
                  <a:gd name="T40" fmla="*/ 2974 w 2978"/>
                  <a:gd name="T41" fmla="*/ 0 h 956"/>
                  <a:gd name="T42" fmla="*/ 2978 w 2978"/>
                  <a:gd name="T43" fmla="*/ 15 h 956"/>
                  <a:gd name="T44" fmla="*/ 2816 w 2978"/>
                  <a:gd name="T45" fmla="*/ 268 h 956"/>
                  <a:gd name="T46" fmla="*/ 2781 w 2978"/>
                  <a:gd name="T47" fmla="*/ 264 h 956"/>
                  <a:gd name="T48" fmla="*/ 2725 w 2978"/>
                  <a:gd name="T49" fmla="*/ 312 h 956"/>
                  <a:gd name="T50" fmla="*/ 2629 w 2978"/>
                  <a:gd name="T51" fmla="*/ 308 h 956"/>
                  <a:gd name="T52" fmla="*/ 2567 w 2978"/>
                  <a:gd name="T53" fmla="*/ 403 h 956"/>
                  <a:gd name="T54" fmla="*/ 2365 w 2978"/>
                  <a:gd name="T55" fmla="*/ 542 h 956"/>
                  <a:gd name="T56" fmla="*/ 2207 w 2978"/>
                  <a:gd name="T57" fmla="*/ 581 h 956"/>
                  <a:gd name="T58" fmla="*/ 2171 w 2978"/>
                  <a:gd name="T59" fmla="*/ 675 h 956"/>
                  <a:gd name="T60" fmla="*/ 2132 w 2978"/>
                  <a:gd name="T61" fmla="*/ 699 h 956"/>
                  <a:gd name="T62" fmla="*/ 2128 w 2978"/>
                  <a:gd name="T63" fmla="*/ 830 h 956"/>
                  <a:gd name="T64" fmla="*/ 1633 w 2978"/>
                  <a:gd name="T65" fmla="*/ 878 h 956"/>
                  <a:gd name="T66" fmla="*/ 12 w 2978"/>
                  <a:gd name="T67" fmla="*/ 956 h 956"/>
                  <a:gd name="T68" fmla="*/ 0 w 2978"/>
                  <a:gd name="T69" fmla="*/ 945 h 956"/>
                  <a:gd name="T70" fmla="*/ 0 w 2978"/>
                  <a:gd name="T71" fmla="*/ 818 h 956"/>
                  <a:gd name="T72" fmla="*/ 214 w 2978"/>
                  <a:gd name="T73" fmla="*/ 312 h 956"/>
                  <a:gd name="T74" fmla="*/ 692 w 2978"/>
                  <a:gd name="T75" fmla="*/ 289 h 956"/>
                  <a:gd name="T76" fmla="*/ 681 w 2978"/>
                  <a:gd name="T77" fmla="*/ 208 h 956"/>
                  <a:gd name="T78" fmla="*/ 696 w 2978"/>
                  <a:gd name="T79" fmla="*/ 197 h 956"/>
                  <a:gd name="T80" fmla="*/ 814 w 2978"/>
                  <a:gd name="T81" fmla="*/ 244 h 956"/>
                  <a:gd name="T82" fmla="*/ 2966 w 2978"/>
                  <a:gd name="T83"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78" h="956">
                    <a:moveTo>
                      <a:pt x="2258" y="114"/>
                    </a:moveTo>
                    <a:lnTo>
                      <a:pt x="814" y="268"/>
                    </a:lnTo>
                    <a:lnTo>
                      <a:pt x="810" y="264"/>
                    </a:lnTo>
                    <a:lnTo>
                      <a:pt x="688" y="221"/>
                    </a:lnTo>
                    <a:lnTo>
                      <a:pt x="704" y="208"/>
                    </a:lnTo>
                    <a:lnTo>
                      <a:pt x="704" y="300"/>
                    </a:lnTo>
                    <a:lnTo>
                      <a:pt x="700" y="308"/>
                    </a:lnTo>
                    <a:lnTo>
                      <a:pt x="692" y="312"/>
                    </a:lnTo>
                    <a:lnTo>
                      <a:pt x="221" y="328"/>
                    </a:lnTo>
                    <a:lnTo>
                      <a:pt x="233" y="319"/>
                    </a:lnTo>
                    <a:lnTo>
                      <a:pt x="126" y="533"/>
                    </a:lnTo>
                    <a:lnTo>
                      <a:pt x="19" y="825"/>
                    </a:lnTo>
                    <a:lnTo>
                      <a:pt x="23" y="822"/>
                    </a:lnTo>
                    <a:lnTo>
                      <a:pt x="23" y="945"/>
                    </a:lnTo>
                    <a:lnTo>
                      <a:pt x="12" y="932"/>
                    </a:lnTo>
                    <a:lnTo>
                      <a:pt x="660" y="917"/>
                    </a:lnTo>
                    <a:lnTo>
                      <a:pt x="1633" y="853"/>
                    </a:lnTo>
                    <a:lnTo>
                      <a:pt x="2119" y="810"/>
                    </a:lnTo>
                    <a:lnTo>
                      <a:pt x="2108" y="822"/>
                    </a:lnTo>
                    <a:lnTo>
                      <a:pt x="2108" y="699"/>
                    </a:lnTo>
                    <a:lnTo>
                      <a:pt x="2112" y="688"/>
                    </a:lnTo>
                    <a:lnTo>
                      <a:pt x="2159" y="656"/>
                    </a:lnTo>
                    <a:lnTo>
                      <a:pt x="2151" y="664"/>
                    </a:lnTo>
                    <a:lnTo>
                      <a:pt x="2183" y="572"/>
                    </a:lnTo>
                    <a:lnTo>
                      <a:pt x="2191" y="565"/>
                    </a:lnTo>
                    <a:lnTo>
                      <a:pt x="2357" y="518"/>
                    </a:lnTo>
                    <a:lnTo>
                      <a:pt x="2353" y="521"/>
                    </a:lnTo>
                    <a:lnTo>
                      <a:pt x="2551" y="383"/>
                    </a:lnTo>
                    <a:lnTo>
                      <a:pt x="2551" y="387"/>
                    </a:lnTo>
                    <a:lnTo>
                      <a:pt x="2610" y="292"/>
                    </a:lnTo>
                    <a:lnTo>
                      <a:pt x="2618" y="289"/>
                    </a:lnTo>
                    <a:lnTo>
                      <a:pt x="2725" y="289"/>
                    </a:lnTo>
                    <a:lnTo>
                      <a:pt x="2717" y="292"/>
                    </a:lnTo>
                    <a:lnTo>
                      <a:pt x="2764" y="244"/>
                    </a:lnTo>
                    <a:lnTo>
                      <a:pt x="2772" y="244"/>
                    </a:lnTo>
                    <a:lnTo>
                      <a:pt x="2816" y="244"/>
                    </a:lnTo>
                    <a:lnTo>
                      <a:pt x="2807" y="249"/>
                    </a:lnTo>
                    <a:lnTo>
                      <a:pt x="2959" y="4"/>
                    </a:lnTo>
                    <a:lnTo>
                      <a:pt x="2970" y="23"/>
                    </a:lnTo>
                    <a:lnTo>
                      <a:pt x="2258" y="114"/>
                    </a:lnTo>
                    <a:close/>
                    <a:moveTo>
                      <a:pt x="2966" y="0"/>
                    </a:moveTo>
                    <a:lnTo>
                      <a:pt x="2974" y="0"/>
                    </a:lnTo>
                    <a:lnTo>
                      <a:pt x="2978" y="4"/>
                    </a:lnTo>
                    <a:lnTo>
                      <a:pt x="2978" y="15"/>
                    </a:lnTo>
                    <a:lnTo>
                      <a:pt x="2828" y="261"/>
                    </a:lnTo>
                    <a:lnTo>
                      <a:pt x="2816" y="268"/>
                    </a:lnTo>
                    <a:lnTo>
                      <a:pt x="2772" y="268"/>
                    </a:lnTo>
                    <a:lnTo>
                      <a:pt x="2781" y="264"/>
                    </a:lnTo>
                    <a:lnTo>
                      <a:pt x="2732" y="308"/>
                    </a:lnTo>
                    <a:lnTo>
                      <a:pt x="2725" y="312"/>
                    </a:lnTo>
                    <a:lnTo>
                      <a:pt x="2618" y="312"/>
                    </a:lnTo>
                    <a:lnTo>
                      <a:pt x="2629" y="308"/>
                    </a:lnTo>
                    <a:lnTo>
                      <a:pt x="2571" y="399"/>
                    </a:lnTo>
                    <a:lnTo>
                      <a:pt x="2567" y="403"/>
                    </a:lnTo>
                    <a:lnTo>
                      <a:pt x="2369" y="542"/>
                    </a:lnTo>
                    <a:lnTo>
                      <a:pt x="2365" y="542"/>
                    </a:lnTo>
                    <a:lnTo>
                      <a:pt x="2199" y="589"/>
                    </a:lnTo>
                    <a:lnTo>
                      <a:pt x="2207" y="581"/>
                    </a:lnTo>
                    <a:lnTo>
                      <a:pt x="2175" y="671"/>
                    </a:lnTo>
                    <a:lnTo>
                      <a:pt x="2171" y="675"/>
                    </a:lnTo>
                    <a:lnTo>
                      <a:pt x="2123" y="707"/>
                    </a:lnTo>
                    <a:lnTo>
                      <a:pt x="2132" y="699"/>
                    </a:lnTo>
                    <a:lnTo>
                      <a:pt x="2132" y="822"/>
                    </a:lnTo>
                    <a:lnTo>
                      <a:pt x="2128" y="830"/>
                    </a:lnTo>
                    <a:lnTo>
                      <a:pt x="2119" y="834"/>
                    </a:lnTo>
                    <a:lnTo>
                      <a:pt x="1633" y="878"/>
                    </a:lnTo>
                    <a:lnTo>
                      <a:pt x="664" y="941"/>
                    </a:lnTo>
                    <a:lnTo>
                      <a:pt x="12" y="956"/>
                    </a:lnTo>
                    <a:lnTo>
                      <a:pt x="4" y="953"/>
                    </a:lnTo>
                    <a:lnTo>
                      <a:pt x="0" y="945"/>
                    </a:lnTo>
                    <a:lnTo>
                      <a:pt x="0" y="822"/>
                    </a:lnTo>
                    <a:lnTo>
                      <a:pt x="0" y="818"/>
                    </a:lnTo>
                    <a:lnTo>
                      <a:pt x="107" y="525"/>
                    </a:lnTo>
                    <a:lnTo>
                      <a:pt x="214" y="312"/>
                    </a:lnTo>
                    <a:lnTo>
                      <a:pt x="221" y="304"/>
                    </a:lnTo>
                    <a:lnTo>
                      <a:pt x="692" y="289"/>
                    </a:lnTo>
                    <a:lnTo>
                      <a:pt x="681" y="300"/>
                    </a:lnTo>
                    <a:lnTo>
                      <a:pt x="681" y="208"/>
                    </a:lnTo>
                    <a:lnTo>
                      <a:pt x="688" y="197"/>
                    </a:lnTo>
                    <a:lnTo>
                      <a:pt x="696" y="197"/>
                    </a:lnTo>
                    <a:lnTo>
                      <a:pt x="818" y="244"/>
                    </a:lnTo>
                    <a:lnTo>
                      <a:pt x="814" y="244"/>
                    </a:lnTo>
                    <a:lnTo>
                      <a:pt x="2254" y="90"/>
                    </a:lnTo>
                    <a:lnTo>
                      <a:pt x="29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0" name="Freeform 256"/>
              <p:cNvSpPr>
                <a:spLocks/>
              </p:cNvSpPr>
              <p:nvPr/>
            </p:nvSpPr>
            <p:spPr bwMode="auto">
              <a:xfrm>
                <a:off x="3171" y="2220"/>
                <a:ext cx="739" cy="235"/>
              </a:xfrm>
              <a:custGeom>
                <a:avLst/>
                <a:gdLst>
                  <a:gd name="T0" fmla="*/ 2246 w 2958"/>
                  <a:gd name="T1" fmla="*/ 110 h 941"/>
                  <a:gd name="T2" fmla="*/ 802 w 2958"/>
                  <a:gd name="T3" fmla="*/ 264 h 941"/>
                  <a:gd name="T4" fmla="*/ 798 w 2958"/>
                  <a:gd name="T5" fmla="*/ 260 h 941"/>
                  <a:gd name="T6" fmla="*/ 676 w 2958"/>
                  <a:gd name="T7" fmla="*/ 217 h 941"/>
                  <a:gd name="T8" fmla="*/ 692 w 2958"/>
                  <a:gd name="T9" fmla="*/ 204 h 941"/>
                  <a:gd name="T10" fmla="*/ 692 w 2958"/>
                  <a:gd name="T11" fmla="*/ 296 h 941"/>
                  <a:gd name="T12" fmla="*/ 688 w 2958"/>
                  <a:gd name="T13" fmla="*/ 304 h 941"/>
                  <a:gd name="T14" fmla="*/ 680 w 2958"/>
                  <a:gd name="T15" fmla="*/ 308 h 941"/>
                  <a:gd name="T16" fmla="*/ 209 w 2958"/>
                  <a:gd name="T17" fmla="*/ 324 h 941"/>
                  <a:gd name="T18" fmla="*/ 221 w 2958"/>
                  <a:gd name="T19" fmla="*/ 315 h 941"/>
                  <a:gd name="T20" fmla="*/ 114 w 2958"/>
                  <a:gd name="T21" fmla="*/ 529 h 941"/>
                  <a:gd name="T22" fmla="*/ 7 w 2958"/>
                  <a:gd name="T23" fmla="*/ 821 h 941"/>
                  <a:gd name="T24" fmla="*/ 11 w 2958"/>
                  <a:gd name="T25" fmla="*/ 818 h 941"/>
                  <a:gd name="T26" fmla="*/ 11 w 2958"/>
                  <a:gd name="T27" fmla="*/ 941 h 941"/>
                  <a:gd name="T28" fmla="*/ 0 w 2958"/>
                  <a:gd name="T29" fmla="*/ 928 h 941"/>
                  <a:gd name="T30" fmla="*/ 648 w 2958"/>
                  <a:gd name="T31" fmla="*/ 913 h 941"/>
                  <a:gd name="T32" fmla="*/ 1621 w 2958"/>
                  <a:gd name="T33" fmla="*/ 849 h 941"/>
                  <a:gd name="T34" fmla="*/ 2107 w 2958"/>
                  <a:gd name="T35" fmla="*/ 806 h 941"/>
                  <a:gd name="T36" fmla="*/ 2096 w 2958"/>
                  <a:gd name="T37" fmla="*/ 818 h 941"/>
                  <a:gd name="T38" fmla="*/ 2096 w 2958"/>
                  <a:gd name="T39" fmla="*/ 695 h 941"/>
                  <a:gd name="T40" fmla="*/ 2100 w 2958"/>
                  <a:gd name="T41" fmla="*/ 684 h 941"/>
                  <a:gd name="T42" fmla="*/ 2147 w 2958"/>
                  <a:gd name="T43" fmla="*/ 652 h 941"/>
                  <a:gd name="T44" fmla="*/ 2139 w 2958"/>
                  <a:gd name="T45" fmla="*/ 660 h 941"/>
                  <a:gd name="T46" fmla="*/ 2171 w 2958"/>
                  <a:gd name="T47" fmla="*/ 568 h 941"/>
                  <a:gd name="T48" fmla="*/ 2179 w 2958"/>
                  <a:gd name="T49" fmla="*/ 561 h 941"/>
                  <a:gd name="T50" fmla="*/ 2345 w 2958"/>
                  <a:gd name="T51" fmla="*/ 514 h 941"/>
                  <a:gd name="T52" fmla="*/ 2341 w 2958"/>
                  <a:gd name="T53" fmla="*/ 517 h 941"/>
                  <a:gd name="T54" fmla="*/ 2539 w 2958"/>
                  <a:gd name="T55" fmla="*/ 379 h 941"/>
                  <a:gd name="T56" fmla="*/ 2539 w 2958"/>
                  <a:gd name="T57" fmla="*/ 383 h 941"/>
                  <a:gd name="T58" fmla="*/ 2598 w 2958"/>
                  <a:gd name="T59" fmla="*/ 288 h 941"/>
                  <a:gd name="T60" fmla="*/ 2606 w 2958"/>
                  <a:gd name="T61" fmla="*/ 285 h 941"/>
                  <a:gd name="T62" fmla="*/ 2713 w 2958"/>
                  <a:gd name="T63" fmla="*/ 285 h 941"/>
                  <a:gd name="T64" fmla="*/ 2705 w 2958"/>
                  <a:gd name="T65" fmla="*/ 288 h 941"/>
                  <a:gd name="T66" fmla="*/ 2752 w 2958"/>
                  <a:gd name="T67" fmla="*/ 240 h 941"/>
                  <a:gd name="T68" fmla="*/ 2760 w 2958"/>
                  <a:gd name="T69" fmla="*/ 240 h 941"/>
                  <a:gd name="T70" fmla="*/ 2804 w 2958"/>
                  <a:gd name="T71" fmla="*/ 240 h 941"/>
                  <a:gd name="T72" fmla="*/ 2795 w 2958"/>
                  <a:gd name="T73" fmla="*/ 245 h 941"/>
                  <a:gd name="T74" fmla="*/ 2947 w 2958"/>
                  <a:gd name="T75" fmla="*/ 0 h 941"/>
                  <a:gd name="T76" fmla="*/ 2958 w 2958"/>
                  <a:gd name="T77" fmla="*/ 19 h 941"/>
                  <a:gd name="T78" fmla="*/ 2246 w 2958"/>
                  <a:gd name="T79" fmla="*/ 11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8" h="941">
                    <a:moveTo>
                      <a:pt x="2246" y="110"/>
                    </a:moveTo>
                    <a:lnTo>
                      <a:pt x="802" y="264"/>
                    </a:lnTo>
                    <a:lnTo>
                      <a:pt x="798" y="260"/>
                    </a:lnTo>
                    <a:lnTo>
                      <a:pt x="676" y="217"/>
                    </a:lnTo>
                    <a:lnTo>
                      <a:pt x="692" y="204"/>
                    </a:lnTo>
                    <a:lnTo>
                      <a:pt x="692" y="296"/>
                    </a:lnTo>
                    <a:lnTo>
                      <a:pt x="688" y="304"/>
                    </a:lnTo>
                    <a:lnTo>
                      <a:pt x="680" y="308"/>
                    </a:lnTo>
                    <a:lnTo>
                      <a:pt x="209" y="324"/>
                    </a:lnTo>
                    <a:lnTo>
                      <a:pt x="221" y="315"/>
                    </a:lnTo>
                    <a:lnTo>
                      <a:pt x="114" y="529"/>
                    </a:lnTo>
                    <a:lnTo>
                      <a:pt x="7" y="821"/>
                    </a:lnTo>
                    <a:lnTo>
                      <a:pt x="11" y="818"/>
                    </a:lnTo>
                    <a:lnTo>
                      <a:pt x="11" y="941"/>
                    </a:lnTo>
                    <a:lnTo>
                      <a:pt x="0" y="928"/>
                    </a:lnTo>
                    <a:lnTo>
                      <a:pt x="648" y="913"/>
                    </a:lnTo>
                    <a:lnTo>
                      <a:pt x="1621" y="849"/>
                    </a:lnTo>
                    <a:lnTo>
                      <a:pt x="2107" y="806"/>
                    </a:lnTo>
                    <a:lnTo>
                      <a:pt x="2096" y="818"/>
                    </a:lnTo>
                    <a:lnTo>
                      <a:pt x="2096" y="695"/>
                    </a:lnTo>
                    <a:lnTo>
                      <a:pt x="2100" y="684"/>
                    </a:lnTo>
                    <a:lnTo>
                      <a:pt x="2147" y="652"/>
                    </a:lnTo>
                    <a:lnTo>
                      <a:pt x="2139" y="660"/>
                    </a:lnTo>
                    <a:lnTo>
                      <a:pt x="2171" y="568"/>
                    </a:lnTo>
                    <a:lnTo>
                      <a:pt x="2179" y="561"/>
                    </a:lnTo>
                    <a:lnTo>
                      <a:pt x="2345" y="514"/>
                    </a:lnTo>
                    <a:lnTo>
                      <a:pt x="2341" y="517"/>
                    </a:lnTo>
                    <a:lnTo>
                      <a:pt x="2539" y="379"/>
                    </a:lnTo>
                    <a:lnTo>
                      <a:pt x="2539" y="383"/>
                    </a:lnTo>
                    <a:lnTo>
                      <a:pt x="2598" y="288"/>
                    </a:lnTo>
                    <a:lnTo>
                      <a:pt x="2606" y="285"/>
                    </a:lnTo>
                    <a:lnTo>
                      <a:pt x="2713" y="285"/>
                    </a:lnTo>
                    <a:lnTo>
                      <a:pt x="2705" y="288"/>
                    </a:lnTo>
                    <a:lnTo>
                      <a:pt x="2752" y="240"/>
                    </a:lnTo>
                    <a:lnTo>
                      <a:pt x="2760" y="240"/>
                    </a:lnTo>
                    <a:lnTo>
                      <a:pt x="2804" y="240"/>
                    </a:lnTo>
                    <a:lnTo>
                      <a:pt x="2795" y="245"/>
                    </a:lnTo>
                    <a:lnTo>
                      <a:pt x="2947" y="0"/>
                    </a:lnTo>
                    <a:lnTo>
                      <a:pt x="2958" y="19"/>
                    </a:lnTo>
                    <a:lnTo>
                      <a:pt x="2246" y="11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1" name="Freeform 257"/>
              <p:cNvSpPr>
                <a:spLocks/>
              </p:cNvSpPr>
              <p:nvPr/>
            </p:nvSpPr>
            <p:spPr bwMode="auto">
              <a:xfrm>
                <a:off x="3168" y="2219"/>
                <a:ext cx="744" cy="239"/>
              </a:xfrm>
              <a:custGeom>
                <a:avLst/>
                <a:gdLst>
                  <a:gd name="T0" fmla="*/ 2966 w 2978"/>
                  <a:gd name="T1" fmla="*/ 0 h 956"/>
                  <a:gd name="T2" fmla="*/ 2974 w 2978"/>
                  <a:gd name="T3" fmla="*/ 0 h 956"/>
                  <a:gd name="T4" fmla="*/ 2978 w 2978"/>
                  <a:gd name="T5" fmla="*/ 4 h 956"/>
                  <a:gd name="T6" fmla="*/ 2978 w 2978"/>
                  <a:gd name="T7" fmla="*/ 15 h 956"/>
                  <a:gd name="T8" fmla="*/ 2828 w 2978"/>
                  <a:gd name="T9" fmla="*/ 261 h 956"/>
                  <a:gd name="T10" fmla="*/ 2816 w 2978"/>
                  <a:gd name="T11" fmla="*/ 268 h 956"/>
                  <a:gd name="T12" fmla="*/ 2772 w 2978"/>
                  <a:gd name="T13" fmla="*/ 268 h 956"/>
                  <a:gd name="T14" fmla="*/ 2781 w 2978"/>
                  <a:gd name="T15" fmla="*/ 264 h 956"/>
                  <a:gd name="T16" fmla="*/ 2732 w 2978"/>
                  <a:gd name="T17" fmla="*/ 308 h 956"/>
                  <a:gd name="T18" fmla="*/ 2725 w 2978"/>
                  <a:gd name="T19" fmla="*/ 312 h 956"/>
                  <a:gd name="T20" fmla="*/ 2618 w 2978"/>
                  <a:gd name="T21" fmla="*/ 312 h 956"/>
                  <a:gd name="T22" fmla="*/ 2629 w 2978"/>
                  <a:gd name="T23" fmla="*/ 308 h 956"/>
                  <a:gd name="T24" fmla="*/ 2571 w 2978"/>
                  <a:gd name="T25" fmla="*/ 399 h 956"/>
                  <a:gd name="T26" fmla="*/ 2567 w 2978"/>
                  <a:gd name="T27" fmla="*/ 403 h 956"/>
                  <a:gd name="T28" fmla="*/ 2369 w 2978"/>
                  <a:gd name="T29" fmla="*/ 542 h 956"/>
                  <a:gd name="T30" fmla="*/ 2365 w 2978"/>
                  <a:gd name="T31" fmla="*/ 542 h 956"/>
                  <a:gd name="T32" fmla="*/ 2199 w 2978"/>
                  <a:gd name="T33" fmla="*/ 589 h 956"/>
                  <a:gd name="T34" fmla="*/ 2207 w 2978"/>
                  <a:gd name="T35" fmla="*/ 581 h 956"/>
                  <a:gd name="T36" fmla="*/ 2175 w 2978"/>
                  <a:gd name="T37" fmla="*/ 671 h 956"/>
                  <a:gd name="T38" fmla="*/ 2171 w 2978"/>
                  <a:gd name="T39" fmla="*/ 675 h 956"/>
                  <a:gd name="T40" fmla="*/ 2123 w 2978"/>
                  <a:gd name="T41" fmla="*/ 707 h 956"/>
                  <a:gd name="T42" fmla="*/ 2132 w 2978"/>
                  <a:gd name="T43" fmla="*/ 699 h 956"/>
                  <a:gd name="T44" fmla="*/ 2132 w 2978"/>
                  <a:gd name="T45" fmla="*/ 822 h 956"/>
                  <a:gd name="T46" fmla="*/ 2128 w 2978"/>
                  <a:gd name="T47" fmla="*/ 830 h 956"/>
                  <a:gd name="T48" fmla="*/ 2119 w 2978"/>
                  <a:gd name="T49" fmla="*/ 834 h 956"/>
                  <a:gd name="T50" fmla="*/ 1633 w 2978"/>
                  <a:gd name="T51" fmla="*/ 878 h 956"/>
                  <a:gd name="T52" fmla="*/ 664 w 2978"/>
                  <a:gd name="T53" fmla="*/ 941 h 956"/>
                  <a:gd name="T54" fmla="*/ 12 w 2978"/>
                  <a:gd name="T55" fmla="*/ 956 h 956"/>
                  <a:gd name="T56" fmla="*/ 4 w 2978"/>
                  <a:gd name="T57" fmla="*/ 953 h 956"/>
                  <a:gd name="T58" fmla="*/ 0 w 2978"/>
                  <a:gd name="T59" fmla="*/ 945 h 956"/>
                  <a:gd name="T60" fmla="*/ 0 w 2978"/>
                  <a:gd name="T61" fmla="*/ 822 h 956"/>
                  <a:gd name="T62" fmla="*/ 0 w 2978"/>
                  <a:gd name="T63" fmla="*/ 818 h 956"/>
                  <a:gd name="T64" fmla="*/ 107 w 2978"/>
                  <a:gd name="T65" fmla="*/ 525 h 956"/>
                  <a:gd name="T66" fmla="*/ 214 w 2978"/>
                  <a:gd name="T67" fmla="*/ 312 h 956"/>
                  <a:gd name="T68" fmla="*/ 221 w 2978"/>
                  <a:gd name="T69" fmla="*/ 304 h 956"/>
                  <a:gd name="T70" fmla="*/ 692 w 2978"/>
                  <a:gd name="T71" fmla="*/ 289 h 956"/>
                  <a:gd name="T72" fmla="*/ 681 w 2978"/>
                  <a:gd name="T73" fmla="*/ 300 h 956"/>
                  <a:gd name="T74" fmla="*/ 681 w 2978"/>
                  <a:gd name="T75" fmla="*/ 208 h 956"/>
                  <a:gd name="T76" fmla="*/ 688 w 2978"/>
                  <a:gd name="T77" fmla="*/ 197 h 956"/>
                  <a:gd name="T78" fmla="*/ 696 w 2978"/>
                  <a:gd name="T79" fmla="*/ 197 h 956"/>
                  <a:gd name="T80" fmla="*/ 818 w 2978"/>
                  <a:gd name="T81" fmla="*/ 244 h 956"/>
                  <a:gd name="T82" fmla="*/ 814 w 2978"/>
                  <a:gd name="T83" fmla="*/ 244 h 956"/>
                  <a:gd name="T84" fmla="*/ 2254 w 2978"/>
                  <a:gd name="T85" fmla="*/ 90 h 956"/>
                  <a:gd name="T86" fmla="*/ 2966 w 2978"/>
                  <a:gd name="T8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78" h="956">
                    <a:moveTo>
                      <a:pt x="2966" y="0"/>
                    </a:moveTo>
                    <a:lnTo>
                      <a:pt x="2974" y="0"/>
                    </a:lnTo>
                    <a:lnTo>
                      <a:pt x="2978" y="4"/>
                    </a:lnTo>
                    <a:lnTo>
                      <a:pt x="2978" y="15"/>
                    </a:lnTo>
                    <a:lnTo>
                      <a:pt x="2828" y="261"/>
                    </a:lnTo>
                    <a:lnTo>
                      <a:pt x="2816" y="268"/>
                    </a:lnTo>
                    <a:lnTo>
                      <a:pt x="2772" y="268"/>
                    </a:lnTo>
                    <a:lnTo>
                      <a:pt x="2781" y="264"/>
                    </a:lnTo>
                    <a:lnTo>
                      <a:pt x="2732" y="308"/>
                    </a:lnTo>
                    <a:lnTo>
                      <a:pt x="2725" y="312"/>
                    </a:lnTo>
                    <a:lnTo>
                      <a:pt x="2618" y="312"/>
                    </a:lnTo>
                    <a:lnTo>
                      <a:pt x="2629" y="308"/>
                    </a:lnTo>
                    <a:lnTo>
                      <a:pt x="2571" y="399"/>
                    </a:lnTo>
                    <a:lnTo>
                      <a:pt x="2567" y="403"/>
                    </a:lnTo>
                    <a:lnTo>
                      <a:pt x="2369" y="542"/>
                    </a:lnTo>
                    <a:lnTo>
                      <a:pt x="2365" y="542"/>
                    </a:lnTo>
                    <a:lnTo>
                      <a:pt x="2199" y="589"/>
                    </a:lnTo>
                    <a:lnTo>
                      <a:pt x="2207" y="581"/>
                    </a:lnTo>
                    <a:lnTo>
                      <a:pt x="2175" y="671"/>
                    </a:lnTo>
                    <a:lnTo>
                      <a:pt x="2171" y="675"/>
                    </a:lnTo>
                    <a:lnTo>
                      <a:pt x="2123" y="707"/>
                    </a:lnTo>
                    <a:lnTo>
                      <a:pt x="2132" y="699"/>
                    </a:lnTo>
                    <a:lnTo>
                      <a:pt x="2132" y="822"/>
                    </a:lnTo>
                    <a:lnTo>
                      <a:pt x="2128" y="830"/>
                    </a:lnTo>
                    <a:lnTo>
                      <a:pt x="2119" y="834"/>
                    </a:lnTo>
                    <a:lnTo>
                      <a:pt x="1633" y="878"/>
                    </a:lnTo>
                    <a:lnTo>
                      <a:pt x="664" y="941"/>
                    </a:lnTo>
                    <a:lnTo>
                      <a:pt x="12" y="956"/>
                    </a:lnTo>
                    <a:lnTo>
                      <a:pt x="4" y="953"/>
                    </a:lnTo>
                    <a:lnTo>
                      <a:pt x="0" y="945"/>
                    </a:lnTo>
                    <a:lnTo>
                      <a:pt x="0" y="822"/>
                    </a:lnTo>
                    <a:lnTo>
                      <a:pt x="0" y="818"/>
                    </a:lnTo>
                    <a:lnTo>
                      <a:pt x="107" y="525"/>
                    </a:lnTo>
                    <a:lnTo>
                      <a:pt x="214" y="312"/>
                    </a:lnTo>
                    <a:lnTo>
                      <a:pt x="221" y="304"/>
                    </a:lnTo>
                    <a:lnTo>
                      <a:pt x="692" y="289"/>
                    </a:lnTo>
                    <a:lnTo>
                      <a:pt x="681" y="300"/>
                    </a:lnTo>
                    <a:lnTo>
                      <a:pt x="681" y="208"/>
                    </a:lnTo>
                    <a:lnTo>
                      <a:pt x="688" y="197"/>
                    </a:lnTo>
                    <a:lnTo>
                      <a:pt x="696" y="197"/>
                    </a:lnTo>
                    <a:lnTo>
                      <a:pt x="818" y="244"/>
                    </a:lnTo>
                    <a:lnTo>
                      <a:pt x="814" y="244"/>
                    </a:lnTo>
                    <a:lnTo>
                      <a:pt x="2254" y="90"/>
                    </a:lnTo>
                    <a:lnTo>
                      <a:pt x="2966"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2" name="Freeform 258"/>
              <p:cNvSpPr>
                <a:spLocks/>
              </p:cNvSpPr>
              <p:nvPr/>
            </p:nvSpPr>
            <p:spPr bwMode="auto">
              <a:xfrm>
                <a:off x="3171" y="2222"/>
                <a:ext cx="739" cy="233"/>
              </a:xfrm>
              <a:custGeom>
                <a:avLst/>
                <a:gdLst>
                  <a:gd name="T0" fmla="*/ 2242 w 2958"/>
                  <a:gd name="T1" fmla="*/ 91 h 934"/>
                  <a:gd name="T2" fmla="*/ 802 w 2958"/>
                  <a:gd name="T3" fmla="*/ 246 h 934"/>
                  <a:gd name="T4" fmla="*/ 680 w 2958"/>
                  <a:gd name="T5" fmla="*/ 197 h 934"/>
                  <a:gd name="T6" fmla="*/ 680 w 2958"/>
                  <a:gd name="T7" fmla="*/ 289 h 934"/>
                  <a:gd name="T8" fmla="*/ 209 w 2958"/>
                  <a:gd name="T9" fmla="*/ 304 h 934"/>
                  <a:gd name="T10" fmla="*/ 103 w 2958"/>
                  <a:gd name="T11" fmla="*/ 518 h 934"/>
                  <a:gd name="T12" fmla="*/ 0 w 2958"/>
                  <a:gd name="T13" fmla="*/ 811 h 934"/>
                  <a:gd name="T14" fmla="*/ 0 w 2958"/>
                  <a:gd name="T15" fmla="*/ 934 h 934"/>
                  <a:gd name="T16" fmla="*/ 652 w 2958"/>
                  <a:gd name="T17" fmla="*/ 917 h 934"/>
                  <a:gd name="T18" fmla="*/ 1621 w 2958"/>
                  <a:gd name="T19" fmla="*/ 855 h 934"/>
                  <a:gd name="T20" fmla="*/ 2107 w 2958"/>
                  <a:gd name="T21" fmla="*/ 811 h 934"/>
                  <a:gd name="T22" fmla="*/ 2107 w 2958"/>
                  <a:gd name="T23" fmla="*/ 688 h 934"/>
                  <a:gd name="T24" fmla="*/ 2152 w 2958"/>
                  <a:gd name="T25" fmla="*/ 657 h 934"/>
                  <a:gd name="T26" fmla="*/ 2182 w 2958"/>
                  <a:gd name="T27" fmla="*/ 566 h 934"/>
                  <a:gd name="T28" fmla="*/ 2349 w 2958"/>
                  <a:gd name="T29" fmla="*/ 518 h 934"/>
                  <a:gd name="T30" fmla="*/ 2547 w 2958"/>
                  <a:gd name="T31" fmla="*/ 379 h 934"/>
                  <a:gd name="T32" fmla="*/ 2606 w 2958"/>
                  <a:gd name="T33" fmla="*/ 289 h 934"/>
                  <a:gd name="T34" fmla="*/ 2713 w 2958"/>
                  <a:gd name="T35" fmla="*/ 289 h 934"/>
                  <a:gd name="T36" fmla="*/ 2760 w 2958"/>
                  <a:gd name="T37" fmla="*/ 246 h 934"/>
                  <a:gd name="T38" fmla="*/ 2804 w 2958"/>
                  <a:gd name="T39" fmla="*/ 246 h 934"/>
                  <a:gd name="T40" fmla="*/ 2958 w 2958"/>
                  <a:gd name="T41" fmla="*/ 0 h 934"/>
                  <a:gd name="T42" fmla="*/ 2242 w 2958"/>
                  <a:gd name="T43" fmla="*/ 91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58" h="934">
                    <a:moveTo>
                      <a:pt x="2242" y="91"/>
                    </a:moveTo>
                    <a:lnTo>
                      <a:pt x="802" y="246"/>
                    </a:lnTo>
                    <a:lnTo>
                      <a:pt x="680" y="197"/>
                    </a:lnTo>
                    <a:lnTo>
                      <a:pt x="680" y="289"/>
                    </a:lnTo>
                    <a:lnTo>
                      <a:pt x="209" y="304"/>
                    </a:lnTo>
                    <a:lnTo>
                      <a:pt x="103" y="518"/>
                    </a:lnTo>
                    <a:lnTo>
                      <a:pt x="0" y="811"/>
                    </a:lnTo>
                    <a:lnTo>
                      <a:pt x="0" y="934"/>
                    </a:lnTo>
                    <a:lnTo>
                      <a:pt x="652" y="917"/>
                    </a:lnTo>
                    <a:lnTo>
                      <a:pt x="1621" y="855"/>
                    </a:lnTo>
                    <a:lnTo>
                      <a:pt x="2107" y="811"/>
                    </a:lnTo>
                    <a:lnTo>
                      <a:pt x="2107" y="688"/>
                    </a:lnTo>
                    <a:lnTo>
                      <a:pt x="2152" y="657"/>
                    </a:lnTo>
                    <a:lnTo>
                      <a:pt x="2182" y="566"/>
                    </a:lnTo>
                    <a:lnTo>
                      <a:pt x="2349" y="518"/>
                    </a:lnTo>
                    <a:lnTo>
                      <a:pt x="2547" y="379"/>
                    </a:lnTo>
                    <a:lnTo>
                      <a:pt x="2606" y="289"/>
                    </a:lnTo>
                    <a:lnTo>
                      <a:pt x="2713" y="289"/>
                    </a:lnTo>
                    <a:lnTo>
                      <a:pt x="2760" y="246"/>
                    </a:lnTo>
                    <a:lnTo>
                      <a:pt x="2804" y="246"/>
                    </a:lnTo>
                    <a:lnTo>
                      <a:pt x="2958" y="0"/>
                    </a:lnTo>
                    <a:lnTo>
                      <a:pt x="2242" y="91"/>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3" name="Freeform 259"/>
              <p:cNvSpPr>
                <a:spLocks noEditPoints="1"/>
              </p:cNvSpPr>
              <p:nvPr/>
            </p:nvSpPr>
            <p:spPr bwMode="auto">
              <a:xfrm>
                <a:off x="3168" y="2219"/>
                <a:ext cx="744" cy="239"/>
              </a:xfrm>
              <a:custGeom>
                <a:avLst/>
                <a:gdLst>
                  <a:gd name="T0" fmla="*/ 814 w 2978"/>
                  <a:gd name="T1" fmla="*/ 268 h 956"/>
                  <a:gd name="T2" fmla="*/ 688 w 2978"/>
                  <a:gd name="T3" fmla="*/ 221 h 956"/>
                  <a:gd name="T4" fmla="*/ 704 w 2978"/>
                  <a:gd name="T5" fmla="*/ 300 h 956"/>
                  <a:gd name="T6" fmla="*/ 692 w 2978"/>
                  <a:gd name="T7" fmla="*/ 312 h 956"/>
                  <a:gd name="T8" fmla="*/ 233 w 2978"/>
                  <a:gd name="T9" fmla="*/ 319 h 956"/>
                  <a:gd name="T10" fmla="*/ 19 w 2978"/>
                  <a:gd name="T11" fmla="*/ 825 h 956"/>
                  <a:gd name="T12" fmla="*/ 23 w 2978"/>
                  <a:gd name="T13" fmla="*/ 945 h 956"/>
                  <a:gd name="T14" fmla="*/ 660 w 2978"/>
                  <a:gd name="T15" fmla="*/ 917 h 956"/>
                  <a:gd name="T16" fmla="*/ 2119 w 2978"/>
                  <a:gd name="T17" fmla="*/ 810 h 956"/>
                  <a:gd name="T18" fmla="*/ 2108 w 2978"/>
                  <a:gd name="T19" fmla="*/ 699 h 956"/>
                  <a:gd name="T20" fmla="*/ 2159 w 2978"/>
                  <a:gd name="T21" fmla="*/ 656 h 956"/>
                  <a:gd name="T22" fmla="*/ 2183 w 2978"/>
                  <a:gd name="T23" fmla="*/ 572 h 956"/>
                  <a:gd name="T24" fmla="*/ 2357 w 2978"/>
                  <a:gd name="T25" fmla="*/ 518 h 956"/>
                  <a:gd name="T26" fmla="*/ 2551 w 2978"/>
                  <a:gd name="T27" fmla="*/ 383 h 956"/>
                  <a:gd name="T28" fmla="*/ 2610 w 2978"/>
                  <a:gd name="T29" fmla="*/ 292 h 956"/>
                  <a:gd name="T30" fmla="*/ 2725 w 2978"/>
                  <a:gd name="T31" fmla="*/ 289 h 956"/>
                  <a:gd name="T32" fmla="*/ 2764 w 2978"/>
                  <a:gd name="T33" fmla="*/ 244 h 956"/>
                  <a:gd name="T34" fmla="*/ 2816 w 2978"/>
                  <a:gd name="T35" fmla="*/ 244 h 956"/>
                  <a:gd name="T36" fmla="*/ 2959 w 2978"/>
                  <a:gd name="T37" fmla="*/ 4 h 956"/>
                  <a:gd name="T38" fmla="*/ 2258 w 2978"/>
                  <a:gd name="T39" fmla="*/ 114 h 956"/>
                  <a:gd name="T40" fmla="*/ 2974 w 2978"/>
                  <a:gd name="T41" fmla="*/ 0 h 956"/>
                  <a:gd name="T42" fmla="*/ 2978 w 2978"/>
                  <a:gd name="T43" fmla="*/ 15 h 956"/>
                  <a:gd name="T44" fmla="*/ 2816 w 2978"/>
                  <a:gd name="T45" fmla="*/ 268 h 956"/>
                  <a:gd name="T46" fmla="*/ 2781 w 2978"/>
                  <a:gd name="T47" fmla="*/ 264 h 956"/>
                  <a:gd name="T48" fmla="*/ 2725 w 2978"/>
                  <a:gd name="T49" fmla="*/ 312 h 956"/>
                  <a:gd name="T50" fmla="*/ 2629 w 2978"/>
                  <a:gd name="T51" fmla="*/ 308 h 956"/>
                  <a:gd name="T52" fmla="*/ 2567 w 2978"/>
                  <a:gd name="T53" fmla="*/ 403 h 956"/>
                  <a:gd name="T54" fmla="*/ 2365 w 2978"/>
                  <a:gd name="T55" fmla="*/ 542 h 956"/>
                  <a:gd name="T56" fmla="*/ 2207 w 2978"/>
                  <a:gd name="T57" fmla="*/ 581 h 956"/>
                  <a:gd name="T58" fmla="*/ 2171 w 2978"/>
                  <a:gd name="T59" fmla="*/ 675 h 956"/>
                  <a:gd name="T60" fmla="*/ 2132 w 2978"/>
                  <a:gd name="T61" fmla="*/ 699 h 956"/>
                  <a:gd name="T62" fmla="*/ 2128 w 2978"/>
                  <a:gd name="T63" fmla="*/ 830 h 956"/>
                  <a:gd name="T64" fmla="*/ 1633 w 2978"/>
                  <a:gd name="T65" fmla="*/ 878 h 956"/>
                  <a:gd name="T66" fmla="*/ 12 w 2978"/>
                  <a:gd name="T67" fmla="*/ 956 h 956"/>
                  <a:gd name="T68" fmla="*/ 0 w 2978"/>
                  <a:gd name="T69" fmla="*/ 945 h 956"/>
                  <a:gd name="T70" fmla="*/ 0 w 2978"/>
                  <a:gd name="T71" fmla="*/ 818 h 956"/>
                  <a:gd name="T72" fmla="*/ 214 w 2978"/>
                  <a:gd name="T73" fmla="*/ 312 h 956"/>
                  <a:gd name="T74" fmla="*/ 692 w 2978"/>
                  <a:gd name="T75" fmla="*/ 289 h 956"/>
                  <a:gd name="T76" fmla="*/ 681 w 2978"/>
                  <a:gd name="T77" fmla="*/ 208 h 956"/>
                  <a:gd name="T78" fmla="*/ 696 w 2978"/>
                  <a:gd name="T79" fmla="*/ 197 h 956"/>
                  <a:gd name="T80" fmla="*/ 814 w 2978"/>
                  <a:gd name="T81" fmla="*/ 244 h 956"/>
                  <a:gd name="T82" fmla="*/ 2966 w 2978"/>
                  <a:gd name="T83"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78" h="956">
                    <a:moveTo>
                      <a:pt x="2258" y="114"/>
                    </a:moveTo>
                    <a:lnTo>
                      <a:pt x="814" y="268"/>
                    </a:lnTo>
                    <a:lnTo>
                      <a:pt x="810" y="264"/>
                    </a:lnTo>
                    <a:lnTo>
                      <a:pt x="688" y="221"/>
                    </a:lnTo>
                    <a:lnTo>
                      <a:pt x="704" y="208"/>
                    </a:lnTo>
                    <a:lnTo>
                      <a:pt x="704" y="300"/>
                    </a:lnTo>
                    <a:lnTo>
                      <a:pt x="700" y="308"/>
                    </a:lnTo>
                    <a:lnTo>
                      <a:pt x="692" y="312"/>
                    </a:lnTo>
                    <a:lnTo>
                      <a:pt x="221" y="328"/>
                    </a:lnTo>
                    <a:lnTo>
                      <a:pt x="233" y="319"/>
                    </a:lnTo>
                    <a:lnTo>
                      <a:pt x="126" y="533"/>
                    </a:lnTo>
                    <a:lnTo>
                      <a:pt x="19" y="825"/>
                    </a:lnTo>
                    <a:lnTo>
                      <a:pt x="23" y="822"/>
                    </a:lnTo>
                    <a:lnTo>
                      <a:pt x="23" y="945"/>
                    </a:lnTo>
                    <a:lnTo>
                      <a:pt x="12" y="932"/>
                    </a:lnTo>
                    <a:lnTo>
                      <a:pt x="660" y="917"/>
                    </a:lnTo>
                    <a:lnTo>
                      <a:pt x="1633" y="853"/>
                    </a:lnTo>
                    <a:lnTo>
                      <a:pt x="2119" y="810"/>
                    </a:lnTo>
                    <a:lnTo>
                      <a:pt x="2108" y="822"/>
                    </a:lnTo>
                    <a:lnTo>
                      <a:pt x="2108" y="699"/>
                    </a:lnTo>
                    <a:lnTo>
                      <a:pt x="2112" y="688"/>
                    </a:lnTo>
                    <a:lnTo>
                      <a:pt x="2159" y="656"/>
                    </a:lnTo>
                    <a:lnTo>
                      <a:pt x="2151" y="664"/>
                    </a:lnTo>
                    <a:lnTo>
                      <a:pt x="2183" y="572"/>
                    </a:lnTo>
                    <a:lnTo>
                      <a:pt x="2191" y="565"/>
                    </a:lnTo>
                    <a:lnTo>
                      <a:pt x="2357" y="518"/>
                    </a:lnTo>
                    <a:lnTo>
                      <a:pt x="2353" y="521"/>
                    </a:lnTo>
                    <a:lnTo>
                      <a:pt x="2551" y="383"/>
                    </a:lnTo>
                    <a:lnTo>
                      <a:pt x="2551" y="387"/>
                    </a:lnTo>
                    <a:lnTo>
                      <a:pt x="2610" y="292"/>
                    </a:lnTo>
                    <a:lnTo>
                      <a:pt x="2618" y="289"/>
                    </a:lnTo>
                    <a:lnTo>
                      <a:pt x="2725" y="289"/>
                    </a:lnTo>
                    <a:lnTo>
                      <a:pt x="2717" y="292"/>
                    </a:lnTo>
                    <a:lnTo>
                      <a:pt x="2764" y="244"/>
                    </a:lnTo>
                    <a:lnTo>
                      <a:pt x="2772" y="244"/>
                    </a:lnTo>
                    <a:lnTo>
                      <a:pt x="2816" y="244"/>
                    </a:lnTo>
                    <a:lnTo>
                      <a:pt x="2807" y="249"/>
                    </a:lnTo>
                    <a:lnTo>
                      <a:pt x="2959" y="4"/>
                    </a:lnTo>
                    <a:lnTo>
                      <a:pt x="2970" y="23"/>
                    </a:lnTo>
                    <a:lnTo>
                      <a:pt x="2258" y="114"/>
                    </a:lnTo>
                    <a:close/>
                    <a:moveTo>
                      <a:pt x="2966" y="0"/>
                    </a:moveTo>
                    <a:lnTo>
                      <a:pt x="2974" y="0"/>
                    </a:lnTo>
                    <a:lnTo>
                      <a:pt x="2978" y="4"/>
                    </a:lnTo>
                    <a:lnTo>
                      <a:pt x="2978" y="15"/>
                    </a:lnTo>
                    <a:lnTo>
                      <a:pt x="2828" y="261"/>
                    </a:lnTo>
                    <a:lnTo>
                      <a:pt x="2816" y="268"/>
                    </a:lnTo>
                    <a:lnTo>
                      <a:pt x="2772" y="268"/>
                    </a:lnTo>
                    <a:lnTo>
                      <a:pt x="2781" y="264"/>
                    </a:lnTo>
                    <a:lnTo>
                      <a:pt x="2732" y="308"/>
                    </a:lnTo>
                    <a:lnTo>
                      <a:pt x="2725" y="312"/>
                    </a:lnTo>
                    <a:lnTo>
                      <a:pt x="2618" y="312"/>
                    </a:lnTo>
                    <a:lnTo>
                      <a:pt x="2629" y="308"/>
                    </a:lnTo>
                    <a:lnTo>
                      <a:pt x="2571" y="399"/>
                    </a:lnTo>
                    <a:lnTo>
                      <a:pt x="2567" y="403"/>
                    </a:lnTo>
                    <a:lnTo>
                      <a:pt x="2369" y="542"/>
                    </a:lnTo>
                    <a:lnTo>
                      <a:pt x="2365" y="542"/>
                    </a:lnTo>
                    <a:lnTo>
                      <a:pt x="2199" y="589"/>
                    </a:lnTo>
                    <a:lnTo>
                      <a:pt x="2207" y="581"/>
                    </a:lnTo>
                    <a:lnTo>
                      <a:pt x="2175" y="671"/>
                    </a:lnTo>
                    <a:lnTo>
                      <a:pt x="2171" y="675"/>
                    </a:lnTo>
                    <a:lnTo>
                      <a:pt x="2123" y="707"/>
                    </a:lnTo>
                    <a:lnTo>
                      <a:pt x="2132" y="699"/>
                    </a:lnTo>
                    <a:lnTo>
                      <a:pt x="2132" y="822"/>
                    </a:lnTo>
                    <a:lnTo>
                      <a:pt x="2128" y="830"/>
                    </a:lnTo>
                    <a:lnTo>
                      <a:pt x="2119" y="834"/>
                    </a:lnTo>
                    <a:lnTo>
                      <a:pt x="1633" y="878"/>
                    </a:lnTo>
                    <a:lnTo>
                      <a:pt x="664" y="941"/>
                    </a:lnTo>
                    <a:lnTo>
                      <a:pt x="12" y="956"/>
                    </a:lnTo>
                    <a:lnTo>
                      <a:pt x="4" y="953"/>
                    </a:lnTo>
                    <a:lnTo>
                      <a:pt x="0" y="945"/>
                    </a:lnTo>
                    <a:lnTo>
                      <a:pt x="0" y="822"/>
                    </a:lnTo>
                    <a:lnTo>
                      <a:pt x="0" y="818"/>
                    </a:lnTo>
                    <a:lnTo>
                      <a:pt x="107" y="525"/>
                    </a:lnTo>
                    <a:lnTo>
                      <a:pt x="214" y="312"/>
                    </a:lnTo>
                    <a:lnTo>
                      <a:pt x="221" y="304"/>
                    </a:lnTo>
                    <a:lnTo>
                      <a:pt x="692" y="289"/>
                    </a:lnTo>
                    <a:lnTo>
                      <a:pt x="681" y="300"/>
                    </a:lnTo>
                    <a:lnTo>
                      <a:pt x="681" y="208"/>
                    </a:lnTo>
                    <a:lnTo>
                      <a:pt x="688" y="197"/>
                    </a:lnTo>
                    <a:lnTo>
                      <a:pt x="696" y="197"/>
                    </a:lnTo>
                    <a:lnTo>
                      <a:pt x="818" y="244"/>
                    </a:lnTo>
                    <a:lnTo>
                      <a:pt x="814" y="244"/>
                    </a:lnTo>
                    <a:lnTo>
                      <a:pt x="2254" y="90"/>
                    </a:lnTo>
                    <a:lnTo>
                      <a:pt x="29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4" name="Freeform 260"/>
              <p:cNvSpPr>
                <a:spLocks/>
              </p:cNvSpPr>
              <p:nvPr/>
            </p:nvSpPr>
            <p:spPr bwMode="auto">
              <a:xfrm>
                <a:off x="3171" y="2220"/>
                <a:ext cx="739" cy="235"/>
              </a:xfrm>
              <a:custGeom>
                <a:avLst/>
                <a:gdLst>
                  <a:gd name="T0" fmla="*/ 2246 w 2958"/>
                  <a:gd name="T1" fmla="*/ 110 h 941"/>
                  <a:gd name="T2" fmla="*/ 802 w 2958"/>
                  <a:gd name="T3" fmla="*/ 264 h 941"/>
                  <a:gd name="T4" fmla="*/ 798 w 2958"/>
                  <a:gd name="T5" fmla="*/ 260 h 941"/>
                  <a:gd name="T6" fmla="*/ 676 w 2958"/>
                  <a:gd name="T7" fmla="*/ 217 h 941"/>
                  <a:gd name="T8" fmla="*/ 692 w 2958"/>
                  <a:gd name="T9" fmla="*/ 204 h 941"/>
                  <a:gd name="T10" fmla="*/ 692 w 2958"/>
                  <a:gd name="T11" fmla="*/ 296 h 941"/>
                  <a:gd name="T12" fmla="*/ 688 w 2958"/>
                  <a:gd name="T13" fmla="*/ 304 h 941"/>
                  <a:gd name="T14" fmla="*/ 680 w 2958"/>
                  <a:gd name="T15" fmla="*/ 308 h 941"/>
                  <a:gd name="T16" fmla="*/ 209 w 2958"/>
                  <a:gd name="T17" fmla="*/ 324 h 941"/>
                  <a:gd name="T18" fmla="*/ 221 w 2958"/>
                  <a:gd name="T19" fmla="*/ 315 h 941"/>
                  <a:gd name="T20" fmla="*/ 114 w 2958"/>
                  <a:gd name="T21" fmla="*/ 529 h 941"/>
                  <a:gd name="T22" fmla="*/ 7 w 2958"/>
                  <a:gd name="T23" fmla="*/ 821 h 941"/>
                  <a:gd name="T24" fmla="*/ 11 w 2958"/>
                  <a:gd name="T25" fmla="*/ 818 h 941"/>
                  <a:gd name="T26" fmla="*/ 11 w 2958"/>
                  <a:gd name="T27" fmla="*/ 941 h 941"/>
                  <a:gd name="T28" fmla="*/ 0 w 2958"/>
                  <a:gd name="T29" fmla="*/ 928 h 941"/>
                  <a:gd name="T30" fmla="*/ 648 w 2958"/>
                  <a:gd name="T31" fmla="*/ 913 h 941"/>
                  <a:gd name="T32" fmla="*/ 1621 w 2958"/>
                  <a:gd name="T33" fmla="*/ 849 h 941"/>
                  <a:gd name="T34" fmla="*/ 2107 w 2958"/>
                  <a:gd name="T35" fmla="*/ 806 h 941"/>
                  <a:gd name="T36" fmla="*/ 2096 w 2958"/>
                  <a:gd name="T37" fmla="*/ 818 h 941"/>
                  <a:gd name="T38" fmla="*/ 2096 w 2958"/>
                  <a:gd name="T39" fmla="*/ 695 h 941"/>
                  <a:gd name="T40" fmla="*/ 2100 w 2958"/>
                  <a:gd name="T41" fmla="*/ 684 h 941"/>
                  <a:gd name="T42" fmla="*/ 2147 w 2958"/>
                  <a:gd name="T43" fmla="*/ 652 h 941"/>
                  <a:gd name="T44" fmla="*/ 2139 w 2958"/>
                  <a:gd name="T45" fmla="*/ 660 h 941"/>
                  <a:gd name="T46" fmla="*/ 2171 w 2958"/>
                  <a:gd name="T47" fmla="*/ 568 h 941"/>
                  <a:gd name="T48" fmla="*/ 2179 w 2958"/>
                  <a:gd name="T49" fmla="*/ 561 h 941"/>
                  <a:gd name="T50" fmla="*/ 2345 w 2958"/>
                  <a:gd name="T51" fmla="*/ 514 h 941"/>
                  <a:gd name="T52" fmla="*/ 2341 w 2958"/>
                  <a:gd name="T53" fmla="*/ 517 h 941"/>
                  <a:gd name="T54" fmla="*/ 2539 w 2958"/>
                  <a:gd name="T55" fmla="*/ 379 h 941"/>
                  <a:gd name="T56" fmla="*/ 2539 w 2958"/>
                  <a:gd name="T57" fmla="*/ 383 h 941"/>
                  <a:gd name="T58" fmla="*/ 2598 w 2958"/>
                  <a:gd name="T59" fmla="*/ 288 h 941"/>
                  <a:gd name="T60" fmla="*/ 2606 w 2958"/>
                  <a:gd name="T61" fmla="*/ 285 h 941"/>
                  <a:gd name="T62" fmla="*/ 2713 w 2958"/>
                  <a:gd name="T63" fmla="*/ 285 h 941"/>
                  <a:gd name="T64" fmla="*/ 2705 w 2958"/>
                  <a:gd name="T65" fmla="*/ 288 h 941"/>
                  <a:gd name="T66" fmla="*/ 2752 w 2958"/>
                  <a:gd name="T67" fmla="*/ 240 h 941"/>
                  <a:gd name="T68" fmla="*/ 2760 w 2958"/>
                  <a:gd name="T69" fmla="*/ 240 h 941"/>
                  <a:gd name="T70" fmla="*/ 2804 w 2958"/>
                  <a:gd name="T71" fmla="*/ 240 h 941"/>
                  <a:gd name="T72" fmla="*/ 2795 w 2958"/>
                  <a:gd name="T73" fmla="*/ 245 h 941"/>
                  <a:gd name="T74" fmla="*/ 2947 w 2958"/>
                  <a:gd name="T75" fmla="*/ 0 h 941"/>
                  <a:gd name="T76" fmla="*/ 2958 w 2958"/>
                  <a:gd name="T77" fmla="*/ 19 h 941"/>
                  <a:gd name="T78" fmla="*/ 2246 w 2958"/>
                  <a:gd name="T79" fmla="*/ 11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8" h="941">
                    <a:moveTo>
                      <a:pt x="2246" y="110"/>
                    </a:moveTo>
                    <a:lnTo>
                      <a:pt x="802" y="264"/>
                    </a:lnTo>
                    <a:lnTo>
                      <a:pt x="798" y="260"/>
                    </a:lnTo>
                    <a:lnTo>
                      <a:pt x="676" y="217"/>
                    </a:lnTo>
                    <a:lnTo>
                      <a:pt x="692" y="204"/>
                    </a:lnTo>
                    <a:lnTo>
                      <a:pt x="692" y="296"/>
                    </a:lnTo>
                    <a:lnTo>
                      <a:pt x="688" y="304"/>
                    </a:lnTo>
                    <a:lnTo>
                      <a:pt x="680" y="308"/>
                    </a:lnTo>
                    <a:lnTo>
                      <a:pt x="209" y="324"/>
                    </a:lnTo>
                    <a:lnTo>
                      <a:pt x="221" y="315"/>
                    </a:lnTo>
                    <a:lnTo>
                      <a:pt x="114" y="529"/>
                    </a:lnTo>
                    <a:lnTo>
                      <a:pt x="7" y="821"/>
                    </a:lnTo>
                    <a:lnTo>
                      <a:pt x="11" y="818"/>
                    </a:lnTo>
                    <a:lnTo>
                      <a:pt x="11" y="941"/>
                    </a:lnTo>
                    <a:lnTo>
                      <a:pt x="0" y="928"/>
                    </a:lnTo>
                    <a:lnTo>
                      <a:pt x="648" y="913"/>
                    </a:lnTo>
                    <a:lnTo>
                      <a:pt x="1621" y="849"/>
                    </a:lnTo>
                    <a:lnTo>
                      <a:pt x="2107" y="806"/>
                    </a:lnTo>
                    <a:lnTo>
                      <a:pt x="2096" y="818"/>
                    </a:lnTo>
                    <a:lnTo>
                      <a:pt x="2096" y="695"/>
                    </a:lnTo>
                    <a:lnTo>
                      <a:pt x="2100" y="684"/>
                    </a:lnTo>
                    <a:lnTo>
                      <a:pt x="2147" y="652"/>
                    </a:lnTo>
                    <a:lnTo>
                      <a:pt x="2139" y="660"/>
                    </a:lnTo>
                    <a:lnTo>
                      <a:pt x="2171" y="568"/>
                    </a:lnTo>
                    <a:lnTo>
                      <a:pt x="2179" y="561"/>
                    </a:lnTo>
                    <a:lnTo>
                      <a:pt x="2345" y="514"/>
                    </a:lnTo>
                    <a:lnTo>
                      <a:pt x="2341" y="517"/>
                    </a:lnTo>
                    <a:lnTo>
                      <a:pt x="2539" y="379"/>
                    </a:lnTo>
                    <a:lnTo>
                      <a:pt x="2539" y="383"/>
                    </a:lnTo>
                    <a:lnTo>
                      <a:pt x="2598" y="288"/>
                    </a:lnTo>
                    <a:lnTo>
                      <a:pt x="2606" y="285"/>
                    </a:lnTo>
                    <a:lnTo>
                      <a:pt x="2713" y="285"/>
                    </a:lnTo>
                    <a:lnTo>
                      <a:pt x="2705" y="288"/>
                    </a:lnTo>
                    <a:lnTo>
                      <a:pt x="2752" y="240"/>
                    </a:lnTo>
                    <a:lnTo>
                      <a:pt x="2760" y="240"/>
                    </a:lnTo>
                    <a:lnTo>
                      <a:pt x="2804" y="240"/>
                    </a:lnTo>
                    <a:lnTo>
                      <a:pt x="2795" y="245"/>
                    </a:lnTo>
                    <a:lnTo>
                      <a:pt x="2947" y="0"/>
                    </a:lnTo>
                    <a:lnTo>
                      <a:pt x="2958" y="19"/>
                    </a:lnTo>
                    <a:lnTo>
                      <a:pt x="2246" y="11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5" name="Freeform 261"/>
              <p:cNvSpPr>
                <a:spLocks/>
              </p:cNvSpPr>
              <p:nvPr/>
            </p:nvSpPr>
            <p:spPr bwMode="auto">
              <a:xfrm>
                <a:off x="3168" y="2219"/>
                <a:ext cx="744" cy="239"/>
              </a:xfrm>
              <a:custGeom>
                <a:avLst/>
                <a:gdLst>
                  <a:gd name="T0" fmla="*/ 2966 w 2978"/>
                  <a:gd name="T1" fmla="*/ 0 h 956"/>
                  <a:gd name="T2" fmla="*/ 2974 w 2978"/>
                  <a:gd name="T3" fmla="*/ 0 h 956"/>
                  <a:gd name="T4" fmla="*/ 2978 w 2978"/>
                  <a:gd name="T5" fmla="*/ 4 h 956"/>
                  <a:gd name="T6" fmla="*/ 2978 w 2978"/>
                  <a:gd name="T7" fmla="*/ 15 h 956"/>
                  <a:gd name="T8" fmla="*/ 2828 w 2978"/>
                  <a:gd name="T9" fmla="*/ 261 h 956"/>
                  <a:gd name="T10" fmla="*/ 2816 w 2978"/>
                  <a:gd name="T11" fmla="*/ 268 h 956"/>
                  <a:gd name="T12" fmla="*/ 2772 w 2978"/>
                  <a:gd name="T13" fmla="*/ 268 h 956"/>
                  <a:gd name="T14" fmla="*/ 2781 w 2978"/>
                  <a:gd name="T15" fmla="*/ 264 h 956"/>
                  <a:gd name="T16" fmla="*/ 2732 w 2978"/>
                  <a:gd name="T17" fmla="*/ 308 h 956"/>
                  <a:gd name="T18" fmla="*/ 2725 w 2978"/>
                  <a:gd name="T19" fmla="*/ 312 h 956"/>
                  <a:gd name="T20" fmla="*/ 2618 w 2978"/>
                  <a:gd name="T21" fmla="*/ 312 h 956"/>
                  <a:gd name="T22" fmla="*/ 2629 w 2978"/>
                  <a:gd name="T23" fmla="*/ 308 h 956"/>
                  <a:gd name="T24" fmla="*/ 2571 w 2978"/>
                  <a:gd name="T25" fmla="*/ 399 h 956"/>
                  <a:gd name="T26" fmla="*/ 2567 w 2978"/>
                  <a:gd name="T27" fmla="*/ 403 h 956"/>
                  <a:gd name="T28" fmla="*/ 2369 w 2978"/>
                  <a:gd name="T29" fmla="*/ 542 h 956"/>
                  <a:gd name="T30" fmla="*/ 2365 w 2978"/>
                  <a:gd name="T31" fmla="*/ 542 h 956"/>
                  <a:gd name="T32" fmla="*/ 2199 w 2978"/>
                  <a:gd name="T33" fmla="*/ 589 h 956"/>
                  <a:gd name="T34" fmla="*/ 2207 w 2978"/>
                  <a:gd name="T35" fmla="*/ 581 h 956"/>
                  <a:gd name="T36" fmla="*/ 2175 w 2978"/>
                  <a:gd name="T37" fmla="*/ 671 h 956"/>
                  <a:gd name="T38" fmla="*/ 2171 w 2978"/>
                  <a:gd name="T39" fmla="*/ 675 h 956"/>
                  <a:gd name="T40" fmla="*/ 2123 w 2978"/>
                  <a:gd name="T41" fmla="*/ 707 h 956"/>
                  <a:gd name="T42" fmla="*/ 2132 w 2978"/>
                  <a:gd name="T43" fmla="*/ 699 h 956"/>
                  <a:gd name="T44" fmla="*/ 2132 w 2978"/>
                  <a:gd name="T45" fmla="*/ 822 h 956"/>
                  <a:gd name="T46" fmla="*/ 2128 w 2978"/>
                  <a:gd name="T47" fmla="*/ 830 h 956"/>
                  <a:gd name="T48" fmla="*/ 2119 w 2978"/>
                  <a:gd name="T49" fmla="*/ 834 h 956"/>
                  <a:gd name="T50" fmla="*/ 1633 w 2978"/>
                  <a:gd name="T51" fmla="*/ 878 h 956"/>
                  <a:gd name="T52" fmla="*/ 664 w 2978"/>
                  <a:gd name="T53" fmla="*/ 941 h 956"/>
                  <a:gd name="T54" fmla="*/ 12 w 2978"/>
                  <a:gd name="T55" fmla="*/ 956 h 956"/>
                  <a:gd name="T56" fmla="*/ 4 w 2978"/>
                  <a:gd name="T57" fmla="*/ 953 h 956"/>
                  <a:gd name="T58" fmla="*/ 0 w 2978"/>
                  <a:gd name="T59" fmla="*/ 945 h 956"/>
                  <a:gd name="T60" fmla="*/ 0 w 2978"/>
                  <a:gd name="T61" fmla="*/ 822 h 956"/>
                  <a:gd name="T62" fmla="*/ 0 w 2978"/>
                  <a:gd name="T63" fmla="*/ 818 h 956"/>
                  <a:gd name="T64" fmla="*/ 107 w 2978"/>
                  <a:gd name="T65" fmla="*/ 525 h 956"/>
                  <a:gd name="T66" fmla="*/ 214 w 2978"/>
                  <a:gd name="T67" fmla="*/ 312 h 956"/>
                  <a:gd name="T68" fmla="*/ 221 w 2978"/>
                  <a:gd name="T69" fmla="*/ 304 h 956"/>
                  <a:gd name="T70" fmla="*/ 692 w 2978"/>
                  <a:gd name="T71" fmla="*/ 289 h 956"/>
                  <a:gd name="T72" fmla="*/ 681 w 2978"/>
                  <a:gd name="T73" fmla="*/ 300 h 956"/>
                  <a:gd name="T74" fmla="*/ 681 w 2978"/>
                  <a:gd name="T75" fmla="*/ 208 h 956"/>
                  <a:gd name="T76" fmla="*/ 688 w 2978"/>
                  <a:gd name="T77" fmla="*/ 197 h 956"/>
                  <a:gd name="T78" fmla="*/ 696 w 2978"/>
                  <a:gd name="T79" fmla="*/ 197 h 956"/>
                  <a:gd name="T80" fmla="*/ 818 w 2978"/>
                  <a:gd name="T81" fmla="*/ 244 h 956"/>
                  <a:gd name="T82" fmla="*/ 814 w 2978"/>
                  <a:gd name="T83" fmla="*/ 244 h 956"/>
                  <a:gd name="T84" fmla="*/ 2254 w 2978"/>
                  <a:gd name="T85" fmla="*/ 90 h 956"/>
                  <a:gd name="T86" fmla="*/ 2966 w 2978"/>
                  <a:gd name="T8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78" h="956">
                    <a:moveTo>
                      <a:pt x="2966" y="0"/>
                    </a:moveTo>
                    <a:lnTo>
                      <a:pt x="2974" y="0"/>
                    </a:lnTo>
                    <a:lnTo>
                      <a:pt x="2978" y="4"/>
                    </a:lnTo>
                    <a:lnTo>
                      <a:pt x="2978" y="15"/>
                    </a:lnTo>
                    <a:lnTo>
                      <a:pt x="2828" y="261"/>
                    </a:lnTo>
                    <a:lnTo>
                      <a:pt x="2816" y="268"/>
                    </a:lnTo>
                    <a:lnTo>
                      <a:pt x="2772" y="268"/>
                    </a:lnTo>
                    <a:lnTo>
                      <a:pt x="2781" y="264"/>
                    </a:lnTo>
                    <a:lnTo>
                      <a:pt x="2732" y="308"/>
                    </a:lnTo>
                    <a:lnTo>
                      <a:pt x="2725" y="312"/>
                    </a:lnTo>
                    <a:lnTo>
                      <a:pt x="2618" y="312"/>
                    </a:lnTo>
                    <a:lnTo>
                      <a:pt x="2629" y="308"/>
                    </a:lnTo>
                    <a:lnTo>
                      <a:pt x="2571" y="399"/>
                    </a:lnTo>
                    <a:lnTo>
                      <a:pt x="2567" y="403"/>
                    </a:lnTo>
                    <a:lnTo>
                      <a:pt x="2369" y="542"/>
                    </a:lnTo>
                    <a:lnTo>
                      <a:pt x="2365" y="542"/>
                    </a:lnTo>
                    <a:lnTo>
                      <a:pt x="2199" y="589"/>
                    </a:lnTo>
                    <a:lnTo>
                      <a:pt x="2207" y="581"/>
                    </a:lnTo>
                    <a:lnTo>
                      <a:pt x="2175" y="671"/>
                    </a:lnTo>
                    <a:lnTo>
                      <a:pt x="2171" y="675"/>
                    </a:lnTo>
                    <a:lnTo>
                      <a:pt x="2123" y="707"/>
                    </a:lnTo>
                    <a:lnTo>
                      <a:pt x="2132" y="699"/>
                    </a:lnTo>
                    <a:lnTo>
                      <a:pt x="2132" y="822"/>
                    </a:lnTo>
                    <a:lnTo>
                      <a:pt x="2128" y="830"/>
                    </a:lnTo>
                    <a:lnTo>
                      <a:pt x="2119" y="834"/>
                    </a:lnTo>
                    <a:lnTo>
                      <a:pt x="1633" y="878"/>
                    </a:lnTo>
                    <a:lnTo>
                      <a:pt x="664" y="941"/>
                    </a:lnTo>
                    <a:lnTo>
                      <a:pt x="12" y="956"/>
                    </a:lnTo>
                    <a:lnTo>
                      <a:pt x="4" y="953"/>
                    </a:lnTo>
                    <a:lnTo>
                      <a:pt x="0" y="945"/>
                    </a:lnTo>
                    <a:lnTo>
                      <a:pt x="0" y="822"/>
                    </a:lnTo>
                    <a:lnTo>
                      <a:pt x="0" y="818"/>
                    </a:lnTo>
                    <a:lnTo>
                      <a:pt x="107" y="525"/>
                    </a:lnTo>
                    <a:lnTo>
                      <a:pt x="214" y="312"/>
                    </a:lnTo>
                    <a:lnTo>
                      <a:pt x="221" y="304"/>
                    </a:lnTo>
                    <a:lnTo>
                      <a:pt x="692" y="289"/>
                    </a:lnTo>
                    <a:lnTo>
                      <a:pt x="681" y="300"/>
                    </a:lnTo>
                    <a:lnTo>
                      <a:pt x="681" y="208"/>
                    </a:lnTo>
                    <a:lnTo>
                      <a:pt x="688" y="197"/>
                    </a:lnTo>
                    <a:lnTo>
                      <a:pt x="696" y="197"/>
                    </a:lnTo>
                    <a:lnTo>
                      <a:pt x="818" y="244"/>
                    </a:lnTo>
                    <a:lnTo>
                      <a:pt x="814" y="244"/>
                    </a:lnTo>
                    <a:lnTo>
                      <a:pt x="2254" y="90"/>
                    </a:lnTo>
                    <a:lnTo>
                      <a:pt x="2966"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6" name="Freeform 262"/>
              <p:cNvSpPr>
                <a:spLocks/>
              </p:cNvSpPr>
              <p:nvPr/>
            </p:nvSpPr>
            <p:spPr bwMode="auto">
              <a:xfrm>
                <a:off x="3056" y="2452"/>
                <a:ext cx="314" cy="506"/>
              </a:xfrm>
              <a:custGeom>
                <a:avLst/>
                <a:gdLst>
                  <a:gd name="T0" fmla="*/ 1105 w 1258"/>
                  <a:gd name="T1" fmla="*/ 0 h 2025"/>
                  <a:gd name="T2" fmla="*/ 456 w 1258"/>
                  <a:gd name="T3" fmla="*/ 13 h 2025"/>
                  <a:gd name="T4" fmla="*/ 364 w 1258"/>
                  <a:gd name="T5" fmla="*/ 75 h 2025"/>
                  <a:gd name="T6" fmla="*/ 285 w 1258"/>
                  <a:gd name="T7" fmla="*/ 305 h 2025"/>
                  <a:gd name="T8" fmla="*/ 120 w 1258"/>
                  <a:gd name="T9" fmla="*/ 519 h 2025"/>
                  <a:gd name="T10" fmla="*/ 120 w 1258"/>
                  <a:gd name="T11" fmla="*/ 720 h 2025"/>
                  <a:gd name="T12" fmla="*/ 120 w 1258"/>
                  <a:gd name="T13" fmla="*/ 875 h 2025"/>
                  <a:gd name="T14" fmla="*/ 167 w 1258"/>
                  <a:gd name="T15" fmla="*/ 1025 h 2025"/>
                  <a:gd name="T16" fmla="*/ 285 w 1258"/>
                  <a:gd name="T17" fmla="*/ 1164 h 2025"/>
                  <a:gd name="T18" fmla="*/ 210 w 1258"/>
                  <a:gd name="T19" fmla="*/ 1258 h 2025"/>
                  <a:gd name="T20" fmla="*/ 92 w 1258"/>
                  <a:gd name="T21" fmla="*/ 1397 h 2025"/>
                  <a:gd name="T22" fmla="*/ 0 w 1258"/>
                  <a:gd name="T23" fmla="*/ 1579 h 2025"/>
                  <a:gd name="T24" fmla="*/ 0 w 1258"/>
                  <a:gd name="T25" fmla="*/ 1733 h 2025"/>
                  <a:gd name="T26" fmla="*/ 681 w 1258"/>
                  <a:gd name="T27" fmla="*/ 1685 h 2025"/>
                  <a:gd name="T28" fmla="*/ 666 w 1258"/>
                  <a:gd name="T29" fmla="*/ 1888 h 2025"/>
                  <a:gd name="T30" fmla="*/ 741 w 1258"/>
                  <a:gd name="T31" fmla="*/ 1931 h 2025"/>
                  <a:gd name="T32" fmla="*/ 788 w 1258"/>
                  <a:gd name="T33" fmla="*/ 2025 h 2025"/>
                  <a:gd name="T34" fmla="*/ 895 w 1258"/>
                  <a:gd name="T35" fmla="*/ 1978 h 2025"/>
                  <a:gd name="T36" fmla="*/ 1013 w 1258"/>
                  <a:gd name="T37" fmla="*/ 1903 h 2025"/>
                  <a:gd name="T38" fmla="*/ 1258 w 1258"/>
                  <a:gd name="T39" fmla="*/ 1931 h 2025"/>
                  <a:gd name="T40" fmla="*/ 1136 w 1258"/>
                  <a:gd name="T41" fmla="*/ 1275 h 2025"/>
                  <a:gd name="T42" fmla="*/ 1105 w 1258"/>
                  <a:gd name="T4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8" h="2025">
                    <a:moveTo>
                      <a:pt x="1105" y="0"/>
                    </a:moveTo>
                    <a:lnTo>
                      <a:pt x="456" y="13"/>
                    </a:lnTo>
                    <a:lnTo>
                      <a:pt x="364" y="75"/>
                    </a:lnTo>
                    <a:lnTo>
                      <a:pt x="285" y="305"/>
                    </a:lnTo>
                    <a:lnTo>
                      <a:pt x="120" y="519"/>
                    </a:lnTo>
                    <a:lnTo>
                      <a:pt x="120" y="720"/>
                    </a:lnTo>
                    <a:lnTo>
                      <a:pt x="120" y="875"/>
                    </a:lnTo>
                    <a:lnTo>
                      <a:pt x="167" y="1025"/>
                    </a:lnTo>
                    <a:lnTo>
                      <a:pt x="285" y="1164"/>
                    </a:lnTo>
                    <a:lnTo>
                      <a:pt x="210" y="1258"/>
                    </a:lnTo>
                    <a:lnTo>
                      <a:pt x="92" y="1397"/>
                    </a:lnTo>
                    <a:lnTo>
                      <a:pt x="0" y="1579"/>
                    </a:lnTo>
                    <a:lnTo>
                      <a:pt x="0" y="1733"/>
                    </a:lnTo>
                    <a:lnTo>
                      <a:pt x="681" y="1685"/>
                    </a:lnTo>
                    <a:lnTo>
                      <a:pt x="666" y="1888"/>
                    </a:lnTo>
                    <a:lnTo>
                      <a:pt x="741" y="1931"/>
                    </a:lnTo>
                    <a:lnTo>
                      <a:pt x="788" y="2025"/>
                    </a:lnTo>
                    <a:lnTo>
                      <a:pt x="895" y="1978"/>
                    </a:lnTo>
                    <a:lnTo>
                      <a:pt x="1013" y="1903"/>
                    </a:lnTo>
                    <a:lnTo>
                      <a:pt x="1258" y="1931"/>
                    </a:lnTo>
                    <a:lnTo>
                      <a:pt x="1136" y="1275"/>
                    </a:lnTo>
                    <a:lnTo>
                      <a:pt x="1105"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7" name="Freeform 263"/>
              <p:cNvSpPr>
                <a:spLocks noEditPoints="1"/>
              </p:cNvSpPr>
              <p:nvPr/>
            </p:nvSpPr>
            <p:spPr bwMode="auto">
              <a:xfrm>
                <a:off x="3053" y="2449"/>
                <a:ext cx="321" cy="512"/>
              </a:xfrm>
              <a:custGeom>
                <a:avLst/>
                <a:gdLst>
                  <a:gd name="T0" fmla="*/ 1116 w 1282"/>
                  <a:gd name="T1" fmla="*/ 24 h 2049"/>
                  <a:gd name="T2" fmla="*/ 471 w 1282"/>
                  <a:gd name="T3" fmla="*/ 35 h 2049"/>
                  <a:gd name="T4" fmla="*/ 384 w 1282"/>
                  <a:gd name="T5" fmla="*/ 91 h 2049"/>
                  <a:gd name="T6" fmla="*/ 309 w 1282"/>
                  <a:gd name="T7" fmla="*/ 324 h 2049"/>
                  <a:gd name="T8" fmla="*/ 142 w 1282"/>
                  <a:gd name="T9" fmla="*/ 530 h 2049"/>
                  <a:gd name="T10" fmla="*/ 142 w 1282"/>
                  <a:gd name="T11" fmla="*/ 886 h 2049"/>
                  <a:gd name="T12" fmla="*/ 189 w 1282"/>
                  <a:gd name="T13" fmla="*/ 1036 h 2049"/>
                  <a:gd name="T14" fmla="*/ 309 w 1282"/>
                  <a:gd name="T15" fmla="*/ 1166 h 2049"/>
                  <a:gd name="T16" fmla="*/ 309 w 1282"/>
                  <a:gd name="T17" fmla="*/ 1183 h 2049"/>
                  <a:gd name="T18" fmla="*/ 111 w 1282"/>
                  <a:gd name="T19" fmla="*/ 1415 h 2049"/>
                  <a:gd name="T20" fmla="*/ 20 w 1282"/>
                  <a:gd name="T21" fmla="*/ 1593 h 2049"/>
                  <a:gd name="T22" fmla="*/ 24 w 1282"/>
                  <a:gd name="T23" fmla="*/ 1744 h 2049"/>
                  <a:gd name="T24" fmla="*/ 692 w 1282"/>
                  <a:gd name="T25" fmla="*/ 1685 h 2049"/>
                  <a:gd name="T26" fmla="*/ 705 w 1282"/>
                  <a:gd name="T27" fmla="*/ 1700 h 2049"/>
                  <a:gd name="T28" fmla="*/ 684 w 1282"/>
                  <a:gd name="T29" fmla="*/ 1886 h 2049"/>
                  <a:gd name="T30" fmla="*/ 763 w 1282"/>
                  <a:gd name="T31" fmla="*/ 1938 h 2049"/>
                  <a:gd name="T32" fmla="*/ 795 w 1282"/>
                  <a:gd name="T33" fmla="*/ 2025 h 2049"/>
                  <a:gd name="T34" fmla="*/ 1020 w 1282"/>
                  <a:gd name="T35" fmla="*/ 1903 h 2049"/>
                  <a:gd name="T36" fmla="*/ 1269 w 1282"/>
                  <a:gd name="T37" fmla="*/ 1929 h 2049"/>
                  <a:gd name="T38" fmla="*/ 1135 w 1282"/>
                  <a:gd name="T39" fmla="*/ 1286 h 2049"/>
                  <a:gd name="T40" fmla="*/ 1159 w 1282"/>
                  <a:gd name="T41" fmla="*/ 1281 h 2049"/>
                  <a:gd name="T42" fmla="*/ 1277 w 1282"/>
                  <a:gd name="T43" fmla="*/ 1950 h 2049"/>
                  <a:gd name="T44" fmla="*/ 1024 w 1282"/>
                  <a:gd name="T45" fmla="*/ 1925 h 2049"/>
                  <a:gd name="T46" fmla="*/ 909 w 1282"/>
                  <a:gd name="T47" fmla="*/ 2000 h 2049"/>
                  <a:gd name="T48" fmla="*/ 795 w 1282"/>
                  <a:gd name="T49" fmla="*/ 2049 h 2049"/>
                  <a:gd name="T50" fmla="*/ 744 w 1282"/>
                  <a:gd name="T51" fmla="*/ 1950 h 2049"/>
                  <a:gd name="T52" fmla="*/ 673 w 1282"/>
                  <a:gd name="T53" fmla="*/ 1906 h 2049"/>
                  <a:gd name="T54" fmla="*/ 664 w 1282"/>
                  <a:gd name="T55" fmla="*/ 1894 h 2049"/>
                  <a:gd name="T56" fmla="*/ 692 w 1282"/>
                  <a:gd name="T57" fmla="*/ 1708 h 2049"/>
                  <a:gd name="T58" fmla="*/ 4 w 1282"/>
                  <a:gd name="T59" fmla="*/ 1751 h 2049"/>
                  <a:gd name="T60" fmla="*/ 0 w 1282"/>
                  <a:gd name="T61" fmla="*/ 1590 h 2049"/>
                  <a:gd name="T62" fmla="*/ 92 w 1282"/>
                  <a:gd name="T63" fmla="*/ 1400 h 2049"/>
                  <a:gd name="T64" fmla="*/ 289 w 1282"/>
                  <a:gd name="T65" fmla="*/ 1170 h 2049"/>
                  <a:gd name="T66" fmla="*/ 170 w 1282"/>
                  <a:gd name="T67" fmla="*/ 1044 h 2049"/>
                  <a:gd name="T68" fmla="*/ 118 w 1282"/>
                  <a:gd name="T69" fmla="*/ 890 h 2049"/>
                  <a:gd name="T70" fmla="*/ 118 w 1282"/>
                  <a:gd name="T71" fmla="*/ 731 h 2049"/>
                  <a:gd name="T72" fmla="*/ 122 w 1282"/>
                  <a:gd name="T73" fmla="*/ 526 h 2049"/>
                  <a:gd name="T74" fmla="*/ 289 w 1282"/>
                  <a:gd name="T75" fmla="*/ 313 h 2049"/>
                  <a:gd name="T76" fmla="*/ 368 w 1282"/>
                  <a:gd name="T77" fmla="*/ 79 h 2049"/>
                  <a:gd name="T78" fmla="*/ 463 w 1282"/>
                  <a:gd name="T79" fmla="*/ 16 h 2049"/>
                  <a:gd name="T80" fmla="*/ 1123 w 1282"/>
                  <a:gd name="T81" fmla="*/ 0 h 2049"/>
                  <a:gd name="T82" fmla="*/ 1159 w 1282"/>
                  <a:gd name="T83" fmla="*/ 1281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2" h="2049">
                    <a:moveTo>
                      <a:pt x="1104" y="11"/>
                    </a:moveTo>
                    <a:lnTo>
                      <a:pt x="1116" y="24"/>
                    </a:lnTo>
                    <a:lnTo>
                      <a:pt x="467" y="35"/>
                    </a:lnTo>
                    <a:lnTo>
                      <a:pt x="471" y="35"/>
                    </a:lnTo>
                    <a:lnTo>
                      <a:pt x="380" y="99"/>
                    </a:lnTo>
                    <a:lnTo>
                      <a:pt x="384" y="91"/>
                    </a:lnTo>
                    <a:lnTo>
                      <a:pt x="309" y="320"/>
                    </a:lnTo>
                    <a:lnTo>
                      <a:pt x="309" y="324"/>
                    </a:lnTo>
                    <a:lnTo>
                      <a:pt x="142" y="538"/>
                    </a:lnTo>
                    <a:lnTo>
                      <a:pt x="142" y="530"/>
                    </a:lnTo>
                    <a:lnTo>
                      <a:pt x="142" y="731"/>
                    </a:lnTo>
                    <a:lnTo>
                      <a:pt x="142" y="886"/>
                    </a:lnTo>
                    <a:lnTo>
                      <a:pt x="142" y="881"/>
                    </a:lnTo>
                    <a:lnTo>
                      <a:pt x="189" y="1036"/>
                    </a:lnTo>
                    <a:lnTo>
                      <a:pt x="186" y="1033"/>
                    </a:lnTo>
                    <a:lnTo>
                      <a:pt x="309" y="1166"/>
                    </a:lnTo>
                    <a:lnTo>
                      <a:pt x="309" y="1175"/>
                    </a:lnTo>
                    <a:lnTo>
                      <a:pt x="309" y="1183"/>
                    </a:lnTo>
                    <a:lnTo>
                      <a:pt x="234" y="1277"/>
                    </a:lnTo>
                    <a:lnTo>
                      <a:pt x="111" y="1415"/>
                    </a:lnTo>
                    <a:lnTo>
                      <a:pt x="111" y="1412"/>
                    </a:lnTo>
                    <a:lnTo>
                      <a:pt x="20" y="1593"/>
                    </a:lnTo>
                    <a:lnTo>
                      <a:pt x="24" y="1590"/>
                    </a:lnTo>
                    <a:lnTo>
                      <a:pt x="24" y="1744"/>
                    </a:lnTo>
                    <a:lnTo>
                      <a:pt x="8" y="1732"/>
                    </a:lnTo>
                    <a:lnTo>
                      <a:pt x="692" y="1685"/>
                    </a:lnTo>
                    <a:lnTo>
                      <a:pt x="700" y="1689"/>
                    </a:lnTo>
                    <a:lnTo>
                      <a:pt x="705" y="1700"/>
                    </a:lnTo>
                    <a:lnTo>
                      <a:pt x="688" y="1899"/>
                    </a:lnTo>
                    <a:lnTo>
                      <a:pt x="684" y="1886"/>
                    </a:lnTo>
                    <a:lnTo>
                      <a:pt x="759" y="1934"/>
                    </a:lnTo>
                    <a:lnTo>
                      <a:pt x="763" y="1938"/>
                    </a:lnTo>
                    <a:lnTo>
                      <a:pt x="812" y="2028"/>
                    </a:lnTo>
                    <a:lnTo>
                      <a:pt x="795" y="2025"/>
                    </a:lnTo>
                    <a:lnTo>
                      <a:pt x="898" y="1978"/>
                    </a:lnTo>
                    <a:lnTo>
                      <a:pt x="1020" y="1903"/>
                    </a:lnTo>
                    <a:lnTo>
                      <a:pt x="1029" y="1903"/>
                    </a:lnTo>
                    <a:lnTo>
                      <a:pt x="1269" y="1929"/>
                    </a:lnTo>
                    <a:lnTo>
                      <a:pt x="1258" y="1946"/>
                    </a:lnTo>
                    <a:lnTo>
                      <a:pt x="1135" y="1286"/>
                    </a:lnTo>
                    <a:lnTo>
                      <a:pt x="1104" y="11"/>
                    </a:lnTo>
                    <a:close/>
                    <a:moveTo>
                      <a:pt x="1159" y="1281"/>
                    </a:moveTo>
                    <a:lnTo>
                      <a:pt x="1282" y="1942"/>
                    </a:lnTo>
                    <a:lnTo>
                      <a:pt x="1277" y="1950"/>
                    </a:lnTo>
                    <a:lnTo>
                      <a:pt x="1266" y="1953"/>
                    </a:lnTo>
                    <a:lnTo>
                      <a:pt x="1024" y="1925"/>
                    </a:lnTo>
                    <a:lnTo>
                      <a:pt x="1033" y="1922"/>
                    </a:lnTo>
                    <a:lnTo>
                      <a:pt x="909" y="2000"/>
                    </a:lnTo>
                    <a:lnTo>
                      <a:pt x="803" y="2045"/>
                    </a:lnTo>
                    <a:lnTo>
                      <a:pt x="795" y="2049"/>
                    </a:lnTo>
                    <a:lnTo>
                      <a:pt x="787" y="2040"/>
                    </a:lnTo>
                    <a:lnTo>
                      <a:pt x="744" y="1950"/>
                    </a:lnTo>
                    <a:lnTo>
                      <a:pt x="748" y="1953"/>
                    </a:lnTo>
                    <a:lnTo>
                      <a:pt x="673" y="1906"/>
                    </a:lnTo>
                    <a:lnTo>
                      <a:pt x="669" y="1903"/>
                    </a:lnTo>
                    <a:lnTo>
                      <a:pt x="664" y="1894"/>
                    </a:lnTo>
                    <a:lnTo>
                      <a:pt x="680" y="1696"/>
                    </a:lnTo>
                    <a:lnTo>
                      <a:pt x="692" y="1708"/>
                    </a:lnTo>
                    <a:lnTo>
                      <a:pt x="11" y="1756"/>
                    </a:lnTo>
                    <a:lnTo>
                      <a:pt x="4" y="1751"/>
                    </a:lnTo>
                    <a:lnTo>
                      <a:pt x="0" y="1744"/>
                    </a:lnTo>
                    <a:lnTo>
                      <a:pt x="0" y="1590"/>
                    </a:lnTo>
                    <a:lnTo>
                      <a:pt x="0" y="1586"/>
                    </a:lnTo>
                    <a:lnTo>
                      <a:pt x="92" y="1400"/>
                    </a:lnTo>
                    <a:lnTo>
                      <a:pt x="214" y="1261"/>
                    </a:lnTo>
                    <a:lnTo>
                      <a:pt x="289" y="1170"/>
                    </a:lnTo>
                    <a:lnTo>
                      <a:pt x="289" y="1183"/>
                    </a:lnTo>
                    <a:lnTo>
                      <a:pt x="170" y="1044"/>
                    </a:lnTo>
                    <a:lnTo>
                      <a:pt x="167" y="1040"/>
                    </a:lnTo>
                    <a:lnTo>
                      <a:pt x="118" y="890"/>
                    </a:lnTo>
                    <a:lnTo>
                      <a:pt x="118" y="886"/>
                    </a:lnTo>
                    <a:lnTo>
                      <a:pt x="118" y="731"/>
                    </a:lnTo>
                    <a:lnTo>
                      <a:pt x="118" y="530"/>
                    </a:lnTo>
                    <a:lnTo>
                      <a:pt x="122" y="526"/>
                    </a:lnTo>
                    <a:lnTo>
                      <a:pt x="289" y="309"/>
                    </a:lnTo>
                    <a:lnTo>
                      <a:pt x="289" y="313"/>
                    </a:lnTo>
                    <a:lnTo>
                      <a:pt x="364" y="82"/>
                    </a:lnTo>
                    <a:lnTo>
                      <a:pt x="368" y="79"/>
                    </a:lnTo>
                    <a:lnTo>
                      <a:pt x="459" y="16"/>
                    </a:lnTo>
                    <a:lnTo>
                      <a:pt x="463" y="16"/>
                    </a:lnTo>
                    <a:lnTo>
                      <a:pt x="1116" y="0"/>
                    </a:lnTo>
                    <a:lnTo>
                      <a:pt x="1123" y="0"/>
                    </a:lnTo>
                    <a:lnTo>
                      <a:pt x="1127" y="11"/>
                    </a:lnTo>
                    <a:lnTo>
                      <a:pt x="1159" y="1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8" name="Freeform 264"/>
              <p:cNvSpPr>
                <a:spLocks/>
              </p:cNvSpPr>
              <p:nvPr/>
            </p:nvSpPr>
            <p:spPr bwMode="auto">
              <a:xfrm>
                <a:off x="3055" y="2452"/>
                <a:ext cx="315" cy="504"/>
              </a:xfrm>
              <a:custGeom>
                <a:avLst/>
                <a:gdLst>
                  <a:gd name="T0" fmla="*/ 1096 w 1261"/>
                  <a:gd name="T1" fmla="*/ 0 h 2017"/>
                  <a:gd name="T2" fmla="*/ 1108 w 1261"/>
                  <a:gd name="T3" fmla="*/ 13 h 2017"/>
                  <a:gd name="T4" fmla="*/ 459 w 1261"/>
                  <a:gd name="T5" fmla="*/ 24 h 2017"/>
                  <a:gd name="T6" fmla="*/ 463 w 1261"/>
                  <a:gd name="T7" fmla="*/ 24 h 2017"/>
                  <a:gd name="T8" fmla="*/ 372 w 1261"/>
                  <a:gd name="T9" fmla="*/ 88 h 2017"/>
                  <a:gd name="T10" fmla="*/ 376 w 1261"/>
                  <a:gd name="T11" fmla="*/ 80 h 2017"/>
                  <a:gd name="T12" fmla="*/ 301 w 1261"/>
                  <a:gd name="T13" fmla="*/ 309 h 2017"/>
                  <a:gd name="T14" fmla="*/ 301 w 1261"/>
                  <a:gd name="T15" fmla="*/ 313 h 2017"/>
                  <a:gd name="T16" fmla="*/ 134 w 1261"/>
                  <a:gd name="T17" fmla="*/ 527 h 2017"/>
                  <a:gd name="T18" fmla="*/ 134 w 1261"/>
                  <a:gd name="T19" fmla="*/ 519 h 2017"/>
                  <a:gd name="T20" fmla="*/ 134 w 1261"/>
                  <a:gd name="T21" fmla="*/ 720 h 2017"/>
                  <a:gd name="T22" fmla="*/ 134 w 1261"/>
                  <a:gd name="T23" fmla="*/ 875 h 2017"/>
                  <a:gd name="T24" fmla="*/ 134 w 1261"/>
                  <a:gd name="T25" fmla="*/ 870 h 2017"/>
                  <a:gd name="T26" fmla="*/ 181 w 1261"/>
                  <a:gd name="T27" fmla="*/ 1025 h 2017"/>
                  <a:gd name="T28" fmla="*/ 178 w 1261"/>
                  <a:gd name="T29" fmla="*/ 1022 h 2017"/>
                  <a:gd name="T30" fmla="*/ 301 w 1261"/>
                  <a:gd name="T31" fmla="*/ 1155 h 2017"/>
                  <a:gd name="T32" fmla="*/ 301 w 1261"/>
                  <a:gd name="T33" fmla="*/ 1164 h 2017"/>
                  <a:gd name="T34" fmla="*/ 301 w 1261"/>
                  <a:gd name="T35" fmla="*/ 1172 h 2017"/>
                  <a:gd name="T36" fmla="*/ 226 w 1261"/>
                  <a:gd name="T37" fmla="*/ 1266 h 2017"/>
                  <a:gd name="T38" fmla="*/ 103 w 1261"/>
                  <a:gd name="T39" fmla="*/ 1404 h 2017"/>
                  <a:gd name="T40" fmla="*/ 103 w 1261"/>
                  <a:gd name="T41" fmla="*/ 1401 h 2017"/>
                  <a:gd name="T42" fmla="*/ 12 w 1261"/>
                  <a:gd name="T43" fmla="*/ 1582 h 2017"/>
                  <a:gd name="T44" fmla="*/ 16 w 1261"/>
                  <a:gd name="T45" fmla="*/ 1579 h 2017"/>
                  <a:gd name="T46" fmla="*/ 16 w 1261"/>
                  <a:gd name="T47" fmla="*/ 1733 h 2017"/>
                  <a:gd name="T48" fmla="*/ 0 w 1261"/>
                  <a:gd name="T49" fmla="*/ 1721 h 2017"/>
                  <a:gd name="T50" fmla="*/ 684 w 1261"/>
                  <a:gd name="T51" fmla="*/ 1674 h 2017"/>
                  <a:gd name="T52" fmla="*/ 692 w 1261"/>
                  <a:gd name="T53" fmla="*/ 1678 h 2017"/>
                  <a:gd name="T54" fmla="*/ 697 w 1261"/>
                  <a:gd name="T55" fmla="*/ 1689 h 2017"/>
                  <a:gd name="T56" fmla="*/ 680 w 1261"/>
                  <a:gd name="T57" fmla="*/ 1888 h 2017"/>
                  <a:gd name="T58" fmla="*/ 676 w 1261"/>
                  <a:gd name="T59" fmla="*/ 1875 h 2017"/>
                  <a:gd name="T60" fmla="*/ 751 w 1261"/>
                  <a:gd name="T61" fmla="*/ 1923 h 2017"/>
                  <a:gd name="T62" fmla="*/ 755 w 1261"/>
                  <a:gd name="T63" fmla="*/ 1927 h 2017"/>
                  <a:gd name="T64" fmla="*/ 804 w 1261"/>
                  <a:gd name="T65" fmla="*/ 2017 h 2017"/>
                  <a:gd name="T66" fmla="*/ 787 w 1261"/>
                  <a:gd name="T67" fmla="*/ 2014 h 2017"/>
                  <a:gd name="T68" fmla="*/ 890 w 1261"/>
                  <a:gd name="T69" fmla="*/ 1967 h 2017"/>
                  <a:gd name="T70" fmla="*/ 890 w 1261"/>
                  <a:gd name="T71" fmla="*/ 1967 h 2017"/>
                  <a:gd name="T72" fmla="*/ 1012 w 1261"/>
                  <a:gd name="T73" fmla="*/ 1892 h 2017"/>
                  <a:gd name="T74" fmla="*/ 1021 w 1261"/>
                  <a:gd name="T75" fmla="*/ 1892 h 2017"/>
                  <a:gd name="T76" fmla="*/ 1261 w 1261"/>
                  <a:gd name="T77" fmla="*/ 1918 h 2017"/>
                  <a:gd name="T78" fmla="*/ 1250 w 1261"/>
                  <a:gd name="T79" fmla="*/ 1935 h 2017"/>
                  <a:gd name="T80" fmla="*/ 1127 w 1261"/>
                  <a:gd name="T81" fmla="*/ 1275 h 2017"/>
                  <a:gd name="T82" fmla="*/ 1127 w 1261"/>
                  <a:gd name="T83" fmla="*/ 1275 h 2017"/>
                  <a:gd name="T84" fmla="*/ 1096 w 1261"/>
                  <a:gd name="T85" fmla="*/ 0 h 2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61" h="2017">
                    <a:moveTo>
                      <a:pt x="1096" y="0"/>
                    </a:moveTo>
                    <a:lnTo>
                      <a:pt x="1108" y="13"/>
                    </a:lnTo>
                    <a:lnTo>
                      <a:pt x="459" y="24"/>
                    </a:lnTo>
                    <a:lnTo>
                      <a:pt x="463" y="24"/>
                    </a:lnTo>
                    <a:lnTo>
                      <a:pt x="372" y="88"/>
                    </a:lnTo>
                    <a:lnTo>
                      <a:pt x="376" y="80"/>
                    </a:lnTo>
                    <a:lnTo>
                      <a:pt x="301" y="309"/>
                    </a:lnTo>
                    <a:lnTo>
                      <a:pt x="301" y="313"/>
                    </a:lnTo>
                    <a:lnTo>
                      <a:pt x="134" y="527"/>
                    </a:lnTo>
                    <a:lnTo>
                      <a:pt x="134" y="519"/>
                    </a:lnTo>
                    <a:lnTo>
                      <a:pt x="134" y="720"/>
                    </a:lnTo>
                    <a:lnTo>
                      <a:pt x="134" y="875"/>
                    </a:lnTo>
                    <a:lnTo>
                      <a:pt x="134" y="870"/>
                    </a:lnTo>
                    <a:lnTo>
                      <a:pt x="181" y="1025"/>
                    </a:lnTo>
                    <a:lnTo>
                      <a:pt x="178" y="1022"/>
                    </a:lnTo>
                    <a:lnTo>
                      <a:pt x="301" y="1155"/>
                    </a:lnTo>
                    <a:lnTo>
                      <a:pt x="301" y="1164"/>
                    </a:lnTo>
                    <a:lnTo>
                      <a:pt x="301" y="1172"/>
                    </a:lnTo>
                    <a:lnTo>
                      <a:pt x="226" y="1266"/>
                    </a:lnTo>
                    <a:lnTo>
                      <a:pt x="103" y="1404"/>
                    </a:lnTo>
                    <a:lnTo>
                      <a:pt x="103" y="1401"/>
                    </a:lnTo>
                    <a:lnTo>
                      <a:pt x="12" y="1582"/>
                    </a:lnTo>
                    <a:lnTo>
                      <a:pt x="16" y="1579"/>
                    </a:lnTo>
                    <a:lnTo>
                      <a:pt x="16" y="1733"/>
                    </a:lnTo>
                    <a:lnTo>
                      <a:pt x="0" y="1721"/>
                    </a:lnTo>
                    <a:lnTo>
                      <a:pt x="684" y="1674"/>
                    </a:lnTo>
                    <a:lnTo>
                      <a:pt x="692" y="1678"/>
                    </a:lnTo>
                    <a:lnTo>
                      <a:pt x="697" y="1689"/>
                    </a:lnTo>
                    <a:lnTo>
                      <a:pt x="680" y="1888"/>
                    </a:lnTo>
                    <a:lnTo>
                      <a:pt x="676" y="1875"/>
                    </a:lnTo>
                    <a:lnTo>
                      <a:pt x="751" y="1923"/>
                    </a:lnTo>
                    <a:lnTo>
                      <a:pt x="755" y="1927"/>
                    </a:lnTo>
                    <a:lnTo>
                      <a:pt x="804" y="2017"/>
                    </a:lnTo>
                    <a:lnTo>
                      <a:pt x="787" y="2014"/>
                    </a:lnTo>
                    <a:lnTo>
                      <a:pt x="890" y="1967"/>
                    </a:lnTo>
                    <a:lnTo>
                      <a:pt x="890" y="1967"/>
                    </a:lnTo>
                    <a:lnTo>
                      <a:pt x="1012" y="1892"/>
                    </a:lnTo>
                    <a:lnTo>
                      <a:pt x="1021" y="1892"/>
                    </a:lnTo>
                    <a:lnTo>
                      <a:pt x="1261" y="1918"/>
                    </a:lnTo>
                    <a:lnTo>
                      <a:pt x="1250" y="1935"/>
                    </a:lnTo>
                    <a:lnTo>
                      <a:pt x="1127" y="1275"/>
                    </a:lnTo>
                    <a:lnTo>
                      <a:pt x="1127" y="1275"/>
                    </a:lnTo>
                    <a:lnTo>
                      <a:pt x="1096"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9" name="Freeform 265"/>
              <p:cNvSpPr>
                <a:spLocks/>
              </p:cNvSpPr>
              <p:nvPr/>
            </p:nvSpPr>
            <p:spPr bwMode="auto">
              <a:xfrm>
                <a:off x="3053" y="2449"/>
                <a:ext cx="321" cy="512"/>
              </a:xfrm>
              <a:custGeom>
                <a:avLst/>
                <a:gdLst>
                  <a:gd name="T0" fmla="*/ 1159 w 1282"/>
                  <a:gd name="T1" fmla="*/ 1281 h 2049"/>
                  <a:gd name="T2" fmla="*/ 1159 w 1282"/>
                  <a:gd name="T3" fmla="*/ 1281 h 2049"/>
                  <a:gd name="T4" fmla="*/ 1282 w 1282"/>
                  <a:gd name="T5" fmla="*/ 1942 h 2049"/>
                  <a:gd name="T6" fmla="*/ 1277 w 1282"/>
                  <a:gd name="T7" fmla="*/ 1950 h 2049"/>
                  <a:gd name="T8" fmla="*/ 1266 w 1282"/>
                  <a:gd name="T9" fmla="*/ 1953 h 2049"/>
                  <a:gd name="T10" fmla="*/ 1024 w 1282"/>
                  <a:gd name="T11" fmla="*/ 1925 h 2049"/>
                  <a:gd name="T12" fmla="*/ 1033 w 1282"/>
                  <a:gd name="T13" fmla="*/ 1922 h 2049"/>
                  <a:gd name="T14" fmla="*/ 909 w 1282"/>
                  <a:gd name="T15" fmla="*/ 2000 h 2049"/>
                  <a:gd name="T16" fmla="*/ 909 w 1282"/>
                  <a:gd name="T17" fmla="*/ 2000 h 2049"/>
                  <a:gd name="T18" fmla="*/ 803 w 1282"/>
                  <a:gd name="T19" fmla="*/ 2045 h 2049"/>
                  <a:gd name="T20" fmla="*/ 795 w 1282"/>
                  <a:gd name="T21" fmla="*/ 2049 h 2049"/>
                  <a:gd name="T22" fmla="*/ 787 w 1282"/>
                  <a:gd name="T23" fmla="*/ 2040 h 2049"/>
                  <a:gd name="T24" fmla="*/ 744 w 1282"/>
                  <a:gd name="T25" fmla="*/ 1950 h 2049"/>
                  <a:gd name="T26" fmla="*/ 748 w 1282"/>
                  <a:gd name="T27" fmla="*/ 1953 h 2049"/>
                  <a:gd name="T28" fmla="*/ 673 w 1282"/>
                  <a:gd name="T29" fmla="*/ 1906 h 2049"/>
                  <a:gd name="T30" fmla="*/ 669 w 1282"/>
                  <a:gd name="T31" fmla="*/ 1903 h 2049"/>
                  <a:gd name="T32" fmla="*/ 664 w 1282"/>
                  <a:gd name="T33" fmla="*/ 1894 h 2049"/>
                  <a:gd name="T34" fmla="*/ 680 w 1282"/>
                  <a:gd name="T35" fmla="*/ 1696 h 2049"/>
                  <a:gd name="T36" fmla="*/ 692 w 1282"/>
                  <a:gd name="T37" fmla="*/ 1708 h 2049"/>
                  <a:gd name="T38" fmla="*/ 11 w 1282"/>
                  <a:gd name="T39" fmla="*/ 1756 h 2049"/>
                  <a:gd name="T40" fmla="*/ 4 w 1282"/>
                  <a:gd name="T41" fmla="*/ 1751 h 2049"/>
                  <a:gd name="T42" fmla="*/ 0 w 1282"/>
                  <a:gd name="T43" fmla="*/ 1744 h 2049"/>
                  <a:gd name="T44" fmla="*/ 0 w 1282"/>
                  <a:gd name="T45" fmla="*/ 1590 h 2049"/>
                  <a:gd name="T46" fmla="*/ 0 w 1282"/>
                  <a:gd name="T47" fmla="*/ 1586 h 2049"/>
                  <a:gd name="T48" fmla="*/ 92 w 1282"/>
                  <a:gd name="T49" fmla="*/ 1400 h 2049"/>
                  <a:gd name="T50" fmla="*/ 92 w 1282"/>
                  <a:gd name="T51" fmla="*/ 1400 h 2049"/>
                  <a:gd name="T52" fmla="*/ 214 w 1282"/>
                  <a:gd name="T53" fmla="*/ 1261 h 2049"/>
                  <a:gd name="T54" fmla="*/ 289 w 1282"/>
                  <a:gd name="T55" fmla="*/ 1170 h 2049"/>
                  <a:gd name="T56" fmla="*/ 289 w 1282"/>
                  <a:gd name="T57" fmla="*/ 1183 h 2049"/>
                  <a:gd name="T58" fmla="*/ 170 w 1282"/>
                  <a:gd name="T59" fmla="*/ 1044 h 2049"/>
                  <a:gd name="T60" fmla="*/ 167 w 1282"/>
                  <a:gd name="T61" fmla="*/ 1040 h 2049"/>
                  <a:gd name="T62" fmla="*/ 118 w 1282"/>
                  <a:gd name="T63" fmla="*/ 890 h 2049"/>
                  <a:gd name="T64" fmla="*/ 118 w 1282"/>
                  <a:gd name="T65" fmla="*/ 886 h 2049"/>
                  <a:gd name="T66" fmla="*/ 118 w 1282"/>
                  <a:gd name="T67" fmla="*/ 731 h 2049"/>
                  <a:gd name="T68" fmla="*/ 118 w 1282"/>
                  <a:gd name="T69" fmla="*/ 530 h 2049"/>
                  <a:gd name="T70" fmla="*/ 122 w 1282"/>
                  <a:gd name="T71" fmla="*/ 526 h 2049"/>
                  <a:gd name="T72" fmla="*/ 289 w 1282"/>
                  <a:gd name="T73" fmla="*/ 309 h 2049"/>
                  <a:gd name="T74" fmla="*/ 289 w 1282"/>
                  <a:gd name="T75" fmla="*/ 313 h 2049"/>
                  <a:gd name="T76" fmla="*/ 364 w 1282"/>
                  <a:gd name="T77" fmla="*/ 82 h 2049"/>
                  <a:gd name="T78" fmla="*/ 368 w 1282"/>
                  <a:gd name="T79" fmla="*/ 79 h 2049"/>
                  <a:gd name="T80" fmla="*/ 459 w 1282"/>
                  <a:gd name="T81" fmla="*/ 16 h 2049"/>
                  <a:gd name="T82" fmla="*/ 463 w 1282"/>
                  <a:gd name="T83" fmla="*/ 16 h 2049"/>
                  <a:gd name="T84" fmla="*/ 1116 w 1282"/>
                  <a:gd name="T85" fmla="*/ 0 h 2049"/>
                  <a:gd name="T86" fmla="*/ 1123 w 1282"/>
                  <a:gd name="T87" fmla="*/ 0 h 2049"/>
                  <a:gd name="T88" fmla="*/ 1127 w 1282"/>
                  <a:gd name="T89" fmla="*/ 11 h 2049"/>
                  <a:gd name="T90" fmla="*/ 1159 w 1282"/>
                  <a:gd name="T91" fmla="*/ 1281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2" h="2049">
                    <a:moveTo>
                      <a:pt x="1159" y="1281"/>
                    </a:moveTo>
                    <a:lnTo>
                      <a:pt x="1159" y="1281"/>
                    </a:lnTo>
                    <a:lnTo>
                      <a:pt x="1282" y="1942"/>
                    </a:lnTo>
                    <a:lnTo>
                      <a:pt x="1277" y="1950"/>
                    </a:lnTo>
                    <a:lnTo>
                      <a:pt x="1266" y="1953"/>
                    </a:lnTo>
                    <a:lnTo>
                      <a:pt x="1024" y="1925"/>
                    </a:lnTo>
                    <a:lnTo>
                      <a:pt x="1033" y="1922"/>
                    </a:lnTo>
                    <a:lnTo>
                      <a:pt x="909" y="2000"/>
                    </a:lnTo>
                    <a:lnTo>
                      <a:pt x="909" y="2000"/>
                    </a:lnTo>
                    <a:lnTo>
                      <a:pt x="803" y="2045"/>
                    </a:lnTo>
                    <a:lnTo>
                      <a:pt x="795" y="2049"/>
                    </a:lnTo>
                    <a:lnTo>
                      <a:pt x="787" y="2040"/>
                    </a:lnTo>
                    <a:lnTo>
                      <a:pt x="744" y="1950"/>
                    </a:lnTo>
                    <a:lnTo>
                      <a:pt x="748" y="1953"/>
                    </a:lnTo>
                    <a:lnTo>
                      <a:pt x="673" y="1906"/>
                    </a:lnTo>
                    <a:lnTo>
                      <a:pt x="669" y="1903"/>
                    </a:lnTo>
                    <a:lnTo>
                      <a:pt x="664" y="1894"/>
                    </a:lnTo>
                    <a:lnTo>
                      <a:pt x="680" y="1696"/>
                    </a:lnTo>
                    <a:lnTo>
                      <a:pt x="692" y="1708"/>
                    </a:lnTo>
                    <a:lnTo>
                      <a:pt x="11" y="1756"/>
                    </a:lnTo>
                    <a:lnTo>
                      <a:pt x="4" y="1751"/>
                    </a:lnTo>
                    <a:lnTo>
                      <a:pt x="0" y="1744"/>
                    </a:lnTo>
                    <a:lnTo>
                      <a:pt x="0" y="1590"/>
                    </a:lnTo>
                    <a:lnTo>
                      <a:pt x="0" y="1586"/>
                    </a:lnTo>
                    <a:lnTo>
                      <a:pt x="92" y="1400"/>
                    </a:lnTo>
                    <a:lnTo>
                      <a:pt x="92" y="1400"/>
                    </a:lnTo>
                    <a:lnTo>
                      <a:pt x="214" y="1261"/>
                    </a:lnTo>
                    <a:lnTo>
                      <a:pt x="289" y="1170"/>
                    </a:lnTo>
                    <a:lnTo>
                      <a:pt x="289" y="1183"/>
                    </a:lnTo>
                    <a:lnTo>
                      <a:pt x="170" y="1044"/>
                    </a:lnTo>
                    <a:lnTo>
                      <a:pt x="167" y="1040"/>
                    </a:lnTo>
                    <a:lnTo>
                      <a:pt x="118" y="890"/>
                    </a:lnTo>
                    <a:lnTo>
                      <a:pt x="118" y="886"/>
                    </a:lnTo>
                    <a:lnTo>
                      <a:pt x="118" y="731"/>
                    </a:lnTo>
                    <a:lnTo>
                      <a:pt x="118" y="530"/>
                    </a:lnTo>
                    <a:lnTo>
                      <a:pt x="122" y="526"/>
                    </a:lnTo>
                    <a:lnTo>
                      <a:pt x="289" y="309"/>
                    </a:lnTo>
                    <a:lnTo>
                      <a:pt x="289" y="313"/>
                    </a:lnTo>
                    <a:lnTo>
                      <a:pt x="364" y="82"/>
                    </a:lnTo>
                    <a:lnTo>
                      <a:pt x="368" y="79"/>
                    </a:lnTo>
                    <a:lnTo>
                      <a:pt x="459" y="16"/>
                    </a:lnTo>
                    <a:lnTo>
                      <a:pt x="463" y="16"/>
                    </a:lnTo>
                    <a:lnTo>
                      <a:pt x="1116" y="0"/>
                    </a:lnTo>
                    <a:lnTo>
                      <a:pt x="1123" y="0"/>
                    </a:lnTo>
                    <a:lnTo>
                      <a:pt x="1127" y="11"/>
                    </a:lnTo>
                    <a:lnTo>
                      <a:pt x="1159" y="128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0" name="Freeform 266"/>
              <p:cNvSpPr>
                <a:spLocks/>
              </p:cNvSpPr>
              <p:nvPr/>
            </p:nvSpPr>
            <p:spPr bwMode="auto">
              <a:xfrm>
                <a:off x="3333" y="2436"/>
                <a:ext cx="350" cy="510"/>
              </a:xfrm>
              <a:custGeom>
                <a:avLst/>
                <a:gdLst>
                  <a:gd name="T0" fmla="*/ 973 w 1401"/>
                  <a:gd name="T1" fmla="*/ 43 h 2040"/>
                  <a:gd name="T2" fmla="*/ 957 w 1401"/>
                  <a:gd name="T3" fmla="*/ 0 h 2040"/>
                  <a:gd name="T4" fmla="*/ 0 w 1401"/>
                  <a:gd name="T5" fmla="*/ 58 h 2040"/>
                  <a:gd name="T6" fmla="*/ 28 w 1401"/>
                  <a:gd name="T7" fmla="*/ 1332 h 2040"/>
                  <a:gd name="T8" fmla="*/ 150 w 1401"/>
                  <a:gd name="T9" fmla="*/ 1993 h 2040"/>
                  <a:gd name="T10" fmla="*/ 289 w 1401"/>
                  <a:gd name="T11" fmla="*/ 1993 h 2040"/>
                  <a:gd name="T12" fmla="*/ 289 w 1401"/>
                  <a:gd name="T13" fmla="*/ 1838 h 2040"/>
                  <a:gd name="T14" fmla="*/ 364 w 1401"/>
                  <a:gd name="T15" fmla="*/ 1961 h 2040"/>
                  <a:gd name="T16" fmla="*/ 456 w 1401"/>
                  <a:gd name="T17" fmla="*/ 2040 h 2040"/>
                  <a:gd name="T18" fmla="*/ 514 w 1401"/>
                  <a:gd name="T19" fmla="*/ 1929 h 2040"/>
                  <a:gd name="T20" fmla="*/ 486 w 1401"/>
                  <a:gd name="T21" fmla="*/ 1838 h 2040"/>
                  <a:gd name="T22" fmla="*/ 456 w 1401"/>
                  <a:gd name="T23" fmla="*/ 1795 h 2040"/>
                  <a:gd name="T24" fmla="*/ 396 w 1401"/>
                  <a:gd name="T25" fmla="*/ 1684 h 2040"/>
                  <a:gd name="T26" fmla="*/ 1401 w 1401"/>
                  <a:gd name="T27" fmla="*/ 1594 h 2040"/>
                  <a:gd name="T28" fmla="*/ 1401 w 1401"/>
                  <a:gd name="T29" fmla="*/ 1363 h 2040"/>
                  <a:gd name="T30" fmla="*/ 1401 w 1401"/>
                  <a:gd name="T31" fmla="*/ 1056 h 2040"/>
                  <a:gd name="T32" fmla="*/ 1262 w 1401"/>
                  <a:gd name="T33" fmla="*/ 905 h 2040"/>
                  <a:gd name="T34" fmla="*/ 973 w 1401"/>
                  <a:gd name="T35" fmla="*/ 43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1" h="2040">
                    <a:moveTo>
                      <a:pt x="973" y="43"/>
                    </a:moveTo>
                    <a:lnTo>
                      <a:pt x="957" y="0"/>
                    </a:lnTo>
                    <a:lnTo>
                      <a:pt x="0" y="58"/>
                    </a:lnTo>
                    <a:lnTo>
                      <a:pt x="28" y="1332"/>
                    </a:lnTo>
                    <a:lnTo>
                      <a:pt x="150" y="1993"/>
                    </a:lnTo>
                    <a:lnTo>
                      <a:pt x="289" y="1993"/>
                    </a:lnTo>
                    <a:lnTo>
                      <a:pt x="289" y="1838"/>
                    </a:lnTo>
                    <a:lnTo>
                      <a:pt x="364" y="1961"/>
                    </a:lnTo>
                    <a:lnTo>
                      <a:pt x="456" y="2040"/>
                    </a:lnTo>
                    <a:lnTo>
                      <a:pt x="514" y="1929"/>
                    </a:lnTo>
                    <a:lnTo>
                      <a:pt x="486" y="1838"/>
                    </a:lnTo>
                    <a:lnTo>
                      <a:pt x="456" y="1795"/>
                    </a:lnTo>
                    <a:lnTo>
                      <a:pt x="396" y="1684"/>
                    </a:lnTo>
                    <a:lnTo>
                      <a:pt x="1401" y="1594"/>
                    </a:lnTo>
                    <a:lnTo>
                      <a:pt x="1401" y="1363"/>
                    </a:lnTo>
                    <a:lnTo>
                      <a:pt x="1401" y="1056"/>
                    </a:lnTo>
                    <a:lnTo>
                      <a:pt x="1262" y="905"/>
                    </a:lnTo>
                    <a:lnTo>
                      <a:pt x="973" y="43"/>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1" name="Freeform 267"/>
              <p:cNvSpPr>
                <a:spLocks noEditPoints="1"/>
              </p:cNvSpPr>
              <p:nvPr/>
            </p:nvSpPr>
            <p:spPr bwMode="auto">
              <a:xfrm>
                <a:off x="3330" y="2433"/>
                <a:ext cx="356" cy="516"/>
              </a:xfrm>
              <a:custGeom>
                <a:avLst/>
                <a:gdLst>
                  <a:gd name="T0" fmla="*/ 956 w 1423"/>
                  <a:gd name="T1" fmla="*/ 17 h 2064"/>
                  <a:gd name="T2" fmla="*/ 11 w 1423"/>
                  <a:gd name="T3" fmla="*/ 84 h 2064"/>
                  <a:gd name="T4" fmla="*/ 51 w 1423"/>
                  <a:gd name="T5" fmla="*/ 1345 h 2064"/>
                  <a:gd name="T6" fmla="*/ 161 w 1423"/>
                  <a:gd name="T7" fmla="*/ 1993 h 2064"/>
                  <a:gd name="T8" fmla="*/ 289 w 1423"/>
                  <a:gd name="T9" fmla="*/ 2006 h 2064"/>
                  <a:gd name="T10" fmla="*/ 289 w 1423"/>
                  <a:gd name="T11" fmla="*/ 1843 h 2064"/>
                  <a:gd name="T12" fmla="*/ 304 w 1423"/>
                  <a:gd name="T13" fmla="*/ 1839 h 2064"/>
                  <a:gd name="T14" fmla="*/ 387 w 1423"/>
                  <a:gd name="T15" fmla="*/ 1970 h 2064"/>
                  <a:gd name="T16" fmla="*/ 474 w 1423"/>
                  <a:gd name="T17" fmla="*/ 2042 h 2064"/>
                  <a:gd name="T18" fmla="*/ 518 w 1423"/>
                  <a:gd name="T19" fmla="*/ 1939 h 2064"/>
                  <a:gd name="T20" fmla="*/ 486 w 1423"/>
                  <a:gd name="T21" fmla="*/ 1856 h 2064"/>
                  <a:gd name="T22" fmla="*/ 458 w 1423"/>
                  <a:gd name="T23" fmla="*/ 1811 h 2064"/>
                  <a:gd name="T24" fmla="*/ 395 w 1423"/>
                  <a:gd name="T25" fmla="*/ 1693 h 2064"/>
                  <a:gd name="T26" fmla="*/ 1408 w 1423"/>
                  <a:gd name="T27" fmla="*/ 1594 h 2064"/>
                  <a:gd name="T28" fmla="*/ 1399 w 1423"/>
                  <a:gd name="T29" fmla="*/ 1376 h 2064"/>
                  <a:gd name="T30" fmla="*/ 1399 w 1423"/>
                  <a:gd name="T31" fmla="*/ 1076 h 2064"/>
                  <a:gd name="T32" fmla="*/ 1262 w 1423"/>
                  <a:gd name="T33" fmla="*/ 918 h 2064"/>
                  <a:gd name="T34" fmla="*/ 1285 w 1423"/>
                  <a:gd name="T35" fmla="*/ 915 h 2064"/>
                  <a:gd name="T36" fmla="*/ 1419 w 1423"/>
                  <a:gd name="T37" fmla="*/ 1061 h 2064"/>
                  <a:gd name="T38" fmla="*/ 1423 w 1423"/>
                  <a:gd name="T39" fmla="*/ 1376 h 2064"/>
                  <a:gd name="T40" fmla="*/ 1419 w 1423"/>
                  <a:gd name="T41" fmla="*/ 1614 h 2064"/>
                  <a:gd name="T42" fmla="*/ 407 w 1423"/>
                  <a:gd name="T43" fmla="*/ 1710 h 2064"/>
                  <a:gd name="T44" fmla="*/ 478 w 1423"/>
                  <a:gd name="T45" fmla="*/ 1800 h 2064"/>
                  <a:gd name="T46" fmla="*/ 510 w 1423"/>
                  <a:gd name="T47" fmla="*/ 1847 h 2064"/>
                  <a:gd name="T48" fmla="*/ 538 w 1423"/>
                  <a:gd name="T49" fmla="*/ 1950 h 2064"/>
                  <a:gd name="T50" fmla="*/ 471 w 1423"/>
                  <a:gd name="T51" fmla="*/ 2064 h 2064"/>
                  <a:gd name="T52" fmla="*/ 367 w 1423"/>
                  <a:gd name="T53" fmla="*/ 1986 h 2064"/>
                  <a:gd name="T54" fmla="*/ 289 w 1423"/>
                  <a:gd name="T55" fmla="*/ 1860 h 2064"/>
                  <a:gd name="T56" fmla="*/ 312 w 1423"/>
                  <a:gd name="T57" fmla="*/ 2006 h 2064"/>
                  <a:gd name="T58" fmla="*/ 300 w 1423"/>
                  <a:gd name="T59" fmla="*/ 2017 h 2064"/>
                  <a:gd name="T60" fmla="*/ 154 w 1423"/>
                  <a:gd name="T61" fmla="*/ 2014 h 2064"/>
                  <a:gd name="T62" fmla="*/ 27 w 1423"/>
                  <a:gd name="T63" fmla="*/ 1350 h 2064"/>
                  <a:gd name="T64" fmla="*/ 0 w 1423"/>
                  <a:gd name="T65" fmla="*/ 71 h 2064"/>
                  <a:gd name="T66" fmla="*/ 8 w 1423"/>
                  <a:gd name="T67" fmla="*/ 60 h 2064"/>
                  <a:gd name="T68" fmla="*/ 977 w 1423"/>
                  <a:gd name="T69" fmla="*/ 0 h 2064"/>
                  <a:gd name="T70" fmla="*/ 996 w 1423"/>
                  <a:gd name="T71" fmla="*/ 52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3" h="2064">
                    <a:moveTo>
                      <a:pt x="973" y="60"/>
                    </a:moveTo>
                    <a:lnTo>
                      <a:pt x="956" y="17"/>
                    </a:lnTo>
                    <a:lnTo>
                      <a:pt x="968" y="24"/>
                    </a:lnTo>
                    <a:lnTo>
                      <a:pt x="11" y="84"/>
                    </a:lnTo>
                    <a:lnTo>
                      <a:pt x="23" y="71"/>
                    </a:lnTo>
                    <a:lnTo>
                      <a:pt x="51" y="1345"/>
                    </a:lnTo>
                    <a:lnTo>
                      <a:pt x="174" y="2002"/>
                    </a:lnTo>
                    <a:lnTo>
                      <a:pt x="161" y="1993"/>
                    </a:lnTo>
                    <a:lnTo>
                      <a:pt x="300" y="1993"/>
                    </a:lnTo>
                    <a:lnTo>
                      <a:pt x="289" y="2006"/>
                    </a:lnTo>
                    <a:lnTo>
                      <a:pt x="289" y="1851"/>
                    </a:lnTo>
                    <a:lnTo>
                      <a:pt x="289" y="1843"/>
                    </a:lnTo>
                    <a:lnTo>
                      <a:pt x="296" y="1839"/>
                    </a:lnTo>
                    <a:lnTo>
                      <a:pt x="304" y="1839"/>
                    </a:lnTo>
                    <a:lnTo>
                      <a:pt x="308" y="1847"/>
                    </a:lnTo>
                    <a:lnTo>
                      <a:pt x="387" y="1970"/>
                    </a:lnTo>
                    <a:lnTo>
                      <a:pt x="383" y="1967"/>
                    </a:lnTo>
                    <a:lnTo>
                      <a:pt x="474" y="2042"/>
                    </a:lnTo>
                    <a:lnTo>
                      <a:pt x="454" y="2045"/>
                    </a:lnTo>
                    <a:lnTo>
                      <a:pt x="518" y="1939"/>
                    </a:lnTo>
                    <a:lnTo>
                      <a:pt x="518" y="1946"/>
                    </a:lnTo>
                    <a:lnTo>
                      <a:pt x="486" y="1856"/>
                    </a:lnTo>
                    <a:lnTo>
                      <a:pt x="486" y="1860"/>
                    </a:lnTo>
                    <a:lnTo>
                      <a:pt x="458" y="1811"/>
                    </a:lnTo>
                    <a:lnTo>
                      <a:pt x="395" y="1704"/>
                    </a:lnTo>
                    <a:lnTo>
                      <a:pt x="395" y="1693"/>
                    </a:lnTo>
                    <a:lnTo>
                      <a:pt x="403" y="1685"/>
                    </a:lnTo>
                    <a:lnTo>
                      <a:pt x="1408" y="1594"/>
                    </a:lnTo>
                    <a:lnTo>
                      <a:pt x="1399" y="1607"/>
                    </a:lnTo>
                    <a:lnTo>
                      <a:pt x="1399" y="1376"/>
                    </a:lnTo>
                    <a:lnTo>
                      <a:pt x="1399" y="1069"/>
                    </a:lnTo>
                    <a:lnTo>
                      <a:pt x="1399" y="1076"/>
                    </a:lnTo>
                    <a:lnTo>
                      <a:pt x="1266" y="926"/>
                    </a:lnTo>
                    <a:lnTo>
                      <a:pt x="1262" y="918"/>
                    </a:lnTo>
                    <a:lnTo>
                      <a:pt x="973" y="60"/>
                    </a:lnTo>
                    <a:close/>
                    <a:moveTo>
                      <a:pt x="1285" y="915"/>
                    </a:moveTo>
                    <a:lnTo>
                      <a:pt x="1281" y="910"/>
                    </a:lnTo>
                    <a:lnTo>
                      <a:pt x="1419" y="1061"/>
                    </a:lnTo>
                    <a:lnTo>
                      <a:pt x="1423" y="1069"/>
                    </a:lnTo>
                    <a:lnTo>
                      <a:pt x="1423" y="1376"/>
                    </a:lnTo>
                    <a:lnTo>
                      <a:pt x="1423" y="1607"/>
                    </a:lnTo>
                    <a:lnTo>
                      <a:pt x="1419" y="1614"/>
                    </a:lnTo>
                    <a:lnTo>
                      <a:pt x="1412" y="1618"/>
                    </a:lnTo>
                    <a:lnTo>
                      <a:pt x="407" y="1710"/>
                    </a:lnTo>
                    <a:lnTo>
                      <a:pt x="415" y="1693"/>
                    </a:lnTo>
                    <a:lnTo>
                      <a:pt x="478" y="1800"/>
                    </a:lnTo>
                    <a:lnTo>
                      <a:pt x="506" y="1847"/>
                    </a:lnTo>
                    <a:lnTo>
                      <a:pt x="510" y="1847"/>
                    </a:lnTo>
                    <a:lnTo>
                      <a:pt x="538" y="1942"/>
                    </a:lnTo>
                    <a:lnTo>
                      <a:pt x="538" y="1950"/>
                    </a:lnTo>
                    <a:lnTo>
                      <a:pt x="478" y="2057"/>
                    </a:lnTo>
                    <a:lnTo>
                      <a:pt x="471" y="2064"/>
                    </a:lnTo>
                    <a:lnTo>
                      <a:pt x="458" y="2061"/>
                    </a:lnTo>
                    <a:lnTo>
                      <a:pt x="367" y="1986"/>
                    </a:lnTo>
                    <a:lnTo>
                      <a:pt x="364" y="1982"/>
                    </a:lnTo>
                    <a:lnTo>
                      <a:pt x="289" y="1860"/>
                    </a:lnTo>
                    <a:lnTo>
                      <a:pt x="312" y="1851"/>
                    </a:lnTo>
                    <a:lnTo>
                      <a:pt x="312" y="2006"/>
                    </a:lnTo>
                    <a:lnTo>
                      <a:pt x="308" y="2014"/>
                    </a:lnTo>
                    <a:lnTo>
                      <a:pt x="300" y="2017"/>
                    </a:lnTo>
                    <a:lnTo>
                      <a:pt x="161" y="2017"/>
                    </a:lnTo>
                    <a:lnTo>
                      <a:pt x="154" y="2014"/>
                    </a:lnTo>
                    <a:lnTo>
                      <a:pt x="150" y="2010"/>
                    </a:lnTo>
                    <a:lnTo>
                      <a:pt x="27" y="1350"/>
                    </a:lnTo>
                    <a:lnTo>
                      <a:pt x="27" y="1345"/>
                    </a:lnTo>
                    <a:lnTo>
                      <a:pt x="0" y="71"/>
                    </a:lnTo>
                    <a:lnTo>
                      <a:pt x="0" y="64"/>
                    </a:lnTo>
                    <a:lnTo>
                      <a:pt x="8" y="60"/>
                    </a:lnTo>
                    <a:lnTo>
                      <a:pt x="968" y="0"/>
                    </a:lnTo>
                    <a:lnTo>
                      <a:pt x="977" y="0"/>
                    </a:lnTo>
                    <a:lnTo>
                      <a:pt x="981" y="9"/>
                    </a:lnTo>
                    <a:lnTo>
                      <a:pt x="996" y="52"/>
                    </a:lnTo>
                    <a:lnTo>
                      <a:pt x="1285" y="9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2" name="Freeform 268"/>
              <p:cNvSpPr>
                <a:spLocks/>
              </p:cNvSpPr>
              <p:nvPr/>
            </p:nvSpPr>
            <p:spPr bwMode="auto">
              <a:xfrm>
                <a:off x="3333" y="2437"/>
                <a:ext cx="349" cy="508"/>
              </a:xfrm>
              <a:custGeom>
                <a:avLst/>
                <a:gdLst>
                  <a:gd name="T0" fmla="*/ 962 w 1397"/>
                  <a:gd name="T1" fmla="*/ 43 h 2028"/>
                  <a:gd name="T2" fmla="*/ 945 w 1397"/>
                  <a:gd name="T3" fmla="*/ 0 h 2028"/>
                  <a:gd name="T4" fmla="*/ 957 w 1397"/>
                  <a:gd name="T5" fmla="*/ 7 h 2028"/>
                  <a:gd name="T6" fmla="*/ 0 w 1397"/>
                  <a:gd name="T7" fmla="*/ 67 h 2028"/>
                  <a:gd name="T8" fmla="*/ 12 w 1397"/>
                  <a:gd name="T9" fmla="*/ 54 h 2028"/>
                  <a:gd name="T10" fmla="*/ 40 w 1397"/>
                  <a:gd name="T11" fmla="*/ 1328 h 2028"/>
                  <a:gd name="T12" fmla="*/ 40 w 1397"/>
                  <a:gd name="T13" fmla="*/ 1328 h 2028"/>
                  <a:gd name="T14" fmla="*/ 163 w 1397"/>
                  <a:gd name="T15" fmla="*/ 1985 h 2028"/>
                  <a:gd name="T16" fmla="*/ 150 w 1397"/>
                  <a:gd name="T17" fmla="*/ 1976 h 2028"/>
                  <a:gd name="T18" fmla="*/ 289 w 1397"/>
                  <a:gd name="T19" fmla="*/ 1976 h 2028"/>
                  <a:gd name="T20" fmla="*/ 278 w 1397"/>
                  <a:gd name="T21" fmla="*/ 1989 h 2028"/>
                  <a:gd name="T22" fmla="*/ 278 w 1397"/>
                  <a:gd name="T23" fmla="*/ 1834 h 2028"/>
                  <a:gd name="T24" fmla="*/ 278 w 1397"/>
                  <a:gd name="T25" fmla="*/ 1826 h 2028"/>
                  <a:gd name="T26" fmla="*/ 285 w 1397"/>
                  <a:gd name="T27" fmla="*/ 1822 h 2028"/>
                  <a:gd name="T28" fmla="*/ 293 w 1397"/>
                  <a:gd name="T29" fmla="*/ 1822 h 2028"/>
                  <a:gd name="T30" fmla="*/ 297 w 1397"/>
                  <a:gd name="T31" fmla="*/ 1830 h 2028"/>
                  <a:gd name="T32" fmla="*/ 376 w 1397"/>
                  <a:gd name="T33" fmla="*/ 1953 h 2028"/>
                  <a:gd name="T34" fmla="*/ 372 w 1397"/>
                  <a:gd name="T35" fmla="*/ 1950 h 2028"/>
                  <a:gd name="T36" fmla="*/ 463 w 1397"/>
                  <a:gd name="T37" fmla="*/ 2025 h 2028"/>
                  <a:gd name="T38" fmla="*/ 443 w 1397"/>
                  <a:gd name="T39" fmla="*/ 2028 h 2028"/>
                  <a:gd name="T40" fmla="*/ 507 w 1397"/>
                  <a:gd name="T41" fmla="*/ 1922 h 2028"/>
                  <a:gd name="T42" fmla="*/ 507 w 1397"/>
                  <a:gd name="T43" fmla="*/ 1929 h 2028"/>
                  <a:gd name="T44" fmla="*/ 475 w 1397"/>
                  <a:gd name="T45" fmla="*/ 1839 h 2028"/>
                  <a:gd name="T46" fmla="*/ 475 w 1397"/>
                  <a:gd name="T47" fmla="*/ 1843 h 2028"/>
                  <a:gd name="T48" fmla="*/ 447 w 1397"/>
                  <a:gd name="T49" fmla="*/ 1794 h 2028"/>
                  <a:gd name="T50" fmla="*/ 384 w 1397"/>
                  <a:gd name="T51" fmla="*/ 1687 h 2028"/>
                  <a:gd name="T52" fmla="*/ 384 w 1397"/>
                  <a:gd name="T53" fmla="*/ 1676 h 2028"/>
                  <a:gd name="T54" fmla="*/ 392 w 1397"/>
                  <a:gd name="T55" fmla="*/ 1668 h 2028"/>
                  <a:gd name="T56" fmla="*/ 1397 w 1397"/>
                  <a:gd name="T57" fmla="*/ 1577 h 2028"/>
                  <a:gd name="T58" fmla="*/ 1388 w 1397"/>
                  <a:gd name="T59" fmla="*/ 1590 h 2028"/>
                  <a:gd name="T60" fmla="*/ 1388 w 1397"/>
                  <a:gd name="T61" fmla="*/ 1359 h 2028"/>
                  <a:gd name="T62" fmla="*/ 1388 w 1397"/>
                  <a:gd name="T63" fmla="*/ 1052 h 2028"/>
                  <a:gd name="T64" fmla="*/ 1388 w 1397"/>
                  <a:gd name="T65" fmla="*/ 1059 h 2028"/>
                  <a:gd name="T66" fmla="*/ 1255 w 1397"/>
                  <a:gd name="T67" fmla="*/ 909 h 2028"/>
                  <a:gd name="T68" fmla="*/ 1251 w 1397"/>
                  <a:gd name="T69" fmla="*/ 901 h 2028"/>
                  <a:gd name="T70" fmla="*/ 962 w 1397"/>
                  <a:gd name="T71" fmla="*/ 43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7" h="2028">
                    <a:moveTo>
                      <a:pt x="962" y="43"/>
                    </a:moveTo>
                    <a:lnTo>
                      <a:pt x="945" y="0"/>
                    </a:lnTo>
                    <a:lnTo>
                      <a:pt x="957" y="7"/>
                    </a:lnTo>
                    <a:lnTo>
                      <a:pt x="0" y="67"/>
                    </a:lnTo>
                    <a:lnTo>
                      <a:pt x="12" y="54"/>
                    </a:lnTo>
                    <a:lnTo>
                      <a:pt x="40" y="1328"/>
                    </a:lnTo>
                    <a:lnTo>
                      <a:pt x="40" y="1328"/>
                    </a:lnTo>
                    <a:lnTo>
                      <a:pt x="163" y="1985"/>
                    </a:lnTo>
                    <a:lnTo>
                      <a:pt x="150" y="1976"/>
                    </a:lnTo>
                    <a:lnTo>
                      <a:pt x="289" y="1976"/>
                    </a:lnTo>
                    <a:lnTo>
                      <a:pt x="278" y="1989"/>
                    </a:lnTo>
                    <a:lnTo>
                      <a:pt x="278" y="1834"/>
                    </a:lnTo>
                    <a:lnTo>
                      <a:pt x="278" y="1826"/>
                    </a:lnTo>
                    <a:lnTo>
                      <a:pt x="285" y="1822"/>
                    </a:lnTo>
                    <a:lnTo>
                      <a:pt x="293" y="1822"/>
                    </a:lnTo>
                    <a:lnTo>
                      <a:pt x="297" y="1830"/>
                    </a:lnTo>
                    <a:lnTo>
                      <a:pt x="376" y="1953"/>
                    </a:lnTo>
                    <a:lnTo>
                      <a:pt x="372" y="1950"/>
                    </a:lnTo>
                    <a:lnTo>
                      <a:pt x="463" y="2025"/>
                    </a:lnTo>
                    <a:lnTo>
                      <a:pt x="443" y="2028"/>
                    </a:lnTo>
                    <a:lnTo>
                      <a:pt x="507" y="1922"/>
                    </a:lnTo>
                    <a:lnTo>
                      <a:pt x="507" y="1929"/>
                    </a:lnTo>
                    <a:lnTo>
                      <a:pt x="475" y="1839"/>
                    </a:lnTo>
                    <a:lnTo>
                      <a:pt x="475" y="1843"/>
                    </a:lnTo>
                    <a:lnTo>
                      <a:pt x="447" y="1794"/>
                    </a:lnTo>
                    <a:lnTo>
                      <a:pt x="384" y="1687"/>
                    </a:lnTo>
                    <a:lnTo>
                      <a:pt x="384" y="1676"/>
                    </a:lnTo>
                    <a:lnTo>
                      <a:pt x="392" y="1668"/>
                    </a:lnTo>
                    <a:lnTo>
                      <a:pt x="1397" y="1577"/>
                    </a:lnTo>
                    <a:lnTo>
                      <a:pt x="1388" y="1590"/>
                    </a:lnTo>
                    <a:lnTo>
                      <a:pt x="1388" y="1359"/>
                    </a:lnTo>
                    <a:lnTo>
                      <a:pt x="1388" y="1052"/>
                    </a:lnTo>
                    <a:lnTo>
                      <a:pt x="1388" y="1059"/>
                    </a:lnTo>
                    <a:lnTo>
                      <a:pt x="1255" y="909"/>
                    </a:lnTo>
                    <a:lnTo>
                      <a:pt x="1251" y="901"/>
                    </a:lnTo>
                    <a:lnTo>
                      <a:pt x="962" y="4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3" name="Freeform 269"/>
              <p:cNvSpPr>
                <a:spLocks/>
              </p:cNvSpPr>
              <p:nvPr/>
            </p:nvSpPr>
            <p:spPr bwMode="auto">
              <a:xfrm>
                <a:off x="3330" y="2433"/>
                <a:ext cx="356" cy="516"/>
              </a:xfrm>
              <a:custGeom>
                <a:avLst/>
                <a:gdLst>
                  <a:gd name="T0" fmla="*/ 1285 w 1423"/>
                  <a:gd name="T1" fmla="*/ 915 h 2064"/>
                  <a:gd name="T2" fmla="*/ 1281 w 1423"/>
                  <a:gd name="T3" fmla="*/ 910 h 2064"/>
                  <a:gd name="T4" fmla="*/ 1419 w 1423"/>
                  <a:gd name="T5" fmla="*/ 1061 h 2064"/>
                  <a:gd name="T6" fmla="*/ 1423 w 1423"/>
                  <a:gd name="T7" fmla="*/ 1069 h 2064"/>
                  <a:gd name="T8" fmla="*/ 1423 w 1423"/>
                  <a:gd name="T9" fmla="*/ 1376 h 2064"/>
                  <a:gd name="T10" fmla="*/ 1423 w 1423"/>
                  <a:gd name="T11" fmla="*/ 1607 h 2064"/>
                  <a:gd name="T12" fmla="*/ 1419 w 1423"/>
                  <a:gd name="T13" fmla="*/ 1614 h 2064"/>
                  <a:gd name="T14" fmla="*/ 1412 w 1423"/>
                  <a:gd name="T15" fmla="*/ 1618 h 2064"/>
                  <a:gd name="T16" fmla="*/ 407 w 1423"/>
                  <a:gd name="T17" fmla="*/ 1710 h 2064"/>
                  <a:gd name="T18" fmla="*/ 415 w 1423"/>
                  <a:gd name="T19" fmla="*/ 1693 h 2064"/>
                  <a:gd name="T20" fmla="*/ 478 w 1423"/>
                  <a:gd name="T21" fmla="*/ 1800 h 2064"/>
                  <a:gd name="T22" fmla="*/ 506 w 1423"/>
                  <a:gd name="T23" fmla="*/ 1847 h 2064"/>
                  <a:gd name="T24" fmla="*/ 510 w 1423"/>
                  <a:gd name="T25" fmla="*/ 1847 h 2064"/>
                  <a:gd name="T26" fmla="*/ 538 w 1423"/>
                  <a:gd name="T27" fmla="*/ 1942 h 2064"/>
                  <a:gd name="T28" fmla="*/ 538 w 1423"/>
                  <a:gd name="T29" fmla="*/ 1950 h 2064"/>
                  <a:gd name="T30" fmla="*/ 478 w 1423"/>
                  <a:gd name="T31" fmla="*/ 2057 h 2064"/>
                  <a:gd name="T32" fmla="*/ 471 w 1423"/>
                  <a:gd name="T33" fmla="*/ 2064 h 2064"/>
                  <a:gd name="T34" fmla="*/ 458 w 1423"/>
                  <a:gd name="T35" fmla="*/ 2061 h 2064"/>
                  <a:gd name="T36" fmla="*/ 367 w 1423"/>
                  <a:gd name="T37" fmla="*/ 1986 h 2064"/>
                  <a:gd name="T38" fmla="*/ 364 w 1423"/>
                  <a:gd name="T39" fmla="*/ 1982 h 2064"/>
                  <a:gd name="T40" fmla="*/ 289 w 1423"/>
                  <a:gd name="T41" fmla="*/ 1860 h 2064"/>
                  <a:gd name="T42" fmla="*/ 312 w 1423"/>
                  <a:gd name="T43" fmla="*/ 1851 h 2064"/>
                  <a:gd name="T44" fmla="*/ 312 w 1423"/>
                  <a:gd name="T45" fmla="*/ 2006 h 2064"/>
                  <a:gd name="T46" fmla="*/ 308 w 1423"/>
                  <a:gd name="T47" fmla="*/ 2014 h 2064"/>
                  <a:gd name="T48" fmla="*/ 300 w 1423"/>
                  <a:gd name="T49" fmla="*/ 2017 h 2064"/>
                  <a:gd name="T50" fmla="*/ 161 w 1423"/>
                  <a:gd name="T51" fmla="*/ 2017 h 2064"/>
                  <a:gd name="T52" fmla="*/ 154 w 1423"/>
                  <a:gd name="T53" fmla="*/ 2014 h 2064"/>
                  <a:gd name="T54" fmla="*/ 150 w 1423"/>
                  <a:gd name="T55" fmla="*/ 2010 h 2064"/>
                  <a:gd name="T56" fmla="*/ 27 w 1423"/>
                  <a:gd name="T57" fmla="*/ 1350 h 2064"/>
                  <a:gd name="T58" fmla="*/ 27 w 1423"/>
                  <a:gd name="T59" fmla="*/ 1345 h 2064"/>
                  <a:gd name="T60" fmla="*/ 0 w 1423"/>
                  <a:gd name="T61" fmla="*/ 71 h 2064"/>
                  <a:gd name="T62" fmla="*/ 0 w 1423"/>
                  <a:gd name="T63" fmla="*/ 64 h 2064"/>
                  <a:gd name="T64" fmla="*/ 8 w 1423"/>
                  <a:gd name="T65" fmla="*/ 60 h 2064"/>
                  <a:gd name="T66" fmla="*/ 968 w 1423"/>
                  <a:gd name="T67" fmla="*/ 0 h 2064"/>
                  <a:gd name="T68" fmla="*/ 977 w 1423"/>
                  <a:gd name="T69" fmla="*/ 0 h 2064"/>
                  <a:gd name="T70" fmla="*/ 981 w 1423"/>
                  <a:gd name="T71" fmla="*/ 9 h 2064"/>
                  <a:gd name="T72" fmla="*/ 996 w 1423"/>
                  <a:gd name="T73" fmla="*/ 52 h 2064"/>
                  <a:gd name="T74" fmla="*/ 1285 w 1423"/>
                  <a:gd name="T75" fmla="*/ 915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3" h="2064">
                    <a:moveTo>
                      <a:pt x="1285" y="915"/>
                    </a:moveTo>
                    <a:lnTo>
                      <a:pt x="1281" y="910"/>
                    </a:lnTo>
                    <a:lnTo>
                      <a:pt x="1419" y="1061"/>
                    </a:lnTo>
                    <a:lnTo>
                      <a:pt x="1423" y="1069"/>
                    </a:lnTo>
                    <a:lnTo>
                      <a:pt x="1423" y="1376"/>
                    </a:lnTo>
                    <a:lnTo>
                      <a:pt x="1423" y="1607"/>
                    </a:lnTo>
                    <a:lnTo>
                      <a:pt x="1419" y="1614"/>
                    </a:lnTo>
                    <a:lnTo>
                      <a:pt x="1412" y="1618"/>
                    </a:lnTo>
                    <a:lnTo>
                      <a:pt x="407" y="1710"/>
                    </a:lnTo>
                    <a:lnTo>
                      <a:pt x="415" y="1693"/>
                    </a:lnTo>
                    <a:lnTo>
                      <a:pt x="478" y="1800"/>
                    </a:lnTo>
                    <a:lnTo>
                      <a:pt x="506" y="1847"/>
                    </a:lnTo>
                    <a:lnTo>
                      <a:pt x="510" y="1847"/>
                    </a:lnTo>
                    <a:lnTo>
                      <a:pt x="538" y="1942"/>
                    </a:lnTo>
                    <a:lnTo>
                      <a:pt x="538" y="1950"/>
                    </a:lnTo>
                    <a:lnTo>
                      <a:pt x="478" y="2057"/>
                    </a:lnTo>
                    <a:lnTo>
                      <a:pt x="471" y="2064"/>
                    </a:lnTo>
                    <a:lnTo>
                      <a:pt x="458" y="2061"/>
                    </a:lnTo>
                    <a:lnTo>
                      <a:pt x="367" y="1986"/>
                    </a:lnTo>
                    <a:lnTo>
                      <a:pt x="364" y="1982"/>
                    </a:lnTo>
                    <a:lnTo>
                      <a:pt x="289" y="1860"/>
                    </a:lnTo>
                    <a:lnTo>
                      <a:pt x="312" y="1851"/>
                    </a:lnTo>
                    <a:lnTo>
                      <a:pt x="312" y="2006"/>
                    </a:lnTo>
                    <a:lnTo>
                      <a:pt x="308" y="2014"/>
                    </a:lnTo>
                    <a:lnTo>
                      <a:pt x="300" y="2017"/>
                    </a:lnTo>
                    <a:lnTo>
                      <a:pt x="161" y="2017"/>
                    </a:lnTo>
                    <a:lnTo>
                      <a:pt x="154" y="2014"/>
                    </a:lnTo>
                    <a:lnTo>
                      <a:pt x="150" y="2010"/>
                    </a:lnTo>
                    <a:lnTo>
                      <a:pt x="27" y="1350"/>
                    </a:lnTo>
                    <a:lnTo>
                      <a:pt x="27" y="1345"/>
                    </a:lnTo>
                    <a:lnTo>
                      <a:pt x="0" y="71"/>
                    </a:lnTo>
                    <a:lnTo>
                      <a:pt x="0" y="64"/>
                    </a:lnTo>
                    <a:lnTo>
                      <a:pt x="8" y="60"/>
                    </a:lnTo>
                    <a:lnTo>
                      <a:pt x="968" y="0"/>
                    </a:lnTo>
                    <a:lnTo>
                      <a:pt x="977" y="0"/>
                    </a:lnTo>
                    <a:lnTo>
                      <a:pt x="981" y="9"/>
                    </a:lnTo>
                    <a:lnTo>
                      <a:pt x="996" y="52"/>
                    </a:lnTo>
                    <a:lnTo>
                      <a:pt x="1285" y="91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4" name="Freeform 270"/>
              <p:cNvSpPr>
                <a:spLocks/>
              </p:cNvSpPr>
              <p:nvPr/>
            </p:nvSpPr>
            <p:spPr bwMode="auto">
              <a:xfrm>
                <a:off x="3572" y="2407"/>
                <a:ext cx="472" cy="470"/>
              </a:xfrm>
              <a:custGeom>
                <a:avLst/>
                <a:gdLst>
                  <a:gd name="T0" fmla="*/ 502 w 1888"/>
                  <a:gd name="T1" fmla="*/ 75 h 1883"/>
                  <a:gd name="T2" fmla="*/ 0 w 1888"/>
                  <a:gd name="T3" fmla="*/ 124 h 1883"/>
                  <a:gd name="T4" fmla="*/ 13 w 1888"/>
                  <a:gd name="T5" fmla="*/ 167 h 1883"/>
                  <a:gd name="T6" fmla="*/ 305 w 1888"/>
                  <a:gd name="T7" fmla="*/ 1025 h 1883"/>
                  <a:gd name="T8" fmla="*/ 440 w 1888"/>
                  <a:gd name="T9" fmla="*/ 1179 h 1883"/>
                  <a:gd name="T10" fmla="*/ 440 w 1888"/>
                  <a:gd name="T11" fmla="*/ 1483 h 1883"/>
                  <a:gd name="T12" fmla="*/ 440 w 1888"/>
                  <a:gd name="T13" fmla="*/ 1714 h 1883"/>
                  <a:gd name="T14" fmla="*/ 440 w 1888"/>
                  <a:gd name="T15" fmla="*/ 1867 h 1883"/>
                  <a:gd name="T16" fmla="*/ 1519 w 1888"/>
                  <a:gd name="T17" fmla="*/ 1804 h 1883"/>
                  <a:gd name="T18" fmla="*/ 1519 w 1888"/>
                  <a:gd name="T19" fmla="*/ 1883 h 1883"/>
                  <a:gd name="T20" fmla="*/ 1550 w 1888"/>
                  <a:gd name="T21" fmla="*/ 1665 h 1883"/>
                  <a:gd name="T22" fmla="*/ 1807 w 1888"/>
                  <a:gd name="T23" fmla="*/ 1665 h 1883"/>
                  <a:gd name="T24" fmla="*/ 1807 w 1888"/>
                  <a:gd name="T25" fmla="*/ 1575 h 1883"/>
                  <a:gd name="T26" fmla="*/ 1781 w 1888"/>
                  <a:gd name="T27" fmla="*/ 1452 h 1883"/>
                  <a:gd name="T28" fmla="*/ 1856 w 1888"/>
                  <a:gd name="T29" fmla="*/ 1393 h 1883"/>
                  <a:gd name="T30" fmla="*/ 1856 w 1888"/>
                  <a:gd name="T31" fmla="*/ 1239 h 1883"/>
                  <a:gd name="T32" fmla="*/ 1888 w 1888"/>
                  <a:gd name="T33" fmla="*/ 1148 h 1883"/>
                  <a:gd name="T34" fmla="*/ 1807 w 1888"/>
                  <a:gd name="T35" fmla="*/ 950 h 1883"/>
                  <a:gd name="T36" fmla="*/ 1657 w 1888"/>
                  <a:gd name="T37" fmla="*/ 902 h 1883"/>
                  <a:gd name="T38" fmla="*/ 1610 w 1888"/>
                  <a:gd name="T39" fmla="*/ 720 h 1883"/>
                  <a:gd name="T40" fmla="*/ 1475 w 1888"/>
                  <a:gd name="T41" fmla="*/ 626 h 1883"/>
                  <a:gd name="T42" fmla="*/ 1321 w 1888"/>
                  <a:gd name="T43" fmla="*/ 487 h 1883"/>
                  <a:gd name="T44" fmla="*/ 1155 w 1888"/>
                  <a:gd name="T45" fmla="*/ 381 h 1883"/>
                  <a:gd name="T46" fmla="*/ 1048 w 1888"/>
                  <a:gd name="T47" fmla="*/ 182 h 1883"/>
                  <a:gd name="T48" fmla="*/ 836 w 1888"/>
                  <a:gd name="T49" fmla="*/ 167 h 1883"/>
                  <a:gd name="T50" fmla="*/ 911 w 1888"/>
                  <a:gd name="T51" fmla="*/ 0 h 1883"/>
                  <a:gd name="T52" fmla="*/ 502 w 1888"/>
                  <a:gd name="T53" fmla="*/ 75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8" h="1883">
                    <a:moveTo>
                      <a:pt x="502" y="75"/>
                    </a:moveTo>
                    <a:lnTo>
                      <a:pt x="0" y="124"/>
                    </a:lnTo>
                    <a:lnTo>
                      <a:pt x="13" y="167"/>
                    </a:lnTo>
                    <a:lnTo>
                      <a:pt x="305" y="1025"/>
                    </a:lnTo>
                    <a:lnTo>
                      <a:pt x="440" y="1179"/>
                    </a:lnTo>
                    <a:lnTo>
                      <a:pt x="440" y="1483"/>
                    </a:lnTo>
                    <a:lnTo>
                      <a:pt x="440" y="1714"/>
                    </a:lnTo>
                    <a:lnTo>
                      <a:pt x="440" y="1867"/>
                    </a:lnTo>
                    <a:lnTo>
                      <a:pt x="1519" y="1804"/>
                    </a:lnTo>
                    <a:lnTo>
                      <a:pt x="1519" y="1883"/>
                    </a:lnTo>
                    <a:lnTo>
                      <a:pt x="1550" y="1665"/>
                    </a:lnTo>
                    <a:lnTo>
                      <a:pt x="1807" y="1665"/>
                    </a:lnTo>
                    <a:lnTo>
                      <a:pt x="1807" y="1575"/>
                    </a:lnTo>
                    <a:lnTo>
                      <a:pt x="1781" y="1452"/>
                    </a:lnTo>
                    <a:lnTo>
                      <a:pt x="1856" y="1393"/>
                    </a:lnTo>
                    <a:lnTo>
                      <a:pt x="1856" y="1239"/>
                    </a:lnTo>
                    <a:lnTo>
                      <a:pt x="1888" y="1148"/>
                    </a:lnTo>
                    <a:lnTo>
                      <a:pt x="1807" y="950"/>
                    </a:lnTo>
                    <a:lnTo>
                      <a:pt x="1657" y="902"/>
                    </a:lnTo>
                    <a:lnTo>
                      <a:pt x="1610" y="720"/>
                    </a:lnTo>
                    <a:lnTo>
                      <a:pt x="1475" y="626"/>
                    </a:lnTo>
                    <a:lnTo>
                      <a:pt x="1321" y="487"/>
                    </a:lnTo>
                    <a:lnTo>
                      <a:pt x="1155" y="381"/>
                    </a:lnTo>
                    <a:lnTo>
                      <a:pt x="1048" y="182"/>
                    </a:lnTo>
                    <a:lnTo>
                      <a:pt x="836" y="167"/>
                    </a:lnTo>
                    <a:lnTo>
                      <a:pt x="911" y="0"/>
                    </a:lnTo>
                    <a:lnTo>
                      <a:pt x="502" y="75"/>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5" name="Freeform 271"/>
              <p:cNvSpPr>
                <a:spLocks noEditPoints="1"/>
              </p:cNvSpPr>
              <p:nvPr/>
            </p:nvSpPr>
            <p:spPr bwMode="auto">
              <a:xfrm>
                <a:off x="3569" y="2404"/>
                <a:ext cx="477" cy="476"/>
              </a:xfrm>
              <a:custGeom>
                <a:avLst/>
                <a:gdLst>
                  <a:gd name="T0" fmla="*/ 12 w 1907"/>
                  <a:gd name="T1" fmla="*/ 146 h 1906"/>
                  <a:gd name="T2" fmla="*/ 36 w 1907"/>
                  <a:gd name="T3" fmla="*/ 174 h 1906"/>
                  <a:gd name="T4" fmla="*/ 325 w 1907"/>
                  <a:gd name="T5" fmla="*/ 1028 h 1906"/>
                  <a:gd name="T6" fmla="*/ 463 w 1907"/>
                  <a:gd name="T7" fmla="*/ 1190 h 1906"/>
                  <a:gd name="T8" fmla="*/ 463 w 1907"/>
                  <a:gd name="T9" fmla="*/ 1725 h 1906"/>
                  <a:gd name="T10" fmla="*/ 452 w 1907"/>
                  <a:gd name="T11" fmla="*/ 1867 h 1906"/>
                  <a:gd name="T12" fmla="*/ 1540 w 1907"/>
                  <a:gd name="T13" fmla="*/ 1807 h 1906"/>
                  <a:gd name="T14" fmla="*/ 1543 w 1907"/>
                  <a:gd name="T15" fmla="*/ 1894 h 1906"/>
                  <a:gd name="T16" fmla="*/ 1551 w 1907"/>
                  <a:gd name="T17" fmla="*/ 1676 h 1906"/>
                  <a:gd name="T18" fmla="*/ 1562 w 1907"/>
                  <a:gd name="T19" fmla="*/ 1665 h 1906"/>
                  <a:gd name="T20" fmla="*/ 1808 w 1907"/>
                  <a:gd name="T21" fmla="*/ 1676 h 1906"/>
                  <a:gd name="T22" fmla="*/ 1808 w 1907"/>
                  <a:gd name="T23" fmla="*/ 1590 h 1906"/>
                  <a:gd name="T24" fmla="*/ 1780 w 1907"/>
                  <a:gd name="T25" fmla="*/ 1459 h 1906"/>
                  <a:gd name="T26" fmla="*/ 1860 w 1907"/>
                  <a:gd name="T27" fmla="*/ 1393 h 1906"/>
                  <a:gd name="T28" fmla="*/ 1855 w 1907"/>
                  <a:gd name="T29" fmla="*/ 1250 h 1906"/>
                  <a:gd name="T30" fmla="*/ 1887 w 1907"/>
                  <a:gd name="T31" fmla="*/ 1155 h 1906"/>
                  <a:gd name="T32" fmla="*/ 1812 w 1907"/>
                  <a:gd name="T33" fmla="*/ 965 h 1906"/>
                  <a:gd name="T34" fmla="*/ 1665 w 1907"/>
                  <a:gd name="T35" fmla="*/ 926 h 1906"/>
                  <a:gd name="T36" fmla="*/ 1611 w 1907"/>
                  <a:gd name="T37" fmla="*/ 731 h 1906"/>
                  <a:gd name="T38" fmla="*/ 1480 w 1907"/>
                  <a:gd name="T39" fmla="*/ 649 h 1906"/>
                  <a:gd name="T40" fmla="*/ 1330 w 1907"/>
                  <a:gd name="T41" fmla="*/ 510 h 1906"/>
                  <a:gd name="T42" fmla="*/ 1155 w 1907"/>
                  <a:gd name="T43" fmla="*/ 399 h 1906"/>
                  <a:gd name="T44" fmla="*/ 1060 w 1907"/>
                  <a:gd name="T45" fmla="*/ 206 h 1906"/>
                  <a:gd name="T46" fmla="*/ 839 w 1907"/>
                  <a:gd name="T47" fmla="*/ 186 h 1906"/>
                  <a:gd name="T48" fmla="*/ 914 w 1907"/>
                  <a:gd name="T49" fmla="*/ 4 h 1906"/>
                  <a:gd name="T50" fmla="*/ 514 w 1907"/>
                  <a:gd name="T51" fmla="*/ 99 h 1906"/>
                  <a:gd name="T52" fmla="*/ 930 w 1907"/>
                  <a:gd name="T53" fmla="*/ 0 h 1906"/>
                  <a:gd name="T54" fmla="*/ 934 w 1907"/>
                  <a:gd name="T55" fmla="*/ 16 h 1906"/>
                  <a:gd name="T56" fmla="*/ 848 w 1907"/>
                  <a:gd name="T57" fmla="*/ 166 h 1906"/>
                  <a:gd name="T58" fmla="*/ 1073 w 1907"/>
                  <a:gd name="T59" fmla="*/ 189 h 1906"/>
                  <a:gd name="T60" fmla="*/ 1176 w 1907"/>
                  <a:gd name="T61" fmla="*/ 384 h 1906"/>
                  <a:gd name="T62" fmla="*/ 1495 w 1907"/>
                  <a:gd name="T63" fmla="*/ 628 h 1906"/>
                  <a:gd name="T64" fmla="*/ 1630 w 1907"/>
                  <a:gd name="T65" fmla="*/ 720 h 1906"/>
                  <a:gd name="T66" fmla="*/ 1682 w 1907"/>
                  <a:gd name="T67" fmla="*/ 909 h 1906"/>
                  <a:gd name="T68" fmla="*/ 1824 w 1907"/>
                  <a:gd name="T69" fmla="*/ 949 h 1906"/>
                  <a:gd name="T70" fmla="*/ 1907 w 1907"/>
                  <a:gd name="T71" fmla="*/ 1155 h 1906"/>
                  <a:gd name="T72" fmla="*/ 1879 w 1907"/>
                  <a:gd name="T73" fmla="*/ 1254 h 1906"/>
                  <a:gd name="T74" fmla="*/ 1879 w 1907"/>
                  <a:gd name="T75" fmla="*/ 1404 h 1906"/>
                  <a:gd name="T76" fmla="*/ 1800 w 1907"/>
                  <a:gd name="T77" fmla="*/ 1475 h 1906"/>
                  <a:gd name="T78" fmla="*/ 1832 w 1907"/>
                  <a:gd name="T79" fmla="*/ 1582 h 1906"/>
                  <a:gd name="T80" fmla="*/ 1832 w 1907"/>
                  <a:gd name="T81" fmla="*/ 1676 h 1906"/>
                  <a:gd name="T82" fmla="*/ 1819 w 1907"/>
                  <a:gd name="T83" fmla="*/ 1689 h 1906"/>
                  <a:gd name="T84" fmla="*/ 1575 w 1907"/>
                  <a:gd name="T85" fmla="*/ 1680 h 1906"/>
                  <a:gd name="T86" fmla="*/ 1540 w 1907"/>
                  <a:gd name="T87" fmla="*/ 1903 h 1906"/>
                  <a:gd name="T88" fmla="*/ 1523 w 1907"/>
                  <a:gd name="T89" fmla="*/ 1903 h 1906"/>
                  <a:gd name="T90" fmla="*/ 1519 w 1907"/>
                  <a:gd name="T91" fmla="*/ 1815 h 1906"/>
                  <a:gd name="T92" fmla="*/ 452 w 1907"/>
                  <a:gd name="T93" fmla="*/ 1890 h 1906"/>
                  <a:gd name="T94" fmla="*/ 439 w 1907"/>
                  <a:gd name="T95" fmla="*/ 1878 h 1906"/>
                  <a:gd name="T96" fmla="*/ 439 w 1907"/>
                  <a:gd name="T97" fmla="*/ 1494 h 1906"/>
                  <a:gd name="T98" fmla="*/ 443 w 1907"/>
                  <a:gd name="T99" fmla="*/ 1198 h 1906"/>
                  <a:gd name="T100" fmla="*/ 306 w 1907"/>
                  <a:gd name="T101" fmla="*/ 1040 h 1906"/>
                  <a:gd name="T102" fmla="*/ 0 w 1907"/>
                  <a:gd name="T103" fmla="*/ 139 h 1906"/>
                  <a:gd name="T104" fmla="*/ 8 w 1907"/>
                  <a:gd name="T105" fmla="*/ 122 h 1906"/>
                  <a:gd name="T106" fmla="*/ 923 w 1907"/>
                  <a:gd name="T107" fmla="*/ 0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7" h="1906">
                    <a:moveTo>
                      <a:pt x="514" y="99"/>
                    </a:moveTo>
                    <a:lnTo>
                      <a:pt x="12" y="146"/>
                    </a:lnTo>
                    <a:lnTo>
                      <a:pt x="21" y="131"/>
                    </a:lnTo>
                    <a:lnTo>
                      <a:pt x="36" y="174"/>
                    </a:lnTo>
                    <a:lnTo>
                      <a:pt x="325" y="1033"/>
                    </a:lnTo>
                    <a:lnTo>
                      <a:pt x="325" y="1028"/>
                    </a:lnTo>
                    <a:lnTo>
                      <a:pt x="460" y="1183"/>
                    </a:lnTo>
                    <a:lnTo>
                      <a:pt x="463" y="1190"/>
                    </a:lnTo>
                    <a:lnTo>
                      <a:pt x="463" y="1494"/>
                    </a:lnTo>
                    <a:lnTo>
                      <a:pt x="463" y="1725"/>
                    </a:lnTo>
                    <a:lnTo>
                      <a:pt x="463" y="1878"/>
                    </a:lnTo>
                    <a:lnTo>
                      <a:pt x="452" y="1867"/>
                    </a:lnTo>
                    <a:lnTo>
                      <a:pt x="1531" y="1803"/>
                    </a:lnTo>
                    <a:lnTo>
                      <a:pt x="1540" y="1807"/>
                    </a:lnTo>
                    <a:lnTo>
                      <a:pt x="1543" y="1815"/>
                    </a:lnTo>
                    <a:lnTo>
                      <a:pt x="1543" y="1894"/>
                    </a:lnTo>
                    <a:lnTo>
                      <a:pt x="1519" y="1890"/>
                    </a:lnTo>
                    <a:lnTo>
                      <a:pt x="1551" y="1676"/>
                    </a:lnTo>
                    <a:lnTo>
                      <a:pt x="1555" y="1669"/>
                    </a:lnTo>
                    <a:lnTo>
                      <a:pt x="1562" y="1665"/>
                    </a:lnTo>
                    <a:lnTo>
                      <a:pt x="1819" y="1665"/>
                    </a:lnTo>
                    <a:lnTo>
                      <a:pt x="1808" y="1676"/>
                    </a:lnTo>
                    <a:lnTo>
                      <a:pt x="1808" y="1586"/>
                    </a:lnTo>
                    <a:lnTo>
                      <a:pt x="1808" y="1590"/>
                    </a:lnTo>
                    <a:lnTo>
                      <a:pt x="1780" y="1468"/>
                    </a:lnTo>
                    <a:lnTo>
                      <a:pt x="1780" y="1459"/>
                    </a:lnTo>
                    <a:lnTo>
                      <a:pt x="1784" y="1455"/>
                    </a:lnTo>
                    <a:lnTo>
                      <a:pt x="1860" y="1393"/>
                    </a:lnTo>
                    <a:lnTo>
                      <a:pt x="1855" y="1404"/>
                    </a:lnTo>
                    <a:lnTo>
                      <a:pt x="1855" y="1250"/>
                    </a:lnTo>
                    <a:lnTo>
                      <a:pt x="1855" y="1245"/>
                    </a:lnTo>
                    <a:lnTo>
                      <a:pt x="1887" y="1155"/>
                    </a:lnTo>
                    <a:lnTo>
                      <a:pt x="1887" y="1162"/>
                    </a:lnTo>
                    <a:lnTo>
                      <a:pt x="1812" y="965"/>
                    </a:lnTo>
                    <a:lnTo>
                      <a:pt x="1819" y="969"/>
                    </a:lnTo>
                    <a:lnTo>
                      <a:pt x="1665" y="926"/>
                    </a:lnTo>
                    <a:lnTo>
                      <a:pt x="1658" y="917"/>
                    </a:lnTo>
                    <a:lnTo>
                      <a:pt x="1611" y="731"/>
                    </a:lnTo>
                    <a:lnTo>
                      <a:pt x="1618" y="739"/>
                    </a:lnTo>
                    <a:lnTo>
                      <a:pt x="1480" y="649"/>
                    </a:lnTo>
                    <a:lnTo>
                      <a:pt x="1326" y="510"/>
                    </a:lnTo>
                    <a:lnTo>
                      <a:pt x="1330" y="510"/>
                    </a:lnTo>
                    <a:lnTo>
                      <a:pt x="1159" y="403"/>
                    </a:lnTo>
                    <a:lnTo>
                      <a:pt x="1155" y="399"/>
                    </a:lnTo>
                    <a:lnTo>
                      <a:pt x="1049" y="198"/>
                    </a:lnTo>
                    <a:lnTo>
                      <a:pt x="1060" y="206"/>
                    </a:lnTo>
                    <a:lnTo>
                      <a:pt x="848" y="189"/>
                    </a:lnTo>
                    <a:lnTo>
                      <a:pt x="839" y="186"/>
                    </a:lnTo>
                    <a:lnTo>
                      <a:pt x="835" y="174"/>
                    </a:lnTo>
                    <a:lnTo>
                      <a:pt x="914" y="4"/>
                    </a:lnTo>
                    <a:lnTo>
                      <a:pt x="926" y="24"/>
                    </a:lnTo>
                    <a:lnTo>
                      <a:pt x="514" y="99"/>
                    </a:lnTo>
                    <a:close/>
                    <a:moveTo>
                      <a:pt x="923" y="0"/>
                    </a:moveTo>
                    <a:lnTo>
                      <a:pt x="930" y="0"/>
                    </a:lnTo>
                    <a:lnTo>
                      <a:pt x="934" y="4"/>
                    </a:lnTo>
                    <a:lnTo>
                      <a:pt x="934" y="16"/>
                    </a:lnTo>
                    <a:lnTo>
                      <a:pt x="859" y="182"/>
                    </a:lnTo>
                    <a:lnTo>
                      <a:pt x="848" y="166"/>
                    </a:lnTo>
                    <a:lnTo>
                      <a:pt x="1060" y="182"/>
                    </a:lnTo>
                    <a:lnTo>
                      <a:pt x="1073" y="189"/>
                    </a:lnTo>
                    <a:lnTo>
                      <a:pt x="1180" y="388"/>
                    </a:lnTo>
                    <a:lnTo>
                      <a:pt x="1176" y="384"/>
                    </a:lnTo>
                    <a:lnTo>
                      <a:pt x="1341" y="491"/>
                    </a:lnTo>
                    <a:lnTo>
                      <a:pt x="1495" y="628"/>
                    </a:lnTo>
                    <a:lnTo>
                      <a:pt x="1491" y="628"/>
                    </a:lnTo>
                    <a:lnTo>
                      <a:pt x="1630" y="720"/>
                    </a:lnTo>
                    <a:lnTo>
                      <a:pt x="1634" y="727"/>
                    </a:lnTo>
                    <a:lnTo>
                      <a:pt x="1682" y="909"/>
                    </a:lnTo>
                    <a:lnTo>
                      <a:pt x="1673" y="902"/>
                    </a:lnTo>
                    <a:lnTo>
                      <a:pt x="1824" y="949"/>
                    </a:lnTo>
                    <a:lnTo>
                      <a:pt x="1832" y="953"/>
                    </a:lnTo>
                    <a:lnTo>
                      <a:pt x="1907" y="1155"/>
                    </a:lnTo>
                    <a:lnTo>
                      <a:pt x="1907" y="1162"/>
                    </a:lnTo>
                    <a:lnTo>
                      <a:pt x="1879" y="1254"/>
                    </a:lnTo>
                    <a:lnTo>
                      <a:pt x="1879" y="1250"/>
                    </a:lnTo>
                    <a:lnTo>
                      <a:pt x="1879" y="1404"/>
                    </a:lnTo>
                    <a:lnTo>
                      <a:pt x="1875" y="1412"/>
                    </a:lnTo>
                    <a:lnTo>
                      <a:pt x="1800" y="1475"/>
                    </a:lnTo>
                    <a:lnTo>
                      <a:pt x="1804" y="1463"/>
                    </a:lnTo>
                    <a:lnTo>
                      <a:pt x="1832" y="1582"/>
                    </a:lnTo>
                    <a:lnTo>
                      <a:pt x="1832" y="1586"/>
                    </a:lnTo>
                    <a:lnTo>
                      <a:pt x="1832" y="1676"/>
                    </a:lnTo>
                    <a:lnTo>
                      <a:pt x="1832" y="1689"/>
                    </a:lnTo>
                    <a:lnTo>
                      <a:pt x="1819" y="1689"/>
                    </a:lnTo>
                    <a:lnTo>
                      <a:pt x="1562" y="1689"/>
                    </a:lnTo>
                    <a:lnTo>
                      <a:pt x="1575" y="1680"/>
                    </a:lnTo>
                    <a:lnTo>
                      <a:pt x="1543" y="1894"/>
                    </a:lnTo>
                    <a:lnTo>
                      <a:pt x="1540" y="1903"/>
                    </a:lnTo>
                    <a:lnTo>
                      <a:pt x="1531" y="1906"/>
                    </a:lnTo>
                    <a:lnTo>
                      <a:pt x="1523" y="1903"/>
                    </a:lnTo>
                    <a:lnTo>
                      <a:pt x="1519" y="1894"/>
                    </a:lnTo>
                    <a:lnTo>
                      <a:pt x="1519" y="1815"/>
                    </a:lnTo>
                    <a:lnTo>
                      <a:pt x="1531" y="1828"/>
                    </a:lnTo>
                    <a:lnTo>
                      <a:pt x="452" y="1890"/>
                    </a:lnTo>
                    <a:lnTo>
                      <a:pt x="443" y="1886"/>
                    </a:lnTo>
                    <a:lnTo>
                      <a:pt x="439" y="1878"/>
                    </a:lnTo>
                    <a:lnTo>
                      <a:pt x="439" y="1725"/>
                    </a:lnTo>
                    <a:lnTo>
                      <a:pt x="439" y="1494"/>
                    </a:lnTo>
                    <a:lnTo>
                      <a:pt x="439" y="1190"/>
                    </a:lnTo>
                    <a:lnTo>
                      <a:pt x="443" y="1198"/>
                    </a:lnTo>
                    <a:lnTo>
                      <a:pt x="306" y="1044"/>
                    </a:lnTo>
                    <a:lnTo>
                      <a:pt x="306" y="1040"/>
                    </a:lnTo>
                    <a:lnTo>
                      <a:pt x="17" y="182"/>
                    </a:lnTo>
                    <a:lnTo>
                      <a:pt x="0" y="139"/>
                    </a:lnTo>
                    <a:lnTo>
                      <a:pt x="0" y="127"/>
                    </a:lnTo>
                    <a:lnTo>
                      <a:pt x="8" y="122"/>
                    </a:lnTo>
                    <a:lnTo>
                      <a:pt x="510" y="75"/>
                    </a:lnTo>
                    <a:lnTo>
                      <a:pt x="9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6" name="Freeform 272"/>
              <p:cNvSpPr>
                <a:spLocks/>
              </p:cNvSpPr>
              <p:nvPr/>
            </p:nvSpPr>
            <p:spPr bwMode="auto">
              <a:xfrm>
                <a:off x="3572" y="2405"/>
                <a:ext cx="469" cy="472"/>
              </a:xfrm>
              <a:custGeom>
                <a:avLst/>
                <a:gdLst>
                  <a:gd name="T0" fmla="*/ 502 w 1875"/>
                  <a:gd name="T1" fmla="*/ 95 h 1890"/>
                  <a:gd name="T2" fmla="*/ 0 w 1875"/>
                  <a:gd name="T3" fmla="*/ 142 h 1890"/>
                  <a:gd name="T4" fmla="*/ 9 w 1875"/>
                  <a:gd name="T5" fmla="*/ 127 h 1890"/>
                  <a:gd name="T6" fmla="*/ 24 w 1875"/>
                  <a:gd name="T7" fmla="*/ 170 h 1890"/>
                  <a:gd name="T8" fmla="*/ 313 w 1875"/>
                  <a:gd name="T9" fmla="*/ 1029 h 1890"/>
                  <a:gd name="T10" fmla="*/ 313 w 1875"/>
                  <a:gd name="T11" fmla="*/ 1024 h 1890"/>
                  <a:gd name="T12" fmla="*/ 448 w 1875"/>
                  <a:gd name="T13" fmla="*/ 1179 h 1890"/>
                  <a:gd name="T14" fmla="*/ 451 w 1875"/>
                  <a:gd name="T15" fmla="*/ 1186 h 1890"/>
                  <a:gd name="T16" fmla="*/ 451 w 1875"/>
                  <a:gd name="T17" fmla="*/ 1490 h 1890"/>
                  <a:gd name="T18" fmla="*/ 451 w 1875"/>
                  <a:gd name="T19" fmla="*/ 1721 h 1890"/>
                  <a:gd name="T20" fmla="*/ 451 w 1875"/>
                  <a:gd name="T21" fmla="*/ 1874 h 1890"/>
                  <a:gd name="T22" fmla="*/ 440 w 1875"/>
                  <a:gd name="T23" fmla="*/ 1863 h 1890"/>
                  <a:gd name="T24" fmla="*/ 1519 w 1875"/>
                  <a:gd name="T25" fmla="*/ 1799 h 1890"/>
                  <a:gd name="T26" fmla="*/ 1528 w 1875"/>
                  <a:gd name="T27" fmla="*/ 1803 h 1890"/>
                  <a:gd name="T28" fmla="*/ 1531 w 1875"/>
                  <a:gd name="T29" fmla="*/ 1811 h 1890"/>
                  <a:gd name="T30" fmla="*/ 1531 w 1875"/>
                  <a:gd name="T31" fmla="*/ 1890 h 1890"/>
                  <a:gd name="T32" fmla="*/ 1507 w 1875"/>
                  <a:gd name="T33" fmla="*/ 1886 h 1890"/>
                  <a:gd name="T34" fmla="*/ 1539 w 1875"/>
                  <a:gd name="T35" fmla="*/ 1672 h 1890"/>
                  <a:gd name="T36" fmla="*/ 1543 w 1875"/>
                  <a:gd name="T37" fmla="*/ 1665 h 1890"/>
                  <a:gd name="T38" fmla="*/ 1550 w 1875"/>
                  <a:gd name="T39" fmla="*/ 1661 h 1890"/>
                  <a:gd name="T40" fmla="*/ 1807 w 1875"/>
                  <a:gd name="T41" fmla="*/ 1661 h 1890"/>
                  <a:gd name="T42" fmla="*/ 1796 w 1875"/>
                  <a:gd name="T43" fmla="*/ 1672 h 1890"/>
                  <a:gd name="T44" fmla="*/ 1796 w 1875"/>
                  <a:gd name="T45" fmla="*/ 1582 h 1890"/>
                  <a:gd name="T46" fmla="*/ 1796 w 1875"/>
                  <a:gd name="T47" fmla="*/ 1586 h 1890"/>
                  <a:gd name="T48" fmla="*/ 1768 w 1875"/>
                  <a:gd name="T49" fmla="*/ 1464 h 1890"/>
                  <a:gd name="T50" fmla="*/ 1768 w 1875"/>
                  <a:gd name="T51" fmla="*/ 1455 h 1890"/>
                  <a:gd name="T52" fmla="*/ 1772 w 1875"/>
                  <a:gd name="T53" fmla="*/ 1451 h 1890"/>
                  <a:gd name="T54" fmla="*/ 1848 w 1875"/>
                  <a:gd name="T55" fmla="*/ 1389 h 1890"/>
                  <a:gd name="T56" fmla="*/ 1843 w 1875"/>
                  <a:gd name="T57" fmla="*/ 1400 h 1890"/>
                  <a:gd name="T58" fmla="*/ 1843 w 1875"/>
                  <a:gd name="T59" fmla="*/ 1246 h 1890"/>
                  <a:gd name="T60" fmla="*/ 1843 w 1875"/>
                  <a:gd name="T61" fmla="*/ 1241 h 1890"/>
                  <a:gd name="T62" fmla="*/ 1875 w 1875"/>
                  <a:gd name="T63" fmla="*/ 1151 h 1890"/>
                  <a:gd name="T64" fmla="*/ 1875 w 1875"/>
                  <a:gd name="T65" fmla="*/ 1158 h 1890"/>
                  <a:gd name="T66" fmla="*/ 1800 w 1875"/>
                  <a:gd name="T67" fmla="*/ 961 h 1890"/>
                  <a:gd name="T68" fmla="*/ 1807 w 1875"/>
                  <a:gd name="T69" fmla="*/ 965 h 1890"/>
                  <a:gd name="T70" fmla="*/ 1653 w 1875"/>
                  <a:gd name="T71" fmla="*/ 922 h 1890"/>
                  <a:gd name="T72" fmla="*/ 1646 w 1875"/>
                  <a:gd name="T73" fmla="*/ 913 h 1890"/>
                  <a:gd name="T74" fmla="*/ 1599 w 1875"/>
                  <a:gd name="T75" fmla="*/ 727 h 1890"/>
                  <a:gd name="T76" fmla="*/ 1606 w 1875"/>
                  <a:gd name="T77" fmla="*/ 735 h 1890"/>
                  <a:gd name="T78" fmla="*/ 1468 w 1875"/>
                  <a:gd name="T79" fmla="*/ 645 h 1890"/>
                  <a:gd name="T80" fmla="*/ 1468 w 1875"/>
                  <a:gd name="T81" fmla="*/ 645 h 1890"/>
                  <a:gd name="T82" fmla="*/ 1314 w 1875"/>
                  <a:gd name="T83" fmla="*/ 506 h 1890"/>
                  <a:gd name="T84" fmla="*/ 1318 w 1875"/>
                  <a:gd name="T85" fmla="*/ 506 h 1890"/>
                  <a:gd name="T86" fmla="*/ 1147 w 1875"/>
                  <a:gd name="T87" fmla="*/ 399 h 1890"/>
                  <a:gd name="T88" fmla="*/ 1143 w 1875"/>
                  <a:gd name="T89" fmla="*/ 395 h 1890"/>
                  <a:gd name="T90" fmla="*/ 1037 w 1875"/>
                  <a:gd name="T91" fmla="*/ 194 h 1890"/>
                  <a:gd name="T92" fmla="*/ 1048 w 1875"/>
                  <a:gd name="T93" fmla="*/ 202 h 1890"/>
                  <a:gd name="T94" fmla="*/ 836 w 1875"/>
                  <a:gd name="T95" fmla="*/ 185 h 1890"/>
                  <a:gd name="T96" fmla="*/ 827 w 1875"/>
                  <a:gd name="T97" fmla="*/ 182 h 1890"/>
                  <a:gd name="T98" fmla="*/ 823 w 1875"/>
                  <a:gd name="T99" fmla="*/ 170 h 1890"/>
                  <a:gd name="T100" fmla="*/ 902 w 1875"/>
                  <a:gd name="T101" fmla="*/ 0 h 1890"/>
                  <a:gd name="T102" fmla="*/ 914 w 1875"/>
                  <a:gd name="T103" fmla="*/ 20 h 1890"/>
                  <a:gd name="T104" fmla="*/ 502 w 1875"/>
                  <a:gd name="T105" fmla="*/ 95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75" h="1890">
                    <a:moveTo>
                      <a:pt x="502" y="95"/>
                    </a:moveTo>
                    <a:lnTo>
                      <a:pt x="0" y="142"/>
                    </a:lnTo>
                    <a:lnTo>
                      <a:pt x="9" y="127"/>
                    </a:lnTo>
                    <a:lnTo>
                      <a:pt x="24" y="170"/>
                    </a:lnTo>
                    <a:lnTo>
                      <a:pt x="313" y="1029"/>
                    </a:lnTo>
                    <a:lnTo>
                      <a:pt x="313" y="1024"/>
                    </a:lnTo>
                    <a:lnTo>
                      <a:pt x="448" y="1179"/>
                    </a:lnTo>
                    <a:lnTo>
                      <a:pt x="451" y="1186"/>
                    </a:lnTo>
                    <a:lnTo>
                      <a:pt x="451" y="1490"/>
                    </a:lnTo>
                    <a:lnTo>
                      <a:pt x="451" y="1721"/>
                    </a:lnTo>
                    <a:lnTo>
                      <a:pt x="451" y="1874"/>
                    </a:lnTo>
                    <a:lnTo>
                      <a:pt x="440" y="1863"/>
                    </a:lnTo>
                    <a:lnTo>
                      <a:pt x="1519" y="1799"/>
                    </a:lnTo>
                    <a:lnTo>
                      <a:pt x="1528" y="1803"/>
                    </a:lnTo>
                    <a:lnTo>
                      <a:pt x="1531" y="1811"/>
                    </a:lnTo>
                    <a:lnTo>
                      <a:pt x="1531" y="1890"/>
                    </a:lnTo>
                    <a:lnTo>
                      <a:pt x="1507" y="1886"/>
                    </a:lnTo>
                    <a:lnTo>
                      <a:pt x="1539" y="1672"/>
                    </a:lnTo>
                    <a:lnTo>
                      <a:pt x="1543" y="1665"/>
                    </a:lnTo>
                    <a:lnTo>
                      <a:pt x="1550" y="1661"/>
                    </a:lnTo>
                    <a:lnTo>
                      <a:pt x="1807" y="1661"/>
                    </a:lnTo>
                    <a:lnTo>
                      <a:pt x="1796" y="1672"/>
                    </a:lnTo>
                    <a:lnTo>
                      <a:pt x="1796" y="1582"/>
                    </a:lnTo>
                    <a:lnTo>
                      <a:pt x="1796" y="1586"/>
                    </a:lnTo>
                    <a:lnTo>
                      <a:pt x="1768" y="1464"/>
                    </a:lnTo>
                    <a:lnTo>
                      <a:pt x="1768" y="1455"/>
                    </a:lnTo>
                    <a:lnTo>
                      <a:pt x="1772" y="1451"/>
                    </a:lnTo>
                    <a:lnTo>
                      <a:pt x="1848" y="1389"/>
                    </a:lnTo>
                    <a:lnTo>
                      <a:pt x="1843" y="1400"/>
                    </a:lnTo>
                    <a:lnTo>
                      <a:pt x="1843" y="1246"/>
                    </a:lnTo>
                    <a:lnTo>
                      <a:pt x="1843" y="1241"/>
                    </a:lnTo>
                    <a:lnTo>
                      <a:pt x="1875" y="1151"/>
                    </a:lnTo>
                    <a:lnTo>
                      <a:pt x="1875" y="1158"/>
                    </a:lnTo>
                    <a:lnTo>
                      <a:pt x="1800" y="961"/>
                    </a:lnTo>
                    <a:lnTo>
                      <a:pt x="1807" y="965"/>
                    </a:lnTo>
                    <a:lnTo>
                      <a:pt x="1653" y="922"/>
                    </a:lnTo>
                    <a:lnTo>
                      <a:pt x="1646" y="913"/>
                    </a:lnTo>
                    <a:lnTo>
                      <a:pt x="1599" y="727"/>
                    </a:lnTo>
                    <a:lnTo>
                      <a:pt x="1606" y="735"/>
                    </a:lnTo>
                    <a:lnTo>
                      <a:pt x="1468" y="645"/>
                    </a:lnTo>
                    <a:lnTo>
                      <a:pt x="1468" y="645"/>
                    </a:lnTo>
                    <a:lnTo>
                      <a:pt x="1314" y="506"/>
                    </a:lnTo>
                    <a:lnTo>
                      <a:pt x="1318" y="506"/>
                    </a:lnTo>
                    <a:lnTo>
                      <a:pt x="1147" y="399"/>
                    </a:lnTo>
                    <a:lnTo>
                      <a:pt x="1143" y="395"/>
                    </a:lnTo>
                    <a:lnTo>
                      <a:pt x="1037" y="194"/>
                    </a:lnTo>
                    <a:lnTo>
                      <a:pt x="1048" y="202"/>
                    </a:lnTo>
                    <a:lnTo>
                      <a:pt x="836" y="185"/>
                    </a:lnTo>
                    <a:lnTo>
                      <a:pt x="827" y="182"/>
                    </a:lnTo>
                    <a:lnTo>
                      <a:pt x="823" y="170"/>
                    </a:lnTo>
                    <a:lnTo>
                      <a:pt x="902" y="0"/>
                    </a:lnTo>
                    <a:lnTo>
                      <a:pt x="914" y="20"/>
                    </a:lnTo>
                    <a:lnTo>
                      <a:pt x="502" y="9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7" name="Freeform 273"/>
              <p:cNvSpPr>
                <a:spLocks/>
              </p:cNvSpPr>
              <p:nvPr/>
            </p:nvSpPr>
            <p:spPr bwMode="auto">
              <a:xfrm>
                <a:off x="3569" y="2404"/>
                <a:ext cx="477" cy="476"/>
              </a:xfrm>
              <a:custGeom>
                <a:avLst/>
                <a:gdLst>
                  <a:gd name="T0" fmla="*/ 923 w 1907"/>
                  <a:gd name="T1" fmla="*/ 0 h 1906"/>
                  <a:gd name="T2" fmla="*/ 930 w 1907"/>
                  <a:gd name="T3" fmla="*/ 0 h 1906"/>
                  <a:gd name="T4" fmla="*/ 934 w 1907"/>
                  <a:gd name="T5" fmla="*/ 4 h 1906"/>
                  <a:gd name="T6" fmla="*/ 934 w 1907"/>
                  <a:gd name="T7" fmla="*/ 16 h 1906"/>
                  <a:gd name="T8" fmla="*/ 859 w 1907"/>
                  <a:gd name="T9" fmla="*/ 182 h 1906"/>
                  <a:gd name="T10" fmla="*/ 848 w 1907"/>
                  <a:gd name="T11" fmla="*/ 166 h 1906"/>
                  <a:gd name="T12" fmla="*/ 1060 w 1907"/>
                  <a:gd name="T13" fmla="*/ 182 h 1906"/>
                  <a:gd name="T14" fmla="*/ 1073 w 1907"/>
                  <a:gd name="T15" fmla="*/ 189 h 1906"/>
                  <a:gd name="T16" fmla="*/ 1180 w 1907"/>
                  <a:gd name="T17" fmla="*/ 388 h 1906"/>
                  <a:gd name="T18" fmla="*/ 1176 w 1907"/>
                  <a:gd name="T19" fmla="*/ 384 h 1906"/>
                  <a:gd name="T20" fmla="*/ 1341 w 1907"/>
                  <a:gd name="T21" fmla="*/ 491 h 1906"/>
                  <a:gd name="T22" fmla="*/ 1341 w 1907"/>
                  <a:gd name="T23" fmla="*/ 491 h 1906"/>
                  <a:gd name="T24" fmla="*/ 1495 w 1907"/>
                  <a:gd name="T25" fmla="*/ 628 h 1906"/>
                  <a:gd name="T26" fmla="*/ 1491 w 1907"/>
                  <a:gd name="T27" fmla="*/ 628 h 1906"/>
                  <a:gd name="T28" fmla="*/ 1630 w 1907"/>
                  <a:gd name="T29" fmla="*/ 720 h 1906"/>
                  <a:gd name="T30" fmla="*/ 1634 w 1907"/>
                  <a:gd name="T31" fmla="*/ 727 h 1906"/>
                  <a:gd name="T32" fmla="*/ 1682 w 1907"/>
                  <a:gd name="T33" fmla="*/ 909 h 1906"/>
                  <a:gd name="T34" fmla="*/ 1673 w 1907"/>
                  <a:gd name="T35" fmla="*/ 902 h 1906"/>
                  <a:gd name="T36" fmla="*/ 1824 w 1907"/>
                  <a:gd name="T37" fmla="*/ 949 h 1906"/>
                  <a:gd name="T38" fmla="*/ 1832 w 1907"/>
                  <a:gd name="T39" fmla="*/ 953 h 1906"/>
                  <a:gd name="T40" fmla="*/ 1907 w 1907"/>
                  <a:gd name="T41" fmla="*/ 1155 h 1906"/>
                  <a:gd name="T42" fmla="*/ 1907 w 1907"/>
                  <a:gd name="T43" fmla="*/ 1162 h 1906"/>
                  <a:gd name="T44" fmla="*/ 1879 w 1907"/>
                  <a:gd name="T45" fmla="*/ 1254 h 1906"/>
                  <a:gd name="T46" fmla="*/ 1879 w 1907"/>
                  <a:gd name="T47" fmla="*/ 1250 h 1906"/>
                  <a:gd name="T48" fmla="*/ 1879 w 1907"/>
                  <a:gd name="T49" fmla="*/ 1404 h 1906"/>
                  <a:gd name="T50" fmla="*/ 1875 w 1907"/>
                  <a:gd name="T51" fmla="*/ 1412 h 1906"/>
                  <a:gd name="T52" fmla="*/ 1800 w 1907"/>
                  <a:gd name="T53" fmla="*/ 1475 h 1906"/>
                  <a:gd name="T54" fmla="*/ 1804 w 1907"/>
                  <a:gd name="T55" fmla="*/ 1463 h 1906"/>
                  <a:gd name="T56" fmla="*/ 1832 w 1907"/>
                  <a:gd name="T57" fmla="*/ 1582 h 1906"/>
                  <a:gd name="T58" fmla="*/ 1832 w 1907"/>
                  <a:gd name="T59" fmla="*/ 1586 h 1906"/>
                  <a:gd name="T60" fmla="*/ 1832 w 1907"/>
                  <a:gd name="T61" fmla="*/ 1676 h 1906"/>
                  <a:gd name="T62" fmla="*/ 1832 w 1907"/>
                  <a:gd name="T63" fmla="*/ 1689 h 1906"/>
                  <a:gd name="T64" fmla="*/ 1819 w 1907"/>
                  <a:gd name="T65" fmla="*/ 1689 h 1906"/>
                  <a:gd name="T66" fmla="*/ 1562 w 1907"/>
                  <a:gd name="T67" fmla="*/ 1689 h 1906"/>
                  <a:gd name="T68" fmla="*/ 1575 w 1907"/>
                  <a:gd name="T69" fmla="*/ 1680 h 1906"/>
                  <a:gd name="T70" fmla="*/ 1543 w 1907"/>
                  <a:gd name="T71" fmla="*/ 1894 h 1906"/>
                  <a:gd name="T72" fmla="*/ 1540 w 1907"/>
                  <a:gd name="T73" fmla="*/ 1903 h 1906"/>
                  <a:gd name="T74" fmla="*/ 1531 w 1907"/>
                  <a:gd name="T75" fmla="*/ 1906 h 1906"/>
                  <a:gd name="T76" fmla="*/ 1523 w 1907"/>
                  <a:gd name="T77" fmla="*/ 1903 h 1906"/>
                  <a:gd name="T78" fmla="*/ 1519 w 1907"/>
                  <a:gd name="T79" fmla="*/ 1894 h 1906"/>
                  <a:gd name="T80" fmla="*/ 1519 w 1907"/>
                  <a:gd name="T81" fmla="*/ 1815 h 1906"/>
                  <a:gd name="T82" fmla="*/ 1531 w 1907"/>
                  <a:gd name="T83" fmla="*/ 1828 h 1906"/>
                  <a:gd name="T84" fmla="*/ 452 w 1907"/>
                  <a:gd name="T85" fmla="*/ 1890 h 1906"/>
                  <a:gd name="T86" fmla="*/ 443 w 1907"/>
                  <a:gd name="T87" fmla="*/ 1886 h 1906"/>
                  <a:gd name="T88" fmla="*/ 439 w 1907"/>
                  <a:gd name="T89" fmla="*/ 1878 h 1906"/>
                  <a:gd name="T90" fmla="*/ 439 w 1907"/>
                  <a:gd name="T91" fmla="*/ 1725 h 1906"/>
                  <a:gd name="T92" fmla="*/ 439 w 1907"/>
                  <a:gd name="T93" fmla="*/ 1494 h 1906"/>
                  <a:gd name="T94" fmla="*/ 439 w 1907"/>
                  <a:gd name="T95" fmla="*/ 1190 h 1906"/>
                  <a:gd name="T96" fmla="*/ 443 w 1907"/>
                  <a:gd name="T97" fmla="*/ 1198 h 1906"/>
                  <a:gd name="T98" fmla="*/ 306 w 1907"/>
                  <a:gd name="T99" fmla="*/ 1044 h 1906"/>
                  <a:gd name="T100" fmla="*/ 306 w 1907"/>
                  <a:gd name="T101" fmla="*/ 1040 h 1906"/>
                  <a:gd name="T102" fmla="*/ 17 w 1907"/>
                  <a:gd name="T103" fmla="*/ 182 h 1906"/>
                  <a:gd name="T104" fmla="*/ 0 w 1907"/>
                  <a:gd name="T105" fmla="*/ 139 h 1906"/>
                  <a:gd name="T106" fmla="*/ 0 w 1907"/>
                  <a:gd name="T107" fmla="*/ 127 h 1906"/>
                  <a:gd name="T108" fmla="*/ 8 w 1907"/>
                  <a:gd name="T109" fmla="*/ 122 h 1906"/>
                  <a:gd name="T110" fmla="*/ 510 w 1907"/>
                  <a:gd name="T111" fmla="*/ 75 h 1906"/>
                  <a:gd name="T112" fmla="*/ 923 w 1907"/>
                  <a:gd name="T113" fmla="*/ 0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7" h="1906">
                    <a:moveTo>
                      <a:pt x="923" y="0"/>
                    </a:moveTo>
                    <a:lnTo>
                      <a:pt x="930" y="0"/>
                    </a:lnTo>
                    <a:lnTo>
                      <a:pt x="934" y="4"/>
                    </a:lnTo>
                    <a:lnTo>
                      <a:pt x="934" y="16"/>
                    </a:lnTo>
                    <a:lnTo>
                      <a:pt x="859" y="182"/>
                    </a:lnTo>
                    <a:lnTo>
                      <a:pt x="848" y="166"/>
                    </a:lnTo>
                    <a:lnTo>
                      <a:pt x="1060" y="182"/>
                    </a:lnTo>
                    <a:lnTo>
                      <a:pt x="1073" y="189"/>
                    </a:lnTo>
                    <a:lnTo>
                      <a:pt x="1180" y="388"/>
                    </a:lnTo>
                    <a:lnTo>
                      <a:pt x="1176" y="384"/>
                    </a:lnTo>
                    <a:lnTo>
                      <a:pt x="1341" y="491"/>
                    </a:lnTo>
                    <a:lnTo>
                      <a:pt x="1341" y="491"/>
                    </a:lnTo>
                    <a:lnTo>
                      <a:pt x="1495" y="628"/>
                    </a:lnTo>
                    <a:lnTo>
                      <a:pt x="1491" y="628"/>
                    </a:lnTo>
                    <a:lnTo>
                      <a:pt x="1630" y="720"/>
                    </a:lnTo>
                    <a:lnTo>
                      <a:pt x="1634" y="727"/>
                    </a:lnTo>
                    <a:lnTo>
                      <a:pt x="1682" y="909"/>
                    </a:lnTo>
                    <a:lnTo>
                      <a:pt x="1673" y="902"/>
                    </a:lnTo>
                    <a:lnTo>
                      <a:pt x="1824" y="949"/>
                    </a:lnTo>
                    <a:lnTo>
                      <a:pt x="1832" y="953"/>
                    </a:lnTo>
                    <a:lnTo>
                      <a:pt x="1907" y="1155"/>
                    </a:lnTo>
                    <a:lnTo>
                      <a:pt x="1907" y="1162"/>
                    </a:lnTo>
                    <a:lnTo>
                      <a:pt x="1879" y="1254"/>
                    </a:lnTo>
                    <a:lnTo>
                      <a:pt x="1879" y="1250"/>
                    </a:lnTo>
                    <a:lnTo>
                      <a:pt x="1879" y="1404"/>
                    </a:lnTo>
                    <a:lnTo>
                      <a:pt x="1875" y="1412"/>
                    </a:lnTo>
                    <a:lnTo>
                      <a:pt x="1800" y="1475"/>
                    </a:lnTo>
                    <a:lnTo>
                      <a:pt x="1804" y="1463"/>
                    </a:lnTo>
                    <a:lnTo>
                      <a:pt x="1832" y="1582"/>
                    </a:lnTo>
                    <a:lnTo>
                      <a:pt x="1832" y="1586"/>
                    </a:lnTo>
                    <a:lnTo>
                      <a:pt x="1832" y="1676"/>
                    </a:lnTo>
                    <a:lnTo>
                      <a:pt x="1832" y="1689"/>
                    </a:lnTo>
                    <a:lnTo>
                      <a:pt x="1819" y="1689"/>
                    </a:lnTo>
                    <a:lnTo>
                      <a:pt x="1562" y="1689"/>
                    </a:lnTo>
                    <a:lnTo>
                      <a:pt x="1575" y="1680"/>
                    </a:lnTo>
                    <a:lnTo>
                      <a:pt x="1543" y="1894"/>
                    </a:lnTo>
                    <a:lnTo>
                      <a:pt x="1540" y="1903"/>
                    </a:lnTo>
                    <a:lnTo>
                      <a:pt x="1531" y="1906"/>
                    </a:lnTo>
                    <a:lnTo>
                      <a:pt x="1523" y="1903"/>
                    </a:lnTo>
                    <a:lnTo>
                      <a:pt x="1519" y="1894"/>
                    </a:lnTo>
                    <a:lnTo>
                      <a:pt x="1519" y="1815"/>
                    </a:lnTo>
                    <a:lnTo>
                      <a:pt x="1531" y="1828"/>
                    </a:lnTo>
                    <a:lnTo>
                      <a:pt x="452" y="1890"/>
                    </a:lnTo>
                    <a:lnTo>
                      <a:pt x="443" y="1886"/>
                    </a:lnTo>
                    <a:lnTo>
                      <a:pt x="439" y="1878"/>
                    </a:lnTo>
                    <a:lnTo>
                      <a:pt x="439" y="1725"/>
                    </a:lnTo>
                    <a:lnTo>
                      <a:pt x="439" y="1494"/>
                    </a:lnTo>
                    <a:lnTo>
                      <a:pt x="439" y="1190"/>
                    </a:lnTo>
                    <a:lnTo>
                      <a:pt x="443" y="1198"/>
                    </a:lnTo>
                    <a:lnTo>
                      <a:pt x="306" y="1044"/>
                    </a:lnTo>
                    <a:lnTo>
                      <a:pt x="306" y="1040"/>
                    </a:lnTo>
                    <a:lnTo>
                      <a:pt x="17" y="182"/>
                    </a:lnTo>
                    <a:lnTo>
                      <a:pt x="0" y="139"/>
                    </a:lnTo>
                    <a:lnTo>
                      <a:pt x="0" y="127"/>
                    </a:lnTo>
                    <a:lnTo>
                      <a:pt x="8" y="122"/>
                    </a:lnTo>
                    <a:lnTo>
                      <a:pt x="510" y="75"/>
                    </a:lnTo>
                    <a:lnTo>
                      <a:pt x="923"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8" name="Freeform 274"/>
              <p:cNvSpPr>
                <a:spLocks/>
              </p:cNvSpPr>
              <p:nvPr/>
            </p:nvSpPr>
            <p:spPr bwMode="auto">
              <a:xfrm>
                <a:off x="3431" y="2824"/>
                <a:ext cx="794" cy="571"/>
              </a:xfrm>
              <a:custGeom>
                <a:avLst/>
                <a:gdLst>
                  <a:gd name="T0" fmla="*/ 118 w 3176"/>
                  <a:gd name="T1" fmla="*/ 384 h 2287"/>
                  <a:gd name="T2" fmla="*/ 90 w 3176"/>
                  <a:gd name="T3" fmla="*/ 289 h 2287"/>
                  <a:gd name="T4" fmla="*/ 59 w 3176"/>
                  <a:gd name="T5" fmla="*/ 246 h 2287"/>
                  <a:gd name="T6" fmla="*/ 0 w 3176"/>
                  <a:gd name="T7" fmla="*/ 139 h 2287"/>
                  <a:gd name="T8" fmla="*/ 1001 w 3176"/>
                  <a:gd name="T9" fmla="*/ 45 h 2287"/>
                  <a:gd name="T10" fmla="*/ 1001 w 3176"/>
                  <a:gd name="T11" fmla="*/ 198 h 2287"/>
                  <a:gd name="T12" fmla="*/ 2080 w 3176"/>
                  <a:gd name="T13" fmla="*/ 139 h 2287"/>
                  <a:gd name="T14" fmla="*/ 2080 w 3176"/>
                  <a:gd name="T15" fmla="*/ 214 h 2287"/>
                  <a:gd name="T16" fmla="*/ 2112 w 3176"/>
                  <a:gd name="T17" fmla="*/ 0 h 2287"/>
                  <a:gd name="T18" fmla="*/ 2369 w 3176"/>
                  <a:gd name="T19" fmla="*/ 0 h 2287"/>
                  <a:gd name="T20" fmla="*/ 2444 w 3176"/>
                  <a:gd name="T21" fmla="*/ 198 h 2287"/>
                  <a:gd name="T22" fmla="*/ 2535 w 3176"/>
                  <a:gd name="T23" fmla="*/ 444 h 2287"/>
                  <a:gd name="T24" fmla="*/ 2732 w 3176"/>
                  <a:gd name="T25" fmla="*/ 768 h 2287"/>
                  <a:gd name="T26" fmla="*/ 2946 w 3176"/>
                  <a:gd name="T27" fmla="*/ 1194 h 2287"/>
                  <a:gd name="T28" fmla="*/ 3176 w 3176"/>
                  <a:gd name="T29" fmla="*/ 1642 h 2287"/>
                  <a:gd name="T30" fmla="*/ 3176 w 3176"/>
                  <a:gd name="T31" fmla="*/ 2025 h 2287"/>
                  <a:gd name="T32" fmla="*/ 3144 w 3176"/>
                  <a:gd name="T33" fmla="*/ 2207 h 2287"/>
                  <a:gd name="T34" fmla="*/ 2839 w 3176"/>
                  <a:gd name="T35" fmla="*/ 2287 h 2287"/>
                  <a:gd name="T36" fmla="*/ 2824 w 3176"/>
                  <a:gd name="T37" fmla="*/ 2116 h 2287"/>
                  <a:gd name="T38" fmla="*/ 2567 w 3176"/>
                  <a:gd name="T39" fmla="*/ 1931 h 2287"/>
                  <a:gd name="T40" fmla="*/ 2444 w 3176"/>
                  <a:gd name="T41" fmla="*/ 1781 h 2287"/>
                  <a:gd name="T42" fmla="*/ 2444 w 3176"/>
                  <a:gd name="T43" fmla="*/ 1595 h 2287"/>
                  <a:gd name="T44" fmla="*/ 2337 w 3176"/>
                  <a:gd name="T45" fmla="*/ 1595 h 2287"/>
                  <a:gd name="T46" fmla="*/ 2278 w 3176"/>
                  <a:gd name="T47" fmla="*/ 1642 h 2287"/>
                  <a:gd name="T48" fmla="*/ 2112 w 3176"/>
                  <a:gd name="T49" fmla="*/ 1425 h 2287"/>
                  <a:gd name="T50" fmla="*/ 2171 w 3176"/>
                  <a:gd name="T51" fmla="*/ 1226 h 2287"/>
                  <a:gd name="T52" fmla="*/ 2080 w 3176"/>
                  <a:gd name="T53" fmla="*/ 1226 h 2287"/>
                  <a:gd name="T54" fmla="*/ 2080 w 3176"/>
                  <a:gd name="T55" fmla="*/ 1258 h 2287"/>
                  <a:gd name="T56" fmla="*/ 2080 w 3176"/>
                  <a:gd name="T57" fmla="*/ 1040 h 2287"/>
                  <a:gd name="T58" fmla="*/ 2080 w 3176"/>
                  <a:gd name="T59" fmla="*/ 827 h 2287"/>
                  <a:gd name="T60" fmla="*/ 1958 w 3176"/>
                  <a:gd name="T61" fmla="*/ 720 h 2287"/>
                  <a:gd name="T62" fmla="*/ 1839 w 3176"/>
                  <a:gd name="T63" fmla="*/ 720 h 2287"/>
                  <a:gd name="T64" fmla="*/ 1716 w 3176"/>
                  <a:gd name="T65" fmla="*/ 598 h 2287"/>
                  <a:gd name="T66" fmla="*/ 1609 w 3176"/>
                  <a:gd name="T67" fmla="*/ 491 h 2287"/>
                  <a:gd name="T68" fmla="*/ 1337 w 3176"/>
                  <a:gd name="T69" fmla="*/ 412 h 2287"/>
                  <a:gd name="T70" fmla="*/ 1198 w 3176"/>
                  <a:gd name="T71" fmla="*/ 534 h 2287"/>
                  <a:gd name="T72" fmla="*/ 1001 w 3176"/>
                  <a:gd name="T73" fmla="*/ 598 h 2287"/>
                  <a:gd name="T74" fmla="*/ 803 w 3176"/>
                  <a:gd name="T75" fmla="*/ 412 h 2287"/>
                  <a:gd name="T76" fmla="*/ 606 w 3176"/>
                  <a:gd name="T77" fmla="*/ 384 h 2287"/>
                  <a:gd name="T78" fmla="*/ 300 w 3176"/>
                  <a:gd name="T79" fmla="*/ 396 h 2287"/>
                  <a:gd name="T80" fmla="*/ 197 w 3176"/>
                  <a:gd name="T81" fmla="*/ 444 h 2287"/>
                  <a:gd name="T82" fmla="*/ 118 w 3176"/>
                  <a:gd name="T83" fmla="*/ 384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76" h="2287">
                    <a:moveTo>
                      <a:pt x="118" y="384"/>
                    </a:moveTo>
                    <a:lnTo>
                      <a:pt x="90" y="289"/>
                    </a:lnTo>
                    <a:lnTo>
                      <a:pt x="59" y="246"/>
                    </a:lnTo>
                    <a:lnTo>
                      <a:pt x="0" y="139"/>
                    </a:lnTo>
                    <a:lnTo>
                      <a:pt x="1001" y="45"/>
                    </a:lnTo>
                    <a:lnTo>
                      <a:pt x="1001" y="198"/>
                    </a:lnTo>
                    <a:lnTo>
                      <a:pt x="2080" y="139"/>
                    </a:lnTo>
                    <a:lnTo>
                      <a:pt x="2080" y="214"/>
                    </a:lnTo>
                    <a:lnTo>
                      <a:pt x="2112" y="0"/>
                    </a:lnTo>
                    <a:lnTo>
                      <a:pt x="2369" y="0"/>
                    </a:lnTo>
                    <a:lnTo>
                      <a:pt x="2444" y="198"/>
                    </a:lnTo>
                    <a:lnTo>
                      <a:pt x="2535" y="444"/>
                    </a:lnTo>
                    <a:lnTo>
                      <a:pt x="2732" y="768"/>
                    </a:lnTo>
                    <a:lnTo>
                      <a:pt x="2946" y="1194"/>
                    </a:lnTo>
                    <a:lnTo>
                      <a:pt x="3176" y="1642"/>
                    </a:lnTo>
                    <a:lnTo>
                      <a:pt x="3176" y="2025"/>
                    </a:lnTo>
                    <a:lnTo>
                      <a:pt x="3144" y="2207"/>
                    </a:lnTo>
                    <a:lnTo>
                      <a:pt x="2839" y="2287"/>
                    </a:lnTo>
                    <a:lnTo>
                      <a:pt x="2824" y="2116"/>
                    </a:lnTo>
                    <a:lnTo>
                      <a:pt x="2567" y="1931"/>
                    </a:lnTo>
                    <a:lnTo>
                      <a:pt x="2444" y="1781"/>
                    </a:lnTo>
                    <a:lnTo>
                      <a:pt x="2444" y="1595"/>
                    </a:lnTo>
                    <a:lnTo>
                      <a:pt x="2337" y="1595"/>
                    </a:lnTo>
                    <a:lnTo>
                      <a:pt x="2278" y="1642"/>
                    </a:lnTo>
                    <a:lnTo>
                      <a:pt x="2112" y="1425"/>
                    </a:lnTo>
                    <a:lnTo>
                      <a:pt x="2171" y="1226"/>
                    </a:lnTo>
                    <a:lnTo>
                      <a:pt x="2080" y="1226"/>
                    </a:lnTo>
                    <a:lnTo>
                      <a:pt x="2080" y="1258"/>
                    </a:lnTo>
                    <a:lnTo>
                      <a:pt x="2080" y="1040"/>
                    </a:lnTo>
                    <a:lnTo>
                      <a:pt x="2080" y="827"/>
                    </a:lnTo>
                    <a:lnTo>
                      <a:pt x="1958" y="720"/>
                    </a:lnTo>
                    <a:lnTo>
                      <a:pt x="1839" y="720"/>
                    </a:lnTo>
                    <a:lnTo>
                      <a:pt x="1716" y="598"/>
                    </a:lnTo>
                    <a:lnTo>
                      <a:pt x="1609" y="491"/>
                    </a:lnTo>
                    <a:lnTo>
                      <a:pt x="1337" y="412"/>
                    </a:lnTo>
                    <a:lnTo>
                      <a:pt x="1198" y="534"/>
                    </a:lnTo>
                    <a:lnTo>
                      <a:pt x="1001" y="598"/>
                    </a:lnTo>
                    <a:lnTo>
                      <a:pt x="803" y="412"/>
                    </a:lnTo>
                    <a:lnTo>
                      <a:pt x="606" y="384"/>
                    </a:lnTo>
                    <a:lnTo>
                      <a:pt x="300" y="396"/>
                    </a:lnTo>
                    <a:lnTo>
                      <a:pt x="197" y="444"/>
                    </a:lnTo>
                    <a:lnTo>
                      <a:pt x="118" y="384"/>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9" name="Freeform 275"/>
              <p:cNvSpPr>
                <a:spLocks noEditPoints="1"/>
              </p:cNvSpPr>
              <p:nvPr/>
            </p:nvSpPr>
            <p:spPr bwMode="auto">
              <a:xfrm>
                <a:off x="3428" y="2821"/>
                <a:ext cx="800" cy="577"/>
              </a:xfrm>
              <a:custGeom>
                <a:avLst/>
                <a:gdLst>
                  <a:gd name="T0" fmla="*/ 90 w 3199"/>
                  <a:gd name="T1" fmla="*/ 305 h 2309"/>
                  <a:gd name="T2" fmla="*/ 0 w 3199"/>
                  <a:gd name="T3" fmla="*/ 153 h 2309"/>
                  <a:gd name="T4" fmla="*/ 1012 w 3199"/>
                  <a:gd name="T5" fmla="*/ 43 h 2309"/>
                  <a:gd name="T6" fmla="*/ 1024 w 3199"/>
                  <a:gd name="T7" fmla="*/ 209 h 2309"/>
                  <a:gd name="T8" fmla="*/ 2100 w 3199"/>
                  <a:gd name="T9" fmla="*/ 138 h 2309"/>
                  <a:gd name="T10" fmla="*/ 2079 w 3199"/>
                  <a:gd name="T11" fmla="*/ 225 h 2309"/>
                  <a:gd name="T12" fmla="*/ 2123 w 3199"/>
                  <a:gd name="T13" fmla="*/ 0 h 2309"/>
                  <a:gd name="T14" fmla="*/ 2392 w 3199"/>
                  <a:gd name="T15" fmla="*/ 7 h 2309"/>
                  <a:gd name="T16" fmla="*/ 2756 w 3199"/>
                  <a:gd name="T17" fmla="*/ 770 h 2309"/>
                  <a:gd name="T18" fmla="*/ 3199 w 3199"/>
                  <a:gd name="T19" fmla="*/ 1653 h 2309"/>
                  <a:gd name="T20" fmla="*/ 3159 w 3199"/>
                  <a:gd name="T21" fmla="*/ 2230 h 2309"/>
                  <a:gd name="T22" fmla="*/ 2839 w 3199"/>
                  <a:gd name="T23" fmla="*/ 2298 h 2309"/>
                  <a:gd name="T24" fmla="*/ 2570 w 3199"/>
                  <a:gd name="T25" fmla="*/ 1953 h 2309"/>
                  <a:gd name="T26" fmla="*/ 2443 w 3199"/>
                  <a:gd name="T27" fmla="*/ 1792 h 2309"/>
                  <a:gd name="T28" fmla="*/ 2348 w 3199"/>
                  <a:gd name="T29" fmla="*/ 1617 h 2309"/>
                  <a:gd name="T30" fmla="*/ 2289 w 3199"/>
                  <a:gd name="T31" fmla="*/ 1664 h 2309"/>
                  <a:gd name="T32" fmla="*/ 2111 w 3199"/>
                  <a:gd name="T33" fmla="*/ 1436 h 2309"/>
                  <a:gd name="T34" fmla="*/ 2091 w 3199"/>
                  <a:gd name="T35" fmla="*/ 1250 h 2309"/>
                  <a:gd name="T36" fmla="*/ 2104 w 3199"/>
                  <a:gd name="T37" fmla="*/ 1285 h 2309"/>
                  <a:gd name="T38" fmla="*/ 2079 w 3199"/>
                  <a:gd name="T39" fmla="*/ 838 h 2309"/>
                  <a:gd name="T40" fmla="*/ 1969 w 3199"/>
                  <a:gd name="T41" fmla="*/ 744 h 2309"/>
                  <a:gd name="T42" fmla="*/ 1719 w 3199"/>
                  <a:gd name="T43" fmla="*/ 616 h 2309"/>
                  <a:gd name="T44" fmla="*/ 1344 w 3199"/>
                  <a:gd name="T45" fmla="*/ 435 h 2309"/>
                  <a:gd name="T46" fmla="*/ 1213 w 3199"/>
                  <a:gd name="T47" fmla="*/ 558 h 2309"/>
                  <a:gd name="T48" fmla="*/ 806 w 3199"/>
                  <a:gd name="T49" fmla="*/ 435 h 2309"/>
                  <a:gd name="T50" fmla="*/ 315 w 3199"/>
                  <a:gd name="T51" fmla="*/ 419 h 2309"/>
                  <a:gd name="T52" fmla="*/ 201 w 3199"/>
                  <a:gd name="T53" fmla="*/ 463 h 2309"/>
                  <a:gd name="T54" fmla="*/ 201 w 3199"/>
                  <a:gd name="T55" fmla="*/ 442 h 2309"/>
                  <a:gd name="T56" fmla="*/ 617 w 3199"/>
                  <a:gd name="T57" fmla="*/ 384 h 2309"/>
                  <a:gd name="T58" fmla="*/ 821 w 3199"/>
                  <a:gd name="T59" fmla="*/ 416 h 2309"/>
                  <a:gd name="T60" fmla="*/ 1206 w 3199"/>
                  <a:gd name="T61" fmla="*/ 538 h 2309"/>
                  <a:gd name="T62" fmla="*/ 1352 w 3199"/>
                  <a:gd name="T63" fmla="*/ 412 h 2309"/>
                  <a:gd name="T64" fmla="*/ 1736 w 3199"/>
                  <a:gd name="T65" fmla="*/ 601 h 2309"/>
                  <a:gd name="T66" fmla="*/ 1969 w 3199"/>
                  <a:gd name="T67" fmla="*/ 719 h 2309"/>
                  <a:gd name="T68" fmla="*/ 2104 w 3199"/>
                  <a:gd name="T69" fmla="*/ 838 h 2309"/>
                  <a:gd name="T70" fmla="*/ 2079 w 3199"/>
                  <a:gd name="T71" fmla="*/ 1269 h 2309"/>
                  <a:gd name="T72" fmla="*/ 2091 w 3199"/>
                  <a:gd name="T73" fmla="*/ 1226 h 2309"/>
                  <a:gd name="T74" fmla="*/ 2194 w 3199"/>
                  <a:gd name="T75" fmla="*/ 1241 h 2309"/>
                  <a:gd name="T76" fmla="*/ 2297 w 3199"/>
                  <a:gd name="T77" fmla="*/ 1645 h 2309"/>
                  <a:gd name="T78" fmla="*/ 2348 w 3199"/>
                  <a:gd name="T79" fmla="*/ 1593 h 2309"/>
                  <a:gd name="T80" fmla="*/ 2467 w 3199"/>
                  <a:gd name="T81" fmla="*/ 1606 h 2309"/>
                  <a:gd name="T82" fmla="*/ 2586 w 3199"/>
                  <a:gd name="T83" fmla="*/ 1938 h 2309"/>
                  <a:gd name="T84" fmla="*/ 2846 w 3199"/>
                  <a:gd name="T85" fmla="*/ 2127 h 2309"/>
                  <a:gd name="T86" fmla="*/ 3152 w 3199"/>
                  <a:gd name="T87" fmla="*/ 2206 h 2309"/>
                  <a:gd name="T88" fmla="*/ 3175 w 3199"/>
                  <a:gd name="T89" fmla="*/ 2036 h 2309"/>
                  <a:gd name="T90" fmla="*/ 2946 w 3199"/>
                  <a:gd name="T91" fmla="*/ 1214 h 2309"/>
                  <a:gd name="T92" fmla="*/ 2535 w 3199"/>
                  <a:gd name="T93" fmla="*/ 459 h 2309"/>
                  <a:gd name="T94" fmla="*/ 2380 w 3199"/>
                  <a:gd name="T95" fmla="*/ 24 h 2309"/>
                  <a:gd name="T96" fmla="*/ 2104 w 3199"/>
                  <a:gd name="T97" fmla="*/ 225 h 2309"/>
                  <a:gd name="T98" fmla="*/ 2083 w 3199"/>
                  <a:gd name="T99" fmla="*/ 234 h 2309"/>
                  <a:gd name="T100" fmla="*/ 2091 w 3199"/>
                  <a:gd name="T101" fmla="*/ 162 h 2309"/>
                  <a:gd name="T102" fmla="*/ 999 w 3199"/>
                  <a:gd name="T103" fmla="*/ 209 h 2309"/>
                  <a:gd name="T104" fmla="*/ 11 w 3199"/>
                  <a:gd name="T105" fmla="*/ 162 h 2309"/>
                  <a:gd name="T106" fmla="*/ 110 w 3199"/>
                  <a:gd name="T107" fmla="*/ 296 h 2309"/>
                  <a:gd name="T108" fmla="*/ 137 w 3199"/>
                  <a:gd name="T109" fmla="*/ 384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9" h="2309">
                    <a:moveTo>
                      <a:pt x="122" y="403"/>
                    </a:moveTo>
                    <a:lnTo>
                      <a:pt x="122" y="399"/>
                    </a:lnTo>
                    <a:lnTo>
                      <a:pt x="90" y="305"/>
                    </a:lnTo>
                    <a:lnTo>
                      <a:pt x="90" y="309"/>
                    </a:lnTo>
                    <a:lnTo>
                      <a:pt x="58" y="260"/>
                    </a:lnTo>
                    <a:lnTo>
                      <a:pt x="0" y="153"/>
                    </a:lnTo>
                    <a:lnTo>
                      <a:pt x="0" y="142"/>
                    </a:lnTo>
                    <a:lnTo>
                      <a:pt x="7" y="138"/>
                    </a:lnTo>
                    <a:lnTo>
                      <a:pt x="1012" y="43"/>
                    </a:lnTo>
                    <a:lnTo>
                      <a:pt x="1020" y="47"/>
                    </a:lnTo>
                    <a:lnTo>
                      <a:pt x="1024" y="56"/>
                    </a:lnTo>
                    <a:lnTo>
                      <a:pt x="1024" y="209"/>
                    </a:lnTo>
                    <a:lnTo>
                      <a:pt x="1012" y="198"/>
                    </a:lnTo>
                    <a:lnTo>
                      <a:pt x="2091" y="138"/>
                    </a:lnTo>
                    <a:lnTo>
                      <a:pt x="2100" y="138"/>
                    </a:lnTo>
                    <a:lnTo>
                      <a:pt x="2104" y="150"/>
                    </a:lnTo>
                    <a:lnTo>
                      <a:pt x="2104" y="225"/>
                    </a:lnTo>
                    <a:lnTo>
                      <a:pt x="2079" y="225"/>
                    </a:lnTo>
                    <a:lnTo>
                      <a:pt x="2111" y="7"/>
                    </a:lnTo>
                    <a:lnTo>
                      <a:pt x="2115" y="0"/>
                    </a:lnTo>
                    <a:lnTo>
                      <a:pt x="2123" y="0"/>
                    </a:lnTo>
                    <a:lnTo>
                      <a:pt x="2380" y="0"/>
                    </a:lnTo>
                    <a:lnTo>
                      <a:pt x="2388" y="0"/>
                    </a:lnTo>
                    <a:lnTo>
                      <a:pt x="2392" y="7"/>
                    </a:lnTo>
                    <a:lnTo>
                      <a:pt x="2467" y="206"/>
                    </a:lnTo>
                    <a:lnTo>
                      <a:pt x="2558" y="451"/>
                    </a:lnTo>
                    <a:lnTo>
                      <a:pt x="2756" y="770"/>
                    </a:lnTo>
                    <a:lnTo>
                      <a:pt x="2970" y="1202"/>
                    </a:lnTo>
                    <a:lnTo>
                      <a:pt x="3195" y="1645"/>
                    </a:lnTo>
                    <a:lnTo>
                      <a:pt x="3199" y="1653"/>
                    </a:lnTo>
                    <a:lnTo>
                      <a:pt x="3199" y="2036"/>
                    </a:lnTo>
                    <a:lnTo>
                      <a:pt x="3167" y="2223"/>
                    </a:lnTo>
                    <a:lnTo>
                      <a:pt x="3159" y="2230"/>
                    </a:lnTo>
                    <a:lnTo>
                      <a:pt x="2854" y="2309"/>
                    </a:lnTo>
                    <a:lnTo>
                      <a:pt x="2843" y="2306"/>
                    </a:lnTo>
                    <a:lnTo>
                      <a:pt x="2839" y="2298"/>
                    </a:lnTo>
                    <a:lnTo>
                      <a:pt x="2823" y="2127"/>
                    </a:lnTo>
                    <a:lnTo>
                      <a:pt x="2831" y="2135"/>
                    </a:lnTo>
                    <a:lnTo>
                      <a:pt x="2570" y="1953"/>
                    </a:lnTo>
                    <a:lnTo>
                      <a:pt x="2570" y="1949"/>
                    </a:lnTo>
                    <a:lnTo>
                      <a:pt x="2447" y="1796"/>
                    </a:lnTo>
                    <a:lnTo>
                      <a:pt x="2443" y="1792"/>
                    </a:lnTo>
                    <a:lnTo>
                      <a:pt x="2443" y="1606"/>
                    </a:lnTo>
                    <a:lnTo>
                      <a:pt x="2455" y="1617"/>
                    </a:lnTo>
                    <a:lnTo>
                      <a:pt x="2348" y="1617"/>
                    </a:lnTo>
                    <a:lnTo>
                      <a:pt x="2357" y="1614"/>
                    </a:lnTo>
                    <a:lnTo>
                      <a:pt x="2297" y="1661"/>
                    </a:lnTo>
                    <a:lnTo>
                      <a:pt x="2289" y="1664"/>
                    </a:lnTo>
                    <a:lnTo>
                      <a:pt x="2282" y="1661"/>
                    </a:lnTo>
                    <a:lnTo>
                      <a:pt x="2111" y="1443"/>
                    </a:lnTo>
                    <a:lnTo>
                      <a:pt x="2111" y="1436"/>
                    </a:lnTo>
                    <a:lnTo>
                      <a:pt x="2171" y="1233"/>
                    </a:lnTo>
                    <a:lnTo>
                      <a:pt x="2182" y="1250"/>
                    </a:lnTo>
                    <a:lnTo>
                      <a:pt x="2091" y="1250"/>
                    </a:lnTo>
                    <a:lnTo>
                      <a:pt x="2104" y="1237"/>
                    </a:lnTo>
                    <a:lnTo>
                      <a:pt x="2104" y="1269"/>
                    </a:lnTo>
                    <a:lnTo>
                      <a:pt x="2104" y="1285"/>
                    </a:lnTo>
                    <a:lnTo>
                      <a:pt x="2079" y="1285"/>
                    </a:lnTo>
                    <a:lnTo>
                      <a:pt x="2079" y="1051"/>
                    </a:lnTo>
                    <a:lnTo>
                      <a:pt x="2079" y="838"/>
                    </a:lnTo>
                    <a:lnTo>
                      <a:pt x="2083" y="847"/>
                    </a:lnTo>
                    <a:lnTo>
                      <a:pt x="1961" y="740"/>
                    </a:lnTo>
                    <a:lnTo>
                      <a:pt x="1969" y="744"/>
                    </a:lnTo>
                    <a:lnTo>
                      <a:pt x="1850" y="744"/>
                    </a:lnTo>
                    <a:lnTo>
                      <a:pt x="1838" y="740"/>
                    </a:lnTo>
                    <a:lnTo>
                      <a:pt x="1719" y="616"/>
                    </a:lnTo>
                    <a:lnTo>
                      <a:pt x="1613" y="510"/>
                    </a:lnTo>
                    <a:lnTo>
                      <a:pt x="1616" y="513"/>
                    </a:lnTo>
                    <a:lnTo>
                      <a:pt x="1344" y="435"/>
                    </a:lnTo>
                    <a:lnTo>
                      <a:pt x="1356" y="435"/>
                    </a:lnTo>
                    <a:lnTo>
                      <a:pt x="1217" y="558"/>
                    </a:lnTo>
                    <a:lnTo>
                      <a:pt x="1213" y="558"/>
                    </a:lnTo>
                    <a:lnTo>
                      <a:pt x="1016" y="620"/>
                    </a:lnTo>
                    <a:lnTo>
                      <a:pt x="1003" y="616"/>
                    </a:lnTo>
                    <a:lnTo>
                      <a:pt x="806" y="435"/>
                    </a:lnTo>
                    <a:lnTo>
                      <a:pt x="814" y="435"/>
                    </a:lnTo>
                    <a:lnTo>
                      <a:pt x="617" y="407"/>
                    </a:lnTo>
                    <a:lnTo>
                      <a:pt x="315" y="419"/>
                    </a:lnTo>
                    <a:lnTo>
                      <a:pt x="319" y="419"/>
                    </a:lnTo>
                    <a:lnTo>
                      <a:pt x="212" y="466"/>
                    </a:lnTo>
                    <a:lnTo>
                      <a:pt x="201" y="463"/>
                    </a:lnTo>
                    <a:lnTo>
                      <a:pt x="122" y="403"/>
                    </a:lnTo>
                    <a:close/>
                    <a:moveTo>
                      <a:pt x="212" y="447"/>
                    </a:moveTo>
                    <a:lnTo>
                      <a:pt x="201" y="442"/>
                    </a:lnTo>
                    <a:lnTo>
                      <a:pt x="307" y="399"/>
                    </a:lnTo>
                    <a:lnTo>
                      <a:pt x="311" y="395"/>
                    </a:lnTo>
                    <a:lnTo>
                      <a:pt x="617" y="384"/>
                    </a:lnTo>
                    <a:lnTo>
                      <a:pt x="620" y="384"/>
                    </a:lnTo>
                    <a:lnTo>
                      <a:pt x="818" y="412"/>
                    </a:lnTo>
                    <a:lnTo>
                      <a:pt x="821" y="416"/>
                    </a:lnTo>
                    <a:lnTo>
                      <a:pt x="1020" y="601"/>
                    </a:lnTo>
                    <a:lnTo>
                      <a:pt x="1007" y="597"/>
                    </a:lnTo>
                    <a:lnTo>
                      <a:pt x="1206" y="538"/>
                    </a:lnTo>
                    <a:lnTo>
                      <a:pt x="1202" y="538"/>
                    </a:lnTo>
                    <a:lnTo>
                      <a:pt x="1340" y="416"/>
                    </a:lnTo>
                    <a:lnTo>
                      <a:pt x="1352" y="412"/>
                    </a:lnTo>
                    <a:lnTo>
                      <a:pt x="1624" y="491"/>
                    </a:lnTo>
                    <a:lnTo>
                      <a:pt x="1629" y="494"/>
                    </a:lnTo>
                    <a:lnTo>
                      <a:pt x="1736" y="601"/>
                    </a:lnTo>
                    <a:lnTo>
                      <a:pt x="1858" y="723"/>
                    </a:lnTo>
                    <a:lnTo>
                      <a:pt x="1850" y="719"/>
                    </a:lnTo>
                    <a:lnTo>
                      <a:pt x="1969" y="719"/>
                    </a:lnTo>
                    <a:lnTo>
                      <a:pt x="1976" y="723"/>
                    </a:lnTo>
                    <a:lnTo>
                      <a:pt x="2100" y="830"/>
                    </a:lnTo>
                    <a:lnTo>
                      <a:pt x="2104" y="838"/>
                    </a:lnTo>
                    <a:lnTo>
                      <a:pt x="2104" y="1051"/>
                    </a:lnTo>
                    <a:lnTo>
                      <a:pt x="2104" y="1269"/>
                    </a:lnTo>
                    <a:lnTo>
                      <a:pt x="2079" y="1269"/>
                    </a:lnTo>
                    <a:lnTo>
                      <a:pt x="2079" y="1237"/>
                    </a:lnTo>
                    <a:lnTo>
                      <a:pt x="2083" y="1230"/>
                    </a:lnTo>
                    <a:lnTo>
                      <a:pt x="2091" y="1226"/>
                    </a:lnTo>
                    <a:lnTo>
                      <a:pt x="2182" y="1226"/>
                    </a:lnTo>
                    <a:lnTo>
                      <a:pt x="2190" y="1230"/>
                    </a:lnTo>
                    <a:lnTo>
                      <a:pt x="2194" y="1241"/>
                    </a:lnTo>
                    <a:lnTo>
                      <a:pt x="2135" y="1439"/>
                    </a:lnTo>
                    <a:lnTo>
                      <a:pt x="2130" y="1432"/>
                    </a:lnTo>
                    <a:lnTo>
                      <a:pt x="2297" y="1645"/>
                    </a:lnTo>
                    <a:lnTo>
                      <a:pt x="2282" y="1640"/>
                    </a:lnTo>
                    <a:lnTo>
                      <a:pt x="2340" y="1597"/>
                    </a:lnTo>
                    <a:lnTo>
                      <a:pt x="2348" y="1593"/>
                    </a:lnTo>
                    <a:lnTo>
                      <a:pt x="2455" y="1593"/>
                    </a:lnTo>
                    <a:lnTo>
                      <a:pt x="2464" y="1597"/>
                    </a:lnTo>
                    <a:lnTo>
                      <a:pt x="2467" y="1606"/>
                    </a:lnTo>
                    <a:lnTo>
                      <a:pt x="2467" y="1792"/>
                    </a:lnTo>
                    <a:lnTo>
                      <a:pt x="2467" y="1783"/>
                    </a:lnTo>
                    <a:lnTo>
                      <a:pt x="2586" y="1938"/>
                    </a:lnTo>
                    <a:lnTo>
                      <a:pt x="2586" y="1934"/>
                    </a:lnTo>
                    <a:lnTo>
                      <a:pt x="2843" y="2120"/>
                    </a:lnTo>
                    <a:lnTo>
                      <a:pt x="2846" y="2127"/>
                    </a:lnTo>
                    <a:lnTo>
                      <a:pt x="2863" y="2294"/>
                    </a:lnTo>
                    <a:lnTo>
                      <a:pt x="2846" y="2285"/>
                    </a:lnTo>
                    <a:lnTo>
                      <a:pt x="3152" y="2206"/>
                    </a:lnTo>
                    <a:lnTo>
                      <a:pt x="3143" y="2218"/>
                    </a:lnTo>
                    <a:lnTo>
                      <a:pt x="3175" y="2032"/>
                    </a:lnTo>
                    <a:lnTo>
                      <a:pt x="3175" y="2036"/>
                    </a:lnTo>
                    <a:lnTo>
                      <a:pt x="3175" y="1653"/>
                    </a:lnTo>
                    <a:lnTo>
                      <a:pt x="3175" y="1657"/>
                    </a:lnTo>
                    <a:lnTo>
                      <a:pt x="2946" y="1214"/>
                    </a:lnTo>
                    <a:lnTo>
                      <a:pt x="2736" y="783"/>
                    </a:lnTo>
                    <a:lnTo>
                      <a:pt x="2539" y="463"/>
                    </a:lnTo>
                    <a:lnTo>
                      <a:pt x="2535" y="459"/>
                    </a:lnTo>
                    <a:lnTo>
                      <a:pt x="2443" y="213"/>
                    </a:lnTo>
                    <a:lnTo>
                      <a:pt x="2368" y="16"/>
                    </a:lnTo>
                    <a:lnTo>
                      <a:pt x="2380" y="24"/>
                    </a:lnTo>
                    <a:lnTo>
                      <a:pt x="2123" y="24"/>
                    </a:lnTo>
                    <a:lnTo>
                      <a:pt x="2135" y="11"/>
                    </a:lnTo>
                    <a:lnTo>
                      <a:pt x="2104" y="225"/>
                    </a:lnTo>
                    <a:lnTo>
                      <a:pt x="2100" y="234"/>
                    </a:lnTo>
                    <a:lnTo>
                      <a:pt x="2091" y="237"/>
                    </a:lnTo>
                    <a:lnTo>
                      <a:pt x="2083" y="234"/>
                    </a:lnTo>
                    <a:lnTo>
                      <a:pt x="2079" y="225"/>
                    </a:lnTo>
                    <a:lnTo>
                      <a:pt x="2079" y="150"/>
                    </a:lnTo>
                    <a:lnTo>
                      <a:pt x="2091" y="162"/>
                    </a:lnTo>
                    <a:lnTo>
                      <a:pt x="1012" y="221"/>
                    </a:lnTo>
                    <a:lnTo>
                      <a:pt x="1003" y="217"/>
                    </a:lnTo>
                    <a:lnTo>
                      <a:pt x="999" y="209"/>
                    </a:lnTo>
                    <a:lnTo>
                      <a:pt x="999" y="56"/>
                    </a:lnTo>
                    <a:lnTo>
                      <a:pt x="1012" y="67"/>
                    </a:lnTo>
                    <a:lnTo>
                      <a:pt x="11" y="162"/>
                    </a:lnTo>
                    <a:lnTo>
                      <a:pt x="19" y="142"/>
                    </a:lnTo>
                    <a:lnTo>
                      <a:pt x="79" y="249"/>
                    </a:lnTo>
                    <a:lnTo>
                      <a:pt x="110" y="296"/>
                    </a:lnTo>
                    <a:lnTo>
                      <a:pt x="114" y="296"/>
                    </a:lnTo>
                    <a:lnTo>
                      <a:pt x="141" y="391"/>
                    </a:lnTo>
                    <a:lnTo>
                      <a:pt x="137" y="384"/>
                    </a:lnTo>
                    <a:lnTo>
                      <a:pt x="212" y="4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0" name="Freeform 276"/>
              <p:cNvSpPr>
                <a:spLocks/>
              </p:cNvSpPr>
              <p:nvPr/>
            </p:nvSpPr>
            <p:spPr bwMode="auto">
              <a:xfrm>
                <a:off x="3428" y="2821"/>
                <a:ext cx="800" cy="577"/>
              </a:xfrm>
              <a:custGeom>
                <a:avLst/>
                <a:gdLst>
                  <a:gd name="T0" fmla="*/ 122 w 3199"/>
                  <a:gd name="T1" fmla="*/ 399 h 2309"/>
                  <a:gd name="T2" fmla="*/ 90 w 3199"/>
                  <a:gd name="T3" fmla="*/ 309 h 2309"/>
                  <a:gd name="T4" fmla="*/ 0 w 3199"/>
                  <a:gd name="T5" fmla="*/ 153 h 2309"/>
                  <a:gd name="T6" fmla="*/ 7 w 3199"/>
                  <a:gd name="T7" fmla="*/ 138 h 2309"/>
                  <a:gd name="T8" fmla="*/ 1020 w 3199"/>
                  <a:gd name="T9" fmla="*/ 47 h 2309"/>
                  <a:gd name="T10" fmla="*/ 1024 w 3199"/>
                  <a:gd name="T11" fmla="*/ 209 h 2309"/>
                  <a:gd name="T12" fmla="*/ 2091 w 3199"/>
                  <a:gd name="T13" fmla="*/ 138 h 2309"/>
                  <a:gd name="T14" fmla="*/ 2104 w 3199"/>
                  <a:gd name="T15" fmla="*/ 150 h 2309"/>
                  <a:gd name="T16" fmla="*/ 2079 w 3199"/>
                  <a:gd name="T17" fmla="*/ 225 h 2309"/>
                  <a:gd name="T18" fmla="*/ 2115 w 3199"/>
                  <a:gd name="T19" fmla="*/ 0 h 2309"/>
                  <a:gd name="T20" fmla="*/ 2380 w 3199"/>
                  <a:gd name="T21" fmla="*/ 0 h 2309"/>
                  <a:gd name="T22" fmla="*/ 2392 w 3199"/>
                  <a:gd name="T23" fmla="*/ 7 h 2309"/>
                  <a:gd name="T24" fmla="*/ 2558 w 3199"/>
                  <a:gd name="T25" fmla="*/ 451 h 2309"/>
                  <a:gd name="T26" fmla="*/ 2756 w 3199"/>
                  <a:gd name="T27" fmla="*/ 770 h 2309"/>
                  <a:gd name="T28" fmla="*/ 3195 w 3199"/>
                  <a:gd name="T29" fmla="*/ 1645 h 2309"/>
                  <a:gd name="T30" fmla="*/ 3199 w 3199"/>
                  <a:gd name="T31" fmla="*/ 2036 h 2309"/>
                  <a:gd name="T32" fmla="*/ 3167 w 3199"/>
                  <a:gd name="T33" fmla="*/ 2223 h 2309"/>
                  <a:gd name="T34" fmla="*/ 2854 w 3199"/>
                  <a:gd name="T35" fmla="*/ 2309 h 2309"/>
                  <a:gd name="T36" fmla="*/ 2839 w 3199"/>
                  <a:gd name="T37" fmla="*/ 2298 h 2309"/>
                  <a:gd name="T38" fmla="*/ 2831 w 3199"/>
                  <a:gd name="T39" fmla="*/ 2135 h 2309"/>
                  <a:gd name="T40" fmla="*/ 2570 w 3199"/>
                  <a:gd name="T41" fmla="*/ 1949 h 2309"/>
                  <a:gd name="T42" fmla="*/ 2443 w 3199"/>
                  <a:gd name="T43" fmla="*/ 1792 h 2309"/>
                  <a:gd name="T44" fmla="*/ 2455 w 3199"/>
                  <a:gd name="T45" fmla="*/ 1617 h 2309"/>
                  <a:gd name="T46" fmla="*/ 2357 w 3199"/>
                  <a:gd name="T47" fmla="*/ 1614 h 2309"/>
                  <a:gd name="T48" fmla="*/ 2289 w 3199"/>
                  <a:gd name="T49" fmla="*/ 1664 h 2309"/>
                  <a:gd name="T50" fmla="*/ 2111 w 3199"/>
                  <a:gd name="T51" fmla="*/ 1443 h 2309"/>
                  <a:gd name="T52" fmla="*/ 2171 w 3199"/>
                  <a:gd name="T53" fmla="*/ 1233 h 2309"/>
                  <a:gd name="T54" fmla="*/ 2091 w 3199"/>
                  <a:gd name="T55" fmla="*/ 1250 h 2309"/>
                  <a:gd name="T56" fmla="*/ 2104 w 3199"/>
                  <a:gd name="T57" fmla="*/ 1269 h 2309"/>
                  <a:gd name="T58" fmla="*/ 2079 w 3199"/>
                  <a:gd name="T59" fmla="*/ 1285 h 2309"/>
                  <a:gd name="T60" fmla="*/ 2079 w 3199"/>
                  <a:gd name="T61" fmla="*/ 838 h 2309"/>
                  <a:gd name="T62" fmla="*/ 1961 w 3199"/>
                  <a:gd name="T63" fmla="*/ 740 h 2309"/>
                  <a:gd name="T64" fmla="*/ 1850 w 3199"/>
                  <a:gd name="T65" fmla="*/ 744 h 2309"/>
                  <a:gd name="T66" fmla="*/ 1719 w 3199"/>
                  <a:gd name="T67" fmla="*/ 616 h 2309"/>
                  <a:gd name="T68" fmla="*/ 1616 w 3199"/>
                  <a:gd name="T69" fmla="*/ 513 h 2309"/>
                  <a:gd name="T70" fmla="*/ 1356 w 3199"/>
                  <a:gd name="T71" fmla="*/ 435 h 2309"/>
                  <a:gd name="T72" fmla="*/ 1213 w 3199"/>
                  <a:gd name="T73" fmla="*/ 558 h 2309"/>
                  <a:gd name="T74" fmla="*/ 1003 w 3199"/>
                  <a:gd name="T75" fmla="*/ 616 h 2309"/>
                  <a:gd name="T76" fmla="*/ 814 w 3199"/>
                  <a:gd name="T77" fmla="*/ 435 h 2309"/>
                  <a:gd name="T78" fmla="*/ 617 w 3199"/>
                  <a:gd name="T79" fmla="*/ 407 h 2309"/>
                  <a:gd name="T80" fmla="*/ 319 w 3199"/>
                  <a:gd name="T81" fmla="*/ 419 h 2309"/>
                  <a:gd name="T82" fmla="*/ 201 w 3199"/>
                  <a:gd name="T83" fmla="*/ 463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9" h="2309">
                    <a:moveTo>
                      <a:pt x="122" y="403"/>
                    </a:moveTo>
                    <a:lnTo>
                      <a:pt x="122" y="399"/>
                    </a:lnTo>
                    <a:lnTo>
                      <a:pt x="90" y="305"/>
                    </a:lnTo>
                    <a:lnTo>
                      <a:pt x="90" y="309"/>
                    </a:lnTo>
                    <a:lnTo>
                      <a:pt x="58" y="260"/>
                    </a:lnTo>
                    <a:lnTo>
                      <a:pt x="0" y="153"/>
                    </a:lnTo>
                    <a:lnTo>
                      <a:pt x="0" y="142"/>
                    </a:lnTo>
                    <a:lnTo>
                      <a:pt x="7" y="138"/>
                    </a:lnTo>
                    <a:lnTo>
                      <a:pt x="1012" y="43"/>
                    </a:lnTo>
                    <a:lnTo>
                      <a:pt x="1020" y="47"/>
                    </a:lnTo>
                    <a:lnTo>
                      <a:pt x="1024" y="56"/>
                    </a:lnTo>
                    <a:lnTo>
                      <a:pt x="1024" y="209"/>
                    </a:lnTo>
                    <a:lnTo>
                      <a:pt x="1012" y="198"/>
                    </a:lnTo>
                    <a:lnTo>
                      <a:pt x="2091" y="138"/>
                    </a:lnTo>
                    <a:lnTo>
                      <a:pt x="2100" y="138"/>
                    </a:lnTo>
                    <a:lnTo>
                      <a:pt x="2104" y="150"/>
                    </a:lnTo>
                    <a:lnTo>
                      <a:pt x="2104" y="225"/>
                    </a:lnTo>
                    <a:lnTo>
                      <a:pt x="2079" y="225"/>
                    </a:lnTo>
                    <a:lnTo>
                      <a:pt x="2111" y="7"/>
                    </a:lnTo>
                    <a:lnTo>
                      <a:pt x="2115" y="0"/>
                    </a:lnTo>
                    <a:lnTo>
                      <a:pt x="2123" y="0"/>
                    </a:lnTo>
                    <a:lnTo>
                      <a:pt x="2380" y="0"/>
                    </a:lnTo>
                    <a:lnTo>
                      <a:pt x="2388" y="0"/>
                    </a:lnTo>
                    <a:lnTo>
                      <a:pt x="2392" y="7"/>
                    </a:lnTo>
                    <a:lnTo>
                      <a:pt x="2467" y="206"/>
                    </a:lnTo>
                    <a:lnTo>
                      <a:pt x="2558" y="451"/>
                    </a:lnTo>
                    <a:lnTo>
                      <a:pt x="2558" y="451"/>
                    </a:lnTo>
                    <a:lnTo>
                      <a:pt x="2756" y="770"/>
                    </a:lnTo>
                    <a:lnTo>
                      <a:pt x="2970" y="1202"/>
                    </a:lnTo>
                    <a:lnTo>
                      <a:pt x="3195" y="1645"/>
                    </a:lnTo>
                    <a:lnTo>
                      <a:pt x="3199" y="1653"/>
                    </a:lnTo>
                    <a:lnTo>
                      <a:pt x="3199" y="2036"/>
                    </a:lnTo>
                    <a:lnTo>
                      <a:pt x="3199" y="2036"/>
                    </a:lnTo>
                    <a:lnTo>
                      <a:pt x="3167" y="2223"/>
                    </a:lnTo>
                    <a:lnTo>
                      <a:pt x="3159" y="2230"/>
                    </a:lnTo>
                    <a:lnTo>
                      <a:pt x="2854" y="2309"/>
                    </a:lnTo>
                    <a:lnTo>
                      <a:pt x="2843" y="2306"/>
                    </a:lnTo>
                    <a:lnTo>
                      <a:pt x="2839" y="2298"/>
                    </a:lnTo>
                    <a:lnTo>
                      <a:pt x="2823" y="2127"/>
                    </a:lnTo>
                    <a:lnTo>
                      <a:pt x="2831" y="2135"/>
                    </a:lnTo>
                    <a:lnTo>
                      <a:pt x="2570" y="1953"/>
                    </a:lnTo>
                    <a:lnTo>
                      <a:pt x="2570" y="1949"/>
                    </a:lnTo>
                    <a:lnTo>
                      <a:pt x="2447" y="1796"/>
                    </a:lnTo>
                    <a:lnTo>
                      <a:pt x="2443" y="1792"/>
                    </a:lnTo>
                    <a:lnTo>
                      <a:pt x="2443" y="1606"/>
                    </a:lnTo>
                    <a:lnTo>
                      <a:pt x="2455" y="1617"/>
                    </a:lnTo>
                    <a:lnTo>
                      <a:pt x="2348" y="1617"/>
                    </a:lnTo>
                    <a:lnTo>
                      <a:pt x="2357" y="1614"/>
                    </a:lnTo>
                    <a:lnTo>
                      <a:pt x="2297" y="1661"/>
                    </a:lnTo>
                    <a:lnTo>
                      <a:pt x="2289" y="1664"/>
                    </a:lnTo>
                    <a:lnTo>
                      <a:pt x="2282" y="1661"/>
                    </a:lnTo>
                    <a:lnTo>
                      <a:pt x="2111" y="1443"/>
                    </a:lnTo>
                    <a:lnTo>
                      <a:pt x="2111" y="1436"/>
                    </a:lnTo>
                    <a:lnTo>
                      <a:pt x="2171" y="1233"/>
                    </a:lnTo>
                    <a:lnTo>
                      <a:pt x="2182" y="1250"/>
                    </a:lnTo>
                    <a:lnTo>
                      <a:pt x="2091" y="1250"/>
                    </a:lnTo>
                    <a:lnTo>
                      <a:pt x="2104" y="1237"/>
                    </a:lnTo>
                    <a:lnTo>
                      <a:pt x="2104" y="1269"/>
                    </a:lnTo>
                    <a:lnTo>
                      <a:pt x="2104" y="1285"/>
                    </a:lnTo>
                    <a:lnTo>
                      <a:pt x="2079" y="1285"/>
                    </a:lnTo>
                    <a:lnTo>
                      <a:pt x="2079" y="1051"/>
                    </a:lnTo>
                    <a:lnTo>
                      <a:pt x="2079" y="838"/>
                    </a:lnTo>
                    <a:lnTo>
                      <a:pt x="2083" y="847"/>
                    </a:lnTo>
                    <a:lnTo>
                      <a:pt x="1961" y="740"/>
                    </a:lnTo>
                    <a:lnTo>
                      <a:pt x="1969" y="744"/>
                    </a:lnTo>
                    <a:lnTo>
                      <a:pt x="1850" y="744"/>
                    </a:lnTo>
                    <a:lnTo>
                      <a:pt x="1838" y="740"/>
                    </a:lnTo>
                    <a:lnTo>
                      <a:pt x="1719" y="616"/>
                    </a:lnTo>
                    <a:lnTo>
                      <a:pt x="1613" y="510"/>
                    </a:lnTo>
                    <a:lnTo>
                      <a:pt x="1616" y="513"/>
                    </a:lnTo>
                    <a:lnTo>
                      <a:pt x="1344" y="435"/>
                    </a:lnTo>
                    <a:lnTo>
                      <a:pt x="1356" y="435"/>
                    </a:lnTo>
                    <a:lnTo>
                      <a:pt x="1217" y="558"/>
                    </a:lnTo>
                    <a:lnTo>
                      <a:pt x="1213" y="558"/>
                    </a:lnTo>
                    <a:lnTo>
                      <a:pt x="1016" y="620"/>
                    </a:lnTo>
                    <a:lnTo>
                      <a:pt x="1003" y="616"/>
                    </a:lnTo>
                    <a:lnTo>
                      <a:pt x="806" y="435"/>
                    </a:lnTo>
                    <a:lnTo>
                      <a:pt x="814" y="435"/>
                    </a:lnTo>
                    <a:lnTo>
                      <a:pt x="617" y="407"/>
                    </a:lnTo>
                    <a:lnTo>
                      <a:pt x="617" y="407"/>
                    </a:lnTo>
                    <a:lnTo>
                      <a:pt x="315" y="419"/>
                    </a:lnTo>
                    <a:lnTo>
                      <a:pt x="319" y="419"/>
                    </a:lnTo>
                    <a:lnTo>
                      <a:pt x="212" y="466"/>
                    </a:lnTo>
                    <a:lnTo>
                      <a:pt x="201" y="463"/>
                    </a:lnTo>
                    <a:lnTo>
                      <a:pt x="122" y="40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1" name="Freeform 277"/>
              <p:cNvSpPr>
                <a:spLocks/>
              </p:cNvSpPr>
              <p:nvPr/>
            </p:nvSpPr>
            <p:spPr bwMode="auto">
              <a:xfrm>
                <a:off x="3431" y="2824"/>
                <a:ext cx="791" cy="571"/>
              </a:xfrm>
              <a:custGeom>
                <a:avLst/>
                <a:gdLst>
                  <a:gd name="T0" fmla="*/ 190 w 3164"/>
                  <a:gd name="T1" fmla="*/ 431 h 2283"/>
                  <a:gd name="T2" fmla="*/ 300 w 3164"/>
                  <a:gd name="T3" fmla="*/ 384 h 2283"/>
                  <a:gd name="T4" fmla="*/ 609 w 3164"/>
                  <a:gd name="T5" fmla="*/ 373 h 2283"/>
                  <a:gd name="T6" fmla="*/ 810 w 3164"/>
                  <a:gd name="T7" fmla="*/ 405 h 2283"/>
                  <a:gd name="T8" fmla="*/ 996 w 3164"/>
                  <a:gd name="T9" fmla="*/ 586 h 2283"/>
                  <a:gd name="T10" fmla="*/ 1191 w 3164"/>
                  <a:gd name="T11" fmla="*/ 527 h 2283"/>
                  <a:gd name="T12" fmla="*/ 1341 w 3164"/>
                  <a:gd name="T13" fmla="*/ 401 h 2283"/>
                  <a:gd name="T14" fmla="*/ 1618 w 3164"/>
                  <a:gd name="T15" fmla="*/ 483 h 2283"/>
                  <a:gd name="T16" fmla="*/ 1847 w 3164"/>
                  <a:gd name="T17" fmla="*/ 712 h 2283"/>
                  <a:gd name="T18" fmla="*/ 1958 w 3164"/>
                  <a:gd name="T19" fmla="*/ 708 h 2283"/>
                  <a:gd name="T20" fmla="*/ 2089 w 3164"/>
                  <a:gd name="T21" fmla="*/ 819 h 2283"/>
                  <a:gd name="T22" fmla="*/ 2093 w 3164"/>
                  <a:gd name="T23" fmla="*/ 1040 h 2283"/>
                  <a:gd name="T24" fmla="*/ 2068 w 3164"/>
                  <a:gd name="T25" fmla="*/ 1258 h 2283"/>
                  <a:gd name="T26" fmla="*/ 2072 w 3164"/>
                  <a:gd name="T27" fmla="*/ 1219 h 2283"/>
                  <a:gd name="T28" fmla="*/ 2171 w 3164"/>
                  <a:gd name="T29" fmla="*/ 1215 h 2283"/>
                  <a:gd name="T30" fmla="*/ 2183 w 3164"/>
                  <a:gd name="T31" fmla="*/ 1230 h 2283"/>
                  <a:gd name="T32" fmla="*/ 2119 w 3164"/>
                  <a:gd name="T33" fmla="*/ 1421 h 2283"/>
                  <a:gd name="T34" fmla="*/ 2271 w 3164"/>
                  <a:gd name="T35" fmla="*/ 1629 h 2283"/>
                  <a:gd name="T36" fmla="*/ 2337 w 3164"/>
                  <a:gd name="T37" fmla="*/ 1582 h 2283"/>
                  <a:gd name="T38" fmla="*/ 2453 w 3164"/>
                  <a:gd name="T39" fmla="*/ 1586 h 2283"/>
                  <a:gd name="T40" fmla="*/ 2456 w 3164"/>
                  <a:gd name="T41" fmla="*/ 1781 h 2283"/>
                  <a:gd name="T42" fmla="*/ 2575 w 3164"/>
                  <a:gd name="T43" fmla="*/ 1927 h 2283"/>
                  <a:gd name="T44" fmla="*/ 2832 w 3164"/>
                  <a:gd name="T45" fmla="*/ 2109 h 2283"/>
                  <a:gd name="T46" fmla="*/ 2852 w 3164"/>
                  <a:gd name="T47" fmla="*/ 2283 h 2283"/>
                  <a:gd name="T48" fmla="*/ 3141 w 3164"/>
                  <a:gd name="T49" fmla="*/ 2195 h 2283"/>
                  <a:gd name="T50" fmla="*/ 3164 w 3164"/>
                  <a:gd name="T51" fmla="*/ 2021 h 2283"/>
                  <a:gd name="T52" fmla="*/ 3164 w 3164"/>
                  <a:gd name="T53" fmla="*/ 1642 h 2283"/>
                  <a:gd name="T54" fmla="*/ 2935 w 3164"/>
                  <a:gd name="T55" fmla="*/ 1203 h 2283"/>
                  <a:gd name="T56" fmla="*/ 2528 w 3164"/>
                  <a:gd name="T57" fmla="*/ 452 h 2283"/>
                  <a:gd name="T58" fmla="*/ 2432 w 3164"/>
                  <a:gd name="T59" fmla="*/ 202 h 2283"/>
                  <a:gd name="T60" fmla="*/ 2369 w 3164"/>
                  <a:gd name="T61" fmla="*/ 13 h 2283"/>
                  <a:gd name="T62" fmla="*/ 2124 w 3164"/>
                  <a:gd name="T63" fmla="*/ 0 h 2283"/>
                  <a:gd name="T64" fmla="*/ 2089 w 3164"/>
                  <a:gd name="T65" fmla="*/ 223 h 2283"/>
                  <a:gd name="T66" fmla="*/ 2072 w 3164"/>
                  <a:gd name="T67" fmla="*/ 223 h 2283"/>
                  <a:gd name="T68" fmla="*/ 2068 w 3164"/>
                  <a:gd name="T69" fmla="*/ 139 h 2283"/>
                  <a:gd name="T70" fmla="*/ 1001 w 3164"/>
                  <a:gd name="T71" fmla="*/ 210 h 2283"/>
                  <a:gd name="T72" fmla="*/ 988 w 3164"/>
                  <a:gd name="T73" fmla="*/ 198 h 2283"/>
                  <a:gd name="T74" fmla="*/ 1001 w 3164"/>
                  <a:gd name="T75" fmla="*/ 56 h 2283"/>
                  <a:gd name="T76" fmla="*/ 8 w 3164"/>
                  <a:gd name="T77" fmla="*/ 131 h 2283"/>
                  <a:gd name="T78" fmla="*/ 99 w 3164"/>
                  <a:gd name="T79" fmla="*/ 285 h 2283"/>
                  <a:gd name="T80" fmla="*/ 130 w 3164"/>
                  <a:gd name="T81" fmla="*/ 380 h 2283"/>
                  <a:gd name="T82" fmla="*/ 201 w 3164"/>
                  <a:gd name="T83" fmla="*/ 436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64" h="2283">
                    <a:moveTo>
                      <a:pt x="201" y="436"/>
                    </a:moveTo>
                    <a:lnTo>
                      <a:pt x="190" y="431"/>
                    </a:lnTo>
                    <a:lnTo>
                      <a:pt x="296" y="388"/>
                    </a:lnTo>
                    <a:lnTo>
                      <a:pt x="300" y="384"/>
                    </a:lnTo>
                    <a:lnTo>
                      <a:pt x="606" y="373"/>
                    </a:lnTo>
                    <a:lnTo>
                      <a:pt x="609" y="373"/>
                    </a:lnTo>
                    <a:lnTo>
                      <a:pt x="807" y="401"/>
                    </a:lnTo>
                    <a:lnTo>
                      <a:pt x="810" y="405"/>
                    </a:lnTo>
                    <a:lnTo>
                      <a:pt x="1009" y="590"/>
                    </a:lnTo>
                    <a:lnTo>
                      <a:pt x="996" y="586"/>
                    </a:lnTo>
                    <a:lnTo>
                      <a:pt x="1195" y="527"/>
                    </a:lnTo>
                    <a:lnTo>
                      <a:pt x="1191" y="527"/>
                    </a:lnTo>
                    <a:lnTo>
                      <a:pt x="1329" y="405"/>
                    </a:lnTo>
                    <a:lnTo>
                      <a:pt x="1341" y="401"/>
                    </a:lnTo>
                    <a:lnTo>
                      <a:pt x="1613" y="480"/>
                    </a:lnTo>
                    <a:lnTo>
                      <a:pt x="1618" y="483"/>
                    </a:lnTo>
                    <a:lnTo>
                      <a:pt x="1725" y="590"/>
                    </a:lnTo>
                    <a:lnTo>
                      <a:pt x="1847" y="712"/>
                    </a:lnTo>
                    <a:lnTo>
                      <a:pt x="1839" y="708"/>
                    </a:lnTo>
                    <a:lnTo>
                      <a:pt x="1958" y="708"/>
                    </a:lnTo>
                    <a:lnTo>
                      <a:pt x="1965" y="712"/>
                    </a:lnTo>
                    <a:lnTo>
                      <a:pt x="2089" y="819"/>
                    </a:lnTo>
                    <a:lnTo>
                      <a:pt x="2093" y="827"/>
                    </a:lnTo>
                    <a:lnTo>
                      <a:pt x="2093" y="1040"/>
                    </a:lnTo>
                    <a:lnTo>
                      <a:pt x="2093" y="1258"/>
                    </a:lnTo>
                    <a:lnTo>
                      <a:pt x="2068" y="1258"/>
                    </a:lnTo>
                    <a:lnTo>
                      <a:pt x="2068" y="1226"/>
                    </a:lnTo>
                    <a:lnTo>
                      <a:pt x="2072" y="1219"/>
                    </a:lnTo>
                    <a:lnTo>
                      <a:pt x="2080" y="1215"/>
                    </a:lnTo>
                    <a:lnTo>
                      <a:pt x="2171" y="1215"/>
                    </a:lnTo>
                    <a:lnTo>
                      <a:pt x="2179" y="1219"/>
                    </a:lnTo>
                    <a:lnTo>
                      <a:pt x="2183" y="1230"/>
                    </a:lnTo>
                    <a:lnTo>
                      <a:pt x="2124" y="1428"/>
                    </a:lnTo>
                    <a:lnTo>
                      <a:pt x="2119" y="1421"/>
                    </a:lnTo>
                    <a:lnTo>
                      <a:pt x="2286" y="1634"/>
                    </a:lnTo>
                    <a:lnTo>
                      <a:pt x="2271" y="1629"/>
                    </a:lnTo>
                    <a:lnTo>
                      <a:pt x="2329" y="1586"/>
                    </a:lnTo>
                    <a:lnTo>
                      <a:pt x="2337" y="1582"/>
                    </a:lnTo>
                    <a:lnTo>
                      <a:pt x="2444" y="1582"/>
                    </a:lnTo>
                    <a:lnTo>
                      <a:pt x="2453" y="1586"/>
                    </a:lnTo>
                    <a:lnTo>
                      <a:pt x="2456" y="1595"/>
                    </a:lnTo>
                    <a:lnTo>
                      <a:pt x="2456" y="1781"/>
                    </a:lnTo>
                    <a:lnTo>
                      <a:pt x="2456" y="1772"/>
                    </a:lnTo>
                    <a:lnTo>
                      <a:pt x="2575" y="1927"/>
                    </a:lnTo>
                    <a:lnTo>
                      <a:pt x="2575" y="1923"/>
                    </a:lnTo>
                    <a:lnTo>
                      <a:pt x="2832" y="2109"/>
                    </a:lnTo>
                    <a:lnTo>
                      <a:pt x="2835" y="2116"/>
                    </a:lnTo>
                    <a:lnTo>
                      <a:pt x="2852" y="2283"/>
                    </a:lnTo>
                    <a:lnTo>
                      <a:pt x="2835" y="2274"/>
                    </a:lnTo>
                    <a:lnTo>
                      <a:pt x="3141" y="2195"/>
                    </a:lnTo>
                    <a:lnTo>
                      <a:pt x="3132" y="2207"/>
                    </a:lnTo>
                    <a:lnTo>
                      <a:pt x="3164" y="2021"/>
                    </a:lnTo>
                    <a:lnTo>
                      <a:pt x="3164" y="2025"/>
                    </a:lnTo>
                    <a:lnTo>
                      <a:pt x="3164" y="1642"/>
                    </a:lnTo>
                    <a:lnTo>
                      <a:pt x="3164" y="1646"/>
                    </a:lnTo>
                    <a:lnTo>
                      <a:pt x="2935" y="1203"/>
                    </a:lnTo>
                    <a:lnTo>
                      <a:pt x="2725" y="772"/>
                    </a:lnTo>
                    <a:lnTo>
                      <a:pt x="2528" y="452"/>
                    </a:lnTo>
                    <a:lnTo>
                      <a:pt x="2524" y="448"/>
                    </a:lnTo>
                    <a:lnTo>
                      <a:pt x="2432" y="202"/>
                    </a:lnTo>
                    <a:lnTo>
                      <a:pt x="2357" y="5"/>
                    </a:lnTo>
                    <a:lnTo>
                      <a:pt x="2369" y="13"/>
                    </a:lnTo>
                    <a:lnTo>
                      <a:pt x="2112" y="13"/>
                    </a:lnTo>
                    <a:lnTo>
                      <a:pt x="2124" y="0"/>
                    </a:lnTo>
                    <a:lnTo>
                      <a:pt x="2093" y="214"/>
                    </a:lnTo>
                    <a:lnTo>
                      <a:pt x="2089" y="223"/>
                    </a:lnTo>
                    <a:lnTo>
                      <a:pt x="2080" y="226"/>
                    </a:lnTo>
                    <a:lnTo>
                      <a:pt x="2072" y="223"/>
                    </a:lnTo>
                    <a:lnTo>
                      <a:pt x="2068" y="214"/>
                    </a:lnTo>
                    <a:lnTo>
                      <a:pt x="2068" y="139"/>
                    </a:lnTo>
                    <a:lnTo>
                      <a:pt x="2080" y="151"/>
                    </a:lnTo>
                    <a:lnTo>
                      <a:pt x="1001" y="210"/>
                    </a:lnTo>
                    <a:lnTo>
                      <a:pt x="992" y="206"/>
                    </a:lnTo>
                    <a:lnTo>
                      <a:pt x="988" y="198"/>
                    </a:lnTo>
                    <a:lnTo>
                      <a:pt x="988" y="45"/>
                    </a:lnTo>
                    <a:lnTo>
                      <a:pt x="1001" y="56"/>
                    </a:lnTo>
                    <a:lnTo>
                      <a:pt x="0" y="151"/>
                    </a:lnTo>
                    <a:lnTo>
                      <a:pt x="8" y="131"/>
                    </a:lnTo>
                    <a:lnTo>
                      <a:pt x="68" y="238"/>
                    </a:lnTo>
                    <a:lnTo>
                      <a:pt x="99" y="285"/>
                    </a:lnTo>
                    <a:lnTo>
                      <a:pt x="103" y="285"/>
                    </a:lnTo>
                    <a:lnTo>
                      <a:pt x="130" y="380"/>
                    </a:lnTo>
                    <a:lnTo>
                      <a:pt x="126" y="373"/>
                    </a:lnTo>
                    <a:lnTo>
                      <a:pt x="201" y="43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2" name="Freeform 278"/>
              <p:cNvSpPr>
                <a:spLocks/>
              </p:cNvSpPr>
              <p:nvPr/>
            </p:nvSpPr>
            <p:spPr bwMode="auto">
              <a:xfrm>
                <a:off x="3079" y="1141"/>
                <a:ext cx="497" cy="246"/>
              </a:xfrm>
              <a:custGeom>
                <a:avLst/>
                <a:gdLst>
                  <a:gd name="T0" fmla="*/ 0 w 1989"/>
                  <a:gd name="T1" fmla="*/ 443 h 981"/>
                  <a:gd name="T2" fmla="*/ 167 w 1989"/>
                  <a:gd name="T3" fmla="*/ 518 h 981"/>
                  <a:gd name="T4" fmla="*/ 471 w 1989"/>
                  <a:gd name="T5" fmla="*/ 614 h 981"/>
                  <a:gd name="T6" fmla="*/ 696 w 1989"/>
                  <a:gd name="T7" fmla="*/ 640 h 981"/>
                  <a:gd name="T8" fmla="*/ 803 w 1989"/>
                  <a:gd name="T9" fmla="*/ 747 h 981"/>
                  <a:gd name="T10" fmla="*/ 850 w 1989"/>
                  <a:gd name="T11" fmla="*/ 858 h 981"/>
                  <a:gd name="T12" fmla="*/ 909 w 1989"/>
                  <a:gd name="T13" fmla="*/ 981 h 981"/>
                  <a:gd name="T14" fmla="*/ 1048 w 1989"/>
                  <a:gd name="T15" fmla="*/ 640 h 981"/>
                  <a:gd name="T16" fmla="*/ 1108 w 1989"/>
                  <a:gd name="T17" fmla="*/ 689 h 981"/>
                  <a:gd name="T18" fmla="*/ 1166 w 1989"/>
                  <a:gd name="T19" fmla="*/ 689 h 981"/>
                  <a:gd name="T20" fmla="*/ 1273 w 1989"/>
                  <a:gd name="T21" fmla="*/ 614 h 981"/>
                  <a:gd name="T22" fmla="*/ 1502 w 1989"/>
                  <a:gd name="T23" fmla="*/ 518 h 981"/>
                  <a:gd name="T24" fmla="*/ 1744 w 1989"/>
                  <a:gd name="T25" fmla="*/ 550 h 981"/>
                  <a:gd name="T26" fmla="*/ 1716 w 1989"/>
                  <a:gd name="T27" fmla="*/ 490 h 981"/>
                  <a:gd name="T28" fmla="*/ 1989 w 1989"/>
                  <a:gd name="T29" fmla="*/ 490 h 981"/>
                  <a:gd name="T30" fmla="*/ 1867 w 1989"/>
                  <a:gd name="T31" fmla="*/ 396 h 981"/>
                  <a:gd name="T32" fmla="*/ 1791 w 1989"/>
                  <a:gd name="T33" fmla="*/ 336 h 981"/>
                  <a:gd name="T34" fmla="*/ 1609 w 1989"/>
                  <a:gd name="T35" fmla="*/ 336 h 981"/>
                  <a:gd name="T36" fmla="*/ 1579 w 1989"/>
                  <a:gd name="T37" fmla="*/ 229 h 981"/>
                  <a:gd name="T38" fmla="*/ 1305 w 1989"/>
                  <a:gd name="T39" fmla="*/ 273 h 981"/>
                  <a:gd name="T40" fmla="*/ 1138 w 1989"/>
                  <a:gd name="T41" fmla="*/ 368 h 981"/>
                  <a:gd name="T42" fmla="*/ 926 w 1989"/>
                  <a:gd name="T43" fmla="*/ 368 h 981"/>
                  <a:gd name="T44" fmla="*/ 803 w 1989"/>
                  <a:gd name="T45" fmla="*/ 257 h 981"/>
                  <a:gd name="T46" fmla="*/ 577 w 1989"/>
                  <a:gd name="T47" fmla="*/ 257 h 981"/>
                  <a:gd name="T48" fmla="*/ 653 w 1989"/>
                  <a:gd name="T49" fmla="*/ 91 h 981"/>
                  <a:gd name="T50" fmla="*/ 771 w 1989"/>
                  <a:gd name="T51" fmla="*/ 0 h 981"/>
                  <a:gd name="T52" fmla="*/ 589 w 1989"/>
                  <a:gd name="T53" fmla="*/ 44 h 981"/>
                  <a:gd name="T54" fmla="*/ 455 w 1989"/>
                  <a:gd name="T55" fmla="*/ 198 h 981"/>
                  <a:gd name="T56" fmla="*/ 197 w 1989"/>
                  <a:gd name="T57" fmla="*/ 336 h 981"/>
                  <a:gd name="T58" fmla="*/ 75 w 1989"/>
                  <a:gd name="T59" fmla="*/ 352 h 981"/>
                  <a:gd name="T60" fmla="*/ 0 w 1989"/>
                  <a:gd name="T61" fmla="*/ 443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89" h="981">
                    <a:moveTo>
                      <a:pt x="0" y="443"/>
                    </a:moveTo>
                    <a:lnTo>
                      <a:pt x="167" y="518"/>
                    </a:lnTo>
                    <a:lnTo>
                      <a:pt x="471" y="614"/>
                    </a:lnTo>
                    <a:lnTo>
                      <a:pt x="696" y="640"/>
                    </a:lnTo>
                    <a:lnTo>
                      <a:pt x="803" y="747"/>
                    </a:lnTo>
                    <a:lnTo>
                      <a:pt x="850" y="858"/>
                    </a:lnTo>
                    <a:lnTo>
                      <a:pt x="909" y="981"/>
                    </a:lnTo>
                    <a:lnTo>
                      <a:pt x="1048" y="640"/>
                    </a:lnTo>
                    <a:lnTo>
                      <a:pt x="1108" y="689"/>
                    </a:lnTo>
                    <a:lnTo>
                      <a:pt x="1166" y="689"/>
                    </a:lnTo>
                    <a:lnTo>
                      <a:pt x="1273" y="614"/>
                    </a:lnTo>
                    <a:lnTo>
                      <a:pt x="1502" y="518"/>
                    </a:lnTo>
                    <a:lnTo>
                      <a:pt x="1744" y="550"/>
                    </a:lnTo>
                    <a:lnTo>
                      <a:pt x="1716" y="490"/>
                    </a:lnTo>
                    <a:lnTo>
                      <a:pt x="1989" y="490"/>
                    </a:lnTo>
                    <a:lnTo>
                      <a:pt x="1867" y="396"/>
                    </a:lnTo>
                    <a:lnTo>
                      <a:pt x="1791" y="336"/>
                    </a:lnTo>
                    <a:lnTo>
                      <a:pt x="1609" y="336"/>
                    </a:lnTo>
                    <a:lnTo>
                      <a:pt x="1579" y="229"/>
                    </a:lnTo>
                    <a:lnTo>
                      <a:pt x="1305" y="273"/>
                    </a:lnTo>
                    <a:lnTo>
                      <a:pt x="1138" y="368"/>
                    </a:lnTo>
                    <a:lnTo>
                      <a:pt x="926" y="368"/>
                    </a:lnTo>
                    <a:lnTo>
                      <a:pt x="803" y="257"/>
                    </a:lnTo>
                    <a:lnTo>
                      <a:pt x="577" y="257"/>
                    </a:lnTo>
                    <a:lnTo>
                      <a:pt x="653" y="91"/>
                    </a:lnTo>
                    <a:lnTo>
                      <a:pt x="771" y="0"/>
                    </a:lnTo>
                    <a:lnTo>
                      <a:pt x="589" y="44"/>
                    </a:lnTo>
                    <a:lnTo>
                      <a:pt x="455" y="198"/>
                    </a:lnTo>
                    <a:lnTo>
                      <a:pt x="197" y="336"/>
                    </a:lnTo>
                    <a:lnTo>
                      <a:pt x="75" y="352"/>
                    </a:lnTo>
                    <a:lnTo>
                      <a:pt x="0" y="443"/>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3" name="Freeform 279"/>
              <p:cNvSpPr>
                <a:spLocks noEditPoints="1"/>
              </p:cNvSpPr>
              <p:nvPr/>
            </p:nvSpPr>
            <p:spPr bwMode="auto">
              <a:xfrm>
                <a:off x="3076" y="1138"/>
                <a:ext cx="502" cy="251"/>
              </a:xfrm>
              <a:custGeom>
                <a:avLst/>
                <a:gdLst>
                  <a:gd name="T0" fmla="*/ 181 w 2008"/>
                  <a:gd name="T1" fmla="*/ 523 h 1005"/>
                  <a:gd name="T2" fmla="*/ 711 w 2008"/>
                  <a:gd name="T3" fmla="*/ 641 h 1005"/>
                  <a:gd name="T4" fmla="*/ 825 w 2008"/>
                  <a:gd name="T5" fmla="*/ 755 h 1005"/>
                  <a:gd name="T6" fmla="*/ 909 w 2008"/>
                  <a:gd name="T7" fmla="*/ 984 h 1005"/>
                  <a:gd name="T8" fmla="*/ 1063 w 2008"/>
                  <a:gd name="T9" fmla="*/ 645 h 1005"/>
                  <a:gd name="T10" fmla="*/ 1177 w 2008"/>
                  <a:gd name="T11" fmla="*/ 688 h 1005"/>
                  <a:gd name="T12" fmla="*/ 1280 w 2008"/>
                  <a:gd name="T13" fmla="*/ 613 h 1005"/>
                  <a:gd name="T14" fmla="*/ 1759 w 2008"/>
                  <a:gd name="T15" fmla="*/ 549 h 1005"/>
                  <a:gd name="T16" fmla="*/ 1715 w 2008"/>
                  <a:gd name="T17" fmla="*/ 495 h 1005"/>
                  <a:gd name="T18" fmla="*/ 1993 w 2008"/>
                  <a:gd name="T19" fmla="*/ 510 h 1005"/>
                  <a:gd name="T20" fmla="*/ 1802 w 2008"/>
                  <a:gd name="T21" fmla="*/ 360 h 1005"/>
                  <a:gd name="T22" fmla="*/ 1609 w 2008"/>
                  <a:gd name="T23" fmla="*/ 352 h 1005"/>
                  <a:gd name="T24" fmla="*/ 1316 w 2008"/>
                  <a:gd name="T25" fmla="*/ 296 h 1005"/>
                  <a:gd name="T26" fmla="*/ 1149 w 2008"/>
                  <a:gd name="T27" fmla="*/ 391 h 1005"/>
                  <a:gd name="T28" fmla="*/ 806 w 2008"/>
                  <a:gd name="T29" fmla="*/ 281 h 1005"/>
                  <a:gd name="T30" fmla="*/ 577 w 2008"/>
                  <a:gd name="T31" fmla="*/ 277 h 1005"/>
                  <a:gd name="T32" fmla="*/ 656 w 2008"/>
                  <a:gd name="T33" fmla="*/ 91 h 1005"/>
                  <a:gd name="T34" fmla="*/ 604 w 2008"/>
                  <a:gd name="T35" fmla="*/ 67 h 1005"/>
                  <a:gd name="T36" fmla="*/ 470 w 2008"/>
                  <a:gd name="T37" fmla="*/ 221 h 1005"/>
                  <a:gd name="T38" fmla="*/ 86 w 2008"/>
                  <a:gd name="T39" fmla="*/ 376 h 1005"/>
                  <a:gd name="T40" fmla="*/ 78 w 2008"/>
                  <a:gd name="T41" fmla="*/ 356 h 1005"/>
                  <a:gd name="T42" fmla="*/ 201 w 2008"/>
                  <a:gd name="T43" fmla="*/ 337 h 1005"/>
                  <a:gd name="T44" fmla="*/ 592 w 2008"/>
                  <a:gd name="T45" fmla="*/ 48 h 1005"/>
                  <a:gd name="T46" fmla="*/ 789 w 2008"/>
                  <a:gd name="T47" fmla="*/ 0 h 1005"/>
                  <a:gd name="T48" fmla="*/ 789 w 2008"/>
                  <a:gd name="T49" fmla="*/ 20 h 1005"/>
                  <a:gd name="T50" fmla="*/ 596 w 2008"/>
                  <a:gd name="T51" fmla="*/ 277 h 1005"/>
                  <a:gd name="T52" fmla="*/ 821 w 2008"/>
                  <a:gd name="T53" fmla="*/ 260 h 1005"/>
                  <a:gd name="T54" fmla="*/ 1149 w 2008"/>
                  <a:gd name="T55" fmla="*/ 367 h 1005"/>
                  <a:gd name="T56" fmla="*/ 1312 w 2008"/>
                  <a:gd name="T57" fmla="*/ 273 h 1005"/>
                  <a:gd name="T58" fmla="*/ 1601 w 2008"/>
                  <a:gd name="T59" fmla="*/ 238 h 1005"/>
                  <a:gd name="T60" fmla="*/ 1802 w 2008"/>
                  <a:gd name="T61" fmla="*/ 337 h 1005"/>
                  <a:gd name="T62" fmla="*/ 2004 w 2008"/>
                  <a:gd name="T63" fmla="*/ 491 h 1005"/>
                  <a:gd name="T64" fmla="*/ 2004 w 2008"/>
                  <a:gd name="T65" fmla="*/ 510 h 1005"/>
                  <a:gd name="T66" fmla="*/ 1736 w 2008"/>
                  <a:gd name="T67" fmla="*/ 495 h 1005"/>
                  <a:gd name="T68" fmla="*/ 1755 w 2008"/>
                  <a:gd name="T69" fmla="*/ 573 h 1005"/>
                  <a:gd name="T70" fmla="*/ 1288 w 2008"/>
                  <a:gd name="T71" fmla="*/ 633 h 1005"/>
                  <a:gd name="T72" fmla="*/ 1177 w 2008"/>
                  <a:gd name="T73" fmla="*/ 712 h 1005"/>
                  <a:gd name="T74" fmla="*/ 1051 w 2008"/>
                  <a:gd name="T75" fmla="*/ 665 h 1005"/>
                  <a:gd name="T76" fmla="*/ 928 w 2008"/>
                  <a:gd name="T77" fmla="*/ 1001 h 1005"/>
                  <a:gd name="T78" fmla="*/ 909 w 2008"/>
                  <a:gd name="T79" fmla="*/ 997 h 1005"/>
                  <a:gd name="T80" fmla="*/ 806 w 2008"/>
                  <a:gd name="T81" fmla="*/ 772 h 1005"/>
                  <a:gd name="T82" fmla="*/ 478 w 2008"/>
                  <a:gd name="T83" fmla="*/ 637 h 1005"/>
                  <a:gd name="T84" fmla="*/ 3 w 2008"/>
                  <a:gd name="T85" fmla="*/ 467 h 1005"/>
                  <a:gd name="T86" fmla="*/ 78 w 2008"/>
                  <a:gd name="T87" fmla="*/ 356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8" h="1005">
                    <a:moveTo>
                      <a:pt x="19" y="463"/>
                    </a:moveTo>
                    <a:lnTo>
                      <a:pt x="15" y="442"/>
                    </a:lnTo>
                    <a:lnTo>
                      <a:pt x="181" y="523"/>
                    </a:lnTo>
                    <a:lnTo>
                      <a:pt x="485" y="613"/>
                    </a:lnTo>
                    <a:lnTo>
                      <a:pt x="482" y="613"/>
                    </a:lnTo>
                    <a:lnTo>
                      <a:pt x="711" y="641"/>
                    </a:lnTo>
                    <a:lnTo>
                      <a:pt x="714" y="645"/>
                    </a:lnTo>
                    <a:lnTo>
                      <a:pt x="821" y="751"/>
                    </a:lnTo>
                    <a:lnTo>
                      <a:pt x="825" y="755"/>
                    </a:lnTo>
                    <a:lnTo>
                      <a:pt x="870" y="862"/>
                    </a:lnTo>
                    <a:lnTo>
                      <a:pt x="932" y="984"/>
                    </a:lnTo>
                    <a:lnTo>
                      <a:pt x="909" y="984"/>
                    </a:lnTo>
                    <a:lnTo>
                      <a:pt x="1048" y="648"/>
                    </a:lnTo>
                    <a:lnTo>
                      <a:pt x="1055" y="641"/>
                    </a:lnTo>
                    <a:lnTo>
                      <a:pt x="1063" y="645"/>
                    </a:lnTo>
                    <a:lnTo>
                      <a:pt x="1127" y="692"/>
                    </a:lnTo>
                    <a:lnTo>
                      <a:pt x="1119" y="688"/>
                    </a:lnTo>
                    <a:lnTo>
                      <a:pt x="1177" y="688"/>
                    </a:lnTo>
                    <a:lnTo>
                      <a:pt x="1174" y="692"/>
                    </a:lnTo>
                    <a:lnTo>
                      <a:pt x="1277" y="613"/>
                    </a:lnTo>
                    <a:lnTo>
                      <a:pt x="1280" y="613"/>
                    </a:lnTo>
                    <a:lnTo>
                      <a:pt x="1509" y="523"/>
                    </a:lnTo>
                    <a:lnTo>
                      <a:pt x="1513" y="519"/>
                    </a:lnTo>
                    <a:lnTo>
                      <a:pt x="1759" y="549"/>
                    </a:lnTo>
                    <a:lnTo>
                      <a:pt x="1743" y="566"/>
                    </a:lnTo>
                    <a:lnTo>
                      <a:pt x="1715" y="506"/>
                    </a:lnTo>
                    <a:lnTo>
                      <a:pt x="1715" y="495"/>
                    </a:lnTo>
                    <a:lnTo>
                      <a:pt x="1727" y="491"/>
                    </a:lnTo>
                    <a:lnTo>
                      <a:pt x="2000" y="491"/>
                    </a:lnTo>
                    <a:lnTo>
                      <a:pt x="1993" y="510"/>
                    </a:lnTo>
                    <a:lnTo>
                      <a:pt x="1869" y="419"/>
                    </a:lnTo>
                    <a:lnTo>
                      <a:pt x="1794" y="356"/>
                    </a:lnTo>
                    <a:lnTo>
                      <a:pt x="1802" y="360"/>
                    </a:lnTo>
                    <a:lnTo>
                      <a:pt x="1620" y="360"/>
                    </a:lnTo>
                    <a:lnTo>
                      <a:pt x="1612" y="356"/>
                    </a:lnTo>
                    <a:lnTo>
                      <a:pt x="1609" y="352"/>
                    </a:lnTo>
                    <a:lnTo>
                      <a:pt x="1577" y="245"/>
                    </a:lnTo>
                    <a:lnTo>
                      <a:pt x="1590" y="253"/>
                    </a:lnTo>
                    <a:lnTo>
                      <a:pt x="1316" y="296"/>
                    </a:lnTo>
                    <a:lnTo>
                      <a:pt x="1320" y="296"/>
                    </a:lnTo>
                    <a:lnTo>
                      <a:pt x="1155" y="388"/>
                    </a:lnTo>
                    <a:lnTo>
                      <a:pt x="1149" y="391"/>
                    </a:lnTo>
                    <a:lnTo>
                      <a:pt x="937" y="391"/>
                    </a:lnTo>
                    <a:lnTo>
                      <a:pt x="928" y="388"/>
                    </a:lnTo>
                    <a:lnTo>
                      <a:pt x="806" y="281"/>
                    </a:lnTo>
                    <a:lnTo>
                      <a:pt x="814" y="281"/>
                    </a:lnTo>
                    <a:lnTo>
                      <a:pt x="588" y="281"/>
                    </a:lnTo>
                    <a:lnTo>
                      <a:pt x="577" y="277"/>
                    </a:lnTo>
                    <a:lnTo>
                      <a:pt x="577" y="266"/>
                    </a:lnTo>
                    <a:lnTo>
                      <a:pt x="652" y="99"/>
                    </a:lnTo>
                    <a:lnTo>
                      <a:pt x="656" y="91"/>
                    </a:lnTo>
                    <a:lnTo>
                      <a:pt x="778" y="0"/>
                    </a:lnTo>
                    <a:lnTo>
                      <a:pt x="786" y="24"/>
                    </a:lnTo>
                    <a:lnTo>
                      <a:pt x="604" y="67"/>
                    </a:lnTo>
                    <a:lnTo>
                      <a:pt x="613" y="63"/>
                    </a:lnTo>
                    <a:lnTo>
                      <a:pt x="474" y="217"/>
                    </a:lnTo>
                    <a:lnTo>
                      <a:pt x="470" y="221"/>
                    </a:lnTo>
                    <a:lnTo>
                      <a:pt x="213" y="360"/>
                    </a:lnTo>
                    <a:lnTo>
                      <a:pt x="208" y="360"/>
                    </a:lnTo>
                    <a:lnTo>
                      <a:pt x="86" y="376"/>
                    </a:lnTo>
                    <a:lnTo>
                      <a:pt x="94" y="372"/>
                    </a:lnTo>
                    <a:lnTo>
                      <a:pt x="19" y="463"/>
                    </a:lnTo>
                    <a:close/>
                    <a:moveTo>
                      <a:pt x="78" y="356"/>
                    </a:moveTo>
                    <a:lnTo>
                      <a:pt x="82" y="352"/>
                    </a:lnTo>
                    <a:lnTo>
                      <a:pt x="204" y="337"/>
                    </a:lnTo>
                    <a:lnTo>
                      <a:pt x="201" y="337"/>
                    </a:lnTo>
                    <a:lnTo>
                      <a:pt x="457" y="198"/>
                    </a:lnTo>
                    <a:lnTo>
                      <a:pt x="457" y="202"/>
                    </a:lnTo>
                    <a:lnTo>
                      <a:pt x="592" y="48"/>
                    </a:lnTo>
                    <a:lnTo>
                      <a:pt x="600" y="43"/>
                    </a:lnTo>
                    <a:lnTo>
                      <a:pt x="782" y="0"/>
                    </a:lnTo>
                    <a:lnTo>
                      <a:pt x="789" y="0"/>
                    </a:lnTo>
                    <a:lnTo>
                      <a:pt x="795" y="4"/>
                    </a:lnTo>
                    <a:lnTo>
                      <a:pt x="795" y="12"/>
                    </a:lnTo>
                    <a:lnTo>
                      <a:pt x="789" y="20"/>
                    </a:lnTo>
                    <a:lnTo>
                      <a:pt x="671" y="110"/>
                    </a:lnTo>
                    <a:lnTo>
                      <a:pt x="671" y="107"/>
                    </a:lnTo>
                    <a:lnTo>
                      <a:pt x="596" y="277"/>
                    </a:lnTo>
                    <a:lnTo>
                      <a:pt x="588" y="257"/>
                    </a:lnTo>
                    <a:lnTo>
                      <a:pt x="814" y="257"/>
                    </a:lnTo>
                    <a:lnTo>
                      <a:pt x="821" y="260"/>
                    </a:lnTo>
                    <a:lnTo>
                      <a:pt x="945" y="367"/>
                    </a:lnTo>
                    <a:lnTo>
                      <a:pt x="937" y="367"/>
                    </a:lnTo>
                    <a:lnTo>
                      <a:pt x="1149" y="367"/>
                    </a:lnTo>
                    <a:lnTo>
                      <a:pt x="1142" y="367"/>
                    </a:lnTo>
                    <a:lnTo>
                      <a:pt x="1308" y="277"/>
                    </a:lnTo>
                    <a:lnTo>
                      <a:pt x="1312" y="273"/>
                    </a:lnTo>
                    <a:lnTo>
                      <a:pt x="1584" y="230"/>
                    </a:lnTo>
                    <a:lnTo>
                      <a:pt x="1597" y="230"/>
                    </a:lnTo>
                    <a:lnTo>
                      <a:pt x="1601" y="238"/>
                    </a:lnTo>
                    <a:lnTo>
                      <a:pt x="1633" y="344"/>
                    </a:lnTo>
                    <a:lnTo>
                      <a:pt x="1620" y="337"/>
                    </a:lnTo>
                    <a:lnTo>
                      <a:pt x="1802" y="337"/>
                    </a:lnTo>
                    <a:lnTo>
                      <a:pt x="1811" y="341"/>
                    </a:lnTo>
                    <a:lnTo>
                      <a:pt x="1886" y="399"/>
                    </a:lnTo>
                    <a:lnTo>
                      <a:pt x="2004" y="491"/>
                    </a:lnTo>
                    <a:lnTo>
                      <a:pt x="2008" y="498"/>
                    </a:lnTo>
                    <a:lnTo>
                      <a:pt x="2008" y="506"/>
                    </a:lnTo>
                    <a:lnTo>
                      <a:pt x="2004" y="510"/>
                    </a:lnTo>
                    <a:lnTo>
                      <a:pt x="2000" y="514"/>
                    </a:lnTo>
                    <a:lnTo>
                      <a:pt x="1727" y="514"/>
                    </a:lnTo>
                    <a:lnTo>
                      <a:pt x="1736" y="495"/>
                    </a:lnTo>
                    <a:lnTo>
                      <a:pt x="1766" y="558"/>
                    </a:lnTo>
                    <a:lnTo>
                      <a:pt x="1766" y="570"/>
                    </a:lnTo>
                    <a:lnTo>
                      <a:pt x="1755" y="573"/>
                    </a:lnTo>
                    <a:lnTo>
                      <a:pt x="1509" y="542"/>
                    </a:lnTo>
                    <a:lnTo>
                      <a:pt x="1518" y="542"/>
                    </a:lnTo>
                    <a:lnTo>
                      <a:pt x="1288" y="633"/>
                    </a:lnTo>
                    <a:lnTo>
                      <a:pt x="1292" y="633"/>
                    </a:lnTo>
                    <a:lnTo>
                      <a:pt x="1185" y="708"/>
                    </a:lnTo>
                    <a:lnTo>
                      <a:pt x="1177" y="712"/>
                    </a:lnTo>
                    <a:lnTo>
                      <a:pt x="1119" y="712"/>
                    </a:lnTo>
                    <a:lnTo>
                      <a:pt x="1110" y="708"/>
                    </a:lnTo>
                    <a:lnTo>
                      <a:pt x="1051" y="665"/>
                    </a:lnTo>
                    <a:lnTo>
                      <a:pt x="1067" y="656"/>
                    </a:lnTo>
                    <a:lnTo>
                      <a:pt x="932" y="997"/>
                    </a:lnTo>
                    <a:lnTo>
                      <a:pt x="928" y="1001"/>
                    </a:lnTo>
                    <a:lnTo>
                      <a:pt x="920" y="1005"/>
                    </a:lnTo>
                    <a:lnTo>
                      <a:pt x="913" y="1001"/>
                    </a:lnTo>
                    <a:lnTo>
                      <a:pt x="909" y="997"/>
                    </a:lnTo>
                    <a:lnTo>
                      <a:pt x="849" y="874"/>
                    </a:lnTo>
                    <a:lnTo>
                      <a:pt x="802" y="767"/>
                    </a:lnTo>
                    <a:lnTo>
                      <a:pt x="806" y="772"/>
                    </a:lnTo>
                    <a:lnTo>
                      <a:pt x="699" y="660"/>
                    </a:lnTo>
                    <a:lnTo>
                      <a:pt x="707" y="665"/>
                    </a:lnTo>
                    <a:lnTo>
                      <a:pt x="478" y="637"/>
                    </a:lnTo>
                    <a:lnTo>
                      <a:pt x="478" y="633"/>
                    </a:lnTo>
                    <a:lnTo>
                      <a:pt x="173" y="542"/>
                    </a:lnTo>
                    <a:lnTo>
                      <a:pt x="3" y="467"/>
                    </a:lnTo>
                    <a:lnTo>
                      <a:pt x="0" y="459"/>
                    </a:lnTo>
                    <a:lnTo>
                      <a:pt x="0" y="447"/>
                    </a:lnTo>
                    <a:lnTo>
                      <a:pt x="78" y="3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4" name="Freeform 280"/>
              <p:cNvSpPr>
                <a:spLocks/>
              </p:cNvSpPr>
              <p:nvPr/>
            </p:nvSpPr>
            <p:spPr bwMode="auto">
              <a:xfrm>
                <a:off x="3080" y="1138"/>
                <a:ext cx="496" cy="246"/>
              </a:xfrm>
              <a:custGeom>
                <a:avLst/>
                <a:gdLst>
                  <a:gd name="T0" fmla="*/ 4 w 1985"/>
                  <a:gd name="T1" fmla="*/ 463 h 984"/>
                  <a:gd name="T2" fmla="*/ 0 w 1985"/>
                  <a:gd name="T3" fmla="*/ 442 h 984"/>
                  <a:gd name="T4" fmla="*/ 166 w 1985"/>
                  <a:gd name="T5" fmla="*/ 523 h 984"/>
                  <a:gd name="T6" fmla="*/ 470 w 1985"/>
                  <a:gd name="T7" fmla="*/ 613 h 984"/>
                  <a:gd name="T8" fmla="*/ 467 w 1985"/>
                  <a:gd name="T9" fmla="*/ 613 h 984"/>
                  <a:gd name="T10" fmla="*/ 696 w 1985"/>
                  <a:gd name="T11" fmla="*/ 641 h 984"/>
                  <a:gd name="T12" fmla="*/ 699 w 1985"/>
                  <a:gd name="T13" fmla="*/ 645 h 984"/>
                  <a:gd name="T14" fmla="*/ 806 w 1985"/>
                  <a:gd name="T15" fmla="*/ 751 h 984"/>
                  <a:gd name="T16" fmla="*/ 810 w 1985"/>
                  <a:gd name="T17" fmla="*/ 755 h 984"/>
                  <a:gd name="T18" fmla="*/ 855 w 1985"/>
                  <a:gd name="T19" fmla="*/ 862 h 984"/>
                  <a:gd name="T20" fmla="*/ 917 w 1985"/>
                  <a:gd name="T21" fmla="*/ 984 h 984"/>
                  <a:gd name="T22" fmla="*/ 894 w 1985"/>
                  <a:gd name="T23" fmla="*/ 984 h 984"/>
                  <a:gd name="T24" fmla="*/ 1033 w 1985"/>
                  <a:gd name="T25" fmla="*/ 648 h 984"/>
                  <a:gd name="T26" fmla="*/ 1040 w 1985"/>
                  <a:gd name="T27" fmla="*/ 641 h 984"/>
                  <a:gd name="T28" fmla="*/ 1048 w 1985"/>
                  <a:gd name="T29" fmla="*/ 645 h 984"/>
                  <a:gd name="T30" fmla="*/ 1112 w 1985"/>
                  <a:gd name="T31" fmla="*/ 692 h 984"/>
                  <a:gd name="T32" fmla="*/ 1104 w 1985"/>
                  <a:gd name="T33" fmla="*/ 688 h 984"/>
                  <a:gd name="T34" fmla="*/ 1162 w 1985"/>
                  <a:gd name="T35" fmla="*/ 688 h 984"/>
                  <a:gd name="T36" fmla="*/ 1159 w 1985"/>
                  <a:gd name="T37" fmla="*/ 692 h 984"/>
                  <a:gd name="T38" fmla="*/ 1262 w 1985"/>
                  <a:gd name="T39" fmla="*/ 613 h 984"/>
                  <a:gd name="T40" fmla="*/ 1265 w 1985"/>
                  <a:gd name="T41" fmla="*/ 613 h 984"/>
                  <a:gd name="T42" fmla="*/ 1494 w 1985"/>
                  <a:gd name="T43" fmla="*/ 523 h 984"/>
                  <a:gd name="T44" fmla="*/ 1498 w 1985"/>
                  <a:gd name="T45" fmla="*/ 519 h 984"/>
                  <a:gd name="T46" fmla="*/ 1744 w 1985"/>
                  <a:gd name="T47" fmla="*/ 549 h 984"/>
                  <a:gd name="T48" fmla="*/ 1728 w 1985"/>
                  <a:gd name="T49" fmla="*/ 566 h 984"/>
                  <a:gd name="T50" fmla="*/ 1700 w 1985"/>
                  <a:gd name="T51" fmla="*/ 506 h 984"/>
                  <a:gd name="T52" fmla="*/ 1700 w 1985"/>
                  <a:gd name="T53" fmla="*/ 495 h 984"/>
                  <a:gd name="T54" fmla="*/ 1712 w 1985"/>
                  <a:gd name="T55" fmla="*/ 491 h 984"/>
                  <a:gd name="T56" fmla="*/ 1985 w 1985"/>
                  <a:gd name="T57" fmla="*/ 491 h 984"/>
                  <a:gd name="T58" fmla="*/ 1978 w 1985"/>
                  <a:gd name="T59" fmla="*/ 510 h 984"/>
                  <a:gd name="T60" fmla="*/ 1854 w 1985"/>
                  <a:gd name="T61" fmla="*/ 419 h 984"/>
                  <a:gd name="T62" fmla="*/ 1779 w 1985"/>
                  <a:gd name="T63" fmla="*/ 356 h 984"/>
                  <a:gd name="T64" fmla="*/ 1787 w 1985"/>
                  <a:gd name="T65" fmla="*/ 360 h 984"/>
                  <a:gd name="T66" fmla="*/ 1605 w 1985"/>
                  <a:gd name="T67" fmla="*/ 360 h 984"/>
                  <a:gd name="T68" fmla="*/ 1597 w 1985"/>
                  <a:gd name="T69" fmla="*/ 356 h 984"/>
                  <a:gd name="T70" fmla="*/ 1594 w 1985"/>
                  <a:gd name="T71" fmla="*/ 352 h 984"/>
                  <a:gd name="T72" fmla="*/ 1562 w 1985"/>
                  <a:gd name="T73" fmla="*/ 245 h 984"/>
                  <a:gd name="T74" fmla="*/ 1575 w 1985"/>
                  <a:gd name="T75" fmla="*/ 253 h 984"/>
                  <a:gd name="T76" fmla="*/ 1301 w 1985"/>
                  <a:gd name="T77" fmla="*/ 296 h 984"/>
                  <a:gd name="T78" fmla="*/ 1305 w 1985"/>
                  <a:gd name="T79" fmla="*/ 296 h 984"/>
                  <a:gd name="T80" fmla="*/ 1140 w 1985"/>
                  <a:gd name="T81" fmla="*/ 388 h 984"/>
                  <a:gd name="T82" fmla="*/ 1134 w 1985"/>
                  <a:gd name="T83" fmla="*/ 391 h 984"/>
                  <a:gd name="T84" fmla="*/ 922 w 1985"/>
                  <a:gd name="T85" fmla="*/ 391 h 984"/>
                  <a:gd name="T86" fmla="*/ 913 w 1985"/>
                  <a:gd name="T87" fmla="*/ 388 h 984"/>
                  <a:gd name="T88" fmla="*/ 791 w 1985"/>
                  <a:gd name="T89" fmla="*/ 281 h 984"/>
                  <a:gd name="T90" fmla="*/ 799 w 1985"/>
                  <a:gd name="T91" fmla="*/ 281 h 984"/>
                  <a:gd name="T92" fmla="*/ 573 w 1985"/>
                  <a:gd name="T93" fmla="*/ 281 h 984"/>
                  <a:gd name="T94" fmla="*/ 562 w 1985"/>
                  <a:gd name="T95" fmla="*/ 277 h 984"/>
                  <a:gd name="T96" fmla="*/ 562 w 1985"/>
                  <a:gd name="T97" fmla="*/ 266 h 984"/>
                  <a:gd name="T98" fmla="*/ 637 w 1985"/>
                  <a:gd name="T99" fmla="*/ 99 h 984"/>
                  <a:gd name="T100" fmla="*/ 641 w 1985"/>
                  <a:gd name="T101" fmla="*/ 91 h 984"/>
                  <a:gd name="T102" fmla="*/ 763 w 1985"/>
                  <a:gd name="T103" fmla="*/ 0 h 984"/>
                  <a:gd name="T104" fmla="*/ 771 w 1985"/>
                  <a:gd name="T105" fmla="*/ 24 h 984"/>
                  <a:gd name="T106" fmla="*/ 589 w 1985"/>
                  <a:gd name="T107" fmla="*/ 67 h 984"/>
                  <a:gd name="T108" fmla="*/ 598 w 1985"/>
                  <a:gd name="T109" fmla="*/ 63 h 984"/>
                  <a:gd name="T110" fmla="*/ 459 w 1985"/>
                  <a:gd name="T111" fmla="*/ 217 h 984"/>
                  <a:gd name="T112" fmla="*/ 455 w 1985"/>
                  <a:gd name="T113" fmla="*/ 221 h 984"/>
                  <a:gd name="T114" fmla="*/ 198 w 1985"/>
                  <a:gd name="T115" fmla="*/ 360 h 984"/>
                  <a:gd name="T116" fmla="*/ 193 w 1985"/>
                  <a:gd name="T117" fmla="*/ 360 h 984"/>
                  <a:gd name="T118" fmla="*/ 71 w 1985"/>
                  <a:gd name="T119" fmla="*/ 376 h 984"/>
                  <a:gd name="T120" fmla="*/ 79 w 1985"/>
                  <a:gd name="T121" fmla="*/ 372 h 984"/>
                  <a:gd name="T122" fmla="*/ 4 w 1985"/>
                  <a:gd name="T123" fmla="*/ 463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5" h="984">
                    <a:moveTo>
                      <a:pt x="4" y="463"/>
                    </a:moveTo>
                    <a:lnTo>
                      <a:pt x="0" y="442"/>
                    </a:lnTo>
                    <a:lnTo>
                      <a:pt x="166" y="523"/>
                    </a:lnTo>
                    <a:lnTo>
                      <a:pt x="470" y="613"/>
                    </a:lnTo>
                    <a:lnTo>
                      <a:pt x="467" y="613"/>
                    </a:lnTo>
                    <a:lnTo>
                      <a:pt x="696" y="641"/>
                    </a:lnTo>
                    <a:lnTo>
                      <a:pt x="699" y="645"/>
                    </a:lnTo>
                    <a:lnTo>
                      <a:pt x="806" y="751"/>
                    </a:lnTo>
                    <a:lnTo>
                      <a:pt x="810" y="755"/>
                    </a:lnTo>
                    <a:lnTo>
                      <a:pt x="855" y="862"/>
                    </a:lnTo>
                    <a:lnTo>
                      <a:pt x="917" y="984"/>
                    </a:lnTo>
                    <a:lnTo>
                      <a:pt x="894" y="984"/>
                    </a:lnTo>
                    <a:lnTo>
                      <a:pt x="1033" y="648"/>
                    </a:lnTo>
                    <a:lnTo>
                      <a:pt x="1040" y="641"/>
                    </a:lnTo>
                    <a:lnTo>
                      <a:pt x="1048" y="645"/>
                    </a:lnTo>
                    <a:lnTo>
                      <a:pt x="1112" y="692"/>
                    </a:lnTo>
                    <a:lnTo>
                      <a:pt x="1104" y="688"/>
                    </a:lnTo>
                    <a:lnTo>
                      <a:pt x="1162" y="688"/>
                    </a:lnTo>
                    <a:lnTo>
                      <a:pt x="1159" y="692"/>
                    </a:lnTo>
                    <a:lnTo>
                      <a:pt x="1262" y="613"/>
                    </a:lnTo>
                    <a:lnTo>
                      <a:pt x="1265" y="613"/>
                    </a:lnTo>
                    <a:lnTo>
                      <a:pt x="1494" y="523"/>
                    </a:lnTo>
                    <a:lnTo>
                      <a:pt x="1498" y="519"/>
                    </a:lnTo>
                    <a:lnTo>
                      <a:pt x="1744" y="549"/>
                    </a:lnTo>
                    <a:lnTo>
                      <a:pt x="1728" y="566"/>
                    </a:lnTo>
                    <a:lnTo>
                      <a:pt x="1700" y="506"/>
                    </a:lnTo>
                    <a:lnTo>
                      <a:pt x="1700" y="495"/>
                    </a:lnTo>
                    <a:lnTo>
                      <a:pt x="1712" y="491"/>
                    </a:lnTo>
                    <a:lnTo>
                      <a:pt x="1985" y="491"/>
                    </a:lnTo>
                    <a:lnTo>
                      <a:pt x="1978" y="510"/>
                    </a:lnTo>
                    <a:lnTo>
                      <a:pt x="1854" y="419"/>
                    </a:lnTo>
                    <a:lnTo>
                      <a:pt x="1779" y="356"/>
                    </a:lnTo>
                    <a:lnTo>
                      <a:pt x="1787" y="360"/>
                    </a:lnTo>
                    <a:lnTo>
                      <a:pt x="1605" y="360"/>
                    </a:lnTo>
                    <a:lnTo>
                      <a:pt x="1597" y="356"/>
                    </a:lnTo>
                    <a:lnTo>
                      <a:pt x="1594" y="352"/>
                    </a:lnTo>
                    <a:lnTo>
                      <a:pt x="1562" y="245"/>
                    </a:lnTo>
                    <a:lnTo>
                      <a:pt x="1575" y="253"/>
                    </a:lnTo>
                    <a:lnTo>
                      <a:pt x="1301" y="296"/>
                    </a:lnTo>
                    <a:lnTo>
                      <a:pt x="1305" y="296"/>
                    </a:lnTo>
                    <a:lnTo>
                      <a:pt x="1140" y="388"/>
                    </a:lnTo>
                    <a:lnTo>
                      <a:pt x="1134" y="391"/>
                    </a:lnTo>
                    <a:lnTo>
                      <a:pt x="922" y="391"/>
                    </a:lnTo>
                    <a:lnTo>
                      <a:pt x="913" y="388"/>
                    </a:lnTo>
                    <a:lnTo>
                      <a:pt x="791" y="281"/>
                    </a:lnTo>
                    <a:lnTo>
                      <a:pt x="799" y="281"/>
                    </a:lnTo>
                    <a:lnTo>
                      <a:pt x="573" y="281"/>
                    </a:lnTo>
                    <a:lnTo>
                      <a:pt x="562" y="277"/>
                    </a:lnTo>
                    <a:lnTo>
                      <a:pt x="562" y="266"/>
                    </a:lnTo>
                    <a:lnTo>
                      <a:pt x="637" y="99"/>
                    </a:lnTo>
                    <a:lnTo>
                      <a:pt x="641" y="91"/>
                    </a:lnTo>
                    <a:lnTo>
                      <a:pt x="763" y="0"/>
                    </a:lnTo>
                    <a:lnTo>
                      <a:pt x="771" y="24"/>
                    </a:lnTo>
                    <a:lnTo>
                      <a:pt x="589" y="67"/>
                    </a:lnTo>
                    <a:lnTo>
                      <a:pt x="598" y="63"/>
                    </a:lnTo>
                    <a:lnTo>
                      <a:pt x="459" y="217"/>
                    </a:lnTo>
                    <a:lnTo>
                      <a:pt x="455" y="221"/>
                    </a:lnTo>
                    <a:lnTo>
                      <a:pt x="198" y="360"/>
                    </a:lnTo>
                    <a:lnTo>
                      <a:pt x="193" y="360"/>
                    </a:lnTo>
                    <a:lnTo>
                      <a:pt x="71" y="376"/>
                    </a:lnTo>
                    <a:lnTo>
                      <a:pt x="79" y="372"/>
                    </a:lnTo>
                    <a:lnTo>
                      <a:pt x="4" y="46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5" name="Freeform 281"/>
              <p:cNvSpPr>
                <a:spLocks/>
              </p:cNvSpPr>
              <p:nvPr/>
            </p:nvSpPr>
            <p:spPr bwMode="auto">
              <a:xfrm>
                <a:off x="3076" y="1138"/>
                <a:ext cx="502" cy="251"/>
              </a:xfrm>
              <a:custGeom>
                <a:avLst/>
                <a:gdLst>
                  <a:gd name="T0" fmla="*/ 82 w 2008"/>
                  <a:gd name="T1" fmla="*/ 352 h 1005"/>
                  <a:gd name="T2" fmla="*/ 201 w 2008"/>
                  <a:gd name="T3" fmla="*/ 337 h 1005"/>
                  <a:gd name="T4" fmla="*/ 457 w 2008"/>
                  <a:gd name="T5" fmla="*/ 202 h 1005"/>
                  <a:gd name="T6" fmla="*/ 600 w 2008"/>
                  <a:gd name="T7" fmla="*/ 43 h 1005"/>
                  <a:gd name="T8" fmla="*/ 789 w 2008"/>
                  <a:gd name="T9" fmla="*/ 0 h 1005"/>
                  <a:gd name="T10" fmla="*/ 795 w 2008"/>
                  <a:gd name="T11" fmla="*/ 12 h 1005"/>
                  <a:gd name="T12" fmla="*/ 671 w 2008"/>
                  <a:gd name="T13" fmla="*/ 110 h 1005"/>
                  <a:gd name="T14" fmla="*/ 596 w 2008"/>
                  <a:gd name="T15" fmla="*/ 277 h 1005"/>
                  <a:gd name="T16" fmla="*/ 814 w 2008"/>
                  <a:gd name="T17" fmla="*/ 257 h 1005"/>
                  <a:gd name="T18" fmla="*/ 945 w 2008"/>
                  <a:gd name="T19" fmla="*/ 367 h 1005"/>
                  <a:gd name="T20" fmla="*/ 1149 w 2008"/>
                  <a:gd name="T21" fmla="*/ 367 h 1005"/>
                  <a:gd name="T22" fmla="*/ 1308 w 2008"/>
                  <a:gd name="T23" fmla="*/ 277 h 1005"/>
                  <a:gd name="T24" fmla="*/ 1584 w 2008"/>
                  <a:gd name="T25" fmla="*/ 230 h 1005"/>
                  <a:gd name="T26" fmla="*/ 1601 w 2008"/>
                  <a:gd name="T27" fmla="*/ 238 h 1005"/>
                  <a:gd name="T28" fmla="*/ 1620 w 2008"/>
                  <a:gd name="T29" fmla="*/ 337 h 1005"/>
                  <a:gd name="T30" fmla="*/ 1811 w 2008"/>
                  <a:gd name="T31" fmla="*/ 341 h 1005"/>
                  <a:gd name="T32" fmla="*/ 2004 w 2008"/>
                  <a:gd name="T33" fmla="*/ 491 h 1005"/>
                  <a:gd name="T34" fmla="*/ 2008 w 2008"/>
                  <a:gd name="T35" fmla="*/ 506 h 1005"/>
                  <a:gd name="T36" fmla="*/ 2000 w 2008"/>
                  <a:gd name="T37" fmla="*/ 514 h 1005"/>
                  <a:gd name="T38" fmla="*/ 1736 w 2008"/>
                  <a:gd name="T39" fmla="*/ 495 h 1005"/>
                  <a:gd name="T40" fmla="*/ 1766 w 2008"/>
                  <a:gd name="T41" fmla="*/ 570 h 1005"/>
                  <a:gd name="T42" fmla="*/ 1509 w 2008"/>
                  <a:gd name="T43" fmla="*/ 542 h 1005"/>
                  <a:gd name="T44" fmla="*/ 1288 w 2008"/>
                  <a:gd name="T45" fmla="*/ 633 h 1005"/>
                  <a:gd name="T46" fmla="*/ 1185 w 2008"/>
                  <a:gd name="T47" fmla="*/ 708 h 1005"/>
                  <a:gd name="T48" fmla="*/ 1119 w 2008"/>
                  <a:gd name="T49" fmla="*/ 712 h 1005"/>
                  <a:gd name="T50" fmla="*/ 1051 w 2008"/>
                  <a:gd name="T51" fmla="*/ 665 h 1005"/>
                  <a:gd name="T52" fmla="*/ 932 w 2008"/>
                  <a:gd name="T53" fmla="*/ 997 h 1005"/>
                  <a:gd name="T54" fmla="*/ 920 w 2008"/>
                  <a:gd name="T55" fmla="*/ 1005 h 1005"/>
                  <a:gd name="T56" fmla="*/ 909 w 2008"/>
                  <a:gd name="T57" fmla="*/ 997 h 1005"/>
                  <a:gd name="T58" fmla="*/ 802 w 2008"/>
                  <a:gd name="T59" fmla="*/ 767 h 1005"/>
                  <a:gd name="T60" fmla="*/ 699 w 2008"/>
                  <a:gd name="T61" fmla="*/ 660 h 1005"/>
                  <a:gd name="T62" fmla="*/ 478 w 2008"/>
                  <a:gd name="T63" fmla="*/ 637 h 1005"/>
                  <a:gd name="T64" fmla="*/ 173 w 2008"/>
                  <a:gd name="T65" fmla="*/ 542 h 1005"/>
                  <a:gd name="T66" fmla="*/ 0 w 2008"/>
                  <a:gd name="T67" fmla="*/ 459 h 1005"/>
                  <a:gd name="T68" fmla="*/ 78 w 2008"/>
                  <a:gd name="T69" fmla="*/ 356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8" h="1005">
                    <a:moveTo>
                      <a:pt x="78" y="356"/>
                    </a:moveTo>
                    <a:lnTo>
                      <a:pt x="82" y="352"/>
                    </a:lnTo>
                    <a:lnTo>
                      <a:pt x="204" y="337"/>
                    </a:lnTo>
                    <a:lnTo>
                      <a:pt x="201" y="337"/>
                    </a:lnTo>
                    <a:lnTo>
                      <a:pt x="457" y="198"/>
                    </a:lnTo>
                    <a:lnTo>
                      <a:pt x="457" y="202"/>
                    </a:lnTo>
                    <a:lnTo>
                      <a:pt x="592" y="48"/>
                    </a:lnTo>
                    <a:lnTo>
                      <a:pt x="600" y="43"/>
                    </a:lnTo>
                    <a:lnTo>
                      <a:pt x="782" y="0"/>
                    </a:lnTo>
                    <a:lnTo>
                      <a:pt x="789" y="0"/>
                    </a:lnTo>
                    <a:lnTo>
                      <a:pt x="795" y="4"/>
                    </a:lnTo>
                    <a:lnTo>
                      <a:pt x="795" y="12"/>
                    </a:lnTo>
                    <a:lnTo>
                      <a:pt x="789" y="20"/>
                    </a:lnTo>
                    <a:lnTo>
                      <a:pt x="671" y="110"/>
                    </a:lnTo>
                    <a:lnTo>
                      <a:pt x="671" y="107"/>
                    </a:lnTo>
                    <a:lnTo>
                      <a:pt x="596" y="277"/>
                    </a:lnTo>
                    <a:lnTo>
                      <a:pt x="588" y="257"/>
                    </a:lnTo>
                    <a:lnTo>
                      <a:pt x="814" y="257"/>
                    </a:lnTo>
                    <a:lnTo>
                      <a:pt x="821" y="260"/>
                    </a:lnTo>
                    <a:lnTo>
                      <a:pt x="945" y="367"/>
                    </a:lnTo>
                    <a:lnTo>
                      <a:pt x="937" y="367"/>
                    </a:lnTo>
                    <a:lnTo>
                      <a:pt x="1149" y="367"/>
                    </a:lnTo>
                    <a:lnTo>
                      <a:pt x="1142" y="367"/>
                    </a:lnTo>
                    <a:lnTo>
                      <a:pt x="1308" y="277"/>
                    </a:lnTo>
                    <a:lnTo>
                      <a:pt x="1312" y="273"/>
                    </a:lnTo>
                    <a:lnTo>
                      <a:pt x="1584" y="230"/>
                    </a:lnTo>
                    <a:lnTo>
                      <a:pt x="1597" y="230"/>
                    </a:lnTo>
                    <a:lnTo>
                      <a:pt x="1601" y="238"/>
                    </a:lnTo>
                    <a:lnTo>
                      <a:pt x="1633" y="344"/>
                    </a:lnTo>
                    <a:lnTo>
                      <a:pt x="1620" y="337"/>
                    </a:lnTo>
                    <a:lnTo>
                      <a:pt x="1802" y="337"/>
                    </a:lnTo>
                    <a:lnTo>
                      <a:pt x="1811" y="341"/>
                    </a:lnTo>
                    <a:lnTo>
                      <a:pt x="1886" y="399"/>
                    </a:lnTo>
                    <a:lnTo>
                      <a:pt x="2004" y="491"/>
                    </a:lnTo>
                    <a:lnTo>
                      <a:pt x="2008" y="498"/>
                    </a:lnTo>
                    <a:lnTo>
                      <a:pt x="2008" y="506"/>
                    </a:lnTo>
                    <a:lnTo>
                      <a:pt x="2004" y="510"/>
                    </a:lnTo>
                    <a:lnTo>
                      <a:pt x="2000" y="514"/>
                    </a:lnTo>
                    <a:lnTo>
                      <a:pt x="1727" y="514"/>
                    </a:lnTo>
                    <a:lnTo>
                      <a:pt x="1736" y="495"/>
                    </a:lnTo>
                    <a:lnTo>
                      <a:pt x="1766" y="558"/>
                    </a:lnTo>
                    <a:lnTo>
                      <a:pt x="1766" y="570"/>
                    </a:lnTo>
                    <a:lnTo>
                      <a:pt x="1755" y="573"/>
                    </a:lnTo>
                    <a:lnTo>
                      <a:pt x="1509" y="542"/>
                    </a:lnTo>
                    <a:lnTo>
                      <a:pt x="1518" y="542"/>
                    </a:lnTo>
                    <a:lnTo>
                      <a:pt x="1288" y="633"/>
                    </a:lnTo>
                    <a:lnTo>
                      <a:pt x="1292" y="633"/>
                    </a:lnTo>
                    <a:lnTo>
                      <a:pt x="1185" y="708"/>
                    </a:lnTo>
                    <a:lnTo>
                      <a:pt x="1177" y="712"/>
                    </a:lnTo>
                    <a:lnTo>
                      <a:pt x="1119" y="712"/>
                    </a:lnTo>
                    <a:lnTo>
                      <a:pt x="1110" y="708"/>
                    </a:lnTo>
                    <a:lnTo>
                      <a:pt x="1051" y="665"/>
                    </a:lnTo>
                    <a:lnTo>
                      <a:pt x="1067" y="656"/>
                    </a:lnTo>
                    <a:lnTo>
                      <a:pt x="932" y="997"/>
                    </a:lnTo>
                    <a:lnTo>
                      <a:pt x="928" y="1001"/>
                    </a:lnTo>
                    <a:lnTo>
                      <a:pt x="920" y="1005"/>
                    </a:lnTo>
                    <a:lnTo>
                      <a:pt x="913" y="1001"/>
                    </a:lnTo>
                    <a:lnTo>
                      <a:pt x="909" y="997"/>
                    </a:lnTo>
                    <a:lnTo>
                      <a:pt x="849" y="874"/>
                    </a:lnTo>
                    <a:lnTo>
                      <a:pt x="802" y="767"/>
                    </a:lnTo>
                    <a:lnTo>
                      <a:pt x="806" y="772"/>
                    </a:lnTo>
                    <a:lnTo>
                      <a:pt x="699" y="660"/>
                    </a:lnTo>
                    <a:lnTo>
                      <a:pt x="707" y="665"/>
                    </a:lnTo>
                    <a:lnTo>
                      <a:pt x="478" y="637"/>
                    </a:lnTo>
                    <a:lnTo>
                      <a:pt x="478" y="633"/>
                    </a:lnTo>
                    <a:lnTo>
                      <a:pt x="173" y="542"/>
                    </a:lnTo>
                    <a:lnTo>
                      <a:pt x="3" y="467"/>
                    </a:lnTo>
                    <a:lnTo>
                      <a:pt x="0" y="459"/>
                    </a:lnTo>
                    <a:lnTo>
                      <a:pt x="0" y="447"/>
                    </a:lnTo>
                    <a:lnTo>
                      <a:pt x="78" y="35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6" name="Freeform 282"/>
              <p:cNvSpPr>
                <a:spLocks/>
              </p:cNvSpPr>
              <p:nvPr/>
            </p:nvSpPr>
            <p:spPr bwMode="auto">
              <a:xfrm>
                <a:off x="3079" y="1141"/>
                <a:ext cx="497" cy="246"/>
              </a:xfrm>
              <a:custGeom>
                <a:avLst/>
                <a:gdLst>
                  <a:gd name="T0" fmla="*/ 0 w 1989"/>
                  <a:gd name="T1" fmla="*/ 443 h 981"/>
                  <a:gd name="T2" fmla="*/ 167 w 1989"/>
                  <a:gd name="T3" fmla="*/ 518 h 981"/>
                  <a:gd name="T4" fmla="*/ 471 w 1989"/>
                  <a:gd name="T5" fmla="*/ 614 h 981"/>
                  <a:gd name="T6" fmla="*/ 696 w 1989"/>
                  <a:gd name="T7" fmla="*/ 640 h 981"/>
                  <a:gd name="T8" fmla="*/ 803 w 1989"/>
                  <a:gd name="T9" fmla="*/ 747 h 981"/>
                  <a:gd name="T10" fmla="*/ 850 w 1989"/>
                  <a:gd name="T11" fmla="*/ 858 h 981"/>
                  <a:gd name="T12" fmla="*/ 909 w 1989"/>
                  <a:gd name="T13" fmla="*/ 981 h 981"/>
                  <a:gd name="T14" fmla="*/ 1048 w 1989"/>
                  <a:gd name="T15" fmla="*/ 640 h 981"/>
                  <a:gd name="T16" fmla="*/ 1108 w 1989"/>
                  <a:gd name="T17" fmla="*/ 689 h 981"/>
                  <a:gd name="T18" fmla="*/ 1166 w 1989"/>
                  <a:gd name="T19" fmla="*/ 689 h 981"/>
                  <a:gd name="T20" fmla="*/ 1273 w 1989"/>
                  <a:gd name="T21" fmla="*/ 614 h 981"/>
                  <a:gd name="T22" fmla="*/ 1502 w 1989"/>
                  <a:gd name="T23" fmla="*/ 518 h 981"/>
                  <a:gd name="T24" fmla="*/ 1744 w 1989"/>
                  <a:gd name="T25" fmla="*/ 550 h 981"/>
                  <a:gd name="T26" fmla="*/ 1716 w 1989"/>
                  <a:gd name="T27" fmla="*/ 490 h 981"/>
                  <a:gd name="T28" fmla="*/ 1989 w 1989"/>
                  <a:gd name="T29" fmla="*/ 490 h 981"/>
                  <a:gd name="T30" fmla="*/ 1867 w 1989"/>
                  <a:gd name="T31" fmla="*/ 396 h 981"/>
                  <a:gd name="T32" fmla="*/ 1791 w 1989"/>
                  <a:gd name="T33" fmla="*/ 336 h 981"/>
                  <a:gd name="T34" fmla="*/ 1609 w 1989"/>
                  <a:gd name="T35" fmla="*/ 336 h 981"/>
                  <a:gd name="T36" fmla="*/ 1579 w 1989"/>
                  <a:gd name="T37" fmla="*/ 229 h 981"/>
                  <a:gd name="T38" fmla="*/ 1305 w 1989"/>
                  <a:gd name="T39" fmla="*/ 273 h 981"/>
                  <a:gd name="T40" fmla="*/ 1138 w 1989"/>
                  <a:gd name="T41" fmla="*/ 368 h 981"/>
                  <a:gd name="T42" fmla="*/ 926 w 1989"/>
                  <a:gd name="T43" fmla="*/ 368 h 981"/>
                  <a:gd name="T44" fmla="*/ 803 w 1989"/>
                  <a:gd name="T45" fmla="*/ 257 h 981"/>
                  <a:gd name="T46" fmla="*/ 577 w 1989"/>
                  <a:gd name="T47" fmla="*/ 257 h 981"/>
                  <a:gd name="T48" fmla="*/ 653 w 1989"/>
                  <a:gd name="T49" fmla="*/ 91 h 981"/>
                  <a:gd name="T50" fmla="*/ 771 w 1989"/>
                  <a:gd name="T51" fmla="*/ 0 h 981"/>
                  <a:gd name="T52" fmla="*/ 589 w 1989"/>
                  <a:gd name="T53" fmla="*/ 44 h 981"/>
                  <a:gd name="T54" fmla="*/ 455 w 1989"/>
                  <a:gd name="T55" fmla="*/ 198 h 981"/>
                  <a:gd name="T56" fmla="*/ 197 w 1989"/>
                  <a:gd name="T57" fmla="*/ 336 h 981"/>
                  <a:gd name="T58" fmla="*/ 75 w 1989"/>
                  <a:gd name="T59" fmla="*/ 352 h 981"/>
                  <a:gd name="T60" fmla="*/ 0 w 1989"/>
                  <a:gd name="T61" fmla="*/ 443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89" h="981">
                    <a:moveTo>
                      <a:pt x="0" y="443"/>
                    </a:moveTo>
                    <a:lnTo>
                      <a:pt x="167" y="518"/>
                    </a:lnTo>
                    <a:lnTo>
                      <a:pt x="471" y="614"/>
                    </a:lnTo>
                    <a:lnTo>
                      <a:pt x="696" y="640"/>
                    </a:lnTo>
                    <a:lnTo>
                      <a:pt x="803" y="747"/>
                    </a:lnTo>
                    <a:lnTo>
                      <a:pt x="850" y="858"/>
                    </a:lnTo>
                    <a:lnTo>
                      <a:pt x="909" y="981"/>
                    </a:lnTo>
                    <a:lnTo>
                      <a:pt x="1048" y="640"/>
                    </a:lnTo>
                    <a:lnTo>
                      <a:pt x="1108" y="689"/>
                    </a:lnTo>
                    <a:lnTo>
                      <a:pt x="1166" y="689"/>
                    </a:lnTo>
                    <a:lnTo>
                      <a:pt x="1273" y="614"/>
                    </a:lnTo>
                    <a:lnTo>
                      <a:pt x="1502" y="518"/>
                    </a:lnTo>
                    <a:lnTo>
                      <a:pt x="1744" y="550"/>
                    </a:lnTo>
                    <a:lnTo>
                      <a:pt x="1716" y="490"/>
                    </a:lnTo>
                    <a:lnTo>
                      <a:pt x="1989" y="490"/>
                    </a:lnTo>
                    <a:lnTo>
                      <a:pt x="1867" y="396"/>
                    </a:lnTo>
                    <a:lnTo>
                      <a:pt x="1791" y="336"/>
                    </a:lnTo>
                    <a:lnTo>
                      <a:pt x="1609" y="336"/>
                    </a:lnTo>
                    <a:lnTo>
                      <a:pt x="1579" y="229"/>
                    </a:lnTo>
                    <a:lnTo>
                      <a:pt x="1305" y="273"/>
                    </a:lnTo>
                    <a:lnTo>
                      <a:pt x="1138" y="368"/>
                    </a:lnTo>
                    <a:lnTo>
                      <a:pt x="926" y="368"/>
                    </a:lnTo>
                    <a:lnTo>
                      <a:pt x="803" y="257"/>
                    </a:lnTo>
                    <a:lnTo>
                      <a:pt x="577" y="257"/>
                    </a:lnTo>
                    <a:lnTo>
                      <a:pt x="653" y="91"/>
                    </a:lnTo>
                    <a:lnTo>
                      <a:pt x="771" y="0"/>
                    </a:lnTo>
                    <a:lnTo>
                      <a:pt x="589" y="44"/>
                    </a:lnTo>
                    <a:lnTo>
                      <a:pt x="455" y="198"/>
                    </a:lnTo>
                    <a:lnTo>
                      <a:pt x="197" y="336"/>
                    </a:lnTo>
                    <a:lnTo>
                      <a:pt x="75" y="352"/>
                    </a:lnTo>
                    <a:lnTo>
                      <a:pt x="0" y="443"/>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7" name="Freeform 283"/>
              <p:cNvSpPr>
                <a:spLocks noEditPoints="1"/>
              </p:cNvSpPr>
              <p:nvPr/>
            </p:nvSpPr>
            <p:spPr bwMode="auto">
              <a:xfrm>
                <a:off x="3076" y="1138"/>
                <a:ext cx="502" cy="251"/>
              </a:xfrm>
              <a:custGeom>
                <a:avLst/>
                <a:gdLst>
                  <a:gd name="T0" fmla="*/ 181 w 2008"/>
                  <a:gd name="T1" fmla="*/ 523 h 1005"/>
                  <a:gd name="T2" fmla="*/ 711 w 2008"/>
                  <a:gd name="T3" fmla="*/ 641 h 1005"/>
                  <a:gd name="T4" fmla="*/ 825 w 2008"/>
                  <a:gd name="T5" fmla="*/ 755 h 1005"/>
                  <a:gd name="T6" fmla="*/ 909 w 2008"/>
                  <a:gd name="T7" fmla="*/ 984 h 1005"/>
                  <a:gd name="T8" fmla="*/ 1063 w 2008"/>
                  <a:gd name="T9" fmla="*/ 645 h 1005"/>
                  <a:gd name="T10" fmla="*/ 1177 w 2008"/>
                  <a:gd name="T11" fmla="*/ 688 h 1005"/>
                  <a:gd name="T12" fmla="*/ 1280 w 2008"/>
                  <a:gd name="T13" fmla="*/ 613 h 1005"/>
                  <a:gd name="T14" fmla="*/ 1759 w 2008"/>
                  <a:gd name="T15" fmla="*/ 549 h 1005"/>
                  <a:gd name="T16" fmla="*/ 1715 w 2008"/>
                  <a:gd name="T17" fmla="*/ 495 h 1005"/>
                  <a:gd name="T18" fmla="*/ 1993 w 2008"/>
                  <a:gd name="T19" fmla="*/ 510 h 1005"/>
                  <a:gd name="T20" fmla="*/ 1802 w 2008"/>
                  <a:gd name="T21" fmla="*/ 360 h 1005"/>
                  <a:gd name="T22" fmla="*/ 1609 w 2008"/>
                  <a:gd name="T23" fmla="*/ 352 h 1005"/>
                  <a:gd name="T24" fmla="*/ 1316 w 2008"/>
                  <a:gd name="T25" fmla="*/ 296 h 1005"/>
                  <a:gd name="T26" fmla="*/ 1149 w 2008"/>
                  <a:gd name="T27" fmla="*/ 391 h 1005"/>
                  <a:gd name="T28" fmla="*/ 806 w 2008"/>
                  <a:gd name="T29" fmla="*/ 281 h 1005"/>
                  <a:gd name="T30" fmla="*/ 577 w 2008"/>
                  <a:gd name="T31" fmla="*/ 277 h 1005"/>
                  <a:gd name="T32" fmla="*/ 656 w 2008"/>
                  <a:gd name="T33" fmla="*/ 91 h 1005"/>
                  <a:gd name="T34" fmla="*/ 604 w 2008"/>
                  <a:gd name="T35" fmla="*/ 67 h 1005"/>
                  <a:gd name="T36" fmla="*/ 470 w 2008"/>
                  <a:gd name="T37" fmla="*/ 221 h 1005"/>
                  <a:gd name="T38" fmla="*/ 86 w 2008"/>
                  <a:gd name="T39" fmla="*/ 376 h 1005"/>
                  <a:gd name="T40" fmla="*/ 78 w 2008"/>
                  <a:gd name="T41" fmla="*/ 356 h 1005"/>
                  <a:gd name="T42" fmla="*/ 201 w 2008"/>
                  <a:gd name="T43" fmla="*/ 337 h 1005"/>
                  <a:gd name="T44" fmla="*/ 592 w 2008"/>
                  <a:gd name="T45" fmla="*/ 48 h 1005"/>
                  <a:gd name="T46" fmla="*/ 789 w 2008"/>
                  <a:gd name="T47" fmla="*/ 0 h 1005"/>
                  <a:gd name="T48" fmla="*/ 789 w 2008"/>
                  <a:gd name="T49" fmla="*/ 20 h 1005"/>
                  <a:gd name="T50" fmla="*/ 596 w 2008"/>
                  <a:gd name="T51" fmla="*/ 277 h 1005"/>
                  <a:gd name="T52" fmla="*/ 821 w 2008"/>
                  <a:gd name="T53" fmla="*/ 260 h 1005"/>
                  <a:gd name="T54" fmla="*/ 1149 w 2008"/>
                  <a:gd name="T55" fmla="*/ 367 h 1005"/>
                  <a:gd name="T56" fmla="*/ 1312 w 2008"/>
                  <a:gd name="T57" fmla="*/ 273 h 1005"/>
                  <a:gd name="T58" fmla="*/ 1601 w 2008"/>
                  <a:gd name="T59" fmla="*/ 238 h 1005"/>
                  <a:gd name="T60" fmla="*/ 1802 w 2008"/>
                  <a:gd name="T61" fmla="*/ 337 h 1005"/>
                  <a:gd name="T62" fmla="*/ 2004 w 2008"/>
                  <a:gd name="T63" fmla="*/ 491 h 1005"/>
                  <a:gd name="T64" fmla="*/ 2004 w 2008"/>
                  <a:gd name="T65" fmla="*/ 510 h 1005"/>
                  <a:gd name="T66" fmla="*/ 1736 w 2008"/>
                  <a:gd name="T67" fmla="*/ 495 h 1005"/>
                  <a:gd name="T68" fmla="*/ 1755 w 2008"/>
                  <a:gd name="T69" fmla="*/ 573 h 1005"/>
                  <a:gd name="T70" fmla="*/ 1288 w 2008"/>
                  <a:gd name="T71" fmla="*/ 633 h 1005"/>
                  <a:gd name="T72" fmla="*/ 1177 w 2008"/>
                  <a:gd name="T73" fmla="*/ 712 h 1005"/>
                  <a:gd name="T74" fmla="*/ 1051 w 2008"/>
                  <a:gd name="T75" fmla="*/ 665 h 1005"/>
                  <a:gd name="T76" fmla="*/ 928 w 2008"/>
                  <a:gd name="T77" fmla="*/ 1001 h 1005"/>
                  <a:gd name="T78" fmla="*/ 909 w 2008"/>
                  <a:gd name="T79" fmla="*/ 997 h 1005"/>
                  <a:gd name="T80" fmla="*/ 806 w 2008"/>
                  <a:gd name="T81" fmla="*/ 772 h 1005"/>
                  <a:gd name="T82" fmla="*/ 478 w 2008"/>
                  <a:gd name="T83" fmla="*/ 637 h 1005"/>
                  <a:gd name="T84" fmla="*/ 3 w 2008"/>
                  <a:gd name="T85" fmla="*/ 467 h 1005"/>
                  <a:gd name="T86" fmla="*/ 78 w 2008"/>
                  <a:gd name="T87" fmla="*/ 356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8" h="1005">
                    <a:moveTo>
                      <a:pt x="19" y="463"/>
                    </a:moveTo>
                    <a:lnTo>
                      <a:pt x="15" y="442"/>
                    </a:lnTo>
                    <a:lnTo>
                      <a:pt x="181" y="523"/>
                    </a:lnTo>
                    <a:lnTo>
                      <a:pt x="485" y="613"/>
                    </a:lnTo>
                    <a:lnTo>
                      <a:pt x="482" y="613"/>
                    </a:lnTo>
                    <a:lnTo>
                      <a:pt x="711" y="641"/>
                    </a:lnTo>
                    <a:lnTo>
                      <a:pt x="714" y="645"/>
                    </a:lnTo>
                    <a:lnTo>
                      <a:pt x="821" y="751"/>
                    </a:lnTo>
                    <a:lnTo>
                      <a:pt x="825" y="755"/>
                    </a:lnTo>
                    <a:lnTo>
                      <a:pt x="870" y="862"/>
                    </a:lnTo>
                    <a:lnTo>
                      <a:pt x="932" y="984"/>
                    </a:lnTo>
                    <a:lnTo>
                      <a:pt x="909" y="984"/>
                    </a:lnTo>
                    <a:lnTo>
                      <a:pt x="1048" y="648"/>
                    </a:lnTo>
                    <a:lnTo>
                      <a:pt x="1055" y="641"/>
                    </a:lnTo>
                    <a:lnTo>
                      <a:pt x="1063" y="645"/>
                    </a:lnTo>
                    <a:lnTo>
                      <a:pt x="1127" y="692"/>
                    </a:lnTo>
                    <a:lnTo>
                      <a:pt x="1119" y="688"/>
                    </a:lnTo>
                    <a:lnTo>
                      <a:pt x="1177" y="688"/>
                    </a:lnTo>
                    <a:lnTo>
                      <a:pt x="1174" y="692"/>
                    </a:lnTo>
                    <a:lnTo>
                      <a:pt x="1277" y="613"/>
                    </a:lnTo>
                    <a:lnTo>
                      <a:pt x="1280" y="613"/>
                    </a:lnTo>
                    <a:lnTo>
                      <a:pt x="1509" y="523"/>
                    </a:lnTo>
                    <a:lnTo>
                      <a:pt x="1513" y="519"/>
                    </a:lnTo>
                    <a:lnTo>
                      <a:pt x="1759" y="549"/>
                    </a:lnTo>
                    <a:lnTo>
                      <a:pt x="1743" y="566"/>
                    </a:lnTo>
                    <a:lnTo>
                      <a:pt x="1715" y="506"/>
                    </a:lnTo>
                    <a:lnTo>
                      <a:pt x="1715" y="495"/>
                    </a:lnTo>
                    <a:lnTo>
                      <a:pt x="1727" y="491"/>
                    </a:lnTo>
                    <a:lnTo>
                      <a:pt x="2000" y="491"/>
                    </a:lnTo>
                    <a:lnTo>
                      <a:pt x="1993" y="510"/>
                    </a:lnTo>
                    <a:lnTo>
                      <a:pt x="1869" y="419"/>
                    </a:lnTo>
                    <a:lnTo>
                      <a:pt x="1794" y="356"/>
                    </a:lnTo>
                    <a:lnTo>
                      <a:pt x="1802" y="360"/>
                    </a:lnTo>
                    <a:lnTo>
                      <a:pt x="1620" y="360"/>
                    </a:lnTo>
                    <a:lnTo>
                      <a:pt x="1612" y="356"/>
                    </a:lnTo>
                    <a:lnTo>
                      <a:pt x="1609" y="352"/>
                    </a:lnTo>
                    <a:lnTo>
                      <a:pt x="1577" y="245"/>
                    </a:lnTo>
                    <a:lnTo>
                      <a:pt x="1590" y="253"/>
                    </a:lnTo>
                    <a:lnTo>
                      <a:pt x="1316" y="296"/>
                    </a:lnTo>
                    <a:lnTo>
                      <a:pt x="1320" y="296"/>
                    </a:lnTo>
                    <a:lnTo>
                      <a:pt x="1155" y="388"/>
                    </a:lnTo>
                    <a:lnTo>
                      <a:pt x="1149" y="391"/>
                    </a:lnTo>
                    <a:lnTo>
                      <a:pt x="937" y="391"/>
                    </a:lnTo>
                    <a:lnTo>
                      <a:pt x="928" y="388"/>
                    </a:lnTo>
                    <a:lnTo>
                      <a:pt x="806" y="281"/>
                    </a:lnTo>
                    <a:lnTo>
                      <a:pt x="814" y="281"/>
                    </a:lnTo>
                    <a:lnTo>
                      <a:pt x="588" y="281"/>
                    </a:lnTo>
                    <a:lnTo>
                      <a:pt x="577" y="277"/>
                    </a:lnTo>
                    <a:lnTo>
                      <a:pt x="577" y="266"/>
                    </a:lnTo>
                    <a:lnTo>
                      <a:pt x="652" y="99"/>
                    </a:lnTo>
                    <a:lnTo>
                      <a:pt x="656" y="91"/>
                    </a:lnTo>
                    <a:lnTo>
                      <a:pt x="778" y="0"/>
                    </a:lnTo>
                    <a:lnTo>
                      <a:pt x="786" y="24"/>
                    </a:lnTo>
                    <a:lnTo>
                      <a:pt x="604" y="67"/>
                    </a:lnTo>
                    <a:lnTo>
                      <a:pt x="613" y="63"/>
                    </a:lnTo>
                    <a:lnTo>
                      <a:pt x="474" y="217"/>
                    </a:lnTo>
                    <a:lnTo>
                      <a:pt x="470" y="221"/>
                    </a:lnTo>
                    <a:lnTo>
                      <a:pt x="213" y="360"/>
                    </a:lnTo>
                    <a:lnTo>
                      <a:pt x="208" y="360"/>
                    </a:lnTo>
                    <a:lnTo>
                      <a:pt x="86" y="376"/>
                    </a:lnTo>
                    <a:lnTo>
                      <a:pt x="94" y="372"/>
                    </a:lnTo>
                    <a:lnTo>
                      <a:pt x="19" y="463"/>
                    </a:lnTo>
                    <a:close/>
                    <a:moveTo>
                      <a:pt x="78" y="356"/>
                    </a:moveTo>
                    <a:lnTo>
                      <a:pt x="82" y="352"/>
                    </a:lnTo>
                    <a:lnTo>
                      <a:pt x="204" y="337"/>
                    </a:lnTo>
                    <a:lnTo>
                      <a:pt x="201" y="337"/>
                    </a:lnTo>
                    <a:lnTo>
                      <a:pt x="457" y="198"/>
                    </a:lnTo>
                    <a:lnTo>
                      <a:pt x="457" y="202"/>
                    </a:lnTo>
                    <a:lnTo>
                      <a:pt x="592" y="48"/>
                    </a:lnTo>
                    <a:lnTo>
                      <a:pt x="600" y="43"/>
                    </a:lnTo>
                    <a:lnTo>
                      <a:pt x="782" y="0"/>
                    </a:lnTo>
                    <a:lnTo>
                      <a:pt x="789" y="0"/>
                    </a:lnTo>
                    <a:lnTo>
                      <a:pt x="795" y="4"/>
                    </a:lnTo>
                    <a:lnTo>
                      <a:pt x="795" y="12"/>
                    </a:lnTo>
                    <a:lnTo>
                      <a:pt x="789" y="20"/>
                    </a:lnTo>
                    <a:lnTo>
                      <a:pt x="671" y="110"/>
                    </a:lnTo>
                    <a:lnTo>
                      <a:pt x="671" y="107"/>
                    </a:lnTo>
                    <a:lnTo>
                      <a:pt x="596" y="277"/>
                    </a:lnTo>
                    <a:lnTo>
                      <a:pt x="588" y="257"/>
                    </a:lnTo>
                    <a:lnTo>
                      <a:pt x="814" y="257"/>
                    </a:lnTo>
                    <a:lnTo>
                      <a:pt x="821" y="260"/>
                    </a:lnTo>
                    <a:lnTo>
                      <a:pt x="945" y="367"/>
                    </a:lnTo>
                    <a:lnTo>
                      <a:pt x="937" y="367"/>
                    </a:lnTo>
                    <a:lnTo>
                      <a:pt x="1149" y="367"/>
                    </a:lnTo>
                    <a:lnTo>
                      <a:pt x="1142" y="367"/>
                    </a:lnTo>
                    <a:lnTo>
                      <a:pt x="1308" y="277"/>
                    </a:lnTo>
                    <a:lnTo>
                      <a:pt x="1312" y="273"/>
                    </a:lnTo>
                    <a:lnTo>
                      <a:pt x="1584" y="230"/>
                    </a:lnTo>
                    <a:lnTo>
                      <a:pt x="1597" y="230"/>
                    </a:lnTo>
                    <a:lnTo>
                      <a:pt x="1601" y="238"/>
                    </a:lnTo>
                    <a:lnTo>
                      <a:pt x="1633" y="344"/>
                    </a:lnTo>
                    <a:lnTo>
                      <a:pt x="1620" y="337"/>
                    </a:lnTo>
                    <a:lnTo>
                      <a:pt x="1802" y="337"/>
                    </a:lnTo>
                    <a:lnTo>
                      <a:pt x="1811" y="341"/>
                    </a:lnTo>
                    <a:lnTo>
                      <a:pt x="1886" y="399"/>
                    </a:lnTo>
                    <a:lnTo>
                      <a:pt x="2004" y="491"/>
                    </a:lnTo>
                    <a:lnTo>
                      <a:pt x="2008" y="498"/>
                    </a:lnTo>
                    <a:lnTo>
                      <a:pt x="2008" y="506"/>
                    </a:lnTo>
                    <a:lnTo>
                      <a:pt x="2004" y="510"/>
                    </a:lnTo>
                    <a:lnTo>
                      <a:pt x="2000" y="514"/>
                    </a:lnTo>
                    <a:lnTo>
                      <a:pt x="1727" y="514"/>
                    </a:lnTo>
                    <a:lnTo>
                      <a:pt x="1736" y="495"/>
                    </a:lnTo>
                    <a:lnTo>
                      <a:pt x="1766" y="558"/>
                    </a:lnTo>
                    <a:lnTo>
                      <a:pt x="1766" y="570"/>
                    </a:lnTo>
                    <a:lnTo>
                      <a:pt x="1755" y="573"/>
                    </a:lnTo>
                    <a:lnTo>
                      <a:pt x="1509" y="542"/>
                    </a:lnTo>
                    <a:lnTo>
                      <a:pt x="1518" y="542"/>
                    </a:lnTo>
                    <a:lnTo>
                      <a:pt x="1288" y="633"/>
                    </a:lnTo>
                    <a:lnTo>
                      <a:pt x="1292" y="633"/>
                    </a:lnTo>
                    <a:lnTo>
                      <a:pt x="1185" y="708"/>
                    </a:lnTo>
                    <a:lnTo>
                      <a:pt x="1177" y="712"/>
                    </a:lnTo>
                    <a:lnTo>
                      <a:pt x="1119" y="712"/>
                    </a:lnTo>
                    <a:lnTo>
                      <a:pt x="1110" y="708"/>
                    </a:lnTo>
                    <a:lnTo>
                      <a:pt x="1051" y="665"/>
                    </a:lnTo>
                    <a:lnTo>
                      <a:pt x="1067" y="656"/>
                    </a:lnTo>
                    <a:lnTo>
                      <a:pt x="932" y="997"/>
                    </a:lnTo>
                    <a:lnTo>
                      <a:pt x="928" y="1001"/>
                    </a:lnTo>
                    <a:lnTo>
                      <a:pt x="920" y="1005"/>
                    </a:lnTo>
                    <a:lnTo>
                      <a:pt x="913" y="1001"/>
                    </a:lnTo>
                    <a:lnTo>
                      <a:pt x="909" y="997"/>
                    </a:lnTo>
                    <a:lnTo>
                      <a:pt x="849" y="874"/>
                    </a:lnTo>
                    <a:lnTo>
                      <a:pt x="802" y="767"/>
                    </a:lnTo>
                    <a:lnTo>
                      <a:pt x="806" y="772"/>
                    </a:lnTo>
                    <a:lnTo>
                      <a:pt x="699" y="660"/>
                    </a:lnTo>
                    <a:lnTo>
                      <a:pt x="707" y="665"/>
                    </a:lnTo>
                    <a:lnTo>
                      <a:pt x="478" y="637"/>
                    </a:lnTo>
                    <a:lnTo>
                      <a:pt x="478" y="633"/>
                    </a:lnTo>
                    <a:lnTo>
                      <a:pt x="173" y="542"/>
                    </a:lnTo>
                    <a:lnTo>
                      <a:pt x="3" y="467"/>
                    </a:lnTo>
                    <a:lnTo>
                      <a:pt x="0" y="459"/>
                    </a:lnTo>
                    <a:lnTo>
                      <a:pt x="0" y="447"/>
                    </a:lnTo>
                    <a:lnTo>
                      <a:pt x="78" y="3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8" name="Freeform 284"/>
              <p:cNvSpPr>
                <a:spLocks/>
              </p:cNvSpPr>
              <p:nvPr/>
            </p:nvSpPr>
            <p:spPr bwMode="auto">
              <a:xfrm>
                <a:off x="3080" y="1138"/>
                <a:ext cx="496" cy="246"/>
              </a:xfrm>
              <a:custGeom>
                <a:avLst/>
                <a:gdLst>
                  <a:gd name="T0" fmla="*/ 4 w 1985"/>
                  <a:gd name="T1" fmla="*/ 463 h 984"/>
                  <a:gd name="T2" fmla="*/ 0 w 1985"/>
                  <a:gd name="T3" fmla="*/ 442 h 984"/>
                  <a:gd name="T4" fmla="*/ 166 w 1985"/>
                  <a:gd name="T5" fmla="*/ 523 h 984"/>
                  <a:gd name="T6" fmla="*/ 470 w 1985"/>
                  <a:gd name="T7" fmla="*/ 613 h 984"/>
                  <a:gd name="T8" fmla="*/ 467 w 1985"/>
                  <a:gd name="T9" fmla="*/ 613 h 984"/>
                  <a:gd name="T10" fmla="*/ 696 w 1985"/>
                  <a:gd name="T11" fmla="*/ 641 h 984"/>
                  <a:gd name="T12" fmla="*/ 699 w 1985"/>
                  <a:gd name="T13" fmla="*/ 645 h 984"/>
                  <a:gd name="T14" fmla="*/ 806 w 1985"/>
                  <a:gd name="T15" fmla="*/ 751 h 984"/>
                  <a:gd name="T16" fmla="*/ 810 w 1985"/>
                  <a:gd name="T17" fmla="*/ 755 h 984"/>
                  <a:gd name="T18" fmla="*/ 855 w 1985"/>
                  <a:gd name="T19" fmla="*/ 862 h 984"/>
                  <a:gd name="T20" fmla="*/ 917 w 1985"/>
                  <a:gd name="T21" fmla="*/ 984 h 984"/>
                  <a:gd name="T22" fmla="*/ 894 w 1985"/>
                  <a:gd name="T23" fmla="*/ 984 h 984"/>
                  <a:gd name="T24" fmla="*/ 1033 w 1985"/>
                  <a:gd name="T25" fmla="*/ 648 h 984"/>
                  <a:gd name="T26" fmla="*/ 1040 w 1985"/>
                  <a:gd name="T27" fmla="*/ 641 h 984"/>
                  <a:gd name="T28" fmla="*/ 1048 w 1985"/>
                  <a:gd name="T29" fmla="*/ 645 h 984"/>
                  <a:gd name="T30" fmla="*/ 1112 w 1985"/>
                  <a:gd name="T31" fmla="*/ 692 h 984"/>
                  <a:gd name="T32" fmla="*/ 1104 w 1985"/>
                  <a:gd name="T33" fmla="*/ 688 h 984"/>
                  <a:gd name="T34" fmla="*/ 1162 w 1985"/>
                  <a:gd name="T35" fmla="*/ 688 h 984"/>
                  <a:gd name="T36" fmla="*/ 1159 w 1985"/>
                  <a:gd name="T37" fmla="*/ 692 h 984"/>
                  <a:gd name="T38" fmla="*/ 1262 w 1985"/>
                  <a:gd name="T39" fmla="*/ 613 h 984"/>
                  <a:gd name="T40" fmla="*/ 1265 w 1985"/>
                  <a:gd name="T41" fmla="*/ 613 h 984"/>
                  <a:gd name="T42" fmla="*/ 1494 w 1985"/>
                  <a:gd name="T43" fmla="*/ 523 h 984"/>
                  <a:gd name="T44" fmla="*/ 1498 w 1985"/>
                  <a:gd name="T45" fmla="*/ 519 h 984"/>
                  <a:gd name="T46" fmla="*/ 1744 w 1985"/>
                  <a:gd name="T47" fmla="*/ 549 h 984"/>
                  <a:gd name="T48" fmla="*/ 1728 w 1985"/>
                  <a:gd name="T49" fmla="*/ 566 h 984"/>
                  <a:gd name="T50" fmla="*/ 1700 w 1985"/>
                  <a:gd name="T51" fmla="*/ 506 h 984"/>
                  <a:gd name="T52" fmla="*/ 1700 w 1985"/>
                  <a:gd name="T53" fmla="*/ 495 h 984"/>
                  <a:gd name="T54" fmla="*/ 1712 w 1985"/>
                  <a:gd name="T55" fmla="*/ 491 h 984"/>
                  <a:gd name="T56" fmla="*/ 1985 w 1985"/>
                  <a:gd name="T57" fmla="*/ 491 h 984"/>
                  <a:gd name="T58" fmla="*/ 1978 w 1985"/>
                  <a:gd name="T59" fmla="*/ 510 h 984"/>
                  <a:gd name="T60" fmla="*/ 1854 w 1985"/>
                  <a:gd name="T61" fmla="*/ 419 h 984"/>
                  <a:gd name="T62" fmla="*/ 1779 w 1985"/>
                  <a:gd name="T63" fmla="*/ 356 h 984"/>
                  <a:gd name="T64" fmla="*/ 1787 w 1985"/>
                  <a:gd name="T65" fmla="*/ 360 h 984"/>
                  <a:gd name="T66" fmla="*/ 1605 w 1985"/>
                  <a:gd name="T67" fmla="*/ 360 h 984"/>
                  <a:gd name="T68" fmla="*/ 1597 w 1985"/>
                  <a:gd name="T69" fmla="*/ 356 h 984"/>
                  <a:gd name="T70" fmla="*/ 1594 w 1985"/>
                  <a:gd name="T71" fmla="*/ 352 h 984"/>
                  <a:gd name="T72" fmla="*/ 1562 w 1985"/>
                  <a:gd name="T73" fmla="*/ 245 h 984"/>
                  <a:gd name="T74" fmla="*/ 1575 w 1985"/>
                  <a:gd name="T75" fmla="*/ 253 h 984"/>
                  <a:gd name="T76" fmla="*/ 1301 w 1985"/>
                  <a:gd name="T77" fmla="*/ 296 h 984"/>
                  <a:gd name="T78" fmla="*/ 1305 w 1985"/>
                  <a:gd name="T79" fmla="*/ 296 h 984"/>
                  <a:gd name="T80" fmla="*/ 1140 w 1985"/>
                  <a:gd name="T81" fmla="*/ 388 h 984"/>
                  <a:gd name="T82" fmla="*/ 1134 w 1985"/>
                  <a:gd name="T83" fmla="*/ 391 h 984"/>
                  <a:gd name="T84" fmla="*/ 922 w 1985"/>
                  <a:gd name="T85" fmla="*/ 391 h 984"/>
                  <a:gd name="T86" fmla="*/ 913 w 1985"/>
                  <a:gd name="T87" fmla="*/ 388 h 984"/>
                  <a:gd name="T88" fmla="*/ 791 w 1985"/>
                  <a:gd name="T89" fmla="*/ 281 h 984"/>
                  <a:gd name="T90" fmla="*/ 799 w 1985"/>
                  <a:gd name="T91" fmla="*/ 281 h 984"/>
                  <a:gd name="T92" fmla="*/ 573 w 1985"/>
                  <a:gd name="T93" fmla="*/ 281 h 984"/>
                  <a:gd name="T94" fmla="*/ 562 w 1985"/>
                  <a:gd name="T95" fmla="*/ 277 h 984"/>
                  <a:gd name="T96" fmla="*/ 562 w 1985"/>
                  <a:gd name="T97" fmla="*/ 266 h 984"/>
                  <a:gd name="T98" fmla="*/ 637 w 1985"/>
                  <a:gd name="T99" fmla="*/ 99 h 984"/>
                  <a:gd name="T100" fmla="*/ 641 w 1985"/>
                  <a:gd name="T101" fmla="*/ 91 h 984"/>
                  <a:gd name="T102" fmla="*/ 763 w 1985"/>
                  <a:gd name="T103" fmla="*/ 0 h 984"/>
                  <a:gd name="T104" fmla="*/ 771 w 1985"/>
                  <a:gd name="T105" fmla="*/ 24 h 984"/>
                  <a:gd name="T106" fmla="*/ 589 w 1985"/>
                  <a:gd name="T107" fmla="*/ 67 h 984"/>
                  <a:gd name="T108" fmla="*/ 598 w 1985"/>
                  <a:gd name="T109" fmla="*/ 63 h 984"/>
                  <a:gd name="T110" fmla="*/ 459 w 1985"/>
                  <a:gd name="T111" fmla="*/ 217 h 984"/>
                  <a:gd name="T112" fmla="*/ 455 w 1985"/>
                  <a:gd name="T113" fmla="*/ 221 h 984"/>
                  <a:gd name="T114" fmla="*/ 198 w 1985"/>
                  <a:gd name="T115" fmla="*/ 360 h 984"/>
                  <a:gd name="T116" fmla="*/ 193 w 1985"/>
                  <a:gd name="T117" fmla="*/ 360 h 984"/>
                  <a:gd name="T118" fmla="*/ 71 w 1985"/>
                  <a:gd name="T119" fmla="*/ 376 h 984"/>
                  <a:gd name="T120" fmla="*/ 79 w 1985"/>
                  <a:gd name="T121" fmla="*/ 372 h 984"/>
                  <a:gd name="T122" fmla="*/ 4 w 1985"/>
                  <a:gd name="T123" fmla="*/ 463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5" h="984">
                    <a:moveTo>
                      <a:pt x="4" y="463"/>
                    </a:moveTo>
                    <a:lnTo>
                      <a:pt x="0" y="442"/>
                    </a:lnTo>
                    <a:lnTo>
                      <a:pt x="166" y="523"/>
                    </a:lnTo>
                    <a:lnTo>
                      <a:pt x="470" y="613"/>
                    </a:lnTo>
                    <a:lnTo>
                      <a:pt x="467" y="613"/>
                    </a:lnTo>
                    <a:lnTo>
                      <a:pt x="696" y="641"/>
                    </a:lnTo>
                    <a:lnTo>
                      <a:pt x="699" y="645"/>
                    </a:lnTo>
                    <a:lnTo>
                      <a:pt x="806" y="751"/>
                    </a:lnTo>
                    <a:lnTo>
                      <a:pt x="810" y="755"/>
                    </a:lnTo>
                    <a:lnTo>
                      <a:pt x="855" y="862"/>
                    </a:lnTo>
                    <a:lnTo>
                      <a:pt x="917" y="984"/>
                    </a:lnTo>
                    <a:lnTo>
                      <a:pt x="894" y="984"/>
                    </a:lnTo>
                    <a:lnTo>
                      <a:pt x="1033" y="648"/>
                    </a:lnTo>
                    <a:lnTo>
                      <a:pt x="1040" y="641"/>
                    </a:lnTo>
                    <a:lnTo>
                      <a:pt x="1048" y="645"/>
                    </a:lnTo>
                    <a:lnTo>
                      <a:pt x="1112" y="692"/>
                    </a:lnTo>
                    <a:lnTo>
                      <a:pt x="1104" y="688"/>
                    </a:lnTo>
                    <a:lnTo>
                      <a:pt x="1162" y="688"/>
                    </a:lnTo>
                    <a:lnTo>
                      <a:pt x="1159" y="692"/>
                    </a:lnTo>
                    <a:lnTo>
                      <a:pt x="1262" y="613"/>
                    </a:lnTo>
                    <a:lnTo>
                      <a:pt x="1265" y="613"/>
                    </a:lnTo>
                    <a:lnTo>
                      <a:pt x="1494" y="523"/>
                    </a:lnTo>
                    <a:lnTo>
                      <a:pt x="1498" y="519"/>
                    </a:lnTo>
                    <a:lnTo>
                      <a:pt x="1744" y="549"/>
                    </a:lnTo>
                    <a:lnTo>
                      <a:pt x="1728" y="566"/>
                    </a:lnTo>
                    <a:lnTo>
                      <a:pt x="1700" y="506"/>
                    </a:lnTo>
                    <a:lnTo>
                      <a:pt x="1700" y="495"/>
                    </a:lnTo>
                    <a:lnTo>
                      <a:pt x="1712" y="491"/>
                    </a:lnTo>
                    <a:lnTo>
                      <a:pt x="1985" y="491"/>
                    </a:lnTo>
                    <a:lnTo>
                      <a:pt x="1978" y="510"/>
                    </a:lnTo>
                    <a:lnTo>
                      <a:pt x="1854" y="419"/>
                    </a:lnTo>
                    <a:lnTo>
                      <a:pt x="1779" y="356"/>
                    </a:lnTo>
                    <a:lnTo>
                      <a:pt x="1787" y="360"/>
                    </a:lnTo>
                    <a:lnTo>
                      <a:pt x="1605" y="360"/>
                    </a:lnTo>
                    <a:lnTo>
                      <a:pt x="1597" y="356"/>
                    </a:lnTo>
                    <a:lnTo>
                      <a:pt x="1594" y="352"/>
                    </a:lnTo>
                    <a:lnTo>
                      <a:pt x="1562" y="245"/>
                    </a:lnTo>
                    <a:lnTo>
                      <a:pt x="1575" y="253"/>
                    </a:lnTo>
                    <a:lnTo>
                      <a:pt x="1301" y="296"/>
                    </a:lnTo>
                    <a:lnTo>
                      <a:pt x="1305" y="296"/>
                    </a:lnTo>
                    <a:lnTo>
                      <a:pt x="1140" y="388"/>
                    </a:lnTo>
                    <a:lnTo>
                      <a:pt x="1134" y="391"/>
                    </a:lnTo>
                    <a:lnTo>
                      <a:pt x="922" y="391"/>
                    </a:lnTo>
                    <a:lnTo>
                      <a:pt x="913" y="388"/>
                    </a:lnTo>
                    <a:lnTo>
                      <a:pt x="791" y="281"/>
                    </a:lnTo>
                    <a:lnTo>
                      <a:pt x="799" y="281"/>
                    </a:lnTo>
                    <a:lnTo>
                      <a:pt x="573" y="281"/>
                    </a:lnTo>
                    <a:lnTo>
                      <a:pt x="562" y="277"/>
                    </a:lnTo>
                    <a:lnTo>
                      <a:pt x="562" y="266"/>
                    </a:lnTo>
                    <a:lnTo>
                      <a:pt x="637" y="99"/>
                    </a:lnTo>
                    <a:lnTo>
                      <a:pt x="641" y="91"/>
                    </a:lnTo>
                    <a:lnTo>
                      <a:pt x="763" y="0"/>
                    </a:lnTo>
                    <a:lnTo>
                      <a:pt x="771" y="24"/>
                    </a:lnTo>
                    <a:lnTo>
                      <a:pt x="589" y="67"/>
                    </a:lnTo>
                    <a:lnTo>
                      <a:pt x="598" y="63"/>
                    </a:lnTo>
                    <a:lnTo>
                      <a:pt x="459" y="217"/>
                    </a:lnTo>
                    <a:lnTo>
                      <a:pt x="455" y="221"/>
                    </a:lnTo>
                    <a:lnTo>
                      <a:pt x="198" y="360"/>
                    </a:lnTo>
                    <a:lnTo>
                      <a:pt x="193" y="360"/>
                    </a:lnTo>
                    <a:lnTo>
                      <a:pt x="71" y="376"/>
                    </a:lnTo>
                    <a:lnTo>
                      <a:pt x="79" y="372"/>
                    </a:lnTo>
                    <a:lnTo>
                      <a:pt x="4" y="46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9" name="Freeform 285"/>
              <p:cNvSpPr>
                <a:spLocks/>
              </p:cNvSpPr>
              <p:nvPr/>
            </p:nvSpPr>
            <p:spPr bwMode="auto">
              <a:xfrm>
                <a:off x="3076" y="1138"/>
                <a:ext cx="502" cy="251"/>
              </a:xfrm>
              <a:custGeom>
                <a:avLst/>
                <a:gdLst>
                  <a:gd name="T0" fmla="*/ 82 w 2008"/>
                  <a:gd name="T1" fmla="*/ 352 h 1005"/>
                  <a:gd name="T2" fmla="*/ 201 w 2008"/>
                  <a:gd name="T3" fmla="*/ 337 h 1005"/>
                  <a:gd name="T4" fmla="*/ 457 w 2008"/>
                  <a:gd name="T5" fmla="*/ 202 h 1005"/>
                  <a:gd name="T6" fmla="*/ 600 w 2008"/>
                  <a:gd name="T7" fmla="*/ 43 h 1005"/>
                  <a:gd name="T8" fmla="*/ 789 w 2008"/>
                  <a:gd name="T9" fmla="*/ 0 h 1005"/>
                  <a:gd name="T10" fmla="*/ 795 w 2008"/>
                  <a:gd name="T11" fmla="*/ 12 h 1005"/>
                  <a:gd name="T12" fmla="*/ 671 w 2008"/>
                  <a:gd name="T13" fmla="*/ 110 h 1005"/>
                  <a:gd name="T14" fmla="*/ 596 w 2008"/>
                  <a:gd name="T15" fmla="*/ 277 h 1005"/>
                  <a:gd name="T16" fmla="*/ 814 w 2008"/>
                  <a:gd name="T17" fmla="*/ 257 h 1005"/>
                  <a:gd name="T18" fmla="*/ 945 w 2008"/>
                  <a:gd name="T19" fmla="*/ 367 h 1005"/>
                  <a:gd name="T20" fmla="*/ 1149 w 2008"/>
                  <a:gd name="T21" fmla="*/ 367 h 1005"/>
                  <a:gd name="T22" fmla="*/ 1308 w 2008"/>
                  <a:gd name="T23" fmla="*/ 277 h 1005"/>
                  <a:gd name="T24" fmla="*/ 1584 w 2008"/>
                  <a:gd name="T25" fmla="*/ 230 h 1005"/>
                  <a:gd name="T26" fmla="*/ 1601 w 2008"/>
                  <a:gd name="T27" fmla="*/ 238 h 1005"/>
                  <a:gd name="T28" fmla="*/ 1620 w 2008"/>
                  <a:gd name="T29" fmla="*/ 337 h 1005"/>
                  <a:gd name="T30" fmla="*/ 1811 w 2008"/>
                  <a:gd name="T31" fmla="*/ 341 h 1005"/>
                  <a:gd name="T32" fmla="*/ 2004 w 2008"/>
                  <a:gd name="T33" fmla="*/ 491 h 1005"/>
                  <a:gd name="T34" fmla="*/ 2008 w 2008"/>
                  <a:gd name="T35" fmla="*/ 506 h 1005"/>
                  <a:gd name="T36" fmla="*/ 2000 w 2008"/>
                  <a:gd name="T37" fmla="*/ 514 h 1005"/>
                  <a:gd name="T38" fmla="*/ 1736 w 2008"/>
                  <a:gd name="T39" fmla="*/ 495 h 1005"/>
                  <a:gd name="T40" fmla="*/ 1766 w 2008"/>
                  <a:gd name="T41" fmla="*/ 570 h 1005"/>
                  <a:gd name="T42" fmla="*/ 1509 w 2008"/>
                  <a:gd name="T43" fmla="*/ 542 h 1005"/>
                  <a:gd name="T44" fmla="*/ 1288 w 2008"/>
                  <a:gd name="T45" fmla="*/ 633 h 1005"/>
                  <a:gd name="T46" fmla="*/ 1185 w 2008"/>
                  <a:gd name="T47" fmla="*/ 708 h 1005"/>
                  <a:gd name="T48" fmla="*/ 1119 w 2008"/>
                  <a:gd name="T49" fmla="*/ 712 h 1005"/>
                  <a:gd name="T50" fmla="*/ 1051 w 2008"/>
                  <a:gd name="T51" fmla="*/ 665 h 1005"/>
                  <a:gd name="T52" fmla="*/ 932 w 2008"/>
                  <a:gd name="T53" fmla="*/ 997 h 1005"/>
                  <a:gd name="T54" fmla="*/ 920 w 2008"/>
                  <a:gd name="T55" fmla="*/ 1005 h 1005"/>
                  <a:gd name="T56" fmla="*/ 909 w 2008"/>
                  <a:gd name="T57" fmla="*/ 997 h 1005"/>
                  <a:gd name="T58" fmla="*/ 802 w 2008"/>
                  <a:gd name="T59" fmla="*/ 767 h 1005"/>
                  <a:gd name="T60" fmla="*/ 699 w 2008"/>
                  <a:gd name="T61" fmla="*/ 660 h 1005"/>
                  <a:gd name="T62" fmla="*/ 478 w 2008"/>
                  <a:gd name="T63" fmla="*/ 637 h 1005"/>
                  <a:gd name="T64" fmla="*/ 173 w 2008"/>
                  <a:gd name="T65" fmla="*/ 542 h 1005"/>
                  <a:gd name="T66" fmla="*/ 0 w 2008"/>
                  <a:gd name="T67" fmla="*/ 459 h 1005"/>
                  <a:gd name="T68" fmla="*/ 78 w 2008"/>
                  <a:gd name="T69" fmla="*/ 356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8" h="1005">
                    <a:moveTo>
                      <a:pt x="78" y="356"/>
                    </a:moveTo>
                    <a:lnTo>
                      <a:pt x="82" y="352"/>
                    </a:lnTo>
                    <a:lnTo>
                      <a:pt x="204" y="337"/>
                    </a:lnTo>
                    <a:lnTo>
                      <a:pt x="201" y="337"/>
                    </a:lnTo>
                    <a:lnTo>
                      <a:pt x="457" y="198"/>
                    </a:lnTo>
                    <a:lnTo>
                      <a:pt x="457" y="202"/>
                    </a:lnTo>
                    <a:lnTo>
                      <a:pt x="592" y="48"/>
                    </a:lnTo>
                    <a:lnTo>
                      <a:pt x="600" y="43"/>
                    </a:lnTo>
                    <a:lnTo>
                      <a:pt x="782" y="0"/>
                    </a:lnTo>
                    <a:lnTo>
                      <a:pt x="789" y="0"/>
                    </a:lnTo>
                    <a:lnTo>
                      <a:pt x="795" y="4"/>
                    </a:lnTo>
                    <a:lnTo>
                      <a:pt x="795" y="12"/>
                    </a:lnTo>
                    <a:lnTo>
                      <a:pt x="789" y="20"/>
                    </a:lnTo>
                    <a:lnTo>
                      <a:pt x="671" y="110"/>
                    </a:lnTo>
                    <a:lnTo>
                      <a:pt x="671" y="107"/>
                    </a:lnTo>
                    <a:lnTo>
                      <a:pt x="596" y="277"/>
                    </a:lnTo>
                    <a:lnTo>
                      <a:pt x="588" y="257"/>
                    </a:lnTo>
                    <a:lnTo>
                      <a:pt x="814" y="257"/>
                    </a:lnTo>
                    <a:lnTo>
                      <a:pt x="821" y="260"/>
                    </a:lnTo>
                    <a:lnTo>
                      <a:pt x="945" y="367"/>
                    </a:lnTo>
                    <a:lnTo>
                      <a:pt x="937" y="367"/>
                    </a:lnTo>
                    <a:lnTo>
                      <a:pt x="1149" y="367"/>
                    </a:lnTo>
                    <a:lnTo>
                      <a:pt x="1142" y="367"/>
                    </a:lnTo>
                    <a:lnTo>
                      <a:pt x="1308" y="277"/>
                    </a:lnTo>
                    <a:lnTo>
                      <a:pt x="1312" y="273"/>
                    </a:lnTo>
                    <a:lnTo>
                      <a:pt x="1584" y="230"/>
                    </a:lnTo>
                    <a:lnTo>
                      <a:pt x="1597" y="230"/>
                    </a:lnTo>
                    <a:lnTo>
                      <a:pt x="1601" y="238"/>
                    </a:lnTo>
                    <a:lnTo>
                      <a:pt x="1633" y="344"/>
                    </a:lnTo>
                    <a:lnTo>
                      <a:pt x="1620" y="337"/>
                    </a:lnTo>
                    <a:lnTo>
                      <a:pt x="1802" y="337"/>
                    </a:lnTo>
                    <a:lnTo>
                      <a:pt x="1811" y="341"/>
                    </a:lnTo>
                    <a:lnTo>
                      <a:pt x="1886" y="399"/>
                    </a:lnTo>
                    <a:lnTo>
                      <a:pt x="2004" y="491"/>
                    </a:lnTo>
                    <a:lnTo>
                      <a:pt x="2008" y="498"/>
                    </a:lnTo>
                    <a:lnTo>
                      <a:pt x="2008" y="506"/>
                    </a:lnTo>
                    <a:lnTo>
                      <a:pt x="2004" y="510"/>
                    </a:lnTo>
                    <a:lnTo>
                      <a:pt x="2000" y="514"/>
                    </a:lnTo>
                    <a:lnTo>
                      <a:pt x="1727" y="514"/>
                    </a:lnTo>
                    <a:lnTo>
                      <a:pt x="1736" y="495"/>
                    </a:lnTo>
                    <a:lnTo>
                      <a:pt x="1766" y="558"/>
                    </a:lnTo>
                    <a:lnTo>
                      <a:pt x="1766" y="570"/>
                    </a:lnTo>
                    <a:lnTo>
                      <a:pt x="1755" y="573"/>
                    </a:lnTo>
                    <a:lnTo>
                      <a:pt x="1509" y="542"/>
                    </a:lnTo>
                    <a:lnTo>
                      <a:pt x="1518" y="542"/>
                    </a:lnTo>
                    <a:lnTo>
                      <a:pt x="1288" y="633"/>
                    </a:lnTo>
                    <a:lnTo>
                      <a:pt x="1292" y="633"/>
                    </a:lnTo>
                    <a:lnTo>
                      <a:pt x="1185" y="708"/>
                    </a:lnTo>
                    <a:lnTo>
                      <a:pt x="1177" y="712"/>
                    </a:lnTo>
                    <a:lnTo>
                      <a:pt x="1119" y="712"/>
                    </a:lnTo>
                    <a:lnTo>
                      <a:pt x="1110" y="708"/>
                    </a:lnTo>
                    <a:lnTo>
                      <a:pt x="1051" y="665"/>
                    </a:lnTo>
                    <a:lnTo>
                      <a:pt x="1067" y="656"/>
                    </a:lnTo>
                    <a:lnTo>
                      <a:pt x="932" y="997"/>
                    </a:lnTo>
                    <a:lnTo>
                      <a:pt x="928" y="1001"/>
                    </a:lnTo>
                    <a:lnTo>
                      <a:pt x="920" y="1005"/>
                    </a:lnTo>
                    <a:lnTo>
                      <a:pt x="913" y="1001"/>
                    </a:lnTo>
                    <a:lnTo>
                      <a:pt x="909" y="997"/>
                    </a:lnTo>
                    <a:lnTo>
                      <a:pt x="849" y="874"/>
                    </a:lnTo>
                    <a:lnTo>
                      <a:pt x="802" y="767"/>
                    </a:lnTo>
                    <a:lnTo>
                      <a:pt x="806" y="772"/>
                    </a:lnTo>
                    <a:lnTo>
                      <a:pt x="699" y="660"/>
                    </a:lnTo>
                    <a:lnTo>
                      <a:pt x="707" y="665"/>
                    </a:lnTo>
                    <a:lnTo>
                      <a:pt x="478" y="637"/>
                    </a:lnTo>
                    <a:lnTo>
                      <a:pt x="478" y="633"/>
                    </a:lnTo>
                    <a:lnTo>
                      <a:pt x="173" y="542"/>
                    </a:lnTo>
                    <a:lnTo>
                      <a:pt x="3" y="467"/>
                    </a:lnTo>
                    <a:lnTo>
                      <a:pt x="0" y="459"/>
                    </a:lnTo>
                    <a:lnTo>
                      <a:pt x="0" y="447"/>
                    </a:lnTo>
                    <a:lnTo>
                      <a:pt x="78" y="35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0" name="Freeform 286"/>
              <p:cNvSpPr>
                <a:spLocks/>
              </p:cNvSpPr>
              <p:nvPr/>
            </p:nvSpPr>
            <p:spPr bwMode="auto">
              <a:xfrm>
                <a:off x="3405" y="1302"/>
                <a:ext cx="326" cy="434"/>
              </a:xfrm>
              <a:custGeom>
                <a:avLst/>
                <a:gdLst>
                  <a:gd name="T0" fmla="*/ 407 w 1305"/>
                  <a:gd name="T1" fmla="*/ 0 h 1736"/>
                  <a:gd name="T2" fmla="*/ 364 w 1305"/>
                  <a:gd name="T3" fmla="*/ 107 h 1736"/>
                  <a:gd name="T4" fmla="*/ 407 w 1305"/>
                  <a:gd name="T5" fmla="*/ 139 h 1736"/>
                  <a:gd name="T6" fmla="*/ 274 w 1305"/>
                  <a:gd name="T7" fmla="*/ 214 h 1736"/>
                  <a:gd name="T8" fmla="*/ 225 w 1305"/>
                  <a:gd name="T9" fmla="*/ 427 h 1736"/>
                  <a:gd name="T10" fmla="*/ 197 w 1305"/>
                  <a:gd name="T11" fmla="*/ 277 h 1736"/>
                  <a:gd name="T12" fmla="*/ 28 w 1305"/>
                  <a:gd name="T13" fmla="*/ 384 h 1736"/>
                  <a:gd name="T14" fmla="*/ 0 w 1305"/>
                  <a:gd name="T15" fmla="*/ 474 h 1736"/>
                  <a:gd name="T16" fmla="*/ 0 w 1305"/>
                  <a:gd name="T17" fmla="*/ 661 h 1736"/>
                  <a:gd name="T18" fmla="*/ 0 w 1305"/>
                  <a:gd name="T19" fmla="*/ 875 h 1736"/>
                  <a:gd name="T20" fmla="*/ 28 w 1305"/>
                  <a:gd name="T21" fmla="*/ 997 h 1736"/>
                  <a:gd name="T22" fmla="*/ 167 w 1305"/>
                  <a:gd name="T23" fmla="*/ 1198 h 1736"/>
                  <a:gd name="T24" fmla="*/ 103 w 1305"/>
                  <a:gd name="T25" fmla="*/ 1428 h 1736"/>
                  <a:gd name="T26" fmla="*/ 28 w 1305"/>
                  <a:gd name="T27" fmla="*/ 1599 h 1736"/>
                  <a:gd name="T28" fmla="*/ 0 w 1305"/>
                  <a:gd name="T29" fmla="*/ 1736 h 1736"/>
                  <a:gd name="T30" fmla="*/ 681 w 1305"/>
                  <a:gd name="T31" fmla="*/ 1642 h 1736"/>
                  <a:gd name="T32" fmla="*/ 1108 w 1305"/>
                  <a:gd name="T33" fmla="*/ 1642 h 1736"/>
                  <a:gd name="T34" fmla="*/ 1108 w 1305"/>
                  <a:gd name="T35" fmla="*/ 1519 h 1736"/>
                  <a:gd name="T36" fmla="*/ 1166 w 1305"/>
                  <a:gd name="T37" fmla="*/ 1428 h 1736"/>
                  <a:gd name="T38" fmla="*/ 1242 w 1305"/>
                  <a:gd name="T39" fmla="*/ 1290 h 1736"/>
                  <a:gd name="T40" fmla="*/ 1305 w 1305"/>
                  <a:gd name="T41" fmla="*/ 1226 h 1736"/>
                  <a:gd name="T42" fmla="*/ 1305 w 1305"/>
                  <a:gd name="T43" fmla="*/ 1061 h 1736"/>
                  <a:gd name="T44" fmla="*/ 1242 w 1305"/>
                  <a:gd name="T45" fmla="*/ 768 h 1736"/>
                  <a:gd name="T46" fmla="*/ 1108 w 1305"/>
                  <a:gd name="T47" fmla="*/ 630 h 1736"/>
                  <a:gd name="T48" fmla="*/ 1016 w 1305"/>
                  <a:gd name="T49" fmla="*/ 736 h 1736"/>
                  <a:gd name="T50" fmla="*/ 878 w 1305"/>
                  <a:gd name="T51" fmla="*/ 859 h 1736"/>
                  <a:gd name="T52" fmla="*/ 771 w 1305"/>
                  <a:gd name="T53" fmla="*/ 768 h 1736"/>
                  <a:gd name="T54" fmla="*/ 878 w 1305"/>
                  <a:gd name="T55" fmla="*/ 677 h 1736"/>
                  <a:gd name="T56" fmla="*/ 969 w 1305"/>
                  <a:gd name="T57" fmla="*/ 474 h 1736"/>
                  <a:gd name="T58" fmla="*/ 910 w 1305"/>
                  <a:gd name="T59" fmla="*/ 352 h 1736"/>
                  <a:gd name="T60" fmla="*/ 878 w 1305"/>
                  <a:gd name="T61" fmla="*/ 214 h 1736"/>
                  <a:gd name="T62" fmla="*/ 835 w 1305"/>
                  <a:gd name="T63" fmla="*/ 107 h 1736"/>
                  <a:gd name="T64" fmla="*/ 637 w 1305"/>
                  <a:gd name="T65" fmla="*/ 45 h 1736"/>
                  <a:gd name="T66" fmla="*/ 482 w 1305"/>
                  <a:gd name="T67" fmla="*/ 0 h 1736"/>
                  <a:gd name="T68" fmla="*/ 407 w 1305"/>
                  <a:gd name="T69" fmla="*/ 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5" h="1736">
                    <a:moveTo>
                      <a:pt x="407" y="0"/>
                    </a:moveTo>
                    <a:lnTo>
                      <a:pt x="364" y="107"/>
                    </a:lnTo>
                    <a:lnTo>
                      <a:pt x="407" y="139"/>
                    </a:lnTo>
                    <a:lnTo>
                      <a:pt x="274" y="214"/>
                    </a:lnTo>
                    <a:lnTo>
                      <a:pt x="225" y="427"/>
                    </a:lnTo>
                    <a:lnTo>
                      <a:pt x="197" y="277"/>
                    </a:lnTo>
                    <a:lnTo>
                      <a:pt x="28" y="384"/>
                    </a:lnTo>
                    <a:lnTo>
                      <a:pt x="0" y="474"/>
                    </a:lnTo>
                    <a:lnTo>
                      <a:pt x="0" y="661"/>
                    </a:lnTo>
                    <a:lnTo>
                      <a:pt x="0" y="875"/>
                    </a:lnTo>
                    <a:lnTo>
                      <a:pt x="28" y="997"/>
                    </a:lnTo>
                    <a:lnTo>
                      <a:pt x="167" y="1198"/>
                    </a:lnTo>
                    <a:lnTo>
                      <a:pt x="103" y="1428"/>
                    </a:lnTo>
                    <a:lnTo>
                      <a:pt x="28" y="1599"/>
                    </a:lnTo>
                    <a:lnTo>
                      <a:pt x="0" y="1736"/>
                    </a:lnTo>
                    <a:lnTo>
                      <a:pt x="681" y="1642"/>
                    </a:lnTo>
                    <a:lnTo>
                      <a:pt x="1108" y="1642"/>
                    </a:lnTo>
                    <a:lnTo>
                      <a:pt x="1108" y="1519"/>
                    </a:lnTo>
                    <a:lnTo>
                      <a:pt x="1166" y="1428"/>
                    </a:lnTo>
                    <a:lnTo>
                      <a:pt x="1242" y="1290"/>
                    </a:lnTo>
                    <a:lnTo>
                      <a:pt x="1305" y="1226"/>
                    </a:lnTo>
                    <a:lnTo>
                      <a:pt x="1305" y="1061"/>
                    </a:lnTo>
                    <a:lnTo>
                      <a:pt x="1242" y="768"/>
                    </a:lnTo>
                    <a:lnTo>
                      <a:pt x="1108" y="630"/>
                    </a:lnTo>
                    <a:lnTo>
                      <a:pt x="1016" y="736"/>
                    </a:lnTo>
                    <a:lnTo>
                      <a:pt x="878" y="859"/>
                    </a:lnTo>
                    <a:lnTo>
                      <a:pt x="771" y="768"/>
                    </a:lnTo>
                    <a:lnTo>
                      <a:pt x="878" y="677"/>
                    </a:lnTo>
                    <a:lnTo>
                      <a:pt x="969" y="474"/>
                    </a:lnTo>
                    <a:lnTo>
                      <a:pt x="910" y="352"/>
                    </a:lnTo>
                    <a:lnTo>
                      <a:pt x="878" y="214"/>
                    </a:lnTo>
                    <a:lnTo>
                      <a:pt x="835" y="107"/>
                    </a:lnTo>
                    <a:lnTo>
                      <a:pt x="637" y="45"/>
                    </a:lnTo>
                    <a:lnTo>
                      <a:pt x="482" y="0"/>
                    </a:lnTo>
                    <a:lnTo>
                      <a:pt x="407"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1" name="Freeform 287"/>
              <p:cNvSpPr>
                <a:spLocks noEditPoints="1"/>
              </p:cNvSpPr>
              <p:nvPr/>
            </p:nvSpPr>
            <p:spPr bwMode="auto">
              <a:xfrm>
                <a:off x="3402" y="1299"/>
                <a:ext cx="332" cy="440"/>
              </a:xfrm>
              <a:custGeom>
                <a:avLst/>
                <a:gdLst>
                  <a:gd name="T0" fmla="*/ 382 w 1328"/>
                  <a:gd name="T1" fmla="*/ 122 h 1760"/>
                  <a:gd name="T2" fmla="*/ 431 w 1328"/>
                  <a:gd name="T3" fmla="*/ 150 h 1760"/>
                  <a:gd name="T4" fmla="*/ 296 w 1328"/>
                  <a:gd name="T5" fmla="*/ 229 h 1760"/>
                  <a:gd name="T6" fmla="*/ 236 w 1328"/>
                  <a:gd name="T7" fmla="*/ 451 h 1760"/>
                  <a:gd name="T8" fmla="*/ 197 w 1328"/>
                  <a:gd name="T9" fmla="*/ 288 h 1760"/>
                  <a:gd name="T10" fmla="*/ 51 w 1328"/>
                  <a:gd name="T11" fmla="*/ 399 h 1760"/>
                  <a:gd name="T12" fmla="*/ 23 w 1328"/>
                  <a:gd name="T13" fmla="*/ 672 h 1760"/>
                  <a:gd name="T14" fmla="*/ 51 w 1328"/>
                  <a:gd name="T15" fmla="*/ 1004 h 1760"/>
                  <a:gd name="T16" fmla="*/ 189 w 1328"/>
                  <a:gd name="T17" fmla="*/ 1209 h 1760"/>
                  <a:gd name="T18" fmla="*/ 51 w 1328"/>
                  <a:gd name="T19" fmla="*/ 1610 h 1760"/>
                  <a:gd name="T20" fmla="*/ 692 w 1328"/>
                  <a:gd name="T21" fmla="*/ 1640 h 1760"/>
                  <a:gd name="T22" fmla="*/ 1106 w 1328"/>
                  <a:gd name="T23" fmla="*/ 1530 h 1760"/>
                  <a:gd name="T24" fmla="*/ 1245 w 1328"/>
                  <a:gd name="T25" fmla="*/ 1297 h 1760"/>
                  <a:gd name="T26" fmla="*/ 1305 w 1328"/>
                  <a:gd name="T27" fmla="*/ 1237 h 1760"/>
                  <a:gd name="T28" fmla="*/ 1245 w 1328"/>
                  <a:gd name="T29" fmla="*/ 787 h 1760"/>
                  <a:gd name="T30" fmla="*/ 1035 w 1328"/>
                  <a:gd name="T31" fmla="*/ 755 h 1760"/>
                  <a:gd name="T32" fmla="*/ 881 w 1328"/>
                  <a:gd name="T33" fmla="*/ 877 h 1760"/>
                  <a:gd name="T34" fmla="*/ 774 w 1328"/>
                  <a:gd name="T35" fmla="*/ 770 h 1760"/>
                  <a:gd name="T36" fmla="*/ 968 w 1328"/>
                  <a:gd name="T37" fmla="*/ 482 h 1760"/>
                  <a:gd name="T38" fmla="*/ 877 w 1328"/>
                  <a:gd name="T39" fmla="*/ 229 h 1760"/>
                  <a:gd name="T40" fmla="*/ 645 w 1328"/>
                  <a:gd name="T41" fmla="*/ 67 h 1760"/>
                  <a:gd name="T42" fmla="*/ 418 w 1328"/>
                  <a:gd name="T43" fmla="*/ 24 h 1760"/>
                  <a:gd name="T44" fmla="*/ 652 w 1328"/>
                  <a:gd name="T45" fmla="*/ 43 h 1760"/>
                  <a:gd name="T46" fmla="*/ 901 w 1328"/>
                  <a:gd name="T47" fmla="*/ 221 h 1760"/>
                  <a:gd name="T48" fmla="*/ 992 w 1328"/>
                  <a:gd name="T49" fmla="*/ 491 h 1760"/>
                  <a:gd name="T50" fmla="*/ 791 w 1328"/>
                  <a:gd name="T51" fmla="*/ 787 h 1760"/>
                  <a:gd name="T52" fmla="*/ 881 w 1328"/>
                  <a:gd name="T53" fmla="*/ 862 h 1760"/>
                  <a:gd name="T54" fmla="*/ 1119 w 1328"/>
                  <a:gd name="T55" fmla="*/ 628 h 1760"/>
                  <a:gd name="T56" fmla="*/ 1265 w 1328"/>
                  <a:gd name="T57" fmla="*/ 774 h 1760"/>
                  <a:gd name="T58" fmla="*/ 1328 w 1328"/>
                  <a:gd name="T59" fmla="*/ 1237 h 1760"/>
                  <a:gd name="T60" fmla="*/ 1265 w 1328"/>
                  <a:gd name="T61" fmla="*/ 1305 h 1760"/>
                  <a:gd name="T62" fmla="*/ 1130 w 1328"/>
                  <a:gd name="T63" fmla="*/ 1530 h 1760"/>
                  <a:gd name="T64" fmla="*/ 1119 w 1328"/>
                  <a:gd name="T65" fmla="*/ 1665 h 1760"/>
                  <a:gd name="T66" fmla="*/ 0 w 1328"/>
                  <a:gd name="T67" fmla="*/ 1756 h 1760"/>
                  <a:gd name="T68" fmla="*/ 31 w 1328"/>
                  <a:gd name="T69" fmla="*/ 1601 h 1760"/>
                  <a:gd name="T70" fmla="*/ 165 w 1328"/>
                  <a:gd name="T71" fmla="*/ 1214 h 1760"/>
                  <a:gd name="T72" fmla="*/ 0 w 1328"/>
                  <a:gd name="T73" fmla="*/ 890 h 1760"/>
                  <a:gd name="T74" fmla="*/ 0 w 1328"/>
                  <a:gd name="T75" fmla="*/ 485 h 1760"/>
                  <a:gd name="T76" fmla="*/ 35 w 1328"/>
                  <a:gd name="T77" fmla="*/ 384 h 1760"/>
                  <a:gd name="T78" fmla="*/ 217 w 1328"/>
                  <a:gd name="T79" fmla="*/ 285 h 1760"/>
                  <a:gd name="T80" fmla="*/ 272 w 1328"/>
                  <a:gd name="T81" fmla="*/ 221 h 1760"/>
                  <a:gd name="T82" fmla="*/ 414 w 1328"/>
                  <a:gd name="T83" fmla="*/ 157 h 1760"/>
                  <a:gd name="T84" fmla="*/ 363 w 1328"/>
                  <a:gd name="T85" fmla="*/ 114 h 1760"/>
                  <a:gd name="T86" fmla="*/ 418 w 1328"/>
                  <a:gd name="T87" fmla="*/ 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760">
                    <a:moveTo>
                      <a:pt x="418" y="24"/>
                    </a:moveTo>
                    <a:lnTo>
                      <a:pt x="431" y="15"/>
                    </a:lnTo>
                    <a:lnTo>
                      <a:pt x="382" y="122"/>
                    </a:lnTo>
                    <a:lnTo>
                      <a:pt x="379" y="106"/>
                    </a:lnTo>
                    <a:lnTo>
                      <a:pt x="426" y="138"/>
                    </a:lnTo>
                    <a:lnTo>
                      <a:pt x="431" y="150"/>
                    </a:lnTo>
                    <a:lnTo>
                      <a:pt x="426" y="157"/>
                    </a:lnTo>
                    <a:lnTo>
                      <a:pt x="288" y="237"/>
                    </a:lnTo>
                    <a:lnTo>
                      <a:pt x="296" y="229"/>
                    </a:lnTo>
                    <a:lnTo>
                      <a:pt x="249" y="442"/>
                    </a:lnTo>
                    <a:lnTo>
                      <a:pt x="244" y="451"/>
                    </a:lnTo>
                    <a:lnTo>
                      <a:pt x="236" y="451"/>
                    </a:lnTo>
                    <a:lnTo>
                      <a:pt x="229" y="451"/>
                    </a:lnTo>
                    <a:lnTo>
                      <a:pt x="225" y="442"/>
                    </a:lnTo>
                    <a:lnTo>
                      <a:pt x="197" y="288"/>
                    </a:lnTo>
                    <a:lnTo>
                      <a:pt x="213" y="296"/>
                    </a:lnTo>
                    <a:lnTo>
                      <a:pt x="47" y="403"/>
                    </a:lnTo>
                    <a:lnTo>
                      <a:pt x="51" y="399"/>
                    </a:lnTo>
                    <a:lnTo>
                      <a:pt x="19" y="491"/>
                    </a:lnTo>
                    <a:lnTo>
                      <a:pt x="23" y="485"/>
                    </a:lnTo>
                    <a:lnTo>
                      <a:pt x="23" y="672"/>
                    </a:lnTo>
                    <a:lnTo>
                      <a:pt x="23" y="886"/>
                    </a:lnTo>
                    <a:lnTo>
                      <a:pt x="23" y="881"/>
                    </a:lnTo>
                    <a:lnTo>
                      <a:pt x="51" y="1004"/>
                    </a:lnTo>
                    <a:lnTo>
                      <a:pt x="51" y="1001"/>
                    </a:lnTo>
                    <a:lnTo>
                      <a:pt x="185" y="1202"/>
                    </a:lnTo>
                    <a:lnTo>
                      <a:pt x="189" y="1209"/>
                    </a:lnTo>
                    <a:lnTo>
                      <a:pt x="126" y="1443"/>
                    </a:lnTo>
                    <a:lnTo>
                      <a:pt x="51" y="1614"/>
                    </a:lnTo>
                    <a:lnTo>
                      <a:pt x="51" y="1610"/>
                    </a:lnTo>
                    <a:lnTo>
                      <a:pt x="23" y="1747"/>
                    </a:lnTo>
                    <a:lnTo>
                      <a:pt x="7" y="1736"/>
                    </a:lnTo>
                    <a:lnTo>
                      <a:pt x="692" y="1640"/>
                    </a:lnTo>
                    <a:lnTo>
                      <a:pt x="1119" y="1640"/>
                    </a:lnTo>
                    <a:lnTo>
                      <a:pt x="1106" y="1653"/>
                    </a:lnTo>
                    <a:lnTo>
                      <a:pt x="1106" y="1530"/>
                    </a:lnTo>
                    <a:lnTo>
                      <a:pt x="1106" y="1526"/>
                    </a:lnTo>
                    <a:lnTo>
                      <a:pt x="1170" y="1432"/>
                    </a:lnTo>
                    <a:lnTo>
                      <a:pt x="1245" y="1297"/>
                    </a:lnTo>
                    <a:lnTo>
                      <a:pt x="1245" y="1293"/>
                    </a:lnTo>
                    <a:lnTo>
                      <a:pt x="1305" y="1230"/>
                    </a:lnTo>
                    <a:lnTo>
                      <a:pt x="1305" y="1237"/>
                    </a:lnTo>
                    <a:lnTo>
                      <a:pt x="1305" y="1072"/>
                    </a:lnTo>
                    <a:lnTo>
                      <a:pt x="1241" y="779"/>
                    </a:lnTo>
                    <a:lnTo>
                      <a:pt x="1245" y="787"/>
                    </a:lnTo>
                    <a:lnTo>
                      <a:pt x="1110" y="648"/>
                    </a:lnTo>
                    <a:lnTo>
                      <a:pt x="1127" y="648"/>
                    </a:lnTo>
                    <a:lnTo>
                      <a:pt x="1035" y="755"/>
                    </a:lnTo>
                    <a:lnTo>
                      <a:pt x="896" y="877"/>
                    </a:lnTo>
                    <a:lnTo>
                      <a:pt x="889" y="881"/>
                    </a:lnTo>
                    <a:lnTo>
                      <a:pt x="881" y="877"/>
                    </a:lnTo>
                    <a:lnTo>
                      <a:pt x="774" y="787"/>
                    </a:lnTo>
                    <a:lnTo>
                      <a:pt x="770" y="779"/>
                    </a:lnTo>
                    <a:lnTo>
                      <a:pt x="774" y="770"/>
                    </a:lnTo>
                    <a:lnTo>
                      <a:pt x="881" y="676"/>
                    </a:lnTo>
                    <a:lnTo>
                      <a:pt x="877" y="680"/>
                    </a:lnTo>
                    <a:lnTo>
                      <a:pt x="968" y="482"/>
                    </a:lnTo>
                    <a:lnTo>
                      <a:pt x="973" y="491"/>
                    </a:lnTo>
                    <a:lnTo>
                      <a:pt x="909" y="367"/>
                    </a:lnTo>
                    <a:lnTo>
                      <a:pt x="877" y="229"/>
                    </a:lnTo>
                    <a:lnTo>
                      <a:pt x="834" y="122"/>
                    </a:lnTo>
                    <a:lnTo>
                      <a:pt x="842" y="131"/>
                    </a:lnTo>
                    <a:lnTo>
                      <a:pt x="645" y="67"/>
                    </a:lnTo>
                    <a:lnTo>
                      <a:pt x="493" y="20"/>
                    </a:lnTo>
                    <a:lnTo>
                      <a:pt x="493" y="24"/>
                    </a:lnTo>
                    <a:lnTo>
                      <a:pt x="418" y="24"/>
                    </a:lnTo>
                    <a:close/>
                    <a:moveTo>
                      <a:pt x="493" y="0"/>
                    </a:moveTo>
                    <a:lnTo>
                      <a:pt x="497" y="0"/>
                    </a:lnTo>
                    <a:lnTo>
                      <a:pt x="652" y="43"/>
                    </a:lnTo>
                    <a:lnTo>
                      <a:pt x="849" y="106"/>
                    </a:lnTo>
                    <a:lnTo>
                      <a:pt x="853" y="114"/>
                    </a:lnTo>
                    <a:lnTo>
                      <a:pt x="901" y="221"/>
                    </a:lnTo>
                    <a:lnTo>
                      <a:pt x="932" y="360"/>
                    </a:lnTo>
                    <a:lnTo>
                      <a:pt x="992" y="482"/>
                    </a:lnTo>
                    <a:lnTo>
                      <a:pt x="992" y="491"/>
                    </a:lnTo>
                    <a:lnTo>
                      <a:pt x="901" y="692"/>
                    </a:lnTo>
                    <a:lnTo>
                      <a:pt x="896" y="695"/>
                    </a:lnTo>
                    <a:lnTo>
                      <a:pt x="791" y="787"/>
                    </a:lnTo>
                    <a:lnTo>
                      <a:pt x="791" y="770"/>
                    </a:lnTo>
                    <a:lnTo>
                      <a:pt x="896" y="862"/>
                    </a:lnTo>
                    <a:lnTo>
                      <a:pt x="881" y="862"/>
                    </a:lnTo>
                    <a:lnTo>
                      <a:pt x="1016" y="739"/>
                    </a:lnTo>
                    <a:lnTo>
                      <a:pt x="1106" y="633"/>
                    </a:lnTo>
                    <a:lnTo>
                      <a:pt x="1119" y="628"/>
                    </a:lnTo>
                    <a:lnTo>
                      <a:pt x="1127" y="633"/>
                    </a:lnTo>
                    <a:lnTo>
                      <a:pt x="1261" y="770"/>
                    </a:lnTo>
                    <a:lnTo>
                      <a:pt x="1265" y="774"/>
                    </a:lnTo>
                    <a:lnTo>
                      <a:pt x="1328" y="1068"/>
                    </a:lnTo>
                    <a:lnTo>
                      <a:pt x="1328" y="1072"/>
                    </a:lnTo>
                    <a:lnTo>
                      <a:pt x="1328" y="1237"/>
                    </a:lnTo>
                    <a:lnTo>
                      <a:pt x="1324" y="1250"/>
                    </a:lnTo>
                    <a:lnTo>
                      <a:pt x="1261" y="1308"/>
                    </a:lnTo>
                    <a:lnTo>
                      <a:pt x="1265" y="1305"/>
                    </a:lnTo>
                    <a:lnTo>
                      <a:pt x="1190" y="1447"/>
                    </a:lnTo>
                    <a:lnTo>
                      <a:pt x="1127" y="1539"/>
                    </a:lnTo>
                    <a:lnTo>
                      <a:pt x="1130" y="1530"/>
                    </a:lnTo>
                    <a:lnTo>
                      <a:pt x="1130" y="1653"/>
                    </a:lnTo>
                    <a:lnTo>
                      <a:pt x="1127" y="1661"/>
                    </a:lnTo>
                    <a:lnTo>
                      <a:pt x="1119" y="1665"/>
                    </a:lnTo>
                    <a:lnTo>
                      <a:pt x="695" y="1665"/>
                    </a:lnTo>
                    <a:lnTo>
                      <a:pt x="11" y="1760"/>
                    </a:lnTo>
                    <a:lnTo>
                      <a:pt x="0" y="1756"/>
                    </a:lnTo>
                    <a:lnTo>
                      <a:pt x="0" y="1743"/>
                    </a:lnTo>
                    <a:lnTo>
                      <a:pt x="26" y="1605"/>
                    </a:lnTo>
                    <a:lnTo>
                      <a:pt x="31" y="1601"/>
                    </a:lnTo>
                    <a:lnTo>
                      <a:pt x="106" y="1436"/>
                    </a:lnTo>
                    <a:lnTo>
                      <a:pt x="165" y="1205"/>
                    </a:lnTo>
                    <a:lnTo>
                      <a:pt x="165" y="1214"/>
                    </a:lnTo>
                    <a:lnTo>
                      <a:pt x="31" y="1016"/>
                    </a:lnTo>
                    <a:lnTo>
                      <a:pt x="26" y="1012"/>
                    </a:lnTo>
                    <a:lnTo>
                      <a:pt x="0" y="890"/>
                    </a:lnTo>
                    <a:lnTo>
                      <a:pt x="0" y="886"/>
                    </a:lnTo>
                    <a:lnTo>
                      <a:pt x="0" y="672"/>
                    </a:lnTo>
                    <a:lnTo>
                      <a:pt x="0" y="485"/>
                    </a:lnTo>
                    <a:lnTo>
                      <a:pt x="0" y="482"/>
                    </a:lnTo>
                    <a:lnTo>
                      <a:pt x="26" y="391"/>
                    </a:lnTo>
                    <a:lnTo>
                      <a:pt x="35" y="384"/>
                    </a:lnTo>
                    <a:lnTo>
                      <a:pt x="201" y="277"/>
                    </a:lnTo>
                    <a:lnTo>
                      <a:pt x="213" y="277"/>
                    </a:lnTo>
                    <a:lnTo>
                      <a:pt x="217" y="285"/>
                    </a:lnTo>
                    <a:lnTo>
                      <a:pt x="249" y="438"/>
                    </a:lnTo>
                    <a:lnTo>
                      <a:pt x="225" y="438"/>
                    </a:lnTo>
                    <a:lnTo>
                      <a:pt x="272" y="221"/>
                    </a:lnTo>
                    <a:lnTo>
                      <a:pt x="276" y="213"/>
                    </a:lnTo>
                    <a:lnTo>
                      <a:pt x="414" y="138"/>
                    </a:lnTo>
                    <a:lnTo>
                      <a:pt x="414" y="157"/>
                    </a:lnTo>
                    <a:lnTo>
                      <a:pt x="367" y="127"/>
                    </a:lnTo>
                    <a:lnTo>
                      <a:pt x="363" y="122"/>
                    </a:lnTo>
                    <a:lnTo>
                      <a:pt x="363" y="114"/>
                    </a:lnTo>
                    <a:lnTo>
                      <a:pt x="407" y="3"/>
                    </a:lnTo>
                    <a:lnTo>
                      <a:pt x="414" y="0"/>
                    </a:lnTo>
                    <a:lnTo>
                      <a:pt x="418" y="0"/>
                    </a:lnTo>
                    <a:lnTo>
                      <a:pt x="4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2" name="Freeform 288"/>
              <p:cNvSpPr>
                <a:spLocks/>
              </p:cNvSpPr>
              <p:nvPr/>
            </p:nvSpPr>
            <p:spPr bwMode="auto">
              <a:xfrm>
                <a:off x="3404" y="1303"/>
                <a:ext cx="324" cy="433"/>
              </a:xfrm>
              <a:custGeom>
                <a:avLst/>
                <a:gdLst>
                  <a:gd name="T0" fmla="*/ 424 w 1298"/>
                  <a:gd name="T1" fmla="*/ 0 h 1732"/>
                  <a:gd name="T2" fmla="*/ 372 w 1298"/>
                  <a:gd name="T3" fmla="*/ 91 h 1732"/>
                  <a:gd name="T4" fmla="*/ 424 w 1298"/>
                  <a:gd name="T5" fmla="*/ 135 h 1732"/>
                  <a:gd name="T6" fmla="*/ 281 w 1298"/>
                  <a:gd name="T7" fmla="*/ 222 h 1732"/>
                  <a:gd name="T8" fmla="*/ 242 w 1298"/>
                  <a:gd name="T9" fmla="*/ 427 h 1732"/>
                  <a:gd name="T10" fmla="*/ 229 w 1298"/>
                  <a:gd name="T11" fmla="*/ 436 h 1732"/>
                  <a:gd name="T12" fmla="*/ 218 w 1298"/>
                  <a:gd name="T13" fmla="*/ 427 h 1732"/>
                  <a:gd name="T14" fmla="*/ 206 w 1298"/>
                  <a:gd name="T15" fmla="*/ 281 h 1732"/>
                  <a:gd name="T16" fmla="*/ 44 w 1298"/>
                  <a:gd name="T17" fmla="*/ 384 h 1732"/>
                  <a:gd name="T18" fmla="*/ 16 w 1298"/>
                  <a:gd name="T19" fmla="*/ 470 h 1732"/>
                  <a:gd name="T20" fmla="*/ 16 w 1298"/>
                  <a:gd name="T21" fmla="*/ 871 h 1732"/>
                  <a:gd name="T22" fmla="*/ 44 w 1298"/>
                  <a:gd name="T23" fmla="*/ 989 h 1732"/>
                  <a:gd name="T24" fmla="*/ 178 w 1298"/>
                  <a:gd name="T25" fmla="*/ 1187 h 1732"/>
                  <a:gd name="T26" fmla="*/ 119 w 1298"/>
                  <a:gd name="T27" fmla="*/ 1428 h 1732"/>
                  <a:gd name="T28" fmla="*/ 44 w 1298"/>
                  <a:gd name="T29" fmla="*/ 1599 h 1732"/>
                  <a:gd name="T30" fmla="*/ 16 w 1298"/>
                  <a:gd name="T31" fmla="*/ 1732 h 1732"/>
                  <a:gd name="T32" fmla="*/ 685 w 1298"/>
                  <a:gd name="T33" fmla="*/ 1625 h 1732"/>
                  <a:gd name="T34" fmla="*/ 1099 w 1298"/>
                  <a:gd name="T35" fmla="*/ 1638 h 1732"/>
                  <a:gd name="T36" fmla="*/ 1099 w 1298"/>
                  <a:gd name="T37" fmla="*/ 1511 h 1732"/>
                  <a:gd name="T38" fmla="*/ 1238 w 1298"/>
                  <a:gd name="T39" fmla="*/ 1282 h 1732"/>
                  <a:gd name="T40" fmla="*/ 1298 w 1298"/>
                  <a:gd name="T41" fmla="*/ 1215 h 1732"/>
                  <a:gd name="T42" fmla="*/ 1298 w 1298"/>
                  <a:gd name="T43" fmla="*/ 1057 h 1732"/>
                  <a:gd name="T44" fmla="*/ 1234 w 1298"/>
                  <a:gd name="T45" fmla="*/ 764 h 1732"/>
                  <a:gd name="T46" fmla="*/ 1103 w 1298"/>
                  <a:gd name="T47" fmla="*/ 633 h 1732"/>
                  <a:gd name="T48" fmla="*/ 1028 w 1298"/>
                  <a:gd name="T49" fmla="*/ 740 h 1732"/>
                  <a:gd name="T50" fmla="*/ 882 w 1298"/>
                  <a:gd name="T51" fmla="*/ 866 h 1732"/>
                  <a:gd name="T52" fmla="*/ 767 w 1298"/>
                  <a:gd name="T53" fmla="*/ 772 h 1732"/>
                  <a:gd name="T54" fmla="*/ 767 w 1298"/>
                  <a:gd name="T55" fmla="*/ 755 h 1732"/>
                  <a:gd name="T56" fmla="*/ 870 w 1298"/>
                  <a:gd name="T57" fmla="*/ 665 h 1732"/>
                  <a:gd name="T58" fmla="*/ 966 w 1298"/>
                  <a:gd name="T59" fmla="*/ 476 h 1732"/>
                  <a:gd name="T60" fmla="*/ 902 w 1298"/>
                  <a:gd name="T61" fmla="*/ 352 h 1732"/>
                  <a:gd name="T62" fmla="*/ 870 w 1298"/>
                  <a:gd name="T63" fmla="*/ 214 h 1732"/>
                  <a:gd name="T64" fmla="*/ 835 w 1298"/>
                  <a:gd name="T65" fmla="*/ 116 h 1732"/>
                  <a:gd name="T66" fmla="*/ 486 w 1298"/>
                  <a:gd name="T67" fmla="*/ 5 h 1732"/>
                  <a:gd name="T68" fmla="*/ 411 w 1298"/>
                  <a:gd name="T69" fmla="*/ 9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8" h="1732">
                    <a:moveTo>
                      <a:pt x="411" y="9"/>
                    </a:moveTo>
                    <a:lnTo>
                      <a:pt x="424" y="0"/>
                    </a:lnTo>
                    <a:lnTo>
                      <a:pt x="375" y="107"/>
                    </a:lnTo>
                    <a:lnTo>
                      <a:pt x="372" y="91"/>
                    </a:lnTo>
                    <a:lnTo>
                      <a:pt x="419" y="123"/>
                    </a:lnTo>
                    <a:lnTo>
                      <a:pt x="424" y="135"/>
                    </a:lnTo>
                    <a:lnTo>
                      <a:pt x="419" y="142"/>
                    </a:lnTo>
                    <a:lnTo>
                      <a:pt x="281" y="222"/>
                    </a:lnTo>
                    <a:lnTo>
                      <a:pt x="289" y="214"/>
                    </a:lnTo>
                    <a:lnTo>
                      <a:pt x="242" y="427"/>
                    </a:lnTo>
                    <a:lnTo>
                      <a:pt x="237" y="436"/>
                    </a:lnTo>
                    <a:lnTo>
                      <a:pt x="229" y="436"/>
                    </a:lnTo>
                    <a:lnTo>
                      <a:pt x="222" y="436"/>
                    </a:lnTo>
                    <a:lnTo>
                      <a:pt x="218" y="427"/>
                    </a:lnTo>
                    <a:lnTo>
                      <a:pt x="190" y="273"/>
                    </a:lnTo>
                    <a:lnTo>
                      <a:pt x="206" y="281"/>
                    </a:lnTo>
                    <a:lnTo>
                      <a:pt x="40" y="388"/>
                    </a:lnTo>
                    <a:lnTo>
                      <a:pt x="44" y="384"/>
                    </a:lnTo>
                    <a:lnTo>
                      <a:pt x="12" y="476"/>
                    </a:lnTo>
                    <a:lnTo>
                      <a:pt x="16" y="470"/>
                    </a:lnTo>
                    <a:lnTo>
                      <a:pt x="16" y="657"/>
                    </a:lnTo>
                    <a:lnTo>
                      <a:pt x="16" y="871"/>
                    </a:lnTo>
                    <a:lnTo>
                      <a:pt x="16" y="866"/>
                    </a:lnTo>
                    <a:lnTo>
                      <a:pt x="44" y="989"/>
                    </a:lnTo>
                    <a:lnTo>
                      <a:pt x="44" y="986"/>
                    </a:lnTo>
                    <a:lnTo>
                      <a:pt x="178" y="1187"/>
                    </a:lnTo>
                    <a:lnTo>
                      <a:pt x="182" y="1194"/>
                    </a:lnTo>
                    <a:lnTo>
                      <a:pt x="119" y="1428"/>
                    </a:lnTo>
                    <a:lnTo>
                      <a:pt x="119" y="1428"/>
                    </a:lnTo>
                    <a:lnTo>
                      <a:pt x="44" y="1599"/>
                    </a:lnTo>
                    <a:lnTo>
                      <a:pt x="44" y="1595"/>
                    </a:lnTo>
                    <a:lnTo>
                      <a:pt x="16" y="1732"/>
                    </a:lnTo>
                    <a:lnTo>
                      <a:pt x="0" y="1721"/>
                    </a:lnTo>
                    <a:lnTo>
                      <a:pt x="685" y="1625"/>
                    </a:lnTo>
                    <a:lnTo>
                      <a:pt x="1112" y="1625"/>
                    </a:lnTo>
                    <a:lnTo>
                      <a:pt x="1099" y="1638"/>
                    </a:lnTo>
                    <a:lnTo>
                      <a:pt x="1099" y="1515"/>
                    </a:lnTo>
                    <a:lnTo>
                      <a:pt x="1099" y="1511"/>
                    </a:lnTo>
                    <a:lnTo>
                      <a:pt x="1163" y="1417"/>
                    </a:lnTo>
                    <a:lnTo>
                      <a:pt x="1238" y="1282"/>
                    </a:lnTo>
                    <a:lnTo>
                      <a:pt x="1238" y="1278"/>
                    </a:lnTo>
                    <a:lnTo>
                      <a:pt x="1298" y="1215"/>
                    </a:lnTo>
                    <a:lnTo>
                      <a:pt x="1298" y="1222"/>
                    </a:lnTo>
                    <a:lnTo>
                      <a:pt x="1298" y="1057"/>
                    </a:lnTo>
                    <a:lnTo>
                      <a:pt x="1298" y="1057"/>
                    </a:lnTo>
                    <a:lnTo>
                      <a:pt x="1234" y="764"/>
                    </a:lnTo>
                    <a:lnTo>
                      <a:pt x="1238" y="772"/>
                    </a:lnTo>
                    <a:lnTo>
                      <a:pt x="1103" y="633"/>
                    </a:lnTo>
                    <a:lnTo>
                      <a:pt x="1120" y="633"/>
                    </a:lnTo>
                    <a:lnTo>
                      <a:pt x="1028" y="740"/>
                    </a:lnTo>
                    <a:lnTo>
                      <a:pt x="889" y="862"/>
                    </a:lnTo>
                    <a:lnTo>
                      <a:pt x="882" y="866"/>
                    </a:lnTo>
                    <a:lnTo>
                      <a:pt x="874" y="862"/>
                    </a:lnTo>
                    <a:lnTo>
                      <a:pt x="767" y="772"/>
                    </a:lnTo>
                    <a:lnTo>
                      <a:pt x="763" y="764"/>
                    </a:lnTo>
                    <a:lnTo>
                      <a:pt x="767" y="755"/>
                    </a:lnTo>
                    <a:lnTo>
                      <a:pt x="874" y="661"/>
                    </a:lnTo>
                    <a:lnTo>
                      <a:pt x="870" y="665"/>
                    </a:lnTo>
                    <a:lnTo>
                      <a:pt x="961" y="467"/>
                    </a:lnTo>
                    <a:lnTo>
                      <a:pt x="966" y="476"/>
                    </a:lnTo>
                    <a:lnTo>
                      <a:pt x="902" y="352"/>
                    </a:lnTo>
                    <a:lnTo>
                      <a:pt x="902" y="352"/>
                    </a:lnTo>
                    <a:lnTo>
                      <a:pt x="870" y="214"/>
                    </a:lnTo>
                    <a:lnTo>
                      <a:pt x="870" y="214"/>
                    </a:lnTo>
                    <a:lnTo>
                      <a:pt x="827" y="107"/>
                    </a:lnTo>
                    <a:lnTo>
                      <a:pt x="835" y="116"/>
                    </a:lnTo>
                    <a:lnTo>
                      <a:pt x="638" y="52"/>
                    </a:lnTo>
                    <a:lnTo>
                      <a:pt x="486" y="5"/>
                    </a:lnTo>
                    <a:lnTo>
                      <a:pt x="486" y="9"/>
                    </a:lnTo>
                    <a:lnTo>
                      <a:pt x="411" y="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3" name="Freeform 289"/>
              <p:cNvSpPr>
                <a:spLocks/>
              </p:cNvSpPr>
              <p:nvPr/>
            </p:nvSpPr>
            <p:spPr bwMode="auto">
              <a:xfrm>
                <a:off x="3402" y="1299"/>
                <a:ext cx="332" cy="440"/>
              </a:xfrm>
              <a:custGeom>
                <a:avLst/>
                <a:gdLst>
                  <a:gd name="T0" fmla="*/ 497 w 1328"/>
                  <a:gd name="T1" fmla="*/ 0 h 1760"/>
                  <a:gd name="T2" fmla="*/ 849 w 1328"/>
                  <a:gd name="T3" fmla="*/ 106 h 1760"/>
                  <a:gd name="T4" fmla="*/ 901 w 1328"/>
                  <a:gd name="T5" fmla="*/ 221 h 1760"/>
                  <a:gd name="T6" fmla="*/ 932 w 1328"/>
                  <a:gd name="T7" fmla="*/ 360 h 1760"/>
                  <a:gd name="T8" fmla="*/ 992 w 1328"/>
                  <a:gd name="T9" fmla="*/ 482 h 1760"/>
                  <a:gd name="T10" fmla="*/ 901 w 1328"/>
                  <a:gd name="T11" fmla="*/ 692 h 1760"/>
                  <a:gd name="T12" fmla="*/ 791 w 1328"/>
                  <a:gd name="T13" fmla="*/ 787 h 1760"/>
                  <a:gd name="T14" fmla="*/ 896 w 1328"/>
                  <a:gd name="T15" fmla="*/ 862 h 1760"/>
                  <a:gd name="T16" fmla="*/ 1016 w 1328"/>
                  <a:gd name="T17" fmla="*/ 739 h 1760"/>
                  <a:gd name="T18" fmla="*/ 1119 w 1328"/>
                  <a:gd name="T19" fmla="*/ 628 h 1760"/>
                  <a:gd name="T20" fmla="*/ 1261 w 1328"/>
                  <a:gd name="T21" fmla="*/ 770 h 1760"/>
                  <a:gd name="T22" fmla="*/ 1328 w 1328"/>
                  <a:gd name="T23" fmla="*/ 1068 h 1760"/>
                  <a:gd name="T24" fmla="*/ 1328 w 1328"/>
                  <a:gd name="T25" fmla="*/ 1237 h 1760"/>
                  <a:gd name="T26" fmla="*/ 1261 w 1328"/>
                  <a:gd name="T27" fmla="*/ 1308 h 1760"/>
                  <a:gd name="T28" fmla="*/ 1190 w 1328"/>
                  <a:gd name="T29" fmla="*/ 1447 h 1760"/>
                  <a:gd name="T30" fmla="*/ 1130 w 1328"/>
                  <a:gd name="T31" fmla="*/ 1530 h 1760"/>
                  <a:gd name="T32" fmla="*/ 1127 w 1328"/>
                  <a:gd name="T33" fmla="*/ 1661 h 1760"/>
                  <a:gd name="T34" fmla="*/ 695 w 1328"/>
                  <a:gd name="T35" fmla="*/ 1665 h 1760"/>
                  <a:gd name="T36" fmla="*/ 0 w 1328"/>
                  <a:gd name="T37" fmla="*/ 1756 h 1760"/>
                  <a:gd name="T38" fmla="*/ 26 w 1328"/>
                  <a:gd name="T39" fmla="*/ 1605 h 1760"/>
                  <a:gd name="T40" fmla="*/ 106 w 1328"/>
                  <a:gd name="T41" fmla="*/ 1436 h 1760"/>
                  <a:gd name="T42" fmla="*/ 165 w 1328"/>
                  <a:gd name="T43" fmla="*/ 1205 h 1760"/>
                  <a:gd name="T44" fmla="*/ 31 w 1328"/>
                  <a:gd name="T45" fmla="*/ 1016 h 1760"/>
                  <a:gd name="T46" fmla="*/ 0 w 1328"/>
                  <a:gd name="T47" fmla="*/ 890 h 1760"/>
                  <a:gd name="T48" fmla="*/ 0 w 1328"/>
                  <a:gd name="T49" fmla="*/ 672 h 1760"/>
                  <a:gd name="T50" fmla="*/ 0 w 1328"/>
                  <a:gd name="T51" fmla="*/ 482 h 1760"/>
                  <a:gd name="T52" fmla="*/ 35 w 1328"/>
                  <a:gd name="T53" fmla="*/ 384 h 1760"/>
                  <a:gd name="T54" fmla="*/ 213 w 1328"/>
                  <a:gd name="T55" fmla="*/ 277 h 1760"/>
                  <a:gd name="T56" fmla="*/ 249 w 1328"/>
                  <a:gd name="T57" fmla="*/ 438 h 1760"/>
                  <a:gd name="T58" fmla="*/ 272 w 1328"/>
                  <a:gd name="T59" fmla="*/ 221 h 1760"/>
                  <a:gd name="T60" fmla="*/ 414 w 1328"/>
                  <a:gd name="T61" fmla="*/ 138 h 1760"/>
                  <a:gd name="T62" fmla="*/ 367 w 1328"/>
                  <a:gd name="T63" fmla="*/ 127 h 1760"/>
                  <a:gd name="T64" fmla="*/ 363 w 1328"/>
                  <a:gd name="T65" fmla="*/ 114 h 1760"/>
                  <a:gd name="T66" fmla="*/ 414 w 1328"/>
                  <a:gd name="T67" fmla="*/ 0 h 1760"/>
                  <a:gd name="T68" fmla="*/ 493 w 1328"/>
                  <a:gd name="T69" fmla="*/ 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8" h="1760">
                    <a:moveTo>
                      <a:pt x="493" y="0"/>
                    </a:moveTo>
                    <a:lnTo>
                      <a:pt x="497" y="0"/>
                    </a:lnTo>
                    <a:lnTo>
                      <a:pt x="652" y="43"/>
                    </a:lnTo>
                    <a:lnTo>
                      <a:pt x="849" y="106"/>
                    </a:lnTo>
                    <a:lnTo>
                      <a:pt x="853" y="114"/>
                    </a:lnTo>
                    <a:lnTo>
                      <a:pt x="901" y="221"/>
                    </a:lnTo>
                    <a:lnTo>
                      <a:pt x="901" y="221"/>
                    </a:lnTo>
                    <a:lnTo>
                      <a:pt x="932" y="360"/>
                    </a:lnTo>
                    <a:lnTo>
                      <a:pt x="932" y="360"/>
                    </a:lnTo>
                    <a:lnTo>
                      <a:pt x="992" y="482"/>
                    </a:lnTo>
                    <a:lnTo>
                      <a:pt x="992" y="491"/>
                    </a:lnTo>
                    <a:lnTo>
                      <a:pt x="901" y="692"/>
                    </a:lnTo>
                    <a:lnTo>
                      <a:pt x="896" y="695"/>
                    </a:lnTo>
                    <a:lnTo>
                      <a:pt x="791" y="787"/>
                    </a:lnTo>
                    <a:lnTo>
                      <a:pt x="791" y="770"/>
                    </a:lnTo>
                    <a:lnTo>
                      <a:pt x="896" y="862"/>
                    </a:lnTo>
                    <a:lnTo>
                      <a:pt x="881" y="862"/>
                    </a:lnTo>
                    <a:lnTo>
                      <a:pt x="1016" y="739"/>
                    </a:lnTo>
                    <a:lnTo>
                      <a:pt x="1106" y="633"/>
                    </a:lnTo>
                    <a:lnTo>
                      <a:pt x="1119" y="628"/>
                    </a:lnTo>
                    <a:lnTo>
                      <a:pt x="1127" y="633"/>
                    </a:lnTo>
                    <a:lnTo>
                      <a:pt x="1261" y="770"/>
                    </a:lnTo>
                    <a:lnTo>
                      <a:pt x="1265" y="774"/>
                    </a:lnTo>
                    <a:lnTo>
                      <a:pt x="1328" y="1068"/>
                    </a:lnTo>
                    <a:lnTo>
                      <a:pt x="1328" y="1072"/>
                    </a:lnTo>
                    <a:lnTo>
                      <a:pt x="1328" y="1237"/>
                    </a:lnTo>
                    <a:lnTo>
                      <a:pt x="1324" y="1250"/>
                    </a:lnTo>
                    <a:lnTo>
                      <a:pt x="1261" y="1308"/>
                    </a:lnTo>
                    <a:lnTo>
                      <a:pt x="1265" y="1305"/>
                    </a:lnTo>
                    <a:lnTo>
                      <a:pt x="1190" y="1447"/>
                    </a:lnTo>
                    <a:lnTo>
                      <a:pt x="1127" y="1539"/>
                    </a:lnTo>
                    <a:lnTo>
                      <a:pt x="1130" y="1530"/>
                    </a:lnTo>
                    <a:lnTo>
                      <a:pt x="1130" y="1653"/>
                    </a:lnTo>
                    <a:lnTo>
                      <a:pt x="1127" y="1661"/>
                    </a:lnTo>
                    <a:lnTo>
                      <a:pt x="1119" y="1665"/>
                    </a:lnTo>
                    <a:lnTo>
                      <a:pt x="695" y="1665"/>
                    </a:lnTo>
                    <a:lnTo>
                      <a:pt x="11" y="1760"/>
                    </a:lnTo>
                    <a:lnTo>
                      <a:pt x="0" y="1756"/>
                    </a:lnTo>
                    <a:lnTo>
                      <a:pt x="0" y="1743"/>
                    </a:lnTo>
                    <a:lnTo>
                      <a:pt x="26" y="1605"/>
                    </a:lnTo>
                    <a:lnTo>
                      <a:pt x="31" y="1601"/>
                    </a:lnTo>
                    <a:lnTo>
                      <a:pt x="106" y="1436"/>
                    </a:lnTo>
                    <a:lnTo>
                      <a:pt x="106" y="1436"/>
                    </a:lnTo>
                    <a:lnTo>
                      <a:pt x="165" y="1205"/>
                    </a:lnTo>
                    <a:lnTo>
                      <a:pt x="165" y="1214"/>
                    </a:lnTo>
                    <a:lnTo>
                      <a:pt x="31" y="1016"/>
                    </a:lnTo>
                    <a:lnTo>
                      <a:pt x="26" y="1012"/>
                    </a:lnTo>
                    <a:lnTo>
                      <a:pt x="0" y="890"/>
                    </a:lnTo>
                    <a:lnTo>
                      <a:pt x="0" y="886"/>
                    </a:lnTo>
                    <a:lnTo>
                      <a:pt x="0" y="672"/>
                    </a:lnTo>
                    <a:lnTo>
                      <a:pt x="0" y="485"/>
                    </a:lnTo>
                    <a:lnTo>
                      <a:pt x="0" y="482"/>
                    </a:lnTo>
                    <a:lnTo>
                      <a:pt x="26" y="391"/>
                    </a:lnTo>
                    <a:lnTo>
                      <a:pt x="35" y="384"/>
                    </a:lnTo>
                    <a:lnTo>
                      <a:pt x="201" y="277"/>
                    </a:lnTo>
                    <a:lnTo>
                      <a:pt x="213" y="277"/>
                    </a:lnTo>
                    <a:lnTo>
                      <a:pt x="217" y="285"/>
                    </a:lnTo>
                    <a:lnTo>
                      <a:pt x="249" y="438"/>
                    </a:lnTo>
                    <a:lnTo>
                      <a:pt x="225" y="438"/>
                    </a:lnTo>
                    <a:lnTo>
                      <a:pt x="272" y="221"/>
                    </a:lnTo>
                    <a:lnTo>
                      <a:pt x="276" y="213"/>
                    </a:lnTo>
                    <a:lnTo>
                      <a:pt x="414" y="138"/>
                    </a:lnTo>
                    <a:lnTo>
                      <a:pt x="414" y="157"/>
                    </a:lnTo>
                    <a:lnTo>
                      <a:pt x="367" y="127"/>
                    </a:lnTo>
                    <a:lnTo>
                      <a:pt x="363" y="122"/>
                    </a:lnTo>
                    <a:lnTo>
                      <a:pt x="363" y="114"/>
                    </a:lnTo>
                    <a:lnTo>
                      <a:pt x="407" y="3"/>
                    </a:lnTo>
                    <a:lnTo>
                      <a:pt x="414" y="0"/>
                    </a:lnTo>
                    <a:lnTo>
                      <a:pt x="418" y="0"/>
                    </a:lnTo>
                    <a:lnTo>
                      <a:pt x="493"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4" name="Freeform 290"/>
              <p:cNvSpPr>
                <a:spLocks/>
              </p:cNvSpPr>
              <p:nvPr/>
            </p:nvSpPr>
            <p:spPr bwMode="auto">
              <a:xfrm>
                <a:off x="3405" y="1302"/>
                <a:ext cx="326" cy="434"/>
              </a:xfrm>
              <a:custGeom>
                <a:avLst/>
                <a:gdLst>
                  <a:gd name="T0" fmla="*/ 407 w 1305"/>
                  <a:gd name="T1" fmla="*/ 0 h 1736"/>
                  <a:gd name="T2" fmla="*/ 364 w 1305"/>
                  <a:gd name="T3" fmla="*/ 107 h 1736"/>
                  <a:gd name="T4" fmla="*/ 407 w 1305"/>
                  <a:gd name="T5" fmla="*/ 139 h 1736"/>
                  <a:gd name="T6" fmla="*/ 274 w 1305"/>
                  <a:gd name="T7" fmla="*/ 214 h 1736"/>
                  <a:gd name="T8" fmla="*/ 225 w 1305"/>
                  <a:gd name="T9" fmla="*/ 427 h 1736"/>
                  <a:gd name="T10" fmla="*/ 197 w 1305"/>
                  <a:gd name="T11" fmla="*/ 277 h 1736"/>
                  <a:gd name="T12" fmla="*/ 28 w 1305"/>
                  <a:gd name="T13" fmla="*/ 384 h 1736"/>
                  <a:gd name="T14" fmla="*/ 0 w 1305"/>
                  <a:gd name="T15" fmla="*/ 474 h 1736"/>
                  <a:gd name="T16" fmla="*/ 0 w 1305"/>
                  <a:gd name="T17" fmla="*/ 661 h 1736"/>
                  <a:gd name="T18" fmla="*/ 0 w 1305"/>
                  <a:gd name="T19" fmla="*/ 875 h 1736"/>
                  <a:gd name="T20" fmla="*/ 28 w 1305"/>
                  <a:gd name="T21" fmla="*/ 997 h 1736"/>
                  <a:gd name="T22" fmla="*/ 167 w 1305"/>
                  <a:gd name="T23" fmla="*/ 1198 h 1736"/>
                  <a:gd name="T24" fmla="*/ 103 w 1305"/>
                  <a:gd name="T25" fmla="*/ 1428 h 1736"/>
                  <a:gd name="T26" fmla="*/ 28 w 1305"/>
                  <a:gd name="T27" fmla="*/ 1599 h 1736"/>
                  <a:gd name="T28" fmla="*/ 0 w 1305"/>
                  <a:gd name="T29" fmla="*/ 1736 h 1736"/>
                  <a:gd name="T30" fmla="*/ 681 w 1305"/>
                  <a:gd name="T31" fmla="*/ 1642 h 1736"/>
                  <a:gd name="T32" fmla="*/ 1108 w 1305"/>
                  <a:gd name="T33" fmla="*/ 1642 h 1736"/>
                  <a:gd name="T34" fmla="*/ 1108 w 1305"/>
                  <a:gd name="T35" fmla="*/ 1519 h 1736"/>
                  <a:gd name="T36" fmla="*/ 1166 w 1305"/>
                  <a:gd name="T37" fmla="*/ 1428 h 1736"/>
                  <a:gd name="T38" fmla="*/ 1242 w 1305"/>
                  <a:gd name="T39" fmla="*/ 1290 h 1736"/>
                  <a:gd name="T40" fmla="*/ 1305 w 1305"/>
                  <a:gd name="T41" fmla="*/ 1226 h 1736"/>
                  <a:gd name="T42" fmla="*/ 1305 w 1305"/>
                  <a:gd name="T43" fmla="*/ 1061 h 1736"/>
                  <a:gd name="T44" fmla="*/ 1242 w 1305"/>
                  <a:gd name="T45" fmla="*/ 768 h 1736"/>
                  <a:gd name="T46" fmla="*/ 1108 w 1305"/>
                  <a:gd name="T47" fmla="*/ 630 h 1736"/>
                  <a:gd name="T48" fmla="*/ 1016 w 1305"/>
                  <a:gd name="T49" fmla="*/ 736 h 1736"/>
                  <a:gd name="T50" fmla="*/ 878 w 1305"/>
                  <a:gd name="T51" fmla="*/ 859 h 1736"/>
                  <a:gd name="T52" fmla="*/ 771 w 1305"/>
                  <a:gd name="T53" fmla="*/ 768 h 1736"/>
                  <a:gd name="T54" fmla="*/ 878 w 1305"/>
                  <a:gd name="T55" fmla="*/ 677 h 1736"/>
                  <a:gd name="T56" fmla="*/ 969 w 1305"/>
                  <a:gd name="T57" fmla="*/ 474 h 1736"/>
                  <a:gd name="T58" fmla="*/ 910 w 1305"/>
                  <a:gd name="T59" fmla="*/ 352 h 1736"/>
                  <a:gd name="T60" fmla="*/ 878 w 1305"/>
                  <a:gd name="T61" fmla="*/ 214 h 1736"/>
                  <a:gd name="T62" fmla="*/ 835 w 1305"/>
                  <a:gd name="T63" fmla="*/ 107 h 1736"/>
                  <a:gd name="T64" fmla="*/ 637 w 1305"/>
                  <a:gd name="T65" fmla="*/ 45 h 1736"/>
                  <a:gd name="T66" fmla="*/ 482 w 1305"/>
                  <a:gd name="T67" fmla="*/ 0 h 1736"/>
                  <a:gd name="T68" fmla="*/ 407 w 1305"/>
                  <a:gd name="T69" fmla="*/ 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5" h="1736">
                    <a:moveTo>
                      <a:pt x="407" y="0"/>
                    </a:moveTo>
                    <a:lnTo>
                      <a:pt x="364" y="107"/>
                    </a:lnTo>
                    <a:lnTo>
                      <a:pt x="407" y="139"/>
                    </a:lnTo>
                    <a:lnTo>
                      <a:pt x="274" y="214"/>
                    </a:lnTo>
                    <a:lnTo>
                      <a:pt x="225" y="427"/>
                    </a:lnTo>
                    <a:lnTo>
                      <a:pt x="197" y="277"/>
                    </a:lnTo>
                    <a:lnTo>
                      <a:pt x="28" y="384"/>
                    </a:lnTo>
                    <a:lnTo>
                      <a:pt x="0" y="474"/>
                    </a:lnTo>
                    <a:lnTo>
                      <a:pt x="0" y="661"/>
                    </a:lnTo>
                    <a:lnTo>
                      <a:pt x="0" y="875"/>
                    </a:lnTo>
                    <a:lnTo>
                      <a:pt x="28" y="997"/>
                    </a:lnTo>
                    <a:lnTo>
                      <a:pt x="167" y="1198"/>
                    </a:lnTo>
                    <a:lnTo>
                      <a:pt x="103" y="1428"/>
                    </a:lnTo>
                    <a:lnTo>
                      <a:pt x="28" y="1599"/>
                    </a:lnTo>
                    <a:lnTo>
                      <a:pt x="0" y="1736"/>
                    </a:lnTo>
                    <a:lnTo>
                      <a:pt x="681" y="1642"/>
                    </a:lnTo>
                    <a:lnTo>
                      <a:pt x="1108" y="1642"/>
                    </a:lnTo>
                    <a:lnTo>
                      <a:pt x="1108" y="1519"/>
                    </a:lnTo>
                    <a:lnTo>
                      <a:pt x="1166" y="1428"/>
                    </a:lnTo>
                    <a:lnTo>
                      <a:pt x="1242" y="1290"/>
                    </a:lnTo>
                    <a:lnTo>
                      <a:pt x="1305" y="1226"/>
                    </a:lnTo>
                    <a:lnTo>
                      <a:pt x="1305" y="1061"/>
                    </a:lnTo>
                    <a:lnTo>
                      <a:pt x="1242" y="768"/>
                    </a:lnTo>
                    <a:lnTo>
                      <a:pt x="1108" y="630"/>
                    </a:lnTo>
                    <a:lnTo>
                      <a:pt x="1016" y="736"/>
                    </a:lnTo>
                    <a:lnTo>
                      <a:pt x="878" y="859"/>
                    </a:lnTo>
                    <a:lnTo>
                      <a:pt x="771" y="768"/>
                    </a:lnTo>
                    <a:lnTo>
                      <a:pt x="878" y="677"/>
                    </a:lnTo>
                    <a:lnTo>
                      <a:pt x="969" y="474"/>
                    </a:lnTo>
                    <a:lnTo>
                      <a:pt x="910" y="352"/>
                    </a:lnTo>
                    <a:lnTo>
                      <a:pt x="878" y="214"/>
                    </a:lnTo>
                    <a:lnTo>
                      <a:pt x="835" y="107"/>
                    </a:lnTo>
                    <a:lnTo>
                      <a:pt x="637" y="45"/>
                    </a:lnTo>
                    <a:lnTo>
                      <a:pt x="482" y="0"/>
                    </a:lnTo>
                    <a:lnTo>
                      <a:pt x="407" y="0"/>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5" name="Freeform 291"/>
              <p:cNvSpPr>
                <a:spLocks noEditPoints="1"/>
              </p:cNvSpPr>
              <p:nvPr/>
            </p:nvSpPr>
            <p:spPr bwMode="auto">
              <a:xfrm>
                <a:off x="3402" y="1299"/>
                <a:ext cx="332" cy="440"/>
              </a:xfrm>
              <a:custGeom>
                <a:avLst/>
                <a:gdLst>
                  <a:gd name="T0" fmla="*/ 382 w 1328"/>
                  <a:gd name="T1" fmla="*/ 122 h 1760"/>
                  <a:gd name="T2" fmla="*/ 431 w 1328"/>
                  <a:gd name="T3" fmla="*/ 150 h 1760"/>
                  <a:gd name="T4" fmla="*/ 296 w 1328"/>
                  <a:gd name="T5" fmla="*/ 229 h 1760"/>
                  <a:gd name="T6" fmla="*/ 236 w 1328"/>
                  <a:gd name="T7" fmla="*/ 451 h 1760"/>
                  <a:gd name="T8" fmla="*/ 197 w 1328"/>
                  <a:gd name="T9" fmla="*/ 288 h 1760"/>
                  <a:gd name="T10" fmla="*/ 51 w 1328"/>
                  <a:gd name="T11" fmla="*/ 399 h 1760"/>
                  <a:gd name="T12" fmla="*/ 23 w 1328"/>
                  <a:gd name="T13" fmla="*/ 672 h 1760"/>
                  <a:gd name="T14" fmla="*/ 51 w 1328"/>
                  <a:gd name="T15" fmla="*/ 1004 h 1760"/>
                  <a:gd name="T16" fmla="*/ 189 w 1328"/>
                  <a:gd name="T17" fmla="*/ 1209 h 1760"/>
                  <a:gd name="T18" fmla="*/ 51 w 1328"/>
                  <a:gd name="T19" fmla="*/ 1610 h 1760"/>
                  <a:gd name="T20" fmla="*/ 692 w 1328"/>
                  <a:gd name="T21" fmla="*/ 1640 h 1760"/>
                  <a:gd name="T22" fmla="*/ 1106 w 1328"/>
                  <a:gd name="T23" fmla="*/ 1530 h 1760"/>
                  <a:gd name="T24" fmla="*/ 1245 w 1328"/>
                  <a:gd name="T25" fmla="*/ 1297 h 1760"/>
                  <a:gd name="T26" fmla="*/ 1305 w 1328"/>
                  <a:gd name="T27" fmla="*/ 1237 h 1760"/>
                  <a:gd name="T28" fmla="*/ 1245 w 1328"/>
                  <a:gd name="T29" fmla="*/ 787 h 1760"/>
                  <a:gd name="T30" fmla="*/ 1035 w 1328"/>
                  <a:gd name="T31" fmla="*/ 755 h 1760"/>
                  <a:gd name="T32" fmla="*/ 881 w 1328"/>
                  <a:gd name="T33" fmla="*/ 877 h 1760"/>
                  <a:gd name="T34" fmla="*/ 774 w 1328"/>
                  <a:gd name="T35" fmla="*/ 770 h 1760"/>
                  <a:gd name="T36" fmla="*/ 968 w 1328"/>
                  <a:gd name="T37" fmla="*/ 482 h 1760"/>
                  <a:gd name="T38" fmla="*/ 877 w 1328"/>
                  <a:gd name="T39" fmla="*/ 229 h 1760"/>
                  <a:gd name="T40" fmla="*/ 645 w 1328"/>
                  <a:gd name="T41" fmla="*/ 67 h 1760"/>
                  <a:gd name="T42" fmla="*/ 418 w 1328"/>
                  <a:gd name="T43" fmla="*/ 24 h 1760"/>
                  <a:gd name="T44" fmla="*/ 652 w 1328"/>
                  <a:gd name="T45" fmla="*/ 43 h 1760"/>
                  <a:gd name="T46" fmla="*/ 901 w 1328"/>
                  <a:gd name="T47" fmla="*/ 221 h 1760"/>
                  <a:gd name="T48" fmla="*/ 992 w 1328"/>
                  <a:gd name="T49" fmla="*/ 491 h 1760"/>
                  <a:gd name="T50" fmla="*/ 791 w 1328"/>
                  <a:gd name="T51" fmla="*/ 787 h 1760"/>
                  <a:gd name="T52" fmla="*/ 881 w 1328"/>
                  <a:gd name="T53" fmla="*/ 862 h 1760"/>
                  <a:gd name="T54" fmla="*/ 1119 w 1328"/>
                  <a:gd name="T55" fmla="*/ 628 h 1760"/>
                  <a:gd name="T56" fmla="*/ 1265 w 1328"/>
                  <a:gd name="T57" fmla="*/ 774 h 1760"/>
                  <a:gd name="T58" fmla="*/ 1328 w 1328"/>
                  <a:gd name="T59" fmla="*/ 1237 h 1760"/>
                  <a:gd name="T60" fmla="*/ 1265 w 1328"/>
                  <a:gd name="T61" fmla="*/ 1305 h 1760"/>
                  <a:gd name="T62" fmla="*/ 1130 w 1328"/>
                  <a:gd name="T63" fmla="*/ 1530 h 1760"/>
                  <a:gd name="T64" fmla="*/ 1119 w 1328"/>
                  <a:gd name="T65" fmla="*/ 1665 h 1760"/>
                  <a:gd name="T66" fmla="*/ 0 w 1328"/>
                  <a:gd name="T67" fmla="*/ 1756 h 1760"/>
                  <a:gd name="T68" fmla="*/ 31 w 1328"/>
                  <a:gd name="T69" fmla="*/ 1601 h 1760"/>
                  <a:gd name="T70" fmla="*/ 165 w 1328"/>
                  <a:gd name="T71" fmla="*/ 1214 h 1760"/>
                  <a:gd name="T72" fmla="*/ 0 w 1328"/>
                  <a:gd name="T73" fmla="*/ 890 h 1760"/>
                  <a:gd name="T74" fmla="*/ 0 w 1328"/>
                  <a:gd name="T75" fmla="*/ 485 h 1760"/>
                  <a:gd name="T76" fmla="*/ 35 w 1328"/>
                  <a:gd name="T77" fmla="*/ 384 h 1760"/>
                  <a:gd name="T78" fmla="*/ 217 w 1328"/>
                  <a:gd name="T79" fmla="*/ 285 h 1760"/>
                  <a:gd name="T80" fmla="*/ 272 w 1328"/>
                  <a:gd name="T81" fmla="*/ 221 h 1760"/>
                  <a:gd name="T82" fmla="*/ 414 w 1328"/>
                  <a:gd name="T83" fmla="*/ 157 h 1760"/>
                  <a:gd name="T84" fmla="*/ 363 w 1328"/>
                  <a:gd name="T85" fmla="*/ 114 h 1760"/>
                  <a:gd name="T86" fmla="*/ 418 w 1328"/>
                  <a:gd name="T87" fmla="*/ 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760">
                    <a:moveTo>
                      <a:pt x="418" y="24"/>
                    </a:moveTo>
                    <a:lnTo>
                      <a:pt x="431" y="15"/>
                    </a:lnTo>
                    <a:lnTo>
                      <a:pt x="382" y="122"/>
                    </a:lnTo>
                    <a:lnTo>
                      <a:pt x="379" y="106"/>
                    </a:lnTo>
                    <a:lnTo>
                      <a:pt x="426" y="138"/>
                    </a:lnTo>
                    <a:lnTo>
                      <a:pt x="431" y="150"/>
                    </a:lnTo>
                    <a:lnTo>
                      <a:pt x="426" y="157"/>
                    </a:lnTo>
                    <a:lnTo>
                      <a:pt x="288" y="237"/>
                    </a:lnTo>
                    <a:lnTo>
                      <a:pt x="296" y="229"/>
                    </a:lnTo>
                    <a:lnTo>
                      <a:pt x="249" y="442"/>
                    </a:lnTo>
                    <a:lnTo>
                      <a:pt x="244" y="451"/>
                    </a:lnTo>
                    <a:lnTo>
                      <a:pt x="236" y="451"/>
                    </a:lnTo>
                    <a:lnTo>
                      <a:pt x="229" y="451"/>
                    </a:lnTo>
                    <a:lnTo>
                      <a:pt x="225" y="442"/>
                    </a:lnTo>
                    <a:lnTo>
                      <a:pt x="197" y="288"/>
                    </a:lnTo>
                    <a:lnTo>
                      <a:pt x="213" y="296"/>
                    </a:lnTo>
                    <a:lnTo>
                      <a:pt x="47" y="403"/>
                    </a:lnTo>
                    <a:lnTo>
                      <a:pt x="51" y="399"/>
                    </a:lnTo>
                    <a:lnTo>
                      <a:pt x="19" y="491"/>
                    </a:lnTo>
                    <a:lnTo>
                      <a:pt x="23" y="485"/>
                    </a:lnTo>
                    <a:lnTo>
                      <a:pt x="23" y="672"/>
                    </a:lnTo>
                    <a:lnTo>
                      <a:pt x="23" y="886"/>
                    </a:lnTo>
                    <a:lnTo>
                      <a:pt x="23" y="881"/>
                    </a:lnTo>
                    <a:lnTo>
                      <a:pt x="51" y="1004"/>
                    </a:lnTo>
                    <a:lnTo>
                      <a:pt x="51" y="1001"/>
                    </a:lnTo>
                    <a:lnTo>
                      <a:pt x="185" y="1202"/>
                    </a:lnTo>
                    <a:lnTo>
                      <a:pt x="189" y="1209"/>
                    </a:lnTo>
                    <a:lnTo>
                      <a:pt x="126" y="1443"/>
                    </a:lnTo>
                    <a:lnTo>
                      <a:pt x="51" y="1614"/>
                    </a:lnTo>
                    <a:lnTo>
                      <a:pt x="51" y="1610"/>
                    </a:lnTo>
                    <a:lnTo>
                      <a:pt x="23" y="1747"/>
                    </a:lnTo>
                    <a:lnTo>
                      <a:pt x="7" y="1736"/>
                    </a:lnTo>
                    <a:lnTo>
                      <a:pt x="692" y="1640"/>
                    </a:lnTo>
                    <a:lnTo>
                      <a:pt x="1119" y="1640"/>
                    </a:lnTo>
                    <a:lnTo>
                      <a:pt x="1106" y="1653"/>
                    </a:lnTo>
                    <a:lnTo>
                      <a:pt x="1106" y="1530"/>
                    </a:lnTo>
                    <a:lnTo>
                      <a:pt x="1106" y="1526"/>
                    </a:lnTo>
                    <a:lnTo>
                      <a:pt x="1170" y="1432"/>
                    </a:lnTo>
                    <a:lnTo>
                      <a:pt x="1245" y="1297"/>
                    </a:lnTo>
                    <a:lnTo>
                      <a:pt x="1245" y="1293"/>
                    </a:lnTo>
                    <a:lnTo>
                      <a:pt x="1305" y="1230"/>
                    </a:lnTo>
                    <a:lnTo>
                      <a:pt x="1305" y="1237"/>
                    </a:lnTo>
                    <a:lnTo>
                      <a:pt x="1305" y="1072"/>
                    </a:lnTo>
                    <a:lnTo>
                      <a:pt x="1241" y="779"/>
                    </a:lnTo>
                    <a:lnTo>
                      <a:pt x="1245" y="787"/>
                    </a:lnTo>
                    <a:lnTo>
                      <a:pt x="1110" y="648"/>
                    </a:lnTo>
                    <a:lnTo>
                      <a:pt x="1127" y="648"/>
                    </a:lnTo>
                    <a:lnTo>
                      <a:pt x="1035" y="755"/>
                    </a:lnTo>
                    <a:lnTo>
                      <a:pt x="896" y="877"/>
                    </a:lnTo>
                    <a:lnTo>
                      <a:pt x="889" y="881"/>
                    </a:lnTo>
                    <a:lnTo>
                      <a:pt x="881" y="877"/>
                    </a:lnTo>
                    <a:lnTo>
                      <a:pt x="774" y="787"/>
                    </a:lnTo>
                    <a:lnTo>
                      <a:pt x="770" y="779"/>
                    </a:lnTo>
                    <a:lnTo>
                      <a:pt x="774" y="770"/>
                    </a:lnTo>
                    <a:lnTo>
                      <a:pt x="881" y="676"/>
                    </a:lnTo>
                    <a:lnTo>
                      <a:pt x="877" y="680"/>
                    </a:lnTo>
                    <a:lnTo>
                      <a:pt x="968" y="482"/>
                    </a:lnTo>
                    <a:lnTo>
                      <a:pt x="973" y="491"/>
                    </a:lnTo>
                    <a:lnTo>
                      <a:pt x="909" y="367"/>
                    </a:lnTo>
                    <a:lnTo>
                      <a:pt x="877" y="229"/>
                    </a:lnTo>
                    <a:lnTo>
                      <a:pt x="834" y="122"/>
                    </a:lnTo>
                    <a:lnTo>
                      <a:pt x="842" y="131"/>
                    </a:lnTo>
                    <a:lnTo>
                      <a:pt x="645" y="67"/>
                    </a:lnTo>
                    <a:lnTo>
                      <a:pt x="493" y="20"/>
                    </a:lnTo>
                    <a:lnTo>
                      <a:pt x="493" y="24"/>
                    </a:lnTo>
                    <a:lnTo>
                      <a:pt x="418" y="24"/>
                    </a:lnTo>
                    <a:close/>
                    <a:moveTo>
                      <a:pt x="493" y="0"/>
                    </a:moveTo>
                    <a:lnTo>
                      <a:pt x="497" y="0"/>
                    </a:lnTo>
                    <a:lnTo>
                      <a:pt x="652" y="43"/>
                    </a:lnTo>
                    <a:lnTo>
                      <a:pt x="849" y="106"/>
                    </a:lnTo>
                    <a:lnTo>
                      <a:pt x="853" y="114"/>
                    </a:lnTo>
                    <a:lnTo>
                      <a:pt x="901" y="221"/>
                    </a:lnTo>
                    <a:lnTo>
                      <a:pt x="932" y="360"/>
                    </a:lnTo>
                    <a:lnTo>
                      <a:pt x="992" y="482"/>
                    </a:lnTo>
                    <a:lnTo>
                      <a:pt x="992" y="491"/>
                    </a:lnTo>
                    <a:lnTo>
                      <a:pt x="901" y="692"/>
                    </a:lnTo>
                    <a:lnTo>
                      <a:pt x="896" y="695"/>
                    </a:lnTo>
                    <a:lnTo>
                      <a:pt x="791" y="787"/>
                    </a:lnTo>
                    <a:lnTo>
                      <a:pt x="791" y="770"/>
                    </a:lnTo>
                    <a:lnTo>
                      <a:pt x="896" y="862"/>
                    </a:lnTo>
                    <a:lnTo>
                      <a:pt x="881" y="862"/>
                    </a:lnTo>
                    <a:lnTo>
                      <a:pt x="1016" y="739"/>
                    </a:lnTo>
                    <a:lnTo>
                      <a:pt x="1106" y="633"/>
                    </a:lnTo>
                    <a:lnTo>
                      <a:pt x="1119" y="628"/>
                    </a:lnTo>
                    <a:lnTo>
                      <a:pt x="1127" y="633"/>
                    </a:lnTo>
                    <a:lnTo>
                      <a:pt x="1261" y="770"/>
                    </a:lnTo>
                    <a:lnTo>
                      <a:pt x="1265" y="774"/>
                    </a:lnTo>
                    <a:lnTo>
                      <a:pt x="1328" y="1068"/>
                    </a:lnTo>
                    <a:lnTo>
                      <a:pt x="1328" y="1072"/>
                    </a:lnTo>
                    <a:lnTo>
                      <a:pt x="1328" y="1237"/>
                    </a:lnTo>
                    <a:lnTo>
                      <a:pt x="1324" y="1250"/>
                    </a:lnTo>
                    <a:lnTo>
                      <a:pt x="1261" y="1308"/>
                    </a:lnTo>
                    <a:lnTo>
                      <a:pt x="1265" y="1305"/>
                    </a:lnTo>
                    <a:lnTo>
                      <a:pt x="1190" y="1447"/>
                    </a:lnTo>
                    <a:lnTo>
                      <a:pt x="1127" y="1539"/>
                    </a:lnTo>
                    <a:lnTo>
                      <a:pt x="1130" y="1530"/>
                    </a:lnTo>
                    <a:lnTo>
                      <a:pt x="1130" y="1653"/>
                    </a:lnTo>
                    <a:lnTo>
                      <a:pt x="1127" y="1661"/>
                    </a:lnTo>
                    <a:lnTo>
                      <a:pt x="1119" y="1665"/>
                    </a:lnTo>
                    <a:lnTo>
                      <a:pt x="695" y="1665"/>
                    </a:lnTo>
                    <a:lnTo>
                      <a:pt x="11" y="1760"/>
                    </a:lnTo>
                    <a:lnTo>
                      <a:pt x="0" y="1756"/>
                    </a:lnTo>
                    <a:lnTo>
                      <a:pt x="0" y="1743"/>
                    </a:lnTo>
                    <a:lnTo>
                      <a:pt x="26" y="1605"/>
                    </a:lnTo>
                    <a:lnTo>
                      <a:pt x="31" y="1601"/>
                    </a:lnTo>
                    <a:lnTo>
                      <a:pt x="106" y="1436"/>
                    </a:lnTo>
                    <a:lnTo>
                      <a:pt x="165" y="1205"/>
                    </a:lnTo>
                    <a:lnTo>
                      <a:pt x="165" y="1214"/>
                    </a:lnTo>
                    <a:lnTo>
                      <a:pt x="31" y="1016"/>
                    </a:lnTo>
                    <a:lnTo>
                      <a:pt x="26" y="1012"/>
                    </a:lnTo>
                    <a:lnTo>
                      <a:pt x="0" y="890"/>
                    </a:lnTo>
                    <a:lnTo>
                      <a:pt x="0" y="886"/>
                    </a:lnTo>
                    <a:lnTo>
                      <a:pt x="0" y="672"/>
                    </a:lnTo>
                    <a:lnTo>
                      <a:pt x="0" y="485"/>
                    </a:lnTo>
                    <a:lnTo>
                      <a:pt x="0" y="482"/>
                    </a:lnTo>
                    <a:lnTo>
                      <a:pt x="26" y="391"/>
                    </a:lnTo>
                    <a:lnTo>
                      <a:pt x="35" y="384"/>
                    </a:lnTo>
                    <a:lnTo>
                      <a:pt x="201" y="277"/>
                    </a:lnTo>
                    <a:lnTo>
                      <a:pt x="213" y="277"/>
                    </a:lnTo>
                    <a:lnTo>
                      <a:pt x="217" y="285"/>
                    </a:lnTo>
                    <a:lnTo>
                      <a:pt x="249" y="438"/>
                    </a:lnTo>
                    <a:lnTo>
                      <a:pt x="225" y="438"/>
                    </a:lnTo>
                    <a:lnTo>
                      <a:pt x="272" y="221"/>
                    </a:lnTo>
                    <a:lnTo>
                      <a:pt x="276" y="213"/>
                    </a:lnTo>
                    <a:lnTo>
                      <a:pt x="414" y="138"/>
                    </a:lnTo>
                    <a:lnTo>
                      <a:pt x="414" y="157"/>
                    </a:lnTo>
                    <a:lnTo>
                      <a:pt x="367" y="127"/>
                    </a:lnTo>
                    <a:lnTo>
                      <a:pt x="363" y="122"/>
                    </a:lnTo>
                    <a:lnTo>
                      <a:pt x="363" y="114"/>
                    </a:lnTo>
                    <a:lnTo>
                      <a:pt x="407" y="3"/>
                    </a:lnTo>
                    <a:lnTo>
                      <a:pt x="414" y="0"/>
                    </a:lnTo>
                    <a:lnTo>
                      <a:pt x="418" y="0"/>
                    </a:lnTo>
                    <a:lnTo>
                      <a:pt x="4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6" name="Freeform 292"/>
              <p:cNvSpPr>
                <a:spLocks/>
              </p:cNvSpPr>
              <p:nvPr/>
            </p:nvSpPr>
            <p:spPr bwMode="auto">
              <a:xfrm>
                <a:off x="3404" y="1303"/>
                <a:ext cx="324" cy="433"/>
              </a:xfrm>
              <a:custGeom>
                <a:avLst/>
                <a:gdLst>
                  <a:gd name="T0" fmla="*/ 424 w 1298"/>
                  <a:gd name="T1" fmla="*/ 0 h 1732"/>
                  <a:gd name="T2" fmla="*/ 372 w 1298"/>
                  <a:gd name="T3" fmla="*/ 91 h 1732"/>
                  <a:gd name="T4" fmla="*/ 424 w 1298"/>
                  <a:gd name="T5" fmla="*/ 135 h 1732"/>
                  <a:gd name="T6" fmla="*/ 281 w 1298"/>
                  <a:gd name="T7" fmla="*/ 222 h 1732"/>
                  <a:gd name="T8" fmla="*/ 242 w 1298"/>
                  <a:gd name="T9" fmla="*/ 427 h 1732"/>
                  <a:gd name="T10" fmla="*/ 229 w 1298"/>
                  <a:gd name="T11" fmla="*/ 436 h 1732"/>
                  <a:gd name="T12" fmla="*/ 218 w 1298"/>
                  <a:gd name="T13" fmla="*/ 427 h 1732"/>
                  <a:gd name="T14" fmla="*/ 206 w 1298"/>
                  <a:gd name="T15" fmla="*/ 281 h 1732"/>
                  <a:gd name="T16" fmla="*/ 44 w 1298"/>
                  <a:gd name="T17" fmla="*/ 384 h 1732"/>
                  <a:gd name="T18" fmla="*/ 16 w 1298"/>
                  <a:gd name="T19" fmla="*/ 470 h 1732"/>
                  <a:gd name="T20" fmla="*/ 16 w 1298"/>
                  <a:gd name="T21" fmla="*/ 871 h 1732"/>
                  <a:gd name="T22" fmla="*/ 44 w 1298"/>
                  <a:gd name="T23" fmla="*/ 989 h 1732"/>
                  <a:gd name="T24" fmla="*/ 178 w 1298"/>
                  <a:gd name="T25" fmla="*/ 1187 h 1732"/>
                  <a:gd name="T26" fmla="*/ 119 w 1298"/>
                  <a:gd name="T27" fmla="*/ 1428 h 1732"/>
                  <a:gd name="T28" fmla="*/ 44 w 1298"/>
                  <a:gd name="T29" fmla="*/ 1599 h 1732"/>
                  <a:gd name="T30" fmla="*/ 16 w 1298"/>
                  <a:gd name="T31" fmla="*/ 1732 h 1732"/>
                  <a:gd name="T32" fmla="*/ 685 w 1298"/>
                  <a:gd name="T33" fmla="*/ 1625 h 1732"/>
                  <a:gd name="T34" fmla="*/ 1099 w 1298"/>
                  <a:gd name="T35" fmla="*/ 1638 h 1732"/>
                  <a:gd name="T36" fmla="*/ 1099 w 1298"/>
                  <a:gd name="T37" fmla="*/ 1511 h 1732"/>
                  <a:gd name="T38" fmla="*/ 1238 w 1298"/>
                  <a:gd name="T39" fmla="*/ 1282 h 1732"/>
                  <a:gd name="T40" fmla="*/ 1298 w 1298"/>
                  <a:gd name="T41" fmla="*/ 1215 h 1732"/>
                  <a:gd name="T42" fmla="*/ 1298 w 1298"/>
                  <a:gd name="T43" fmla="*/ 1057 h 1732"/>
                  <a:gd name="T44" fmla="*/ 1234 w 1298"/>
                  <a:gd name="T45" fmla="*/ 764 h 1732"/>
                  <a:gd name="T46" fmla="*/ 1103 w 1298"/>
                  <a:gd name="T47" fmla="*/ 633 h 1732"/>
                  <a:gd name="T48" fmla="*/ 1028 w 1298"/>
                  <a:gd name="T49" fmla="*/ 740 h 1732"/>
                  <a:gd name="T50" fmla="*/ 882 w 1298"/>
                  <a:gd name="T51" fmla="*/ 866 h 1732"/>
                  <a:gd name="T52" fmla="*/ 767 w 1298"/>
                  <a:gd name="T53" fmla="*/ 772 h 1732"/>
                  <a:gd name="T54" fmla="*/ 767 w 1298"/>
                  <a:gd name="T55" fmla="*/ 755 h 1732"/>
                  <a:gd name="T56" fmla="*/ 870 w 1298"/>
                  <a:gd name="T57" fmla="*/ 665 h 1732"/>
                  <a:gd name="T58" fmla="*/ 966 w 1298"/>
                  <a:gd name="T59" fmla="*/ 476 h 1732"/>
                  <a:gd name="T60" fmla="*/ 902 w 1298"/>
                  <a:gd name="T61" fmla="*/ 352 h 1732"/>
                  <a:gd name="T62" fmla="*/ 870 w 1298"/>
                  <a:gd name="T63" fmla="*/ 214 h 1732"/>
                  <a:gd name="T64" fmla="*/ 835 w 1298"/>
                  <a:gd name="T65" fmla="*/ 116 h 1732"/>
                  <a:gd name="T66" fmla="*/ 486 w 1298"/>
                  <a:gd name="T67" fmla="*/ 5 h 1732"/>
                  <a:gd name="T68" fmla="*/ 411 w 1298"/>
                  <a:gd name="T69" fmla="*/ 9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8" h="1732">
                    <a:moveTo>
                      <a:pt x="411" y="9"/>
                    </a:moveTo>
                    <a:lnTo>
                      <a:pt x="424" y="0"/>
                    </a:lnTo>
                    <a:lnTo>
                      <a:pt x="375" y="107"/>
                    </a:lnTo>
                    <a:lnTo>
                      <a:pt x="372" y="91"/>
                    </a:lnTo>
                    <a:lnTo>
                      <a:pt x="419" y="123"/>
                    </a:lnTo>
                    <a:lnTo>
                      <a:pt x="424" y="135"/>
                    </a:lnTo>
                    <a:lnTo>
                      <a:pt x="419" y="142"/>
                    </a:lnTo>
                    <a:lnTo>
                      <a:pt x="281" y="222"/>
                    </a:lnTo>
                    <a:lnTo>
                      <a:pt x="289" y="214"/>
                    </a:lnTo>
                    <a:lnTo>
                      <a:pt x="242" y="427"/>
                    </a:lnTo>
                    <a:lnTo>
                      <a:pt x="237" y="436"/>
                    </a:lnTo>
                    <a:lnTo>
                      <a:pt x="229" y="436"/>
                    </a:lnTo>
                    <a:lnTo>
                      <a:pt x="222" y="436"/>
                    </a:lnTo>
                    <a:lnTo>
                      <a:pt x="218" y="427"/>
                    </a:lnTo>
                    <a:lnTo>
                      <a:pt x="190" y="273"/>
                    </a:lnTo>
                    <a:lnTo>
                      <a:pt x="206" y="281"/>
                    </a:lnTo>
                    <a:lnTo>
                      <a:pt x="40" y="388"/>
                    </a:lnTo>
                    <a:lnTo>
                      <a:pt x="44" y="384"/>
                    </a:lnTo>
                    <a:lnTo>
                      <a:pt x="12" y="476"/>
                    </a:lnTo>
                    <a:lnTo>
                      <a:pt x="16" y="470"/>
                    </a:lnTo>
                    <a:lnTo>
                      <a:pt x="16" y="657"/>
                    </a:lnTo>
                    <a:lnTo>
                      <a:pt x="16" y="871"/>
                    </a:lnTo>
                    <a:lnTo>
                      <a:pt x="16" y="866"/>
                    </a:lnTo>
                    <a:lnTo>
                      <a:pt x="44" y="989"/>
                    </a:lnTo>
                    <a:lnTo>
                      <a:pt x="44" y="986"/>
                    </a:lnTo>
                    <a:lnTo>
                      <a:pt x="178" y="1187"/>
                    </a:lnTo>
                    <a:lnTo>
                      <a:pt x="182" y="1194"/>
                    </a:lnTo>
                    <a:lnTo>
                      <a:pt x="119" y="1428"/>
                    </a:lnTo>
                    <a:lnTo>
                      <a:pt x="119" y="1428"/>
                    </a:lnTo>
                    <a:lnTo>
                      <a:pt x="44" y="1599"/>
                    </a:lnTo>
                    <a:lnTo>
                      <a:pt x="44" y="1595"/>
                    </a:lnTo>
                    <a:lnTo>
                      <a:pt x="16" y="1732"/>
                    </a:lnTo>
                    <a:lnTo>
                      <a:pt x="0" y="1721"/>
                    </a:lnTo>
                    <a:lnTo>
                      <a:pt x="685" y="1625"/>
                    </a:lnTo>
                    <a:lnTo>
                      <a:pt x="1112" y="1625"/>
                    </a:lnTo>
                    <a:lnTo>
                      <a:pt x="1099" y="1638"/>
                    </a:lnTo>
                    <a:lnTo>
                      <a:pt x="1099" y="1515"/>
                    </a:lnTo>
                    <a:lnTo>
                      <a:pt x="1099" y="1511"/>
                    </a:lnTo>
                    <a:lnTo>
                      <a:pt x="1163" y="1417"/>
                    </a:lnTo>
                    <a:lnTo>
                      <a:pt x="1238" y="1282"/>
                    </a:lnTo>
                    <a:lnTo>
                      <a:pt x="1238" y="1278"/>
                    </a:lnTo>
                    <a:lnTo>
                      <a:pt x="1298" y="1215"/>
                    </a:lnTo>
                    <a:lnTo>
                      <a:pt x="1298" y="1222"/>
                    </a:lnTo>
                    <a:lnTo>
                      <a:pt x="1298" y="1057"/>
                    </a:lnTo>
                    <a:lnTo>
                      <a:pt x="1298" y="1057"/>
                    </a:lnTo>
                    <a:lnTo>
                      <a:pt x="1234" y="764"/>
                    </a:lnTo>
                    <a:lnTo>
                      <a:pt x="1238" y="772"/>
                    </a:lnTo>
                    <a:lnTo>
                      <a:pt x="1103" y="633"/>
                    </a:lnTo>
                    <a:lnTo>
                      <a:pt x="1120" y="633"/>
                    </a:lnTo>
                    <a:lnTo>
                      <a:pt x="1028" y="740"/>
                    </a:lnTo>
                    <a:lnTo>
                      <a:pt x="889" y="862"/>
                    </a:lnTo>
                    <a:lnTo>
                      <a:pt x="882" y="866"/>
                    </a:lnTo>
                    <a:lnTo>
                      <a:pt x="874" y="862"/>
                    </a:lnTo>
                    <a:lnTo>
                      <a:pt x="767" y="772"/>
                    </a:lnTo>
                    <a:lnTo>
                      <a:pt x="763" y="764"/>
                    </a:lnTo>
                    <a:lnTo>
                      <a:pt x="767" y="755"/>
                    </a:lnTo>
                    <a:lnTo>
                      <a:pt x="874" y="661"/>
                    </a:lnTo>
                    <a:lnTo>
                      <a:pt x="870" y="665"/>
                    </a:lnTo>
                    <a:lnTo>
                      <a:pt x="961" y="467"/>
                    </a:lnTo>
                    <a:lnTo>
                      <a:pt x="966" y="476"/>
                    </a:lnTo>
                    <a:lnTo>
                      <a:pt x="902" y="352"/>
                    </a:lnTo>
                    <a:lnTo>
                      <a:pt x="902" y="352"/>
                    </a:lnTo>
                    <a:lnTo>
                      <a:pt x="870" y="214"/>
                    </a:lnTo>
                    <a:lnTo>
                      <a:pt x="870" y="214"/>
                    </a:lnTo>
                    <a:lnTo>
                      <a:pt x="827" y="107"/>
                    </a:lnTo>
                    <a:lnTo>
                      <a:pt x="835" y="116"/>
                    </a:lnTo>
                    <a:lnTo>
                      <a:pt x="638" y="52"/>
                    </a:lnTo>
                    <a:lnTo>
                      <a:pt x="486" y="5"/>
                    </a:lnTo>
                    <a:lnTo>
                      <a:pt x="486" y="9"/>
                    </a:lnTo>
                    <a:lnTo>
                      <a:pt x="411" y="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7" name="Freeform 293"/>
              <p:cNvSpPr>
                <a:spLocks/>
              </p:cNvSpPr>
              <p:nvPr/>
            </p:nvSpPr>
            <p:spPr bwMode="auto">
              <a:xfrm>
                <a:off x="3402" y="1299"/>
                <a:ext cx="332" cy="440"/>
              </a:xfrm>
              <a:custGeom>
                <a:avLst/>
                <a:gdLst>
                  <a:gd name="T0" fmla="*/ 497 w 1328"/>
                  <a:gd name="T1" fmla="*/ 0 h 1760"/>
                  <a:gd name="T2" fmla="*/ 849 w 1328"/>
                  <a:gd name="T3" fmla="*/ 106 h 1760"/>
                  <a:gd name="T4" fmla="*/ 901 w 1328"/>
                  <a:gd name="T5" fmla="*/ 221 h 1760"/>
                  <a:gd name="T6" fmla="*/ 932 w 1328"/>
                  <a:gd name="T7" fmla="*/ 360 h 1760"/>
                  <a:gd name="T8" fmla="*/ 992 w 1328"/>
                  <a:gd name="T9" fmla="*/ 482 h 1760"/>
                  <a:gd name="T10" fmla="*/ 901 w 1328"/>
                  <a:gd name="T11" fmla="*/ 692 h 1760"/>
                  <a:gd name="T12" fmla="*/ 791 w 1328"/>
                  <a:gd name="T13" fmla="*/ 787 h 1760"/>
                  <a:gd name="T14" fmla="*/ 896 w 1328"/>
                  <a:gd name="T15" fmla="*/ 862 h 1760"/>
                  <a:gd name="T16" fmla="*/ 1016 w 1328"/>
                  <a:gd name="T17" fmla="*/ 739 h 1760"/>
                  <a:gd name="T18" fmla="*/ 1119 w 1328"/>
                  <a:gd name="T19" fmla="*/ 628 h 1760"/>
                  <a:gd name="T20" fmla="*/ 1261 w 1328"/>
                  <a:gd name="T21" fmla="*/ 770 h 1760"/>
                  <a:gd name="T22" fmla="*/ 1328 w 1328"/>
                  <a:gd name="T23" fmla="*/ 1068 h 1760"/>
                  <a:gd name="T24" fmla="*/ 1328 w 1328"/>
                  <a:gd name="T25" fmla="*/ 1237 h 1760"/>
                  <a:gd name="T26" fmla="*/ 1261 w 1328"/>
                  <a:gd name="T27" fmla="*/ 1308 h 1760"/>
                  <a:gd name="T28" fmla="*/ 1190 w 1328"/>
                  <a:gd name="T29" fmla="*/ 1447 h 1760"/>
                  <a:gd name="T30" fmla="*/ 1130 w 1328"/>
                  <a:gd name="T31" fmla="*/ 1530 h 1760"/>
                  <a:gd name="T32" fmla="*/ 1127 w 1328"/>
                  <a:gd name="T33" fmla="*/ 1661 h 1760"/>
                  <a:gd name="T34" fmla="*/ 695 w 1328"/>
                  <a:gd name="T35" fmla="*/ 1665 h 1760"/>
                  <a:gd name="T36" fmla="*/ 0 w 1328"/>
                  <a:gd name="T37" fmla="*/ 1756 h 1760"/>
                  <a:gd name="T38" fmla="*/ 26 w 1328"/>
                  <a:gd name="T39" fmla="*/ 1605 h 1760"/>
                  <a:gd name="T40" fmla="*/ 106 w 1328"/>
                  <a:gd name="T41" fmla="*/ 1436 h 1760"/>
                  <a:gd name="T42" fmla="*/ 165 w 1328"/>
                  <a:gd name="T43" fmla="*/ 1205 h 1760"/>
                  <a:gd name="T44" fmla="*/ 31 w 1328"/>
                  <a:gd name="T45" fmla="*/ 1016 h 1760"/>
                  <a:gd name="T46" fmla="*/ 0 w 1328"/>
                  <a:gd name="T47" fmla="*/ 890 h 1760"/>
                  <a:gd name="T48" fmla="*/ 0 w 1328"/>
                  <a:gd name="T49" fmla="*/ 672 h 1760"/>
                  <a:gd name="T50" fmla="*/ 0 w 1328"/>
                  <a:gd name="T51" fmla="*/ 482 h 1760"/>
                  <a:gd name="T52" fmla="*/ 35 w 1328"/>
                  <a:gd name="T53" fmla="*/ 384 h 1760"/>
                  <a:gd name="T54" fmla="*/ 213 w 1328"/>
                  <a:gd name="T55" fmla="*/ 277 h 1760"/>
                  <a:gd name="T56" fmla="*/ 249 w 1328"/>
                  <a:gd name="T57" fmla="*/ 438 h 1760"/>
                  <a:gd name="T58" fmla="*/ 272 w 1328"/>
                  <a:gd name="T59" fmla="*/ 221 h 1760"/>
                  <a:gd name="T60" fmla="*/ 414 w 1328"/>
                  <a:gd name="T61" fmla="*/ 138 h 1760"/>
                  <a:gd name="T62" fmla="*/ 367 w 1328"/>
                  <a:gd name="T63" fmla="*/ 127 h 1760"/>
                  <a:gd name="T64" fmla="*/ 363 w 1328"/>
                  <a:gd name="T65" fmla="*/ 114 h 1760"/>
                  <a:gd name="T66" fmla="*/ 414 w 1328"/>
                  <a:gd name="T67" fmla="*/ 0 h 1760"/>
                  <a:gd name="T68" fmla="*/ 493 w 1328"/>
                  <a:gd name="T69" fmla="*/ 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8" h="1760">
                    <a:moveTo>
                      <a:pt x="493" y="0"/>
                    </a:moveTo>
                    <a:lnTo>
                      <a:pt x="497" y="0"/>
                    </a:lnTo>
                    <a:lnTo>
                      <a:pt x="652" y="43"/>
                    </a:lnTo>
                    <a:lnTo>
                      <a:pt x="849" y="106"/>
                    </a:lnTo>
                    <a:lnTo>
                      <a:pt x="853" y="114"/>
                    </a:lnTo>
                    <a:lnTo>
                      <a:pt x="901" y="221"/>
                    </a:lnTo>
                    <a:lnTo>
                      <a:pt x="901" y="221"/>
                    </a:lnTo>
                    <a:lnTo>
                      <a:pt x="932" y="360"/>
                    </a:lnTo>
                    <a:lnTo>
                      <a:pt x="932" y="360"/>
                    </a:lnTo>
                    <a:lnTo>
                      <a:pt x="992" y="482"/>
                    </a:lnTo>
                    <a:lnTo>
                      <a:pt x="992" y="491"/>
                    </a:lnTo>
                    <a:lnTo>
                      <a:pt x="901" y="692"/>
                    </a:lnTo>
                    <a:lnTo>
                      <a:pt x="896" y="695"/>
                    </a:lnTo>
                    <a:lnTo>
                      <a:pt x="791" y="787"/>
                    </a:lnTo>
                    <a:lnTo>
                      <a:pt x="791" y="770"/>
                    </a:lnTo>
                    <a:lnTo>
                      <a:pt x="896" y="862"/>
                    </a:lnTo>
                    <a:lnTo>
                      <a:pt x="881" y="862"/>
                    </a:lnTo>
                    <a:lnTo>
                      <a:pt x="1016" y="739"/>
                    </a:lnTo>
                    <a:lnTo>
                      <a:pt x="1106" y="633"/>
                    </a:lnTo>
                    <a:lnTo>
                      <a:pt x="1119" y="628"/>
                    </a:lnTo>
                    <a:lnTo>
                      <a:pt x="1127" y="633"/>
                    </a:lnTo>
                    <a:lnTo>
                      <a:pt x="1261" y="770"/>
                    </a:lnTo>
                    <a:lnTo>
                      <a:pt x="1265" y="774"/>
                    </a:lnTo>
                    <a:lnTo>
                      <a:pt x="1328" y="1068"/>
                    </a:lnTo>
                    <a:lnTo>
                      <a:pt x="1328" y="1072"/>
                    </a:lnTo>
                    <a:lnTo>
                      <a:pt x="1328" y="1237"/>
                    </a:lnTo>
                    <a:lnTo>
                      <a:pt x="1324" y="1250"/>
                    </a:lnTo>
                    <a:lnTo>
                      <a:pt x="1261" y="1308"/>
                    </a:lnTo>
                    <a:lnTo>
                      <a:pt x="1265" y="1305"/>
                    </a:lnTo>
                    <a:lnTo>
                      <a:pt x="1190" y="1447"/>
                    </a:lnTo>
                    <a:lnTo>
                      <a:pt x="1127" y="1539"/>
                    </a:lnTo>
                    <a:lnTo>
                      <a:pt x="1130" y="1530"/>
                    </a:lnTo>
                    <a:lnTo>
                      <a:pt x="1130" y="1653"/>
                    </a:lnTo>
                    <a:lnTo>
                      <a:pt x="1127" y="1661"/>
                    </a:lnTo>
                    <a:lnTo>
                      <a:pt x="1119" y="1665"/>
                    </a:lnTo>
                    <a:lnTo>
                      <a:pt x="695" y="1665"/>
                    </a:lnTo>
                    <a:lnTo>
                      <a:pt x="11" y="1760"/>
                    </a:lnTo>
                    <a:lnTo>
                      <a:pt x="0" y="1756"/>
                    </a:lnTo>
                    <a:lnTo>
                      <a:pt x="0" y="1743"/>
                    </a:lnTo>
                    <a:lnTo>
                      <a:pt x="26" y="1605"/>
                    </a:lnTo>
                    <a:lnTo>
                      <a:pt x="31" y="1601"/>
                    </a:lnTo>
                    <a:lnTo>
                      <a:pt x="106" y="1436"/>
                    </a:lnTo>
                    <a:lnTo>
                      <a:pt x="106" y="1436"/>
                    </a:lnTo>
                    <a:lnTo>
                      <a:pt x="165" y="1205"/>
                    </a:lnTo>
                    <a:lnTo>
                      <a:pt x="165" y="1214"/>
                    </a:lnTo>
                    <a:lnTo>
                      <a:pt x="31" y="1016"/>
                    </a:lnTo>
                    <a:lnTo>
                      <a:pt x="26" y="1012"/>
                    </a:lnTo>
                    <a:lnTo>
                      <a:pt x="0" y="890"/>
                    </a:lnTo>
                    <a:lnTo>
                      <a:pt x="0" y="886"/>
                    </a:lnTo>
                    <a:lnTo>
                      <a:pt x="0" y="672"/>
                    </a:lnTo>
                    <a:lnTo>
                      <a:pt x="0" y="485"/>
                    </a:lnTo>
                    <a:lnTo>
                      <a:pt x="0" y="482"/>
                    </a:lnTo>
                    <a:lnTo>
                      <a:pt x="26" y="391"/>
                    </a:lnTo>
                    <a:lnTo>
                      <a:pt x="35" y="384"/>
                    </a:lnTo>
                    <a:lnTo>
                      <a:pt x="201" y="277"/>
                    </a:lnTo>
                    <a:lnTo>
                      <a:pt x="213" y="277"/>
                    </a:lnTo>
                    <a:lnTo>
                      <a:pt x="217" y="285"/>
                    </a:lnTo>
                    <a:lnTo>
                      <a:pt x="249" y="438"/>
                    </a:lnTo>
                    <a:lnTo>
                      <a:pt x="225" y="438"/>
                    </a:lnTo>
                    <a:lnTo>
                      <a:pt x="272" y="221"/>
                    </a:lnTo>
                    <a:lnTo>
                      <a:pt x="276" y="213"/>
                    </a:lnTo>
                    <a:lnTo>
                      <a:pt x="414" y="138"/>
                    </a:lnTo>
                    <a:lnTo>
                      <a:pt x="414" y="157"/>
                    </a:lnTo>
                    <a:lnTo>
                      <a:pt x="367" y="127"/>
                    </a:lnTo>
                    <a:lnTo>
                      <a:pt x="363" y="122"/>
                    </a:lnTo>
                    <a:lnTo>
                      <a:pt x="363" y="114"/>
                    </a:lnTo>
                    <a:lnTo>
                      <a:pt x="407" y="3"/>
                    </a:lnTo>
                    <a:lnTo>
                      <a:pt x="414" y="0"/>
                    </a:lnTo>
                    <a:lnTo>
                      <a:pt x="418" y="0"/>
                    </a:lnTo>
                    <a:lnTo>
                      <a:pt x="493"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8" name="Freeform 294"/>
              <p:cNvSpPr>
                <a:spLocks/>
              </p:cNvSpPr>
              <p:nvPr/>
            </p:nvSpPr>
            <p:spPr bwMode="auto">
              <a:xfrm>
                <a:off x="3333" y="1712"/>
                <a:ext cx="266" cy="448"/>
              </a:xfrm>
              <a:custGeom>
                <a:avLst/>
                <a:gdLst>
                  <a:gd name="T0" fmla="*/ 973 w 1064"/>
                  <a:gd name="T1" fmla="*/ 0 h 1795"/>
                  <a:gd name="T2" fmla="*/ 289 w 1064"/>
                  <a:gd name="T3" fmla="*/ 91 h 1795"/>
                  <a:gd name="T4" fmla="*/ 257 w 1064"/>
                  <a:gd name="T5" fmla="*/ 91 h 1795"/>
                  <a:gd name="T6" fmla="*/ 150 w 1064"/>
                  <a:gd name="T7" fmla="*/ 150 h 1795"/>
                  <a:gd name="T8" fmla="*/ 28 w 1064"/>
                  <a:gd name="T9" fmla="*/ 91 h 1795"/>
                  <a:gd name="T10" fmla="*/ 150 w 1064"/>
                  <a:gd name="T11" fmla="*/ 1056 h 1795"/>
                  <a:gd name="T12" fmla="*/ 92 w 1064"/>
                  <a:gd name="T13" fmla="*/ 1178 h 1795"/>
                  <a:gd name="T14" fmla="*/ 119 w 1064"/>
                  <a:gd name="T15" fmla="*/ 1210 h 1795"/>
                  <a:gd name="T16" fmla="*/ 119 w 1064"/>
                  <a:gd name="T17" fmla="*/ 1348 h 1795"/>
                  <a:gd name="T18" fmla="*/ 0 w 1064"/>
                  <a:gd name="T19" fmla="*/ 1609 h 1795"/>
                  <a:gd name="T20" fmla="*/ 0 w 1064"/>
                  <a:gd name="T21" fmla="*/ 1795 h 1795"/>
                  <a:gd name="T22" fmla="*/ 150 w 1064"/>
                  <a:gd name="T23" fmla="*/ 1716 h 1795"/>
                  <a:gd name="T24" fmla="*/ 317 w 1064"/>
                  <a:gd name="T25" fmla="*/ 1763 h 1795"/>
                  <a:gd name="T26" fmla="*/ 317 w 1064"/>
                  <a:gd name="T27" fmla="*/ 1701 h 1795"/>
                  <a:gd name="T28" fmla="*/ 486 w 1064"/>
                  <a:gd name="T29" fmla="*/ 1701 h 1795"/>
                  <a:gd name="T30" fmla="*/ 589 w 1064"/>
                  <a:gd name="T31" fmla="*/ 1577 h 1795"/>
                  <a:gd name="T32" fmla="*/ 696 w 1064"/>
                  <a:gd name="T33" fmla="*/ 1626 h 1795"/>
                  <a:gd name="T34" fmla="*/ 728 w 1064"/>
                  <a:gd name="T35" fmla="*/ 1502 h 1795"/>
                  <a:gd name="T36" fmla="*/ 851 w 1064"/>
                  <a:gd name="T37" fmla="*/ 1412 h 1795"/>
                  <a:gd name="T38" fmla="*/ 851 w 1064"/>
                  <a:gd name="T39" fmla="*/ 1317 h 1795"/>
                  <a:gd name="T40" fmla="*/ 973 w 1064"/>
                  <a:gd name="T41" fmla="*/ 1317 h 1795"/>
                  <a:gd name="T42" fmla="*/ 1064 w 1064"/>
                  <a:gd name="T43" fmla="*/ 1242 h 1795"/>
                  <a:gd name="T44" fmla="*/ 1001 w 1064"/>
                  <a:gd name="T45" fmla="*/ 1088 h 1795"/>
                  <a:gd name="T46" fmla="*/ 973 w 1064"/>
                  <a:gd name="T4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4" h="1795">
                    <a:moveTo>
                      <a:pt x="973" y="0"/>
                    </a:moveTo>
                    <a:lnTo>
                      <a:pt x="289" y="91"/>
                    </a:lnTo>
                    <a:lnTo>
                      <a:pt x="257" y="91"/>
                    </a:lnTo>
                    <a:lnTo>
                      <a:pt x="150" y="150"/>
                    </a:lnTo>
                    <a:lnTo>
                      <a:pt x="28" y="91"/>
                    </a:lnTo>
                    <a:lnTo>
                      <a:pt x="150" y="1056"/>
                    </a:lnTo>
                    <a:lnTo>
                      <a:pt x="92" y="1178"/>
                    </a:lnTo>
                    <a:lnTo>
                      <a:pt x="119" y="1210"/>
                    </a:lnTo>
                    <a:lnTo>
                      <a:pt x="119" y="1348"/>
                    </a:lnTo>
                    <a:lnTo>
                      <a:pt x="0" y="1609"/>
                    </a:lnTo>
                    <a:lnTo>
                      <a:pt x="0" y="1795"/>
                    </a:lnTo>
                    <a:lnTo>
                      <a:pt x="150" y="1716"/>
                    </a:lnTo>
                    <a:lnTo>
                      <a:pt x="317" y="1763"/>
                    </a:lnTo>
                    <a:lnTo>
                      <a:pt x="317" y="1701"/>
                    </a:lnTo>
                    <a:lnTo>
                      <a:pt x="486" y="1701"/>
                    </a:lnTo>
                    <a:lnTo>
                      <a:pt x="589" y="1577"/>
                    </a:lnTo>
                    <a:lnTo>
                      <a:pt x="696" y="1626"/>
                    </a:lnTo>
                    <a:lnTo>
                      <a:pt x="728" y="1502"/>
                    </a:lnTo>
                    <a:lnTo>
                      <a:pt x="851" y="1412"/>
                    </a:lnTo>
                    <a:lnTo>
                      <a:pt x="851" y="1317"/>
                    </a:lnTo>
                    <a:lnTo>
                      <a:pt x="973" y="1317"/>
                    </a:lnTo>
                    <a:lnTo>
                      <a:pt x="1064" y="1242"/>
                    </a:lnTo>
                    <a:lnTo>
                      <a:pt x="1001" y="1088"/>
                    </a:lnTo>
                    <a:lnTo>
                      <a:pt x="973"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9" name="Freeform 295"/>
              <p:cNvSpPr>
                <a:spLocks noEditPoints="1"/>
              </p:cNvSpPr>
              <p:nvPr/>
            </p:nvSpPr>
            <p:spPr bwMode="auto">
              <a:xfrm>
                <a:off x="3330" y="1709"/>
                <a:ext cx="272" cy="453"/>
              </a:xfrm>
              <a:custGeom>
                <a:avLst/>
                <a:gdLst>
                  <a:gd name="T0" fmla="*/ 984 w 1087"/>
                  <a:gd name="T1" fmla="*/ 24 h 1815"/>
                  <a:gd name="T2" fmla="*/ 268 w 1087"/>
                  <a:gd name="T3" fmla="*/ 114 h 1815"/>
                  <a:gd name="T4" fmla="*/ 169 w 1087"/>
                  <a:gd name="T5" fmla="*/ 174 h 1815"/>
                  <a:gd name="T6" fmla="*/ 35 w 1087"/>
                  <a:gd name="T7" fmla="*/ 114 h 1815"/>
                  <a:gd name="T8" fmla="*/ 174 w 1087"/>
                  <a:gd name="T9" fmla="*/ 1068 h 1815"/>
                  <a:gd name="T10" fmla="*/ 111 w 1087"/>
                  <a:gd name="T11" fmla="*/ 1198 h 1815"/>
                  <a:gd name="T12" fmla="*/ 139 w 1087"/>
                  <a:gd name="T13" fmla="*/ 1214 h 1815"/>
                  <a:gd name="T14" fmla="*/ 142 w 1087"/>
                  <a:gd name="T15" fmla="*/ 1360 h 1815"/>
                  <a:gd name="T16" fmla="*/ 19 w 1087"/>
                  <a:gd name="T17" fmla="*/ 1625 h 1815"/>
                  <a:gd name="T18" fmla="*/ 23 w 1087"/>
                  <a:gd name="T19" fmla="*/ 1807 h 1815"/>
                  <a:gd name="T20" fmla="*/ 158 w 1087"/>
                  <a:gd name="T21" fmla="*/ 1720 h 1815"/>
                  <a:gd name="T22" fmla="*/ 332 w 1087"/>
                  <a:gd name="T23" fmla="*/ 1764 h 1815"/>
                  <a:gd name="T24" fmla="*/ 315 w 1087"/>
                  <a:gd name="T25" fmla="*/ 1713 h 1815"/>
                  <a:gd name="T26" fmla="*/ 328 w 1087"/>
                  <a:gd name="T27" fmla="*/ 1700 h 1815"/>
                  <a:gd name="T28" fmla="*/ 486 w 1087"/>
                  <a:gd name="T29" fmla="*/ 1704 h 1815"/>
                  <a:gd name="T30" fmla="*/ 600 w 1087"/>
                  <a:gd name="T31" fmla="*/ 1578 h 1815"/>
                  <a:gd name="T32" fmla="*/ 715 w 1087"/>
                  <a:gd name="T33" fmla="*/ 1625 h 1815"/>
                  <a:gd name="T34" fmla="*/ 727 w 1087"/>
                  <a:gd name="T35" fmla="*/ 1511 h 1815"/>
                  <a:gd name="T36" fmla="*/ 853 w 1087"/>
                  <a:gd name="T37" fmla="*/ 1411 h 1815"/>
                  <a:gd name="T38" fmla="*/ 850 w 1087"/>
                  <a:gd name="T39" fmla="*/ 1329 h 1815"/>
                  <a:gd name="T40" fmla="*/ 862 w 1087"/>
                  <a:gd name="T41" fmla="*/ 1317 h 1815"/>
                  <a:gd name="T42" fmla="*/ 977 w 1087"/>
                  <a:gd name="T43" fmla="*/ 1321 h 1815"/>
                  <a:gd name="T44" fmla="*/ 1063 w 1087"/>
                  <a:gd name="T45" fmla="*/ 1257 h 1815"/>
                  <a:gd name="T46" fmla="*/ 1000 w 1087"/>
                  <a:gd name="T47" fmla="*/ 1100 h 1815"/>
                  <a:gd name="T48" fmla="*/ 1024 w 1087"/>
                  <a:gd name="T49" fmla="*/ 1100 h 1815"/>
                  <a:gd name="T50" fmla="*/ 1084 w 1087"/>
                  <a:gd name="T51" fmla="*/ 1250 h 1815"/>
                  <a:gd name="T52" fmla="*/ 1084 w 1087"/>
                  <a:gd name="T53" fmla="*/ 1261 h 1815"/>
                  <a:gd name="T54" fmla="*/ 984 w 1087"/>
                  <a:gd name="T55" fmla="*/ 1340 h 1815"/>
                  <a:gd name="T56" fmla="*/ 874 w 1087"/>
                  <a:gd name="T57" fmla="*/ 1329 h 1815"/>
                  <a:gd name="T58" fmla="*/ 870 w 1087"/>
                  <a:gd name="T59" fmla="*/ 1432 h 1815"/>
                  <a:gd name="T60" fmla="*/ 750 w 1087"/>
                  <a:gd name="T61" fmla="*/ 1518 h 1815"/>
                  <a:gd name="T62" fmla="*/ 715 w 1087"/>
                  <a:gd name="T63" fmla="*/ 1649 h 1815"/>
                  <a:gd name="T64" fmla="*/ 596 w 1087"/>
                  <a:gd name="T65" fmla="*/ 1602 h 1815"/>
                  <a:gd name="T66" fmla="*/ 506 w 1087"/>
                  <a:gd name="T67" fmla="*/ 1720 h 1815"/>
                  <a:gd name="T68" fmla="*/ 328 w 1087"/>
                  <a:gd name="T69" fmla="*/ 1724 h 1815"/>
                  <a:gd name="T70" fmla="*/ 340 w 1087"/>
                  <a:gd name="T71" fmla="*/ 1775 h 1815"/>
                  <a:gd name="T72" fmla="*/ 328 w 1087"/>
                  <a:gd name="T73" fmla="*/ 1788 h 1815"/>
                  <a:gd name="T74" fmla="*/ 165 w 1087"/>
                  <a:gd name="T75" fmla="*/ 1739 h 1815"/>
                  <a:gd name="T76" fmla="*/ 4 w 1087"/>
                  <a:gd name="T77" fmla="*/ 1815 h 1815"/>
                  <a:gd name="T78" fmla="*/ 0 w 1087"/>
                  <a:gd name="T79" fmla="*/ 1621 h 1815"/>
                  <a:gd name="T80" fmla="*/ 122 w 1087"/>
                  <a:gd name="T81" fmla="*/ 1357 h 1815"/>
                  <a:gd name="T82" fmla="*/ 118 w 1087"/>
                  <a:gd name="T83" fmla="*/ 1222 h 1815"/>
                  <a:gd name="T84" fmla="*/ 94 w 1087"/>
                  <a:gd name="T85" fmla="*/ 1201 h 1815"/>
                  <a:gd name="T86" fmla="*/ 90 w 1087"/>
                  <a:gd name="T87" fmla="*/ 1186 h 1815"/>
                  <a:gd name="T88" fmla="*/ 150 w 1087"/>
                  <a:gd name="T89" fmla="*/ 1072 h 1815"/>
                  <a:gd name="T90" fmla="*/ 35 w 1087"/>
                  <a:gd name="T91" fmla="*/ 91 h 1815"/>
                  <a:gd name="T92" fmla="*/ 165 w 1087"/>
                  <a:gd name="T93" fmla="*/ 155 h 1815"/>
                  <a:gd name="T94" fmla="*/ 261 w 1087"/>
                  <a:gd name="T95" fmla="*/ 91 h 1815"/>
                  <a:gd name="T96" fmla="*/ 296 w 1087"/>
                  <a:gd name="T97" fmla="*/ 91 h 1815"/>
                  <a:gd name="T98" fmla="*/ 992 w 1087"/>
                  <a:gd name="T99" fmla="*/ 0 h 1815"/>
                  <a:gd name="T100" fmla="*/ 1024 w 1087"/>
                  <a:gd name="T101" fmla="*/ 110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87" h="1815">
                    <a:moveTo>
                      <a:pt x="973" y="12"/>
                    </a:moveTo>
                    <a:lnTo>
                      <a:pt x="984" y="24"/>
                    </a:lnTo>
                    <a:lnTo>
                      <a:pt x="300" y="114"/>
                    </a:lnTo>
                    <a:lnTo>
                      <a:pt x="268" y="114"/>
                    </a:lnTo>
                    <a:lnTo>
                      <a:pt x="272" y="114"/>
                    </a:lnTo>
                    <a:lnTo>
                      <a:pt x="169" y="174"/>
                    </a:lnTo>
                    <a:lnTo>
                      <a:pt x="158" y="174"/>
                    </a:lnTo>
                    <a:lnTo>
                      <a:pt x="35" y="114"/>
                    </a:lnTo>
                    <a:lnTo>
                      <a:pt x="51" y="103"/>
                    </a:lnTo>
                    <a:lnTo>
                      <a:pt x="174" y="1068"/>
                    </a:lnTo>
                    <a:lnTo>
                      <a:pt x="174" y="1076"/>
                    </a:lnTo>
                    <a:lnTo>
                      <a:pt x="111" y="1198"/>
                    </a:lnTo>
                    <a:lnTo>
                      <a:pt x="111" y="1182"/>
                    </a:lnTo>
                    <a:lnTo>
                      <a:pt x="139" y="1214"/>
                    </a:lnTo>
                    <a:lnTo>
                      <a:pt x="142" y="1222"/>
                    </a:lnTo>
                    <a:lnTo>
                      <a:pt x="142" y="1360"/>
                    </a:lnTo>
                    <a:lnTo>
                      <a:pt x="142" y="1364"/>
                    </a:lnTo>
                    <a:lnTo>
                      <a:pt x="19" y="1625"/>
                    </a:lnTo>
                    <a:lnTo>
                      <a:pt x="23" y="1621"/>
                    </a:lnTo>
                    <a:lnTo>
                      <a:pt x="23" y="1807"/>
                    </a:lnTo>
                    <a:lnTo>
                      <a:pt x="4" y="1795"/>
                    </a:lnTo>
                    <a:lnTo>
                      <a:pt x="158" y="1720"/>
                    </a:lnTo>
                    <a:lnTo>
                      <a:pt x="165" y="1717"/>
                    </a:lnTo>
                    <a:lnTo>
                      <a:pt x="332" y="1764"/>
                    </a:lnTo>
                    <a:lnTo>
                      <a:pt x="315" y="1775"/>
                    </a:lnTo>
                    <a:lnTo>
                      <a:pt x="315" y="1713"/>
                    </a:lnTo>
                    <a:lnTo>
                      <a:pt x="320" y="1704"/>
                    </a:lnTo>
                    <a:lnTo>
                      <a:pt x="328" y="1700"/>
                    </a:lnTo>
                    <a:lnTo>
                      <a:pt x="497" y="1700"/>
                    </a:lnTo>
                    <a:lnTo>
                      <a:pt x="486" y="1704"/>
                    </a:lnTo>
                    <a:lnTo>
                      <a:pt x="593" y="1582"/>
                    </a:lnTo>
                    <a:lnTo>
                      <a:pt x="600" y="1578"/>
                    </a:lnTo>
                    <a:lnTo>
                      <a:pt x="609" y="1582"/>
                    </a:lnTo>
                    <a:lnTo>
                      <a:pt x="715" y="1625"/>
                    </a:lnTo>
                    <a:lnTo>
                      <a:pt x="696" y="1633"/>
                    </a:lnTo>
                    <a:lnTo>
                      <a:pt x="727" y="1511"/>
                    </a:lnTo>
                    <a:lnTo>
                      <a:pt x="731" y="1507"/>
                    </a:lnTo>
                    <a:lnTo>
                      <a:pt x="853" y="1411"/>
                    </a:lnTo>
                    <a:lnTo>
                      <a:pt x="850" y="1424"/>
                    </a:lnTo>
                    <a:lnTo>
                      <a:pt x="850" y="1329"/>
                    </a:lnTo>
                    <a:lnTo>
                      <a:pt x="853" y="1321"/>
                    </a:lnTo>
                    <a:lnTo>
                      <a:pt x="862" y="1317"/>
                    </a:lnTo>
                    <a:lnTo>
                      <a:pt x="984" y="1317"/>
                    </a:lnTo>
                    <a:lnTo>
                      <a:pt x="977" y="1321"/>
                    </a:lnTo>
                    <a:lnTo>
                      <a:pt x="1067" y="1246"/>
                    </a:lnTo>
                    <a:lnTo>
                      <a:pt x="1063" y="1257"/>
                    </a:lnTo>
                    <a:lnTo>
                      <a:pt x="1000" y="1104"/>
                    </a:lnTo>
                    <a:lnTo>
                      <a:pt x="1000" y="1100"/>
                    </a:lnTo>
                    <a:lnTo>
                      <a:pt x="973" y="12"/>
                    </a:lnTo>
                    <a:close/>
                    <a:moveTo>
                      <a:pt x="1024" y="1100"/>
                    </a:moveTo>
                    <a:lnTo>
                      <a:pt x="1024" y="1096"/>
                    </a:lnTo>
                    <a:lnTo>
                      <a:pt x="1084" y="1250"/>
                    </a:lnTo>
                    <a:lnTo>
                      <a:pt x="1087" y="1257"/>
                    </a:lnTo>
                    <a:lnTo>
                      <a:pt x="1084" y="1261"/>
                    </a:lnTo>
                    <a:lnTo>
                      <a:pt x="988" y="1340"/>
                    </a:lnTo>
                    <a:lnTo>
                      <a:pt x="984" y="1340"/>
                    </a:lnTo>
                    <a:lnTo>
                      <a:pt x="862" y="1340"/>
                    </a:lnTo>
                    <a:lnTo>
                      <a:pt x="874" y="1329"/>
                    </a:lnTo>
                    <a:lnTo>
                      <a:pt x="874" y="1424"/>
                    </a:lnTo>
                    <a:lnTo>
                      <a:pt x="870" y="1432"/>
                    </a:lnTo>
                    <a:lnTo>
                      <a:pt x="747" y="1522"/>
                    </a:lnTo>
                    <a:lnTo>
                      <a:pt x="750" y="1518"/>
                    </a:lnTo>
                    <a:lnTo>
                      <a:pt x="720" y="1642"/>
                    </a:lnTo>
                    <a:lnTo>
                      <a:pt x="715" y="1649"/>
                    </a:lnTo>
                    <a:lnTo>
                      <a:pt x="703" y="1649"/>
                    </a:lnTo>
                    <a:lnTo>
                      <a:pt x="596" y="1602"/>
                    </a:lnTo>
                    <a:lnTo>
                      <a:pt x="613" y="1597"/>
                    </a:lnTo>
                    <a:lnTo>
                      <a:pt x="506" y="1720"/>
                    </a:lnTo>
                    <a:lnTo>
                      <a:pt x="497" y="1724"/>
                    </a:lnTo>
                    <a:lnTo>
                      <a:pt x="328" y="1724"/>
                    </a:lnTo>
                    <a:lnTo>
                      <a:pt x="340" y="1713"/>
                    </a:lnTo>
                    <a:lnTo>
                      <a:pt x="340" y="1775"/>
                    </a:lnTo>
                    <a:lnTo>
                      <a:pt x="336" y="1784"/>
                    </a:lnTo>
                    <a:lnTo>
                      <a:pt x="328" y="1788"/>
                    </a:lnTo>
                    <a:lnTo>
                      <a:pt x="158" y="1739"/>
                    </a:lnTo>
                    <a:lnTo>
                      <a:pt x="165" y="1739"/>
                    </a:lnTo>
                    <a:lnTo>
                      <a:pt x="15" y="1815"/>
                    </a:lnTo>
                    <a:lnTo>
                      <a:pt x="4" y="1815"/>
                    </a:lnTo>
                    <a:lnTo>
                      <a:pt x="0" y="1807"/>
                    </a:lnTo>
                    <a:lnTo>
                      <a:pt x="0" y="1621"/>
                    </a:lnTo>
                    <a:lnTo>
                      <a:pt x="0" y="1617"/>
                    </a:lnTo>
                    <a:lnTo>
                      <a:pt x="122" y="1357"/>
                    </a:lnTo>
                    <a:lnTo>
                      <a:pt x="118" y="1360"/>
                    </a:lnTo>
                    <a:lnTo>
                      <a:pt x="118" y="1222"/>
                    </a:lnTo>
                    <a:lnTo>
                      <a:pt x="122" y="1229"/>
                    </a:lnTo>
                    <a:lnTo>
                      <a:pt x="94" y="1201"/>
                    </a:lnTo>
                    <a:lnTo>
                      <a:pt x="90" y="1194"/>
                    </a:lnTo>
                    <a:lnTo>
                      <a:pt x="90" y="1186"/>
                    </a:lnTo>
                    <a:lnTo>
                      <a:pt x="150" y="1064"/>
                    </a:lnTo>
                    <a:lnTo>
                      <a:pt x="150" y="1072"/>
                    </a:lnTo>
                    <a:lnTo>
                      <a:pt x="27" y="103"/>
                    </a:lnTo>
                    <a:lnTo>
                      <a:pt x="35" y="91"/>
                    </a:lnTo>
                    <a:lnTo>
                      <a:pt x="47" y="91"/>
                    </a:lnTo>
                    <a:lnTo>
                      <a:pt x="165" y="155"/>
                    </a:lnTo>
                    <a:lnTo>
                      <a:pt x="158" y="155"/>
                    </a:lnTo>
                    <a:lnTo>
                      <a:pt x="261" y="91"/>
                    </a:lnTo>
                    <a:lnTo>
                      <a:pt x="268" y="91"/>
                    </a:lnTo>
                    <a:lnTo>
                      <a:pt x="296" y="91"/>
                    </a:lnTo>
                    <a:lnTo>
                      <a:pt x="981" y="0"/>
                    </a:lnTo>
                    <a:lnTo>
                      <a:pt x="992" y="0"/>
                    </a:lnTo>
                    <a:lnTo>
                      <a:pt x="996" y="12"/>
                    </a:lnTo>
                    <a:lnTo>
                      <a:pt x="1024" y="1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0" name="Freeform 296"/>
              <p:cNvSpPr>
                <a:spLocks/>
              </p:cNvSpPr>
              <p:nvPr/>
            </p:nvSpPr>
            <p:spPr bwMode="auto">
              <a:xfrm>
                <a:off x="3331" y="1712"/>
                <a:ext cx="266" cy="448"/>
              </a:xfrm>
              <a:custGeom>
                <a:avLst/>
                <a:gdLst>
                  <a:gd name="T0" fmla="*/ 969 w 1063"/>
                  <a:gd name="T1" fmla="*/ 0 h 1795"/>
                  <a:gd name="T2" fmla="*/ 980 w 1063"/>
                  <a:gd name="T3" fmla="*/ 12 h 1795"/>
                  <a:gd name="T4" fmla="*/ 296 w 1063"/>
                  <a:gd name="T5" fmla="*/ 102 h 1795"/>
                  <a:gd name="T6" fmla="*/ 264 w 1063"/>
                  <a:gd name="T7" fmla="*/ 102 h 1795"/>
                  <a:gd name="T8" fmla="*/ 268 w 1063"/>
                  <a:gd name="T9" fmla="*/ 102 h 1795"/>
                  <a:gd name="T10" fmla="*/ 165 w 1063"/>
                  <a:gd name="T11" fmla="*/ 162 h 1795"/>
                  <a:gd name="T12" fmla="*/ 154 w 1063"/>
                  <a:gd name="T13" fmla="*/ 162 h 1795"/>
                  <a:gd name="T14" fmla="*/ 31 w 1063"/>
                  <a:gd name="T15" fmla="*/ 102 h 1795"/>
                  <a:gd name="T16" fmla="*/ 47 w 1063"/>
                  <a:gd name="T17" fmla="*/ 91 h 1795"/>
                  <a:gd name="T18" fmla="*/ 170 w 1063"/>
                  <a:gd name="T19" fmla="*/ 1056 h 1795"/>
                  <a:gd name="T20" fmla="*/ 170 w 1063"/>
                  <a:gd name="T21" fmla="*/ 1064 h 1795"/>
                  <a:gd name="T22" fmla="*/ 107 w 1063"/>
                  <a:gd name="T23" fmla="*/ 1186 h 1795"/>
                  <a:gd name="T24" fmla="*/ 107 w 1063"/>
                  <a:gd name="T25" fmla="*/ 1170 h 1795"/>
                  <a:gd name="T26" fmla="*/ 135 w 1063"/>
                  <a:gd name="T27" fmla="*/ 1202 h 1795"/>
                  <a:gd name="T28" fmla="*/ 138 w 1063"/>
                  <a:gd name="T29" fmla="*/ 1210 h 1795"/>
                  <a:gd name="T30" fmla="*/ 138 w 1063"/>
                  <a:gd name="T31" fmla="*/ 1348 h 1795"/>
                  <a:gd name="T32" fmla="*/ 138 w 1063"/>
                  <a:gd name="T33" fmla="*/ 1352 h 1795"/>
                  <a:gd name="T34" fmla="*/ 15 w 1063"/>
                  <a:gd name="T35" fmla="*/ 1613 h 1795"/>
                  <a:gd name="T36" fmla="*/ 19 w 1063"/>
                  <a:gd name="T37" fmla="*/ 1609 h 1795"/>
                  <a:gd name="T38" fmla="*/ 19 w 1063"/>
                  <a:gd name="T39" fmla="*/ 1795 h 1795"/>
                  <a:gd name="T40" fmla="*/ 0 w 1063"/>
                  <a:gd name="T41" fmla="*/ 1783 h 1795"/>
                  <a:gd name="T42" fmla="*/ 154 w 1063"/>
                  <a:gd name="T43" fmla="*/ 1708 h 1795"/>
                  <a:gd name="T44" fmla="*/ 161 w 1063"/>
                  <a:gd name="T45" fmla="*/ 1705 h 1795"/>
                  <a:gd name="T46" fmla="*/ 328 w 1063"/>
                  <a:gd name="T47" fmla="*/ 1752 h 1795"/>
                  <a:gd name="T48" fmla="*/ 311 w 1063"/>
                  <a:gd name="T49" fmla="*/ 1763 h 1795"/>
                  <a:gd name="T50" fmla="*/ 311 w 1063"/>
                  <a:gd name="T51" fmla="*/ 1701 h 1795"/>
                  <a:gd name="T52" fmla="*/ 316 w 1063"/>
                  <a:gd name="T53" fmla="*/ 1692 h 1795"/>
                  <a:gd name="T54" fmla="*/ 324 w 1063"/>
                  <a:gd name="T55" fmla="*/ 1688 h 1795"/>
                  <a:gd name="T56" fmla="*/ 493 w 1063"/>
                  <a:gd name="T57" fmla="*/ 1688 h 1795"/>
                  <a:gd name="T58" fmla="*/ 482 w 1063"/>
                  <a:gd name="T59" fmla="*/ 1692 h 1795"/>
                  <a:gd name="T60" fmla="*/ 589 w 1063"/>
                  <a:gd name="T61" fmla="*/ 1570 h 1795"/>
                  <a:gd name="T62" fmla="*/ 596 w 1063"/>
                  <a:gd name="T63" fmla="*/ 1566 h 1795"/>
                  <a:gd name="T64" fmla="*/ 605 w 1063"/>
                  <a:gd name="T65" fmla="*/ 1570 h 1795"/>
                  <a:gd name="T66" fmla="*/ 711 w 1063"/>
                  <a:gd name="T67" fmla="*/ 1613 h 1795"/>
                  <a:gd name="T68" fmla="*/ 692 w 1063"/>
                  <a:gd name="T69" fmla="*/ 1621 h 1795"/>
                  <a:gd name="T70" fmla="*/ 723 w 1063"/>
                  <a:gd name="T71" fmla="*/ 1499 h 1795"/>
                  <a:gd name="T72" fmla="*/ 727 w 1063"/>
                  <a:gd name="T73" fmla="*/ 1495 h 1795"/>
                  <a:gd name="T74" fmla="*/ 849 w 1063"/>
                  <a:gd name="T75" fmla="*/ 1399 h 1795"/>
                  <a:gd name="T76" fmla="*/ 846 w 1063"/>
                  <a:gd name="T77" fmla="*/ 1412 h 1795"/>
                  <a:gd name="T78" fmla="*/ 846 w 1063"/>
                  <a:gd name="T79" fmla="*/ 1317 h 1795"/>
                  <a:gd name="T80" fmla="*/ 849 w 1063"/>
                  <a:gd name="T81" fmla="*/ 1309 h 1795"/>
                  <a:gd name="T82" fmla="*/ 858 w 1063"/>
                  <a:gd name="T83" fmla="*/ 1305 h 1795"/>
                  <a:gd name="T84" fmla="*/ 980 w 1063"/>
                  <a:gd name="T85" fmla="*/ 1305 h 1795"/>
                  <a:gd name="T86" fmla="*/ 973 w 1063"/>
                  <a:gd name="T87" fmla="*/ 1309 h 1795"/>
                  <a:gd name="T88" fmla="*/ 1063 w 1063"/>
                  <a:gd name="T89" fmla="*/ 1234 h 1795"/>
                  <a:gd name="T90" fmla="*/ 1059 w 1063"/>
                  <a:gd name="T91" fmla="*/ 1245 h 1795"/>
                  <a:gd name="T92" fmla="*/ 996 w 1063"/>
                  <a:gd name="T93" fmla="*/ 1092 h 1795"/>
                  <a:gd name="T94" fmla="*/ 996 w 1063"/>
                  <a:gd name="T95" fmla="*/ 1088 h 1795"/>
                  <a:gd name="T96" fmla="*/ 969 w 1063"/>
                  <a:gd name="T9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3" h="1795">
                    <a:moveTo>
                      <a:pt x="969" y="0"/>
                    </a:moveTo>
                    <a:lnTo>
                      <a:pt x="980" y="12"/>
                    </a:lnTo>
                    <a:lnTo>
                      <a:pt x="296" y="102"/>
                    </a:lnTo>
                    <a:lnTo>
                      <a:pt x="264" y="102"/>
                    </a:lnTo>
                    <a:lnTo>
                      <a:pt x="268" y="102"/>
                    </a:lnTo>
                    <a:lnTo>
                      <a:pt x="165" y="162"/>
                    </a:lnTo>
                    <a:lnTo>
                      <a:pt x="154" y="162"/>
                    </a:lnTo>
                    <a:lnTo>
                      <a:pt x="31" y="102"/>
                    </a:lnTo>
                    <a:lnTo>
                      <a:pt x="47" y="91"/>
                    </a:lnTo>
                    <a:lnTo>
                      <a:pt x="170" y="1056"/>
                    </a:lnTo>
                    <a:lnTo>
                      <a:pt x="170" y="1064"/>
                    </a:lnTo>
                    <a:lnTo>
                      <a:pt x="107" y="1186"/>
                    </a:lnTo>
                    <a:lnTo>
                      <a:pt x="107" y="1170"/>
                    </a:lnTo>
                    <a:lnTo>
                      <a:pt x="135" y="1202"/>
                    </a:lnTo>
                    <a:lnTo>
                      <a:pt x="138" y="1210"/>
                    </a:lnTo>
                    <a:lnTo>
                      <a:pt x="138" y="1348"/>
                    </a:lnTo>
                    <a:lnTo>
                      <a:pt x="138" y="1352"/>
                    </a:lnTo>
                    <a:lnTo>
                      <a:pt x="15" y="1613"/>
                    </a:lnTo>
                    <a:lnTo>
                      <a:pt x="19" y="1609"/>
                    </a:lnTo>
                    <a:lnTo>
                      <a:pt x="19" y="1795"/>
                    </a:lnTo>
                    <a:lnTo>
                      <a:pt x="0" y="1783"/>
                    </a:lnTo>
                    <a:lnTo>
                      <a:pt x="154" y="1708"/>
                    </a:lnTo>
                    <a:lnTo>
                      <a:pt x="161" y="1705"/>
                    </a:lnTo>
                    <a:lnTo>
                      <a:pt x="328" y="1752"/>
                    </a:lnTo>
                    <a:lnTo>
                      <a:pt x="311" y="1763"/>
                    </a:lnTo>
                    <a:lnTo>
                      <a:pt x="311" y="1701"/>
                    </a:lnTo>
                    <a:lnTo>
                      <a:pt x="316" y="1692"/>
                    </a:lnTo>
                    <a:lnTo>
                      <a:pt x="324" y="1688"/>
                    </a:lnTo>
                    <a:lnTo>
                      <a:pt x="493" y="1688"/>
                    </a:lnTo>
                    <a:lnTo>
                      <a:pt x="482" y="1692"/>
                    </a:lnTo>
                    <a:lnTo>
                      <a:pt x="589" y="1570"/>
                    </a:lnTo>
                    <a:lnTo>
                      <a:pt x="596" y="1566"/>
                    </a:lnTo>
                    <a:lnTo>
                      <a:pt x="605" y="1570"/>
                    </a:lnTo>
                    <a:lnTo>
                      <a:pt x="711" y="1613"/>
                    </a:lnTo>
                    <a:lnTo>
                      <a:pt x="692" y="1621"/>
                    </a:lnTo>
                    <a:lnTo>
                      <a:pt x="723" y="1499"/>
                    </a:lnTo>
                    <a:lnTo>
                      <a:pt x="727" y="1495"/>
                    </a:lnTo>
                    <a:lnTo>
                      <a:pt x="849" y="1399"/>
                    </a:lnTo>
                    <a:lnTo>
                      <a:pt x="846" y="1412"/>
                    </a:lnTo>
                    <a:lnTo>
                      <a:pt x="846" y="1317"/>
                    </a:lnTo>
                    <a:lnTo>
                      <a:pt x="849" y="1309"/>
                    </a:lnTo>
                    <a:lnTo>
                      <a:pt x="858" y="1305"/>
                    </a:lnTo>
                    <a:lnTo>
                      <a:pt x="980" y="1305"/>
                    </a:lnTo>
                    <a:lnTo>
                      <a:pt x="973" y="1309"/>
                    </a:lnTo>
                    <a:lnTo>
                      <a:pt x="1063" y="1234"/>
                    </a:lnTo>
                    <a:lnTo>
                      <a:pt x="1059" y="1245"/>
                    </a:lnTo>
                    <a:lnTo>
                      <a:pt x="996" y="1092"/>
                    </a:lnTo>
                    <a:lnTo>
                      <a:pt x="996" y="1088"/>
                    </a:lnTo>
                    <a:lnTo>
                      <a:pt x="969"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1" name="Freeform 297"/>
              <p:cNvSpPr>
                <a:spLocks/>
              </p:cNvSpPr>
              <p:nvPr/>
            </p:nvSpPr>
            <p:spPr bwMode="auto">
              <a:xfrm>
                <a:off x="3330" y="1709"/>
                <a:ext cx="272" cy="453"/>
              </a:xfrm>
              <a:custGeom>
                <a:avLst/>
                <a:gdLst>
                  <a:gd name="T0" fmla="*/ 1024 w 1087"/>
                  <a:gd name="T1" fmla="*/ 1100 h 1815"/>
                  <a:gd name="T2" fmla="*/ 1024 w 1087"/>
                  <a:gd name="T3" fmla="*/ 1096 h 1815"/>
                  <a:gd name="T4" fmla="*/ 1084 w 1087"/>
                  <a:gd name="T5" fmla="*/ 1250 h 1815"/>
                  <a:gd name="T6" fmla="*/ 1087 w 1087"/>
                  <a:gd name="T7" fmla="*/ 1257 h 1815"/>
                  <a:gd name="T8" fmla="*/ 1084 w 1087"/>
                  <a:gd name="T9" fmla="*/ 1261 h 1815"/>
                  <a:gd name="T10" fmla="*/ 988 w 1087"/>
                  <a:gd name="T11" fmla="*/ 1340 h 1815"/>
                  <a:gd name="T12" fmla="*/ 984 w 1087"/>
                  <a:gd name="T13" fmla="*/ 1340 h 1815"/>
                  <a:gd name="T14" fmla="*/ 862 w 1087"/>
                  <a:gd name="T15" fmla="*/ 1340 h 1815"/>
                  <a:gd name="T16" fmla="*/ 874 w 1087"/>
                  <a:gd name="T17" fmla="*/ 1329 h 1815"/>
                  <a:gd name="T18" fmla="*/ 874 w 1087"/>
                  <a:gd name="T19" fmla="*/ 1424 h 1815"/>
                  <a:gd name="T20" fmla="*/ 870 w 1087"/>
                  <a:gd name="T21" fmla="*/ 1432 h 1815"/>
                  <a:gd name="T22" fmla="*/ 747 w 1087"/>
                  <a:gd name="T23" fmla="*/ 1522 h 1815"/>
                  <a:gd name="T24" fmla="*/ 750 w 1087"/>
                  <a:gd name="T25" fmla="*/ 1518 h 1815"/>
                  <a:gd name="T26" fmla="*/ 720 w 1087"/>
                  <a:gd name="T27" fmla="*/ 1642 h 1815"/>
                  <a:gd name="T28" fmla="*/ 715 w 1087"/>
                  <a:gd name="T29" fmla="*/ 1649 h 1815"/>
                  <a:gd name="T30" fmla="*/ 703 w 1087"/>
                  <a:gd name="T31" fmla="*/ 1649 h 1815"/>
                  <a:gd name="T32" fmla="*/ 596 w 1087"/>
                  <a:gd name="T33" fmla="*/ 1602 h 1815"/>
                  <a:gd name="T34" fmla="*/ 613 w 1087"/>
                  <a:gd name="T35" fmla="*/ 1597 h 1815"/>
                  <a:gd name="T36" fmla="*/ 506 w 1087"/>
                  <a:gd name="T37" fmla="*/ 1720 h 1815"/>
                  <a:gd name="T38" fmla="*/ 497 w 1087"/>
                  <a:gd name="T39" fmla="*/ 1724 h 1815"/>
                  <a:gd name="T40" fmla="*/ 328 w 1087"/>
                  <a:gd name="T41" fmla="*/ 1724 h 1815"/>
                  <a:gd name="T42" fmla="*/ 340 w 1087"/>
                  <a:gd name="T43" fmla="*/ 1713 h 1815"/>
                  <a:gd name="T44" fmla="*/ 340 w 1087"/>
                  <a:gd name="T45" fmla="*/ 1775 h 1815"/>
                  <a:gd name="T46" fmla="*/ 336 w 1087"/>
                  <a:gd name="T47" fmla="*/ 1784 h 1815"/>
                  <a:gd name="T48" fmla="*/ 328 w 1087"/>
                  <a:gd name="T49" fmla="*/ 1788 h 1815"/>
                  <a:gd name="T50" fmla="*/ 158 w 1087"/>
                  <a:gd name="T51" fmla="*/ 1739 h 1815"/>
                  <a:gd name="T52" fmla="*/ 165 w 1087"/>
                  <a:gd name="T53" fmla="*/ 1739 h 1815"/>
                  <a:gd name="T54" fmla="*/ 15 w 1087"/>
                  <a:gd name="T55" fmla="*/ 1815 h 1815"/>
                  <a:gd name="T56" fmla="*/ 4 w 1087"/>
                  <a:gd name="T57" fmla="*/ 1815 h 1815"/>
                  <a:gd name="T58" fmla="*/ 0 w 1087"/>
                  <a:gd name="T59" fmla="*/ 1807 h 1815"/>
                  <a:gd name="T60" fmla="*/ 0 w 1087"/>
                  <a:gd name="T61" fmla="*/ 1621 h 1815"/>
                  <a:gd name="T62" fmla="*/ 0 w 1087"/>
                  <a:gd name="T63" fmla="*/ 1617 h 1815"/>
                  <a:gd name="T64" fmla="*/ 122 w 1087"/>
                  <a:gd name="T65" fmla="*/ 1357 h 1815"/>
                  <a:gd name="T66" fmla="*/ 118 w 1087"/>
                  <a:gd name="T67" fmla="*/ 1360 h 1815"/>
                  <a:gd name="T68" fmla="*/ 118 w 1087"/>
                  <a:gd name="T69" fmla="*/ 1222 h 1815"/>
                  <a:gd name="T70" fmla="*/ 122 w 1087"/>
                  <a:gd name="T71" fmla="*/ 1229 h 1815"/>
                  <a:gd name="T72" fmla="*/ 94 w 1087"/>
                  <a:gd name="T73" fmla="*/ 1201 h 1815"/>
                  <a:gd name="T74" fmla="*/ 90 w 1087"/>
                  <a:gd name="T75" fmla="*/ 1194 h 1815"/>
                  <a:gd name="T76" fmla="*/ 90 w 1087"/>
                  <a:gd name="T77" fmla="*/ 1186 h 1815"/>
                  <a:gd name="T78" fmla="*/ 150 w 1087"/>
                  <a:gd name="T79" fmla="*/ 1064 h 1815"/>
                  <a:gd name="T80" fmla="*/ 150 w 1087"/>
                  <a:gd name="T81" fmla="*/ 1072 h 1815"/>
                  <a:gd name="T82" fmla="*/ 27 w 1087"/>
                  <a:gd name="T83" fmla="*/ 103 h 1815"/>
                  <a:gd name="T84" fmla="*/ 35 w 1087"/>
                  <a:gd name="T85" fmla="*/ 91 h 1815"/>
                  <a:gd name="T86" fmla="*/ 47 w 1087"/>
                  <a:gd name="T87" fmla="*/ 91 h 1815"/>
                  <a:gd name="T88" fmla="*/ 165 w 1087"/>
                  <a:gd name="T89" fmla="*/ 155 h 1815"/>
                  <a:gd name="T90" fmla="*/ 158 w 1087"/>
                  <a:gd name="T91" fmla="*/ 155 h 1815"/>
                  <a:gd name="T92" fmla="*/ 261 w 1087"/>
                  <a:gd name="T93" fmla="*/ 91 h 1815"/>
                  <a:gd name="T94" fmla="*/ 268 w 1087"/>
                  <a:gd name="T95" fmla="*/ 91 h 1815"/>
                  <a:gd name="T96" fmla="*/ 296 w 1087"/>
                  <a:gd name="T97" fmla="*/ 91 h 1815"/>
                  <a:gd name="T98" fmla="*/ 981 w 1087"/>
                  <a:gd name="T99" fmla="*/ 0 h 1815"/>
                  <a:gd name="T100" fmla="*/ 992 w 1087"/>
                  <a:gd name="T101" fmla="*/ 0 h 1815"/>
                  <a:gd name="T102" fmla="*/ 996 w 1087"/>
                  <a:gd name="T103" fmla="*/ 12 h 1815"/>
                  <a:gd name="T104" fmla="*/ 1024 w 1087"/>
                  <a:gd name="T105" fmla="*/ 110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7" h="1815">
                    <a:moveTo>
                      <a:pt x="1024" y="1100"/>
                    </a:moveTo>
                    <a:lnTo>
                      <a:pt x="1024" y="1096"/>
                    </a:lnTo>
                    <a:lnTo>
                      <a:pt x="1084" y="1250"/>
                    </a:lnTo>
                    <a:lnTo>
                      <a:pt x="1087" y="1257"/>
                    </a:lnTo>
                    <a:lnTo>
                      <a:pt x="1084" y="1261"/>
                    </a:lnTo>
                    <a:lnTo>
                      <a:pt x="988" y="1340"/>
                    </a:lnTo>
                    <a:lnTo>
                      <a:pt x="984" y="1340"/>
                    </a:lnTo>
                    <a:lnTo>
                      <a:pt x="862" y="1340"/>
                    </a:lnTo>
                    <a:lnTo>
                      <a:pt x="874" y="1329"/>
                    </a:lnTo>
                    <a:lnTo>
                      <a:pt x="874" y="1424"/>
                    </a:lnTo>
                    <a:lnTo>
                      <a:pt x="870" y="1432"/>
                    </a:lnTo>
                    <a:lnTo>
                      <a:pt x="747" y="1522"/>
                    </a:lnTo>
                    <a:lnTo>
                      <a:pt x="750" y="1518"/>
                    </a:lnTo>
                    <a:lnTo>
                      <a:pt x="720" y="1642"/>
                    </a:lnTo>
                    <a:lnTo>
                      <a:pt x="715" y="1649"/>
                    </a:lnTo>
                    <a:lnTo>
                      <a:pt x="703" y="1649"/>
                    </a:lnTo>
                    <a:lnTo>
                      <a:pt x="596" y="1602"/>
                    </a:lnTo>
                    <a:lnTo>
                      <a:pt x="613" y="1597"/>
                    </a:lnTo>
                    <a:lnTo>
                      <a:pt x="506" y="1720"/>
                    </a:lnTo>
                    <a:lnTo>
                      <a:pt x="497" y="1724"/>
                    </a:lnTo>
                    <a:lnTo>
                      <a:pt x="328" y="1724"/>
                    </a:lnTo>
                    <a:lnTo>
                      <a:pt x="340" y="1713"/>
                    </a:lnTo>
                    <a:lnTo>
                      <a:pt x="340" y="1775"/>
                    </a:lnTo>
                    <a:lnTo>
                      <a:pt x="336" y="1784"/>
                    </a:lnTo>
                    <a:lnTo>
                      <a:pt x="328" y="1788"/>
                    </a:lnTo>
                    <a:lnTo>
                      <a:pt x="158" y="1739"/>
                    </a:lnTo>
                    <a:lnTo>
                      <a:pt x="165" y="1739"/>
                    </a:lnTo>
                    <a:lnTo>
                      <a:pt x="15" y="1815"/>
                    </a:lnTo>
                    <a:lnTo>
                      <a:pt x="4" y="1815"/>
                    </a:lnTo>
                    <a:lnTo>
                      <a:pt x="0" y="1807"/>
                    </a:lnTo>
                    <a:lnTo>
                      <a:pt x="0" y="1621"/>
                    </a:lnTo>
                    <a:lnTo>
                      <a:pt x="0" y="1617"/>
                    </a:lnTo>
                    <a:lnTo>
                      <a:pt x="122" y="1357"/>
                    </a:lnTo>
                    <a:lnTo>
                      <a:pt x="118" y="1360"/>
                    </a:lnTo>
                    <a:lnTo>
                      <a:pt x="118" y="1222"/>
                    </a:lnTo>
                    <a:lnTo>
                      <a:pt x="122" y="1229"/>
                    </a:lnTo>
                    <a:lnTo>
                      <a:pt x="94" y="1201"/>
                    </a:lnTo>
                    <a:lnTo>
                      <a:pt x="90" y="1194"/>
                    </a:lnTo>
                    <a:lnTo>
                      <a:pt x="90" y="1186"/>
                    </a:lnTo>
                    <a:lnTo>
                      <a:pt x="150" y="1064"/>
                    </a:lnTo>
                    <a:lnTo>
                      <a:pt x="150" y="1072"/>
                    </a:lnTo>
                    <a:lnTo>
                      <a:pt x="27" y="103"/>
                    </a:lnTo>
                    <a:lnTo>
                      <a:pt x="35" y="91"/>
                    </a:lnTo>
                    <a:lnTo>
                      <a:pt x="47" y="91"/>
                    </a:lnTo>
                    <a:lnTo>
                      <a:pt x="165" y="155"/>
                    </a:lnTo>
                    <a:lnTo>
                      <a:pt x="158" y="155"/>
                    </a:lnTo>
                    <a:lnTo>
                      <a:pt x="261" y="91"/>
                    </a:lnTo>
                    <a:lnTo>
                      <a:pt x="268" y="91"/>
                    </a:lnTo>
                    <a:lnTo>
                      <a:pt x="296" y="91"/>
                    </a:lnTo>
                    <a:lnTo>
                      <a:pt x="981" y="0"/>
                    </a:lnTo>
                    <a:lnTo>
                      <a:pt x="992" y="0"/>
                    </a:lnTo>
                    <a:lnTo>
                      <a:pt x="996" y="12"/>
                    </a:lnTo>
                    <a:lnTo>
                      <a:pt x="1024" y="110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2" name="Freeform 298"/>
              <p:cNvSpPr>
                <a:spLocks/>
              </p:cNvSpPr>
              <p:nvPr/>
            </p:nvSpPr>
            <p:spPr bwMode="auto">
              <a:xfrm>
                <a:off x="3333" y="1712"/>
                <a:ext cx="266" cy="448"/>
              </a:xfrm>
              <a:custGeom>
                <a:avLst/>
                <a:gdLst>
                  <a:gd name="T0" fmla="*/ 973 w 1064"/>
                  <a:gd name="T1" fmla="*/ 0 h 1795"/>
                  <a:gd name="T2" fmla="*/ 289 w 1064"/>
                  <a:gd name="T3" fmla="*/ 91 h 1795"/>
                  <a:gd name="T4" fmla="*/ 257 w 1064"/>
                  <a:gd name="T5" fmla="*/ 91 h 1795"/>
                  <a:gd name="T6" fmla="*/ 150 w 1064"/>
                  <a:gd name="T7" fmla="*/ 150 h 1795"/>
                  <a:gd name="T8" fmla="*/ 28 w 1064"/>
                  <a:gd name="T9" fmla="*/ 91 h 1795"/>
                  <a:gd name="T10" fmla="*/ 150 w 1064"/>
                  <a:gd name="T11" fmla="*/ 1056 h 1795"/>
                  <a:gd name="T12" fmla="*/ 92 w 1064"/>
                  <a:gd name="T13" fmla="*/ 1178 h 1795"/>
                  <a:gd name="T14" fmla="*/ 119 w 1064"/>
                  <a:gd name="T15" fmla="*/ 1210 h 1795"/>
                  <a:gd name="T16" fmla="*/ 119 w 1064"/>
                  <a:gd name="T17" fmla="*/ 1348 h 1795"/>
                  <a:gd name="T18" fmla="*/ 0 w 1064"/>
                  <a:gd name="T19" fmla="*/ 1609 h 1795"/>
                  <a:gd name="T20" fmla="*/ 0 w 1064"/>
                  <a:gd name="T21" fmla="*/ 1795 h 1795"/>
                  <a:gd name="T22" fmla="*/ 150 w 1064"/>
                  <a:gd name="T23" fmla="*/ 1716 h 1795"/>
                  <a:gd name="T24" fmla="*/ 317 w 1064"/>
                  <a:gd name="T25" fmla="*/ 1763 h 1795"/>
                  <a:gd name="T26" fmla="*/ 317 w 1064"/>
                  <a:gd name="T27" fmla="*/ 1701 h 1795"/>
                  <a:gd name="T28" fmla="*/ 486 w 1064"/>
                  <a:gd name="T29" fmla="*/ 1701 h 1795"/>
                  <a:gd name="T30" fmla="*/ 589 w 1064"/>
                  <a:gd name="T31" fmla="*/ 1577 h 1795"/>
                  <a:gd name="T32" fmla="*/ 696 w 1064"/>
                  <a:gd name="T33" fmla="*/ 1626 h 1795"/>
                  <a:gd name="T34" fmla="*/ 728 w 1064"/>
                  <a:gd name="T35" fmla="*/ 1502 h 1795"/>
                  <a:gd name="T36" fmla="*/ 851 w 1064"/>
                  <a:gd name="T37" fmla="*/ 1412 h 1795"/>
                  <a:gd name="T38" fmla="*/ 851 w 1064"/>
                  <a:gd name="T39" fmla="*/ 1317 h 1795"/>
                  <a:gd name="T40" fmla="*/ 973 w 1064"/>
                  <a:gd name="T41" fmla="*/ 1317 h 1795"/>
                  <a:gd name="T42" fmla="*/ 1064 w 1064"/>
                  <a:gd name="T43" fmla="*/ 1242 h 1795"/>
                  <a:gd name="T44" fmla="*/ 1001 w 1064"/>
                  <a:gd name="T45" fmla="*/ 1088 h 1795"/>
                  <a:gd name="T46" fmla="*/ 973 w 1064"/>
                  <a:gd name="T4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4" h="1795">
                    <a:moveTo>
                      <a:pt x="973" y="0"/>
                    </a:moveTo>
                    <a:lnTo>
                      <a:pt x="289" y="91"/>
                    </a:lnTo>
                    <a:lnTo>
                      <a:pt x="257" y="91"/>
                    </a:lnTo>
                    <a:lnTo>
                      <a:pt x="150" y="150"/>
                    </a:lnTo>
                    <a:lnTo>
                      <a:pt x="28" y="91"/>
                    </a:lnTo>
                    <a:lnTo>
                      <a:pt x="150" y="1056"/>
                    </a:lnTo>
                    <a:lnTo>
                      <a:pt x="92" y="1178"/>
                    </a:lnTo>
                    <a:lnTo>
                      <a:pt x="119" y="1210"/>
                    </a:lnTo>
                    <a:lnTo>
                      <a:pt x="119" y="1348"/>
                    </a:lnTo>
                    <a:lnTo>
                      <a:pt x="0" y="1609"/>
                    </a:lnTo>
                    <a:lnTo>
                      <a:pt x="0" y="1795"/>
                    </a:lnTo>
                    <a:lnTo>
                      <a:pt x="150" y="1716"/>
                    </a:lnTo>
                    <a:lnTo>
                      <a:pt x="317" y="1763"/>
                    </a:lnTo>
                    <a:lnTo>
                      <a:pt x="317" y="1701"/>
                    </a:lnTo>
                    <a:lnTo>
                      <a:pt x="486" y="1701"/>
                    </a:lnTo>
                    <a:lnTo>
                      <a:pt x="589" y="1577"/>
                    </a:lnTo>
                    <a:lnTo>
                      <a:pt x="696" y="1626"/>
                    </a:lnTo>
                    <a:lnTo>
                      <a:pt x="728" y="1502"/>
                    </a:lnTo>
                    <a:lnTo>
                      <a:pt x="851" y="1412"/>
                    </a:lnTo>
                    <a:lnTo>
                      <a:pt x="851" y="1317"/>
                    </a:lnTo>
                    <a:lnTo>
                      <a:pt x="973" y="1317"/>
                    </a:lnTo>
                    <a:lnTo>
                      <a:pt x="1064" y="1242"/>
                    </a:lnTo>
                    <a:lnTo>
                      <a:pt x="1001" y="1088"/>
                    </a:lnTo>
                    <a:lnTo>
                      <a:pt x="973"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3" name="Freeform 299"/>
              <p:cNvSpPr>
                <a:spLocks noEditPoints="1"/>
              </p:cNvSpPr>
              <p:nvPr/>
            </p:nvSpPr>
            <p:spPr bwMode="auto">
              <a:xfrm>
                <a:off x="3330" y="1709"/>
                <a:ext cx="272" cy="453"/>
              </a:xfrm>
              <a:custGeom>
                <a:avLst/>
                <a:gdLst>
                  <a:gd name="T0" fmla="*/ 984 w 1087"/>
                  <a:gd name="T1" fmla="*/ 24 h 1815"/>
                  <a:gd name="T2" fmla="*/ 268 w 1087"/>
                  <a:gd name="T3" fmla="*/ 114 h 1815"/>
                  <a:gd name="T4" fmla="*/ 169 w 1087"/>
                  <a:gd name="T5" fmla="*/ 174 h 1815"/>
                  <a:gd name="T6" fmla="*/ 35 w 1087"/>
                  <a:gd name="T7" fmla="*/ 114 h 1815"/>
                  <a:gd name="T8" fmla="*/ 174 w 1087"/>
                  <a:gd name="T9" fmla="*/ 1068 h 1815"/>
                  <a:gd name="T10" fmla="*/ 111 w 1087"/>
                  <a:gd name="T11" fmla="*/ 1198 h 1815"/>
                  <a:gd name="T12" fmla="*/ 139 w 1087"/>
                  <a:gd name="T13" fmla="*/ 1214 h 1815"/>
                  <a:gd name="T14" fmla="*/ 142 w 1087"/>
                  <a:gd name="T15" fmla="*/ 1360 h 1815"/>
                  <a:gd name="T16" fmla="*/ 19 w 1087"/>
                  <a:gd name="T17" fmla="*/ 1625 h 1815"/>
                  <a:gd name="T18" fmla="*/ 23 w 1087"/>
                  <a:gd name="T19" fmla="*/ 1807 h 1815"/>
                  <a:gd name="T20" fmla="*/ 158 w 1087"/>
                  <a:gd name="T21" fmla="*/ 1720 h 1815"/>
                  <a:gd name="T22" fmla="*/ 332 w 1087"/>
                  <a:gd name="T23" fmla="*/ 1764 h 1815"/>
                  <a:gd name="T24" fmla="*/ 315 w 1087"/>
                  <a:gd name="T25" fmla="*/ 1713 h 1815"/>
                  <a:gd name="T26" fmla="*/ 328 w 1087"/>
                  <a:gd name="T27" fmla="*/ 1700 h 1815"/>
                  <a:gd name="T28" fmla="*/ 486 w 1087"/>
                  <a:gd name="T29" fmla="*/ 1704 h 1815"/>
                  <a:gd name="T30" fmla="*/ 600 w 1087"/>
                  <a:gd name="T31" fmla="*/ 1578 h 1815"/>
                  <a:gd name="T32" fmla="*/ 715 w 1087"/>
                  <a:gd name="T33" fmla="*/ 1625 h 1815"/>
                  <a:gd name="T34" fmla="*/ 727 w 1087"/>
                  <a:gd name="T35" fmla="*/ 1511 h 1815"/>
                  <a:gd name="T36" fmla="*/ 853 w 1087"/>
                  <a:gd name="T37" fmla="*/ 1411 h 1815"/>
                  <a:gd name="T38" fmla="*/ 850 w 1087"/>
                  <a:gd name="T39" fmla="*/ 1329 h 1815"/>
                  <a:gd name="T40" fmla="*/ 862 w 1087"/>
                  <a:gd name="T41" fmla="*/ 1317 h 1815"/>
                  <a:gd name="T42" fmla="*/ 977 w 1087"/>
                  <a:gd name="T43" fmla="*/ 1321 h 1815"/>
                  <a:gd name="T44" fmla="*/ 1063 w 1087"/>
                  <a:gd name="T45" fmla="*/ 1257 h 1815"/>
                  <a:gd name="T46" fmla="*/ 1000 w 1087"/>
                  <a:gd name="T47" fmla="*/ 1100 h 1815"/>
                  <a:gd name="T48" fmla="*/ 1024 w 1087"/>
                  <a:gd name="T49" fmla="*/ 1100 h 1815"/>
                  <a:gd name="T50" fmla="*/ 1084 w 1087"/>
                  <a:gd name="T51" fmla="*/ 1250 h 1815"/>
                  <a:gd name="T52" fmla="*/ 1084 w 1087"/>
                  <a:gd name="T53" fmla="*/ 1261 h 1815"/>
                  <a:gd name="T54" fmla="*/ 984 w 1087"/>
                  <a:gd name="T55" fmla="*/ 1340 h 1815"/>
                  <a:gd name="T56" fmla="*/ 874 w 1087"/>
                  <a:gd name="T57" fmla="*/ 1329 h 1815"/>
                  <a:gd name="T58" fmla="*/ 870 w 1087"/>
                  <a:gd name="T59" fmla="*/ 1432 h 1815"/>
                  <a:gd name="T60" fmla="*/ 750 w 1087"/>
                  <a:gd name="T61" fmla="*/ 1518 h 1815"/>
                  <a:gd name="T62" fmla="*/ 715 w 1087"/>
                  <a:gd name="T63" fmla="*/ 1649 h 1815"/>
                  <a:gd name="T64" fmla="*/ 596 w 1087"/>
                  <a:gd name="T65" fmla="*/ 1602 h 1815"/>
                  <a:gd name="T66" fmla="*/ 506 w 1087"/>
                  <a:gd name="T67" fmla="*/ 1720 h 1815"/>
                  <a:gd name="T68" fmla="*/ 328 w 1087"/>
                  <a:gd name="T69" fmla="*/ 1724 h 1815"/>
                  <a:gd name="T70" fmla="*/ 340 w 1087"/>
                  <a:gd name="T71" fmla="*/ 1775 h 1815"/>
                  <a:gd name="T72" fmla="*/ 328 w 1087"/>
                  <a:gd name="T73" fmla="*/ 1788 h 1815"/>
                  <a:gd name="T74" fmla="*/ 165 w 1087"/>
                  <a:gd name="T75" fmla="*/ 1739 h 1815"/>
                  <a:gd name="T76" fmla="*/ 4 w 1087"/>
                  <a:gd name="T77" fmla="*/ 1815 h 1815"/>
                  <a:gd name="T78" fmla="*/ 0 w 1087"/>
                  <a:gd name="T79" fmla="*/ 1621 h 1815"/>
                  <a:gd name="T80" fmla="*/ 122 w 1087"/>
                  <a:gd name="T81" fmla="*/ 1357 h 1815"/>
                  <a:gd name="T82" fmla="*/ 118 w 1087"/>
                  <a:gd name="T83" fmla="*/ 1222 h 1815"/>
                  <a:gd name="T84" fmla="*/ 94 w 1087"/>
                  <a:gd name="T85" fmla="*/ 1201 h 1815"/>
                  <a:gd name="T86" fmla="*/ 90 w 1087"/>
                  <a:gd name="T87" fmla="*/ 1186 h 1815"/>
                  <a:gd name="T88" fmla="*/ 150 w 1087"/>
                  <a:gd name="T89" fmla="*/ 1072 h 1815"/>
                  <a:gd name="T90" fmla="*/ 35 w 1087"/>
                  <a:gd name="T91" fmla="*/ 91 h 1815"/>
                  <a:gd name="T92" fmla="*/ 165 w 1087"/>
                  <a:gd name="T93" fmla="*/ 155 h 1815"/>
                  <a:gd name="T94" fmla="*/ 261 w 1087"/>
                  <a:gd name="T95" fmla="*/ 91 h 1815"/>
                  <a:gd name="T96" fmla="*/ 296 w 1087"/>
                  <a:gd name="T97" fmla="*/ 91 h 1815"/>
                  <a:gd name="T98" fmla="*/ 992 w 1087"/>
                  <a:gd name="T99" fmla="*/ 0 h 1815"/>
                  <a:gd name="T100" fmla="*/ 1024 w 1087"/>
                  <a:gd name="T101" fmla="*/ 110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87" h="1815">
                    <a:moveTo>
                      <a:pt x="973" y="12"/>
                    </a:moveTo>
                    <a:lnTo>
                      <a:pt x="984" y="24"/>
                    </a:lnTo>
                    <a:lnTo>
                      <a:pt x="300" y="114"/>
                    </a:lnTo>
                    <a:lnTo>
                      <a:pt x="268" y="114"/>
                    </a:lnTo>
                    <a:lnTo>
                      <a:pt x="272" y="114"/>
                    </a:lnTo>
                    <a:lnTo>
                      <a:pt x="169" y="174"/>
                    </a:lnTo>
                    <a:lnTo>
                      <a:pt x="158" y="174"/>
                    </a:lnTo>
                    <a:lnTo>
                      <a:pt x="35" y="114"/>
                    </a:lnTo>
                    <a:lnTo>
                      <a:pt x="51" y="103"/>
                    </a:lnTo>
                    <a:lnTo>
                      <a:pt x="174" y="1068"/>
                    </a:lnTo>
                    <a:lnTo>
                      <a:pt x="174" y="1076"/>
                    </a:lnTo>
                    <a:lnTo>
                      <a:pt x="111" y="1198"/>
                    </a:lnTo>
                    <a:lnTo>
                      <a:pt x="111" y="1182"/>
                    </a:lnTo>
                    <a:lnTo>
                      <a:pt x="139" y="1214"/>
                    </a:lnTo>
                    <a:lnTo>
                      <a:pt x="142" y="1222"/>
                    </a:lnTo>
                    <a:lnTo>
                      <a:pt x="142" y="1360"/>
                    </a:lnTo>
                    <a:lnTo>
                      <a:pt x="142" y="1364"/>
                    </a:lnTo>
                    <a:lnTo>
                      <a:pt x="19" y="1625"/>
                    </a:lnTo>
                    <a:lnTo>
                      <a:pt x="23" y="1621"/>
                    </a:lnTo>
                    <a:lnTo>
                      <a:pt x="23" y="1807"/>
                    </a:lnTo>
                    <a:lnTo>
                      <a:pt x="4" y="1795"/>
                    </a:lnTo>
                    <a:lnTo>
                      <a:pt x="158" y="1720"/>
                    </a:lnTo>
                    <a:lnTo>
                      <a:pt x="165" y="1717"/>
                    </a:lnTo>
                    <a:lnTo>
                      <a:pt x="332" y="1764"/>
                    </a:lnTo>
                    <a:lnTo>
                      <a:pt x="315" y="1775"/>
                    </a:lnTo>
                    <a:lnTo>
                      <a:pt x="315" y="1713"/>
                    </a:lnTo>
                    <a:lnTo>
                      <a:pt x="320" y="1704"/>
                    </a:lnTo>
                    <a:lnTo>
                      <a:pt x="328" y="1700"/>
                    </a:lnTo>
                    <a:lnTo>
                      <a:pt x="497" y="1700"/>
                    </a:lnTo>
                    <a:lnTo>
                      <a:pt x="486" y="1704"/>
                    </a:lnTo>
                    <a:lnTo>
                      <a:pt x="593" y="1582"/>
                    </a:lnTo>
                    <a:lnTo>
                      <a:pt x="600" y="1578"/>
                    </a:lnTo>
                    <a:lnTo>
                      <a:pt x="609" y="1582"/>
                    </a:lnTo>
                    <a:lnTo>
                      <a:pt x="715" y="1625"/>
                    </a:lnTo>
                    <a:lnTo>
                      <a:pt x="696" y="1633"/>
                    </a:lnTo>
                    <a:lnTo>
                      <a:pt x="727" y="1511"/>
                    </a:lnTo>
                    <a:lnTo>
                      <a:pt x="731" y="1507"/>
                    </a:lnTo>
                    <a:lnTo>
                      <a:pt x="853" y="1411"/>
                    </a:lnTo>
                    <a:lnTo>
                      <a:pt x="850" y="1424"/>
                    </a:lnTo>
                    <a:lnTo>
                      <a:pt x="850" y="1329"/>
                    </a:lnTo>
                    <a:lnTo>
                      <a:pt x="853" y="1321"/>
                    </a:lnTo>
                    <a:lnTo>
                      <a:pt x="862" y="1317"/>
                    </a:lnTo>
                    <a:lnTo>
                      <a:pt x="984" y="1317"/>
                    </a:lnTo>
                    <a:lnTo>
                      <a:pt x="977" y="1321"/>
                    </a:lnTo>
                    <a:lnTo>
                      <a:pt x="1067" y="1246"/>
                    </a:lnTo>
                    <a:lnTo>
                      <a:pt x="1063" y="1257"/>
                    </a:lnTo>
                    <a:lnTo>
                      <a:pt x="1000" y="1104"/>
                    </a:lnTo>
                    <a:lnTo>
                      <a:pt x="1000" y="1100"/>
                    </a:lnTo>
                    <a:lnTo>
                      <a:pt x="973" y="12"/>
                    </a:lnTo>
                    <a:close/>
                    <a:moveTo>
                      <a:pt x="1024" y="1100"/>
                    </a:moveTo>
                    <a:lnTo>
                      <a:pt x="1024" y="1096"/>
                    </a:lnTo>
                    <a:lnTo>
                      <a:pt x="1084" y="1250"/>
                    </a:lnTo>
                    <a:lnTo>
                      <a:pt x="1087" y="1257"/>
                    </a:lnTo>
                    <a:lnTo>
                      <a:pt x="1084" y="1261"/>
                    </a:lnTo>
                    <a:lnTo>
                      <a:pt x="988" y="1340"/>
                    </a:lnTo>
                    <a:lnTo>
                      <a:pt x="984" y="1340"/>
                    </a:lnTo>
                    <a:lnTo>
                      <a:pt x="862" y="1340"/>
                    </a:lnTo>
                    <a:lnTo>
                      <a:pt x="874" y="1329"/>
                    </a:lnTo>
                    <a:lnTo>
                      <a:pt x="874" y="1424"/>
                    </a:lnTo>
                    <a:lnTo>
                      <a:pt x="870" y="1432"/>
                    </a:lnTo>
                    <a:lnTo>
                      <a:pt x="747" y="1522"/>
                    </a:lnTo>
                    <a:lnTo>
                      <a:pt x="750" y="1518"/>
                    </a:lnTo>
                    <a:lnTo>
                      <a:pt x="720" y="1642"/>
                    </a:lnTo>
                    <a:lnTo>
                      <a:pt x="715" y="1649"/>
                    </a:lnTo>
                    <a:lnTo>
                      <a:pt x="703" y="1649"/>
                    </a:lnTo>
                    <a:lnTo>
                      <a:pt x="596" y="1602"/>
                    </a:lnTo>
                    <a:lnTo>
                      <a:pt x="613" y="1597"/>
                    </a:lnTo>
                    <a:lnTo>
                      <a:pt x="506" y="1720"/>
                    </a:lnTo>
                    <a:lnTo>
                      <a:pt x="497" y="1724"/>
                    </a:lnTo>
                    <a:lnTo>
                      <a:pt x="328" y="1724"/>
                    </a:lnTo>
                    <a:lnTo>
                      <a:pt x="340" y="1713"/>
                    </a:lnTo>
                    <a:lnTo>
                      <a:pt x="340" y="1775"/>
                    </a:lnTo>
                    <a:lnTo>
                      <a:pt x="336" y="1784"/>
                    </a:lnTo>
                    <a:lnTo>
                      <a:pt x="328" y="1788"/>
                    </a:lnTo>
                    <a:lnTo>
                      <a:pt x="158" y="1739"/>
                    </a:lnTo>
                    <a:lnTo>
                      <a:pt x="165" y="1739"/>
                    </a:lnTo>
                    <a:lnTo>
                      <a:pt x="15" y="1815"/>
                    </a:lnTo>
                    <a:lnTo>
                      <a:pt x="4" y="1815"/>
                    </a:lnTo>
                    <a:lnTo>
                      <a:pt x="0" y="1807"/>
                    </a:lnTo>
                    <a:lnTo>
                      <a:pt x="0" y="1621"/>
                    </a:lnTo>
                    <a:lnTo>
                      <a:pt x="0" y="1617"/>
                    </a:lnTo>
                    <a:lnTo>
                      <a:pt x="122" y="1357"/>
                    </a:lnTo>
                    <a:lnTo>
                      <a:pt x="118" y="1360"/>
                    </a:lnTo>
                    <a:lnTo>
                      <a:pt x="118" y="1222"/>
                    </a:lnTo>
                    <a:lnTo>
                      <a:pt x="122" y="1229"/>
                    </a:lnTo>
                    <a:lnTo>
                      <a:pt x="94" y="1201"/>
                    </a:lnTo>
                    <a:lnTo>
                      <a:pt x="90" y="1194"/>
                    </a:lnTo>
                    <a:lnTo>
                      <a:pt x="90" y="1186"/>
                    </a:lnTo>
                    <a:lnTo>
                      <a:pt x="150" y="1064"/>
                    </a:lnTo>
                    <a:lnTo>
                      <a:pt x="150" y="1072"/>
                    </a:lnTo>
                    <a:lnTo>
                      <a:pt x="27" y="103"/>
                    </a:lnTo>
                    <a:lnTo>
                      <a:pt x="35" y="91"/>
                    </a:lnTo>
                    <a:lnTo>
                      <a:pt x="47" y="91"/>
                    </a:lnTo>
                    <a:lnTo>
                      <a:pt x="165" y="155"/>
                    </a:lnTo>
                    <a:lnTo>
                      <a:pt x="158" y="155"/>
                    </a:lnTo>
                    <a:lnTo>
                      <a:pt x="261" y="91"/>
                    </a:lnTo>
                    <a:lnTo>
                      <a:pt x="268" y="91"/>
                    </a:lnTo>
                    <a:lnTo>
                      <a:pt x="296" y="91"/>
                    </a:lnTo>
                    <a:lnTo>
                      <a:pt x="981" y="0"/>
                    </a:lnTo>
                    <a:lnTo>
                      <a:pt x="992" y="0"/>
                    </a:lnTo>
                    <a:lnTo>
                      <a:pt x="996" y="12"/>
                    </a:lnTo>
                    <a:lnTo>
                      <a:pt x="1024" y="1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4" name="Freeform 300"/>
              <p:cNvSpPr>
                <a:spLocks/>
              </p:cNvSpPr>
              <p:nvPr/>
            </p:nvSpPr>
            <p:spPr bwMode="auto">
              <a:xfrm>
                <a:off x="3331" y="1712"/>
                <a:ext cx="266" cy="448"/>
              </a:xfrm>
              <a:custGeom>
                <a:avLst/>
                <a:gdLst>
                  <a:gd name="T0" fmla="*/ 969 w 1063"/>
                  <a:gd name="T1" fmla="*/ 0 h 1795"/>
                  <a:gd name="T2" fmla="*/ 980 w 1063"/>
                  <a:gd name="T3" fmla="*/ 12 h 1795"/>
                  <a:gd name="T4" fmla="*/ 296 w 1063"/>
                  <a:gd name="T5" fmla="*/ 102 h 1795"/>
                  <a:gd name="T6" fmla="*/ 264 w 1063"/>
                  <a:gd name="T7" fmla="*/ 102 h 1795"/>
                  <a:gd name="T8" fmla="*/ 268 w 1063"/>
                  <a:gd name="T9" fmla="*/ 102 h 1795"/>
                  <a:gd name="T10" fmla="*/ 165 w 1063"/>
                  <a:gd name="T11" fmla="*/ 162 h 1795"/>
                  <a:gd name="T12" fmla="*/ 154 w 1063"/>
                  <a:gd name="T13" fmla="*/ 162 h 1795"/>
                  <a:gd name="T14" fmla="*/ 31 w 1063"/>
                  <a:gd name="T15" fmla="*/ 102 h 1795"/>
                  <a:gd name="T16" fmla="*/ 47 w 1063"/>
                  <a:gd name="T17" fmla="*/ 91 h 1795"/>
                  <a:gd name="T18" fmla="*/ 170 w 1063"/>
                  <a:gd name="T19" fmla="*/ 1056 h 1795"/>
                  <a:gd name="T20" fmla="*/ 170 w 1063"/>
                  <a:gd name="T21" fmla="*/ 1064 h 1795"/>
                  <a:gd name="T22" fmla="*/ 107 w 1063"/>
                  <a:gd name="T23" fmla="*/ 1186 h 1795"/>
                  <a:gd name="T24" fmla="*/ 107 w 1063"/>
                  <a:gd name="T25" fmla="*/ 1170 h 1795"/>
                  <a:gd name="T26" fmla="*/ 135 w 1063"/>
                  <a:gd name="T27" fmla="*/ 1202 h 1795"/>
                  <a:gd name="T28" fmla="*/ 138 w 1063"/>
                  <a:gd name="T29" fmla="*/ 1210 h 1795"/>
                  <a:gd name="T30" fmla="*/ 138 w 1063"/>
                  <a:gd name="T31" fmla="*/ 1348 h 1795"/>
                  <a:gd name="T32" fmla="*/ 138 w 1063"/>
                  <a:gd name="T33" fmla="*/ 1352 h 1795"/>
                  <a:gd name="T34" fmla="*/ 15 w 1063"/>
                  <a:gd name="T35" fmla="*/ 1613 h 1795"/>
                  <a:gd name="T36" fmla="*/ 19 w 1063"/>
                  <a:gd name="T37" fmla="*/ 1609 h 1795"/>
                  <a:gd name="T38" fmla="*/ 19 w 1063"/>
                  <a:gd name="T39" fmla="*/ 1795 h 1795"/>
                  <a:gd name="T40" fmla="*/ 0 w 1063"/>
                  <a:gd name="T41" fmla="*/ 1783 h 1795"/>
                  <a:gd name="T42" fmla="*/ 154 w 1063"/>
                  <a:gd name="T43" fmla="*/ 1708 h 1795"/>
                  <a:gd name="T44" fmla="*/ 161 w 1063"/>
                  <a:gd name="T45" fmla="*/ 1705 h 1795"/>
                  <a:gd name="T46" fmla="*/ 328 w 1063"/>
                  <a:gd name="T47" fmla="*/ 1752 h 1795"/>
                  <a:gd name="T48" fmla="*/ 311 w 1063"/>
                  <a:gd name="T49" fmla="*/ 1763 h 1795"/>
                  <a:gd name="T50" fmla="*/ 311 w 1063"/>
                  <a:gd name="T51" fmla="*/ 1701 h 1795"/>
                  <a:gd name="T52" fmla="*/ 316 w 1063"/>
                  <a:gd name="T53" fmla="*/ 1692 h 1795"/>
                  <a:gd name="T54" fmla="*/ 324 w 1063"/>
                  <a:gd name="T55" fmla="*/ 1688 h 1795"/>
                  <a:gd name="T56" fmla="*/ 493 w 1063"/>
                  <a:gd name="T57" fmla="*/ 1688 h 1795"/>
                  <a:gd name="T58" fmla="*/ 482 w 1063"/>
                  <a:gd name="T59" fmla="*/ 1692 h 1795"/>
                  <a:gd name="T60" fmla="*/ 589 w 1063"/>
                  <a:gd name="T61" fmla="*/ 1570 h 1795"/>
                  <a:gd name="T62" fmla="*/ 596 w 1063"/>
                  <a:gd name="T63" fmla="*/ 1566 h 1795"/>
                  <a:gd name="T64" fmla="*/ 605 w 1063"/>
                  <a:gd name="T65" fmla="*/ 1570 h 1795"/>
                  <a:gd name="T66" fmla="*/ 711 w 1063"/>
                  <a:gd name="T67" fmla="*/ 1613 h 1795"/>
                  <a:gd name="T68" fmla="*/ 692 w 1063"/>
                  <a:gd name="T69" fmla="*/ 1621 h 1795"/>
                  <a:gd name="T70" fmla="*/ 723 w 1063"/>
                  <a:gd name="T71" fmla="*/ 1499 h 1795"/>
                  <a:gd name="T72" fmla="*/ 727 w 1063"/>
                  <a:gd name="T73" fmla="*/ 1495 h 1795"/>
                  <a:gd name="T74" fmla="*/ 849 w 1063"/>
                  <a:gd name="T75" fmla="*/ 1399 h 1795"/>
                  <a:gd name="T76" fmla="*/ 846 w 1063"/>
                  <a:gd name="T77" fmla="*/ 1412 h 1795"/>
                  <a:gd name="T78" fmla="*/ 846 w 1063"/>
                  <a:gd name="T79" fmla="*/ 1317 h 1795"/>
                  <a:gd name="T80" fmla="*/ 849 w 1063"/>
                  <a:gd name="T81" fmla="*/ 1309 h 1795"/>
                  <a:gd name="T82" fmla="*/ 858 w 1063"/>
                  <a:gd name="T83" fmla="*/ 1305 h 1795"/>
                  <a:gd name="T84" fmla="*/ 980 w 1063"/>
                  <a:gd name="T85" fmla="*/ 1305 h 1795"/>
                  <a:gd name="T86" fmla="*/ 973 w 1063"/>
                  <a:gd name="T87" fmla="*/ 1309 h 1795"/>
                  <a:gd name="T88" fmla="*/ 1063 w 1063"/>
                  <a:gd name="T89" fmla="*/ 1234 h 1795"/>
                  <a:gd name="T90" fmla="*/ 1059 w 1063"/>
                  <a:gd name="T91" fmla="*/ 1245 h 1795"/>
                  <a:gd name="T92" fmla="*/ 996 w 1063"/>
                  <a:gd name="T93" fmla="*/ 1092 h 1795"/>
                  <a:gd name="T94" fmla="*/ 996 w 1063"/>
                  <a:gd name="T95" fmla="*/ 1088 h 1795"/>
                  <a:gd name="T96" fmla="*/ 969 w 1063"/>
                  <a:gd name="T9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3" h="1795">
                    <a:moveTo>
                      <a:pt x="969" y="0"/>
                    </a:moveTo>
                    <a:lnTo>
                      <a:pt x="980" y="12"/>
                    </a:lnTo>
                    <a:lnTo>
                      <a:pt x="296" y="102"/>
                    </a:lnTo>
                    <a:lnTo>
                      <a:pt x="264" y="102"/>
                    </a:lnTo>
                    <a:lnTo>
                      <a:pt x="268" y="102"/>
                    </a:lnTo>
                    <a:lnTo>
                      <a:pt x="165" y="162"/>
                    </a:lnTo>
                    <a:lnTo>
                      <a:pt x="154" y="162"/>
                    </a:lnTo>
                    <a:lnTo>
                      <a:pt x="31" y="102"/>
                    </a:lnTo>
                    <a:lnTo>
                      <a:pt x="47" y="91"/>
                    </a:lnTo>
                    <a:lnTo>
                      <a:pt x="170" y="1056"/>
                    </a:lnTo>
                    <a:lnTo>
                      <a:pt x="170" y="1064"/>
                    </a:lnTo>
                    <a:lnTo>
                      <a:pt x="107" y="1186"/>
                    </a:lnTo>
                    <a:lnTo>
                      <a:pt x="107" y="1170"/>
                    </a:lnTo>
                    <a:lnTo>
                      <a:pt x="135" y="1202"/>
                    </a:lnTo>
                    <a:lnTo>
                      <a:pt x="138" y="1210"/>
                    </a:lnTo>
                    <a:lnTo>
                      <a:pt x="138" y="1348"/>
                    </a:lnTo>
                    <a:lnTo>
                      <a:pt x="138" y="1352"/>
                    </a:lnTo>
                    <a:lnTo>
                      <a:pt x="15" y="1613"/>
                    </a:lnTo>
                    <a:lnTo>
                      <a:pt x="19" y="1609"/>
                    </a:lnTo>
                    <a:lnTo>
                      <a:pt x="19" y="1795"/>
                    </a:lnTo>
                    <a:lnTo>
                      <a:pt x="0" y="1783"/>
                    </a:lnTo>
                    <a:lnTo>
                      <a:pt x="154" y="1708"/>
                    </a:lnTo>
                    <a:lnTo>
                      <a:pt x="161" y="1705"/>
                    </a:lnTo>
                    <a:lnTo>
                      <a:pt x="328" y="1752"/>
                    </a:lnTo>
                    <a:lnTo>
                      <a:pt x="311" y="1763"/>
                    </a:lnTo>
                    <a:lnTo>
                      <a:pt x="311" y="1701"/>
                    </a:lnTo>
                    <a:lnTo>
                      <a:pt x="316" y="1692"/>
                    </a:lnTo>
                    <a:lnTo>
                      <a:pt x="324" y="1688"/>
                    </a:lnTo>
                    <a:lnTo>
                      <a:pt x="493" y="1688"/>
                    </a:lnTo>
                    <a:lnTo>
                      <a:pt x="482" y="1692"/>
                    </a:lnTo>
                    <a:lnTo>
                      <a:pt x="589" y="1570"/>
                    </a:lnTo>
                    <a:lnTo>
                      <a:pt x="596" y="1566"/>
                    </a:lnTo>
                    <a:lnTo>
                      <a:pt x="605" y="1570"/>
                    </a:lnTo>
                    <a:lnTo>
                      <a:pt x="711" y="1613"/>
                    </a:lnTo>
                    <a:lnTo>
                      <a:pt x="692" y="1621"/>
                    </a:lnTo>
                    <a:lnTo>
                      <a:pt x="723" y="1499"/>
                    </a:lnTo>
                    <a:lnTo>
                      <a:pt x="727" y="1495"/>
                    </a:lnTo>
                    <a:lnTo>
                      <a:pt x="849" y="1399"/>
                    </a:lnTo>
                    <a:lnTo>
                      <a:pt x="846" y="1412"/>
                    </a:lnTo>
                    <a:lnTo>
                      <a:pt x="846" y="1317"/>
                    </a:lnTo>
                    <a:lnTo>
                      <a:pt x="849" y="1309"/>
                    </a:lnTo>
                    <a:lnTo>
                      <a:pt x="858" y="1305"/>
                    </a:lnTo>
                    <a:lnTo>
                      <a:pt x="980" y="1305"/>
                    </a:lnTo>
                    <a:lnTo>
                      <a:pt x="973" y="1309"/>
                    </a:lnTo>
                    <a:lnTo>
                      <a:pt x="1063" y="1234"/>
                    </a:lnTo>
                    <a:lnTo>
                      <a:pt x="1059" y="1245"/>
                    </a:lnTo>
                    <a:lnTo>
                      <a:pt x="996" y="1092"/>
                    </a:lnTo>
                    <a:lnTo>
                      <a:pt x="996" y="1088"/>
                    </a:lnTo>
                    <a:lnTo>
                      <a:pt x="969"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5" name="Freeform 301"/>
              <p:cNvSpPr>
                <a:spLocks/>
              </p:cNvSpPr>
              <p:nvPr/>
            </p:nvSpPr>
            <p:spPr bwMode="auto">
              <a:xfrm>
                <a:off x="3330" y="1709"/>
                <a:ext cx="272" cy="453"/>
              </a:xfrm>
              <a:custGeom>
                <a:avLst/>
                <a:gdLst>
                  <a:gd name="T0" fmla="*/ 1024 w 1087"/>
                  <a:gd name="T1" fmla="*/ 1100 h 1815"/>
                  <a:gd name="T2" fmla="*/ 1024 w 1087"/>
                  <a:gd name="T3" fmla="*/ 1096 h 1815"/>
                  <a:gd name="T4" fmla="*/ 1084 w 1087"/>
                  <a:gd name="T5" fmla="*/ 1250 h 1815"/>
                  <a:gd name="T6" fmla="*/ 1087 w 1087"/>
                  <a:gd name="T7" fmla="*/ 1257 h 1815"/>
                  <a:gd name="T8" fmla="*/ 1084 w 1087"/>
                  <a:gd name="T9" fmla="*/ 1261 h 1815"/>
                  <a:gd name="T10" fmla="*/ 988 w 1087"/>
                  <a:gd name="T11" fmla="*/ 1340 h 1815"/>
                  <a:gd name="T12" fmla="*/ 984 w 1087"/>
                  <a:gd name="T13" fmla="*/ 1340 h 1815"/>
                  <a:gd name="T14" fmla="*/ 862 w 1087"/>
                  <a:gd name="T15" fmla="*/ 1340 h 1815"/>
                  <a:gd name="T16" fmla="*/ 874 w 1087"/>
                  <a:gd name="T17" fmla="*/ 1329 h 1815"/>
                  <a:gd name="T18" fmla="*/ 874 w 1087"/>
                  <a:gd name="T19" fmla="*/ 1424 h 1815"/>
                  <a:gd name="T20" fmla="*/ 870 w 1087"/>
                  <a:gd name="T21" fmla="*/ 1432 h 1815"/>
                  <a:gd name="T22" fmla="*/ 747 w 1087"/>
                  <a:gd name="T23" fmla="*/ 1522 h 1815"/>
                  <a:gd name="T24" fmla="*/ 750 w 1087"/>
                  <a:gd name="T25" fmla="*/ 1518 h 1815"/>
                  <a:gd name="T26" fmla="*/ 720 w 1087"/>
                  <a:gd name="T27" fmla="*/ 1642 h 1815"/>
                  <a:gd name="T28" fmla="*/ 715 w 1087"/>
                  <a:gd name="T29" fmla="*/ 1649 h 1815"/>
                  <a:gd name="T30" fmla="*/ 703 w 1087"/>
                  <a:gd name="T31" fmla="*/ 1649 h 1815"/>
                  <a:gd name="T32" fmla="*/ 596 w 1087"/>
                  <a:gd name="T33" fmla="*/ 1602 h 1815"/>
                  <a:gd name="T34" fmla="*/ 613 w 1087"/>
                  <a:gd name="T35" fmla="*/ 1597 h 1815"/>
                  <a:gd name="T36" fmla="*/ 506 w 1087"/>
                  <a:gd name="T37" fmla="*/ 1720 h 1815"/>
                  <a:gd name="T38" fmla="*/ 497 w 1087"/>
                  <a:gd name="T39" fmla="*/ 1724 h 1815"/>
                  <a:gd name="T40" fmla="*/ 328 w 1087"/>
                  <a:gd name="T41" fmla="*/ 1724 h 1815"/>
                  <a:gd name="T42" fmla="*/ 340 w 1087"/>
                  <a:gd name="T43" fmla="*/ 1713 h 1815"/>
                  <a:gd name="T44" fmla="*/ 340 w 1087"/>
                  <a:gd name="T45" fmla="*/ 1775 h 1815"/>
                  <a:gd name="T46" fmla="*/ 336 w 1087"/>
                  <a:gd name="T47" fmla="*/ 1784 h 1815"/>
                  <a:gd name="T48" fmla="*/ 328 w 1087"/>
                  <a:gd name="T49" fmla="*/ 1788 h 1815"/>
                  <a:gd name="T50" fmla="*/ 158 w 1087"/>
                  <a:gd name="T51" fmla="*/ 1739 h 1815"/>
                  <a:gd name="T52" fmla="*/ 165 w 1087"/>
                  <a:gd name="T53" fmla="*/ 1739 h 1815"/>
                  <a:gd name="T54" fmla="*/ 15 w 1087"/>
                  <a:gd name="T55" fmla="*/ 1815 h 1815"/>
                  <a:gd name="T56" fmla="*/ 4 w 1087"/>
                  <a:gd name="T57" fmla="*/ 1815 h 1815"/>
                  <a:gd name="T58" fmla="*/ 0 w 1087"/>
                  <a:gd name="T59" fmla="*/ 1807 h 1815"/>
                  <a:gd name="T60" fmla="*/ 0 w 1087"/>
                  <a:gd name="T61" fmla="*/ 1621 h 1815"/>
                  <a:gd name="T62" fmla="*/ 0 w 1087"/>
                  <a:gd name="T63" fmla="*/ 1617 h 1815"/>
                  <a:gd name="T64" fmla="*/ 122 w 1087"/>
                  <a:gd name="T65" fmla="*/ 1357 h 1815"/>
                  <a:gd name="T66" fmla="*/ 118 w 1087"/>
                  <a:gd name="T67" fmla="*/ 1360 h 1815"/>
                  <a:gd name="T68" fmla="*/ 118 w 1087"/>
                  <a:gd name="T69" fmla="*/ 1222 h 1815"/>
                  <a:gd name="T70" fmla="*/ 122 w 1087"/>
                  <a:gd name="T71" fmla="*/ 1229 h 1815"/>
                  <a:gd name="T72" fmla="*/ 94 w 1087"/>
                  <a:gd name="T73" fmla="*/ 1201 h 1815"/>
                  <a:gd name="T74" fmla="*/ 90 w 1087"/>
                  <a:gd name="T75" fmla="*/ 1194 h 1815"/>
                  <a:gd name="T76" fmla="*/ 90 w 1087"/>
                  <a:gd name="T77" fmla="*/ 1186 h 1815"/>
                  <a:gd name="T78" fmla="*/ 150 w 1087"/>
                  <a:gd name="T79" fmla="*/ 1064 h 1815"/>
                  <a:gd name="T80" fmla="*/ 150 w 1087"/>
                  <a:gd name="T81" fmla="*/ 1072 h 1815"/>
                  <a:gd name="T82" fmla="*/ 27 w 1087"/>
                  <a:gd name="T83" fmla="*/ 103 h 1815"/>
                  <a:gd name="T84" fmla="*/ 35 w 1087"/>
                  <a:gd name="T85" fmla="*/ 91 h 1815"/>
                  <a:gd name="T86" fmla="*/ 47 w 1087"/>
                  <a:gd name="T87" fmla="*/ 91 h 1815"/>
                  <a:gd name="T88" fmla="*/ 165 w 1087"/>
                  <a:gd name="T89" fmla="*/ 155 h 1815"/>
                  <a:gd name="T90" fmla="*/ 158 w 1087"/>
                  <a:gd name="T91" fmla="*/ 155 h 1815"/>
                  <a:gd name="T92" fmla="*/ 261 w 1087"/>
                  <a:gd name="T93" fmla="*/ 91 h 1815"/>
                  <a:gd name="T94" fmla="*/ 268 w 1087"/>
                  <a:gd name="T95" fmla="*/ 91 h 1815"/>
                  <a:gd name="T96" fmla="*/ 296 w 1087"/>
                  <a:gd name="T97" fmla="*/ 91 h 1815"/>
                  <a:gd name="T98" fmla="*/ 981 w 1087"/>
                  <a:gd name="T99" fmla="*/ 0 h 1815"/>
                  <a:gd name="T100" fmla="*/ 992 w 1087"/>
                  <a:gd name="T101" fmla="*/ 0 h 1815"/>
                  <a:gd name="T102" fmla="*/ 996 w 1087"/>
                  <a:gd name="T103" fmla="*/ 12 h 1815"/>
                  <a:gd name="T104" fmla="*/ 1024 w 1087"/>
                  <a:gd name="T105" fmla="*/ 110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7" h="1815">
                    <a:moveTo>
                      <a:pt x="1024" y="1100"/>
                    </a:moveTo>
                    <a:lnTo>
                      <a:pt x="1024" y="1096"/>
                    </a:lnTo>
                    <a:lnTo>
                      <a:pt x="1084" y="1250"/>
                    </a:lnTo>
                    <a:lnTo>
                      <a:pt x="1087" y="1257"/>
                    </a:lnTo>
                    <a:lnTo>
                      <a:pt x="1084" y="1261"/>
                    </a:lnTo>
                    <a:lnTo>
                      <a:pt x="988" y="1340"/>
                    </a:lnTo>
                    <a:lnTo>
                      <a:pt x="984" y="1340"/>
                    </a:lnTo>
                    <a:lnTo>
                      <a:pt x="862" y="1340"/>
                    </a:lnTo>
                    <a:lnTo>
                      <a:pt x="874" y="1329"/>
                    </a:lnTo>
                    <a:lnTo>
                      <a:pt x="874" y="1424"/>
                    </a:lnTo>
                    <a:lnTo>
                      <a:pt x="870" y="1432"/>
                    </a:lnTo>
                    <a:lnTo>
                      <a:pt x="747" y="1522"/>
                    </a:lnTo>
                    <a:lnTo>
                      <a:pt x="750" y="1518"/>
                    </a:lnTo>
                    <a:lnTo>
                      <a:pt x="720" y="1642"/>
                    </a:lnTo>
                    <a:lnTo>
                      <a:pt x="715" y="1649"/>
                    </a:lnTo>
                    <a:lnTo>
                      <a:pt x="703" y="1649"/>
                    </a:lnTo>
                    <a:lnTo>
                      <a:pt x="596" y="1602"/>
                    </a:lnTo>
                    <a:lnTo>
                      <a:pt x="613" y="1597"/>
                    </a:lnTo>
                    <a:lnTo>
                      <a:pt x="506" y="1720"/>
                    </a:lnTo>
                    <a:lnTo>
                      <a:pt x="497" y="1724"/>
                    </a:lnTo>
                    <a:lnTo>
                      <a:pt x="328" y="1724"/>
                    </a:lnTo>
                    <a:lnTo>
                      <a:pt x="340" y="1713"/>
                    </a:lnTo>
                    <a:lnTo>
                      <a:pt x="340" y="1775"/>
                    </a:lnTo>
                    <a:lnTo>
                      <a:pt x="336" y="1784"/>
                    </a:lnTo>
                    <a:lnTo>
                      <a:pt x="328" y="1788"/>
                    </a:lnTo>
                    <a:lnTo>
                      <a:pt x="158" y="1739"/>
                    </a:lnTo>
                    <a:lnTo>
                      <a:pt x="165" y="1739"/>
                    </a:lnTo>
                    <a:lnTo>
                      <a:pt x="15" y="1815"/>
                    </a:lnTo>
                    <a:lnTo>
                      <a:pt x="4" y="1815"/>
                    </a:lnTo>
                    <a:lnTo>
                      <a:pt x="0" y="1807"/>
                    </a:lnTo>
                    <a:lnTo>
                      <a:pt x="0" y="1621"/>
                    </a:lnTo>
                    <a:lnTo>
                      <a:pt x="0" y="1617"/>
                    </a:lnTo>
                    <a:lnTo>
                      <a:pt x="122" y="1357"/>
                    </a:lnTo>
                    <a:lnTo>
                      <a:pt x="118" y="1360"/>
                    </a:lnTo>
                    <a:lnTo>
                      <a:pt x="118" y="1222"/>
                    </a:lnTo>
                    <a:lnTo>
                      <a:pt x="122" y="1229"/>
                    </a:lnTo>
                    <a:lnTo>
                      <a:pt x="94" y="1201"/>
                    </a:lnTo>
                    <a:lnTo>
                      <a:pt x="90" y="1194"/>
                    </a:lnTo>
                    <a:lnTo>
                      <a:pt x="90" y="1186"/>
                    </a:lnTo>
                    <a:lnTo>
                      <a:pt x="150" y="1064"/>
                    </a:lnTo>
                    <a:lnTo>
                      <a:pt x="150" y="1072"/>
                    </a:lnTo>
                    <a:lnTo>
                      <a:pt x="27" y="103"/>
                    </a:lnTo>
                    <a:lnTo>
                      <a:pt x="35" y="91"/>
                    </a:lnTo>
                    <a:lnTo>
                      <a:pt x="47" y="91"/>
                    </a:lnTo>
                    <a:lnTo>
                      <a:pt x="165" y="155"/>
                    </a:lnTo>
                    <a:lnTo>
                      <a:pt x="158" y="155"/>
                    </a:lnTo>
                    <a:lnTo>
                      <a:pt x="261" y="91"/>
                    </a:lnTo>
                    <a:lnTo>
                      <a:pt x="268" y="91"/>
                    </a:lnTo>
                    <a:lnTo>
                      <a:pt x="296" y="91"/>
                    </a:lnTo>
                    <a:lnTo>
                      <a:pt x="981" y="0"/>
                    </a:lnTo>
                    <a:lnTo>
                      <a:pt x="992" y="0"/>
                    </a:lnTo>
                    <a:lnTo>
                      <a:pt x="996" y="12"/>
                    </a:lnTo>
                    <a:lnTo>
                      <a:pt x="1024" y="110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6" name="Freeform 302"/>
              <p:cNvSpPr>
                <a:spLocks/>
              </p:cNvSpPr>
              <p:nvPr/>
            </p:nvSpPr>
            <p:spPr bwMode="auto">
              <a:xfrm>
                <a:off x="3576" y="1648"/>
                <a:ext cx="364" cy="395"/>
              </a:xfrm>
              <a:custGeom>
                <a:avLst/>
                <a:gdLst>
                  <a:gd name="T0" fmla="*/ 846 w 1456"/>
                  <a:gd name="T1" fmla="*/ 1581 h 1581"/>
                  <a:gd name="T2" fmla="*/ 756 w 1456"/>
                  <a:gd name="T3" fmla="*/ 1471 h 1581"/>
                  <a:gd name="T4" fmla="*/ 558 w 1456"/>
                  <a:gd name="T5" fmla="*/ 1502 h 1581"/>
                  <a:gd name="T6" fmla="*/ 332 w 1456"/>
                  <a:gd name="T7" fmla="*/ 1502 h 1581"/>
                  <a:gd name="T8" fmla="*/ 194 w 1456"/>
                  <a:gd name="T9" fmla="*/ 1396 h 1581"/>
                  <a:gd name="T10" fmla="*/ 28 w 1456"/>
                  <a:gd name="T11" fmla="*/ 1349 h 1581"/>
                  <a:gd name="T12" fmla="*/ 0 w 1456"/>
                  <a:gd name="T13" fmla="*/ 261 h 1581"/>
                  <a:gd name="T14" fmla="*/ 424 w 1456"/>
                  <a:gd name="T15" fmla="*/ 261 h 1581"/>
                  <a:gd name="T16" fmla="*/ 696 w 1456"/>
                  <a:gd name="T17" fmla="*/ 288 h 1581"/>
                  <a:gd name="T18" fmla="*/ 558 w 1456"/>
                  <a:gd name="T19" fmla="*/ 351 h 1581"/>
                  <a:gd name="T20" fmla="*/ 756 w 1456"/>
                  <a:gd name="T21" fmla="*/ 351 h 1581"/>
                  <a:gd name="T22" fmla="*/ 895 w 1456"/>
                  <a:gd name="T23" fmla="*/ 245 h 1581"/>
                  <a:gd name="T24" fmla="*/ 921 w 1456"/>
                  <a:gd name="T25" fmla="*/ 261 h 1581"/>
                  <a:gd name="T26" fmla="*/ 1135 w 1456"/>
                  <a:gd name="T27" fmla="*/ 91 h 1581"/>
                  <a:gd name="T28" fmla="*/ 1377 w 1456"/>
                  <a:gd name="T29" fmla="*/ 0 h 1581"/>
                  <a:gd name="T30" fmla="*/ 1456 w 1456"/>
                  <a:gd name="T31" fmla="*/ 612 h 1581"/>
                  <a:gd name="T32" fmla="*/ 1377 w 1456"/>
                  <a:gd name="T33" fmla="*/ 783 h 1581"/>
                  <a:gd name="T34" fmla="*/ 1377 w 1456"/>
                  <a:gd name="T35" fmla="*/ 1011 h 1581"/>
                  <a:gd name="T36" fmla="*/ 1302 w 1456"/>
                  <a:gd name="T37" fmla="*/ 1135 h 1581"/>
                  <a:gd name="T38" fmla="*/ 1135 w 1456"/>
                  <a:gd name="T39" fmla="*/ 1135 h 1581"/>
                  <a:gd name="T40" fmla="*/ 1135 w 1456"/>
                  <a:gd name="T41" fmla="*/ 1349 h 1581"/>
                  <a:gd name="T42" fmla="*/ 1028 w 1456"/>
                  <a:gd name="T43" fmla="*/ 1349 h 1581"/>
                  <a:gd name="T44" fmla="*/ 1028 w 1456"/>
                  <a:gd name="T45" fmla="*/ 1502 h 1581"/>
                  <a:gd name="T46" fmla="*/ 846 w 1456"/>
                  <a:gd name="T47" fmla="*/ 158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6" h="1581">
                    <a:moveTo>
                      <a:pt x="846" y="1581"/>
                    </a:moveTo>
                    <a:lnTo>
                      <a:pt x="756" y="1471"/>
                    </a:lnTo>
                    <a:lnTo>
                      <a:pt x="558" y="1502"/>
                    </a:lnTo>
                    <a:lnTo>
                      <a:pt x="332" y="1502"/>
                    </a:lnTo>
                    <a:lnTo>
                      <a:pt x="194" y="1396"/>
                    </a:lnTo>
                    <a:lnTo>
                      <a:pt x="28" y="1349"/>
                    </a:lnTo>
                    <a:lnTo>
                      <a:pt x="0" y="261"/>
                    </a:lnTo>
                    <a:lnTo>
                      <a:pt x="424" y="261"/>
                    </a:lnTo>
                    <a:lnTo>
                      <a:pt x="696" y="288"/>
                    </a:lnTo>
                    <a:lnTo>
                      <a:pt x="558" y="351"/>
                    </a:lnTo>
                    <a:lnTo>
                      <a:pt x="756" y="351"/>
                    </a:lnTo>
                    <a:lnTo>
                      <a:pt x="895" y="245"/>
                    </a:lnTo>
                    <a:lnTo>
                      <a:pt x="921" y="261"/>
                    </a:lnTo>
                    <a:lnTo>
                      <a:pt x="1135" y="91"/>
                    </a:lnTo>
                    <a:lnTo>
                      <a:pt x="1377" y="0"/>
                    </a:lnTo>
                    <a:lnTo>
                      <a:pt x="1456" y="612"/>
                    </a:lnTo>
                    <a:lnTo>
                      <a:pt x="1377" y="783"/>
                    </a:lnTo>
                    <a:lnTo>
                      <a:pt x="1377" y="1011"/>
                    </a:lnTo>
                    <a:lnTo>
                      <a:pt x="1302" y="1135"/>
                    </a:lnTo>
                    <a:lnTo>
                      <a:pt x="1135" y="1135"/>
                    </a:lnTo>
                    <a:lnTo>
                      <a:pt x="1135" y="1349"/>
                    </a:lnTo>
                    <a:lnTo>
                      <a:pt x="1028" y="1349"/>
                    </a:lnTo>
                    <a:lnTo>
                      <a:pt x="1028" y="1502"/>
                    </a:lnTo>
                    <a:lnTo>
                      <a:pt x="846" y="1581"/>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7" name="Freeform 303"/>
              <p:cNvSpPr>
                <a:spLocks noEditPoints="1"/>
              </p:cNvSpPr>
              <p:nvPr/>
            </p:nvSpPr>
            <p:spPr bwMode="auto">
              <a:xfrm>
                <a:off x="3573" y="1644"/>
                <a:ext cx="370" cy="402"/>
              </a:xfrm>
              <a:custGeom>
                <a:avLst/>
                <a:gdLst>
                  <a:gd name="T0" fmla="*/ 857 w 1478"/>
                  <a:gd name="T1" fmla="*/ 1606 h 1606"/>
                  <a:gd name="T2" fmla="*/ 759 w 1478"/>
                  <a:gd name="T3" fmla="*/ 1490 h 1606"/>
                  <a:gd name="T4" fmla="*/ 572 w 1478"/>
                  <a:gd name="T5" fmla="*/ 1526 h 1606"/>
                  <a:gd name="T6" fmla="*/ 343 w 1478"/>
                  <a:gd name="T7" fmla="*/ 1526 h 1606"/>
                  <a:gd name="T8" fmla="*/ 201 w 1478"/>
                  <a:gd name="T9" fmla="*/ 1415 h 1606"/>
                  <a:gd name="T10" fmla="*/ 36 w 1478"/>
                  <a:gd name="T11" fmla="*/ 1372 h 1606"/>
                  <a:gd name="T12" fmla="*/ 27 w 1478"/>
                  <a:gd name="T13" fmla="*/ 1361 h 1606"/>
                  <a:gd name="T14" fmla="*/ 0 w 1478"/>
                  <a:gd name="T15" fmla="*/ 265 h 1606"/>
                  <a:gd name="T16" fmla="*/ 435 w 1478"/>
                  <a:gd name="T17" fmla="*/ 260 h 1606"/>
                  <a:gd name="T18" fmla="*/ 715 w 1478"/>
                  <a:gd name="T19" fmla="*/ 292 h 1606"/>
                  <a:gd name="T20" fmla="*/ 719 w 1478"/>
                  <a:gd name="T21" fmla="*/ 309 h 1606"/>
                  <a:gd name="T22" fmla="*/ 577 w 1478"/>
                  <a:gd name="T23" fmla="*/ 376 h 1606"/>
                  <a:gd name="T24" fmla="*/ 767 w 1478"/>
                  <a:gd name="T25" fmla="*/ 352 h 1606"/>
                  <a:gd name="T26" fmla="*/ 897 w 1478"/>
                  <a:gd name="T27" fmla="*/ 245 h 1606"/>
                  <a:gd name="T28" fmla="*/ 941 w 1478"/>
                  <a:gd name="T29" fmla="*/ 260 h 1606"/>
                  <a:gd name="T30" fmla="*/ 1138 w 1478"/>
                  <a:gd name="T31" fmla="*/ 95 h 1606"/>
                  <a:gd name="T32" fmla="*/ 1384 w 1478"/>
                  <a:gd name="T33" fmla="*/ 0 h 1606"/>
                  <a:gd name="T34" fmla="*/ 1399 w 1478"/>
                  <a:gd name="T35" fmla="*/ 7 h 1606"/>
                  <a:gd name="T36" fmla="*/ 1474 w 1478"/>
                  <a:gd name="T37" fmla="*/ 629 h 1606"/>
                  <a:gd name="T38" fmla="*/ 1399 w 1478"/>
                  <a:gd name="T39" fmla="*/ 795 h 1606"/>
                  <a:gd name="T40" fmla="*/ 1399 w 1478"/>
                  <a:gd name="T41" fmla="*/ 1032 h 1606"/>
                  <a:gd name="T42" fmla="*/ 1313 w 1478"/>
                  <a:gd name="T43" fmla="*/ 1158 h 1606"/>
                  <a:gd name="T44" fmla="*/ 1159 w 1478"/>
                  <a:gd name="T45" fmla="*/ 1147 h 1606"/>
                  <a:gd name="T46" fmla="*/ 1155 w 1478"/>
                  <a:gd name="T47" fmla="*/ 1372 h 1606"/>
                  <a:gd name="T48" fmla="*/ 1039 w 1478"/>
                  <a:gd name="T49" fmla="*/ 1372 h 1606"/>
                  <a:gd name="T50" fmla="*/ 1052 w 1478"/>
                  <a:gd name="T51" fmla="*/ 1514 h 1606"/>
                  <a:gd name="T52" fmla="*/ 1043 w 1478"/>
                  <a:gd name="T53" fmla="*/ 1526 h 1606"/>
                  <a:gd name="T54" fmla="*/ 1035 w 1478"/>
                  <a:gd name="T55" fmla="*/ 1503 h 1606"/>
                  <a:gd name="T56" fmla="*/ 1028 w 1478"/>
                  <a:gd name="T57" fmla="*/ 1361 h 1606"/>
                  <a:gd name="T58" fmla="*/ 1039 w 1478"/>
                  <a:gd name="T59" fmla="*/ 1348 h 1606"/>
                  <a:gd name="T60" fmla="*/ 1135 w 1478"/>
                  <a:gd name="T61" fmla="*/ 1361 h 1606"/>
                  <a:gd name="T62" fmla="*/ 1138 w 1478"/>
                  <a:gd name="T63" fmla="*/ 1139 h 1606"/>
                  <a:gd name="T64" fmla="*/ 1313 w 1478"/>
                  <a:gd name="T65" fmla="*/ 1135 h 1606"/>
                  <a:gd name="T66" fmla="*/ 1380 w 1478"/>
                  <a:gd name="T67" fmla="*/ 1016 h 1606"/>
                  <a:gd name="T68" fmla="*/ 1376 w 1478"/>
                  <a:gd name="T69" fmla="*/ 795 h 1606"/>
                  <a:gd name="T70" fmla="*/ 1455 w 1478"/>
                  <a:gd name="T71" fmla="*/ 620 h 1606"/>
                  <a:gd name="T72" fmla="*/ 1376 w 1478"/>
                  <a:gd name="T73" fmla="*/ 12 h 1606"/>
                  <a:gd name="T74" fmla="*/ 1150 w 1478"/>
                  <a:gd name="T75" fmla="*/ 114 h 1606"/>
                  <a:gd name="T76" fmla="*/ 941 w 1478"/>
                  <a:gd name="T77" fmla="*/ 281 h 1606"/>
                  <a:gd name="T78" fmla="*/ 897 w 1478"/>
                  <a:gd name="T79" fmla="*/ 265 h 1606"/>
                  <a:gd name="T80" fmla="*/ 775 w 1478"/>
                  <a:gd name="T81" fmla="*/ 371 h 1606"/>
                  <a:gd name="T82" fmla="*/ 569 w 1478"/>
                  <a:gd name="T83" fmla="*/ 376 h 1606"/>
                  <a:gd name="T84" fmla="*/ 561 w 1478"/>
                  <a:gd name="T85" fmla="*/ 367 h 1606"/>
                  <a:gd name="T86" fmla="*/ 565 w 1478"/>
                  <a:gd name="T87" fmla="*/ 352 h 1606"/>
                  <a:gd name="T88" fmla="*/ 707 w 1478"/>
                  <a:gd name="T89" fmla="*/ 312 h 1606"/>
                  <a:gd name="T90" fmla="*/ 11 w 1478"/>
                  <a:gd name="T91" fmla="*/ 285 h 1606"/>
                  <a:gd name="T92" fmla="*/ 51 w 1478"/>
                  <a:gd name="T93" fmla="*/ 1361 h 1606"/>
                  <a:gd name="T94" fmla="*/ 209 w 1478"/>
                  <a:gd name="T95" fmla="*/ 1396 h 1606"/>
                  <a:gd name="T96" fmla="*/ 351 w 1478"/>
                  <a:gd name="T97" fmla="*/ 1507 h 1606"/>
                  <a:gd name="T98" fmla="*/ 569 w 1478"/>
                  <a:gd name="T99" fmla="*/ 1503 h 1606"/>
                  <a:gd name="T100" fmla="*/ 778 w 1478"/>
                  <a:gd name="T101" fmla="*/ 1475 h 1606"/>
                  <a:gd name="T102" fmla="*/ 853 w 1478"/>
                  <a:gd name="T103" fmla="*/ 158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8" h="1606">
                    <a:moveTo>
                      <a:pt x="861" y="1601"/>
                    </a:moveTo>
                    <a:lnTo>
                      <a:pt x="857" y="1606"/>
                    </a:lnTo>
                    <a:lnTo>
                      <a:pt x="850" y="1601"/>
                    </a:lnTo>
                    <a:lnTo>
                      <a:pt x="759" y="1490"/>
                    </a:lnTo>
                    <a:lnTo>
                      <a:pt x="771" y="1494"/>
                    </a:lnTo>
                    <a:lnTo>
                      <a:pt x="572" y="1526"/>
                    </a:lnTo>
                    <a:lnTo>
                      <a:pt x="569" y="1526"/>
                    </a:lnTo>
                    <a:lnTo>
                      <a:pt x="343" y="1526"/>
                    </a:lnTo>
                    <a:lnTo>
                      <a:pt x="336" y="1526"/>
                    </a:lnTo>
                    <a:lnTo>
                      <a:pt x="201" y="1415"/>
                    </a:lnTo>
                    <a:lnTo>
                      <a:pt x="205" y="1419"/>
                    </a:lnTo>
                    <a:lnTo>
                      <a:pt x="36" y="1372"/>
                    </a:lnTo>
                    <a:lnTo>
                      <a:pt x="30" y="1368"/>
                    </a:lnTo>
                    <a:lnTo>
                      <a:pt x="27" y="1361"/>
                    </a:lnTo>
                    <a:lnTo>
                      <a:pt x="0" y="273"/>
                    </a:lnTo>
                    <a:lnTo>
                      <a:pt x="0" y="265"/>
                    </a:lnTo>
                    <a:lnTo>
                      <a:pt x="11" y="260"/>
                    </a:lnTo>
                    <a:lnTo>
                      <a:pt x="435" y="260"/>
                    </a:lnTo>
                    <a:lnTo>
                      <a:pt x="707" y="288"/>
                    </a:lnTo>
                    <a:lnTo>
                      <a:pt x="715" y="292"/>
                    </a:lnTo>
                    <a:lnTo>
                      <a:pt x="719" y="300"/>
                    </a:lnTo>
                    <a:lnTo>
                      <a:pt x="719" y="309"/>
                    </a:lnTo>
                    <a:lnTo>
                      <a:pt x="711" y="312"/>
                    </a:lnTo>
                    <a:lnTo>
                      <a:pt x="577" y="376"/>
                    </a:lnTo>
                    <a:lnTo>
                      <a:pt x="569" y="352"/>
                    </a:lnTo>
                    <a:lnTo>
                      <a:pt x="767" y="352"/>
                    </a:lnTo>
                    <a:lnTo>
                      <a:pt x="759" y="356"/>
                    </a:lnTo>
                    <a:lnTo>
                      <a:pt x="897" y="245"/>
                    </a:lnTo>
                    <a:lnTo>
                      <a:pt x="909" y="245"/>
                    </a:lnTo>
                    <a:lnTo>
                      <a:pt x="941" y="260"/>
                    </a:lnTo>
                    <a:lnTo>
                      <a:pt x="929" y="260"/>
                    </a:lnTo>
                    <a:lnTo>
                      <a:pt x="1138" y="95"/>
                    </a:lnTo>
                    <a:lnTo>
                      <a:pt x="1142" y="91"/>
                    </a:lnTo>
                    <a:lnTo>
                      <a:pt x="1384" y="0"/>
                    </a:lnTo>
                    <a:lnTo>
                      <a:pt x="1395" y="0"/>
                    </a:lnTo>
                    <a:lnTo>
                      <a:pt x="1399" y="7"/>
                    </a:lnTo>
                    <a:lnTo>
                      <a:pt x="1478" y="624"/>
                    </a:lnTo>
                    <a:lnTo>
                      <a:pt x="1474" y="629"/>
                    </a:lnTo>
                    <a:lnTo>
                      <a:pt x="1399" y="798"/>
                    </a:lnTo>
                    <a:lnTo>
                      <a:pt x="1399" y="795"/>
                    </a:lnTo>
                    <a:lnTo>
                      <a:pt x="1399" y="1023"/>
                    </a:lnTo>
                    <a:lnTo>
                      <a:pt x="1399" y="1032"/>
                    </a:lnTo>
                    <a:lnTo>
                      <a:pt x="1324" y="1154"/>
                    </a:lnTo>
                    <a:lnTo>
                      <a:pt x="1313" y="1158"/>
                    </a:lnTo>
                    <a:lnTo>
                      <a:pt x="1146" y="1158"/>
                    </a:lnTo>
                    <a:lnTo>
                      <a:pt x="1159" y="1147"/>
                    </a:lnTo>
                    <a:lnTo>
                      <a:pt x="1159" y="1361"/>
                    </a:lnTo>
                    <a:lnTo>
                      <a:pt x="1155" y="1372"/>
                    </a:lnTo>
                    <a:lnTo>
                      <a:pt x="1146" y="1372"/>
                    </a:lnTo>
                    <a:lnTo>
                      <a:pt x="1039" y="1372"/>
                    </a:lnTo>
                    <a:lnTo>
                      <a:pt x="1052" y="1361"/>
                    </a:lnTo>
                    <a:lnTo>
                      <a:pt x="1052" y="1514"/>
                    </a:lnTo>
                    <a:lnTo>
                      <a:pt x="1052" y="1522"/>
                    </a:lnTo>
                    <a:lnTo>
                      <a:pt x="1043" y="1526"/>
                    </a:lnTo>
                    <a:lnTo>
                      <a:pt x="861" y="1601"/>
                    </a:lnTo>
                    <a:close/>
                    <a:moveTo>
                      <a:pt x="1035" y="1503"/>
                    </a:moveTo>
                    <a:lnTo>
                      <a:pt x="1028" y="1514"/>
                    </a:lnTo>
                    <a:lnTo>
                      <a:pt x="1028" y="1361"/>
                    </a:lnTo>
                    <a:lnTo>
                      <a:pt x="1032" y="1353"/>
                    </a:lnTo>
                    <a:lnTo>
                      <a:pt x="1039" y="1348"/>
                    </a:lnTo>
                    <a:lnTo>
                      <a:pt x="1146" y="1348"/>
                    </a:lnTo>
                    <a:lnTo>
                      <a:pt x="1135" y="1361"/>
                    </a:lnTo>
                    <a:lnTo>
                      <a:pt x="1135" y="1147"/>
                    </a:lnTo>
                    <a:lnTo>
                      <a:pt x="1138" y="1139"/>
                    </a:lnTo>
                    <a:lnTo>
                      <a:pt x="1146" y="1135"/>
                    </a:lnTo>
                    <a:lnTo>
                      <a:pt x="1313" y="1135"/>
                    </a:lnTo>
                    <a:lnTo>
                      <a:pt x="1305" y="1139"/>
                    </a:lnTo>
                    <a:lnTo>
                      <a:pt x="1380" y="1016"/>
                    </a:lnTo>
                    <a:lnTo>
                      <a:pt x="1376" y="1023"/>
                    </a:lnTo>
                    <a:lnTo>
                      <a:pt x="1376" y="795"/>
                    </a:lnTo>
                    <a:lnTo>
                      <a:pt x="1380" y="787"/>
                    </a:lnTo>
                    <a:lnTo>
                      <a:pt x="1455" y="620"/>
                    </a:lnTo>
                    <a:lnTo>
                      <a:pt x="1455" y="624"/>
                    </a:lnTo>
                    <a:lnTo>
                      <a:pt x="1376" y="12"/>
                    </a:lnTo>
                    <a:lnTo>
                      <a:pt x="1395" y="20"/>
                    </a:lnTo>
                    <a:lnTo>
                      <a:pt x="1150" y="114"/>
                    </a:lnTo>
                    <a:lnTo>
                      <a:pt x="1155" y="110"/>
                    </a:lnTo>
                    <a:lnTo>
                      <a:pt x="941" y="281"/>
                    </a:lnTo>
                    <a:lnTo>
                      <a:pt x="929" y="281"/>
                    </a:lnTo>
                    <a:lnTo>
                      <a:pt x="897" y="265"/>
                    </a:lnTo>
                    <a:lnTo>
                      <a:pt x="913" y="265"/>
                    </a:lnTo>
                    <a:lnTo>
                      <a:pt x="775" y="371"/>
                    </a:lnTo>
                    <a:lnTo>
                      <a:pt x="767" y="376"/>
                    </a:lnTo>
                    <a:lnTo>
                      <a:pt x="569" y="376"/>
                    </a:lnTo>
                    <a:lnTo>
                      <a:pt x="565" y="371"/>
                    </a:lnTo>
                    <a:lnTo>
                      <a:pt x="561" y="367"/>
                    </a:lnTo>
                    <a:lnTo>
                      <a:pt x="561" y="360"/>
                    </a:lnTo>
                    <a:lnTo>
                      <a:pt x="565" y="352"/>
                    </a:lnTo>
                    <a:lnTo>
                      <a:pt x="703" y="292"/>
                    </a:lnTo>
                    <a:lnTo>
                      <a:pt x="707" y="312"/>
                    </a:lnTo>
                    <a:lnTo>
                      <a:pt x="435" y="285"/>
                    </a:lnTo>
                    <a:lnTo>
                      <a:pt x="11" y="285"/>
                    </a:lnTo>
                    <a:lnTo>
                      <a:pt x="23" y="273"/>
                    </a:lnTo>
                    <a:lnTo>
                      <a:pt x="51" y="1361"/>
                    </a:lnTo>
                    <a:lnTo>
                      <a:pt x="43" y="1348"/>
                    </a:lnTo>
                    <a:lnTo>
                      <a:pt x="209" y="1396"/>
                    </a:lnTo>
                    <a:lnTo>
                      <a:pt x="212" y="1400"/>
                    </a:lnTo>
                    <a:lnTo>
                      <a:pt x="351" y="1507"/>
                    </a:lnTo>
                    <a:lnTo>
                      <a:pt x="343" y="1503"/>
                    </a:lnTo>
                    <a:lnTo>
                      <a:pt x="569" y="1503"/>
                    </a:lnTo>
                    <a:lnTo>
                      <a:pt x="767" y="1471"/>
                    </a:lnTo>
                    <a:lnTo>
                      <a:pt x="778" y="1475"/>
                    </a:lnTo>
                    <a:lnTo>
                      <a:pt x="870" y="1586"/>
                    </a:lnTo>
                    <a:lnTo>
                      <a:pt x="853" y="1582"/>
                    </a:lnTo>
                    <a:lnTo>
                      <a:pt x="1035" y="15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8" name="Freeform 304"/>
              <p:cNvSpPr>
                <a:spLocks/>
              </p:cNvSpPr>
              <p:nvPr/>
            </p:nvSpPr>
            <p:spPr bwMode="auto">
              <a:xfrm>
                <a:off x="3573" y="1644"/>
                <a:ext cx="370" cy="402"/>
              </a:xfrm>
              <a:custGeom>
                <a:avLst/>
                <a:gdLst>
                  <a:gd name="T0" fmla="*/ 861 w 1478"/>
                  <a:gd name="T1" fmla="*/ 1601 h 1606"/>
                  <a:gd name="T2" fmla="*/ 857 w 1478"/>
                  <a:gd name="T3" fmla="*/ 1606 h 1606"/>
                  <a:gd name="T4" fmla="*/ 850 w 1478"/>
                  <a:gd name="T5" fmla="*/ 1601 h 1606"/>
                  <a:gd name="T6" fmla="*/ 759 w 1478"/>
                  <a:gd name="T7" fmla="*/ 1490 h 1606"/>
                  <a:gd name="T8" fmla="*/ 771 w 1478"/>
                  <a:gd name="T9" fmla="*/ 1494 h 1606"/>
                  <a:gd name="T10" fmla="*/ 572 w 1478"/>
                  <a:gd name="T11" fmla="*/ 1526 h 1606"/>
                  <a:gd name="T12" fmla="*/ 569 w 1478"/>
                  <a:gd name="T13" fmla="*/ 1526 h 1606"/>
                  <a:gd name="T14" fmla="*/ 343 w 1478"/>
                  <a:gd name="T15" fmla="*/ 1526 h 1606"/>
                  <a:gd name="T16" fmla="*/ 336 w 1478"/>
                  <a:gd name="T17" fmla="*/ 1526 h 1606"/>
                  <a:gd name="T18" fmla="*/ 201 w 1478"/>
                  <a:gd name="T19" fmla="*/ 1415 h 1606"/>
                  <a:gd name="T20" fmla="*/ 205 w 1478"/>
                  <a:gd name="T21" fmla="*/ 1419 h 1606"/>
                  <a:gd name="T22" fmla="*/ 36 w 1478"/>
                  <a:gd name="T23" fmla="*/ 1372 h 1606"/>
                  <a:gd name="T24" fmla="*/ 30 w 1478"/>
                  <a:gd name="T25" fmla="*/ 1368 h 1606"/>
                  <a:gd name="T26" fmla="*/ 27 w 1478"/>
                  <a:gd name="T27" fmla="*/ 1361 h 1606"/>
                  <a:gd name="T28" fmla="*/ 0 w 1478"/>
                  <a:gd name="T29" fmla="*/ 273 h 1606"/>
                  <a:gd name="T30" fmla="*/ 0 w 1478"/>
                  <a:gd name="T31" fmla="*/ 265 h 1606"/>
                  <a:gd name="T32" fmla="*/ 11 w 1478"/>
                  <a:gd name="T33" fmla="*/ 260 h 1606"/>
                  <a:gd name="T34" fmla="*/ 435 w 1478"/>
                  <a:gd name="T35" fmla="*/ 260 h 1606"/>
                  <a:gd name="T36" fmla="*/ 707 w 1478"/>
                  <a:gd name="T37" fmla="*/ 288 h 1606"/>
                  <a:gd name="T38" fmla="*/ 715 w 1478"/>
                  <a:gd name="T39" fmla="*/ 292 h 1606"/>
                  <a:gd name="T40" fmla="*/ 719 w 1478"/>
                  <a:gd name="T41" fmla="*/ 300 h 1606"/>
                  <a:gd name="T42" fmla="*/ 719 w 1478"/>
                  <a:gd name="T43" fmla="*/ 309 h 1606"/>
                  <a:gd name="T44" fmla="*/ 711 w 1478"/>
                  <a:gd name="T45" fmla="*/ 312 h 1606"/>
                  <a:gd name="T46" fmla="*/ 577 w 1478"/>
                  <a:gd name="T47" fmla="*/ 376 h 1606"/>
                  <a:gd name="T48" fmla="*/ 569 w 1478"/>
                  <a:gd name="T49" fmla="*/ 352 h 1606"/>
                  <a:gd name="T50" fmla="*/ 767 w 1478"/>
                  <a:gd name="T51" fmla="*/ 352 h 1606"/>
                  <a:gd name="T52" fmla="*/ 759 w 1478"/>
                  <a:gd name="T53" fmla="*/ 356 h 1606"/>
                  <a:gd name="T54" fmla="*/ 897 w 1478"/>
                  <a:gd name="T55" fmla="*/ 245 h 1606"/>
                  <a:gd name="T56" fmla="*/ 909 w 1478"/>
                  <a:gd name="T57" fmla="*/ 245 h 1606"/>
                  <a:gd name="T58" fmla="*/ 941 w 1478"/>
                  <a:gd name="T59" fmla="*/ 260 h 1606"/>
                  <a:gd name="T60" fmla="*/ 929 w 1478"/>
                  <a:gd name="T61" fmla="*/ 260 h 1606"/>
                  <a:gd name="T62" fmla="*/ 1138 w 1478"/>
                  <a:gd name="T63" fmla="*/ 95 h 1606"/>
                  <a:gd name="T64" fmla="*/ 1142 w 1478"/>
                  <a:gd name="T65" fmla="*/ 91 h 1606"/>
                  <a:gd name="T66" fmla="*/ 1384 w 1478"/>
                  <a:gd name="T67" fmla="*/ 0 h 1606"/>
                  <a:gd name="T68" fmla="*/ 1395 w 1478"/>
                  <a:gd name="T69" fmla="*/ 0 h 1606"/>
                  <a:gd name="T70" fmla="*/ 1399 w 1478"/>
                  <a:gd name="T71" fmla="*/ 7 h 1606"/>
                  <a:gd name="T72" fmla="*/ 1478 w 1478"/>
                  <a:gd name="T73" fmla="*/ 624 h 1606"/>
                  <a:gd name="T74" fmla="*/ 1474 w 1478"/>
                  <a:gd name="T75" fmla="*/ 629 h 1606"/>
                  <a:gd name="T76" fmla="*/ 1399 w 1478"/>
                  <a:gd name="T77" fmla="*/ 798 h 1606"/>
                  <a:gd name="T78" fmla="*/ 1399 w 1478"/>
                  <a:gd name="T79" fmla="*/ 795 h 1606"/>
                  <a:gd name="T80" fmla="*/ 1399 w 1478"/>
                  <a:gd name="T81" fmla="*/ 1023 h 1606"/>
                  <a:gd name="T82" fmla="*/ 1399 w 1478"/>
                  <a:gd name="T83" fmla="*/ 1032 h 1606"/>
                  <a:gd name="T84" fmla="*/ 1324 w 1478"/>
                  <a:gd name="T85" fmla="*/ 1154 h 1606"/>
                  <a:gd name="T86" fmla="*/ 1313 w 1478"/>
                  <a:gd name="T87" fmla="*/ 1158 h 1606"/>
                  <a:gd name="T88" fmla="*/ 1146 w 1478"/>
                  <a:gd name="T89" fmla="*/ 1158 h 1606"/>
                  <a:gd name="T90" fmla="*/ 1159 w 1478"/>
                  <a:gd name="T91" fmla="*/ 1147 h 1606"/>
                  <a:gd name="T92" fmla="*/ 1159 w 1478"/>
                  <a:gd name="T93" fmla="*/ 1361 h 1606"/>
                  <a:gd name="T94" fmla="*/ 1155 w 1478"/>
                  <a:gd name="T95" fmla="*/ 1372 h 1606"/>
                  <a:gd name="T96" fmla="*/ 1146 w 1478"/>
                  <a:gd name="T97" fmla="*/ 1372 h 1606"/>
                  <a:gd name="T98" fmla="*/ 1039 w 1478"/>
                  <a:gd name="T99" fmla="*/ 1372 h 1606"/>
                  <a:gd name="T100" fmla="*/ 1052 w 1478"/>
                  <a:gd name="T101" fmla="*/ 1361 h 1606"/>
                  <a:gd name="T102" fmla="*/ 1052 w 1478"/>
                  <a:gd name="T103" fmla="*/ 1514 h 1606"/>
                  <a:gd name="T104" fmla="*/ 1052 w 1478"/>
                  <a:gd name="T105" fmla="*/ 1522 h 1606"/>
                  <a:gd name="T106" fmla="*/ 1043 w 1478"/>
                  <a:gd name="T107" fmla="*/ 1526 h 1606"/>
                  <a:gd name="T108" fmla="*/ 861 w 1478"/>
                  <a:gd name="T109" fmla="*/ 1601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8" h="1606">
                    <a:moveTo>
                      <a:pt x="861" y="1601"/>
                    </a:moveTo>
                    <a:lnTo>
                      <a:pt x="857" y="1606"/>
                    </a:lnTo>
                    <a:lnTo>
                      <a:pt x="850" y="1601"/>
                    </a:lnTo>
                    <a:lnTo>
                      <a:pt x="759" y="1490"/>
                    </a:lnTo>
                    <a:lnTo>
                      <a:pt x="771" y="1494"/>
                    </a:lnTo>
                    <a:lnTo>
                      <a:pt x="572" y="1526"/>
                    </a:lnTo>
                    <a:lnTo>
                      <a:pt x="569" y="1526"/>
                    </a:lnTo>
                    <a:lnTo>
                      <a:pt x="343" y="1526"/>
                    </a:lnTo>
                    <a:lnTo>
                      <a:pt x="336" y="1526"/>
                    </a:lnTo>
                    <a:lnTo>
                      <a:pt x="201" y="1415"/>
                    </a:lnTo>
                    <a:lnTo>
                      <a:pt x="205" y="1419"/>
                    </a:lnTo>
                    <a:lnTo>
                      <a:pt x="36" y="1372"/>
                    </a:lnTo>
                    <a:lnTo>
                      <a:pt x="30" y="1368"/>
                    </a:lnTo>
                    <a:lnTo>
                      <a:pt x="27" y="1361"/>
                    </a:lnTo>
                    <a:lnTo>
                      <a:pt x="0" y="273"/>
                    </a:lnTo>
                    <a:lnTo>
                      <a:pt x="0" y="265"/>
                    </a:lnTo>
                    <a:lnTo>
                      <a:pt x="11" y="260"/>
                    </a:lnTo>
                    <a:lnTo>
                      <a:pt x="435" y="260"/>
                    </a:lnTo>
                    <a:lnTo>
                      <a:pt x="707" y="288"/>
                    </a:lnTo>
                    <a:lnTo>
                      <a:pt x="715" y="292"/>
                    </a:lnTo>
                    <a:lnTo>
                      <a:pt x="719" y="300"/>
                    </a:lnTo>
                    <a:lnTo>
                      <a:pt x="719" y="309"/>
                    </a:lnTo>
                    <a:lnTo>
                      <a:pt x="711" y="312"/>
                    </a:lnTo>
                    <a:lnTo>
                      <a:pt x="577" y="376"/>
                    </a:lnTo>
                    <a:lnTo>
                      <a:pt x="569" y="352"/>
                    </a:lnTo>
                    <a:lnTo>
                      <a:pt x="767" y="352"/>
                    </a:lnTo>
                    <a:lnTo>
                      <a:pt x="759" y="356"/>
                    </a:lnTo>
                    <a:lnTo>
                      <a:pt x="897" y="245"/>
                    </a:lnTo>
                    <a:lnTo>
                      <a:pt x="909" y="245"/>
                    </a:lnTo>
                    <a:lnTo>
                      <a:pt x="941" y="260"/>
                    </a:lnTo>
                    <a:lnTo>
                      <a:pt x="929" y="260"/>
                    </a:lnTo>
                    <a:lnTo>
                      <a:pt x="1138" y="95"/>
                    </a:lnTo>
                    <a:lnTo>
                      <a:pt x="1142" y="91"/>
                    </a:lnTo>
                    <a:lnTo>
                      <a:pt x="1384" y="0"/>
                    </a:lnTo>
                    <a:lnTo>
                      <a:pt x="1395" y="0"/>
                    </a:lnTo>
                    <a:lnTo>
                      <a:pt x="1399" y="7"/>
                    </a:lnTo>
                    <a:lnTo>
                      <a:pt x="1478" y="624"/>
                    </a:lnTo>
                    <a:lnTo>
                      <a:pt x="1474" y="629"/>
                    </a:lnTo>
                    <a:lnTo>
                      <a:pt x="1399" y="798"/>
                    </a:lnTo>
                    <a:lnTo>
                      <a:pt x="1399" y="795"/>
                    </a:lnTo>
                    <a:lnTo>
                      <a:pt x="1399" y="1023"/>
                    </a:lnTo>
                    <a:lnTo>
                      <a:pt x="1399" y="1032"/>
                    </a:lnTo>
                    <a:lnTo>
                      <a:pt x="1324" y="1154"/>
                    </a:lnTo>
                    <a:lnTo>
                      <a:pt x="1313" y="1158"/>
                    </a:lnTo>
                    <a:lnTo>
                      <a:pt x="1146" y="1158"/>
                    </a:lnTo>
                    <a:lnTo>
                      <a:pt x="1159" y="1147"/>
                    </a:lnTo>
                    <a:lnTo>
                      <a:pt x="1159" y="1361"/>
                    </a:lnTo>
                    <a:lnTo>
                      <a:pt x="1155" y="1372"/>
                    </a:lnTo>
                    <a:lnTo>
                      <a:pt x="1146" y="1372"/>
                    </a:lnTo>
                    <a:lnTo>
                      <a:pt x="1039" y="1372"/>
                    </a:lnTo>
                    <a:lnTo>
                      <a:pt x="1052" y="1361"/>
                    </a:lnTo>
                    <a:lnTo>
                      <a:pt x="1052" y="1514"/>
                    </a:lnTo>
                    <a:lnTo>
                      <a:pt x="1052" y="1522"/>
                    </a:lnTo>
                    <a:lnTo>
                      <a:pt x="1043" y="1526"/>
                    </a:lnTo>
                    <a:lnTo>
                      <a:pt x="861" y="160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9" name="Freeform 305"/>
              <p:cNvSpPr>
                <a:spLocks/>
              </p:cNvSpPr>
              <p:nvPr/>
            </p:nvSpPr>
            <p:spPr bwMode="auto">
              <a:xfrm>
                <a:off x="3576" y="1648"/>
                <a:ext cx="361" cy="393"/>
              </a:xfrm>
              <a:custGeom>
                <a:avLst/>
                <a:gdLst>
                  <a:gd name="T0" fmla="*/ 1024 w 1444"/>
                  <a:gd name="T1" fmla="*/ 1491 h 1574"/>
                  <a:gd name="T2" fmla="*/ 1017 w 1444"/>
                  <a:gd name="T3" fmla="*/ 1502 h 1574"/>
                  <a:gd name="T4" fmla="*/ 1017 w 1444"/>
                  <a:gd name="T5" fmla="*/ 1349 h 1574"/>
                  <a:gd name="T6" fmla="*/ 1021 w 1444"/>
                  <a:gd name="T7" fmla="*/ 1341 h 1574"/>
                  <a:gd name="T8" fmla="*/ 1028 w 1444"/>
                  <a:gd name="T9" fmla="*/ 1336 h 1574"/>
                  <a:gd name="T10" fmla="*/ 1135 w 1444"/>
                  <a:gd name="T11" fmla="*/ 1336 h 1574"/>
                  <a:gd name="T12" fmla="*/ 1124 w 1444"/>
                  <a:gd name="T13" fmla="*/ 1349 h 1574"/>
                  <a:gd name="T14" fmla="*/ 1124 w 1444"/>
                  <a:gd name="T15" fmla="*/ 1135 h 1574"/>
                  <a:gd name="T16" fmla="*/ 1127 w 1444"/>
                  <a:gd name="T17" fmla="*/ 1127 h 1574"/>
                  <a:gd name="T18" fmla="*/ 1135 w 1444"/>
                  <a:gd name="T19" fmla="*/ 1123 h 1574"/>
                  <a:gd name="T20" fmla="*/ 1302 w 1444"/>
                  <a:gd name="T21" fmla="*/ 1123 h 1574"/>
                  <a:gd name="T22" fmla="*/ 1294 w 1444"/>
                  <a:gd name="T23" fmla="*/ 1127 h 1574"/>
                  <a:gd name="T24" fmla="*/ 1369 w 1444"/>
                  <a:gd name="T25" fmla="*/ 1004 h 1574"/>
                  <a:gd name="T26" fmla="*/ 1365 w 1444"/>
                  <a:gd name="T27" fmla="*/ 1011 h 1574"/>
                  <a:gd name="T28" fmla="*/ 1365 w 1444"/>
                  <a:gd name="T29" fmla="*/ 783 h 1574"/>
                  <a:gd name="T30" fmla="*/ 1369 w 1444"/>
                  <a:gd name="T31" fmla="*/ 775 h 1574"/>
                  <a:gd name="T32" fmla="*/ 1444 w 1444"/>
                  <a:gd name="T33" fmla="*/ 608 h 1574"/>
                  <a:gd name="T34" fmla="*/ 1444 w 1444"/>
                  <a:gd name="T35" fmla="*/ 612 h 1574"/>
                  <a:gd name="T36" fmla="*/ 1365 w 1444"/>
                  <a:gd name="T37" fmla="*/ 0 h 1574"/>
                  <a:gd name="T38" fmla="*/ 1384 w 1444"/>
                  <a:gd name="T39" fmla="*/ 8 h 1574"/>
                  <a:gd name="T40" fmla="*/ 1139 w 1444"/>
                  <a:gd name="T41" fmla="*/ 102 h 1574"/>
                  <a:gd name="T42" fmla="*/ 1144 w 1444"/>
                  <a:gd name="T43" fmla="*/ 98 h 1574"/>
                  <a:gd name="T44" fmla="*/ 930 w 1444"/>
                  <a:gd name="T45" fmla="*/ 269 h 1574"/>
                  <a:gd name="T46" fmla="*/ 918 w 1444"/>
                  <a:gd name="T47" fmla="*/ 269 h 1574"/>
                  <a:gd name="T48" fmla="*/ 886 w 1444"/>
                  <a:gd name="T49" fmla="*/ 253 h 1574"/>
                  <a:gd name="T50" fmla="*/ 902 w 1444"/>
                  <a:gd name="T51" fmla="*/ 253 h 1574"/>
                  <a:gd name="T52" fmla="*/ 764 w 1444"/>
                  <a:gd name="T53" fmla="*/ 359 h 1574"/>
                  <a:gd name="T54" fmla="*/ 756 w 1444"/>
                  <a:gd name="T55" fmla="*/ 364 h 1574"/>
                  <a:gd name="T56" fmla="*/ 558 w 1444"/>
                  <a:gd name="T57" fmla="*/ 364 h 1574"/>
                  <a:gd name="T58" fmla="*/ 554 w 1444"/>
                  <a:gd name="T59" fmla="*/ 359 h 1574"/>
                  <a:gd name="T60" fmla="*/ 550 w 1444"/>
                  <a:gd name="T61" fmla="*/ 355 h 1574"/>
                  <a:gd name="T62" fmla="*/ 550 w 1444"/>
                  <a:gd name="T63" fmla="*/ 348 h 1574"/>
                  <a:gd name="T64" fmla="*/ 554 w 1444"/>
                  <a:gd name="T65" fmla="*/ 340 h 1574"/>
                  <a:gd name="T66" fmla="*/ 692 w 1444"/>
                  <a:gd name="T67" fmla="*/ 280 h 1574"/>
                  <a:gd name="T68" fmla="*/ 696 w 1444"/>
                  <a:gd name="T69" fmla="*/ 300 h 1574"/>
                  <a:gd name="T70" fmla="*/ 424 w 1444"/>
                  <a:gd name="T71" fmla="*/ 273 h 1574"/>
                  <a:gd name="T72" fmla="*/ 0 w 1444"/>
                  <a:gd name="T73" fmla="*/ 273 h 1574"/>
                  <a:gd name="T74" fmla="*/ 12 w 1444"/>
                  <a:gd name="T75" fmla="*/ 261 h 1574"/>
                  <a:gd name="T76" fmla="*/ 40 w 1444"/>
                  <a:gd name="T77" fmla="*/ 1349 h 1574"/>
                  <a:gd name="T78" fmla="*/ 32 w 1444"/>
                  <a:gd name="T79" fmla="*/ 1336 h 1574"/>
                  <a:gd name="T80" fmla="*/ 198 w 1444"/>
                  <a:gd name="T81" fmla="*/ 1384 h 1574"/>
                  <a:gd name="T82" fmla="*/ 201 w 1444"/>
                  <a:gd name="T83" fmla="*/ 1388 h 1574"/>
                  <a:gd name="T84" fmla="*/ 340 w 1444"/>
                  <a:gd name="T85" fmla="*/ 1495 h 1574"/>
                  <a:gd name="T86" fmla="*/ 332 w 1444"/>
                  <a:gd name="T87" fmla="*/ 1491 h 1574"/>
                  <a:gd name="T88" fmla="*/ 558 w 1444"/>
                  <a:gd name="T89" fmla="*/ 1491 h 1574"/>
                  <a:gd name="T90" fmla="*/ 558 w 1444"/>
                  <a:gd name="T91" fmla="*/ 1491 h 1574"/>
                  <a:gd name="T92" fmla="*/ 756 w 1444"/>
                  <a:gd name="T93" fmla="*/ 1459 h 1574"/>
                  <a:gd name="T94" fmla="*/ 767 w 1444"/>
                  <a:gd name="T95" fmla="*/ 1463 h 1574"/>
                  <a:gd name="T96" fmla="*/ 859 w 1444"/>
                  <a:gd name="T97" fmla="*/ 1574 h 1574"/>
                  <a:gd name="T98" fmla="*/ 842 w 1444"/>
                  <a:gd name="T99" fmla="*/ 1570 h 1574"/>
                  <a:gd name="T100" fmla="*/ 1024 w 1444"/>
                  <a:gd name="T101" fmla="*/ 149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4" h="1574">
                    <a:moveTo>
                      <a:pt x="1024" y="1491"/>
                    </a:moveTo>
                    <a:lnTo>
                      <a:pt x="1017" y="1502"/>
                    </a:lnTo>
                    <a:lnTo>
                      <a:pt x="1017" y="1349"/>
                    </a:lnTo>
                    <a:lnTo>
                      <a:pt x="1021" y="1341"/>
                    </a:lnTo>
                    <a:lnTo>
                      <a:pt x="1028" y="1336"/>
                    </a:lnTo>
                    <a:lnTo>
                      <a:pt x="1135" y="1336"/>
                    </a:lnTo>
                    <a:lnTo>
                      <a:pt x="1124" y="1349"/>
                    </a:lnTo>
                    <a:lnTo>
                      <a:pt x="1124" y="1135"/>
                    </a:lnTo>
                    <a:lnTo>
                      <a:pt x="1127" y="1127"/>
                    </a:lnTo>
                    <a:lnTo>
                      <a:pt x="1135" y="1123"/>
                    </a:lnTo>
                    <a:lnTo>
                      <a:pt x="1302" y="1123"/>
                    </a:lnTo>
                    <a:lnTo>
                      <a:pt x="1294" y="1127"/>
                    </a:lnTo>
                    <a:lnTo>
                      <a:pt x="1369" y="1004"/>
                    </a:lnTo>
                    <a:lnTo>
                      <a:pt x="1365" y="1011"/>
                    </a:lnTo>
                    <a:lnTo>
                      <a:pt x="1365" y="783"/>
                    </a:lnTo>
                    <a:lnTo>
                      <a:pt x="1369" y="775"/>
                    </a:lnTo>
                    <a:lnTo>
                      <a:pt x="1444" y="608"/>
                    </a:lnTo>
                    <a:lnTo>
                      <a:pt x="1444" y="612"/>
                    </a:lnTo>
                    <a:lnTo>
                      <a:pt x="1365" y="0"/>
                    </a:lnTo>
                    <a:lnTo>
                      <a:pt x="1384" y="8"/>
                    </a:lnTo>
                    <a:lnTo>
                      <a:pt x="1139" y="102"/>
                    </a:lnTo>
                    <a:lnTo>
                      <a:pt x="1144" y="98"/>
                    </a:lnTo>
                    <a:lnTo>
                      <a:pt x="930" y="269"/>
                    </a:lnTo>
                    <a:lnTo>
                      <a:pt x="918" y="269"/>
                    </a:lnTo>
                    <a:lnTo>
                      <a:pt x="886" y="253"/>
                    </a:lnTo>
                    <a:lnTo>
                      <a:pt x="902" y="253"/>
                    </a:lnTo>
                    <a:lnTo>
                      <a:pt x="764" y="359"/>
                    </a:lnTo>
                    <a:lnTo>
                      <a:pt x="756" y="364"/>
                    </a:lnTo>
                    <a:lnTo>
                      <a:pt x="558" y="364"/>
                    </a:lnTo>
                    <a:lnTo>
                      <a:pt x="554" y="359"/>
                    </a:lnTo>
                    <a:lnTo>
                      <a:pt x="550" y="355"/>
                    </a:lnTo>
                    <a:lnTo>
                      <a:pt x="550" y="348"/>
                    </a:lnTo>
                    <a:lnTo>
                      <a:pt x="554" y="340"/>
                    </a:lnTo>
                    <a:lnTo>
                      <a:pt x="692" y="280"/>
                    </a:lnTo>
                    <a:lnTo>
                      <a:pt x="696" y="300"/>
                    </a:lnTo>
                    <a:lnTo>
                      <a:pt x="424" y="273"/>
                    </a:lnTo>
                    <a:lnTo>
                      <a:pt x="0" y="273"/>
                    </a:lnTo>
                    <a:lnTo>
                      <a:pt x="12" y="261"/>
                    </a:lnTo>
                    <a:lnTo>
                      <a:pt x="40" y="1349"/>
                    </a:lnTo>
                    <a:lnTo>
                      <a:pt x="32" y="1336"/>
                    </a:lnTo>
                    <a:lnTo>
                      <a:pt x="198" y="1384"/>
                    </a:lnTo>
                    <a:lnTo>
                      <a:pt x="201" y="1388"/>
                    </a:lnTo>
                    <a:lnTo>
                      <a:pt x="340" y="1495"/>
                    </a:lnTo>
                    <a:lnTo>
                      <a:pt x="332" y="1491"/>
                    </a:lnTo>
                    <a:lnTo>
                      <a:pt x="558" y="1491"/>
                    </a:lnTo>
                    <a:lnTo>
                      <a:pt x="558" y="1491"/>
                    </a:lnTo>
                    <a:lnTo>
                      <a:pt x="756" y="1459"/>
                    </a:lnTo>
                    <a:lnTo>
                      <a:pt x="767" y="1463"/>
                    </a:lnTo>
                    <a:lnTo>
                      <a:pt x="859" y="1574"/>
                    </a:lnTo>
                    <a:lnTo>
                      <a:pt x="842" y="1570"/>
                    </a:lnTo>
                    <a:lnTo>
                      <a:pt x="1024" y="149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0" name="Freeform 306"/>
              <p:cNvSpPr>
                <a:spLocks/>
              </p:cNvSpPr>
              <p:nvPr/>
            </p:nvSpPr>
            <p:spPr bwMode="auto">
              <a:xfrm>
                <a:off x="3576" y="1648"/>
                <a:ext cx="364" cy="395"/>
              </a:xfrm>
              <a:custGeom>
                <a:avLst/>
                <a:gdLst>
                  <a:gd name="T0" fmla="*/ 846 w 1456"/>
                  <a:gd name="T1" fmla="*/ 1581 h 1581"/>
                  <a:gd name="T2" fmla="*/ 756 w 1456"/>
                  <a:gd name="T3" fmla="*/ 1471 h 1581"/>
                  <a:gd name="T4" fmla="*/ 558 w 1456"/>
                  <a:gd name="T5" fmla="*/ 1502 h 1581"/>
                  <a:gd name="T6" fmla="*/ 332 w 1456"/>
                  <a:gd name="T7" fmla="*/ 1502 h 1581"/>
                  <a:gd name="T8" fmla="*/ 194 w 1456"/>
                  <a:gd name="T9" fmla="*/ 1396 h 1581"/>
                  <a:gd name="T10" fmla="*/ 28 w 1456"/>
                  <a:gd name="T11" fmla="*/ 1349 h 1581"/>
                  <a:gd name="T12" fmla="*/ 0 w 1456"/>
                  <a:gd name="T13" fmla="*/ 261 h 1581"/>
                  <a:gd name="T14" fmla="*/ 424 w 1456"/>
                  <a:gd name="T15" fmla="*/ 261 h 1581"/>
                  <a:gd name="T16" fmla="*/ 696 w 1456"/>
                  <a:gd name="T17" fmla="*/ 288 h 1581"/>
                  <a:gd name="T18" fmla="*/ 558 w 1456"/>
                  <a:gd name="T19" fmla="*/ 351 h 1581"/>
                  <a:gd name="T20" fmla="*/ 756 w 1456"/>
                  <a:gd name="T21" fmla="*/ 351 h 1581"/>
                  <a:gd name="T22" fmla="*/ 895 w 1456"/>
                  <a:gd name="T23" fmla="*/ 245 h 1581"/>
                  <a:gd name="T24" fmla="*/ 921 w 1456"/>
                  <a:gd name="T25" fmla="*/ 261 h 1581"/>
                  <a:gd name="T26" fmla="*/ 1135 w 1456"/>
                  <a:gd name="T27" fmla="*/ 91 h 1581"/>
                  <a:gd name="T28" fmla="*/ 1377 w 1456"/>
                  <a:gd name="T29" fmla="*/ 0 h 1581"/>
                  <a:gd name="T30" fmla="*/ 1456 w 1456"/>
                  <a:gd name="T31" fmla="*/ 612 h 1581"/>
                  <a:gd name="T32" fmla="*/ 1377 w 1456"/>
                  <a:gd name="T33" fmla="*/ 783 h 1581"/>
                  <a:gd name="T34" fmla="*/ 1377 w 1456"/>
                  <a:gd name="T35" fmla="*/ 1011 h 1581"/>
                  <a:gd name="T36" fmla="*/ 1302 w 1456"/>
                  <a:gd name="T37" fmla="*/ 1135 h 1581"/>
                  <a:gd name="T38" fmla="*/ 1135 w 1456"/>
                  <a:gd name="T39" fmla="*/ 1135 h 1581"/>
                  <a:gd name="T40" fmla="*/ 1135 w 1456"/>
                  <a:gd name="T41" fmla="*/ 1349 h 1581"/>
                  <a:gd name="T42" fmla="*/ 1028 w 1456"/>
                  <a:gd name="T43" fmla="*/ 1349 h 1581"/>
                  <a:gd name="T44" fmla="*/ 1028 w 1456"/>
                  <a:gd name="T45" fmla="*/ 1502 h 1581"/>
                  <a:gd name="T46" fmla="*/ 846 w 1456"/>
                  <a:gd name="T47" fmla="*/ 158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6" h="1581">
                    <a:moveTo>
                      <a:pt x="846" y="1581"/>
                    </a:moveTo>
                    <a:lnTo>
                      <a:pt x="756" y="1471"/>
                    </a:lnTo>
                    <a:lnTo>
                      <a:pt x="558" y="1502"/>
                    </a:lnTo>
                    <a:lnTo>
                      <a:pt x="332" y="1502"/>
                    </a:lnTo>
                    <a:lnTo>
                      <a:pt x="194" y="1396"/>
                    </a:lnTo>
                    <a:lnTo>
                      <a:pt x="28" y="1349"/>
                    </a:lnTo>
                    <a:lnTo>
                      <a:pt x="0" y="261"/>
                    </a:lnTo>
                    <a:lnTo>
                      <a:pt x="424" y="261"/>
                    </a:lnTo>
                    <a:lnTo>
                      <a:pt x="696" y="288"/>
                    </a:lnTo>
                    <a:lnTo>
                      <a:pt x="558" y="351"/>
                    </a:lnTo>
                    <a:lnTo>
                      <a:pt x="756" y="351"/>
                    </a:lnTo>
                    <a:lnTo>
                      <a:pt x="895" y="245"/>
                    </a:lnTo>
                    <a:lnTo>
                      <a:pt x="921" y="261"/>
                    </a:lnTo>
                    <a:lnTo>
                      <a:pt x="1135" y="91"/>
                    </a:lnTo>
                    <a:lnTo>
                      <a:pt x="1377" y="0"/>
                    </a:lnTo>
                    <a:lnTo>
                      <a:pt x="1456" y="612"/>
                    </a:lnTo>
                    <a:lnTo>
                      <a:pt x="1377" y="783"/>
                    </a:lnTo>
                    <a:lnTo>
                      <a:pt x="1377" y="1011"/>
                    </a:lnTo>
                    <a:lnTo>
                      <a:pt x="1302" y="1135"/>
                    </a:lnTo>
                    <a:lnTo>
                      <a:pt x="1135" y="1135"/>
                    </a:lnTo>
                    <a:lnTo>
                      <a:pt x="1135" y="1349"/>
                    </a:lnTo>
                    <a:lnTo>
                      <a:pt x="1028" y="1349"/>
                    </a:lnTo>
                    <a:lnTo>
                      <a:pt x="1028" y="1502"/>
                    </a:lnTo>
                    <a:lnTo>
                      <a:pt x="846" y="1581"/>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1" name="Freeform 307"/>
              <p:cNvSpPr>
                <a:spLocks noEditPoints="1"/>
              </p:cNvSpPr>
              <p:nvPr/>
            </p:nvSpPr>
            <p:spPr bwMode="auto">
              <a:xfrm>
                <a:off x="3573" y="1644"/>
                <a:ext cx="370" cy="402"/>
              </a:xfrm>
              <a:custGeom>
                <a:avLst/>
                <a:gdLst>
                  <a:gd name="T0" fmla="*/ 857 w 1478"/>
                  <a:gd name="T1" fmla="*/ 1606 h 1606"/>
                  <a:gd name="T2" fmla="*/ 759 w 1478"/>
                  <a:gd name="T3" fmla="*/ 1490 h 1606"/>
                  <a:gd name="T4" fmla="*/ 572 w 1478"/>
                  <a:gd name="T5" fmla="*/ 1526 h 1606"/>
                  <a:gd name="T6" fmla="*/ 343 w 1478"/>
                  <a:gd name="T7" fmla="*/ 1526 h 1606"/>
                  <a:gd name="T8" fmla="*/ 201 w 1478"/>
                  <a:gd name="T9" fmla="*/ 1415 h 1606"/>
                  <a:gd name="T10" fmla="*/ 36 w 1478"/>
                  <a:gd name="T11" fmla="*/ 1372 h 1606"/>
                  <a:gd name="T12" fmla="*/ 27 w 1478"/>
                  <a:gd name="T13" fmla="*/ 1361 h 1606"/>
                  <a:gd name="T14" fmla="*/ 0 w 1478"/>
                  <a:gd name="T15" fmla="*/ 265 h 1606"/>
                  <a:gd name="T16" fmla="*/ 435 w 1478"/>
                  <a:gd name="T17" fmla="*/ 260 h 1606"/>
                  <a:gd name="T18" fmla="*/ 715 w 1478"/>
                  <a:gd name="T19" fmla="*/ 292 h 1606"/>
                  <a:gd name="T20" fmla="*/ 719 w 1478"/>
                  <a:gd name="T21" fmla="*/ 309 h 1606"/>
                  <a:gd name="T22" fmla="*/ 577 w 1478"/>
                  <a:gd name="T23" fmla="*/ 376 h 1606"/>
                  <a:gd name="T24" fmla="*/ 767 w 1478"/>
                  <a:gd name="T25" fmla="*/ 352 h 1606"/>
                  <a:gd name="T26" fmla="*/ 897 w 1478"/>
                  <a:gd name="T27" fmla="*/ 245 h 1606"/>
                  <a:gd name="T28" fmla="*/ 941 w 1478"/>
                  <a:gd name="T29" fmla="*/ 260 h 1606"/>
                  <a:gd name="T30" fmla="*/ 1138 w 1478"/>
                  <a:gd name="T31" fmla="*/ 95 h 1606"/>
                  <a:gd name="T32" fmla="*/ 1384 w 1478"/>
                  <a:gd name="T33" fmla="*/ 0 h 1606"/>
                  <a:gd name="T34" fmla="*/ 1399 w 1478"/>
                  <a:gd name="T35" fmla="*/ 7 h 1606"/>
                  <a:gd name="T36" fmla="*/ 1474 w 1478"/>
                  <a:gd name="T37" fmla="*/ 629 h 1606"/>
                  <a:gd name="T38" fmla="*/ 1399 w 1478"/>
                  <a:gd name="T39" fmla="*/ 795 h 1606"/>
                  <a:gd name="T40" fmla="*/ 1399 w 1478"/>
                  <a:gd name="T41" fmla="*/ 1032 h 1606"/>
                  <a:gd name="T42" fmla="*/ 1313 w 1478"/>
                  <a:gd name="T43" fmla="*/ 1158 h 1606"/>
                  <a:gd name="T44" fmla="*/ 1159 w 1478"/>
                  <a:gd name="T45" fmla="*/ 1147 h 1606"/>
                  <a:gd name="T46" fmla="*/ 1155 w 1478"/>
                  <a:gd name="T47" fmla="*/ 1372 h 1606"/>
                  <a:gd name="T48" fmla="*/ 1039 w 1478"/>
                  <a:gd name="T49" fmla="*/ 1372 h 1606"/>
                  <a:gd name="T50" fmla="*/ 1052 w 1478"/>
                  <a:gd name="T51" fmla="*/ 1514 h 1606"/>
                  <a:gd name="T52" fmla="*/ 1043 w 1478"/>
                  <a:gd name="T53" fmla="*/ 1526 h 1606"/>
                  <a:gd name="T54" fmla="*/ 1035 w 1478"/>
                  <a:gd name="T55" fmla="*/ 1503 h 1606"/>
                  <a:gd name="T56" fmla="*/ 1028 w 1478"/>
                  <a:gd name="T57" fmla="*/ 1361 h 1606"/>
                  <a:gd name="T58" fmla="*/ 1039 w 1478"/>
                  <a:gd name="T59" fmla="*/ 1348 h 1606"/>
                  <a:gd name="T60" fmla="*/ 1135 w 1478"/>
                  <a:gd name="T61" fmla="*/ 1361 h 1606"/>
                  <a:gd name="T62" fmla="*/ 1138 w 1478"/>
                  <a:gd name="T63" fmla="*/ 1139 h 1606"/>
                  <a:gd name="T64" fmla="*/ 1313 w 1478"/>
                  <a:gd name="T65" fmla="*/ 1135 h 1606"/>
                  <a:gd name="T66" fmla="*/ 1380 w 1478"/>
                  <a:gd name="T67" fmla="*/ 1016 h 1606"/>
                  <a:gd name="T68" fmla="*/ 1376 w 1478"/>
                  <a:gd name="T69" fmla="*/ 795 h 1606"/>
                  <a:gd name="T70" fmla="*/ 1455 w 1478"/>
                  <a:gd name="T71" fmla="*/ 620 h 1606"/>
                  <a:gd name="T72" fmla="*/ 1376 w 1478"/>
                  <a:gd name="T73" fmla="*/ 12 h 1606"/>
                  <a:gd name="T74" fmla="*/ 1150 w 1478"/>
                  <a:gd name="T75" fmla="*/ 114 h 1606"/>
                  <a:gd name="T76" fmla="*/ 941 w 1478"/>
                  <a:gd name="T77" fmla="*/ 281 h 1606"/>
                  <a:gd name="T78" fmla="*/ 897 w 1478"/>
                  <a:gd name="T79" fmla="*/ 265 h 1606"/>
                  <a:gd name="T80" fmla="*/ 775 w 1478"/>
                  <a:gd name="T81" fmla="*/ 371 h 1606"/>
                  <a:gd name="T82" fmla="*/ 569 w 1478"/>
                  <a:gd name="T83" fmla="*/ 376 h 1606"/>
                  <a:gd name="T84" fmla="*/ 561 w 1478"/>
                  <a:gd name="T85" fmla="*/ 367 h 1606"/>
                  <a:gd name="T86" fmla="*/ 565 w 1478"/>
                  <a:gd name="T87" fmla="*/ 352 h 1606"/>
                  <a:gd name="T88" fmla="*/ 707 w 1478"/>
                  <a:gd name="T89" fmla="*/ 312 h 1606"/>
                  <a:gd name="T90" fmla="*/ 11 w 1478"/>
                  <a:gd name="T91" fmla="*/ 285 h 1606"/>
                  <a:gd name="T92" fmla="*/ 51 w 1478"/>
                  <a:gd name="T93" fmla="*/ 1361 h 1606"/>
                  <a:gd name="T94" fmla="*/ 209 w 1478"/>
                  <a:gd name="T95" fmla="*/ 1396 h 1606"/>
                  <a:gd name="T96" fmla="*/ 351 w 1478"/>
                  <a:gd name="T97" fmla="*/ 1507 h 1606"/>
                  <a:gd name="T98" fmla="*/ 569 w 1478"/>
                  <a:gd name="T99" fmla="*/ 1503 h 1606"/>
                  <a:gd name="T100" fmla="*/ 778 w 1478"/>
                  <a:gd name="T101" fmla="*/ 1475 h 1606"/>
                  <a:gd name="T102" fmla="*/ 853 w 1478"/>
                  <a:gd name="T103" fmla="*/ 158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8" h="1606">
                    <a:moveTo>
                      <a:pt x="861" y="1601"/>
                    </a:moveTo>
                    <a:lnTo>
                      <a:pt x="857" y="1606"/>
                    </a:lnTo>
                    <a:lnTo>
                      <a:pt x="850" y="1601"/>
                    </a:lnTo>
                    <a:lnTo>
                      <a:pt x="759" y="1490"/>
                    </a:lnTo>
                    <a:lnTo>
                      <a:pt x="771" y="1494"/>
                    </a:lnTo>
                    <a:lnTo>
                      <a:pt x="572" y="1526"/>
                    </a:lnTo>
                    <a:lnTo>
                      <a:pt x="569" y="1526"/>
                    </a:lnTo>
                    <a:lnTo>
                      <a:pt x="343" y="1526"/>
                    </a:lnTo>
                    <a:lnTo>
                      <a:pt x="336" y="1526"/>
                    </a:lnTo>
                    <a:lnTo>
                      <a:pt x="201" y="1415"/>
                    </a:lnTo>
                    <a:lnTo>
                      <a:pt x="205" y="1419"/>
                    </a:lnTo>
                    <a:lnTo>
                      <a:pt x="36" y="1372"/>
                    </a:lnTo>
                    <a:lnTo>
                      <a:pt x="30" y="1368"/>
                    </a:lnTo>
                    <a:lnTo>
                      <a:pt x="27" y="1361"/>
                    </a:lnTo>
                    <a:lnTo>
                      <a:pt x="0" y="273"/>
                    </a:lnTo>
                    <a:lnTo>
                      <a:pt x="0" y="265"/>
                    </a:lnTo>
                    <a:lnTo>
                      <a:pt x="11" y="260"/>
                    </a:lnTo>
                    <a:lnTo>
                      <a:pt x="435" y="260"/>
                    </a:lnTo>
                    <a:lnTo>
                      <a:pt x="707" y="288"/>
                    </a:lnTo>
                    <a:lnTo>
                      <a:pt x="715" y="292"/>
                    </a:lnTo>
                    <a:lnTo>
                      <a:pt x="719" y="300"/>
                    </a:lnTo>
                    <a:lnTo>
                      <a:pt x="719" y="309"/>
                    </a:lnTo>
                    <a:lnTo>
                      <a:pt x="711" y="312"/>
                    </a:lnTo>
                    <a:lnTo>
                      <a:pt x="577" y="376"/>
                    </a:lnTo>
                    <a:lnTo>
                      <a:pt x="569" y="352"/>
                    </a:lnTo>
                    <a:lnTo>
                      <a:pt x="767" y="352"/>
                    </a:lnTo>
                    <a:lnTo>
                      <a:pt x="759" y="356"/>
                    </a:lnTo>
                    <a:lnTo>
                      <a:pt x="897" y="245"/>
                    </a:lnTo>
                    <a:lnTo>
                      <a:pt x="909" y="245"/>
                    </a:lnTo>
                    <a:lnTo>
                      <a:pt x="941" y="260"/>
                    </a:lnTo>
                    <a:lnTo>
                      <a:pt x="929" y="260"/>
                    </a:lnTo>
                    <a:lnTo>
                      <a:pt x="1138" y="95"/>
                    </a:lnTo>
                    <a:lnTo>
                      <a:pt x="1142" y="91"/>
                    </a:lnTo>
                    <a:lnTo>
                      <a:pt x="1384" y="0"/>
                    </a:lnTo>
                    <a:lnTo>
                      <a:pt x="1395" y="0"/>
                    </a:lnTo>
                    <a:lnTo>
                      <a:pt x="1399" y="7"/>
                    </a:lnTo>
                    <a:lnTo>
                      <a:pt x="1478" y="624"/>
                    </a:lnTo>
                    <a:lnTo>
                      <a:pt x="1474" y="629"/>
                    </a:lnTo>
                    <a:lnTo>
                      <a:pt x="1399" y="798"/>
                    </a:lnTo>
                    <a:lnTo>
                      <a:pt x="1399" y="795"/>
                    </a:lnTo>
                    <a:lnTo>
                      <a:pt x="1399" y="1023"/>
                    </a:lnTo>
                    <a:lnTo>
                      <a:pt x="1399" y="1032"/>
                    </a:lnTo>
                    <a:lnTo>
                      <a:pt x="1324" y="1154"/>
                    </a:lnTo>
                    <a:lnTo>
                      <a:pt x="1313" y="1158"/>
                    </a:lnTo>
                    <a:lnTo>
                      <a:pt x="1146" y="1158"/>
                    </a:lnTo>
                    <a:lnTo>
                      <a:pt x="1159" y="1147"/>
                    </a:lnTo>
                    <a:lnTo>
                      <a:pt x="1159" y="1361"/>
                    </a:lnTo>
                    <a:lnTo>
                      <a:pt x="1155" y="1372"/>
                    </a:lnTo>
                    <a:lnTo>
                      <a:pt x="1146" y="1372"/>
                    </a:lnTo>
                    <a:lnTo>
                      <a:pt x="1039" y="1372"/>
                    </a:lnTo>
                    <a:lnTo>
                      <a:pt x="1052" y="1361"/>
                    </a:lnTo>
                    <a:lnTo>
                      <a:pt x="1052" y="1514"/>
                    </a:lnTo>
                    <a:lnTo>
                      <a:pt x="1052" y="1522"/>
                    </a:lnTo>
                    <a:lnTo>
                      <a:pt x="1043" y="1526"/>
                    </a:lnTo>
                    <a:lnTo>
                      <a:pt x="861" y="1601"/>
                    </a:lnTo>
                    <a:close/>
                    <a:moveTo>
                      <a:pt x="1035" y="1503"/>
                    </a:moveTo>
                    <a:lnTo>
                      <a:pt x="1028" y="1514"/>
                    </a:lnTo>
                    <a:lnTo>
                      <a:pt x="1028" y="1361"/>
                    </a:lnTo>
                    <a:lnTo>
                      <a:pt x="1032" y="1353"/>
                    </a:lnTo>
                    <a:lnTo>
                      <a:pt x="1039" y="1348"/>
                    </a:lnTo>
                    <a:lnTo>
                      <a:pt x="1146" y="1348"/>
                    </a:lnTo>
                    <a:lnTo>
                      <a:pt x="1135" y="1361"/>
                    </a:lnTo>
                    <a:lnTo>
                      <a:pt x="1135" y="1147"/>
                    </a:lnTo>
                    <a:lnTo>
                      <a:pt x="1138" y="1139"/>
                    </a:lnTo>
                    <a:lnTo>
                      <a:pt x="1146" y="1135"/>
                    </a:lnTo>
                    <a:lnTo>
                      <a:pt x="1313" y="1135"/>
                    </a:lnTo>
                    <a:lnTo>
                      <a:pt x="1305" y="1139"/>
                    </a:lnTo>
                    <a:lnTo>
                      <a:pt x="1380" y="1016"/>
                    </a:lnTo>
                    <a:lnTo>
                      <a:pt x="1376" y="1023"/>
                    </a:lnTo>
                    <a:lnTo>
                      <a:pt x="1376" y="795"/>
                    </a:lnTo>
                    <a:lnTo>
                      <a:pt x="1380" y="787"/>
                    </a:lnTo>
                    <a:lnTo>
                      <a:pt x="1455" y="620"/>
                    </a:lnTo>
                    <a:lnTo>
                      <a:pt x="1455" y="624"/>
                    </a:lnTo>
                    <a:lnTo>
                      <a:pt x="1376" y="12"/>
                    </a:lnTo>
                    <a:lnTo>
                      <a:pt x="1395" y="20"/>
                    </a:lnTo>
                    <a:lnTo>
                      <a:pt x="1150" y="114"/>
                    </a:lnTo>
                    <a:lnTo>
                      <a:pt x="1155" y="110"/>
                    </a:lnTo>
                    <a:lnTo>
                      <a:pt x="941" y="281"/>
                    </a:lnTo>
                    <a:lnTo>
                      <a:pt x="929" y="281"/>
                    </a:lnTo>
                    <a:lnTo>
                      <a:pt x="897" y="265"/>
                    </a:lnTo>
                    <a:lnTo>
                      <a:pt x="913" y="265"/>
                    </a:lnTo>
                    <a:lnTo>
                      <a:pt x="775" y="371"/>
                    </a:lnTo>
                    <a:lnTo>
                      <a:pt x="767" y="376"/>
                    </a:lnTo>
                    <a:lnTo>
                      <a:pt x="569" y="376"/>
                    </a:lnTo>
                    <a:lnTo>
                      <a:pt x="565" y="371"/>
                    </a:lnTo>
                    <a:lnTo>
                      <a:pt x="561" y="367"/>
                    </a:lnTo>
                    <a:lnTo>
                      <a:pt x="561" y="360"/>
                    </a:lnTo>
                    <a:lnTo>
                      <a:pt x="565" y="352"/>
                    </a:lnTo>
                    <a:lnTo>
                      <a:pt x="703" y="292"/>
                    </a:lnTo>
                    <a:lnTo>
                      <a:pt x="707" y="312"/>
                    </a:lnTo>
                    <a:lnTo>
                      <a:pt x="435" y="285"/>
                    </a:lnTo>
                    <a:lnTo>
                      <a:pt x="11" y="285"/>
                    </a:lnTo>
                    <a:lnTo>
                      <a:pt x="23" y="273"/>
                    </a:lnTo>
                    <a:lnTo>
                      <a:pt x="51" y="1361"/>
                    </a:lnTo>
                    <a:lnTo>
                      <a:pt x="43" y="1348"/>
                    </a:lnTo>
                    <a:lnTo>
                      <a:pt x="209" y="1396"/>
                    </a:lnTo>
                    <a:lnTo>
                      <a:pt x="212" y="1400"/>
                    </a:lnTo>
                    <a:lnTo>
                      <a:pt x="351" y="1507"/>
                    </a:lnTo>
                    <a:lnTo>
                      <a:pt x="343" y="1503"/>
                    </a:lnTo>
                    <a:lnTo>
                      <a:pt x="569" y="1503"/>
                    </a:lnTo>
                    <a:lnTo>
                      <a:pt x="767" y="1471"/>
                    </a:lnTo>
                    <a:lnTo>
                      <a:pt x="778" y="1475"/>
                    </a:lnTo>
                    <a:lnTo>
                      <a:pt x="870" y="1586"/>
                    </a:lnTo>
                    <a:lnTo>
                      <a:pt x="853" y="1582"/>
                    </a:lnTo>
                    <a:lnTo>
                      <a:pt x="1035" y="15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2" name="Freeform 308"/>
              <p:cNvSpPr>
                <a:spLocks/>
              </p:cNvSpPr>
              <p:nvPr/>
            </p:nvSpPr>
            <p:spPr bwMode="auto">
              <a:xfrm>
                <a:off x="3573" y="1644"/>
                <a:ext cx="370" cy="402"/>
              </a:xfrm>
              <a:custGeom>
                <a:avLst/>
                <a:gdLst>
                  <a:gd name="T0" fmla="*/ 861 w 1478"/>
                  <a:gd name="T1" fmla="*/ 1601 h 1606"/>
                  <a:gd name="T2" fmla="*/ 857 w 1478"/>
                  <a:gd name="T3" fmla="*/ 1606 h 1606"/>
                  <a:gd name="T4" fmla="*/ 850 w 1478"/>
                  <a:gd name="T5" fmla="*/ 1601 h 1606"/>
                  <a:gd name="T6" fmla="*/ 759 w 1478"/>
                  <a:gd name="T7" fmla="*/ 1490 h 1606"/>
                  <a:gd name="T8" fmla="*/ 771 w 1478"/>
                  <a:gd name="T9" fmla="*/ 1494 h 1606"/>
                  <a:gd name="T10" fmla="*/ 572 w 1478"/>
                  <a:gd name="T11" fmla="*/ 1526 h 1606"/>
                  <a:gd name="T12" fmla="*/ 569 w 1478"/>
                  <a:gd name="T13" fmla="*/ 1526 h 1606"/>
                  <a:gd name="T14" fmla="*/ 343 w 1478"/>
                  <a:gd name="T15" fmla="*/ 1526 h 1606"/>
                  <a:gd name="T16" fmla="*/ 336 w 1478"/>
                  <a:gd name="T17" fmla="*/ 1526 h 1606"/>
                  <a:gd name="T18" fmla="*/ 201 w 1478"/>
                  <a:gd name="T19" fmla="*/ 1415 h 1606"/>
                  <a:gd name="T20" fmla="*/ 205 w 1478"/>
                  <a:gd name="T21" fmla="*/ 1419 h 1606"/>
                  <a:gd name="T22" fmla="*/ 36 w 1478"/>
                  <a:gd name="T23" fmla="*/ 1372 h 1606"/>
                  <a:gd name="T24" fmla="*/ 30 w 1478"/>
                  <a:gd name="T25" fmla="*/ 1368 h 1606"/>
                  <a:gd name="T26" fmla="*/ 27 w 1478"/>
                  <a:gd name="T27" fmla="*/ 1361 h 1606"/>
                  <a:gd name="T28" fmla="*/ 0 w 1478"/>
                  <a:gd name="T29" fmla="*/ 273 h 1606"/>
                  <a:gd name="T30" fmla="*/ 0 w 1478"/>
                  <a:gd name="T31" fmla="*/ 265 h 1606"/>
                  <a:gd name="T32" fmla="*/ 11 w 1478"/>
                  <a:gd name="T33" fmla="*/ 260 h 1606"/>
                  <a:gd name="T34" fmla="*/ 435 w 1478"/>
                  <a:gd name="T35" fmla="*/ 260 h 1606"/>
                  <a:gd name="T36" fmla="*/ 707 w 1478"/>
                  <a:gd name="T37" fmla="*/ 288 h 1606"/>
                  <a:gd name="T38" fmla="*/ 715 w 1478"/>
                  <a:gd name="T39" fmla="*/ 292 h 1606"/>
                  <a:gd name="T40" fmla="*/ 719 w 1478"/>
                  <a:gd name="T41" fmla="*/ 300 h 1606"/>
                  <a:gd name="T42" fmla="*/ 719 w 1478"/>
                  <a:gd name="T43" fmla="*/ 309 h 1606"/>
                  <a:gd name="T44" fmla="*/ 711 w 1478"/>
                  <a:gd name="T45" fmla="*/ 312 h 1606"/>
                  <a:gd name="T46" fmla="*/ 577 w 1478"/>
                  <a:gd name="T47" fmla="*/ 376 h 1606"/>
                  <a:gd name="T48" fmla="*/ 569 w 1478"/>
                  <a:gd name="T49" fmla="*/ 352 h 1606"/>
                  <a:gd name="T50" fmla="*/ 767 w 1478"/>
                  <a:gd name="T51" fmla="*/ 352 h 1606"/>
                  <a:gd name="T52" fmla="*/ 759 w 1478"/>
                  <a:gd name="T53" fmla="*/ 356 h 1606"/>
                  <a:gd name="T54" fmla="*/ 897 w 1478"/>
                  <a:gd name="T55" fmla="*/ 245 h 1606"/>
                  <a:gd name="T56" fmla="*/ 909 w 1478"/>
                  <a:gd name="T57" fmla="*/ 245 h 1606"/>
                  <a:gd name="T58" fmla="*/ 941 w 1478"/>
                  <a:gd name="T59" fmla="*/ 260 h 1606"/>
                  <a:gd name="T60" fmla="*/ 929 w 1478"/>
                  <a:gd name="T61" fmla="*/ 260 h 1606"/>
                  <a:gd name="T62" fmla="*/ 1138 w 1478"/>
                  <a:gd name="T63" fmla="*/ 95 h 1606"/>
                  <a:gd name="T64" fmla="*/ 1142 w 1478"/>
                  <a:gd name="T65" fmla="*/ 91 h 1606"/>
                  <a:gd name="T66" fmla="*/ 1384 w 1478"/>
                  <a:gd name="T67" fmla="*/ 0 h 1606"/>
                  <a:gd name="T68" fmla="*/ 1395 w 1478"/>
                  <a:gd name="T69" fmla="*/ 0 h 1606"/>
                  <a:gd name="T70" fmla="*/ 1399 w 1478"/>
                  <a:gd name="T71" fmla="*/ 7 h 1606"/>
                  <a:gd name="T72" fmla="*/ 1478 w 1478"/>
                  <a:gd name="T73" fmla="*/ 624 h 1606"/>
                  <a:gd name="T74" fmla="*/ 1474 w 1478"/>
                  <a:gd name="T75" fmla="*/ 629 h 1606"/>
                  <a:gd name="T76" fmla="*/ 1399 w 1478"/>
                  <a:gd name="T77" fmla="*/ 798 h 1606"/>
                  <a:gd name="T78" fmla="*/ 1399 w 1478"/>
                  <a:gd name="T79" fmla="*/ 795 h 1606"/>
                  <a:gd name="T80" fmla="*/ 1399 w 1478"/>
                  <a:gd name="T81" fmla="*/ 1023 h 1606"/>
                  <a:gd name="T82" fmla="*/ 1399 w 1478"/>
                  <a:gd name="T83" fmla="*/ 1032 h 1606"/>
                  <a:gd name="T84" fmla="*/ 1324 w 1478"/>
                  <a:gd name="T85" fmla="*/ 1154 h 1606"/>
                  <a:gd name="T86" fmla="*/ 1313 w 1478"/>
                  <a:gd name="T87" fmla="*/ 1158 h 1606"/>
                  <a:gd name="T88" fmla="*/ 1146 w 1478"/>
                  <a:gd name="T89" fmla="*/ 1158 h 1606"/>
                  <a:gd name="T90" fmla="*/ 1159 w 1478"/>
                  <a:gd name="T91" fmla="*/ 1147 h 1606"/>
                  <a:gd name="T92" fmla="*/ 1159 w 1478"/>
                  <a:gd name="T93" fmla="*/ 1361 h 1606"/>
                  <a:gd name="T94" fmla="*/ 1155 w 1478"/>
                  <a:gd name="T95" fmla="*/ 1372 h 1606"/>
                  <a:gd name="T96" fmla="*/ 1146 w 1478"/>
                  <a:gd name="T97" fmla="*/ 1372 h 1606"/>
                  <a:gd name="T98" fmla="*/ 1039 w 1478"/>
                  <a:gd name="T99" fmla="*/ 1372 h 1606"/>
                  <a:gd name="T100" fmla="*/ 1052 w 1478"/>
                  <a:gd name="T101" fmla="*/ 1361 h 1606"/>
                  <a:gd name="T102" fmla="*/ 1052 w 1478"/>
                  <a:gd name="T103" fmla="*/ 1514 h 1606"/>
                  <a:gd name="T104" fmla="*/ 1052 w 1478"/>
                  <a:gd name="T105" fmla="*/ 1522 h 1606"/>
                  <a:gd name="T106" fmla="*/ 1043 w 1478"/>
                  <a:gd name="T107" fmla="*/ 1526 h 1606"/>
                  <a:gd name="T108" fmla="*/ 861 w 1478"/>
                  <a:gd name="T109" fmla="*/ 1601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8" h="1606">
                    <a:moveTo>
                      <a:pt x="861" y="1601"/>
                    </a:moveTo>
                    <a:lnTo>
                      <a:pt x="857" y="1606"/>
                    </a:lnTo>
                    <a:lnTo>
                      <a:pt x="850" y="1601"/>
                    </a:lnTo>
                    <a:lnTo>
                      <a:pt x="759" y="1490"/>
                    </a:lnTo>
                    <a:lnTo>
                      <a:pt x="771" y="1494"/>
                    </a:lnTo>
                    <a:lnTo>
                      <a:pt x="572" y="1526"/>
                    </a:lnTo>
                    <a:lnTo>
                      <a:pt x="569" y="1526"/>
                    </a:lnTo>
                    <a:lnTo>
                      <a:pt x="343" y="1526"/>
                    </a:lnTo>
                    <a:lnTo>
                      <a:pt x="336" y="1526"/>
                    </a:lnTo>
                    <a:lnTo>
                      <a:pt x="201" y="1415"/>
                    </a:lnTo>
                    <a:lnTo>
                      <a:pt x="205" y="1419"/>
                    </a:lnTo>
                    <a:lnTo>
                      <a:pt x="36" y="1372"/>
                    </a:lnTo>
                    <a:lnTo>
                      <a:pt x="30" y="1368"/>
                    </a:lnTo>
                    <a:lnTo>
                      <a:pt x="27" y="1361"/>
                    </a:lnTo>
                    <a:lnTo>
                      <a:pt x="0" y="273"/>
                    </a:lnTo>
                    <a:lnTo>
                      <a:pt x="0" y="265"/>
                    </a:lnTo>
                    <a:lnTo>
                      <a:pt x="11" y="260"/>
                    </a:lnTo>
                    <a:lnTo>
                      <a:pt x="435" y="260"/>
                    </a:lnTo>
                    <a:lnTo>
                      <a:pt x="707" y="288"/>
                    </a:lnTo>
                    <a:lnTo>
                      <a:pt x="715" y="292"/>
                    </a:lnTo>
                    <a:lnTo>
                      <a:pt x="719" y="300"/>
                    </a:lnTo>
                    <a:lnTo>
                      <a:pt x="719" y="309"/>
                    </a:lnTo>
                    <a:lnTo>
                      <a:pt x="711" y="312"/>
                    </a:lnTo>
                    <a:lnTo>
                      <a:pt x="577" y="376"/>
                    </a:lnTo>
                    <a:lnTo>
                      <a:pt x="569" y="352"/>
                    </a:lnTo>
                    <a:lnTo>
                      <a:pt x="767" y="352"/>
                    </a:lnTo>
                    <a:lnTo>
                      <a:pt x="759" y="356"/>
                    </a:lnTo>
                    <a:lnTo>
                      <a:pt x="897" y="245"/>
                    </a:lnTo>
                    <a:lnTo>
                      <a:pt x="909" y="245"/>
                    </a:lnTo>
                    <a:lnTo>
                      <a:pt x="941" y="260"/>
                    </a:lnTo>
                    <a:lnTo>
                      <a:pt x="929" y="260"/>
                    </a:lnTo>
                    <a:lnTo>
                      <a:pt x="1138" y="95"/>
                    </a:lnTo>
                    <a:lnTo>
                      <a:pt x="1142" y="91"/>
                    </a:lnTo>
                    <a:lnTo>
                      <a:pt x="1384" y="0"/>
                    </a:lnTo>
                    <a:lnTo>
                      <a:pt x="1395" y="0"/>
                    </a:lnTo>
                    <a:lnTo>
                      <a:pt x="1399" y="7"/>
                    </a:lnTo>
                    <a:lnTo>
                      <a:pt x="1478" y="624"/>
                    </a:lnTo>
                    <a:lnTo>
                      <a:pt x="1474" y="629"/>
                    </a:lnTo>
                    <a:lnTo>
                      <a:pt x="1399" y="798"/>
                    </a:lnTo>
                    <a:lnTo>
                      <a:pt x="1399" y="795"/>
                    </a:lnTo>
                    <a:lnTo>
                      <a:pt x="1399" y="1023"/>
                    </a:lnTo>
                    <a:lnTo>
                      <a:pt x="1399" y="1032"/>
                    </a:lnTo>
                    <a:lnTo>
                      <a:pt x="1324" y="1154"/>
                    </a:lnTo>
                    <a:lnTo>
                      <a:pt x="1313" y="1158"/>
                    </a:lnTo>
                    <a:lnTo>
                      <a:pt x="1146" y="1158"/>
                    </a:lnTo>
                    <a:lnTo>
                      <a:pt x="1159" y="1147"/>
                    </a:lnTo>
                    <a:lnTo>
                      <a:pt x="1159" y="1361"/>
                    </a:lnTo>
                    <a:lnTo>
                      <a:pt x="1155" y="1372"/>
                    </a:lnTo>
                    <a:lnTo>
                      <a:pt x="1146" y="1372"/>
                    </a:lnTo>
                    <a:lnTo>
                      <a:pt x="1039" y="1372"/>
                    </a:lnTo>
                    <a:lnTo>
                      <a:pt x="1052" y="1361"/>
                    </a:lnTo>
                    <a:lnTo>
                      <a:pt x="1052" y="1514"/>
                    </a:lnTo>
                    <a:lnTo>
                      <a:pt x="1052" y="1522"/>
                    </a:lnTo>
                    <a:lnTo>
                      <a:pt x="1043" y="1526"/>
                    </a:lnTo>
                    <a:lnTo>
                      <a:pt x="861" y="160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3" name="Freeform 309"/>
              <p:cNvSpPr>
                <a:spLocks/>
              </p:cNvSpPr>
              <p:nvPr/>
            </p:nvSpPr>
            <p:spPr bwMode="auto">
              <a:xfrm>
                <a:off x="3576" y="1648"/>
                <a:ext cx="361" cy="393"/>
              </a:xfrm>
              <a:custGeom>
                <a:avLst/>
                <a:gdLst>
                  <a:gd name="T0" fmla="*/ 1024 w 1444"/>
                  <a:gd name="T1" fmla="*/ 1491 h 1574"/>
                  <a:gd name="T2" fmla="*/ 1017 w 1444"/>
                  <a:gd name="T3" fmla="*/ 1502 h 1574"/>
                  <a:gd name="T4" fmla="*/ 1017 w 1444"/>
                  <a:gd name="T5" fmla="*/ 1349 h 1574"/>
                  <a:gd name="T6" fmla="*/ 1021 w 1444"/>
                  <a:gd name="T7" fmla="*/ 1341 h 1574"/>
                  <a:gd name="T8" fmla="*/ 1028 w 1444"/>
                  <a:gd name="T9" fmla="*/ 1336 h 1574"/>
                  <a:gd name="T10" fmla="*/ 1135 w 1444"/>
                  <a:gd name="T11" fmla="*/ 1336 h 1574"/>
                  <a:gd name="T12" fmla="*/ 1124 w 1444"/>
                  <a:gd name="T13" fmla="*/ 1349 h 1574"/>
                  <a:gd name="T14" fmla="*/ 1124 w 1444"/>
                  <a:gd name="T15" fmla="*/ 1135 h 1574"/>
                  <a:gd name="T16" fmla="*/ 1127 w 1444"/>
                  <a:gd name="T17" fmla="*/ 1127 h 1574"/>
                  <a:gd name="T18" fmla="*/ 1135 w 1444"/>
                  <a:gd name="T19" fmla="*/ 1123 h 1574"/>
                  <a:gd name="T20" fmla="*/ 1302 w 1444"/>
                  <a:gd name="T21" fmla="*/ 1123 h 1574"/>
                  <a:gd name="T22" fmla="*/ 1294 w 1444"/>
                  <a:gd name="T23" fmla="*/ 1127 h 1574"/>
                  <a:gd name="T24" fmla="*/ 1369 w 1444"/>
                  <a:gd name="T25" fmla="*/ 1004 h 1574"/>
                  <a:gd name="T26" fmla="*/ 1365 w 1444"/>
                  <a:gd name="T27" fmla="*/ 1011 h 1574"/>
                  <a:gd name="T28" fmla="*/ 1365 w 1444"/>
                  <a:gd name="T29" fmla="*/ 783 h 1574"/>
                  <a:gd name="T30" fmla="*/ 1369 w 1444"/>
                  <a:gd name="T31" fmla="*/ 775 h 1574"/>
                  <a:gd name="T32" fmla="*/ 1444 w 1444"/>
                  <a:gd name="T33" fmla="*/ 608 h 1574"/>
                  <a:gd name="T34" fmla="*/ 1444 w 1444"/>
                  <a:gd name="T35" fmla="*/ 612 h 1574"/>
                  <a:gd name="T36" fmla="*/ 1365 w 1444"/>
                  <a:gd name="T37" fmla="*/ 0 h 1574"/>
                  <a:gd name="T38" fmla="*/ 1384 w 1444"/>
                  <a:gd name="T39" fmla="*/ 8 h 1574"/>
                  <a:gd name="T40" fmla="*/ 1139 w 1444"/>
                  <a:gd name="T41" fmla="*/ 102 h 1574"/>
                  <a:gd name="T42" fmla="*/ 1144 w 1444"/>
                  <a:gd name="T43" fmla="*/ 98 h 1574"/>
                  <a:gd name="T44" fmla="*/ 930 w 1444"/>
                  <a:gd name="T45" fmla="*/ 269 h 1574"/>
                  <a:gd name="T46" fmla="*/ 918 w 1444"/>
                  <a:gd name="T47" fmla="*/ 269 h 1574"/>
                  <a:gd name="T48" fmla="*/ 886 w 1444"/>
                  <a:gd name="T49" fmla="*/ 253 h 1574"/>
                  <a:gd name="T50" fmla="*/ 902 w 1444"/>
                  <a:gd name="T51" fmla="*/ 253 h 1574"/>
                  <a:gd name="T52" fmla="*/ 764 w 1444"/>
                  <a:gd name="T53" fmla="*/ 359 h 1574"/>
                  <a:gd name="T54" fmla="*/ 756 w 1444"/>
                  <a:gd name="T55" fmla="*/ 364 h 1574"/>
                  <a:gd name="T56" fmla="*/ 558 w 1444"/>
                  <a:gd name="T57" fmla="*/ 364 h 1574"/>
                  <a:gd name="T58" fmla="*/ 554 w 1444"/>
                  <a:gd name="T59" fmla="*/ 359 h 1574"/>
                  <a:gd name="T60" fmla="*/ 550 w 1444"/>
                  <a:gd name="T61" fmla="*/ 355 h 1574"/>
                  <a:gd name="T62" fmla="*/ 550 w 1444"/>
                  <a:gd name="T63" fmla="*/ 348 h 1574"/>
                  <a:gd name="T64" fmla="*/ 554 w 1444"/>
                  <a:gd name="T65" fmla="*/ 340 h 1574"/>
                  <a:gd name="T66" fmla="*/ 692 w 1444"/>
                  <a:gd name="T67" fmla="*/ 280 h 1574"/>
                  <a:gd name="T68" fmla="*/ 696 w 1444"/>
                  <a:gd name="T69" fmla="*/ 300 h 1574"/>
                  <a:gd name="T70" fmla="*/ 424 w 1444"/>
                  <a:gd name="T71" fmla="*/ 273 h 1574"/>
                  <a:gd name="T72" fmla="*/ 0 w 1444"/>
                  <a:gd name="T73" fmla="*/ 273 h 1574"/>
                  <a:gd name="T74" fmla="*/ 12 w 1444"/>
                  <a:gd name="T75" fmla="*/ 261 h 1574"/>
                  <a:gd name="T76" fmla="*/ 40 w 1444"/>
                  <a:gd name="T77" fmla="*/ 1349 h 1574"/>
                  <a:gd name="T78" fmla="*/ 32 w 1444"/>
                  <a:gd name="T79" fmla="*/ 1336 h 1574"/>
                  <a:gd name="T80" fmla="*/ 198 w 1444"/>
                  <a:gd name="T81" fmla="*/ 1384 h 1574"/>
                  <a:gd name="T82" fmla="*/ 201 w 1444"/>
                  <a:gd name="T83" fmla="*/ 1388 h 1574"/>
                  <a:gd name="T84" fmla="*/ 340 w 1444"/>
                  <a:gd name="T85" fmla="*/ 1495 h 1574"/>
                  <a:gd name="T86" fmla="*/ 332 w 1444"/>
                  <a:gd name="T87" fmla="*/ 1491 h 1574"/>
                  <a:gd name="T88" fmla="*/ 558 w 1444"/>
                  <a:gd name="T89" fmla="*/ 1491 h 1574"/>
                  <a:gd name="T90" fmla="*/ 558 w 1444"/>
                  <a:gd name="T91" fmla="*/ 1491 h 1574"/>
                  <a:gd name="T92" fmla="*/ 756 w 1444"/>
                  <a:gd name="T93" fmla="*/ 1459 h 1574"/>
                  <a:gd name="T94" fmla="*/ 767 w 1444"/>
                  <a:gd name="T95" fmla="*/ 1463 h 1574"/>
                  <a:gd name="T96" fmla="*/ 859 w 1444"/>
                  <a:gd name="T97" fmla="*/ 1574 h 1574"/>
                  <a:gd name="T98" fmla="*/ 842 w 1444"/>
                  <a:gd name="T99" fmla="*/ 1570 h 1574"/>
                  <a:gd name="T100" fmla="*/ 1024 w 1444"/>
                  <a:gd name="T101" fmla="*/ 149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4" h="1574">
                    <a:moveTo>
                      <a:pt x="1024" y="1491"/>
                    </a:moveTo>
                    <a:lnTo>
                      <a:pt x="1017" y="1502"/>
                    </a:lnTo>
                    <a:lnTo>
                      <a:pt x="1017" y="1349"/>
                    </a:lnTo>
                    <a:lnTo>
                      <a:pt x="1021" y="1341"/>
                    </a:lnTo>
                    <a:lnTo>
                      <a:pt x="1028" y="1336"/>
                    </a:lnTo>
                    <a:lnTo>
                      <a:pt x="1135" y="1336"/>
                    </a:lnTo>
                    <a:lnTo>
                      <a:pt x="1124" y="1349"/>
                    </a:lnTo>
                    <a:lnTo>
                      <a:pt x="1124" y="1135"/>
                    </a:lnTo>
                    <a:lnTo>
                      <a:pt x="1127" y="1127"/>
                    </a:lnTo>
                    <a:lnTo>
                      <a:pt x="1135" y="1123"/>
                    </a:lnTo>
                    <a:lnTo>
                      <a:pt x="1302" y="1123"/>
                    </a:lnTo>
                    <a:lnTo>
                      <a:pt x="1294" y="1127"/>
                    </a:lnTo>
                    <a:lnTo>
                      <a:pt x="1369" y="1004"/>
                    </a:lnTo>
                    <a:lnTo>
                      <a:pt x="1365" y="1011"/>
                    </a:lnTo>
                    <a:lnTo>
                      <a:pt x="1365" y="783"/>
                    </a:lnTo>
                    <a:lnTo>
                      <a:pt x="1369" y="775"/>
                    </a:lnTo>
                    <a:lnTo>
                      <a:pt x="1444" y="608"/>
                    </a:lnTo>
                    <a:lnTo>
                      <a:pt x="1444" y="612"/>
                    </a:lnTo>
                    <a:lnTo>
                      <a:pt x="1365" y="0"/>
                    </a:lnTo>
                    <a:lnTo>
                      <a:pt x="1384" y="8"/>
                    </a:lnTo>
                    <a:lnTo>
                      <a:pt x="1139" y="102"/>
                    </a:lnTo>
                    <a:lnTo>
                      <a:pt x="1144" y="98"/>
                    </a:lnTo>
                    <a:lnTo>
                      <a:pt x="930" y="269"/>
                    </a:lnTo>
                    <a:lnTo>
                      <a:pt x="918" y="269"/>
                    </a:lnTo>
                    <a:lnTo>
                      <a:pt x="886" y="253"/>
                    </a:lnTo>
                    <a:lnTo>
                      <a:pt x="902" y="253"/>
                    </a:lnTo>
                    <a:lnTo>
                      <a:pt x="764" y="359"/>
                    </a:lnTo>
                    <a:lnTo>
                      <a:pt x="756" y="364"/>
                    </a:lnTo>
                    <a:lnTo>
                      <a:pt x="558" y="364"/>
                    </a:lnTo>
                    <a:lnTo>
                      <a:pt x="554" y="359"/>
                    </a:lnTo>
                    <a:lnTo>
                      <a:pt x="550" y="355"/>
                    </a:lnTo>
                    <a:lnTo>
                      <a:pt x="550" y="348"/>
                    </a:lnTo>
                    <a:lnTo>
                      <a:pt x="554" y="340"/>
                    </a:lnTo>
                    <a:lnTo>
                      <a:pt x="692" y="280"/>
                    </a:lnTo>
                    <a:lnTo>
                      <a:pt x="696" y="300"/>
                    </a:lnTo>
                    <a:lnTo>
                      <a:pt x="424" y="273"/>
                    </a:lnTo>
                    <a:lnTo>
                      <a:pt x="0" y="273"/>
                    </a:lnTo>
                    <a:lnTo>
                      <a:pt x="12" y="261"/>
                    </a:lnTo>
                    <a:lnTo>
                      <a:pt x="40" y="1349"/>
                    </a:lnTo>
                    <a:lnTo>
                      <a:pt x="32" y="1336"/>
                    </a:lnTo>
                    <a:lnTo>
                      <a:pt x="198" y="1384"/>
                    </a:lnTo>
                    <a:lnTo>
                      <a:pt x="201" y="1388"/>
                    </a:lnTo>
                    <a:lnTo>
                      <a:pt x="340" y="1495"/>
                    </a:lnTo>
                    <a:lnTo>
                      <a:pt x="332" y="1491"/>
                    </a:lnTo>
                    <a:lnTo>
                      <a:pt x="558" y="1491"/>
                    </a:lnTo>
                    <a:lnTo>
                      <a:pt x="558" y="1491"/>
                    </a:lnTo>
                    <a:lnTo>
                      <a:pt x="756" y="1459"/>
                    </a:lnTo>
                    <a:lnTo>
                      <a:pt x="767" y="1463"/>
                    </a:lnTo>
                    <a:lnTo>
                      <a:pt x="859" y="1574"/>
                    </a:lnTo>
                    <a:lnTo>
                      <a:pt x="842" y="1570"/>
                    </a:lnTo>
                    <a:lnTo>
                      <a:pt x="1024" y="149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4" name="Freeform 310"/>
              <p:cNvSpPr>
                <a:spLocks/>
              </p:cNvSpPr>
              <p:nvPr/>
            </p:nvSpPr>
            <p:spPr bwMode="auto">
              <a:xfrm>
                <a:off x="3789" y="1801"/>
                <a:ext cx="406" cy="359"/>
              </a:xfrm>
              <a:custGeom>
                <a:avLst/>
                <a:gdLst>
                  <a:gd name="T0" fmla="*/ 606 w 1626"/>
                  <a:gd name="T1" fmla="*/ 0 h 1440"/>
                  <a:gd name="T2" fmla="*/ 531 w 1626"/>
                  <a:gd name="T3" fmla="*/ 167 h 1440"/>
                  <a:gd name="T4" fmla="*/ 531 w 1626"/>
                  <a:gd name="T5" fmla="*/ 396 h 1440"/>
                  <a:gd name="T6" fmla="*/ 455 w 1626"/>
                  <a:gd name="T7" fmla="*/ 519 h 1440"/>
                  <a:gd name="T8" fmla="*/ 289 w 1626"/>
                  <a:gd name="T9" fmla="*/ 519 h 1440"/>
                  <a:gd name="T10" fmla="*/ 289 w 1626"/>
                  <a:gd name="T11" fmla="*/ 733 h 1440"/>
                  <a:gd name="T12" fmla="*/ 182 w 1626"/>
                  <a:gd name="T13" fmla="*/ 733 h 1440"/>
                  <a:gd name="T14" fmla="*/ 182 w 1626"/>
                  <a:gd name="T15" fmla="*/ 887 h 1440"/>
                  <a:gd name="T16" fmla="*/ 0 w 1626"/>
                  <a:gd name="T17" fmla="*/ 965 h 1440"/>
                  <a:gd name="T18" fmla="*/ 76 w 1626"/>
                  <a:gd name="T19" fmla="*/ 1072 h 1440"/>
                  <a:gd name="T20" fmla="*/ 199 w 1626"/>
                  <a:gd name="T21" fmla="*/ 1271 h 1440"/>
                  <a:gd name="T22" fmla="*/ 289 w 1626"/>
                  <a:gd name="T23" fmla="*/ 1318 h 1440"/>
                  <a:gd name="T24" fmla="*/ 455 w 1626"/>
                  <a:gd name="T25" fmla="*/ 1440 h 1440"/>
                  <a:gd name="T26" fmla="*/ 578 w 1626"/>
                  <a:gd name="T27" fmla="*/ 1361 h 1440"/>
                  <a:gd name="T28" fmla="*/ 681 w 1626"/>
                  <a:gd name="T29" fmla="*/ 1318 h 1440"/>
                  <a:gd name="T30" fmla="*/ 851 w 1626"/>
                  <a:gd name="T31" fmla="*/ 1254 h 1440"/>
                  <a:gd name="T32" fmla="*/ 851 w 1626"/>
                  <a:gd name="T33" fmla="*/ 1164 h 1440"/>
                  <a:gd name="T34" fmla="*/ 1018 w 1626"/>
                  <a:gd name="T35" fmla="*/ 780 h 1440"/>
                  <a:gd name="T36" fmla="*/ 1140 w 1626"/>
                  <a:gd name="T37" fmla="*/ 780 h 1440"/>
                  <a:gd name="T38" fmla="*/ 1183 w 1626"/>
                  <a:gd name="T39" fmla="*/ 598 h 1440"/>
                  <a:gd name="T40" fmla="*/ 1258 w 1626"/>
                  <a:gd name="T41" fmla="*/ 598 h 1440"/>
                  <a:gd name="T42" fmla="*/ 1397 w 1626"/>
                  <a:gd name="T43" fmla="*/ 459 h 1440"/>
                  <a:gd name="T44" fmla="*/ 1594 w 1626"/>
                  <a:gd name="T45" fmla="*/ 412 h 1440"/>
                  <a:gd name="T46" fmla="*/ 1626 w 1626"/>
                  <a:gd name="T47" fmla="*/ 337 h 1440"/>
                  <a:gd name="T48" fmla="*/ 1535 w 1626"/>
                  <a:gd name="T49" fmla="*/ 258 h 1440"/>
                  <a:gd name="T50" fmla="*/ 1412 w 1626"/>
                  <a:gd name="T51" fmla="*/ 258 h 1440"/>
                  <a:gd name="T52" fmla="*/ 1306 w 1626"/>
                  <a:gd name="T53" fmla="*/ 274 h 1440"/>
                  <a:gd name="T54" fmla="*/ 1183 w 1626"/>
                  <a:gd name="T55" fmla="*/ 337 h 1440"/>
                  <a:gd name="T56" fmla="*/ 1018 w 1626"/>
                  <a:gd name="T57" fmla="*/ 491 h 1440"/>
                  <a:gd name="T58" fmla="*/ 1018 w 1626"/>
                  <a:gd name="T59" fmla="*/ 258 h 1440"/>
                  <a:gd name="T60" fmla="*/ 653 w 1626"/>
                  <a:gd name="T61" fmla="*/ 305 h 1440"/>
                  <a:gd name="T62" fmla="*/ 606 w 1626"/>
                  <a:gd name="T63"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6" h="1440">
                    <a:moveTo>
                      <a:pt x="606" y="0"/>
                    </a:moveTo>
                    <a:lnTo>
                      <a:pt x="531" y="167"/>
                    </a:lnTo>
                    <a:lnTo>
                      <a:pt x="531" y="396"/>
                    </a:lnTo>
                    <a:lnTo>
                      <a:pt x="455" y="519"/>
                    </a:lnTo>
                    <a:lnTo>
                      <a:pt x="289" y="519"/>
                    </a:lnTo>
                    <a:lnTo>
                      <a:pt x="289" y="733"/>
                    </a:lnTo>
                    <a:lnTo>
                      <a:pt x="182" y="733"/>
                    </a:lnTo>
                    <a:lnTo>
                      <a:pt x="182" y="887"/>
                    </a:lnTo>
                    <a:lnTo>
                      <a:pt x="0" y="965"/>
                    </a:lnTo>
                    <a:lnTo>
                      <a:pt x="76" y="1072"/>
                    </a:lnTo>
                    <a:lnTo>
                      <a:pt x="199" y="1271"/>
                    </a:lnTo>
                    <a:lnTo>
                      <a:pt x="289" y="1318"/>
                    </a:lnTo>
                    <a:lnTo>
                      <a:pt x="455" y="1440"/>
                    </a:lnTo>
                    <a:lnTo>
                      <a:pt x="578" y="1361"/>
                    </a:lnTo>
                    <a:lnTo>
                      <a:pt x="681" y="1318"/>
                    </a:lnTo>
                    <a:lnTo>
                      <a:pt x="851" y="1254"/>
                    </a:lnTo>
                    <a:lnTo>
                      <a:pt x="851" y="1164"/>
                    </a:lnTo>
                    <a:lnTo>
                      <a:pt x="1018" y="780"/>
                    </a:lnTo>
                    <a:lnTo>
                      <a:pt x="1140" y="780"/>
                    </a:lnTo>
                    <a:lnTo>
                      <a:pt x="1183" y="598"/>
                    </a:lnTo>
                    <a:lnTo>
                      <a:pt x="1258" y="598"/>
                    </a:lnTo>
                    <a:lnTo>
                      <a:pt x="1397" y="459"/>
                    </a:lnTo>
                    <a:lnTo>
                      <a:pt x="1594" y="412"/>
                    </a:lnTo>
                    <a:lnTo>
                      <a:pt x="1626" y="337"/>
                    </a:lnTo>
                    <a:lnTo>
                      <a:pt x="1535" y="258"/>
                    </a:lnTo>
                    <a:lnTo>
                      <a:pt x="1412" y="258"/>
                    </a:lnTo>
                    <a:lnTo>
                      <a:pt x="1306" y="274"/>
                    </a:lnTo>
                    <a:lnTo>
                      <a:pt x="1183" y="337"/>
                    </a:lnTo>
                    <a:lnTo>
                      <a:pt x="1018" y="491"/>
                    </a:lnTo>
                    <a:lnTo>
                      <a:pt x="1018" y="258"/>
                    </a:lnTo>
                    <a:lnTo>
                      <a:pt x="653" y="305"/>
                    </a:lnTo>
                    <a:lnTo>
                      <a:pt x="606"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5" name="Freeform 311"/>
              <p:cNvSpPr>
                <a:spLocks noEditPoints="1"/>
              </p:cNvSpPr>
              <p:nvPr/>
            </p:nvSpPr>
            <p:spPr bwMode="auto">
              <a:xfrm>
                <a:off x="3786" y="1798"/>
                <a:ext cx="412" cy="366"/>
              </a:xfrm>
              <a:custGeom>
                <a:avLst/>
                <a:gdLst>
                  <a:gd name="T0" fmla="*/ 553 w 1649"/>
                  <a:gd name="T1" fmla="*/ 182 h 1464"/>
                  <a:gd name="T2" fmla="*/ 553 w 1649"/>
                  <a:gd name="T3" fmla="*/ 416 h 1464"/>
                  <a:gd name="T4" fmla="*/ 300 w 1649"/>
                  <a:gd name="T5" fmla="*/ 541 h 1464"/>
                  <a:gd name="T6" fmla="*/ 309 w 1649"/>
                  <a:gd name="T7" fmla="*/ 755 h 1464"/>
                  <a:gd name="T8" fmla="*/ 206 w 1649"/>
                  <a:gd name="T9" fmla="*/ 744 h 1464"/>
                  <a:gd name="T10" fmla="*/ 198 w 1649"/>
                  <a:gd name="T11" fmla="*/ 909 h 1464"/>
                  <a:gd name="T12" fmla="*/ 95 w 1649"/>
                  <a:gd name="T13" fmla="*/ 1076 h 1464"/>
                  <a:gd name="T14" fmla="*/ 305 w 1649"/>
                  <a:gd name="T15" fmla="*/ 1316 h 1464"/>
                  <a:gd name="T16" fmla="*/ 581 w 1649"/>
                  <a:gd name="T17" fmla="*/ 1364 h 1464"/>
                  <a:gd name="T18" fmla="*/ 851 w 1649"/>
                  <a:gd name="T19" fmla="*/ 1265 h 1464"/>
                  <a:gd name="T20" fmla="*/ 1016 w 1649"/>
                  <a:gd name="T21" fmla="*/ 787 h 1464"/>
                  <a:gd name="T22" fmla="*/ 1151 w 1649"/>
                  <a:gd name="T23" fmla="*/ 779 h 1464"/>
                  <a:gd name="T24" fmla="*/ 1186 w 1649"/>
                  <a:gd name="T25" fmla="*/ 597 h 1464"/>
                  <a:gd name="T26" fmla="*/ 1261 w 1649"/>
                  <a:gd name="T27" fmla="*/ 601 h 1464"/>
                  <a:gd name="T28" fmla="*/ 1601 w 1649"/>
                  <a:gd name="T29" fmla="*/ 410 h 1464"/>
                  <a:gd name="T30" fmla="*/ 1629 w 1649"/>
                  <a:gd name="T31" fmla="*/ 356 h 1464"/>
                  <a:gd name="T32" fmla="*/ 1423 w 1649"/>
                  <a:gd name="T33" fmla="*/ 281 h 1464"/>
                  <a:gd name="T34" fmla="*/ 1202 w 1649"/>
                  <a:gd name="T35" fmla="*/ 356 h 1464"/>
                  <a:gd name="T36" fmla="*/ 1024 w 1649"/>
                  <a:gd name="T37" fmla="*/ 510 h 1464"/>
                  <a:gd name="T38" fmla="*/ 1016 w 1649"/>
                  <a:gd name="T39" fmla="*/ 269 h 1464"/>
                  <a:gd name="T40" fmla="*/ 656 w 1649"/>
                  <a:gd name="T41" fmla="*/ 324 h 1464"/>
                  <a:gd name="T42" fmla="*/ 676 w 1649"/>
                  <a:gd name="T43" fmla="*/ 316 h 1464"/>
                  <a:gd name="T44" fmla="*/ 1036 w 1649"/>
                  <a:gd name="T45" fmla="*/ 260 h 1464"/>
                  <a:gd name="T46" fmla="*/ 1020 w 1649"/>
                  <a:gd name="T47" fmla="*/ 491 h 1464"/>
                  <a:gd name="T48" fmla="*/ 1312 w 1649"/>
                  <a:gd name="T49" fmla="*/ 277 h 1464"/>
                  <a:gd name="T50" fmla="*/ 1423 w 1649"/>
                  <a:gd name="T51" fmla="*/ 257 h 1464"/>
                  <a:gd name="T52" fmla="*/ 1646 w 1649"/>
                  <a:gd name="T53" fmla="*/ 341 h 1464"/>
                  <a:gd name="T54" fmla="*/ 1618 w 1649"/>
                  <a:gd name="T55" fmla="*/ 427 h 1464"/>
                  <a:gd name="T56" fmla="*/ 1415 w 1649"/>
                  <a:gd name="T57" fmla="*/ 478 h 1464"/>
                  <a:gd name="T58" fmla="*/ 1194 w 1649"/>
                  <a:gd name="T59" fmla="*/ 620 h 1464"/>
                  <a:gd name="T60" fmla="*/ 1158 w 1649"/>
                  <a:gd name="T61" fmla="*/ 798 h 1464"/>
                  <a:gd name="T62" fmla="*/ 1040 w 1649"/>
                  <a:gd name="T63" fmla="*/ 795 h 1464"/>
                  <a:gd name="T64" fmla="*/ 874 w 1649"/>
                  <a:gd name="T65" fmla="*/ 1265 h 1464"/>
                  <a:gd name="T66" fmla="*/ 699 w 1649"/>
                  <a:gd name="T67" fmla="*/ 1336 h 1464"/>
                  <a:gd name="T68" fmla="*/ 466 w 1649"/>
                  <a:gd name="T69" fmla="*/ 1464 h 1464"/>
                  <a:gd name="T70" fmla="*/ 202 w 1649"/>
                  <a:gd name="T71" fmla="*/ 1293 h 1464"/>
                  <a:gd name="T72" fmla="*/ 0 w 1649"/>
                  <a:gd name="T73" fmla="*/ 980 h 1464"/>
                  <a:gd name="T74" fmla="*/ 189 w 1649"/>
                  <a:gd name="T75" fmla="*/ 886 h 1464"/>
                  <a:gd name="T76" fmla="*/ 185 w 1649"/>
                  <a:gd name="T77" fmla="*/ 735 h 1464"/>
                  <a:gd name="T78" fmla="*/ 288 w 1649"/>
                  <a:gd name="T79" fmla="*/ 744 h 1464"/>
                  <a:gd name="T80" fmla="*/ 300 w 1649"/>
                  <a:gd name="T81" fmla="*/ 517 h 1464"/>
                  <a:gd name="T82" fmla="*/ 534 w 1649"/>
                  <a:gd name="T83" fmla="*/ 403 h 1464"/>
                  <a:gd name="T84" fmla="*/ 530 w 1649"/>
                  <a:gd name="T85" fmla="*/ 174 h 1464"/>
                  <a:gd name="T86" fmla="*/ 620 w 1649"/>
                  <a:gd name="T87" fmla="*/ 0 h 1464"/>
                  <a:gd name="T88" fmla="*/ 676 w 1649"/>
                  <a:gd name="T89" fmla="*/ 316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9" h="1464">
                    <a:moveTo>
                      <a:pt x="605" y="11"/>
                    </a:moveTo>
                    <a:lnTo>
                      <a:pt x="628" y="16"/>
                    </a:lnTo>
                    <a:lnTo>
                      <a:pt x="553" y="182"/>
                    </a:lnTo>
                    <a:lnTo>
                      <a:pt x="553" y="178"/>
                    </a:lnTo>
                    <a:lnTo>
                      <a:pt x="553" y="407"/>
                    </a:lnTo>
                    <a:lnTo>
                      <a:pt x="553" y="416"/>
                    </a:lnTo>
                    <a:lnTo>
                      <a:pt x="474" y="538"/>
                    </a:lnTo>
                    <a:lnTo>
                      <a:pt x="466" y="541"/>
                    </a:lnTo>
                    <a:lnTo>
                      <a:pt x="300" y="541"/>
                    </a:lnTo>
                    <a:lnTo>
                      <a:pt x="313" y="530"/>
                    </a:lnTo>
                    <a:lnTo>
                      <a:pt x="313" y="744"/>
                    </a:lnTo>
                    <a:lnTo>
                      <a:pt x="309" y="755"/>
                    </a:lnTo>
                    <a:lnTo>
                      <a:pt x="300" y="755"/>
                    </a:lnTo>
                    <a:lnTo>
                      <a:pt x="193" y="755"/>
                    </a:lnTo>
                    <a:lnTo>
                      <a:pt x="206" y="744"/>
                    </a:lnTo>
                    <a:lnTo>
                      <a:pt x="206" y="898"/>
                    </a:lnTo>
                    <a:lnTo>
                      <a:pt x="202" y="905"/>
                    </a:lnTo>
                    <a:lnTo>
                      <a:pt x="198" y="909"/>
                    </a:lnTo>
                    <a:lnTo>
                      <a:pt x="16" y="984"/>
                    </a:lnTo>
                    <a:lnTo>
                      <a:pt x="20" y="969"/>
                    </a:lnTo>
                    <a:lnTo>
                      <a:pt x="95" y="1076"/>
                    </a:lnTo>
                    <a:lnTo>
                      <a:pt x="217" y="1273"/>
                    </a:lnTo>
                    <a:lnTo>
                      <a:pt x="213" y="1269"/>
                    </a:lnTo>
                    <a:lnTo>
                      <a:pt x="305" y="1316"/>
                    </a:lnTo>
                    <a:lnTo>
                      <a:pt x="474" y="1439"/>
                    </a:lnTo>
                    <a:lnTo>
                      <a:pt x="459" y="1439"/>
                    </a:lnTo>
                    <a:lnTo>
                      <a:pt x="581" y="1364"/>
                    </a:lnTo>
                    <a:lnTo>
                      <a:pt x="688" y="1316"/>
                    </a:lnTo>
                    <a:lnTo>
                      <a:pt x="858" y="1254"/>
                    </a:lnTo>
                    <a:lnTo>
                      <a:pt x="851" y="1265"/>
                    </a:lnTo>
                    <a:lnTo>
                      <a:pt x="851" y="1175"/>
                    </a:lnTo>
                    <a:lnTo>
                      <a:pt x="851" y="1170"/>
                    </a:lnTo>
                    <a:lnTo>
                      <a:pt x="1016" y="787"/>
                    </a:lnTo>
                    <a:lnTo>
                      <a:pt x="1020" y="783"/>
                    </a:lnTo>
                    <a:lnTo>
                      <a:pt x="1029" y="779"/>
                    </a:lnTo>
                    <a:lnTo>
                      <a:pt x="1151" y="779"/>
                    </a:lnTo>
                    <a:lnTo>
                      <a:pt x="1139" y="787"/>
                    </a:lnTo>
                    <a:lnTo>
                      <a:pt x="1183" y="605"/>
                    </a:lnTo>
                    <a:lnTo>
                      <a:pt x="1186" y="597"/>
                    </a:lnTo>
                    <a:lnTo>
                      <a:pt x="1194" y="597"/>
                    </a:lnTo>
                    <a:lnTo>
                      <a:pt x="1269" y="597"/>
                    </a:lnTo>
                    <a:lnTo>
                      <a:pt x="1261" y="601"/>
                    </a:lnTo>
                    <a:lnTo>
                      <a:pt x="1400" y="463"/>
                    </a:lnTo>
                    <a:lnTo>
                      <a:pt x="1404" y="459"/>
                    </a:lnTo>
                    <a:lnTo>
                      <a:pt x="1601" y="410"/>
                    </a:lnTo>
                    <a:lnTo>
                      <a:pt x="1593" y="419"/>
                    </a:lnTo>
                    <a:lnTo>
                      <a:pt x="1625" y="344"/>
                    </a:lnTo>
                    <a:lnTo>
                      <a:pt x="1629" y="356"/>
                    </a:lnTo>
                    <a:lnTo>
                      <a:pt x="1539" y="281"/>
                    </a:lnTo>
                    <a:lnTo>
                      <a:pt x="1546" y="281"/>
                    </a:lnTo>
                    <a:lnTo>
                      <a:pt x="1423" y="281"/>
                    </a:lnTo>
                    <a:lnTo>
                      <a:pt x="1317" y="296"/>
                    </a:lnTo>
                    <a:lnTo>
                      <a:pt x="1321" y="296"/>
                    </a:lnTo>
                    <a:lnTo>
                      <a:pt x="1202" y="356"/>
                    </a:lnTo>
                    <a:lnTo>
                      <a:pt x="1036" y="510"/>
                    </a:lnTo>
                    <a:lnTo>
                      <a:pt x="1033" y="513"/>
                    </a:lnTo>
                    <a:lnTo>
                      <a:pt x="1024" y="510"/>
                    </a:lnTo>
                    <a:lnTo>
                      <a:pt x="1016" y="506"/>
                    </a:lnTo>
                    <a:lnTo>
                      <a:pt x="1016" y="502"/>
                    </a:lnTo>
                    <a:lnTo>
                      <a:pt x="1016" y="269"/>
                    </a:lnTo>
                    <a:lnTo>
                      <a:pt x="1029" y="281"/>
                    </a:lnTo>
                    <a:lnTo>
                      <a:pt x="664" y="328"/>
                    </a:lnTo>
                    <a:lnTo>
                      <a:pt x="656" y="324"/>
                    </a:lnTo>
                    <a:lnTo>
                      <a:pt x="652" y="320"/>
                    </a:lnTo>
                    <a:lnTo>
                      <a:pt x="605" y="11"/>
                    </a:lnTo>
                    <a:close/>
                    <a:moveTo>
                      <a:pt x="676" y="316"/>
                    </a:moveTo>
                    <a:lnTo>
                      <a:pt x="660" y="305"/>
                    </a:lnTo>
                    <a:lnTo>
                      <a:pt x="1029" y="257"/>
                    </a:lnTo>
                    <a:lnTo>
                      <a:pt x="1036" y="260"/>
                    </a:lnTo>
                    <a:lnTo>
                      <a:pt x="1040" y="269"/>
                    </a:lnTo>
                    <a:lnTo>
                      <a:pt x="1040" y="502"/>
                    </a:lnTo>
                    <a:lnTo>
                      <a:pt x="1020" y="491"/>
                    </a:lnTo>
                    <a:lnTo>
                      <a:pt x="1186" y="341"/>
                    </a:lnTo>
                    <a:lnTo>
                      <a:pt x="1190" y="335"/>
                    </a:lnTo>
                    <a:lnTo>
                      <a:pt x="1312" y="277"/>
                    </a:lnTo>
                    <a:lnTo>
                      <a:pt x="1317" y="273"/>
                    </a:lnTo>
                    <a:lnTo>
                      <a:pt x="1419" y="257"/>
                    </a:lnTo>
                    <a:lnTo>
                      <a:pt x="1423" y="257"/>
                    </a:lnTo>
                    <a:lnTo>
                      <a:pt x="1546" y="257"/>
                    </a:lnTo>
                    <a:lnTo>
                      <a:pt x="1554" y="260"/>
                    </a:lnTo>
                    <a:lnTo>
                      <a:pt x="1646" y="341"/>
                    </a:lnTo>
                    <a:lnTo>
                      <a:pt x="1649" y="344"/>
                    </a:lnTo>
                    <a:lnTo>
                      <a:pt x="1646" y="352"/>
                    </a:lnTo>
                    <a:lnTo>
                      <a:pt x="1618" y="427"/>
                    </a:lnTo>
                    <a:lnTo>
                      <a:pt x="1610" y="435"/>
                    </a:lnTo>
                    <a:lnTo>
                      <a:pt x="1412" y="482"/>
                    </a:lnTo>
                    <a:lnTo>
                      <a:pt x="1415" y="478"/>
                    </a:lnTo>
                    <a:lnTo>
                      <a:pt x="1282" y="617"/>
                    </a:lnTo>
                    <a:lnTo>
                      <a:pt x="1269" y="620"/>
                    </a:lnTo>
                    <a:lnTo>
                      <a:pt x="1194" y="620"/>
                    </a:lnTo>
                    <a:lnTo>
                      <a:pt x="1206" y="609"/>
                    </a:lnTo>
                    <a:lnTo>
                      <a:pt x="1162" y="795"/>
                    </a:lnTo>
                    <a:lnTo>
                      <a:pt x="1158" y="798"/>
                    </a:lnTo>
                    <a:lnTo>
                      <a:pt x="1151" y="802"/>
                    </a:lnTo>
                    <a:lnTo>
                      <a:pt x="1029" y="802"/>
                    </a:lnTo>
                    <a:lnTo>
                      <a:pt x="1040" y="795"/>
                    </a:lnTo>
                    <a:lnTo>
                      <a:pt x="870" y="1179"/>
                    </a:lnTo>
                    <a:lnTo>
                      <a:pt x="874" y="1175"/>
                    </a:lnTo>
                    <a:lnTo>
                      <a:pt x="874" y="1265"/>
                    </a:lnTo>
                    <a:lnTo>
                      <a:pt x="870" y="1273"/>
                    </a:lnTo>
                    <a:lnTo>
                      <a:pt x="866" y="1277"/>
                    </a:lnTo>
                    <a:lnTo>
                      <a:pt x="699" y="1336"/>
                    </a:lnTo>
                    <a:lnTo>
                      <a:pt x="592" y="1383"/>
                    </a:lnTo>
                    <a:lnTo>
                      <a:pt x="470" y="1459"/>
                    </a:lnTo>
                    <a:lnTo>
                      <a:pt x="466" y="1464"/>
                    </a:lnTo>
                    <a:lnTo>
                      <a:pt x="459" y="1459"/>
                    </a:lnTo>
                    <a:lnTo>
                      <a:pt x="292" y="1336"/>
                    </a:lnTo>
                    <a:lnTo>
                      <a:pt x="202" y="1293"/>
                    </a:lnTo>
                    <a:lnTo>
                      <a:pt x="198" y="1289"/>
                    </a:lnTo>
                    <a:lnTo>
                      <a:pt x="75" y="1087"/>
                    </a:lnTo>
                    <a:lnTo>
                      <a:pt x="0" y="980"/>
                    </a:lnTo>
                    <a:lnTo>
                      <a:pt x="0" y="973"/>
                    </a:lnTo>
                    <a:lnTo>
                      <a:pt x="3" y="965"/>
                    </a:lnTo>
                    <a:lnTo>
                      <a:pt x="189" y="886"/>
                    </a:lnTo>
                    <a:lnTo>
                      <a:pt x="182" y="898"/>
                    </a:lnTo>
                    <a:lnTo>
                      <a:pt x="182" y="744"/>
                    </a:lnTo>
                    <a:lnTo>
                      <a:pt x="185" y="735"/>
                    </a:lnTo>
                    <a:lnTo>
                      <a:pt x="193" y="731"/>
                    </a:lnTo>
                    <a:lnTo>
                      <a:pt x="300" y="731"/>
                    </a:lnTo>
                    <a:lnTo>
                      <a:pt x="288" y="744"/>
                    </a:lnTo>
                    <a:lnTo>
                      <a:pt x="288" y="530"/>
                    </a:lnTo>
                    <a:lnTo>
                      <a:pt x="288" y="522"/>
                    </a:lnTo>
                    <a:lnTo>
                      <a:pt x="300" y="517"/>
                    </a:lnTo>
                    <a:lnTo>
                      <a:pt x="466" y="517"/>
                    </a:lnTo>
                    <a:lnTo>
                      <a:pt x="455" y="526"/>
                    </a:lnTo>
                    <a:lnTo>
                      <a:pt x="534" y="403"/>
                    </a:lnTo>
                    <a:lnTo>
                      <a:pt x="530" y="407"/>
                    </a:lnTo>
                    <a:lnTo>
                      <a:pt x="530" y="178"/>
                    </a:lnTo>
                    <a:lnTo>
                      <a:pt x="530" y="174"/>
                    </a:lnTo>
                    <a:lnTo>
                      <a:pt x="609" y="3"/>
                    </a:lnTo>
                    <a:lnTo>
                      <a:pt x="613" y="0"/>
                    </a:lnTo>
                    <a:lnTo>
                      <a:pt x="620" y="0"/>
                    </a:lnTo>
                    <a:lnTo>
                      <a:pt x="624" y="3"/>
                    </a:lnTo>
                    <a:lnTo>
                      <a:pt x="628" y="7"/>
                    </a:lnTo>
                    <a:lnTo>
                      <a:pt x="676" y="3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6" name="Freeform 312"/>
              <p:cNvSpPr>
                <a:spLocks/>
              </p:cNvSpPr>
              <p:nvPr/>
            </p:nvSpPr>
            <p:spPr bwMode="auto">
              <a:xfrm>
                <a:off x="3790" y="1801"/>
                <a:ext cx="403" cy="357"/>
              </a:xfrm>
              <a:custGeom>
                <a:avLst/>
                <a:gdLst>
                  <a:gd name="T0" fmla="*/ 612 w 1613"/>
                  <a:gd name="T1" fmla="*/ 5 h 1428"/>
                  <a:gd name="T2" fmla="*/ 537 w 1613"/>
                  <a:gd name="T3" fmla="*/ 167 h 1428"/>
                  <a:gd name="T4" fmla="*/ 537 w 1613"/>
                  <a:gd name="T5" fmla="*/ 405 h 1428"/>
                  <a:gd name="T6" fmla="*/ 450 w 1613"/>
                  <a:gd name="T7" fmla="*/ 530 h 1428"/>
                  <a:gd name="T8" fmla="*/ 297 w 1613"/>
                  <a:gd name="T9" fmla="*/ 519 h 1428"/>
                  <a:gd name="T10" fmla="*/ 293 w 1613"/>
                  <a:gd name="T11" fmla="*/ 744 h 1428"/>
                  <a:gd name="T12" fmla="*/ 177 w 1613"/>
                  <a:gd name="T13" fmla="*/ 744 h 1428"/>
                  <a:gd name="T14" fmla="*/ 190 w 1613"/>
                  <a:gd name="T15" fmla="*/ 887 h 1428"/>
                  <a:gd name="T16" fmla="*/ 182 w 1613"/>
                  <a:gd name="T17" fmla="*/ 898 h 1428"/>
                  <a:gd name="T18" fmla="*/ 4 w 1613"/>
                  <a:gd name="T19" fmla="*/ 958 h 1428"/>
                  <a:gd name="T20" fmla="*/ 201 w 1613"/>
                  <a:gd name="T21" fmla="*/ 1262 h 1428"/>
                  <a:gd name="T22" fmla="*/ 289 w 1613"/>
                  <a:gd name="T23" fmla="*/ 1305 h 1428"/>
                  <a:gd name="T24" fmla="*/ 458 w 1613"/>
                  <a:gd name="T25" fmla="*/ 1428 h 1428"/>
                  <a:gd name="T26" fmla="*/ 565 w 1613"/>
                  <a:gd name="T27" fmla="*/ 1353 h 1428"/>
                  <a:gd name="T28" fmla="*/ 672 w 1613"/>
                  <a:gd name="T29" fmla="*/ 1305 h 1428"/>
                  <a:gd name="T30" fmla="*/ 835 w 1613"/>
                  <a:gd name="T31" fmla="*/ 1254 h 1428"/>
                  <a:gd name="T32" fmla="*/ 835 w 1613"/>
                  <a:gd name="T33" fmla="*/ 1159 h 1428"/>
                  <a:gd name="T34" fmla="*/ 1004 w 1613"/>
                  <a:gd name="T35" fmla="*/ 772 h 1428"/>
                  <a:gd name="T36" fmla="*/ 1135 w 1613"/>
                  <a:gd name="T37" fmla="*/ 768 h 1428"/>
                  <a:gd name="T38" fmla="*/ 1167 w 1613"/>
                  <a:gd name="T39" fmla="*/ 594 h 1428"/>
                  <a:gd name="T40" fmla="*/ 1178 w 1613"/>
                  <a:gd name="T41" fmla="*/ 586 h 1428"/>
                  <a:gd name="T42" fmla="*/ 1245 w 1613"/>
                  <a:gd name="T43" fmla="*/ 590 h 1428"/>
                  <a:gd name="T44" fmla="*/ 1388 w 1613"/>
                  <a:gd name="T45" fmla="*/ 448 h 1428"/>
                  <a:gd name="T46" fmla="*/ 1577 w 1613"/>
                  <a:gd name="T47" fmla="*/ 408 h 1428"/>
                  <a:gd name="T48" fmla="*/ 1613 w 1613"/>
                  <a:gd name="T49" fmla="*/ 345 h 1428"/>
                  <a:gd name="T50" fmla="*/ 1530 w 1613"/>
                  <a:gd name="T51" fmla="*/ 270 h 1428"/>
                  <a:gd name="T52" fmla="*/ 1407 w 1613"/>
                  <a:gd name="T53" fmla="*/ 270 h 1428"/>
                  <a:gd name="T54" fmla="*/ 1305 w 1613"/>
                  <a:gd name="T55" fmla="*/ 285 h 1428"/>
                  <a:gd name="T56" fmla="*/ 1186 w 1613"/>
                  <a:gd name="T57" fmla="*/ 345 h 1428"/>
                  <a:gd name="T58" fmla="*/ 1017 w 1613"/>
                  <a:gd name="T59" fmla="*/ 502 h 1428"/>
                  <a:gd name="T60" fmla="*/ 1000 w 1613"/>
                  <a:gd name="T61" fmla="*/ 495 h 1428"/>
                  <a:gd name="T62" fmla="*/ 1000 w 1613"/>
                  <a:gd name="T63" fmla="*/ 258 h 1428"/>
                  <a:gd name="T64" fmla="*/ 648 w 1613"/>
                  <a:gd name="T65" fmla="*/ 317 h 1428"/>
                  <a:gd name="T66" fmla="*/ 636 w 1613"/>
                  <a:gd name="T67" fmla="*/ 309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13" h="1428">
                    <a:moveTo>
                      <a:pt x="589" y="0"/>
                    </a:moveTo>
                    <a:lnTo>
                      <a:pt x="612" y="5"/>
                    </a:lnTo>
                    <a:lnTo>
                      <a:pt x="537" y="171"/>
                    </a:lnTo>
                    <a:lnTo>
                      <a:pt x="537" y="167"/>
                    </a:lnTo>
                    <a:lnTo>
                      <a:pt x="537" y="396"/>
                    </a:lnTo>
                    <a:lnTo>
                      <a:pt x="537" y="405"/>
                    </a:lnTo>
                    <a:lnTo>
                      <a:pt x="458" y="527"/>
                    </a:lnTo>
                    <a:lnTo>
                      <a:pt x="450" y="530"/>
                    </a:lnTo>
                    <a:lnTo>
                      <a:pt x="284" y="530"/>
                    </a:lnTo>
                    <a:lnTo>
                      <a:pt x="297" y="519"/>
                    </a:lnTo>
                    <a:lnTo>
                      <a:pt x="297" y="733"/>
                    </a:lnTo>
                    <a:lnTo>
                      <a:pt x="293" y="744"/>
                    </a:lnTo>
                    <a:lnTo>
                      <a:pt x="284" y="744"/>
                    </a:lnTo>
                    <a:lnTo>
                      <a:pt x="177" y="744"/>
                    </a:lnTo>
                    <a:lnTo>
                      <a:pt x="190" y="733"/>
                    </a:lnTo>
                    <a:lnTo>
                      <a:pt x="190" y="887"/>
                    </a:lnTo>
                    <a:lnTo>
                      <a:pt x="186" y="894"/>
                    </a:lnTo>
                    <a:lnTo>
                      <a:pt x="182" y="898"/>
                    </a:lnTo>
                    <a:lnTo>
                      <a:pt x="0" y="973"/>
                    </a:lnTo>
                    <a:lnTo>
                      <a:pt x="4" y="958"/>
                    </a:lnTo>
                    <a:lnTo>
                      <a:pt x="79" y="1065"/>
                    </a:lnTo>
                    <a:lnTo>
                      <a:pt x="201" y="1262"/>
                    </a:lnTo>
                    <a:lnTo>
                      <a:pt x="197" y="1258"/>
                    </a:lnTo>
                    <a:lnTo>
                      <a:pt x="289" y="1305"/>
                    </a:lnTo>
                    <a:lnTo>
                      <a:pt x="289" y="1305"/>
                    </a:lnTo>
                    <a:lnTo>
                      <a:pt x="458" y="1428"/>
                    </a:lnTo>
                    <a:lnTo>
                      <a:pt x="443" y="1428"/>
                    </a:lnTo>
                    <a:lnTo>
                      <a:pt x="565" y="1353"/>
                    </a:lnTo>
                    <a:lnTo>
                      <a:pt x="565" y="1353"/>
                    </a:lnTo>
                    <a:lnTo>
                      <a:pt x="672" y="1305"/>
                    </a:lnTo>
                    <a:lnTo>
                      <a:pt x="842" y="1243"/>
                    </a:lnTo>
                    <a:lnTo>
                      <a:pt x="835" y="1254"/>
                    </a:lnTo>
                    <a:lnTo>
                      <a:pt x="835" y="1164"/>
                    </a:lnTo>
                    <a:lnTo>
                      <a:pt x="835" y="1159"/>
                    </a:lnTo>
                    <a:lnTo>
                      <a:pt x="1000" y="776"/>
                    </a:lnTo>
                    <a:lnTo>
                      <a:pt x="1004" y="772"/>
                    </a:lnTo>
                    <a:lnTo>
                      <a:pt x="1013" y="768"/>
                    </a:lnTo>
                    <a:lnTo>
                      <a:pt x="1135" y="768"/>
                    </a:lnTo>
                    <a:lnTo>
                      <a:pt x="1123" y="776"/>
                    </a:lnTo>
                    <a:lnTo>
                      <a:pt x="1167" y="594"/>
                    </a:lnTo>
                    <a:lnTo>
                      <a:pt x="1170" y="586"/>
                    </a:lnTo>
                    <a:lnTo>
                      <a:pt x="1178" y="586"/>
                    </a:lnTo>
                    <a:lnTo>
                      <a:pt x="1253" y="586"/>
                    </a:lnTo>
                    <a:lnTo>
                      <a:pt x="1245" y="590"/>
                    </a:lnTo>
                    <a:lnTo>
                      <a:pt x="1384" y="452"/>
                    </a:lnTo>
                    <a:lnTo>
                      <a:pt x="1388" y="448"/>
                    </a:lnTo>
                    <a:lnTo>
                      <a:pt x="1585" y="399"/>
                    </a:lnTo>
                    <a:lnTo>
                      <a:pt x="1577" y="408"/>
                    </a:lnTo>
                    <a:lnTo>
                      <a:pt x="1609" y="333"/>
                    </a:lnTo>
                    <a:lnTo>
                      <a:pt x="1613" y="345"/>
                    </a:lnTo>
                    <a:lnTo>
                      <a:pt x="1523" y="270"/>
                    </a:lnTo>
                    <a:lnTo>
                      <a:pt x="1530" y="270"/>
                    </a:lnTo>
                    <a:lnTo>
                      <a:pt x="1407" y="270"/>
                    </a:lnTo>
                    <a:lnTo>
                      <a:pt x="1407" y="270"/>
                    </a:lnTo>
                    <a:lnTo>
                      <a:pt x="1301" y="285"/>
                    </a:lnTo>
                    <a:lnTo>
                      <a:pt x="1305" y="285"/>
                    </a:lnTo>
                    <a:lnTo>
                      <a:pt x="1186" y="345"/>
                    </a:lnTo>
                    <a:lnTo>
                      <a:pt x="1186" y="345"/>
                    </a:lnTo>
                    <a:lnTo>
                      <a:pt x="1020" y="499"/>
                    </a:lnTo>
                    <a:lnTo>
                      <a:pt x="1017" y="502"/>
                    </a:lnTo>
                    <a:lnTo>
                      <a:pt x="1008" y="499"/>
                    </a:lnTo>
                    <a:lnTo>
                      <a:pt x="1000" y="495"/>
                    </a:lnTo>
                    <a:lnTo>
                      <a:pt x="1000" y="491"/>
                    </a:lnTo>
                    <a:lnTo>
                      <a:pt x="1000" y="258"/>
                    </a:lnTo>
                    <a:lnTo>
                      <a:pt x="1013" y="270"/>
                    </a:lnTo>
                    <a:lnTo>
                      <a:pt x="648" y="317"/>
                    </a:lnTo>
                    <a:lnTo>
                      <a:pt x="640" y="313"/>
                    </a:lnTo>
                    <a:lnTo>
                      <a:pt x="636" y="309"/>
                    </a:lnTo>
                    <a:lnTo>
                      <a:pt x="589"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7" name="Freeform 313"/>
              <p:cNvSpPr>
                <a:spLocks/>
              </p:cNvSpPr>
              <p:nvPr/>
            </p:nvSpPr>
            <p:spPr bwMode="auto">
              <a:xfrm>
                <a:off x="3786" y="1798"/>
                <a:ext cx="412" cy="366"/>
              </a:xfrm>
              <a:custGeom>
                <a:avLst/>
                <a:gdLst>
                  <a:gd name="T0" fmla="*/ 660 w 1649"/>
                  <a:gd name="T1" fmla="*/ 305 h 1464"/>
                  <a:gd name="T2" fmla="*/ 1036 w 1649"/>
                  <a:gd name="T3" fmla="*/ 260 h 1464"/>
                  <a:gd name="T4" fmla="*/ 1040 w 1649"/>
                  <a:gd name="T5" fmla="*/ 502 h 1464"/>
                  <a:gd name="T6" fmla="*/ 1186 w 1649"/>
                  <a:gd name="T7" fmla="*/ 341 h 1464"/>
                  <a:gd name="T8" fmla="*/ 1312 w 1649"/>
                  <a:gd name="T9" fmla="*/ 277 h 1464"/>
                  <a:gd name="T10" fmla="*/ 1419 w 1649"/>
                  <a:gd name="T11" fmla="*/ 257 h 1464"/>
                  <a:gd name="T12" fmla="*/ 1546 w 1649"/>
                  <a:gd name="T13" fmla="*/ 257 h 1464"/>
                  <a:gd name="T14" fmla="*/ 1646 w 1649"/>
                  <a:gd name="T15" fmla="*/ 341 h 1464"/>
                  <a:gd name="T16" fmla="*/ 1646 w 1649"/>
                  <a:gd name="T17" fmla="*/ 352 h 1464"/>
                  <a:gd name="T18" fmla="*/ 1610 w 1649"/>
                  <a:gd name="T19" fmla="*/ 435 h 1464"/>
                  <a:gd name="T20" fmla="*/ 1415 w 1649"/>
                  <a:gd name="T21" fmla="*/ 478 h 1464"/>
                  <a:gd name="T22" fmla="*/ 1269 w 1649"/>
                  <a:gd name="T23" fmla="*/ 620 h 1464"/>
                  <a:gd name="T24" fmla="*/ 1206 w 1649"/>
                  <a:gd name="T25" fmla="*/ 609 h 1464"/>
                  <a:gd name="T26" fmla="*/ 1158 w 1649"/>
                  <a:gd name="T27" fmla="*/ 798 h 1464"/>
                  <a:gd name="T28" fmla="*/ 1029 w 1649"/>
                  <a:gd name="T29" fmla="*/ 802 h 1464"/>
                  <a:gd name="T30" fmla="*/ 870 w 1649"/>
                  <a:gd name="T31" fmla="*/ 1179 h 1464"/>
                  <a:gd name="T32" fmla="*/ 874 w 1649"/>
                  <a:gd name="T33" fmla="*/ 1265 h 1464"/>
                  <a:gd name="T34" fmla="*/ 866 w 1649"/>
                  <a:gd name="T35" fmla="*/ 1277 h 1464"/>
                  <a:gd name="T36" fmla="*/ 592 w 1649"/>
                  <a:gd name="T37" fmla="*/ 1383 h 1464"/>
                  <a:gd name="T38" fmla="*/ 470 w 1649"/>
                  <a:gd name="T39" fmla="*/ 1459 h 1464"/>
                  <a:gd name="T40" fmla="*/ 459 w 1649"/>
                  <a:gd name="T41" fmla="*/ 1459 h 1464"/>
                  <a:gd name="T42" fmla="*/ 292 w 1649"/>
                  <a:gd name="T43" fmla="*/ 1336 h 1464"/>
                  <a:gd name="T44" fmla="*/ 198 w 1649"/>
                  <a:gd name="T45" fmla="*/ 1289 h 1464"/>
                  <a:gd name="T46" fmla="*/ 0 w 1649"/>
                  <a:gd name="T47" fmla="*/ 980 h 1464"/>
                  <a:gd name="T48" fmla="*/ 3 w 1649"/>
                  <a:gd name="T49" fmla="*/ 965 h 1464"/>
                  <a:gd name="T50" fmla="*/ 182 w 1649"/>
                  <a:gd name="T51" fmla="*/ 898 h 1464"/>
                  <a:gd name="T52" fmla="*/ 185 w 1649"/>
                  <a:gd name="T53" fmla="*/ 735 h 1464"/>
                  <a:gd name="T54" fmla="*/ 300 w 1649"/>
                  <a:gd name="T55" fmla="*/ 731 h 1464"/>
                  <a:gd name="T56" fmla="*/ 288 w 1649"/>
                  <a:gd name="T57" fmla="*/ 530 h 1464"/>
                  <a:gd name="T58" fmla="*/ 300 w 1649"/>
                  <a:gd name="T59" fmla="*/ 517 h 1464"/>
                  <a:gd name="T60" fmla="*/ 455 w 1649"/>
                  <a:gd name="T61" fmla="*/ 526 h 1464"/>
                  <a:gd name="T62" fmla="*/ 530 w 1649"/>
                  <a:gd name="T63" fmla="*/ 407 h 1464"/>
                  <a:gd name="T64" fmla="*/ 530 w 1649"/>
                  <a:gd name="T65" fmla="*/ 174 h 1464"/>
                  <a:gd name="T66" fmla="*/ 613 w 1649"/>
                  <a:gd name="T67" fmla="*/ 0 h 1464"/>
                  <a:gd name="T68" fmla="*/ 624 w 1649"/>
                  <a:gd name="T69" fmla="*/ 3 h 1464"/>
                  <a:gd name="T70" fmla="*/ 676 w 1649"/>
                  <a:gd name="T71" fmla="*/ 316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9" h="1464">
                    <a:moveTo>
                      <a:pt x="676" y="316"/>
                    </a:moveTo>
                    <a:lnTo>
                      <a:pt x="660" y="305"/>
                    </a:lnTo>
                    <a:lnTo>
                      <a:pt x="1029" y="257"/>
                    </a:lnTo>
                    <a:lnTo>
                      <a:pt x="1036" y="260"/>
                    </a:lnTo>
                    <a:lnTo>
                      <a:pt x="1040" y="269"/>
                    </a:lnTo>
                    <a:lnTo>
                      <a:pt x="1040" y="502"/>
                    </a:lnTo>
                    <a:lnTo>
                      <a:pt x="1020" y="491"/>
                    </a:lnTo>
                    <a:lnTo>
                      <a:pt x="1186" y="341"/>
                    </a:lnTo>
                    <a:lnTo>
                      <a:pt x="1190" y="335"/>
                    </a:lnTo>
                    <a:lnTo>
                      <a:pt x="1312" y="277"/>
                    </a:lnTo>
                    <a:lnTo>
                      <a:pt x="1317" y="273"/>
                    </a:lnTo>
                    <a:lnTo>
                      <a:pt x="1419" y="257"/>
                    </a:lnTo>
                    <a:lnTo>
                      <a:pt x="1423" y="257"/>
                    </a:lnTo>
                    <a:lnTo>
                      <a:pt x="1546" y="257"/>
                    </a:lnTo>
                    <a:lnTo>
                      <a:pt x="1554" y="260"/>
                    </a:lnTo>
                    <a:lnTo>
                      <a:pt x="1646" y="341"/>
                    </a:lnTo>
                    <a:lnTo>
                      <a:pt x="1649" y="344"/>
                    </a:lnTo>
                    <a:lnTo>
                      <a:pt x="1646" y="352"/>
                    </a:lnTo>
                    <a:lnTo>
                      <a:pt x="1618" y="427"/>
                    </a:lnTo>
                    <a:lnTo>
                      <a:pt x="1610" y="435"/>
                    </a:lnTo>
                    <a:lnTo>
                      <a:pt x="1412" y="482"/>
                    </a:lnTo>
                    <a:lnTo>
                      <a:pt x="1415" y="478"/>
                    </a:lnTo>
                    <a:lnTo>
                      <a:pt x="1282" y="617"/>
                    </a:lnTo>
                    <a:lnTo>
                      <a:pt x="1269" y="620"/>
                    </a:lnTo>
                    <a:lnTo>
                      <a:pt x="1194" y="620"/>
                    </a:lnTo>
                    <a:lnTo>
                      <a:pt x="1206" y="609"/>
                    </a:lnTo>
                    <a:lnTo>
                      <a:pt x="1162" y="795"/>
                    </a:lnTo>
                    <a:lnTo>
                      <a:pt x="1158" y="798"/>
                    </a:lnTo>
                    <a:lnTo>
                      <a:pt x="1151" y="802"/>
                    </a:lnTo>
                    <a:lnTo>
                      <a:pt x="1029" y="802"/>
                    </a:lnTo>
                    <a:lnTo>
                      <a:pt x="1040" y="795"/>
                    </a:lnTo>
                    <a:lnTo>
                      <a:pt x="870" y="1179"/>
                    </a:lnTo>
                    <a:lnTo>
                      <a:pt x="874" y="1175"/>
                    </a:lnTo>
                    <a:lnTo>
                      <a:pt x="874" y="1265"/>
                    </a:lnTo>
                    <a:lnTo>
                      <a:pt x="870" y="1273"/>
                    </a:lnTo>
                    <a:lnTo>
                      <a:pt x="866" y="1277"/>
                    </a:lnTo>
                    <a:lnTo>
                      <a:pt x="699" y="1336"/>
                    </a:lnTo>
                    <a:lnTo>
                      <a:pt x="592" y="1383"/>
                    </a:lnTo>
                    <a:lnTo>
                      <a:pt x="592" y="1383"/>
                    </a:lnTo>
                    <a:lnTo>
                      <a:pt x="470" y="1459"/>
                    </a:lnTo>
                    <a:lnTo>
                      <a:pt x="466" y="1464"/>
                    </a:lnTo>
                    <a:lnTo>
                      <a:pt x="459" y="1459"/>
                    </a:lnTo>
                    <a:lnTo>
                      <a:pt x="292" y="1336"/>
                    </a:lnTo>
                    <a:lnTo>
                      <a:pt x="292" y="1336"/>
                    </a:lnTo>
                    <a:lnTo>
                      <a:pt x="202" y="1293"/>
                    </a:lnTo>
                    <a:lnTo>
                      <a:pt x="198" y="1289"/>
                    </a:lnTo>
                    <a:lnTo>
                      <a:pt x="75" y="1087"/>
                    </a:lnTo>
                    <a:lnTo>
                      <a:pt x="0" y="980"/>
                    </a:lnTo>
                    <a:lnTo>
                      <a:pt x="0" y="973"/>
                    </a:lnTo>
                    <a:lnTo>
                      <a:pt x="3" y="965"/>
                    </a:lnTo>
                    <a:lnTo>
                      <a:pt x="189" y="886"/>
                    </a:lnTo>
                    <a:lnTo>
                      <a:pt x="182" y="898"/>
                    </a:lnTo>
                    <a:lnTo>
                      <a:pt x="182" y="744"/>
                    </a:lnTo>
                    <a:lnTo>
                      <a:pt x="185" y="735"/>
                    </a:lnTo>
                    <a:lnTo>
                      <a:pt x="193" y="731"/>
                    </a:lnTo>
                    <a:lnTo>
                      <a:pt x="300" y="731"/>
                    </a:lnTo>
                    <a:lnTo>
                      <a:pt x="288" y="744"/>
                    </a:lnTo>
                    <a:lnTo>
                      <a:pt x="288" y="530"/>
                    </a:lnTo>
                    <a:lnTo>
                      <a:pt x="288" y="522"/>
                    </a:lnTo>
                    <a:lnTo>
                      <a:pt x="300" y="517"/>
                    </a:lnTo>
                    <a:lnTo>
                      <a:pt x="466" y="517"/>
                    </a:lnTo>
                    <a:lnTo>
                      <a:pt x="455" y="526"/>
                    </a:lnTo>
                    <a:lnTo>
                      <a:pt x="534" y="403"/>
                    </a:lnTo>
                    <a:lnTo>
                      <a:pt x="530" y="407"/>
                    </a:lnTo>
                    <a:lnTo>
                      <a:pt x="530" y="178"/>
                    </a:lnTo>
                    <a:lnTo>
                      <a:pt x="530" y="174"/>
                    </a:lnTo>
                    <a:lnTo>
                      <a:pt x="609" y="3"/>
                    </a:lnTo>
                    <a:lnTo>
                      <a:pt x="613" y="0"/>
                    </a:lnTo>
                    <a:lnTo>
                      <a:pt x="620" y="0"/>
                    </a:lnTo>
                    <a:lnTo>
                      <a:pt x="624" y="3"/>
                    </a:lnTo>
                    <a:lnTo>
                      <a:pt x="628" y="7"/>
                    </a:lnTo>
                    <a:lnTo>
                      <a:pt x="676" y="31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8" name="Freeform 314"/>
              <p:cNvSpPr>
                <a:spLocks/>
              </p:cNvSpPr>
              <p:nvPr/>
            </p:nvSpPr>
            <p:spPr bwMode="auto">
              <a:xfrm>
                <a:off x="3789" y="1801"/>
                <a:ext cx="406" cy="359"/>
              </a:xfrm>
              <a:custGeom>
                <a:avLst/>
                <a:gdLst>
                  <a:gd name="T0" fmla="*/ 606 w 1626"/>
                  <a:gd name="T1" fmla="*/ 0 h 1440"/>
                  <a:gd name="T2" fmla="*/ 531 w 1626"/>
                  <a:gd name="T3" fmla="*/ 167 h 1440"/>
                  <a:gd name="T4" fmla="*/ 531 w 1626"/>
                  <a:gd name="T5" fmla="*/ 396 h 1440"/>
                  <a:gd name="T6" fmla="*/ 455 w 1626"/>
                  <a:gd name="T7" fmla="*/ 519 h 1440"/>
                  <a:gd name="T8" fmla="*/ 289 w 1626"/>
                  <a:gd name="T9" fmla="*/ 519 h 1440"/>
                  <a:gd name="T10" fmla="*/ 289 w 1626"/>
                  <a:gd name="T11" fmla="*/ 733 h 1440"/>
                  <a:gd name="T12" fmla="*/ 182 w 1626"/>
                  <a:gd name="T13" fmla="*/ 733 h 1440"/>
                  <a:gd name="T14" fmla="*/ 182 w 1626"/>
                  <a:gd name="T15" fmla="*/ 887 h 1440"/>
                  <a:gd name="T16" fmla="*/ 0 w 1626"/>
                  <a:gd name="T17" fmla="*/ 965 h 1440"/>
                  <a:gd name="T18" fmla="*/ 76 w 1626"/>
                  <a:gd name="T19" fmla="*/ 1072 h 1440"/>
                  <a:gd name="T20" fmla="*/ 199 w 1626"/>
                  <a:gd name="T21" fmla="*/ 1271 h 1440"/>
                  <a:gd name="T22" fmla="*/ 289 w 1626"/>
                  <a:gd name="T23" fmla="*/ 1318 h 1440"/>
                  <a:gd name="T24" fmla="*/ 455 w 1626"/>
                  <a:gd name="T25" fmla="*/ 1440 h 1440"/>
                  <a:gd name="T26" fmla="*/ 578 w 1626"/>
                  <a:gd name="T27" fmla="*/ 1361 h 1440"/>
                  <a:gd name="T28" fmla="*/ 681 w 1626"/>
                  <a:gd name="T29" fmla="*/ 1318 h 1440"/>
                  <a:gd name="T30" fmla="*/ 851 w 1626"/>
                  <a:gd name="T31" fmla="*/ 1254 h 1440"/>
                  <a:gd name="T32" fmla="*/ 851 w 1626"/>
                  <a:gd name="T33" fmla="*/ 1164 h 1440"/>
                  <a:gd name="T34" fmla="*/ 1018 w 1626"/>
                  <a:gd name="T35" fmla="*/ 780 h 1440"/>
                  <a:gd name="T36" fmla="*/ 1140 w 1626"/>
                  <a:gd name="T37" fmla="*/ 780 h 1440"/>
                  <a:gd name="T38" fmla="*/ 1183 w 1626"/>
                  <a:gd name="T39" fmla="*/ 598 h 1440"/>
                  <a:gd name="T40" fmla="*/ 1258 w 1626"/>
                  <a:gd name="T41" fmla="*/ 598 h 1440"/>
                  <a:gd name="T42" fmla="*/ 1397 w 1626"/>
                  <a:gd name="T43" fmla="*/ 459 h 1440"/>
                  <a:gd name="T44" fmla="*/ 1594 w 1626"/>
                  <a:gd name="T45" fmla="*/ 412 h 1440"/>
                  <a:gd name="T46" fmla="*/ 1626 w 1626"/>
                  <a:gd name="T47" fmla="*/ 337 h 1440"/>
                  <a:gd name="T48" fmla="*/ 1535 w 1626"/>
                  <a:gd name="T49" fmla="*/ 258 h 1440"/>
                  <a:gd name="T50" fmla="*/ 1412 w 1626"/>
                  <a:gd name="T51" fmla="*/ 258 h 1440"/>
                  <a:gd name="T52" fmla="*/ 1306 w 1626"/>
                  <a:gd name="T53" fmla="*/ 274 h 1440"/>
                  <a:gd name="T54" fmla="*/ 1183 w 1626"/>
                  <a:gd name="T55" fmla="*/ 337 h 1440"/>
                  <a:gd name="T56" fmla="*/ 1018 w 1626"/>
                  <a:gd name="T57" fmla="*/ 491 h 1440"/>
                  <a:gd name="T58" fmla="*/ 1018 w 1626"/>
                  <a:gd name="T59" fmla="*/ 258 h 1440"/>
                  <a:gd name="T60" fmla="*/ 653 w 1626"/>
                  <a:gd name="T61" fmla="*/ 305 h 1440"/>
                  <a:gd name="T62" fmla="*/ 606 w 1626"/>
                  <a:gd name="T63"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6" h="1440">
                    <a:moveTo>
                      <a:pt x="606" y="0"/>
                    </a:moveTo>
                    <a:lnTo>
                      <a:pt x="531" y="167"/>
                    </a:lnTo>
                    <a:lnTo>
                      <a:pt x="531" y="396"/>
                    </a:lnTo>
                    <a:lnTo>
                      <a:pt x="455" y="519"/>
                    </a:lnTo>
                    <a:lnTo>
                      <a:pt x="289" y="519"/>
                    </a:lnTo>
                    <a:lnTo>
                      <a:pt x="289" y="733"/>
                    </a:lnTo>
                    <a:lnTo>
                      <a:pt x="182" y="733"/>
                    </a:lnTo>
                    <a:lnTo>
                      <a:pt x="182" y="887"/>
                    </a:lnTo>
                    <a:lnTo>
                      <a:pt x="0" y="965"/>
                    </a:lnTo>
                    <a:lnTo>
                      <a:pt x="76" y="1072"/>
                    </a:lnTo>
                    <a:lnTo>
                      <a:pt x="199" y="1271"/>
                    </a:lnTo>
                    <a:lnTo>
                      <a:pt x="289" y="1318"/>
                    </a:lnTo>
                    <a:lnTo>
                      <a:pt x="455" y="1440"/>
                    </a:lnTo>
                    <a:lnTo>
                      <a:pt x="578" y="1361"/>
                    </a:lnTo>
                    <a:lnTo>
                      <a:pt x="681" y="1318"/>
                    </a:lnTo>
                    <a:lnTo>
                      <a:pt x="851" y="1254"/>
                    </a:lnTo>
                    <a:lnTo>
                      <a:pt x="851" y="1164"/>
                    </a:lnTo>
                    <a:lnTo>
                      <a:pt x="1018" y="780"/>
                    </a:lnTo>
                    <a:lnTo>
                      <a:pt x="1140" y="780"/>
                    </a:lnTo>
                    <a:lnTo>
                      <a:pt x="1183" y="598"/>
                    </a:lnTo>
                    <a:lnTo>
                      <a:pt x="1258" y="598"/>
                    </a:lnTo>
                    <a:lnTo>
                      <a:pt x="1397" y="459"/>
                    </a:lnTo>
                    <a:lnTo>
                      <a:pt x="1594" y="412"/>
                    </a:lnTo>
                    <a:lnTo>
                      <a:pt x="1626" y="337"/>
                    </a:lnTo>
                    <a:lnTo>
                      <a:pt x="1535" y="258"/>
                    </a:lnTo>
                    <a:lnTo>
                      <a:pt x="1412" y="258"/>
                    </a:lnTo>
                    <a:lnTo>
                      <a:pt x="1306" y="274"/>
                    </a:lnTo>
                    <a:lnTo>
                      <a:pt x="1183" y="337"/>
                    </a:lnTo>
                    <a:lnTo>
                      <a:pt x="1018" y="491"/>
                    </a:lnTo>
                    <a:lnTo>
                      <a:pt x="1018" y="258"/>
                    </a:lnTo>
                    <a:lnTo>
                      <a:pt x="653" y="305"/>
                    </a:lnTo>
                    <a:lnTo>
                      <a:pt x="606"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9" name="Freeform 315"/>
              <p:cNvSpPr>
                <a:spLocks noEditPoints="1"/>
              </p:cNvSpPr>
              <p:nvPr/>
            </p:nvSpPr>
            <p:spPr bwMode="auto">
              <a:xfrm>
                <a:off x="3786" y="1798"/>
                <a:ext cx="412" cy="366"/>
              </a:xfrm>
              <a:custGeom>
                <a:avLst/>
                <a:gdLst>
                  <a:gd name="T0" fmla="*/ 553 w 1649"/>
                  <a:gd name="T1" fmla="*/ 182 h 1464"/>
                  <a:gd name="T2" fmla="*/ 553 w 1649"/>
                  <a:gd name="T3" fmla="*/ 416 h 1464"/>
                  <a:gd name="T4" fmla="*/ 300 w 1649"/>
                  <a:gd name="T5" fmla="*/ 541 h 1464"/>
                  <a:gd name="T6" fmla="*/ 309 w 1649"/>
                  <a:gd name="T7" fmla="*/ 755 h 1464"/>
                  <a:gd name="T8" fmla="*/ 206 w 1649"/>
                  <a:gd name="T9" fmla="*/ 744 h 1464"/>
                  <a:gd name="T10" fmla="*/ 198 w 1649"/>
                  <a:gd name="T11" fmla="*/ 909 h 1464"/>
                  <a:gd name="T12" fmla="*/ 95 w 1649"/>
                  <a:gd name="T13" fmla="*/ 1076 h 1464"/>
                  <a:gd name="T14" fmla="*/ 305 w 1649"/>
                  <a:gd name="T15" fmla="*/ 1316 h 1464"/>
                  <a:gd name="T16" fmla="*/ 581 w 1649"/>
                  <a:gd name="T17" fmla="*/ 1364 h 1464"/>
                  <a:gd name="T18" fmla="*/ 851 w 1649"/>
                  <a:gd name="T19" fmla="*/ 1265 h 1464"/>
                  <a:gd name="T20" fmla="*/ 1016 w 1649"/>
                  <a:gd name="T21" fmla="*/ 787 h 1464"/>
                  <a:gd name="T22" fmla="*/ 1151 w 1649"/>
                  <a:gd name="T23" fmla="*/ 779 h 1464"/>
                  <a:gd name="T24" fmla="*/ 1186 w 1649"/>
                  <a:gd name="T25" fmla="*/ 597 h 1464"/>
                  <a:gd name="T26" fmla="*/ 1261 w 1649"/>
                  <a:gd name="T27" fmla="*/ 601 h 1464"/>
                  <a:gd name="T28" fmla="*/ 1601 w 1649"/>
                  <a:gd name="T29" fmla="*/ 410 h 1464"/>
                  <a:gd name="T30" fmla="*/ 1629 w 1649"/>
                  <a:gd name="T31" fmla="*/ 356 h 1464"/>
                  <a:gd name="T32" fmla="*/ 1423 w 1649"/>
                  <a:gd name="T33" fmla="*/ 281 h 1464"/>
                  <a:gd name="T34" fmla="*/ 1202 w 1649"/>
                  <a:gd name="T35" fmla="*/ 356 h 1464"/>
                  <a:gd name="T36" fmla="*/ 1024 w 1649"/>
                  <a:gd name="T37" fmla="*/ 510 h 1464"/>
                  <a:gd name="T38" fmla="*/ 1016 w 1649"/>
                  <a:gd name="T39" fmla="*/ 269 h 1464"/>
                  <a:gd name="T40" fmla="*/ 656 w 1649"/>
                  <a:gd name="T41" fmla="*/ 324 h 1464"/>
                  <a:gd name="T42" fmla="*/ 676 w 1649"/>
                  <a:gd name="T43" fmla="*/ 316 h 1464"/>
                  <a:gd name="T44" fmla="*/ 1036 w 1649"/>
                  <a:gd name="T45" fmla="*/ 260 h 1464"/>
                  <a:gd name="T46" fmla="*/ 1020 w 1649"/>
                  <a:gd name="T47" fmla="*/ 491 h 1464"/>
                  <a:gd name="T48" fmla="*/ 1312 w 1649"/>
                  <a:gd name="T49" fmla="*/ 277 h 1464"/>
                  <a:gd name="T50" fmla="*/ 1423 w 1649"/>
                  <a:gd name="T51" fmla="*/ 257 h 1464"/>
                  <a:gd name="T52" fmla="*/ 1646 w 1649"/>
                  <a:gd name="T53" fmla="*/ 341 h 1464"/>
                  <a:gd name="T54" fmla="*/ 1618 w 1649"/>
                  <a:gd name="T55" fmla="*/ 427 h 1464"/>
                  <a:gd name="T56" fmla="*/ 1415 w 1649"/>
                  <a:gd name="T57" fmla="*/ 478 h 1464"/>
                  <a:gd name="T58" fmla="*/ 1194 w 1649"/>
                  <a:gd name="T59" fmla="*/ 620 h 1464"/>
                  <a:gd name="T60" fmla="*/ 1158 w 1649"/>
                  <a:gd name="T61" fmla="*/ 798 h 1464"/>
                  <a:gd name="T62" fmla="*/ 1040 w 1649"/>
                  <a:gd name="T63" fmla="*/ 795 h 1464"/>
                  <a:gd name="T64" fmla="*/ 874 w 1649"/>
                  <a:gd name="T65" fmla="*/ 1265 h 1464"/>
                  <a:gd name="T66" fmla="*/ 699 w 1649"/>
                  <a:gd name="T67" fmla="*/ 1336 h 1464"/>
                  <a:gd name="T68" fmla="*/ 466 w 1649"/>
                  <a:gd name="T69" fmla="*/ 1464 h 1464"/>
                  <a:gd name="T70" fmla="*/ 202 w 1649"/>
                  <a:gd name="T71" fmla="*/ 1293 h 1464"/>
                  <a:gd name="T72" fmla="*/ 0 w 1649"/>
                  <a:gd name="T73" fmla="*/ 980 h 1464"/>
                  <a:gd name="T74" fmla="*/ 189 w 1649"/>
                  <a:gd name="T75" fmla="*/ 886 h 1464"/>
                  <a:gd name="T76" fmla="*/ 185 w 1649"/>
                  <a:gd name="T77" fmla="*/ 735 h 1464"/>
                  <a:gd name="T78" fmla="*/ 288 w 1649"/>
                  <a:gd name="T79" fmla="*/ 744 h 1464"/>
                  <a:gd name="T80" fmla="*/ 300 w 1649"/>
                  <a:gd name="T81" fmla="*/ 517 h 1464"/>
                  <a:gd name="T82" fmla="*/ 534 w 1649"/>
                  <a:gd name="T83" fmla="*/ 403 h 1464"/>
                  <a:gd name="T84" fmla="*/ 530 w 1649"/>
                  <a:gd name="T85" fmla="*/ 174 h 1464"/>
                  <a:gd name="T86" fmla="*/ 620 w 1649"/>
                  <a:gd name="T87" fmla="*/ 0 h 1464"/>
                  <a:gd name="T88" fmla="*/ 676 w 1649"/>
                  <a:gd name="T89" fmla="*/ 316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9" h="1464">
                    <a:moveTo>
                      <a:pt x="605" y="11"/>
                    </a:moveTo>
                    <a:lnTo>
                      <a:pt x="628" y="16"/>
                    </a:lnTo>
                    <a:lnTo>
                      <a:pt x="553" y="182"/>
                    </a:lnTo>
                    <a:lnTo>
                      <a:pt x="553" y="178"/>
                    </a:lnTo>
                    <a:lnTo>
                      <a:pt x="553" y="407"/>
                    </a:lnTo>
                    <a:lnTo>
                      <a:pt x="553" y="416"/>
                    </a:lnTo>
                    <a:lnTo>
                      <a:pt x="474" y="538"/>
                    </a:lnTo>
                    <a:lnTo>
                      <a:pt x="466" y="541"/>
                    </a:lnTo>
                    <a:lnTo>
                      <a:pt x="300" y="541"/>
                    </a:lnTo>
                    <a:lnTo>
                      <a:pt x="313" y="530"/>
                    </a:lnTo>
                    <a:lnTo>
                      <a:pt x="313" y="744"/>
                    </a:lnTo>
                    <a:lnTo>
                      <a:pt x="309" y="755"/>
                    </a:lnTo>
                    <a:lnTo>
                      <a:pt x="300" y="755"/>
                    </a:lnTo>
                    <a:lnTo>
                      <a:pt x="193" y="755"/>
                    </a:lnTo>
                    <a:lnTo>
                      <a:pt x="206" y="744"/>
                    </a:lnTo>
                    <a:lnTo>
                      <a:pt x="206" y="898"/>
                    </a:lnTo>
                    <a:lnTo>
                      <a:pt x="202" y="905"/>
                    </a:lnTo>
                    <a:lnTo>
                      <a:pt x="198" y="909"/>
                    </a:lnTo>
                    <a:lnTo>
                      <a:pt x="16" y="984"/>
                    </a:lnTo>
                    <a:lnTo>
                      <a:pt x="20" y="969"/>
                    </a:lnTo>
                    <a:lnTo>
                      <a:pt x="95" y="1076"/>
                    </a:lnTo>
                    <a:lnTo>
                      <a:pt x="217" y="1273"/>
                    </a:lnTo>
                    <a:lnTo>
                      <a:pt x="213" y="1269"/>
                    </a:lnTo>
                    <a:lnTo>
                      <a:pt x="305" y="1316"/>
                    </a:lnTo>
                    <a:lnTo>
                      <a:pt x="474" y="1439"/>
                    </a:lnTo>
                    <a:lnTo>
                      <a:pt x="459" y="1439"/>
                    </a:lnTo>
                    <a:lnTo>
                      <a:pt x="581" y="1364"/>
                    </a:lnTo>
                    <a:lnTo>
                      <a:pt x="688" y="1316"/>
                    </a:lnTo>
                    <a:lnTo>
                      <a:pt x="858" y="1254"/>
                    </a:lnTo>
                    <a:lnTo>
                      <a:pt x="851" y="1265"/>
                    </a:lnTo>
                    <a:lnTo>
                      <a:pt x="851" y="1175"/>
                    </a:lnTo>
                    <a:lnTo>
                      <a:pt x="851" y="1170"/>
                    </a:lnTo>
                    <a:lnTo>
                      <a:pt x="1016" y="787"/>
                    </a:lnTo>
                    <a:lnTo>
                      <a:pt x="1020" y="783"/>
                    </a:lnTo>
                    <a:lnTo>
                      <a:pt x="1029" y="779"/>
                    </a:lnTo>
                    <a:lnTo>
                      <a:pt x="1151" y="779"/>
                    </a:lnTo>
                    <a:lnTo>
                      <a:pt x="1139" y="787"/>
                    </a:lnTo>
                    <a:lnTo>
                      <a:pt x="1183" y="605"/>
                    </a:lnTo>
                    <a:lnTo>
                      <a:pt x="1186" y="597"/>
                    </a:lnTo>
                    <a:lnTo>
                      <a:pt x="1194" y="597"/>
                    </a:lnTo>
                    <a:lnTo>
                      <a:pt x="1269" y="597"/>
                    </a:lnTo>
                    <a:lnTo>
                      <a:pt x="1261" y="601"/>
                    </a:lnTo>
                    <a:lnTo>
                      <a:pt x="1400" y="463"/>
                    </a:lnTo>
                    <a:lnTo>
                      <a:pt x="1404" y="459"/>
                    </a:lnTo>
                    <a:lnTo>
                      <a:pt x="1601" y="410"/>
                    </a:lnTo>
                    <a:lnTo>
                      <a:pt x="1593" y="419"/>
                    </a:lnTo>
                    <a:lnTo>
                      <a:pt x="1625" y="344"/>
                    </a:lnTo>
                    <a:lnTo>
                      <a:pt x="1629" y="356"/>
                    </a:lnTo>
                    <a:lnTo>
                      <a:pt x="1539" y="281"/>
                    </a:lnTo>
                    <a:lnTo>
                      <a:pt x="1546" y="281"/>
                    </a:lnTo>
                    <a:lnTo>
                      <a:pt x="1423" y="281"/>
                    </a:lnTo>
                    <a:lnTo>
                      <a:pt x="1317" y="296"/>
                    </a:lnTo>
                    <a:lnTo>
                      <a:pt x="1321" y="296"/>
                    </a:lnTo>
                    <a:lnTo>
                      <a:pt x="1202" y="356"/>
                    </a:lnTo>
                    <a:lnTo>
                      <a:pt x="1036" y="510"/>
                    </a:lnTo>
                    <a:lnTo>
                      <a:pt x="1033" y="513"/>
                    </a:lnTo>
                    <a:lnTo>
                      <a:pt x="1024" y="510"/>
                    </a:lnTo>
                    <a:lnTo>
                      <a:pt x="1016" y="506"/>
                    </a:lnTo>
                    <a:lnTo>
                      <a:pt x="1016" y="502"/>
                    </a:lnTo>
                    <a:lnTo>
                      <a:pt x="1016" y="269"/>
                    </a:lnTo>
                    <a:lnTo>
                      <a:pt x="1029" y="281"/>
                    </a:lnTo>
                    <a:lnTo>
                      <a:pt x="664" y="328"/>
                    </a:lnTo>
                    <a:lnTo>
                      <a:pt x="656" y="324"/>
                    </a:lnTo>
                    <a:lnTo>
                      <a:pt x="652" y="320"/>
                    </a:lnTo>
                    <a:lnTo>
                      <a:pt x="605" y="11"/>
                    </a:lnTo>
                    <a:close/>
                    <a:moveTo>
                      <a:pt x="676" y="316"/>
                    </a:moveTo>
                    <a:lnTo>
                      <a:pt x="660" y="305"/>
                    </a:lnTo>
                    <a:lnTo>
                      <a:pt x="1029" y="257"/>
                    </a:lnTo>
                    <a:lnTo>
                      <a:pt x="1036" y="260"/>
                    </a:lnTo>
                    <a:lnTo>
                      <a:pt x="1040" y="269"/>
                    </a:lnTo>
                    <a:lnTo>
                      <a:pt x="1040" y="502"/>
                    </a:lnTo>
                    <a:lnTo>
                      <a:pt x="1020" y="491"/>
                    </a:lnTo>
                    <a:lnTo>
                      <a:pt x="1186" y="341"/>
                    </a:lnTo>
                    <a:lnTo>
                      <a:pt x="1190" y="335"/>
                    </a:lnTo>
                    <a:lnTo>
                      <a:pt x="1312" y="277"/>
                    </a:lnTo>
                    <a:lnTo>
                      <a:pt x="1317" y="273"/>
                    </a:lnTo>
                    <a:lnTo>
                      <a:pt x="1419" y="257"/>
                    </a:lnTo>
                    <a:lnTo>
                      <a:pt x="1423" y="257"/>
                    </a:lnTo>
                    <a:lnTo>
                      <a:pt x="1546" y="257"/>
                    </a:lnTo>
                    <a:lnTo>
                      <a:pt x="1554" y="260"/>
                    </a:lnTo>
                    <a:lnTo>
                      <a:pt x="1646" y="341"/>
                    </a:lnTo>
                    <a:lnTo>
                      <a:pt x="1649" y="344"/>
                    </a:lnTo>
                    <a:lnTo>
                      <a:pt x="1646" y="352"/>
                    </a:lnTo>
                    <a:lnTo>
                      <a:pt x="1618" y="427"/>
                    </a:lnTo>
                    <a:lnTo>
                      <a:pt x="1610" y="435"/>
                    </a:lnTo>
                    <a:lnTo>
                      <a:pt x="1412" y="482"/>
                    </a:lnTo>
                    <a:lnTo>
                      <a:pt x="1415" y="478"/>
                    </a:lnTo>
                    <a:lnTo>
                      <a:pt x="1282" y="617"/>
                    </a:lnTo>
                    <a:lnTo>
                      <a:pt x="1269" y="620"/>
                    </a:lnTo>
                    <a:lnTo>
                      <a:pt x="1194" y="620"/>
                    </a:lnTo>
                    <a:lnTo>
                      <a:pt x="1206" y="609"/>
                    </a:lnTo>
                    <a:lnTo>
                      <a:pt x="1162" y="795"/>
                    </a:lnTo>
                    <a:lnTo>
                      <a:pt x="1158" y="798"/>
                    </a:lnTo>
                    <a:lnTo>
                      <a:pt x="1151" y="802"/>
                    </a:lnTo>
                    <a:lnTo>
                      <a:pt x="1029" y="802"/>
                    </a:lnTo>
                    <a:lnTo>
                      <a:pt x="1040" y="795"/>
                    </a:lnTo>
                    <a:lnTo>
                      <a:pt x="870" y="1179"/>
                    </a:lnTo>
                    <a:lnTo>
                      <a:pt x="874" y="1175"/>
                    </a:lnTo>
                    <a:lnTo>
                      <a:pt x="874" y="1265"/>
                    </a:lnTo>
                    <a:lnTo>
                      <a:pt x="870" y="1273"/>
                    </a:lnTo>
                    <a:lnTo>
                      <a:pt x="866" y="1277"/>
                    </a:lnTo>
                    <a:lnTo>
                      <a:pt x="699" y="1336"/>
                    </a:lnTo>
                    <a:lnTo>
                      <a:pt x="592" y="1383"/>
                    </a:lnTo>
                    <a:lnTo>
                      <a:pt x="470" y="1459"/>
                    </a:lnTo>
                    <a:lnTo>
                      <a:pt x="466" y="1464"/>
                    </a:lnTo>
                    <a:lnTo>
                      <a:pt x="459" y="1459"/>
                    </a:lnTo>
                    <a:lnTo>
                      <a:pt x="292" y="1336"/>
                    </a:lnTo>
                    <a:lnTo>
                      <a:pt x="202" y="1293"/>
                    </a:lnTo>
                    <a:lnTo>
                      <a:pt x="198" y="1289"/>
                    </a:lnTo>
                    <a:lnTo>
                      <a:pt x="75" y="1087"/>
                    </a:lnTo>
                    <a:lnTo>
                      <a:pt x="0" y="980"/>
                    </a:lnTo>
                    <a:lnTo>
                      <a:pt x="0" y="973"/>
                    </a:lnTo>
                    <a:lnTo>
                      <a:pt x="3" y="965"/>
                    </a:lnTo>
                    <a:lnTo>
                      <a:pt x="189" y="886"/>
                    </a:lnTo>
                    <a:lnTo>
                      <a:pt x="182" y="898"/>
                    </a:lnTo>
                    <a:lnTo>
                      <a:pt x="182" y="744"/>
                    </a:lnTo>
                    <a:lnTo>
                      <a:pt x="185" y="735"/>
                    </a:lnTo>
                    <a:lnTo>
                      <a:pt x="193" y="731"/>
                    </a:lnTo>
                    <a:lnTo>
                      <a:pt x="300" y="731"/>
                    </a:lnTo>
                    <a:lnTo>
                      <a:pt x="288" y="744"/>
                    </a:lnTo>
                    <a:lnTo>
                      <a:pt x="288" y="530"/>
                    </a:lnTo>
                    <a:lnTo>
                      <a:pt x="288" y="522"/>
                    </a:lnTo>
                    <a:lnTo>
                      <a:pt x="300" y="517"/>
                    </a:lnTo>
                    <a:lnTo>
                      <a:pt x="466" y="517"/>
                    </a:lnTo>
                    <a:lnTo>
                      <a:pt x="455" y="526"/>
                    </a:lnTo>
                    <a:lnTo>
                      <a:pt x="534" y="403"/>
                    </a:lnTo>
                    <a:lnTo>
                      <a:pt x="530" y="407"/>
                    </a:lnTo>
                    <a:lnTo>
                      <a:pt x="530" y="178"/>
                    </a:lnTo>
                    <a:lnTo>
                      <a:pt x="530" y="174"/>
                    </a:lnTo>
                    <a:lnTo>
                      <a:pt x="609" y="3"/>
                    </a:lnTo>
                    <a:lnTo>
                      <a:pt x="613" y="0"/>
                    </a:lnTo>
                    <a:lnTo>
                      <a:pt x="620" y="0"/>
                    </a:lnTo>
                    <a:lnTo>
                      <a:pt x="624" y="3"/>
                    </a:lnTo>
                    <a:lnTo>
                      <a:pt x="628" y="7"/>
                    </a:lnTo>
                    <a:lnTo>
                      <a:pt x="676" y="3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0" name="Freeform 316"/>
              <p:cNvSpPr>
                <a:spLocks/>
              </p:cNvSpPr>
              <p:nvPr/>
            </p:nvSpPr>
            <p:spPr bwMode="auto">
              <a:xfrm>
                <a:off x="3790" y="1801"/>
                <a:ext cx="403" cy="357"/>
              </a:xfrm>
              <a:custGeom>
                <a:avLst/>
                <a:gdLst>
                  <a:gd name="T0" fmla="*/ 612 w 1613"/>
                  <a:gd name="T1" fmla="*/ 5 h 1428"/>
                  <a:gd name="T2" fmla="*/ 537 w 1613"/>
                  <a:gd name="T3" fmla="*/ 167 h 1428"/>
                  <a:gd name="T4" fmla="*/ 537 w 1613"/>
                  <a:gd name="T5" fmla="*/ 405 h 1428"/>
                  <a:gd name="T6" fmla="*/ 450 w 1613"/>
                  <a:gd name="T7" fmla="*/ 530 h 1428"/>
                  <a:gd name="T8" fmla="*/ 297 w 1613"/>
                  <a:gd name="T9" fmla="*/ 519 h 1428"/>
                  <a:gd name="T10" fmla="*/ 293 w 1613"/>
                  <a:gd name="T11" fmla="*/ 744 h 1428"/>
                  <a:gd name="T12" fmla="*/ 177 w 1613"/>
                  <a:gd name="T13" fmla="*/ 744 h 1428"/>
                  <a:gd name="T14" fmla="*/ 190 w 1613"/>
                  <a:gd name="T15" fmla="*/ 887 h 1428"/>
                  <a:gd name="T16" fmla="*/ 182 w 1613"/>
                  <a:gd name="T17" fmla="*/ 898 h 1428"/>
                  <a:gd name="T18" fmla="*/ 4 w 1613"/>
                  <a:gd name="T19" fmla="*/ 958 h 1428"/>
                  <a:gd name="T20" fmla="*/ 201 w 1613"/>
                  <a:gd name="T21" fmla="*/ 1262 h 1428"/>
                  <a:gd name="T22" fmla="*/ 289 w 1613"/>
                  <a:gd name="T23" fmla="*/ 1305 h 1428"/>
                  <a:gd name="T24" fmla="*/ 458 w 1613"/>
                  <a:gd name="T25" fmla="*/ 1428 h 1428"/>
                  <a:gd name="T26" fmla="*/ 565 w 1613"/>
                  <a:gd name="T27" fmla="*/ 1353 h 1428"/>
                  <a:gd name="T28" fmla="*/ 672 w 1613"/>
                  <a:gd name="T29" fmla="*/ 1305 h 1428"/>
                  <a:gd name="T30" fmla="*/ 835 w 1613"/>
                  <a:gd name="T31" fmla="*/ 1254 h 1428"/>
                  <a:gd name="T32" fmla="*/ 835 w 1613"/>
                  <a:gd name="T33" fmla="*/ 1159 h 1428"/>
                  <a:gd name="T34" fmla="*/ 1004 w 1613"/>
                  <a:gd name="T35" fmla="*/ 772 h 1428"/>
                  <a:gd name="T36" fmla="*/ 1135 w 1613"/>
                  <a:gd name="T37" fmla="*/ 768 h 1428"/>
                  <a:gd name="T38" fmla="*/ 1167 w 1613"/>
                  <a:gd name="T39" fmla="*/ 594 h 1428"/>
                  <a:gd name="T40" fmla="*/ 1178 w 1613"/>
                  <a:gd name="T41" fmla="*/ 586 h 1428"/>
                  <a:gd name="T42" fmla="*/ 1245 w 1613"/>
                  <a:gd name="T43" fmla="*/ 590 h 1428"/>
                  <a:gd name="T44" fmla="*/ 1388 w 1613"/>
                  <a:gd name="T45" fmla="*/ 448 h 1428"/>
                  <a:gd name="T46" fmla="*/ 1577 w 1613"/>
                  <a:gd name="T47" fmla="*/ 408 h 1428"/>
                  <a:gd name="T48" fmla="*/ 1613 w 1613"/>
                  <a:gd name="T49" fmla="*/ 345 h 1428"/>
                  <a:gd name="T50" fmla="*/ 1530 w 1613"/>
                  <a:gd name="T51" fmla="*/ 270 h 1428"/>
                  <a:gd name="T52" fmla="*/ 1407 w 1613"/>
                  <a:gd name="T53" fmla="*/ 270 h 1428"/>
                  <a:gd name="T54" fmla="*/ 1305 w 1613"/>
                  <a:gd name="T55" fmla="*/ 285 h 1428"/>
                  <a:gd name="T56" fmla="*/ 1186 w 1613"/>
                  <a:gd name="T57" fmla="*/ 345 h 1428"/>
                  <a:gd name="T58" fmla="*/ 1017 w 1613"/>
                  <a:gd name="T59" fmla="*/ 502 h 1428"/>
                  <a:gd name="T60" fmla="*/ 1000 w 1613"/>
                  <a:gd name="T61" fmla="*/ 495 h 1428"/>
                  <a:gd name="T62" fmla="*/ 1000 w 1613"/>
                  <a:gd name="T63" fmla="*/ 258 h 1428"/>
                  <a:gd name="T64" fmla="*/ 648 w 1613"/>
                  <a:gd name="T65" fmla="*/ 317 h 1428"/>
                  <a:gd name="T66" fmla="*/ 636 w 1613"/>
                  <a:gd name="T67" fmla="*/ 309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13" h="1428">
                    <a:moveTo>
                      <a:pt x="589" y="0"/>
                    </a:moveTo>
                    <a:lnTo>
                      <a:pt x="612" y="5"/>
                    </a:lnTo>
                    <a:lnTo>
                      <a:pt x="537" y="171"/>
                    </a:lnTo>
                    <a:lnTo>
                      <a:pt x="537" y="167"/>
                    </a:lnTo>
                    <a:lnTo>
                      <a:pt x="537" y="396"/>
                    </a:lnTo>
                    <a:lnTo>
                      <a:pt x="537" y="405"/>
                    </a:lnTo>
                    <a:lnTo>
                      <a:pt x="458" y="527"/>
                    </a:lnTo>
                    <a:lnTo>
                      <a:pt x="450" y="530"/>
                    </a:lnTo>
                    <a:lnTo>
                      <a:pt x="284" y="530"/>
                    </a:lnTo>
                    <a:lnTo>
                      <a:pt x="297" y="519"/>
                    </a:lnTo>
                    <a:lnTo>
                      <a:pt x="297" y="733"/>
                    </a:lnTo>
                    <a:lnTo>
                      <a:pt x="293" y="744"/>
                    </a:lnTo>
                    <a:lnTo>
                      <a:pt x="284" y="744"/>
                    </a:lnTo>
                    <a:lnTo>
                      <a:pt x="177" y="744"/>
                    </a:lnTo>
                    <a:lnTo>
                      <a:pt x="190" y="733"/>
                    </a:lnTo>
                    <a:lnTo>
                      <a:pt x="190" y="887"/>
                    </a:lnTo>
                    <a:lnTo>
                      <a:pt x="186" y="894"/>
                    </a:lnTo>
                    <a:lnTo>
                      <a:pt x="182" y="898"/>
                    </a:lnTo>
                    <a:lnTo>
                      <a:pt x="0" y="973"/>
                    </a:lnTo>
                    <a:lnTo>
                      <a:pt x="4" y="958"/>
                    </a:lnTo>
                    <a:lnTo>
                      <a:pt x="79" y="1065"/>
                    </a:lnTo>
                    <a:lnTo>
                      <a:pt x="201" y="1262"/>
                    </a:lnTo>
                    <a:lnTo>
                      <a:pt x="197" y="1258"/>
                    </a:lnTo>
                    <a:lnTo>
                      <a:pt x="289" y="1305"/>
                    </a:lnTo>
                    <a:lnTo>
                      <a:pt x="289" y="1305"/>
                    </a:lnTo>
                    <a:lnTo>
                      <a:pt x="458" y="1428"/>
                    </a:lnTo>
                    <a:lnTo>
                      <a:pt x="443" y="1428"/>
                    </a:lnTo>
                    <a:lnTo>
                      <a:pt x="565" y="1353"/>
                    </a:lnTo>
                    <a:lnTo>
                      <a:pt x="565" y="1353"/>
                    </a:lnTo>
                    <a:lnTo>
                      <a:pt x="672" y="1305"/>
                    </a:lnTo>
                    <a:lnTo>
                      <a:pt x="842" y="1243"/>
                    </a:lnTo>
                    <a:lnTo>
                      <a:pt x="835" y="1254"/>
                    </a:lnTo>
                    <a:lnTo>
                      <a:pt x="835" y="1164"/>
                    </a:lnTo>
                    <a:lnTo>
                      <a:pt x="835" y="1159"/>
                    </a:lnTo>
                    <a:lnTo>
                      <a:pt x="1000" y="776"/>
                    </a:lnTo>
                    <a:lnTo>
                      <a:pt x="1004" y="772"/>
                    </a:lnTo>
                    <a:lnTo>
                      <a:pt x="1013" y="768"/>
                    </a:lnTo>
                    <a:lnTo>
                      <a:pt x="1135" y="768"/>
                    </a:lnTo>
                    <a:lnTo>
                      <a:pt x="1123" y="776"/>
                    </a:lnTo>
                    <a:lnTo>
                      <a:pt x="1167" y="594"/>
                    </a:lnTo>
                    <a:lnTo>
                      <a:pt x="1170" y="586"/>
                    </a:lnTo>
                    <a:lnTo>
                      <a:pt x="1178" y="586"/>
                    </a:lnTo>
                    <a:lnTo>
                      <a:pt x="1253" y="586"/>
                    </a:lnTo>
                    <a:lnTo>
                      <a:pt x="1245" y="590"/>
                    </a:lnTo>
                    <a:lnTo>
                      <a:pt x="1384" y="452"/>
                    </a:lnTo>
                    <a:lnTo>
                      <a:pt x="1388" y="448"/>
                    </a:lnTo>
                    <a:lnTo>
                      <a:pt x="1585" y="399"/>
                    </a:lnTo>
                    <a:lnTo>
                      <a:pt x="1577" y="408"/>
                    </a:lnTo>
                    <a:lnTo>
                      <a:pt x="1609" y="333"/>
                    </a:lnTo>
                    <a:lnTo>
                      <a:pt x="1613" y="345"/>
                    </a:lnTo>
                    <a:lnTo>
                      <a:pt x="1523" y="270"/>
                    </a:lnTo>
                    <a:lnTo>
                      <a:pt x="1530" y="270"/>
                    </a:lnTo>
                    <a:lnTo>
                      <a:pt x="1407" y="270"/>
                    </a:lnTo>
                    <a:lnTo>
                      <a:pt x="1407" y="270"/>
                    </a:lnTo>
                    <a:lnTo>
                      <a:pt x="1301" y="285"/>
                    </a:lnTo>
                    <a:lnTo>
                      <a:pt x="1305" y="285"/>
                    </a:lnTo>
                    <a:lnTo>
                      <a:pt x="1186" y="345"/>
                    </a:lnTo>
                    <a:lnTo>
                      <a:pt x="1186" y="345"/>
                    </a:lnTo>
                    <a:lnTo>
                      <a:pt x="1020" y="499"/>
                    </a:lnTo>
                    <a:lnTo>
                      <a:pt x="1017" y="502"/>
                    </a:lnTo>
                    <a:lnTo>
                      <a:pt x="1008" y="499"/>
                    </a:lnTo>
                    <a:lnTo>
                      <a:pt x="1000" y="495"/>
                    </a:lnTo>
                    <a:lnTo>
                      <a:pt x="1000" y="491"/>
                    </a:lnTo>
                    <a:lnTo>
                      <a:pt x="1000" y="258"/>
                    </a:lnTo>
                    <a:lnTo>
                      <a:pt x="1013" y="270"/>
                    </a:lnTo>
                    <a:lnTo>
                      <a:pt x="648" y="317"/>
                    </a:lnTo>
                    <a:lnTo>
                      <a:pt x="640" y="313"/>
                    </a:lnTo>
                    <a:lnTo>
                      <a:pt x="636" y="309"/>
                    </a:lnTo>
                    <a:lnTo>
                      <a:pt x="589"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1" name="Freeform 317"/>
              <p:cNvSpPr>
                <a:spLocks/>
              </p:cNvSpPr>
              <p:nvPr/>
            </p:nvSpPr>
            <p:spPr bwMode="auto">
              <a:xfrm>
                <a:off x="3786" y="1798"/>
                <a:ext cx="412" cy="366"/>
              </a:xfrm>
              <a:custGeom>
                <a:avLst/>
                <a:gdLst>
                  <a:gd name="T0" fmla="*/ 660 w 1649"/>
                  <a:gd name="T1" fmla="*/ 305 h 1464"/>
                  <a:gd name="T2" fmla="*/ 1036 w 1649"/>
                  <a:gd name="T3" fmla="*/ 260 h 1464"/>
                  <a:gd name="T4" fmla="*/ 1040 w 1649"/>
                  <a:gd name="T5" fmla="*/ 502 h 1464"/>
                  <a:gd name="T6" fmla="*/ 1186 w 1649"/>
                  <a:gd name="T7" fmla="*/ 341 h 1464"/>
                  <a:gd name="T8" fmla="*/ 1312 w 1649"/>
                  <a:gd name="T9" fmla="*/ 277 h 1464"/>
                  <a:gd name="T10" fmla="*/ 1419 w 1649"/>
                  <a:gd name="T11" fmla="*/ 257 h 1464"/>
                  <a:gd name="T12" fmla="*/ 1546 w 1649"/>
                  <a:gd name="T13" fmla="*/ 257 h 1464"/>
                  <a:gd name="T14" fmla="*/ 1646 w 1649"/>
                  <a:gd name="T15" fmla="*/ 341 h 1464"/>
                  <a:gd name="T16" fmla="*/ 1646 w 1649"/>
                  <a:gd name="T17" fmla="*/ 352 h 1464"/>
                  <a:gd name="T18" fmla="*/ 1610 w 1649"/>
                  <a:gd name="T19" fmla="*/ 435 h 1464"/>
                  <a:gd name="T20" fmla="*/ 1415 w 1649"/>
                  <a:gd name="T21" fmla="*/ 478 h 1464"/>
                  <a:gd name="T22" fmla="*/ 1269 w 1649"/>
                  <a:gd name="T23" fmla="*/ 620 h 1464"/>
                  <a:gd name="T24" fmla="*/ 1206 w 1649"/>
                  <a:gd name="T25" fmla="*/ 609 h 1464"/>
                  <a:gd name="T26" fmla="*/ 1158 w 1649"/>
                  <a:gd name="T27" fmla="*/ 798 h 1464"/>
                  <a:gd name="T28" fmla="*/ 1029 w 1649"/>
                  <a:gd name="T29" fmla="*/ 802 h 1464"/>
                  <a:gd name="T30" fmla="*/ 870 w 1649"/>
                  <a:gd name="T31" fmla="*/ 1179 h 1464"/>
                  <a:gd name="T32" fmla="*/ 874 w 1649"/>
                  <a:gd name="T33" fmla="*/ 1265 h 1464"/>
                  <a:gd name="T34" fmla="*/ 866 w 1649"/>
                  <a:gd name="T35" fmla="*/ 1277 h 1464"/>
                  <a:gd name="T36" fmla="*/ 592 w 1649"/>
                  <a:gd name="T37" fmla="*/ 1383 h 1464"/>
                  <a:gd name="T38" fmla="*/ 470 w 1649"/>
                  <a:gd name="T39" fmla="*/ 1459 h 1464"/>
                  <a:gd name="T40" fmla="*/ 459 w 1649"/>
                  <a:gd name="T41" fmla="*/ 1459 h 1464"/>
                  <a:gd name="T42" fmla="*/ 292 w 1649"/>
                  <a:gd name="T43" fmla="*/ 1336 h 1464"/>
                  <a:gd name="T44" fmla="*/ 198 w 1649"/>
                  <a:gd name="T45" fmla="*/ 1289 h 1464"/>
                  <a:gd name="T46" fmla="*/ 0 w 1649"/>
                  <a:gd name="T47" fmla="*/ 980 h 1464"/>
                  <a:gd name="T48" fmla="*/ 3 w 1649"/>
                  <a:gd name="T49" fmla="*/ 965 h 1464"/>
                  <a:gd name="T50" fmla="*/ 182 w 1649"/>
                  <a:gd name="T51" fmla="*/ 898 h 1464"/>
                  <a:gd name="T52" fmla="*/ 185 w 1649"/>
                  <a:gd name="T53" fmla="*/ 735 h 1464"/>
                  <a:gd name="T54" fmla="*/ 300 w 1649"/>
                  <a:gd name="T55" fmla="*/ 731 h 1464"/>
                  <a:gd name="T56" fmla="*/ 288 w 1649"/>
                  <a:gd name="T57" fmla="*/ 530 h 1464"/>
                  <a:gd name="T58" fmla="*/ 300 w 1649"/>
                  <a:gd name="T59" fmla="*/ 517 h 1464"/>
                  <a:gd name="T60" fmla="*/ 455 w 1649"/>
                  <a:gd name="T61" fmla="*/ 526 h 1464"/>
                  <a:gd name="T62" fmla="*/ 530 w 1649"/>
                  <a:gd name="T63" fmla="*/ 407 h 1464"/>
                  <a:gd name="T64" fmla="*/ 530 w 1649"/>
                  <a:gd name="T65" fmla="*/ 174 h 1464"/>
                  <a:gd name="T66" fmla="*/ 613 w 1649"/>
                  <a:gd name="T67" fmla="*/ 0 h 1464"/>
                  <a:gd name="T68" fmla="*/ 624 w 1649"/>
                  <a:gd name="T69" fmla="*/ 3 h 1464"/>
                  <a:gd name="T70" fmla="*/ 676 w 1649"/>
                  <a:gd name="T71" fmla="*/ 316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9" h="1464">
                    <a:moveTo>
                      <a:pt x="676" y="316"/>
                    </a:moveTo>
                    <a:lnTo>
                      <a:pt x="660" y="305"/>
                    </a:lnTo>
                    <a:lnTo>
                      <a:pt x="1029" y="257"/>
                    </a:lnTo>
                    <a:lnTo>
                      <a:pt x="1036" y="260"/>
                    </a:lnTo>
                    <a:lnTo>
                      <a:pt x="1040" y="269"/>
                    </a:lnTo>
                    <a:lnTo>
                      <a:pt x="1040" y="502"/>
                    </a:lnTo>
                    <a:lnTo>
                      <a:pt x="1020" y="491"/>
                    </a:lnTo>
                    <a:lnTo>
                      <a:pt x="1186" y="341"/>
                    </a:lnTo>
                    <a:lnTo>
                      <a:pt x="1190" y="335"/>
                    </a:lnTo>
                    <a:lnTo>
                      <a:pt x="1312" y="277"/>
                    </a:lnTo>
                    <a:lnTo>
                      <a:pt x="1317" y="273"/>
                    </a:lnTo>
                    <a:lnTo>
                      <a:pt x="1419" y="257"/>
                    </a:lnTo>
                    <a:lnTo>
                      <a:pt x="1423" y="257"/>
                    </a:lnTo>
                    <a:lnTo>
                      <a:pt x="1546" y="257"/>
                    </a:lnTo>
                    <a:lnTo>
                      <a:pt x="1554" y="260"/>
                    </a:lnTo>
                    <a:lnTo>
                      <a:pt x="1646" y="341"/>
                    </a:lnTo>
                    <a:lnTo>
                      <a:pt x="1649" y="344"/>
                    </a:lnTo>
                    <a:lnTo>
                      <a:pt x="1646" y="352"/>
                    </a:lnTo>
                    <a:lnTo>
                      <a:pt x="1618" y="427"/>
                    </a:lnTo>
                    <a:lnTo>
                      <a:pt x="1610" y="435"/>
                    </a:lnTo>
                    <a:lnTo>
                      <a:pt x="1412" y="482"/>
                    </a:lnTo>
                    <a:lnTo>
                      <a:pt x="1415" y="478"/>
                    </a:lnTo>
                    <a:lnTo>
                      <a:pt x="1282" y="617"/>
                    </a:lnTo>
                    <a:lnTo>
                      <a:pt x="1269" y="620"/>
                    </a:lnTo>
                    <a:lnTo>
                      <a:pt x="1194" y="620"/>
                    </a:lnTo>
                    <a:lnTo>
                      <a:pt x="1206" y="609"/>
                    </a:lnTo>
                    <a:lnTo>
                      <a:pt x="1162" y="795"/>
                    </a:lnTo>
                    <a:lnTo>
                      <a:pt x="1158" y="798"/>
                    </a:lnTo>
                    <a:lnTo>
                      <a:pt x="1151" y="802"/>
                    </a:lnTo>
                    <a:lnTo>
                      <a:pt x="1029" y="802"/>
                    </a:lnTo>
                    <a:lnTo>
                      <a:pt x="1040" y="795"/>
                    </a:lnTo>
                    <a:lnTo>
                      <a:pt x="870" y="1179"/>
                    </a:lnTo>
                    <a:lnTo>
                      <a:pt x="874" y="1175"/>
                    </a:lnTo>
                    <a:lnTo>
                      <a:pt x="874" y="1265"/>
                    </a:lnTo>
                    <a:lnTo>
                      <a:pt x="870" y="1273"/>
                    </a:lnTo>
                    <a:lnTo>
                      <a:pt x="866" y="1277"/>
                    </a:lnTo>
                    <a:lnTo>
                      <a:pt x="699" y="1336"/>
                    </a:lnTo>
                    <a:lnTo>
                      <a:pt x="592" y="1383"/>
                    </a:lnTo>
                    <a:lnTo>
                      <a:pt x="592" y="1383"/>
                    </a:lnTo>
                    <a:lnTo>
                      <a:pt x="470" y="1459"/>
                    </a:lnTo>
                    <a:lnTo>
                      <a:pt x="466" y="1464"/>
                    </a:lnTo>
                    <a:lnTo>
                      <a:pt x="459" y="1459"/>
                    </a:lnTo>
                    <a:lnTo>
                      <a:pt x="292" y="1336"/>
                    </a:lnTo>
                    <a:lnTo>
                      <a:pt x="292" y="1336"/>
                    </a:lnTo>
                    <a:lnTo>
                      <a:pt x="202" y="1293"/>
                    </a:lnTo>
                    <a:lnTo>
                      <a:pt x="198" y="1289"/>
                    </a:lnTo>
                    <a:lnTo>
                      <a:pt x="75" y="1087"/>
                    </a:lnTo>
                    <a:lnTo>
                      <a:pt x="0" y="980"/>
                    </a:lnTo>
                    <a:lnTo>
                      <a:pt x="0" y="973"/>
                    </a:lnTo>
                    <a:lnTo>
                      <a:pt x="3" y="965"/>
                    </a:lnTo>
                    <a:lnTo>
                      <a:pt x="189" y="886"/>
                    </a:lnTo>
                    <a:lnTo>
                      <a:pt x="182" y="898"/>
                    </a:lnTo>
                    <a:lnTo>
                      <a:pt x="182" y="744"/>
                    </a:lnTo>
                    <a:lnTo>
                      <a:pt x="185" y="735"/>
                    </a:lnTo>
                    <a:lnTo>
                      <a:pt x="193" y="731"/>
                    </a:lnTo>
                    <a:lnTo>
                      <a:pt x="300" y="731"/>
                    </a:lnTo>
                    <a:lnTo>
                      <a:pt x="288" y="744"/>
                    </a:lnTo>
                    <a:lnTo>
                      <a:pt x="288" y="530"/>
                    </a:lnTo>
                    <a:lnTo>
                      <a:pt x="288" y="522"/>
                    </a:lnTo>
                    <a:lnTo>
                      <a:pt x="300" y="517"/>
                    </a:lnTo>
                    <a:lnTo>
                      <a:pt x="466" y="517"/>
                    </a:lnTo>
                    <a:lnTo>
                      <a:pt x="455" y="526"/>
                    </a:lnTo>
                    <a:lnTo>
                      <a:pt x="534" y="403"/>
                    </a:lnTo>
                    <a:lnTo>
                      <a:pt x="530" y="407"/>
                    </a:lnTo>
                    <a:lnTo>
                      <a:pt x="530" y="178"/>
                    </a:lnTo>
                    <a:lnTo>
                      <a:pt x="530" y="174"/>
                    </a:lnTo>
                    <a:lnTo>
                      <a:pt x="609" y="3"/>
                    </a:lnTo>
                    <a:lnTo>
                      <a:pt x="613" y="0"/>
                    </a:lnTo>
                    <a:lnTo>
                      <a:pt x="620" y="0"/>
                    </a:lnTo>
                    <a:lnTo>
                      <a:pt x="624" y="3"/>
                    </a:lnTo>
                    <a:lnTo>
                      <a:pt x="628" y="7"/>
                    </a:lnTo>
                    <a:lnTo>
                      <a:pt x="676" y="31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2" name="Freeform 318"/>
              <p:cNvSpPr>
                <a:spLocks/>
              </p:cNvSpPr>
              <p:nvPr/>
            </p:nvSpPr>
            <p:spPr bwMode="auto">
              <a:xfrm>
                <a:off x="3731" y="1885"/>
                <a:ext cx="670" cy="359"/>
              </a:xfrm>
              <a:custGeom>
                <a:avLst/>
                <a:gdLst>
                  <a:gd name="T0" fmla="*/ 1855 w 2678"/>
                  <a:gd name="T1" fmla="*/ 0 h 1439"/>
                  <a:gd name="T2" fmla="*/ 1823 w 2678"/>
                  <a:gd name="T3" fmla="*/ 75 h 1439"/>
                  <a:gd name="T4" fmla="*/ 1626 w 2678"/>
                  <a:gd name="T5" fmla="*/ 122 h 1439"/>
                  <a:gd name="T6" fmla="*/ 1491 w 2678"/>
                  <a:gd name="T7" fmla="*/ 261 h 1439"/>
                  <a:gd name="T8" fmla="*/ 1412 w 2678"/>
                  <a:gd name="T9" fmla="*/ 261 h 1439"/>
                  <a:gd name="T10" fmla="*/ 1369 w 2678"/>
                  <a:gd name="T11" fmla="*/ 443 h 1439"/>
                  <a:gd name="T12" fmla="*/ 1247 w 2678"/>
                  <a:gd name="T13" fmla="*/ 443 h 1439"/>
                  <a:gd name="T14" fmla="*/ 1080 w 2678"/>
                  <a:gd name="T15" fmla="*/ 827 h 1439"/>
                  <a:gd name="T16" fmla="*/ 1080 w 2678"/>
                  <a:gd name="T17" fmla="*/ 917 h 1439"/>
                  <a:gd name="T18" fmla="*/ 913 w 2678"/>
                  <a:gd name="T19" fmla="*/ 981 h 1439"/>
                  <a:gd name="T20" fmla="*/ 807 w 2678"/>
                  <a:gd name="T21" fmla="*/ 1024 h 1439"/>
                  <a:gd name="T22" fmla="*/ 684 w 2678"/>
                  <a:gd name="T23" fmla="*/ 1103 h 1439"/>
                  <a:gd name="T24" fmla="*/ 518 w 2678"/>
                  <a:gd name="T25" fmla="*/ 981 h 1439"/>
                  <a:gd name="T26" fmla="*/ 274 w 2678"/>
                  <a:gd name="T27" fmla="*/ 1178 h 1439"/>
                  <a:gd name="T28" fmla="*/ 274 w 2678"/>
                  <a:gd name="T29" fmla="*/ 1226 h 1439"/>
                  <a:gd name="T30" fmla="*/ 135 w 2678"/>
                  <a:gd name="T31" fmla="*/ 1348 h 1439"/>
                  <a:gd name="T32" fmla="*/ 0 w 2678"/>
                  <a:gd name="T33" fmla="*/ 1439 h 1439"/>
                  <a:gd name="T34" fmla="*/ 716 w 2678"/>
                  <a:gd name="T35" fmla="*/ 1348 h 1439"/>
                  <a:gd name="T36" fmla="*/ 2678 w 2678"/>
                  <a:gd name="T37" fmla="*/ 1071 h 1439"/>
                  <a:gd name="T38" fmla="*/ 2631 w 2678"/>
                  <a:gd name="T39" fmla="*/ 934 h 1439"/>
                  <a:gd name="T40" fmla="*/ 2432 w 2678"/>
                  <a:gd name="T41" fmla="*/ 934 h 1439"/>
                  <a:gd name="T42" fmla="*/ 2282 w 2678"/>
                  <a:gd name="T43" fmla="*/ 810 h 1439"/>
                  <a:gd name="T44" fmla="*/ 2481 w 2678"/>
                  <a:gd name="T45" fmla="*/ 810 h 1439"/>
                  <a:gd name="T46" fmla="*/ 2310 w 2678"/>
                  <a:gd name="T47" fmla="*/ 688 h 1439"/>
                  <a:gd name="T48" fmla="*/ 2481 w 2678"/>
                  <a:gd name="T49" fmla="*/ 688 h 1439"/>
                  <a:gd name="T50" fmla="*/ 2219 w 2678"/>
                  <a:gd name="T51" fmla="*/ 458 h 1439"/>
                  <a:gd name="T52" fmla="*/ 2432 w 2678"/>
                  <a:gd name="T53" fmla="*/ 565 h 1439"/>
                  <a:gd name="T54" fmla="*/ 2357 w 2678"/>
                  <a:gd name="T55" fmla="*/ 443 h 1439"/>
                  <a:gd name="T56" fmla="*/ 2160 w 2678"/>
                  <a:gd name="T57" fmla="*/ 368 h 1439"/>
                  <a:gd name="T58" fmla="*/ 2053 w 2678"/>
                  <a:gd name="T59" fmla="*/ 351 h 1439"/>
                  <a:gd name="T60" fmla="*/ 2100 w 2678"/>
                  <a:gd name="T61" fmla="*/ 244 h 1439"/>
                  <a:gd name="T62" fmla="*/ 2100 w 2678"/>
                  <a:gd name="T63" fmla="*/ 150 h 1439"/>
                  <a:gd name="T64" fmla="*/ 1946 w 2678"/>
                  <a:gd name="T65" fmla="*/ 59 h 1439"/>
                  <a:gd name="T66" fmla="*/ 1855 w 2678"/>
                  <a:gd name="T67" fmla="*/ 0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8" h="1439">
                    <a:moveTo>
                      <a:pt x="1855" y="0"/>
                    </a:moveTo>
                    <a:lnTo>
                      <a:pt x="1823" y="75"/>
                    </a:lnTo>
                    <a:lnTo>
                      <a:pt x="1626" y="122"/>
                    </a:lnTo>
                    <a:lnTo>
                      <a:pt x="1491" y="261"/>
                    </a:lnTo>
                    <a:lnTo>
                      <a:pt x="1412" y="261"/>
                    </a:lnTo>
                    <a:lnTo>
                      <a:pt x="1369" y="443"/>
                    </a:lnTo>
                    <a:lnTo>
                      <a:pt x="1247" y="443"/>
                    </a:lnTo>
                    <a:lnTo>
                      <a:pt x="1080" y="827"/>
                    </a:lnTo>
                    <a:lnTo>
                      <a:pt x="1080" y="917"/>
                    </a:lnTo>
                    <a:lnTo>
                      <a:pt x="913" y="981"/>
                    </a:lnTo>
                    <a:lnTo>
                      <a:pt x="807" y="1024"/>
                    </a:lnTo>
                    <a:lnTo>
                      <a:pt x="684" y="1103"/>
                    </a:lnTo>
                    <a:lnTo>
                      <a:pt x="518" y="981"/>
                    </a:lnTo>
                    <a:lnTo>
                      <a:pt x="274" y="1178"/>
                    </a:lnTo>
                    <a:lnTo>
                      <a:pt x="274" y="1226"/>
                    </a:lnTo>
                    <a:lnTo>
                      <a:pt x="135" y="1348"/>
                    </a:lnTo>
                    <a:lnTo>
                      <a:pt x="0" y="1439"/>
                    </a:lnTo>
                    <a:lnTo>
                      <a:pt x="716" y="1348"/>
                    </a:lnTo>
                    <a:lnTo>
                      <a:pt x="2678" y="1071"/>
                    </a:lnTo>
                    <a:lnTo>
                      <a:pt x="2631" y="934"/>
                    </a:lnTo>
                    <a:lnTo>
                      <a:pt x="2432" y="934"/>
                    </a:lnTo>
                    <a:lnTo>
                      <a:pt x="2282" y="810"/>
                    </a:lnTo>
                    <a:lnTo>
                      <a:pt x="2481" y="810"/>
                    </a:lnTo>
                    <a:lnTo>
                      <a:pt x="2310" y="688"/>
                    </a:lnTo>
                    <a:lnTo>
                      <a:pt x="2481" y="688"/>
                    </a:lnTo>
                    <a:lnTo>
                      <a:pt x="2219" y="458"/>
                    </a:lnTo>
                    <a:lnTo>
                      <a:pt x="2432" y="565"/>
                    </a:lnTo>
                    <a:lnTo>
                      <a:pt x="2357" y="443"/>
                    </a:lnTo>
                    <a:lnTo>
                      <a:pt x="2160" y="368"/>
                    </a:lnTo>
                    <a:lnTo>
                      <a:pt x="2053" y="351"/>
                    </a:lnTo>
                    <a:lnTo>
                      <a:pt x="2100" y="244"/>
                    </a:lnTo>
                    <a:lnTo>
                      <a:pt x="2100" y="150"/>
                    </a:lnTo>
                    <a:lnTo>
                      <a:pt x="1946" y="59"/>
                    </a:lnTo>
                    <a:lnTo>
                      <a:pt x="1855"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3" name="Freeform 319"/>
              <p:cNvSpPr>
                <a:spLocks noEditPoints="1"/>
              </p:cNvSpPr>
              <p:nvPr/>
            </p:nvSpPr>
            <p:spPr bwMode="auto">
              <a:xfrm>
                <a:off x="3728" y="1882"/>
                <a:ext cx="676" cy="366"/>
              </a:xfrm>
              <a:custGeom>
                <a:avLst/>
                <a:gdLst>
                  <a:gd name="T0" fmla="*/ 1847 w 2700"/>
                  <a:gd name="T1" fmla="*/ 92 h 1464"/>
                  <a:gd name="T2" fmla="*/ 1641 w 2700"/>
                  <a:gd name="T3" fmla="*/ 147 h 1464"/>
                  <a:gd name="T4" fmla="*/ 1502 w 2700"/>
                  <a:gd name="T5" fmla="*/ 285 h 1464"/>
                  <a:gd name="T6" fmla="*/ 1391 w 2700"/>
                  <a:gd name="T7" fmla="*/ 460 h 1464"/>
                  <a:gd name="T8" fmla="*/ 1258 w 2700"/>
                  <a:gd name="T9" fmla="*/ 467 h 1464"/>
                  <a:gd name="T10" fmla="*/ 1103 w 2700"/>
                  <a:gd name="T11" fmla="*/ 840 h 1464"/>
                  <a:gd name="T12" fmla="*/ 1095 w 2700"/>
                  <a:gd name="T13" fmla="*/ 942 h 1464"/>
                  <a:gd name="T14" fmla="*/ 699 w 2700"/>
                  <a:gd name="T15" fmla="*/ 1124 h 1464"/>
                  <a:gd name="T16" fmla="*/ 521 w 2700"/>
                  <a:gd name="T17" fmla="*/ 1001 h 1464"/>
                  <a:gd name="T18" fmla="*/ 296 w 2700"/>
                  <a:gd name="T19" fmla="*/ 1191 h 1464"/>
                  <a:gd name="T20" fmla="*/ 154 w 2700"/>
                  <a:gd name="T21" fmla="*/ 1369 h 1464"/>
                  <a:gd name="T22" fmla="*/ 723 w 2700"/>
                  <a:gd name="T23" fmla="*/ 1350 h 1464"/>
                  <a:gd name="T24" fmla="*/ 2629 w 2700"/>
                  <a:gd name="T25" fmla="*/ 951 h 1464"/>
                  <a:gd name="T26" fmla="*/ 2436 w 2700"/>
                  <a:gd name="T27" fmla="*/ 954 h 1464"/>
                  <a:gd name="T28" fmla="*/ 2282 w 2700"/>
                  <a:gd name="T29" fmla="*/ 820 h 1464"/>
                  <a:gd name="T30" fmla="*/ 2492 w 2700"/>
                  <a:gd name="T31" fmla="*/ 812 h 1464"/>
                  <a:gd name="T32" fmla="*/ 2313 w 2700"/>
                  <a:gd name="T33" fmla="*/ 705 h 1464"/>
                  <a:gd name="T34" fmla="*/ 2321 w 2700"/>
                  <a:gd name="T35" fmla="*/ 689 h 1464"/>
                  <a:gd name="T36" fmla="*/ 2222 w 2700"/>
                  <a:gd name="T37" fmla="*/ 480 h 1464"/>
                  <a:gd name="T38" fmla="*/ 2230 w 2700"/>
                  <a:gd name="T39" fmla="*/ 460 h 1464"/>
                  <a:gd name="T40" fmla="*/ 2436 w 2700"/>
                  <a:gd name="T41" fmla="*/ 587 h 1464"/>
                  <a:gd name="T42" fmla="*/ 2167 w 2700"/>
                  <a:gd name="T43" fmla="*/ 388 h 1464"/>
                  <a:gd name="T44" fmla="*/ 2051 w 2700"/>
                  <a:gd name="T45" fmla="*/ 369 h 1464"/>
                  <a:gd name="T46" fmla="*/ 2100 w 2700"/>
                  <a:gd name="T47" fmla="*/ 257 h 1464"/>
                  <a:gd name="T48" fmla="*/ 1953 w 2700"/>
                  <a:gd name="T49" fmla="*/ 84 h 1464"/>
                  <a:gd name="T50" fmla="*/ 2115 w 2700"/>
                  <a:gd name="T51" fmla="*/ 156 h 1464"/>
                  <a:gd name="T52" fmla="*/ 2119 w 2700"/>
                  <a:gd name="T53" fmla="*/ 262 h 1464"/>
                  <a:gd name="T54" fmla="*/ 2171 w 2700"/>
                  <a:gd name="T55" fmla="*/ 369 h 1464"/>
                  <a:gd name="T56" fmla="*/ 2381 w 2700"/>
                  <a:gd name="T57" fmla="*/ 448 h 1464"/>
                  <a:gd name="T58" fmla="*/ 2452 w 2700"/>
                  <a:gd name="T59" fmla="*/ 587 h 1464"/>
                  <a:gd name="T60" fmla="*/ 2226 w 2700"/>
                  <a:gd name="T61" fmla="*/ 484 h 1464"/>
                  <a:gd name="T62" fmla="*/ 2503 w 2700"/>
                  <a:gd name="T63" fmla="*/ 697 h 1464"/>
                  <a:gd name="T64" fmla="*/ 2492 w 2700"/>
                  <a:gd name="T65" fmla="*/ 713 h 1464"/>
                  <a:gd name="T66" fmla="*/ 2499 w 2700"/>
                  <a:gd name="T67" fmla="*/ 816 h 1464"/>
                  <a:gd name="T68" fmla="*/ 2499 w 2700"/>
                  <a:gd name="T69" fmla="*/ 831 h 1464"/>
                  <a:gd name="T70" fmla="*/ 2301 w 2700"/>
                  <a:gd name="T71" fmla="*/ 816 h 1464"/>
                  <a:gd name="T72" fmla="*/ 2642 w 2700"/>
                  <a:gd name="T73" fmla="*/ 934 h 1464"/>
                  <a:gd name="T74" fmla="*/ 2700 w 2700"/>
                  <a:gd name="T75" fmla="*/ 1080 h 1464"/>
                  <a:gd name="T76" fmla="*/ 727 w 2700"/>
                  <a:gd name="T77" fmla="*/ 1369 h 1464"/>
                  <a:gd name="T78" fmla="*/ 0 w 2700"/>
                  <a:gd name="T79" fmla="*/ 1457 h 1464"/>
                  <a:gd name="T80" fmla="*/ 138 w 2700"/>
                  <a:gd name="T81" fmla="*/ 1350 h 1464"/>
                  <a:gd name="T82" fmla="*/ 272 w 2700"/>
                  <a:gd name="T83" fmla="*/ 1191 h 1464"/>
                  <a:gd name="T84" fmla="*/ 525 w 2700"/>
                  <a:gd name="T85" fmla="*/ 981 h 1464"/>
                  <a:gd name="T86" fmla="*/ 688 w 2700"/>
                  <a:gd name="T87" fmla="*/ 1104 h 1464"/>
                  <a:gd name="T88" fmla="*/ 921 w 2700"/>
                  <a:gd name="T89" fmla="*/ 981 h 1464"/>
                  <a:gd name="T90" fmla="*/ 1080 w 2700"/>
                  <a:gd name="T91" fmla="*/ 840 h 1464"/>
                  <a:gd name="T92" fmla="*/ 1253 w 2700"/>
                  <a:gd name="T93" fmla="*/ 448 h 1464"/>
                  <a:gd name="T94" fmla="*/ 1368 w 2700"/>
                  <a:gd name="T95" fmla="*/ 452 h 1464"/>
                  <a:gd name="T96" fmla="*/ 1423 w 2700"/>
                  <a:gd name="T97" fmla="*/ 262 h 1464"/>
                  <a:gd name="T98" fmla="*/ 1629 w 2700"/>
                  <a:gd name="T99" fmla="*/ 128 h 1464"/>
                  <a:gd name="T100" fmla="*/ 1826 w 2700"/>
                  <a:gd name="T101" fmla="*/ 84 h 1464"/>
                  <a:gd name="T102" fmla="*/ 1870 w 2700"/>
                  <a:gd name="T103" fmla="*/ 0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0" h="1464">
                    <a:moveTo>
                      <a:pt x="1858" y="21"/>
                    </a:moveTo>
                    <a:lnTo>
                      <a:pt x="1878" y="17"/>
                    </a:lnTo>
                    <a:lnTo>
                      <a:pt x="1847" y="92"/>
                    </a:lnTo>
                    <a:lnTo>
                      <a:pt x="1843" y="96"/>
                    </a:lnTo>
                    <a:lnTo>
                      <a:pt x="1839" y="100"/>
                    </a:lnTo>
                    <a:lnTo>
                      <a:pt x="1641" y="147"/>
                    </a:lnTo>
                    <a:lnTo>
                      <a:pt x="1644" y="143"/>
                    </a:lnTo>
                    <a:lnTo>
                      <a:pt x="1511" y="282"/>
                    </a:lnTo>
                    <a:lnTo>
                      <a:pt x="1502" y="285"/>
                    </a:lnTo>
                    <a:lnTo>
                      <a:pt x="1423" y="285"/>
                    </a:lnTo>
                    <a:lnTo>
                      <a:pt x="1435" y="274"/>
                    </a:lnTo>
                    <a:lnTo>
                      <a:pt x="1391" y="460"/>
                    </a:lnTo>
                    <a:lnTo>
                      <a:pt x="1387" y="467"/>
                    </a:lnTo>
                    <a:lnTo>
                      <a:pt x="1380" y="467"/>
                    </a:lnTo>
                    <a:lnTo>
                      <a:pt x="1258" y="467"/>
                    </a:lnTo>
                    <a:lnTo>
                      <a:pt x="1269" y="460"/>
                    </a:lnTo>
                    <a:lnTo>
                      <a:pt x="1103" y="844"/>
                    </a:lnTo>
                    <a:lnTo>
                      <a:pt x="1103" y="840"/>
                    </a:lnTo>
                    <a:lnTo>
                      <a:pt x="1103" y="930"/>
                    </a:lnTo>
                    <a:lnTo>
                      <a:pt x="1099" y="938"/>
                    </a:lnTo>
                    <a:lnTo>
                      <a:pt x="1095" y="942"/>
                    </a:lnTo>
                    <a:lnTo>
                      <a:pt x="928" y="1001"/>
                    </a:lnTo>
                    <a:lnTo>
                      <a:pt x="821" y="1048"/>
                    </a:lnTo>
                    <a:lnTo>
                      <a:pt x="699" y="1124"/>
                    </a:lnTo>
                    <a:lnTo>
                      <a:pt x="695" y="1129"/>
                    </a:lnTo>
                    <a:lnTo>
                      <a:pt x="688" y="1124"/>
                    </a:lnTo>
                    <a:lnTo>
                      <a:pt x="521" y="1001"/>
                    </a:lnTo>
                    <a:lnTo>
                      <a:pt x="534" y="1001"/>
                    </a:lnTo>
                    <a:lnTo>
                      <a:pt x="292" y="1199"/>
                    </a:lnTo>
                    <a:lnTo>
                      <a:pt x="296" y="1191"/>
                    </a:lnTo>
                    <a:lnTo>
                      <a:pt x="296" y="1239"/>
                    </a:lnTo>
                    <a:lnTo>
                      <a:pt x="292" y="1247"/>
                    </a:lnTo>
                    <a:lnTo>
                      <a:pt x="154" y="1369"/>
                    </a:lnTo>
                    <a:lnTo>
                      <a:pt x="15" y="1461"/>
                    </a:lnTo>
                    <a:lnTo>
                      <a:pt x="7" y="1440"/>
                    </a:lnTo>
                    <a:lnTo>
                      <a:pt x="723" y="1350"/>
                    </a:lnTo>
                    <a:lnTo>
                      <a:pt x="2685" y="1073"/>
                    </a:lnTo>
                    <a:lnTo>
                      <a:pt x="2677" y="1088"/>
                    </a:lnTo>
                    <a:lnTo>
                      <a:pt x="2629" y="951"/>
                    </a:lnTo>
                    <a:lnTo>
                      <a:pt x="2642" y="958"/>
                    </a:lnTo>
                    <a:lnTo>
                      <a:pt x="2443" y="958"/>
                    </a:lnTo>
                    <a:lnTo>
                      <a:pt x="2436" y="954"/>
                    </a:lnTo>
                    <a:lnTo>
                      <a:pt x="2285" y="831"/>
                    </a:lnTo>
                    <a:lnTo>
                      <a:pt x="2282" y="827"/>
                    </a:lnTo>
                    <a:lnTo>
                      <a:pt x="2282" y="820"/>
                    </a:lnTo>
                    <a:lnTo>
                      <a:pt x="2285" y="816"/>
                    </a:lnTo>
                    <a:lnTo>
                      <a:pt x="2293" y="812"/>
                    </a:lnTo>
                    <a:lnTo>
                      <a:pt x="2492" y="812"/>
                    </a:lnTo>
                    <a:lnTo>
                      <a:pt x="2483" y="831"/>
                    </a:lnTo>
                    <a:lnTo>
                      <a:pt x="2317" y="709"/>
                    </a:lnTo>
                    <a:lnTo>
                      <a:pt x="2313" y="705"/>
                    </a:lnTo>
                    <a:lnTo>
                      <a:pt x="2313" y="697"/>
                    </a:lnTo>
                    <a:lnTo>
                      <a:pt x="2317" y="694"/>
                    </a:lnTo>
                    <a:lnTo>
                      <a:pt x="2321" y="689"/>
                    </a:lnTo>
                    <a:lnTo>
                      <a:pt x="2492" y="689"/>
                    </a:lnTo>
                    <a:lnTo>
                      <a:pt x="2483" y="709"/>
                    </a:lnTo>
                    <a:lnTo>
                      <a:pt x="2222" y="480"/>
                    </a:lnTo>
                    <a:lnTo>
                      <a:pt x="2218" y="471"/>
                    </a:lnTo>
                    <a:lnTo>
                      <a:pt x="2222" y="463"/>
                    </a:lnTo>
                    <a:lnTo>
                      <a:pt x="2230" y="460"/>
                    </a:lnTo>
                    <a:lnTo>
                      <a:pt x="2238" y="460"/>
                    </a:lnTo>
                    <a:lnTo>
                      <a:pt x="2452" y="566"/>
                    </a:lnTo>
                    <a:lnTo>
                      <a:pt x="2436" y="587"/>
                    </a:lnTo>
                    <a:lnTo>
                      <a:pt x="2357" y="463"/>
                    </a:lnTo>
                    <a:lnTo>
                      <a:pt x="2364" y="467"/>
                    </a:lnTo>
                    <a:lnTo>
                      <a:pt x="2167" y="388"/>
                    </a:lnTo>
                    <a:lnTo>
                      <a:pt x="2171" y="392"/>
                    </a:lnTo>
                    <a:lnTo>
                      <a:pt x="2064" y="377"/>
                    </a:lnTo>
                    <a:lnTo>
                      <a:pt x="2051" y="369"/>
                    </a:lnTo>
                    <a:lnTo>
                      <a:pt x="2051" y="360"/>
                    </a:lnTo>
                    <a:lnTo>
                      <a:pt x="2100" y="254"/>
                    </a:lnTo>
                    <a:lnTo>
                      <a:pt x="2100" y="257"/>
                    </a:lnTo>
                    <a:lnTo>
                      <a:pt x="2100" y="163"/>
                    </a:lnTo>
                    <a:lnTo>
                      <a:pt x="2104" y="175"/>
                    </a:lnTo>
                    <a:lnTo>
                      <a:pt x="1953" y="84"/>
                    </a:lnTo>
                    <a:lnTo>
                      <a:pt x="1858" y="21"/>
                    </a:lnTo>
                    <a:close/>
                    <a:moveTo>
                      <a:pt x="1965" y="64"/>
                    </a:moveTo>
                    <a:lnTo>
                      <a:pt x="2115" y="156"/>
                    </a:lnTo>
                    <a:lnTo>
                      <a:pt x="2123" y="163"/>
                    </a:lnTo>
                    <a:lnTo>
                      <a:pt x="2123" y="257"/>
                    </a:lnTo>
                    <a:lnTo>
                      <a:pt x="2119" y="262"/>
                    </a:lnTo>
                    <a:lnTo>
                      <a:pt x="2076" y="369"/>
                    </a:lnTo>
                    <a:lnTo>
                      <a:pt x="2064" y="353"/>
                    </a:lnTo>
                    <a:lnTo>
                      <a:pt x="2171" y="369"/>
                    </a:lnTo>
                    <a:lnTo>
                      <a:pt x="2175" y="369"/>
                    </a:lnTo>
                    <a:lnTo>
                      <a:pt x="2372" y="444"/>
                    </a:lnTo>
                    <a:lnTo>
                      <a:pt x="2381" y="448"/>
                    </a:lnTo>
                    <a:lnTo>
                      <a:pt x="2456" y="570"/>
                    </a:lnTo>
                    <a:lnTo>
                      <a:pt x="2456" y="578"/>
                    </a:lnTo>
                    <a:lnTo>
                      <a:pt x="2452" y="587"/>
                    </a:lnTo>
                    <a:lnTo>
                      <a:pt x="2447" y="591"/>
                    </a:lnTo>
                    <a:lnTo>
                      <a:pt x="2439" y="591"/>
                    </a:lnTo>
                    <a:lnTo>
                      <a:pt x="2226" y="484"/>
                    </a:lnTo>
                    <a:lnTo>
                      <a:pt x="2238" y="463"/>
                    </a:lnTo>
                    <a:lnTo>
                      <a:pt x="2499" y="694"/>
                    </a:lnTo>
                    <a:lnTo>
                      <a:pt x="2503" y="697"/>
                    </a:lnTo>
                    <a:lnTo>
                      <a:pt x="2503" y="705"/>
                    </a:lnTo>
                    <a:lnTo>
                      <a:pt x="2495" y="709"/>
                    </a:lnTo>
                    <a:lnTo>
                      <a:pt x="2492" y="713"/>
                    </a:lnTo>
                    <a:lnTo>
                      <a:pt x="2321" y="713"/>
                    </a:lnTo>
                    <a:lnTo>
                      <a:pt x="2329" y="694"/>
                    </a:lnTo>
                    <a:lnTo>
                      <a:pt x="2499" y="816"/>
                    </a:lnTo>
                    <a:lnTo>
                      <a:pt x="2503" y="820"/>
                    </a:lnTo>
                    <a:lnTo>
                      <a:pt x="2503" y="827"/>
                    </a:lnTo>
                    <a:lnTo>
                      <a:pt x="2499" y="831"/>
                    </a:lnTo>
                    <a:lnTo>
                      <a:pt x="2492" y="835"/>
                    </a:lnTo>
                    <a:lnTo>
                      <a:pt x="2293" y="835"/>
                    </a:lnTo>
                    <a:lnTo>
                      <a:pt x="2301" y="816"/>
                    </a:lnTo>
                    <a:lnTo>
                      <a:pt x="2452" y="938"/>
                    </a:lnTo>
                    <a:lnTo>
                      <a:pt x="2443" y="934"/>
                    </a:lnTo>
                    <a:lnTo>
                      <a:pt x="2642" y="934"/>
                    </a:lnTo>
                    <a:lnTo>
                      <a:pt x="2649" y="938"/>
                    </a:lnTo>
                    <a:lnTo>
                      <a:pt x="2653" y="942"/>
                    </a:lnTo>
                    <a:lnTo>
                      <a:pt x="2700" y="1080"/>
                    </a:lnTo>
                    <a:lnTo>
                      <a:pt x="2696" y="1088"/>
                    </a:lnTo>
                    <a:lnTo>
                      <a:pt x="2689" y="1097"/>
                    </a:lnTo>
                    <a:lnTo>
                      <a:pt x="727" y="1369"/>
                    </a:lnTo>
                    <a:lnTo>
                      <a:pt x="11" y="1464"/>
                    </a:lnTo>
                    <a:lnTo>
                      <a:pt x="4" y="1461"/>
                    </a:lnTo>
                    <a:lnTo>
                      <a:pt x="0" y="1457"/>
                    </a:lnTo>
                    <a:lnTo>
                      <a:pt x="0" y="1448"/>
                    </a:lnTo>
                    <a:lnTo>
                      <a:pt x="4" y="1440"/>
                    </a:lnTo>
                    <a:lnTo>
                      <a:pt x="138" y="1350"/>
                    </a:lnTo>
                    <a:lnTo>
                      <a:pt x="276" y="1227"/>
                    </a:lnTo>
                    <a:lnTo>
                      <a:pt x="272" y="1239"/>
                    </a:lnTo>
                    <a:lnTo>
                      <a:pt x="272" y="1191"/>
                    </a:lnTo>
                    <a:lnTo>
                      <a:pt x="276" y="1183"/>
                    </a:lnTo>
                    <a:lnTo>
                      <a:pt x="521" y="981"/>
                    </a:lnTo>
                    <a:lnTo>
                      <a:pt x="525" y="981"/>
                    </a:lnTo>
                    <a:lnTo>
                      <a:pt x="534" y="981"/>
                    </a:lnTo>
                    <a:lnTo>
                      <a:pt x="703" y="1104"/>
                    </a:lnTo>
                    <a:lnTo>
                      <a:pt x="688" y="1104"/>
                    </a:lnTo>
                    <a:lnTo>
                      <a:pt x="810" y="1029"/>
                    </a:lnTo>
                    <a:lnTo>
                      <a:pt x="810" y="1026"/>
                    </a:lnTo>
                    <a:lnTo>
                      <a:pt x="921" y="981"/>
                    </a:lnTo>
                    <a:lnTo>
                      <a:pt x="1087" y="919"/>
                    </a:lnTo>
                    <a:lnTo>
                      <a:pt x="1080" y="930"/>
                    </a:lnTo>
                    <a:lnTo>
                      <a:pt x="1080" y="840"/>
                    </a:lnTo>
                    <a:lnTo>
                      <a:pt x="1080" y="835"/>
                    </a:lnTo>
                    <a:lnTo>
                      <a:pt x="1245" y="452"/>
                    </a:lnTo>
                    <a:lnTo>
                      <a:pt x="1253" y="448"/>
                    </a:lnTo>
                    <a:lnTo>
                      <a:pt x="1258" y="444"/>
                    </a:lnTo>
                    <a:lnTo>
                      <a:pt x="1380" y="444"/>
                    </a:lnTo>
                    <a:lnTo>
                      <a:pt x="1368" y="452"/>
                    </a:lnTo>
                    <a:lnTo>
                      <a:pt x="1415" y="270"/>
                    </a:lnTo>
                    <a:lnTo>
                      <a:pt x="1419" y="262"/>
                    </a:lnTo>
                    <a:lnTo>
                      <a:pt x="1423" y="262"/>
                    </a:lnTo>
                    <a:lnTo>
                      <a:pt x="1502" y="262"/>
                    </a:lnTo>
                    <a:lnTo>
                      <a:pt x="1494" y="262"/>
                    </a:lnTo>
                    <a:lnTo>
                      <a:pt x="1629" y="128"/>
                    </a:lnTo>
                    <a:lnTo>
                      <a:pt x="1637" y="124"/>
                    </a:lnTo>
                    <a:lnTo>
                      <a:pt x="1834" y="75"/>
                    </a:lnTo>
                    <a:lnTo>
                      <a:pt x="1826" y="84"/>
                    </a:lnTo>
                    <a:lnTo>
                      <a:pt x="1854" y="9"/>
                    </a:lnTo>
                    <a:lnTo>
                      <a:pt x="1862" y="0"/>
                    </a:lnTo>
                    <a:lnTo>
                      <a:pt x="1870" y="0"/>
                    </a:lnTo>
                    <a:lnTo>
                      <a:pt x="1875" y="0"/>
                    </a:lnTo>
                    <a:lnTo>
                      <a:pt x="1965"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4" name="Freeform 320"/>
              <p:cNvSpPr>
                <a:spLocks/>
              </p:cNvSpPr>
              <p:nvPr/>
            </p:nvSpPr>
            <p:spPr bwMode="auto">
              <a:xfrm>
                <a:off x="3730" y="1886"/>
                <a:ext cx="670" cy="361"/>
              </a:xfrm>
              <a:custGeom>
                <a:avLst/>
                <a:gdLst>
                  <a:gd name="T0" fmla="*/ 1871 w 2678"/>
                  <a:gd name="T1" fmla="*/ 0 h 1444"/>
                  <a:gd name="T2" fmla="*/ 1836 w 2678"/>
                  <a:gd name="T3" fmla="*/ 79 h 1444"/>
                  <a:gd name="T4" fmla="*/ 1634 w 2678"/>
                  <a:gd name="T5" fmla="*/ 130 h 1444"/>
                  <a:gd name="T6" fmla="*/ 1504 w 2678"/>
                  <a:gd name="T7" fmla="*/ 265 h 1444"/>
                  <a:gd name="T8" fmla="*/ 1416 w 2678"/>
                  <a:gd name="T9" fmla="*/ 268 h 1444"/>
                  <a:gd name="T10" fmla="*/ 1384 w 2678"/>
                  <a:gd name="T11" fmla="*/ 443 h 1444"/>
                  <a:gd name="T12" fmla="*/ 1373 w 2678"/>
                  <a:gd name="T13" fmla="*/ 450 h 1444"/>
                  <a:gd name="T14" fmla="*/ 1262 w 2678"/>
                  <a:gd name="T15" fmla="*/ 443 h 1444"/>
                  <a:gd name="T16" fmla="*/ 1096 w 2678"/>
                  <a:gd name="T17" fmla="*/ 823 h 1444"/>
                  <a:gd name="T18" fmla="*/ 1092 w 2678"/>
                  <a:gd name="T19" fmla="*/ 921 h 1444"/>
                  <a:gd name="T20" fmla="*/ 921 w 2678"/>
                  <a:gd name="T21" fmla="*/ 984 h 1444"/>
                  <a:gd name="T22" fmla="*/ 814 w 2678"/>
                  <a:gd name="T23" fmla="*/ 1031 h 1444"/>
                  <a:gd name="T24" fmla="*/ 688 w 2678"/>
                  <a:gd name="T25" fmla="*/ 1112 h 1444"/>
                  <a:gd name="T26" fmla="*/ 514 w 2678"/>
                  <a:gd name="T27" fmla="*/ 984 h 1444"/>
                  <a:gd name="T28" fmla="*/ 285 w 2678"/>
                  <a:gd name="T29" fmla="*/ 1182 h 1444"/>
                  <a:gd name="T30" fmla="*/ 289 w 2678"/>
                  <a:gd name="T31" fmla="*/ 1222 h 1444"/>
                  <a:gd name="T32" fmla="*/ 147 w 2678"/>
                  <a:gd name="T33" fmla="*/ 1352 h 1444"/>
                  <a:gd name="T34" fmla="*/ 0 w 2678"/>
                  <a:gd name="T35" fmla="*/ 1423 h 1444"/>
                  <a:gd name="T36" fmla="*/ 2678 w 2678"/>
                  <a:gd name="T37" fmla="*/ 1056 h 1444"/>
                  <a:gd name="T38" fmla="*/ 2622 w 2678"/>
                  <a:gd name="T39" fmla="*/ 934 h 1444"/>
                  <a:gd name="T40" fmla="*/ 2436 w 2678"/>
                  <a:gd name="T41" fmla="*/ 941 h 1444"/>
                  <a:gd name="T42" fmla="*/ 2278 w 2678"/>
                  <a:gd name="T43" fmla="*/ 814 h 1444"/>
                  <a:gd name="T44" fmla="*/ 2275 w 2678"/>
                  <a:gd name="T45" fmla="*/ 803 h 1444"/>
                  <a:gd name="T46" fmla="*/ 2286 w 2678"/>
                  <a:gd name="T47" fmla="*/ 795 h 1444"/>
                  <a:gd name="T48" fmla="*/ 2476 w 2678"/>
                  <a:gd name="T49" fmla="*/ 814 h 1444"/>
                  <a:gd name="T50" fmla="*/ 2306 w 2678"/>
                  <a:gd name="T51" fmla="*/ 688 h 1444"/>
                  <a:gd name="T52" fmla="*/ 2310 w 2678"/>
                  <a:gd name="T53" fmla="*/ 677 h 1444"/>
                  <a:gd name="T54" fmla="*/ 2485 w 2678"/>
                  <a:gd name="T55" fmla="*/ 672 h 1444"/>
                  <a:gd name="T56" fmla="*/ 2215 w 2678"/>
                  <a:gd name="T57" fmla="*/ 463 h 1444"/>
                  <a:gd name="T58" fmla="*/ 2215 w 2678"/>
                  <a:gd name="T59" fmla="*/ 446 h 1444"/>
                  <a:gd name="T60" fmla="*/ 2231 w 2678"/>
                  <a:gd name="T61" fmla="*/ 443 h 1444"/>
                  <a:gd name="T62" fmla="*/ 2429 w 2678"/>
                  <a:gd name="T63" fmla="*/ 570 h 1444"/>
                  <a:gd name="T64" fmla="*/ 2357 w 2678"/>
                  <a:gd name="T65" fmla="*/ 450 h 1444"/>
                  <a:gd name="T66" fmla="*/ 2164 w 2678"/>
                  <a:gd name="T67" fmla="*/ 375 h 1444"/>
                  <a:gd name="T68" fmla="*/ 2044 w 2678"/>
                  <a:gd name="T69" fmla="*/ 352 h 1444"/>
                  <a:gd name="T70" fmla="*/ 2093 w 2678"/>
                  <a:gd name="T71" fmla="*/ 237 h 1444"/>
                  <a:gd name="T72" fmla="*/ 2093 w 2678"/>
                  <a:gd name="T73" fmla="*/ 146 h 1444"/>
                  <a:gd name="T74" fmla="*/ 1946 w 2678"/>
                  <a:gd name="T75" fmla="*/ 67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8" h="1444">
                    <a:moveTo>
                      <a:pt x="1851" y="4"/>
                    </a:moveTo>
                    <a:lnTo>
                      <a:pt x="1871" y="0"/>
                    </a:lnTo>
                    <a:lnTo>
                      <a:pt x="1840" y="75"/>
                    </a:lnTo>
                    <a:lnTo>
                      <a:pt x="1836" y="79"/>
                    </a:lnTo>
                    <a:lnTo>
                      <a:pt x="1832" y="83"/>
                    </a:lnTo>
                    <a:lnTo>
                      <a:pt x="1634" y="130"/>
                    </a:lnTo>
                    <a:lnTo>
                      <a:pt x="1637" y="126"/>
                    </a:lnTo>
                    <a:lnTo>
                      <a:pt x="1504" y="265"/>
                    </a:lnTo>
                    <a:lnTo>
                      <a:pt x="1495" y="268"/>
                    </a:lnTo>
                    <a:lnTo>
                      <a:pt x="1416" y="268"/>
                    </a:lnTo>
                    <a:lnTo>
                      <a:pt x="1428" y="257"/>
                    </a:lnTo>
                    <a:lnTo>
                      <a:pt x="1384" y="443"/>
                    </a:lnTo>
                    <a:lnTo>
                      <a:pt x="1380" y="450"/>
                    </a:lnTo>
                    <a:lnTo>
                      <a:pt x="1373" y="450"/>
                    </a:lnTo>
                    <a:lnTo>
                      <a:pt x="1251" y="450"/>
                    </a:lnTo>
                    <a:lnTo>
                      <a:pt x="1262" y="443"/>
                    </a:lnTo>
                    <a:lnTo>
                      <a:pt x="1096" y="827"/>
                    </a:lnTo>
                    <a:lnTo>
                      <a:pt x="1096" y="823"/>
                    </a:lnTo>
                    <a:lnTo>
                      <a:pt x="1096" y="913"/>
                    </a:lnTo>
                    <a:lnTo>
                      <a:pt x="1092" y="921"/>
                    </a:lnTo>
                    <a:lnTo>
                      <a:pt x="1088" y="925"/>
                    </a:lnTo>
                    <a:lnTo>
                      <a:pt x="921" y="984"/>
                    </a:lnTo>
                    <a:lnTo>
                      <a:pt x="814" y="1031"/>
                    </a:lnTo>
                    <a:lnTo>
                      <a:pt x="814" y="1031"/>
                    </a:lnTo>
                    <a:lnTo>
                      <a:pt x="692" y="1107"/>
                    </a:lnTo>
                    <a:lnTo>
                      <a:pt x="688" y="1112"/>
                    </a:lnTo>
                    <a:lnTo>
                      <a:pt x="681" y="1107"/>
                    </a:lnTo>
                    <a:lnTo>
                      <a:pt x="514" y="984"/>
                    </a:lnTo>
                    <a:lnTo>
                      <a:pt x="527" y="984"/>
                    </a:lnTo>
                    <a:lnTo>
                      <a:pt x="285" y="1182"/>
                    </a:lnTo>
                    <a:lnTo>
                      <a:pt x="289" y="1174"/>
                    </a:lnTo>
                    <a:lnTo>
                      <a:pt x="289" y="1222"/>
                    </a:lnTo>
                    <a:lnTo>
                      <a:pt x="285" y="1230"/>
                    </a:lnTo>
                    <a:lnTo>
                      <a:pt x="147" y="1352"/>
                    </a:lnTo>
                    <a:lnTo>
                      <a:pt x="8" y="1444"/>
                    </a:lnTo>
                    <a:lnTo>
                      <a:pt x="0" y="1423"/>
                    </a:lnTo>
                    <a:lnTo>
                      <a:pt x="716" y="1333"/>
                    </a:lnTo>
                    <a:lnTo>
                      <a:pt x="2678" y="1056"/>
                    </a:lnTo>
                    <a:lnTo>
                      <a:pt x="2670" y="1071"/>
                    </a:lnTo>
                    <a:lnTo>
                      <a:pt x="2622" y="934"/>
                    </a:lnTo>
                    <a:lnTo>
                      <a:pt x="2635" y="941"/>
                    </a:lnTo>
                    <a:lnTo>
                      <a:pt x="2436" y="941"/>
                    </a:lnTo>
                    <a:lnTo>
                      <a:pt x="2429" y="937"/>
                    </a:lnTo>
                    <a:lnTo>
                      <a:pt x="2278" y="814"/>
                    </a:lnTo>
                    <a:lnTo>
                      <a:pt x="2275" y="810"/>
                    </a:lnTo>
                    <a:lnTo>
                      <a:pt x="2275" y="803"/>
                    </a:lnTo>
                    <a:lnTo>
                      <a:pt x="2278" y="799"/>
                    </a:lnTo>
                    <a:lnTo>
                      <a:pt x="2286" y="795"/>
                    </a:lnTo>
                    <a:lnTo>
                      <a:pt x="2485" y="795"/>
                    </a:lnTo>
                    <a:lnTo>
                      <a:pt x="2476" y="814"/>
                    </a:lnTo>
                    <a:lnTo>
                      <a:pt x="2310" y="692"/>
                    </a:lnTo>
                    <a:lnTo>
                      <a:pt x="2306" y="688"/>
                    </a:lnTo>
                    <a:lnTo>
                      <a:pt x="2306" y="680"/>
                    </a:lnTo>
                    <a:lnTo>
                      <a:pt x="2310" y="677"/>
                    </a:lnTo>
                    <a:lnTo>
                      <a:pt x="2314" y="672"/>
                    </a:lnTo>
                    <a:lnTo>
                      <a:pt x="2485" y="672"/>
                    </a:lnTo>
                    <a:lnTo>
                      <a:pt x="2476" y="692"/>
                    </a:lnTo>
                    <a:lnTo>
                      <a:pt x="2215" y="463"/>
                    </a:lnTo>
                    <a:lnTo>
                      <a:pt x="2211" y="454"/>
                    </a:lnTo>
                    <a:lnTo>
                      <a:pt x="2215" y="446"/>
                    </a:lnTo>
                    <a:lnTo>
                      <a:pt x="2223" y="443"/>
                    </a:lnTo>
                    <a:lnTo>
                      <a:pt x="2231" y="443"/>
                    </a:lnTo>
                    <a:lnTo>
                      <a:pt x="2445" y="549"/>
                    </a:lnTo>
                    <a:lnTo>
                      <a:pt x="2429" y="570"/>
                    </a:lnTo>
                    <a:lnTo>
                      <a:pt x="2350" y="446"/>
                    </a:lnTo>
                    <a:lnTo>
                      <a:pt x="2357" y="450"/>
                    </a:lnTo>
                    <a:lnTo>
                      <a:pt x="2160" y="371"/>
                    </a:lnTo>
                    <a:lnTo>
                      <a:pt x="2164" y="375"/>
                    </a:lnTo>
                    <a:lnTo>
                      <a:pt x="2057" y="360"/>
                    </a:lnTo>
                    <a:lnTo>
                      <a:pt x="2044" y="352"/>
                    </a:lnTo>
                    <a:lnTo>
                      <a:pt x="2044" y="343"/>
                    </a:lnTo>
                    <a:lnTo>
                      <a:pt x="2093" y="237"/>
                    </a:lnTo>
                    <a:lnTo>
                      <a:pt x="2093" y="240"/>
                    </a:lnTo>
                    <a:lnTo>
                      <a:pt x="2093" y="146"/>
                    </a:lnTo>
                    <a:lnTo>
                      <a:pt x="2097" y="158"/>
                    </a:lnTo>
                    <a:lnTo>
                      <a:pt x="1946" y="67"/>
                    </a:lnTo>
                    <a:lnTo>
                      <a:pt x="1851" y="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5" name="Freeform 321"/>
              <p:cNvSpPr>
                <a:spLocks/>
              </p:cNvSpPr>
              <p:nvPr/>
            </p:nvSpPr>
            <p:spPr bwMode="auto">
              <a:xfrm>
                <a:off x="3728" y="1882"/>
                <a:ext cx="676" cy="366"/>
              </a:xfrm>
              <a:custGeom>
                <a:avLst/>
                <a:gdLst>
                  <a:gd name="T0" fmla="*/ 2115 w 2700"/>
                  <a:gd name="T1" fmla="*/ 156 h 1464"/>
                  <a:gd name="T2" fmla="*/ 2123 w 2700"/>
                  <a:gd name="T3" fmla="*/ 257 h 1464"/>
                  <a:gd name="T4" fmla="*/ 2076 w 2700"/>
                  <a:gd name="T5" fmla="*/ 369 h 1464"/>
                  <a:gd name="T6" fmla="*/ 2171 w 2700"/>
                  <a:gd name="T7" fmla="*/ 369 h 1464"/>
                  <a:gd name="T8" fmla="*/ 2372 w 2700"/>
                  <a:gd name="T9" fmla="*/ 444 h 1464"/>
                  <a:gd name="T10" fmla="*/ 2456 w 2700"/>
                  <a:gd name="T11" fmla="*/ 570 h 1464"/>
                  <a:gd name="T12" fmla="*/ 2452 w 2700"/>
                  <a:gd name="T13" fmla="*/ 587 h 1464"/>
                  <a:gd name="T14" fmla="*/ 2439 w 2700"/>
                  <a:gd name="T15" fmla="*/ 591 h 1464"/>
                  <a:gd name="T16" fmla="*/ 2238 w 2700"/>
                  <a:gd name="T17" fmla="*/ 463 h 1464"/>
                  <a:gd name="T18" fmla="*/ 2503 w 2700"/>
                  <a:gd name="T19" fmla="*/ 697 h 1464"/>
                  <a:gd name="T20" fmla="*/ 2495 w 2700"/>
                  <a:gd name="T21" fmla="*/ 709 h 1464"/>
                  <a:gd name="T22" fmla="*/ 2321 w 2700"/>
                  <a:gd name="T23" fmla="*/ 713 h 1464"/>
                  <a:gd name="T24" fmla="*/ 2499 w 2700"/>
                  <a:gd name="T25" fmla="*/ 816 h 1464"/>
                  <a:gd name="T26" fmla="*/ 2503 w 2700"/>
                  <a:gd name="T27" fmla="*/ 827 h 1464"/>
                  <a:gd name="T28" fmla="*/ 2492 w 2700"/>
                  <a:gd name="T29" fmla="*/ 835 h 1464"/>
                  <a:gd name="T30" fmla="*/ 2301 w 2700"/>
                  <a:gd name="T31" fmla="*/ 816 h 1464"/>
                  <a:gd name="T32" fmla="*/ 2443 w 2700"/>
                  <a:gd name="T33" fmla="*/ 934 h 1464"/>
                  <a:gd name="T34" fmla="*/ 2649 w 2700"/>
                  <a:gd name="T35" fmla="*/ 938 h 1464"/>
                  <a:gd name="T36" fmla="*/ 2700 w 2700"/>
                  <a:gd name="T37" fmla="*/ 1080 h 1464"/>
                  <a:gd name="T38" fmla="*/ 2689 w 2700"/>
                  <a:gd name="T39" fmla="*/ 1097 h 1464"/>
                  <a:gd name="T40" fmla="*/ 11 w 2700"/>
                  <a:gd name="T41" fmla="*/ 1464 h 1464"/>
                  <a:gd name="T42" fmla="*/ 0 w 2700"/>
                  <a:gd name="T43" fmla="*/ 1457 h 1464"/>
                  <a:gd name="T44" fmla="*/ 4 w 2700"/>
                  <a:gd name="T45" fmla="*/ 1440 h 1464"/>
                  <a:gd name="T46" fmla="*/ 276 w 2700"/>
                  <a:gd name="T47" fmla="*/ 1227 h 1464"/>
                  <a:gd name="T48" fmla="*/ 272 w 2700"/>
                  <a:gd name="T49" fmla="*/ 1191 h 1464"/>
                  <a:gd name="T50" fmla="*/ 521 w 2700"/>
                  <a:gd name="T51" fmla="*/ 981 h 1464"/>
                  <a:gd name="T52" fmla="*/ 534 w 2700"/>
                  <a:gd name="T53" fmla="*/ 981 h 1464"/>
                  <a:gd name="T54" fmla="*/ 688 w 2700"/>
                  <a:gd name="T55" fmla="*/ 1104 h 1464"/>
                  <a:gd name="T56" fmla="*/ 810 w 2700"/>
                  <a:gd name="T57" fmla="*/ 1026 h 1464"/>
                  <a:gd name="T58" fmla="*/ 1087 w 2700"/>
                  <a:gd name="T59" fmla="*/ 919 h 1464"/>
                  <a:gd name="T60" fmla="*/ 1080 w 2700"/>
                  <a:gd name="T61" fmla="*/ 840 h 1464"/>
                  <a:gd name="T62" fmla="*/ 1245 w 2700"/>
                  <a:gd name="T63" fmla="*/ 452 h 1464"/>
                  <a:gd name="T64" fmla="*/ 1258 w 2700"/>
                  <a:gd name="T65" fmla="*/ 444 h 1464"/>
                  <a:gd name="T66" fmla="*/ 1368 w 2700"/>
                  <a:gd name="T67" fmla="*/ 452 h 1464"/>
                  <a:gd name="T68" fmla="*/ 1419 w 2700"/>
                  <a:gd name="T69" fmla="*/ 262 h 1464"/>
                  <a:gd name="T70" fmla="*/ 1502 w 2700"/>
                  <a:gd name="T71" fmla="*/ 262 h 1464"/>
                  <a:gd name="T72" fmla="*/ 1629 w 2700"/>
                  <a:gd name="T73" fmla="*/ 128 h 1464"/>
                  <a:gd name="T74" fmla="*/ 1834 w 2700"/>
                  <a:gd name="T75" fmla="*/ 75 h 1464"/>
                  <a:gd name="T76" fmla="*/ 1854 w 2700"/>
                  <a:gd name="T77" fmla="*/ 9 h 1464"/>
                  <a:gd name="T78" fmla="*/ 1870 w 2700"/>
                  <a:gd name="T79" fmla="*/ 0 h 1464"/>
                  <a:gd name="T80" fmla="*/ 1965 w 2700"/>
                  <a:gd name="T81" fmla="*/ 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00" h="1464">
                    <a:moveTo>
                      <a:pt x="1965" y="64"/>
                    </a:moveTo>
                    <a:lnTo>
                      <a:pt x="2115" y="156"/>
                    </a:lnTo>
                    <a:lnTo>
                      <a:pt x="2123" y="163"/>
                    </a:lnTo>
                    <a:lnTo>
                      <a:pt x="2123" y="257"/>
                    </a:lnTo>
                    <a:lnTo>
                      <a:pt x="2119" y="262"/>
                    </a:lnTo>
                    <a:lnTo>
                      <a:pt x="2076" y="369"/>
                    </a:lnTo>
                    <a:lnTo>
                      <a:pt x="2064" y="353"/>
                    </a:lnTo>
                    <a:lnTo>
                      <a:pt x="2171" y="369"/>
                    </a:lnTo>
                    <a:lnTo>
                      <a:pt x="2175" y="369"/>
                    </a:lnTo>
                    <a:lnTo>
                      <a:pt x="2372" y="444"/>
                    </a:lnTo>
                    <a:lnTo>
                      <a:pt x="2381" y="448"/>
                    </a:lnTo>
                    <a:lnTo>
                      <a:pt x="2456" y="570"/>
                    </a:lnTo>
                    <a:lnTo>
                      <a:pt x="2456" y="578"/>
                    </a:lnTo>
                    <a:lnTo>
                      <a:pt x="2452" y="587"/>
                    </a:lnTo>
                    <a:lnTo>
                      <a:pt x="2447" y="591"/>
                    </a:lnTo>
                    <a:lnTo>
                      <a:pt x="2439" y="591"/>
                    </a:lnTo>
                    <a:lnTo>
                      <a:pt x="2226" y="484"/>
                    </a:lnTo>
                    <a:lnTo>
                      <a:pt x="2238" y="463"/>
                    </a:lnTo>
                    <a:lnTo>
                      <a:pt x="2499" y="694"/>
                    </a:lnTo>
                    <a:lnTo>
                      <a:pt x="2503" y="697"/>
                    </a:lnTo>
                    <a:lnTo>
                      <a:pt x="2503" y="705"/>
                    </a:lnTo>
                    <a:lnTo>
                      <a:pt x="2495" y="709"/>
                    </a:lnTo>
                    <a:lnTo>
                      <a:pt x="2492" y="713"/>
                    </a:lnTo>
                    <a:lnTo>
                      <a:pt x="2321" y="713"/>
                    </a:lnTo>
                    <a:lnTo>
                      <a:pt x="2329" y="694"/>
                    </a:lnTo>
                    <a:lnTo>
                      <a:pt x="2499" y="816"/>
                    </a:lnTo>
                    <a:lnTo>
                      <a:pt x="2503" y="820"/>
                    </a:lnTo>
                    <a:lnTo>
                      <a:pt x="2503" y="827"/>
                    </a:lnTo>
                    <a:lnTo>
                      <a:pt x="2499" y="831"/>
                    </a:lnTo>
                    <a:lnTo>
                      <a:pt x="2492" y="835"/>
                    </a:lnTo>
                    <a:lnTo>
                      <a:pt x="2293" y="835"/>
                    </a:lnTo>
                    <a:lnTo>
                      <a:pt x="2301" y="816"/>
                    </a:lnTo>
                    <a:lnTo>
                      <a:pt x="2452" y="938"/>
                    </a:lnTo>
                    <a:lnTo>
                      <a:pt x="2443" y="934"/>
                    </a:lnTo>
                    <a:lnTo>
                      <a:pt x="2642" y="934"/>
                    </a:lnTo>
                    <a:lnTo>
                      <a:pt x="2649" y="938"/>
                    </a:lnTo>
                    <a:lnTo>
                      <a:pt x="2653" y="942"/>
                    </a:lnTo>
                    <a:lnTo>
                      <a:pt x="2700" y="1080"/>
                    </a:lnTo>
                    <a:lnTo>
                      <a:pt x="2696" y="1088"/>
                    </a:lnTo>
                    <a:lnTo>
                      <a:pt x="2689" y="1097"/>
                    </a:lnTo>
                    <a:lnTo>
                      <a:pt x="727" y="1369"/>
                    </a:lnTo>
                    <a:lnTo>
                      <a:pt x="11" y="1464"/>
                    </a:lnTo>
                    <a:lnTo>
                      <a:pt x="4" y="1461"/>
                    </a:lnTo>
                    <a:lnTo>
                      <a:pt x="0" y="1457"/>
                    </a:lnTo>
                    <a:lnTo>
                      <a:pt x="0" y="1448"/>
                    </a:lnTo>
                    <a:lnTo>
                      <a:pt x="4" y="1440"/>
                    </a:lnTo>
                    <a:lnTo>
                      <a:pt x="138" y="1350"/>
                    </a:lnTo>
                    <a:lnTo>
                      <a:pt x="276" y="1227"/>
                    </a:lnTo>
                    <a:lnTo>
                      <a:pt x="272" y="1239"/>
                    </a:lnTo>
                    <a:lnTo>
                      <a:pt x="272" y="1191"/>
                    </a:lnTo>
                    <a:lnTo>
                      <a:pt x="276" y="1183"/>
                    </a:lnTo>
                    <a:lnTo>
                      <a:pt x="521" y="981"/>
                    </a:lnTo>
                    <a:lnTo>
                      <a:pt x="525" y="981"/>
                    </a:lnTo>
                    <a:lnTo>
                      <a:pt x="534" y="981"/>
                    </a:lnTo>
                    <a:lnTo>
                      <a:pt x="703" y="1104"/>
                    </a:lnTo>
                    <a:lnTo>
                      <a:pt x="688" y="1104"/>
                    </a:lnTo>
                    <a:lnTo>
                      <a:pt x="810" y="1029"/>
                    </a:lnTo>
                    <a:lnTo>
                      <a:pt x="810" y="1026"/>
                    </a:lnTo>
                    <a:lnTo>
                      <a:pt x="921" y="981"/>
                    </a:lnTo>
                    <a:lnTo>
                      <a:pt x="1087" y="919"/>
                    </a:lnTo>
                    <a:lnTo>
                      <a:pt x="1080" y="930"/>
                    </a:lnTo>
                    <a:lnTo>
                      <a:pt x="1080" y="840"/>
                    </a:lnTo>
                    <a:lnTo>
                      <a:pt x="1080" y="835"/>
                    </a:lnTo>
                    <a:lnTo>
                      <a:pt x="1245" y="452"/>
                    </a:lnTo>
                    <a:lnTo>
                      <a:pt x="1253" y="448"/>
                    </a:lnTo>
                    <a:lnTo>
                      <a:pt x="1258" y="444"/>
                    </a:lnTo>
                    <a:lnTo>
                      <a:pt x="1380" y="444"/>
                    </a:lnTo>
                    <a:lnTo>
                      <a:pt x="1368" y="452"/>
                    </a:lnTo>
                    <a:lnTo>
                      <a:pt x="1415" y="270"/>
                    </a:lnTo>
                    <a:lnTo>
                      <a:pt x="1419" y="262"/>
                    </a:lnTo>
                    <a:lnTo>
                      <a:pt x="1423" y="262"/>
                    </a:lnTo>
                    <a:lnTo>
                      <a:pt x="1502" y="262"/>
                    </a:lnTo>
                    <a:lnTo>
                      <a:pt x="1494" y="262"/>
                    </a:lnTo>
                    <a:lnTo>
                      <a:pt x="1629" y="128"/>
                    </a:lnTo>
                    <a:lnTo>
                      <a:pt x="1637" y="124"/>
                    </a:lnTo>
                    <a:lnTo>
                      <a:pt x="1834" y="75"/>
                    </a:lnTo>
                    <a:lnTo>
                      <a:pt x="1826" y="84"/>
                    </a:lnTo>
                    <a:lnTo>
                      <a:pt x="1854" y="9"/>
                    </a:lnTo>
                    <a:lnTo>
                      <a:pt x="1862" y="0"/>
                    </a:lnTo>
                    <a:lnTo>
                      <a:pt x="1870" y="0"/>
                    </a:lnTo>
                    <a:lnTo>
                      <a:pt x="1875" y="0"/>
                    </a:lnTo>
                    <a:lnTo>
                      <a:pt x="1965" y="6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6" name="Freeform 322"/>
              <p:cNvSpPr>
                <a:spLocks/>
              </p:cNvSpPr>
              <p:nvPr/>
            </p:nvSpPr>
            <p:spPr bwMode="auto">
              <a:xfrm>
                <a:off x="3921" y="1571"/>
                <a:ext cx="490" cy="307"/>
              </a:xfrm>
              <a:custGeom>
                <a:avLst/>
                <a:gdLst>
                  <a:gd name="T0" fmla="*/ 0 w 1957"/>
                  <a:gd name="T1" fmla="*/ 305 h 1226"/>
                  <a:gd name="T2" fmla="*/ 75 w 1957"/>
                  <a:gd name="T3" fmla="*/ 917 h 1226"/>
                  <a:gd name="T4" fmla="*/ 118 w 1957"/>
                  <a:gd name="T5" fmla="*/ 1226 h 1226"/>
                  <a:gd name="T6" fmla="*/ 487 w 1957"/>
                  <a:gd name="T7" fmla="*/ 1179 h 1226"/>
                  <a:gd name="T8" fmla="*/ 1668 w 1957"/>
                  <a:gd name="T9" fmla="*/ 934 h 1226"/>
                  <a:gd name="T10" fmla="*/ 1910 w 1957"/>
                  <a:gd name="T11" fmla="*/ 842 h 1226"/>
                  <a:gd name="T12" fmla="*/ 1957 w 1957"/>
                  <a:gd name="T13" fmla="*/ 656 h 1226"/>
                  <a:gd name="T14" fmla="*/ 1792 w 1957"/>
                  <a:gd name="T15" fmla="*/ 518 h 1226"/>
                  <a:gd name="T16" fmla="*/ 1712 w 1957"/>
                  <a:gd name="T17" fmla="*/ 443 h 1226"/>
                  <a:gd name="T18" fmla="*/ 1910 w 1957"/>
                  <a:gd name="T19" fmla="*/ 246 h 1226"/>
                  <a:gd name="T20" fmla="*/ 1792 w 1957"/>
                  <a:gd name="T21" fmla="*/ 75 h 1226"/>
                  <a:gd name="T22" fmla="*/ 1593 w 1957"/>
                  <a:gd name="T23" fmla="*/ 0 h 1226"/>
                  <a:gd name="T24" fmla="*/ 209 w 1957"/>
                  <a:gd name="T25" fmla="*/ 261 h 1226"/>
                  <a:gd name="T26" fmla="*/ 209 w 1957"/>
                  <a:gd name="T27" fmla="*/ 150 h 1226"/>
                  <a:gd name="T28" fmla="*/ 0 w 1957"/>
                  <a:gd name="T29" fmla="*/ 305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7" h="1226">
                    <a:moveTo>
                      <a:pt x="0" y="305"/>
                    </a:moveTo>
                    <a:lnTo>
                      <a:pt x="75" y="917"/>
                    </a:lnTo>
                    <a:lnTo>
                      <a:pt x="118" y="1226"/>
                    </a:lnTo>
                    <a:lnTo>
                      <a:pt x="487" y="1179"/>
                    </a:lnTo>
                    <a:lnTo>
                      <a:pt x="1668" y="934"/>
                    </a:lnTo>
                    <a:lnTo>
                      <a:pt x="1910" y="842"/>
                    </a:lnTo>
                    <a:lnTo>
                      <a:pt x="1957" y="656"/>
                    </a:lnTo>
                    <a:lnTo>
                      <a:pt x="1792" y="518"/>
                    </a:lnTo>
                    <a:lnTo>
                      <a:pt x="1712" y="443"/>
                    </a:lnTo>
                    <a:lnTo>
                      <a:pt x="1910" y="246"/>
                    </a:lnTo>
                    <a:lnTo>
                      <a:pt x="1792" y="75"/>
                    </a:lnTo>
                    <a:lnTo>
                      <a:pt x="1593" y="0"/>
                    </a:lnTo>
                    <a:lnTo>
                      <a:pt x="209" y="261"/>
                    </a:lnTo>
                    <a:lnTo>
                      <a:pt x="209" y="150"/>
                    </a:lnTo>
                    <a:lnTo>
                      <a:pt x="0" y="305"/>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7" name="Freeform 323"/>
              <p:cNvSpPr>
                <a:spLocks noEditPoints="1"/>
              </p:cNvSpPr>
              <p:nvPr/>
            </p:nvSpPr>
            <p:spPr bwMode="auto">
              <a:xfrm>
                <a:off x="3918" y="1568"/>
                <a:ext cx="496" cy="313"/>
              </a:xfrm>
              <a:custGeom>
                <a:avLst/>
                <a:gdLst>
                  <a:gd name="T0" fmla="*/ 15 w 1982"/>
                  <a:gd name="T1" fmla="*/ 328 h 1249"/>
                  <a:gd name="T2" fmla="*/ 23 w 1982"/>
                  <a:gd name="T3" fmla="*/ 316 h 1249"/>
                  <a:gd name="T4" fmla="*/ 98 w 1982"/>
                  <a:gd name="T5" fmla="*/ 928 h 1249"/>
                  <a:gd name="T6" fmla="*/ 143 w 1982"/>
                  <a:gd name="T7" fmla="*/ 1233 h 1249"/>
                  <a:gd name="T8" fmla="*/ 130 w 1982"/>
                  <a:gd name="T9" fmla="*/ 1226 h 1249"/>
                  <a:gd name="T10" fmla="*/ 494 w 1982"/>
                  <a:gd name="T11" fmla="*/ 1177 h 1249"/>
                  <a:gd name="T12" fmla="*/ 1677 w 1982"/>
                  <a:gd name="T13" fmla="*/ 933 h 1249"/>
                  <a:gd name="T14" fmla="*/ 1918 w 1982"/>
                  <a:gd name="T15" fmla="*/ 842 h 1249"/>
                  <a:gd name="T16" fmla="*/ 1911 w 1982"/>
                  <a:gd name="T17" fmla="*/ 849 h 1249"/>
                  <a:gd name="T18" fmla="*/ 1958 w 1982"/>
                  <a:gd name="T19" fmla="*/ 667 h 1249"/>
                  <a:gd name="T20" fmla="*/ 1962 w 1982"/>
                  <a:gd name="T21" fmla="*/ 680 h 1249"/>
                  <a:gd name="T22" fmla="*/ 1795 w 1982"/>
                  <a:gd name="T23" fmla="*/ 541 h 1249"/>
                  <a:gd name="T24" fmla="*/ 1716 w 1982"/>
                  <a:gd name="T25" fmla="*/ 463 h 1249"/>
                  <a:gd name="T26" fmla="*/ 1712 w 1982"/>
                  <a:gd name="T27" fmla="*/ 454 h 1249"/>
                  <a:gd name="T28" fmla="*/ 1716 w 1982"/>
                  <a:gd name="T29" fmla="*/ 446 h 1249"/>
                  <a:gd name="T30" fmla="*/ 1914 w 1982"/>
                  <a:gd name="T31" fmla="*/ 249 h 1249"/>
                  <a:gd name="T32" fmla="*/ 1914 w 1982"/>
                  <a:gd name="T33" fmla="*/ 260 h 1249"/>
                  <a:gd name="T34" fmla="*/ 1791 w 1982"/>
                  <a:gd name="T35" fmla="*/ 94 h 1249"/>
                  <a:gd name="T36" fmla="*/ 1795 w 1982"/>
                  <a:gd name="T37" fmla="*/ 99 h 1249"/>
                  <a:gd name="T38" fmla="*/ 1602 w 1982"/>
                  <a:gd name="T39" fmla="*/ 23 h 1249"/>
                  <a:gd name="T40" fmla="*/ 1605 w 1982"/>
                  <a:gd name="T41" fmla="*/ 23 h 1249"/>
                  <a:gd name="T42" fmla="*/ 225 w 1982"/>
                  <a:gd name="T43" fmla="*/ 285 h 1249"/>
                  <a:gd name="T44" fmla="*/ 218 w 1982"/>
                  <a:gd name="T45" fmla="*/ 281 h 1249"/>
                  <a:gd name="T46" fmla="*/ 210 w 1982"/>
                  <a:gd name="T47" fmla="*/ 272 h 1249"/>
                  <a:gd name="T48" fmla="*/ 210 w 1982"/>
                  <a:gd name="T49" fmla="*/ 161 h 1249"/>
                  <a:gd name="T50" fmla="*/ 229 w 1982"/>
                  <a:gd name="T51" fmla="*/ 174 h 1249"/>
                  <a:gd name="T52" fmla="*/ 15 w 1982"/>
                  <a:gd name="T53" fmla="*/ 328 h 1249"/>
                  <a:gd name="T54" fmla="*/ 218 w 1982"/>
                  <a:gd name="T55" fmla="*/ 154 h 1249"/>
                  <a:gd name="T56" fmla="*/ 221 w 1982"/>
                  <a:gd name="T57" fmla="*/ 154 h 1249"/>
                  <a:gd name="T58" fmla="*/ 229 w 1982"/>
                  <a:gd name="T59" fmla="*/ 154 h 1249"/>
                  <a:gd name="T60" fmla="*/ 233 w 1982"/>
                  <a:gd name="T61" fmla="*/ 161 h 1249"/>
                  <a:gd name="T62" fmla="*/ 233 w 1982"/>
                  <a:gd name="T63" fmla="*/ 272 h 1249"/>
                  <a:gd name="T64" fmla="*/ 221 w 1982"/>
                  <a:gd name="T65" fmla="*/ 260 h 1249"/>
                  <a:gd name="T66" fmla="*/ 1602 w 1982"/>
                  <a:gd name="T67" fmla="*/ 0 h 1249"/>
                  <a:gd name="T68" fmla="*/ 1609 w 1982"/>
                  <a:gd name="T69" fmla="*/ 0 h 1249"/>
                  <a:gd name="T70" fmla="*/ 1808 w 1982"/>
                  <a:gd name="T71" fmla="*/ 75 h 1249"/>
                  <a:gd name="T72" fmla="*/ 1811 w 1982"/>
                  <a:gd name="T73" fmla="*/ 78 h 1249"/>
                  <a:gd name="T74" fmla="*/ 1934 w 1982"/>
                  <a:gd name="T75" fmla="*/ 249 h 1249"/>
                  <a:gd name="T76" fmla="*/ 1934 w 1982"/>
                  <a:gd name="T77" fmla="*/ 257 h 1249"/>
                  <a:gd name="T78" fmla="*/ 1930 w 1982"/>
                  <a:gd name="T79" fmla="*/ 264 h 1249"/>
                  <a:gd name="T80" fmla="*/ 1733 w 1982"/>
                  <a:gd name="T81" fmla="*/ 463 h 1249"/>
                  <a:gd name="T82" fmla="*/ 1733 w 1982"/>
                  <a:gd name="T83" fmla="*/ 446 h 1249"/>
                  <a:gd name="T84" fmla="*/ 1808 w 1982"/>
                  <a:gd name="T85" fmla="*/ 521 h 1249"/>
                  <a:gd name="T86" fmla="*/ 1977 w 1982"/>
                  <a:gd name="T87" fmla="*/ 660 h 1249"/>
                  <a:gd name="T88" fmla="*/ 1982 w 1982"/>
                  <a:gd name="T89" fmla="*/ 664 h 1249"/>
                  <a:gd name="T90" fmla="*/ 1982 w 1982"/>
                  <a:gd name="T91" fmla="*/ 671 h 1249"/>
                  <a:gd name="T92" fmla="*/ 1934 w 1982"/>
                  <a:gd name="T93" fmla="*/ 857 h 1249"/>
                  <a:gd name="T94" fmla="*/ 1926 w 1982"/>
                  <a:gd name="T95" fmla="*/ 866 h 1249"/>
                  <a:gd name="T96" fmla="*/ 1684 w 1982"/>
                  <a:gd name="T97" fmla="*/ 956 h 1249"/>
                  <a:gd name="T98" fmla="*/ 1680 w 1982"/>
                  <a:gd name="T99" fmla="*/ 956 h 1249"/>
                  <a:gd name="T100" fmla="*/ 499 w 1982"/>
                  <a:gd name="T101" fmla="*/ 1202 h 1249"/>
                  <a:gd name="T102" fmla="*/ 134 w 1982"/>
                  <a:gd name="T103" fmla="*/ 1249 h 1249"/>
                  <a:gd name="T104" fmla="*/ 126 w 1982"/>
                  <a:gd name="T105" fmla="*/ 1245 h 1249"/>
                  <a:gd name="T106" fmla="*/ 118 w 1982"/>
                  <a:gd name="T107" fmla="*/ 1237 h 1249"/>
                  <a:gd name="T108" fmla="*/ 75 w 1982"/>
                  <a:gd name="T109" fmla="*/ 933 h 1249"/>
                  <a:gd name="T110" fmla="*/ 0 w 1982"/>
                  <a:gd name="T111" fmla="*/ 320 h 1249"/>
                  <a:gd name="T112" fmla="*/ 0 w 1982"/>
                  <a:gd name="T113" fmla="*/ 311 h 1249"/>
                  <a:gd name="T114" fmla="*/ 4 w 1982"/>
                  <a:gd name="T115" fmla="*/ 307 h 1249"/>
                  <a:gd name="T116" fmla="*/ 218 w 1982"/>
                  <a:gd name="T117" fmla="*/ 154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2" h="1249">
                    <a:moveTo>
                      <a:pt x="15" y="328"/>
                    </a:moveTo>
                    <a:lnTo>
                      <a:pt x="23" y="316"/>
                    </a:lnTo>
                    <a:lnTo>
                      <a:pt x="98" y="928"/>
                    </a:lnTo>
                    <a:lnTo>
                      <a:pt x="143" y="1233"/>
                    </a:lnTo>
                    <a:lnTo>
                      <a:pt x="130" y="1226"/>
                    </a:lnTo>
                    <a:lnTo>
                      <a:pt x="494" y="1177"/>
                    </a:lnTo>
                    <a:lnTo>
                      <a:pt x="1677" y="933"/>
                    </a:lnTo>
                    <a:lnTo>
                      <a:pt x="1918" y="842"/>
                    </a:lnTo>
                    <a:lnTo>
                      <a:pt x="1911" y="849"/>
                    </a:lnTo>
                    <a:lnTo>
                      <a:pt x="1958" y="667"/>
                    </a:lnTo>
                    <a:lnTo>
                      <a:pt x="1962" y="680"/>
                    </a:lnTo>
                    <a:lnTo>
                      <a:pt x="1795" y="541"/>
                    </a:lnTo>
                    <a:lnTo>
                      <a:pt x="1716" y="463"/>
                    </a:lnTo>
                    <a:lnTo>
                      <a:pt x="1712" y="454"/>
                    </a:lnTo>
                    <a:lnTo>
                      <a:pt x="1716" y="446"/>
                    </a:lnTo>
                    <a:lnTo>
                      <a:pt x="1914" y="249"/>
                    </a:lnTo>
                    <a:lnTo>
                      <a:pt x="1914" y="260"/>
                    </a:lnTo>
                    <a:lnTo>
                      <a:pt x="1791" y="94"/>
                    </a:lnTo>
                    <a:lnTo>
                      <a:pt x="1795" y="99"/>
                    </a:lnTo>
                    <a:lnTo>
                      <a:pt x="1602" y="23"/>
                    </a:lnTo>
                    <a:lnTo>
                      <a:pt x="1605" y="23"/>
                    </a:lnTo>
                    <a:lnTo>
                      <a:pt x="225" y="285"/>
                    </a:lnTo>
                    <a:lnTo>
                      <a:pt x="218" y="281"/>
                    </a:lnTo>
                    <a:lnTo>
                      <a:pt x="210" y="272"/>
                    </a:lnTo>
                    <a:lnTo>
                      <a:pt x="210" y="161"/>
                    </a:lnTo>
                    <a:lnTo>
                      <a:pt x="229" y="174"/>
                    </a:lnTo>
                    <a:lnTo>
                      <a:pt x="15" y="328"/>
                    </a:lnTo>
                    <a:close/>
                    <a:moveTo>
                      <a:pt x="218" y="154"/>
                    </a:moveTo>
                    <a:lnTo>
                      <a:pt x="221" y="154"/>
                    </a:lnTo>
                    <a:lnTo>
                      <a:pt x="229" y="154"/>
                    </a:lnTo>
                    <a:lnTo>
                      <a:pt x="233" y="161"/>
                    </a:lnTo>
                    <a:lnTo>
                      <a:pt x="233" y="272"/>
                    </a:lnTo>
                    <a:lnTo>
                      <a:pt x="221" y="260"/>
                    </a:lnTo>
                    <a:lnTo>
                      <a:pt x="1602" y="0"/>
                    </a:lnTo>
                    <a:lnTo>
                      <a:pt x="1609" y="0"/>
                    </a:lnTo>
                    <a:lnTo>
                      <a:pt x="1808" y="75"/>
                    </a:lnTo>
                    <a:lnTo>
                      <a:pt x="1811" y="78"/>
                    </a:lnTo>
                    <a:lnTo>
                      <a:pt x="1934" y="249"/>
                    </a:lnTo>
                    <a:lnTo>
                      <a:pt x="1934" y="257"/>
                    </a:lnTo>
                    <a:lnTo>
                      <a:pt x="1930" y="264"/>
                    </a:lnTo>
                    <a:lnTo>
                      <a:pt x="1733" y="463"/>
                    </a:lnTo>
                    <a:lnTo>
                      <a:pt x="1733" y="446"/>
                    </a:lnTo>
                    <a:lnTo>
                      <a:pt x="1808" y="521"/>
                    </a:lnTo>
                    <a:lnTo>
                      <a:pt x="1977" y="660"/>
                    </a:lnTo>
                    <a:lnTo>
                      <a:pt x="1982" y="664"/>
                    </a:lnTo>
                    <a:lnTo>
                      <a:pt x="1982" y="671"/>
                    </a:lnTo>
                    <a:lnTo>
                      <a:pt x="1934" y="857"/>
                    </a:lnTo>
                    <a:lnTo>
                      <a:pt x="1926" y="866"/>
                    </a:lnTo>
                    <a:lnTo>
                      <a:pt x="1684" y="956"/>
                    </a:lnTo>
                    <a:lnTo>
                      <a:pt x="1680" y="956"/>
                    </a:lnTo>
                    <a:lnTo>
                      <a:pt x="499" y="1202"/>
                    </a:lnTo>
                    <a:lnTo>
                      <a:pt x="134" y="1249"/>
                    </a:lnTo>
                    <a:lnTo>
                      <a:pt x="126" y="1245"/>
                    </a:lnTo>
                    <a:lnTo>
                      <a:pt x="118" y="1237"/>
                    </a:lnTo>
                    <a:lnTo>
                      <a:pt x="75" y="933"/>
                    </a:lnTo>
                    <a:lnTo>
                      <a:pt x="0" y="320"/>
                    </a:lnTo>
                    <a:lnTo>
                      <a:pt x="0" y="311"/>
                    </a:lnTo>
                    <a:lnTo>
                      <a:pt x="4" y="307"/>
                    </a:lnTo>
                    <a:lnTo>
                      <a:pt x="218"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8" name="Freeform 324"/>
              <p:cNvSpPr>
                <a:spLocks/>
              </p:cNvSpPr>
              <p:nvPr/>
            </p:nvSpPr>
            <p:spPr bwMode="auto">
              <a:xfrm>
                <a:off x="3922" y="1574"/>
                <a:ext cx="487" cy="303"/>
              </a:xfrm>
              <a:custGeom>
                <a:avLst/>
                <a:gdLst>
                  <a:gd name="T0" fmla="*/ 0 w 1947"/>
                  <a:gd name="T1" fmla="*/ 305 h 1210"/>
                  <a:gd name="T2" fmla="*/ 8 w 1947"/>
                  <a:gd name="T3" fmla="*/ 293 h 1210"/>
                  <a:gd name="T4" fmla="*/ 83 w 1947"/>
                  <a:gd name="T5" fmla="*/ 905 h 1210"/>
                  <a:gd name="T6" fmla="*/ 128 w 1947"/>
                  <a:gd name="T7" fmla="*/ 1210 h 1210"/>
                  <a:gd name="T8" fmla="*/ 115 w 1947"/>
                  <a:gd name="T9" fmla="*/ 1203 h 1210"/>
                  <a:gd name="T10" fmla="*/ 479 w 1947"/>
                  <a:gd name="T11" fmla="*/ 1154 h 1210"/>
                  <a:gd name="T12" fmla="*/ 1662 w 1947"/>
                  <a:gd name="T13" fmla="*/ 910 h 1210"/>
                  <a:gd name="T14" fmla="*/ 1662 w 1947"/>
                  <a:gd name="T15" fmla="*/ 910 h 1210"/>
                  <a:gd name="T16" fmla="*/ 1903 w 1947"/>
                  <a:gd name="T17" fmla="*/ 819 h 1210"/>
                  <a:gd name="T18" fmla="*/ 1896 w 1947"/>
                  <a:gd name="T19" fmla="*/ 826 h 1210"/>
                  <a:gd name="T20" fmla="*/ 1943 w 1947"/>
                  <a:gd name="T21" fmla="*/ 644 h 1210"/>
                  <a:gd name="T22" fmla="*/ 1947 w 1947"/>
                  <a:gd name="T23" fmla="*/ 657 h 1210"/>
                  <a:gd name="T24" fmla="*/ 1780 w 1947"/>
                  <a:gd name="T25" fmla="*/ 518 h 1210"/>
                  <a:gd name="T26" fmla="*/ 1701 w 1947"/>
                  <a:gd name="T27" fmla="*/ 440 h 1210"/>
                  <a:gd name="T28" fmla="*/ 1697 w 1947"/>
                  <a:gd name="T29" fmla="*/ 431 h 1210"/>
                  <a:gd name="T30" fmla="*/ 1701 w 1947"/>
                  <a:gd name="T31" fmla="*/ 423 h 1210"/>
                  <a:gd name="T32" fmla="*/ 1899 w 1947"/>
                  <a:gd name="T33" fmla="*/ 226 h 1210"/>
                  <a:gd name="T34" fmla="*/ 1899 w 1947"/>
                  <a:gd name="T35" fmla="*/ 237 h 1210"/>
                  <a:gd name="T36" fmla="*/ 1776 w 1947"/>
                  <a:gd name="T37" fmla="*/ 71 h 1210"/>
                  <a:gd name="T38" fmla="*/ 1780 w 1947"/>
                  <a:gd name="T39" fmla="*/ 76 h 1210"/>
                  <a:gd name="T40" fmla="*/ 1587 w 1947"/>
                  <a:gd name="T41" fmla="*/ 0 h 1210"/>
                  <a:gd name="T42" fmla="*/ 1590 w 1947"/>
                  <a:gd name="T43" fmla="*/ 0 h 1210"/>
                  <a:gd name="T44" fmla="*/ 210 w 1947"/>
                  <a:gd name="T45" fmla="*/ 262 h 1210"/>
                  <a:gd name="T46" fmla="*/ 203 w 1947"/>
                  <a:gd name="T47" fmla="*/ 258 h 1210"/>
                  <a:gd name="T48" fmla="*/ 195 w 1947"/>
                  <a:gd name="T49" fmla="*/ 249 h 1210"/>
                  <a:gd name="T50" fmla="*/ 195 w 1947"/>
                  <a:gd name="T51" fmla="*/ 138 h 1210"/>
                  <a:gd name="T52" fmla="*/ 214 w 1947"/>
                  <a:gd name="T53" fmla="*/ 151 h 1210"/>
                  <a:gd name="T54" fmla="*/ 0 w 1947"/>
                  <a:gd name="T55" fmla="*/ 30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7" h="1210">
                    <a:moveTo>
                      <a:pt x="0" y="305"/>
                    </a:moveTo>
                    <a:lnTo>
                      <a:pt x="8" y="293"/>
                    </a:lnTo>
                    <a:lnTo>
                      <a:pt x="83" y="905"/>
                    </a:lnTo>
                    <a:lnTo>
                      <a:pt x="128" y="1210"/>
                    </a:lnTo>
                    <a:lnTo>
                      <a:pt x="115" y="1203"/>
                    </a:lnTo>
                    <a:lnTo>
                      <a:pt x="479" y="1154"/>
                    </a:lnTo>
                    <a:lnTo>
                      <a:pt x="1662" y="910"/>
                    </a:lnTo>
                    <a:lnTo>
                      <a:pt x="1662" y="910"/>
                    </a:lnTo>
                    <a:lnTo>
                      <a:pt x="1903" y="819"/>
                    </a:lnTo>
                    <a:lnTo>
                      <a:pt x="1896" y="826"/>
                    </a:lnTo>
                    <a:lnTo>
                      <a:pt x="1943" y="644"/>
                    </a:lnTo>
                    <a:lnTo>
                      <a:pt x="1947" y="657"/>
                    </a:lnTo>
                    <a:lnTo>
                      <a:pt x="1780" y="518"/>
                    </a:lnTo>
                    <a:lnTo>
                      <a:pt x="1701" y="440"/>
                    </a:lnTo>
                    <a:lnTo>
                      <a:pt x="1697" y="431"/>
                    </a:lnTo>
                    <a:lnTo>
                      <a:pt x="1701" y="423"/>
                    </a:lnTo>
                    <a:lnTo>
                      <a:pt x="1899" y="226"/>
                    </a:lnTo>
                    <a:lnTo>
                      <a:pt x="1899" y="237"/>
                    </a:lnTo>
                    <a:lnTo>
                      <a:pt x="1776" y="71"/>
                    </a:lnTo>
                    <a:lnTo>
                      <a:pt x="1780" y="76"/>
                    </a:lnTo>
                    <a:lnTo>
                      <a:pt x="1587" y="0"/>
                    </a:lnTo>
                    <a:lnTo>
                      <a:pt x="1590" y="0"/>
                    </a:lnTo>
                    <a:lnTo>
                      <a:pt x="210" y="262"/>
                    </a:lnTo>
                    <a:lnTo>
                      <a:pt x="203" y="258"/>
                    </a:lnTo>
                    <a:lnTo>
                      <a:pt x="195" y="249"/>
                    </a:lnTo>
                    <a:lnTo>
                      <a:pt x="195" y="138"/>
                    </a:lnTo>
                    <a:lnTo>
                      <a:pt x="214" y="151"/>
                    </a:lnTo>
                    <a:lnTo>
                      <a:pt x="0" y="30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9" name="Freeform 325"/>
              <p:cNvSpPr>
                <a:spLocks/>
              </p:cNvSpPr>
              <p:nvPr/>
            </p:nvSpPr>
            <p:spPr bwMode="auto">
              <a:xfrm>
                <a:off x="3918" y="1568"/>
                <a:ext cx="496" cy="313"/>
              </a:xfrm>
              <a:custGeom>
                <a:avLst/>
                <a:gdLst>
                  <a:gd name="T0" fmla="*/ 218 w 1982"/>
                  <a:gd name="T1" fmla="*/ 154 h 1249"/>
                  <a:gd name="T2" fmla="*/ 221 w 1982"/>
                  <a:gd name="T3" fmla="*/ 154 h 1249"/>
                  <a:gd name="T4" fmla="*/ 229 w 1982"/>
                  <a:gd name="T5" fmla="*/ 154 h 1249"/>
                  <a:gd name="T6" fmla="*/ 233 w 1982"/>
                  <a:gd name="T7" fmla="*/ 161 h 1249"/>
                  <a:gd name="T8" fmla="*/ 233 w 1982"/>
                  <a:gd name="T9" fmla="*/ 272 h 1249"/>
                  <a:gd name="T10" fmla="*/ 221 w 1982"/>
                  <a:gd name="T11" fmla="*/ 260 h 1249"/>
                  <a:gd name="T12" fmla="*/ 1602 w 1982"/>
                  <a:gd name="T13" fmla="*/ 0 h 1249"/>
                  <a:gd name="T14" fmla="*/ 1609 w 1982"/>
                  <a:gd name="T15" fmla="*/ 0 h 1249"/>
                  <a:gd name="T16" fmla="*/ 1808 w 1982"/>
                  <a:gd name="T17" fmla="*/ 75 h 1249"/>
                  <a:gd name="T18" fmla="*/ 1811 w 1982"/>
                  <a:gd name="T19" fmla="*/ 78 h 1249"/>
                  <a:gd name="T20" fmla="*/ 1934 w 1982"/>
                  <a:gd name="T21" fmla="*/ 249 h 1249"/>
                  <a:gd name="T22" fmla="*/ 1934 w 1982"/>
                  <a:gd name="T23" fmla="*/ 257 h 1249"/>
                  <a:gd name="T24" fmla="*/ 1930 w 1982"/>
                  <a:gd name="T25" fmla="*/ 264 h 1249"/>
                  <a:gd name="T26" fmla="*/ 1733 w 1982"/>
                  <a:gd name="T27" fmla="*/ 463 h 1249"/>
                  <a:gd name="T28" fmla="*/ 1733 w 1982"/>
                  <a:gd name="T29" fmla="*/ 446 h 1249"/>
                  <a:gd name="T30" fmla="*/ 1808 w 1982"/>
                  <a:gd name="T31" fmla="*/ 521 h 1249"/>
                  <a:gd name="T32" fmla="*/ 1977 w 1982"/>
                  <a:gd name="T33" fmla="*/ 660 h 1249"/>
                  <a:gd name="T34" fmla="*/ 1982 w 1982"/>
                  <a:gd name="T35" fmla="*/ 664 h 1249"/>
                  <a:gd name="T36" fmla="*/ 1982 w 1982"/>
                  <a:gd name="T37" fmla="*/ 671 h 1249"/>
                  <a:gd name="T38" fmla="*/ 1934 w 1982"/>
                  <a:gd name="T39" fmla="*/ 857 h 1249"/>
                  <a:gd name="T40" fmla="*/ 1926 w 1982"/>
                  <a:gd name="T41" fmla="*/ 866 h 1249"/>
                  <a:gd name="T42" fmla="*/ 1684 w 1982"/>
                  <a:gd name="T43" fmla="*/ 956 h 1249"/>
                  <a:gd name="T44" fmla="*/ 1680 w 1982"/>
                  <a:gd name="T45" fmla="*/ 956 h 1249"/>
                  <a:gd name="T46" fmla="*/ 499 w 1982"/>
                  <a:gd name="T47" fmla="*/ 1202 h 1249"/>
                  <a:gd name="T48" fmla="*/ 134 w 1982"/>
                  <a:gd name="T49" fmla="*/ 1249 h 1249"/>
                  <a:gd name="T50" fmla="*/ 126 w 1982"/>
                  <a:gd name="T51" fmla="*/ 1245 h 1249"/>
                  <a:gd name="T52" fmla="*/ 118 w 1982"/>
                  <a:gd name="T53" fmla="*/ 1237 h 1249"/>
                  <a:gd name="T54" fmla="*/ 75 w 1982"/>
                  <a:gd name="T55" fmla="*/ 933 h 1249"/>
                  <a:gd name="T56" fmla="*/ 0 w 1982"/>
                  <a:gd name="T57" fmla="*/ 320 h 1249"/>
                  <a:gd name="T58" fmla="*/ 0 w 1982"/>
                  <a:gd name="T59" fmla="*/ 311 h 1249"/>
                  <a:gd name="T60" fmla="*/ 4 w 1982"/>
                  <a:gd name="T61" fmla="*/ 307 h 1249"/>
                  <a:gd name="T62" fmla="*/ 218 w 1982"/>
                  <a:gd name="T63" fmla="*/ 154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2" h="1249">
                    <a:moveTo>
                      <a:pt x="218" y="154"/>
                    </a:moveTo>
                    <a:lnTo>
                      <a:pt x="221" y="154"/>
                    </a:lnTo>
                    <a:lnTo>
                      <a:pt x="229" y="154"/>
                    </a:lnTo>
                    <a:lnTo>
                      <a:pt x="233" y="161"/>
                    </a:lnTo>
                    <a:lnTo>
                      <a:pt x="233" y="272"/>
                    </a:lnTo>
                    <a:lnTo>
                      <a:pt x="221" y="260"/>
                    </a:lnTo>
                    <a:lnTo>
                      <a:pt x="1602" y="0"/>
                    </a:lnTo>
                    <a:lnTo>
                      <a:pt x="1609" y="0"/>
                    </a:lnTo>
                    <a:lnTo>
                      <a:pt x="1808" y="75"/>
                    </a:lnTo>
                    <a:lnTo>
                      <a:pt x="1811" y="78"/>
                    </a:lnTo>
                    <a:lnTo>
                      <a:pt x="1934" y="249"/>
                    </a:lnTo>
                    <a:lnTo>
                      <a:pt x="1934" y="257"/>
                    </a:lnTo>
                    <a:lnTo>
                      <a:pt x="1930" y="264"/>
                    </a:lnTo>
                    <a:lnTo>
                      <a:pt x="1733" y="463"/>
                    </a:lnTo>
                    <a:lnTo>
                      <a:pt x="1733" y="446"/>
                    </a:lnTo>
                    <a:lnTo>
                      <a:pt x="1808" y="521"/>
                    </a:lnTo>
                    <a:lnTo>
                      <a:pt x="1977" y="660"/>
                    </a:lnTo>
                    <a:lnTo>
                      <a:pt x="1982" y="664"/>
                    </a:lnTo>
                    <a:lnTo>
                      <a:pt x="1982" y="671"/>
                    </a:lnTo>
                    <a:lnTo>
                      <a:pt x="1934" y="857"/>
                    </a:lnTo>
                    <a:lnTo>
                      <a:pt x="1926" y="866"/>
                    </a:lnTo>
                    <a:lnTo>
                      <a:pt x="1684" y="956"/>
                    </a:lnTo>
                    <a:lnTo>
                      <a:pt x="1680" y="956"/>
                    </a:lnTo>
                    <a:lnTo>
                      <a:pt x="499" y="1202"/>
                    </a:lnTo>
                    <a:lnTo>
                      <a:pt x="134" y="1249"/>
                    </a:lnTo>
                    <a:lnTo>
                      <a:pt x="126" y="1245"/>
                    </a:lnTo>
                    <a:lnTo>
                      <a:pt x="118" y="1237"/>
                    </a:lnTo>
                    <a:lnTo>
                      <a:pt x="75" y="933"/>
                    </a:lnTo>
                    <a:lnTo>
                      <a:pt x="0" y="320"/>
                    </a:lnTo>
                    <a:lnTo>
                      <a:pt x="0" y="311"/>
                    </a:lnTo>
                    <a:lnTo>
                      <a:pt x="4" y="307"/>
                    </a:lnTo>
                    <a:lnTo>
                      <a:pt x="218" y="15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0" name="Freeform 326"/>
              <p:cNvSpPr>
                <a:spLocks/>
              </p:cNvSpPr>
              <p:nvPr/>
            </p:nvSpPr>
            <p:spPr bwMode="auto">
              <a:xfrm>
                <a:off x="3921" y="1571"/>
                <a:ext cx="490" cy="307"/>
              </a:xfrm>
              <a:custGeom>
                <a:avLst/>
                <a:gdLst>
                  <a:gd name="T0" fmla="*/ 0 w 1957"/>
                  <a:gd name="T1" fmla="*/ 305 h 1226"/>
                  <a:gd name="T2" fmla="*/ 75 w 1957"/>
                  <a:gd name="T3" fmla="*/ 917 h 1226"/>
                  <a:gd name="T4" fmla="*/ 118 w 1957"/>
                  <a:gd name="T5" fmla="*/ 1226 h 1226"/>
                  <a:gd name="T6" fmla="*/ 487 w 1957"/>
                  <a:gd name="T7" fmla="*/ 1179 h 1226"/>
                  <a:gd name="T8" fmla="*/ 1668 w 1957"/>
                  <a:gd name="T9" fmla="*/ 934 h 1226"/>
                  <a:gd name="T10" fmla="*/ 1910 w 1957"/>
                  <a:gd name="T11" fmla="*/ 842 h 1226"/>
                  <a:gd name="T12" fmla="*/ 1957 w 1957"/>
                  <a:gd name="T13" fmla="*/ 656 h 1226"/>
                  <a:gd name="T14" fmla="*/ 1792 w 1957"/>
                  <a:gd name="T15" fmla="*/ 518 h 1226"/>
                  <a:gd name="T16" fmla="*/ 1712 w 1957"/>
                  <a:gd name="T17" fmla="*/ 443 h 1226"/>
                  <a:gd name="T18" fmla="*/ 1910 w 1957"/>
                  <a:gd name="T19" fmla="*/ 246 h 1226"/>
                  <a:gd name="T20" fmla="*/ 1792 w 1957"/>
                  <a:gd name="T21" fmla="*/ 75 h 1226"/>
                  <a:gd name="T22" fmla="*/ 1593 w 1957"/>
                  <a:gd name="T23" fmla="*/ 0 h 1226"/>
                  <a:gd name="T24" fmla="*/ 209 w 1957"/>
                  <a:gd name="T25" fmla="*/ 261 h 1226"/>
                  <a:gd name="T26" fmla="*/ 209 w 1957"/>
                  <a:gd name="T27" fmla="*/ 150 h 1226"/>
                  <a:gd name="T28" fmla="*/ 0 w 1957"/>
                  <a:gd name="T29" fmla="*/ 305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7" h="1226">
                    <a:moveTo>
                      <a:pt x="0" y="305"/>
                    </a:moveTo>
                    <a:lnTo>
                      <a:pt x="75" y="917"/>
                    </a:lnTo>
                    <a:lnTo>
                      <a:pt x="118" y="1226"/>
                    </a:lnTo>
                    <a:lnTo>
                      <a:pt x="487" y="1179"/>
                    </a:lnTo>
                    <a:lnTo>
                      <a:pt x="1668" y="934"/>
                    </a:lnTo>
                    <a:lnTo>
                      <a:pt x="1910" y="842"/>
                    </a:lnTo>
                    <a:lnTo>
                      <a:pt x="1957" y="656"/>
                    </a:lnTo>
                    <a:lnTo>
                      <a:pt x="1792" y="518"/>
                    </a:lnTo>
                    <a:lnTo>
                      <a:pt x="1712" y="443"/>
                    </a:lnTo>
                    <a:lnTo>
                      <a:pt x="1910" y="246"/>
                    </a:lnTo>
                    <a:lnTo>
                      <a:pt x="1792" y="75"/>
                    </a:lnTo>
                    <a:lnTo>
                      <a:pt x="1593" y="0"/>
                    </a:lnTo>
                    <a:lnTo>
                      <a:pt x="209" y="261"/>
                    </a:lnTo>
                    <a:lnTo>
                      <a:pt x="209" y="150"/>
                    </a:lnTo>
                    <a:lnTo>
                      <a:pt x="0" y="305"/>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1" name="Freeform 327"/>
              <p:cNvSpPr>
                <a:spLocks noEditPoints="1"/>
              </p:cNvSpPr>
              <p:nvPr/>
            </p:nvSpPr>
            <p:spPr bwMode="auto">
              <a:xfrm>
                <a:off x="3918" y="1568"/>
                <a:ext cx="496" cy="313"/>
              </a:xfrm>
              <a:custGeom>
                <a:avLst/>
                <a:gdLst>
                  <a:gd name="T0" fmla="*/ 15 w 1982"/>
                  <a:gd name="T1" fmla="*/ 328 h 1249"/>
                  <a:gd name="T2" fmla="*/ 23 w 1982"/>
                  <a:gd name="T3" fmla="*/ 316 h 1249"/>
                  <a:gd name="T4" fmla="*/ 98 w 1982"/>
                  <a:gd name="T5" fmla="*/ 928 h 1249"/>
                  <a:gd name="T6" fmla="*/ 143 w 1982"/>
                  <a:gd name="T7" fmla="*/ 1233 h 1249"/>
                  <a:gd name="T8" fmla="*/ 130 w 1982"/>
                  <a:gd name="T9" fmla="*/ 1226 h 1249"/>
                  <a:gd name="T10" fmla="*/ 494 w 1982"/>
                  <a:gd name="T11" fmla="*/ 1177 h 1249"/>
                  <a:gd name="T12" fmla="*/ 1677 w 1982"/>
                  <a:gd name="T13" fmla="*/ 933 h 1249"/>
                  <a:gd name="T14" fmla="*/ 1918 w 1982"/>
                  <a:gd name="T15" fmla="*/ 842 h 1249"/>
                  <a:gd name="T16" fmla="*/ 1911 w 1982"/>
                  <a:gd name="T17" fmla="*/ 849 h 1249"/>
                  <a:gd name="T18" fmla="*/ 1958 w 1982"/>
                  <a:gd name="T19" fmla="*/ 667 h 1249"/>
                  <a:gd name="T20" fmla="*/ 1962 w 1982"/>
                  <a:gd name="T21" fmla="*/ 680 h 1249"/>
                  <a:gd name="T22" fmla="*/ 1795 w 1982"/>
                  <a:gd name="T23" fmla="*/ 541 h 1249"/>
                  <a:gd name="T24" fmla="*/ 1716 w 1982"/>
                  <a:gd name="T25" fmla="*/ 463 h 1249"/>
                  <a:gd name="T26" fmla="*/ 1712 w 1982"/>
                  <a:gd name="T27" fmla="*/ 454 h 1249"/>
                  <a:gd name="T28" fmla="*/ 1716 w 1982"/>
                  <a:gd name="T29" fmla="*/ 446 h 1249"/>
                  <a:gd name="T30" fmla="*/ 1914 w 1982"/>
                  <a:gd name="T31" fmla="*/ 249 h 1249"/>
                  <a:gd name="T32" fmla="*/ 1914 w 1982"/>
                  <a:gd name="T33" fmla="*/ 260 h 1249"/>
                  <a:gd name="T34" fmla="*/ 1791 w 1982"/>
                  <a:gd name="T35" fmla="*/ 94 h 1249"/>
                  <a:gd name="T36" fmla="*/ 1795 w 1982"/>
                  <a:gd name="T37" fmla="*/ 99 h 1249"/>
                  <a:gd name="T38" fmla="*/ 1602 w 1982"/>
                  <a:gd name="T39" fmla="*/ 23 h 1249"/>
                  <a:gd name="T40" fmla="*/ 1605 w 1982"/>
                  <a:gd name="T41" fmla="*/ 23 h 1249"/>
                  <a:gd name="T42" fmla="*/ 225 w 1982"/>
                  <a:gd name="T43" fmla="*/ 285 h 1249"/>
                  <a:gd name="T44" fmla="*/ 218 w 1982"/>
                  <a:gd name="T45" fmla="*/ 281 h 1249"/>
                  <a:gd name="T46" fmla="*/ 210 w 1982"/>
                  <a:gd name="T47" fmla="*/ 272 h 1249"/>
                  <a:gd name="T48" fmla="*/ 210 w 1982"/>
                  <a:gd name="T49" fmla="*/ 161 h 1249"/>
                  <a:gd name="T50" fmla="*/ 229 w 1982"/>
                  <a:gd name="T51" fmla="*/ 174 h 1249"/>
                  <a:gd name="T52" fmla="*/ 15 w 1982"/>
                  <a:gd name="T53" fmla="*/ 328 h 1249"/>
                  <a:gd name="T54" fmla="*/ 218 w 1982"/>
                  <a:gd name="T55" fmla="*/ 154 h 1249"/>
                  <a:gd name="T56" fmla="*/ 221 w 1982"/>
                  <a:gd name="T57" fmla="*/ 154 h 1249"/>
                  <a:gd name="T58" fmla="*/ 229 w 1982"/>
                  <a:gd name="T59" fmla="*/ 154 h 1249"/>
                  <a:gd name="T60" fmla="*/ 233 w 1982"/>
                  <a:gd name="T61" fmla="*/ 161 h 1249"/>
                  <a:gd name="T62" fmla="*/ 233 w 1982"/>
                  <a:gd name="T63" fmla="*/ 272 h 1249"/>
                  <a:gd name="T64" fmla="*/ 221 w 1982"/>
                  <a:gd name="T65" fmla="*/ 260 h 1249"/>
                  <a:gd name="T66" fmla="*/ 1602 w 1982"/>
                  <a:gd name="T67" fmla="*/ 0 h 1249"/>
                  <a:gd name="T68" fmla="*/ 1609 w 1982"/>
                  <a:gd name="T69" fmla="*/ 0 h 1249"/>
                  <a:gd name="T70" fmla="*/ 1808 w 1982"/>
                  <a:gd name="T71" fmla="*/ 75 h 1249"/>
                  <a:gd name="T72" fmla="*/ 1811 w 1982"/>
                  <a:gd name="T73" fmla="*/ 78 h 1249"/>
                  <a:gd name="T74" fmla="*/ 1934 w 1982"/>
                  <a:gd name="T75" fmla="*/ 249 h 1249"/>
                  <a:gd name="T76" fmla="*/ 1934 w 1982"/>
                  <a:gd name="T77" fmla="*/ 257 h 1249"/>
                  <a:gd name="T78" fmla="*/ 1930 w 1982"/>
                  <a:gd name="T79" fmla="*/ 264 h 1249"/>
                  <a:gd name="T80" fmla="*/ 1733 w 1982"/>
                  <a:gd name="T81" fmla="*/ 463 h 1249"/>
                  <a:gd name="T82" fmla="*/ 1733 w 1982"/>
                  <a:gd name="T83" fmla="*/ 446 h 1249"/>
                  <a:gd name="T84" fmla="*/ 1808 w 1982"/>
                  <a:gd name="T85" fmla="*/ 521 h 1249"/>
                  <a:gd name="T86" fmla="*/ 1977 w 1982"/>
                  <a:gd name="T87" fmla="*/ 660 h 1249"/>
                  <a:gd name="T88" fmla="*/ 1982 w 1982"/>
                  <a:gd name="T89" fmla="*/ 664 h 1249"/>
                  <a:gd name="T90" fmla="*/ 1982 w 1982"/>
                  <a:gd name="T91" fmla="*/ 671 h 1249"/>
                  <a:gd name="T92" fmla="*/ 1934 w 1982"/>
                  <a:gd name="T93" fmla="*/ 857 h 1249"/>
                  <a:gd name="T94" fmla="*/ 1926 w 1982"/>
                  <a:gd name="T95" fmla="*/ 866 h 1249"/>
                  <a:gd name="T96" fmla="*/ 1684 w 1982"/>
                  <a:gd name="T97" fmla="*/ 956 h 1249"/>
                  <a:gd name="T98" fmla="*/ 1680 w 1982"/>
                  <a:gd name="T99" fmla="*/ 956 h 1249"/>
                  <a:gd name="T100" fmla="*/ 499 w 1982"/>
                  <a:gd name="T101" fmla="*/ 1202 h 1249"/>
                  <a:gd name="T102" fmla="*/ 134 w 1982"/>
                  <a:gd name="T103" fmla="*/ 1249 h 1249"/>
                  <a:gd name="T104" fmla="*/ 126 w 1982"/>
                  <a:gd name="T105" fmla="*/ 1245 h 1249"/>
                  <a:gd name="T106" fmla="*/ 118 w 1982"/>
                  <a:gd name="T107" fmla="*/ 1237 h 1249"/>
                  <a:gd name="T108" fmla="*/ 75 w 1982"/>
                  <a:gd name="T109" fmla="*/ 933 h 1249"/>
                  <a:gd name="T110" fmla="*/ 0 w 1982"/>
                  <a:gd name="T111" fmla="*/ 320 h 1249"/>
                  <a:gd name="T112" fmla="*/ 0 w 1982"/>
                  <a:gd name="T113" fmla="*/ 311 h 1249"/>
                  <a:gd name="T114" fmla="*/ 4 w 1982"/>
                  <a:gd name="T115" fmla="*/ 307 h 1249"/>
                  <a:gd name="T116" fmla="*/ 218 w 1982"/>
                  <a:gd name="T117" fmla="*/ 154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2" h="1249">
                    <a:moveTo>
                      <a:pt x="15" y="328"/>
                    </a:moveTo>
                    <a:lnTo>
                      <a:pt x="23" y="316"/>
                    </a:lnTo>
                    <a:lnTo>
                      <a:pt x="98" y="928"/>
                    </a:lnTo>
                    <a:lnTo>
                      <a:pt x="143" y="1233"/>
                    </a:lnTo>
                    <a:lnTo>
                      <a:pt x="130" y="1226"/>
                    </a:lnTo>
                    <a:lnTo>
                      <a:pt x="494" y="1177"/>
                    </a:lnTo>
                    <a:lnTo>
                      <a:pt x="1677" y="933"/>
                    </a:lnTo>
                    <a:lnTo>
                      <a:pt x="1918" y="842"/>
                    </a:lnTo>
                    <a:lnTo>
                      <a:pt x="1911" y="849"/>
                    </a:lnTo>
                    <a:lnTo>
                      <a:pt x="1958" y="667"/>
                    </a:lnTo>
                    <a:lnTo>
                      <a:pt x="1962" y="680"/>
                    </a:lnTo>
                    <a:lnTo>
                      <a:pt x="1795" y="541"/>
                    </a:lnTo>
                    <a:lnTo>
                      <a:pt x="1716" y="463"/>
                    </a:lnTo>
                    <a:lnTo>
                      <a:pt x="1712" y="454"/>
                    </a:lnTo>
                    <a:lnTo>
                      <a:pt x="1716" y="446"/>
                    </a:lnTo>
                    <a:lnTo>
                      <a:pt x="1914" y="249"/>
                    </a:lnTo>
                    <a:lnTo>
                      <a:pt x="1914" y="260"/>
                    </a:lnTo>
                    <a:lnTo>
                      <a:pt x="1791" y="94"/>
                    </a:lnTo>
                    <a:lnTo>
                      <a:pt x="1795" y="99"/>
                    </a:lnTo>
                    <a:lnTo>
                      <a:pt x="1602" y="23"/>
                    </a:lnTo>
                    <a:lnTo>
                      <a:pt x="1605" y="23"/>
                    </a:lnTo>
                    <a:lnTo>
                      <a:pt x="225" y="285"/>
                    </a:lnTo>
                    <a:lnTo>
                      <a:pt x="218" y="281"/>
                    </a:lnTo>
                    <a:lnTo>
                      <a:pt x="210" y="272"/>
                    </a:lnTo>
                    <a:lnTo>
                      <a:pt x="210" y="161"/>
                    </a:lnTo>
                    <a:lnTo>
                      <a:pt x="229" y="174"/>
                    </a:lnTo>
                    <a:lnTo>
                      <a:pt x="15" y="328"/>
                    </a:lnTo>
                    <a:close/>
                    <a:moveTo>
                      <a:pt x="218" y="154"/>
                    </a:moveTo>
                    <a:lnTo>
                      <a:pt x="221" y="154"/>
                    </a:lnTo>
                    <a:lnTo>
                      <a:pt x="229" y="154"/>
                    </a:lnTo>
                    <a:lnTo>
                      <a:pt x="233" y="161"/>
                    </a:lnTo>
                    <a:lnTo>
                      <a:pt x="233" y="272"/>
                    </a:lnTo>
                    <a:lnTo>
                      <a:pt x="221" y="260"/>
                    </a:lnTo>
                    <a:lnTo>
                      <a:pt x="1602" y="0"/>
                    </a:lnTo>
                    <a:lnTo>
                      <a:pt x="1609" y="0"/>
                    </a:lnTo>
                    <a:lnTo>
                      <a:pt x="1808" y="75"/>
                    </a:lnTo>
                    <a:lnTo>
                      <a:pt x="1811" y="78"/>
                    </a:lnTo>
                    <a:lnTo>
                      <a:pt x="1934" y="249"/>
                    </a:lnTo>
                    <a:lnTo>
                      <a:pt x="1934" y="257"/>
                    </a:lnTo>
                    <a:lnTo>
                      <a:pt x="1930" y="264"/>
                    </a:lnTo>
                    <a:lnTo>
                      <a:pt x="1733" y="463"/>
                    </a:lnTo>
                    <a:lnTo>
                      <a:pt x="1733" y="446"/>
                    </a:lnTo>
                    <a:lnTo>
                      <a:pt x="1808" y="521"/>
                    </a:lnTo>
                    <a:lnTo>
                      <a:pt x="1977" y="660"/>
                    </a:lnTo>
                    <a:lnTo>
                      <a:pt x="1982" y="664"/>
                    </a:lnTo>
                    <a:lnTo>
                      <a:pt x="1982" y="671"/>
                    </a:lnTo>
                    <a:lnTo>
                      <a:pt x="1934" y="857"/>
                    </a:lnTo>
                    <a:lnTo>
                      <a:pt x="1926" y="866"/>
                    </a:lnTo>
                    <a:lnTo>
                      <a:pt x="1684" y="956"/>
                    </a:lnTo>
                    <a:lnTo>
                      <a:pt x="1680" y="956"/>
                    </a:lnTo>
                    <a:lnTo>
                      <a:pt x="499" y="1202"/>
                    </a:lnTo>
                    <a:lnTo>
                      <a:pt x="134" y="1249"/>
                    </a:lnTo>
                    <a:lnTo>
                      <a:pt x="126" y="1245"/>
                    </a:lnTo>
                    <a:lnTo>
                      <a:pt x="118" y="1237"/>
                    </a:lnTo>
                    <a:lnTo>
                      <a:pt x="75" y="933"/>
                    </a:lnTo>
                    <a:lnTo>
                      <a:pt x="0" y="320"/>
                    </a:lnTo>
                    <a:lnTo>
                      <a:pt x="0" y="311"/>
                    </a:lnTo>
                    <a:lnTo>
                      <a:pt x="4" y="307"/>
                    </a:lnTo>
                    <a:lnTo>
                      <a:pt x="218"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2" name="Freeform 328"/>
              <p:cNvSpPr>
                <a:spLocks/>
              </p:cNvSpPr>
              <p:nvPr/>
            </p:nvSpPr>
            <p:spPr bwMode="auto">
              <a:xfrm>
                <a:off x="3922" y="1574"/>
                <a:ext cx="487" cy="303"/>
              </a:xfrm>
              <a:custGeom>
                <a:avLst/>
                <a:gdLst>
                  <a:gd name="T0" fmla="*/ 0 w 1947"/>
                  <a:gd name="T1" fmla="*/ 305 h 1210"/>
                  <a:gd name="T2" fmla="*/ 8 w 1947"/>
                  <a:gd name="T3" fmla="*/ 293 h 1210"/>
                  <a:gd name="T4" fmla="*/ 83 w 1947"/>
                  <a:gd name="T5" fmla="*/ 905 h 1210"/>
                  <a:gd name="T6" fmla="*/ 128 w 1947"/>
                  <a:gd name="T7" fmla="*/ 1210 h 1210"/>
                  <a:gd name="T8" fmla="*/ 115 w 1947"/>
                  <a:gd name="T9" fmla="*/ 1203 h 1210"/>
                  <a:gd name="T10" fmla="*/ 479 w 1947"/>
                  <a:gd name="T11" fmla="*/ 1154 h 1210"/>
                  <a:gd name="T12" fmla="*/ 1662 w 1947"/>
                  <a:gd name="T13" fmla="*/ 910 h 1210"/>
                  <a:gd name="T14" fmla="*/ 1662 w 1947"/>
                  <a:gd name="T15" fmla="*/ 910 h 1210"/>
                  <a:gd name="T16" fmla="*/ 1903 w 1947"/>
                  <a:gd name="T17" fmla="*/ 819 h 1210"/>
                  <a:gd name="T18" fmla="*/ 1896 w 1947"/>
                  <a:gd name="T19" fmla="*/ 826 h 1210"/>
                  <a:gd name="T20" fmla="*/ 1943 w 1947"/>
                  <a:gd name="T21" fmla="*/ 644 h 1210"/>
                  <a:gd name="T22" fmla="*/ 1947 w 1947"/>
                  <a:gd name="T23" fmla="*/ 657 h 1210"/>
                  <a:gd name="T24" fmla="*/ 1780 w 1947"/>
                  <a:gd name="T25" fmla="*/ 518 h 1210"/>
                  <a:gd name="T26" fmla="*/ 1701 w 1947"/>
                  <a:gd name="T27" fmla="*/ 440 h 1210"/>
                  <a:gd name="T28" fmla="*/ 1697 w 1947"/>
                  <a:gd name="T29" fmla="*/ 431 h 1210"/>
                  <a:gd name="T30" fmla="*/ 1701 w 1947"/>
                  <a:gd name="T31" fmla="*/ 423 h 1210"/>
                  <a:gd name="T32" fmla="*/ 1899 w 1947"/>
                  <a:gd name="T33" fmla="*/ 226 h 1210"/>
                  <a:gd name="T34" fmla="*/ 1899 w 1947"/>
                  <a:gd name="T35" fmla="*/ 237 h 1210"/>
                  <a:gd name="T36" fmla="*/ 1776 w 1947"/>
                  <a:gd name="T37" fmla="*/ 71 h 1210"/>
                  <a:gd name="T38" fmla="*/ 1780 w 1947"/>
                  <a:gd name="T39" fmla="*/ 76 h 1210"/>
                  <a:gd name="T40" fmla="*/ 1587 w 1947"/>
                  <a:gd name="T41" fmla="*/ 0 h 1210"/>
                  <a:gd name="T42" fmla="*/ 1590 w 1947"/>
                  <a:gd name="T43" fmla="*/ 0 h 1210"/>
                  <a:gd name="T44" fmla="*/ 210 w 1947"/>
                  <a:gd name="T45" fmla="*/ 262 h 1210"/>
                  <a:gd name="T46" fmla="*/ 203 w 1947"/>
                  <a:gd name="T47" fmla="*/ 258 h 1210"/>
                  <a:gd name="T48" fmla="*/ 195 w 1947"/>
                  <a:gd name="T49" fmla="*/ 249 h 1210"/>
                  <a:gd name="T50" fmla="*/ 195 w 1947"/>
                  <a:gd name="T51" fmla="*/ 138 h 1210"/>
                  <a:gd name="T52" fmla="*/ 214 w 1947"/>
                  <a:gd name="T53" fmla="*/ 151 h 1210"/>
                  <a:gd name="T54" fmla="*/ 0 w 1947"/>
                  <a:gd name="T55" fmla="*/ 30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7" h="1210">
                    <a:moveTo>
                      <a:pt x="0" y="305"/>
                    </a:moveTo>
                    <a:lnTo>
                      <a:pt x="8" y="293"/>
                    </a:lnTo>
                    <a:lnTo>
                      <a:pt x="83" y="905"/>
                    </a:lnTo>
                    <a:lnTo>
                      <a:pt x="128" y="1210"/>
                    </a:lnTo>
                    <a:lnTo>
                      <a:pt x="115" y="1203"/>
                    </a:lnTo>
                    <a:lnTo>
                      <a:pt x="479" y="1154"/>
                    </a:lnTo>
                    <a:lnTo>
                      <a:pt x="1662" y="910"/>
                    </a:lnTo>
                    <a:lnTo>
                      <a:pt x="1662" y="910"/>
                    </a:lnTo>
                    <a:lnTo>
                      <a:pt x="1903" y="819"/>
                    </a:lnTo>
                    <a:lnTo>
                      <a:pt x="1896" y="826"/>
                    </a:lnTo>
                    <a:lnTo>
                      <a:pt x="1943" y="644"/>
                    </a:lnTo>
                    <a:lnTo>
                      <a:pt x="1947" y="657"/>
                    </a:lnTo>
                    <a:lnTo>
                      <a:pt x="1780" y="518"/>
                    </a:lnTo>
                    <a:lnTo>
                      <a:pt x="1701" y="440"/>
                    </a:lnTo>
                    <a:lnTo>
                      <a:pt x="1697" y="431"/>
                    </a:lnTo>
                    <a:lnTo>
                      <a:pt x="1701" y="423"/>
                    </a:lnTo>
                    <a:lnTo>
                      <a:pt x="1899" y="226"/>
                    </a:lnTo>
                    <a:lnTo>
                      <a:pt x="1899" y="237"/>
                    </a:lnTo>
                    <a:lnTo>
                      <a:pt x="1776" y="71"/>
                    </a:lnTo>
                    <a:lnTo>
                      <a:pt x="1780" y="76"/>
                    </a:lnTo>
                    <a:lnTo>
                      <a:pt x="1587" y="0"/>
                    </a:lnTo>
                    <a:lnTo>
                      <a:pt x="1590" y="0"/>
                    </a:lnTo>
                    <a:lnTo>
                      <a:pt x="210" y="262"/>
                    </a:lnTo>
                    <a:lnTo>
                      <a:pt x="203" y="258"/>
                    </a:lnTo>
                    <a:lnTo>
                      <a:pt x="195" y="249"/>
                    </a:lnTo>
                    <a:lnTo>
                      <a:pt x="195" y="138"/>
                    </a:lnTo>
                    <a:lnTo>
                      <a:pt x="214" y="151"/>
                    </a:lnTo>
                    <a:lnTo>
                      <a:pt x="0" y="30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3" name="Freeform 329"/>
              <p:cNvSpPr>
                <a:spLocks/>
              </p:cNvSpPr>
              <p:nvPr/>
            </p:nvSpPr>
            <p:spPr bwMode="auto">
              <a:xfrm>
                <a:off x="3918" y="1568"/>
                <a:ext cx="496" cy="313"/>
              </a:xfrm>
              <a:custGeom>
                <a:avLst/>
                <a:gdLst>
                  <a:gd name="T0" fmla="*/ 218 w 1982"/>
                  <a:gd name="T1" fmla="*/ 154 h 1249"/>
                  <a:gd name="T2" fmla="*/ 221 w 1982"/>
                  <a:gd name="T3" fmla="*/ 154 h 1249"/>
                  <a:gd name="T4" fmla="*/ 229 w 1982"/>
                  <a:gd name="T5" fmla="*/ 154 h 1249"/>
                  <a:gd name="T6" fmla="*/ 233 w 1982"/>
                  <a:gd name="T7" fmla="*/ 161 h 1249"/>
                  <a:gd name="T8" fmla="*/ 233 w 1982"/>
                  <a:gd name="T9" fmla="*/ 272 h 1249"/>
                  <a:gd name="T10" fmla="*/ 221 w 1982"/>
                  <a:gd name="T11" fmla="*/ 260 h 1249"/>
                  <a:gd name="T12" fmla="*/ 1602 w 1982"/>
                  <a:gd name="T13" fmla="*/ 0 h 1249"/>
                  <a:gd name="T14" fmla="*/ 1609 w 1982"/>
                  <a:gd name="T15" fmla="*/ 0 h 1249"/>
                  <a:gd name="T16" fmla="*/ 1808 w 1982"/>
                  <a:gd name="T17" fmla="*/ 75 h 1249"/>
                  <a:gd name="T18" fmla="*/ 1811 w 1982"/>
                  <a:gd name="T19" fmla="*/ 78 h 1249"/>
                  <a:gd name="T20" fmla="*/ 1934 w 1982"/>
                  <a:gd name="T21" fmla="*/ 249 h 1249"/>
                  <a:gd name="T22" fmla="*/ 1934 w 1982"/>
                  <a:gd name="T23" fmla="*/ 257 h 1249"/>
                  <a:gd name="T24" fmla="*/ 1930 w 1982"/>
                  <a:gd name="T25" fmla="*/ 264 h 1249"/>
                  <a:gd name="T26" fmla="*/ 1733 w 1982"/>
                  <a:gd name="T27" fmla="*/ 463 h 1249"/>
                  <a:gd name="T28" fmla="*/ 1733 w 1982"/>
                  <a:gd name="T29" fmla="*/ 446 h 1249"/>
                  <a:gd name="T30" fmla="*/ 1808 w 1982"/>
                  <a:gd name="T31" fmla="*/ 521 h 1249"/>
                  <a:gd name="T32" fmla="*/ 1977 w 1982"/>
                  <a:gd name="T33" fmla="*/ 660 h 1249"/>
                  <a:gd name="T34" fmla="*/ 1982 w 1982"/>
                  <a:gd name="T35" fmla="*/ 664 h 1249"/>
                  <a:gd name="T36" fmla="*/ 1982 w 1982"/>
                  <a:gd name="T37" fmla="*/ 671 h 1249"/>
                  <a:gd name="T38" fmla="*/ 1934 w 1982"/>
                  <a:gd name="T39" fmla="*/ 857 h 1249"/>
                  <a:gd name="T40" fmla="*/ 1926 w 1982"/>
                  <a:gd name="T41" fmla="*/ 866 h 1249"/>
                  <a:gd name="T42" fmla="*/ 1684 w 1982"/>
                  <a:gd name="T43" fmla="*/ 956 h 1249"/>
                  <a:gd name="T44" fmla="*/ 1680 w 1982"/>
                  <a:gd name="T45" fmla="*/ 956 h 1249"/>
                  <a:gd name="T46" fmla="*/ 499 w 1982"/>
                  <a:gd name="T47" fmla="*/ 1202 h 1249"/>
                  <a:gd name="T48" fmla="*/ 134 w 1982"/>
                  <a:gd name="T49" fmla="*/ 1249 h 1249"/>
                  <a:gd name="T50" fmla="*/ 126 w 1982"/>
                  <a:gd name="T51" fmla="*/ 1245 h 1249"/>
                  <a:gd name="T52" fmla="*/ 118 w 1982"/>
                  <a:gd name="T53" fmla="*/ 1237 h 1249"/>
                  <a:gd name="T54" fmla="*/ 75 w 1982"/>
                  <a:gd name="T55" fmla="*/ 933 h 1249"/>
                  <a:gd name="T56" fmla="*/ 0 w 1982"/>
                  <a:gd name="T57" fmla="*/ 320 h 1249"/>
                  <a:gd name="T58" fmla="*/ 0 w 1982"/>
                  <a:gd name="T59" fmla="*/ 311 h 1249"/>
                  <a:gd name="T60" fmla="*/ 4 w 1982"/>
                  <a:gd name="T61" fmla="*/ 307 h 1249"/>
                  <a:gd name="T62" fmla="*/ 218 w 1982"/>
                  <a:gd name="T63" fmla="*/ 154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2" h="1249">
                    <a:moveTo>
                      <a:pt x="218" y="154"/>
                    </a:moveTo>
                    <a:lnTo>
                      <a:pt x="221" y="154"/>
                    </a:lnTo>
                    <a:lnTo>
                      <a:pt x="229" y="154"/>
                    </a:lnTo>
                    <a:lnTo>
                      <a:pt x="233" y="161"/>
                    </a:lnTo>
                    <a:lnTo>
                      <a:pt x="233" y="272"/>
                    </a:lnTo>
                    <a:lnTo>
                      <a:pt x="221" y="260"/>
                    </a:lnTo>
                    <a:lnTo>
                      <a:pt x="1602" y="0"/>
                    </a:lnTo>
                    <a:lnTo>
                      <a:pt x="1609" y="0"/>
                    </a:lnTo>
                    <a:lnTo>
                      <a:pt x="1808" y="75"/>
                    </a:lnTo>
                    <a:lnTo>
                      <a:pt x="1811" y="78"/>
                    </a:lnTo>
                    <a:lnTo>
                      <a:pt x="1934" y="249"/>
                    </a:lnTo>
                    <a:lnTo>
                      <a:pt x="1934" y="257"/>
                    </a:lnTo>
                    <a:lnTo>
                      <a:pt x="1930" y="264"/>
                    </a:lnTo>
                    <a:lnTo>
                      <a:pt x="1733" y="463"/>
                    </a:lnTo>
                    <a:lnTo>
                      <a:pt x="1733" y="446"/>
                    </a:lnTo>
                    <a:lnTo>
                      <a:pt x="1808" y="521"/>
                    </a:lnTo>
                    <a:lnTo>
                      <a:pt x="1977" y="660"/>
                    </a:lnTo>
                    <a:lnTo>
                      <a:pt x="1982" y="664"/>
                    </a:lnTo>
                    <a:lnTo>
                      <a:pt x="1982" y="671"/>
                    </a:lnTo>
                    <a:lnTo>
                      <a:pt x="1934" y="857"/>
                    </a:lnTo>
                    <a:lnTo>
                      <a:pt x="1926" y="866"/>
                    </a:lnTo>
                    <a:lnTo>
                      <a:pt x="1684" y="956"/>
                    </a:lnTo>
                    <a:lnTo>
                      <a:pt x="1680" y="956"/>
                    </a:lnTo>
                    <a:lnTo>
                      <a:pt x="499" y="1202"/>
                    </a:lnTo>
                    <a:lnTo>
                      <a:pt x="134" y="1249"/>
                    </a:lnTo>
                    <a:lnTo>
                      <a:pt x="126" y="1245"/>
                    </a:lnTo>
                    <a:lnTo>
                      <a:pt x="118" y="1237"/>
                    </a:lnTo>
                    <a:lnTo>
                      <a:pt x="75" y="933"/>
                    </a:lnTo>
                    <a:lnTo>
                      <a:pt x="0" y="320"/>
                    </a:lnTo>
                    <a:lnTo>
                      <a:pt x="0" y="311"/>
                    </a:lnTo>
                    <a:lnTo>
                      <a:pt x="4" y="307"/>
                    </a:lnTo>
                    <a:lnTo>
                      <a:pt x="218" y="15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4" name="Freeform 330"/>
              <p:cNvSpPr>
                <a:spLocks/>
              </p:cNvSpPr>
              <p:nvPr/>
            </p:nvSpPr>
            <p:spPr bwMode="auto">
              <a:xfrm>
                <a:off x="4338" y="1805"/>
                <a:ext cx="88" cy="133"/>
              </a:xfrm>
              <a:custGeom>
                <a:avLst/>
                <a:gdLst>
                  <a:gd name="T0" fmla="*/ 0 w 353"/>
                  <a:gd name="T1" fmla="*/ 0 h 534"/>
                  <a:gd name="T2" fmla="*/ 150 w 353"/>
                  <a:gd name="T3" fmla="*/ 534 h 534"/>
                  <a:gd name="T4" fmla="*/ 353 w 353"/>
                  <a:gd name="T5" fmla="*/ 534 h 534"/>
                  <a:gd name="T6" fmla="*/ 353 w 353"/>
                  <a:gd name="T7" fmla="*/ 379 h 534"/>
                  <a:gd name="T8" fmla="*/ 199 w 353"/>
                  <a:gd name="T9" fmla="*/ 257 h 534"/>
                  <a:gd name="T10" fmla="*/ 0 w 353"/>
                  <a:gd name="T11" fmla="*/ 0 h 534"/>
                </a:gdLst>
                <a:ahLst/>
                <a:cxnLst>
                  <a:cxn ang="0">
                    <a:pos x="T0" y="T1"/>
                  </a:cxn>
                  <a:cxn ang="0">
                    <a:pos x="T2" y="T3"/>
                  </a:cxn>
                  <a:cxn ang="0">
                    <a:pos x="T4" y="T5"/>
                  </a:cxn>
                  <a:cxn ang="0">
                    <a:pos x="T6" y="T7"/>
                  </a:cxn>
                  <a:cxn ang="0">
                    <a:pos x="T8" y="T9"/>
                  </a:cxn>
                  <a:cxn ang="0">
                    <a:pos x="T10" y="T11"/>
                  </a:cxn>
                </a:cxnLst>
                <a:rect l="0" t="0" r="r" b="b"/>
                <a:pathLst>
                  <a:path w="353" h="534">
                    <a:moveTo>
                      <a:pt x="0" y="0"/>
                    </a:moveTo>
                    <a:lnTo>
                      <a:pt x="150" y="534"/>
                    </a:lnTo>
                    <a:lnTo>
                      <a:pt x="353" y="534"/>
                    </a:lnTo>
                    <a:lnTo>
                      <a:pt x="353" y="379"/>
                    </a:lnTo>
                    <a:lnTo>
                      <a:pt x="199" y="257"/>
                    </a:lnTo>
                    <a:lnTo>
                      <a:pt x="0" y="0"/>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5" name="Freeform 331"/>
              <p:cNvSpPr>
                <a:spLocks noEditPoints="1"/>
              </p:cNvSpPr>
              <p:nvPr/>
            </p:nvSpPr>
            <p:spPr bwMode="auto">
              <a:xfrm>
                <a:off x="4335" y="1802"/>
                <a:ext cx="94" cy="139"/>
              </a:xfrm>
              <a:custGeom>
                <a:avLst/>
                <a:gdLst>
                  <a:gd name="T0" fmla="*/ 0 w 375"/>
                  <a:gd name="T1" fmla="*/ 19 h 557"/>
                  <a:gd name="T2" fmla="*/ 24 w 375"/>
                  <a:gd name="T3" fmla="*/ 8 h 557"/>
                  <a:gd name="T4" fmla="*/ 174 w 375"/>
                  <a:gd name="T5" fmla="*/ 542 h 557"/>
                  <a:gd name="T6" fmla="*/ 161 w 375"/>
                  <a:gd name="T7" fmla="*/ 533 h 557"/>
                  <a:gd name="T8" fmla="*/ 364 w 375"/>
                  <a:gd name="T9" fmla="*/ 533 h 557"/>
                  <a:gd name="T10" fmla="*/ 352 w 375"/>
                  <a:gd name="T11" fmla="*/ 546 h 557"/>
                  <a:gd name="T12" fmla="*/ 352 w 375"/>
                  <a:gd name="T13" fmla="*/ 391 h 557"/>
                  <a:gd name="T14" fmla="*/ 356 w 375"/>
                  <a:gd name="T15" fmla="*/ 403 h 557"/>
                  <a:gd name="T16" fmla="*/ 201 w 375"/>
                  <a:gd name="T17" fmla="*/ 280 h 557"/>
                  <a:gd name="T18" fmla="*/ 201 w 375"/>
                  <a:gd name="T19" fmla="*/ 276 h 557"/>
                  <a:gd name="T20" fmla="*/ 0 w 375"/>
                  <a:gd name="T21" fmla="*/ 19 h 557"/>
                  <a:gd name="T22" fmla="*/ 217 w 375"/>
                  <a:gd name="T23" fmla="*/ 261 h 557"/>
                  <a:gd name="T24" fmla="*/ 371 w 375"/>
                  <a:gd name="T25" fmla="*/ 383 h 557"/>
                  <a:gd name="T26" fmla="*/ 375 w 375"/>
                  <a:gd name="T27" fmla="*/ 391 h 557"/>
                  <a:gd name="T28" fmla="*/ 375 w 375"/>
                  <a:gd name="T29" fmla="*/ 546 h 557"/>
                  <a:gd name="T30" fmla="*/ 371 w 375"/>
                  <a:gd name="T31" fmla="*/ 553 h 557"/>
                  <a:gd name="T32" fmla="*/ 364 w 375"/>
                  <a:gd name="T33" fmla="*/ 557 h 557"/>
                  <a:gd name="T34" fmla="*/ 161 w 375"/>
                  <a:gd name="T35" fmla="*/ 557 h 557"/>
                  <a:gd name="T36" fmla="*/ 158 w 375"/>
                  <a:gd name="T37" fmla="*/ 553 h 557"/>
                  <a:gd name="T38" fmla="*/ 154 w 375"/>
                  <a:gd name="T39" fmla="*/ 550 h 557"/>
                  <a:gd name="T40" fmla="*/ 0 w 375"/>
                  <a:gd name="T41" fmla="*/ 15 h 557"/>
                  <a:gd name="T42" fmla="*/ 0 w 375"/>
                  <a:gd name="T43" fmla="*/ 8 h 557"/>
                  <a:gd name="T44" fmla="*/ 4 w 375"/>
                  <a:gd name="T45" fmla="*/ 0 h 557"/>
                  <a:gd name="T46" fmla="*/ 11 w 375"/>
                  <a:gd name="T47" fmla="*/ 0 h 557"/>
                  <a:gd name="T48" fmla="*/ 19 w 375"/>
                  <a:gd name="T49" fmla="*/ 4 h 557"/>
                  <a:gd name="T50" fmla="*/ 217 w 375"/>
                  <a:gd name="T51" fmla="*/ 26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5" h="557">
                    <a:moveTo>
                      <a:pt x="0" y="19"/>
                    </a:moveTo>
                    <a:lnTo>
                      <a:pt x="24" y="8"/>
                    </a:lnTo>
                    <a:lnTo>
                      <a:pt x="174" y="542"/>
                    </a:lnTo>
                    <a:lnTo>
                      <a:pt x="161" y="533"/>
                    </a:lnTo>
                    <a:lnTo>
                      <a:pt x="364" y="533"/>
                    </a:lnTo>
                    <a:lnTo>
                      <a:pt x="352" y="546"/>
                    </a:lnTo>
                    <a:lnTo>
                      <a:pt x="352" y="391"/>
                    </a:lnTo>
                    <a:lnTo>
                      <a:pt x="356" y="403"/>
                    </a:lnTo>
                    <a:lnTo>
                      <a:pt x="201" y="280"/>
                    </a:lnTo>
                    <a:lnTo>
                      <a:pt x="201" y="276"/>
                    </a:lnTo>
                    <a:lnTo>
                      <a:pt x="0" y="19"/>
                    </a:lnTo>
                    <a:close/>
                    <a:moveTo>
                      <a:pt x="217" y="261"/>
                    </a:moveTo>
                    <a:lnTo>
                      <a:pt x="371" y="383"/>
                    </a:lnTo>
                    <a:lnTo>
                      <a:pt x="375" y="391"/>
                    </a:lnTo>
                    <a:lnTo>
                      <a:pt x="375" y="546"/>
                    </a:lnTo>
                    <a:lnTo>
                      <a:pt x="371" y="553"/>
                    </a:lnTo>
                    <a:lnTo>
                      <a:pt x="364" y="557"/>
                    </a:lnTo>
                    <a:lnTo>
                      <a:pt x="161" y="557"/>
                    </a:lnTo>
                    <a:lnTo>
                      <a:pt x="158" y="553"/>
                    </a:lnTo>
                    <a:lnTo>
                      <a:pt x="154" y="550"/>
                    </a:lnTo>
                    <a:lnTo>
                      <a:pt x="0" y="15"/>
                    </a:lnTo>
                    <a:lnTo>
                      <a:pt x="0" y="8"/>
                    </a:lnTo>
                    <a:lnTo>
                      <a:pt x="4" y="0"/>
                    </a:lnTo>
                    <a:lnTo>
                      <a:pt x="11" y="0"/>
                    </a:lnTo>
                    <a:lnTo>
                      <a:pt x="19" y="4"/>
                    </a:lnTo>
                    <a:lnTo>
                      <a:pt x="217"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6" name="Freeform 332"/>
              <p:cNvSpPr>
                <a:spLocks/>
              </p:cNvSpPr>
              <p:nvPr/>
            </p:nvSpPr>
            <p:spPr bwMode="auto">
              <a:xfrm>
                <a:off x="4335" y="1804"/>
                <a:ext cx="91" cy="134"/>
              </a:xfrm>
              <a:custGeom>
                <a:avLst/>
                <a:gdLst>
                  <a:gd name="T0" fmla="*/ 0 w 364"/>
                  <a:gd name="T1" fmla="*/ 11 h 538"/>
                  <a:gd name="T2" fmla="*/ 24 w 364"/>
                  <a:gd name="T3" fmla="*/ 0 h 538"/>
                  <a:gd name="T4" fmla="*/ 174 w 364"/>
                  <a:gd name="T5" fmla="*/ 534 h 538"/>
                  <a:gd name="T6" fmla="*/ 161 w 364"/>
                  <a:gd name="T7" fmla="*/ 525 h 538"/>
                  <a:gd name="T8" fmla="*/ 364 w 364"/>
                  <a:gd name="T9" fmla="*/ 525 h 538"/>
                  <a:gd name="T10" fmla="*/ 352 w 364"/>
                  <a:gd name="T11" fmla="*/ 538 h 538"/>
                  <a:gd name="T12" fmla="*/ 352 w 364"/>
                  <a:gd name="T13" fmla="*/ 383 h 538"/>
                  <a:gd name="T14" fmla="*/ 356 w 364"/>
                  <a:gd name="T15" fmla="*/ 395 h 538"/>
                  <a:gd name="T16" fmla="*/ 201 w 364"/>
                  <a:gd name="T17" fmla="*/ 272 h 538"/>
                  <a:gd name="T18" fmla="*/ 201 w 364"/>
                  <a:gd name="T19" fmla="*/ 268 h 538"/>
                  <a:gd name="T20" fmla="*/ 0 w 364"/>
                  <a:gd name="T21" fmla="*/ 1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538">
                    <a:moveTo>
                      <a:pt x="0" y="11"/>
                    </a:moveTo>
                    <a:lnTo>
                      <a:pt x="24" y="0"/>
                    </a:lnTo>
                    <a:lnTo>
                      <a:pt x="174" y="534"/>
                    </a:lnTo>
                    <a:lnTo>
                      <a:pt x="161" y="525"/>
                    </a:lnTo>
                    <a:lnTo>
                      <a:pt x="364" y="525"/>
                    </a:lnTo>
                    <a:lnTo>
                      <a:pt x="352" y="538"/>
                    </a:lnTo>
                    <a:lnTo>
                      <a:pt x="352" y="383"/>
                    </a:lnTo>
                    <a:lnTo>
                      <a:pt x="356" y="395"/>
                    </a:lnTo>
                    <a:lnTo>
                      <a:pt x="201" y="272"/>
                    </a:lnTo>
                    <a:lnTo>
                      <a:pt x="201" y="268"/>
                    </a:lnTo>
                    <a:lnTo>
                      <a:pt x="0" y="1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7" name="Freeform 333"/>
              <p:cNvSpPr>
                <a:spLocks/>
              </p:cNvSpPr>
              <p:nvPr/>
            </p:nvSpPr>
            <p:spPr bwMode="auto">
              <a:xfrm>
                <a:off x="4335" y="1802"/>
                <a:ext cx="94" cy="139"/>
              </a:xfrm>
              <a:custGeom>
                <a:avLst/>
                <a:gdLst>
                  <a:gd name="T0" fmla="*/ 217 w 375"/>
                  <a:gd name="T1" fmla="*/ 261 h 557"/>
                  <a:gd name="T2" fmla="*/ 217 w 375"/>
                  <a:gd name="T3" fmla="*/ 261 h 557"/>
                  <a:gd name="T4" fmla="*/ 371 w 375"/>
                  <a:gd name="T5" fmla="*/ 383 h 557"/>
                  <a:gd name="T6" fmla="*/ 375 w 375"/>
                  <a:gd name="T7" fmla="*/ 391 h 557"/>
                  <a:gd name="T8" fmla="*/ 375 w 375"/>
                  <a:gd name="T9" fmla="*/ 546 h 557"/>
                  <a:gd name="T10" fmla="*/ 371 w 375"/>
                  <a:gd name="T11" fmla="*/ 553 h 557"/>
                  <a:gd name="T12" fmla="*/ 364 w 375"/>
                  <a:gd name="T13" fmla="*/ 557 h 557"/>
                  <a:gd name="T14" fmla="*/ 161 w 375"/>
                  <a:gd name="T15" fmla="*/ 557 h 557"/>
                  <a:gd name="T16" fmla="*/ 158 w 375"/>
                  <a:gd name="T17" fmla="*/ 553 h 557"/>
                  <a:gd name="T18" fmla="*/ 154 w 375"/>
                  <a:gd name="T19" fmla="*/ 550 h 557"/>
                  <a:gd name="T20" fmla="*/ 0 w 375"/>
                  <a:gd name="T21" fmla="*/ 15 h 557"/>
                  <a:gd name="T22" fmla="*/ 0 w 375"/>
                  <a:gd name="T23" fmla="*/ 8 h 557"/>
                  <a:gd name="T24" fmla="*/ 4 w 375"/>
                  <a:gd name="T25" fmla="*/ 0 h 557"/>
                  <a:gd name="T26" fmla="*/ 11 w 375"/>
                  <a:gd name="T27" fmla="*/ 0 h 557"/>
                  <a:gd name="T28" fmla="*/ 19 w 375"/>
                  <a:gd name="T29" fmla="*/ 4 h 557"/>
                  <a:gd name="T30" fmla="*/ 217 w 375"/>
                  <a:gd name="T31" fmla="*/ 26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 h="557">
                    <a:moveTo>
                      <a:pt x="217" y="261"/>
                    </a:moveTo>
                    <a:lnTo>
                      <a:pt x="217" y="261"/>
                    </a:lnTo>
                    <a:lnTo>
                      <a:pt x="371" y="383"/>
                    </a:lnTo>
                    <a:lnTo>
                      <a:pt x="375" y="391"/>
                    </a:lnTo>
                    <a:lnTo>
                      <a:pt x="375" y="546"/>
                    </a:lnTo>
                    <a:lnTo>
                      <a:pt x="371" y="553"/>
                    </a:lnTo>
                    <a:lnTo>
                      <a:pt x="364" y="557"/>
                    </a:lnTo>
                    <a:lnTo>
                      <a:pt x="161" y="557"/>
                    </a:lnTo>
                    <a:lnTo>
                      <a:pt x="158" y="553"/>
                    </a:lnTo>
                    <a:lnTo>
                      <a:pt x="154" y="550"/>
                    </a:lnTo>
                    <a:lnTo>
                      <a:pt x="0" y="15"/>
                    </a:lnTo>
                    <a:lnTo>
                      <a:pt x="0" y="8"/>
                    </a:lnTo>
                    <a:lnTo>
                      <a:pt x="4" y="0"/>
                    </a:lnTo>
                    <a:lnTo>
                      <a:pt x="11" y="0"/>
                    </a:lnTo>
                    <a:lnTo>
                      <a:pt x="19" y="4"/>
                    </a:lnTo>
                    <a:lnTo>
                      <a:pt x="217" y="26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8" name="Freeform 334"/>
              <p:cNvSpPr>
                <a:spLocks/>
              </p:cNvSpPr>
              <p:nvPr/>
            </p:nvSpPr>
            <p:spPr bwMode="auto">
              <a:xfrm>
                <a:off x="4338" y="1632"/>
                <a:ext cx="138" cy="238"/>
              </a:xfrm>
              <a:custGeom>
                <a:avLst/>
                <a:gdLst>
                  <a:gd name="T0" fmla="*/ 0 w 550"/>
                  <a:gd name="T1" fmla="*/ 692 h 952"/>
                  <a:gd name="T2" fmla="*/ 246 w 550"/>
                  <a:gd name="T3" fmla="*/ 596 h 952"/>
                  <a:gd name="T4" fmla="*/ 289 w 550"/>
                  <a:gd name="T5" fmla="*/ 414 h 952"/>
                  <a:gd name="T6" fmla="*/ 124 w 550"/>
                  <a:gd name="T7" fmla="*/ 276 h 952"/>
                  <a:gd name="T8" fmla="*/ 44 w 550"/>
                  <a:gd name="T9" fmla="*/ 197 h 952"/>
                  <a:gd name="T10" fmla="*/ 246 w 550"/>
                  <a:gd name="T11" fmla="*/ 0 h 952"/>
                  <a:gd name="T12" fmla="*/ 550 w 550"/>
                  <a:gd name="T13" fmla="*/ 107 h 952"/>
                  <a:gd name="T14" fmla="*/ 443 w 550"/>
                  <a:gd name="T15" fmla="*/ 320 h 952"/>
                  <a:gd name="T16" fmla="*/ 550 w 550"/>
                  <a:gd name="T17" fmla="*/ 320 h 952"/>
                  <a:gd name="T18" fmla="*/ 550 w 550"/>
                  <a:gd name="T19" fmla="*/ 538 h 952"/>
                  <a:gd name="T20" fmla="*/ 488 w 550"/>
                  <a:gd name="T21" fmla="*/ 692 h 952"/>
                  <a:gd name="T22" fmla="*/ 443 w 550"/>
                  <a:gd name="T23" fmla="*/ 814 h 952"/>
                  <a:gd name="T24" fmla="*/ 353 w 550"/>
                  <a:gd name="T25" fmla="*/ 952 h 952"/>
                  <a:gd name="T26" fmla="*/ 336 w 550"/>
                  <a:gd name="T27" fmla="*/ 889 h 952"/>
                  <a:gd name="T28" fmla="*/ 199 w 550"/>
                  <a:gd name="T29" fmla="*/ 814 h 952"/>
                  <a:gd name="T30" fmla="*/ 0 w 550"/>
                  <a:gd name="T31" fmla="*/ 69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952">
                    <a:moveTo>
                      <a:pt x="0" y="692"/>
                    </a:moveTo>
                    <a:lnTo>
                      <a:pt x="246" y="596"/>
                    </a:lnTo>
                    <a:lnTo>
                      <a:pt x="289" y="414"/>
                    </a:lnTo>
                    <a:lnTo>
                      <a:pt x="124" y="276"/>
                    </a:lnTo>
                    <a:lnTo>
                      <a:pt x="44" y="197"/>
                    </a:lnTo>
                    <a:lnTo>
                      <a:pt x="246" y="0"/>
                    </a:lnTo>
                    <a:lnTo>
                      <a:pt x="550" y="107"/>
                    </a:lnTo>
                    <a:lnTo>
                      <a:pt x="443" y="320"/>
                    </a:lnTo>
                    <a:lnTo>
                      <a:pt x="550" y="320"/>
                    </a:lnTo>
                    <a:lnTo>
                      <a:pt x="550" y="538"/>
                    </a:lnTo>
                    <a:lnTo>
                      <a:pt x="488" y="692"/>
                    </a:lnTo>
                    <a:lnTo>
                      <a:pt x="443" y="814"/>
                    </a:lnTo>
                    <a:lnTo>
                      <a:pt x="353" y="952"/>
                    </a:lnTo>
                    <a:lnTo>
                      <a:pt x="336" y="889"/>
                    </a:lnTo>
                    <a:lnTo>
                      <a:pt x="199" y="814"/>
                    </a:lnTo>
                    <a:lnTo>
                      <a:pt x="0" y="692"/>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9" name="Freeform 335"/>
              <p:cNvSpPr>
                <a:spLocks noEditPoints="1"/>
              </p:cNvSpPr>
              <p:nvPr/>
            </p:nvSpPr>
            <p:spPr bwMode="auto">
              <a:xfrm>
                <a:off x="4335" y="1629"/>
                <a:ext cx="144" cy="244"/>
              </a:xfrm>
              <a:custGeom>
                <a:avLst/>
                <a:gdLst>
                  <a:gd name="T0" fmla="*/ 0 w 574"/>
                  <a:gd name="T1" fmla="*/ 708 h 977"/>
                  <a:gd name="T2" fmla="*/ 0 w 574"/>
                  <a:gd name="T3" fmla="*/ 697 h 977"/>
                  <a:gd name="T4" fmla="*/ 249 w 574"/>
                  <a:gd name="T5" fmla="*/ 602 h 977"/>
                  <a:gd name="T6" fmla="*/ 289 w 574"/>
                  <a:gd name="T7" fmla="*/ 424 h 977"/>
                  <a:gd name="T8" fmla="*/ 126 w 574"/>
                  <a:gd name="T9" fmla="*/ 298 h 977"/>
                  <a:gd name="T10" fmla="*/ 43 w 574"/>
                  <a:gd name="T11" fmla="*/ 210 h 977"/>
                  <a:gd name="T12" fmla="*/ 245 w 574"/>
                  <a:gd name="T13" fmla="*/ 5 h 977"/>
                  <a:gd name="T14" fmla="*/ 566 w 574"/>
                  <a:gd name="T15" fmla="*/ 107 h 977"/>
                  <a:gd name="T16" fmla="*/ 570 w 574"/>
                  <a:gd name="T17" fmla="*/ 123 h 977"/>
                  <a:gd name="T18" fmla="*/ 454 w 574"/>
                  <a:gd name="T19" fmla="*/ 321 h 977"/>
                  <a:gd name="T20" fmla="*/ 570 w 574"/>
                  <a:gd name="T21" fmla="*/ 324 h 977"/>
                  <a:gd name="T22" fmla="*/ 574 w 574"/>
                  <a:gd name="T23" fmla="*/ 551 h 977"/>
                  <a:gd name="T24" fmla="*/ 510 w 574"/>
                  <a:gd name="T25" fmla="*/ 708 h 977"/>
                  <a:gd name="T26" fmla="*/ 463 w 574"/>
                  <a:gd name="T27" fmla="*/ 831 h 977"/>
                  <a:gd name="T28" fmla="*/ 368 w 574"/>
                  <a:gd name="T29" fmla="*/ 977 h 977"/>
                  <a:gd name="T30" fmla="*/ 356 w 574"/>
                  <a:gd name="T31" fmla="*/ 973 h 977"/>
                  <a:gd name="T32" fmla="*/ 336 w 574"/>
                  <a:gd name="T33" fmla="*/ 906 h 977"/>
                  <a:gd name="T34" fmla="*/ 201 w 574"/>
                  <a:gd name="T35" fmla="*/ 834 h 977"/>
                  <a:gd name="T36" fmla="*/ 214 w 574"/>
                  <a:gd name="T37" fmla="*/ 815 h 977"/>
                  <a:gd name="T38" fmla="*/ 360 w 574"/>
                  <a:gd name="T39" fmla="*/ 898 h 977"/>
                  <a:gd name="T40" fmla="*/ 352 w 574"/>
                  <a:gd name="T41" fmla="*/ 958 h 977"/>
                  <a:gd name="T42" fmla="*/ 443 w 574"/>
                  <a:gd name="T43" fmla="*/ 823 h 977"/>
                  <a:gd name="T44" fmla="*/ 549 w 574"/>
                  <a:gd name="T45" fmla="*/ 547 h 977"/>
                  <a:gd name="T46" fmla="*/ 549 w 574"/>
                  <a:gd name="T47" fmla="*/ 333 h 977"/>
                  <a:gd name="T48" fmla="*/ 454 w 574"/>
                  <a:gd name="T49" fmla="*/ 345 h 977"/>
                  <a:gd name="T50" fmla="*/ 443 w 574"/>
                  <a:gd name="T51" fmla="*/ 329 h 977"/>
                  <a:gd name="T52" fmla="*/ 557 w 574"/>
                  <a:gd name="T53" fmla="*/ 131 h 977"/>
                  <a:gd name="T54" fmla="*/ 265 w 574"/>
                  <a:gd name="T55" fmla="*/ 20 h 977"/>
                  <a:gd name="T56" fmla="*/ 64 w 574"/>
                  <a:gd name="T57" fmla="*/ 202 h 977"/>
                  <a:gd name="T58" fmla="*/ 308 w 574"/>
                  <a:gd name="T59" fmla="*/ 416 h 977"/>
                  <a:gd name="T60" fmla="*/ 313 w 574"/>
                  <a:gd name="T61" fmla="*/ 427 h 977"/>
                  <a:gd name="T62" fmla="*/ 261 w 574"/>
                  <a:gd name="T63" fmla="*/ 622 h 977"/>
                  <a:gd name="T64" fmla="*/ 15 w 574"/>
                  <a:gd name="T65" fmla="*/ 693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4" h="977">
                    <a:moveTo>
                      <a:pt x="4" y="712"/>
                    </a:moveTo>
                    <a:lnTo>
                      <a:pt x="0" y="708"/>
                    </a:lnTo>
                    <a:lnTo>
                      <a:pt x="0" y="701"/>
                    </a:lnTo>
                    <a:lnTo>
                      <a:pt x="0" y="697"/>
                    </a:lnTo>
                    <a:lnTo>
                      <a:pt x="8" y="693"/>
                    </a:lnTo>
                    <a:lnTo>
                      <a:pt x="249" y="602"/>
                    </a:lnTo>
                    <a:lnTo>
                      <a:pt x="245" y="609"/>
                    </a:lnTo>
                    <a:lnTo>
                      <a:pt x="289" y="424"/>
                    </a:lnTo>
                    <a:lnTo>
                      <a:pt x="293" y="435"/>
                    </a:lnTo>
                    <a:lnTo>
                      <a:pt x="126" y="298"/>
                    </a:lnTo>
                    <a:lnTo>
                      <a:pt x="47" y="218"/>
                    </a:lnTo>
                    <a:lnTo>
                      <a:pt x="43" y="210"/>
                    </a:lnTo>
                    <a:lnTo>
                      <a:pt x="47" y="202"/>
                    </a:lnTo>
                    <a:lnTo>
                      <a:pt x="245" y="5"/>
                    </a:lnTo>
                    <a:lnTo>
                      <a:pt x="261" y="0"/>
                    </a:lnTo>
                    <a:lnTo>
                      <a:pt x="566" y="107"/>
                    </a:lnTo>
                    <a:lnTo>
                      <a:pt x="574" y="116"/>
                    </a:lnTo>
                    <a:lnTo>
                      <a:pt x="570" y="123"/>
                    </a:lnTo>
                    <a:lnTo>
                      <a:pt x="463" y="341"/>
                    </a:lnTo>
                    <a:lnTo>
                      <a:pt x="454" y="321"/>
                    </a:lnTo>
                    <a:lnTo>
                      <a:pt x="561" y="321"/>
                    </a:lnTo>
                    <a:lnTo>
                      <a:pt x="570" y="324"/>
                    </a:lnTo>
                    <a:lnTo>
                      <a:pt x="574" y="333"/>
                    </a:lnTo>
                    <a:lnTo>
                      <a:pt x="574" y="551"/>
                    </a:lnTo>
                    <a:lnTo>
                      <a:pt x="574" y="555"/>
                    </a:lnTo>
                    <a:lnTo>
                      <a:pt x="510" y="708"/>
                    </a:lnTo>
                    <a:lnTo>
                      <a:pt x="467" y="831"/>
                    </a:lnTo>
                    <a:lnTo>
                      <a:pt x="463" y="831"/>
                    </a:lnTo>
                    <a:lnTo>
                      <a:pt x="371" y="969"/>
                    </a:lnTo>
                    <a:lnTo>
                      <a:pt x="368" y="977"/>
                    </a:lnTo>
                    <a:lnTo>
                      <a:pt x="360" y="977"/>
                    </a:lnTo>
                    <a:lnTo>
                      <a:pt x="356" y="973"/>
                    </a:lnTo>
                    <a:lnTo>
                      <a:pt x="352" y="965"/>
                    </a:lnTo>
                    <a:lnTo>
                      <a:pt x="336" y="906"/>
                    </a:lnTo>
                    <a:lnTo>
                      <a:pt x="340" y="914"/>
                    </a:lnTo>
                    <a:lnTo>
                      <a:pt x="201" y="834"/>
                    </a:lnTo>
                    <a:lnTo>
                      <a:pt x="4" y="712"/>
                    </a:lnTo>
                    <a:close/>
                    <a:moveTo>
                      <a:pt x="214" y="815"/>
                    </a:moveTo>
                    <a:lnTo>
                      <a:pt x="352" y="894"/>
                    </a:lnTo>
                    <a:lnTo>
                      <a:pt x="360" y="898"/>
                    </a:lnTo>
                    <a:lnTo>
                      <a:pt x="371" y="962"/>
                    </a:lnTo>
                    <a:lnTo>
                      <a:pt x="352" y="958"/>
                    </a:lnTo>
                    <a:lnTo>
                      <a:pt x="443" y="819"/>
                    </a:lnTo>
                    <a:lnTo>
                      <a:pt x="443" y="823"/>
                    </a:lnTo>
                    <a:lnTo>
                      <a:pt x="490" y="701"/>
                    </a:lnTo>
                    <a:lnTo>
                      <a:pt x="549" y="547"/>
                    </a:lnTo>
                    <a:lnTo>
                      <a:pt x="549" y="551"/>
                    </a:lnTo>
                    <a:lnTo>
                      <a:pt x="549" y="333"/>
                    </a:lnTo>
                    <a:lnTo>
                      <a:pt x="561" y="345"/>
                    </a:lnTo>
                    <a:lnTo>
                      <a:pt x="454" y="345"/>
                    </a:lnTo>
                    <a:lnTo>
                      <a:pt x="443" y="341"/>
                    </a:lnTo>
                    <a:lnTo>
                      <a:pt x="443" y="329"/>
                    </a:lnTo>
                    <a:lnTo>
                      <a:pt x="549" y="116"/>
                    </a:lnTo>
                    <a:lnTo>
                      <a:pt x="557" y="131"/>
                    </a:lnTo>
                    <a:lnTo>
                      <a:pt x="253" y="24"/>
                    </a:lnTo>
                    <a:lnTo>
                      <a:pt x="265" y="20"/>
                    </a:lnTo>
                    <a:lnTo>
                      <a:pt x="64" y="218"/>
                    </a:lnTo>
                    <a:lnTo>
                      <a:pt x="64" y="202"/>
                    </a:lnTo>
                    <a:lnTo>
                      <a:pt x="142" y="277"/>
                    </a:lnTo>
                    <a:lnTo>
                      <a:pt x="308" y="416"/>
                    </a:lnTo>
                    <a:lnTo>
                      <a:pt x="313" y="424"/>
                    </a:lnTo>
                    <a:lnTo>
                      <a:pt x="313" y="427"/>
                    </a:lnTo>
                    <a:lnTo>
                      <a:pt x="265" y="613"/>
                    </a:lnTo>
                    <a:lnTo>
                      <a:pt x="261" y="622"/>
                    </a:lnTo>
                    <a:lnTo>
                      <a:pt x="15" y="712"/>
                    </a:lnTo>
                    <a:lnTo>
                      <a:pt x="15" y="693"/>
                    </a:lnTo>
                    <a:lnTo>
                      <a:pt x="214" y="8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0" name="Freeform 336"/>
              <p:cNvSpPr>
                <a:spLocks/>
              </p:cNvSpPr>
              <p:nvPr/>
            </p:nvSpPr>
            <p:spPr bwMode="auto">
              <a:xfrm>
                <a:off x="4335" y="1629"/>
                <a:ext cx="144" cy="244"/>
              </a:xfrm>
              <a:custGeom>
                <a:avLst/>
                <a:gdLst>
                  <a:gd name="T0" fmla="*/ 4 w 574"/>
                  <a:gd name="T1" fmla="*/ 712 h 977"/>
                  <a:gd name="T2" fmla="*/ 0 w 574"/>
                  <a:gd name="T3" fmla="*/ 708 h 977"/>
                  <a:gd name="T4" fmla="*/ 0 w 574"/>
                  <a:gd name="T5" fmla="*/ 701 h 977"/>
                  <a:gd name="T6" fmla="*/ 0 w 574"/>
                  <a:gd name="T7" fmla="*/ 697 h 977"/>
                  <a:gd name="T8" fmla="*/ 8 w 574"/>
                  <a:gd name="T9" fmla="*/ 693 h 977"/>
                  <a:gd name="T10" fmla="*/ 249 w 574"/>
                  <a:gd name="T11" fmla="*/ 602 h 977"/>
                  <a:gd name="T12" fmla="*/ 245 w 574"/>
                  <a:gd name="T13" fmla="*/ 609 h 977"/>
                  <a:gd name="T14" fmla="*/ 289 w 574"/>
                  <a:gd name="T15" fmla="*/ 424 h 977"/>
                  <a:gd name="T16" fmla="*/ 293 w 574"/>
                  <a:gd name="T17" fmla="*/ 435 h 977"/>
                  <a:gd name="T18" fmla="*/ 126 w 574"/>
                  <a:gd name="T19" fmla="*/ 298 h 977"/>
                  <a:gd name="T20" fmla="*/ 47 w 574"/>
                  <a:gd name="T21" fmla="*/ 218 h 977"/>
                  <a:gd name="T22" fmla="*/ 43 w 574"/>
                  <a:gd name="T23" fmla="*/ 210 h 977"/>
                  <a:gd name="T24" fmla="*/ 47 w 574"/>
                  <a:gd name="T25" fmla="*/ 202 h 977"/>
                  <a:gd name="T26" fmla="*/ 245 w 574"/>
                  <a:gd name="T27" fmla="*/ 5 h 977"/>
                  <a:gd name="T28" fmla="*/ 261 w 574"/>
                  <a:gd name="T29" fmla="*/ 0 h 977"/>
                  <a:gd name="T30" fmla="*/ 566 w 574"/>
                  <a:gd name="T31" fmla="*/ 107 h 977"/>
                  <a:gd name="T32" fmla="*/ 574 w 574"/>
                  <a:gd name="T33" fmla="*/ 116 h 977"/>
                  <a:gd name="T34" fmla="*/ 570 w 574"/>
                  <a:gd name="T35" fmla="*/ 123 h 977"/>
                  <a:gd name="T36" fmla="*/ 463 w 574"/>
                  <a:gd name="T37" fmla="*/ 341 h 977"/>
                  <a:gd name="T38" fmla="*/ 454 w 574"/>
                  <a:gd name="T39" fmla="*/ 321 h 977"/>
                  <a:gd name="T40" fmla="*/ 561 w 574"/>
                  <a:gd name="T41" fmla="*/ 321 h 977"/>
                  <a:gd name="T42" fmla="*/ 570 w 574"/>
                  <a:gd name="T43" fmla="*/ 324 h 977"/>
                  <a:gd name="T44" fmla="*/ 574 w 574"/>
                  <a:gd name="T45" fmla="*/ 333 h 977"/>
                  <a:gd name="T46" fmla="*/ 574 w 574"/>
                  <a:gd name="T47" fmla="*/ 551 h 977"/>
                  <a:gd name="T48" fmla="*/ 574 w 574"/>
                  <a:gd name="T49" fmla="*/ 555 h 977"/>
                  <a:gd name="T50" fmla="*/ 510 w 574"/>
                  <a:gd name="T51" fmla="*/ 708 h 977"/>
                  <a:gd name="T52" fmla="*/ 467 w 574"/>
                  <a:gd name="T53" fmla="*/ 831 h 977"/>
                  <a:gd name="T54" fmla="*/ 463 w 574"/>
                  <a:gd name="T55" fmla="*/ 831 h 977"/>
                  <a:gd name="T56" fmla="*/ 371 w 574"/>
                  <a:gd name="T57" fmla="*/ 969 h 977"/>
                  <a:gd name="T58" fmla="*/ 368 w 574"/>
                  <a:gd name="T59" fmla="*/ 977 h 977"/>
                  <a:gd name="T60" fmla="*/ 360 w 574"/>
                  <a:gd name="T61" fmla="*/ 977 h 977"/>
                  <a:gd name="T62" fmla="*/ 356 w 574"/>
                  <a:gd name="T63" fmla="*/ 973 h 977"/>
                  <a:gd name="T64" fmla="*/ 352 w 574"/>
                  <a:gd name="T65" fmla="*/ 965 h 977"/>
                  <a:gd name="T66" fmla="*/ 336 w 574"/>
                  <a:gd name="T67" fmla="*/ 906 h 977"/>
                  <a:gd name="T68" fmla="*/ 340 w 574"/>
                  <a:gd name="T69" fmla="*/ 914 h 977"/>
                  <a:gd name="T70" fmla="*/ 201 w 574"/>
                  <a:gd name="T71" fmla="*/ 834 h 977"/>
                  <a:gd name="T72" fmla="*/ 4 w 574"/>
                  <a:gd name="T73" fmla="*/ 712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4" h="977">
                    <a:moveTo>
                      <a:pt x="4" y="712"/>
                    </a:moveTo>
                    <a:lnTo>
                      <a:pt x="0" y="708"/>
                    </a:lnTo>
                    <a:lnTo>
                      <a:pt x="0" y="701"/>
                    </a:lnTo>
                    <a:lnTo>
                      <a:pt x="0" y="697"/>
                    </a:lnTo>
                    <a:lnTo>
                      <a:pt x="8" y="693"/>
                    </a:lnTo>
                    <a:lnTo>
                      <a:pt x="249" y="602"/>
                    </a:lnTo>
                    <a:lnTo>
                      <a:pt x="245" y="609"/>
                    </a:lnTo>
                    <a:lnTo>
                      <a:pt x="289" y="424"/>
                    </a:lnTo>
                    <a:lnTo>
                      <a:pt x="293" y="435"/>
                    </a:lnTo>
                    <a:lnTo>
                      <a:pt x="126" y="298"/>
                    </a:lnTo>
                    <a:lnTo>
                      <a:pt x="47" y="218"/>
                    </a:lnTo>
                    <a:lnTo>
                      <a:pt x="43" y="210"/>
                    </a:lnTo>
                    <a:lnTo>
                      <a:pt x="47" y="202"/>
                    </a:lnTo>
                    <a:lnTo>
                      <a:pt x="245" y="5"/>
                    </a:lnTo>
                    <a:lnTo>
                      <a:pt x="261" y="0"/>
                    </a:lnTo>
                    <a:lnTo>
                      <a:pt x="566" y="107"/>
                    </a:lnTo>
                    <a:lnTo>
                      <a:pt x="574" y="116"/>
                    </a:lnTo>
                    <a:lnTo>
                      <a:pt x="570" y="123"/>
                    </a:lnTo>
                    <a:lnTo>
                      <a:pt x="463" y="341"/>
                    </a:lnTo>
                    <a:lnTo>
                      <a:pt x="454" y="321"/>
                    </a:lnTo>
                    <a:lnTo>
                      <a:pt x="561" y="321"/>
                    </a:lnTo>
                    <a:lnTo>
                      <a:pt x="570" y="324"/>
                    </a:lnTo>
                    <a:lnTo>
                      <a:pt x="574" y="333"/>
                    </a:lnTo>
                    <a:lnTo>
                      <a:pt x="574" y="551"/>
                    </a:lnTo>
                    <a:lnTo>
                      <a:pt x="574" y="555"/>
                    </a:lnTo>
                    <a:lnTo>
                      <a:pt x="510" y="708"/>
                    </a:lnTo>
                    <a:lnTo>
                      <a:pt x="467" y="831"/>
                    </a:lnTo>
                    <a:lnTo>
                      <a:pt x="463" y="831"/>
                    </a:lnTo>
                    <a:lnTo>
                      <a:pt x="371" y="969"/>
                    </a:lnTo>
                    <a:lnTo>
                      <a:pt x="368" y="977"/>
                    </a:lnTo>
                    <a:lnTo>
                      <a:pt x="360" y="977"/>
                    </a:lnTo>
                    <a:lnTo>
                      <a:pt x="356" y="973"/>
                    </a:lnTo>
                    <a:lnTo>
                      <a:pt x="352" y="965"/>
                    </a:lnTo>
                    <a:lnTo>
                      <a:pt x="336" y="906"/>
                    </a:lnTo>
                    <a:lnTo>
                      <a:pt x="340" y="914"/>
                    </a:lnTo>
                    <a:lnTo>
                      <a:pt x="201" y="834"/>
                    </a:lnTo>
                    <a:lnTo>
                      <a:pt x="4" y="71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1" name="Freeform 337"/>
              <p:cNvSpPr>
                <a:spLocks/>
              </p:cNvSpPr>
              <p:nvPr/>
            </p:nvSpPr>
            <p:spPr bwMode="auto">
              <a:xfrm>
                <a:off x="4339" y="1634"/>
                <a:ext cx="137" cy="235"/>
              </a:xfrm>
              <a:custGeom>
                <a:avLst/>
                <a:gdLst>
                  <a:gd name="T0" fmla="*/ 199 w 546"/>
                  <a:gd name="T1" fmla="*/ 795 h 942"/>
                  <a:gd name="T2" fmla="*/ 337 w 546"/>
                  <a:gd name="T3" fmla="*/ 874 h 942"/>
                  <a:gd name="T4" fmla="*/ 345 w 546"/>
                  <a:gd name="T5" fmla="*/ 878 h 942"/>
                  <a:gd name="T6" fmla="*/ 356 w 546"/>
                  <a:gd name="T7" fmla="*/ 942 h 942"/>
                  <a:gd name="T8" fmla="*/ 337 w 546"/>
                  <a:gd name="T9" fmla="*/ 938 h 942"/>
                  <a:gd name="T10" fmla="*/ 428 w 546"/>
                  <a:gd name="T11" fmla="*/ 799 h 942"/>
                  <a:gd name="T12" fmla="*/ 428 w 546"/>
                  <a:gd name="T13" fmla="*/ 803 h 942"/>
                  <a:gd name="T14" fmla="*/ 475 w 546"/>
                  <a:gd name="T15" fmla="*/ 681 h 942"/>
                  <a:gd name="T16" fmla="*/ 534 w 546"/>
                  <a:gd name="T17" fmla="*/ 527 h 942"/>
                  <a:gd name="T18" fmla="*/ 534 w 546"/>
                  <a:gd name="T19" fmla="*/ 531 h 942"/>
                  <a:gd name="T20" fmla="*/ 534 w 546"/>
                  <a:gd name="T21" fmla="*/ 313 h 942"/>
                  <a:gd name="T22" fmla="*/ 546 w 546"/>
                  <a:gd name="T23" fmla="*/ 325 h 942"/>
                  <a:gd name="T24" fmla="*/ 439 w 546"/>
                  <a:gd name="T25" fmla="*/ 325 h 942"/>
                  <a:gd name="T26" fmla="*/ 428 w 546"/>
                  <a:gd name="T27" fmla="*/ 321 h 942"/>
                  <a:gd name="T28" fmla="*/ 428 w 546"/>
                  <a:gd name="T29" fmla="*/ 309 h 942"/>
                  <a:gd name="T30" fmla="*/ 534 w 546"/>
                  <a:gd name="T31" fmla="*/ 96 h 942"/>
                  <a:gd name="T32" fmla="*/ 542 w 546"/>
                  <a:gd name="T33" fmla="*/ 111 h 942"/>
                  <a:gd name="T34" fmla="*/ 238 w 546"/>
                  <a:gd name="T35" fmla="*/ 4 h 942"/>
                  <a:gd name="T36" fmla="*/ 250 w 546"/>
                  <a:gd name="T37" fmla="*/ 0 h 942"/>
                  <a:gd name="T38" fmla="*/ 49 w 546"/>
                  <a:gd name="T39" fmla="*/ 198 h 942"/>
                  <a:gd name="T40" fmla="*/ 49 w 546"/>
                  <a:gd name="T41" fmla="*/ 182 h 942"/>
                  <a:gd name="T42" fmla="*/ 127 w 546"/>
                  <a:gd name="T43" fmla="*/ 257 h 942"/>
                  <a:gd name="T44" fmla="*/ 293 w 546"/>
                  <a:gd name="T45" fmla="*/ 396 h 942"/>
                  <a:gd name="T46" fmla="*/ 298 w 546"/>
                  <a:gd name="T47" fmla="*/ 404 h 942"/>
                  <a:gd name="T48" fmla="*/ 298 w 546"/>
                  <a:gd name="T49" fmla="*/ 407 h 942"/>
                  <a:gd name="T50" fmla="*/ 250 w 546"/>
                  <a:gd name="T51" fmla="*/ 593 h 942"/>
                  <a:gd name="T52" fmla="*/ 246 w 546"/>
                  <a:gd name="T53" fmla="*/ 602 h 942"/>
                  <a:gd name="T54" fmla="*/ 0 w 546"/>
                  <a:gd name="T55" fmla="*/ 692 h 942"/>
                  <a:gd name="T56" fmla="*/ 0 w 546"/>
                  <a:gd name="T57" fmla="*/ 673 h 942"/>
                  <a:gd name="T58" fmla="*/ 199 w 546"/>
                  <a:gd name="T59" fmla="*/ 795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6" h="942">
                    <a:moveTo>
                      <a:pt x="199" y="795"/>
                    </a:moveTo>
                    <a:lnTo>
                      <a:pt x="337" y="874"/>
                    </a:lnTo>
                    <a:lnTo>
                      <a:pt x="345" y="878"/>
                    </a:lnTo>
                    <a:lnTo>
                      <a:pt x="356" y="942"/>
                    </a:lnTo>
                    <a:lnTo>
                      <a:pt x="337" y="938"/>
                    </a:lnTo>
                    <a:lnTo>
                      <a:pt x="428" y="799"/>
                    </a:lnTo>
                    <a:lnTo>
                      <a:pt x="428" y="803"/>
                    </a:lnTo>
                    <a:lnTo>
                      <a:pt x="475" y="681"/>
                    </a:lnTo>
                    <a:lnTo>
                      <a:pt x="534" y="527"/>
                    </a:lnTo>
                    <a:lnTo>
                      <a:pt x="534" y="531"/>
                    </a:lnTo>
                    <a:lnTo>
                      <a:pt x="534" y="313"/>
                    </a:lnTo>
                    <a:lnTo>
                      <a:pt x="546" y="325"/>
                    </a:lnTo>
                    <a:lnTo>
                      <a:pt x="439" y="325"/>
                    </a:lnTo>
                    <a:lnTo>
                      <a:pt x="428" y="321"/>
                    </a:lnTo>
                    <a:lnTo>
                      <a:pt x="428" y="309"/>
                    </a:lnTo>
                    <a:lnTo>
                      <a:pt x="534" y="96"/>
                    </a:lnTo>
                    <a:lnTo>
                      <a:pt x="542" y="111"/>
                    </a:lnTo>
                    <a:lnTo>
                      <a:pt x="238" y="4"/>
                    </a:lnTo>
                    <a:lnTo>
                      <a:pt x="250" y="0"/>
                    </a:lnTo>
                    <a:lnTo>
                      <a:pt x="49" y="198"/>
                    </a:lnTo>
                    <a:lnTo>
                      <a:pt x="49" y="182"/>
                    </a:lnTo>
                    <a:lnTo>
                      <a:pt x="127" y="257"/>
                    </a:lnTo>
                    <a:lnTo>
                      <a:pt x="293" y="396"/>
                    </a:lnTo>
                    <a:lnTo>
                      <a:pt x="298" y="404"/>
                    </a:lnTo>
                    <a:lnTo>
                      <a:pt x="298" y="407"/>
                    </a:lnTo>
                    <a:lnTo>
                      <a:pt x="250" y="593"/>
                    </a:lnTo>
                    <a:lnTo>
                      <a:pt x="246" y="602"/>
                    </a:lnTo>
                    <a:lnTo>
                      <a:pt x="0" y="692"/>
                    </a:lnTo>
                    <a:lnTo>
                      <a:pt x="0" y="673"/>
                    </a:lnTo>
                    <a:lnTo>
                      <a:pt x="199" y="79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2" name="Freeform 338"/>
              <p:cNvSpPr>
                <a:spLocks/>
              </p:cNvSpPr>
              <p:nvPr/>
            </p:nvSpPr>
            <p:spPr bwMode="auto">
              <a:xfrm>
                <a:off x="3975" y="1226"/>
                <a:ext cx="527" cy="433"/>
              </a:xfrm>
              <a:custGeom>
                <a:avLst/>
                <a:gdLst>
                  <a:gd name="T0" fmla="*/ 2005 w 2112"/>
                  <a:gd name="T1" fmla="*/ 1732 h 1732"/>
                  <a:gd name="T2" fmla="*/ 1701 w 2112"/>
                  <a:gd name="T3" fmla="*/ 1626 h 1732"/>
                  <a:gd name="T4" fmla="*/ 1579 w 2112"/>
                  <a:gd name="T5" fmla="*/ 1455 h 1732"/>
                  <a:gd name="T6" fmla="*/ 1380 w 2112"/>
                  <a:gd name="T7" fmla="*/ 1380 h 1732"/>
                  <a:gd name="T8" fmla="*/ 0 w 2112"/>
                  <a:gd name="T9" fmla="*/ 1637 h 1732"/>
                  <a:gd name="T10" fmla="*/ 0 w 2112"/>
                  <a:gd name="T11" fmla="*/ 1530 h 1732"/>
                  <a:gd name="T12" fmla="*/ 107 w 2112"/>
                  <a:gd name="T13" fmla="*/ 1380 h 1732"/>
                  <a:gd name="T14" fmla="*/ 242 w 2112"/>
                  <a:gd name="T15" fmla="*/ 1258 h 1732"/>
                  <a:gd name="T16" fmla="*/ 107 w 2112"/>
                  <a:gd name="T17" fmla="*/ 1088 h 1732"/>
                  <a:gd name="T18" fmla="*/ 364 w 2112"/>
                  <a:gd name="T19" fmla="*/ 981 h 1732"/>
                  <a:gd name="T20" fmla="*/ 593 w 2112"/>
                  <a:gd name="T21" fmla="*/ 981 h 1732"/>
                  <a:gd name="T22" fmla="*/ 791 w 2112"/>
                  <a:gd name="T23" fmla="*/ 934 h 1732"/>
                  <a:gd name="T24" fmla="*/ 973 w 2112"/>
                  <a:gd name="T25" fmla="*/ 752 h 1732"/>
                  <a:gd name="T26" fmla="*/ 926 w 2112"/>
                  <a:gd name="T27" fmla="*/ 597 h 1732"/>
                  <a:gd name="T28" fmla="*/ 882 w 2112"/>
                  <a:gd name="T29" fmla="*/ 506 h 1732"/>
                  <a:gd name="T30" fmla="*/ 1183 w 2112"/>
                  <a:gd name="T31" fmla="*/ 154 h 1732"/>
                  <a:gd name="T32" fmla="*/ 1748 w 2112"/>
                  <a:gd name="T33" fmla="*/ 0 h 1732"/>
                  <a:gd name="T34" fmla="*/ 1748 w 2112"/>
                  <a:gd name="T35" fmla="*/ 277 h 1732"/>
                  <a:gd name="T36" fmla="*/ 1898 w 2112"/>
                  <a:gd name="T37" fmla="*/ 597 h 1732"/>
                  <a:gd name="T38" fmla="*/ 1990 w 2112"/>
                  <a:gd name="T39" fmla="*/ 965 h 1732"/>
                  <a:gd name="T40" fmla="*/ 1943 w 2112"/>
                  <a:gd name="T41" fmla="*/ 1088 h 1732"/>
                  <a:gd name="T42" fmla="*/ 1990 w 2112"/>
                  <a:gd name="T43" fmla="*/ 1258 h 1732"/>
                  <a:gd name="T44" fmla="*/ 2005 w 2112"/>
                  <a:gd name="T45" fmla="*/ 1408 h 1732"/>
                  <a:gd name="T46" fmla="*/ 2112 w 2112"/>
                  <a:gd name="T47" fmla="*/ 1685 h 1732"/>
                  <a:gd name="T48" fmla="*/ 2005 w 2112"/>
                  <a:gd name="T49" fmla="*/ 1732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12" h="1732">
                    <a:moveTo>
                      <a:pt x="2005" y="1732"/>
                    </a:moveTo>
                    <a:lnTo>
                      <a:pt x="1701" y="1626"/>
                    </a:lnTo>
                    <a:lnTo>
                      <a:pt x="1579" y="1455"/>
                    </a:lnTo>
                    <a:lnTo>
                      <a:pt x="1380" y="1380"/>
                    </a:lnTo>
                    <a:lnTo>
                      <a:pt x="0" y="1637"/>
                    </a:lnTo>
                    <a:lnTo>
                      <a:pt x="0" y="1530"/>
                    </a:lnTo>
                    <a:lnTo>
                      <a:pt x="107" y="1380"/>
                    </a:lnTo>
                    <a:lnTo>
                      <a:pt x="242" y="1258"/>
                    </a:lnTo>
                    <a:lnTo>
                      <a:pt x="107" y="1088"/>
                    </a:lnTo>
                    <a:lnTo>
                      <a:pt x="364" y="981"/>
                    </a:lnTo>
                    <a:lnTo>
                      <a:pt x="593" y="981"/>
                    </a:lnTo>
                    <a:lnTo>
                      <a:pt x="791" y="934"/>
                    </a:lnTo>
                    <a:lnTo>
                      <a:pt x="973" y="752"/>
                    </a:lnTo>
                    <a:lnTo>
                      <a:pt x="926" y="597"/>
                    </a:lnTo>
                    <a:lnTo>
                      <a:pt x="882" y="506"/>
                    </a:lnTo>
                    <a:lnTo>
                      <a:pt x="1183" y="154"/>
                    </a:lnTo>
                    <a:lnTo>
                      <a:pt x="1748" y="0"/>
                    </a:lnTo>
                    <a:lnTo>
                      <a:pt x="1748" y="277"/>
                    </a:lnTo>
                    <a:lnTo>
                      <a:pt x="1898" y="597"/>
                    </a:lnTo>
                    <a:lnTo>
                      <a:pt x="1990" y="965"/>
                    </a:lnTo>
                    <a:lnTo>
                      <a:pt x="1943" y="1088"/>
                    </a:lnTo>
                    <a:lnTo>
                      <a:pt x="1990" y="1258"/>
                    </a:lnTo>
                    <a:lnTo>
                      <a:pt x="2005" y="1408"/>
                    </a:lnTo>
                    <a:lnTo>
                      <a:pt x="2112" y="1685"/>
                    </a:lnTo>
                    <a:lnTo>
                      <a:pt x="2005" y="1732"/>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3" name="Freeform 339"/>
              <p:cNvSpPr>
                <a:spLocks noEditPoints="1"/>
              </p:cNvSpPr>
              <p:nvPr/>
            </p:nvSpPr>
            <p:spPr bwMode="auto">
              <a:xfrm>
                <a:off x="3972" y="1223"/>
                <a:ext cx="534" cy="439"/>
              </a:xfrm>
              <a:custGeom>
                <a:avLst/>
                <a:gdLst>
                  <a:gd name="T0" fmla="*/ 2012 w 2135"/>
                  <a:gd name="T1" fmla="*/ 1755 h 1755"/>
                  <a:gd name="T2" fmla="*/ 1704 w 2135"/>
                  <a:gd name="T3" fmla="*/ 1640 h 1755"/>
                  <a:gd name="T4" fmla="*/ 1585 w 2135"/>
                  <a:gd name="T5" fmla="*/ 1479 h 1755"/>
                  <a:gd name="T6" fmla="*/ 1395 w 2135"/>
                  <a:gd name="T7" fmla="*/ 1403 h 1755"/>
                  <a:gd name="T8" fmla="*/ 4 w 2135"/>
                  <a:gd name="T9" fmla="*/ 1661 h 1755"/>
                  <a:gd name="T10" fmla="*/ 0 w 2135"/>
                  <a:gd name="T11" fmla="*/ 1541 h 1755"/>
                  <a:gd name="T12" fmla="*/ 107 w 2135"/>
                  <a:gd name="T13" fmla="*/ 1383 h 1755"/>
                  <a:gd name="T14" fmla="*/ 244 w 2135"/>
                  <a:gd name="T15" fmla="*/ 1256 h 1755"/>
                  <a:gd name="T16" fmla="*/ 107 w 2135"/>
                  <a:gd name="T17" fmla="*/ 1106 h 1755"/>
                  <a:gd name="T18" fmla="*/ 110 w 2135"/>
                  <a:gd name="T19" fmla="*/ 1087 h 1755"/>
                  <a:gd name="T20" fmla="*/ 375 w 2135"/>
                  <a:gd name="T21" fmla="*/ 980 h 1755"/>
                  <a:gd name="T22" fmla="*/ 600 w 2135"/>
                  <a:gd name="T23" fmla="*/ 980 h 1755"/>
                  <a:gd name="T24" fmla="*/ 791 w 2135"/>
                  <a:gd name="T25" fmla="*/ 937 h 1755"/>
                  <a:gd name="T26" fmla="*/ 973 w 2135"/>
                  <a:gd name="T27" fmla="*/ 767 h 1755"/>
                  <a:gd name="T28" fmla="*/ 881 w 2135"/>
                  <a:gd name="T29" fmla="*/ 521 h 1755"/>
                  <a:gd name="T30" fmla="*/ 881 w 2135"/>
                  <a:gd name="T31" fmla="*/ 510 h 1755"/>
                  <a:gd name="T32" fmla="*/ 1194 w 2135"/>
                  <a:gd name="T33" fmla="*/ 154 h 1755"/>
                  <a:gd name="T34" fmla="*/ 1763 w 2135"/>
                  <a:gd name="T35" fmla="*/ 0 h 1755"/>
                  <a:gd name="T36" fmla="*/ 1772 w 2135"/>
                  <a:gd name="T37" fmla="*/ 288 h 1755"/>
                  <a:gd name="T38" fmla="*/ 1922 w 2135"/>
                  <a:gd name="T39" fmla="*/ 604 h 1755"/>
                  <a:gd name="T40" fmla="*/ 2012 w 2135"/>
                  <a:gd name="T41" fmla="*/ 980 h 1755"/>
                  <a:gd name="T42" fmla="*/ 1965 w 2135"/>
                  <a:gd name="T43" fmla="*/ 1095 h 1755"/>
                  <a:gd name="T44" fmla="*/ 2029 w 2135"/>
                  <a:gd name="T45" fmla="*/ 1419 h 1755"/>
                  <a:gd name="T46" fmla="*/ 2135 w 2135"/>
                  <a:gd name="T47" fmla="*/ 1691 h 1755"/>
                  <a:gd name="T48" fmla="*/ 2127 w 2135"/>
                  <a:gd name="T49" fmla="*/ 1708 h 1755"/>
                  <a:gd name="T50" fmla="*/ 2119 w 2135"/>
                  <a:gd name="T51" fmla="*/ 1684 h 1755"/>
                  <a:gd name="T52" fmla="*/ 2004 w 2135"/>
                  <a:gd name="T53" fmla="*/ 1423 h 1755"/>
                  <a:gd name="T54" fmla="*/ 1945 w 2135"/>
                  <a:gd name="T55" fmla="*/ 1102 h 1755"/>
                  <a:gd name="T56" fmla="*/ 1989 w 2135"/>
                  <a:gd name="T57" fmla="*/ 973 h 1755"/>
                  <a:gd name="T58" fmla="*/ 1898 w 2135"/>
                  <a:gd name="T59" fmla="*/ 613 h 1755"/>
                  <a:gd name="T60" fmla="*/ 1748 w 2135"/>
                  <a:gd name="T61" fmla="*/ 288 h 1755"/>
                  <a:gd name="T62" fmla="*/ 1759 w 2135"/>
                  <a:gd name="T63" fmla="*/ 23 h 1755"/>
                  <a:gd name="T64" fmla="*/ 1206 w 2135"/>
                  <a:gd name="T65" fmla="*/ 169 h 1755"/>
                  <a:gd name="T66" fmla="*/ 902 w 2135"/>
                  <a:gd name="T67" fmla="*/ 510 h 1755"/>
                  <a:gd name="T68" fmla="*/ 992 w 2135"/>
                  <a:gd name="T69" fmla="*/ 759 h 1755"/>
                  <a:gd name="T70" fmla="*/ 992 w 2135"/>
                  <a:gd name="T71" fmla="*/ 770 h 1755"/>
                  <a:gd name="T72" fmla="*/ 802 w 2135"/>
                  <a:gd name="T73" fmla="*/ 956 h 1755"/>
                  <a:gd name="T74" fmla="*/ 375 w 2135"/>
                  <a:gd name="T75" fmla="*/ 1003 h 1755"/>
                  <a:gd name="T76" fmla="*/ 122 w 2135"/>
                  <a:gd name="T77" fmla="*/ 1110 h 1755"/>
                  <a:gd name="T78" fmla="*/ 264 w 2135"/>
                  <a:gd name="T79" fmla="*/ 1260 h 1755"/>
                  <a:gd name="T80" fmla="*/ 261 w 2135"/>
                  <a:gd name="T81" fmla="*/ 1277 h 1755"/>
                  <a:gd name="T82" fmla="*/ 126 w 2135"/>
                  <a:gd name="T83" fmla="*/ 1395 h 1755"/>
                  <a:gd name="T84" fmla="*/ 23 w 2135"/>
                  <a:gd name="T85" fmla="*/ 1541 h 1755"/>
                  <a:gd name="T86" fmla="*/ 7 w 2135"/>
                  <a:gd name="T87" fmla="*/ 1640 h 1755"/>
                  <a:gd name="T88" fmla="*/ 1395 w 2135"/>
                  <a:gd name="T89" fmla="*/ 1380 h 1755"/>
                  <a:gd name="T90" fmla="*/ 1601 w 2135"/>
                  <a:gd name="T91" fmla="*/ 1458 h 1755"/>
                  <a:gd name="T92" fmla="*/ 1716 w 2135"/>
                  <a:gd name="T93" fmla="*/ 1625 h 1755"/>
                  <a:gd name="T94" fmla="*/ 2012 w 2135"/>
                  <a:gd name="T95" fmla="*/ 1731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35" h="1755">
                    <a:moveTo>
                      <a:pt x="2021" y="1751"/>
                    </a:moveTo>
                    <a:lnTo>
                      <a:pt x="2012" y="1755"/>
                    </a:lnTo>
                    <a:lnTo>
                      <a:pt x="1708" y="1644"/>
                    </a:lnTo>
                    <a:lnTo>
                      <a:pt x="1704" y="1640"/>
                    </a:lnTo>
                    <a:lnTo>
                      <a:pt x="1581" y="1474"/>
                    </a:lnTo>
                    <a:lnTo>
                      <a:pt x="1585" y="1479"/>
                    </a:lnTo>
                    <a:lnTo>
                      <a:pt x="1388" y="1399"/>
                    </a:lnTo>
                    <a:lnTo>
                      <a:pt x="1395" y="1403"/>
                    </a:lnTo>
                    <a:lnTo>
                      <a:pt x="11" y="1661"/>
                    </a:lnTo>
                    <a:lnTo>
                      <a:pt x="4" y="1661"/>
                    </a:lnTo>
                    <a:lnTo>
                      <a:pt x="0" y="1648"/>
                    </a:lnTo>
                    <a:lnTo>
                      <a:pt x="0" y="1541"/>
                    </a:lnTo>
                    <a:lnTo>
                      <a:pt x="0" y="1537"/>
                    </a:lnTo>
                    <a:lnTo>
                      <a:pt x="107" y="1383"/>
                    </a:lnTo>
                    <a:lnTo>
                      <a:pt x="110" y="1380"/>
                    </a:lnTo>
                    <a:lnTo>
                      <a:pt x="244" y="1256"/>
                    </a:lnTo>
                    <a:lnTo>
                      <a:pt x="244" y="1273"/>
                    </a:lnTo>
                    <a:lnTo>
                      <a:pt x="107" y="1106"/>
                    </a:lnTo>
                    <a:lnTo>
                      <a:pt x="107" y="1095"/>
                    </a:lnTo>
                    <a:lnTo>
                      <a:pt x="110" y="1087"/>
                    </a:lnTo>
                    <a:lnTo>
                      <a:pt x="371" y="980"/>
                    </a:lnTo>
                    <a:lnTo>
                      <a:pt x="375" y="980"/>
                    </a:lnTo>
                    <a:lnTo>
                      <a:pt x="604" y="980"/>
                    </a:lnTo>
                    <a:lnTo>
                      <a:pt x="600" y="980"/>
                    </a:lnTo>
                    <a:lnTo>
                      <a:pt x="799" y="932"/>
                    </a:lnTo>
                    <a:lnTo>
                      <a:pt x="791" y="937"/>
                    </a:lnTo>
                    <a:lnTo>
                      <a:pt x="973" y="755"/>
                    </a:lnTo>
                    <a:lnTo>
                      <a:pt x="973" y="767"/>
                    </a:lnTo>
                    <a:lnTo>
                      <a:pt x="925" y="613"/>
                    </a:lnTo>
                    <a:lnTo>
                      <a:pt x="881" y="521"/>
                    </a:lnTo>
                    <a:lnTo>
                      <a:pt x="881" y="513"/>
                    </a:lnTo>
                    <a:lnTo>
                      <a:pt x="881" y="510"/>
                    </a:lnTo>
                    <a:lnTo>
                      <a:pt x="1185" y="157"/>
                    </a:lnTo>
                    <a:lnTo>
                      <a:pt x="1194" y="154"/>
                    </a:lnTo>
                    <a:lnTo>
                      <a:pt x="1755" y="0"/>
                    </a:lnTo>
                    <a:lnTo>
                      <a:pt x="1763" y="0"/>
                    </a:lnTo>
                    <a:lnTo>
                      <a:pt x="1772" y="11"/>
                    </a:lnTo>
                    <a:lnTo>
                      <a:pt x="1772" y="288"/>
                    </a:lnTo>
                    <a:lnTo>
                      <a:pt x="1768" y="279"/>
                    </a:lnTo>
                    <a:lnTo>
                      <a:pt x="1922" y="604"/>
                    </a:lnTo>
                    <a:lnTo>
                      <a:pt x="2012" y="973"/>
                    </a:lnTo>
                    <a:lnTo>
                      <a:pt x="2012" y="980"/>
                    </a:lnTo>
                    <a:lnTo>
                      <a:pt x="1965" y="1102"/>
                    </a:lnTo>
                    <a:lnTo>
                      <a:pt x="1965" y="1095"/>
                    </a:lnTo>
                    <a:lnTo>
                      <a:pt x="2012" y="1265"/>
                    </a:lnTo>
                    <a:lnTo>
                      <a:pt x="2029" y="1419"/>
                    </a:lnTo>
                    <a:lnTo>
                      <a:pt x="2029" y="1415"/>
                    </a:lnTo>
                    <a:lnTo>
                      <a:pt x="2135" y="1691"/>
                    </a:lnTo>
                    <a:lnTo>
                      <a:pt x="2135" y="1700"/>
                    </a:lnTo>
                    <a:lnTo>
                      <a:pt x="2127" y="1708"/>
                    </a:lnTo>
                    <a:lnTo>
                      <a:pt x="2021" y="1751"/>
                    </a:lnTo>
                    <a:close/>
                    <a:moveTo>
                      <a:pt x="2119" y="1684"/>
                    </a:moveTo>
                    <a:lnTo>
                      <a:pt x="2111" y="1700"/>
                    </a:lnTo>
                    <a:lnTo>
                      <a:pt x="2004" y="1423"/>
                    </a:lnTo>
                    <a:lnTo>
                      <a:pt x="1989" y="1269"/>
                    </a:lnTo>
                    <a:lnTo>
                      <a:pt x="1945" y="1102"/>
                    </a:lnTo>
                    <a:lnTo>
                      <a:pt x="1945" y="1095"/>
                    </a:lnTo>
                    <a:lnTo>
                      <a:pt x="1989" y="973"/>
                    </a:lnTo>
                    <a:lnTo>
                      <a:pt x="1989" y="980"/>
                    </a:lnTo>
                    <a:lnTo>
                      <a:pt x="1898" y="613"/>
                    </a:lnTo>
                    <a:lnTo>
                      <a:pt x="1748" y="292"/>
                    </a:lnTo>
                    <a:lnTo>
                      <a:pt x="1748" y="288"/>
                    </a:lnTo>
                    <a:lnTo>
                      <a:pt x="1748" y="11"/>
                    </a:lnTo>
                    <a:lnTo>
                      <a:pt x="1759" y="23"/>
                    </a:lnTo>
                    <a:lnTo>
                      <a:pt x="1198" y="173"/>
                    </a:lnTo>
                    <a:lnTo>
                      <a:pt x="1206" y="169"/>
                    </a:lnTo>
                    <a:lnTo>
                      <a:pt x="902" y="525"/>
                    </a:lnTo>
                    <a:lnTo>
                      <a:pt x="902" y="510"/>
                    </a:lnTo>
                    <a:lnTo>
                      <a:pt x="949" y="604"/>
                    </a:lnTo>
                    <a:lnTo>
                      <a:pt x="992" y="759"/>
                    </a:lnTo>
                    <a:lnTo>
                      <a:pt x="996" y="767"/>
                    </a:lnTo>
                    <a:lnTo>
                      <a:pt x="992" y="770"/>
                    </a:lnTo>
                    <a:lnTo>
                      <a:pt x="810" y="952"/>
                    </a:lnTo>
                    <a:lnTo>
                      <a:pt x="802" y="956"/>
                    </a:lnTo>
                    <a:lnTo>
                      <a:pt x="604" y="1003"/>
                    </a:lnTo>
                    <a:lnTo>
                      <a:pt x="375" y="1003"/>
                    </a:lnTo>
                    <a:lnTo>
                      <a:pt x="379" y="1003"/>
                    </a:lnTo>
                    <a:lnTo>
                      <a:pt x="122" y="1110"/>
                    </a:lnTo>
                    <a:lnTo>
                      <a:pt x="126" y="1091"/>
                    </a:lnTo>
                    <a:lnTo>
                      <a:pt x="264" y="1260"/>
                    </a:lnTo>
                    <a:lnTo>
                      <a:pt x="264" y="1269"/>
                    </a:lnTo>
                    <a:lnTo>
                      <a:pt x="261" y="1277"/>
                    </a:lnTo>
                    <a:lnTo>
                      <a:pt x="126" y="1399"/>
                    </a:lnTo>
                    <a:lnTo>
                      <a:pt x="126" y="1395"/>
                    </a:lnTo>
                    <a:lnTo>
                      <a:pt x="19" y="1549"/>
                    </a:lnTo>
                    <a:lnTo>
                      <a:pt x="23" y="1541"/>
                    </a:lnTo>
                    <a:lnTo>
                      <a:pt x="23" y="1648"/>
                    </a:lnTo>
                    <a:lnTo>
                      <a:pt x="7" y="1640"/>
                    </a:lnTo>
                    <a:lnTo>
                      <a:pt x="1391" y="1380"/>
                    </a:lnTo>
                    <a:lnTo>
                      <a:pt x="1395" y="1380"/>
                    </a:lnTo>
                    <a:lnTo>
                      <a:pt x="1594" y="1455"/>
                    </a:lnTo>
                    <a:lnTo>
                      <a:pt x="1601" y="1458"/>
                    </a:lnTo>
                    <a:lnTo>
                      <a:pt x="1720" y="1629"/>
                    </a:lnTo>
                    <a:lnTo>
                      <a:pt x="1716" y="1625"/>
                    </a:lnTo>
                    <a:lnTo>
                      <a:pt x="2021" y="1731"/>
                    </a:lnTo>
                    <a:lnTo>
                      <a:pt x="2012" y="1731"/>
                    </a:lnTo>
                    <a:lnTo>
                      <a:pt x="2119" y="16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4" name="Freeform 340"/>
              <p:cNvSpPr>
                <a:spLocks/>
              </p:cNvSpPr>
              <p:nvPr/>
            </p:nvSpPr>
            <p:spPr bwMode="auto">
              <a:xfrm>
                <a:off x="3972" y="1223"/>
                <a:ext cx="534" cy="439"/>
              </a:xfrm>
              <a:custGeom>
                <a:avLst/>
                <a:gdLst>
                  <a:gd name="T0" fmla="*/ 2021 w 2135"/>
                  <a:gd name="T1" fmla="*/ 1751 h 1755"/>
                  <a:gd name="T2" fmla="*/ 2012 w 2135"/>
                  <a:gd name="T3" fmla="*/ 1755 h 1755"/>
                  <a:gd name="T4" fmla="*/ 1708 w 2135"/>
                  <a:gd name="T5" fmla="*/ 1644 h 1755"/>
                  <a:gd name="T6" fmla="*/ 1704 w 2135"/>
                  <a:gd name="T7" fmla="*/ 1640 h 1755"/>
                  <a:gd name="T8" fmla="*/ 1581 w 2135"/>
                  <a:gd name="T9" fmla="*/ 1474 h 1755"/>
                  <a:gd name="T10" fmla="*/ 1585 w 2135"/>
                  <a:gd name="T11" fmla="*/ 1479 h 1755"/>
                  <a:gd name="T12" fmla="*/ 1388 w 2135"/>
                  <a:gd name="T13" fmla="*/ 1399 h 1755"/>
                  <a:gd name="T14" fmla="*/ 1395 w 2135"/>
                  <a:gd name="T15" fmla="*/ 1403 h 1755"/>
                  <a:gd name="T16" fmla="*/ 11 w 2135"/>
                  <a:gd name="T17" fmla="*/ 1661 h 1755"/>
                  <a:gd name="T18" fmla="*/ 4 w 2135"/>
                  <a:gd name="T19" fmla="*/ 1661 h 1755"/>
                  <a:gd name="T20" fmla="*/ 0 w 2135"/>
                  <a:gd name="T21" fmla="*/ 1648 h 1755"/>
                  <a:gd name="T22" fmla="*/ 0 w 2135"/>
                  <a:gd name="T23" fmla="*/ 1541 h 1755"/>
                  <a:gd name="T24" fmla="*/ 0 w 2135"/>
                  <a:gd name="T25" fmla="*/ 1537 h 1755"/>
                  <a:gd name="T26" fmla="*/ 107 w 2135"/>
                  <a:gd name="T27" fmla="*/ 1383 h 1755"/>
                  <a:gd name="T28" fmla="*/ 110 w 2135"/>
                  <a:gd name="T29" fmla="*/ 1380 h 1755"/>
                  <a:gd name="T30" fmla="*/ 244 w 2135"/>
                  <a:gd name="T31" fmla="*/ 1256 h 1755"/>
                  <a:gd name="T32" fmla="*/ 244 w 2135"/>
                  <a:gd name="T33" fmla="*/ 1273 h 1755"/>
                  <a:gd name="T34" fmla="*/ 107 w 2135"/>
                  <a:gd name="T35" fmla="*/ 1106 h 1755"/>
                  <a:gd name="T36" fmla="*/ 107 w 2135"/>
                  <a:gd name="T37" fmla="*/ 1095 h 1755"/>
                  <a:gd name="T38" fmla="*/ 110 w 2135"/>
                  <a:gd name="T39" fmla="*/ 1087 h 1755"/>
                  <a:gd name="T40" fmla="*/ 371 w 2135"/>
                  <a:gd name="T41" fmla="*/ 980 h 1755"/>
                  <a:gd name="T42" fmla="*/ 375 w 2135"/>
                  <a:gd name="T43" fmla="*/ 980 h 1755"/>
                  <a:gd name="T44" fmla="*/ 604 w 2135"/>
                  <a:gd name="T45" fmla="*/ 980 h 1755"/>
                  <a:gd name="T46" fmla="*/ 600 w 2135"/>
                  <a:gd name="T47" fmla="*/ 980 h 1755"/>
                  <a:gd name="T48" fmla="*/ 799 w 2135"/>
                  <a:gd name="T49" fmla="*/ 932 h 1755"/>
                  <a:gd name="T50" fmla="*/ 791 w 2135"/>
                  <a:gd name="T51" fmla="*/ 937 h 1755"/>
                  <a:gd name="T52" fmla="*/ 973 w 2135"/>
                  <a:gd name="T53" fmla="*/ 755 h 1755"/>
                  <a:gd name="T54" fmla="*/ 973 w 2135"/>
                  <a:gd name="T55" fmla="*/ 767 h 1755"/>
                  <a:gd name="T56" fmla="*/ 925 w 2135"/>
                  <a:gd name="T57" fmla="*/ 613 h 1755"/>
                  <a:gd name="T58" fmla="*/ 925 w 2135"/>
                  <a:gd name="T59" fmla="*/ 613 h 1755"/>
                  <a:gd name="T60" fmla="*/ 881 w 2135"/>
                  <a:gd name="T61" fmla="*/ 521 h 1755"/>
                  <a:gd name="T62" fmla="*/ 881 w 2135"/>
                  <a:gd name="T63" fmla="*/ 513 h 1755"/>
                  <a:gd name="T64" fmla="*/ 881 w 2135"/>
                  <a:gd name="T65" fmla="*/ 510 h 1755"/>
                  <a:gd name="T66" fmla="*/ 1185 w 2135"/>
                  <a:gd name="T67" fmla="*/ 157 h 1755"/>
                  <a:gd name="T68" fmla="*/ 1194 w 2135"/>
                  <a:gd name="T69" fmla="*/ 154 h 1755"/>
                  <a:gd name="T70" fmla="*/ 1755 w 2135"/>
                  <a:gd name="T71" fmla="*/ 0 h 1755"/>
                  <a:gd name="T72" fmla="*/ 1763 w 2135"/>
                  <a:gd name="T73" fmla="*/ 0 h 1755"/>
                  <a:gd name="T74" fmla="*/ 1772 w 2135"/>
                  <a:gd name="T75" fmla="*/ 11 h 1755"/>
                  <a:gd name="T76" fmla="*/ 1772 w 2135"/>
                  <a:gd name="T77" fmla="*/ 288 h 1755"/>
                  <a:gd name="T78" fmla="*/ 1768 w 2135"/>
                  <a:gd name="T79" fmla="*/ 279 h 1755"/>
                  <a:gd name="T80" fmla="*/ 1922 w 2135"/>
                  <a:gd name="T81" fmla="*/ 604 h 1755"/>
                  <a:gd name="T82" fmla="*/ 1922 w 2135"/>
                  <a:gd name="T83" fmla="*/ 604 h 1755"/>
                  <a:gd name="T84" fmla="*/ 2012 w 2135"/>
                  <a:gd name="T85" fmla="*/ 973 h 1755"/>
                  <a:gd name="T86" fmla="*/ 2012 w 2135"/>
                  <a:gd name="T87" fmla="*/ 980 h 1755"/>
                  <a:gd name="T88" fmla="*/ 1965 w 2135"/>
                  <a:gd name="T89" fmla="*/ 1102 h 1755"/>
                  <a:gd name="T90" fmla="*/ 1965 w 2135"/>
                  <a:gd name="T91" fmla="*/ 1095 h 1755"/>
                  <a:gd name="T92" fmla="*/ 2012 w 2135"/>
                  <a:gd name="T93" fmla="*/ 1265 h 1755"/>
                  <a:gd name="T94" fmla="*/ 2012 w 2135"/>
                  <a:gd name="T95" fmla="*/ 1265 h 1755"/>
                  <a:gd name="T96" fmla="*/ 2029 w 2135"/>
                  <a:gd name="T97" fmla="*/ 1419 h 1755"/>
                  <a:gd name="T98" fmla="*/ 2029 w 2135"/>
                  <a:gd name="T99" fmla="*/ 1415 h 1755"/>
                  <a:gd name="T100" fmla="*/ 2135 w 2135"/>
                  <a:gd name="T101" fmla="*/ 1691 h 1755"/>
                  <a:gd name="T102" fmla="*/ 2135 w 2135"/>
                  <a:gd name="T103" fmla="*/ 1700 h 1755"/>
                  <a:gd name="T104" fmla="*/ 2127 w 2135"/>
                  <a:gd name="T105" fmla="*/ 1708 h 1755"/>
                  <a:gd name="T106" fmla="*/ 2021 w 2135"/>
                  <a:gd name="T107" fmla="*/ 1751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5" h="1755">
                    <a:moveTo>
                      <a:pt x="2021" y="1751"/>
                    </a:moveTo>
                    <a:lnTo>
                      <a:pt x="2012" y="1755"/>
                    </a:lnTo>
                    <a:lnTo>
                      <a:pt x="1708" y="1644"/>
                    </a:lnTo>
                    <a:lnTo>
                      <a:pt x="1704" y="1640"/>
                    </a:lnTo>
                    <a:lnTo>
                      <a:pt x="1581" y="1474"/>
                    </a:lnTo>
                    <a:lnTo>
                      <a:pt x="1585" y="1479"/>
                    </a:lnTo>
                    <a:lnTo>
                      <a:pt x="1388" y="1399"/>
                    </a:lnTo>
                    <a:lnTo>
                      <a:pt x="1395" y="1403"/>
                    </a:lnTo>
                    <a:lnTo>
                      <a:pt x="11" y="1661"/>
                    </a:lnTo>
                    <a:lnTo>
                      <a:pt x="4" y="1661"/>
                    </a:lnTo>
                    <a:lnTo>
                      <a:pt x="0" y="1648"/>
                    </a:lnTo>
                    <a:lnTo>
                      <a:pt x="0" y="1541"/>
                    </a:lnTo>
                    <a:lnTo>
                      <a:pt x="0" y="1537"/>
                    </a:lnTo>
                    <a:lnTo>
                      <a:pt x="107" y="1383"/>
                    </a:lnTo>
                    <a:lnTo>
                      <a:pt x="110" y="1380"/>
                    </a:lnTo>
                    <a:lnTo>
                      <a:pt x="244" y="1256"/>
                    </a:lnTo>
                    <a:lnTo>
                      <a:pt x="244" y="1273"/>
                    </a:lnTo>
                    <a:lnTo>
                      <a:pt x="107" y="1106"/>
                    </a:lnTo>
                    <a:lnTo>
                      <a:pt x="107" y="1095"/>
                    </a:lnTo>
                    <a:lnTo>
                      <a:pt x="110" y="1087"/>
                    </a:lnTo>
                    <a:lnTo>
                      <a:pt x="371" y="980"/>
                    </a:lnTo>
                    <a:lnTo>
                      <a:pt x="375" y="980"/>
                    </a:lnTo>
                    <a:lnTo>
                      <a:pt x="604" y="980"/>
                    </a:lnTo>
                    <a:lnTo>
                      <a:pt x="600" y="980"/>
                    </a:lnTo>
                    <a:lnTo>
                      <a:pt x="799" y="932"/>
                    </a:lnTo>
                    <a:lnTo>
                      <a:pt x="791" y="937"/>
                    </a:lnTo>
                    <a:lnTo>
                      <a:pt x="973" y="755"/>
                    </a:lnTo>
                    <a:lnTo>
                      <a:pt x="973" y="767"/>
                    </a:lnTo>
                    <a:lnTo>
                      <a:pt x="925" y="613"/>
                    </a:lnTo>
                    <a:lnTo>
                      <a:pt x="925" y="613"/>
                    </a:lnTo>
                    <a:lnTo>
                      <a:pt x="881" y="521"/>
                    </a:lnTo>
                    <a:lnTo>
                      <a:pt x="881" y="513"/>
                    </a:lnTo>
                    <a:lnTo>
                      <a:pt x="881" y="510"/>
                    </a:lnTo>
                    <a:lnTo>
                      <a:pt x="1185" y="157"/>
                    </a:lnTo>
                    <a:lnTo>
                      <a:pt x="1194" y="154"/>
                    </a:lnTo>
                    <a:lnTo>
                      <a:pt x="1755" y="0"/>
                    </a:lnTo>
                    <a:lnTo>
                      <a:pt x="1763" y="0"/>
                    </a:lnTo>
                    <a:lnTo>
                      <a:pt x="1772" y="11"/>
                    </a:lnTo>
                    <a:lnTo>
                      <a:pt x="1772" y="288"/>
                    </a:lnTo>
                    <a:lnTo>
                      <a:pt x="1768" y="279"/>
                    </a:lnTo>
                    <a:lnTo>
                      <a:pt x="1922" y="604"/>
                    </a:lnTo>
                    <a:lnTo>
                      <a:pt x="1922" y="604"/>
                    </a:lnTo>
                    <a:lnTo>
                      <a:pt x="2012" y="973"/>
                    </a:lnTo>
                    <a:lnTo>
                      <a:pt x="2012" y="980"/>
                    </a:lnTo>
                    <a:lnTo>
                      <a:pt x="1965" y="1102"/>
                    </a:lnTo>
                    <a:lnTo>
                      <a:pt x="1965" y="1095"/>
                    </a:lnTo>
                    <a:lnTo>
                      <a:pt x="2012" y="1265"/>
                    </a:lnTo>
                    <a:lnTo>
                      <a:pt x="2012" y="1265"/>
                    </a:lnTo>
                    <a:lnTo>
                      <a:pt x="2029" y="1419"/>
                    </a:lnTo>
                    <a:lnTo>
                      <a:pt x="2029" y="1415"/>
                    </a:lnTo>
                    <a:lnTo>
                      <a:pt x="2135" y="1691"/>
                    </a:lnTo>
                    <a:lnTo>
                      <a:pt x="2135" y="1700"/>
                    </a:lnTo>
                    <a:lnTo>
                      <a:pt x="2127" y="1708"/>
                    </a:lnTo>
                    <a:lnTo>
                      <a:pt x="2021" y="175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5" name="Freeform 341"/>
              <p:cNvSpPr>
                <a:spLocks/>
              </p:cNvSpPr>
              <p:nvPr/>
            </p:nvSpPr>
            <p:spPr bwMode="auto">
              <a:xfrm>
                <a:off x="3974" y="1226"/>
                <a:ext cx="527" cy="430"/>
              </a:xfrm>
              <a:custGeom>
                <a:avLst/>
                <a:gdLst>
                  <a:gd name="T0" fmla="*/ 2112 w 2112"/>
                  <a:gd name="T1" fmla="*/ 1673 h 1720"/>
                  <a:gd name="T2" fmla="*/ 2104 w 2112"/>
                  <a:gd name="T3" fmla="*/ 1689 h 1720"/>
                  <a:gd name="T4" fmla="*/ 1997 w 2112"/>
                  <a:gd name="T5" fmla="*/ 1412 h 1720"/>
                  <a:gd name="T6" fmla="*/ 1997 w 2112"/>
                  <a:gd name="T7" fmla="*/ 1412 h 1720"/>
                  <a:gd name="T8" fmla="*/ 1982 w 2112"/>
                  <a:gd name="T9" fmla="*/ 1258 h 1720"/>
                  <a:gd name="T10" fmla="*/ 1982 w 2112"/>
                  <a:gd name="T11" fmla="*/ 1258 h 1720"/>
                  <a:gd name="T12" fmla="*/ 1938 w 2112"/>
                  <a:gd name="T13" fmla="*/ 1091 h 1720"/>
                  <a:gd name="T14" fmla="*/ 1938 w 2112"/>
                  <a:gd name="T15" fmla="*/ 1084 h 1720"/>
                  <a:gd name="T16" fmla="*/ 1982 w 2112"/>
                  <a:gd name="T17" fmla="*/ 962 h 1720"/>
                  <a:gd name="T18" fmla="*/ 1982 w 2112"/>
                  <a:gd name="T19" fmla="*/ 969 h 1720"/>
                  <a:gd name="T20" fmla="*/ 1891 w 2112"/>
                  <a:gd name="T21" fmla="*/ 602 h 1720"/>
                  <a:gd name="T22" fmla="*/ 1891 w 2112"/>
                  <a:gd name="T23" fmla="*/ 602 h 1720"/>
                  <a:gd name="T24" fmla="*/ 1741 w 2112"/>
                  <a:gd name="T25" fmla="*/ 281 h 1720"/>
                  <a:gd name="T26" fmla="*/ 1741 w 2112"/>
                  <a:gd name="T27" fmla="*/ 277 h 1720"/>
                  <a:gd name="T28" fmla="*/ 1741 w 2112"/>
                  <a:gd name="T29" fmla="*/ 0 h 1720"/>
                  <a:gd name="T30" fmla="*/ 1752 w 2112"/>
                  <a:gd name="T31" fmla="*/ 12 h 1720"/>
                  <a:gd name="T32" fmla="*/ 1191 w 2112"/>
                  <a:gd name="T33" fmla="*/ 162 h 1720"/>
                  <a:gd name="T34" fmla="*/ 1199 w 2112"/>
                  <a:gd name="T35" fmla="*/ 158 h 1720"/>
                  <a:gd name="T36" fmla="*/ 895 w 2112"/>
                  <a:gd name="T37" fmla="*/ 514 h 1720"/>
                  <a:gd name="T38" fmla="*/ 895 w 2112"/>
                  <a:gd name="T39" fmla="*/ 499 h 1720"/>
                  <a:gd name="T40" fmla="*/ 942 w 2112"/>
                  <a:gd name="T41" fmla="*/ 593 h 1720"/>
                  <a:gd name="T42" fmla="*/ 942 w 2112"/>
                  <a:gd name="T43" fmla="*/ 593 h 1720"/>
                  <a:gd name="T44" fmla="*/ 985 w 2112"/>
                  <a:gd name="T45" fmla="*/ 748 h 1720"/>
                  <a:gd name="T46" fmla="*/ 989 w 2112"/>
                  <a:gd name="T47" fmla="*/ 756 h 1720"/>
                  <a:gd name="T48" fmla="*/ 985 w 2112"/>
                  <a:gd name="T49" fmla="*/ 759 h 1720"/>
                  <a:gd name="T50" fmla="*/ 803 w 2112"/>
                  <a:gd name="T51" fmla="*/ 941 h 1720"/>
                  <a:gd name="T52" fmla="*/ 795 w 2112"/>
                  <a:gd name="T53" fmla="*/ 945 h 1720"/>
                  <a:gd name="T54" fmla="*/ 597 w 2112"/>
                  <a:gd name="T55" fmla="*/ 992 h 1720"/>
                  <a:gd name="T56" fmla="*/ 597 w 2112"/>
                  <a:gd name="T57" fmla="*/ 992 h 1720"/>
                  <a:gd name="T58" fmla="*/ 368 w 2112"/>
                  <a:gd name="T59" fmla="*/ 992 h 1720"/>
                  <a:gd name="T60" fmla="*/ 372 w 2112"/>
                  <a:gd name="T61" fmla="*/ 992 h 1720"/>
                  <a:gd name="T62" fmla="*/ 115 w 2112"/>
                  <a:gd name="T63" fmla="*/ 1099 h 1720"/>
                  <a:gd name="T64" fmla="*/ 119 w 2112"/>
                  <a:gd name="T65" fmla="*/ 1080 h 1720"/>
                  <a:gd name="T66" fmla="*/ 257 w 2112"/>
                  <a:gd name="T67" fmla="*/ 1249 h 1720"/>
                  <a:gd name="T68" fmla="*/ 257 w 2112"/>
                  <a:gd name="T69" fmla="*/ 1258 h 1720"/>
                  <a:gd name="T70" fmla="*/ 254 w 2112"/>
                  <a:gd name="T71" fmla="*/ 1266 h 1720"/>
                  <a:gd name="T72" fmla="*/ 119 w 2112"/>
                  <a:gd name="T73" fmla="*/ 1388 h 1720"/>
                  <a:gd name="T74" fmla="*/ 119 w 2112"/>
                  <a:gd name="T75" fmla="*/ 1384 h 1720"/>
                  <a:gd name="T76" fmla="*/ 12 w 2112"/>
                  <a:gd name="T77" fmla="*/ 1538 h 1720"/>
                  <a:gd name="T78" fmla="*/ 16 w 2112"/>
                  <a:gd name="T79" fmla="*/ 1530 h 1720"/>
                  <a:gd name="T80" fmla="*/ 16 w 2112"/>
                  <a:gd name="T81" fmla="*/ 1637 h 1720"/>
                  <a:gd name="T82" fmla="*/ 0 w 2112"/>
                  <a:gd name="T83" fmla="*/ 1629 h 1720"/>
                  <a:gd name="T84" fmla="*/ 1384 w 2112"/>
                  <a:gd name="T85" fmla="*/ 1369 h 1720"/>
                  <a:gd name="T86" fmla="*/ 1388 w 2112"/>
                  <a:gd name="T87" fmla="*/ 1369 h 1720"/>
                  <a:gd name="T88" fmla="*/ 1587 w 2112"/>
                  <a:gd name="T89" fmla="*/ 1444 h 1720"/>
                  <a:gd name="T90" fmla="*/ 1594 w 2112"/>
                  <a:gd name="T91" fmla="*/ 1447 h 1720"/>
                  <a:gd name="T92" fmla="*/ 1713 w 2112"/>
                  <a:gd name="T93" fmla="*/ 1618 h 1720"/>
                  <a:gd name="T94" fmla="*/ 1709 w 2112"/>
                  <a:gd name="T95" fmla="*/ 1614 h 1720"/>
                  <a:gd name="T96" fmla="*/ 2014 w 2112"/>
                  <a:gd name="T97" fmla="*/ 1720 h 1720"/>
                  <a:gd name="T98" fmla="*/ 2005 w 2112"/>
                  <a:gd name="T99" fmla="*/ 1720 h 1720"/>
                  <a:gd name="T100" fmla="*/ 2112 w 2112"/>
                  <a:gd name="T101" fmla="*/ 1673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12" h="1720">
                    <a:moveTo>
                      <a:pt x="2112" y="1673"/>
                    </a:moveTo>
                    <a:lnTo>
                      <a:pt x="2104" y="1689"/>
                    </a:lnTo>
                    <a:lnTo>
                      <a:pt x="1997" y="1412"/>
                    </a:lnTo>
                    <a:lnTo>
                      <a:pt x="1997" y="1412"/>
                    </a:lnTo>
                    <a:lnTo>
                      <a:pt x="1982" y="1258"/>
                    </a:lnTo>
                    <a:lnTo>
                      <a:pt x="1982" y="1258"/>
                    </a:lnTo>
                    <a:lnTo>
                      <a:pt x="1938" y="1091"/>
                    </a:lnTo>
                    <a:lnTo>
                      <a:pt x="1938" y="1084"/>
                    </a:lnTo>
                    <a:lnTo>
                      <a:pt x="1982" y="962"/>
                    </a:lnTo>
                    <a:lnTo>
                      <a:pt x="1982" y="969"/>
                    </a:lnTo>
                    <a:lnTo>
                      <a:pt x="1891" y="602"/>
                    </a:lnTo>
                    <a:lnTo>
                      <a:pt x="1891" y="602"/>
                    </a:lnTo>
                    <a:lnTo>
                      <a:pt x="1741" y="281"/>
                    </a:lnTo>
                    <a:lnTo>
                      <a:pt x="1741" y="277"/>
                    </a:lnTo>
                    <a:lnTo>
                      <a:pt x="1741" y="0"/>
                    </a:lnTo>
                    <a:lnTo>
                      <a:pt x="1752" y="12"/>
                    </a:lnTo>
                    <a:lnTo>
                      <a:pt x="1191" y="162"/>
                    </a:lnTo>
                    <a:lnTo>
                      <a:pt x="1199" y="158"/>
                    </a:lnTo>
                    <a:lnTo>
                      <a:pt x="895" y="514"/>
                    </a:lnTo>
                    <a:lnTo>
                      <a:pt x="895" y="499"/>
                    </a:lnTo>
                    <a:lnTo>
                      <a:pt x="942" y="593"/>
                    </a:lnTo>
                    <a:lnTo>
                      <a:pt x="942" y="593"/>
                    </a:lnTo>
                    <a:lnTo>
                      <a:pt x="985" y="748"/>
                    </a:lnTo>
                    <a:lnTo>
                      <a:pt x="989" y="756"/>
                    </a:lnTo>
                    <a:lnTo>
                      <a:pt x="985" y="759"/>
                    </a:lnTo>
                    <a:lnTo>
                      <a:pt x="803" y="941"/>
                    </a:lnTo>
                    <a:lnTo>
                      <a:pt x="795" y="945"/>
                    </a:lnTo>
                    <a:lnTo>
                      <a:pt x="597" y="992"/>
                    </a:lnTo>
                    <a:lnTo>
                      <a:pt x="597" y="992"/>
                    </a:lnTo>
                    <a:lnTo>
                      <a:pt x="368" y="992"/>
                    </a:lnTo>
                    <a:lnTo>
                      <a:pt x="372" y="992"/>
                    </a:lnTo>
                    <a:lnTo>
                      <a:pt x="115" y="1099"/>
                    </a:lnTo>
                    <a:lnTo>
                      <a:pt x="119" y="1080"/>
                    </a:lnTo>
                    <a:lnTo>
                      <a:pt x="257" y="1249"/>
                    </a:lnTo>
                    <a:lnTo>
                      <a:pt x="257" y="1258"/>
                    </a:lnTo>
                    <a:lnTo>
                      <a:pt x="254" y="1266"/>
                    </a:lnTo>
                    <a:lnTo>
                      <a:pt x="119" y="1388"/>
                    </a:lnTo>
                    <a:lnTo>
                      <a:pt x="119" y="1384"/>
                    </a:lnTo>
                    <a:lnTo>
                      <a:pt x="12" y="1538"/>
                    </a:lnTo>
                    <a:lnTo>
                      <a:pt x="16" y="1530"/>
                    </a:lnTo>
                    <a:lnTo>
                      <a:pt x="16" y="1637"/>
                    </a:lnTo>
                    <a:lnTo>
                      <a:pt x="0" y="1629"/>
                    </a:lnTo>
                    <a:lnTo>
                      <a:pt x="1384" y="1369"/>
                    </a:lnTo>
                    <a:lnTo>
                      <a:pt x="1388" y="1369"/>
                    </a:lnTo>
                    <a:lnTo>
                      <a:pt x="1587" y="1444"/>
                    </a:lnTo>
                    <a:lnTo>
                      <a:pt x="1594" y="1447"/>
                    </a:lnTo>
                    <a:lnTo>
                      <a:pt x="1713" y="1618"/>
                    </a:lnTo>
                    <a:lnTo>
                      <a:pt x="1709" y="1614"/>
                    </a:lnTo>
                    <a:lnTo>
                      <a:pt x="2014" y="1720"/>
                    </a:lnTo>
                    <a:lnTo>
                      <a:pt x="2005" y="1720"/>
                    </a:lnTo>
                    <a:lnTo>
                      <a:pt x="2112" y="167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6" name="Freeform 342"/>
              <p:cNvSpPr>
                <a:spLocks/>
              </p:cNvSpPr>
              <p:nvPr/>
            </p:nvSpPr>
            <p:spPr bwMode="auto">
              <a:xfrm>
                <a:off x="4411" y="1200"/>
                <a:ext cx="129" cy="268"/>
              </a:xfrm>
              <a:custGeom>
                <a:avLst/>
                <a:gdLst>
                  <a:gd name="T0" fmla="*/ 0 w 519"/>
                  <a:gd name="T1" fmla="*/ 107 h 1072"/>
                  <a:gd name="T2" fmla="*/ 0 w 519"/>
                  <a:gd name="T3" fmla="*/ 384 h 1072"/>
                  <a:gd name="T4" fmla="*/ 150 w 519"/>
                  <a:gd name="T5" fmla="*/ 704 h 1072"/>
                  <a:gd name="T6" fmla="*/ 242 w 519"/>
                  <a:gd name="T7" fmla="*/ 1072 h 1072"/>
                  <a:gd name="T8" fmla="*/ 456 w 519"/>
                  <a:gd name="T9" fmla="*/ 981 h 1072"/>
                  <a:gd name="T10" fmla="*/ 364 w 519"/>
                  <a:gd name="T11" fmla="*/ 688 h 1072"/>
                  <a:gd name="T12" fmla="*/ 456 w 519"/>
                  <a:gd name="T13" fmla="*/ 321 h 1072"/>
                  <a:gd name="T14" fmla="*/ 519 w 519"/>
                  <a:gd name="T15" fmla="*/ 261 h 1072"/>
                  <a:gd name="T16" fmla="*/ 519 w 519"/>
                  <a:gd name="T17" fmla="*/ 0 h 1072"/>
                  <a:gd name="T18" fmla="*/ 0 w 519"/>
                  <a:gd name="T19" fmla="*/ 10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9" h="1072">
                    <a:moveTo>
                      <a:pt x="0" y="107"/>
                    </a:moveTo>
                    <a:lnTo>
                      <a:pt x="0" y="384"/>
                    </a:lnTo>
                    <a:lnTo>
                      <a:pt x="150" y="704"/>
                    </a:lnTo>
                    <a:lnTo>
                      <a:pt x="242" y="1072"/>
                    </a:lnTo>
                    <a:lnTo>
                      <a:pt x="456" y="981"/>
                    </a:lnTo>
                    <a:lnTo>
                      <a:pt x="364" y="688"/>
                    </a:lnTo>
                    <a:lnTo>
                      <a:pt x="456" y="321"/>
                    </a:lnTo>
                    <a:lnTo>
                      <a:pt x="519" y="261"/>
                    </a:lnTo>
                    <a:lnTo>
                      <a:pt x="519" y="0"/>
                    </a:lnTo>
                    <a:lnTo>
                      <a:pt x="0" y="107"/>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7" name="Freeform 343"/>
              <p:cNvSpPr>
                <a:spLocks noEditPoints="1"/>
              </p:cNvSpPr>
              <p:nvPr/>
            </p:nvSpPr>
            <p:spPr bwMode="auto">
              <a:xfrm>
                <a:off x="4408" y="1197"/>
                <a:ext cx="135" cy="273"/>
              </a:xfrm>
              <a:custGeom>
                <a:avLst/>
                <a:gdLst>
                  <a:gd name="T0" fmla="*/ 11 w 542"/>
                  <a:gd name="T1" fmla="*/ 130 h 1091"/>
                  <a:gd name="T2" fmla="*/ 24 w 542"/>
                  <a:gd name="T3" fmla="*/ 118 h 1091"/>
                  <a:gd name="T4" fmla="*/ 24 w 542"/>
                  <a:gd name="T5" fmla="*/ 395 h 1091"/>
                  <a:gd name="T6" fmla="*/ 19 w 542"/>
                  <a:gd name="T7" fmla="*/ 386 h 1091"/>
                  <a:gd name="T8" fmla="*/ 174 w 542"/>
                  <a:gd name="T9" fmla="*/ 711 h 1091"/>
                  <a:gd name="T10" fmla="*/ 264 w 542"/>
                  <a:gd name="T11" fmla="*/ 1080 h 1091"/>
                  <a:gd name="T12" fmla="*/ 249 w 542"/>
                  <a:gd name="T13" fmla="*/ 1071 h 1091"/>
                  <a:gd name="T14" fmla="*/ 463 w 542"/>
                  <a:gd name="T15" fmla="*/ 980 h 1091"/>
                  <a:gd name="T16" fmla="*/ 454 w 542"/>
                  <a:gd name="T17" fmla="*/ 992 h 1091"/>
                  <a:gd name="T18" fmla="*/ 363 w 542"/>
                  <a:gd name="T19" fmla="*/ 703 h 1091"/>
                  <a:gd name="T20" fmla="*/ 363 w 542"/>
                  <a:gd name="T21" fmla="*/ 696 h 1091"/>
                  <a:gd name="T22" fmla="*/ 454 w 542"/>
                  <a:gd name="T23" fmla="*/ 328 h 1091"/>
                  <a:gd name="T24" fmla="*/ 459 w 542"/>
                  <a:gd name="T25" fmla="*/ 324 h 1091"/>
                  <a:gd name="T26" fmla="*/ 521 w 542"/>
                  <a:gd name="T27" fmla="*/ 261 h 1091"/>
                  <a:gd name="T28" fmla="*/ 517 w 542"/>
                  <a:gd name="T29" fmla="*/ 272 h 1091"/>
                  <a:gd name="T30" fmla="*/ 517 w 542"/>
                  <a:gd name="T31" fmla="*/ 11 h 1091"/>
                  <a:gd name="T32" fmla="*/ 530 w 542"/>
                  <a:gd name="T33" fmla="*/ 23 h 1091"/>
                  <a:gd name="T34" fmla="*/ 11 w 542"/>
                  <a:gd name="T35" fmla="*/ 130 h 1091"/>
                  <a:gd name="T36" fmla="*/ 525 w 542"/>
                  <a:gd name="T37" fmla="*/ 0 h 1091"/>
                  <a:gd name="T38" fmla="*/ 538 w 542"/>
                  <a:gd name="T39" fmla="*/ 0 h 1091"/>
                  <a:gd name="T40" fmla="*/ 542 w 542"/>
                  <a:gd name="T41" fmla="*/ 11 h 1091"/>
                  <a:gd name="T42" fmla="*/ 542 w 542"/>
                  <a:gd name="T43" fmla="*/ 272 h 1091"/>
                  <a:gd name="T44" fmla="*/ 538 w 542"/>
                  <a:gd name="T45" fmla="*/ 280 h 1091"/>
                  <a:gd name="T46" fmla="*/ 474 w 542"/>
                  <a:gd name="T47" fmla="*/ 339 h 1091"/>
                  <a:gd name="T48" fmla="*/ 478 w 542"/>
                  <a:gd name="T49" fmla="*/ 336 h 1091"/>
                  <a:gd name="T50" fmla="*/ 388 w 542"/>
                  <a:gd name="T51" fmla="*/ 703 h 1091"/>
                  <a:gd name="T52" fmla="*/ 388 w 542"/>
                  <a:gd name="T53" fmla="*/ 696 h 1091"/>
                  <a:gd name="T54" fmla="*/ 478 w 542"/>
                  <a:gd name="T55" fmla="*/ 988 h 1091"/>
                  <a:gd name="T56" fmla="*/ 478 w 542"/>
                  <a:gd name="T57" fmla="*/ 996 h 1091"/>
                  <a:gd name="T58" fmla="*/ 474 w 542"/>
                  <a:gd name="T59" fmla="*/ 999 h 1091"/>
                  <a:gd name="T60" fmla="*/ 260 w 542"/>
                  <a:gd name="T61" fmla="*/ 1091 h 1091"/>
                  <a:gd name="T62" fmla="*/ 249 w 542"/>
                  <a:gd name="T63" fmla="*/ 1091 h 1091"/>
                  <a:gd name="T64" fmla="*/ 241 w 542"/>
                  <a:gd name="T65" fmla="*/ 1083 h 1091"/>
                  <a:gd name="T66" fmla="*/ 150 w 542"/>
                  <a:gd name="T67" fmla="*/ 720 h 1091"/>
                  <a:gd name="T68" fmla="*/ 154 w 542"/>
                  <a:gd name="T69" fmla="*/ 720 h 1091"/>
                  <a:gd name="T70" fmla="*/ 0 w 542"/>
                  <a:gd name="T71" fmla="*/ 399 h 1091"/>
                  <a:gd name="T72" fmla="*/ 0 w 542"/>
                  <a:gd name="T73" fmla="*/ 395 h 1091"/>
                  <a:gd name="T74" fmla="*/ 0 w 542"/>
                  <a:gd name="T75" fmla="*/ 118 h 1091"/>
                  <a:gd name="T76" fmla="*/ 0 w 542"/>
                  <a:gd name="T77" fmla="*/ 110 h 1091"/>
                  <a:gd name="T78" fmla="*/ 7 w 542"/>
                  <a:gd name="T79" fmla="*/ 107 h 1091"/>
                  <a:gd name="T80" fmla="*/ 525 w 542"/>
                  <a:gd name="T81" fmla="*/ 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2" h="1091">
                    <a:moveTo>
                      <a:pt x="11" y="130"/>
                    </a:moveTo>
                    <a:lnTo>
                      <a:pt x="24" y="118"/>
                    </a:lnTo>
                    <a:lnTo>
                      <a:pt x="24" y="395"/>
                    </a:lnTo>
                    <a:lnTo>
                      <a:pt x="19" y="386"/>
                    </a:lnTo>
                    <a:lnTo>
                      <a:pt x="174" y="711"/>
                    </a:lnTo>
                    <a:lnTo>
                      <a:pt x="264" y="1080"/>
                    </a:lnTo>
                    <a:lnTo>
                      <a:pt x="249" y="1071"/>
                    </a:lnTo>
                    <a:lnTo>
                      <a:pt x="463" y="980"/>
                    </a:lnTo>
                    <a:lnTo>
                      <a:pt x="454" y="992"/>
                    </a:lnTo>
                    <a:lnTo>
                      <a:pt x="363" y="703"/>
                    </a:lnTo>
                    <a:lnTo>
                      <a:pt x="363" y="696"/>
                    </a:lnTo>
                    <a:lnTo>
                      <a:pt x="454" y="328"/>
                    </a:lnTo>
                    <a:lnTo>
                      <a:pt x="459" y="324"/>
                    </a:lnTo>
                    <a:lnTo>
                      <a:pt x="521" y="261"/>
                    </a:lnTo>
                    <a:lnTo>
                      <a:pt x="517" y="272"/>
                    </a:lnTo>
                    <a:lnTo>
                      <a:pt x="517" y="11"/>
                    </a:lnTo>
                    <a:lnTo>
                      <a:pt x="530" y="23"/>
                    </a:lnTo>
                    <a:lnTo>
                      <a:pt x="11" y="130"/>
                    </a:lnTo>
                    <a:close/>
                    <a:moveTo>
                      <a:pt x="525" y="0"/>
                    </a:moveTo>
                    <a:lnTo>
                      <a:pt x="538" y="0"/>
                    </a:lnTo>
                    <a:lnTo>
                      <a:pt x="542" y="11"/>
                    </a:lnTo>
                    <a:lnTo>
                      <a:pt x="542" y="272"/>
                    </a:lnTo>
                    <a:lnTo>
                      <a:pt x="538" y="280"/>
                    </a:lnTo>
                    <a:lnTo>
                      <a:pt x="474" y="339"/>
                    </a:lnTo>
                    <a:lnTo>
                      <a:pt x="478" y="336"/>
                    </a:lnTo>
                    <a:lnTo>
                      <a:pt x="388" y="703"/>
                    </a:lnTo>
                    <a:lnTo>
                      <a:pt x="388" y="696"/>
                    </a:lnTo>
                    <a:lnTo>
                      <a:pt x="478" y="988"/>
                    </a:lnTo>
                    <a:lnTo>
                      <a:pt x="478" y="996"/>
                    </a:lnTo>
                    <a:lnTo>
                      <a:pt x="474" y="999"/>
                    </a:lnTo>
                    <a:lnTo>
                      <a:pt x="260" y="1091"/>
                    </a:lnTo>
                    <a:lnTo>
                      <a:pt x="249" y="1091"/>
                    </a:lnTo>
                    <a:lnTo>
                      <a:pt x="241" y="1083"/>
                    </a:lnTo>
                    <a:lnTo>
                      <a:pt x="150" y="720"/>
                    </a:lnTo>
                    <a:lnTo>
                      <a:pt x="154" y="720"/>
                    </a:lnTo>
                    <a:lnTo>
                      <a:pt x="0" y="399"/>
                    </a:lnTo>
                    <a:lnTo>
                      <a:pt x="0" y="395"/>
                    </a:lnTo>
                    <a:lnTo>
                      <a:pt x="0" y="118"/>
                    </a:lnTo>
                    <a:lnTo>
                      <a:pt x="0" y="110"/>
                    </a:lnTo>
                    <a:lnTo>
                      <a:pt x="7" y="107"/>
                    </a:lnTo>
                    <a:lnTo>
                      <a:pt x="5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8" name="Freeform 344"/>
              <p:cNvSpPr>
                <a:spLocks/>
              </p:cNvSpPr>
              <p:nvPr/>
            </p:nvSpPr>
            <p:spPr bwMode="auto">
              <a:xfrm>
                <a:off x="4411" y="1200"/>
                <a:ext cx="129" cy="267"/>
              </a:xfrm>
              <a:custGeom>
                <a:avLst/>
                <a:gdLst>
                  <a:gd name="T0" fmla="*/ 0 w 519"/>
                  <a:gd name="T1" fmla="*/ 119 h 1069"/>
                  <a:gd name="T2" fmla="*/ 13 w 519"/>
                  <a:gd name="T3" fmla="*/ 107 h 1069"/>
                  <a:gd name="T4" fmla="*/ 13 w 519"/>
                  <a:gd name="T5" fmla="*/ 384 h 1069"/>
                  <a:gd name="T6" fmla="*/ 8 w 519"/>
                  <a:gd name="T7" fmla="*/ 375 h 1069"/>
                  <a:gd name="T8" fmla="*/ 163 w 519"/>
                  <a:gd name="T9" fmla="*/ 700 h 1069"/>
                  <a:gd name="T10" fmla="*/ 163 w 519"/>
                  <a:gd name="T11" fmla="*/ 700 h 1069"/>
                  <a:gd name="T12" fmla="*/ 253 w 519"/>
                  <a:gd name="T13" fmla="*/ 1069 h 1069"/>
                  <a:gd name="T14" fmla="*/ 238 w 519"/>
                  <a:gd name="T15" fmla="*/ 1060 h 1069"/>
                  <a:gd name="T16" fmla="*/ 452 w 519"/>
                  <a:gd name="T17" fmla="*/ 969 h 1069"/>
                  <a:gd name="T18" fmla="*/ 443 w 519"/>
                  <a:gd name="T19" fmla="*/ 981 h 1069"/>
                  <a:gd name="T20" fmla="*/ 352 w 519"/>
                  <a:gd name="T21" fmla="*/ 692 h 1069"/>
                  <a:gd name="T22" fmla="*/ 352 w 519"/>
                  <a:gd name="T23" fmla="*/ 685 h 1069"/>
                  <a:gd name="T24" fmla="*/ 443 w 519"/>
                  <a:gd name="T25" fmla="*/ 317 h 1069"/>
                  <a:gd name="T26" fmla="*/ 448 w 519"/>
                  <a:gd name="T27" fmla="*/ 313 h 1069"/>
                  <a:gd name="T28" fmla="*/ 510 w 519"/>
                  <a:gd name="T29" fmla="*/ 250 h 1069"/>
                  <a:gd name="T30" fmla="*/ 506 w 519"/>
                  <a:gd name="T31" fmla="*/ 261 h 1069"/>
                  <a:gd name="T32" fmla="*/ 506 w 519"/>
                  <a:gd name="T33" fmla="*/ 0 h 1069"/>
                  <a:gd name="T34" fmla="*/ 519 w 519"/>
                  <a:gd name="T35" fmla="*/ 12 h 1069"/>
                  <a:gd name="T36" fmla="*/ 0 w 519"/>
                  <a:gd name="T37" fmla="*/ 11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9" h="1069">
                    <a:moveTo>
                      <a:pt x="0" y="119"/>
                    </a:moveTo>
                    <a:lnTo>
                      <a:pt x="13" y="107"/>
                    </a:lnTo>
                    <a:lnTo>
                      <a:pt x="13" y="384"/>
                    </a:lnTo>
                    <a:lnTo>
                      <a:pt x="8" y="375"/>
                    </a:lnTo>
                    <a:lnTo>
                      <a:pt x="163" y="700"/>
                    </a:lnTo>
                    <a:lnTo>
                      <a:pt x="163" y="700"/>
                    </a:lnTo>
                    <a:lnTo>
                      <a:pt x="253" y="1069"/>
                    </a:lnTo>
                    <a:lnTo>
                      <a:pt x="238" y="1060"/>
                    </a:lnTo>
                    <a:lnTo>
                      <a:pt x="452" y="969"/>
                    </a:lnTo>
                    <a:lnTo>
                      <a:pt x="443" y="981"/>
                    </a:lnTo>
                    <a:lnTo>
                      <a:pt x="352" y="692"/>
                    </a:lnTo>
                    <a:lnTo>
                      <a:pt x="352" y="685"/>
                    </a:lnTo>
                    <a:lnTo>
                      <a:pt x="443" y="317"/>
                    </a:lnTo>
                    <a:lnTo>
                      <a:pt x="448" y="313"/>
                    </a:lnTo>
                    <a:lnTo>
                      <a:pt x="510" y="250"/>
                    </a:lnTo>
                    <a:lnTo>
                      <a:pt x="506" y="261"/>
                    </a:lnTo>
                    <a:lnTo>
                      <a:pt x="506" y="0"/>
                    </a:lnTo>
                    <a:lnTo>
                      <a:pt x="519" y="12"/>
                    </a:lnTo>
                    <a:lnTo>
                      <a:pt x="0" y="11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9" name="Freeform 345"/>
              <p:cNvSpPr>
                <a:spLocks/>
              </p:cNvSpPr>
              <p:nvPr/>
            </p:nvSpPr>
            <p:spPr bwMode="auto">
              <a:xfrm>
                <a:off x="4408" y="1197"/>
                <a:ext cx="135" cy="273"/>
              </a:xfrm>
              <a:custGeom>
                <a:avLst/>
                <a:gdLst>
                  <a:gd name="T0" fmla="*/ 525 w 542"/>
                  <a:gd name="T1" fmla="*/ 0 h 1091"/>
                  <a:gd name="T2" fmla="*/ 538 w 542"/>
                  <a:gd name="T3" fmla="*/ 0 h 1091"/>
                  <a:gd name="T4" fmla="*/ 542 w 542"/>
                  <a:gd name="T5" fmla="*/ 11 h 1091"/>
                  <a:gd name="T6" fmla="*/ 542 w 542"/>
                  <a:gd name="T7" fmla="*/ 272 h 1091"/>
                  <a:gd name="T8" fmla="*/ 538 w 542"/>
                  <a:gd name="T9" fmla="*/ 280 h 1091"/>
                  <a:gd name="T10" fmla="*/ 474 w 542"/>
                  <a:gd name="T11" fmla="*/ 339 h 1091"/>
                  <a:gd name="T12" fmla="*/ 478 w 542"/>
                  <a:gd name="T13" fmla="*/ 336 h 1091"/>
                  <a:gd name="T14" fmla="*/ 388 w 542"/>
                  <a:gd name="T15" fmla="*/ 703 h 1091"/>
                  <a:gd name="T16" fmla="*/ 388 w 542"/>
                  <a:gd name="T17" fmla="*/ 696 h 1091"/>
                  <a:gd name="T18" fmla="*/ 478 w 542"/>
                  <a:gd name="T19" fmla="*/ 988 h 1091"/>
                  <a:gd name="T20" fmla="*/ 478 w 542"/>
                  <a:gd name="T21" fmla="*/ 996 h 1091"/>
                  <a:gd name="T22" fmla="*/ 474 w 542"/>
                  <a:gd name="T23" fmla="*/ 999 h 1091"/>
                  <a:gd name="T24" fmla="*/ 260 w 542"/>
                  <a:gd name="T25" fmla="*/ 1091 h 1091"/>
                  <a:gd name="T26" fmla="*/ 249 w 542"/>
                  <a:gd name="T27" fmla="*/ 1091 h 1091"/>
                  <a:gd name="T28" fmla="*/ 241 w 542"/>
                  <a:gd name="T29" fmla="*/ 1083 h 1091"/>
                  <a:gd name="T30" fmla="*/ 150 w 542"/>
                  <a:gd name="T31" fmla="*/ 720 h 1091"/>
                  <a:gd name="T32" fmla="*/ 154 w 542"/>
                  <a:gd name="T33" fmla="*/ 720 h 1091"/>
                  <a:gd name="T34" fmla="*/ 0 w 542"/>
                  <a:gd name="T35" fmla="*/ 399 h 1091"/>
                  <a:gd name="T36" fmla="*/ 0 w 542"/>
                  <a:gd name="T37" fmla="*/ 395 h 1091"/>
                  <a:gd name="T38" fmla="*/ 0 w 542"/>
                  <a:gd name="T39" fmla="*/ 118 h 1091"/>
                  <a:gd name="T40" fmla="*/ 0 w 542"/>
                  <a:gd name="T41" fmla="*/ 110 h 1091"/>
                  <a:gd name="T42" fmla="*/ 7 w 542"/>
                  <a:gd name="T43" fmla="*/ 107 h 1091"/>
                  <a:gd name="T44" fmla="*/ 525 w 542"/>
                  <a:gd name="T45" fmla="*/ 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2" h="1091">
                    <a:moveTo>
                      <a:pt x="525" y="0"/>
                    </a:moveTo>
                    <a:lnTo>
                      <a:pt x="538" y="0"/>
                    </a:lnTo>
                    <a:lnTo>
                      <a:pt x="542" y="11"/>
                    </a:lnTo>
                    <a:lnTo>
                      <a:pt x="542" y="272"/>
                    </a:lnTo>
                    <a:lnTo>
                      <a:pt x="538" y="280"/>
                    </a:lnTo>
                    <a:lnTo>
                      <a:pt x="474" y="339"/>
                    </a:lnTo>
                    <a:lnTo>
                      <a:pt x="478" y="336"/>
                    </a:lnTo>
                    <a:lnTo>
                      <a:pt x="388" y="703"/>
                    </a:lnTo>
                    <a:lnTo>
                      <a:pt x="388" y="696"/>
                    </a:lnTo>
                    <a:lnTo>
                      <a:pt x="478" y="988"/>
                    </a:lnTo>
                    <a:lnTo>
                      <a:pt x="478" y="996"/>
                    </a:lnTo>
                    <a:lnTo>
                      <a:pt x="474" y="999"/>
                    </a:lnTo>
                    <a:lnTo>
                      <a:pt x="260" y="1091"/>
                    </a:lnTo>
                    <a:lnTo>
                      <a:pt x="249" y="1091"/>
                    </a:lnTo>
                    <a:lnTo>
                      <a:pt x="241" y="1083"/>
                    </a:lnTo>
                    <a:lnTo>
                      <a:pt x="150" y="720"/>
                    </a:lnTo>
                    <a:lnTo>
                      <a:pt x="154" y="720"/>
                    </a:lnTo>
                    <a:lnTo>
                      <a:pt x="0" y="399"/>
                    </a:lnTo>
                    <a:lnTo>
                      <a:pt x="0" y="395"/>
                    </a:lnTo>
                    <a:lnTo>
                      <a:pt x="0" y="118"/>
                    </a:lnTo>
                    <a:lnTo>
                      <a:pt x="0" y="110"/>
                    </a:lnTo>
                    <a:lnTo>
                      <a:pt x="7" y="107"/>
                    </a:lnTo>
                    <a:lnTo>
                      <a:pt x="525"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10" name="Freeform 346"/>
              <p:cNvSpPr>
                <a:spLocks/>
              </p:cNvSpPr>
              <p:nvPr/>
            </p:nvSpPr>
            <p:spPr bwMode="auto">
              <a:xfrm>
                <a:off x="4411" y="1200"/>
                <a:ext cx="129" cy="268"/>
              </a:xfrm>
              <a:custGeom>
                <a:avLst/>
                <a:gdLst>
                  <a:gd name="T0" fmla="*/ 0 w 519"/>
                  <a:gd name="T1" fmla="*/ 107 h 1072"/>
                  <a:gd name="T2" fmla="*/ 0 w 519"/>
                  <a:gd name="T3" fmla="*/ 384 h 1072"/>
                  <a:gd name="T4" fmla="*/ 150 w 519"/>
                  <a:gd name="T5" fmla="*/ 704 h 1072"/>
                  <a:gd name="T6" fmla="*/ 242 w 519"/>
                  <a:gd name="T7" fmla="*/ 1072 h 1072"/>
                  <a:gd name="T8" fmla="*/ 456 w 519"/>
                  <a:gd name="T9" fmla="*/ 981 h 1072"/>
                  <a:gd name="T10" fmla="*/ 364 w 519"/>
                  <a:gd name="T11" fmla="*/ 688 h 1072"/>
                  <a:gd name="T12" fmla="*/ 456 w 519"/>
                  <a:gd name="T13" fmla="*/ 321 h 1072"/>
                  <a:gd name="T14" fmla="*/ 519 w 519"/>
                  <a:gd name="T15" fmla="*/ 261 h 1072"/>
                  <a:gd name="T16" fmla="*/ 519 w 519"/>
                  <a:gd name="T17" fmla="*/ 0 h 1072"/>
                  <a:gd name="T18" fmla="*/ 0 w 519"/>
                  <a:gd name="T19" fmla="*/ 10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9" h="1072">
                    <a:moveTo>
                      <a:pt x="0" y="107"/>
                    </a:moveTo>
                    <a:lnTo>
                      <a:pt x="0" y="384"/>
                    </a:lnTo>
                    <a:lnTo>
                      <a:pt x="150" y="704"/>
                    </a:lnTo>
                    <a:lnTo>
                      <a:pt x="242" y="1072"/>
                    </a:lnTo>
                    <a:lnTo>
                      <a:pt x="456" y="981"/>
                    </a:lnTo>
                    <a:lnTo>
                      <a:pt x="364" y="688"/>
                    </a:lnTo>
                    <a:lnTo>
                      <a:pt x="456" y="321"/>
                    </a:lnTo>
                    <a:lnTo>
                      <a:pt x="519" y="261"/>
                    </a:lnTo>
                    <a:lnTo>
                      <a:pt x="519" y="0"/>
                    </a:lnTo>
                    <a:lnTo>
                      <a:pt x="0" y="107"/>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1" name="Freeform 347"/>
              <p:cNvSpPr>
                <a:spLocks noEditPoints="1"/>
              </p:cNvSpPr>
              <p:nvPr/>
            </p:nvSpPr>
            <p:spPr bwMode="auto">
              <a:xfrm>
                <a:off x="4408" y="1197"/>
                <a:ext cx="135" cy="273"/>
              </a:xfrm>
              <a:custGeom>
                <a:avLst/>
                <a:gdLst>
                  <a:gd name="T0" fmla="*/ 11 w 542"/>
                  <a:gd name="T1" fmla="*/ 130 h 1091"/>
                  <a:gd name="T2" fmla="*/ 24 w 542"/>
                  <a:gd name="T3" fmla="*/ 118 h 1091"/>
                  <a:gd name="T4" fmla="*/ 24 w 542"/>
                  <a:gd name="T5" fmla="*/ 395 h 1091"/>
                  <a:gd name="T6" fmla="*/ 19 w 542"/>
                  <a:gd name="T7" fmla="*/ 386 h 1091"/>
                  <a:gd name="T8" fmla="*/ 174 w 542"/>
                  <a:gd name="T9" fmla="*/ 711 h 1091"/>
                  <a:gd name="T10" fmla="*/ 264 w 542"/>
                  <a:gd name="T11" fmla="*/ 1080 h 1091"/>
                  <a:gd name="T12" fmla="*/ 249 w 542"/>
                  <a:gd name="T13" fmla="*/ 1071 h 1091"/>
                  <a:gd name="T14" fmla="*/ 463 w 542"/>
                  <a:gd name="T15" fmla="*/ 980 h 1091"/>
                  <a:gd name="T16" fmla="*/ 454 w 542"/>
                  <a:gd name="T17" fmla="*/ 992 h 1091"/>
                  <a:gd name="T18" fmla="*/ 363 w 542"/>
                  <a:gd name="T19" fmla="*/ 703 h 1091"/>
                  <a:gd name="T20" fmla="*/ 363 w 542"/>
                  <a:gd name="T21" fmla="*/ 696 h 1091"/>
                  <a:gd name="T22" fmla="*/ 454 w 542"/>
                  <a:gd name="T23" fmla="*/ 328 h 1091"/>
                  <a:gd name="T24" fmla="*/ 459 w 542"/>
                  <a:gd name="T25" fmla="*/ 324 h 1091"/>
                  <a:gd name="T26" fmla="*/ 521 w 542"/>
                  <a:gd name="T27" fmla="*/ 261 h 1091"/>
                  <a:gd name="T28" fmla="*/ 517 w 542"/>
                  <a:gd name="T29" fmla="*/ 272 h 1091"/>
                  <a:gd name="T30" fmla="*/ 517 w 542"/>
                  <a:gd name="T31" fmla="*/ 11 h 1091"/>
                  <a:gd name="T32" fmla="*/ 530 w 542"/>
                  <a:gd name="T33" fmla="*/ 23 h 1091"/>
                  <a:gd name="T34" fmla="*/ 11 w 542"/>
                  <a:gd name="T35" fmla="*/ 130 h 1091"/>
                  <a:gd name="T36" fmla="*/ 525 w 542"/>
                  <a:gd name="T37" fmla="*/ 0 h 1091"/>
                  <a:gd name="T38" fmla="*/ 538 w 542"/>
                  <a:gd name="T39" fmla="*/ 0 h 1091"/>
                  <a:gd name="T40" fmla="*/ 542 w 542"/>
                  <a:gd name="T41" fmla="*/ 11 h 1091"/>
                  <a:gd name="T42" fmla="*/ 542 w 542"/>
                  <a:gd name="T43" fmla="*/ 272 h 1091"/>
                  <a:gd name="T44" fmla="*/ 538 w 542"/>
                  <a:gd name="T45" fmla="*/ 280 h 1091"/>
                  <a:gd name="T46" fmla="*/ 474 w 542"/>
                  <a:gd name="T47" fmla="*/ 339 h 1091"/>
                  <a:gd name="T48" fmla="*/ 478 w 542"/>
                  <a:gd name="T49" fmla="*/ 336 h 1091"/>
                  <a:gd name="T50" fmla="*/ 388 w 542"/>
                  <a:gd name="T51" fmla="*/ 703 h 1091"/>
                  <a:gd name="T52" fmla="*/ 388 w 542"/>
                  <a:gd name="T53" fmla="*/ 696 h 1091"/>
                  <a:gd name="T54" fmla="*/ 478 w 542"/>
                  <a:gd name="T55" fmla="*/ 988 h 1091"/>
                  <a:gd name="T56" fmla="*/ 478 w 542"/>
                  <a:gd name="T57" fmla="*/ 996 h 1091"/>
                  <a:gd name="T58" fmla="*/ 474 w 542"/>
                  <a:gd name="T59" fmla="*/ 999 h 1091"/>
                  <a:gd name="T60" fmla="*/ 260 w 542"/>
                  <a:gd name="T61" fmla="*/ 1091 h 1091"/>
                  <a:gd name="T62" fmla="*/ 249 w 542"/>
                  <a:gd name="T63" fmla="*/ 1091 h 1091"/>
                  <a:gd name="T64" fmla="*/ 241 w 542"/>
                  <a:gd name="T65" fmla="*/ 1083 h 1091"/>
                  <a:gd name="T66" fmla="*/ 150 w 542"/>
                  <a:gd name="T67" fmla="*/ 720 h 1091"/>
                  <a:gd name="T68" fmla="*/ 154 w 542"/>
                  <a:gd name="T69" fmla="*/ 720 h 1091"/>
                  <a:gd name="T70" fmla="*/ 0 w 542"/>
                  <a:gd name="T71" fmla="*/ 399 h 1091"/>
                  <a:gd name="T72" fmla="*/ 0 w 542"/>
                  <a:gd name="T73" fmla="*/ 395 h 1091"/>
                  <a:gd name="T74" fmla="*/ 0 w 542"/>
                  <a:gd name="T75" fmla="*/ 118 h 1091"/>
                  <a:gd name="T76" fmla="*/ 0 w 542"/>
                  <a:gd name="T77" fmla="*/ 110 h 1091"/>
                  <a:gd name="T78" fmla="*/ 7 w 542"/>
                  <a:gd name="T79" fmla="*/ 107 h 1091"/>
                  <a:gd name="T80" fmla="*/ 525 w 542"/>
                  <a:gd name="T81" fmla="*/ 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2" h="1091">
                    <a:moveTo>
                      <a:pt x="11" y="130"/>
                    </a:moveTo>
                    <a:lnTo>
                      <a:pt x="24" y="118"/>
                    </a:lnTo>
                    <a:lnTo>
                      <a:pt x="24" y="395"/>
                    </a:lnTo>
                    <a:lnTo>
                      <a:pt x="19" y="386"/>
                    </a:lnTo>
                    <a:lnTo>
                      <a:pt x="174" y="711"/>
                    </a:lnTo>
                    <a:lnTo>
                      <a:pt x="264" y="1080"/>
                    </a:lnTo>
                    <a:lnTo>
                      <a:pt x="249" y="1071"/>
                    </a:lnTo>
                    <a:lnTo>
                      <a:pt x="463" y="980"/>
                    </a:lnTo>
                    <a:lnTo>
                      <a:pt x="454" y="992"/>
                    </a:lnTo>
                    <a:lnTo>
                      <a:pt x="363" y="703"/>
                    </a:lnTo>
                    <a:lnTo>
                      <a:pt x="363" y="696"/>
                    </a:lnTo>
                    <a:lnTo>
                      <a:pt x="454" y="328"/>
                    </a:lnTo>
                    <a:lnTo>
                      <a:pt x="459" y="324"/>
                    </a:lnTo>
                    <a:lnTo>
                      <a:pt x="521" y="261"/>
                    </a:lnTo>
                    <a:lnTo>
                      <a:pt x="517" y="272"/>
                    </a:lnTo>
                    <a:lnTo>
                      <a:pt x="517" y="11"/>
                    </a:lnTo>
                    <a:lnTo>
                      <a:pt x="530" y="23"/>
                    </a:lnTo>
                    <a:lnTo>
                      <a:pt x="11" y="130"/>
                    </a:lnTo>
                    <a:close/>
                    <a:moveTo>
                      <a:pt x="525" y="0"/>
                    </a:moveTo>
                    <a:lnTo>
                      <a:pt x="538" y="0"/>
                    </a:lnTo>
                    <a:lnTo>
                      <a:pt x="542" y="11"/>
                    </a:lnTo>
                    <a:lnTo>
                      <a:pt x="542" y="272"/>
                    </a:lnTo>
                    <a:lnTo>
                      <a:pt x="538" y="280"/>
                    </a:lnTo>
                    <a:lnTo>
                      <a:pt x="474" y="339"/>
                    </a:lnTo>
                    <a:lnTo>
                      <a:pt x="478" y="336"/>
                    </a:lnTo>
                    <a:lnTo>
                      <a:pt x="388" y="703"/>
                    </a:lnTo>
                    <a:lnTo>
                      <a:pt x="388" y="696"/>
                    </a:lnTo>
                    <a:lnTo>
                      <a:pt x="478" y="988"/>
                    </a:lnTo>
                    <a:lnTo>
                      <a:pt x="478" y="996"/>
                    </a:lnTo>
                    <a:lnTo>
                      <a:pt x="474" y="999"/>
                    </a:lnTo>
                    <a:lnTo>
                      <a:pt x="260" y="1091"/>
                    </a:lnTo>
                    <a:lnTo>
                      <a:pt x="249" y="1091"/>
                    </a:lnTo>
                    <a:lnTo>
                      <a:pt x="241" y="1083"/>
                    </a:lnTo>
                    <a:lnTo>
                      <a:pt x="150" y="720"/>
                    </a:lnTo>
                    <a:lnTo>
                      <a:pt x="154" y="720"/>
                    </a:lnTo>
                    <a:lnTo>
                      <a:pt x="0" y="399"/>
                    </a:lnTo>
                    <a:lnTo>
                      <a:pt x="0" y="395"/>
                    </a:lnTo>
                    <a:lnTo>
                      <a:pt x="0" y="118"/>
                    </a:lnTo>
                    <a:lnTo>
                      <a:pt x="0" y="110"/>
                    </a:lnTo>
                    <a:lnTo>
                      <a:pt x="7" y="107"/>
                    </a:lnTo>
                    <a:lnTo>
                      <a:pt x="5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2" name="Freeform 348"/>
              <p:cNvSpPr>
                <a:spLocks/>
              </p:cNvSpPr>
              <p:nvPr/>
            </p:nvSpPr>
            <p:spPr bwMode="auto">
              <a:xfrm>
                <a:off x="4411" y="1200"/>
                <a:ext cx="129" cy="267"/>
              </a:xfrm>
              <a:custGeom>
                <a:avLst/>
                <a:gdLst>
                  <a:gd name="T0" fmla="*/ 0 w 519"/>
                  <a:gd name="T1" fmla="*/ 119 h 1069"/>
                  <a:gd name="T2" fmla="*/ 13 w 519"/>
                  <a:gd name="T3" fmla="*/ 107 h 1069"/>
                  <a:gd name="T4" fmla="*/ 13 w 519"/>
                  <a:gd name="T5" fmla="*/ 384 h 1069"/>
                  <a:gd name="T6" fmla="*/ 8 w 519"/>
                  <a:gd name="T7" fmla="*/ 375 h 1069"/>
                  <a:gd name="T8" fmla="*/ 163 w 519"/>
                  <a:gd name="T9" fmla="*/ 700 h 1069"/>
                  <a:gd name="T10" fmla="*/ 163 w 519"/>
                  <a:gd name="T11" fmla="*/ 700 h 1069"/>
                  <a:gd name="T12" fmla="*/ 253 w 519"/>
                  <a:gd name="T13" fmla="*/ 1069 h 1069"/>
                  <a:gd name="T14" fmla="*/ 238 w 519"/>
                  <a:gd name="T15" fmla="*/ 1060 h 1069"/>
                  <a:gd name="T16" fmla="*/ 452 w 519"/>
                  <a:gd name="T17" fmla="*/ 969 h 1069"/>
                  <a:gd name="T18" fmla="*/ 443 w 519"/>
                  <a:gd name="T19" fmla="*/ 981 h 1069"/>
                  <a:gd name="T20" fmla="*/ 352 w 519"/>
                  <a:gd name="T21" fmla="*/ 692 h 1069"/>
                  <a:gd name="T22" fmla="*/ 352 w 519"/>
                  <a:gd name="T23" fmla="*/ 685 h 1069"/>
                  <a:gd name="T24" fmla="*/ 443 w 519"/>
                  <a:gd name="T25" fmla="*/ 317 h 1069"/>
                  <a:gd name="T26" fmla="*/ 448 w 519"/>
                  <a:gd name="T27" fmla="*/ 313 h 1069"/>
                  <a:gd name="T28" fmla="*/ 510 w 519"/>
                  <a:gd name="T29" fmla="*/ 250 h 1069"/>
                  <a:gd name="T30" fmla="*/ 506 w 519"/>
                  <a:gd name="T31" fmla="*/ 261 h 1069"/>
                  <a:gd name="T32" fmla="*/ 506 w 519"/>
                  <a:gd name="T33" fmla="*/ 0 h 1069"/>
                  <a:gd name="T34" fmla="*/ 519 w 519"/>
                  <a:gd name="T35" fmla="*/ 12 h 1069"/>
                  <a:gd name="T36" fmla="*/ 0 w 519"/>
                  <a:gd name="T37" fmla="*/ 11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9" h="1069">
                    <a:moveTo>
                      <a:pt x="0" y="119"/>
                    </a:moveTo>
                    <a:lnTo>
                      <a:pt x="13" y="107"/>
                    </a:lnTo>
                    <a:lnTo>
                      <a:pt x="13" y="384"/>
                    </a:lnTo>
                    <a:lnTo>
                      <a:pt x="8" y="375"/>
                    </a:lnTo>
                    <a:lnTo>
                      <a:pt x="163" y="700"/>
                    </a:lnTo>
                    <a:lnTo>
                      <a:pt x="163" y="700"/>
                    </a:lnTo>
                    <a:lnTo>
                      <a:pt x="253" y="1069"/>
                    </a:lnTo>
                    <a:lnTo>
                      <a:pt x="238" y="1060"/>
                    </a:lnTo>
                    <a:lnTo>
                      <a:pt x="452" y="969"/>
                    </a:lnTo>
                    <a:lnTo>
                      <a:pt x="443" y="981"/>
                    </a:lnTo>
                    <a:lnTo>
                      <a:pt x="352" y="692"/>
                    </a:lnTo>
                    <a:lnTo>
                      <a:pt x="352" y="685"/>
                    </a:lnTo>
                    <a:lnTo>
                      <a:pt x="443" y="317"/>
                    </a:lnTo>
                    <a:lnTo>
                      <a:pt x="448" y="313"/>
                    </a:lnTo>
                    <a:lnTo>
                      <a:pt x="510" y="250"/>
                    </a:lnTo>
                    <a:lnTo>
                      <a:pt x="506" y="261"/>
                    </a:lnTo>
                    <a:lnTo>
                      <a:pt x="506" y="0"/>
                    </a:lnTo>
                    <a:lnTo>
                      <a:pt x="519" y="12"/>
                    </a:lnTo>
                    <a:lnTo>
                      <a:pt x="0" y="11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13" name="Freeform 349"/>
              <p:cNvSpPr>
                <a:spLocks/>
              </p:cNvSpPr>
              <p:nvPr/>
            </p:nvSpPr>
            <p:spPr bwMode="auto">
              <a:xfrm>
                <a:off x="4408" y="1197"/>
                <a:ext cx="135" cy="273"/>
              </a:xfrm>
              <a:custGeom>
                <a:avLst/>
                <a:gdLst>
                  <a:gd name="T0" fmla="*/ 525 w 542"/>
                  <a:gd name="T1" fmla="*/ 0 h 1091"/>
                  <a:gd name="T2" fmla="*/ 538 w 542"/>
                  <a:gd name="T3" fmla="*/ 0 h 1091"/>
                  <a:gd name="T4" fmla="*/ 542 w 542"/>
                  <a:gd name="T5" fmla="*/ 11 h 1091"/>
                  <a:gd name="T6" fmla="*/ 542 w 542"/>
                  <a:gd name="T7" fmla="*/ 272 h 1091"/>
                  <a:gd name="T8" fmla="*/ 538 w 542"/>
                  <a:gd name="T9" fmla="*/ 280 h 1091"/>
                  <a:gd name="T10" fmla="*/ 474 w 542"/>
                  <a:gd name="T11" fmla="*/ 339 h 1091"/>
                  <a:gd name="T12" fmla="*/ 478 w 542"/>
                  <a:gd name="T13" fmla="*/ 336 h 1091"/>
                  <a:gd name="T14" fmla="*/ 388 w 542"/>
                  <a:gd name="T15" fmla="*/ 703 h 1091"/>
                  <a:gd name="T16" fmla="*/ 388 w 542"/>
                  <a:gd name="T17" fmla="*/ 696 h 1091"/>
                  <a:gd name="T18" fmla="*/ 478 w 542"/>
                  <a:gd name="T19" fmla="*/ 988 h 1091"/>
                  <a:gd name="T20" fmla="*/ 478 w 542"/>
                  <a:gd name="T21" fmla="*/ 996 h 1091"/>
                  <a:gd name="T22" fmla="*/ 474 w 542"/>
                  <a:gd name="T23" fmla="*/ 999 h 1091"/>
                  <a:gd name="T24" fmla="*/ 260 w 542"/>
                  <a:gd name="T25" fmla="*/ 1091 h 1091"/>
                  <a:gd name="T26" fmla="*/ 249 w 542"/>
                  <a:gd name="T27" fmla="*/ 1091 h 1091"/>
                  <a:gd name="T28" fmla="*/ 241 w 542"/>
                  <a:gd name="T29" fmla="*/ 1083 h 1091"/>
                  <a:gd name="T30" fmla="*/ 150 w 542"/>
                  <a:gd name="T31" fmla="*/ 720 h 1091"/>
                  <a:gd name="T32" fmla="*/ 154 w 542"/>
                  <a:gd name="T33" fmla="*/ 720 h 1091"/>
                  <a:gd name="T34" fmla="*/ 0 w 542"/>
                  <a:gd name="T35" fmla="*/ 399 h 1091"/>
                  <a:gd name="T36" fmla="*/ 0 w 542"/>
                  <a:gd name="T37" fmla="*/ 395 h 1091"/>
                  <a:gd name="T38" fmla="*/ 0 w 542"/>
                  <a:gd name="T39" fmla="*/ 118 h 1091"/>
                  <a:gd name="T40" fmla="*/ 0 w 542"/>
                  <a:gd name="T41" fmla="*/ 110 h 1091"/>
                  <a:gd name="T42" fmla="*/ 7 w 542"/>
                  <a:gd name="T43" fmla="*/ 107 h 1091"/>
                  <a:gd name="T44" fmla="*/ 525 w 542"/>
                  <a:gd name="T45" fmla="*/ 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2" h="1091">
                    <a:moveTo>
                      <a:pt x="525" y="0"/>
                    </a:moveTo>
                    <a:lnTo>
                      <a:pt x="538" y="0"/>
                    </a:lnTo>
                    <a:lnTo>
                      <a:pt x="542" y="11"/>
                    </a:lnTo>
                    <a:lnTo>
                      <a:pt x="542" y="272"/>
                    </a:lnTo>
                    <a:lnTo>
                      <a:pt x="538" y="280"/>
                    </a:lnTo>
                    <a:lnTo>
                      <a:pt x="474" y="339"/>
                    </a:lnTo>
                    <a:lnTo>
                      <a:pt x="478" y="336"/>
                    </a:lnTo>
                    <a:lnTo>
                      <a:pt x="388" y="703"/>
                    </a:lnTo>
                    <a:lnTo>
                      <a:pt x="388" y="696"/>
                    </a:lnTo>
                    <a:lnTo>
                      <a:pt x="478" y="988"/>
                    </a:lnTo>
                    <a:lnTo>
                      <a:pt x="478" y="996"/>
                    </a:lnTo>
                    <a:lnTo>
                      <a:pt x="474" y="999"/>
                    </a:lnTo>
                    <a:lnTo>
                      <a:pt x="260" y="1091"/>
                    </a:lnTo>
                    <a:lnTo>
                      <a:pt x="249" y="1091"/>
                    </a:lnTo>
                    <a:lnTo>
                      <a:pt x="241" y="1083"/>
                    </a:lnTo>
                    <a:lnTo>
                      <a:pt x="150" y="720"/>
                    </a:lnTo>
                    <a:lnTo>
                      <a:pt x="154" y="720"/>
                    </a:lnTo>
                    <a:lnTo>
                      <a:pt x="0" y="399"/>
                    </a:lnTo>
                    <a:lnTo>
                      <a:pt x="0" y="395"/>
                    </a:lnTo>
                    <a:lnTo>
                      <a:pt x="0" y="118"/>
                    </a:lnTo>
                    <a:lnTo>
                      <a:pt x="0" y="110"/>
                    </a:lnTo>
                    <a:lnTo>
                      <a:pt x="7" y="107"/>
                    </a:lnTo>
                    <a:lnTo>
                      <a:pt x="525"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14" name="Freeform 350"/>
              <p:cNvSpPr>
                <a:spLocks/>
              </p:cNvSpPr>
              <p:nvPr/>
            </p:nvSpPr>
            <p:spPr bwMode="auto">
              <a:xfrm>
                <a:off x="4461" y="1398"/>
                <a:ext cx="292" cy="154"/>
              </a:xfrm>
              <a:custGeom>
                <a:avLst/>
                <a:gdLst>
                  <a:gd name="T0" fmla="*/ 257 w 1167"/>
                  <a:gd name="T1" fmla="*/ 182 h 613"/>
                  <a:gd name="T2" fmla="*/ 44 w 1167"/>
                  <a:gd name="T3" fmla="*/ 274 h 613"/>
                  <a:gd name="T4" fmla="*/ 0 w 1167"/>
                  <a:gd name="T5" fmla="*/ 396 h 613"/>
                  <a:gd name="T6" fmla="*/ 44 w 1167"/>
                  <a:gd name="T7" fmla="*/ 566 h 613"/>
                  <a:gd name="T8" fmla="*/ 198 w 1167"/>
                  <a:gd name="T9" fmla="*/ 518 h 613"/>
                  <a:gd name="T10" fmla="*/ 558 w 1167"/>
                  <a:gd name="T11" fmla="*/ 428 h 613"/>
                  <a:gd name="T12" fmla="*/ 696 w 1167"/>
                  <a:gd name="T13" fmla="*/ 396 h 613"/>
                  <a:gd name="T14" fmla="*/ 756 w 1167"/>
                  <a:gd name="T15" fmla="*/ 518 h 613"/>
                  <a:gd name="T16" fmla="*/ 846 w 1167"/>
                  <a:gd name="T17" fmla="*/ 566 h 613"/>
                  <a:gd name="T18" fmla="*/ 846 w 1167"/>
                  <a:gd name="T19" fmla="*/ 613 h 613"/>
                  <a:gd name="T20" fmla="*/ 953 w 1167"/>
                  <a:gd name="T21" fmla="*/ 475 h 613"/>
                  <a:gd name="T22" fmla="*/ 1060 w 1167"/>
                  <a:gd name="T23" fmla="*/ 566 h 613"/>
                  <a:gd name="T24" fmla="*/ 1167 w 1167"/>
                  <a:gd name="T25" fmla="*/ 428 h 613"/>
                  <a:gd name="T26" fmla="*/ 1135 w 1167"/>
                  <a:gd name="T27" fmla="*/ 274 h 613"/>
                  <a:gd name="T28" fmla="*/ 1060 w 1167"/>
                  <a:gd name="T29" fmla="*/ 396 h 613"/>
                  <a:gd name="T30" fmla="*/ 938 w 1167"/>
                  <a:gd name="T31" fmla="*/ 321 h 613"/>
                  <a:gd name="T32" fmla="*/ 803 w 1167"/>
                  <a:gd name="T33" fmla="*/ 274 h 613"/>
                  <a:gd name="T34" fmla="*/ 803 w 1167"/>
                  <a:gd name="T35" fmla="*/ 139 h 613"/>
                  <a:gd name="T36" fmla="*/ 893 w 1167"/>
                  <a:gd name="T37" fmla="*/ 90 h 613"/>
                  <a:gd name="T38" fmla="*/ 803 w 1167"/>
                  <a:gd name="T39" fmla="*/ 0 h 613"/>
                  <a:gd name="T40" fmla="*/ 696 w 1167"/>
                  <a:gd name="T41" fmla="*/ 60 h 613"/>
                  <a:gd name="T42" fmla="*/ 649 w 1167"/>
                  <a:gd name="T43" fmla="*/ 90 h 613"/>
                  <a:gd name="T44" fmla="*/ 257 w 1167"/>
                  <a:gd name="T45" fmla="*/ 18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7" h="613">
                    <a:moveTo>
                      <a:pt x="257" y="182"/>
                    </a:moveTo>
                    <a:lnTo>
                      <a:pt x="44" y="274"/>
                    </a:lnTo>
                    <a:lnTo>
                      <a:pt x="0" y="396"/>
                    </a:lnTo>
                    <a:lnTo>
                      <a:pt x="44" y="566"/>
                    </a:lnTo>
                    <a:lnTo>
                      <a:pt x="198" y="518"/>
                    </a:lnTo>
                    <a:lnTo>
                      <a:pt x="558" y="428"/>
                    </a:lnTo>
                    <a:lnTo>
                      <a:pt x="696" y="396"/>
                    </a:lnTo>
                    <a:lnTo>
                      <a:pt x="756" y="518"/>
                    </a:lnTo>
                    <a:lnTo>
                      <a:pt x="846" y="566"/>
                    </a:lnTo>
                    <a:lnTo>
                      <a:pt x="846" y="613"/>
                    </a:lnTo>
                    <a:lnTo>
                      <a:pt x="953" y="475"/>
                    </a:lnTo>
                    <a:lnTo>
                      <a:pt x="1060" y="566"/>
                    </a:lnTo>
                    <a:lnTo>
                      <a:pt x="1167" y="428"/>
                    </a:lnTo>
                    <a:lnTo>
                      <a:pt x="1135" y="274"/>
                    </a:lnTo>
                    <a:lnTo>
                      <a:pt x="1060" y="396"/>
                    </a:lnTo>
                    <a:lnTo>
                      <a:pt x="938" y="321"/>
                    </a:lnTo>
                    <a:lnTo>
                      <a:pt x="803" y="274"/>
                    </a:lnTo>
                    <a:lnTo>
                      <a:pt x="803" y="139"/>
                    </a:lnTo>
                    <a:lnTo>
                      <a:pt x="893" y="90"/>
                    </a:lnTo>
                    <a:lnTo>
                      <a:pt x="803" y="0"/>
                    </a:lnTo>
                    <a:lnTo>
                      <a:pt x="696" y="60"/>
                    </a:lnTo>
                    <a:lnTo>
                      <a:pt x="649" y="90"/>
                    </a:lnTo>
                    <a:lnTo>
                      <a:pt x="257" y="182"/>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5" name="Freeform 351"/>
              <p:cNvSpPr>
                <a:spLocks noEditPoints="1"/>
              </p:cNvSpPr>
              <p:nvPr/>
            </p:nvSpPr>
            <p:spPr bwMode="auto">
              <a:xfrm>
                <a:off x="4458" y="1395"/>
                <a:ext cx="298" cy="159"/>
              </a:xfrm>
              <a:custGeom>
                <a:avLst/>
                <a:gdLst>
                  <a:gd name="T0" fmla="*/ 59 w 1190"/>
                  <a:gd name="T1" fmla="*/ 296 h 636"/>
                  <a:gd name="T2" fmla="*/ 24 w 1190"/>
                  <a:gd name="T3" fmla="*/ 414 h 636"/>
                  <a:gd name="T4" fmla="*/ 67 w 1190"/>
                  <a:gd name="T5" fmla="*/ 572 h 636"/>
                  <a:gd name="T6" fmla="*/ 206 w 1190"/>
                  <a:gd name="T7" fmla="*/ 521 h 636"/>
                  <a:gd name="T8" fmla="*/ 704 w 1190"/>
                  <a:gd name="T9" fmla="*/ 399 h 636"/>
                  <a:gd name="T10" fmla="*/ 720 w 1190"/>
                  <a:gd name="T11" fmla="*/ 403 h 636"/>
                  <a:gd name="T12" fmla="*/ 776 w 1190"/>
                  <a:gd name="T13" fmla="*/ 521 h 636"/>
                  <a:gd name="T14" fmla="*/ 870 w 1190"/>
                  <a:gd name="T15" fmla="*/ 572 h 636"/>
                  <a:gd name="T16" fmla="*/ 870 w 1190"/>
                  <a:gd name="T17" fmla="*/ 624 h 636"/>
                  <a:gd name="T18" fmla="*/ 957 w 1190"/>
                  <a:gd name="T19" fmla="*/ 478 h 636"/>
                  <a:gd name="T20" fmla="*/ 973 w 1190"/>
                  <a:gd name="T21" fmla="*/ 478 h 636"/>
                  <a:gd name="T22" fmla="*/ 1064 w 1190"/>
                  <a:gd name="T23" fmla="*/ 568 h 636"/>
                  <a:gd name="T24" fmla="*/ 1167 w 1190"/>
                  <a:gd name="T25" fmla="*/ 442 h 636"/>
                  <a:gd name="T26" fmla="*/ 1158 w 1190"/>
                  <a:gd name="T27" fmla="*/ 292 h 636"/>
                  <a:gd name="T28" fmla="*/ 1076 w 1190"/>
                  <a:gd name="T29" fmla="*/ 418 h 636"/>
                  <a:gd name="T30" fmla="*/ 946 w 1190"/>
                  <a:gd name="T31" fmla="*/ 343 h 636"/>
                  <a:gd name="T32" fmla="*/ 804 w 1190"/>
                  <a:gd name="T33" fmla="*/ 292 h 636"/>
                  <a:gd name="T34" fmla="*/ 804 w 1190"/>
                  <a:gd name="T35" fmla="*/ 150 h 636"/>
                  <a:gd name="T36" fmla="*/ 898 w 1190"/>
                  <a:gd name="T37" fmla="*/ 90 h 636"/>
                  <a:gd name="T38" fmla="*/ 807 w 1190"/>
                  <a:gd name="T39" fmla="*/ 19 h 636"/>
                  <a:gd name="T40" fmla="*/ 712 w 1190"/>
                  <a:gd name="T41" fmla="*/ 82 h 636"/>
                  <a:gd name="T42" fmla="*/ 665 w 1190"/>
                  <a:gd name="T43" fmla="*/ 114 h 636"/>
                  <a:gd name="T44" fmla="*/ 661 w 1190"/>
                  <a:gd name="T45" fmla="*/ 90 h 636"/>
                  <a:gd name="T46" fmla="*/ 701 w 1190"/>
                  <a:gd name="T47" fmla="*/ 62 h 636"/>
                  <a:gd name="T48" fmla="*/ 815 w 1190"/>
                  <a:gd name="T49" fmla="*/ 0 h 636"/>
                  <a:gd name="T50" fmla="*/ 914 w 1190"/>
                  <a:gd name="T51" fmla="*/ 94 h 636"/>
                  <a:gd name="T52" fmla="*/ 914 w 1190"/>
                  <a:gd name="T53" fmla="*/ 110 h 636"/>
                  <a:gd name="T54" fmla="*/ 819 w 1190"/>
                  <a:gd name="T55" fmla="*/ 157 h 636"/>
                  <a:gd name="T56" fmla="*/ 826 w 1190"/>
                  <a:gd name="T57" fmla="*/ 285 h 636"/>
                  <a:gd name="T58" fmla="*/ 954 w 1190"/>
                  <a:gd name="T59" fmla="*/ 320 h 636"/>
                  <a:gd name="T60" fmla="*/ 1080 w 1190"/>
                  <a:gd name="T61" fmla="*/ 399 h 636"/>
                  <a:gd name="T62" fmla="*/ 1139 w 1190"/>
                  <a:gd name="T63" fmla="*/ 280 h 636"/>
                  <a:gd name="T64" fmla="*/ 1151 w 1190"/>
                  <a:gd name="T65" fmla="*/ 276 h 636"/>
                  <a:gd name="T66" fmla="*/ 1158 w 1190"/>
                  <a:gd name="T67" fmla="*/ 285 h 636"/>
                  <a:gd name="T68" fmla="*/ 1186 w 1190"/>
                  <a:gd name="T69" fmla="*/ 446 h 636"/>
                  <a:gd name="T70" fmla="*/ 1072 w 1190"/>
                  <a:gd name="T71" fmla="*/ 589 h 636"/>
                  <a:gd name="T72" fmla="*/ 957 w 1190"/>
                  <a:gd name="T73" fmla="*/ 493 h 636"/>
                  <a:gd name="T74" fmla="*/ 870 w 1190"/>
                  <a:gd name="T75" fmla="*/ 632 h 636"/>
                  <a:gd name="T76" fmla="*/ 854 w 1190"/>
                  <a:gd name="T77" fmla="*/ 636 h 636"/>
                  <a:gd name="T78" fmla="*/ 847 w 1190"/>
                  <a:gd name="T79" fmla="*/ 624 h 636"/>
                  <a:gd name="T80" fmla="*/ 854 w 1190"/>
                  <a:gd name="T81" fmla="*/ 589 h 636"/>
                  <a:gd name="T82" fmla="*/ 759 w 1190"/>
                  <a:gd name="T83" fmla="*/ 538 h 636"/>
                  <a:gd name="T84" fmla="*/ 712 w 1190"/>
                  <a:gd name="T85" fmla="*/ 418 h 636"/>
                  <a:gd name="T86" fmla="*/ 210 w 1190"/>
                  <a:gd name="T87" fmla="*/ 542 h 636"/>
                  <a:gd name="T88" fmla="*/ 52 w 1190"/>
                  <a:gd name="T89" fmla="*/ 589 h 636"/>
                  <a:gd name="T90" fmla="*/ 0 w 1190"/>
                  <a:gd name="T91" fmla="*/ 411 h 636"/>
                  <a:gd name="T92" fmla="*/ 44 w 1190"/>
                  <a:gd name="T93" fmla="*/ 280 h 636"/>
                  <a:gd name="T94" fmla="*/ 266 w 1190"/>
                  <a:gd name="T95" fmla="*/ 18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0" h="636">
                    <a:moveTo>
                      <a:pt x="273" y="204"/>
                    </a:moveTo>
                    <a:lnTo>
                      <a:pt x="59" y="296"/>
                    </a:lnTo>
                    <a:lnTo>
                      <a:pt x="67" y="292"/>
                    </a:lnTo>
                    <a:lnTo>
                      <a:pt x="24" y="414"/>
                    </a:lnTo>
                    <a:lnTo>
                      <a:pt x="24" y="407"/>
                    </a:lnTo>
                    <a:lnTo>
                      <a:pt x="67" y="572"/>
                    </a:lnTo>
                    <a:lnTo>
                      <a:pt x="52" y="564"/>
                    </a:lnTo>
                    <a:lnTo>
                      <a:pt x="206" y="521"/>
                    </a:lnTo>
                    <a:lnTo>
                      <a:pt x="570" y="426"/>
                    </a:lnTo>
                    <a:lnTo>
                      <a:pt x="704" y="399"/>
                    </a:lnTo>
                    <a:lnTo>
                      <a:pt x="712" y="399"/>
                    </a:lnTo>
                    <a:lnTo>
                      <a:pt x="720" y="403"/>
                    </a:lnTo>
                    <a:lnTo>
                      <a:pt x="779" y="525"/>
                    </a:lnTo>
                    <a:lnTo>
                      <a:pt x="776" y="521"/>
                    </a:lnTo>
                    <a:lnTo>
                      <a:pt x="866" y="564"/>
                    </a:lnTo>
                    <a:lnTo>
                      <a:pt x="870" y="572"/>
                    </a:lnTo>
                    <a:lnTo>
                      <a:pt x="870" y="577"/>
                    </a:lnTo>
                    <a:lnTo>
                      <a:pt x="870" y="624"/>
                    </a:lnTo>
                    <a:lnTo>
                      <a:pt x="851" y="617"/>
                    </a:lnTo>
                    <a:lnTo>
                      <a:pt x="957" y="478"/>
                    </a:lnTo>
                    <a:lnTo>
                      <a:pt x="965" y="474"/>
                    </a:lnTo>
                    <a:lnTo>
                      <a:pt x="973" y="478"/>
                    </a:lnTo>
                    <a:lnTo>
                      <a:pt x="1080" y="568"/>
                    </a:lnTo>
                    <a:lnTo>
                      <a:pt x="1064" y="568"/>
                    </a:lnTo>
                    <a:lnTo>
                      <a:pt x="1167" y="431"/>
                    </a:lnTo>
                    <a:lnTo>
                      <a:pt x="1167" y="442"/>
                    </a:lnTo>
                    <a:lnTo>
                      <a:pt x="1136" y="288"/>
                    </a:lnTo>
                    <a:lnTo>
                      <a:pt x="1158" y="292"/>
                    </a:lnTo>
                    <a:lnTo>
                      <a:pt x="1080" y="414"/>
                    </a:lnTo>
                    <a:lnTo>
                      <a:pt x="1076" y="418"/>
                    </a:lnTo>
                    <a:lnTo>
                      <a:pt x="1064" y="418"/>
                    </a:lnTo>
                    <a:lnTo>
                      <a:pt x="946" y="343"/>
                    </a:lnTo>
                    <a:lnTo>
                      <a:pt x="811" y="296"/>
                    </a:lnTo>
                    <a:lnTo>
                      <a:pt x="804" y="292"/>
                    </a:lnTo>
                    <a:lnTo>
                      <a:pt x="804" y="285"/>
                    </a:lnTo>
                    <a:lnTo>
                      <a:pt x="804" y="150"/>
                    </a:lnTo>
                    <a:lnTo>
                      <a:pt x="807" y="137"/>
                    </a:lnTo>
                    <a:lnTo>
                      <a:pt x="898" y="90"/>
                    </a:lnTo>
                    <a:lnTo>
                      <a:pt x="898" y="110"/>
                    </a:lnTo>
                    <a:lnTo>
                      <a:pt x="807" y="19"/>
                    </a:lnTo>
                    <a:lnTo>
                      <a:pt x="819" y="19"/>
                    </a:lnTo>
                    <a:lnTo>
                      <a:pt x="712" y="82"/>
                    </a:lnTo>
                    <a:lnTo>
                      <a:pt x="669" y="110"/>
                    </a:lnTo>
                    <a:lnTo>
                      <a:pt x="665" y="114"/>
                    </a:lnTo>
                    <a:lnTo>
                      <a:pt x="273" y="204"/>
                    </a:lnTo>
                    <a:close/>
                    <a:moveTo>
                      <a:pt x="661" y="90"/>
                    </a:moveTo>
                    <a:lnTo>
                      <a:pt x="657" y="94"/>
                    </a:lnTo>
                    <a:lnTo>
                      <a:pt x="701" y="62"/>
                    </a:lnTo>
                    <a:lnTo>
                      <a:pt x="807" y="0"/>
                    </a:lnTo>
                    <a:lnTo>
                      <a:pt x="815" y="0"/>
                    </a:lnTo>
                    <a:lnTo>
                      <a:pt x="823" y="4"/>
                    </a:lnTo>
                    <a:lnTo>
                      <a:pt x="914" y="94"/>
                    </a:lnTo>
                    <a:lnTo>
                      <a:pt x="918" y="101"/>
                    </a:lnTo>
                    <a:lnTo>
                      <a:pt x="914" y="110"/>
                    </a:lnTo>
                    <a:lnTo>
                      <a:pt x="910" y="114"/>
                    </a:lnTo>
                    <a:lnTo>
                      <a:pt x="819" y="157"/>
                    </a:lnTo>
                    <a:lnTo>
                      <a:pt x="826" y="150"/>
                    </a:lnTo>
                    <a:lnTo>
                      <a:pt x="826" y="285"/>
                    </a:lnTo>
                    <a:lnTo>
                      <a:pt x="819" y="276"/>
                    </a:lnTo>
                    <a:lnTo>
                      <a:pt x="954" y="320"/>
                    </a:lnTo>
                    <a:lnTo>
                      <a:pt x="957" y="324"/>
                    </a:lnTo>
                    <a:lnTo>
                      <a:pt x="1080" y="399"/>
                    </a:lnTo>
                    <a:lnTo>
                      <a:pt x="1061" y="403"/>
                    </a:lnTo>
                    <a:lnTo>
                      <a:pt x="1139" y="280"/>
                    </a:lnTo>
                    <a:lnTo>
                      <a:pt x="1143" y="276"/>
                    </a:lnTo>
                    <a:lnTo>
                      <a:pt x="1151" y="276"/>
                    </a:lnTo>
                    <a:lnTo>
                      <a:pt x="1155" y="276"/>
                    </a:lnTo>
                    <a:lnTo>
                      <a:pt x="1158" y="285"/>
                    </a:lnTo>
                    <a:lnTo>
                      <a:pt x="1190" y="439"/>
                    </a:lnTo>
                    <a:lnTo>
                      <a:pt x="1186" y="446"/>
                    </a:lnTo>
                    <a:lnTo>
                      <a:pt x="1080" y="585"/>
                    </a:lnTo>
                    <a:lnTo>
                      <a:pt x="1072" y="589"/>
                    </a:lnTo>
                    <a:lnTo>
                      <a:pt x="1064" y="585"/>
                    </a:lnTo>
                    <a:lnTo>
                      <a:pt x="957" y="493"/>
                    </a:lnTo>
                    <a:lnTo>
                      <a:pt x="973" y="493"/>
                    </a:lnTo>
                    <a:lnTo>
                      <a:pt x="870" y="632"/>
                    </a:lnTo>
                    <a:lnTo>
                      <a:pt x="862" y="636"/>
                    </a:lnTo>
                    <a:lnTo>
                      <a:pt x="854" y="636"/>
                    </a:lnTo>
                    <a:lnTo>
                      <a:pt x="851" y="632"/>
                    </a:lnTo>
                    <a:lnTo>
                      <a:pt x="847" y="624"/>
                    </a:lnTo>
                    <a:lnTo>
                      <a:pt x="847" y="577"/>
                    </a:lnTo>
                    <a:lnTo>
                      <a:pt x="854" y="589"/>
                    </a:lnTo>
                    <a:lnTo>
                      <a:pt x="764" y="542"/>
                    </a:lnTo>
                    <a:lnTo>
                      <a:pt x="759" y="538"/>
                    </a:lnTo>
                    <a:lnTo>
                      <a:pt x="697" y="414"/>
                    </a:lnTo>
                    <a:lnTo>
                      <a:pt x="712" y="418"/>
                    </a:lnTo>
                    <a:lnTo>
                      <a:pt x="573" y="450"/>
                    </a:lnTo>
                    <a:lnTo>
                      <a:pt x="210" y="542"/>
                    </a:lnTo>
                    <a:lnTo>
                      <a:pt x="59" y="589"/>
                    </a:lnTo>
                    <a:lnTo>
                      <a:pt x="52" y="589"/>
                    </a:lnTo>
                    <a:lnTo>
                      <a:pt x="44" y="581"/>
                    </a:lnTo>
                    <a:lnTo>
                      <a:pt x="0" y="411"/>
                    </a:lnTo>
                    <a:lnTo>
                      <a:pt x="0" y="403"/>
                    </a:lnTo>
                    <a:lnTo>
                      <a:pt x="44" y="280"/>
                    </a:lnTo>
                    <a:lnTo>
                      <a:pt x="52" y="276"/>
                    </a:lnTo>
                    <a:lnTo>
                      <a:pt x="266" y="182"/>
                    </a:lnTo>
                    <a:lnTo>
                      <a:pt x="661"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6" name="Freeform 352"/>
              <p:cNvSpPr>
                <a:spLocks/>
              </p:cNvSpPr>
              <p:nvPr/>
            </p:nvSpPr>
            <p:spPr bwMode="auto">
              <a:xfrm>
                <a:off x="4464" y="1400"/>
                <a:ext cx="286" cy="152"/>
              </a:xfrm>
              <a:custGeom>
                <a:avLst/>
                <a:gdLst>
                  <a:gd name="T0" fmla="*/ 249 w 1143"/>
                  <a:gd name="T1" fmla="*/ 185 h 605"/>
                  <a:gd name="T2" fmla="*/ 249 w 1143"/>
                  <a:gd name="T3" fmla="*/ 185 h 605"/>
                  <a:gd name="T4" fmla="*/ 35 w 1143"/>
                  <a:gd name="T5" fmla="*/ 277 h 605"/>
                  <a:gd name="T6" fmla="*/ 43 w 1143"/>
                  <a:gd name="T7" fmla="*/ 273 h 605"/>
                  <a:gd name="T8" fmla="*/ 0 w 1143"/>
                  <a:gd name="T9" fmla="*/ 395 h 605"/>
                  <a:gd name="T10" fmla="*/ 0 w 1143"/>
                  <a:gd name="T11" fmla="*/ 388 h 605"/>
                  <a:gd name="T12" fmla="*/ 43 w 1143"/>
                  <a:gd name="T13" fmla="*/ 553 h 605"/>
                  <a:gd name="T14" fmla="*/ 28 w 1143"/>
                  <a:gd name="T15" fmla="*/ 545 h 605"/>
                  <a:gd name="T16" fmla="*/ 182 w 1143"/>
                  <a:gd name="T17" fmla="*/ 502 h 605"/>
                  <a:gd name="T18" fmla="*/ 546 w 1143"/>
                  <a:gd name="T19" fmla="*/ 407 h 605"/>
                  <a:gd name="T20" fmla="*/ 680 w 1143"/>
                  <a:gd name="T21" fmla="*/ 380 h 605"/>
                  <a:gd name="T22" fmla="*/ 688 w 1143"/>
                  <a:gd name="T23" fmla="*/ 380 h 605"/>
                  <a:gd name="T24" fmla="*/ 696 w 1143"/>
                  <a:gd name="T25" fmla="*/ 384 h 605"/>
                  <a:gd name="T26" fmla="*/ 755 w 1143"/>
                  <a:gd name="T27" fmla="*/ 506 h 605"/>
                  <a:gd name="T28" fmla="*/ 752 w 1143"/>
                  <a:gd name="T29" fmla="*/ 502 h 605"/>
                  <a:gd name="T30" fmla="*/ 842 w 1143"/>
                  <a:gd name="T31" fmla="*/ 545 h 605"/>
                  <a:gd name="T32" fmla="*/ 846 w 1143"/>
                  <a:gd name="T33" fmla="*/ 553 h 605"/>
                  <a:gd name="T34" fmla="*/ 846 w 1143"/>
                  <a:gd name="T35" fmla="*/ 558 h 605"/>
                  <a:gd name="T36" fmla="*/ 846 w 1143"/>
                  <a:gd name="T37" fmla="*/ 605 h 605"/>
                  <a:gd name="T38" fmla="*/ 827 w 1143"/>
                  <a:gd name="T39" fmla="*/ 598 h 605"/>
                  <a:gd name="T40" fmla="*/ 933 w 1143"/>
                  <a:gd name="T41" fmla="*/ 459 h 605"/>
                  <a:gd name="T42" fmla="*/ 941 w 1143"/>
                  <a:gd name="T43" fmla="*/ 455 h 605"/>
                  <a:gd name="T44" fmla="*/ 949 w 1143"/>
                  <a:gd name="T45" fmla="*/ 459 h 605"/>
                  <a:gd name="T46" fmla="*/ 1056 w 1143"/>
                  <a:gd name="T47" fmla="*/ 549 h 605"/>
                  <a:gd name="T48" fmla="*/ 1040 w 1143"/>
                  <a:gd name="T49" fmla="*/ 549 h 605"/>
                  <a:gd name="T50" fmla="*/ 1143 w 1143"/>
                  <a:gd name="T51" fmla="*/ 412 h 605"/>
                  <a:gd name="T52" fmla="*/ 1143 w 1143"/>
                  <a:gd name="T53" fmla="*/ 423 h 605"/>
                  <a:gd name="T54" fmla="*/ 1112 w 1143"/>
                  <a:gd name="T55" fmla="*/ 269 h 605"/>
                  <a:gd name="T56" fmla="*/ 1134 w 1143"/>
                  <a:gd name="T57" fmla="*/ 273 h 605"/>
                  <a:gd name="T58" fmla="*/ 1056 w 1143"/>
                  <a:gd name="T59" fmla="*/ 395 h 605"/>
                  <a:gd name="T60" fmla="*/ 1052 w 1143"/>
                  <a:gd name="T61" fmla="*/ 399 h 605"/>
                  <a:gd name="T62" fmla="*/ 1040 w 1143"/>
                  <a:gd name="T63" fmla="*/ 399 h 605"/>
                  <a:gd name="T64" fmla="*/ 922 w 1143"/>
                  <a:gd name="T65" fmla="*/ 324 h 605"/>
                  <a:gd name="T66" fmla="*/ 922 w 1143"/>
                  <a:gd name="T67" fmla="*/ 324 h 605"/>
                  <a:gd name="T68" fmla="*/ 787 w 1143"/>
                  <a:gd name="T69" fmla="*/ 277 h 605"/>
                  <a:gd name="T70" fmla="*/ 780 w 1143"/>
                  <a:gd name="T71" fmla="*/ 273 h 605"/>
                  <a:gd name="T72" fmla="*/ 780 w 1143"/>
                  <a:gd name="T73" fmla="*/ 266 h 605"/>
                  <a:gd name="T74" fmla="*/ 780 w 1143"/>
                  <a:gd name="T75" fmla="*/ 131 h 605"/>
                  <a:gd name="T76" fmla="*/ 783 w 1143"/>
                  <a:gd name="T77" fmla="*/ 118 h 605"/>
                  <a:gd name="T78" fmla="*/ 874 w 1143"/>
                  <a:gd name="T79" fmla="*/ 71 h 605"/>
                  <a:gd name="T80" fmla="*/ 874 w 1143"/>
                  <a:gd name="T81" fmla="*/ 91 h 605"/>
                  <a:gd name="T82" fmla="*/ 783 w 1143"/>
                  <a:gd name="T83" fmla="*/ 0 h 605"/>
                  <a:gd name="T84" fmla="*/ 795 w 1143"/>
                  <a:gd name="T85" fmla="*/ 0 h 605"/>
                  <a:gd name="T86" fmla="*/ 688 w 1143"/>
                  <a:gd name="T87" fmla="*/ 63 h 605"/>
                  <a:gd name="T88" fmla="*/ 645 w 1143"/>
                  <a:gd name="T89" fmla="*/ 91 h 605"/>
                  <a:gd name="T90" fmla="*/ 641 w 1143"/>
                  <a:gd name="T91" fmla="*/ 95 h 605"/>
                  <a:gd name="T92" fmla="*/ 249 w 1143"/>
                  <a:gd name="T93" fmla="*/ 18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3" h="605">
                    <a:moveTo>
                      <a:pt x="249" y="185"/>
                    </a:moveTo>
                    <a:lnTo>
                      <a:pt x="249" y="185"/>
                    </a:lnTo>
                    <a:lnTo>
                      <a:pt x="35" y="277"/>
                    </a:lnTo>
                    <a:lnTo>
                      <a:pt x="43" y="273"/>
                    </a:lnTo>
                    <a:lnTo>
                      <a:pt x="0" y="395"/>
                    </a:lnTo>
                    <a:lnTo>
                      <a:pt x="0" y="388"/>
                    </a:lnTo>
                    <a:lnTo>
                      <a:pt x="43" y="553"/>
                    </a:lnTo>
                    <a:lnTo>
                      <a:pt x="28" y="545"/>
                    </a:lnTo>
                    <a:lnTo>
                      <a:pt x="182" y="502"/>
                    </a:lnTo>
                    <a:lnTo>
                      <a:pt x="546" y="407"/>
                    </a:lnTo>
                    <a:lnTo>
                      <a:pt x="680" y="380"/>
                    </a:lnTo>
                    <a:lnTo>
                      <a:pt x="688" y="380"/>
                    </a:lnTo>
                    <a:lnTo>
                      <a:pt x="696" y="384"/>
                    </a:lnTo>
                    <a:lnTo>
                      <a:pt x="755" y="506"/>
                    </a:lnTo>
                    <a:lnTo>
                      <a:pt x="752" y="502"/>
                    </a:lnTo>
                    <a:lnTo>
                      <a:pt x="842" y="545"/>
                    </a:lnTo>
                    <a:lnTo>
                      <a:pt x="846" y="553"/>
                    </a:lnTo>
                    <a:lnTo>
                      <a:pt x="846" y="558"/>
                    </a:lnTo>
                    <a:lnTo>
                      <a:pt x="846" y="605"/>
                    </a:lnTo>
                    <a:lnTo>
                      <a:pt x="827" y="598"/>
                    </a:lnTo>
                    <a:lnTo>
                      <a:pt x="933" y="459"/>
                    </a:lnTo>
                    <a:lnTo>
                      <a:pt x="941" y="455"/>
                    </a:lnTo>
                    <a:lnTo>
                      <a:pt x="949" y="459"/>
                    </a:lnTo>
                    <a:lnTo>
                      <a:pt x="1056" y="549"/>
                    </a:lnTo>
                    <a:lnTo>
                      <a:pt x="1040" y="549"/>
                    </a:lnTo>
                    <a:lnTo>
                      <a:pt x="1143" y="412"/>
                    </a:lnTo>
                    <a:lnTo>
                      <a:pt x="1143" y="423"/>
                    </a:lnTo>
                    <a:lnTo>
                      <a:pt x="1112" y="269"/>
                    </a:lnTo>
                    <a:lnTo>
                      <a:pt x="1134" y="273"/>
                    </a:lnTo>
                    <a:lnTo>
                      <a:pt x="1056" y="395"/>
                    </a:lnTo>
                    <a:lnTo>
                      <a:pt x="1052" y="399"/>
                    </a:lnTo>
                    <a:lnTo>
                      <a:pt x="1040" y="399"/>
                    </a:lnTo>
                    <a:lnTo>
                      <a:pt x="922" y="324"/>
                    </a:lnTo>
                    <a:lnTo>
                      <a:pt x="922" y="324"/>
                    </a:lnTo>
                    <a:lnTo>
                      <a:pt x="787" y="277"/>
                    </a:lnTo>
                    <a:lnTo>
                      <a:pt x="780" y="273"/>
                    </a:lnTo>
                    <a:lnTo>
                      <a:pt x="780" y="266"/>
                    </a:lnTo>
                    <a:lnTo>
                      <a:pt x="780" y="131"/>
                    </a:lnTo>
                    <a:lnTo>
                      <a:pt x="783" y="118"/>
                    </a:lnTo>
                    <a:lnTo>
                      <a:pt x="874" y="71"/>
                    </a:lnTo>
                    <a:lnTo>
                      <a:pt x="874" y="91"/>
                    </a:lnTo>
                    <a:lnTo>
                      <a:pt x="783" y="0"/>
                    </a:lnTo>
                    <a:lnTo>
                      <a:pt x="795" y="0"/>
                    </a:lnTo>
                    <a:lnTo>
                      <a:pt x="688" y="63"/>
                    </a:lnTo>
                    <a:lnTo>
                      <a:pt x="645" y="91"/>
                    </a:lnTo>
                    <a:lnTo>
                      <a:pt x="641" y="95"/>
                    </a:lnTo>
                    <a:lnTo>
                      <a:pt x="249" y="18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17" name="Freeform 353"/>
              <p:cNvSpPr>
                <a:spLocks/>
              </p:cNvSpPr>
              <p:nvPr/>
            </p:nvSpPr>
            <p:spPr bwMode="auto">
              <a:xfrm>
                <a:off x="4458" y="1395"/>
                <a:ext cx="298" cy="159"/>
              </a:xfrm>
              <a:custGeom>
                <a:avLst/>
                <a:gdLst>
                  <a:gd name="T0" fmla="*/ 661 w 1190"/>
                  <a:gd name="T1" fmla="*/ 90 h 636"/>
                  <a:gd name="T2" fmla="*/ 657 w 1190"/>
                  <a:gd name="T3" fmla="*/ 94 h 636"/>
                  <a:gd name="T4" fmla="*/ 701 w 1190"/>
                  <a:gd name="T5" fmla="*/ 62 h 636"/>
                  <a:gd name="T6" fmla="*/ 807 w 1190"/>
                  <a:gd name="T7" fmla="*/ 0 h 636"/>
                  <a:gd name="T8" fmla="*/ 815 w 1190"/>
                  <a:gd name="T9" fmla="*/ 0 h 636"/>
                  <a:gd name="T10" fmla="*/ 823 w 1190"/>
                  <a:gd name="T11" fmla="*/ 4 h 636"/>
                  <a:gd name="T12" fmla="*/ 914 w 1190"/>
                  <a:gd name="T13" fmla="*/ 94 h 636"/>
                  <a:gd name="T14" fmla="*/ 918 w 1190"/>
                  <a:gd name="T15" fmla="*/ 101 h 636"/>
                  <a:gd name="T16" fmla="*/ 914 w 1190"/>
                  <a:gd name="T17" fmla="*/ 110 h 636"/>
                  <a:gd name="T18" fmla="*/ 910 w 1190"/>
                  <a:gd name="T19" fmla="*/ 114 h 636"/>
                  <a:gd name="T20" fmla="*/ 819 w 1190"/>
                  <a:gd name="T21" fmla="*/ 157 h 636"/>
                  <a:gd name="T22" fmla="*/ 826 w 1190"/>
                  <a:gd name="T23" fmla="*/ 150 h 636"/>
                  <a:gd name="T24" fmla="*/ 826 w 1190"/>
                  <a:gd name="T25" fmla="*/ 285 h 636"/>
                  <a:gd name="T26" fmla="*/ 819 w 1190"/>
                  <a:gd name="T27" fmla="*/ 276 h 636"/>
                  <a:gd name="T28" fmla="*/ 954 w 1190"/>
                  <a:gd name="T29" fmla="*/ 320 h 636"/>
                  <a:gd name="T30" fmla="*/ 957 w 1190"/>
                  <a:gd name="T31" fmla="*/ 324 h 636"/>
                  <a:gd name="T32" fmla="*/ 1080 w 1190"/>
                  <a:gd name="T33" fmla="*/ 399 h 636"/>
                  <a:gd name="T34" fmla="*/ 1061 w 1190"/>
                  <a:gd name="T35" fmla="*/ 403 h 636"/>
                  <a:gd name="T36" fmla="*/ 1139 w 1190"/>
                  <a:gd name="T37" fmla="*/ 280 h 636"/>
                  <a:gd name="T38" fmla="*/ 1143 w 1190"/>
                  <a:gd name="T39" fmla="*/ 276 h 636"/>
                  <a:gd name="T40" fmla="*/ 1151 w 1190"/>
                  <a:gd name="T41" fmla="*/ 276 h 636"/>
                  <a:gd name="T42" fmla="*/ 1155 w 1190"/>
                  <a:gd name="T43" fmla="*/ 276 h 636"/>
                  <a:gd name="T44" fmla="*/ 1158 w 1190"/>
                  <a:gd name="T45" fmla="*/ 285 h 636"/>
                  <a:gd name="T46" fmla="*/ 1190 w 1190"/>
                  <a:gd name="T47" fmla="*/ 439 h 636"/>
                  <a:gd name="T48" fmla="*/ 1186 w 1190"/>
                  <a:gd name="T49" fmla="*/ 446 h 636"/>
                  <a:gd name="T50" fmla="*/ 1080 w 1190"/>
                  <a:gd name="T51" fmla="*/ 585 h 636"/>
                  <a:gd name="T52" fmla="*/ 1072 w 1190"/>
                  <a:gd name="T53" fmla="*/ 589 h 636"/>
                  <a:gd name="T54" fmla="*/ 1064 w 1190"/>
                  <a:gd name="T55" fmla="*/ 585 h 636"/>
                  <a:gd name="T56" fmla="*/ 957 w 1190"/>
                  <a:gd name="T57" fmla="*/ 493 h 636"/>
                  <a:gd name="T58" fmla="*/ 973 w 1190"/>
                  <a:gd name="T59" fmla="*/ 493 h 636"/>
                  <a:gd name="T60" fmla="*/ 870 w 1190"/>
                  <a:gd name="T61" fmla="*/ 632 h 636"/>
                  <a:gd name="T62" fmla="*/ 862 w 1190"/>
                  <a:gd name="T63" fmla="*/ 636 h 636"/>
                  <a:gd name="T64" fmla="*/ 854 w 1190"/>
                  <a:gd name="T65" fmla="*/ 636 h 636"/>
                  <a:gd name="T66" fmla="*/ 851 w 1190"/>
                  <a:gd name="T67" fmla="*/ 632 h 636"/>
                  <a:gd name="T68" fmla="*/ 847 w 1190"/>
                  <a:gd name="T69" fmla="*/ 624 h 636"/>
                  <a:gd name="T70" fmla="*/ 847 w 1190"/>
                  <a:gd name="T71" fmla="*/ 577 h 636"/>
                  <a:gd name="T72" fmla="*/ 854 w 1190"/>
                  <a:gd name="T73" fmla="*/ 589 h 636"/>
                  <a:gd name="T74" fmla="*/ 764 w 1190"/>
                  <a:gd name="T75" fmla="*/ 542 h 636"/>
                  <a:gd name="T76" fmla="*/ 759 w 1190"/>
                  <a:gd name="T77" fmla="*/ 538 h 636"/>
                  <a:gd name="T78" fmla="*/ 697 w 1190"/>
                  <a:gd name="T79" fmla="*/ 414 h 636"/>
                  <a:gd name="T80" fmla="*/ 712 w 1190"/>
                  <a:gd name="T81" fmla="*/ 418 h 636"/>
                  <a:gd name="T82" fmla="*/ 573 w 1190"/>
                  <a:gd name="T83" fmla="*/ 450 h 636"/>
                  <a:gd name="T84" fmla="*/ 210 w 1190"/>
                  <a:gd name="T85" fmla="*/ 542 h 636"/>
                  <a:gd name="T86" fmla="*/ 59 w 1190"/>
                  <a:gd name="T87" fmla="*/ 589 h 636"/>
                  <a:gd name="T88" fmla="*/ 52 w 1190"/>
                  <a:gd name="T89" fmla="*/ 589 h 636"/>
                  <a:gd name="T90" fmla="*/ 44 w 1190"/>
                  <a:gd name="T91" fmla="*/ 581 h 636"/>
                  <a:gd name="T92" fmla="*/ 0 w 1190"/>
                  <a:gd name="T93" fmla="*/ 411 h 636"/>
                  <a:gd name="T94" fmla="*/ 0 w 1190"/>
                  <a:gd name="T95" fmla="*/ 403 h 636"/>
                  <a:gd name="T96" fmla="*/ 44 w 1190"/>
                  <a:gd name="T97" fmla="*/ 280 h 636"/>
                  <a:gd name="T98" fmla="*/ 52 w 1190"/>
                  <a:gd name="T99" fmla="*/ 276 h 636"/>
                  <a:gd name="T100" fmla="*/ 266 w 1190"/>
                  <a:gd name="T101" fmla="*/ 182 h 636"/>
                  <a:gd name="T102" fmla="*/ 266 w 1190"/>
                  <a:gd name="T103" fmla="*/ 182 h 636"/>
                  <a:gd name="T104" fmla="*/ 661 w 1190"/>
                  <a:gd name="T105" fmla="*/ 9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0" h="636">
                    <a:moveTo>
                      <a:pt x="661" y="90"/>
                    </a:moveTo>
                    <a:lnTo>
                      <a:pt x="657" y="94"/>
                    </a:lnTo>
                    <a:lnTo>
                      <a:pt x="701" y="62"/>
                    </a:lnTo>
                    <a:lnTo>
                      <a:pt x="807" y="0"/>
                    </a:lnTo>
                    <a:lnTo>
                      <a:pt x="815" y="0"/>
                    </a:lnTo>
                    <a:lnTo>
                      <a:pt x="823" y="4"/>
                    </a:lnTo>
                    <a:lnTo>
                      <a:pt x="914" y="94"/>
                    </a:lnTo>
                    <a:lnTo>
                      <a:pt x="918" y="101"/>
                    </a:lnTo>
                    <a:lnTo>
                      <a:pt x="914" y="110"/>
                    </a:lnTo>
                    <a:lnTo>
                      <a:pt x="910" y="114"/>
                    </a:lnTo>
                    <a:lnTo>
                      <a:pt x="819" y="157"/>
                    </a:lnTo>
                    <a:lnTo>
                      <a:pt x="826" y="150"/>
                    </a:lnTo>
                    <a:lnTo>
                      <a:pt x="826" y="285"/>
                    </a:lnTo>
                    <a:lnTo>
                      <a:pt x="819" y="276"/>
                    </a:lnTo>
                    <a:lnTo>
                      <a:pt x="954" y="320"/>
                    </a:lnTo>
                    <a:lnTo>
                      <a:pt x="957" y="324"/>
                    </a:lnTo>
                    <a:lnTo>
                      <a:pt x="1080" y="399"/>
                    </a:lnTo>
                    <a:lnTo>
                      <a:pt x="1061" y="403"/>
                    </a:lnTo>
                    <a:lnTo>
                      <a:pt x="1139" y="280"/>
                    </a:lnTo>
                    <a:lnTo>
                      <a:pt x="1143" y="276"/>
                    </a:lnTo>
                    <a:lnTo>
                      <a:pt x="1151" y="276"/>
                    </a:lnTo>
                    <a:lnTo>
                      <a:pt x="1155" y="276"/>
                    </a:lnTo>
                    <a:lnTo>
                      <a:pt x="1158" y="285"/>
                    </a:lnTo>
                    <a:lnTo>
                      <a:pt x="1190" y="439"/>
                    </a:lnTo>
                    <a:lnTo>
                      <a:pt x="1186" y="446"/>
                    </a:lnTo>
                    <a:lnTo>
                      <a:pt x="1080" y="585"/>
                    </a:lnTo>
                    <a:lnTo>
                      <a:pt x="1072" y="589"/>
                    </a:lnTo>
                    <a:lnTo>
                      <a:pt x="1064" y="585"/>
                    </a:lnTo>
                    <a:lnTo>
                      <a:pt x="957" y="493"/>
                    </a:lnTo>
                    <a:lnTo>
                      <a:pt x="973" y="493"/>
                    </a:lnTo>
                    <a:lnTo>
                      <a:pt x="870" y="632"/>
                    </a:lnTo>
                    <a:lnTo>
                      <a:pt x="862" y="636"/>
                    </a:lnTo>
                    <a:lnTo>
                      <a:pt x="854" y="636"/>
                    </a:lnTo>
                    <a:lnTo>
                      <a:pt x="851" y="632"/>
                    </a:lnTo>
                    <a:lnTo>
                      <a:pt x="847" y="624"/>
                    </a:lnTo>
                    <a:lnTo>
                      <a:pt x="847" y="577"/>
                    </a:lnTo>
                    <a:lnTo>
                      <a:pt x="854" y="589"/>
                    </a:lnTo>
                    <a:lnTo>
                      <a:pt x="764" y="542"/>
                    </a:lnTo>
                    <a:lnTo>
                      <a:pt x="759" y="538"/>
                    </a:lnTo>
                    <a:lnTo>
                      <a:pt x="697" y="414"/>
                    </a:lnTo>
                    <a:lnTo>
                      <a:pt x="712" y="418"/>
                    </a:lnTo>
                    <a:lnTo>
                      <a:pt x="573" y="450"/>
                    </a:lnTo>
                    <a:lnTo>
                      <a:pt x="210" y="542"/>
                    </a:lnTo>
                    <a:lnTo>
                      <a:pt x="59" y="589"/>
                    </a:lnTo>
                    <a:lnTo>
                      <a:pt x="52" y="589"/>
                    </a:lnTo>
                    <a:lnTo>
                      <a:pt x="44" y="581"/>
                    </a:lnTo>
                    <a:lnTo>
                      <a:pt x="0" y="411"/>
                    </a:lnTo>
                    <a:lnTo>
                      <a:pt x="0" y="403"/>
                    </a:lnTo>
                    <a:lnTo>
                      <a:pt x="44" y="280"/>
                    </a:lnTo>
                    <a:lnTo>
                      <a:pt x="52" y="276"/>
                    </a:lnTo>
                    <a:lnTo>
                      <a:pt x="266" y="182"/>
                    </a:lnTo>
                    <a:lnTo>
                      <a:pt x="266" y="182"/>
                    </a:lnTo>
                    <a:lnTo>
                      <a:pt x="661" y="9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18" name="Freeform 354"/>
              <p:cNvSpPr>
                <a:spLocks/>
              </p:cNvSpPr>
              <p:nvPr/>
            </p:nvSpPr>
            <p:spPr bwMode="auto">
              <a:xfrm>
                <a:off x="4502" y="1157"/>
                <a:ext cx="160" cy="287"/>
              </a:xfrm>
              <a:custGeom>
                <a:avLst/>
                <a:gdLst>
                  <a:gd name="T0" fmla="*/ 151 w 637"/>
                  <a:gd name="T1" fmla="*/ 166 h 1147"/>
                  <a:gd name="T2" fmla="*/ 151 w 637"/>
                  <a:gd name="T3" fmla="*/ 427 h 1147"/>
                  <a:gd name="T4" fmla="*/ 91 w 637"/>
                  <a:gd name="T5" fmla="*/ 487 h 1147"/>
                  <a:gd name="T6" fmla="*/ 0 w 637"/>
                  <a:gd name="T7" fmla="*/ 855 h 1147"/>
                  <a:gd name="T8" fmla="*/ 91 w 637"/>
                  <a:gd name="T9" fmla="*/ 1147 h 1147"/>
                  <a:gd name="T10" fmla="*/ 483 w 637"/>
                  <a:gd name="T11" fmla="*/ 1055 h 1147"/>
                  <a:gd name="T12" fmla="*/ 530 w 637"/>
                  <a:gd name="T13" fmla="*/ 1025 h 1147"/>
                  <a:gd name="T14" fmla="*/ 637 w 637"/>
                  <a:gd name="T15" fmla="*/ 961 h 1147"/>
                  <a:gd name="T16" fmla="*/ 637 w 637"/>
                  <a:gd name="T17" fmla="*/ 870 h 1147"/>
                  <a:gd name="T18" fmla="*/ 483 w 637"/>
                  <a:gd name="T19" fmla="*/ 732 h 1147"/>
                  <a:gd name="T20" fmla="*/ 288 w 637"/>
                  <a:gd name="T21" fmla="*/ 0 h 1147"/>
                  <a:gd name="T22" fmla="*/ 151 w 637"/>
                  <a:gd name="T23" fmla="*/ 28 h 1147"/>
                  <a:gd name="T24" fmla="*/ 151 w 637"/>
                  <a:gd name="T25" fmla="*/ 166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7" h="1147">
                    <a:moveTo>
                      <a:pt x="151" y="166"/>
                    </a:moveTo>
                    <a:lnTo>
                      <a:pt x="151" y="427"/>
                    </a:lnTo>
                    <a:lnTo>
                      <a:pt x="91" y="487"/>
                    </a:lnTo>
                    <a:lnTo>
                      <a:pt x="0" y="855"/>
                    </a:lnTo>
                    <a:lnTo>
                      <a:pt x="91" y="1147"/>
                    </a:lnTo>
                    <a:lnTo>
                      <a:pt x="483" y="1055"/>
                    </a:lnTo>
                    <a:lnTo>
                      <a:pt x="530" y="1025"/>
                    </a:lnTo>
                    <a:lnTo>
                      <a:pt x="637" y="961"/>
                    </a:lnTo>
                    <a:lnTo>
                      <a:pt x="637" y="870"/>
                    </a:lnTo>
                    <a:lnTo>
                      <a:pt x="483" y="732"/>
                    </a:lnTo>
                    <a:lnTo>
                      <a:pt x="288" y="0"/>
                    </a:lnTo>
                    <a:lnTo>
                      <a:pt x="151" y="28"/>
                    </a:lnTo>
                    <a:lnTo>
                      <a:pt x="151" y="166"/>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9" name="Freeform 355"/>
              <p:cNvSpPr>
                <a:spLocks noEditPoints="1"/>
              </p:cNvSpPr>
              <p:nvPr/>
            </p:nvSpPr>
            <p:spPr bwMode="auto">
              <a:xfrm>
                <a:off x="4500" y="1154"/>
                <a:ext cx="165" cy="293"/>
              </a:xfrm>
              <a:custGeom>
                <a:avLst/>
                <a:gdLst>
                  <a:gd name="T0" fmla="*/ 175 w 660"/>
                  <a:gd name="T1" fmla="*/ 178 h 1170"/>
                  <a:gd name="T2" fmla="*/ 175 w 660"/>
                  <a:gd name="T3" fmla="*/ 439 h 1170"/>
                  <a:gd name="T4" fmla="*/ 171 w 660"/>
                  <a:gd name="T5" fmla="*/ 447 h 1170"/>
                  <a:gd name="T6" fmla="*/ 111 w 660"/>
                  <a:gd name="T7" fmla="*/ 510 h 1170"/>
                  <a:gd name="T8" fmla="*/ 115 w 660"/>
                  <a:gd name="T9" fmla="*/ 503 h 1170"/>
                  <a:gd name="T10" fmla="*/ 24 w 660"/>
                  <a:gd name="T11" fmla="*/ 870 h 1170"/>
                  <a:gd name="T12" fmla="*/ 24 w 660"/>
                  <a:gd name="T13" fmla="*/ 863 h 1170"/>
                  <a:gd name="T14" fmla="*/ 115 w 660"/>
                  <a:gd name="T15" fmla="*/ 1155 h 1170"/>
                  <a:gd name="T16" fmla="*/ 100 w 660"/>
                  <a:gd name="T17" fmla="*/ 1148 h 1170"/>
                  <a:gd name="T18" fmla="*/ 495 w 660"/>
                  <a:gd name="T19" fmla="*/ 1056 h 1170"/>
                  <a:gd name="T20" fmla="*/ 491 w 660"/>
                  <a:gd name="T21" fmla="*/ 1056 h 1170"/>
                  <a:gd name="T22" fmla="*/ 535 w 660"/>
                  <a:gd name="T23" fmla="*/ 1024 h 1170"/>
                  <a:gd name="T24" fmla="*/ 641 w 660"/>
                  <a:gd name="T25" fmla="*/ 966 h 1170"/>
                  <a:gd name="T26" fmla="*/ 638 w 660"/>
                  <a:gd name="T27" fmla="*/ 973 h 1170"/>
                  <a:gd name="T28" fmla="*/ 638 w 660"/>
                  <a:gd name="T29" fmla="*/ 882 h 1170"/>
                  <a:gd name="T30" fmla="*/ 641 w 660"/>
                  <a:gd name="T31" fmla="*/ 891 h 1170"/>
                  <a:gd name="T32" fmla="*/ 486 w 660"/>
                  <a:gd name="T33" fmla="*/ 756 h 1170"/>
                  <a:gd name="T34" fmla="*/ 486 w 660"/>
                  <a:gd name="T35" fmla="*/ 748 h 1170"/>
                  <a:gd name="T36" fmla="*/ 289 w 660"/>
                  <a:gd name="T37" fmla="*/ 16 h 1170"/>
                  <a:gd name="T38" fmla="*/ 300 w 660"/>
                  <a:gd name="T39" fmla="*/ 25 h 1170"/>
                  <a:gd name="T40" fmla="*/ 167 w 660"/>
                  <a:gd name="T41" fmla="*/ 51 h 1170"/>
                  <a:gd name="T42" fmla="*/ 175 w 660"/>
                  <a:gd name="T43" fmla="*/ 40 h 1170"/>
                  <a:gd name="T44" fmla="*/ 175 w 660"/>
                  <a:gd name="T45" fmla="*/ 178 h 1170"/>
                  <a:gd name="T46" fmla="*/ 150 w 660"/>
                  <a:gd name="T47" fmla="*/ 40 h 1170"/>
                  <a:gd name="T48" fmla="*/ 154 w 660"/>
                  <a:gd name="T49" fmla="*/ 36 h 1170"/>
                  <a:gd name="T50" fmla="*/ 158 w 660"/>
                  <a:gd name="T51" fmla="*/ 32 h 1170"/>
                  <a:gd name="T52" fmla="*/ 297 w 660"/>
                  <a:gd name="T53" fmla="*/ 0 h 1170"/>
                  <a:gd name="T54" fmla="*/ 304 w 660"/>
                  <a:gd name="T55" fmla="*/ 0 h 1170"/>
                  <a:gd name="T56" fmla="*/ 309 w 660"/>
                  <a:gd name="T57" fmla="*/ 8 h 1170"/>
                  <a:gd name="T58" fmla="*/ 507 w 660"/>
                  <a:gd name="T59" fmla="*/ 744 h 1170"/>
                  <a:gd name="T60" fmla="*/ 503 w 660"/>
                  <a:gd name="T61" fmla="*/ 736 h 1170"/>
                  <a:gd name="T62" fmla="*/ 657 w 660"/>
                  <a:gd name="T63" fmla="*/ 874 h 1170"/>
                  <a:gd name="T64" fmla="*/ 660 w 660"/>
                  <a:gd name="T65" fmla="*/ 882 h 1170"/>
                  <a:gd name="T66" fmla="*/ 660 w 660"/>
                  <a:gd name="T67" fmla="*/ 973 h 1170"/>
                  <a:gd name="T68" fmla="*/ 653 w 660"/>
                  <a:gd name="T69" fmla="*/ 985 h 1170"/>
                  <a:gd name="T70" fmla="*/ 550 w 660"/>
                  <a:gd name="T71" fmla="*/ 1045 h 1170"/>
                  <a:gd name="T72" fmla="*/ 503 w 660"/>
                  <a:gd name="T73" fmla="*/ 1076 h 1170"/>
                  <a:gd name="T74" fmla="*/ 499 w 660"/>
                  <a:gd name="T75" fmla="*/ 1076 h 1170"/>
                  <a:gd name="T76" fmla="*/ 103 w 660"/>
                  <a:gd name="T77" fmla="*/ 1170 h 1170"/>
                  <a:gd name="T78" fmla="*/ 96 w 660"/>
                  <a:gd name="T79" fmla="*/ 1167 h 1170"/>
                  <a:gd name="T80" fmla="*/ 92 w 660"/>
                  <a:gd name="T81" fmla="*/ 1163 h 1170"/>
                  <a:gd name="T82" fmla="*/ 0 w 660"/>
                  <a:gd name="T83" fmla="*/ 870 h 1170"/>
                  <a:gd name="T84" fmla="*/ 0 w 660"/>
                  <a:gd name="T85" fmla="*/ 867 h 1170"/>
                  <a:gd name="T86" fmla="*/ 92 w 660"/>
                  <a:gd name="T87" fmla="*/ 499 h 1170"/>
                  <a:gd name="T88" fmla="*/ 96 w 660"/>
                  <a:gd name="T89" fmla="*/ 491 h 1170"/>
                  <a:gd name="T90" fmla="*/ 154 w 660"/>
                  <a:gd name="T91" fmla="*/ 432 h 1170"/>
                  <a:gd name="T92" fmla="*/ 150 w 660"/>
                  <a:gd name="T93" fmla="*/ 439 h 1170"/>
                  <a:gd name="T94" fmla="*/ 150 w 660"/>
                  <a:gd name="T95" fmla="*/ 178 h 1170"/>
                  <a:gd name="T96" fmla="*/ 150 w 660"/>
                  <a:gd name="T97" fmla="*/ 4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0" h="1170">
                    <a:moveTo>
                      <a:pt x="175" y="178"/>
                    </a:moveTo>
                    <a:lnTo>
                      <a:pt x="175" y="439"/>
                    </a:lnTo>
                    <a:lnTo>
                      <a:pt x="171" y="447"/>
                    </a:lnTo>
                    <a:lnTo>
                      <a:pt x="111" y="510"/>
                    </a:lnTo>
                    <a:lnTo>
                      <a:pt x="115" y="503"/>
                    </a:lnTo>
                    <a:lnTo>
                      <a:pt x="24" y="870"/>
                    </a:lnTo>
                    <a:lnTo>
                      <a:pt x="24" y="863"/>
                    </a:lnTo>
                    <a:lnTo>
                      <a:pt x="115" y="1155"/>
                    </a:lnTo>
                    <a:lnTo>
                      <a:pt x="100" y="1148"/>
                    </a:lnTo>
                    <a:lnTo>
                      <a:pt x="495" y="1056"/>
                    </a:lnTo>
                    <a:lnTo>
                      <a:pt x="491" y="1056"/>
                    </a:lnTo>
                    <a:lnTo>
                      <a:pt x="535" y="1024"/>
                    </a:lnTo>
                    <a:lnTo>
                      <a:pt x="641" y="966"/>
                    </a:lnTo>
                    <a:lnTo>
                      <a:pt x="638" y="973"/>
                    </a:lnTo>
                    <a:lnTo>
                      <a:pt x="638" y="882"/>
                    </a:lnTo>
                    <a:lnTo>
                      <a:pt x="641" y="891"/>
                    </a:lnTo>
                    <a:lnTo>
                      <a:pt x="486" y="756"/>
                    </a:lnTo>
                    <a:lnTo>
                      <a:pt x="486" y="748"/>
                    </a:lnTo>
                    <a:lnTo>
                      <a:pt x="289" y="16"/>
                    </a:lnTo>
                    <a:lnTo>
                      <a:pt x="300" y="25"/>
                    </a:lnTo>
                    <a:lnTo>
                      <a:pt x="167" y="51"/>
                    </a:lnTo>
                    <a:lnTo>
                      <a:pt x="175" y="40"/>
                    </a:lnTo>
                    <a:lnTo>
                      <a:pt x="175" y="178"/>
                    </a:lnTo>
                    <a:close/>
                    <a:moveTo>
                      <a:pt x="150" y="40"/>
                    </a:moveTo>
                    <a:lnTo>
                      <a:pt x="154" y="36"/>
                    </a:lnTo>
                    <a:lnTo>
                      <a:pt x="158" y="32"/>
                    </a:lnTo>
                    <a:lnTo>
                      <a:pt x="297" y="0"/>
                    </a:lnTo>
                    <a:lnTo>
                      <a:pt x="304" y="0"/>
                    </a:lnTo>
                    <a:lnTo>
                      <a:pt x="309" y="8"/>
                    </a:lnTo>
                    <a:lnTo>
                      <a:pt x="507" y="744"/>
                    </a:lnTo>
                    <a:lnTo>
                      <a:pt x="503" y="736"/>
                    </a:lnTo>
                    <a:lnTo>
                      <a:pt x="657" y="874"/>
                    </a:lnTo>
                    <a:lnTo>
                      <a:pt x="660" y="882"/>
                    </a:lnTo>
                    <a:lnTo>
                      <a:pt x="660" y="973"/>
                    </a:lnTo>
                    <a:lnTo>
                      <a:pt x="653" y="985"/>
                    </a:lnTo>
                    <a:lnTo>
                      <a:pt x="550" y="1045"/>
                    </a:lnTo>
                    <a:lnTo>
                      <a:pt x="503" y="1076"/>
                    </a:lnTo>
                    <a:lnTo>
                      <a:pt x="499" y="1076"/>
                    </a:lnTo>
                    <a:lnTo>
                      <a:pt x="103" y="1170"/>
                    </a:lnTo>
                    <a:lnTo>
                      <a:pt x="96" y="1167"/>
                    </a:lnTo>
                    <a:lnTo>
                      <a:pt x="92" y="1163"/>
                    </a:lnTo>
                    <a:lnTo>
                      <a:pt x="0" y="870"/>
                    </a:lnTo>
                    <a:lnTo>
                      <a:pt x="0" y="867"/>
                    </a:lnTo>
                    <a:lnTo>
                      <a:pt x="92" y="499"/>
                    </a:lnTo>
                    <a:lnTo>
                      <a:pt x="96" y="491"/>
                    </a:lnTo>
                    <a:lnTo>
                      <a:pt x="154" y="432"/>
                    </a:lnTo>
                    <a:lnTo>
                      <a:pt x="150" y="439"/>
                    </a:lnTo>
                    <a:lnTo>
                      <a:pt x="150" y="178"/>
                    </a:lnTo>
                    <a:lnTo>
                      <a:pt x="15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0" name="Freeform 356"/>
              <p:cNvSpPr>
                <a:spLocks/>
              </p:cNvSpPr>
              <p:nvPr/>
            </p:nvSpPr>
            <p:spPr bwMode="auto">
              <a:xfrm>
                <a:off x="4506" y="1158"/>
                <a:ext cx="154" cy="285"/>
              </a:xfrm>
              <a:custGeom>
                <a:avLst/>
                <a:gdLst>
                  <a:gd name="T0" fmla="*/ 151 w 617"/>
                  <a:gd name="T1" fmla="*/ 162 h 1139"/>
                  <a:gd name="T2" fmla="*/ 151 w 617"/>
                  <a:gd name="T3" fmla="*/ 423 h 1139"/>
                  <a:gd name="T4" fmla="*/ 147 w 617"/>
                  <a:gd name="T5" fmla="*/ 431 h 1139"/>
                  <a:gd name="T6" fmla="*/ 87 w 617"/>
                  <a:gd name="T7" fmla="*/ 494 h 1139"/>
                  <a:gd name="T8" fmla="*/ 91 w 617"/>
                  <a:gd name="T9" fmla="*/ 487 h 1139"/>
                  <a:gd name="T10" fmla="*/ 0 w 617"/>
                  <a:gd name="T11" fmla="*/ 854 h 1139"/>
                  <a:gd name="T12" fmla="*/ 0 w 617"/>
                  <a:gd name="T13" fmla="*/ 847 h 1139"/>
                  <a:gd name="T14" fmla="*/ 91 w 617"/>
                  <a:gd name="T15" fmla="*/ 1139 h 1139"/>
                  <a:gd name="T16" fmla="*/ 76 w 617"/>
                  <a:gd name="T17" fmla="*/ 1132 h 1139"/>
                  <a:gd name="T18" fmla="*/ 471 w 617"/>
                  <a:gd name="T19" fmla="*/ 1040 h 1139"/>
                  <a:gd name="T20" fmla="*/ 467 w 617"/>
                  <a:gd name="T21" fmla="*/ 1040 h 1139"/>
                  <a:gd name="T22" fmla="*/ 511 w 617"/>
                  <a:gd name="T23" fmla="*/ 1008 h 1139"/>
                  <a:gd name="T24" fmla="*/ 617 w 617"/>
                  <a:gd name="T25" fmla="*/ 950 h 1139"/>
                  <a:gd name="T26" fmla="*/ 614 w 617"/>
                  <a:gd name="T27" fmla="*/ 957 h 1139"/>
                  <a:gd name="T28" fmla="*/ 614 w 617"/>
                  <a:gd name="T29" fmla="*/ 866 h 1139"/>
                  <a:gd name="T30" fmla="*/ 617 w 617"/>
                  <a:gd name="T31" fmla="*/ 875 h 1139"/>
                  <a:gd name="T32" fmla="*/ 462 w 617"/>
                  <a:gd name="T33" fmla="*/ 740 h 1139"/>
                  <a:gd name="T34" fmla="*/ 462 w 617"/>
                  <a:gd name="T35" fmla="*/ 732 h 1139"/>
                  <a:gd name="T36" fmla="*/ 265 w 617"/>
                  <a:gd name="T37" fmla="*/ 0 h 1139"/>
                  <a:gd name="T38" fmla="*/ 276 w 617"/>
                  <a:gd name="T39" fmla="*/ 9 h 1139"/>
                  <a:gd name="T40" fmla="*/ 143 w 617"/>
                  <a:gd name="T41" fmla="*/ 35 h 1139"/>
                  <a:gd name="T42" fmla="*/ 151 w 617"/>
                  <a:gd name="T43" fmla="*/ 24 h 1139"/>
                  <a:gd name="T44" fmla="*/ 151 w 617"/>
                  <a:gd name="T45" fmla="*/ 16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7" h="1139">
                    <a:moveTo>
                      <a:pt x="151" y="162"/>
                    </a:moveTo>
                    <a:lnTo>
                      <a:pt x="151" y="423"/>
                    </a:lnTo>
                    <a:lnTo>
                      <a:pt x="147" y="431"/>
                    </a:lnTo>
                    <a:lnTo>
                      <a:pt x="87" y="494"/>
                    </a:lnTo>
                    <a:lnTo>
                      <a:pt x="91" y="487"/>
                    </a:lnTo>
                    <a:lnTo>
                      <a:pt x="0" y="854"/>
                    </a:lnTo>
                    <a:lnTo>
                      <a:pt x="0" y="847"/>
                    </a:lnTo>
                    <a:lnTo>
                      <a:pt x="91" y="1139"/>
                    </a:lnTo>
                    <a:lnTo>
                      <a:pt x="76" y="1132"/>
                    </a:lnTo>
                    <a:lnTo>
                      <a:pt x="471" y="1040"/>
                    </a:lnTo>
                    <a:lnTo>
                      <a:pt x="467" y="1040"/>
                    </a:lnTo>
                    <a:lnTo>
                      <a:pt x="511" y="1008"/>
                    </a:lnTo>
                    <a:lnTo>
                      <a:pt x="617" y="950"/>
                    </a:lnTo>
                    <a:lnTo>
                      <a:pt x="614" y="957"/>
                    </a:lnTo>
                    <a:lnTo>
                      <a:pt x="614" y="866"/>
                    </a:lnTo>
                    <a:lnTo>
                      <a:pt x="617" y="875"/>
                    </a:lnTo>
                    <a:lnTo>
                      <a:pt x="462" y="740"/>
                    </a:lnTo>
                    <a:lnTo>
                      <a:pt x="462" y="732"/>
                    </a:lnTo>
                    <a:lnTo>
                      <a:pt x="265" y="0"/>
                    </a:lnTo>
                    <a:lnTo>
                      <a:pt x="276" y="9"/>
                    </a:lnTo>
                    <a:lnTo>
                      <a:pt x="143" y="35"/>
                    </a:lnTo>
                    <a:lnTo>
                      <a:pt x="151" y="24"/>
                    </a:lnTo>
                    <a:lnTo>
                      <a:pt x="151" y="16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21" name="Freeform 357"/>
              <p:cNvSpPr>
                <a:spLocks/>
              </p:cNvSpPr>
              <p:nvPr/>
            </p:nvSpPr>
            <p:spPr bwMode="auto">
              <a:xfrm>
                <a:off x="4500" y="1154"/>
                <a:ext cx="165" cy="293"/>
              </a:xfrm>
              <a:custGeom>
                <a:avLst/>
                <a:gdLst>
                  <a:gd name="T0" fmla="*/ 150 w 660"/>
                  <a:gd name="T1" fmla="*/ 40 h 1170"/>
                  <a:gd name="T2" fmla="*/ 154 w 660"/>
                  <a:gd name="T3" fmla="*/ 36 h 1170"/>
                  <a:gd name="T4" fmla="*/ 158 w 660"/>
                  <a:gd name="T5" fmla="*/ 32 h 1170"/>
                  <a:gd name="T6" fmla="*/ 297 w 660"/>
                  <a:gd name="T7" fmla="*/ 0 h 1170"/>
                  <a:gd name="T8" fmla="*/ 304 w 660"/>
                  <a:gd name="T9" fmla="*/ 0 h 1170"/>
                  <a:gd name="T10" fmla="*/ 309 w 660"/>
                  <a:gd name="T11" fmla="*/ 8 h 1170"/>
                  <a:gd name="T12" fmla="*/ 507 w 660"/>
                  <a:gd name="T13" fmla="*/ 744 h 1170"/>
                  <a:gd name="T14" fmla="*/ 503 w 660"/>
                  <a:gd name="T15" fmla="*/ 736 h 1170"/>
                  <a:gd name="T16" fmla="*/ 657 w 660"/>
                  <a:gd name="T17" fmla="*/ 874 h 1170"/>
                  <a:gd name="T18" fmla="*/ 660 w 660"/>
                  <a:gd name="T19" fmla="*/ 882 h 1170"/>
                  <a:gd name="T20" fmla="*/ 660 w 660"/>
                  <a:gd name="T21" fmla="*/ 973 h 1170"/>
                  <a:gd name="T22" fmla="*/ 653 w 660"/>
                  <a:gd name="T23" fmla="*/ 985 h 1170"/>
                  <a:gd name="T24" fmla="*/ 550 w 660"/>
                  <a:gd name="T25" fmla="*/ 1045 h 1170"/>
                  <a:gd name="T26" fmla="*/ 503 w 660"/>
                  <a:gd name="T27" fmla="*/ 1076 h 1170"/>
                  <a:gd name="T28" fmla="*/ 499 w 660"/>
                  <a:gd name="T29" fmla="*/ 1076 h 1170"/>
                  <a:gd name="T30" fmla="*/ 103 w 660"/>
                  <a:gd name="T31" fmla="*/ 1170 h 1170"/>
                  <a:gd name="T32" fmla="*/ 96 w 660"/>
                  <a:gd name="T33" fmla="*/ 1167 h 1170"/>
                  <a:gd name="T34" fmla="*/ 92 w 660"/>
                  <a:gd name="T35" fmla="*/ 1163 h 1170"/>
                  <a:gd name="T36" fmla="*/ 0 w 660"/>
                  <a:gd name="T37" fmla="*/ 870 h 1170"/>
                  <a:gd name="T38" fmla="*/ 0 w 660"/>
                  <a:gd name="T39" fmla="*/ 867 h 1170"/>
                  <a:gd name="T40" fmla="*/ 92 w 660"/>
                  <a:gd name="T41" fmla="*/ 499 h 1170"/>
                  <a:gd name="T42" fmla="*/ 96 w 660"/>
                  <a:gd name="T43" fmla="*/ 491 h 1170"/>
                  <a:gd name="T44" fmla="*/ 154 w 660"/>
                  <a:gd name="T45" fmla="*/ 432 h 1170"/>
                  <a:gd name="T46" fmla="*/ 150 w 660"/>
                  <a:gd name="T47" fmla="*/ 439 h 1170"/>
                  <a:gd name="T48" fmla="*/ 150 w 660"/>
                  <a:gd name="T49" fmla="*/ 178 h 1170"/>
                  <a:gd name="T50" fmla="*/ 150 w 660"/>
                  <a:gd name="T51" fmla="*/ 4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0" h="1170">
                    <a:moveTo>
                      <a:pt x="150" y="40"/>
                    </a:moveTo>
                    <a:lnTo>
                      <a:pt x="154" y="36"/>
                    </a:lnTo>
                    <a:lnTo>
                      <a:pt x="158" y="32"/>
                    </a:lnTo>
                    <a:lnTo>
                      <a:pt x="297" y="0"/>
                    </a:lnTo>
                    <a:lnTo>
                      <a:pt x="304" y="0"/>
                    </a:lnTo>
                    <a:lnTo>
                      <a:pt x="309" y="8"/>
                    </a:lnTo>
                    <a:lnTo>
                      <a:pt x="507" y="744"/>
                    </a:lnTo>
                    <a:lnTo>
                      <a:pt x="503" y="736"/>
                    </a:lnTo>
                    <a:lnTo>
                      <a:pt x="657" y="874"/>
                    </a:lnTo>
                    <a:lnTo>
                      <a:pt x="660" y="882"/>
                    </a:lnTo>
                    <a:lnTo>
                      <a:pt x="660" y="973"/>
                    </a:lnTo>
                    <a:lnTo>
                      <a:pt x="653" y="985"/>
                    </a:lnTo>
                    <a:lnTo>
                      <a:pt x="550" y="1045"/>
                    </a:lnTo>
                    <a:lnTo>
                      <a:pt x="503" y="1076"/>
                    </a:lnTo>
                    <a:lnTo>
                      <a:pt x="499" y="1076"/>
                    </a:lnTo>
                    <a:lnTo>
                      <a:pt x="103" y="1170"/>
                    </a:lnTo>
                    <a:lnTo>
                      <a:pt x="96" y="1167"/>
                    </a:lnTo>
                    <a:lnTo>
                      <a:pt x="92" y="1163"/>
                    </a:lnTo>
                    <a:lnTo>
                      <a:pt x="0" y="870"/>
                    </a:lnTo>
                    <a:lnTo>
                      <a:pt x="0" y="867"/>
                    </a:lnTo>
                    <a:lnTo>
                      <a:pt x="92" y="499"/>
                    </a:lnTo>
                    <a:lnTo>
                      <a:pt x="96" y="491"/>
                    </a:lnTo>
                    <a:lnTo>
                      <a:pt x="154" y="432"/>
                    </a:lnTo>
                    <a:lnTo>
                      <a:pt x="150" y="439"/>
                    </a:lnTo>
                    <a:lnTo>
                      <a:pt x="150" y="178"/>
                    </a:lnTo>
                    <a:lnTo>
                      <a:pt x="150" y="4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22" name="Freeform 358"/>
              <p:cNvSpPr>
                <a:spLocks/>
              </p:cNvSpPr>
              <p:nvPr/>
            </p:nvSpPr>
            <p:spPr bwMode="auto">
              <a:xfrm>
                <a:off x="4502" y="1157"/>
                <a:ext cx="160" cy="287"/>
              </a:xfrm>
              <a:custGeom>
                <a:avLst/>
                <a:gdLst>
                  <a:gd name="T0" fmla="*/ 151 w 637"/>
                  <a:gd name="T1" fmla="*/ 166 h 1147"/>
                  <a:gd name="T2" fmla="*/ 151 w 637"/>
                  <a:gd name="T3" fmla="*/ 427 h 1147"/>
                  <a:gd name="T4" fmla="*/ 91 w 637"/>
                  <a:gd name="T5" fmla="*/ 487 h 1147"/>
                  <a:gd name="T6" fmla="*/ 0 w 637"/>
                  <a:gd name="T7" fmla="*/ 855 h 1147"/>
                  <a:gd name="T8" fmla="*/ 91 w 637"/>
                  <a:gd name="T9" fmla="*/ 1147 h 1147"/>
                  <a:gd name="T10" fmla="*/ 483 w 637"/>
                  <a:gd name="T11" fmla="*/ 1055 h 1147"/>
                  <a:gd name="T12" fmla="*/ 530 w 637"/>
                  <a:gd name="T13" fmla="*/ 1025 h 1147"/>
                  <a:gd name="T14" fmla="*/ 637 w 637"/>
                  <a:gd name="T15" fmla="*/ 961 h 1147"/>
                  <a:gd name="T16" fmla="*/ 637 w 637"/>
                  <a:gd name="T17" fmla="*/ 870 h 1147"/>
                  <a:gd name="T18" fmla="*/ 483 w 637"/>
                  <a:gd name="T19" fmla="*/ 732 h 1147"/>
                  <a:gd name="T20" fmla="*/ 288 w 637"/>
                  <a:gd name="T21" fmla="*/ 0 h 1147"/>
                  <a:gd name="T22" fmla="*/ 151 w 637"/>
                  <a:gd name="T23" fmla="*/ 28 h 1147"/>
                  <a:gd name="T24" fmla="*/ 151 w 637"/>
                  <a:gd name="T25" fmla="*/ 166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7" h="1147">
                    <a:moveTo>
                      <a:pt x="151" y="166"/>
                    </a:moveTo>
                    <a:lnTo>
                      <a:pt x="151" y="427"/>
                    </a:lnTo>
                    <a:lnTo>
                      <a:pt x="91" y="487"/>
                    </a:lnTo>
                    <a:lnTo>
                      <a:pt x="0" y="855"/>
                    </a:lnTo>
                    <a:lnTo>
                      <a:pt x="91" y="1147"/>
                    </a:lnTo>
                    <a:lnTo>
                      <a:pt x="483" y="1055"/>
                    </a:lnTo>
                    <a:lnTo>
                      <a:pt x="530" y="1025"/>
                    </a:lnTo>
                    <a:lnTo>
                      <a:pt x="637" y="961"/>
                    </a:lnTo>
                    <a:lnTo>
                      <a:pt x="637" y="870"/>
                    </a:lnTo>
                    <a:lnTo>
                      <a:pt x="483" y="732"/>
                    </a:lnTo>
                    <a:lnTo>
                      <a:pt x="288" y="0"/>
                    </a:lnTo>
                    <a:lnTo>
                      <a:pt x="151" y="28"/>
                    </a:lnTo>
                    <a:lnTo>
                      <a:pt x="151" y="166"/>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3" name="Freeform 359"/>
              <p:cNvSpPr>
                <a:spLocks noEditPoints="1"/>
              </p:cNvSpPr>
              <p:nvPr/>
            </p:nvSpPr>
            <p:spPr bwMode="auto">
              <a:xfrm>
                <a:off x="4500" y="1154"/>
                <a:ext cx="165" cy="293"/>
              </a:xfrm>
              <a:custGeom>
                <a:avLst/>
                <a:gdLst>
                  <a:gd name="T0" fmla="*/ 175 w 660"/>
                  <a:gd name="T1" fmla="*/ 178 h 1170"/>
                  <a:gd name="T2" fmla="*/ 175 w 660"/>
                  <a:gd name="T3" fmla="*/ 439 h 1170"/>
                  <a:gd name="T4" fmla="*/ 171 w 660"/>
                  <a:gd name="T5" fmla="*/ 447 h 1170"/>
                  <a:gd name="T6" fmla="*/ 111 w 660"/>
                  <a:gd name="T7" fmla="*/ 510 h 1170"/>
                  <a:gd name="T8" fmla="*/ 115 w 660"/>
                  <a:gd name="T9" fmla="*/ 503 h 1170"/>
                  <a:gd name="T10" fmla="*/ 24 w 660"/>
                  <a:gd name="T11" fmla="*/ 870 h 1170"/>
                  <a:gd name="T12" fmla="*/ 24 w 660"/>
                  <a:gd name="T13" fmla="*/ 863 h 1170"/>
                  <a:gd name="T14" fmla="*/ 115 w 660"/>
                  <a:gd name="T15" fmla="*/ 1155 h 1170"/>
                  <a:gd name="T16" fmla="*/ 100 w 660"/>
                  <a:gd name="T17" fmla="*/ 1148 h 1170"/>
                  <a:gd name="T18" fmla="*/ 495 w 660"/>
                  <a:gd name="T19" fmla="*/ 1056 h 1170"/>
                  <a:gd name="T20" fmla="*/ 491 w 660"/>
                  <a:gd name="T21" fmla="*/ 1056 h 1170"/>
                  <a:gd name="T22" fmla="*/ 535 w 660"/>
                  <a:gd name="T23" fmla="*/ 1024 h 1170"/>
                  <a:gd name="T24" fmla="*/ 641 w 660"/>
                  <a:gd name="T25" fmla="*/ 966 h 1170"/>
                  <a:gd name="T26" fmla="*/ 638 w 660"/>
                  <a:gd name="T27" fmla="*/ 973 h 1170"/>
                  <a:gd name="T28" fmla="*/ 638 w 660"/>
                  <a:gd name="T29" fmla="*/ 882 h 1170"/>
                  <a:gd name="T30" fmla="*/ 641 w 660"/>
                  <a:gd name="T31" fmla="*/ 891 h 1170"/>
                  <a:gd name="T32" fmla="*/ 486 w 660"/>
                  <a:gd name="T33" fmla="*/ 756 h 1170"/>
                  <a:gd name="T34" fmla="*/ 486 w 660"/>
                  <a:gd name="T35" fmla="*/ 748 h 1170"/>
                  <a:gd name="T36" fmla="*/ 289 w 660"/>
                  <a:gd name="T37" fmla="*/ 16 h 1170"/>
                  <a:gd name="T38" fmla="*/ 300 w 660"/>
                  <a:gd name="T39" fmla="*/ 25 h 1170"/>
                  <a:gd name="T40" fmla="*/ 167 w 660"/>
                  <a:gd name="T41" fmla="*/ 51 h 1170"/>
                  <a:gd name="T42" fmla="*/ 175 w 660"/>
                  <a:gd name="T43" fmla="*/ 40 h 1170"/>
                  <a:gd name="T44" fmla="*/ 175 w 660"/>
                  <a:gd name="T45" fmla="*/ 178 h 1170"/>
                  <a:gd name="T46" fmla="*/ 150 w 660"/>
                  <a:gd name="T47" fmla="*/ 40 h 1170"/>
                  <a:gd name="T48" fmla="*/ 154 w 660"/>
                  <a:gd name="T49" fmla="*/ 36 h 1170"/>
                  <a:gd name="T50" fmla="*/ 158 w 660"/>
                  <a:gd name="T51" fmla="*/ 32 h 1170"/>
                  <a:gd name="T52" fmla="*/ 297 w 660"/>
                  <a:gd name="T53" fmla="*/ 0 h 1170"/>
                  <a:gd name="T54" fmla="*/ 304 w 660"/>
                  <a:gd name="T55" fmla="*/ 0 h 1170"/>
                  <a:gd name="T56" fmla="*/ 309 w 660"/>
                  <a:gd name="T57" fmla="*/ 8 h 1170"/>
                  <a:gd name="T58" fmla="*/ 507 w 660"/>
                  <a:gd name="T59" fmla="*/ 744 h 1170"/>
                  <a:gd name="T60" fmla="*/ 503 w 660"/>
                  <a:gd name="T61" fmla="*/ 736 h 1170"/>
                  <a:gd name="T62" fmla="*/ 657 w 660"/>
                  <a:gd name="T63" fmla="*/ 874 h 1170"/>
                  <a:gd name="T64" fmla="*/ 660 w 660"/>
                  <a:gd name="T65" fmla="*/ 882 h 1170"/>
                  <a:gd name="T66" fmla="*/ 660 w 660"/>
                  <a:gd name="T67" fmla="*/ 973 h 1170"/>
                  <a:gd name="T68" fmla="*/ 653 w 660"/>
                  <a:gd name="T69" fmla="*/ 985 h 1170"/>
                  <a:gd name="T70" fmla="*/ 550 w 660"/>
                  <a:gd name="T71" fmla="*/ 1045 h 1170"/>
                  <a:gd name="T72" fmla="*/ 503 w 660"/>
                  <a:gd name="T73" fmla="*/ 1076 h 1170"/>
                  <a:gd name="T74" fmla="*/ 499 w 660"/>
                  <a:gd name="T75" fmla="*/ 1076 h 1170"/>
                  <a:gd name="T76" fmla="*/ 103 w 660"/>
                  <a:gd name="T77" fmla="*/ 1170 h 1170"/>
                  <a:gd name="T78" fmla="*/ 96 w 660"/>
                  <a:gd name="T79" fmla="*/ 1167 h 1170"/>
                  <a:gd name="T80" fmla="*/ 92 w 660"/>
                  <a:gd name="T81" fmla="*/ 1163 h 1170"/>
                  <a:gd name="T82" fmla="*/ 0 w 660"/>
                  <a:gd name="T83" fmla="*/ 870 h 1170"/>
                  <a:gd name="T84" fmla="*/ 0 w 660"/>
                  <a:gd name="T85" fmla="*/ 867 h 1170"/>
                  <a:gd name="T86" fmla="*/ 92 w 660"/>
                  <a:gd name="T87" fmla="*/ 499 h 1170"/>
                  <a:gd name="T88" fmla="*/ 96 w 660"/>
                  <a:gd name="T89" fmla="*/ 491 h 1170"/>
                  <a:gd name="T90" fmla="*/ 154 w 660"/>
                  <a:gd name="T91" fmla="*/ 432 h 1170"/>
                  <a:gd name="T92" fmla="*/ 150 w 660"/>
                  <a:gd name="T93" fmla="*/ 439 h 1170"/>
                  <a:gd name="T94" fmla="*/ 150 w 660"/>
                  <a:gd name="T95" fmla="*/ 178 h 1170"/>
                  <a:gd name="T96" fmla="*/ 150 w 660"/>
                  <a:gd name="T97" fmla="*/ 4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0" h="1170">
                    <a:moveTo>
                      <a:pt x="175" y="178"/>
                    </a:moveTo>
                    <a:lnTo>
                      <a:pt x="175" y="439"/>
                    </a:lnTo>
                    <a:lnTo>
                      <a:pt x="171" y="447"/>
                    </a:lnTo>
                    <a:lnTo>
                      <a:pt x="111" y="510"/>
                    </a:lnTo>
                    <a:lnTo>
                      <a:pt x="115" y="503"/>
                    </a:lnTo>
                    <a:lnTo>
                      <a:pt x="24" y="870"/>
                    </a:lnTo>
                    <a:lnTo>
                      <a:pt x="24" y="863"/>
                    </a:lnTo>
                    <a:lnTo>
                      <a:pt x="115" y="1155"/>
                    </a:lnTo>
                    <a:lnTo>
                      <a:pt x="100" y="1148"/>
                    </a:lnTo>
                    <a:lnTo>
                      <a:pt x="495" y="1056"/>
                    </a:lnTo>
                    <a:lnTo>
                      <a:pt x="491" y="1056"/>
                    </a:lnTo>
                    <a:lnTo>
                      <a:pt x="535" y="1024"/>
                    </a:lnTo>
                    <a:lnTo>
                      <a:pt x="641" y="966"/>
                    </a:lnTo>
                    <a:lnTo>
                      <a:pt x="638" y="973"/>
                    </a:lnTo>
                    <a:lnTo>
                      <a:pt x="638" y="882"/>
                    </a:lnTo>
                    <a:lnTo>
                      <a:pt x="641" y="891"/>
                    </a:lnTo>
                    <a:lnTo>
                      <a:pt x="486" y="756"/>
                    </a:lnTo>
                    <a:lnTo>
                      <a:pt x="486" y="748"/>
                    </a:lnTo>
                    <a:lnTo>
                      <a:pt x="289" y="16"/>
                    </a:lnTo>
                    <a:lnTo>
                      <a:pt x="300" y="25"/>
                    </a:lnTo>
                    <a:lnTo>
                      <a:pt x="167" y="51"/>
                    </a:lnTo>
                    <a:lnTo>
                      <a:pt x="175" y="40"/>
                    </a:lnTo>
                    <a:lnTo>
                      <a:pt x="175" y="178"/>
                    </a:lnTo>
                    <a:close/>
                    <a:moveTo>
                      <a:pt x="150" y="40"/>
                    </a:moveTo>
                    <a:lnTo>
                      <a:pt x="154" y="36"/>
                    </a:lnTo>
                    <a:lnTo>
                      <a:pt x="158" y="32"/>
                    </a:lnTo>
                    <a:lnTo>
                      <a:pt x="297" y="0"/>
                    </a:lnTo>
                    <a:lnTo>
                      <a:pt x="304" y="0"/>
                    </a:lnTo>
                    <a:lnTo>
                      <a:pt x="309" y="8"/>
                    </a:lnTo>
                    <a:lnTo>
                      <a:pt x="507" y="744"/>
                    </a:lnTo>
                    <a:lnTo>
                      <a:pt x="503" y="736"/>
                    </a:lnTo>
                    <a:lnTo>
                      <a:pt x="657" y="874"/>
                    </a:lnTo>
                    <a:lnTo>
                      <a:pt x="660" y="882"/>
                    </a:lnTo>
                    <a:lnTo>
                      <a:pt x="660" y="973"/>
                    </a:lnTo>
                    <a:lnTo>
                      <a:pt x="653" y="985"/>
                    </a:lnTo>
                    <a:lnTo>
                      <a:pt x="550" y="1045"/>
                    </a:lnTo>
                    <a:lnTo>
                      <a:pt x="503" y="1076"/>
                    </a:lnTo>
                    <a:lnTo>
                      <a:pt x="499" y="1076"/>
                    </a:lnTo>
                    <a:lnTo>
                      <a:pt x="103" y="1170"/>
                    </a:lnTo>
                    <a:lnTo>
                      <a:pt x="96" y="1167"/>
                    </a:lnTo>
                    <a:lnTo>
                      <a:pt x="92" y="1163"/>
                    </a:lnTo>
                    <a:lnTo>
                      <a:pt x="0" y="870"/>
                    </a:lnTo>
                    <a:lnTo>
                      <a:pt x="0" y="867"/>
                    </a:lnTo>
                    <a:lnTo>
                      <a:pt x="92" y="499"/>
                    </a:lnTo>
                    <a:lnTo>
                      <a:pt x="96" y="491"/>
                    </a:lnTo>
                    <a:lnTo>
                      <a:pt x="154" y="432"/>
                    </a:lnTo>
                    <a:lnTo>
                      <a:pt x="150" y="439"/>
                    </a:lnTo>
                    <a:lnTo>
                      <a:pt x="150" y="178"/>
                    </a:lnTo>
                    <a:lnTo>
                      <a:pt x="15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4" name="Freeform 360"/>
              <p:cNvSpPr>
                <a:spLocks/>
              </p:cNvSpPr>
              <p:nvPr/>
            </p:nvSpPr>
            <p:spPr bwMode="auto">
              <a:xfrm>
                <a:off x="4506" y="1158"/>
                <a:ext cx="154" cy="285"/>
              </a:xfrm>
              <a:custGeom>
                <a:avLst/>
                <a:gdLst>
                  <a:gd name="T0" fmla="*/ 151 w 617"/>
                  <a:gd name="T1" fmla="*/ 162 h 1139"/>
                  <a:gd name="T2" fmla="*/ 151 w 617"/>
                  <a:gd name="T3" fmla="*/ 423 h 1139"/>
                  <a:gd name="T4" fmla="*/ 147 w 617"/>
                  <a:gd name="T5" fmla="*/ 431 h 1139"/>
                  <a:gd name="T6" fmla="*/ 87 w 617"/>
                  <a:gd name="T7" fmla="*/ 494 h 1139"/>
                  <a:gd name="T8" fmla="*/ 91 w 617"/>
                  <a:gd name="T9" fmla="*/ 487 h 1139"/>
                  <a:gd name="T10" fmla="*/ 0 w 617"/>
                  <a:gd name="T11" fmla="*/ 854 h 1139"/>
                  <a:gd name="T12" fmla="*/ 0 w 617"/>
                  <a:gd name="T13" fmla="*/ 847 h 1139"/>
                  <a:gd name="T14" fmla="*/ 91 w 617"/>
                  <a:gd name="T15" fmla="*/ 1139 h 1139"/>
                  <a:gd name="T16" fmla="*/ 76 w 617"/>
                  <a:gd name="T17" fmla="*/ 1132 h 1139"/>
                  <a:gd name="T18" fmla="*/ 471 w 617"/>
                  <a:gd name="T19" fmla="*/ 1040 h 1139"/>
                  <a:gd name="T20" fmla="*/ 467 w 617"/>
                  <a:gd name="T21" fmla="*/ 1040 h 1139"/>
                  <a:gd name="T22" fmla="*/ 511 w 617"/>
                  <a:gd name="T23" fmla="*/ 1008 h 1139"/>
                  <a:gd name="T24" fmla="*/ 617 w 617"/>
                  <a:gd name="T25" fmla="*/ 950 h 1139"/>
                  <a:gd name="T26" fmla="*/ 614 w 617"/>
                  <a:gd name="T27" fmla="*/ 957 h 1139"/>
                  <a:gd name="T28" fmla="*/ 614 w 617"/>
                  <a:gd name="T29" fmla="*/ 866 h 1139"/>
                  <a:gd name="T30" fmla="*/ 617 w 617"/>
                  <a:gd name="T31" fmla="*/ 875 h 1139"/>
                  <a:gd name="T32" fmla="*/ 462 w 617"/>
                  <a:gd name="T33" fmla="*/ 740 h 1139"/>
                  <a:gd name="T34" fmla="*/ 462 w 617"/>
                  <a:gd name="T35" fmla="*/ 732 h 1139"/>
                  <a:gd name="T36" fmla="*/ 265 w 617"/>
                  <a:gd name="T37" fmla="*/ 0 h 1139"/>
                  <a:gd name="T38" fmla="*/ 276 w 617"/>
                  <a:gd name="T39" fmla="*/ 9 h 1139"/>
                  <a:gd name="T40" fmla="*/ 143 w 617"/>
                  <a:gd name="T41" fmla="*/ 35 h 1139"/>
                  <a:gd name="T42" fmla="*/ 151 w 617"/>
                  <a:gd name="T43" fmla="*/ 24 h 1139"/>
                  <a:gd name="T44" fmla="*/ 151 w 617"/>
                  <a:gd name="T45" fmla="*/ 16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7" h="1139">
                    <a:moveTo>
                      <a:pt x="151" y="162"/>
                    </a:moveTo>
                    <a:lnTo>
                      <a:pt x="151" y="423"/>
                    </a:lnTo>
                    <a:lnTo>
                      <a:pt x="147" y="431"/>
                    </a:lnTo>
                    <a:lnTo>
                      <a:pt x="87" y="494"/>
                    </a:lnTo>
                    <a:lnTo>
                      <a:pt x="91" y="487"/>
                    </a:lnTo>
                    <a:lnTo>
                      <a:pt x="0" y="854"/>
                    </a:lnTo>
                    <a:lnTo>
                      <a:pt x="0" y="847"/>
                    </a:lnTo>
                    <a:lnTo>
                      <a:pt x="91" y="1139"/>
                    </a:lnTo>
                    <a:lnTo>
                      <a:pt x="76" y="1132"/>
                    </a:lnTo>
                    <a:lnTo>
                      <a:pt x="471" y="1040"/>
                    </a:lnTo>
                    <a:lnTo>
                      <a:pt x="467" y="1040"/>
                    </a:lnTo>
                    <a:lnTo>
                      <a:pt x="511" y="1008"/>
                    </a:lnTo>
                    <a:lnTo>
                      <a:pt x="617" y="950"/>
                    </a:lnTo>
                    <a:lnTo>
                      <a:pt x="614" y="957"/>
                    </a:lnTo>
                    <a:lnTo>
                      <a:pt x="614" y="866"/>
                    </a:lnTo>
                    <a:lnTo>
                      <a:pt x="617" y="875"/>
                    </a:lnTo>
                    <a:lnTo>
                      <a:pt x="462" y="740"/>
                    </a:lnTo>
                    <a:lnTo>
                      <a:pt x="462" y="732"/>
                    </a:lnTo>
                    <a:lnTo>
                      <a:pt x="265" y="0"/>
                    </a:lnTo>
                    <a:lnTo>
                      <a:pt x="276" y="9"/>
                    </a:lnTo>
                    <a:lnTo>
                      <a:pt x="143" y="35"/>
                    </a:lnTo>
                    <a:lnTo>
                      <a:pt x="151" y="24"/>
                    </a:lnTo>
                    <a:lnTo>
                      <a:pt x="151" y="16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25" name="Freeform 361"/>
              <p:cNvSpPr>
                <a:spLocks/>
              </p:cNvSpPr>
              <p:nvPr/>
            </p:nvSpPr>
            <p:spPr bwMode="auto">
              <a:xfrm>
                <a:off x="4500" y="1154"/>
                <a:ext cx="165" cy="293"/>
              </a:xfrm>
              <a:custGeom>
                <a:avLst/>
                <a:gdLst>
                  <a:gd name="T0" fmla="*/ 150 w 660"/>
                  <a:gd name="T1" fmla="*/ 40 h 1170"/>
                  <a:gd name="T2" fmla="*/ 154 w 660"/>
                  <a:gd name="T3" fmla="*/ 36 h 1170"/>
                  <a:gd name="T4" fmla="*/ 158 w 660"/>
                  <a:gd name="T5" fmla="*/ 32 h 1170"/>
                  <a:gd name="T6" fmla="*/ 297 w 660"/>
                  <a:gd name="T7" fmla="*/ 0 h 1170"/>
                  <a:gd name="T8" fmla="*/ 304 w 660"/>
                  <a:gd name="T9" fmla="*/ 0 h 1170"/>
                  <a:gd name="T10" fmla="*/ 309 w 660"/>
                  <a:gd name="T11" fmla="*/ 8 h 1170"/>
                  <a:gd name="T12" fmla="*/ 507 w 660"/>
                  <a:gd name="T13" fmla="*/ 744 h 1170"/>
                  <a:gd name="T14" fmla="*/ 503 w 660"/>
                  <a:gd name="T15" fmla="*/ 736 h 1170"/>
                  <a:gd name="T16" fmla="*/ 657 w 660"/>
                  <a:gd name="T17" fmla="*/ 874 h 1170"/>
                  <a:gd name="T18" fmla="*/ 660 w 660"/>
                  <a:gd name="T19" fmla="*/ 882 h 1170"/>
                  <a:gd name="T20" fmla="*/ 660 w 660"/>
                  <a:gd name="T21" fmla="*/ 973 h 1170"/>
                  <a:gd name="T22" fmla="*/ 653 w 660"/>
                  <a:gd name="T23" fmla="*/ 985 h 1170"/>
                  <a:gd name="T24" fmla="*/ 550 w 660"/>
                  <a:gd name="T25" fmla="*/ 1045 h 1170"/>
                  <a:gd name="T26" fmla="*/ 503 w 660"/>
                  <a:gd name="T27" fmla="*/ 1076 h 1170"/>
                  <a:gd name="T28" fmla="*/ 499 w 660"/>
                  <a:gd name="T29" fmla="*/ 1076 h 1170"/>
                  <a:gd name="T30" fmla="*/ 103 w 660"/>
                  <a:gd name="T31" fmla="*/ 1170 h 1170"/>
                  <a:gd name="T32" fmla="*/ 96 w 660"/>
                  <a:gd name="T33" fmla="*/ 1167 h 1170"/>
                  <a:gd name="T34" fmla="*/ 92 w 660"/>
                  <a:gd name="T35" fmla="*/ 1163 h 1170"/>
                  <a:gd name="T36" fmla="*/ 0 w 660"/>
                  <a:gd name="T37" fmla="*/ 870 h 1170"/>
                  <a:gd name="T38" fmla="*/ 0 w 660"/>
                  <a:gd name="T39" fmla="*/ 867 h 1170"/>
                  <a:gd name="T40" fmla="*/ 92 w 660"/>
                  <a:gd name="T41" fmla="*/ 499 h 1170"/>
                  <a:gd name="T42" fmla="*/ 96 w 660"/>
                  <a:gd name="T43" fmla="*/ 491 h 1170"/>
                  <a:gd name="T44" fmla="*/ 154 w 660"/>
                  <a:gd name="T45" fmla="*/ 432 h 1170"/>
                  <a:gd name="T46" fmla="*/ 150 w 660"/>
                  <a:gd name="T47" fmla="*/ 439 h 1170"/>
                  <a:gd name="T48" fmla="*/ 150 w 660"/>
                  <a:gd name="T49" fmla="*/ 178 h 1170"/>
                  <a:gd name="T50" fmla="*/ 150 w 660"/>
                  <a:gd name="T51" fmla="*/ 4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0" h="1170">
                    <a:moveTo>
                      <a:pt x="150" y="40"/>
                    </a:moveTo>
                    <a:lnTo>
                      <a:pt x="154" y="36"/>
                    </a:lnTo>
                    <a:lnTo>
                      <a:pt x="158" y="32"/>
                    </a:lnTo>
                    <a:lnTo>
                      <a:pt x="297" y="0"/>
                    </a:lnTo>
                    <a:lnTo>
                      <a:pt x="304" y="0"/>
                    </a:lnTo>
                    <a:lnTo>
                      <a:pt x="309" y="8"/>
                    </a:lnTo>
                    <a:lnTo>
                      <a:pt x="507" y="744"/>
                    </a:lnTo>
                    <a:lnTo>
                      <a:pt x="503" y="736"/>
                    </a:lnTo>
                    <a:lnTo>
                      <a:pt x="657" y="874"/>
                    </a:lnTo>
                    <a:lnTo>
                      <a:pt x="660" y="882"/>
                    </a:lnTo>
                    <a:lnTo>
                      <a:pt x="660" y="973"/>
                    </a:lnTo>
                    <a:lnTo>
                      <a:pt x="653" y="985"/>
                    </a:lnTo>
                    <a:lnTo>
                      <a:pt x="550" y="1045"/>
                    </a:lnTo>
                    <a:lnTo>
                      <a:pt x="503" y="1076"/>
                    </a:lnTo>
                    <a:lnTo>
                      <a:pt x="499" y="1076"/>
                    </a:lnTo>
                    <a:lnTo>
                      <a:pt x="103" y="1170"/>
                    </a:lnTo>
                    <a:lnTo>
                      <a:pt x="96" y="1167"/>
                    </a:lnTo>
                    <a:lnTo>
                      <a:pt x="92" y="1163"/>
                    </a:lnTo>
                    <a:lnTo>
                      <a:pt x="0" y="870"/>
                    </a:lnTo>
                    <a:lnTo>
                      <a:pt x="0" y="867"/>
                    </a:lnTo>
                    <a:lnTo>
                      <a:pt x="92" y="499"/>
                    </a:lnTo>
                    <a:lnTo>
                      <a:pt x="96" y="491"/>
                    </a:lnTo>
                    <a:lnTo>
                      <a:pt x="154" y="432"/>
                    </a:lnTo>
                    <a:lnTo>
                      <a:pt x="150" y="439"/>
                    </a:lnTo>
                    <a:lnTo>
                      <a:pt x="150" y="178"/>
                    </a:lnTo>
                    <a:lnTo>
                      <a:pt x="150" y="4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26" name="Freeform 362"/>
              <p:cNvSpPr>
                <a:spLocks/>
              </p:cNvSpPr>
              <p:nvPr/>
            </p:nvSpPr>
            <p:spPr bwMode="auto">
              <a:xfrm>
                <a:off x="4472" y="1506"/>
                <a:ext cx="140" cy="142"/>
              </a:xfrm>
              <a:custGeom>
                <a:avLst/>
                <a:gdLst>
                  <a:gd name="T0" fmla="*/ 118 w 561"/>
                  <a:gd name="T1" fmla="*/ 518 h 566"/>
                  <a:gd name="T2" fmla="*/ 118 w 561"/>
                  <a:gd name="T3" fmla="*/ 566 h 566"/>
                  <a:gd name="T4" fmla="*/ 15 w 561"/>
                  <a:gd name="T5" fmla="*/ 289 h 566"/>
                  <a:gd name="T6" fmla="*/ 0 w 561"/>
                  <a:gd name="T7" fmla="*/ 139 h 566"/>
                  <a:gd name="T8" fmla="*/ 150 w 561"/>
                  <a:gd name="T9" fmla="*/ 91 h 566"/>
                  <a:gd name="T10" fmla="*/ 514 w 561"/>
                  <a:gd name="T11" fmla="*/ 0 h 566"/>
                  <a:gd name="T12" fmla="*/ 561 w 561"/>
                  <a:gd name="T13" fmla="*/ 289 h 566"/>
                  <a:gd name="T14" fmla="*/ 348 w 561"/>
                  <a:gd name="T15" fmla="*/ 379 h 566"/>
                  <a:gd name="T16" fmla="*/ 150 w 561"/>
                  <a:gd name="T17" fmla="*/ 475 h 566"/>
                  <a:gd name="T18" fmla="*/ 118 w 561"/>
                  <a:gd name="T19" fmla="*/ 518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566">
                    <a:moveTo>
                      <a:pt x="118" y="518"/>
                    </a:moveTo>
                    <a:lnTo>
                      <a:pt x="118" y="566"/>
                    </a:lnTo>
                    <a:lnTo>
                      <a:pt x="15" y="289"/>
                    </a:lnTo>
                    <a:lnTo>
                      <a:pt x="0" y="139"/>
                    </a:lnTo>
                    <a:lnTo>
                      <a:pt x="150" y="91"/>
                    </a:lnTo>
                    <a:lnTo>
                      <a:pt x="514" y="0"/>
                    </a:lnTo>
                    <a:lnTo>
                      <a:pt x="561" y="289"/>
                    </a:lnTo>
                    <a:lnTo>
                      <a:pt x="348" y="379"/>
                    </a:lnTo>
                    <a:lnTo>
                      <a:pt x="150" y="475"/>
                    </a:lnTo>
                    <a:lnTo>
                      <a:pt x="118" y="518"/>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7" name="Freeform 363"/>
              <p:cNvSpPr>
                <a:spLocks noEditPoints="1"/>
              </p:cNvSpPr>
              <p:nvPr/>
            </p:nvSpPr>
            <p:spPr bwMode="auto">
              <a:xfrm>
                <a:off x="4469" y="1503"/>
                <a:ext cx="146" cy="147"/>
              </a:xfrm>
              <a:custGeom>
                <a:avLst/>
                <a:gdLst>
                  <a:gd name="T0" fmla="*/ 143 w 585"/>
                  <a:gd name="T1" fmla="*/ 537 h 589"/>
                  <a:gd name="T2" fmla="*/ 143 w 585"/>
                  <a:gd name="T3" fmla="*/ 529 h 589"/>
                  <a:gd name="T4" fmla="*/ 143 w 585"/>
                  <a:gd name="T5" fmla="*/ 577 h 589"/>
                  <a:gd name="T6" fmla="*/ 143 w 585"/>
                  <a:gd name="T7" fmla="*/ 585 h 589"/>
                  <a:gd name="T8" fmla="*/ 134 w 585"/>
                  <a:gd name="T9" fmla="*/ 589 h 589"/>
                  <a:gd name="T10" fmla="*/ 126 w 585"/>
                  <a:gd name="T11" fmla="*/ 585 h 589"/>
                  <a:gd name="T12" fmla="*/ 122 w 585"/>
                  <a:gd name="T13" fmla="*/ 581 h 589"/>
                  <a:gd name="T14" fmla="*/ 15 w 585"/>
                  <a:gd name="T15" fmla="*/ 304 h 589"/>
                  <a:gd name="T16" fmla="*/ 15 w 585"/>
                  <a:gd name="T17" fmla="*/ 300 h 589"/>
                  <a:gd name="T18" fmla="*/ 0 w 585"/>
                  <a:gd name="T19" fmla="*/ 150 h 589"/>
                  <a:gd name="T20" fmla="*/ 0 w 585"/>
                  <a:gd name="T21" fmla="*/ 141 h 589"/>
                  <a:gd name="T22" fmla="*/ 8 w 585"/>
                  <a:gd name="T23" fmla="*/ 137 h 589"/>
                  <a:gd name="T24" fmla="*/ 158 w 585"/>
                  <a:gd name="T25" fmla="*/ 90 h 589"/>
                  <a:gd name="T26" fmla="*/ 522 w 585"/>
                  <a:gd name="T27" fmla="*/ 0 h 589"/>
                  <a:gd name="T28" fmla="*/ 533 w 585"/>
                  <a:gd name="T29" fmla="*/ 0 h 589"/>
                  <a:gd name="T30" fmla="*/ 538 w 585"/>
                  <a:gd name="T31" fmla="*/ 8 h 589"/>
                  <a:gd name="T32" fmla="*/ 585 w 585"/>
                  <a:gd name="T33" fmla="*/ 300 h 589"/>
                  <a:gd name="T34" fmla="*/ 581 w 585"/>
                  <a:gd name="T35" fmla="*/ 308 h 589"/>
                  <a:gd name="T36" fmla="*/ 578 w 585"/>
                  <a:gd name="T37" fmla="*/ 311 h 589"/>
                  <a:gd name="T38" fmla="*/ 364 w 585"/>
                  <a:gd name="T39" fmla="*/ 403 h 589"/>
                  <a:gd name="T40" fmla="*/ 166 w 585"/>
                  <a:gd name="T41" fmla="*/ 493 h 589"/>
                  <a:gd name="T42" fmla="*/ 173 w 585"/>
                  <a:gd name="T43" fmla="*/ 490 h 589"/>
                  <a:gd name="T44" fmla="*/ 143 w 585"/>
                  <a:gd name="T45" fmla="*/ 537 h 589"/>
                  <a:gd name="T46" fmla="*/ 154 w 585"/>
                  <a:gd name="T47" fmla="*/ 478 h 589"/>
                  <a:gd name="T48" fmla="*/ 158 w 585"/>
                  <a:gd name="T49" fmla="*/ 474 h 589"/>
                  <a:gd name="T50" fmla="*/ 355 w 585"/>
                  <a:gd name="T51" fmla="*/ 383 h 589"/>
                  <a:gd name="T52" fmla="*/ 569 w 585"/>
                  <a:gd name="T53" fmla="*/ 289 h 589"/>
                  <a:gd name="T54" fmla="*/ 561 w 585"/>
                  <a:gd name="T55" fmla="*/ 304 h 589"/>
                  <a:gd name="T56" fmla="*/ 514 w 585"/>
                  <a:gd name="T57" fmla="*/ 11 h 589"/>
                  <a:gd name="T58" fmla="*/ 529 w 585"/>
                  <a:gd name="T59" fmla="*/ 23 h 589"/>
                  <a:gd name="T60" fmla="*/ 166 w 585"/>
                  <a:gd name="T61" fmla="*/ 114 h 589"/>
                  <a:gd name="T62" fmla="*/ 15 w 585"/>
                  <a:gd name="T63" fmla="*/ 158 h 589"/>
                  <a:gd name="T64" fmla="*/ 23 w 585"/>
                  <a:gd name="T65" fmla="*/ 146 h 589"/>
                  <a:gd name="T66" fmla="*/ 40 w 585"/>
                  <a:gd name="T67" fmla="*/ 300 h 589"/>
                  <a:gd name="T68" fmla="*/ 36 w 585"/>
                  <a:gd name="T69" fmla="*/ 296 h 589"/>
                  <a:gd name="T70" fmla="*/ 143 w 585"/>
                  <a:gd name="T71" fmla="*/ 572 h 589"/>
                  <a:gd name="T72" fmla="*/ 118 w 585"/>
                  <a:gd name="T73" fmla="*/ 577 h 589"/>
                  <a:gd name="T74" fmla="*/ 118 w 585"/>
                  <a:gd name="T75" fmla="*/ 529 h 589"/>
                  <a:gd name="T76" fmla="*/ 122 w 585"/>
                  <a:gd name="T77" fmla="*/ 521 h 589"/>
                  <a:gd name="T78" fmla="*/ 154 w 585"/>
                  <a:gd name="T79" fmla="*/ 47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5" h="589">
                    <a:moveTo>
                      <a:pt x="143" y="537"/>
                    </a:moveTo>
                    <a:lnTo>
                      <a:pt x="143" y="529"/>
                    </a:lnTo>
                    <a:lnTo>
                      <a:pt x="143" y="577"/>
                    </a:lnTo>
                    <a:lnTo>
                      <a:pt x="143" y="585"/>
                    </a:lnTo>
                    <a:lnTo>
                      <a:pt x="134" y="589"/>
                    </a:lnTo>
                    <a:lnTo>
                      <a:pt x="126" y="585"/>
                    </a:lnTo>
                    <a:lnTo>
                      <a:pt x="122" y="581"/>
                    </a:lnTo>
                    <a:lnTo>
                      <a:pt x="15" y="304"/>
                    </a:lnTo>
                    <a:lnTo>
                      <a:pt x="15" y="300"/>
                    </a:lnTo>
                    <a:lnTo>
                      <a:pt x="0" y="150"/>
                    </a:lnTo>
                    <a:lnTo>
                      <a:pt x="0" y="141"/>
                    </a:lnTo>
                    <a:lnTo>
                      <a:pt x="8" y="137"/>
                    </a:lnTo>
                    <a:lnTo>
                      <a:pt x="158" y="90"/>
                    </a:lnTo>
                    <a:lnTo>
                      <a:pt x="522" y="0"/>
                    </a:lnTo>
                    <a:lnTo>
                      <a:pt x="533" y="0"/>
                    </a:lnTo>
                    <a:lnTo>
                      <a:pt x="538" y="8"/>
                    </a:lnTo>
                    <a:lnTo>
                      <a:pt x="585" y="300"/>
                    </a:lnTo>
                    <a:lnTo>
                      <a:pt x="581" y="308"/>
                    </a:lnTo>
                    <a:lnTo>
                      <a:pt x="578" y="311"/>
                    </a:lnTo>
                    <a:lnTo>
                      <a:pt x="364" y="403"/>
                    </a:lnTo>
                    <a:lnTo>
                      <a:pt x="166" y="493"/>
                    </a:lnTo>
                    <a:lnTo>
                      <a:pt x="173" y="490"/>
                    </a:lnTo>
                    <a:lnTo>
                      <a:pt x="143" y="537"/>
                    </a:lnTo>
                    <a:close/>
                    <a:moveTo>
                      <a:pt x="154" y="478"/>
                    </a:moveTo>
                    <a:lnTo>
                      <a:pt x="158" y="474"/>
                    </a:lnTo>
                    <a:lnTo>
                      <a:pt x="355" y="383"/>
                    </a:lnTo>
                    <a:lnTo>
                      <a:pt x="569" y="289"/>
                    </a:lnTo>
                    <a:lnTo>
                      <a:pt x="561" y="304"/>
                    </a:lnTo>
                    <a:lnTo>
                      <a:pt x="514" y="11"/>
                    </a:lnTo>
                    <a:lnTo>
                      <a:pt x="529" y="23"/>
                    </a:lnTo>
                    <a:lnTo>
                      <a:pt x="166" y="114"/>
                    </a:lnTo>
                    <a:lnTo>
                      <a:pt x="15" y="158"/>
                    </a:lnTo>
                    <a:lnTo>
                      <a:pt x="23" y="146"/>
                    </a:lnTo>
                    <a:lnTo>
                      <a:pt x="40" y="300"/>
                    </a:lnTo>
                    <a:lnTo>
                      <a:pt x="36" y="296"/>
                    </a:lnTo>
                    <a:lnTo>
                      <a:pt x="143" y="572"/>
                    </a:lnTo>
                    <a:lnTo>
                      <a:pt x="118" y="577"/>
                    </a:lnTo>
                    <a:lnTo>
                      <a:pt x="118" y="529"/>
                    </a:lnTo>
                    <a:lnTo>
                      <a:pt x="122" y="521"/>
                    </a:lnTo>
                    <a:lnTo>
                      <a:pt x="154"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8" name="Freeform 364"/>
              <p:cNvSpPr>
                <a:spLocks/>
              </p:cNvSpPr>
              <p:nvPr/>
            </p:nvSpPr>
            <p:spPr bwMode="auto">
              <a:xfrm>
                <a:off x="4469" y="1503"/>
                <a:ext cx="146" cy="147"/>
              </a:xfrm>
              <a:custGeom>
                <a:avLst/>
                <a:gdLst>
                  <a:gd name="T0" fmla="*/ 143 w 585"/>
                  <a:gd name="T1" fmla="*/ 537 h 589"/>
                  <a:gd name="T2" fmla="*/ 143 w 585"/>
                  <a:gd name="T3" fmla="*/ 529 h 589"/>
                  <a:gd name="T4" fmla="*/ 143 w 585"/>
                  <a:gd name="T5" fmla="*/ 577 h 589"/>
                  <a:gd name="T6" fmla="*/ 143 w 585"/>
                  <a:gd name="T7" fmla="*/ 585 h 589"/>
                  <a:gd name="T8" fmla="*/ 134 w 585"/>
                  <a:gd name="T9" fmla="*/ 589 h 589"/>
                  <a:gd name="T10" fmla="*/ 126 w 585"/>
                  <a:gd name="T11" fmla="*/ 585 h 589"/>
                  <a:gd name="T12" fmla="*/ 122 w 585"/>
                  <a:gd name="T13" fmla="*/ 581 h 589"/>
                  <a:gd name="T14" fmla="*/ 15 w 585"/>
                  <a:gd name="T15" fmla="*/ 304 h 589"/>
                  <a:gd name="T16" fmla="*/ 15 w 585"/>
                  <a:gd name="T17" fmla="*/ 300 h 589"/>
                  <a:gd name="T18" fmla="*/ 0 w 585"/>
                  <a:gd name="T19" fmla="*/ 150 h 589"/>
                  <a:gd name="T20" fmla="*/ 0 w 585"/>
                  <a:gd name="T21" fmla="*/ 141 h 589"/>
                  <a:gd name="T22" fmla="*/ 8 w 585"/>
                  <a:gd name="T23" fmla="*/ 137 h 589"/>
                  <a:gd name="T24" fmla="*/ 158 w 585"/>
                  <a:gd name="T25" fmla="*/ 90 h 589"/>
                  <a:gd name="T26" fmla="*/ 522 w 585"/>
                  <a:gd name="T27" fmla="*/ 0 h 589"/>
                  <a:gd name="T28" fmla="*/ 533 w 585"/>
                  <a:gd name="T29" fmla="*/ 0 h 589"/>
                  <a:gd name="T30" fmla="*/ 538 w 585"/>
                  <a:gd name="T31" fmla="*/ 8 h 589"/>
                  <a:gd name="T32" fmla="*/ 585 w 585"/>
                  <a:gd name="T33" fmla="*/ 300 h 589"/>
                  <a:gd name="T34" fmla="*/ 581 w 585"/>
                  <a:gd name="T35" fmla="*/ 308 h 589"/>
                  <a:gd name="T36" fmla="*/ 578 w 585"/>
                  <a:gd name="T37" fmla="*/ 311 h 589"/>
                  <a:gd name="T38" fmla="*/ 364 w 585"/>
                  <a:gd name="T39" fmla="*/ 403 h 589"/>
                  <a:gd name="T40" fmla="*/ 166 w 585"/>
                  <a:gd name="T41" fmla="*/ 493 h 589"/>
                  <a:gd name="T42" fmla="*/ 173 w 585"/>
                  <a:gd name="T43" fmla="*/ 490 h 589"/>
                  <a:gd name="T44" fmla="*/ 143 w 585"/>
                  <a:gd name="T45" fmla="*/ 537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5" h="589">
                    <a:moveTo>
                      <a:pt x="143" y="537"/>
                    </a:moveTo>
                    <a:lnTo>
                      <a:pt x="143" y="529"/>
                    </a:lnTo>
                    <a:lnTo>
                      <a:pt x="143" y="577"/>
                    </a:lnTo>
                    <a:lnTo>
                      <a:pt x="143" y="585"/>
                    </a:lnTo>
                    <a:lnTo>
                      <a:pt x="134" y="589"/>
                    </a:lnTo>
                    <a:lnTo>
                      <a:pt x="126" y="585"/>
                    </a:lnTo>
                    <a:lnTo>
                      <a:pt x="122" y="581"/>
                    </a:lnTo>
                    <a:lnTo>
                      <a:pt x="15" y="304"/>
                    </a:lnTo>
                    <a:lnTo>
                      <a:pt x="15" y="300"/>
                    </a:lnTo>
                    <a:lnTo>
                      <a:pt x="0" y="150"/>
                    </a:lnTo>
                    <a:lnTo>
                      <a:pt x="0" y="141"/>
                    </a:lnTo>
                    <a:lnTo>
                      <a:pt x="8" y="137"/>
                    </a:lnTo>
                    <a:lnTo>
                      <a:pt x="158" y="90"/>
                    </a:lnTo>
                    <a:lnTo>
                      <a:pt x="522" y="0"/>
                    </a:lnTo>
                    <a:lnTo>
                      <a:pt x="533" y="0"/>
                    </a:lnTo>
                    <a:lnTo>
                      <a:pt x="538" y="8"/>
                    </a:lnTo>
                    <a:lnTo>
                      <a:pt x="585" y="300"/>
                    </a:lnTo>
                    <a:lnTo>
                      <a:pt x="581" y="308"/>
                    </a:lnTo>
                    <a:lnTo>
                      <a:pt x="578" y="311"/>
                    </a:lnTo>
                    <a:lnTo>
                      <a:pt x="364" y="403"/>
                    </a:lnTo>
                    <a:lnTo>
                      <a:pt x="166" y="493"/>
                    </a:lnTo>
                    <a:lnTo>
                      <a:pt x="173" y="490"/>
                    </a:lnTo>
                    <a:lnTo>
                      <a:pt x="143" y="53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29" name="Freeform 365"/>
              <p:cNvSpPr>
                <a:spLocks/>
              </p:cNvSpPr>
              <p:nvPr/>
            </p:nvSpPr>
            <p:spPr bwMode="auto">
              <a:xfrm>
                <a:off x="4473" y="1506"/>
                <a:ext cx="138" cy="142"/>
              </a:xfrm>
              <a:custGeom>
                <a:avLst/>
                <a:gdLst>
                  <a:gd name="T0" fmla="*/ 139 w 554"/>
                  <a:gd name="T1" fmla="*/ 467 h 566"/>
                  <a:gd name="T2" fmla="*/ 143 w 554"/>
                  <a:gd name="T3" fmla="*/ 463 h 566"/>
                  <a:gd name="T4" fmla="*/ 340 w 554"/>
                  <a:gd name="T5" fmla="*/ 372 h 566"/>
                  <a:gd name="T6" fmla="*/ 554 w 554"/>
                  <a:gd name="T7" fmla="*/ 278 h 566"/>
                  <a:gd name="T8" fmla="*/ 546 w 554"/>
                  <a:gd name="T9" fmla="*/ 293 h 566"/>
                  <a:gd name="T10" fmla="*/ 499 w 554"/>
                  <a:gd name="T11" fmla="*/ 0 h 566"/>
                  <a:gd name="T12" fmla="*/ 514 w 554"/>
                  <a:gd name="T13" fmla="*/ 12 h 566"/>
                  <a:gd name="T14" fmla="*/ 151 w 554"/>
                  <a:gd name="T15" fmla="*/ 103 h 566"/>
                  <a:gd name="T16" fmla="*/ 0 w 554"/>
                  <a:gd name="T17" fmla="*/ 147 h 566"/>
                  <a:gd name="T18" fmla="*/ 8 w 554"/>
                  <a:gd name="T19" fmla="*/ 135 h 566"/>
                  <a:gd name="T20" fmla="*/ 25 w 554"/>
                  <a:gd name="T21" fmla="*/ 289 h 566"/>
                  <a:gd name="T22" fmla="*/ 21 w 554"/>
                  <a:gd name="T23" fmla="*/ 285 h 566"/>
                  <a:gd name="T24" fmla="*/ 128 w 554"/>
                  <a:gd name="T25" fmla="*/ 561 h 566"/>
                  <a:gd name="T26" fmla="*/ 103 w 554"/>
                  <a:gd name="T27" fmla="*/ 566 h 566"/>
                  <a:gd name="T28" fmla="*/ 103 w 554"/>
                  <a:gd name="T29" fmla="*/ 518 h 566"/>
                  <a:gd name="T30" fmla="*/ 107 w 554"/>
                  <a:gd name="T31" fmla="*/ 510 h 566"/>
                  <a:gd name="T32" fmla="*/ 139 w 554"/>
                  <a:gd name="T33" fmla="*/ 467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4" h="566">
                    <a:moveTo>
                      <a:pt x="139" y="467"/>
                    </a:moveTo>
                    <a:lnTo>
                      <a:pt x="143" y="463"/>
                    </a:lnTo>
                    <a:lnTo>
                      <a:pt x="340" y="372"/>
                    </a:lnTo>
                    <a:lnTo>
                      <a:pt x="554" y="278"/>
                    </a:lnTo>
                    <a:lnTo>
                      <a:pt x="546" y="293"/>
                    </a:lnTo>
                    <a:lnTo>
                      <a:pt x="499" y="0"/>
                    </a:lnTo>
                    <a:lnTo>
                      <a:pt x="514" y="12"/>
                    </a:lnTo>
                    <a:lnTo>
                      <a:pt x="151" y="103"/>
                    </a:lnTo>
                    <a:lnTo>
                      <a:pt x="0" y="147"/>
                    </a:lnTo>
                    <a:lnTo>
                      <a:pt x="8" y="135"/>
                    </a:lnTo>
                    <a:lnTo>
                      <a:pt x="25" y="289"/>
                    </a:lnTo>
                    <a:lnTo>
                      <a:pt x="21" y="285"/>
                    </a:lnTo>
                    <a:lnTo>
                      <a:pt x="128" y="561"/>
                    </a:lnTo>
                    <a:lnTo>
                      <a:pt x="103" y="566"/>
                    </a:lnTo>
                    <a:lnTo>
                      <a:pt x="103" y="518"/>
                    </a:lnTo>
                    <a:lnTo>
                      <a:pt x="107" y="510"/>
                    </a:lnTo>
                    <a:lnTo>
                      <a:pt x="139" y="46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0" name="Freeform 366"/>
              <p:cNvSpPr>
                <a:spLocks/>
              </p:cNvSpPr>
              <p:nvPr/>
            </p:nvSpPr>
            <p:spPr bwMode="auto">
              <a:xfrm>
                <a:off x="4575" y="897"/>
                <a:ext cx="314" cy="501"/>
              </a:xfrm>
              <a:custGeom>
                <a:avLst/>
                <a:gdLst>
                  <a:gd name="T0" fmla="*/ 0 w 1258"/>
                  <a:gd name="T1" fmla="*/ 1039 h 2004"/>
                  <a:gd name="T2" fmla="*/ 199 w 1258"/>
                  <a:gd name="T3" fmla="*/ 1775 h 2004"/>
                  <a:gd name="T4" fmla="*/ 349 w 1258"/>
                  <a:gd name="T5" fmla="*/ 1913 h 2004"/>
                  <a:gd name="T6" fmla="*/ 349 w 1258"/>
                  <a:gd name="T7" fmla="*/ 2004 h 2004"/>
                  <a:gd name="T8" fmla="*/ 439 w 1258"/>
                  <a:gd name="T9" fmla="*/ 1759 h 2004"/>
                  <a:gd name="T10" fmla="*/ 546 w 1258"/>
                  <a:gd name="T11" fmla="*/ 1498 h 2004"/>
                  <a:gd name="T12" fmla="*/ 713 w 1258"/>
                  <a:gd name="T13" fmla="*/ 1376 h 2004"/>
                  <a:gd name="T14" fmla="*/ 741 w 1258"/>
                  <a:gd name="T15" fmla="*/ 1146 h 2004"/>
                  <a:gd name="T16" fmla="*/ 831 w 1258"/>
                  <a:gd name="T17" fmla="*/ 1177 h 2004"/>
                  <a:gd name="T18" fmla="*/ 938 w 1258"/>
                  <a:gd name="T19" fmla="*/ 1130 h 2004"/>
                  <a:gd name="T20" fmla="*/ 1061 w 1258"/>
                  <a:gd name="T21" fmla="*/ 1146 h 2004"/>
                  <a:gd name="T22" fmla="*/ 1258 w 1258"/>
                  <a:gd name="T23" fmla="*/ 964 h 2004"/>
                  <a:gd name="T24" fmla="*/ 1152 w 1258"/>
                  <a:gd name="T25" fmla="*/ 795 h 2004"/>
                  <a:gd name="T26" fmla="*/ 1077 w 1258"/>
                  <a:gd name="T27" fmla="*/ 810 h 2004"/>
                  <a:gd name="T28" fmla="*/ 1061 w 1258"/>
                  <a:gd name="T29" fmla="*/ 656 h 2004"/>
                  <a:gd name="T30" fmla="*/ 879 w 1258"/>
                  <a:gd name="T31" fmla="*/ 688 h 2004"/>
                  <a:gd name="T32" fmla="*/ 713 w 1258"/>
                  <a:gd name="T33" fmla="*/ 26 h 2004"/>
                  <a:gd name="T34" fmla="*/ 546 w 1258"/>
                  <a:gd name="T35" fmla="*/ 0 h 2004"/>
                  <a:gd name="T36" fmla="*/ 392 w 1258"/>
                  <a:gd name="T37" fmla="*/ 90 h 2004"/>
                  <a:gd name="T38" fmla="*/ 274 w 1258"/>
                  <a:gd name="T39" fmla="*/ 75 h 2004"/>
                  <a:gd name="T40" fmla="*/ 60 w 1258"/>
                  <a:gd name="T41" fmla="*/ 656 h 2004"/>
                  <a:gd name="T42" fmla="*/ 60 w 1258"/>
                  <a:gd name="T43" fmla="*/ 870 h 2004"/>
                  <a:gd name="T44" fmla="*/ 0 w 1258"/>
                  <a:gd name="T45" fmla="*/ 103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8" h="2004">
                    <a:moveTo>
                      <a:pt x="0" y="1039"/>
                    </a:moveTo>
                    <a:lnTo>
                      <a:pt x="199" y="1775"/>
                    </a:lnTo>
                    <a:lnTo>
                      <a:pt x="349" y="1913"/>
                    </a:lnTo>
                    <a:lnTo>
                      <a:pt x="349" y="2004"/>
                    </a:lnTo>
                    <a:lnTo>
                      <a:pt x="439" y="1759"/>
                    </a:lnTo>
                    <a:lnTo>
                      <a:pt x="546" y="1498"/>
                    </a:lnTo>
                    <a:lnTo>
                      <a:pt x="713" y="1376"/>
                    </a:lnTo>
                    <a:lnTo>
                      <a:pt x="741" y="1146"/>
                    </a:lnTo>
                    <a:lnTo>
                      <a:pt x="831" y="1177"/>
                    </a:lnTo>
                    <a:lnTo>
                      <a:pt x="938" y="1130"/>
                    </a:lnTo>
                    <a:lnTo>
                      <a:pt x="1061" y="1146"/>
                    </a:lnTo>
                    <a:lnTo>
                      <a:pt x="1258" y="964"/>
                    </a:lnTo>
                    <a:lnTo>
                      <a:pt x="1152" y="795"/>
                    </a:lnTo>
                    <a:lnTo>
                      <a:pt x="1077" y="810"/>
                    </a:lnTo>
                    <a:lnTo>
                      <a:pt x="1061" y="656"/>
                    </a:lnTo>
                    <a:lnTo>
                      <a:pt x="879" y="688"/>
                    </a:lnTo>
                    <a:lnTo>
                      <a:pt x="713" y="26"/>
                    </a:lnTo>
                    <a:lnTo>
                      <a:pt x="546" y="0"/>
                    </a:lnTo>
                    <a:lnTo>
                      <a:pt x="392" y="90"/>
                    </a:lnTo>
                    <a:lnTo>
                      <a:pt x="274" y="75"/>
                    </a:lnTo>
                    <a:lnTo>
                      <a:pt x="60" y="656"/>
                    </a:lnTo>
                    <a:lnTo>
                      <a:pt x="60" y="870"/>
                    </a:lnTo>
                    <a:lnTo>
                      <a:pt x="0" y="1039"/>
                    </a:lnTo>
                    <a:close/>
                  </a:path>
                </a:pathLst>
              </a:custGeom>
              <a:solidFill>
                <a:srgbClr val="C4F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1" name="Freeform 367"/>
              <p:cNvSpPr>
                <a:spLocks noEditPoints="1"/>
              </p:cNvSpPr>
              <p:nvPr/>
            </p:nvSpPr>
            <p:spPr bwMode="auto">
              <a:xfrm>
                <a:off x="4572" y="894"/>
                <a:ext cx="320" cy="507"/>
              </a:xfrm>
              <a:custGeom>
                <a:avLst/>
                <a:gdLst>
                  <a:gd name="T0" fmla="*/ 24 w 1281"/>
                  <a:gd name="T1" fmla="*/ 1048 h 2029"/>
                  <a:gd name="T2" fmla="*/ 218 w 1281"/>
                  <a:gd name="T3" fmla="*/ 1776 h 2029"/>
                  <a:gd name="T4" fmla="*/ 371 w 1281"/>
                  <a:gd name="T5" fmla="*/ 1926 h 2029"/>
                  <a:gd name="T6" fmla="*/ 349 w 1281"/>
                  <a:gd name="T7" fmla="*/ 2013 h 2029"/>
                  <a:gd name="T8" fmla="*/ 546 w 1281"/>
                  <a:gd name="T9" fmla="*/ 1507 h 2029"/>
                  <a:gd name="T10" fmla="*/ 716 w 1281"/>
                  <a:gd name="T11" fmla="*/ 1380 h 2029"/>
                  <a:gd name="T12" fmla="*/ 744 w 1281"/>
                  <a:gd name="T13" fmla="*/ 1159 h 2029"/>
                  <a:gd name="T14" fmla="*/ 756 w 1281"/>
                  <a:gd name="T15" fmla="*/ 1147 h 2029"/>
                  <a:gd name="T16" fmla="*/ 838 w 1281"/>
                  <a:gd name="T17" fmla="*/ 1179 h 2029"/>
                  <a:gd name="T18" fmla="*/ 953 w 1281"/>
                  <a:gd name="T19" fmla="*/ 1132 h 2029"/>
                  <a:gd name="T20" fmla="*/ 1063 w 1281"/>
                  <a:gd name="T21" fmla="*/ 1151 h 2029"/>
                  <a:gd name="T22" fmla="*/ 1258 w 1281"/>
                  <a:gd name="T23" fmla="*/ 981 h 2029"/>
                  <a:gd name="T24" fmla="*/ 1166 w 1281"/>
                  <a:gd name="T25" fmla="*/ 819 h 2029"/>
                  <a:gd name="T26" fmla="*/ 1080 w 1281"/>
                  <a:gd name="T27" fmla="*/ 830 h 2029"/>
                  <a:gd name="T28" fmla="*/ 1060 w 1281"/>
                  <a:gd name="T29" fmla="*/ 669 h 2029"/>
                  <a:gd name="T30" fmla="*/ 890 w 1281"/>
                  <a:gd name="T31" fmla="*/ 712 h 2029"/>
                  <a:gd name="T32" fmla="*/ 878 w 1281"/>
                  <a:gd name="T33" fmla="*/ 705 h 2029"/>
                  <a:gd name="T34" fmla="*/ 720 w 1281"/>
                  <a:gd name="T35" fmla="*/ 52 h 2029"/>
                  <a:gd name="T36" fmla="*/ 562 w 1281"/>
                  <a:gd name="T37" fmla="*/ 20 h 2029"/>
                  <a:gd name="T38" fmla="*/ 403 w 1281"/>
                  <a:gd name="T39" fmla="*/ 114 h 2029"/>
                  <a:gd name="T40" fmla="*/ 296 w 1281"/>
                  <a:gd name="T41" fmla="*/ 92 h 2029"/>
                  <a:gd name="T42" fmla="*/ 83 w 1281"/>
                  <a:gd name="T43" fmla="*/ 669 h 2029"/>
                  <a:gd name="T44" fmla="*/ 83 w 1281"/>
                  <a:gd name="T45" fmla="*/ 886 h 2029"/>
                  <a:gd name="T46" fmla="*/ 60 w 1281"/>
                  <a:gd name="T47" fmla="*/ 879 h 2029"/>
                  <a:gd name="T48" fmla="*/ 60 w 1281"/>
                  <a:gd name="T49" fmla="*/ 669 h 2029"/>
                  <a:gd name="T50" fmla="*/ 274 w 1281"/>
                  <a:gd name="T51" fmla="*/ 84 h 2029"/>
                  <a:gd name="T52" fmla="*/ 285 w 1281"/>
                  <a:gd name="T53" fmla="*/ 75 h 2029"/>
                  <a:gd name="T54" fmla="*/ 399 w 1281"/>
                  <a:gd name="T55" fmla="*/ 92 h 2029"/>
                  <a:gd name="T56" fmla="*/ 557 w 1281"/>
                  <a:gd name="T57" fmla="*/ 0 h 2029"/>
                  <a:gd name="T58" fmla="*/ 731 w 1281"/>
                  <a:gd name="T59" fmla="*/ 32 h 2029"/>
                  <a:gd name="T60" fmla="*/ 902 w 1281"/>
                  <a:gd name="T61" fmla="*/ 697 h 2029"/>
                  <a:gd name="T62" fmla="*/ 1069 w 1281"/>
                  <a:gd name="T63" fmla="*/ 656 h 2029"/>
                  <a:gd name="T64" fmla="*/ 1084 w 1281"/>
                  <a:gd name="T65" fmla="*/ 669 h 2029"/>
                  <a:gd name="T66" fmla="*/ 1084 w 1281"/>
                  <a:gd name="T67" fmla="*/ 811 h 2029"/>
                  <a:gd name="T68" fmla="*/ 1166 w 1281"/>
                  <a:gd name="T69" fmla="*/ 795 h 2029"/>
                  <a:gd name="T70" fmla="*/ 1277 w 1281"/>
                  <a:gd name="T71" fmla="*/ 969 h 2029"/>
                  <a:gd name="T72" fmla="*/ 1277 w 1281"/>
                  <a:gd name="T73" fmla="*/ 984 h 2029"/>
                  <a:gd name="T74" fmla="*/ 1072 w 1281"/>
                  <a:gd name="T75" fmla="*/ 1171 h 2029"/>
                  <a:gd name="T76" fmla="*/ 953 w 1281"/>
                  <a:gd name="T77" fmla="*/ 1155 h 2029"/>
                  <a:gd name="T78" fmla="*/ 842 w 1281"/>
                  <a:gd name="T79" fmla="*/ 1202 h 2029"/>
                  <a:gd name="T80" fmla="*/ 763 w 1281"/>
                  <a:gd name="T81" fmla="*/ 1159 h 2029"/>
                  <a:gd name="T82" fmla="*/ 731 w 1281"/>
                  <a:gd name="T83" fmla="*/ 1396 h 2029"/>
                  <a:gd name="T84" fmla="*/ 566 w 1281"/>
                  <a:gd name="T85" fmla="*/ 1515 h 2029"/>
                  <a:gd name="T86" fmla="*/ 371 w 1281"/>
                  <a:gd name="T87" fmla="*/ 2021 h 2029"/>
                  <a:gd name="T88" fmla="*/ 356 w 1281"/>
                  <a:gd name="T89" fmla="*/ 2029 h 2029"/>
                  <a:gd name="T90" fmla="*/ 349 w 1281"/>
                  <a:gd name="T91" fmla="*/ 2017 h 2029"/>
                  <a:gd name="T92" fmla="*/ 352 w 1281"/>
                  <a:gd name="T93" fmla="*/ 1934 h 2029"/>
                  <a:gd name="T94" fmla="*/ 197 w 1281"/>
                  <a:gd name="T95" fmla="*/ 1788 h 2029"/>
                  <a:gd name="T96" fmla="*/ 0 w 1281"/>
                  <a:gd name="T97" fmla="*/ 1048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1" h="2029">
                    <a:moveTo>
                      <a:pt x="24" y="1056"/>
                    </a:moveTo>
                    <a:lnTo>
                      <a:pt x="24" y="1048"/>
                    </a:lnTo>
                    <a:lnTo>
                      <a:pt x="218" y="1784"/>
                    </a:lnTo>
                    <a:lnTo>
                      <a:pt x="218" y="1776"/>
                    </a:lnTo>
                    <a:lnTo>
                      <a:pt x="368" y="1914"/>
                    </a:lnTo>
                    <a:lnTo>
                      <a:pt x="371" y="1926"/>
                    </a:lnTo>
                    <a:lnTo>
                      <a:pt x="371" y="2017"/>
                    </a:lnTo>
                    <a:lnTo>
                      <a:pt x="349" y="2013"/>
                    </a:lnTo>
                    <a:lnTo>
                      <a:pt x="439" y="1768"/>
                    </a:lnTo>
                    <a:lnTo>
                      <a:pt x="546" y="1507"/>
                    </a:lnTo>
                    <a:lnTo>
                      <a:pt x="550" y="1503"/>
                    </a:lnTo>
                    <a:lnTo>
                      <a:pt x="716" y="1380"/>
                    </a:lnTo>
                    <a:lnTo>
                      <a:pt x="712" y="1389"/>
                    </a:lnTo>
                    <a:lnTo>
                      <a:pt x="744" y="1159"/>
                    </a:lnTo>
                    <a:lnTo>
                      <a:pt x="748" y="1147"/>
                    </a:lnTo>
                    <a:lnTo>
                      <a:pt x="756" y="1147"/>
                    </a:lnTo>
                    <a:lnTo>
                      <a:pt x="846" y="1179"/>
                    </a:lnTo>
                    <a:lnTo>
                      <a:pt x="838" y="1179"/>
                    </a:lnTo>
                    <a:lnTo>
                      <a:pt x="945" y="1132"/>
                    </a:lnTo>
                    <a:lnTo>
                      <a:pt x="953" y="1132"/>
                    </a:lnTo>
                    <a:lnTo>
                      <a:pt x="1072" y="1147"/>
                    </a:lnTo>
                    <a:lnTo>
                      <a:pt x="1063" y="1151"/>
                    </a:lnTo>
                    <a:lnTo>
                      <a:pt x="1262" y="965"/>
                    </a:lnTo>
                    <a:lnTo>
                      <a:pt x="1258" y="981"/>
                    </a:lnTo>
                    <a:lnTo>
                      <a:pt x="1151" y="815"/>
                    </a:lnTo>
                    <a:lnTo>
                      <a:pt x="1166" y="819"/>
                    </a:lnTo>
                    <a:lnTo>
                      <a:pt x="1088" y="834"/>
                    </a:lnTo>
                    <a:lnTo>
                      <a:pt x="1080" y="830"/>
                    </a:lnTo>
                    <a:lnTo>
                      <a:pt x="1076" y="823"/>
                    </a:lnTo>
                    <a:lnTo>
                      <a:pt x="1060" y="669"/>
                    </a:lnTo>
                    <a:lnTo>
                      <a:pt x="1072" y="680"/>
                    </a:lnTo>
                    <a:lnTo>
                      <a:pt x="890" y="712"/>
                    </a:lnTo>
                    <a:lnTo>
                      <a:pt x="882" y="708"/>
                    </a:lnTo>
                    <a:lnTo>
                      <a:pt x="878" y="705"/>
                    </a:lnTo>
                    <a:lnTo>
                      <a:pt x="712" y="43"/>
                    </a:lnTo>
                    <a:lnTo>
                      <a:pt x="720" y="52"/>
                    </a:lnTo>
                    <a:lnTo>
                      <a:pt x="553" y="24"/>
                    </a:lnTo>
                    <a:lnTo>
                      <a:pt x="562" y="20"/>
                    </a:lnTo>
                    <a:lnTo>
                      <a:pt x="411" y="114"/>
                    </a:lnTo>
                    <a:lnTo>
                      <a:pt x="403" y="114"/>
                    </a:lnTo>
                    <a:lnTo>
                      <a:pt x="281" y="99"/>
                    </a:lnTo>
                    <a:lnTo>
                      <a:pt x="296" y="92"/>
                    </a:lnTo>
                    <a:lnTo>
                      <a:pt x="83" y="673"/>
                    </a:lnTo>
                    <a:lnTo>
                      <a:pt x="83" y="669"/>
                    </a:lnTo>
                    <a:lnTo>
                      <a:pt x="83" y="883"/>
                    </a:lnTo>
                    <a:lnTo>
                      <a:pt x="83" y="886"/>
                    </a:lnTo>
                    <a:lnTo>
                      <a:pt x="24" y="1056"/>
                    </a:lnTo>
                    <a:close/>
                    <a:moveTo>
                      <a:pt x="60" y="879"/>
                    </a:moveTo>
                    <a:lnTo>
                      <a:pt x="60" y="883"/>
                    </a:lnTo>
                    <a:lnTo>
                      <a:pt x="60" y="669"/>
                    </a:lnTo>
                    <a:lnTo>
                      <a:pt x="60" y="665"/>
                    </a:lnTo>
                    <a:lnTo>
                      <a:pt x="274" y="84"/>
                    </a:lnTo>
                    <a:lnTo>
                      <a:pt x="277" y="79"/>
                    </a:lnTo>
                    <a:lnTo>
                      <a:pt x="285" y="75"/>
                    </a:lnTo>
                    <a:lnTo>
                      <a:pt x="407" y="92"/>
                    </a:lnTo>
                    <a:lnTo>
                      <a:pt x="399" y="92"/>
                    </a:lnTo>
                    <a:lnTo>
                      <a:pt x="550" y="0"/>
                    </a:lnTo>
                    <a:lnTo>
                      <a:pt x="557" y="0"/>
                    </a:lnTo>
                    <a:lnTo>
                      <a:pt x="724" y="32"/>
                    </a:lnTo>
                    <a:lnTo>
                      <a:pt x="731" y="32"/>
                    </a:lnTo>
                    <a:lnTo>
                      <a:pt x="735" y="39"/>
                    </a:lnTo>
                    <a:lnTo>
                      <a:pt x="902" y="697"/>
                    </a:lnTo>
                    <a:lnTo>
                      <a:pt x="885" y="688"/>
                    </a:lnTo>
                    <a:lnTo>
                      <a:pt x="1069" y="656"/>
                    </a:lnTo>
                    <a:lnTo>
                      <a:pt x="1080" y="661"/>
                    </a:lnTo>
                    <a:lnTo>
                      <a:pt x="1084" y="669"/>
                    </a:lnTo>
                    <a:lnTo>
                      <a:pt x="1099" y="823"/>
                    </a:lnTo>
                    <a:lnTo>
                      <a:pt x="1084" y="811"/>
                    </a:lnTo>
                    <a:lnTo>
                      <a:pt x="1159" y="795"/>
                    </a:lnTo>
                    <a:lnTo>
                      <a:pt x="1166" y="795"/>
                    </a:lnTo>
                    <a:lnTo>
                      <a:pt x="1170" y="799"/>
                    </a:lnTo>
                    <a:lnTo>
                      <a:pt x="1277" y="969"/>
                    </a:lnTo>
                    <a:lnTo>
                      <a:pt x="1281" y="977"/>
                    </a:lnTo>
                    <a:lnTo>
                      <a:pt x="1277" y="984"/>
                    </a:lnTo>
                    <a:lnTo>
                      <a:pt x="1080" y="1166"/>
                    </a:lnTo>
                    <a:lnTo>
                      <a:pt x="1072" y="1171"/>
                    </a:lnTo>
                    <a:lnTo>
                      <a:pt x="949" y="1155"/>
                    </a:lnTo>
                    <a:lnTo>
                      <a:pt x="953" y="1155"/>
                    </a:lnTo>
                    <a:lnTo>
                      <a:pt x="851" y="1202"/>
                    </a:lnTo>
                    <a:lnTo>
                      <a:pt x="842" y="1202"/>
                    </a:lnTo>
                    <a:lnTo>
                      <a:pt x="752" y="1171"/>
                    </a:lnTo>
                    <a:lnTo>
                      <a:pt x="763" y="1159"/>
                    </a:lnTo>
                    <a:lnTo>
                      <a:pt x="735" y="1389"/>
                    </a:lnTo>
                    <a:lnTo>
                      <a:pt x="731" y="1396"/>
                    </a:lnTo>
                    <a:lnTo>
                      <a:pt x="562" y="1519"/>
                    </a:lnTo>
                    <a:lnTo>
                      <a:pt x="566" y="1515"/>
                    </a:lnTo>
                    <a:lnTo>
                      <a:pt x="463" y="1776"/>
                    </a:lnTo>
                    <a:lnTo>
                      <a:pt x="371" y="2021"/>
                    </a:lnTo>
                    <a:lnTo>
                      <a:pt x="364" y="2025"/>
                    </a:lnTo>
                    <a:lnTo>
                      <a:pt x="356" y="2029"/>
                    </a:lnTo>
                    <a:lnTo>
                      <a:pt x="352" y="2025"/>
                    </a:lnTo>
                    <a:lnTo>
                      <a:pt x="349" y="2017"/>
                    </a:lnTo>
                    <a:lnTo>
                      <a:pt x="349" y="1926"/>
                    </a:lnTo>
                    <a:lnTo>
                      <a:pt x="352" y="1934"/>
                    </a:lnTo>
                    <a:lnTo>
                      <a:pt x="202" y="1796"/>
                    </a:lnTo>
                    <a:lnTo>
                      <a:pt x="197" y="1788"/>
                    </a:lnTo>
                    <a:lnTo>
                      <a:pt x="0" y="1056"/>
                    </a:lnTo>
                    <a:lnTo>
                      <a:pt x="0" y="1048"/>
                    </a:lnTo>
                    <a:lnTo>
                      <a:pt x="60" y="8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2" name="Freeform 368"/>
              <p:cNvSpPr>
                <a:spLocks/>
              </p:cNvSpPr>
              <p:nvPr/>
            </p:nvSpPr>
            <p:spPr bwMode="auto">
              <a:xfrm>
                <a:off x="4578" y="899"/>
                <a:ext cx="309" cy="499"/>
              </a:xfrm>
              <a:custGeom>
                <a:avLst/>
                <a:gdLst>
                  <a:gd name="T0" fmla="*/ 0 w 1238"/>
                  <a:gd name="T1" fmla="*/ 1036 h 1997"/>
                  <a:gd name="T2" fmla="*/ 0 w 1238"/>
                  <a:gd name="T3" fmla="*/ 1028 h 1997"/>
                  <a:gd name="T4" fmla="*/ 194 w 1238"/>
                  <a:gd name="T5" fmla="*/ 1764 h 1997"/>
                  <a:gd name="T6" fmla="*/ 194 w 1238"/>
                  <a:gd name="T7" fmla="*/ 1756 h 1997"/>
                  <a:gd name="T8" fmla="*/ 344 w 1238"/>
                  <a:gd name="T9" fmla="*/ 1894 h 1997"/>
                  <a:gd name="T10" fmla="*/ 347 w 1238"/>
                  <a:gd name="T11" fmla="*/ 1906 h 1997"/>
                  <a:gd name="T12" fmla="*/ 347 w 1238"/>
                  <a:gd name="T13" fmla="*/ 1997 h 1997"/>
                  <a:gd name="T14" fmla="*/ 325 w 1238"/>
                  <a:gd name="T15" fmla="*/ 1993 h 1997"/>
                  <a:gd name="T16" fmla="*/ 415 w 1238"/>
                  <a:gd name="T17" fmla="*/ 1748 h 1997"/>
                  <a:gd name="T18" fmla="*/ 522 w 1238"/>
                  <a:gd name="T19" fmla="*/ 1487 h 1997"/>
                  <a:gd name="T20" fmla="*/ 526 w 1238"/>
                  <a:gd name="T21" fmla="*/ 1483 h 1997"/>
                  <a:gd name="T22" fmla="*/ 692 w 1238"/>
                  <a:gd name="T23" fmla="*/ 1360 h 1997"/>
                  <a:gd name="T24" fmla="*/ 688 w 1238"/>
                  <a:gd name="T25" fmla="*/ 1369 h 1997"/>
                  <a:gd name="T26" fmla="*/ 720 w 1238"/>
                  <a:gd name="T27" fmla="*/ 1139 h 1997"/>
                  <a:gd name="T28" fmla="*/ 724 w 1238"/>
                  <a:gd name="T29" fmla="*/ 1127 h 1997"/>
                  <a:gd name="T30" fmla="*/ 732 w 1238"/>
                  <a:gd name="T31" fmla="*/ 1127 h 1997"/>
                  <a:gd name="T32" fmla="*/ 822 w 1238"/>
                  <a:gd name="T33" fmla="*/ 1159 h 1997"/>
                  <a:gd name="T34" fmla="*/ 814 w 1238"/>
                  <a:gd name="T35" fmla="*/ 1159 h 1997"/>
                  <a:gd name="T36" fmla="*/ 921 w 1238"/>
                  <a:gd name="T37" fmla="*/ 1112 h 1997"/>
                  <a:gd name="T38" fmla="*/ 929 w 1238"/>
                  <a:gd name="T39" fmla="*/ 1112 h 1997"/>
                  <a:gd name="T40" fmla="*/ 1048 w 1238"/>
                  <a:gd name="T41" fmla="*/ 1127 h 1997"/>
                  <a:gd name="T42" fmla="*/ 1039 w 1238"/>
                  <a:gd name="T43" fmla="*/ 1131 h 1997"/>
                  <a:gd name="T44" fmla="*/ 1238 w 1238"/>
                  <a:gd name="T45" fmla="*/ 945 h 1997"/>
                  <a:gd name="T46" fmla="*/ 1234 w 1238"/>
                  <a:gd name="T47" fmla="*/ 961 h 1997"/>
                  <a:gd name="T48" fmla="*/ 1127 w 1238"/>
                  <a:gd name="T49" fmla="*/ 795 h 1997"/>
                  <a:gd name="T50" fmla="*/ 1142 w 1238"/>
                  <a:gd name="T51" fmla="*/ 799 h 1997"/>
                  <a:gd name="T52" fmla="*/ 1064 w 1238"/>
                  <a:gd name="T53" fmla="*/ 814 h 1997"/>
                  <a:gd name="T54" fmla="*/ 1056 w 1238"/>
                  <a:gd name="T55" fmla="*/ 810 h 1997"/>
                  <a:gd name="T56" fmla="*/ 1052 w 1238"/>
                  <a:gd name="T57" fmla="*/ 803 h 1997"/>
                  <a:gd name="T58" fmla="*/ 1036 w 1238"/>
                  <a:gd name="T59" fmla="*/ 649 h 1997"/>
                  <a:gd name="T60" fmla="*/ 1048 w 1238"/>
                  <a:gd name="T61" fmla="*/ 660 h 1997"/>
                  <a:gd name="T62" fmla="*/ 866 w 1238"/>
                  <a:gd name="T63" fmla="*/ 692 h 1997"/>
                  <a:gd name="T64" fmla="*/ 858 w 1238"/>
                  <a:gd name="T65" fmla="*/ 688 h 1997"/>
                  <a:gd name="T66" fmla="*/ 854 w 1238"/>
                  <a:gd name="T67" fmla="*/ 685 h 1997"/>
                  <a:gd name="T68" fmla="*/ 688 w 1238"/>
                  <a:gd name="T69" fmla="*/ 23 h 1997"/>
                  <a:gd name="T70" fmla="*/ 696 w 1238"/>
                  <a:gd name="T71" fmla="*/ 32 h 1997"/>
                  <a:gd name="T72" fmla="*/ 529 w 1238"/>
                  <a:gd name="T73" fmla="*/ 4 h 1997"/>
                  <a:gd name="T74" fmla="*/ 538 w 1238"/>
                  <a:gd name="T75" fmla="*/ 0 h 1997"/>
                  <a:gd name="T76" fmla="*/ 387 w 1238"/>
                  <a:gd name="T77" fmla="*/ 94 h 1997"/>
                  <a:gd name="T78" fmla="*/ 379 w 1238"/>
                  <a:gd name="T79" fmla="*/ 94 h 1997"/>
                  <a:gd name="T80" fmla="*/ 257 w 1238"/>
                  <a:gd name="T81" fmla="*/ 79 h 1997"/>
                  <a:gd name="T82" fmla="*/ 272 w 1238"/>
                  <a:gd name="T83" fmla="*/ 72 h 1997"/>
                  <a:gd name="T84" fmla="*/ 59 w 1238"/>
                  <a:gd name="T85" fmla="*/ 653 h 1997"/>
                  <a:gd name="T86" fmla="*/ 59 w 1238"/>
                  <a:gd name="T87" fmla="*/ 649 h 1997"/>
                  <a:gd name="T88" fmla="*/ 59 w 1238"/>
                  <a:gd name="T89" fmla="*/ 863 h 1997"/>
                  <a:gd name="T90" fmla="*/ 59 w 1238"/>
                  <a:gd name="T91" fmla="*/ 866 h 1997"/>
                  <a:gd name="T92" fmla="*/ 0 w 1238"/>
                  <a:gd name="T93" fmla="*/ 1036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8" h="1997">
                    <a:moveTo>
                      <a:pt x="0" y="1036"/>
                    </a:moveTo>
                    <a:lnTo>
                      <a:pt x="0" y="1028"/>
                    </a:lnTo>
                    <a:lnTo>
                      <a:pt x="194" y="1764"/>
                    </a:lnTo>
                    <a:lnTo>
                      <a:pt x="194" y="1756"/>
                    </a:lnTo>
                    <a:lnTo>
                      <a:pt x="344" y="1894"/>
                    </a:lnTo>
                    <a:lnTo>
                      <a:pt x="347" y="1906"/>
                    </a:lnTo>
                    <a:lnTo>
                      <a:pt x="347" y="1997"/>
                    </a:lnTo>
                    <a:lnTo>
                      <a:pt x="325" y="1993"/>
                    </a:lnTo>
                    <a:lnTo>
                      <a:pt x="415" y="1748"/>
                    </a:lnTo>
                    <a:lnTo>
                      <a:pt x="522" y="1487"/>
                    </a:lnTo>
                    <a:lnTo>
                      <a:pt x="526" y="1483"/>
                    </a:lnTo>
                    <a:lnTo>
                      <a:pt x="692" y="1360"/>
                    </a:lnTo>
                    <a:lnTo>
                      <a:pt x="688" y="1369"/>
                    </a:lnTo>
                    <a:lnTo>
                      <a:pt x="720" y="1139"/>
                    </a:lnTo>
                    <a:lnTo>
                      <a:pt x="724" y="1127"/>
                    </a:lnTo>
                    <a:lnTo>
                      <a:pt x="732" y="1127"/>
                    </a:lnTo>
                    <a:lnTo>
                      <a:pt x="822" y="1159"/>
                    </a:lnTo>
                    <a:lnTo>
                      <a:pt x="814" y="1159"/>
                    </a:lnTo>
                    <a:lnTo>
                      <a:pt x="921" y="1112"/>
                    </a:lnTo>
                    <a:lnTo>
                      <a:pt x="929" y="1112"/>
                    </a:lnTo>
                    <a:lnTo>
                      <a:pt x="1048" y="1127"/>
                    </a:lnTo>
                    <a:lnTo>
                      <a:pt x="1039" y="1131"/>
                    </a:lnTo>
                    <a:lnTo>
                      <a:pt x="1238" y="945"/>
                    </a:lnTo>
                    <a:lnTo>
                      <a:pt x="1234" y="961"/>
                    </a:lnTo>
                    <a:lnTo>
                      <a:pt x="1127" y="795"/>
                    </a:lnTo>
                    <a:lnTo>
                      <a:pt x="1142" y="799"/>
                    </a:lnTo>
                    <a:lnTo>
                      <a:pt x="1064" y="814"/>
                    </a:lnTo>
                    <a:lnTo>
                      <a:pt x="1056" y="810"/>
                    </a:lnTo>
                    <a:lnTo>
                      <a:pt x="1052" y="803"/>
                    </a:lnTo>
                    <a:lnTo>
                      <a:pt x="1036" y="649"/>
                    </a:lnTo>
                    <a:lnTo>
                      <a:pt x="1048" y="660"/>
                    </a:lnTo>
                    <a:lnTo>
                      <a:pt x="866" y="692"/>
                    </a:lnTo>
                    <a:lnTo>
                      <a:pt x="858" y="688"/>
                    </a:lnTo>
                    <a:lnTo>
                      <a:pt x="854" y="685"/>
                    </a:lnTo>
                    <a:lnTo>
                      <a:pt x="688" y="23"/>
                    </a:lnTo>
                    <a:lnTo>
                      <a:pt x="696" y="32"/>
                    </a:lnTo>
                    <a:lnTo>
                      <a:pt x="529" y="4"/>
                    </a:lnTo>
                    <a:lnTo>
                      <a:pt x="538" y="0"/>
                    </a:lnTo>
                    <a:lnTo>
                      <a:pt x="387" y="94"/>
                    </a:lnTo>
                    <a:lnTo>
                      <a:pt x="379" y="94"/>
                    </a:lnTo>
                    <a:lnTo>
                      <a:pt x="257" y="79"/>
                    </a:lnTo>
                    <a:lnTo>
                      <a:pt x="272" y="72"/>
                    </a:lnTo>
                    <a:lnTo>
                      <a:pt x="59" y="653"/>
                    </a:lnTo>
                    <a:lnTo>
                      <a:pt x="59" y="649"/>
                    </a:lnTo>
                    <a:lnTo>
                      <a:pt x="59" y="863"/>
                    </a:lnTo>
                    <a:lnTo>
                      <a:pt x="59" y="866"/>
                    </a:lnTo>
                    <a:lnTo>
                      <a:pt x="0" y="103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3" name="Freeform 369"/>
              <p:cNvSpPr>
                <a:spLocks/>
              </p:cNvSpPr>
              <p:nvPr/>
            </p:nvSpPr>
            <p:spPr bwMode="auto">
              <a:xfrm>
                <a:off x="4572" y="894"/>
                <a:ext cx="320" cy="507"/>
              </a:xfrm>
              <a:custGeom>
                <a:avLst/>
                <a:gdLst>
                  <a:gd name="T0" fmla="*/ 60 w 1281"/>
                  <a:gd name="T1" fmla="*/ 879 h 2029"/>
                  <a:gd name="T2" fmla="*/ 60 w 1281"/>
                  <a:gd name="T3" fmla="*/ 883 h 2029"/>
                  <a:gd name="T4" fmla="*/ 60 w 1281"/>
                  <a:gd name="T5" fmla="*/ 669 h 2029"/>
                  <a:gd name="T6" fmla="*/ 60 w 1281"/>
                  <a:gd name="T7" fmla="*/ 665 h 2029"/>
                  <a:gd name="T8" fmla="*/ 274 w 1281"/>
                  <a:gd name="T9" fmla="*/ 84 h 2029"/>
                  <a:gd name="T10" fmla="*/ 277 w 1281"/>
                  <a:gd name="T11" fmla="*/ 79 h 2029"/>
                  <a:gd name="T12" fmla="*/ 285 w 1281"/>
                  <a:gd name="T13" fmla="*/ 75 h 2029"/>
                  <a:gd name="T14" fmla="*/ 407 w 1281"/>
                  <a:gd name="T15" fmla="*/ 92 h 2029"/>
                  <a:gd name="T16" fmla="*/ 399 w 1281"/>
                  <a:gd name="T17" fmla="*/ 92 h 2029"/>
                  <a:gd name="T18" fmla="*/ 550 w 1281"/>
                  <a:gd name="T19" fmla="*/ 0 h 2029"/>
                  <a:gd name="T20" fmla="*/ 557 w 1281"/>
                  <a:gd name="T21" fmla="*/ 0 h 2029"/>
                  <a:gd name="T22" fmla="*/ 724 w 1281"/>
                  <a:gd name="T23" fmla="*/ 32 h 2029"/>
                  <a:gd name="T24" fmla="*/ 731 w 1281"/>
                  <a:gd name="T25" fmla="*/ 32 h 2029"/>
                  <a:gd name="T26" fmla="*/ 735 w 1281"/>
                  <a:gd name="T27" fmla="*/ 39 h 2029"/>
                  <a:gd name="T28" fmla="*/ 902 w 1281"/>
                  <a:gd name="T29" fmla="*/ 697 h 2029"/>
                  <a:gd name="T30" fmla="*/ 885 w 1281"/>
                  <a:gd name="T31" fmla="*/ 688 h 2029"/>
                  <a:gd name="T32" fmla="*/ 1069 w 1281"/>
                  <a:gd name="T33" fmla="*/ 656 h 2029"/>
                  <a:gd name="T34" fmla="*/ 1080 w 1281"/>
                  <a:gd name="T35" fmla="*/ 661 h 2029"/>
                  <a:gd name="T36" fmla="*/ 1084 w 1281"/>
                  <a:gd name="T37" fmla="*/ 669 h 2029"/>
                  <a:gd name="T38" fmla="*/ 1099 w 1281"/>
                  <a:gd name="T39" fmla="*/ 823 h 2029"/>
                  <a:gd name="T40" fmla="*/ 1084 w 1281"/>
                  <a:gd name="T41" fmla="*/ 811 h 2029"/>
                  <a:gd name="T42" fmla="*/ 1159 w 1281"/>
                  <a:gd name="T43" fmla="*/ 795 h 2029"/>
                  <a:gd name="T44" fmla="*/ 1166 w 1281"/>
                  <a:gd name="T45" fmla="*/ 795 h 2029"/>
                  <a:gd name="T46" fmla="*/ 1170 w 1281"/>
                  <a:gd name="T47" fmla="*/ 799 h 2029"/>
                  <a:gd name="T48" fmla="*/ 1277 w 1281"/>
                  <a:gd name="T49" fmla="*/ 969 h 2029"/>
                  <a:gd name="T50" fmla="*/ 1281 w 1281"/>
                  <a:gd name="T51" fmla="*/ 977 h 2029"/>
                  <a:gd name="T52" fmla="*/ 1277 w 1281"/>
                  <a:gd name="T53" fmla="*/ 984 h 2029"/>
                  <a:gd name="T54" fmla="*/ 1080 w 1281"/>
                  <a:gd name="T55" fmla="*/ 1166 h 2029"/>
                  <a:gd name="T56" fmla="*/ 1072 w 1281"/>
                  <a:gd name="T57" fmla="*/ 1171 h 2029"/>
                  <a:gd name="T58" fmla="*/ 949 w 1281"/>
                  <a:gd name="T59" fmla="*/ 1155 h 2029"/>
                  <a:gd name="T60" fmla="*/ 953 w 1281"/>
                  <a:gd name="T61" fmla="*/ 1155 h 2029"/>
                  <a:gd name="T62" fmla="*/ 851 w 1281"/>
                  <a:gd name="T63" fmla="*/ 1202 h 2029"/>
                  <a:gd name="T64" fmla="*/ 842 w 1281"/>
                  <a:gd name="T65" fmla="*/ 1202 h 2029"/>
                  <a:gd name="T66" fmla="*/ 752 w 1281"/>
                  <a:gd name="T67" fmla="*/ 1171 h 2029"/>
                  <a:gd name="T68" fmla="*/ 763 w 1281"/>
                  <a:gd name="T69" fmla="*/ 1159 h 2029"/>
                  <a:gd name="T70" fmla="*/ 735 w 1281"/>
                  <a:gd name="T71" fmla="*/ 1389 h 2029"/>
                  <a:gd name="T72" fmla="*/ 731 w 1281"/>
                  <a:gd name="T73" fmla="*/ 1396 h 2029"/>
                  <a:gd name="T74" fmla="*/ 562 w 1281"/>
                  <a:gd name="T75" fmla="*/ 1519 h 2029"/>
                  <a:gd name="T76" fmla="*/ 566 w 1281"/>
                  <a:gd name="T77" fmla="*/ 1515 h 2029"/>
                  <a:gd name="T78" fmla="*/ 463 w 1281"/>
                  <a:gd name="T79" fmla="*/ 1776 h 2029"/>
                  <a:gd name="T80" fmla="*/ 371 w 1281"/>
                  <a:gd name="T81" fmla="*/ 2021 h 2029"/>
                  <a:gd name="T82" fmla="*/ 364 w 1281"/>
                  <a:gd name="T83" fmla="*/ 2025 h 2029"/>
                  <a:gd name="T84" fmla="*/ 356 w 1281"/>
                  <a:gd name="T85" fmla="*/ 2029 h 2029"/>
                  <a:gd name="T86" fmla="*/ 352 w 1281"/>
                  <a:gd name="T87" fmla="*/ 2025 h 2029"/>
                  <a:gd name="T88" fmla="*/ 349 w 1281"/>
                  <a:gd name="T89" fmla="*/ 2017 h 2029"/>
                  <a:gd name="T90" fmla="*/ 349 w 1281"/>
                  <a:gd name="T91" fmla="*/ 1926 h 2029"/>
                  <a:gd name="T92" fmla="*/ 352 w 1281"/>
                  <a:gd name="T93" fmla="*/ 1934 h 2029"/>
                  <a:gd name="T94" fmla="*/ 202 w 1281"/>
                  <a:gd name="T95" fmla="*/ 1796 h 2029"/>
                  <a:gd name="T96" fmla="*/ 197 w 1281"/>
                  <a:gd name="T97" fmla="*/ 1788 h 2029"/>
                  <a:gd name="T98" fmla="*/ 0 w 1281"/>
                  <a:gd name="T99" fmla="*/ 1056 h 2029"/>
                  <a:gd name="T100" fmla="*/ 0 w 1281"/>
                  <a:gd name="T101" fmla="*/ 1048 h 2029"/>
                  <a:gd name="T102" fmla="*/ 60 w 1281"/>
                  <a:gd name="T103" fmla="*/ 879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1" h="2029">
                    <a:moveTo>
                      <a:pt x="60" y="879"/>
                    </a:moveTo>
                    <a:lnTo>
                      <a:pt x="60" y="883"/>
                    </a:lnTo>
                    <a:lnTo>
                      <a:pt x="60" y="669"/>
                    </a:lnTo>
                    <a:lnTo>
                      <a:pt x="60" y="665"/>
                    </a:lnTo>
                    <a:lnTo>
                      <a:pt x="274" y="84"/>
                    </a:lnTo>
                    <a:lnTo>
                      <a:pt x="277" y="79"/>
                    </a:lnTo>
                    <a:lnTo>
                      <a:pt x="285" y="75"/>
                    </a:lnTo>
                    <a:lnTo>
                      <a:pt x="407" y="92"/>
                    </a:lnTo>
                    <a:lnTo>
                      <a:pt x="399" y="92"/>
                    </a:lnTo>
                    <a:lnTo>
                      <a:pt x="550" y="0"/>
                    </a:lnTo>
                    <a:lnTo>
                      <a:pt x="557" y="0"/>
                    </a:lnTo>
                    <a:lnTo>
                      <a:pt x="724" y="32"/>
                    </a:lnTo>
                    <a:lnTo>
                      <a:pt x="731" y="32"/>
                    </a:lnTo>
                    <a:lnTo>
                      <a:pt x="735" y="39"/>
                    </a:lnTo>
                    <a:lnTo>
                      <a:pt x="902" y="697"/>
                    </a:lnTo>
                    <a:lnTo>
                      <a:pt x="885" y="688"/>
                    </a:lnTo>
                    <a:lnTo>
                      <a:pt x="1069" y="656"/>
                    </a:lnTo>
                    <a:lnTo>
                      <a:pt x="1080" y="661"/>
                    </a:lnTo>
                    <a:lnTo>
                      <a:pt x="1084" y="669"/>
                    </a:lnTo>
                    <a:lnTo>
                      <a:pt x="1099" y="823"/>
                    </a:lnTo>
                    <a:lnTo>
                      <a:pt x="1084" y="811"/>
                    </a:lnTo>
                    <a:lnTo>
                      <a:pt x="1159" y="795"/>
                    </a:lnTo>
                    <a:lnTo>
                      <a:pt x="1166" y="795"/>
                    </a:lnTo>
                    <a:lnTo>
                      <a:pt x="1170" y="799"/>
                    </a:lnTo>
                    <a:lnTo>
                      <a:pt x="1277" y="969"/>
                    </a:lnTo>
                    <a:lnTo>
                      <a:pt x="1281" y="977"/>
                    </a:lnTo>
                    <a:lnTo>
                      <a:pt x="1277" y="984"/>
                    </a:lnTo>
                    <a:lnTo>
                      <a:pt x="1080" y="1166"/>
                    </a:lnTo>
                    <a:lnTo>
                      <a:pt x="1072" y="1171"/>
                    </a:lnTo>
                    <a:lnTo>
                      <a:pt x="949" y="1155"/>
                    </a:lnTo>
                    <a:lnTo>
                      <a:pt x="953" y="1155"/>
                    </a:lnTo>
                    <a:lnTo>
                      <a:pt x="851" y="1202"/>
                    </a:lnTo>
                    <a:lnTo>
                      <a:pt x="842" y="1202"/>
                    </a:lnTo>
                    <a:lnTo>
                      <a:pt x="752" y="1171"/>
                    </a:lnTo>
                    <a:lnTo>
                      <a:pt x="763" y="1159"/>
                    </a:lnTo>
                    <a:lnTo>
                      <a:pt x="735" y="1389"/>
                    </a:lnTo>
                    <a:lnTo>
                      <a:pt x="731" y="1396"/>
                    </a:lnTo>
                    <a:lnTo>
                      <a:pt x="562" y="1519"/>
                    </a:lnTo>
                    <a:lnTo>
                      <a:pt x="566" y="1515"/>
                    </a:lnTo>
                    <a:lnTo>
                      <a:pt x="463" y="1776"/>
                    </a:lnTo>
                    <a:lnTo>
                      <a:pt x="371" y="2021"/>
                    </a:lnTo>
                    <a:lnTo>
                      <a:pt x="364" y="2025"/>
                    </a:lnTo>
                    <a:lnTo>
                      <a:pt x="356" y="2029"/>
                    </a:lnTo>
                    <a:lnTo>
                      <a:pt x="352" y="2025"/>
                    </a:lnTo>
                    <a:lnTo>
                      <a:pt x="349" y="2017"/>
                    </a:lnTo>
                    <a:lnTo>
                      <a:pt x="349" y="1926"/>
                    </a:lnTo>
                    <a:lnTo>
                      <a:pt x="352" y="1934"/>
                    </a:lnTo>
                    <a:lnTo>
                      <a:pt x="202" y="1796"/>
                    </a:lnTo>
                    <a:lnTo>
                      <a:pt x="197" y="1788"/>
                    </a:lnTo>
                    <a:lnTo>
                      <a:pt x="0" y="1056"/>
                    </a:lnTo>
                    <a:lnTo>
                      <a:pt x="0" y="1048"/>
                    </a:lnTo>
                    <a:lnTo>
                      <a:pt x="60" y="87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4" name="Freeform 370"/>
              <p:cNvSpPr>
                <a:spLocks/>
              </p:cNvSpPr>
              <p:nvPr/>
            </p:nvSpPr>
            <p:spPr bwMode="auto">
              <a:xfrm>
                <a:off x="341" y="1410"/>
                <a:ext cx="664" cy="1130"/>
              </a:xfrm>
              <a:custGeom>
                <a:avLst/>
                <a:gdLst>
                  <a:gd name="T0" fmla="*/ 1487 w 2659"/>
                  <a:gd name="T1" fmla="*/ 337 h 4521"/>
                  <a:gd name="T2" fmla="*/ 150 w 2659"/>
                  <a:gd name="T3" fmla="*/ 0 h 4521"/>
                  <a:gd name="T4" fmla="*/ 150 w 2659"/>
                  <a:gd name="T5" fmla="*/ 135 h 4521"/>
                  <a:gd name="T6" fmla="*/ 28 w 2659"/>
                  <a:gd name="T7" fmla="*/ 444 h 4521"/>
                  <a:gd name="T8" fmla="*/ 0 w 2659"/>
                  <a:gd name="T9" fmla="*/ 902 h 4521"/>
                  <a:gd name="T10" fmla="*/ 0 w 2659"/>
                  <a:gd name="T11" fmla="*/ 1009 h 4521"/>
                  <a:gd name="T12" fmla="*/ 120 w 2659"/>
                  <a:gd name="T13" fmla="*/ 1654 h 4521"/>
                  <a:gd name="T14" fmla="*/ 150 w 2659"/>
                  <a:gd name="T15" fmla="*/ 1792 h 4521"/>
                  <a:gd name="T16" fmla="*/ 242 w 2659"/>
                  <a:gd name="T17" fmla="*/ 1654 h 4521"/>
                  <a:gd name="T18" fmla="*/ 471 w 2659"/>
                  <a:gd name="T19" fmla="*/ 1776 h 4521"/>
                  <a:gd name="T20" fmla="*/ 242 w 2659"/>
                  <a:gd name="T21" fmla="*/ 1776 h 4521"/>
                  <a:gd name="T22" fmla="*/ 257 w 2659"/>
                  <a:gd name="T23" fmla="*/ 1961 h 4521"/>
                  <a:gd name="T24" fmla="*/ 150 w 2659"/>
                  <a:gd name="T25" fmla="*/ 1867 h 4521"/>
                  <a:gd name="T26" fmla="*/ 150 w 2659"/>
                  <a:gd name="T27" fmla="*/ 2085 h 4521"/>
                  <a:gd name="T28" fmla="*/ 195 w 2659"/>
                  <a:gd name="T29" fmla="*/ 2160 h 4521"/>
                  <a:gd name="T30" fmla="*/ 257 w 2659"/>
                  <a:gd name="T31" fmla="*/ 2267 h 4521"/>
                  <a:gd name="T32" fmla="*/ 195 w 2659"/>
                  <a:gd name="T33" fmla="*/ 2342 h 4521"/>
                  <a:gd name="T34" fmla="*/ 317 w 2659"/>
                  <a:gd name="T35" fmla="*/ 2681 h 4521"/>
                  <a:gd name="T36" fmla="*/ 455 w 2659"/>
                  <a:gd name="T37" fmla="*/ 2970 h 4521"/>
                  <a:gd name="T38" fmla="*/ 455 w 2659"/>
                  <a:gd name="T39" fmla="*/ 3338 h 4521"/>
                  <a:gd name="T40" fmla="*/ 851 w 2659"/>
                  <a:gd name="T41" fmla="*/ 3444 h 4521"/>
                  <a:gd name="T42" fmla="*/ 894 w 2659"/>
                  <a:gd name="T43" fmla="*/ 3631 h 4521"/>
                  <a:gd name="T44" fmla="*/ 1168 w 2659"/>
                  <a:gd name="T45" fmla="*/ 3707 h 4521"/>
                  <a:gd name="T46" fmla="*/ 1168 w 2659"/>
                  <a:gd name="T47" fmla="*/ 3844 h 4521"/>
                  <a:gd name="T48" fmla="*/ 1243 w 2659"/>
                  <a:gd name="T49" fmla="*/ 3860 h 4521"/>
                  <a:gd name="T50" fmla="*/ 1429 w 2659"/>
                  <a:gd name="T51" fmla="*/ 4153 h 4521"/>
                  <a:gd name="T52" fmla="*/ 1429 w 2659"/>
                  <a:gd name="T53" fmla="*/ 4382 h 4521"/>
                  <a:gd name="T54" fmla="*/ 2321 w 2659"/>
                  <a:gd name="T55" fmla="*/ 4521 h 4521"/>
                  <a:gd name="T56" fmla="*/ 2381 w 2659"/>
                  <a:gd name="T57" fmla="*/ 4505 h 4521"/>
                  <a:gd name="T58" fmla="*/ 2460 w 2659"/>
                  <a:gd name="T59" fmla="*/ 4382 h 4521"/>
                  <a:gd name="T60" fmla="*/ 2381 w 2659"/>
                  <a:gd name="T61" fmla="*/ 4382 h 4521"/>
                  <a:gd name="T62" fmla="*/ 2398 w 2659"/>
                  <a:gd name="T63" fmla="*/ 4213 h 4521"/>
                  <a:gd name="T64" fmla="*/ 2520 w 2659"/>
                  <a:gd name="T65" fmla="*/ 4031 h 4521"/>
                  <a:gd name="T66" fmla="*/ 2659 w 2659"/>
                  <a:gd name="T67" fmla="*/ 3860 h 4521"/>
                  <a:gd name="T68" fmla="*/ 2610 w 2659"/>
                  <a:gd name="T69" fmla="*/ 3769 h 4521"/>
                  <a:gd name="T70" fmla="*/ 2595 w 2659"/>
                  <a:gd name="T71" fmla="*/ 3551 h 4521"/>
                  <a:gd name="T72" fmla="*/ 1123 w 2659"/>
                  <a:gd name="T73" fmla="*/ 1562 h 4521"/>
                  <a:gd name="T74" fmla="*/ 1487 w 2659"/>
                  <a:gd name="T75" fmla="*/ 337 h 4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59" h="4521">
                    <a:moveTo>
                      <a:pt x="1487" y="337"/>
                    </a:moveTo>
                    <a:lnTo>
                      <a:pt x="150" y="0"/>
                    </a:lnTo>
                    <a:lnTo>
                      <a:pt x="150" y="135"/>
                    </a:lnTo>
                    <a:lnTo>
                      <a:pt x="28" y="444"/>
                    </a:lnTo>
                    <a:lnTo>
                      <a:pt x="0" y="902"/>
                    </a:lnTo>
                    <a:lnTo>
                      <a:pt x="0" y="1009"/>
                    </a:lnTo>
                    <a:lnTo>
                      <a:pt x="120" y="1654"/>
                    </a:lnTo>
                    <a:lnTo>
                      <a:pt x="150" y="1792"/>
                    </a:lnTo>
                    <a:lnTo>
                      <a:pt x="242" y="1654"/>
                    </a:lnTo>
                    <a:lnTo>
                      <a:pt x="471" y="1776"/>
                    </a:lnTo>
                    <a:lnTo>
                      <a:pt x="242" y="1776"/>
                    </a:lnTo>
                    <a:lnTo>
                      <a:pt x="257" y="1961"/>
                    </a:lnTo>
                    <a:lnTo>
                      <a:pt x="150" y="1867"/>
                    </a:lnTo>
                    <a:lnTo>
                      <a:pt x="150" y="2085"/>
                    </a:lnTo>
                    <a:lnTo>
                      <a:pt x="195" y="2160"/>
                    </a:lnTo>
                    <a:lnTo>
                      <a:pt x="257" y="2267"/>
                    </a:lnTo>
                    <a:lnTo>
                      <a:pt x="195" y="2342"/>
                    </a:lnTo>
                    <a:lnTo>
                      <a:pt x="317" y="2681"/>
                    </a:lnTo>
                    <a:lnTo>
                      <a:pt x="455" y="2970"/>
                    </a:lnTo>
                    <a:lnTo>
                      <a:pt x="455" y="3338"/>
                    </a:lnTo>
                    <a:lnTo>
                      <a:pt x="851" y="3444"/>
                    </a:lnTo>
                    <a:lnTo>
                      <a:pt x="894" y="3631"/>
                    </a:lnTo>
                    <a:lnTo>
                      <a:pt x="1168" y="3707"/>
                    </a:lnTo>
                    <a:lnTo>
                      <a:pt x="1168" y="3844"/>
                    </a:lnTo>
                    <a:lnTo>
                      <a:pt x="1243" y="3860"/>
                    </a:lnTo>
                    <a:lnTo>
                      <a:pt x="1429" y="4153"/>
                    </a:lnTo>
                    <a:lnTo>
                      <a:pt x="1429" y="4382"/>
                    </a:lnTo>
                    <a:lnTo>
                      <a:pt x="2321" y="4521"/>
                    </a:lnTo>
                    <a:lnTo>
                      <a:pt x="2381" y="4505"/>
                    </a:lnTo>
                    <a:lnTo>
                      <a:pt x="2460" y="4382"/>
                    </a:lnTo>
                    <a:lnTo>
                      <a:pt x="2381" y="4382"/>
                    </a:lnTo>
                    <a:lnTo>
                      <a:pt x="2398" y="4213"/>
                    </a:lnTo>
                    <a:lnTo>
                      <a:pt x="2520" y="4031"/>
                    </a:lnTo>
                    <a:lnTo>
                      <a:pt x="2659" y="3860"/>
                    </a:lnTo>
                    <a:lnTo>
                      <a:pt x="2610" y="3769"/>
                    </a:lnTo>
                    <a:lnTo>
                      <a:pt x="2595" y="3551"/>
                    </a:lnTo>
                    <a:lnTo>
                      <a:pt x="1123" y="1562"/>
                    </a:lnTo>
                    <a:lnTo>
                      <a:pt x="1487" y="337"/>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5" name="Freeform 371"/>
              <p:cNvSpPr>
                <a:spLocks noEditPoints="1"/>
              </p:cNvSpPr>
              <p:nvPr/>
            </p:nvSpPr>
            <p:spPr bwMode="auto">
              <a:xfrm>
                <a:off x="337" y="1407"/>
                <a:ext cx="671" cy="1136"/>
              </a:xfrm>
              <a:custGeom>
                <a:avLst/>
                <a:gdLst>
                  <a:gd name="T0" fmla="*/ 161 w 2685"/>
                  <a:gd name="T1" fmla="*/ 20 h 4543"/>
                  <a:gd name="T2" fmla="*/ 178 w 2685"/>
                  <a:gd name="T3" fmla="*/ 154 h 4543"/>
                  <a:gd name="T4" fmla="*/ 28 w 2685"/>
                  <a:gd name="T5" fmla="*/ 913 h 4543"/>
                  <a:gd name="T6" fmla="*/ 178 w 2685"/>
                  <a:gd name="T7" fmla="*/ 1799 h 4543"/>
                  <a:gd name="T8" fmla="*/ 253 w 2685"/>
                  <a:gd name="T9" fmla="*/ 1653 h 4543"/>
                  <a:gd name="T10" fmla="*/ 493 w 2685"/>
                  <a:gd name="T11" fmla="*/ 1783 h 4543"/>
                  <a:gd name="T12" fmla="*/ 486 w 2685"/>
                  <a:gd name="T13" fmla="*/ 1799 h 4543"/>
                  <a:gd name="T14" fmla="*/ 285 w 2685"/>
                  <a:gd name="T15" fmla="*/ 1969 h 4543"/>
                  <a:gd name="T16" fmla="*/ 268 w 2685"/>
                  <a:gd name="T17" fmla="*/ 1981 h 4543"/>
                  <a:gd name="T18" fmla="*/ 178 w 2685"/>
                  <a:gd name="T19" fmla="*/ 1878 h 4543"/>
                  <a:gd name="T20" fmla="*/ 221 w 2685"/>
                  <a:gd name="T21" fmla="*/ 2163 h 4543"/>
                  <a:gd name="T22" fmla="*/ 281 w 2685"/>
                  <a:gd name="T23" fmla="*/ 2285 h 4543"/>
                  <a:gd name="T24" fmla="*/ 343 w 2685"/>
                  <a:gd name="T25" fmla="*/ 2689 h 4543"/>
                  <a:gd name="T26" fmla="*/ 482 w 2685"/>
                  <a:gd name="T27" fmla="*/ 3349 h 4543"/>
                  <a:gd name="T28" fmla="*/ 877 w 2685"/>
                  <a:gd name="T29" fmla="*/ 3455 h 4543"/>
                  <a:gd name="T30" fmla="*/ 1187 w 2685"/>
                  <a:gd name="T31" fmla="*/ 3705 h 4543"/>
                  <a:gd name="T32" fmla="*/ 1194 w 2685"/>
                  <a:gd name="T33" fmla="*/ 3855 h 4543"/>
                  <a:gd name="T34" fmla="*/ 1269 w 2685"/>
                  <a:gd name="T35" fmla="*/ 3864 h 4543"/>
                  <a:gd name="T36" fmla="*/ 1455 w 2685"/>
                  <a:gd name="T37" fmla="*/ 4393 h 4543"/>
                  <a:gd name="T38" fmla="*/ 2333 w 2685"/>
                  <a:gd name="T39" fmla="*/ 4520 h 4543"/>
                  <a:gd name="T40" fmla="*/ 2464 w 2685"/>
                  <a:gd name="T41" fmla="*/ 4385 h 4543"/>
                  <a:gd name="T42" fmla="*/ 2389 w 2685"/>
                  <a:gd name="T43" fmla="*/ 4402 h 4543"/>
                  <a:gd name="T44" fmla="*/ 2404 w 2685"/>
                  <a:gd name="T45" fmla="*/ 4215 h 4543"/>
                  <a:gd name="T46" fmla="*/ 2661 w 2685"/>
                  <a:gd name="T47" fmla="*/ 3875 h 4543"/>
                  <a:gd name="T48" fmla="*/ 2599 w 2685"/>
                  <a:gd name="T49" fmla="*/ 3566 h 4543"/>
                  <a:gd name="T50" fmla="*/ 1127 w 2685"/>
                  <a:gd name="T51" fmla="*/ 1569 h 4543"/>
                  <a:gd name="T52" fmla="*/ 1147 w 2685"/>
                  <a:gd name="T53" fmla="*/ 1565 h 4543"/>
                  <a:gd name="T54" fmla="*/ 2638 w 2685"/>
                  <a:gd name="T55" fmla="*/ 3776 h 4543"/>
                  <a:gd name="T56" fmla="*/ 2685 w 2685"/>
                  <a:gd name="T57" fmla="*/ 3871 h 4543"/>
                  <a:gd name="T58" fmla="*/ 2424 w 2685"/>
                  <a:gd name="T59" fmla="*/ 4231 h 4543"/>
                  <a:gd name="T60" fmla="*/ 2396 w 2685"/>
                  <a:gd name="T61" fmla="*/ 4381 h 4543"/>
                  <a:gd name="T62" fmla="*/ 2483 w 2685"/>
                  <a:gd name="T63" fmla="*/ 4397 h 4543"/>
                  <a:gd name="T64" fmla="*/ 2342 w 2685"/>
                  <a:gd name="T65" fmla="*/ 4539 h 4543"/>
                  <a:gd name="T66" fmla="*/ 1431 w 2685"/>
                  <a:gd name="T67" fmla="*/ 4402 h 4543"/>
                  <a:gd name="T68" fmla="*/ 1431 w 2685"/>
                  <a:gd name="T69" fmla="*/ 4168 h 4543"/>
                  <a:gd name="T70" fmla="*/ 1183 w 2685"/>
                  <a:gd name="T71" fmla="*/ 3868 h 4543"/>
                  <a:gd name="T72" fmla="*/ 1170 w 2685"/>
                  <a:gd name="T73" fmla="*/ 3718 h 4543"/>
                  <a:gd name="T74" fmla="*/ 898 w 2685"/>
                  <a:gd name="T75" fmla="*/ 3646 h 4543"/>
                  <a:gd name="T76" fmla="*/ 467 w 2685"/>
                  <a:gd name="T77" fmla="*/ 3361 h 4543"/>
                  <a:gd name="T78" fmla="*/ 459 w 2685"/>
                  <a:gd name="T79" fmla="*/ 2981 h 4543"/>
                  <a:gd name="T80" fmla="*/ 201 w 2685"/>
                  <a:gd name="T81" fmla="*/ 2357 h 4543"/>
                  <a:gd name="T82" fmla="*/ 261 w 2685"/>
                  <a:gd name="T83" fmla="*/ 2282 h 4543"/>
                  <a:gd name="T84" fmla="*/ 154 w 2685"/>
                  <a:gd name="T85" fmla="*/ 2096 h 4543"/>
                  <a:gd name="T86" fmla="*/ 161 w 2685"/>
                  <a:gd name="T87" fmla="*/ 1871 h 4543"/>
                  <a:gd name="T88" fmla="*/ 281 w 2685"/>
                  <a:gd name="T89" fmla="*/ 1961 h 4543"/>
                  <a:gd name="T90" fmla="*/ 249 w 2685"/>
                  <a:gd name="T91" fmla="*/ 1779 h 4543"/>
                  <a:gd name="T92" fmla="*/ 478 w 2685"/>
                  <a:gd name="T93" fmla="*/ 1799 h 4543"/>
                  <a:gd name="T94" fmla="*/ 174 w 2685"/>
                  <a:gd name="T95" fmla="*/ 1811 h 4543"/>
                  <a:gd name="T96" fmla="*/ 158 w 2685"/>
                  <a:gd name="T97" fmla="*/ 1811 h 4543"/>
                  <a:gd name="T98" fmla="*/ 4 w 2685"/>
                  <a:gd name="T99" fmla="*/ 1024 h 4543"/>
                  <a:gd name="T100" fmla="*/ 32 w 2685"/>
                  <a:gd name="T101" fmla="*/ 455 h 4543"/>
                  <a:gd name="T102" fmla="*/ 154 w 2685"/>
                  <a:gd name="T103" fmla="*/ 146 h 4543"/>
                  <a:gd name="T104" fmla="*/ 170 w 2685"/>
                  <a:gd name="T105" fmla="*/ 0 h 4543"/>
                  <a:gd name="T106" fmla="*/ 1515 w 2685"/>
                  <a:gd name="T107" fmla="*/ 352 h 4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85" h="4543">
                    <a:moveTo>
                      <a:pt x="1491" y="343"/>
                    </a:moveTo>
                    <a:lnTo>
                      <a:pt x="1498" y="360"/>
                    </a:lnTo>
                    <a:lnTo>
                      <a:pt x="161" y="20"/>
                    </a:lnTo>
                    <a:lnTo>
                      <a:pt x="178" y="11"/>
                    </a:lnTo>
                    <a:lnTo>
                      <a:pt x="178" y="146"/>
                    </a:lnTo>
                    <a:lnTo>
                      <a:pt x="178" y="154"/>
                    </a:lnTo>
                    <a:lnTo>
                      <a:pt x="55" y="459"/>
                    </a:lnTo>
                    <a:lnTo>
                      <a:pt x="55" y="455"/>
                    </a:lnTo>
                    <a:lnTo>
                      <a:pt x="28" y="913"/>
                    </a:lnTo>
                    <a:lnTo>
                      <a:pt x="28" y="1020"/>
                    </a:lnTo>
                    <a:lnTo>
                      <a:pt x="146" y="1661"/>
                    </a:lnTo>
                    <a:lnTo>
                      <a:pt x="178" y="1799"/>
                    </a:lnTo>
                    <a:lnTo>
                      <a:pt x="154" y="1796"/>
                    </a:lnTo>
                    <a:lnTo>
                      <a:pt x="245" y="1657"/>
                    </a:lnTo>
                    <a:lnTo>
                      <a:pt x="253" y="1653"/>
                    </a:lnTo>
                    <a:lnTo>
                      <a:pt x="261" y="1653"/>
                    </a:lnTo>
                    <a:lnTo>
                      <a:pt x="490" y="1775"/>
                    </a:lnTo>
                    <a:lnTo>
                      <a:pt x="493" y="1783"/>
                    </a:lnTo>
                    <a:lnTo>
                      <a:pt x="498" y="1791"/>
                    </a:lnTo>
                    <a:lnTo>
                      <a:pt x="490" y="1796"/>
                    </a:lnTo>
                    <a:lnTo>
                      <a:pt x="486" y="1799"/>
                    </a:lnTo>
                    <a:lnTo>
                      <a:pt x="257" y="1799"/>
                    </a:lnTo>
                    <a:lnTo>
                      <a:pt x="268" y="1787"/>
                    </a:lnTo>
                    <a:lnTo>
                      <a:pt x="285" y="1969"/>
                    </a:lnTo>
                    <a:lnTo>
                      <a:pt x="281" y="1978"/>
                    </a:lnTo>
                    <a:lnTo>
                      <a:pt x="276" y="1981"/>
                    </a:lnTo>
                    <a:lnTo>
                      <a:pt x="268" y="1981"/>
                    </a:lnTo>
                    <a:lnTo>
                      <a:pt x="264" y="1981"/>
                    </a:lnTo>
                    <a:lnTo>
                      <a:pt x="158" y="1890"/>
                    </a:lnTo>
                    <a:lnTo>
                      <a:pt x="178" y="1878"/>
                    </a:lnTo>
                    <a:lnTo>
                      <a:pt x="178" y="2096"/>
                    </a:lnTo>
                    <a:lnTo>
                      <a:pt x="178" y="2088"/>
                    </a:lnTo>
                    <a:lnTo>
                      <a:pt x="221" y="2163"/>
                    </a:lnTo>
                    <a:lnTo>
                      <a:pt x="281" y="2274"/>
                    </a:lnTo>
                    <a:lnTo>
                      <a:pt x="285" y="2278"/>
                    </a:lnTo>
                    <a:lnTo>
                      <a:pt x="281" y="2285"/>
                    </a:lnTo>
                    <a:lnTo>
                      <a:pt x="221" y="2360"/>
                    </a:lnTo>
                    <a:lnTo>
                      <a:pt x="221" y="2349"/>
                    </a:lnTo>
                    <a:lnTo>
                      <a:pt x="343" y="2689"/>
                    </a:lnTo>
                    <a:lnTo>
                      <a:pt x="478" y="2977"/>
                    </a:lnTo>
                    <a:lnTo>
                      <a:pt x="482" y="2981"/>
                    </a:lnTo>
                    <a:lnTo>
                      <a:pt x="482" y="3349"/>
                    </a:lnTo>
                    <a:lnTo>
                      <a:pt x="474" y="3337"/>
                    </a:lnTo>
                    <a:lnTo>
                      <a:pt x="866" y="3444"/>
                    </a:lnTo>
                    <a:lnTo>
                      <a:pt x="877" y="3455"/>
                    </a:lnTo>
                    <a:lnTo>
                      <a:pt x="921" y="3637"/>
                    </a:lnTo>
                    <a:lnTo>
                      <a:pt x="913" y="3630"/>
                    </a:lnTo>
                    <a:lnTo>
                      <a:pt x="1187" y="3705"/>
                    </a:lnTo>
                    <a:lnTo>
                      <a:pt x="1194" y="3709"/>
                    </a:lnTo>
                    <a:lnTo>
                      <a:pt x="1194" y="3718"/>
                    </a:lnTo>
                    <a:lnTo>
                      <a:pt x="1194" y="3855"/>
                    </a:lnTo>
                    <a:lnTo>
                      <a:pt x="1187" y="3843"/>
                    </a:lnTo>
                    <a:lnTo>
                      <a:pt x="1262" y="3860"/>
                    </a:lnTo>
                    <a:lnTo>
                      <a:pt x="1269" y="3864"/>
                    </a:lnTo>
                    <a:lnTo>
                      <a:pt x="1451" y="4156"/>
                    </a:lnTo>
                    <a:lnTo>
                      <a:pt x="1455" y="4164"/>
                    </a:lnTo>
                    <a:lnTo>
                      <a:pt x="1455" y="4393"/>
                    </a:lnTo>
                    <a:lnTo>
                      <a:pt x="1444" y="4381"/>
                    </a:lnTo>
                    <a:lnTo>
                      <a:pt x="2342" y="4520"/>
                    </a:lnTo>
                    <a:lnTo>
                      <a:pt x="2333" y="4520"/>
                    </a:lnTo>
                    <a:lnTo>
                      <a:pt x="2396" y="4504"/>
                    </a:lnTo>
                    <a:lnTo>
                      <a:pt x="2389" y="4507"/>
                    </a:lnTo>
                    <a:lnTo>
                      <a:pt x="2464" y="4385"/>
                    </a:lnTo>
                    <a:lnTo>
                      <a:pt x="2475" y="4406"/>
                    </a:lnTo>
                    <a:lnTo>
                      <a:pt x="2396" y="4406"/>
                    </a:lnTo>
                    <a:lnTo>
                      <a:pt x="2389" y="4402"/>
                    </a:lnTo>
                    <a:lnTo>
                      <a:pt x="2385" y="4389"/>
                    </a:lnTo>
                    <a:lnTo>
                      <a:pt x="2400" y="4224"/>
                    </a:lnTo>
                    <a:lnTo>
                      <a:pt x="2404" y="4215"/>
                    </a:lnTo>
                    <a:lnTo>
                      <a:pt x="2523" y="4033"/>
                    </a:lnTo>
                    <a:lnTo>
                      <a:pt x="2661" y="3864"/>
                    </a:lnTo>
                    <a:lnTo>
                      <a:pt x="2661" y="3875"/>
                    </a:lnTo>
                    <a:lnTo>
                      <a:pt x="2614" y="3785"/>
                    </a:lnTo>
                    <a:lnTo>
                      <a:pt x="2614" y="3780"/>
                    </a:lnTo>
                    <a:lnTo>
                      <a:pt x="2599" y="3566"/>
                    </a:lnTo>
                    <a:lnTo>
                      <a:pt x="2602" y="3571"/>
                    </a:lnTo>
                    <a:lnTo>
                      <a:pt x="1127" y="1582"/>
                    </a:lnTo>
                    <a:lnTo>
                      <a:pt x="1127" y="1569"/>
                    </a:lnTo>
                    <a:lnTo>
                      <a:pt x="1491" y="343"/>
                    </a:lnTo>
                    <a:close/>
                    <a:moveTo>
                      <a:pt x="1151" y="1578"/>
                    </a:moveTo>
                    <a:lnTo>
                      <a:pt x="1147" y="1565"/>
                    </a:lnTo>
                    <a:lnTo>
                      <a:pt x="2621" y="3559"/>
                    </a:lnTo>
                    <a:lnTo>
                      <a:pt x="2621" y="3562"/>
                    </a:lnTo>
                    <a:lnTo>
                      <a:pt x="2638" y="3776"/>
                    </a:lnTo>
                    <a:lnTo>
                      <a:pt x="2638" y="3772"/>
                    </a:lnTo>
                    <a:lnTo>
                      <a:pt x="2681" y="3868"/>
                    </a:lnTo>
                    <a:lnTo>
                      <a:pt x="2685" y="3871"/>
                    </a:lnTo>
                    <a:lnTo>
                      <a:pt x="2681" y="3879"/>
                    </a:lnTo>
                    <a:lnTo>
                      <a:pt x="2546" y="4046"/>
                    </a:lnTo>
                    <a:lnTo>
                      <a:pt x="2424" y="4231"/>
                    </a:lnTo>
                    <a:lnTo>
                      <a:pt x="2424" y="4224"/>
                    </a:lnTo>
                    <a:lnTo>
                      <a:pt x="2408" y="4393"/>
                    </a:lnTo>
                    <a:lnTo>
                      <a:pt x="2396" y="4381"/>
                    </a:lnTo>
                    <a:lnTo>
                      <a:pt x="2475" y="4381"/>
                    </a:lnTo>
                    <a:lnTo>
                      <a:pt x="2483" y="4385"/>
                    </a:lnTo>
                    <a:lnTo>
                      <a:pt x="2483" y="4397"/>
                    </a:lnTo>
                    <a:lnTo>
                      <a:pt x="2408" y="4520"/>
                    </a:lnTo>
                    <a:lnTo>
                      <a:pt x="2400" y="4528"/>
                    </a:lnTo>
                    <a:lnTo>
                      <a:pt x="2342" y="4539"/>
                    </a:lnTo>
                    <a:lnTo>
                      <a:pt x="2336" y="4543"/>
                    </a:lnTo>
                    <a:lnTo>
                      <a:pt x="1440" y="4406"/>
                    </a:lnTo>
                    <a:lnTo>
                      <a:pt x="1431" y="4402"/>
                    </a:lnTo>
                    <a:lnTo>
                      <a:pt x="1431" y="4393"/>
                    </a:lnTo>
                    <a:lnTo>
                      <a:pt x="1431" y="4164"/>
                    </a:lnTo>
                    <a:lnTo>
                      <a:pt x="1431" y="4168"/>
                    </a:lnTo>
                    <a:lnTo>
                      <a:pt x="1249" y="3879"/>
                    </a:lnTo>
                    <a:lnTo>
                      <a:pt x="1258" y="3883"/>
                    </a:lnTo>
                    <a:lnTo>
                      <a:pt x="1183" y="3868"/>
                    </a:lnTo>
                    <a:lnTo>
                      <a:pt x="1174" y="3864"/>
                    </a:lnTo>
                    <a:lnTo>
                      <a:pt x="1170" y="3855"/>
                    </a:lnTo>
                    <a:lnTo>
                      <a:pt x="1170" y="3718"/>
                    </a:lnTo>
                    <a:lnTo>
                      <a:pt x="1178" y="3729"/>
                    </a:lnTo>
                    <a:lnTo>
                      <a:pt x="905" y="3654"/>
                    </a:lnTo>
                    <a:lnTo>
                      <a:pt x="898" y="3646"/>
                    </a:lnTo>
                    <a:lnTo>
                      <a:pt x="853" y="3461"/>
                    </a:lnTo>
                    <a:lnTo>
                      <a:pt x="862" y="3468"/>
                    </a:lnTo>
                    <a:lnTo>
                      <a:pt x="467" y="3361"/>
                    </a:lnTo>
                    <a:lnTo>
                      <a:pt x="459" y="3358"/>
                    </a:lnTo>
                    <a:lnTo>
                      <a:pt x="459" y="3349"/>
                    </a:lnTo>
                    <a:lnTo>
                      <a:pt x="459" y="2981"/>
                    </a:lnTo>
                    <a:lnTo>
                      <a:pt x="459" y="2990"/>
                    </a:lnTo>
                    <a:lnTo>
                      <a:pt x="320" y="2696"/>
                    </a:lnTo>
                    <a:lnTo>
                      <a:pt x="201" y="2357"/>
                    </a:lnTo>
                    <a:lnTo>
                      <a:pt x="201" y="2349"/>
                    </a:lnTo>
                    <a:lnTo>
                      <a:pt x="261" y="2270"/>
                    </a:lnTo>
                    <a:lnTo>
                      <a:pt x="261" y="2282"/>
                    </a:lnTo>
                    <a:lnTo>
                      <a:pt x="201" y="2175"/>
                    </a:lnTo>
                    <a:lnTo>
                      <a:pt x="154" y="2100"/>
                    </a:lnTo>
                    <a:lnTo>
                      <a:pt x="154" y="2096"/>
                    </a:lnTo>
                    <a:lnTo>
                      <a:pt x="154" y="1878"/>
                    </a:lnTo>
                    <a:lnTo>
                      <a:pt x="154" y="1875"/>
                    </a:lnTo>
                    <a:lnTo>
                      <a:pt x="161" y="1871"/>
                    </a:lnTo>
                    <a:lnTo>
                      <a:pt x="165" y="1867"/>
                    </a:lnTo>
                    <a:lnTo>
                      <a:pt x="174" y="1871"/>
                    </a:lnTo>
                    <a:lnTo>
                      <a:pt x="281" y="1961"/>
                    </a:lnTo>
                    <a:lnTo>
                      <a:pt x="261" y="1972"/>
                    </a:lnTo>
                    <a:lnTo>
                      <a:pt x="245" y="1787"/>
                    </a:lnTo>
                    <a:lnTo>
                      <a:pt x="249" y="1779"/>
                    </a:lnTo>
                    <a:lnTo>
                      <a:pt x="257" y="1775"/>
                    </a:lnTo>
                    <a:lnTo>
                      <a:pt x="486" y="1775"/>
                    </a:lnTo>
                    <a:lnTo>
                      <a:pt x="478" y="1799"/>
                    </a:lnTo>
                    <a:lnTo>
                      <a:pt x="253" y="1676"/>
                    </a:lnTo>
                    <a:lnTo>
                      <a:pt x="268" y="1672"/>
                    </a:lnTo>
                    <a:lnTo>
                      <a:pt x="174" y="1811"/>
                    </a:lnTo>
                    <a:lnTo>
                      <a:pt x="170" y="1815"/>
                    </a:lnTo>
                    <a:lnTo>
                      <a:pt x="161" y="1815"/>
                    </a:lnTo>
                    <a:lnTo>
                      <a:pt x="158" y="1811"/>
                    </a:lnTo>
                    <a:lnTo>
                      <a:pt x="154" y="1807"/>
                    </a:lnTo>
                    <a:lnTo>
                      <a:pt x="122" y="1668"/>
                    </a:lnTo>
                    <a:lnTo>
                      <a:pt x="4" y="1024"/>
                    </a:lnTo>
                    <a:lnTo>
                      <a:pt x="0" y="1020"/>
                    </a:lnTo>
                    <a:lnTo>
                      <a:pt x="4" y="913"/>
                    </a:lnTo>
                    <a:lnTo>
                      <a:pt x="32" y="455"/>
                    </a:lnTo>
                    <a:lnTo>
                      <a:pt x="32" y="450"/>
                    </a:lnTo>
                    <a:lnTo>
                      <a:pt x="154" y="142"/>
                    </a:lnTo>
                    <a:lnTo>
                      <a:pt x="154" y="146"/>
                    </a:lnTo>
                    <a:lnTo>
                      <a:pt x="154" y="11"/>
                    </a:lnTo>
                    <a:lnTo>
                      <a:pt x="158" y="0"/>
                    </a:lnTo>
                    <a:lnTo>
                      <a:pt x="170" y="0"/>
                    </a:lnTo>
                    <a:lnTo>
                      <a:pt x="1506" y="336"/>
                    </a:lnTo>
                    <a:lnTo>
                      <a:pt x="1511" y="339"/>
                    </a:lnTo>
                    <a:lnTo>
                      <a:pt x="1515" y="352"/>
                    </a:lnTo>
                    <a:lnTo>
                      <a:pt x="1151" y="15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6" name="Freeform 372"/>
              <p:cNvSpPr>
                <a:spLocks/>
              </p:cNvSpPr>
              <p:nvPr/>
            </p:nvSpPr>
            <p:spPr bwMode="auto">
              <a:xfrm>
                <a:off x="344" y="1410"/>
                <a:ext cx="658" cy="1127"/>
              </a:xfrm>
              <a:custGeom>
                <a:avLst/>
                <a:gdLst>
                  <a:gd name="T0" fmla="*/ 1470 w 2633"/>
                  <a:gd name="T1" fmla="*/ 349 h 4509"/>
                  <a:gd name="T2" fmla="*/ 150 w 2633"/>
                  <a:gd name="T3" fmla="*/ 0 h 4509"/>
                  <a:gd name="T4" fmla="*/ 150 w 2633"/>
                  <a:gd name="T5" fmla="*/ 143 h 4509"/>
                  <a:gd name="T6" fmla="*/ 27 w 2633"/>
                  <a:gd name="T7" fmla="*/ 444 h 4509"/>
                  <a:gd name="T8" fmla="*/ 0 w 2633"/>
                  <a:gd name="T9" fmla="*/ 1009 h 4509"/>
                  <a:gd name="T10" fmla="*/ 118 w 2633"/>
                  <a:gd name="T11" fmla="*/ 1650 h 4509"/>
                  <a:gd name="T12" fmla="*/ 126 w 2633"/>
                  <a:gd name="T13" fmla="*/ 1785 h 4509"/>
                  <a:gd name="T14" fmla="*/ 225 w 2633"/>
                  <a:gd name="T15" fmla="*/ 1642 h 4509"/>
                  <a:gd name="T16" fmla="*/ 462 w 2633"/>
                  <a:gd name="T17" fmla="*/ 1764 h 4509"/>
                  <a:gd name="T18" fmla="*/ 470 w 2633"/>
                  <a:gd name="T19" fmla="*/ 1780 h 4509"/>
                  <a:gd name="T20" fmla="*/ 458 w 2633"/>
                  <a:gd name="T21" fmla="*/ 1788 h 4509"/>
                  <a:gd name="T22" fmla="*/ 240 w 2633"/>
                  <a:gd name="T23" fmla="*/ 1776 h 4509"/>
                  <a:gd name="T24" fmla="*/ 253 w 2633"/>
                  <a:gd name="T25" fmla="*/ 1967 h 4509"/>
                  <a:gd name="T26" fmla="*/ 240 w 2633"/>
                  <a:gd name="T27" fmla="*/ 1970 h 4509"/>
                  <a:gd name="T28" fmla="*/ 130 w 2633"/>
                  <a:gd name="T29" fmla="*/ 1879 h 4509"/>
                  <a:gd name="T30" fmla="*/ 150 w 2633"/>
                  <a:gd name="T31" fmla="*/ 2085 h 4509"/>
                  <a:gd name="T32" fmla="*/ 193 w 2633"/>
                  <a:gd name="T33" fmla="*/ 2152 h 4509"/>
                  <a:gd name="T34" fmla="*/ 257 w 2633"/>
                  <a:gd name="T35" fmla="*/ 2267 h 4509"/>
                  <a:gd name="T36" fmla="*/ 193 w 2633"/>
                  <a:gd name="T37" fmla="*/ 2349 h 4509"/>
                  <a:gd name="T38" fmla="*/ 315 w 2633"/>
                  <a:gd name="T39" fmla="*/ 2678 h 4509"/>
                  <a:gd name="T40" fmla="*/ 454 w 2633"/>
                  <a:gd name="T41" fmla="*/ 2970 h 4509"/>
                  <a:gd name="T42" fmla="*/ 446 w 2633"/>
                  <a:gd name="T43" fmla="*/ 3326 h 4509"/>
                  <a:gd name="T44" fmla="*/ 849 w 2633"/>
                  <a:gd name="T45" fmla="*/ 3444 h 4509"/>
                  <a:gd name="T46" fmla="*/ 885 w 2633"/>
                  <a:gd name="T47" fmla="*/ 3619 h 4509"/>
                  <a:gd name="T48" fmla="*/ 1166 w 2633"/>
                  <a:gd name="T49" fmla="*/ 3698 h 4509"/>
                  <a:gd name="T50" fmla="*/ 1166 w 2633"/>
                  <a:gd name="T51" fmla="*/ 3844 h 4509"/>
                  <a:gd name="T52" fmla="*/ 1234 w 2633"/>
                  <a:gd name="T53" fmla="*/ 3849 h 4509"/>
                  <a:gd name="T54" fmla="*/ 1423 w 2633"/>
                  <a:gd name="T55" fmla="*/ 4145 h 4509"/>
                  <a:gd name="T56" fmla="*/ 1427 w 2633"/>
                  <a:gd name="T57" fmla="*/ 4382 h 4509"/>
                  <a:gd name="T58" fmla="*/ 2314 w 2633"/>
                  <a:gd name="T59" fmla="*/ 4509 h 4509"/>
                  <a:gd name="T60" fmla="*/ 2368 w 2633"/>
                  <a:gd name="T61" fmla="*/ 4493 h 4509"/>
                  <a:gd name="T62" fmla="*/ 2436 w 2633"/>
                  <a:gd name="T63" fmla="*/ 4374 h 4509"/>
                  <a:gd name="T64" fmla="*/ 2368 w 2633"/>
                  <a:gd name="T65" fmla="*/ 4395 h 4509"/>
                  <a:gd name="T66" fmla="*/ 2357 w 2633"/>
                  <a:gd name="T67" fmla="*/ 4378 h 4509"/>
                  <a:gd name="T68" fmla="*/ 2376 w 2633"/>
                  <a:gd name="T69" fmla="*/ 4204 h 4509"/>
                  <a:gd name="T70" fmla="*/ 2633 w 2633"/>
                  <a:gd name="T71" fmla="*/ 3853 h 4509"/>
                  <a:gd name="T72" fmla="*/ 2586 w 2633"/>
                  <a:gd name="T73" fmla="*/ 3774 h 4509"/>
                  <a:gd name="T74" fmla="*/ 2571 w 2633"/>
                  <a:gd name="T75" fmla="*/ 3555 h 4509"/>
                  <a:gd name="T76" fmla="*/ 1099 w 2633"/>
                  <a:gd name="T77" fmla="*/ 1571 h 4509"/>
                  <a:gd name="T78" fmla="*/ 1463 w 2633"/>
                  <a:gd name="T79" fmla="*/ 332 h 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33" h="4509">
                    <a:moveTo>
                      <a:pt x="1463" y="332"/>
                    </a:moveTo>
                    <a:lnTo>
                      <a:pt x="1470" y="349"/>
                    </a:lnTo>
                    <a:lnTo>
                      <a:pt x="133" y="9"/>
                    </a:lnTo>
                    <a:lnTo>
                      <a:pt x="150" y="0"/>
                    </a:lnTo>
                    <a:lnTo>
                      <a:pt x="150" y="135"/>
                    </a:lnTo>
                    <a:lnTo>
                      <a:pt x="150" y="143"/>
                    </a:lnTo>
                    <a:lnTo>
                      <a:pt x="27" y="448"/>
                    </a:lnTo>
                    <a:lnTo>
                      <a:pt x="27" y="444"/>
                    </a:lnTo>
                    <a:lnTo>
                      <a:pt x="0" y="902"/>
                    </a:lnTo>
                    <a:lnTo>
                      <a:pt x="0" y="1009"/>
                    </a:lnTo>
                    <a:lnTo>
                      <a:pt x="0" y="1009"/>
                    </a:lnTo>
                    <a:lnTo>
                      <a:pt x="118" y="1650"/>
                    </a:lnTo>
                    <a:lnTo>
                      <a:pt x="150" y="1788"/>
                    </a:lnTo>
                    <a:lnTo>
                      <a:pt x="126" y="1785"/>
                    </a:lnTo>
                    <a:lnTo>
                      <a:pt x="217" y="1646"/>
                    </a:lnTo>
                    <a:lnTo>
                      <a:pt x="225" y="1642"/>
                    </a:lnTo>
                    <a:lnTo>
                      <a:pt x="233" y="1642"/>
                    </a:lnTo>
                    <a:lnTo>
                      <a:pt x="462" y="1764"/>
                    </a:lnTo>
                    <a:lnTo>
                      <a:pt x="465" y="1772"/>
                    </a:lnTo>
                    <a:lnTo>
                      <a:pt x="470" y="1780"/>
                    </a:lnTo>
                    <a:lnTo>
                      <a:pt x="462" y="1785"/>
                    </a:lnTo>
                    <a:lnTo>
                      <a:pt x="458" y="1788"/>
                    </a:lnTo>
                    <a:lnTo>
                      <a:pt x="229" y="1788"/>
                    </a:lnTo>
                    <a:lnTo>
                      <a:pt x="240" y="1776"/>
                    </a:lnTo>
                    <a:lnTo>
                      <a:pt x="257" y="1958"/>
                    </a:lnTo>
                    <a:lnTo>
                      <a:pt x="253" y="1967"/>
                    </a:lnTo>
                    <a:lnTo>
                      <a:pt x="248" y="1970"/>
                    </a:lnTo>
                    <a:lnTo>
                      <a:pt x="240" y="1970"/>
                    </a:lnTo>
                    <a:lnTo>
                      <a:pt x="236" y="1970"/>
                    </a:lnTo>
                    <a:lnTo>
                      <a:pt x="130" y="1879"/>
                    </a:lnTo>
                    <a:lnTo>
                      <a:pt x="150" y="1867"/>
                    </a:lnTo>
                    <a:lnTo>
                      <a:pt x="150" y="2085"/>
                    </a:lnTo>
                    <a:lnTo>
                      <a:pt x="150" y="2077"/>
                    </a:lnTo>
                    <a:lnTo>
                      <a:pt x="193" y="2152"/>
                    </a:lnTo>
                    <a:lnTo>
                      <a:pt x="253" y="2263"/>
                    </a:lnTo>
                    <a:lnTo>
                      <a:pt x="257" y="2267"/>
                    </a:lnTo>
                    <a:lnTo>
                      <a:pt x="253" y="2274"/>
                    </a:lnTo>
                    <a:lnTo>
                      <a:pt x="193" y="2349"/>
                    </a:lnTo>
                    <a:lnTo>
                      <a:pt x="193" y="2338"/>
                    </a:lnTo>
                    <a:lnTo>
                      <a:pt x="315" y="2678"/>
                    </a:lnTo>
                    <a:lnTo>
                      <a:pt x="450" y="2966"/>
                    </a:lnTo>
                    <a:lnTo>
                      <a:pt x="454" y="2970"/>
                    </a:lnTo>
                    <a:lnTo>
                      <a:pt x="454" y="3338"/>
                    </a:lnTo>
                    <a:lnTo>
                      <a:pt x="446" y="3326"/>
                    </a:lnTo>
                    <a:lnTo>
                      <a:pt x="838" y="3433"/>
                    </a:lnTo>
                    <a:lnTo>
                      <a:pt x="849" y="3444"/>
                    </a:lnTo>
                    <a:lnTo>
                      <a:pt x="893" y="3626"/>
                    </a:lnTo>
                    <a:lnTo>
                      <a:pt x="885" y="3619"/>
                    </a:lnTo>
                    <a:lnTo>
                      <a:pt x="1159" y="3694"/>
                    </a:lnTo>
                    <a:lnTo>
                      <a:pt x="1166" y="3698"/>
                    </a:lnTo>
                    <a:lnTo>
                      <a:pt x="1166" y="3707"/>
                    </a:lnTo>
                    <a:lnTo>
                      <a:pt x="1166" y="3844"/>
                    </a:lnTo>
                    <a:lnTo>
                      <a:pt x="1159" y="3832"/>
                    </a:lnTo>
                    <a:lnTo>
                      <a:pt x="1234" y="3849"/>
                    </a:lnTo>
                    <a:lnTo>
                      <a:pt x="1241" y="3853"/>
                    </a:lnTo>
                    <a:lnTo>
                      <a:pt x="1423" y="4145"/>
                    </a:lnTo>
                    <a:lnTo>
                      <a:pt x="1427" y="4153"/>
                    </a:lnTo>
                    <a:lnTo>
                      <a:pt x="1427" y="4382"/>
                    </a:lnTo>
                    <a:lnTo>
                      <a:pt x="1416" y="4370"/>
                    </a:lnTo>
                    <a:lnTo>
                      <a:pt x="2314" y="4509"/>
                    </a:lnTo>
                    <a:lnTo>
                      <a:pt x="2305" y="4509"/>
                    </a:lnTo>
                    <a:lnTo>
                      <a:pt x="2368" y="4493"/>
                    </a:lnTo>
                    <a:lnTo>
                      <a:pt x="2361" y="4496"/>
                    </a:lnTo>
                    <a:lnTo>
                      <a:pt x="2436" y="4374"/>
                    </a:lnTo>
                    <a:lnTo>
                      <a:pt x="2447" y="4395"/>
                    </a:lnTo>
                    <a:lnTo>
                      <a:pt x="2368" y="4395"/>
                    </a:lnTo>
                    <a:lnTo>
                      <a:pt x="2361" y="4391"/>
                    </a:lnTo>
                    <a:lnTo>
                      <a:pt x="2357" y="4378"/>
                    </a:lnTo>
                    <a:lnTo>
                      <a:pt x="2372" y="4213"/>
                    </a:lnTo>
                    <a:lnTo>
                      <a:pt x="2376" y="4204"/>
                    </a:lnTo>
                    <a:lnTo>
                      <a:pt x="2495" y="4022"/>
                    </a:lnTo>
                    <a:lnTo>
                      <a:pt x="2633" y="3853"/>
                    </a:lnTo>
                    <a:lnTo>
                      <a:pt x="2633" y="3864"/>
                    </a:lnTo>
                    <a:lnTo>
                      <a:pt x="2586" y="3774"/>
                    </a:lnTo>
                    <a:lnTo>
                      <a:pt x="2586" y="3769"/>
                    </a:lnTo>
                    <a:lnTo>
                      <a:pt x="2571" y="3555"/>
                    </a:lnTo>
                    <a:lnTo>
                      <a:pt x="2574" y="3560"/>
                    </a:lnTo>
                    <a:lnTo>
                      <a:pt x="1099" y="1571"/>
                    </a:lnTo>
                    <a:lnTo>
                      <a:pt x="1099" y="1558"/>
                    </a:lnTo>
                    <a:lnTo>
                      <a:pt x="1463" y="33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7" name="Freeform 373"/>
              <p:cNvSpPr>
                <a:spLocks/>
              </p:cNvSpPr>
              <p:nvPr/>
            </p:nvSpPr>
            <p:spPr bwMode="auto">
              <a:xfrm>
                <a:off x="337" y="1407"/>
                <a:ext cx="671" cy="1136"/>
              </a:xfrm>
              <a:custGeom>
                <a:avLst/>
                <a:gdLst>
                  <a:gd name="T0" fmla="*/ 1147 w 2685"/>
                  <a:gd name="T1" fmla="*/ 1565 h 4543"/>
                  <a:gd name="T2" fmla="*/ 2621 w 2685"/>
                  <a:gd name="T3" fmla="*/ 3562 h 4543"/>
                  <a:gd name="T4" fmla="*/ 2638 w 2685"/>
                  <a:gd name="T5" fmla="*/ 3772 h 4543"/>
                  <a:gd name="T6" fmla="*/ 2685 w 2685"/>
                  <a:gd name="T7" fmla="*/ 3871 h 4543"/>
                  <a:gd name="T8" fmla="*/ 2546 w 2685"/>
                  <a:gd name="T9" fmla="*/ 4046 h 4543"/>
                  <a:gd name="T10" fmla="*/ 2424 w 2685"/>
                  <a:gd name="T11" fmla="*/ 4224 h 4543"/>
                  <a:gd name="T12" fmla="*/ 2396 w 2685"/>
                  <a:gd name="T13" fmla="*/ 4381 h 4543"/>
                  <a:gd name="T14" fmla="*/ 2483 w 2685"/>
                  <a:gd name="T15" fmla="*/ 4385 h 4543"/>
                  <a:gd name="T16" fmla="*/ 2408 w 2685"/>
                  <a:gd name="T17" fmla="*/ 4520 h 4543"/>
                  <a:gd name="T18" fmla="*/ 2342 w 2685"/>
                  <a:gd name="T19" fmla="*/ 4539 h 4543"/>
                  <a:gd name="T20" fmla="*/ 1440 w 2685"/>
                  <a:gd name="T21" fmla="*/ 4406 h 4543"/>
                  <a:gd name="T22" fmla="*/ 1431 w 2685"/>
                  <a:gd name="T23" fmla="*/ 4393 h 4543"/>
                  <a:gd name="T24" fmla="*/ 1431 w 2685"/>
                  <a:gd name="T25" fmla="*/ 4168 h 4543"/>
                  <a:gd name="T26" fmla="*/ 1258 w 2685"/>
                  <a:gd name="T27" fmla="*/ 3883 h 4543"/>
                  <a:gd name="T28" fmla="*/ 1174 w 2685"/>
                  <a:gd name="T29" fmla="*/ 3864 h 4543"/>
                  <a:gd name="T30" fmla="*/ 1170 w 2685"/>
                  <a:gd name="T31" fmla="*/ 3718 h 4543"/>
                  <a:gd name="T32" fmla="*/ 905 w 2685"/>
                  <a:gd name="T33" fmla="*/ 3654 h 4543"/>
                  <a:gd name="T34" fmla="*/ 853 w 2685"/>
                  <a:gd name="T35" fmla="*/ 3461 h 4543"/>
                  <a:gd name="T36" fmla="*/ 467 w 2685"/>
                  <a:gd name="T37" fmla="*/ 3361 h 4543"/>
                  <a:gd name="T38" fmla="*/ 459 w 2685"/>
                  <a:gd name="T39" fmla="*/ 3349 h 4543"/>
                  <a:gd name="T40" fmla="*/ 459 w 2685"/>
                  <a:gd name="T41" fmla="*/ 2990 h 4543"/>
                  <a:gd name="T42" fmla="*/ 201 w 2685"/>
                  <a:gd name="T43" fmla="*/ 2357 h 4543"/>
                  <a:gd name="T44" fmla="*/ 261 w 2685"/>
                  <a:gd name="T45" fmla="*/ 2270 h 4543"/>
                  <a:gd name="T46" fmla="*/ 201 w 2685"/>
                  <a:gd name="T47" fmla="*/ 2175 h 4543"/>
                  <a:gd name="T48" fmla="*/ 154 w 2685"/>
                  <a:gd name="T49" fmla="*/ 2096 h 4543"/>
                  <a:gd name="T50" fmla="*/ 154 w 2685"/>
                  <a:gd name="T51" fmla="*/ 1875 h 4543"/>
                  <a:gd name="T52" fmla="*/ 165 w 2685"/>
                  <a:gd name="T53" fmla="*/ 1867 h 4543"/>
                  <a:gd name="T54" fmla="*/ 281 w 2685"/>
                  <a:gd name="T55" fmla="*/ 1961 h 4543"/>
                  <a:gd name="T56" fmla="*/ 245 w 2685"/>
                  <a:gd name="T57" fmla="*/ 1787 h 4543"/>
                  <a:gd name="T58" fmla="*/ 257 w 2685"/>
                  <a:gd name="T59" fmla="*/ 1775 h 4543"/>
                  <a:gd name="T60" fmla="*/ 478 w 2685"/>
                  <a:gd name="T61" fmla="*/ 1799 h 4543"/>
                  <a:gd name="T62" fmla="*/ 268 w 2685"/>
                  <a:gd name="T63" fmla="*/ 1672 h 4543"/>
                  <a:gd name="T64" fmla="*/ 170 w 2685"/>
                  <a:gd name="T65" fmla="*/ 1815 h 4543"/>
                  <a:gd name="T66" fmla="*/ 158 w 2685"/>
                  <a:gd name="T67" fmla="*/ 1811 h 4543"/>
                  <a:gd name="T68" fmla="*/ 122 w 2685"/>
                  <a:gd name="T69" fmla="*/ 1668 h 4543"/>
                  <a:gd name="T70" fmla="*/ 0 w 2685"/>
                  <a:gd name="T71" fmla="*/ 1020 h 4543"/>
                  <a:gd name="T72" fmla="*/ 32 w 2685"/>
                  <a:gd name="T73" fmla="*/ 455 h 4543"/>
                  <a:gd name="T74" fmla="*/ 154 w 2685"/>
                  <a:gd name="T75" fmla="*/ 142 h 4543"/>
                  <a:gd name="T76" fmla="*/ 154 w 2685"/>
                  <a:gd name="T77" fmla="*/ 11 h 4543"/>
                  <a:gd name="T78" fmla="*/ 170 w 2685"/>
                  <a:gd name="T79" fmla="*/ 0 h 4543"/>
                  <a:gd name="T80" fmla="*/ 1511 w 2685"/>
                  <a:gd name="T81" fmla="*/ 339 h 4543"/>
                  <a:gd name="T82" fmla="*/ 1151 w 2685"/>
                  <a:gd name="T83" fmla="*/ 1578 h 4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85" h="4543">
                    <a:moveTo>
                      <a:pt x="1151" y="1578"/>
                    </a:moveTo>
                    <a:lnTo>
                      <a:pt x="1147" y="1565"/>
                    </a:lnTo>
                    <a:lnTo>
                      <a:pt x="2621" y="3559"/>
                    </a:lnTo>
                    <a:lnTo>
                      <a:pt x="2621" y="3562"/>
                    </a:lnTo>
                    <a:lnTo>
                      <a:pt x="2638" y="3776"/>
                    </a:lnTo>
                    <a:lnTo>
                      <a:pt x="2638" y="3772"/>
                    </a:lnTo>
                    <a:lnTo>
                      <a:pt x="2681" y="3868"/>
                    </a:lnTo>
                    <a:lnTo>
                      <a:pt x="2685" y="3871"/>
                    </a:lnTo>
                    <a:lnTo>
                      <a:pt x="2681" y="3879"/>
                    </a:lnTo>
                    <a:lnTo>
                      <a:pt x="2546" y="4046"/>
                    </a:lnTo>
                    <a:lnTo>
                      <a:pt x="2424" y="4231"/>
                    </a:lnTo>
                    <a:lnTo>
                      <a:pt x="2424" y="4224"/>
                    </a:lnTo>
                    <a:lnTo>
                      <a:pt x="2408" y="4393"/>
                    </a:lnTo>
                    <a:lnTo>
                      <a:pt x="2396" y="4381"/>
                    </a:lnTo>
                    <a:lnTo>
                      <a:pt x="2475" y="4381"/>
                    </a:lnTo>
                    <a:lnTo>
                      <a:pt x="2483" y="4385"/>
                    </a:lnTo>
                    <a:lnTo>
                      <a:pt x="2483" y="4397"/>
                    </a:lnTo>
                    <a:lnTo>
                      <a:pt x="2408" y="4520"/>
                    </a:lnTo>
                    <a:lnTo>
                      <a:pt x="2400" y="4528"/>
                    </a:lnTo>
                    <a:lnTo>
                      <a:pt x="2342" y="4539"/>
                    </a:lnTo>
                    <a:lnTo>
                      <a:pt x="2336" y="4543"/>
                    </a:lnTo>
                    <a:lnTo>
                      <a:pt x="1440" y="4406"/>
                    </a:lnTo>
                    <a:lnTo>
                      <a:pt x="1431" y="4402"/>
                    </a:lnTo>
                    <a:lnTo>
                      <a:pt x="1431" y="4393"/>
                    </a:lnTo>
                    <a:lnTo>
                      <a:pt x="1431" y="4164"/>
                    </a:lnTo>
                    <a:lnTo>
                      <a:pt x="1431" y="4168"/>
                    </a:lnTo>
                    <a:lnTo>
                      <a:pt x="1249" y="3879"/>
                    </a:lnTo>
                    <a:lnTo>
                      <a:pt x="1258" y="3883"/>
                    </a:lnTo>
                    <a:lnTo>
                      <a:pt x="1183" y="3868"/>
                    </a:lnTo>
                    <a:lnTo>
                      <a:pt x="1174" y="3864"/>
                    </a:lnTo>
                    <a:lnTo>
                      <a:pt x="1170" y="3855"/>
                    </a:lnTo>
                    <a:lnTo>
                      <a:pt x="1170" y="3718"/>
                    </a:lnTo>
                    <a:lnTo>
                      <a:pt x="1178" y="3729"/>
                    </a:lnTo>
                    <a:lnTo>
                      <a:pt x="905" y="3654"/>
                    </a:lnTo>
                    <a:lnTo>
                      <a:pt x="898" y="3646"/>
                    </a:lnTo>
                    <a:lnTo>
                      <a:pt x="853" y="3461"/>
                    </a:lnTo>
                    <a:lnTo>
                      <a:pt x="862" y="3468"/>
                    </a:lnTo>
                    <a:lnTo>
                      <a:pt x="467" y="3361"/>
                    </a:lnTo>
                    <a:lnTo>
                      <a:pt x="459" y="3358"/>
                    </a:lnTo>
                    <a:lnTo>
                      <a:pt x="459" y="3349"/>
                    </a:lnTo>
                    <a:lnTo>
                      <a:pt x="459" y="2981"/>
                    </a:lnTo>
                    <a:lnTo>
                      <a:pt x="459" y="2990"/>
                    </a:lnTo>
                    <a:lnTo>
                      <a:pt x="320" y="2696"/>
                    </a:lnTo>
                    <a:lnTo>
                      <a:pt x="201" y="2357"/>
                    </a:lnTo>
                    <a:lnTo>
                      <a:pt x="201" y="2349"/>
                    </a:lnTo>
                    <a:lnTo>
                      <a:pt x="261" y="2270"/>
                    </a:lnTo>
                    <a:lnTo>
                      <a:pt x="261" y="2282"/>
                    </a:lnTo>
                    <a:lnTo>
                      <a:pt x="201" y="2175"/>
                    </a:lnTo>
                    <a:lnTo>
                      <a:pt x="154" y="2100"/>
                    </a:lnTo>
                    <a:lnTo>
                      <a:pt x="154" y="2096"/>
                    </a:lnTo>
                    <a:lnTo>
                      <a:pt x="154" y="1878"/>
                    </a:lnTo>
                    <a:lnTo>
                      <a:pt x="154" y="1875"/>
                    </a:lnTo>
                    <a:lnTo>
                      <a:pt x="161" y="1871"/>
                    </a:lnTo>
                    <a:lnTo>
                      <a:pt x="165" y="1867"/>
                    </a:lnTo>
                    <a:lnTo>
                      <a:pt x="174" y="1871"/>
                    </a:lnTo>
                    <a:lnTo>
                      <a:pt x="281" y="1961"/>
                    </a:lnTo>
                    <a:lnTo>
                      <a:pt x="261" y="1972"/>
                    </a:lnTo>
                    <a:lnTo>
                      <a:pt x="245" y="1787"/>
                    </a:lnTo>
                    <a:lnTo>
                      <a:pt x="249" y="1779"/>
                    </a:lnTo>
                    <a:lnTo>
                      <a:pt x="257" y="1775"/>
                    </a:lnTo>
                    <a:lnTo>
                      <a:pt x="486" y="1775"/>
                    </a:lnTo>
                    <a:lnTo>
                      <a:pt x="478" y="1799"/>
                    </a:lnTo>
                    <a:lnTo>
                      <a:pt x="253" y="1676"/>
                    </a:lnTo>
                    <a:lnTo>
                      <a:pt x="268" y="1672"/>
                    </a:lnTo>
                    <a:lnTo>
                      <a:pt x="174" y="1811"/>
                    </a:lnTo>
                    <a:lnTo>
                      <a:pt x="170" y="1815"/>
                    </a:lnTo>
                    <a:lnTo>
                      <a:pt x="161" y="1815"/>
                    </a:lnTo>
                    <a:lnTo>
                      <a:pt x="158" y="1811"/>
                    </a:lnTo>
                    <a:lnTo>
                      <a:pt x="154" y="1807"/>
                    </a:lnTo>
                    <a:lnTo>
                      <a:pt x="122" y="1668"/>
                    </a:lnTo>
                    <a:lnTo>
                      <a:pt x="4" y="1024"/>
                    </a:lnTo>
                    <a:lnTo>
                      <a:pt x="0" y="1020"/>
                    </a:lnTo>
                    <a:lnTo>
                      <a:pt x="4" y="913"/>
                    </a:lnTo>
                    <a:lnTo>
                      <a:pt x="32" y="455"/>
                    </a:lnTo>
                    <a:lnTo>
                      <a:pt x="32" y="450"/>
                    </a:lnTo>
                    <a:lnTo>
                      <a:pt x="154" y="142"/>
                    </a:lnTo>
                    <a:lnTo>
                      <a:pt x="154" y="146"/>
                    </a:lnTo>
                    <a:lnTo>
                      <a:pt x="154" y="11"/>
                    </a:lnTo>
                    <a:lnTo>
                      <a:pt x="158" y="0"/>
                    </a:lnTo>
                    <a:lnTo>
                      <a:pt x="170" y="0"/>
                    </a:lnTo>
                    <a:lnTo>
                      <a:pt x="1506" y="336"/>
                    </a:lnTo>
                    <a:lnTo>
                      <a:pt x="1511" y="339"/>
                    </a:lnTo>
                    <a:lnTo>
                      <a:pt x="1515" y="352"/>
                    </a:lnTo>
                    <a:lnTo>
                      <a:pt x="1151" y="157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8" name="Freeform 374"/>
              <p:cNvSpPr>
                <a:spLocks/>
              </p:cNvSpPr>
              <p:nvPr/>
            </p:nvSpPr>
            <p:spPr bwMode="auto">
              <a:xfrm>
                <a:off x="2824" y="2671"/>
                <a:ext cx="486" cy="413"/>
              </a:xfrm>
              <a:custGeom>
                <a:avLst/>
                <a:gdLst>
                  <a:gd name="T0" fmla="*/ 1048 w 1946"/>
                  <a:gd name="T1" fmla="*/ 0 h 1652"/>
                  <a:gd name="T2" fmla="*/ 0 w 1946"/>
                  <a:gd name="T3" fmla="*/ 59 h 1652"/>
                  <a:gd name="T4" fmla="*/ 0 w 1946"/>
                  <a:gd name="T5" fmla="*/ 486 h 1652"/>
                  <a:gd name="T6" fmla="*/ 133 w 1946"/>
                  <a:gd name="T7" fmla="*/ 608 h 1652"/>
                  <a:gd name="T8" fmla="*/ 197 w 1946"/>
                  <a:gd name="T9" fmla="*/ 810 h 1652"/>
                  <a:gd name="T10" fmla="*/ 133 w 1946"/>
                  <a:gd name="T11" fmla="*/ 1024 h 1652"/>
                  <a:gd name="T12" fmla="*/ 133 w 1946"/>
                  <a:gd name="T13" fmla="*/ 1238 h 1652"/>
                  <a:gd name="T14" fmla="*/ 133 w 1946"/>
                  <a:gd name="T15" fmla="*/ 1407 h 1652"/>
                  <a:gd name="T16" fmla="*/ 379 w 1946"/>
                  <a:gd name="T17" fmla="*/ 1407 h 1652"/>
                  <a:gd name="T18" fmla="*/ 786 w 1946"/>
                  <a:gd name="T19" fmla="*/ 1435 h 1652"/>
                  <a:gd name="T20" fmla="*/ 850 w 1946"/>
                  <a:gd name="T21" fmla="*/ 1328 h 1652"/>
                  <a:gd name="T22" fmla="*/ 1016 w 1946"/>
                  <a:gd name="T23" fmla="*/ 1435 h 1652"/>
                  <a:gd name="T24" fmla="*/ 1138 w 1946"/>
                  <a:gd name="T25" fmla="*/ 1589 h 1652"/>
                  <a:gd name="T26" fmla="*/ 1337 w 1946"/>
                  <a:gd name="T27" fmla="*/ 1637 h 1652"/>
                  <a:gd name="T28" fmla="*/ 1470 w 1946"/>
                  <a:gd name="T29" fmla="*/ 1546 h 1652"/>
                  <a:gd name="T30" fmla="*/ 1594 w 1946"/>
                  <a:gd name="T31" fmla="*/ 1451 h 1652"/>
                  <a:gd name="T32" fmla="*/ 1823 w 1946"/>
                  <a:gd name="T33" fmla="*/ 1652 h 1652"/>
                  <a:gd name="T34" fmla="*/ 1946 w 1946"/>
                  <a:gd name="T35" fmla="*/ 1574 h 1652"/>
                  <a:gd name="T36" fmla="*/ 1669 w 1946"/>
                  <a:gd name="T37" fmla="*/ 1435 h 1652"/>
                  <a:gd name="T38" fmla="*/ 1791 w 1946"/>
                  <a:gd name="T39" fmla="*/ 1301 h 1652"/>
                  <a:gd name="T40" fmla="*/ 1732 w 1946"/>
                  <a:gd name="T41" fmla="*/ 1238 h 1652"/>
                  <a:gd name="T42" fmla="*/ 1609 w 1946"/>
                  <a:gd name="T43" fmla="*/ 1301 h 1652"/>
                  <a:gd name="T44" fmla="*/ 1716 w 1946"/>
                  <a:gd name="T45" fmla="*/ 1146 h 1652"/>
                  <a:gd name="T46" fmla="*/ 1669 w 1946"/>
                  <a:gd name="T47" fmla="*/ 1056 h 1652"/>
                  <a:gd name="T48" fmla="*/ 1594 w 1946"/>
                  <a:gd name="T49" fmla="*/ 1008 h 1652"/>
                  <a:gd name="T50" fmla="*/ 1609 w 1946"/>
                  <a:gd name="T51" fmla="*/ 810 h 1652"/>
                  <a:gd name="T52" fmla="*/ 925 w 1946"/>
                  <a:gd name="T53" fmla="*/ 854 h 1652"/>
                  <a:gd name="T54" fmla="*/ 925 w 1946"/>
                  <a:gd name="T55" fmla="*/ 704 h 1652"/>
                  <a:gd name="T56" fmla="*/ 1016 w 1946"/>
                  <a:gd name="T57" fmla="*/ 518 h 1652"/>
                  <a:gd name="T58" fmla="*/ 1138 w 1946"/>
                  <a:gd name="T59" fmla="*/ 379 h 1652"/>
                  <a:gd name="T60" fmla="*/ 1213 w 1946"/>
                  <a:gd name="T61" fmla="*/ 289 h 1652"/>
                  <a:gd name="T62" fmla="*/ 1091 w 1946"/>
                  <a:gd name="T63" fmla="*/ 150 h 1652"/>
                  <a:gd name="T64" fmla="*/ 1048 w 1946"/>
                  <a:gd name="T65" fmla="*/ 0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6" h="1652">
                    <a:moveTo>
                      <a:pt x="1048" y="0"/>
                    </a:moveTo>
                    <a:lnTo>
                      <a:pt x="0" y="59"/>
                    </a:lnTo>
                    <a:lnTo>
                      <a:pt x="0" y="486"/>
                    </a:lnTo>
                    <a:lnTo>
                      <a:pt x="133" y="608"/>
                    </a:lnTo>
                    <a:lnTo>
                      <a:pt x="197" y="810"/>
                    </a:lnTo>
                    <a:lnTo>
                      <a:pt x="133" y="1024"/>
                    </a:lnTo>
                    <a:lnTo>
                      <a:pt x="133" y="1238"/>
                    </a:lnTo>
                    <a:lnTo>
                      <a:pt x="133" y="1407"/>
                    </a:lnTo>
                    <a:lnTo>
                      <a:pt x="379" y="1407"/>
                    </a:lnTo>
                    <a:lnTo>
                      <a:pt x="786" y="1435"/>
                    </a:lnTo>
                    <a:lnTo>
                      <a:pt x="850" y="1328"/>
                    </a:lnTo>
                    <a:lnTo>
                      <a:pt x="1016" y="1435"/>
                    </a:lnTo>
                    <a:lnTo>
                      <a:pt x="1138" y="1589"/>
                    </a:lnTo>
                    <a:lnTo>
                      <a:pt x="1337" y="1637"/>
                    </a:lnTo>
                    <a:lnTo>
                      <a:pt x="1470" y="1546"/>
                    </a:lnTo>
                    <a:lnTo>
                      <a:pt x="1594" y="1451"/>
                    </a:lnTo>
                    <a:lnTo>
                      <a:pt x="1823" y="1652"/>
                    </a:lnTo>
                    <a:lnTo>
                      <a:pt x="1946" y="1574"/>
                    </a:lnTo>
                    <a:lnTo>
                      <a:pt x="1669" y="1435"/>
                    </a:lnTo>
                    <a:lnTo>
                      <a:pt x="1791" y="1301"/>
                    </a:lnTo>
                    <a:lnTo>
                      <a:pt x="1732" y="1238"/>
                    </a:lnTo>
                    <a:lnTo>
                      <a:pt x="1609" y="1301"/>
                    </a:lnTo>
                    <a:lnTo>
                      <a:pt x="1716" y="1146"/>
                    </a:lnTo>
                    <a:lnTo>
                      <a:pt x="1669" y="1056"/>
                    </a:lnTo>
                    <a:lnTo>
                      <a:pt x="1594" y="1008"/>
                    </a:lnTo>
                    <a:lnTo>
                      <a:pt x="1609" y="810"/>
                    </a:lnTo>
                    <a:lnTo>
                      <a:pt x="925" y="854"/>
                    </a:lnTo>
                    <a:lnTo>
                      <a:pt x="925" y="704"/>
                    </a:lnTo>
                    <a:lnTo>
                      <a:pt x="1016" y="518"/>
                    </a:lnTo>
                    <a:lnTo>
                      <a:pt x="1138" y="379"/>
                    </a:lnTo>
                    <a:lnTo>
                      <a:pt x="1213" y="289"/>
                    </a:lnTo>
                    <a:lnTo>
                      <a:pt x="1091" y="150"/>
                    </a:lnTo>
                    <a:lnTo>
                      <a:pt x="1048" y="0"/>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9" name="Freeform 375"/>
              <p:cNvSpPr>
                <a:spLocks noEditPoints="1"/>
              </p:cNvSpPr>
              <p:nvPr/>
            </p:nvSpPr>
            <p:spPr bwMode="auto">
              <a:xfrm>
                <a:off x="2821" y="2668"/>
                <a:ext cx="492" cy="419"/>
              </a:xfrm>
              <a:custGeom>
                <a:avLst/>
                <a:gdLst>
                  <a:gd name="T0" fmla="*/ 13 w 1970"/>
                  <a:gd name="T1" fmla="*/ 83 h 1677"/>
                  <a:gd name="T2" fmla="*/ 20 w 1970"/>
                  <a:gd name="T3" fmla="*/ 490 h 1677"/>
                  <a:gd name="T4" fmla="*/ 218 w 1970"/>
                  <a:gd name="T5" fmla="*/ 819 h 1677"/>
                  <a:gd name="T6" fmla="*/ 159 w 1970"/>
                  <a:gd name="T7" fmla="*/ 1036 h 1677"/>
                  <a:gd name="T8" fmla="*/ 146 w 1970"/>
                  <a:gd name="T9" fmla="*/ 1408 h 1677"/>
                  <a:gd name="T10" fmla="*/ 791 w 1970"/>
                  <a:gd name="T11" fmla="*/ 1443 h 1677"/>
                  <a:gd name="T12" fmla="*/ 866 w 1970"/>
                  <a:gd name="T13" fmla="*/ 1332 h 1677"/>
                  <a:gd name="T14" fmla="*/ 1159 w 1970"/>
                  <a:gd name="T15" fmla="*/ 1593 h 1677"/>
                  <a:gd name="T16" fmla="*/ 1341 w 1970"/>
                  <a:gd name="T17" fmla="*/ 1636 h 1677"/>
                  <a:gd name="T18" fmla="*/ 1607 w 1970"/>
                  <a:gd name="T19" fmla="*/ 1451 h 1677"/>
                  <a:gd name="T20" fmla="*/ 1828 w 1970"/>
                  <a:gd name="T21" fmla="*/ 1653 h 1677"/>
                  <a:gd name="T22" fmla="*/ 1678 w 1970"/>
                  <a:gd name="T23" fmla="*/ 1460 h 1677"/>
                  <a:gd name="T24" fmla="*/ 1796 w 1970"/>
                  <a:gd name="T25" fmla="*/ 1305 h 1677"/>
                  <a:gd name="T26" fmla="*/ 1749 w 1970"/>
                  <a:gd name="T27" fmla="*/ 1261 h 1677"/>
                  <a:gd name="T28" fmla="*/ 1614 w 1970"/>
                  <a:gd name="T29" fmla="*/ 1321 h 1677"/>
                  <a:gd name="T30" fmla="*/ 1721 w 1970"/>
                  <a:gd name="T31" fmla="*/ 1151 h 1677"/>
                  <a:gd name="T32" fmla="*/ 1678 w 1970"/>
                  <a:gd name="T33" fmla="*/ 1076 h 1677"/>
                  <a:gd name="T34" fmla="*/ 1610 w 1970"/>
                  <a:gd name="T35" fmla="*/ 822 h 1677"/>
                  <a:gd name="T36" fmla="*/ 930 w 1970"/>
                  <a:gd name="T37" fmla="*/ 877 h 1677"/>
                  <a:gd name="T38" fmla="*/ 926 w 1970"/>
                  <a:gd name="T39" fmla="*/ 708 h 1677"/>
                  <a:gd name="T40" fmla="*/ 1144 w 1970"/>
                  <a:gd name="T41" fmla="*/ 384 h 1677"/>
                  <a:gd name="T42" fmla="*/ 1097 w 1970"/>
                  <a:gd name="T43" fmla="*/ 170 h 1677"/>
                  <a:gd name="T44" fmla="*/ 1116 w 1970"/>
                  <a:gd name="T45" fmla="*/ 159 h 1677"/>
                  <a:gd name="T46" fmla="*/ 1239 w 1970"/>
                  <a:gd name="T47" fmla="*/ 301 h 1677"/>
                  <a:gd name="T48" fmla="*/ 1037 w 1970"/>
                  <a:gd name="T49" fmla="*/ 538 h 1677"/>
                  <a:gd name="T50" fmla="*/ 950 w 1970"/>
                  <a:gd name="T51" fmla="*/ 716 h 1677"/>
                  <a:gd name="T52" fmla="*/ 1622 w 1970"/>
                  <a:gd name="T53" fmla="*/ 811 h 1677"/>
                  <a:gd name="T54" fmla="*/ 1618 w 1970"/>
                  <a:gd name="T55" fmla="*/ 1020 h 1677"/>
                  <a:gd name="T56" fmla="*/ 1693 w 1970"/>
                  <a:gd name="T57" fmla="*/ 1060 h 1677"/>
                  <a:gd name="T58" fmla="*/ 1635 w 1970"/>
                  <a:gd name="T59" fmla="*/ 1317 h 1677"/>
                  <a:gd name="T60" fmla="*/ 1745 w 1970"/>
                  <a:gd name="T61" fmla="*/ 1237 h 1677"/>
                  <a:gd name="T62" fmla="*/ 1817 w 1970"/>
                  <a:gd name="T63" fmla="*/ 1313 h 1677"/>
                  <a:gd name="T64" fmla="*/ 1689 w 1970"/>
                  <a:gd name="T65" fmla="*/ 1439 h 1677"/>
                  <a:gd name="T66" fmla="*/ 1963 w 1970"/>
                  <a:gd name="T67" fmla="*/ 1597 h 1677"/>
                  <a:gd name="T68" fmla="*/ 1828 w 1970"/>
                  <a:gd name="T69" fmla="*/ 1672 h 1677"/>
                  <a:gd name="T70" fmla="*/ 1492 w 1970"/>
                  <a:gd name="T71" fmla="*/ 1565 h 1677"/>
                  <a:gd name="T72" fmla="*/ 1147 w 1970"/>
                  <a:gd name="T73" fmla="*/ 1614 h 1677"/>
                  <a:gd name="T74" fmla="*/ 1025 w 1970"/>
                  <a:gd name="T75" fmla="*/ 1460 h 1677"/>
                  <a:gd name="T76" fmla="*/ 812 w 1970"/>
                  <a:gd name="T77" fmla="*/ 1455 h 1677"/>
                  <a:gd name="T78" fmla="*/ 392 w 1970"/>
                  <a:gd name="T79" fmla="*/ 1432 h 1677"/>
                  <a:gd name="T80" fmla="*/ 135 w 1970"/>
                  <a:gd name="T81" fmla="*/ 1419 h 1677"/>
                  <a:gd name="T82" fmla="*/ 135 w 1970"/>
                  <a:gd name="T83" fmla="*/ 1032 h 1677"/>
                  <a:gd name="T84" fmla="*/ 135 w 1970"/>
                  <a:gd name="T85" fmla="*/ 624 h 1677"/>
                  <a:gd name="T86" fmla="*/ 0 w 1970"/>
                  <a:gd name="T87" fmla="*/ 498 h 1677"/>
                  <a:gd name="T88" fmla="*/ 9 w 1970"/>
                  <a:gd name="T89" fmla="*/ 59 h 1677"/>
                  <a:gd name="T90" fmla="*/ 1072 w 1970"/>
                  <a:gd name="T91" fmla="*/ 7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70" h="1677">
                    <a:moveTo>
                      <a:pt x="1048" y="12"/>
                    </a:moveTo>
                    <a:lnTo>
                      <a:pt x="1061" y="24"/>
                    </a:lnTo>
                    <a:lnTo>
                      <a:pt x="13" y="83"/>
                    </a:lnTo>
                    <a:lnTo>
                      <a:pt x="24" y="71"/>
                    </a:lnTo>
                    <a:lnTo>
                      <a:pt x="24" y="498"/>
                    </a:lnTo>
                    <a:lnTo>
                      <a:pt x="20" y="490"/>
                    </a:lnTo>
                    <a:lnTo>
                      <a:pt x="155" y="613"/>
                    </a:lnTo>
                    <a:lnTo>
                      <a:pt x="159" y="620"/>
                    </a:lnTo>
                    <a:lnTo>
                      <a:pt x="218" y="819"/>
                    </a:lnTo>
                    <a:lnTo>
                      <a:pt x="218" y="826"/>
                    </a:lnTo>
                    <a:lnTo>
                      <a:pt x="159" y="1040"/>
                    </a:lnTo>
                    <a:lnTo>
                      <a:pt x="159" y="1036"/>
                    </a:lnTo>
                    <a:lnTo>
                      <a:pt x="159" y="1250"/>
                    </a:lnTo>
                    <a:lnTo>
                      <a:pt x="159" y="1419"/>
                    </a:lnTo>
                    <a:lnTo>
                      <a:pt x="146" y="1408"/>
                    </a:lnTo>
                    <a:lnTo>
                      <a:pt x="392" y="1408"/>
                    </a:lnTo>
                    <a:lnTo>
                      <a:pt x="804" y="1436"/>
                    </a:lnTo>
                    <a:lnTo>
                      <a:pt x="791" y="1443"/>
                    </a:lnTo>
                    <a:lnTo>
                      <a:pt x="851" y="1336"/>
                    </a:lnTo>
                    <a:lnTo>
                      <a:pt x="859" y="1329"/>
                    </a:lnTo>
                    <a:lnTo>
                      <a:pt x="866" y="1332"/>
                    </a:lnTo>
                    <a:lnTo>
                      <a:pt x="1037" y="1439"/>
                    </a:lnTo>
                    <a:lnTo>
                      <a:pt x="1041" y="1443"/>
                    </a:lnTo>
                    <a:lnTo>
                      <a:pt x="1159" y="1593"/>
                    </a:lnTo>
                    <a:lnTo>
                      <a:pt x="1155" y="1589"/>
                    </a:lnTo>
                    <a:lnTo>
                      <a:pt x="1354" y="1636"/>
                    </a:lnTo>
                    <a:lnTo>
                      <a:pt x="1341" y="1636"/>
                    </a:lnTo>
                    <a:lnTo>
                      <a:pt x="1479" y="1546"/>
                    </a:lnTo>
                    <a:lnTo>
                      <a:pt x="1599" y="1455"/>
                    </a:lnTo>
                    <a:lnTo>
                      <a:pt x="1607" y="1451"/>
                    </a:lnTo>
                    <a:lnTo>
                      <a:pt x="1614" y="1455"/>
                    </a:lnTo>
                    <a:lnTo>
                      <a:pt x="1843" y="1653"/>
                    </a:lnTo>
                    <a:lnTo>
                      <a:pt x="1828" y="1653"/>
                    </a:lnTo>
                    <a:lnTo>
                      <a:pt x="1950" y="1578"/>
                    </a:lnTo>
                    <a:lnTo>
                      <a:pt x="1950" y="1597"/>
                    </a:lnTo>
                    <a:lnTo>
                      <a:pt x="1678" y="1460"/>
                    </a:lnTo>
                    <a:lnTo>
                      <a:pt x="1670" y="1451"/>
                    </a:lnTo>
                    <a:lnTo>
                      <a:pt x="1674" y="1439"/>
                    </a:lnTo>
                    <a:lnTo>
                      <a:pt x="1796" y="1305"/>
                    </a:lnTo>
                    <a:lnTo>
                      <a:pt x="1796" y="1321"/>
                    </a:lnTo>
                    <a:lnTo>
                      <a:pt x="1736" y="1257"/>
                    </a:lnTo>
                    <a:lnTo>
                      <a:pt x="1749" y="1261"/>
                    </a:lnTo>
                    <a:lnTo>
                      <a:pt x="1626" y="1321"/>
                    </a:lnTo>
                    <a:lnTo>
                      <a:pt x="1622" y="1325"/>
                    </a:lnTo>
                    <a:lnTo>
                      <a:pt x="1614" y="1321"/>
                    </a:lnTo>
                    <a:lnTo>
                      <a:pt x="1610" y="1313"/>
                    </a:lnTo>
                    <a:lnTo>
                      <a:pt x="1614" y="1305"/>
                    </a:lnTo>
                    <a:lnTo>
                      <a:pt x="1721" y="1151"/>
                    </a:lnTo>
                    <a:lnTo>
                      <a:pt x="1717" y="1162"/>
                    </a:lnTo>
                    <a:lnTo>
                      <a:pt x="1674" y="1072"/>
                    </a:lnTo>
                    <a:lnTo>
                      <a:pt x="1678" y="1076"/>
                    </a:lnTo>
                    <a:lnTo>
                      <a:pt x="1603" y="1032"/>
                    </a:lnTo>
                    <a:lnTo>
                      <a:pt x="1594" y="1020"/>
                    </a:lnTo>
                    <a:lnTo>
                      <a:pt x="1610" y="822"/>
                    </a:lnTo>
                    <a:lnTo>
                      <a:pt x="1622" y="834"/>
                    </a:lnTo>
                    <a:lnTo>
                      <a:pt x="938" y="877"/>
                    </a:lnTo>
                    <a:lnTo>
                      <a:pt x="930" y="877"/>
                    </a:lnTo>
                    <a:lnTo>
                      <a:pt x="926" y="866"/>
                    </a:lnTo>
                    <a:lnTo>
                      <a:pt x="926" y="716"/>
                    </a:lnTo>
                    <a:lnTo>
                      <a:pt x="926" y="708"/>
                    </a:lnTo>
                    <a:lnTo>
                      <a:pt x="1018" y="526"/>
                    </a:lnTo>
                    <a:lnTo>
                      <a:pt x="1022" y="522"/>
                    </a:lnTo>
                    <a:lnTo>
                      <a:pt x="1144" y="384"/>
                    </a:lnTo>
                    <a:lnTo>
                      <a:pt x="1219" y="292"/>
                    </a:lnTo>
                    <a:lnTo>
                      <a:pt x="1219" y="309"/>
                    </a:lnTo>
                    <a:lnTo>
                      <a:pt x="1097" y="170"/>
                    </a:lnTo>
                    <a:lnTo>
                      <a:pt x="1093" y="166"/>
                    </a:lnTo>
                    <a:lnTo>
                      <a:pt x="1048" y="12"/>
                    </a:lnTo>
                    <a:close/>
                    <a:moveTo>
                      <a:pt x="1116" y="159"/>
                    </a:moveTo>
                    <a:lnTo>
                      <a:pt x="1116" y="153"/>
                    </a:lnTo>
                    <a:lnTo>
                      <a:pt x="1235" y="292"/>
                    </a:lnTo>
                    <a:lnTo>
                      <a:pt x="1239" y="301"/>
                    </a:lnTo>
                    <a:lnTo>
                      <a:pt x="1235" y="309"/>
                    </a:lnTo>
                    <a:lnTo>
                      <a:pt x="1159" y="399"/>
                    </a:lnTo>
                    <a:lnTo>
                      <a:pt x="1037" y="538"/>
                    </a:lnTo>
                    <a:lnTo>
                      <a:pt x="1041" y="538"/>
                    </a:lnTo>
                    <a:lnTo>
                      <a:pt x="950" y="719"/>
                    </a:lnTo>
                    <a:lnTo>
                      <a:pt x="950" y="716"/>
                    </a:lnTo>
                    <a:lnTo>
                      <a:pt x="950" y="866"/>
                    </a:lnTo>
                    <a:lnTo>
                      <a:pt x="938" y="854"/>
                    </a:lnTo>
                    <a:lnTo>
                      <a:pt x="1622" y="811"/>
                    </a:lnTo>
                    <a:lnTo>
                      <a:pt x="1630" y="815"/>
                    </a:lnTo>
                    <a:lnTo>
                      <a:pt x="1635" y="822"/>
                    </a:lnTo>
                    <a:lnTo>
                      <a:pt x="1618" y="1020"/>
                    </a:lnTo>
                    <a:lnTo>
                      <a:pt x="1614" y="1008"/>
                    </a:lnTo>
                    <a:lnTo>
                      <a:pt x="1689" y="1055"/>
                    </a:lnTo>
                    <a:lnTo>
                      <a:pt x="1693" y="1060"/>
                    </a:lnTo>
                    <a:lnTo>
                      <a:pt x="1742" y="1154"/>
                    </a:lnTo>
                    <a:lnTo>
                      <a:pt x="1736" y="1166"/>
                    </a:lnTo>
                    <a:lnTo>
                      <a:pt x="1635" y="1317"/>
                    </a:lnTo>
                    <a:lnTo>
                      <a:pt x="1618" y="1301"/>
                    </a:lnTo>
                    <a:lnTo>
                      <a:pt x="1736" y="1237"/>
                    </a:lnTo>
                    <a:lnTo>
                      <a:pt x="1745" y="1237"/>
                    </a:lnTo>
                    <a:lnTo>
                      <a:pt x="1753" y="1242"/>
                    </a:lnTo>
                    <a:lnTo>
                      <a:pt x="1811" y="1301"/>
                    </a:lnTo>
                    <a:lnTo>
                      <a:pt x="1817" y="1313"/>
                    </a:lnTo>
                    <a:lnTo>
                      <a:pt x="1811" y="1321"/>
                    </a:lnTo>
                    <a:lnTo>
                      <a:pt x="1693" y="1455"/>
                    </a:lnTo>
                    <a:lnTo>
                      <a:pt x="1689" y="1439"/>
                    </a:lnTo>
                    <a:lnTo>
                      <a:pt x="1963" y="1578"/>
                    </a:lnTo>
                    <a:lnTo>
                      <a:pt x="1970" y="1586"/>
                    </a:lnTo>
                    <a:lnTo>
                      <a:pt x="1963" y="1597"/>
                    </a:lnTo>
                    <a:lnTo>
                      <a:pt x="1839" y="1672"/>
                    </a:lnTo>
                    <a:lnTo>
                      <a:pt x="1836" y="1677"/>
                    </a:lnTo>
                    <a:lnTo>
                      <a:pt x="1828" y="1672"/>
                    </a:lnTo>
                    <a:lnTo>
                      <a:pt x="1599" y="1475"/>
                    </a:lnTo>
                    <a:lnTo>
                      <a:pt x="1614" y="1475"/>
                    </a:lnTo>
                    <a:lnTo>
                      <a:pt x="1492" y="1565"/>
                    </a:lnTo>
                    <a:lnTo>
                      <a:pt x="1357" y="1657"/>
                    </a:lnTo>
                    <a:lnTo>
                      <a:pt x="1346" y="1661"/>
                    </a:lnTo>
                    <a:lnTo>
                      <a:pt x="1147" y="1614"/>
                    </a:lnTo>
                    <a:lnTo>
                      <a:pt x="1144" y="1610"/>
                    </a:lnTo>
                    <a:lnTo>
                      <a:pt x="1022" y="1455"/>
                    </a:lnTo>
                    <a:lnTo>
                      <a:pt x="1025" y="1460"/>
                    </a:lnTo>
                    <a:lnTo>
                      <a:pt x="855" y="1353"/>
                    </a:lnTo>
                    <a:lnTo>
                      <a:pt x="870" y="1348"/>
                    </a:lnTo>
                    <a:lnTo>
                      <a:pt x="812" y="1455"/>
                    </a:lnTo>
                    <a:lnTo>
                      <a:pt x="808" y="1460"/>
                    </a:lnTo>
                    <a:lnTo>
                      <a:pt x="799" y="1460"/>
                    </a:lnTo>
                    <a:lnTo>
                      <a:pt x="392" y="1432"/>
                    </a:lnTo>
                    <a:lnTo>
                      <a:pt x="146" y="1432"/>
                    </a:lnTo>
                    <a:lnTo>
                      <a:pt x="139" y="1428"/>
                    </a:lnTo>
                    <a:lnTo>
                      <a:pt x="135" y="1419"/>
                    </a:lnTo>
                    <a:lnTo>
                      <a:pt x="135" y="1250"/>
                    </a:lnTo>
                    <a:lnTo>
                      <a:pt x="135" y="1036"/>
                    </a:lnTo>
                    <a:lnTo>
                      <a:pt x="135" y="1032"/>
                    </a:lnTo>
                    <a:lnTo>
                      <a:pt x="199" y="819"/>
                    </a:lnTo>
                    <a:lnTo>
                      <a:pt x="199" y="826"/>
                    </a:lnTo>
                    <a:lnTo>
                      <a:pt x="135" y="624"/>
                    </a:lnTo>
                    <a:lnTo>
                      <a:pt x="139" y="633"/>
                    </a:lnTo>
                    <a:lnTo>
                      <a:pt x="5" y="510"/>
                    </a:lnTo>
                    <a:lnTo>
                      <a:pt x="0" y="498"/>
                    </a:lnTo>
                    <a:lnTo>
                      <a:pt x="0" y="71"/>
                    </a:lnTo>
                    <a:lnTo>
                      <a:pt x="0" y="63"/>
                    </a:lnTo>
                    <a:lnTo>
                      <a:pt x="9" y="59"/>
                    </a:lnTo>
                    <a:lnTo>
                      <a:pt x="1061" y="0"/>
                    </a:lnTo>
                    <a:lnTo>
                      <a:pt x="1069" y="0"/>
                    </a:lnTo>
                    <a:lnTo>
                      <a:pt x="1072" y="7"/>
                    </a:lnTo>
                    <a:lnTo>
                      <a:pt x="1116"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0" name="Freeform 376"/>
              <p:cNvSpPr>
                <a:spLocks/>
              </p:cNvSpPr>
              <p:nvPr/>
            </p:nvSpPr>
            <p:spPr bwMode="auto">
              <a:xfrm>
                <a:off x="2824" y="2671"/>
                <a:ext cx="484" cy="410"/>
              </a:xfrm>
              <a:custGeom>
                <a:avLst/>
                <a:gdLst>
                  <a:gd name="T0" fmla="*/ 1048 w 1937"/>
                  <a:gd name="T1" fmla="*/ 12 h 1641"/>
                  <a:gd name="T2" fmla="*/ 11 w 1937"/>
                  <a:gd name="T3" fmla="*/ 59 h 1641"/>
                  <a:gd name="T4" fmla="*/ 7 w 1937"/>
                  <a:gd name="T5" fmla="*/ 478 h 1641"/>
                  <a:gd name="T6" fmla="*/ 146 w 1937"/>
                  <a:gd name="T7" fmla="*/ 608 h 1641"/>
                  <a:gd name="T8" fmla="*/ 205 w 1937"/>
                  <a:gd name="T9" fmla="*/ 814 h 1641"/>
                  <a:gd name="T10" fmla="*/ 146 w 1937"/>
                  <a:gd name="T11" fmla="*/ 1024 h 1641"/>
                  <a:gd name="T12" fmla="*/ 146 w 1937"/>
                  <a:gd name="T13" fmla="*/ 1407 h 1641"/>
                  <a:gd name="T14" fmla="*/ 379 w 1937"/>
                  <a:gd name="T15" fmla="*/ 1396 h 1641"/>
                  <a:gd name="T16" fmla="*/ 778 w 1937"/>
                  <a:gd name="T17" fmla="*/ 1431 h 1641"/>
                  <a:gd name="T18" fmla="*/ 846 w 1937"/>
                  <a:gd name="T19" fmla="*/ 1317 h 1641"/>
                  <a:gd name="T20" fmla="*/ 1024 w 1937"/>
                  <a:gd name="T21" fmla="*/ 1427 h 1641"/>
                  <a:gd name="T22" fmla="*/ 1146 w 1937"/>
                  <a:gd name="T23" fmla="*/ 1581 h 1641"/>
                  <a:gd name="T24" fmla="*/ 1341 w 1937"/>
                  <a:gd name="T25" fmla="*/ 1624 h 1641"/>
                  <a:gd name="T26" fmla="*/ 1466 w 1937"/>
                  <a:gd name="T27" fmla="*/ 1534 h 1641"/>
                  <a:gd name="T28" fmla="*/ 1594 w 1937"/>
                  <a:gd name="T29" fmla="*/ 1439 h 1641"/>
                  <a:gd name="T30" fmla="*/ 1830 w 1937"/>
                  <a:gd name="T31" fmla="*/ 1641 h 1641"/>
                  <a:gd name="T32" fmla="*/ 1937 w 1937"/>
                  <a:gd name="T33" fmla="*/ 1566 h 1641"/>
                  <a:gd name="T34" fmla="*/ 1665 w 1937"/>
                  <a:gd name="T35" fmla="*/ 1448 h 1641"/>
                  <a:gd name="T36" fmla="*/ 1661 w 1937"/>
                  <a:gd name="T37" fmla="*/ 1427 h 1641"/>
                  <a:gd name="T38" fmla="*/ 1783 w 1937"/>
                  <a:gd name="T39" fmla="*/ 1309 h 1641"/>
                  <a:gd name="T40" fmla="*/ 1736 w 1937"/>
                  <a:gd name="T41" fmla="*/ 1249 h 1641"/>
                  <a:gd name="T42" fmla="*/ 1609 w 1937"/>
                  <a:gd name="T43" fmla="*/ 1313 h 1641"/>
                  <a:gd name="T44" fmla="*/ 1597 w 1937"/>
                  <a:gd name="T45" fmla="*/ 1301 h 1641"/>
                  <a:gd name="T46" fmla="*/ 1708 w 1937"/>
                  <a:gd name="T47" fmla="*/ 1139 h 1641"/>
                  <a:gd name="T48" fmla="*/ 1661 w 1937"/>
                  <a:gd name="T49" fmla="*/ 1060 h 1641"/>
                  <a:gd name="T50" fmla="*/ 1590 w 1937"/>
                  <a:gd name="T51" fmla="*/ 1020 h 1641"/>
                  <a:gd name="T52" fmla="*/ 1597 w 1937"/>
                  <a:gd name="T53" fmla="*/ 810 h 1641"/>
                  <a:gd name="T54" fmla="*/ 925 w 1937"/>
                  <a:gd name="T55" fmla="*/ 865 h 1641"/>
                  <a:gd name="T56" fmla="*/ 913 w 1937"/>
                  <a:gd name="T57" fmla="*/ 854 h 1641"/>
                  <a:gd name="T58" fmla="*/ 913 w 1937"/>
                  <a:gd name="T59" fmla="*/ 696 h 1641"/>
                  <a:gd name="T60" fmla="*/ 1009 w 1937"/>
                  <a:gd name="T61" fmla="*/ 510 h 1641"/>
                  <a:gd name="T62" fmla="*/ 1206 w 1937"/>
                  <a:gd name="T63" fmla="*/ 280 h 1641"/>
                  <a:gd name="T64" fmla="*/ 1084 w 1937"/>
                  <a:gd name="T65" fmla="*/ 158 h 1641"/>
                  <a:gd name="T66" fmla="*/ 1035 w 1937"/>
                  <a:gd name="T67" fmla="*/ 0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7" h="1641">
                    <a:moveTo>
                      <a:pt x="1035" y="0"/>
                    </a:moveTo>
                    <a:lnTo>
                      <a:pt x="1048" y="12"/>
                    </a:lnTo>
                    <a:lnTo>
                      <a:pt x="0" y="71"/>
                    </a:lnTo>
                    <a:lnTo>
                      <a:pt x="11" y="59"/>
                    </a:lnTo>
                    <a:lnTo>
                      <a:pt x="11" y="486"/>
                    </a:lnTo>
                    <a:lnTo>
                      <a:pt x="7" y="478"/>
                    </a:lnTo>
                    <a:lnTo>
                      <a:pt x="142" y="601"/>
                    </a:lnTo>
                    <a:lnTo>
                      <a:pt x="146" y="608"/>
                    </a:lnTo>
                    <a:lnTo>
                      <a:pt x="205" y="807"/>
                    </a:lnTo>
                    <a:lnTo>
                      <a:pt x="205" y="814"/>
                    </a:lnTo>
                    <a:lnTo>
                      <a:pt x="146" y="1028"/>
                    </a:lnTo>
                    <a:lnTo>
                      <a:pt x="146" y="1024"/>
                    </a:lnTo>
                    <a:lnTo>
                      <a:pt x="146" y="1238"/>
                    </a:lnTo>
                    <a:lnTo>
                      <a:pt x="146" y="1407"/>
                    </a:lnTo>
                    <a:lnTo>
                      <a:pt x="133" y="1396"/>
                    </a:lnTo>
                    <a:lnTo>
                      <a:pt x="379" y="1396"/>
                    </a:lnTo>
                    <a:lnTo>
                      <a:pt x="791" y="1424"/>
                    </a:lnTo>
                    <a:lnTo>
                      <a:pt x="778" y="1431"/>
                    </a:lnTo>
                    <a:lnTo>
                      <a:pt x="838" y="1324"/>
                    </a:lnTo>
                    <a:lnTo>
                      <a:pt x="846" y="1317"/>
                    </a:lnTo>
                    <a:lnTo>
                      <a:pt x="853" y="1320"/>
                    </a:lnTo>
                    <a:lnTo>
                      <a:pt x="1024" y="1427"/>
                    </a:lnTo>
                    <a:lnTo>
                      <a:pt x="1028" y="1431"/>
                    </a:lnTo>
                    <a:lnTo>
                      <a:pt x="1146" y="1581"/>
                    </a:lnTo>
                    <a:lnTo>
                      <a:pt x="1142" y="1577"/>
                    </a:lnTo>
                    <a:lnTo>
                      <a:pt x="1341" y="1624"/>
                    </a:lnTo>
                    <a:lnTo>
                      <a:pt x="1328" y="1624"/>
                    </a:lnTo>
                    <a:lnTo>
                      <a:pt x="1466" y="1534"/>
                    </a:lnTo>
                    <a:lnTo>
                      <a:pt x="1586" y="1443"/>
                    </a:lnTo>
                    <a:lnTo>
                      <a:pt x="1594" y="1439"/>
                    </a:lnTo>
                    <a:lnTo>
                      <a:pt x="1601" y="1443"/>
                    </a:lnTo>
                    <a:lnTo>
                      <a:pt x="1830" y="1641"/>
                    </a:lnTo>
                    <a:lnTo>
                      <a:pt x="1815" y="1641"/>
                    </a:lnTo>
                    <a:lnTo>
                      <a:pt x="1937" y="1566"/>
                    </a:lnTo>
                    <a:lnTo>
                      <a:pt x="1937" y="1585"/>
                    </a:lnTo>
                    <a:lnTo>
                      <a:pt x="1665" y="1448"/>
                    </a:lnTo>
                    <a:lnTo>
                      <a:pt x="1657" y="1439"/>
                    </a:lnTo>
                    <a:lnTo>
                      <a:pt x="1661" y="1427"/>
                    </a:lnTo>
                    <a:lnTo>
                      <a:pt x="1783" y="1293"/>
                    </a:lnTo>
                    <a:lnTo>
                      <a:pt x="1783" y="1309"/>
                    </a:lnTo>
                    <a:lnTo>
                      <a:pt x="1723" y="1245"/>
                    </a:lnTo>
                    <a:lnTo>
                      <a:pt x="1736" y="1249"/>
                    </a:lnTo>
                    <a:lnTo>
                      <a:pt x="1613" y="1309"/>
                    </a:lnTo>
                    <a:lnTo>
                      <a:pt x="1609" y="1313"/>
                    </a:lnTo>
                    <a:lnTo>
                      <a:pt x="1601" y="1309"/>
                    </a:lnTo>
                    <a:lnTo>
                      <a:pt x="1597" y="1301"/>
                    </a:lnTo>
                    <a:lnTo>
                      <a:pt x="1601" y="1293"/>
                    </a:lnTo>
                    <a:lnTo>
                      <a:pt x="1708" y="1139"/>
                    </a:lnTo>
                    <a:lnTo>
                      <a:pt x="1704" y="1150"/>
                    </a:lnTo>
                    <a:lnTo>
                      <a:pt x="1661" y="1060"/>
                    </a:lnTo>
                    <a:lnTo>
                      <a:pt x="1665" y="1064"/>
                    </a:lnTo>
                    <a:lnTo>
                      <a:pt x="1590" y="1020"/>
                    </a:lnTo>
                    <a:lnTo>
                      <a:pt x="1581" y="1008"/>
                    </a:lnTo>
                    <a:lnTo>
                      <a:pt x="1597" y="810"/>
                    </a:lnTo>
                    <a:lnTo>
                      <a:pt x="1609" y="822"/>
                    </a:lnTo>
                    <a:lnTo>
                      <a:pt x="925" y="865"/>
                    </a:lnTo>
                    <a:lnTo>
                      <a:pt x="917" y="865"/>
                    </a:lnTo>
                    <a:lnTo>
                      <a:pt x="913" y="854"/>
                    </a:lnTo>
                    <a:lnTo>
                      <a:pt x="913" y="704"/>
                    </a:lnTo>
                    <a:lnTo>
                      <a:pt x="913" y="696"/>
                    </a:lnTo>
                    <a:lnTo>
                      <a:pt x="1005" y="514"/>
                    </a:lnTo>
                    <a:lnTo>
                      <a:pt x="1009" y="510"/>
                    </a:lnTo>
                    <a:lnTo>
                      <a:pt x="1131" y="372"/>
                    </a:lnTo>
                    <a:lnTo>
                      <a:pt x="1206" y="280"/>
                    </a:lnTo>
                    <a:lnTo>
                      <a:pt x="1206" y="297"/>
                    </a:lnTo>
                    <a:lnTo>
                      <a:pt x="1084" y="158"/>
                    </a:lnTo>
                    <a:lnTo>
                      <a:pt x="1080" y="154"/>
                    </a:lnTo>
                    <a:lnTo>
                      <a:pt x="1035"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1" name="Freeform 377"/>
              <p:cNvSpPr>
                <a:spLocks/>
              </p:cNvSpPr>
              <p:nvPr/>
            </p:nvSpPr>
            <p:spPr bwMode="auto">
              <a:xfrm>
                <a:off x="2821" y="2668"/>
                <a:ext cx="492" cy="419"/>
              </a:xfrm>
              <a:custGeom>
                <a:avLst/>
                <a:gdLst>
                  <a:gd name="T0" fmla="*/ 1116 w 1970"/>
                  <a:gd name="T1" fmla="*/ 153 h 1677"/>
                  <a:gd name="T2" fmla="*/ 1239 w 1970"/>
                  <a:gd name="T3" fmla="*/ 301 h 1677"/>
                  <a:gd name="T4" fmla="*/ 1159 w 1970"/>
                  <a:gd name="T5" fmla="*/ 399 h 1677"/>
                  <a:gd name="T6" fmla="*/ 1041 w 1970"/>
                  <a:gd name="T7" fmla="*/ 538 h 1677"/>
                  <a:gd name="T8" fmla="*/ 950 w 1970"/>
                  <a:gd name="T9" fmla="*/ 716 h 1677"/>
                  <a:gd name="T10" fmla="*/ 938 w 1970"/>
                  <a:gd name="T11" fmla="*/ 854 h 1677"/>
                  <a:gd name="T12" fmla="*/ 1630 w 1970"/>
                  <a:gd name="T13" fmla="*/ 815 h 1677"/>
                  <a:gd name="T14" fmla="*/ 1618 w 1970"/>
                  <a:gd name="T15" fmla="*/ 1020 h 1677"/>
                  <a:gd name="T16" fmla="*/ 1689 w 1970"/>
                  <a:gd name="T17" fmla="*/ 1055 h 1677"/>
                  <a:gd name="T18" fmla="*/ 1742 w 1970"/>
                  <a:gd name="T19" fmla="*/ 1154 h 1677"/>
                  <a:gd name="T20" fmla="*/ 1635 w 1970"/>
                  <a:gd name="T21" fmla="*/ 1317 h 1677"/>
                  <a:gd name="T22" fmla="*/ 1736 w 1970"/>
                  <a:gd name="T23" fmla="*/ 1237 h 1677"/>
                  <a:gd name="T24" fmla="*/ 1753 w 1970"/>
                  <a:gd name="T25" fmla="*/ 1242 h 1677"/>
                  <a:gd name="T26" fmla="*/ 1817 w 1970"/>
                  <a:gd name="T27" fmla="*/ 1313 h 1677"/>
                  <a:gd name="T28" fmla="*/ 1693 w 1970"/>
                  <a:gd name="T29" fmla="*/ 1455 h 1677"/>
                  <a:gd name="T30" fmla="*/ 1963 w 1970"/>
                  <a:gd name="T31" fmla="*/ 1578 h 1677"/>
                  <a:gd name="T32" fmla="*/ 1963 w 1970"/>
                  <a:gd name="T33" fmla="*/ 1597 h 1677"/>
                  <a:gd name="T34" fmla="*/ 1836 w 1970"/>
                  <a:gd name="T35" fmla="*/ 1677 h 1677"/>
                  <a:gd name="T36" fmla="*/ 1599 w 1970"/>
                  <a:gd name="T37" fmla="*/ 1475 h 1677"/>
                  <a:gd name="T38" fmla="*/ 1492 w 1970"/>
                  <a:gd name="T39" fmla="*/ 1565 h 1677"/>
                  <a:gd name="T40" fmla="*/ 1346 w 1970"/>
                  <a:gd name="T41" fmla="*/ 1661 h 1677"/>
                  <a:gd name="T42" fmla="*/ 1144 w 1970"/>
                  <a:gd name="T43" fmla="*/ 1610 h 1677"/>
                  <a:gd name="T44" fmla="*/ 1025 w 1970"/>
                  <a:gd name="T45" fmla="*/ 1460 h 1677"/>
                  <a:gd name="T46" fmla="*/ 870 w 1970"/>
                  <a:gd name="T47" fmla="*/ 1348 h 1677"/>
                  <a:gd name="T48" fmla="*/ 808 w 1970"/>
                  <a:gd name="T49" fmla="*/ 1460 h 1677"/>
                  <a:gd name="T50" fmla="*/ 392 w 1970"/>
                  <a:gd name="T51" fmla="*/ 1432 h 1677"/>
                  <a:gd name="T52" fmla="*/ 139 w 1970"/>
                  <a:gd name="T53" fmla="*/ 1428 h 1677"/>
                  <a:gd name="T54" fmla="*/ 135 w 1970"/>
                  <a:gd name="T55" fmla="*/ 1250 h 1677"/>
                  <a:gd name="T56" fmla="*/ 135 w 1970"/>
                  <a:gd name="T57" fmla="*/ 1032 h 1677"/>
                  <a:gd name="T58" fmla="*/ 199 w 1970"/>
                  <a:gd name="T59" fmla="*/ 826 h 1677"/>
                  <a:gd name="T60" fmla="*/ 139 w 1970"/>
                  <a:gd name="T61" fmla="*/ 633 h 1677"/>
                  <a:gd name="T62" fmla="*/ 0 w 1970"/>
                  <a:gd name="T63" fmla="*/ 498 h 1677"/>
                  <a:gd name="T64" fmla="*/ 0 w 1970"/>
                  <a:gd name="T65" fmla="*/ 63 h 1677"/>
                  <a:gd name="T66" fmla="*/ 1061 w 1970"/>
                  <a:gd name="T67" fmla="*/ 0 h 1677"/>
                  <a:gd name="T68" fmla="*/ 1072 w 1970"/>
                  <a:gd name="T69" fmla="*/ 7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0" h="1677">
                    <a:moveTo>
                      <a:pt x="1116" y="159"/>
                    </a:moveTo>
                    <a:lnTo>
                      <a:pt x="1116" y="153"/>
                    </a:lnTo>
                    <a:lnTo>
                      <a:pt x="1235" y="292"/>
                    </a:lnTo>
                    <a:lnTo>
                      <a:pt x="1239" y="301"/>
                    </a:lnTo>
                    <a:lnTo>
                      <a:pt x="1235" y="309"/>
                    </a:lnTo>
                    <a:lnTo>
                      <a:pt x="1159" y="399"/>
                    </a:lnTo>
                    <a:lnTo>
                      <a:pt x="1037" y="538"/>
                    </a:lnTo>
                    <a:lnTo>
                      <a:pt x="1041" y="538"/>
                    </a:lnTo>
                    <a:lnTo>
                      <a:pt x="950" y="719"/>
                    </a:lnTo>
                    <a:lnTo>
                      <a:pt x="950" y="716"/>
                    </a:lnTo>
                    <a:lnTo>
                      <a:pt x="950" y="866"/>
                    </a:lnTo>
                    <a:lnTo>
                      <a:pt x="938" y="854"/>
                    </a:lnTo>
                    <a:lnTo>
                      <a:pt x="1622" y="811"/>
                    </a:lnTo>
                    <a:lnTo>
                      <a:pt x="1630" y="815"/>
                    </a:lnTo>
                    <a:lnTo>
                      <a:pt x="1635" y="822"/>
                    </a:lnTo>
                    <a:lnTo>
                      <a:pt x="1618" y="1020"/>
                    </a:lnTo>
                    <a:lnTo>
                      <a:pt x="1614" y="1008"/>
                    </a:lnTo>
                    <a:lnTo>
                      <a:pt x="1689" y="1055"/>
                    </a:lnTo>
                    <a:lnTo>
                      <a:pt x="1693" y="1060"/>
                    </a:lnTo>
                    <a:lnTo>
                      <a:pt x="1742" y="1154"/>
                    </a:lnTo>
                    <a:lnTo>
                      <a:pt x="1736" y="1166"/>
                    </a:lnTo>
                    <a:lnTo>
                      <a:pt x="1635" y="1317"/>
                    </a:lnTo>
                    <a:lnTo>
                      <a:pt x="1618" y="1301"/>
                    </a:lnTo>
                    <a:lnTo>
                      <a:pt x="1736" y="1237"/>
                    </a:lnTo>
                    <a:lnTo>
                      <a:pt x="1745" y="1237"/>
                    </a:lnTo>
                    <a:lnTo>
                      <a:pt x="1753" y="1242"/>
                    </a:lnTo>
                    <a:lnTo>
                      <a:pt x="1811" y="1301"/>
                    </a:lnTo>
                    <a:lnTo>
                      <a:pt x="1817" y="1313"/>
                    </a:lnTo>
                    <a:lnTo>
                      <a:pt x="1811" y="1321"/>
                    </a:lnTo>
                    <a:lnTo>
                      <a:pt x="1693" y="1455"/>
                    </a:lnTo>
                    <a:lnTo>
                      <a:pt x="1689" y="1439"/>
                    </a:lnTo>
                    <a:lnTo>
                      <a:pt x="1963" y="1578"/>
                    </a:lnTo>
                    <a:lnTo>
                      <a:pt x="1970" y="1586"/>
                    </a:lnTo>
                    <a:lnTo>
                      <a:pt x="1963" y="1597"/>
                    </a:lnTo>
                    <a:lnTo>
                      <a:pt x="1839" y="1672"/>
                    </a:lnTo>
                    <a:lnTo>
                      <a:pt x="1836" y="1677"/>
                    </a:lnTo>
                    <a:lnTo>
                      <a:pt x="1828" y="1672"/>
                    </a:lnTo>
                    <a:lnTo>
                      <a:pt x="1599" y="1475"/>
                    </a:lnTo>
                    <a:lnTo>
                      <a:pt x="1614" y="1475"/>
                    </a:lnTo>
                    <a:lnTo>
                      <a:pt x="1492" y="1565"/>
                    </a:lnTo>
                    <a:lnTo>
                      <a:pt x="1357" y="1657"/>
                    </a:lnTo>
                    <a:lnTo>
                      <a:pt x="1346" y="1661"/>
                    </a:lnTo>
                    <a:lnTo>
                      <a:pt x="1147" y="1614"/>
                    </a:lnTo>
                    <a:lnTo>
                      <a:pt x="1144" y="1610"/>
                    </a:lnTo>
                    <a:lnTo>
                      <a:pt x="1022" y="1455"/>
                    </a:lnTo>
                    <a:lnTo>
                      <a:pt x="1025" y="1460"/>
                    </a:lnTo>
                    <a:lnTo>
                      <a:pt x="855" y="1353"/>
                    </a:lnTo>
                    <a:lnTo>
                      <a:pt x="870" y="1348"/>
                    </a:lnTo>
                    <a:lnTo>
                      <a:pt x="812" y="1455"/>
                    </a:lnTo>
                    <a:lnTo>
                      <a:pt x="808" y="1460"/>
                    </a:lnTo>
                    <a:lnTo>
                      <a:pt x="799" y="1460"/>
                    </a:lnTo>
                    <a:lnTo>
                      <a:pt x="392" y="1432"/>
                    </a:lnTo>
                    <a:lnTo>
                      <a:pt x="146" y="1432"/>
                    </a:lnTo>
                    <a:lnTo>
                      <a:pt x="139" y="1428"/>
                    </a:lnTo>
                    <a:lnTo>
                      <a:pt x="135" y="1419"/>
                    </a:lnTo>
                    <a:lnTo>
                      <a:pt x="135" y="1250"/>
                    </a:lnTo>
                    <a:lnTo>
                      <a:pt x="135" y="1036"/>
                    </a:lnTo>
                    <a:lnTo>
                      <a:pt x="135" y="1032"/>
                    </a:lnTo>
                    <a:lnTo>
                      <a:pt x="199" y="819"/>
                    </a:lnTo>
                    <a:lnTo>
                      <a:pt x="199" y="826"/>
                    </a:lnTo>
                    <a:lnTo>
                      <a:pt x="135" y="624"/>
                    </a:lnTo>
                    <a:lnTo>
                      <a:pt x="139" y="633"/>
                    </a:lnTo>
                    <a:lnTo>
                      <a:pt x="5" y="510"/>
                    </a:lnTo>
                    <a:lnTo>
                      <a:pt x="0" y="498"/>
                    </a:lnTo>
                    <a:lnTo>
                      <a:pt x="0" y="71"/>
                    </a:lnTo>
                    <a:lnTo>
                      <a:pt x="0" y="63"/>
                    </a:lnTo>
                    <a:lnTo>
                      <a:pt x="9" y="59"/>
                    </a:lnTo>
                    <a:lnTo>
                      <a:pt x="1061" y="0"/>
                    </a:lnTo>
                    <a:lnTo>
                      <a:pt x="1069" y="0"/>
                    </a:lnTo>
                    <a:lnTo>
                      <a:pt x="1072" y="7"/>
                    </a:lnTo>
                    <a:lnTo>
                      <a:pt x="1116" y="15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2" name="Freeform 378"/>
              <p:cNvSpPr>
                <a:spLocks/>
              </p:cNvSpPr>
              <p:nvPr/>
            </p:nvSpPr>
            <p:spPr bwMode="auto">
              <a:xfrm>
                <a:off x="3056" y="2452"/>
                <a:ext cx="314" cy="506"/>
              </a:xfrm>
              <a:custGeom>
                <a:avLst/>
                <a:gdLst>
                  <a:gd name="T0" fmla="*/ 1105 w 1258"/>
                  <a:gd name="T1" fmla="*/ 0 h 2025"/>
                  <a:gd name="T2" fmla="*/ 456 w 1258"/>
                  <a:gd name="T3" fmla="*/ 13 h 2025"/>
                  <a:gd name="T4" fmla="*/ 364 w 1258"/>
                  <a:gd name="T5" fmla="*/ 75 h 2025"/>
                  <a:gd name="T6" fmla="*/ 285 w 1258"/>
                  <a:gd name="T7" fmla="*/ 305 h 2025"/>
                  <a:gd name="T8" fmla="*/ 120 w 1258"/>
                  <a:gd name="T9" fmla="*/ 519 h 2025"/>
                  <a:gd name="T10" fmla="*/ 120 w 1258"/>
                  <a:gd name="T11" fmla="*/ 720 h 2025"/>
                  <a:gd name="T12" fmla="*/ 120 w 1258"/>
                  <a:gd name="T13" fmla="*/ 875 h 2025"/>
                  <a:gd name="T14" fmla="*/ 167 w 1258"/>
                  <a:gd name="T15" fmla="*/ 1025 h 2025"/>
                  <a:gd name="T16" fmla="*/ 285 w 1258"/>
                  <a:gd name="T17" fmla="*/ 1164 h 2025"/>
                  <a:gd name="T18" fmla="*/ 210 w 1258"/>
                  <a:gd name="T19" fmla="*/ 1258 h 2025"/>
                  <a:gd name="T20" fmla="*/ 92 w 1258"/>
                  <a:gd name="T21" fmla="*/ 1397 h 2025"/>
                  <a:gd name="T22" fmla="*/ 0 w 1258"/>
                  <a:gd name="T23" fmla="*/ 1579 h 2025"/>
                  <a:gd name="T24" fmla="*/ 0 w 1258"/>
                  <a:gd name="T25" fmla="*/ 1733 h 2025"/>
                  <a:gd name="T26" fmla="*/ 681 w 1258"/>
                  <a:gd name="T27" fmla="*/ 1685 h 2025"/>
                  <a:gd name="T28" fmla="*/ 666 w 1258"/>
                  <a:gd name="T29" fmla="*/ 1888 h 2025"/>
                  <a:gd name="T30" fmla="*/ 741 w 1258"/>
                  <a:gd name="T31" fmla="*/ 1931 h 2025"/>
                  <a:gd name="T32" fmla="*/ 788 w 1258"/>
                  <a:gd name="T33" fmla="*/ 2025 h 2025"/>
                  <a:gd name="T34" fmla="*/ 895 w 1258"/>
                  <a:gd name="T35" fmla="*/ 1978 h 2025"/>
                  <a:gd name="T36" fmla="*/ 1013 w 1258"/>
                  <a:gd name="T37" fmla="*/ 1903 h 2025"/>
                  <a:gd name="T38" fmla="*/ 1258 w 1258"/>
                  <a:gd name="T39" fmla="*/ 1931 h 2025"/>
                  <a:gd name="T40" fmla="*/ 1136 w 1258"/>
                  <a:gd name="T41" fmla="*/ 1275 h 2025"/>
                  <a:gd name="T42" fmla="*/ 1105 w 1258"/>
                  <a:gd name="T4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8" h="2025">
                    <a:moveTo>
                      <a:pt x="1105" y="0"/>
                    </a:moveTo>
                    <a:lnTo>
                      <a:pt x="456" y="13"/>
                    </a:lnTo>
                    <a:lnTo>
                      <a:pt x="364" y="75"/>
                    </a:lnTo>
                    <a:lnTo>
                      <a:pt x="285" y="305"/>
                    </a:lnTo>
                    <a:lnTo>
                      <a:pt x="120" y="519"/>
                    </a:lnTo>
                    <a:lnTo>
                      <a:pt x="120" y="720"/>
                    </a:lnTo>
                    <a:lnTo>
                      <a:pt x="120" y="875"/>
                    </a:lnTo>
                    <a:lnTo>
                      <a:pt x="167" y="1025"/>
                    </a:lnTo>
                    <a:lnTo>
                      <a:pt x="285" y="1164"/>
                    </a:lnTo>
                    <a:lnTo>
                      <a:pt x="210" y="1258"/>
                    </a:lnTo>
                    <a:lnTo>
                      <a:pt x="92" y="1397"/>
                    </a:lnTo>
                    <a:lnTo>
                      <a:pt x="0" y="1579"/>
                    </a:lnTo>
                    <a:lnTo>
                      <a:pt x="0" y="1733"/>
                    </a:lnTo>
                    <a:lnTo>
                      <a:pt x="681" y="1685"/>
                    </a:lnTo>
                    <a:lnTo>
                      <a:pt x="666" y="1888"/>
                    </a:lnTo>
                    <a:lnTo>
                      <a:pt x="741" y="1931"/>
                    </a:lnTo>
                    <a:lnTo>
                      <a:pt x="788" y="2025"/>
                    </a:lnTo>
                    <a:lnTo>
                      <a:pt x="895" y="1978"/>
                    </a:lnTo>
                    <a:lnTo>
                      <a:pt x="1013" y="1903"/>
                    </a:lnTo>
                    <a:lnTo>
                      <a:pt x="1258" y="1931"/>
                    </a:lnTo>
                    <a:lnTo>
                      <a:pt x="1136" y="1275"/>
                    </a:lnTo>
                    <a:lnTo>
                      <a:pt x="1105" y="0"/>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3" name="Freeform 379"/>
              <p:cNvSpPr>
                <a:spLocks noEditPoints="1"/>
              </p:cNvSpPr>
              <p:nvPr/>
            </p:nvSpPr>
            <p:spPr bwMode="auto">
              <a:xfrm>
                <a:off x="3053" y="2449"/>
                <a:ext cx="321" cy="512"/>
              </a:xfrm>
              <a:custGeom>
                <a:avLst/>
                <a:gdLst>
                  <a:gd name="T0" fmla="*/ 1116 w 1282"/>
                  <a:gd name="T1" fmla="*/ 24 h 2049"/>
                  <a:gd name="T2" fmla="*/ 471 w 1282"/>
                  <a:gd name="T3" fmla="*/ 35 h 2049"/>
                  <a:gd name="T4" fmla="*/ 384 w 1282"/>
                  <a:gd name="T5" fmla="*/ 91 h 2049"/>
                  <a:gd name="T6" fmla="*/ 309 w 1282"/>
                  <a:gd name="T7" fmla="*/ 324 h 2049"/>
                  <a:gd name="T8" fmla="*/ 142 w 1282"/>
                  <a:gd name="T9" fmla="*/ 530 h 2049"/>
                  <a:gd name="T10" fmla="*/ 142 w 1282"/>
                  <a:gd name="T11" fmla="*/ 886 h 2049"/>
                  <a:gd name="T12" fmla="*/ 189 w 1282"/>
                  <a:gd name="T13" fmla="*/ 1036 h 2049"/>
                  <a:gd name="T14" fmla="*/ 309 w 1282"/>
                  <a:gd name="T15" fmla="*/ 1166 h 2049"/>
                  <a:gd name="T16" fmla="*/ 309 w 1282"/>
                  <a:gd name="T17" fmla="*/ 1183 h 2049"/>
                  <a:gd name="T18" fmla="*/ 111 w 1282"/>
                  <a:gd name="T19" fmla="*/ 1415 h 2049"/>
                  <a:gd name="T20" fmla="*/ 20 w 1282"/>
                  <a:gd name="T21" fmla="*/ 1593 h 2049"/>
                  <a:gd name="T22" fmla="*/ 24 w 1282"/>
                  <a:gd name="T23" fmla="*/ 1744 h 2049"/>
                  <a:gd name="T24" fmla="*/ 692 w 1282"/>
                  <a:gd name="T25" fmla="*/ 1685 h 2049"/>
                  <a:gd name="T26" fmla="*/ 705 w 1282"/>
                  <a:gd name="T27" fmla="*/ 1700 h 2049"/>
                  <a:gd name="T28" fmla="*/ 684 w 1282"/>
                  <a:gd name="T29" fmla="*/ 1886 h 2049"/>
                  <a:gd name="T30" fmla="*/ 763 w 1282"/>
                  <a:gd name="T31" fmla="*/ 1938 h 2049"/>
                  <a:gd name="T32" fmla="*/ 795 w 1282"/>
                  <a:gd name="T33" fmla="*/ 2025 h 2049"/>
                  <a:gd name="T34" fmla="*/ 1020 w 1282"/>
                  <a:gd name="T35" fmla="*/ 1903 h 2049"/>
                  <a:gd name="T36" fmla="*/ 1269 w 1282"/>
                  <a:gd name="T37" fmla="*/ 1929 h 2049"/>
                  <a:gd name="T38" fmla="*/ 1135 w 1282"/>
                  <a:gd name="T39" fmla="*/ 1286 h 2049"/>
                  <a:gd name="T40" fmla="*/ 1159 w 1282"/>
                  <a:gd name="T41" fmla="*/ 1281 h 2049"/>
                  <a:gd name="T42" fmla="*/ 1277 w 1282"/>
                  <a:gd name="T43" fmla="*/ 1950 h 2049"/>
                  <a:gd name="T44" fmla="*/ 1024 w 1282"/>
                  <a:gd name="T45" fmla="*/ 1925 h 2049"/>
                  <a:gd name="T46" fmla="*/ 909 w 1282"/>
                  <a:gd name="T47" fmla="*/ 2000 h 2049"/>
                  <a:gd name="T48" fmla="*/ 795 w 1282"/>
                  <a:gd name="T49" fmla="*/ 2049 h 2049"/>
                  <a:gd name="T50" fmla="*/ 744 w 1282"/>
                  <a:gd name="T51" fmla="*/ 1950 h 2049"/>
                  <a:gd name="T52" fmla="*/ 673 w 1282"/>
                  <a:gd name="T53" fmla="*/ 1906 h 2049"/>
                  <a:gd name="T54" fmla="*/ 664 w 1282"/>
                  <a:gd name="T55" fmla="*/ 1894 h 2049"/>
                  <a:gd name="T56" fmla="*/ 692 w 1282"/>
                  <a:gd name="T57" fmla="*/ 1708 h 2049"/>
                  <a:gd name="T58" fmla="*/ 4 w 1282"/>
                  <a:gd name="T59" fmla="*/ 1751 h 2049"/>
                  <a:gd name="T60" fmla="*/ 0 w 1282"/>
                  <a:gd name="T61" fmla="*/ 1590 h 2049"/>
                  <a:gd name="T62" fmla="*/ 92 w 1282"/>
                  <a:gd name="T63" fmla="*/ 1400 h 2049"/>
                  <a:gd name="T64" fmla="*/ 289 w 1282"/>
                  <a:gd name="T65" fmla="*/ 1170 h 2049"/>
                  <a:gd name="T66" fmla="*/ 170 w 1282"/>
                  <a:gd name="T67" fmla="*/ 1044 h 2049"/>
                  <a:gd name="T68" fmla="*/ 118 w 1282"/>
                  <a:gd name="T69" fmla="*/ 890 h 2049"/>
                  <a:gd name="T70" fmla="*/ 118 w 1282"/>
                  <a:gd name="T71" fmla="*/ 731 h 2049"/>
                  <a:gd name="T72" fmla="*/ 122 w 1282"/>
                  <a:gd name="T73" fmla="*/ 526 h 2049"/>
                  <a:gd name="T74" fmla="*/ 289 w 1282"/>
                  <a:gd name="T75" fmla="*/ 313 h 2049"/>
                  <a:gd name="T76" fmla="*/ 368 w 1282"/>
                  <a:gd name="T77" fmla="*/ 79 h 2049"/>
                  <a:gd name="T78" fmla="*/ 463 w 1282"/>
                  <a:gd name="T79" fmla="*/ 16 h 2049"/>
                  <a:gd name="T80" fmla="*/ 1123 w 1282"/>
                  <a:gd name="T81" fmla="*/ 0 h 2049"/>
                  <a:gd name="T82" fmla="*/ 1159 w 1282"/>
                  <a:gd name="T83" fmla="*/ 1281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2" h="2049">
                    <a:moveTo>
                      <a:pt x="1104" y="11"/>
                    </a:moveTo>
                    <a:lnTo>
                      <a:pt x="1116" y="24"/>
                    </a:lnTo>
                    <a:lnTo>
                      <a:pt x="467" y="35"/>
                    </a:lnTo>
                    <a:lnTo>
                      <a:pt x="471" y="35"/>
                    </a:lnTo>
                    <a:lnTo>
                      <a:pt x="380" y="99"/>
                    </a:lnTo>
                    <a:lnTo>
                      <a:pt x="384" y="91"/>
                    </a:lnTo>
                    <a:lnTo>
                      <a:pt x="309" y="320"/>
                    </a:lnTo>
                    <a:lnTo>
                      <a:pt x="309" y="324"/>
                    </a:lnTo>
                    <a:lnTo>
                      <a:pt x="142" y="538"/>
                    </a:lnTo>
                    <a:lnTo>
                      <a:pt x="142" y="530"/>
                    </a:lnTo>
                    <a:lnTo>
                      <a:pt x="142" y="731"/>
                    </a:lnTo>
                    <a:lnTo>
                      <a:pt x="142" y="886"/>
                    </a:lnTo>
                    <a:lnTo>
                      <a:pt x="142" y="881"/>
                    </a:lnTo>
                    <a:lnTo>
                      <a:pt x="189" y="1036"/>
                    </a:lnTo>
                    <a:lnTo>
                      <a:pt x="186" y="1033"/>
                    </a:lnTo>
                    <a:lnTo>
                      <a:pt x="309" y="1166"/>
                    </a:lnTo>
                    <a:lnTo>
                      <a:pt x="309" y="1175"/>
                    </a:lnTo>
                    <a:lnTo>
                      <a:pt x="309" y="1183"/>
                    </a:lnTo>
                    <a:lnTo>
                      <a:pt x="234" y="1277"/>
                    </a:lnTo>
                    <a:lnTo>
                      <a:pt x="111" y="1415"/>
                    </a:lnTo>
                    <a:lnTo>
                      <a:pt x="111" y="1412"/>
                    </a:lnTo>
                    <a:lnTo>
                      <a:pt x="20" y="1593"/>
                    </a:lnTo>
                    <a:lnTo>
                      <a:pt x="24" y="1590"/>
                    </a:lnTo>
                    <a:lnTo>
                      <a:pt x="24" y="1744"/>
                    </a:lnTo>
                    <a:lnTo>
                      <a:pt x="8" y="1732"/>
                    </a:lnTo>
                    <a:lnTo>
                      <a:pt x="692" y="1685"/>
                    </a:lnTo>
                    <a:lnTo>
                      <a:pt x="700" y="1689"/>
                    </a:lnTo>
                    <a:lnTo>
                      <a:pt x="705" y="1700"/>
                    </a:lnTo>
                    <a:lnTo>
                      <a:pt x="688" y="1899"/>
                    </a:lnTo>
                    <a:lnTo>
                      <a:pt x="684" y="1886"/>
                    </a:lnTo>
                    <a:lnTo>
                      <a:pt x="759" y="1934"/>
                    </a:lnTo>
                    <a:lnTo>
                      <a:pt x="763" y="1938"/>
                    </a:lnTo>
                    <a:lnTo>
                      <a:pt x="812" y="2028"/>
                    </a:lnTo>
                    <a:lnTo>
                      <a:pt x="795" y="2025"/>
                    </a:lnTo>
                    <a:lnTo>
                      <a:pt x="898" y="1978"/>
                    </a:lnTo>
                    <a:lnTo>
                      <a:pt x="1020" y="1903"/>
                    </a:lnTo>
                    <a:lnTo>
                      <a:pt x="1029" y="1903"/>
                    </a:lnTo>
                    <a:lnTo>
                      <a:pt x="1269" y="1929"/>
                    </a:lnTo>
                    <a:lnTo>
                      <a:pt x="1258" y="1946"/>
                    </a:lnTo>
                    <a:lnTo>
                      <a:pt x="1135" y="1286"/>
                    </a:lnTo>
                    <a:lnTo>
                      <a:pt x="1104" y="11"/>
                    </a:lnTo>
                    <a:close/>
                    <a:moveTo>
                      <a:pt x="1159" y="1281"/>
                    </a:moveTo>
                    <a:lnTo>
                      <a:pt x="1282" y="1942"/>
                    </a:lnTo>
                    <a:lnTo>
                      <a:pt x="1277" y="1950"/>
                    </a:lnTo>
                    <a:lnTo>
                      <a:pt x="1266" y="1953"/>
                    </a:lnTo>
                    <a:lnTo>
                      <a:pt x="1024" y="1925"/>
                    </a:lnTo>
                    <a:lnTo>
                      <a:pt x="1033" y="1922"/>
                    </a:lnTo>
                    <a:lnTo>
                      <a:pt x="909" y="2000"/>
                    </a:lnTo>
                    <a:lnTo>
                      <a:pt x="803" y="2045"/>
                    </a:lnTo>
                    <a:lnTo>
                      <a:pt x="795" y="2049"/>
                    </a:lnTo>
                    <a:lnTo>
                      <a:pt x="787" y="2040"/>
                    </a:lnTo>
                    <a:lnTo>
                      <a:pt x="744" y="1950"/>
                    </a:lnTo>
                    <a:lnTo>
                      <a:pt x="748" y="1953"/>
                    </a:lnTo>
                    <a:lnTo>
                      <a:pt x="673" y="1906"/>
                    </a:lnTo>
                    <a:lnTo>
                      <a:pt x="669" y="1903"/>
                    </a:lnTo>
                    <a:lnTo>
                      <a:pt x="664" y="1894"/>
                    </a:lnTo>
                    <a:lnTo>
                      <a:pt x="680" y="1696"/>
                    </a:lnTo>
                    <a:lnTo>
                      <a:pt x="692" y="1708"/>
                    </a:lnTo>
                    <a:lnTo>
                      <a:pt x="11" y="1756"/>
                    </a:lnTo>
                    <a:lnTo>
                      <a:pt x="4" y="1751"/>
                    </a:lnTo>
                    <a:lnTo>
                      <a:pt x="0" y="1744"/>
                    </a:lnTo>
                    <a:lnTo>
                      <a:pt x="0" y="1590"/>
                    </a:lnTo>
                    <a:lnTo>
                      <a:pt x="0" y="1586"/>
                    </a:lnTo>
                    <a:lnTo>
                      <a:pt x="92" y="1400"/>
                    </a:lnTo>
                    <a:lnTo>
                      <a:pt x="214" y="1261"/>
                    </a:lnTo>
                    <a:lnTo>
                      <a:pt x="289" y="1170"/>
                    </a:lnTo>
                    <a:lnTo>
                      <a:pt x="289" y="1183"/>
                    </a:lnTo>
                    <a:lnTo>
                      <a:pt x="170" y="1044"/>
                    </a:lnTo>
                    <a:lnTo>
                      <a:pt x="167" y="1040"/>
                    </a:lnTo>
                    <a:lnTo>
                      <a:pt x="118" y="890"/>
                    </a:lnTo>
                    <a:lnTo>
                      <a:pt x="118" y="886"/>
                    </a:lnTo>
                    <a:lnTo>
                      <a:pt x="118" y="731"/>
                    </a:lnTo>
                    <a:lnTo>
                      <a:pt x="118" y="530"/>
                    </a:lnTo>
                    <a:lnTo>
                      <a:pt x="122" y="526"/>
                    </a:lnTo>
                    <a:lnTo>
                      <a:pt x="289" y="309"/>
                    </a:lnTo>
                    <a:lnTo>
                      <a:pt x="289" y="313"/>
                    </a:lnTo>
                    <a:lnTo>
                      <a:pt x="364" y="82"/>
                    </a:lnTo>
                    <a:lnTo>
                      <a:pt x="368" y="79"/>
                    </a:lnTo>
                    <a:lnTo>
                      <a:pt x="459" y="16"/>
                    </a:lnTo>
                    <a:lnTo>
                      <a:pt x="463" y="16"/>
                    </a:lnTo>
                    <a:lnTo>
                      <a:pt x="1116" y="0"/>
                    </a:lnTo>
                    <a:lnTo>
                      <a:pt x="1123" y="0"/>
                    </a:lnTo>
                    <a:lnTo>
                      <a:pt x="1127" y="11"/>
                    </a:lnTo>
                    <a:lnTo>
                      <a:pt x="1159" y="1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4" name="Freeform 380"/>
              <p:cNvSpPr>
                <a:spLocks/>
              </p:cNvSpPr>
              <p:nvPr/>
            </p:nvSpPr>
            <p:spPr bwMode="auto">
              <a:xfrm>
                <a:off x="3055" y="2452"/>
                <a:ext cx="315" cy="504"/>
              </a:xfrm>
              <a:custGeom>
                <a:avLst/>
                <a:gdLst>
                  <a:gd name="T0" fmla="*/ 1096 w 1261"/>
                  <a:gd name="T1" fmla="*/ 0 h 2017"/>
                  <a:gd name="T2" fmla="*/ 1108 w 1261"/>
                  <a:gd name="T3" fmla="*/ 13 h 2017"/>
                  <a:gd name="T4" fmla="*/ 459 w 1261"/>
                  <a:gd name="T5" fmla="*/ 24 h 2017"/>
                  <a:gd name="T6" fmla="*/ 463 w 1261"/>
                  <a:gd name="T7" fmla="*/ 24 h 2017"/>
                  <a:gd name="T8" fmla="*/ 372 w 1261"/>
                  <a:gd name="T9" fmla="*/ 88 h 2017"/>
                  <a:gd name="T10" fmla="*/ 376 w 1261"/>
                  <a:gd name="T11" fmla="*/ 80 h 2017"/>
                  <a:gd name="T12" fmla="*/ 301 w 1261"/>
                  <a:gd name="T13" fmla="*/ 309 h 2017"/>
                  <a:gd name="T14" fmla="*/ 301 w 1261"/>
                  <a:gd name="T15" fmla="*/ 313 h 2017"/>
                  <a:gd name="T16" fmla="*/ 134 w 1261"/>
                  <a:gd name="T17" fmla="*/ 527 h 2017"/>
                  <a:gd name="T18" fmla="*/ 134 w 1261"/>
                  <a:gd name="T19" fmla="*/ 519 h 2017"/>
                  <a:gd name="T20" fmla="*/ 134 w 1261"/>
                  <a:gd name="T21" fmla="*/ 720 h 2017"/>
                  <a:gd name="T22" fmla="*/ 134 w 1261"/>
                  <a:gd name="T23" fmla="*/ 875 h 2017"/>
                  <a:gd name="T24" fmla="*/ 134 w 1261"/>
                  <a:gd name="T25" fmla="*/ 870 h 2017"/>
                  <a:gd name="T26" fmla="*/ 181 w 1261"/>
                  <a:gd name="T27" fmla="*/ 1025 h 2017"/>
                  <a:gd name="T28" fmla="*/ 178 w 1261"/>
                  <a:gd name="T29" fmla="*/ 1022 h 2017"/>
                  <a:gd name="T30" fmla="*/ 301 w 1261"/>
                  <a:gd name="T31" fmla="*/ 1155 h 2017"/>
                  <a:gd name="T32" fmla="*/ 301 w 1261"/>
                  <a:gd name="T33" fmla="*/ 1164 h 2017"/>
                  <a:gd name="T34" fmla="*/ 301 w 1261"/>
                  <a:gd name="T35" fmla="*/ 1172 h 2017"/>
                  <a:gd name="T36" fmla="*/ 226 w 1261"/>
                  <a:gd name="T37" fmla="*/ 1266 h 2017"/>
                  <a:gd name="T38" fmla="*/ 103 w 1261"/>
                  <a:gd name="T39" fmla="*/ 1404 h 2017"/>
                  <a:gd name="T40" fmla="*/ 103 w 1261"/>
                  <a:gd name="T41" fmla="*/ 1401 h 2017"/>
                  <a:gd name="T42" fmla="*/ 12 w 1261"/>
                  <a:gd name="T43" fmla="*/ 1582 h 2017"/>
                  <a:gd name="T44" fmla="*/ 16 w 1261"/>
                  <a:gd name="T45" fmla="*/ 1579 h 2017"/>
                  <a:gd name="T46" fmla="*/ 16 w 1261"/>
                  <a:gd name="T47" fmla="*/ 1733 h 2017"/>
                  <a:gd name="T48" fmla="*/ 0 w 1261"/>
                  <a:gd name="T49" fmla="*/ 1721 h 2017"/>
                  <a:gd name="T50" fmla="*/ 684 w 1261"/>
                  <a:gd name="T51" fmla="*/ 1674 h 2017"/>
                  <a:gd name="T52" fmla="*/ 692 w 1261"/>
                  <a:gd name="T53" fmla="*/ 1678 h 2017"/>
                  <a:gd name="T54" fmla="*/ 697 w 1261"/>
                  <a:gd name="T55" fmla="*/ 1689 h 2017"/>
                  <a:gd name="T56" fmla="*/ 680 w 1261"/>
                  <a:gd name="T57" fmla="*/ 1888 h 2017"/>
                  <a:gd name="T58" fmla="*/ 676 w 1261"/>
                  <a:gd name="T59" fmla="*/ 1875 h 2017"/>
                  <a:gd name="T60" fmla="*/ 751 w 1261"/>
                  <a:gd name="T61" fmla="*/ 1923 h 2017"/>
                  <a:gd name="T62" fmla="*/ 755 w 1261"/>
                  <a:gd name="T63" fmla="*/ 1927 h 2017"/>
                  <a:gd name="T64" fmla="*/ 804 w 1261"/>
                  <a:gd name="T65" fmla="*/ 2017 h 2017"/>
                  <a:gd name="T66" fmla="*/ 787 w 1261"/>
                  <a:gd name="T67" fmla="*/ 2014 h 2017"/>
                  <a:gd name="T68" fmla="*/ 890 w 1261"/>
                  <a:gd name="T69" fmla="*/ 1967 h 2017"/>
                  <a:gd name="T70" fmla="*/ 890 w 1261"/>
                  <a:gd name="T71" fmla="*/ 1967 h 2017"/>
                  <a:gd name="T72" fmla="*/ 1012 w 1261"/>
                  <a:gd name="T73" fmla="*/ 1892 h 2017"/>
                  <a:gd name="T74" fmla="*/ 1021 w 1261"/>
                  <a:gd name="T75" fmla="*/ 1892 h 2017"/>
                  <a:gd name="T76" fmla="*/ 1261 w 1261"/>
                  <a:gd name="T77" fmla="*/ 1918 h 2017"/>
                  <a:gd name="T78" fmla="*/ 1250 w 1261"/>
                  <a:gd name="T79" fmla="*/ 1935 h 2017"/>
                  <a:gd name="T80" fmla="*/ 1127 w 1261"/>
                  <a:gd name="T81" fmla="*/ 1275 h 2017"/>
                  <a:gd name="T82" fmla="*/ 1127 w 1261"/>
                  <a:gd name="T83" fmla="*/ 1275 h 2017"/>
                  <a:gd name="T84" fmla="*/ 1096 w 1261"/>
                  <a:gd name="T85" fmla="*/ 0 h 2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61" h="2017">
                    <a:moveTo>
                      <a:pt x="1096" y="0"/>
                    </a:moveTo>
                    <a:lnTo>
                      <a:pt x="1108" y="13"/>
                    </a:lnTo>
                    <a:lnTo>
                      <a:pt x="459" y="24"/>
                    </a:lnTo>
                    <a:lnTo>
                      <a:pt x="463" y="24"/>
                    </a:lnTo>
                    <a:lnTo>
                      <a:pt x="372" y="88"/>
                    </a:lnTo>
                    <a:lnTo>
                      <a:pt x="376" y="80"/>
                    </a:lnTo>
                    <a:lnTo>
                      <a:pt x="301" y="309"/>
                    </a:lnTo>
                    <a:lnTo>
                      <a:pt x="301" y="313"/>
                    </a:lnTo>
                    <a:lnTo>
                      <a:pt x="134" y="527"/>
                    </a:lnTo>
                    <a:lnTo>
                      <a:pt x="134" y="519"/>
                    </a:lnTo>
                    <a:lnTo>
                      <a:pt x="134" y="720"/>
                    </a:lnTo>
                    <a:lnTo>
                      <a:pt x="134" y="875"/>
                    </a:lnTo>
                    <a:lnTo>
                      <a:pt x="134" y="870"/>
                    </a:lnTo>
                    <a:lnTo>
                      <a:pt x="181" y="1025"/>
                    </a:lnTo>
                    <a:lnTo>
                      <a:pt x="178" y="1022"/>
                    </a:lnTo>
                    <a:lnTo>
                      <a:pt x="301" y="1155"/>
                    </a:lnTo>
                    <a:lnTo>
                      <a:pt x="301" y="1164"/>
                    </a:lnTo>
                    <a:lnTo>
                      <a:pt x="301" y="1172"/>
                    </a:lnTo>
                    <a:lnTo>
                      <a:pt x="226" y="1266"/>
                    </a:lnTo>
                    <a:lnTo>
                      <a:pt x="103" y="1404"/>
                    </a:lnTo>
                    <a:lnTo>
                      <a:pt x="103" y="1401"/>
                    </a:lnTo>
                    <a:lnTo>
                      <a:pt x="12" y="1582"/>
                    </a:lnTo>
                    <a:lnTo>
                      <a:pt x="16" y="1579"/>
                    </a:lnTo>
                    <a:lnTo>
                      <a:pt x="16" y="1733"/>
                    </a:lnTo>
                    <a:lnTo>
                      <a:pt x="0" y="1721"/>
                    </a:lnTo>
                    <a:lnTo>
                      <a:pt x="684" y="1674"/>
                    </a:lnTo>
                    <a:lnTo>
                      <a:pt x="692" y="1678"/>
                    </a:lnTo>
                    <a:lnTo>
                      <a:pt x="697" y="1689"/>
                    </a:lnTo>
                    <a:lnTo>
                      <a:pt x="680" y="1888"/>
                    </a:lnTo>
                    <a:lnTo>
                      <a:pt x="676" y="1875"/>
                    </a:lnTo>
                    <a:lnTo>
                      <a:pt x="751" y="1923"/>
                    </a:lnTo>
                    <a:lnTo>
                      <a:pt x="755" y="1927"/>
                    </a:lnTo>
                    <a:lnTo>
                      <a:pt x="804" y="2017"/>
                    </a:lnTo>
                    <a:lnTo>
                      <a:pt x="787" y="2014"/>
                    </a:lnTo>
                    <a:lnTo>
                      <a:pt x="890" y="1967"/>
                    </a:lnTo>
                    <a:lnTo>
                      <a:pt x="890" y="1967"/>
                    </a:lnTo>
                    <a:lnTo>
                      <a:pt x="1012" y="1892"/>
                    </a:lnTo>
                    <a:lnTo>
                      <a:pt x="1021" y="1892"/>
                    </a:lnTo>
                    <a:lnTo>
                      <a:pt x="1261" y="1918"/>
                    </a:lnTo>
                    <a:lnTo>
                      <a:pt x="1250" y="1935"/>
                    </a:lnTo>
                    <a:lnTo>
                      <a:pt x="1127" y="1275"/>
                    </a:lnTo>
                    <a:lnTo>
                      <a:pt x="1127" y="1275"/>
                    </a:lnTo>
                    <a:lnTo>
                      <a:pt x="1096"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5" name="Freeform 381"/>
              <p:cNvSpPr>
                <a:spLocks/>
              </p:cNvSpPr>
              <p:nvPr/>
            </p:nvSpPr>
            <p:spPr bwMode="auto">
              <a:xfrm>
                <a:off x="3053" y="2449"/>
                <a:ext cx="321" cy="512"/>
              </a:xfrm>
              <a:custGeom>
                <a:avLst/>
                <a:gdLst>
                  <a:gd name="T0" fmla="*/ 1159 w 1282"/>
                  <a:gd name="T1" fmla="*/ 1281 h 2049"/>
                  <a:gd name="T2" fmla="*/ 1159 w 1282"/>
                  <a:gd name="T3" fmla="*/ 1281 h 2049"/>
                  <a:gd name="T4" fmla="*/ 1282 w 1282"/>
                  <a:gd name="T5" fmla="*/ 1942 h 2049"/>
                  <a:gd name="T6" fmla="*/ 1277 w 1282"/>
                  <a:gd name="T7" fmla="*/ 1950 h 2049"/>
                  <a:gd name="T8" fmla="*/ 1266 w 1282"/>
                  <a:gd name="T9" fmla="*/ 1953 h 2049"/>
                  <a:gd name="T10" fmla="*/ 1024 w 1282"/>
                  <a:gd name="T11" fmla="*/ 1925 h 2049"/>
                  <a:gd name="T12" fmla="*/ 1033 w 1282"/>
                  <a:gd name="T13" fmla="*/ 1922 h 2049"/>
                  <a:gd name="T14" fmla="*/ 909 w 1282"/>
                  <a:gd name="T15" fmla="*/ 2000 h 2049"/>
                  <a:gd name="T16" fmla="*/ 909 w 1282"/>
                  <a:gd name="T17" fmla="*/ 2000 h 2049"/>
                  <a:gd name="T18" fmla="*/ 803 w 1282"/>
                  <a:gd name="T19" fmla="*/ 2045 h 2049"/>
                  <a:gd name="T20" fmla="*/ 795 w 1282"/>
                  <a:gd name="T21" fmla="*/ 2049 h 2049"/>
                  <a:gd name="T22" fmla="*/ 787 w 1282"/>
                  <a:gd name="T23" fmla="*/ 2040 h 2049"/>
                  <a:gd name="T24" fmla="*/ 744 w 1282"/>
                  <a:gd name="T25" fmla="*/ 1950 h 2049"/>
                  <a:gd name="T26" fmla="*/ 748 w 1282"/>
                  <a:gd name="T27" fmla="*/ 1953 h 2049"/>
                  <a:gd name="T28" fmla="*/ 673 w 1282"/>
                  <a:gd name="T29" fmla="*/ 1906 h 2049"/>
                  <a:gd name="T30" fmla="*/ 669 w 1282"/>
                  <a:gd name="T31" fmla="*/ 1903 h 2049"/>
                  <a:gd name="T32" fmla="*/ 664 w 1282"/>
                  <a:gd name="T33" fmla="*/ 1894 h 2049"/>
                  <a:gd name="T34" fmla="*/ 680 w 1282"/>
                  <a:gd name="T35" fmla="*/ 1696 h 2049"/>
                  <a:gd name="T36" fmla="*/ 692 w 1282"/>
                  <a:gd name="T37" fmla="*/ 1708 h 2049"/>
                  <a:gd name="T38" fmla="*/ 11 w 1282"/>
                  <a:gd name="T39" fmla="*/ 1756 h 2049"/>
                  <a:gd name="T40" fmla="*/ 4 w 1282"/>
                  <a:gd name="T41" fmla="*/ 1751 h 2049"/>
                  <a:gd name="T42" fmla="*/ 0 w 1282"/>
                  <a:gd name="T43" fmla="*/ 1744 h 2049"/>
                  <a:gd name="T44" fmla="*/ 0 w 1282"/>
                  <a:gd name="T45" fmla="*/ 1590 h 2049"/>
                  <a:gd name="T46" fmla="*/ 0 w 1282"/>
                  <a:gd name="T47" fmla="*/ 1586 h 2049"/>
                  <a:gd name="T48" fmla="*/ 92 w 1282"/>
                  <a:gd name="T49" fmla="*/ 1400 h 2049"/>
                  <a:gd name="T50" fmla="*/ 92 w 1282"/>
                  <a:gd name="T51" fmla="*/ 1400 h 2049"/>
                  <a:gd name="T52" fmla="*/ 214 w 1282"/>
                  <a:gd name="T53" fmla="*/ 1261 h 2049"/>
                  <a:gd name="T54" fmla="*/ 289 w 1282"/>
                  <a:gd name="T55" fmla="*/ 1170 h 2049"/>
                  <a:gd name="T56" fmla="*/ 289 w 1282"/>
                  <a:gd name="T57" fmla="*/ 1183 h 2049"/>
                  <a:gd name="T58" fmla="*/ 170 w 1282"/>
                  <a:gd name="T59" fmla="*/ 1044 h 2049"/>
                  <a:gd name="T60" fmla="*/ 167 w 1282"/>
                  <a:gd name="T61" fmla="*/ 1040 h 2049"/>
                  <a:gd name="T62" fmla="*/ 118 w 1282"/>
                  <a:gd name="T63" fmla="*/ 890 h 2049"/>
                  <a:gd name="T64" fmla="*/ 118 w 1282"/>
                  <a:gd name="T65" fmla="*/ 886 h 2049"/>
                  <a:gd name="T66" fmla="*/ 118 w 1282"/>
                  <a:gd name="T67" fmla="*/ 731 h 2049"/>
                  <a:gd name="T68" fmla="*/ 118 w 1282"/>
                  <a:gd name="T69" fmla="*/ 530 h 2049"/>
                  <a:gd name="T70" fmla="*/ 122 w 1282"/>
                  <a:gd name="T71" fmla="*/ 526 h 2049"/>
                  <a:gd name="T72" fmla="*/ 289 w 1282"/>
                  <a:gd name="T73" fmla="*/ 309 h 2049"/>
                  <a:gd name="T74" fmla="*/ 289 w 1282"/>
                  <a:gd name="T75" fmla="*/ 313 h 2049"/>
                  <a:gd name="T76" fmla="*/ 364 w 1282"/>
                  <a:gd name="T77" fmla="*/ 82 h 2049"/>
                  <a:gd name="T78" fmla="*/ 368 w 1282"/>
                  <a:gd name="T79" fmla="*/ 79 h 2049"/>
                  <a:gd name="T80" fmla="*/ 459 w 1282"/>
                  <a:gd name="T81" fmla="*/ 16 h 2049"/>
                  <a:gd name="T82" fmla="*/ 463 w 1282"/>
                  <a:gd name="T83" fmla="*/ 16 h 2049"/>
                  <a:gd name="T84" fmla="*/ 1116 w 1282"/>
                  <a:gd name="T85" fmla="*/ 0 h 2049"/>
                  <a:gd name="T86" fmla="*/ 1123 w 1282"/>
                  <a:gd name="T87" fmla="*/ 0 h 2049"/>
                  <a:gd name="T88" fmla="*/ 1127 w 1282"/>
                  <a:gd name="T89" fmla="*/ 11 h 2049"/>
                  <a:gd name="T90" fmla="*/ 1159 w 1282"/>
                  <a:gd name="T91" fmla="*/ 1281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2" h="2049">
                    <a:moveTo>
                      <a:pt x="1159" y="1281"/>
                    </a:moveTo>
                    <a:lnTo>
                      <a:pt x="1159" y="1281"/>
                    </a:lnTo>
                    <a:lnTo>
                      <a:pt x="1282" y="1942"/>
                    </a:lnTo>
                    <a:lnTo>
                      <a:pt x="1277" y="1950"/>
                    </a:lnTo>
                    <a:lnTo>
                      <a:pt x="1266" y="1953"/>
                    </a:lnTo>
                    <a:lnTo>
                      <a:pt x="1024" y="1925"/>
                    </a:lnTo>
                    <a:lnTo>
                      <a:pt x="1033" y="1922"/>
                    </a:lnTo>
                    <a:lnTo>
                      <a:pt x="909" y="2000"/>
                    </a:lnTo>
                    <a:lnTo>
                      <a:pt x="909" y="2000"/>
                    </a:lnTo>
                    <a:lnTo>
                      <a:pt x="803" y="2045"/>
                    </a:lnTo>
                    <a:lnTo>
                      <a:pt x="795" y="2049"/>
                    </a:lnTo>
                    <a:lnTo>
                      <a:pt x="787" y="2040"/>
                    </a:lnTo>
                    <a:lnTo>
                      <a:pt x="744" y="1950"/>
                    </a:lnTo>
                    <a:lnTo>
                      <a:pt x="748" y="1953"/>
                    </a:lnTo>
                    <a:lnTo>
                      <a:pt x="673" y="1906"/>
                    </a:lnTo>
                    <a:lnTo>
                      <a:pt x="669" y="1903"/>
                    </a:lnTo>
                    <a:lnTo>
                      <a:pt x="664" y="1894"/>
                    </a:lnTo>
                    <a:lnTo>
                      <a:pt x="680" y="1696"/>
                    </a:lnTo>
                    <a:lnTo>
                      <a:pt x="692" y="1708"/>
                    </a:lnTo>
                    <a:lnTo>
                      <a:pt x="11" y="1756"/>
                    </a:lnTo>
                    <a:lnTo>
                      <a:pt x="4" y="1751"/>
                    </a:lnTo>
                    <a:lnTo>
                      <a:pt x="0" y="1744"/>
                    </a:lnTo>
                    <a:lnTo>
                      <a:pt x="0" y="1590"/>
                    </a:lnTo>
                    <a:lnTo>
                      <a:pt x="0" y="1586"/>
                    </a:lnTo>
                    <a:lnTo>
                      <a:pt x="92" y="1400"/>
                    </a:lnTo>
                    <a:lnTo>
                      <a:pt x="92" y="1400"/>
                    </a:lnTo>
                    <a:lnTo>
                      <a:pt x="214" y="1261"/>
                    </a:lnTo>
                    <a:lnTo>
                      <a:pt x="289" y="1170"/>
                    </a:lnTo>
                    <a:lnTo>
                      <a:pt x="289" y="1183"/>
                    </a:lnTo>
                    <a:lnTo>
                      <a:pt x="170" y="1044"/>
                    </a:lnTo>
                    <a:lnTo>
                      <a:pt x="167" y="1040"/>
                    </a:lnTo>
                    <a:lnTo>
                      <a:pt x="118" y="890"/>
                    </a:lnTo>
                    <a:lnTo>
                      <a:pt x="118" y="886"/>
                    </a:lnTo>
                    <a:lnTo>
                      <a:pt x="118" y="731"/>
                    </a:lnTo>
                    <a:lnTo>
                      <a:pt x="118" y="530"/>
                    </a:lnTo>
                    <a:lnTo>
                      <a:pt x="122" y="526"/>
                    </a:lnTo>
                    <a:lnTo>
                      <a:pt x="289" y="309"/>
                    </a:lnTo>
                    <a:lnTo>
                      <a:pt x="289" y="313"/>
                    </a:lnTo>
                    <a:lnTo>
                      <a:pt x="364" y="82"/>
                    </a:lnTo>
                    <a:lnTo>
                      <a:pt x="368" y="79"/>
                    </a:lnTo>
                    <a:lnTo>
                      <a:pt x="459" y="16"/>
                    </a:lnTo>
                    <a:lnTo>
                      <a:pt x="463" y="16"/>
                    </a:lnTo>
                    <a:lnTo>
                      <a:pt x="1116" y="0"/>
                    </a:lnTo>
                    <a:lnTo>
                      <a:pt x="1123" y="0"/>
                    </a:lnTo>
                    <a:lnTo>
                      <a:pt x="1127" y="11"/>
                    </a:lnTo>
                    <a:lnTo>
                      <a:pt x="1159" y="128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6" name="Freeform 382"/>
              <p:cNvSpPr>
                <a:spLocks/>
              </p:cNvSpPr>
              <p:nvPr/>
            </p:nvSpPr>
            <p:spPr bwMode="auto">
              <a:xfrm>
                <a:off x="3333" y="2436"/>
                <a:ext cx="350" cy="510"/>
              </a:xfrm>
              <a:custGeom>
                <a:avLst/>
                <a:gdLst>
                  <a:gd name="T0" fmla="*/ 973 w 1401"/>
                  <a:gd name="T1" fmla="*/ 43 h 2040"/>
                  <a:gd name="T2" fmla="*/ 957 w 1401"/>
                  <a:gd name="T3" fmla="*/ 0 h 2040"/>
                  <a:gd name="T4" fmla="*/ 0 w 1401"/>
                  <a:gd name="T5" fmla="*/ 58 h 2040"/>
                  <a:gd name="T6" fmla="*/ 28 w 1401"/>
                  <a:gd name="T7" fmla="*/ 1332 h 2040"/>
                  <a:gd name="T8" fmla="*/ 150 w 1401"/>
                  <a:gd name="T9" fmla="*/ 1993 h 2040"/>
                  <a:gd name="T10" fmla="*/ 289 w 1401"/>
                  <a:gd name="T11" fmla="*/ 1993 h 2040"/>
                  <a:gd name="T12" fmla="*/ 289 w 1401"/>
                  <a:gd name="T13" fmla="*/ 1838 h 2040"/>
                  <a:gd name="T14" fmla="*/ 364 w 1401"/>
                  <a:gd name="T15" fmla="*/ 1961 h 2040"/>
                  <a:gd name="T16" fmla="*/ 456 w 1401"/>
                  <a:gd name="T17" fmla="*/ 2040 h 2040"/>
                  <a:gd name="T18" fmla="*/ 514 w 1401"/>
                  <a:gd name="T19" fmla="*/ 1929 h 2040"/>
                  <a:gd name="T20" fmla="*/ 486 w 1401"/>
                  <a:gd name="T21" fmla="*/ 1838 h 2040"/>
                  <a:gd name="T22" fmla="*/ 456 w 1401"/>
                  <a:gd name="T23" fmla="*/ 1795 h 2040"/>
                  <a:gd name="T24" fmla="*/ 396 w 1401"/>
                  <a:gd name="T25" fmla="*/ 1684 h 2040"/>
                  <a:gd name="T26" fmla="*/ 1401 w 1401"/>
                  <a:gd name="T27" fmla="*/ 1594 h 2040"/>
                  <a:gd name="T28" fmla="*/ 1401 w 1401"/>
                  <a:gd name="T29" fmla="*/ 1363 h 2040"/>
                  <a:gd name="T30" fmla="*/ 1401 w 1401"/>
                  <a:gd name="T31" fmla="*/ 1056 h 2040"/>
                  <a:gd name="T32" fmla="*/ 1262 w 1401"/>
                  <a:gd name="T33" fmla="*/ 905 h 2040"/>
                  <a:gd name="T34" fmla="*/ 973 w 1401"/>
                  <a:gd name="T35" fmla="*/ 43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1" h="2040">
                    <a:moveTo>
                      <a:pt x="973" y="43"/>
                    </a:moveTo>
                    <a:lnTo>
                      <a:pt x="957" y="0"/>
                    </a:lnTo>
                    <a:lnTo>
                      <a:pt x="0" y="58"/>
                    </a:lnTo>
                    <a:lnTo>
                      <a:pt x="28" y="1332"/>
                    </a:lnTo>
                    <a:lnTo>
                      <a:pt x="150" y="1993"/>
                    </a:lnTo>
                    <a:lnTo>
                      <a:pt x="289" y="1993"/>
                    </a:lnTo>
                    <a:lnTo>
                      <a:pt x="289" y="1838"/>
                    </a:lnTo>
                    <a:lnTo>
                      <a:pt x="364" y="1961"/>
                    </a:lnTo>
                    <a:lnTo>
                      <a:pt x="456" y="2040"/>
                    </a:lnTo>
                    <a:lnTo>
                      <a:pt x="514" y="1929"/>
                    </a:lnTo>
                    <a:lnTo>
                      <a:pt x="486" y="1838"/>
                    </a:lnTo>
                    <a:lnTo>
                      <a:pt x="456" y="1795"/>
                    </a:lnTo>
                    <a:lnTo>
                      <a:pt x="396" y="1684"/>
                    </a:lnTo>
                    <a:lnTo>
                      <a:pt x="1401" y="1594"/>
                    </a:lnTo>
                    <a:lnTo>
                      <a:pt x="1401" y="1363"/>
                    </a:lnTo>
                    <a:lnTo>
                      <a:pt x="1401" y="1056"/>
                    </a:lnTo>
                    <a:lnTo>
                      <a:pt x="1262" y="905"/>
                    </a:lnTo>
                    <a:lnTo>
                      <a:pt x="973" y="43"/>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7" name="Freeform 383"/>
              <p:cNvSpPr>
                <a:spLocks noEditPoints="1"/>
              </p:cNvSpPr>
              <p:nvPr/>
            </p:nvSpPr>
            <p:spPr bwMode="auto">
              <a:xfrm>
                <a:off x="3330" y="2433"/>
                <a:ext cx="356" cy="516"/>
              </a:xfrm>
              <a:custGeom>
                <a:avLst/>
                <a:gdLst>
                  <a:gd name="T0" fmla="*/ 956 w 1423"/>
                  <a:gd name="T1" fmla="*/ 17 h 2064"/>
                  <a:gd name="T2" fmla="*/ 11 w 1423"/>
                  <a:gd name="T3" fmla="*/ 84 h 2064"/>
                  <a:gd name="T4" fmla="*/ 51 w 1423"/>
                  <a:gd name="T5" fmla="*/ 1345 h 2064"/>
                  <a:gd name="T6" fmla="*/ 161 w 1423"/>
                  <a:gd name="T7" fmla="*/ 1993 h 2064"/>
                  <a:gd name="T8" fmla="*/ 289 w 1423"/>
                  <a:gd name="T9" fmla="*/ 2006 h 2064"/>
                  <a:gd name="T10" fmla="*/ 289 w 1423"/>
                  <a:gd name="T11" fmla="*/ 1843 h 2064"/>
                  <a:gd name="T12" fmla="*/ 304 w 1423"/>
                  <a:gd name="T13" fmla="*/ 1839 h 2064"/>
                  <a:gd name="T14" fmla="*/ 387 w 1423"/>
                  <a:gd name="T15" fmla="*/ 1970 h 2064"/>
                  <a:gd name="T16" fmla="*/ 474 w 1423"/>
                  <a:gd name="T17" fmla="*/ 2042 h 2064"/>
                  <a:gd name="T18" fmla="*/ 518 w 1423"/>
                  <a:gd name="T19" fmla="*/ 1939 h 2064"/>
                  <a:gd name="T20" fmla="*/ 486 w 1423"/>
                  <a:gd name="T21" fmla="*/ 1856 h 2064"/>
                  <a:gd name="T22" fmla="*/ 458 w 1423"/>
                  <a:gd name="T23" fmla="*/ 1811 h 2064"/>
                  <a:gd name="T24" fmla="*/ 395 w 1423"/>
                  <a:gd name="T25" fmla="*/ 1693 h 2064"/>
                  <a:gd name="T26" fmla="*/ 1408 w 1423"/>
                  <a:gd name="T27" fmla="*/ 1594 h 2064"/>
                  <a:gd name="T28" fmla="*/ 1399 w 1423"/>
                  <a:gd name="T29" fmla="*/ 1376 h 2064"/>
                  <a:gd name="T30" fmla="*/ 1399 w 1423"/>
                  <a:gd name="T31" fmla="*/ 1076 h 2064"/>
                  <a:gd name="T32" fmla="*/ 1262 w 1423"/>
                  <a:gd name="T33" fmla="*/ 918 h 2064"/>
                  <a:gd name="T34" fmla="*/ 1285 w 1423"/>
                  <a:gd name="T35" fmla="*/ 915 h 2064"/>
                  <a:gd name="T36" fmla="*/ 1419 w 1423"/>
                  <a:gd name="T37" fmla="*/ 1061 h 2064"/>
                  <a:gd name="T38" fmla="*/ 1423 w 1423"/>
                  <a:gd name="T39" fmla="*/ 1376 h 2064"/>
                  <a:gd name="T40" fmla="*/ 1419 w 1423"/>
                  <a:gd name="T41" fmla="*/ 1614 h 2064"/>
                  <a:gd name="T42" fmla="*/ 407 w 1423"/>
                  <a:gd name="T43" fmla="*/ 1710 h 2064"/>
                  <a:gd name="T44" fmla="*/ 478 w 1423"/>
                  <a:gd name="T45" fmla="*/ 1800 h 2064"/>
                  <a:gd name="T46" fmla="*/ 510 w 1423"/>
                  <a:gd name="T47" fmla="*/ 1847 h 2064"/>
                  <a:gd name="T48" fmla="*/ 538 w 1423"/>
                  <a:gd name="T49" fmla="*/ 1950 h 2064"/>
                  <a:gd name="T50" fmla="*/ 471 w 1423"/>
                  <a:gd name="T51" fmla="*/ 2064 h 2064"/>
                  <a:gd name="T52" fmla="*/ 367 w 1423"/>
                  <a:gd name="T53" fmla="*/ 1986 h 2064"/>
                  <a:gd name="T54" fmla="*/ 289 w 1423"/>
                  <a:gd name="T55" fmla="*/ 1860 h 2064"/>
                  <a:gd name="T56" fmla="*/ 312 w 1423"/>
                  <a:gd name="T57" fmla="*/ 2006 h 2064"/>
                  <a:gd name="T58" fmla="*/ 300 w 1423"/>
                  <a:gd name="T59" fmla="*/ 2017 h 2064"/>
                  <a:gd name="T60" fmla="*/ 154 w 1423"/>
                  <a:gd name="T61" fmla="*/ 2014 h 2064"/>
                  <a:gd name="T62" fmla="*/ 27 w 1423"/>
                  <a:gd name="T63" fmla="*/ 1350 h 2064"/>
                  <a:gd name="T64" fmla="*/ 0 w 1423"/>
                  <a:gd name="T65" fmla="*/ 71 h 2064"/>
                  <a:gd name="T66" fmla="*/ 8 w 1423"/>
                  <a:gd name="T67" fmla="*/ 60 h 2064"/>
                  <a:gd name="T68" fmla="*/ 977 w 1423"/>
                  <a:gd name="T69" fmla="*/ 0 h 2064"/>
                  <a:gd name="T70" fmla="*/ 996 w 1423"/>
                  <a:gd name="T71" fmla="*/ 52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3" h="2064">
                    <a:moveTo>
                      <a:pt x="973" y="60"/>
                    </a:moveTo>
                    <a:lnTo>
                      <a:pt x="956" y="17"/>
                    </a:lnTo>
                    <a:lnTo>
                      <a:pt x="968" y="24"/>
                    </a:lnTo>
                    <a:lnTo>
                      <a:pt x="11" y="84"/>
                    </a:lnTo>
                    <a:lnTo>
                      <a:pt x="23" y="71"/>
                    </a:lnTo>
                    <a:lnTo>
                      <a:pt x="51" y="1345"/>
                    </a:lnTo>
                    <a:lnTo>
                      <a:pt x="174" y="2002"/>
                    </a:lnTo>
                    <a:lnTo>
                      <a:pt x="161" y="1993"/>
                    </a:lnTo>
                    <a:lnTo>
                      <a:pt x="300" y="1993"/>
                    </a:lnTo>
                    <a:lnTo>
                      <a:pt x="289" y="2006"/>
                    </a:lnTo>
                    <a:lnTo>
                      <a:pt x="289" y="1851"/>
                    </a:lnTo>
                    <a:lnTo>
                      <a:pt x="289" y="1843"/>
                    </a:lnTo>
                    <a:lnTo>
                      <a:pt x="296" y="1839"/>
                    </a:lnTo>
                    <a:lnTo>
                      <a:pt x="304" y="1839"/>
                    </a:lnTo>
                    <a:lnTo>
                      <a:pt x="308" y="1847"/>
                    </a:lnTo>
                    <a:lnTo>
                      <a:pt x="387" y="1970"/>
                    </a:lnTo>
                    <a:lnTo>
                      <a:pt x="383" y="1967"/>
                    </a:lnTo>
                    <a:lnTo>
                      <a:pt x="474" y="2042"/>
                    </a:lnTo>
                    <a:lnTo>
                      <a:pt x="454" y="2045"/>
                    </a:lnTo>
                    <a:lnTo>
                      <a:pt x="518" y="1939"/>
                    </a:lnTo>
                    <a:lnTo>
                      <a:pt x="518" y="1946"/>
                    </a:lnTo>
                    <a:lnTo>
                      <a:pt x="486" y="1856"/>
                    </a:lnTo>
                    <a:lnTo>
                      <a:pt x="486" y="1860"/>
                    </a:lnTo>
                    <a:lnTo>
                      <a:pt x="458" y="1811"/>
                    </a:lnTo>
                    <a:lnTo>
                      <a:pt x="395" y="1704"/>
                    </a:lnTo>
                    <a:lnTo>
                      <a:pt x="395" y="1693"/>
                    </a:lnTo>
                    <a:lnTo>
                      <a:pt x="403" y="1685"/>
                    </a:lnTo>
                    <a:lnTo>
                      <a:pt x="1408" y="1594"/>
                    </a:lnTo>
                    <a:lnTo>
                      <a:pt x="1399" y="1607"/>
                    </a:lnTo>
                    <a:lnTo>
                      <a:pt x="1399" y="1376"/>
                    </a:lnTo>
                    <a:lnTo>
                      <a:pt x="1399" y="1069"/>
                    </a:lnTo>
                    <a:lnTo>
                      <a:pt x="1399" y="1076"/>
                    </a:lnTo>
                    <a:lnTo>
                      <a:pt x="1266" y="926"/>
                    </a:lnTo>
                    <a:lnTo>
                      <a:pt x="1262" y="918"/>
                    </a:lnTo>
                    <a:lnTo>
                      <a:pt x="973" y="60"/>
                    </a:lnTo>
                    <a:close/>
                    <a:moveTo>
                      <a:pt x="1285" y="915"/>
                    </a:moveTo>
                    <a:lnTo>
                      <a:pt x="1281" y="910"/>
                    </a:lnTo>
                    <a:lnTo>
                      <a:pt x="1419" y="1061"/>
                    </a:lnTo>
                    <a:lnTo>
                      <a:pt x="1423" y="1069"/>
                    </a:lnTo>
                    <a:lnTo>
                      <a:pt x="1423" y="1376"/>
                    </a:lnTo>
                    <a:lnTo>
                      <a:pt x="1423" y="1607"/>
                    </a:lnTo>
                    <a:lnTo>
                      <a:pt x="1419" y="1614"/>
                    </a:lnTo>
                    <a:lnTo>
                      <a:pt x="1412" y="1618"/>
                    </a:lnTo>
                    <a:lnTo>
                      <a:pt x="407" y="1710"/>
                    </a:lnTo>
                    <a:lnTo>
                      <a:pt x="415" y="1693"/>
                    </a:lnTo>
                    <a:lnTo>
                      <a:pt x="478" y="1800"/>
                    </a:lnTo>
                    <a:lnTo>
                      <a:pt x="506" y="1847"/>
                    </a:lnTo>
                    <a:lnTo>
                      <a:pt x="510" y="1847"/>
                    </a:lnTo>
                    <a:lnTo>
                      <a:pt x="538" y="1942"/>
                    </a:lnTo>
                    <a:lnTo>
                      <a:pt x="538" y="1950"/>
                    </a:lnTo>
                    <a:lnTo>
                      <a:pt x="478" y="2057"/>
                    </a:lnTo>
                    <a:lnTo>
                      <a:pt x="471" y="2064"/>
                    </a:lnTo>
                    <a:lnTo>
                      <a:pt x="458" y="2061"/>
                    </a:lnTo>
                    <a:lnTo>
                      <a:pt x="367" y="1986"/>
                    </a:lnTo>
                    <a:lnTo>
                      <a:pt x="364" y="1982"/>
                    </a:lnTo>
                    <a:lnTo>
                      <a:pt x="289" y="1860"/>
                    </a:lnTo>
                    <a:lnTo>
                      <a:pt x="312" y="1851"/>
                    </a:lnTo>
                    <a:lnTo>
                      <a:pt x="312" y="2006"/>
                    </a:lnTo>
                    <a:lnTo>
                      <a:pt x="308" y="2014"/>
                    </a:lnTo>
                    <a:lnTo>
                      <a:pt x="300" y="2017"/>
                    </a:lnTo>
                    <a:lnTo>
                      <a:pt x="161" y="2017"/>
                    </a:lnTo>
                    <a:lnTo>
                      <a:pt x="154" y="2014"/>
                    </a:lnTo>
                    <a:lnTo>
                      <a:pt x="150" y="2010"/>
                    </a:lnTo>
                    <a:lnTo>
                      <a:pt x="27" y="1350"/>
                    </a:lnTo>
                    <a:lnTo>
                      <a:pt x="27" y="1345"/>
                    </a:lnTo>
                    <a:lnTo>
                      <a:pt x="0" y="71"/>
                    </a:lnTo>
                    <a:lnTo>
                      <a:pt x="0" y="64"/>
                    </a:lnTo>
                    <a:lnTo>
                      <a:pt x="8" y="60"/>
                    </a:lnTo>
                    <a:lnTo>
                      <a:pt x="968" y="0"/>
                    </a:lnTo>
                    <a:lnTo>
                      <a:pt x="977" y="0"/>
                    </a:lnTo>
                    <a:lnTo>
                      <a:pt x="981" y="9"/>
                    </a:lnTo>
                    <a:lnTo>
                      <a:pt x="996" y="52"/>
                    </a:lnTo>
                    <a:lnTo>
                      <a:pt x="1285" y="9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8" name="Freeform 384"/>
              <p:cNvSpPr>
                <a:spLocks/>
              </p:cNvSpPr>
              <p:nvPr/>
            </p:nvSpPr>
            <p:spPr bwMode="auto">
              <a:xfrm>
                <a:off x="3333" y="2437"/>
                <a:ext cx="349" cy="508"/>
              </a:xfrm>
              <a:custGeom>
                <a:avLst/>
                <a:gdLst>
                  <a:gd name="T0" fmla="*/ 962 w 1397"/>
                  <a:gd name="T1" fmla="*/ 43 h 2028"/>
                  <a:gd name="T2" fmla="*/ 945 w 1397"/>
                  <a:gd name="T3" fmla="*/ 0 h 2028"/>
                  <a:gd name="T4" fmla="*/ 957 w 1397"/>
                  <a:gd name="T5" fmla="*/ 7 h 2028"/>
                  <a:gd name="T6" fmla="*/ 0 w 1397"/>
                  <a:gd name="T7" fmla="*/ 67 h 2028"/>
                  <a:gd name="T8" fmla="*/ 12 w 1397"/>
                  <a:gd name="T9" fmla="*/ 54 h 2028"/>
                  <a:gd name="T10" fmla="*/ 40 w 1397"/>
                  <a:gd name="T11" fmla="*/ 1328 h 2028"/>
                  <a:gd name="T12" fmla="*/ 40 w 1397"/>
                  <a:gd name="T13" fmla="*/ 1328 h 2028"/>
                  <a:gd name="T14" fmla="*/ 163 w 1397"/>
                  <a:gd name="T15" fmla="*/ 1985 h 2028"/>
                  <a:gd name="T16" fmla="*/ 150 w 1397"/>
                  <a:gd name="T17" fmla="*/ 1976 h 2028"/>
                  <a:gd name="T18" fmla="*/ 289 w 1397"/>
                  <a:gd name="T19" fmla="*/ 1976 h 2028"/>
                  <a:gd name="T20" fmla="*/ 278 w 1397"/>
                  <a:gd name="T21" fmla="*/ 1989 h 2028"/>
                  <a:gd name="T22" fmla="*/ 278 w 1397"/>
                  <a:gd name="T23" fmla="*/ 1834 h 2028"/>
                  <a:gd name="T24" fmla="*/ 278 w 1397"/>
                  <a:gd name="T25" fmla="*/ 1826 h 2028"/>
                  <a:gd name="T26" fmla="*/ 285 w 1397"/>
                  <a:gd name="T27" fmla="*/ 1822 h 2028"/>
                  <a:gd name="T28" fmla="*/ 293 w 1397"/>
                  <a:gd name="T29" fmla="*/ 1822 h 2028"/>
                  <a:gd name="T30" fmla="*/ 297 w 1397"/>
                  <a:gd name="T31" fmla="*/ 1830 h 2028"/>
                  <a:gd name="T32" fmla="*/ 376 w 1397"/>
                  <a:gd name="T33" fmla="*/ 1953 h 2028"/>
                  <a:gd name="T34" fmla="*/ 372 w 1397"/>
                  <a:gd name="T35" fmla="*/ 1950 h 2028"/>
                  <a:gd name="T36" fmla="*/ 463 w 1397"/>
                  <a:gd name="T37" fmla="*/ 2025 h 2028"/>
                  <a:gd name="T38" fmla="*/ 443 w 1397"/>
                  <a:gd name="T39" fmla="*/ 2028 h 2028"/>
                  <a:gd name="T40" fmla="*/ 507 w 1397"/>
                  <a:gd name="T41" fmla="*/ 1922 h 2028"/>
                  <a:gd name="T42" fmla="*/ 507 w 1397"/>
                  <a:gd name="T43" fmla="*/ 1929 h 2028"/>
                  <a:gd name="T44" fmla="*/ 475 w 1397"/>
                  <a:gd name="T45" fmla="*/ 1839 h 2028"/>
                  <a:gd name="T46" fmla="*/ 475 w 1397"/>
                  <a:gd name="T47" fmla="*/ 1843 h 2028"/>
                  <a:gd name="T48" fmla="*/ 447 w 1397"/>
                  <a:gd name="T49" fmla="*/ 1794 h 2028"/>
                  <a:gd name="T50" fmla="*/ 384 w 1397"/>
                  <a:gd name="T51" fmla="*/ 1687 h 2028"/>
                  <a:gd name="T52" fmla="*/ 384 w 1397"/>
                  <a:gd name="T53" fmla="*/ 1676 h 2028"/>
                  <a:gd name="T54" fmla="*/ 392 w 1397"/>
                  <a:gd name="T55" fmla="*/ 1668 h 2028"/>
                  <a:gd name="T56" fmla="*/ 1397 w 1397"/>
                  <a:gd name="T57" fmla="*/ 1577 h 2028"/>
                  <a:gd name="T58" fmla="*/ 1388 w 1397"/>
                  <a:gd name="T59" fmla="*/ 1590 h 2028"/>
                  <a:gd name="T60" fmla="*/ 1388 w 1397"/>
                  <a:gd name="T61" fmla="*/ 1359 h 2028"/>
                  <a:gd name="T62" fmla="*/ 1388 w 1397"/>
                  <a:gd name="T63" fmla="*/ 1052 h 2028"/>
                  <a:gd name="T64" fmla="*/ 1388 w 1397"/>
                  <a:gd name="T65" fmla="*/ 1059 h 2028"/>
                  <a:gd name="T66" fmla="*/ 1255 w 1397"/>
                  <a:gd name="T67" fmla="*/ 909 h 2028"/>
                  <a:gd name="T68" fmla="*/ 1251 w 1397"/>
                  <a:gd name="T69" fmla="*/ 901 h 2028"/>
                  <a:gd name="T70" fmla="*/ 962 w 1397"/>
                  <a:gd name="T71" fmla="*/ 43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7" h="2028">
                    <a:moveTo>
                      <a:pt x="962" y="43"/>
                    </a:moveTo>
                    <a:lnTo>
                      <a:pt x="945" y="0"/>
                    </a:lnTo>
                    <a:lnTo>
                      <a:pt x="957" y="7"/>
                    </a:lnTo>
                    <a:lnTo>
                      <a:pt x="0" y="67"/>
                    </a:lnTo>
                    <a:lnTo>
                      <a:pt x="12" y="54"/>
                    </a:lnTo>
                    <a:lnTo>
                      <a:pt x="40" y="1328"/>
                    </a:lnTo>
                    <a:lnTo>
                      <a:pt x="40" y="1328"/>
                    </a:lnTo>
                    <a:lnTo>
                      <a:pt x="163" y="1985"/>
                    </a:lnTo>
                    <a:lnTo>
                      <a:pt x="150" y="1976"/>
                    </a:lnTo>
                    <a:lnTo>
                      <a:pt x="289" y="1976"/>
                    </a:lnTo>
                    <a:lnTo>
                      <a:pt x="278" y="1989"/>
                    </a:lnTo>
                    <a:lnTo>
                      <a:pt x="278" y="1834"/>
                    </a:lnTo>
                    <a:lnTo>
                      <a:pt x="278" y="1826"/>
                    </a:lnTo>
                    <a:lnTo>
                      <a:pt x="285" y="1822"/>
                    </a:lnTo>
                    <a:lnTo>
                      <a:pt x="293" y="1822"/>
                    </a:lnTo>
                    <a:lnTo>
                      <a:pt x="297" y="1830"/>
                    </a:lnTo>
                    <a:lnTo>
                      <a:pt x="376" y="1953"/>
                    </a:lnTo>
                    <a:lnTo>
                      <a:pt x="372" y="1950"/>
                    </a:lnTo>
                    <a:lnTo>
                      <a:pt x="463" y="2025"/>
                    </a:lnTo>
                    <a:lnTo>
                      <a:pt x="443" y="2028"/>
                    </a:lnTo>
                    <a:lnTo>
                      <a:pt x="507" y="1922"/>
                    </a:lnTo>
                    <a:lnTo>
                      <a:pt x="507" y="1929"/>
                    </a:lnTo>
                    <a:lnTo>
                      <a:pt x="475" y="1839"/>
                    </a:lnTo>
                    <a:lnTo>
                      <a:pt x="475" y="1843"/>
                    </a:lnTo>
                    <a:lnTo>
                      <a:pt x="447" y="1794"/>
                    </a:lnTo>
                    <a:lnTo>
                      <a:pt x="384" y="1687"/>
                    </a:lnTo>
                    <a:lnTo>
                      <a:pt x="384" y="1676"/>
                    </a:lnTo>
                    <a:lnTo>
                      <a:pt x="392" y="1668"/>
                    </a:lnTo>
                    <a:lnTo>
                      <a:pt x="1397" y="1577"/>
                    </a:lnTo>
                    <a:lnTo>
                      <a:pt x="1388" y="1590"/>
                    </a:lnTo>
                    <a:lnTo>
                      <a:pt x="1388" y="1359"/>
                    </a:lnTo>
                    <a:lnTo>
                      <a:pt x="1388" y="1052"/>
                    </a:lnTo>
                    <a:lnTo>
                      <a:pt x="1388" y="1059"/>
                    </a:lnTo>
                    <a:lnTo>
                      <a:pt x="1255" y="909"/>
                    </a:lnTo>
                    <a:lnTo>
                      <a:pt x="1251" y="901"/>
                    </a:lnTo>
                    <a:lnTo>
                      <a:pt x="962" y="4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9" name="Freeform 385"/>
              <p:cNvSpPr>
                <a:spLocks/>
              </p:cNvSpPr>
              <p:nvPr/>
            </p:nvSpPr>
            <p:spPr bwMode="auto">
              <a:xfrm>
                <a:off x="3330" y="2433"/>
                <a:ext cx="356" cy="516"/>
              </a:xfrm>
              <a:custGeom>
                <a:avLst/>
                <a:gdLst>
                  <a:gd name="T0" fmla="*/ 1285 w 1423"/>
                  <a:gd name="T1" fmla="*/ 915 h 2064"/>
                  <a:gd name="T2" fmla="*/ 1281 w 1423"/>
                  <a:gd name="T3" fmla="*/ 910 h 2064"/>
                  <a:gd name="T4" fmla="*/ 1419 w 1423"/>
                  <a:gd name="T5" fmla="*/ 1061 h 2064"/>
                  <a:gd name="T6" fmla="*/ 1423 w 1423"/>
                  <a:gd name="T7" fmla="*/ 1069 h 2064"/>
                  <a:gd name="T8" fmla="*/ 1423 w 1423"/>
                  <a:gd name="T9" fmla="*/ 1376 h 2064"/>
                  <a:gd name="T10" fmla="*/ 1423 w 1423"/>
                  <a:gd name="T11" fmla="*/ 1607 h 2064"/>
                  <a:gd name="T12" fmla="*/ 1419 w 1423"/>
                  <a:gd name="T13" fmla="*/ 1614 h 2064"/>
                  <a:gd name="T14" fmla="*/ 1412 w 1423"/>
                  <a:gd name="T15" fmla="*/ 1618 h 2064"/>
                  <a:gd name="T16" fmla="*/ 407 w 1423"/>
                  <a:gd name="T17" fmla="*/ 1710 h 2064"/>
                  <a:gd name="T18" fmla="*/ 415 w 1423"/>
                  <a:gd name="T19" fmla="*/ 1693 h 2064"/>
                  <a:gd name="T20" fmla="*/ 478 w 1423"/>
                  <a:gd name="T21" fmla="*/ 1800 h 2064"/>
                  <a:gd name="T22" fmla="*/ 506 w 1423"/>
                  <a:gd name="T23" fmla="*/ 1847 h 2064"/>
                  <a:gd name="T24" fmla="*/ 510 w 1423"/>
                  <a:gd name="T25" fmla="*/ 1847 h 2064"/>
                  <a:gd name="T26" fmla="*/ 538 w 1423"/>
                  <a:gd name="T27" fmla="*/ 1942 h 2064"/>
                  <a:gd name="T28" fmla="*/ 538 w 1423"/>
                  <a:gd name="T29" fmla="*/ 1950 h 2064"/>
                  <a:gd name="T30" fmla="*/ 478 w 1423"/>
                  <a:gd name="T31" fmla="*/ 2057 h 2064"/>
                  <a:gd name="T32" fmla="*/ 471 w 1423"/>
                  <a:gd name="T33" fmla="*/ 2064 h 2064"/>
                  <a:gd name="T34" fmla="*/ 458 w 1423"/>
                  <a:gd name="T35" fmla="*/ 2061 h 2064"/>
                  <a:gd name="T36" fmla="*/ 367 w 1423"/>
                  <a:gd name="T37" fmla="*/ 1986 h 2064"/>
                  <a:gd name="T38" fmla="*/ 364 w 1423"/>
                  <a:gd name="T39" fmla="*/ 1982 h 2064"/>
                  <a:gd name="T40" fmla="*/ 289 w 1423"/>
                  <a:gd name="T41" fmla="*/ 1860 h 2064"/>
                  <a:gd name="T42" fmla="*/ 312 w 1423"/>
                  <a:gd name="T43" fmla="*/ 1851 h 2064"/>
                  <a:gd name="T44" fmla="*/ 312 w 1423"/>
                  <a:gd name="T45" fmla="*/ 2006 h 2064"/>
                  <a:gd name="T46" fmla="*/ 308 w 1423"/>
                  <a:gd name="T47" fmla="*/ 2014 h 2064"/>
                  <a:gd name="T48" fmla="*/ 300 w 1423"/>
                  <a:gd name="T49" fmla="*/ 2017 h 2064"/>
                  <a:gd name="T50" fmla="*/ 161 w 1423"/>
                  <a:gd name="T51" fmla="*/ 2017 h 2064"/>
                  <a:gd name="T52" fmla="*/ 154 w 1423"/>
                  <a:gd name="T53" fmla="*/ 2014 h 2064"/>
                  <a:gd name="T54" fmla="*/ 150 w 1423"/>
                  <a:gd name="T55" fmla="*/ 2010 h 2064"/>
                  <a:gd name="T56" fmla="*/ 27 w 1423"/>
                  <a:gd name="T57" fmla="*/ 1350 h 2064"/>
                  <a:gd name="T58" fmla="*/ 27 w 1423"/>
                  <a:gd name="T59" fmla="*/ 1345 h 2064"/>
                  <a:gd name="T60" fmla="*/ 0 w 1423"/>
                  <a:gd name="T61" fmla="*/ 71 h 2064"/>
                  <a:gd name="T62" fmla="*/ 0 w 1423"/>
                  <a:gd name="T63" fmla="*/ 64 h 2064"/>
                  <a:gd name="T64" fmla="*/ 8 w 1423"/>
                  <a:gd name="T65" fmla="*/ 60 h 2064"/>
                  <a:gd name="T66" fmla="*/ 968 w 1423"/>
                  <a:gd name="T67" fmla="*/ 0 h 2064"/>
                  <a:gd name="T68" fmla="*/ 977 w 1423"/>
                  <a:gd name="T69" fmla="*/ 0 h 2064"/>
                  <a:gd name="T70" fmla="*/ 981 w 1423"/>
                  <a:gd name="T71" fmla="*/ 9 h 2064"/>
                  <a:gd name="T72" fmla="*/ 996 w 1423"/>
                  <a:gd name="T73" fmla="*/ 52 h 2064"/>
                  <a:gd name="T74" fmla="*/ 1285 w 1423"/>
                  <a:gd name="T75" fmla="*/ 915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3" h="2064">
                    <a:moveTo>
                      <a:pt x="1285" y="915"/>
                    </a:moveTo>
                    <a:lnTo>
                      <a:pt x="1281" y="910"/>
                    </a:lnTo>
                    <a:lnTo>
                      <a:pt x="1419" y="1061"/>
                    </a:lnTo>
                    <a:lnTo>
                      <a:pt x="1423" y="1069"/>
                    </a:lnTo>
                    <a:lnTo>
                      <a:pt x="1423" y="1376"/>
                    </a:lnTo>
                    <a:lnTo>
                      <a:pt x="1423" y="1607"/>
                    </a:lnTo>
                    <a:lnTo>
                      <a:pt x="1419" y="1614"/>
                    </a:lnTo>
                    <a:lnTo>
                      <a:pt x="1412" y="1618"/>
                    </a:lnTo>
                    <a:lnTo>
                      <a:pt x="407" y="1710"/>
                    </a:lnTo>
                    <a:lnTo>
                      <a:pt x="415" y="1693"/>
                    </a:lnTo>
                    <a:lnTo>
                      <a:pt x="478" y="1800"/>
                    </a:lnTo>
                    <a:lnTo>
                      <a:pt x="506" y="1847"/>
                    </a:lnTo>
                    <a:lnTo>
                      <a:pt x="510" y="1847"/>
                    </a:lnTo>
                    <a:lnTo>
                      <a:pt x="538" y="1942"/>
                    </a:lnTo>
                    <a:lnTo>
                      <a:pt x="538" y="1950"/>
                    </a:lnTo>
                    <a:lnTo>
                      <a:pt x="478" y="2057"/>
                    </a:lnTo>
                    <a:lnTo>
                      <a:pt x="471" y="2064"/>
                    </a:lnTo>
                    <a:lnTo>
                      <a:pt x="458" y="2061"/>
                    </a:lnTo>
                    <a:lnTo>
                      <a:pt x="367" y="1986"/>
                    </a:lnTo>
                    <a:lnTo>
                      <a:pt x="364" y="1982"/>
                    </a:lnTo>
                    <a:lnTo>
                      <a:pt x="289" y="1860"/>
                    </a:lnTo>
                    <a:lnTo>
                      <a:pt x="312" y="1851"/>
                    </a:lnTo>
                    <a:lnTo>
                      <a:pt x="312" y="2006"/>
                    </a:lnTo>
                    <a:lnTo>
                      <a:pt x="308" y="2014"/>
                    </a:lnTo>
                    <a:lnTo>
                      <a:pt x="300" y="2017"/>
                    </a:lnTo>
                    <a:lnTo>
                      <a:pt x="161" y="2017"/>
                    </a:lnTo>
                    <a:lnTo>
                      <a:pt x="154" y="2014"/>
                    </a:lnTo>
                    <a:lnTo>
                      <a:pt x="150" y="2010"/>
                    </a:lnTo>
                    <a:lnTo>
                      <a:pt x="27" y="1350"/>
                    </a:lnTo>
                    <a:lnTo>
                      <a:pt x="27" y="1345"/>
                    </a:lnTo>
                    <a:lnTo>
                      <a:pt x="0" y="71"/>
                    </a:lnTo>
                    <a:lnTo>
                      <a:pt x="0" y="64"/>
                    </a:lnTo>
                    <a:lnTo>
                      <a:pt x="8" y="60"/>
                    </a:lnTo>
                    <a:lnTo>
                      <a:pt x="968" y="0"/>
                    </a:lnTo>
                    <a:lnTo>
                      <a:pt x="977" y="0"/>
                    </a:lnTo>
                    <a:lnTo>
                      <a:pt x="981" y="9"/>
                    </a:lnTo>
                    <a:lnTo>
                      <a:pt x="996" y="52"/>
                    </a:lnTo>
                    <a:lnTo>
                      <a:pt x="1285" y="91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0" name="Freeform 386"/>
              <p:cNvSpPr>
                <a:spLocks/>
              </p:cNvSpPr>
              <p:nvPr/>
            </p:nvSpPr>
            <p:spPr bwMode="auto">
              <a:xfrm>
                <a:off x="3572" y="2407"/>
                <a:ext cx="472" cy="470"/>
              </a:xfrm>
              <a:custGeom>
                <a:avLst/>
                <a:gdLst>
                  <a:gd name="T0" fmla="*/ 502 w 1888"/>
                  <a:gd name="T1" fmla="*/ 75 h 1883"/>
                  <a:gd name="T2" fmla="*/ 0 w 1888"/>
                  <a:gd name="T3" fmla="*/ 124 h 1883"/>
                  <a:gd name="T4" fmla="*/ 13 w 1888"/>
                  <a:gd name="T5" fmla="*/ 167 h 1883"/>
                  <a:gd name="T6" fmla="*/ 305 w 1888"/>
                  <a:gd name="T7" fmla="*/ 1025 h 1883"/>
                  <a:gd name="T8" fmla="*/ 440 w 1888"/>
                  <a:gd name="T9" fmla="*/ 1179 h 1883"/>
                  <a:gd name="T10" fmla="*/ 440 w 1888"/>
                  <a:gd name="T11" fmla="*/ 1483 h 1883"/>
                  <a:gd name="T12" fmla="*/ 440 w 1888"/>
                  <a:gd name="T13" fmla="*/ 1714 h 1883"/>
                  <a:gd name="T14" fmla="*/ 440 w 1888"/>
                  <a:gd name="T15" fmla="*/ 1867 h 1883"/>
                  <a:gd name="T16" fmla="*/ 1519 w 1888"/>
                  <a:gd name="T17" fmla="*/ 1804 h 1883"/>
                  <a:gd name="T18" fmla="*/ 1519 w 1888"/>
                  <a:gd name="T19" fmla="*/ 1883 h 1883"/>
                  <a:gd name="T20" fmla="*/ 1550 w 1888"/>
                  <a:gd name="T21" fmla="*/ 1665 h 1883"/>
                  <a:gd name="T22" fmla="*/ 1807 w 1888"/>
                  <a:gd name="T23" fmla="*/ 1665 h 1883"/>
                  <a:gd name="T24" fmla="*/ 1807 w 1888"/>
                  <a:gd name="T25" fmla="*/ 1575 h 1883"/>
                  <a:gd name="T26" fmla="*/ 1781 w 1888"/>
                  <a:gd name="T27" fmla="*/ 1452 h 1883"/>
                  <a:gd name="T28" fmla="*/ 1856 w 1888"/>
                  <a:gd name="T29" fmla="*/ 1393 h 1883"/>
                  <a:gd name="T30" fmla="*/ 1856 w 1888"/>
                  <a:gd name="T31" fmla="*/ 1239 h 1883"/>
                  <a:gd name="T32" fmla="*/ 1888 w 1888"/>
                  <a:gd name="T33" fmla="*/ 1148 h 1883"/>
                  <a:gd name="T34" fmla="*/ 1807 w 1888"/>
                  <a:gd name="T35" fmla="*/ 950 h 1883"/>
                  <a:gd name="T36" fmla="*/ 1657 w 1888"/>
                  <a:gd name="T37" fmla="*/ 902 h 1883"/>
                  <a:gd name="T38" fmla="*/ 1610 w 1888"/>
                  <a:gd name="T39" fmla="*/ 720 h 1883"/>
                  <a:gd name="T40" fmla="*/ 1475 w 1888"/>
                  <a:gd name="T41" fmla="*/ 626 h 1883"/>
                  <a:gd name="T42" fmla="*/ 1321 w 1888"/>
                  <a:gd name="T43" fmla="*/ 487 h 1883"/>
                  <a:gd name="T44" fmla="*/ 1155 w 1888"/>
                  <a:gd name="T45" fmla="*/ 381 h 1883"/>
                  <a:gd name="T46" fmla="*/ 1048 w 1888"/>
                  <a:gd name="T47" fmla="*/ 182 h 1883"/>
                  <a:gd name="T48" fmla="*/ 836 w 1888"/>
                  <a:gd name="T49" fmla="*/ 167 h 1883"/>
                  <a:gd name="T50" fmla="*/ 911 w 1888"/>
                  <a:gd name="T51" fmla="*/ 0 h 1883"/>
                  <a:gd name="T52" fmla="*/ 502 w 1888"/>
                  <a:gd name="T53" fmla="*/ 75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8" h="1883">
                    <a:moveTo>
                      <a:pt x="502" y="75"/>
                    </a:moveTo>
                    <a:lnTo>
                      <a:pt x="0" y="124"/>
                    </a:lnTo>
                    <a:lnTo>
                      <a:pt x="13" y="167"/>
                    </a:lnTo>
                    <a:lnTo>
                      <a:pt x="305" y="1025"/>
                    </a:lnTo>
                    <a:lnTo>
                      <a:pt x="440" y="1179"/>
                    </a:lnTo>
                    <a:lnTo>
                      <a:pt x="440" y="1483"/>
                    </a:lnTo>
                    <a:lnTo>
                      <a:pt x="440" y="1714"/>
                    </a:lnTo>
                    <a:lnTo>
                      <a:pt x="440" y="1867"/>
                    </a:lnTo>
                    <a:lnTo>
                      <a:pt x="1519" y="1804"/>
                    </a:lnTo>
                    <a:lnTo>
                      <a:pt x="1519" y="1883"/>
                    </a:lnTo>
                    <a:lnTo>
                      <a:pt x="1550" y="1665"/>
                    </a:lnTo>
                    <a:lnTo>
                      <a:pt x="1807" y="1665"/>
                    </a:lnTo>
                    <a:lnTo>
                      <a:pt x="1807" y="1575"/>
                    </a:lnTo>
                    <a:lnTo>
                      <a:pt x="1781" y="1452"/>
                    </a:lnTo>
                    <a:lnTo>
                      <a:pt x="1856" y="1393"/>
                    </a:lnTo>
                    <a:lnTo>
                      <a:pt x="1856" y="1239"/>
                    </a:lnTo>
                    <a:lnTo>
                      <a:pt x="1888" y="1148"/>
                    </a:lnTo>
                    <a:lnTo>
                      <a:pt x="1807" y="950"/>
                    </a:lnTo>
                    <a:lnTo>
                      <a:pt x="1657" y="902"/>
                    </a:lnTo>
                    <a:lnTo>
                      <a:pt x="1610" y="720"/>
                    </a:lnTo>
                    <a:lnTo>
                      <a:pt x="1475" y="626"/>
                    </a:lnTo>
                    <a:lnTo>
                      <a:pt x="1321" y="487"/>
                    </a:lnTo>
                    <a:lnTo>
                      <a:pt x="1155" y="381"/>
                    </a:lnTo>
                    <a:lnTo>
                      <a:pt x="1048" y="182"/>
                    </a:lnTo>
                    <a:lnTo>
                      <a:pt x="836" y="167"/>
                    </a:lnTo>
                    <a:lnTo>
                      <a:pt x="911" y="0"/>
                    </a:lnTo>
                    <a:lnTo>
                      <a:pt x="502" y="75"/>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1" name="Freeform 387"/>
              <p:cNvSpPr>
                <a:spLocks noEditPoints="1"/>
              </p:cNvSpPr>
              <p:nvPr/>
            </p:nvSpPr>
            <p:spPr bwMode="auto">
              <a:xfrm>
                <a:off x="3569" y="2404"/>
                <a:ext cx="477" cy="476"/>
              </a:xfrm>
              <a:custGeom>
                <a:avLst/>
                <a:gdLst>
                  <a:gd name="T0" fmla="*/ 12 w 1907"/>
                  <a:gd name="T1" fmla="*/ 146 h 1906"/>
                  <a:gd name="T2" fmla="*/ 36 w 1907"/>
                  <a:gd name="T3" fmla="*/ 174 h 1906"/>
                  <a:gd name="T4" fmla="*/ 325 w 1907"/>
                  <a:gd name="T5" fmla="*/ 1028 h 1906"/>
                  <a:gd name="T6" fmla="*/ 463 w 1907"/>
                  <a:gd name="T7" fmla="*/ 1190 h 1906"/>
                  <a:gd name="T8" fmla="*/ 463 w 1907"/>
                  <a:gd name="T9" fmla="*/ 1725 h 1906"/>
                  <a:gd name="T10" fmla="*/ 452 w 1907"/>
                  <a:gd name="T11" fmla="*/ 1867 h 1906"/>
                  <a:gd name="T12" fmla="*/ 1540 w 1907"/>
                  <a:gd name="T13" fmla="*/ 1807 h 1906"/>
                  <a:gd name="T14" fmla="*/ 1543 w 1907"/>
                  <a:gd name="T15" fmla="*/ 1894 h 1906"/>
                  <a:gd name="T16" fmla="*/ 1551 w 1907"/>
                  <a:gd name="T17" fmla="*/ 1676 h 1906"/>
                  <a:gd name="T18" fmla="*/ 1562 w 1907"/>
                  <a:gd name="T19" fmla="*/ 1665 h 1906"/>
                  <a:gd name="T20" fmla="*/ 1808 w 1907"/>
                  <a:gd name="T21" fmla="*/ 1676 h 1906"/>
                  <a:gd name="T22" fmla="*/ 1808 w 1907"/>
                  <a:gd name="T23" fmla="*/ 1590 h 1906"/>
                  <a:gd name="T24" fmla="*/ 1780 w 1907"/>
                  <a:gd name="T25" fmla="*/ 1459 h 1906"/>
                  <a:gd name="T26" fmla="*/ 1860 w 1907"/>
                  <a:gd name="T27" fmla="*/ 1393 h 1906"/>
                  <a:gd name="T28" fmla="*/ 1855 w 1907"/>
                  <a:gd name="T29" fmla="*/ 1250 h 1906"/>
                  <a:gd name="T30" fmla="*/ 1887 w 1907"/>
                  <a:gd name="T31" fmla="*/ 1155 h 1906"/>
                  <a:gd name="T32" fmla="*/ 1812 w 1907"/>
                  <a:gd name="T33" fmla="*/ 965 h 1906"/>
                  <a:gd name="T34" fmla="*/ 1665 w 1907"/>
                  <a:gd name="T35" fmla="*/ 926 h 1906"/>
                  <a:gd name="T36" fmla="*/ 1611 w 1907"/>
                  <a:gd name="T37" fmla="*/ 731 h 1906"/>
                  <a:gd name="T38" fmla="*/ 1480 w 1907"/>
                  <a:gd name="T39" fmla="*/ 649 h 1906"/>
                  <a:gd name="T40" fmla="*/ 1330 w 1907"/>
                  <a:gd name="T41" fmla="*/ 510 h 1906"/>
                  <a:gd name="T42" fmla="*/ 1155 w 1907"/>
                  <a:gd name="T43" fmla="*/ 399 h 1906"/>
                  <a:gd name="T44" fmla="*/ 1060 w 1907"/>
                  <a:gd name="T45" fmla="*/ 206 h 1906"/>
                  <a:gd name="T46" fmla="*/ 839 w 1907"/>
                  <a:gd name="T47" fmla="*/ 186 h 1906"/>
                  <a:gd name="T48" fmla="*/ 914 w 1907"/>
                  <a:gd name="T49" fmla="*/ 4 h 1906"/>
                  <a:gd name="T50" fmla="*/ 514 w 1907"/>
                  <a:gd name="T51" fmla="*/ 99 h 1906"/>
                  <a:gd name="T52" fmla="*/ 930 w 1907"/>
                  <a:gd name="T53" fmla="*/ 0 h 1906"/>
                  <a:gd name="T54" fmla="*/ 934 w 1907"/>
                  <a:gd name="T55" fmla="*/ 16 h 1906"/>
                  <a:gd name="T56" fmla="*/ 848 w 1907"/>
                  <a:gd name="T57" fmla="*/ 166 h 1906"/>
                  <a:gd name="T58" fmla="*/ 1073 w 1907"/>
                  <a:gd name="T59" fmla="*/ 189 h 1906"/>
                  <a:gd name="T60" fmla="*/ 1176 w 1907"/>
                  <a:gd name="T61" fmla="*/ 384 h 1906"/>
                  <a:gd name="T62" fmla="*/ 1495 w 1907"/>
                  <a:gd name="T63" fmla="*/ 628 h 1906"/>
                  <a:gd name="T64" fmla="*/ 1630 w 1907"/>
                  <a:gd name="T65" fmla="*/ 720 h 1906"/>
                  <a:gd name="T66" fmla="*/ 1682 w 1907"/>
                  <a:gd name="T67" fmla="*/ 909 h 1906"/>
                  <a:gd name="T68" fmla="*/ 1824 w 1907"/>
                  <a:gd name="T69" fmla="*/ 949 h 1906"/>
                  <a:gd name="T70" fmla="*/ 1907 w 1907"/>
                  <a:gd name="T71" fmla="*/ 1155 h 1906"/>
                  <a:gd name="T72" fmla="*/ 1879 w 1907"/>
                  <a:gd name="T73" fmla="*/ 1254 h 1906"/>
                  <a:gd name="T74" fmla="*/ 1879 w 1907"/>
                  <a:gd name="T75" fmla="*/ 1404 h 1906"/>
                  <a:gd name="T76" fmla="*/ 1800 w 1907"/>
                  <a:gd name="T77" fmla="*/ 1475 h 1906"/>
                  <a:gd name="T78" fmla="*/ 1832 w 1907"/>
                  <a:gd name="T79" fmla="*/ 1582 h 1906"/>
                  <a:gd name="T80" fmla="*/ 1832 w 1907"/>
                  <a:gd name="T81" fmla="*/ 1676 h 1906"/>
                  <a:gd name="T82" fmla="*/ 1819 w 1907"/>
                  <a:gd name="T83" fmla="*/ 1689 h 1906"/>
                  <a:gd name="T84" fmla="*/ 1575 w 1907"/>
                  <a:gd name="T85" fmla="*/ 1680 h 1906"/>
                  <a:gd name="T86" fmla="*/ 1540 w 1907"/>
                  <a:gd name="T87" fmla="*/ 1903 h 1906"/>
                  <a:gd name="T88" fmla="*/ 1523 w 1907"/>
                  <a:gd name="T89" fmla="*/ 1903 h 1906"/>
                  <a:gd name="T90" fmla="*/ 1519 w 1907"/>
                  <a:gd name="T91" fmla="*/ 1815 h 1906"/>
                  <a:gd name="T92" fmla="*/ 452 w 1907"/>
                  <a:gd name="T93" fmla="*/ 1890 h 1906"/>
                  <a:gd name="T94" fmla="*/ 439 w 1907"/>
                  <a:gd name="T95" fmla="*/ 1878 h 1906"/>
                  <a:gd name="T96" fmla="*/ 439 w 1907"/>
                  <a:gd name="T97" fmla="*/ 1494 h 1906"/>
                  <a:gd name="T98" fmla="*/ 443 w 1907"/>
                  <a:gd name="T99" fmla="*/ 1198 h 1906"/>
                  <a:gd name="T100" fmla="*/ 306 w 1907"/>
                  <a:gd name="T101" fmla="*/ 1040 h 1906"/>
                  <a:gd name="T102" fmla="*/ 0 w 1907"/>
                  <a:gd name="T103" fmla="*/ 139 h 1906"/>
                  <a:gd name="T104" fmla="*/ 8 w 1907"/>
                  <a:gd name="T105" fmla="*/ 122 h 1906"/>
                  <a:gd name="T106" fmla="*/ 923 w 1907"/>
                  <a:gd name="T107" fmla="*/ 0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7" h="1906">
                    <a:moveTo>
                      <a:pt x="514" y="99"/>
                    </a:moveTo>
                    <a:lnTo>
                      <a:pt x="12" y="146"/>
                    </a:lnTo>
                    <a:lnTo>
                      <a:pt x="21" y="131"/>
                    </a:lnTo>
                    <a:lnTo>
                      <a:pt x="36" y="174"/>
                    </a:lnTo>
                    <a:lnTo>
                      <a:pt x="325" y="1033"/>
                    </a:lnTo>
                    <a:lnTo>
                      <a:pt x="325" y="1028"/>
                    </a:lnTo>
                    <a:lnTo>
                      <a:pt x="460" y="1183"/>
                    </a:lnTo>
                    <a:lnTo>
                      <a:pt x="463" y="1190"/>
                    </a:lnTo>
                    <a:lnTo>
                      <a:pt x="463" y="1494"/>
                    </a:lnTo>
                    <a:lnTo>
                      <a:pt x="463" y="1725"/>
                    </a:lnTo>
                    <a:lnTo>
                      <a:pt x="463" y="1878"/>
                    </a:lnTo>
                    <a:lnTo>
                      <a:pt x="452" y="1867"/>
                    </a:lnTo>
                    <a:lnTo>
                      <a:pt x="1531" y="1803"/>
                    </a:lnTo>
                    <a:lnTo>
                      <a:pt x="1540" y="1807"/>
                    </a:lnTo>
                    <a:lnTo>
                      <a:pt x="1543" y="1815"/>
                    </a:lnTo>
                    <a:lnTo>
                      <a:pt x="1543" y="1894"/>
                    </a:lnTo>
                    <a:lnTo>
                      <a:pt x="1519" y="1890"/>
                    </a:lnTo>
                    <a:lnTo>
                      <a:pt x="1551" y="1676"/>
                    </a:lnTo>
                    <a:lnTo>
                      <a:pt x="1555" y="1669"/>
                    </a:lnTo>
                    <a:lnTo>
                      <a:pt x="1562" y="1665"/>
                    </a:lnTo>
                    <a:lnTo>
                      <a:pt x="1819" y="1665"/>
                    </a:lnTo>
                    <a:lnTo>
                      <a:pt x="1808" y="1676"/>
                    </a:lnTo>
                    <a:lnTo>
                      <a:pt x="1808" y="1586"/>
                    </a:lnTo>
                    <a:lnTo>
                      <a:pt x="1808" y="1590"/>
                    </a:lnTo>
                    <a:lnTo>
                      <a:pt x="1780" y="1468"/>
                    </a:lnTo>
                    <a:lnTo>
                      <a:pt x="1780" y="1459"/>
                    </a:lnTo>
                    <a:lnTo>
                      <a:pt x="1784" y="1455"/>
                    </a:lnTo>
                    <a:lnTo>
                      <a:pt x="1860" y="1393"/>
                    </a:lnTo>
                    <a:lnTo>
                      <a:pt x="1855" y="1404"/>
                    </a:lnTo>
                    <a:lnTo>
                      <a:pt x="1855" y="1250"/>
                    </a:lnTo>
                    <a:lnTo>
                      <a:pt x="1855" y="1245"/>
                    </a:lnTo>
                    <a:lnTo>
                      <a:pt x="1887" y="1155"/>
                    </a:lnTo>
                    <a:lnTo>
                      <a:pt x="1887" y="1162"/>
                    </a:lnTo>
                    <a:lnTo>
                      <a:pt x="1812" y="965"/>
                    </a:lnTo>
                    <a:lnTo>
                      <a:pt x="1819" y="969"/>
                    </a:lnTo>
                    <a:lnTo>
                      <a:pt x="1665" y="926"/>
                    </a:lnTo>
                    <a:lnTo>
                      <a:pt x="1658" y="917"/>
                    </a:lnTo>
                    <a:lnTo>
                      <a:pt x="1611" y="731"/>
                    </a:lnTo>
                    <a:lnTo>
                      <a:pt x="1618" y="739"/>
                    </a:lnTo>
                    <a:lnTo>
                      <a:pt x="1480" y="649"/>
                    </a:lnTo>
                    <a:lnTo>
                      <a:pt x="1326" y="510"/>
                    </a:lnTo>
                    <a:lnTo>
                      <a:pt x="1330" y="510"/>
                    </a:lnTo>
                    <a:lnTo>
                      <a:pt x="1159" y="403"/>
                    </a:lnTo>
                    <a:lnTo>
                      <a:pt x="1155" y="399"/>
                    </a:lnTo>
                    <a:lnTo>
                      <a:pt x="1049" y="198"/>
                    </a:lnTo>
                    <a:lnTo>
                      <a:pt x="1060" y="206"/>
                    </a:lnTo>
                    <a:lnTo>
                      <a:pt x="848" y="189"/>
                    </a:lnTo>
                    <a:lnTo>
                      <a:pt x="839" y="186"/>
                    </a:lnTo>
                    <a:lnTo>
                      <a:pt x="835" y="174"/>
                    </a:lnTo>
                    <a:lnTo>
                      <a:pt x="914" y="4"/>
                    </a:lnTo>
                    <a:lnTo>
                      <a:pt x="926" y="24"/>
                    </a:lnTo>
                    <a:lnTo>
                      <a:pt x="514" y="99"/>
                    </a:lnTo>
                    <a:close/>
                    <a:moveTo>
                      <a:pt x="923" y="0"/>
                    </a:moveTo>
                    <a:lnTo>
                      <a:pt x="930" y="0"/>
                    </a:lnTo>
                    <a:lnTo>
                      <a:pt x="934" y="4"/>
                    </a:lnTo>
                    <a:lnTo>
                      <a:pt x="934" y="16"/>
                    </a:lnTo>
                    <a:lnTo>
                      <a:pt x="859" y="182"/>
                    </a:lnTo>
                    <a:lnTo>
                      <a:pt x="848" y="166"/>
                    </a:lnTo>
                    <a:lnTo>
                      <a:pt x="1060" y="182"/>
                    </a:lnTo>
                    <a:lnTo>
                      <a:pt x="1073" y="189"/>
                    </a:lnTo>
                    <a:lnTo>
                      <a:pt x="1180" y="388"/>
                    </a:lnTo>
                    <a:lnTo>
                      <a:pt x="1176" y="384"/>
                    </a:lnTo>
                    <a:lnTo>
                      <a:pt x="1341" y="491"/>
                    </a:lnTo>
                    <a:lnTo>
                      <a:pt x="1495" y="628"/>
                    </a:lnTo>
                    <a:lnTo>
                      <a:pt x="1491" y="628"/>
                    </a:lnTo>
                    <a:lnTo>
                      <a:pt x="1630" y="720"/>
                    </a:lnTo>
                    <a:lnTo>
                      <a:pt x="1634" y="727"/>
                    </a:lnTo>
                    <a:lnTo>
                      <a:pt x="1682" y="909"/>
                    </a:lnTo>
                    <a:lnTo>
                      <a:pt x="1673" y="902"/>
                    </a:lnTo>
                    <a:lnTo>
                      <a:pt x="1824" y="949"/>
                    </a:lnTo>
                    <a:lnTo>
                      <a:pt x="1832" y="953"/>
                    </a:lnTo>
                    <a:lnTo>
                      <a:pt x="1907" y="1155"/>
                    </a:lnTo>
                    <a:lnTo>
                      <a:pt x="1907" y="1162"/>
                    </a:lnTo>
                    <a:lnTo>
                      <a:pt x="1879" y="1254"/>
                    </a:lnTo>
                    <a:lnTo>
                      <a:pt x="1879" y="1250"/>
                    </a:lnTo>
                    <a:lnTo>
                      <a:pt x="1879" y="1404"/>
                    </a:lnTo>
                    <a:lnTo>
                      <a:pt x="1875" y="1412"/>
                    </a:lnTo>
                    <a:lnTo>
                      <a:pt x="1800" y="1475"/>
                    </a:lnTo>
                    <a:lnTo>
                      <a:pt x="1804" y="1463"/>
                    </a:lnTo>
                    <a:lnTo>
                      <a:pt x="1832" y="1582"/>
                    </a:lnTo>
                    <a:lnTo>
                      <a:pt x="1832" y="1586"/>
                    </a:lnTo>
                    <a:lnTo>
                      <a:pt x="1832" y="1676"/>
                    </a:lnTo>
                    <a:lnTo>
                      <a:pt x="1832" y="1689"/>
                    </a:lnTo>
                    <a:lnTo>
                      <a:pt x="1819" y="1689"/>
                    </a:lnTo>
                    <a:lnTo>
                      <a:pt x="1562" y="1689"/>
                    </a:lnTo>
                    <a:lnTo>
                      <a:pt x="1575" y="1680"/>
                    </a:lnTo>
                    <a:lnTo>
                      <a:pt x="1543" y="1894"/>
                    </a:lnTo>
                    <a:lnTo>
                      <a:pt x="1540" y="1903"/>
                    </a:lnTo>
                    <a:lnTo>
                      <a:pt x="1531" y="1906"/>
                    </a:lnTo>
                    <a:lnTo>
                      <a:pt x="1523" y="1903"/>
                    </a:lnTo>
                    <a:lnTo>
                      <a:pt x="1519" y="1894"/>
                    </a:lnTo>
                    <a:lnTo>
                      <a:pt x="1519" y="1815"/>
                    </a:lnTo>
                    <a:lnTo>
                      <a:pt x="1531" y="1828"/>
                    </a:lnTo>
                    <a:lnTo>
                      <a:pt x="452" y="1890"/>
                    </a:lnTo>
                    <a:lnTo>
                      <a:pt x="443" y="1886"/>
                    </a:lnTo>
                    <a:lnTo>
                      <a:pt x="439" y="1878"/>
                    </a:lnTo>
                    <a:lnTo>
                      <a:pt x="439" y="1725"/>
                    </a:lnTo>
                    <a:lnTo>
                      <a:pt x="439" y="1494"/>
                    </a:lnTo>
                    <a:lnTo>
                      <a:pt x="439" y="1190"/>
                    </a:lnTo>
                    <a:lnTo>
                      <a:pt x="443" y="1198"/>
                    </a:lnTo>
                    <a:lnTo>
                      <a:pt x="306" y="1044"/>
                    </a:lnTo>
                    <a:lnTo>
                      <a:pt x="306" y="1040"/>
                    </a:lnTo>
                    <a:lnTo>
                      <a:pt x="17" y="182"/>
                    </a:lnTo>
                    <a:lnTo>
                      <a:pt x="0" y="139"/>
                    </a:lnTo>
                    <a:lnTo>
                      <a:pt x="0" y="127"/>
                    </a:lnTo>
                    <a:lnTo>
                      <a:pt x="8" y="122"/>
                    </a:lnTo>
                    <a:lnTo>
                      <a:pt x="510" y="75"/>
                    </a:lnTo>
                    <a:lnTo>
                      <a:pt x="9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2" name="Freeform 388"/>
              <p:cNvSpPr>
                <a:spLocks/>
              </p:cNvSpPr>
              <p:nvPr/>
            </p:nvSpPr>
            <p:spPr bwMode="auto">
              <a:xfrm>
                <a:off x="3572" y="2405"/>
                <a:ext cx="469" cy="472"/>
              </a:xfrm>
              <a:custGeom>
                <a:avLst/>
                <a:gdLst>
                  <a:gd name="T0" fmla="*/ 502 w 1875"/>
                  <a:gd name="T1" fmla="*/ 95 h 1890"/>
                  <a:gd name="T2" fmla="*/ 0 w 1875"/>
                  <a:gd name="T3" fmla="*/ 142 h 1890"/>
                  <a:gd name="T4" fmla="*/ 9 w 1875"/>
                  <a:gd name="T5" fmla="*/ 127 h 1890"/>
                  <a:gd name="T6" fmla="*/ 24 w 1875"/>
                  <a:gd name="T7" fmla="*/ 170 h 1890"/>
                  <a:gd name="T8" fmla="*/ 313 w 1875"/>
                  <a:gd name="T9" fmla="*/ 1029 h 1890"/>
                  <a:gd name="T10" fmla="*/ 313 w 1875"/>
                  <a:gd name="T11" fmla="*/ 1024 h 1890"/>
                  <a:gd name="T12" fmla="*/ 448 w 1875"/>
                  <a:gd name="T13" fmla="*/ 1179 h 1890"/>
                  <a:gd name="T14" fmla="*/ 451 w 1875"/>
                  <a:gd name="T15" fmla="*/ 1186 h 1890"/>
                  <a:gd name="T16" fmla="*/ 451 w 1875"/>
                  <a:gd name="T17" fmla="*/ 1490 h 1890"/>
                  <a:gd name="T18" fmla="*/ 451 w 1875"/>
                  <a:gd name="T19" fmla="*/ 1721 h 1890"/>
                  <a:gd name="T20" fmla="*/ 451 w 1875"/>
                  <a:gd name="T21" fmla="*/ 1874 h 1890"/>
                  <a:gd name="T22" fmla="*/ 440 w 1875"/>
                  <a:gd name="T23" fmla="*/ 1863 h 1890"/>
                  <a:gd name="T24" fmla="*/ 1519 w 1875"/>
                  <a:gd name="T25" fmla="*/ 1799 h 1890"/>
                  <a:gd name="T26" fmla="*/ 1528 w 1875"/>
                  <a:gd name="T27" fmla="*/ 1803 h 1890"/>
                  <a:gd name="T28" fmla="*/ 1531 w 1875"/>
                  <a:gd name="T29" fmla="*/ 1811 h 1890"/>
                  <a:gd name="T30" fmla="*/ 1531 w 1875"/>
                  <a:gd name="T31" fmla="*/ 1890 h 1890"/>
                  <a:gd name="T32" fmla="*/ 1507 w 1875"/>
                  <a:gd name="T33" fmla="*/ 1886 h 1890"/>
                  <a:gd name="T34" fmla="*/ 1539 w 1875"/>
                  <a:gd name="T35" fmla="*/ 1672 h 1890"/>
                  <a:gd name="T36" fmla="*/ 1543 w 1875"/>
                  <a:gd name="T37" fmla="*/ 1665 h 1890"/>
                  <a:gd name="T38" fmla="*/ 1550 w 1875"/>
                  <a:gd name="T39" fmla="*/ 1661 h 1890"/>
                  <a:gd name="T40" fmla="*/ 1807 w 1875"/>
                  <a:gd name="T41" fmla="*/ 1661 h 1890"/>
                  <a:gd name="T42" fmla="*/ 1796 w 1875"/>
                  <a:gd name="T43" fmla="*/ 1672 h 1890"/>
                  <a:gd name="T44" fmla="*/ 1796 w 1875"/>
                  <a:gd name="T45" fmla="*/ 1582 h 1890"/>
                  <a:gd name="T46" fmla="*/ 1796 w 1875"/>
                  <a:gd name="T47" fmla="*/ 1586 h 1890"/>
                  <a:gd name="T48" fmla="*/ 1768 w 1875"/>
                  <a:gd name="T49" fmla="*/ 1464 h 1890"/>
                  <a:gd name="T50" fmla="*/ 1768 w 1875"/>
                  <a:gd name="T51" fmla="*/ 1455 h 1890"/>
                  <a:gd name="T52" fmla="*/ 1772 w 1875"/>
                  <a:gd name="T53" fmla="*/ 1451 h 1890"/>
                  <a:gd name="T54" fmla="*/ 1848 w 1875"/>
                  <a:gd name="T55" fmla="*/ 1389 h 1890"/>
                  <a:gd name="T56" fmla="*/ 1843 w 1875"/>
                  <a:gd name="T57" fmla="*/ 1400 h 1890"/>
                  <a:gd name="T58" fmla="*/ 1843 w 1875"/>
                  <a:gd name="T59" fmla="*/ 1246 h 1890"/>
                  <a:gd name="T60" fmla="*/ 1843 w 1875"/>
                  <a:gd name="T61" fmla="*/ 1241 h 1890"/>
                  <a:gd name="T62" fmla="*/ 1875 w 1875"/>
                  <a:gd name="T63" fmla="*/ 1151 h 1890"/>
                  <a:gd name="T64" fmla="*/ 1875 w 1875"/>
                  <a:gd name="T65" fmla="*/ 1158 h 1890"/>
                  <a:gd name="T66" fmla="*/ 1800 w 1875"/>
                  <a:gd name="T67" fmla="*/ 961 h 1890"/>
                  <a:gd name="T68" fmla="*/ 1807 w 1875"/>
                  <a:gd name="T69" fmla="*/ 965 h 1890"/>
                  <a:gd name="T70" fmla="*/ 1653 w 1875"/>
                  <a:gd name="T71" fmla="*/ 922 h 1890"/>
                  <a:gd name="T72" fmla="*/ 1646 w 1875"/>
                  <a:gd name="T73" fmla="*/ 913 h 1890"/>
                  <a:gd name="T74" fmla="*/ 1599 w 1875"/>
                  <a:gd name="T75" fmla="*/ 727 h 1890"/>
                  <a:gd name="T76" fmla="*/ 1606 w 1875"/>
                  <a:gd name="T77" fmla="*/ 735 h 1890"/>
                  <a:gd name="T78" fmla="*/ 1468 w 1875"/>
                  <a:gd name="T79" fmla="*/ 645 h 1890"/>
                  <a:gd name="T80" fmla="*/ 1468 w 1875"/>
                  <a:gd name="T81" fmla="*/ 645 h 1890"/>
                  <a:gd name="T82" fmla="*/ 1314 w 1875"/>
                  <a:gd name="T83" fmla="*/ 506 h 1890"/>
                  <a:gd name="T84" fmla="*/ 1318 w 1875"/>
                  <a:gd name="T85" fmla="*/ 506 h 1890"/>
                  <a:gd name="T86" fmla="*/ 1147 w 1875"/>
                  <a:gd name="T87" fmla="*/ 399 h 1890"/>
                  <a:gd name="T88" fmla="*/ 1143 w 1875"/>
                  <a:gd name="T89" fmla="*/ 395 h 1890"/>
                  <a:gd name="T90" fmla="*/ 1037 w 1875"/>
                  <a:gd name="T91" fmla="*/ 194 h 1890"/>
                  <a:gd name="T92" fmla="*/ 1048 w 1875"/>
                  <a:gd name="T93" fmla="*/ 202 h 1890"/>
                  <a:gd name="T94" fmla="*/ 836 w 1875"/>
                  <a:gd name="T95" fmla="*/ 185 h 1890"/>
                  <a:gd name="T96" fmla="*/ 827 w 1875"/>
                  <a:gd name="T97" fmla="*/ 182 h 1890"/>
                  <a:gd name="T98" fmla="*/ 823 w 1875"/>
                  <a:gd name="T99" fmla="*/ 170 h 1890"/>
                  <a:gd name="T100" fmla="*/ 902 w 1875"/>
                  <a:gd name="T101" fmla="*/ 0 h 1890"/>
                  <a:gd name="T102" fmla="*/ 914 w 1875"/>
                  <a:gd name="T103" fmla="*/ 20 h 1890"/>
                  <a:gd name="T104" fmla="*/ 502 w 1875"/>
                  <a:gd name="T105" fmla="*/ 95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75" h="1890">
                    <a:moveTo>
                      <a:pt x="502" y="95"/>
                    </a:moveTo>
                    <a:lnTo>
                      <a:pt x="0" y="142"/>
                    </a:lnTo>
                    <a:lnTo>
                      <a:pt x="9" y="127"/>
                    </a:lnTo>
                    <a:lnTo>
                      <a:pt x="24" y="170"/>
                    </a:lnTo>
                    <a:lnTo>
                      <a:pt x="313" y="1029"/>
                    </a:lnTo>
                    <a:lnTo>
                      <a:pt x="313" y="1024"/>
                    </a:lnTo>
                    <a:lnTo>
                      <a:pt x="448" y="1179"/>
                    </a:lnTo>
                    <a:lnTo>
                      <a:pt x="451" y="1186"/>
                    </a:lnTo>
                    <a:lnTo>
                      <a:pt x="451" y="1490"/>
                    </a:lnTo>
                    <a:lnTo>
                      <a:pt x="451" y="1721"/>
                    </a:lnTo>
                    <a:lnTo>
                      <a:pt x="451" y="1874"/>
                    </a:lnTo>
                    <a:lnTo>
                      <a:pt x="440" y="1863"/>
                    </a:lnTo>
                    <a:lnTo>
                      <a:pt x="1519" y="1799"/>
                    </a:lnTo>
                    <a:lnTo>
                      <a:pt x="1528" y="1803"/>
                    </a:lnTo>
                    <a:lnTo>
                      <a:pt x="1531" y="1811"/>
                    </a:lnTo>
                    <a:lnTo>
                      <a:pt x="1531" y="1890"/>
                    </a:lnTo>
                    <a:lnTo>
                      <a:pt x="1507" y="1886"/>
                    </a:lnTo>
                    <a:lnTo>
                      <a:pt x="1539" y="1672"/>
                    </a:lnTo>
                    <a:lnTo>
                      <a:pt x="1543" y="1665"/>
                    </a:lnTo>
                    <a:lnTo>
                      <a:pt x="1550" y="1661"/>
                    </a:lnTo>
                    <a:lnTo>
                      <a:pt x="1807" y="1661"/>
                    </a:lnTo>
                    <a:lnTo>
                      <a:pt x="1796" y="1672"/>
                    </a:lnTo>
                    <a:lnTo>
                      <a:pt x="1796" y="1582"/>
                    </a:lnTo>
                    <a:lnTo>
                      <a:pt x="1796" y="1586"/>
                    </a:lnTo>
                    <a:lnTo>
                      <a:pt x="1768" y="1464"/>
                    </a:lnTo>
                    <a:lnTo>
                      <a:pt x="1768" y="1455"/>
                    </a:lnTo>
                    <a:lnTo>
                      <a:pt x="1772" y="1451"/>
                    </a:lnTo>
                    <a:lnTo>
                      <a:pt x="1848" y="1389"/>
                    </a:lnTo>
                    <a:lnTo>
                      <a:pt x="1843" y="1400"/>
                    </a:lnTo>
                    <a:lnTo>
                      <a:pt x="1843" y="1246"/>
                    </a:lnTo>
                    <a:lnTo>
                      <a:pt x="1843" y="1241"/>
                    </a:lnTo>
                    <a:lnTo>
                      <a:pt x="1875" y="1151"/>
                    </a:lnTo>
                    <a:lnTo>
                      <a:pt x="1875" y="1158"/>
                    </a:lnTo>
                    <a:lnTo>
                      <a:pt x="1800" y="961"/>
                    </a:lnTo>
                    <a:lnTo>
                      <a:pt x="1807" y="965"/>
                    </a:lnTo>
                    <a:lnTo>
                      <a:pt x="1653" y="922"/>
                    </a:lnTo>
                    <a:lnTo>
                      <a:pt x="1646" y="913"/>
                    </a:lnTo>
                    <a:lnTo>
                      <a:pt x="1599" y="727"/>
                    </a:lnTo>
                    <a:lnTo>
                      <a:pt x="1606" y="735"/>
                    </a:lnTo>
                    <a:lnTo>
                      <a:pt x="1468" y="645"/>
                    </a:lnTo>
                    <a:lnTo>
                      <a:pt x="1468" y="645"/>
                    </a:lnTo>
                    <a:lnTo>
                      <a:pt x="1314" y="506"/>
                    </a:lnTo>
                    <a:lnTo>
                      <a:pt x="1318" y="506"/>
                    </a:lnTo>
                    <a:lnTo>
                      <a:pt x="1147" y="399"/>
                    </a:lnTo>
                    <a:lnTo>
                      <a:pt x="1143" y="395"/>
                    </a:lnTo>
                    <a:lnTo>
                      <a:pt x="1037" y="194"/>
                    </a:lnTo>
                    <a:lnTo>
                      <a:pt x="1048" y="202"/>
                    </a:lnTo>
                    <a:lnTo>
                      <a:pt x="836" y="185"/>
                    </a:lnTo>
                    <a:lnTo>
                      <a:pt x="827" y="182"/>
                    </a:lnTo>
                    <a:lnTo>
                      <a:pt x="823" y="170"/>
                    </a:lnTo>
                    <a:lnTo>
                      <a:pt x="902" y="0"/>
                    </a:lnTo>
                    <a:lnTo>
                      <a:pt x="914" y="20"/>
                    </a:lnTo>
                    <a:lnTo>
                      <a:pt x="502" y="9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3" name="Freeform 389"/>
              <p:cNvSpPr>
                <a:spLocks/>
              </p:cNvSpPr>
              <p:nvPr/>
            </p:nvSpPr>
            <p:spPr bwMode="auto">
              <a:xfrm>
                <a:off x="3569" y="2404"/>
                <a:ext cx="477" cy="476"/>
              </a:xfrm>
              <a:custGeom>
                <a:avLst/>
                <a:gdLst>
                  <a:gd name="T0" fmla="*/ 923 w 1907"/>
                  <a:gd name="T1" fmla="*/ 0 h 1906"/>
                  <a:gd name="T2" fmla="*/ 930 w 1907"/>
                  <a:gd name="T3" fmla="*/ 0 h 1906"/>
                  <a:gd name="T4" fmla="*/ 934 w 1907"/>
                  <a:gd name="T5" fmla="*/ 4 h 1906"/>
                  <a:gd name="T6" fmla="*/ 934 w 1907"/>
                  <a:gd name="T7" fmla="*/ 16 h 1906"/>
                  <a:gd name="T8" fmla="*/ 859 w 1907"/>
                  <a:gd name="T9" fmla="*/ 182 h 1906"/>
                  <a:gd name="T10" fmla="*/ 848 w 1907"/>
                  <a:gd name="T11" fmla="*/ 166 h 1906"/>
                  <a:gd name="T12" fmla="*/ 1060 w 1907"/>
                  <a:gd name="T13" fmla="*/ 182 h 1906"/>
                  <a:gd name="T14" fmla="*/ 1073 w 1907"/>
                  <a:gd name="T15" fmla="*/ 189 h 1906"/>
                  <a:gd name="T16" fmla="*/ 1180 w 1907"/>
                  <a:gd name="T17" fmla="*/ 388 h 1906"/>
                  <a:gd name="T18" fmla="*/ 1176 w 1907"/>
                  <a:gd name="T19" fmla="*/ 384 h 1906"/>
                  <a:gd name="T20" fmla="*/ 1341 w 1907"/>
                  <a:gd name="T21" fmla="*/ 491 h 1906"/>
                  <a:gd name="T22" fmla="*/ 1341 w 1907"/>
                  <a:gd name="T23" fmla="*/ 491 h 1906"/>
                  <a:gd name="T24" fmla="*/ 1495 w 1907"/>
                  <a:gd name="T25" fmla="*/ 628 h 1906"/>
                  <a:gd name="T26" fmla="*/ 1491 w 1907"/>
                  <a:gd name="T27" fmla="*/ 628 h 1906"/>
                  <a:gd name="T28" fmla="*/ 1630 w 1907"/>
                  <a:gd name="T29" fmla="*/ 720 h 1906"/>
                  <a:gd name="T30" fmla="*/ 1634 w 1907"/>
                  <a:gd name="T31" fmla="*/ 727 h 1906"/>
                  <a:gd name="T32" fmla="*/ 1682 w 1907"/>
                  <a:gd name="T33" fmla="*/ 909 h 1906"/>
                  <a:gd name="T34" fmla="*/ 1673 w 1907"/>
                  <a:gd name="T35" fmla="*/ 902 h 1906"/>
                  <a:gd name="T36" fmla="*/ 1824 w 1907"/>
                  <a:gd name="T37" fmla="*/ 949 h 1906"/>
                  <a:gd name="T38" fmla="*/ 1832 w 1907"/>
                  <a:gd name="T39" fmla="*/ 953 h 1906"/>
                  <a:gd name="T40" fmla="*/ 1907 w 1907"/>
                  <a:gd name="T41" fmla="*/ 1155 h 1906"/>
                  <a:gd name="T42" fmla="*/ 1907 w 1907"/>
                  <a:gd name="T43" fmla="*/ 1162 h 1906"/>
                  <a:gd name="T44" fmla="*/ 1879 w 1907"/>
                  <a:gd name="T45" fmla="*/ 1254 h 1906"/>
                  <a:gd name="T46" fmla="*/ 1879 w 1907"/>
                  <a:gd name="T47" fmla="*/ 1250 h 1906"/>
                  <a:gd name="T48" fmla="*/ 1879 w 1907"/>
                  <a:gd name="T49" fmla="*/ 1404 h 1906"/>
                  <a:gd name="T50" fmla="*/ 1875 w 1907"/>
                  <a:gd name="T51" fmla="*/ 1412 h 1906"/>
                  <a:gd name="T52" fmla="*/ 1800 w 1907"/>
                  <a:gd name="T53" fmla="*/ 1475 h 1906"/>
                  <a:gd name="T54" fmla="*/ 1804 w 1907"/>
                  <a:gd name="T55" fmla="*/ 1463 h 1906"/>
                  <a:gd name="T56" fmla="*/ 1832 w 1907"/>
                  <a:gd name="T57" fmla="*/ 1582 h 1906"/>
                  <a:gd name="T58" fmla="*/ 1832 w 1907"/>
                  <a:gd name="T59" fmla="*/ 1586 h 1906"/>
                  <a:gd name="T60" fmla="*/ 1832 w 1907"/>
                  <a:gd name="T61" fmla="*/ 1676 h 1906"/>
                  <a:gd name="T62" fmla="*/ 1832 w 1907"/>
                  <a:gd name="T63" fmla="*/ 1689 h 1906"/>
                  <a:gd name="T64" fmla="*/ 1819 w 1907"/>
                  <a:gd name="T65" fmla="*/ 1689 h 1906"/>
                  <a:gd name="T66" fmla="*/ 1562 w 1907"/>
                  <a:gd name="T67" fmla="*/ 1689 h 1906"/>
                  <a:gd name="T68" fmla="*/ 1575 w 1907"/>
                  <a:gd name="T69" fmla="*/ 1680 h 1906"/>
                  <a:gd name="T70" fmla="*/ 1543 w 1907"/>
                  <a:gd name="T71" fmla="*/ 1894 h 1906"/>
                  <a:gd name="T72" fmla="*/ 1540 w 1907"/>
                  <a:gd name="T73" fmla="*/ 1903 h 1906"/>
                  <a:gd name="T74" fmla="*/ 1531 w 1907"/>
                  <a:gd name="T75" fmla="*/ 1906 h 1906"/>
                  <a:gd name="T76" fmla="*/ 1523 w 1907"/>
                  <a:gd name="T77" fmla="*/ 1903 h 1906"/>
                  <a:gd name="T78" fmla="*/ 1519 w 1907"/>
                  <a:gd name="T79" fmla="*/ 1894 h 1906"/>
                  <a:gd name="T80" fmla="*/ 1519 w 1907"/>
                  <a:gd name="T81" fmla="*/ 1815 h 1906"/>
                  <a:gd name="T82" fmla="*/ 1531 w 1907"/>
                  <a:gd name="T83" fmla="*/ 1828 h 1906"/>
                  <a:gd name="T84" fmla="*/ 452 w 1907"/>
                  <a:gd name="T85" fmla="*/ 1890 h 1906"/>
                  <a:gd name="T86" fmla="*/ 443 w 1907"/>
                  <a:gd name="T87" fmla="*/ 1886 h 1906"/>
                  <a:gd name="T88" fmla="*/ 439 w 1907"/>
                  <a:gd name="T89" fmla="*/ 1878 h 1906"/>
                  <a:gd name="T90" fmla="*/ 439 w 1907"/>
                  <a:gd name="T91" fmla="*/ 1725 h 1906"/>
                  <a:gd name="T92" fmla="*/ 439 w 1907"/>
                  <a:gd name="T93" fmla="*/ 1494 h 1906"/>
                  <a:gd name="T94" fmla="*/ 439 w 1907"/>
                  <a:gd name="T95" fmla="*/ 1190 h 1906"/>
                  <a:gd name="T96" fmla="*/ 443 w 1907"/>
                  <a:gd name="T97" fmla="*/ 1198 h 1906"/>
                  <a:gd name="T98" fmla="*/ 306 w 1907"/>
                  <a:gd name="T99" fmla="*/ 1044 h 1906"/>
                  <a:gd name="T100" fmla="*/ 306 w 1907"/>
                  <a:gd name="T101" fmla="*/ 1040 h 1906"/>
                  <a:gd name="T102" fmla="*/ 17 w 1907"/>
                  <a:gd name="T103" fmla="*/ 182 h 1906"/>
                  <a:gd name="T104" fmla="*/ 0 w 1907"/>
                  <a:gd name="T105" fmla="*/ 139 h 1906"/>
                  <a:gd name="T106" fmla="*/ 0 w 1907"/>
                  <a:gd name="T107" fmla="*/ 127 h 1906"/>
                  <a:gd name="T108" fmla="*/ 8 w 1907"/>
                  <a:gd name="T109" fmla="*/ 122 h 1906"/>
                  <a:gd name="T110" fmla="*/ 510 w 1907"/>
                  <a:gd name="T111" fmla="*/ 75 h 1906"/>
                  <a:gd name="T112" fmla="*/ 923 w 1907"/>
                  <a:gd name="T113" fmla="*/ 0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7" h="1906">
                    <a:moveTo>
                      <a:pt x="923" y="0"/>
                    </a:moveTo>
                    <a:lnTo>
                      <a:pt x="930" y="0"/>
                    </a:lnTo>
                    <a:lnTo>
                      <a:pt x="934" y="4"/>
                    </a:lnTo>
                    <a:lnTo>
                      <a:pt x="934" y="16"/>
                    </a:lnTo>
                    <a:lnTo>
                      <a:pt x="859" y="182"/>
                    </a:lnTo>
                    <a:lnTo>
                      <a:pt x="848" y="166"/>
                    </a:lnTo>
                    <a:lnTo>
                      <a:pt x="1060" y="182"/>
                    </a:lnTo>
                    <a:lnTo>
                      <a:pt x="1073" y="189"/>
                    </a:lnTo>
                    <a:lnTo>
                      <a:pt x="1180" y="388"/>
                    </a:lnTo>
                    <a:lnTo>
                      <a:pt x="1176" y="384"/>
                    </a:lnTo>
                    <a:lnTo>
                      <a:pt x="1341" y="491"/>
                    </a:lnTo>
                    <a:lnTo>
                      <a:pt x="1341" y="491"/>
                    </a:lnTo>
                    <a:lnTo>
                      <a:pt x="1495" y="628"/>
                    </a:lnTo>
                    <a:lnTo>
                      <a:pt x="1491" y="628"/>
                    </a:lnTo>
                    <a:lnTo>
                      <a:pt x="1630" y="720"/>
                    </a:lnTo>
                    <a:lnTo>
                      <a:pt x="1634" y="727"/>
                    </a:lnTo>
                    <a:lnTo>
                      <a:pt x="1682" y="909"/>
                    </a:lnTo>
                    <a:lnTo>
                      <a:pt x="1673" y="902"/>
                    </a:lnTo>
                    <a:lnTo>
                      <a:pt x="1824" y="949"/>
                    </a:lnTo>
                    <a:lnTo>
                      <a:pt x="1832" y="953"/>
                    </a:lnTo>
                    <a:lnTo>
                      <a:pt x="1907" y="1155"/>
                    </a:lnTo>
                    <a:lnTo>
                      <a:pt x="1907" y="1162"/>
                    </a:lnTo>
                    <a:lnTo>
                      <a:pt x="1879" y="1254"/>
                    </a:lnTo>
                    <a:lnTo>
                      <a:pt x="1879" y="1250"/>
                    </a:lnTo>
                    <a:lnTo>
                      <a:pt x="1879" y="1404"/>
                    </a:lnTo>
                    <a:lnTo>
                      <a:pt x="1875" y="1412"/>
                    </a:lnTo>
                    <a:lnTo>
                      <a:pt x="1800" y="1475"/>
                    </a:lnTo>
                    <a:lnTo>
                      <a:pt x="1804" y="1463"/>
                    </a:lnTo>
                    <a:lnTo>
                      <a:pt x="1832" y="1582"/>
                    </a:lnTo>
                    <a:lnTo>
                      <a:pt x="1832" y="1586"/>
                    </a:lnTo>
                    <a:lnTo>
                      <a:pt x="1832" y="1676"/>
                    </a:lnTo>
                    <a:lnTo>
                      <a:pt x="1832" y="1689"/>
                    </a:lnTo>
                    <a:lnTo>
                      <a:pt x="1819" y="1689"/>
                    </a:lnTo>
                    <a:lnTo>
                      <a:pt x="1562" y="1689"/>
                    </a:lnTo>
                    <a:lnTo>
                      <a:pt x="1575" y="1680"/>
                    </a:lnTo>
                    <a:lnTo>
                      <a:pt x="1543" y="1894"/>
                    </a:lnTo>
                    <a:lnTo>
                      <a:pt x="1540" y="1903"/>
                    </a:lnTo>
                    <a:lnTo>
                      <a:pt x="1531" y="1906"/>
                    </a:lnTo>
                    <a:lnTo>
                      <a:pt x="1523" y="1903"/>
                    </a:lnTo>
                    <a:lnTo>
                      <a:pt x="1519" y="1894"/>
                    </a:lnTo>
                    <a:lnTo>
                      <a:pt x="1519" y="1815"/>
                    </a:lnTo>
                    <a:lnTo>
                      <a:pt x="1531" y="1828"/>
                    </a:lnTo>
                    <a:lnTo>
                      <a:pt x="452" y="1890"/>
                    </a:lnTo>
                    <a:lnTo>
                      <a:pt x="443" y="1886"/>
                    </a:lnTo>
                    <a:lnTo>
                      <a:pt x="439" y="1878"/>
                    </a:lnTo>
                    <a:lnTo>
                      <a:pt x="439" y="1725"/>
                    </a:lnTo>
                    <a:lnTo>
                      <a:pt x="439" y="1494"/>
                    </a:lnTo>
                    <a:lnTo>
                      <a:pt x="439" y="1190"/>
                    </a:lnTo>
                    <a:lnTo>
                      <a:pt x="443" y="1198"/>
                    </a:lnTo>
                    <a:lnTo>
                      <a:pt x="306" y="1044"/>
                    </a:lnTo>
                    <a:lnTo>
                      <a:pt x="306" y="1040"/>
                    </a:lnTo>
                    <a:lnTo>
                      <a:pt x="17" y="182"/>
                    </a:lnTo>
                    <a:lnTo>
                      <a:pt x="0" y="139"/>
                    </a:lnTo>
                    <a:lnTo>
                      <a:pt x="0" y="127"/>
                    </a:lnTo>
                    <a:lnTo>
                      <a:pt x="8" y="122"/>
                    </a:lnTo>
                    <a:lnTo>
                      <a:pt x="510" y="75"/>
                    </a:lnTo>
                    <a:lnTo>
                      <a:pt x="923"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4" name="Freeform 390"/>
              <p:cNvSpPr>
                <a:spLocks/>
              </p:cNvSpPr>
              <p:nvPr/>
            </p:nvSpPr>
            <p:spPr bwMode="auto">
              <a:xfrm>
                <a:off x="3431" y="2824"/>
                <a:ext cx="794" cy="571"/>
              </a:xfrm>
              <a:custGeom>
                <a:avLst/>
                <a:gdLst>
                  <a:gd name="T0" fmla="*/ 118 w 3176"/>
                  <a:gd name="T1" fmla="*/ 384 h 2287"/>
                  <a:gd name="T2" fmla="*/ 90 w 3176"/>
                  <a:gd name="T3" fmla="*/ 289 h 2287"/>
                  <a:gd name="T4" fmla="*/ 59 w 3176"/>
                  <a:gd name="T5" fmla="*/ 246 h 2287"/>
                  <a:gd name="T6" fmla="*/ 0 w 3176"/>
                  <a:gd name="T7" fmla="*/ 139 h 2287"/>
                  <a:gd name="T8" fmla="*/ 1001 w 3176"/>
                  <a:gd name="T9" fmla="*/ 45 h 2287"/>
                  <a:gd name="T10" fmla="*/ 1001 w 3176"/>
                  <a:gd name="T11" fmla="*/ 198 h 2287"/>
                  <a:gd name="T12" fmla="*/ 2080 w 3176"/>
                  <a:gd name="T13" fmla="*/ 139 h 2287"/>
                  <a:gd name="T14" fmla="*/ 2080 w 3176"/>
                  <a:gd name="T15" fmla="*/ 214 h 2287"/>
                  <a:gd name="T16" fmla="*/ 2112 w 3176"/>
                  <a:gd name="T17" fmla="*/ 0 h 2287"/>
                  <a:gd name="T18" fmla="*/ 2369 w 3176"/>
                  <a:gd name="T19" fmla="*/ 0 h 2287"/>
                  <a:gd name="T20" fmla="*/ 2444 w 3176"/>
                  <a:gd name="T21" fmla="*/ 198 h 2287"/>
                  <a:gd name="T22" fmla="*/ 2535 w 3176"/>
                  <a:gd name="T23" fmla="*/ 444 h 2287"/>
                  <a:gd name="T24" fmla="*/ 2732 w 3176"/>
                  <a:gd name="T25" fmla="*/ 768 h 2287"/>
                  <a:gd name="T26" fmla="*/ 2946 w 3176"/>
                  <a:gd name="T27" fmla="*/ 1194 h 2287"/>
                  <a:gd name="T28" fmla="*/ 3176 w 3176"/>
                  <a:gd name="T29" fmla="*/ 1642 h 2287"/>
                  <a:gd name="T30" fmla="*/ 3176 w 3176"/>
                  <a:gd name="T31" fmla="*/ 2025 h 2287"/>
                  <a:gd name="T32" fmla="*/ 3144 w 3176"/>
                  <a:gd name="T33" fmla="*/ 2207 h 2287"/>
                  <a:gd name="T34" fmla="*/ 2839 w 3176"/>
                  <a:gd name="T35" fmla="*/ 2287 h 2287"/>
                  <a:gd name="T36" fmla="*/ 2824 w 3176"/>
                  <a:gd name="T37" fmla="*/ 2116 h 2287"/>
                  <a:gd name="T38" fmla="*/ 2567 w 3176"/>
                  <a:gd name="T39" fmla="*/ 1931 h 2287"/>
                  <a:gd name="T40" fmla="*/ 2444 w 3176"/>
                  <a:gd name="T41" fmla="*/ 1781 h 2287"/>
                  <a:gd name="T42" fmla="*/ 2444 w 3176"/>
                  <a:gd name="T43" fmla="*/ 1595 h 2287"/>
                  <a:gd name="T44" fmla="*/ 2337 w 3176"/>
                  <a:gd name="T45" fmla="*/ 1595 h 2287"/>
                  <a:gd name="T46" fmla="*/ 2278 w 3176"/>
                  <a:gd name="T47" fmla="*/ 1642 h 2287"/>
                  <a:gd name="T48" fmla="*/ 2112 w 3176"/>
                  <a:gd name="T49" fmla="*/ 1425 h 2287"/>
                  <a:gd name="T50" fmla="*/ 2171 w 3176"/>
                  <a:gd name="T51" fmla="*/ 1226 h 2287"/>
                  <a:gd name="T52" fmla="*/ 2080 w 3176"/>
                  <a:gd name="T53" fmla="*/ 1226 h 2287"/>
                  <a:gd name="T54" fmla="*/ 2080 w 3176"/>
                  <a:gd name="T55" fmla="*/ 1258 h 2287"/>
                  <a:gd name="T56" fmla="*/ 2080 w 3176"/>
                  <a:gd name="T57" fmla="*/ 1040 h 2287"/>
                  <a:gd name="T58" fmla="*/ 2080 w 3176"/>
                  <a:gd name="T59" fmla="*/ 827 h 2287"/>
                  <a:gd name="T60" fmla="*/ 1958 w 3176"/>
                  <a:gd name="T61" fmla="*/ 720 h 2287"/>
                  <a:gd name="T62" fmla="*/ 1839 w 3176"/>
                  <a:gd name="T63" fmla="*/ 720 h 2287"/>
                  <a:gd name="T64" fmla="*/ 1716 w 3176"/>
                  <a:gd name="T65" fmla="*/ 598 h 2287"/>
                  <a:gd name="T66" fmla="*/ 1609 w 3176"/>
                  <a:gd name="T67" fmla="*/ 491 h 2287"/>
                  <a:gd name="T68" fmla="*/ 1337 w 3176"/>
                  <a:gd name="T69" fmla="*/ 412 h 2287"/>
                  <a:gd name="T70" fmla="*/ 1198 w 3176"/>
                  <a:gd name="T71" fmla="*/ 534 h 2287"/>
                  <a:gd name="T72" fmla="*/ 1001 w 3176"/>
                  <a:gd name="T73" fmla="*/ 598 h 2287"/>
                  <a:gd name="T74" fmla="*/ 803 w 3176"/>
                  <a:gd name="T75" fmla="*/ 412 h 2287"/>
                  <a:gd name="T76" fmla="*/ 606 w 3176"/>
                  <a:gd name="T77" fmla="*/ 384 h 2287"/>
                  <a:gd name="T78" fmla="*/ 300 w 3176"/>
                  <a:gd name="T79" fmla="*/ 396 h 2287"/>
                  <a:gd name="T80" fmla="*/ 197 w 3176"/>
                  <a:gd name="T81" fmla="*/ 444 h 2287"/>
                  <a:gd name="T82" fmla="*/ 118 w 3176"/>
                  <a:gd name="T83" fmla="*/ 384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76" h="2287">
                    <a:moveTo>
                      <a:pt x="118" y="384"/>
                    </a:moveTo>
                    <a:lnTo>
                      <a:pt x="90" y="289"/>
                    </a:lnTo>
                    <a:lnTo>
                      <a:pt x="59" y="246"/>
                    </a:lnTo>
                    <a:lnTo>
                      <a:pt x="0" y="139"/>
                    </a:lnTo>
                    <a:lnTo>
                      <a:pt x="1001" y="45"/>
                    </a:lnTo>
                    <a:lnTo>
                      <a:pt x="1001" y="198"/>
                    </a:lnTo>
                    <a:lnTo>
                      <a:pt x="2080" y="139"/>
                    </a:lnTo>
                    <a:lnTo>
                      <a:pt x="2080" y="214"/>
                    </a:lnTo>
                    <a:lnTo>
                      <a:pt x="2112" y="0"/>
                    </a:lnTo>
                    <a:lnTo>
                      <a:pt x="2369" y="0"/>
                    </a:lnTo>
                    <a:lnTo>
                      <a:pt x="2444" y="198"/>
                    </a:lnTo>
                    <a:lnTo>
                      <a:pt x="2535" y="444"/>
                    </a:lnTo>
                    <a:lnTo>
                      <a:pt x="2732" y="768"/>
                    </a:lnTo>
                    <a:lnTo>
                      <a:pt x="2946" y="1194"/>
                    </a:lnTo>
                    <a:lnTo>
                      <a:pt x="3176" y="1642"/>
                    </a:lnTo>
                    <a:lnTo>
                      <a:pt x="3176" y="2025"/>
                    </a:lnTo>
                    <a:lnTo>
                      <a:pt x="3144" y="2207"/>
                    </a:lnTo>
                    <a:lnTo>
                      <a:pt x="2839" y="2287"/>
                    </a:lnTo>
                    <a:lnTo>
                      <a:pt x="2824" y="2116"/>
                    </a:lnTo>
                    <a:lnTo>
                      <a:pt x="2567" y="1931"/>
                    </a:lnTo>
                    <a:lnTo>
                      <a:pt x="2444" y="1781"/>
                    </a:lnTo>
                    <a:lnTo>
                      <a:pt x="2444" y="1595"/>
                    </a:lnTo>
                    <a:lnTo>
                      <a:pt x="2337" y="1595"/>
                    </a:lnTo>
                    <a:lnTo>
                      <a:pt x="2278" y="1642"/>
                    </a:lnTo>
                    <a:lnTo>
                      <a:pt x="2112" y="1425"/>
                    </a:lnTo>
                    <a:lnTo>
                      <a:pt x="2171" y="1226"/>
                    </a:lnTo>
                    <a:lnTo>
                      <a:pt x="2080" y="1226"/>
                    </a:lnTo>
                    <a:lnTo>
                      <a:pt x="2080" y="1258"/>
                    </a:lnTo>
                    <a:lnTo>
                      <a:pt x="2080" y="1040"/>
                    </a:lnTo>
                    <a:lnTo>
                      <a:pt x="2080" y="827"/>
                    </a:lnTo>
                    <a:lnTo>
                      <a:pt x="1958" y="720"/>
                    </a:lnTo>
                    <a:lnTo>
                      <a:pt x="1839" y="720"/>
                    </a:lnTo>
                    <a:lnTo>
                      <a:pt x="1716" y="598"/>
                    </a:lnTo>
                    <a:lnTo>
                      <a:pt x="1609" y="491"/>
                    </a:lnTo>
                    <a:lnTo>
                      <a:pt x="1337" y="412"/>
                    </a:lnTo>
                    <a:lnTo>
                      <a:pt x="1198" y="534"/>
                    </a:lnTo>
                    <a:lnTo>
                      <a:pt x="1001" y="598"/>
                    </a:lnTo>
                    <a:lnTo>
                      <a:pt x="803" y="412"/>
                    </a:lnTo>
                    <a:lnTo>
                      <a:pt x="606" y="384"/>
                    </a:lnTo>
                    <a:lnTo>
                      <a:pt x="300" y="396"/>
                    </a:lnTo>
                    <a:lnTo>
                      <a:pt x="197" y="444"/>
                    </a:lnTo>
                    <a:lnTo>
                      <a:pt x="118" y="384"/>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5" name="Freeform 391"/>
              <p:cNvSpPr>
                <a:spLocks noEditPoints="1"/>
              </p:cNvSpPr>
              <p:nvPr/>
            </p:nvSpPr>
            <p:spPr bwMode="auto">
              <a:xfrm>
                <a:off x="3428" y="2821"/>
                <a:ext cx="800" cy="577"/>
              </a:xfrm>
              <a:custGeom>
                <a:avLst/>
                <a:gdLst>
                  <a:gd name="T0" fmla="*/ 90 w 3199"/>
                  <a:gd name="T1" fmla="*/ 305 h 2309"/>
                  <a:gd name="T2" fmla="*/ 0 w 3199"/>
                  <a:gd name="T3" fmla="*/ 153 h 2309"/>
                  <a:gd name="T4" fmla="*/ 1012 w 3199"/>
                  <a:gd name="T5" fmla="*/ 43 h 2309"/>
                  <a:gd name="T6" fmla="*/ 1024 w 3199"/>
                  <a:gd name="T7" fmla="*/ 209 h 2309"/>
                  <a:gd name="T8" fmla="*/ 2100 w 3199"/>
                  <a:gd name="T9" fmla="*/ 138 h 2309"/>
                  <a:gd name="T10" fmla="*/ 2079 w 3199"/>
                  <a:gd name="T11" fmla="*/ 225 h 2309"/>
                  <a:gd name="T12" fmla="*/ 2123 w 3199"/>
                  <a:gd name="T13" fmla="*/ 0 h 2309"/>
                  <a:gd name="T14" fmla="*/ 2392 w 3199"/>
                  <a:gd name="T15" fmla="*/ 7 h 2309"/>
                  <a:gd name="T16" fmla="*/ 2756 w 3199"/>
                  <a:gd name="T17" fmla="*/ 770 h 2309"/>
                  <a:gd name="T18" fmla="*/ 3199 w 3199"/>
                  <a:gd name="T19" fmla="*/ 1653 h 2309"/>
                  <a:gd name="T20" fmla="*/ 3159 w 3199"/>
                  <a:gd name="T21" fmla="*/ 2230 h 2309"/>
                  <a:gd name="T22" fmla="*/ 2839 w 3199"/>
                  <a:gd name="T23" fmla="*/ 2298 h 2309"/>
                  <a:gd name="T24" fmla="*/ 2570 w 3199"/>
                  <a:gd name="T25" fmla="*/ 1953 h 2309"/>
                  <a:gd name="T26" fmla="*/ 2443 w 3199"/>
                  <a:gd name="T27" fmla="*/ 1792 h 2309"/>
                  <a:gd name="T28" fmla="*/ 2348 w 3199"/>
                  <a:gd name="T29" fmla="*/ 1617 h 2309"/>
                  <a:gd name="T30" fmla="*/ 2289 w 3199"/>
                  <a:gd name="T31" fmla="*/ 1664 h 2309"/>
                  <a:gd name="T32" fmla="*/ 2111 w 3199"/>
                  <a:gd name="T33" fmla="*/ 1436 h 2309"/>
                  <a:gd name="T34" fmla="*/ 2091 w 3199"/>
                  <a:gd name="T35" fmla="*/ 1250 h 2309"/>
                  <a:gd name="T36" fmla="*/ 2104 w 3199"/>
                  <a:gd name="T37" fmla="*/ 1285 h 2309"/>
                  <a:gd name="T38" fmla="*/ 2079 w 3199"/>
                  <a:gd name="T39" fmla="*/ 838 h 2309"/>
                  <a:gd name="T40" fmla="*/ 1969 w 3199"/>
                  <a:gd name="T41" fmla="*/ 744 h 2309"/>
                  <a:gd name="T42" fmla="*/ 1719 w 3199"/>
                  <a:gd name="T43" fmla="*/ 616 h 2309"/>
                  <a:gd name="T44" fmla="*/ 1344 w 3199"/>
                  <a:gd name="T45" fmla="*/ 435 h 2309"/>
                  <a:gd name="T46" fmla="*/ 1213 w 3199"/>
                  <a:gd name="T47" fmla="*/ 558 h 2309"/>
                  <a:gd name="T48" fmla="*/ 806 w 3199"/>
                  <a:gd name="T49" fmla="*/ 435 h 2309"/>
                  <a:gd name="T50" fmla="*/ 315 w 3199"/>
                  <a:gd name="T51" fmla="*/ 419 h 2309"/>
                  <a:gd name="T52" fmla="*/ 201 w 3199"/>
                  <a:gd name="T53" fmla="*/ 463 h 2309"/>
                  <a:gd name="T54" fmla="*/ 201 w 3199"/>
                  <a:gd name="T55" fmla="*/ 442 h 2309"/>
                  <a:gd name="T56" fmla="*/ 617 w 3199"/>
                  <a:gd name="T57" fmla="*/ 384 h 2309"/>
                  <a:gd name="T58" fmla="*/ 821 w 3199"/>
                  <a:gd name="T59" fmla="*/ 416 h 2309"/>
                  <a:gd name="T60" fmla="*/ 1206 w 3199"/>
                  <a:gd name="T61" fmla="*/ 538 h 2309"/>
                  <a:gd name="T62" fmla="*/ 1352 w 3199"/>
                  <a:gd name="T63" fmla="*/ 412 h 2309"/>
                  <a:gd name="T64" fmla="*/ 1736 w 3199"/>
                  <a:gd name="T65" fmla="*/ 601 h 2309"/>
                  <a:gd name="T66" fmla="*/ 1969 w 3199"/>
                  <a:gd name="T67" fmla="*/ 719 h 2309"/>
                  <a:gd name="T68" fmla="*/ 2104 w 3199"/>
                  <a:gd name="T69" fmla="*/ 838 h 2309"/>
                  <a:gd name="T70" fmla="*/ 2079 w 3199"/>
                  <a:gd name="T71" fmla="*/ 1269 h 2309"/>
                  <a:gd name="T72" fmla="*/ 2091 w 3199"/>
                  <a:gd name="T73" fmla="*/ 1226 h 2309"/>
                  <a:gd name="T74" fmla="*/ 2194 w 3199"/>
                  <a:gd name="T75" fmla="*/ 1241 h 2309"/>
                  <a:gd name="T76" fmla="*/ 2297 w 3199"/>
                  <a:gd name="T77" fmla="*/ 1645 h 2309"/>
                  <a:gd name="T78" fmla="*/ 2348 w 3199"/>
                  <a:gd name="T79" fmla="*/ 1593 h 2309"/>
                  <a:gd name="T80" fmla="*/ 2467 w 3199"/>
                  <a:gd name="T81" fmla="*/ 1606 h 2309"/>
                  <a:gd name="T82" fmla="*/ 2586 w 3199"/>
                  <a:gd name="T83" fmla="*/ 1938 h 2309"/>
                  <a:gd name="T84" fmla="*/ 2846 w 3199"/>
                  <a:gd name="T85" fmla="*/ 2127 h 2309"/>
                  <a:gd name="T86" fmla="*/ 3152 w 3199"/>
                  <a:gd name="T87" fmla="*/ 2206 h 2309"/>
                  <a:gd name="T88" fmla="*/ 3175 w 3199"/>
                  <a:gd name="T89" fmla="*/ 2036 h 2309"/>
                  <a:gd name="T90" fmla="*/ 2946 w 3199"/>
                  <a:gd name="T91" fmla="*/ 1214 h 2309"/>
                  <a:gd name="T92" fmla="*/ 2535 w 3199"/>
                  <a:gd name="T93" fmla="*/ 459 h 2309"/>
                  <a:gd name="T94" fmla="*/ 2380 w 3199"/>
                  <a:gd name="T95" fmla="*/ 24 h 2309"/>
                  <a:gd name="T96" fmla="*/ 2104 w 3199"/>
                  <a:gd name="T97" fmla="*/ 225 h 2309"/>
                  <a:gd name="T98" fmla="*/ 2083 w 3199"/>
                  <a:gd name="T99" fmla="*/ 234 h 2309"/>
                  <a:gd name="T100" fmla="*/ 2091 w 3199"/>
                  <a:gd name="T101" fmla="*/ 162 h 2309"/>
                  <a:gd name="T102" fmla="*/ 999 w 3199"/>
                  <a:gd name="T103" fmla="*/ 209 h 2309"/>
                  <a:gd name="T104" fmla="*/ 11 w 3199"/>
                  <a:gd name="T105" fmla="*/ 162 h 2309"/>
                  <a:gd name="T106" fmla="*/ 110 w 3199"/>
                  <a:gd name="T107" fmla="*/ 296 h 2309"/>
                  <a:gd name="T108" fmla="*/ 137 w 3199"/>
                  <a:gd name="T109" fmla="*/ 384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9" h="2309">
                    <a:moveTo>
                      <a:pt x="122" y="403"/>
                    </a:moveTo>
                    <a:lnTo>
                      <a:pt x="122" y="399"/>
                    </a:lnTo>
                    <a:lnTo>
                      <a:pt x="90" y="305"/>
                    </a:lnTo>
                    <a:lnTo>
                      <a:pt x="90" y="309"/>
                    </a:lnTo>
                    <a:lnTo>
                      <a:pt x="58" y="260"/>
                    </a:lnTo>
                    <a:lnTo>
                      <a:pt x="0" y="153"/>
                    </a:lnTo>
                    <a:lnTo>
                      <a:pt x="0" y="142"/>
                    </a:lnTo>
                    <a:lnTo>
                      <a:pt x="7" y="138"/>
                    </a:lnTo>
                    <a:lnTo>
                      <a:pt x="1012" y="43"/>
                    </a:lnTo>
                    <a:lnTo>
                      <a:pt x="1020" y="47"/>
                    </a:lnTo>
                    <a:lnTo>
                      <a:pt x="1024" y="56"/>
                    </a:lnTo>
                    <a:lnTo>
                      <a:pt x="1024" y="209"/>
                    </a:lnTo>
                    <a:lnTo>
                      <a:pt x="1012" y="198"/>
                    </a:lnTo>
                    <a:lnTo>
                      <a:pt x="2091" y="138"/>
                    </a:lnTo>
                    <a:lnTo>
                      <a:pt x="2100" y="138"/>
                    </a:lnTo>
                    <a:lnTo>
                      <a:pt x="2104" y="150"/>
                    </a:lnTo>
                    <a:lnTo>
                      <a:pt x="2104" y="225"/>
                    </a:lnTo>
                    <a:lnTo>
                      <a:pt x="2079" y="225"/>
                    </a:lnTo>
                    <a:lnTo>
                      <a:pt x="2111" y="7"/>
                    </a:lnTo>
                    <a:lnTo>
                      <a:pt x="2115" y="0"/>
                    </a:lnTo>
                    <a:lnTo>
                      <a:pt x="2123" y="0"/>
                    </a:lnTo>
                    <a:lnTo>
                      <a:pt x="2380" y="0"/>
                    </a:lnTo>
                    <a:lnTo>
                      <a:pt x="2388" y="0"/>
                    </a:lnTo>
                    <a:lnTo>
                      <a:pt x="2392" y="7"/>
                    </a:lnTo>
                    <a:lnTo>
                      <a:pt x="2467" y="206"/>
                    </a:lnTo>
                    <a:lnTo>
                      <a:pt x="2558" y="451"/>
                    </a:lnTo>
                    <a:lnTo>
                      <a:pt x="2756" y="770"/>
                    </a:lnTo>
                    <a:lnTo>
                      <a:pt x="2970" y="1202"/>
                    </a:lnTo>
                    <a:lnTo>
                      <a:pt x="3195" y="1645"/>
                    </a:lnTo>
                    <a:lnTo>
                      <a:pt x="3199" y="1653"/>
                    </a:lnTo>
                    <a:lnTo>
                      <a:pt x="3199" y="2036"/>
                    </a:lnTo>
                    <a:lnTo>
                      <a:pt x="3167" y="2223"/>
                    </a:lnTo>
                    <a:lnTo>
                      <a:pt x="3159" y="2230"/>
                    </a:lnTo>
                    <a:lnTo>
                      <a:pt x="2854" y="2309"/>
                    </a:lnTo>
                    <a:lnTo>
                      <a:pt x="2843" y="2306"/>
                    </a:lnTo>
                    <a:lnTo>
                      <a:pt x="2839" y="2298"/>
                    </a:lnTo>
                    <a:lnTo>
                      <a:pt x="2823" y="2127"/>
                    </a:lnTo>
                    <a:lnTo>
                      <a:pt x="2831" y="2135"/>
                    </a:lnTo>
                    <a:lnTo>
                      <a:pt x="2570" y="1953"/>
                    </a:lnTo>
                    <a:lnTo>
                      <a:pt x="2570" y="1949"/>
                    </a:lnTo>
                    <a:lnTo>
                      <a:pt x="2447" y="1796"/>
                    </a:lnTo>
                    <a:lnTo>
                      <a:pt x="2443" y="1792"/>
                    </a:lnTo>
                    <a:lnTo>
                      <a:pt x="2443" y="1606"/>
                    </a:lnTo>
                    <a:lnTo>
                      <a:pt x="2455" y="1617"/>
                    </a:lnTo>
                    <a:lnTo>
                      <a:pt x="2348" y="1617"/>
                    </a:lnTo>
                    <a:lnTo>
                      <a:pt x="2357" y="1614"/>
                    </a:lnTo>
                    <a:lnTo>
                      <a:pt x="2297" y="1661"/>
                    </a:lnTo>
                    <a:lnTo>
                      <a:pt x="2289" y="1664"/>
                    </a:lnTo>
                    <a:lnTo>
                      <a:pt x="2282" y="1661"/>
                    </a:lnTo>
                    <a:lnTo>
                      <a:pt x="2111" y="1443"/>
                    </a:lnTo>
                    <a:lnTo>
                      <a:pt x="2111" y="1436"/>
                    </a:lnTo>
                    <a:lnTo>
                      <a:pt x="2171" y="1233"/>
                    </a:lnTo>
                    <a:lnTo>
                      <a:pt x="2182" y="1250"/>
                    </a:lnTo>
                    <a:lnTo>
                      <a:pt x="2091" y="1250"/>
                    </a:lnTo>
                    <a:lnTo>
                      <a:pt x="2104" y="1237"/>
                    </a:lnTo>
                    <a:lnTo>
                      <a:pt x="2104" y="1269"/>
                    </a:lnTo>
                    <a:lnTo>
                      <a:pt x="2104" y="1285"/>
                    </a:lnTo>
                    <a:lnTo>
                      <a:pt x="2079" y="1285"/>
                    </a:lnTo>
                    <a:lnTo>
                      <a:pt x="2079" y="1051"/>
                    </a:lnTo>
                    <a:lnTo>
                      <a:pt x="2079" y="838"/>
                    </a:lnTo>
                    <a:lnTo>
                      <a:pt x="2083" y="847"/>
                    </a:lnTo>
                    <a:lnTo>
                      <a:pt x="1961" y="740"/>
                    </a:lnTo>
                    <a:lnTo>
                      <a:pt x="1969" y="744"/>
                    </a:lnTo>
                    <a:lnTo>
                      <a:pt x="1850" y="744"/>
                    </a:lnTo>
                    <a:lnTo>
                      <a:pt x="1838" y="740"/>
                    </a:lnTo>
                    <a:lnTo>
                      <a:pt x="1719" y="616"/>
                    </a:lnTo>
                    <a:lnTo>
                      <a:pt x="1613" y="510"/>
                    </a:lnTo>
                    <a:lnTo>
                      <a:pt x="1616" y="513"/>
                    </a:lnTo>
                    <a:lnTo>
                      <a:pt x="1344" y="435"/>
                    </a:lnTo>
                    <a:lnTo>
                      <a:pt x="1356" y="435"/>
                    </a:lnTo>
                    <a:lnTo>
                      <a:pt x="1217" y="558"/>
                    </a:lnTo>
                    <a:lnTo>
                      <a:pt x="1213" y="558"/>
                    </a:lnTo>
                    <a:lnTo>
                      <a:pt x="1016" y="620"/>
                    </a:lnTo>
                    <a:lnTo>
                      <a:pt x="1003" y="616"/>
                    </a:lnTo>
                    <a:lnTo>
                      <a:pt x="806" y="435"/>
                    </a:lnTo>
                    <a:lnTo>
                      <a:pt x="814" y="435"/>
                    </a:lnTo>
                    <a:lnTo>
                      <a:pt x="617" y="407"/>
                    </a:lnTo>
                    <a:lnTo>
                      <a:pt x="315" y="419"/>
                    </a:lnTo>
                    <a:lnTo>
                      <a:pt x="319" y="419"/>
                    </a:lnTo>
                    <a:lnTo>
                      <a:pt x="212" y="466"/>
                    </a:lnTo>
                    <a:lnTo>
                      <a:pt x="201" y="463"/>
                    </a:lnTo>
                    <a:lnTo>
                      <a:pt x="122" y="403"/>
                    </a:lnTo>
                    <a:close/>
                    <a:moveTo>
                      <a:pt x="212" y="447"/>
                    </a:moveTo>
                    <a:lnTo>
                      <a:pt x="201" y="442"/>
                    </a:lnTo>
                    <a:lnTo>
                      <a:pt x="307" y="399"/>
                    </a:lnTo>
                    <a:lnTo>
                      <a:pt x="311" y="395"/>
                    </a:lnTo>
                    <a:lnTo>
                      <a:pt x="617" y="384"/>
                    </a:lnTo>
                    <a:lnTo>
                      <a:pt x="620" y="384"/>
                    </a:lnTo>
                    <a:lnTo>
                      <a:pt x="818" y="412"/>
                    </a:lnTo>
                    <a:lnTo>
                      <a:pt x="821" y="416"/>
                    </a:lnTo>
                    <a:lnTo>
                      <a:pt x="1020" y="601"/>
                    </a:lnTo>
                    <a:lnTo>
                      <a:pt x="1007" y="597"/>
                    </a:lnTo>
                    <a:lnTo>
                      <a:pt x="1206" y="538"/>
                    </a:lnTo>
                    <a:lnTo>
                      <a:pt x="1202" y="538"/>
                    </a:lnTo>
                    <a:lnTo>
                      <a:pt x="1340" y="416"/>
                    </a:lnTo>
                    <a:lnTo>
                      <a:pt x="1352" y="412"/>
                    </a:lnTo>
                    <a:lnTo>
                      <a:pt x="1624" y="491"/>
                    </a:lnTo>
                    <a:lnTo>
                      <a:pt x="1629" y="494"/>
                    </a:lnTo>
                    <a:lnTo>
                      <a:pt x="1736" y="601"/>
                    </a:lnTo>
                    <a:lnTo>
                      <a:pt x="1858" y="723"/>
                    </a:lnTo>
                    <a:lnTo>
                      <a:pt x="1850" y="719"/>
                    </a:lnTo>
                    <a:lnTo>
                      <a:pt x="1969" y="719"/>
                    </a:lnTo>
                    <a:lnTo>
                      <a:pt x="1976" y="723"/>
                    </a:lnTo>
                    <a:lnTo>
                      <a:pt x="2100" y="830"/>
                    </a:lnTo>
                    <a:lnTo>
                      <a:pt x="2104" y="838"/>
                    </a:lnTo>
                    <a:lnTo>
                      <a:pt x="2104" y="1051"/>
                    </a:lnTo>
                    <a:lnTo>
                      <a:pt x="2104" y="1269"/>
                    </a:lnTo>
                    <a:lnTo>
                      <a:pt x="2079" y="1269"/>
                    </a:lnTo>
                    <a:lnTo>
                      <a:pt x="2079" y="1237"/>
                    </a:lnTo>
                    <a:lnTo>
                      <a:pt x="2083" y="1230"/>
                    </a:lnTo>
                    <a:lnTo>
                      <a:pt x="2091" y="1226"/>
                    </a:lnTo>
                    <a:lnTo>
                      <a:pt x="2182" y="1226"/>
                    </a:lnTo>
                    <a:lnTo>
                      <a:pt x="2190" y="1230"/>
                    </a:lnTo>
                    <a:lnTo>
                      <a:pt x="2194" y="1241"/>
                    </a:lnTo>
                    <a:lnTo>
                      <a:pt x="2135" y="1439"/>
                    </a:lnTo>
                    <a:lnTo>
                      <a:pt x="2130" y="1432"/>
                    </a:lnTo>
                    <a:lnTo>
                      <a:pt x="2297" y="1645"/>
                    </a:lnTo>
                    <a:lnTo>
                      <a:pt x="2282" y="1640"/>
                    </a:lnTo>
                    <a:lnTo>
                      <a:pt x="2340" y="1597"/>
                    </a:lnTo>
                    <a:lnTo>
                      <a:pt x="2348" y="1593"/>
                    </a:lnTo>
                    <a:lnTo>
                      <a:pt x="2455" y="1593"/>
                    </a:lnTo>
                    <a:lnTo>
                      <a:pt x="2464" y="1597"/>
                    </a:lnTo>
                    <a:lnTo>
                      <a:pt x="2467" y="1606"/>
                    </a:lnTo>
                    <a:lnTo>
                      <a:pt x="2467" y="1792"/>
                    </a:lnTo>
                    <a:lnTo>
                      <a:pt x="2467" y="1783"/>
                    </a:lnTo>
                    <a:lnTo>
                      <a:pt x="2586" y="1938"/>
                    </a:lnTo>
                    <a:lnTo>
                      <a:pt x="2586" y="1934"/>
                    </a:lnTo>
                    <a:lnTo>
                      <a:pt x="2843" y="2120"/>
                    </a:lnTo>
                    <a:lnTo>
                      <a:pt x="2846" y="2127"/>
                    </a:lnTo>
                    <a:lnTo>
                      <a:pt x="2863" y="2294"/>
                    </a:lnTo>
                    <a:lnTo>
                      <a:pt x="2846" y="2285"/>
                    </a:lnTo>
                    <a:lnTo>
                      <a:pt x="3152" y="2206"/>
                    </a:lnTo>
                    <a:lnTo>
                      <a:pt x="3143" y="2218"/>
                    </a:lnTo>
                    <a:lnTo>
                      <a:pt x="3175" y="2032"/>
                    </a:lnTo>
                    <a:lnTo>
                      <a:pt x="3175" y="2036"/>
                    </a:lnTo>
                    <a:lnTo>
                      <a:pt x="3175" y="1653"/>
                    </a:lnTo>
                    <a:lnTo>
                      <a:pt x="3175" y="1657"/>
                    </a:lnTo>
                    <a:lnTo>
                      <a:pt x="2946" y="1214"/>
                    </a:lnTo>
                    <a:lnTo>
                      <a:pt x="2736" y="783"/>
                    </a:lnTo>
                    <a:lnTo>
                      <a:pt x="2539" y="463"/>
                    </a:lnTo>
                    <a:lnTo>
                      <a:pt x="2535" y="459"/>
                    </a:lnTo>
                    <a:lnTo>
                      <a:pt x="2443" y="213"/>
                    </a:lnTo>
                    <a:lnTo>
                      <a:pt x="2368" y="16"/>
                    </a:lnTo>
                    <a:lnTo>
                      <a:pt x="2380" y="24"/>
                    </a:lnTo>
                    <a:lnTo>
                      <a:pt x="2123" y="24"/>
                    </a:lnTo>
                    <a:lnTo>
                      <a:pt x="2135" y="11"/>
                    </a:lnTo>
                    <a:lnTo>
                      <a:pt x="2104" y="225"/>
                    </a:lnTo>
                    <a:lnTo>
                      <a:pt x="2100" y="234"/>
                    </a:lnTo>
                    <a:lnTo>
                      <a:pt x="2091" y="237"/>
                    </a:lnTo>
                    <a:lnTo>
                      <a:pt x="2083" y="234"/>
                    </a:lnTo>
                    <a:lnTo>
                      <a:pt x="2079" y="225"/>
                    </a:lnTo>
                    <a:lnTo>
                      <a:pt x="2079" y="150"/>
                    </a:lnTo>
                    <a:lnTo>
                      <a:pt x="2091" y="162"/>
                    </a:lnTo>
                    <a:lnTo>
                      <a:pt x="1012" y="221"/>
                    </a:lnTo>
                    <a:lnTo>
                      <a:pt x="1003" y="217"/>
                    </a:lnTo>
                    <a:lnTo>
                      <a:pt x="999" y="209"/>
                    </a:lnTo>
                    <a:lnTo>
                      <a:pt x="999" y="56"/>
                    </a:lnTo>
                    <a:lnTo>
                      <a:pt x="1012" y="67"/>
                    </a:lnTo>
                    <a:lnTo>
                      <a:pt x="11" y="162"/>
                    </a:lnTo>
                    <a:lnTo>
                      <a:pt x="19" y="142"/>
                    </a:lnTo>
                    <a:lnTo>
                      <a:pt x="79" y="249"/>
                    </a:lnTo>
                    <a:lnTo>
                      <a:pt x="110" y="296"/>
                    </a:lnTo>
                    <a:lnTo>
                      <a:pt x="114" y="296"/>
                    </a:lnTo>
                    <a:lnTo>
                      <a:pt x="141" y="391"/>
                    </a:lnTo>
                    <a:lnTo>
                      <a:pt x="137" y="384"/>
                    </a:lnTo>
                    <a:lnTo>
                      <a:pt x="212" y="4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6" name="Freeform 392"/>
              <p:cNvSpPr>
                <a:spLocks/>
              </p:cNvSpPr>
              <p:nvPr/>
            </p:nvSpPr>
            <p:spPr bwMode="auto">
              <a:xfrm>
                <a:off x="3428" y="2821"/>
                <a:ext cx="800" cy="577"/>
              </a:xfrm>
              <a:custGeom>
                <a:avLst/>
                <a:gdLst>
                  <a:gd name="T0" fmla="*/ 122 w 3199"/>
                  <a:gd name="T1" fmla="*/ 399 h 2309"/>
                  <a:gd name="T2" fmla="*/ 90 w 3199"/>
                  <a:gd name="T3" fmla="*/ 309 h 2309"/>
                  <a:gd name="T4" fmla="*/ 0 w 3199"/>
                  <a:gd name="T5" fmla="*/ 153 h 2309"/>
                  <a:gd name="T6" fmla="*/ 7 w 3199"/>
                  <a:gd name="T7" fmla="*/ 138 h 2309"/>
                  <a:gd name="T8" fmla="*/ 1020 w 3199"/>
                  <a:gd name="T9" fmla="*/ 47 h 2309"/>
                  <a:gd name="T10" fmla="*/ 1024 w 3199"/>
                  <a:gd name="T11" fmla="*/ 209 h 2309"/>
                  <a:gd name="T12" fmla="*/ 2091 w 3199"/>
                  <a:gd name="T13" fmla="*/ 138 h 2309"/>
                  <a:gd name="T14" fmla="*/ 2104 w 3199"/>
                  <a:gd name="T15" fmla="*/ 150 h 2309"/>
                  <a:gd name="T16" fmla="*/ 2079 w 3199"/>
                  <a:gd name="T17" fmla="*/ 225 h 2309"/>
                  <a:gd name="T18" fmla="*/ 2115 w 3199"/>
                  <a:gd name="T19" fmla="*/ 0 h 2309"/>
                  <a:gd name="T20" fmla="*/ 2380 w 3199"/>
                  <a:gd name="T21" fmla="*/ 0 h 2309"/>
                  <a:gd name="T22" fmla="*/ 2392 w 3199"/>
                  <a:gd name="T23" fmla="*/ 7 h 2309"/>
                  <a:gd name="T24" fmla="*/ 2558 w 3199"/>
                  <a:gd name="T25" fmla="*/ 451 h 2309"/>
                  <a:gd name="T26" fmla="*/ 2756 w 3199"/>
                  <a:gd name="T27" fmla="*/ 770 h 2309"/>
                  <a:gd name="T28" fmla="*/ 3195 w 3199"/>
                  <a:gd name="T29" fmla="*/ 1645 h 2309"/>
                  <a:gd name="T30" fmla="*/ 3199 w 3199"/>
                  <a:gd name="T31" fmla="*/ 2036 h 2309"/>
                  <a:gd name="T32" fmla="*/ 3167 w 3199"/>
                  <a:gd name="T33" fmla="*/ 2223 h 2309"/>
                  <a:gd name="T34" fmla="*/ 2854 w 3199"/>
                  <a:gd name="T35" fmla="*/ 2309 h 2309"/>
                  <a:gd name="T36" fmla="*/ 2839 w 3199"/>
                  <a:gd name="T37" fmla="*/ 2298 h 2309"/>
                  <a:gd name="T38" fmla="*/ 2831 w 3199"/>
                  <a:gd name="T39" fmla="*/ 2135 h 2309"/>
                  <a:gd name="T40" fmla="*/ 2570 w 3199"/>
                  <a:gd name="T41" fmla="*/ 1949 h 2309"/>
                  <a:gd name="T42" fmla="*/ 2443 w 3199"/>
                  <a:gd name="T43" fmla="*/ 1792 h 2309"/>
                  <a:gd name="T44" fmla="*/ 2455 w 3199"/>
                  <a:gd name="T45" fmla="*/ 1617 h 2309"/>
                  <a:gd name="T46" fmla="*/ 2357 w 3199"/>
                  <a:gd name="T47" fmla="*/ 1614 h 2309"/>
                  <a:gd name="T48" fmla="*/ 2289 w 3199"/>
                  <a:gd name="T49" fmla="*/ 1664 h 2309"/>
                  <a:gd name="T50" fmla="*/ 2111 w 3199"/>
                  <a:gd name="T51" fmla="*/ 1443 h 2309"/>
                  <a:gd name="T52" fmla="*/ 2171 w 3199"/>
                  <a:gd name="T53" fmla="*/ 1233 h 2309"/>
                  <a:gd name="T54" fmla="*/ 2091 w 3199"/>
                  <a:gd name="T55" fmla="*/ 1250 h 2309"/>
                  <a:gd name="T56" fmla="*/ 2104 w 3199"/>
                  <a:gd name="T57" fmla="*/ 1269 h 2309"/>
                  <a:gd name="T58" fmla="*/ 2079 w 3199"/>
                  <a:gd name="T59" fmla="*/ 1285 h 2309"/>
                  <a:gd name="T60" fmla="*/ 2079 w 3199"/>
                  <a:gd name="T61" fmla="*/ 838 h 2309"/>
                  <a:gd name="T62" fmla="*/ 1961 w 3199"/>
                  <a:gd name="T63" fmla="*/ 740 h 2309"/>
                  <a:gd name="T64" fmla="*/ 1850 w 3199"/>
                  <a:gd name="T65" fmla="*/ 744 h 2309"/>
                  <a:gd name="T66" fmla="*/ 1719 w 3199"/>
                  <a:gd name="T67" fmla="*/ 616 h 2309"/>
                  <a:gd name="T68" fmla="*/ 1616 w 3199"/>
                  <a:gd name="T69" fmla="*/ 513 h 2309"/>
                  <a:gd name="T70" fmla="*/ 1356 w 3199"/>
                  <a:gd name="T71" fmla="*/ 435 h 2309"/>
                  <a:gd name="T72" fmla="*/ 1213 w 3199"/>
                  <a:gd name="T73" fmla="*/ 558 h 2309"/>
                  <a:gd name="T74" fmla="*/ 1003 w 3199"/>
                  <a:gd name="T75" fmla="*/ 616 h 2309"/>
                  <a:gd name="T76" fmla="*/ 814 w 3199"/>
                  <a:gd name="T77" fmla="*/ 435 h 2309"/>
                  <a:gd name="T78" fmla="*/ 617 w 3199"/>
                  <a:gd name="T79" fmla="*/ 407 h 2309"/>
                  <a:gd name="T80" fmla="*/ 319 w 3199"/>
                  <a:gd name="T81" fmla="*/ 419 h 2309"/>
                  <a:gd name="T82" fmla="*/ 201 w 3199"/>
                  <a:gd name="T83" fmla="*/ 463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9" h="2309">
                    <a:moveTo>
                      <a:pt x="122" y="403"/>
                    </a:moveTo>
                    <a:lnTo>
                      <a:pt x="122" y="399"/>
                    </a:lnTo>
                    <a:lnTo>
                      <a:pt x="90" y="305"/>
                    </a:lnTo>
                    <a:lnTo>
                      <a:pt x="90" y="309"/>
                    </a:lnTo>
                    <a:lnTo>
                      <a:pt x="58" y="260"/>
                    </a:lnTo>
                    <a:lnTo>
                      <a:pt x="0" y="153"/>
                    </a:lnTo>
                    <a:lnTo>
                      <a:pt x="0" y="142"/>
                    </a:lnTo>
                    <a:lnTo>
                      <a:pt x="7" y="138"/>
                    </a:lnTo>
                    <a:lnTo>
                      <a:pt x="1012" y="43"/>
                    </a:lnTo>
                    <a:lnTo>
                      <a:pt x="1020" y="47"/>
                    </a:lnTo>
                    <a:lnTo>
                      <a:pt x="1024" y="56"/>
                    </a:lnTo>
                    <a:lnTo>
                      <a:pt x="1024" y="209"/>
                    </a:lnTo>
                    <a:lnTo>
                      <a:pt x="1012" y="198"/>
                    </a:lnTo>
                    <a:lnTo>
                      <a:pt x="2091" y="138"/>
                    </a:lnTo>
                    <a:lnTo>
                      <a:pt x="2100" y="138"/>
                    </a:lnTo>
                    <a:lnTo>
                      <a:pt x="2104" y="150"/>
                    </a:lnTo>
                    <a:lnTo>
                      <a:pt x="2104" y="225"/>
                    </a:lnTo>
                    <a:lnTo>
                      <a:pt x="2079" y="225"/>
                    </a:lnTo>
                    <a:lnTo>
                      <a:pt x="2111" y="7"/>
                    </a:lnTo>
                    <a:lnTo>
                      <a:pt x="2115" y="0"/>
                    </a:lnTo>
                    <a:lnTo>
                      <a:pt x="2123" y="0"/>
                    </a:lnTo>
                    <a:lnTo>
                      <a:pt x="2380" y="0"/>
                    </a:lnTo>
                    <a:lnTo>
                      <a:pt x="2388" y="0"/>
                    </a:lnTo>
                    <a:lnTo>
                      <a:pt x="2392" y="7"/>
                    </a:lnTo>
                    <a:lnTo>
                      <a:pt x="2467" y="206"/>
                    </a:lnTo>
                    <a:lnTo>
                      <a:pt x="2558" y="451"/>
                    </a:lnTo>
                    <a:lnTo>
                      <a:pt x="2558" y="451"/>
                    </a:lnTo>
                    <a:lnTo>
                      <a:pt x="2756" y="770"/>
                    </a:lnTo>
                    <a:lnTo>
                      <a:pt x="2970" y="1202"/>
                    </a:lnTo>
                    <a:lnTo>
                      <a:pt x="3195" y="1645"/>
                    </a:lnTo>
                    <a:lnTo>
                      <a:pt x="3199" y="1653"/>
                    </a:lnTo>
                    <a:lnTo>
                      <a:pt x="3199" y="2036"/>
                    </a:lnTo>
                    <a:lnTo>
                      <a:pt x="3199" y="2036"/>
                    </a:lnTo>
                    <a:lnTo>
                      <a:pt x="3167" y="2223"/>
                    </a:lnTo>
                    <a:lnTo>
                      <a:pt x="3159" y="2230"/>
                    </a:lnTo>
                    <a:lnTo>
                      <a:pt x="2854" y="2309"/>
                    </a:lnTo>
                    <a:lnTo>
                      <a:pt x="2843" y="2306"/>
                    </a:lnTo>
                    <a:lnTo>
                      <a:pt x="2839" y="2298"/>
                    </a:lnTo>
                    <a:lnTo>
                      <a:pt x="2823" y="2127"/>
                    </a:lnTo>
                    <a:lnTo>
                      <a:pt x="2831" y="2135"/>
                    </a:lnTo>
                    <a:lnTo>
                      <a:pt x="2570" y="1953"/>
                    </a:lnTo>
                    <a:lnTo>
                      <a:pt x="2570" y="1949"/>
                    </a:lnTo>
                    <a:lnTo>
                      <a:pt x="2447" y="1796"/>
                    </a:lnTo>
                    <a:lnTo>
                      <a:pt x="2443" y="1792"/>
                    </a:lnTo>
                    <a:lnTo>
                      <a:pt x="2443" y="1606"/>
                    </a:lnTo>
                    <a:lnTo>
                      <a:pt x="2455" y="1617"/>
                    </a:lnTo>
                    <a:lnTo>
                      <a:pt x="2348" y="1617"/>
                    </a:lnTo>
                    <a:lnTo>
                      <a:pt x="2357" y="1614"/>
                    </a:lnTo>
                    <a:lnTo>
                      <a:pt x="2297" y="1661"/>
                    </a:lnTo>
                    <a:lnTo>
                      <a:pt x="2289" y="1664"/>
                    </a:lnTo>
                    <a:lnTo>
                      <a:pt x="2282" y="1661"/>
                    </a:lnTo>
                    <a:lnTo>
                      <a:pt x="2111" y="1443"/>
                    </a:lnTo>
                    <a:lnTo>
                      <a:pt x="2111" y="1436"/>
                    </a:lnTo>
                    <a:lnTo>
                      <a:pt x="2171" y="1233"/>
                    </a:lnTo>
                    <a:lnTo>
                      <a:pt x="2182" y="1250"/>
                    </a:lnTo>
                    <a:lnTo>
                      <a:pt x="2091" y="1250"/>
                    </a:lnTo>
                    <a:lnTo>
                      <a:pt x="2104" y="1237"/>
                    </a:lnTo>
                    <a:lnTo>
                      <a:pt x="2104" y="1269"/>
                    </a:lnTo>
                    <a:lnTo>
                      <a:pt x="2104" y="1285"/>
                    </a:lnTo>
                    <a:lnTo>
                      <a:pt x="2079" y="1285"/>
                    </a:lnTo>
                    <a:lnTo>
                      <a:pt x="2079" y="1051"/>
                    </a:lnTo>
                    <a:lnTo>
                      <a:pt x="2079" y="838"/>
                    </a:lnTo>
                    <a:lnTo>
                      <a:pt x="2083" y="847"/>
                    </a:lnTo>
                    <a:lnTo>
                      <a:pt x="1961" y="740"/>
                    </a:lnTo>
                    <a:lnTo>
                      <a:pt x="1969" y="744"/>
                    </a:lnTo>
                    <a:lnTo>
                      <a:pt x="1850" y="744"/>
                    </a:lnTo>
                    <a:lnTo>
                      <a:pt x="1838" y="740"/>
                    </a:lnTo>
                    <a:lnTo>
                      <a:pt x="1719" y="616"/>
                    </a:lnTo>
                    <a:lnTo>
                      <a:pt x="1613" y="510"/>
                    </a:lnTo>
                    <a:lnTo>
                      <a:pt x="1616" y="513"/>
                    </a:lnTo>
                    <a:lnTo>
                      <a:pt x="1344" y="435"/>
                    </a:lnTo>
                    <a:lnTo>
                      <a:pt x="1356" y="435"/>
                    </a:lnTo>
                    <a:lnTo>
                      <a:pt x="1217" y="558"/>
                    </a:lnTo>
                    <a:lnTo>
                      <a:pt x="1213" y="558"/>
                    </a:lnTo>
                    <a:lnTo>
                      <a:pt x="1016" y="620"/>
                    </a:lnTo>
                    <a:lnTo>
                      <a:pt x="1003" y="616"/>
                    </a:lnTo>
                    <a:lnTo>
                      <a:pt x="806" y="435"/>
                    </a:lnTo>
                    <a:lnTo>
                      <a:pt x="814" y="435"/>
                    </a:lnTo>
                    <a:lnTo>
                      <a:pt x="617" y="407"/>
                    </a:lnTo>
                    <a:lnTo>
                      <a:pt x="617" y="407"/>
                    </a:lnTo>
                    <a:lnTo>
                      <a:pt x="315" y="419"/>
                    </a:lnTo>
                    <a:lnTo>
                      <a:pt x="319" y="419"/>
                    </a:lnTo>
                    <a:lnTo>
                      <a:pt x="212" y="466"/>
                    </a:lnTo>
                    <a:lnTo>
                      <a:pt x="201" y="463"/>
                    </a:lnTo>
                    <a:lnTo>
                      <a:pt x="122" y="40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7" name="Freeform 393"/>
              <p:cNvSpPr>
                <a:spLocks/>
              </p:cNvSpPr>
              <p:nvPr/>
            </p:nvSpPr>
            <p:spPr bwMode="auto">
              <a:xfrm>
                <a:off x="3431" y="2824"/>
                <a:ext cx="791" cy="571"/>
              </a:xfrm>
              <a:custGeom>
                <a:avLst/>
                <a:gdLst>
                  <a:gd name="T0" fmla="*/ 190 w 3164"/>
                  <a:gd name="T1" fmla="*/ 431 h 2283"/>
                  <a:gd name="T2" fmla="*/ 300 w 3164"/>
                  <a:gd name="T3" fmla="*/ 384 h 2283"/>
                  <a:gd name="T4" fmla="*/ 609 w 3164"/>
                  <a:gd name="T5" fmla="*/ 373 h 2283"/>
                  <a:gd name="T6" fmla="*/ 810 w 3164"/>
                  <a:gd name="T7" fmla="*/ 405 h 2283"/>
                  <a:gd name="T8" fmla="*/ 996 w 3164"/>
                  <a:gd name="T9" fmla="*/ 586 h 2283"/>
                  <a:gd name="T10" fmla="*/ 1191 w 3164"/>
                  <a:gd name="T11" fmla="*/ 527 h 2283"/>
                  <a:gd name="T12" fmla="*/ 1341 w 3164"/>
                  <a:gd name="T13" fmla="*/ 401 h 2283"/>
                  <a:gd name="T14" fmla="*/ 1618 w 3164"/>
                  <a:gd name="T15" fmla="*/ 483 h 2283"/>
                  <a:gd name="T16" fmla="*/ 1847 w 3164"/>
                  <a:gd name="T17" fmla="*/ 712 h 2283"/>
                  <a:gd name="T18" fmla="*/ 1958 w 3164"/>
                  <a:gd name="T19" fmla="*/ 708 h 2283"/>
                  <a:gd name="T20" fmla="*/ 2089 w 3164"/>
                  <a:gd name="T21" fmla="*/ 819 h 2283"/>
                  <a:gd name="T22" fmla="*/ 2093 w 3164"/>
                  <a:gd name="T23" fmla="*/ 1040 h 2283"/>
                  <a:gd name="T24" fmla="*/ 2068 w 3164"/>
                  <a:gd name="T25" fmla="*/ 1258 h 2283"/>
                  <a:gd name="T26" fmla="*/ 2072 w 3164"/>
                  <a:gd name="T27" fmla="*/ 1219 h 2283"/>
                  <a:gd name="T28" fmla="*/ 2171 w 3164"/>
                  <a:gd name="T29" fmla="*/ 1215 h 2283"/>
                  <a:gd name="T30" fmla="*/ 2183 w 3164"/>
                  <a:gd name="T31" fmla="*/ 1230 h 2283"/>
                  <a:gd name="T32" fmla="*/ 2119 w 3164"/>
                  <a:gd name="T33" fmla="*/ 1421 h 2283"/>
                  <a:gd name="T34" fmla="*/ 2271 w 3164"/>
                  <a:gd name="T35" fmla="*/ 1629 h 2283"/>
                  <a:gd name="T36" fmla="*/ 2337 w 3164"/>
                  <a:gd name="T37" fmla="*/ 1582 h 2283"/>
                  <a:gd name="T38" fmla="*/ 2453 w 3164"/>
                  <a:gd name="T39" fmla="*/ 1586 h 2283"/>
                  <a:gd name="T40" fmla="*/ 2456 w 3164"/>
                  <a:gd name="T41" fmla="*/ 1781 h 2283"/>
                  <a:gd name="T42" fmla="*/ 2575 w 3164"/>
                  <a:gd name="T43" fmla="*/ 1927 h 2283"/>
                  <a:gd name="T44" fmla="*/ 2832 w 3164"/>
                  <a:gd name="T45" fmla="*/ 2109 h 2283"/>
                  <a:gd name="T46" fmla="*/ 2852 w 3164"/>
                  <a:gd name="T47" fmla="*/ 2283 h 2283"/>
                  <a:gd name="T48" fmla="*/ 3141 w 3164"/>
                  <a:gd name="T49" fmla="*/ 2195 h 2283"/>
                  <a:gd name="T50" fmla="*/ 3164 w 3164"/>
                  <a:gd name="T51" fmla="*/ 2021 h 2283"/>
                  <a:gd name="T52" fmla="*/ 3164 w 3164"/>
                  <a:gd name="T53" fmla="*/ 1642 h 2283"/>
                  <a:gd name="T54" fmla="*/ 2935 w 3164"/>
                  <a:gd name="T55" fmla="*/ 1203 h 2283"/>
                  <a:gd name="T56" fmla="*/ 2528 w 3164"/>
                  <a:gd name="T57" fmla="*/ 452 h 2283"/>
                  <a:gd name="T58" fmla="*/ 2432 w 3164"/>
                  <a:gd name="T59" fmla="*/ 202 h 2283"/>
                  <a:gd name="T60" fmla="*/ 2369 w 3164"/>
                  <a:gd name="T61" fmla="*/ 13 h 2283"/>
                  <a:gd name="T62" fmla="*/ 2124 w 3164"/>
                  <a:gd name="T63" fmla="*/ 0 h 2283"/>
                  <a:gd name="T64" fmla="*/ 2089 w 3164"/>
                  <a:gd name="T65" fmla="*/ 223 h 2283"/>
                  <a:gd name="T66" fmla="*/ 2072 w 3164"/>
                  <a:gd name="T67" fmla="*/ 223 h 2283"/>
                  <a:gd name="T68" fmla="*/ 2068 w 3164"/>
                  <a:gd name="T69" fmla="*/ 139 h 2283"/>
                  <a:gd name="T70" fmla="*/ 1001 w 3164"/>
                  <a:gd name="T71" fmla="*/ 210 h 2283"/>
                  <a:gd name="T72" fmla="*/ 988 w 3164"/>
                  <a:gd name="T73" fmla="*/ 198 h 2283"/>
                  <a:gd name="T74" fmla="*/ 1001 w 3164"/>
                  <a:gd name="T75" fmla="*/ 56 h 2283"/>
                  <a:gd name="T76" fmla="*/ 8 w 3164"/>
                  <a:gd name="T77" fmla="*/ 131 h 2283"/>
                  <a:gd name="T78" fmla="*/ 99 w 3164"/>
                  <a:gd name="T79" fmla="*/ 285 h 2283"/>
                  <a:gd name="T80" fmla="*/ 130 w 3164"/>
                  <a:gd name="T81" fmla="*/ 380 h 2283"/>
                  <a:gd name="T82" fmla="*/ 201 w 3164"/>
                  <a:gd name="T83" fmla="*/ 436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64" h="2283">
                    <a:moveTo>
                      <a:pt x="201" y="436"/>
                    </a:moveTo>
                    <a:lnTo>
                      <a:pt x="190" y="431"/>
                    </a:lnTo>
                    <a:lnTo>
                      <a:pt x="296" y="388"/>
                    </a:lnTo>
                    <a:lnTo>
                      <a:pt x="300" y="384"/>
                    </a:lnTo>
                    <a:lnTo>
                      <a:pt x="606" y="373"/>
                    </a:lnTo>
                    <a:lnTo>
                      <a:pt x="609" y="373"/>
                    </a:lnTo>
                    <a:lnTo>
                      <a:pt x="807" y="401"/>
                    </a:lnTo>
                    <a:lnTo>
                      <a:pt x="810" y="405"/>
                    </a:lnTo>
                    <a:lnTo>
                      <a:pt x="1009" y="590"/>
                    </a:lnTo>
                    <a:lnTo>
                      <a:pt x="996" y="586"/>
                    </a:lnTo>
                    <a:lnTo>
                      <a:pt x="1195" y="527"/>
                    </a:lnTo>
                    <a:lnTo>
                      <a:pt x="1191" y="527"/>
                    </a:lnTo>
                    <a:lnTo>
                      <a:pt x="1329" y="405"/>
                    </a:lnTo>
                    <a:lnTo>
                      <a:pt x="1341" y="401"/>
                    </a:lnTo>
                    <a:lnTo>
                      <a:pt x="1613" y="480"/>
                    </a:lnTo>
                    <a:lnTo>
                      <a:pt x="1618" y="483"/>
                    </a:lnTo>
                    <a:lnTo>
                      <a:pt x="1725" y="590"/>
                    </a:lnTo>
                    <a:lnTo>
                      <a:pt x="1847" y="712"/>
                    </a:lnTo>
                    <a:lnTo>
                      <a:pt x="1839" y="708"/>
                    </a:lnTo>
                    <a:lnTo>
                      <a:pt x="1958" y="708"/>
                    </a:lnTo>
                    <a:lnTo>
                      <a:pt x="1965" y="712"/>
                    </a:lnTo>
                    <a:lnTo>
                      <a:pt x="2089" y="819"/>
                    </a:lnTo>
                    <a:lnTo>
                      <a:pt x="2093" y="827"/>
                    </a:lnTo>
                    <a:lnTo>
                      <a:pt x="2093" y="1040"/>
                    </a:lnTo>
                    <a:lnTo>
                      <a:pt x="2093" y="1258"/>
                    </a:lnTo>
                    <a:lnTo>
                      <a:pt x="2068" y="1258"/>
                    </a:lnTo>
                    <a:lnTo>
                      <a:pt x="2068" y="1226"/>
                    </a:lnTo>
                    <a:lnTo>
                      <a:pt x="2072" y="1219"/>
                    </a:lnTo>
                    <a:lnTo>
                      <a:pt x="2080" y="1215"/>
                    </a:lnTo>
                    <a:lnTo>
                      <a:pt x="2171" y="1215"/>
                    </a:lnTo>
                    <a:lnTo>
                      <a:pt x="2179" y="1219"/>
                    </a:lnTo>
                    <a:lnTo>
                      <a:pt x="2183" y="1230"/>
                    </a:lnTo>
                    <a:lnTo>
                      <a:pt x="2124" y="1428"/>
                    </a:lnTo>
                    <a:lnTo>
                      <a:pt x="2119" y="1421"/>
                    </a:lnTo>
                    <a:lnTo>
                      <a:pt x="2286" y="1634"/>
                    </a:lnTo>
                    <a:lnTo>
                      <a:pt x="2271" y="1629"/>
                    </a:lnTo>
                    <a:lnTo>
                      <a:pt x="2329" y="1586"/>
                    </a:lnTo>
                    <a:lnTo>
                      <a:pt x="2337" y="1582"/>
                    </a:lnTo>
                    <a:lnTo>
                      <a:pt x="2444" y="1582"/>
                    </a:lnTo>
                    <a:lnTo>
                      <a:pt x="2453" y="1586"/>
                    </a:lnTo>
                    <a:lnTo>
                      <a:pt x="2456" y="1595"/>
                    </a:lnTo>
                    <a:lnTo>
                      <a:pt x="2456" y="1781"/>
                    </a:lnTo>
                    <a:lnTo>
                      <a:pt x="2456" y="1772"/>
                    </a:lnTo>
                    <a:lnTo>
                      <a:pt x="2575" y="1927"/>
                    </a:lnTo>
                    <a:lnTo>
                      <a:pt x="2575" y="1923"/>
                    </a:lnTo>
                    <a:lnTo>
                      <a:pt x="2832" y="2109"/>
                    </a:lnTo>
                    <a:lnTo>
                      <a:pt x="2835" y="2116"/>
                    </a:lnTo>
                    <a:lnTo>
                      <a:pt x="2852" y="2283"/>
                    </a:lnTo>
                    <a:lnTo>
                      <a:pt x="2835" y="2274"/>
                    </a:lnTo>
                    <a:lnTo>
                      <a:pt x="3141" y="2195"/>
                    </a:lnTo>
                    <a:lnTo>
                      <a:pt x="3132" y="2207"/>
                    </a:lnTo>
                    <a:lnTo>
                      <a:pt x="3164" y="2021"/>
                    </a:lnTo>
                    <a:lnTo>
                      <a:pt x="3164" y="2025"/>
                    </a:lnTo>
                    <a:lnTo>
                      <a:pt x="3164" y="1642"/>
                    </a:lnTo>
                    <a:lnTo>
                      <a:pt x="3164" y="1646"/>
                    </a:lnTo>
                    <a:lnTo>
                      <a:pt x="2935" y="1203"/>
                    </a:lnTo>
                    <a:lnTo>
                      <a:pt x="2725" y="772"/>
                    </a:lnTo>
                    <a:lnTo>
                      <a:pt x="2528" y="452"/>
                    </a:lnTo>
                    <a:lnTo>
                      <a:pt x="2524" y="448"/>
                    </a:lnTo>
                    <a:lnTo>
                      <a:pt x="2432" y="202"/>
                    </a:lnTo>
                    <a:lnTo>
                      <a:pt x="2357" y="5"/>
                    </a:lnTo>
                    <a:lnTo>
                      <a:pt x="2369" y="13"/>
                    </a:lnTo>
                    <a:lnTo>
                      <a:pt x="2112" y="13"/>
                    </a:lnTo>
                    <a:lnTo>
                      <a:pt x="2124" y="0"/>
                    </a:lnTo>
                    <a:lnTo>
                      <a:pt x="2093" y="214"/>
                    </a:lnTo>
                    <a:lnTo>
                      <a:pt x="2089" y="223"/>
                    </a:lnTo>
                    <a:lnTo>
                      <a:pt x="2080" y="226"/>
                    </a:lnTo>
                    <a:lnTo>
                      <a:pt x="2072" y="223"/>
                    </a:lnTo>
                    <a:lnTo>
                      <a:pt x="2068" y="214"/>
                    </a:lnTo>
                    <a:lnTo>
                      <a:pt x="2068" y="139"/>
                    </a:lnTo>
                    <a:lnTo>
                      <a:pt x="2080" y="151"/>
                    </a:lnTo>
                    <a:lnTo>
                      <a:pt x="1001" y="210"/>
                    </a:lnTo>
                    <a:lnTo>
                      <a:pt x="992" y="206"/>
                    </a:lnTo>
                    <a:lnTo>
                      <a:pt x="988" y="198"/>
                    </a:lnTo>
                    <a:lnTo>
                      <a:pt x="988" y="45"/>
                    </a:lnTo>
                    <a:lnTo>
                      <a:pt x="1001" y="56"/>
                    </a:lnTo>
                    <a:lnTo>
                      <a:pt x="0" y="151"/>
                    </a:lnTo>
                    <a:lnTo>
                      <a:pt x="8" y="131"/>
                    </a:lnTo>
                    <a:lnTo>
                      <a:pt x="68" y="238"/>
                    </a:lnTo>
                    <a:lnTo>
                      <a:pt x="99" y="285"/>
                    </a:lnTo>
                    <a:lnTo>
                      <a:pt x="103" y="285"/>
                    </a:lnTo>
                    <a:lnTo>
                      <a:pt x="130" y="380"/>
                    </a:lnTo>
                    <a:lnTo>
                      <a:pt x="126" y="373"/>
                    </a:lnTo>
                    <a:lnTo>
                      <a:pt x="201" y="43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8" name="Freeform 394"/>
              <p:cNvSpPr>
                <a:spLocks/>
              </p:cNvSpPr>
              <p:nvPr/>
            </p:nvSpPr>
            <p:spPr bwMode="auto">
              <a:xfrm>
                <a:off x="3731" y="1885"/>
                <a:ext cx="670" cy="359"/>
              </a:xfrm>
              <a:custGeom>
                <a:avLst/>
                <a:gdLst>
                  <a:gd name="T0" fmla="*/ 1855 w 2678"/>
                  <a:gd name="T1" fmla="*/ 0 h 1439"/>
                  <a:gd name="T2" fmla="*/ 1823 w 2678"/>
                  <a:gd name="T3" fmla="*/ 75 h 1439"/>
                  <a:gd name="T4" fmla="*/ 1626 w 2678"/>
                  <a:gd name="T5" fmla="*/ 122 h 1439"/>
                  <a:gd name="T6" fmla="*/ 1491 w 2678"/>
                  <a:gd name="T7" fmla="*/ 261 h 1439"/>
                  <a:gd name="T8" fmla="*/ 1412 w 2678"/>
                  <a:gd name="T9" fmla="*/ 261 h 1439"/>
                  <a:gd name="T10" fmla="*/ 1369 w 2678"/>
                  <a:gd name="T11" fmla="*/ 443 h 1439"/>
                  <a:gd name="T12" fmla="*/ 1247 w 2678"/>
                  <a:gd name="T13" fmla="*/ 443 h 1439"/>
                  <a:gd name="T14" fmla="*/ 1080 w 2678"/>
                  <a:gd name="T15" fmla="*/ 827 h 1439"/>
                  <a:gd name="T16" fmla="*/ 1080 w 2678"/>
                  <a:gd name="T17" fmla="*/ 917 h 1439"/>
                  <a:gd name="T18" fmla="*/ 913 w 2678"/>
                  <a:gd name="T19" fmla="*/ 981 h 1439"/>
                  <a:gd name="T20" fmla="*/ 807 w 2678"/>
                  <a:gd name="T21" fmla="*/ 1024 h 1439"/>
                  <a:gd name="T22" fmla="*/ 684 w 2678"/>
                  <a:gd name="T23" fmla="*/ 1103 h 1439"/>
                  <a:gd name="T24" fmla="*/ 518 w 2678"/>
                  <a:gd name="T25" fmla="*/ 981 h 1439"/>
                  <a:gd name="T26" fmla="*/ 274 w 2678"/>
                  <a:gd name="T27" fmla="*/ 1178 h 1439"/>
                  <a:gd name="T28" fmla="*/ 274 w 2678"/>
                  <a:gd name="T29" fmla="*/ 1226 h 1439"/>
                  <a:gd name="T30" fmla="*/ 135 w 2678"/>
                  <a:gd name="T31" fmla="*/ 1348 h 1439"/>
                  <a:gd name="T32" fmla="*/ 0 w 2678"/>
                  <a:gd name="T33" fmla="*/ 1439 h 1439"/>
                  <a:gd name="T34" fmla="*/ 716 w 2678"/>
                  <a:gd name="T35" fmla="*/ 1348 h 1439"/>
                  <a:gd name="T36" fmla="*/ 2678 w 2678"/>
                  <a:gd name="T37" fmla="*/ 1071 h 1439"/>
                  <a:gd name="T38" fmla="*/ 2631 w 2678"/>
                  <a:gd name="T39" fmla="*/ 934 h 1439"/>
                  <a:gd name="T40" fmla="*/ 2432 w 2678"/>
                  <a:gd name="T41" fmla="*/ 934 h 1439"/>
                  <a:gd name="T42" fmla="*/ 2282 w 2678"/>
                  <a:gd name="T43" fmla="*/ 810 h 1439"/>
                  <a:gd name="T44" fmla="*/ 2481 w 2678"/>
                  <a:gd name="T45" fmla="*/ 810 h 1439"/>
                  <a:gd name="T46" fmla="*/ 2310 w 2678"/>
                  <a:gd name="T47" fmla="*/ 688 h 1439"/>
                  <a:gd name="T48" fmla="*/ 2481 w 2678"/>
                  <a:gd name="T49" fmla="*/ 688 h 1439"/>
                  <a:gd name="T50" fmla="*/ 2219 w 2678"/>
                  <a:gd name="T51" fmla="*/ 458 h 1439"/>
                  <a:gd name="T52" fmla="*/ 2432 w 2678"/>
                  <a:gd name="T53" fmla="*/ 565 h 1439"/>
                  <a:gd name="T54" fmla="*/ 2357 w 2678"/>
                  <a:gd name="T55" fmla="*/ 443 h 1439"/>
                  <a:gd name="T56" fmla="*/ 2160 w 2678"/>
                  <a:gd name="T57" fmla="*/ 368 h 1439"/>
                  <a:gd name="T58" fmla="*/ 2053 w 2678"/>
                  <a:gd name="T59" fmla="*/ 351 h 1439"/>
                  <a:gd name="T60" fmla="*/ 2100 w 2678"/>
                  <a:gd name="T61" fmla="*/ 244 h 1439"/>
                  <a:gd name="T62" fmla="*/ 2100 w 2678"/>
                  <a:gd name="T63" fmla="*/ 150 h 1439"/>
                  <a:gd name="T64" fmla="*/ 1946 w 2678"/>
                  <a:gd name="T65" fmla="*/ 59 h 1439"/>
                  <a:gd name="T66" fmla="*/ 1855 w 2678"/>
                  <a:gd name="T67" fmla="*/ 0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8" h="1439">
                    <a:moveTo>
                      <a:pt x="1855" y="0"/>
                    </a:moveTo>
                    <a:lnTo>
                      <a:pt x="1823" y="75"/>
                    </a:lnTo>
                    <a:lnTo>
                      <a:pt x="1626" y="122"/>
                    </a:lnTo>
                    <a:lnTo>
                      <a:pt x="1491" y="261"/>
                    </a:lnTo>
                    <a:lnTo>
                      <a:pt x="1412" y="261"/>
                    </a:lnTo>
                    <a:lnTo>
                      <a:pt x="1369" y="443"/>
                    </a:lnTo>
                    <a:lnTo>
                      <a:pt x="1247" y="443"/>
                    </a:lnTo>
                    <a:lnTo>
                      <a:pt x="1080" y="827"/>
                    </a:lnTo>
                    <a:lnTo>
                      <a:pt x="1080" y="917"/>
                    </a:lnTo>
                    <a:lnTo>
                      <a:pt x="913" y="981"/>
                    </a:lnTo>
                    <a:lnTo>
                      <a:pt x="807" y="1024"/>
                    </a:lnTo>
                    <a:lnTo>
                      <a:pt x="684" y="1103"/>
                    </a:lnTo>
                    <a:lnTo>
                      <a:pt x="518" y="981"/>
                    </a:lnTo>
                    <a:lnTo>
                      <a:pt x="274" y="1178"/>
                    </a:lnTo>
                    <a:lnTo>
                      <a:pt x="274" y="1226"/>
                    </a:lnTo>
                    <a:lnTo>
                      <a:pt x="135" y="1348"/>
                    </a:lnTo>
                    <a:lnTo>
                      <a:pt x="0" y="1439"/>
                    </a:lnTo>
                    <a:lnTo>
                      <a:pt x="716" y="1348"/>
                    </a:lnTo>
                    <a:lnTo>
                      <a:pt x="2678" y="1071"/>
                    </a:lnTo>
                    <a:lnTo>
                      <a:pt x="2631" y="934"/>
                    </a:lnTo>
                    <a:lnTo>
                      <a:pt x="2432" y="934"/>
                    </a:lnTo>
                    <a:lnTo>
                      <a:pt x="2282" y="810"/>
                    </a:lnTo>
                    <a:lnTo>
                      <a:pt x="2481" y="810"/>
                    </a:lnTo>
                    <a:lnTo>
                      <a:pt x="2310" y="688"/>
                    </a:lnTo>
                    <a:lnTo>
                      <a:pt x="2481" y="688"/>
                    </a:lnTo>
                    <a:lnTo>
                      <a:pt x="2219" y="458"/>
                    </a:lnTo>
                    <a:lnTo>
                      <a:pt x="2432" y="565"/>
                    </a:lnTo>
                    <a:lnTo>
                      <a:pt x="2357" y="443"/>
                    </a:lnTo>
                    <a:lnTo>
                      <a:pt x="2160" y="368"/>
                    </a:lnTo>
                    <a:lnTo>
                      <a:pt x="2053" y="351"/>
                    </a:lnTo>
                    <a:lnTo>
                      <a:pt x="2100" y="244"/>
                    </a:lnTo>
                    <a:lnTo>
                      <a:pt x="2100" y="150"/>
                    </a:lnTo>
                    <a:lnTo>
                      <a:pt x="1946" y="59"/>
                    </a:lnTo>
                    <a:lnTo>
                      <a:pt x="1855" y="0"/>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9" name="Freeform 395"/>
              <p:cNvSpPr>
                <a:spLocks noEditPoints="1"/>
              </p:cNvSpPr>
              <p:nvPr/>
            </p:nvSpPr>
            <p:spPr bwMode="auto">
              <a:xfrm>
                <a:off x="3728" y="1882"/>
                <a:ext cx="676" cy="366"/>
              </a:xfrm>
              <a:custGeom>
                <a:avLst/>
                <a:gdLst>
                  <a:gd name="T0" fmla="*/ 1847 w 2700"/>
                  <a:gd name="T1" fmla="*/ 92 h 1464"/>
                  <a:gd name="T2" fmla="*/ 1641 w 2700"/>
                  <a:gd name="T3" fmla="*/ 147 h 1464"/>
                  <a:gd name="T4" fmla="*/ 1502 w 2700"/>
                  <a:gd name="T5" fmla="*/ 285 h 1464"/>
                  <a:gd name="T6" fmla="*/ 1391 w 2700"/>
                  <a:gd name="T7" fmla="*/ 460 h 1464"/>
                  <a:gd name="T8" fmla="*/ 1258 w 2700"/>
                  <a:gd name="T9" fmla="*/ 467 h 1464"/>
                  <a:gd name="T10" fmla="*/ 1103 w 2700"/>
                  <a:gd name="T11" fmla="*/ 840 h 1464"/>
                  <a:gd name="T12" fmla="*/ 1095 w 2700"/>
                  <a:gd name="T13" fmla="*/ 942 h 1464"/>
                  <a:gd name="T14" fmla="*/ 699 w 2700"/>
                  <a:gd name="T15" fmla="*/ 1124 h 1464"/>
                  <a:gd name="T16" fmla="*/ 521 w 2700"/>
                  <a:gd name="T17" fmla="*/ 1001 h 1464"/>
                  <a:gd name="T18" fmla="*/ 296 w 2700"/>
                  <a:gd name="T19" fmla="*/ 1191 h 1464"/>
                  <a:gd name="T20" fmla="*/ 154 w 2700"/>
                  <a:gd name="T21" fmla="*/ 1369 h 1464"/>
                  <a:gd name="T22" fmla="*/ 723 w 2700"/>
                  <a:gd name="T23" fmla="*/ 1350 h 1464"/>
                  <a:gd name="T24" fmla="*/ 2629 w 2700"/>
                  <a:gd name="T25" fmla="*/ 951 h 1464"/>
                  <a:gd name="T26" fmla="*/ 2436 w 2700"/>
                  <a:gd name="T27" fmla="*/ 954 h 1464"/>
                  <a:gd name="T28" fmla="*/ 2282 w 2700"/>
                  <a:gd name="T29" fmla="*/ 820 h 1464"/>
                  <a:gd name="T30" fmla="*/ 2492 w 2700"/>
                  <a:gd name="T31" fmla="*/ 812 h 1464"/>
                  <a:gd name="T32" fmla="*/ 2313 w 2700"/>
                  <a:gd name="T33" fmla="*/ 705 h 1464"/>
                  <a:gd name="T34" fmla="*/ 2321 w 2700"/>
                  <a:gd name="T35" fmla="*/ 689 h 1464"/>
                  <a:gd name="T36" fmla="*/ 2222 w 2700"/>
                  <a:gd name="T37" fmla="*/ 480 h 1464"/>
                  <a:gd name="T38" fmla="*/ 2230 w 2700"/>
                  <a:gd name="T39" fmla="*/ 460 h 1464"/>
                  <a:gd name="T40" fmla="*/ 2436 w 2700"/>
                  <a:gd name="T41" fmla="*/ 587 h 1464"/>
                  <a:gd name="T42" fmla="*/ 2167 w 2700"/>
                  <a:gd name="T43" fmla="*/ 388 h 1464"/>
                  <a:gd name="T44" fmla="*/ 2051 w 2700"/>
                  <a:gd name="T45" fmla="*/ 369 h 1464"/>
                  <a:gd name="T46" fmla="*/ 2100 w 2700"/>
                  <a:gd name="T47" fmla="*/ 257 h 1464"/>
                  <a:gd name="T48" fmla="*/ 1953 w 2700"/>
                  <a:gd name="T49" fmla="*/ 84 h 1464"/>
                  <a:gd name="T50" fmla="*/ 2115 w 2700"/>
                  <a:gd name="T51" fmla="*/ 156 h 1464"/>
                  <a:gd name="T52" fmla="*/ 2119 w 2700"/>
                  <a:gd name="T53" fmla="*/ 262 h 1464"/>
                  <a:gd name="T54" fmla="*/ 2171 w 2700"/>
                  <a:gd name="T55" fmla="*/ 369 h 1464"/>
                  <a:gd name="T56" fmla="*/ 2381 w 2700"/>
                  <a:gd name="T57" fmla="*/ 448 h 1464"/>
                  <a:gd name="T58" fmla="*/ 2452 w 2700"/>
                  <a:gd name="T59" fmla="*/ 587 h 1464"/>
                  <a:gd name="T60" fmla="*/ 2226 w 2700"/>
                  <a:gd name="T61" fmla="*/ 484 h 1464"/>
                  <a:gd name="T62" fmla="*/ 2503 w 2700"/>
                  <a:gd name="T63" fmla="*/ 697 h 1464"/>
                  <a:gd name="T64" fmla="*/ 2492 w 2700"/>
                  <a:gd name="T65" fmla="*/ 713 h 1464"/>
                  <a:gd name="T66" fmla="*/ 2499 w 2700"/>
                  <a:gd name="T67" fmla="*/ 816 h 1464"/>
                  <a:gd name="T68" fmla="*/ 2499 w 2700"/>
                  <a:gd name="T69" fmla="*/ 831 h 1464"/>
                  <a:gd name="T70" fmla="*/ 2301 w 2700"/>
                  <a:gd name="T71" fmla="*/ 816 h 1464"/>
                  <a:gd name="T72" fmla="*/ 2642 w 2700"/>
                  <a:gd name="T73" fmla="*/ 934 h 1464"/>
                  <a:gd name="T74" fmla="*/ 2700 w 2700"/>
                  <a:gd name="T75" fmla="*/ 1080 h 1464"/>
                  <a:gd name="T76" fmla="*/ 727 w 2700"/>
                  <a:gd name="T77" fmla="*/ 1369 h 1464"/>
                  <a:gd name="T78" fmla="*/ 0 w 2700"/>
                  <a:gd name="T79" fmla="*/ 1457 h 1464"/>
                  <a:gd name="T80" fmla="*/ 138 w 2700"/>
                  <a:gd name="T81" fmla="*/ 1350 h 1464"/>
                  <a:gd name="T82" fmla="*/ 272 w 2700"/>
                  <a:gd name="T83" fmla="*/ 1191 h 1464"/>
                  <a:gd name="T84" fmla="*/ 525 w 2700"/>
                  <a:gd name="T85" fmla="*/ 981 h 1464"/>
                  <a:gd name="T86" fmla="*/ 688 w 2700"/>
                  <a:gd name="T87" fmla="*/ 1104 h 1464"/>
                  <a:gd name="T88" fmla="*/ 921 w 2700"/>
                  <a:gd name="T89" fmla="*/ 981 h 1464"/>
                  <a:gd name="T90" fmla="*/ 1080 w 2700"/>
                  <a:gd name="T91" fmla="*/ 840 h 1464"/>
                  <a:gd name="T92" fmla="*/ 1253 w 2700"/>
                  <a:gd name="T93" fmla="*/ 448 h 1464"/>
                  <a:gd name="T94" fmla="*/ 1368 w 2700"/>
                  <a:gd name="T95" fmla="*/ 452 h 1464"/>
                  <a:gd name="T96" fmla="*/ 1423 w 2700"/>
                  <a:gd name="T97" fmla="*/ 262 h 1464"/>
                  <a:gd name="T98" fmla="*/ 1629 w 2700"/>
                  <a:gd name="T99" fmla="*/ 128 h 1464"/>
                  <a:gd name="T100" fmla="*/ 1826 w 2700"/>
                  <a:gd name="T101" fmla="*/ 84 h 1464"/>
                  <a:gd name="T102" fmla="*/ 1870 w 2700"/>
                  <a:gd name="T103" fmla="*/ 0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0" h="1464">
                    <a:moveTo>
                      <a:pt x="1858" y="21"/>
                    </a:moveTo>
                    <a:lnTo>
                      <a:pt x="1878" y="17"/>
                    </a:lnTo>
                    <a:lnTo>
                      <a:pt x="1847" y="92"/>
                    </a:lnTo>
                    <a:lnTo>
                      <a:pt x="1843" y="96"/>
                    </a:lnTo>
                    <a:lnTo>
                      <a:pt x="1839" y="100"/>
                    </a:lnTo>
                    <a:lnTo>
                      <a:pt x="1641" y="147"/>
                    </a:lnTo>
                    <a:lnTo>
                      <a:pt x="1644" y="143"/>
                    </a:lnTo>
                    <a:lnTo>
                      <a:pt x="1511" y="282"/>
                    </a:lnTo>
                    <a:lnTo>
                      <a:pt x="1502" y="285"/>
                    </a:lnTo>
                    <a:lnTo>
                      <a:pt x="1423" y="285"/>
                    </a:lnTo>
                    <a:lnTo>
                      <a:pt x="1435" y="274"/>
                    </a:lnTo>
                    <a:lnTo>
                      <a:pt x="1391" y="460"/>
                    </a:lnTo>
                    <a:lnTo>
                      <a:pt x="1387" y="467"/>
                    </a:lnTo>
                    <a:lnTo>
                      <a:pt x="1380" y="467"/>
                    </a:lnTo>
                    <a:lnTo>
                      <a:pt x="1258" y="467"/>
                    </a:lnTo>
                    <a:lnTo>
                      <a:pt x="1269" y="460"/>
                    </a:lnTo>
                    <a:lnTo>
                      <a:pt x="1103" y="844"/>
                    </a:lnTo>
                    <a:lnTo>
                      <a:pt x="1103" y="840"/>
                    </a:lnTo>
                    <a:lnTo>
                      <a:pt x="1103" y="930"/>
                    </a:lnTo>
                    <a:lnTo>
                      <a:pt x="1099" y="938"/>
                    </a:lnTo>
                    <a:lnTo>
                      <a:pt x="1095" y="942"/>
                    </a:lnTo>
                    <a:lnTo>
                      <a:pt x="928" y="1001"/>
                    </a:lnTo>
                    <a:lnTo>
                      <a:pt x="821" y="1048"/>
                    </a:lnTo>
                    <a:lnTo>
                      <a:pt x="699" y="1124"/>
                    </a:lnTo>
                    <a:lnTo>
                      <a:pt x="695" y="1129"/>
                    </a:lnTo>
                    <a:lnTo>
                      <a:pt x="688" y="1124"/>
                    </a:lnTo>
                    <a:lnTo>
                      <a:pt x="521" y="1001"/>
                    </a:lnTo>
                    <a:lnTo>
                      <a:pt x="534" y="1001"/>
                    </a:lnTo>
                    <a:lnTo>
                      <a:pt x="292" y="1199"/>
                    </a:lnTo>
                    <a:lnTo>
                      <a:pt x="296" y="1191"/>
                    </a:lnTo>
                    <a:lnTo>
                      <a:pt x="296" y="1239"/>
                    </a:lnTo>
                    <a:lnTo>
                      <a:pt x="292" y="1247"/>
                    </a:lnTo>
                    <a:lnTo>
                      <a:pt x="154" y="1369"/>
                    </a:lnTo>
                    <a:lnTo>
                      <a:pt x="15" y="1461"/>
                    </a:lnTo>
                    <a:lnTo>
                      <a:pt x="7" y="1440"/>
                    </a:lnTo>
                    <a:lnTo>
                      <a:pt x="723" y="1350"/>
                    </a:lnTo>
                    <a:lnTo>
                      <a:pt x="2685" y="1073"/>
                    </a:lnTo>
                    <a:lnTo>
                      <a:pt x="2677" y="1088"/>
                    </a:lnTo>
                    <a:lnTo>
                      <a:pt x="2629" y="951"/>
                    </a:lnTo>
                    <a:lnTo>
                      <a:pt x="2642" y="958"/>
                    </a:lnTo>
                    <a:lnTo>
                      <a:pt x="2443" y="958"/>
                    </a:lnTo>
                    <a:lnTo>
                      <a:pt x="2436" y="954"/>
                    </a:lnTo>
                    <a:lnTo>
                      <a:pt x="2285" y="831"/>
                    </a:lnTo>
                    <a:lnTo>
                      <a:pt x="2282" y="827"/>
                    </a:lnTo>
                    <a:lnTo>
                      <a:pt x="2282" y="820"/>
                    </a:lnTo>
                    <a:lnTo>
                      <a:pt x="2285" y="816"/>
                    </a:lnTo>
                    <a:lnTo>
                      <a:pt x="2293" y="812"/>
                    </a:lnTo>
                    <a:lnTo>
                      <a:pt x="2492" y="812"/>
                    </a:lnTo>
                    <a:lnTo>
                      <a:pt x="2483" y="831"/>
                    </a:lnTo>
                    <a:lnTo>
                      <a:pt x="2317" y="709"/>
                    </a:lnTo>
                    <a:lnTo>
                      <a:pt x="2313" y="705"/>
                    </a:lnTo>
                    <a:lnTo>
                      <a:pt x="2313" y="697"/>
                    </a:lnTo>
                    <a:lnTo>
                      <a:pt x="2317" y="694"/>
                    </a:lnTo>
                    <a:lnTo>
                      <a:pt x="2321" y="689"/>
                    </a:lnTo>
                    <a:lnTo>
                      <a:pt x="2492" y="689"/>
                    </a:lnTo>
                    <a:lnTo>
                      <a:pt x="2483" y="709"/>
                    </a:lnTo>
                    <a:lnTo>
                      <a:pt x="2222" y="480"/>
                    </a:lnTo>
                    <a:lnTo>
                      <a:pt x="2218" y="471"/>
                    </a:lnTo>
                    <a:lnTo>
                      <a:pt x="2222" y="463"/>
                    </a:lnTo>
                    <a:lnTo>
                      <a:pt x="2230" y="460"/>
                    </a:lnTo>
                    <a:lnTo>
                      <a:pt x="2238" y="460"/>
                    </a:lnTo>
                    <a:lnTo>
                      <a:pt x="2452" y="566"/>
                    </a:lnTo>
                    <a:lnTo>
                      <a:pt x="2436" y="587"/>
                    </a:lnTo>
                    <a:lnTo>
                      <a:pt x="2357" y="463"/>
                    </a:lnTo>
                    <a:lnTo>
                      <a:pt x="2364" y="467"/>
                    </a:lnTo>
                    <a:lnTo>
                      <a:pt x="2167" y="388"/>
                    </a:lnTo>
                    <a:lnTo>
                      <a:pt x="2171" y="392"/>
                    </a:lnTo>
                    <a:lnTo>
                      <a:pt x="2064" y="377"/>
                    </a:lnTo>
                    <a:lnTo>
                      <a:pt x="2051" y="369"/>
                    </a:lnTo>
                    <a:lnTo>
                      <a:pt x="2051" y="360"/>
                    </a:lnTo>
                    <a:lnTo>
                      <a:pt x="2100" y="254"/>
                    </a:lnTo>
                    <a:lnTo>
                      <a:pt x="2100" y="257"/>
                    </a:lnTo>
                    <a:lnTo>
                      <a:pt x="2100" y="163"/>
                    </a:lnTo>
                    <a:lnTo>
                      <a:pt x="2104" y="175"/>
                    </a:lnTo>
                    <a:lnTo>
                      <a:pt x="1953" y="84"/>
                    </a:lnTo>
                    <a:lnTo>
                      <a:pt x="1858" y="21"/>
                    </a:lnTo>
                    <a:close/>
                    <a:moveTo>
                      <a:pt x="1965" y="64"/>
                    </a:moveTo>
                    <a:lnTo>
                      <a:pt x="2115" y="156"/>
                    </a:lnTo>
                    <a:lnTo>
                      <a:pt x="2123" y="163"/>
                    </a:lnTo>
                    <a:lnTo>
                      <a:pt x="2123" y="257"/>
                    </a:lnTo>
                    <a:lnTo>
                      <a:pt x="2119" y="262"/>
                    </a:lnTo>
                    <a:lnTo>
                      <a:pt x="2076" y="369"/>
                    </a:lnTo>
                    <a:lnTo>
                      <a:pt x="2064" y="353"/>
                    </a:lnTo>
                    <a:lnTo>
                      <a:pt x="2171" y="369"/>
                    </a:lnTo>
                    <a:lnTo>
                      <a:pt x="2175" y="369"/>
                    </a:lnTo>
                    <a:lnTo>
                      <a:pt x="2372" y="444"/>
                    </a:lnTo>
                    <a:lnTo>
                      <a:pt x="2381" y="448"/>
                    </a:lnTo>
                    <a:lnTo>
                      <a:pt x="2456" y="570"/>
                    </a:lnTo>
                    <a:lnTo>
                      <a:pt x="2456" y="578"/>
                    </a:lnTo>
                    <a:lnTo>
                      <a:pt x="2452" y="587"/>
                    </a:lnTo>
                    <a:lnTo>
                      <a:pt x="2447" y="591"/>
                    </a:lnTo>
                    <a:lnTo>
                      <a:pt x="2439" y="591"/>
                    </a:lnTo>
                    <a:lnTo>
                      <a:pt x="2226" y="484"/>
                    </a:lnTo>
                    <a:lnTo>
                      <a:pt x="2238" y="463"/>
                    </a:lnTo>
                    <a:lnTo>
                      <a:pt x="2499" y="694"/>
                    </a:lnTo>
                    <a:lnTo>
                      <a:pt x="2503" y="697"/>
                    </a:lnTo>
                    <a:lnTo>
                      <a:pt x="2503" y="705"/>
                    </a:lnTo>
                    <a:lnTo>
                      <a:pt x="2495" y="709"/>
                    </a:lnTo>
                    <a:lnTo>
                      <a:pt x="2492" y="713"/>
                    </a:lnTo>
                    <a:lnTo>
                      <a:pt x="2321" y="713"/>
                    </a:lnTo>
                    <a:lnTo>
                      <a:pt x="2329" y="694"/>
                    </a:lnTo>
                    <a:lnTo>
                      <a:pt x="2499" y="816"/>
                    </a:lnTo>
                    <a:lnTo>
                      <a:pt x="2503" y="820"/>
                    </a:lnTo>
                    <a:lnTo>
                      <a:pt x="2503" y="827"/>
                    </a:lnTo>
                    <a:lnTo>
                      <a:pt x="2499" y="831"/>
                    </a:lnTo>
                    <a:lnTo>
                      <a:pt x="2492" y="835"/>
                    </a:lnTo>
                    <a:lnTo>
                      <a:pt x="2293" y="835"/>
                    </a:lnTo>
                    <a:lnTo>
                      <a:pt x="2301" y="816"/>
                    </a:lnTo>
                    <a:lnTo>
                      <a:pt x="2452" y="938"/>
                    </a:lnTo>
                    <a:lnTo>
                      <a:pt x="2443" y="934"/>
                    </a:lnTo>
                    <a:lnTo>
                      <a:pt x="2642" y="934"/>
                    </a:lnTo>
                    <a:lnTo>
                      <a:pt x="2649" y="938"/>
                    </a:lnTo>
                    <a:lnTo>
                      <a:pt x="2653" y="942"/>
                    </a:lnTo>
                    <a:lnTo>
                      <a:pt x="2700" y="1080"/>
                    </a:lnTo>
                    <a:lnTo>
                      <a:pt x="2696" y="1088"/>
                    </a:lnTo>
                    <a:lnTo>
                      <a:pt x="2689" y="1097"/>
                    </a:lnTo>
                    <a:lnTo>
                      <a:pt x="727" y="1369"/>
                    </a:lnTo>
                    <a:lnTo>
                      <a:pt x="11" y="1464"/>
                    </a:lnTo>
                    <a:lnTo>
                      <a:pt x="4" y="1461"/>
                    </a:lnTo>
                    <a:lnTo>
                      <a:pt x="0" y="1457"/>
                    </a:lnTo>
                    <a:lnTo>
                      <a:pt x="0" y="1448"/>
                    </a:lnTo>
                    <a:lnTo>
                      <a:pt x="4" y="1440"/>
                    </a:lnTo>
                    <a:lnTo>
                      <a:pt x="138" y="1350"/>
                    </a:lnTo>
                    <a:lnTo>
                      <a:pt x="276" y="1227"/>
                    </a:lnTo>
                    <a:lnTo>
                      <a:pt x="272" y="1239"/>
                    </a:lnTo>
                    <a:lnTo>
                      <a:pt x="272" y="1191"/>
                    </a:lnTo>
                    <a:lnTo>
                      <a:pt x="276" y="1183"/>
                    </a:lnTo>
                    <a:lnTo>
                      <a:pt x="521" y="981"/>
                    </a:lnTo>
                    <a:lnTo>
                      <a:pt x="525" y="981"/>
                    </a:lnTo>
                    <a:lnTo>
                      <a:pt x="534" y="981"/>
                    </a:lnTo>
                    <a:lnTo>
                      <a:pt x="703" y="1104"/>
                    </a:lnTo>
                    <a:lnTo>
                      <a:pt x="688" y="1104"/>
                    </a:lnTo>
                    <a:lnTo>
                      <a:pt x="810" y="1029"/>
                    </a:lnTo>
                    <a:lnTo>
                      <a:pt x="810" y="1026"/>
                    </a:lnTo>
                    <a:lnTo>
                      <a:pt x="921" y="981"/>
                    </a:lnTo>
                    <a:lnTo>
                      <a:pt x="1087" y="919"/>
                    </a:lnTo>
                    <a:lnTo>
                      <a:pt x="1080" y="930"/>
                    </a:lnTo>
                    <a:lnTo>
                      <a:pt x="1080" y="840"/>
                    </a:lnTo>
                    <a:lnTo>
                      <a:pt x="1080" y="835"/>
                    </a:lnTo>
                    <a:lnTo>
                      <a:pt x="1245" y="452"/>
                    </a:lnTo>
                    <a:lnTo>
                      <a:pt x="1253" y="448"/>
                    </a:lnTo>
                    <a:lnTo>
                      <a:pt x="1258" y="444"/>
                    </a:lnTo>
                    <a:lnTo>
                      <a:pt x="1380" y="444"/>
                    </a:lnTo>
                    <a:lnTo>
                      <a:pt x="1368" y="452"/>
                    </a:lnTo>
                    <a:lnTo>
                      <a:pt x="1415" y="270"/>
                    </a:lnTo>
                    <a:lnTo>
                      <a:pt x="1419" y="262"/>
                    </a:lnTo>
                    <a:lnTo>
                      <a:pt x="1423" y="262"/>
                    </a:lnTo>
                    <a:lnTo>
                      <a:pt x="1502" y="262"/>
                    </a:lnTo>
                    <a:lnTo>
                      <a:pt x="1494" y="262"/>
                    </a:lnTo>
                    <a:lnTo>
                      <a:pt x="1629" y="128"/>
                    </a:lnTo>
                    <a:lnTo>
                      <a:pt x="1637" y="124"/>
                    </a:lnTo>
                    <a:lnTo>
                      <a:pt x="1834" y="75"/>
                    </a:lnTo>
                    <a:lnTo>
                      <a:pt x="1826" y="84"/>
                    </a:lnTo>
                    <a:lnTo>
                      <a:pt x="1854" y="9"/>
                    </a:lnTo>
                    <a:lnTo>
                      <a:pt x="1862" y="0"/>
                    </a:lnTo>
                    <a:lnTo>
                      <a:pt x="1870" y="0"/>
                    </a:lnTo>
                    <a:lnTo>
                      <a:pt x="1875" y="0"/>
                    </a:lnTo>
                    <a:lnTo>
                      <a:pt x="1965"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0" name="Freeform 396"/>
              <p:cNvSpPr>
                <a:spLocks/>
              </p:cNvSpPr>
              <p:nvPr/>
            </p:nvSpPr>
            <p:spPr bwMode="auto">
              <a:xfrm>
                <a:off x="3730" y="1886"/>
                <a:ext cx="670" cy="361"/>
              </a:xfrm>
              <a:custGeom>
                <a:avLst/>
                <a:gdLst>
                  <a:gd name="T0" fmla="*/ 1871 w 2678"/>
                  <a:gd name="T1" fmla="*/ 0 h 1444"/>
                  <a:gd name="T2" fmla="*/ 1836 w 2678"/>
                  <a:gd name="T3" fmla="*/ 79 h 1444"/>
                  <a:gd name="T4" fmla="*/ 1634 w 2678"/>
                  <a:gd name="T5" fmla="*/ 130 h 1444"/>
                  <a:gd name="T6" fmla="*/ 1504 w 2678"/>
                  <a:gd name="T7" fmla="*/ 265 h 1444"/>
                  <a:gd name="T8" fmla="*/ 1416 w 2678"/>
                  <a:gd name="T9" fmla="*/ 268 h 1444"/>
                  <a:gd name="T10" fmla="*/ 1384 w 2678"/>
                  <a:gd name="T11" fmla="*/ 443 h 1444"/>
                  <a:gd name="T12" fmla="*/ 1373 w 2678"/>
                  <a:gd name="T13" fmla="*/ 450 h 1444"/>
                  <a:gd name="T14" fmla="*/ 1262 w 2678"/>
                  <a:gd name="T15" fmla="*/ 443 h 1444"/>
                  <a:gd name="T16" fmla="*/ 1096 w 2678"/>
                  <a:gd name="T17" fmla="*/ 823 h 1444"/>
                  <a:gd name="T18" fmla="*/ 1092 w 2678"/>
                  <a:gd name="T19" fmla="*/ 921 h 1444"/>
                  <a:gd name="T20" fmla="*/ 921 w 2678"/>
                  <a:gd name="T21" fmla="*/ 984 h 1444"/>
                  <a:gd name="T22" fmla="*/ 814 w 2678"/>
                  <a:gd name="T23" fmla="*/ 1031 h 1444"/>
                  <a:gd name="T24" fmla="*/ 688 w 2678"/>
                  <a:gd name="T25" fmla="*/ 1112 h 1444"/>
                  <a:gd name="T26" fmla="*/ 514 w 2678"/>
                  <a:gd name="T27" fmla="*/ 984 h 1444"/>
                  <a:gd name="T28" fmla="*/ 285 w 2678"/>
                  <a:gd name="T29" fmla="*/ 1182 h 1444"/>
                  <a:gd name="T30" fmla="*/ 289 w 2678"/>
                  <a:gd name="T31" fmla="*/ 1222 h 1444"/>
                  <a:gd name="T32" fmla="*/ 147 w 2678"/>
                  <a:gd name="T33" fmla="*/ 1352 h 1444"/>
                  <a:gd name="T34" fmla="*/ 0 w 2678"/>
                  <a:gd name="T35" fmla="*/ 1423 h 1444"/>
                  <a:gd name="T36" fmla="*/ 2678 w 2678"/>
                  <a:gd name="T37" fmla="*/ 1056 h 1444"/>
                  <a:gd name="T38" fmla="*/ 2622 w 2678"/>
                  <a:gd name="T39" fmla="*/ 934 h 1444"/>
                  <a:gd name="T40" fmla="*/ 2436 w 2678"/>
                  <a:gd name="T41" fmla="*/ 941 h 1444"/>
                  <a:gd name="T42" fmla="*/ 2278 w 2678"/>
                  <a:gd name="T43" fmla="*/ 814 h 1444"/>
                  <a:gd name="T44" fmla="*/ 2275 w 2678"/>
                  <a:gd name="T45" fmla="*/ 803 h 1444"/>
                  <a:gd name="T46" fmla="*/ 2286 w 2678"/>
                  <a:gd name="T47" fmla="*/ 795 h 1444"/>
                  <a:gd name="T48" fmla="*/ 2476 w 2678"/>
                  <a:gd name="T49" fmla="*/ 814 h 1444"/>
                  <a:gd name="T50" fmla="*/ 2306 w 2678"/>
                  <a:gd name="T51" fmla="*/ 688 h 1444"/>
                  <a:gd name="T52" fmla="*/ 2310 w 2678"/>
                  <a:gd name="T53" fmla="*/ 677 h 1444"/>
                  <a:gd name="T54" fmla="*/ 2485 w 2678"/>
                  <a:gd name="T55" fmla="*/ 672 h 1444"/>
                  <a:gd name="T56" fmla="*/ 2215 w 2678"/>
                  <a:gd name="T57" fmla="*/ 463 h 1444"/>
                  <a:gd name="T58" fmla="*/ 2215 w 2678"/>
                  <a:gd name="T59" fmla="*/ 446 h 1444"/>
                  <a:gd name="T60" fmla="*/ 2231 w 2678"/>
                  <a:gd name="T61" fmla="*/ 443 h 1444"/>
                  <a:gd name="T62" fmla="*/ 2429 w 2678"/>
                  <a:gd name="T63" fmla="*/ 570 h 1444"/>
                  <a:gd name="T64" fmla="*/ 2357 w 2678"/>
                  <a:gd name="T65" fmla="*/ 450 h 1444"/>
                  <a:gd name="T66" fmla="*/ 2164 w 2678"/>
                  <a:gd name="T67" fmla="*/ 375 h 1444"/>
                  <a:gd name="T68" fmla="*/ 2044 w 2678"/>
                  <a:gd name="T69" fmla="*/ 352 h 1444"/>
                  <a:gd name="T70" fmla="*/ 2093 w 2678"/>
                  <a:gd name="T71" fmla="*/ 237 h 1444"/>
                  <a:gd name="T72" fmla="*/ 2093 w 2678"/>
                  <a:gd name="T73" fmla="*/ 146 h 1444"/>
                  <a:gd name="T74" fmla="*/ 1946 w 2678"/>
                  <a:gd name="T75" fmla="*/ 67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8" h="1444">
                    <a:moveTo>
                      <a:pt x="1851" y="4"/>
                    </a:moveTo>
                    <a:lnTo>
                      <a:pt x="1871" y="0"/>
                    </a:lnTo>
                    <a:lnTo>
                      <a:pt x="1840" y="75"/>
                    </a:lnTo>
                    <a:lnTo>
                      <a:pt x="1836" y="79"/>
                    </a:lnTo>
                    <a:lnTo>
                      <a:pt x="1832" y="83"/>
                    </a:lnTo>
                    <a:lnTo>
                      <a:pt x="1634" y="130"/>
                    </a:lnTo>
                    <a:lnTo>
                      <a:pt x="1637" y="126"/>
                    </a:lnTo>
                    <a:lnTo>
                      <a:pt x="1504" y="265"/>
                    </a:lnTo>
                    <a:lnTo>
                      <a:pt x="1495" y="268"/>
                    </a:lnTo>
                    <a:lnTo>
                      <a:pt x="1416" y="268"/>
                    </a:lnTo>
                    <a:lnTo>
                      <a:pt x="1428" y="257"/>
                    </a:lnTo>
                    <a:lnTo>
                      <a:pt x="1384" y="443"/>
                    </a:lnTo>
                    <a:lnTo>
                      <a:pt x="1380" y="450"/>
                    </a:lnTo>
                    <a:lnTo>
                      <a:pt x="1373" y="450"/>
                    </a:lnTo>
                    <a:lnTo>
                      <a:pt x="1251" y="450"/>
                    </a:lnTo>
                    <a:lnTo>
                      <a:pt x="1262" y="443"/>
                    </a:lnTo>
                    <a:lnTo>
                      <a:pt x="1096" y="827"/>
                    </a:lnTo>
                    <a:lnTo>
                      <a:pt x="1096" y="823"/>
                    </a:lnTo>
                    <a:lnTo>
                      <a:pt x="1096" y="913"/>
                    </a:lnTo>
                    <a:lnTo>
                      <a:pt x="1092" y="921"/>
                    </a:lnTo>
                    <a:lnTo>
                      <a:pt x="1088" y="925"/>
                    </a:lnTo>
                    <a:lnTo>
                      <a:pt x="921" y="984"/>
                    </a:lnTo>
                    <a:lnTo>
                      <a:pt x="814" y="1031"/>
                    </a:lnTo>
                    <a:lnTo>
                      <a:pt x="814" y="1031"/>
                    </a:lnTo>
                    <a:lnTo>
                      <a:pt x="692" y="1107"/>
                    </a:lnTo>
                    <a:lnTo>
                      <a:pt x="688" y="1112"/>
                    </a:lnTo>
                    <a:lnTo>
                      <a:pt x="681" y="1107"/>
                    </a:lnTo>
                    <a:lnTo>
                      <a:pt x="514" y="984"/>
                    </a:lnTo>
                    <a:lnTo>
                      <a:pt x="527" y="984"/>
                    </a:lnTo>
                    <a:lnTo>
                      <a:pt x="285" y="1182"/>
                    </a:lnTo>
                    <a:lnTo>
                      <a:pt x="289" y="1174"/>
                    </a:lnTo>
                    <a:lnTo>
                      <a:pt x="289" y="1222"/>
                    </a:lnTo>
                    <a:lnTo>
                      <a:pt x="285" y="1230"/>
                    </a:lnTo>
                    <a:lnTo>
                      <a:pt x="147" y="1352"/>
                    </a:lnTo>
                    <a:lnTo>
                      <a:pt x="8" y="1444"/>
                    </a:lnTo>
                    <a:lnTo>
                      <a:pt x="0" y="1423"/>
                    </a:lnTo>
                    <a:lnTo>
                      <a:pt x="716" y="1333"/>
                    </a:lnTo>
                    <a:lnTo>
                      <a:pt x="2678" y="1056"/>
                    </a:lnTo>
                    <a:lnTo>
                      <a:pt x="2670" y="1071"/>
                    </a:lnTo>
                    <a:lnTo>
                      <a:pt x="2622" y="934"/>
                    </a:lnTo>
                    <a:lnTo>
                      <a:pt x="2635" y="941"/>
                    </a:lnTo>
                    <a:lnTo>
                      <a:pt x="2436" y="941"/>
                    </a:lnTo>
                    <a:lnTo>
                      <a:pt x="2429" y="937"/>
                    </a:lnTo>
                    <a:lnTo>
                      <a:pt x="2278" y="814"/>
                    </a:lnTo>
                    <a:lnTo>
                      <a:pt x="2275" y="810"/>
                    </a:lnTo>
                    <a:lnTo>
                      <a:pt x="2275" y="803"/>
                    </a:lnTo>
                    <a:lnTo>
                      <a:pt x="2278" y="799"/>
                    </a:lnTo>
                    <a:lnTo>
                      <a:pt x="2286" y="795"/>
                    </a:lnTo>
                    <a:lnTo>
                      <a:pt x="2485" y="795"/>
                    </a:lnTo>
                    <a:lnTo>
                      <a:pt x="2476" y="814"/>
                    </a:lnTo>
                    <a:lnTo>
                      <a:pt x="2310" y="692"/>
                    </a:lnTo>
                    <a:lnTo>
                      <a:pt x="2306" y="688"/>
                    </a:lnTo>
                    <a:lnTo>
                      <a:pt x="2306" y="680"/>
                    </a:lnTo>
                    <a:lnTo>
                      <a:pt x="2310" y="677"/>
                    </a:lnTo>
                    <a:lnTo>
                      <a:pt x="2314" y="672"/>
                    </a:lnTo>
                    <a:lnTo>
                      <a:pt x="2485" y="672"/>
                    </a:lnTo>
                    <a:lnTo>
                      <a:pt x="2476" y="692"/>
                    </a:lnTo>
                    <a:lnTo>
                      <a:pt x="2215" y="463"/>
                    </a:lnTo>
                    <a:lnTo>
                      <a:pt x="2211" y="454"/>
                    </a:lnTo>
                    <a:lnTo>
                      <a:pt x="2215" y="446"/>
                    </a:lnTo>
                    <a:lnTo>
                      <a:pt x="2223" y="443"/>
                    </a:lnTo>
                    <a:lnTo>
                      <a:pt x="2231" y="443"/>
                    </a:lnTo>
                    <a:lnTo>
                      <a:pt x="2445" y="549"/>
                    </a:lnTo>
                    <a:lnTo>
                      <a:pt x="2429" y="570"/>
                    </a:lnTo>
                    <a:lnTo>
                      <a:pt x="2350" y="446"/>
                    </a:lnTo>
                    <a:lnTo>
                      <a:pt x="2357" y="450"/>
                    </a:lnTo>
                    <a:lnTo>
                      <a:pt x="2160" y="371"/>
                    </a:lnTo>
                    <a:lnTo>
                      <a:pt x="2164" y="375"/>
                    </a:lnTo>
                    <a:lnTo>
                      <a:pt x="2057" y="360"/>
                    </a:lnTo>
                    <a:lnTo>
                      <a:pt x="2044" y="352"/>
                    </a:lnTo>
                    <a:lnTo>
                      <a:pt x="2044" y="343"/>
                    </a:lnTo>
                    <a:lnTo>
                      <a:pt x="2093" y="237"/>
                    </a:lnTo>
                    <a:lnTo>
                      <a:pt x="2093" y="240"/>
                    </a:lnTo>
                    <a:lnTo>
                      <a:pt x="2093" y="146"/>
                    </a:lnTo>
                    <a:lnTo>
                      <a:pt x="2097" y="158"/>
                    </a:lnTo>
                    <a:lnTo>
                      <a:pt x="1946" y="67"/>
                    </a:lnTo>
                    <a:lnTo>
                      <a:pt x="1851" y="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1" name="Freeform 397"/>
              <p:cNvSpPr>
                <a:spLocks/>
              </p:cNvSpPr>
              <p:nvPr/>
            </p:nvSpPr>
            <p:spPr bwMode="auto">
              <a:xfrm>
                <a:off x="3728" y="1882"/>
                <a:ext cx="676" cy="366"/>
              </a:xfrm>
              <a:custGeom>
                <a:avLst/>
                <a:gdLst>
                  <a:gd name="T0" fmla="*/ 2115 w 2700"/>
                  <a:gd name="T1" fmla="*/ 156 h 1464"/>
                  <a:gd name="T2" fmla="*/ 2123 w 2700"/>
                  <a:gd name="T3" fmla="*/ 257 h 1464"/>
                  <a:gd name="T4" fmla="*/ 2076 w 2700"/>
                  <a:gd name="T5" fmla="*/ 369 h 1464"/>
                  <a:gd name="T6" fmla="*/ 2171 w 2700"/>
                  <a:gd name="T7" fmla="*/ 369 h 1464"/>
                  <a:gd name="T8" fmla="*/ 2372 w 2700"/>
                  <a:gd name="T9" fmla="*/ 444 h 1464"/>
                  <a:gd name="T10" fmla="*/ 2456 w 2700"/>
                  <a:gd name="T11" fmla="*/ 570 h 1464"/>
                  <a:gd name="T12" fmla="*/ 2452 w 2700"/>
                  <a:gd name="T13" fmla="*/ 587 h 1464"/>
                  <a:gd name="T14" fmla="*/ 2439 w 2700"/>
                  <a:gd name="T15" fmla="*/ 591 h 1464"/>
                  <a:gd name="T16" fmla="*/ 2238 w 2700"/>
                  <a:gd name="T17" fmla="*/ 463 h 1464"/>
                  <a:gd name="T18" fmla="*/ 2503 w 2700"/>
                  <a:gd name="T19" fmla="*/ 697 h 1464"/>
                  <a:gd name="T20" fmla="*/ 2495 w 2700"/>
                  <a:gd name="T21" fmla="*/ 709 h 1464"/>
                  <a:gd name="T22" fmla="*/ 2321 w 2700"/>
                  <a:gd name="T23" fmla="*/ 713 h 1464"/>
                  <a:gd name="T24" fmla="*/ 2499 w 2700"/>
                  <a:gd name="T25" fmla="*/ 816 h 1464"/>
                  <a:gd name="T26" fmla="*/ 2503 w 2700"/>
                  <a:gd name="T27" fmla="*/ 827 h 1464"/>
                  <a:gd name="T28" fmla="*/ 2492 w 2700"/>
                  <a:gd name="T29" fmla="*/ 835 h 1464"/>
                  <a:gd name="T30" fmla="*/ 2301 w 2700"/>
                  <a:gd name="T31" fmla="*/ 816 h 1464"/>
                  <a:gd name="T32" fmla="*/ 2443 w 2700"/>
                  <a:gd name="T33" fmla="*/ 934 h 1464"/>
                  <a:gd name="T34" fmla="*/ 2649 w 2700"/>
                  <a:gd name="T35" fmla="*/ 938 h 1464"/>
                  <a:gd name="T36" fmla="*/ 2700 w 2700"/>
                  <a:gd name="T37" fmla="*/ 1080 h 1464"/>
                  <a:gd name="T38" fmla="*/ 2689 w 2700"/>
                  <a:gd name="T39" fmla="*/ 1097 h 1464"/>
                  <a:gd name="T40" fmla="*/ 11 w 2700"/>
                  <a:gd name="T41" fmla="*/ 1464 h 1464"/>
                  <a:gd name="T42" fmla="*/ 0 w 2700"/>
                  <a:gd name="T43" fmla="*/ 1457 h 1464"/>
                  <a:gd name="T44" fmla="*/ 4 w 2700"/>
                  <a:gd name="T45" fmla="*/ 1440 h 1464"/>
                  <a:gd name="T46" fmla="*/ 276 w 2700"/>
                  <a:gd name="T47" fmla="*/ 1227 h 1464"/>
                  <a:gd name="T48" fmla="*/ 272 w 2700"/>
                  <a:gd name="T49" fmla="*/ 1191 h 1464"/>
                  <a:gd name="T50" fmla="*/ 521 w 2700"/>
                  <a:gd name="T51" fmla="*/ 981 h 1464"/>
                  <a:gd name="T52" fmla="*/ 534 w 2700"/>
                  <a:gd name="T53" fmla="*/ 981 h 1464"/>
                  <a:gd name="T54" fmla="*/ 688 w 2700"/>
                  <a:gd name="T55" fmla="*/ 1104 h 1464"/>
                  <a:gd name="T56" fmla="*/ 810 w 2700"/>
                  <a:gd name="T57" fmla="*/ 1026 h 1464"/>
                  <a:gd name="T58" fmla="*/ 1087 w 2700"/>
                  <a:gd name="T59" fmla="*/ 919 h 1464"/>
                  <a:gd name="T60" fmla="*/ 1080 w 2700"/>
                  <a:gd name="T61" fmla="*/ 840 h 1464"/>
                  <a:gd name="T62" fmla="*/ 1245 w 2700"/>
                  <a:gd name="T63" fmla="*/ 452 h 1464"/>
                  <a:gd name="T64" fmla="*/ 1258 w 2700"/>
                  <a:gd name="T65" fmla="*/ 444 h 1464"/>
                  <a:gd name="T66" fmla="*/ 1368 w 2700"/>
                  <a:gd name="T67" fmla="*/ 452 h 1464"/>
                  <a:gd name="T68" fmla="*/ 1419 w 2700"/>
                  <a:gd name="T69" fmla="*/ 262 h 1464"/>
                  <a:gd name="T70" fmla="*/ 1502 w 2700"/>
                  <a:gd name="T71" fmla="*/ 262 h 1464"/>
                  <a:gd name="T72" fmla="*/ 1629 w 2700"/>
                  <a:gd name="T73" fmla="*/ 128 h 1464"/>
                  <a:gd name="T74" fmla="*/ 1834 w 2700"/>
                  <a:gd name="T75" fmla="*/ 75 h 1464"/>
                  <a:gd name="T76" fmla="*/ 1854 w 2700"/>
                  <a:gd name="T77" fmla="*/ 9 h 1464"/>
                  <a:gd name="T78" fmla="*/ 1870 w 2700"/>
                  <a:gd name="T79" fmla="*/ 0 h 1464"/>
                  <a:gd name="T80" fmla="*/ 1965 w 2700"/>
                  <a:gd name="T81" fmla="*/ 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00" h="1464">
                    <a:moveTo>
                      <a:pt x="1965" y="64"/>
                    </a:moveTo>
                    <a:lnTo>
                      <a:pt x="2115" y="156"/>
                    </a:lnTo>
                    <a:lnTo>
                      <a:pt x="2123" y="163"/>
                    </a:lnTo>
                    <a:lnTo>
                      <a:pt x="2123" y="257"/>
                    </a:lnTo>
                    <a:lnTo>
                      <a:pt x="2119" y="262"/>
                    </a:lnTo>
                    <a:lnTo>
                      <a:pt x="2076" y="369"/>
                    </a:lnTo>
                    <a:lnTo>
                      <a:pt x="2064" y="353"/>
                    </a:lnTo>
                    <a:lnTo>
                      <a:pt x="2171" y="369"/>
                    </a:lnTo>
                    <a:lnTo>
                      <a:pt x="2175" y="369"/>
                    </a:lnTo>
                    <a:lnTo>
                      <a:pt x="2372" y="444"/>
                    </a:lnTo>
                    <a:lnTo>
                      <a:pt x="2381" y="448"/>
                    </a:lnTo>
                    <a:lnTo>
                      <a:pt x="2456" y="570"/>
                    </a:lnTo>
                    <a:lnTo>
                      <a:pt x="2456" y="578"/>
                    </a:lnTo>
                    <a:lnTo>
                      <a:pt x="2452" y="587"/>
                    </a:lnTo>
                    <a:lnTo>
                      <a:pt x="2447" y="591"/>
                    </a:lnTo>
                    <a:lnTo>
                      <a:pt x="2439" y="591"/>
                    </a:lnTo>
                    <a:lnTo>
                      <a:pt x="2226" y="484"/>
                    </a:lnTo>
                    <a:lnTo>
                      <a:pt x="2238" y="463"/>
                    </a:lnTo>
                    <a:lnTo>
                      <a:pt x="2499" y="694"/>
                    </a:lnTo>
                    <a:lnTo>
                      <a:pt x="2503" y="697"/>
                    </a:lnTo>
                    <a:lnTo>
                      <a:pt x="2503" y="705"/>
                    </a:lnTo>
                    <a:lnTo>
                      <a:pt x="2495" y="709"/>
                    </a:lnTo>
                    <a:lnTo>
                      <a:pt x="2492" y="713"/>
                    </a:lnTo>
                    <a:lnTo>
                      <a:pt x="2321" y="713"/>
                    </a:lnTo>
                    <a:lnTo>
                      <a:pt x="2329" y="694"/>
                    </a:lnTo>
                    <a:lnTo>
                      <a:pt x="2499" y="816"/>
                    </a:lnTo>
                    <a:lnTo>
                      <a:pt x="2503" y="820"/>
                    </a:lnTo>
                    <a:lnTo>
                      <a:pt x="2503" y="827"/>
                    </a:lnTo>
                    <a:lnTo>
                      <a:pt x="2499" y="831"/>
                    </a:lnTo>
                    <a:lnTo>
                      <a:pt x="2492" y="835"/>
                    </a:lnTo>
                    <a:lnTo>
                      <a:pt x="2293" y="835"/>
                    </a:lnTo>
                    <a:lnTo>
                      <a:pt x="2301" y="816"/>
                    </a:lnTo>
                    <a:lnTo>
                      <a:pt x="2452" y="938"/>
                    </a:lnTo>
                    <a:lnTo>
                      <a:pt x="2443" y="934"/>
                    </a:lnTo>
                    <a:lnTo>
                      <a:pt x="2642" y="934"/>
                    </a:lnTo>
                    <a:lnTo>
                      <a:pt x="2649" y="938"/>
                    </a:lnTo>
                    <a:lnTo>
                      <a:pt x="2653" y="942"/>
                    </a:lnTo>
                    <a:lnTo>
                      <a:pt x="2700" y="1080"/>
                    </a:lnTo>
                    <a:lnTo>
                      <a:pt x="2696" y="1088"/>
                    </a:lnTo>
                    <a:lnTo>
                      <a:pt x="2689" y="1097"/>
                    </a:lnTo>
                    <a:lnTo>
                      <a:pt x="727" y="1369"/>
                    </a:lnTo>
                    <a:lnTo>
                      <a:pt x="11" y="1464"/>
                    </a:lnTo>
                    <a:lnTo>
                      <a:pt x="4" y="1461"/>
                    </a:lnTo>
                    <a:lnTo>
                      <a:pt x="0" y="1457"/>
                    </a:lnTo>
                    <a:lnTo>
                      <a:pt x="0" y="1448"/>
                    </a:lnTo>
                    <a:lnTo>
                      <a:pt x="4" y="1440"/>
                    </a:lnTo>
                    <a:lnTo>
                      <a:pt x="138" y="1350"/>
                    </a:lnTo>
                    <a:lnTo>
                      <a:pt x="276" y="1227"/>
                    </a:lnTo>
                    <a:lnTo>
                      <a:pt x="272" y="1239"/>
                    </a:lnTo>
                    <a:lnTo>
                      <a:pt x="272" y="1191"/>
                    </a:lnTo>
                    <a:lnTo>
                      <a:pt x="276" y="1183"/>
                    </a:lnTo>
                    <a:lnTo>
                      <a:pt x="521" y="981"/>
                    </a:lnTo>
                    <a:lnTo>
                      <a:pt x="525" y="981"/>
                    </a:lnTo>
                    <a:lnTo>
                      <a:pt x="534" y="981"/>
                    </a:lnTo>
                    <a:lnTo>
                      <a:pt x="703" y="1104"/>
                    </a:lnTo>
                    <a:lnTo>
                      <a:pt x="688" y="1104"/>
                    </a:lnTo>
                    <a:lnTo>
                      <a:pt x="810" y="1029"/>
                    </a:lnTo>
                    <a:lnTo>
                      <a:pt x="810" y="1026"/>
                    </a:lnTo>
                    <a:lnTo>
                      <a:pt x="921" y="981"/>
                    </a:lnTo>
                    <a:lnTo>
                      <a:pt x="1087" y="919"/>
                    </a:lnTo>
                    <a:lnTo>
                      <a:pt x="1080" y="930"/>
                    </a:lnTo>
                    <a:lnTo>
                      <a:pt x="1080" y="840"/>
                    </a:lnTo>
                    <a:lnTo>
                      <a:pt x="1080" y="835"/>
                    </a:lnTo>
                    <a:lnTo>
                      <a:pt x="1245" y="452"/>
                    </a:lnTo>
                    <a:lnTo>
                      <a:pt x="1253" y="448"/>
                    </a:lnTo>
                    <a:lnTo>
                      <a:pt x="1258" y="444"/>
                    </a:lnTo>
                    <a:lnTo>
                      <a:pt x="1380" y="444"/>
                    </a:lnTo>
                    <a:lnTo>
                      <a:pt x="1368" y="452"/>
                    </a:lnTo>
                    <a:lnTo>
                      <a:pt x="1415" y="270"/>
                    </a:lnTo>
                    <a:lnTo>
                      <a:pt x="1419" y="262"/>
                    </a:lnTo>
                    <a:lnTo>
                      <a:pt x="1423" y="262"/>
                    </a:lnTo>
                    <a:lnTo>
                      <a:pt x="1502" y="262"/>
                    </a:lnTo>
                    <a:lnTo>
                      <a:pt x="1494" y="262"/>
                    </a:lnTo>
                    <a:lnTo>
                      <a:pt x="1629" y="128"/>
                    </a:lnTo>
                    <a:lnTo>
                      <a:pt x="1637" y="124"/>
                    </a:lnTo>
                    <a:lnTo>
                      <a:pt x="1834" y="75"/>
                    </a:lnTo>
                    <a:lnTo>
                      <a:pt x="1826" y="84"/>
                    </a:lnTo>
                    <a:lnTo>
                      <a:pt x="1854" y="9"/>
                    </a:lnTo>
                    <a:lnTo>
                      <a:pt x="1862" y="0"/>
                    </a:lnTo>
                    <a:lnTo>
                      <a:pt x="1870" y="0"/>
                    </a:lnTo>
                    <a:lnTo>
                      <a:pt x="1875" y="0"/>
                    </a:lnTo>
                    <a:lnTo>
                      <a:pt x="1965" y="6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2" name="Freeform 398"/>
              <p:cNvSpPr>
                <a:spLocks/>
              </p:cNvSpPr>
              <p:nvPr/>
            </p:nvSpPr>
            <p:spPr bwMode="auto">
              <a:xfrm>
                <a:off x="3698" y="2153"/>
                <a:ext cx="744" cy="302"/>
              </a:xfrm>
              <a:custGeom>
                <a:avLst/>
                <a:gdLst>
                  <a:gd name="T0" fmla="*/ 2809 w 2979"/>
                  <a:gd name="T1" fmla="*/ 0 h 1207"/>
                  <a:gd name="T2" fmla="*/ 851 w 2979"/>
                  <a:gd name="T3" fmla="*/ 273 h 1207"/>
                  <a:gd name="T4" fmla="*/ 697 w 2979"/>
                  <a:gd name="T5" fmla="*/ 519 h 1207"/>
                  <a:gd name="T6" fmla="*/ 653 w 2979"/>
                  <a:gd name="T7" fmla="*/ 519 h 1207"/>
                  <a:gd name="T8" fmla="*/ 606 w 2979"/>
                  <a:gd name="T9" fmla="*/ 566 h 1207"/>
                  <a:gd name="T10" fmla="*/ 503 w 2979"/>
                  <a:gd name="T11" fmla="*/ 566 h 1207"/>
                  <a:gd name="T12" fmla="*/ 440 w 2979"/>
                  <a:gd name="T13" fmla="*/ 657 h 1207"/>
                  <a:gd name="T14" fmla="*/ 242 w 2979"/>
                  <a:gd name="T15" fmla="*/ 795 h 1207"/>
                  <a:gd name="T16" fmla="*/ 75 w 2979"/>
                  <a:gd name="T17" fmla="*/ 839 h 1207"/>
                  <a:gd name="T18" fmla="*/ 45 w 2979"/>
                  <a:gd name="T19" fmla="*/ 930 h 1207"/>
                  <a:gd name="T20" fmla="*/ 0 w 2979"/>
                  <a:gd name="T21" fmla="*/ 961 h 1207"/>
                  <a:gd name="T22" fmla="*/ 0 w 2979"/>
                  <a:gd name="T23" fmla="*/ 1084 h 1207"/>
                  <a:gd name="T24" fmla="*/ 409 w 2979"/>
                  <a:gd name="T25" fmla="*/ 1009 h 1207"/>
                  <a:gd name="T26" fmla="*/ 606 w 2979"/>
                  <a:gd name="T27" fmla="*/ 886 h 1207"/>
                  <a:gd name="T28" fmla="*/ 1108 w 2979"/>
                  <a:gd name="T29" fmla="*/ 839 h 1207"/>
                  <a:gd name="T30" fmla="*/ 1305 w 2979"/>
                  <a:gd name="T31" fmla="*/ 961 h 1207"/>
                  <a:gd name="T32" fmla="*/ 1670 w 2979"/>
                  <a:gd name="T33" fmla="*/ 886 h 1207"/>
                  <a:gd name="T34" fmla="*/ 2113 w 2979"/>
                  <a:gd name="T35" fmla="*/ 1207 h 1207"/>
                  <a:gd name="T36" fmla="*/ 2310 w 2979"/>
                  <a:gd name="T37" fmla="*/ 1175 h 1207"/>
                  <a:gd name="T38" fmla="*/ 2354 w 2979"/>
                  <a:gd name="T39" fmla="*/ 1052 h 1207"/>
                  <a:gd name="T40" fmla="*/ 2492 w 2979"/>
                  <a:gd name="T41" fmla="*/ 839 h 1207"/>
                  <a:gd name="T42" fmla="*/ 2809 w 2979"/>
                  <a:gd name="T43" fmla="*/ 733 h 1207"/>
                  <a:gd name="T44" fmla="*/ 2766 w 2979"/>
                  <a:gd name="T45" fmla="*/ 609 h 1207"/>
                  <a:gd name="T46" fmla="*/ 2642 w 2979"/>
                  <a:gd name="T47" fmla="*/ 519 h 1207"/>
                  <a:gd name="T48" fmla="*/ 2856 w 2979"/>
                  <a:gd name="T49" fmla="*/ 459 h 1207"/>
                  <a:gd name="T50" fmla="*/ 2979 w 2979"/>
                  <a:gd name="T51" fmla="*/ 305 h 1207"/>
                  <a:gd name="T52" fmla="*/ 2856 w 2979"/>
                  <a:gd name="T53" fmla="*/ 245 h 1207"/>
                  <a:gd name="T54" fmla="*/ 2717 w 2979"/>
                  <a:gd name="T55" fmla="*/ 245 h 1207"/>
                  <a:gd name="T56" fmla="*/ 2567 w 2979"/>
                  <a:gd name="T57" fmla="*/ 273 h 1207"/>
                  <a:gd name="T58" fmla="*/ 2567 w 2979"/>
                  <a:gd name="T59" fmla="*/ 151 h 1207"/>
                  <a:gd name="T60" fmla="*/ 2691 w 2979"/>
                  <a:gd name="T61" fmla="*/ 182 h 1207"/>
                  <a:gd name="T62" fmla="*/ 2856 w 2979"/>
                  <a:gd name="T63" fmla="*/ 107 h 1207"/>
                  <a:gd name="T64" fmla="*/ 2809 w 2979"/>
                  <a:gd name="T65" fmla="*/ 0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9" h="1207">
                    <a:moveTo>
                      <a:pt x="2809" y="0"/>
                    </a:moveTo>
                    <a:lnTo>
                      <a:pt x="851" y="273"/>
                    </a:lnTo>
                    <a:lnTo>
                      <a:pt x="697" y="519"/>
                    </a:lnTo>
                    <a:lnTo>
                      <a:pt x="653" y="519"/>
                    </a:lnTo>
                    <a:lnTo>
                      <a:pt x="606" y="566"/>
                    </a:lnTo>
                    <a:lnTo>
                      <a:pt x="503" y="566"/>
                    </a:lnTo>
                    <a:lnTo>
                      <a:pt x="440" y="657"/>
                    </a:lnTo>
                    <a:lnTo>
                      <a:pt x="242" y="795"/>
                    </a:lnTo>
                    <a:lnTo>
                      <a:pt x="75" y="839"/>
                    </a:lnTo>
                    <a:lnTo>
                      <a:pt x="45" y="930"/>
                    </a:lnTo>
                    <a:lnTo>
                      <a:pt x="0" y="961"/>
                    </a:lnTo>
                    <a:lnTo>
                      <a:pt x="0" y="1084"/>
                    </a:lnTo>
                    <a:lnTo>
                      <a:pt x="409" y="1009"/>
                    </a:lnTo>
                    <a:lnTo>
                      <a:pt x="606" y="886"/>
                    </a:lnTo>
                    <a:lnTo>
                      <a:pt x="1108" y="839"/>
                    </a:lnTo>
                    <a:lnTo>
                      <a:pt x="1305" y="961"/>
                    </a:lnTo>
                    <a:lnTo>
                      <a:pt x="1670" y="886"/>
                    </a:lnTo>
                    <a:lnTo>
                      <a:pt x="2113" y="1207"/>
                    </a:lnTo>
                    <a:lnTo>
                      <a:pt x="2310" y="1175"/>
                    </a:lnTo>
                    <a:lnTo>
                      <a:pt x="2354" y="1052"/>
                    </a:lnTo>
                    <a:lnTo>
                      <a:pt x="2492" y="839"/>
                    </a:lnTo>
                    <a:lnTo>
                      <a:pt x="2809" y="733"/>
                    </a:lnTo>
                    <a:lnTo>
                      <a:pt x="2766" y="609"/>
                    </a:lnTo>
                    <a:lnTo>
                      <a:pt x="2642" y="519"/>
                    </a:lnTo>
                    <a:lnTo>
                      <a:pt x="2856" y="459"/>
                    </a:lnTo>
                    <a:lnTo>
                      <a:pt x="2979" y="305"/>
                    </a:lnTo>
                    <a:lnTo>
                      <a:pt x="2856" y="245"/>
                    </a:lnTo>
                    <a:lnTo>
                      <a:pt x="2717" y="245"/>
                    </a:lnTo>
                    <a:lnTo>
                      <a:pt x="2567" y="273"/>
                    </a:lnTo>
                    <a:lnTo>
                      <a:pt x="2567" y="151"/>
                    </a:lnTo>
                    <a:lnTo>
                      <a:pt x="2691" y="182"/>
                    </a:lnTo>
                    <a:lnTo>
                      <a:pt x="2856" y="107"/>
                    </a:lnTo>
                    <a:lnTo>
                      <a:pt x="2809" y="0"/>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3" name="Freeform 399"/>
              <p:cNvSpPr>
                <a:spLocks noEditPoints="1"/>
              </p:cNvSpPr>
              <p:nvPr/>
            </p:nvSpPr>
            <p:spPr bwMode="auto">
              <a:xfrm>
                <a:off x="3695" y="2151"/>
                <a:ext cx="750" cy="307"/>
              </a:xfrm>
              <a:custGeom>
                <a:avLst/>
                <a:gdLst>
                  <a:gd name="T0" fmla="*/ 862 w 3002"/>
                  <a:gd name="T1" fmla="*/ 297 h 1230"/>
                  <a:gd name="T2" fmla="*/ 716 w 3002"/>
                  <a:gd name="T3" fmla="*/ 542 h 1230"/>
                  <a:gd name="T4" fmla="*/ 673 w 3002"/>
                  <a:gd name="T5" fmla="*/ 538 h 1230"/>
                  <a:gd name="T6" fmla="*/ 514 w 3002"/>
                  <a:gd name="T7" fmla="*/ 589 h 1230"/>
                  <a:gd name="T8" fmla="*/ 459 w 3002"/>
                  <a:gd name="T9" fmla="*/ 677 h 1230"/>
                  <a:gd name="T10" fmla="*/ 91 w 3002"/>
                  <a:gd name="T11" fmla="*/ 863 h 1230"/>
                  <a:gd name="T12" fmla="*/ 63 w 3002"/>
                  <a:gd name="T13" fmla="*/ 953 h 1230"/>
                  <a:gd name="T14" fmla="*/ 24 w 3002"/>
                  <a:gd name="T15" fmla="*/ 1096 h 1230"/>
                  <a:gd name="T16" fmla="*/ 416 w 3002"/>
                  <a:gd name="T17" fmla="*/ 1009 h 1230"/>
                  <a:gd name="T18" fmla="*/ 1119 w 3002"/>
                  <a:gd name="T19" fmla="*/ 839 h 1230"/>
                  <a:gd name="T20" fmla="*/ 1316 w 3002"/>
                  <a:gd name="T21" fmla="*/ 962 h 1230"/>
                  <a:gd name="T22" fmla="*/ 2132 w 3002"/>
                  <a:gd name="T23" fmla="*/ 1206 h 1230"/>
                  <a:gd name="T24" fmla="*/ 2310 w 3002"/>
                  <a:gd name="T25" fmla="*/ 1183 h 1230"/>
                  <a:gd name="T26" fmla="*/ 2492 w 3002"/>
                  <a:gd name="T27" fmla="*/ 842 h 1230"/>
                  <a:gd name="T28" fmla="*/ 2812 w 3002"/>
                  <a:gd name="T29" fmla="*/ 748 h 1230"/>
                  <a:gd name="T30" fmla="*/ 2646 w 3002"/>
                  <a:gd name="T31" fmla="*/ 538 h 1230"/>
                  <a:gd name="T32" fmla="*/ 2646 w 3002"/>
                  <a:gd name="T33" fmla="*/ 523 h 1230"/>
                  <a:gd name="T34" fmla="*/ 2859 w 3002"/>
                  <a:gd name="T35" fmla="*/ 463 h 1230"/>
                  <a:gd name="T36" fmla="*/ 2863 w 3002"/>
                  <a:gd name="T37" fmla="*/ 265 h 1230"/>
                  <a:gd name="T38" fmla="*/ 2733 w 3002"/>
                  <a:gd name="T39" fmla="*/ 265 h 1230"/>
                  <a:gd name="T40" fmla="*/ 2567 w 3002"/>
                  <a:gd name="T41" fmla="*/ 285 h 1230"/>
                  <a:gd name="T42" fmla="*/ 2582 w 3002"/>
                  <a:gd name="T43" fmla="*/ 151 h 1230"/>
                  <a:gd name="T44" fmla="*/ 2863 w 3002"/>
                  <a:gd name="T45" fmla="*/ 107 h 1230"/>
                  <a:gd name="T46" fmla="*/ 2880 w 3002"/>
                  <a:gd name="T47" fmla="*/ 115 h 1230"/>
                  <a:gd name="T48" fmla="*/ 2705 w 3002"/>
                  <a:gd name="T49" fmla="*/ 206 h 1230"/>
                  <a:gd name="T50" fmla="*/ 2591 w 3002"/>
                  <a:gd name="T51" fmla="*/ 163 h 1230"/>
                  <a:gd name="T52" fmla="*/ 2728 w 3002"/>
                  <a:gd name="T53" fmla="*/ 246 h 1230"/>
                  <a:gd name="T54" fmla="*/ 2994 w 3002"/>
                  <a:gd name="T55" fmla="*/ 306 h 1230"/>
                  <a:gd name="T56" fmla="*/ 2876 w 3002"/>
                  <a:gd name="T57" fmla="*/ 475 h 1230"/>
                  <a:gd name="T58" fmla="*/ 2662 w 3002"/>
                  <a:gd name="T59" fmla="*/ 523 h 1230"/>
                  <a:gd name="T60" fmla="*/ 2831 w 3002"/>
                  <a:gd name="T61" fmla="*/ 741 h 1230"/>
                  <a:gd name="T62" fmla="*/ 2507 w 3002"/>
                  <a:gd name="T63" fmla="*/ 863 h 1230"/>
                  <a:gd name="T64" fmla="*/ 2377 w 3002"/>
                  <a:gd name="T65" fmla="*/ 1069 h 1230"/>
                  <a:gd name="T66" fmla="*/ 2321 w 3002"/>
                  <a:gd name="T67" fmla="*/ 1199 h 1230"/>
                  <a:gd name="T68" fmla="*/ 1676 w 3002"/>
                  <a:gd name="T69" fmla="*/ 906 h 1230"/>
                  <a:gd name="T70" fmla="*/ 1313 w 3002"/>
                  <a:gd name="T71" fmla="*/ 985 h 1230"/>
                  <a:gd name="T72" fmla="*/ 621 w 3002"/>
                  <a:gd name="T73" fmla="*/ 910 h 1230"/>
                  <a:gd name="T74" fmla="*/ 423 w 3002"/>
                  <a:gd name="T75" fmla="*/ 1033 h 1230"/>
                  <a:gd name="T76" fmla="*/ 0 w 3002"/>
                  <a:gd name="T77" fmla="*/ 1096 h 1230"/>
                  <a:gd name="T78" fmla="*/ 51 w 3002"/>
                  <a:gd name="T79" fmla="*/ 934 h 1230"/>
                  <a:gd name="T80" fmla="*/ 83 w 3002"/>
                  <a:gd name="T81" fmla="*/ 839 h 1230"/>
                  <a:gd name="T82" fmla="*/ 443 w 3002"/>
                  <a:gd name="T83" fmla="*/ 657 h 1230"/>
                  <a:gd name="T84" fmla="*/ 514 w 3002"/>
                  <a:gd name="T85" fmla="*/ 566 h 1230"/>
                  <a:gd name="T86" fmla="*/ 656 w 3002"/>
                  <a:gd name="T87" fmla="*/ 523 h 1230"/>
                  <a:gd name="T88" fmla="*/ 699 w 3002"/>
                  <a:gd name="T89" fmla="*/ 523 h 1230"/>
                  <a:gd name="T90" fmla="*/ 2820 w 3002"/>
                  <a:gd name="T91" fmla="*/ 0 h 1230"/>
                  <a:gd name="T92" fmla="*/ 2880 w 3002"/>
                  <a:gd name="T93" fmla="*/ 115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02" h="1230">
                    <a:moveTo>
                      <a:pt x="2812" y="17"/>
                    </a:moveTo>
                    <a:lnTo>
                      <a:pt x="2824" y="25"/>
                    </a:lnTo>
                    <a:lnTo>
                      <a:pt x="862" y="297"/>
                    </a:lnTo>
                    <a:lnTo>
                      <a:pt x="870" y="293"/>
                    </a:lnTo>
                    <a:lnTo>
                      <a:pt x="720" y="538"/>
                    </a:lnTo>
                    <a:lnTo>
                      <a:pt x="716" y="542"/>
                    </a:lnTo>
                    <a:lnTo>
                      <a:pt x="708" y="542"/>
                    </a:lnTo>
                    <a:lnTo>
                      <a:pt x="664" y="542"/>
                    </a:lnTo>
                    <a:lnTo>
                      <a:pt x="673" y="538"/>
                    </a:lnTo>
                    <a:lnTo>
                      <a:pt x="628" y="586"/>
                    </a:lnTo>
                    <a:lnTo>
                      <a:pt x="617" y="589"/>
                    </a:lnTo>
                    <a:lnTo>
                      <a:pt x="514" y="589"/>
                    </a:lnTo>
                    <a:lnTo>
                      <a:pt x="521" y="582"/>
                    </a:lnTo>
                    <a:lnTo>
                      <a:pt x="463" y="673"/>
                    </a:lnTo>
                    <a:lnTo>
                      <a:pt x="459" y="677"/>
                    </a:lnTo>
                    <a:lnTo>
                      <a:pt x="261" y="816"/>
                    </a:lnTo>
                    <a:lnTo>
                      <a:pt x="257" y="816"/>
                    </a:lnTo>
                    <a:lnTo>
                      <a:pt x="91" y="863"/>
                    </a:lnTo>
                    <a:lnTo>
                      <a:pt x="99" y="855"/>
                    </a:lnTo>
                    <a:lnTo>
                      <a:pt x="67" y="945"/>
                    </a:lnTo>
                    <a:lnTo>
                      <a:pt x="63" y="953"/>
                    </a:lnTo>
                    <a:lnTo>
                      <a:pt x="15" y="981"/>
                    </a:lnTo>
                    <a:lnTo>
                      <a:pt x="24" y="973"/>
                    </a:lnTo>
                    <a:lnTo>
                      <a:pt x="24" y="1096"/>
                    </a:lnTo>
                    <a:lnTo>
                      <a:pt x="7" y="1084"/>
                    </a:lnTo>
                    <a:lnTo>
                      <a:pt x="420" y="1009"/>
                    </a:lnTo>
                    <a:lnTo>
                      <a:pt x="416" y="1009"/>
                    </a:lnTo>
                    <a:lnTo>
                      <a:pt x="613" y="887"/>
                    </a:lnTo>
                    <a:lnTo>
                      <a:pt x="617" y="887"/>
                    </a:lnTo>
                    <a:lnTo>
                      <a:pt x="1119" y="839"/>
                    </a:lnTo>
                    <a:lnTo>
                      <a:pt x="1127" y="842"/>
                    </a:lnTo>
                    <a:lnTo>
                      <a:pt x="1325" y="962"/>
                    </a:lnTo>
                    <a:lnTo>
                      <a:pt x="1316" y="962"/>
                    </a:lnTo>
                    <a:lnTo>
                      <a:pt x="1681" y="887"/>
                    </a:lnTo>
                    <a:lnTo>
                      <a:pt x="1689" y="887"/>
                    </a:lnTo>
                    <a:lnTo>
                      <a:pt x="2132" y="1206"/>
                    </a:lnTo>
                    <a:lnTo>
                      <a:pt x="2120" y="1206"/>
                    </a:lnTo>
                    <a:lnTo>
                      <a:pt x="2317" y="1176"/>
                    </a:lnTo>
                    <a:lnTo>
                      <a:pt x="2310" y="1183"/>
                    </a:lnTo>
                    <a:lnTo>
                      <a:pt x="2353" y="1060"/>
                    </a:lnTo>
                    <a:lnTo>
                      <a:pt x="2357" y="1060"/>
                    </a:lnTo>
                    <a:lnTo>
                      <a:pt x="2492" y="842"/>
                    </a:lnTo>
                    <a:lnTo>
                      <a:pt x="2499" y="839"/>
                    </a:lnTo>
                    <a:lnTo>
                      <a:pt x="2820" y="732"/>
                    </a:lnTo>
                    <a:lnTo>
                      <a:pt x="2812" y="748"/>
                    </a:lnTo>
                    <a:lnTo>
                      <a:pt x="2764" y="625"/>
                    </a:lnTo>
                    <a:lnTo>
                      <a:pt x="2769" y="634"/>
                    </a:lnTo>
                    <a:lnTo>
                      <a:pt x="2646" y="538"/>
                    </a:lnTo>
                    <a:lnTo>
                      <a:pt x="2646" y="535"/>
                    </a:lnTo>
                    <a:lnTo>
                      <a:pt x="2642" y="527"/>
                    </a:lnTo>
                    <a:lnTo>
                      <a:pt x="2646" y="523"/>
                    </a:lnTo>
                    <a:lnTo>
                      <a:pt x="2649" y="518"/>
                    </a:lnTo>
                    <a:lnTo>
                      <a:pt x="2863" y="460"/>
                    </a:lnTo>
                    <a:lnTo>
                      <a:pt x="2859" y="463"/>
                    </a:lnTo>
                    <a:lnTo>
                      <a:pt x="2978" y="310"/>
                    </a:lnTo>
                    <a:lnTo>
                      <a:pt x="2981" y="329"/>
                    </a:lnTo>
                    <a:lnTo>
                      <a:pt x="2863" y="265"/>
                    </a:lnTo>
                    <a:lnTo>
                      <a:pt x="2867" y="270"/>
                    </a:lnTo>
                    <a:lnTo>
                      <a:pt x="2728" y="270"/>
                    </a:lnTo>
                    <a:lnTo>
                      <a:pt x="2733" y="265"/>
                    </a:lnTo>
                    <a:lnTo>
                      <a:pt x="2582" y="297"/>
                    </a:lnTo>
                    <a:lnTo>
                      <a:pt x="2571" y="297"/>
                    </a:lnTo>
                    <a:lnTo>
                      <a:pt x="2567" y="285"/>
                    </a:lnTo>
                    <a:lnTo>
                      <a:pt x="2567" y="163"/>
                    </a:lnTo>
                    <a:lnTo>
                      <a:pt x="2571" y="154"/>
                    </a:lnTo>
                    <a:lnTo>
                      <a:pt x="2582" y="151"/>
                    </a:lnTo>
                    <a:lnTo>
                      <a:pt x="2702" y="182"/>
                    </a:lnTo>
                    <a:lnTo>
                      <a:pt x="2693" y="182"/>
                    </a:lnTo>
                    <a:lnTo>
                      <a:pt x="2863" y="107"/>
                    </a:lnTo>
                    <a:lnTo>
                      <a:pt x="2856" y="123"/>
                    </a:lnTo>
                    <a:lnTo>
                      <a:pt x="2812" y="17"/>
                    </a:lnTo>
                    <a:close/>
                    <a:moveTo>
                      <a:pt x="2880" y="115"/>
                    </a:moveTo>
                    <a:lnTo>
                      <a:pt x="2880" y="123"/>
                    </a:lnTo>
                    <a:lnTo>
                      <a:pt x="2871" y="128"/>
                    </a:lnTo>
                    <a:lnTo>
                      <a:pt x="2705" y="206"/>
                    </a:lnTo>
                    <a:lnTo>
                      <a:pt x="2698" y="206"/>
                    </a:lnTo>
                    <a:lnTo>
                      <a:pt x="2574" y="175"/>
                    </a:lnTo>
                    <a:lnTo>
                      <a:pt x="2591" y="163"/>
                    </a:lnTo>
                    <a:lnTo>
                      <a:pt x="2591" y="285"/>
                    </a:lnTo>
                    <a:lnTo>
                      <a:pt x="2574" y="274"/>
                    </a:lnTo>
                    <a:lnTo>
                      <a:pt x="2728" y="246"/>
                    </a:lnTo>
                    <a:lnTo>
                      <a:pt x="2867" y="246"/>
                    </a:lnTo>
                    <a:lnTo>
                      <a:pt x="2871" y="246"/>
                    </a:lnTo>
                    <a:lnTo>
                      <a:pt x="2994" y="306"/>
                    </a:lnTo>
                    <a:lnTo>
                      <a:pt x="3002" y="313"/>
                    </a:lnTo>
                    <a:lnTo>
                      <a:pt x="2998" y="325"/>
                    </a:lnTo>
                    <a:lnTo>
                      <a:pt x="2876" y="475"/>
                    </a:lnTo>
                    <a:lnTo>
                      <a:pt x="2871" y="479"/>
                    </a:lnTo>
                    <a:lnTo>
                      <a:pt x="2657" y="542"/>
                    </a:lnTo>
                    <a:lnTo>
                      <a:pt x="2662" y="523"/>
                    </a:lnTo>
                    <a:lnTo>
                      <a:pt x="2784" y="614"/>
                    </a:lnTo>
                    <a:lnTo>
                      <a:pt x="2788" y="617"/>
                    </a:lnTo>
                    <a:lnTo>
                      <a:pt x="2831" y="741"/>
                    </a:lnTo>
                    <a:lnTo>
                      <a:pt x="2831" y="748"/>
                    </a:lnTo>
                    <a:lnTo>
                      <a:pt x="2824" y="756"/>
                    </a:lnTo>
                    <a:lnTo>
                      <a:pt x="2507" y="863"/>
                    </a:lnTo>
                    <a:lnTo>
                      <a:pt x="2511" y="859"/>
                    </a:lnTo>
                    <a:lnTo>
                      <a:pt x="2377" y="1073"/>
                    </a:lnTo>
                    <a:lnTo>
                      <a:pt x="2377" y="1069"/>
                    </a:lnTo>
                    <a:lnTo>
                      <a:pt x="2334" y="1191"/>
                    </a:lnTo>
                    <a:lnTo>
                      <a:pt x="2329" y="1195"/>
                    </a:lnTo>
                    <a:lnTo>
                      <a:pt x="2321" y="1199"/>
                    </a:lnTo>
                    <a:lnTo>
                      <a:pt x="2124" y="1230"/>
                    </a:lnTo>
                    <a:lnTo>
                      <a:pt x="2116" y="1227"/>
                    </a:lnTo>
                    <a:lnTo>
                      <a:pt x="1676" y="906"/>
                    </a:lnTo>
                    <a:lnTo>
                      <a:pt x="1685" y="910"/>
                    </a:lnTo>
                    <a:lnTo>
                      <a:pt x="1321" y="985"/>
                    </a:lnTo>
                    <a:lnTo>
                      <a:pt x="1313" y="985"/>
                    </a:lnTo>
                    <a:lnTo>
                      <a:pt x="1115" y="863"/>
                    </a:lnTo>
                    <a:lnTo>
                      <a:pt x="1119" y="863"/>
                    </a:lnTo>
                    <a:lnTo>
                      <a:pt x="621" y="910"/>
                    </a:lnTo>
                    <a:lnTo>
                      <a:pt x="624" y="906"/>
                    </a:lnTo>
                    <a:lnTo>
                      <a:pt x="427" y="1029"/>
                    </a:lnTo>
                    <a:lnTo>
                      <a:pt x="423" y="1033"/>
                    </a:lnTo>
                    <a:lnTo>
                      <a:pt x="11" y="1108"/>
                    </a:lnTo>
                    <a:lnTo>
                      <a:pt x="4" y="1104"/>
                    </a:lnTo>
                    <a:lnTo>
                      <a:pt x="0" y="1096"/>
                    </a:lnTo>
                    <a:lnTo>
                      <a:pt x="0" y="973"/>
                    </a:lnTo>
                    <a:lnTo>
                      <a:pt x="4" y="962"/>
                    </a:lnTo>
                    <a:lnTo>
                      <a:pt x="51" y="934"/>
                    </a:lnTo>
                    <a:lnTo>
                      <a:pt x="43" y="938"/>
                    </a:lnTo>
                    <a:lnTo>
                      <a:pt x="75" y="846"/>
                    </a:lnTo>
                    <a:lnTo>
                      <a:pt x="83" y="839"/>
                    </a:lnTo>
                    <a:lnTo>
                      <a:pt x="249" y="795"/>
                    </a:lnTo>
                    <a:lnTo>
                      <a:pt x="245" y="795"/>
                    </a:lnTo>
                    <a:lnTo>
                      <a:pt x="443" y="657"/>
                    </a:lnTo>
                    <a:lnTo>
                      <a:pt x="443" y="661"/>
                    </a:lnTo>
                    <a:lnTo>
                      <a:pt x="502" y="570"/>
                    </a:lnTo>
                    <a:lnTo>
                      <a:pt x="514" y="566"/>
                    </a:lnTo>
                    <a:lnTo>
                      <a:pt x="617" y="566"/>
                    </a:lnTo>
                    <a:lnTo>
                      <a:pt x="609" y="566"/>
                    </a:lnTo>
                    <a:lnTo>
                      <a:pt x="656" y="523"/>
                    </a:lnTo>
                    <a:lnTo>
                      <a:pt x="664" y="518"/>
                    </a:lnTo>
                    <a:lnTo>
                      <a:pt x="708" y="518"/>
                    </a:lnTo>
                    <a:lnTo>
                      <a:pt x="699" y="523"/>
                    </a:lnTo>
                    <a:lnTo>
                      <a:pt x="851" y="282"/>
                    </a:lnTo>
                    <a:lnTo>
                      <a:pt x="858" y="274"/>
                    </a:lnTo>
                    <a:lnTo>
                      <a:pt x="2820" y="0"/>
                    </a:lnTo>
                    <a:lnTo>
                      <a:pt x="2828" y="0"/>
                    </a:lnTo>
                    <a:lnTo>
                      <a:pt x="2831" y="8"/>
                    </a:lnTo>
                    <a:lnTo>
                      <a:pt x="2880"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4" name="Freeform 400"/>
              <p:cNvSpPr>
                <a:spLocks/>
              </p:cNvSpPr>
              <p:nvPr/>
            </p:nvSpPr>
            <p:spPr bwMode="auto">
              <a:xfrm>
                <a:off x="3697" y="2155"/>
                <a:ext cx="743" cy="297"/>
              </a:xfrm>
              <a:custGeom>
                <a:avLst/>
                <a:gdLst>
                  <a:gd name="T0" fmla="*/ 2817 w 2974"/>
                  <a:gd name="T1" fmla="*/ 8 h 1189"/>
                  <a:gd name="T2" fmla="*/ 863 w 2974"/>
                  <a:gd name="T3" fmla="*/ 276 h 1189"/>
                  <a:gd name="T4" fmla="*/ 709 w 2974"/>
                  <a:gd name="T5" fmla="*/ 525 h 1189"/>
                  <a:gd name="T6" fmla="*/ 657 w 2974"/>
                  <a:gd name="T7" fmla="*/ 525 h 1189"/>
                  <a:gd name="T8" fmla="*/ 621 w 2974"/>
                  <a:gd name="T9" fmla="*/ 569 h 1189"/>
                  <a:gd name="T10" fmla="*/ 507 w 2974"/>
                  <a:gd name="T11" fmla="*/ 572 h 1189"/>
                  <a:gd name="T12" fmla="*/ 456 w 2974"/>
                  <a:gd name="T13" fmla="*/ 656 h 1189"/>
                  <a:gd name="T14" fmla="*/ 254 w 2974"/>
                  <a:gd name="T15" fmla="*/ 799 h 1189"/>
                  <a:gd name="T16" fmla="*/ 84 w 2974"/>
                  <a:gd name="T17" fmla="*/ 846 h 1189"/>
                  <a:gd name="T18" fmla="*/ 60 w 2974"/>
                  <a:gd name="T19" fmla="*/ 928 h 1189"/>
                  <a:gd name="T20" fmla="*/ 8 w 2974"/>
                  <a:gd name="T21" fmla="*/ 964 h 1189"/>
                  <a:gd name="T22" fmla="*/ 17 w 2974"/>
                  <a:gd name="T23" fmla="*/ 1079 h 1189"/>
                  <a:gd name="T24" fmla="*/ 413 w 2974"/>
                  <a:gd name="T25" fmla="*/ 992 h 1189"/>
                  <a:gd name="T26" fmla="*/ 606 w 2974"/>
                  <a:gd name="T27" fmla="*/ 870 h 1189"/>
                  <a:gd name="T28" fmla="*/ 1112 w 2974"/>
                  <a:gd name="T29" fmla="*/ 822 h 1189"/>
                  <a:gd name="T30" fmla="*/ 1318 w 2974"/>
                  <a:gd name="T31" fmla="*/ 945 h 1189"/>
                  <a:gd name="T32" fmla="*/ 1674 w 2974"/>
                  <a:gd name="T33" fmla="*/ 870 h 1189"/>
                  <a:gd name="T34" fmla="*/ 2125 w 2974"/>
                  <a:gd name="T35" fmla="*/ 1189 h 1189"/>
                  <a:gd name="T36" fmla="*/ 2310 w 2974"/>
                  <a:gd name="T37" fmla="*/ 1159 h 1189"/>
                  <a:gd name="T38" fmla="*/ 2346 w 2974"/>
                  <a:gd name="T39" fmla="*/ 1043 h 1189"/>
                  <a:gd name="T40" fmla="*/ 2485 w 2974"/>
                  <a:gd name="T41" fmla="*/ 825 h 1189"/>
                  <a:gd name="T42" fmla="*/ 2813 w 2974"/>
                  <a:gd name="T43" fmla="*/ 715 h 1189"/>
                  <a:gd name="T44" fmla="*/ 2757 w 2974"/>
                  <a:gd name="T45" fmla="*/ 608 h 1189"/>
                  <a:gd name="T46" fmla="*/ 2639 w 2974"/>
                  <a:gd name="T47" fmla="*/ 521 h 1189"/>
                  <a:gd name="T48" fmla="*/ 2635 w 2974"/>
                  <a:gd name="T49" fmla="*/ 510 h 1189"/>
                  <a:gd name="T50" fmla="*/ 2642 w 2974"/>
                  <a:gd name="T51" fmla="*/ 501 h 1189"/>
                  <a:gd name="T52" fmla="*/ 2852 w 2974"/>
                  <a:gd name="T53" fmla="*/ 446 h 1189"/>
                  <a:gd name="T54" fmla="*/ 2974 w 2974"/>
                  <a:gd name="T55" fmla="*/ 312 h 1189"/>
                  <a:gd name="T56" fmla="*/ 2860 w 2974"/>
                  <a:gd name="T57" fmla="*/ 253 h 1189"/>
                  <a:gd name="T58" fmla="*/ 2726 w 2974"/>
                  <a:gd name="T59" fmla="*/ 248 h 1189"/>
                  <a:gd name="T60" fmla="*/ 2564 w 2974"/>
                  <a:gd name="T61" fmla="*/ 280 h 1189"/>
                  <a:gd name="T62" fmla="*/ 2560 w 2974"/>
                  <a:gd name="T63" fmla="*/ 146 h 1189"/>
                  <a:gd name="T64" fmla="*/ 2575 w 2974"/>
                  <a:gd name="T65" fmla="*/ 134 h 1189"/>
                  <a:gd name="T66" fmla="*/ 2686 w 2974"/>
                  <a:gd name="T67" fmla="*/ 165 h 1189"/>
                  <a:gd name="T68" fmla="*/ 2849 w 2974"/>
                  <a:gd name="T69" fmla="*/ 106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4" h="1189">
                    <a:moveTo>
                      <a:pt x="2805" y="0"/>
                    </a:moveTo>
                    <a:lnTo>
                      <a:pt x="2817" y="8"/>
                    </a:lnTo>
                    <a:lnTo>
                      <a:pt x="855" y="280"/>
                    </a:lnTo>
                    <a:lnTo>
                      <a:pt x="863" y="276"/>
                    </a:lnTo>
                    <a:lnTo>
                      <a:pt x="713" y="521"/>
                    </a:lnTo>
                    <a:lnTo>
                      <a:pt x="709" y="525"/>
                    </a:lnTo>
                    <a:lnTo>
                      <a:pt x="701" y="525"/>
                    </a:lnTo>
                    <a:lnTo>
                      <a:pt x="657" y="525"/>
                    </a:lnTo>
                    <a:lnTo>
                      <a:pt x="666" y="521"/>
                    </a:lnTo>
                    <a:lnTo>
                      <a:pt x="621" y="569"/>
                    </a:lnTo>
                    <a:lnTo>
                      <a:pt x="610" y="572"/>
                    </a:lnTo>
                    <a:lnTo>
                      <a:pt x="507" y="572"/>
                    </a:lnTo>
                    <a:lnTo>
                      <a:pt x="514" y="565"/>
                    </a:lnTo>
                    <a:lnTo>
                      <a:pt x="456" y="656"/>
                    </a:lnTo>
                    <a:lnTo>
                      <a:pt x="452" y="660"/>
                    </a:lnTo>
                    <a:lnTo>
                      <a:pt x="254" y="799"/>
                    </a:lnTo>
                    <a:lnTo>
                      <a:pt x="250" y="799"/>
                    </a:lnTo>
                    <a:lnTo>
                      <a:pt x="84" y="846"/>
                    </a:lnTo>
                    <a:lnTo>
                      <a:pt x="92" y="838"/>
                    </a:lnTo>
                    <a:lnTo>
                      <a:pt x="60" y="928"/>
                    </a:lnTo>
                    <a:lnTo>
                      <a:pt x="56" y="936"/>
                    </a:lnTo>
                    <a:lnTo>
                      <a:pt x="8" y="964"/>
                    </a:lnTo>
                    <a:lnTo>
                      <a:pt x="17" y="956"/>
                    </a:lnTo>
                    <a:lnTo>
                      <a:pt x="17" y="1079"/>
                    </a:lnTo>
                    <a:lnTo>
                      <a:pt x="0" y="1067"/>
                    </a:lnTo>
                    <a:lnTo>
                      <a:pt x="413" y="992"/>
                    </a:lnTo>
                    <a:lnTo>
                      <a:pt x="409" y="992"/>
                    </a:lnTo>
                    <a:lnTo>
                      <a:pt x="606" y="870"/>
                    </a:lnTo>
                    <a:lnTo>
                      <a:pt x="610" y="870"/>
                    </a:lnTo>
                    <a:lnTo>
                      <a:pt x="1112" y="822"/>
                    </a:lnTo>
                    <a:lnTo>
                      <a:pt x="1120" y="825"/>
                    </a:lnTo>
                    <a:lnTo>
                      <a:pt x="1318" y="945"/>
                    </a:lnTo>
                    <a:lnTo>
                      <a:pt x="1309" y="945"/>
                    </a:lnTo>
                    <a:lnTo>
                      <a:pt x="1674" y="870"/>
                    </a:lnTo>
                    <a:lnTo>
                      <a:pt x="1682" y="870"/>
                    </a:lnTo>
                    <a:lnTo>
                      <a:pt x="2125" y="1189"/>
                    </a:lnTo>
                    <a:lnTo>
                      <a:pt x="2113" y="1189"/>
                    </a:lnTo>
                    <a:lnTo>
                      <a:pt x="2310" y="1159"/>
                    </a:lnTo>
                    <a:lnTo>
                      <a:pt x="2303" y="1166"/>
                    </a:lnTo>
                    <a:lnTo>
                      <a:pt x="2346" y="1043"/>
                    </a:lnTo>
                    <a:lnTo>
                      <a:pt x="2350" y="1043"/>
                    </a:lnTo>
                    <a:lnTo>
                      <a:pt x="2485" y="825"/>
                    </a:lnTo>
                    <a:lnTo>
                      <a:pt x="2492" y="822"/>
                    </a:lnTo>
                    <a:lnTo>
                      <a:pt x="2813" y="715"/>
                    </a:lnTo>
                    <a:lnTo>
                      <a:pt x="2805" y="731"/>
                    </a:lnTo>
                    <a:lnTo>
                      <a:pt x="2757" y="608"/>
                    </a:lnTo>
                    <a:lnTo>
                      <a:pt x="2762" y="617"/>
                    </a:lnTo>
                    <a:lnTo>
                      <a:pt x="2639" y="521"/>
                    </a:lnTo>
                    <a:lnTo>
                      <a:pt x="2639" y="518"/>
                    </a:lnTo>
                    <a:lnTo>
                      <a:pt x="2635" y="510"/>
                    </a:lnTo>
                    <a:lnTo>
                      <a:pt x="2639" y="506"/>
                    </a:lnTo>
                    <a:lnTo>
                      <a:pt x="2642" y="501"/>
                    </a:lnTo>
                    <a:lnTo>
                      <a:pt x="2856" y="443"/>
                    </a:lnTo>
                    <a:lnTo>
                      <a:pt x="2852" y="446"/>
                    </a:lnTo>
                    <a:lnTo>
                      <a:pt x="2971" y="293"/>
                    </a:lnTo>
                    <a:lnTo>
                      <a:pt x="2974" y="312"/>
                    </a:lnTo>
                    <a:lnTo>
                      <a:pt x="2856" y="248"/>
                    </a:lnTo>
                    <a:lnTo>
                      <a:pt x="2860" y="253"/>
                    </a:lnTo>
                    <a:lnTo>
                      <a:pt x="2721" y="253"/>
                    </a:lnTo>
                    <a:lnTo>
                      <a:pt x="2726" y="248"/>
                    </a:lnTo>
                    <a:lnTo>
                      <a:pt x="2575" y="280"/>
                    </a:lnTo>
                    <a:lnTo>
                      <a:pt x="2564" y="280"/>
                    </a:lnTo>
                    <a:lnTo>
                      <a:pt x="2560" y="268"/>
                    </a:lnTo>
                    <a:lnTo>
                      <a:pt x="2560" y="146"/>
                    </a:lnTo>
                    <a:lnTo>
                      <a:pt x="2564" y="137"/>
                    </a:lnTo>
                    <a:lnTo>
                      <a:pt x="2575" y="134"/>
                    </a:lnTo>
                    <a:lnTo>
                      <a:pt x="2695" y="165"/>
                    </a:lnTo>
                    <a:lnTo>
                      <a:pt x="2686" y="165"/>
                    </a:lnTo>
                    <a:lnTo>
                      <a:pt x="2856" y="90"/>
                    </a:lnTo>
                    <a:lnTo>
                      <a:pt x="2849" y="106"/>
                    </a:lnTo>
                    <a:lnTo>
                      <a:pt x="2805"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5" name="Freeform 401"/>
              <p:cNvSpPr>
                <a:spLocks/>
              </p:cNvSpPr>
              <p:nvPr/>
            </p:nvSpPr>
            <p:spPr bwMode="auto">
              <a:xfrm>
                <a:off x="3695" y="2151"/>
                <a:ext cx="750" cy="307"/>
              </a:xfrm>
              <a:custGeom>
                <a:avLst/>
                <a:gdLst>
                  <a:gd name="T0" fmla="*/ 2880 w 3002"/>
                  <a:gd name="T1" fmla="*/ 123 h 1230"/>
                  <a:gd name="T2" fmla="*/ 2705 w 3002"/>
                  <a:gd name="T3" fmla="*/ 206 h 1230"/>
                  <a:gd name="T4" fmla="*/ 2574 w 3002"/>
                  <a:gd name="T5" fmla="*/ 175 h 1230"/>
                  <a:gd name="T6" fmla="*/ 2591 w 3002"/>
                  <a:gd name="T7" fmla="*/ 285 h 1230"/>
                  <a:gd name="T8" fmla="*/ 2728 w 3002"/>
                  <a:gd name="T9" fmla="*/ 246 h 1230"/>
                  <a:gd name="T10" fmla="*/ 2867 w 3002"/>
                  <a:gd name="T11" fmla="*/ 246 h 1230"/>
                  <a:gd name="T12" fmla="*/ 2994 w 3002"/>
                  <a:gd name="T13" fmla="*/ 306 h 1230"/>
                  <a:gd name="T14" fmla="*/ 2998 w 3002"/>
                  <a:gd name="T15" fmla="*/ 325 h 1230"/>
                  <a:gd name="T16" fmla="*/ 2871 w 3002"/>
                  <a:gd name="T17" fmla="*/ 479 h 1230"/>
                  <a:gd name="T18" fmla="*/ 2662 w 3002"/>
                  <a:gd name="T19" fmla="*/ 523 h 1230"/>
                  <a:gd name="T20" fmla="*/ 2788 w 3002"/>
                  <a:gd name="T21" fmla="*/ 617 h 1230"/>
                  <a:gd name="T22" fmla="*/ 2831 w 3002"/>
                  <a:gd name="T23" fmla="*/ 748 h 1230"/>
                  <a:gd name="T24" fmla="*/ 2507 w 3002"/>
                  <a:gd name="T25" fmla="*/ 863 h 1230"/>
                  <a:gd name="T26" fmla="*/ 2377 w 3002"/>
                  <a:gd name="T27" fmla="*/ 1073 h 1230"/>
                  <a:gd name="T28" fmla="*/ 2334 w 3002"/>
                  <a:gd name="T29" fmla="*/ 1191 h 1230"/>
                  <a:gd name="T30" fmla="*/ 2321 w 3002"/>
                  <a:gd name="T31" fmla="*/ 1199 h 1230"/>
                  <a:gd name="T32" fmla="*/ 2116 w 3002"/>
                  <a:gd name="T33" fmla="*/ 1227 h 1230"/>
                  <a:gd name="T34" fmla="*/ 1685 w 3002"/>
                  <a:gd name="T35" fmla="*/ 910 h 1230"/>
                  <a:gd name="T36" fmla="*/ 1313 w 3002"/>
                  <a:gd name="T37" fmla="*/ 985 h 1230"/>
                  <a:gd name="T38" fmla="*/ 1119 w 3002"/>
                  <a:gd name="T39" fmla="*/ 863 h 1230"/>
                  <a:gd name="T40" fmla="*/ 624 w 3002"/>
                  <a:gd name="T41" fmla="*/ 906 h 1230"/>
                  <a:gd name="T42" fmla="*/ 423 w 3002"/>
                  <a:gd name="T43" fmla="*/ 1033 h 1230"/>
                  <a:gd name="T44" fmla="*/ 4 w 3002"/>
                  <a:gd name="T45" fmla="*/ 1104 h 1230"/>
                  <a:gd name="T46" fmla="*/ 0 w 3002"/>
                  <a:gd name="T47" fmla="*/ 973 h 1230"/>
                  <a:gd name="T48" fmla="*/ 51 w 3002"/>
                  <a:gd name="T49" fmla="*/ 934 h 1230"/>
                  <a:gd name="T50" fmla="*/ 75 w 3002"/>
                  <a:gd name="T51" fmla="*/ 846 h 1230"/>
                  <a:gd name="T52" fmla="*/ 249 w 3002"/>
                  <a:gd name="T53" fmla="*/ 795 h 1230"/>
                  <a:gd name="T54" fmla="*/ 443 w 3002"/>
                  <a:gd name="T55" fmla="*/ 657 h 1230"/>
                  <a:gd name="T56" fmla="*/ 502 w 3002"/>
                  <a:gd name="T57" fmla="*/ 570 h 1230"/>
                  <a:gd name="T58" fmla="*/ 617 w 3002"/>
                  <a:gd name="T59" fmla="*/ 566 h 1230"/>
                  <a:gd name="T60" fmla="*/ 656 w 3002"/>
                  <a:gd name="T61" fmla="*/ 523 h 1230"/>
                  <a:gd name="T62" fmla="*/ 708 w 3002"/>
                  <a:gd name="T63" fmla="*/ 518 h 1230"/>
                  <a:gd name="T64" fmla="*/ 851 w 3002"/>
                  <a:gd name="T65" fmla="*/ 282 h 1230"/>
                  <a:gd name="T66" fmla="*/ 2820 w 3002"/>
                  <a:gd name="T67" fmla="*/ 0 h 1230"/>
                  <a:gd name="T68" fmla="*/ 2831 w 3002"/>
                  <a:gd name="T69" fmla="*/ 8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2" h="1230">
                    <a:moveTo>
                      <a:pt x="2880" y="115"/>
                    </a:moveTo>
                    <a:lnTo>
                      <a:pt x="2880" y="123"/>
                    </a:lnTo>
                    <a:lnTo>
                      <a:pt x="2871" y="128"/>
                    </a:lnTo>
                    <a:lnTo>
                      <a:pt x="2705" y="206"/>
                    </a:lnTo>
                    <a:lnTo>
                      <a:pt x="2698" y="206"/>
                    </a:lnTo>
                    <a:lnTo>
                      <a:pt x="2574" y="175"/>
                    </a:lnTo>
                    <a:lnTo>
                      <a:pt x="2591" y="163"/>
                    </a:lnTo>
                    <a:lnTo>
                      <a:pt x="2591" y="285"/>
                    </a:lnTo>
                    <a:lnTo>
                      <a:pt x="2574" y="274"/>
                    </a:lnTo>
                    <a:lnTo>
                      <a:pt x="2728" y="246"/>
                    </a:lnTo>
                    <a:lnTo>
                      <a:pt x="2728" y="246"/>
                    </a:lnTo>
                    <a:lnTo>
                      <a:pt x="2867" y="246"/>
                    </a:lnTo>
                    <a:lnTo>
                      <a:pt x="2871" y="246"/>
                    </a:lnTo>
                    <a:lnTo>
                      <a:pt x="2994" y="306"/>
                    </a:lnTo>
                    <a:lnTo>
                      <a:pt x="3002" y="313"/>
                    </a:lnTo>
                    <a:lnTo>
                      <a:pt x="2998" y="325"/>
                    </a:lnTo>
                    <a:lnTo>
                      <a:pt x="2876" y="475"/>
                    </a:lnTo>
                    <a:lnTo>
                      <a:pt x="2871" y="479"/>
                    </a:lnTo>
                    <a:lnTo>
                      <a:pt x="2657" y="542"/>
                    </a:lnTo>
                    <a:lnTo>
                      <a:pt x="2662" y="523"/>
                    </a:lnTo>
                    <a:lnTo>
                      <a:pt x="2784" y="614"/>
                    </a:lnTo>
                    <a:lnTo>
                      <a:pt x="2788" y="617"/>
                    </a:lnTo>
                    <a:lnTo>
                      <a:pt x="2831" y="741"/>
                    </a:lnTo>
                    <a:lnTo>
                      <a:pt x="2831" y="748"/>
                    </a:lnTo>
                    <a:lnTo>
                      <a:pt x="2824" y="756"/>
                    </a:lnTo>
                    <a:lnTo>
                      <a:pt x="2507" y="863"/>
                    </a:lnTo>
                    <a:lnTo>
                      <a:pt x="2511" y="859"/>
                    </a:lnTo>
                    <a:lnTo>
                      <a:pt x="2377" y="1073"/>
                    </a:lnTo>
                    <a:lnTo>
                      <a:pt x="2377" y="1069"/>
                    </a:lnTo>
                    <a:lnTo>
                      <a:pt x="2334" y="1191"/>
                    </a:lnTo>
                    <a:lnTo>
                      <a:pt x="2329" y="1195"/>
                    </a:lnTo>
                    <a:lnTo>
                      <a:pt x="2321" y="1199"/>
                    </a:lnTo>
                    <a:lnTo>
                      <a:pt x="2124" y="1230"/>
                    </a:lnTo>
                    <a:lnTo>
                      <a:pt x="2116" y="1227"/>
                    </a:lnTo>
                    <a:lnTo>
                      <a:pt x="1676" y="906"/>
                    </a:lnTo>
                    <a:lnTo>
                      <a:pt x="1685" y="910"/>
                    </a:lnTo>
                    <a:lnTo>
                      <a:pt x="1321" y="985"/>
                    </a:lnTo>
                    <a:lnTo>
                      <a:pt x="1313" y="985"/>
                    </a:lnTo>
                    <a:lnTo>
                      <a:pt x="1115" y="863"/>
                    </a:lnTo>
                    <a:lnTo>
                      <a:pt x="1119" y="863"/>
                    </a:lnTo>
                    <a:lnTo>
                      <a:pt x="621" y="910"/>
                    </a:lnTo>
                    <a:lnTo>
                      <a:pt x="624" y="906"/>
                    </a:lnTo>
                    <a:lnTo>
                      <a:pt x="427" y="1029"/>
                    </a:lnTo>
                    <a:lnTo>
                      <a:pt x="423" y="1033"/>
                    </a:lnTo>
                    <a:lnTo>
                      <a:pt x="11" y="1108"/>
                    </a:lnTo>
                    <a:lnTo>
                      <a:pt x="4" y="1104"/>
                    </a:lnTo>
                    <a:lnTo>
                      <a:pt x="0" y="1096"/>
                    </a:lnTo>
                    <a:lnTo>
                      <a:pt x="0" y="973"/>
                    </a:lnTo>
                    <a:lnTo>
                      <a:pt x="4" y="962"/>
                    </a:lnTo>
                    <a:lnTo>
                      <a:pt x="51" y="934"/>
                    </a:lnTo>
                    <a:lnTo>
                      <a:pt x="43" y="938"/>
                    </a:lnTo>
                    <a:lnTo>
                      <a:pt x="75" y="846"/>
                    </a:lnTo>
                    <a:lnTo>
                      <a:pt x="83" y="839"/>
                    </a:lnTo>
                    <a:lnTo>
                      <a:pt x="249" y="795"/>
                    </a:lnTo>
                    <a:lnTo>
                      <a:pt x="245" y="795"/>
                    </a:lnTo>
                    <a:lnTo>
                      <a:pt x="443" y="657"/>
                    </a:lnTo>
                    <a:lnTo>
                      <a:pt x="443" y="661"/>
                    </a:lnTo>
                    <a:lnTo>
                      <a:pt x="502" y="570"/>
                    </a:lnTo>
                    <a:lnTo>
                      <a:pt x="514" y="566"/>
                    </a:lnTo>
                    <a:lnTo>
                      <a:pt x="617" y="566"/>
                    </a:lnTo>
                    <a:lnTo>
                      <a:pt x="609" y="566"/>
                    </a:lnTo>
                    <a:lnTo>
                      <a:pt x="656" y="523"/>
                    </a:lnTo>
                    <a:lnTo>
                      <a:pt x="664" y="518"/>
                    </a:lnTo>
                    <a:lnTo>
                      <a:pt x="708" y="518"/>
                    </a:lnTo>
                    <a:lnTo>
                      <a:pt x="699" y="523"/>
                    </a:lnTo>
                    <a:lnTo>
                      <a:pt x="851" y="282"/>
                    </a:lnTo>
                    <a:lnTo>
                      <a:pt x="858" y="274"/>
                    </a:lnTo>
                    <a:lnTo>
                      <a:pt x="2820" y="0"/>
                    </a:lnTo>
                    <a:lnTo>
                      <a:pt x="2828" y="0"/>
                    </a:lnTo>
                    <a:lnTo>
                      <a:pt x="2831" y="8"/>
                    </a:lnTo>
                    <a:lnTo>
                      <a:pt x="2880" y="11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6" name="Freeform 402"/>
              <p:cNvSpPr>
                <a:spLocks/>
              </p:cNvSpPr>
              <p:nvPr/>
            </p:nvSpPr>
            <p:spPr bwMode="auto">
              <a:xfrm>
                <a:off x="3781" y="2364"/>
                <a:ext cx="444" cy="329"/>
              </a:xfrm>
              <a:custGeom>
                <a:avLst/>
                <a:gdLst>
                  <a:gd name="T0" fmla="*/ 1775 w 1775"/>
                  <a:gd name="T1" fmla="*/ 368 h 1317"/>
                  <a:gd name="T2" fmla="*/ 1331 w 1775"/>
                  <a:gd name="T3" fmla="*/ 43 h 1317"/>
                  <a:gd name="T4" fmla="*/ 968 w 1775"/>
                  <a:gd name="T5" fmla="*/ 122 h 1317"/>
                  <a:gd name="T6" fmla="*/ 770 w 1775"/>
                  <a:gd name="T7" fmla="*/ 0 h 1317"/>
                  <a:gd name="T8" fmla="*/ 272 w 1775"/>
                  <a:gd name="T9" fmla="*/ 43 h 1317"/>
                  <a:gd name="T10" fmla="*/ 75 w 1775"/>
                  <a:gd name="T11" fmla="*/ 166 h 1317"/>
                  <a:gd name="T12" fmla="*/ 0 w 1775"/>
                  <a:gd name="T13" fmla="*/ 336 h 1317"/>
                  <a:gd name="T14" fmla="*/ 208 w 1775"/>
                  <a:gd name="T15" fmla="*/ 351 h 1317"/>
                  <a:gd name="T16" fmla="*/ 315 w 1775"/>
                  <a:gd name="T17" fmla="*/ 550 h 1317"/>
                  <a:gd name="T18" fmla="*/ 482 w 1775"/>
                  <a:gd name="T19" fmla="*/ 656 h 1317"/>
                  <a:gd name="T20" fmla="*/ 636 w 1775"/>
                  <a:gd name="T21" fmla="*/ 795 h 1317"/>
                  <a:gd name="T22" fmla="*/ 770 w 1775"/>
                  <a:gd name="T23" fmla="*/ 885 h 1317"/>
                  <a:gd name="T24" fmla="*/ 817 w 1775"/>
                  <a:gd name="T25" fmla="*/ 1071 h 1317"/>
                  <a:gd name="T26" fmla="*/ 968 w 1775"/>
                  <a:gd name="T27" fmla="*/ 1116 h 1317"/>
                  <a:gd name="T28" fmla="*/ 1043 w 1775"/>
                  <a:gd name="T29" fmla="*/ 1317 h 1317"/>
                  <a:gd name="T30" fmla="*/ 1134 w 1775"/>
                  <a:gd name="T31" fmla="*/ 1194 h 1317"/>
                  <a:gd name="T32" fmla="*/ 1074 w 1775"/>
                  <a:gd name="T33" fmla="*/ 1088 h 1317"/>
                  <a:gd name="T34" fmla="*/ 1288 w 1775"/>
                  <a:gd name="T35" fmla="*/ 1024 h 1317"/>
                  <a:gd name="T36" fmla="*/ 1423 w 1775"/>
                  <a:gd name="T37" fmla="*/ 842 h 1317"/>
                  <a:gd name="T38" fmla="*/ 1562 w 1775"/>
                  <a:gd name="T39" fmla="*/ 704 h 1317"/>
                  <a:gd name="T40" fmla="*/ 1652 w 1775"/>
                  <a:gd name="T41" fmla="*/ 518 h 1317"/>
                  <a:gd name="T42" fmla="*/ 1775 w 1775"/>
                  <a:gd name="T43" fmla="*/ 368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5" h="1317">
                    <a:moveTo>
                      <a:pt x="1775" y="368"/>
                    </a:moveTo>
                    <a:lnTo>
                      <a:pt x="1331" y="43"/>
                    </a:lnTo>
                    <a:lnTo>
                      <a:pt x="968" y="122"/>
                    </a:lnTo>
                    <a:lnTo>
                      <a:pt x="770" y="0"/>
                    </a:lnTo>
                    <a:lnTo>
                      <a:pt x="272" y="43"/>
                    </a:lnTo>
                    <a:lnTo>
                      <a:pt x="75" y="166"/>
                    </a:lnTo>
                    <a:lnTo>
                      <a:pt x="0" y="336"/>
                    </a:lnTo>
                    <a:lnTo>
                      <a:pt x="208" y="351"/>
                    </a:lnTo>
                    <a:lnTo>
                      <a:pt x="315" y="550"/>
                    </a:lnTo>
                    <a:lnTo>
                      <a:pt x="482" y="656"/>
                    </a:lnTo>
                    <a:lnTo>
                      <a:pt x="636" y="795"/>
                    </a:lnTo>
                    <a:lnTo>
                      <a:pt x="770" y="885"/>
                    </a:lnTo>
                    <a:lnTo>
                      <a:pt x="817" y="1071"/>
                    </a:lnTo>
                    <a:lnTo>
                      <a:pt x="968" y="1116"/>
                    </a:lnTo>
                    <a:lnTo>
                      <a:pt x="1043" y="1317"/>
                    </a:lnTo>
                    <a:lnTo>
                      <a:pt x="1134" y="1194"/>
                    </a:lnTo>
                    <a:lnTo>
                      <a:pt x="1074" y="1088"/>
                    </a:lnTo>
                    <a:lnTo>
                      <a:pt x="1288" y="1024"/>
                    </a:lnTo>
                    <a:lnTo>
                      <a:pt x="1423" y="842"/>
                    </a:lnTo>
                    <a:lnTo>
                      <a:pt x="1562" y="704"/>
                    </a:lnTo>
                    <a:lnTo>
                      <a:pt x="1652" y="518"/>
                    </a:lnTo>
                    <a:lnTo>
                      <a:pt x="1775" y="368"/>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7" name="Freeform 403"/>
              <p:cNvSpPr>
                <a:spLocks noEditPoints="1"/>
              </p:cNvSpPr>
              <p:nvPr/>
            </p:nvSpPr>
            <p:spPr bwMode="auto">
              <a:xfrm>
                <a:off x="3778" y="2361"/>
                <a:ext cx="450" cy="335"/>
              </a:xfrm>
              <a:custGeom>
                <a:avLst/>
                <a:gdLst>
                  <a:gd name="T0" fmla="*/ 1779 w 1800"/>
                  <a:gd name="T1" fmla="*/ 388 h 1341"/>
                  <a:gd name="T2" fmla="*/ 1349 w 1800"/>
                  <a:gd name="T3" fmla="*/ 68 h 1341"/>
                  <a:gd name="T4" fmla="*/ 977 w 1800"/>
                  <a:gd name="T5" fmla="*/ 143 h 1341"/>
                  <a:gd name="T6" fmla="*/ 787 w 1800"/>
                  <a:gd name="T7" fmla="*/ 25 h 1341"/>
                  <a:gd name="T8" fmla="*/ 289 w 1800"/>
                  <a:gd name="T9" fmla="*/ 68 h 1341"/>
                  <a:gd name="T10" fmla="*/ 99 w 1800"/>
                  <a:gd name="T11" fmla="*/ 182 h 1341"/>
                  <a:gd name="T12" fmla="*/ 13 w 1800"/>
                  <a:gd name="T13" fmla="*/ 337 h 1341"/>
                  <a:gd name="T14" fmla="*/ 234 w 1800"/>
                  <a:gd name="T15" fmla="*/ 357 h 1341"/>
                  <a:gd name="T16" fmla="*/ 337 w 1800"/>
                  <a:gd name="T17" fmla="*/ 551 h 1341"/>
                  <a:gd name="T18" fmla="*/ 656 w 1800"/>
                  <a:gd name="T19" fmla="*/ 799 h 1341"/>
                  <a:gd name="T20" fmla="*/ 791 w 1800"/>
                  <a:gd name="T21" fmla="*/ 891 h 1341"/>
                  <a:gd name="T22" fmla="*/ 843 w 1800"/>
                  <a:gd name="T23" fmla="*/ 1080 h 1341"/>
                  <a:gd name="T24" fmla="*/ 984 w 1800"/>
                  <a:gd name="T25" fmla="*/ 1116 h 1341"/>
                  <a:gd name="T26" fmla="*/ 1068 w 1800"/>
                  <a:gd name="T27" fmla="*/ 1326 h 1341"/>
                  <a:gd name="T28" fmla="*/ 1140 w 1800"/>
                  <a:gd name="T29" fmla="*/ 1199 h 1341"/>
                  <a:gd name="T30" fmla="*/ 1076 w 1800"/>
                  <a:gd name="T31" fmla="*/ 1104 h 1341"/>
                  <a:gd name="T32" fmla="*/ 1084 w 1800"/>
                  <a:gd name="T33" fmla="*/ 1088 h 1341"/>
                  <a:gd name="T34" fmla="*/ 1290 w 1800"/>
                  <a:gd name="T35" fmla="*/ 1029 h 1341"/>
                  <a:gd name="T36" fmla="*/ 1428 w 1800"/>
                  <a:gd name="T37" fmla="*/ 844 h 1341"/>
                  <a:gd name="T38" fmla="*/ 1562 w 1800"/>
                  <a:gd name="T39" fmla="*/ 709 h 1341"/>
                  <a:gd name="T40" fmla="*/ 1657 w 1800"/>
                  <a:gd name="T41" fmla="*/ 523 h 1341"/>
                  <a:gd name="T42" fmla="*/ 1673 w 1800"/>
                  <a:gd name="T43" fmla="*/ 538 h 1341"/>
                  <a:gd name="T44" fmla="*/ 1586 w 1800"/>
                  <a:gd name="T45" fmla="*/ 720 h 1341"/>
                  <a:gd name="T46" fmla="*/ 1444 w 1800"/>
                  <a:gd name="T47" fmla="*/ 863 h 1341"/>
                  <a:gd name="T48" fmla="*/ 1309 w 1800"/>
                  <a:gd name="T49" fmla="*/ 1045 h 1341"/>
                  <a:gd name="T50" fmla="*/ 1091 w 1800"/>
                  <a:gd name="T51" fmla="*/ 1108 h 1341"/>
                  <a:gd name="T52" fmla="*/ 1159 w 1800"/>
                  <a:gd name="T53" fmla="*/ 1199 h 1341"/>
                  <a:gd name="T54" fmla="*/ 1159 w 1800"/>
                  <a:gd name="T55" fmla="*/ 1211 h 1341"/>
                  <a:gd name="T56" fmla="*/ 1056 w 1800"/>
                  <a:gd name="T57" fmla="*/ 1341 h 1341"/>
                  <a:gd name="T58" fmla="*/ 969 w 1800"/>
                  <a:gd name="T59" fmla="*/ 1132 h 1341"/>
                  <a:gd name="T60" fmla="*/ 827 w 1800"/>
                  <a:gd name="T61" fmla="*/ 1097 h 1341"/>
                  <a:gd name="T62" fmla="*/ 772 w 1800"/>
                  <a:gd name="T63" fmla="*/ 902 h 1341"/>
                  <a:gd name="T64" fmla="*/ 641 w 1800"/>
                  <a:gd name="T65" fmla="*/ 816 h 1341"/>
                  <a:gd name="T66" fmla="*/ 491 w 1800"/>
                  <a:gd name="T67" fmla="*/ 681 h 1341"/>
                  <a:gd name="T68" fmla="*/ 320 w 1800"/>
                  <a:gd name="T69" fmla="*/ 566 h 1341"/>
                  <a:gd name="T70" fmla="*/ 221 w 1800"/>
                  <a:gd name="T71" fmla="*/ 377 h 1341"/>
                  <a:gd name="T72" fmla="*/ 0 w 1800"/>
                  <a:gd name="T73" fmla="*/ 353 h 1341"/>
                  <a:gd name="T74" fmla="*/ 75 w 1800"/>
                  <a:gd name="T75" fmla="*/ 175 h 1341"/>
                  <a:gd name="T76" fmla="*/ 277 w 1800"/>
                  <a:gd name="T77" fmla="*/ 49 h 1341"/>
                  <a:gd name="T78" fmla="*/ 783 w 1800"/>
                  <a:gd name="T79" fmla="*/ 0 h 1341"/>
                  <a:gd name="T80" fmla="*/ 989 w 1800"/>
                  <a:gd name="T81" fmla="*/ 124 h 1341"/>
                  <a:gd name="T82" fmla="*/ 1344 w 1800"/>
                  <a:gd name="T83" fmla="*/ 45 h 1341"/>
                  <a:gd name="T84" fmla="*/ 1792 w 1800"/>
                  <a:gd name="T85" fmla="*/ 369 h 1341"/>
                  <a:gd name="T86" fmla="*/ 1796 w 1800"/>
                  <a:gd name="T87" fmla="*/ 385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0" h="1341">
                    <a:moveTo>
                      <a:pt x="1776" y="373"/>
                    </a:moveTo>
                    <a:lnTo>
                      <a:pt x="1779" y="388"/>
                    </a:lnTo>
                    <a:lnTo>
                      <a:pt x="1341" y="68"/>
                    </a:lnTo>
                    <a:lnTo>
                      <a:pt x="1349" y="68"/>
                    </a:lnTo>
                    <a:lnTo>
                      <a:pt x="984" y="147"/>
                    </a:lnTo>
                    <a:lnTo>
                      <a:pt x="977" y="143"/>
                    </a:lnTo>
                    <a:lnTo>
                      <a:pt x="780" y="21"/>
                    </a:lnTo>
                    <a:lnTo>
                      <a:pt x="787" y="25"/>
                    </a:lnTo>
                    <a:lnTo>
                      <a:pt x="285" y="68"/>
                    </a:lnTo>
                    <a:lnTo>
                      <a:pt x="289" y="68"/>
                    </a:lnTo>
                    <a:lnTo>
                      <a:pt x="91" y="191"/>
                    </a:lnTo>
                    <a:lnTo>
                      <a:pt x="99" y="182"/>
                    </a:lnTo>
                    <a:lnTo>
                      <a:pt x="20" y="353"/>
                    </a:lnTo>
                    <a:lnTo>
                      <a:pt x="13" y="337"/>
                    </a:lnTo>
                    <a:lnTo>
                      <a:pt x="225" y="353"/>
                    </a:lnTo>
                    <a:lnTo>
                      <a:pt x="234" y="357"/>
                    </a:lnTo>
                    <a:lnTo>
                      <a:pt x="341" y="559"/>
                    </a:lnTo>
                    <a:lnTo>
                      <a:pt x="337" y="551"/>
                    </a:lnTo>
                    <a:lnTo>
                      <a:pt x="502" y="662"/>
                    </a:lnTo>
                    <a:lnTo>
                      <a:pt x="656" y="799"/>
                    </a:lnTo>
                    <a:lnTo>
                      <a:pt x="652" y="795"/>
                    </a:lnTo>
                    <a:lnTo>
                      <a:pt x="791" y="891"/>
                    </a:lnTo>
                    <a:lnTo>
                      <a:pt x="795" y="895"/>
                    </a:lnTo>
                    <a:lnTo>
                      <a:pt x="843" y="1080"/>
                    </a:lnTo>
                    <a:lnTo>
                      <a:pt x="834" y="1073"/>
                    </a:lnTo>
                    <a:lnTo>
                      <a:pt x="984" y="1116"/>
                    </a:lnTo>
                    <a:lnTo>
                      <a:pt x="993" y="1124"/>
                    </a:lnTo>
                    <a:lnTo>
                      <a:pt x="1068" y="1326"/>
                    </a:lnTo>
                    <a:lnTo>
                      <a:pt x="1048" y="1322"/>
                    </a:lnTo>
                    <a:lnTo>
                      <a:pt x="1140" y="1199"/>
                    </a:lnTo>
                    <a:lnTo>
                      <a:pt x="1140" y="1211"/>
                    </a:lnTo>
                    <a:lnTo>
                      <a:pt x="1076" y="1104"/>
                    </a:lnTo>
                    <a:lnTo>
                      <a:pt x="1076" y="1093"/>
                    </a:lnTo>
                    <a:lnTo>
                      <a:pt x="1084" y="1088"/>
                    </a:lnTo>
                    <a:lnTo>
                      <a:pt x="1297" y="1026"/>
                    </a:lnTo>
                    <a:lnTo>
                      <a:pt x="1290" y="1029"/>
                    </a:lnTo>
                    <a:lnTo>
                      <a:pt x="1428" y="848"/>
                    </a:lnTo>
                    <a:lnTo>
                      <a:pt x="1428" y="844"/>
                    </a:lnTo>
                    <a:lnTo>
                      <a:pt x="1567" y="709"/>
                    </a:lnTo>
                    <a:lnTo>
                      <a:pt x="1562" y="709"/>
                    </a:lnTo>
                    <a:lnTo>
                      <a:pt x="1653" y="527"/>
                    </a:lnTo>
                    <a:lnTo>
                      <a:pt x="1657" y="523"/>
                    </a:lnTo>
                    <a:lnTo>
                      <a:pt x="1776" y="373"/>
                    </a:lnTo>
                    <a:close/>
                    <a:moveTo>
                      <a:pt x="1673" y="538"/>
                    </a:moveTo>
                    <a:lnTo>
                      <a:pt x="1678" y="538"/>
                    </a:lnTo>
                    <a:lnTo>
                      <a:pt x="1586" y="720"/>
                    </a:lnTo>
                    <a:lnTo>
                      <a:pt x="1582" y="724"/>
                    </a:lnTo>
                    <a:lnTo>
                      <a:pt x="1444" y="863"/>
                    </a:lnTo>
                    <a:lnTo>
                      <a:pt x="1447" y="859"/>
                    </a:lnTo>
                    <a:lnTo>
                      <a:pt x="1309" y="1045"/>
                    </a:lnTo>
                    <a:lnTo>
                      <a:pt x="1305" y="1048"/>
                    </a:lnTo>
                    <a:lnTo>
                      <a:pt x="1091" y="1108"/>
                    </a:lnTo>
                    <a:lnTo>
                      <a:pt x="1100" y="1093"/>
                    </a:lnTo>
                    <a:lnTo>
                      <a:pt x="1159" y="1199"/>
                    </a:lnTo>
                    <a:lnTo>
                      <a:pt x="1159" y="1207"/>
                    </a:lnTo>
                    <a:lnTo>
                      <a:pt x="1159" y="1211"/>
                    </a:lnTo>
                    <a:lnTo>
                      <a:pt x="1068" y="1333"/>
                    </a:lnTo>
                    <a:lnTo>
                      <a:pt x="1056" y="1341"/>
                    </a:lnTo>
                    <a:lnTo>
                      <a:pt x="1048" y="1333"/>
                    </a:lnTo>
                    <a:lnTo>
                      <a:pt x="969" y="1132"/>
                    </a:lnTo>
                    <a:lnTo>
                      <a:pt x="977" y="1140"/>
                    </a:lnTo>
                    <a:lnTo>
                      <a:pt x="827" y="1097"/>
                    </a:lnTo>
                    <a:lnTo>
                      <a:pt x="819" y="1084"/>
                    </a:lnTo>
                    <a:lnTo>
                      <a:pt x="772" y="902"/>
                    </a:lnTo>
                    <a:lnTo>
                      <a:pt x="780" y="910"/>
                    </a:lnTo>
                    <a:lnTo>
                      <a:pt x="641" y="816"/>
                    </a:lnTo>
                    <a:lnTo>
                      <a:pt x="487" y="677"/>
                    </a:lnTo>
                    <a:lnTo>
                      <a:pt x="491" y="681"/>
                    </a:lnTo>
                    <a:lnTo>
                      <a:pt x="324" y="574"/>
                    </a:lnTo>
                    <a:lnTo>
                      <a:pt x="320" y="566"/>
                    </a:lnTo>
                    <a:lnTo>
                      <a:pt x="214" y="369"/>
                    </a:lnTo>
                    <a:lnTo>
                      <a:pt x="221" y="377"/>
                    </a:lnTo>
                    <a:lnTo>
                      <a:pt x="7" y="360"/>
                    </a:lnTo>
                    <a:lnTo>
                      <a:pt x="0" y="353"/>
                    </a:lnTo>
                    <a:lnTo>
                      <a:pt x="0" y="345"/>
                    </a:lnTo>
                    <a:lnTo>
                      <a:pt x="75" y="175"/>
                    </a:lnTo>
                    <a:lnTo>
                      <a:pt x="79" y="171"/>
                    </a:lnTo>
                    <a:lnTo>
                      <a:pt x="277" y="49"/>
                    </a:lnTo>
                    <a:lnTo>
                      <a:pt x="281" y="45"/>
                    </a:lnTo>
                    <a:lnTo>
                      <a:pt x="783" y="0"/>
                    </a:lnTo>
                    <a:lnTo>
                      <a:pt x="791" y="0"/>
                    </a:lnTo>
                    <a:lnTo>
                      <a:pt x="989" y="124"/>
                    </a:lnTo>
                    <a:lnTo>
                      <a:pt x="981" y="124"/>
                    </a:lnTo>
                    <a:lnTo>
                      <a:pt x="1344" y="45"/>
                    </a:lnTo>
                    <a:lnTo>
                      <a:pt x="1353" y="49"/>
                    </a:lnTo>
                    <a:lnTo>
                      <a:pt x="1792" y="369"/>
                    </a:lnTo>
                    <a:lnTo>
                      <a:pt x="1800" y="377"/>
                    </a:lnTo>
                    <a:lnTo>
                      <a:pt x="1796" y="385"/>
                    </a:lnTo>
                    <a:lnTo>
                      <a:pt x="1673" y="5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8" name="Freeform 404"/>
              <p:cNvSpPr>
                <a:spLocks/>
              </p:cNvSpPr>
              <p:nvPr/>
            </p:nvSpPr>
            <p:spPr bwMode="auto">
              <a:xfrm>
                <a:off x="3781" y="2366"/>
                <a:ext cx="442" cy="326"/>
              </a:xfrm>
              <a:custGeom>
                <a:avLst/>
                <a:gdLst>
                  <a:gd name="T0" fmla="*/ 1763 w 1766"/>
                  <a:gd name="T1" fmla="*/ 352 h 1305"/>
                  <a:gd name="T2" fmla="*/ 1766 w 1766"/>
                  <a:gd name="T3" fmla="*/ 367 h 1305"/>
                  <a:gd name="T4" fmla="*/ 1328 w 1766"/>
                  <a:gd name="T5" fmla="*/ 47 h 1305"/>
                  <a:gd name="T6" fmla="*/ 1336 w 1766"/>
                  <a:gd name="T7" fmla="*/ 47 h 1305"/>
                  <a:gd name="T8" fmla="*/ 971 w 1766"/>
                  <a:gd name="T9" fmla="*/ 126 h 1305"/>
                  <a:gd name="T10" fmla="*/ 964 w 1766"/>
                  <a:gd name="T11" fmla="*/ 122 h 1305"/>
                  <a:gd name="T12" fmla="*/ 767 w 1766"/>
                  <a:gd name="T13" fmla="*/ 0 h 1305"/>
                  <a:gd name="T14" fmla="*/ 774 w 1766"/>
                  <a:gd name="T15" fmla="*/ 4 h 1305"/>
                  <a:gd name="T16" fmla="*/ 272 w 1766"/>
                  <a:gd name="T17" fmla="*/ 47 h 1305"/>
                  <a:gd name="T18" fmla="*/ 276 w 1766"/>
                  <a:gd name="T19" fmla="*/ 47 h 1305"/>
                  <a:gd name="T20" fmla="*/ 78 w 1766"/>
                  <a:gd name="T21" fmla="*/ 170 h 1305"/>
                  <a:gd name="T22" fmla="*/ 86 w 1766"/>
                  <a:gd name="T23" fmla="*/ 161 h 1305"/>
                  <a:gd name="T24" fmla="*/ 7 w 1766"/>
                  <a:gd name="T25" fmla="*/ 332 h 1305"/>
                  <a:gd name="T26" fmla="*/ 0 w 1766"/>
                  <a:gd name="T27" fmla="*/ 316 h 1305"/>
                  <a:gd name="T28" fmla="*/ 212 w 1766"/>
                  <a:gd name="T29" fmla="*/ 332 h 1305"/>
                  <a:gd name="T30" fmla="*/ 221 w 1766"/>
                  <a:gd name="T31" fmla="*/ 336 h 1305"/>
                  <a:gd name="T32" fmla="*/ 328 w 1766"/>
                  <a:gd name="T33" fmla="*/ 538 h 1305"/>
                  <a:gd name="T34" fmla="*/ 324 w 1766"/>
                  <a:gd name="T35" fmla="*/ 530 h 1305"/>
                  <a:gd name="T36" fmla="*/ 489 w 1766"/>
                  <a:gd name="T37" fmla="*/ 641 h 1305"/>
                  <a:gd name="T38" fmla="*/ 489 w 1766"/>
                  <a:gd name="T39" fmla="*/ 641 h 1305"/>
                  <a:gd name="T40" fmla="*/ 643 w 1766"/>
                  <a:gd name="T41" fmla="*/ 778 h 1305"/>
                  <a:gd name="T42" fmla="*/ 639 w 1766"/>
                  <a:gd name="T43" fmla="*/ 774 h 1305"/>
                  <a:gd name="T44" fmla="*/ 778 w 1766"/>
                  <a:gd name="T45" fmla="*/ 870 h 1305"/>
                  <a:gd name="T46" fmla="*/ 782 w 1766"/>
                  <a:gd name="T47" fmla="*/ 874 h 1305"/>
                  <a:gd name="T48" fmla="*/ 830 w 1766"/>
                  <a:gd name="T49" fmla="*/ 1059 h 1305"/>
                  <a:gd name="T50" fmla="*/ 821 w 1766"/>
                  <a:gd name="T51" fmla="*/ 1052 h 1305"/>
                  <a:gd name="T52" fmla="*/ 971 w 1766"/>
                  <a:gd name="T53" fmla="*/ 1095 h 1305"/>
                  <a:gd name="T54" fmla="*/ 980 w 1766"/>
                  <a:gd name="T55" fmla="*/ 1103 h 1305"/>
                  <a:gd name="T56" fmla="*/ 1055 w 1766"/>
                  <a:gd name="T57" fmla="*/ 1305 h 1305"/>
                  <a:gd name="T58" fmla="*/ 1035 w 1766"/>
                  <a:gd name="T59" fmla="*/ 1301 h 1305"/>
                  <a:gd name="T60" fmla="*/ 1127 w 1766"/>
                  <a:gd name="T61" fmla="*/ 1178 h 1305"/>
                  <a:gd name="T62" fmla="*/ 1127 w 1766"/>
                  <a:gd name="T63" fmla="*/ 1190 h 1305"/>
                  <a:gd name="T64" fmla="*/ 1063 w 1766"/>
                  <a:gd name="T65" fmla="*/ 1083 h 1305"/>
                  <a:gd name="T66" fmla="*/ 1063 w 1766"/>
                  <a:gd name="T67" fmla="*/ 1072 h 1305"/>
                  <a:gd name="T68" fmla="*/ 1071 w 1766"/>
                  <a:gd name="T69" fmla="*/ 1067 h 1305"/>
                  <a:gd name="T70" fmla="*/ 1284 w 1766"/>
                  <a:gd name="T71" fmla="*/ 1005 h 1305"/>
                  <a:gd name="T72" fmla="*/ 1277 w 1766"/>
                  <a:gd name="T73" fmla="*/ 1008 h 1305"/>
                  <a:gd name="T74" fmla="*/ 1415 w 1766"/>
                  <a:gd name="T75" fmla="*/ 827 h 1305"/>
                  <a:gd name="T76" fmla="*/ 1415 w 1766"/>
                  <a:gd name="T77" fmla="*/ 823 h 1305"/>
                  <a:gd name="T78" fmla="*/ 1554 w 1766"/>
                  <a:gd name="T79" fmla="*/ 688 h 1305"/>
                  <a:gd name="T80" fmla="*/ 1549 w 1766"/>
                  <a:gd name="T81" fmla="*/ 688 h 1305"/>
                  <a:gd name="T82" fmla="*/ 1640 w 1766"/>
                  <a:gd name="T83" fmla="*/ 506 h 1305"/>
                  <a:gd name="T84" fmla="*/ 1644 w 1766"/>
                  <a:gd name="T85" fmla="*/ 502 h 1305"/>
                  <a:gd name="T86" fmla="*/ 1763 w 1766"/>
                  <a:gd name="T87" fmla="*/ 352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6" h="1305">
                    <a:moveTo>
                      <a:pt x="1763" y="352"/>
                    </a:moveTo>
                    <a:lnTo>
                      <a:pt x="1766" y="367"/>
                    </a:lnTo>
                    <a:lnTo>
                      <a:pt x="1328" y="47"/>
                    </a:lnTo>
                    <a:lnTo>
                      <a:pt x="1336" y="47"/>
                    </a:lnTo>
                    <a:lnTo>
                      <a:pt x="971" y="126"/>
                    </a:lnTo>
                    <a:lnTo>
                      <a:pt x="964" y="122"/>
                    </a:lnTo>
                    <a:lnTo>
                      <a:pt x="767" y="0"/>
                    </a:lnTo>
                    <a:lnTo>
                      <a:pt x="774" y="4"/>
                    </a:lnTo>
                    <a:lnTo>
                      <a:pt x="272" y="47"/>
                    </a:lnTo>
                    <a:lnTo>
                      <a:pt x="276" y="47"/>
                    </a:lnTo>
                    <a:lnTo>
                      <a:pt x="78" y="170"/>
                    </a:lnTo>
                    <a:lnTo>
                      <a:pt x="86" y="161"/>
                    </a:lnTo>
                    <a:lnTo>
                      <a:pt x="7" y="332"/>
                    </a:lnTo>
                    <a:lnTo>
                      <a:pt x="0" y="316"/>
                    </a:lnTo>
                    <a:lnTo>
                      <a:pt x="212" y="332"/>
                    </a:lnTo>
                    <a:lnTo>
                      <a:pt x="221" y="336"/>
                    </a:lnTo>
                    <a:lnTo>
                      <a:pt x="328" y="538"/>
                    </a:lnTo>
                    <a:lnTo>
                      <a:pt x="324" y="530"/>
                    </a:lnTo>
                    <a:lnTo>
                      <a:pt x="489" y="641"/>
                    </a:lnTo>
                    <a:lnTo>
                      <a:pt x="489" y="641"/>
                    </a:lnTo>
                    <a:lnTo>
                      <a:pt x="643" y="778"/>
                    </a:lnTo>
                    <a:lnTo>
                      <a:pt x="639" y="774"/>
                    </a:lnTo>
                    <a:lnTo>
                      <a:pt x="778" y="870"/>
                    </a:lnTo>
                    <a:lnTo>
                      <a:pt x="782" y="874"/>
                    </a:lnTo>
                    <a:lnTo>
                      <a:pt x="830" y="1059"/>
                    </a:lnTo>
                    <a:lnTo>
                      <a:pt x="821" y="1052"/>
                    </a:lnTo>
                    <a:lnTo>
                      <a:pt x="971" y="1095"/>
                    </a:lnTo>
                    <a:lnTo>
                      <a:pt x="980" y="1103"/>
                    </a:lnTo>
                    <a:lnTo>
                      <a:pt x="1055" y="1305"/>
                    </a:lnTo>
                    <a:lnTo>
                      <a:pt x="1035" y="1301"/>
                    </a:lnTo>
                    <a:lnTo>
                      <a:pt x="1127" y="1178"/>
                    </a:lnTo>
                    <a:lnTo>
                      <a:pt x="1127" y="1190"/>
                    </a:lnTo>
                    <a:lnTo>
                      <a:pt x="1063" y="1083"/>
                    </a:lnTo>
                    <a:lnTo>
                      <a:pt x="1063" y="1072"/>
                    </a:lnTo>
                    <a:lnTo>
                      <a:pt x="1071" y="1067"/>
                    </a:lnTo>
                    <a:lnTo>
                      <a:pt x="1284" y="1005"/>
                    </a:lnTo>
                    <a:lnTo>
                      <a:pt x="1277" y="1008"/>
                    </a:lnTo>
                    <a:lnTo>
                      <a:pt x="1415" y="827"/>
                    </a:lnTo>
                    <a:lnTo>
                      <a:pt x="1415" y="823"/>
                    </a:lnTo>
                    <a:lnTo>
                      <a:pt x="1554" y="688"/>
                    </a:lnTo>
                    <a:lnTo>
                      <a:pt x="1549" y="688"/>
                    </a:lnTo>
                    <a:lnTo>
                      <a:pt x="1640" y="506"/>
                    </a:lnTo>
                    <a:lnTo>
                      <a:pt x="1644" y="502"/>
                    </a:lnTo>
                    <a:lnTo>
                      <a:pt x="1763" y="35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9" name="Freeform 405"/>
              <p:cNvSpPr>
                <a:spLocks/>
              </p:cNvSpPr>
              <p:nvPr/>
            </p:nvSpPr>
            <p:spPr bwMode="auto">
              <a:xfrm>
                <a:off x="3778" y="2361"/>
                <a:ext cx="450" cy="335"/>
              </a:xfrm>
              <a:custGeom>
                <a:avLst/>
                <a:gdLst>
                  <a:gd name="T0" fmla="*/ 1673 w 1800"/>
                  <a:gd name="T1" fmla="*/ 538 h 1341"/>
                  <a:gd name="T2" fmla="*/ 1678 w 1800"/>
                  <a:gd name="T3" fmla="*/ 538 h 1341"/>
                  <a:gd name="T4" fmla="*/ 1586 w 1800"/>
                  <a:gd name="T5" fmla="*/ 720 h 1341"/>
                  <a:gd name="T6" fmla="*/ 1582 w 1800"/>
                  <a:gd name="T7" fmla="*/ 724 h 1341"/>
                  <a:gd name="T8" fmla="*/ 1444 w 1800"/>
                  <a:gd name="T9" fmla="*/ 863 h 1341"/>
                  <a:gd name="T10" fmla="*/ 1447 w 1800"/>
                  <a:gd name="T11" fmla="*/ 859 h 1341"/>
                  <a:gd name="T12" fmla="*/ 1309 w 1800"/>
                  <a:gd name="T13" fmla="*/ 1045 h 1341"/>
                  <a:gd name="T14" fmla="*/ 1305 w 1800"/>
                  <a:gd name="T15" fmla="*/ 1048 h 1341"/>
                  <a:gd name="T16" fmla="*/ 1091 w 1800"/>
                  <a:gd name="T17" fmla="*/ 1108 h 1341"/>
                  <a:gd name="T18" fmla="*/ 1100 w 1800"/>
                  <a:gd name="T19" fmla="*/ 1093 h 1341"/>
                  <a:gd name="T20" fmla="*/ 1159 w 1800"/>
                  <a:gd name="T21" fmla="*/ 1199 h 1341"/>
                  <a:gd name="T22" fmla="*/ 1159 w 1800"/>
                  <a:gd name="T23" fmla="*/ 1207 h 1341"/>
                  <a:gd name="T24" fmla="*/ 1159 w 1800"/>
                  <a:gd name="T25" fmla="*/ 1211 h 1341"/>
                  <a:gd name="T26" fmla="*/ 1068 w 1800"/>
                  <a:gd name="T27" fmla="*/ 1333 h 1341"/>
                  <a:gd name="T28" fmla="*/ 1056 w 1800"/>
                  <a:gd name="T29" fmla="*/ 1341 h 1341"/>
                  <a:gd name="T30" fmla="*/ 1048 w 1800"/>
                  <a:gd name="T31" fmla="*/ 1333 h 1341"/>
                  <a:gd name="T32" fmla="*/ 969 w 1800"/>
                  <a:gd name="T33" fmla="*/ 1132 h 1341"/>
                  <a:gd name="T34" fmla="*/ 977 w 1800"/>
                  <a:gd name="T35" fmla="*/ 1140 h 1341"/>
                  <a:gd name="T36" fmla="*/ 827 w 1800"/>
                  <a:gd name="T37" fmla="*/ 1097 h 1341"/>
                  <a:gd name="T38" fmla="*/ 819 w 1800"/>
                  <a:gd name="T39" fmla="*/ 1084 h 1341"/>
                  <a:gd name="T40" fmla="*/ 772 w 1800"/>
                  <a:gd name="T41" fmla="*/ 902 h 1341"/>
                  <a:gd name="T42" fmla="*/ 780 w 1800"/>
                  <a:gd name="T43" fmla="*/ 910 h 1341"/>
                  <a:gd name="T44" fmla="*/ 641 w 1800"/>
                  <a:gd name="T45" fmla="*/ 816 h 1341"/>
                  <a:gd name="T46" fmla="*/ 641 w 1800"/>
                  <a:gd name="T47" fmla="*/ 816 h 1341"/>
                  <a:gd name="T48" fmla="*/ 487 w 1800"/>
                  <a:gd name="T49" fmla="*/ 677 h 1341"/>
                  <a:gd name="T50" fmla="*/ 491 w 1800"/>
                  <a:gd name="T51" fmla="*/ 681 h 1341"/>
                  <a:gd name="T52" fmla="*/ 324 w 1800"/>
                  <a:gd name="T53" fmla="*/ 574 h 1341"/>
                  <a:gd name="T54" fmla="*/ 320 w 1800"/>
                  <a:gd name="T55" fmla="*/ 566 h 1341"/>
                  <a:gd name="T56" fmla="*/ 214 w 1800"/>
                  <a:gd name="T57" fmla="*/ 369 h 1341"/>
                  <a:gd name="T58" fmla="*/ 221 w 1800"/>
                  <a:gd name="T59" fmla="*/ 377 h 1341"/>
                  <a:gd name="T60" fmla="*/ 7 w 1800"/>
                  <a:gd name="T61" fmla="*/ 360 h 1341"/>
                  <a:gd name="T62" fmla="*/ 0 w 1800"/>
                  <a:gd name="T63" fmla="*/ 353 h 1341"/>
                  <a:gd name="T64" fmla="*/ 0 w 1800"/>
                  <a:gd name="T65" fmla="*/ 345 h 1341"/>
                  <a:gd name="T66" fmla="*/ 75 w 1800"/>
                  <a:gd name="T67" fmla="*/ 175 h 1341"/>
                  <a:gd name="T68" fmla="*/ 79 w 1800"/>
                  <a:gd name="T69" fmla="*/ 171 h 1341"/>
                  <a:gd name="T70" fmla="*/ 277 w 1800"/>
                  <a:gd name="T71" fmla="*/ 49 h 1341"/>
                  <a:gd name="T72" fmla="*/ 281 w 1800"/>
                  <a:gd name="T73" fmla="*/ 45 h 1341"/>
                  <a:gd name="T74" fmla="*/ 783 w 1800"/>
                  <a:gd name="T75" fmla="*/ 0 h 1341"/>
                  <a:gd name="T76" fmla="*/ 791 w 1800"/>
                  <a:gd name="T77" fmla="*/ 0 h 1341"/>
                  <a:gd name="T78" fmla="*/ 989 w 1800"/>
                  <a:gd name="T79" fmla="*/ 124 h 1341"/>
                  <a:gd name="T80" fmla="*/ 981 w 1800"/>
                  <a:gd name="T81" fmla="*/ 124 h 1341"/>
                  <a:gd name="T82" fmla="*/ 1344 w 1800"/>
                  <a:gd name="T83" fmla="*/ 45 h 1341"/>
                  <a:gd name="T84" fmla="*/ 1353 w 1800"/>
                  <a:gd name="T85" fmla="*/ 49 h 1341"/>
                  <a:gd name="T86" fmla="*/ 1792 w 1800"/>
                  <a:gd name="T87" fmla="*/ 369 h 1341"/>
                  <a:gd name="T88" fmla="*/ 1800 w 1800"/>
                  <a:gd name="T89" fmla="*/ 377 h 1341"/>
                  <a:gd name="T90" fmla="*/ 1796 w 1800"/>
                  <a:gd name="T91" fmla="*/ 385 h 1341"/>
                  <a:gd name="T92" fmla="*/ 1673 w 1800"/>
                  <a:gd name="T93" fmla="*/ 538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00" h="1341">
                    <a:moveTo>
                      <a:pt x="1673" y="538"/>
                    </a:moveTo>
                    <a:lnTo>
                      <a:pt x="1678" y="538"/>
                    </a:lnTo>
                    <a:lnTo>
                      <a:pt x="1586" y="720"/>
                    </a:lnTo>
                    <a:lnTo>
                      <a:pt x="1582" y="724"/>
                    </a:lnTo>
                    <a:lnTo>
                      <a:pt x="1444" y="863"/>
                    </a:lnTo>
                    <a:lnTo>
                      <a:pt x="1447" y="859"/>
                    </a:lnTo>
                    <a:lnTo>
                      <a:pt x="1309" y="1045"/>
                    </a:lnTo>
                    <a:lnTo>
                      <a:pt x="1305" y="1048"/>
                    </a:lnTo>
                    <a:lnTo>
                      <a:pt x="1091" y="1108"/>
                    </a:lnTo>
                    <a:lnTo>
                      <a:pt x="1100" y="1093"/>
                    </a:lnTo>
                    <a:lnTo>
                      <a:pt x="1159" y="1199"/>
                    </a:lnTo>
                    <a:lnTo>
                      <a:pt x="1159" y="1207"/>
                    </a:lnTo>
                    <a:lnTo>
                      <a:pt x="1159" y="1211"/>
                    </a:lnTo>
                    <a:lnTo>
                      <a:pt x="1068" y="1333"/>
                    </a:lnTo>
                    <a:lnTo>
                      <a:pt x="1056" y="1341"/>
                    </a:lnTo>
                    <a:lnTo>
                      <a:pt x="1048" y="1333"/>
                    </a:lnTo>
                    <a:lnTo>
                      <a:pt x="969" y="1132"/>
                    </a:lnTo>
                    <a:lnTo>
                      <a:pt x="977" y="1140"/>
                    </a:lnTo>
                    <a:lnTo>
                      <a:pt x="827" y="1097"/>
                    </a:lnTo>
                    <a:lnTo>
                      <a:pt x="819" y="1084"/>
                    </a:lnTo>
                    <a:lnTo>
                      <a:pt x="772" y="902"/>
                    </a:lnTo>
                    <a:lnTo>
                      <a:pt x="780" y="910"/>
                    </a:lnTo>
                    <a:lnTo>
                      <a:pt x="641" y="816"/>
                    </a:lnTo>
                    <a:lnTo>
                      <a:pt x="641" y="816"/>
                    </a:lnTo>
                    <a:lnTo>
                      <a:pt x="487" y="677"/>
                    </a:lnTo>
                    <a:lnTo>
                      <a:pt x="491" y="681"/>
                    </a:lnTo>
                    <a:lnTo>
                      <a:pt x="324" y="574"/>
                    </a:lnTo>
                    <a:lnTo>
                      <a:pt x="320" y="566"/>
                    </a:lnTo>
                    <a:lnTo>
                      <a:pt x="214" y="369"/>
                    </a:lnTo>
                    <a:lnTo>
                      <a:pt x="221" y="377"/>
                    </a:lnTo>
                    <a:lnTo>
                      <a:pt x="7" y="360"/>
                    </a:lnTo>
                    <a:lnTo>
                      <a:pt x="0" y="353"/>
                    </a:lnTo>
                    <a:lnTo>
                      <a:pt x="0" y="345"/>
                    </a:lnTo>
                    <a:lnTo>
                      <a:pt x="75" y="175"/>
                    </a:lnTo>
                    <a:lnTo>
                      <a:pt x="79" y="171"/>
                    </a:lnTo>
                    <a:lnTo>
                      <a:pt x="277" y="49"/>
                    </a:lnTo>
                    <a:lnTo>
                      <a:pt x="281" y="45"/>
                    </a:lnTo>
                    <a:lnTo>
                      <a:pt x="783" y="0"/>
                    </a:lnTo>
                    <a:lnTo>
                      <a:pt x="791" y="0"/>
                    </a:lnTo>
                    <a:lnTo>
                      <a:pt x="989" y="124"/>
                    </a:lnTo>
                    <a:lnTo>
                      <a:pt x="981" y="124"/>
                    </a:lnTo>
                    <a:lnTo>
                      <a:pt x="1344" y="45"/>
                    </a:lnTo>
                    <a:lnTo>
                      <a:pt x="1353" y="49"/>
                    </a:lnTo>
                    <a:lnTo>
                      <a:pt x="1792" y="369"/>
                    </a:lnTo>
                    <a:lnTo>
                      <a:pt x="1800" y="377"/>
                    </a:lnTo>
                    <a:lnTo>
                      <a:pt x="1796" y="385"/>
                    </a:lnTo>
                    <a:lnTo>
                      <a:pt x="1673" y="53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07"/>
            <p:cNvGrpSpPr>
              <a:grpSpLocks/>
            </p:cNvGrpSpPr>
            <p:nvPr/>
          </p:nvGrpSpPr>
          <p:grpSpPr bwMode="auto">
            <a:xfrm>
              <a:off x="584" y="894"/>
              <a:ext cx="4836" cy="2489"/>
              <a:chOff x="584" y="894"/>
              <a:chExt cx="4836" cy="2489"/>
            </a:xfrm>
          </p:grpSpPr>
          <p:sp>
            <p:nvSpPr>
              <p:cNvPr id="10370" name="Freeform 407"/>
              <p:cNvSpPr>
                <a:spLocks/>
              </p:cNvSpPr>
              <p:nvPr/>
            </p:nvSpPr>
            <p:spPr bwMode="auto">
              <a:xfrm>
                <a:off x="4044" y="1805"/>
                <a:ext cx="382" cy="261"/>
              </a:xfrm>
              <a:custGeom>
                <a:avLst/>
                <a:gdLst>
                  <a:gd name="T0" fmla="*/ 1181 w 1530"/>
                  <a:gd name="T1" fmla="*/ 0 h 1044"/>
                  <a:gd name="T2" fmla="*/ 0 w 1530"/>
                  <a:gd name="T3" fmla="*/ 245 h 1044"/>
                  <a:gd name="T4" fmla="*/ 0 w 1530"/>
                  <a:gd name="T5" fmla="*/ 474 h 1044"/>
                  <a:gd name="T6" fmla="*/ 165 w 1530"/>
                  <a:gd name="T7" fmla="*/ 320 h 1044"/>
                  <a:gd name="T8" fmla="*/ 288 w 1530"/>
                  <a:gd name="T9" fmla="*/ 260 h 1044"/>
                  <a:gd name="T10" fmla="*/ 390 w 1530"/>
                  <a:gd name="T11" fmla="*/ 245 h 1044"/>
                  <a:gd name="T12" fmla="*/ 513 w 1530"/>
                  <a:gd name="T13" fmla="*/ 245 h 1044"/>
                  <a:gd name="T14" fmla="*/ 604 w 1530"/>
                  <a:gd name="T15" fmla="*/ 320 h 1044"/>
                  <a:gd name="T16" fmla="*/ 695 w 1530"/>
                  <a:gd name="T17" fmla="*/ 382 h 1044"/>
                  <a:gd name="T18" fmla="*/ 845 w 1530"/>
                  <a:gd name="T19" fmla="*/ 474 h 1044"/>
                  <a:gd name="T20" fmla="*/ 845 w 1530"/>
                  <a:gd name="T21" fmla="*/ 564 h 1044"/>
                  <a:gd name="T22" fmla="*/ 802 w 1530"/>
                  <a:gd name="T23" fmla="*/ 676 h 1044"/>
                  <a:gd name="T24" fmla="*/ 909 w 1530"/>
                  <a:gd name="T25" fmla="*/ 688 h 1044"/>
                  <a:gd name="T26" fmla="*/ 1102 w 1530"/>
                  <a:gd name="T27" fmla="*/ 767 h 1044"/>
                  <a:gd name="T28" fmla="*/ 1181 w 1530"/>
                  <a:gd name="T29" fmla="*/ 889 h 1044"/>
                  <a:gd name="T30" fmla="*/ 1134 w 1530"/>
                  <a:gd name="T31" fmla="*/ 720 h 1044"/>
                  <a:gd name="T32" fmla="*/ 1059 w 1530"/>
                  <a:gd name="T33" fmla="*/ 538 h 1044"/>
                  <a:gd name="T34" fmla="*/ 1059 w 1530"/>
                  <a:gd name="T35" fmla="*/ 382 h 1044"/>
                  <a:gd name="T36" fmla="*/ 1226 w 1530"/>
                  <a:gd name="T37" fmla="*/ 628 h 1044"/>
                  <a:gd name="T38" fmla="*/ 1181 w 1530"/>
                  <a:gd name="T39" fmla="*/ 538 h 1044"/>
                  <a:gd name="T40" fmla="*/ 1181 w 1530"/>
                  <a:gd name="T41" fmla="*/ 676 h 1044"/>
                  <a:gd name="T42" fmla="*/ 1301 w 1530"/>
                  <a:gd name="T43" fmla="*/ 628 h 1044"/>
                  <a:gd name="T44" fmla="*/ 1423 w 1530"/>
                  <a:gd name="T45" fmla="*/ 767 h 1044"/>
                  <a:gd name="T46" fmla="*/ 1331 w 1530"/>
                  <a:gd name="T47" fmla="*/ 1044 h 1044"/>
                  <a:gd name="T48" fmla="*/ 1466 w 1530"/>
                  <a:gd name="T49" fmla="*/ 814 h 1044"/>
                  <a:gd name="T50" fmla="*/ 1530 w 1530"/>
                  <a:gd name="T51" fmla="*/ 538 h 1044"/>
                  <a:gd name="T52" fmla="*/ 1331 w 1530"/>
                  <a:gd name="T53" fmla="*/ 538 h 1044"/>
                  <a:gd name="T54" fmla="*/ 1181 w 1530"/>
                  <a:gd name="T55" fmla="*/ 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0" h="1044">
                    <a:moveTo>
                      <a:pt x="1181" y="0"/>
                    </a:moveTo>
                    <a:lnTo>
                      <a:pt x="0" y="245"/>
                    </a:lnTo>
                    <a:lnTo>
                      <a:pt x="0" y="474"/>
                    </a:lnTo>
                    <a:lnTo>
                      <a:pt x="165" y="320"/>
                    </a:lnTo>
                    <a:lnTo>
                      <a:pt x="288" y="260"/>
                    </a:lnTo>
                    <a:lnTo>
                      <a:pt x="390" y="245"/>
                    </a:lnTo>
                    <a:lnTo>
                      <a:pt x="513" y="245"/>
                    </a:lnTo>
                    <a:lnTo>
                      <a:pt x="604" y="320"/>
                    </a:lnTo>
                    <a:lnTo>
                      <a:pt x="695" y="382"/>
                    </a:lnTo>
                    <a:lnTo>
                      <a:pt x="845" y="474"/>
                    </a:lnTo>
                    <a:lnTo>
                      <a:pt x="845" y="564"/>
                    </a:lnTo>
                    <a:lnTo>
                      <a:pt x="802" y="676"/>
                    </a:lnTo>
                    <a:lnTo>
                      <a:pt x="909" y="688"/>
                    </a:lnTo>
                    <a:lnTo>
                      <a:pt x="1102" y="767"/>
                    </a:lnTo>
                    <a:lnTo>
                      <a:pt x="1181" y="889"/>
                    </a:lnTo>
                    <a:lnTo>
                      <a:pt x="1134" y="720"/>
                    </a:lnTo>
                    <a:lnTo>
                      <a:pt x="1059" y="538"/>
                    </a:lnTo>
                    <a:lnTo>
                      <a:pt x="1059" y="382"/>
                    </a:lnTo>
                    <a:lnTo>
                      <a:pt x="1226" y="628"/>
                    </a:lnTo>
                    <a:lnTo>
                      <a:pt x="1181" y="538"/>
                    </a:lnTo>
                    <a:lnTo>
                      <a:pt x="1181" y="676"/>
                    </a:lnTo>
                    <a:lnTo>
                      <a:pt x="1301" y="628"/>
                    </a:lnTo>
                    <a:lnTo>
                      <a:pt x="1423" y="767"/>
                    </a:lnTo>
                    <a:lnTo>
                      <a:pt x="1331" y="1044"/>
                    </a:lnTo>
                    <a:lnTo>
                      <a:pt x="1466" y="814"/>
                    </a:lnTo>
                    <a:lnTo>
                      <a:pt x="1530" y="538"/>
                    </a:lnTo>
                    <a:lnTo>
                      <a:pt x="1331" y="538"/>
                    </a:lnTo>
                    <a:lnTo>
                      <a:pt x="1181" y="0"/>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1" name="Freeform 408"/>
              <p:cNvSpPr>
                <a:spLocks noEditPoints="1"/>
              </p:cNvSpPr>
              <p:nvPr/>
            </p:nvSpPr>
            <p:spPr bwMode="auto">
              <a:xfrm>
                <a:off x="4041" y="1802"/>
                <a:ext cx="388" cy="267"/>
              </a:xfrm>
              <a:custGeom>
                <a:avLst/>
                <a:gdLst>
                  <a:gd name="T0" fmla="*/ 13 w 1554"/>
                  <a:gd name="T1" fmla="*/ 269 h 1067"/>
                  <a:gd name="T2" fmla="*/ 4 w 1554"/>
                  <a:gd name="T3" fmla="*/ 478 h 1067"/>
                  <a:gd name="T4" fmla="*/ 292 w 1554"/>
                  <a:gd name="T5" fmla="*/ 261 h 1067"/>
                  <a:gd name="T6" fmla="*/ 526 w 1554"/>
                  <a:gd name="T7" fmla="*/ 244 h 1067"/>
                  <a:gd name="T8" fmla="*/ 716 w 1554"/>
                  <a:gd name="T9" fmla="*/ 383 h 1067"/>
                  <a:gd name="T10" fmla="*/ 870 w 1554"/>
                  <a:gd name="T11" fmla="*/ 576 h 1067"/>
                  <a:gd name="T12" fmla="*/ 815 w 1554"/>
                  <a:gd name="T13" fmla="*/ 676 h 1067"/>
                  <a:gd name="T14" fmla="*/ 1123 w 1554"/>
                  <a:gd name="T15" fmla="*/ 767 h 1067"/>
                  <a:gd name="T16" fmla="*/ 1183 w 1554"/>
                  <a:gd name="T17" fmla="*/ 906 h 1067"/>
                  <a:gd name="T18" fmla="*/ 1061 w 1554"/>
                  <a:gd name="T19" fmla="*/ 550 h 1067"/>
                  <a:gd name="T20" fmla="*/ 1068 w 1554"/>
                  <a:gd name="T21" fmla="*/ 383 h 1067"/>
                  <a:gd name="T22" fmla="*/ 1250 w 1554"/>
                  <a:gd name="T23" fmla="*/ 632 h 1067"/>
                  <a:gd name="T24" fmla="*/ 1207 w 1554"/>
                  <a:gd name="T25" fmla="*/ 550 h 1067"/>
                  <a:gd name="T26" fmla="*/ 1309 w 1554"/>
                  <a:gd name="T27" fmla="*/ 629 h 1067"/>
                  <a:gd name="T28" fmla="*/ 1444 w 1554"/>
                  <a:gd name="T29" fmla="*/ 771 h 1067"/>
                  <a:gd name="T30" fmla="*/ 1333 w 1554"/>
                  <a:gd name="T31" fmla="*/ 1047 h 1067"/>
                  <a:gd name="T32" fmla="*/ 1531 w 1554"/>
                  <a:gd name="T33" fmla="*/ 546 h 1067"/>
                  <a:gd name="T34" fmla="*/ 1337 w 1554"/>
                  <a:gd name="T35" fmla="*/ 557 h 1067"/>
                  <a:gd name="T36" fmla="*/ 1357 w 1554"/>
                  <a:gd name="T37" fmla="*/ 546 h 1067"/>
                  <a:gd name="T38" fmla="*/ 1550 w 1554"/>
                  <a:gd name="T39" fmla="*/ 542 h 1067"/>
                  <a:gd name="T40" fmla="*/ 1492 w 1554"/>
                  <a:gd name="T41" fmla="*/ 829 h 1067"/>
                  <a:gd name="T42" fmla="*/ 1340 w 1554"/>
                  <a:gd name="T43" fmla="*/ 1063 h 1067"/>
                  <a:gd name="T44" fmla="*/ 1424 w 1554"/>
                  <a:gd name="T45" fmla="*/ 775 h 1067"/>
                  <a:gd name="T46" fmla="*/ 1318 w 1554"/>
                  <a:gd name="T47" fmla="*/ 653 h 1067"/>
                  <a:gd name="T48" fmla="*/ 1183 w 1554"/>
                  <a:gd name="T49" fmla="*/ 688 h 1067"/>
                  <a:gd name="T50" fmla="*/ 1190 w 1554"/>
                  <a:gd name="T51" fmla="*/ 537 h 1067"/>
                  <a:gd name="T52" fmla="*/ 1250 w 1554"/>
                  <a:gd name="T53" fmla="*/ 636 h 1067"/>
                  <a:gd name="T54" fmla="*/ 1239 w 1554"/>
                  <a:gd name="T55" fmla="*/ 653 h 1067"/>
                  <a:gd name="T56" fmla="*/ 1084 w 1554"/>
                  <a:gd name="T57" fmla="*/ 394 h 1067"/>
                  <a:gd name="T58" fmla="*/ 1159 w 1554"/>
                  <a:gd name="T59" fmla="*/ 728 h 1067"/>
                  <a:gd name="T60" fmla="*/ 1198 w 1554"/>
                  <a:gd name="T61" fmla="*/ 913 h 1067"/>
                  <a:gd name="T62" fmla="*/ 1108 w 1554"/>
                  <a:gd name="T63" fmla="*/ 782 h 1067"/>
                  <a:gd name="T64" fmla="*/ 811 w 1554"/>
                  <a:gd name="T65" fmla="*/ 700 h 1067"/>
                  <a:gd name="T66" fmla="*/ 802 w 1554"/>
                  <a:gd name="T67" fmla="*/ 679 h 1067"/>
                  <a:gd name="T68" fmla="*/ 847 w 1554"/>
                  <a:gd name="T69" fmla="*/ 486 h 1067"/>
                  <a:gd name="T70" fmla="*/ 609 w 1554"/>
                  <a:gd name="T71" fmla="*/ 344 h 1067"/>
                  <a:gd name="T72" fmla="*/ 403 w 1554"/>
                  <a:gd name="T73" fmla="*/ 269 h 1067"/>
                  <a:gd name="T74" fmla="*/ 305 w 1554"/>
                  <a:gd name="T75" fmla="*/ 280 h 1067"/>
                  <a:gd name="T76" fmla="*/ 20 w 1554"/>
                  <a:gd name="T77" fmla="*/ 494 h 1067"/>
                  <a:gd name="T78" fmla="*/ 0 w 1554"/>
                  <a:gd name="T79" fmla="*/ 494 h 1067"/>
                  <a:gd name="T80" fmla="*/ 0 w 1554"/>
                  <a:gd name="T81" fmla="*/ 248 h 1067"/>
                  <a:gd name="T82" fmla="*/ 1198 w 1554"/>
                  <a:gd name="T83" fmla="*/ 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4" h="1067">
                    <a:moveTo>
                      <a:pt x="1183" y="15"/>
                    </a:moveTo>
                    <a:lnTo>
                      <a:pt x="1194" y="23"/>
                    </a:lnTo>
                    <a:lnTo>
                      <a:pt x="13" y="269"/>
                    </a:lnTo>
                    <a:lnTo>
                      <a:pt x="24" y="257"/>
                    </a:lnTo>
                    <a:lnTo>
                      <a:pt x="24" y="486"/>
                    </a:lnTo>
                    <a:lnTo>
                      <a:pt x="4" y="478"/>
                    </a:lnTo>
                    <a:lnTo>
                      <a:pt x="170" y="325"/>
                    </a:lnTo>
                    <a:lnTo>
                      <a:pt x="174" y="325"/>
                    </a:lnTo>
                    <a:lnTo>
                      <a:pt x="292" y="261"/>
                    </a:lnTo>
                    <a:lnTo>
                      <a:pt x="297" y="261"/>
                    </a:lnTo>
                    <a:lnTo>
                      <a:pt x="403" y="244"/>
                    </a:lnTo>
                    <a:lnTo>
                      <a:pt x="526" y="244"/>
                    </a:lnTo>
                    <a:lnTo>
                      <a:pt x="534" y="248"/>
                    </a:lnTo>
                    <a:lnTo>
                      <a:pt x="626" y="325"/>
                    </a:lnTo>
                    <a:lnTo>
                      <a:pt x="716" y="383"/>
                    </a:lnTo>
                    <a:lnTo>
                      <a:pt x="866" y="478"/>
                    </a:lnTo>
                    <a:lnTo>
                      <a:pt x="870" y="486"/>
                    </a:lnTo>
                    <a:lnTo>
                      <a:pt x="870" y="576"/>
                    </a:lnTo>
                    <a:lnTo>
                      <a:pt x="870" y="585"/>
                    </a:lnTo>
                    <a:lnTo>
                      <a:pt x="827" y="692"/>
                    </a:lnTo>
                    <a:lnTo>
                      <a:pt x="815" y="676"/>
                    </a:lnTo>
                    <a:lnTo>
                      <a:pt x="922" y="688"/>
                    </a:lnTo>
                    <a:lnTo>
                      <a:pt x="926" y="692"/>
                    </a:lnTo>
                    <a:lnTo>
                      <a:pt x="1123" y="767"/>
                    </a:lnTo>
                    <a:lnTo>
                      <a:pt x="1127" y="771"/>
                    </a:lnTo>
                    <a:lnTo>
                      <a:pt x="1203" y="893"/>
                    </a:lnTo>
                    <a:lnTo>
                      <a:pt x="1183" y="906"/>
                    </a:lnTo>
                    <a:lnTo>
                      <a:pt x="1136" y="735"/>
                    </a:lnTo>
                    <a:lnTo>
                      <a:pt x="1061" y="553"/>
                    </a:lnTo>
                    <a:lnTo>
                      <a:pt x="1061" y="550"/>
                    </a:lnTo>
                    <a:lnTo>
                      <a:pt x="1061" y="394"/>
                    </a:lnTo>
                    <a:lnTo>
                      <a:pt x="1064" y="387"/>
                    </a:lnTo>
                    <a:lnTo>
                      <a:pt x="1068" y="383"/>
                    </a:lnTo>
                    <a:lnTo>
                      <a:pt x="1076" y="383"/>
                    </a:lnTo>
                    <a:lnTo>
                      <a:pt x="1080" y="387"/>
                    </a:lnTo>
                    <a:lnTo>
                      <a:pt x="1250" y="632"/>
                    </a:lnTo>
                    <a:lnTo>
                      <a:pt x="1226" y="644"/>
                    </a:lnTo>
                    <a:lnTo>
                      <a:pt x="1183" y="553"/>
                    </a:lnTo>
                    <a:lnTo>
                      <a:pt x="1207" y="550"/>
                    </a:lnTo>
                    <a:lnTo>
                      <a:pt x="1207" y="688"/>
                    </a:lnTo>
                    <a:lnTo>
                      <a:pt x="1190" y="676"/>
                    </a:lnTo>
                    <a:lnTo>
                      <a:pt x="1309" y="629"/>
                    </a:lnTo>
                    <a:lnTo>
                      <a:pt x="1318" y="629"/>
                    </a:lnTo>
                    <a:lnTo>
                      <a:pt x="1325" y="632"/>
                    </a:lnTo>
                    <a:lnTo>
                      <a:pt x="1444" y="771"/>
                    </a:lnTo>
                    <a:lnTo>
                      <a:pt x="1447" y="782"/>
                    </a:lnTo>
                    <a:lnTo>
                      <a:pt x="1357" y="1060"/>
                    </a:lnTo>
                    <a:lnTo>
                      <a:pt x="1333" y="1047"/>
                    </a:lnTo>
                    <a:lnTo>
                      <a:pt x="1472" y="818"/>
                    </a:lnTo>
                    <a:lnTo>
                      <a:pt x="1468" y="822"/>
                    </a:lnTo>
                    <a:lnTo>
                      <a:pt x="1531" y="546"/>
                    </a:lnTo>
                    <a:lnTo>
                      <a:pt x="1543" y="561"/>
                    </a:lnTo>
                    <a:lnTo>
                      <a:pt x="1344" y="561"/>
                    </a:lnTo>
                    <a:lnTo>
                      <a:pt x="1337" y="557"/>
                    </a:lnTo>
                    <a:lnTo>
                      <a:pt x="1333" y="550"/>
                    </a:lnTo>
                    <a:lnTo>
                      <a:pt x="1183" y="15"/>
                    </a:lnTo>
                    <a:close/>
                    <a:moveTo>
                      <a:pt x="1357" y="546"/>
                    </a:moveTo>
                    <a:lnTo>
                      <a:pt x="1344" y="537"/>
                    </a:lnTo>
                    <a:lnTo>
                      <a:pt x="1543" y="537"/>
                    </a:lnTo>
                    <a:lnTo>
                      <a:pt x="1550" y="542"/>
                    </a:lnTo>
                    <a:lnTo>
                      <a:pt x="1554" y="550"/>
                    </a:lnTo>
                    <a:lnTo>
                      <a:pt x="1492" y="826"/>
                    </a:lnTo>
                    <a:lnTo>
                      <a:pt x="1492" y="829"/>
                    </a:lnTo>
                    <a:lnTo>
                      <a:pt x="1357" y="1060"/>
                    </a:lnTo>
                    <a:lnTo>
                      <a:pt x="1349" y="1067"/>
                    </a:lnTo>
                    <a:lnTo>
                      <a:pt x="1340" y="1063"/>
                    </a:lnTo>
                    <a:lnTo>
                      <a:pt x="1333" y="1060"/>
                    </a:lnTo>
                    <a:lnTo>
                      <a:pt x="1333" y="1052"/>
                    </a:lnTo>
                    <a:lnTo>
                      <a:pt x="1424" y="775"/>
                    </a:lnTo>
                    <a:lnTo>
                      <a:pt x="1428" y="786"/>
                    </a:lnTo>
                    <a:lnTo>
                      <a:pt x="1305" y="648"/>
                    </a:lnTo>
                    <a:lnTo>
                      <a:pt x="1318" y="653"/>
                    </a:lnTo>
                    <a:lnTo>
                      <a:pt x="1198" y="696"/>
                    </a:lnTo>
                    <a:lnTo>
                      <a:pt x="1187" y="696"/>
                    </a:lnTo>
                    <a:lnTo>
                      <a:pt x="1183" y="688"/>
                    </a:lnTo>
                    <a:lnTo>
                      <a:pt x="1183" y="550"/>
                    </a:lnTo>
                    <a:lnTo>
                      <a:pt x="1183" y="542"/>
                    </a:lnTo>
                    <a:lnTo>
                      <a:pt x="1190" y="537"/>
                    </a:lnTo>
                    <a:lnTo>
                      <a:pt x="1198" y="537"/>
                    </a:lnTo>
                    <a:lnTo>
                      <a:pt x="1203" y="542"/>
                    </a:lnTo>
                    <a:lnTo>
                      <a:pt x="1250" y="636"/>
                    </a:lnTo>
                    <a:lnTo>
                      <a:pt x="1250" y="644"/>
                    </a:lnTo>
                    <a:lnTo>
                      <a:pt x="1246" y="653"/>
                    </a:lnTo>
                    <a:lnTo>
                      <a:pt x="1239" y="653"/>
                    </a:lnTo>
                    <a:lnTo>
                      <a:pt x="1230" y="648"/>
                    </a:lnTo>
                    <a:lnTo>
                      <a:pt x="1061" y="400"/>
                    </a:lnTo>
                    <a:lnTo>
                      <a:pt x="1084" y="394"/>
                    </a:lnTo>
                    <a:lnTo>
                      <a:pt x="1084" y="550"/>
                    </a:lnTo>
                    <a:lnTo>
                      <a:pt x="1084" y="542"/>
                    </a:lnTo>
                    <a:lnTo>
                      <a:pt x="1159" y="728"/>
                    </a:lnTo>
                    <a:lnTo>
                      <a:pt x="1207" y="897"/>
                    </a:lnTo>
                    <a:lnTo>
                      <a:pt x="1203" y="906"/>
                    </a:lnTo>
                    <a:lnTo>
                      <a:pt x="1198" y="913"/>
                    </a:lnTo>
                    <a:lnTo>
                      <a:pt x="1190" y="913"/>
                    </a:lnTo>
                    <a:lnTo>
                      <a:pt x="1183" y="906"/>
                    </a:lnTo>
                    <a:lnTo>
                      <a:pt x="1108" y="782"/>
                    </a:lnTo>
                    <a:lnTo>
                      <a:pt x="1112" y="790"/>
                    </a:lnTo>
                    <a:lnTo>
                      <a:pt x="918" y="711"/>
                    </a:lnTo>
                    <a:lnTo>
                      <a:pt x="811" y="700"/>
                    </a:lnTo>
                    <a:lnTo>
                      <a:pt x="802" y="692"/>
                    </a:lnTo>
                    <a:lnTo>
                      <a:pt x="802" y="688"/>
                    </a:lnTo>
                    <a:lnTo>
                      <a:pt x="802" y="679"/>
                    </a:lnTo>
                    <a:lnTo>
                      <a:pt x="851" y="573"/>
                    </a:lnTo>
                    <a:lnTo>
                      <a:pt x="847" y="576"/>
                    </a:lnTo>
                    <a:lnTo>
                      <a:pt x="847" y="486"/>
                    </a:lnTo>
                    <a:lnTo>
                      <a:pt x="855" y="497"/>
                    </a:lnTo>
                    <a:lnTo>
                      <a:pt x="701" y="403"/>
                    </a:lnTo>
                    <a:lnTo>
                      <a:pt x="609" y="344"/>
                    </a:lnTo>
                    <a:lnTo>
                      <a:pt x="519" y="265"/>
                    </a:lnTo>
                    <a:lnTo>
                      <a:pt x="526" y="269"/>
                    </a:lnTo>
                    <a:lnTo>
                      <a:pt x="403" y="269"/>
                    </a:lnTo>
                    <a:lnTo>
                      <a:pt x="408" y="269"/>
                    </a:lnTo>
                    <a:lnTo>
                      <a:pt x="301" y="284"/>
                    </a:lnTo>
                    <a:lnTo>
                      <a:pt x="305" y="280"/>
                    </a:lnTo>
                    <a:lnTo>
                      <a:pt x="182" y="344"/>
                    </a:lnTo>
                    <a:lnTo>
                      <a:pt x="186" y="340"/>
                    </a:lnTo>
                    <a:lnTo>
                      <a:pt x="20" y="494"/>
                    </a:lnTo>
                    <a:lnTo>
                      <a:pt x="13" y="497"/>
                    </a:lnTo>
                    <a:lnTo>
                      <a:pt x="9" y="497"/>
                    </a:lnTo>
                    <a:lnTo>
                      <a:pt x="0" y="494"/>
                    </a:lnTo>
                    <a:lnTo>
                      <a:pt x="0" y="486"/>
                    </a:lnTo>
                    <a:lnTo>
                      <a:pt x="0" y="257"/>
                    </a:lnTo>
                    <a:lnTo>
                      <a:pt x="0" y="248"/>
                    </a:lnTo>
                    <a:lnTo>
                      <a:pt x="9" y="244"/>
                    </a:lnTo>
                    <a:lnTo>
                      <a:pt x="1190" y="0"/>
                    </a:lnTo>
                    <a:lnTo>
                      <a:pt x="1198" y="0"/>
                    </a:lnTo>
                    <a:lnTo>
                      <a:pt x="1203" y="8"/>
                    </a:lnTo>
                    <a:lnTo>
                      <a:pt x="1357" y="5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2" name="Freeform 409"/>
              <p:cNvSpPr>
                <a:spLocks/>
              </p:cNvSpPr>
              <p:nvPr/>
            </p:nvSpPr>
            <p:spPr bwMode="auto">
              <a:xfrm>
                <a:off x="4042" y="1806"/>
                <a:ext cx="384" cy="261"/>
              </a:xfrm>
              <a:custGeom>
                <a:avLst/>
                <a:gdLst>
                  <a:gd name="T0" fmla="*/ 1179 w 1539"/>
                  <a:gd name="T1" fmla="*/ 0 h 1045"/>
                  <a:gd name="T2" fmla="*/ 1190 w 1539"/>
                  <a:gd name="T3" fmla="*/ 8 h 1045"/>
                  <a:gd name="T4" fmla="*/ 9 w 1539"/>
                  <a:gd name="T5" fmla="*/ 254 h 1045"/>
                  <a:gd name="T6" fmla="*/ 20 w 1539"/>
                  <a:gd name="T7" fmla="*/ 242 h 1045"/>
                  <a:gd name="T8" fmla="*/ 20 w 1539"/>
                  <a:gd name="T9" fmla="*/ 471 h 1045"/>
                  <a:gd name="T10" fmla="*/ 0 w 1539"/>
                  <a:gd name="T11" fmla="*/ 463 h 1045"/>
                  <a:gd name="T12" fmla="*/ 166 w 1539"/>
                  <a:gd name="T13" fmla="*/ 310 h 1045"/>
                  <a:gd name="T14" fmla="*/ 170 w 1539"/>
                  <a:gd name="T15" fmla="*/ 310 h 1045"/>
                  <a:gd name="T16" fmla="*/ 288 w 1539"/>
                  <a:gd name="T17" fmla="*/ 246 h 1045"/>
                  <a:gd name="T18" fmla="*/ 293 w 1539"/>
                  <a:gd name="T19" fmla="*/ 246 h 1045"/>
                  <a:gd name="T20" fmla="*/ 399 w 1539"/>
                  <a:gd name="T21" fmla="*/ 229 h 1045"/>
                  <a:gd name="T22" fmla="*/ 399 w 1539"/>
                  <a:gd name="T23" fmla="*/ 229 h 1045"/>
                  <a:gd name="T24" fmla="*/ 522 w 1539"/>
                  <a:gd name="T25" fmla="*/ 229 h 1045"/>
                  <a:gd name="T26" fmla="*/ 530 w 1539"/>
                  <a:gd name="T27" fmla="*/ 233 h 1045"/>
                  <a:gd name="T28" fmla="*/ 622 w 1539"/>
                  <a:gd name="T29" fmla="*/ 310 h 1045"/>
                  <a:gd name="T30" fmla="*/ 712 w 1539"/>
                  <a:gd name="T31" fmla="*/ 368 h 1045"/>
                  <a:gd name="T32" fmla="*/ 862 w 1539"/>
                  <a:gd name="T33" fmla="*/ 463 h 1045"/>
                  <a:gd name="T34" fmla="*/ 866 w 1539"/>
                  <a:gd name="T35" fmla="*/ 471 h 1045"/>
                  <a:gd name="T36" fmla="*/ 866 w 1539"/>
                  <a:gd name="T37" fmla="*/ 561 h 1045"/>
                  <a:gd name="T38" fmla="*/ 866 w 1539"/>
                  <a:gd name="T39" fmla="*/ 570 h 1045"/>
                  <a:gd name="T40" fmla="*/ 823 w 1539"/>
                  <a:gd name="T41" fmla="*/ 677 h 1045"/>
                  <a:gd name="T42" fmla="*/ 811 w 1539"/>
                  <a:gd name="T43" fmla="*/ 661 h 1045"/>
                  <a:gd name="T44" fmla="*/ 918 w 1539"/>
                  <a:gd name="T45" fmla="*/ 673 h 1045"/>
                  <a:gd name="T46" fmla="*/ 922 w 1539"/>
                  <a:gd name="T47" fmla="*/ 677 h 1045"/>
                  <a:gd name="T48" fmla="*/ 1119 w 1539"/>
                  <a:gd name="T49" fmla="*/ 752 h 1045"/>
                  <a:gd name="T50" fmla="*/ 1123 w 1539"/>
                  <a:gd name="T51" fmla="*/ 756 h 1045"/>
                  <a:gd name="T52" fmla="*/ 1199 w 1539"/>
                  <a:gd name="T53" fmla="*/ 878 h 1045"/>
                  <a:gd name="T54" fmla="*/ 1179 w 1539"/>
                  <a:gd name="T55" fmla="*/ 891 h 1045"/>
                  <a:gd name="T56" fmla="*/ 1132 w 1539"/>
                  <a:gd name="T57" fmla="*/ 720 h 1045"/>
                  <a:gd name="T58" fmla="*/ 1057 w 1539"/>
                  <a:gd name="T59" fmla="*/ 538 h 1045"/>
                  <a:gd name="T60" fmla="*/ 1057 w 1539"/>
                  <a:gd name="T61" fmla="*/ 535 h 1045"/>
                  <a:gd name="T62" fmla="*/ 1057 w 1539"/>
                  <a:gd name="T63" fmla="*/ 379 h 1045"/>
                  <a:gd name="T64" fmla="*/ 1060 w 1539"/>
                  <a:gd name="T65" fmla="*/ 372 h 1045"/>
                  <a:gd name="T66" fmla="*/ 1064 w 1539"/>
                  <a:gd name="T67" fmla="*/ 368 h 1045"/>
                  <a:gd name="T68" fmla="*/ 1072 w 1539"/>
                  <a:gd name="T69" fmla="*/ 368 h 1045"/>
                  <a:gd name="T70" fmla="*/ 1076 w 1539"/>
                  <a:gd name="T71" fmla="*/ 372 h 1045"/>
                  <a:gd name="T72" fmla="*/ 1246 w 1539"/>
                  <a:gd name="T73" fmla="*/ 617 h 1045"/>
                  <a:gd name="T74" fmla="*/ 1222 w 1539"/>
                  <a:gd name="T75" fmla="*/ 629 h 1045"/>
                  <a:gd name="T76" fmla="*/ 1179 w 1539"/>
                  <a:gd name="T77" fmla="*/ 538 h 1045"/>
                  <a:gd name="T78" fmla="*/ 1203 w 1539"/>
                  <a:gd name="T79" fmla="*/ 535 h 1045"/>
                  <a:gd name="T80" fmla="*/ 1203 w 1539"/>
                  <a:gd name="T81" fmla="*/ 673 h 1045"/>
                  <a:gd name="T82" fmla="*/ 1186 w 1539"/>
                  <a:gd name="T83" fmla="*/ 661 h 1045"/>
                  <a:gd name="T84" fmla="*/ 1305 w 1539"/>
                  <a:gd name="T85" fmla="*/ 614 h 1045"/>
                  <a:gd name="T86" fmla="*/ 1314 w 1539"/>
                  <a:gd name="T87" fmla="*/ 614 h 1045"/>
                  <a:gd name="T88" fmla="*/ 1321 w 1539"/>
                  <a:gd name="T89" fmla="*/ 617 h 1045"/>
                  <a:gd name="T90" fmla="*/ 1440 w 1539"/>
                  <a:gd name="T91" fmla="*/ 756 h 1045"/>
                  <a:gd name="T92" fmla="*/ 1443 w 1539"/>
                  <a:gd name="T93" fmla="*/ 767 h 1045"/>
                  <a:gd name="T94" fmla="*/ 1353 w 1539"/>
                  <a:gd name="T95" fmla="*/ 1045 h 1045"/>
                  <a:gd name="T96" fmla="*/ 1329 w 1539"/>
                  <a:gd name="T97" fmla="*/ 1032 h 1045"/>
                  <a:gd name="T98" fmla="*/ 1468 w 1539"/>
                  <a:gd name="T99" fmla="*/ 803 h 1045"/>
                  <a:gd name="T100" fmla="*/ 1464 w 1539"/>
                  <a:gd name="T101" fmla="*/ 807 h 1045"/>
                  <a:gd name="T102" fmla="*/ 1527 w 1539"/>
                  <a:gd name="T103" fmla="*/ 531 h 1045"/>
                  <a:gd name="T104" fmla="*/ 1539 w 1539"/>
                  <a:gd name="T105" fmla="*/ 546 h 1045"/>
                  <a:gd name="T106" fmla="*/ 1340 w 1539"/>
                  <a:gd name="T107" fmla="*/ 546 h 1045"/>
                  <a:gd name="T108" fmla="*/ 1333 w 1539"/>
                  <a:gd name="T109" fmla="*/ 542 h 1045"/>
                  <a:gd name="T110" fmla="*/ 1329 w 1539"/>
                  <a:gd name="T111" fmla="*/ 535 h 1045"/>
                  <a:gd name="T112" fmla="*/ 1179 w 1539"/>
                  <a:gd name="T113" fmla="*/ 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39" h="1045">
                    <a:moveTo>
                      <a:pt x="1179" y="0"/>
                    </a:moveTo>
                    <a:lnTo>
                      <a:pt x="1190" y="8"/>
                    </a:lnTo>
                    <a:lnTo>
                      <a:pt x="9" y="254"/>
                    </a:lnTo>
                    <a:lnTo>
                      <a:pt x="20" y="242"/>
                    </a:lnTo>
                    <a:lnTo>
                      <a:pt x="20" y="471"/>
                    </a:lnTo>
                    <a:lnTo>
                      <a:pt x="0" y="463"/>
                    </a:lnTo>
                    <a:lnTo>
                      <a:pt x="166" y="310"/>
                    </a:lnTo>
                    <a:lnTo>
                      <a:pt x="170" y="310"/>
                    </a:lnTo>
                    <a:lnTo>
                      <a:pt x="288" y="246"/>
                    </a:lnTo>
                    <a:lnTo>
                      <a:pt x="293" y="246"/>
                    </a:lnTo>
                    <a:lnTo>
                      <a:pt x="399" y="229"/>
                    </a:lnTo>
                    <a:lnTo>
                      <a:pt x="399" y="229"/>
                    </a:lnTo>
                    <a:lnTo>
                      <a:pt x="522" y="229"/>
                    </a:lnTo>
                    <a:lnTo>
                      <a:pt x="530" y="233"/>
                    </a:lnTo>
                    <a:lnTo>
                      <a:pt x="622" y="310"/>
                    </a:lnTo>
                    <a:lnTo>
                      <a:pt x="712" y="368"/>
                    </a:lnTo>
                    <a:lnTo>
                      <a:pt x="862" y="463"/>
                    </a:lnTo>
                    <a:lnTo>
                      <a:pt x="866" y="471"/>
                    </a:lnTo>
                    <a:lnTo>
                      <a:pt x="866" y="561"/>
                    </a:lnTo>
                    <a:lnTo>
                      <a:pt x="866" y="570"/>
                    </a:lnTo>
                    <a:lnTo>
                      <a:pt x="823" y="677"/>
                    </a:lnTo>
                    <a:lnTo>
                      <a:pt x="811" y="661"/>
                    </a:lnTo>
                    <a:lnTo>
                      <a:pt x="918" y="673"/>
                    </a:lnTo>
                    <a:lnTo>
                      <a:pt x="922" y="677"/>
                    </a:lnTo>
                    <a:lnTo>
                      <a:pt x="1119" y="752"/>
                    </a:lnTo>
                    <a:lnTo>
                      <a:pt x="1123" y="756"/>
                    </a:lnTo>
                    <a:lnTo>
                      <a:pt x="1199" y="878"/>
                    </a:lnTo>
                    <a:lnTo>
                      <a:pt x="1179" y="891"/>
                    </a:lnTo>
                    <a:lnTo>
                      <a:pt x="1132" y="720"/>
                    </a:lnTo>
                    <a:lnTo>
                      <a:pt x="1057" y="538"/>
                    </a:lnTo>
                    <a:lnTo>
                      <a:pt x="1057" y="535"/>
                    </a:lnTo>
                    <a:lnTo>
                      <a:pt x="1057" y="379"/>
                    </a:lnTo>
                    <a:lnTo>
                      <a:pt x="1060" y="372"/>
                    </a:lnTo>
                    <a:lnTo>
                      <a:pt x="1064" y="368"/>
                    </a:lnTo>
                    <a:lnTo>
                      <a:pt x="1072" y="368"/>
                    </a:lnTo>
                    <a:lnTo>
                      <a:pt x="1076" y="372"/>
                    </a:lnTo>
                    <a:lnTo>
                      <a:pt x="1246" y="617"/>
                    </a:lnTo>
                    <a:lnTo>
                      <a:pt x="1222" y="629"/>
                    </a:lnTo>
                    <a:lnTo>
                      <a:pt x="1179" y="538"/>
                    </a:lnTo>
                    <a:lnTo>
                      <a:pt x="1203" y="535"/>
                    </a:lnTo>
                    <a:lnTo>
                      <a:pt x="1203" y="673"/>
                    </a:lnTo>
                    <a:lnTo>
                      <a:pt x="1186" y="661"/>
                    </a:lnTo>
                    <a:lnTo>
                      <a:pt x="1305" y="614"/>
                    </a:lnTo>
                    <a:lnTo>
                      <a:pt x="1314" y="614"/>
                    </a:lnTo>
                    <a:lnTo>
                      <a:pt x="1321" y="617"/>
                    </a:lnTo>
                    <a:lnTo>
                      <a:pt x="1440" y="756"/>
                    </a:lnTo>
                    <a:lnTo>
                      <a:pt x="1443" y="767"/>
                    </a:lnTo>
                    <a:lnTo>
                      <a:pt x="1353" y="1045"/>
                    </a:lnTo>
                    <a:lnTo>
                      <a:pt x="1329" y="1032"/>
                    </a:lnTo>
                    <a:lnTo>
                      <a:pt x="1468" y="803"/>
                    </a:lnTo>
                    <a:lnTo>
                      <a:pt x="1464" y="807"/>
                    </a:lnTo>
                    <a:lnTo>
                      <a:pt x="1527" y="531"/>
                    </a:lnTo>
                    <a:lnTo>
                      <a:pt x="1539" y="546"/>
                    </a:lnTo>
                    <a:lnTo>
                      <a:pt x="1340" y="546"/>
                    </a:lnTo>
                    <a:lnTo>
                      <a:pt x="1333" y="542"/>
                    </a:lnTo>
                    <a:lnTo>
                      <a:pt x="1329" y="535"/>
                    </a:lnTo>
                    <a:lnTo>
                      <a:pt x="1179"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3" name="Freeform 410"/>
              <p:cNvSpPr>
                <a:spLocks/>
              </p:cNvSpPr>
              <p:nvPr/>
            </p:nvSpPr>
            <p:spPr bwMode="auto">
              <a:xfrm>
                <a:off x="4041" y="1802"/>
                <a:ext cx="388" cy="267"/>
              </a:xfrm>
              <a:custGeom>
                <a:avLst/>
                <a:gdLst>
                  <a:gd name="T0" fmla="*/ 1344 w 1554"/>
                  <a:gd name="T1" fmla="*/ 537 h 1067"/>
                  <a:gd name="T2" fmla="*/ 1550 w 1554"/>
                  <a:gd name="T3" fmla="*/ 542 h 1067"/>
                  <a:gd name="T4" fmla="*/ 1492 w 1554"/>
                  <a:gd name="T5" fmla="*/ 826 h 1067"/>
                  <a:gd name="T6" fmla="*/ 1357 w 1554"/>
                  <a:gd name="T7" fmla="*/ 1060 h 1067"/>
                  <a:gd name="T8" fmla="*/ 1340 w 1554"/>
                  <a:gd name="T9" fmla="*/ 1063 h 1067"/>
                  <a:gd name="T10" fmla="*/ 1333 w 1554"/>
                  <a:gd name="T11" fmla="*/ 1052 h 1067"/>
                  <a:gd name="T12" fmla="*/ 1428 w 1554"/>
                  <a:gd name="T13" fmla="*/ 786 h 1067"/>
                  <a:gd name="T14" fmla="*/ 1318 w 1554"/>
                  <a:gd name="T15" fmla="*/ 653 h 1067"/>
                  <a:gd name="T16" fmla="*/ 1187 w 1554"/>
                  <a:gd name="T17" fmla="*/ 696 h 1067"/>
                  <a:gd name="T18" fmla="*/ 1183 w 1554"/>
                  <a:gd name="T19" fmla="*/ 550 h 1067"/>
                  <a:gd name="T20" fmla="*/ 1190 w 1554"/>
                  <a:gd name="T21" fmla="*/ 537 h 1067"/>
                  <a:gd name="T22" fmla="*/ 1203 w 1554"/>
                  <a:gd name="T23" fmla="*/ 542 h 1067"/>
                  <a:gd name="T24" fmla="*/ 1250 w 1554"/>
                  <a:gd name="T25" fmla="*/ 644 h 1067"/>
                  <a:gd name="T26" fmla="*/ 1239 w 1554"/>
                  <a:gd name="T27" fmla="*/ 653 h 1067"/>
                  <a:gd name="T28" fmla="*/ 1061 w 1554"/>
                  <a:gd name="T29" fmla="*/ 400 h 1067"/>
                  <a:gd name="T30" fmla="*/ 1084 w 1554"/>
                  <a:gd name="T31" fmla="*/ 550 h 1067"/>
                  <a:gd name="T32" fmla="*/ 1159 w 1554"/>
                  <a:gd name="T33" fmla="*/ 728 h 1067"/>
                  <a:gd name="T34" fmla="*/ 1203 w 1554"/>
                  <a:gd name="T35" fmla="*/ 906 h 1067"/>
                  <a:gd name="T36" fmla="*/ 1190 w 1554"/>
                  <a:gd name="T37" fmla="*/ 913 h 1067"/>
                  <a:gd name="T38" fmla="*/ 1108 w 1554"/>
                  <a:gd name="T39" fmla="*/ 782 h 1067"/>
                  <a:gd name="T40" fmla="*/ 918 w 1554"/>
                  <a:gd name="T41" fmla="*/ 711 h 1067"/>
                  <a:gd name="T42" fmla="*/ 811 w 1554"/>
                  <a:gd name="T43" fmla="*/ 700 h 1067"/>
                  <a:gd name="T44" fmla="*/ 802 w 1554"/>
                  <a:gd name="T45" fmla="*/ 688 h 1067"/>
                  <a:gd name="T46" fmla="*/ 851 w 1554"/>
                  <a:gd name="T47" fmla="*/ 573 h 1067"/>
                  <a:gd name="T48" fmla="*/ 847 w 1554"/>
                  <a:gd name="T49" fmla="*/ 486 h 1067"/>
                  <a:gd name="T50" fmla="*/ 701 w 1554"/>
                  <a:gd name="T51" fmla="*/ 403 h 1067"/>
                  <a:gd name="T52" fmla="*/ 519 w 1554"/>
                  <a:gd name="T53" fmla="*/ 265 h 1067"/>
                  <a:gd name="T54" fmla="*/ 403 w 1554"/>
                  <a:gd name="T55" fmla="*/ 269 h 1067"/>
                  <a:gd name="T56" fmla="*/ 301 w 1554"/>
                  <a:gd name="T57" fmla="*/ 284 h 1067"/>
                  <a:gd name="T58" fmla="*/ 182 w 1554"/>
                  <a:gd name="T59" fmla="*/ 344 h 1067"/>
                  <a:gd name="T60" fmla="*/ 20 w 1554"/>
                  <a:gd name="T61" fmla="*/ 494 h 1067"/>
                  <a:gd name="T62" fmla="*/ 9 w 1554"/>
                  <a:gd name="T63" fmla="*/ 497 h 1067"/>
                  <a:gd name="T64" fmla="*/ 0 w 1554"/>
                  <a:gd name="T65" fmla="*/ 486 h 1067"/>
                  <a:gd name="T66" fmla="*/ 0 w 1554"/>
                  <a:gd name="T67" fmla="*/ 248 h 1067"/>
                  <a:gd name="T68" fmla="*/ 1190 w 1554"/>
                  <a:gd name="T69" fmla="*/ 0 h 1067"/>
                  <a:gd name="T70" fmla="*/ 1203 w 1554"/>
                  <a:gd name="T71" fmla="*/ 8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4" h="1067">
                    <a:moveTo>
                      <a:pt x="1357" y="546"/>
                    </a:moveTo>
                    <a:lnTo>
                      <a:pt x="1344" y="537"/>
                    </a:lnTo>
                    <a:lnTo>
                      <a:pt x="1543" y="537"/>
                    </a:lnTo>
                    <a:lnTo>
                      <a:pt x="1550" y="542"/>
                    </a:lnTo>
                    <a:lnTo>
                      <a:pt x="1554" y="550"/>
                    </a:lnTo>
                    <a:lnTo>
                      <a:pt x="1492" y="826"/>
                    </a:lnTo>
                    <a:lnTo>
                      <a:pt x="1492" y="829"/>
                    </a:lnTo>
                    <a:lnTo>
                      <a:pt x="1357" y="1060"/>
                    </a:lnTo>
                    <a:lnTo>
                      <a:pt x="1349" y="1067"/>
                    </a:lnTo>
                    <a:lnTo>
                      <a:pt x="1340" y="1063"/>
                    </a:lnTo>
                    <a:lnTo>
                      <a:pt x="1333" y="1060"/>
                    </a:lnTo>
                    <a:lnTo>
                      <a:pt x="1333" y="1052"/>
                    </a:lnTo>
                    <a:lnTo>
                      <a:pt x="1424" y="775"/>
                    </a:lnTo>
                    <a:lnTo>
                      <a:pt x="1428" y="786"/>
                    </a:lnTo>
                    <a:lnTo>
                      <a:pt x="1305" y="648"/>
                    </a:lnTo>
                    <a:lnTo>
                      <a:pt x="1318" y="653"/>
                    </a:lnTo>
                    <a:lnTo>
                      <a:pt x="1198" y="696"/>
                    </a:lnTo>
                    <a:lnTo>
                      <a:pt x="1187" y="696"/>
                    </a:lnTo>
                    <a:lnTo>
                      <a:pt x="1183" y="688"/>
                    </a:lnTo>
                    <a:lnTo>
                      <a:pt x="1183" y="550"/>
                    </a:lnTo>
                    <a:lnTo>
                      <a:pt x="1183" y="542"/>
                    </a:lnTo>
                    <a:lnTo>
                      <a:pt x="1190" y="537"/>
                    </a:lnTo>
                    <a:lnTo>
                      <a:pt x="1198" y="537"/>
                    </a:lnTo>
                    <a:lnTo>
                      <a:pt x="1203" y="542"/>
                    </a:lnTo>
                    <a:lnTo>
                      <a:pt x="1250" y="636"/>
                    </a:lnTo>
                    <a:lnTo>
                      <a:pt x="1250" y="644"/>
                    </a:lnTo>
                    <a:lnTo>
                      <a:pt x="1246" y="653"/>
                    </a:lnTo>
                    <a:lnTo>
                      <a:pt x="1239" y="653"/>
                    </a:lnTo>
                    <a:lnTo>
                      <a:pt x="1230" y="648"/>
                    </a:lnTo>
                    <a:lnTo>
                      <a:pt x="1061" y="400"/>
                    </a:lnTo>
                    <a:lnTo>
                      <a:pt x="1084" y="394"/>
                    </a:lnTo>
                    <a:lnTo>
                      <a:pt x="1084" y="550"/>
                    </a:lnTo>
                    <a:lnTo>
                      <a:pt x="1084" y="542"/>
                    </a:lnTo>
                    <a:lnTo>
                      <a:pt x="1159" y="728"/>
                    </a:lnTo>
                    <a:lnTo>
                      <a:pt x="1207" y="897"/>
                    </a:lnTo>
                    <a:lnTo>
                      <a:pt x="1203" y="906"/>
                    </a:lnTo>
                    <a:lnTo>
                      <a:pt x="1198" y="913"/>
                    </a:lnTo>
                    <a:lnTo>
                      <a:pt x="1190" y="913"/>
                    </a:lnTo>
                    <a:lnTo>
                      <a:pt x="1183" y="906"/>
                    </a:lnTo>
                    <a:lnTo>
                      <a:pt x="1108" y="782"/>
                    </a:lnTo>
                    <a:lnTo>
                      <a:pt x="1112" y="790"/>
                    </a:lnTo>
                    <a:lnTo>
                      <a:pt x="918" y="711"/>
                    </a:lnTo>
                    <a:lnTo>
                      <a:pt x="918" y="711"/>
                    </a:lnTo>
                    <a:lnTo>
                      <a:pt x="811" y="700"/>
                    </a:lnTo>
                    <a:lnTo>
                      <a:pt x="802" y="692"/>
                    </a:lnTo>
                    <a:lnTo>
                      <a:pt x="802" y="688"/>
                    </a:lnTo>
                    <a:lnTo>
                      <a:pt x="802" y="679"/>
                    </a:lnTo>
                    <a:lnTo>
                      <a:pt x="851" y="573"/>
                    </a:lnTo>
                    <a:lnTo>
                      <a:pt x="847" y="576"/>
                    </a:lnTo>
                    <a:lnTo>
                      <a:pt x="847" y="486"/>
                    </a:lnTo>
                    <a:lnTo>
                      <a:pt x="855" y="497"/>
                    </a:lnTo>
                    <a:lnTo>
                      <a:pt x="701" y="403"/>
                    </a:lnTo>
                    <a:lnTo>
                      <a:pt x="609" y="344"/>
                    </a:lnTo>
                    <a:lnTo>
                      <a:pt x="519" y="265"/>
                    </a:lnTo>
                    <a:lnTo>
                      <a:pt x="526" y="269"/>
                    </a:lnTo>
                    <a:lnTo>
                      <a:pt x="403" y="269"/>
                    </a:lnTo>
                    <a:lnTo>
                      <a:pt x="408" y="269"/>
                    </a:lnTo>
                    <a:lnTo>
                      <a:pt x="301" y="284"/>
                    </a:lnTo>
                    <a:lnTo>
                      <a:pt x="305" y="280"/>
                    </a:lnTo>
                    <a:lnTo>
                      <a:pt x="182" y="344"/>
                    </a:lnTo>
                    <a:lnTo>
                      <a:pt x="186" y="340"/>
                    </a:lnTo>
                    <a:lnTo>
                      <a:pt x="20" y="494"/>
                    </a:lnTo>
                    <a:lnTo>
                      <a:pt x="13" y="497"/>
                    </a:lnTo>
                    <a:lnTo>
                      <a:pt x="9" y="497"/>
                    </a:lnTo>
                    <a:lnTo>
                      <a:pt x="0" y="494"/>
                    </a:lnTo>
                    <a:lnTo>
                      <a:pt x="0" y="486"/>
                    </a:lnTo>
                    <a:lnTo>
                      <a:pt x="0" y="257"/>
                    </a:lnTo>
                    <a:lnTo>
                      <a:pt x="0" y="248"/>
                    </a:lnTo>
                    <a:lnTo>
                      <a:pt x="9" y="244"/>
                    </a:lnTo>
                    <a:lnTo>
                      <a:pt x="1190" y="0"/>
                    </a:lnTo>
                    <a:lnTo>
                      <a:pt x="1198" y="0"/>
                    </a:lnTo>
                    <a:lnTo>
                      <a:pt x="1203" y="8"/>
                    </a:lnTo>
                    <a:lnTo>
                      <a:pt x="1357" y="54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4" name="Freeform 411"/>
              <p:cNvSpPr>
                <a:spLocks/>
              </p:cNvSpPr>
              <p:nvPr/>
            </p:nvSpPr>
            <p:spPr bwMode="auto">
              <a:xfrm>
                <a:off x="4338" y="1805"/>
                <a:ext cx="88" cy="133"/>
              </a:xfrm>
              <a:custGeom>
                <a:avLst/>
                <a:gdLst>
                  <a:gd name="T0" fmla="*/ 0 w 353"/>
                  <a:gd name="T1" fmla="*/ 0 h 534"/>
                  <a:gd name="T2" fmla="*/ 150 w 353"/>
                  <a:gd name="T3" fmla="*/ 534 h 534"/>
                  <a:gd name="T4" fmla="*/ 353 w 353"/>
                  <a:gd name="T5" fmla="*/ 534 h 534"/>
                  <a:gd name="T6" fmla="*/ 353 w 353"/>
                  <a:gd name="T7" fmla="*/ 379 h 534"/>
                  <a:gd name="T8" fmla="*/ 199 w 353"/>
                  <a:gd name="T9" fmla="*/ 257 h 534"/>
                  <a:gd name="T10" fmla="*/ 0 w 353"/>
                  <a:gd name="T11" fmla="*/ 0 h 534"/>
                </a:gdLst>
                <a:ahLst/>
                <a:cxnLst>
                  <a:cxn ang="0">
                    <a:pos x="T0" y="T1"/>
                  </a:cxn>
                  <a:cxn ang="0">
                    <a:pos x="T2" y="T3"/>
                  </a:cxn>
                  <a:cxn ang="0">
                    <a:pos x="T4" y="T5"/>
                  </a:cxn>
                  <a:cxn ang="0">
                    <a:pos x="T6" y="T7"/>
                  </a:cxn>
                  <a:cxn ang="0">
                    <a:pos x="T8" y="T9"/>
                  </a:cxn>
                  <a:cxn ang="0">
                    <a:pos x="T10" y="T11"/>
                  </a:cxn>
                </a:cxnLst>
                <a:rect l="0" t="0" r="r" b="b"/>
                <a:pathLst>
                  <a:path w="353" h="534">
                    <a:moveTo>
                      <a:pt x="0" y="0"/>
                    </a:moveTo>
                    <a:lnTo>
                      <a:pt x="150" y="534"/>
                    </a:lnTo>
                    <a:lnTo>
                      <a:pt x="353" y="534"/>
                    </a:lnTo>
                    <a:lnTo>
                      <a:pt x="353" y="379"/>
                    </a:lnTo>
                    <a:lnTo>
                      <a:pt x="199" y="257"/>
                    </a:lnTo>
                    <a:lnTo>
                      <a:pt x="0" y="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5" name="Freeform 412"/>
              <p:cNvSpPr>
                <a:spLocks noEditPoints="1"/>
              </p:cNvSpPr>
              <p:nvPr/>
            </p:nvSpPr>
            <p:spPr bwMode="auto">
              <a:xfrm>
                <a:off x="4335" y="1802"/>
                <a:ext cx="94" cy="139"/>
              </a:xfrm>
              <a:custGeom>
                <a:avLst/>
                <a:gdLst>
                  <a:gd name="T0" fmla="*/ 0 w 375"/>
                  <a:gd name="T1" fmla="*/ 19 h 557"/>
                  <a:gd name="T2" fmla="*/ 24 w 375"/>
                  <a:gd name="T3" fmla="*/ 8 h 557"/>
                  <a:gd name="T4" fmla="*/ 174 w 375"/>
                  <a:gd name="T5" fmla="*/ 542 h 557"/>
                  <a:gd name="T6" fmla="*/ 161 w 375"/>
                  <a:gd name="T7" fmla="*/ 533 h 557"/>
                  <a:gd name="T8" fmla="*/ 364 w 375"/>
                  <a:gd name="T9" fmla="*/ 533 h 557"/>
                  <a:gd name="T10" fmla="*/ 352 w 375"/>
                  <a:gd name="T11" fmla="*/ 546 h 557"/>
                  <a:gd name="T12" fmla="*/ 352 w 375"/>
                  <a:gd name="T13" fmla="*/ 391 h 557"/>
                  <a:gd name="T14" fmla="*/ 356 w 375"/>
                  <a:gd name="T15" fmla="*/ 403 h 557"/>
                  <a:gd name="T16" fmla="*/ 201 w 375"/>
                  <a:gd name="T17" fmla="*/ 280 h 557"/>
                  <a:gd name="T18" fmla="*/ 201 w 375"/>
                  <a:gd name="T19" fmla="*/ 276 h 557"/>
                  <a:gd name="T20" fmla="*/ 0 w 375"/>
                  <a:gd name="T21" fmla="*/ 19 h 557"/>
                  <a:gd name="T22" fmla="*/ 217 w 375"/>
                  <a:gd name="T23" fmla="*/ 261 h 557"/>
                  <a:gd name="T24" fmla="*/ 371 w 375"/>
                  <a:gd name="T25" fmla="*/ 383 h 557"/>
                  <a:gd name="T26" fmla="*/ 375 w 375"/>
                  <a:gd name="T27" fmla="*/ 391 h 557"/>
                  <a:gd name="T28" fmla="*/ 375 w 375"/>
                  <a:gd name="T29" fmla="*/ 546 h 557"/>
                  <a:gd name="T30" fmla="*/ 371 w 375"/>
                  <a:gd name="T31" fmla="*/ 553 h 557"/>
                  <a:gd name="T32" fmla="*/ 364 w 375"/>
                  <a:gd name="T33" fmla="*/ 557 h 557"/>
                  <a:gd name="T34" fmla="*/ 161 w 375"/>
                  <a:gd name="T35" fmla="*/ 557 h 557"/>
                  <a:gd name="T36" fmla="*/ 158 w 375"/>
                  <a:gd name="T37" fmla="*/ 553 h 557"/>
                  <a:gd name="T38" fmla="*/ 154 w 375"/>
                  <a:gd name="T39" fmla="*/ 550 h 557"/>
                  <a:gd name="T40" fmla="*/ 0 w 375"/>
                  <a:gd name="T41" fmla="*/ 15 h 557"/>
                  <a:gd name="T42" fmla="*/ 0 w 375"/>
                  <a:gd name="T43" fmla="*/ 8 h 557"/>
                  <a:gd name="T44" fmla="*/ 4 w 375"/>
                  <a:gd name="T45" fmla="*/ 0 h 557"/>
                  <a:gd name="T46" fmla="*/ 11 w 375"/>
                  <a:gd name="T47" fmla="*/ 0 h 557"/>
                  <a:gd name="T48" fmla="*/ 19 w 375"/>
                  <a:gd name="T49" fmla="*/ 4 h 557"/>
                  <a:gd name="T50" fmla="*/ 217 w 375"/>
                  <a:gd name="T51" fmla="*/ 26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5" h="557">
                    <a:moveTo>
                      <a:pt x="0" y="19"/>
                    </a:moveTo>
                    <a:lnTo>
                      <a:pt x="24" y="8"/>
                    </a:lnTo>
                    <a:lnTo>
                      <a:pt x="174" y="542"/>
                    </a:lnTo>
                    <a:lnTo>
                      <a:pt x="161" y="533"/>
                    </a:lnTo>
                    <a:lnTo>
                      <a:pt x="364" y="533"/>
                    </a:lnTo>
                    <a:lnTo>
                      <a:pt x="352" y="546"/>
                    </a:lnTo>
                    <a:lnTo>
                      <a:pt x="352" y="391"/>
                    </a:lnTo>
                    <a:lnTo>
                      <a:pt x="356" y="403"/>
                    </a:lnTo>
                    <a:lnTo>
                      <a:pt x="201" y="280"/>
                    </a:lnTo>
                    <a:lnTo>
                      <a:pt x="201" y="276"/>
                    </a:lnTo>
                    <a:lnTo>
                      <a:pt x="0" y="19"/>
                    </a:lnTo>
                    <a:close/>
                    <a:moveTo>
                      <a:pt x="217" y="261"/>
                    </a:moveTo>
                    <a:lnTo>
                      <a:pt x="371" y="383"/>
                    </a:lnTo>
                    <a:lnTo>
                      <a:pt x="375" y="391"/>
                    </a:lnTo>
                    <a:lnTo>
                      <a:pt x="375" y="546"/>
                    </a:lnTo>
                    <a:lnTo>
                      <a:pt x="371" y="553"/>
                    </a:lnTo>
                    <a:lnTo>
                      <a:pt x="364" y="557"/>
                    </a:lnTo>
                    <a:lnTo>
                      <a:pt x="161" y="557"/>
                    </a:lnTo>
                    <a:lnTo>
                      <a:pt x="158" y="553"/>
                    </a:lnTo>
                    <a:lnTo>
                      <a:pt x="154" y="550"/>
                    </a:lnTo>
                    <a:lnTo>
                      <a:pt x="0" y="15"/>
                    </a:lnTo>
                    <a:lnTo>
                      <a:pt x="0" y="8"/>
                    </a:lnTo>
                    <a:lnTo>
                      <a:pt x="4" y="0"/>
                    </a:lnTo>
                    <a:lnTo>
                      <a:pt x="11" y="0"/>
                    </a:lnTo>
                    <a:lnTo>
                      <a:pt x="19" y="4"/>
                    </a:lnTo>
                    <a:lnTo>
                      <a:pt x="217"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6" name="Freeform 413"/>
              <p:cNvSpPr>
                <a:spLocks/>
              </p:cNvSpPr>
              <p:nvPr/>
            </p:nvSpPr>
            <p:spPr bwMode="auto">
              <a:xfrm>
                <a:off x="4335" y="1804"/>
                <a:ext cx="91" cy="134"/>
              </a:xfrm>
              <a:custGeom>
                <a:avLst/>
                <a:gdLst>
                  <a:gd name="T0" fmla="*/ 0 w 364"/>
                  <a:gd name="T1" fmla="*/ 11 h 538"/>
                  <a:gd name="T2" fmla="*/ 24 w 364"/>
                  <a:gd name="T3" fmla="*/ 0 h 538"/>
                  <a:gd name="T4" fmla="*/ 174 w 364"/>
                  <a:gd name="T5" fmla="*/ 534 h 538"/>
                  <a:gd name="T6" fmla="*/ 161 w 364"/>
                  <a:gd name="T7" fmla="*/ 525 h 538"/>
                  <a:gd name="T8" fmla="*/ 364 w 364"/>
                  <a:gd name="T9" fmla="*/ 525 h 538"/>
                  <a:gd name="T10" fmla="*/ 352 w 364"/>
                  <a:gd name="T11" fmla="*/ 538 h 538"/>
                  <a:gd name="T12" fmla="*/ 352 w 364"/>
                  <a:gd name="T13" fmla="*/ 383 h 538"/>
                  <a:gd name="T14" fmla="*/ 356 w 364"/>
                  <a:gd name="T15" fmla="*/ 395 h 538"/>
                  <a:gd name="T16" fmla="*/ 201 w 364"/>
                  <a:gd name="T17" fmla="*/ 272 h 538"/>
                  <a:gd name="T18" fmla="*/ 201 w 364"/>
                  <a:gd name="T19" fmla="*/ 268 h 538"/>
                  <a:gd name="T20" fmla="*/ 0 w 364"/>
                  <a:gd name="T21" fmla="*/ 1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538">
                    <a:moveTo>
                      <a:pt x="0" y="11"/>
                    </a:moveTo>
                    <a:lnTo>
                      <a:pt x="24" y="0"/>
                    </a:lnTo>
                    <a:lnTo>
                      <a:pt x="174" y="534"/>
                    </a:lnTo>
                    <a:lnTo>
                      <a:pt x="161" y="525"/>
                    </a:lnTo>
                    <a:lnTo>
                      <a:pt x="364" y="525"/>
                    </a:lnTo>
                    <a:lnTo>
                      <a:pt x="352" y="538"/>
                    </a:lnTo>
                    <a:lnTo>
                      <a:pt x="352" y="383"/>
                    </a:lnTo>
                    <a:lnTo>
                      <a:pt x="356" y="395"/>
                    </a:lnTo>
                    <a:lnTo>
                      <a:pt x="201" y="272"/>
                    </a:lnTo>
                    <a:lnTo>
                      <a:pt x="201" y="268"/>
                    </a:lnTo>
                    <a:lnTo>
                      <a:pt x="0" y="1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7" name="Freeform 414"/>
              <p:cNvSpPr>
                <a:spLocks/>
              </p:cNvSpPr>
              <p:nvPr/>
            </p:nvSpPr>
            <p:spPr bwMode="auto">
              <a:xfrm>
                <a:off x="4335" y="1802"/>
                <a:ext cx="94" cy="139"/>
              </a:xfrm>
              <a:custGeom>
                <a:avLst/>
                <a:gdLst>
                  <a:gd name="T0" fmla="*/ 217 w 375"/>
                  <a:gd name="T1" fmla="*/ 261 h 557"/>
                  <a:gd name="T2" fmla="*/ 217 w 375"/>
                  <a:gd name="T3" fmla="*/ 261 h 557"/>
                  <a:gd name="T4" fmla="*/ 371 w 375"/>
                  <a:gd name="T5" fmla="*/ 383 h 557"/>
                  <a:gd name="T6" fmla="*/ 375 w 375"/>
                  <a:gd name="T7" fmla="*/ 391 h 557"/>
                  <a:gd name="T8" fmla="*/ 375 w 375"/>
                  <a:gd name="T9" fmla="*/ 546 h 557"/>
                  <a:gd name="T10" fmla="*/ 371 w 375"/>
                  <a:gd name="T11" fmla="*/ 553 h 557"/>
                  <a:gd name="T12" fmla="*/ 364 w 375"/>
                  <a:gd name="T13" fmla="*/ 557 h 557"/>
                  <a:gd name="T14" fmla="*/ 161 w 375"/>
                  <a:gd name="T15" fmla="*/ 557 h 557"/>
                  <a:gd name="T16" fmla="*/ 158 w 375"/>
                  <a:gd name="T17" fmla="*/ 553 h 557"/>
                  <a:gd name="T18" fmla="*/ 154 w 375"/>
                  <a:gd name="T19" fmla="*/ 550 h 557"/>
                  <a:gd name="T20" fmla="*/ 0 w 375"/>
                  <a:gd name="T21" fmla="*/ 15 h 557"/>
                  <a:gd name="T22" fmla="*/ 0 w 375"/>
                  <a:gd name="T23" fmla="*/ 8 h 557"/>
                  <a:gd name="T24" fmla="*/ 4 w 375"/>
                  <a:gd name="T25" fmla="*/ 0 h 557"/>
                  <a:gd name="T26" fmla="*/ 11 w 375"/>
                  <a:gd name="T27" fmla="*/ 0 h 557"/>
                  <a:gd name="T28" fmla="*/ 19 w 375"/>
                  <a:gd name="T29" fmla="*/ 4 h 557"/>
                  <a:gd name="T30" fmla="*/ 217 w 375"/>
                  <a:gd name="T31" fmla="*/ 26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 h="557">
                    <a:moveTo>
                      <a:pt x="217" y="261"/>
                    </a:moveTo>
                    <a:lnTo>
                      <a:pt x="217" y="261"/>
                    </a:lnTo>
                    <a:lnTo>
                      <a:pt x="371" y="383"/>
                    </a:lnTo>
                    <a:lnTo>
                      <a:pt x="375" y="391"/>
                    </a:lnTo>
                    <a:lnTo>
                      <a:pt x="375" y="546"/>
                    </a:lnTo>
                    <a:lnTo>
                      <a:pt x="371" y="553"/>
                    </a:lnTo>
                    <a:lnTo>
                      <a:pt x="364" y="557"/>
                    </a:lnTo>
                    <a:lnTo>
                      <a:pt x="161" y="557"/>
                    </a:lnTo>
                    <a:lnTo>
                      <a:pt x="158" y="553"/>
                    </a:lnTo>
                    <a:lnTo>
                      <a:pt x="154" y="550"/>
                    </a:lnTo>
                    <a:lnTo>
                      <a:pt x="0" y="15"/>
                    </a:lnTo>
                    <a:lnTo>
                      <a:pt x="0" y="8"/>
                    </a:lnTo>
                    <a:lnTo>
                      <a:pt x="4" y="0"/>
                    </a:lnTo>
                    <a:lnTo>
                      <a:pt x="11" y="0"/>
                    </a:lnTo>
                    <a:lnTo>
                      <a:pt x="19" y="4"/>
                    </a:lnTo>
                    <a:lnTo>
                      <a:pt x="217" y="26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8" name="Freeform 415"/>
              <p:cNvSpPr>
                <a:spLocks/>
              </p:cNvSpPr>
              <p:nvPr/>
            </p:nvSpPr>
            <p:spPr bwMode="auto">
              <a:xfrm>
                <a:off x="4338" y="1632"/>
                <a:ext cx="138" cy="238"/>
              </a:xfrm>
              <a:custGeom>
                <a:avLst/>
                <a:gdLst>
                  <a:gd name="T0" fmla="*/ 0 w 550"/>
                  <a:gd name="T1" fmla="*/ 692 h 952"/>
                  <a:gd name="T2" fmla="*/ 246 w 550"/>
                  <a:gd name="T3" fmla="*/ 596 h 952"/>
                  <a:gd name="T4" fmla="*/ 289 w 550"/>
                  <a:gd name="T5" fmla="*/ 414 h 952"/>
                  <a:gd name="T6" fmla="*/ 124 w 550"/>
                  <a:gd name="T7" fmla="*/ 276 h 952"/>
                  <a:gd name="T8" fmla="*/ 44 w 550"/>
                  <a:gd name="T9" fmla="*/ 197 h 952"/>
                  <a:gd name="T10" fmla="*/ 246 w 550"/>
                  <a:gd name="T11" fmla="*/ 0 h 952"/>
                  <a:gd name="T12" fmla="*/ 550 w 550"/>
                  <a:gd name="T13" fmla="*/ 107 h 952"/>
                  <a:gd name="T14" fmla="*/ 443 w 550"/>
                  <a:gd name="T15" fmla="*/ 320 h 952"/>
                  <a:gd name="T16" fmla="*/ 550 w 550"/>
                  <a:gd name="T17" fmla="*/ 320 h 952"/>
                  <a:gd name="T18" fmla="*/ 550 w 550"/>
                  <a:gd name="T19" fmla="*/ 538 h 952"/>
                  <a:gd name="T20" fmla="*/ 488 w 550"/>
                  <a:gd name="T21" fmla="*/ 692 h 952"/>
                  <a:gd name="T22" fmla="*/ 443 w 550"/>
                  <a:gd name="T23" fmla="*/ 814 h 952"/>
                  <a:gd name="T24" fmla="*/ 353 w 550"/>
                  <a:gd name="T25" fmla="*/ 952 h 952"/>
                  <a:gd name="T26" fmla="*/ 336 w 550"/>
                  <a:gd name="T27" fmla="*/ 889 h 952"/>
                  <a:gd name="T28" fmla="*/ 199 w 550"/>
                  <a:gd name="T29" fmla="*/ 814 h 952"/>
                  <a:gd name="T30" fmla="*/ 0 w 550"/>
                  <a:gd name="T31" fmla="*/ 69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952">
                    <a:moveTo>
                      <a:pt x="0" y="692"/>
                    </a:moveTo>
                    <a:lnTo>
                      <a:pt x="246" y="596"/>
                    </a:lnTo>
                    <a:lnTo>
                      <a:pt x="289" y="414"/>
                    </a:lnTo>
                    <a:lnTo>
                      <a:pt x="124" y="276"/>
                    </a:lnTo>
                    <a:lnTo>
                      <a:pt x="44" y="197"/>
                    </a:lnTo>
                    <a:lnTo>
                      <a:pt x="246" y="0"/>
                    </a:lnTo>
                    <a:lnTo>
                      <a:pt x="550" y="107"/>
                    </a:lnTo>
                    <a:lnTo>
                      <a:pt x="443" y="320"/>
                    </a:lnTo>
                    <a:lnTo>
                      <a:pt x="550" y="320"/>
                    </a:lnTo>
                    <a:lnTo>
                      <a:pt x="550" y="538"/>
                    </a:lnTo>
                    <a:lnTo>
                      <a:pt x="488" y="692"/>
                    </a:lnTo>
                    <a:lnTo>
                      <a:pt x="443" y="814"/>
                    </a:lnTo>
                    <a:lnTo>
                      <a:pt x="353" y="952"/>
                    </a:lnTo>
                    <a:lnTo>
                      <a:pt x="336" y="889"/>
                    </a:lnTo>
                    <a:lnTo>
                      <a:pt x="199" y="814"/>
                    </a:lnTo>
                    <a:lnTo>
                      <a:pt x="0" y="692"/>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9" name="Freeform 416"/>
              <p:cNvSpPr>
                <a:spLocks noEditPoints="1"/>
              </p:cNvSpPr>
              <p:nvPr/>
            </p:nvSpPr>
            <p:spPr bwMode="auto">
              <a:xfrm>
                <a:off x="4335" y="1629"/>
                <a:ext cx="144" cy="244"/>
              </a:xfrm>
              <a:custGeom>
                <a:avLst/>
                <a:gdLst>
                  <a:gd name="T0" fmla="*/ 0 w 574"/>
                  <a:gd name="T1" fmla="*/ 708 h 977"/>
                  <a:gd name="T2" fmla="*/ 0 w 574"/>
                  <a:gd name="T3" fmla="*/ 697 h 977"/>
                  <a:gd name="T4" fmla="*/ 249 w 574"/>
                  <a:gd name="T5" fmla="*/ 602 h 977"/>
                  <a:gd name="T6" fmla="*/ 289 w 574"/>
                  <a:gd name="T7" fmla="*/ 424 h 977"/>
                  <a:gd name="T8" fmla="*/ 126 w 574"/>
                  <a:gd name="T9" fmla="*/ 298 h 977"/>
                  <a:gd name="T10" fmla="*/ 43 w 574"/>
                  <a:gd name="T11" fmla="*/ 210 h 977"/>
                  <a:gd name="T12" fmla="*/ 245 w 574"/>
                  <a:gd name="T13" fmla="*/ 5 h 977"/>
                  <a:gd name="T14" fmla="*/ 566 w 574"/>
                  <a:gd name="T15" fmla="*/ 107 h 977"/>
                  <a:gd name="T16" fmla="*/ 570 w 574"/>
                  <a:gd name="T17" fmla="*/ 123 h 977"/>
                  <a:gd name="T18" fmla="*/ 454 w 574"/>
                  <a:gd name="T19" fmla="*/ 321 h 977"/>
                  <a:gd name="T20" fmla="*/ 570 w 574"/>
                  <a:gd name="T21" fmla="*/ 324 h 977"/>
                  <a:gd name="T22" fmla="*/ 574 w 574"/>
                  <a:gd name="T23" fmla="*/ 551 h 977"/>
                  <a:gd name="T24" fmla="*/ 510 w 574"/>
                  <a:gd name="T25" fmla="*/ 708 h 977"/>
                  <a:gd name="T26" fmla="*/ 463 w 574"/>
                  <a:gd name="T27" fmla="*/ 831 h 977"/>
                  <a:gd name="T28" fmla="*/ 368 w 574"/>
                  <a:gd name="T29" fmla="*/ 977 h 977"/>
                  <a:gd name="T30" fmla="*/ 356 w 574"/>
                  <a:gd name="T31" fmla="*/ 973 h 977"/>
                  <a:gd name="T32" fmla="*/ 336 w 574"/>
                  <a:gd name="T33" fmla="*/ 906 h 977"/>
                  <a:gd name="T34" fmla="*/ 201 w 574"/>
                  <a:gd name="T35" fmla="*/ 834 h 977"/>
                  <a:gd name="T36" fmla="*/ 214 w 574"/>
                  <a:gd name="T37" fmla="*/ 815 h 977"/>
                  <a:gd name="T38" fmla="*/ 360 w 574"/>
                  <a:gd name="T39" fmla="*/ 898 h 977"/>
                  <a:gd name="T40" fmla="*/ 352 w 574"/>
                  <a:gd name="T41" fmla="*/ 958 h 977"/>
                  <a:gd name="T42" fmla="*/ 443 w 574"/>
                  <a:gd name="T43" fmla="*/ 823 h 977"/>
                  <a:gd name="T44" fmla="*/ 549 w 574"/>
                  <a:gd name="T45" fmla="*/ 547 h 977"/>
                  <a:gd name="T46" fmla="*/ 549 w 574"/>
                  <a:gd name="T47" fmla="*/ 333 h 977"/>
                  <a:gd name="T48" fmla="*/ 454 w 574"/>
                  <a:gd name="T49" fmla="*/ 345 h 977"/>
                  <a:gd name="T50" fmla="*/ 443 w 574"/>
                  <a:gd name="T51" fmla="*/ 329 h 977"/>
                  <a:gd name="T52" fmla="*/ 557 w 574"/>
                  <a:gd name="T53" fmla="*/ 131 h 977"/>
                  <a:gd name="T54" fmla="*/ 265 w 574"/>
                  <a:gd name="T55" fmla="*/ 20 h 977"/>
                  <a:gd name="T56" fmla="*/ 64 w 574"/>
                  <a:gd name="T57" fmla="*/ 202 h 977"/>
                  <a:gd name="T58" fmla="*/ 308 w 574"/>
                  <a:gd name="T59" fmla="*/ 416 h 977"/>
                  <a:gd name="T60" fmla="*/ 313 w 574"/>
                  <a:gd name="T61" fmla="*/ 427 h 977"/>
                  <a:gd name="T62" fmla="*/ 261 w 574"/>
                  <a:gd name="T63" fmla="*/ 622 h 977"/>
                  <a:gd name="T64" fmla="*/ 15 w 574"/>
                  <a:gd name="T65" fmla="*/ 693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4" h="977">
                    <a:moveTo>
                      <a:pt x="4" y="712"/>
                    </a:moveTo>
                    <a:lnTo>
                      <a:pt x="0" y="708"/>
                    </a:lnTo>
                    <a:lnTo>
                      <a:pt x="0" y="701"/>
                    </a:lnTo>
                    <a:lnTo>
                      <a:pt x="0" y="697"/>
                    </a:lnTo>
                    <a:lnTo>
                      <a:pt x="8" y="693"/>
                    </a:lnTo>
                    <a:lnTo>
                      <a:pt x="249" y="602"/>
                    </a:lnTo>
                    <a:lnTo>
                      <a:pt x="245" y="609"/>
                    </a:lnTo>
                    <a:lnTo>
                      <a:pt x="289" y="424"/>
                    </a:lnTo>
                    <a:lnTo>
                      <a:pt x="293" y="435"/>
                    </a:lnTo>
                    <a:lnTo>
                      <a:pt x="126" y="298"/>
                    </a:lnTo>
                    <a:lnTo>
                      <a:pt x="47" y="218"/>
                    </a:lnTo>
                    <a:lnTo>
                      <a:pt x="43" y="210"/>
                    </a:lnTo>
                    <a:lnTo>
                      <a:pt x="47" y="202"/>
                    </a:lnTo>
                    <a:lnTo>
                      <a:pt x="245" y="5"/>
                    </a:lnTo>
                    <a:lnTo>
                      <a:pt x="261" y="0"/>
                    </a:lnTo>
                    <a:lnTo>
                      <a:pt x="566" y="107"/>
                    </a:lnTo>
                    <a:lnTo>
                      <a:pt x="574" y="116"/>
                    </a:lnTo>
                    <a:lnTo>
                      <a:pt x="570" y="123"/>
                    </a:lnTo>
                    <a:lnTo>
                      <a:pt x="463" y="341"/>
                    </a:lnTo>
                    <a:lnTo>
                      <a:pt x="454" y="321"/>
                    </a:lnTo>
                    <a:lnTo>
                      <a:pt x="561" y="321"/>
                    </a:lnTo>
                    <a:lnTo>
                      <a:pt x="570" y="324"/>
                    </a:lnTo>
                    <a:lnTo>
                      <a:pt x="574" y="333"/>
                    </a:lnTo>
                    <a:lnTo>
                      <a:pt x="574" y="551"/>
                    </a:lnTo>
                    <a:lnTo>
                      <a:pt x="574" y="555"/>
                    </a:lnTo>
                    <a:lnTo>
                      <a:pt x="510" y="708"/>
                    </a:lnTo>
                    <a:lnTo>
                      <a:pt x="467" y="831"/>
                    </a:lnTo>
                    <a:lnTo>
                      <a:pt x="463" y="831"/>
                    </a:lnTo>
                    <a:lnTo>
                      <a:pt x="371" y="969"/>
                    </a:lnTo>
                    <a:lnTo>
                      <a:pt x="368" y="977"/>
                    </a:lnTo>
                    <a:lnTo>
                      <a:pt x="360" y="977"/>
                    </a:lnTo>
                    <a:lnTo>
                      <a:pt x="356" y="973"/>
                    </a:lnTo>
                    <a:lnTo>
                      <a:pt x="352" y="965"/>
                    </a:lnTo>
                    <a:lnTo>
                      <a:pt x="336" y="906"/>
                    </a:lnTo>
                    <a:lnTo>
                      <a:pt x="340" y="914"/>
                    </a:lnTo>
                    <a:lnTo>
                      <a:pt x="201" y="834"/>
                    </a:lnTo>
                    <a:lnTo>
                      <a:pt x="4" y="712"/>
                    </a:lnTo>
                    <a:close/>
                    <a:moveTo>
                      <a:pt x="214" y="815"/>
                    </a:moveTo>
                    <a:lnTo>
                      <a:pt x="352" y="894"/>
                    </a:lnTo>
                    <a:lnTo>
                      <a:pt x="360" y="898"/>
                    </a:lnTo>
                    <a:lnTo>
                      <a:pt x="371" y="962"/>
                    </a:lnTo>
                    <a:lnTo>
                      <a:pt x="352" y="958"/>
                    </a:lnTo>
                    <a:lnTo>
                      <a:pt x="443" y="819"/>
                    </a:lnTo>
                    <a:lnTo>
                      <a:pt x="443" y="823"/>
                    </a:lnTo>
                    <a:lnTo>
                      <a:pt x="490" y="701"/>
                    </a:lnTo>
                    <a:lnTo>
                      <a:pt x="549" y="547"/>
                    </a:lnTo>
                    <a:lnTo>
                      <a:pt x="549" y="551"/>
                    </a:lnTo>
                    <a:lnTo>
                      <a:pt x="549" y="333"/>
                    </a:lnTo>
                    <a:lnTo>
                      <a:pt x="561" y="345"/>
                    </a:lnTo>
                    <a:lnTo>
                      <a:pt x="454" y="345"/>
                    </a:lnTo>
                    <a:lnTo>
                      <a:pt x="443" y="341"/>
                    </a:lnTo>
                    <a:lnTo>
                      <a:pt x="443" y="329"/>
                    </a:lnTo>
                    <a:lnTo>
                      <a:pt x="549" y="116"/>
                    </a:lnTo>
                    <a:lnTo>
                      <a:pt x="557" y="131"/>
                    </a:lnTo>
                    <a:lnTo>
                      <a:pt x="253" y="24"/>
                    </a:lnTo>
                    <a:lnTo>
                      <a:pt x="265" y="20"/>
                    </a:lnTo>
                    <a:lnTo>
                      <a:pt x="64" y="218"/>
                    </a:lnTo>
                    <a:lnTo>
                      <a:pt x="64" y="202"/>
                    </a:lnTo>
                    <a:lnTo>
                      <a:pt x="142" y="277"/>
                    </a:lnTo>
                    <a:lnTo>
                      <a:pt x="308" y="416"/>
                    </a:lnTo>
                    <a:lnTo>
                      <a:pt x="313" y="424"/>
                    </a:lnTo>
                    <a:lnTo>
                      <a:pt x="313" y="427"/>
                    </a:lnTo>
                    <a:lnTo>
                      <a:pt x="265" y="613"/>
                    </a:lnTo>
                    <a:lnTo>
                      <a:pt x="261" y="622"/>
                    </a:lnTo>
                    <a:lnTo>
                      <a:pt x="15" y="712"/>
                    </a:lnTo>
                    <a:lnTo>
                      <a:pt x="15" y="693"/>
                    </a:lnTo>
                    <a:lnTo>
                      <a:pt x="214" y="8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0" name="Freeform 417"/>
              <p:cNvSpPr>
                <a:spLocks/>
              </p:cNvSpPr>
              <p:nvPr/>
            </p:nvSpPr>
            <p:spPr bwMode="auto">
              <a:xfrm>
                <a:off x="4335" y="1629"/>
                <a:ext cx="144" cy="244"/>
              </a:xfrm>
              <a:custGeom>
                <a:avLst/>
                <a:gdLst>
                  <a:gd name="T0" fmla="*/ 4 w 574"/>
                  <a:gd name="T1" fmla="*/ 712 h 977"/>
                  <a:gd name="T2" fmla="*/ 0 w 574"/>
                  <a:gd name="T3" fmla="*/ 708 h 977"/>
                  <a:gd name="T4" fmla="*/ 0 w 574"/>
                  <a:gd name="T5" fmla="*/ 701 h 977"/>
                  <a:gd name="T6" fmla="*/ 0 w 574"/>
                  <a:gd name="T7" fmla="*/ 697 h 977"/>
                  <a:gd name="T8" fmla="*/ 8 w 574"/>
                  <a:gd name="T9" fmla="*/ 693 h 977"/>
                  <a:gd name="T10" fmla="*/ 249 w 574"/>
                  <a:gd name="T11" fmla="*/ 602 h 977"/>
                  <a:gd name="T12" fmla="*/ 245 w 574"/>
                  <a:gd name="T13" fmla="*/ 609 h 977"/>
                  <a:gd name="T14" fmla="*/ 289 w 574"/>
                  <a:gd name="T15" fmla="*/ 424 h 977"/>
                  <a:gd name="T16" fmla="*/ 293 w 574"/>
                  <a:gd name="T17" fmla="*/ 435 h 977"/>
                  <a:gd name="T18" fmla="*/ 126 w 574"/>
                  <a:gd name="T19" fmla="*/ 298 h 977"/>
                  <a:gd name="T20" fmla="*/ 47 w 574"/>
                  <a:gd name="T21" fmla="*/ 218 h 977"/>
                  <a:gd name="T22" fmla="*/ 43 w 574"/>
                  <a:gd name="T23" fmla="*/ 210 h 977"/>
                  <a:gd name="T24" fmla="*/ 47 w 574"/>
                  <a:gd name="T25" fmla="*/ 202 h 977"/>
                  <a:gd name="T26" fmla="*/ 245 w 574"/>
                  <a:gd name="T27" fmla="*/ 5 h 977"/>
                  <a:gd name="T28" fmla="*/ 261 w 574"/>
                  <a:gd name="T29" fmla="*/ 0 h 977"/>
                  <a:gd name="T30" fmla="*/ 566 w 574"/>
                  <a:gd name="T31" fmla="*/ 107 h 977"/>
                  <a:gd name="T32" fmla="*/ 574 w 574"/>
                  <a:gd name="T33" fmla="*/ 116 h 977"/>
                  <a:gd name="T34" fmla="*/ 570 w 574"/>
                  <a:gd name="T35" fmla="*/ 123 h 977"/>
                  <a:gd name="T36" fmla="*/ 463 w 574"/>
                  <a:gd name="T37" fmla="*/ 341 h 977"/>
                  <a:gd name="T38" fmla="*/ 454 w 574"/>
                  <a:gd name="T39" fmla="*/ 321 h 977"/>
                  <a:gd name="T40" fmla="*/ 561 w 574"/>
                  <a:gd name="T41" fmla="*/ 321 h 977"/>
                  <a:gd name="T42" fmla="*/ 570 w 574"/>
                  <a:gd name="T43" fmla="*/ 324 h 977"/>
                  <a:gd name="T44" fmla="*/ 574 w 574"/>
                  <a:gd name="T45" fmla="*/ 333 h 977"/>
                  <a:gd name="T46" fmla="*/ 574 w 574"/>
                  <a:gd name="T47" fmla="*/ 551 h 977"/>
                  <a:gd name="T48" fmla="*/ 574 w 574"/>
                  <a:gd name="T49" fmla="*/ 555 h 977"/>
                  <a:gd name="T50" fmla="*/ 510 w 574"/>
                  <a:gd name="T51" fmla="*/ 708 h 977"/>
                  <a:gd name="T52" fmla="*/ 467 w 574"/>
                  <a:gd name="T53" fmla="*/ 831 h 977"/>
                  <a:gd name="T54" fmla="*/ 463 w 574"/>
                  <a:gd name="T55" fmla="*/ 831 h 977"/>
                  <a:gd name="T56" fmla="*/ 371 w 574"/>
                  <a:gd name="T57" fmla="*/ 969 h 977"/>
                  <a:gd name="T58" fmla="*/ 368 w 574"/>
                  <a:gd name="T59" fmla="*/ 977 h 977"/>
                  <a:gd name="T60" fmla="*/ 360 w 574"/>
                  <a:gd name="T61" fmla="*/ 977 h 977"/>
                  <a:gd name="T62" fmla="*/ 356 w 574"/>
                  <a:gd name="T63" fmla="*/ 973 h 977"/>
                  <a:gd name="T64" fmla="*/ 352 w 574"/>
                  <a:gd name="T65" fmla="*/ 965 h 977"/>
                  <a:gd name="T66" fmla="*/ 336 w 574"/>
                  <a:gd name="T67" fmla="*/ 906 h 977"/>
                  <a:gd name="T68" fmla="*/ 340 w 574"/>
                  <a:gd name="T69" fmla="*/ 914 h 977"/>
                  <a:gd name="T70" fmla="*/ 201 w 574"/>
                  <a:gd name="T71" fmla="*/ 834 h 977"/>
                  <a:gd name="T72" fmla="*/ 4 w 574"/>
                  <a:gd name="T73" fmla="*/ 712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4" h="977">
                    <a:moveTo>
                      <a:pt x="4" y="712"/>
                    </a:moveTo>
                    <a:lnTo>
                      <a:pt x="0" y="708"/>
                    </a:lnTo>
                    <a:lnTo>
                      <a:pt x="0" y="701"/>
                    </a:lnTo>
                    <a:lnTo>
                      <a:pt x="0" y="697"/>
                    </a:lnTo>
                    <a:lnTo>
                      <a:pt x="8" y="693"/>
                    </a:lnTo>
                    <a:lnTo>
                      <a:pt x="249" y="602"/>
                    </a:lnTo>
                    <a:lnTo>
                      <a:pt x="245" y="609"/>
                    </a:lnTo>
                    <a:lnTo>
                      <a:pt x="289" y="424"/>
                    </a:lnTo>
                    <a:lnTo>
                      <a:pt x="293" y="435"/>
                    </a:lnTo>
                    <a:lnTo>
                      <a:pt x="126" y="298"/>
                    </a:lnTo>
                    <a:lnTo>
                      <a:pt x="47" y="218"/>
                    </a:lnTo>
                    <a:lnTo>
                      <a:pt x="43" y="210"/>
                    </a:lnTo>
                    <a:lnTo>
                      <a:pt x="47" y="202"/>
                    </a:lnTo>
                    <a:lnTo>
                      <a:pt x="245" y="5"/>
                    </a:lnTo>
                    <a:lnTo>
                      <a:pt x="261" y="0"/>
                    </a:lnTo>
                    <a:lnTo>
                      <a:pt x="566" y="107"/>
                    </a:lnTo>
                    <a:lnTo>
                      <a:pt x="574" y="116"/>
                    </a:lnTo>
                    <a:lnTo>
                      <a:pt x="570" y="123"/>
                    </a:lnTo>
                    <a:lnTo>
                      <a:pt x="463" y="341"/>
                    </a:lnTo>
                    <a:lnTo>
                      <a:pt x="454" y="321"/>
                    </a:lnTo>
                    <a:lnTo>
                      <a:pt x="561" y="321"/>
                    </a:lnTo>
                    <a:lnTo>
                      <a:pt x="570" y="324"/>
                    </a:lnTo>
                    <a:lnTo>
                      <a:pt x="574" y="333"/>
                    </a:lnTo>
                    <a:lnTo>
                      <a:pt x="574" y="551"/>
                    </a:lnTo>
                    <a:lnTo>
                      <a:pt x="574" y="555"/>
                    </a:lnTo>
                    <a:lnTo>
                      <a:pt x="510" y="708"/>
                    </a:lnTo>
                    <a:lnTo>
                      <a:pt x="467" y="831"/>
                    </a:lnTo>
                    <a:lnTo>
                      <a:pt x="463" y="831"/>
                    </a:lnTo>
                    <a:lnTo>
                      <a:pt x="371" y="969"/>
                    </a:lnTo>
                    <a:lnTo>
                      <a:pt x="368" y="977"/>
                    </a:lnTo>
                    <a:lnTo>
                      <a:pt x="360" y="977"/>
                    </a:lnTo>
                    <a:lnTo>
                      <a:pt x="356" y="973"/>
                    </a:lnTo>
                    <a:lnTo>
                      <a:pt x="352" y="965"/>
                    </a:lnTo>
                    <a:lnTo>
                      <a:pt x="336" y="906"/>
                    </a:lnTo>
                    <a:lnTo>
                      <a:pt x="340" y="914"/>
                    </a:lnTo>
                    <a:lnTo>
                      <a:pt x="201" y="834"/>
                    </a:lnTo>
                    <a:lnTo>
                      <a:pt x="4" y="712"/>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1" name="Freeform 418"/>
              <p:cNvSpPr>
                <a:spLocks/>
              </p:cNvSpPr>
              <p:nvPr/>
            </p:nvSpPr>
            <p:spPr bwMode="auto">
              <a:xfrm>
                <a:off x="4339" y="1634"/>
                <a:ext cx="137" cy="235"/>
              </a:xfrm>
              <a:custGeom>
                <a:avLst/>
                <a:gdLst>
                  <a:gd name="T0" fmla="*/ 199 w 546"/>
                  <a:gd name="T1" fmla="*/ 795 h 942"/>
                  <a:gd name="T2" fmla="*/ 337 w 546"/>
                  <a:gd name="T3" fmla="*/ 874 h 942"/>
                  <a:gd name="T4" fmla="*/ 345 w 546"/>
                  <a:gd name="T5" fmla="*/ 878 h 942"/>
                  <a:gd name="T6" fmla="*/ 356 w 546"/>
                  <a:gd name="T7" fmla="*/ 942 h 942"/>
                  <a:gd name="T8" fmla="*/ 337 w 546"/>
                  <a:gd name="T9" fmla="*/ 938 h 942"/>
                  <a:gd name="T10" fmla="*/ 428 w 546"/>
                  <a:gd name="T11" fmla="*/ 799 h 942"/>
                  <a:gd name="T12" fmla="*/ 428 w 546"/>
                  <a:gd name="T13" fmla="*/ 803 h 942"/>
                  <a:gd name="T14" fmla="*/ 475 w 546"/>
                  <a:gd name="T15" fmla="*/ 681 h 942"/>
                  <a:gd name="T16" fmla="*/ 534 w 546"/>
                  <a:gd name="T17" fmla="*/ 527 h 942"/>
                  <a:gd name="T18" fmla="*/ 534 w 546"/>
                  <a:gd name="T19" fmla="*/ 531 h 942"/>
                  <a:gd name="T20" fmla="*/ 534 w 546"/>
                  <a:gd name="T21" fmla="*/ 313 h 942"/>
                  <a:gd name="T22" fmla="*/ 546 w 546"/>
                  <a:gd name="T23" fmla="*/ 325 h 942"/>
                  <a:gd name="T24" fmla="*/ 439 w 546"/>
                  <a:gd name="T25" fmla="*/ 325 h 942"/>
                  <a:gd name="T26" fmla="*/ 428 w 546"/>
                  <a:gd name="T27" fmla="*/ 321 h 942"/>
                  <a:gd name="T28" fmla="*/ 428 w 546"/>
                  <a:gd name="T29" fmla="*/ 309 h 942"/>
                  <a:gd name="T30" fmla="*/ 534 w 546"/>
                  <a:gd name="T31" fmla="*/ 96 h 942"/>
                  <a:gd name="T32" fmla="*/ 542 w 546"/>
                  <a:gd name="T33" fmla="*/ 111 h 942"/>
                  <a:gd name="T34" fmla="*/ 238 w 546"/>
                  <a:gd name="T35" fmla="*/ 4 h 942"/>
                  <a:gd name="T36" fmla="*/ 250 w 546"/>
                  <a:gd name="T37" fmla="*/ 0 h 942"/>
                  <a:gd name="T38" fmla="*/ 49 w 546"/>
                  <a:gd name="T39" fmla="*/ 198 h 942"/>
                  <a:gd name="T40" fmla="*/ 49 w 546"/>
                  <a:gd name="T41" fmla="*/ 182 h 942"/>
                  <a:gd name="T42" fmla="*/ 127 w 546"/>
                  <a:gd name="T43" fmla="*/ 257 h 942"/>
                  <a:gd name="T44" fmla="*/ 293 w 546"/>
                  <a:gd name="T45" fmla="*/ 396 h 942"/>
                  <a:gd name="T46" fmla="*/ 298 w 546"/>
                  <a:gd name="T47" fmla="*/ 404 h 942"/>
                  <a:gd name="T48" fmla="*/ 298 w 546"/>
                  <a:gd name="T49" fmla="*/ 407 h 942"/>
                  <a:gd name="T50" fmla="*/ 250 w 546"/>
                  <a:gd name="T51" fmla="*/ 593 h 942"/>
                  <a:gd name="T52" fmla="*/ 246 w 546"/>
                  <a:gd name="T53" fmla="*/ 602 h 942"/>
                  <a:gd name="T54" fmla="*/ 0 w 546"/>
                  <a:gd name="T55" fmla="*/ 692 h 942"/>
                  <a:gd name="T56" fmla="*/ 0 w 546"/>
                  <a:gd name="T57" fmla="*/ 673 h 942"/>
                  <a:gd name="T58" fmla="*/ 199 w 546"/>
                  <a:gd name="T59" fmla="*/ 795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6" h="942">
                    <a:moveTo>
                      <a:pt x="199" y="795"/>
                    </a:moveTo>
                    <a:lnTo>
                      <a:pt x="337" y="874"/>
                    </a:lnTo>
                    <a:lnTo>
                      <a:pt x="345" y="878"/>
                    </a:lnTo>
                    <a:lnTo>
                      <a:pt x="356" y="942"/>
                    </a:lnTo>
                    <a:lnTo>
                      <a:pt x="337" y="938"/>
                    </a:lnTo>
                    <a:lnTo>
                      <a:pt x="428" y="799"/>
                    </a:lnTo>
                    <a:lnTo>
                      <a:pt x="428" y="803"/>
                    </a:lnTo>
                    <a:lnTo>
                      <a:pt x="475" y="681"/>
                    </a:lnTo>
                    <a:lnTo>
                      <a:pt x="534" y="527"/>
                    </a:lnTo>
                    <a:lnTo>
                      <a:pt x="534" y="531"/>
                    </a:lnTo>
                    <a:lnTo>
                      <a:pt x="534" y="313"/>
                    </a:lnTo>
                    <a:lnTo>
                      <a:pt x="546" y="325"/>
                    </a:lnTo>
                    <a:lnTo>
                      <a:pt x="439" y="325"/>
                    </a:lnTo>
                    <a:lnTo>
                      <a:pt x="428" y="321"/>
                    </a:lnTo>
                    <a:lnTo>
                      <a:pt x="428" y="309"/>
                    </a:lnTo>
                    <a:lnTo>
                      <a:pt x="534" y="96"/>
                    </a:lnTo>
                    <a:lnTo>
                      <a:pt x="542" y="111"/>
                    </a:lnTo>
                    <a:lnTo>
                      <a:pt x="238" y="4"/>
                    </a:lnTo>
                    <a:lnTo>
                      <a:pt x="250" y="0"/>
                    </a:lnTo>
                    <a:lnTo>
                      <a:pt x="49" y="198"/>
                    </a:lnTo>
                    <a:lnTo>
                      <a:pt x="49" y="182"/>
                    </a:lnTo>
                    <a:lnTo>
                      <a:pt x="127" y="257"/>
                    </a:lnTo>
                    <a:lnTo>
                      <a:pt x="293" y="396"/>
                    </a:lnTo>
                    <a:lnTo>
                      <a:pt x="298" y="404"/>
                    </a:lnTo>
                    <a:lnTo>
                      <a:pt x="298" y="407"/>
                    </a:lnTo>
                    <a:lnTo>
                      <a:pt x="250" y="593"/>
                    </a:lnTo>
                    <a:lnTo>
                      <a:pt x="246" y="602"/>
                    </a:lnTo>
                    <a:lnTo>
                      <a:pt x="0" y="692"/>
                    </a:lnTo>
                    <a:lnTo>
                      <a:pt x="0" y="673"/>
                    </a:lnTo>
                    <a:lnTo>
                      <a:pt x="199" y="79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2" name="Freeform 419"/>
              <p:cNvSpPr>
                <a:spLocks/>
              </p:cNvSpPr>
              <p:nvPr/>
            </p:nvSpPr>
            <p:spPr bwMode="auto">
              <a:xfrm>
                <a:off x="3975" y="1226"/>
                <a:ext cx="527" cy="433"/>
              </a:xfrm>
              <a:custGeom>
                <a:avLst/>
                <a:gdLst>
                  <a:gd name="T0" fmla="*/ 2005 w 2112"/>
                  <a:gd name="T1" fmla="*/ 1732 h 1732"/>
                  <a:gd name="T2" fmla="*/ 1701 w 2112"/>
                  <a:gd name="T3" fmla="*/ 1626 h 1732"/>
                  <a:gd name="T4" fmla="*/ 1579 w 2112"/>
                  <a:gd name="T5" fmla="*/ 1455 h 1732"/>
                  <a:gd name="T6" fmla="*/ 1380 w 2112"/>
                  <a:gd name="T7" fmla="*/ 1380 h 1732"/>
                  <a:gd name="T8" fmla="*/ 0 w 2112"/>
                  <a:gd name="T9" fmla="*/ 1637 h 1732"/>
                  <a:gd name="T10" fmla="*/ 0 w 2112"/>
                  <a:gd name="T11" fmla="*/ 1530 h 1732"/>
                  <a:gd name="T12" fmla="*/ 107 w 2112"/>
                  <a:gd name="T13" fmla="*/ 1380 h 1732"/>
                  <a:gd name="T14" fmla="*/ 242 w 2112"/>
                  <a:gd name="T15" fmla="*/ 1258 h 1732"/>
                  <a:gd name="T16" fmla="*/ 107 w 2112"/>
                  <a:gd name="T17" fmla="*/ 1088 h 1732"/>
                  <a:gd name="T18" fmla="*/ 364 w 2112"/>
                  <a:gd name="T19" fmla="*/ 981 h 1732"/>
                  <a:gd name="T20" fmla="*/ 593 w 2112"/>
                  <a:gd name="T21" fmla="*/ 981 h 1732"/>
                  <a:gd name="T22" fmla="*/ 791 w 2112"/>
                  <a:gd name="T23" fmla="*/ 934 h 1732"/>
                  <a:gd name="T24" fmla="*/ 973 w 2112"/>
                  <a:gd name="T25" fmla="*/ 752 h 1732"/>
                  <a:gd name="T26" fmla="*/ 926 w 2112"/>
                  <a:gd name="T27" fmla="*/ 597 h 1732"/>
                  <a:gd name="T28" fmla="*/ 882 w 2112"/>
                  <a:gd name="T29" fmla="*/ 506 h 1732"/>
                  <a:gd name="T30" fmla="*/ 1183 w 2112"/>
                  <a:gd name="T31" fmla="*/ 154 h 1732"/>
                  <a:gd name="T32" fmla="*/ 1748 w 2112"/>
                  <a:gd name="T33" fmla="*/ 0 h 1732"/>
                  <a:gd name="T34" fmla="*/ 1748 w 2112"/>
                  <a:gd name="T35" fmla="*/ 277 h 1732"/>
                  <a:gd name="T36" fmla="*/ 1898 w 2112"/>
                  <a:gd name="T37" fmla="*/ 597 h 1732"/>
                  <a:gd name="T38" fmla="*/ 1990 w 2112"/>
                  <a:gd name="T39" fmla="*/ 965 h 1732"/>
                  <a:gd name="T40" fmla="*/ 1943 w 2112"/>
                  <a:gd name="T41" fmla="*/ 1088 h 1732"/>
                  <a:gd name="T42" fmla="*/ 1990 w 2112"/>
                  <a:gd name="T43" fmla="*/ 1258 h 1732"/>
                  <a:gd name="T44" fmla="*/ 2005 w 2112"/>
                  <a:gd name="T45" fmla="*/ 1408 h 1732"/>
                  <a:gd name="T46" fmla="*/ 2112 w 2112"/>
                  <a:gd name="T47" fmla="*/ 1685 h 1732"/>
                  <a:gd name="T48" fmla="*/ 2005 w 2112"/>
                  <a:gd name="T49" fmla="*/ 1732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12" h="1732">
                    <a:moveTo>
                      <a:pt x="2005" y="1732"/>
                    </a:moveTo>
                    <a:lnTo>
                      <a:pt x="1701" y="1626"/>
                    </a:lnTo>
                    <a:lnTo>
                      <a:pt x="1579" y="1455"/>
                    </a:lnTo>
                    <a:lnTo>
                      <a:pt x="1380" y="1380"/>
                    </a:lnTo>
                    <a:lnTo>
                      <a:pt x="0" y="1637"/>
                    </a:lnTo>
                    <a:lnTo>
                      <a:pt x="0" y="1530"/>
                    </a:lnTo>
                    <a:lnTo>
                      <a:pt x="107" y="1380"/>
                    </a:lnTo>
                    <a:lnTo>
                      <a:pt x="242" y="1258"/>
                    </a:lnTo>
                    <a:lnTo>
                      <a:pt x="107" y="1088"/>
                    </a:lnTo>
                    <a:lnTo>
                      <a:pt x="364" y="981"/>
                    </a:lnTo>
                    <a:lnTo>
                      <a:pt x="593" y="981"/>
                    </a:lnTo>
                    <a:lnTo>
                      <a:pt x="791" y="934"/>
                    </a:lnTo>
                    <a:lnTo>
                      <a:pt x="973" y="752"/>
                    </a:lnTo>
                    <a:lnTo>
                      <a:pt x="926" y="597"/>
                    </a:lnTo>
                    <a:lnTo>
                      <a:pt x="882" y="506"/>
                    </a:lnTo>
                    <a:lnTo>
                      <a:pt x="1183" y="154"/>
                    </a:lnTo>
                    <a:lnTo>
                      <a:pt x="1748" y="0"/>
                    </a:lnTo>
                    <a:lnTo>
                      <a:pt x="1748" y="277"/>
                    </a:lnTo>
                    <a:lnTo>
                      <a:pt x="1898" y="597"/>
                    </a:lnTo>
                    <a:lnTo>
                      <a:pt x="1990" y="965"/>
                    </a:lnTo>
                    <a:lnTo>
                      <a:pt x="1943" y="1088"/>
                    </a:lnTo>
                    <a:lnTo>
                      <a:pt x="1990" y="1258"/>
                    </a:lnTo>
                    <a:lnTo>
                      <a:pt x="2005" y="1408"/>
                    </a:lnTo>
                    <a:lnTo>
                      <a:pt x="2112" y="1685"/>
                    </a:lnTo>
                    <a:lnTo>
                      <a:pt x="2005" y="1732"/>
                    </a:lnTo>
                    <a:close/>
                  </a:path>
                </a:pathLst>
              </a:custGeom>
              <a:solidFill>
                <a:srgbClr val="D45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3" name="Freeform 420"/>
              <p:cNvSpPr>
                <a:spLocks noEditPoints="1"/>
              </p:cNvSpPr>
              <p:nvPr/>
            </p:nvSpPr>
            <p:spPr bwMode="auto">
              <a:xfrm>
                <a:off x="3972" y="1223"/>
                <a:ext cx="534" cy="439"/>
              </a:xfrm>
              <a:custGeom>
                <a:avLst/>
                <a:gdLst>
                  <a:gd name="T0" fmla="*/ 2012 w 2135"/>
                  <a:gd name="T1" fmla="*/ 1755 h 1755"/>
                  <a:gd name="T2" fmla="*/ 1704 w 2135"/>
                  <a:gd name="T3" fmla="*/ 1640 h 1755"/>
                  <a:gd name="T4" fmla="*/ 1585 w 2135"/>
                  <a:gd name="T5" fmla="*/ 1479 h 1755"/>
                  <a:gd name="T6" fmla="*/ 1395 w 2135"/>
                  <a:gd name="T7" fmla="*/ 1403 h 1755"/>
                  <a:gd name="T8" fmla="*/ 4 w 2135"/>
                  <a:gd name="T9" fmla="*/ 1661 h 1755"/>
                  <a:gd name="T10" fmla="*/ 0 w 2135"/>
                  <a:gd name="T11" fmla="*/ 1541 h 1755"/>
                  <a:gd name="T12" fmla="*/ 107 w 2135"/>
                  <a:gd name="T13" fmla="*/ 1383 h 1755"/>
                  <a:gd name="T14" fmla="*/ 244 w 2135"/>
                  <a:gd name="T15" fmla="*/ 1256 h 1755"/>
                  <a:gd name="T16" fmla="*/ 107 w 2135"/>
                  <a:gd name="T17" fmla="*/ 1106 h 1755"/>
                  <a:gd name="T18" fmla="*/ 110 w 2135"/>
                  <a:gd name="T19" fmla="*/ 1087 h 1755"/>
                  <a:gd name="T20" fmla="*/ 375 w 2135"/>
                  <a:gd name="T21" fmla="*/ 980 h 1755"/>
                  <a:gd name="T22" fmla="*/ 600 w 2135"/>
                  <a:gd name="T23" fmla="*/ 980 h 1755"/>
                  <a:gd name="T24" fmla="*/ 791 w 2135"/>
                  <a:gd name="T25" fmla="*/ 937 h 1755"/>
                  <a:gd name="T26" fmla="*/ 973 w 2135"/>
                  <a:gd name="T27" fmla="*/ 767 h 1755"/>
                  <a:gd name="T28" fmla="*/ 881 w 2135"/>
                  <a:gd name="T29" fmla="*/ 521 h 1755"/>
                  <a:gd name="T30" fmla="*/ 881 w 2135"/>
                  <a:gd name="T31" fmla="*/ 510 h 1755"/>
                  <a:gd name="T32" fmla="*/ 1194 w 2135"/>
                  <a:gd name="T33" fmla="*/ 154 h 1755"/>
                  <a:gd name="T34" fmla="*/ 1763 w 2135"/>
                  <a:gd name="T35" fmla="*/ 0 h 1755"/>
                  <a:gd name="T36" fmla="*/ 1772 w 2135"/>
                  <a:gd name="T37" fmla="*/ 288 h 1755"/>
                  <a:gd name="T38" fmla="*/ 1922 w 2135"/>
                  <a:gd name="T39" fmla="*/ 604 h 1755"/>
                  <a:gd name="T40" fmla="*/ 2012 w 2135"/>
                  <a:gd name="T41" fmla="*/ 980 h 1755"/>
                  <a:gd name="T42" fmla="*/ 1965 w 2135"/>
                  <a:gd name="T43" fmla="*/ 1095 h 1755"/>
                  <a:gd name="T44" fmla="*/ 2029 w 2135"/>
                  <a:gd name="T45" fmla="*/ 1419 h 1755"/>
                  <a:gd name="T46" fmla="*/ 2135 w 2135"/>
                  <a:gd name="T47" fmla="*/ 1691 h 1755"/>
                  <a:gd name="T48" fmla="*/ 2127 w 2135"/>
                  <a:gd name="T49" fmla="*/ 1708 h 1755"/>
                  <a:gd name="T50" fmla="*/ 2119 w 2135"/>
                  <a:gd name="T51" fmla="*/ 1684 h 1755"/>
                  <a:gd name="T52" fmla="*/ 2004 w 2135"/>
                  <a:gd name="T53" fmla="*/ 1423 h 1755"/>
                  <a:gd name="T54" fmla="*/ 1945 w 2135"/>
                  <a:gd name="T55" fmla="*/ 1102 h 1755"/>
                  <a:gd name="T56" fmla="*/ 1989 w 2135"/>
                  <a:gd name="T57" fmla="*/ 973 h 1755"/>
                  <a:gd name="T58" fmla="*/ 1898 w 2135"/>
                  <a:gd name="T59" fmla="*/ 613 h 1755"/>
                  <a:gd name="T60" fmla="*/ 1748 w 2135"/>
                  <a:gd name="T61" fmla="*/ 288 h 1755"/>
                  <a:gd name="T62" fmla="*/ 1759 w 2135"/>
                  <a:gd name="T63" fmla="*/ 23 h 1755"/>
                  <a:gd name="T64" fmla="*/ 1206 w 2135"/>
                  <a:gd name="T65" fmla="*/ 169 h 1755"/>
                  <a:gd name="T66" fmla="*/ 902 w 2135"/>
                  <a:gd name="T67" fmla="*/ 510 h 1755"/>
                  <a:gd name="T68" fmla="*/ 992 w 2135"/>
                  <a:gd name="T69" fmla="*/ 759 h 1755"/>
                  <a:gd name="T70" fmla="*/ 992 w 2135"/>
                  <a:gd name="T71" fmla="*/ 770 h 1755"/>
                  <a:gd name="T72" fmla="*/ 802 w 2135"/>
                  <a:gd name="T73" fmla="*/ 956 h 1755"/>
                  <a:gd name="T74" fmla="*/ 375 w 2135"/>
                  <a:gd name="T75" fmla="*/ 1003 h 1755"/>
                  <a:gd name="T76" fmla="*/ 122 w 2135"/>
                  <a:gd name="T77" fmla="*/ 1110 h 1755"/>
                  <a:gd name="T78" fmla="*/ 264 w 2135"/>
                  <a:gd name="T79" fmla="*/ 1260 h 1755"/>
                  <a:gd name="T80" fmla="*/ 261 w 2135"/>
                  <a:gd name="T81" fmla="*/ 1277 h 1755"/>
                  <a:gd name="T82" fmla="*/ 126 w 2135"/>
                  <a:gd name="T83" fmla="*/ 1395 h 1755"/>
                  <a:gd name="T84" fmla="*/ 23 w 2135"/>
                  <a:gd name="T85" fmla="*/ 1541 h 1755"/>
                  <a:gd name="T86" fmla="*/ 7 w 2135"/>
                  <a:gd name="T87" fmla="*/ 1640 h 1755"/>
                  <a:gd name="T88" fmla="*/ 1395 w 2135"/>
                  <a:gd name="T89" fmla="*/ 1380 h 1755"/>
                  <a:gd name="T90" fmla="*/ 1601 w 2135"/>
                  <a:gd name="T91" fmla="*/ 1458 h 1755"/>
                  <a:gd name="T92" fmla="*/ 1716 w 2135"/>
                  <a:gd name="T93" fmla="*/ 1625 h 1755"/>
                  <a:gd name="T94" fmla="*/ 2012 w 2135"/>
                  <a:gd name="T95" fmla="*/ 1731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35" h="1755">
                    <a:moveTo>
                      <a:pt x="2021" y="1751"/>
                    </a:moveTo>
                    <a:lnTo>
                      <a:pt x="2012" y="1755"/>
                    </a:lnTo>
                    <a:lnTo>
                      <a:pt x="1708" y="1644"/>
                    </a:lnTo>
                    <a:lnTo>
                      <a:pt x="1704" y="1640"/>
                    </a:lnTo>
                    <a:lnTo>
                      <a:pt x="1581" y="1474"/>
                    </a:lnTo>
                    <a:lnTo>
                      <a:pt x="1585" y="1479"/>
                    </a:lnTo>
                    <a:lnTo>
                      <a:pt x="1388" y="1399"/>
                    </a:lnTo>
                    <a:lnTo>
                      <a:pt x="1395" y="1403"/>
                    </a:lnTo>
                    <a:lnTo>
                      <a:pt x="11" y="1661"/>
                    </a:lnTo>
                    <a:lnTo>
                      <a:pt x="4" y="1661"/>
                    </a:lnTo>
                    <a:lnTo>
                      <a:pt x="0" y="1648"/>
                    </a:lnTo>
                    <a:lnTo>
                      <a:pt x="0" y="1541"/>
                    </a:lnTo>
                    <a:lnTo>
                      <a:pt x="0" y="1537"/>
                    </a:lnTo>
                    <a:lnTo>
                      <a:pt x="107" y="1383"/>
                    </a:lnTo>
                    <a:lnTo>
                      <a:pt x="110" y="1380"/>
                    </a:lnTo>
                    <a:lnTo>
                      <a:pt x="244" y="1256"/>
                    </a:lnTo>
                    <a:lnTo>
                      <a:pt x="244" y="1273"/>
                    </a:lnTo>
                    <a:lnTo>
                      <a:pt x="107" y="1106"/>
                    </a:lnTo>
                    <a:lnTo>
                      <a:pt x="107" y="1095"/>
                    </a:lnTo>
                    <a:lnTo>
                      <a:pt x="110" y="1087"/>
                    </a:lnTo>
                    <a:lnTo>
                      <a:pt x="371" y="980"/>
                    </a:lnTo>
                    <a:lnTo>
                      <a:pt x="375" y="980"/>
                    </a:lnTo>
                    <a:lnTo>
                      <a:pt x="604" y="980"/>
                    </a:lnTo>
                    <a:lnTo>
                      <a:pt x="600" y="980"/>
                    </a:lnTo>
                    <a:lnTo>
                      <a:pt x="799" y="932"/>
                    </a:lnTo>
                    <a:lnTo>
                      <a:pt x="791" y="937"/>
                    </a:lnTo>
                    <a:lnTo>
                      <a:pt x="973" y="755"/>
                    </a:lnTo>
                    <a:lnTo>
                      <a:pt x="973" y="767"/>
                    </a:lnTo>
                    <a:lnTo>
                      <a:pt x="925" y="613"/>
                    </a:lnTo>
                    <a:lnTo>
                      <a:pt x="881" y="521"/>
                    </a:lnTo>
                    <a:lnTo>
                      <a:pt x="881" y="513"/>
                    </a:lnTo>
                    <a:lnTo>
                      <a:pt x="881" y="510"/>
                    </a:lnTo>
                    <a:lnTo>
                      <a:pt x="1185" y="157"/>
                    </a:lnTo>
                    <a:lnTo>
                      <a:pt x="1194" y="154"/>
                    </a:lnTo>
                    <a:lnTo>
                      <a:pt x="1755" y="0"/>
                    </a:lnTo>
                    <a:lnTo>
                      <a:pt x="1763" y="0"/>
                    </a:lnTo>
                    <a:lnTo>
                      <a:pt x="1772" y="11"/>
                    </a:lnTo>
                    <a:lnTo>
                      <a:pt x="1772" y="288"/>
                    </a:lnTo>
                    <a:lnTo>
                      <a:pt x="1768" y="279"/>
                    </a:lnTo>
                    <a:lnTo>
                      <a:pt x="1922" y="604"/>
                    </a:lnTo>
                    <a:lnTo>
                      <a:pt x="2012" y="973"/>
                    </a:lnTo>
                    <a:lnTo>
                      <a:pt x="2012" y="980"/>
                    </a:lnTo>
                    <a:lnTo>
                      <a:pt x="1965" y="1102"/>
                    </a:lnTo>
                    <a:lnTo>
                      <a:pt x="1965" y="1095"/>
                    </a:lnTo>
                    <a:lnTo>
                      <a:pt x="2012" y="1265"/>
                    </a:lnTo>
                    <a:lnTo>
                      <a:pt x="2029" y="1419"/>
                    </a:lnTo>
                    <a:lnTo>
                      <a:pt x="2029" y="1415"/>
                    </a:lnTo>
                    <a:lnTo>
                      <a:pt x="2135" y="1691"/>
                    </a:lnTo>
                    <a:lnTo>
                      <a:pt x="2135" y="1700"/>
                    </a:lnTo>
                    <a:lnTo>
                      <a:pt x="2127" y="1708"/>
                    </a:lnTo>
                    <a:lnTo>
                      <a:pt x="2021" y="1751"/>
                    </a:lnTo>
                    <a:close/>
                    <a:moveTo>
                      <a:pt x="2119" y="1684"/>
                    </a:moveTo>
                    <a:lnTo>
                      <a:pt x="2111" y="1700"/>
                    </a:lnTo>
                    <a:lnTo>
                      <a:pt x="2004" y="1423"/>
                    </a:lnTo>
                    <a:lnTo>
                      <a:pt x="1989" y="1269"/>
                    </a:lnTo>
                    <a:lnTo>
                      <a:pt x="1945" y="1102"/>
                    </a:lnTo>
                    <a:lnTo>
                      <a:pt x="1945" y="1095"/>
                    </a:lnTo>
                    <a:lnTo>
                      <a:pt x="1989" y="973"/>
                    </a:lnTo>
                    <a:lnTo>
                      <a:pt x="1989" y="980"/>
                    </a:lnTo>
                    <a:lnTo>
                      <a:pt x="1898" y="613"/>
                    </a:lnTo>
                    <a:lnTo>
                      <a:pt x="1748" y="292"/>
                    </a:lnTo>
                    <a:lnTo>
                      <a:pt x="1748" y="288"/>
                    </a:lnTo>
                    <a:lnTo>
                      <a:pt x="1748" y="11"/>
                    </a:lnTo>
                    <a:lnTo>
                      <a:pt x="1759" y="23"/>
                    </a:lnTo>
                    <a:lnTo>
                      <a:pt x="1198" y="173"/>
                    </a:lnTo>
                    <a:lnTo>
                      <a:pt x="1206" y="169"/>
                    </a:lnTo>
                    <a:lnTo>
                      <a:pt x="902" y="525"/>
                    </a:lnTo>
                    <a:lnTo>
                      <a:pt x="902" y="510"/>
                    </a:lnTo>
                    <a:lnTo>
                      <a:pt x="949" y="604"/>
                    </a:lnTo>
                    <a:lnTo>
                      <a:pt x="992" y="759"/>
                    </a:lnTo>
                    <a:lnTo>
                      <a:pt x="996" y="767"/>
                    </a:lnTo>
                    <a:lnTo>
                      <a:pt x="992" y="770"/>
                    </a:lnTo>
                    <a:lnTo>
                      <a:pt x="810" y="952"/>
                    </a:lnTo>
                    <a:lnTo>
                      <a:pt x="802" y="956"/>
                    </a:lnTo>
                    <a:lnTo>
                      <a:pt x="604" y="1003"/>
                    </a:lnTo>
                    <a:lnTo>
                      <a:pt x="375" y="1003"/>
                    </a:lnTo>
                    <a:lnTo>
                      <a:pt x="379" y="1003"/>
                    </a:lnTo>
                    <a:lnTo>
                      <a:pt x="122" y="1110"/>
                    </a:lnTo>
                    <a:lnTo>
                      <a:pt x="126" y="1091"/>
                    </a:lnTo>
                    <a:lnTo>
                      <a:pt x="264" y="1260"/>
                    </a:lnTo>
                    <a:lnTo>
                      <a:pt x="264" y="1269"/>
                    </a:lnTo>
                    <a:lnTo>
                      <a:pt x="261" y="1277"/>
                    </a:lnTo>
                    <a:lnTo>
                      <a:pt x="126" y="1399"/>
                    </a:lnTo>
                    <a:lnTo>
                      <a:pt x="126" y="1395"/>
                    </a:lnTo>
                    <a:lnTo>
                      <a:pt x="19" y="1549"/>
                    </a:lnTo>
                    <a:lnTo>
                      <a:pt x="23" y="1541"/>
                    </a:lnTo>
                    <a:lnTo>
                      <a:pt x="23" y="1648"/>
                    </a:lnTo>
                    <a:lnTo>
                      <a:pt x="7" y="1640"/>
                    </a:lnTo>
                    <a:lnTo>
                      <a:pt x="1391" y="1380"/>
                    </a:lnTo>
                    <a:lnTo>
                      <a:pt x="1395" y="1380"/>
                    </a:lnTo>
                    <a:lnTo>
                      <a:pt x="1594" y="1455"/>
                    </a:lnTo>
                    <a:lnTo>
                      <a:pt x="1601" y="1458"/>
                    </a:lnTo>
                    <a:lnTo>
                      <a:pt x="1720" y="1629"/>
                    </a:lnTo>
                    <a:lnTo>
                      <a:pt x="1716" y="1625"/>
                    </a:lnTo>
                    <a:lnTo>
                      <a:pt x="2021" y="1731"/>
                    </a:lnTo>
                    <a:lnTo>
                      <a:pt x="2012" y="1731"/>
                    </a:lnTo>
                    <a:lnTo>
                      <a:pt x="2119" y="16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4" name="Freeform 421"/>
              <p:cNvSpPr>
                <a:spLocks/>
              </p:cNvSpPr>
              <p:nvPr/>
            </p:nvSpPr>
            <p:spPr bwMode="auto">
              <a:xfrm>
                <a:off x="3972" y="1223"/>
                <a:ext cx="534" cy="439"/>
              </a:xfrm>
              <a:custGeom>
                <a:avLst/>
                <a:gdLst>
                  <a:gd name="T0" fmla="*/ 2021 w 2135"/>
                  <a:gd name="T1" fmla="*/ 1751 h 1755"/>
                  <a:gd name="T2" fmla="*/ 2012 w 2135"/>
                  <a:gd name="T3" fmla="*/ 1755 h 1755"/>
                  <a:gd name="T4" fmla="*/ 1708 w 2135"/>
                  <a:gd name="T5" fmla="*/ 1644 h 1755"/>
                  <a:gd name="T6" fmla="*/ 1704 w 2135"/>
                  <a:gd name="T7" fmla="*/ 1640 h 1755"/>
                  <a:gd name="T8" fmla="*/ 1581 w 2135"/>
                  <a:gd name="T9" fmla="*/ 1474 h 1755"/>
                  <a:gd name="T10" fmla="*/ 1585 w 2135"/>
                  <a:gd name="T11" fmla="*/ 1479 h 1755"/>
                  <a:gd name="T12" fmla="*/ 1388 w 2135"/>
                  <a:gd name="T13" fmla="*/ 1399 h 1755"/>
                  <a:gd name="T14" fmla="*/ 1395 w 2135"/>
                  <a:gd name="T15" fmla="*/ 1403 h 1755"/>
                  <a:gd name="T16" fmla="*/ 11 w 2135"/>
                  <a:gd name="T17" fmla="*/ 1661 h 1755"/>
                  <a:gd name="T18" fmla="*/ 4 w 2135"/>
                  <a:gd name="T19" fmla="*/ 1661 h 1755"/>
                  <a:gd name="T20" fmla="*/ 0 w 2135"/>
                  <a:gd name="T21" fmla="*/ 1648 h 1755"/>
                  <a:gd name="T22" fmla="*/ 0 w 2135"/>
                  <a:gd name="T23" fmla="*/ 1541 h 1755"/>
                  <a:gd name="T24" fmla="*/ 0 w 2135"/>
                  <a:gd name="T25" fmla="*/ 1537 h 1755"/>
                  <a:gd name="T26" fmla="*/ 107 w 2135"/>
                  <a:gd name="T27" fmla="*/ 1383 h 1755"/>
                  <a:gd name="T28" fmla="*/ 110 w 2135"/>
                  <a:gd name="T29" fmla="*/ 1380 h 1755"/>
                  <a:gd name="T30" fmla="*/ 244 w 2135"/>
                  <a:gd name="T31" fmla="*/ 1256 h 1755"/>
                  <a:gd name="T32" fmla="*/ 244 w 2135"/>
                  <a:gd name="T33" fmla="*/ 1273 h 1755"/>
                  <a:gd name="T34" fmla="*/ 107 w 2135"/>
                  <a:gd name="T35" fmla="*/ 1106 h 1755"/>
                  <a:gd name="T36" fmla="*/ 107 w 2135"/>
                  <a:gd name="T37" fmla="*/ 1095 h 1755"/>
                  <a:gd name="T38" fmla="*/ 110 w 2135"/>
                  <a:gd name="T39" fmla="*/ 1087 h 1755"/>
                  <a:gd name="T40" fmla="*/ 371 w 2135"/>
                  <a:gd name="T41" fmla="*/ 980 h 1755"/>
                  <a:gd name="T42" fmla="*/ 375 w 2135"/>
                  <a:gd name="T43" fmla="*/ 980 h 1755"/>
                  <a:gd name="T44" fmla="*/ 604 w 2135"/>
                  <a:gd name="T45" fmla="*/ 980 h 1755"/>
                  <a:gd name="T46" fmla="*/ 600 w 2135"/>
                  <a:gd name="T47" fmla="*/ 980 h 1755"/>
                  <a:gd name="T48" fmla="*/ 799 w 2135"/>
                  <a:gd name="T49" fmla="*/ 932 h 1755"/>
                  <a:gd name="T50" fmla="*/ 791 w 2135"/>
                  <a:gd name="T51" fmla="*/ 937 h 1755"/>
                  <a:gd name="T52" fmla="*/ 973 w 2135"/>
                  <a:gd name="T53" fmla="*/ 755 h 1755"/>
                  <a:gd name="T54" fmla="*/ 973 w 2135"/>
                  <a:gd name="T55" fmla="*/ 767 h 1755"/>
                  <a:gd name="T56" fmla="*/ 925 w 2135"/>
                  <a:gd name="T57" fmla="*/ 613 h 1755"/>
                  <a:gd name="T58" fmla="*/ 925 w 2135"/>
                  <a:gd name="T59" fmla="*/ 613 h 1755"/>
                  <a:gd name="T60" fmla="*/ 881 w 2135"/>
                  <a:gd name="T61" fmla="*/ 521 h 1755"/>
                  <a:gd name="T62" fmla="*/ 881 w 2135"/>
                  <a:gd name="T63" fmla="*/ 513 h 1755"/>
                  <a:gd name="T64" fmla="*/ 881 w 2135"/>
                  <a:gd name="T65" fmla="*/ 510 h 1755"/>
                  <a:gd name="T66" fmla="*/ 1185 w 2135"/>
                  <a:gd name="T67" fmla="*/ 157 h 1755"/>
                  <a:gd name="T68" fmla="*/ 1194 w 2135"/>
                  <a:gd name="T69" fmla="*/ 154 h 1755"/>
                  <a:gd name="T70" fmla="*/ 1755 w 2135"/>
                  <a:gd name="T71" fmla="*/ 0 h 1755"/>
                  <a:gd name="T72" fmla="*/ 1763 w 2135"/>
                  <a:gd name="T73" fmla="*/ 0 h 1755"/>
                  <a:gd name="T74" fmla="*/ 1772 w 2135"/>
                  <a:gd name="T75" fmla="*/ 11 h 1755"/>
                  <a:gd name="T76" fmla="*/ 1772 w 2135"/>
                  <a:gd name="T77" fmla="*/ 288 h 1755"/>
                  <a:gd name="T78" fmla="*/ 1768 w 2135"/>
                  <a:gd name="T79" fmla="*/ 279 h 1755"/>
                  <a:gd name="T80" fmla="*/ 1922 w 2135"/>
                  <a:gd name="T81" fmla="*/ 604 h 1755"/>
                  <a:gd name="T82" fmla="*/ 1922 w 2135"/>
                  <a:gd name="T83" fmla="*/ 604 h 1755"/>
                  <a:gd name="T84" fmla="*/ 2012 w 2135"/>
                  <a:gd name="T85" fmla="*/ 973 h 1755"/>
                  <a:gd name="T86" fmla="*/ 2012 w 2135"/>
                  <a:gd name="T87" fmla="*/ 980 h 1755"/>
                  <a:gd name="T88" fmla="*/ 1965 w 2135"/>
                  <a:gd name="T89" fmla="*/ 1102 h 1755"/>
                  <a:gd name="T90" fmla="*/ 1965 w 2135"/>
                  <a:gd name="T91" fmla="*/ 1095 h 1755"/>
                  <a:gd name="T92" fmla="*/ 2012 w 2135"/>
                  <a:gd name="T93" fmla="*/ 1265 h 1755"/>
                  <a:gd name="T94" fmla="*/ 2012 w 2135"/>
                  <a:gd name="T95" fmla="*/ 1265 h 1755"/>
                  <a:gd name="T96" fmla="*/ 2029 w 2135"/>
                  <a:gd name="T97" fmla="*/ 1419 h 1755"/>
                  <a:gd name="T98" fmla="*/ 2029 w 2135"/>
                  <a:gd name="T99" fmla="*/ 1415 h 1755"/>
                  <a:gd name="T100" fmla="*/ 2135 w 2135"/>
                  <a:gd name="T101" fmla="*/ 1691 h 1755"/>
                  <a:gd name="T102" fmla="*/ 2135 w 2135"/>
                  <a:gd name="T103" fmla="*/ 1700 h 1755"/>
                  <a:gd name="T104" fmla="*/ 2127 w 2135"/>
                  <a:gd name="T105" fmla="*/ 1708 h 1755"/>
                  <a:gd name="T106" fmla="*/ 2021 w 2135"/>
                  <a:gd name="T107" fmla="*/ 1751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5" h="1755">
                    <a:moveTo>
                      <a:pt x="2021" y="1751"/>
                    </a:moveTo>
                    <a:lnTo>
                      <a:pt x="2012" y="1755"/>
                    </a:lnTo>
                    <a:lnTo>
                      <a:pt x="1708" y="1644"/>
                    </a:lnTo>
                    <a:lnTo>
                      <a:pt x="1704" y="1640"/>
                    </a:lnTo>
                    <a:lnTo>
                      <a:pt x="1581" y="1474"/>
                    </a:lnTo>
                    <a:lnTo>
                      <a:pt x="1585" y="1479"/>
                    </a:lnTo>
                    <a:lnTo>
                      <a:pt x="1388" y="1399"/>
                    </a:lnTo>
                    <a:lnTo>
                      <a:pt x="1395" y="1403"/>
                    </a:lnTo>
                    <a:lnTo>
                      <a:pt x="11" y="1661"/>
                    </a:lnTo>
                    <a:lnTo>
                      <a:pt x="4" y="1661"/>
                    </a:lnTo>
                    <a:lnTo>
                      <a:pt x="0" y="1648"/>
                    </a:lnTo>
                    <a:lnTo>
                      <a:pt x="0" y="1541"/>
                    </a:lnTo>
                    <a:lnTo>
                      <a:pt x="0" y="1537"/>
                    </a:lnTo>
                    <a:lnTo>
                      <a:pt x="107" y="1383"/>
                    </a:lnTo>
                    <a:lnTo>
                      <a:pt x="110" y="1380"/>
                    </a:lnTo>
                    <a:lnTo>
                      <a:pt x="244" y="1256"/>
                    </a:lnTo>
                    <a:lnTo>
                      <a:pt x="244" y="1273"/>
                    </a:lnTo>
                    <a:lnTo>
                      <a:pt x="107" y="1106"/>
                    </a:lnTo>
                    <a:lnTo>
                      <a:pt x="107" y="1095"/>
                    </a:lnTo>
                    <a:lnTo>
                      <a:pt x="110" y="1087"/>
                    </a:lnTo>
                    <a:lnTo>
                      <a:pt x="371" y="980"/>
                    </a:lnTo>
                    <a:lnTo>
                      <a:pt x="375" y="980"/>
                    </a:lnTo>
                    <a:lnTo>
                      <a:pt x="604" y="980"/>
                    </a:lnTo>
                    <a:lnTo>
                      <a:pt x="600" y="980"/>
                    </a:lnTo>
                    <a:lnTo>
                      <a:pt x="799" y="932"/>
                    </a:lnTo>
                    <a:lnTo>
                      <a:pt x="791" y="937"/>
                    </a:lnTo>
                    <a:lnTo>
                      <a:pt x="973" y="755"/>
                    </a:lnTo>
                    <a:lnTo>
                      <a:pt x="973" y="767"/>
                    </a:lnTo>
                    <a:lnTo>
                      <a:pt x="925" y="613"/>
                    </a:lnTo>
                    <a:lnTo>
                      <a:pt x="925" y="613"/>
                    </a:lnTo>
                    <a:lnTo>
                      <a:pt x="881" y="521"/>
                    </a:lnTo>
                    <a:lnTo>
                      <a:pt x="881" y="513"/>
                    </a:lnTo>
                    <a:lnTo>
                      <a:pt x="881" y="510"/>
                    </a:lnTo>
                    <a:lnTo>
                      <a:pt x="1185" y="157"/>
                    </a:lnTo>
                    <a:lnTo>
                      <a:pt x="1194" y="154"/>
                    </a:lnTo>
                    <a:lnTo>
                      <a:pt x="1755" y="0"/>
                    </a:lnTo>
                    <a:lnTo>
                      <a:pt x="1763" y="0"/>
                    </a:lnTo>
                    <a:lnTo>
                      <a:pt x="1772" y="11"/>
                    </a:lnTo>
                    <a:lnTo>
                      <a:pt x="1772" y="288"/>
                    </a:lnTo>
                    <a:lnTo>
                      <a:pt x="1768" y="279"/>
                    </a:lnTo>
                    <a:lnTo>
                      <a:pt x="1922" y="604"/>
                    </a:lnTo>
                    <a:lnTo>
                      <a:pt x="1922" y="604"/>
                    </a:lnTo>
                    <a:lnTo>
                      <a:pt x="2012" y="973"/>
                    </a:lnTo>
                    <a:lnTo>
                      <a:pt x="2012" y="980"/>
                    </a:lnTo>
                    <a:lnTo>
                      <a:pt x="1965" y="1102"/>
                    </a:lnTo>
                    <a:lnTo>
                      <a:pt x="1965" y="1095"/>
                    </a:lnTo>
                    <a:lnTo>
                      <a:pt x="2012" y="1265"/>
                    </a:lnTo>
                    <a:lnTo>
                      <a:pt x="2012" y="1265"/>
                    </a:lnTo>
                    <a:lnTo>
                      <a:pt x="2029" y="1419"/>
                    </a:lnTo>
                    <a:lnTo>
                      <a:pt x="2029" y="1415"/>
                    </a:lnTo>
                    <a:lnTo>
                      <a:pt x="2135" y="1691"/>
                    </a:lnTo>
                    <a:lnTo>
                      <a:pt x="2135" y="1700"/>
                    </a:lnTo>
                    <a:lnTo>
                      <a:pt x="2127" y="1708"/>
                    </a:lnTo>
                    <a:lnTo>
                      <a:pt x="2021" y="175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5" name="Freeform 422"/>
              <p:cNvSpPr>
                <a:spLocks/>
              </p:cNvSpPr>
              <p:nvPr/>
            </p:nvSpPr>
            <p:spPr bwMode="auto">
              <a:xfrm>
                <a:off x="3974" y="1226"/>
                <a:ext cx="527" cy="430"/>
              </a:xfrm>
              <a:custGeom>
                <a:avLst/>
                <a:gdLst>
                  <a:gd name="T0" fmla="*/ 2112 w 2112"/>
                  <a:gd name="T1" fmla="*/ 1673 h 1720"/>
                  <a:gd name="T2" fmla="*/ 2104 w 2112"/>
                  <a:gd name="T3" fmla="*/ 1689 h 1720"/>
                  <a:gd name="T4" fmla="*/ 1997 w 2112"/>
                  <a:gd name="T5" fmla="*/ 1412 h 1720"/>
                  <a:gd name="T6" fmla="*/ 1997 w 2112"/>
                  <a:gd name="T7" fmla="*/ 1412 h 1720"/>
                  <a:gd name="T8" fmla="*/ 1982 w 2112"/>
                  <a:gd name="T9" fmla="*/ 1258 h 1720"/>
                  <a:gd name="T10" fmla="*/ 1982 w 2112"/>
                  <a:gd name="T11" fmla="*/ 1258 h 1720"/>
                  <a:gd name="T12" fmla="*/ 1938 w 2112"/>
                  <a:gd name="T13" fmla="*/ 1091 h 1720"/>
                  <a:gd name="T14" fmla="*/ 1938 w 2112"/>
                  <a:gd name="T15" fmla="*/ 1084 h 1720"/>
                  <a:gd name="T16" fmla="*/ 1982 w 2112"/>
                  <a:gd name="T17" fmla="*/ 962 h 1720"/>
                  <a:gd name="T18" fmla="*/ 1982 w 2112"/>
                  <a:gd name="T19" fmla="*/ 969 h 1720"/>
                  <a:gd name="T20" fmla="*/ 1891 w 2112"/>
                  <a:gd name="T21" fmla="*/ 602 h 1720"/>
                  <a:gd name="T22" fmla="*/ 1891 w 2112"/>
                  <a:gd name="T23" fmla="*/ 602 h 1720"/>
                  <a:gd name="T24" fmla="*/ 1741 w 2112"/>
                  <a:gd name="T25" fmla="*/ 281 h 1720"/>
                  <a:gd name="T26" fmla="*/ 1741 w 2112"/>
                  <a:gd name="T27" fmla="*/ 277 h 1720"/>
                  <a:gd name="T28" fmla="*/ 1741 w 2112"/>
                  <a:gd name="T29" fmla="*/ 0 h 1720"/>
                  <a:gd name="T30" fmla="*/ 1752 w 2112"/>
                  <a:gd name="T31" fmla="*/ 12 h 1720"/>
                  <a:gd name="T32" fmla="*/ 1191 w 2112"/>
                  <a:gd name="T33" fmla="*/ 162 h 1720"/>
                  <a:gd name="T34" fmla="*/ 1199 w 2112"/>
                  <a:gd name="T35" fmla="*/ 158 h 1720"/>
                  <a:gd name="T36" fmla="*/ 895 w 2112"/>
                  <a:gd name="T37" fmla="*/ 514 h 1720"/>
                  <a:gd name="T38" fmla="*/ 895 w 2112"/>
                  <a:gd name="T39" fmla="*/ 499 h 1720"/>
                  <a:gd name="T40" fmla="*/ 942 w 2112"/>
                  <a:gd name="T41" fmla="*/ 593 h 1720"/>
                  <a:gd name="T42" fmla="*/ 942 w 2112"/>
                  <a:gd name="T43" fmla="*/ 593 h 1720"/>
                  <a:gd name="T44" fmla="*/ 985 w 2112"/>
                  <a:gd name="T45" fmla="*/ 748 h 1720"/>
                  <a:gd name="T46" fmla="*/ 989 w 2112"/>
                  <a:gd name="T47" fmla="*/ 756 h 1720"/>
                  <a:gd name="T48" fmla="*/ 985 w 2112"/>
                  <a:gd name="T49" fmla="*/ 759 h 1720"/>
                  <a:gd name="T50" fmla="*/ 803 w 2112"/>
                  <a:gd name="T51" fmla="*/ 941 h 1720"/>
                  <a:gd name="T52" fmla="*/ 795 w 2112"/>
                  <a:gd name="T53" fmla="*/ 945 h 1720"/>
                  <a:gd name="T54" fmla="*/ 597 w 2112"/>
                  <a:gd name="T55" fmla="*/ 992 h 1720"/>
                  <a:gd name="T56" fmla="*/ 597 w 2112"/>
                  <a:gd name="T57" fmla="*/ 992 h 1720"/>
                  <a:gd name="T58" fmla="*/ 368 w 2112"/>
                  <a:gd name="T59" fmla="*/ 992 h 1720"/>
                  <a:gd name="T60" fmla="*/ 372 w 2112"/>
                  <a:gd name="T61" fmla="*/ 992 h 1720"/>
                  <a:gd name="T62" fmla="*/ 115 w 2112"/>
                  <a:gd name="T63" fmla="*/ 1099 h 1720"/>
                  <a:gd name="T64" fmla="*/ 119 w 2112"/>
                  <a:gd name="T65" fmla="*/ 1080 h 1720"/>
                  <a:gd name="T66" fmla="*/ 257 w 2112"/>
                  <a:gd name="T67" fmla="*/ 1249 h 1720"/>
                  <a:gd name="T68" fmla="*/ 257 w 2112"/>
                  <a:gd name="T69" fmla="*/ 1258 h 1720"/>
                  <a:gd name="T70" fmla="*/ 254 w 2112"/>
                  <a:gd name="T71" fmla="*/ 1266 h 1720"/>
                  <a:gd name="T72" fmla="*/ 119 w 2112"/>
                  <a:gd name="T73" fmla="*/ 1388 h 1720"/>
                  <a:gd name="T74" fmla="*/ 119 w 2112"/>
                  <a:gd name="T75" fmla="*/ 1384 h 1720"/>
                  <a:gd name="T76" fmla="*/ 12 w 2112"/>
                  <a:gd name="T77" fmla="*/ 1538 h 1720"/>
                  <a:gd name="T78" fmla="*/ 16 w 2112"/>
                  <a:gd name="T79" fmla="*/ 1530 h 1720"/>
                  <a:gd name="T80" fmla="*/ 16 w 2112"/>
                  <a:gd name="T81" fmla="*/ 1637 h 1720"/>
                  <a:gd name="T82" fmla="*/ 0 w 2112"/>
                  <a:gd name="T83" fmla="*/ 1629 h 1720"/>
                  <a:gd name="T84" fmla="*/ 1384 w 2112"/>
                  <a:gd name="T85" fmla="*/ 1369 h 1720"/>
                  <a:gd name="T86" fmla="*/ 1388 w 2112"/>
                  <a:gd name="T87" fmla="*/ 1369 h 1720"/>
                  <a:gd name="T88" fmla="*/ 1587 w 2112"/>
                  <a:gd name="T89" fmla="*/ 1444 h 1720"/>
                  <a:gd name="T90" fmla="*/ 1594 w 2112"/>
                  <a:gd name="T91" fmla="*/ 1447 h 1720"/>
                  <a:gd name="T92" fmla="*/ 1713 w 2112"/>
                  <a:gd name="T93" fmla="*/ 1618 h 1720"/>
                  <a:gd name="T94" fmla="*/ 1709 w 2112"/>
                  <a:gd name="T95" fmla="*/ 1614 h 1720"/>
                  <a:gd name="T96" fmla="*/ 2014 w 2112"/>
                  <a:gd name="T97" fmla="*/ 1720 h 1720"/>
                  <a:gd name="T98" fmla="*/ 2005 w 2112"/>
                  <a:gd name="T99" fmla="*/ 1720 h 1720"/>
                  <a:gd name="T100" fmla="*/ 2112 w 2112"/>
                  <a:gd name="T101" fmla="*/ 1673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12" h="1720">
                    <a:moveTo>
                      <a:pt x="2112" y="1673"/>
                    </a:moveTo>
                    <a:lnTo>
                      <a:pt x="2104" y="1689"/>
                    </a:lnTo>
                    <a:lnTo>
                      <a:pt x="1997" y="1412"/>
                    </a:lnTo>
                    <a:lnTo>
                      <a:pt x="1997" y="1412"/>
                    </a:lnTo>
                    <a:lnTo>
                      <a:pt x="1982" y="1258"/>
                    </a:lnTo>
                    <a:lnTo>
                      <a:pt x="1982" y="1258"/>
                    </a:lnTo>
                    <a:lnTo>
                      <a:pt x="1938" y="1091"/>
                    </a:lnTo>
                    <a:lnTo>
                      <a:pt x="1938" y="1084"/>
                    </a:lnTo>
                    <a:lnTo>
                      <a:pt x="1982" y="962"/>
                    </a:lnTo>
                    <a:lnTo>
                      <a:pt x="1982" y="969"/>
                    </a:lnTo>
                    <a:lnTo>
                      <a:pt x="1891" y="602"/>
                    </a:lnTo>
                    <a:lnTo>
                      <a:pt x="1891" y="602"/>
                    </a:lnTo>
                    <a:lnTo>
                      <a:pt x="1741" y="281"/>
                    </a:lnTo>
                    <a:lnTo>
                      <a:pt x="1741" y="277"/>
                    </a:lnTo>
                    <a:lnTo>
                      <a:pt x="1741" y="0"/>
                    </a:lnTo>
                    <a:lnTo>
                      <a:pt x="1752" y="12"/>
                    </a:lnTo>
                    <a:lnTo>
                      <a:pt x="1191" y="162"/>
                    </a:lnTo>
                    <a:lnTo>
                      <a:pt x="1199" y="158"/>
                    </a:lnTo>
                    <a:lnTo>
                      <a:pt x="895" y="514"/>
                    </a:lnTo>
                    <a:lnTo>
                      <a:pt x="895" y="499"/>
                    </a:lnTo>
                    <a:lnTo>
                      <a:pt x="942" y="593"/>
                    </a:lnTo>
                    <a:lnTo>
                      <a:pt x="942" y="593"/>
                    </a:lnTo>
                    <a:lnTo>
                      <a:pt x="985" y="748"/>
                    </a:lnTo>
                    <a:lnTo>
                      <a:pt x="989" y="756"/>
                    </a:lnTo>
                    <a:lnTo>
                      <a:pt x="985" y="759"/>
                    </a:lnTo>
                    <a:lnTo>
                      <a:pt x="803" y="941"/>
                    </a:lnTo>
                    <a:lnTo>
                      <a:pt x="795" y="945"/>
                    </a:lnTo>
                    <a:lnTo>
                      <a:pt x="597" y="992"/>
                    </a:lnTo>
                    <a:lnTo>
                      <a:pt x="597" y="992"/>
                    </a:lnTo>
                    <a:lnTo>
                      <a:pt x="368" y="992"/>
                    </a:lnTo>
                    <a:lnTo>
                      <a:pt x="372" y="992"/>
                    </a:lnTo>
                    <a:lnTo>
                      <a:pt x="115" y="1099"/>
                    </a:lnTo>
                    <a:lnTo>
                      <a:pt x="119" y="1080"/>
                    </a:lnTo>
                    <a:lnTo>
                      <a:pt x="257" y="1249"/>
                    </a:lnTo>
                    <a:lnTo>
                      <a:pt x="257" y="1258"/>
                    </a:lnTo>
                    <a:lnTo>
                      <a:pt x="254" y="1266"/>
                    </a:lnTo>
                    <a:lnTo>
                      <a:pt x="119" y="1388"/>
                    </a:lnTo>
                    <a:lnTo>
                      <a:pt x="119" y="1384"/>
                    </a:lnTo>
                    <a:lnTo>
                      <a:pt x="12" y="1538"/>
                    </a:lnTo>
                    <a:lnTo>
                      <a:pt x="16" y="1530"/>
                    </a:lnTo>
                    <a:lnTo>
                      <a:pt x="16" y="1637"/>
                    </a:lnTo>
                    <a:lnTo>
                      <a:pt x="0" y="1629"/>
                    </a:lnTo>
                    <a:lnTo>
                      <a:pt x="1384" y="1369"/>
                    </a:lnTo>
                    <a:lnTo>
                      <a:pt x="1388" y="1369"/>
                    </a:lnTo>
                    <a:lnTo>
                      <a:pt x="1587" y="1444"/>
                    </a:lnTo>
                    <a:lnTo>
                      <a:pt x="1594" y="1447"/>
                    </a:lnTo>
                    <a:lnTo>
                      <a:pt x="1713" y="1618"/>
                    </a:lnTo>
                    <a:lnTo>
                      <a:pt x="1709" y="1614"/>
                    </a:lnTo>
                    <a:lnTo>
                      <a:pt x="2014" y="1720"/>
                    </a:lnTo>
                    <a:lnTo>
                      <a:pt x="2005" y="1720"/>
                    </a:lnTo>
                    <a:lnTo>
                      <a:pt x="2112" y="167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6" name="Freeform 423"/>
              <p:cNvSpPr>
                <a:spLocks/>
              </p:cNvSpPr>
              <p:nvPr/>
            </p:nvSpPr>
            <p:spPr bwMode="auto">
              <a:xfrm>
                <a:off x="4461" y="1398"/>
                <a:ext cx="292" cy="154"/>
              </a:xfrm>
              <a:custGeom>
                <a:avLst/>
                <a:gdLst>
                  <a:gd name="T0" fmla="*/ 257 w 1167"/>
                  <a:gd name="T1" fmla="*/ 182 h 613"/>
                  <a:gd name="T2" fmla="*/ 44 w 1167"/>
                  <a:gd name="T3" fmla="*/ 274 h 613"/>
                  <a:gd name="T4" fmla="*/ 0 w 1167"/>
                  <a:gd name="T5" fmla="*/ 396 h 613"/>
                  <a:gd name="T6" fmla="*/ 44 w 1167"/>
                  <a:gd name="T7" fmla="*/ 566 h 613"/>
                  <a:gd name="T8" fmla="*/ 198 w 1167"/>
                  <a:gd name="T9" fmla="*/ 518 h 613"/>
                  <a:gd name="T10" fmla="*/ 558 w 1167"/>
                  <a:gd name="T11" fmla="*/ 428 h 613"/>
                  <a:gd name="T12" fmla="*/ 696 w 1167"/>
                  <a:gd name="T13" fmla="*/ 396 h 613"/>
                  <a:gd name="T14" fmla="*/ 756 w 1167"/>
                  <a:gd name="T15" fmla="*/ 518 h 613"/>
                  <a:gd name="T16" fmla="*/ 846 w 1167"/>
                  <a:gd name="T17" fmla="*/ 566 h 613"/>
                  <a:gd name="T18" fmla="*/ 846 w 1167"/>
                  <a:gd name="T19" fmla="*/ 613 h 613"/>
                  <a:gd name="T20" fmla="*/ 953 w 1167"/>
                  <a:gd name="T21" fmla="*/ 475 h 613"/>
                  <a:gd name="T22" fmla="*/ 1060 w 1167"/>
                  <a:gd name="T23" fmla="*/ 566 h 613"/>
                  <a:gd name="T24" fmla="*/ 1167 w 1167"/>
                  <a:gd name="T25" fmla="*/ 428 h 613"/>
                  <a:gd name="T26" fmla="*/ 1135 w 1167"/>
                  <a:gd name="T27" fmla="*/ 274 h 613"/>
                  <a:gd name="T28" fmla="*/ 1060 w 1167"/>
                  <a:gd name="T29" fmla="*/ 396 h 613"/>
                  <a:gd name="T30" fmla="*/ 938 w 1167"/>
                  <a:gd name="T31" fmla="*/ 321 h 613"/>
                  <a:gd name="T32" fmla="*/ 803 w 1167"/>
                  <a:gd name="T33" fmla="*/ 274 h 613"/>
                  <a:gd name="T34" fmla="*/ 803 w 1167"/>
                  <a:gd name="T35" fmla="*/ 139 h 613"/>
                  <a:gd name="T36" fmla="*/ 893 w 1167"/>
                  <a:gd name="T37" fmla="*/ 90 h 613"/>
                  <a:gd name="T38" fmla="*/ 803 w 1167"/>
                  <a:gd name="T39" fmla="*/ 0 h 613"/>
                  <a:gd name="T40" fmla="*/ 696 w 1167"/>
                  <a:gd name="T41" fmla="*/ 60 h 613"/>
                  <a:gd name="T42" fmla="*/ 649 w 1167"/>
                  <a:gd name="T43" fmla="*/ 90 h 613"/>
                  <a:gd name="T44" fmla="*/ 257 w 1167"/>
                  <a:gd name="T45" fmla="*/ 18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7" h="613">
                    <a:moveTo>
                      <a:pt x="257" y="182"/>
                    </a:moveTo>
                    <a:lnTo>
                      <a:pt x="44" y="274"/>
                    </a:lnTo>
                    <a:lnTo>
                      <a:pt x="0" y="396"/>
                    </a:lnTo>
                    <a:lnTo>
                      <a:pt x="44" y="566"/>
                    </a:lnTo>
                    <a:lnTo>
                      <a:pt x="198" y="518"/>
                    </a:lnTo>
                    <a:lnTo>
                      <a:pt x="558" y="428"/>
                    </a:lnTo>
                    <a:lnTo>
                      <a:pt x="696" y="396"/>
                    </a:lnTo>
                    <a:lnTo>
                      <a:pt x="756" y="518"/>
                    </a:lnTo>
                    <a:lnTo>
                      <a:pt x="846" y="566"/>
                    </a:lnTo>
                    <a:lnTo>
                      <a:pt x="846" y="613"/>
                    </a:lnTo>
                    <a:lnTo>
                      <a:pt x="953" y="475"/>
                    </a:lnTo>
                    <a:lnTo>
                      <a:pt x="1060" y="566"/>
                    </a:lnTo>
                    <a:lnTo>
                      <a:pt x="1167" y="428"/>
                    </a:lnTo>
                    <a:lnTo>
                      <a:pt x="1135" y="274"/>
                    </a:lnTo>
                    <a:lnTo>
                      <a:pt x="1060" y="396"/>
                    </a:lnTo>
                    <a:lnTo>
                      <a:pt x="938" y="321"/>
                    </a:lnTo>
                    <a:lnTo>
                      <a:pt x="803" y="274"/>
                    </a:lnTo>
                    <a:lnTo>
                      <a:pt x="803" y="139"/>
                    </a:lnTo>
                    <a:lnTo>
                      <a:pt x="893" y="90"/>
                    </a:lnTo>
                    <a:lnTo>
                      <a:pt x="803" y="0"/>
                    </a:lnTo>
                    <a:lnTo>
                      <a:pt x="696" y="60"/>
                    </a:lnTo>
                    <a:lnTo>
                      <a:pt x="649" y="90"/>
                    </a:lnTo>
                    <a:lnTo>
                      <a:pt x="257" y="182"/>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7" name="Freeform 424"/>
              <p:cNvSpPr>
                <a:spLocks noEditPoints="1"/>
              </p:cNvSpPr>
              <p:nvPr/>
            </p:nvSpPr>
            <p:spPr bwMode="auto">
              <a:xfrm>
                <a:off x="4458" y="1395"/>
                <a:ext cx="298" cy="159"/>
              </a:xfrm>
              <a:custGeom>
                <a:avLst/>
                <a:gdLst>
                  <a:gd name="T0" fmla="*/ 59 w 1190"/>
                  <a:gd name="T1" fmla="*/ 296 h 636"/>
                  <a:gd name="T2" fmla="*/ 24 w 1190"/>
                  <a:gd name="T3" fmla="*/ 414 h 636"/>
                  <a:gd name="T4" fmla="*/ 67 w 1190"/>
                  <a:gd name="T5" fmla="*/ 572 h 636"/>
                  <a:gd name="T6" fmla="*/ 206 w 1190"/>
                  <a:gd name="T7" fmla="*/ 521 h 636"/>
                  <a:gd name="T8" fmla="*/ 704 w 1190"/>
                  <a:gd name="T9" fmla="*/ 399 h 636"/>
                  <a:gd name="T10" fmla="*/ 720 w 1190"/>
                  <a:gd name="T11" fmla="*/ 403 h 636"/>
                  <a:gd name="T12" fmla="*/ 776 w 1190"/>
                  <a:gd name="T13" fmla="*/ 521 h 636"/>
                  <a:gd name="T14" fmla="*/ 870 w 1190"/>
                  <a:gd name="T15" fmla="*/ 572 h 636"/>
                  <a:gd name="T16" fmla="*/ 870 w 1190"/>
                  <a:gd name="T17" fmla="*/ 624 h 636"/>
                  <a:gd name="T18" fmla="*/ 957 w 1190"/>
                  <a:gd name="T19" fmla="*/ 478 h 636"/>
                  <a:gd name="T20" fmla="*/ 973 w 1190"/>
                  <a:gd name="T21" fmla="*/ 478 h 636"/>
                  <a:gd name="T22" fmla="*/ 1064 w 1190"/>
                  <a:gd name="T23" fmla="*/ 568 h 636"/>
                  <a:gd name="T24" fmla="*/ 1167 w 1190"/>
                  <a:gd name="T25" fmla="*/ 442 h 636"/>
                  <a:gd name="T26" fmla="*/ 1158 w 1190"/>
                  <a:gd name="T27" fmla="*/ 292 h 636"/>
                  <a:gd name="T28" fmla="*/ 1076 w 1190"/>
                  <a:gd name="T29" fmla="*/ 418 h 636"/>
                  <a:gd name="T30" fmla="*/ 946 w 1190"/>
                  <a:gd name="T31" fmla="*/ 343 h 636"/>
                  <a:gd name="T32" fmla="*/ 804 w 1190"/>
                  <a:gd name="T33" fmla="*/ 292 h 636"/>
                  <a:gd name="T34" fmla="*/ 804 w 1190"/>
                  <a:gd name="T35" fmla="*/ 150 h 636"/>
                  <a:gd name="T36" fmla="*/ 898 w 1190"/>
                  <a:gd name="T37" fmla="*/ 90 h 636"/>
                  <a:gd name="T38" fmla="*/ 807 w 1190"/>
                  <a:gd name="T39" fmla="*/ 19 h 636"/>
                  <a:gd name="T40" fmla="*/ 712 w 1190"/>
                  <a:gd name="T41" fmla="*/ 82 h 636"/>
                  <a:gd name="T42" fmla="*/ 665 w 1190"/>
                  <a:gd name="T43" fmla="*/ 114 h 636"/>
                  <a:gd name="T44" fmla="*/ 661 w 1190"/>
                  <a:gd name="T45" fmla="*/ 90 h 636"/>
                  <a:gd name="T46" fmla="*/ 701 w 1190"/>
                  <a:gd name="T47" fmla="*/ 62 h 636"/>
                  <a:gd name="T48" fmla="*/ 815 w 1190"/>
                  <a:gd name="T49" fmla="*/ 0 h 636"/>
                  <a:gd name="T50" fmla="*/ 914 w 1190"/>
                  <a:gd name="T51" fmla="*/ 94 h 636"/>
                  <a:gd name="T52" fmla="*/ 914 w 1190"/>
                  <a:gd name="T53" fmla="*/ 110 h 636"/>
                  <a:gd name="T54" fmla="*/ 819 w 1190"/>
                  <a:gd name="T55" fmla="*/ 157 h 636"/>
                  <a:gd name="T56" fmla="*/ 826 w 1190"/>
                  <a:gd name="T57" fmla="*/ 285 h 636"/>
                  <a:gd name="T58" fmla="*/ 954 w 1190"/>
                  <a:gd name="T59" fmla="*/ 320 h 636"/>
                  <a:gd name="T60" fmla="*/ 1080 w 1190"/>
                  <a:gd name="T61" fmla="*/ 399 h 636"/>
                  <a:gd name="T62" fmla="*/ 1139 w 1190"/>
                  <a:gd name="T63" fmla="*/ 280 h 636"/>
                  <a:gd name="T64" fmla="*/ 1151 w 1190"/>
                  <a:gd name="T65" fmla="*/ 276 h 636"/>
                  <a:gd name="T66" fmla="*/ 1158 w 1190"/>
                  <a:gd name="T67" fmla="*/ 285 h 636"/>
                  <a:gd name="T68" fmla="*/ 1186 w 1190"/>
                  <a:gd name="T69" fmla="*/ 446 h 636"/>
                  <a:gd name="T70" fmla="*/ 1072 w 1190"/>
                  <a:gd name="T71" fmla="*/ 589 h 636"/>
                  <a:gd name="T72" fmla="*/ 957 w 1190"/>
                  <a:gd name="T73" fmla="*/ 493 h 636"/>
                  <a:gd name="T74" fmla="*/ 870 w 1190"/>
                  <a:gd name="T75" fmla="*/ 632 h 636"/>
                  <a:gd name="T76" fmla="*/ 854 w 1190"/>
                  <a:gd name="T77" fmla="*/ 636 h 636"/>
                  <a:gd name="T78" fmla="*/ 847 w 1190"/>
                  <a:gd name="T79" fmla="*/ 624 h 636"/>
                  <a:gd name="T80" fmla="*/ 854 w 1190"/>
                  <a:gd name="T81" fmla="*/ 589 h 636"/>
                  <a:gd name="T82" fmla="*/ 759 w 1190"/>
                  <a:gd name="T83" fmla="*/ 538 h 636"/>
                  <a:gd name="T84" fmla="*/ 712 w 1190"/>
                  <a:gd name="T85" fmla="*/ 418 h 636"/>
                  <a:gd name="T86" fmla="*/ 210 w 1190"/>
                  <a:gd name="T87" fmla="*/ 542 h 636"/>
                  <a:gd name="T88" fmla="*/ 52 w 1190"/>
                  <a:gd name="T89" fmla="*/ 589 h 636"/>
                  <a:gd name="T90" fmla="*/ 0 w 1190"/>
                  <a:gd name="T91" fmla="*/ 411 h 636"/>
                  <a:gd name="T92" fmla="*/ 44 w 1190"/>
                  <a:gd name="T93" fmla="*/ 280 h 636"/>
                  <a:gd name="T94" fmla="*/ 266 w 1190"/>
                  <a:gd name="T95" fmla="*/ 18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0" h="636">
                    <a:moveTo>
                      <a:pt x="273" y="204"/>
                    </a:moveTo>
                    <a:lnTo>
                      <a:pt x="59" y="296"/>
                    </a:lnTo>
                    <a:lnTo>
                      <a:pt x="67" y="292"/>
                    </a:lnTo>
                    <a:lnTo>
                      <a:pt x="24" y="414"/>
                    </a:lnTo>
                    <a:lnTo>
                      <a:pt x="24" y="407"/>
                    </a:lnTo>
                    <a:lnTo>
                      <a:pt x="67" y="572"/>
                    </a:lnTo>
                    <a:lnTo>
                      <a:pt x="52" y="564"/>
                    </a:lnTo>
                    <a:lnTo>
                      <a:pt x="206" y="521"/>
                    </a:lnTo>
                    <a:lnTo>
                      <a:pt x="570" y="426"/>
                    </a:lnTo>
                    <a:lnTo>
                      <a:pt x="704" y="399"/>
                    </a:lnTo>
                    <a:lnTo>
                      <a:pt x="712" y="399"/>
                    </a:lnTo>
                    <a:lnTo>
                      <a:pt x="720" y="403"/>
                    </a:lnTo>
                    <a:lnTo>
                      <a:pt x="779" y="525"/>
                    </a:lnTo>
                    <a:lnTo>
                      <a:pt x="776" y="521"/>
                    </a:lnTo>
                    <a:lnTo>
                      <a:pt x="866" y="564"/>
                    </a:lnTo>
                    <a:lnTo>
                      <a:pt x="870" y="572"/>
                    </a:lnTo>
                    <a:lnTo>
                      <a:pt x="870" y="577"/>
                    </a:lnTo>
                    <a:lnTo>
                      <a:pt x="870" y="624"/>
                    </a:lnTo>
                    <a:lnTo>
                      <a:pt x="851" y="617"/>
                    </a:lnTo>
                    <a:lnTo>
                      <a:pt x="957" y="478"/>
                    </a:lnTo>
                    <a:lnTo>
                      <a:pt x="965" y="474"/>
                    </a:lnTo>
                    <a:lnTo>
                      <a:pt x="973" y="478"/>
                    </a:lnTo>
                    <a:lnTo>
                      <a:pt x="1080" y="568"/>
                    </a:lnTo>
                    <a:lnTo>
                      <a:pt x="1064" y="568"/>
                    </a:lnTo>
                    <a:lnTo>
                      <a:pt x="1167" y="431"/>
                    </a:lnTo>
                    <a:lnTo>
                      <a:pt x="1167" y="442"/>
                    </a:lnTo>
                    <a:lnTo>
                      <a:pt x="1136" y="288"/>
                    </a:lnTo>
                    <a:lnTo>
                      <a:pt x="1158" y="292"/>
                    </a:lnTo>
                    <a:lnTo>
                      <a:pt x="1080" y="414"/>
                    </a:lnTo>
                    <a:lnTo>
                      <a:pt x="1076" y="418"/>
                    </a:lnTo>
                    <a:lnTo>
                      <a:pt x="1064" y="418"/>
                    </a:lnTo>
                    <a:lnTo>
                      <a:pt x="946" y="343"/>
                    </a:lnTo>
                    <a:lnTo>
                      <a:pt x="811" y="296"/>
                    </a:lnTo>
                    <a:lnTo>
                      <a:pt x="804" y="292"/>
                    </a:lnTo>
                    <a:lnTo>
                      <a:pt x="804" y="285"/>
                    </a:lnTo>
                    <a:lnTo>
                      <a:pt x="804" y="150"/>
                    </a:lnTo>
                    <a:lnTo>
                      <a:pt x="807" y="137"/>
                    </a:lnTo>
                    <a:lnTo>
                      <a:pt x="898" y="90"/>
                    </a:lnTo>
                    <a:lnTo>
                      <a:pt x="898" y="110"/>
                    </a:lnTo>
                    <a:lnTo>
                      <a:pt x="807" y="19"/>
                    </a:lnTo>
                    <a:lnTo>
                      <a:pt x="819" y="19"/>
                    </a:lnTo>
                    <a:lnTo>
                      <a:pt x="712" y="82"/>
                    </a:lnTo>
                    <a:lnTo>
                      <a:pt x="669" y="110"/>
                    </a:lnTo>
                    <a:lnTo>
                      <a:pt x="665" y="114"/>
                    </a:lnTo>
                    <a:lnTo>
                      <a:pt x="273" y="204"/>
                    </a:lnTo>
                    <a:close/>
                    <a:moveTo>
                      <a:pt x="661" y="90"/>
                    </a:moveTo>
                    <a:lnTo>
                      <a:pt x="657" y="94"/>
                    </a:lnTo>
                    <a:lnTo>
                      <a:pt x="701" y="62"/>
                    </a:lnTo>
                    <a:lnTo>
                      <a:pt x="807" y="0"/>
                    </a:lnTo>
                    <a:lnTo>
                      <a:pt x="815" y="0"/>
                    </a:lnTo>
                    <a:lnTo>
                      <a:pt x="823" y="4"/>
                    </a:lnTo>
                    <a:lnTo>
                      <a:pt x="914" y="94"/>
                    </a:lnTo>
                    <a:lnTo>
                      <a:pt x="918" y="101"/>
                    </a:lnTo>
                    <a:lnTo>
                      <a:pt x="914" y="110"/>
                    </a:lnTo>
                    <a:lnTo>
                      <a:pt x="910" y="114"/>
                    </a:lnTo>
                    <a:lnTo>
                      <a:pt x="819" y="157"/>
                    </a:lnTo>
                    <a:lnTo>
                      <a:pt x="826" y="150"/>
                    </a:lnTo>
                    <a:lnTo>
                      <a:pt x="826" y="285"/>
                    </a:lnTo>
                    <a:lnTo>
                      <a:pt x="819" y="276"/>
                    </a:lnTo>
                    <a:lnTo>
                      <a:pt x="954" y="320"/>
                    </a:lnTo>
                    <a:lnTo>
                      <a:pt x="957" y="324"/>
                    </a:lnTo>
                    <a:lnTo>
                      <a:pt x="1080" y="399"/>
                    </a:lnTo>
                    <a:lnTo>
                      <a:pt x="1061" y="403"/>
                    </a:lnTo>
                    <a:lnTo>
                      <a:pt x="1139" y="280"/>
                    </a:lnTo>
                    <a:lnTo>
                      <a:pt x="1143" y="276"/>
                    </a:lnTo>
                    <a:lnTo>
                      <a:pt x="1151" y="276"/>
                    </a:lnTo>
                    <a:lnTo>
                      <a:pt x="1155" y="276"/>
                    </a:lnTo>
                    <a:lnTo>
                      <a:pt x="1158" y="285"/>
                    </a:lnTo>
                    <a:lnTo>
                      <a:pt x="1190" y="439"/>
                    </a:lnTo>
                    <a:lnTo>
                      <a:pt x="1186" y="446"/>
                    </a:lnTo>
                    <a:lnTo>
                      <a:pt x="1080" y="585"/>
                    </a:lnTo>
                    <a:lnTo>
                      <a:pt x="1072" y="589"/>
                    </a:lnTo>
                    <a:lnTo>
                      <a:pt x="1064" y="585"/>
                    </a:lnTo>
                    <a:lnTo>
                      <a:pt x="957" y="493"/>
                    </a:lnTo>
                    <a:lnTo>
                      <a:pt x="973" y="493"/>
                    </a:lnTo>
                    <a:lnTo>
                      <a:pt x="870" y="632"/>
                    </a:lnTo>
                    <a:lnTo>
                      <a:pt x="862" y="636"/>
                    </a:lnTo>
                    <a:lnTo>
                      <a:pt x="854" y="636"/>
                    </a:lnTo>
                    <a:lnTo>
                      <a:pt x="851" y="632"/>
                    </a:lnTo>
                    <a:lnTo>
                      <a:pt x="847" y="624"/>
                    </a:lnTo>
                    <a:lnTo>
                      <a:pt x="847" y="577"/>
                    </a:lnTo>
                    <a:lnTo>
                      <a:pt x="854" y="589"/>
                    </a:lnTo>
                    <a:lnTo>
                      <a:pt x="764" y="542"/>
                    </a:lnTo>
                    <a:lnTo>
                      <a:pt x="759" y="538"/>
                    </a:lnTo>
                    <a:lnTo>
                      <a:pt x="697" y="414"/>
                    </a:lnTo>
                    <a:lnTo>
                      <a:pt x="712" y="418"/>
                    </a:lnTo>
                    <a:lnTo>
                      <a:pt x="573" y="450"/>
                    </a:lnTo>
                    <a:lnTo>
                      <a:pt x="210" y="542"/>
                    </a:lnTo>
                    <a:lnTo>
                      <a:pt x="59" y="589"/>
                    </a:lnTo>
                    <a:lnTo>
                      <a:pt x="52" y="589"/>
                    </a:lnTo>
                    <a:lnTo>
                      <a:pt x="44" y="581"/>
                    </a:lnTo>
                    <a:lnTo>
                      <a:pt x="0" y="411"/>
                    </a:lnTo>
                    <a:lnTo>
                      <a:pt x="0" y="403"/>
                    </a:lnTo>
                    <a:lnTo>
                      <a:pt x="44" y="280"/>
                    </a:lnTo>
                    <a:lnTo>
                      <a:pt x="52" y="276"/>
                    </a:lnTo>
                    <a:lnTo>
                      <a:pt x="266" y="182"/>
                    </a:lnTo>
                    <a:lnTo>
                      <a:pt x="661"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8" name="Freeform 425"/>
              <p:cNvSpPr>
                <a:spLocks/>
              </p:cNvSpPr>
              <p:nvPr/>
            </p:nvSpPr>
            <p:spPr bwMode="auto">
              <a:xfrm>
                <a:off x="4464" y="1400"/>
                <a:ext cx="286" cy="152"/>
              </a:xfrm>
              <a:custGeom>
                <a:avLst/>
                <a:gdLst>
                  <a:gd name="T0" fmla="*/ 249 w 1143"/>
                  <a:gd name="T1" fmla="*/ 185 h 605"/>
                  <a:gd name="T2" fmla="*/ 249 w 1143"/>
                  <a:gd name="T3" fmla="*/ 185 h 605"/>
                  <a:gd name="T4" fmla="*/ 35 w 1143"/>
                  <a:gd name="T5" fmla="*/ 277 h 605"/>
                  <a:gd name="T6" fmla="*/ 43 w 1143"/>
                  <a:gd name="T7" fmla="*/ 273 h 605"/>
                  <a:gd name="T8" fmla="*/ 0 w 1143"/>
                  <a:gd name="T9" fmla="*/ 395 h 605"/>
                  <a:gd name="T10" fmla="*/ 0 w 1143"/>
                  <a:gd name="T11" fmla="*/ 388 h 605"/>
                  <a:gd name="T12" fmla="*/ 43 w 1143"/>
                  <a:gd name="T13" fmla="*/ 553 h 605"/>
                  <a:gd name="T14" fmla="*/ 28 w 1143"/>
                  <a:gd name="T15" fmla="*/ 545 h 605"/>
                  <a:gd name="T16" fmla="*/ 182 w 1143"/>
                  <a:gd name="T17" fmla="*/ 502 h 605"/>
                  <a:gd name="T18" fmla="*/ 546 w 1143"/>
                  <a:gd name="T19" fmla="*/ 407 h 605"/>
                  <a:gd name="T20" fmla="*/ 680 w 1143"/>
                  <a:gd name="T21" fmla="*/ 380 h 605"/>
                  <a:gd name="T22" fmla="*/ 688 w 1143"/>
                  <a:gd name="T23" fmla="*/ 380 h 605"/>
                  <a:gd name="T24" fmla="*/ 696 w 1143"/>
                  <a:gd name="T25" fmla="*/ 384 h 605"/>
                  <a:gd name="T26" fmla="*/ 755 w 1143"/>
                  <a:gd name="T27" fmla="*/ 506 h 605"/>
                  <a:gd name="T28" fmla="*/ 752 w 1143"/>
                  <a:gd name="T29" fmla="*/ 502 h 605"/>
                  <a:gd name="T30" fmla="*/ 842 w 1143"/>
                  <a:gd name="T31" fmla="*/ 545 h 605"/>
                  <a:gd name="T32" fmla="*/ 846 w 1143"/>
                  <a:gd name="T33" fmla="*/ 553 h 605"/>
                  <a:gd name="T34" fmla="*/ 846 w 1143"/>
                  <a:gd name="T35" fmla="*/ 558 h 605"/>
                  <a:gd name="T36" fmla="*/ 846 w 1143"/>
                  <a:gd name="T37" fmla="*/ 605 h 605"/>
                  <a:gd name="T38" fmla="*/ 827 w 1143"/>
                  <a:gd name="T39" fmla="*/ 598 h 605"/>
                  <a:gd name="T40" fmla="*/ 933 w 1143"/>
                  <a:gd name="T41" fmla="*/ 459 h 605"/>
                  <a:gd name="T42" fmla="*/ 941 w 1143"/>
                  <a:gd name="T43" fmla="*/ 455 h 605"/>
                  <a:gd name="T44" fmla="*/ 949 w 1143"/>
                  <a:gd name="T45" fmla="*/ 459 h 605"/>
                  <a:gd name="T46" fmla="*/ 1056 w 1143"/>
                  <a:gd name="T47" fmla="*/ 549 h 605"/>
                  <a:gd name="T48" fmla="*/ 1040 w 1143"/>
                  <a:gd name="T49" fmla="*/ 549 h 605"/>
                  <a:gd name="T50" fmla="*/ 1143 w 1143"/>
                  <a:gd name="T51" fmla="*/ 412 h 605"/>
                  <a:gd name="T52" fmla="*/ 1143 w 1143"/>
                  <a:gd name="T53" fmla="*/ 423 h 605"/>
                  <a:gd name="T54" fmla="*/ 1112 w 1143"/>
                  <a:gd name="T55" fmla="*/ 269 h 605"/>
                  <a:gd name="T56" fmla="*/ 1134 w 1143"/>
                  <a:gd name="T57" fmla="*/ 273 h 605"/>
                  <a:gd name="T58" fmla="*/ 1056 w 1143"/>
                  <a:gd name="T59" fmla="*/ 395 h 605"/>
                  <a:gd name="T60" fmla="*/ 1052 w 1143"/>
                  <a:gd name="T61" fmla="*/ 399 h 605"/>
                  <a:gd name="T62" fmla="*/ 1040 w 1143"/>
                  <a:gd name="T63" fmla="*/ 399 h 605"/>
                  <a:gd name="T64" fmla="*/ 922 w 1143"/>
                  <a:gd name="T65" fmla="*/ 324 h 605"/>
                  <a:gd name="T66" fmla="*/ 922 w 1143"/>
                  <a:gd name="T67" fmla="*/ 324 h 605"/>
                  <a:gd name="T68" fmla="*/ 787 w 1143"/>
                  <a:gd name="T69" fmla="*/ 277 h 605"/>
                  <a:gd name="T70" fmla="*/ 780 w 1143"/>
                  <a:gd name="T71" fmla="*/ 273 h 605"/>
                  <a:gd name="T72" fmla="*/ 780 w 1143"/>
                  <a:gd name="T73" fmla="*/ 266 h 605"/>
                  <a:gd name="T74" fmla="*/ 780 w 1143"/>
                  <a:gd name="T75" fmla="*/ 131 h 605"/>
                  <a:gd name="T76" fmla="*/ 783 w 1143"/>
                  <a:gd name="T77" fmla="*/ 118 h 605"/>
                  <a:gd name="T78" fmla="*/ 874 w 1143"/>
                  <a:gd name="T79" fmla="*/ 71 h 605"/>
                  <a:gd name="T80" fmla="*/ 874 w 1143"/>
                  <a:gd name="T81" fmla="*/ 91 h 605"/>
                  <a:gd name="T82" fmla="*/ 783 w 1143"/>
                  <a:gd name="T83" fmla="*/ 0 h 605"/>
                  <a:gd name="T84" fmla="*/ 795 w 1143"/>
                  <a:gd name="T85" fmla="*/ 0 h 605"/>
                  <a:gd name="T86" fmla="*/ 688 w 1143"/>
                  <a:gd name="T87" fmla="*/ 63 h 605"/>
                  <a:gd name="T88" fmla="*/ 645 w 1143"/>
                  <a:gd name="T89" fmla="*/ 91 h 605"/>
                  <a:gd name="T90" fmla="*/ 641 w 1143"/>
                  <a:gd name="T91" fmla="*/ 95 h 605"/>
                  <a:gd name="T92" fmla="*/ 249 w 1143"/>
                  <a:gd name="T93" fmla="*/ 18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3" h="605">
                    <a:moveTo>
                      <a:pt x="249" y="185"/>
                    </a:moveTo>
                    <a:lnTo>
                      <a:pt x="249" y="185"/>
                    </a:lnTo>
                    <a:lnTo>
                      <a:pt x="35" y="277"/>
                    </a:lnTo>
                    <a:lnTo>
                      <a:pt x="43" y="273"/>
                    </a:lnTo>
                    <a:lnTo>
                      <a:pt x="0" y="395"/>
                    </a:lnTo>
                    <a:lnTo>
                      <a:pt x="0" y="388"/>
                    </a:lnTo>
                    <a:lnTo>
                      <a:pt x="43" y="553"/>
                    </a:lnTo>
                    <a:lnTo>
                      <a:pt x="28" y="545"/>
                    </a:lnTo>
                    <a:lnTo>
                      <a:pt x="182" y="502"/>
                    </a:lnTo>
                    <a:lnTo>
                      <a:pt x="546" y="407"/>
                    </a:lnTo>
                    <a:lnTo>
                      <a:pt x="680" y="380"/>
                    </a:lnTo>
                    <a:lnTo>
                      <a:pt x="688" y="380"/>
                    </a:lnTo>
                    <a:lnTo>
                      <a:pt x="696" y="384"/>
                    </a:lnTo>
                    <a:lnTo>
                      <a:pt x="755" y="506"/>
                    </a:lnTo>
                    <a:lnTo>
                      <a:pt x="752" y="502"/>
                    </a:lnTo>
                    <a:lnTo>
                      <a:pt x="842" y="545"/>
                    </a:lnTo>
                    <a:lnTo>
                      <a:pt x="846" y="553"/>
                    </a:lnTo>
                    <a:lnTo>
                      <a:pt x="846" y="558"/>
                    </a:lnTo>
                    <a:lnTo>
                      <a:pt x="846" y="605"/>
                    </a:lnTo>
                    <a:lnTo>
                      <a:pt x="827" y="598"/>
                    </a:lnTo>
                    <a:lnTo>
                      <a:pt x="933" y="459"/>
                    </a:lnTo>
                    <a:lnTo>
                      <a:pt x="941" y="455"/>
                    </a:lnTo>
                    <a:lnTo>
                      <a:pt x="949" y="459"/>
                    </a:lnTo>
                    <a:lnTo>
                      <a:pt x="1056" y="549"/>
                    </a:lnTo>
                    <a:lnTo>
                      <a:pt x="1040" y="549"/>
                    </a:lnTo>
                    <a:lnTo>
                      <a:pt x="1143" y="412"/>
                    </a:lnTo>
                    <a:lnTo>
                      <a:pt x="1143" y="423"/>
                    </a:lnTo>
                    <a:lnTo>
                      <a:pt x="1112" y="269"/>
                    </a:lnTo>
                    <a:lnTo>
                      <a:pt x="1134" y="273"/>
                    </a:lnTo>
                    <a:lnTo>
                      <a:pt x="1056" y="395"/>
                    </a:lnTo>
                    <a:lnTo>
                      <a:pt x="1052" y="399"/>
                    </a:lnTo>
                    <a:lnTo>
                      <a:pt x="1040" y="399"/>
                    </a:lnTo>
                    <a:lnTo>
                      <a:pt x="922" y="324"/>
                    </a:lnTo>
                    <a:lnTo>
                      <a:pt x="922" y="324"/>
                    </a:lnTo>
                    <a:lnTo>
                      <a:pt x="787" y="277"/>
                    </a:lnTo>
                    <a:lnTo>
                      <a:pt x="780" y="273"/>
                    </a:lnTo>
                    <a:lnTo>
                      <a:pt x="780" y="266"/>
                    </a:lnTo>
                    <a:lnTo>
                      <a:pt x="780" y="131"/>
                    </a:lnTo>
                    <a:lnTo>
                      <a:pt x="783" y="118"/>
                    </a:lnTo>
                    <a:lnTo>
                      <a:pt x="874" y="71"/>
                    </a:lnTo>
                    <a:lnTo>
                      <a:pt x="874" y="91"/>
                    </a:lnTo>
                    <a:lnTo>
                      <a:pt x="783" y="0"/>
                    </a:lnTo>
                    <a:lnTo>
                      <a:pt x="795" y="0"/>
                    </a:lnTo>
                    <a:lnTo>
                      <a:pt x="688" y="63"/>
                    </a:lnTo>
                    <a:lnTo>
                      <a:pt x="645" y="91"/>
                    </a:lnTo>
                    <a:lnTo>
                      <a:pt x="641" y="95"/>
                    </a:lnTo>
                    <a:lnTo>
                      <a:pt x="249" y="18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9" name="Freeform 426"/>
              <p:cNvSpPr>
                <a:spLocks/>
              </p:cNvSpPr>
              <p:nvPr/>
            </p:nvSpPr>
            <p:spPr bwMode="auto">
              <a:xfrm>
                <a:off x="4458" y="1395"/>
                <a:ext cx="298" cy="159"/>
              </a:xfrm>
              <a:custGeom>
                <a:avLst/>
                <a:gdLst>
                  <a:gd name="T0" fmla="*/ 661 w 1190"/>
                  <a:gd name="T1" fmla="*/ 90 h 636"/>
                  <a:gd name="T2" fmla="*/ 657 w 1190"/>
                  <a:gd name="T3" fmla="*/ 94 h 636"/>
                  <a:gd name="T4" fmla="*/ 701 w 1190"/>
                  <a:gd name="T5" fmla="*/ 62 h 636"/>
                  <a:gd name="T6" fmla="*/ 807 w 1190"/>
                  <a:gd name="T7" fmla="*/ 0 h 636"/>
                  <a:gd name="T8" fmla="*/ 815 w 1190"/>
                  <a:gd name="T9" fmla="*/ 0 h 636"/>
                  <a:gd name="T10" fmla="*/ 823 w 1190"/>
                  <a:gd name="T11" fmla="*/ 4 h 636"/>
                  <a:gd name="T12" fmla="*/ 914 w 1190"/>
                  <a:gd name="T13" fmla="*/ 94 h 636"/>
                  <a:gd name="T14" fmla="*/ 918 w 1190"/>
                  <a:gd name="T15" fmla="*/ 101 h 636"/>
                  <a:gd name="T16" fmla="*/ 914 w 1190"/>
                  <a:gd name="T17" fmla="*/ 110 h 636"/>
                  <a:gd name="T18" fmla="*/ 910 w 1190"/>
                  <a:gd name="T19" fmla="*/ 114 h 636"/>
                  <a:gd name="T20" fmla="*/ 819 w 1190"/>
                  <a:gd name="T21" fmla="*/ 157 h 636"/>
                  <a:gd name="T22" fmla="*/ 826 w 1190"/>
                  <a:gd name="T23" fmla="*/ 150 h 636"/>
                  <a:gd name="T24" fmla="*/ 826 w 1190"/>
                  <a:gd name="T25" fmla="*/ 285 h 636"/>
                  <a:gd name="T26" fmla="*/ 819 w 1190"/>
                  <a:gd name="T27" fmla="*/ 276 h 636"/>
                  <a:gd name="T28" fmla="*/ 954 w 1190"/>
                  <a:gd name="T29" fmla="*/ 320 h 636"/>
                  <a:gd name="T30" fmla="*/ 957 w 1190"/>
                  <a:gd name="T31" fmla="*/ 324 h 636"/>
                  <a:gd name="T32" fmla="*/ 1080 w 1190"/>
                  <a:gd name="T33" fmla="*/ 399 h 636"/>
                  <a:gd name="T34" fmla="*/ 1061 w 1190"/>
                  <a:gd name="T35" fmla="*/ 403 h 636"/>
                  <a:gd name="T36" fmla="*/ 1139 w 1190"/>
                  <a:gd name="T37" fmla="*/ 280 h 636"/>
                  <a:gd name="T38" fmla="*/ 1143 w 1190"/>
                  <a:gd name="T39" fmla="*/ 276 h 636"/>
                  <a:gd name="T40" fmla="*/ 1151 w 1190"/>
                  <a:gd name="T41" fmla="*/ 276 h 636"/>
                  <a:gd name="T42" fmla="*/ 1155 w 1190"/>
                  <a:gd name="T43" fmla="*/ 276 h 636"/>
                  <a:gd name="T44" fmla="*/ 1158 w 1190"/>
                  <a:gd name="T45" fmla="*/ 285 h 636"/>
                  <a:gd name="T46" fmla="*/ 1190 w 1190"/>
                  <a:gd name="T47" fmla="*/ 439 h 636"/>
                  <a:gd name="T48" fmla="*/ 1186 w 1190"/>
                  <a:gd name="T49" fmla="*/ 446 h 636"/>
                  <a:gd name="T50" fmla="*/ 1080 w 1190"/>
                  <a:gd name="T51" fmla="*/ 585 h 636"/>
                  <a:gd name="T52" fmla="*/ 1072 w 1190"/>
                  <a:gd name="T53" fmla="*/ 589 h 636"/>
                  <a:gd name="T54" fmla="*/ 1064 w 1190"/>
                  <a:gd name="T55" fmla="*/ 585 h 636"/>
                  <a:gd name="T56" fmla="*/ 957 w 1190"/>
                  <a:gd name="T57" fmla="*/ 493 h 636"/>
                  <a:gd name="T58" fmla="*/ 973 w 1190"/>
                  <a:gd name="T59" fmla="*/ 493 h 636"/>
                  <a:gd name="T60" fmla="*/ 870 w 1190"/>
                  <a:gd name="T61" fmla="*/ 632 h 636"/>
                  <a:gd name="T62" fmla="*/ 862 w 1190"/>
                  <a:gd name="T63" fmla="*/ 636 h 636"/>
                  <a:gd name="T64" fmla="*/ 854 w 1190"/>
                  <a:gd name="T65" fmla="*/ 636 h 636"/>
                  <a:gd name="T66" fmla="*/ 851 w 1190"/>
                  <a:gd name="T67" fmla="*/ 632 h 636"/>
                  <a:gd name="T68" fmla="*/ 847 w 1190"/>
                  <a:gd name="T69" fmla="*/ 624 h 636"/>
                  <a:gd name="T70" fmla="*/ 847 w 1190"/>
                  <a:gd name="T71" fmla="*/ 577 h 636"/>
                  <a:gd name="T72" fmla="*/ 854 w 1190"/>
                  <a:gd name="T73" fmla="*/ 589 h 636"/>
                  <a:gd name="T74" fmla="*/ 764 w 1190"/>
                  <a:gd name="T75" fmla="*/ 542 h 636"/>
                  <a:gd name="T76" fmla="*/ 759 w 1190"/>
                  <a:gd name="T77" fmla="*/ 538 h 636"/>
                  <a:gd name="T78" fmla="*/ 697 w 1190"/>
                  <a:gd name="T79" fmla="*/ 414 h 636"/>
                  <a:gd name="T80" fmla="*/ 712 w 1190"/>
                  <a:gd name="T81" fmla="*/ 418 h 636"/>
                  <a:gd name="T82" fmla="*/ 573 w 1190"/>
                  <a:gd name="T83" fmla="*/ 450 h 636"/>
                  <a:gd name="T84" fmla="*/ 210 w 1190"/>
                  <a:gd name="T85" fmla="*/ 542 h 636"/>
                  <a:gd name="T86" fmla="*/ 59 w 1190"/>
                  <a:gd name="T87" fmla="*/ 589 h 636"/>
                  <a:gd name="T88" fmla="*/ 52 w 1190"/>
                  <a:gd name="T89" fmla="*/ 589 h 636"/>
                  <a:gd name="T90" fmla="*/ 44 w 1190"/>
                  <a:gd name="T91" fmla="*/ 581 h 636"/>
                  <a:gd name="T92" fmla="*/ 0 w 1190"/>
                  <a:gd name="T93" fmla="*/ 411 h 636"/>
                  <a:gd name="T94" fmla="*/ 0 w 1190"/>
                  <a:gd name="T95" fmla="*/ 403 h 636"/>
                  <a:gd name="T96" fmla="*/ 44 w 1190"/>
                  <a:gd name="T97" fmla="*/ 280 h 636"/>
                  <a:gd name="T98" fmla="*/ 52 w 1190"/>
                  <a:gd name="T99" fmla="*/ 276 h 636"/>
                  <a:gd name="T100" fmla="*/ 266 w 1190"/>
                  <a:gd name="T101" fmla="*/ 182 h 636"/>
                  <a:gd name="T102" fmla="*/ 266 w 1190"/>
                  <a:gd name="T103" fmla="*/ 182 h 636"/>
                  <a:gd name="T104" fmla="*/ 661 w 1190"/>
                  <a:gd name="T105" fmla="*/ 9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0" h="636">
                    <a:moveTo>
                      <a:pt x="661" y="90"/>
                    </a:moveTo>
                    <a:lnTo>
                      <a:pt x="657" y="94"/>
                    </a:lnTo>
                    <a:lnTo>
                      <a:pt x="701" y="62"/>
                    </a:lnTo>
                    <a:lnTo>
                      <a:pt x="807" y="0"/>
                    </a:lnTo>
                    <a:lnTo>
                      <a:pt x="815" y="0"/>
                    </a:lnTo>
                    <a:lnTo>
                      <a:pt x="823" y="4"/>
                    </a:lnTo>
                    <a:lnTo>
                      <a:pt x="914" y="94"/>
                    </a:lnTo>
                    <a:lnTo>
                      <a:pt x="918" y="101"/>
                    </a:lnTo>
                    <a:lnTo>
                      <a:pt x="914" y="110"/>
                    </a:lnTo>
                    <a:lnTo>
                      <a:pt x="910" y="114"/>
                    </a:lnTo>
                    <a:lnTo>
                      <a:pt x="819" y="157"/>
                    </a:lnTo>
                    <a:lnTo>
                      <a:pt x="826" y="150"/>
                    </a:lnTo>
                    <a:lnTo>
                      <a:pt x="826" y="285"/>
                    </a:lnTo>
                    <a:lnTo>
                      <a:pt x="819" y="276"/>
                    </a:lnTo>
                    <a:lnTo>
                      <a:pt x="954" y="320"/>
                    </a:lnTo>
                    <a:lnTo>
                      <a:pt x="957" y="324"/>
                    </a:lnTo>
                    <a:lnTo>
                      <a:pt x="1080" y="399"/>
                    </a:lnTo>
                    <a:lnTo>
                      <a:pt x="1061" y="403"/>
                    </a:lnTo>
                    <a:lnTo>
                      <a:pt x="1139" y="280"/>
                    </a:lnTo>
                    <a:lnTo>
                      <a:pt x="1143" y="276"/>
                    </a:lnTo>
                    <a:lnTo>
                      <a:pt x="1151" y="276"/>
                    </a:lnTo>
                    <a:lnTo>
                      <a:pt x="1155" y="276"/>
                    </a:lnTo>
                    <a:lnTo>
                      <a:pt x="1158" y="285"/>
                    </a:lnTo>
                    <a:lnTo>
                      <a:pt x="1190" y="439"/>
                    </a:lnTo>
                    <a:lnTo>
                      <a:pt x="1186" y="446"/>
                    </a:lnTo>
                    <a:lnTo>
                      <a:pt x="1080" y="585"/>
                    </a:lnTo>
                    <a:lnTo>
                      <a:pt x="1072" y="589"/>
                    </a:lnTo>
                    <a:lnTo>
                      <a:pt x="1064" y="585"/>
                    </a:lnTo>
                    <a:lnTo>
                      <a:pt x="957" y="493"/>
                    </a:lnTo>
                    <a:lnTo>
                      <a:pt x="973" y="493"/>
                    </a:lnTo>
                    <a:lnTo>
                      <a:pt x="870" y="632"/>
                    </a:lnTo>
                    <a:lnTo>
                      <a:pt x="862" y="636"/>
                    </a:lnTo>
                    <a:lnTo>
                      <a:pt x="854" y="636"/>
                    </a:lnTo>
                    <a:lnTo>
                      <a:pt x="851" y="632"/>
                    </a:lnTo>
                    <a:lnTo>
                      <a:pt x="847" y="624"/>
                    </a:lnTo>
                    <a:lnTo>
                      <a:pt x="847" y="577"/>
                    </a:lnTo>
                    <a:lnTo>
                      <a:pt x="854" y="589"/>
                    </a:lnTo>
                    <a:lnTo>
                      <a:pt x="764" y="542"/>
                    </a:lnTo>
                    <a:lnTo>
                      <a:pt x="759" y="538"/>
                    </a:lnTo>
                    <a:lnTo>
                      <a:pt x="697" y="414"/>
                    </a:lnTo>
                    <a:lnTo>
                      <a:pt x="712" y="418"/>
                    </a:lnTo>
                    <a:lnTo>
                      <a:pt x="573" y="450"/>
                    </a:lnTo>
                    <a:lnTo>
                      <a:pt x="210" y="542"/>
                    </a:lnTo>
                    <a:lnTo>
                      <a:pt x="59" y="589"/>
                    </a:lnTo>
                    <a:lnTo>
                      <a:pt x="52" y="589"/>
                    </a:lnTo>
                    <a:lnTo>
                      <a:pt x="44" y="581"/>
                    </a:lnTo>
                    <a:lnTo>
                      <a:pt x="0" y="411"/>
                    </a:lnTo>
                    <a:lnTo>
                      <a:pt x="0" y="403"/>
                    </a:lnTo>
                    <a:lnTo>
                      <a:pt x="44" y="280"/>
                    </a:lnTo>
                    <a:lnTo>
                      <a:pt x="52" y="276"/>
                    </a:lnTo>
                    <a:lnTo>
                      <a:pt x="266" y="182"/>
                    </a:lnTo>
                    <a:lnTo>
                      <a:pt x="266" y="182"/>
                    </a:lnTo>
                    <a:lnTo>
                      <a:pt x="661" y="9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0" name="Freeform 427"/>
              <p:cNvSpPr>
                <a:spLocks/>
              </p:cNvSpPr>
              <p:nvPr/>
            </p:nvSpPr>
            <p:spPr bwMode="auto">
              <a:xfrm>
                <a:off x="4472" y="1506"/>
                <a:ext cx="140" cy="142"/>
              </a:xfrm>
              <a:custGeom>
                <a:avLst/>
                <a:gdLst>
                  <a:gd name="T0" fmla="*/ 118 w 561"/>
                  <a:gd name="T1" fmla="*/ 518 h 566"/>
                  <a:gd name="T2" fmla="*/ 118 w 561"/>
                  <a:gd name="T3" fmla="*/ 566 h 566"/>
                  <a:gd name="T4" fmla="*/ 15 w 561"/>
                  <a:gd name="T5" fmla="*/ 289 h 566"/>
                  <a:gd name="T6" fmla="*/ 0 w 561"/>
                  <a:gd name="T7" fmla="*/ 139 h 566"/>
                  <a:gd name="T8" fmla="*/ 150 w 561"/>
                  <a:gd name="T9" fmla="*/ 91 h 566"/>
                  <a:gd name="T10" fmla="*/ 514 w 561"/>
                  <a:gd name="T11" fmla="*/ 0 h 566"/>
                  <a:gd name="T12" fmla="*/ 561 w 561"/>
                  <a:gd name="T13" fmla="*/ 289 h 566"/>
                  <a:gd name="T14" fmla="*/ 348 w 561"/>
                  <a:gd name="T15" fmla="*/ 379 h 566"/>
                  <a:gd name="T16" fmla="*/ 150 w 561"/>
                  <a:gd name="T17" fmla="*/ 475 h 566"/>
                  <a:gd name="T18" fmla="*/ 118 w 561"/>
                  <a:gd name="T19" fmla="*/ 518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566">
                    <a:moveTo>
                      <a:pt x="118" y="518"/>
                    </a:moveTo>
                    <a:lnTo>
                      <a:pt x="118" y="566"/>
                    </a:lnTo>
                    <a:lnTo>
                      <a:pt x="15" y="289"/>
                    </a:lnTo>
                    <a:lnTo>
                      <a:pt x="0" y="139"/>
                    </a:lnTo>
                    <a:lnTo>
                      <a:pt x="150" y="91"/>
                    </a:lnTo>
                    <a:lnTo>
                      <a:pt x="514" y="0"/>
                    </a:lnTo>
                    <a:lnTo>
                      <a:pt x="561" y="289"/>
                    </a:lnTo>
                    <a:lnTo>
                      <a:pt x="348" y="379"/>
                    </a:lnTo>
                    <a:lnTo>
                      <a:pt x="150" y="475"/>
                    </a:lnTo>
                    <a:lnTo>
                      <a:pt x="118" y="518"/>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1" name="Freeform 428"/>
              <p:cNvSpPr>
                <a:spLocks noEditPoints="1"/>
              </p:cNvSpPr>
              <p:nvPr/>
            </p:nvSpPr>
            <p:spPr bwMode="auto">
              <a:xfrm>
                <a:off x="4469" y="1503"/>
                <a:ext cx="146" cy="147"/>
              </a:xfrm>
              <a:custGeom>
                <a:avLst/>
                <a:gdLst>
                  <a:gd name="T0" fmla="*/ 143 w 585"/>
                  <a:gd name="T1" fmla="*/ 537 h 589"/>
                  <a:gd name="T2" fmla="*/ 143 w 585"/>
                  <a:gd name="T3" fmla="*/ 529 h 589"/>
                  <a:gd name="T4" fmla="*/ 143 w 585"/>
                  <a:gd name="T5" fmla="*/ 577 h 589"/>
                  <a:gd name="T6" fmla="*/ 143 w 585"/>
                  <a:gd name="T7" fmla="*/ 585 h 589"/>
                  <a:gd name="T8" fmla="*/ 134 w 585"/>
                  <a:gd name="T9" fmla="*/ 589 h 589"/>
                  <a:gd name="T10" fmla="*/ 126 w 585"/>
                  <a:gd name="T11" fmla="*/ 585 h 589"/>
                  <a:gd name="T12" fmla="*/ 122 w 585"/>
                  <a:gd name="T13" fmla="*/ 581 h 589"/>
                  <a:gd name="T14" fmla="*/ 15 w 585"/>
                  <a:gd name="T15" fmla="*/ 304 h 589"/>
                  <a:gd name="T16" fmla="*/ 15 w 585"/>
                  <a:gd name="T17" fmla="*/ 300 h 589"/>
                  <a:gd name="T18" fmla="*/ 0 w 585"/>
                  <a:gd name="T19" fmla="*/ 150 h 589"/>
                  <a:gd name="T20" fmla="*/ 0 w 585"/>
                  <a:gd name="T21" fmla="*/ 141 h 589"/>
                  <a:gd name="T22" fmla="*/ 8 w 585"/>
                  <a:gd name="T23" fmla="*/ 137 h 589"/>
                  <a:gd name="T24" fmla="*/ 158 w 585"/>
                  <a:gd name="T25" fmla="*/ 90 h 589"/>
                  <a:gd name="T26" fmla="*/ 522 w 585"/>
                  <a:gd name="T27" fmla="*/ 0 h 589"/>
                  <a:gd name="T28" fmla="*/ 533 w 585"/>
                  <a:gd name="T29" fmla="*/ 0 h 589"/>
                  <a:gd name="T30" fmla="*/ 538 w 585"/>
                  <a:gd name="T31" fmla="*/ 8 h 589"/>
                  <a:gd name="T32" fmla="*/ 585 w 585"/>
                  <a:gd name="T33" fmla="*/ 300 h 589"/>
                  <a:gd name="T34" fmla="*/ 581 w 585"/>
                  <a:gd name="T35" fmla="*/ 308 h 589"/>
                  <a:gd name="T36" fmla="*/ 578 w 585"/>
                  <a:gd name="T37" fmla="*/ 311 h 589"/>
                  <a:gd name="T38" fmla="*/ 364 w 585"/>
                  <a:gd name="T39" fmla="*/ 403 h 589"/>
                  <a:gd name="T40" fmla="*/ 166 w 585"/>
                  <a:gd name="T41" fmla="*/ 493 h 589"/>
                  <a:gd name="T42" fmla="*/ 173 w 585"/>
                  <a:gd name="T43" fmla="*/ 490 h 589"/>
                  <a:gd name="T44" fmla="*/ 143 w 585"/>
                  <a:gd name="T45" fmla="*/ 537 h 589"/>
                  <a:gd name="T46" fmla="*/ 154 w 585"/>
                  <a:gd name="T47" fmla="*/ 478 h 589"/>
                  <a:gd name="T48" fmla="*/ 158 w 585"/>
                  <a:gd name="T49" fmla="*/ 474 h 589"/>
                  <a:gd name="T50" fmla="*/ 355 w 585"/>
                  <a:gd name="T51" fmla="*/ 383 h 589"/>
                  <a:gd name="T52" fmla="*/ 569 w 585"/>
                  <a:gd name="T53" fmla="*/ 289 h 589"/>
                  <a:gd name="T54" fmla="*/ 561 w 585"/>
                  <a:gd name="T55" fmla="*/ 304 h 589"/>
                  <a:gd name="T56" fmla="*/ 514 w 585"/>
                  <a:gd name="T57" fmla="*/ 11 h 589"/>
                  <a:gd name="T58" fmla="*/ 529 w 585"/>
                  <a:gd name="T59" fmla="*/ 23 h 589"/>
                  <a:gd name="T60" fmla="*/ 166 w 585"/>
                  <a:gd name="T61" fmla="*/ 114 h 589"/>
                  <a:gd name="T62" fmla="*/ 15 w 585"/>
                  <a:gd name="T63" fmla="*/ 158 h 589"/>
                  <a:gd name="T64" fmla="*/ 23 w 585"/>
                  <a:gd name="T65" fmla="*/ 146 h 589"/>
                  <a:gd name="T66" fmla="*/ 40 w 585"/>
                  <a:gd name="T67" fmla="*/ 300 h 589"/>
                  <a:gd name="T68" fmla="*/ 36 w 585"/>
                  <a:gd name="T69" fmla="*/ 296 h 589"/>
                  <a:gd name="T70" fmla="*/ 143 w 585"/>
                  <a:gd name="T71" fmla="*/ 572 h 589"/>
                  <a:gd name="T72" fmla="*/ 118 w 585"/>
                  <a:gd name="T73" fmla="*/ 577 h 589"/>
                  <a:gd name="T74" fmla="*/ 118 w 585"/>
                  <a:gd name="T75" fmla="*/ 529 h 589"/>
                  <a:gd name="T76" fmla="*/ 122 w 585"/>
                  <a:gd name="T77" fmla="*/ 521 h 589"/>
                  <a:gd name="T78" fmla="*/ 154 w 585"/>
                  <a:gd name="T79" fmla="*/ 47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5" h="589">
                    <a:moveTo>
                      <a:pt x="143" y="537"/>
                    </a:moveTo>
                    <a:lnTo>
                      <a:pt x="143" y="529"/>
                    </a:lnTo>
                    <a:lnTo>
                      <a:pt x="143" y="577"/>
                    </a:lnTo>
                    <a:lnTo>
                      <a:pt x="143" y="585"/>
                    </a:lnTo>
                    <a:lnTo>
                      <a:pt x="134" y="589"/>
                    </a:lnTo>
                    <a:lnTo>
                      <a:pt x="126" y="585"/>
                    </a:lnTo>
                    <a:lnTo>
                      <a:pt x="122" y="581"/>
                    </a:lnTo>
                    <a:lnTo>
                      <a:pt x="15" y="304"/>
                    </a:lnTo>
                    <a:lnTo>
                      <a:pt x="15" y="300"/>
                    </a:lnTo>
                    <a:lnTo>
                      <a:pt x="0" y="150"/>
                    </a:lnTo>
                    <a:lnTo>
                      <a:pt x="0" y="141"/>
                    </a:lnTo>
                    <a:lnTo>
                      <a:pt x="8" y="137"/>
                    </a:lnTo>
                    <a:lnTo>
                      <a:pt x="158" y="90"/>
                    </a:lnTo>
                    <a:lnTo>
                      <a:pt x="522" y="0"/>
                    </a:lnTo>
                    <a:lnTo>
                      <a:pt x="533" y="0"/>
                    </a:lnTo>
                    <a:lnTo>
                      <a:pt x="538" y="8"/>
                    </a:lnTo>
                    <a:lnTo>
                      <a:pt x="585" y="300"/>
                    </a:lnTo>
                    <a:lnTo>
                      <a:pt x="581" y="308"/>
                    </a:lnTo>
                    <a:lnTo>
                      <a:pt x="578" y="311"/>
                    </a:lnTo>
                    <a:lnTo>
                      <a:pt x="364" y="403"/>
                    </a:lnTo>
                    <a:lnTo>
                      <a:pt x="166" y="493"/>
                    </a:lnTo>
                    <a:lnTo>
                      <a:pt x="173" y="490"/>
                    </a:lnTo>
                    <a:lnTo>
                      <a:pt x="143" y="537"/>
                    </a:lnTo>
                    <a:close/>
                    <a:moveTo>
                      <a:pt x="154" y="478"/>
                    </a:moveTo>
                    <a:lnTo>
                      <a:pt x="158" y="474"/>
                    </a:lnTo>
                    <a:lnTo>
                      <a:pt x="355" y="383"/>
                    </a:lnTo>
                    <a:lnTo>
                      <a:pt x="569" y="289"/>
                    </a:lnTo>
                    <a:lnTo>
                      <a:pt x="561" y="304"/>
                    </a:lnTo>
                    <a:lnTo>
                      <a:pt x="514" y="11"/>
                    </a:lnTo>
                    <a:lnTo>
                      <a:pt x="529" y="23"/>
                    </a:lnTo>
                    <a:lnTo>
                      <a:pt x="166" y="114"/>
                    </a:lnTo>
                    <a:lnTo>
                      <a:pt x="15" y="158"/>
                    </a:lnTo>
                    <a:lnTo>
                      <a:pt x="23" y="146"/>
                    </a:lnTo>
                    <a:lnTo>
                      <a:pt x="40" y="300"/>
                    </a:lnTo>
                    <a:lnTo>
                      <a:pt x="36" y="296"/>
                    </a:lnTo>
                    <a:lnTo>
                      <a:pt x="143" y="572"/>
                    </a:lnTo>
                    <a:lnTo>
                      <a:pt x="118" y="577"/>
                    </a:lnTo>
                    <a:lnTo>
                      <a:pt x="118" y="529"/>
                    </a:lnTo>
                    <a:lnTo>
                      <a:pt x="122" y="521"/>
                    </a:lnTo>
                    <a:lnTo>
                      <a:pt x="154"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2" name="Freeform 429"/>
              <p:cNvSpPr>
                <a:spLocks/>
              </p:cNvSpPr>
              <p:nvPr/>
            </p:nvSpPr>
            <p:spPr bwMode="auto">
              <a:xfrm>
                <a:off x="4469" y="1503"/>
                <a:ext cx="146" cy="147"/>
              </a:xfrm>
              <a:custGeom>
                <a:avLst/>
                <a:gdLst>
                  <a:gd name="T0" fmla="*/ 143 w 585"/>
                  <a:gd name="T1" fmla="*/ 537 h 589"/>
                  <a:gd name="T2" fmla="*/ 143 w 585"/>
                  <a:gd name="T3" fmla="*/ 529 h 589"/>
                  <a:gd name="T4" fmla="*/ 143 w 585"/>
                  <a:gd name="T5" fmla="*/ 577 h 589"/>
                  <a:gd name="T6" fmla="*/ 143 w 585"/>
                  <a:gd name="T7" fmla="*/ 585 h 589"/>
                  <a:gd name="T8" fmla="*/ 134 w 585"/>
                  <a:gd name="T9" fmla="*/ 589 h 589"/>
                  <a:gd name="T10" fmla="*/ 126 w 585"/>
                  <a:gd name="T11" fmla="*/ 585 h 589"/>
                  <a:gd name="T12" fmla="*/ 122 w 585"/>
                  <a:gd name="T13" fmla="*/ 581 h 589"/>
                  <a:gd name="T14" fmla="*/ 15 w 585"/>
                  <a:gd name="T15" fmla="*/ 304 h 589"/>
                  <a:gd name="T16" fmla="*/ 15 w 585"/>
                  <a:gd name="T17" fmla="*/ 300 h 589"/>
                  <a:gd name="T18" fmla="*/ 0 w 585"/>
                  <a:gd name="T19" fmla="*/ 150 h 589"/>
                  <a:gd name="T20" fmla="*/ 0 w 585"/>
                  <a:gd name="T21" fmla="*/ 141 h 589"/>
                  <a:gd name="T22" fmla="*/ 8 w 585"/>
                  <a:gd name="T23" fmla="*/ 137 h 589"/>
                  <a:gd name="T24" fmla="*/ 158 w 585"/>
                  <a:gd name="T25" fmla="*/ 90 h 589"/>
                  <a:gd name="T26" fmla="*/ 522 w 585"/>
                  <a:gd name="T27" fmla="*/ 0 h 589"/>
                  <a:gd name="T28" fmla="*/ 533 w 585"/>
                  <a:gd name="T29" fmla="*/ 0 h 589"/>
                  <a:gd name="T30" fmla="*/ 538 w 585"/>
                  <a:gd name="T31" fmla="*/ 8 h 589"/>
                  <a:gd name="T32" fmla="*/ 585 w 585"/>
                  <a:gd name="T33" fmla="*/ 300 h 589"/>
                  <a:gd name="T34" fmla="*/ 581 w 585"/>
                  <a:gd name="T35" fmla="*/ 308 h 589"/>
                  <a:gd name="T36" fmla="*/ 578 w 585"/>
                  <a:gd name="T37" fmla="*/ 311 h 589"/>
                  <a:gd name="T38" fmla="*/ 364 w 585"/>
                  <a:gd name="T39" fmla="*/ 403 h 589"/>
                  <a:gd name="T40" fmla="*/ 166 w 585"/>
                  <a:gd name="T41" fmla="*/ 493 h 589"/>
                  <a:gd name="T42" fmla="*/ 173 w 585"/>
                  <a:gd name="T43" fmla="*/ 490 h 589"/>
                  <a:gd name="T44" fmla="*/ 143 w 585"/>
                  <a:gd name="T45" fmla="*/ 537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5" h="589">
                    <a:moveTo>
                      <a:pt x="143" y="537"/>
                    </a:moveTo>
                    <a:lnTo>
                      <a:pt x="143" y="529"/>
                    </a:lnTo>
                    <a:lnTo>
                      <a:pt x="143" y="577"/>
                    </a:lnTo>
                    <a:lnTo>
                      <a:pt x="143" y="585"/>
                    </a:lnTo>
                    <a:lnTo>
                      <a:pt x="134" y="589"/>
                    </a:lnTo>
                    <a:lnTo>
                      <a:pt x="126" y="585"/>
                    </a:lnTo>
                    <a:lnTo>
                      <a:pt x="122" y="581"/>
                    </a:lnTo>
                    <a:lnTo>
                      <a:pt x="15" y="304"/>
                    </a:lnTo>
                    <a:lnTo>
                      <a:pt x="15" y="300"/>
                    </a:lnTo>
                    <a:lnTo>
                      <a:pt x="0" y="150"/>
                    </a:lnTo>
                    <a:lnTo>
                      <a:pt x="0" y="141"/>
                    </a:lnTo>
                    <a:lnTo>
                      <a:pt x="8" y="137"/>
                    </a:lnTo>
                    <a:lnTo>
                      <a:pt x="158" y="90"/>
                    </a:lnTo>
                    <a:lnTo>
                      <a:pt x="522" y="0"/>
                    </a:lnTo>
                    <a:lnTo>
                      <a:pt x="533" y="0"/>
                    </a:lnTo>
                    <a:lnTo>
                      <a:pt x="538" y="8"/>
                    </a:lnTo>
                    <a:lnTo>
                      <a:pt x="585" y="300"/>
                    </a:lnTo>
                    <a:lnTo>
                      <a:pt x="581" y="308"/>
                    </a:lnTo>
                    <a:lnTo>
                      <a:pt x="578" y="311"/>
                    </a:lnTo>
                    <a:lnTo>
                      <a:pt x="364" y="403"/>
                    </a:lnTo>
                    <a:lnTo>
                      <a:pt x="166" y="493"/>
                    </a:lnTo>
                    <a:lnTo>
                      <a:pt x="173" y="490"/>
                    </a:lnTo>
                    <a:lnTo>
                      <a:pt x="143" y="53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3" name="Freeform 430"/>
              <p:cNvSpPr>
                <a:spLocks/>
              </p:cNvSpPr>
              <p:nvPr/>
            </p:nvSpPr>
            <p:spPr bwMode="auto">
              <a:xfrm>
                <a:off x="4473" y="1506"/>
                <a:ext cx="138" cy="142"/>
              </a:xfrm>
              <a:custGeom>
                <a:avLst/>
                <a:gdLst>
                  <a:gd name="T0" fmla="*/ 139 w 554"/>
                  <a:gd name="T1" fmla="*/ 467 h 566"/>
                  <a:gd name="T2" fmla="*/ 143 w 554"/>
                  <a:gd name="T3" fmla="*/ 463 h 566"/>
                  <a:gd name="T4" fmla="*/ 340 w 554"/>
                  <a:gd name="T5" fmla="*/ 372 h 566"/>
                  <a:gd name="T6" fmla="*/ 554 w 554"/>
                  <a:gd name="T7" fmla="*/ 278 h 566"/>
                  <a:gd name="T8" fmla="*/ 546 w 554"/>
                  <a:gd name="T9" fmla="*/ 293 h 566"/>
                  <a:gd name="T10" fmla="*/ 499 w 554"/>
                  <a:gd name="T11" fmla="*/ 0 h 566"/>
                  <a:gd name="T12" fmla="*/ 514 w 554"/>
                  <a:gd name="T13" fmla="*/ 12 h 566"/>
                  <a:gd name="T14" fmla="*/ 151 w 554"/>
                  <a:gd name="T15" fmla="*/ 103 h 566"/>
                  <a:gd name="T16" fmla="*/ 0 w 554"/>
                  <a:gd name="T17" fmla="*/ 147 h 566"/>
                  <a:gd name="T18" fmla="*/ 8 w 554"/>
                  <a:gd name="T19" fmla="*/ 135 h 566"/>
                  <a:gd name="T20" fmla="*/ 25 w 554"/>
                  <a:gd name="T21" fmla="*/ 289 h 566"/>
                  <a:gd name="T22" fmla="*/ 21 w 554"/>
                  <a:gd name="T23" fmla="*/ 285 h 566"/>
                  <a:gd name="T24" fmla="*/ 128 w 554"/>
                  <a:gd name="T25" fmla="*/ 561 h 566"/>
                  <a:gd name="T26" fmla="*/ 103 w 554"/>
                  <a:gd name="T27" fmla="*/ 566 h 566"/>
                  <a:gd name="T28" fmla="*/ 103 w 554"/>
                  <a:gd name="T29" fmla="*/ 518 h 566"/>
                  <a:gd name="T30" fmla="*/ 107 w 554"/>
                  <a:gd name="T31" fmla="*/ 510 h 566"/>
                  <a:gd name="T32" fmla="*/ 139 w 554"/>
                  <a:gd name="T33" fmla="*/ 467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4" h="566">
                    <a:moveTo>
                      <a:pt x="139" y="467"/>
                    </a:moveTo>
                    <a:lnTo>
                      <a:pt x="143" y="463"/>
                    </a:lnTo>
                    <a:lnTo>
                      <a:pt x="340" y="372"/>
                    </a:lnTo>
                    <a:lnTo>
                      <a:pt x="554" y="278"/>
                    </a:lnTo>
                    <a:lnTo>
                      <a:pt x="546" y="293"/>
                    </a:lnTo>
                    <a:lnTo>
                      <a:pt x="499" y="0"/>
                    </a:lnTo>
                    <a:lnTo>
                      <a:pt x="514" y="12"/>
                    </a:lnTo>
                    <a:lnTo>
                      <a:pt x="151" y="103"/>
                    </a:lnTo>
                    <a:lnTo>
                      <a:pt x="0" y="147"/>
                    </a:lnTo>
                    <a:lnTo>
                      <a:pt x="8" y="135"/>
                    </a:lnTo>
                    <a:lnTo>
                      <a:pt x="25" y="289"/>
                    </a:lnTo>
                    <a:lnTo>
                      <a:pt x="21" y="285"/>
                    </a:lnTo>
                    <a:lnTo>
                      <a:pt x="128" y="561"/>
                    </a:lnTo>
                    <a:lnTo>
                      <a:pt x="103" y="566"/>
                    </a:lnTo>
                    <a:lnTo>
                      <a:pt x="103" y="518"/>
                    </a:lnTo>
                    <a:lnTo>
                      <a:pt x="107" y="510"/>
                    </a:lnTo>
                    <a:lnTo>
                      <a:pt x="139" y="46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4" name="Freeform 431"/>
              <p:cNvSpPr>
                <a:spLocks/>
              </p:cNvSpPr>
              <p:nvPr/>
            </p:nvSpPr>
            <p:spPr bwMode="auto">
              <a:xfrm>
                <a:off x="4600" y="1498"/>
                <a:ext cx="66" cy="92"/>
              </a:xfrm>
              <a:custGeom>
                <a:avLst/>
                <a:gdLst>
                  <a:gd name="T0" fmla="*/ 43 w 260"/>
                  <a:gd name="T1" fmla="*/ 320 h 367"/>
                  <a:gd name="T2" fmla="*/ 0 w 260"/>
                  <a:gd name="T3" fmla="*/ 28 h 367"/>
                  <a:gd name="T4" fmla="*/ 123 w 260"/>
                  <a:gd name="T5" fmla="*/ 0 h 367"/>
                  <a:gd name="T6" fmla="*/ 198 w 260"/>
                  <a:gd name="T7" fmla="*/ 122 h 367"/>
                  <a:gd name="T8" fmla="*/ 260 w 260"/>
                  <a:gd name="T9" fmla="*/ 228 h 367"/>
                  <a:gd name="T10" fmla="*/ 123 w 260"/>
                  <a:gd name="T11" fmla="*/ 367 h 367"/>
                  <a:gd name="T12" fmla="*/ 59 w 260"/>
                  <a:gd name="T13" fmla="*/ 320 h 367"/>
                  <a:gd name="T14" fmla="*/ 43 w 260"/>
                  <a:gd name="T15" fmla="*/ 320 h 3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367">
                    <a:moveTo>
                      <a:pt x="43" y="320"/>
                    </a:moveTo>
                    <a:lnTo>
                      <a:pt x="0" y="28"/>
                    </a:lnTo>
                    <a:lnTo>
                      <a:pt x="123" y="0"/>
                    </a:lnTo>
                    <a:lnTo>
                      <a:pt x="198" y="122"/>
                    </a:lnTo>
                    <a:lnTo>
                      <a:pt x="260" y="228"/>
                    </a:lnTo>
                    <a:lnTo>
                      <a:pt x="123" y="367"/>
                    </a:lnTo>
                    <a:lnTo>
                      <a:pt x="59" y="320"/>
                    </a:lnTo>
                    <a:lnTo>
                      <a:pt x="43" y="320"/>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5" name="Freeform 432"/>
              <p:cNvSpPr>
                <a:spLocks/>
              </p:cNvSpPr>
              <p:nvPr/>
            </p:nvSpPr>
            <p:spPr bwMode="auto">
              <a:xfrm>
                <a:off x="4598" y="1495"/>
                <a:ext cx="71" cy="98"/>
              </a:xfrm>
              <a:custGeom>
                <a:avLst/>
                <a:gdLst>
                  <a:gd name="T0" fmla="*/ 43 w 285"/>
                  <a:gd name="T1" fmla="*/ 336 h 392"/>
                  <a:gd name="T2" fmla="*/ 0 w 285"/>
                  <a:gd name="T3" fmla="*/ 43 h 392"/>
                  <a:gd name="T4" fmla="*/ 0 w 285"/>
                  <a:gd name="T5" fmla="*/ 36 h 392"/>
                  <a:gd name="T6" fmla="*/ 8 w 285"/>
                  <a:gd name="T7" fmla="*/ 32 h 392"/>
                  <a:gd name="T8" fmla="*/ 130 w 285"/>
                  <a:gd name="T9" fmla="*/ 0 h 392"/>
                  <a:gd name="T10" fmla="*/ 139 w 285"/>
                  <a:gd name="T11" fmla="*/ 0 h 392"/>
                  <a:gd name="T12" fmla="*/ 143 w 285"/>
                  <a:gd name="T13" fmla="*/ 4 h 392"/>
                  <a:gd name="T14" fmla="*/ 221 w 285"/>
                  <a:gd name="T15" fmla="*/ 126 h 392"/>
                  <a:gd name="T16" fmla="*/ 281 w 285"/>
                  <a:gd name="T17" fmla="*/ 233 h 392"/>
                  <a:gd name="T18" fmla="*/ 285 w 285"/>
                  <a:gd name="T19" fmla="*/ 240 h 392"/>
                  <a:gd name="T20" fmla="*/ 281 w 285"/>
                  <a:gd name="T21" fmla="*/ 249 h 392"/>
                  <a:gd name="T22" fmla="*/ 143 w 285"/>
                  <a:gd name="T23" fmla="*/ 387 h 392"/>
                  <a:gd name="T24" fmla="*/ 135 w 285"/>
                  <a:gd name="T25" fmla="*/ 392 h 392"/>
                  <a:gd name="T26" fmla="*/ 126 w 285"/>
                  <a:gd name="T27" fmla="*/ 387 h 392"/>
                  <a:gd name="T28" fmla="*/ 64 w 285"/>
                  <a:gd name="T29" fmla="*/ 343 h 392"/>
                  <a:gd name="T30" fmla="*/ 79 w 285"/>
                  <a:gd name="T31" fmla="*/ 324 h 392"/>
                  <a:gd name="T32" fmla="*/ 143 w 285"/>
                  <a:gd name="T33" fmla="*/ 368 h 392"/>
                  <a:gd name="T34" fmla="*/ 126 w 285"/>
                  <a:gd name="T35" fmla="*/ 371 h 392"/>
                  <a:gd name="T36" fmla="*/ 265 w 285"/>
                  <a:gd name="T37" fmla="*/ 233 h 392"/>
                  <a:gd name="T38" fmla="*/ 261 w 285"/>
                  <a:gd name="T39" fmla="*/ 244 h 392"/>
                  <a:gd name="T40" fmla="*/ 201 w 285"/>
                  <a:gd name="T41" fmla="*/ 139 h 392"/>
                  <a:gd name="T42" fmla="*/ 122 w 285"/>
                  <a:gd name="T43" fmla="*/ 15 h 392"/>
                  <a:gd name="T44" fmla="*/ 139 w 285"/>
                  <a:gd name="T45" fmla="*/ 23 h 392"/>
                  <a:gd name="T46" fmla="*/ 12 w 285"/>
                  <a:gd name="T47" fmla="*/ 51 h 392"/>
                  <a:gd name="T48" fmla="*/ 24 w 285"/>
                  <a:gd name="T49" fmla="*/ 40 h 392"/>
                  <a:gd name="T50" fmla="*/ 67 w 285"/>
                  <a:gd name="T51" fmla="*/ 332 h 392"/>
                  <a:gd name="T52" fmla="*/ 43 w 285"/>
                  <a:gd name="T53" fmla="*/ 33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5" h="392">
                    <a:moveTo>
                      <a:pt x="43" y="336"/>
                    </a:moveTo>
                    <a:lnTo>
                      <a:pt x="0" y="43"/>
                    </a:lnTo>
                    <a:lnTo>
                      <a:pt x="0" y="36"/>
                    </a:lnTo>
                    <a:lnTo>
                      <a:pt x="8" y="32"/>
                    </a:lnTo>
                    <a:lnTo>
                      <a:pt x="130" y="0"/>
                    </a:lnTo>
                    <a:lnTo>
                      <a:pt x="139" y="0"/>
                    </a:lnTo>
                    <a:lnTo>
                      <a:pt x="143" y="4"/>
                    </a:lnTo>
                    <a:lnTo>
                      <a:pt x="221" y="126"/>
                    </a:lnTo>
                    <a:lnTo>
                      <a:pt x="281" y="233"/>
                    </a:lnTo>
                    <a:lnTo>
                      <a:pt x="285" y="240"/>
                    </a:lnTo>
                    <a:lnTo>
                      <a:pt x="281" y="249"/>
                    </a:lnTo>
                    <a:lnTo>
                      <a:pt x="143" y="387"/>
                    </a:lnTo>
                    <a:lnTo>
                      <a:pt x="135" y="392"/>
                    </a:lnTo>
                    <a:lnTo>
                      <a:pt x="126" y="387"/>
                    </a:lnTo>
                    <a:lnTo>
                      <a:pt x="64" y="343"/>
                    </a:lnTo>
                    <a:lnTo>
                      <a:pt x="79" y="324"/>
                    </a:lnTo>
                    <a:lnTo>
                      <a:pt x="143" y="368"/>
                    </a:lnTo>
                    <a:lnTo>
                      <a:pt x="126" y="371"/>
                    </a:lnTo>
                    <a:lnTo>
                      <a:pt x="265" y="233"/>
                    </a:lnTo>
                    <a:lnTo>
                      <a:pt x="261" y="244"/>
                    </a:lnTo>
                    <a:lnTo>
                      <a:pt x="201" y="139"/>
                    </a:lnTo>
                    <a:lnTo>
                      <a:pt x="122" y="15"/>
                    </a:lnTo>
                    <a:lnTo>
                      <a:pt x="139" y="23"/>
                    </a:lnTo>
                    <a:lnTo>
                      <a:pt x="12" y="51"/>
                    </a:lnTo>
                    <a:lnTo>
                      <a:pt x="24" y="40"/>
                    </a:lnTo>
                    <a:lnTo>
                      <a:pt x="67" y="332"/>
                    </a:lnTo>
                    <a:lnTo>
                      <a:pt x="43"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6" name="Freeform 433"/>
              <p:cNvSpPr>
                <a:spLocks/>
              </p:cNvSpPr>
              <p:nvPr/>
            </p:nvSpPr>
            <p:spPr bwMode="auto">
              <a:xfrm>
                <a:off x="4598" y="1495"/>
                <a:ext cx="71" cy="98"/>
              </a:xfrm>
              <a:custGeom>
                <a:avLst/>
                <a:gdLst>
                  <a:gd name="T0" fmla="*/ 43 w 285"/>
                  <a:gd name="T1" fmla="*/ 336 h 392"/>
                  <a:gd name="T2" fmla="*/ 0 w 285"/>
                  <a:gd name="T3" fmla="*/ 43 h 392"/>
                  <a:gd name="T4" fmla="*/ 0 w 285"/>
                  <a:gd name="T5" fmla="*/ 36 h 392"/>
                  <a:gd name="T6" fmla="*/ 8 w 285"/>
                  <a:gd name="T7" fmla="*/ 32 h 392"/>
                  <a:gd name="T8" fmla="*/ 130 w 285"/>
                  <a:gd name="T9" fmla="*/ 0 h 392"/>
                  <a:gd name="T10" fmla="*/ 139 w 285"/>
                  <a:gd name="T11" fmla="*/ 0 h 392"/>
                  <a:gd name="T12" fmla="*/ 143 w 285"/>
                  <a:gd name="T13" fmla="*/ 4 h 392"/>
                  <a:gd name="T14" fmla="*/ 221 w 285"/>
                  <a:gd name="T15" fmla="*/ 126 h 392"/>
                  <a:gd name="T16" fmla="*/ 281 w 285"/>
                  <a:gd name="T17" fmla="*/ 233 h 392"/>
                  <a:gd name="T18" fmla="*/ 285 w 285"/>
                  <a:gd name="T19" fmla="*/ 240 h 392"/>
                  <a:gd name="T20" fmla="*/ 281 w 285"/>
                  <a:gd name="T21" fmla="*/ 249 h 392"/>
                  <a:gd name="T22" fmla="*/ 143 w 285"/>
                  <a:gd name="T23" fmla="*/ 387 h 392"/>
                  <a:gd name="T24" fmla="*/ 135 w 285"/>
                  <a:gd name="T25" fmla="*/ 392 h 392"/>
                  <a:gd name="T26" fmla="*/ 126 w 285"/>
                  <a:gd name="T27" fmla="*/ 387 h 392"/>
                  <a:gd name="T28" fmla="*/ 64 w 285"/>
                  <a:gd name="T29" fmla="*/ 343 h 392"/>
                  <a:gd name="T30" fmla="*/ 79 w 285"/>
                  <a:gd name="T31" fmla="*/ 324 h 392"/>
                  <a:gd name="T32" fmla="*/ 143 w 285"/>
                  <a:gd name="T33" fmla="*/ 368 h 392"/>
                  <a:gd name="T34" fmla="*/ 126 w 285"/>
                  <a:gd name="T35" fmla="*/ 371 h 392"/>
                  <a:gd name="T36" fmla="*/ 265 w 285"/>
                  <a:gd name="T37" fmla="*/ 233 h 392"/>
                  <a:gd name="T38" fmla="*/ 261 w 285"/>
                  <a:gd name="T39" fmla="*/ 244 h 392"/>
                  <a:gd name="T40" fmla="*/ 201 w 285"/>
                  <a:gd name="T41" fmla="*/ 139 h 392"/>
                  <a:gd name="T42" fmla="*/ 122 w 285"/>
                  <a:gd name="T43" fmla="*/ 15 h 392"/>
                  <a:gd name="T44" fmla="*/ 139 w 285"/>
                  <a:gd name="T45" fmla="*/ 23 h 392"/>
                  <a:gd name="T46" fmla="*/ 12 w 285"/>
                  <a:gd name="T47" fmla="*/ 51 h 392"/>
                  <a:gd name="T48" fmla="*/ 24 w 285"/>
                  <a:gd name="T49" fmla="*/ 40 h 392"/>
                  <a:gd name="T50" fmla="*/ 67 w 285"/>
                  <a:gd name="T51" fmla="*/ 332 h 392"/>
                  <a:gd name="T52" fmla="*/ 43 w 285"/>
                  <a:gd name="T53" fmla="*/ 33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5" h="392">
                    <a:moveTo>
                      <a:pt x="43" y="336"/>
                    </a:moveTo>
                    <a:lnTo>
                      <a:pt x="0" y="43"/>
                    </a:lnTo>
                    <a:lnTo>
                      <a:pt x="0" y="36"/>
                    </a:lnTo>
                    <a:lnTo>
                      <a:pt x="8" y="32"/>
                    </a:lnTo>
                    <a:lnTo>
                      <a:pt x="130" y="0"/>
                    </a:lnTo>
                    <a:lnTo>
                      <a:pt x="139" y="0"/>
                    </a:lnTo>
                    <a:lnTo>
                      <a:pt x="143" y="4"/>
                    </a:lnTo>
                    <a:lnTo>
                      <a:pt x="221" y="126"/>
                    </a:lnTo>
                    <a:lnTo>
                      <a:pt x="281" y="233"/>
                    </a:lnTo>
                    <a:lnTo>
                      <a:pt x="285" y="240"/>
                    </a:lnTo>
                    <a:lnTo>
                      <a:pt x="281" y="249"/>
                    </a:lnTo>
                    <a:lnTo>
                      <a:pt x="143" y="387"/>
                    </a:lnTo>
                    <a:lnTo>
                      <a:pt x="135" y="392"/>
                    </a:lnTo>
                    <a:lnTo>
                      <a:pt x="126" y="387"/>
                    </a:lnTo>
                    <a:lnTo>
                      <a:pt x="64" y="343"/>
                    </a:lnTo>
                    <a:lnTo>
                      <a:pt x="79" y="324"/>
                    </a:lnTo>
                    <a:lnTo>
                      <a:pt x="143" y="368"/>
                    </a:lnTo>
                    <a:lnTo>
                      <a:pt x="126" y="371"/>
                    </a:lnTo>
                    <a:lnTo>
                      <a:pt x="265" y="233"/>
                    </a:lnTo>
                    <a:lnTo>
                      <a:pt x="261" y="244"/>
                    </a:lnTo>
                    <a:lnTo>
                      <a:pt x="201" y="139"/>
                    </a:lnTo>
                    <a:lnTo>
                      <a:pt x="122" y="15"/>
                    </a:lnTo>
                    <a:lnTo>
                      <a:pt x="139" y="23"/>
                    </a:lnTo>
                    <a:lnTo>
                      <a:pt x="12" y="51"/>
                    </a:lnTo>
                    <a:lnTo>
                      <a:pt x="24" y="40"/>
                    </a:lnTo>
                    <a:lnTo>
                      <a:pt x="67" y="332"/>
                    </a:lnTo>
                    <a:lnTo>
                      <a:pt x="43" y="33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7" name="Freeform 434"/>
              <p:cNvSpPr>
                <a:spLocks/>
              </p:cNvSpPr>
              <p:nvPr/>
            </p:nvSpPr>
            <p:spPr bwMode="auto">
              <a:xfrm>
                <a:off x="4575" y="897"/>
                <a:ext cx="314" cy="501"/>
              </a:xfrm>
              <a:custGeom>
                <a:avLst/>
                <a:gdLst>
                  <a:gd name="T0" fmla="*/ 0 w 1258"/>
                  <a:gd name="T1" fmla="*/ 1039 h 2004"/>
                  <a:gd name="T2" fmla="*/ 199 w 1258"/>
                  <a:gd name="T3" fmla="*/ 1775 h 2004"/>
                  <a:gd name="T4" fmla="*/ 349 w 1258"/>
                  <a:gd name="T5" fmla="*/ 1913 h 2004"/>
                  <a:gd name="T6" fmla="*/ 349 w 1258"/>
                  <a:gd name="T7" fmla="*/ 2004 h 2004"/>
                  <a:gd name="T8" fmla="*/ 439 w 1258"/>
                  <a:gd name="T9" fmla="*/ 1759 h 2004"/>
                  <a:gd name="T10" fmla="*/ 546 w 1258"/>
                  <a:gd name="T11" fmla="*/ 1498 h 2004"/>
                  <a:gd name="T12" fmla="*/ 713 w 1258"/>
                  <a:gd name="T13" fmla="*/ 1376 h 2004"/>
                  <a:gd name="T14" fmla="*/ 741 w 1258"/>
                  <a:gd name="T15" fmla="*/ 1146 h 2004"/>
                  <a:gd name="T16" fmla="*/ 831 w 1258"/>
                  <a:gd name="T17" fmla="*/ 1177 h 2004"/>
                  <a:gd name="T18" fmla="*/ 938 w 1258"/>
                  <a:gd name="T19" fmla="*/ 1130 h 2004"/>
                  <a:gd name="T20" fmla="*/ 1061 w 1258"/>
                  <a:gd name="T21" fmla="*/ 1146 h 2004"/>
                  <a:gd name="T22" fmla="*/ 1258 w 1258"/>
                  <a:gd name="T23" fmla="*/ 964 h 2004"/>
                  <a:gd name="T24" fmla="*/ 1152 w 1258"/>
                  <a:gd name="T25" fmla="*/ 795 h 2004"/>
                  <a:gd name="T26" fmla="*/ 1077 w 1258"/>
                  <a:gd name="T27" fmla="*/ 810 h 2004"/>
                  <a:gd name="T28" fmla="*/ 1061 w 1258"/>
                  <a:gd name="T29" fmla="*/ 656 h 2004"/>
                  <a:gd name="T30" fmla="*/ 879 w 1258"/>
                  <a:gd name="T31" fmla="*/ 688 h 2004"/>
                  <a:gd name="T32" fmla="*/ 713 w 1258"/>
                  <a:gd name="T33" fmla="*/ 26 h 2004"/>
                  <a:gd name="T34" fmla="*/ 546 w 1258"/>
                  <a:gd name="T35" fmla="*/ 0 h 2004"/>
                  <a:gd name="T36" fmla="*/ 392 w 1258"/>
                  <a:gd name="T37" fmla="*/ 90 h 2004"/>
                  <a:gd name="T38" fmla="*/ 274 w 1258"/>
                  <a:gd name="T39" fmla="*/ 75 h 2004"/>
                  <a:gd name="T40" fmla="*/ 60 w 1258"/>
                  <a:gd name="T41" fmla="*/ 656 h 2004"/>
                  <a:gd name="T42" fmla="*/ 60 w 1258"/>
                  <a:gd name="T43" fmla="*/ 870 h 2004"/>
                  <a:gd name="T44" fmla="*/ 0 w 1258"/>
                  <a:gd name="T45" fmla="*/ 103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8" h="2004">
                    <a:moveTo>
                      <a:pt x="0" y="1039"/>
                    </a:moveTo>
                    <a:lnTo>
                      <a:pt x="199" y="1775"/>
                    </a:lnTo>
                    <a:lnTo>
                      <a:pt x="349" y="1913"/>
                    </a:lnTo>
                    <a:lnTo>
                      <a:pt x="349" y="2004"/>
                    </a:lnTo>
                    <a:lnTo>
                      <a:pt x="439" y="1759"/>
                    </a:lnTo>
                    <a:lnTo>
                      <a:pt x="546" y="1498"/>
                    </a:lnTo>
                    <a:lnTo>
                      <a:pt x="713" y="1376"/>
                    </a:lnTo>
                    <a:lnTo>
                      <a:pt x="741" y="1146"/>
                    </a:lnTo>
                    <a:lnTo>
                      <a:pt x="831" y="1177"/>
                    </a:lnTo>
                    <a:lnTo>
                      <a:pt x="938" y="1130"/>
                    </a:lnTo>
                    <a:lnTo>
                      <a:pt x="1061" y="1146"/>
                    </a:lnTo>
                    <a:lnTo>
                      <a:pt x="1258" y="964"/>
                    </a:lnTo>
                    <a:lnTo>
                      <a:pt x="1152" y="795"/>
                    </a:lnTo>
                    <a:lnTo>
                      <a:pt x="1077" y="810"/>
                    </a:lnTo>
                    <a:lnTo>
                      <a:pt x="1061" y="656"/>
                    </a:lnTo>
                    <a:lnTo>
                      <a:pt x="879" y="688"/>
                    </a:lnTo>
                    <a:lnTo>
                      <a:pt x="713" y="26"/>
                    </a:lnTo>
                    <a:lnTo>
                      <a:pt x="546" y="0"/>
                    </a:lnTo>
                    <a:lnTo>
                      <a:pt x="392" y="90"/>
                    </a:lnTo>
                    <a:lnTo>
                      <a:pt x="274" y="75"/>
                    </a:lnTo>
                    <a:lnTo>
                      <a:pt x="60" y="656"/>
                    </a:lnTo>
                    <a:lnTo>
                      <a:pt x="60" y="870"/>
                    </a:lnTo>
                    <a:lnTo>
                      <a:pt x="0" y="1039"/>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8" name="Freeform 435"/>
              <p:cNvSpPr>
                <a:spLocks noEditPoints="1"/>
              </p:cNvSpPr>
              <p:nvPr/>
            </p:nvSpPr>
            <p:spPr bwMode="auto">
              <a:xfrm>
                <a:off x="4572" y="894"/>
                <a:ext cx="320" cy="507"/>
              </a:xfrm>
              <a:custGeom>
                <a:avLst/>
                <a:gdLst>
                  <a:gd name="T0" fmla="*/ 24 w 1281"/>
                  <a:gd name="T1" fmla="*/ 1048 h 2029"/>
                  <a:gd name="T2" fmla="*/ 218 w 1281"/>
                  <a:gd name="T3" fmla="*/ 1776 h 2029"/>
                  <a:gd name="T4" fmla="*/ 371 w 1281"/>
                  <a:gd name="T5" fmla="*/ 1926 h 2029"/>
                  <a:gd name="T6" fmla="*/ 349 w 1281"/>
                  <a:gd name="T7" fmla="*/ 2013 h 2029"/>
                  <a:gd name="T8" fmla="*/ 546 w 1281"/>
                  <a:gd name="T9" fmla="*/ 1507 h 2029"/>
                  <a:gd name="T10" fmla="*/ 716 w 1281"/>
                  <a:gd name="T11" fmla="*/ 1380 h 2029"/>
                  <a:gd name="T12" fmla="*/ 744 w 1281"/>
                  <a:gd name="T13" fmla="*/ 1159 h 2029"/>
                  <a:gd name="T14" fmla="*/ 756 w 1281"/>
                  <a:gd name="T15" fmla="*/ 1147 h 2029"/>
                  <a:gd name="T16" fmla="*/ 838 w 1281"/>
                  <a:gd name="T17" fmla="*/ 1179 h 2029"/>
                  <a:gd name="T18" fmla="*/ 953 w 1281"/>
                  <a:gd name="T19" fmla="*/ 1132 h 2029"/>
                  <a:gd name="T20" fmla="*/ 1063 w 1281"/>
                  <a:gd name="T21" fmla="*/ 1151 h 2029"/>
                  <a:gd name="T22" fmla="*/ 1258 w 1281"/>
                  <a:gd name="T23" fmla="*/ 981 h 2029"/>
                  <a:gd name="T24" fmla="*/ 1166 w 1281"/>
                  <a:gd name="T25" fmla="*/ 819 h 2029"/>
                  <a:gd name="T26" fmla="*/ 1080 w 1281"/>
                  <a:gd name="T27" fmla="*/ 830 h 2029"/>
                  <a:gd name="T28" fmla="*/ 1060 w 1281"/>
                  <a:gd name="T29" fmla="*/ 669 h 2029"/>
                  <a:gd name="T30" fmla="*/ 890 w 1281"/>
                  <a:gd name="T31" fmla="*/ 712 h 2029"/>
                  <a:gd name="T32" fmla="*/ 878 w 1281"/>
                  <a:gd name="T33" fmla="*/ 705 h 2029"/>
                  <a:gd name="T34" fmla="*/ 720 w 1281"/>
                  <a:gd name="T35" fmla="*/ 52 h 2029"/>
                  <a:gd name="T36" fmla="*/ 562 w 1281"/>
                  <a:gd name="T37" fmla="*/ 20 h 2029"/>
                  <a:gd name="T38" fmla="*/ 403 w 1281"/>
                  <a:gd name="T39" fmla="*/ 114 h 2029"/>
                  <a:gd name="T40" fmla="*/ 296 w 1281"/>
                  <a:gd name="T41" fmla="*/ 92 h 2029"/>
                  <a:gd name="T42" fmla="*/ 83 w 1281"/>
                  <a:gd name="T43" fmla="*/ 669 h 2029"/>
                  <a:gd name="T44" fmla="*/ 83 w 1281"/>
                  <a:gd name="T45" fmla="*/ 886 h 2029"/>
                  <a:gd name="T46" fmla="*/ 60 w 1281"/>
                  <a:gd name="T47" fmla="*/ 879 h 2029"/>
                  <a:gd name="T48" fmla="*/ 60 w 1281"/>
                  <a:gd name="T49" fmla="*/ 669 h 2029"/>
                  <a:gd name="T50" fmla="*/ 274 w 1281"/>
                  <a:gd name="T51" fmla="*/ 84 h 2029"/>
                  <a:gd name="T52" fmla="*/ 285 w 1281"/>
                  <a:gd name="T53" fmla="*/ 75 h 2029"/>
                  <a:gd name="T54" fmla="*/ 399 w 1281"/>
                  <a:gd name="T55" fmla="*/ 92 h 2029"/>
                  <a:gd name="T56" fmla="*/ 557 w 1281"/>
                  <a:gd name="T57" fmla="*/ 0 h 2029"/>
                  <a:gd name="T58" fmla="*/ 731 w 1281"/>
                  <a:gd name="T59" fmla="*/ 32 h 2029"/>
                  <a:gd name="T60" fmla="*/ 902 w 1281"/>
                  <a:gd name="T61" fmla="*/ 697 h 2029"/>
                  <a:gd name="T62" fmla="*/ 1069 w 1281"/>
                  <a:gd name="T63" fmla="*/ 656 h 2029"/>
                  <a:gd name="T64" fmla="*/ 1084 w 1281"/>
                  <a:gd name="T65" fmla="*/ 669 h 2029"/>
                  <a:gd name="T66" fmla="*/ 1084 w 1281"/>
                  <a:gd name="T67" fmla="*/ 811 h 2029"/>
                  <a:gd name="T68" fmla="*/ 1166 w 1281"/>
                  <a:gd name="T69" fmla="*/ 795 h 2029"/>
                  <a:gd name="T70" fmla="*/ 1277 w 1281"/>
                  <a:gd name="T71" fmla="*/ 969 h 2029"/>
                  <a:gd name="T72" fmla="*/ 1277 w 1281"/>
                  <a:gd name="T73" fmla="*/ 984 h 2029"/>
                  <a:gd name="T74" fmla="*/ 1072 w 1281"/>
                  <a:gd name="T75" fmla="*/ 1171 h 2029"/>
                  <a:gd name="T76" fmla="*/ 953 w 1281"/>
                  <a:gd name="T77" fmla="*/ 1155 h 2029"/>
                  <a:gd name="T78" fmla="*/ 842 w 1281"/>
                  <a:gd name="T79" fmla="*/ 1202 h 2029"/>
                  <a:gd name="T80" fmla="*/ 763 w 1281"/>
                  <a:gd name="T81" fmla="*/ 1159 h 2029"/>
                  <a:gd name="T82" fmla="*/ 731 w 1281"/>
                  <a:gd name="T83" fmla="*/ 1396 h 2029"/>
                  <a:gd name="T84" fmla="*/ 566 w 1281"/>
                  <a:gd name="T85" fmla="*/ 1515 h 2029"/>
                  <a:gd name="T86" fmla="*/ 371 w 1281"/>
                  <a:gd name="T87" fmla="*/ 2021 h 2029"/>
                  <a:gd name="T88" fmla="*/ 356 w 1281"/>
                  <a:gd name="T89" fmla="*/ 2029 h 2029"/>
                  <a:gd name="T90" fmla="*/ 349 w 1281"/>
                  <a:gd name="T91" fmla="*/ 2017 h 2029"/>
                  <a:gd name="T92" fmla="*/ 352 w 1281"/>
                  <a:gd name="T93" fmla="*/ 1934 h 2029"/>
                  <a:gd name="T94" fmla="*/ 197 w 1281"/>
                  <a:gd name="T95" fmla="*/ 1788 h 2029"/>
                  <a:gd name="T96" fmla="*/ 0 w 1281"/>
                  <a:gd name="T97" fmla="*/ 1048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1" h="2029">
                    <a:moveTo>
                      <a:pt x="24" y="1056"/>
                    </a:moveTo>
                    <a:lnTo>
                      <a:pt x="24" y="1048"/>
                    </a:lnTo>
                    <a:lnTo>
                      <a:pt x="218" y="1784"/>
                    </a:lnTo>
                    <a:lnTo>
                      <a:pt x="218" y="1776"/>
                    </a:lnTo>
                    <a:lnTo>
                      <a:pt x="368" y="1914"/>
                    </a:lnTo>
                    <a:lnTo>
                      <a:pt x="371" y="1926"/>
                    </a:lnTo>
                    <a:lnTo>
                      <a:pt x="371" y="2017"/>
                    </a:lnTo>
                    <a:lnTo>
                      <a:pt x="349" y="2013"/>
                    </a:lnTo>
                    <a:lnTo>
                      <a:pt x="439" y="1768"/>
                    </a:lnTo>
                    <a:lnTo>
                      <a:pt x="546" y="1507"/>
                    </a:lnTo>
                    <a:lnTo>
                      <a:pt x="550" y="1503"/>
                    </a:lnTo>
                    <a:lnTo>
                      <a:pt x="716" y="1380"/>
                    </a:lnTo>
                    <a:lnTo>
                      <a:pt x="712" y="1389"/>
                    </a:lnTo>
                    <a:lnTo>
                      <a:pt x="744" y="1159"/>
                    </a:lnTo>
                    <a:lnTo>
                      <a:pt x="748" y="1147"/>
                    </a:lnTo>
                    <a:lnTo>
                      <a:pt x="756" y="1147"/>
                    </a:lnTo>
                    <a:lnTo>
                      <a:pt x="846" y="1179"/>
                    </a:lnTo>
                    <a:lnTo>
                      <a:pt x="838" y="1179"/>
                    </a:lnTo>
                    <a:lnTo>
                      <a:pt x="945" y="1132"/>
                    </a:lnTo>
                    <a:lnTo>
                      <a:pt x="953" y="1132"/>
                    </a:lnTo>
                    <a:lnTo>
                      <a:pt x="1072" y="1147"/>
                    </a:lnTo>
                    <a:lnTo>
                      <a:pt x="1063" y="1151"/>
                    </a:lnTo>
                    <a:lnTo>
                      <a:pt x="1262" y="965"/>
                    </a:lnTo>
                    <a:lnTo>
                      <a:pt x="1258" y="981"/>
                    </a:lnTo>
                    <a:lnTo>
                      <a:pt x="1151" y="815"/>
                    </a:lnTo>
                    <a:lnTo>
                      <a:pt x="1166" y="819"/>
                    </a:lnTo>
                    <a:lnTo>
                      <a:pt x="1088" y="834"/>
                    </a:lnTo>
                    <a:lnTo>
                      <a:pt x="1080" y="830"/>
                    </a:lnTo>
                    <a:lnTo>
                      <a:pt x="1076" y="823"/>
                    </a:lnTo>
                    <a:lnTo>
                      <a:pt x="1060" y="669"/>
                    </a:lnTo>
                    <a:lnTo>
                      <a:pt x="1072" y="680"/>
                    </a:lnTo>
                    <a:lnTo>
                      <a:pt x="890" y="712"/>
                    </a:lnTo>
                    <a:lnTo>
                      <a:pt x="882" y="708"/>
                    </a:lnTo>
                    <a:lnTo>
                      <a:pt x="878" y="705"/>
                    </a:lnTo>
                    <a:lnTo>
                      <a:pt x="712" y="43"/>
                    </a:lnTo>
                    <a:lnTo>
                      <a:pt x="720" y="52"/>
                    </a:lnTo>
                    <a:lnTo>
                      <a:pt x="553" y="24"/>
                    </a:lnTo>
                    <a:lnTo>
                      <a:pt x="562" y="20"/>
                    </a:lnTo>
                    <a:lnTo>
                      <a:pt x="411" y="114"/>
                    </a:lnTo>
                    <a:lnTo>
                      <a:pt x="403" y="114"/>
                    </a:lnTo>
                    <a:lnTo>
                      <a:pt x="281" y="99"/>
                    </a:lnTo>
                    <a:lnTo>
                      <a:pt x="296" y="92"/>
                    </a:lnTo>
                    <a:lnTo>
                      <a:pt x="83" y="673"/>
                    </a:lnTo>
                    <a:lnTo>
                      <a:pt x="83" y="669"/>
                    </a:lnTo>
                    <a:lnTo>
                      <a:pt x="83" y="883"/>
                    </a:lnTo>
                    <a:lnTo>
                      <a:pt x="83" y="886"/>
                    </a:lnTo>
                    <a:lnTo>
                      <a:pt x="24" y="1056"/>
                    </a:lnTo>
                    <a:close/>
                    <a:moveTo>
                      <a:pt x="60" y="879"/>
                    </a:moveTo>
                    <a:lnTo>
                      <a:pt x="60" y="883"/>
                    </a:lnTo>
                    <a:lnTo>
                      <a:pt x="60" y="669"/>
                    </a:lnTo>
                    <a:lnTo>
                      <a:pt x="60" y="665"/>
                    </a:lnTo>
                    <a:lnTo>
                      <a:pt x="274" y="84"/>
                    </a:lnTo>
                    <a:lnTo>
                      <a:pt x="277" y="79"/>
                    </a:lnTo>
                    <a:lnTo>
                      <a:pt x="285" y="75"/>
                    </a:lnTo>
                    <a:lnTo>
                      <a:pt x="407" y="92"/>
                    </a:lnTo>
                    <a:lnTo>
                      <a:pt x="399" y="92"/>
                    </a:lnTo>
                    <a:lnTo>
                      <a:pt x="550" y="0"/>
                    </a:lnTo>
                    <a:lnTo>
                      <a:pt x="557" y="0"/>
                    </a:lnTo>
                    <a:lnTo>
                      <a:pt x="724" y="32"/>
                    </a:lnTo>
                    <a:lnTo>
                      <a:pt x="731" y="32"/>
                    </a:lnTo>
                    <a:lnTo>
                      <a:pt x="735" y="39"/>
                    </a:lnTo>
                    <a:lnTo>
                      <a:pt x="902" y="697"/>
                    </a:lnTo>
                    <a:lnTo>
                      <a:pt x="885" y="688"/>
                    </a:lnTo>
                    <a:lnTo>
                      <a:pt x="1069" y="656"/>
                    </a:lnTo>
                    <a:lnTo>
                      <a:pt x="1080" y="661"/>
                    </a:lnTo>
                    <a:lnTo>
                      <a:pt x="1084" y="669"/>
                    </a:lnTo>
                    <a:lnTo>
                      <a:pt x="1099" y="823"/>
                    </a:lnTo>
                    <a:lnTo>
                      <a:pt x="1084" y="811"/>
                    </a:lnTo>
                    <a:lnTo>
                      <a:pt x="1159" y="795"/>
                    </a:lnTo>
                    <a:lnTo>
                      <a:pt x="1166" y="795"/>
                    </a:lnTo>
                    <a:lnTo>
                      <a:pt x="1170" y="799"/>
                    </a:lnTo>
                    <a:lnTo>
                      <a:pt x="1277" y="969"/>
                    </a:lnTo>
                    <a:lnTo>
                      <a:pt x="1281" y="977"/>
                    </a:lnTo>
                    <a:lnTo>
                      <a:pt x="1277" y="984"/>
                    </a:lnTo>
                    <a:lnTo>
                      <a:pt x="1080" y="1166"/>
                    </a:lnTo>
                    <a:lnTo>
                      <a:pt x="1072" y="1171"/>
                    </a:lnTo>
                    <a:lnTo>
                      <a:pt x="949" y="1155"/>
                    </a:lnTo>
                    <a:lnTo>
                      <a:pt x="953" y="1155"/>
                    </a:lnTo>
                    <a:lnTo>
                      <a:pt x="851" y="1202"/>
                    </a:lnTo>
                    <a:lnTo>
                      <a:pt x="842" y="1202"/>
                    </a:lnTo>
                    <a:lnTo>
                      <a:pt x="752" y="1171"/>
                    </a:lnTo>
                    <a:lnTo>
                      <a:pt x="763" y="1159"/>
                    </a:lnTo>
                    <a:lnTo>
                      <a:pt x="735" y="1389"/>
                    </a:lnTo>
                    <a:lnTo>
                      <a:pt x="731" y="1396"/>
                    </a:lnTo>
                    <a:lnTo>
                      <a:pt x="562" y="1519"/>
                    </a:lnTo>
                    <a:lnTo>
                      <a:pt x="566" y="1515"/>
                    </a:lnTo>
                    <a:lnTo>
                      <a:pt x="463" y="1776"/>
                    </a:lnTo>
                    <a:lnTo>
                      <a:pt x="371" y="2021"/>
                    </a:lnTo>
                    <a:lnTo>
                      <a:pt x="364" y="2025"/>
                    </a:lnTo>
                    <a:lnTo>
                      <a:pt x="356" y="2029"/>
                    </a:lnTo>
                    <a:lnTo>
                      <a:pt x="352" y="2025"/>
                    </a:lnTo>
                    <a:lnTo>
                      <a:pt x="349" y="2017"/>
                    </a:lnTo>
                    <a:lnTo>
                      <a:pt x="349" y="1926"/>
                    </a:lnTo>
                    <a:lnTo>
                      <a:pt x="352" y="1934"/>
                    </a:lnTo>
                    <a:lnTo>
                      <a:pt x="202" y="1796"/>
                    </a:lnTo>
                    <a:lnTo>
                      <a:pt x="197" y="1788"/>
                    </a:lnTo>
                    <a:lnTo>
                      <a:pt x="0" y="1056"/>
                    </a:lnTo>
                    <a:lnTo>
                      <a:pt x="0" y="1048"/>
                    </a:lnTo>
                    <a:lnTo>
                      <a:pt x="60" y="8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9" name="Freeform 436"/>
              <p:cNvSpPr>
                <a:spLocks/>
              </p:cNvSpPr>
              <p:nvPr/>
            </p:nvSpPr>
            <p:spPr bwMode="auto">
              <a:xfrm>
                <a:off x="4578" y="899"/>
                <a:ext cx="309" cy="499"/>
              </a:xfrm>
              <a:custGeom>
                <a:avLst/>
                <a:gdLst>
                  <a:gd name="T0" fmla="*/ 0 w 1238"/>
                  <a:gd name="T1" fmla="*/ 1036 h 1997"/>
                  <a:gd name="T2" fmla="*/ 0 w 1238"/>
                  <a:gd name="T3" fmla="*/ 1028 h 1997"/>
                  <a:gd name="T4" fmla="*/ 194 w 1238"/>
                  <a:gd name="T5" fmla="*/ 1764 h 1997"/>
                  <a:gd name="T6" fmla="*/ 194 w 1238"/>
                  <a:gd name="T7" fmla="*/ 1756 h 1997"/>
                  <a:gd name="T8" fmla="*/ 344 w 1238"/>
                  <a:gd name="T9" fmla="*/ 1894 h 1997"/>
                  <a:gd name="T10" fmla="*/ 347 w 1238"/>
                  <a:gd name="T11" fmla="*/ 1906 h 1997"/>
                  <a:gd name="T12" fmla="*/ 347 w 1238"/>
                  <a:gd name="T13" fmla="*/ 1997 h 1997"/>
                  <a:gd name="T14" fmla="*/ 325 w 1238"/>
                  <a:gd name="T15" fmla="*/ 1993 h 1997"/>
                  <a:gd name="T16" fmla="*/ 415 w 1238"/>
                  <a:gd name="T17" fmla="*/ 1748 h 1997"/>
                  <a:gd name="T18" fmla="*/ 522 w 1238"/>
                  <a:gd name="T19" fmla="*/ 1487 h 1997"/>
                  <a:gd name="T20" fmla="*/ 526 w 1238"/>
                  <a:gd name="T21" fmla="*/ 1483 h 1997"/>
                  <a:gd name="T22" fmla="*/ 692 w 1238"/>
                  <a:gd name="T23" fmla="*/ 1360 h 1997"/>
                  <a:gd name="T24" fmla="*/ 688 w 1238"/>
                  <a:gd name="T25" fmla="*/ 1369 h 1997"/>
                  <a:gd name="T26" fmla="*/ 720 w 1238"/>
                  <a:gd name="T27" fmla="*/ 1139 h 1997"/>
                  <a:gd name="T28" fmla="*/ 724 w 1238"/>
                  <a:gd name="T29" fmla="*/ 1127 h 1997"/>
                  <a:gd name="T30" fmla="*/ 732 w 1238"/>
                  <a:gd name="T31" fmla="*/ 1127 h 1997"/>
                  <a:gd name="T32" fmla="*/ 822 w 1238"/>
                  <a:gd name="T33" fmla="*/ 1159 h 1997"/>
                  <a:gd name="T34" fmla="*/ 814 w 1238"/>
                  <a:gd name="T35" fmla="*/ 1159 h 1997"/>
                  <a:gd name="T36" fmla="*/ 921 w 1238"/>
                  <a:gd name="T37" fmla="*/ 1112 h 1997"/>
                  <a:gd name="T38" fmla="*/ 929 w 1238"/>
                  <a:gd name="T39" fmla="*/ 1112 h 1997"/>
                  <a:gd name="T40" fmla="*/ 1048 w 1238"/>
                  <a:gd name="T41" fmla="*/ 1127 h 1997"/>
                  <a:gd name="T42" fmla="*/ 1039 w 1238"/>
                  <a:gd name="T43" fmla="*/ 1131 h 1997"/>
                  <a:gd name="T44" fmla="*/ 1238 w 1238"/>
                  <a:gd name="T45" fmla="*/ 945 h 1997"/>
                  <a:gd name="T46" fmla="*/ 1234 w 1238"/>
                  <a:gd name="T47" fmla="*/ 961 h 1997"/>
                  <a:gd name="T48" fmla="*/ 1127 w 1238"/>
                  <a:gd name="T49" fmla="*/ 795 h 1997"/>
                  <a:gd name="T50" fmla="*/ 1142 w 1238"/>
                  <a:gd name="T51" fmla="*/ 799 h 1997"/>
                  <a:gd name="T52" fmla="*/ 1064 w 1238"/>
                  <a:gd name="T53" fmla="*/ 814 h 1997"/>
                  <a:gd name="T54" fmla="*/ 1056 w 1238"/>
                  <a:gd name="T55" fmla="*/ 810 h 1997"/>
                  <a:gd name="T56" fmla="*/ 1052 w 1238"/>
                  <a:gd name="T57" fmla="*/ 803 h 1997"/>
                  <a:gd name="T58" fmla="*/ 1036 w 1238"/>
                  <a:gd name="T59" fmla="*/ 649 h 1997"/>
                  <a:gd name="T60" fmla="*/ 1048 w 1238"/>
                  <a:gd name="T61" fmla="*/ 660 h 1997"/>
                  <a:gd name="T62" fmla="*/ 866 w 1238"/>
                  <a:gd name="T63" fmla="*/ 692 h 1997"/>
                  <a:gd name="T64" fmla="*/ 858 w 1238"/>
                  <a:gd name="T65" fmla="*/ 688 h 1997"/>
                  <a:gd name="T66" fmla="*/ 854 w 1238"/>
                  <a:gd name="T67" fmla="*/ 685 h 1997"/>
                  <a:gd name="T68" fmla="*/ 688 w 1238"/>
                  <a:gd name="T69" fmla="*/ 23 h 1997"/>
                  <a:gd name="T70" fmla="*/ 696 w 1238"/>
                  <a:gd name="T71" fmla="*/ 32 h 1997"/>
                  <a:gd name="T72" fmla="*/ 529 w 1238"/>
                  <a:gd name="T73" fmla="*/ 4 h 1997"/>
                  <a:gd name="T74" fmla="*/ 538 w 1238"/>
                  <a:gd name="T75" fmla="*/ 0 h 1997"/>
                  <a:gd name="T76" fmla="*/ 387 w 1238"/>
                  <a:gd name="T77" fmla="*/ 94 h 1997"/>
                  <a:gd name="T78" fmla="*/ 379 w 1238"/>
                  <a:gd name="T79" fmla="*/ 94 h 1997"/>
                  <a:gd name="T80" fmla="*/ 257 w 1238"/>
                  <a:gd name="T81" fmla="*/ 79 h 1997"/>
                  <a:gd name="T82" fmla="*/ 272 w 1238"/>
                  <a:gd name="T83" fmla="*/ 72 h 1997"/>
                  <a:gd name="T84" fmla="*/ 59 w 1238"/>
                  <a:gd name="T85" fmla="*/ 653 h 1997"/>
                  <a:gd name="T86" fmla="*/ 59 w 1238"/>
                  <a:gd name="T87" fmla="*/ 649 h 1997"/>
                  <a:gd name="T88" fmla="*/ 59 w 1238"/>
                  <a:gd name="T89" fmla="*/ 863 h 1997"/>
                  <a:gd name="T90" fmla="*/ 59 w 1238"/>
                  <a:gd name="T91" fmla="*/ 866 h 1997"/>
                  <a:gd name="T92" fmla="*/ 0 w 1238"/>
                  <a:gd name="T93" fmla="*/ 1036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8" h="1997">
                    <a:moveTo>
                      <a:pt x="0" y="1036"/>
                    </a:moveTo>
                    <a:lnTo>
                      <a:pt x="0" y="1028"/>
                    </a:lnTo>
                    <a:lnTo>
                      <a:pt x="194" y="1764"/>
                    </a:lnTo>
                    <a:lnTo>
                      <a:pt x="194" y="1756"/>
                    </a:lnTo>
                    <a:lnTo>
                      <a:pt x="344" y="1894"/>
                    </a:lnTo>
                    <a:lnTo>
                      <a:pt x="347" y="1906"/>
                    </a:lnTo>
                    <a:lnTo>
                      <a:pt x="347" y="1997"/>
                    </a:lnTo>
                    <a:lnTo>
                      <a:pt x="325" y="1993"/>
                    </a:lnTo>
                    <a:lnTo>
                      <a:pt x="415" y="1748"/>
                    </a:lnTo>
                    <a:lnTo>
                      <a:pt x="522" y="1487"/>
                    </a:lnTo>
                    <a:lnTo>
                      <a:pt x="526" y="1483"/>
                    </a:lnTo>
                    <a:lnTo>
                      <a:pt x="692" y="1360"/>
                    </a:lnTo>
                    <a:lnTo>
                      <a:pt x="688" y="1369"/>
                    </a:lnTo>
                    <a:lnTo>
                      <a:pt x="720" y="1139"/>
                    </a:lnTo>
                    <a:lnTo>
                      <a:pt x="724" y="1127"/>
                    </a:lnTo>
                    <a:lnTo>
                      <a:pt x="732" y="1127"/>
                    </a:lnTo>
                    <a:lnTo>
                      <a:pt x="822" y="1159"/>
                    </a:lnTo>
                    <a:lnTo>
                      <a:pt x="814" y="1159"/>
                    </a:lnTo>
                    <a:lnTo>
                      <a:pt x="921" y="1112"/>
                    </a:lnTo>
                    <a:lnTo>
                      <a:pt x="929" y="1112"/>
                    </a:lnTo>
                    <a:lnTo>
                      <a:pt x="1048" y="1127"/>
                    </a:lnTo>
                    <a:lnTo>
                      <a:pt x="1039" y="1131"/>
                    </a:lnTo>
                    <a:lnTo>
                      <a:pt x="1238" y="945"/>
                    </a:lnTo>
                    <a:lnTo>
                      <a:pt x="1234" y="961"/>
                    </a:lnTo>
                    <a:lnTo>
                      <a:pt x="1127" y="795"/>
                    </a:lnTo>
                    <a:lnTo>
                      <a:pt x="1142" y="799"/>
                    </a:lnTo>
                    <a:lnTo>
                      <a:pt x="1064" y="814"/>
                    </a:lnTo>
                    <a:lnTo>
                      <a:pt x="1056" y="810"/>
                    </a:lnTo>
                    <a:lnTo>
                      <a:pt x="1052" y="803"/>
                    </a:lnTo>
                    <a:lnTo>
                      <a:pt x="1036" y="649"/>
                    </a:lnTo>
                    <a:lnTo>
                      <a:pt x="1048" y="660"/>
                    </a:lnTo>
                    <a:lnTo>
                      <a:pt x="866" y="692"/>
                    </a:lnTo>
                    <a:lnTo>
                      <a:pt x="858" y="688"/>
                    </a:lnTo>
                    <a:lnTo>
                      <a:pt x="854" y="685"/>
                    </a:lnTo>
                    <a:lnTo>
                      <a:pt x="688" y="23"/>
                    </a:lnTo>
                    <a:lnTo>
                      <a:pt x="696" y="32"/>
                    </a:lnTo>
                    <a:lnTo>
                      <a:pt x="529" y="4"/>
                    </a:lnTo>
                    <a:lnTo>
                      <a:pt x="538" y="0"/>
                    </a:lnTo>
                    <a:lnTo>
                      <a:pt x="387" y="94"/>
                    </a:lnTo>
                    <a:lnTo>
                      <a:pt x="379" y="94"/>
                    </a:lnTo>
                    <a:lnTo>
                      <a:pt x="257" y="79"/>
                    </a:lnTo>
                    <a:lnTo>
                      <a:pt x="272" y="72"/>
                    </a:lnTo>
                    <a:lnTo>
                      <a:pt x="59" y="653"/>
                    </a:lnTo>
                    <a:lnTo>
                      <a:pt x="59" y="649"/>
                    </a:lnTo>
                    <a:lnTo>
                      <a:pt x="59" y="863"/>
                    </a:lnTo>
                    <a:lnTo>
                      <a:pt x="59" y="866"/>
                    </a:lnTo>
                    <a:lnTo>
                      <a:pt x="0" y="103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0" name="Freeform 437"/>
              <p:cNvSpPr>
                <a:spLocks/>
              </p:cNvSpPr>
              <p:nvPr/>
            </p:nvSpPr>
            <p:spPr bwMode="auto">
              <a:xfrm>
                <a:off x="4572" y="894"/>
                <a:ext cx="320" cy="507"/>
              </a:xfrm>
              <a:custGeom>
                <a:avLst/>
                <a:gdLst>
                  <a:gd name="T0" fmla="*/ 60 w 1281"/>
                  <a:gd name="T1" fmla="*/ 879 h 2029"/>
                  <a:gd name="T2" fmla="*/ 60 w 1281"/>
                  <a:gd name="T3" fmla="*/ 883 h 2029"/>
                  <a:gd name="T4" fmla="*/ 60 w 1281"/>
                  <a:gd name="T5" fmla="*/ 669 h 2029"/>
                  <a:gd name="T6" fmla="*/ 60 w 1281"/>
                  <a:gd name="T7" fmla="*/ 665 h 2029"/>
                  <a:gd name="T8" fmla="*/ 274 w 1281"/>
                  <a:gd name="T9" fmla="*/ 84 h 2029"/>
                  <a:gd name="T10" fmla="*/ 277 w 1281"/>
                  <a:gd name="T11" fmla="*/ 79 h 2029"/>
                  <a:gd name="T12" fmla="*/ 285 w 1281"/>
                  <a:gd name="T13" fmla="*/ 75 h 2029"/>
                  <a:gd name="T14" fmla="*/ 407 w 1281"/>
                  <a:gd name="T15" fmla="*/ 92 h 2029"/>
                  <a:gd name="T16" fmla="*/ 399 w 1281"/>
                  <a:gd name="T17" fmla="*/ 92 h 2029"/>
                  <a:gd name="T18" fmla="*/ 550 w 1281"/>
                  <a:gd name="T19" fmla="*/ 0 h 2029"/>
                  <a:gd name="T20" fmla="*/ 557 w 1281"/>
                  <a:gd name="T21" fmla="*/ 0 h 2029"/>
                  <a:gd name="T22" fmla="*/ 724 w 1281"/>
                  <a:gd name="T23" fmla="*/ 32 h 2029"/>
                  <a:gd name="T24" fmla="*/ 731 w 1281"/>
                  <a:gd name="T25" fmla="*/ 32 h 2029"/>
                  <a:gd name="T26" fmla="*/ 735 w 1281"/>
                  <a:gd name="T27" fmla="*/ 39 h 2029"/>
                  <a:gd name="T28" fmla="*/ 902 w 1281"/>
                  <a:gd name="T29" fmla="*/ 697 h 2029"/>
                  <a:gd name="T30" fmla="*/ 885 w 1281"/>
                  <a:gd name="T31" fmla="*/ 688 h 2029"/>
                  <a:gd name="T32" fmla="*/ 1069 w 1281"/>
                  <a:gd name="T33" fmla="*/ 656 h 2029"/>
                  <a:gd name="T34" fmla="*/ 1080 w 1281"/>
                  <a:gd name="T35" fmla="*/ 661 h 2029"/>
                  <a:gd name="T36" fmla="*/ 1084 w 1281"/>
                  <a:gd name="T37" fmla="*/ 669 h 2029"/>
                  <a:gd name="T38" fmla="*/ 1099 w 1281"/>
                  <a:gd name="T39" fmla="*/ 823 h 2029"/>
                  <a:gd name="T40" fmla="*/ 1084 w 1281"/>
                  <a:gd name="T41" fmla="*/ 811 h 2029"/>
                  <a:gd name="T42" fmla="*/ 1159 w 1281"/>
                  <a:gd name="T43" fmla="*/ 795 h 2029"/>
                  <a:gd name="T44" fmla="*/ 1166 w 1281"/>
                  <a:gd name="T45" fmla="*/ 795 h 2029"/>
                  <a:gd name="T46" fmla="*/ 1170 w 1281"/>
                  <a:gd name="T47" fmla="*/ 799 h 2029"/>
                  <a:gd name="T48" fmla="*/ 1277 w 1281"/>
                  <a:gd name="T49" fmla="*/ 969 h 2029"/>
                  <a:gd name="T50" fmla="*/ 1281 w 1281"/>
                  <a:gd name="T51" fmla="*/ 977 h 2029"/>
                  <a:gd name="T52" fmla="*/ 1277 w 1281"/>
                  <a:gd name="T53" fmla="*/ 984 h 2029"/>
                  <a:gd name="T54" fmla="*/ 1080 w 1281"/>
                  <a:gd name="T55" fmla="*/ 1166 h 2029"/>
                  <a:gd name="T56" fmla="*/ 1072 w 1281"/>
                  <a:gd name="T57" fmla="*/ 1171 h 2029"/>
                  <a:gd name="T58" fmla="*/ 949 w 1281"/>
                  <a:gd name="T59" fmla="*/ 1155 h 2029"/>
                  <a:gd name="T60" fmla="*/ 953 w 1281"/>
                  <a:gd name="T61" fmla="*/ 1155 h 2029"/>
                  <a:gd name="T62" fmla="*/ 851 w 1281"/>
                  <a:gd name="T63" fmla="*/ 1202 h 2029"/>
                  <a:gd name="T64" fmla="*/ 842 w 1281"/>
                  <a:gd name="T65" fmla="*/ 1202 h 2029"/>
                  <a:gd name="T66" fmla="*/ 752 w 1281"/>
                  <a:gd name="T67" fmla="*/ 1171 h 2029"/>
                  <a:gd name="T68" fmla="*/ 763 w 1281"/>
                  <a:gd name="T69" fmla="*/ 1159 h 2029"/>
                  <a:gd name="T70" fmla="*/ 735 w 1281"/>
                  <a:gd name="T71" fmla="*/ 1389 h 2029"/>
                  <a:gd name="T72" fmla="*/ 731 w 1281"/>
                  <a:gd name="T73" fmla="*/ 1396 h 2029"/>
                  <a:gd name="T74" fmla="*/ 562 w 1281"/>
                  <a:gd name="T75" fmla="*/ 1519 h 2029"/>
                  <a:gd name="T76" fmla="*/ 566 w 1281"/>
                  <a:gd name="T77" fmla="*/ 1515 h 2029"/>
                  <a:gd name="T78" fmla="*/ 463 w 1281"/>
                  <a:gd name="T79" fmla="*/ 1776 h 2029"/>
                  <a:gd name="T80" fmla="*/ 371 w 1281"/>
                  <a:gd name="T81" fmla="*/ 2021 h 2029"/>
                  <a:gd name="T82" fmla="*/ 364 w 1281"/>
                  <a:gd name="T83" fmla="*/ 2025 h 2029"/>
                  <a:gd name="T84" fmla="*/ 356 w 1281"/>
                  <a:gd name="T85" fmla="*/ 2029 h 2029"/>
                  <a:gd name="T86" fmla="*/ 352 w 1281"/>
                  <a:gd name="T87" fmla="*/ 2025 h 2029"/>
                  <a:gd name="T88" fmla="*/ 349 w 1281"/>
                  <a:gd name="T89" fmla="*/ 2017 h 2029"/>
                  <a:gd name="T90" fmla="*/ 349 w 1281"/>
                  <a:gd name="T91" fmla="*/ 1926 h 2029"/>
                  <a:gd name="T92" fmla="*/ 352 w 1281"/>
                  <a:gd name="T93" fmla="*/ 1934 h 2029"/>
                  <a:gd name="T94" fmla="*/ 202 w 1281"/>
                  <a:gd name="T95" fmla="*/ 1796 h 2029"/>
                  <a:gd name="T96" fmla="*/ 197 w 1281"/>
                  <a:gd name="T97" fmla="*/ 1788 h 2029"/>
                  <a:gd name="T98" fmla="*/ 0 w 1281"/>
                  <a:gd name="T99" fmla="*/ 1056 h 2029"/>
                  <a:gd name="T100" fmla="*/ 0 w 1281"/>
                  <a:gd name="T101" fmla="*/ 1048 h 2029"/>
                  <a:gd name="T102" fmla="*/ 60 w 1281"/>
                  <a:gd name="T103" fmla="*/ 879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1" h="2029">
                    <a:moveTo>
                      <a:pt x="60" y="879"/>
                    </a:moveTo>
                    <a:lnTo>
                      <a:pt x="60" y="883"/>
                    </a:lnTo>
                    <a:lnTo>
                      <a:pt x="60" y="669"/>
                    </a:lnTo>
                    <a:lnTo>
                      <a:pt x="60" y="665"/>
                    </a:lnTo>
                    <a:lnTo>
                      <a:pt x="274" y="84"/>
                    </a:lnTo>
                    <a:lnTo>
                      <a:pt x="277" y="79"/>
                    </a:lnTo>
                    <a:lnTo>
                      <a:pt x="285" y="75"/>
                    </a:lnTo>
                    <a:lnTo>
                      <a:pt x="407" y="92"/>
                    </a:lnTo>
                    <a:lnTo>
                      <a:pt x="399" y="92"/>
                    </a:lnTo>
                    <a:lnTo>
                      <a:pt x="550" y="0"/>
                    </a:lnTo>
                    <a:lnTo>
                      <a:pt x="557" y="0"/>
                    </a:lnTo>
                    <a:lnTo>
                      <a:pt x="724" y="32"/>
                    </a:lnTo>
                    <a:lnTo>
                      <a:pt x="731" y="32"/>
                    </a:lnTo>
                    <a:lnTo>
                      <a:pt x="735" y="39"/>
                    </a:lnTo>
                    <a:lnTo>
                      <a:pt x="902" y="697"/>
                    </a:lnTo>
                    <a:lnTo>
                      <a:pt x="885" y="688"/>
                    </a:lnTo>
                    <a:lnTo>
                      <a:pt x="1069" y="656"/>
                    </a:lnTo>
                    <a:lnTo>
                      <a:pt x="1080" y="661"/>
                    </a:lnTo>
                    <a:lnTo>
                      <a:pt x="1084" y="669"/>
                    </a:lnTo>
                    <a:lnTo>
                      <a:pt x="1099" y="823"/>
                    </a:lnTo>
                    <a:lnTo>
                      <a:pt x="1084" y="811"/>
                    </a:lnTo>
                    <a:lnTo>
                      <a:pt x="1159" y="795"/>
                    </a:lnTo>
                    <a:lnTo>
                      <a:pt x="1166" y="795"/>
                    </a:lnTo>
                    <a:lnTo>
                      <a:pt x="1170" y="799"/>
                    </a:lnTo>
                    <a:lnTo>
                      <a:pt x="1277" y="969"/>
                    </a:lnTo>
                    <a:lnTo>
                      <a:pt x="1281" y="977"/>
                    </a:lnTo>
                    <a:lnTo>
                      <a:pt x="1277" y="984"/>
                    </a:lnTo>
                    <a:lnTo>
                      <a:pt x="1080" y="1166"/>
                    </a:lnTo>
                    <a:lnTo>
                      <a:pt x="1072" y="1171"/>
                    </a:lnTo>
                    <a:lnTo>
                      <a:pt x="949" y="1155"/>
                    </a:lnTo>
                    <a:lnTo>
                      <a:pt x="953" y="1155"/>
                    </a:lnTo>
                    <a:lnTo>
                      <a:pt x="851" y="1202"/>
                    </a:lnTo>
                    <a:lnTo>
                      <a:pt x="842" y="1202"/>
                    </a:lnTo>
                    <a:lnTo>
                      <a:pt x="752" y="1171"/>
                    </a:lnTo>
                    <a:lnTo>
                      <a:pt x="763" y="1159"/>
                    </a:lnTo>
                    <a:lnTo>
                      <a:pt x="735" y="1389"/>
                    </a:lnTo>
                    <a:lnTo>
                      <a:pt x="731" y="1396"/>
                    </a:lnTo>
                    <a:lnTo>
                      <a:pt x="562" y="1519"/>
                    </a:lnTo>
                    <a:lnTo>
                      <a:pt x="566" y="1515"/>
                    </a:lnTo>
                    <a:lnTo>
                      <a:pt x="463" y="1776"/>
                    </a:lnTo>
                    <a:lnTo>
                      <a:pt x="371" y="2021"/>
                    </a:lnTo>
                    <a:lnTo>
                      <a:pt x="364" y="2025"/>
                    </a:lnTo>
                    <a:lnTo>
                      <a:pt x="356" y="2029"/>
                    </a:lnTo>
                    <a:lnTo>
                      <a:pt x="352" y="2025"/>
                    </a:lnTo>
                    <a:lnTo>
                      <a:pt x="349" y="2017"/>
                    </a:lnTo>
                    <a:lnTo>
                      <a:pt x="349" y="1926"/>
                    </a:lnTo>
                    <a:lnTo>
                      <a:pt x="352" y="1934"/>
                    </a:lnTo>
                    <a:lnTo>
                      <a:pt x="202" y="1796"/>
                    </a:lnTo>
                    <a:lnTo>
                      <a:pt x="197" y="1788"/>
                    </a:lnTo>
                    <a:lnTo>
                      <a:pt x="0" y="1056"/>
                    </a:lnTo>
                    <a:lnTo>
                      <a:pt x="0" y="1048"/>
                    </a:lnTo>
                    <a:lnTo>
                      <a:pt x="60" y="87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1" name="Freeform 438"/>
              <p:cNvSpPr>
                <a:spLocks/>
              </p:cNvSpPr>
              <p:nvPr/>
            </p:nvSpPr>
            <p:spPr bwMode="auto">
              <a:xfrm>
                <a:off x="1772" y="1965"/>
                <a:ext cx="35" cy="75"/>
              </a:xfrm>
              <a:custGeom>
                <a:avLst/>
                <a:gdLst>
                  <a:gd name="T0" fmla="*/ 70 w 139"/>
                  <a:gd name="T1" fmla="*/ 300 h 300"/>
                  <a:gd name="T2" fmla="*/ 70 w 139"/>
                  <a:gd name="T3" fmla="*/ 63 h 300"/>
                  <a:gd name="T4" fmla="*/ 69 w 139"/>
                  <a:gd name="T5" fmla="*/ 63 h 300"/>
                  <a:gd name="T6" fmla="*/ 12 w 139"/>
                  <a:gd name="T7" fmla="*/ 90 h 300"/>
                  <a:gd name="T8" fmla="*/ 0 w 139"/>
                  <a:gd name="T9" fmla="*/ 37 h 300"/>
                  <a:gd name="T10" fmla="*/ 80 w 139"/>
                  <a:gd name="T11" fmla="*/ 0 h 300"/>
                  <a:gd name="T12" fmla="*/ 139 w 139"/>
                  <a:gd name="T13" fmla="*/ 0 h 300"/>
                  <a:gd name="T14" fmla="*/ 139 w 139"/>
                  <a:gd name="T15" fmla="*/ 300 h 300"/>
                  <a:gd name="T16" fmla="*/ 70 w 13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00">
                    <a:moveTo>
                      <a:pt x="70" y="300"/>
                    </a:moveTo>
                    <a:lnTo>
                      <a:pt x="70" y="63"/>
                    </a:lnTo>
                    <a:lnTo>
                      <a:pt x="69" y="63"/>
                    </a:lnTo>
                    <a:lnTo>
                      <a:pt x="12" y="90"/>
                    </a:lnTo>
                    <a:lnTo>
                      <a:pt x="0" y="37"/>
                    </a:lnTo>
                    <a:lnTo>
                      <a:pt x="80" y="0"/>
                    </a:lnTo>
                    <a:lnTo>
                      <a:pt x="139" y="0"/>
                    </a:lnTo>
                    <a:lnTo>
                      <a:pt x="139"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2" name="Freeform 439"/>
              <p:cNvSpPr>
                <a:spLocks/>
              </p:cNvSpPr>
              <p:nvPr/>
            </p:nvSpPr>
            <p:spPr bwMode="auto">
              <a:xfrm>
                <a:off x="1833" y="2020"/>
                <a:ext cx="21" cy="21"/>
              </a:xfrm>
              <a:custGeom>
                <a:avLst/>
                <a:gdLst>
                  <a:gd name="T0" fmla="*/ 85 w 85"/>
                  <a:gd name="T1" fmla="*/ 44 h 87"/>
                  <a:gd name="T2" fmla="*/ 84 w 85"/>
                  <a:gd name="T3" fmla="*/ 53 h 87"/>
                  <a:gd name="T4" fmla="*/ 81 w 85"/>
                  <a:gd name="T5" fmla="*/ 61 h 87"/>
                  <a:gd name="T6" fmla="*/ 77 w 85"/>
                  <a:gd name="T7" fmla="*/ 68 h 87"/>
                  <a:gd name="T8" fmla="*/ 72 w 85"/>
                  <a:gd name="T9" fmla="*/ 74 h 87"/>
                  <a:gd name="T10" fmla="*/ 66 w 85"/>
                  <a:gd name="T11" fmla="*/ 81 h 87"/>
                  <a:gd name="T12" fmla="*/ 59 w 85"/>
                  <a:gd name="T13" fmla="*/ 84 h 87"/>
                  <a:gd name="T14" fmla="*/ 50 w 85"/>
                  <a:gd name="T15" fmla="*/ 86 h 87"/>
                  <a:gd name="T16" fmla="*/ 42 w 85"/>
                  <a:gd name="T17" fmla="*/ 87 h 87"/>
                  <a:gd name="T18" fmla="*/ 33 w 85"/>
                  <a:gd name="T19" fmla="*/ 86 h 87"/>
                  <a:gd name="T20" fmla="*/ 25 w 85"/>
                  <a:gd name="T21" fmla="*/ 83 h 87"/>
                  <a:gd name="T22" fmla="*/ 17 w 85"/>
                  <a:gd name="T23" fmla="*/ 79 h 87"/>
                  <a:gd name="T24" fmla="*/ 12 w 85"/>
                  <a:gd name="T25" fmla="*/ 74 h 87"/>
                  <a:gd name="T26" fmla="*/ 6 w 85"/>
                  <a:gd name="T27" fmla="*/ 68 h 87"/>
                  <a:gd name="T28" fmla="*/ 3 w 85"/>
                  <a:gd name="T29" fmla="*/ 61 h 87"/>
                  <a:gd name="T30" fmla="*/ 1 w 85"/>
                  <a:gd name="T31" fmla="*/ 53 h 87"/>
                  <a:gd name="T32" fmla="*/ 0 w 85"/>
                  <a:gd name="T33" fmla="*/ 44 h 87"/>
                  <a:gd name="T34" fmla="*/ 1 w 85"/>
                  <a:gd name="T35" fmla="*/ 35 h 87"/>
                  <a:gd name="T36" fmla="*/ 3 w 85"/>
                  <a:gd name="T37" fmla="*/ 27 h 87"/>
                  <a:gd name="T38" fmla="*/ 7 w 85"/>
                  <a:gd name="T39" fmla="*/ 20 h 87"/>
                  <a:gd name="T40" fmla="*/ 12 w 85"/>
                  <a:gd name="T41" fmla="*/ 13 h 87"/>
                  <a:gd name="T42" fmla="*/ 19 w 85"/>
                  <a:gd name="T43" fmla="*/ 8 h 87"/>
                  <a:gd name="T44" fmla="*/ 25 w 85"/>
                  <a:gd name="T45" fmla="*/ 4 h 87"/>
                  <a:gd name="T46" fmla="*/ 34 w 85"/>
                  <a:gd name="T47" fmla="*/ 2 h 87"/>
                  <a:gd name="T48" fmla="*/ 43 w 85"/>
                  <a:gd name="T49" fmla="*/ 0 h 87"/>
                  <a:gd name="T50" fmla="*/ 52 w 85"/>
                  <a:gd name="T51" fmla="*/ 2 h 87"/>
                  <a:gd name="T52" fmla="*/ 59 w 85"/>
                  <a:gd name="T53" fmla="*/ 4 h 87"/>
                  <a:gd name="T54" fmla="*/ 67 w 85"/>
                  <a:gd name="T55" fmla="*/ 8 h 87"/>
                  <a:gd name="T56" fmla="*/ 73 w 85"/>
                  <a:gd name="T57" fmla="*/ 13 h 87"/>
                  <a:gd name="T58" fmla="*/ 78 w 85"/>
                  <a:gd name="T59" fmla="*/ 20 h 87"/>
                  <a:gd name="T60" fmla="*/ 81 w 85"/>
                  <a:gd name="T61" fmla="*/ 27 h 87"/>
                  <a:gd name="T62" fmla="*/ 84 w 85"/>
                  <a:gd name="T63" fmla="*/ 35 h 87"/>
                  <a:gd name="T64" fmla="*/ 85 w 85"/>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4"/>
                    </a:moveTo>
                    <a:lnTo>
                      <a:pt x="84" y="53"/>
                    </a:lnTo>
                    <a:lnTo>
                      <a:pt x="81" y="61"/>
                    </a:lnTo>
                    <a:lnTo>
                      <a:pt x="77" y="68"/>
                    </a:lnTo>
                    <a:lnTo>
                      <a:pt x="72" y="74"/>
                    </a:lnTo>
                    <a:lnTo>
                      <a:pt x="66" y="81"/>
                    </a:lnTo>
                    <a:lnTo>
                      <a:pt x="59" y="84"/>
                    </a:lnTo>
                    <a:lnTo>
                      <a:pt x="50" y="86"/>
                    </a:lnTo>
                    <a:lnTo>
                      <a:pt x="42" y="87"/>
                    </a:lnTo>
                    <a:lnTo>
                      <a:pt x="33" y="86"/>
                    </a:lnTo>
                    <a:lnTo>
                      <a:pt x="25" y="83"/>
                    </a:lnTo>
                    <a:lnTo>
                      <a:pt x="17" y="79"/>
                    </a:lnTo>
                    <a:lnTo>
                      <a:pt x="12" y="74"/>
                    </a:lnTo>
                    <a:lnTo>
                      <a:pt x="6" y="68"/>
                    </a:lnTo>
                    <a:lnTo>
                      <a:pt x="3" y="61"/>
                    </a:lnTo>
                    <a:lnTo>
                      <a:pt x="1" y="53"/>
                    </a:lnTo>
                    <a:lnTo>
                      <a:pt x="0" y="44"/>
                    </a:lnTo>
                    <a:lnTo>
                      <a:pt x="1" y="35"/>
                    </a:lnTo>
                    <a:lnTo>
                      <a:pt x="3" y="27"/>
                    </a:lnTo>
                    <a:lnTo>
                      <a:pt x="7" y="20"/>
                    </a:lnTo>
                    <a:lnTo>
                      <a:pt x="12" y="13"/>
                    </a:lnTo>
                    <a:lnTo>
                      <a:pt x="19" y="8"/>
                    </a:lnTo>
                    <a:lnTo>
                      <a:pt x="25" y="4"/>
                    </a:lnTo>
                    <a:lnTo>
                      <a:pt x="34" y="2"/>
                    </a:lnTo>
                    <a:lnTo>
                      <a:pt x="43" y="0"/>
                    </a:lnTo>
                    <a:lnTo>
                      <a:pt x="52" y="2"/>
                    </a:lnTo>
                    <a:lnTo>
                      <a:pt x="59" y="4"/>
                    </a:lnTo>
                    <a:lnTo>
                      <a:pt x="67" y="8"/>
                    </a:lnTo>
                    <a:lnTo>
                      <a:pt x="73" y="13"/>
                    </a:lnTo>
                    <a:lnTo>
                      <a:pt x="78" y="20"/>
                    </a:lnTo>
                    <a:lnTo>
                      <a:pt x="81" y="27"/>
                    </a:lnTo>
                    <a:lnTo>
                      <a:pt x="84" y="35"/>
                    </a:lnTo>
                    <a:lnTo>
                      <a:pt x="8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3" name="Freeform 440"/>
              <p:cNvSpPr>
                <a:spLocks/>
              </p:cNvSpPr>
              <p:nvPr/>
            </p:nvSpPr>
            <p:spPr bwMode="auto">
              <a:xfrm>
                <a:off x="1863" y="1965"/>
                <a:ext cx="54" cy="76"/>
              </a:xfrm>
              <a:custGeom>
                <a:avLst/>
                <a:gdLst>
                  <a:gd name="T0" fmla="*/ 206 w 219"/>
                  <a:gd name="T1" fmla="*/ 58 h 305"/>
                  <a:gd name="T2" fmla="*/ 79 w 219"/>
                  <a:gd name="T3" fmla="*/ 103 h 305"/>
                  <a:gd name="T4" fmla="*/ 99 w 219"/>
                  <a:gd name="T5" fmla="*/ 101 h 305"/>
                  <a:gd name="T6" fmla="*/ 126 w 219"/>
                  <a:gd name="T7" fmla="*/ 103 h 305"/>
                  <a:gd name="T8" fmla="*/ 149 w 219"/>
                  <a:gd name="T9" fmla="*/ 108 h 305"/>
                  <a:gd name="T10" fmla="*/ 169 w 219"/>
                  <a:gd name="T11" fmla="*/ 115 h 305"/>
                  <a:gd name="T12" fmla="*/ 186 w 219"/>
                  <a:gd name="T13" fmla="*/ 127 h 305"/>
                  <a:gd name="T14" fmla="*/ 201 w 219"/>
                  <a:gd name="T15" fmla="*/ 141 h 305"/>
                  <a:gd name="T16" fmla="*/ 211 w 219"/>
                  <a:gd name="T17" fmla="*/ 157 h 305"/>
                  <a:gd name="T18" fmla="*/ 216 w 219"/>
                  <a:gd name="T19" fmla="*/ 176 h 305"/>
                  <a:gd name="T20" fmla="*/ 219 w 219"/>
                  <a:gd name="T21" fmla="*/ 199 h 305"/>
                  <a:gd name="T22" fmla="*/ 216 w 219"/>
                  <a:gd name="T23" fmla="*/ 221 h 305"/>
                  <a:gd name="T24" fmla="*/ 210 w 219"/>
                  <a:gd name="T25" fmla="*/ 240 h 305"/>
                  <a:gd name="T26" fmla="*/ 198 w 219"/>
                  <a:gd name="T27" fmla="*/ 258 h 305"/>
                  <a:gd name="T28" fmla="*/ 183 w 219"/>
                  <a:gd name="T29" fmla="*/ 274 h 305"/>
                  <a:gd name="T30" fmla="*/ 164 w 219"/>
                  <a:gd name="T31" fmla="*/ 287 h 305"/>
                  <a:gd name="T32" fmla="*/ 141 w 219"/>
                  <a:gd name="T33" fmla="*/ 297 h 305"/>
                  <a:gd name="T34" fmla="*/ 116 w 219"/>
                  <a:gd name="T35" fmla="*/ 302 h 305"/>
                  <a:gd name="T36" fmla="*/ 88 w 219"/>
                  <a:gd name="T37" fmla="*/ 305 h 305"/>
                  <a:gd name="T38" fmla="*/ 41 w 219"/>
                  <a:gd name="T39" fmla="*/ 300 h 305"/>
                  <a:gd name="T40" fmla="*/ 19 w 219"/>
                  <a:gd name="T41" fmla="*/ 295 h 305"/>
                  <a:gd name="T42" fmla="*/ 0 w 219"/>
                  <a:gd name="T43" fmla="*/ 287 h 305"/>
                  <a:gd name="T44" fmla="*/ 30 w 219"/>
                  <a:gd name="T45" fmla="*/ 240 h 305"/>
                  <a:gd name="T46" fmla="*/ 66 w 219"/>
                  <a:gd name="T47" fmla="*/ 249 h 305"/>
                  <a:gd name="T48" fmla="*/ 97 w 219"/>
                  <a:gd name="T49" fmla="*/ 249 h 305"/>
                  <a:gd name="T50" fmla="*/ 118 w 219"/>
                  <a:gd name="T51" fmla="*/ 243 h 305"/>
                  <a:gd name="T52" fmla="*/ 136 w 219"/>
                  <a:gd name="T53" fmla="*/ 231 h 305"/>
                  <a:gd name="T54" fmla="*/ 145 w 219"/>
                  <a:gd name="T55" fmla="*/ 215 h 305"/>
                  <a:gd name="T56" fmla="*/ 145 w 219"/>
                  <a:gd name="T57" fmla="*/ 198 h 305"/>
                  <a:gd name="T58" fmla="*/ 142 w 219"/>
                  <a:gd name="T59" fmla="*/ 187 h 305"/>
                  <a:gd name="T60" fmla="*/ 137 w 219"/>
                  <a:gd name="T61" fmla="*/ 178 h 305"/>
                  <a:gd name="T62" fmla="*/ 128 w 219"/>
                  <a:gd name="T63" fmla="*/ 170 h 305"/>
                  <a:gd name="T64" fmla="*/ 112 w 219"/>
                  <a:gd name="T65" fmla="*/ 161 h 305"/>
                  <a:gd name="T66" fmla="*/ 79 w 219"/>
                  <a:gd name="T67" fmla="*/ 155 h 305"/>
                  <a:gd name="T68" fmla="*/ 49 w 219"/>
                  <a:gd name="T69" fmla="*/ 155 h 305"/>
                  <a:gd name="T70" fmla="*/ 28 w 219"/>
                  <a:gd name="T71" fmla="*/ 156 h 305"/>
                  <a:gd name="T72" fmla="*/ 35 w 219"/>
                  <a:gd name="T7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9" h="305">
                    <a:moveTo>
                      <a:pt x="206" y="0"/>
                    </a:moveTo>
                    <a:lnTo>
                      <a:pt x="206" y="58"/>
                    </a:lnTo>
                    <a:lnTo>
                      <a:pt x="85" y="58"/>
                    </a:lnTo>
                    <a:lnTo>
                      <a:pt x="79" y="103"/>
                    </a:lnTo>
                    <a:lnTo>
                      <a:pt x="91" y="101"/>
                    </a:lnTo>
                    <a:lnTo>
                      <a:pt x="99" y="101"/>
                    </a:lnTo>
                    <a:lnTo>
                      <a:pt x="113" y="103"/>
                    </a:lnTo>
                    <a:lnTo>
                      <a:pt x="126" y="103"/>
                    </a:lnTo>
                    <a:lnTo>
                      <a:pt x="137" y="105"/>
                    </a:lnTo>
                    <a:lnTo>
                      <a:pt x="149" y="108"/>
                    </a:lnTo>
                    <a:lnTo>
                      <a:pt x="159" y="112"/>
                    </a:lnTo>
                    <a:lnTo>
                      <a:pt x="169" y="115"/>
                    </a:lnTo>
                    <a:lnTo>
                      <a:pt x="178" y="120"/>
                    </a:lnTo>
                    <a:lnTo>
                      <a:pt x="186" y="127"/>
                    </a:lnTo>
                    <a:lnTo>
                      <a:pt x="193" y="133"/>
                    </a:lnTo>
                    <a:lnTo>
                      <a:pt x="201" y="141"/>
                    </a:lnTo>
                    <a:lnTo>
                      <a:pt x="206" y="148"/>
                    </a:lnTo>
                    <a:lnTo>
                      <a:pt x="211" y="157"/>
                    </a:lnTo>
                    <a:lnTo>
                      <a:pt x="214" y="166"/>
                    </a:lnTo>
                    <a:lnTo>
                      <a:pt x="216" y="176"/>
                    </a:lnTo>
                    <a:lnTo>
                      <a:pt x="219" y="188"/>
                    </a:lnTo>
                    <a:lnTo>
                      <a:pt x="219" y="199"/>
                    </a:lnTo>
                    <a:lnTo>
                      <a:pt x="219" y="211"/>
                    </a:lnTo>
                    <a:lnTo>
                      <a:pt x="216" y="221"/>
                    </a:lnTo>
                    <a:lnTo>
                      <a:pt x="214" y="231"/>
                    </a:lnTo>
                    <a:lnTo>
                      <a:pt x="210" y="240"/>
                    </a:lnTo>
                    <a:lnTo>
                      <a:pt x="205" y="249"/>
                    </a:lnTo>
                    <a:lnTo>
                      <a:pt x="198" y="258"/>
                    </a:lnTo>
                    <a:lnTo>
                      <a:pt x="192" y="267"/>
                    </a:lnTo>
                    <a:lnTo>
                      <a:pt x="183" y="274"/>
                    </a:lnTo>
                    <a:lnTo>
                      <a:pt x="174" y="281"/>
                    </a:lnTo>
                    <a:lnTo>
                      <a:pt x="164" y="287"/>
                    </a:lnTo>
                    <a:lnTo>
                      <a:pt x="153" y="292"/>
                    </a:lnTo>
                    <a:lnTo>
                      <a:pt x="141" y="297"/>
                    </a:lnTo>
                    <a:lnTo>
                      <a:pt x="128" y="300"/>
                    </a:lnTo>
                    <a:lnTo>
                      <a:pt x="116" y="302"/>
                    </a:lnTo>
                    <a:lnTo>
                      <a:pt x="102" y="304"/>
                    </a:lnTo>
                    <a:lnTo>
                      <a:pt x="88" y="305"/>
                    </a:lnTo>
                    <a:lnTo>
                      <a:pt x="63" y="304"/>
                    </a:lnTo>
                    <a:lnTo>
                      <a:pt x="41" y="300"/>
                    </a:lnTo>
                    <a:lnTo>
                      <a:pt x="30" y="297"/>
                    </a:lnTo>
                    <a:lnTo>
                      <a:pt x="19" y="295"/>
                    </a:lnTo>
                    <a:lnTo>
                      <a:pt x="10" y="291"/>
                    </a:lnTo>
                    <a:lnTo>
                      <a:pt x="0" y="287"/>
                    </a:lnTo>
                    <a:lnTo>
                      <a:pt x="14" y="234"/>
                    </a:lnTo>
                    <a:lnTo>
                      <a:pt x="30" y="240"/>
                    </a:lnTo>
                    <a:lnTo>
                      <a:pt x="48" y="245"/>
                    </a:lnTo>
                    <a:lnTo>
                      <a:pt x="66" y="249"/>
                    </a:lnTo>
                    <a:lnTo>
                      <a:pt x="84" y="249"/>
                    </a:lnTo>
                    <a:lnTo>
                      <a:pt x="97" y="249"/>
                    </a:lnTo>
                    <a:lnTo>
                      <a:pt x="108" y="246"/>
                    </a:lnTo>
                    <a:lnTo>
                      <a:pt x="118" y="243"/>
                    </a:lnTo>
                    <a:lnTo>
                      <a:pt x="128" y="238"/>
                    </a:lnTo>
                    <a:lnTo>
                      <a:pt x="136" y="231"/>
                    </a:lnTo>
                    <a:lnTo>
                      <a:pt x="141" y="224"/>
                    </a:lnTo>
                    <a:lnTo>
                      <a:pt x="145" y="215"/>
                    </a:lnTo>
                    <a:lnTo>
                      <a:pt x="145" y="204"/>
                    </a:lnTo>
                    <a:lnTo>
                      <a:pt x="145" y="198"/>
                    </a:lnTo>
                    <a:lnTo>
                      <a:pt x="144" y="193"/>
                    </a:lnTo>
                    <a:lnTo>
                      <a:pt x="142" y="187"/>
                    </a:lnTo>
                    <a:lnTo>
                      <a:pt x="140" y="183"/>
                    </a:lnTo>
                    <a:lnTo>
                      <a:pt x="137" y="178"/>
                    </a:lnTo>
                    <a:lnTo>
                      <a:pt x="133" y="174"/>
                    </a:lnTo>
                    <a:lnTo>
                      <a:pt x="128" y="170"/>
                    </a:lnTo>
                    <a:lnTo>
                      <a:pt x="123" y="166"/>
                    </a:lnTo>
                    <a:lnTo>
                      <a:pt x="112" y="161"/>
                    </a:lnTo>
                    <a:lnTo>
                      <a:pt x="97" y="157"/>
                    </a:lnTo>
                    <a:lnTo>
                      <a:pt x="79" y="155"/>
                    </a:lnTo>
                    <a:lnTo>
                      <a:pt x="58" y="155"/>
                    </a:lnTo>
                    <a:lnTo>
                      <a:pt x="49" y="155"/>
                    </a:lnTo>
                    <a:lnTo>
                      <a:pt x="39" y="155"/>
                    </a:lnTo>
                    <a:lnTo>
                      <a:pt x="28" y="156"/>
                    </a:lnTo>
                    <a:lnTo>
                      <a:pt x="16" y="157"/>
                    </a:lnTo>
                    <a:lnTo>
                      <a:pt x="35" y="0"/>
                    </a:lnTo>
                    <a:lnTo>
                      <a:pt x="2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4" name="Freeform 441"/>
              <p:cNvSpPr>
                <a:spLocks/>
              </p:cNvSpPr>
              <p:nvPr/>
            </p:nvSpPr>
            <p:spPr bwMode="auto">
              <a:xfrm>
                <a:off x="3851" y="2007"/>
                <a:ext cx="55" cy="78"/>
              </a:xfrm>
              <a:custGeom>
                <a:avLst/>
                <a:gdLst>
                  <a:gd name="T0" fmla="*/ 15 w 219"/>
                  <a:gd name="T1" fmla="*/ 235 h 310"/>
                  <a:gd name="T2" fmla="*/ 52 w 219"/>
                  <a:gd name="T3" fmla="*/ 249 h 310"/>
                  <a:gd name="T4" fmla="*/ 88 w 219"/>
                  <a:gd name="T5" fmla="*/ 253 h 310"/>
                  <a:gd name="T6" fmla="*/ 112 w 219"/>
                  <a:gd name="T7" fmla="*/ 250 h 310"/>
                  <a:gd name="T8" fmla="*/ 130 w 219"/>
                  <a:gd name="T9" fmla="*/ 243 h 310"/>
                  <a:gd name="T10" fmla="*/ 140 w 219"/>
                  <a:gd name="T11" fmla="*/ 230 h 310"/>
                  <a:gd name="T12" fmla="*/ 144 w 219"/>
                  <a:gd name="T13" fmla="*/ 215 h 310"/>
                  <a:gd name="T14" fmla="*/ 140 w 219"/>
                  <a:gd name="T15" fmla="*/ 197 h 310"/>
                  <a:gd name="T16" fmla="*/ 127 w 219"/>
                  <a:gd name="T17" fmla="*/ 183 h 310"/>
                  <a:gd name="T18" fmla="*/ 107 w 219"/>
                  <a:gd name="T19" fmla="*/ 174 h 310"/>
                  <a:gd name="T20" fmla="*/ 83 w 219"/>
                  <a:gd name="T21" fmla="*/ 172 h 310"/>
                  <a:gd name="T22" fmla="*/ 52 w 219"/>
                  <a:gd name="T23" fmla="*/ 121 h 310"/>
                  <a:gd name="T24" fmla="*/ 93 w 219"/>
                  <a:gd name="T25" fmla="*/ 119 h 310"/>
                  <a:gd name="T26" fmla="*/ 112 w 219"/>
                  <a:gd name="T27" fmla="*/ 116 h 310"/>
                  <a:gd name="T28" fmla="*/ 126 w 219"/>
                  <a:gd name="T29" fmla="*/ 107 h 310"/>
                  <a:gd name="T30" fmla="*/ 135 w 219"/>
                  <a:gd name="T31" fmla="*/ 94 h 310"/>
                  <a:gd name="T32" fmla="*/ 135 w 219"/>
                  <a:gd name="T33" fmla="*/ 80 h 310"/>
                  <a:gd name="T34" fmla="*/ 128 w 219"/>
                  <a:gd name="T35" fmla="*/ 69 h 310"/>
                  <a:gd name="T36" fmla="*/ 117 w 219"/>
                  <a:gd name="T37" fmla="*/ 60 h 310"/>
                  <a:gd name="T38" fmla="*/ 100 w 219"/>
                  <a:gd name="T39" fmla="*/ 56 h 310"/>
                  <a:gd name="T40" fmla="*/ 74 w 219"/>
                  <a:gd name="T41" fmla="*/ 57 h 310"/>
                  <a:gd name="T42" fmla="*/ 41 w 219"/>
                  <a:gd name="T43" fmla="*/ 66 h 310"/>
                  <a:gd name="T44" fmla="*/ 9 w 219"/>
                  <a:gd name="T45" fmla="*/ 23 h 310"/>
                  <a:gd name="T46" fmla="*/ 30 w 219"/>
                  <a:gd name="T47" fmla="*/ 13 h 310"/>
                  <a:gd name="T48" fmla="*/ 53 w 219"/>
                  <a:gd name="T49" fmla="*/ 6 h 310"/>
                  <a:gd name="T50" fmla="*/ 79 w 219"/>
                  <a:gd name="T51" fmla="*/ 1 h 310"/>
                  <a:gd name="T52" fmla="*/ 106 w 219"/>
                  <a:gd name="T53" fmla="*/ 0 h 310"/>
                  <a:gd name="T54" fmla="*/ 127 w 219"/>
                  <a:gd name="T55" fmla="*/ 1 h 310"/>
                  <a:gd name="T56" fmla="*/ 148 w 219"/>
                  <a:gd name="T57" fmla="*/ 5 h 310"/>
                  <a:gd name="T58" fmla="*/ 165 w 219"/>
                  <a:gd name="T59" fmla="*/ 11 h 310"/>
                  <a:gd name="T60" fmla="*/ 181 w 219"/>
                  <a:gd name="T61" fmla="*/ 21 h 310"/>
                  <a:gd name="T62" fmla="*/ 192 w 219"/>
                  <a:gd name="T63" fmla="*/ 33 h 310"/>
                  <a:gd name="T64" fmla="*/ 201 w 219"/>
                  <a:gd name="T65" fmla="*/ 46 h 310"/>
                  <a:gd name="T66" fmla="*/ 206 w 219"/>
                  <a:gd name="T67" fmla="*/ 60 h 310"/>
                  <a:gd name="T68" fmla="*/ 207 w 219"/>
                  <a:gd name="T69" fmla="*/ 75 h 310"/>
                  <a:gd name="T70" fmla="*/ 205 w 219"/>
                  <a:gd name="T71" fmla="*/ 98 h 310"/>
                  <a:gd name="T72" fmla="*/ 193 w 219"/>
                  <a:gd name="T73" fmla="*/ 117 h 310"/>
                  <a:gd name="T74" fmla="*/ 177 w 219"/>
                  <a:gd name="T75" fmla="*/ 133 h 310"/>
                  <a:gd name="T76" fmla="*/ 151 w 219"/>
                  <a:gd name="T77" fmla="*/ 145 h 310"/>
                  <a:gd name="T78" fmla="*/ 167 w 219"/>
                  <a:gd name="T79" fmla="*/ 149 h 310"/>
                  <a:gd name="T80" fmla="*/ 191 w 219"/>
                  <a:gd name="T81" fmla="*/ 161 h 310"/>
                  <a:gd name="T82" fmla="*/ 209 w 219"/>
                  <a:gd name="T83" fmla="*/ 182 h 310"/>
                  <a:gd name="T84" fmla="*/ 217 w 219"/>
                  <a:gd name="T85" fmla="*/ 205 h 310"/>
                  <a:gd name="T86" fmla="*/ 217 w 219"/>
                  <a:gd name="T87" fmla="*/ 227 h 310"/>
                  <a:gd name="T88" fmla="*/ 214 w 219"/>
                  <a:gd name="T89" fmla="*/ 247 h 310"/>
                  <a:gd name="T90" fmla="*/ 205 w 219"/>
                  <a:gd name="T91" fmla="*/ 263 h 310"/>
                  <a:gd name="T92" fmla="*/ 192 w 219"/>
                  <a:gd name="T93" fmla="*/ 277 h 310"/>
                  <a:gd name="T94" fmla="*/ 175 w 219"/>
                  <a:gd name="T95" fmla="*/ 290 h 310"/>
                  <a:gd name="T96" fmla="*/ 155 w 219"/>
                  <a:gd name="T97" fmla="*/ 300 h 310"/>
                  <a:gd name="T98" fmla="*/ 132 w 219"/>
                  <a:gd name="T99" fmla="*/ 306 h 310"/>
                  <a:gd name="T100" fmla="*/ 107 w 219"/>
                  <a:gd name="T101" fmla="*/ 309 h 310"/>
                  <a:gd name="T102" fmla="*/ 79 w 219"/>
                  <a:gd name="T103" fmla="*/ 309 h 310"/>
                  <a:gd name="T104" fmla="*/ 53 w 219"/>
                  <a:gd name="T105" fmla="*/ 306 h 310"/>
                  <a:gd name="T106" fmla="*/ 30 w 219"/>
                  <a:gd name="T107" fmla="*/ 301 h 310"/>
                  <a:gd name="T108" fmla="*/ 10 w 219"/>
                  <a:gd name="T109" fmla="*/ 29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9" h="310">
                    <a:moveTo>
                      <a:pt x="0" y="287"/>
                    </a:moveTo>
                    <a:lnTo>
                      <a:pt x="15" y="235"/>
                    </a:lnTo>
                    <a:lnTo>
                      <a:pt x="34" y="243"/>
                    </a:lnTo>
                    <a:lnTo>
                      <a:pt x="52" y="249"/>
                    </a:lnTo>
                    <a:lnTo>
                      <a:pt x="70" y="252"/>
                    </a:lnTo>
                    <a:lnTo>
                      <a:pt x="88" y="253"/>
                    </a:lnTo>
                    <a:lnTo>
                      <a:pt x="100" y="253"/>
                    </a:lnTo>
                    <a:lnTo>
                      <a:pt x="112" y="250"/>
                    </a:lnTo>
                    <a:lnTo>
                      <a:pt x="121" y="248"/>
                    </a:lnTo>
                    <a:lnTo>
                      <a:pt x="130" y="243"/>
                    </a:lnTo>
                    <a:lnTo>
                      <a:pt x="136" y="236"/>
                    </a:lnTo>
                    <a:lnTo>
                      <a:pt x="140" y="230"/>
                    </a:lnTo>
                    <a:lnTo>
                      <a:pt x="142" y="222"/>
                    </a:lnTo>
                    <a:lnTo>
                      <a:pt x="144" y="215"/>
                    </a:lnTo>
                    <a:lnTo>
                      <a:pt x="142" y="205"/>
                    </a:lnTo>
                    <a:lnTo>
                      <a:pt x="140" y="197"/>
                    </a:lnTo>
                    <a:lnTo>
                      <a:pt x="135" y="189"/>
                    </a:lnTo>
                    <a:lnTo>
                      <a:pt x="127" y="183"/>
                    </a:lnTo>
                    <a:lnTo>
                      <a:pt x="117" y="178"/>
                    </a:lnTo>
                    <a:lnTo>
                      <a:pt x="107" y="174"/>
                    </a:lnTo>
                    <a:lnTo>
                      <a:pt x="95" y="173"/>
                    </a:lnTo>
                    <a:lnTo>
                      <a:pt x="83" y="172"/>
                    </a:lnTo>
                    <a:lnTo>
                      <a:pt x="52" y="172"/>
                    </a:lnTo>
                    <a:lnTo>
                      <a:pt x="52" y="121"/>
                    </a:lnTo>
                    <a:lnTo>
                      <a:pt x="81" y="121"/>
                    </a:lnTo>
                    <a:lnTo>
                      <a:pt x="93" y="119"/>
                    </a:lnTo>
                    <a:lnTo>
                      <a:pt x="103" y="118"/>
                    </a:lnTo>
                    <a:lnTo>
                      <a:pt x="112" y="116"/>
                    </a:lnTo>
                    <a:lnTo>
                      <a:pt x="120" y="112"/>
                    </a:lnTo>
                    <a:lnTo>
                      <a:pt x="126" y="107"/>
                    </a:lnTo>
                    <a:lnTo>
                      <a:pt x="131" y="100"/>
                    </a:lnTo>
                    <a:lnTo>
                      <a:pt x="135" y="94"/>
                    </a:lnTo>
                    <a:lnTo>
                      <a:pt x="135" y="86"/>
                    </a:lnTo>
                    <a:lnTo>
                      <a:pt x="135" y="80"/>
                    </a:lnTo>
                    <a:lnTo>
                      <a:pt x="132" y="74"/>
                    </a:lnTo>
                    <a:lnTo>
                      <a:pt x="128" y="69"/>
                    </a:lnTo>
                    <a:lnTo>
                      <a:pt x="123" y="63"/>
                    </a:lnTo>
                    <a:lnTo>
                      <a:pt x="117" y="60"/>
                    </a:lnTo>
                    <a:lnTo>
                      <a:pt x="109" y="57"/>
                    </a:lnTo>
                    <a:lnTo>
                      <a:pt x="100" y="56"/>
                    </a:lnTo>
                    <a:lnTo>
                      <a:pt x="90" y="56"/>
                    </a:lnTo>
                    <a:lnTo>
                      <a:pt x="74" y="57"/>
                    </a:lnTo>
                    <a:lnTo>
                      <a:pt x="57" y="61"/>
                    </a:lnTo>
                    <a:lnTo>
                      <a:pt x="41" y="66"/>
                    </a:lnTo>
                    <a:lnTo>
                      <a:pt x="24" y="75"/>
                    </a:lnTo>
                    <a:lnTo>
                      <a:pt x="9" y="23"/>
                    </a:lnTo>
                    <a:lnTo>
                      <a:pt x="19" y="18"/>
                    </a:lnTo>
                    <a:lnTo>
                      <a:pt x="30" y="13"/>
                    </a:lnTo>
                    <a:lnTo>
                      <a:pt x="42" y="9"/>
                    </a:lnTo>
                    <a:lnTo>
                      <a:pt x="53" y="6"/>
                    </a:lnTo>
                    <a:lnTo>
                      <a:pt x="66" y="4"/>
                    </a:lnTo>
                    <a:lnTo>
                      <a:pt x="79" y="1"/>
                    </a:lnTo>
                    <a:lnTo>
                      <a:pt x="92" y="0"/>
                    </a:lnTo>
                    <a:lnTo>
                      <a:pt x="106" y="0"/>
                    </a:lnTo>
                    <a:lnTo>
                      <a:pt x="117" y="0"/>
                    </a:lnTo>
                    <a:lnTo>
                      <a:pt x="127" y="1"/>
                    </a:lnTo>
                    <a:lnTo>
                      <a:pt x="137" y="2"/>
                    </a:lnTo>
                    <a:lnTo>
                      <a:pt x="148" y="5"/>
                    </a:lnTo>
                    <a:lnTo>
                      <a:pt x="156" y="7"/>
                    </a:lnTo>
                    <a:lnTo>
                      <a:pt x="165" y="11"/>
                    </a:lnTo>
                    <a:lnTo>
                      <a:pt x="173" y="16"/>
                    </a:lnTo>
                    <a:lnTo>
                      <a:pt x="181" y="21"/>
                    </a:lnTo>
                    <a:lnTo>
                      <a:pt x="187" y="27"/>
                    </a:lnTo>
                    <a:lnTo>
                      <a:pt x="192" y="33"/>
                    </a:lnTo>
                    <a:lnTo>
                      <a:pt x="197" y="38"/>
                    </a:lnTo>
                    <a:lnTo>
                      <a:pt x="201" y="46"/>
                    </a:lnTo>
                    <a:lnTo>
                      <a:pt x="203" y="52"/>
                    </a:lnTo>
                    <a:lnTo>
                      <a:pt x="206" y="60"/>
                    </a:lnTo>
                    <a:lnTo>
                      <a:pt x="207" y="67"/>
                    </a:lnTo>
                    <a:lnTo>
                      <a:pt x="207" y="75"/>
                    </a:lnTo>
                    <a:lnTo>
                      <a:pt x="207" y="86"/>
                    </a:lnTo>
                    <a:lnTo>
                      <a:pt x="205" y="98"/>
                    </a:lnTo>
                    <a:lnTo>
                      <a:pt x="200" y="108"/>
                    </a:lnTo>
                    <a:lnTo>
                      <a:pt x="193" y="117"/>
                    </a:lnTo>
                    <a:lnTo>
                      <a:pt x="186" y="126"/>
                    </a:lnTo>
                    <a:lnTo>
                      <a:pt x="177" y="133"/>
                    </a:lnTo>
                    <a:lnTo>
                      <a:pt x="165" y="140"/>
                    </a:lnTo>
                    <a:lnTo>
                      <a:pt x="151" y="145"/>
                    </a:lnTo>
                    <a:lnTo>
                      <a:pt x="151" y="146"/>
                    </a:lnTo>
                    <a:lnTo>
                      <a:pt x="167" y="149"/>
                    </a:lnTo>
                    <a:lnTo>
                      <a:pt x="179" y="155"/>
                    </a:lnTo>
                    <a:lnTo>
                      <a:pt x="191" y="161"/>
                    </a:lnTo>
                    <a:lnTo>
                      <a:pt x="200" y="170"/>
                    </a:lnTo>
                    <a:lnTo>
                      <a:pt x="209" y="182"/>
                    </a:lnTo>
                    <a:lnTo>
                      <a:pt x="214" y="192"/>
                    </a:lnTo>
                    <a:lnTo>
                      <a:pt x="217" y="205"/>
                    </a:lnTo>
                    <a:lnTo>
                      <a:pt x="219" y="217"/>
                    </a:lnTo>
                    <a:lnTo>
                      <a:pt x="217" y="227"/>
                    </a:lnTo>
                    <a:lnTo>
                      <a:pt x="216" y="238"/>
                    </a:lnTo>
                    <a:lnTo>
                      <a:pt x="214" y="247"/>
                    </a:lnTo>
                    <a:lnTo>
                      <a:pt x="210" y="254"/>
                    </a:lnTo>
                    <a:lnTo>
                      <a:pt x="205" y="263"/>
                    </a:lnTo>
                    <a:lnTo>
                      <a:pt x="200" y="271"/>
                    </a:lnTo>
                    <a:lnTo>
                      <a:pt x="192" y="277"/>
                    </a:lnTo>
                    <a:lnTo>
                      <a:pt x="184" y="285"/>
                    </a:lnTo>
                    <a:lnTo>
                      <a:pt x="175" y="290"/>
                    </a:lnTo>
                    <a:lnTo>
                      <a:pt x="165" y="295"/>
                    </a:lnTo>
                    <a:lnTo>
                      <a:pt x="155" y="300"/>
                    </a:lnTo>
                    <a:lnTo>
                      <a:pt x="144" y="304"/>
                    </a:lnTo>
                    <a:lnTo>
                      <a:pt x="132" y="306"/>
                    </a:lnTo>
                    <a:lnTo>
                      <a:pt x="120" y="308"/>
                    </a:lnTo>
                    <a:lnTo>
                      <a:pt x="107" y="309"/>
                    </a:lnTo>
                    <a:lnTo>
                      <a:pt x="93" y="310"/>
                    </a:lnTo>
                    <a:lnTo>
                      <a:pt x="79" y="309"/>
                    </a:lnTo>
                    <a:lnTo>
                      <a:pt x="66" y="309"/>
                    </a:lnTo>
                    <a:lnTo>
                      <a:pt x="53" y="306"/>
                    </a:lnTo>
                    <a:lnTo>
                      <a:pt x="42" y="304"/>
                    </a:lnTo>
                    <a:lnTo>
                      <a:pt x="30" y="301"/>
                    </a:lnTo>
                    <a:lnTo>
                      <a:pt x="20" y="297"/>
                    </a:lnTo>
                    <a:lnTo>
                      <a:pt x="10" y="292"/>
                    </a:lnTo>
                    <a:lnTo>
                      <a:pt x="0"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5" name="Freeform 442"/>
              <p:cNvSpPr>
                <a:spLocks/>
              </p:cNvSpPr>
              <p:nvPr/>
            </p:nvSpPr>
            <p:spPr bwMode="auto">
              <a:xfrm>
                <a:off x="3919" y="2063"/>
                <a:ext cx="21" cy="22"/>
              </a:xfrm>
              <a:custGeom>
                <a:avLst/>
                <a:gdLst>
                  <a:gd name="T0" fmla="*/ 84 w 84"/>
                  <a:gd name="T1" fmla="*/ 43 h 86"/>
                  <a:gd name="T2" fmla="*/ 84 w 84"/>
                  <a:gd name="T3" fmla="*/ 52 h 86"/>
                  <a:gd name="T4" fmla="*/ 82 w 84"/>
                  <a:gd name="T5" fmla="*/ 59 h 86"/>
                  <a:gd name="T6" fmla="*/ 78 w 84"/>
                  <a:gd name="T7" fmla="*/ 67 h 86"/>
                  <a:gd name="T8" fmla="*/ 73 w 84"/>
                  <a:gd name="T9" fmla="*/ 73 h 86"/>
                  <a:gd name="T10" fmla="*/ 66 w 84"/>
                  <a:gd name="T11" fmla="*/ 79 h 86"/>
                  <a:gd name="T12" fmla="*/ 59 w 84"/>
                  <a:gd name="T13" fmla="*/ 82 h 86"/>
                  <a:gd name="T14" fmla="*/ 51 w 84"/>
                  <a:gd name="T15" fmla="*/ 85 h 86"/>
                  <a:gd name="T16" fmla="*/ 42 w 84"/>
                  <a:gd name="T17" fmla="*/ 86 h 86"/>
                  <a:gd name="T18" fmla="*/ 33 w 84"/>
                  <a:gd name="T19" fmla="*/ 85 h 86"/>
                  <a:gd name="T20" fmla="*/ 26 w 84"/>
                  <a:gd name="T21" fmla="*/ 82 h 86"/>
                  <a:gd name="T22" fmla="*/ 18 w 84"/>
                  <a:gd name="T23" fmla="*/ 79 h 86"/>
                  <a:gd name="T24" fmla="*/ 12 w 84"/>
                  <a:gd name="T25" fmla="*/ 73 h 86"/>
                  <a:gd name="T26" fmla="*/ 7 w 84"/>
                  <a:gd name="T27" fmla="*/ 67 h 86"/>
                  <a:gd name="T28" fmla="*/ 3 w 84"/>
                  <a:gd name="T29" fmla="*/ 59 h 86"/>
                  <a:gd name="T30" fmla="*/ 0 w 84"/>
                  <a:gd name="T31" fmla="*/ 52 h 86"/>
                  <a:gd name="T32" fmla="*/ 0 w 84"/>
                  <a:gd name="T33" fmla="*/ 43 h 86"/>
                  <a:gd name="T34" fmla="*/ 0 w 84"/>
                  <a:gd name="T35" fmla="*/ 34 h 86"/>
                  <a:gd name="T36" fmla="*/ 3 w 84"/>
                  <a:gd name="T37" fmla="*/ 26 h 86"/>
                  <a:gd name="T38" fmla="*/ 7 w 84"/>
                  <a:gd name="T39" fmla="*/ 19 h 86"/>
                  <a:gd name="T40" fmla="*/ 12 w 84"/>
                  <a:gd name="T41" fmla="*/ 12 h 86"/>
                  <a:gd name="T42" fmla="*/ 18 w 84"/>
                  <a:gd name="T43" fmla="*/ 7 h 86"/>
                  <a:gd name="T44" fmla="*/ 26 w 84"/>
                  <a:gd name="T45" fmla="*/ 3 h 86"/>
                  <a:gd name="T46" fmla="*/ 33 w 84"/>
                  <a:gd name="T47" fmla="*/ 1 h 86"/>
                  <a:gd name="T48" fmla="*/ 42 w 84"/>
                  <a:gd name="T49" fmla="*/ 0 h 86"/>
                  <a:gd name="T50" fmla="*/ 51 w 84"/>
                  <a:gd name="T51" fmla="*/ 1 h 86"/>
                  <a:gd name="T52" fmla="*/ 59 w 84"/>
                  <a:gd name="T53" fmla="*/ 3 h 86"/>
                  <a:gd name="T54" fmla="*/ 66 w 84"/>
                  <a:gd name="T55" fmla="*/ 7 h 86"/>
                  <a:gd name="T56" fmla="*/ 73 w 84"/>
                  <a:gd name="T57" fmla="*/ 12 h 86"/>
                  <a:gd name="T58" fmla="*/ 78 w 84"/>
                  <a:gd name="T59" fmla="*/ 19 h 86"/>
                  <a:gd name="T60" fmla="*/ 82 w 84"/>
                  <a:gd name="T61" fmla="*/ 25 h 86"/>
                  <a:gd name="T62" fmla="*/ 84 w 84"/>
                  <a:gd name="T63" fmla="*/ 34 h 86"/>
                  <a:gd name="T64" fmla="*/ 84 w 84"/>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3"/>
                    </a:moveTo>
                    <a:lnTo>
                      <a:pt x="84" y="52"/>
                    </a:lnTo>
                    <a:lnTo>
                      <a:pt x="82" y="59"/>
                    </a:lnTo>
                    <a:lnTo>
                      <a:pt x="78" y="67"/>
                    </a:lnTo>
                    <a:lnTo>
                      <a:pt x="73" y="73"/>
                    </a:lnTo>
                    <a:lnTo>
                      <a:pt x="66" y="79"/>
                    </a:lnTo>
                    <a:lnTo>
                      <a:pt x="59" y="82"/>
                    </a:lnTo>
                    <a:lnTo>
                      <a:pt x="51" y="85"/>
                    </a:lnTo>
                    <a:lnTo>
                      <a:pt x="42" y="86"/>
                    </a:lnTo>
                    <a:lnTo>
                      <a:pt x="33" y="85"/>
                    </a:lnTo>
                    <a:lnTo>
                      <a:pt x="26" y="82"/>
                    </a:lnTo>
                    <a:lnTo>
                      <a:pt x="18" y="79"/>
                    </a:lnTo>
                    <a:lnTo>
                      <a:pt x="12" y="73"/>
                    </a:lnTo>
                    <a:lnTo>
                      <a:pt x="7" y="67"/>
                    </a:lnTo>
                    <a:lnTo>
                      <a:pt x="3" y="59"/>
                    </a:lnTo>
                    <a:lnTo>
                      <a:pt x="0" y="52"/>
                    </a:lnTo>
                    <a:lnTo>
                      <a:pt x="0" y="43"/>
                    </a:lnTo>
                    <a:lnTo>
                      <a:pt x="0" y="34"/>
                    </a:lnTo>
                    <a:lnTo>
                      <a:pt x="3" y="26"/>
                    </a:lnTo>
                    <a:lnTo>
                      <a:pt x="7" y="19"/>
                    </a:lnTo>
                    <a:lnTo>
                      <a:pt x="12" y="12"/>
                    </a:lnTo>
                    <a:lnTo>
                      <a:pt x="18" y="7"/>
                    </a:lnTo>
                    <a:lnTo>
                      <a:pt x="26" y="3"/>
                    </a:lnTo>
                    <a:lnTo>
                      <a:pt x="33" y="1"/>
                    </a:lnTo>
                    <a:lnTo>
                      <a:pt x="42" y="0"/>
                    </a:lnTo>
                    <a:lnTo>
                      <a:pt x="51" y="1"/>
                    </a:lnTo>
                    <a:lnTo>
                      <a:pt x="59" y="3"/>
                    </a:lnTo>
                    <a:lnTo>
                      <a:pt x="66" y="7"/>
                    </a:lnTo>
                    <a:lnTo>
                      <a:pt x="73" y="12"/>
                    </a:lnTo>
                    <a:lnTo>
                      <a:pt x="78" y="19"/>
                    </a:lnTo>
                    <a:lnTo>
                      <a:pt x="82" y="25"/>
                    </a:lnTo>
                    <a:lnTo>
                      <a:pt x="84" y="34"/>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6" name="Freeform 443"/>
              <p:cNvSpPr>
                <a:spLocks noEditPoints="1"/>
              </p:cNvSpPr>
              <p:nvPr/>
            </p:nvSpPr>
            <p:spPr bwMode="auto">
              <a:xfrm>
                <a:off x="3947" y="2007"/>
                <a:ext cx="58" cy="77"/>
              </a:xfrm>
              <a:custGeom>
                <a:avLst/>
                <a:gdLst>
                  <a:gd name="T0" fmla="*/ 36 w 233"/>
                  <a:gd name="T1" fmla="*/ 254 h 309"/>
                  <a:gd name="T2" fmla="*/ 65 w 233"/>
                  <a:gd name="T3" fmla="*/ 253 h 309"/>
                  <a:gd name="T4" fmla="*/ 96 w 233"/>
                  <a:gd name="T5" fmla="*/ 248 h 309"/>
                  <a:gd name="T6" fmla="*/ 121 w 233"/>
                  <a:gd name="T7" fmla="*/ 236 h 309"/>
                  <a:gd name="T8" fmla="*/ 140 w 233"/>
                  <a:gd name="T9" fmla="*/ 220 h 309"/>
                  <a:gd name="T10" fmla="*/ 154 w 233"/>
                  <a:gd name="T11" fmla="*/ 197 h 309"/>
                  <a:gd name="T12" fmla="*/ 159 w 233"/>
                  <a:gd name="T13" fmla="*/ 179 h 309"/>
                  <a:gd name="T14" fmla="*/ 140 w 233"/>
                  <a:gd name="T15" fmla="*/ 193 h 309"/>
                  <a:gd name="T16" fmla="*/ 116 w 233"/>
                  <a:gd name="T17" fmla="*/ 201 h 309"/>
                  <a:gd name="T18" fmla="*/ 87 w 233"/>
                  <a:gd name="T19" fmla="*/ 201 h 309"/>
                  <a:gd name="T20" fmla="*/ 59 w 233"/>
                  <a:gd name="T21" fmla="*/ 196 h 309"/>
                  <a:gd name="T22" fmla="*/ 35 w 233"/>
                  <a:gd name="T23" fmla="*/ 182 h 309"/>
                  <a:gd name="T24" fmla="*/ 16 w 233"/>
                  <a:gd name="T25" fmla="*/ 161 h 309"/>
                  <a:gd name="T26" fmla="*/ 4 w 233"/>
                  <a:gd name="T27" fmla="*/ 137 h 309"/>
                  <a:gd name="T28" fmla="*/ 0 w 233"/>
                  <a:gd name="T29" fmla="*/ 108 h 309"/>
                  <a:gd name="T30" fmla="*/ 5 w 233"/>
                  <a:gd name="T31" fmla="*/ 76 h 309"/>
                  <a:gd name="T32" fmla="*/ 19 w 233"/>
                  <a:gd name="T33" fmla="*/ 48 h 309"/>
                  <a:gd name="T34" fmla="*/ 42 w 233"/>
                  <a:gd name="T35" fmla="*/ 24 h 309"/>
                  <a:gd name="T36" fmla="*/ 72 w 233"/>
                  <a:gd name="T37" fmla="*/ 7 h 309"/>
                  <a:gd name="T38" fmla="*/ 105 w 233"/>
                  <a:gd name="T39" fmla="*/ 0 h 309"/>
                  <a:gd name="T40" fmla="*/ 143 w 233"/>
                  <a:gd name="T41" fmla="*/ 2 h 309"/>
                  <a:gd name="T42" fmla="*/ 176 w 233"/>
                  <a:gd name="T43" fmla="*/ 14 h 309"/>
                  <a:gd name="T44" fmla="*/ 203 w 233"/>
                  <a:gd name="T45" fmla="*/ 35 h 309"/>
                  <a:gd name="T46" fmla="*/ 222 w 233"/>
                  <a:gd name="T47" fmla="*/ 66 h 309"/>
                  <a:gd name="T48" fmla="*/ 232 w 233"/>
                  <a:gd name="T49" fmla="*/ 102 h 309"/>
                  <a:gd name="T50" fmla="*/ 233 w 233"/>
                  <a:gd name="T51" fmla="*/ 150 h 309"/>
                  <a:gd name="T52" fmla="*/ 222 w 233"/>
                  <a:gd name="T53" fmla="*/ 205 h 309"/>
                  <a:gd name="T54" fmla="*/ 199 w 233"/>
                  <a:gd name="T55" fmla="*/ 248 h 309"/>
                  <a:gd name="T56" fmla="*/ 166 w 233"/>
                  <a:gd name="T57" fmla="*/ 278 h 309"/>
                  <a:gd name="T58" fmla="*/ 125 w 233"/>
                  <a:gd name="T59" fmla="*/ 297 h 309"/>
                  <a:gd name="T60" fmla="*/ 77 w 233"/>
                  <a:gd name="T61" fmla="*/ 308 h 309"/>
                  <a:gd name="T62" fmla="*/ 46 w 233"/>
                  <a:gd name="T63" fmla="*/ 309 h 309"/>
                  <a:gd name="T64" fmla="*/ 159 w 233"/>
                  <a:gd name="T65" fmla="*/ 102 h 309"/>
                  <a:gd name="T66" fmla="*/ 149 w 233"/>
                  <a:gd name="T67" fmla="*/ 70 h 309"/>
                  <a:gd name="T68" fmla="*/ 125 w 233"/>
                  <a:gd name="T69" fmla="*/ 53 h 309"/>
                  <a:gd name="T70" fmla="*/ 98 w 233"/>
                  <a:gd name="T71" fmla="*/ 56 h 309"/>
                  <a:gd name="T72" fmla="*/ 79 w 233"/>
                  <a:gd name="T73" fmla="*/ 74 h 309"/>
                  <a:gd name="T74" fmla="*/ 72 w 233"/>
                  <a:gd name="T75" fmla="*/ 104 h 309"/>
                  <a:gd name="T76" fmla="*/ 78 w 233"/>
                  <a:gd name="T77" fmla="*/ 131 h 309"/>
                  <a:gd name="T78" fmla="*/ 98 w 233"/>
                  <a:gd name="T79" fmla="*/ 147 h 309"/>
                  <a:gd name="T80" fmla="*/ 122 w 233"/>
                  <a:gd name="T81" fmla="*/ 151 h 309"/>
                  <a:gd name="T82" fmla="*/ 140 w 233"/>
                  <a:gd name="T83" fmla="*/ 146 h 309"/>
                  <a:gd name="T84" fmla="*/ 158 w 233"/>
                  <a:gd name="T85" fmla="*/ 130 h 309"/>
                  <a:gd name="T86" fmla="*/ 161 w 233"/>
                  <a:gd name="T87" fmla="*/ 11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3" h="309">
                    <a:moveTo>
                      <a:pt x="28" y="309"/>
                    </a:moveTo>
                    <a:lnTo>
                      <a:pt x="28" y="254"/>
                    </a:lnTo>
                    <a:lnTo>
                      <a:pt x="36" y="254"/>
                    </a:lnTo>
                    <a:lnTo>
                      <a:pt x="42" y="254"/>
                    </a:lnTo>
                    <a:lnTo>
                      <a:pt x="54" y="254"/>
                    </a:lnTo>
                    <a:lnTo>
                      <a:pt x="65" y="253"/>
                    </a:lnTo>
                    <a:lnTo>
                      <a:pt x="77" y="252"/>
                    </a:lnTo>
                    <a:lnTo>
                      <a:pt x="87" y="250"/>
                    </a:lnTo>
                    <a:lnTo>
                      <a:pt x="96" y="248"/>
                    </a:lnTo>
                    <a:lnTo>
                      <a:pt x="105" y="244"/>
                    </a:lnTo>
                    <a:lnTo>
                      <a:pt x="113" y="240"/>
                    </a:lnTo>
                    <a:lnTo>
                      <a:pt x="121" y="236"/>
                    </a:lnTo>
                    <a:lnTo>
                      <a:pt x="129" y="231"/>
                    </a:lnTo>
                    <a:lnTo>
                      <a:pt x="135" y="225"/>
                    </a:lnTo>
                    <a:lnTo>
                      <a:pt x="140" y="220"/>
                    </a:lnTo>
                    <a:lnTo>
                      <a:pt x="145" y="212"/>
                    </a:lnTo>
                    <a:lnTo>
                      <a:pt x="150" y="206"/>
                    </a:lnTo>
                    <a:lnTo>
                      <a:pt x="154" y="197"/>
                    </a:lnTo>
                    <a:lnTo>
                      <a:pt x="158" y="189"/>
                    </a:lnTo>
                    <a:lnTo>
                      <a:pt x="161" y="180"/>
                    </a:lnTo>
                    <a:lnTo>
                      <a:pt x="159" y="179"/>
                    </a:lnTo>
                    <a:lnTo>
                      <a:pt x="154" y="184"/>
                    </a:lnTo>
                    <a:lnTo>
                      <a:pt x="148" y="189"/>
                    </a:lnTo>
                    <a:lnTo>
                      <a:pt x="140" y="193"/>
                    </a:lnTo>
                    <a:lnTo>
                      <a:pt x="133" y="196"/>
                    </a:lnTo>
                    <a:lnTo>
                      <a:pt x="125" y="198"/>
                    </a:lnTo>
                    <a:lnTo>
                      <a:pt x="116" y="201"/>
                    </a:lnTo>
                    <a:lnTo>
                      <a:pt x="107" y="202"/>
                    </a:lnTo>
                    <a:lnTo>
                      <a:pt x="97" y="202"/>
                    </a:lnTo>
                    <a:lnTo>
                      <a:pt x="87" y="201"/>
                    </a:lnTo>
                    <a:lnTo>
                      <a:pt x="77" y="200"/>
                    </a:lnTo>
                    <a:lnTo>
                      <a:pt x="68" y="198"/>
                    </a:lnTo>
                    <a:lnTo>
                      <a:pt x="59" y="196"/>
                    </a:lnTo>
                    <a:lnTo>
                      <a:pt x="51" y="192"/>
                    </a:lnTo>
                    <a:lnTo>
                      <a:pt x="42" y="187"/>
                    </a:lnTo>
                    <a:lnTo>
                      <a:pt x="35" y="182"/>
                    </a:lnTo>
                    <a:lnTo>
                      <a:pt x="28" y="175"/>
                    </a:lnTo>
                    <a:lnTo>
                      <a:pt x="22" y="169"/>
                    </a:lnTo>
                    <a:lnTo>
                      <a:pt x="16" y="161"/>
                    </a:lnTo>
                    <a:lnTo>
                      <a:pt x="12" y="154"/>
                    </a:lnTo>
                    <a:lnTo>
                      <a:pt x="8" y="146"/>
                    </a:lnTo>
                    <a:lnTo>
                      <a:pt x="4" y="137"/>
                    </a:lnTo>
                    <a:lnTo>
                      <a:pt x="3" y="127"/>
                    </a:lnTo>
                    <a:lnTo>
                      <a:pt x="2" y="118"/>
                    </a:lnTo>
                    <a:lnTo>
                      <a:pt x="0" y="108"/>
                    </a:lnTo>
                    <a:lnTo>
                      <a:pt x="2" y="96"/>
                    </a:lnTo>
                    <a:lnTo>
                      <a:pt x="3" y="86"/>
                    </a:lnTo>
                    <a:lnTo>
                      <a:pt x="5" y="76"/>
                    </a:lnTo>
                    <a:lnTo>
                      <a:pt x="9" y="66"/>
                    </a:lnTo>
                    <a:lnTo>
                      <a:pt x="13" y="57"/>
                    </a:lnTo>
                    <a:lnTo>
                      <a:pt x="19" y="48"/>
                    </a:lnTo>
                    <a:lnTo>
                      <a:pt x="26" y="39"/>
                    </a:lnTo>
                    <a:lnTo>
                      <a:pt x="33" y="32"/>
                    </a:lnTo>
                    <a:lnTo>
                      <a:pt x="42" y="24"/>
                    </a:lnTo>
                    <a:lnTo>
                      <a:pt x="51" y="18"/>
                    </a:lnTo>
                    <a:lnTo>
                      <a:pt x="61" y="13"/>
                    </a:lnTo>
                    <a:lnTo>
                      <a:pt x="72" y="7"/>
                    </a:lnTo>
                    <a:lnTo>
                      <a:pt x="82" y="4"/>
                    </a:lnTo>
                    <a:lnTo>
                      <a:pt x="93" y="1"/>
                    </a:lnTo>
                    <a:lnTo>
                      <a:pt x="105" y="0"/>
                    </a:lnTo>
                    <a:lnTo>
                      <a:pt x="116" y="0"/>
                    </a:lnTo>
                    <a:lnTo>
                      <a:pt x="130" y="0"/>
                    </a:lnTo>
                    <a:lnTo>
                      <a:pt x="143" y="2"/>
                    </a:lnTo>
                    <a:lnTo>
                      <a:pt x="154" y="5"/>
                    </a:lnTo>
                    <a:lnTo>
                      <a:pt x="166" y="9"/>
                    </a:lnTo>
                    <a:lnTo>
                      <a:pt x="176" y="14"/>
                    </a:lnTo>
                    <a:lnTo>
                      <a:pt x="185" y="20"/>
                    </a:lnTo>
                    <a:lnTo>
                      <a:pt x="194" y="27"/>
                    </a:lnTo>
                    <a:lnTo>
                      <a:pt x="203" y="35"/>
                    </a:lnTo>
                    <a:lnTo>
                      <a:pt x="209" y="44"/>
                    </a:lnTo>
                    <a:lnTo>
                      <a:pt x="215" y="55"/>
                    </a:lnTo>
                    <a:lnTo>
                      <a:pt x="222" y="66"/>
                    </a:lnTo>
                    <a:lnTo>
                      <a:pt x="225" y="77"/>
                    </a:lnTo>
                    <a:lnTo>
                      <a:pt x="229" y="89"/>
                    </a:lnTo>
                    <a:lnTo>
                      <a:pt x="232" y="102"/>
                    </a:lnTo>
                    <a:lnTo>
                      <a:pt x="233" y="116"/>
                    </a:lnTo>
                    <a:lnTo>
                      <a:pt x="233" y="130"/>
                    </a:lnTo>
                    <a:lnTo>
                      <a:pt x="233" y="150"/>
                    </a:lnTo>
                    <a:lnTo>
                      <a:pt x="231" y="169"/>
                    </a:lnTo>
                    <a:lnTo>
                      <a:pt x="227" y="188"/>
                    </a:lnTo>
                    <a:lnTo>
                      <a:pt x="222" y="205"/>
                    </a:lnTo>
                    <a:lnTo>
                      <a:pt x="215" y="220"/>
                    </a:lnTo>
                    <a:lnTo>
                      <a:pt x="208" y="235"/>
                    </a:lnTo>
                    <a:lnTo>
                      <a:pt x="199" y="248"/>
                    </a:lnTo>
                    <a:lnTo>
                      <a:pt x="189" y="259"/>
                    </a:lnTo>
                    <a:lnTo>
                      <a:pt x="177" y="269"/>
                    </a:lnTo>
                    <a:lnTo>
                      <a:pt x="166" y="278"/>
                    </a:lnTo>
                    <a:lnTo>
                      <a:pt x="153" y="286"/>
                    </a:lnTo>
                    <a:lnTo>
                      <a:pt x="139" y="292"/>
                    </a:lnTo>
                    <a:lnTo>
                      <a:pt x="125" y="297"/>
                    </a:lnTo>
                    <a:lnTo>
                      <a:pt x="110" y="303"/>
                    </a:lnTo>
                    <a:lnTo>
                      <a:pt x="93" y="305"/>
                    </a:lnTo>
                    <a:lnTo>
                      <a:pt x="77" y="308"/>
                    </a:lnTo>
                    <a:lnTo>
                      <a:pt x="69" y="308"/>
                    </a:lnTo>
                    <a:lnTo>
                      <a:pt x="59" y="309"/>
                    </a:lnTo>
                    <a:lnTo>
                      <a:pt x="46" y="309"/>
                    </a:lnTo>
                    <a:lnTo>
                      <a:pt x="28" y="309"/>
                    </a:lnTo>
                    <a:close/>
                    <a:moveTo>
                      <a:pt x="161" y="116"/>
                    </a:moveTo>
                    <a:lnTo>
                      <a:pt x="159" y="102"/>
                    </a:lnTo>
                    <a:lnTo>
                      <a:pt x="158" y="89"/>
                    </a:lnTo>
                    <a:lnTo>
                      <a:pt x="154" y="79"/>
                    </a:lnTo>
                    <a:lnTo>
                      <a:pt x="149" y="70"/>
                    </a:lnTo>
                    <a:lnTo>
                      <a:pt x="141" y="62"/>
                    </a:lnTo>
                    <a:lnTo>
                      <a:pt x="134" y="56"/>
                    </a:lnTo>
                    <a:lnTo>
                      <a:pt x="125" y="53"/>
                    </a:lnTo>
                    <a:lnTo>
                      <a:pt x="115" y="52"/>
                    </a:lnTo>
                    <a:lnTo>
                      <a:pt x="106" y="53"/>
                    </a:lnTo>
                    <a:lnTo>
                      <a:pt x="98" y="56"/>
                    </a:lnTo>
                    <a:lnTo>
                      <a:pt x="91" y="60"/>
                    </a:lnTo>
                    <a:lnTo>
                      <a:pt x="84" y="66"/>
                    </a:lnTo>
                    <a:lnTo>
                      <a:pt x="79" y="74"/>
                    </a:lnTo>
                    <a:lnTo>
                      <a:pt x="75" y="83"/>
                    </a:lnTo>
                    <a:lnTo>
                      <a:pt x="73" y="93"/>
                    </a:lnTo>
                    <a:lnTo>
                      <a:pt x="72" y="104"/>
                    </a:lnTo>
                    <a:lnTo>
                      <a:pt x="73" y="113"/>
                    </a:lnTo>
                    <a:lnTo>
                      <a:pt x="75" y="122"/>
                    </a:lnTo>
                    <a:lnTo>
                      <a:pt x="78" y="131"/>
                    </a:lnTo>
                    <a:lnTo>
                      <a:pt x="84" y="137"/>
                    </a:lnTo>
                    <a:lnTo>
                      <a:pt x="91" y="144"/>
                    </a:lnTo>
                    <a:lnTo>
                      <a:pt x="98" y="147"/>
                    </a:lnTo>
                    <a:lnTo>
                      <a:pt x="106" y="150"/>
                    </a:lnTo>
                    <a:lnTo>
                      <a:pt x="116" y="151"/>
                    </a:lnTo>
                    <a:lnTo>
                      <a:pt x="122" y="151"/>
                    </a:lnTo>
                    <a:lnTo>
                      <a:pt x="129" y="150"/>
                    </a:lnTo>
                    <a:lnTo>
                      <a:pt x="135" y="147"/>
                    </a:lnTo>
                    <a:lnTo>
                      <a:pt x="140" y="146"/>
                    </a:lnTo>
                    <a:lnTo>
                      <a:pt x="149" y="140"/>
                    </a:lnTo>
                    <a:lnTo>
                      <a:pt x="155" y="133"/>
                    </a:lnTo>
                    <a:lnTo>
                      <a:pt x="158" y="130"/>
                    </a:lnTo>
                    <a:lnTo>
                      <a:pt x="159" y="126"/>
                    </a:lnTo>
                    <a:lnTo>
                      <a:pt x="161" y="121"/>
                    </a:lnTo>
                    <a:lnTo>
                      <a:pt x="161"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7" name="Freeform 444"/>
              <p:cNvSpPr>
                <a:spLocks noEditPoints="1"/>
              </p:cNvSpPr>
              <p:nvPr/>
            </p:nvSpPr>
            <p:spPr bwMode="auto">
              <a:xfrm>
                <a:off x="1644" y="1530"/>
                <a:ext cx="58" cy="77"/>
              </a:xfrm>
              <a:custGeom>
                <a:avLst/>
                <a:gdLst>
                  <a:gd name="T0" fmla="*/ 231 w 233"/>
                  <a:gd name="T1" fmla="*/ 172 h 311"/>
                  <a:gd name="T2" fmla="*/ 227 w 233"/>
                  <a:gd name="T3" fmla="*/ 205 h 311"/>
                  <a:gd name="T4" fmla="*/ 220 w 233"/>
                  <a:gd name="T5" fmla="*/ 233 h 311"/>
                  <a:gd name="T6" fmla="*/ 208 w 233"/>
                  <a:gd name="T7" fmla="*/ 259 h 311"/>
                  <a:gd name="T8" fmla="*/ 193 w 233"/>
                  <a:gd name="T9" fmla="*/ 279 h 311"/>
                  <a:gd name="T10" fmla="*/ 175 w 233"/>
                  <a:gd name="T11" fmla="*/ 294 h 311"/>
                  <a:gd name="T12" fmla="*/ 154 w 233"/>
                  <a:gd name="T13" fmla="*/ 304 h 311"/>
                  <a:gd name="T14" fmla="*/ 129 w 233"/>
                  <a:gd name="T15" fmla="*/ 310 h 311"/>
                  <a:gd name="T16" fmla="*/ 101 w 233"/>
                  <a:gd name="T17" fmla="*/ 310 h 311"/>
                  <a:gd name="T18" fmla="*/ 77 w 233"/>
                  <a:gd name="T19" fmla="*/ 304 h 311"/>
                  <a:gd name="T20" fmla="*/ 56 w 233"/>
                  <a:gd name="T21" fmla="*/ 294 h 311"/>
                  <a:gd name="T22" fmla="*/ 38 w 233"/>
                  <a:gd name="T23" fmla="*/ 279 h 311"/>
                  <a:gd name="T24" fmla="*/ 23 w 233"/>
                  <a:gd name="T25" fmla="*/ 259 h 311"/>
                  <a:gd name="T26" fmla="*/ 11 w 233"/>
                  <a:gd name="T27" fmla="*/ 234 h 311"/>
                  <a:gd name="T28" fmla="*/ 4 w 233"/>
                  <a:gd name="T29" fmla="*/ 205 h 311"/>
                  <a:gd name="T30" fmla="*/ 0 w 233"/>
                  <a:gd name="T31" fmla="*/ 173 h 311"/>
                  <a:gd name="T32" fmla="*/ 0 w 233"/>
                  <a:gd name="T33" fmla="*/ 140 h 311"/>
                  <a:gd name="T34" fmla="*/ 4 w 233"/>
                  <a:gd name="T35" fmla="*/ 109 h 311"/>
                  <a:gd name="T36" fmla="*/ 11 w 233"/>
                  <a:gd name="T37" fmla="*/ 81 h 311"/>
                  <a:gd name="T38" fmla="*/ 23 w 233"/>
                  <a:gd name="T39" fmla="*/ 55 h 311"/>
                  <a:gd name="T40" fmla="*/ 38 w 233"/>
                  <a:gd name="T41" fmla="*/ 34 h 311"/>
                  <a:gd name="T42" fmla="*/ 56 w 233"/>
                  <a:gd name="T43" fmla="*/ 17 h 311"/>
                  <a:gd name="T44" fmla="*/ 77 w 233"/>
                  <a:gd name="T45" fmla="*/ 7 h 311"/>
                  <a:gd name="T46" fmla="*/ 103 w 233"/>
                  <a:gd name="T47" fmla="*/ 2 h 311"/>
                  <a:gd name="T48" fmla="*/ 131 w 233"/>
                  <a:gd name="T49" fmla="*/ 2 h 311"/>
                  <a:gd name="T50" fmla="*/ 155 w 233"/>
                  <a:gd name="T51" fmla="*/ 7 h 311"/>
                  <a:gd name="T52" fmla="*/ 177 w 233"/>
                  <a:gd name="T53" fmla="*/ 17 h 311"/>
                  <a:gd name="T54" fmla="*/ 194 w 233"/>
                  <a:gd name="T55" fmla="*/ 32 h 311"/>
                  <a:gd name="T56" fmla="*/ 210 w 233"/>
                  <a:gd name="T57" fmla="*/ 53 h 311"/>
                  <a:gd name="T58" fmla="*/ 220 w 233"/>
                  <a:gd name="T59" fmla="*/ 78 h 311"/>
                  <a:gd name="T60" fmla="*/ 227 w 233"/>
                  <a:gd name="T61" fmla="*/ 106 h 311"/>
                  <a:gd name="T62" fmla="*/ 231 w 233"/>
                  <a:gd name="T63" fmla="*/ 138 h 311"/>
                  <a:gd name="T64" fmla="*/ 71 w 233"/>
                  <a:gd name="T65" fmla="*/ 156 h 311"/>
                  <a:gd name="T66" fmla="*/ 74 w 233"/>
                  <a:gd name="T67" fmla="*/ 200 h 311"/>
                  <a:gd name="T68" fmla="*/ 82 w 233"/>
                  <a:gd name="T69" fmla="*/ 232 h 311"/>
                  <a:gd name="T70" fmla="*/ 89 w 233"/>
                  <a:gd name="T71" fmla="*/ 243 h 311"/>
                  <a:gd name="T72" fmla="*/ 96 w 233"/>
                  <a:gd name="T73" fmla="*/ 251 h 311"/>
                  <a:gd name="T74" fmla="*/ 105 w 233"/>
                  <a:gd name="T75" fmla="*/ 256 h 311"/>
                  <a:gd name="T76" fmla="*/ 115 w 233"/>
                  <a:gd name="T77" fmla="*/ 259 h 311"/>
                  <a:gd name="T78" fmla="*/ 126 w 233"/>
                  <a:gd name="T79" fmla="*/ 256 h 311"/>
                  <a:gd name="T80" fmla="*/ 135 w 233"/>
                  <a:gd name="T81" fmla="*/ 251 h 311"/>
                  <a:gd name="T82" fmla="*/ 142 w 233"/>
                  <a:gd name="T83" fmla="*/ 243 h 311"/>
                  <a:gd name="T84" fmla="*/ 149 w 233"/>
                  <a:gd name="T85" fmla="*/ 232 h 311"/>
                  <a:gd name="T86" fmla="*/ 157 w 233"/>
                  <a:gd name="T87" fmla="*/ 200 h 311"/>
                  <a:gd name="T88" fmla="*/ 160 w 233"/>
                  <a:gd name="T89" fmla="*/ 156 h 311"/>
                  <a:gd name="T90" fmla="*/ 157 w 233"/>
                  <a:gd name="T91" fmla="*/ 111 h 311"/>
                  <a:gd name="T92" fmla="*/ 149 w 233"/>
                  <a:gd name="T93" fmla="*/ 79 h 311"/>
                  <a:gd name="T94" fmla="*/ 143 w 233"/>
                  <a:gd name="T95" fmla="*/ 68 h 311"/>
                  <a:gd name="T96" fmla="*/ 136 w 233"/>
                  <a:gd name="T97" fmla="*/ 60 h 311"/>
                  <a:gd name="T98" fmla="*/ 126 w 233"/>
                  <a:gd name="T99" fmla="*/ 55 h 311"/>
                  <a:gd name="T100" fmla="*/ 115 w 233"/>
                  <a:gd name="T101" fmla="*/ 54 h 311"/>
                  <a:gd name="T102" fmla="*/ 105 w 233"/>
                  <a:gd name="T103" fmla="*/ 56 h 311"/>
                  <a:gd name="T104" fmla="*/ 96 w 233"/>
                  <a:gd name="T105" fmla="*/ 60 h 311"/>
                  <a:gd name="T106" fmla="*/ 89 w 233"/>
                  <a:gd name="T107" fmla="*/ 69 h 311"/>
                  <a:gd name="T108" fmla="*/ 82 w 233"/>
                  <a:gd name="T109" fmla="*/ 81 h 311"/>
                  <a:gd name="T110" fmla="*/ 74 w 233"/>
                  <a:gd name="T111" fmla="*/ 112 h 311"/>
                  <a:gd name="T112" fmla="*/ 71 w 233"/>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4"/>
                    </a:moveTo>
                    <a:lnTo>
                      <a:pt x="231" y="172"/>
                    </a:lnTo>
                    <a:lnTo>
                      <a:pt x="230" y="189"/>
                    </a:lnTo>
                    <a:lnTo>
                      <a:pt x="227" y="205"/>
                    </a:lnTo>
                    <a:lnTo>
                      <a:pt x="225" y="220"/>
                    </a:lnTo>
                    <a:lnTo>
                      <a:pt x="220" y="233"/>
                    </a:lnTo>
                    <a:lnTo>
                      <a:pt x="215" y="247"/>
                    </a:lnTo>
                    <a:lnTo>
                      <a:pt x="208" y="259"/>
                    </a:lnTo>
                    <a:lnTo>
                      <a:pt x="202" y="269"/>
                    </a:lnTo>
                    <a:lnTo>
                      <a:pt x="193" y="279"/>
                    </a:lnTo>
                    <a:lnTo>
                      <a:pt x="184" y="288"/>
                    </a:lnTo>
                    <a:lnTo>
                      <a:pt x="175" y="294"/>
                    </a:lnTo>
                    <a:lnTo>
                      <a:pt x="165" y="301"/>
                    </a:lnTo>
                    <a:lnTo>
                      <a:pt x="154" y="304"/>
                    </a:lnTo>
                    <a:lnTo>
                      <a:pt x="142" y="308"/>
                    </a:lnTo>
                    <a:lnTo>
                      <a:pt x="129" y="310"/>
                    </a:lnTo>
                    <a:lnTo>
                      <a:pt x="115" y="311"/>
                    </a:lnTo>
                    <a:lnTo>
                      <a:pt x="101" y="310"/>
                    </a:lnTo>
                    <a:lnTo>
                      <a:pt x="90" y="308"/>
                    </a:lnTo>
                    <a:lnTo>
                      <a:pt x="77" y="304"/>
                    </a:lnTo>
                    <a:lnTo>
                      <a:pt x="67" y="301"/>
                    </a:lnTo>
                    <a:lnTo>
                      <a:pt x="56" y="294"/>
                    </a:lnTo>
                    <a:lnTo>
                      <a:pt x="47" y="288"/>
                    </a:lnTo>
                    <a:lnTo>
                      <a:pt x="38" y="279"/>
                    </a:lnTo>
                    <a:lnTo>
                      <a:pt x="30" y="269"/>
                    </a:lnTo>
                    <a:lnTo>
                      <a:pt x="23" y="259"/>
                    </a:lnTo>
                    <a:lnTo>
                      <a:pt x="16" y="247"/>
                    </a:lnTo>
                    <a:lnTo>
                      <a:pt x="11" y="234"/>
                    </a:lnTo>
                    <a:lnTo>
                      <a:pt x="7" y="220"/>
                    </a:lnTo>
                    <a:lnTo>
                      <a:pt x="4" y="205"/>
                    </a:lnTo>
                    <a:lnTo>
                      <a:pt x="1" y="190"/>
                    </a:lnTo>
                    <a:lnTo>
                      <a:pt x="0" y="173"/>
                    </a:lnTo>
                    <a:lnTo>
                      <a:pt x="0" y="157"/>
                    </a:lnTo>
                    <a:lnTo>
                      <a:pt x="0" y="140"/>
                    </a:lnTo>
                    <a:lnTo>
                      <a:pt x="1" y="124"/>
                    </a:lnTo>
                    <a:lnTo>
                      <a:pt x="4" y="109"/>
                    </a:lnTo>
                    <a:lnTo>
                      <a:pt x="7" y="95"/>
                    </a:lnTo>
                    <a:lnTo>
                      <a:pt x="11" y="81"/>
                    </a:lnTo>
                    <a:lnTo>
                      <a:pt x="16" y="68"/>
                    </a:lnTo>
                    <a:lnTo>
                      <a:pt x="23" y="55"/>
                    </a:lnTo>
                    <a:lnTo>
                      <a:pt x="29" y="44"/>
                    </a:lnTo>
                    <a:lnTo>
                      <a:pt x="38" y="34"/>
                    </a:lnTo>
                    <a:lnTo>
                      <a:pt x="47" y="25"/>
                    </a:lnTo>
                    <a:lnTo>
                      <a:pt x="56" y="17"/>
                    </a:lnTo>
                    <a:lnTo>
                      <a:pt x="66" y="12"/>
                    </a:lnTo>
                    <a:lnTo>
                      <a:pt x="77" y="7"/>
                    </a:lnTo>
                    <a:lnTo>
                      <a:pt x="90" y="3"/>
                    </a:lnTo>
                    <a:lnTo>
                      <a:pt x="103" y="2"/>
                    </a:lnTo>
                    <a:lnTo>
                      <a:pt x="117" y="0"/>
                    </a:lnTo>
                    <a:lnTo>
                      <a:pt x="131" y="2"/>
                    </a:lnTo>
                    <a:lnTo>
                      <a:pt x="142" y="3"/>
                    </a:lnTo>
                    <a:lnTo>
                      <a:pt x="155" y="7"/>
                    </a:lnTo>
                    <a:lnTo>
                      <a:pt x="165" y="11"/>
                    </a:lnTo>
                    <a:lnTo>
                      <a:pt x="177" y="17"/>
                    </a:lnTo>
                    <a:lnTo>
                      <a:pt x="185" y="25"/>
                    </a:lnTo>
                    <a:lnTo>
                      <a:pt x="194" y="32"/>
                    </a:lnTo>
                    <a:lnTo>
                      <a:pt x="202" y="42"/>
                    </a:lnTo>
                    <a:lnTo>
                      <a:pt x="210" y="53"/>
                    </a:lnTo>
                    <a:lnTo>
                      <a:pt x="215" y="65"/>
                    </a:lnTo>
                    <a:lnTo>
                      <a:pt x="220" y="78"/>
                    </a:lnTo>
                    <a:lnTo>
                      <a:pt x="225" y="91"/>
                    </a:lnTo>
                    <a:lnTo>
                      <a:pt x="227" y="106"/>
                    </a:lnTo>
                    <a:lnTo>
                      <a:pt x="230" y="121"/>
                    </a:lnTo>
                    <a:lnTo>
                      <a:pt x="231" y="138"/>
                    </a:lnTo>
                    <a:lnTo>
                      <a:pt x="233" y="154"/>
                    </a:lnTo>
                    <a:close/>
                    <a:moveTo>
                      <a:pt x="71" y="156"/>
                    </a:moveTo>
                    <a:lnTo>
                      <a:pt x="71" y="179"/>
                    </a:lnTo>
                    <a:lnTo>
                      <a:pt x="74" y="200"/>
                    </a:lnTo>
                    <a:lnTo>
                      <a:pt x="77" y="217"/>
                    </a:lnTo>
                    <a:lnTo>
                      <a:pt x="82" y="232"/>
                    </a:lnTo>
                    <a:lnTo>
                      <a:pt x="85" y="238"/>
                    </a:lnTo>
                    <a:lnTo>
                      <a:pt x="89" y="243"/>
                    </a:lnTo>
                    <a:lnTo>
                      <a:pt x="93" y="248"/>
                    </a:lnTo>
                    <a:lnTo>
                      <a:pt x="96" y="251"/>
                    </a:lnTo>
                    <a:lnTo>
                      <a:pt x="100" y="255"/>
                    </a:lnTo>
                    <a:lnTo>
                      <a:pt x="105" y="256"/>
                    </a:lnTo>
                    <a:lnTo>
                      <a:pt x="110" y="257"/>
                    </a:lnTo>
                    <a:lnTo>
                      <a:pt x="115" y="259"/>
                    </a:lnTo>
                    <a:lnTo>
                      <a:pt x="121" y="257"/>
                    </a:lnTo>
                    <a:lnTo>
                      <a:pt x="126" y="256"/>
                    </a:lnTo>
                    <a:lnTo>
                      <a:pt x="131" y="255"/>
                    </a:lnTo>
                    <a:lnTo>
                      <a:pt x="135" y="251"/>
                    </a:lnTo>
                    <a:lnTo>
                      <a:pt x="138" y="248"/>
                    </a:lnTo>
                    <a:lnTo>
                      <a:pt x="142" y="243"/>
                    </a:lnTo>
                    <a:lnTo>
                      <a:pt x="146" y="238"/>
                    </a:lnTo>
                    <a:lnTo>
                      <a:pt x="149" y="232"/>
                    </a:lnTo>
                    <a:lnTo>
                      <a:pt x="154" y="218"/>
                    </a:lnTo>
                    <a:lnTo>
                      <a:pt x="157" y="200"/>
                    </a:lnTo>
                    <a:lnTo>
                      <a:pt x="160" y="180"/>
                    </a:lnTo>
                    <a:lnTo>
                      <a:pt x="160" y="156"/>
                    </a:lnTo>
                    <a:lnTo>
                      <a:pt x="160" y="131"/>
                    </a:lnTo>
                    <a:lnTo>
                      <a:pt x="157" y="111"/>
                    </a:lnTo>
                    <a:lnTo>
                      <a:pt x="154" y="93"/>
                    </a:lnTo>
                    <a:lnTo>
                      <a:pt x="149" y="79"/>
                    </a:lnTo>
                    <a:lnTo>
                      <a:pt x="146" y="74"/>
                    </a:lnTo>
                    <a:lnTo>
                      <a:pt x="143" y="68"/>
                    </a:lnTo>
                    <a:lnTo>
                      <a:pt x="140" y="64"/>
                    </a:lnTo>
                    <a:lnTo>
                      <a:pt x="136" y="60"/>
                    </a:lnTo>
                    <a:lnTo>
                      <a:pt x="131" y="58"/>
                    </a:lnTo>
                    <a:lnTo>
                      <a:pt x="126" y="55"/>
                    </a:lnTo>
                    <a:lnTo>
                      <a:pt x="122" y="55"/>
                    </a:lnTo>
                    <a:lnTo>
                      <a:pt x="115" y="54"/>
                    </a:lnTo>
                    <a:lnTo>
                      <a:pt x="110" y="55"/>
                    </a:lnTo>
                    <a:lnTo>
                      <a:pt x="105" y="56"/>
                    </a:lnTo>
                    <a:lnTo>
                      <a:pt x="101" y="58"/>
                    </a:lnTo>
                    <a:lnTo>
                      <a:pt x="96" y="60"/>
                    </a:lnTo>
                    <a:lnTo>
                      <a:pt x="93" y="64"/>
                    </a:lnTo>
                    <a:lnTo>
                      <a:pt x="89" y="69"/>
                    </a:lnTo>
                    <a:lnTo>
                      <a:pt x="86" y="74"/>
                    </a:lnTo>
                    <a:lnTo>
                      <a:pt x="82" y="81"/>
                    </a:lnTo>
                    <a:lnTo>
                      <a:pt x="77" y="95"/>
                    </a:lnTo>
                    <a:lnTo>
                      <a:pt x="74" y="112"/>
                    </a:lnTo>
                    <a:lnTo>
                      <a:pt x="71" y="133"/>
                    </a:lnTo>
                    <a:lnTo>
                      <a:pt x="71"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8" name="Freeform 445"/>
              <p:cNvSpPr>
                <a:spLocks/>
              </p:cNvSpPr>
              <p:nvPr/>
            </p:nvSpPr>
            <p:spPr bwMode="auto">
              <a:xfrm>
                <a:off x="1712" y="1586"/>
                <a:ext cx="21" cy="21"/>
              </a:xfrm>
              <a:custGeom>
                <a:avLst/>
                <a:gdLst>
                  <a:gd name="T0" fmla="*/ 84 w 84"/>
                  <a:gd name="T1" fmla="*/ 44 h 87"/>
                  <a:gd name="T2" fmla="*/ 84 w 84"/>
                  <a:gd name="T3" fmla="*/ 52 h 87"/>
                  <a:gd name="T4" fmla="*/ 81 w 84"/>
                  <a:gd name="T5" fmla="*/ 61 h 87"/>
                  <a:gd name="T6" fmla="*/ 77 w 84"/>
                  <a:gd name="T7" fmla="*/ 68 h 87"/>
                  <a:gd name="T8" fmla="*/ 72 w 84"/>
                  <a:gd name="T9" fmla="*/ 74 h 87"/>
                  <a:gd name="T10" fmla="*/ 66 w 84"/>
                  <a:gd name="T11" fmla="*/ 80 h 87"/>
                  <a:gd name="T12" fmla="*/ 58 w 84"/>
                  <a:gd name="T13" fmla="*/ 84 h 87"/>
                  <a:gd name="T14" fmla="*/ 51 w 84"/>
                  <a:gd name="T15" fmla="*/ 86 h 87"/>
                  <a:gd name="T16" fmla="*/ 42 w 84"/>
                  <a:gd name="T17" fmla="*/ 87 h 87"/>
                  <a:gd name="T18" fmla="*/ 33 w 84"/>
                  <a:gd name="T19" fmla="*/ 86 h 87"/>
                  <a:gd name="T20" fmla="*/ 25 w 84"/>
                  <a:gd name="T21" fmla="*/ 84 h 87"/>
                  <a:gd name="T22" fmla="*/ 17 w 84"/>
                  <a:gd name="T23" fmla="*/ 80 h 87"/>
                  <a:gd name="T24" fmla="*/ 11 w 84"/>
                  <a:gd name="T25" fmla="*/ 74 h 87"/>
                  <a:gd name="T26" fmla="*/ 6 w 84"/>
                  <a:gd name="T27" fmla="*/ 68 h 87"/>
                  <a:gd name="T28" fmla="*/ 2 w 84"/>
                  <a:gd name="T29" fmla="*/ 61 h 87"/>
                  <a:gd name="T30" fmla="*/ 0 w 84"/>
                  <a:gd name="T31" fmla="*/ 52 h 87"/>
                  <a:gd name="T32" fmla="*/ 0 w 84"/>
                  <a:gd name="T33" fmla="*/ 44 h 87"/>
                  <a:gd name="T34" fmla="*/ 0 w 84"/>
                  <a:gd name="T35" fmla="*/ 35 h 87"/>
                  <a:gd name="T36" fmla="*/ 2 w 84"/>
                  <a:gd name="T37" fmla="*/ 27 h 87"/>
                  <a:gd name="T38" fmla="*/ 6 w 84"/>
                  <a:gd name="T39" fmla="*/ 19 h 87"/>
                  <a:gd name="T40" fmla="*/ 11 w 84"/>
                  <a:gd name="T41" fmla="*/ 13 h 87"/>
                  <a:gd name="T42" fmla="*/ 17 w 84"/>
                  <a:gd name="T43" fmla="*/ 8 h 87"/>
                  <a:gd name="T44" fmla="*/ 25 w 84"/>
                  <a:gd name="T45" fmla="*/ 4 h 87"/>
                  <a:gd name="T46" fmla="*/ 33 w 84"/>
                  <a:gd name="T47" fmla="*/ 2 h 87"/>
                  <a:gd name="T48" fmla="*/ 42 w 84"/>
                  <a:gd name="T49" fmla="*/ 0 h 87"/>
                  <a:gd name="T50" fmla="*/ 51 w 84"/>
                  <a:gd name="T51" fmla="*/ 2 h 87"/>
                  <a:gd name="T52" fmla="*/ 59 w 84"/>
                  <a:gd name="T53" fmla="*/ 4 h 87"/>
                  <a:gd name="T54" fmla="*/ 66 w 84"/>
                  <a:gd name="T55" fmla="*/ 8 h 87"/>
                  <a:gd name="T56" fmla="*/ 72 w 84"/>
                  <a:gd name="T57" fmla="*/ 13 h 87"/>
                  <a:gd name="T58" fmla="*/ 77 w 84"/>
                  <a:gd name="T59" fmla="*/ 19 h 87"/>
                  <a:gd name="T60" fmla="*/ 81 w 84"/>
                  <a:gd name="T61" fmla="*/ 27 h 87"/>
                  <a:gd name="T62" fmla="*/ 84 w 84"/>
                  <a:gd name="T63" fmla="*/ 35 h 87"/>
                  <a:gd name="T64" fmla="*/ 84 w 84"/>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7">
                    <a:moveTo>
                      <a:pt x="84" y="44"/>
                    </a:moveTo>
                    <a:lnTo>
                      <a:pt x="84" y="52"/>
                    </a:lnTo>
                    <a:lnTo>
                      <a:pt x="81" y="61"/>
                    </a:lnTo>
                    <a:lnTo>
                      <a:pt x="77" y="68"/>
                    </a:lnTo>
                    <a:lnTo>
                      <a:pt x="72" y="74"/>
                    </a:lnTo>
                    <a:lnTo>
                      <a:pt x="66" y="80"/>
                    </a:lnTo>
                    <a:lnTo>
                      <a:pt x="58" y="84"/>
                    </a:lnTo>
                    <a:lnTo>
                      <a:pt x="51" y="86"/>
                    </a:lnTo>
                    <a:lnTo>
                      <a:pt x="42" y="87"/>
                    </a:lnTo>
                    <a:lnTo>
                      <a:pt x="33" y="86"/>
                    </a:lnTo>
                    <a:lnTo>
                      <a:pt x="25" y="84"/>
                    </a:lnTo>
                    <a:lnTo>
                      <a:pt x="17" y="80"/>
                    </a:lnTo>
                    <a:lnTo>
                      <a:pt x="11" y="74"/>
                    </a:lnTo>
                    <a:lnTo>
                      <a:pt x="6" y="68"/>
                    </a:lnTo>
                    <a:lnTo>
                      <a:pt x="2" y="61"/>
                    </a:lnTo>
                    <a:lnTo>
                      <a:pt x="0" y="52"/>
                    </a:lnTo>
                    <a:lnTo>
                      <a:pt x="0" y="44"/>
                    </a:lnTo>
                    <a:lnTo>
                      <a:pt x="0" y="35"/>
                    </a:lnTo>
                    <a:lnTo>
                      <a:pt x="2" y="27"/>
                    </a:lnTo>
                    <a:lnTo>
                      <a:pt x="6" y="19"/>
                    </a:lnTo>
                    <a:lnTo>
                      <a:pt x="11" y="13"/>
                    </a:lnTo>
                    <a:lnTo>
                      <a:pt x="17" y="8"/>
                    </a:lnTo>
                    <a:lnTo>
                      <a:pt x="25" y="4"/>
                    </a:lnTo>
                    <a:lnTo>
                      <a:pt x="33" y="2"/>
                    </a:lnTo>
                    <a:lnTo>
                      <a:pt x="42" y="0"/>
                    </a:lnTo>
                    <a:lnTo>
                      <a:pt x="51" y="2"/>
                    </a:lnTo>
                    <a:lnTo>
                      <a:pt x="59" y="4"/>
                    </a:lnTo>
                    <a:lnTo>
                      <a:pt x="66" y="8"/>
                    </a:lnTo>
                    <a:lnTo>
                      <a:pt x="72" y="13"/>
                    </a:lnTo>
                    <a:lnTo>
                      <a:pt x="77" y="19"/>
                    </a:lnTo>
                    <a:lnTo>
                      <a:pt x="81" y="27"/>
                    </a:lnTo>
                    <a:lnTo>
                      <a:pt x="84" y="35"/>
                    </a:lnTo>
                    <a:lnTo>
                      <a:pt x="8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9" name="Freeform 446"/>
              <p:cNvSpPr>
                <a:spLocks noEditPoints="1"/>
              </p:cNvSpPr>
              <p:nvPr/>
            </p:nvSpPr>
            <p:spPr bwMode="auto">
              <a:xfrm>
                <a:off x="1740" y="1530"/>
                <a:ext cx="58" cy="77"/>
              </a:xfrm>
              <a:custGeom>
                <a:avLst/>
                <a:gdLst>
                  <a:gd name="T0" fmla="*/ 233 w 233"/>
                  <a:gd name="T1" fmla="*/ 172 h 311"/>
                  <a:gd name="T2" fmla="*/ 229 w 233"/>
                  <a:gd name="T3" fmla="*/ 205 h 311"/>
                  <a:gd name="T4" fmla="*/ 221 w 233"/>
                  <a:gd name="T5" fmla="*/ 233 h 311"/>
                  <a:gd name="T6" fmla="*/ 210 w 233"/>
                  <a:gd name="T7" fmla="*/ 259 h 311"/>
                  <a:gd name="T8" fmla="*/ 194 w 233"/>
                  <a:gd name="T9" fmla="*/ 279 h 311"/>
                  <a:gd name="T10" fmla="*/ 175 w 233"/>
                  <a:gd name="T11" fmla="*/ 294 h 311"/>
                  <a:gd name="T12" fmla="*/ 154 w 233"/>
                  <a:gd name="T13" fmla="*/ 304 h 311"/>
                  <a:gd name="T14" fmla="*/ 130 w 233"/>
                  <a:gd name="T15" fmla="*/ 310 h 311"/>
                  <a:gd name="T16" fmla="*/ 103 w 233"/>
                  <a:gd name="T17" fmla="*/ 310 h 311"/>
                  <a:gd name="T18" fmla="*/ 77 w 233"/>
                  <a:gd name="T19" fmla="*/ 304 h 311"/>
                  <a:gd name="T20" fmla="*/ 57 w 233"/>
                  <a:gd name="T21" fmla="*/ 294 h 311"/>
                  <a:gd name="T22" fmla="*/ 38 w 233"/>
                  <a:gd name="T23" fmla="*/ 279 h 311"/>
                  <a:gd name="T24" fmla="*/ 23 w 233"/>
                  <a:gd name="T25" fmla="*/ 259 h 311"/>
                  <a:gd name="T26" fmla="*/ 11 w 233"/>
                  <a:gd name="T27" fmla="*/ 234 h 311"/>
                  <a:gd name="T28" fmla="*/ 4 w 233"/>
                  <a:gd name="T29" fmla="*/ 205 h 311"/>
                  <a:gd name="T30" fmla="*/ 0 w 233"/>
                  <a:gd name="T31" fmla="*/ 173 h 311"/>
                  <a:gd name="T32" fmla="*/ 0 w 233"/>
                  <a:gd name="T33" fmla="*/ 140 h 311"/>
                  <a:gd name="T34" fmla="*/ 4 w 233"/>
                  <a:gd name="T35" fmla="*/ 109 h 311"/>
                  <a:gd name="T36" fmla="*/ 11 w 233"/>
                  <a:gd name="T37" fmla="*/ 81 h 311"/>
                  <a:gd name="T38" fmla="*/ 23 w 233"/>
                  <a:gd name="T39" fmla="*/ 55 h 311"/>
                  <a:gd name="T40" fmla="*/ 38 w 233"/>
                  <a:gd name="T41" fmla="*/ 34 h 311"/>
                  <a:gd name="T42" fmla="*/ 56 w 233"/>
                  <a:gd name="T43" fmla="*/ 17 h 311"/>
                  <a:gd name="T44" fmla="*/ 77 w 233"/>
                  <a:gd name="T45" fmla="*/ 7 h 311"/>
                  <a:gd name="T46" fmla="*/ 103 w 233"/>
                  <a:gd name="T47" fmla="*/ 2 h 311"/>
                  <a:gd name="T48" fmla="*/ 131 w 233"/>
                  <a:gd name="T49" fmla="*/ 2 h 311"/>
                  <a:gd name="T50" fmla="*/ 155 w 233"/>
                  <a:gd name="T51" fmla="*/ 7 h 311"/>
                  <a:gd name="T52" fmla="*/ 177 w 233"/>
                  <a:gd name="T53" fmla="*/ 17 h 311"/>
                  <a:gd name="T54" fmla="*/ 194 w 233"/>
                  <a:gd name="T55" fmla="*/ 32 h 311"/>
                  <a:gd name="T56" fmla="*/ 210 w 233"/>
                  <a:gd name="T57" fmla="*/ 53 h 311"/>
                  <a:gd name="T58" fmla="*/ 221 w 233"/>
                  <a:gd name="T59" fmla="*/ 78 h 311"/>
                  <a:gd name="T60" fmla="*/ 229 w 233"/>
                  <a:gd name="T61" fmla="*/ 106 h 311"/>
                  <a:gd name="T62" fmla="*/ 233 w 233"/>
                  <a:gd name="T63" fmla="*/ 138 h 311"/>
                  <a:gd name="T64" fmla="*/ 71 w 233"/>
                  <a:gd name="T65" fmla="*/ 156 h 311"/>
                  <a:gd name="T66" fmla="*/ 74 w 233"/>
                  <a:gd name="T67" fmla="*/ 200 h 311"/>
                  <a:gd name="T68" fmla="*/ 83 w 233"/>
                  <a:gd name="T69" fmla="*/ 232 h 311"/>
                  <a:gd name="T70" fmla="*/ 89 w 233"/>
                  <a:gd name="T71" fmla="*/ 243 h 311"/>
                  <a:gd name="T72" fmla="*/ 97 w 233"/>
                  <a:gd name="T73" fmla="*/ 251 h 311"/>
                  <a:gd name="T74" fmla="*/ 105 w 233"/>
                  <a:gd name="T75" fmla="*/ 256 h 311"/>
                  <a:gd name="T76" fmla="*/ 116 w 233"/>
                  <a:gd name="T77" fmla="*/ 259 h 311"/>
                  <a:gd name="T78" fmla="*/ 126 w 233"/>
                  <a:gd name="T79" fmla="*/ 256 h 311"/>
                  <a:gd name="T80" fmla="*/ 135 w 233"/>
                  <a:gd name="T81" fmla="*/ 251 h 311"/>
                  <a:gd name="T82" fmla="*/ 142 w 233"/>
                  <a:gd name="T83" fmla="*/ 243 h 311"/>
                  <a:gd name="T84" fmla="*/ 149 w 233"/>
                  <a:gd name="T85" fmla="*/ 232 h 311"/>
                  <a:gd name="T86" fmla="*/ 158 w 233"/>
                  <a:gd name="T87" fmla="*/ 200 h 311"/>
                  <a:gd name="T88" fmla="*/ 160 w 233"/>
                  <a:gd name="T89" fmla="*/ 156 h 311"/>
                  <a:gd name="T90" fmla="*/ 158 w 233"/>
                  <a:gd name="T91" fmla="*/ 111 h 311"/>
                  <a:gd name="T92" fmla="*/ 150 w 233"/>
                  <a:gd name="T93" fmla="*/ 79 h 311"/>
                  <a:gd name="T94" fmla="*/ 144 w 233"/>
                  <a:gd name="T95" fmla="*/ 68 h 311"/>
                  <a:gd name="T96" fmla="*/ 136 w 233"/>
                  <a:gd name="T97" fmla="*/ 60 h 311"/>
                  <a:gd name="T98" fmla="*/ 127 w 233"/>
                  <a:gd name="T99" fmla="*/ 55 h 311"/>
                  <a:gd name="T100" fmla="*/ 116 w 233"/>
                  <a:gd name="T101" fmla="*/ 54 h 311"/>
                  <a:gd name="T102" fmla="*/ 107 w 233"/>
                  <a:gd name="T103" fmla="*/ 56 h 311"/>
                  <a:gd name="T104" fmla="*/ 98 w 233"/>
                  <a:gd name="T105" fmla="*/ 60 h 311"/>
                  <a:gd name="T106" fmla="*/ 89 w 233"/>
                  <a:gd name="T107" fmla="*/ 69 h 311"/>
                  <a:gd name="T108" fmla="*/ 83 w 233"/>
                  <a:gd name="T109" fmla="*/ 81 h 311"/>
                  <a:gd name="T110" fmla="*/ 74 w 233"/>
                  <a:gd name="T111" fmla="*/ 112 h 311"/>
                  <a:gd name="T112" fmla="*/ 71 w 233"/>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4"/>
                    </a:moveTo>
                    <a:lnTo>
                      <a:pt x="233" y="172"/>
                    </a:lnTo>
                    <a:lnTo>
                      <a:pt x="230" y="189"/>
                    </a:lnTo>
                    <a:lnTo>
                      <a:pt x="229" y="205"/>
                    </a:lnTo>
                    <a:lnTo>
                      <a:pt x="225" y="220"/>
                    </a:lnTo>
                    <a:lnTo>
                      <a:pt x="221" y="233"/>
                    </a:lnTo>
                    <a:lnTo>
                      <a:pt x="215" y="247"/>
                    </a:lnTo>
                    <a:lnTo>
                      <a:pt x="210" y="259"/>
                    </a:lnTo>
                    <a:lnTo>
                      <a:pt x="202" y="269"/>
                    </a:lnTo>
                    <a:lnTo>
                      <a:pt x="194" y="279"/>
                    </a:lnTo>
                    <a:lnTo>
                      <a:pt x="186" y="288"/>
                    </a:lnTo>
                    <a:lnTo>
                      <a:pt x="175" y="294"/>
                    </a:lnTo>
                    <a:lnTo>
                      <a:pt x="165" y="301"/>
                    </a:lnTo>
                    <a:lnTo>
                      <a:pt x="154" y="304"/>
                    </a:lnTo>
                    <a:lnTo>
                      <a:pt x="142" y="308"/>
                    </a:lnTo>
                    <a:lnTo>
                      <a:pt x="130" y="310"/>
                    </a:lnTo>
                    <a:lnTo>
                      <a:pt x="116" y="311"/>
                    </a:lnTo>
                    <a:lnTo>
                      <a:pt x="103" y="310"/>
                    </a:lnTo>
                    <a:lnTo>
                      <a:pt x="90" y="308"/>
                    </a:lnTo>
                    <a:lnTo>
                      <a:pt x="77" y="304"/>
                    </a:lnTo>
                    <a:lnTo>
                      <a:pt x="67" y="301"/>
                    </a:lnTo>
                    <a:lnTo>
                      <a:pt x="57" y="294"/>
                    </a:lnTo>
                    <a:lnTo>
                      <a:pt x="47" y="288"/>
                    </a:lnTo>
                    <a:lnTo>
                      <a:pt x="38" y="279"/>
                    </a:lnTo>
                    <a:lnTo>
                      <a:pt x="30" y="269"/>
                    </a:lnTo>
                    <a:lnTo>
                      <a:pt x="23" y="259"/>
                    </a:lnTo>
                    <a:lnTo>
                      <a:pt x="18" y="247"/>
                    </a:lnTo>
                    <a:lnTo>
                      <a:pt x="11" y="234"/>
                    </a:lnTo>
                    <a:lnTo>
                      <a:pt x="8" y="220"/>
                    </a:lnTo>
                    <a:lnTo>
                      <a:pt x="4" y="205"/>
                    </a:lnTo>
                    <a:lnTo>
                      <a:pt x="2" y="190"/>
                    </a:lnTo>
                    <a:lnTo>
                      <a:pt x="0" y="173"/>
                    </a:lnTo>
                    <a:lnTo>
                      <a:pt x="0" y="157"/>
                    </a:lnTo>
                    <a:lnTo>
                      <a:pt x="0" y="140"/>
                    </a:lnTo>
                    <a:lnTo>
                      <a:pt x="2" y="124"/>
                    </a:lnTo>
                    <a:lnTo>
                      <a:pt x="4" y="109"/>
                    </a:lnTo>
                    <a:lnTo>
                      <a:pt x="8" y="95"/>
                    </a:lnTo>
                    <a:lnTo>
                      <a:pt x="11" y="81"/>
                    </a:lnTo>
                    <a:lnTo>
                      <a:pt x="16" y="68"/>
                    </a:lnTo>
                    <a:lnTo>
                      <a:pt x="23" y="55"/>
                    </a:lnTo>
                    <a:lnTo>
                      <a:pt x="30" y="44"/>
                    </a:lnTo>
                    <a:lnTo>
                      <a:pt x="38" y="34"/>
                    </a:lnTo>
                    <a:lnTo>
                      <a:pt x="47" y="25"/>
                    </a:lnTo>
                    <a:lnTo>
                      <a:pt x="56" y="17"/>
                    </a:lnTo>
                    <a:lnTo>
                      <a:pt x="67" y="12"/>
                    </a:lnTo>
                    <a:lnTo>
                      <a:pt x="77" y="7"/>
                    </a:lnTo>
                    <a:lnTo>
                      <a:pt x="90" y="3"/>
                    </a:lnTo>
                    <a:lnTo>
                      <a:pt x="103" y="2"/>
                    </a:lnTo>
                    <a:lnTo>
                      <a:pt x="117" y="0"/>
                    </a:lnTo>
                    <a:lnTo>
                      <a:pt x="131" y="2"/>
                    </a:lnTo>
                    <a:lnTo>
                      <a:pt x="144" y="3"/>
                    </a:lnTo>
                    <a:lnTo>
                      <a:pt x="155" y="7"/>
                    </a:lnTo>
                    <a:lnTo>
                      <a:pt x="167" y="11"/>
                    </a:lnTo>
                    <a:lnTo>
                      <a:pt x="177" y="17"/>
                    </a:lnTo>
                    <a:lnTo>
                      <a:pt x="186" y="25"/>
                    </a:lnTo>
                    <a:lnTo>
                      <a:pt x="194" y="32"/>
                    </a:lnTo>
                    <a:lnTo>
                      <a:pt x="202" y="42"/>
                    </a:lnTo>
                    <a:lnTo>
                      <a:pt x="210" y="53"/>
                    </a:lnTo>
                    <a:lnTo>
                      <a:pt x="216" y="65"/>
                    </a:lnTo>
                    <a:lnTo>
                      <a:pt x="221" y="78"/>
                    </a:lnTo>
                    <a:lnTo>
                      <a:pt x="225" y="91"/>
                    </a:lnTo>
                    <a:lnTo>
                      <a:pt x="229" y="106"/>
                    </a:lnTo>
                    <a:lnTo>
                      <a:pt x="230" y="121"/>
                    </a:lnTo>
                    <a:lnTo>
                      <a:pt x="233" y="138"/>
                    </a:lnTo>
                    <a:lnTo>
                      <a:pt x="233" y="154"/>
                    </a:lnTo>
                    <a:close/>
                    <a:moveTo>
                      <a:pt x="71" y="156"/>
                    </a:moveTo>
                    <a:lnTo>
                      <a:pt x="72" y="179"/>
                    </a:lnTo>
                    <a:lnTo>
                      <a:pt x="74" y="200"/>
                    </a:lnTo>
                    <a:lnTo>
                      <a:pt x="77" y="217"/>
                    </a:lnTo>
                    <a:lnTo>
                      <a:pt x="83" y="232"/>
                    </a:lnTo>
                    <a:lnTo>
                      <a:pt x="86" y="238"/>
                    </a:lnTo>
                    <a:lnTo>
                      <a:pt x="89" y="243"/>
                    </a:lnTo>
                    <a:lnTo>
                      <a:pt x="93" y="248"/>
                    </a:lnTo>
                    <a:lnTo>
                      <a:pt x="97" y="251"/>
                    </a:lnTo>
                    <a:lnTo>
                      <a:pt x="102" y="255"/>
                    </a:lnTo>
                    <a:lnTo>
                      <a:pt x="105" y="256"/>
                    </a:lnTo>
                    <a:lnTo>
                      <a:pt x="111" y="257"/>
                    </a:lnTo>
                    <a:lnTo>
                      <a:pt x="116" y="259"/>
                    </a:lnTo>
                    <a:lnTo>
                      <a:pt x="121" y="257"/>
                    </a:lnTo>
                    <a:lnTo>
                      <a:pt x="126" y="256"/>
                    </a:lnTo>
                    <a:lnTo>
                      <a:pt x="131" y="255"/>
                    </a:lnTo>
                    <a:lnTo>
                      <a:pt x="135" y="251"/>
                    </a:lnTo>
                    <a:lnTo>
                      <a:pt x="139" y="248"/>
                    </a:lnTo>
                    <a:lnTo>
                      <a:pt x="142" y="243"/>
                    </a:lnTo>
                    <a:lnTo>
                      <a:pt x="146" y="238"/>
                    </a:lnTo>
                    <a:lnTo>
                      <a:pt x="149" y="232"/>
                    </a:lnTo>
                    <a:lnTo>
                      <a:pt x="154" y="218"/>
                    </a:lnTo>
                    <a:lnTo>
                      <a:pt x="158" y="200"/>
                    </a:lnTo>
                    <a:lnTo>
                      <a:pt x="160" y="180"/>
                    </a:lnTo>
                    <a:lnTo>
                      <a:pt x="160" y="156"/>
                    </a:lnTo>
                    <a:lnTo>
                      <a:pt x="160" y="131"/>
                    </a:lnTo>
                    <a:lnTo>
                      <a:pt x="158" y="111"/>
                    </a:lnTo>
                    <a:lnTo>
                      <a:pt x="154" y="93"/>
                    </a:lnTo>
                    <a:lnTo>
                      <a:pt x="150" y="79"/>
                    </a:lnTo>
                    <a:lnTo>
                      <a:pt x="146" y="74"/>
                    </a:lnTo>
                    <a:lnTo>
                      <a:pt x="144" y="68"/>
                    </a:lnTo>
                    <a:lnTo>
                      <a:pt x="140" y="64"/>
                    </a:lnTo>
                    <a:lnTo>
                      <a:pt x="136" y="60"/>
                    </a:lnTo>
                    <a:lnTo>
                      <a:pt x="131" y="58"/>
                    </a:lnTo>
                    <a:lnTo>
                      <a:pt x="127" y="55"/>
                    </a:lnTo>
                    <a:lnTo>
                      <a:pt x="122" y="55"/>
                    </a:lnTo>
                    <a:lnTo>
                      <a:pt x="116" y="54"/>
                    </a:lnTo>
                    <a:lnTo>
                      <a:pt x="111" y="55"/>
                    </a:lnTo>
                    <a:lnTo>
                      <a:pt x="107" y="56"/>
                    </a:lnTo>
                    <a:lnTo>
                      <a:pt x="102" y="58"/>
                    </a:lnTo>
                    <a:lnTo>
                      <a:pt x="98" y="60"/>
                    </a:lnTo>
                    <a:lnTo>
                      <a:pt x="93" y="64"/>
                    </a:lnTo>
                    <a:lnTo>
                      <a:pt x="89" y="69"/>
                    </a:lnTo>
                    <a:lnTo>
                      <a:pt x="86" y="74"/>
                    </a:lnTo>
                    <a:lnTo>
                      <a:pt x="83" y="81"/>
                    </a:lnTo>
                    <a:lnTo>
                      <a:pt x="77" y="95"/>
                    </a:lnTo>
                    <a:lnTo>
                      <a:pt x="74" y="112"/>
                    </a:lnTo>
                    <a:lnTo>
                      <a:pt x="72" y="133"/>
                    </a:lnTo>
                    <a:lnTo>
                      <a:pt x="71"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0" name="Freeform 447"/>
              <p:cNvSpPr>
                <a:spLocks/>
              </p:cNvSpPr>
              <p:nvPr/>
            </p:nvSpPr>
            <p:spPr bwMode="auto">
              <a:xfrm>
                <a:off x="1636" y="3125"/>
                <a:ext cx="26" cy="15"/>
              </a:xfrm>
              <a:custGeom>
                <a:avLst/>
                <a:gdLst>
                  <a:gd name="T0" fmla="*/ 0 w 103"/>
                  <a:gd name="T1" fmla="*/ 12 h 63"/>
                  <a:gd name="T2" fmla="*/ 36 w 103"/>
                  <a:gd name="T3" fmla="*/ 36 h 63"/>
                  <a:gd name="T4" fmla="*/ 24 w 103"/>
                  <a:gd name="T5" fmla="*/ 63 h 63"/>
                  <a:gd name="T6" fmla="*/ 64 w 103"/>
                  <a:gd name="T7" fmla="*/ 63 h 63"/>
                  <a:gd name="T8" fmla="*/ 103 w 103"/>
                  <a:gd name="T9" fmla="*/ 63 h 63"/>
                  <a:gd name="T10" fmla="*/ 103 w 103"/>
                  <a:gd name="T11" fmla="*/ 23 h 63"/>
                  <a:gd name="T12" fmla="*/ 64 w 103"/>
                  <a:gd name="T13" fmla="*/ 0 h 63"/>
                  <a:gd name="T14" fmla="*/ 24 w 103"/>
                  <a:gd name="T15" fmla="*/ 0 h 63"/>
                  <a:gd name="T16" fmla="*/ 0 w 103"/>
                  <a:gd name="T17" fmla="*/ 1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63">
                    <a:moveTo>
                      <a:pt x="0" y="12"/>
                    </a:moveTo>
                    <a:lnTo>
                      <a:pt x="36" y="36"/>
                    </a:lnTo>
                    <a:lnTo>
                      <a:pt x="24" y="63"/>
                    </a:lnTo>
                    <a:lnTo>
                      <a:pt x="64" y="63"/>
                    </a:lnTo>
                    <a:lnTo>
                      <a:pt x="103" y="63"/>
                    </a:lnTo>
                    <a:lnTo>
                      <a:pt x="103" y="23"/>
                    </a:lnTo>
                    <a:lnTo>
                      <a:pt x="64" y="0"/>
                    </a:lnTo>
                    <a:lnTo>
                      <a:pt x="24" y="0"/>
                    </a:lnTo>
                    <a:lnTo>
                      <a:pt x="0" y="12"/>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1" name="Freeform 448"/>
              <p:cNvSpPr>
                <a:spLocks noEditPoints="1"/>
              </p:cNvSpPr>
              <p:nvPr/>
            </p:nvSpPr>
            <p:spPr bwMode="auto">
              <a:xfrm>
                <a:off x="1634" y="3122"/>
                <a:ext cx="30" cy="20"/>
              </a:xfrm>
              <a:custGeom>
                <a:avLst/>
                <a:gdLst>
                  <a:gd name="T0" fmla="*/ 13 w 120"/>
                  <a:gd name="T1" fmla="*/ 28 h 80"/>
                  <a:gd name="T2" fmla="*/ 13 w 120"/>
                  <a:gd name="T3" fmla="*/ 13 h 80"/>
                  <a:gd name="T4" fmla="*/ 49 w 120"/>
                  <a:gd name="T5" fmla="*/ 41 h 80"/>
                  <a:gd name="T6" fmla="*/ 52 w 120"/>
                  <a:gd name="T7" fmla="*/ 49 h 80"/>
                  <a:gd name="T8" fmla="*/ 40 w 120"/>
                  <a:gd name="T9" fmla="*/ 77 h 80"/>
                  <a:gd name="T10" fmla="*/ 32 w 120"/>
                  <a:gd name="T11" fmla="*/ 64 h 80"/>
                  <a:gd name="T12" fmla="*/ 72 w 120"/>
                  <a:gd name="T13" fmla="*/ 64 h 80"/>
                  <a:gd name="T14" fmla="*/ 111 w 120"/>
                  <a:gd name="T15" fmla="*/ 64 h 80"/>
                  <a:gd name="T16" fmla="*/ 103 w 120"/>
                  <a:gd name="T17" fmla="*/ 72 h 80"/>
                  <a:gd name="T18" fmla="*/ 103 w 120"/>
                  <a:gd name="T19" fmla="*/ 32 h 80"/>
                  <a:gd name="T20" fmla="*/ 107 w 120"/>
                  <a:gd name="T21" fmla="*/ 41 h 80"/>
                  <a:gd name="T22" fmla="*/ 68 w 120"/>
                  <a:gd name="T23" fmla="*/ 13 h 80"/>
                  <a:gd name="T24" fmla="*/ 72 w 120"/>
                  <a:gd name="T25" fmla="*/ 17 h 80"/>
                  <a:gd name="T26" fmla="*/ 32 w 120"/>
                  <a:gd name="T27" fmla="*/ 17 h 80"/>
                  <a:gd name="T28" fmla="*/ 36 w 120"/>
                  <a:gd name="T29" fmla="*/ 13 h 80"/>
                  <a:gd name="T30" fmla="*/ 13 w 120"/>
                  <a:gd name="T31" fmla="*/ 28 h 80"/>
                  <a:gd name="T32" fmla="*/ 28 w 120"/>
                  <a:gd name="T33" fmla="*/ 0 h 80"/>
                  <a:gd name="T34" fmla="*/ 32 w 120"/>
                  <a:gd name="T35" fmla="*/ 0 h 80"/>
                  <a:gd name="T36" fmla="*/ 72 w 120"/>
                  <a:gd name="T37" fmla="*/ 0 h 80"/>
                  <a:gd name="T38" fmla="*/ 75 w 120"/>
                  <a:gd name="T39" fmla="*/ 0 h 80"/>
                  <a:gd name="T40" fmla="*/ 115 w 120"/>
                  <a:gd name="T41" fmla="*/ 25 h 80"/>
                  <a:gd name="T42" fmla="*/ 120 w 120"/>
                  <a:gd name="T43" fmla="*/ 32 h 80"/>
                  <a:gd name="T44" fmla="*/ 120 w 120"/>
                  <a:gd name="T45" fmla="*/ 72 h 80"/>
                  <a:gd name="T46" fmla="*/ 115 w 120"/>
                  <a:gd name="T47" fmla="*/ 77 h 80"/>
                  <a:gd name="T48" fmla="*/ 111 w 120"/>
                  <a:gd name="T49" fmla="*/ 80 h 80"/>
                  <a:gd name="T50" fmla="*/ 72 w 120"/>
                  <a:gd name="T51" fmla="*/ 80 h 80"/>
                  <a:gd name="T52" fmla="*/ 32 w 120"/>
                  <a:gd name="T53" fmla="*/ 80 h 80"/>
                  <a:gd name="T54" fmla="*/ 24 w 120"/>
                  <a:gd name="T55" fmla="*/ 77 h 80"/>
                  <a:gd name="T56" fmla="*/ 24 w 120"/>
                  <a:gd name="T57" fmla="*/ 68 h 80"/>
                  <a:gd name="T58" fmla="*/ 40 w 120"/>
                  <a:gd name="T59" fmla="*/ 41 h 80"/>
                  <a:gd name="T60" fmla="*/ 40 w 120"/>
                  <a:gd name="T61" fmla="*/ 52 h 80"/>
                  <a:gd name="T62" fmla="*/ 4 w 120"/>
                  <a:gd name="T63" fmla="*/ 25 h 80"/>
                  <a:gd name="T64" fmla="*/ 0 w 120"/>
                  <a:gd name="T65" fmla="*/ 21 h 80"/>
                  <a:gd name="T66" fmla="*/ 4 w 120"/>
                  <a:gd name="T67" fmla="*/ 13 h 80"/>
                  <a:gd name="T68" fmla="*/ 28 w 120"/>
                  <a:gd name="T6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80">
                    <a:moveTo>
                      <a:pt x="13" y="28"/>
                    </a:moveTo>
                    <a:lnTo>
                      <a:pt x="13" y="13"/>
                    </a:lnTo>
                    <a:lnTo>
                      <a:pt x="49" y="41"/>
                    </a:lnTo>
                    <a:lnTo>
                      <a:pt x="52" y="49"/>
                    </a:lnTo>
                    <a:lnTo>
                      <a:pt x="40" y="77"/>
                    </a:lnTo>
                    <a:lnTo>
                      <a:pt x="32" y="64"/>
                    </a:lnTo>
                    <a:lnTo>
                      <a:pt x="72" y="64"/>
                    </a:lnTo>
                    <a:lnTo>
                      <a:pt x="111" y="64"/>
                    </a:lnTo>
                    <a:lnTo>
                      <a:pt x="103" y="72"/>
                    </a:lnTo>
                    <a:lnTo>
                      <a:pt x="103" y="32"/>
                    </a:lnTo>
                    <a:lnTo>
                      <a:pt x="107" y="41"/>
                    </a:lnTo>
                    <a:lnTo>
                      <a:pt x="68" y="13"/>
                    </a:lnTo>
                    <a:lnTo>
                      <a:pt x="72" y="17"/>
                    </a:lnTo>
                    <a:lnTo>
                      <a:pt x="32" y="17"/>
                    </a:lnTo>
                    <a:lnTo>
                      <a:pt x="36" y="13"/>
                    </a:lnTo>
                    <a:lnTo>
                      <a:pt x="13" y="28"/>
                    </a:lnTo>
                    <a:close/>
                    <a:moveTo>
                      <a:pt x="28" y="0"/>
                    </a:moveTo>
                    <a:lnTo>
                      <a:pt x="32" y="0"/>
                    </a:lnTo>
                    <a:lnTo>
                      <a:pt x="72" y="0"/>
                    </a:lnTo>
                    <a:lnTo>
                      <a:pt x="75" y="0"/>
                    </a:lnTo>
                    <a:lnTo>
                      <a:pt x="115" y="25"/>
                    </a:lnTo>
                    <a:lnTo>
                      <a:pt x="120" y="32"/>
                    </a:lnTo>
                    <a:lnTo>
                      <a:pt x="120" y="72"/>
                    </a:lnTo>
                    <a:lnTo>
                      <a:pt x="115" y="77"/>
                    </a:lnTo>
                    <a:lnTo>
                      <a:pt x="111" y="80"/>
                    </a:lnTo>
                    <a:lnTo>
                      <a:pt x="72" y="80"/>
                    </a:lnTo>
                    <a:lnTo>
                      <a:pt x="32" y="80"/>
                    </a:lnTo>
                    <a:lnTo>
                      <a:pt x="24" y="77"/>
                    </a:lnTo>
                    <a:lnTo>
                      <a:pt x="24" y="68"/>
                    </a:lnTo>
                    <a:lnTo>
                      <a:pt x="40" y="41"/>
                    </a:lnTo>
                    <a:lnTo>
                      <a:pt x="40" y="52"/>
                    </a:lnTo>
                    <a:lnTo>
                      <a:pt x="4" y="25"/>
                    </a:lnTo>
                    <a:lnTo>
                      <a:pt x="0" y="21"/>
                    </a:lnTo>
                    <a:lnTo>
                      <a:pt x="4" y="13"/>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2" name="Freeform 449"/>
              <p:cNvSpPr>
                <a:spLocks/>
              </p:cNvSpPr>
              <p:nvPr/>
            </p:nvSpPr>
            <p:spPr bwMode="auto">
              <a:xfrm>
                <a:off x="1637" y="3126"/>
                <a:ext cx="25" cy="15"/>
              </a:xfrm>
              <a:custGeom>
                <a:avLst/>
                <a:gdLst>
                  <a:gd name="T0" fmla="*/ 0 w 98"/>
                  <a:gd name="T1" fmla="*/ 15 h 64"/>
                  <a:gd name="T2" fmla="*/ 0 w 98"/>
                  <a:gd name="T3" fmla="*/ 0 h 64"/>
                  <a:gd name="T4" fmla="*/ 36 w 98"/>
                  <a:gd name="T5" fmla="*/ 28 h 64"/>
                  <a:gd name="T6" fmla="*/ 39 w 98"/>
                  <a:gd name="T7" fmla="*/ 36 h 64"/>
                  <a:gd name="T8" fmla="*/ 27 w 98"/>
                  <a:gd name="T9" fmla="*/ 64 h 64"/>
                  <a:gd name="T10" fmla="*/ 19 w 98"/>
                  <a:gd name="T11" fmla="*/ 51 h 64"/>
                  <a:gd name="T12" fmla="*/ 59 w 98"/>
                  <a:gd name="T13" fmla="*/ 51 h 64"/>
                  <a:gd name="T14" fmla="*/ 98 w 98"/>
                  <a:gd name="T15" fmla="*/ 51 h 64"/>
                  <a:gd name="T16" fmla="*/ 90 w 98"/>
                  <a:gd name="T17" fmla="*/ 59 h 64"/>
                  <a:gd name="T18" fmla="*/ 90 w 98"/>
                  <a:gd name="T19" fmla="*/ 19 h 64"/>
                  <a:gd name="T20" fmla="*/ 94 w 98"/>
                  <a:gd name="T21" fmla="*/ 28 h 64"/>
                  <a:gd name="T22" fmla="*/ 55 w 98"/>
                  <a:gd name="T23" fmla="*/ 0 h 64"/>
                  <a:gd name="T24" fmla="*/ 59 w 98"/>
                  <a:gd name="T25" fmla="*/ 4 h 64"/>
                  <a:gd name="T26" fmla="*/ 19 w 98"/>
                  <a:gd name="T27" fmla="*/ 4 h 64"/>
                  <a:gd name="T28" fmla="*/ 23 w 98"/>
                  <a:gd name="T29" fmla="*/ 0 h 64"/>
                  <a:gd name="T30" fmla="*/ 0 w 98"/>
                  <a:gd name="T31"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64">
                    <a:moveTo>
                      <a:pt x="0" y="15"/>
                    </a:moveTo>
                    <a:lnTo>
                      <a:pt x="0" y="0"/>
                    </a:lnTo>
                    <a:lnTo>
                      <a:pt x="36" y="28"/>
                    </a:lnTo>
                    <a:lnTo>
                      <a:pt x="39" y="36"/>
                    </a:lnTo>
                    <a:lnTo>
                      <a:pt x="27" y="64"/>
                    </a:lnTo>
                    <a:lnTo>
                      <a:pt x="19" y="51"/>
                    </a:lnTo>
                    <a:lnTo>
                      <a:pt x="59" y="51"/>
                    </a:lnTo>
                    <a:lnTo>
                      <a:pt x="98" y="51"/>
                    </a:lnTo>
                    <a:lnTo>
                      <a:pt x="90" y="59"/>
                    </a:lnTo>
                    <a:lnTo>
                      <a:pt x="90" y="19"/>
                    </a:lnTo>
                    <a:lnTo>
                      <a:pt x="94" y="28"/>
                    </a:lnTo>
                    <a:lnTo>
                      <a:pt x="55" y="0"/>
                    </a:lnTo>
                    <a:lnTo>
                      <a:pt x="59" y="4"/>
                    </a:lnTo>
                    <a:lnTo>
                      <a:pt x="19" y="4"/>
                    </a:lnTo>
                    <a:lnTo>
                      <a:pt x="23" y="0"/>
                    </a:lnTo>
                    <a:lnTo>
                      <a:pt x="0" y="1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3" name="Freeform 450"/>
              <p:cNvSpPr>
                <a:spLocks/>
              </p:cNvSpPr>
              <p:nvPr/>
            </p:nvSpPr>
            <p:spPr bwMode="auto">
              <a:xfrm>
                <a:off x="1634" y="3122"/>
                <a:ext cx="30" cy="20"/>
              </a:xfrm>
              <a:custGeom>
                <a:avLst/>
                <a:gdLst>
                  <a:gd name="T0" fmla="*/ 28 w 120"/>
                  <a:gd name="T1" fmla="*/ 0 h 80"/>
                  <a:gd name="T2" fmla="*/ 32 w 120"/>
                  <a:gd name="T3" fmla="*/ 0 h 80"/>
                  <a:gd name="T4" fmla="*/ 72 w 120"/>
                  <a:gd name="T5" fmla="*/ 0 h 80"/>
                  <a:gd name="T6" fmla="*/ 75 w 120"/>
                  <a:gd name="T7" fmla="*/ 0 h 80"/>
                  <a:gd name="T8" fmla="*/ 115 w 120"/>
                  <a:gd name="T9" fmla="*/ 25 h 80"/>
                  <a:gd name="T10" fmla="*/ 120 w 120"/>
                  <a:gd name="T11" fmla="*/ 32 h 80"/>
                  <a:gd name="T12" fmla="*/ 120 w 120"/>
                  <a:gd name="T13" fmla="*/ 72 h 80"/>
                  <a:gd name="T14" fmla="*/ 115 w 120"/>
                  <a:gd name="T15" fmla="*/ 77 h 80"/>
                  <a:gd name="T16" fmla="*/ 111 w 120"/>
                  <a:gd name="T17" fmla="*/ 80 h 80"/>
                  <a:gd name="T18" fmla="*/ 72 w 120"/>
                  <a:gd name="T19" fmla="*/ 80 h 80"/>
                  <a:gd name="T20" fmla="*/ 32 w 120"/>
                  <a:gd name="T21" fmla="*/ 80 h 80"/>
                  <a:gd name="T22" fmla="*/ 24 w 120"/>
                  <a:gd name="T23" fmla="*/ 77 h 80"/>
                  <a:gd name="T24" fmla="*/ 24 w 120"/>
                  <a:gd name="T25" fmla="*/ 68 h 80"/>
                  <a:gd name="T26" fmla="*/ 40 w 120"/>
                  <a:gd name="T27" fmla="*/ 41 h 80"/>
                  <a:gd name="T28" fmla="*/ 40 w 120"/>
                  <a:gd name="T29" fmla="*/ 52 h 80"/>
                  <a:gd name="T30" fmla="*/ 4 w 120"/>
                  <a:gd name="T31" fmla="*/ 25 h 80"/>
                  <a:gd name="T32" fmla="*/ 0 w 120"/>
                  <a:gd name="T33" fmla="*/ 21 h 80"/>
                  <a:gd name="T34" fmla="*/ 4 w 120"/>
                  <a:gd name="T35" fmla="*/ 13 h 80"/>
                  <a:gd name="T36" fmla="*/ 28 w 120"/>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80">
                    <a:moveTo>
                      <a:pt x="28" y="0"/>
                    </a:moveTo>
                    <a:lnTo>
                      <a:pt x="32" y="0"/>
                    </a:lnTo>
                    <a:lnTo>
                      <a:pt x="72" y="0"/>
                    </a:lnTo>
                    <a:lnTo>
                      <a:pt x="75" y="0"/>
                    </a:lnTo>
                    <a:lnTo>
                      <a:pt x="115" y="25"/>
                    </a:lnTo>
                    <a:lnTo>
                      <a:pt x="120" y="32"/>
                    </a:lnTo>
                    <a:lnTo>
                      <a:pt x="120" y="72"/>
                    </a:lnTo>
                    <a:lnTo>
                      <a:pt x="115" y="77"/>
                    </a:lnTo>
                    <a:lnTo>
                      <a:pt x="111" y="80"/>
                    </a:lnTo>
                    <a:lnTo>
                      <a:pt x="72" y="80"/>
                    </a:lnTo>
                    <a:lnTo>
                      <a:pt x="32" y="80"/>
                    </a:lnTo>
                    <a:lnTo>
                      <a:pt x="24" y="77"/>
                    </a:lnTo>
                    <a:lnTo>
                      <a:pt x="24" y="68"/>
                    </a:lnTo>
                    <a:lnTo>
                      <a:pt x="40" y="41"/>
                    </a:lnTo>
                    <a:lnTo>
                      <a:pt x="40" y="52"/>
                    </a:lnTo>
                    <a:lnTo>
                      <a:pt x="4" y="25"/>
                    </a:lnTo>
                    <a:lnTo>
                      <a:pt x="0" y="21"/>
                    </a:lnTo>
                    <a:lnTo>
                      <a:pt x="4" y="13"/>
                    </a:lnTo>
                    <a:lnTo>
                      <a:pt x="28"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4" name="Freeform 451"/>
              <p:cNvSpPr>
                <a:spLocks/>
              </p:cNvSpPr>
              <p:nvPr/>
            </p:nvSpPr>
            <p:spPr bwMode="auto">
              <a:xfrm>
                <a:off x="1679" y="3137"/>
                <a:ext cx="76" cy="47"/>
              </a:xfrm>
              <a:custGeom>
                <a:avLst/>
                <a:gdLst>
                  <a:gd name="T0" fmla="*/ 40 w 306"/>
                  <a:gd name="T1" fmla="*/ 12 h 186"/>
                  <a:gd name="T2" fmla="*/ 0 w 306"/>
                  <a:gd name="T3" fmla="*/ 40 h 186"/>
                  <a:gd name="T4" fmla="*/ 12 w 306"/>
                  <a:gd name="T5" fmla="*/ 64 h 186"/>
                  <a:gd name="T6" fmla="*/ 40 w 306"/>
                  <a:gd name="T7" fmla="*/ 92 h 186"/>
                  <a:gd name="T8" fmla="*/ 92 w 306"/>
                  <a:gd name="T9" fmla="*/ 92 h 186"/>
                  <a:gd name="T10" fmla="*/ 119 w 306"/>
                  <a:gd name="T11" fmla="*/ 103 h 186"/>
                  <a:gd name="T12" fmla="*/ 92 w 306"/>
                  <a:gd name="T13" fmla="*/ 146 h 186"/>
                  <a:gd name="T14" fmla="*/ 119 w 306"/>
                  <a:gd name="T15" fmla="*/ 171 h 186"/>
                  <a:gd name="T16" fmla="*/ 171 w 306"/>
                  <a:gd name="T17" fmla="*/ 171 h 186"/>
                  <a:gd name="T18" fmla="*/ 210 w 306"/>
                  <a:gd name="T19" fmla="*/ 186 h 186"/>
                  <a:gd name="T20" fmla="*/ 226 w 306"/>
                  <a:gd name="T21" fmla="*/ 146 h 186"/>
                  <a:gd name="T22" fmla="*/ 278 w 306"/>
                  <a:gd name="T23" fmla="*/ 146 h 186"/>
                  <a:gd name="T24" fmla="*/ 289 w 306"/>
                  <a:gd name="T25" fmla="*/ 131 h 186"/>
                  <a:gd name="T26" fmla="*/ 306 w 306"/>
                  <a:gd name="T27" fmla="*/ 103 h 186"/>
                  <a:gd name="T28" fmla="*/ 306 w 306"/>
                  <a:gd name="T29" fmla="*/ 92 h 186"/>
                  <a:gd name="T30" fmla="*/ 250 w 306"/>
                  <a:gd name="T31" fmla="*/ 92 h 186"/>
                  <a:gd name="T32" fmla="*/ 226 w 306"/>
                  <a:gd name="T33" fmla="*/ 79 h 186"/>
                  <a:gd name="T34" fmla="*/ 171 w 306"/>
                  <a:gd name="T35" fmla="*/ 24 h 186"/>
                  <a:gd name="T36" fmla="*/ 131 w 306"/>
                  <a:gd name="T37" fmla="*/ 40 h 186"/>
                  <a:gd name="T38" fmla="*/ 119 w 306"/>
                  <a:gd name="T39" fmla="*/ 52 h 186"/>
                  <a:gd name="T40" fmla="*/ 92 w 306"/>
                  <a:gd name="T41" fmla="*/ 79 h 186"/>
                  <a:gd name="T42" fmla="*/ 79 w 306"/>
                  <a:gd name="T43" fmla="*/ 52 h 186"/>
                  <a:gd name="T44" fmla="*/ 64 w 306"/>
                  <a:gd name="T45" fmla="*/ 24 h 186"/>
                  <a:gd name="T46" fmla="*/ 53 w 306"/>
                  <a:gd name="T47" fmla="*/ 0 h 186"/>
                  <a:gd name="T48" fmla="*/ 40 w 306"/>
                  <a:gd name="T49" fmla="*/ 1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186">
                    <a:moveTo>
                      <a:pt x="40" y="12"/>
                    </a:moveTo>
                    <a:lnTo>
                      <a:pt x="0" y="40"/>
                    </a:lnTo>
                    <a:lnTo>
                      <a:pt x="12" y="64"/>
                    </a:lnTo>
                    <a:lnTo>
                      <a:pt x="40" y="92"/>
                    </a:lnTo>
                    <a:lnTo>
                      <a:pt x="92" y="92"/>
                    </a:lnTo>
                    <a:lnTo>
                      <a:pt x="119" y="103"/>
                    </a:lnTo>
                    <a:lnTo>
                      <a:pt x="92" y="146"/>
                    </a:lnTo>
                    <a:lnTo>
                      <a:pt x="119" y="171"/>
                    </a:lnTo>
                    <a:lnTo>
                      <a:pt x="171" y="171"/>
                    </a:lnTo>
                    <a:lnTo>
                      <a:pt x="210" y="186"/>
                    </a:lnTo>
                    <a:lnTo>
                      <a:pt x="226" y="146"/>
                    </a:lnTo>
                    <a:lnTo>
                      <a:pt x="278" y="146"/>
                    </a:lnTo>
                    <a:lnTo>
                      <a:pt x="289" y="131"/>
                    </a:lnTo>
                    <a:lnTo>
                      <a:pt x="306" y="103"/>
                    </a:lnTo>
                    <a:lnTo>
                      <a:pt x="306" y="92"/>
                    </a:lnTo>
                    <a:lnTo>
                      <a:pt x="250" y="92"/>
                    </a:lnTo>
                    <a:lnTo>
                      <a:pt x="226" y="79"/>
                    </a:lnTo>
                    <a:lnTo>
                      <a:pt x="171" y="24"/>
                    </a:lnTo>
                    <a:lnTo>
                      <a:pt x="131" y="40"/>
                    </a:lnTo>
                    <a:lnTo>
                      <a:pt x="119" y="52"/>
                    </a:lnTo>
                    <a:lnTo>
                      <a:pt x="92" y="79"/>
                    </a:lnTo>
                    <a:lnTo>
                      <a:pt x="79" y="52"/>
                    </a:lnTo>
                    <a:lnTo>
                      <a:pt x="64" y="24"/>
                    </a:lnTo>
                    <a:lnTo>
                      <a:pt x="53" y="0"/>
                    </a:lnTo>
                    <a:lnTo>
                      <a:pt x="40" y="12"/>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5" name="Freeform 452"/>
              <p:cNvSpPr>
                <a:spLocks noEditPoints="1"/>
              </p:cNvSpPr>
              <p:nvPr/>
            </p:nvSpPr>
            <p:spPr bwMode="auto">
              <a:xfrm>
                <a:off x="1677" y="3135"/>
                <a:ext cx="80" cy="51"/>
              </a:xfrm>
              <a:custGeom>
                <a:avLst/>
                <a:gdLst>
                  <a:gd name="T0" fmla="*/ 51 w 320"/>
                  <a:gd name="T1" fmla="*/ 28 h 201"/>
                  <a:gd name="T2" fmla="*/ 11 w 320"/>
                  <a:gd name="T3" fmla="*/ 44 h 201"/>
                  <a:gd name="T4" fmla="*/ 24 w 320"/>
                  <a:gd name="T5" fmla="*/ 68 h 201"/>
                  <a:gd name="T6" fmla="*/ 47 w 320"/>
                  <a:gd name="T7" fmla="*/ 91 h 201"/>
                  <a:gd name="T8" fmla="*/ 103 w 320"/>
                  <a:gd name="T9" fmla="*/ 91 h 201"/>
                  <a:gd name="T10" fmla="*/ 135 w 320"/>
                  <a:gd name="T11" fmla="*/ 111 h 201"/>
                  <a:gd name="T12" fmla="*/ 107 w 320"/>
                  <a:gd name="T13" fmla="*/ 158 h 201"/>
                  <a:gd name="T14" fmla="*/ 131 w 320"/>
                  <a:gd name="T15" fmla="*/ 175 h 201"/>
                  <a:gd name="T16" fmla="*/ 178 w 320"/>
                  <a:gd name="T17" fmla="*/ 171 h 201"/>
                  <a:gd name="T18" fmla="*/ 221 w 320"/>
                  <a:gd name="T19" fmla="*/ 186 h 201"/>
                  <a:gd name="T20" fmla="*/ 225 w 320"/>
                  <a:gd name="T21" fmla="*/ 151 h 201"/>
                  <a:gd name="T22" fmla="*/ 285 w 320"/>
                  <a:gd name="T23" fmla="*/ 147 h 201"/>
                  <a:gd name="T24" fmla="*/ 292 w 320"/>
                  <a:gd name="T25" fmla="*/ 135 h 201"/>
                  <a:gd name="T26" fmla="*/ 304 w 320"/>
                  <a:gd name="T27" fmla="*/ 111 h 201"/>
                  <a:gd name="T28" fmla="*/ 313 w 320"/>
                  <a:gd name="T29" fmla="*/ 107 h 201"/>
                  <a:gd name="T30" fmla="*/ 253 w 320"/>
                  <a:gd name="T31" fmla="*/ 107 h 201"/>
                  <a:gd name="T32" fmla="*/ 225 w 320"/>
                  <a:gd name="T33" fmla="*/ 91 h 201"/>
                  <a:gd name="T34" fmla="*/ 182 w 320"/>
                  <a:gd name="T35" fmla="*/ 40 h 201"/>
                  <a:gd name="T36" fmla="*/ 146 w 320"/>
                  <a:gd name="T37" fmla="*/ 51 h 201"/>
                  <a:gd name="T38" fmla="*/ 103 w 320"/>
                  <a:gd name="T39" fmla="*/ 91 h 201"/>
                  <a:gd name="T40" fmla="*/ 90 w 320"/>
                  <a:gd name="T41" fmla="*/ 91 h 201"/>
                  <a:gd name="T42" fmla="*/ 67 w 320"/>
                  <a:gd name="T43" fmla="*/ 36 h 201"/>
                  <a:gd name="T44" fmla="*/ 63 w 320"/>
                  <a:gd name="T45" fmla="*/ 12 h 201"/>
                  <a:gd name="T46" fmla="*/ 54 w 320"/>
                  <a:gd name="T47" fmla="*/ 0 h 201"/>
                  <a:gd name="T48" fmla="*/ 67 w 320"/>
                  <a:gd name="T49" fmla="*/ 4 h 201"/>
                  <a:gd name="T50" fmla="*/ 90 w 320"/>
                  <a:gd name="T51" fmla="*/ 55 h 201"/>
                  <a:gd name="T52" fmla="*/ 95 w 320"/>
                  <a:gd name="T53" fmla="*/ 79 h 201"/>
                  <a:gd name="T54" fmla="*/ 135 w 320"/>
                  <a:gd name="T55" fmla="*/ 40 h 201"/>
                  <a:gd name="T56" fmla="*/ 185 w 320"/>
                  <a:gd name="T57" fmla="*/ 28 h 201"/>
                  <a:gd name="T58" fmla="*/ 233 w 320"/>
                  <a:gd name="T59" fmla="*/ 79 h 201"/>
                  <a:gd name="T60" fmla="*/ 257 w 320"/>
                  <a:gd name="T61" fmla="*/ 91 h 201"/>
                  <a:gd name="T62" fmla="*/ 316 w 320"/>
                  <a:gd name="T63" fmla="*/ 96 h 201"/>
                  <a:gd name="T64" fmla="*/ 320 w 320"/>
                  <a:gd name="T65" fmla="*/ 111 h 201"/>
                  <a:gd name="T66" fmla="*/ 304 w 320"/>
                  <a:gd name="T67" fmla="*/ 143 h 201"/>
                  <a:gd name="T68" fmla="*/ 288 w 320"/>
                  <a:gd name="T69" fmla="*/ 158 h 201"/>
                  <a:gd name="T70" fmla="*/ 233 w 320"/>
                  <a:gd name="T71" fmla="*/ 162 h 201"/>
                  <a:gd name="T72" fmla="*/ 225 w 320"/>
                  <a:gd name="T73" fmla="*/ 194 h 201"/>
                  <a:gd name="T74" fmla="*/ 217 w 320"/>
                  <a:gd name="T75" fmla="*/ 201 h 201"/>
                  <a:gd name="T76" fmla="*/ 126 w 320"/>
                  <a:gd name="T77" fmla="*/ 186 h 201"/>
                  <a:gd name="T78" fmla="*/ 95 w 320"/>
                  <a:gd name="T79" fmla="*/ 158 h 201"/>
                  <a:gd name="T80" fmla="*/ 90 w 320"/>
                  <a:gd name="T81" fmla="*/ 147 h 201"/>
                  <a:gd name="T82" fmla="*/ 122 w 320"/>
                  <a:gd name="T83" fmla="*/ 119 h 201"/>
                  <a:gd name="T84" fmla="*/ 99 w 320"/>
                  <a:gd name="T85" fmla="*/ 107 h 201"/>
                  <a:gd name="T86" fmla="*/ 39 w 320"/>
                  <a:gd name="T87" fmla="*/ 107 h 201"/>
                  <a:gd name="T88" fmla="*/ 11 w 320"/>
                  <a:gd name="T89" fmla="*/ 76 h 201"/>
                  <a:gd name="T90" fmla="*/ 4 w 320"/>
                  <a:gd name="T91" fmla="*/ 40 h 201"/>
                  <a:gd name="T92" fmla="*/ 39 w 320"/>
                  <a:gd name="T93" fmla="*/ 1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0" h="201">
                    <a:moveTo>
                      <a:pt x="51" y="25"/>
                    </a:moveTo>
                    <a:lnTo>
                      <a:pt x="51" y="28"/>
                    </a:lnTo>
                    <a:lnTo>
                      <a:pt x="11" y="51"/>
                    </a:lnTo>
                    <a:lnTo>
                      <a:pt x="11" y="44"/>
                    </a:lnTo>
                    <a:lnTo>
                      <a:pt x="28" y="72"/>
                    </a:lnTo>
                    <a:lnTo>
                      <a:pt x="24" y="68"/>
                    </a:lnTo>
                    <a:lnTo>
                      <a:pt x="51" y="96"/>
                    </a:lnTo>
                    <a:lnTo>
                      <a:pt x="47" y="91"/>
                    </a:lnTo>
                    <a:lnTo>
                      <a:pt x="99" y="91"/>
                    </a:lnTo>
                    <a:lnTo>
                      <a:pt x="103" y="91"/>
                    </a:lnTo>
                    <a:lnTo>
                      <a:pt x="131" y="107"/>
                    </a:lnTo>
                    <a:lnTo>
                      <a:pt x="135" y="111"/>
                    </a:lnTo>
                    <a:lnTo>
                      <a:pt x="131" y="119"/>
                    </a:lnTo>
                    <a:lnTo>
                      <a:pt x="107" y="158"/>
                    </a:lnTo>
                    <a:lnTo>
                      <a:pt x="103" y="147"/>
                    </a:lnTo>
                    <a:lnTo>
                      <a:pt x="131" y="175"/>
                    </a:lnTo>
                    <a:lnTo>
                      <a:pt x="126" y="171"/>
                    </a:lnTo>
                    <a:lnTo>
                      <a:pt x="178" y="171"/>
                    </a:lnTo>
                    <a:lnTo>
                      <a:pt x="182" y="171"/>
                    </a:lnTo>
                    <a:lnTo>
                      <a:pt x="221" y="186"/>
                    </a:lnTo>
                    <a:lnTo>
                      <a:pt x="210" y="190"/>
                    </a:lnTo>
                    <a:lnTo>
                      <a:pt x="225" y="151"/>
                    </a:lnTo>
                    <a:lnTo>
                      <a:pt x="233" y="147"/>
                    </a:lnTo>
                    <a:lnTo>
                      <a:pt x="285" y="147"/>
                    </a:lnTo>
                    <a:lnTo>
                      <a:pt x="281" y="147"/>
                    </a:lnTo>
                    <a:lnTo>
                      <a:pt x="292" y="135"/>
                    </a:lnTo>
                    <a:lnTo>
                      <a:pt x="288" y="135"/>
                    </a:lnTo>
                    <a:lnTo>
                      <a:pt x="304" y="111"/>
                    </a:lnTo>
                    <a:lnTo>
                      <a:pt x="304" y="100"/>
                    </a:lnTo>
                    <a:lnTo>
                      <a:pt x="313" y="107"/>
                    </a:lnTo>
                    <a:lnTo>
                      <a:pt x="257" y="107"/>
                    </a:lnTo>
                    <a:lnTo>
                      <a:pt x="253" y="107"/>
                    </a:lnTo>
                    <a:lnTo>
                      <a:pt x="229" y="96"/>
                    </a:lnTo>
                    <a:lnTo>
                      <a:pt x="225" y="91"/>
                    </a:lnTo>
                    <a:lnTo>
                      <a:pt x="174" y="40"/>
                    </a:lnTo>
                    <a:lnTo>
                      <a:pt x="182" y="40"/>
                    </a:lnTo>
                    <a:lnTo>
                      <a:pt x="142" y="55"/>
                    </a:lnTo>
                    <a:lnTo>
                      <a:pt x="146" y="51"/>
                    </a:lnTo>
                    <a:lnTo>
                      <a:pt x="131" y="64"/>
                    </a:lnTo>
                    <a:lnTo>
                      <a:pt x="103" y="91"/>
                    </a:lnTo>
                    <a:lnTo>
                      <a:pt x="99" y="96"/>
                    </a:lnTo>
                    <a:lnTo>
                      <a:pt x="90" y="91"/>
                    </a:lnTo>
                    <a:lnTo>
                      <a:pt x="79" y="64"/>
                    </a:lnTo>
                    <a:lnTo>
                      <a:pt x="67" y="36"/>
                    </a:lnTo>
                    <a:lnTo>
                      <a:pt x="51" y="12"/>
                    </a:lnTo>
                    <a:lnTo>
                      <a:pt x="63" y="12"/>
                    </a:lnTo>
                    <a:lnTo>
                      <a:pt x="51" y="25"/>
                    </a:lnTo>
                    <a:close/>
                    <a:moveTo>
                      <a:pt x="54" y="0"/>
                    </a:moveTo>
                    <a:lnTo>
                      <a:pt x="60" y="0"/>
                    </a:lnTo>
                    <a:lnTo>
                      <a:pt x="67" y="4"/>
                    </a:lnTo>
                    <a:lnTo>
                      <a:pt x="79" y="28"/>
                    </a:lnTo>
                    <a:lnTo>
                      <a:pt x="90" y="55"/>
                    </a:lnTo>
                    <a:lnTo>
                      <a:pt x="107" y="83"/>
                    </a:lnTo>
                    <a:lnTo>
                      <a:pt x="95" y="79"/>
                    </a:lnTo>
                    <a:lnTo>
                      <a:pt x="118" y="55"/>
                    </a:lnTo>
                    <a:lnTo>
                      <a:pt x="135" y="40"/>
                    </a:lnTo>
                    <a:lnTo>
                      <a:pt x="178" y="25"/>
                    </a:lnTo>
                    <a:lnTo>
                      <a:pt x="185" y="28"/>
                    </a:lnTo>
                    <a:lnTo>
                      <a:pt x="238" y="79"/>
                    </a:lnTo>
                    <a:lnTo>
                      <a:pt x="233" y="79"/>
                    </a:lnTo>
                    <a:lnTo>
                      <a:pt x="261" y="91"/>
                    </a:lnTo>
                    <a:lnTo>
                      <a:pt x="257" y="91"/>
                    </a:lnTo>
                    <a:lnTo>
                      <a:pt x="313" y="91"/>
                    </a:lnTo>
                    <a:lnTo>
                      <a:pt x="316" y="96"/>
                    </a:lnTo>
                    <a:lnTo>
                      <a:pt x="320" y="100"/>
                    </a:lnTo>
                    <a:lnTo>
                      <a:pt x="320" y="111"/>
                    </a:lnTo>
                    <a:lnTo>
                      <a:pt x="316" y="115"/>
                    </a:lnTo>
                    <a:lnTo>
                      <a:pt x="304" y="143"/>
                    </a:lnTo>
                    <a:lnTo>
                      <a:pt x="304" y="147"/>
                    </a:lnTo>
                    <a:lnTo>
                      <a:pt x="288" y="158"/>
                    </a:lnTo>
                    <a:lnTo>
                      <a:pt x="285" y="162"/>
                    </a:lnTo>
                    <a:lnTo>
                      <a:pt x="233" y="162"/>
                    </a:lnTo>
                    <a:lnTo>
                      <a:pt x="238" y="154"/>
                    </a:lnTo>
                    <a:lnTo>
                      <a:pt x="225" y="194"/>
                    </a:lnTo>
                    <a:lnTo>
                      <a:pt x="221" y="198"/>
                    </a:lnTo>
                    <a:lnTo>
                      <a:pt x="217" y="201"/>
                    </a:lnTo>
                    <a:lnTo>
                      <a:pt x="178" y="186"/>
                    </a:lnTo>
                    <a:lnTo>
                      <a:pt x="126" y="186"/>
                    </a:lnTo>
                    <a:lnTo>
                      <a:pt x="118" y="186"/>
                    </a:lnTo>
                    <a:lnTo>
                      <a:pt x="95" y="158"/>
                    </a:lnTo>
                    <a:lnTo>
                      <a:pt x="90" y="154"/>
                    </a:lnTo>
                    <a:lnTo>
                      <a:pt x="90" y="147"/>
                    </a:lnTo>
                    <a:lnTo>
                      <a:pt x="118" y="107"/>
                    </a:lnTo>
                    <a:lnTo>
                      <a:pt x="122" y="119"/>
                    </a:lnTo>
                    <a:lnTo>
                      <a:pt x="95" y="107"/>
                    </a:lnTo>
                    <a:lnTo>
                      <a:pt x="99" y="107"/>
                    </a:lnTo>
                    <a:lnTo>
                      <a:pt x="47" y="107"/>
                    </a:lnTo>
                    <a:lnTo>
                      <a:pt x="39" y="107"/>
                    </a:lnTo>
                    <a:lnTo>
                      <a:pt x="15" y="79"/>
                    </a:lnTo>
                    <a:lnTo>
                      <a:pt x="11" y="76"/>
                    </a:lnTo>
                    <a:lnTo>
                      <a:pt x="0" y="51"/>
                    </a:lnTo>
                    <a:lnTo>
                      <a:pt x="4" y="40"/>
                    </a:lnTo>
                    <a:lnTo>
                      <a:pt x="43" y="12"/>
                    </a:lnTo>
                    <a:lnTo>
                      <a:pt x="39" y="16"/>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6" name="Freeform 453"/>
              <p:cNvSpPr>
                <a:spLocks/>
              </p:cNvSpPr>
              <p:nvPr/>
            </p:nvSpPr>
            <p:spPr bwMode="auto">
              <a:xfrm>
                <a:off x="1680" y="3138"/>
                <a:ext cx="75" cy="45"/>
              </a:xfrm>
              <a:custGeom>
                <a:avLst/>
                <a:gdLst>
                  <a:gd name="T0" fmla="*/ 40 w 302"/>
                  <a:gd name="T1" fmla="*/ 13 h 178"/>
                  <a:gd name="T2" fmla="*/ 40 w 302"/>
                  <a:gd name="T3" fmla="*/ 16 h 178"/>
                  <a:gd name="T4" fmla="*/ 0 w 302"/>
                  <a:gd name="T5" fmla="*/ 39 h 178"/>
                  <a:gd name="T6" fmla="*/ 0 w 302"/>
                  <a:gd name="T7" fmla="*/ 32 h 178"/>
                  <a:gd name="T8" fmla="*/ 17 w 302"/>
                  <a:gd name="T9" fmla="*/ 60 h 178"/>
                  <a:gd name="T10" fmla="*/ 13 w 302"/>
                  <a:gd name="T11" fmla="*/ 56 h 178"/>
                  <a:gd name="T12" fmla="*/ 40 w 302"/>
                  <a:gd name="T13" fmla="*/ 84 h 178"/>
                  <a:gd name="T14" fmla="*/ 36 w 302"/>
                  <a:gd name="T15" fmla="*/ 79 h 178"/>
                  <a:gd name="T16" fmla="*/ 88 w 302"/>
                  <a:gd name="T17" fmla="*/ 79 h 178"/>
                  <a:gd name="T18" fmla="*/ 92 w 302"/>
                  <a:gd name="T19" fmla="*/ 79 h 178"/>
                  <a:gd name="T20" fmla="*/ 120 w 302"/>
                  <a:gd name="T21" fmla="*/ 95 h 178"/>
                  <a:gd name="T22" fmla="*/ 124 w 302"/>
                  <a:gd name="T23" fmla="*/ 99 h 178"/>
                  <a:gd name="T24" fmla="*/ 120 w 302"/>
                  <a:gd name="T25" fmla="*/ 107 h 178"/>
                  <a:gd name="T26" fmla="*/ 96 w 302"/>
                  <a:gd name="T27" fmla="*/ 146 h 178"/>
                  <a:gd name="T28" fmla="*/ 92 w 302"/>
                  <a:gd name="T29" fmla="*/ 135 h 178"/>
                  <a:gd name="T30" fmla="*/ 120 w 302"/>
                  <a:gd name="T31" fmla="*/ 163 h 178"/>
                  <a:gd name="T32" fmla="*/ 115 w 302"/>
                  <a:gd name="T33" fmla="*/ 159 h 178"/>
                  <a:gd name="T34" fmla="*/ 167 w 302"/>
                  <a:gd name="T35" fmla="*/ 159 h 178"/>
                  <a:gd name="T36" fmla="*/ 171 w 302"/>
                  <a:gd name="T37" fmla="*/ 159 h 178"/>
                  <a:gd name="T38" fmla="*/ 210 w 302"/>
                  <a:gd name="T39" fmla="*/ 174 h 178"/>
                  <a:gd name="T40" fmla="*/ 199 w 302"/>
                  <a:gd name="T41" fmla="*/ 178 h 178"/>
                  <a:gd name="T42" fmla="*/ 214 w 302"/>
                  <a:gd name="T43" fmla="*/ 139 h 178"/>
                  <a:gd name="T44" fmla="*/ 222 w 302"/>
                  <a:gd name="T45" fmla="*/ 135 h 178"/>
                  <a:gd name="T46" fmla="*/ 274 w 302"/>
                  <a:gd name="T47" fmla="*/ 135 h 178"/>
                  <a:gd name="T48" fmla="*/ 270 w 302"/>
                  <a:gd name="T49" fmla="*/ 135 h 178"/>
                  <a:gd name="T50" fmla="*/ 281 w 302"/>
                  <a:gd name="T51" fmla="*/ 123 h 178"/>
                  <a:gd name="T52" fmla="*/ 277 w 302"/>
                  <a:gd name="T53" fmla="*/ 123 h 178"/>
                  <a:gd name="T54" fmla="*/ 293 w 302"/>
                  <a:gd name="T55" fmla="*/ 99 h 178"/>
                  <a:gd name="T56" fmla="*/ 293 w 302"/>
                  <a:gd name="T57" fmla="*/ 99 h 178"/>
                  <a:gd name="T58" fmla="*/ 293 w 302"/>
                  <a:gd name="T59" fmla="*/ 88 h 178"/>
                  <a:gd name="T60" fmla="*/ 302 w 302"/>
                  <a:gd name="T61" fmla="*/ 95 h 178"/>
                  <a:gd name="T62" fmla="*/ 246 w 302"/>
                  <a:gd name="T63" fmla="*/ 95 h 178"/>
                  <a:gd name="T64" fmla="*/ 242 w 302"/>
                  <a:gd name="T65" fmla="*/ 95 h 178"/>
                  <a:gd name="T66" fmla="*/ 218 w 302"/>
                  <a:gd name="T67" fmla="*/ 84 h 178"/>
                  <a:gd name="T68" fmla="*/ 214 w 302"/>
                  <a:gd name="T69" fmla="*/ 79 h 178"/>
                  <a:gd name="T70" fmla="*/ 163 w 302"/>
                  <a:gd name="T71" fmla="*/ 28 h 178"/>
                  <a:gd name="T72" fmla="*/ 171 w 302"/>
                  <a:gd name="T73" fmla="*/ 28 h 178"/>
                  <a:gd name="T74" fmla="*/ 131 w 302"/>
                  <a:gd name="T75" fmla="*/ 43 h 178"/>
                  <a:gd name="T76" fmla="*/ 135 w 302"/>
                  <a:gd name="T77" fmla="*/ 39 h 178"/>
                  <a:gd name="T78" fmla="*/ 120 w 302"/>
                  <a:gd name="T79" fmla="*/ 52 h 178"/>
                  <a:gd name="T80" fmla="*/ 92 w 302"/>
                  <a:gd name="T81" fmla="*/ 79 h 178"/>
                  <a:gd name="T82" fmla="*/ 88 w 302"/>
                  <a:gd name="T83" fmla="*/ 84 h 178"/>
                  <a:gd name="T84" fmla="*/ 79 w 302"/>
                  <a:gd name="T85" fmla="*/ 79 h 178"/>
                  <a:gd name="T86" fmla="*/ 68 w 302"/>
                  <a:gd name="T87" fmla="*/ 52 h 178"/>
                  <a:gd name="T88" fmla="*/ 56 w 302"/>
                  <a:gd name="T89" fmla="*/ 24 h 178"/>
                  <a:gd name="T90" fmla="*/ 40 w 302"/>
                  <a:gd name="T91" fmla="*/ 0 h 178"/>
                  <a:gd name="T92" fmla="*/ 52 w 302"/>
                  <a:gd name="T93" fmla="*/ 0 h 178"/>
                  <a:gd name="T94" fmla="*/ 40 w 302"/>
                  <a:gd name="T95" fmla="*/ 1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 h="178">
                    <a:moveTo>
                      <a:pt x="40" y="13"/>
                    </a:moveTo>
                    <a:lnTo>
                      <a:pt x="40" y="16"/>
                    </a:lnTo>
                    <a:lnTo>
                      <a:pt x="0" y="39"/>
                    </a:lnTo>
                    <a:lnTo>
                      <a:pt x="0" y="32"/>
                    </a:lnTo>
                    <a:lnTo>
                      <a:pt x="17" y="60"/>
                    </a:lnTo>
                    <a:lnTo>
                      <a:pt x="13" y="56"/>
                    </a:lnTo>
                    <a:lnTo>
                      <a:pt x="40" y="84"/>
                    </a:lnTo>
                    <a:lnTo>
                      <a:pt x="36" y="79"/>
                    </a:lnTo>
                    <a:lnTo>
                      <a:pt x="88" y="79"/>
                    </a:lnTo>
                    <a:lnTo>
                      <a:pt x="92" y="79"/>
                    </a:lnTo>
                    <a:lnTo>
                      <a:pt x="120" y="95"/>
                    </a:lnTo>
                    <a:lnTo>
                      <a:pt x="124" y="99"/>
                    </a:lnTo>
                    <a:lnTo>
                      <a:pt x="120" y="107"/>
                    </a:lnTo>
                    <a:lnTo>
                      <a:pt x="96" y="146"/>
                    </a:lnTo>
                    <a:lnTo>
                      <a:pt x="92" y="135"/>
                    </a:lnTo>
                    <a:lnTo>
                      <a:pt x="120" y="163"/>
                    </a:lnTo>
                    <a:lnTo>
                      <a:pt x="115" y="159"/>
                    </a:lnTo>
                    <a:lnTo>
                      <a:pt x="167" y="159"/>
                    </a:lnTo>
                    <a:lnTo>
                      <a:pt x="171" y="159"/>
                    </a:lnTo>
                    <a:lnTo>
                      <a:pt x="210" y="174"/>
                    </a:lnTo>
                    <a:lnTo>
                      <a:pt x="199" y="178"/>
                    </a:lnTo>
                    <a:lnTo>
                      <a:pt x="214" y="139"/>
                    </a:lnTo>
                    <a:lnTo>
                      <a:pt x="222" y="135"/>
                    </a:lnTo>
                    <a:lnTo>
                      <a:pt x="274" y="135"/>
                    </a:lnTo>
                    <a:lnTo>
                      <a:pt x="270" y="135"/>
                    </a:lnTo>
                    <a:lnTo>
                      <a:pt x="281" y="123"/>
                    </a:lnTo>
                    <a:lnTo>
                      <a:pt x="277" y="123"/>
                    </a:lnTo>
                    <a:lnTo>
                      <a:pt x="293" y="99"/>
                    </a:lnTo>
                    <a:lnTo>
                      <a:pt x="293" y="99"/>
                    </a:lnTo>
                    <a:lnTo>
                      <a:pt x="293" y="88"/>
                    </a:lnTo>
                    <a:lnTo>
                      <a:pt x="302" y="95"/>
                    </a:lnTo>
                    <a:lnTo>
                      <a:pt x="246" y="95"/>
                    </a:lnTo>
                    <a:lnTo>
                      <a:pt x="242" y="95"/>
                    </a:lnTo>
                    <a:lnTo>
                      <a:pt x="218" y="84"/>
                    </a:lnTo>
                    <a:lnTo>
                      <a:pt x="214" y="79"/>
                    </a:lnTo>
                    <a:lnTo>
                      <a:pt x="163" y="28"/>
                    </a:lnTo>
                    <a:lnTo>
                      <a:pt x="171" y="28"/>
                    </a:lnTo>
                    <a:lnTo>
                      <a:pt x="131" y="43"/>
                    </a:lnTo>
                    <a:lnTo>
                      <a:pt x="135" y="39"/>
                    </a:lnTo>
                    <a:lnTo>
                      <a:pt x="120" y="52"/>
                    </a:lnTo>
                    <a:lnTo>
                      <a:pt x="92" y="79"/>
                    </a:lnTo>
                    <a:lnTo>
                      <a:pt x="88" y="84"/>
                    </a:lnTo>
                    <a:lnTo>
                      <a:pt x="79" y="79"/>
                    </a:lnTo>
                    <a:lnTo>
                      <a:pt x="68" y="52"/>
                    </a:lnTo>
                    <a:lnTo>
                      <a:pt x="56" y="24"/>
                    </a:lnTo>
                    <a:lnTo>
                      <a:pt x="40" y="0"/>
                    </a:lnTo>
                    <a:lnTo>
                      <a:pt x="52" y="0"/>
                    </a:lnTo>
                    <a:lnTo>
                      <a:pt x="40" y="1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7" name="Freeform 454"/>
              <p:cNvSpPr>
                <a:spLocks/>
              </p:cNvSpPr>
              <p:nvPr/>
            </p:nvSpPr>
            <p:spPr bwMode="auto">
              <a:xfrm>
                <a:off x="1677" y="3135"/>
                <a:ext cx="80" cy="51"/>
              </a:xfrm>
              <a:custGeom>
                <a:avLst/>
                <a:gdLst>
                  <a:gd name="T0" fmla="*/ 54 w 320"/>
                  <a:gd name="T1" fmla="*/ 0 h 201"/>
                  <a:gd name="T2" fmla="*/ 60 w 320"/>
                  <a:gd name="T3" fmla="*/ 0 h 201"/>
                  <a:gd name="T4" fmla="*/ 67 w 320"/>
                  <a:gd name="T5" fmla="*/ 4 h 201"/>
                  <a:gd name="T6" fmla="*/ 79 w 320"/>
                  <a:gd name="T7" fmla="*/ 28 h 201"/>
                  <a:gd name="T8" fmla="*/ 90 w 320"/>
                  <a:gd name="T9" fmla="*/ 55 h 201"/>
                  <a:gd name="T10" fmla="*/ 107 w 320"/>
                  <a:gd name="T11" fmla="*/ 83 h 201"/>
                  <a:gd name="T12" fmla="*/ 95 w 320"/>
                  <a:gd name="T13" fmla="*/ 79 h 201"/>
                  <a:gd name="T14" fmla="*/ 118 w 320"/>
                  <a:gd name="T15" fmla="*/ 55 h 201"/>
                  <a:gd name="T16" fmla="*/ 135 w 320"/>
                  <a:gd name="T17" fmla="*/ 40 h 201"/>
                  <a:gd name="T18" fmla="*/ 135 w 320"/>
                  <a:gd name="T19" fmla="*/ 40 h 201"/>
                  <a:gd name="T20" fmla="*/ 178 w 320"/>
                  <a:gd name="T21" fmla="*/ 25 h 201"/>
                  <a:gd name="T22" fmla="*/ 185 w 320"/>
                  <a:gd name="T23" fmla="*/ 28 h 201"/>
                  <a:gd name="T24" fmla="*/ 238 w 320"/>
                  <a:gd name="T25" fmla="*/ 79 h 201"/>
                  <a:gd name="T26" fmla="*/ 233 w 320"/>
                  <a:gd name="T27" fmla="*/ 79 h 201"/>
                  <a:gd name="T28" fmla="*/ 261 w 320"/>
                  <a:gd name="T29" fmla="*/ 91 h 201"/>
                  <a:gd name="T30" fmla="*/ 257 w 320"/>
                  <a:gd name="T31" fmla="*/ 91 h 201"/>
                  <a:gd name="T32" fmla="*/ 313 w 320"/>
                  <a:gd name="T33" fmla="*/ 91 h 201"/>
                  <a:gd name="T34" fmla="*/ 316 w 320"/>
                  <a:gd name="T35" fmla="*/ 96 h 201"/>
                  <a:gd name="T36" fmla="*/ 320 w 320"/>
                  <a:gd name="T37" fmla="*/ 100 h 201"/>
                  <a:gd name="T38" fmla="*/ 320 w 320"/>
                  <a:gd name="T39" fmla="*/ 111 h 201"/>
                  <a:gd name="T40" fmla="*/ 316 w 320"/>
                  <a:gd name="T41" fmla="*/ 115 h 201"/>
                  <a:gd name="T42" fmla="*/ 304 w 320"/>
                  <a:gd name="T43" fmla="*/ 143 h 201"/>
                  <a:gd name="T44" fmla="*/ 304 w 320"/>
                  <a:gd name="T45" fmla="*/ 147 h 201"/>
                  <a:gd name="T46" fmla="*/ 288 w 320"/>
                  <a:gd name="T47" fmla="*/ 158 h 201"/>
                  <a:gd name="T48" fmla="*/ 285 w 320"/>
                  <a:gd name="T49" fmla="*/ 162 h 201"/>
                  <a:gd name="T50" fmla="*/ 233 w 320"/>
                  <a:gd name="T51" fmla="*/ 162 h 201"/>
                  <a:gd name="T52" fmla="*/ 238 w 320"/>
                  <a:gd name="T53" fmla="*/ 154 h 201"/>
                  <a:gd name="T54" fmla="*/ 225 w 320"/>
                  <a:gd name="T55" fmla="*/ 194 h 201"/>
                  <a:gd name="T56" fmla="*/ 221 w 320"/>
                  <a:gd name="T57" fmla="*/ 198 h 201"/>
                  <a:gd name="T58" fmla="*/ 217 w 320"/>
                  <a:gd name="T59" fmla="*/ 201 h 201"/>
                  <a:gd name="T60" fmla="*/ 178 w 320"/>
                  <a:gd name="T61" fmla="*/ 186 h 201"/>
                  <a:gd name="T62" fmla="*/ 178 w 320"/>
                  <a:gd name="T63" fmla="*/ 186 h 201"/>
                  <a:gd name="T64" fmla="*/ 126 w 320"/>
                  <a:gd name="T65" fmla="*/ 186 h 201"/>
                  <a:gd name="T66" fmla="*/ 118 w 320"/>
                  <a:gd name="T67" fmla="*/ 186 h 201"/>
                  <a:gd name="T68" fmla="*/ 95 w 320"/>
                  <a:gd name="T69" fmla="*/ 158 h 201"/>
                  <a:gd name="T70" fmla="*/ 90 w 320"/>
                  <a:gd name="T71" fmla="*/ 154 h 201"/>
                  <a:gd name="T72" fmla="*/ 90 w 320"/>
                  <a:gd name="T73" fmla="*/ 147 h 201"/>
                  <a:gd name="T74" fmla="*/ 118 w 320"/>
                  <a:gd name="T75" fmla="*/ 107 h 201"/>
                  <a:gd name="T76" fmla="*/ 122 w 320"/>
                  <a:gd name="T77" fmla="*/ 119 h 201"/>
                  <a:gd name="T78" fmla="*/ 95 w 320"/>
                  <a:gd name="T79" fmla="*/ 107 h 201"/>
                  <a:gd name="T80" fmla="*/ 99 w 320"/>
                  <a:gd name="T81" fmla="*/ 107 h 201"/>
                  <a:gd name="T82" fmla="*/ 47 w 320"/>
                  <a:gd name="T83" fmla="*/ 107 h 201"/>
                  <a:gd name="T84" fmla="*/ 39 w 320"/>
                  <a:gd name="T85" fmla="*/ 107 h 201"/>
                  <a:gd name="T86" fmla="*/ 15 w 320"/>
                  <a:gd name="T87" fmla="*/ 79 h 201"/>
                  <a:gd name="T88" fmla="*/ 11 w 320"/>
                  <a:gd name="T89" fmla="*/ 76 h 201"/>
                  <a:gd name="T90" fmla="*/ 0 w 320"/>
                  <a:gd name="T91" fmla="*/ 51 h 201"/>
                  <a:gd name="T92" fmla="*/ 4 w 320"/>
                  <a:gd name="T93" fmla="*/ 40 h 201"/>
                  <a:gd name="T94" fmla="*/ 43 w 320"/>
                  <a:gd name="T95" fmla="*/ 12 h 201"/>
                  <a:gd name="T96" fmla="*/ 39 w 320"/>
                  <a:gd name="T97" fmla="*/ 16 h 201"/>
                  <a:gd name="T98" fmla="*/ 54 w 320"/>
                  <a:gd name="T9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01">
                    <a:moveTo>
                      <a:pt x="54" y="0"/>
                    </a:moveTo>
                    <a:lnTo>
                      <a:pt x="60" y="0"/>
                    </a:lnTo>
                    <a:lnTo>
                      <a:pt x="67" y="4"/>
                    </a:lnTo>
                    <a:lnTo>
                      <a:pt x="79" y="28"/>
                    </a:lnTo>
                    <a:lnTo>
                      <a:pt x="90" y="55"/>
                    </a:lnTo>
                    <a:lnTo>
                      <a:pt x="107" y="83"/>
                    </a:lnTo>
                    <a:lnTo>
                      <a:pt x="95" y="79"/>
                    </a:lnTo>
                    <a:lnTo>
                      <a:pt x="118" y="55"/>
                    </a:lnTo>
                    <a:lnTo>
                      <a:pt x="135" y="40"/>
                    </a:lnTo>
                    <a:lnTo>
                      <a:pt x="135" y="40"/>
                    </a:lnTo>
                    <a:lnTo>
                      <a:pt x="178" y="25"/>
                    </a:lnTo>
                    <a:lnTo>
                      <a:pt x="185" y="28"/>
                    </a:lnTo>
                    <a:lnTo>
                      <a:pt x="238" y="79"/>
                    </a:lnTo>
                    <a:lnTo>
                      <a:pt x="233" y="79"/>
                    </a:lnTo>
                    <a:lnTo>
                      <a:pt x="261" y="91"/>
                    </a:lnTo>
                    <a:lnTo>
                      <a:pt x="257" y="91"/>
                    </a:lnTo>
                    <a:lnTo>
                      <a:pt x="313" y="91"/>
                    </a:lnTo>
                    <a:lnTo>
                      <a:pt x="316" y="96"/>
                    </a:lnTo>
                    <a:lnTo>
                      <a:pt x="320" y="100"/>
                    </a:lnTo>
                    <a:lnTo>
                      <a:pt x="320" y="111"/>
                    </a:lnTo>
                    <a:lnTo>
                      <a:pt x="316" y="115"/>
                    </a:lnTo>
                    <a:lnTo>
                      <a:pt x="304" y="143"/>
                    </a:lnTo>
                    <a:lnTo>
                      <a:pt x="304" y="147"/>
                    </a:lnTo>
                    <a:lnTo>
                      <a:pt x="288" y="158"/>
                    </a:lnTo>
                    <a:lnTo>
                      <a:pt x="285" y="162"/>
                    </a:lnTo>
                    <a:lnTo>
                      <a:pt x="233" y="162"/>
                    </a:lnTo>
                    <a:lnTo>
                      <a:pt x="238" y="154"/>
                    </a:lnTo>
                    <a:lnTo>
                      <a:pt x="225" y="194"/>
                    </a:lnTo>
                    <a:lnTo>
                      <a:pt x="221" y="198"/>
                    </a:lnTo>
                    <a:lnTo>
                      <a:pt x="217" y="201"/>
                    </a:lnTo>
                    <a:lnTo>
                      <a:pt x="178" y="186"/>
                    </a:lnTo>
                    <a:lnTo>
                      <a:pt x="178" y="186"/>
                    </a:lnTo>
                    <a:lnTo>
                      <a:pt x="126" y="186"/>
                    </a:lnTo>
                    <a:lnTo>
                      <a:pt x="118" y="186"/>
                    </a:lnTo>
                    <a:lnTo>
                      <a:pt x="95" y="158"/>
                    </a:lnTo>
                    <a:lnTo>
                      <a:pt x="90" y="154"/>
                    </a:lnTo>
                    <a:lnTo>
                      <a:pt x="90" y="147"/>
                    </a:lnTo>
                    <a:lnTo>
                      <a:pt x="118" y="107"/>
                    </a:lnTo>
                    <a:lnTo>
                      <a:pt x="122" y="119"/>
                    </a:lnTo>
                    <a:lnTo>
                      <a:pt x="95" y="107"/>
                    </a:lnTo>
                    <a:lnTo>
                      <a:pt x="99" y="107"/>
                    </a:lnTo>
                    <a:lnTo>
                      <a:pt x="47" y="107"/>
                    </a:lnTo>
                    <a:lnTo>
                      <a:pt x="39" y="107"/>
                    </a:lnTo>
                    <a:lnTo>
                      <a:pt x="15" y="79"/>
                    </a:lnTo>
                    <a:lnTo>
                      <a:pt x="11" y="76"/>
                    </a:lnTo>
                    <a:lnTo>
                      <a:pt x="0" y="51"/>
                    </a:lnTo>
                    <a:lnTo>
                      <a:pt x="4" y="40"/>
                    </a:lnTo>
                    <a:lnTo>
                      <a:pt x="43" y="12"/>
                    </a:lnTo>
                    <a:lnTo>
                      <a:pt x="39" y="16"/>
                    </a:lnTo>
                    <a:lnTo>
                      <a:pt x="54"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8" name="Freeform 455"/>
              <p:cNvSpPr>
                <a:spLocks/>
              </p:cNvSpPr>
              <p:nvPr/>
            </p:nvSpPr>
            <p:spPr bwMode="auto">
              <a:xfrm>
                <a:off x="1667" y="3170"/>
                <a:ext cx="26" cy="14"/>
              </a:xfrm>
              <a:custGeom>
                <a:avLst/>
                <a:gdLst>
                  <a:gd name="T0" fmla="*/ 75 w 103"/>
                  <a:gd name="T1" fmla="*/ 12 h 55"/>
                  <a:gd name="T2" fmla="*/ 51 w 103"/>
                  <a:gd name="T3" fmla="*/ 12 h 55"/>
                  <a:gd name="T4" fmla="*/ 36 w 103"/>
                  <a:gd name="T5" fmla="*/ 0 h 55"/>
                  <a:gd name="T6" fmla="*/ 0 w 103"/>
                  <a:gd name="T7" fmla="*/ 40 h 55"/>
                  <a:gd name="T8" fmla="*/ 12 w 103"/>
                  <a:gd name="T9" fmla="*/ 40 h 55"/>
                  <a:gd name="T10" fmla="*/ 24 w 103"/>
                  <a:gd name="T11" fmla="*/ 40 h 55"/>
                  <a:gd name="T12" fmla="*/ 51 w 103"/>
                  <a:gd name="T13" fmla="*/ 55 h 55"/>
                  <a:gd name="T14" fmla="*/ 103 w 103"/>
                  <a:gd name="T15" fmla="*/ 55 h 55"/>
                  <a:gd name="T16" fmla="*/ 103 w 103"/>
                  <a:gd name="T17" fmla="*/ 40 h 55"/>
                  <a:gd name="T18" fmla="*/ 75 w 103"/>
                  <a:gd name="T19"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
                    <a:moveTo>
                      <a:pt x="75" y="12"/>
                    </a:moveTo>
                    <a:lnTo>
                      <a:pt x="51" y="12"/>
                    </a:lnTo>
                    <a:lnTo>
                      <a:pt x="36" y="0"/>
                    </a:lnTo>
                    <a:lnTo>
                      <a:pt x="0" y="40"/>
                    </a:lnTo>
                    <a:lnTo>
                      <a:pt x="12" y="40"/>
                    </a:lnTo>
                    <a:lnTo>
                      <a:pt x="24" y="40"/>
                    </a:lnTo>
                    <a:lnTo>
                      <a:pt x="51" y="55"/>
                    </a:lnTo>
                    <a:lnTo>
                      <a:pt x="103" y="55"/>
                    </a:lnTo>
                    <a:lnTo>
                      <a:pt x="103" y="40"/>
                    </a:lnTo>
                    <a:lnTo>
                      <a:pt x="75" y="12"/>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9" name="Freeform 456"/>
              <p:cNvSpPr>
                <a:spLocks noEditPoints="1"/>
              </p:cNvSpPr>
              <p:nvPr/>
            </p:nvSpPr>
            <p:spPr bwMode="auto">
              <a:xfrm>
                <a:off x="1665" y="3168"/>
                <a:ext cx="29" cy="18"/>
              </a:xfrm>
              <a:custGeom>
                <a:avLst/>
                <a:gdLst>
                  <a:gd name="T0" fmla="*/ 79 w 118"/>
                  <a:gd name="T1" fmla="*/ 23 h 70"/>
                  <a:gd name="T2" fmla="*/ 82 w 118"/>
                  <a:gd name="T3" fmla="*/ 27 h 70"/>
                  <a:gd name="T4" fmla="*/ 58 w 118"/>
                  <a:gd name="T5" fmla="*/ 27 h 70"/>
                  <a:gd name="T6" fmla="*/ 51 w 118"/>
                  <a:gd name="T7" fmla="*/ 23 h 70"/>
                  <a:gd name="T8" fmla="*/ 39 w 118"/>
                  <a:gd name="T9" fmla="*/ 12 h 70"/>
                  <a:gd name="T10" fmla="*/ 51 w 118"/>
                  <a:gd name="T11" fmla="*/ 12 h 70"/>
                  <a:gd name="T12" fmla="*/ 11 w 118"/>
                  <a:gd name="T13" fmla="*/ 51 h 70"/>
                  <a:gd name="T14" fmla="*/ 7 w 118"/>
                  <a:gd name="T15" fmla="*/ 40 h 70"/>
                  <a:gd name="T16" fmla="*/ 19 w 118"/>
                  <a:gd name="T17" fmla="*/ 40 h 70"/>
                  <a:gd name="T18" fmla="*/ 31 w 118"/>
                  <a:gd name="T19" fmla="*/ 40 h 70"/>
                  <a:gd name="T20" fmla="*/ 35 w 118"/>
                  <a:gd name="T21" fmla="*/ 40 h 70"/>
                  <a:gd name="T22" fmla="*/ 62 w 118"/>
                  <a:gd name="T23" fmla="*/ 55 h 70"/>
                  <a:gd name="T24" fmla="*/ 58 w 118"/>
                  <a:gd name="T25" fmla="*/ 55 h 70"/>
                  <a:gd name="T26" fmla="*/ 110 w 118"/>
                  <a:gd name="T27" fmla="*/ 55 h 70"/>
                  <a:gd name="T28" fmla="*/ 101 w 118"/>
                  <a:gd name="T29" fmla="*/ 63 h 70"/>
                  <a:gd name="T30" fmla="*/ 101 w 118"/>
                  <a:gd name="T31" fmla="*/ 48 h 70"/>
                  <a:gd name="T32" fmla="*/ 101 w 118"/>
                  <a:gd name="T33" fmla="*/ 51 h 70"/>
                  <a:gd name="T34" fmla="*/ 79 w 118"/>
                  <a:gd name="T35" fmla="*/ 23 h 70"/>
                  <a:gd name="T36" fmla="*/ 114 w 118"/>
                  <a:gd name="T37" fmla="*/ 44 h 70"/>
                  <a:gd name="T38" fmla="*/ 118 w 118"/>
                  <a:gd name="T39" fmla="*/ 48 h 70"/>
                  <a:gd name="T40" fmla="*/ 118 w 118"/>
                  <a:gd name="T41" fmla="*/ 63 h 70"/>
                  <a:gd name="T42" fmla="*/ 114 w 118"/>
                  <a:gd name="T43" fmla="*/ 67 h 70"/>
                  <a:gd name="T44" fmla="*/ 110 w 118"/>
                  <a:gd name="T45" fmla="*/ 70 h 70"/>
                  <a:gd name="T46" fmla="*/ 58 w 118"/>
                  <a:gd name="T47" fmla="*/ 70 h 70"/>
                  <a:gd name="T48" fmla="*/ 54 w 118"/>
                  <a:gd name="T49" fmla="*/ 67 h 70"/>
                  <a:gd name="T50" fmla="*/ 26 w 118"/>
                  <a:gd name="T51" fmla="*/ 55 h 70"/>
                  <a:gd name="T52" fmla="*/ 31 w 118"/>
                  <a:gd name="T53" fmla="*/ 55 h 70"/>
                  <a:gd name="T54" fmla="*/ 19 w 118"/>
                  <a:gd name="T55" fmla="*/ 55 h 70"/>
                  <a:gd name="T56" fmla="*/ 7 w 118"/>
                  <a:gd name="T57" fmla="*/ 55 h 70"/>
                  <a:gd name="T58" fmla="*/ 0 w 118"/>
                  <a:gd name="T59" fmla="*/ 51 h 70"/>
                  <a:gd name="T60" fmla="*/ 0 w 118"/>
                  <a:gd name="T61" fmla="*/ 44 h 70"/>
                  <a:gd name="T62" fmla="*/ 39 w 118"/>
                  <a:gd name="T63" fmla="*/ 0 h 70"/>
                  <a:gd name="T64" fmla="*/ 43 w 118"/>
                  <a:gd name="T65" fmla="*/ 0 h 70"/>
                  <a:gd name="T66" fmla="*/ 51 w 118"/>
                  <a:gd name="T67" fmla="*/ 0 h 70"/>
                  <a:gd name="T68" fmla="*/ 62 w 118"/>
                  <a:gd name="T69" fmla="*/ 16 h 70"/>
                  <a:gd name="T70" fmla="*/ 58 w 118"/>
                  <a:gd name="T71" fmla="*/ 12 h 70"/>
                  <a:gd name="T72" fmla="*/ 82 w 118"/>
                  <a:gd name="T73" fmla="*/ 12 h 70"/>
                  <a:gd name="T74" fmla="*/ 90 w 118"/>
                  <a:gd name="T75" fmla="*/ 16 h 70"/>
                  <a:gd name="T76" fmla="*/ 114 w 118"/>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70">
                    <a:moveTo>
                      <a:pt x="79" y="23"/>
                    </a:moveTo>
                    <a:lnTo>
                      <a:pt x="82" y="27"/>
                    </a:lnTo>
                    <a:lnTo>
                      <a:pt x="58" y="27"/>
                    </a:lnTo>
                    <a:lnTo>
                      <a:pt x="51" y="23"/>
                    </a:lnTo>
                    <a:lnTo>
                      <a:pt x="39" y="12"/>
                    </a:lnTo>
                    <a:lnTo>
                      <a:pt x="51" y="12"/>
                    </a:lnTo>
                    <a:lnTo>
                      <a:pt x="11" y="51"/>
                    </a:lnTo>
                    <a:lnTo>
                      <a:pt x="7" y="40"/>
                    </a:lnTo>
                    <a:lnTo>
                      <a:pt x="19" y="40"/>
                    </a:lnTo>
                    <a:lnTo>
                      <a:pt x="31" y="40"/>
                    </a:lnTo>
                    <a:lnTo>
                      <a:pt x="35" y="40"/>
                    </a:lnTo>
                    <a:lnTo>
                      <a:pt x="62" y="55"/>
                    </a:lnTo>
                    <a:lnTo>
                      <a:pt x="58" y="55"/>
                    </a:lnTo>
                    <a:lnTo>
                      <a:pt x="110" y="55"/>
                    </a:lnTo>
                    <a:lnTo>
                      <a:pt x="101" y="63"/>
                    </a:lnTo>
                    <a:lnTo>
                      <a:pt x="101" y="48"/>
                    </a:lnTo>
                    <a:lnTo>
                      <a:pt x="101" y="51"/>
                    </a:lnTo>
                    <a:lnTo>
                      <a:pt x="79" y="23"/>
                    </a:lnTo>
                    <a:close/>
                    <a:moveTo>
                      <a:pt x="114" y="44"/>
                    </a:moveTo>
                    <a:lnTo>
                      <a:pt x="118" y="48"/>
                    </a:lnTo>
                    <a:lnTo>
                      <a:pt x="118" y="63"/>
                    </a:lnTo>
                    <a:lnTo>
                      <a:pt x="114" y="67"/>
                    </a:lnTo>
                    <a:lnTo>
                      <a:pt x="110" y="70"/>
                    </a:lnTo>
                    <a:lnTo>
                      <a:pt x="58" y="70"/>
                    </a:lnTo>
                    <a:lnTo>
                      <a:pt x="54" y="67"/>
                    </a:lnTo>
                    <a:lnTo>
                      <a:pt x="26" y="55"/>
                    </a:lnTo>
                    <a:lnTo>
                      <a:pt x="31" y="55"/>
                    </a:lnTo>
                    <a:lnTo>
                      <a:pt x="19" y="55"/>
                    </a:lnTo>
                    <a:lnTo>
                      <a:pt x="7" y="55"/>
                    </a:lnTo>
                    <a:lnTo>
                      <a:pt x="0" y="51"/>
                    </a:lnTo>
                    <a:lnTo>
                      <a:pt x="0" y="44"/>
                    </a:lnTo>
                    <a:lnTo>
                      <a:pt x="39" y="0"/>
                    </a:lnTo>
                    <a:lnTo>
                      <a:pt x="43" y="0"/>
                    </a:lnTo>
                    <a:lnTo>
                      <a:pt x="51" y="0"/>
                    </a:lnTo>
                    <a:lnTo>
                      <a:pt x="62" y="16"/>
                    </a:lnTo>
                    <a:lnTo>
                      <a:pt x="58" y="12"/>
                    </a:lnTo>
                    <a:lnTo>
                      <a:pt x="82" y="12"/>
                    </a:lnTo>
                    <a:lnTo>
                      <a:pt x="90" y="16"/>
                    </a:lnTo>
                    <a:lnTo>
                      <a:pt x="11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0" name="Freeform 457"/>
              <p:cNvSpPr>
                <a:spLocks/>
              </p:cNvSpPr>
              <p:nvPr/>
            </p:nvSpPr>
            <p:spPr bwMode="auto">
              <a:xfrm>
                <a:off x="1667" y="3171"/>
                <a:ext cx="26" cy="13"/>
              </a:xfrm>
              <a:custGeom>
                <a:avLst/>
                <a:gdLst>
                  <a:gd name="T0" fmla="*/ 72 w 103"/>
                  <a:gd name="T1" fmla="*/ 11 h 51"/>
                  <a:gd name="T2" fmla="*/ 75 w 103"/>
                  <a:gd name="T3" fmla="*/ 15 h 51"/>
                  <a:gd name="T4" fmla="*/ 51 w 103"/>
                  <a:gd name="T5" fmla="*/ 15 h 51"/>
                  <a:gd name="T6" fmla="*/ 44 w 103"/>
                  <a:gd name="T7" fmla="*/ 11 h 51"/>
                  <a:gd name="T8" fmla="*/ 32 w 103"/>
                  <a:gd name="T9" fmla="*/ 0 h 51"/>
                  <a:gd name="T10" fmla="*/ 44 w 103"/>
                  <a:gd name="T11" fmla="*/ 0 h 51"/>
                  <a:gd name="T12" fmla="*/ 4 w 103"/>
                  <a:gd name="T13" fmla="*/ 39 h 51"/>
                  <a:gd name="T14" fmla="*/ 0 w 103"/>
                  <a:gd name="T15" fmla="*/ 28 h 51"/>
                  <a:gd name="T16" fmla="*/ 12 w 103"/>
                  <a:gd name="T17" fmla="*/ 28 h 51"/>
                  <a:gd name="T18" fmla="*/ 24 w 103"/>
                  <a:gd name="T19" fmla="*/ 28 h 51"/>
                  <a:gd name="T20" fmla="*/ 28 w 103"/>
                  <a:gd name="T21" fmla="*/ 28 h 51"/>
                  <a:gd name="T22" fmla="*/ 55 w 103"/>
                  <a:gd name="T23" fmla="*/ 43 h 51"/>
                  <a:gd name="T24" fmla="*/ 51 w 103"/>
                  <a:gd name="T25" fmla="*/ 43 h 51"/>
                  <a:gd name="T26" fmla="*/ 103 w 103"/>
                  <a:gd name="T27" fmla="*/ 43 h 51"/>
                  <a:gd name="T28" fmla="*/ 94 w 103"/>
                  <a:gd name="T29" fmla="*/ 51 h 51"/>
                  <a:gd name="T30" fmla="*/ 94 w 103"/>
                  <a:gd name="T31" fmla="*/ 36 h 51"/>
                  <a:gd name="T32" fmla="*/ 94 w 103"/>
                  <a:gd name="T33" fmla="*/ 39 h 51"/>
                  <a:gd name="T34" fmla="*/ 72 w 103"/>
                  <a:gd name="T35"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1">
                    <a:moveTo>
                      <a:pt x="72" y="11"/>
                    </a:moveTo>
                    <a:lnTo>
                      <a:pt x="75" y="15"/>
                    </a:lnTo>
                    <a:lnTo>
                      <a:pt x="51" y="15"/>
                    </a:lnTo>
                    <a:lnTo>
                      <a:pt x="44" y="11"/>
                    </a:lnTo>
                    <a:lnTo>
                      <a:pt x="32" y="0"/>
                    </a:lnTo>
                    <a:lnTo>
                      <a:pt x="44" y="0"/>
                    </a:lnTo>
                    <a:lnTo>
                      <a:pt x="4" y="39"/>
                    </a:lnTo>
                    <a:lnTo>
                      <a:pt x="0" y="28"/>
                    </a:lnTo>
                    <a:lnTo>
                      <a:pt x="12" y="28"/>
                    </a:lnTo>
                    <a:lnTo>
                      <a:pt x="24" y="28"/>
                    </a:lnTo>
                    <a:lnTo>
                      <a:pt x="28" y="28"/>
                    </a:lnTo>
                    <a:lnTo>
                      <a:pt x="55" y="43"/>
                    </a:lnTo>
                    <a:lnTo>
                      <a:pt x="51" y="43"/>
                    </a:lnTo>
                    <a:lnTo>
                      <a:pt x="103" y="43"/>
                    </a:lnTo>
                    <a:lnTo>
                      <a:pt x="94" y="51"/>
                    </a:lnTo>
                    <a:lnTo>
                      <a:pt x="94" y="36"/>
                    </a:lnTo>
                    <a:lnTo>
                      <a:pt x="94" y="39"/>
                    </a:lnTo>
                    <a:lnTo>
                      <a:pt x="72" y="1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1" name="Freeform 458"/>
              <p:cNvSpPr>
                <a:spLocks/>
              </p:cNvSpPr>
              <p:nvPr/>
            </p:nvSpPr>
            <p:spPr bwMode="auto">
              <a:xfrm>
                <a:off x="1665" y="3168"/>
                <a:ext cx="29" cy="18"/>
              </a:xfrm>
              <a:custGeom>
                <a:avLst/>
                <a:gdLst>
                  <a:gd name="T0" fmla="*/ 114 w 118"/>
                  <a:gd name="T1" fmla="*/ 44 h 70"/>
                  <a:gd name="T2" fmla="*/ 118 w 118"/>
                  <a:gd name="T3" fmla="*/ 48 h 70"/>
                  <a:gd name="T4" fmla="*/ 118 w 118"/>
                  <a:gd name="T5" fmla="*/ 63 h 70"/>
                  <a:gd name="T6" fmla="*/ 114 w 118"/>
                  <a:gd name="T7" fmla="*/ 67 h 70"/>
                  <a:gd name="T8" fmla="*/ 110 w 118"/>
                  <a:gd name="T9" fmla="*/ 70 h 70"/>
                  <a:gd name="T10" fmla="*/ 58 w 118"/>
                  <a:gd name="T11" fmla="*/ 70 h 70"/>
                  <a:gd name="T12" fmla="*/ 54 w 118"/>
                  <a:gd name="T13" fmla="*/ 67 h 70"/>
                  <a:gd name="T14" fmla="*/ 26 w 118"/>
                  <a:gd name="T15" fmla="*/ 55 h 70"/>
                  <a:gd name="T16" fmla="*/ 31 w 118"/>
                  <a:gd name="T17" fmla="*/ 55 h 70"/>
                  <a:gd name="T18" fmla="*/ 19 w 118"/>
                  <a:gd name="T19" fmla="*/ 55 h 70"/>
                  <a:gd name="T20" fmla="*/ 7 w 118"/>
                  <a:gd name="T21" fmla="*/ 55 h 70"/>
                  <a:gd name="T22" fmla="*/ 0 w 118"/>
                  <a:gd name="T23" fmla="*/ 51 h 70"/>
                  <a:gd name="T24" fmla="*/ 0 w 118"/>
                  <a:gd name="T25" fmla="*/ 44 h 70"/>
                  <a:gd name="T26" fmla="*/ 39 w 118"/>
                  <a:gd name="T27" fmla="*/ 0 h 70"/>
                  <a:gd name="T28" fmla="*/ 43 w 118"/>
                  <a:gd name="T29" fmla="*/ 0 h 70"/>
                  <a:gd name="T30" fmla="*/ 51 w 118"/>
                  <a:gd name="T31" fmla="*/ 0 h 70"/>
                  <a:gd name="T32" fmla="*/ 62 w 118"/>
                  <a:gd name="T33" fmla="*/ 16 h 70"/>
                  <a:gd name="T34" fmla="*/ 58 w 118"/>
                  <a:gd name="T35" fmla="*/ 12 h 70"/>
                  <a:gd name="T36" fmla="*/ 82 w 118"/>
                  <a:gd name="T37" fmla="*/ 12 h 70"/>
                  <a:gd name="T38" fmla="*/ 90 w 118"/>
                  <a:gd name="T39" fmla="*/ 16 h 70"/>
                  <a:gd name="T40" fmla="*/ 114 w 118"/>
                  <a:gd name="T41"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70">
                    <a:moveTo>
                      <a:pt x="114" y="44"/>
                    </a:moveTo>
                    <a:lnTo>
                      <a:pt x="118" y="48"/>
                    </a:lnTo>
                    <a:lnTo>
                      <a:pt x="118" y="63"/>
                    </a:lnTo>
                    <a:lnTo>
                      <a:pt x="114" y="67"/>
                    </a:lnTo>
                    <a:lnTo>
                      <a:pt x="110" y="70"/>
                    </a:lnTo>
                    <a:lnTo>
                      <a:pt x="58" y="70"/>
                    </a:lnTo>
                    <a:lnTo>
                      <a:pt x="54" y="67"/>
                    </a:lnTo>
                    <a:lnTo>
                      <a:pt x="26" y="55"/>
                    </a:lnTo>
                    <a:lnTo>
                      <a:pt x="31" y="55"/>
                    </a:lnTo>
                    <a:lnTo>
                      <a:pt x="19" y="55"/>
                    </a:lnTo>
                    <a:lnTo>
                      <a:pt x="7" y="55"/>
                    </a:lnTo>
                    <a:lnTo>
                      <a:pt x="0" y="51"/>
                    </a:lnTo>
                    <a:lnTo>
                      <a:pt x="0" y="44"/>
                    </a:lnTo>
                    <a:lnTo>
                      <a:pt x="39" y="0"/>
                    </a:lnTo>
                    <a:lnTo>
                      <a:pt x="43" y="0"/>
                    </a:lnTo>
                    <a:lnTo>
                      <a:pt x="51" y="0"/>
                    </a:lnTo>
                    <a:lnTo>
                      <a:pt x="62" y="16"/>
                    </a:lnTo>
                    <a:lnTo>
                      <a:pt x="58" y="12"/>
                    </a:lnTo>
                    <a:lnTo>
                      <a:pt x="82" y="12"/>
                    </a:lnTo>
                    <a:lnTo>
                      <a:pt x="90" y="16"/>
                    </a:lnTo>
                    <a:lnTo>
                      <a:pt x="114" y="44"/>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2" name="Freeform 459"/>
              <p:cNvSpPr>
                <a:spLocks/>
              </p:cNvSpPr>
              <p:nvPr/>
            </p:nvSpPr>
            <p:spPr bwMode="auto">
              <a:xfrm>
                <a:off x="1705" y="3196"/>
                <a:ext cx="119" cy="129"/>
              </a:xfrm>
              <a:custGeom>
                <a:avLst/>
                <a:gdLst>
                  <a:gd name="T0" fmla="*/ 158 w 475"/>
                  <a:gd name="T1" fmla="*/ 12 h 518"/>
                  <a:gd name="T2" fmla="*/ 143 w 475"/>
                  <a:gd name="T3" fmla="*/ 23 h 518"/>
                  <a:gd name="T4" fmla="*/ 143 w 475"/>
                  <a:gd name="T5" fmla="*/ 62 h 518"/>
                  <a:gd name="T6" fmla="*/ 158 w 475"/>
                  <a:gd name="T7" fmla="*/ 90 h 518"/>
                  <a:gd name="T8" fmla="*/ 131 w 475"/>
                  <a:gd name="T9" fmla="*/ 102 h 518"/>
                  <a:gd name="T10" fmla="*/ 92 w 475"/>
                  <a:gd name="T11" fmla="*/ 130 h 518"/>
                  <a:gd name="T12" fmla="*/ 103 w 475"/>
                  <a:gd name="T13" fmla="*/ 146 h 518"/>
                  <a:gd name="T14" fmla="*/ 92 w 475"/>
                  <a:gd name="T15" fmla="*/ 158 h 518"/>
                  <a:gd name="T16" fmla="*/ 64 w 475"/>
                  <a:gd name="T17" fmla="*/ 186 h 518"/>
                  <a:gd name="T18" fmla="*/ 40 w 475"/>
                  <a:gd name="T19" fmla="*/ 225 h 518"/>
                  <a:gd name="T20" fmla="*/ 24 w 475"/>
                  <a:gd name="T21" fmla="*/ 225 h 518"/>
                  <a:gd name="T22" fmla="*/ 40 w 475"/>
                  <a:gd name="T23" fmla="*/ 293 h 518"/>
                  <a:gd name="T24" fmla="*/ 40 w 475"/>
                  <a:gd name="T25" fmla="*/ 332 h 518"/>
                  <a:gd name="T26" fmla="*/ 24 w 475"/>
                  <a:gd name="T27" fmla="*/ 383 h 518"/>
                  <a:gd name="T28" fmla="*/ 0 w 475"/>
                  <a:gd name="T29" fmla="*/ 435 h 518"/>
                  <a:gd name="T30" fmla="*/ 0 w 475"/>
                  <a:gd name="T31" fmla="*/ 462 h 518"/>
                  <a:gd name="T32" fmla="*/ 40 w 475"/>
                  <a:gd name="T33" fmla="*/ 490 h 518"/>
                  <a:gd name="T34" fmla="*/ 64 w 475"/>
                  <a:gd name="T35" fmla="*/ 518 h 518"/>
                  <a:gd name="T36" fmla="*/ 143 w 475"/>
                  <a:gd name="T37" fmla="*/ 490 h 518"/>
                  <a:gd name="T38" fmla="*/ 143 w 475"/>
                  <a:gd name="T39" fmla="*/ 478 h 518"/>
                  <a:gd name="T40" fmla="*/ 182 w 475"/>
                  <a:gd name="T41" fmla="*/ 478 h 518"/>
                  <a:gd name="T42" fmla="*/ 210 w 475"/>
                  <a:gd name="T43" fmla="*/ 450 h 518"/>
                  <a:gd name="T44" fmla="*/ 238 w 475"/>
                  <a:gd name="T45" fmla="*/ 450 h 518"/>
                  <a:gd name="T46" fmla="*/ 261 w 475"/>
                  <a:gd name="T47" fmla="*/ 435 h 518"/>
                  <a:gd name="T48" fmla="*/ 300 w 475"/>
                  <a:gd name="T49" fmla="*/ 462 h 518"/>
                  <a:gd name="T50" fmla="*/ 356 w 475"/>
                  <a:gd name="T51" fmla="*/ 462 h 518"/>
                  <a:gd name="T52" fmla="*/ 396 w 475"/>
                  <a:gd name="T53" fmla="*/ 422 h 518"/>
                  <a:gd name="T54" fmla="*/ 407 w 475"/>
                  <a:gd name="T55" fmla="*/ 450 h 518"/>
                  <a:gd name="T56" fmla="*/ 447 w 475"/>
                  <a:gd name="T57" fmla="*/ 435 h 518"/>
                  <a:gd name="T58" fmla="*/ 475 w 475"/>
                  <a:gd name="T59" fmla="*/ 411 h 518"/>
                  <a:gd name="T60" fmla="*/ 435 w 475"/>
                  <a:gd name="T61" fmla="*/ 372 h 518"/>
                  <a:gd name="T62" fmla="*/ 420 w 475"/>
                  <a:gd name="T63" fmla="*/ 344 h 518"/>
                  <a:gd name="T64" fmla="*/ 420 w 475"/>
                  <a:gd name="T65" fmla="*/ 293 h 518"/>
                  <a:gd name="T66" fmla="*/ 396 w 475"/>
                  <a:gd name="T67" fmla="*/ 293 h 518"/>
                  <a:gd name="T68" fmla="*/ 368 w 475"/>
                  <a:gd name="T69" fmla="*/ 293 h 518"/>
                  <a:gd name="T70" fmla="*/ 381 w 475"/>
                  <a:gd name="T71" fmla="*/ 248 h 518"/>
                  <a:gd name="T72" fmla="*/ 407 w 475"/>
                  <a:gd name="T73" fmla="*/ 225 h 518"/>
                  <a:gd name="T74" fmla="*/ 368 w 475"/>
                  <a:gd name="T75" fmla="*/ 169 h 518"/>
                  <a:gd name="T76" fmla="*/ 341 w 475"/>
                  <a:gd name="T77" fmla="*/ 130 h 518"/>
                  <a:gd name="T78" fmla="*/ 317 w 475"/>
                  <a:gd name="T79" fmla="*/ 90 h 518"/>
                  <a:gd name="T80" fmla="*/ 289 w 475"/>
                  <a:gd name="T81" fmla="*/ 79 h 518"/>
                  <a:gd name="T82" fmla="*/ 238 w 475"/>
                  <a:gd name="T83" fmla="*/ 62 h 518"/>
                  <a:gd name="T84" fmla="*/ 222 w 475"/>
                  <a:gd name="T85" fmla="*/ 51 h 518"/>
                  <a:gd name="T86" fmla="*/ 182 w 475"/>
                  <a:gd name="T87" fmla="*/ 23 h 518"/>
                  <a:gd name="T88" fmla="*/ 182 w 475"/>
                  <a:gd name="T89" fmla="*/ 0 h 518"/>
                  <a:gd name="T90" fmla="*/ 158 w 475"/>
                  <a:gd name="T91" fmla="*/ 1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5" h="518">
                    <a:moveTo>
                      <a:pt x="158" y="12"/>
                    </a:moveTo>
                    <a:lnTo>
                      <a:pt x="143" y="23"/>
                    </a:lnTo>
                    <a:lnTo>
                      <a:pt x="143" y="62"/>
                    </a:lnTo>
                    <a:lnTo>
                      <a:pt x="158" y="90"/>
                    </a:lnTo>
                    <a:lnTo>
                      <a:pt x="131" y="102"/>
                    </a:lnTo>
                    <a:lnTo>
                      <a:pt x="92" y="130"/>
                    </a:lnTo>
                    <a:lnTo>
                      <a:pt x="103" y="146"/>
                    </a:lnTo>
                    <a:lnTo>
                      <a:pt x="92" y="158"/>
                    </a:lnTo>
                    <a:lnTo>
                      <a:pt x="64" y="186"/>
                    </a:lnTo>
                    <a:lnTo>
                      <a:pt x="40" y="225"/>
                    </a:lnTo>
                    <a:lnTo>
                      <a:pt x="24" y="225"/>
                    </a:lnTo>
                    <a:lnTo>
                      <a:pt x="40" y="293"/>
                    </a:lnTo>
                    <a:lnTo>
                      <a:pt x="40" y="332"/>
                    </a:lnTo>
                    <a:lnTo>
                      <a:pt x="24" y="383"/>
                    </a:lnTo>
                    <a:lnTo>
                      <a:pt x="0" y="435"/>
                    </a:lnTo>
                    <a:lnTo>
                      <a:pt x="0" y="462"/>
                    </a:lnTo>
                    <a:lnTo>
                      <a:pt x="40" y="490"/>
                    </a:lnTo>
                    <a:lnTo>
                      <a:pt x="64" y="518"/>
                    </a:lnTo>
                    <a:lnTo>
                      <a:pt x="143" y="490"/>
                    </a:lnTo>
                    <a:lnTo>
                      <a:pt x="143" y="478"/>
                    </a:lnTo>
                    <a:lnTo>
                      <a:pt x="182" y="478"/>
                    </a:lnTo>
                    <a:lnTo>
                      <a:pt x="210" y="450"/>
                    </a:lnTo>
                    <a:lnTo>
                      <a:pt x="238" y="450"/>
                    </a:lnTo>
                    <a:lnTo>
                      <a:pt x="261" y="435"/>
                    </a:lnTo>
                    <a:lnTo>
                      <a:pt x="300" y="462"/>
                    </a:lnTo>
                    <a:lnTo>
                      <a:pt x="356" y="462"/>
                    </a:lnTo>
                    <a:lnTo>
                      <a:pt x="396" y="422"/>
                    </a:lnTo>
                    <a:lnTo>
                      <a:pt x="407" y="450"/>
                    </a:lnTo>
                    <a:lnTo>
                      <a:pt x="447" y="435"/>
                    </a:lnTo>
                    <a:lnTo>
                      <a:pt x="475" y="411"/>
                    </a:lnTo>
                    <a:lnTo>
                      <a:pt x="435" y="372"/>
                    </a:lnTo>
                    <a:lnTo>
                      <a:pt x="420" y="344"/>
                    </a:lnTo>
                    <a:lnTo>
                      <a:pt x="420" y="293"/>
                    </a:lnTo>
                    <a:lnTo>
                      <a:pt x="396" y="293"/>
                    </a:lnTo>
                    <a:lnTo>
                      <a:pt x="368" y="293"/>
                    </a:lnTo>
                    <a:lnTo>
                      <a:pt x="381" y="248"/>
                    </a:lnTo>
                    <a:lnTo>
                      <a:pt x="407" y="225"/>
                    </a:lnTo>
                    <a:lnTo>
                      <a:pt x="368" y="169"/>
                    </a:lnTo>
                    <a:lnTo>
                      <a:pt x="341" y="130"/>
                    </a:lnTo>
                    <a:lnTo>
                      <a:pt x="317" y="90"/>
                    </a:lnTo>
                    <a:lnTo>
                      <a:pt x="289" y="79"/>
                    </a:lnTo>
                    <a:lnTo>
                      <a:pt x="238" y="62"/>
                    </a:lnTo>
                    <a:lnTo>
                      <a:pt x="222" y="51"/>
                    </a:lnTo>
                    <a:lnTo>
                      <a:pt x="182" y="23"/>
                    </a:lnTo>
                    <a:lnTo>
                      <a:pt x="182" y="0"/>
                    </a:lnTo>
                    <a:lnTo>
                      <a:pt x="158" y="12"/>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3" name="Freeform 460"/>
              <p:cNvSpPr>
                <a:spLocks noEditPoints="1"/>
              </p:cNvSpPr>
              <p:nvPr/>
            </p:nvSpPr>
            <p:spPr bwMode="auto">
              <a:xfrm>
                <a:off x="1703" y="3194"/>
                <a:ext cx="123" cy="133"/>
              </a:xfrm>
              <a:custGeom>
                <a:avLst/>
                <a:gdLst>
                  <a:gd name="T0" fmla="*/ 157 w 489"/>
                  <a:gd name="T1" fmla="*/ 40 h 534"/>
                  <a:gd name="T2" fmla="*/ 170 w 489"/>
                  <a:gd name="T3" fmla="*/ 96 h 534"/>
                  <a:gd name="T4" fmla="*/ 142 w 489"/>
                  <a:gd name="T5" fmla="*/ 120 h 534"/>
                  <a:gd name="T6" fmla="*/ 118 w 489"/>
                  <a:gd name="T7" fmla="*/ 147 h 534"/>
                  <a:gd name="T8" fmla="*/ 103 w 489"/>
                  <a:gd name="T9" fmla="*/ 171 h 534"/>
                  <a:gd name="T10" fmla="*/ 47 w 489"/>
                  <a:gd name="T11" fmla="*/ 242 h 534"/>
                  <a:gd name="T12" fmla="*/ 54 w 489"/>
                  <a:gd name="T13" fmla="*/ 298 h 534"/>
                  <a:gd name="T14" fmla="*/ 39 w 489"/>
                  <a:gd name="T15" fmla="*/ 396 h 534"/>
                  <a:gd name="T16" fmla="*/ 15 w 489"/>
                  <a:gd name="T17" fmla="*/ 471 h 534"/>
                  <a:gd name="T18" fmla="*/ 78 w 489"/>
                  <a:gd name="T19" fmla="*/ 519 h 534"/>
                  <a:gd name="T20" fmla="*/ 142 w 489"/>
                  <a:gd name="T21" fmla="*/ 499 h 534"/>
                  <a:gd name="T22" fmla="*/ 150 w 489"/>
                  <a:gd name="T23" fmla="*/ 480 h 534"/>
                  <a:gd name="T24" fmla="*/ 213 w 489"/>
                  <a:gd name="T25" fmla="*/ 452 h 534"/>
                  <a:gd name="T26" fmla="*/ 241 w 489"/>
                  <a:gd name="T27" fmla="*/ 452 h 534"/>
                  <a:gd name="T28" fmla="*/ 313 w 489"/>
                  <a:gd name="T29" fmla="*/ 467 h 534"/>
                  <a:gd name="T30" fmla="*/ 356 w 489"/>
                  <a:gd name="T31" fmla="*/ 467 h 534"/>
                  <a:gd name="T32" fmla="*/ 407 w 489"/>
                  <a:gd name="T33" fmla="*/ 428 h 534"/>
                  <a:gd name="T34" fmla="*/ 450 w 489"/>
                  <a:gd name="T35" fmla="*/ 439 h 534"/>
                  <a:gd name="T36" fmla="*/ 435 w 489"/>
                  <a:gd name="T37" fmla="*/ 384 h 534"/>
                  <a:gd name="T38" fmla="*/ 418 w 489"/>
                  <a:gd name="T39" fmla="*/ 302 h 534"/>
                  <a:gd name="T40" fmla="*/ 375 w 489"/>
                  <a:gd name="T41" fmla="*/ 309 h 534"/>
                  <a:gd name="T42" fmla="*/ 379 w 489"/>
                  <a:gd name="T43" fmla="*/ 257 h 534"/>
                  <a:gd name="T44" fmla="*/ 407 w 489"/>
                  <a:gd name="T45" fmla="*/ 238 h 534"/>
                  <a:gd name="T46" fmla="*/ 316 w 489"/>
                  <a:gd name="T47" fmla="*/ 103 h 534"/>
                  <a:gd name="T48" fmla="*/ 241 w 489"/>
                  <a:gd name="T49" fmla="*/ 80 h 534"/>
                  <a:gd name="T50" fmla="*/ 225 w 489"/>
                  <a:gd name="T51" fmla="*/ 68 h 534"/>
                  <a:gd name="T52" fmla="*/ 181 w 489"/>
                  <a:gd name="T53" fmla="*/ 9 h 534"/>
                  <a:gd name="T54" fmla="*/ 185 w 489"/>
                  <a:gd name="T55" fmla="*/ 0 h 534"/>
                  <a:gd name="T56" fmla="*/ 197 w 489"/>
                  <a:gd name="T57" fmla="*/ 32 h 534"/>
                  <a:gd name="T58" fmla="*/ 236 w 489"/>
                  <a:gd name="T59" fmla="*/ 56 h 534"/>
                  <a:gd name="T60" fmla="*/ 296 w 489"/>
                  <a:gd name="T61" fmla="*/ 80 h 534"/>
                  <a:gd name="T62" fmla="*/ 328 w 489"/>
                  <a:gd name="T63" fmla="*/ 96 h 534"/>
                  <a:gd name="T64" fmla="*/ 423 w 489"/>
                  <a:gd name="T65" fmla="*/ 230 h 534"/>
                  <a:gd name="T66" fmla="*/ 395 w 489"/>
                  <a:gd name="T67" fmla="*/ 266 h 534"/>
                  <a:gd name="T68" fmla="*/ 375 w 489"/>
                  <a:gd name="T69" fmla="*/ 293 h 534"/>
                  <a:gd name="T70" fmla="*/ 435 w 489"/>
                  <a:gd name="T71" fmla="*/ 293 h 534"/>
                  <a:gd name="T72" fmla="*/ 435 w 489"/>
                  <a:gd name="T73" fmla="*/ 349 h 534"/>
                  <a:gd name="T74" fmla="*/ 486 w 489"/>
                  <a:gd name="T75" fmla="*/ 412 h 534"/>
                  <a:gd name="T76" fmla="*/ 459 w 489"/>
                  <a:gd name="T77" fmla="*/ 452 h 534"/>
                  <a:gd name="T78" fmla="*/ 407 w 489"/>
                  <a:gd name="T79" fmla="*/ 463 h 534"/>
                  <a:gd name="T80" fmla="*/ 367 w 489"/>
                  <a:gd name="T81" fmla="*/ 480 h 534"/>
                  <a:gd name="T82" fmla="*/ 304 w 489"/>
                  <a:gd name="T83" fmla="*/ 480 h 534"/>
                  <a:gd name="T84" fmla="*/ 249 w 489"/>
                  <a:gd name="T85" fmla="*/ 467 h 534"/>
                  <a:gd name="T86" fmla="*/ 221 w 489"/>
                  <a:gd name="T87" fmla="*/ 463 h 534"/>
                  <a:gd name="T88" fmla="*/ 150 w 489"/>
                  <a:gd name="T89" fmla="*/ 495 h 534"/>
                  <a:gd name="T90" fmla="*/ 154 w 489"/>
                  <a:gd name="T91" fmla="*/ 506 h 534"/>
                  <a:gd name="T92" fmla="*/ 39 w 489"/>
                  <a:gd name="T93" fmla="*/ 503 h 534"/>
                  <a:gd name="T94" fmla="*/ 0 w 489"/>
                  <a:gd name="T95" fmla="*/ 471 h 534"/>
                  <a:gd name="T96" fmla="*/ 24 w 489"/>
                  <a:gd name="T97" fmla="*/ 392 h 534"/>
                  <a:gd name="T98" fmla="*/ 39 w 489"/>
                  <a:gd name="T99" fmla="*/ 302 h 534"/>
                  <a:gd name="T100" fmla="*/ 31 w 489"/>
                  <a:gd name="T101" fmla="*/ 227 h 534"/>
                  <a:gd name="T102" fmla="*/ 67 w 489"/>
                  <a:gd name="T103" fmla="*/ 191 h 534"/>
                  <a:gd name="T104" fmla="*/ 106 w 489"/>
                  <a:gd name="T105" fmla="*/ 147 h 534"/>
                  <a:gd name="T106" fmla="*/ 90 w 489"/>
                  <a:gd name="T107" fmla="*/ 139 h 534"/>
                  <a:gd name="T108" fmla="*/ 161 w 489"/>
                  <a:gd name="T109" fmla="*/ 92 h 534"/>
                  <a:gd name="T110" fmla="*/ 142 w 489"/>
                  <a:gd name="T111" fmla="*/ 71 h 534"/>
                  <a:gd name="T112" fmla="*/ 157 w 489"/>
                  <a:gd name="T113" fmla="*/ 1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9" h="534">
                    <a:moveTo>
                      <a:pt x="170" y="28"/>
                    </a:moveTo>
                    <a:lnTo>
                      <a:pt x="170" y="24"/>
                    </a:lnTo>
                    <a:lnTo>
                      <a:pt x="157" y="40"/>
                    </a:lnTo>
                    <a:lnTo>
                      <a:pt x="157" y="32"/>
                    </a:lnTo>
                    <a:lnTo>
                      <a:pt x="157" y="71"/>
                    </a:lnTo>
                    <a:lnTo>
                      <a:pt x="170" y="96"/>
                    </a:lnTo>
                    <a:lnTo>
                      <a:pt x="174" y="103"/>
                    </a:lnTo>
                    <a:lnTo>
                      <a:pt x="170" y="107"/>
                    </a:lnTo>
                    <a:lnTo>
                      <a:pt x="142" y="120"/>
                    </a:lnTo>
                    <a:lnTo>
                      <a:pt x="103" y="147"/>
                    </a:lnTo>
                    <a:lnTo>
                      <a:pt x="103" y="135"/>
                    </a:lnTo>
                    <a:lnTo>
                      <a:pt x="118" y="147"/>
                    </a:lnTo>
                    <a:lnTo>
                      <a:pt x="118" y="155"/>
                    </a:lnTo>
                    <a:lnTo>
                      <a:pt x="118" y="159"/>
                    </a:lnTo>
                    <a:lnTo>
                      <a:pt x="103" y="171"/>
                    </a:lnTo>
                    <a:lnTo>
                      <a:pt x="78" y="199"/>
                    </a:lnTo>
                    <a:lnTo>
                      <a:pt x="50" y="238"/>
                    </a:lnTo>
                    <a:lnTo>
                      <a:pt x="47" y="242"/>
                    </a:lnTo>
                    <a:lnTo>
                      <a:pt x="31" y="242"/>
                    </a:lnTo>
                    <a:lnTo>
                      <a:pt x="39" y="230"/>
                    </a:lnTo>
                    <a:lnTo>
                      <a:pt x="54" y="298"/>
                    </a:lnTo>
                    <a:lnTo>
                      <a:pt x="54" y="302"/>
                    </a:lnTo>
                    <a:lnTo>
                      <a:pt x="54" y="341"/>
                    </a:lnTo>
                    <a:lnTo>
                      <a:pt x="39" y="396"/>
                    </a:lnTo>
                    <a:lnTo>
                      <a:pt x="11" y="448"/>
                    </a:lnTo>
                    <a:lnTo>
                      <a:pt x="15" y="444"/>
                    </a:lnTo>
                    <a:lnTo>
                      <a:pt x="15" y="471"/>
                    </a:lnTo>
                    <a:lnTo>
                      <a:pt x="11" y="467"/>
                    </a:lnTo>
                    <a:lnTo>
                      <a:pt x="50" y="491"/>
                    </a:lnTo>
                    <a:lnTo>
                      <a:pt x="78" y="519"/>
                    </a:lnTo>
                    <a:lnTo>
                      <a:pt x="71" y="519"/>
                    </a:lnTo>
                    <a:lnTo>
                      <a:pt x="150" y="491"/>
                    </a:lnTo>
                    <a:lnTo>
                      <a:pt x="142" y="499"/>
                    </a:lnTo>
                    <a:lnTo>
                      <a:pt x="142" y="487"/>
                    </a:lnTo>
                    <a:lnTo>
                      <a:pt x="146" y="480"/>
                    </a:lnTo>
                    <a:lnTo>
                      <a:pt x="150" y="480"/>
                    </a:lnTo>
                    <a:lnTo>
                      <a:pt x="189" y="480"/>
                    </a:lnTo>
                    <a:lnTo>
                      <a:pt x="185" y="480"/>
                    </a:lnTo>
                    <a:lnTo>
                      <a:pt x="213" y="452"/>
                    </a:lnTo>
                    <a:lnTo>
                      <a:pt x="217" y="452"/>
                    </a:lnTo>
                    <a:lnTo>
                      <a:pt x="245" y="452"/>
                    </a:lnTo>
                    <a:lnTo>
                      <a:pt x="241" y="452"/>
                    </a:lnTo>
                    <a:lnTo>
                      <a:pt x="264" y="439"/>
                    </a:lnTo>
                    <a:lnTo>
                      <a:pt x="272" y="439"/>
                    </a:lnTo>
                    <a:lnTo>
                      <a:pt x="313" y="467"/>
                    </a:lnTo>
                    <a:lnTo>
                      <a:pt x="307" y="463"/>
                    </a:lnTo>
                    <a:lnTo>
                      <a:pt x="363" y="463"/>
                    </a:lnTo>
                    <a:lnTo>
                      <a:pt x="356" y="467"/>
                    </a:lnTo>
                    <a:lnTo>
                      <a:pt x="395" y="428"/>
                    </a:lnTo>
                    <a:lnTo>
                      <a:pt x="403" y="424"/>
                    </a:lnTo>
                    <a:lnTo>
                      <a:pt x="407" y="428"/>
                    </a:lnTo>
                    <a:lnTo>
                      <a:pt x="423" y="456"/>
                    </a:lnTo>
                    <a:lnTo>
                      <a:pt x="410" y="452"/>
                    </a:lnTo>
                    <a:lnTo>
                      <a:pt x="450" y="439"/>
                    </a:lnTo>
                    <a:lnTo>
                      <a:pt x="474" y="412"/>
                    </a:lnTo>
                    <a:lnTo>
                      <a:pt x="474" y="424"/>
                    </a:lnTo>
                    <a:lnTo>
                      <a:pt x="435" y="384"/>
                    </a:lnTo>
                    <a:lnTo>
                      <a:pt x="418" y="356"/>
                    </a:lnTo>
                    <a:lnTo>
                      <a:pt x="418" y="353"/>
                    </a:lnTo>
                    <a:lnTo>
                      <a:pt x="418" y="302"/>
                    </a:lnTo>
                    <a:lnTo>
                      <a:pt x="427" y="309"/>
                    </a:lnTo>
                    <a:lnTo>
                      <a:pt x="403" y="309"/>
                    </a:lnTo>
                    <a:lnTo>
                      <a:pt x="375" y="309"/>
                    </a:lnTo>
                    <a:lnTo>
                      <a:pt x="367" y="306"/>
                    </a:lnTo>
                    <a:lnTo>
                      <a:pt x="367" y="298"/>
                    </a:lnTo>
                    <a:lnTo>
                      <a:pt x="379" y="257"/>
                    </a:lnTo>
                    <a:lnTo>
                      <a:pt x="384" y="253"/>
                    </a:lnTo>
                    <a:lnTo>
                      <a:pt x="410" y="227"/>
                    </a:lnTo>
                    <a:lnTo>
                      <a:pt x="407" y="238"/>
                    </a:lnTo>
                    <a:lnTo>
                      <a:pt x="367" y="182"/>
                    </a:lnTo>
                    <a:lnTo>
                      <a:pt x="343" y="143"/>
                    </a:lnTo>
                    <a:lnTo>
                      <a:pt x="316" y="103"/>
                    </a:lnTo>
                    <a:lnTo>
                      <a:pt x="320" y="107"/>
                    </a:lnTo>
                    <a:lnTo>
                      <a:pt x="292" y="96"/>
                    </a:lnTo>
                    <a:lnTo>
                      <a:pt x="241" y="80"/>
                    </a:lnTo>
                    <a:lnTo>
                      <a:pt x="236" y="80"/>
                    </a:lnTo>
                    <a:lnTo>
                      <a:pt x="225" y="64"/>
                    </a:lnTo>
                    <a:lnTo>
                      <a:pt x="225" y="68"/>
                    </a:lnTo>
                    <a:lnTo>
                      <a:pt x="185" y="40"/>
                    </a:lnTo>
                    <a:lnTo>
                      <a:pt x="181" y="32"/>
                    </a:lnTo>
                    <a:lnTo>
                      <a:pt x="181" y="9"/>
                    </a:lnTo>
                    <a:lnTo>
                      <a:pt x="193" y="13"/>
                    </a:lnTo>
                    <a:lnTo>
                      <a:pt x="170" y="28"/>
                    </a:lnTo>
                    <a:close/>
                    <a:moveTo>
                      <a:pt x="185" y="0"/>
                    </a:moveTo>
                    <a:lnTo>
                      <a:pt x="193" y="0"/>
                    </a:lnTo>
                    <a:lnTo>
                      <a:pt x="197" y="9"/>
                    </a:lnTo>
                    <a:lnTo>
                      <a:pt x="197" y="32"/>
                    </a:lnTo>
                    <a:lnTo>
                      <a:pt x="193" y="28"/>
                    </a:lnTo>
                    <a:lnTo>
                      <a:pt x="232" y="52"/>
                    </a:lnTo>
                    <a:lnTo>
                      <a:pt x="236" y="56"/>
                    </a:lnTo>
                    <a:lnTo>
                      <a:pt x="249" y="68"/>
                    </a:lnTo>
                    <a:lnTo>
                      <a:pt x="245" y="64"/>
                    </a:lnTo>
                    <a:lnTo>
                      <a:pt x="296" y="80"/>
                    </a:lnTo>
                    <a:lnTo>
                      <a:pt x="300" y="80"/>
                    </a:lnTo>
                    <a:lnTo>
                      <a:pt x="328" y="92"/>
                    </a:lnTo>
                    <a:lnTo>
                      <a:pt x="328" y="96"/>
                    </a:lnTo>
                    <a:lnTo>
                      <a:pt x="356" y="135"/>
                    </a:lnTo>
                    <a:lnTo>
                      <a:pt x="384" y="174"/>
                    </a:lnTo>
                    <a:lnTo>
                      <a:pt x="423" y="230"/>
                    </a:lnTo>
                    <a:lnTo>
                      <a:pt x="423" y="234"/>
                    </a:lnTo>
                    <a:lnTo>
                      <a:pt x="418" y="238"/>
                    </a:lnTo>
                    <a:lnTo>
                      <a:pt x="395" y="266"/>
                    </a:lnTo>
                    <a:lnTo>
                      <a:pt x="395" y="262"/>
                    </a:lnTo>
                    <a:lnTo>
                      <a:pt x="384" y="302"/>
                    </a:lnTo>
                    <a:lnTo>
                      <a:pt x="375" y="293"/>
                    </a:lnTo>
                    <a:lnTo>
                      <a:pt x="403" y="293"/>
                    </a:lnTo>
                    <a:lnTo>
                      <a:pt x="427" y="293"/>
                    </a:lnTo>
                    <a:lnTo>
                      <a:pt x="435" y="293"/>
                    </a:lnTo>
                    <a:lnTo>
                      <a:pt x="435" y="302"/>
                    </a:lnTo>
                    <a:lnTo>
                      <a:pt x="435" y="353"/>
                    </a:lnTo>
                    <a:lnTo>
                      <a:pt x="435" y="349"/>
                    </a:lnTo>
                    <a:lnTo>
                      <a:pt x="446" y="377"/>
                    </a:lnTo>
                    <a:lnTo>
                      <a:pt x="446" y="373"/>
                    </a:lnTo>
                    <a:lnTo>
                      <a:pt x="486" y="412"/>
                    </a:lnTo>
                    <a:lnTo>
                      <a:pt x="489" y="420"/>
                    </a:lnTo>
                    <a:lnTo>
                      <a:pt x="486" y="424"/>
                    </a:lnTo>
                    <a:lnTo>
                      <a:pt x="459" y="452"/>
                    </a:lnTo>
                    <a:lnTo>
                      <a:pt x="418" y="467"/>
                    </a:lnTo>
                    <a:lnTo>
                      <a:pt x="410" y="467"/>
                    </a:lnTo>
                    <a:lnTo>
                      <a:pt x="407" y="463"/>
                    </a:lnTo>
                    <a:lnTo>
                      <a:pt x="395" y="435"/>
                    </a:lnTo>
                    <a:lnTo>
                      <a:pt x="407" y="439"/>
                    </a:lnTo>
                    <a:lnTo>
                      <a:pt x="367" y="480"/>
                    </a:lnTo>
                    <a:lnTo>
                      <a:pt x="363" y="480"/>
                    </a:lnTo>
                    <a:lnTo>
                      <a:pt x="307" y="480"/>
                    </a:lnTo>
                    <a:lnTo>
                      <a:pt x="304" y="480"/>
                    </a:lnTo>
                    <a:lnTo>
                      <a:pt x="264" y="452"/>
                    </a:lnTo>
                    <a:lnTo>
                      <a:pt x="272" y="452"/>
                    </a:lnTo>
                    <a:lnTo>
                      <a:pt x="249" y="467"/>
                    </a:lnTo>
                    <a:lnTo>
                      <a:pt x="245" y="467"/>
                    </a:lnTo>
                    <a:lnTo>
                      <a:pt x="217" y="467"/>
                    </a:lnTo>
                    <a:lnTo>
                      <a:pt x="221" y="463"/>
                    </a:lnTo>
                    <a:lnTo>
                      <a:pt x="197" y="491"/>
                    </a:lnTo>
                    <a:lnTo>
                      <a:pt x="189" y="495"/>
                    </a:lnTo>
                    <a:lnTo>
                      <a:pt x="150" y="495"/>
                    </a:lnTo>
                    <a:lnTo>
                      <a:pt x="157" y="487"/>
                    </a:lnTo>
                    <a:lnTo>
                      <a:pt x="157" y="499"/>
                    </a:lnTo>
                    <a:lnTo>
                      <a:pt x="154" y="506"/>
                    </a:lnTo>
                    <a:lnTo>
                      <a:pt x="75" y="534"/>
                    </a:lnTo>
                    <a:lnTo>
                      <a:pt x="67" y="531"/>
                    </a:lnTo>
                    <a:lnTo>
                      <a:pt x="39" y="503"/>
                    </a:lnTo>
                    <a:lnTo>
                      <a:pt x="43" y="506"/>
                    </a:lnTo>
                    <a:lnTo>
                      <a:pt x="3" y="480"/>
                    </a:lnTo>
                    <a:lnTo>
                      <a:pt x="0" y="471"/>
                    </a:lnTo>
                    <a:lnTo>
                      <a:pt x="0" y="444"/>
                    </a:lnTo>
                    <a:lnTo>
                      <a:pt x="24" y="388"/>
                    </a:lnTo>
                    <a:lnTo>
                      <a:pt x="24" y="392"/>
                    </a:lnTo>
                    <a:lnTo>
                      <a:pt x="39" y="337"/>
                    </a:lnTo>
                    <a:lnTo>
                      <a:pt x="39" y="341"/>
                    </a:lnTo>
                    <a:lnTo>
                      <a:pt x="39" y="302"/>
                    </a:lnTo>
                    <a:lnTo>
                      <a:pt x="24" y="234"/>
                    </a:lnTo>
                    <a:lnTo>
                      <a:pt x="28" y="227"/>
                    </a:lnTo>
                    <a:lnTo>
                      <a:pt x="31" y="227"/>
                    </a:lnTo>
                    <a:lnTo>
                      <a:pt x="47" y="227"/>
                    </a:lnTo>
                    <a:lnTo>
                      <a:pt x="39" y="230"/>
                    </a:lnTo>
                    <a:lnTo>
                      <a:pt x="67" y="191"/>
                    </a:lnTo>
                    <a:lnTo>
                      <a:pt x="67" y="186"/>
                    </a:lnTo>
                    <a:lnTo>
                      <a:pt x="95" y="163"/>
                    </a:lnTo>
                    <a:lnTo>
                      <a:pt x="106" y="147"/>
                    </a:lnTo>
                    <a:lnTo>
                      <a:pt x="106" y="159"/>
                    </a:lnTo>
                    <a:lnTo>
                      <a:pt x="95" y="147"/>
                    </a:lnTo>
                    <a:lnTo>
                      <a:pt x="90" y="139"/>
                    </a:lnTo>
                    <a:lnTo>
                      <a:pt x="95" y="135"/>
                    </a:lnTo>
                    <a:lnTo>
                      <a:pt x="134" y="107"/>
                    </a:lnTo>
                    <a:lnTo>
                      <a:pt x="161" y="92"/>
                    </a:lnTo>
                    <a:lnTo>
                      <a:pt x="157" y="103"/>
                    </a:lnTo>
                    <a:lnTo>
                      <a:pt x="142" y="75"/>
                    </a:lnTo>
                    <a:lnTo>
                      <a:pt x="142" y="71"/>
                    </a:lnTo>
                    <a:lnTo>
                      <a:pt x="142" y="32"/>
                    </a:lnTo>
                    <a:lnTo>
                      <a:pt x="146" y="28"/>
                    </a:lnTo>
                    <a:lnTo>
                      <a:pt x="157" y="17"/>
                    </a:lnTo>
                    <a:lnTo>
                      <a:pt x="161" y="13"/>
                    </a:lnTo>
                    <a:lnTo>
                      <a:pt x="1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4" name="Freeform 461"/>
              <p:cNvSpPr>
                <a:spLocks/>
              </p:cNvSpPr>
              <p:nvPr/>
            </p:nvSpPr>
            <p:spPr bwMode="auto">
              <a:xfrm>
                <a:off x="1706" y="3196"/>
                <a:ext cx="116" cy="127"/>
              </a:xfrm>
              <a:custGeom>
                <a:avLst/>
                <a:gdLst>
                  <a:gd name="T0" fmla="*/ 159 w 463"/>
                  <a:gd name="T1" fmla="*/ 15 h 510"/>
                  <a:gd name="T2" fmla="*/ 146 w 463"/>
                  <a:gd name="T3" fmla="*/ 23 h 510"/>
                  <a:gd name="T4" fmla="*/ 146 w 463"/>
                  <a:gd name="T5" fmla="*/ 62 h 510"/>
                  <a:gd name="T6" fmla="*/ 163 w 463"/>
                  <a:gd name="T7" fmla="*/ 94 h 510"/>
                  <a:gd name="T8" fmla="*/ 131 w 463"/>
                  <a:gd name="T9" fmla="*/ 111 h 510"/>
                  <a:gd name="T10" fmla="*/ 92 w 463"/>
                  <a:gd name="T11" fmla="*/ 126 h 510"/>
                  <a:gd name="T12" fmla="*/ 107 w 463"/>
                  <a:gd name="T13" fmla="*/ 146 h 510"/>
                  <a:gd name="T14" fmla="*/ 92 w 463"/>
                  <a:gd name="T15" fmla="*/ 162 h 510"/>
                  <a:gd name="T16" fmla="*/ 67 w 463"/>
                  <a:gd name="T17" fmla="*/ 190 h 510"/>
                  <a:gd name="T18" fmla="*/ 36 w 463"/>
                  <a:gd name="T19" fmla="*/ 233 h 510"/>
                  <a:gd name="T20" fmla="*/ 28 w 463"/>
                  <a:gd name="T21" fmla="*/ 221 h 510"/>
                  <a:gd name="T22" fmla="*/ 43 w 463"/>
                  <a:gd name="T23" fmla="*/ 293 h 510"/>
                  <a:gd name="T24" fmla="*/ 43 w 463"/>
                  <a:gd name="T25" fmla="*/ 332 h 510"/>
                  <a:gd name="T26" fmla="*/ 28 w 463"/>
                  <a:gd name="T27" fmla="*/ 387 h 510"/>
                  <a:gd name="T28" fmla="*/ 4 w 463"/>
                  <a:gd name="T29" fmla="*/ 435 h 510"/>
                  <a:gd name="T30" fmla="*/ 0 w 463"/>
                  <a:gd name="T31" fmla="*/ 458 h 510"/>
                  <a:gd name="T32" fmla="*/ 39 w 463"/>
                  <a:gd name="T33" fmla="*/ 482 h 510"/>
                  <a:gd name="T34" fmla="*/ 60 w 463"/>
                  <a:gd name="T35" fmla="*/ 510 h 510"/>
                  <a:gd name="T36" fmla="*/ 131 w 463"/>
                  <a:gd name="T37" fmla="*/ 490 h 510"/>
                  <a:gd name="T38" fmla="*/ 135 w 463"/>
                  <a:gd name="T39" fmla="*/ 471 h 510"/>
                  <a:gd name="T40" fmla="*/ 178 w 463"/>
                  <a:gd name="T41" fmla="*/ 471 h 510"/>
                  <a:gd name="T42" fmla="*/ 202 w 463"/>
                  <a:gd name="T43" fmla="*/ 443 h 510"/>
                  <a:gd name="T44" fmla="*/ 234 w 463"/>
                  <a:gd name="T45" fmla="*/ 443 h 510"/>
                  <a:gd name="T46" fmla="*/ 253 w 463"/>
                  <a:gd name="T47" fmla="*/ 430 h 510"/>
                  <a:gd name="T48" fmla="*/ 302 w 463"/>
                  <a:gd name="T49" fmla="*/ 458 h 510"/>
                  <a:gd name="T50" fmla="*/ 352 w 463"/>
                  <a:gd name="T51" fmla="*/ 454 h 510"/>
                  <a:gd name="T52" fmla="*/ 384 w 463"/>
                  <a:gd name="T53" fmla="*/ 419 h 510"/>
                  <a:gd name="T54" fmla="*/ 396 w 463"/>
                  <a:gd name="T55" fmla="*/ 419 h 510"/>
                  <a:gd name="T56" fmla="*/ 399 w 463"/>
                  <a:gd name="T57" fmla="*/ 443 h 510"/>
                  <a:gd name="T58" fmla="*/ 439 w 463"/>
                  <a:gd name="T59" fmla="*/ 430 h 510"/>
                  <a:gd name="T60" fmla="*/ 463 w 463"/>
                  <a:gd name="T61" fmla="*/ 415 h 510"/>
                  <a:gd name="T62" fmla="*/ 424 w 463"/>
                  <a:gd name="T63" fmla="*/ 375 h 510"/>
                  <a:gd name="T64" fmla="*/ 407 w 463"/>
                  <a:gd name="T65" fmla="*/ 344 h 510"/>
                  <a:gd name="T66" fmla="*/ 416 w 463"/>
                  <a:gd name="T67" fmla="*/ 300 h 510"/>
                  <a:gd name="T68" fmla="*/ 364 w 463"/>
                  <a:gd name="T69" fmla="*/ 300 h 510"/>
                  <a:gd name="T70" fmla="*/ 356 w 463"/>
                  <a:gd name="T71" fmla="*/ 289 h 510"/>
                  <a:gd name="T72" fmla="*/ 373 w 463"/>
                  <a:gd name="T73" fmla="*/ 244 h 510"/>
                  <a:gd name="T74" fmla="*/ 396 w 463"/>
                  <a:gd name="T75" fmla="*/ 229 h 510"/>
                  <a:gd name="T76" fmla="*/ 332 w 463"/>
                  <a:gd name="T77" fmla="*/ 134 h 510"/>
                  <a:gd name="T78" fmla="*/ 309 w 463"/>
                  <a:gd name="T79" fmla="*/ 98 h 510"/>
                  <a:gd name="T80" fmla="*/ 281 w 463"/>
                  <a:gd name="T81" fmla="*/ 87 h 510"/>
                  <a:gd name="T82" fmla="*/ 225 w 463"/>
                  <a:gd name="T83" fmla="*/ 71 h 510"/>
                  <a:gd name="T84" fmla="*/ 214 w 463"/>
                  <a:gd name="T85" fmla="*/ 59 h 510"/>
                  <a:gd name="T86" fmla="*/ 170 w 463"/>
                  <a:gd name="T87" fmla="*/ 23 h 510"/>
                  <a:gd name="T88" fmla="*/ 182 w 463"/>
                  <a:gd name="T89" fmla="*/ 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510">
                    <a:moveTo>
                      <a:pt x="159" y="19"/>
                    </a:moveTo>
                    <a:lnTo>
                      <a:pt x="159" y="15"/>
                    </a:lnTo>
                    <a:lnTo>
                      <a:pt x="146" y="31"/>
                    </a:lnTo>
                    <a:lnTo>
                      <a:pt x="146" y="23"/>
                    </a:lnTo>
                    <a:lnTo>
                      <a:pt x="146" y="62"/>
                    </a:lnTo>
                    <a:lnTo>
                      <a:pt x="146" y="62"/>
                    </a:lnTo>
                    <a:lnTo>
                      <a:pt x="159" y="87"/>
                    </a:lnTo>
                    <a:lnTo>
                      <a:pt x="163" y="94"/>
                    </a:lnTo>
                    <a:lnTo>
                      <a:pt x="159" y="98"/>
                    </a:lnTo>
                    <a:lnTo>
                      <a:pt x="131" y="111"/>
                    </a:lnTo>
                    <a:lnTo>
                      <a:pt x="92" y="138"/>
                    </a:lnTo>
                    <a:lnTo>
                      <a:pt x="92" y="126"/>
                    </a:lnTo>
                    <a:lnTo>
                      <a:pt x="107" y="138"/>
                    </a:lnTo>
                    <a:lnTo>
                      <a:pt x="107" y="146"/>
                    </a:lnTo>
                    <a:lnTo>
                      <a:pt x="107" y="150"/>
                    </a:lnTo>
                    <a:lnTo>
                      <a:pt x="92" y="162"/>
                    </a:lnTo>
                    <a:lnTo>
                      <a:pt x="67" y="190"/>
                    </a:lnTo>
                    <a:lnTo>
                      <a:pt x="67" y="190"/>
                    </a:lnTo>
                    <a:lnTo>
                      <a:pt x="39" y="229"/>
                    </a:lnTo>
                    <a:lnTo>
                      <a:pt x="36" y="233"/>
                    </a:lnTo>
                    <a:lnTo>
                      <a:pt x="20" y="233"/>
                    </a:lnTo>
                    <a:lnTo>
                      <a:pt x="28" y="221"/>
                    </a:lnTo>
                    <a:lnTo>
                      <a:pt x="43" y="289"/>
                    </a:lnTo>
                    <a:lnTo>
                      <a:pt x="43" y="293"/>
                    </a:lnTo>
                    <a:lnTo>
                      <a:pt x="43" y="332"/>
                    </a:lnTo>
                    <a:lnTo>
                      <a:pt x="43" y="332"/>
                    </a:lnTo>
                    <a:lnTo>
                      <a:pt x="28" y="387"/>
                    </a:lnTo>
                    <a:lnTo>
                      <a:pt x="28" y="387"/>
                    </a:lnTo>
                    <a:lnTo>
                      <a:pt x="0" y="439"/>
                    </a:lnTo>
                    <a:lnTo>
                      <a:pt x="4" y="435"/>
                    </a:lnTo>
                    <a:lnTo>
                      <a:pt x="4" y="462"/>
                    </a:lnTo>
                    <a:lnTo>
                      <a:pt x="0" y="458"/>
                    </a:lnTo>
                    <a:lnTo>
                      <a:pt x="39" y="482"/>
                    </a:lnTo>
                    <a:lnTo>
                      <a:pt x="39" y="482"/>
                    </a:lnTo>
                    <a:lnTo>
                      <a:pt x="67" y="510"/>
                    </a:lnTo>
                    <a:lnTo>
                      <a:pt x="60" y="510"/>
                    </a:lnTo>
                    <a:lnTo>
                      <a:pt x="139" y="482"/>
                    </a:lnTo>
                    <a:lnTo>
                      <a:pt x="131" y="490"/>
                    </a:lnTo>
                    <a:lnTo>
                      <a:pt x="131" y="478"/>
                    </a:lnTo>
                    <a:lnTo>
                      <a:pt x="135" y="471"/>
                    </a:lnTo>
                    <a:lnTo>
                      <a:pt x="139" y="471"/>
                    </a:lnTo>
                    <a:lnTo>
                      <a:pt x="178" y="471"/>
                    </a:lnTo>
                    <a:lnTo>
                      <a:pt x="174" y="471"/>
                    </a:lnTo>
                    <a:lnTo>
                      <a:pt x="202" y="443"/>
                    </a:lnTo>
                    <a:lnTo>
                      <a:pt x="206" y="443"/>
                    </a:lnTo>
                    <a:lnTo>
                      <a:pt x="234" y="443"/>
                    </a:lnTo>
                    <a:lnTo>
                      <a:pt x="230" y="443"/>
                    </a:lnTo>
                    <a:lnTo>
                      <a:pt x="253" y="430"/>
                    </a:lnTo>
                    <a:lnTo>
                      <a:pt x="261" y="430"/>
                    </a:lnTo>
                    <a:lnTo>
                      <a:pt x="302" y="458"/>
                    </a:lnTo>
                    <a:lnTo>
                      <a:pt x="296" y="454"/>
                    </a:lnTo>
                    <a:lnTo>
                      <a:pt x="352" y="454"/>
                    </a:lnTo>
                    <a:lnTo>
                      <a:pt x="345" y="458"/>
                    </a:lnTo>
                    <a:lnTo>
                      <a:pt x="384" y="419"/>
                    </a:lnTo>
                    <a:lnTo>
                      <a:pt x="392" y="415"/>
                    </a:lnTo>
                    <a:lnTo>
                      <a:pt x="396" y="419"/>
                    </a:lnTo>
                    <a:lnTo>
                      <a:pt x="412" y="447"/>
                    </a:lnTo>
                    <a:lnTo>
                      <a:pt x="399" y="443"/>
                    </a:lnTo>
                    <a:lnTo>
                      <a:pt x="439" y="430"/>
                    </a:lnTo>
                    <a:lnTo>
                      <a:pt x="439" y="430"/>
                    </a:lnTo>
                    <a:lnTo>
                      <a:pt x="463" y="403"/>
                    </a:lnTo>
                    <a:lnTo>
                      <a:pt x="463" y="415"/>
                    </a:lnTo>
                    <a:lnTo>
                      <a:pt x="424" y="375"/>
                    </a:lnTo>
                    <a:lnTo>
                      <a:pt x="424" y="375"/>
                    </a:lnTo>
                    <a:lnTo>
                      <a:pt x="407" y="347"/>
                    </a:lnTo>
                    <a:lnTo>
                      <a:pt x="407" y="344"/>
                    </a:lnTo>
                    <a:lnTo>
                      <a:pt x="407" y="293"/>
                    </a:lnTo>
                    <a:lnTo>
                      <a:pt x="416" y="300"/>
                    </a:lnTo>
                    <a:lnTo>
                      <a:pt x="392" y="300"/>
                    </a:lnTo>
                    <a:lnTo>
                      <a:pt x="364" y="300"/>
                    </a:lnTo>
                    <a:lnTo>
                      <a:pt x="356" y="297"/>
                    </a:lnTo>
                    <a:lnTo>
                      <a:pt x="356" y="289"/>
                    </a:lnTo>
                    <a:lnTo>
                      <a:pt x="368" y="248"/>
                    </a:lnTo>
                    <a:lnTo>
                      <a:pt x="373" y="244"/>
                    </a:lnTo>
                    <a:lnTo>
                      <a:pt x="399" y="218"/>
                    </a:lnTo>
                    <a:lnTo>
                      <a:pt x="396" y="229"/>
                    </a:lnTo>
                    <a:lnTo>
                      <a:pt x="356" y="173"/>
                    </a:lnTo>
                    <a:lnTo>
                      <a:pt x="332" y="134"/>
                    </a:lnTo>
                    <a:lnTo>
                      <a:pt x="305" y="94"/>
                    </a:lnTo>
                    <a:lnTo>
                      <a:pt x="309" y="98"/>
                    </a:lnTo>
                    <a:lnTo>
                      <a:pt x="281" y="87"/>
                    </a:lnTo>
                    <a:lnTo>
                      <a:pt x="281" y="87"/>
                    </a:lnTo>
                    <a:lnTo>
                      <a:pt x="230" y="71"/>
                    </a:lnTo>
                    <a:lnTo>
                      <a:pt x="225" y="71"/>
                    </a:lnTo>
                    <a:lnTo>
                      <a:pt x="214" y="55"/>
                    </a:lnTo>
                    <a:lnTo>
                      <a:pt x="214" y="59"/>
                    </a:lnTo>
                    <a:lnTo>
                      <a:pt x="174" y="31"/>
                    </a:lnTo>
                    <a:lnTo>
                      <a:pt x="170" y="23"/>
                    </a:lnTo>
                    <a:lnTo>
                      <a:pt x="170" y="0"/>
                    </a:lnTo>
                    <a:lnTo>
                      <a:pt x="182" y="4"/>
                    </a:lnTo>
                    <a:lnTo>
                      <a:pt x="159" y="1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5" name="Freeform 462"/>
              <p:cNvSpPr>
                <a:spLocks/>
              </p:cNvSpPr>
              <p:nvPr/>
            </p:nvSpPr>
            <p:spPr bwMode="auto">
              <a:xfrm>
                <a:off x="1703" y="3194"/>
                <a:ext cx="123" cy="133"/>
              </a:xfrm>
              <a:custGeom>
                <a:avLst/>
                <a:gdLst>
                  <a:gd name="T0" fmla="*/ 193 w 489"/>
                  <a:gd name="T1" fmla="*/ 0 h 534"/>
                  <a:gd name="T2" fmla="*/ 197 w 489"/>
                  <a:gd name="T3" fmla="*/ 32 h 534"/>
                  <a:gd name="T4" fmla="*/ 232 w 489"/>
                  <a:gd name="T5" fmla="*/ 52 h 534"/>
                  <a:gd name="T6" fmla="*/ 249 w 489"/>
                  <a:gd name="T7" fmla="*/ 68 h 534"/>
                  <a:gd name="T8" fmla="*/ 296 w 489"/>
                  <a:gd name="T9" fmla="*/ 80 h 534"/>
                  <a:gd name="T10" fmla="*/ 328 w 489"/>
                  <a:gd name="T11" fmla="*/ 92 h 534"/>
                  <a:gd name="T12" fmla="*/ 356 w 489"/>
                  <a:gd name="T13" fmla="*/ 135 h 534"/>
                  <a:gd name="T14" fmla="*/ 423 w 489"/>
                  <a:gd name="T15" fmla="*/ 230 h 534"/>
                  <a:gd name="T16" fmla="*/ 418 w 489"/>
                  <a:gd name="T17" fmla="*/ 238 h 534"/>
                  <a:gd name="T18" fmla="*/ 395 w 489"/>
                  <a:gd name="T19" fmla="*/ 262 h 534"/>
                  <a:gd name="T20" fmla="*/ 375 w 489"/>
                  <a:gd name="T21" fmla="*/ 293 h 534"/>
                  <a:gd name="T22" fmla="*/ 427 w 489"/>
                  <a:gd name="T23" fmla="*/ 293 h 534"/>
                  <a:gd name="T24" fmla="*/ 435 w 489"/>
                  <a:gd name="T25" fmla="*/ 302 h 534"/>
                  <a:gd name="T26" fmla="*/ 435 w 489"/>
                  <a:gd name="T27" fmla="*/ 349 h 534"/>
                  <a:gd name="T28" fmla="*/ 446 w 489"/>
                  <a:gd name="T29" fmla="*/ 373 h 534"/>
                  <a:gd name="T30" fmla="*/ 489 w 489"/>
                  <a:gd name="T31" fmla="*/ 420 h 534"/>
                  <a:gd name="T32" fmla="*/ 459 w 489"/>
                  <a:gd name="T33" fmla="*/ 452 h 534"/>
                  <a:gd name="T34" fmla="*/ 418 w 489"/>
                  <a:gd name="T35" fmla="*/ 467 h 534"/>
                  <a:gd name="T36" fmla="*/ 407 w 489"/>
                  <a:gd name="T37" fmla="*/ 463 h 534"/>
                  <a:gd name="T38" fmla="*/ 407 w 489"/>
                  <a:gd name="T39" fmla="*/ 439 h 534"/>
                  <a:gd name="T40" fmla="*/ 363 w 489"/>
                  <a:gd name="T41" fmla="*/ 480 h 534"/>
                  <a:gd name="T42" fmla="*/ 304 w 489"/>
                  <a:gd name="T43" fmla="*/ 480 h 534"/>
                  <a:gd name="T44" fmla="*/ 272 w 489"/>
                  <a:gd name="T45" fmla="*/ 452 h 534"/>
                  <a:gd name="T46" fmla="*/ 245 w 489"/>
                  <a:gd name="T47" fmla="*/ 467 h 534"/>
                  <a:gd name="T48" fmla="*/ 221 w 489"/>
                  <a:gd name="T49" fmla="*/ 463 h 534"/>
                  <a:gd name="T50" fmla="*/ 189 w 489"/>
                  <a:gd name="T51" fmla="*/ 495 h 534"/>
                  <a:gd name="T52" fmla="*/ 157 w 489"/>
                  <a:gd name="T53" fmla="*/ 487 h 534"/>
                  <a:gd name="T54" fmla="*/ 154 w 489"/>
                  <a:gd name="T55" fmla="*/ 506 h 534"/>
                  <a:gd name="T56" fmla="*/ 67 w 489"/>
                  <a:gd name="T57" fmla="*/ 531 h 534"/>
                  <a:gd name="T58" fmla="*/ 43 w 489"/>
                  <a:gd name="T59" fmla="*/ 506 h 534"/>
                  <a:gd name="T60" fmla="*/ 0 w 489"/>
                  <a:gd name="T61" fmla="*/ 471 h 534"/>
                  <a:gd name="T62" fmla="*/ 0 w 489"/>
                  <a:gd name="T63" fmla="*/ 444 h 534"/>
                  <a:gd name="T64" fmla="*/ 24 w 489"/>
                  <a:gd name="T65" fmla="*/ 392 h 534"/>
                  <a:gd name="T66" fmla="*/ 39 w 489"/>
                  <a:gd name="T67" fmla="*/ 341 h 534"/>
                  <a:gd name="T68" fmla="*/ 39 w 489"/>
                  <a:gd name="T69" fmla="*/ 302 h 534"/>
                  <a:gd name="T70" fmla="*/ 28 w 489"/>
                  <a:gd name="T71" fmla="*/ 227 h 534"/>
                  <a:gd name="T72" fmla="*/ 47 w 489"/>
                  <a:gd name="T73" fmla="*/ 227 h 534"/>
                  <a:gd name="T74" fmla="*/ 67 w 489"/>
                  <a:gd name="T75" fmla="*/ 191 h 534"/>
                  <a:gd name="T76" fmla="*/ 95 w 489"/>
                  <a:gd name="T77" fmla="*/ 163 h 534"/>
                  <a:gd name="T78" fmla="*/ 106 w 489"/>
                  <a:gd name="T79" fmla="*/ 159 h 534"/>
                  <a:gd name="T80" fmla="*/ 90 w 489"/>
                  <a:gd name="T81" fmla="*/ 139 h 534"/>
                  <a:gd name="T82" fmla="*/ 134 w 489"/>
                  <a:gd name="T83" fmla="*/ 107 h 534"/>
                  <a:gd name="T84" fmla="*/ 157 w 489"/>
                  <a:gd name="T85" fmla="*/ 103 h 534"/>
                  <a:gd name="T86" fmla="*/ 142 w 489"/>
                  <a:gd name="T87" fmla="*/ 71 h 534"/>
                  <a:gd name="T88" fmla="*/ 146 w 489"/>
                  <a:gd name="T89" fmla="*/ 28 h 534"/>
                  <a:gd name="T90" fmla="*/ 161 w 489"/>
                  <a:gd name="T91" fmla="*/ 1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9" h="534">
                    <a:moveTo>
                      <a:pt x="185" y="0"/>
                    </a:moveTo>
                    <a:lnTo>
                      <a:pt x="193" y="0"/>
                    </a:lnTo>
                    <a:lnTo>
                      <a:pt x="197" y="9"/>
                    </a:lnTo>
                    <a:lnTo>
                      <a:pt x="197" y="32"/>
                    </a:lnTo>
                    <a:lnTo>
                      <a:pt x="193" y="28"/>
                    </a:lnTo>
                    <a:lnTo>
                      <a:pt x="232" y="52"/>
                    </a:lnTo>
                    <a:lnTo>
                      <a:pt x="236" y="56"/>
                    </a:lnTo>
                    <a:lnTo>
                      <a:pt x="249" y="68"/>
                    </a:lnTo>
                    <a:lnTo>
                      <a:pt x="245" y="64"/>
                    </a:lnTo>
                    <a:lnTo>
                      <a:pt x="296" y="80"/>
                    </a:lnTo>
                    <a:lnTo>
                      <a:pt x="300" y="80"/>
                    </a:lnTo>
                    <a:lnTo>
                      <a:pt x="328" y="92"/>
                    </a:lnTo>
                    <a:lnTo>
                      <a:pt x="328" y="96"/>
                    </a:lnTo>
                    <a:lnTo>
                      <a:pt x="356" y="135"/>
                    </a:lnTo>
                    <a:lnTo>
                      <a:pt x="384" y="174"/>
                    </a:lnTo>
                    <a:lnTo>
                      <a:pt x="423" y="230"/>
                    </a:lnTo>
                    <a:lnTo>
                      <a:pt x="423" y="234"/>
                    </a:lnTo>
                    <a:lnTo>
                      <a:pt x="418" y="238"/>
                    </a:lnTo>
                    <a:lnTo>
                      <a:pt x="395" y="266"/>
                    </a:lnTo>
                    <a:lnTo>
                      <a:pt x="395" y="262"/>
                    </a:lnTo>
                    <a:lnTo>
                      <a:pt x="384" y="302"/>
                    </a:lnTo>
                    <a:lnTo>
                      <a:pt x="375" y="293"/>
                    </a:lnTo>
                    <a:lnTo>
                      <a:pt x="403" y="293"/>
                    </a:lnTo>
                    <a:lnTo>
                      <a:pt x="427" y="293"/>
                    </a:lnTo>
                    <a:lnTo>
                      <a:pt x="435" y="293"/>
                    </a:lnTo>
                    <a:lnTo>
                      <a:pt x="435" y="302"/>
                    </a:lnTo>
                    <a:lnTo>
                      <a:pt x="435" y="353"/>
                    </a:lnTo>
                    <a:lnTo>
                      <a:pt x="435" y="349"/>
                    </a:lnTo>
                    <a:lnTo>
                      <a:pt x="446" y="377"/>
                    </a:lnTo>
                    <a:lnTo>
                      <a:pt x="446" y="373"/>
                    </a:lnTo>
                    <a:lnTo>
                      <a:pt x="486" y="412"/>
                    </a:lnTo>
                    <a:lnTo>
                      <a:pt x="489" y="420"/>
                    </a:lnTo>
                    <a:lnTo>
                      <a:pt x="486" y="424"/>
                    </a:lnTo>
                    <a:lnTo>
                      <a:pt x="459" y="452"/>
                    </a:lnTo>
                    <a:lnTo>
                      <a:pt x="459" y="452"/>
                    </a:lnTo>
                    <a:lnTo>
                      <a:pt x="418" y="467"/>
                    </a:lnTo>
                    <a:lnTo>
                      <a:pt x="410" y="467"/>
                    </a:lnTo>
                    <a:lnTo>
                      <a:pt x="407" y="463"/>
                    </a:lnTo>
                    <a:lnTo>
                      <a:pt x="395" y="435"/>
                    </a:lnTo>
                    <a:lnTo>
                      <a:pt x="407" y="439"/>
                    </a:lnTo>
                    <a:lnTo>
                      <a:pt x="367" y="480"/>
                    </a:lnTo>
                    <a:lnTo>
                      <a:pt x="363" y="480"/>
                    </a:lnTo>
                    <a:lnTo>
                      <a:pt x="307" y="480"/>
                    </a:lnTo>
                    <a:lnTo>
                      <a:pt x="304" y="480"/>
                    </a:lnTo>
                    <a:lnTo>
                      <a:pt x="264" y="452"/>
                    </a:lnTo>
                    <a:lnTo>
                      <a:pt x="272" y="452"/>
                    </a:lnTo>
                    <a:lnTo>
                      <a:pt x="249" y="467"/>
                    </a:lnTo>
                    <a:lnTo>
                      <a:pt x="245" y="467"/>
                    </a:lnTo>
                    <a:lnTo>
                      <a:pt x="217" y="467"/>
                    </a:lnTo>
                    <a:lnTo>
                      <a:pt x="221" y="463"/>
                    </a:lnTo>
                    <a:lnTo>
                      <a:pt x="197" y="491"/>
                    </a:lnTo>
                    <a:lnTo>
                      <a:pt x="189" y="495"/>
                    </a:lnTo>
                    <a:lnTo>
                      <a:pt x="150" y="495"/>
                    </a:lnTo>
                    <a:lnTo>
                      <a:pt x="157" y="487"/>
                    </a:lnTo>
                    <a:lnTo>
                      <a:pt x="157" y="499"/>
                    </a:lnTo>
                    <a:lnTo>
                      <a:pt x="154" y="506"/>
                    </a:lnTo>
                    <a:lnTo>
                      <a:pt x="75" y="534"/>
                    </a:lnTo>
                    <a:lnTo>
                      <a:pt x="67" y="531"/>
                    </a:lnTo>
                    <a:lnTo>
                      <a:pt x="39" y="503"/>
                    </a:lnTo>
                    <a:lnTo>
                      <a:pt x="43" y="506"/>
                    </a:lnTo>
                    <a:lnTo>
                      <a:pt x="3" y="480"/>
                    </a:lnTo>
                    <a:lnTo>
                      <a:pt x="0" y="471"/>
                    </a:lnTo>
                    <a:lnTo>
                      <a:pt x="0" y="444"/>
                    </a:lnTo>
                    <a:lnTo>
                      <a:pt x="0" y="444"/>
                    </a:lnTo>
                    <a:lnTo>
                      <a:pt x="24" y="388"/>
                    </a:lnTo>
                    <a:lnTo>
                      <a:pt x="24" y="392"/>
                    </a:lnTo>
                    <a:lnTo>
                      <a:pt x="39" y="337"/>
                    </a:lnTo>
                    <a:lnTo>
                      <a:pt x="39" y="341"/>
                    </a:lnTo>
                    <a:lnTo>
                      <a:pt x="39" y="302"/>
                    </a:lnTo>
                    <a:lnTo>
                      <a:pt x="39" y="302"/>
                    </a:lnTo>
                    <a:lnTo>
                      <a:pt x="24" y="234"/>
                    </a:lnTo>
                    <a:lnTo>
                      <a:pt x="28" y="227"/>
                    </a:lnTo>
                    <a:lnTo>
                      <a:pt x="31" y="227"/>
                    </a:lnTo>
                    <a:lnTo>
                      <a:pt x="47" y="227"/>
                    </a:lnTo>
                    <a:lnTo>
                      <a:pt x="39" y="230"/>
                    </a:lnTo>
                    <a:lnTo>
                      <a:pt x="67" y="191"/>
                    </a:lnTo>
                    <a:lnTo>
                      <a:pt x="67" y="186"/>
                    </a:lnTo>
                    <a:lnTo>
                      <a:pt x="95" y="163"/>
                    </a:lnTo>
                    <a:lnTo>
                      <a:pt x="106" y="147"/>
                    </a:lnTo>
                    <a:lnTo>
                      <a:pt x="106" y="159"/>
                    </a:lnTo>
                    <a:lnTo>
                      <a:pt x="95" y="147"/>
                    </a:lnTo>
                    <a:lnTo>
                      <a:pt x="90" y="139"/>
                    </a:lnTo>
                    <a:lnTo>
                      <a:pt x="95" y="135"/>
                    </a:lnTo>
                    <a:lnTo>
                      <a:pt x="134" y="107"/>
                    </a:lnTo>
                    <a:lnTo>
                      <a:pt x="161" y="92"/>
                    </a:lnTo>
                    <a:lnTo>
                      <a:pt x="157" y="103"/>
                    </a:lnTo>
                    <a:lnTo>
                      <a:pt x="142" y="75"/>
                    </a:lnTo>
                    <a:lnTo>
                      <a:pt x="142" y="71"/>
                    </a:lnTo>
                    <a:lnTo>
                      <a:pt x="142" y="32"/>
                    </a:lnTo>
                    <a:lnTo>
                      <a:pt x="146" y="28"/>
                    </a:lnTo>
                    <a:lnTo>
                      <a:pt x="157" y="17"/>
                    </a:lnTo>
                    <a:lnTo>
                      <a:pt x="161" y="13"/>
                    </a:lnTo>
                    <a:lnTo>
                      <a:pt x="185"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6" name="Freeform 463"/>
              <p:cNvSpPr>
                <a:spLocks/>
              </p:cNvSpPr>
              <p:nvPr/>
            </p:nvSpPr>
            <p:spPr bwMode="auto">
              <a:xfrm>
                <a:off x="1617" y="3071"/>
                <a:ext cx="62" cy="20"/>
              </a:xfrm>
              <a:custGeom>
                <a:avLst/>
                <a:gdLst>
                  <a:gd name="T0" fmla="*/ 36 w 245"/>
                  <a:gd name="T1" fmla="*/ 22 h 78"/>
                  <a:gd name="T2" fmla="*/ 13 w 245"/>
                  <a:gd name="T3" fmla="*/ 39 h 78"/>
                  <a:gd name="T4" fmla="*/ 0 w 245"/>
                  <a:gd name="T5" fmla="*/ 63 h 78"/>
                  <a:gd name="T6" fmla="*/ 52 w 245"/>
                  <a:gd name="T7" fmla="*/ 63 h 78"/>
                  <a:gd name="T8" fmla="*/ 103 w 245"/>
                  <a:gd name="T9" fmla="*/ 63 h 78"/>
                  <a:gd name="T10" fmla="*/ 178 w 245"/>
                  <a:gd name="T11" fmla="*/ 78 h 78"/>
                  <a:gd name="T12" fmla="*/ 230 w 245"/>
                  <a:gd name="T13" fmla="*/ 78 h 78"/>
                  <a:gd name="T14" fmla="*/ 230 w 245"/>
                  <a:gd name="T15" fmla="*/ 50 h 78"/>
                  <a:gd name="T16" fmla="*/ 245 w 245"/>
                  <a:gd name="T17" fmla="*/ 39 h 78"/>
                  <a:gd name="T18" fmla="*/ 245 w 245"/>
                  <a:gd name="T19" fmla="*/ 22 h 78"/>
                  <a:gd name="T20" fmla="*/ 195 w 245"/>
                  <a:gd name="T21" fmla="*/ 22 h 78"/>
                  <a:gd name="T22" fmla="*/ 142 w 245"/>
                  <a:gd name="T23" fmla="*/ 22 h 78"/>
                  <a:gd name="T24" fmla="*/ 127 w 245"/>
                  <a:gd name="T25" fmla="*/ 0 h 78"/>
                  <a:gd name="T26" fmla="*/ 103 w 245"/>
                  <a:gd name="T27" fmla="*/ 22 h 78"/>
                  <a:gd name="T28" fmla="*/ 88 w 245"/>
                  <a:gd name="T29" fmla="*/ 22 h 78"/>
                  <a:gd name="T30" fmla="*/ 52 w 245"/>
                  <a:gd name="T31" fmla="*/ 11 h 78"/>
                  <a:gd name="T32" fmla="*/ 36 w 245"/>
                  <a:gd name="T33"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78">
                    <a:moveTo>
                      <a:pt x="36" y="22"/>
                    </a:moveTo>
                    <a:lnTo>
                      <a:pt x="13" y="39"/>
                    </a:lnTo>
                    <a:lnTo>
                      <a:pt x="0" y="63"/>
                    </a:lnTo>
                    <a:lnTo>
                      <a:pt x="52" y="63"/>
                    </a:lnTo>
                    <a:lnTo>
                      <a:pt x="103" y="63"/>
                    </a:lnTo>
                    <a:lnTo>
                      <a:pt x="178" y="78"/>
                    </a:lnTo>
                    <a:lnTo>
                      <a:pt x="230" y="78"/>
                    </a:lnTo>
                    <a:lnTo>
                      <a:pt x="230" y="50"/>
                    </a:lnTo>
                    <a:lnTo>
                      <a:pt x="245" y="39"/>
                    </a:lnTo>
                    <a:lnTo>
                      <a:pt x="245" y="22"/>
                    </a:lnTo>
                    <a:lnTo>
                      <a:pt x="195" y="22"/>
                    </a:lnTo>
                    <a:lnTo>
                      <a:pt x="142" y="22"/>
                    </a:lnTo>
                    <a:lnTo>
                      <a:pt x="127" y="0"/>
                    </a:lnTo>
                    <a:lnTo>
                      <a:pt x="103" y="22"/>
                    </a:lnTo>
                    <a:lnTo>
                      <a:pt x="88" y="22"/>
                    </a:lnTo>
                    <a:lnTo>
                      <a:pt x="52" y="11"/>
                    </a:lnTo>
                    <a:lnTo>
                      <a:pt x="36" y="22"/>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7" name="Freeform 464"/>
              <p:cNvSpPr>
                <a:spLocks noEditPoints="1"/>
              </p:cNvSpPr>
              <p:nvPr/>
            </p:nvSpPr>
            <p:spPr bwMode="auto">
              <a:xfrm>
                <a:off x="1615" y="3069"/>
                <a:ext cx="66" cy="24"/>
              </a:xfrm>
              <a:custGeom>
                <a:avLst/>
                <a:gdLst>
                  <a:gd name="T0" fmla="*/ 52 w 261"/>
                  <a:gd name="T1" fmla="*/ 39 h 94"/>
                  <a:gd name="T2" fmla="*/ 47 w 261"/>
                  <a:gd name="T3" fmla="*/ 39 h 94"/>
                  <a:gd name="T4" fmla="*/ 24 w 261"/>
                  <a:gd name="T5" fmla="*/ 51 h 94"/>
                  <a:gd name="T6" fmla="*/ 28 w 261"/>
                  <a:gd name="T7" fmla="*/ 47 h 94"/>
                  <a:gd name="T8" fmla="*/ 13 w 261"/>
                  <a:gd name="T9" fmla="*/ 75 h 94"/>
                  <a:gd name="T10" fmla="*/ 8 w 261"/>
                  <a:gd name="T11" fmla="*/ 62 h 94"/>
                  <a:gd name="T12" fmla="*/ 60 w 261"/>
                  <a:gd name="T13" fmla="*/ 62 h 94"/>
                  <a:gd name="T14" fmla="*/ 111 w 261"/>
                  <a:gd name="T15" fmla="*/ 62 h 94"/>
                  <a:gd name="T16" fmla="*/ 190 w 261"/>
                  <a:gd name="T17" fmla="*/ 79 h 94"/>
                  <a:gd name="T18" fmla="*/ 186 w 261"/>
                  <a:gd name="T19" fmla="*/ 79 h 94"/>
                  <a:gd name="T20" fmla="*/ 238 w 261"/>
                  <a:gd name="T21" fmla="*/ 79 h 94"/>
                  <a:gd name="T22" fmla="*/ 230 w 261"/>
                  <a:gd name="T23" fmla="*/ 86 h 94"/>
                  <a:gd name="T24" fmla="*/ 230 w 261"/>
                  <a:gd name="T25" fmla="*/ 58 h 94"/>
                  <a:gd name="T26" fmla="*/ 234 w 261"/>
                  <a:gd name="T27" fmla="*/ 55 h 94"/>
                  <a:gd name="T28" fmla="*/ 246 w 261"/>
                  <a:gd name="T29" fmla="*/ 39 h 94"/>
                  <a:gd name="T30" fmla="*/ 246 w 261"/>
                  <a:gd name="T31" fmla="*/ 47 h 94"/>
                  <a:gd name="T32" fmla="*/ 246 w 261"/>
                  <a:gd name="T33" fmla="*/ 30 h 94"/>
                  <a:gd name="T34" fmla="*/ 253 w 261"/>
                  <a:gd name="T35" fmla="*/ 39 h 94"/>
                  <a:gd name="T36" fmla="*/ 203 w 261"/>
                  <a:gd name="T37" fmla="*/ 39 h 94"/>
                  <a:gd name="T38" fmla="*/ 150 w 261"/>
                  <a:gd name="T39" fmla="*/ 39 h 94"/>
                  <a:gd name="T40" fmla="*/ 143 w 261"/>
                  <a:gd name="T41" fmla="*/ 36 h 94"/>
                  <a:gd name="T42" fmla="*/ 127 w 261"/>
                  <a:gd name="T43" fmla="*/ 8 h 94"/>
                  <a:gd name="T44" fmla="*/ 143 w 261"/>
                  <a:gd name="T45" fmla="*/ 11 h 94"/>
                  <a:gd name="T46" fmla="*/ 115 w 261"/>
                  <a:gd name="T47" fmla="*/ 39 h 94"/>
                  <a:gd name="T48" fmla="*/ 111 w 261"/>
                  <a:gd name="T49" fmla="*/ 39 h 94"/>
                  <a:gd name="T50" fmla="*/ 96 w 261"/>
                  <a:gd name="T51" fmla="*/ 39 h 94"/>
                  <a:gd name="T52" fmla="*/ 56 w 261"/>
                  <a:gd name="T53" fmla="*/ 27 h 94"/>
                  <a:gd name="T54" fmla="*/ 64 w 261"/>
                  <a:gd name="T55" fmla="*/ 23 h 94"/>
                  <a:gd name="T56" fmla="*/ 52 w 261"/>
                  <a:gd name="T57" fmla="*/ 39 h 94"/>
                  <a:gd name="T58" fmla="*/ 52 w 261"/>
                  <a:gd name="T59" fmla="*/ 15 h 94"/>
                  <a:gd name="T60" fmla="*/ 60 w 261"/>
                  <a:gd name="T61" fmla="*/ 11 h 94"/>
                  <a:gd name="T62" fmla="*/ 99 w 261"/>
                  <a:gd name="T63" fmla="*/ 23 h 94"/>
                  <a:gd name="T64" fmla="*/ 96 w 261"/>
                  <a:gd name="T65" fmla="*/ 23 h 94"/>
                  <a:gd name="T66" fmla="*/ 111 w 261"/>
                  <a:gd name="T67" fmla="*/ 23 h 94"/>
                  <a:gd name="T68" fmla="*/ 103 w 261"/>
                  <a:gd name="T69" fmla="*/ 27 h 94"/>
                  <a:gd name="T70" fmla="*/ 131 w 261"/>
                  <a:gd name="T71" fmla="*/ 0 h 94"/>
                  <a:gd name="T72" fmla="*/ 139 w 261"/>
                  <a:gd name="T73" fmla="*/ 0 h 94"/>
                  <a:gd name="T74" fmla="*/ 143 w 261"/>
                  <a:gd name="T75" fmla="*/ 4 h 94"/>
                  <a:gd name="T76" fmla="*/ 154 w 261"/>
                  <a:gd name="T77" fmla="*/ 27 h 94"/>
                  <a:gd name="T78" fmla="*/ 150 w 261"/>
                  <a:gd name="T79" fmla="*/ 23 h 94"/>
                  <a:gd name="T80" fmla="*/ 203 w 261"/>
                  <a:gd name="T81" fmla="*/ 23 h 94"/>
                  <a:gd name="T82" fmla="*/ 253 w 261"/>
                  <a:gd name="T83" fmla="*/ 23 h 94"/>
                  <a:gd name="T84" fmla="*/ 257 w 261"/>
                  <a:gd name="T85" fmla="*/ 27 h 94"/>
                  <a:gd name="T86" fmla="*/ 261 w 261"/>
                  <a:gd name="T87" fmla="*/ 30 h 94"/>
                  <a:gd name="T88" fmla="*/ 261 w 261"/>
                  <a:gd name="T89" fmla="*/ 47 h 94"/>
                  <a:gd name="T90" fmla="*/ 257 w 261"/>
                  <a:gd name="T91" fmla="*/ 51 h 94"/>
                  <a:gd name="T92" fmla="*/ 246 w 261"/>
                  <a:gd name="T93" fmla="*/ 62 h 94"/>
                  <a:gd name="T94" fmla="*/ 246 w 261"/>
                  <a:gd name="T95" fmla="*/ 58 h 94"/>
                  <a:gd name="T96" fmla="*/ 246 w 261"/>
                  <a:gd name="T97" fmla="*/ 86 h 94"/>
                  <a:gd name="T98" fmla="*/ 246 w 261"/>
                  <a:gd name="T99" fmla="*/ 90 h 94"/>
                  <a:gd name="T100" fmla="*/ 238 w 261"/>
                  <a:gd name="T101" fmla="*/ 94 h 94"/>
                  <a:gd name="T102" fmla="*/ 186 w 261"/>
                  <a:gd name="T103" fmla="*/ 94 h 94"/>
                  <a:gd name="T104" fmla="*/ 107 w 261"/>
                  <a:gd name="T105" fmla="*/ 79 h 94"/>
                  <a:gd name="T106" fmla="*/ 111 w 261"/>
                  <a:gd name="T107" fmla="*/ 79 h 94"/>
                  <a:gd name="T108" fmla="*/ 60 w 261"/>
                  <a:gd name="T109" fmla="*/ 79 h 94"/>
                  <a:gd name="T110" fmla="*/ 8 w 261"/>
                  <a:gd name="T111" fmla="*/ 79 h 94"/>
                  <a:gd name="T112" fmla="*/ 0 w 261"/>
                  <a:gd name="T113" fmla="*/ 75 h 94"/>
                  <a:gd name="T114" fmla="*/ 0 w 261"/>
                  <a:gd name="T115" fmla="*/ 66 h 94"/>
                  <a:gd name="T116" fmla="*/ 13 w 261"/>
                  <a:gd name="T117" fmla="*/ 43 h 94"/>
                  <a:gd name="T118" fmla="*/ 17 w 261"/>
                  <a:gd name="T119" fmla="*/ 39 h 94"/>
                  <a:gd name="T120" fmla="*/ 44 w 261"/>
                  <a:gd name="T121" fmla="*/ 27 h 94"/>
                  <a:gd name="T122" fmla="*/ 40 w 261"/>
                  <a:gd name="T123" fmla="*/ 27 h 94"/>
                  <a:gd name="T124" fmla="*/ 52 w 261"/>
                  <a:gd name="T125"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 h="94">
                    <a:moveTo>
                      <a:pt x="52" y="39"/>
                    </a:moveTo>
                    <a:lnTo>
                      <a:pt x="47" y="39"/>
                    </a:lnTo>
                    <a:lnTo>
                      <a:pt x="24" y="51"/>
                    </a:lnTo>
                    <a:lnTo>
                      <a:pt x="28" y="47"/>
                    </a:lnTo>
                    <a:lnTo>
                      <a:pt x="13" y="75"/>
                    </a:lnTo>
                    <a:lnTo>
                      <a:pt x="8" y="62"/>
                    </a:lnTo>
                    <a:lnTo>
                      <a:pt x="60" y="62"/>
                    </a:lnTo>
                    <a:lnTo>
                      <a:pt x="111" y="62"/>
                    </a:lnTo>
                    <a:lnTo>
                      <a:pt x="190" y="79"/>
                    </a:lnTo>
                    <a:lnTo>
                      <a:pt x="186" y="79"/>
                    </a:lnTo>
                    <a:lnTo>
                      <a:pt x="238" y="79"/>
                    </a:lnTo>
                    <a:lnTo>
                      <a:pt x="230" y="86"/>
                    </a:lnTo>
                    <a:lnTo>
                      <a:pt x="230" y="58"/>
                    </a:lnTo>
                    <a:lnTo>
                      <a:pt x="234" y="55"/>
                    </a:lnTo>
                    <a:lnTo>
                      <a:pt x="246" y="39"/>
                    </a:lnTo>
                    <a:lnTo>
                      <a:pt x="246" y="47"/>
                    </a:lnTo>
                    <a:lnTo>
                      <a:pt x="246" y="30"/>
                    </a:lnTo>
                    <a:lnTo>
                      <a:pt x="253" y="39"/>
                    </a:lnTo>
                    <a:lnTo>
                      <a:pt x="203" y="39"/>
                    </a:lnTo>
                    <a:lnTo>
                      <a:pt x="150" y="39"/>
                    </a:lnTo>
                    <a:lnTo>
                      <a:pt x="143" y="36"/>
                    </a:lnTo>
                    <a:lnTo>
                      <a:pt x="127" y="8"/>
                    </a:lnTo>
                    <a:lnTo>
                      <a:pt x="143" y="11"/>
                    </a:lnTo>
                    <a:lnTo>
                      <a:pt x="115" y="39"/>
                    </a:lnTo>
                    <a:lnTo>
                      <a:pt x="111" y="39"/>
                    </a:lnTo>
                    <a:lnTo>
                      <a:pt x="96" y="39"/>
                    </a:lnTo>
                    <a:lnTo>
                      <a:pt x="56" y="27"/>
                    </a:lnTo>
                    <a:lnTo>
                      <a:pt x="64" y="23"/>
                    </a:lnTo>
                    <a:lnTo>
                      <a:pt x="52" y="39"/>
                    </a:lnTo>
                    <a:close/>
                    <a:moveTo>
                      <a:pt x="52" y="15"/>
                    </a:moveTo>
                    <a:lnTo>
                      <a:pt x="60" y="11"/>
                    </a:lnTo>
                    <a:lnTo>
                      <a:pt x="99" y="23"/>
                    </a:lnTo>
                    <a:lnTo>
                      <a:pt x="96" y="23"/>
                    </a:lnTo>
                    <a:lnTo>
                      <a:pt x="111" y="23"/>
                    </a:lnTo>
                    <a:lnTo>
                      <a:pt x="103" y="27"/>
                    </a:lnTo>
                    <a:lnTo>
                      <a:pt x="131" y="0"/>
                    </a:lnTo>
                    <a:lnTo>
                      <a:pt x="139" y="0"/>
                    </a:lnTo>
                    <a:lnTo>
                      <a:pt x="143" y="4"/>
                    </a:lnTo>
                    <a:lnTo>
                      <a:pt x="154" y="27"/>
                    </a:lnTo>
                    <a:lnTo>
                      <a:pt x="150" y="23"/>
                    </a:lnTo>
                    <a:lnTo>
                      <a:pt x="203" y="23"/>
                    </a:lnTo>
                    <a:lnTo>
                      <a:pt x="253" y="23"/>
                    </a:lnTo>
                    <a:lnTo>
                      <a:pt x="257" y="27"/>
                    </a:lnTo>
                    <a:lnTo>
                      <a:pt x="261" y="30"/>
                    </a:lnTo>
                    <a:lnTo>
                      <a:pt x="261" y="47"/>
                    </a:lnTo>
                    <a:lnTo>
                      <a:pt x="257" y="51"/>
                    </a:lnTo>
                    <a:lnTo>
                      <a:pt x="246" y="62"/>
                    </a:lnTo>
                    <a:lnTo>
                      <a:pt x="246" y="58"/>
                    </a:lnTo>
                    <a:lnTo>
                      <a:pt x="246" y="86"/>
                    </a:lnTo>
                    <a:lnTo>
                      <a:pt x="246" y="90"/>
                    </a:lnTo>
                    <a:lnTo>
                      <a:pt x="238" y="94"/>
                    </a:lnTo>
                    <a:lnTo>
                      <a:pt x="186" y="94"/>
                    </a:lnTo>
                    <a:lnTo>
                      <a:pt x="107" y="79"/>
                    </a:lnTo>
                    <a:lnTo>
                      <a:pt x="111" y="79"/>
                    </a:lnTo>
                    <a:lnTo>
                      <a:pt x="60" y="79"/>
                    </a:lnTo>
                    <a:lnTo>
                      <a:pt x="8" y="79"/>
                    </a:lnTo>
                    <a:lnTo>
                      <a:pt x="0" y="75"/>
                    </a:lnTo>
                    <a:lnTo>
                      <a:pt x="0" y="66"/>
                    </a:lnTo>
                    <a:lnTo>
                      <a:pt x="13" y="43"/>
                    </a:lnTo>
                    <a:lnTo>
                      <a:pt x="17" y="39"/>
                    </a:lnTo>
                    <a:lnTo>
                      <a:pt x="44" y="27"/>
                    </a:lnTo>
                    <a:lnTo>
                      <a:pt x="40" y="27"/>
                    </a:lnTo>
                    <a:lnTo>
                      <a:pt x="5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8" name="Freeform 465"/>
              <p:cNvSpPr>
                <a:spLocks/>
              </p:cNvSpPr>
              <p:nvPr/>
            </p:nvSpPr>
            <p:spPr bwMode="auto">
              <a:xfrm>
                <a:off x="1617" y="3071"/>
                <a:ext cx="62" cy="20"/>
              </a:xfrm>
              <a:custGeom>
                <a:avLst/>
                <a:gdLst>
                  <a:gd name="T0" fmla="*/ 44 w 245"/>
                  <a:gd name="T1" fmla="*/ 31 h 78"/>
                  <a:gd name="T2" fmla="*/ 39 w 245"/>
                  <a:gd name="T3" fmla="*/ 31 h 78"/>
                  <a:gd name="T4" fmla="*/ 16 w 245"/>
                  <a:gd name="T5" fmla="*/ 43 h 78"/>
                  <a:gd name="T6" fmla="*/ 20 w 245"/>
                  <a:gd name="T7" fmla="*/ 39 h 78"/>
                  <a:gd name="T8" fmla="*/ 5 w 245"/>
                  <a:gd name="T9" fmla="*/ 67 h 78"/>
                  <a:gd name="T10" fmla="*/ 0 w 245"/>
                  <a:gd name="T11" fmla="*/ 54 h 78"/>
                  <a:gd name="T12" fmla="*/ 52 w 245"/>
                  <a:gd name="T13" fmla="*/ 54 h 78"/>
                  <a:gd name="T14" fmla="*/ 103 w 245"/>
                  <a:gd name="T15" fmla="*/ 54 h 78"/>
                  <a:gd name="T16" fmla="*/ 103 w 245"/>
                  <a:gd name="T17" fmla="*/ 54 h 78"/>
                  <a:gd name="T18" fmla="*/ 182 w 245"/>
                  <a:gd name="T19" fmla="*/ 71 h 78"/>
                  <a:gd name="T20" fmla="*/ 178 w 245"/>
                  <a:gd name="T21" fmla="*/ 71 h 78"/>
                  <a:gd name="T22" fmla="*/ 230 w 245"/>
                  <a:gd name="T23" fmla="*/ 71 h 78"/>
                  <a:gd name="T24" fmla="*/ 222 w 245"/>
                  <a:gd name="T25" fmla="*/ 78 h 78"/>
                  <a:gd name="T26" fmla="*/ 222 w 245"/>
                  <a:gd name="T27" fmla="*/ 50 h 78"/>
                  <a:gd name="T28" fmla="*/ 226 w 245"/>
                  <a:gd name="T29" fmla="*/ 47 h 78"/>
                  <a:gd name="T30" fmla="*/ 238 w 245"/>
                  <a:gd name="T31" fmla="*/ 31 h 78"/>
                  <a:gd name="T32" fmla="*/ 238 w 245"/>
                  <a:gd name="T33" fmla="*/ 39 h 78"/>
                  <a:gd name="T34" fmla="*/ 238 w 245"/>
                  <a:gd name="T35" fmla="*/ 22 h 78"/>
                  <a:gd name="T36" fmla="*/ 245 w 245"/>
                  <a:gd name="T37" fmla="*/ 31 h 78"/>
                  <a:gd name="T38" fmla="*/ 195 w 245"/>
                  <a:gd name="T39" fmla="*/ 31 h 78"/>
                  <a:gd name="T40" fmla="*/ 142 w 245"/>
                  <a:gd name="T41" fmla="*/ 31 h 78"/>
                  <a:gd name="T42" fmla="*/ 135 w 245"/>
                  <a:gd name="T43" fmla="*/ 28 h 78"/>
                  <a:gd name="T44" fmla="*/ 119 w 245"/>
                  <a:gd name="T45" fmla="*/ 0 h 78"/>
                  <a:gd name="T46" fmla="*/ 135 w 245"/>
                  <a:gd name="T47" fmla="*/ 3 h 78"/>
                  <a:gd name="T48" fmla="*/ 107 w 245"/>
                  <a:gd name="T49" fmla="*/ 31 h 78"/>
                  <a:gd name="T50" fmla="*/ 103 w 245"/>
                  <a:gd name="T51" fmla="*/ 31 h 78"/>
                  <a:gd name="T52" fmla="*/ 88 w 245"/>
                  <a:gd name="T53" fmla="*/ 31 h 78"/>
                  <a:gd name="T54" fmla="*/ 88 w 245"/>
                  <a:gd name="T55" fmla="*/ 31 h 78"/>
                  <a:gd name="T56" fmla="*/ 48 w 245"/>
                  <a:gd name="T57" fmla="*/ 19 h 78"/>
                  <a:gd name="T58" fmla="*/ 56 w 245"/>
                  <a:gd name="T59" fmla="*/ 15 h 78"/>
                  <a:gd name="T60" fmla="*/ 44 w 245"/>
                  <a:gd name="T61"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5" h="78">
                    <a:moveTo>
                      <a:pt x="44" y="31"/>
                    </a:moveTo>
                    <a:lnTo>
                      <a:pt x="39" y="31"/>
                    </a:lnTo>
                    <a:lnTo>
                      <a:pt x="16" y="43"/>
                    </a:lnTo>
                    <a:lnTo>
                      <a:pt x="20" y="39"/>
                    </a:lnTo>
                    <a:lnTo>
                      <a:pt x="5" y="67"/>
                    </a:lnTo>
                    <a:lnTo>
                      <a:pt x="0" y="54"/>
                    </a:lnTo>
                    <a:lnTo>
                      <a:pt x="52" y="54"/>
                    </a:lnTo>
                    <a:lnTo>
                      <a:pt x="103" y="54"/>
                    </a:lnTo>
                    <a:lnTo>
                      <a:pt x="103" y="54"/>
                    </a:lnTo>
                    <a:lnTo>
                      <a:pt x="182" y="71"/>
                    </a:lnTo>
                    <a:lnTo>
                      <a:pt x="178" y="71"/>
                    </a:lnTo>
                    <a:lnTo>
                      <a:pt x="230" y="71"/>
                    </a:lnTo>
                    <a:lnTo>
                      <a:pt x="222" y="78"/>
                    </a:lnTo>
                    <a:lnTo>
                      <a:pt x="222" y="50"/>
                    </a:lnTo>
                    <a:lnTo>
                      <a:pt x="226" y="47"/>
                    </a:lnTo>
                    <a:lnTo>
                      <a:pt x="238" y="31"/>
                    </a:lnTo>
                    <a:lnTo>
                      <a:pt x="238" y="39"/>
                    </a:lnTo>
                    <a:lnTo>
                      <a:pt x="238" y="22"/>
                    </a:lnTo>
                    <a:lnTo>
                      <a:pt x="245" y="31"/>
                    </a:lnTo>
                    <a:lnTo>
                      <a:pt x="195" y="31"/>
                    </a:lnTo>
                    <a:lnTo>
                      <a:pt x="142" y="31"/>
                    </a:lnTo>
                    <a:lnTo>
                      <a:pt x="135" y="28"/>
                    </a:lnTo>
                    <a:lnTo>
                      <a:pt x="119" y="0"/>
                    </a:lnTo>
                    <a:lnTo>
                      <a:pt x="135" y="3"/>
                    </a:lnTo>
                    <a:lnTo>
                      <a:pt x="107" y="31"/>
                    </a:lnTo>
                    <a:lnTo>
                      <a:pt x="103" y="31"/>
                    </a:lnTo>
                    <a:lnTo>
                      <a:pt x="88" y="31"/>
                    </a:lnTo>
                    <a:lnTo>
                      <a:pt x="88" y="31"/>
                    </a:lnTo>
                    <a:lnTo>
                      <a:pt x="48" y="19"/>
                    </a:lnTo>
                    <a:lnTo>
                      <a:pt x="56" y="15"/>
                    </a:lnTo>
                    <a:lnTo>
                      <a:pt x="44" y="3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9" name="Freeform 466"/>
              <p:cNvSpPr>
                <a:spLocks/>
              </p:cNvSpPr>
              <p:nvPr/>
            </p:nvSpPr>
            <p:spPr bwMode="auto">
              <a:xfrm>
                <a:off x="1615" y="3069"/>
                <a:ext cx="66" cy="24"/>
              </a:xfrm>
              <a:custGeom>
                <a:avLst/>
                <a:gdLst>
                  <a:gd name="T0" fmla="*/ 52 w 261"/>
                  <a:gd name="T1" fmla="*/ 15 h 94"/>
                  <a:gd name="T2" fmla="*/ 60 w 261"/>
                  <a:gd name="T3" fmla="*/ 11 h 94"/>
                  <a:gd name="T4" fmla="*/ 99 w 261"/>
                  <a:gd name="T5" fmla="*/ 23 h 94"/>
                  <a:gd name="T6" fmla="*/ 96 w 261"/>
                  <a:gd name="T7" fmla="*/ 23 h 94"/>
                  <a:gd name="T8" fmla="*/ 111 w 261"/>
                  <a:gd name="T9" fmla="*/ 23 h 94"/>
                  <a:gd name="T10" fmla="*/ 103 w 261"/>
                  <a:gd name="T11" fmla="*/ 27 h 94"/>
                  <a:gd name="T12" fmla="*/ 131 w 261"/>
                  <a:gd name="T13" fmla="*/ 0 h 94"/>
                  <a:gd name="T14" fmla="*/ 139 w 261"/>
                  <a:gd name="T15" fmla="*/ 0 h 94"/>
                  <a:gd name="T16" fmla="*/ 143 w 261"/>
                  <a:gd name="T17" fmla="*/ 4 h 94"/>
                  <a:gd name="T18" fmla="*/ 154 w 261"/>
                  <a:gd name="T19" fmla="*/ 27 h 94"/>
                  <a:gd name="T20" fmla="*/ 150 w 261"/>
                  <a:gd name="T21" fmla="*/ 23 h 94"/>
                  <a:gd name="T22" fmla="*/ 203 w 261"/>
                  <a:gd name="T23" fmla="*/ 23 h 94"/>
                  <a:gd name="T24" fmla="*/ 253 w 261"/>
                  <a:gd name="T25" fmla="*/ 23 h 94"/>
                  <a:gd name="T26" fmla="*/ 257 w 261"/>
                  <a:gd name="T27" fmla="*/ 27 h 94"/>
                  <a:gd name="T28" fmla="*/ 261 w 261"/>
                  <a:gd name="T29" fmla="*/ 30 h 94"/>
                  <a:gd name="T30" fmla="*/ 261 w 261"/>
                  <a:gd name="T31" fmla="*/ 47 h 94"/>
                  <a:gd name="T32" fmla="*/ 257 w 261"/>
                  <a:gd name="T33" fmla="*/ 51 h 94"/>
                  <a:gd name="T34" fmla="*/ 246 w 261"/>
                  <a:gd name="T35" fmla="*/ 62 h 94"/>
                  <a:gd name="T36" fmla="*/ 246 w 261"/>
                  <a:gd name="T37" fmla="*/ 58 h 94"/>
                  <a:gd name="T38" fmla="*/ 246 w 261"/>
                  <a:gd name="T39" fmla="*/ 86 h 94"/>
                  <a:gd name="T40" fmla="*/ 246 w 261"/>
                  <a:gd name="T41" fmla="*/ 90 h 94"/>
                  <a:gd name="T42" fmla="*/ 238 w 261"/>
                  <a:gd name="T43" fmla="*/ 94 h 94"/>
                  <a:gd name="T44" fmla="*/ 186 w 261"/>
                  <a:gd name="T45" fmla="*/ 94 h 94"/>
                  <a:gd name="T46" fmla="*/ 186 w 261"/>
                  <a:gd name="T47" fmla="*/ 94 h 94"/>
                  <a:gd name="T48" fmla="*/ 107 w 261"/>
                  <a:gd name="T49" fmla="*/ 79 h 94"/>
                  <a:gd name="T50" fmla="*/ 111 w 261"/>
                  <a:gd name="T51" fmla="*/ 79 h 94"/>
                  <a:gd name="T52" fmla="*/ 60 w 261"/>
                  <a:gd name="T53" fmla="*/ 79 h 94"/>
                  <a:gd name="T54" fmla="*/ 8 w 261"/>
                  <a:gd name="T55" fmla="*/ 79 h 94"/>
                  <a:gd name="T56" fmla="*/ 0 w 261"/>
                  <a:gd name="T57" fmla="*/ 75 h 94"/>
                  <a:gd name="T58" fmla="*/ 0 w 261"/>
                  <a:gd name="T59" fmla="*/ 66 h 94"/>
                  <a:gd name="T60" fmla="*/ 13 w 261"/>
                  <a:gd name="T61" fmla="*/ 43 h 94"/>
                  <a:gd name="T62" fmla="*/ 17 w 261"/>
                  <a:gd name="T63" fmla="*/ 39 h 94"/>
                  <a:gd name="T64" fmla="*/ 44 w 261"/>
                  <a:gd name="T65" fmla="*/ 27 h 94"/>
                  <a:gd name="T66" fmla="*/ 40 w 261"/>
                  <a:gd name="T67" fmla="*/ 27 h 94"/>
                  <a:gd name="T68" fmla="*/ 52 w 261"/>
                  <a:gd name="T69"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1" h="94">
                    <a:moveTo>
                      <a:pt x="52" y="15"/>
                    </a:moveTo>
                    <a:lnTo>
                      <a:pt x="60" y="11"/>
                    </a:lnTo>
                    <a:lnTo>
                      <a:pt x="99" y="23"/>
                    </a:lnTo>
                    <a:lnTo>
                      <a:pt x="96" y="23"/>
                    </a:lnTo>
                    <a:lnTo>
                      <a:pt x="111" y="23"/>
                    </a:lnTo>
                    <a:lnTo>
                      <a:pt x="103" y="27"/>
                    </a:lnTo>
                    <a:lnTo>
                      <a:pt x="131" y="0"/>
                    </a:lnTo>
                    <a:lnTo>
                      <a:pt x="139" y="0"/>
                    </a:lnTo>
                    <a:lnTo>
                      <a:pt x="143" y="4"/>
                    </a:lnTo>
                    <a:lnTo>
                      <a:pt x="154" y="27"/>
                    </a:lnTo>
                    <a:lnTo>
                      <a:pt x="150" y="23"/>
                    </a:lnTo>
                    <a:lnTo>
                      <a:pt x="203" y="23"/>
                    </a:lnTo>
                    <a:lnTo>
                      <a:pt x="253" y="23"/>
                    </a:lnTo>
                    <a:lnTo>
                      <a:pt x="257" y="27"/>
                    </a:lnTo>
                    <a:lnTo>
                      <a:pt x="261" y="30"/>
                    </a:lnTo>
                    <a:lnTo>
                      <a:pt x="261" y="47"/>
                    </a:lnTo>
                    <a:lnTo>
                      <a:pt x="257" y="51"/>
                    </a:lnTo>
                    <a:lnTo>
                      <a:pt x="246" y="62"/>
                    </a:lnTo>
                    <a:lnTo>
                      <a:pt x="246" y="58"/>
                    </a:lnTo>
                    <a:lnTo>
                      <a:pt x="246" y="86"/>
                    </a:lnTo>
                    <a:lnTo>
                      <a:pt x="246" y="90"/>
                    </a:lnTo>
                    <a:lnTo>
                      <a:pt x="238" y="94"/>
                    </a:lnTo>
                    <a:lnTo>
                      <a:pt x="186" y="94"/>
                    </a:lnTo>
                    <a:lnTo>
                      <a:pt x="186" y="94"/>
                    </a:lnTo>
                    <a:lnTo>
                      <a:pt x="107" y="79"/>
                    </a:lnTo>
                    <a:lnTo>
                      <a:pt x="111" y="79"/>
                    </a:lnTo>
                    <a:lnTo>
                      <a:pt x="60" y="79"/>
                    </a:lnTo>
                    <a:lnTo>
                      <a:pt x="8" y="79"/>
                    </a:lnTo>
                    <a:lnTo>
                      <a:pt x="0" y="75"/>
                    </a:lnTo>
                    <a:lnTo>
                      <a:pt x="0" y="66"/>
                    </a:lnTo>
                    <a:lnTo>
                      <a:pt x="13" y="43"/>
                    </a:lnTo>
                    <a:lnTo>
                      <a:pt x="17" y="39"/>
                    </a:lnTo>
                    <a:lnTo>
                      <a:pt x="44" y="27"/>
                    </a:lnTo>
                    <a:lnTo>
                      <a:pt x="40" y="27"/>
                    </a:lnTo>
                    <a:lnTo>
                      <a:pt x="52" y="1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0" name="Freeform 467"/>
              <p:cNvSpPr>
                <a:spLocks/>
              </p:cNvSpPr>
              <p:nvPr/>
            </p:nvSpPr>
            <p:spPr bwMode="auto">
              <a:xfrm>
                <a:off x="1534" y="3012"/>
                <a:ext cx="53" cy="56"/>
              </a:xfrm>
              <a:custGeom>
                <a:avLst/>
                <a:gdLst>
                  <a:gd name="T0" fmla="*/ 13 w 210"/>
                  <a:gd name="T1" fmla="*/ 79 h 225"/>
                  <a:gd name="T2" fmla="*/ 13 w 210"/>
                  <a:gd name="T3" fmla="*/ 63 h 225"/>
                  <a:gd name="T4" fmla="*/ 13 w 210"/>
                  <a:gd name="T5" fmla="*/ 131 h 225"/>
                  <a:gd name="T6" fmla="*/ 24 w 210"/>
                  <a:gd name="T7" fmla="*/ 159 h 225"/>
                  <a:gd name="T8" fmla="*/ 75 w 210"/>
                  <a:gd name="T9" fmla="*/ 159 h 225"/>
                  <a:gd name="T10" fmla="*/ 91 w 210"/>
                  <a:gd name="T11" fmla="*/ 159 h 225"/>
                  <a:gd name="T12" fmla="*/ 103 w 210"/>
                  <a:gd name="T13" fmla="*/ 185 h 225"/>
                  <a:gd name="T14" fmla="*/ 131 w 210"/>
                  <a:gd name="T15" fmla="*/ 185 h 225"/>
                  <a:gd name="T16" fmla="*/ 170 w 210"/>
                  <a:gd name="T17" fmla="*/ 225 h 225"/>
                  <a:gd name="T18" fmla="*/ 170 w 210"/>
                  <a:gd name="T19" fmla="*/ 210 h 225"/>
                  <a:gd name="T20" fmla="*/ 182 w 210"/>
                  <a:gd name="T21" fmla="*/ 225 h 225"/>
                  <a:gd name="T22" fmla="*/ 195 w 210"/>
                  <a:gd name="T23" fmla="*/ 198 h 225"/>
                  <a:gd name="T24" fmla="*/ 210 w 210"/>
                  <a:gd name="T25" fmla="*/ 159 h 225"/>
                  <a:gd name="T26" fmla="*/ 210 w 210"/>
                  <a:gd name="T27" fmla="*/ 131 h 225"/>
                  <a:gd name="T28" fmla="*/ 182 w 210"/>
                  <a:gd name="T29" fmla="*/ 159 h 225"/>
                  <a:gd name="T30" fmla="*/ 170 w 210"/>
                  <a:gd name="T31" fmla="*/ 131 h 225"/>
                  <a:gd name="T32" fmla="*/ 154 w 210"/>
                  <a:gd name="T33" fmla="*/ 103 h 225"/>
                  <a:gd name="T34" fmla="*/ 154 w 210"/>
                  <a:gd name="T35" fmla="*/ 63 h 225"/>
                  <a:gd name="T36" fmla="*/ 131 w 210"/>
                  <a:gd name="T37" fmla="*/ 24 h 225"/>
                  <a:gd name="T38" fmla="*/ 131 w 210"/>
                  <a:gd name="T39" fmla="*/ 0 h 225"/>
                  <a:gd name="T40" fmla="*/ 75 w 210"/>
                  <a:gd name="T41" fmla="*/ 12 h 225"/>
                  <a:gd name="T42" fmla="*/ 63 w 210"/>
                  <a:gd name="T43" fmla="*/ 24 h 225"/>
                  <a:gd name="T44" fmla="*/ 24 w 210"/>
                  <a:gd name="T45" fmla="*/ 24 h 225"/>
                  <a:gd name="T46" fmla="*/ 0 w 210"/>
                  <a:gd name="T47" fmla="*/ 24 h 225"/>
                  <a:gd name="T48" fmla="*/ 13 w 210"/>
                  <a:gd name="T49" fmla="*/ 52 h 225"/>
                  <a:gd name="T50" fmla="*/ 13 w 210"/>
                  <a:gd name="T51" fmla="*/ 91 h 225"/>
                  <a:gd name="T52" fmla="*/ 13 w 210"/>
                  <a:gd name="T53" fmla="*/ 7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225">
                    <a:moveTo>
                      <a:pt x="13" y="79"/>
                    </a:moveTo>
                    <a:lnTo>
                      <a:pt x="13" y="63"/>
                    </a:lnTo>
                    <a:lnTo>
                      <a:pt x="13" y="131"/>
                    </a:lnTo>
                    <a:lnTo>
                      <a:pt x="24" y="159"/>
                    </a:lnTo>
                    <a:lnTo>
                      <a:pt x="75" y="159"/>
                    </a:lnTo>
                    <a:lnTo>
                      <a:pt x="91" y="159"/>
                    </a:lnTo>
                    <a:lnTo>
                      <a:pt x="103" y="185"/>
                    </a:lnTo>
                    <a:lnTo>
                      <a:pt x="131" y="185"/>
                    </a:lnTo>
                    <a:lnTo>
                      <a:pt x="170" y="225"/>
                    </a:lnTo>
                    <a:lnTo>
                      <a:pt x="170" y="210"/>
                    </a:lnTo>
                    <a:lnTo>
                      <a:pt x="182" y="225"/>
                    </a:lnTo>
                    <a:lnTo>
                      <a:pt x="195" y="198"/>
                    </a:lnTo>
                    <a:lnTo>
                      <a:pt x="210" y="159"/>
                    </a:lnTo>
                    <a:lnTo>
                      <a:pt x="210" y="131"/>
                    </a:lnTo>
                    <a:lnTo>
                      <a:pt x="182" y="159"/>
                    </a:lnTo>
                    <a:lnTo>
                      <a:pt x="170" y="131"/>
                    </a:lnTo>
                    <a:lnTo>
                      <a:pt x="154" y="103"/>
                    </a:lnTo>
                    <a:lnTo>
                      <a:pt x="154" y="63"/>
                    </a:lnTo>
                    <a:lnTo>
                      <a:pt x="131" y="24"/>
                    </a:lnTo>
                    <a:lnTo>
                      <a:pt x="131" y="0"/>
                    </a:lnTo>
                    <a:lnTo>
                      <a:pt x="75" y="12"/>
                    </a:lnTo>
                    <a:lnTo>
                      <a:pt x="63" y="24"/>
                    </a:lnTo>
                    <a:lnTo>
                      <a:pt x="24" y="24"/>
                    </a:lnTo>
                    <a:lnTo>
                      <a:pt x="0" y="24"/>
                    </a:lnTo>
                    <a:lnTo>
                      <a:pt x="13" y="52"/>
                    </a:lnTo>
                    <a:lnTo>
                      <a:pt x="13" y="91"/>
                    </a:lnTo>
                    <a:lnTo>
                      <a:pt x="13" y="79"/>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1" name="Freeform 468"/>
              <p:cNvSpPr>
                <a:spLocks noEditPoints="1"/>
              </p:cNvSpPr>
              <p:nvPr/>
            </p:nvSpPr>
            <p:spPr bwMode="auto">
              <a:xfrm>
                <a:off x="1532" y="3010"/>
                <a:ext cx="57" cy="60"/>
              </a:xfrm>
              <a:custGeom>
                <a:avLst/>
                <a:gdLst>
                  <a:gd name="T0" fmla="*/ 12 w 225"/>
                  <a:gd name="T1" fmla="*/ 71 h 242"/>
                  <a:gd name="T2" fmla="*/ 21 w 225"/>
                  <a:gd name="T3" fmla="*/ 64 h 242"/>
                  <a:gd name="T4" fmla="*/ 28 w 225"/>
                  <a:gd name="T5" fmla="*/ 71 h 242"/>
                  <a:gd name="T6" fmla="*/ 28 w 225"/>
                  <a:gd name="T7" fmla="*/ 135 h 242"/>
                  <a:gd name="T8" fmla="*/ 32 w 225"/>
                  <a:gd name="T9" fmla="*/ 158 h 242"/>
                  <a:gd name="T10" fmla="*/ 99 w 225"/>
                  <a:gd name="T11" fmla="*/ 158 h 242"/>
                  <a:gd name="T12" fmla="*/ 119 w 225"/>
                  <a:gd name="T13" fmla="*/ 190 h 242"/>
                  <a:gd name="T14" fmla="*/ 139 w 225"/>
                  <a:gd name="T15" fmla="*/ 186 h 242"/>
                  <a:gd name="T16" fmla="*/ 182 w 225"/>
                  <a:gd name="T17" fmla="*/ 225 h 242"/>
                  <a:gd name="T18" fmla="*/ 171 w 225"/>
                  <a:gd name="T19" fmla="*/ 218 h 242"/>
                  <a:gd name="T20" fmla="*/ 182 w 225"/>
                  <a:gd name="T21" fmla="*/ 214 h 242"/>
                  <a:gd name="T22" fmla="*/ 182 w 225"/>
                  <a:gd name="T23" fmla="*/ 229 h 242"/>
                  <a:gd name="T24" fmla="*/ 210 w 225"/>
                  <a:gd name="T25" fmla="*/ 163 h 242"/>
                  <a:gd name="T26" fmla="*/ 210 w 225"/>
                  <a:gd name="T27" fmla="*/ 139 h 242"/>
                  <a:gd name="T28" fmla="*/ 194 w 225"/>
                  <a:gd name="T29" fmla="*/ 171 h 242"/>
                  <a:gd name="T30" fmla="*/ 182 w 225"/>
                  <a:gd name="T31" fmla="*/ 171 h 242"/>
                  <a:gd name="T32" fmla="*/ 158 w 225"/>
                  <a:gd name="T33" fmla="*/ 115 h 242"/>
                  <a:gd name="T34" fmla="*/ 154 w 225"/>
                  <a:gd name="T35" fmla="*/ 71 h 242"/>
                  <a:gd name="T36" fmla="*/ 131 w 225"/>
                  <a:gd name="T37" fmla="*/ 36 h 242"/>
                  <a:gd name="T38" fmla="*/ 131 w 225"/>
                  <a:gd name="T39" fmla="*/ 8 h 242"/>
                  <a:gd name="T40" fmla="*/ 87 w 225"/>
                  <a:gd name="T41" fmla="*/ 28 h 242"/>
                  <a:gd name="T42" fmla="*/ 79 w 225"/>
                  <a:gd name="T43" fmla="*/ 40 h 242"/>
                  <a:gd name="T44" fmla="*/ 32 w 225"/>
                  <a:gd name="T45" fmla="*/ 40 h 242"/>
                  <a:gd name="T46" fmla="*/ 12 w 225"/>
                  <a:gd name="T47" fmla="*/ 28 h 242"/>
                  <a:gd name="T48" fmla="*/ 28 w 225"/>
                  <a:gd name="T49" fmla="*/ 60 h 242"/>
                  <a:gd name="T50" fmla="*/ 28 w 225"/>
                  <a:gd name="T51" fmla="*/ 111 h 242"/>
                  <a:gd name="T52" fmla="*/ 12 w 225"/>
                  <a:gd name="T53" fmla="*/ 87 h 242"/>
                  <a:gd name="T54" fmla="*/ 12 w 225"/>
                  <a:gd name="T55" fmla="*/ 99 h 242"/>
                  <a:gd name="T56" fmla="*/ 12 w 225"/>
                  <a:gd name="T57" fmla="*/ 64 h 242"/>
                  <a:gd name="T58" fmla="*/ 0 w 225"/>
                  <a:gd name="T59" fmla="*/ 28 h 242"/>
                  <a:gd name="T60" fmla="*/ 32 w 225"/>
                  <a:gd name="T61" fmla="*/ 24 h 242"/>
                  <a:gd name="T62" fmla="*/ 68 w 225"/>
                  <a:gd name="T63" fmla="*/ 28 h 242"/>
                  <a:gd name="T64" fmla="*/ 83 w 225"/>
                  <a:gd name="T65" fmla="*/ 12 h 242"/>
                  <a:gd name="T66" fmla="*/ 143 w 225"/>
                  <a:gd name="T67" fmla="*/ 0 h 242"/>
                  <a:gd name="T68" fmla="*/ 147 w 225"/>
                  <a:gd name="T69" fmla="*/ 32 h 242"/>
                  <a:gd name="T70" fmla="*/ 171 w 225"/>
                  <a:gd name="T71" fmla="*/ 68 h 242"/>
                  <a:gd name="T72" fmla="*/ 171 w 225"/>
                  <a:gd name="T73" fmla="*/ 111 h 242"/>
                  <a:gd name="T74" fmla="*/ 197 w 225"/>
                  <a:gd name="T75" fmla="*/ 163 h 242"/>
                  <a:gd name="T76" fmla="*/ 210 w 225"/>
                  <a:gd name="T77" fmla="*/ 135 h 242"/>
                  <a:gd name="T78" fmla="*/ 225 w 225"/>
                  <a:gd name="T79" fmla="*/ 139 h 242"/>
                  <a:gd name="T80" fmla="*/ 210 w 225"/>
                  <a:gd name="T81" fmla="*/ 210 h 242"/>
                  <a:gd name="T82" fmla="*/ 190 w 225"/>
                  <a:gd name="T83" fmla="*/ 242 h 242"/>
                  <a:gd name="T84" fmla="*/ 171 w 225"/>
                  <a:gd name="T85" fmla="*/ 225 h 242"/>
                  <a:gd name="T86" fmla="*/ 186 w 225"/>
                  <a:gd name="T87" fmla="*/ 233 h 242"/>
                  <a:gd name="T88" fmla="*/ 171 w 225"/>
                  <a:gd name="T89" fmla="*/ 238 h 242"/>
                  <a:gd name="T90" fmla="*/ 139 w 225"/>
                  <a:gd name="T91" fmla="*/ 202 h 242"/>
                  <a:gd name="T92" fmla="*/ 103 w 225"/>
                  <a:gd name="T93" fmla="*/ 193 h 242"/>
                  <a:gd name="T94" fmla="*/ 99 w 225"/>
                  <a:gd name="T95" fmla="*/ 174 h 242"/>
                  <a:gd name="T96" fmla="*/ 32 w 225"/>
                  <a:gd name="T97" fmla="*/ 174 h 242"/>
                  <a:gd name="T98" fmla="*/ 12 w 225"/>
                  <a:gd name="T99" fmla="*/ 143 h 242"/>
                  <a:gd name="T100" fmla="*/ 12 w 225"/>
                  <a:gd name="T101" fmla="*/ 71 h 242"/>
                  <a:gd name="T102" fmla="*/ 28 w 225"/>
                  <a:gd name="T103" fmla="*/ 8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5" h="242">
                    <a:moveTo>
                      <a:pt x="12" y="87"/>
                    </a:moveTo>
                    <a:lnTo>
                      <a:pt x="12" y="71"/>
                    </a:lnTo>
                    <a:lnTo>
                      <a:pt x="16" y="68"/>
                    </a:lnTo>
                    <a:lnTo>
                      <a:pt x="21" y="64"/>
                    </a:lnTo>
                    <a:lnTo>
                      <a:pt x="24" y="68"/>
                    </a:lnTo>
                    <a:lnTo>
                      <a:pt x="28" y="71"/>
                    </a:lnTo>
                    <a:lnTo>
                      <a:pt x="28" y="139"/>
                    </a:lnTo>
                    <a:lnTo>
                      <a:pt x="28" y="135"/>
                    </a:lnTo>
                    <a:lnTo>
                      <a:pt x="40" y="163"/>
                    </a:lnTo>
                    <a:lnTo>
                      <a:pt x="32" y="158"/>
                    </a:lnTo>
                    <a:lnTo>
                      <a:pt x="83" y="158"/>
                    </a:lnTo>
                    <a:lnTo>
                      <a:pt x="99" y="158"/>
                    </a:lnTo>
                    <a:lnTo>
                      <a:pt x="107" y="163"/>
                    </a:lnTo>
                    <a:lnTo>
                      <a:pt x="119" y="190"/>
                    </a:lnTo>
                    <a:lnTo>
                      <a:pt x="111" y="186"/>
                    </a:lnTo>
                    <a:lnTo>
                      <a:pt x="139" y="186"/>
                    </a:lnTo>
                    <a:lnTo>
                      <a:pt x="143" y="186"/>
                    </a:lnTo>
                    <a:lnTo>
                      <a:pt x="182" y="225"/>
                    </a:lnTo>
                    <a:lnTo>
                      <a:pt x="171" y="233"/>
                    </a:lnTo>
                    <a:lnTo>
                      <a:pt x="171" y="218"/>
                    </a:lnTo>
                    <a:lnTo>
                      <a:pt x="175" y="210"/>
                    </a:lnTo>
                    <a:lnTo>
                      <a:pt x="182" y="214"/>
                    </a:lnTo>
                    <a:lnTo>
                      <a:pt x="194" y="225"/>
                    </a:lnTo>
                    <a:lnTo>
                      <a:pt x="182" y="229"/>
                    </a:lnTo>
                    <a:lnTo>
                      <a:pt x="197" y="202"/>
                    </a:lnTo>
                    <a:lnTo>
                      <a:pt x="210" y="163"/>
                    </a:lnTo>
                    <a:lnTo>
                      <a:pt x="210" y="167"/>
                    </a:lnTo>
                    <a:lnTo>
                      <a:pt x="210" y="139"/>
                    </a:lnTo>
                    <a:lnTo>
                      <a:pt x="222" y="146"/>
                    </a:lnTo>
                    <a:lnTo>
                      <a:pt x="194" y="171"/>
                    </a:lnTo>
                    <a:lnTo>
                      <a:pt x="190" y="174"/>
                    </a:lnTo>
                    <a:lnTo>
                      <a:pt x="182" y="171"/>
                    </a:lnTo>
                    <a:lnTo>
                      <a:pt x="171" y="143"/>
                    </a:lnTo>
                    <a:lnTo>
                      <a:pt x="158" y="115"/>
                    </a:lnTo>
                    <a:lnTo>
                      <a:pt x="154" y="111"/>
                    </a:lnTo>
                    <a:lnTo>
                      <a:pt x="154" y="71"/>
                    </a:lnTo>
                    <a:lnTo>
                      <a:pt x="158" y="75"/>
                    </a:lnTo>
                    <a:lnTo>
                      <a:pt x="131" y="36"/>
                    </a:lnTo>
                    <a:lnTo>
                      <a:pt x="131" y="32"/>
                    </a:lnTo>
                    <a:lnTo>
                      <a:pt x="131" y="8"/>
                    </a:lnTo>
                    <a:lnTo>
                      <a:pt x="139" y="15"/>
                    </a:lnTo>
                    <a:lnTo>
                      <a:pt x="87" y="28"/>
                    </a:lnTo>
                    <a:lnTo>
                      <a:pt x="91" y="24"/>
                    </a:lnTo>
                    <a:lnTo>
                      <a:pt x="79" y="40"/>
                    </a:lnTo>
                    <a:lnTo>
                      <a:pt x="71" y="40"/>
                    </a:lnTo>
                    <a:lnTo>
                      <a:pt x="32" y="40"/>
                    </a:lnTo>
                    <a:lnTo>
                      <a:pt x="8" y="40"/>
                    </a:lnTo>
                    <a:lnTo>
                      <a:pt x="12" y="28"/>
                    </a:lnTo>
                    <a:lnTo>
                      <a:pt x="28" y="56"/>
                    </a:lnTo>
                    <a:lnTo>
                      <a:pt x="28" y="60"/>
                    </a:lnTo>
                    <a:lnTo>
                      <a:pt x="28" y="99"/>
                    </a:lnTo>
                    <a:lnTo>
                      <a:pt x="28" y="111"/>
                    </a:lnTo>
                    <a:lnTo>
                      <a:pt x="12" y="111"/>
                    </a:lnTo>
                    <a:lnTo>
                      <a:pt x="12" y="87"/>
                    </a:lnTo>
                    <a:close/>
                    <a:moveTo>
                      <a:pt x="28" y="99"/>
                    </a:moveTo>
                    <a:lnTo>
                      <a:pt x="12" y="99"/>
                    </a:lnTo>
                    <a:lnTo>
                      <a:pt x="12" y="60"/>
                    </a:lnTo>
                    <a:lnTo>
                      <a:pt x="12" y="64"/>
                    </a:lnTo>
                    <a:lnTo>
                      <a:pt x="0" y="36"/>
                    </a:lnTo>
                    <a:lnTo>
                      <a:pt x="0" y="28"/>
                    </a:lnTo>
                    <a:lnTo>
                      <a:pt x="8" y="24"/>
                    </a:lnTo>
                    <a:lnTo>
                      <a:pt x="32" y="24"/>
                    </a:lnTo>
                    <a:lnTo>
                      <a:pt x="71" y="24"/>
                    </a:lnTo>
                    <a:lnTo>
                      <a:pt x="68" y="28"/>
                    </a:lnTo>
                    <a:lnTo>
                      <a:pt x="79" y="15"/>
                    </a:lnTo>
                    <a:lnTo>
                      <a:pt x="83" y="12"/>
                    </a:lnTo>
                    <a:lnTo>
                      <a:pt x="135" y="0"/>
                    </a:lnTo>
                    <a:lnTo>
                      <a:pt x="143" y="0"/>
                    </a:lnTo>
                    <a:lnTo>
                      <a:pt x="147" y="8"/>
                    </a:lnTo>
                    <a:lnTo>
                      <a:pt x="147" y="32"/>
                    </a:lnTo>
                    <a:lnTo>
                      <a:pt x="143" y="28"/>
                    </a:lnTo>
                    <a:lnTo>
                      <a:pt x="171" y="68"/>
                    </a:lnTo>
                    <a:lnTo>
                      <a:pt x="171" y="71"/>
                    </a:lnTo>
                    <a:lnTo>
                      <a:pt x="171" y="111"/>
                    </a:lnTo>
                    <a:lnTo>
                      <a:pt x="182" y="135"/>
                    </a:lnTo>
                    <a:lnTo>
                      <a:pt x="197" y="163"/>
                    </a:lnTo>
                    <a:lnTo>
                      <a:pt x="186" y="158"/>
                    </a:lnTo>
                    <a:lnTo>
                      <a:pt x="210" y="135"/>
                    </a:lnTo>
                    <a:lnTo>
                      <a:pt x="218" y="131"/>
                    </a:lnTo>
                    <a:lnTo>
                      <a:pt x="225" y="139"/>
                    </a:lnTo>
                    <a:lnTo>
                      <a:pt x="225" y="167"/>
                    </a:lnTo>
                    <a:lnTo>
                      <a:pt x="210" y="210"/>
                    </a:lnTo>
                    <a:lnTo>
                      <a:pt x="197" y="238"/>
                    </a:lnTo>
                    <a:lnTo>
                      <a:pt x="190" y="242"/>
                    </a:lnTo>
                    <a:lnTo>
                      <a:pt x="186" y="238"/>
                    </a:lnTo>
                    <a:lnTo>
                      <a:pt x="171" y="225"/>
                    </a:lnTo>
                    <a:lnTo>
                      <a:pt x="186" y="218"/>
                    </a:lnTo>
                    <a:lnTo>
                      <a:pt x="186" y="233"/>
                    </a:lnTo>
                    <a:lnTo>
                      <a:pt x="178" y="238"/>
                    </a:lnTo>
                    <a:lnTo>
                      <a:pt x="171" y="238"/>
                    </a:lnTo>
                    <a:lnTo>
                      <a:pt x="131" y="197"/>
                    </a:lnTo>
                    <a:lnTo>
                      <a:pt x="139" y="202"/>
                    </a:lnTo>
                    <a:lnTo>
                      <a:pt x="111" y="202"/>
                    </a:lnTo>
                    <a:lnTo>
                      <a:pt x="103" y="193"/>
                    </a:lnTo>
                    <a:lnTo>
                      <a:pt x="91" y="171"/>
                    </a:lnTo>
                    <a:lnTo>
                      <a:pt x="99" y="174"/>
                    </a:lnTo>
                    <a:lnTo>
                      <a:pt x="83" y="174"/>
                    </a:lnTo>
                    <a:lnTo>
                      <a:pt x="32" y="174"/>
                    </a:lnTo>
                    <a:lnTo>
                      <a:pt x="24" y="171"/>
                    </a:lnTo>
                    <a:lnTo>
                      <a:pt x="12" y="143"/>
                    </a:lnTo>
                    <a:lnTo>
                      <a:pt x="12" y="139"/>
                    </a:lnTo>
                    <a:lnTo>
                      <a:pt x="12" y="71"/>
                    </a:lnTo>
                    <a:lnTo>
                      <a:pt x="28" y="71"/>
                    </a:lnTo>
                    <a:lnTo>
                      <a:pt x="28" y="87"/>
                    </a:lnTo>
                    <a:lnTo>
                      <a:pt x="28"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2" name="Freeform 469"/>
              <p:cNvSpPr>
                <a:spLocks/>
              </p:cNvSpPr>
              <p:nvPr/>
            </p:nvSpPr>
            <p:spPr bwMode="auto">
              <a:xfrm>
                <a:off x="1534" y="3012"/>
                <a:ext cx="54" cy="56"/>
              </a:xfrm>
              <a:custGeom>
                <a:avLst/>
                <a:gdLst>
                  <a:gd name="T0" fmla="*/ 4 w 214"/>
                  <a:gd name="T1" fmla="*/ 79 h 225"/>
                  <a:gd name="T2" fmla="*/ 4 w 214"/>
                  <a:gd name="T3" fmla="*/ 63 h 225"/>
                  <a:gd name="T4" fmla="*/ 8 w 214"/>
                  <a:gd name="T5" fmla="*/ 60 h 225"/>
                  <a:gd name="T6" fmla="*/ 13 w 214"/>
                  <a:gd name="T7" fmla="*/ 56 h 225"/>
                  <a:gd name="T8" fmla="*/ 16 w 214"/>
                  <a:gd name="T9" fmla="*/ 60 h 225"/>
                  <a:gd name="T10" fmla="*/ 20 w 214"/>
                  <a:gd name="T11" fmla="*/ 63 h 225"/>
                  <a:gd name="T12" fmla="*/ 20 w 214"/>
                  <a:gd name="T13" fmla="*/ 131 h 225"/>
                  <a:gd name="T14" fmla="*/ 20 w 214"/>
                  <a:gd name="T15" fmla="*/ 127 h 225"/>
                  <a:gd name="T16" fmla="*/ 32 w 214"/>
                  <a:gd name="T17" fmla="*/ 155 h 225"/>
                  <a:gd name="T18" fmla="*/ 24 w 214"/>
                  <a:gd name="T19" fmla="*/ 150 h 225"/>
                  <a:gd name="T20" fmla="*/ 75 w 214"/>
                  <a:gd name="T21" fmla="*/ 150 h 225"/>
                  <a:gd name="T22" fmla="*/ 91 w 214"/>
                  <a:gd name="T23" fmla="*/ 150 h 225"/>
                  <a:gd name="T24" fmla="*/ 99 w 214"/>
                  <a:gd name="T25" fmla="*/ 155 h 225"/>
                  <a:gd name="T26" fmla="*/ 111 w 214"/>
                  <a:gd name="T27" fmla="*/ 182 h 225"/>
                  <a:gd name="T28" fmla="*/ 103 w 214"/>
                  <a:gd name="T29" fmla="*/ 178 h 225"/>
                  <a:gd name="T30" fmla="*/ 131 w 214"/>
                  <a:gd name="T31" fmla="*/ 178 h 225"/>
                  <a:gd name="T32" fmla="*/ 135 w 214"/>
                  <a:gd name="T33" fmla="*/ 178 h 225"/>
                  <a:gd name="T34" fmla="*/ 174 w 214"/>
                  <a:gd name="T35" fmla="*/ 217 h 225"/>
                  <a:gd name="T36" fmla="*/ 163 w 214"/>
                  <a:gd name="T37" fmla="*/ 225 h 225"/>
                  <a:gd name="T38" fmla="*/ 163 w 214"/>
                  <a:gd name="T39" fmla="*/ 210 h 225"/>
                  <a:gd name="T40" fmla="*/ 167 w 214"/>
                  <a:gd name="T41" fmla="*/ 202 h 225"/>
                  <a:gd name="T42" fmla="*/ 174 w 214"/>
                  <a:gd name="T43" fmla="*/ 206 h 225"/>
                  <a:gd name="T44" fmla="*/ 186 w 214"/>
                  <a:gd name="T45" fmla="*/ 217 h 225"/>
                  <a:gd name="T46" fmla="*/ 174 w 214"/>
                  <a:gd name="T47" fmla="*/ 221 h 225"/>
                  <a:gd name="T48" fmla="*/ 189 w 214"/>
                  <a:gd name="T49" fmla="*/ 194 h 225"/>
                  <a:gd name="T50" fmla="*/ 202 w 214"/>
                  <a:gd name="T51" fmla="*/ 155 h 225"/>
                  <a:gd name="T52" fmla="*/ 202 w 214"/>
                  <a:gd name="T53" fmla="*/ 159 h 225"/>
                  <a:gd name="T54" fmla="*/ 202 w 214"/>
                  <a:gd name="T55" fmla="*/ 131 h 225"/>
                  <a:gd name="T56" fmla="*/ 214 w 214"/>
                  <a:gd name="T57" fmla="*/ 138 h 225"/>
                  <a:gd name="T58" fmla="*/ 186 w 214"/>
                  <a:gd name="T59" fmla="*/ 163 h 225"/>
                  <a:gd name="T60" fmla="*/ 182 w 214"/>
                  <a:gd name="T61" fmla="*/ 166 h 225"/>
                  <a:gd name="T62" fmla="*/ 174 w 214"/>
                  <a:gd name="T63" fmla="*/ 163 h 225"/>
                  <a:gd name="T64" fmla="*/ 163 w 214"/>
                  <a:gd name="T65" fmla="*/ 135 h 225"/>
                  <a:gd name="T66" fmla="*/ 150 w 214"/>
                  <a:gd name="T67" fmla="*/ 107 h 225"/>
                  <a:gd name="T68" fmla="*/ 146 w 214"/>
                  <a:gd name="T69" fmla="*/ 103 h 225"/>
                  <a:gd name="T70" fmla="*/ 146 w 214"/>
                  <a:gd name="T71" fmla="*/ 63 h 225"/>
                  <a:gd name="T72" fmla="*/ 150 w 214"/>
                  <a:gd name="T73" fmla="*/ 67 h 225"/>
                  <a:gd name="T74" fmla="*/ 123 w 214"/>
                  <a:gd name="T75" fmla="*/ 28 h 225"/>
                  <a:gd name="T76" fmla="*/ 123 w 214"/>
                  <a:gd name="T77" fmla="*/ 24 h 225"/>
                  <a:gd name="T78" fmla="*/ 123 w 214"/>
                  <a:gd name="T79" fmla="*/ 0 h 225"/>
                  <a:gd name="T80" fmla="*/ 131 w 214"/>
                  <a:gd name="T81" fmla="*/ 7 h 225"/>
                  <a:gd name="T82" fmla="*/ 79 w 214"/>
                  <a:gd name="T83" fmla="*/ 20 h 225"/>
                  <a:gd name="T84" fmla="*/ 83 w 214"/>
                  <a:gd name="T85" fmla="*/ 16 h 225"/>
                  <a:gd name="T86" fmla="*/ 71 w 214"/>
                  <a:gd name="T87" fmla="*/ 32 h 225"/>
                  <a:gd name="T88" fmla="*/ 63 w 214"/>
                  <a:gd name="T89" fmla="*/ 32 h 225"/>
                  <a:gd name="T90" fmla="*/ 24 w 214"/>
                  <a:gd name="T91" fmla="*/ 32 h 225"/>
                  <a:gd name="T92" fmla="*/ 0 w 214"/>
                  <a:gd name="T93" fmla="*/ 32 h 225"/>
                  <a:gd name="T94" fmla="*/ 4 w 214"/>
                  <a:gd name="T95" fmla="*/ 20 h 225"/>
                  <a:gd name="T96" fmla="*/ 20 w 214"/>
                  <a:gd name="T97" fmla="*/ 48 h 225"/>
                  <a:gd name="T98" fmla="*/ 20 w 214"/>
                  <a:gd name="T99" fmla="*/ 52 h 225"/>
                  <a:gd name="T100" fmla="*/ 20 w 214"/>
                  <a:gd name="T101" fmla="*/ 91 h 225"/>
                  <a:gd name="T102" fmla="*/ 20 w 214"/>
                  <a:gd name="T103" fmla="*/ 103 h 225"/>
                  <a:gd name="T104" fmla="*/ 4 w 214"/>
                  <a:gd name="T105" fmla="*/ 103 h 225"/>
                  <a:gd name="T106" fmla="*/ 4 w 214"/>
                  <a:gd name="T107" fmla="*/ 7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25">
                    <a:moveTo>
                      <a:pt x="4" y="79"/>
                    </a:moveTo>
                    <a:lnTo>
                      <a:pt x="4" y="63"/>
                    </a:lnTo>
                    <a:lnTo>
                      <a:pt x="8" y="60"/>
                    </a:lnTo>
                    <a:lnTo>
                      <a:pt x="13" y="56"/>
                    </a:lnTo>
                    <a:lnTo>
                      <a:pt x="16" y="60"/>
                    </a:lnTo>
                    <a:lnTo>
                      <a:pt x="20" y="63"/>
                    </a:lnTo>
                    <a:lnTo>
                      <a:pt x="20" y="131"/>
                    </a:lnTo>
                    <a:lnTo>
                      <a:pt x="20" y="127"/>
                    </a:lnTo>
                    <a:lnTo>
                      <a:pt x="32" y="155"/>
                    </a:lnTo>
                    <a:lnTo>
                      <a:pt x="24" y="150"/>
                    </a:lnTo>
                    <a:lnTo>
                      <a:pt x="75" y="150"/>
                    </a:lnTo>
                    <a:lnTo>
                      <a:pt x="91" y="150"/>
                    </a:lnTo>
                    <a:lnTo>
                      <a:pt x="99" y="155"/>
                    </a:lnTo>
                    <a:lnTo>
                      <a:pt x="111" y="182"/>
                    </a:lnTo>
                    <a:lnTo>
                      <a:pt x="103" y="178"/>
                    </a:lnTo>
                    <a:lnTo>
                      <a:pt x="131" y="178"/>
                    </a:lnTo>
                    <a:lnTo>
                      <a:pt x="135" y="178"/>
                    </a:lnTo>
                    <a:lnTo>
                      <a:pt x="174" y="217"/>
                    </a:lnTo>
                    <a:lnTo>
                      <a:pt x="163" y="225"/>
                    </a:lnTo>
                    <a:lnTo>
                      <a:pt x="163" y="210"/>
                    </a:lnTo>
                    <a:lnTo>
                      <a:pt x="167" y="202"/>
                    </a:lnTo>
                    <a:lnTo>
                      <a:pt x="174" y="206"/>
                    </a:lnTo>
                    <a:lnTo>
                      <a:pt x="186" y="217"/>
                    </a:lnTo>
                    <a:lnTo>
                      <a:pt x="174" y="221"/>
                    </a:lnTo>
                    <a:lnTo>
                      <a:pt x="189" y="194"/>
                    </a:lnTo>
                    <a:lnTo>
                      <a:pt x="202" y="155"/>
                    </a:lnTo>
                    <a:lnTo>
                      <a:pt x="202" y="159"/>
                    </a:lnTo>
                    <a:lnTo>
                      <a:pt x="202" y="131"/>
                    </a:lnTo>
                    <a:lnTo>
                      <a:pt x="214" y="138"/>
                    </a:lnTo>
                    <a:lnTo>
                      <a:pt x="186" y="163"/>
                    </a:lnTo>
                    <a:lnTo>
                      <a:pt x="182" y="166"/>
                    </a:lnTo>
                    <a:lnTo>
                      <a:pt x="174" y="163"/>
                    </a:lnTo>
                    <a:lnTo>
                      <a:pt x="163" y="135"/>
                    </a:lnTo>
                    <a:lnTo>
                      <a:pt x="150" y="107"/>
                    </a:lnTo>
                    <a:lnTo>
                      <a:pt x="146" y="103"/>
                    </a:lnTo>
                    <a:lnTo>
                      <a:pt x="146" y="63"/>
                    </a:lnTo>
                    <a:lnTo>
                      <a:pt x="150" y="67"/>
                    </a:lnTo>
                    <a:lnTo>
                      <a:pt x="123" y="28"/>
                    </a:lnTo>
                    <a:lnTo>
                      <a:pt x="123" y="24"/>
                    </a:lnTo>
                    <a:lnTo>
                      <a:pt x="123" y="0"/>
                    </a:lnTo>
                    <a:lnTo>
                      <a:pt x="131" y="7"/>
                    </a:lnTo>
                    <a:lnTo>
                      <a:pt x="79" y="20"/>
                    </a:lnTo>
                    <a:lnTo>
                      <a:pt x="83" y="16"/>
                    </a:lnTo>
                    <a:lnTo>
                      <a:pt x="71" y="32"/>
                    </a:lnTo>
                    <a:lnTo>
                      <a:pt x="63" y="32"/>
                    </a:lnTo>
                    <a:lnTo>
                      <a:pt x="24" y="32"/>
                    </a:lnTo>
                    <a:lnTo>
                      <a:pt x="0" y="32"/>
                    </a:lnTo>
                    <a:lnTo>
                      <a:pt x="4" y="20"/>
                    </a:lnTo>
                    <a:lnTo>
                      <a:pt x="20" y="48"/>
                    </a:lnTo>
                    <a:lnTo>
                      <a:pt x="20" y="52"/>
                    </a:lnTo>
                    <a:lnTo>
                      <a:pt x="20" y="91"/>
                    </a:lnTo>
                    <a:lnTo>
                      <a:pt x="20" y="103"/>
                    </a:lnTo>
                    <a:lnTo>
                      <a:pt x="4" y="103"/>
                    </a:lnTo>
                    <a:lnTo>
                      <a:pt x="4" y="7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3" name="Freeform 470"/>
              <p:cNvSpPr>
                <a:spLocks/>
              </p:cNvSpPr>
              <p:nvPr/>
            </p:nvSpPr>
            <p:spPr bwMode="auto">
              <a:xfrm>
                <a:off x="1532" y="3010"/>
                <a:ext cx="57" cy="60"/>
              </a:xfrm>
              <a:custGeom>
                <a:avLst/>
                <a:gdLst>
                  <a:gd name="T0" fmla="*/ 28 w 225"/>
                  <a:gd name="T1" fmla="*/ 99 h 242"/>
                  <a:gd name="T2" fmla="*/ 12 w 225"/>
                  <a:gd name="T3" fmla="*/ 99 h 242"/>
                  <a:gd name="T4" fmla="*/ 12 w 225"/>
                  <a:gd name="T5" fmla="*/ 60 h 242"/>
                  <a:gd name="T6" fmla="*/ 12 w 225"/>
                  <a:gd name="T7" fmla="*/ 64 h 242"/>
                  <a:gd name="T8" fmla="*/ 0 w 225"/>
                  <a:gd name="T9" fmla="*/ 36 h 242"/>
                  <a:gd name="T10" fmla="*/ 0 w 225"/>
                  <a:gd name="T11" fmla="*/ 28 h 242"/>
                  <a:gd name="T12" fmla="*/ 8 w 225"/>
                  <a:gd name="T13" fmla="*/ 24 h 242"/>
                  <a:gd name="T14" fmla="*/ 32 w 225"/>
                  <a:gd name="T15" fmla="*/ 24 h 242"/>
                  <a:gd name="T16" fmla="*/ 71 w 225"/>
                  <a:gd name="T17" fmla="*/ 24 h 242"/>
                  <a:gd name="T18" fmla="*/ 68 w 225"/>
                  <a:gd name="T19" fmla="*/ 28 h 242"/>
                  <a:gd name="T20" fmla="*/ 79 w 225"/>
                  <a:gd name="T21" fmla="*/ 15 h 242"/>
                  <a:gd name="T22" fmla="*/ 83 w 225"/>
                  <a:gd name="T23" fmla="*/ 12 h 242"/>
                  <a:gd name="T24" fmla="*/ 135 w 225"/>
                  <a:gd name="T25" fmla="*/ 0 h 242"/>
                  <a:gd name="T26" fmla="*/ 143 w 225"/>
                  <a:gd name="T27" fmla="*/ 0 h 242"/>
                  <a:gd name="T28" fmla="*/ 147 w 225"/>
                  <a:gd name="T29" fmla="*/ 8 h 242"/>
                  <a:gd name="T30" fmla="*/ 147 w 225"/>
                  <a:gd name="T31" fmla="*/ 32 h 242"/>
                  <a:gd name="T32" fmla="*/ 143 w 225"/>
                  <a:gd name="T33" fmla="*/ 28 h 242"/>
                  <a:gd name="T34" fmla="*/ 171 w 225"/>
                  <a:gd name="T35" fmla="*/ 68 h 242"/>
                  <a:gd name="T36" fmla="*/ 171 w 225"/>
                  <a:gd name="T37" fmla="*/ 71 h 242"/>
                  <a:gd name="T38" fmla="*/ 171 w 225"/>
                  <a:gd name="T39" fmla="*/ 111 h 242"/>
                  <a:gd name="T40" fmla="*/ 171 w 225"/>
                  <a:gd name="T41" fmla="*/ 111 h 242"/>
                  <a:gd name="T42" fmla="*/ 182 w 225"/>
                  <a:gd name="T43" fmla="*/ 135 h 242"/>
                  <a:gd name="T44" fmla="*/ 197 w 225"/>
                  <a:gd name="T45" fmla="*/ 163 h 242"/>
                  <a:gd name="T46" fmla="*/ 186 w 225"/>
                  <a:gd name="T47" fmla="*/ 158 h 242"/>
                  <a:gd name="T48" fmla="*/ 210 w 225"/>
                  <a:gd name="T49" fmla="*/ 135 h 242"/>
                  <a:gd name="T50" fmla="*/ 218 w 225"/>
                  <a:gd name="T51" fmla="*/ 131 h 242"/>
                  <a:gd name="T52" fmla="*/ 225 w 225"/>
                  <a:gd name="T53" fmla="*/ 139 h 242"/>
                  <a:gd name="T54" fmla="*/ 225 w 225"/>
                  <a:gd name="T55" fmla="*/ 167 h 242"/>
                  <a:gd name="T56" fmla="*/ 225 w 225"/>
                  <a:gd name="T57" fmla="*/ 167 h 242"/>
                  <a:gd name="T58" fmla="*/ 210 w 225"/>
                  <a:gd name="T59" fmla="*/ 210 h 242"/>
                  <a:gd name="T60" fmla="*/ 197 w 225"/>
                  <a:gd name="T61" fmla="*/ 238 h 242"/>
                  <a:gd name="T62" fmla="*/ 190 w 225"/>
                  <a:gd name="T63" fmla="*/ 242 h 242"/>
                  <a:gd name="T64" fmla="*/ 186 w 225"/>
                  <a:gd name="T65" fmla="*/ 238 h 242"/>
                  <a:gd name="T66" fmla="*/ 171 w 225"/>
                  <a:gd name="T67" fmla="*/ 225 h 242"/>
                  <a:gd name="T68" fmla="*/ 186 w 225"/>
                  <a:gd name="T69" fmla="*/ 218 h 242"/>
                  <a:gd name="T70" fmla="*/ 186 w 225"/>
                  <a:gd name="T71" fmla="*/ 233 h 242"/>
                  <a:gd name="T72" fmla="*/ 178 w 225"/>
                  <a:gd name="T73" fmla="*/ 238 h 242"/>
                  <a:gd name="T74" fmla="*/ 171 w 225"/>
                  <a:gd name="T75" fmla="*/ 238 h 242"/>
                  <a:gd name="T76" fmla="*/ 131 w 225"/>
                  <a:gd name="T77" fmla="*/ 197 h 242"/>
                  <a:gd name="T78" fmla="*/ 139 w 225"/>
                  <a:gd name="T79" fmla="*/ 202 h 242"/>
                  <a:gd name="T80" fmla="*/ 111 w 225"/>
                  <a:gd name="T81" fmla="*/ 202 h 242"/>
                  <a:gd name="T82" fmla="*/ 103 w 225"/>
                  <a:gd name="T83" fmla="*/ 193 h 242"/>
                  <a:gd name="T84" fmla="*/ 91 w 225"/>
                  <a:gd name="T85" fmla="*/ 171 h 242"/>
                  <a:gd name="T86" fmla="*/ 99 w 225"/>
                  <a:gd name="T87" fmla="*/ 174 h 242"/>
                  <a:gd name="T88" fmla="*/ 83 w 225"/>
                  <a:gd name="T89" fmla="*/ 174 h 242"/>
                  <a:gd name="T90" fmla="*/ 32 w 225"/>
                  <a:gd name="T91" fmla="*/ 174 h 242"/>
                  <a:gd name="T92" fmla="*/ 24 w 225"/>
                  <a:gd name="T93" fmla="*/ 171 h 242"/>
                  <a:gd name="T94" fmla="*/ 12 w 225"/>
                  <a:gd name="T95" fmla="*/ 143 h 242"/>
                  <a:gd name="T96" fmla="*/ 12 w 225"/>
                  <a:gd name="T97" fmla="*/ 139 h 242"/>
                  <a:gd name="T98" fmla="*/ 12 w 225"/>
                  <a:gd name="T99" fmla="*/ 71 h 242"/>
                  <a:gd name="T100" fmla="*/ 28 w 225"/>
                  <a:gd name="T101" fmla="*/ 71 h 242"/>
                  <a:gd name="T102" fmla="*/ 28 w 225"/>
                  <a:gd name="T103" fmla="*/ 87 h 242"/>
                  <a:gd name="T104" fmla="*/ 28 w 225"/>
                  <a:gd name="T105" fmla="*/ 9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5" h="242">
                    <a:moveTo>
                      <a:pt x="28" y="99"/>
                    </a:moveTo>
                    <a:lnTo>
                      <a:pt x="12" y="99"/>
                    </a:lnTo>
                    <a:lnTo>
                      <a:pt x="12" y="60"/>
                    </a:lnTo>
                    <a:lnTo>
                      <a:pt x="12" y="64"/>
                    </a:lnTo>
                    <a:lnTo>
                      <a:pt x="0" y="36"/>
                    </a:lnTo>
                    <a:lnTo>
                      <a:pt x="0" y="28"/>
                    </a:lnTo>
                    <a:lnTo>
                      <a:pt x="8" y="24"/>
                    </a:lnTo>
                    <a:lnTo>
                      <a:pt x="32" y="24"/>
                    </a:lnTo>
                    <a:lnTo>
                      <a:pt x="71" y="24"/>
                    </a:lnTo>
                    <a:lnTo>
                      <a:pt x="68" y="28"/>
                    </a:lnTo>
                    <a:lnTo>
                      <a:pt x="79" y="15"/>
                    </a:lnTo>
                    <a:lnTo>
                      <a:pt x="83" y="12"/>
                    </a:lnTo>
                    <a:lnTo>
                      <a:pt x="135" y="0"/>
                    </a:lnTo>
                    <a:lnTo>
                      <a:pt x="143" y="0"/>
                    </a:lnTo>
                    <a:lnTo>
                      <a:pt x="147" y="8"/>
                    </a:lnTo>
                    <a:lnTo>
                      <a:pt x="147" y="32"/>
                    </a:lnTo>
                    <a:lnTo>
                      <a:pt x="143" y="28"/>
                    </a:lnTo>
                    <a:lnTo>
                      <a:pt x="171" y="68"/>
                    </a:lnTo>
                    <a:lnTo>
                      <a:pt x="171" y="71"/>
                    </a:lnTo>
                    <a:lnTo>
                      <a:pt x="171" y="111"/>
                    </a:lnTo>
                    <a:lnTo>
                      <a:pt x="171" y="111"/>
                    </a:lnTo>
                    <a:lnTo>
                      <a:pt x="182" y="135"/>
                    </a:lnTo>
                    <a:lnTo>
                      <a:pt x="197" y="163"/>
                    </a:lnTo>
                    <a:lnTo>
                      <a:pt x="186" y="158"/>
                    </a:lnTo>
                    <a:lnTo>
                      <a:pt x="210" y="135"/>
                    </a:lnTo>
                    <a:lnTo>
                      <a:pt x="218" y="131"/>
                    </a:lnTo>
                    <a:lnTo>
                      <a:pt x="225" y="139"/>
                    </a:lnTo>
                    <a:lnTo>
                      <a:pt x="225" y="167"/>
                    </a:lnTo>
                    <a:lnTo>
                      <a:pt x="225" y="167"/>
                    </a:lnTo>
                    <a:lnTo>
                      <a:pt x="210" y="210"/>
                    </a:lnTo>
                    <a:lnTo>
                      <a:pt x="197" y="238"/>
                    </a:lnTo>
                    <a:lnTo>
                      <a:pt x="190" y="242"/>
                    </a:lnTo>
                    <a:lnTo>
                      <a:pt x="186" y="238"/>
                    </a:lnTo>
                    <a:lnTo>
                      <a:pt x="171" y="225"/>
                    </a:lnTo>
                    <a:lnTo>
                      <a:pt x="186" y="218"/>
                    </a:lnTo>
                    <a:lnTo>
                      <a:pt x="186" y="233"/>
                    </a:lnTo>
                    <a:lnTo>
                      <a:pt x="178" y="238"/>
                    </a:lnTo>
                    <a:lnTo>
                      <a:pt x="171" y="238"/>
                    </a:lnTo>
                    <a:lnTo>
                      <a:pt x="131" y="197"/>
                    </a:lnTo>
                    <a:lnTo>
                      <a:pt x="139" y="202"/>
                    </a:lnTo>
                    <a:lnTo>
                      <a:pt x="111" y="202"/>
                    </a:lnTo>
                    <a:lnTo>
                      <a:pt x="103" y="193"/>
                    </a:lnTo>
                    <a:lnTo>
                      <a:pt x="91" y="171"/>
                    </a:lnTo>
                    <a:lnTo>
                      <a:pt x="99" y="174"/>
                    </a:lnTo>
                    <a:lnTo>
                      <a:pt x="83" y="174"/>
                    </a:lnTo>
                    <a:lnTo>
                      <a:pt x="32" y="174"/>
                    </a:lnTo>
                    <a:lnTo>
                      <a:pt x="24" y="171"/>
                    </a:lnTo>
                    <a:lnTo>
                      <a:pt x="12" y="143"/>
                    </a:lnTo>
                    <a:lnTo>
                      <a:pt x="12" y="139"/>
                    </a:lnTo>
                    <a:lnTo>
                      <a:pt x="12" y="71"/>
                    </a:lnTo>
                    <a:lnTo>
                      <a:pt x="28" y="71"/>
                    </a:lnTo>
                    <a:lnTo>
                      <a:pt x="28" y="87"/>
                    </a:lnTo>
                    <a:lnTo>
                      <a:pt x="28" y="9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4" name="Freeform 471"/>
              <p:cNvSpPr>
                <a:spLocks/>
              </p:cNvSpPr>
              <p:nvPr/>
            </p:nvSpPr>
            <p:spPr bwMode="auto">
              <a:xfrm>
                <a:off x="1448" y="2962"/>
                <a:ext cx="50" cy="36"/>
              </a:xfrm>
              <a:custGeom>
                <a:avLst/>
                <a:gdLst>
                  <a:gd name="T0" fmla="*/ 0 w 198"/>
                  <a:gd name="T1" fmla="*/ 35 h 142"/>
                  <a:gd name="T2" fmla="*/ 12 w 198"/>
                  <a:gd name="T3" fmla="*/ 63 h 142"/>
                  <a:gd name="T4" fmla="*/ 0 w 198"/>
                  <a:gd name="T5" fmla="*/ 90 h 142"/>
                  <a:gd name="T6" fmla="*/ 40 w 198"/>
                  <a:gd name="T7" fmla="*/ 103 h 142"/>
                  <a:gd name="T8" fmla="*/ 40 w 198"/>
                  <a:gd name="T9" fmla="*/ 126 h 142"/>
                  <a:gd name="T10" fmla="*/ 91 w 198"/>
                  <a:gd name="T11" fmla="*/ 142 h 142"/>
                  <a:gd name="T12" fmla="*/ 130 w 198"/>
                  <a:gd name="T13" fmla="*/ 114 h 142"/>
                  <a:gd name="T14" fmla="*/ 158 w 198"/>
                  <a:gd name="T15" fmla="*/ 114 h 142"/>
                  <a:gd name="T16" fmla="*/ 198 w 198"/>
                  <a:gd name="T17" fmla="*/ 75 h 142"/>
                  <a:gd name="T18" fmla="*/ 182 w 198"/>
                  <a:gd name="T19" fmla="*/ 50 h 142"/>
                  <a:gd name="T20" fmla="*/ 143 w 198"/>
                  <a:gd name="T21" fmla="*/ 11 h 142"/>
                  <a:gd name="T22" fmla="*/ 119 w 198"/>
                  <a:gd name="T23" fmla="*/ 11 h 142"/>
                  <a:gd name="T24" fmla="*/ 79 w 198"/>
                  <a:gd name="T25" fmla="*/ 11 h 142"/>
                  <a:gd name="T26" fmla="*/ 40 w 198"/>
                  <a:gd name="T27" fmla="*/ 0 h 142"/>
                  <a:gd name="T28" fmla="*/ 23 w 198"/>
                  <a:gd name="T29" fmla="*/ 22 h 142"/>
                  <a:gd name="T30" fmla="*/ 0 w 198"/>
                  <a:gd name="T31" fmla="*/ 3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142">
                    <a:moveTo>
                      <a:pt x="0" y="35"/>
                    </a:moveTo>
                    <a:lnTo>
                      <a:pt x="12" y="63"/>
                    </a:lnTo>
                    <a:lnTo>
                      <a:pt x="0" y="90"/>
                    </a:lnTo>
                    <a:lnTo>
                      <a:pt x="40" y="103"/>
                    </a:lnTo>
                    <a:lnTo>
                      <a:pt x="40" y="126"/>
                    </a:lnTo>
                    <a:lnTo>
                      <a:pt x="91" y="142"/>
                    </a:lnTo>
                    <a:lnTo>
                      <a:pt x="130" y="114"/>
                    </a:lnTo>
                    <a:lnTo>
                      <a:pt x="158" y="114"/>
                    </a:lnTo>
                    <a:lnTo>
                      <a:pt x="198" y="75"/>
                    </a:lnTo>
                    <a:lnTo>
                      <a:pt x="182" y="50"/>
                    </a:lnTo>
                    <a:lnTo>
                      <a:pt x="143" y="11"/>
                    </a:lnTo>
                    <a:lnTo>
                      <a:pt x="119" y="11"/>
                    </a:lnTo>
                    <a:lnTo>
                      <a:pt x="79" y="11"/>
                    </a:lnTo>
                    <a:lnTo>
                      <a:pt x="40" y="0"/>
                    </a:lnTo>
                    <a:lnTo>
                      <a:pt x="23" y="22"/>
                    </a:lnTo>
                    <a:lnTo>
                      <a:pt x="0" y="35"/>
                    </a:lnTo>
                    <a:close/>
                  </a:path>
                </a:pathLst>
              </a:custGeom>
              <a:solidFill>
                <a:srgbClr val="F1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5" name="Freeform 472"/>
              <p:cNvSpPr>
                <a:spLocks noEditPoints="1"/>
              </p:cNvSpPr>
              <p:nvPr/>
            </p:nvSpPr>
            <p:spPr bwMode="auto">
              <a:xfrm>
                <a:off x="1446" y="2960"/>
                <a:ext cx="53" cy="40"/>
              </a:xfrm>
              <a:custGeom>
                <a:avLst/>
                <a:gdLst>
                  <a:gd name="T0" fmla="*/ 12 w 209"/>
                  <a:gd name="T1" fmla="*/ 51 h 158"/>
                  <a:gd name="T2" fmla="*/ 12 w 209"/>
                  <a:gd name="T3" fmla="*/ 43 h 158"/>
                  <a:gd name="T4" fmla="*/ 28 w 209"/>
                  <a:gd name="T5" fmla="*/ 66 h 158"/>
                  <a:gd name="T6" fmla="*/ 28 w 209"/>
                  <a:gd name="T7" fmla="*/ 75 h 158"/>
                  <a:gd name="T8" fmla="*/ 12 w 209"/>
                  <a:gd name="T9" fmla="*/ 98 h 158"/>
                  <a:gd name="T10" fmla="*/ 8 w 209"/>
                  <a:gd name="T11" fmla="*/ 90 h 158"/>
                  <a:gd name="T12" fmla="*/ 48 w 209"/>
                  <a:gd name="T13" fmla="*/ 102 h 158"/>
                  <a:gd name="T14" fmla="*/ 56 w 209"/>
                  <a:gd name="T15" fmla="*/ 111 h 158"/>
                  <a:gd name="T16" fmla="*/ 56 w 209"/>
                  <a:gd name="T17" fmla="*/ 134 h 158"/>
                  <a:gd name="T18" fmla="*/ 48 w 209"/>
                  <a:gd name="T19" fmla="*/ 126 h 158"/>
                  <a:gd name="T20" fmla="*/ 99 w 209"/>
                  <a:gd name="T21" fmla="*/ 142 h 158"/>
                  <a:gd name="T22" fmla="*/ 95 w 209"/>
                  <a:gd name="T23" fmla="*/ 142 h 158"/>
                  <a:gd name="T24" fmla="*/ 134 w 209"/>
                  <a:gd name="T25" fmla="*/ 114 h 158"/>
                  <a:gd name="T26" fmla="*/ 138 w 209"/>
                  <a:gd name="T27" fmla="*/ 114 h 158"/>
                  <a:gd name="T28" fmla="*/ 166 w 209"/>
                  <a:gd name="T29" fmla="*/ 114 h 158"/>
                  <a:gd name="T30" fmla="*/ 159 w 209"/>
                  <a:gd name="T31" fmla="*/ 118 h 158"/>
                  <a:gd name="T32" fmla="*/ 198 w 209"/>
                  <a:gd name="T33" fmla="*/ 79 h 158"/>
                  <a:gd name="T34" fmla="*/ 198 w 209"/>
                  <a:gd name="T35" fmla="*/ 86 h 158"/>
                  <a:gd name="T36" fmla="*/ 187 w 209"/>
                  <a:gd name="T37" fmla="*/ 62 h 158"/>
                  <a:gd name="T38" fmla="*/ 147 w 209"/>
                  <a:gd name="T39" fmla="*/ 23 h 158"/>
                  <a:gd name="T40" fmla="*/ 151 w 209"/>
                  <a:gd name="T41" fmla="*/ 27 h 158"/>
                  <a:gd name="T42" fmla="*/ 127 w 209"/>
                  <a:gd name="T43" fmla="*/ 27 h 158"/>
                  <a:gd name="T44" fmla="*/ 87 w 209"/>
                  <a:gd name="T45" fmla="*/ 27 h 158"/>
                  <a:gd name="T46" fmla="*/ 84 w 209"/>
                  <a:gd name="T47" fmla="*/ 27 h 158"/>
                  <a:gd name="T48" fmla="*/ 44 w 209"/>
                  <a:gd name="T49" fmla="*/ 15 h 158"/>
                  <a:gd name="T50" fmla="*/ 52 w 209"/>
                  <a:gd name="T51" fmla="*/ 11 h 158"/>
                  <a:gd name="T52" fmla="*/ 40 w 209"/>
                  <a:gd name="T53" fmla="*/ 36 h 158"/>
                  <a:gd name="T54" fmla="*/ 35 w 209"/>
                  <a:gd name="T55" fmla="*/ 39 h 158"/>
                  <a:gd name="T56" fmla="*/ 12 w 209"/>
                  <a:gd name="T57" fmla="*/ 51 h 158"/>
                  <a:gd name="T58" fmla="*/ 28 w 209"/>
                  <a:gd name="T59" fmla="*/ 23 h 158"/>
                  <a:gd name="T60" fmla="*/ 28 w 209"/>
                  <a:gd name="T61" fmla="*/ 27 h 158"/>
                  <a:gd name="T62" fmla="*/ 40 w 209"/>
                  <a:gd name="T63" fmla="*/ 4 h 158"/>
                  <a:gd name="T64" fmla="*/ 48 w 209"/>
                  <a:gd name="T65" fmla="*/ 0 h 158"/>
                  <a:gd name="T66" fmla="*/ 87 w 209"/>
                  <a:gd name="T67" fmla="*/ 11 h 158"/>
                  <a:gd name="T68" fmla="*/ 127 w 209"/>
                  <a:gd name="T69" fmla="*/ 11 h 158"/>
                  <a:gd name="T70" fmla="*/ 151 w 209"/>
                  <a:gd name="T71" fmla="*/ 11 h 158"/>
                  <a:gd name="T72" fmla="*/ 159 w 209"/>
                  <a:gd name="T73" fmla="*/ 11 h 158"/>
                  <a:gd name="T74" fmla="*/ 198 w 209"/>
                  <a:gd name="T75" fmla="*/ 51 h 158"/>
                  <a:gd name="T76" fmla="*/ 198 w 209"/>
                  <a:gd name="T77" fmla="*/ 55 h 158"/>
                  <a:gd name="T78" fmla="*/ 209 w 209"/>
                  <a:gd name="T79" fmla="*/ 79 h 158"/>
                  <a:gd name="T80" fmla="*/ 209 w 209"/>
                  <a:gd name="T81" fmla="*/ 90 h 158"/>
                  <a:gd name="T82" fmla="*/ 170 w 209"/>
                  <a:gd name="T83" fmla="*/ 130 h 158"/>
                  <a:gd name="T84" fmla="*/ 166 w 209"/>
                  <a:gd name="T85" fmla="*/ 130 h 158"/>
                  <a:gd name="T86" fmla="*/ 138 w 209"/>
                  <a:gd name="T87" fmla="*/ 130 h 158"/>
                  <a:gd name="T88" fmla="*/ 142 w 209"/>
                  <a:gd name="T89" fmla="*/ 130 h 158"/>
                  <a:gd name="T90" fmla="*/ 103 w 209"/>
                  <a:gd name="T91" fmla="*/ 154 h 158"/>
                  <a:gd name="T92" fmla="*/ 95 w 209"/>
                  <a:gd name="T93" fmla="*/ 158 h 158"/>
                  <a:gd name="T94" fmla="*/ 44 w 209"/>
                  <a:gd name="T95" fmla="*/ 142 h 158"/>
                  <a:gd name="T96" fmla="*/ 40 w 209"/>
                  <a:gd name="T97" fmla="*/ 134 h 158"/>
                  <a:gd name="T98" fmla="*/ 40 w 209"/>
                  <a:gd name="T99" fmla="*/ 111 h 158"/>
                  <a:gd name="T100" fmla="*/ 44 w 209"/>
                  <a:gd name="T101" fmla="*/ 118 h 158"/>
                  <a:gd name="T102" fmla="*/ 5 w 209"/>
                  <a:gd name="T103" fmla="*/ 102 h 158"/>
                  <a:gd name="T104" fmla="*/ 0 w 209"/>
                  <a:gd name="T105" fmla="*/ 98 h 158"/>
                  <a:gd name="T106" fmla="*/ 0 w 209"/>
                  <a:gd name="T107" fmla="*/ 94 h 158"/>
                  <a:gd name="T108" fmla="*/ 12 w 209"/>
                  <a:gd name="T109" fmla="*/ 66 h 158"/>
                  <a:gd name="T110" fmla="*/ 12 w 209"/>
                  <a:gd name="T111" fmla="*/ 75 h 158"/>
                  <a:gd name="T112" fmla="*/ 0 w 209"/>
                  <a:gd name="T113" fmla="*/ 47 h 158"/>
                  <a:gd name="T114" fmla="*/ 0 w 209"/>
                  <a:gd name="T115" fmla="*/ 43 h 158"/>
                  <a:gd name="T116" fmla="*/ 5 w 209"/>
                  <a:gd name="T117" fmla="*/ 39 h 158"/>
                  <a:gd name="T118" fmla="*/ 28 w 209"/>
                  <a:gd name="T119" fmla="*/ 2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158">
                    <a:moveTo>
                      <a:pt x="12" y="51"/>
                    </a:moveTo>
                    <a:lnTo>
                      <a:pt x="12" y="43"/>
                    </a:lnTo>
                    <a:lnTo>
                      <a:pt x="28" y="66"/>
                    </a:lnTo>
                    <a:lnTo>
                      <a:pt x="28" y="75"/>
                    </a:lnTo>
                    <a:lnTo>
                      <a:pt x="12" y="98"/>
                    </a:lnTo>
                    <a:lnTo>
                      <a:pt x="8" y="90"/>
                    </a:lnTo>
                    <a:lnTo>
                      <a:pt x="48" y="102"/>
                    </a:lnTo>
                    <a:lnTo>
                      <a:pt x="56" y="111"/>
                    </a:lnTo>
                    <a:lnTo>
                      <a:pt x="56" y="134"/>
                    </a:lnTo>
                    <a:lnTo>
                      <a:pt x="48" y="126"/>
                    </a:lnTo>
                    <a:lnTo>
                      <a:pt x="99" y="142"/>
                    </a:lnTo>
                    <a:lnTo>
                      <a:pt x="95" y="142"/>
                    </a:lnTo>
                    <a:lnTo>
                      <a:pt x="134" y="114"/>
                    </a:lnTo>
                    <a:lnTo>
                      <a:pt x="138" y="114"/>
                    </a:lnTo>
                    <a:lnTo>
                      <a:pt x="166" y="114"/>
                    </a:lnTo>
                    <a:lnTo>
                      <a:pt x="159" y="118"/>
                    </a:lnTo>
                    <a:lnTo>
                      <a:pt x="198" y="79"/>
                    </a:lnTo>
                    <a:lnTo>
                      <a:pt x="198" y="86"/>
                    </a:lnTo>
                    <a:lnTo>
                      <a:pt x="187" y="62"/>
                    </a:lnTo>
                    <a:lnTo>
                      <a:pt x="147" y="23"/>
                    </a:lnTo>
                    <a:lnTo>
                      <a:pt x="151" y="27"/>
                    </a:lnTo>
                    <a:lnTo>
                      <a:pt x="127" y="27"/>
                    </a:lnTo>
                    <a:lnTo>
                      <a:pt x="87" y="27"/>
                    </a:lnTo>
                    <a:lnTo>
                      <a:pt x="84" y="27"/>
                    </a:lnTo>
                    <a:lnTo>
                      <a:pt x="44" y="15"/>
                    </a:lnTo>
                    <a:lnTo>
                      <a:pt x="52" y="11"/>
                    </a:lnTo>
                    <a:lnTo>
                      <a:pt x="40" y="36"/>
                    </a:lnTo>
                    <a:lnTo>
                      <a:pt x="35" y="39"/>
                    </a:lnTo>
                    <a:lnTo>
                      <a:pt x="12" y="51"/>
                    </a:lnTo>
                    <a:close/>
                    <a:moveTo>
                      <a:pt x="28" y="23"/>
                    </a:moveTo>
                    <a:lnTo>
                      <a:pt x="28" y="27"/>
                    </a:lnTo>
                    <a:lnTo>
                      <a:pt x="40" y="4"/>
                    </a:lnTo>
                    <a:lnTo>
                      <a:pt x="48" y="0"/>
                    </a:lnTo>
                    <a:lnTo>
                      <a:pt x="87" y="11"/>
                    </a:lnTo>
                    <a:lnTo>
                      <a:pt x="127" y="11"/>
                    </a:lnTo>
                    <a:lnTo>
                      <a:pt x="151" y="11"/>
                    </a:lnTo>
                    <a:lnTo>
                      <a:pt x="159" y="11"/>
                    </a:lnTo>
                    <a:lnTo>
                      <a:pt x="198" y="51"/>
                    </a:lnTo>
                    <a:lnTo>
                      <a:pt x="198" y="55"/>
                    </a:lnTo>
                    <a:lnTo>
                      <a:pt x="209" y="79"/>
                    </a:lnTo>
                    <a:lnTo>
                      <a:pt x="209" y="90"/>
                    </a:lnTo>
                    <a:lnTo>
                      <a:pt x="170" y="130"/>
                    </a:lnTo>
                    <a:lnTo>
                      <a:pt x="166" y="130"/>
                    </a:lnTo>
                    <a:lnTo>
                      <a:pt x="138" y="130"/>
                    </a:lnTo>
                    <a:lnTo>
                      <a:pt x="142" y="130"/>
                    </a:lnTo>
                    <a:lnTo>
                      <a:pt x="103" y="154"/>
                    </a:lnTo>
                    <a:lnTo>
                      <a:pt x="95" y="158"/>
                    </a:lnTo>
                    <a:lnTo>
                      <a:pt x="44" y="142"/>
                    </a:lnTo>
                    <a:lnTo>
                      <a:pt x="40" y="134"/>
                    </a:lnTo>
                    <a:lnTo>
                      <a:pt x="40" y="111"/>
                    </a:lnTo>
                    <a:lnTo>
                      <a:pt x="44" y="118"/>
                    </a:lnTo>
                    <a:lnTo>
                      <a:pt x="5" y="102"/>
                    </a:lnTo>
                    <a:lnTo>
                      <a:pt x="0" y="98"/>
                    </a:lnTo>
                    <a:lnTo>
                      <a:pt x="0" y="94"/>
                    </a:lnTo>
                    <a:lnTo>
                      <a:pt x="12" y="66"/>
                    </a:lnTo>
                    <a:lnTo>
                      <a:pt x="12" y="75"/>
                    </a:lnTo>
                    <a:lnTo>
                      <a:pt x="0" y="47"/>
                    </a:lnTo>
                    <a:lnTo>
                      <a:pt x="0" y="43"/>
                    </a:lnTo>
                    <a:lnTo>
                      <a:pt x="5" y="39"/>
                    </a:lnTo>
                    <a:lnTo>
                      <a:pt x="2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6" name="Freeform 473"/>
              <p:cNvSpPr>
                <a:spLocks/>
              </p:cNvSpPr>
              <p:nvPr/>
            </p:nvSpPr>
            <p:spPr bwMode="auto">
              <a:xfrm>
                <a:off x="1448" y="2963"/>
                <a:ext cx="48" cy="33"/>
              </a:xfrm>
              <a:custGeom>
                <a:avLst/>
                <a:gdLst>
                  <a:gd name="T0" fmla="*/ 4 w 190"/>
                  <a:gd name="T1" fmla="*/ 40 h 131"/>
                  <a:gd name="T2" fmla="*/ 4 w 190"/>
                  <a:gd name="T3" fmla="*/ 32 h 131"/>
                  <a:gd name="T4" fmla="*/ 20 w 190"/>
                  <a:gd name="T5" fmla="*/ 55 h 131"/>
                  <a:gd name="T6" fmla="*/ 20 w 190"/>
                  <a:gd name="T7" fmla="*/ 64 h 131"/>
                  <a:gd name="T8" fmla="*/ 4 w 190"/>
                  <a:gd name="T9" fmla="*/ 87 h 131"/>
                  <a:gd name="T10" fmla="*/ 0 w 190"/>
                  <a:gd name="T11" fmla="*/ 79 h 131"/>
                  <a:gd name="T12" fmla="*/ 40 w 190"/>
                  <a:gd name="T13" fmla="*/ 91 h 131"/>
                  <a:gd name="T14" fmla="*/ 48 w 190"/>
                  <a:gd name="T15" fmla="*/ 100 h 131"/>
                  <a:gd name="T16" fmla="*/ 48 w 190"/>
                  <a:gd name="T17" fmla="*/ 123 h 131"/>
                  <a:gd name="T18" fmla="*/ 40 w 190"/>
                  <a:gd name="T19" fmla="*/ 115 h 131"/>
                  <a:gd name="T20" fmla="*/ 91 w 190"/>
                  <a:gd name="T21" fmla="*/ 131 h 131"/>
                  <a:gd name="T22" fmla="*/ 87 w 190"/>
                  <a:gd name="T23" fmla="*/ 131 h 131"/>
                  <a:gd name="T24" fmla="*/ 126 w 190"/>
                  <a:gd name="T25" fmla="*/ 103 h 131"/>
                  <a:gd name="T26" fmla="*/ 130 w 190"/>
                  <a:gd name="T27" fmla="*/ 103 h 131"/>
                  <a:gd name="T28" fmla="*/ 158 w 190"/>
                  <a:gd name="T29" fmla="*/ 103 h 131"/>
                  <a:gd name="T30" fmla="*/ 151 w 190"/>
                  <a:gd name="T31" fmla="*/ 107 h 131"/>
                  <a:gd name="T32" fmla="*/ 190 w 190"/>
                  <a:gd name="T33" fmla="*/ 68 h 131"/>
                  <a:gd name="T34" fmla="*/ 190 w 190"/>
                  <a:gd name="T35" fmla="*/ 75 h 131"/>
                  <a:gd name="T36" fmla="*/ 179 w 190"/>
                  <a:gd name="T37" fmla="*/ 51 h 131"/>
                  <a:gd name="T38" fmla="*/ 179 w 190"/>
                  <a:gd name="T39" fmla="*/ 51 h 131"/>
                  <a:gd name="T40" fmla="*/ 139 w 190"/>
                  <a:gd name="T41" fmla="*/ 12 h 131"/>
                  <a:gd name="T42" fmla="*/ 143 w 190"/>
                  <a:gd name="T43" fmla="*/ 16 h 131"/>
                  <a:gd name="T44" fmla="*/ 119 w 190"/>
                  <a:gd name="T45" fmla="*/ 16 h 131"/>
                  <a:gd name="T46" fmla="*/ 79 w 190"/>
                  <a:gd name="T47" fmla="*/ 16 h 131"/>
                  <a:gd name="T48" fmla="*/ 76 w 190"/>
                  <a:gd name="T49" fmla="*/ 16 h 131"/>
                  <a:gd name="T50" fmla="*/ 36 w 190"/>
                  <a:gd name="T51" fmla="*/ 4 h 131"/>
                  <a:gd name="T52" fmla="*/ 44 w 190"/>
                  <a:gd name="T53" fmla="*/ 0 h 131"/>
                  <a:gd name="T54" fmla="*/ 32 w 190"/>
                  <a:gd name="T55" fmla="*/ 25 h 131"/>
                  <a:gd name="T56" fmla="*/ 27 w 190"/>
                  <a:gd name="T57" fmla="*/ 28 h 131"/>
                  <a:gd name="T58" fmla="*/ 4 w 190"/>
                  <a:gd name="T59" fmla="*/ 4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131">
                    <a:moveTo>
                      <a:pt x="4" y="40"/>
                    </a:moveTo>
                    <a:lnTo>
                      <a:pt x="4" y="32"/>
                    </a:lnTo>
                    <a:lnTo>
                      <a:pt x="20" y="55"/>
                    </a:lnTo>
                    <a:lnTo>
                      <a:pt x="20" y="64"/>
                    </a:lnTo>
                    <a:lnTo>
                      <a:pt x="4" y="87"/>
                    </a:lnTo>
                    <a:lnTo>
                      <a:pt x="0" y="79"/>
                    </a:lnTo>
                    <a:lnTo>
                      <a:pt x="40" y="91"/>
                    </a:lnTo>
                    <a:lnTo>
                      <a:pt x="48" y="100"/>
                    </a:lnTo>
                    <a:lnTo>
                      <a:pt x="48" y="123"/>
                    </a:lnTo>
                    <a:lnTo>
                      <a:pt x="40" y="115"/>
                    </a:lnTo>
                    <a:lnTo>
                      <a:pt x="91" y="131"/>
                    </a:lnTo>
                    <a:lnTo>
                      <a:pt x="87" y="131"/>
                    </a:lnTo>
                    <a:lnTo>
                      <a:pt x="126" y="103"/>
                    </a:lnTo>
                    <a:lnTo>
                      <a:pt x="130" y="103"/>
                    </a:lnTo>
                    <a:lnTo>
                      <a:pt x="158" y="103"/>
                    </a:lnTo>
                    <a:lnTo>
                      <a:pt x="151" y="107"/>
                    </a:lnTo>
                    <a:lnTo>
                      <a:pt x="190" y="68"/>
                    </a:lnTo>
                    <a:lnTo>
                      <a:pt x="190" y="75"/>
                    </a:lnTo>
                    <a:lnTo>
                      <a:pt x="179" y="51"/>
                    </a:lnTo>
                    <a:lnTo>
                      <a:pt x="179" y="51"/>
                    </a:lnTo>
                    <a:lnTo>
                      <a:pt x="139" y="12"/>
                    </a:lnTo>
                    <a:lnTo>
                      <a:pt x="143" y="16"/>
                    </a:lnTo>
                    <a:lnTo>
                      <a:pt x="119" y="16"/>
                    </a:lnTo>
                    <a:lnTo>
                      <a:pt x="79" y="16"/>
                    </a:lnTo>
                    <a:lnTo>
                      <a:pt x="76" y="16"/>
                    </a:lnTo>
                    <a:lnTo>
                      <a:pt x="36" y="4"/>
                    </a:lnTo>
                    <a:lnTo>
                      <a:pt x="44" y="0"/>
                    </a:lnTo>
                    <a:lnTo>
                      <a:pt x="32" y="25"/>
                    </a:lnTo>
                    <a:lnTo>
                      <a:pt x="27" y="28"/>
                    </a:lnTo>
                    <a:lnTo>
                      <a:pt x="4" y="4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7" name="Freeform 474"/>
              <p:cNvSpPr>
                <a:spLocks/>
              </p:cNvSpPr>
              <p:nvPr/>
            </p:nvSpPr>
            <p:spPr bwMode="auto">
              <a:xfrm>
                <a:off x="1446" y="2960"/>
                <a:ext cx="53" cy="40"/>
              </a:xfrm>
              <a:custGeom>
                <a:avLst/>
                <a:gdLst>
                  <a:gd name="T0" fmla="*/ 28 w 209"/>
                  <a:gd name="T1" fmla="*/ 23 h 158"/>
                  <a:gd name="T2" fmla="*/ 28 w 209"/>
                  <a:gd name="T3" fmla="*/ 27 h 158"/>
                  <a:gd name="T4" fmla="*/ 40 w 209"/>
                  <a:gd name="T5" fmla="*/ 4 h 158"/>
                  <a:gd name="T6" fmla="*/ 48 w 209"/>
                  <a:gd name="T7" fmla="*/ 0 h 158"/>
                  <a:gd name="T8" fmla="*/ 87 w 209"/>
                  <a:gd name="T9" fmla="*/ 11 h 158"/>
                  <a:gd name="T10" fmla="*/ 87 w 209"/>
                  <a:gd name="T11" fmla="*/ 11 h 158"/>
                  <a:gd name="T12" fmla="*/ 127 w 209"/>
                  <a:gd name="T13" fmla="*/ 11 h 158"/>
                  <a:gd name="T14" fmla="*/ 151 w 209"/>
                  <a:gd name="T15" fmla="*/ 11 h 158"/>
                  <a:gd name="T16" fmla="*/ 159 w 209"/>
                  <a:gd name="T17" fmla="*/ 11 h 158"/>
                  <a:gd name="T18" fmla="*/ 198 w 209"/>
                  <a:gd name="T19" fmla="*/ 51 h 158"/>
                  <a:gd name="T20" fmla="*/ 198 w 209"/>
                  <a:gd name="T21" fmla="*/ 55 h 158"/>
                  <a:gd name="T22" fmla="*/ 209 w 209"/>
                  <a:gd name="T23" fmla="*/ 79 h 158"/>
                  <a:gd name="T24" fmla="*/ 209 w 209"/>
                  <a:gd name="T25" fmla="*/ 90 h 158"/>
                  <a:gd name="T26" fmla="*/ 170 w 209"/>
                  <a:gd name="T27" fmla="*/ 130 h 158"/>
                  <a:gd name="T28" fmla="*/ 166 w 209"/>
                  <a:gd name="T29" fmla="*/ 130 h 158"/>
                  <a:gd name="T30" fmla="*/ 138 w 209"/>
                  <a:gd name="T31" fmla="*/ 130 h 158"/>
                  <a:gd name="T32" fmla="*/ 142 w 209"/>
                  <a:gd name="T33" fmla="*/ 130 h 158"/>
                  <a:gd name="T34" fmla="*/ 103 w 209"/>
                  <a:gd name="T35" fmla="*/ 154 h 158"/>
                  <a:gd name="T36" fmla="*/ 95 w 209"/>
                  <a:gd name="T37" fmla="*/ 158 h 158"/>
                  <a:gd name="T38" fmla="*/ 44 w 209"/>
                  <a:gd name="T39" fmla="*/ 142 h 158"/>
                  <a:gd name="T40" fmla="*/ 40 w 209"/>
                  <a:gd name="T41" fmla="*/ 134 h 158"/>
                  <a:gd name="T42" fmla="*/ 40 w 209"/>
                  <a:gd name="T43" fmla="*/ 111 h 158"/>
                  <a:gd name="T44" fmla="*/ 44 w 209"/>
                  <a:gd name="T45" fmla="*/ 118 h 158"/>
                  <a:gd name="T46" fmla="*/ 5 w 209"/>
                  <a:gd name="T47" fmla="*/ 102 h 158"/>
                  <a:gd name="T48" fmla="*/ 0 w 209"/>
                  <a:gd name="T49" fmla="*/ 98 h 158"/>
                  <a:gd name="T50" fmla="*/ 0 w 209"/>
                  <a:gd name="T51" fmla="*/ 94 h 158"/>
                  <a:gd name="T52" fmla="*/ 12 w 209"/>
                  <a:gd name="T53" fmla="*/ 66 h 158"/>
                  <a:gd name="T54" fmla="*/ 12 w 209"/>
                  <a:gd name="T55" fmla="*/ 75 h 158"/>
                  <a:gd name="T56" fmla="*/ 0 w 209"/>
                  <a:gd name="T57" fmla="*/ 47 h 158"/>
                  <a:gd name="T58" fmla="*/ 0 w 209"/>
                  <a:gd name="T59" fmla="*/ 43 h 158"/>
                  <a:gd name="T60" fmla="*/ 5 w 209"/>
                  <a:gd name="T61" fmla="*/ 39 h 158"/>
                  <a:gd name="T62" fmla="*/ 28 w 209"/>
                  <a:gd name="T63" fmla="*/ 2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158">
                    <a:moveTo>
                      <a:pt x="28" y="23"/>
                    </a:moveTo>
                    <a:lnTo>
                      <a:pt x="28" y="27"/>
                    </a:lnTo>
                    <a:lnTo>
                      <a:pt x="40" y="4"/>
                    </a:lnTo>
                    <a:lnTo>
                      <a:pt x="48" y="0"/>
                    </a:lnTo>
                    <a:lnTo>
                      <a:pt x="87" y="11"/>
                    </a:lnTo>
                    <a:lnTo>
                      <a:pt x="87" y="11"/>
                    </a:lnTo>
                    <a:lnTo>
                      <a:pt x="127" y="11"/>
                    </a:lnTo>
                    <a:lnTo>
                      <a:pt x="151" y="11"/>
                    </a:lnTo>
                    <a:lnTo>
                      <a:pt x="159" y="11"/>
                    </a:lnTo>
                    <a:lnTo>
                      <a:pt x="198" y="51"/>
                    </a:lnTo>
                    <a:lnTo>
                      <a:pt x="198" y="55"/>
                    </a:lnTo>
                    <a:lnTo>
                      <a:pt x="209" y="79"/>
                    </a:lnTo>
                    <a:lnTo>
                      <a:pt x="209" y="90"/>
                    </a:lnTo>
                    <a:lnTo>
                      <a:pt x="170" y="130"/>
                    </a:lnTo>
                    <a:lnTo>
                      <a:pt x="166" y="130"/>
                    </a:lnTo>
                    <a:lnTo>
                      <a:pt x="138" y="130"/>
                    </a:lnTo>
                    <a:lnTo>
                      <a:pt x="142" y="130"/>
                    </a:lnTo>
                    <a:lnTo>
                      <a:pt x="103" y="154"/>
                    </a:lnTo>
                    <a:lnTo>
                      <a:pt x="95" y="158"/>
                    </a:lnTo>
                    <a:lnTo>
                      <a:pt x="44" y="142"/>
                    </a:lnTo>
                    <a:lnTo>
                      <a:pt x="40" y="134"/>
                    </a:lnTo>
                    <a:lnTo>
                      <a:pt x="40" y="111"/>
                    </a:lnTo>
                    <a:lnTo>
                      <a:pt x="44" y="118"/>
                    </a:lnTo>
                    <a:lnTo>
                      <a:pt x="5" y="102"/>
                    </a:lnTo>
                    <a:lnTo>
                      <a:pt x="0" y="98"/>
                    </a:lnTo>
                    <a:lnTo>
                      <a:pt x="0" y="94"/>
                    </a:lnTo>
                    <a:lnTo>
                      <a:pt x="12" y="66"/>
                    </a:lnTo>
                    <a:lnTo>
                      <a:pt x="12" y="75"/>
                    </a:lnTo>
                    <a:lnTo>
                      <a:pt x="0" y="47"/>
                    </a:lnTo>
                    <a:lnTo>
                      <a:pt x="0" y="43"/>
                    </a:lnTo>
                    <a:lnTo>
                      <a:pt x="5" y="39"/>
                    </a:lnTo>
                    <a:lnTo>
                      <a:pt x="28" y="2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8" name="Freeform 475"/>
              <p:cNvSpPr>
                <a:spLocks/>
              </p:cNvSpPr>
              <p:nvPr/>
            </p:nvSpPr>
            <p:spPr bwMode="auto">
              <a:xfrm>
                <a:off x="598" y="2848"/>
                <a:ext cx="752" cy="488"/>
              </a:xfrm>
              <a:custGeom>
                <a:avLst/>
                <a:gdLst>
                  <a:gd name="T0" fmla="*/ 118 w 3010"/>
                  <a:gd name="T1" fmla="*/ 1859 h 1954"/>
                  <a:gd name="T2" fmla="*/ 525 w 3010"/>
                  <a:gd name="T3" fmla="*/ 1768 h 1954"/>
                  <a:gd name="T4" fmla="*/ 1056 w 3010"/>
                  <a:gd name="T5" fmla="*/ 1436 h 1954"/>
                  <a:gd name="T6" fmla="*/ 938 w 3010"/>
                  <a:gd name="T7" fmla="*/ 1452 h 1954"/>
                  <a:gd name="T8" fmla="*/ 791 w 3010"/>
                  <a:gd name="T9" fmla="*/ 1436 h 1954"/>
                  <a:gd name="T10" fmla="*/ 791 w 3010"/>
                  <a:gd name="T11" fmla="*/ 1199 h 1954"/>
                  <a:gd name="T12" fmla="*/ 711 w 3010"/>
                  <a:gd name="T13" fmla="*/ 1227 h 1954"/>
                  <a:gd name="T14" fmla="*/ 593 w 3010"/>
                  <a:gd name="T15" fmla="*/ 1135 h 1954"/>
                  <a:gd name="T16" fmla="*/ 593 w 3010"/>
                  <a:gd name="T17" fmla="*/ 923 h 1954"/>
                  <a:gd name="T18" fmla="*/ 803 w 3010"/>
                  <a:gd name="T19" fmla="*/ 882 h 1954"/>
                  <a:gd name="T20" fmla="*/ 1016 w 3010"/>
                  <a:gd name="T21" fmla="*/ 713 h 1954"/>
                  <a:gd name="T22" fmla="*/ 1016 w 3010"/>
                  <a:gd name="T23" fmla="*/ 645 h 1954"/>
                  <a:gd name="T24" fmla="*/ 700 w 3010"/>
                  <a:gd name="T25" fmla="*/ 661 h 1954"/>
                  <a:gd name="T26" fmla="*/ 700 w 3010"/>
                  <a:gd name="T27" fmla="*/ 554 h 1954"/>
                  <a:gd name="T28" fmla="*/ 938 w 3010"/>
                  <a:gd name="T29" fmla="*/ 447 h 1954"/>
                  <a:gd name="T30" fmla="*/ 1000 w 3010"/>
                  <a:gd name="T31" fmla="*/ 538 h 1954"/>
                  <a:gd name="T32" fmla="*/ 988 w 3010"/>
                  <a:gd name="T33" fmla="*/ 341 h 1954"/>
                  <a:gd name="T34" fmla="*/ 898 w 3010"/>
                  <a:gd name="T35" fmla="*/ 182 h 1954"/>
                  <a:gd name="T36" fmla="*/ 1174 w 3010"/>
                  <a:gd name="T37" fmla="*/ 40 h 1954"/>
                  <a:gd name="T38" fmla="*/ 1515 w 3010"/>
                  <a:gd name="T39" fmla="*/ 92 h 1954"/>
                  <a:gd name="T40" fmla="*/ 1633 w 3010"/>
                  <a:gd name="T41" fmla="*/ 158 h 1954"/>
                  <a:gd name="T42" fmla="*/ 1859 w 3010"/>
                  <a:gd name="T43" fmla="*/ 238 h 1954"/>
                  <a:gd name="T44" fmla="*/ 2112 w 3010"/>
                  <a:gd name="T45" fmla="*/ 278 h 1954"/>
                  <a:gd name="T46" fmla="*/ 2389 w 3010"/>
                  <a:gd name="T47" fmla="*/ 1452 h 1954"/>
                  <a:gd name="T48" fmla="*/ 2440 w 3010"/>
                  <a:gd name="T49" fmla="*/ 1345 h 1954"/>
                  <a:gd name="T50" fmla="*/ 2914 w 3010"/>
                  <a:gd name="T51" fmla="*/ 1729 h 1954"/>
                  <a:gd name="T52" fmla="*/ 2931 w 3010"/>
                  <a:gd name="T53" fmla="*/ 1954 h 1954"/>
                  <a:gd name="T54" fmla="*/ 2796 w 3010"/>
                  <a:gd name="T55" fmla="*/ 1808 h 1954"/>
                  <a:gd name="T56" fmla="*/ 2428 w 3010"/>
                  <a:gd name="T57" fmla="*/ 1543 h 1954"/>
                  <a:gd name="T58" fmla="*/ 2400 w 3010"/>
                  <a:gd name="T59" fmla="*/ 1583 h 1954"/>
                  <a:gd name="T60" fmla="*/ 1965 w 3010"/>
                  <a:gd name="T61" fmla="*/ 1373 h 1954"/>
                  <a:gd name="T62" fmla="*/ 1542 w 3010"/>
                  <a:gd name="T63" fmla="*/ 1452 h 1954"/>
                  <a:gd name="T64" fmla="*/ 1474 w 3010"/>
                  <a:gd name="T65" fmla="*/ 1277 h 1954"/>
                  <a:gd name="T66" fmla="*/ 1594 w 3010"/>
                  <a:gd name="T67" fmla="*/ 1266 h 1954"/>
                  <a:gd name="T68" fmla="*/ 1463 w 3010"/>
                  <a:gd name="T69" fmla="*/ 1255 h 1954"/>
                  <a:gd name="T70" fmla="*/ 1292 w 3010"/>
                  <a:gd name="T71" fmla="*/ 1412 h 1954"/>
                  <a:gd name="T72" fmla="*/ 921 w 3010"/>
                  <a:gd name="T73" fmla="*/ 1717 h 1954"/>
                  <a:gd name="T74" fmla="*/ 356 w 3010"/>
                  <a:gd name="T75" fmla="*/ 1847 h 1954"/>
                  <a:gd name="T76" fmla="*/ 0 w 3010"/>
                  <a:gd name="T77" fmla="*/ 1887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10" h="1954">
                    <a:moveTo>
                      <a:pt x="0" y="1887"/>
                    </a:moveTo>
                    <a:lnTo>
                      <a:pt x="118" y="1859"/>
                    </a:lnTo>
                    <a:lnTo>
                      <a:pt x="197" y="1847"/>
                    </a:lnTo>
                    <a:lnTo>
                      <a:pt x="525" y="1768"/>
                    </a:lnTo>
                    <a:lnTo>
                      <a:pt x="921" y="1622"/>
                    </a:lnTo>
                    <a:lnTo>
                      <a:pt x="1056" y="1436"/>
                    </a:lnTo>
                    <a:lnTo>
                      <a:pt x="1000" y="1373"/>
                    </a:lnTo>
                    <a:lnTo>
                      <a:pt x="938" y="1452"/>
                    </a:lnTo>
                    <a:lnTo>
                      <a:pt x="921" y="1358"/>
                    </a:lnTo>
                    <a:lnTo>
                      <a:pt x="791" y="1436"/>
                    </a:lnTo>
                    <a:lnTo>
                      <a:pt x="700" y="1358"/>
                    </a:lnTo>
                    <a:lnTo>
                      <a:pt x="791" y="1199"/>
                    </a:lnTo>
                    <a:lnTo>
                      <a:pt x="751" y="1199"/>
                    </a:lnTo>
                    <a:lnTo>
                      <a:pt x="711" y="1227"/>
                    </a:lnTo>
                    <a:lnTo>
                      <a:pt x="645" y="1227"/>
                    </a:lnTo>
                    <a:lnTo>
                      <a:pt x="593" y="1135"/>
                    </a:lnTo>
                    <a:lnTo>
                      <a:pt x="617" y="1069"/>
                    </a:lnTo>
                    <a:lnTo>
                      <a:pt x="593" y="923"/>
                    </a:lnTo>
                    <a:lnTo>
                      <a:pt x="763" y="859"/>
                    </a:lnTo>
                    <a:lnTo>
                      <a:pt x="803" y="882"/>
                    </a:lnTo>
                    <a:lnTo>
                      <a:pt x="1000" y="820"/>
                    </a:lnTo>
                    <a:lnTo>
                      <a:pt x="1016" y="713"/>
                    </a:lnTo>
                    <a:lnTo>
                      <a:pt x="1028" y="673"/>
                    </a:lnTo>
                    <a:lnTo>
                      <a:pt x="1016" y="645"/>
                    </a:lnTo>
                    <a:lnTo>
                      <a:pt x="898" y="724"/>
                    </a:lnTo>
                    <a:lnTo>
                      <a:pt x="700" y="661"/>
                    </a:lnTo>
                    <a:lnTo>
                      <a:pt x="700" y="594"/>
                    </a:lnTo>
                    <a:lnTo>
                      <a:pt x="700" y="554"/>
                    </a:lnTo>
                    <a:lnTo>
                      <a:pt x="672" y="514"/>
                    </a:lnTo>
                    <a:lnTo>
                      <a:pt x="938" y="447"/>
                    </a:lnTo>
                    <a:lnTo>
                      <a:pt x="938" y="514"/>
                    </a:lnTo>
                    <a:lnTo>
                      <a:pt x="1000" y="538"/>
                    </a:lnTo>
                    <a:lnTo>
                      <a:pt x="1016" y="514"/>
                    </a:lnTo>
                    <a:lnTo>
                      <a:pt x="988" y="341"/>
                    </a:lnTo>
                    <a:lnTo>
                      <a:pt x="857" y="250"/>
                    </a:lnTo>
                    <a:lnTo>
                      <a:pt x="898" y="182"/>
                    </a:lnTo>
                    <a:lnTo>
                      <a:pt x="1016" y="222"/>
                    </a:lnTo>
                    <a:lnTo>
                      <a:pt x="1174" y="40"/>
                    </a:lnTo>
                    <a:lnTo>
                      <a:pt x="1396" y="0"/>
                    </a:lnTo>
                    <a:lnTo>
                      <a:pt x="1515" y="92"/>
                    </a:lnTo>
                    <a:lnTo>
                      <a:pt x="1542" y="64"/>
                    </a:lnTo>
                    <a:lnTo>
                      <a:pt x="1633" y="158"/>
                    </a:lnTo>
                    <a:lnTo>
                      <a:pt x="1688" y="103"/>
                    </a:lnTo>
                    <a:lnTo>
                      <a:pt x="1859" y="238"/>
                    </a:lnTo>
                    <a:lnTo>
                      <a:pt x="2005" y="199"/>
                    </a:lnTo>
                    <a:lnTo>
                      <a:pt x="2112" y="278"/>
                    </a:lnTo>
                    <a:lnTo>
                      <a:pt x="2151" y="1266"/>
                    </a:lnTo>
                    <a:lnTo>
                      <a:pt x="2389" y="1452"/>
                    </a:lnTo>
                    <a:lnTo>
                      <a:pt x="2440" y="1436"/>
                    </a:lnTo>
                    <a:lnTo>
                      <a:pt x="2440" y="1345"/>
                    </a:lnTo>
                    <a:lnTo>
                      <a:pt x="2796" y="1717"/>
                    </a:lnTo>
                    <a:lnTo>
                      <a:pt x="2914" y="1729"/>
                    </a:lnTo>
                    <a:lnTo>
                      <a:pt x="3010" y="1954"/>
                    </a:lnTo>
                    <a:lnTo>
                      <a:pt x="2931" y="1954"/>
                    </a:lnTo>
                    <a:lnTo>
                      <a:pt x="2903" y="1808"/>
                    </a:lnTo>
                    <a:lnTo>
                      <a:pt x="2796" y="1808"/>
                    </a:lnTo>
                    <a:lnTo>
                      <a:pt x="2451" y="1531"/>
                    </a:lnTo>
                    <a:lnTo>
                      <a:pt x="2428" y="1543"/>
                    </a:lnTo>
                    <a:lnTo>
                      <a:pt x="2428" y="1583"/>
                    </a:lnTo>
                    <a:lnTo>
                      <a:pt x="2400" y="1583"/>
                    </a:lnTo>
                    <a:lnTo>
                      <a:pt x="2191" y="1424"/>
                    </a:lnTo>
                    <a:lnTo>
                      <a:pt x="1965" y="1373"/>
                    </a:lnTo>
                    <a:lnTo>
                      <a:pt x="1859" y="1317"/>
                    </a:lnTo>
                    <a:lnTo>
                      <a:pt x="1542" y="1452"/>
                    </a:lnTo>
                    <a:lnTo>
                      <a:pt x="1423" y="1452"/>
                    </a:lnTo>
                    <a:lnTo>
                      <a:pt x="1474" y="1277"/>
                    </a:lnTo>
                    <a:lnTo>
                      <a:pt x="1570" y="1277"/>
                    </a:lnTo>
                    <a:lnTo>
                      <a:pt x="1594" y="1266"/>
                    </a:lnTo>
                    <a:lnTo>
                      <a:pt x="1594" y="1227"/>
                    </a:lnTo>
                    <a:lnTo>
                      <a:pt x="1463" y="1255"/>
                    </a:lnTo>
                    <a:lnTo>
                      <a:pt x="1412" y="1266"/>
                    </a:lnTo>
                    <a:lnTo>
                      <a:pt x="1292" y="1412"/>
                    </a:lnTo>
                    <a:lnTo>
                      <a:pt x="1333" y="1515"/>
                    </a:lnTo>
                    <a:lnTo>
                      <a:pt x="921" y="1717"/>
                    </a:lnTo>
                    <a:lnTo>
                      <a:pt x="593" y="1808"/>
                    </a:lnTo>
                    <a:lnTo>
                      <a:pt x="356" y="1847"/>
                    </a:lnTo>
                    <a:lnTo>
                      <a:pt x="300" y="1899"/>
                    </a:lnTo>
                    <a:lnTo>
                      <a:pt x="0" y="1887"/>
                    </a:lnTo>
                    <a:close/>
                  </a:path>
                </a:pathLst>
              </a:custGeom>
              <a:solidFill>
                <a:srgbClr val="E496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9" name="Freeform 476"/>
              <p:cNvSpPr>
                <a:spLocks noEditPoints="1"/>
              </p:cNvSpPr>
              <p:nvPr/>
            </p:nvSpPr>
            <p:spPr bwMode="auto">
              <a:xfrm>
                <a:off x="596" y="2846"/>
                <a:ext cx="755" cy="492"/>
              </a:xfrm>
              <a:custGeom>
                <a:avLst/>
                <a:gdLst>
                  <a:gd name="T0" fmla="*/ 5 w 3022"/>
                  <a:gd name="T1" fmla="*/ 1886 h 1969"/>
                  <a:gd name="T2" fmla="*/ 926 w 3022"/>
                  <a:gd name="T3" fmla="*/ 1625 h 1969"/>
                  <a:gd name="T4" fmla="*/ 950 w 3022"/>
                  <a:gd name="T5" fmla="*/ 1462 h 1969"/>
                  <a:gd name="T6" fmla="*/ 804 w 3022"/>
                  <a:gd name="T7" fmla="*/ 1451 h 1969"/>
                  <a:gd name="T8" fmla="*/ 800 w 3022"/>
                  <a:gd name="T9" fmla="*/ 1213 h 1969"/>
                  <a:gd name="T10" fmla="*/ 654 w 3022"/>
                  <a:gd name="T11" fmla="*/ 1241 h 1969"/>
                  <a:gd name="T12" fmla="*/ 622 w 3022"/>
                  <a:gd name="T13" fmla="*/ 1076 h 1969"/>
                  <a:gd name="T14" fmla="*/ 776 w 3022"/>
                  <a:gd name="T15" fmla="*/ 858 h 1969"/>
                  <a:gd name="T16" fmla="*/ 1018 w 3022"/>
                  <a:gd name="T17" fmla="*/ 720 h 1969"/>
                  <a:gd name="T18" fmla="*/ 1029 w 3022"/>
                  <a:gd name="T19" fmla="*/ 660 h 1969"/>
                  <a:gd name="T20" fmla="*/ 701 w 3022"/>
                  <a:gd name="T21" fmla="*/ 601 h 1969"/>
                  <a:gd name="T22" fmla="*/ 677 w 3022"/>
                  <a:gd name="T23" fmla="*/ 514 h 1969"/>
                  <a:gd name="T24" fmla="*/ 947 w 3022"/>
                  <a:gd name="T25" fmla="*/ 514 h 1969"/>
                  <a:gd name="T26" fmla="*/ 990 w 3022"/>
                  <a:gd name="T27" fmla="*/ 352 h 1969"/>
                  <a:gd name="T28" fmla="*/ 898 w 3022"/>
                  <a:gd name="T29" fmla="*/ 185 h 1969"/>
                  <a:gd name="T30" fmla="*/ 1179 w 3022"/>
                  <a:gd name="T31" fmla="*/ 39 h 1969"/>
                  <a:gd name="T32" fmla="*/ 1547 w 3022"/>
                  <a:gd name="T33" fmla="*/ 67 h 1969"/>
                  <a:gd name="T34" fmla="*/ 1689 w 3022"/>
                  <a:gd name="T35" fmla="*/ 107 h 1969"/>
                  <a:gd name="T36" fmla="*/ 2010 w 3022"/>
                  <a:gd name="T37" fmla="*/ 197 h 1969"/>
                  <a:gd name="T38" fmla="*/ 2164 w 3022"/>
                  <a:gd name="T39" fmla="*/ 1265 h 1969"/>
                  <a:gd name="T40" fmla="*/ 2441 w 3022"/>
                  <a:gd name="T41" fmla="*/ 1352 h 1969"/>
                  <a:gd name="T42" fmla="*/ 2923 w 3022"/>
                  <a:gd name="T43" fmla="*/ 1728 h 1969"/>
                  <a:gd name="T44" fmla="*/ 2940 w 3022"/>
                  <a:gd name="T45" fmla="*/ 1969 h 1969"/>
                  <a:gd name="T46" fmla="*/ 2805 w 3022"/>
                  <a:gd name="T47" fmla="*/ 1822 h 1969"/>
                  <a:gd name="T48" fmla="*/ 2445 w 3022"/>
                  <a:gd name="T49" fmla="*/ 1550 h 1969"/>
                  <a:gd name="T50" fmla="*/ 2406 w 3022"/>
                  <a:gd name="T51" fmla="*/ 1597 h 1969"/>
                  <a:gd name="T52" fmla="*/ 1871 w 3022"/>
                  <a:gd name="T53" fmla="*/ 1333 h 1969"/>
                  <a:gd name="T54" fmla="*/ 1425 w 3022"/>
                  <a:gd name="T55" fmla="*/ 1455 h 1969"/>
                  <a:gd name="T56" fmla="*/ 1603 w 3022"/>
                  <a:gd name="T57" fmla="*/ 1265 h 1969"/>
                  <a:gd name="T58" fmla="*/ 1421 w 3022"/>
                  <a:gd name="T59" fmla="*/ 1281 h 1969"/>
                  <a:gd name="T60" fmla="*/ 1350 w 3022"/>
                  <a:gd name="T61" fmla="*/ 1526 h 1969"/>
                  <a:gd name="T62" fmla="*/ 369 w 3022"/>
                  <a:gd name="T63" fmla="*/ 1858 h 1969"/>
                  <a:gd name="T64" fmla="*/ 306 w 3022"/>
                  <a:gd name="T65" fmla="*/ 1901 h 1969"/>
                  <a:gd name="T66" fmla="*/ 926 w 3022"/>
                  <a:gd name="T67" fmla="*/ 1716 h 1969"/>
                  <a:gd name="T68" fmla="*/ 1412 w 3022"/>
                  <a:gd name="T69" fmla="*/ 1269 h 1969"/>
                  <a:gd name="T70" fmla="*/ 1611 w 3022"/>
                  <a:gd name="T71" fmla="*/ 1234 h 1969"/>
                  <a:gd name="T72" fmla="*/ 1483 w 3022"/>
                  <a:gd name="T73" fmla="*/ 1293 h 1969"/>
                  <a:gd name="T74" fmla="*/ 1547 w 3022"/>
                  <a:gd name="T75" fmla="*/ 1451 h 1969"/>
                  <a:gd name="T76" fmla="*/ 2200 w 3022"/>
                  <a:gd name="T77" fmla="*/ 1423 h 1969"/>
                  <a:gd name="T78" fmla="*/ 2430 w 3022"/>
                  <a:gd name="T79" fmla="*/ 1590 h 1969"/>
                  <a:gd name="T80" fmla="*/ 2809 w 3022"/>
                  <a:gd name="T81" fmla="*/ 1807 h 1969"/>
                  <a:gd name="T82" fmla="*/ 2940 w 3022"/>
                  <a:gd name="T83" fmla="*/ 1953 h 1969"/>
                  <a:gd name="T84" fmla="*/ 2805 w 3022"/>
                  <a:gd name="T85" fmla="*/ 1732 h 1969"/>
                  <a:gd name="T86" fmla="*/ 2453 w 3022"/>
                  <a:gd name="T87" fmla="*/ 1451 h 1969"/>
                  <a:gd name="T88" fmla="*/ 2113 w 3022"/>
                  <a:gd name="T89" fmla="*/ 285 h 1969"/>
                  <a:gd name="T90" fmla="*/ 1864 w 3022"/>
                  <a:gd name="T91" fmla="*/ 249 h 1969"/>
                  <a:gd name="T92" fmla="*/ 1639 w 3022"/>
                  <a:gd name="T93" fmla="*/ 170 h 1969"/>
                  <a:gd name="T94" fmla="*/ 1519 w 3022"/>
                  <a:gd name="T95" fmla="*/ 107 h 1969"/>
                  <a:gd name="T96" fmla="*/ 1029 w 3022"/>
                  <a:gd name="T97" fmla="*/ 236 h 1969"/>
                  <a:gd name="T98" fmla="*/ 872 w 3022"/>
                  <a:gd name="T99" fmla="*/ 249 h 1969"/>
                  <a:gd name="T100" fmla="*/ 1018 w 3022"/>
                  <a:gd name="T101" fmla="*/ 549 h 1969"/>
                  <a:gd name="T102" fmla="*/ 938 w 3022"/>
                  <a:gd name="T103" fmla="*/ 454 h 1969"/>
                  <a:gd name="T104" fmla="*/ 716 w 3022"/>
                  <a:gd name="T105" fmla="*/ 561 h 1969"/>
                  <a:gd name="T106" fmla="*/ 898 w 3022"/>
                  <a:gd name="T107" fmla="*/ 727 h 1969"/>
                  <a:gd name="T108" fmla="*/ 1045 w 3022"/>
                  <a:gd name="T109" fmla="*/ 680 h 1969"/>
                  <a:gd name="T110" fmla="*/ 808 w 3022"/>
                  <a:gd name="T111" fmla="*/ 898 h 1969"/>
                  <a:gd name="T112" fmla="*/ 634 w 3022"/>
                  <a:gd name="T113" fmla="*/ 1076 h 1969"/>
                  <a:gd name="T114" fmla="*/ 654 w 3022"/>
                  <a:gd name="T115" fmla="*/ 1226 h 1969"/>
                  <a:gd name="T116" fmla="*/ 800 w 3022"/>
                  <a:gd name="T117" fmla="*/ 1198 h 1969"/>
                  <a:gd name="T118" fmla="*/ 804 w 3022"/>
                  <a:gd name="T119" fmla="*/ 1440 h 1969"/>
                  <a:gd name="T120" fmla="*/ 954 w 3022"/>
                  <a:gd name="T121" fmla="*/ 1455 h 1969"/>
                  <a:gd name="T122" fmla="*/ 1069 w 3022"/>
                  <a:gd name="T123" fmla="*/ 1440 h 1969"/>
                  <a:gd name="T124" fmla="*/ 206 w 3022"/>
                  <a:gd name="T125" fmla="*/ 1862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2" h="1969">
                    <a:moveTo>
                      <a:pt x="9" y="1901"/>
                    </a:moveTo>
                    <a:lnTo>
                      <a:pt x="0" y="1897"/>
                    </a:lnTo>
                    <a:lnTo>
                      <a:pt x="0" y="1894"/>
                    </a:lnTo>
                    <a:lnTo>
                      <a:pt x="0" y="1890"/>
                    </a:lnTo>
                    <a:lnTo>
                      <a:pt x="5" y="1886"/>
                    </a:lnTo>
                    <a:lnTo>
                      <a:pt x="124" y="1858"/>
                    </a:lnTo>
                    <a:lnTo>
                      <a:pt x="202" y="1847"/>
                    </a:lnTo>
                    <a:lnTo>
                      <a:pt x="534" y="1768"/>
                    </a:lnTo>
                    <a:lnTo>
                      <a:pt x="930" y="1621"/>
                    </a:lnTo>
                    <a:lnTo>
                      <a:pt x="926" y="1625"/>
                    </a:lnTo>
                    <a:lnTo>
                      <a:pt x="1057" y="1440"/>
                    </a:lnTo>
                    <a:lnTo>
                      <a:pt x="1057" y="1451"/>
                    </a:lnTo>
                    <a:lnTo>
                      <a:pt x="1005" y="1384"/>
                    </a:lnTo>
                    <a:lnTo>
                      <a:pt x="1018" y="1384"/>
                    </a:lnTo>
                    <a:lnTo>
                      <a:pt x="950" y="1462"/>
                    </a:lnTo>
                    <a:lnTo>
                      <a:pt x="942" y="1466"/>
                    </a:lnTo>
                    <a:lnTo>
                      <a:pt x="938" y="1459"/>
                    </a:lnTo>
                    <a:lnTo>
                      <a:pt x="922" y="1368"/>
                    </a:lnTo>
                    <a:lnTo>
                      <a:pt x="934" y="1372"/>
                    </a:lnTo>
                    <a:lnTo>
                      <a:pt x="804" y="1451"/>
                    </a:lnTo>
                    <a:lnTo>
                      <a:pt x="795" y="1451"/>
                    </a:lnTo>
                    <a:lnTo>
                      <a:pt x="701" y="1372"/>
                    </a:lnTo>
                    <a:lnTo>
                      <a:pt x="701" y="1359"/>
                    </a:lnTo>
                    <a:lnTo>
                      <a:pt x="791" y="1202"/>
                    </a:lnTo>
                    <a:lnTo>
                      <a:pt x="800" y="1213"/>
                    </a:lnTo>
                    <a:lnTo>
                      <a:pt x="760" y="1213"/>
                    </a:lnTo>
                    <a:lnTo>
                      <a:pt x="765" y="1213"/>
                    </a:lnTo>
                    <a:lnTo>
                      <a:pt x="724" y="1241"/>
                    </a:lnTo>
                    <a:lnTo>
                      <a:pt x="720" y="1241"/>
                    </a:lnTo>
                    <a:lnTo>
                      <a:pt x="654" y="1241"/>
                    </a:lnTo>
                    <a:lnTo>
                      <a:pt x="645" y="1237"/>
                    </a:lnTo>
                    <a:lnTo>
                      <a:pt x="594" y="1147"/>
                    </a:lnTo>
                    <a:lnTo>
                      <a:pt x="594" y="1138"/>
                    </a:lnTo>
                    <a:lnTo>
                      <a:pt x="622" y="1071"/>
                    </a:lnTo>
                    <a:lnTo>
                      <a:pt x="622" y="1076"/>
                    </a:lnTo>
                    <a:lnTo>
                      <a:pt x="594" y="933"/>
                    </a:lnTo>
                    <a:lnTo>
                      <a:pt x="594" y="924"/>
                    </a:lnTo>
                    <a:lnTo>
                      <a:pt x="598" y="921"/>
                    </a:lnTo>
                    <a:lnTo>
                      <a:pt x="769" y="858"/>
                    </a:lnTo>
                    <a:lnTo>
                      <a:pt x="776" y="858"/>
                    </a:lnTo>
                    <a:lnTo>
                      <a:pt x="816" y="885"/>
                    </a:lnTo>
                    <a:lnTo>
                      <a:pt x="812" y="881"/>
                    </a:lnTo>
                    <a:lnTo>
                      <a:pt x="1009" y="819"/>
                    </a:lnTo>
                    <a:lnTo>
                      <a:pt x="1001" y="823"/>
                    </a:lnTo>
                    <a:lnTo>
                      <a:pt x="1018" y="720"/>
                    </a:lnTo>
                    <a:lnTo>
                      <a:pt x="1018" y="716"/>
                    </a:lnTo>
                    <a:lnTo>
                      <a:pt x="1029" y="676"/>
                    </a:lnTo>
                    <a:lnTo>
                      <a:pt x="1029" y="684"/>
                    </a:lnTo>
                    <a:lnTo>
                      <a:pt x="1018" y="656"/>
                    </a:lnTo>
                    <a:lnTo>
                      <a:pt x="1029" y="660"/>
                    </a:lnTo>
                    <a:lnTo>
                      <a:pt x="911" y="739"/>
                    </a:lnTo>
                    <a:lnTo>
                      <a:pt x="902" y="739"/>
                    </a:lnTo>
                    <a:lnTo>
                      <a:pt x="705" y="671"/>
                    </a:lnTo>
                    <a:lnTo>
                      <a:pt x="701" y="668"/>
                    </a:lnTo>
                    <a:lnTo>
                      <a:pt x="701" y="601"/>
                    </a:lnTo>
                    <a:lnTo>
                      <a:pt x="701" y="561"/>
                    </a:lnTo>
                    <a:lnTo>
                      <a:pt x="701" y="566"/>
                    </a:lnTo>
                    <a:lnTo>
                      <a:pt x="673" y="525"/>
                    </a:lnTo>
                    <a:lnTo>
                      <a:pt x="673" y="517"/>
                    </a:lnTo>
                    <a:lnTo>
                      <a:pt x="677" y="514"/>
                    </a:lnTo>
                    <a:lnTo>
                      <a:pt x="942" y="446"/>
                    </a:lnTo>
                    <a:lnTo>
                      <a:pt x="950" y="450"/>
                    </a:lnTo>
                    <a:lnTo>
                      <a:pt x="954" y="454"/>
                    </a:lnTo>
                    <a:lnTo>
                      <a:pt x="954" y="521"/>
                    </a:lnTo>
                    <a:lnTo>
                      <a:pt x="947" y="514"/>
                    </a:lnTo>
                    <a:lnTo>
                      <a:pt x="1013" y="542"/>
                    </a:lnTo>
                    <a:lnTo>
                      <a:pt x="1001" y="545"/>
                    </a:lnTo>
                    <a:lnTo>
                      <a:pt x="1018" y="517"/>
                    </a:lnTo>
                    <a:lnTo>
                      <a:pt x="1018" y="521"/>
                    </a:lnTo>
                    <a:lnTo>
                      <a:pt x="990" y="352"/>
                    </a:lnTo>
                    <a:lnTo>
                      <a:pt x="994" y="356"/>
                    </a:lnTo>
                    <a:lnTo>
                      <a:pt x="859" y="264"/>
                    </a:lnTo>
                    <a:lnTo>
                      <a:pt x="859" y="261"/>
                    </a:lnTo>
                    <a:lnTo>
                      <a:pt x="859" y="253"/>
                    </a:lnTo>
                    <a:lnTo>
                      <a:pt x="898" y="185"/>
                    </a:lnTo>
                    <a:lnTo>
                      <a:pt x="907" y="182"/>
                    </a:lnTo>
                    <a:lnTo>
                      <a:pt x="1025" y="221"/>
                    </a:lnTo>
                    <a:lnTo>
                      <a:pt x="1018" y="225"/>
                    </a:lnTo>
                    <a:lnTo>
                      <a:pt x="1176" y="39"/>
                    </a:lnTo>
                    <a:lnTo>
                      <a:pt x="1179" y="39"/>
                    </a:lnTo>
                    <a:lnTo>
                      <a:pt x="1405" y="0"/>
                    </a:lnTo>
                    <a:lnTo>
                      <a:pt x="1412" y="0"/>
                    </a:lnTo>
                    <a:lnTo>
                      <a:pt x="1532" y="90"/>
                    </a:lnTo>
                    <a:lnTo>
                      <a:pt x="1519" y="95"/>
                    </a:lnTo>
                    <a:lnTo>
                      <a:pt x="1547" y="67"/>
                    </a:lnTo>
                    <a:lnTo>
                      <a:pt x="1551" y="63"/>
                    </a:lnTo>
                    <a:lnTo>
                      <a:pt x="1560" y="67"/>
                    </a:lnTo>
                    <a:lnTo>
                      <a:pt x="1650" y="158"/>
                    </a:lnTo>
                    <a:lnTo>
                      <a:pt x="1639" y="158"/>
                    </a:lnTo>
                    <a:lnTo>
                      <a:pt x="1689" y="107"/>
                    </a:lnTo>
                    <a:lnTo>
                      <a:pt x="1697" y="103"/>
                    </a:lnTo>
                    <a:lnTo>
                      <a:pt x="1701" y="107"/>
                    </a:lnTo>
                    <a:lnTo>
                      <a:pt x="1871" y="236"/>
                    </a:lnTo>
                    <a:lnTo>
                      <a:pt x="1868" y="236"/>
                    </a:lnTo>
                    <a:lnTo>
                      <a:pt x="2010" y="197"/>
                    </a:lnTo>
                    <a:lnTo>
                      <a:pt x="2018" y="197"/>
                    </a:lnTo>
                    <a:lnTo>
                      <a:pt x="2124" y="277"/>
                    </a:lnTo>
                    <a:lnTo>
                      <a:pt x="2128" y="285"/>
                    </a:lnTo>
                    <a:lnTo>
                      <a:pt x="2168" y="1273"/>
                    </a:lnTo>
                    <a:lnTo>
                      <a:pt x="2164" y="1265"/>
                    </a:lnTo>
                    <a:lnTo>
                      <a:pt x="2402" y="1451"/>
                    </a:lnTo>
                    <a:lnTo>
                      <a:pt x="2394" y="1451"/>
                    </a:lnTo>
                    <a:lnTo>
                      <a:pt x="2449" y="1440"/>
                    </a:lnTo>
                    <a:lnTo>
                      <a:pt x="2441" y="1443"/>
                    </a:lnTo>
                    <a:lnTo>
                      <a:pt x="2441" y="1352"/>
                    </a:lnTo>
                    <a:lnTo>
                      <a:pt x="2445" y="1344"/>
                    </a:lnTo>
                    <a:lnTo>
                      <a:pt x="2456" y="1348"/>
                    </a:lnTo>
                    <a:lnTo>
                      <a:pt x="2813" y="1716"/>
                    </a:lnTo>
                    <a:lnTo>
                      <a:pt x="2805" y="1716"/>
                    </a:lnTo>
                    <a:lnTo>
                      <a:pt x="2923" y="1728"/>
                    </a:lnTo>
                    <a:lnTo>
                      <a:pt x="2931" y="1732"/>
                    </a:lnTo>
                    <a:lnTo>
                      <a:pt x="3022" y="1957"/>
                    </a:lnTo>
                    <a:lnTo>
                      <a:pt x="3022" y="1965"/>
                    </a:lnTo>
                    <a:lnTo>
                      <a:pt x="3019" y="1969"/>
                    </a:lnTo>
                    <a:lnTo>
                      <a:pt x="2940" y="1969"/>
                    </a:lnTo>
                    <a:lnTo>
                      <a:pt x="2931" y="1965"/>
                    </a:lnTo>
                    <a:lnTo>
                      <a:pt x="2931" y="1961"/>
                    </a:lnTo>
                    <a:lnTo>
                      <a:pt x="2904" y="1815"/>
                    </a:lnTo>
                    <a:lnTo>
                      <a:pt x="2912" y="1822"/>
                    </a:lnTo>
                    <a:lnTo>
                      <a:pt x="2805" y="1822"/>
                    </a:lnTo>
                    <a:lnTo>
                      <a:pt x="2801" y="1819"/>
                    </a:lnTo>
                    <a:lnTo>
                      <a:pt x="2456" y="1541"/>
                    </a:lnTo>
                    <a:lnTo>
                      <a:pt x="2465" y="1546"/>
                    </a:lnTo>
                    <a:lnTo>
                      <a:pt x="2441" y="1558"/>
                    </a:lnTo>
                    <a:lnTo>
                      <a:pt x="2445" y="1550"/>
                    </a:lnTo>
                    <a:lnTo>
                      <a:pt x="2445" y="1590"/>
                    </a:lnTo>
                    <a:lnTo>
                      <a:pt x="2441" y="1597"/>
                    </a:lnTo>
                    <a:lnTo>
                      <a:pt x="2437" y="1597"/>
                    </a:lnTo>
                    <a:lnTo>
                      <a:pt x="2409" y="1597"/>
                    </a:lnTo>
                    <a:lnTo>
                      <a:pt x="2406" y="1597"/>
                    </a:lnTo>
                    <a:lnTo>
                      <a:pt x="2192" y="1440"/>
                    </a:lnTo>
                    <a:lnTo>
                      <a:pt x="2196" y="1440"/>
                    </a:lnTo>
                    <a:lnTo>
                      <a:pt x="1971" y="1387"/>
                    </a:lnTo>
                    <a:lnTo>
                      <a:pt x="1864" y="1333"/>
                    </a:lnTo>
                    <a:lnTo>
                      <a:pt x="1871" y="1333"/>
                    </a:lnTo>
                    <a:lnTo>
                      <a:pt x="1555" y="1466"/>
                    </a:lnTo>
                    <a:lnTo>
                      <a:pt x="1551" y="1466"/>
                    </a:lnTo>
                    <a:lnTo>
                      <a:pt x="1432" y="1466"/>
                    </a:lnTo>
                    <a:lnTo>
                      <a:pt x="1425" y="1462"/>
                    </a:lnTo>
                    <a:lnTo>
                      <a:pt x="1425" y="1455"/>
                    </a:lnTo>
                    <a:lnTo>
                      <a:pt x="1480" y="1284"/>
                    </a:lnTo>
                    <a:lnTo>
                      <a:pt x="1483" y="1277"/>
                    </a:lnTo>
                    <a:lnTo>
                      <a:pt x="1579" y="1277"/>
                    </a:lnTo>
                    <a:lnTo>
                      <a:pt x="1575" y="1281"/>
                    </a:lnTo>
                    <a:lnTo>
                      <a:pt x="1603" y="1265"/>
                    </a:lnTo>
                    <a:lnTo>
                      <a:pt x="1595" y="1273"/>
                    </a:lnTo>
                    <a:lnTo>
                      <a:pt x="1595" y="1234"/>
                    </a:lnTo>
                    <a:lnTo>
                      <a:pt x="1607" y="1241"/>
                    </a:lnTo>
                    <a:lnTo>
                      <a:pt x="1472" y="1269"/>
                    </a:lnTo>
                    <a:lnTo>
                      <a:pt x="1421" y="1281"/>
                    </a:lnTo>
                    <a:lnTo>
                      <a:pt x="1425" y="1277"/>
                    </a:lnTo>
                    <a:lnTo>
                      <a:pt x="1307" y="1423"/>
                    </a:lnTo>
                    <a:lnTo>
                      <a:pt x="1310" y="1415"/>
                    </a:lnTo>
                    <a:lnTo>
                      <a:pt x="1350" y="1522"/>
                    </a:lnTo>
                    <a:lnTo>
                      <a:pt x="1350" y="1526"/>
                    </a:lnTo>
                    <a:lnTo>
                      <a:pt x="1346" y="1530"/>
                    </a:lnTo>
                    <a:lnTo>
                      <a:pt x="934" y="1728"/>
                    </a:lnTo>
                    <a:lnTo>
                      <a:pt x="602" y="1822"/>
                    </a:lnTo>
                    <a:lnTo>
                      <a:pt x="365" y="1862"/>
                    </a:lnTo>
                    <a:lnTo>
                      <a:pt x="369" y="1858"/>
                    </a:lnTo>
                    <a:lnTo>
                      <a:pt x="317" y="1914"/>
                    </a:lnTo>
                    <a:lnTo>
                      <a:pt x="309" y="1914"/>
                    </a:lnTo>
                    <a:lnTo>
                      <a:pt x="9" y="1901"/>
                    </a:lnTo>
                    <a:close/>
                    <a:moveTo>
                      <a:pt x="309" y="1897"/>
                    </a:moveTo>
                    <a:lnTo>
                      <a:pt x="306" y="1901"/>
                    </a:lnTo>
                    <a:lnTo>
                      <a:pt x="356" y="1850"/>
                    </a:lnTo>
                    <a:lnTo>
                      <a:pt x="360" y="1847"/>
                    </a:lnTo>
                    <a:lnTo>
                      <a:pt x="598" y="1807"/>
                    </a:lnTo>
                    <a:lnTo>
                      <a:pt x="930" y="1716"/>
                    </a:lnTo>
                    <a:lnTo>
                      <a:pt x="926" y="1716"/>
                    </a:lnTo>
                    <a:lnTo>
                      <a:pt x="1337" y="1518"/>
                    </a:lnTo>
                    <a:lnTo>
                      <a:pt x="1333" y="1526"/>
                    </a:lnTo>
                    <a:lnTo>
                      <a:pt x="1294" y="1419"/>
                    </a:lnTo>
                    <a:lnTo>
                      <a:pt x="1294" y="1415"/>
                    </a:lnTo>
                    <a:lnTo>
                      <a:pt x="1412" y="1269"/>
                    </a:lnTo>
                    <a:lnTo>
                      <a:pt x="1417" y="1265"/>
                    </a:lnTo>
                    <a:lnTo>
                      <a:pt x="1472" y="1254"/>
                    </a:lnTo>
                    <a:lnTo>
                      <a:pt x="1603" y="1226"/>
                    </a:lnTo>
                    <a:lnTo>
                      <a:pt x="1611" y="1226"/>
                    </a:lnTo>
                    <a:lnTo>
                      <a:pt x="1611" y="1234"/>
                    </a:lnTo>
                    <a:lnTo>
                      <a:pt x="1611" y="1273"/>
                    </a:lnTo>
                    <a:lnTo>
                      <a:pt x="1607" y="1281"/>
                    </a:lnTo>
                    <a:lnTo>
                      <a:pt x="1583" y="1293"/>
                    </a:lnTo>
                    <a:lnTo>
                      <a:pt x="1579" y="1293"/>
                    </a:lnTo>
                    <a:lnTo>
                      <a:pt x="1483" y="1293"/>
                    </a:lnTo>
                    <a:lnTo>
                      <a:pt x="1492" y="1289"/>
                    </a:lnTo>
                    <a:lnTo>
                      <a:pt x="1440" y="1459"/>
                    </a:lnTo>
                    <a:lnTo>
                      <a:pt x="1432" y="1451"/>
                    </a:lnTo>
                    <a:lnTo>
                      <a:pt x="1551" y="1451"/>
                    </a:lnTo>
                    <a:lnTo>
                      <a:pt x="1547" y="1451"/>
                    </a:lnTo>
                    <a:lnTo>
                      <a:pt x="1864" y="1320"/>
                    </a:lnTo>
                    <a:lnTo>
                      <a:pt x="1871" y="1320"/>
                    </a:lnTo>
                    <a:lnTo>
                      <a:pt x="1978" y="1372"/>
                    </a:lnTo>
                    <a:lnTo>
                      <a:pt x="1974" y="1372"/>
                    </a:lnTo>
                    <a:lnTo>
                      <a:pt x="2200" y="1423"/>
                    </a:lnTo>
                    <a:lnTo>
                      <a:pt x="2203" y="1427"/>
                    </a:lnTo>
                    <a:lnTo>
                      <a:pt x="2413" y="1586"/>
                    </a:lnTo>
                    <a:lnTo>
                      <a:pt x="2409" y="1582"/>
                    </a:lnTo>
                    <a:lnTo>
                      <a:pt x="2437" y="1582"/>
                    </a:lnTo>
                    <a:lnTo>
                      <a:pt x="2430" y="1590"/>
                    </a:lnTo>
                    <a:lnTo>
                      <a:pt x="2430" y="1550"/>
                    </a:lnTo>
                    <a:lnTo>
                      <a:pt x="2434" y="1541"/>
                    </a:lnTo>
                    <a:lnTo>
                      <a:pt x="2460" y="1530"/>
                    </a:lnTo>
                    <a:lnTo>
                      <a:pt x="2469" y="1530"/>
                    </a:lnTo>
                    <a:lnTo>
                      <a:pt x="2809" y="1807"/>
                    </a:lnTo>
                    <a:lnTo>
                      <a:pt x="2805" y="1807"/>
                    </a:lnTo>
                    <a:lnTo>
                      <a:pt x="2912" y="1807"/>
                    </a:lnTo>
                    <a:lnTo>
                      <a:pt x="2919" y="1815"/>
                    </a:lnTo>
                    <a:lnTo>
                      <a:pt x="2947" y="1957"/>
                    </a:lnTo>
                    <a:lnTo>
                      <a:pt x="2940" y="1953"/>
                    </a:lnTo>
                    <a:lnTo>
                      <a:pt x="3019" y="1953"/>
                    </a:lnTo>
                    <a:lnTo>
                      <a:pt x="3011" y="1961"/>
                    </a:lnTo>
                    <a:lnTo>
                      <a:pt x="2916" y="1740"/>
                    </a:lnTo>
                    <a:lnTo>
                      <a:pt x="2923" y="1744"/>
                    </a:lnTo>
                    <a:lnTo>
                      <a:pt x="2805" y="1732"/>
                    </a:lnTo>
                    <a:lnTo>
                      <a:pt x="2801" y="1728"/>
                    </a:lnTo>
                    <a:lnTo>
                      <a:pt x="2445" y="1356"/>
                    </a:lnTo>
                    <a:lnTo>
                      <a:pt x="2456" y="1352"/>
                    </a:lnTo>
                    <a:lnTo>
                      <a:pt x="2456" y="1443"/>
                    </a:lnTo>
                    <a:lnTo>
                      <a:pt x="2453" y="1451"/>
                    </a:lnTo>
                    <a:lnTo>
                      <a:pt x="2398" y="1466"/>
                    </a:lnTo>
                    <a:lnTo>
                      <a:pt x="2394" y="1462"/>
                    </a:lnTo>
                    <a:lnTo>
                      <a:pt x="2152" y="1281"/>
                    </a:lnTo>
                    <a:lnTo>
                      <a:pt x="2152" y="1273"/>
                    </a:lnTo>
                    <a:lnTo>
                      <a:pt x="2113" y="285"/>
                    </a:lnTo>
                    <a:lnTo>
                      <a:pt x="2113" y="289"/>
                    </a:lnTo>
                    <a:lnTo>
                      <a:pt x="2010" y="210"/>
                    </a:lnTo>
                    <a:lnTo>
                      <a:pt x="2014" y="213"/>
                    </a:lnTo>
                    <a:lnTo>
                      <a:pt x="1871" y="253"/>
                    </a:lnTo>
                    <a:lnTo>
                      <a:pt x="1864" y="249"/>
                    </a:lnTo>
                    <a:lnTo>
                      <a:pt x="1693" y="118"/>
                    </a:lnTo>
                    <a:lnTo>
                      <a:pt x="1701" y="118"/>
                    </a:lnTo>
                    <a:lnTo>
                      <a:pt x="1650" y="170"/>
                    </a:lnTo>
                    <a:lnTo>
                      <a:pt x="1646" y="174"/>
                    </a:lnTo>
                    <a:lnTo>
                      <a:pt x="1639" y="170"/>
                    </a:lnTo>
                    <a:lnTo>
                      <a:pt x="1547" y="79"/>
                    </a:lnTo>
                    <a:lnTo>
                      <a:pt x="1560" y="79"/>
                    </a:lnTo>
                    <a:lnTo>
                      <a:pt x="1532" y="103"/>
                    </a:lnTo>
                    <a:lnTo>
                      <a:pt x="1528" y="107"/>
                    </a:lnTo>
                    <a:lnTo>
                      <a:pt x="1519" y="107"/>
                    </a:lnTo>
                    <a:lnTo>
                      <a:pt x="1401" y="11"/>
                    </a:lnTo>
                    <a:lnTo>
                      <a:pt x="1408" y="15"/>
                    </a:lnTo>
                    <a:lnTo>
                      <a:pt x="1183" y="54"/>
                    </a:lnTo>
                    <a:lnTo>
                      <a:pt x="1187" y="51"/>
                    </a:lnTo>
                    <a:lnTo>
                      <a:pt x="1029" y="236"/>
                    </a:lnTo>
                    <a:lnTo>
                      <a:pt x="1022" y="236"/>
                    </a:lnTo>
                    <a:lnTo>
                      <a:pt x="902" y="197"/>
                    </a:lnTo>
                    <a:lnTo>
                      <a:pt x="911" y="193"/>
                    </a:lnTo>
                    <a:lnTo>
                      <a:pt x="872" y="261"/>
                    </a:lnTo>
                    <a:lnTo>
                      <a:pt x="872" y="249"/>
                    </a:lnTo>
                    <a:lnTo>
                      <a:pt x="1001" y="343"/>
                    </a:lnTo>
                    <a:lnTo>
                      <a:pt x="1005" y="348"/>
                    </a:lnTo>
                    <a:lnTo>
                      <a:pt x="1033" y="517"/>
                    </a:lnTo>
                    <a:lnTo>
                      <a:pt x="1029" y="525"/>
                    </a:lnTo>
                    <a:lnTo>
                      <a:pt x="1018" y="549"/>
                    </a:lnTo>
                    <a:lnTo>
                      <a:pt x="1013" y="553"/>
                    </a:lnTo>
                    <a:lnTo>
                      <a:pt x="1009" y="553"/>
                    </a:lnTo>
                    <a:lnTo>
                      <a:pt x="942" y="530"/>
                    </a:lnTo>
                    <a:lnTo>
                      <a:pt x="938" y="521"/>
                    </a:lnTo>
                    <a:lnTo>
                      <a:pt x="938" y="454"/>
                    </a:lnTo>
                    <a:lnTo>
                      <a:pt x="947" y="463"/>
                    </a:lnTo>
                    <a:lnTo>
                      <a:pt x="681" y="530"/>
                    </a:lnTo>
                    <a:lnTo>
                      <a:pt x="688" y="517"/>
                    </a:lnTo>
                    <a:lnTo>
                      <a:pt x="713" y="557"/>
                    </a:lnTo>
                    <a:lnTo>
                      <a:pt x="716" y="561"/>
                    </a:lnTo>
                    <a:lnTo>
                      <a:pt x="716" y="601"/>
                    </a:lnTo>
                    <a:lnTo>
                      <a:pt x="716" y="668"/>
                    </a:lnTo>
                    <a:lnTo>
                      <a:pt x="709" y="660"/>
                    </a:lnTo>
                    <a:lnTo>
                      <a:pt x="907" y="724"/>
                    </a:lnTo>
                    <a:lnTo>
                      <a:pt x="898" y="727"/>
                    </a:lnTo>
                    <a:lnTo>
                      <a:pt x="1022" y="648"/>
                    </a:lnTo>
                    <a:lnTo>
                      <a:pt x="1025" y="645"/>
                    </a:lnTo>
                    <a:lnTo>
                      <a:pt x="1029" y="648"/>
                    </a:lnTo>
                    <a:lnTo>
                      <a:pt x="1045" y="676"/>
                    </a:lnTo>
                    <a:lnTo>
                      <a:pt x="1045" y="680"/>
                    </a:lnTo>
                    <a:lnTo>
                      <a:pt x="1033" y="720"/>
                    </a:lnTo>
                    <a:lnTo>
                      <a:pt x="1018" y="827"/>
                    </a:lnTo>
                    <a:lnTo>
                      <a:pt x="1013" y="830"/>
                    </a:lnTo>
                    <a:lnTo>
                      <a:pt x="816" y="898"/>
                    </a:lnTo>
                    <a:lnTo>
                      <a:pt x="808" y="898"/>
                    </a:lnTo>
                    <a:lnTo>
                      <a:pt x="769" y="870"/>
                    </a:lnTo>
                    <a:lnTo>
                      <a:pt x="776" y="870"/>
                    </a:lnTo>
                    <a:lnTo>
                      <a:pt x="606" y="937"/>
                    </a:lnTo>
                    <a:lnTo>
                      <a:pt x="610" y="930"/>
                    </a:lnTo>
                    <a:lnTo>
                      <a:pt x="634" y="1076"/>
                    </a:lnTo>
                    <a:lnTo>
                      <a:pt x="634" y="1080"/>
                    </a:lnTo>
                    <a:lnTo>
                      <a:pt x="610" y="1142"/>
                    </a:lnTo>
                    <a:lnTo>
                      <a:pt x="610" y="1138"/>
                    </a:lnTo>
                    <a:lnTo>
                      <a:pt x="662" y="1230"/>
                    </a:lnTo>
                    <a:lnTo>
                      <a:pt x="654" y="1226"/>
                    </a:lnTo>
                    <a:lnTo>
                      <a:pt x="720" y="1226"/>
                    </a:lnTo>
                    <a:lnTo>
                      <a:pt x="716" y="1226"/>
                    </a:lnTo>
                    <a:lnTo>
                      <a:pt x="756" y="1202"/>
                    </a:lnTo>
                    <a:lnTo>
                      <a:pt x="760" y="1198"/>
                    </a:lnTo>
                    <a:lnTo>
                      <a:pt x="800" y="1198"/>
                    </a:lnTo>
                    <a:lnTo>
                      <a:pt x="808" y="1202"/>
                    </a:lnTo>
                    <a:lnTo>
                      <a:pt x="808" y="1209"/>
                    </a:lnTo>
                    <a:lnTo>
                      <a:pt x="713" y="1368"/>
                    </a:lnTo>
                    <a:lnTo>
                      <a:pt x="713" y="1359"/>
                    </a:lnTo>
                    <a:lnTo>
                      <a:pt x="804" y="1440"/>
                    </a:lnTo>
                    <a:lnTo>
                      <a:pt x="795" y="1440"/>
                    </a:lnTo>
                    <a:lnTo>
                      <a:pt x="926" y="1359"/>
                    </a:lnTo>
                    <a:lnTo>
                      <a:pt x="934" y="1359"/>
                    </a:lnTo>
                    <a:lnTo>
                      <a:pt x="938" y="1365"/>
                    </a:lnTo>
                    <a:lnTo>
                      <a:pt x="954" y="1455"/>
                    </a:lnTo>
                    <a:lnTo>
                      <a:pt x="938" y="1455"/>
                    </a:lnTo>
                    <a:lnTo>
                      <a:pt x="1005" y="1372"/>
                    </a:lnTo>
                    <a:lnTo>
                      <a:pt x="1009" y="1372"/>
                    </a:lnTo>
                    <a:lnTo>
                      <a:pt x="1018" y="1376"/>
                    </a:lnTo>
                    <a:lnTo>
                      <a:pt x="1069" y="1440"/>
                    </a:lnTo>
                    <a:lnTo>
                      <a:pt x="1069" y="1451"/>
                    </a:lnTo>
                    <a:lnTo>
                      <a:pt x="938" y="1633"/>
                    </a:lnTo>
                    <a:lnTo>
                      <a:pt x="934" y="1637"/>
                    </a:lnTo>
                    <a:lnTo>
                      <a:pt x="538" y="1783"/>
                    </a:lnTo>
                    <a:lnTo>
                      <a:pt x="206" y="1862"/>
                    </a:lnTo>
                    <a:lnTo>
                      <a:pt x="127" y="1875"/>
                    </a:lnTo>
                    <a:lnTo>
                      <a:pt x="9" y="1901"/>
                    </a:lnTo>
                    <a:lnTo>
                      <a:pt x="9" y="1886"/>
                    </a:lnTo>
                    <a:lnTo>
                      <a:pt x="309" y="18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0" name="Freeform 477"/>
              <p:cNvSpPr>
                <a:spLocks/>
              </p:cNvSpPr>
              <p:nvPr/>
            </p:nvSpPr>
            <p:spPr bwMode="auto">
              <a:xfrm>
                <a:off x="596" y="2846"/>
                <a:ext cx="755" cy="492"/>
              </a:xfrm>
              <a:custGeom>
                <a:avLst/>
                <a:gdLst>
                  <a:gd name="T0" fmla="*/ 0 w 3022"/>
                  <a:gd name="T1" fmla="*/ 1894 h 1969"/>
                  <a:gd name="T2" fmla="*/ 124 w 3022"/>
                  <a:gd name="T3" fmla="*/ 1858 h 1969"/>
                  <a:gd name="T4" fmla="*/ 930 w 3022"/>
                  <a:gd name="T5" fmla="*/ 1621 h 1969"/>
                  <a:gd name="T6" fmla="*/ 1057 w 3022"/>
                  <a:gd name="T7" fmla="*/ 1451 h 1969"/>
                  <a:gd name="T8" fmla="*/ 950 w 3022"/>
                  <a:gd name="T9" fmla="*/ 1462 h 1969"/>
                  <a:gd name="T10" fmla="*/ 922 w 3022"/>
                  <a:gd name="T11" fmla="*/ 1368 h 1969"/>
                  <a:gd name="T12" fmla="*/ 795 w 3022"/>
                  <a:gd name="T13" fmla="*/ 1451 h 1969"/>
                  <a:gd name="T14" fmla="*/ 791 w 3022"/>
                  <a:gd name="T15" fmla="*/ 1202 h 1969"/>
                  <a:gd name="T16" fmla="*/ 765 w 3022"/>
                  <a:gd name="T17" fmla="*/ 1213 h 1969"/>
                  <a:gd name="T18" fmla="*/ 654 w 3022"/>
                  <a:gd name="T19" fmla="*/ 1241 h 1969"/>
                  <a:gd name="T20" fmla="*/ 594 w 3022"/>
                  <a:gd name="T21" fmla="*/ 1138 h 1969"/>
                  <a:gd name="T22" fmla="*/ 594 w 3022"/>
                  <a:gd name="T23" fmla="*/ 933 h 1969"/>
                  <a:gd name="T24" fmla="*/ 769 w 3022"/>
                  <a:gd name="T25" fmla="*/ 858 h 1969"/>
                  <a:gd name="T26" fmla="*/ 812 w 3022"/>
                  <a:gd name="T27" fmla="*/ 881 h 1969"/>
                  <a:gd name="T28" fmla="*/ 1018 w 3022"/>
                  <a:gd name="T29" fmla="*/ 720 h 1969"/>
                  <a:gd name="T30" fmla="*/ 1029 w 3022"/>
                  <a:gd name="T31" fmla="*/ 684 h 1969"/>
                  <a:gd name="T32" fmla="*/ 911 w 3022"/>
                  <a:gd name="T33" fmla="*/ 739 h 1969"/>
                  <a:gd name="T34" fmla="*/ 701 w 3022"/>
                  <a:gd name="T35" fmla="*/ 668 h 1969"/>
                  <a:gd name="T36" fmla="*/ 701 w 3022"/>
                  <a:gd name="T37" fmla="*/ 566 h 1969"/>
                  <a:gd name="T38" fmla="*/ 677 w 3022"/>
                  <a:gd name="T39" fmla="*/ 514 h 1969"/>
                  <a:gd name="T40" fmla="*/ 954 w 3022"/>
                  <a:gd name="T41" fmla="*/ 454 h 1969"/>
                  <a:gd name="T42" fmla="*/ 1013 w 3022"/>
                  <a:gd name="T43" fmla="*/ 542 h 1969"/>
                  <a:gd name="T44" fmla="*/ 1018 w 3022"/>
                  <a:gd name="T45" fmla="*/ 521 h 1969"/>
                  <a:gd name="T46" fmla="*/ 859 w 3022"/>
                  <a:gd name="T47" fmla="*/ 264 h 1969"/>
                  <a:gd name="T48" fmla="*/ 898 w 3022"/>
                  <a:gd name="T49" fmla="*/ 185 h 1969"/>
                  <a:gd name="T50" fmla="*/ 1018 w 3022"/>
                  <a:gd name="T51" fmla="*/ 225 h 1969"/>
                  <a:gd name="T52" fmla="*/ 1405 w 3022"/>
                  <a:gd name="T53" fmla="*/ 0 h 1969"/>
                  <a:gd name="T54" fmla="*/ 1519 w 3022"/>
                  <a:gd name="T55" fmla="*/ 95 h 1969"/>
                  <a:gd name="T56" fmla="*/ 1560 w 3022"/>
                  <a:gd name="T57" fmla="*/ 67 h 1969"/>
                  <a:gd name="T58" fmla="*/ 1689 w 3022"/>
                  <a:gd name="T59" fmla="*/ 107 h 1969"/>
                  <a:gd name="T60" fmla="*/ 1871 w 3022"/>
                  <a:gd name="T61" fmla="*/ 236 h 1969"/>
                  <a:gd name="T62" fmla="*/ 2018 w 3022"/>
                  <a:gd name="T63" fmla="*/ 197 h 1969"/>
                  <a:gd name="T64" fmla="*/ 2168 w 3022"/>
                  <a:gd name="T65" fmla="*/ 1273 h 1969"/>
                  <a:gd name="T66" fmla="*/ 2394 w 3022"/>
                  <a:gd name="T67" fmla="*/ 1451 h 1969"/>
                  <a:gd name="T68" fmla="*/ 2441 w 3022"/>
                  <a:gd name="T69" fmla="*/ 1352 h 1969"/>
                  <a:gd name="T70" fmla="*/ 2813 w 3022"/>
                  <a:gd name="T71" fmla="*/ 1716 h 1969"/>
                  <a:gd name="T72" fmla="*/ 2931 w 3022"/>
                  <a:gd name="T73" fmla="*/ 1732 h 1969"/>
                  <a:gd name="T74" fmla="*/ 3019 w 3022"/>
                  <a:gd name="T75" fmla="*/ 1969 h 1969"/>
                  <a:gd name="T76" fmla="*/ 2931 w 3022"/>
                  <a:gd name="T77" fmla="*/ 1961 h 1969"/>
                  <a:gd name="T78" fmla="*/ 2805 w 3022"/>
                  <a:gd name="T79" fmla="*/ 1822 h 1969"/>
                  <a:gd name="T80" fmla="*/ 2465 w 3022"/>
                  <a:gd name="T81" fmla="*/ 1546 h 1969"/>
                  <a:gd name="T82" fmla="*/ 2445 w 3022"/>
                  <a:gd name="T83" fmla="*/ 1590 h 1969"/>
                  <a:gd name="T84" fmla="*/ 2409 w 3022"/>
                  <a:gd name="T85" fmla="*/ 1597 h 1969"/>
                  <a:gd name="T86" fmla="*/ 2196 w 3022"/>
                  <a:gd name="T87" fmla="*/ 1440 h 1969"/>
                  <a:gd name="T88" fmla="*/ 1864 w 3022"/>
                  <a:gd name="T89" fmla="*/ 1333 h 1969"/>
                  <a:gd name="T90" fmla="*/ 1551 w 3022"/>
                  <a:gd name="T91" fmla="*/ 1466 h 1969"/>
                  <a:gd name="T92" fmla="*/ 1425 w 3022"/>
                  <a:gd name="T93" fmla="*/ 1455 h 1969"/>
                  <a:gd name="T94" fmla="*/ 1579 w 3022"/>
                  <a:gd name="T95" fmla="*/ 1277 h 1969"/>
                  <a:gd name="T96" fmla="*/ 1595 w 3022"/>
                  <a:gd name="T97" fmla="*/ 1273 h 1969"/>
                  <a:gd name="T98" fmla="*/ 1472 w 3022"/>
                  <a:gd name="T99" fmla="*/ 1269 h 1969"/>
                  <a:gd name="T100" fmla="*/ 1307 w 3022"/>
                  <a:gd name="T101" fmla="*/ 1423 h 1969"/>
                  <a:gd name="T102" fmla="*/ 1350 w 3022"/>
                  <a:gd name="T103" fmla="*/ 1526 h 1969"/>
                  <a:gd name="T104" fmla="*/ 934 w 3022"/>
                  <a:gd name="T105" fmla="*/ 1728 h 1969"/>
                  <a:gd name="T106" fmla="*/ 369 w 3022"/>
                  <a:gd name="T107" fmla="*/ 1858 h 1969"/>
                  <a:gd name="T108" fmla="*/ 9 w 3022"/>
                  <a:gd name="T109" fmla="*/ 1901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2" h="1969">
                    <a:moveTo>
                      <a:pt x="9" y="1901"/>
                    </a:moveTo>
                    <a:lnTo>
                      <a:pt x="0" y="1897"/>
                    </a:lnTo>
                    <a:lnTo>
                      <a:pt x="0" y="1894"/>
                    </a:lnTo>
                    <a:lnTo>
                      <a:pt x="0" y="1890"/>
                    </a:lnTo>
                    <a:lnTo>
                      <a:pt x="5" y="1886"/>
                    </a:lnTo>
                    <a:lnTo>
                      <a:pt x="124" y="1858"/>
                    </a:lnTo>
                    <a:lnTo>
                      <a:pt x="202" y="1847"/>
                    </a:lnTo>
                    <a:lnTo>
                      <a:pt x="534" y="1768"/>
                    </a:lnTo>
                    <a:lnTo>
                      <a:pt x="930" y="1621"/>
                    </a:lnTo>
                    <a:lnTo>
                      <a:pt x="926" y="1625"/>
                    </a:lnTo>
                    <a:lnTo>
                      <a:pt x="1057" y="1440"/>
                    </a:lnTo>
                    <a:lnTo>
                      <a:pt x="1057" y="1451"/>
                    </a:lnTo>
                    <a:lnTo>
                      <a:pt x="1005" y="1384"/>
                    </a:lnTo>
                    <a:lnTo>
                      <a:pt x="1018" y="1384"/>
                    </a:lnTo>
                    <a:lnTo>
                      <a:pt x="950" y="1462"/>
                    </a:lnTo>
                    <a:lnTo>
                      <a:pt x="942" y="1466"/>
                    </a:lnTo>
                    <a:lnTo>
                      <a:pt x="938" y="1459"/>
                    </a:lnTo>
                    <a:lnTo>
                      <a:pt x="922" y="1368"/>
                    </a:lnTo>
                    <a:lnTo>
                      <a:pt x="934" y="1372"/>
                    </a:lnTo>
                    <a:lnTo>
                      <a:pt x="804" y="1451"/>
                    </a:lnTo>
                    <a:lnTo>
                      <a:pt x="795" y="1451"/>
                    </a:lnTo>
                    <a:lnTo>
                      <a:pt x="701" y="1372"/>
                    </a:lnTo>
                    <a:lnTo>
                      <a:pt x="701" y="1359"/>
                    </a:lnTo>
                    <a:lnTo>
                      <a:pt x="791" y="1202"/>
                    </a:lnTo>
                    <a:lnTo>
                      <a:pt x="800" y="1213"/>
                    </a:lnTo>
                    <a:lnTo>
                      <a:pt x="760" y="1213"/>
                    </a:lnTo>
                    <a:lnTo>
                      <a:pt x="765" y="1213"/>
                    </a:lnTo>
                    <a:lnTo>
                      <a:pt x="724" y="1241"/>
                    </a:lnTo>
                    <a:lnTo>
                      <a:pt x="720" y="1241"/>
                    </a:lnTo>
                    <a:lnTo>
                      <a:pt x="654" y="1241"/>
                    </a:lnTo>
                    <a:lnTo>
                      <a:pt x="645" y="1237"/>
                    </a:lnTo>
                    <a:lnTo>
                      <a:pt x="594" y="1147"/>
                    </a:lnTo>
                    <a:lnTo>
                      <a:pt x="594" y="1138"/>
                    </a:lnTo>
                    <a:lnTo>
                      <a:pt x="622" y="1071"/>
                    </a:lnTo>
                    <a:lnTo>
                      <a:pt x="622" y="1076"/>
                    </a:lnTo>
                    <a:lnTo>
                      <a:pt x="594" y="933"/>
                    </a:lnTo>
                    <a:lnTo>
                      <a:pt x="594" y="924"/>
                    </a:lnTo>
                    <a:lnTo>
                      <a:pt x="598" y="921"/>
                    </a:lnTo>
                    <a:lnTo>
                      <a:pt x="769" y="858"/>
                    </a:lnTo>
                    <a:lnTo>
                      <a:pt x="776" y="858"/>
                    </a:lnTo>
                    <a:lnTo>
                      <a:pt x="816" y="885"/>
                    </a:lnTo>
                    <a:lnTo>
                      <a:pt x="812" y="881"/>
                    </a:lnTo>
                    <a:lnTo>
                      <a:pt x="1009" y="819"/>
                    </a:lnTo>
                    <a:lnTo>
                      <a:pt x="1001" y="823"/>
                    </a:lnTo>
                    <a:lnTo>
                      <a:pt x="1018" y="720"/>
                    </a:lnTo>
                    <a:lnTo>
                      <a:pt x="1018" y="716"/>
                    </a:lnTo>
                    <a:lnTo>
                      <a:pt x="1029" y="676"/>
                    </a:lnTo>
                    <a:lnTo>
                      <a:pt x="1029" y="684"/>
                    </a:lnTo>
                    <a:lnTo>
                      <a:pt x="1018" y="656"/>
                    </a:lnTo>
                    <a:lnTo>
                      <a:pt x="1029" y="660"/>
                    </a:lnTo>
                    <a:lnTo>
                      <a:pt x="911" y="739"/>
                    </a:lnTo>
                    <a:lnTo>
                      <a:pt x="902" y="739"/>
                    </a:lnTo>
                    <a:lnTo>
                      <a:pt x="705" y="671"/>
                    </a:lnTo>
                    <a:lnTo>
                      <a:pt x="701" y="668"/>
                    </a:lnTo>
                    <a:lnTo>
                      <a:pt x="701" y="601"/>
                    </a:lnTo>
                    <a:lnTo>
                      <a:pt x="701" y="561"/>
                    </a:lnTo>
                    <a:lnTo>
                      <a:pt x="701" y="566"/>
                    </a:lnTo>
                    <a:lnTo>
                      <a:pt x="673" y="525"/>
                    </a:lnTo>
                    <a:lnTo>
                      <a:pt x="673" y="517"/>
                    </a:lnTo>
                    <a:lnTo>
                      <a:pt x="677" y="514"/>
                    </a:lnTo>
                    <a:lnTo>
                      <a:pt x="942" y="446"/>
                    </a:lnTo>
                    <a:lnTo>
                      <a:pt x="950" y="450"/>
                    </a:lnTo>
                    <a:lnTo>
                      <a:pt x="954" y="454"/>
                    </a:lnTo>
                    <a:lnTo>
                      <a:pt x="954" y="521"/>
                    </a:lnTo>
                    <a:lnTo>
                      <a:pt x="947" y="514"/>
                    </a:lnTo>
                    <a:lnTo>
                      <a:pt x="1013" y="542"/>
                    </a:lnTo>
                    <a:lnTo>
                      <a:pt x="1001" y="545"/>
                    </a:lnTo>
                    <a:lnTo>
                      <a:pt x="1018" y="517"/>
                    </a:lnTo>
                    <a:lnTo>
                      <a:pt x="1018" y="521"/>
                    </a:lnTo>
                    <a:lnTo>
                      <a:pt x="990" y="352"/>
                    </a:lnTo>
                    <a:lnTo>
                      <a:pt x="994" y="356"/>
                    </a:lnTo>
                    <a:lnTo>
                      <a:pt x="859" y="264"/>
                    </a:lnTo>
                    <a:lnTo>
                      <a:pt x="859" y="261"/>
                    </a:lnTo>
                    <a:lnTo>
                      <a:pt x="859" y="253"/>
                    </a:lnTo>
                    <a:lnTo>
                      <a:pt x="898" y="185"/>
                    </a:lnTo>
                    <a:lnTo>
                      <a:pt x="907" y="182"/>
                    </a:lnTo>
                    <a:lnTo>
                      <a:pt x="1025" y="221"/>
                    </a:lnTo>
                    <a:lnTo>
                      <a:pt x="1018" y="225"/>
                    </a:lnTo>
                    <a:lnTo>
                      <a:pt x="1176" y="39"/>
                    </a:lnTo>
                    <a:lnTo>
                      <a:pt x="1179" y="39"/>
                    </a:lnTo>
                    <a:lnTo>
                      <a:pt x="1405" y="0"/>
                    </a:lnTo>
                    <a:lnTo>
                      <a:pt x="1412" y="0"/>
                    </a:lnTo>
                    <a:lnTo>
                      <a:pt x="1532" y="90"/>
                    </a:lnTo>
                    <a:lnTo>
                      <a:pt x="1519" y="95"/>
                    </a:lnTo>
                    <a:lnTo>
                      <a:pt x="1547" y="67"/>
                    </a:lnTo>
                    <a:lnTo>
                      <a:pt x="1551" y="63"/>
                    </a:lnTo>
                    <a:lnTo>
                      <a:pt x="1560" y="67"/>
                    </a:lnTo>
                    <a:lnTo>
                      <a:pt x="1650" y="158"/>
                    </a:lnTo>
                    <a:lnTo>
                      <a:pt x="1639" y="158"/>
                    </a:lnTo>
                    <a:lnTo>
                      <a:pt x="1689" y="107"/>
                    </a:lnTo>
                    <a:lnTo>
                      <a:pt x="1697" y="103"/>
                    </a:lnTo>
                    <a:lnTo>
                      <a:pt x="1701" y="107"/>
                    </a:lnTo>
                    <a:lnTo>
                      <a:pt x="1871" y="236"/>
                    </a:lnTo>
                    <a:lnTo>
                      <a:pt x="1868" y="236"/>
                    </a:lnTo>
                    <a:lnTo>
                      <a:pt x="2010" y="197"/>
                    </a:lnTo>
                    <a:lnTo>
                      <a:pt x="2018" y="197"/>
                    </a:lnTo>
                    <a:lnTo>
                      <a:pt x="2124" y="277"/>
                    </a:lnTo>
                    <a:lnTo>
                      <a:pt x="2128" y="285"/>
                    </a:lnTo>
                    <a:lnTo>
                      <a:pt x="2168" y="1273"/>
                    </a:lnTo>
                    <a:lnTo>
                      <a:pt x="2164" y="1265"/>
                    </a:lnTo>
                    <a:lnTo>
                      <a:pt x="2402" y="1451"/>
                    </a:lnTo>
                    <a:lnTo>
                      <a:pt x="2394" y="1451"/>
                    </a:lnTo>
                    <a:lnTo>
                      <a:pt x="2449" y="1440"/>
                    </a:lnTo>
                    <a:lnTo>
                      <a:pt x="2441" y="1443"/>
                    </a:lnTo>
                    <a:lnTo>
                      <a:pt x="2441" y="1352"/>
                    </a:lnTo>
                    <a:lnTo>
                      <a:pt x="2445" y="1344"/>
                    </a:lnTo>
                    <a:lnTo>
                      <a:pt x="2456" y="1348"/>
                    </a:lnTo>
                    <a:lnTo>
                      <a:pt x="2813" y="1716"/>
                    </a:lnTo>
                    <a:lnTo>
                      <a:pt x="2805" y="1716"/>
                    </a:lnTo>
                    <a:lnTo>
                      <a:pt x="2923" y="1728"/>
                    </a:lnTo>
                    <a:lnTo>
                      <a:pt x="2931" y="1732"/>
                    </a:lnTo>
                    <a:lnTo>
                      <a:pt x="3022" y="1957"/>
                    </a:lnTo>
                    <a:lnTo>
                      <a:pt x="3022" y="1965"/>
                    </a:lnTo>
                    <a:lnTo>
                      <a:pt x="3019" y="1969"/>
                    </a:lnTo>
                    <a:lnTo>
                      <a:pt x="2940" y="1969"/>
                    </a:lnTo>
                    <a:lnTo>
                      <a:pt x="2931" y="1965"/>
                    </a:lnTo>
                    <a:lnTo>
                      <a:pt x="2931" y="1961"/>
                    </a:lnTo>
                    <a:lnTo>
                      <a:pt x="2904" y="1815"/>
                    </a:lnTo>
                    <a:lnTo>
                      <a:pt x="2912" y="1822"/>
                    </a:lnTo>
                    <a:lnTo>
                      <a:pt x="2805" y="1822"/>
                    </a:lnTo>
                    <a:lnTo>
                      <a:pt x="2801" y="1819"/>
                    </a:lnTo>
                    <a:lnTo>
                      <a:pt x="2456" y="1541"/>
                    </a:lnTo>
                    <a:lnTo>
                      <a:pt x="2465" y="1546"/>
                    </a:lnTo>
                    <a:lnTo>
                      <a:pt x="2441" y="1558"/>
                    </a:lnTo>
                    <a:lnTo>
                      <a:pt x="2445" y="1550"/>
                    </a:lnTo>
                    <a:lnTo>
                      <a:pt x="2445" y="1590"/>
                    </a:lnTo>
                    <a:lnTo>
                      <a:pt x="2441" y="1597"/>
                    </a:lnTo>
                    <a:lnTo>
                      <a:pt x="2437" y="1597"/>
                    </a:lnTo>
                    <a:lnTo>
                      <a:pt x="2409" y="1597"/>
                    </a:lnTo>
                    <a:lnTo>
                      <a:pt x="2406" y="1597"/>
                    </a:lnTo>
                    <a:lnTo>
                      <a:pt x="2192" y="1440"/>
                    </a:lnTo>
                    <a:lnTo>
                      <a:pt x="2196" y="1440"/>
                    </a:lnTo>
                    <a:lnTo>
                      <a:pt x="1971" y="1387"/>
                    </a:lnTo>
                    <a:lnTo>
                      <a:pt x="1971" y="1387"/>
                    </a:lnTo>
                    <a:lnTo>
                      <a:pt x="1864" y="1333"/>
                    </a:lnTo>
                    <a:lnTo>
                      <a:pt x="1871" y="1333"/>
                    </a:lnTo>
                    <a:lnTo>
                      <a:pt x="1555" y="1466"/>
                    </a:lnTo>
                    <a:lnTo>
                      <a:pt x="1551" y="1466"/>
                    </a:lnTo>
                    <a:lnTo>
                      <a:pt x="1432" y="1466"/>
                    </a:lnTo>
                    <a:lnTo>
                      <a:pt x="1425" y="1462"/>
                    </a:lnTo>
                    <a:lnTo>
                      <a:pt x="1425" y="1455"/>
                    </a:lnTo>
                    <a:lnTo>
                      <a:pt x="1480" y="1284"/>
                    </a:lnTo>
                    <a:lnTo>
                      <a:pt x="1483" y="1277"/>
                    </a:lnTo>
                    <a:lnTo>
                      <a:pt x="1579" y="1277"/>
                    </a:lnTo>
                    <a:lnTo>
                      <a:pt x="1575" y="1281"/>
                    </a:lnTo>
                    <a:lnTo>
                      <a:pt x="1603" y="1265"/>
                    </a:lnTo>
                    <a:lnTo>
                      <a:pt x="1595" y="1273"/>
                    </a:lnTo>
                    <a:lnTo>
                      <a:pt x="1595" y="1234"/>
                    </a:lnTo>
                    <a:lnTo>
                      <a:pt x="1607" y="1241"/>
                    </a:lnTo>
                    <a:lnTo>
                      <a:pt x="1472" y="1269"/>
                    </a:lnTo>
                    <a:lnTo>
                      <a:pt x="1421" y="1281"/>
                    </a:lnTo>
                    <a:lnTo>
                      <a:pt x="1425" y="1277"/>
                    </a:lnTo>
                    <a:lnTo>
                      <a:pt x="1307" y="1423"/>
                    </a:lnTo>
                    <a:lnTo>
                      <a:pt x="1310" y="1415"/>
                    </a:lnTo>
                    <a:lnTo>
                      <a:pt x="1350" y="1522"/>
                    </a:lnTo>
                    <a:lnTo>
                      <a:pt x="1350" y="1526"/>
                    </a:lnTo>
                    <a:lnTo>
                      <a:pt x="1346" y="1530"/>
                    </a:lnTo>
                    <a:lnTo>
                      <a:pt x="934" y="1728"/>
                    </a:lnTo>
                    <a:lnTo>
                      <a:pt x="934" y="1728"/>
                    </a:lnTo>
                    <a:lnTo>
                      <a:pt x="602" y="1822"/>
                    </a:lnTo>
                    <a:lnTo>
                      <a:pt x="365" y="1862"/>
                    </a:lnTo>
                    <a:lnTo>
                      <a:pt x="369" y="1858"/>
                    </a:lnTo>
                    <a:lnTo>
                      <a:pt x="317" y="1914"/>
                    </a:lnTo>
                    <a:lnTo>
                      <a:pt x="309" y="1914"/>
                    </a:lnTo>
                    <a:lnTo>
                      <a:pt x="9" y="1901"/>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1" name="Freeform 478"/>
              <p:cNvSpPr>
                <a:spLocks/>
              </p:cNvSpPr>
              <p:nvPr/>
            </p:nvSpPr>
            <p:spPr bwMode="auto">
              <a:xfrm>
                <a:off x="598" y="2849"/>
                <a:ext cx="752" cy="487"/>
              </a:xfrm>
              <a:custGeom>
                <a:avLst/>
                <a:gdLst>
                  <a:gd name="T0" fmla="*/ 347 w 3010"/>
                  <a:gd name="T1" fmla="*/ 1839 h 1950"/>
                  <a:gd name="T2" fmla="*/ 921 w 3010"/>
                  <a:gd name="T3" fmla="*/ 1705 h 1950"/>
                  <a:gd name="T4" fmla="*/ 1324 w 3010"/>
                  <a:gd name="T5" fmla="*/ 1515 h 1950"/>
                  <a:gd name="T6" fmla="*/ 1403 w 3010"/>
                  <a:gd name="T7" fmla="*/ 1258 h 1950"/>
                  <a:gd name="T8" fmla="*/ 1594 w 3010"/>
                  <a:gd name="T9" fmla="*/ 1215 h 1950"/>
                  <a:gd name="T10" fmla="*/ 1602 w 3010"/>
                  <a:gd name="T11" fmla="*/ 1262 h 1950"/>
                  <a:gd name="T12" fmla="*/ 1570 w 3010"/>
                  <a:gd name="T13" fmla="*/ 1282 h 1950"/>
                  <a:gd name="T14" fmla="*/ 1431 w 3010"/>
                  <a:gd name="T15" fmla="*/ 1448 h 1950"/>
                  <a:gd name="T16" fmla="*/ 1538 w 3010"/>
                  <a:gd name="T17" fmla="*/ 1440 h 1950"/>
                  <a:gd name="T18" fmla="*/ 1969 w 3010"/>
                  <a:gd name="T19" fmla="*/ 1361 h 1950"/>
                  <a:gd name="T20" fmla="*/ 2194 w 3010"/>
                  <a:gd name="T21" fmla="*/ 1416 h 1950"/>
                  <a:gd name="T22" fmla="*/ 2428 w 3010"/>
                  <a:gd name="T23" fmla="*/ 1571 h 1950"/>
                  <a:gd name="T24" fmla="*/ 2425 w 3010"/>
                  <a:gd name="T25" fmla="*/ 1530 h 1950"/>
                  <a:gd name="T26" fmla="*/ 2800 w 3010"/>
                  <a:gd name="T27" fmla="*/ 1796 h 1950"/>
                  <a:gd name="T28" fmla="*/ 2910 w 3010"/>
                  <a:gd name="T29" fmla="*/ 1804 h 1950"/>
                  <a:gd name="T30" fmla="*/ 3010 w 3010"/>
                  <a:gd name="T31" fmla="*/ 1942 h 1950"/>
                  <a:gd name="T32" fmla="*/ 2914 w 3010"/>
                  <a:gd name="T33" fmla="*/ 1733 h 1950"/>
                  <a:gd name="T34" fmla="*/ 2436 w 3010"/>
                  <a:gd name="T35" fmla="*/ 1345 h 1950"/>
                  <a:gd name="T36" fmla="*/ 2444 w 3010"/>
                  <a:gd name="T37" fmla="*/ 1440 h 1950"/>
                  <a:gd name="T38" fmla="*/ 2143 w 3010"/>
                  <a:gd name="T39" fmla="*/ 1270 h 1950"/>
                  <a:gd name="T40" fmla="*/ 2104 w 3010"/>
                  <a:gd name="T41" fmla="*/ 278 h 1950"/>
                  <a:gd name="T42" fmla="*/ 1862 w 3010"/>
                  <a:gd name="T43" fmla="*/ 242 h 1950"/>
                  <a:gd name="T44" fmla="*/ 1692 w 3010"/>
                  <a:gd name="T45" fmla="*/ 107 h 1950"/>
                  <a:gd name="T46" fmla="*/ 1630 w 3010"/>
                  <a:gd name="T47" fmla="*/ 159 h 1950"/>
                  <a:gd name="T48" fmla="*/ 1523 w 3010"/>
                  <a:gd name="T49" fmla="*/ 92 h 1950"/>
                  <a:gd name="T50" fmla="*/ 1392 w 3010"/>
                  <a:gd name="T51" fmla="*/ 0 h 1950"/>
                  <a:gd name="T52" fmla="*/ 1178 w 3010"/>
                  <a:gd name="T53" fmla="*/ 40 h 1950"/>
                  <a:gd name="T54" fmla="*/ 893 w 3010"/>
                  <a:gd name="T55" fmla="*/ 186 h 1950"/>
                  <a:gd name="T56" fmla="*/ 863 w 3010"/>
                  <a:gd name="T57" fmla="*/ 238 h 1950"/>
                  <a:gd name="T58" fmla="*/ 1024 w 3010"/>
                  <a:gd name="T59" fmla="*/ 506 h 1950"/>
                  <a:gd name="T60" fmla="*/ 1004 w 3010"/>
                  <a:gd name="T61" fmla="*/ 542 h 1950"/>
                  <a:gd name="T62" fmla="*/ 929 w 3010"/>
                  <a:gd name="T63" fmla="*/ 510 h 1950"/>
                  <a:gd name="T64" fmla="*/ 672 w 3010"/>
                  <a:gd name="T65" fmla="*/ 519 h 1950"/>
                  <a:gd name="T66" fmla="*/ 707 w 3010"/>
                  <a:gd name="T67" fmla="*/ 550 h 1950"/>
                  <a:gd name="T68" fmla="*/ 700 w 3010"/>
                  <a:gd name="T69" fmla="*/ 649 h 1950"/>
                  <a:gd name="T70" fmla="*/ 1013 w 3010"/>
                  <a:gd name="T71" fmla="*/ 637 h 1950"/>
                  <a:gd name="T72" fmla="*/ 1036 w 3010"/>
                  <a:gd name="T73" fmla="*/ 665 h 1950"/>
                  <a:gd name="T74" fmla="*/ 1024 w 3010"/>
                  <a:gd name="T75" fmla="*/ 709 h 1950"/>
                  <a:gd name="T76" fmla="*/ 807 w 3010"/>
                  <a:gd name="T77" fmla="*/ 887 h 1950"/>
                  <a:gd name="T78" fmla="*/ 767 w 3010"/>
                  <a:gd name="T79" fmla="*/ 859 h 1950"/>
                  <a:gd name="T80" fmla="*/ 625 w 3010"/>
                  <a:gd name="T81" fmla="*/ 1065 h 1950"/>
                  <a:gd name="T82" fmla="*/ 601 w 3010"/>
                  <a:gd name="T83" fmla="*/ 1127 h 1950"/>
                  <a:gd name="T84" fmla="*/ 711 w 3010"/>
                  <a:gd name="T85" fmla="*/ 1215 h 1950"/>
                  <a:gd name="T86" fmla="*/ 751 w 3010"/>
                  <a:gd name="T87" fmla="*/ 1187 h 1950"/>
                  <a:gd name="T88" fmla="*/ 799 w 3010"/>
                  <a:gd name="T89" fmla="*/ 1198 h 1950"/>
                  <a:gd name="T90" fmla="*/ 795 w 3010"/>
                  <a:gd name="T91" fmla="*/ 1429 h 1950"/>
                  <a:gd name="T92" fmla="*/ 925 w 3010"/>
                  <a:gd name="T93" fmla="*/ 1348 h 1950"/>
                  <a:gd name="T94" fmla="*/ 929 w 3010"/>
                  <a:gd name="T95" fmla="*/ 1444 h 1950"/>
                  <a:gd name="T96" fmla="*/ 1009 w 3010"/>
                  <a:gd name="T97" fmla="*/ 1365 h 1950"/>
                  <a:gd name="T98" fmla="*/ 929 w 3010"/>
                  <a:gd name="T99" fmla="*/ 1622 h 1950"/>
                  <a:gd name="T100" fmla="*/ 197 w 3010"/>
                  <a:gd name="T101" fmla="*/ 1851 h 1950"/>
                  <a:gd name="T102" fmla="*/ 0 w 3010"/>
                  <a:gd name="T103" fmla="*/ 1875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10" h="1950">
                    <a:moveTo>
                      <a:pt x="300" y="1886"/>
                    </a:moveTo>
                    <a:lnTo>
                      <a:pt x="297" y="1890"/>
                    </a:lnTo>
                    <a:lnTo>
                      <a:pt x="347" y="1839"/>
                    </a:lnTo>
                    <a:lnTo>
                      <a:pt x="351" y="1836"/>
                    </a:lnTo>
                    <a:lnTo>
                      <a:pt x="589" y="1796"/>
                    </a:lnTo>
                    <a:lnTo>
                      <a:pt x="921" y="1705"/>
                    </a:lnTo>
                    <a:lnTo>
                      <a:pt x="917" y="1705"/>
                    </a:lnTo>
                    <a:lnTo>
                      <a:pt x="1328" y="1507"/>
                    </a:lnTo>
                    <a:lnTo>
                      <a:pt x="1324" y="1515"/>
                    </a:lnTo>
                    <a:lnTo>
                      <a:pt x="1285" y="1408"/>
                    </a:lnTo>
                    <a:lnTo>
                      <a:pt x="1285" y="1404"/>
                    </a:lnTo>
                    <a:lnTo>
                      <a:pt x="1403" y="1258"/>
                    </a:lnTo>
                    <a:lnTo>
                      <a:pt x="1408" y="1254"/>
                    </a:lnTo>
                    <a:lnTo>
                      <a:pt x="1463" y="1243"/>
                    </a:lnTo>
                    <a:lnTo>
                      <a:pt x="1594" y="1215"/>
                    </a:lnTo>
                    <a:lnTo>
                      <a:pt x="1602" y="1215"/>
                    </a:lnTo>
                    <a:lnTo>
                      <a:pt x="1602" y="1223"/>
                    </a:lnTo>
                    <a:lnTo>
                      <a:pt x="1602" y="1262"/>
                    </a:lnTo>
                    <a:lnTo>
                      <a:pt x="1598" y="1270"/>
                    </a:lnTo>
                    <a:lnTo>
                      <a:pt x="1574" y="1282"/>
                    </a:lnTo>
                    <a:lnTo>
                      <a:pt x="1570" y="1282"/>
                    </a:lnTo>
                    <a:lnTo>
                      <a:pt x="1474" y="1282"/>
                    </a:lnTo>
                    <a:lnTo>
                      <a:pt x="1483" y="1278"/>
                    </a:lnTo>
                    <a:lnTo>
                      <a:pt x="1431" y="1448"/>
                    </a:lnTo>
                    <a:lnTo>
                      <a:pt x="1423" y="1440"/>
                    </a:lnTo>
                    <a:lnTo>
                      <a:pt x="1542" y="1440"/>
                    </a:lnTo>
                    <a:lnTo>
                      <a:pt x="1538" y="1440"/>
                    </a:lnTo>
                    <a:lnTo>
                      <a:pt x="1855" y="1309"/>
                    </a:lnTo>
                    <a:lnTo>
                      <a:pt x="1862" y="1309"/>
                    </a:lnTo>
                    <a:lnTo>
                      <a:pt x="1969" y="1361"/>
                    </a:lnTo>
                    <a:lnTo>
                      <a:pt x="1965" y="1361"/>
                    </a:lnTo>
                    <a:lnTo>
                      <a:pt x="2191" y="1412"/>
                    </a:lnTo>
                    <a:lnTo>
                      <a:pt x="2194" y="1416"/>
                    </a:lnTo>
                    <a:lnTo>
                      <a:pt x="2404" y="1575"/>
                    </a:lnTo>
                    <a:lnTo>
                      <a:pt x="2400" y="1571"/>
                    </a:lnTo>
                    <a:lnTo>
                      <a:pt x="2428" y="1571"/>
                    </a:lnTo>
                    <a:lnTo>
                      <a:pt x="2421" y="1579"/>
                    </a:lnTo>
                    <a:lnTo>
                      <a:pt x="2421" y="1539"/>
                    </a:lnTo>
                    <a:lnTo>
                      <a:pt x="2425" y="1530"/>
                    </a:lnTo>
                    <a:lnTo>
                      <a:pt x="2451" y="1519"/>
                    </a:lnTo>
                    <a:lnTo>
                      <a:pt x="2460" y="1519"/>
                    </a:lnTo>
                    <a:lnTo>
                      <a:pt x="2800" y="1796"/>
                    </a:lnTo>
                    <a:lnTo>
                      <a:pt x="2796" y="1796"/>
                    </a:lnTo>
                    <a:lnTo>
                      <a:pt x="2903" y="1796"/>
                    </a:lnTo>
                    <a:lnTo>
                      <a:pt x="2910" y="1804"/>
                    </a:lnTo>
                    <a:lnTo>
                      <a:pt x="2938" y="1946"/>
                    </a:lnTo>
                    <a:lnTo>
                      <a:pt x="2931" y="1942"/>
                    </a:lnTo>
                    <a:lnTo>
                      <a:pt x="3010" y="1942"/>
                    </a:lnTo>
                    <a:lnTo>
                      <a:pt x="3002" y="1950"/>
                    </a:lnTo>
                    <a:lnTo>
                      <a:pt x="2907" y="1729"/>
                    </a:lnTo>
                    <a:lnTo>
                      <a:pt x="2914" y="1733"/>
                    </a:lnTo>
                    <a:lnTo>
                      <a:pt x="2796" y="1721"/>
                    </a:lnTo>
                    <a:lnTo>
                      <a:pt x="2792" y="1717"/>
                    </a:lnTo>
                    <a:lnTo>
                      <a:pt x="2436" y="1345"/>
                    </a:lnTo>
                    <a:lnTo>
                      <a:pt x="2447" y="1341"/>
                    </a:lnTo>
                    <a:lnTo>
                      <a:pt x="2447" y="1432"/>
                    </a:lnTo>
                    <a:lnTo>
                      <a:pt x="2444" y="1440"/>
                    </a:lnTo>
                    <a:lnTo>
                      <a:pt x="2389" y="1455"/>
                    </a:lnTo>
                    <a:lnTo>
                      <a:pt x="2385" y="1451"/>
                    </a:lnTo>
                    <a:lnTo>
                      <a:pt x="2143" y="1270"/>
                    </a:lnTo>
                    <a:lnTo>
                      <a:pt x="2143" y="1262"/>
                    </a:lnTo>
                    <a:lnTo>
                      <a:pt x="2104" y="274"/>
                    </a:lnTo>
                    <a:lnTo>
                      <a:pt x="2104" y="278"/>
                    </a:lnTo>
                    <a:lnTo>
                      <a:pt x="2001" y="199"/>
                    </a:lnTo>
                    <a:lnTo>
                      <a:pt x="2005" y="202"/>
                    </a:lnTo>
                    <a:lnTo>
                      <a:pt x="1862" y="242"/>
                    </a:lnTo>
                    <a:lnTo>
                      <a:pt x="1855" y="238"/>
                    </a:lnTo>
                    <a:lnTo>
                      <a:pt x="1684" y="107"/>
                    </a:lnTo>
                    <a:lnTo>
                      <a:pt x="1692" y="107"/>
                    </a:lnTo>
                    <a:lnTo>
                      <a:pt x="1641" y="159"/>
                    </a:lnTo>
                    <a:lnTo>
                      <a:pt x="1637" y="163"/>
                    </a:lnTo>
                    <a:lnTo>
                      <a:pt x="1630" y="159"/>
                    </a:lnTo>
                    <a:lnTo>
                      <a:pt x="1538" y="68"/>
                    </a:lnTo>
                    <a:lnTo>
                      <a:pt x="1551" y="68"/>
                    </a:lnTo>
                    <a:lnTo>
                      <a:pt x="1523" y="92"/>
                    </a:lnTo>
                    <a:lnTo>
                      <a:pt x="1519" y="96"/>
                    </a:lnTo>
                    <a:lnTo>
                      <a:pt x="1510" y="96"/>
                    </a:lnTo>
                    <a:lnTo>
                      <a:pt x="1392" y="0"/>
                    </a:lnTo>
                    <a:lnTo>
                      <a:pt x="1399" y="4"/>
                    </a:lnTo>
                    <a:lnTo>
                      <a:pt x="1174" y="43"/>
                    </a:lnTo>
                    <a:lnTo>
                      <a:pt x="1178" y="40"/>
                    </a:lnTo>
                    <a:lnTo>
                      <a:pt x="1020" y="225"/>
                    </a:lnTo>
                    <a:lnTo>
                      <a:pt x="1013" y="225"/>
                    </a:lnTo>
                    <a:lnTo>
                      <a:pt x="893" y="186"/>
                    </a:lnTo>
                    <a:lnTo>
                      <a:pt x="902" y="182"/>
                    </a:lnTo>
                    <a:lnTo>
                      <a:pt x="863" y="250"/>
                    </a:lnTo>
                    <a:lnTo>
                      <a:pt x="863" y="238"/>
                    </a:lnTo>
                    <a:lnTo>
                      <a:pt x="992" y="332"/>
                    </a:lnTo>
                    <a:lnTo>
                      <a:pt x="996" y="337"/>
                    </a:lnTo>
                    <a:lnTo>
                      <a:pt x="1024" y="506"/>
                    </a:lnTo>
                    <a:lnTo>
                      <a:pt x="1020" y="514"/>
                    </a:lnTo>
                    <a:lnTo>
                      <a:pt x="1009" y="538"/>
                    </a:lnTo>
                    <a:lnTo>
                      <a:pt x="1004" y="542"/>
                    </a:lnTo>
                    <a:lnTo>
                      <a:pt x="1000" y="542"/>
                    </a:lnTo>
                    <a:lnTo>
                      <a:pt x="933" y="519"/>
                    </a:lnTo>
                    <a:lnTo>
                      <a:pt x="929" y="510"/>
                    </a:lnTo>
                    <a:lnTo>
                      <a:pt x="929" y="443"/>
                    </a:lnTo>
                    <a:lnTo>
                      <a:pt x="938" y="452"/>
                    </a:lnTo>
                    <a:lnTo>
                      <a:pt x="672" y="519"/>
                    </a:lnTo>
                    <a:lnTo>
                      <a:pt x="679" y="506"/>
                    </a:lnTo>
                    <a:lnTo>
                      <a:pt x="704" y="546"/>
                    </a:lnTo>
                    <a:lnTo>
                      <a:pt x="707" y="550"/>
                    </a:lnTo>
                    <a:lnTo>
                      <a:pt x="707" y="590"/>
                    </a:lnTo>
                    <a:lnTo>
                      <a:pt x="707" y="657"/>
                    </a:lnTo>
                    <a:lnTo>
                      <a:pt x="700" y="649"/>
                    </a:lnTo>
                    <a:lnTo>
                      <a:pt x="898" y="713"/>
                    </a:lnTo>
                    <a:lnTo>
                      <a:pt x="889" y="716"/>
                    </a:lnTo>
                    <a:lnTo>
                      <a:pt x="1013" y="637"/>
                    </a:lnTo>
                    <a:lnTo>
                      <a:pt x="1016" y="634"/>
                    </a:lnTo>
                    <a:lnTo>
                      <a:pt x="1020" y="637"/>
                    </a:lnTo>
                    <a:lnTo>
                      <a:pt x="1036" y="665"/>
                    </a:lnTo>
                    <a:lnTo>
                      <a:pt x="1036" y="669"/>
                    </a:lnTo>
                    <a:lnTo>
                      <a:pt x="1024" y="709"/>
                    </a:lnTo>
                    <a:lnTo>
                      <a:pt x="1024" y="709"/>
                    </a:lnTo>
                    <a:lnTo>
                      <a:pt x="1009" y="816"/>
                    </a:lnTo>
                    <a:lnTo>
                      <a:pt x="1004" y="819"/>
                    </a:lnTo>
                    <a:lnTo>
                      <a:pt x="807" y="887"/>
                    </a:lnTo>
                    <a:lnTo>
                      <a:pt x="799" y="887"/>
                    </a:lnTo>
                    <a:lnTo>
                      <a:pt x="760" y="859"/>
                    </a:lnTo>
                    <a:lnTo>
                      <a:pt x="767" y="859"/>
                    </a:lnTo>
                    <a:lnTo>
                      <a:pt x="597" y="926"/>
                    </a:lnTo>
                    <a:lnTo>
                      <a:pt x="601" y="919"/>
                    </a:lnTo>
                    <a:lnTo>
                      <a:pt x="625" y="1065"/>
                    </a:lnTo>
                    <a:lnTo>
                      <a:pt x="625" y="1069"/>
                    </a:lnTo>
                    <a:lnTo>
                      <a:pt x="601" y="1131"/>
                    </a:lnTo>
                    <a:lnTo>
                      <a:pt x="601" y="1127"/>
                    </a:lnTo>
                    <a:lnTo>
                      <a:pt x="653" y="1219"/>
                    </a:lnTo>
                    <a:lnTo>
                      <a:pt x="645" y="1215"/>
                    </a:lnTo>
                    <a:lnTo>
                      <a:pt x="711" y="1215"/>
                    </a:lnTo>
                    <a:lnTo>
                      <a:pt x="707" y="1215"/>
                    </a:lnTo>
                    <a:lnTo>
                      <a:pt x="747" y="1191"/>
                    </a:lnTo>
                    <a:lnTo>
                      <a:pt x="751" y="1187"/>
                    </a:lnTo>
                    <a:lnTo>
                      <a:pt x="791" y="1187"/>
                    </a:lnTo>
                    <a:lnTo>
                      <a:pt x="799" y="1191"/>
                    </a:lnTo>
                    <a:lnTo>
                      <a:pt x="799" y="1198"/>
                    </a:lnTo>
                    <a:lnTo>
                      <a:pt x="704" y="1357"/>
                    </a:lnTo>
                    <a:lnTo>
                      <a:pt x="704" y="1348"/>
                    </a:lnTo>
                    <a:lnTo>
                      <a:pt x="795" y="1429"/>
                    </a:lnTo>
                    <a:lnTo>
                      <a:pt x="786" y="1429"/>
                    </a:lnTo>
                    <a:lnTo>
                      <a:pt x="917" y="1348"/>
                    </a:lnTo>
                    <a:lnTo>
                      <a:pt x="925" y="1348"/>
                    </a:lnTo>
                    <a:lnTo>
                      <a:pt x="929" y="1354"/>
                    </a:lnTo>
                    <a:lnTo>
                      <a:pt x="945" y="1444"/>
                    </a:lnTo>
                    <a:lnTo>
                      <a:pt x="929" y="1444"/>
                    </a:lnTo>
                    <a:lnTo>
                      <a:pt x="996" y="1361"/>
                    </a:lnTo>
                    <a:lnTo>
                      <a:pt x="1000" y="1361"/>
                    </a:lnTo>
                    <a:lnTo>
                      <a:pt x="1009" y="1365"/>
                    </a:lnTo>
                    <a:lnTo>
                      <a:pt x="1060" y="1429"/>
                    </a:lnTo>
                    <a:lnTo>
                      <a:pt x="1060" y="1440"/>
                    </a:lnTo>
                    <a:lnTo>
                      <a:pt x="929" y="1622"/>
                    </a:lnTo>
                    <a:lnTo>
                      <a:pt x="925" y="1626"/>
                    </a:lnTo>
                    <a:lnTo>
                      <a:pt x="529" y="1772"/>
                    </a:lnTo>
                    <a:lnTo>
                      <a:pt x="197" y="1851"/>
                    </a:lnTo>
                    <a:lnTo>
                      <a:pt x="118" y="1864"/>
                    </a:lnTo>
                    <a:lnTo>
                      <a:pt x="0" y="1890"/>
                    </a:lnTo>
                    <a:lnTo>
                      <a:pt x="0" y="1875"/>
                    </a:lnTo>
                    <a:lnTo>
                      <a:pt x="300" y="188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2" name="Freeform 479"/>
              <p:cNvSpPr>
                <a:spLocks/>
              </p:cNvSpPr>
              <p:nvPr/>
            </p:nvSpPr>
            <p:spPr bwMode="auto">
              <a:xfrm>
                <a:off x="1408" y="2982"/>
                <a:ext cx="29" cy="36"/>
              </a:xfrm>
              <a:custGeom>
                <a:avLst/>
                <a:gdLst>
                  <a:gd name="T0" fmla="*/ 79 w 118"/>
                  <a:gd name="T1" fmla="*/ 25 h 143"/>
                  <a:gd name="T2" fmla="*/ 84 w 118"/>
                  <a:gd name="T3" fmla="*/ 12 h 143"/>
                  <a:gd name="T4" fmla="*/ 99 w 118"/>
                  <a:gd name="T5" fmla="*/ 8 h 143"/>
                  <a:gd name="T6" fmla="*/ 106 w 118"/>
                  <a:gd name="T7" fmla="*/ 0 h 143"/>
                  <a:gd name="T8" fmla="*/ 114 w 118"/>
                  <a:gd name="T9" fmla="*/ 0 h 143"/>
                  <a:gd name="T10" fmla="*/ 118 w 118"/>
                  <a:gd name="T11" fmla="*/ 4 h 143"/>
                  <a:gd name="T12" fmla="*/ 118 w 118"/>
                  <a:gd name="T13" fmla="*/ 12 h 143"/>
                  <a:gd name="T14" fmla="*/ 118 w 118"/>
                  <a:gd name="T15" fmla="*/ 25 h 143"/>
                  <a:gd name="T16" fmla="*/ 118 w 118"/>
                  <a:gd name="T17" fmla="*/ 32 h 143"/>
                  <a:gd name="T18" fmla="*/ 114 w 118"/>
                  <a:gd name="T19" fmla="*/ 40 h 143"/>
                  <a:gd name="T20" fmla="*/ 95 w 118"/>
                  <a:gd name="T21" fmla="*/ 48 h 143"/>
                  <a:gd name="T22" fmla="*/ 99 w 118"/>
                  <a:gd name="T23" fmla="*/ 56 h 143"/>
                  <a:gd name="T24" fmla="*/ 103 w 118"/>
                  <a:gd name="T25" fmla="*/ 64 h 143"/>
                  <a:gd name="T26" fmla="*/ 103 w 118"/>
                  <a:gd name="T27" fmla="*/ 115 h 143"/>
                  <a:gd name="T28" fmla="*/ 91 w 118"/>
                  <a:gd name="T29" fmla="*/ 115 h 143"/>
                  <a:gd name="T30" fmla="*/ 91 w 118"/>
                  <a:gd name="T31" fmla="*/ 103 h 143"/>
                  <a:gd name="T32" fmla="*/ 91 w 118"/>
                  <a:gd name="T33" fmla="*/ 96 h 143"/>
                  <a:gd name="T34" fmla="*/ 52 w 118"/>
                  <a:gd name="T35" fmla="*/ 75 h 143"/>
                  <a:gd name="T36" fmla="*/ 52 w 118"/>
                  <a:gd name="T37" fmla="*/ 87 h 143"/>
                  <a:gd name="T38" fmla="*/ 39 w 118"/>
                  <a:gd name="T39" fmla="*/ 91 h 143"/>
                  <a:gd name="T40" fmla="*/ 35 w 118"/>
                  <a:gd name="T41" fmla="*/ 100 h 143"/>
                  <a:gd name="T42" fmla="*/ 24 w 118"/>
                  <a:gd name="T43" fmla="*/ 103 h 143"/>
                  <a:gd name="T44" fmla="*/ 24 w 118"/>
                  <a:gd name="T45" fmla="*/ 115 h 143"/>
                  <a:gd name="T46" fmla="*/ 24 w 118"/>
                  <a:gd name="T47" fmla="*/ 126 h 143"/>
                  <a:gd name="T48" fmla="*/ 12 w 118"/>
                  <a:gd name="T49" fmla="*/ 131 h 143"/>
                  <a:gd name="T50" fmla="*/ 12 w 118"/>
                  <a:gd name="T51" fmla="*/ 143 h 143"/>
                  <a:gd name="T52" fmla="*/ 0 w 118"/>
                  <a:gd name="T53" fmla="*/ 135 h 143"/>
                  <a:gd name="T54" fmla="*/ 0 w 118"/>
                  <a:gd name="T55" fmla="*/ 126 h 143"/>
                  <a:gd name="T56" fmla="*/ 0 w 118"/>
                  <a:gd name="T57" fmla="*/ 119 h 143"/>
                  <a:gd name="T58" fmla="*/ 0 w 118"/>
                  <a:gd name="T59" fmla="*/ 107 h 143"/>
                  <a:gd name="T60" fmla="*/ 0 w 118"/>
                  <a:gd name="T61" fmla="*/ 91 h 143"/>
                  <a:gd name="T62" fmla="*/ 0 w 118"/>
                  <a:gd name="T63" fmla="*/ 83 h 143"/>
                  <a:gd name="T64" fmla="*/ 0 w 118"/>
                  <a:gd name="T65" fmla="*/ 75 h 143"/>
                  <a:gd name="T66" fmla="*/ 16 w 118"/>
                  <a:gd name="T67" fmla="*/ 64 h 143"/>
                  <a:gd name="T68" fmla="*/ 24 w 118"/>
                  <a:gd name="T69" fmla="*/ 51 h 143"/>
                  <a:gd name="T70" fmla="*/ 31 w 118"/>
                  <a:gd name="T71" fmla="*/ 51 h 143"/>
                  <a:gd name="T72" fmla="*/ 52 w 118"/>
                  <a:gd name="T73" fmla="*/ 36 h 143"/>
                  <a:gd name="T74" fmla="*/ 56 w 118"/>
                  <a:gd name="T75" fmla="*/ 40 h 143"/>
                  <a:gd name="T76" fmla="*/ 52 w 118"/>
                  <a:gd name="T77" fmla="*/ 5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143">
                    <a:moveTo>
                      <a:pt x="52" y="51"/>
                    </a:moveTo>
                    <a:lnTo>
                      <a:pt x="79" y="25"/>
                    </a:lnTo>
                    <a:lnTo>
                      <a:pt x="79" y="12"/>
                    </a:lnTo>
                    <a:lnTo>
                      <a:pt x="84" y="12"/>
                    </a:lnTo>
                    <a:lnTo>
                      <a:pt x="91" y="12"/>
                    </a:lnTo>
                    <a:lnTo>
                      <a:pt x="99" y="8"/>
                    </a:lnTo>
                    <a:lnTo>
                      <a:pt x="103" y="0"/>
                    </a:lnTo>
                    <a:lnTo>
                      <a:pt x="106" y="0"/>
                    </a:lnTo>
                    <a:lnTo>
                      <a:pt x="110" y="0"/>
                    </a:lnTo>
                    <a:lnTo>
                      <a:pt x="114" y="0"/>
                    </a:lnTo>
                    <a:lnTo>
                      <a:pt x="118" y="0"/>
                    </a:lnTo>
                    <a:lnTo>
                      <a:pt x="118" y="4"/>
                    </a:lnTo>
                    <a:lnTo>
                      <a:pt x="118" y="8"/>
                    </a:lnTo>
                    <a:lnTo>
                      <a:pt x="118" y="12"/>
                    </a:lnTo>
                    <a:lnTo>
                      <a:pt x="118" y="21"/>
                    </a:lnTo>
                    <a:lnTo>
                      <a:pt x="118" y="25"/>
                    </a:lnTo>
                    <a:lnTo>
                      <a:pt x="118" y="28"/>
                    </a:lnTo>
                    <a:lnTo>
                      <a:pt x="118" y="32"/>
                    </a:lnTo>
                    <a:lnTo>
                      <a:pt x="118" y="36"/>
                    </a:lnTo>
                    <a:lnTo>
                      <a:pt x="114" y="40"/>
                    </a:lnTo>
                    <a:lnTo>
                      <a:pt x="103" y="44"/>
                    </a:lnTo>
                    <a:lnTo>
                      <a:pt x="95" y="48"/>
                    </a:lnTo>
                    <a:lnTo>
                      <a:pt x="91" y="51"/>
                    </a:lnTo>
                    <a:lnTo>
                      <a:pt x="99" y="56"/>
                    </a:lnTo>
                    <a:lnTo>
                      <a:pt x="103" y="60"/>
                    </a:lnTo>
                    <a:lnTo>
                      <a:pt x="103" y="64"/>
                    </a:lnTo>
                    <a:lnTo>
                      <a:pt x="103" y="75"/>
                    </a:lnTo>
                    <a:lnTo>
                      <a:pt x="103" y="115"/>
                    </a:lnTo>
                    <a:lnTo>
                      <a:pt x="99" y="115"/>
                    </a:lnTo>
                    <a:lnTo>
                      <a:pt x="91" y="115"/>
                    </a:lnTo>
                    <a:lnTo>
                      <a:pt x="91" y="107"/>
                    </a:lnTo>
                    <a:lnTo>
                      <a:pt x="91" y="103"/>
                    </a:lnTo>
                    <a:lnTo>
                      <a:pt x="91" y="100"/>
                    </a:lnTo>
                    <a:lnTo>
                      <a:pt x="91" y="96"/>
                    </a:lnTo>
                    <a:lnTo>
                      <a:pt x="91" y="75"/>
                    </a:lnTo>
                    <a:lnTo>
                      <a:pt x="52" y="75"/>
                    </a:lnTo>
                    <a:lnTo>
                      <a:pt x="52" y="83"/>
                    </a:lnTo>
                    <a:lnTo>
                      <a:pt x="52" y="87"/>
                    </a:lnTo>
                    <a:lnTo>
                      <a:pt x="48" y="91"/>
                    </a:lnTo>
                    <a:lnTo>
                      <a:pt x="39" y="91"/>
                    </a:lnTo>
                    <a:lnTo>
                      <a:pt x="39" y="96"/>
                    </a:lnTo>
                    <a:lnTo>
                      <a:pt x="35" y="100"/>
                    </a:lnTo>
                    <a:lnTo>
                      <a:pt x="31" y="103"/>
                    </a:lnTo>
                    <a:lnTo>
                      <a:pt x="24" y="103"/>
                    </a:lnTo>
                    <a:lnTo>
                      <a:pt x="24" y="111"/>
                    </a:lnTo>
                    <a:lnTo>
                      <a:pt x="24" y="115"/>
                    </a:lnTo>
                    <a:lnTo>
                      <a:pt x="24" y="119"/>
                    </a:lnTo>
                    <a:lnTo>
                      <a:pt x="24" y="126"/>
                    </a:lnTo>
                    <a:lnTo>
                      <a:pt x="16" y="126"/>
                    </a:lnTo>
                    <a:lnTo>
                      <a:pt x="12" y="131"/>
                    </a:lnTo>
                    <a:lnTo>
                      <a:pt x="12" y="135"/>
                    </a:lnTo>
                    <a:lnTo>
                      <a:pt x="12" y="143"/>
                    </a:lnTo>
                    <a:lnTo>
                      <a:pt x="3" y="139"/>
                    </a:lnTo>
                    <a:lnTo>
                      <a:pt x="0" y="135"/>
                    </a:lnTo>
                    <a:lnTo>
                      <a:pt x="0" y="131"/>
                    </a:lnTo>
                    <a:lnTo>
                      <a:pt x="0" y="126"/>
                    </a:lnTo>
                    <a:lnTo>
                      <a:pt x="0" y="123"/>
                    </a:lnTo>
                    <a:lnTo>
                      <a:pt x="0" y="119"/>
                    </a:lnTo>
                    <a:lnTo>
                      <a:pt x="0" y="115"/>
                    </a:lnTo>
                    <a:lnTo>
                      <a:pt x="0" y="107"/>
                    </a:lnTo>
                    <a:lnTo>
                      <a:pt x="0" y="103"/>
                    </a:lnTo>
                    <a:lnTo>
                      <a:pt x="0" y="91"/>
                    </a:lnTo>
                    <a:lnTo>
                      <a:pt x="0" y="87"/>
                    </a:lnTo>
                    <a:lnTo>
                      <a:pt x="0" y="83"/>
                    </a:lnTo>
                    <a:lnTo>
                      <a:pt x="0" y="79"/>
                    </a:lnTo>
                    <a:lnTo>
                      <a:pt x="0" y="75"/>
                    </a:lnTo>
                    <a:lnTo>
                      <a:pt x="7" y="72"/>
                    </a:lnTo>
                    <a:lnTo>
                      <a:pt x="16" y="64"/>
                    </a:lnTo>
                    <a:lnTo>
                      <a:pt x="24" y="64"/>
                    </a:lnTo>
                    <a:lnTo>
                      <a:pt x="24" y="51"/>
                    </a:lnTo>
                    <a:lnTo>
                      <a:pt x="28" y="51"/>
                    </a:lnTo>
                    <a:lnTo>
                      <a:pt x="31" y="51"/>
                    </a:lnTo>
                    <a:lnTo>
                      <a:pt x="52" y="51"/>
                    </a:lnTo>
                    <a:lnTo>
                      <a:pt x="52" y="36"/>
                    </a:lnTo>
                    <a:lnTo>
                      <a:pt x="52" y="40"/>
                    </a:lnTo>
                    <a:lnTo>
                      <a:pt x="56" y="40"/>
                    </a:lnTo>
                    <a:lnTo>
                      <a:pt x="56" y="44"/>
                    </a:lnTo>
                    <a:lnTo>
                      <a:pt x="52" y="5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3" name="Freeform 480"/>
              <p:cNvSpPr>
                <a:spLocks noEditPoints="1"/>
              </p:cNvSpPr>
              <p:nvPr/>
            </p:nvSpPr>
            <p:spPr bwMode="auto">
              <a:xfrm>
                <a:off x="1406" y="2980"/>
                <a:ext cx="33" cy="40"/>
              </a:xfrm>
              <a:custGeom>
                <a:avLst/>
                <a:gdLst>
                  <a:gd name="T0" fmla="*/ 79 w 135"/>
                  <a:gd name="T1" fmla="*/ 19 h 158"/>
                  <a:gd name="T2" fmla="*/ 95 w 135"/>
                  <a:gd name="T3" fmla="*/ 11 h 158"/>
                  <a:gd name="T4" fmla="*/ 111 w 135"/>
                  <a:gd name="T5" fmla="*/ 0 h 158"/>
                  <a:gd name="T6" fmla="*/ 131 w 135"/>
                  <a:gd name="T7" fmla="*/ 0 h 158"/>
                  <a:gd name="T8" fmla="*/ 135 w 135"/>
                  <a:gd name="T9" fmla="*/ 28 h 158"/>
                  <a:gd name="T10" fmla="*/ 126 w 135"/>
                  <a:gd name="T11" fmla="*/ 51 h 158"/>
                  <a:gd name="T12" fmla="*/ 103 w 135"/>
                  <a:gd name="T13" fmla="*/ 67 h 158"/>
                  <a:gd name="T14" fmla="*/ 118 w 135"/>
                  <a:gd name="T15" fmla="*/ 67 h 158"/>
                  <a:gd name="T16" fmla="*/ 111 w 135"/>
                  <a:gd name="T17" fmla="*/ 130 h 158"/>
                  <a:gd name="T18" fmla="*/ 92 w 135"/>
                  <a:gd name="T19" fmla="*/ 114 h 158"/>
                  <a:gd name="T20" fmla="*/ 92 w 135"/>
                  <a:gd name="T21" fmla="*/ 82 h 158"/>
                  <a:gd name="T22" fmla="*/ 67 w 135"/>
                  <a:gd name="T23" fmla="*/ 94 h 158"/>
                  <a:gd name="T24" fmla="*/ 56 w 135"/>
                  <a:gd name="T25" fmla="*/ 98 h 158"/>
                  <a:gd name="T26" fmla="*/ 43 w 135"/>
                  <a:gd name="T27" fmla="*/ 118 h 158"/>
                  <a:gd name="T28" fmla="*/ 39 w 135"/>
                  <a:gd name="T29" fmla="*/ 122 h 158"/>
                  <a:gd name="T30" fmla="*/ 24 w 135"/>
                  <a:gd name="T31" fmla="*/ 142 h 158"/>
                  <a:gd name="T32" fmla="*/ 24 w 135"/>
                  <a:gd name="T33" fmla="*/ 154 h 158"/>
                  <a:gd name="T34" fmla="*/ 0 w 135"/>
                  <a:gd name="T35" fmla="*/ 146 h 158"/>
                  <a:gd name="T36" fmla="*/ 0 w 135"/>
                  <a:gd name="T37" fmla="*/ 126 h 158"/>
                  <a:gd name="T38" fmla="*/ 0 w 135"/>
                  <a:gd name="T39" fmla="*/ 94 h 158"/>
                  <a:gd name="T40" fmla="*/ 4 w 135"/>
                  <a:gd name="T41" fmla="*/ 75 h 158"/>
                  <a:gd name="T42" fmla="*/ 24 w 135"/>
                  <a:gd name="T43" fmla="*/ 58 h 158"/>
                  <a:gd name="T44" fmla="*/ 51 w 135"/>
                  <a:gd name="T45" fmla="*/ 51 h 158"/>
                  <a:gd name="T46" fmla="*/ 60 w 135"/>
                  <a:gd name="T47" fmla="*/ 39 h 158"/>
                  <a:gd name="T48" fmla="*/ 71 w 135"/>
                  <a:gd name="T49" fmla="*/ 55 h 158"/>
                  <a:gd name="T50" fmla="*/ 56 w 135"/>
                  <a:gd name="T51" fmla="*/ 51 h 158"/>
                  <a:gd name="T52" fmla="*/ 56 w 135"/>
                  <a:gd name="T53" fmla="*/ 51 h 158"/>
                  <a:gd name="T54" fmla="*/ 67 w 135"/>
                  <a:gd name="T55" fmla="*/ 43 h 158"/>
                  <a:gd name="T56" fmla="*/ 39 w 135"/>
                  <a:gd name="T57" fmla="*/ 67 h 158"/>
                  <a:gd name="T58" fmla="*/ 39 w 135"/>
                  <a:gd name="T59" fmla="*/ 75 h 158"/>
                  <a:gd name="T60" fmla="*/ 15 w 135"/>
                  <a:gd name="T61" fmla="*/ 86 h 158"/>
                  <a:gd name="T62" fmla="*/ 15 w 135"/>
                  <a:gd name="T63" fmla="*/ 94 h 158"/>
                  <a:gd name="T64" fmla="*/ 15 w 135"/>
                  <a:gd name="T65" fmla="*/ 126 h 158"/>
                  <a:gd name="T66" fmla="*/ 15 w 135"/>
                  <a:gd name="T67" fmla="*/ 138 h 158"/>
                  <a:gd name="T68" fmla="*/ 11 w 135"/>
                  <a:gd name="T69" fmla="*/ 142 h 158"/>
                  <a:gd name="T70" fmla="*/ 24 w 135"/>
                  <a:gd name="T71" fmla="*/ 126 h 158"/>
                  <a:gd name="T72" fmla="*/ 24 w 135"/>
                  <a:gd name="T73" fmla="*/ 118 h 158"/>
                  <a:gd name="T74" fmla="*/ 43 w 135"/>
                  <a:gd name="T75" fmla="*/ 103 h 158"/>
                  <a:gd name="T76" fmla="*/ 47 w 135"/>
                  <a:gd name="T77" fmla="*/ 90 h 158"/>
                  <a:gd name="T78" fmla="*/ 51 w 135"/>
                  <a:gd name="T79" fmla="*/ 86 h 158"/>
                  <a:gd name="T80" fmla="*/ 99 w 135"/>
                  <a:gd name="T81" fmla="*/ 75 h 158"/>
                  <a:gd name="T82" fmla="*/ 107 w 135"/>
                  <a:gd name="T83" fmla="*/ 107 h 158"/>
                  <a:gd name="T84" fmla="*/ 107 w 135"/>
                  <a:gd name="T85" fmla="*/ 114 h 158"/>
                  <a:gd name="T86" fmla="*/ 107 w 135"/>
                  <a:gd name="T87" fmla="*/ 75 h 158"/>
                  <a:gd name="T88" fmla="*/ 92 w 135"/>
                  <a:gd name="T89" fmla="*/ 55 h 158"/>
                  <a:gd name="T90" fmla="*/ 122 w 135"/>
                  <a:gd name="T91" fmla="*/ 39 h 158"/>
                  <a:gd name="T92" fmla="*/ 118 w 135"/>
                  <a:gd name="T93" fmla="*/ 28 h 158"/>
                  <a:gd name="T94" fmla="*/ 126 w 135"/>
                  <a:gd name="T95" fmla="*/ 15 h 158"/>
                  <a:gd name="T96" fmla="*/ 118 w 135"/>
                  <a:gd name="T97" fmla="*/ 7 h 158"/>
                  <a:gd name="T98" fmla="*/ 103 w 135"/>
                  <a:gd name="T99" fmla="*/ 23 h 158"/>
                  <a:gd name="T100" fmla="*/ 95 w 135"/>
                  <a:gd name="T101" fmla="*/ 32 h 158"/>
                  <a:gd name="T102" fmla="*/ 51 w 135"/>
                  <a:gd name="T103" fmla="*/ 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58">
                    <a:moveTo>
                      <a:pt x="64" y="63"/>
                    </a:moveTo>
                    <a:lnTo>
                      <a:pt x="56" y="51"/>
                    </a:lnTo>
                    <a:lnTo>
                      <a:pt x="79" y="28"/>
                    </a:lnTo>
                    <a:lnTo>
                      <a:pt x="79" y="32"/>
                    </a:lnTo>
                    <a:lnTo>
                      <a:pt x="79" y="19"/>
                    </a:lnTo>
                    <a:lnTo>
                      <a:pt x="79" y="15"/>
                    </a:lnTo>
                    <a:lnTo>
                      <a:pt x="87" y="11"/>
                    </a:lnTo>
                    <a:lnTo>
                      <a:pt x="92" y="11"/>
                    </a:lnTo>
                    <a:lnTo>
                      <a:pt x="99" y="11"/>
                    </a:lnTo>
                    <a:lnTo>
                      <a:pt x="95" y="11"/>
                    </a:lnTo>
                    <a:lnTo>
                      <a:pt x="103" y="7"/>
                    </a:lnTo>
                    <a:lnTo>
                      <a:pt x="103" y="4"/>
                    </a:lnTo>
                    <a:lnTo>
                      <a:pt x="103" y="7"/>
                    </a:lnTo>
                    <a:lnTo>
                      <a:pt x="103" y="4"/>
                    </a:lnTo>
                    <a:lnTo>
                      <a:pt x="111" y="0"/>
                    </a:lnTo>
                    <a:lnTo>
                      <a:pt x="114" y="0"/>
                    </a:lnTo>
                    <a:lnTo>
                      <a:pt x="118" y="0"/>
                    </a:lnTo>
                    <a:lnTo>
                      <a:pt x="122" y="0"/>
                    </a:lnTo>
                    <a:lnTo>
                      <a:pt x="126" y="0"/>
                    </a:lnTo>
                    <a:lnTo>
                      <a:pt x="131" y="0"/>
                    </a:lnTo>
                    <a:lnTo>
                      <a:pt x="135" y="7"/>
                    </a:lnTo>
                    <a:lnTo>
                      <a:pt x="135" y="11"/>
                    </a:lnTo>
                    <a:lnTo>
                      <a:pt x="135" y="15"/>
                    </a:lnTo>
                    <a:lnTo>
                      <a:pt x="135" y="19"/>
                    </a:lnTo>
                    <a:lnTo>
                      <a:pt x="135" y="28"/>
                    </a:lnTo>
                    <a:lnTo>
                      <a:pt x="135" y="32"/>
                    </a:lnTo>
                    <a:lnTo>
                      <a:pt x="135" y="35"/>
                    </a:lnTo>
                    <a:lnTo>
                      <a:pt x="135" y="39"/>
                    </a:lnTo>
                    <a:lnTo>
                      <a:pt x="135" y="43"/>
                    </a:lnTo>
                    <a:lnTo>
                      <a:pt x="126" y="51"/>
                    </a:lnTo>
                    <a:lnTo>
                      <a:pt x="122" y="55"/>
                    </a:lnTo>
                    <a:lnTo>
                      <a:pt x="114" y="58"/>
                    </a:lnTo>
                    <a:lnTo>
                      <a:pt x="107" y="63"/>
                    </a:lnTo>
                    <a:lnTo>
                      <a:pt x="103" y="63"/>
                    </a:lnTo>
                    <a:lnTo>
                      <a:pt x="103" y="67"/>
                    </a:lnTo>
                    <a:lnTo>
                      <a:pt x="103" y="51"/>
                    </a:lnTo>
                    <a:lnTo>
                      <a:pt x="107" y="55"/>
                    </a:lnTo>
                    <a:lnTo>
                      <a:pt x="111" y="58"/>
                    </a:lnTo>
                    <a:lnTo>
                      <a:pt x="114" y="63"/>
                    </a:lnTo>
                    <a:lnTo>
                      <a:pt x="118" y="67"/>
                    </a:lnTo>
                    <a:lnTo>
                      <a:pt x="118" y="71"/>
                    </a:lnTo>
                    <a:lnTo>
                      <a:pt x="118" y="82"/>
                    </a:lnTo>
                    <a:lnTo>
                      <a:pt x="118" y="122"/>
                    </a:lnTo>
                    <a:lnTo>
                      <a:pt x="118" y="130"/>
                    </a:lnTo>
                    <a:lnTo>
                      <a:pt x="111" y="130"/>
                    </a:lnTo>
                    <a:lnTo>
                      <a:pt x="107" y="130"/>
                    </a:lnTo>
                    <a:lnTo>
                      <a:pt x="99" y="130"/>
                    </a:lnTo>
                    <a:lnTo>
                      <a:pt x="95" y="130"/>
                    </a:lnTo>
                    <a:lnTo>
                      <a:pt x="92" y="122"/>
                    </a:lnTo>
                    <a:lnTo>
                      <a:pt x="92" y="114"/>
                    </a:lnTo>
                    <a:lnTo>
                      <a:pt x="92" y="110"/>
                    </a:lnTo>
                    <a:lnTo>
                      <a:pt x="92" y="107"/>
                    </a:lnTo>
                    <a:lnTo>
                      <a:pt x="92" y="103"/>
                    </a:lnTo>
                    <a:lnTo>
                      <a:pt x="92" y="94"/>
                    </a:lnTo>
                    <a:lnTo>
                      <a:pt x="92" y="82"/>
                    </a:lnTo>
                    <a:lnTo>
                      <a:pt x="99" y="90"/>
                    </a:lnTo>
                    <a:lnTo>
                      <a:pt x="60" y="90"/>
                    </a:lnTo>
                    <a:lnTo>
                      <a:pt x="67" y="82"/>
                    </a:lnTo>
                    <a:lnTo>
                      <a:pt x="67" y="90"/>
                    </a:lnTo>
                    <a:lnTo>
                      <a:pt x="67" y="94"/>
                    </a:lnTo>
                    <a:lnTo>
                      <a:pt x="64" y="98"/>
                    </a:lnTo>
                    <a:lnTo>
                      <a:pt x="60" y="103"/>
                    </a:lnTo>
                    <a:lnTo>
                      <a:pt x="56" y="103"/>
                    </a:lnTo>
                    <a:lnTo>
                      <a:pt x="47" y="107"/>
                    </a:lnTo>
                    <a:lnTo>
                      <a:pt x="56" y="98"/>
                    </a:lnTo>
                    <a:lnTo>
                      <a:pt x="56" y="103"/>
                    </a:lnTo>
                    <a:lnTo>
                      <a:pt x="51" y="107"/>
                    </a:lnTo>
                    <a:lnTo>
                      <a:pt x="51" y="110"/>
                    </a:lnTo>
                    <a:lnTo>
                      <a:pt x="47" y="114"/>
                    </a:lnTo>
                    <a:lnTo>
                      <a:pt x="43" y="118"/>
                    </a:lnTo>
                    <a:lnTo>
                      <a:pt x="39" y="118"/>
                    </a:lnTo>
                    <a:lnTo>
                      <a:pt x="32" y="118"/>
                    </a:lnTo>
                    <a:lnTo>
                      <a:pt x="39" y="110"/>
                    </a:lnTo>
                    <a:lnTo>
                      <a:pt x="39" y="118"/>
                    </a:lnTo>
                    <a:lnTo>
                      <a:pt x="39" y="122"/>
                    </a:lnTo>
                    <a:lnTo>
                      <a:pt x="39" y="126"/>
                    </a:lnTo>
                    <a:lnTo>
                      <a:pt x="39" y="133"/>
                    </a:lnTo>
                    <a:lnTo>
                      <a:pt x="39" y="142"/>
                    </a:lnTo>
                    <a:lnTo>
                      <a:pt x="32" y="142"/>
                    </a:lnTo>
                    <a:lnTo>
                      <a:pt x="24" y="142"/>
                    </a:lnTo>
                    <a:lnTo>
                      <a:pt x="28" y="142"/>
                    </a:lnTo>
                    <a:lnTo>
                      <a:pt x="24" y="146"/>
                    </a:lnTo>
                    <a:lnTo>
                      <a:pt x="28" y="142"/>
                    </a:lnTo>
                    <a:lnTo>
                      <a:pt x="28" y="150"/>
                    </a:lnTo>
                    <a:lnTo>
                      <a:pt x="24" y="154"/>
                    </a:lnTo>
                    <a:lnTo>
                      <a:pt x="15" y="158"/>
                    </a:lnTo>
                    <a:lnTo>
                      <a:pt x="11" y="154"/>
                    </a:lnTo>
                    <a:lnTo>
                      <a:pt x="8" y="150"/>
                    </a:lnTo>
                    <a:lnTo>
                      <a:pt x="4" y="146"/>
                    </a:lnTo>
                    <a:lnTo>
                      <a:pt x="0" y="146"/>
                    </a:lnTo>
                    <a:lnTo>
                      <a:pt x="0" y="142"/>
                    </a:lnTo>
                    <a:lnTo>
                      <a:pt x="0" y="138"/>
                    </a:lnTo>
                    <a:lnTo>
                      <a:pt x="0" y="133"/>
                    </a:lnTo>
                    <a:lnTo>
                      <a:pt x="0" y="130"/>
                    </a:lnTo>
                    <a:lnTo>
                      <a:pt x="0" y="126"/>
                    </a:lnTo>
                    <a:lnTo>
                      <a:pt x="0" y="122"/>
                    </a:lnTo>
                    <a:lnTo>
                      <a:pt x="0" y="114"/>
                    </a:lnTo>
                    <a:lnTo>
                      <a:pt x="0" y="110"/>
                    </a:lnTo>
                    <a:lnTo>
                      <a:pt x="0" y="98"/>
                    </a:lnTo>
                    <a:lnTo>
                      <a:pt x="0" y="94"/>
                    </a:lnTo>
                    <a:lnTo>
                      <a:pt x="0" y="90"/>
                    </a:lnTo>
                    <a:lnTo>
                      <a:pt x="0" y="86"/>
                    </a:lnTo>
                    <a:lnTo>
                      <a:pt x="0" y="82"/>
                    </a:lnTo>
                    <a:lnTo>
                      <a:pt x="0" y="79"/>
                    </a:lnTo>
                    <a:lnTo>
                      <a:pt x="4" y="75"/>
                    </a:lnTo>
                    <a:lnTo>
                      <a:pt x="11" y="71"/>
                    </a:lnTo>
                    <a:lnTo>
                      <a:pt x="20" y="67"/>
                    </a:lnTo>
                    <a:lnTo>
                      <a:pt x="32" y="63"/>
                    </a:lnTo>
                    <a:lnTo>
                      <a:pt x="24" y="71"/>
                    </a:lnTo>
                    <a:lnTo>
                      <a:pt x="24" y="58"/>
                    </a:lnTo>
                    <a:lnTo>
                      <a:pt x="28" y="51"/>
                    </a:lnTo>
                    <a:lnTo>
                      <a:pt x="32" y="51"/>
                    </a:lnTo>
                    <a:lnTo>
                      <a:pt x="36" y="51"/>
                    </a:lnTo>
                    <a:lnTo>
                      <a:pt x="39" y="51"/>
                    </a:lnTo>
                    <a:lnTo>
                      <a:pt x="51" y="51"/>
                    </a:lnTo>
                    <a:lnTo>
                      <a:pt x="60" y="51"/>
                    </a:lnTo>
                    <a:lnTo>
                      <a:pt x="51" y="58"/>
                    </a:lnTo>
                    <a:lnTo>
                      <a:pt x="51" y="43"/>
                    </a:lnTo>
                    <a:lnTo>
                      <a:pt x="56" y="39"/>
                    </a:lnTo>
                    <a:lnTo>
                      <a:pt x="60" y="39"/>
                    </a:lnTo>
                    <a:lnTo>
                      <a:pt x="64" y="39"/>
                    </a:lnTo>
                    <a:lnTo>
                      <a:pt x="67" y="39"/>
                    </a:lnTo>
                    <a:lnTo>
                      <a:pt x="71" y="43"/>
                    </a:lnTo>
                    <a:lnTo>
                      <a:pt x="71" y="51"/>
                    </a:lnTo>
                    <a:lnTo>
                      <a:pt x="71" y="55"/>
                    </a:lnTo>
                    <a:lnTo>
                      <a:pt x="71" y="58"/>
                    </a:lnTo>
                    <a:lnTo>
                      <a:pt x="67" y="58"/>
                    </a:lnTo>
                    <a:lnTo>
                      <a:pt x="64" y="63"/>
                    </a:lnTo>
                    <a:close/>
                    <a:moveTo>
                      <a:pt x="56" y="47"/>
                    </a:moveTo>
                    <a:lnTo>
                      <a:pt x="56" y="51"/>
                    </a:lnTo>
                    <a:lnTo>
                      <a:pt x="60" y="47"/>
                    </a:lnTo>
                    <a:lnTo>
                      <a:pt x="56" y="51"/>
                    </a:lnTo>
                    <a:lnTo>
                      <a:pt x="56" y="47"/>
                    </a:lnTo>
                    <a:lnTo>
                      <a:pt x="60" y="51"/>
                    </a:lnTo>
                    <a:lnTo>
                      <a:pt x="56" y="51"/>
                    </a:lnTo>
                    <a:lnTo>
                      <a:pt x="60" y="55"/>
                    </a:lnTo>
                    <a:lnTo>
                      <a:pt x="60" y="51"/>
                    </a:lnTo>
                    <a:lnTo>
                      <a:pt x="60" y="55"/>
                    </a:lnTo>
                    <a:lnTo>
                      <a:pt x="60" y="51"/>
                    </a:lnTo>
                    <a:lnTo>
                      <a:pt x="67" y="43"/>
                    </a:lnTo>
                    <a:lnTo>
                      <a:pt x="67" y="58"/>
                    </a:lnTo>
                    <a:lnTo>
                      <a:pt x="64" y="63"/>
                    </a:lnTo>
                    <a:lnTo>
                      <a:pt x="60" y="67"/>
                    </a:lnTo>
                    <a:lnTo>
                      <a:pt x="51" y="67"/>
                    </a:lnTo>
                    <a:lnTo>
                      <a:pt x="39" y="67"/>
                    </a:lnTo>
                    <a:lnTo>
                      <a:pt x="36" y="67"/>
                    </a:lnTo>
                    <a:lnTo>
                      <a:pt x="32" y="67"/>
                    </a:lnTo>
                    <a:lnTo>
                      <a:pt x="39" y="58"/>
                    </a:lnTo>
                    <a:lnTo>
                      <a:pt x="39" y="71"/>
                    </a:lnTo>
                    <a:lnTo>
                      <a:pt x="39" y="75"/>
                    </a:lnTo>
                    <a:lnTo>
                      <a:pt x="36" y="79"/>
                    </a:lnTo>
                    <a:lnTo>
                      <a:pt x="24" y="79"/>
                    </a:lnTo>
                    <a:lnTo>
                      <a:pt x="28" y="79"/>
                    </a:lnTo>
                    <a:lnTo>
                      <a:pt x="20" y="82"/>
                    </a:lnTo>
                    <a:lnTo>
                      <a:pt x="15" y="86"/>
                    </a:lnTo>
                    <a:lnTo>
                      <a:pt x="11" y="90"/>
                    </a:lnTo>
                    <a:lnTo>
                      <a:pt x="15" y="82"/>
                    </a:lnTo>
                    <a:lnTo>
                      <a:pt x="15" y="86"/>
                    </a:lnTo>
                    <a:lnTo>
                      <a:pt x="15" y="90"/>
                    </a:lnTo>
                    <a:lnTo>
                      <a:pt x="15" y="94"/>
                    </a:lnTo>
                    <a:lnTo>
                      <a:pt x="15" y="98"/>
                    </a:lnTo>
                    <a:lnTo>
                      <a:pt x="15" y="110"/>
                    </a:lnTo>
                    <a:lnTo>
                      <a:pt x="15" y="114"/>
                    </a:lnTo>
                    <a:lnTo>
                      <a:pt x="15" y="122"/>
                    </a:lnTo>
                    <a:lnTo>
                      <a:pt x="15" y="126"/>
                    </a:lnTo>
                    <a:lnTo>
                      <a:pt x="15" y="130"/>
                    </a:lnTo>
                    <a:lnTo>
                      <a:pt x="15" y="133"/>
                    </a:lnTo>
                    <a:lnTo>
                      <a:pt x="15" y="138"/>
                    </a:lnTo>
                    <a:lnTo>
                      <a:pt x="15" y="133"/>
                    </a:lnTo>
                    <a:lnTo>
                      <a:pt x="15" y="138"/>
                    </a:lnTo>
                    <a:lnTo>
                      <a:pt x="20" y="142"/>
                    </a:lnTo>
                    <a:lnTo>
                      <a:pt x="15" y="138"/>
                    </a:lnTo>
                    <a:lnTo>
                      <a:pt x="20" y="142"/>
                    </a:lnTo>
                    <a:lnTo>
                      <a:pt x="11" y="150"/>
                    </a:lnTo>
                    <a:lnTo>
                      <a:pt x="11" y="142"/>
                    </a:lnTo>
                    <a:lnTo>
                      <a:pt x="11" y="138"/>
                    </a:lnTo>
                    <a:lnTo>
                      <a:pt x="15" y="133"/>
                    </a:lnTo>
                    <a:lnTo>
                      <a:pt x="20" y="130"/>
                    </a:lnTo>
                    <a:lnTo>
                      <a:pt x="24" y="130"/>
                    </a:lnTo>
                    <a:lnTo>
                      <a:pt x="24" y="126"/>
                    </a:lnTo>
                    <a:lnTo>
                      <a:pt x="32" y="126"/>
                    </a:lnTo>
                    <a:lnTo>
                      <a:pt x="24" y="133"/>
                    </a:lnTo>
                    <a:lnTo>
                      <a:pt x="24" y="126"/>
                    </a:lnTo>
                    <a:lnTo>
                      <a:pt x="24" y="122"/>
                    </a:lnTo>
                    <a:lnTo>
                      <a:pt x="24" y="118"/>
                    </a:lnTo>
                    <a:lnTo>
                      <a:pt x="24" y="110"/>
                    </a:lnTo>
                    <a:lnTo>
                      <a:pt x="28" y="103"/>
                    </a:lnTo>
                    <a:lnTo>
                      <a:pt x="32" y="103"/>
                    </a:lnTo>
                    <a:lnTo>
                      <a:pt x="39" y="103"/>
                    </a:lnTo>
                    <a:lnTo>
                      <a:pt x="43" y="103"/>
                    </a:lnTo>
                    <a:lnTo>
                      <a:pt x="36" y="107"/>
                    </a:lnTo>
                    <a:lnTo>
                      <a:pt x="39" y="103"/>
                    </a:lnTo>
                    <a:lnTo>
                      <a:pt x="39" y="94"/>
                    </a:lnTo>
                    <a:lnTo>
                      <a:pt x="39" y="90"/>
                    </a:lnTo>
                    <a:lnTo>
                      <a:pt x="47" y="90"/>
                    </a:lnTo>
                    <a:lnTo>
                      <a:pt x="51" y="86"/>
                    </a:lnTo>
                    <a:lnTo>
                      <a:pt x="51" y="90"/>
                    </a:lnTo>
                    <a:lnTo>
                      <a:pt x="56" y="86"/>
                    </a:lnTo>
                    <a:lnTo>
                      <a:pt x="51" y="90"/>
                    </a:lnTo>
                    <a:lnTo>
                      <a:pt x="51" y="86"/>
                    </a:lnTo>
                    <a:lnTo>
                      <a:pt x="51" y="90"/>
                    </a:lnTo>
                    <a:lnTo>
                      <a:pt x="51" y="82"/>
                    </a:lnTo>
                    <a:lnTo>
                      <a:pt x="56" y="79"/>
                    </a:lnTo>
                    <a:lnTo>
                      <a:pt x="60" y="75"/>
                    </a:lnTo>
                    <a:lnTo>
                      <a:pt x="99" y="75"/>
                    </a:lnTo>
                    <a:lnTo>
                      <a:pt x="103" y="79"/>
                    </a:lnTo>
                    <a:lnTo>
                      <a:pt x="107" y="82"/>
                    </a:lnTo>
                    <a:lnTo>
                      <a:pt x="107" y="94"/>
                    </a:lnTo>
                    <a:lnTo>
                      <a:pt x="107" y="103"/>
                    </a:lnTo>
                    <a:lnTo>
                      <a:pt x="107" y="107"/>
                    </a:lnTo>
                    <a:lnTo>
                      <a:pt x="107" y="110"/>
                    </a:lnTo>
                    <a:lnTo>
                      <a:pt x="107" y="114"/>
                    </a:lnTo>
                    <a:lnTo>
                      <a:pt x="107" y="122"/>
                    </a:lnTo>
                    <a:lnTo>
                      <a:pt x="99" y="114"/>
                    </a:lnTo>
                    <a:lnTo>
                      <a:pt x="107" y="114"/>
                    </a:lnTo>
                    <a:lnTo>
                      <a:pt x="111" y="114"/>
                    </a:lnTo>
                    <a:lnTo>
                      <a:pt x="103" y="122"/>
                    </a:lnTo>
                    <a:lnTo>
                      <a:pt x="103" y="82"/>
                    </a:lnTo>
                    <a:lnTo>
                      <a:pt x="103" y="71"/>
                    </a:lnTo>
                    <a:lnTo>
                      <a:pt x="107" y="75"/>
                    </a:lnTo>
                    <a:lnTo>
                      <a:pt x="103" y="75"/>
                    </a:lnTo>
                    <a:lnTo>
                      <a:pt x="99" y="71"/>
                    </a:lnTo>
                    <a:lnTo>
                      <a:pt x="95" y="67"/>
                    </a:lnTo>
                    <a:lnTo>
                      <a:pt x="95" y="63"/>
                    </a:lnTo>
                    <a:lnTo>
                      <a:pt x="92" y="55"/>
                    </a:lnTo>
                    <a:lnTo>
                      <a:pt x="95" y="51"/>
                    </a:lnTo>
                    <a:lnTo>
                      <a:pt x="99" y="47"/>
                    </a:lnTo>
                    <a:lnTo>
                      <a:pt x="107" y="43"/>
                    </a:lnTo>
                    <a:lnTo>
                      <a:pt x="118" y="39"/>
                    </a:lnTo>
                    <a:lnTo>
                      <a:pt x="122" y="39"/>
                    </a:lnTo>
                    <a:lnTo>
                      <a:pt x="118" y="43"/>
                    </a:lnTo>
                    <a:lnTo>
                      <a:pt x="118" y="39"/>
                    </a:lnTo>
                    <a:lnTo>
                      <a:pt x="118" y="35"/>
                    </a:lnTo>
                    <a:lnTo>
                      <a:pt x="118" y="32"/>
                    </a:lnTo>
                    <a:lnTo>
                      <a:pt x="118" y="28"/>
                    </a:lnTo>
                    <a:lnTo>
                      <a:pt x="118" y="19"/>
                    </a:lnTo>
                    <a:lnTo>
                      <a:pt x="118" y="15"/>
                    </a:lnTo>
                    <a:lnTo>
                      <a:pt x="118" y="11"/>
                    </a:lnTo>
                    <a:lnTo>
                      <a:pt x="118" y="7"/>
                    </a:lnTo>
                    <a:lnTo>
                      <a:pt x="126" y="15"/>
                    </a:lnTo>
                    <a:lnTo>
                      <a:pt x="122" y="15"/>
                    </a:lnTo>
                    <a:lnTo>
                      <a:pt x="118" y="15"/>
                    </a:lnTo>
                    <a:lnTo>
                      <a:pt x="114" y="15"/>
                    </a:lnTo>
                    <a:lnTo>
                      <a:pt x="111" y="15"/>
                    </a:lnTo>
                    <a:lnTo>
                      <a:pt x="118" y="7"/>
                    </a:lnTo>
                    <a:lnTo>
                      <a:pt x="118" y="11"/>
                    </a:lnTo>
                    <a:lnTo>
                      <a:pt x="118" y="15"/>
                    </a:lnTo>
                    <a:lnTo>
                      <a:pt x="114" y="19"/>
                    </a:lnTo>
                    <a:lnTo>
                      <a:pt x="111" y="19"/>
                    </a:lnTo>
                    <a:lnTo>
                      <a:pt x="103" y="23"/>
                    </a:lnTo>
                    <a:lnTo>
                      <a:pt x="99" y="23"/>
                    </a:lnTo>
                    <a:lnTo>
                      <a:pt x="92" y="28"/>
                    </a:lnTo>
                    <a:lnTo>
                      <a:pt x="87" y="28"/>
                    </a:lnTo>
                    <a:lnTo>
                      <a:pt x="95" y="19"/>
                    </a:lnTo>
                    <a:lnTo>
                      <a:pt x="95" y="32"/>
                    </a:lnTo>
                    <a:lnTo>
                      <a:pt x="92" y="39"/>
                    </a:lnTo>
                    <a:lnTo>
                      <a:pt x="64" y="63"/>
                    </a:lnTo>
                    <a:lnTo>
                      <a:pt x="60" y="67"/>
                    </a:lnTo>
                    <a:lnTo>
                      <a:pt x="56" y="63"/>
                    </a:lnTo>
                    <a:lnTo>
                      <a:pt x="51" y="58"/>
                    </a:lnTo>
                    <a:lnTo>
                      <a:pt x="51" y="51"/>
                    </a:lnTo>
                    <a:lnTo>
                      <a:pt x="56"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4" name="Freeform 481"/>
              <p:cNvSpPr>
                <a:spLocks/>
              </p:cNvSpPr>
              <p:nvPr/>
            </p:nvSpPr>
            <p:spPr bwMode="auto">
              <a:xfrm>
                <a:off x="1406" y="2980"/>
                <a:ext cx="33" cy="40"/>
              </a:xfrm>
              <a:custGeom>
                <a:avLst/>
                <a:gdLst>
                  <a:gd name="T0" fmla="*/ 79 w 135"/>
                  <a:gd name="T1" fmla="*/ 28 h 158"/>
                  <a:gd name="T2" fmla="*/ 79 w 135"/>
                  <a:gd name="T3" fmla="*/ 15 h 158"/>
                  <a:gd name="T4" fmla="*/ 92 w 135"/>
                  <a:gd name="T5" fmla="*/ 11 h 158"/>
                  <a:gd name="T6" fmla="*/ 103 w 135"/>
                  <a:gd name="T7" fmla="*/ 7 h 158"/>
                  <a:gd name="T8" fmla="*/ 103 w 135"/>
                  <a:gd name="T9" fmla="*/ 7 h 158"/>
                  <a:gd name="T10" fmla="*/ 114 w 135"/>
                  <a:gd name="T11" fmla="*/ 0 h 158"/>
                  <a:gd name="T12" fmla="*/ 126 w 135"/>
                  <a:gd name="T13" fmla="*/ 0 h 158"/>
                  <a:gd name="T14" fmla="*/ 135 w 135"/>
                  <a:gd name="T15" fmla="*/ 7 h 158"/>
                  <a:gd name="T16" fmla="*/ 135 w 135"/>
                  <a:gd name="T17" fmla="*/ 19 h 158"/>
                  <a:gd name="T18" fmla="*/ 135 w 135"/>
                  <a:gd name="T19" fmla="*/ 32 h 158"/>
                  <a:gd name="T20" fmla="*/ 135 w 135"/>
                  <a:gd name="T21" fmla="*/ 39 h 158"/>
                  <a:gd name="T22" fmla="*/ 126 w 135"/>
                  <a:gd name="T23" fmla="*/ 51 h 158"/>
                  <a:gd name="T24" fmla="*/ 114 w 135"/>
                  <a:gd name="T25" fmla="*/ 58 h 158"/>
                  <a:gd name="T26" fmla="*/ 103 w 135"/>
                  <a:gd name="T27" fmla="*/ 67 h 158"/>
                  <a:gd name="T28" fmla="*/ 111 w 135"/>
                  <a:gd name="T29" fmla="*/ 58 h 158"/>
                  <a:gd name="T30" fmla="*/ 118 w 135"/>
                  <a:gd name="T31" fmla="*/ 71 h 158"/>
                  <a:gd name="T32" fmla="*/ 118 w 135"/>
                  <a:gd name="T33" fmla="*/ 130 h 158"/>
                  <a:gd name="T34" fmla="*/ 107 w 135"/>
                  <a:gd name="T35" fmla="*/ 130 h 158"/>
                  <a:gd name="T36" fmla="*/ 95 w 135"/>
                  <a:gd name="T37" fmla="*/ 130 h 158"/>
                  <a:gd name="T38" fmla="*/ 92 w 135"/>
                  <a:gd name="T39" fmla="*/ 114 h 158"/>
                  <a:gd name="T40" fmla="*/ 92 w 135"/>
                  <a:gd name="T41" fmla="*/ 107 h 158"/>
                  <a:gd name="T42" fmla="*/ 92 w 135"/>
                  <a:gd name="T43" fmla="*/ 82 h 158"/>
                  <a:gd name="T44" fmla="*/ 67 w 135"/>
                  <a:gd name="T45" fmla="*/ 82 h 158"/>
                  <a:gd name="T46" fmla="*/ 64 w 135"/>
                  <a:gd name="T47" fmla="*/ 98 h 158"/>
                  <a:gd name="T48" fmla="*/ 56 w 135"/>
                  <a:gd name="T49" fmla="*/ 103 h 158"/>
                  <a:gd name="T50" fmla="*/ 56 w 135"/>
                  <a:gd name="T51" fmla="*/ 103 h 158"/>
                  <a:gd name="T52" fmla="*/ 47 w 135"/>
                  <a:gd name="T53" fmla="*/ 114 h 158"/>
                  <a:gd name="T54" fmla="*/ 32 w 135"/>
                  <a:gd name="T55" fmla="*/ 118 h 158"/>
                  <a:gd name="T56" fmla="*/ 39 w 135"/>
                  <a:gd name="T57" fmla="*/ 122 h 158"/>
                  <a:gd name="T58" fmla="*/ 39 w 135"/>
                  <a:gd name="T59" fmla="*/ 142 h 158"/>
                  <a:gd name="T60" fmla="*/ 28 w 135"/>
                  <a:gd name="T61" fmla="*/ 142 h 158"/>
                  <a:gd name="T62" fmla="*/ 28 w 135"/>
                  <a:gd name="T63" fmla="*/ 142 h 158"/>
                  <a:gd name="T64" fmla="*/ 24 w 135"/>
                  <a:gd name="T65" fmla="*/ 154 h 158"/>
                  <a:gd name="T66" fmla="*/ 8 w 135"/>
                  <a:gd name="T67" fmla="*/ 150 h 158"/>
                  <a:gd name="T68" fmla="*/ 0 w 135"/>
                  <a:gd name="T69" fmla="*/ 142 h 158"/>
                  <a:gd name="T70" fmla="*/ 0 w 135"/>
                  <a:gd name="T71" fmla="*/ 133 h 158"/>
                  <a:gd name="T72" fmla="*/ 0 w 135"/>
                  <a:gd name="T73" fmla="*/ 122 h 158"/>
                  <a:gd name="T74" fmla="*/ 0 w 135"/>
                  <a:gd name="T75" fmla="*/ 110 h 158"/>
                  <a:gd name="T76" fmla="*/ 0 w 135"/>
                  <a:gd name="T77" fmla="*/ 94 h 158"/>
                  <a:gd name="T78" fmla="*/ 0 w 135"/>
                  <a:gd name="T79" fmla="*/ 82 h 158"/>
                  <a:gd name="T80" fmla="*/ 11 w 135"/>
                  <a:gd name="T81" fmla="*/ 71 h 158"/>
                  <a:gd name="T82" fmla="*/ 32 w 135"/>
                  <a:gd name="T83" fmla="*/ 63 h 158"/>
                  <a:gd name="T84" fmla="*/ 28 w 135"/>
                  <a:gd name="T85" fmla="*/ 51 h 158"/>
                  <a:gd name="T86" fmla="*/ 39 w 135"/>
                  <a:gd name="T87" fmla="*/ 51 h 158"/>
                  <a:gd name="T88" fmla="*/ 51 w 135"/>
                  <a:gd name="T89" fmla="*/ 58 h 158"/>
                  <a:gd name="T90" fmla="*/ 60 w 135"/>
                  <a:gd name="T91" fmla="*/ 39 h 158"/>
                  <a:gd name="T92" fmla="*/ 67 w 135"/>
                  <a:gd name="T93" fmla="*/ 39 h 158"/>
                  <a:gd name="T94" fmla="*/ 71 w 135"/>
                  <a:gd name="T95" fmla="*/ 51 h 158"/>
                  <a:gd name="T96" fmla="*/ 71 w 135"/>
                  <a:gd name="T97" fmla="*/ 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58">
                    <a:moveTo>
                      <a:pt x="64" y="63"/>
                    </a:moveTo>
                    <a:lnTo>
                      <a:pt x="56" y="51"/>
                    </a:lnTo>
                    <a:lnTo>
                      <a:pt x="79" y="28"/>
                    </a:lnTo>
                    <a:lnTo>
                      <a:pt x="79" y="32"/>
                    </a:lnTo>
                    <a:lnTo>
                      <a:pt x="79" y="19"/>
                    </a:lnTo>
                    <a:lnTo>
                      <a:pt x="79" y="15"/>
                    </a:lnTo>
                    <a:lnTo>
                      <a:pt x="87" y="11"/>
                    </a:lnTo>
                    <a:lnTo>
                      <a:pt x="87" y="11"/>
                    </a:lnTo>
                    <a:lnTo>
                      <a:pt x="92" y="11"/>
                    </a:lnTo>
                    <a:lnTo>
                      <a:pt x="99" y="11"/>
                    </a:lnTo>
                    <a:lnTo>
                      <a:pt x="95" y="11"/>
                    </a:lnTo>
                    <a:lnTo>
                      <a:pt x="103" y="7"/>
                    </a:lnTo>
                    <a:lnTo>
                      <a:pt x="103" y="7"/>
                    </a:lnTo>
                    <a:lnTo>
                      <a:pt x="103" y="4"/>
                    </a:lnTo>
                    <a:lnTo>
                      <a:pt x="103" y="7"/>
                    </a:lnTo>
                    <a:lnTo>
                      <a:pt x="103" y="4"/>
                    </a:lnTo>
                    <a:lnTo>
                      <a:pt x="111" y="0"/>
                    </a:lnTo>
                    <a:lnTo>
                      <a:pt x="114" y="0"/>
                    </a:lnTo>
                    <a:lnTo>
                      <a:pt x="118" y="0"/>
                    </a:lnTo>
                    <a:lnTo>
                      <a:pt x="122" y="0"/>
                    </a:lnTo>
                    <a:lnTo>
                      <a:pt x="126" y="0"/>
                    </a:lnTo>
                    <a:lnTo>
                      <a:pt x="131" y="0"/>
                    </a:lnTo>
                    <a:lnTo>
                      <a:pt x="135" y="7"/>
                    </a:lnTo>
                    <a:lnTo>
                      <a:pt x="135" y="7"/>
                    </a:lnTo>
                    <a:lnTo>
                      <a:pt x="135" y="11"/>
                    </a:lnTo>
                    <a:lnTo>
                      <a:pt x="135" y="15"/>
                    </a:lnTo>
                    <a:lnTo>
                      <a:pt x="135" y="19"/>
                    </a:lnTo>
                    <a:lnTo>
                      <a:pt x="135" y="19"/>
                    </a:lnTo>
                    <a:lnTo>
                      <a:pt x="135" y="28"/>
                    </a:lnTo>
                    <a:lnTo>
                      <a:pt x="135" y="32"/>
                    </a:lnTo>
                    <a:lnTo>
                      <a:pt x="135" y="32"/>
                    </a:lnTo>
                    <a:lnTo>
                      <a:pt x="135" y="35"/>
                    </a:lnTo>
                    <a:lnTo>
                      <a:pt x="135" y="39"/>
                    </a:lnTo>
                    <a:lnTo>
                      <a:pt x="135" y="43"/>
                    </a:lnTo>
                    <a:lnTo>
                      <a:pt x="135" y="43"/>
                    </a:lnTo>
                    <a:lnTo>
                      <a:pt x="126" y="51"/>
                    </a:lnTo>
                    <a:lnTo>
                      <a:pt x="126" y="51"/>
                    </a:lnTo>
                    <a:lnTo>
                      <a:pt x="122" y="55"/>
                    </a:lnTo>
                    <a:lnTo>
                      <a:pt x="114" y="58"/>
                    </a:lnTo>
                    <a:lnTo>
                      <a:pt x="107" y="63"/>
                    </a:lnTo>
                    <a:lnTo>
                      <a:pt x="103" y="63"/>
                    </a:lnTo>
                    <a:lnTo>
                      <a:pt x="103" y="67"/>
                    </a:lnTo>
                    <a:lnTo>
                      <a:pt x="103" y="51"/>
                    </a:lnTo>
                    <a:lnTo>
                      <a:pt x="107" y="55"/>
                    </a:lnTo>
                    <a:lnTo>
                      <a:pt x="111" y="58"/>
                    </a:lnTo>
                    <a:lnTo>
                      <a:pt x="114" y="63"/>
                    </a:lnTo>
                    <a:lnTo>
                      <a:pt x="118" y="67"/>
                    </a:lnTo>
                    <a:lnTo>
                      <a:pt x="118" y="71"/>
                    </a:lnTo>
                    <a:lnTo>
                      <a:pt x="118" y="82"/>
                    </a:lnTo>
                    <a:lnTo>
                      <a:pt x="118" y="122"/>
                    </a:lnTo>
                    <a:lnTo>
                      <a:pt x="118" y="130"/>
                    </a:lnTo>
                    <a:lnTo>
                      <a:pt x="111" y="130"/>
                    </a:lnTo>
                    <a:lnTo>
                      <a:pt x="111" y="130"/>
                    </a:lnTo>
                    <a:lnTo>
                      <a:pt x="107" y="130"/>
                    </a:lnTo>
                    <a:lnTo>
                      <a:pt x="99" y="130"/>
                    </a:lnTo>
                    <a:lnTo>
                      <a:pt x="99" y="130"/>
                    </a:lnTo>
                    <a:lnTo>
                      <a:pt x="95" y="130"/>
                    </a:lnTo>
                    <a:lnTo>
                      <a:pt x="92" y="122"/>
                    </a:lnTo>
                    <a:lnTo>
                      <a:pt x="92" y="122"/>
                    </a:lnTo>
                    <a:lnTo>
                      <a:pt x="92" y="114"/>
                    </a:lnTo>
                    <a:lnTo>
                      <a:pt x="92" y="110"/>
                    </a:lnTo>
                    <a:lnTo>
                      <a:pt x="92" y="110"/>
                    </a:lnTo>
                    <a:lnTo>
                      <a:pt x="92" y="107"/>
                    </a:lnTo>
                    <a:lnTo>
                      <a:pt x="92" y="103"/>
                    </a:lnTo>
                    <a:lnTo>
                      <a:pt x="92" y="94"/>
                    </a:lnTo>
                    <a:lnTo>
                      <a:pt x="92" y="82"/>
                    </a:lnTo>
                    <a:lnTo>
                      <a:pt x="99" y="90"/>
                    </a:lnTo>
                    <a:lnTo>
                      <a:pt x="60" y="90"/>
                    </a:lnTo>
                    <a:lnTo>
                      <a:pt x="67" y="82"/>
                    </a:lnTo>
                    <a:lnTo>
                      <a:pt x="67" y="90"/>
                    </a:lnTo>
                    <a:lnTo>
                      <a:pt x="67" y="94"/>
                    </a:lnTo>
                    <a:lnTo>
                      <a:pt x="64" y="98"/>
                    </a:lnTo>
                    <a:lnTo>
                      <a:pt x="60" y="103"/>
                    </a:lnTo>
                    <a:lnTo>
                      <a:pt x="56" y="103"/>
                    </a:lnTo>
                    <a:lnTo>
                      <a:pt x="56" y="103"/>
                    </a:lnTo>
                    <a:lnTo>
                      <a:pt x="47" y="107"/>
                    </a:lnTo>
                    <a:lnTo>
                      <a:pt x="56" y="98"/>
                    </a:lnTo>
                    <a:lnTo>
                      <a:pt x="56" y="103"/>
                    </a:lnTo>
                    <a:lnTo>
                      <a:pt x="51" y="107"/>
                    </a:lnTo>
                    <a:lnTo>
                      <a:pt x="51" y="110"/>
                    </a:lnTo>
                    <a:lnTo>
                      <a:pt x="47" y="114"/>
                    </a:lnTo>
                    <a:lnTo>
                      <a:pt x="43" y="118"/>
                    </a:lnTo>
                    <a:lnTo>
                      <a:pt x="39" y="118"/>
                    </a:lnTo>
                    <a:lnTo>
                      <a:pt x="32" y="118"/>
                    </a:lnTo>
                    <a:lnTo>
                      <a:pt x="39" y="110"/>
                    </a:lnTo>
                    <a:lnTo>
                      <a:pt x="39" y="118"/>
                    </a:lnTo>
                    <a:lnTo>
                      <a:pt x="39" y="122"/>
                    </a:lnTo>
                    <a:lnTo>
                      <a:pt x="39" y="126"/>
                    </a:lnTo>
                    <a:lnTo>
                      <a:pt x="39" y="133"/>
                    </a:lnTo>
                    <a:lnTo>
                      <a:pt x="39" y="142"/>
                    </a:lnTo>
                    <a:lnTo>
                      <a:pt x="32" y="142"/>
                    </a:lnTo>
                    <a:lnTo>
                      <a:pt x="24" y="142"/>
                    </a:lnTo>
                    <a:lnTo>
                      <a:pt x="28" y="142"/>
                    </a:lnTo>
                    <a:lnTo>
                      <a:pt x="24" y="146"/>
                    </a:lnTo>
                    <a:lnTo>
                      <a:pt x="28" y="142"/>
                    </a:lnTo>
                    <a:lnTo>
                      <a:pt x="28" y="142"/>
                    </a:lnTo>
                    <a:lnTo>
                      <a:pt x="28" y="142"/>
                    </a:lnTo>
                    <a:lnTo>
                      <a:pt x="28" y="150"/>
                    </a:lnTo>
                    <a:lnTo>
                      <a:pt x="24" y="154"/>
                    </a:lnTo>
                    <a:lnTo>
                      <a:pt x="15" y="158"/>
                    </a:lnTo>
                    <a:lnTo>
                      <a:pt x="11" y="154"/>
                    </a:lnTo>
                    <a:lnTo>
                      <a:pt x="8" y="150"/>
                    </a:lnTo>
                    <a:lnTo>
                      <a:pt x="4" y="146"/>
                    </a:lnTo>
                    <a:lnTo>
                      <a:pt x="0" y="146"/>
                    </a:lnTo>
                    <a:lnTo>
                      <a:pt x="0" y="142"/>
                    </a:lnTo>
                    <a:lnTo>
                      <a:pt x="0" y="138"/>
                    </a:lnTo>
                    <a:lnTo>
                      <a:pt x="0" y="138"/>
                    </a:lnTo>
                    <a:lnTo>
                      <a:pt x="0" y="133"/>
                    </a:lnTo>
                    <a:lnTo>
                      <a:pt x="0" y="130"/>
                    </a:lnTo>
                    <a:lnTo>
                      <a:pt x="0" y="126"/>
                    </a:lnTo>
                    <a:lnTo>
                      <a:pt x="0" y="122"/>
                    </a:lnTo>
                    <a:lnTo>
                      <a:pt x="0" y="122"/>
                    </a:lnTo>
                    <a:lnTo>
                      <a:pt x="0" y="114"/>
                    </a:lnTo>
                    <a:lnTo>
                      <a:pt x="0" y="110"/>
                    </a:lnTo>
                    <a:lnTo>
                      <a:pt x="0" y="110"/>
                    </a:lnTo>
                    <a:lnTo>
                      <a:pt x="0" y="98"/>
                    </a:lnTo>
                    <a:lnTo>
                      <a:pt x="0" y="94"/>
                    </a:lnTo>
                    <a:lnTo>
                      <a:pt x="0" y="90"/>
                    </a:lnTo>
                    <a:lnTo>
                      <a:pt x="0" y="86"/>
                    </a:lnTo>
                    <a:lnTo>
                      <a:pt x="0" y="82"/>
                    </a:lnTo>
                    <a:lnTo>
                      <a:pt x="0" y="79"/>
                    </a:lnTo>
                    <a:lnTo>
                      <a:pt x="4" y="75"/>
                    </a:lnTo>
                    <a:lnTo>
                      <a:pt x="11" y="71"/>
                    </a:lnTo>
                    <a:lnTo>
                      <a:pt x="20" y="67"/>
                    </a:lnTo>
                    <a:lnTo>
                      <a:pt x="20" y="67"/>
                    </a:lnTo>
                    <a:lnTo>
                      <a:pt x="32" y="63"/>
                    </a:lnTo>
                    <a:lnTo>
                      <a:pt x="24" y="71"/>
                    </a:lnTo>
                    <a:lnTo>
                      <a:pt x="24" y="58"/>
                    </a:lnTo>
                    <a:lnTo>
                      <a:pt x="28" y="51"/>
                    </a:lnTo>
                    <a:lnTo>
                      <a:pt x="32" y="51"/>
                    </a:lnTo>
                    <a:lnTo>
                      <a:pt x="36" y="51"/>
                    </a:lnTo>
                    <a:lnTo>
                      <a:pt x="39" y="51"/>
                    </a:lnTo>
                    <a:lnTo>
                      <a:pt x="51" y="51"/>
                    </a:lnTo>
                    <a:lnTo>
                      <a:pt x="60" y="51"/>
                    </a:lnTo>
                    <a:lnTo>
                      <a:pt x="51" y="58"/>
                    </a:lnTo>
                    <a:lnTo>
                      <a:pt x="51" y="43"/>
                    </a:lnTo>
                    <a:lnTo>
                      <a:pt x="56" y="39"/>
                    </a:lnTo>
                    <a:lnTo>
                      <a:pt x="60" y="39"/>
                    </a:lnTo>
                    <a:lnTo>
                      <a:pt x="64" y="39"/>
                    </a:lnTo>
                    <a:lnTo>
                      <a:pt x="64" y="39"/>
                    </a:lnTo>
                    <a:lnTo>
                      <a:pt x="67" y="39"/>
                    </a:lnTo>
                    <a:lnTo>
                      <a:pt x="71" y="43"/>
                    </a:lnTo>
                    <a:lnTo>
                      <a:pt x="71" y="43"/>
                    </a:lnTo>
                    <a:lnTo>
                      <a:pt x="71" y="51"/>
                    </a:lnTo>
                    <a:lnTo>
                      <a:pt x="71" y="51"/>
                    </a:lnTo>
                    <a:lnTo>
                      <a:pt x="71" y="55"/>
                    </a:lnTo>
                    <a:lnTo>
                      <a:pt x="71" y="58"/>
                    </a:lnTo>
                    <a:lnTo>
                      <a:pt x="67" y="58"/>
                    </a:lnTo>
                    <a:lnTo>
                      <a:pt x="64" y="63"/>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5" name="Freeform 482"/>
              <p:cNvSpPr>
                <a:spLocks/>
              </p:cNvSpPr>
              <p:nvPr/>
            </p:nvSpPr>
            <p:spPr bwMode="auto">
              <a:xfrm>
                <a:off x="1409" y="2982"/>
                <a:ext cx="28" cy="36"/>
              </a:xfrm>
              <a:custGeom>
                <a:avLst/>
                <a:gdLst>
                  <a:gd name="T0" fmla="*/ 49 w 115"/>
                  <a:gd name="T1" fmla="*/ 40 h 143"/>
                  <a:gd name="T2" fmla="*/ 49 w 115"/>
                  <a:gd name="T3" fmla="*/ 44 h 143"/>
                  <a:gd name="T4" fmla="*/ 49 w 115"/>
                  <a:gd name="T5" fmla="*/ 44 h 143"/>
                  <a:gd name="T6" fmla="*/ 56 w 115"/>
                  <a:gd name="T7" fmla="*/ 36 h 143"/>
                  <a:gd name="T8" fmla="*/ 49 w 115"/>
                  <a:gd name="T9" fmla="*/ 60 h 143"/>
                  <a:gd name="T10" fmla="*/ 25 w 115"/>
                  <a:gd name="T11" fmla="*/ 60 h 143"/>
                  <a:gd name="T12" fmla="*/ 28 w 115"/>
                  <a:gd name="T13" fmla="*/ 64 h 143"/>
                  <a:gd name="T14" fmla="*/ 13 w 115"/>
                  <a:gd name="T15" fmla="*/ 72 h 143"/>
                  <a:gd name="T16" fmla="*/ 4 w 115"/>
                  <a:gd name="T17" fmla="*/ 79 h 143"/>
                  <a:gd name="T18" fmla="*/ 4 w 115"/>
                  <a:gd name="T19" fmla="*/ 79 h 143"/>
                  <a:gd name="T20" fmla="*/ 4 w 115"/>
                  <a:gd name="T21" fmla="*/ 91 h 143"/>
                  <a:gd name="T22" fmla="*/ 4 w 115"/>
                  <a:gd name="T23" fmla="*/ 107 h 143"/>
                  <a:gd name="T24" fmla="*/ 4 w 115"/>
                  <a:gd name="T25" fmla="*/ 119 h 143"/>
                  <a:gd name="T26" fmla="*/ 4 w 115"/>
                  <a:gd name="T27" fmla="*/ 126 h 143"/>
                  <a:gd name="T28" fmla="*/ 4 w 115"/>
                  <a:gd name="T29" fmla="*/ 131 h 143"/>
                  <a:gd name="T30" fmla="*/ 4 w 115"/>
                  <a:gd name="T31" fmla="*/ 131 h 143"/>
                  <a:gd name="T32" fmla="*/ 0 w 115"/>
                  <a:gd name="T33" fmla="*/ 135 h 143"/>
                  <a:gd name="T34" fmla="*/ 9 w 115"/>
                  <a:gd name="T35" fmla="*/ 123 h 143"/>
                  <a:gd name="T36" fmla="*/ 21 w 115"/>
                  <a:gd name="T37" fmla="*/ 119 h 143"/>
                  <a:gd name="T38" fmla="*/ 13 w 115"/>
                  <a:gd name="T39" fmla="*/ 115 h 143"/>
                  <a:gd name="T40" fmla="*/ 17 w 115"/>
                  <a:gd name="T41" fmla="*/ 96 h 143"/>
                  <a:gd name="T42" fmla="*/ 28 w 115"/>
                  <a:gd name="T43" fmla="*/ 96 h 143"/>
                  <a:gd name="T44" fmla="*/ 28 w 115"/>
                  <a:gd name="T45" fmla="*/ 96 h 143"/>
                  <a:gd name="T46" fmla="*/ 28 w 115"/>
                  <a:gd name="T47" fmla="*/ 83 h 143"/>
                  <a:gd name="T48" fmla="*/ 40 w 115"/>
                  <a:gd name="T49" fmla="*/ 83 h 143"/>
                  <a:gd name="T50" fmla="*/ 40 w 115"/>
                  <a:gd name="T51" fmla="*/ 79 h 143"/>
                  <a:gd name="T52" fmla="*/ 45 w 115"/>
                  <a:gd name="T53" fmla="*/ 72 h 143"/>
                  <a:gd name="T54" fmla="*/ 92 w 115"/>
                  <a:gd name="T55" fmla="*/ 72 h 143"/>
                  <a:gd name="T56" fmla="*/ 96 w 115"/>
                  <a:gd name="T57" fmla="*/ 96 h 143"/>
                  <a:gd name="T58" fmla="*/ 96 w 115"/>
                  <a:gd name="T59" fmla="*/ 103 h 143"/>
                  <a:gd name="T60" fmla="*/ 96 w 115"/>
                  <a:gd name="T61" fmla="*/ 115 h 143"/>
                  <a:gd name="T62" fmla="*/ 96 w 115"/>
                  <a:gd name="T63" fmla="*/ 107 h 143"/>
                  <a:gd name="T64" fmla="*/ 92 w 115"/>
                  <a:gd name="T65" fmla="*/ 115 h 143"/>
                  <a:gd name="T66" fmla="*/ 96 w 115"/>
                  <a:gd name="T67" fmla="*/ 68 h 143"/>
                  <a:gd name="T68" fmla="*/ 84 w 115"/>
                  <a:gd name="T69" fmla="*/ 60 h 143"/>
                  <a:gd name="T70" fmla="*/ 84 w 115"/>
                  <a:gd name="T71" fmla="*/ 44 h 143"/>
                  <a:gd name="T72" fmla="*/ 96 w 115"/>
                  <a:gd name="T73" fmla="*/ 36 h 143"/>
                  <a:gd name="T74" fmla="*/ 111 w 115"/>
                  <a:gd name="T75" fmla="*/ 32 h 143"/>
                  <a:gd name="T76" fmla="*/ 107 w 115"/>
                  <a:gd name="T77" fmla="*/ 32 h 143"/>
                  <a:gd name="T78" fmla="*/ 107 w 115"/>
                  <a:gd name="T79" fmla="*/ 25 h 143"/>
                  <a:gd name="T80" fmla="*/ 107 w 115"/>
                  <a:gd name="T81" fmla="*/ 12 h 143"/>
                  <a:gd name="T82" fmla="*/ 107 w 115"/>
                  <a:gd name="T83" fmla="*/ 0 h 143"/>
                  <a:gd name="T84" fmla="*/ 111 w 115"/>
                  <a:gd name="T85" fmla="*/ 8 h 143"/>
                  <a:gd name="T86" fmla="*/ 100 w 115"/>
                  <a:gd name="T87" fmla="*/ 8 h 143"/>
                  <a:gd name="T88" fmla="*/ 107 w 115"/>
                  <a:gd name="T89" fmla="*/ 8 h 143"/>
                  <a:gd name="T90" fmla="*/ 92 w 115"/>
                  <a:gd name="T91" fmla="*/ 16 h 143"/>
                  <a:gd name="T92" fmla="*/ 76 w 115"/>
                  <a:gd name="T93" fmla="*/ 21 h 143"/>
                  <a:gd name="T94" fmla="*/ 84 w 115"/>
                  <a:gd name="T95" fmla="*/ 25 h 143"/>
                  <a:gd name="T96" fmla="*/ 49 w 115"/>
                  <a:gd name="T97" fmla="*/ 60 h 143"/>
                  <a:gd name="T98" fmla="*/ 40 w 115"/>
                  <a:gd name="T99" fmla="*/ 4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 h="143">
                    <a:moveTo>
                      <a:pt x="45" y="40"/>
                    </a:moveTo>
                    <a:lnTo>
                      <a:pt x="45" y="44"/>
                    </a:lnTo>
                    <a:lnTo>
                      <a:pt x="49" y="40"/>
                    </a:lnTo>
                    <a:lnTo>
                      <a:pt x="45" y="44"/>
                    </a:lnTo>
                    <a:lnTo>
                      <a:pt x="45" y="40"/>
                    </a:lnTo>
                    <a:lnTo>
                      <a:pt x="49" y="44"/>
                    </a:lnTo>
                    <a:lnTo>
                      <a:pt x="45" y="44"/>
                    </a:lnTo>
                    <a:lnTo>
                      <a:pt x="49" y="48"/>
                    </a:lnTo>
                    <a:lnTo>
                      <a:pt x="49" y="44"/>
                    </a:lnTo>
                    <a:lnTo>
                      <a:pt x="49" y="48"/>
                    </a:lnTo>
                    <a:lnTo>
                      <a:pt x="49" y="44"/>
                    </a:lnTo>
                    <a:lnTo>
                      <a:pt x="56" y="36"/>
                    </a:lnTo>
                    <a:lnTo>
                      <a:pt x="56" y="51"/>
                    </a:lnTo>
                    <a:lnTo>
                      <a:pt x="53" y="56"/>
                    </a:lnTo>
                    <a:lnTo>
                      <a:pt x="49" y="60"/>
                    </a:lnTo>
                    <a:lnTo>
                      <a:pt x="40" y="60"/>
                    </a:lnTo>
                    <a:lnTo>
                      <a:pt x="28" y="60"/>
                    </a:lnTo>
                    <a:lnTo>
                      <a:pt x="25" y="60"/>
                    </a:lnTo>
                    <a:lnTo>
                      <a:pt x="21" y="60"/>
                    </a:lnTo>
                    <a:lnTo>
                      <a:pt x="28" y="51"/>
                    </a:lnTo>
                    <a:lnTo>
                      <a:pt x="28" y="64"/>
                    </a:lnTo>
                    <a:lnTo>
                      <a:pt x="28" y="68"/>
                    </a:lnTo>
                    <a:lnTo>
                      <a:pt x="25" y="72"/>
                    </a:lnTo>
                    <a:lnTo>
                      <a:pt x="13" y="72"/>
                    </a:lnTo>
                    <a:lnTo>
                      <a:pt x="17" y="72"/>
                    </a:lnTo>
                    <a:lnTo>
                      <a:pt x="9" y="75"/>
                    </a:lnTo>
                    <a:lnTo>
                      <a:pt x="4" y="79"/>
                    </a:lnTo>
                    <a:lnTo>
                      <a:pt x="0" y="83"/>
                    </a:lnTo>
                    <a:lnTo>
                      <a:pt x="4" y="75"/>
                    </a:lnTo>
                    <a:lnTo>
                      <a:pt x="4" y="79"/>
                    </a:lnTo>
                    <a:lnTo>
                      <a:pt x="4" y="83"/>
                    </a:lnTo>
                    <a:lnTo>
                      <a:pt x="4" y="87"/>
                    </a:lnTo>
                    <a:lnTo>
                      <a:pt x="4" y="91"/>
                    </a:lnTo>
                    <a:lnTo>
                      <a:pt x="4" y="103"/>
                    </a:lnTo>
                    <a:lnTo>
                      <a:pt x="4" y="103"/>
                    </a:lnTo>
                    <a:lnTo>
                      <a:pt x="4" y="107"/>
                    </a:lnTo>
                    <a:lnTo>
                      <a:pt x="4" y="115"/>
                    </a:lnTo>
                    <a:lnTo>
                      <a:pt x="4" y="115"/>
                    </a:lnTo>
                    <a:lnTo>
                      <a:pt x="4" y="119"/>
                    </a:lnTo>
                    <a:lnTo>
                      <a:pt x="4" y="123"/>
                    </a:lnTo>
                    <a:lnTo>
                      <a:pt x="4" y="126"/>
                    </a:lnTo>
                    <a:lnTo>
                      <a:pt x="4" y="126"/>
                    </a:lnTo>
                    <a:lnTo>
                      <a:pt x="4" y="131"/>
                    </a:lnTo>
                    <a:lnTo>
                      <a:pt x="4" y="126"/>
                    </a:lnTo>
                    <a:lnTo>
                      <a:pt x="4" y="131"/>
                    </a:lnTo>
                    <a:lnTo>
                      <a:pt x="4" y="131"/>
                    </a:lnTo>
                    <a:lnTo>
                      <a:pt x="9" y="135"/>
                    </a:lnTo>
                    <a:lnTo>
                      <a:pt x="4" y="131"/>
                    </a:lnTo>
                    <a:lnTo>
                      <a:pt x="9" y="135"/>
                    </a:lnTo>
                    <a:lnTo>
                      <a:pt x="0" y="143"/>
                    </a:lnTo>
                    <a:lnTo>
                      <a:pt x="0" y="135"/>
                    </a:lnTo>
                    <a:lnTo>
                      <a:pt x="0" y="131"/>
                    </a:lnTo>
                    <a:lnTo>
                      <a:pt x="4" y="126"/>
                    </a:lnTo>
                    <a:lnTo>
                      <a:pt x="9" y="123"/>
                    </a:lnTo>
                    <a:lnTo>
                      <a:pt x="13" y="123"/>
                    </a:lnTo>
                    <a:lnTo>
                      <a:pt x="13" y="119"/>
                    </a:lnTo>
                    <a:lnTo>
                      <a:pt x="21" y="119"/>
                    </a:lnTo>
                    <a:lnTo>
                      <a:pt x="13" y="126"/>
                    </a:lnTo>
                    <a:lnTo>
                      <a:pt x="13" y="119"/>
                    </a:lnTo>
                    <a:lnTo>
                      <a:pt x="13" y="115"/>
                    </a:lnTo>
                    <a:lnTo>
                      <a:pt x="13" y="111"/>
                    </a:lnTo>
                    <a:lnTo>
                      <a:pt x="13" y="103"/>
                    </a:lnTo>
                    <a:lnTo>
                      <a:pt x="17" y="96"/>
                    </a:lnTo>
                    <a:lnTo>
                      <a:pt x="21" y="96"/>
                    </a:lnTo>
                    <a:lnTo>
                      <a:pt x="28" y="96"/>
                    </a:lnTo>
                    <a:lnTo>
                      <a:pt x="28" y="96"/>
                    </a:lnTo>
                    <a:lnTo>
                      <a:pt x="32" y="96"/>
                    </a:lnTo>
                    <a:lnTo>
                      <a:pt x="25" y="100"/>
                    </a:lnTo>
                    <a:lnTo>
                      <a:pt x="28" y="96"/>
                    </a:lnTo>
                    <a:lnTo>
                      <a:pt x="28" y="96"/>
                    </a:lnTo>
                    <a:lnTo>
                      <a:pt x="28" y="87"/>
                    </a:lnTo>
                    <a:lnTo>
                      <a:pt x="28" y="83"/>
                    </a:lnTo>
                    <a:lnTo>
                      <a:pt x="36" y="83"/>
                    </a:lnTo>
                    <a:lnTo>
                      <a:pt x="40" y="79"/>
                    </a:lnTo>
                    <a:lnTo>
                      <a:pt x="40" y="83"/>
                    </a:lnTo>
                    <a:lnTo>
                      <a:pt x="45" y="79"/>
                    </a:lnTo>
                    <a:lnTo>
                      <a:pt x="40" y="83"/>
                    </a:lnTo>
                    <a:lnTo>
                      <a:pt x="40" y="79"/>
                    </a:lnTo>
                    <a:lnTo>
                      <a:pt x="40" y="83"/>
                    </a:lnTo>
                    <a:lnTo>
                      <a:pt x="40" y="75"/>
                    </a:lnTo>
                    <a:lnTo>
                      <a:pt x="45" y="72"/>
                    </a:lnTo>
                    <a:lnTo>
                      <a:pt x="49" y="68"/>
                    </a:lnTo>
                    <a:lnTo>
                      <a:pt x="88" y="68"/>
                    </a:lnTo>
                    <a:lnTo>
                      <a:pt x="92" y="72"/>
                    </a:lnTo>
                    <a:lnTo>
                      <a:pt x="96" y="75"/>
                    </a:lnTo>
                    <a:lnTo>
                      <a:pt x="96" y="87"/>
                    </a:lnTo>
                    <a:lnTo>
                      <a:pt x="96" y="96"/>
                    </a:lnTo>
                    <a:lnTo>
                      <a:pt x="96" y="100"/>
                    </a:lnTo>
                    <a:lnTo>
                      <a:pt x="96" y="103"/>
                    </a:lnTo>
                    <a:lnTo>
                      <a:pt x="96" y="103"/>
                    </a:lnTo>
                    <a:lnTo>
                      <a:pt x="96" y="107"/>
                    </a:lnTo>
                    <a:lnTo>
                      <a:pt x="96" y="115"/>
                    </a:lnTo>
                    <a:lnTo>
                      <a:pt x="96" y="115"/>
                    </a:lnTo>
                    <a:lnTo>
                      <a:pt x="88" y="107"/>
                    </a:lnTo>
                    <a:lnTo>
                      <a:pt x="88" y="107"/>
                    </a:lnTo>
                    <a:lnTo>
                      <a:pt x="96" y="107"/>
                    </a:lnTo>
                    <a:lnTo>
                      <a:pt x="100" y="107"/>
                    </a:lnTo>
                    <a:lnTo>
                      <a:pt x="100" y="107"/>
                    </a:lnTo>
                    <a:lnTo>
                      <a:pt x="92" y="115"/>
                    </a:lnTo>
                    <a:lnTo>
                      <a:pt x="92" y="75"/>
                    </a:lnTo>
                    <a:lnTo>
                      <a:pt x="92" y="64"/>
                    </a:lnTo>
                    <a:lnTo>
                      <a:pt x="96" y="68"/>
                    </a:lnTo>
                    <a:lnTo>
                      <a:pt x="92" y="68"/>
                    </a:lnTo>
                    <a:lnTo>
                      <a:pt x="88" y="64"/>
                    </a:lnTo>
                    <a:lnTo>
                      <a:pt x="84" y="60"/>
                    </a:lnTo>
                    <a:lnTo>
                      <a:pt x="84" y="56"/>
                    </a:lnTo>
                    <a:lnTo>
                      <a:pt x="81" y="48"/>
                    </a:lnTo>
                    <a:lnTo>
                      <a:pt x="84" y="44"/>
                    </a:lnTo>
                    <a:lnTo>
                      <a:pt x="84" y="44"/>
                    </a:lnTo>
                    <a:lnTo>
                      <a:pt x="88" y="40"/>
                    </a:lnTo>
                    <a:lnTo>
                      <a:pt x="96" y="36"/>
                    </a:lnTo>
                    <a:lnTo>
                      <a:pt x="107" y="32"/>
                    </a:lnTo>
                    <a:lnTo>
                      <a:pt x="111" y="32"/>
                    </a:lnTo>
                    <a:lnTo>
                      <a:pt x="111" y="32"/>
                    </a:lnTo>
                    <a:lnTo>
                      <a:pt x="107" y="36"/>
                    </a:lnTo>
                    <a:lnTo>
                      <a:pt x="107" y="36"/>
                    </a:lnTo>
                    <a:lnTo>
                      <a:pt x="107" y="32"/>
                    </a:lnTo>
                    <a:lnTo>
                      <a:pt x="107" y="28"/>
                    </a:lnTo>
                    <a:lnTo>
                      <a:pt x="107" y="25"/>
                    </a:lnTo>
                    <a:lnTo>
                      <a:pt x="107" y="25"/>
                    </a:lnTo>
                    <a:lnTo>
                      <a:pt x="107" y="21"/>
                    </a:lnTo>
                    <a:lnTo>
                      <a:pt x="107" y="12"/>
                    </a:lnTo>
                    <a:lnTo>
                      <a:pt x="107" y="12"/>
                    </a:lnTo>
                    <a:lnTo>
                      <a:pt x="107" y="8"/>
                    </a:lnTo>
                    <a:lnTo>
                      <a:pt x="107" y="4"/>
                    </a:lnTo>
                    <a:lnTo>
                      <a:pt x="107" y="0"/>
                    </a:lnTo>
                    <a:lnTo>
                      <a:pt x="107" y="0"/>
                    </a:lnTo>
                    <a:lnTo>
                      <a:pt x="115" y="8"/>
                    </a:lnTo>
                    <a:lnTo>
                      <a:pt x="111" y="8"/>
                    </a:lnTo>
                    <a:lnTo>
                      <a:pt x="107" y="8"/>
                    </a:lnTo>
                    <a:lnTo>
                      <a:pt x="103" y="8"/>
                    </a:lnTo>
                    <a:lnTo>
                      <a:pt x="100" y="8"/>
                    </a:lnTo>
                    <a:lnTo>
                      <a:pt x="107" y="0"/>
                    </a:lnTo>
                    <a:lnTo>
                      <a:pt x="107" y="4"/>
                    </a:lnTo>
                    <a:lnTo>
                      <a:pt x="107" y="8"/>
                    </a:lnTo>
                    <a:lnTo>
                      <a:pt x="103" y="12"/>
                    </a:lnTo>
                    <a:lnTo>
                      <a:pt x="100" y="12"/>
                    </a:lnTo>
                    <a:lnTo>
                      <a:pt x="92" y="16"/>
                    </a:lnTo>
                    <a:lnTo>
                      <a:pt x="88" y="16"/>
                    </a:lnTo>
                    <a:lnTo>
                      <a:pt x="81" y="21"/>
                    </a:lnTo>
                    <a:lnTo>
                      <a:pt x="76" y="21"/>
                    </a:lnTo>
                    <a:lnTo>
                      <a:pt x="76" y="21"/>
                    </a:lnTo>
                    <a:lnTo>
                      <a:pt x="84" y="12"/>
                    </a:lnTo>
                    <a:lnTo>
                      <a:pt x="84" y="25"/>
                    </a:lnTo>
                    <a:lnTo>
                      <a:pt x="81" y="32"/>
                    </a:lnTo>
                    <a:lnTo>
                      <a:pt x="53" y="56"/>
                    </a:lnTo>
                    <a:lnTo>
                      <a:pt x="49" y="60"/>
                    </a:lnTo>
                    <a:lnTo>
                      <a:pt x="45" y="56"/>
                    </a:lnTo>
                    <a:lnTo>
                      <a:pt x="40" y="51"/>
                    </a:lnTo>
                    <a:lnTo>
                      <a:pt x="40" y="44"/>
                    </a:lnTo>
                    <a:lnTo>
                      <a:pt x="45" y="4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6" name="Freeform 483"/>
              <p:cNvSpPr>
                <a:spLocks noEditPoints="1"/>
              </p:cNvSpPr>
              <p:nvPr/>
            </p:nvSpPr>
            <p:spPr bwMode="auto">
              <a:xfrm>
                <a:off x="584" y="2811"/>
                <a:ext cx="793" cy="572"/>
              </a:xfrm>
              <a:custGeom>
                <a:avLst/>
                <a:gdLst>
                  <a:gd name="T0" fmla="*/ 0 w 3173"/>
                  <a:gd name="T1" fmla="*/ 0 h 2290"/>
                  <a:gd name="T2" fmla="*/ 3173 w 3173"/>
                  <a:gd name="T3" fmla="*/ 0 h 2290"/>
                  <a:gd name="T4" fmla="*/ 3173 w 3173"/>
                  <a:gd name="T5" fmla="*/ 2290 h 2290"/>
                  <a:gd name="T6" fmla="*/ 0 w 3173"/>
                  <a:gd name="T7" fmla="*/ 2290 h 2290"/>
                  <a:gd name="T8" fmla="*/ 0 w 3173"/>
                  <a:gd name="T9" fmla="*/ 0 h 2290"/>
                  <a:gd name="T10" fmla="*/ 32 w 3173"/>
                  <a:gd name="T11" fmla="*/ 2274 h 2290"/>
                  <a:gd name="T12" fmla="*/ 17 w 3173"/>
                  <a:gd name="T13" fmla="*/ 2258 h 2290"/>
                  <a:gd name="T14" fmla="*/ 3156 w 3173"/>
                  <a:gd name="T15" fmla="*/ 2258 h 2290"/>
                  <a:gd name="T16" fmla="*/ 3141 w 3173"/>
                  <a:gd name="T17" fmla="*/ 2274 h 2290"/>
                  <a:gd name="T18" fmla="*/ 3141 w 3173"/>
                  <a:gd name="T19" fmla="*/ 17 h 2290"/>
                  <a:gd name="T20" fmla="*/ 3156 w 3173"/>
                  <a:gd name="T21" fmla="*/ 32 h 2290"/>
                  <a:gd name="T22" fmla="*/ 17 w 3173"/>
                  <a:gd name="T23" fmla="*/ 32 h 2290"/>
                  <a:gd name="T24" fmla="*/ 32 w 3173"/>
                  <a:gd name="T25" fmla="*/ 17 h 2290"/>
                  <a:gd name="T26" fmla="*/ 32 w 3173"/>
                  <a:gd name="T27" fmla="*/ 2274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73" h="2290">
                    <a:moveTo>
                      <a:pt x="0" y="0"/>
                    </a:moveTo>
                    <a:lnTo>
                      <a:pt x="3173" y="0"/>
                    </a:lnTo>
                    <a:lnTo>
                      <a:pt x="3173" y="2290"/>
                    </a:lnTo>
                    <a:lnTo>
                      <a:pt x="0" y="2290"/>
                    </a:lnTo>
                    <a:lnTo>
                      <a:pt x="0" y="0"/>
                    </a:lnTo>
                    <a:close/>
                    <a:moveTo>
                      <a:pt x="32" y="2274"/>
                    </a:moveTo>
                    <a:lnTo>
                      <a:pt x="17" y="2258"/>
                    </a:lnTo>
                    <a:lnTo>
                      <a:pt x="3156" y="2258"/>
                    </a:lnTo>
                    <a:lnTo>
                      <a:pt x="3141" y="2274"/>
                    </a:lnTo>
                    <a:lnTo>
                      <a:pt x="3141" y="17"/>
                    </a:lnTo>
                    <a:lnTo>
                      <a:pt x="3156" y="32"/>
                    </a:lnTo>
                    <a:lnTo>
                      <a:pt x="17" y="32"/>
                    </a:lnTo>
                    <a:lnTo>
                      <a:pt x="32" y="17"/>
                    </a:lnTo>
                    <a:lnTo>
                      <a:pt x="32" y="2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7" name="Rectangle 484"/>
              <p:cNvSpPr>
                <a:spLocks noChangeArrowheads="1"/>
              </p:cNvSpPr>
              <p:nvPr/>
            </p:nvSpPr>
            <p:spPr bwMode="auto">
              <a:xfrm>
                <a:off x="584" y="2811"/>
                <a:ext cx="793" cy="572"/>
              </a:xfrm>
              <a:prstGeom prst="rect">
                <a:avLst/>
              </a:prstGeom>
              <a:noFill/>
              <a:ln w="3175">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8" name="Freeform 485"/>
              <p:cNvSpPr>
                <a:spLocks/>
              </p:cNvSpPr>
              <p:nvPr/>
            </p:nvSpPr>
            <p:spPr bwMode="auto">
              <a:xfrm>
                <a:off x="588" y="2815"/>
                <a:ext cx="785" cy="565"/>
              </a:xfrm>
              <a:custGeom>
                <a:avLst/>
                <a:gdLst>
                  <a:gd name="T0" fmla="*/ 15 w 3139"/>
                  <a:gd name="T1" fmla="*/ 2257 h 2257"/>
                  <a:gd name="T2" fmla="*/ 0 w 3139"/>
                  <a:gd name="T3" fmla="*/ 2241 h 2257"/>
                  <a:gd name="T4" fmla="*/ 3139 w 3139"/>
                  <a:gd name="T5" fmla="*/ 2241 h 2257"/>
                  <a:gd name="T6" fmla="*/ 3124 w 3139"/>
                  <a:gd name="T7" fmla="*/ 2257 h 2257"/>
                  <a:gd name="T8" fmla="*/ 3124 w 3139"/>
                  <a:gd name="T9" fmla="*/ 0 h 2257"/>
                  <a:gd name="T10" fmla="*/ 3139 w 3139"/>
                  <a:gd name="T11" fmla="*/ 15 h 2257"/>
                  <a:gd name="T12" fmla="*/ 0 w 3139"/>
                  <a:gd name="T13" fmla="*/ 15 h 2257"/>
                  <a:gd name="T14" fmla="*/ 15 w 3139"/>
                  <a:gd name="T15" fmla="*/ 0 h 2257"/>
                  <a:gd name="T16" fmla="*/ 15 w 3139"/>
                  <a:gd name="T17" fmla="*/ 2257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9" h="2257">
                    <a:moveTo>
                      <a:pt x="15" y="2257"/>
                    </a:moveTo>
                    <a:lnTo>
                      <a:pt x="0" y="2241"/>
                    </a:lnTo>
                    <a:lnTo>
                      <a:pt x="3139" y="2241"/>
                    </a:lnTo>
                    <a:lnTo>
                      <a:pt x="3124" y="2257"/>
                    </a:lnTo>
                    <a:lnTo>
                      <a:pt x="3124" y="0"/>
                    </a:lnTo>
                    <a:lnTo>
                      <a:pt x="3139" y="15"/>
                    </a:lnTo>
                    <a:lnTo>
                      <a:pt x="0" y="15"/>
                    </a:lnTo>
                    <a:lnTo>
                      <a:pt x="15" y="0"/>
                    </a:lnTo>
                    <a:lnTo>
                      <a:pt x="15" y="2257"/>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9" name="Freeform 486"/>
              <p:cNvSpPr>
                <a:spLocks/>
              </p:cNvSpPr>
              <p:nvPr/>
            </p:nvSpPr>
            <p:spPr bwMode="auto">
              <a:xfrm>
                <a:off x="1372" y="2811"/>
                <a:ext cx="495" cy="572"/>
              </a:xfrm>
              <a:custGeom>
                <a:avLst/>
                <a:gdLst>
                  <a:gd name="T0" fmla="*/ 4 w 1978"/>
                  <a:gd name="T1" fmla="*/ 2258 h 2290"/>
                  <a:gd name="T2" fmla="*/ 1943 w 1978"/>
                  <a:gd name="T3" fmla="*/ 2250 h 2290"/>
                  <a:gd name="T4" fmla="*/ 1927 w 1978"/>
                  <a:gd name="T5" fmla="*/ 2267 h 2290"/>
                  <a:gd name="T6" fmla="*/ 1946 w 1978"/>
                  <a:gd name="T7" fmla="*/ 1448 h 2290"/>
                  <a:gd name="T8" fmla="*/ 1950 w 1978"/>
                  <a:gd name="T9" fmla="*/ 1459 h 2290"/>
                  <a:gd name="T10" fmla="*/ 0 w 1978"/>
                  <a:gd name="T11" fmla="*/ 28 h 2290"/>
                  <a:gd name="T12" fmla="*/ 17 w 1978"/>
                  <a:gd name="T13" fmla="*/ 0 h 2290"/>
                  <a:gd name="T14" fmla="*/ 1971 w 1978"/>
                  <a:gd name="T15" fmla="*/ 1432 h 2290"/>
                  <a:gd name="T16" fmla="*/ 1974 w 1978"/>
                  <a:gd name="T17" fmla="*/ 1440 h 2290"/>
                  <a:gd name="T18" fmla="*/ 1978 w 1978"/>
                  <a:gd name="T19" fmla="*/ 1448 h 2290"/>
                  <a:gd name="T20" fmla="*/ 1958 w 1978"/>
                  <a:gd name="T21" fmla="*/ 2267 h 2290"/>
                  <a:gd name="T22" fmla="*/ 1954 w 1978"/>
                  <a:gd name="T23" fmla="*/ 2278 h 2290"/>
                  <a:gd name="T24" fmla="*/ 1943 w 1978"/>
                  <a:gd name="T25" fmla="*/ 2282 h 2290"/>
                  <a:gd name="T26" fmla="*/ 4 w 1978"/>
                  <a:gd name="T27" fmla="*/ 2290 h 2290"/>
                  <a:gd name="T28" fmla="*/ 4 w 1978"/>
                  <a:gd name="T29" fmla="*/ 225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8" h="2290">
                    <a:moveTo>
                      <a:pt x="4" y="2258"/>
                    </a:moveTo>
                    <a:lnTo>
                      <a:pt x="1943" y="2250"/>
                    </a:lnTo>
                    <a:lnTo>
                      <a:pt x="1927" y="2267"/>
                    </a:lnTo>
                    <a:lnTo>
                      <a:pt x="1946" y="1448"/>
                    </a:lnTo>
                    <a:lnTo>
                      <a:pt x="1950" y="1459"/>
                    </a:lnTo>
                    <a:lnTo>
                      <a:pt x="0" y="28"/>
                    </a:lnTo>
                    <a:lnTo>
                      <a:pt x="17" y="0"/>
                    </a:lnTo>
                    <a:lnTo>
                      <a:pt x="1971" y="1432"/>
                    </a:lnTo>
                    <a:lnTo>
                      <a:pt x="1974" y="1440"/>
                    </a:lnTo>
                    <a:lnTo>
                      <a:pt x="1978" y="1448"/>
                    </a:lnTo>
                    <a:lnTo>
                      <a:pt x="1958" y="2267"/>
                    </a:lnTo>
                    <a:lnTo>
                      <a:pt x="1954" y="2278"/>
                    </a:lnTo>
                    <a:lnTo>
                      <a:pt x="1943" y="2282"/>
                    </a:lnTo>
                    <a:lnTo>
                      <a:pt x="4" y="2290"/>
                    </a:lnTo>
                    <a:lnTo>
                      <a:pt x="4" y="22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0" name="Freeform 487"/>
              <p:cNvSpPr>
                <a:spLocks/>
              </p:cNvSpPr>
              <p:nvPr/>
            </p:nvSpPr>
            <p:spPr bwMode="auto">
              <a:xfrm>
                <a:off x="1372" y="2811"/>
                <a:ext cx="495" cy="572"/>
              </a:xfrm>
              <a:custGeom>
                <a:avLst/>
                <a:gdLst>
                  <a:gd name="T0" fmla="*/ 4 w 1978"/>
                  <a:gd name="T1" fmla="*/ 2258 h 2290"/>
                  <a:gd name="T2" fmla="*/ 1943 w 1978"/>
                  <a:gd name="T3" fmla="*/ 2250 h 2290"/>
                  <a:gd name="T4" fmla="*/ 1927 w 1978"/>
                  <a:gd name="T5" fmla="*/ 2267 h 2290"/>
                  <a:gd name="T6" fmla="*/ 1946 w 1978"/>
                  <a:gd name="T7" fmla="*/ 1448 h 2290"/>
                  <a:gd name="T8" fmla="*/ 1950 w 1978"/>
                  <a:gd name="T9" fmla="*/ 1459 h 2290"/>
                  <a:gd name="T10" fmla="*/ 0 w 1978"/>
                  <a:gd name="T11" fmla="*/ 28 h 2290"/>
                  <a:gd name="T12" fmla="*/ 17 w 1978"/>
                  <a:gd name="T13" fmla="*/ 0 h 2290"/>
                  <a:gd name="T14" fmla="*/ 1971 w 1978"/>
                  <a:gd name="T15" fmla="*/ 1432 h 2290"/>
                  <a:gd name="T16" fmla="*/ 1974 w 1978"/>
                  <a:gd name="T17" fmla="*/ 1440 h 2290"/>
                  <a:gd name="T18" fmla="*/ 1978 w 1978"/>
                  <a:gd name="T19" fmla="*/ 1448 h 2290"/>
                  <a:gd name="T20" fmla="*/ 1958 w 1978"/>
                  <a:gd name="T21" fmla="*/ 2267 h 2290"/>
                  <a:gd name="T22" fmla="*/ 1954 w 1978"/>
                  <a:gd name="T23" fmla="*/ 2278 h 2290"/>
                  <a:gd name="T24" fmla="*/ 1943 w 1978"/>
                  <a:gd name="T25" fmla="*/ 2282 h 2290"/>
                  <a:gd name="T26" fmla="*/ 4 w 1978"/>
                  <a:gd name="T27" fmla="*/ 2290 h 2290"/>
                  <a:gd name="T28" fmla="*/ 4 w 1978"/>
                  <a:gd name="T29" fmla="*/ 225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8" h="2290">
                    <a:moveTo>
                      <a:pt x="4" y="2258"/>
                    </a:moveTo>
                    <a:lnTo>
                      <a:pt x="1943" y="2250"/>
                    </a:lnTo>
                    <a:lnTo>
                      <a:pt x="1927" y="2267"/>
                    </a:lnTo>
                    <a:lnTo>
                      <a:pt x="1946" y="1448"/>
                    </a:lnTo>
                    <a:lnTo>
                      <a:pt x="1950" y="1459"/>
                    </a:lnTo>
                    <a:lnTo>
                      <a:pt x="0" y="28"/>
                    </a:lnTo>
                    <a:lnTo>
                      <a:pt x="17" y="0"/>
                    </a:lnTo>
                    <a:lnTo>
                      <a:pt x="1971" y="1432"/>
                    </a:lnTo>
                    <a:lnTo>
                      <a:pt x="1974" y="1440"/>
                    </a:lnTo>
                    <a:lnTo>
                      <a:pt x="1978" y="1448"/>
                    </a:lnTo>
                    <a:lnTo>
                      <a:pt x="1958" y="2267"/>
                    </a:lnTo>
                    <a:lnTo>
                      <a:pt x="1954" y="2278"/>
                    </a:lnTo>
                    <a:lnTo>
                      <a:pt x="1943" y="2282"/>
                    </a:lnTo>
                    <a:lnTo>
                      <a:pt x="4" y="2290"/>
                    </a:lnTo>
                    <a:lnTo>
                      <a:pt x="4" y="225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1" name="Freeform 488"/>
              <p:cNvSpPr>
                <a:spLocks/>
              </p:cNvSpPr>
              <p:nvPr/>
            </p:nvSpPr>
            <p:spPr bwMode="auto">
              <a:xfrm>
                <a:off x="911" y="2995"/>
                <a:ext cx="54" cy="76"/>
              </a:xfrm>
              <a:custGeom>
                <a:avLst/>
                <a:gdLst>
                  <a:gd name="T0" fmla="*/ 204 w 217"/>
                  <a:gd name="T1" fmla="*/ 58 h 305"/>
                  <a:gd name="T2" fmla="*/ 77 w 217"/>
                  <a:gd name="T3" fmla="*/ 103 h 305"/>
                  <a:gd name="T4" fmla="*/ 99 w 217"/>
                  <a:gd name="T5" fmla="*/ 101 h 305"/>
                  <a:gd name="T6" fmla="*/ 124 w 217"/>
                  <a:gd name="T7" fmla="*/ 103 h 305"/>
                  <a:gd name="T8" fmla="*/ 147 w 217"/>
                  <a:gd name="T9" fmla="*/ 108 h 305"/>
                  <a:gd name="T10" fmla="*/ 167 w 217"/>
                  <a:gd name="T11" fmla="*/ 115 h 305"/>
                  <a:gd name="T12" fmla="*/ 185 w 217"/>
                  <a:gd name="T13" fmla="*/ 127 h 305"/>
                  <a:gd name="T14" fmla="*/ 199 w 217"/>
                  <a:gd name="T15" fmla="*/ 139 h 305"/>
                  <a:gd name="T16" fmla="*/ 209 w 217"/>
                  <a:gd name="T17" fmla="*/ 157 h 305"/>
                  <a:gd name="T18" fmla="*/ 216 w 217"/>
                  <a:gd name="T19" fmla="*/ 176 h 305"/>
                  <a:gd name="T20" fmla="*/ 217 w 217"/>
                  <a:gd name="T21" fmla="*/ 199 h 305"/>
                  <a:gd name="T22" fmla="*/ 214 w 217"/>
                  <a:gd name="T23" fmla="*/ 221 h 305"/>
                  <a:gd name="T24" fmla="*/ 208 w 217"/>
                  <a:gd name="T25" fmla="*/ 240 h 305"/>
                  <a:gd name="T26" fmla="*/ 197 w 217"/>
                  <a:gd name="T27" fmla="*/ 258 h 305"/>
                  <a:gd name="T28" fmla="*/ 181 w 217"/>
                  <a:gd name="T29" fmla="*/ 274 h 305"/>
                  <a:gd name="T30" fmla="*/ 162 w 217"/>
                  <a:gd name="T31" fmla="*/ 287 h 305"/>
                  <a:gd name="T32" fmla="*/ 139 w 217"/>
                  <a:gd name="T33" fmla="*/ 297 h 305"/>
                  <a:gd name="T34" fmla="*/ 114 w 217"/>
                  <a:gd name="T35" fmla="*/ 302 h 305"/>
                  <a:gd name="T36" fmla="*/ 86 w 217"/>
                  <a:gd name="T37" fmla="*/ 305 h 305"/>
                  <a:gd name="T38" fmla="*/ 39 w 217"/>
                  <a:gd name="T39" fmla="*/ 300 h 305"/>
                  <a:gd name="T40" fmla="*/ 19 w 217"/>
                  <a:gd name="T41" fmla="*/ 295 h 305"/>
                  <a:gd name="T42" fmla="*/ 0 w 217"/>
                  <a:gd name="T43" fmla="*/ 287 h 305"/>
                  <a:gd name="T44" fmla="*/ 29 w 217"/>
                  <a:gd name="T45" fmla="*/ 240 h 305"/>
                  <a:gd name="T46" fmla="*/ 64 w 217"/>
                  <a:gd name="T47" fmla="*/ 248 h 305"/>
                  <a:gd name="T48" fmla="*/ 95 w 217"/>
                  <a:gd name="T49" fmla="*/ 249 h 305"/>
                  <a:gd name="T50" fmla="*/ 117 w 217"/>
                  <a:gd name="T51" fmla="*/ 243 h 305"/>
                  <a:gd name="T52" fmla="*/ 134 w 217"/>
                  <a:gd name="T53" fmla="*/ 230 h 305"/>
                  <a:gd name="T54" fmla="*/ 143 w 217"/>
                  <a:gd name="T55" fmla="*/ 213 h 305"/>
                  <a:gd name="T56" fmla="*/ 143 w 217"/>
                  <a:gd name="T57" fmla="*/ 198 h 305"/>
                  <a:gd name="T58" fmla="*/ 141 w 217"/>
                  <a:gd name="T59" fmla="*/ 187 h 305"/>
                  <a:gd name="T60" fmla="*/ 136 w 217"/>
                  <a:gd name="T61" fmla="*/ 178 h 305"/>
                  <a:gd name="T62" fmla="*/ 127 w 217"/>
                  <a:gd name="T63" fmla="*/ 170 h 305"/>
                  <a:gd name="T64" fmla="*/ 110 w 217"/>
                  <a:gd name="T65" fmla="*/ 161 h 305"/>
                  <a:gd name="T66" fmla="*/ 77 w 217"/>
                  <a:gd name="T67" fmla="*/ 155 h 305"/>
                  <a:gd name="T68" fmla="*/ 48 w 217"/>
                  <a:gd name="T69" fmla="*/ 155 h 305"/>
                  <a:gd name="T70" fmla="*/ 26 w 217"/>
                  <a:gd name="T71" fmla="*/ 156 h 305"/>
                  <a:gd name="T72" fmla="*/ 35 w 217"/>
                  <a:gd name="T7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305">
                    <a:moveTo>
                      <a:pt x="204" y="0"/>
                    </a:moveTo>
                    <a:lnTo>
                      <a:pt x="204" y="58"/>
                    </a:lnTo>
                    <a:lnTo>
                      <a:pt x="83" y="58"/>
                    </a:lnTo>
                    <a:lnTo>
                      <a:pt x="77" y="103"/>
                    </a:lnTo>
                    <a:lnTo>
                      <a:pt x="90" y="101"/>
                    </a:lnTo>
                    <a:lnTo>
                      <a:pt x="99" y="101"/>
                    </a:lnTo>
                    <a:lnTo>
                      <a:pt x="111" y="101"/>
                    </a:lnTo>
                    <a:lnTo>
                      <a:pt x="124" y="103"/>
                    </a:lnTo>
                    <a:lnTo>
                      <a:pt x="136" y="105"/>
                    </a:lnTo>
                    <a:lnTo>
                      <a:pt x="147" y="108"/>
                    </a:lnTo>
                    <a:lnTo>
                      <a:pt x="157" y="112"/>
                    </a:lnTo>
                    <a:lnTo>
                      <a:pt x="167" y="115"/>
                    </a:lnTo>
                    <a:lnTo>
                      <a:pt x="176" y="120"/>
                    </a:lnTo>
                    <a:lnTo>
                      <a:pt x="185" y="127"/>
                    </a:lnTo>
                    <a:lnTo>
                      <a:pt x="193" y="133"/>
                    </a:lnTo>
                    <a:lnTo>
                      <a:pt x="199" y="139"/>
                    </a:lnTo>
                    <a:lnTo>
                      <a:pt x="204" y="148"/>
                    </a:lnTo>
                    <a:lnTo>
                      <a:pt x="209" y="157"/>
                    </a:lnTo>
                    <a:lnTo>
                      <a:pt x="213" y="166"/>
                    </a:lnTo>
                    <a:lnTo>
                      <a:pt x="216" y="176"/>
                    </a:lnTo>
                    <a:lnTo>
                      <a:pt x="217" y="188"/>
                    </a:lnTo>
                    <a:lnTo>
                      <a:pt x="217" y="199"/>
                    </a:lnTo>
                    <a:lnTo>
                      <a:pt x="217" y="209"/>
                    </a:lnTo>
                    <a:lnTo>
                      <a:pt x="214" y="221"/>
                    </a:lnTo>
                    <a:lnTo>
                      <a:pt x="212" y="230"/>
                    </a:lnTo>
                    <a:lnTo>
                      <a:pt x="208" y="240"/>
                    </a:lnTo>
                    <a:lnTo>
                      <a:pt x="203" y="249"/>
                    </a:lnTo>
                    <a:lnTo>
                      <a:pt x="197" y="258"/>
                    </a:lnTo>
                    <a:lnTo>
                      <a:pt x="190" y="265"/>
                    </a:lnTo>
                    <a:lnTo>
                      <a:pt x="181" y="274"/>
                    </a:lnTo>
                    <a:lnTo>
                      <a:pt x="172" y="281"/>
                    </a:lnTo>
                    <a:lnTo>
                      <a:pt x="162" y="287"/>
                    </a:lnTo>
                    <a:lnTo>
                      <a:pt x="151" y="292"/>
                    </a:lnTo>
                    <a:lnTo>
                      <a:pt x="139" y="297"/>
                    </a:lnTo>
                    <a:lnTo>
                      <a:pt x="127" y="300"/>
                    </a:lnTo>
                    <a:lnTo>
                      <a:pt x="114" y="302"/>
                    </a:lnTo>
                    <a:lnTo>
                      <a:pt x="100" y="304"/>
                    </a:lnTo>
                    <a:lnTo>
                      <a:pt x="86" y="305"/>
                    </a:lnTo>
                    <a:lnTo>
                      <a:pt x="62" y="304"/>
                    </a:lnTo>
                    <a:lnTo>
                      <a:pt x="39" y="300"/>
                    </a:lnTo>
                    <a:lnTo>
                      <a:pt x="29" y="297"/>
                    </a:lnTo>
                    <a:lnTo>
                      <a:pt x="19" y="295"/>
                    </a:lnTo>
                    <a:lnTo>
                      <a:pt x="8" y="291"/>
                    </a:lnTo>
                    <a:lnTo>
                      <a:pt x="0" y="287"/>
                    </a:lnTo>
                    <a:lnTo>
                      <a:pt x="12" y="234"/>
                    </a:lnTo>
                    <a:lnTo>
                      <a:pt x="29" y="240"/>
                    </a:lnTo>
                    <a:lnTo>
                      <a:pt x="47" y="245"/>
                    </a:lnTo>
                    <a:lnTo>
                      <a:pt x="64" y="248"/>
                    </a:lnTo>
                    <a:lnTo>
                      <a:pt x="82" y="249"/>
                    </a:lnTo>
                    <a:lnTo>
                      <a:pt x="95" y="249"/>
                    </a:lnTo>
                    <a:lnTo>
                      <a:pt x="106" y="246"/>
                    </a:lnTo>
                    <a:lnTo>
                      <a:pt x="117" y="243"/>
                    </a:lnTo>
                    <a:lnTo>
                      <a:pt x="127" y="237"/>
                    </a:lnTo>
                    <a:lnTo>
                      <a:pt x="134" y="230"/>
                    </a:lnTo>
                    <a:lnTo>
                      <a:pt x="139" y="222"/>
                    </a:lnTo>
                    <a:lnTo>
                      <a:pt x="143" y="213"/>
                    </a:lnTo>
                    <a:lnTo>
                      <a:pt x="145" y="204"/>
                    </a:lnTo>
                    <a:lnTo>
                      <a:pt x="143" y="198"/>
                    </a:lnTo>
                    <a:lnTo>
                      <a:pt x="142" y="192"/>
                    </a:lnTo>
                    <a:lnTo>
                      <a:pt x="141" y="187"/>
                    </a:lnTo>
                    <a:lnTo>
                      <a:pt x="138" y="181"/>
                    </a:lnTo>
                    <a:lnTo>
                      <a:pt x="136" y="178"/>
                    </a:lnTo>
                    <a:lnTo>
                      <a:pt x="132" y="174"/>
                    </a:lnTo>
                    <a:lnTo>
                      <a:pt x="127" y="170"/>
                    </a:lnTo>
                    <a:lnTo>
                      <a:pt x="122" y="166"/>
                    </a:lnTo>
                    <a:lnTo>
                      <a:pt x="110" y="161"/>
                    </a:lnTo>
                    <a:lnTo>
                      <a:pt x="95" y="157"/>
                    </a:lnTo>
                    <a:lnTo>
                      <a:pt x="77" y="155"/>
                    </a:lnTo>
                    <a:lnTo>
                      <a:pt x="57" y="153"/>
                    </a:lnTo>
                    <a:lnTo>
                      <a:pt x="48" y="155"/>
                    </a:lnTo>
                    <a:lnTo>
                      <a:pt x="38" y="155"/>
                    </a:lnTo>
                    <a:lnTo>
                      <a:pt x="26" y="156"/>
                    </a:lnTo>
                    <a:lnTo>
                      <a:pt x="15" y="157"/>
                    </a:lnTo>
                    <a:lnTo>
                      <a:pt x="35" y="0"/>
                    </a:lnTo>
                    <a:lnTo>
                      <a:pt x="2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2" name="Freeform 489"/>
              <p:cNvSpPr>
                <a:spLocks/>
              </p:cNvSpPr>
              <p:nvPr/>
            </p:nvSpPr>
            <p:spPr bwMode="auto">
              <a:xfrm>
                <a:off x="977" y="3050"/>
                <a:ext cx="21" cy="21"/>
              </a:xfrm>
              <a:custGeom>
                <a:avLst/>
                <a:gdLst>
                  <a:gd name="T0" fmla="*/ 84 w 84"/>
                  <a:gd name="T1" fmla="*/ 44 h 87"/>
                  <a:gd name="T2" fmla="*/ 83 w 84"/>
                  <a:gd name="T3" fmla="*/ 53 h 87"/>
                  <a:gd name="T4" fmla="*/ 82 w 84"/>
                  <a:gd name="T5" fmla="*/ 60 h 87"/>
                  <a:gd name="T6" fmla="*/ 78 w 84"/>
                  <a:gd name="T7" fmla="*/ 68 h 87"/>
                  <a:gd name="T8" fmla="*/ 73 w 84"/>
                  <a:gd name="T9" fmla="*/ 74 h 87"/>
                  <a:gd name="T10" fmla="*/ 66 w 84"/>
                  <a:gd name="T11" fmla="*/ 79 h 87"/>
                  <a:gd name="T12" fmla="*/ 59 w 84"/>
                  <a:gd name="T13" fmla="*/ 83 h 87"/>
                  <a:gd name="T14" fmla="*/ 51 w 84"/>
                  <a:gd name="T15" fmla="*/ 86 h 87"/>
                  <a:gd name="T16" fmla="*/ 42 w 84"/>
                  <a:gd name="T17" fmla="*/ 87 h 87"/>
                  <a:gd name="T18" fmla="*/ 33 w 84"/>
                  <a:gd name="T19" fmla="*/ 86 h 87"/>
                  <a:gd name="T20" fmla="*/ 25 w 84"/>
                  <a:gd name="T21" fmla="*/ 83 h 87"/>
                  <a:gd name="T22" fmla="*/ 18 w 84"/>
                  <a:gd name="T23" fmla="*/ 79 h 87"/>
                  <a:gd name="T24" fmla="*/ 12 w 84"/>
                  <a:gd name="T25" fmla="*/ 74 h 87"/>
                  <a:gd name="T26" fmla="*/ 7 w 84"/>
                  <a:gd name="T27" fmla="*/ 68 h 87"/>
                  <a:gd name="T28" fmla="*/ 3 w 84"/>
                  <a:gd name="T29" fmla="*/ 60 h 87"/>
                  <a:gd name="T30" fmla="*/ 0 w 84"/>
                  <a:gd name="T31" fmla="*/ 53 h 87"/>
                  <a:gd name="T32" fmla="*/ 0 w 84"/>
                  <a:gd name="T33" fmla="*/ 44 h 87"/>
                  <a:gd name="T34" fmla="*/ 0 w 84"/>
                  <a:gd name="T35" fmla="*/ 35 h 87"/>
                  <a:gd name="T36" fmla="*/ 3 w 84"/>
                  <a:gd name="T37" fmla="*/ 27 h 87"/>
                  <a:gd name="T38" fmla="*/ 7 w 84"/>
                  <a:gd name="T39" fmla="*/ 19 h 87"/>
                  <a:gd name="T40" fmla="*/ 12 w 84"/>
                  <a:gd name="T41" fmla="*/ 13 h 87"/>
                  <a:gd name="T42" fmla="*/ 18 w 84"/>
                  <a:gd name="T43" fmla="*/ 8 h 87"/>
                  <a:gd name="T44" fmla="*/ 26 w 84"/>
                  <a:gd name="T45" fmla="*/ 4 h 87"/>
                  <a:gd name="T46" fmla="*/ 33 w 84"/>
                  <a:gd name="T47" fmla="*/ 2 h 87"/>
                  <a:gd name="T48" fmla="*/ 42 w 84"/>
                  <a:gd name="T49" fmla="*/ 0 h 87"/>
                  <a:gd name="T50" fmla="*/ 51 w 84"/>
                  <a:gd name="T51" fmla="*/ 2 h 87"/>
                  <a:gd name="T52" fmla="*/ 59 w 84"/>
                  <a:gd name="T53" fmla="*/ 4 h 87"/>
                  <a:gd name="T54" fmla="*/ 66 w 84"/>
                  <a:gd name="T55" fmla="*/ 8 h 87"/>
                  <a:gd name="T56" fmla="*/ 73 w 84"/>
                  <a:gd name="T57" fmla="*/ 13 h 87"/>
                  <a:gd name="T58" fmla="*/ 78 w 84"/>
                  <a:gd name="T59" fmla="*/ 19 h 87"/>
                  <a:gd name="T60" fmla="*/ 82 w 84"/>
                  <a:gd name="T61" fmla="*/ 26 h 87"/>
                  <a:gd name="T62" fmla="*/ 83 w 84"/>
                  <a:gd name="T63" fmla="*/ 35 h 87"/>
                  <a:gd name="T64" fmla="*/ 84 w 84"/>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7">
                    <a:moveTo>
                      <a:pt x="84" y="44"/>
                    </a:moveTo>
                    <a:lnTo>
                      <a:pt x="83" y="53"/>
                    </a:lnTo>
                    <a:lnTo>
                      <a:pt x="82" y="60"/>
                    </a:lnTo>
                    <a:lnTo>
                      <a:pt x="78" y="68"/>
                    </a:lnTo>
                    <a:lnTo>
                      <a:pt x="73" y="74"/>
                    </a:lnTo>
                    <a:lnTo>
                      <a:pt x="66" y="79"/>
                    </a:lnTo>
                    <a:lnTo>
                      <a:pt x="59" y="83"/>
                    </a:lnTo>
                    <a:lnTo>
                      <a:pt x="51" y="86"/>
                    </a:lnTo>
                    <a:lnTo>
                      <a:pt x="42" y="87"/>
                    </a:lnTo>
                    <a:lnTo>
                      <a:pt x="33" y="86"/>
                    </a:lnTo>
                    <a:lnTo>
                      <a:pt x="25" y="83"/>
                    </a:lnTo>
                    <a:lnTo>
                      <a:pt x="18" y="79"/>
                    </a:lnTo>
                    <a:lnTo>
                      <a:pt x="12" y="74"/>
                    </a:lnTo>
                    <a:lnTo>
                      <a:pt x="7" y="68"/>
                    </a:lnTo>
                    <a:lnTo>
                      <a:pt x="3" y="60"/>
                    </a:lnTo>
                    <a:lnTo>
                      <a:pt x="0" y="53"/>
                    </a:lnTo>
                    <a:lnTo>
                      <a:pt x="0" y="44"/>
                    </a:lnTo>
                    <a:lnTo>
                      <a:pt x="0" y="35"/>
                    </a:lnTo>
                    <a:lnTo>
                      <a:pt x="3" y="27"/>
                    </a:lnTo>
                    <a:lnTo>
                      <a:pt x="7" y="19"/>
                    </a:lnTo>
                    <a:lnTo>
                      <a:pt x="12" y="13"/>
                    </a:lnTo>
                    <a:lnTo>
                      <a:pt x="18" y="8"/>
                    </a:lnTo>
                    <a:lnTo>
                      <a:pt x="26" y="4"/>
                    </a:lnTo>
                    <a:lnTo>
                      <a:pt x="33" y="2"/>
                    </a:lnTo>
                    <a:lnTo>
                      <a:pt x="42" y="0"/>
                    </a:lnTo>
                    <a:lnTo>
                      <a:pt x="51" y="2"/>
                    </a:lnTo>
                    <a:lnTo>
                      <a:pt x="59" y="4"/>
                    </a:lnTo>
                    <a:lnTo>
                      <a:pt x="66" y="8"/>
                    </a:lnTo>
                    <a:lnTo>
                      <a:pt x="73" y="13"/>
                    </a:lnTo>
                    <a:lnTo>
                      <a:pt x="78" y="19"/>
                    </a:lnTo>
                    <a:lnTo>
                      <a:pt x="82" y="26"/>
                    </a:lnTo>
                    <a:lnTo>
                      <a:pt x="83" y="35"/>
                    </a:lnTo>
                    <a:lnTo>
                      <a:pt x="8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3" name="Freeform 490"/>
              <p:cNvSpPr>
                <a:spLocks noEditPoints="1"/>
              </p:cNvSpPr>
              <p:nvPr/>
            </p:nvSpPr>
            <p:spPr bwMode="auto">
              <a:xfrm>
                <a:off x="1005" y="2994"/>
                <a:ext cx="59" cy="77"/>
              </a:xfrm>
              <a:custGeom>
                <a:avLst/>
                <a:gdLst>
                  <a:gd name="T0" fmla="*/ 35 w 232"/>
                  <a:gd name="T1" fmla="*/ 137 h 310"/>
                  <a:gd name="T2" fmla="*/ 16 w 232"/>
                  <a:gd name="T3" fmla="*/ 114 h 310"/>
                  <a:gd name="T4" fmla="*/ 10 w 232"/>
                  <a:gd name="T5" fmla="*/ 85 h 310"/>
                  <a:gd name="T6" fmla="*/ 15 w 232"/>
                  <a:gd name="T7" fmla="*/ 58 h 310"/>
                  <a:gd name="T8" fmla="*/ 28 w 232"/>
                  <a:gd name="T9" fmla="*/ 35 h 310"/>
                  <a:gd name="T10" fmla="*/ 48 w 232"/>
                  <a:gd name="T11" fmla="*/ 17 h 310"/>
                  <a:gd name="T12" fmla="*/ 75 w 232"/>
                  <a:gd name="T13" fmla="*/ 6 h 310"/>
                  <a:gd name="T14" fmla="*/ 106 w 232"/>
                  <a:gd name="T15" fmla="*/ 0 h 310"/>
                  <a:gd name="T16" fmla="*/ 141 w 232"/>
                  <a:gd name="T17" fmla="*/ 1 h 310"/>
                  <a:gd name="T18" fmla="*/ 170 w 232"/>
                  <a:gd name="T19" fmla="*/ 8 h 310"/>
                  <a:gd name="T20" fmla="*/ 193 w 232"/>
                  <a:gd name="T21" fmla="*/ 22 h 310"/>
                  <a:gd name="T22" fmla="*/ 209 w 232"/>
                  <a:gd name="T23" fmla="*/ 40 h 310"/>
                  <a:gd name="T24" fmla="*/ 218 w 232"/>
                  <a:gd name="T25" fmla="*/ 61 h 310"/>
                  <a:gd name="T26" fmla="*/ 220 w 232"/>
                  <a:gd name="T27" fmla="*/ 87 h 310"/>
                  <a:gd name="T28" fmla="*/ 209 w 232"/>
                  <a:gd name="T29" fmla="*/ 115 h 310"/>
                  <a:gd name="T30" fmla="*/ 187 w 232"/>
                  <a:gd name="T31" fmla="*/ 137 h 310"/>
                  <a:gd name="T32" fmla="*/ 188 w 232"/>
                  <a:gd name="T33" fmla="*/ 150 h 310"/>
                  <a:gd name="T34" fmla="*/ 217 w 232"/>
                  <a:gd name="T35" fmla="*/ 172 h 310"/>
                  <a:gd name="T36" fmla="*/ 231 w 232"/>
                  <a:gd name="T37" fmla="*/ 206 h 310"/>
                  <a:gd name="T38" fmla="*/ 230 w 232"/>
                  <a:gd name="T39" fmla="*/ 237 h 310"/>
                  <a:gd name="T40" fmla="*/ 220 w 232"/>
                  <a:gd name="T41" fmla="*/ 263 h 310"/>
                  <a:gd name="T42" fmla="*/ 199 w 232"/>
                  <a:gd name="T43" fmla="*/ 284 h 310"/>
                  <a:gd name="T44" fmla="*/ 173 w 232"/>
                  <a:gd name="T45" fmla="*/ 300 h 310"/>
                  <a:gd name="T46" fmla="*/ 139 w 232"/>
                  <a:gd name="T47" fmla="*/ 307 h 310"/>
                  <a:gd name="T48" fmla="*/ 101 w 232"/>
                  <a:gd name="T49" fmla="*/ 309 h 310"/>
                  <a:gd name="T50" fmla="*/ 67 w 232"/>
                  <a:gd name="T51" fmla="*/ 303 h 310"/>
                  <a:gd name="T52" fmla="*/ 38 w 232"/>
                  <a:gd name="T53" fmla="*/ 291 h 310"/>
                  <a:gd name="T54" fmla="*/ 17 w 232"/>
                  <a:gd name="T55" fmla="*/ 272 h 310"/>
                  <a:gd name="T56" fmla="*/ 5 w 232"/>
                  <a:gd name="T57" fmla="*/ 250 h 310"/>
                  <a:gd name="T58" fmla="*/ 0 w 232"/>
                  <a:gd name="T59" fmla="*/ 226 h 310"/>
                  <a:gd name="T60" fmla="*/ 7 w 232"/>
                  <a:gd name="T61" fmla="*/ 192 h 310"/>
                  <a:gd name="T62" fmla="*/ 30 w 232"/>
                  <a:gd name="T63" fmla="*/ 165 h 310"/>
                  <a:gd name="T64" fmla="*/ 54 w 232"/>
                  <a:gd name="T65" fmla="*/ 150 h 310"/>
                  <a:gd name="T66" fmla="*/ 134 w 232"/>
                  <a:gd name="T67" fmla="*/ 117 h 310"/>
                  <a:gd name="T68" fmla="*/ 148 w 232"/>
                  <a:gd name="T69" fmla="*/ 103 h 310"/>
                  <a:gd name="T70" fmla="*/ 153 w 232"/>
                  <a:gd name="T71" fmla="*/ 85 h 310"/>
                  <a:gd name="T72" fmla="*/ 148 w 232"/>
                  <a:gd name="T73" fmla="*/ 63 h 310"/>
                  <a:gd name="T74" fmla="*/ 132 w 232"/>
                  <a:gd name="T75" fmla="*/ 50 h 310"/>
                  <a:gd name="T76" fmla="*/ 108 w 232"/>
                  <a:gd name="T77" fmla="*/ 48 h 310"/>
                  <a:gd name="T78" fmla="*/ 89 w 232"/>
                  <a:gd name="T79" fmla="*/ 57 h 310"/>
                  <a:gd name="T80" fmla="*/ 78 w 232"/>
                  <a:gd name="T81" fmla="*/ 75 h 310"/>
                  <a:gd name="T82" fmla="*/ 81 w 232"/>
                  <a:gd name="T83" fmla="*/ 95 h 310"/>
                  <a:gd name="T84" fmla="*/ 95 w 232"/>
                  <a:gd name="T85" fmla="*/ 110 h 310"/>
                  <a:gd name="T86" fmla="*/ 122 w 232"/>
                  <a:gd name="T87" fmla="*/ 122 h 310"/>
                  <a:gd name="T88" fmla="*/ 76 w 232"/>
                  <a:gd name="T89" fmla="*/ 234 h 310"/>
                  <a:gd name="T90" fmla="*/ 92 w 232"/>
                  <a:gd name="T91" fmla="*/ 253 h 310"/>
                  <a:gd name="T92" fmla="*/ 117 w 232"/>
                  <a:gd name="T93" fmla="*/ 260 h 310"/>
                  <a:gd name="T94" fmla="*/ 141 w 232"/>
                  <a:gd name="T95" fmla="*/ 254 h 310"/>
                  <a:gd name="T96" fmla="*/ 156 w 232"/>
                  <a:gd name="T97" fmla="*/ 237 h 310"/>
                  <a:gd name="T98" fmla="*/ 159 w 232"/>
                  <a:gd name="T99" fmla="*/ 217 h 310"/>
                  <a:gd name="T100" fmla="*/ 153 w 232"/>
                  <a:gd name="T101" fmla="*/ 200 h 310"/>
                  <a:gd name="T102" fmla="*/ 139 w 232"/>
                  <a:gd name="T103" fmla="*/ 186 h 310"/>
                  <a:gd name="T104" fmla="*/ 110 w 232"/>
                  <a:gd name="T105" fmla="*/ 175 h 310"/>
                  <a:gd name="T106" fmla="*/ 91 w 232"/>
                  <a:gd name="T107" fmla="*/ 184 h 310"/>
                  <a:gd name="T108" fmla="*/ 80 w 232"/>
                  <a:gd name="T109" fmla="*/ 195 h 310"/>
                  <a:gd name="T110" fmla="*/ 73 w 232"/>
                  <a:gd name="T111" fmla="*/ 21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310">
                    <a:moveTo>
                      <a:pt x="54" y="150"/>
                    </a:moveTo>
                    <a:lnTo>
                      <a:pt x="44" y="143"/>
                    </a:lnTo>
                    <a:lnTo>
                      <a:pt x="35" y="137"/>
                    </a:lnTo>
                    <a:lnTo>
                      <a:pt x="28" y="131"/>
                    </a:lnTo>
                    <a:lnTo>
                      <a:pt x="21" y="122"/>
                    </a:lnTo>
                    <a:lnTo>
                      <a:pt x="16" y="114"/>
                    </a:lnTo>
                    <a:lnTo>
                      <a:pt x="12" y="105"/>
                    </a:lnTo>
                    <a:lnTo>
                      <a:pt x="11" y="95"/>
                    </a:lnTo>
                    <a:lnTo>
                      <a:pt x="10" y="85"/>
                    </a:lnTo>
                    <a:lnTo>
                      <a:pt x="11" y="75"/>
                    </a:lnTo>
                    <a:lnTo>
                      <a:pt x="12" y="66"/>
                    </a:lnTo>
                    <a:lnTo>
                      <a:pt x="15" y="58"/>
                    </a:lnTo>
                    <a:lnTo>
                      <a:pt x="17" y="50"/>
                    </a:lnTo>
                    <a:lnTo>
                      <a:pt x="22" y="43"/>
                    </a:lnTo>
                    <a:lnTo>
                      <a:pt x="28" y="35"/>
                    </a:lnTo>
                    <a:lnTo>
                      <a:pt x="34" y="29"/>
                    </a:lnTo>
                    <a:lnTo>
                      <a:pt x="40" y="22"/>
                    </a:lnTo>
                    <a:lnTo>
                      <a:pt x="48" y="17"/>
                    </a:lnTo>
                    <a:lnTo>
                      <a:pt x="57" y="12"/>
                    </a:lnTo>
                    <a:lnTo>
                      <a:pt x="66" y="8"/>
                    </a:lnTo>
                    <a:lnTo>
                      <a:pt x="75" y="6"/>
                    </a:lnTo>
                    <a:lnTo>
                      <a:pt x="85" y="3"/>
                    </a:lnTo>
                    <a:lnTo>
                      <a:pt x="95" y="1"/>
                    </a:lnTo>
                    <a:lnTo>
                      <a:pt x="106" y="0"/>
                    </a:lnTo>
                    <a:lnTo>
                      <a:pt x="118" y="0"/>
                    </a:lnTo>
                    <a:lnTo>
                      <a:pt x="129" y="0"/>
                    </a:lnTo>
                    <a:lnTo>
                      <a:pt x="141" y="1"/>
                    </a:lnTo>
                    <a:lnTo>
                      <a:pt x="151" y="2"/>
                    </a:lnTo>
                    <a:lnTo>
                      <a:pt x="161" y="5"/>
                    </a:lnTo>
                    <a:lnTo>
                      <a:pt x="170" y="8"/>
                    </a:lnTo>
                    <a:lnTo>
                      <a:pt x="178" y="12"/>
                    </a:lnTo>
                    <a:lnTo>
                      <a:pt x="185" y="16"/>
                    </a:lnTo>
                    <a:lnTo>
                      <a:pt x="193" y="22"/>
                    </a:lnTo>
                    <a:lnTo>
                      <a:pt x="199" y="27"/>
                    </a:lnTo>
                    <a:lnTo>
                      <a:pt x="204" y="34"/>
                    </a:lnTo>
                    <a:lnTo>
                      <a:pt x="209" y="40"/>
                    </a:lnTo>
                    <a:lnTo>
                      <a:pt x="213" y="47"/>
                    </a:lnTo>
                    <a:lnTo>
                      <a:pt x="216" y="54"/>
                    </a:lnTo>
                    <a:lnTo>
                      <a:pt x="218" y="61"/>
                    </a:lnTo>
                    <a:lnTo>
                      <a:pt x="220" y="68"/>
                    </a:lnTo>
                    <a:lnTo>
                      <a:pt x="220" y="76"/>
                    </a:lnTo>
                    <a:lnTo>
                      <a:pt x="220" y="87"/>
                    </a:lnTo>
                    <a:lnTo>
                      <a:pt x="217" y="97"/>
                    </a:lnTo>
                    <a:lnTo>
                      <a:pt x="213" y="106"/>
                    </a:lnTo>
                    <a:lnTo>
                      <a:pt x="209" y="115"/>
                    </a:lnTo>
                    <a:lnTo>
                      <a:pt x="203" y="123"/>
                    </a:lnTo>
                    <a:lnTo>
                      <a:pt x="195" y="131"/>
                    </a:lnTo>
                    <a:lnTo>
                      <a:pt x="187" y="137"/>
                    </a:lnTo>
                    <a:lnTo>
                      <a:pt x="175" y="142"/>
                    </a:lnTo>
                    <a:lnTo>
                      <a:pt x="175" y="143"/>
                    </a:lnTo>
                    <a:lnTo>
                      <a:pt x="188" y="150"/>
                    </a:lnTo>
                    <a:lnTo>
                      <a:pt x="199" y="156"/>
                    </a:lnTo>
                    <a:lnTo>
                      <a:pt x="209" y="164"/>
                    </a:lnTo>
                    <a:lnTo>
                      <a:pt x="217" y="172"/>
                    </a:lnTo>
                    <a:lnTo>
                      <a:pt x="223" y="183"/>
                    </a:lnTo>
                    <a:lnTo>
                      <a:pt x="229" y="194"/>
                    </a:lnTo>
                    <a:lnTo>
                      <a:pt x="231" y="206"/>
                    </a:lnTo>
                    <a:lnTo>
                      <a:pt x="232" y="218"/>
                    </a:lnTo>
                    <a:lnTo>
                      <a:pt x="231" y="228"/>
                    </a:lnTo>
                    <a:lnTo>
                      <a:pt x="230" y="237"/>
                    </a:lnTo>
                    <a:lnTo>
                      <a:pt x="227" y="246"/>
                    </a:lnTo>
                    <a:lnTo>
                      <a:pt x="223" y="255"/>
                    </a:lnTo>
                    <a:lnTo>
                      <a:pt x="220" y="263"/>
                    </a:lnTo>
                    <a:lnTo>
                      <a:pt x="213" y="270"/>
                    </a:lnTo>
                    <a:lnTo>
                      <a:pt x="207" y="278"/>
                    </a:lnTo>
                    <a:lnTo>
                      <a:pt x="199" y="284"/>
                    </a:lnTo>
                    <a:lnTo>
                      <a:pt x="192" y="289"/>
                    </a:lnTo>
                    <a:lnTo>
                      <a:pt x="183" y="295"/>
                    </a:lnTo>
                    <a:lnTo>
                      <a:pt x="173" y="300"/>
                    </a:lnTo>
                    <a:lnTo>
                      <a:pt x="162" y="303"/>
                    </a:lnTo>
                    <a:lnTo>
                      <a:pt x="151" y="306"/>
                    </a:lnTo>
                    <a:lnTo>
                      <a:pt x="139" y="307"/>
                    </a:lnTo>
                    <a:lnTo>
                      <a:pt x="127" y="309"/>
                    </a:lnTo>
                    <a:lnTo>
                      <a:pt x="114" y="310"/>
                    </a:lnTo>
                    <a:lnTo>
                      <a:pt x="101" y="309"/>
                    </a:lnTo>
                    <a:lnTo>
                      <a:pt x="89" y="307"/>
                    </a:lnTo>
                    <a:lnTo>
                      <a:pt x="77" y="306"/>
                    </a:lnTo>
                    <a:lnTo>
                      <a:pt x="67" y="303"/>
                    </a:lnTo>
                    <a:lnTo>
                      <a:pt x="57" y="300"/>
                    </a:lnTo>
                    <a:lnTo>
                      <a:pt x="47" y="296"/>
                    </a:lnTo>
                    <a:lnTo>
                      <a:pt x="38" y="291"/>
                    </a:lnTo>
                    <a:lnTo>
                      <a:pt x="30" y="286"/>
                    </a:lnTo>
                    <a:lnTo>
                      <a:pt x="24" y="279"/>
                    </a:lnTo>
                    <a:lnTo>
                      <a:pt x="17" y="272"/>
                    </a:lnTo>
                    <a:lnTo>
                      <a:pt x="12" y="265"/>
                    </a:lnTo>
                    <a:lnTo>
                      <a:pt x="7" y="258"/>
                    </a:lnTo>
                    <a:lnTo>
                      <a:pt x="5" y="250"/>
                    </a:lnTo>
                    <a:lnTo>
                      <a:pt x="2" y="242"/>
                    </a:lnTo>
                    <a:lnTo>
                      <a:pt x="1" y="235"/>
                    </a:lnTo>
                    <a:lnTo>
                      <a:pt x="0" y="226"/>
                    </a:lnTo>
                    <a:lnTo>
                      <a:pt x="1" y="213"/>
                    </a:lnTo>
                    <a:lnTo>
                      <a:pt x="3" y="202"/>
                    </a:lnTo>
                    <a:lnTo>
                      <a:pt x="7" y="192"/>
                    </a:lnTo>
                    <a:lnTo>
                      <a:pt x="14" y="181"/>
                    </a:lnTo>
                    <a:lnTo>
                      <a:pt x="21" y="172"/>
                    </a:lnTo>
                    <a:lnTo>
                      <a:pt x="30" y="165"/>
                    </a:lnTo>
                    <a:lnTo>
                      <a:pt x="42" y="157"/>
                    </a:lnTo>
                    <a:lnTo>
                      <a:pt x="54" y="151"/>
                    </a:lnTo>
                    <a:lnTo>
                      <a:pt x="54" y="150"/>
                    </a:lnTo>
                    <a:close/>
                    <a:moveTo>
                      <a:pt x="122" y="122"/>
                    </a:moveTo>
                    <a:lnTo>
                      <a:pt x="129" y="119"/>
                    </a:lnTo>
                    <a:lnTo>
                      <a:pt x="134" y="117"/>
                    </a:lnTo>
                    <a:lnTo>
                      <a:pt x="141" y="113"/>
                    </a:lnTo>
                    <a:lnTo>
                      <a:pt x="145" y="108"/>
                    </a:lnTo>
                    <a:lnTo>
                      <a:pt x="148" y="103"/>
                    </a:lnTo>
                    <a:lnTo>
                      <a:pt x="151" y="96"/>
                    </a:lnTo>
                    <a:lnTo>
                      <a:pt x="153" y="91"/>
                    </a:lnTo>
                    <a:lnTo>
                      <a:pt x="153" y="85"/>
                    </a:lnTo>
                    <a:lnTo>
                      <a:pt x="153" y="77"/>
                    </a:lnTo>
                    <a:lnTo>
                      <a:pt x="151" y="69"/>
                    </a:lnTo>
                    <a:lnTo>
                      <a:pt x="148" y="63"/>
                    </a:lnTo>
                    <a:lnTo>
                      <a:pt x="143" y="58"/>
                    </a:lnTo>
                    <a:lnTo>
                      <a:pt x="138" y="53"/>
                    </a:lnTo>
                    <a:lnTo>
                      <a:pt x="132" y="50"/>
                    </a:lnTo>
                    <a:lnTo>
                      <a:pt x="124" y="48"/>
                    </a:lnTo>
                    <a:lnTo>
                      <a:pt x="117" y="48"/>
                    </a:lnTo>
                    <a:lnTo>
                      <a:pt x="108" y="48"/>
                    </a:lnTo>
                    <a:lnTo>
                      <a:pt x="100" y="50"/>
                    </a:lnTo>
                    <a:lnTo>
                      <a:pt x="94" y="53"/>
                    </a:lnTo>
                    <a:lnTo>
                      <a:pt x="89" y="57"/>
                    </a:lnTo>
                    <a:lnTo>
                      <a:pt x="84" y="62"/>
                    </a:lnTo>
                    <a:lnTo>
                      <a:pt x="81" y="68"/>
                    </a:lnTo>
                    <a:lnTo>
                      <a:pt x="78" y="75"/>
                    </a:lnTo>
                    <a:lnTo>
                      <a:pt x="78" y="81"/>
                    </a:lnTo>
                    <a:lnTo>
                      <a:pt x="78" y="89"/>
                    </a:lnTo>
                    <a:lnTo>
                      <a:pt x="81" y="95"/>
                    </a:lnTo>
                    <a:lnTo>
                      <a:pt x="85" y="100"/>
                    </a:lnTo>
                    <a:lnTo>
                      <a:pt x="89" y="105"/>
                    </a:lnTo>
                    <a:lnTo>
                      <a:pt x="95" y="110"/>
                    </a:lnTo>
                    <a:lnTo>
                      <a:pt x="103" y="115"/>
                    </a:lnTo>
                    <a:lnTo>
                      <a:pt x="111" y="119"/>
                    </a:lnTo>
                    <a:lnTo>
                      <a:pt x="122" y="122"/>
                    </a:lnTo>
                    <a:close/>
                    <a:moveTo>
                      <a:pt x="73" y="218"/>
                    </a:moveTo>
                    <a:lnTo>
                      <a:pt x="73" y="227"/>
                    </a:lnTo>
                    <a:lnTo>
                      <a:pt x="76" y="234"/>
                    </a:lnTo>
                    <a:lnTo>
                      <a:pt x="80" y="241"/>
                    </a:lnTo>
                    <a:lnTo>
                      <a:pt x="85" y="248"/>
                    </a:lnTo>
                    <a:lnTo>
                      <a:pt x="92" y="253"/>
                    </a:lnTo>
                    <a:lnTo>
                      <a:pt x="99" y="256"/>
                    </a:lnTo>
                    <a:lnTo>
                      <a:pt x="108" y="259"/>
                    </a:lnTo>
                    <a:lnTo>
                      <a:pt x="117" y="260"/>
                    </a:lnTo>
                    <a:lnTo>
                      <a:pt x="125" y="259"/>
                    </a:lnTo>
                    <a:lnTo>
                      <a:pt x="134" y="258"/>
                    </a:lnTo>
                    <a:lnTo>
                      <a:pt x="141" y="254"/>
                    </a:lnTo>
                    <a:lnTo>
                      <a:pt x="147" y="250"/>
                    </a:lnTo>
                    <a:lnTo>
                      <a:pt x="152" y="244"/>
                    </a:lnTo>
                    <a:lnTo>
                      <a:pt x="156" y="237"/>
                    </a:lnTo>
                    <a:lnTo>
                      <a:pt x="159" y="231"/>
                    </a:lnTo>
                    <a:lnTo>
                      <a:pt x="160" y="223"/>
                    </a:lnTo>
                    <a:lnTo>
                      <a:pt x="159" y="217"/>
                    </a:lnTo>
                    <a:lnTo>
                      <a:pt x="159" y="211"/>
                    </a:lnTo>
                    <a:lnTo>
                      <a:pt x="156" y="206"/>
                    </a:lnTo>
                    <a:lnTo>
                      <a:pt x="153" y="200"/>
                    </a:lnTo>
                    <a:lnTo>
                      <a:pt x="150" y="195"/>
                    </a:lnTo>
                    <a:lnTo>
                      <a:pt x="145" y="192"/>
                    </a:lnTo>
                    <a:lnTo>
                      <a:pt x="139" y="186"/>
                    </a:lnTo>
                    <a:lnTo>
                      <a:pt x="132" y="183"/>
                    </a:lnTo>
                    <a:lnTo>
                      <a:pt x="119" y="178"/>
                    </a:lnTo>
                    <a:lnTo>
                      <a:pt x="110" y="175"/>
                    </a:lnTo>
                    <a:lnTo>
                      <a:pt x="105" y="176"/>
                    </a:lnTo>
                    <a:lnTo>
                      <a:pt x="96" y="180"/>
                    </a:lnTo>
                    <a:lnTo>
                      <a:pt x="91" y="184"/>
                    </a:lnTo>
                    <a:lnTo>
                      <a:pt x="87" y="186"/>
                    </a:lnTo>
                    <a:lnTo>
                      <a:pt x="82" y="192"/>
                    </a:lnTo>
                    <a:lnTo>
                      <a:pt x="80" y="195"/>
                    </a:lnTo>
                    <a:lnTo>
                      <a:pt x="77" y="200"/>
                    </a:lnTo>
                    <a:lnTo>
                      <a:pt x="75" y="207"/>
                    </a:lnTo>
                    <a:lnTo>
                      <a:pt x="73" y="212"/>
                    </a:lnTo>
                    <a:lnTo>
                      <a:pt x="73"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4" name="Freeform 491"/>
              <p:cNvSpPr>
                <a:spLocks/>
              </p:cNvSpPr>
              <p:nvPr/>
            </p:nvSpPr>
            <p:spPr bwMode="auto">
              <a:xfrm>
                <a:off x="797" y="1743"/>
                <a:ext cx="35" cy="74"/>
              </a:xfrm>
              <a:custGeom>
                <a:avLst/>
                <a:gdLst>
                  <a:gd name="T0" fmla="*/ 70 w 139"/>
                  <a:gd name="T1" fmla="*/ 299 h 299"/>
                  <a:gd name="T2" fmla="*/ 70 w 139"/>
                  <a:gd name="T3" fmla="*/ 62 h 299"/>
                  <a:gd name="T4" fmla="*/ 70 w 139"/>
                  <a:gd name="T5" fmla="*/ 62 h 299"/>
                  <a:gd name="T6" fmla="*/ 12 w 139"/>
                  <a:gd name="T7" fmla="*/ 90 h 299"/>
                  <a:gd name="T8" fmla="*/ 0 w 139"/>
                  <a:gd name="T9" fmla="*/ 37 h 299"/>
                  <a:gd name="T10" fmla="*/ 81 w 139"/>
                  <a:gd name="T11" fmla="*/ 0 h 299"/>
                  <a:gd name="T12" fmla="*/ 139 w 139"/>
                  <a:gd name="T13" fmla="*/ 0 h 299"/>
                  <a:gd name="T14" fmla="*/ 139 w 139"/>
                  <a:gd name="T15" fmla="*/ 299 h 299"/>
                  <a:gd name="T16" fmla="*/ 70 w 139"/>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99">
                    <a:moveTo>
                      <a:pt x="70" y="299"/>
                    </a:moveTo>
                    <a:lnTo>
                      <a:pt x="70" y="62"/>
                    </a:lnTo>
                    <a:lnTo>
                      <a:pt x="70" y="62"/>
                    </a:lnTo>
                    <a:lnTo>
                      <a:pt x="12" y="90"/>
                    </a:lnTo>
                    <a:lnTo>
                      <a:pt x="0" y="37"/>
                    </a:lnTo>
                    <a:lnTo>
                      <a:pt x="81" y="0"/>
                    </a:lnTo>
                    <a:lnTo>
                      <a:pt x="139" y="0"/>
                    </a:lnTo>
                    <a:lnTo>
                      <a:pt x="139" y="299"/>
                    </a:lnTo>
                    <a:lnTo>
                      <a:pt x="70" y="2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5" name="Freeform 492"/>
              <p:cNvSpPr>
                <a:spLocks/>
              </p:cNvSpPr>
              <p:nvPr/>
            </p:nvSpPr>
            <p:spPr bwMode="auto">
              <a:xfrm>
                <a:off x="863" y="1743"/>
                <a:ext cx="35" cy="74"/>
              </a:xfrm>
              <a:custGeom>
                <a:avLst/>
                <a:gdLst>
                  <a:gd name="T0" fmla="*/ 70 w 138"/>
                  <a:gd name="T1" fmla="*/ 299 h 299"/>
                  <a:gd name="T2" fmla="*/ 70 w 138"/>
                  <a:gd name="T3" fmla="*/ 62 h 299"/>
                  <a:gd name="T4" fmla="*/ 68 w 138"/>
                  <a:gd name="T5" fmla="*/ 62 h 299"/>
                  <a:gd name="T6" fmla="*/ 11 w 138"/>
                  <a:gd name="T7" fmla="*/ 90 h 299"/>
                  <a:gd name="T8" fmla="*/ 0 w 138"/>
                  <a:gd name="T9" fmla="*/ 37 h 299"/>
                  <a:gd name="T10" fmla="*/ 80 w 138"/>
                  <a:gd name="T11" fmla="*/ 0 h 299"/>
                  <a:gd name="T12" fmla="*/ 138 w 138"/>
                  <a:gd name="T13" fmla="*/ 0 h 299"/>
                  <a:gd name="T14" fmla="*/ 138 w 138"/>
                  <a:gd name="T15" fmla="*/ 299 h 299"/>
                  <a:gd name="T16" fmla="*/ 70 w 138"/>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99">
                    <a:moveTo>
                      <a:pt x="70" y="299"/>
                    </a:moveTo>
                    <a:lnTo>
                      <a:pt x="70" y="62"/>
                    </a:lnTo>
                    <a:lnTo>
                      <a:pt x="68" y="62"/>
                    </a:lnTo>
                    <a:lnTo>
                      <a:pt x="11" y="90"/>
                    </a:lnTo>
                    <a:lnTo>
                      <a:pt x="0" y="37"/>
                    </a:lnTo>
                    <a:lnTo>
                      <a:pt x="80" y="0"/>
                    </a:lnTo>
                    <a:lnTo>
                      <a:pt x="138" y="0"/>
                    </a:lnTo>
                    <a:lnTo>
                      <a:pt x="138" y="299"/>
                    </a:lnTo>
                    <a:lnTo>
                      <a:pt x="70" y="2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6" name="Freeform 493"/>
              <p:cNvSpPr>
                <a:spLocks/>
              </p:cNvSpPr>
              <p:nvPr/>
            </p:nvSpPr>
            <p:spPr bwMode="auto">
              <a:xfrm>
                <a:off x="924" y="1797"/>
                <a:ext cx="21" cy="22"/>
              </a:xfrm>
              <a:custGeom>
                <a:avLst/>
                <a:gdLst>
                  <a:gd name="T0" fmla="*/ 85 w 85"/>
                  <a:gd name="T1" fmla="*/ 44 h 86"/>
                  <a:gd name="T2" fmla="*/ 84 w 85"/>
                  <a:gd name="T3" fmla="*/ 53 h 86"/>
                  <a:gd name="T4" fmla="*/ 81 w 85"/>
                  <a:gd name="T5" fmla="*/ 60 h 86"/>
                  <a:gd name="T6" fmla="*/ 78 w 85"/>
                  <a:gd name="T7" fmla="*/ 68 h 86"/>
                  <a:gd name="T8" fmla="*/ 72 w 85"/>
                  <a:gd name="T9" fmla="*/ 74 h 86"/>
                  <a:gd name="T10" fmla="*/ 66 w 85"/>
                  <a:gd name="T11" fmla="*/ 79 h 86"/>
                  <a:gd name="T12" fmla="*/ 60 w 85"/>
                  <a:gd name="T13" fmla="*/ 83 h 86"/>
                  <a:gd name="T14" fmla="*/ 51 w 85"/>
                  <a:gd name="T15" fmla="*/ 86 h 86"/>
                  <a:gd name="T16" fmla="*/ 42 w 85"/>
                  <a:gd name="T17" fmla="*/ 86 h 86"/>
                  <a:gd name="T18" fmla="*/ 33 w 85"/>
                  <a:gd name="T19" fmla="*/ 86 h 86"/>
                  <a:gd name="T20" fmla="*/ 25 w 85"/>
                  <a:gd name="T21" fmla="*/ 83 h 86"/>
                  <a:gd name="T22" fmla="*/ 18 w 85"/>
                  <a:gd name="T23" fmla="*/ 79 h 86"/>
                  <a:gd name="T24" fmla="*/ 13 w 85"/>
                  <a:gd name="T25" fmla="*/ 74 h 86"/>
                  <a:gd name="T26" fmla="*/ 6 w 85"/>
                  <a:gd name="T27" fmla="*/ 68 h 86"/>
                  <a:gd name="T28" fmla="*/ 4 w 85"/>
                  <a:gd name="T29" fmla="*/ 60 h 86"/>
                  <a:gd name="T30" fmla="*/ 1 w 85"/>
                  <a:gd name="T31" fmla="*/ 53 h 86"/>
                  <a:gd name="T32" fmla="*/ 0 w 85"/>
                  <a:gd name="T33" fmla="*/ 44 h 86"/>
                  <a:gd name="T34" fmla="*/ 1 w 85"/>
                  <a:gd name="T35" fmla="*/ 35 h 86"/>
                  <a:gd name="T36" fmla="*/ 4 w 85"/>
                  <a:gd name="T37" fmla="*/ 26 h 86"/>
                  <a:gd name="T38" fmla="*/ 8 w 85"/>
                  <a:gd name="T39" fmla="*/ 18 h 86"/>
                  <a:gd name="T40" fmla="*/ 13 w 85"/>
                  <a:gd name="T41" fmla="*/ 12 h 86"/>
                  <a:gd name="T42" fmla="*/ 19 w 85"/>
                  <a:gd name="T43" fmla="*/ 7 h 86"/>
                  <a:gd name="T44" fmla="*/ 25 w 85"/>
                  <a:gd name="T45" fmla="*/ 3 h 86"/>
                  <a:gd name="T46" fmla="*/ 34 w 85"/>
                  <a:gd name="T47" fmla="*/ 0 h 86"/>
                  <a:gd name="T48" fmla="*/ 43 w 85"/>
                  <a:gd name="T49" fmla="*/ 0 h 86"/>
                  <a:gd name="T50" fmla="*/ 52 w 85"/>
                  <a:gd name="T51" fmla="*/ 0 h 86"/>
                  <a:gd name="T52" fmla="*/ 60 w 85"/>
                  <a:gd name="T53" fmla="*/ 3 h 86"/>
                  <a:gd name="T54" fmla="*/ 67 w 85"/>
                  <a:gd name="T55" fmla="*/ 7 h 86"/>
                  <a:gd name="T56" fmla="*/ 74 w 85"/>
                  <a:gd name="T57" fmla="*/ 12 h 86"/>
                  <a:gd name="T58" fmla="*/ 79 w 85"/>
                  <a:gd name="T59" fmla="*/ 18 h 86"/>
                  <a:gd name="T60" fmla="*/ 81 w 85"/>
                  <a:gd name="T61" fmla="*/ 26 h 86"/>
                  <a:gd name="T62" fmla="*/ 84 w 85"/>
                  <a:gd name="T63" fmla="*/ 33 h 86"/>
                  <a:gd name="T64" fmla="*/ 85 w 85"/>
                  <a:gd name="T65" fmla="*/ 4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6">
                    <a:moveTo>
                      <a:pt x="85" y="44"/>
                    </a:moveTo>
                    <a:lnTo>
                      <a:pt x="84" y="53"/>
                    </a:lnTo>
                    <a:lnTo>
                      <a:pt x="81" y="60"/>
                    </a:lnTo>
                    <a:lnTo>
                      <a:pt x="78" y="68"/>
                    </a:lnTo>
                    <a:lnTo>
                      <a:pt x="72" y="74"/>
                    </a:lnTo>
                    <a:lnTo>
                      <a:pt x="66" y="79"/>
                    </a:lnTo>
                    <a:lnTo>
                      <a:pt x="60" y="83"/>
                    </a:lnTo>
                    <a:lnTo>
                      <a:pt x="51" y="86"/>
                    </a:lnTo>
                    <a:lnTo>
                      <a:pt x="42" y="86"/>
                    </a:lnTo>
                    <a:lnTo>
                      <a:pt x="33" y="86"/>
                    </a:lnTo>
                    <a:lnTo>
                      <a:pt x="25" y="83"/>
                    </a:lnTo>
                    <a:lnTo>
                      <a:pt x="18" y="79"/>
                    </a:lnTo>
                    <a:lnTo>
                      <a:pt x="13" y="74"/>
                    </a:lnTo>
                    <a:lnTo>
                      <a:pt x="6" y="68"/>
                    </a:lnTo>
                    <a:lnTo>
                      <a:pt x="4" y="60"/>
                    </a:lnTo>
                    <a:lnTo>
                      <a:pt x="1" y="53"/>
                    </a:lnTo>
                    <a:lnTo>
                      <a:pt x="0" y="44"/>
                    </a:lnTo>
                    <a:lnTo>
                      <a:pt x="1" y="35"/>
                    </a:lnTo>
                    <a:lnTo>
                      <a:pt x="4" y="26"/>
                    </a:lnTo>
                    <a:lnTo>
                      <a:pt x="8" y="18"/>
                    </a:lnTo>
                    <a:lnTo>
                      <a:pt x="13" y="12"/>
                    </a:lnTo>
                    <a:lnTo>
                      <a:pt x="19" y="7"/>
                    </a:lnTo>
                    <a:lnTo>
                      <a:pt x="25" y="3"/>
                    </a:lnTo>
                    <a:lnTo>
                      <a:pt x="34" y="0"/>
                    </a:lnTo>
                    <a:lnTo>
                      <a:pt x="43" y="0"/>
                    </a:lnTo>
                    <a:lnTo>
                      <a:pt x="52" y="0"/>
                    </a:lnTo>
                    <a:lnTo>
                      <a:pt x="60" y="3"/>
                    </a:lnTo>
                    <a:lnTo>
                      <a:pt x="67" y="7"/>
                    </a:lnTo>
                    <a:lnTo>
                      <a:pt x="74" y="12"/>
                    </a:lnTo>
                    <a:lnTo>
                      <a:pt x="79" y="18"/>
                    </a:lnTo>
                    <a:lnTo>
                      <a:pt x="81" y="26"/>
                    </a:lnTo>
                    <a:lnTo>
                      <a:pt x="84" y="33"/>
                    </a:lnTo>
                    <a:lnTo>
                      <a:pt x="8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7" name="Freeform 494"/>
              <p:cNvSpPr>
                <a:spLocks/>
              </p:cNvSpPr>
              <p:nvPr/>
            </p:nvSpPr>
            <p:spPr bwMode="auto">
              <a:xfrm>
                <a:off x="954" y="1741"/>
                <a:ext cx="54" cy="76"/>
              </a:xfrm>
              <a:custGeom>
                <a:avLst/>
                <a:gdLst>
                  <a:gd name="T0" fmla="*/ 0 w 218"/>
                  <a:gd name="T1" fmla="*/ 304 h 304"/>
                  <a:gd name="T2" fmla="*/ 46 w 218"/>
                  <a:gd name="T3" fmla="*/ 221 h 304"/>
                  <a:gd name="T4" fmla="*/ 106 w 218"/>
                  <a:gd name="T5" fmla="*/ 164 h 304"/>
                  <a:gd name="T6" fmla="*/ 130 w 218"/>
                  <a:gd name="T7" fmla="*/ 134 h 304"/>
                  <a:gd name="T8" fmla="*/ 140 w 218"/>
                  <a:gd name="T9" fmla="*/ 111 h 304"/>
                  <a:gd name="T10" fmla="*/ 140 w 218"/>
                  <a:gd name="T11" fmla="*/ 90 h 304"/>
                  <a:gd name="T12" fmla="*/ 134 w 218"/>
                  <a:gd name="T13" fmla="*/ 75 h 304"/>
                  <a:gd name="T14" fmla="*/ 121 w 218"/>
                  <a:gd name="T15" fmla="*/ 63 h 304"/>
                  <a:gd name="T16" fmla="*/ 102 w 218"/>
                  <a:gd name="T17" fmla="*/ 57 h 304"/>
                  <a:gd name="T18" fmla="*/ 82 w 218"/>
                  <a:gd name="T19" fmla="*/ 57 h 304"/>
                  <a:gd name="T20" fmla="*/ 67 w 218"/>
                  <a:gd name="T21" fmla="*/ 59 h 304"/>
                  <a:gd name="T22" fmla="*/ 49 w 218"/>
                  <a:gd name="T23" fmla="*/ 66 h 304"/>
                  <a:gd name="T24" fmla="*/ 32 w 218"/>
                  <a:gd name="T25" fmla="*/ 76 h 304"/>
                  <a:gd name="T26" fmla="*/ 3 w 218"/>
                  <a:gd name="T27" fmla="*/ 31 h 304"/>
                  <a:gd name="T28" fmla="*/ 26 w 218"/>
                  <a:gd name="T29" fmla="*/ 17 h 304"/>
                  <a:gd name="T30" fmla="*/ 50 w 218"/>
                  <a:gd name="T31" fmla="*/ 7 h 304"/>
                  <a:gd name="T32" fmla="*/ 77 w 218"/>
                  <a:gd name="T33" fmla="*/ 1 h 304"/>
                  <a:gd name="T34" fmla="*/ 105 w 218"/>
                  <a:gd name="T35" fmla="*/ 0 h 304"/>
                  <a:gd name="T36" fmla="*/ 129 w 218"/>
                  <a:gd name="T37" fmla="*/ 1 h 304"/>
                  <a:gd name="T38" fmla="*/ 149 w 218"/>
                  <a:gd name="T39" fmla="*/ 6 h 304"/>
                  <a:gd name="T40" fmla="*/ 168 w 218"/>
                  <a:gd name="T41" fmla="*/ 14 h 304"/>
                  <a:gd name="T42" fmla="*/ 184 w 218"/>
                  <a:gd name="T43" fmla="*/ 25 h 304"/>
                  <a:gd name="T44" fmla="*/ 196 w 218"/>
                  <a:gd name="T45" fmla="*/ 39 h 304"/>
                  <a:gd name="T46" fmla="*/ 205 w 218"/>
                  <a:gd name="T47" fmla="*/ 55 h 304"/>
                  <a:gd name="T48" fmla="*/ 210 w 218"/>
                  <a:gd name="T49" fmla="*/ 73 h 304"/>
                  <a:gd name="T50" fmla="*/ 213 w 218"/>
                  <a:gd name="T51" fmla="*/ 94 h 304"/>
                  <a:gd name="T52" fmla="*/ 208 w 218"/>
                  <a:gd name="T53" fmla="*/ 124 h 304"/>
                  <a:gd name="T54" fmla="*/ 194 w 218"/>
                  <a:gd name="T55" fmla="*/ 156 h 304"/>
                  <a:gd name="T56" fmla="*/ 181 w 218"/>
                  <a:gd name="T57" fmla="*/ 174 h 304"/>
                  <a:gd name="T58" fmla="*/ 162 w 218"/>
                  <a:gd name="T59" fmla="*/ 194 h 304"/>
                  <a:gd name="T60" fmla="*/ 102 w 218"/>
                  <a:gd name="T61" fmla="*/ 245 h 304"/>
                  <a:gd name="T62" fmla="*/ 218 w 218"/>
                  <a:gd name="T63" fmla="*/ 24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304">
                    <a:moveTo>
                      <a:pt x="218" y="304"/>
                    </a:moveTo>
                    <a:lnTo>
                      <a:pt x="0" y="304"/>
                    </a:lnTo>
                    <a:lnTo>
                      <a:pt x="0" y="262"/>
                    </a:lnTo>
                    <a:lnTo>
                      <a:pt x="46" y="221"/>
                    </a:lnTo>
                    <a:lnTo>
                      <a:pt x="81" y="189"/>
                    </a:lnTo>
                    <a:lnTo>
                      <a:pt x="106" y="164"/>
                    </a:lnTo>
                    <a:lnTo>
                      <a:pt x="121" y="147"/>
                    </a:lnTo>
                    <a:lnTo>
                      <a:pt x="130" y="134"/>
                    </a:lnTo>
                    <a:lnTo>
                      <a:pt x="137" y="123"/>
                    </a:lnTo>
                    <a:lnTo>
                      <a:pt x="140" y="111"/>
                    </a:lnTo>
                    <a:lnTo>
                      <a:pt x="142" y="100"/>
                    </a:lnTo>
                    <a:lnTo>
                      <a:pt x="140" y="90"/>
                    </a:lnTo>
                    <a:lnTo>
                      <a:pt x="138" y="82"/>
                    </a:lnTo>
                    <a:lnTo>
                      <a:pt x="134" y="75"/>
                    </a:lnTo>
                    <a:lnTo>
                      <a:pt x="128" y="68"/>
                    </a:lnTo>
                    <a:lnTo>
                      <a:pt x="121" y="63"/>
                    </a:lnTo>
                    <a:lnTo>
                      <a:pt x="112" y="59"/>
                    </a:lnTo>
                    <a:lnTo>
                      <a:pt x="102" y="57"/>
                    </a:lnTo>
                    <a:lnTo>
                      <a:pt x="91" y="55"/>
                    </a:lnTo>
                    <a:lnTo>
                      <a:pt x="82" y="57"/>
                    </a:lnTo>
                    <a:lnTo>
                      <a:pt x="74" y="58"/>
                    </a:lnTo>
                    <a:lnTo>
                      <a:pt x="67" y="59"/>
                    </a:lnTo>
                    <a:lnTo>
                      <a:pt x="58" y="63"/>
                    </a:lnTo>
                    <a:lnTo>
                      <a:pt x="49" y="66"/>
                    </a:lnTo>
                    <a:lnTo>
                      <a:pt x="41" y="71"/>
                    </a:lnTo>
                    <a:lnTo>
                      <a:pt x="32" y="76"/>
                    </a:lnTo>
                    <a:lnTo>
                      <a:pt x="25" y="82"/>
                    </a:lnTo>
                    <a:lnTo>
                      <a:pt x="3" y="31"/>
                    </a:lnTo>
                    <a:lnTo>
                      <a:pt x="14" y="24"/>
                    </a:lnTo>
                    <a:lnTo>
                      <a:pt x="26" y="17"/>
                    </a:lnTo>
                    <a:lnTo>
                      <a:pt x="39" y="11"/>
                    </a:lnTo>
                    <a:lnTo>
                      <a:pt x="50" y="7"/>
                    </a:lnTo>
                    <a:lnTo>
                      <a:pt x="64" y="3"/>
                    </a:lnTo>
                    <a:lnTo>
                      <a:pt x="77" y="1"/>
                    </a:lnTo>
                    <a:lnTo>
                      <a:pt x="91" y="0"/>
                    </a:lnTo>
                    <a:lnTo>
                      <a:pt x="105" y="0"/>
                    </a:lnTo>
                    <a:lnTo>
                      <a:pt x="118" y="0"/>
                    </a:lnTo>
                    <a:lnTo>
                      <a:pt x="129" y="1"/>
                    </a:lnTo>
                    <a:lnTo>
                      <a:pt x="139" y="2"/>
                    </a:lnTo>
                    <a:lnTo>
                      <a:pt x="149" y="6"/>
                    </a:lnTo>
                    <a:lnTo>
                      <a:pt x="159" y="8"/>
                    </a:lnTo>
                    <a:lnTo>
                      <a:pt x="168" y="14"/>
                    </a:lnTo>
                    <a:lnTo>
                      <a:pt x="176" y="19"/>
                    </a:lnTo>
                    <a:lnTo>
                      <a:pt x="184" y="25"/>
                    </a:lnTo>
                    <a:lnTo>
                      <a:pt x="190" y="31"/>
                    </a:lnTo>
                    <a:lnTo>
                      <a:pt x="196" y="39"/>
                    </a:lnTo>
                    <a:lnTo>
                      <a:pt x="201" y="47"/>
                    </a:lnTo>
                    <a:lnTo>
                      <a:pt x="205" y="55"/>
                    </a:lnTo>
                    <a:lnTo>
                      <a:pt x="209" y="64"/>
                    </a:lnTo>
                    <a:lnTo>
                      <a:pt x="210" y="73"/>
                    </a:lnTo>
                    <a:lnTo>
                      <a:pt x="212" y="83"/>
                    </a:lnTo>
                    <a:lnTo>
                      <a:pt x="213" y="94"/>
                    </a:lnTo>
                    <a:lnTo>
                      <a:pt x="212" y="109"/>
                    </a:lnTo>
                    <a:lnTo>
                      <a:pt x="208" y="124"/>
                    </a:lnTo>
                    <a:lnTo>
                      <a:pt x="201" y="141"/>
                    </a:lnTo>
                    <a:lnTo>
                      <a:pt x="194" y="156"/>
                    </a:lnTo>
                    <a:lnTo>
                      <a:pt x="189" y="165"/>
                    </a:lnTo>
                    <a:lnTo>
                      <a:pt x="181" y="174"/>
                    </a:lnTo>
                    <a:lnTo>
                      <a:pt x="172" y="184"/>
                    </a:lnTo>
                    <a:lnTo>
                      <a:pt x="162" y="194"/>
                    </a:lnTo>
                    <a:lnTo>
                      <a:pt x="135" y="218"/>
                    </a:lnTo>
                    <a:lnTo>
                      <a:pt x="102" y="245"/>
                    </a:lnTo>
                    <a:lnTo>
                      <a:pt x="102" y="246"/>
                    </a:lnTo>
                    <a:lnTo>
                      <a:pt x="218" y="246"/>
                    </a:lnTo>
                    <a:lnTo>
                      <a:pt x="218" y="3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8" name="Freeform 495"/>
              <p:cNvSpPr>
                <a:spLocks noEditPoints="1"/>
              </p:cNvSpPr>
              <p:nvPr/>
            </p:nvSpPr>
            <p:spPr bwMode="auto">
              <a:xfrm>
                <a:off x="1104" y="1395"/>
                <a:ext cx="58" cy="78"/>
              </a:xfrm>
              <a:custGeom>
                <a:avLst/>
                <a:gdLst>
                  <a:gd name="T0" fmla="*/ 233 w 233"/>
                  <a:gd name="T1" fmla="*/ 172 h 311"/>
                  <a:gd name="T2" fmla="*/ 229 w 233"/>
                  <a:gd name="T3" fmla="*/ 205 h 311"/>
                  <a:gd name="T4" fmla="*/ 221 w 233"/>
                  <a:gd name="T5" fmla="*/ 234 h 311"/>
                  <a:gd name="T6" fmla="*/ 210 w 233"/>
                  <a:gd name="T7" fmla="*/ 259 h 311"/>
                  <a:gd name="T8" fmla="*/ 194 w 233"/>
                  <a:gd name="T9" fmla="*/ 279 h 311"/>
                  <a:gd name="T10" fmla="*/ 175 w 233"/>
                  <a:gd name="T11" fmla="*/ 294 h 311"/>
                  <a:gd name="T12" fmla="*/ 154 w 233"/>
                  <a:gd name="T13" fmla="*/ 304 h 311"/>
                  <a:gd name="T14" fmla="*/ 130 w 233"/>
                  <a:gd name="T15" fmla="*/ 311 h 311"/>
                  <a:gd name="T16" fmla="*/ 103 w 233"/>
                  <a:gd name="T17" fmla="*/ 311 h 311"/>
                  <a:gd name="T18" fmla="*/ 79 w 233"/>
                  <a:gd name="T19" fmla="*/ 304 h 311"/>
                  <a:gd name="T20" fmla="*/ 57 w 233"/>
                  <a:gd name="T21" fmla="*/ 294 h 311"/>
                  <a:gd name="T22" fmla="*/ 38 w 233"/>
                  <a:gd name="T23" fmla="*/ 279 h 311"/>
                  <a:gd name="T24" fmla="*/ 24 w 233"/>
                  <a:gd name="T25" fmla="*/ 259 h 311"/>
                  <a:gd name="T26" fmla="*/ 13 w 233"/>
                  <a:gd name="T27" fmla="*/ 234 h 311"/>
                  <a:gd name="T28" fmla="*/ 5 w 233"/>
                  <a:gd name="T29" fmla="*/ 206 h 311"/>
                  <a:gd name="T30" fmla="*/ 1 w 233"/>
                  <a:gd name="T31" fmla="*/ 175 h 311"/>
                  <a:gd name="T32" fmla="*/ 1 w 233"/>
                  <a:gd name="T33" fmla="*/ 140 h 311"/>
                  <a:gd name="T34" fmla="*/ 4 w 233"/>
                  <a:gd name="T35" fmla="*/ 109 h 311"/>
                  <a:gd name="T36" fmla="*/ 11 w 233"/>
                  <a:gd name="T37" fmla="*/ 81 h 311"/>
                  <a:gd name="T38" fmla="*/ 23 w 233"/>
                  <a:gd name="T39" fmla="*/ 55 h 311"/>
                  <a:gd name="T40" fmla="*/ 38 w 233"/>
                  <a:gd name="T41" fmla="*/ 34 h 311"/>
                  <a:gd name="T42" fmla="*/ 56 w 233"/>
                  <a:gd name="T43" fmla="*/ 18 h 311"/>
                  <a:gd name="T44" fmla="*/ 79 w 233"/>
                  <a:gd name="T45" fmla="*/ 7 h 311"/>
                  <a:gd name="T46" fmla="*/ 103 w 233"/>
                  <a:gd name="T47" fmla="*/ 2 h 311"/>
                  <a:gd name="T48" fmla="*/ 131 w 233"/>
                  <a:gd name="T49" fmla="*/ 2 h 311"/>
                  <a:gd name="T50" fmla="*/ 155 w 233"/>
                  <a:gd name="T51" fmla="*/ 7 h 311"/>
                  <a:gd name="T52" fmla="*/ 177 w 233"/>
                  <a:gd name="T53" fmla="*/ 17 h 311"/>
                  <a:gd name="T54" fmla="*/ 194 w 233"/>
                  <a:gd name="T55" fmla="*/ 32 h 311"/>
                  <a:gd name="T56" fmla="*/ 210 w 233"/>
                  <a:gd name="T57" fmla="*/ 53 h 311"/>
                  <a:gd name="T58" fmla="*/ 221 w 233"/>
                  <a:gd name="T59" fmla="*/ 78 h 311"/>
                  <a:gd name="T60" fmla="*/ 229 w 233"/>
                  <a:gd name="T61" fmla="*/ 106 h 311"/>
                  <a:gd name="T62" fmla="*/ 233 w 233"/>
                  <a:gd name="T63" fmla="*/ 138 h 311"/>
                  <a:gd name="T64" fmla="*/ 71 w 233"/>
                  <a:gd name="T65" fmla="*/ 156 h 311"/>
                  <a:gd name="T66" fmla="*/ 74 w 233"/>
                  <a:gd name="T67" fmla="*/ 200 h 311"/>
                  <a:gd name="T68" fmla="*/ 83 w 233"/>
                  <a:gd name="T69" fmla="*/ 232 h 311"/>
                  <a:gd name="T70" fmla="*/ 89 w 233"/>
                  <a:gd name="T71" fmla="*/ 243 h 311"/>
                  <a:gd name="T72" fmla="*/ 97 w 233"/>
                  <a:gd name="T73" fmla="*/ 252 h 311"/>
                  <a:gd name="T74" fmla="*/ 105 w 233"/>
                  <a:gd name="T75" fmla="*/ 256 h 311"/>
                  <a:gd name="T76" fmla="*/ 116 w 233"/>
                  <a:gd name="T77" fmla="*/ 259 h 311"/>
                  <a:gd name="T78" fmla="*/ 126 w 233"/>
                  <a:gd name="T79" fmla="*/ 256 h 311"/>
                  <a:gd name="T80" fmla="*/ 135 w 233"/>
                  <a:gd name="T81" fmla="*/ 252 h 311"/>
                  <a:gd name="T82" fmla="*/ 142 w 233"/>
                  <a:gd name="T83" fmla="*/ 243 h 311"/>
                  <a:gd name="T84" fmla="*/ 149 w 233"/>
                  <a:gd name="T85" fmla="*/ 232 h 311"/>
                  <a:gd name="T86" fmla="*/ 158 w 233"/>
                  <a:gd name="T87" fmla="*/ 200 h 311"/>
                  <a:gd name="T88" fmla="*/ 160 w 233"/>
                  <a:gd name="T89" fmla="*/ 156 h 311"/>
                  <a:gd name="T90" fmla="*/ 158 w 233"/>
                  <a:gd name="T91" fmla="*/ 111 h 311"/>
                  <a:gd name="T92" fmla="*/ 150 w 233"/>
                  <a:gd name="T93" fmla="*/ 79 h 311"/>
                  <a:gd name="T94" fmla="*/ 144 w 233"/>
                  <a:gd name="T95" fmla="*/ 69 h 311"/>
                  <a:gd name="T96" fmla="*/ 136 w 233"/>
                  <a:gd name="T97" fmla="*/ 60 h 311"/>
                  <a:gd name="T98" fmla="*/ 127 w 233"/>
                  <a:gd name="T99" fmla="*/ 56 h 311"/>
                  <a:gd name="T100" fmla="*/ 117 w 233"/>
                  <a:gd name="T101" fmla="*/ 54 h 311"/>
                  <a:gd name="T102" fmla="*/ 107 w 233"/>
                  <a:gd name="T103" fmla="*/ 56 h 311"/>
                  <a:gd name="T104" fmla="*/ 98 w 233"/>
                  <a:gd name="T105" fmla="*/ 60 h 311"/>
                  <a:gd name="T106" fmla="*/ 90 w 233"/>
                  <a:gd name="T107" fmla="*/ 69 h 311"/>
                  <a:gd name="T108" fmla="*/ 83 w 233"/>
                  <a:gd name="T109" fmla="*/ 81 h 311"/>
                  <a:gd name="T110" fmla="*/ 74 w 233"/>
                  <a:gd name="T111" fmla="*/ 112 h 311"/>
                  <a:gd name="T112" fmla="*/ 71 w 233"/>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4"/>
                    </a:moveTo>
                    <a:lnTo>
                      <a:pt x="233" y="172"/>
                    </a:lnTo>
                    <a:lnTo>
                      <a:pt x="231" y="190"/>
                    </a:lnTo>
                    <a:lnTo>
                      <a:pt x="229" y="205"/>
                    </a:lnTo>
                    <a:lnTo>
                      <a:pt x="225" y="220"/>
                    </a:lnTo>
                    <a:lnTo>
                      <a:pt x="221" y="234"/>
                    </a:lnTo>
                    <a:lnTo>
                      <a:pt x="216" y="247"/>
                    </a:lnTo>
                    <a:lnTo>
                      <a:pt x="210" y="259"/>
                    </a:lnTo>
                    <a:lnTo>
                      <a:pt x="202" y="269"/>
                    </a:lnTo>
                    <a:lnTo>
                      <a:pt x="194" y="279"/>
                    </a:lnTo>
                    <a:lnTo>
                      <a:pt x="186" y="288"/>
                    </a:lnTo>
                    <a:lnTo>
                      <a:pt x="175" y="294"/>
                    </a:lnTo>
                    <a:lnTo>
                      <a:pt x="165" y="301"/>
                    </a:lnTo>
                    <a:lnTo>
                      <a:pt x="154" y="304"/>
                    </a:lnTo>
                    <a:lnTo>
                      <a:pt x="142" y="308"/>
                    </a:lnTo>
                    <a:lnTo>
                      <a:pt x="130" y="311"/>
                    </a:lnTo>
                    <a:lnTo>
                      <a:pt x="116" y="311"/>
                    </a:lnTo>
                    <a:lnTo>
                      <a:pt x="103" y="311"/>
                    </a:lnTo>
                    <a:lnTo>
                      <a:pt x="90" y="308"/>
                    </a:lnTo>
                    <a:lnTo>
                      <a:pt x="79" y="304"/>
                    </a:lnTo>
                    <a:lnTo>
                      <a:pt x="67" y="301"/>
                    </a:lnTo>
                    <a:lnTo>
                      <a:pt x="57" y="294"/>
                    </a:lnTo>
                    <a:lnTo>
                      <a:pt x="47" y="288"/>
                    </a:lnTo>
                    <a:lnTo>
                      <a:pt x="38" y="279"/>
                    </a:lnTo>
                    <a:lnTo>
                      <a:pt x="30" y="269"/>
                    </a:lnTo>
                    <a:lnTo>
                      <a:pt x="24" y="259"/>
                    </a:lnTo>
                    <a:lnTo>
                      <a:pt x="18" y="247"/>
                    </a:lnTo>
                    <a:lnTo>
                      <a:pt x="13" y="234"/>
                    </a:lnTo>
                    <a:lnTo>
                      <a:pt x="8" y="220"/>
                    </a:lnTo>
                    <a:lnTo>
                      <a:pt x="5" y="206"/>
                    </a:lnTo>
                    <a:lnTo>
                      <a:pt x="2" y="190"/>
                    </a:lnTo>
                    <a:lnTo>
                      <a:pt x="1" y="175"/>
                    </a:lnTo>
                    <a:lnTo>
                      <a:pt x="0" y="157"/>
                    </a:lnTo>
                    <a:lnTo>
                      <a:pt x="1" y="140"/>
                    </a:lnTo>
                    <a:lnTo>
                      <a:pt x="2" y="124"/>
                    </a:lnTo>
                    <a:lnTo>
                      <a:pt x="4" y="109"/>
                    </a:lnTo>
                    <a:lnTo>
                      <a:pt x="8" y="95"/>
                    </a:lnTo>
                    <a:lnTo>
                      <a:pt x="11" y="81"/>
                    </a:lnTo>
                    <a:lnTo>
                      <a:pt x="16" y="68"/>
                    </a:lnTo>
                    <a:lnTo>
                      <a:pt x="23" y="55"/>
                    </a:lnTo>
                    <a:lnTo>
                      <a:pt x="30" y="44"/>
                    </a:lnTo>
                    <a:lnTo>
                      <a:pt x="38" y="34"/>
                    </a:lnTo>
                    <a:lnTo>
                      <a:pt x="47" y="25"/>
                    </a:lnTo>
                    <a:lnTo>
                      <a:pt x="56" y="18"/>
                    </a:lnTo>
                    <a:lnTo>
                      <a:pt x="67" y="12"/>
                    </a:lnTo>
                    <a:lnTo>
                      <a:pt x="79" y="7"/>
                    </a:lnTo>
                    <a:lnTo>
                      <a:pt x="90" y="3"/>
                    </a:lnTo>
                    <a:lnTo>
                      <a:pt x="103" y="2"/>
                    </a:lnTo>
                    <a:lnTo>
                      <a:pt x="117" y="0"/>
                    </a:lnTo>
                    <a:lnTo>
                      <a:pt x="131" y="2"/>
                    </a:lnTo>
                    <a:lnTo>
                      <a:pt x="144" y="3"/>
                    </a:lnTo>
                    <a:lnTo>
                      <a:pt x="155" y="7"/>
                    </a:lnTo>
                    <a:lnTo>
                      <a:pt x="167" y="11"/>
                    </a:lnTo>
                    <a:lnTo>
                      <a:pt x="177" y="17"/>
                    </a:lnTo>
                    <a:lnTo>
                      <a:pt x="186" y="25"/>
                    </a:lnTo>
                    <a:lnTo>
                      <a:pt x="194" y="32"/>
                    </a:lnTo>
                    <a:lnTo>
                      <a:pt x="202" y="42"/>
                    </a:lnTo>
                    <a:lnTo>
                      <a:pt x="210" y="53"/>
                    </a:lnTo>
                    <a:lnTo>
                      <a:pt x="216" y="65"/>
                    </a:lnTo>
                    <a:lnTo>
                      <a:pt x="221" y="78"/>
                    </a:lnTo>
                    <a:lnTo>
                      <a:pt x="225" y="91"/>
                    </a:lnTo>
                    <a:lnTo>
                      <a:pt x="229" y="106"/>
                    </a:lnTo>
                    <a:lnTo>
                      <a:pt x="231" y="121"/>
                    </a:lnTo>
                    <a:lnTo>
                      <a:pt x="233" y="138"/>
                    </a:lnTo>
                    <a:lnTo>
                      <a:pt x="233" y="154"/>
                    </a:lnTo>
                    <a:close/>
                    <a:moveTo>
                      <a:pt x="71" y="156"/>
                    </a:moveTo>
                    <a:lnTo>
                      <a:pt x="72" y="180"/>
                    </a:lnTo>
                    <a:lnTo>
                      <a:pt x="74" y="200"/>
                    </a:lnTo>
                    <a:lnTo>
                      <a:pt x="77" y="218"/>
                    </a:lnTo>
                    <a:lnTo>
                      <a:pt x="83" y="232"/>
                    </a:lnTo>
                    <a:lnTo>
                      <a:pt x="86" y="238"/>
                    </a:lnTo>
                    <a:lnTo>
                      <a:pt x="89" y="243"/>
                    </a:lnTo>
                    <a:lnTo>
                      <a:pt x="93" y="248"/>
                    </a:lnTo>
                    <a:lnTo>
                      <a:pt x="97" y="252"/>
                    </a:lnTo>
                    <a:lnTo>
                      <a:pt x="102" y="255"/>
                    </a:lnTo>
                    <a:lnTo>
                      <a:pt x="105" y="256"/>
                    </a:lnTo>
                    <a:lnTo>
                      <a:pt x="111" y="257"/>
                    </a:lnTo>
                    <a:lnTo>
                      <a:pt x="116" y="259"/>
                    </a:lnTo>
                    <a:lnTo>
                      <a:pt x="121" y="257"/>
                    </a:lnTo>
                    <a:lnTo>
                      <a:pt x="126" y="256"/>
                    </a:lnTo>
                    <a:lnTo>
                      <a:pt x="131" y="255"/>
                    </a:lnTo>
                    <a:lnTo>
                      <a:pt x="135" y="252"/>
                    </a:lnTo>
                    <a:lnTo>
                      <a:pt x="139" y="248"/>
                    </a:lnTo>
                    <a:lnTo>
                      <a:pt x="142" y="243"/>
                    </a:lnTo>
                    <a:lnTo>
                      <a:pt x="146" y="238"/>
                    </a:lnTo>
                    <a:lnTo>
                      <a:pt x="149" y="232"/>
                    </a:lnTo>
                    <a:lnTo>
                      <a:pt x="154" y="218"/>
                    </a:lnTo>
                    <a:lnTo>
                      <a:pt x="158" y="200"/>
                    </a:lnTo>
                    <a:lnTo>
                      <a:pt x="160" y="180"/>
                    </a:lnTo>
                    <a:lnTo>
                      <a:pt x="160" y="156"/>
                    </a:lnTo>
                    <a:lnTo>
                      <a:pt x="160" y="131"/>
                    </a:lnTo>
                    <a:lnTo>
                      <a:pt x="158" y="111"/>
                    </a:lnTo>
                    <a:lnTo>
                      <a:pt x="155" y="95"/>
                    </a:lnTo>
                    <a:lnTo>
                      <a:pt x="150" y="79"/>
                    </a:lnTo>
                    <a:lnTo>
                      <a:pt x="146" y="74"/>
                    </a:lnTo>
                    <a:lnTo>
                      <a:pt x="144" y="69"/>
                    </a:lnTo>
                    <a:lnTo>
                      <a:pt x="140" y="64"/>
                    </a:lnTo>
                    <a:lnTo>
                      <a:pt x="136" y="60"/>
                    </a:lnTo>
                    <a:lnTo>
                      <a:pt x="131" y="58"/>
                    </a:lnTo>
                    <a:lnTo>
                      <a:pt x="127" y="56"/>
                    </a:lnTo>
                    <a:lnTo>
                      <a:pt x="122" y="55"/>
                    </a:lnTo>
                    <a:lnTo>
                      <a:pt x="117" y="54"/>
                    </a:lnTo>
                    <a:lnTo>
                      <a:pt x="111" y="55"/>
                    </a:lnTo>
                    <a:lnTo>
                      <a:pt x="107" y="56"/>
                    </a:lnTo>
                    <a:lnTo>
                      <a:pt x="102" y="58"/>
                    </a:lnTo>
                    <a:lnTo>
                      <a:pt x="98" y="60"/>
                    </a:lnTo>
                    <a:lnTo>
                      <a:pt x="93" y="64"/>
                    </a:lnTo>
                    <a:lnTo>
                      <a:pt x="90" y="69"/>
                    </a:lnTo>
                    <a:lnTo>
                      <a:pt x="86" y="74"/>
                    </a:lnTo>
                    <a:lnTo>
                      <a:pt x="83" y="81"/>
                    </a:lnTo>
                    <a:lnTo>
                      <a:pt x="77" y="95"/>
                    </a:lnTo>
                    <a:lnTo>
                      <a:pt x="74" y="112"/>
                    </a:lnTo>
                    <a:lnTo>
                      <a:pt x="72" y="133"/>
                    </a:lnTo>
                    <a:lnTo>
                      <a:pt x="71"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9" name="Freeform 496"/>
              <p:cNvSpPr>
                <a:spLocks/>
              </p:cNvSpPr>
              <p:nvPr/>
            </p:nvSpPr>
            <p:spPr bwMode="auto">
              <a:xfrm>
                <a:off x="1172" y="1451"/>
                <a:ext cx="21" cy="22"/>
              </a:xfrm>
              <a:custGeom>
                <a:avLst/>
                <a:gdLst>
                  <a:gd name="T0" fmla="*/ 85 w 85"/>
                  <a:gd name="T1" fmla="*/ 42 h 85"/>
                  <a:gd name="T2" fmla="*/ 84 w 85"/>
                  <a:gd name="T3" fmla="*/ 50 h 85"/>
                  <a:gd name="T4" fmla="*/ 81 w 85"/>
                  <a:gd name="T5" fmla="*/ 59 h 85"/>
                  <a:gd name="T6" fmla="*/ 77 w 85"/>
                  <a:gd name="T7" fmla="*/ 67 h 85"/>
                  <a:gd name="T8" fmla="*/ 72 w 85"/>
                  <a:gd name="T9" fmla="*/ 73 h 85"/>
                  <a:gd name="T10" fmla="*/ 66 w 85"/>
                  <a:gd name="T11" fmla="*/ 78 h 85"/>
                  <a:gd name="T12" fmla="*/ 60 w 85"/>
                  <a:gd name="T13" fmla="*/ 82 h 85"/>
                  <a:gd name="T14" fmla="*/ 51 w 85"/>
                  <a:gd name="T15" fmla="*/ 84 h 85"/>
                  <a:gd name="T16" fmla="*/ 42 w 85"/>
                  <a:gd name="T17" fmla="*/ 85 h 85"/>
                  <a:gd name="T18" fmla="*/ 33 w 85"/>
                  <a:gd name="T19" fmla="*/ 84 h 85"/>
                  <a:gd name="T20" fmla="*/ 25 w 85"/>
                  <a:gd name="T21" fmla="*/ 82 h 85"/>
                  <a:gd name="T22" fmla="*/ 18 w 85"/>
                  <a:gd name="T23" fmla="*/ 78 h 85"/>
                  <a:gd name="T24" fmla="*/ 11 w 85"/>
                  <a:gd name="T25" fmla="*/ 73 h 85"/>
                  <a:gd name="T26" fmla="*/ 6 w 85"/>
                  <a:gd name="T27" fmla="*/ 66 h 85"/>
                  <a:gd name="T28" fmla="*/ 2 w 85"/>
                  <a:gd name="T29" fmla="*/ 59 h 85"/>
                  <a:gd name="T30" fmla="*/ 1 w 85"/>
                  <a:gd name="T31" fmla="*/ 50 h 85"/>
                  <a:gd name="T32" fmla="*/ 0 w 85"/>
                  <a:gd name="T33" fmla="*/ 42 h 85"/>
                  <a:gd name="T34" fmla="*/ 1 w 85"/>
                  <a:gd name="T35" fmla="*/ 33 h 85"/>
                  <a:gd name="T36" fmla="*/ 2 w 85"/>
                  <a:gd name="T37" fmla="*/ 25 h 85"/>
                  <a:gd name="T38" fmla="*/ 6 w 85"/>
                  <a:gd name="T39" fmla="*/ 17 h 85"/>
                  <a:gd name="T40" fmla="*/ 13 w 85"/>
                  <a:gd name="T41" fmla="*/ 11 h 85"/>
                  <a:gd name="T42" fmla="*/ 19 w 85"/>
                  <a:gd name="T43" fmla="*/ 6 h 85"/>
                  <a:gd name="T44" fmla="*/ 25 w 85"/>
                  <a:gd name="T45" fmla="*/ 2 h 85"/>
                  <a:gd name="T46" fmla="*/ 34 w 85"/>
                  <a:gd name="T47" fmla="*/ 0 h 85"/>
                  <a:gd name="T48" fmla="*/ 43 w 85"/>
                  <a:gd name="T49" fmla="*/ 0 h 85"/>
                  <a:gd name="T50" fmla="*/ 52 w 85"/>
                  <a:gd name="T51" fmla="*/ 0 h 85"/>
                  <a:gd name="T52" fmla="*/ 60 w 85"/>
                  <a:gd name="T53" fmla="*/ 2 h 85"/>
                  <a:gd name="T54" fmla="*/ 66 w 85"/>
                  <a:gd name="T55" fmla="*/ 6 h 85"/>
                  <a:gd name="T56" fmla="*/ 72 w 85"/>
                  <a:gd name="T57" fmla="*/ 11 h 85"/>
                  <a:gd name="T58" fmla="*/ 77 w 85"/>
                  <a:gd name="T59" fmla="*/ 17 h 85"/>
                  <a:gd name="T60" fmla="*/ 81 w 85"/>
                  <a:gd name="T61" fmla="*/ 25 h 85"/>
                  <a:gd name="T62" fmla="*/ 84 w 85"/>
                  <a:gd name="T63" fmla="*/ 33 h 85"/>
                  <a:gd name="T64" fmla="*/ 85 w 85"/>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5">
                    <a:moveTo>
                      <a:pt x="85" y="42"/>
                    </a:moveTo>
                    <a:lnTo>
                      <a:pt x="84" y="50"/>
                    </a:lnTo>
                    <a:lnTo>
                      <a:pt x="81" y="59"/>
                    </a:lnTo>
                    <a:lnTo>
                      <a:pt x="77" y="67"/>
                    </a:lnTo>
                    <a:lnTo>
                      <a:pt x="72" y="73"/>
                    </a:lnTo>
                    <a:lnTo>
                      <a:pt x="66" y="78"/>
                    </a:lnTo>
                    <a:lnTo>
                      <a:pt x="60" y="82"/>
                    </a:lnTo>
                    <a:lnTo>
                      <a:pt x="51" y="84"/>
                    </a:lnTo>
                    <a:lnTo>
                      <a:pt x="42" y="85"/>
                    </a:lnTo>
                    <a:lnTo>
                      <a:pt x="33" y="84"/>
                    </a:lnTo>
                    <a:lnTo>
                      <a:pt x="25" y="82"/>
                    </a:lnTo>
                    <a:lnTo>
                      <a:pt x="18" y="78"/>
                    </a:lnTo>
                    <a:lnTo>
                      <a:pt x="11" y="73"/>
                    </a:lnTo>
                    <a:lnTo>
                      <a:pt x="6" y="66"/>
                    </a:lnTo>
                    <a:lnTo>
                      <a:pt x="2" y="59"/>
                    </a:lnTo>
                    <a:lnTo>
                      <a:pt x="1" y="50"/>
                    </a:lnTo>
                    <a:lnTo>
                      <a:pt x="0" y="42"/>
                    </a:lnTo>
                    <a:lnTo>
                      <a:pt x="1" y="33"/>
                    </a:lnTo>
                    <a:lnTo>
                      <a:pt x="2" y="25"/>
                    </a:lnTo>
                    <a:lnTo>
                      <a:pt x="6" y="17"/>
                    </a:lnTo>
                    <a:lnTo>
                      <a:pt x="13" y="11"/>
                    </a:lnTo>
                    <a:lnTo>
                      <a:pt x="19" y="6"/>
                    </a:lnTo>
                    <a:lnTo>
                      <a:pt x="25" y="2"/>
                    </a:lnTo>
                    <a:lnTo>
                      <a:pt x="34" y="0"/>
                    </a:lnTo>
                    <a:lnTo>
                      <a:pt x="43" y="0"/>
                    </a:lnTo>
                    <a:lnTo>
                      <a:pt x="52" y="0"/>
                    </a:lnTo>
                    <a:lnTo>
                      <a:pt x="60" y="2"/>
                    </a:lnTo>
                    <a:lnTo>
                      <a:pt x="66" y="6"/>
                    </a:lnTo>
                    <a:lnTo>
                      <a:pt x="72" y="11"/>
                    </a:lnTo>
                    <a:lnTo>
                      <a:pt x="77" y="17"/>
                    </a:lnTo>
                    <a:lnTo>
                      <a:pt x="81" y="25"/>
                    </a:lnTo>
                    <a:lnTo>
                      <a:pt x="84" y="33"/>
                    </a:lnTo>
                    <a:lnTo>
                      <a:pt x="8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0" name="Freeform 497"/>
              <p:cNvSpPr>
                <a:spLocks noEditPoints="1"/>
              </p:cNvSpPr>
              <p:nvPr/>
            </p:nvSpPr>
            <p:spPr bwMode="auto">
              <a:xfrm>
                <a:off x="1200" y="1395"/>
                <a:ext cx="58" cy="78"/>
              </a:xfrm>
              <a:custGeom>
                <a:avLst/>
                <a:gdLst>
                  <a:gd name="T0" fmla="*/ 233 w 233"/>
                  <a:gd name="T1" fmla="*/ 172 h 311"/>
                  <a:gd name="T2" fmla="*/ 229 w 233"/>
                  <a:gd name="T3" fmla="*/ 205 h 311"/>
                  <a:gd name="T4" fmla="*/ 221 w 233"/>
                  <a:gd name="T5" fmla="*/ 234 h 311"/>
                  <a:gd name="T6" fmla="*/ 210 w 233"/>
                  <a:gd name="T7" fmla="*/ 259 h 311"/>
                  <a:gd name="T8" fmla="*/ 195 w 233"/>
                  <a:gd name="T9" fmla="*/ 279 h 311"/>
                  <a:gd name="T10" fmla="*/ 176 w 233"/>
                  <a:gd name="T11" fmla="*/ 294 h 311"/>
                  <a:gd name="T12" fmla="*/ 154 w 233"/>
                  <a:gd name="T13" fmla="*/ 304 h 311"/>
                  <a:gd name="T14" fmla="*/ 130 w 233"/>
                  <a:gd name="T15" fmla="*/ 311 h 311"/>
                  <a:gd name="T16" fmla="*/ 103 w 233"/>
                  <a:gd name="T17" fmla="*/ 311 h 311"/>
                  <a:gd name="T18" fmla="*/ 79 w 233"/>
                  <a:gd name="T19" fmla="*/ 304 h 311"/>
                  <a:gd name="T20" fmla="*/ 57 w 233"/>
                  <a:gd name="T21" fmla="*/ 294 h 311"/>
                  <a:gd name="T22" fmla="*/ 39 w 233"/>
                  <a:gd name="T23" fmla="*/ 279 h 311"/>
                  <a:gd name="T24" fmla="*/ 24 w 233"/>
                  <a:gd name="T25" fmla="*/ 259 h 311"/>
                  <a:gd name="T26" fmla="*/ 13 w 233"/>
                  <a:gd name="T27" fmla="*/ 234 h 311"/>
                  <a:gd name="T28" fmla="*/ 5 w 233"/>
                  <a:gd name="T29" fmla="*/ 206 h 311"/>
                  <a:gd name="T30" fmla="*/ 1 w 233"/>
                  <a:gd name="T31" fmla="*/ 175 h 311"/>
                  <a:gd name="T32" fmla="*/ 1 w 233"/>
                  <a:gd name="T33" fmla="*/ 140 h 311"/>
                  <a:gd name="T34" fmla="*/ 5 w 233"/>
                  <a:gd name="T35" fmla="*/ 109 h 311"/>
                  <a:gd name="T36" fmla="*/ 13 w 233"/>
                  <a:gd name="T37" fmla="*/ 81 h 311"/>
                  <a:gd name="T38" fmla="*/ 23 w 233"/>
                  <a:gd name="T39" fmla="*/ 55 h 311"/>
                  <a:gd name="T40" fmla="*/ 38 w 233"/>
                  <a:gd name="T41" fmla="*/ 34 h 311"/>
                  <a:gd name="T42" fmla="*/ 57 w 233"/>
                  <a:gd name="T43" fmla="*/ 18 h 311"/>
                  <a:gd name="T44" fmla="*/ 79 w 233"/>
                  <a:gd name="T45" fmla="*/ 7 h 311"/>
                  <a:gd name="T46" fmla="*/ 104 w 233"/>
                  <a:gd name="T47" fmla="*/ 2 h 311"/>
                  <a:gd name="T48" fmla="*/ 131 w 233"/>
                  <a:gd name="T49" fmla="*/ 2 h 311"/>
                  <a:gd name="T50" fmla="*/ 155 w 233"/>
                  <a:gd name="T51" fmla="*/ 7 h 311"/>
                  <a:gd name="T52" fmla="*/ 177 w 233"/>
                  <a:gd name="T53" fmla="*/ 17 h 311"/>
                  <a:gd name="T54" fmla="*/ 195 w 233"/>
                  <a:gd name="T55" fmla="*/ 32 h 311"/>
                  <a:gd name="T56" fmla="*/ 210 w 233"/>
                  <a:gd name="T57" fmla="*/ 53 h 311"/>
                  <a:gd name="T58" fmla="*/ 221 w 233"/>
                  <a:gd name="T59" fmla="*/ 78 h 311"/>
                  <a:gd name="T60" fmla="*/ 229 w 233"/>
                  <a:gd name="T61" fmla="*/ 106 h 311"/>
                  <a:gd name="T62" fmla="*/ 233 w 233"/>
                  <a:gd name="T63" fmla="*/ 138 h 311"/>
                  <a:gd name="T64" fmla="*/ 71 w 233"/>
                  <a:gd name="T65" fmla="*/ 156 h 311"/>
                  <a:gd name="T66" fmla="*/ 75 w 233"/>
                  <a:gd name="T67" fmla="*/ 200 h 311"/>
                  <a:gd name="T68" fmla="*/ 83 w 233"/>
                  <a:gd name="T69" fmla="*/ 232 h 311"/>
                  <a:gd name="T70" fmla="*/ 89 w 233"/>
                  <a:gd name="T71" fmla="*/ 243 h 311"/>
                  <a:gd name="T72" fmla="*/ 97 w 233"/>
                  <a:gd name="T73" fmla="*/ 252 h 311"/>
                  <a:gd name="T74" fmla="*/ 106 w 233"/>
                  <a:gd name="T75" fmla="*/ 256 h 311"/>
                  <a:gd name="T76" fmla="*/ 116 w 233"/>
                  <a:gd name="T77" fmla="*/ 259 h 311"/>
                  <a:gd name="T78" fmla="*/ 126 w 233"/>
                  <a:gd name="T79" fmla="*/ 256 h 311"/>
                  <a:gd name="T80" fmla="*/ 135 w 233"/>
                  <a:gd name="T81" fmla="*/ 252 h 311"/>
                  <a:gd name="T82" fmla="*/ 144 w 233"/>
                  <a:gd name="T83" fmla="*/ 243 h 311"/>
                  <a:gd name="T84" fmla="*/ 150 w 233"/>
                  <a:gd name="T85" fmla="*/ 232 h 311"/>
                  <a:gd name="T86" fmla="*/ 158 w 233"/>
                  <a:gd name="T87" fmla="*/ 200 h 311"/>
                  <a:gd name="T88" fmla="*/ 162 w 233"/>
                  <a:gd name="T89" fmla="*/ 156 h 311"/>
                  <a:gd name="T90" fmla="*/ 158 w 233"/>
                  <a:gd name="T91" fmla="*/ 111 h 311"/>
                  <a:gd name="T92" fmla="*/ 150 w 233"/>
                  <a:gd name="T93" fmla="*/ 79 h 311"/>
                  <a:gd name="T94" fmla="*/ 144 w 233"/>
                  <a:gd name="T95" fmla="*/ 69 h 311"/>
                  <a:gd name="T96" fmla="*/ 136 w 233"/>
                  <a:gd name="T97" fmla="*/ 60 h 311"/>
                  <a:gd name="T98" fmla="*/ 127 w 233"/>
                  <a:gd name="T99" fmla="*/ 56 h 311"/>
                  <a:gd name="T100" fmla="*/ 117 w 233"/>
                  <a:gd name="T101" fmla="*/ 54 h 311"/>
                  <a:gd name="T102" fmla="*/ 107 w 233"/>
                  <a:gd name="T103" fmla="*/ 56 h 311"/>
                  <a:gd name="T104" fmla="*/ 98 w 233"/>
                  <a:gd name="T105" fmla="*/ 60 h 311"/>
                  <a:gd name="T106" fmla="*/ 90 w 233"/>
                  <a:gd name="T107" fmla="*/ 69 h 311"/>
                  <a:gd name="T108" fmla="*/ 84 w 233"/>
                  <a:gd name="T109" fmla="*/ 81 h 311"/>
                  <a:gd name="T110" fmla="*/ 75 w 233"/>
                  <a:gd name="T111" fmla="*/ 112 h 311"/>
                  <a:gd name="T112" fmla="*/ 71 w 233"/>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4"/>
                    </a:moveTo>
                    <a:lnTo>
                      <a:pt x="233" y="172"/>
                    </a:lnTo>
                    <a:lnTo>
                      <a:pt x="232" y="190"/>
                    </a:lnTo>
                    <a:lnTo>
                      <a:pt x="229" y="205"/>
                    </a:lnTo>
                    <a:lnTo>
                      <a:pt x="225" y="220"/>
                    </a:lnTo>
                    <a:lnTo>
                      <a:pt x="221" y="234"/>
                    </a:lnTo>
                    <a:lnTo>
                      <a:pt x="216" y="247"/>
                    </a:lnTo>
                    <a:lnTo>
                      <a:pt x="210" y="259"/>
                    </a:lnTo>
                    <a:lnTo>
                      <a:pt x="202" y="269"/>
                    </a:lnTo>
                    <a:lnTo>
                      <a:pt x="195" y="279"/>
                    </a:lnTo>
                    <a:lnTo>
                      <a:pt x="186" y="288"/>
                    </a:lnTo>
                    <a:lnTo>
                      <a:pt x="176" y="294"/>
                    </a:lnTo>
                    <a:lnTo>
                      <a:pt x="165" y="301"/>
                    </a:lnTo>
                    <a:lnTo>
                      <a:pt x="154" y="304"/>
                    </a:lnTo>
                    <a:lnTo>
                      <a:pt x="142" y="308"/>
                    </a:lnTo>
                    <a:lnTo>
                      <a:pt x="130" y="311"/>
                    </a:lnTo>
                    <a:lnTo>
                      <a:pt x="116" y="311"/>
                    </a:lnTo>
                    <a:lnTo>
                      <a:pt x="103" y="311"/>
                    </a:lnTo>
                    <a:lnTo>
                      <a:pt x="90" y="308"/>
                    </a:lnTo>
                    <a:lnTo>
                      <a:pt x="79" y="304"/>
                    </a:lnTo>
                    <a:lnTo>
                      <a:pt x="67" y="301"/>
                    </a:lnTo>
                    <a:lnTo>
                      <a:pt x="57" y="294"/>
                    </a:lnTo>
                    <a:lnTo>
                      <a:pt x="47" y="288"/>
                    </a:lnTo>
                    <a:lnTo>
                      <a:pt x="39" y="279"/>
                    </a:lnTo>
                    <a:lnTo>
                      <a:pt x="31" y="269"/>
                    </a:lnTo>
                    <a:lnTo>
                      <a:pt x="24" y="259"/>
                    </a:lnTo>
                    <a:lnTo>
                      <a:pt x="18" y="247"/>
                    </a:lnTo>
                    <a:lnTo>
                      <a:pt x="13" y="234"/>
                    </a:lnTo>
                    <a:lnTo>
                      <a:pt x="8" y="220"/>
                    </a:lnTo>
                    <a:lnTo>
                      <a:pt x="5" y="206"/>
                    </a:lnTo>
                    <a:lnTo>
                      <a:pt x="3" y="190"/>
                    </a:lnTo>
                    <a:lnTo>
                      <a:pt x="1" y="175"/>
                    </a:lnTo>
                    <a:lnTo>
                      <a:pt x="0" y="157"/>
                    </a:lnTo>
                    <a:lnTo>
                      <a:pt x="1" y="140"/>
                    </a:lnTo>
                    <a:lnTo>
                      <a:pt x="3" y="124"/>
                    </a:lnTo>
                    <a:lnTo>
                      <a:pt x="5" y="109"/>
                    </a:lnTo>
                    <a:lnTo>
                      <a:pt x="8" y="95"/>
                    </a:lnTo>
                    <a:lnTo>
                      <a:pt x="13" y="81"/>
                    </a:lnTo>
                    <a:lnTo>
                      <a:pt x="18" y="68"/>
                    </a:lnTo>
                    <a:lnTo>
                      <a:pt x="23" y="55"/>
                    </a:lnTo>
                    <a:lnTo>
                      <a:pt x="31" y="44"/>
                    </a:lnTo>
                    <a:lnTo>
                      <a:pt x="38" y="34"/>
                    </a:lnTo>
                    <a:lnTo>
                      <a:pt x="47" y="25"/>
                    </a:lnTo>
                    <a:lnTo>
                      <a:pt x="57" y="18"/>
                    </a:lnTo>
                    <a:lnTo>
                      <a:pt x="67" y="12"/>
                    </a:lnTo>
                    <a:lnTo>
                      <a:pt x="79" y="7"/>
                    </a:lnTo>
                    <a:lnTo>
                      <a:pt x="90" y="3"/>
                    </a:lnTo>
                    <a:lnTo>
                      <a:pt x="104" y="2"/>
                    </a:lnTo>
                    <a:lnTo>
                      <a:pt x="118" y="0"/>
                    </a:lnTo>
                    <a:lnTo>
                      <a:pt x="131" y="2"/>
                    </a:lnTo>
                    <a:lnTo>
                      <a:pt x="144" y="3"/>
                    </a:lnTo>
                    <a:lnTo>
                      <a:pt x="155" y="7"/>
                    </a:lnTo>
                    <a:lnTo>
                      <a:pt x="167" y="11"/>
                    </a:lnTo>
                    <a:lnTo>
                      <a:pt x="177" y="17"/>
                    </a:lnTo>
                    <a:lnTo>
                      <a:pt x="186" y="25"/>
                    </a:lnTo>
                    <a:lnTo>
                      <a:pt x="195" y="32"/>
                    </a:lnTo>
                    <a:lnTo>
                      <a:pt x="204" y="42"/>
                    </a:lnTo>
                    <a:lnTo>
                      <a:pt x="210" y="53"/>
                    </a:lnTo>
                    <a:lnTo>
                      <a:pt x="216" y="65"/>
                    </a:lnTo>
                    <a:lnTo>
                      <a:pt x="221" y="78"/>
                    </a:lnTo>
                    <a:lnTo>
                      <a:pt x="225" y="91"/>
                    </a:lnTo>
                    <a:lnTo>
                      <a:pt x="229" y="106"/>
                    </a:lnTo>
                    <a:lnTo>
                      <a:pt x="232" y="121"/>
                    </a:lnTo>
                    <a:lnTo>
                      <a:pt x="233" y="138"/>
                    </a:lnTo>
                    <a:lnTo>
                      <a:pt x="233" y="154"/>
                    </a:lnTo>
                    <a:close/>
                    <a:moveTo>
                      <a:pt x="71" y="156"/>
                    </a:moveTo>
                    <a:lnTo>
                      <a:pt x="73" y="180"/>
                    </a:lnTo>
                    <a:lnTo>
                      <a:pt x="75" y="200"/>
                    </a:lnTo>
                    <a:lnTo>
                      <a:pt x="78" y="218"/>
                    </a:lnTo>
                    <a:lnTo>
                      <a:pt x="83" y="232"/>
                    </a:lnTo>
                    <a:lnTo>
                      <a:pt x="87" y="238"/>
                    </a:lnTo>
                    <a:lnTo>
                      <a:pt x="89" y="243"/>
                    </a:lnTo>
                    <a:lnTo>
                      <a:pt x="93" y="248"/>
                    </a:lnTo>
                    <a:lnTo>
                      <a:pt x="97" y="252"/>
                    </a:lnTo>
                    <a:lnTo>
                      <a:pt x="102" y="255"/>
                    </a:lnTo>
                    <a:lnTo>
                      <a:pt x="106" y="256"/>
                    </a:lnTo>
                    <a:lnTo>
                      <a:pt x="111" y="257"/>
                    </a:lnTo>
                    <a:lnTo>
                      <a:pt x="116" y="259"/>
                    </a:lnTo>
                    <a:lnTo>
                      <a:pt x="122" y="257"/>
                    </a:lnTo>
                    <a:lnTo>
                      <a:pt x="126" y="256"/>
                    </a:lnTo>
                    <a:lnTo>
                      <a:pt x="131" y="255"/>
                    </a:lnTo>
                    <a:lnTo>
                      <a:pt x="135" y="252"/>
                    </a:lnTo>
                    <a:lnTo>
                      <a:pt x="140" y="248"/>
                    </a:lnTo>
                    <a:lnTo>
                      <a:pt x="144" y="243"/>
                    </a:lnTo>
                    <a:lnTo>
                      <a:pt x="146" y="238"/>
                    </a:lnTo>
                    <a:lnTo>
                      <a:pt x="150" y="232"/>
                    </a:lnTo>
                    <a:lnTo>
                      <a:pt x="155" y="218"/>
                    </a:lnTo>
                    <a:lnTo>
                      <a:pt x="158" y="200"/>
                    </a:lnTo>
                    <a:lnTo>
                      <a:pt x="160" y="180"/>
                    </a:lnTo>
                    <a:lnTo>
                      <a:pt x="162" y="156"/>
                    </a:lnTo>
                    <a:lnTo>
                      <a:pt x="160" y="131"/>
                    </a:lnTo>
                    <a:lnTo>
                      <a:pt x="158" y="111"/>
                    </a:lnTo>
                    <a:lnTo>
                      <a:pt x="155" y="95"/>
                    </a:lnTo>
                    <a:lnTo>
                      <a:pt x="150" y="79"/>
                    </a:lnTo>
                    <a:lnTo>
                      <a:pt x="148" y="74"/>
                    </a:lnTo>
                    <a:lnTo>
                      <a:pt x="144" y="69"/>
                    </a:lnTo>
                    <a:lnTo>
                      <a:pt x="140" y="64"/>
                    </a:lnTo>
                    <a:lnTo>
                      <a:pt x="136" y="60"/>
                    </a:lnTo>
                    <a:lnTo>
                      <a:pt x="132" y="58"/>
                    </a:lnTo>
                    <a:lnTo>
                      <a:pt x="127" y="56"/>
                    </a:lnTo>
                    <a:lnTo>
                      <a:pt x="122" y="55"/>
                    </a:lnTo>
                    <a:lnTo>
                      <a:pt x="117" y="54"/>
                    </a:lnTo>
                    <a:lnTo>
                      <a:pt x="112" y="55"/>
                    </a:lnTo>
                    <a:lnTo>
                      <a:pt x="107" y="56"/>
                    </a:lnTo>
                    <a:lnTo>
                      <a:pt x="102" y="58"/>
                    </a:lnTo>
                    <a:lnTo>
                      <a:pt x="98" y="60"/>
                    </a:lnTo>
                    <a:lnTo>
                      <a:pt x="94" y="64"/>
                    </a:lnTo>
                    <a:lnTo>
                      <a:pt x="90" y="69"/>
                    </a:lnTo>
                    <a:lnTo>
                      <a:pt x="87" y="74"/>
                    </a:lnTo>
                    <a:lnTo>
                      <a:pt x="84" y="81"/>
                    </a:lnTo>
                    <a:lnTo>
                      <a:pt x="79" y="95"/>
                    </a:lnTo>
                    <a:lnTo>
                      <a:pt x="75" y="112"/>
                    </a:lnTo>
                    <a:lnTo>
                      <a:pt x="73" y="133"/>
                    </a:lnTo>
                    <a:lnTo>
                      <a:pt x="71"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1" name="Freeform 498"/>
              <p:cNvSpPr>
                <a:spLocks noEditPoints="1"/>
              </p:cNvSpPr>
              <p:nvPr/>
            </p:nvSpPr>
            <p:spPr bwMode="auto">
              <a:xfrm>
                <a:off x="1171" y="2385"/>
                <a:ext cx="60" cy="75"/>
              </a:xfrm>
              <a:custGeom>
                <a:avLst/>
                <a:gdLst>
                  <a:gd name="T0" fmla="*/ 203 w 240"/>
                  <a:gd name="T1" fmla="*/ 299 h 299"/>
                  <a:gd name="T2" fmla="*/ 136 w 240"/>
                  <a:gd name="T3" fmla="*/ 299 h 299"/>
                  <a:gd name="T4" fmla="*/ 136 w 240"/>
                  <a:gd name="T5" fmla="*/ 228 h 299"/>
                  <a:gd name="T6" fmla="*/ 0 w 240"/>
                  <a:gd name="T7" fmla="*/ 228 h 299"/>
                  <a:gd name="T8" fmla="*/ 0 w 240"/>
                  <a:gd name="T9" fmla="*/ 182 h 299"/>
                  <a:gd name="T10" fmla="*/ 114 w 240"/>
                  <a:gd name="T11" fmla="*/ 0 h 299"/>
                  <a:gd name="T12" fmla="*/ 203 w 240"/>
                  <a:gd name="T13" fmla="*/ 0 h 299"/>
                  <a:gd name="T14" fmla="*/ 203 w 240"/>
                  <a:gd name="T15" fmla="*/ 174 h 299"/>
                  <a:gd name="T16" fmla="*/ 240 w 240"/>
                  <a:gd name="T17" fmla="*/ 174 h 299"/>
                  <a:gd name="T18" fmla="*/ 240 w 240"/>
                  <a:gd name="T19" fmla="*/ 228 h 299"/>
                  <a:gd name="T20" fmla="*/ 203 w 240"/>
                  <a:gd name="T21" fmla="*/ 228 h 299"/>
                  <a:gd name="T22" fmla="*/ 203 w 240"/>
                  <a:gd name="T23" fmla="*/ 299 h 299"/>
                  <a:gd name="T24" fmla="*/ 66 w 240"/>
                  <a:gd name="T25" fmla="*/ 174 h 299"/>
                  <a:gd name="T26" fmla="*/ 136 w 240"/>
                  <a:gd name="T27" fmla="*/ 174 h 299"/>
                  <a:gd name="T28" fmla="*/ 136 w 240"/>
                  <a:gd name="T29" fmla="*/ 108 h 299"/>
                  <a:gd name="T30" fmla="*/ 136 w 240"/>
                  <a:gd name="T31" fmla="*/ 98 h 299"/>
                  <a:gd name="T32" fmla="*/ 136 w 240"/>
                  <a:gd name="T33" fmla="*/ 85 h 299"/>
                  <a:gd name="T34" fmla="*/ 137 w 240"/>
                  <a:gd name="T35" fmla="*/ 69 h 299"/>
                  <a:gd name="T36" fmla="*/ 137 w 240"/>
                  <a:gd name="T37" fmla="*/ 51 h 299"/>
                  <a:gd name="T38" fmla="*/ 136 w 240"/>
                  <a:gd name="T39" fmla="*/ 51 h 299"/>
                  <a:gd name="T40" fmla="*/ 125 w 240"/>
                  <a:gd name="T41" fmla="*/ 73 h 299"/>
                  <a:gd name="T42" fmla="*/ 117 w 240"/>
                  <a:gd name="T43" fmla="*/ 90 h 299"/>
                  <a:gd name="T44" fmla="*/ 110 w 240"/>
                  <a:gd name="T45" fmla="*/ 102 h 299"/>
                  <a:gd name="T46" fmla="*/ 108 w 240"/>
                  <a:gd name="T47" fmla="*/ 108 h 299"/>
                  <a:gd name="T48" fmla="*/ 66 w 240"/>
                  <a:gd name="T49" fmla="*/ 17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99">
                    <a:moveTo>
                      <a:pt x="203" y="299"/>
                    </a:moveTo>
                    <a:lnTo>
                      <a:pt x="136" y="299"/>
                    </a:lnTo>
                    <a:lnTo>
                      <a:pt x="136" y="228"/>
                    </a:lnTo>
                    <a:lnTo>
                      <a:pt x="0" y="228"/>
                    </a:lnTo>
                    <a:lnTo>
                      <a:pt x="0" y="182"/>
                    </a:lnTo>
                    <a:lnTo>
                      <a:pt x="114" y="0"/>
                    </a:lnTo>
                    <a:lnTo>
                      <a:pt x="203" y="0"/>
                    </a:lnTo>
                    <a:lnTo>
                      <a:pt x="203" y="174"/>
                    </a:lnTo>
                    <a:lnTo>
                      <a:pt x="240" y="174"/>
                    </a:lnTo>
                    <a:lnTo>
                      <a:pt x="240" y="228"/>
                    </a:lnTo>
                    <a:lnTo>
                      <a:pt x="203" y="228"/>
                    </a:lnTo>
                    <a:lnTo>
                      <a:pt x="203" y="299"/>
                    </a:lnTo>
                    <a:close/>
                    <a:moveTo>
                      <a:pt x="66" y="174"/>
                    </a:moveTo>
                    <a:lnTo>
                      <a:pt x="136" y="174"/>
                    </a:lnTo>
                    <a:lnTo>
                      <a:pt x="136" y="108"/>
                    </a:lnTo>
                    <a:lnTo>
                      <a:pt x="136" y="98"/>
                    </a:lnTo>
                    <a:lnTo>
                      <a:pt x="136" y="85"/>
                    </a:lnTo>
                    <a:lnTo>
                      <a:pt x="137" y="69"/>
                    </a:lnTo>
                    <a:lnTo>
                      <a:pt x="137" y="51"/>
                    </a:lnTo>
                    <a:lnTo>
                      <a:pt x="136" y="51"/>
                    </a:lnTo>
                    <a:lnTo>
                      <a:pt x="125" y="73"/>
                    </a:lnTo>
                    <a:lnTo>
                      <a:pt x="117" y="90"/>
                    </a:lnTo>
                    <a:lnTo>
                      <a:pt x="110" y="102"/>
                    </a:lnTo>
                    <a:lnTo>
                      <a:pt x="108" y="108"/>
                    </a:lnTo>
                    <a:lnTo>
                      <a:pt x="66"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2" name="Freeform 499"/>
              <p:cNvSpPr>
                <a:spLocks/>
              </p:cNvSpPr>
              <p:nvPr/>
            </p:nvSpPr>
            <p:spPr bwMode="auto">
              <a:xfrm>
                <a:off x="1240" y="2440"/>
                <a:ext cx="21" cy="21"/>
              </a:xfrm>
              <a:custGeom>
                <a:avLst/>
                <a:gdLst>
                  <a:gd name="T0" fmla="*/ 84 w 84"/>
                  <a:gd name="T1" fmla="*/ 43 h 85"/>
                  <a:gd name="T2" fmla="*/ 83 w 84"/>
                  <a:gd name="T3" fmla="*/ 52 h 85"/>
                  <a:gd name="T4" fmla="*/ 82 w 84"/>
                  <a:gd name="T5" fmla="*/ 60 h 85"/>
                  <a:gd name="T6" fmla="*/ 78 w 84"/>
                  <a:gd name="T7" fmla="*/ 67 h 85"/>
                  <a:gd name="T8" fmla="*/ 73 w 84"/>
                  <a:gd name="T9" fmla="*/ 74 h 85"/>
                  <a:gd name="T10" fmla="*/ 66 w 84"/>
                  <a:gd name="T11" fmla="*/ 79 h 85"/>
                  <a:gd name="T12" fmla="*/ 59 w 84"/>
                  <a:gd name="T13" fmla="*/ 83 h 85"/>
                  <a:gd name="T14" fmla="*/ 51 w 84"/>
                  <a:gd name="T15" fmla="*/ 85 h 85"/>
                  <a:gd name="T16" fmla="*/ 42 w 84"/>
                  <a:gd name="T17" fmla="*/ 85 h 85"/>
                  <a:gd name="T18" fmla="*/ 33 w 84"/>
                  <a:gd name="T19" fmla="*/ 85 h 85"/>
                  <a:gd name="T20" fmla="*/ 24 w 84"/>
                  <a:gd name="T21" fmla="*/ 83 h 85"/>
                  <a:gd name="T22" fmla="*/ 18 w 84"/>
                  <a:gd name="T23" fmla="*/ 79 h 85"/>
                  <a:gd name="T24" fmla="*/ 12 w 84"/>
                  <a:gd name="T25" fmla="*/ 74 h 85"/>
                  <a:gd name="T26" fmla="*/ 7 w 84"/>
                  <a:gd name="T27" fmla="*/ 67 h 85"/>
                  <a:gd name="T28" fmla="*/ 3 w 84"/>
                  <a:gd name="T29" fmla="*/ 60 h 85"/>
                  <a:gd name="T30" fmla="*/ 0 w 84"/>
                  <a:gd name="T31" fmla="*/ 52 h 85"/>
                  <a:gd name="T32" fmla="*/ 0 w 84"/>
                  <a:gd name="T33" fmla="*/ 43 h 85"/>
                  <a:gd name="T34" fmla="*/ 0 w 84"/>
                  <a:gd name="T35" fmla="*/ 34 h 85"/>
                  <a:gd name="T36" fmla="*/ 3 w 84"/>
                  <a:gd name="T37" fmla="*/ 25 h 85"/>
                  <a:gd name="T38" fmla="*/ 7 w 84"/>
                  <a:gd name="T39" fmla="*/ 18 h 85"/>
                  <a:gd name="T40" fmla="*/ 12 w 84"/>
                  <a:gd name="T41" fmla="*/ 11 h 85"/>
                  <a:gd name="T42" fmla="*/ 18 w 84"/>
                  <a:gd name="T43" fmla="*/ 6 h 85"/>
                  <a:gd name="T44" fmla="*/ 26 w 84"/>
                  <a:gd name="T45" fmla="*/ 2 h 85"/>
                  <a:gd name="T46" fmla="*/ 33 w 84"/>
                  <a:gd name="T47" fmla="*/ 0 h 85"/>
                  <a:gd name="T48" fmla="*/ 42 w 84"/>
                  <a:gd name="T49" fmla="*/ 0 h 85"/>
                  <a:gd name="T50" fmla="*/ 51 w 84"/>
                  <a:gd name="T51" fmla="*/ 0 h 85"/>
                  <a:gd name="T52" fmla="*/ 59 w 84"/>
                  <a:gd name="T53" fmla="*/ 2 h 85"/>
                  <a:gd name="T54" fmla="*/ 66 w 84"/>
                  <a:gd name="T55" fmla="*/ 6 h 85"/>
                  <a:gd name="T56" fmla="*/ 73 w 84"/>
                  <a:gd name="T57" fmla="*/ 11 h 85"/>
                  <a:gd name="T58" fmla="*/ 78 w 84"/>
                  <a:gd name="T59" fmla="*/ 18 h 85"/>
                  <a:gd name="T60" fmla="*/ 82 w 84"/>
                  <a:gd name="T61" fmla="*/ 25 h 85"/>
                  <a:gd name="T62" fmla="*/ 83 w 84"/>
                  <a:gd name="T63" fmla="*/ 33 h 85"/>
                  <a:gd name="T64" fmla="*/ 84 w 84"/>
                  <a:gd name="T6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3"/>
                    </a:moveTo>
                    <a:lnTo>
                      <a:pt x="83" y="52"/>
                    </a:lnTo>
                    <a:lnTo>
                      <a:pt x="82" y="60"/>
                    </a:lnTo>
                    <a:lnTo>
                      <a:pt x="78" y="67"/>
                    </a:lnTo>
                    <a:lnTo>
                      <a:pt x="73" y="74"/>
                    </a:lnTo>
                    <a:lnTo>
                      <a:pt x="66" y="79"/>
                    </a:lnTo>
                    <a:lnTo>
                      <a:pt x="59" y="83"/>
                    </a:lnTo>
                    <a:lnTo>
                      <a:pt x="51" y="85"/>
                    </a:lnTo>
                    <a:lnTo>
                      <a:pt x="42" y="85"/>
                    </a:lnTo>
                    <a:lnTo>
                      <a:pt x="33" y="85"/>
                    </a:lnTo>
                    <a:lnTo>
                      <a:pt x="24" y="83"/>
                    </a:lnTo>
                    <a:lnTo>
                      <a:pt x="18" y="79"/>
                    </a:lnTo>
                    <a:lnTo>
                      <a:pt x="12" y="74"/>
                    </a:lnTo>
                    <a:lnTo>
                      <a:pt x="7" y="67"/>
                    </a:lnTo>
                    <a:lnTo>
                      <a:pt x="3" y="60"/>
                    </a:lnTo>
                    <a:lnTo>
                      <a:pt x="0" y="52"/>
                    </a:lnTo>
                    <a:lnTo>
                      <a:pt x="0" y="43"/>
                    </a:lnTo>
                    <a:lnTo>
                      <a:pt x="0" y="34"/>
                    </a:lnTo>
                    <a:lnTo>
                      <a:pt x="3" y="25"/>
                    </a:lnTo>
                    <a:lnTo>
                      <a:pt x="7" y="18"/>
                    </a:lnTo>
                    <a:lnTo>
                      <a:pt x="12" y="11"/>
                    </a:lnTo>
                    <a:lnTo>
                      <a:pt x="18" y="6"/>
                    </a:lnTo>
                    <a:lnTo>
                      <a:pt x="26" y="2"/>
                    </a:lnTo>
                    <a:lnTo>
                      <a:pt x="33" y="0"/>
                    </a:lnTo>
                    <a:lnTo>
                      <a:pt x="42" y="0"/>
                    </a:lnTo>
                    <a:lnTo>
                      <a:pt x="51" y="0"/>
                    </a:lnTo>
                    <a:lnTo>
                      <a:pt x="59" y="2"/>
                    </a:lnTo>
                    <a:lnTo>
                      <a:pt x="66" y="6"/>
                    </a:lnTo>
                    <a:lnTo>
                      <a:pt x="73" y="11"/>
                    </a:lnTo>
                    <a:lnTo>
                      <a:pt x="78" y="18"/>
                    </a:lnTo>
                    <a:lnTo>
                      <a:pt x="82" y="25"/>
                    </a:lnTo>
                    <a:lnTo>
                      <a:pt x="83" y="33"/>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3" name="Freeform 500"/>
              <p:cNvSpPr>
                <a:spLocks/>
              </p:cNvSpPr>
              <p:nvPr/>
            </p:nvSpPr>
            <p:spPr bwMode="auto">
              <a:xfrm>
                <a:off x="1269" y="2384"/>
                <a:ext cx="55" cy="77"/>
              </a:xfrm>
              <a:custGeom>
                <a:avLst/>
                <a:gdLst>
                  <a:gd name="T0" fmla="*/ 15 w 219"/>
                  <a:gd name="T1" fmla="*/ 234 h 309"/>
                  <a:gd name="T2" fmla="*/ 52 w 219"/>
                  <a:gd name="T3" fmla="*/ 248 h 309"/>
                  <a:gd name="T4" fmla="*/ 88 w 219"/>
                  <a:gd name="T5" fmla="*/ 253 h 309"/>
                  <a:gd name="T6" fmla="*/ 112 w 219"/>
                  <a:gd name="T7" fmla="*/ 251 h 309"/>
                  <a:gd name="T8" fmla="*/ 130 w 219"/>
                  <a:gd name="T9" fmla="*/ 243 h 309"/>
                  <a:gd name="T10" fmla="*/ 140 w 219"/>
                  <a:gd name="T11" fmla="*/ 230 h 309"/>
                  <a:gd name="T12" fmla="*/ 144 w 219"/>
                  <a:gd name="T13" fmla="*/ 214 h 309"/>
                  <a:gd name="T14" fmla="*/ 140 w 219"/>
                  <a:gd name="T15" fmla="*/ 196 h 309"/>
                  <a:gd name="T16" fmla="*/ 127 w 219"/>
                  <a:gd name="T17" fmla="*/ 183 h 309"/>
                  <a:gd name="T18" fmla="*/ 107 w 219"/>
                  <a:gd name="T19" fmla="*/ 174 h 309"/>
                  <a:gd name="T20" fmla="*/ 83 w 219"/>
                  <a:gd name="T21" fmla="*/ 172 h 309"/>
                  <a:gd name="T22" fmla="*/ 52 w 219"/>
                  <a:gd name="T23" fmla="*/ 121 h 309"/>
                  <a:gd name="T24" fmla="*/ 93 w 219"/>
                  <a:gd name="T25" fmla="*/ 120 h 309"/>
                  <a:gd name="T26" fmla="*/ 112 w 219"/>
                  <a:gd name="T27" fmla="*/ 116 h 309"/>
                  <a:gd name="T28" fmla="*/ 127 w 219"/>
                  <a:gd name="T29" fmla="*/ 106 h 309"/>
                  <a:gd name="T30" fmla="*/ 135 w 219"/>
                  <a:gd name="T31" fmla="*/ 94 h 309"/>
                  <a:gd name="T32" fmla="*/ 135 w 219"/>
                  <a:gd name="T33" fmla="*/ 79 h 309"/>
                  <a:gd name="T34" fmla="*/ 129 w 219"/>
                  <a:gd name="T35" fmla="*/ 69 h 309"/>
                  <a:gd name="T36" fmla="*/ 117 w 219"/>
                  <a:gd name="T37" fmla="*/ 60 h 309"/>
                  <a:gd name="T38" fmla="*/ 101 w 219"/>
                  <a:gd name="T39" fmla="*/ 56 h 309"/>
                  <a:gd name="T40" fmla="*/ 74 w 219"/>
                  <a:gd name="T41" fmla="*/ 56 h 309"/>
                  <a:gd name="T42" fmla="*/ 41 w 219"/>
                  <a:gd name="T43" fmla="*/ 66 h 309"/>
                  <a:gd name="T44" fmla="*/ 9 w 219"/>
                  <a:gd name="T45" fmla="*/ 23 h 309"/>
                  <a:gd name="T46" fmla="*/ 31 w 219"/>
                  <a:gd name="T47" fmla="*/ 13 h 309"/>
                  <a:gd name="T48" fmla="*/ 53 w 219"/>
                  <a:gd name="T49" fmla="*/ 5 h 309"/>
                  <a:gd name="T50" fmla="*/ 79 w 219"/>
                  <a:gd name="T51" fmla="*/ 1 h 309"/>
                  <a:gd name="T52" fmla="*/ 106 w 219"/>
                  <a:gd name="T53" fmla="*/ 0 h 309"/>
                  <a:gd name="T54" fmla="*/ 129 w 219"/>
                  <a:gd name="T55" fmla="*/ 1 h 309"/>
                  <a:gd name="T56" fmla="*/ 148 w 219"/>
                  <a:gd name="T57" fmla="*/ 5 h 309"/>
                  <a:gd name="T58" fmla="*/ 165 w 219"/>
                  <a:gd name="T59" fmla="*/ 11 h 309"/>
                  <a:gd name="T60" fmla="*/ 181 w 219"/>
                  <a:gd name="T61" fmla="*/ 20 h 309"/>
                  <a:gd name="T62" fmla="*/ 192 w 219"/>
                  <a:gd name="T63" fmla="*/ 32 h 309"/>
                  <a:gd name="T64" fmla="*/ 201 w 219"/>
                  <a:gd name="T65" fmla="*/ 45 h 309"/>
                  <a:gd name="T66" fmla="*/ 206 w 219"/>
                  <a:gd name="T67" fmla="*/ 59 h 309"/>
                  <a:gd name="T68" fmla="*/ 207 w 219"/>
                  <a:gd name="T69" fmla="*/ 75 h 309"/>
                  <a:gd name="T70" fmla="*/ 205 w 219"/>
                  <a:gd name="T71" fmla="*/ 98 h 309"/>
                  <a:gd name="T72" fmla="*/ 193 w 219"/>
                  <a:gd name="T73" fmla="*/ 117 h 309"/>
                  <a:gd name="T74" fmla="*/ 177 w 219"/>
                  <a:gd name="T75" fmla="*/ 132 h 309"/>
                  <a:gd name="T76" fmla="*/ 151 w 219"/>
                  <a:gd name="T77" fmla="*/ 144 h 309"/>
                  <a:gd name="T78" fmla="*/ 167 w 219"/>
                  <a:gd name="T79" fmla="*/ 149 h 309"/>
                  <a:gd name="T80" fmla="*/ 191 w 219"/>
                  <a:gd name="T81" fmla="*/ 162 h 309"/>
                  <a:gd name="T82" fmla="*/ 209 w 219"/>
                  <a:gd name="T83" fmla="*/ 181 h 309"/>
                  <a:gd name="T84" fmla="*/ 218 w 219"/>
                  <a:gd name="T85" fmla="*/ 205 h 309"/>
                  <a:gd name="T86" fmla="*/ 218 w 219"/>
                  <a:gd name="T87" fmla="*/ 228 h 309"/>
                  <a:gd name="T88" fmla="*/ 214 w 219"/>
                  <a:gd name="T89" fmla="*/ 245 h 309"/>
                  <a:gd name="T90" fmla="*/ 205 w 219"/>
                  <a:gd name="T91" fmla="*/ 262 h 309"/>
                  <a:gd name="T92" fmla="*/ 192 w 219"/>
                  <a:gd name="T93" fmla="*/ 277 h 309"/>
                  <a:gd name="T94" fmla="*/ 176 w 219"/>
                  <a:gd name="T95" fmla="*/ 290 h 309"/>
                  <a:gd name="T96" fmla="*/ 155 w 219"/>
                  <a:gd name="T97" fmla="*/ 299 h 309"/>
                  <a:gd name="T98" fmla="*/ 132 w 219"/>
                  <a:gd name="T99" fmla="*/ 305 h 309"/>
                  <a:gd name="T100" fmla="*/ 107 w 219"/>
                  <a:gd name="T101" fmla="*/ 309 h 309"/>
                  <a:gd name="T102" fmla="*/ 80 w 219"/>
                  <a:gd name="T103" fmla="*/ 309 h 309"/>
                  <a:gd name="T104" fmla="*/ 53 w 219"/>
                  <a:gd name="T105" fmla="*/ 307 h 309"/>
                  <a:gd name="T106" fmla="*/ 31 w 219"/>
                  <a:gd name="T107" fmla="*/ 300 h 309"/>
                  <a:gd name="T108" fmla="*/ 10 w 219"/>
                  <a:gd name="T109" fmla="*/ 29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9" h="309">
                    <a:moveTo>
                      <a:pt x="0" y="287"/>
                    </a:moveTo>
                    <a:lnTo>
                      <a:pt x="15" y="234"/>
                    </a:lnTo>
                    <a:lnTo>
                      <a:pt x="34" y="243"/>
                    </a:lnTo>
                    <a:lnTo>
                      <a:pt x="52" y="248"/>
                    </a:lnTo>
                    <a:lnTo>
                      <a:pt x="71" y="252"/>
                    </a:lnTo>
                    <a:lnTo>
                      <a:pt x="88" y="253"/>
                    </a:lnTo>
                    <a:lnTo>
                      <a:pt x="101" y="253"/>
                    </a:lnTo>
                    <a:lnTo>
                      <a:pt x="112" y="251"/>
                    </a:lnTo>
                    <a:lnTo>
                      <a:pt x="121" y="247"/>
                    </a:lnTo>
                    <a:lnTo>
                      <a:pt x="130" y="243"/>
                    </a:lnTo>
                    <a:lnTo>
                      <a:pt x="136" y="237"/>
                    </a:lnTo>
                    <a:lnTo>
                      <a:pt x="140" y="230"/>
                    </a:lnTo>
                    <a:lnTo>
                      <a:pt x="144" y="223"/>
                    </a:lnTo>
                    <a:lnTo>
                      <a:pt x="144" y="214"/>
                    </a:lnTo>
                    <a:lnTo>
                      <a:pt x="143" y="205"/>
                    </a:lnTo>
                    <a:lnTo>
                      <a:pt x="140" y="196"/>
                    </a:lnTo>
                    <a:lnTo>
                      <a:pt x="135" y="190"/>
                    </a:lnTo>
                    <a:lnTo>
                      <a:pt x="127" y="183"/>
                    </a:lnTo>
                    <a:lnTo>
                      <a:pt x="118" y="178"/>
                    </a:lnTo>
                    <a:lnTo>
                      <a:pt x="107" y="174"/>
                    </a:lnTo>
                    <a:lnTo>
                      <a:pt x="95" y="172"/>
                    </a:lnTo>
                    <a:lnTo>
                      <a:pt x="83" y="172"/>
                    </a:lnTo>
                    <a:lnTo>
                      <a:pt x="52" y="172"/>
                    </a:lnTo>
                    <a:lnTo>
                      <a:pt x="52" y="121"/>
                    </a:lnTo>
                    <a:lnTo>
                      <a:pt x="81" y="121"/>
                    </a:lnTo>
                    <a:lnTo>
                      <a:pt x="93" y="120"/>
                    </a:lnTo>
                    <a:lnTo>
                      <a:pt x="103" y="118"/>
                    </a:lnTo>
                    <a:lnTo>
                      <a:pt x="112" y="116"/>
                    </a:lnTo>
                    <a:lnTo>
                      <a:pt x="120" y="111"/>
                    </a:lnTo>
                    <a:lnTo>
                      <a:pt x="127" y="106"/>
                    </a:lnTo>
                    <a:lnTo>
                      <a:pt x="131" y="100"/>
                    </a:lnTo>
                    <a:lnTo>
                      <a:pt x="135" y="94"/>
                    </a:lnTo>
                    <a:lnTo>
                      <a:pt x="135" y="87"/>
                    </a:lnTo>
                    <a:lnTo>
                      <a:pt x="135" y="79"/>
                    </a:lnTo>
                    <a:lnTo>
                      <a:pt x="132" y="74"/>
                    </a:lnTo>
                    <a:lnTo>
                      <a:pt x="129" y="69"/>
                    </a:lnTo>
                    <a:lnTo>
                      <a:pt x="123" y="64"/>
                    </a:lnTo>
                    <a:lnTo>
                      <a:pt x="117" y="60"/>
                    </a:lnTo>
                    <a:lnTo>
                      <a:pt x="109" y="57"/>
                    </a:lnTo>
                    <a:lnTo>
                      <a:pt x="101" y="56"/>
                    </a:lnTo>
                    <a:lnTo>
                      <a:pt x="90" y="55"/>
                    </a:lnTo>
                    <a:lnTo>
                      <a:pt x="74" y="56"/>
                    </a:lnTo>
                    <a:lnTo>
                      <a:pt x="57" y="60"/>
                    </a:lnTo>
                    <a:lnTo>
                      <a:pt x="41" y="66"/>
                    </a:lnTo>
                    <a:lnTo>
                      <a:pt x="24" y="74"/>
                    </a:lnTo>
                    <a:lnTo>
                      <a:pt x="9" y="23"/>
                    </a:lnTo>
                    <a:lnTo>
                      <a:pt x="19" y="18"/>
                    </a:lnTo>
                    <a:lnTo>
                      <a:pt x="31" y="13"/>
                    </a:lnTo>
                    <a:lnTo>
                      <a:pt x="42" y="9"/>
                    </a:lnTo>
                    <a:lnTo>
                      <a:pt x="53" y="5"/>
                    </a:lnTo>
                    <a:lnTo>
                      <a:pt x="66" y="3"/>
                    </a:lnTo>
                    <a:lnTo>
                      <a:pt x="79" y="1"/>
                    </a:lnTo>
                    <a:lnTo>
                      <a:pt x="92" y="0"/>
                    </a:lnTo>
                    <a:lnTo>
                      <a:pt x="106" y="0"/>
                    </a:lnTo>
                    <a:lnTo>
                      <a:pt x="117" y="0"/>
                    </a:lnTo>
                    <a:lnTo>
                      <a:pt x="129" y="1"/>
                    </a:lnTo>
                    <a:lnTo>
                      <a:pt x="139" y="3"/>
                    </a:lnTo>
                    <a:lnTo>
                      <a:pt x="148" y="5"/>
                    </a:lnTo>
                    <a:lnTo>
                      <a:pt x="157" y="8"/>
                    </a:lnTo>
                    <a:lnTo>
                      <a:pt x="165" y="11"/>
                    </a:lnTo>
                    <a:lnTo>
                      <a:pt x="173" y="15"/>
                    </a:lnTo>
                    <a:lnTo>
                      <a:pt x="181" y="20"/>
                    </a:lnTo>
                    <a:lnTo>
                      <a:pt x="187" y="27"/>
                    </a:lnTo>
                    <a:lnTo>
                      <a:pt x="192" y="32"/>
                    </a:lnTo>
                    <a:lnTo>
                      <a:pt x="197" y="38"/>
                    </a:lnTo>
                    <a:lnTo>
                      <a:pt x="201" y="45"/>
                    </a:lnTo>
                    <a:lnTo>
                      <a:pt x="204" y="52"/>
                    </a:lnTo>
                    <a:lnTo>
                      <a:pt x="206" y="59"/>
                    </a:lnTo>
                    <a:lnTo>
                      <a:pt x="207" y="66"/>
                    </a:lnTo>
                    <a:lnTo>
                      <a:pt x="207" y="75"/>
                    </a:lnTo>
                    <a:lnTo>
                      <a:pt x="207" y="87"/>
                    </a:lnTo>
                    <a:lnTo>
                      <a:pt x="205" y="98"/>
                    </a:lnTo>
                    <a:lnTo>
                      <a:pt x="200" y="108"/>
                    </a:lnTo>
                    <a:lnTo>
                      <a:pt x="193" y="117"/>
                    </a:lnTo>
                    <a:lnTo>
                      <a:pt x="186" y="126"/>
                    </a:lnTo>
                    <a:lnTo>
                      <a:pt x="177" y="132"/>
                    </a:lnTo>
                    <a:lnTo>
                      <a:pt x="165" y="139"/>
                    </a:lnTo>
                    <a:lnTo>
                      <a:pt x="151" y="144"/>
                    </a:lnTo>
                    <a:lnTo>
                      <a:pt x="151" y="145"/>
                    </a:lnTo>
                    <a:lnTo>
                      <a:pt x="167" y="149"/>
                    </a:lnTo>
                    <a:lnTo>
                      <a:pt x="179" y="154"/>
                    </a:lnTo>
                    <a:lnTo>
                      <a:pt x="191" y="162"/>
                    </a:lnTo>
                    <a:lnTo>
                      <a:pt x="200" y="170"/>
                    </a:lnTo>
                    <a:lnTo>
                      <a:pt x="209" y="181"/>
                    </a:lnTo>
                    <a:lnTo>
                      <a:pt x="214" y="192"/>
                    </a:lnTo>
                    <a:lnTo>
                      <a:pt x="218" y="205"/>
                    </a:lnTo>
                    <a:lnTo>
                      <a:pt x="219" y="218"/>
                    </a:lnTo>
                    <a:lnTo>
                      <a:pt x="218" y="228"/>
                    </a:lnTo>
                    <a:lnTo>
                      <a:pt x="216" y="237"/>
                    </a:lnTo>
                    <a:lnTo>
                      <a:pt x="214" y="245"/>
                    </a:lnTo>
                    <a:lnTo>
                      <a:pt x="210" y="254"/>
                    </a:lnTo>
                    <a:lnTo>
                      <a:pt x="205" y="262"/>
                    </a:lnTo>
                    <a:lnTo>
                      <a:pt x="200" y="270"/>
                    </a:lnTo>
                    <a:lnTo>
                      <a:pt x="192" y="277"/>
                    </a:lnTo>
                    <a:lnTo>
                      <a:pt x="184" y="284"/>
                    </a:lnTo>
                    <a:lnTo>
                      <a:pt x="176" y="290"/>
                    </a:lnTo>
                    <a:lnTo>
                      <a:pt x="165" y="295"/>
                    </a:lnTo>
                    <a:lnTo>
                      <a:pt x="155" y="299"/>
                    </a:lnTo>
                    <a:lnTo>
                      <a:pt x="145" y="303"/>
                    </a:lnTo>
                    <a:lnTo>
                      <a:pt x="132" y="305"/>
                    </a:lnTo>
                    <a:lnTo>
                      <a:pt x="121" y="308"/>
                    </a:lnTo>
                    <a:lnTo>
                      <a:pt x="107" y="309"/>
                    </a:lnTo>
                    <a:lnTo>
                      <a:pt x="93" y="309"/>
                    </a:lnTo>
                    <a:lnTo>
                      <a:pt x="80" y="309"/>
                    </a:lnTo>
                    <a:lnTo>
                      <a:pt x="66" y="308"/>
                    </a:lnTo>
                    <a:lnTo>
                      <a:pt x="53" y="307"/>
                    </a:lnTo>
                    <a:lnTo>
                      <a:pt x="42" y="304"/>
                    </a:lnTo>
                    <a:lnTo>
                      <a:pt x="31" y="300"/>
                    </a:lnTo>
                    <a:lnTo>
                      <a:pt x="20" y="298"/>
                    </a:lnTo>
                    <a:lnTo>
                      <a:pt x="10" y="293"/>
                    </a:lnTo>
                    <a:lnTo>
                      <a:pt x="0"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4" name="Freeform 501"/>
              <p:cNvSpPr>
                <a:spLocks/>
              </p:cNvSpPr>
              <p:nvPr/>
            </p:nvSpPr>
            <p:spPr bwMode="auto">
              <a:xfrm>
                <a:off x="1694" y="2435"/>
                <a:ext cx="35" cy="75"/>
              </a:xfrm>
              <a:custGeom>
                <a:avLst/>
                <a:gdLst>
                  <a:gd name="T0" fmla="*/ 70 w 140"/>
                  <a:gd name="T1" fmla="*/ 300 h 300"/>
                  <a:gd name="T2" fmla="*/ 70 w 140"/>
                  <a:gd name="T3" fmla="*/ 64 h 300"/>
                  <a:gd name="T4" fmla="*/ 70 w 140"/>
                  <a:gd name="T5" fmla="*/ 64 h 300"/>
                  <a:gd name="T6" fmla="*/ 12 w 140"/>
                  <a:gd name="T7" fmla="*/ 91 h 300"/>
                  <a:gd name="T8" fmla="*/ 0 w 140"/>
                  <a:gd name="T9" fmla="*/ 37 h 300"/>
                  <a:gd name="T10" fmla="*/ 81 w 140"/>
                  <a:gd name="T11" fmla="*/ 0 h 300"/>
                  <a:gd name="T12" fmla="*/ 140 w 140"/>
                  <a:gd name="T13" fmla="*/ 0 h 300"/>
                  <a:gd name="T14" fmla="*/ 140 w 140"/>
                  <a:gd name="T15" fmla="*/ 300 h 300"/>
                  <a:gd name="T16" fmla="*/ 70 w 14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0">
                    <a:moveTo>
                      <a:pt x="70" y="300"/>
                    </a:moveTo>
                    <a:lnTo>
                      <a:pt x="70" y="64"/>
                    </a:lnTo>
                    <a:lnTo>
                      <a:pt x="70" y="64"/>
                    </a:lnTo>
                    <a:lnTo>
                      <a:pt x="12" y="91"/>
                    </a:lnTo>
                    <a:lnTo>
                      <a:pt x="0" y="37"/>
                    </a:lnTo>
                    <a:lnTo>
                      <a:pt x="81" y="0"/>
                    </a:lnTo>
                    <a:lnTo>
                      <a:pt x="140" y="0"/>
                    </a:lnTo>
                    <a:lnTo>
                      <a:pt x="140"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5" name="Freeform 502"/>
              <p:cNvSpPr>
                <a:spLocks/>
              </p:cNvSpPr>
              <p:nvPr/>
            </p:nvSpPr>
            <p:spPr bwMode="auto">
              <a:xfrm>
                <a:off x="1755" y="2489"/>
                <a:ext cx="21" cy="22"/>
              </a:xfrm>
              <a:custGeom>
                <a:avLst/>
                <a:gdLst>
                  <a:gd name="T0" fmla="*/ 84 w 84"/>
                  <a:gd name="T1" fmla="*/ 43 h 87"/>
                  <a:gd name="T2" fmla="*/ 83 w 84"/>
                  <a:gd name="T3" fmla="*/ 52 h 87"/>
                  <a:gd name="T4" fmla="*/ 81 w 84"/>
                  <a:gd name="T5" fmla="*/ 61 h 87"/>
                  <a:gd name="T6" fmla="*/ 78 w 84"/>
                  <a:gd name="T7" fmla="*/ 67 h 87"/>
                  <a:gd name="T8" fmla="*/ 72 w 84"/>
                  <a:gd name="T9" fmla="*/ 74 h 87"/>
                  <a:gd name="T10" fmla="*/ 66 w 84"/>
                  <a:gd name="T11" fmla="*/ 79 h 87"/>
                  <a:gd name="T12" fmla="*/ 58 w 84"/>
                  <a:gd name="T13" fmla="*/ 83 h 87"/>
                  <a:gd name="T14" fmla="*/ 51 w 84"/>
                  <a:gd name="T15" fmla="*/ 85 h 87"/>
                  <a:gd name="T16" fmla="*/ 42 w 84"/>
                  <a:gd name="T17" fmla="*/ 87 h 87"/>
                  <a:gd name="T18" fmla="*/ 33 w 84"/>
                  <a:gd name="T19" fmla="*/ 85 h 87"/>
                  <a:gd name="T20" fmla="*/ 24 w 84"/>
                  <a:gd name="T21" fmla="*/ 83 h 87"/>
                  <a:gd name="T22" fmla="*/ 18 w 84"/>
                  <a:gd name="T23" fmla="*/ 79 h 87"/>
                  <a:gd name="T24" fmla="*/ 11 w 84"/>
                  <a:gd name="T25" fmla="*/ 74 h 87"/>
                  <a:gd name="T26" fmla="*/ 6 w 84"/>
                  <a:gd name="T27" fmla="*/ 67 h 87"/>
                  <a:gd name="T28" fmla="*/ 2 w 84"/>
                  <a:gd name="T29" fmla="*/ 60 h 87"/>
                  <a:gd name="T30" fmla="*/ 0 w 84"/>
                  <a:gd name="T31" fmla="*/ 52 h 87"/>
                  <a:gd name="T32" fmla="*/ 0 w 84"/>
                  <a:gd name="T33" fmla="*/ 43 h 87"/>
                  <a:gd name="T34" fmla="*/ 0 w 84"/>
                  <a:gd name="T35" fmla="*/ 34 h 87"/>
                  <a:gd name="T36" fmla="*/ 2 w 84"/>
                  <a:gd name="T37" fmla="*/ 27 h 87"/>
                  <a:gd name="T38" fmla="*/ 6 w 84"/>
                  <a:gd name="T39" fmla="*/ 19 h 87"/>
                  <a:gd name="T40" fmla="*/ 11 w 84"/>
                  <a:gd name="T41" fmla="*/ 13 h 87"/>
                  <a:gd name="T42" fmla="*/ 18 w 84"/>
                  <a:gd name="T43" fmla="*/ 8 h 87"/>
                  <a:gd name="T44" fmla="*/ 25 w 84"/>
                  <a:gd name="T45" fmla="*/ 4 h 87"/>
                  <a:gd name="T46" fmla="*/ 33 w 84"/>
                  <a:gd name="T47" fmla="*/ 1 h 87"/>
                  <a:gd name="T48" fmla="*/ 42 w 84"/>
                  <a:gd name="T49" fmla="*/ 0 h 87"/>
                  <a:gd name="T50" fmla="*/ 51 w 84"/>
                  <a:gd name="T51" fmla="*/ 1 h 87"/>
                  <a:gd name="T52" fmla="*/ 58 w 84"/>
                  <a:gd name="T53" fmla="*/ 4 h 87"/>
                  <a:gd name="T54" fmla="*/ 66 w 84"/>
                  <a:gd name="T55" fmla="*/ 8 h 87"/>
                  <a:gd name="T56" fmla="*/ 72 w 84"/>
                  <a:gd name="T57" fmla="*/ 13 h 87"/>
                  <a:gd name="T58" fmla="*/ 78 w 84"/>
                  <a:gd name="T59" fmla="*/ 19 h 87"/>
                  <a:gd name="T60" fmla="*/ 81 w 84"/>
                  <a:gd name="T61" fmla="*/ 27 h 87"/>
                  <a:gd name="T62" fmla="*/ 83 w 84"/>
                  <a:gd name="T63" fmla="*/ 34 h 87"/>
                  <a:gd name="T64" fmla="*/ 84 w 84"/>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7">
                    <a:moveTo>
                      <a:pt x="84" y="43"/>
                    </a:moveTo>
                    <a:lnTo>
                      <a:pt x="83" y="52"/>
                    </a:lnTo>
                    <a:lnTo>
                      <a:pt x="81" y="61"/>
                    </a:lnTo>
                    <a:lnTo>
                      <a:pt x="78" y="67"/>
                    </a:lnTo>
                    <a:lnTo>
                      <a:pt x="72" y="74"/>
                    </a:lnTo>
                    <a:lnTo>
                      <a:pt x="66" y="79"/>
                    </a:lnTo>
                    <a:lnTo>
                      <a:pt x="58" y="83"/>
                    </a:lnTo>
                    <a:lnTo>
                      <a:pt x="51" y="85"/>
                    </a:lnTo>
                    <a:lnTo>
                      <a:pt x="42" y="87"/>
                    </a:lnTo>
                    <a:lnTo>
                      <a:pt x="33" y="85"/>
                    </a:lnTo>
                    <a:lnTo>
                      <a:pt x="24" y="83"/>
                    </a:lnTo>
                    <a:lnTo>
                      <a:pt x="18" y="79"/>
                    </a:lnTo>
                    <a:lnTo>
                      <a:pt x="11" y="74"/>
                    </a:lnTo>
                    <a:lnTo>
                      <a:pt x="6" y="67"/>
                    </a:lnTo>
                    <a:lnTo>
                      <a:pt x="2" y="60"/>
                    </a:lnTo>
                    <a:lnTo>
                      <a:pt x="0" y="52"/>
                    </a:lnTo>
                    <a:lnTo>
                      <a:pt x="0" y="43"/>
                    </a:lnTo>
                    <a:lnTo>
                      <a:pt x="0" y="34"/>
                    </a:lnTo>
                    <a:lnTo>
                      <a:pt x="2" y="27"/>
                    </a:lnTo>
                    <a:lnTo>
                      <a:pt x="6" y="19"/>
                    </a:lnTo>
                    <a:lnTo>
                      <a:pt x="11" y="13"/>
                    </a:lnTo>
                    <a:lnTo>
                      <a:pt x="18" y="8"/>
                    </a:lnTo>
                    <a:lnTo>
                      <a:pt x="25" y="4"/>
                    </a:lnTo>
                    <a:lnTo>
                      <a:pt x="33" y="1"/>
                    </a:lnTo>
                    <a:lnTo>
                      <a:pt x="42" y="0"/>
                    </a:lnTo>
                    <a:lnTo>
                      <a:pt x="51" y="1"/>
                    </a:lnTo>
                    <a:lnTo>
                      <a:pt x="58" y="4"/>
                    </a:lnTo>
                    <a:lnTo>
                      <a:pt x="66" y="8"/>
                    </a:lnTo>
                    <a:lnTo>
                      <a:pt x="72" y="13"/>
                    </a:lnTo>
                    <a:lnTo>
                      <a:pt x="78" y="19"/>
                    </a:lnTo>
                    <a:lnTo>
                      <a:pt x="81" y="27"/>
                    </a:lnTo>
                    <a:lnTo>
                      <a:pt x="83" y="34"/>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6" name="Freeform 503"/>
              <p:cNvSpPr>
                <a:spLocks/>
              </p:cNvSpPr>
              <p:nvPr/>
            </p:nvSpPr>
            <p:spPr bwMode="auto">
              <a:xfrm>
                <a:off x="1785" y="2435"/>
                <a:ext cx="54" cy="76"/>
              </a:xfrm>
              <a:custGeom>
                <a:avLst/>
                <a:gdLst>
                  <a:gd name="T0" fmla="*/ 205 w 218"/>
                  <a:gd name="T1" fmla="*/ 59 h 306"/>
                  <a:gd name="T2" fmla="*/ 79 w 218"/>
                  <a:gd name="T3" fmla="*/ 103 h 306"/>
                  <a:gd name="T4" fmla="*/ 99 w 218"/>
                  <a:gd name="T5" fmla="*/ 102 h 306"/>
                  <a:gd name="T6" fmla="*/ 125 w 218"/>
                  <a:gd name="T7" fmla="*/ 103 h 306"/>
                  <a:gd name="T8" fmla="*/ 148 w 218"/>
                  <a:gd name="T9" fmla="*/ 108 h 306"/>
                  <a:gd name="T10" fmla="*/ 168 w 218"/>
                  <a:gd name="T11" fmla="*/ 116 h 306"/>
                  <a:gd name="T12" fmla="*/ 186 w 218"/>
                  <a:gd name="T13" fmla="*/ 127 h 306"/>
                  <a:gd name="T14" fmla="*/ 200 w 218"/>
                  <a:gd name="T15" fmla="*/ 141 h 306"/>
                  <a:gd name="T16" fmla="*/ 210 w 218"/>
                  <a:gd name="T17" fmla="*/ 158 h 306"/>
                  <a:gd name="T18" fmla="*/ 216 w 218"/>
                  <a:gd name="T19" fmla="*/ 177 h 306"/>
                  <a:gd name="T20" fmla="*/ 218 w 218"/>
                  <a:gd name="T21" fmla="*/ 200 h 306"/>
                  <a:gd name="T22" fmla="*/ 216 w 218"/>
                  <a:gd name="T23" fmla="*/ 222 h 306"/>
                  <a:gd name="T24" fmla="*/ 209 w 218"/>
                  <a:gd name="T25" fmla="*/ 241 h 306"/>
                  <a:gd name="T26" fmla="*/ 199 w 218"/>
                  <a:gd name="T27" fmla="*/ 258 h 306"/>
                  <a:gd name="T28" fmla="*/ 182 w 218"/>
                  <a:gd name="T29" fmla="*/ 275 h 306"/>
                  <a:gd name="T30" fmla="*/ 163 w 218"/>
                  <a:gd name="T31" fmla="*/ 288 h 306"/>
                  <a:gd name="T32" fmla="*/ 140 w 218"/>
                  <a:gd name="T33" fmla="*/ 298 h 306"/>
                  <a:gd name="T34" fmla="*/ 115 w 218"/>
                  <a:gd name="T35" fmla="*/ 303 h 306"/>
                  <a:gd name="T36" fmla="*/ 87 w 218"/>
                  <a:gd name="T37" fmla="*/ 306 h 306"/>
                  <a:gd name="T38" fmla="*/ 40 w 218"/>
                  <a:gd name="T39" fmla="*/ 300 h 306"/>
                  <a:gd name="T40" fmla="*/ 19 w 218"/>
                  <a:gd name="T41" fmla="*/ 295 h 306"/>
                  <a:gd name="T42" fmla="*/ 0 w 218"/>
                  <a:gd name="T43" fmla="*/ 288 h 306"/>
                  <a:gd name="T44" fmla="*/ 29 w 218"/>
                  <a:gd name="T45" fmla="*/ 241 h 306"/>
                  <a:gd name="T46" fmla="*/ 65 w 218"/>
                  <a:gd name="T47" fmla="*/ 248 h 306"/>
                  <a:gd name="T48" fmla="*/ 96 w 218"/>
                  <a:gd name="T49" fmla="*/ 250 h 306"/>
                  <a:gd name="T50" fmla="*/ 119 w 218"/>
                  <a:gd name="T51" fmla="*/ 243 h 306"/>
                  <a:gd name="T52" fmla="*/ 135 w 218"/>
                  <a:gd name="T53" fmla="*/ 230 h 306"/>
                  <a:gd name="T54" fmla="*/ 144 w 218"/>
                  <a:gd name="T55" fmla="*/ 214 h 306"/>
                  <a:gd name="T56" fmla="*/ 144 w 218"/>
                  <a:gd name="T57" fmla="*/ 199 h 306"/>
                  <a:gd name="T58" fmla="*/ 141 w 218"/>
                  <a:gd name="T59" fmla="*/ 187 h 306"/>
                  <a:gd name="T60" fmla="*/ 136 w 218"/>
                  <a:gd name="T61" fmla="*/ 178 h 306"/>
                  <a:gd name="T62" fmla="*/ 129 w 218"/>
                  <a:gd name="T63" fmla="*/ 171 h 306"/>
                  <a:gd name="T64" fmla="*/ 111 w 218"/>
                  <a:gd name="T65" fmla="*/ 162 h 306"/>
                  <a:gd name="T66" fmla="*/ 79 w 218"/>
                  <a:gd name="T67" fmla="*/ 155 h 306"/>
                  <a:gd name="T68" fmla="*/ 49 w 218"/>
                  <a:gd name="T69" fmla="*/ 155 h 306"/>
                  <a:gd name="T70" fmla="*/ 28 w 218"/>
                  <a:gd name="T71" fmla="*/ 157 h 306"/>
                  <a:gd name="T72" fmla="*/ 36 w 218"/>
                  <a:gd name="T7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306">
                    <a:moveTo>
                      <a:pt x="205" y="0"/>
                    </a:moveTo>
                    <a:lnTo>
                      <a:pt x="205" y="59"/>
                    </a:lnTo>
                    <a:lnTo>
                      <a:pt x="85" y="59"/>
                    </a:lnTo>
                    <a:lnTo>
                      <a:pt x="79" y="103"/>
                    </a:lnTo>
                    <a:lnTo>
                      <a:pt x="91" y="102"/>
                    </a:lnTo>
                    <a:lnTo>
                      <a:pt x="99" y="102"/>
                    </a:lnTo>
                    <a:lnTo>
                      <a:pt x="112" y="102"/>
                    </a:lnTo>
                    <a:lnTo>
                      <a:pt x="125" y="103"/>
                    </a:lnTo>
                    <a:lnTo>
                      <a:pt x="136" y="106"/>
                    </a:lnTo>
                    <a:lnTo>
                      <a:pt x="148" y="108"/>
                    </a:lnTo>
                    <a:lnTo>
                      <a:pt x="158" y="112"/>
                    </a:lnTo>
                    <a:lnTo>
                      <a:pt x="168" y="116"/>
                    </a:lnTo>
                    <a:lnTo>
                      <a:pt x="177" y="121"/>
                    </a:lnTo>
                    <a:lnTo>
                      <a:pt x="186" y="127"/>
                    </a:lnTo>
                    <a:lnTo>
                      <a:pt x="194" y="134"/>
                    </a:lnTo>
                    <a:lnTo>
                      <a:pt x="200" y="141"/>
                    </a:lnTo>
                    <a:lnTo>
                      <a:pt x="205" y="149"/>
                    </a:lnTo>
                    <a:lnTo>
                      <a:pt x="210" y="158"/>
                    </a:lnTo>
                    <a:lnTo>
                      <a:pt x="214" y="167"/>
                    </a:lnTo>
                    <a:lnTo>
                      <a:pt x="216" y="177"/>
                    </a:lnTo>
                    <a:lnTo>
                      <a:pt x="218" y="188"/>
                    </a:lnTo>
                    <a:lnTo>
                      <a:pt x="218" y="200"/>
                    </a:lnTo>
                    <a:lnTo>
                      <a:pt x="218" y="211"/>
                    </a:lnTo>
                    <a:lnTo>
                      <a:pt x="216" y="222"/>
                    </a:lnTo>
                    <a:lnTo>
                      <a:pt x="213" y="230"/>
                    </a:lnTo>
                    <a:lnTo>
                      <a:pt x="209" y="241"/>
                    </a:lnTo>
                    <a:lnTo>
                      <a:pt x="204" y="250"/>
                    </a:lnTo>
                    <a:lnTo>
                      <a:pt x="199" y="258"/>
                    </a:lnTo>
                    <a:lnTo>
                      <a:pt x="191" y="266"/>
                    </a:lnTo>
                    <a:lnTo>
                      <a:pt x="182" y="275"/>
                    </a:lnTo>
                    <a:lnTo>
                      <a:pt x="173" y="281"/>
                    </a:lnTo>
                    <a:lnTo>
                      <a:pt x="163" y="288"/>
                    </a:lnTo>
                    <a:lnTo>
                      <a:pt x="152" y="293"/>
                    </a:lnTo>
                    <a:lnTo>
                      <a:pt x="140" y="298"/>
                    </a:lnTo>
                    <a:lnTo>
                      <a:pt x="129" y="300"/>
                    </a:lnTo>
                    <a:lnTo>
                      <a:pt x="115" y="303"/>
                    </a:lnTo>
                    <a:lnTo>
                      <a:pt x="101" y="304"/>
                    </a:lnTo>
                    <a:lnTo>
                      <a:pt x="87" y="306"/>
                    </a:lnTo>
                    <a:lnTo>
                      <a:pt x="63" y="304"/>
                    </a:lnTo>
                    <a:lnTo>
                      <a:pt x="40" y="300"/>
                    </a:lnTo>
                    <a:lnTo>
                      <a:pt x="29" y="298"/>
                    </a:lnTo>
                    <a:lnTo>
                      <a:pt x="19" y="295"/>
                    </a:lnTo>
                    <a:lnTo>
                      <a:pt x="9" y="292"/>
                    </a:lnTo>
                    <a:lnTo>
                      <a:pt x="0" y="288"/>
                    </a:lnTo>
                    <a:lnTo>
                      <a:pt x="13" y="234"/>
                    </a:lnTo>
                    <a:lnTo>
                      <a:pt x="29" y="241"/>
                    </a:lnTo>
                    <a:lnTo>
                      <a:pt x="47" y="246"/>
                    </a:lnTo>
                    <a:lnTo>
                      <a:pt x="65" y="248"/>
                    </a:lnTo>
                    <a:lnTo>
                      <a:pt x="84" y="250"/>
                    </a:lnTo>
                    <a:lnTo>
                      <a:pt x="96" y="250"/>
                    </a:lnTo>
                    <a:lnTo>
                      <a:pt x="107" y="247"/>
                    </a:lnTo>
                    <a:lnTo>
                      <a:pt x="119" y="243"/>
                    </a:lnTo>
                    <a:lnTo>
                      <a:pt x="127" y="238"/>
                    </a:lnTo>
                    <a:lnTo>
                      <a:pt x="135" y="230"/>
                    </a:lnTo>
                    <a:lnTo>
                      <a:pt x="140" y="223"/>
                    </a:lnTo>
                    <a:lnTo>
                      <a:pt x="144" y="214"/>
                    </a:lnTo>
                    <a:lnTo>
                      <a:pt x="145" y="205"/>
                    </a:lnTo>
                    <a:lnTo>
                      <a:pt x="144" y="199"/>
                    </a:lnTo>
                    <a:lnTo>
                      <a:pt x="144" y="192"/>
                    </a:lnTo>
                    <a:lnTo>
                      <a:pt x="141" y="187"/>
                    </a:lnTo>
                    <a:lnTo>
                      <a:pt x="139" y="183"/>
                    </a:lnTo>
                    <a:lnTo>
                      <a:pt x="136" y="178"/>
                    </a:lnTo>
                    <a:lnTo>
                      <a:pt x="133" y="174"/>
                    </a:lnTo>
                    <a:lnTo>
                      <a:pt x="129" y="171"/>
                    </a:lnTo>
                    <a:lnTo>
                      <a:pt x="124" y="167"/>
                    </a:lnTo>
                    <a:lnTo>
                      <a:pt x="111" y="162"/>
                    </a:lnTo>
                    <a:lnTo>
                      <a:pt x="96" y="158"/>
                    </a:lnTo>
                    <a:lnTo>
                      <a:pt x="79" y="155"/>
                    </a:lnTo>
                    <a:lnTo>
                      <a:pt x="59" y="154"/>
                    </a:lnTo>
                    <a:lnTo>
                      <a:pt x="49" y="155"/>
                    </a:lnTo>
                    <a:lnTo>
                      <a:pt x="38" y="155"/>
                    </a:lnTo>
                    <a:lnTo>
                      <a:pt x="28" y="157"/>
                    </a:lnTo>
                    <a:lnTo>
                      <a:pt x="15" y="158"/>
                    </a:lnTo>
                    <a:lnTo>
                      <a:pt x="36" y="0"/>
                    </a:lnTo>
                    <a:lnTo>
                      <a:pt x="2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7" name="Freeform 504"/>
              <p:cNvSpPr>
                <a:spLocks/>
              </p:cNvSpPr>
              <p:nvPr/>
            </p:nvSpPr>
            <p:spPr bwMode="auto">
              <a:xfrm>
                <a:off x="2218" y="2803"/>
                <a:ext cx="35" cy="75"/>
              </a:xfrm>
              <a:custGeom>
                <a:avLst/>
                <a:gdLst>
                  <a:gd name="T0" fmla="*/ 70 w 138"/>
                  <a:gd name="T1" fmla="*/ 300 h 300"/>
                  <a:gd name="T2" fmla="*/ 70 w 138"/>
                  <a:gd name="T3" fmla="*/ 62 h 300"/>
                  <a:gd name="T4" fmla="*/ 70 w 138"/>
                  <a:gd name="T5" fmla="*/ 62 h 300"/>
                  <a:gd name="T6" fmla="*/ 11 w 138"/>
                  <a:gd name="T7" fmla="*/ 90 h 300"/>
                  <a:gd name="T8" fmla="*/ 0 w 138"/>
                  <a:gd name="T9" fmla="*/ 37 h 300"/>
                  <a:gd name="T10" fmla="*/ 80 w 138"/>
                  <a:gd name="T11" fmla="*/ 0 h 300"/>
                  <a:gd name="T12" fmla="*/ 138 w 138"/>
                  <a:gd name="T13" fmla="*/ 0 h 300"/>
                  <a:gd name="T14" fmla="*/ 138 w 138"/>
                  <a:gd name="T15" fmla="*/ 300 h 300"/>
                  <a:gd name="T16" fmla="*/ 70 w 138"/>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300">
                    <a:moveTo>
                      <a:pt x="70" y="300"/>
                    </a:moveTo>
                    <a:lnTo>
                      <a:pt x="70" y="62"/>
                    </a:lnTo>
                    <a:lnTo>
                      <a:pt x="70" y="62"/>
                    </a:lnTo>
                    <a:lnTo>
                      <a:pt x="11" y="90"/>
                    </a:lnTo>
                    <a:lnTo>
                      <a:pt x="0" y="37"/>
                    </a:lnTo>
                    <a:lnTo>
                      <a:pt x="80" y="0"/>
                    </a:lnTo>
                    <a:lnTo>
                      <a:pt x="138" y="0"/>
                    </a:lnTo>
                    <a:lnTo>
                      <a:pt x="138"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8" name="Freeform 505"/>
              <p:cNvSpPr>
                <a:spLocks noEditPoints="1"/>
              </p:cNvSpPr>
              <p:nvPr/>
            </p:nvSpPr>
            <p:spPr bwMode="auto">
              <a:xfrm>
                <a:off x="2277" y="2802"/>
                <a:ext cx="58" cy="77"/>
              </a:xfrm>
              <a:custGeom>
                <a:avLst/>
                <a:gdLst>
                  <a:gd name="T0" fmla="*/ 233 w 233"/>
                  <a:gd name="T1" fmla="*/ 171 h 309"/>
                  <a:gd name="T2" fmla="*/ 229 w 233"/>
                  <a:gd name="T3" fmla="*/ 203 h 309"/>
                  <a:gd name="T4" fmla="*/ 222 w 233"/>
                  <a:gd name="T5" fmla="*/ 232 h 309"/>
                  <a:gd name="T6" fmla="*/ 210 w 233"/>
                  <a:gd name="T7" fmla="*/ 256 h 309"/>
                  <a:gd name="T8" fmla="*/ 195 w 233"/>
                  <a:gd name="T9" fmla="*/ 278 h 309"/>
                  <a:gd name="T10" fmla="*/ 176 w 233"/>
                  <a:gd name="T11" fmla="*/ 293 h 309"/>
                  <a:gd name="T12" fmla="*/ 154 w 233"/>
                  <a:gd name="T13" fmla="*/ 304 h 309"/>
                  <a:gd name="T14" fmla="*/ 130 w 233"/>
                  <a:gd name="T15" fmla="*/ 309 h 309"/>
                  <a:gd name="T16" fmla="*/ 103 w 233"/>
                  <a:gd name="T17" fmla="*/ 309 h 309"/>
                  <a:gd name="T18" fmla="*/ 79 w 233"/>
                  <a:gd name="T19" fmla="*/ 304 h 309"/>
                  <a:gd name="T20" fmla="*/ 58 w 233"/>
                  <a:gd name="T21" fmla="*/ 293 h 309"/>
                  <a:gd name="T22" fmla="*/ 40 w 233"/>
                  <a:gd name="T23" fmla="*/ 278 h 309"/>
                  <a:gd name="T24" fmla="*/ 24 w 233"/>
                  <a:gd name="T25" fmla="*/ 256 h 309"/>
                  <a:gd name="T26" fmla="*/ 13 w 233"/>
                  <a:gd name="T27" fmla="*/ 232 h 309"/>
                  <a:gd name="T28" fmla="*/ 5 w 233"/>
                  <a:gd name="T29" fmla="*/ 204 h 309"/>
                  <a:gd name="T30" fmla="*/ 2 w 233"/>
                  <a:gd name="T31" fmla="*/ 173 h 309"/>
                  <a:gd name="T32" fmla="*/ 2 w 233"/>
                  <a:gd name="T33" fmla="*/ 138 h 309"/>
                  <a:gd name="T34" fmla="*/ 5 w 233"/>
                  <a:gd name="T35" fmla="*/ 106 h 309"/>
                  <a:gd name="T36" fmla="*/ 13 w 233"/>
                  <a:gd name="T37" fmla="*/ 78 h 309"/>
                  <a:gd name="T38" fmla="*/ 23 w 233"/>
                  <a:gd name="T39" fmla="*/ 54 h 309"/>
                  <a:gd name="T40" fmla="*/ 38 w 233"/>
                  <a:gd name="T41" fmla="*/ 33 h 309"/>
                  <a:gd name="T42" fmla="*/ 58 w 233"/>
                  <a:gd name="T43" fmla="*/ 16 h 309"/>
                  <a:gd name="T44" fmla="*/ 79 w 233"/>
                  <a:gd name="T45" fmla="*/ 6 h 309"/>
                  <a:gd name="T46" fmla="*/ 105 w 233"/>
                  <a:gd name="T47" fmla="*/ 0 h 309"/>
                  <a:gd name="T48" fmla="*/ 131 w 233"/>
                  <a:gd name="T49" fmla="*/ 0 h 309"/>
                  <a:gd name="T50" fmla="*/ 155 w 233"/>
                  <a:gd name="T51" fmla="*/ 5 h 309"/>
                  <a:gd name="T52" fmla="*/ 177 w 233"/>
                  <a:gd name="T53" fmla="*/ 15 h 309"/>
                  <a:gd name="T54" fmla="*/ 195 w 233"/>
                  <a:gd name="T55" fmla="*/ 31 h 309"/>
                  <a:gd name="T56" fmla="*/ 210 w 233"/>
                  <a:gd name="T57" fmla="*/ 52 h 309"/>
                  <a:gd name="T58" fmla="*/ 222 w 233"/>
                  <a:gd name="T59" fmla="*/ 76 h 309"/>
                  <a:gd name="T60" fmla="*/ 229 w 233"/>
                  <a:gd name="T61" fmla="*/ 104 h 309"/>
                  <a:gd name="T62" fmla="*/ 233 w 233"/>
                  <a:gd name="T63" fmla="*/ 136 h 309"/>
                  <a:gd name="T64" fmla="*/ 72 w 233"/>
                  <a:gd name="T65" fmla="*/ 155 h 309"/>
                  <a:gd name="T66" fmla="*/ 75 w 233"/>
                  <a:gd name="T67" fmla="*/ 198 h 309"/>
                  <a:gd name="T68" fmla="*/ 83 w 233"/>
                  <a:gd name="T69" fmla="*/ 230 h 309"/>
                  <a:gd name="T70" fmla="*/ 89 w 233"/>
                  <a:gd name="T71" fmla="*/ 242 h 309"/>
                  <a:gd name="T72" fmla="*/ 98 w 233"/>
                  <a:gd name="T73" fmla="*/ 250 h 309"/>
                  <a:gd name="T74" fmla="*/ 106 w 233"/>
                  <a:gd name="T75" fmla="*/ 255 h 309"/>
                  <a:gd name="T76" fmla="*/ 116 w 233"/>
                  <a:gd name="T77" fmla="*/ 256 h 309"/>
                  <a:gd name="T78" fmla="*/ 126 w 233"/>
                  <a:gd name="T79" fmla="*/ 255 h 309"/>
                  <a:gd name="T80" fmla="*/ 135 w 233"/>
                  <a:gd name="T81" fmla="*/ 250 h 309"/>
                  <a:gd name="T82" fmla="*/ 144 w 233"/>
                  <a:gd name="T83" fmla="*/ 242 h 309"/>
                  <a:gd name="T84" fmla="*/ 150 w 233"/>
                  <a:gd name="T85" fmla="*/ 231 h 309"/>
                  <a:gd name="T86" fmla="*/ 158 w 233"/>
                  <a:gd name="T87" fmla="*/ 198 h 309"/>
                  <a:gd name="T88" fmla="*/ 162 w 233"/>
                  <a:gd name="T89" fmla="*/ 155 h 309"/>
                  <a:gd name="T90" fmla="*/ 158 w 233"/>
                  <a:gd name="T91" fmla="*/ 110 h 309"/>
                  <a:gd name="T92" fmla="*/ 150 w 233"/>
                  <a:gd name="T93" fmla="*/ 78 h 309"/>
                  <a:gd name="T94" fmla="*/ 144 w 233"/>
                  <a:gd name="T95" fmla="*/ 67 h 309"/>
                  <a:gd name="T96" fmla="*/ 136 w 233"/>
                  <a:gd name="T97" fmla="*/ 59 h 309"/>
                  <a:gd name="T98" fmla="*/ 127 w 233"/>
                  <a:gd name="T99" fmla="*/ 54 h 309"/>
                  <a:gd name="T100" fmla="*/ 117 w 233"/>
                  <a:gd name="T101" fmla="*/ 53 h 309"/>
                  <a:gd name="T102" fmla="*/ 107 w 233"/>
                  <a:gd name="T103" fmla="*/ 54 h 309"/>
                  <a:gd name="T104" fmla="*/ 98 w 233"/>
                  <a:gd name="T105" fmla="*/ 59 h 309"/>
                  <a:gd name="T106" fmla="*/ 91 w 233"/>
                  <a:gd name="T107" fmla="*/ 67 h 309"/>
                  <a:gd name="T108" fmla="*/ 84 w 233"/>
                  <a:gd name="T109" fmla="*/ 78 h 309"/>
                  <a:gd name="T110" fmla="*/ 75 w 233"/>
                  <a:gd name="T111" fmla="*/ 110 h 309"/>
                  <a:gd name="T112" fmla="*/ 72 w 233"/>
                  <a:gd name="T113" fmla="*/ 15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09">
                    <a:moveTo>
                      <a:pt x="233" y="153"/>
                    </a:moveTo>
                    <a:lnTo>
                      <a:pt x="233" y="171"/>
                    </a:lnTo>
                    <a:lnTo>
                      <a:pt x="232" y="188"/>
                    </a:lnTo>
                    <a:lnTo>
                      <a:pt x="229" y="203"/>
                    </a:lnTo>
                    <a:lnTo>
                      <a:pt x="225" y="218"/>
                    </a:lnTo>
                    <a:lnTo>
                      <a:pt x="222" y="232"/>
                    </a:lnTo>
                    <a:lnTo>
                      <a:pt x="217" y="245"/>
                    </a:lnTo>
                    <a:lnTo>
                      <a:pt x="210" y="256"/>
                    </a:lnTo>
                    <a:lnTo>
                      <a:pt x="203" y="268"/>
                    </a:lnTo>
                    <a:lnTo>
                      <a:pt x="195" y="278"/>
                    </a:lnTo>
                    <a:lnTo>
                      <a:pt x="186" y="286"/>
                    </a:lnTo>
                    <a:lnTo>
                      <a:pt x="176" y="293"/>
                    </a:lnTo>
                    <a:lnTo>
                      <a:pt x="166" y="298"/>
                    </a:lnTo>
                    <a:lnTo>
                      <a:pt x="154" y="304"/>
                    </a:lnTo>
                    <a:lnTo>
                      <a:pt x="143" y="306"/>
                    </a:lnTo>
                    <a:lnTo>
                      <a:pt x="130" y="309"/>
                    </a:lnTo>
                    <a:lnTo>
                      <a:pt x="116" y="309"/>
                    </a:lnTo>
                    <a:lnTo>
                      <a:pt x="103" y="309"/>
                    </a:lnTo>
                    <a:lnTo>
                      <a:pt x="91" y="306"/>
                    </a:lnTo>
                    <a:lnTo>
                      <a:pt x="79" y="304"/>
                    </a:lnTo>
                    <a:lnTo>
                      <a:pt x="68" y="298"/>
                    </a:lnTo>
                    <a:lnTo>
                      <a:pt x="58" y="293"/>
                    </a:lnTo>
                    <a:lnTo>
                      <a:pt x="49" y="286"/>
                    </a:lnTo>
                    <a:lnTo>
                      <a:pt x="40" y="278"/>
                    </a:lnTo>
                    <a:lnTo>
                      <a:pt x="31" y="268"/>
                    </a:lnTo>
                    <a:lnTo>
                      <a:pt x="24" y="256"/>
                    </a:lnTo>
                    <a:lnTo>
                      <a:pt x="18" y="245"/>
                    </a:lnTo>
                    <a:lnTo>
                      <a:pt x="13" y="232"/>
                    </a:lnTo>
                    <a:lnTo>
                      <a:pt x="8" y="218"/>
                    </a:lnTo>
                    <a:lnTo>
                      <a:pt x="5" y="204"/>
                    </a:lnTo>
                    <a:lnTo>
                      <a:pt x="3" y="189"/>
                    </a:lnTo>
                    <a:lnTo>
                      <a:pt x="2" y="173"/>
                    </a:lnTo>
                    <a:lnTo>
                      <a:pt x="0" y="155"/>
                    </a:lnTo>
                    <a:lnTo>
                      <a:pt x="2" y="138"/>
                    </a:lnTo>
                    <a:lnTo>
                      <a:pt x="3" y="122"/>
                    </a:lnTo>
                    <a:lnTo>
                      <a:pt x="5" y="106"/>
                    </a:lnTo>
                    <a:lnTo>
                      <a:pt x="8" y="92"/>
                    </a:lnTo>
                    <a:lnTo>
                      <a:pt x="13" y="78"/>
                    </a:lnTo>
                    <a:lnTo>
                      <a:pt x="18" y="66"/>
                    </a:lnTo>
                    <a:lnTo>
                      <a:pt x="23" y="54"/>
                    </a:lnTo>
                    <a:lnTo>
                      <a:pt x="31" y="43"/>
                    </a:lnTo>
                    <a:lnTo>
                      <a:pt x="38" y="33"/>
                    </a:lnTo>
                    <a:lnTo>
                      <a:pt x="47" y="24"/>
                    </a:lnTo>
                    <a:lnTo>
                      <a:pt x="58" y="16"/>
                    </a:lnTo>
                    <a:lnTo>
                      <a:pt x="68" y="10"/>
                    </a:lnTo>
                    <a:lnTo>
                      <a:pt x="79" y="6"/>
                    </a:lnTo>
                    <a:lnTo>
                      <a:pt x="91" y="2"/>
                    </a:lnTo>
                    <a:lnTo>
                      <a:pt x="105" y="0"/>
                    </a:lnTo>
                    <a:lnTo>
                      <a:pt x="119" y="0"/>
                    </a:lnTo>
                    <a:lnTo>
                      <a:pt x="131" y="0"/>
                    </a:lnTo>
                    <a:lnTo>
                      <a:pt x="144" y="2"/>
                    </a:lnTo>
                    <a:lnTo>
                      <a:pt x="155" y="5"/>
                    </a:lnTo>
                    <a:lnTo>
                      <a:pt x="167" y="10"/>
                    </a:lnTo>
                    <a:lnTo>
                      <a:pt x="177" y="15"/>
                    </a:lnTo>
                    <a:lnTo>
                      <a:pt x="187" y="22"/>
                    </a:lnTo>
                    <a:lnTo>
                      <a:pt x="195" y="31"/>
                    </a:lnTo>
                    <a:lnTo>
                      <a:pt x="204" y="40"/>
                    </a:lnTo>
                    <a:lnTo>
                      <a:pt x="210" y="52"/>
                    </a:lnTo>
                    <a:lnTo>
                      <a:pt x="217" y="63"/>
                    </a:lnTo>
                    <a:lnTo>
                      <a:pt x="222" y="76"/>
                    </a:lnTo>
                    <a:lnTo>
                      <a:pt x="225" y="90"/>
                    </a:lnTo>
                    <a:lnTo>
                      <a:pt x="229" y="104"/>
                    </a:lnTo>
                    <a:lnTo>
                      <a:pt x="232" y="119"/>
                    </a:lnTo>
                    <a:lnTo>
                      <a:pt x="233" y="136"/>
                    </a:lnTo>
                    <a:lnTo>
                      <a:pt x="233" y="153"/>
                    </a:lnTo>
                    <a:close/>
                    <a:moveTo>
                      <a:pt x="72" y="155"/>
                    </a:moveTo>
                    <a:lnTo>
                      <a:pt x="73" y="178"/>
                    </a:lnTo>
                    <a:lnTo>
                      <a:pt x="75" y="198"/>
                    </a:lnTo>
                    <a:lnTo>
                      <a:pt x="78" y="216"/>
                    </a:lnTo>
                    <a:lnTo>
                      <a:pt x="83" y="230"/>
                    </a:lnTo>
                    <a:lnTo>
                      <a:pt x="87" y="236"/>
                    </a:lnTo>
                    <a:lnTo>
                      <a:pt x="89" y="242"/>
                    </a:lnTo>
                    <a:lnTo>
                      <a:pt x="93" y="246"/>
                    </a:lnTo>
                    <a:lnTo>
                      <a:pt x="98" y="250"/>
                    </a:lnTo>
                    <a:lnTo>
                      <a:pt x="102" y="253"/>
                    </a:lnTo>
                    <a:lnTo>
                      <a:pt x="106" y="255"/>
                    </a:lnTo>
                    <a:lnTo>
                      <a:pt x="111" y="256"/>
                    </a:lnTo>
                    <a:lnTo>
                      <a:pt x="116" y="256"/>
                    </a:lnTo>
                    <a:lnTo>
                      <a:pt x="122" y="256"/>
                    </a:lnTo>
                    <a:lnTo>
                      <a:pt x="126" y="255"/>
                    </a:lnTo>
                    <a:lnTo>
                      <a:pt x="131" y="253"/>
                    </a:lnTo>
                    <a:lnTo>
                      <a:pt x="135" y="250"/>
                    </a:lnTo>
                    <a:lnTo>
                      <a:pt x="140" y="246"/>
                    </a:lnTo>
                    <a:lnTo>
                      <a:pt x="144" y="242"/>
                    </a:lnTo>
                    <a:lnTo>
                      <a:pt x="147" y="236"/>
                    </a:lnTo>
                    <a:lnTo>
                      <a:pt x="150" y="231"/>
                    </a:lnTo>
                    <a:lnTo>
                      <a:pt x="155" y="216"/>
                    </a:lnTo>
                    <a:lnTo>
                      <a:pt x="158" y="198"/>
                    </a:lnTo>
                    <a:lnTo>
                      <a:pt x="161" y="178"/>
                    </a:lnTo>
                    <a:lnTo>
                      <a:pt x="162" y="155"/>
                    </a:lnTo>
                    <a:lnTo>
                      <a:pt x="161" y="131"/>
                    </a:lnTo>
                    <a:lnTo>
                      <a:pt x="158" y="110"/>
                    </a:lnTo>
                    <a:lnTo>
                      <a:pt x="155" y="92"/>
                    </a:lnTo>
                    <a:lnTo>
                      <a:pt x="150" y="78"/>
                    </a:lnTo>
                    <a:lnTo>
                      <a:pt x="148" y="72"/>
                    </a:lnTo>
                    <a:lnTo>
                      <a:pt x="144" y="67"/>
                    </a:lnTo>
                    <a:lnTo>
                      <a:pt x="140" y="63"/>
                    </a:lnTo>
                    <a:lnTo>
                      <a:pt x="136" y="59"/>
                    </a:lnTo>
                    <a:lnTo>
                      <a:pt x="133" y="57"/>
                    </a:lnTo>
                    <a:lnTo>
                      <a:pt x="127" y="54"/>
                    </a:lnTo>
                    <a:lnTo>
                      <a:pt x="122" y="53"/>
                    </a:lnTo>
                    <a:lnTo>
                      <a:pt x="117" y="53"/>
                    </a:lnTo>
                    <a:lnTo>
                      <a:pt x="112" y="53"/>
                    </a:lnTo>
                    <a:lnTo>
                      <a:pt x="107" y="54"/>
                    </a:lnTo>
                    <a:lnTo>
                      <a:pt x="102" y="57"/>
                    </a:lnTo>
                    <a:lnTo>
                      <a:pt x="98" y="59"/>
                    </a:lnTo>
                    <a:lnTo>
                      <a:pt x="94" y="63"/>
                    </a:lnTo>
                    <a:lnTo>
                      <a:pt x="91" y="67"/>
                    </a:lnTo>
                    <a:lnTo>
                      <a:pt x="87" y="73"/>
                    </a:lnTo>
                    <a:lnTo>
                      <a:pt x="84" y="78"/>
                    </a:lnTo>
                    <a:lnTo>
                      <a:pt x="79" y="94"/>
                    </a:lnTo>
                    <a:lnTo>
                      <a:pt x="75" y="110"/>
                    </a:lnTo>
                    <a:lnTo>
                      <a:pt x="73" y="131"/>
                    </a:lnTo>
                    <a:lnTo>
                      <a:pt x="72"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9" name="Freeform 506"/>
              <p:cNvSpPr>
                <a:spLocks/>
              </p:cNvSpPr>
              <p:nvPr/>
            </p:nvSpPr>
            <p:spPr bwMode="auto">
              <a:xfrm>
                <a:off x="2345" y="2858"/>
                <a:ext cx="21" cy="21"/>
              </a:xfrm>
              <a:custGeom>
                <a:avLst/>
                <a:gdLst>
                  <a:gd name="T0" fmla="*/ 85 w 85"/>
                  <a:gd name="T1" fmla="*/ 44 h 86"/>
                  <a:gd name="T2" fmla="*/ 84 w 85"/>
                  <a:gd name="T3" fmla="*/ 53 h 86"/>
                  <a:gd name="T4" fmla="*/ 82 w 85"/>
                  <a:gd name="T5" fmla="*/ 60 h 86"/>
                  <a:gd name="T6" fmla="*/ 78 w 85"/>
                  <a:gd name="T7" fmla="*/ 68 h 86"/>
                  <a:gd name="T8" fmla="*/ 73 w 85"/>
                  <a:gd name="T9" fmla="*/ 74 h 86"/>
                  <a:gd name="T10" fmla="*/ 66 w 85"/>
                  <a:gd name="T11" fmla="*/ 79 h 86"/>
                  <a:gd name="T12" fmla="*/ 60 w 85"/>
                  <a:gd name="T13" fmla="*/ 83 h 86"/>
                  <a:gd name="T14" fmla="*/ 51 w 85"/>
                  <a:gd name="T15" fmla="*/ 86 h 86"/>
                  <a:gd name="T16" fmla="*/ 42 w 85"/>
                  <a:gd name="T17" fmla="*/ 86 h 86"/>
                  <a:gd name="T18" fmla="*/ 33 w 85"/>
                  <a:gd name="T19" fmla="*/ 86 h 86"/>
                  <a:gd name="T20" fmla="*/ 26 w 85"/>
                  <a:gd name="T21" fmla="*/ 83 h 86"/>
                  <a:gd name="T22" fmla="*/ 19 w 85"/>
                  <a:gd name="T23" fmla="*/ 79 h 86"/>
                  <a:gd name="T24" fmla="*/ 13 w 85"/>
                  <a:gd name="T25" fmla="*/ 74 h 86"/>
                  <a:gd name="T26" fmla="*/ 8 w 85"/>
                  <a:gd name="T27" fmla="*/ 68 h 86"/>
                  <a:gd name="T28" fmla="*/ 4 w 85"/>
                  <a:gd name="T29" fmla="*/ 60 h 86"/>
                  <a:gd name="T30" fmla="*/ 1 w 85"/>
                  <a:gd name="T31" fmla="*/ 53 h 86"/>
                  <a:gd name="T32" fmla="*/ 0 w 85"/>
                  <a:gd name="T33" fmla="*/ 44 h 86"/>
                  <a:gd name="T34" fmla="*/ 1 w 85"/>
                  <a:gd name="T35" fmla="*/ 35 h 86"/>
                  <a:gd name="T36" fmla="*/ 4 w 85"/>
                  <a:gd name="T37" fmla="*/ 26 h 86"/>
                  <a:gd name="T38" fmla="*/ 8 w 85"/>
                  <a:gd name="T39" fmla="*/ 19 h 86"/>
                  <a:gd name="T40" fmla="*/ 13 w 85"/>
                  <a:gd name="T41" fmla="*/ 13 h 86"/>
                  <a:gd name="T42" fmla="*/ 19 w 85"/>
                  <a:gd name="T43" fmla="*/ 7 h 86"/>
                  <a:gd name="T44" fmla="*/ 26 w 85"/>
                  <a:gd name="T45" fmla="*/ 3 h 86"/>
                  <a:gd name="T46" fmla="*/ 35 w 85"/>
                  <a:gd name="T47" fmla="*/ 2 h 86"/>
                  <a:gd name="T48" fmla="*/ 43 w 85"/>
                  <a:gd name="T49" fmla="*/ 0 h 86"/>
                  <a:gd name="T50" fmla="*/ 52 w 85"/>
                  <a:gd name="T51" fmla="*/ 2 h 86"/>
                  <a:gd name="T52" fmla="*/ 60 w 85"/>
                  <a:gd name="T53" fmla="*/ 3 h 86"/>
                  <a:gd name="T54" fmla="*/ 68 w 85"/>
                  <a:gd name="T55" fmla="*/ 7 h 86"/>
                  <a:gd name="T56" fmla="*/ 74 w 85"/>
                  <a:gd name="T57" fmla="*/ 12 h 86"/>
                  <a:gd name="T58" fmla="*/ 79 w 85"/>
                  <a:gd name="T59" fmla="*/ 19 h 86"/>
                  <a:gd name="T60" fmla="*/ 82 w 85"/>
                  <a:gd name="T61" fmla="*/ 26 h 86"/>
                  <a:gd name="T62" fmla="*/ 84 w 85"/>
                  <a:gd name="T63" fmla="*/ 35 h 86"/>
                  <a:gd name="T64" fmla="*/ 85 w 85"/>
                  <a:gd name="T65" fmla="*/ 4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6">
                    <a:moveTo>
                      <a:pt x="85" y="44"/>
                    </a:moveTo>
                    <a:lnTo>
                      <a:pt x="84" y="53"/>
                    </a:lnTo>
                    <a:lnTo>
                      <a:pt x="82" y="60"/>
                    </a:lnTo>
                    <a:lnTo>
                      <a:pt x="78" y="68"/>
                    </a:lnTo>
                    <a:lnTo>
                      <a:pt x="73" y="74"/>
                    </a:lnTo>
                    <a:lnTo>
                      <a:pt x="66" y="79"/>
                    </a:lnTo>
                    <a:lnTo>
                      <a:pt x="60" y="83"/>
                    </a:lnTo>
                    <a:lnTo>
                      <a:pt x="51" y="86"/>
                    </a:lnTo>
                    <a:lnTo>
                      <a:pt x="42" y="86"/>
                    </a:lnTo>
                    <a:lnTo>
                      <a:pt x="33" y="86"/>
                    </a:lnTo>
                    <a:lnTo>
                      <a:pt x="26" y="83"/>
                    </a:lnTo>
                    <a:lnTo>
                      <a:pt x="19" y="79"/>
                    </a:lnTo>
                    <a:lnTo>
                      <a:pt x="13" y="74"/>
                    </a:lnTo>
                    <a:lnTo>
                      <a:pt x="8" y="68"/>
                    </a:lnTo>
                    <a:lnTo>
                      <a:pt x="4" y="60"/>
                    </a:lnTo>
                    <a:lnTo>
                      <a:pt x="1" y="53"/>
                    </a:lnTo>
                    <a:lnTo>
                      <a:pt x="0" y="44"/>
                    </a:lnTo>
                    <a:lnTo>
                      <a:pt x="1" y="35"/>
                    </a:lnTo>
                    <a:lnTo>
                      <a:pt x="4" y="26"/>
                    </a:lnTo>
                    <a:lnTo>
                      <a:pt x="8" y="19"/>
                    </a:lnTo>
                    <a:lnTo>
                      <a:pt x="13" y="13"/>
                    </a:lnTo>
                    <a:lnTo>
                      <a:pt x="19" y="7"/>
                    </a:lnTo>
                    <a:lnTo>
                      <a:pt x="26" y="3"/>
                    </a:lnTo>
                    <a:lnTo>
                      <a:pt x="35" y="2"/>
                    </a:lnTo>
                    <a:lnTo>
                      <a:pt x="43" y="0"/>
                    </a:lnTo>
                    <a:lnTo>
                      <a:pt x="52" y="2"/>
                    </a:lnTo>
                    <a:lnTo>
                      <a:pt x="60" y="3"/>
                    </a:lnTo>
                    <a:lnTo>
                      <a:pt x="68" y="7"/>
                    </a:lnTo>
                    <a:lnTo>
                      <a:pt x="74" y="12"/>
                    </a:lnTo>
                    <a:lnTo>
                      <a:pt x="79" y="19"/>
                    </a:lnTo>
                    <a:lnTo>
                      <a:pt x="82" y="26"/>
                    </a:lnTo>
                    <a:lnTo>
                      <a:pt x="84" y="35"/>
                    </a:lnTo>
                    <a:lnTo>
                      <a:pt x="8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0" name="Freeform 507"/>
              <p:cNvSpPr>
                <a:spLocks/>
              </p:cNvSpPr>
              <p:nvPr/>
            </p:nvSpPr>
            <p:spPr bwMode="auto">
              <a:xfrm>
                <a:off x="2375" y="2802"/>
                <a:ext cx="54" cy="76"/>
              </a:xfrm>
              <a:custGeom>
                <a:avLst/>
                <a:gdLst>
                  <a:gd name="T0" fmla="*/ 0 w 219"/>
                  <a:gd name="T1" fmla="*/ 305 h 305"/>
                  <a:gd name="T2" fmla="*/ 46 w 219"/>
                  <a:gd name="T3" fmla="*/ 222 h 305"/>
                  <a:gd name="T4" fmla="*/ 105 w 219"/>
                  <a:gd name="T5" fmla="*/ 165 h 305"/>
                  <a:gd name="T6" fmla="*/ 130 w 219"/>
                  <a:gd name="T7" fmla="*/ 134 h 305"/>
                  <a:gd name="T8" fmla="*/ 140 w 219"/>
                  <a:gd name="T9" fmla="*/ 111 h 305"/>
                  <a:gd name="T10" fmla="*/ 140 w 219"/>
                  <a:gd name="T11" fmla="*/ 91 h 305"/>
                  <a:gd name="T12" fmla="*/ 133 w 219"/>
                  <a:gd name="T13" fmla="*/ 75 h 305"/>
                  <a:gd name="T14" fmla="*/ 121 w 219"/>
                  <a:gd name="T15" fmla="*/ 63 h 305"/>
                  <a:gd name="T16" fmla="*/ 102 w 219"/>
                  <a:gd name="T17" fmla="*/ 57 h 305"/>
                  <a:gd name="T18" fmla="*/ 82 w 219"/>
                  <a:gd name="T19" fmla="*/ 57 h 305"/>
                  <a:gd name="T20" fmla="*/ 66 w 219"/>
                  <a:gd name="T21" fmla="*/ 61 h 305"/>
                  <a:gd name="T22" fmla="*/ 49 w 219"/>
                  <a:gd name="T23" fmla="*/ 67 h 305"/>
                  <a:gd name="T24" fmla="*/ 32 w 219"/>
                  <a:gd name="T25" fmla="*/ 76 h 305"/>
                  <a:gd name="T26" fmla="*/ 2 w 219"/>
                  <a:gd name="T27" fmla="*/ 31 h 305"/>
                  <a:gd name="T28" fmla="*/ 25 w 219"/>
                  <a:gd name="T29" fmla="*/ 17 h 305"/>
                  <a:gd name="T30" fmla="*/ 49 w 219"/>
                  <a:gd name="T31" fmla="*/ 7 h 305"/>
                  <a:gd name="T32" fmla="*/ 76 w 219"/>
                  <a:gd name="T33" fmla="*/ 1 h 305"/>
                  <a:gd name="T34" fmla="*/ 104 w 219"/>
                  <a:gd name="T35" fmla="*/ 0 h 305"/>
                  <a:gd name="T36" fmla="*/ 128 w 219"/>
                  <a:gd name="T37" fmla="*/ 1 h 305"/>
                  <a:gd name="T38" fmla="*/ 149 w 219"/>
                  <a:gd name="T39" fmla="*/ 6 h 305"/>
                  <a:gd name="T40" fmla="*/ 168 w 219"/>
                  <a:gd name="T41" fmla="*/ 14 h 305"/>
                  <a:gd name="T42" fmla="*/ 183 w 219"/>
                  <a:gd name="T43" fmla="*/ 25 h 305"/>
                  <a:gd name="T44" fmla="*/ 196 w 219"/>
                  <a:gd name="T45" fmla="*/ 39 h 305"/>
                  <a:gd name="T46" fmla="*/ 205 w 219"/>
                  <a:gd name="T47" fmla="*/ 56 h 305"/>
                  <a:gd name="T48" fmla="*/ 210 w 219"/>
                  <a:gd name="T49" fmla="*/ 73 h 305"/>
                  <a:gd name="T50" fmla="*/ 212 w 219"/>
                  <a:gd name="T51" fmla="*/ 94 h 305"/>
                  <a:gd name="T52" fmla="*/ 207 w 219"/>
                  <a:gd name="T53" fmla="*/ 125 h 305"/>
                  <a:gd name="T54" fmla="*/ 193 w 219"/>
                  <a:gd name="T55" fmla="*/ 156 h 305"/>
                  <a:gd name="T56" fmla="*/ 180 w 219"/>
                  <a:gd name="T57" fmla="*/ 174 h 305"/>
                  <a:gd name="T58" fmla="*/ 161 w 219"/>
                  <a:gd name="T59" fmla="*/ 194 h 305"/>
                  <a:gd name="T60" fmla="*/ 102 w 219"/>
                  <a:gd name="T61" fmla="*/ 245 h 305"/>
                  <a:gd name="T62" fmla="*/ 219 w 219"/>
                  <a:gd name="T63" fmla="*/ 2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305">
                    <a:moveTo>
                      <a:pt x="219" y="305"/>
                    </a:moveTo>
                    <a:lnTo>
                      <a:pt x="0" y="305"/>
                    </a:lnTo>
                    <a:lnTo>
                      <a:pt x="0" y="262"/>
                    </a:lnTo>
                    <a:lnTo>
                      <a:pt x="46" y="222"/>
                    </a:lnTo>
                    <a:lnTo>
                      <a:pt x="80" y="189"/>
                    </a:lnTo>
                    <a:lnTo>
                      <a:pt x="105" y="165"/>
                    </a:lnTo>
                    <a:lnTo>
                      <a:pt x="121" y="147"/>
                    </a:lnTo>
                    <a:lnTo>
                      <a:pt x="130" y="134"/>
                    </a:lnTo>
                    <a:lnTo>
                      <a:pt x="136" y="123"/>
                    </a:lnTo>
                    <a:lnTo>
                      <a:pt x="140" y="111"/>
                    </a:lnTo>
                    <a:lnTo>
                      <a:pt x="141" y="100"/>
                    </a:lnTo>
                    <a:lnTo>
                      <a:pt x="140" y="91"/>
                    </a:lnTo>
                    <a:lnTo>
                      <a:pt x="137" y="82"/>
                    </a:lnTo>
                    <a:lnTo>
                      <a:pt x="133" y="75"/>
                    </a:lnTo>
                    <a:lnTo>
                      <a:pt x="127" y="68"/>
                    </a:lnTo>
                    <a:lnTo>
                      <a:pt x="121" y="63"/>
                    </a:lnTo>
                    <a:lnTo>
                      <a:pt x="112" y="59"/>
                    </a:lnTo>
                    <a:lnTo>
                      <a:pt x="102" y="57"/>
                    </a:lnTo>
                    <a:lnTo>
                      <a:pt x="90" y="57"/>
                    </a:lnTo>
                    <a:lnTo>
                      <a:pt x="82" y="57"/>
                    </a:lnTo>
                    <a:lnTo>
                      <a:pt x="74" y="58"/>
                    </a:lnTo>
                    <a:lnTo>
                      <a:pt x="66" y="61"/>
                    </a:lnTo>
                    <a:lnTo>
                      <a:pt x="57" y="63"/>
                    </a:lnTo>
                    <a:lnTo>
                      <a:pt x="49" y="67"/>
                    </a:lnTo>
                    <a:lnTo>
                      <a:pt x="40" y="71"/>
                    </a:lnTo>
                    <a:lnTo>
                      <a:pt x="32" y="76"/>
                    </a:lnTo>
                    <a:lnTo>
                      <a:pt x="24" y="82"/>
                    </a:lnTo>
                    <a:lnTo>
                      <a:pt x="2" y="31"/>
                    </a:lnTo>
                    <a:lnTo>
                      <a:pt x="14" y="24"/>
                    </a:lnTo>
                    <a:lnTo>
                      <a:pt x="25" y="17"/>
                    </a:lnTo>
                    <a:lnTo>
                      <a:pt x="38" y="12"/>
                    </a:lnTo>
                    <a:lnTo>
                      <a:pt x="49" y="7"/>
                    </a:lnTo>
                    <a:lnTo>
                      <a:pt x="63" y="3"/>
                    </a:lnTo>
                    <a:lnTo>
                      <a:pt x="76" y="1"/>
                    </a:lnTo>
                    <a:lnTo>
                      <a:pt x="90" y="0"/>
                    </a:lnTo>
                    <a:lnTo>
                      <a:pt x="104" y="0"/>
                    </a:lnTo>
                    <a:lnTo>
                      <a:pt x="117" y="0"/>
                    </a:lnTo>
                    <a:lnTo>
                      <a:pt x="128" y="1"/>
                    </a:lnTo>
                    <a:lnTo>
                      <a:pt x="138" y="3"/>
                    </a:lnTo>
                    <a:lnTo>
                      <a:pt x="149" y="6"/>
                    </a:lnTo>
                    <a:lnTo>
                      <a:pt x="159" y="10"/>
                    </a:lnTo>
                    <a:lnTo>
                      <a:pt x="168" y="14"/>
                    </a:lnTo>
                    <a:lnTo>
                      <a:pt x="175" y="19"/>
                    </a:lnTo>
                    <a:lnTo>
                      <a:pt x="183" y="25"/>
                    </a:lnTo>
                    <a:lnTo>
                      <a:pt x="189" y="31"/>
                    </a:lnTo>
                    <a:lnTo>
                      <a:pt x="196" y="39"/>
                    </a:lnTo>
                    <a:lnTo>
                      <a:pt x="201" y="47"/>
                    </a:lnTo>
                    <a:lnTo>
                      <a:pt x="205" y="56"/>
                    </a:lnTo>
                    <a:lnTo>
                      <a:pt x="208" y="64"/>
                    </a:lnTo>
                    <a:lnTo>
                      <a:pt x="210" y="73"/>
                    </a:lnTo>
                    <a:lnTo>
                      <a:pt x="211" y="83"/>
                    </a:lnTo>
                    <a:lnTo>
                      <a:pt x="212" y="94"/>
                    </a:lnTo>
                    <a:lnTo>
                      <a:pt x="211" y="109"/>
                    </a:lnTo>
                    <a:lnTo>
                      <a:pt x="207" y="125"/>
                    </a:lnTo>
                    <a:lnTo>
                      <a:pt x="202" y="141"/>
                    </a:lnTo>
                    <a:lnTo>
                      <a:pt x="193" y="156"/>
                    </a:lnTo>
                    <a:lnTo>
                      <a:pt x="188" y="165"/>
                    </a:lnTo>
                    <a:lnTo>
                      <a:pt x="180" y="174"/>
                    </a:lnTo>
                    <a:lnTo>
                      <a:pt x="172" y="184"/>
                    </a:lnTo>
                    <a:lnTo>
                      <a:pt x="161" y="194"/>
                    </a:lnTo>
                    <a:lnTo>
                      <a:pt x="135" y="218"/>
                    </a:lnTo>
                    <a:lnTo>
                      <a:pt x="102" y="245"/>
                    </a:lnTo>
                    <a:lnTo>
                      <a:pt x="102" y="246"/>
                    </a:lnTo>
                    <a:lnTo>
                      <a:pt x="219" y="246"/>
                    </a:lnTo>
                    <a:lnTo>
                      <a:pt x="219"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1" name="Freeform 508"/>
              <p:cNvSpPr>
                <a:spLocks noEditPoints="1"/>
              </p:cNvSpPr>
              <p:nvPr/>
            </p:nvSpPr>
            <p:spPr bwMode="auto">
              <a:xfrm>
                <a:off x="2788" y="1672"/>
                <a:ext cx="58" cy="78"/>
              </a:xfrm>
              <a:custGeom>
                <a:avLst/>
                <a:gdLst>
                  <a:gd name="T0" fmla="*/ 233 w 233"/>
                  <a:gd name="T1" fmla="*/ 172 h 311"/>
                  <a:gd name="T2" fmla="*/ 229 w 233"/>
                  <a:gd name="T3" fmla="*/ 205 h 311"/>
                  <a:gd name="T4" fmla="*/ 221 w 233"/>
                  <a:gd name="T5" fmla="*/ 233 h 311"/>
                  <a:gd name="T6" fmla="*/ 210 w 233"/>
                  <a:gd name="T7" fmla="*/ 258 h 311"/>
                  <a:gd name="T8" fmla="*/ 195 w 233"/>
                  <a:gd name="T9" fmla="*/ 279 h 311"/>
                  <a:gd name="T10" fmla="*/ 176 w 233"/>
                  <a:gd name="T11" fmla="*/ 294 h 311"/>
                  <a:gd name="T12" fmla="*/ 154 w 233"/>
                  <a:gd name="T13" fmla="*/ 304 h 311"/>
                  <a:gd name="T14" fmla="*/ 130 w 233"/>
                  <a:gd name="T15" fmla="*/ 309 h 311"/>
                  <a:gd name="T16" fmla="*/ 103 w 233"/>
                  <a:gd name="T17" fmla="*/ 309 h 311"/>
                  <a:gd name="T18" fmla="*/ 79 w 233"/>
                  <a:gd name="T19" fmla="*/ 304 h 311"/>
                  <a:gd name="T20" fmla="*/ 57 w 233"/>
                  <a:gd name="T21" fmla="*/ 294 h 311"/>
                  <a:gd name="T22" fmla="*/ 40 w 233"/>
                  <a:gd name="T23" fmla="*/ 279 h 311"/>
                  <a:gd name="T24" fmla="*/ 24 w 233"/>
                  <a:gd name="T25" fmla="*/ 257 h 311"/>
                  <a:gd name="T26" fmla="*/ 13 w 233"/>
                  <a:gd name="T27" fmla="*/ 233 h 311"/>
                  <a:gd name="T28" fmla="*/ 5 w 233"/>
                  <a:gd name="T29" fmla="*/ 205 h 311"/>
                  <a:gd name="T30" fmla="*/ 1 w 233"/>
                  <a:gd name="T31" fmla="*/ 173 h 311"/>
                  <a:gd name="T32" fmla="*/ 1 w 233"/>
                  <a:gd name="T33" fmla="*/ 139 h 311"/>
                  <a:gd name="T34" fmla="*/ 5 w 233"/>
                  <a:gd name="T35" fmla="*/ 108 h 311"/>
                  <a:gd name="T36" fmla="*/ 13 w 233"/>
                  <a:gd name="T37" fmla="*/ 80 h 311"/>
                  <a:gd name="T38" fmla="*/ 23 w 233"/>
                  <a:gd name="T39" fmla="*/ 55 h 311"/>
                  <a:gd name="T40" fmla="*/ 38 w 233"/>
                  <a:gd name="T41" fmla="*/ 33 h 311"/>
                  <a:gd name="T42" fmla="*/ 57 w 233"/>
                  <a:gd name="T43" fmla="*/ 17 h 311"/>
                  <a:gd name="T44" fmla="*/ 79 w 233"/>
                  <a:gd name="T45" fmla="*/ 7 h 311"/>
                  <a:gd name="T46" fmla="*/ 104 w 233"/>
                  <a:gd name="T47" fmla="*/ 0 h 311"/>
                  <a:gd name="T48" fmla="*/ 131 w 233"/>
                  <a:gd name="T49" fmla="*/ 0 h 311"/>
                  <a:gd name="T50" fmla="*/ 155 w 233"/>
                  <a:gd name="T51" fmla="*/ 5 h 311"/>
                  <a:gd name="T52" fmla="*/ 177 w 233"/>
                  <a:gd name="T53" fmla="*/ 17 h 311"/>
                  <a:gd name="T54" fmla="*/ 195 w 233"/>
                  <a:gd name="T55" fmla="*/ 32 h 311"/>
                  <a:gd name="T56" fmla="*/ 210 w 233"/>
                  <a:gd name="T57" fmla="*/ 52 h 311"/>
                  <a:gd name="T58" fmla="*/ 221 w 233"/>
                  <a:gd name="T59" fmla="*/ 77 h 311"/>
                  <a:gd name="T60" fmla="*/ 229 w 233"/>
                  <a:gd name="T61" fmla="*/ 105 h 311"/>
                  <a:gd name="T62" fmla="*/ 233 w 233"/>
                  <a:gd name="T63" fmla="*/ 136 h 311"/>
                  <a:gd name="T64" fmla="*/ 71 w 233"/>
                  <a:gd name="T65" fmla="*/ 155 h 311"/>
                  <a:gd name="T66" fmla="*/ 75 w 233"/>
                  <a:gd name="T67" fmla="*/ 199 h 311"/>
                  <a:gd name="T68" fmla="*/ 83 w 233"/>
                  <a:gd name="T69" fmla="*/ 232 h 311"/>
                  <a:gd name="T70" fmla="*/ 89 w 233"/>
                  <a:gd name="T71" fmla="*/ 243 h 311"/>
                  <a:gd name="T72" fmla="*/ 97 w 233"/>
                  <a:gd name="T73" fmla="*/ 251 h 311"/>
                  <a:gd name="T74" fmla="*/ 106 w 233"/>
                  <a:gd name="T75" fmla="*/ 256 h 311"/>
                  <a:gd name="T76" fmla="*/ 116 w 233"/>
                  <a:gd name="T77" fmla="*/ 257 h 311"/>
                  <a:gd name="T78" fmla="*/ 126 w 233"/>
                  <a:gd name="T79" fmla="*/ 256 h 311"/>
                  <a:gd name="T80" fmla="*/ 135 w 233"/>
                  <a:gd name="T81" fmla="*/ 251 h 311"/>
                  <a:gd name="T82" fmla="*/ 143 w 233"/>
                  <a:gd name="T83" fmla="*/ 243 h 311"/>
                  <a:gd name="T84" fmla="*/ 150 w 233"/>
                  <a:gd name="T85" fmla="*/ 232 h 311"/>
                  <a:gd name="T86" fmla="*/ 158 w 233"/>
                  <a:gd name="T87" fmla="*/ 200 h 311"/>
                  <a:gd name="T88" fmla="*/ 162 w 233"/>
                  <a:gd name="T89" fmla="*/ 155 h 311"/>
                  <a:gd name="T90" fmla="*/ 158 w 233"/>
                  <a:gd name="T91" fmla="*/ 111 h 311"/>
                  <a:gd name="T92" fmla="*/ 150 w 233"/>
                  <a:gd name="T93" fmla="*/ 79 h 311"/>
                  <a:gd name="T94" fmla="*/ 144 w 233"/>
                  <a:gd name="T95" fmla="*/ 68 h 311"/>
                  <a:gd name="T96" fmla="*/ 136 w 233"/>
                  <a:gd name="T97" fmla="*/ 60 h 311"/>
                  <a:gd name="T98" fmla="*/ 127 w 233"/>
                  <a:gd name="T99" fmla="*/ 55 h 311"/>
                  <a:gd name="T100" fmla="*/ 117 w 233"/>
                  <a:gd name="T101" fmla="*/ 54 h 311"/>
                  <a:gd name="T102" fmla="*/ 107 w 233"/>
                  <a:gd name="T103" fmla="*/ 55 h 311"/>
                  <a:gd name="T104" fmla="*/ 98 w 233"/>
                  <a:gd name="T105" fmla="*/ 60 h 311"/>
                  <a:gd name="T106" fmla="*/ 90 w 233"/>
                  <a:gd name="T107" fmla="*/ 69 h 311"/>
                  <a:gd name="T108" fmla="*/ 84 w 233"/>
                  <a:gd name="T109" fmla="*/ 80 h 311"/>
                  <a:gd name="T110" fmla="*/ 75 w 233"/>
                  <a:gd name="T111" fmla="*/ 112 h 311"/>
                  <a:gd name="T112" fmla="*/ 71 w 233"/>
                  <a:gd name="T113" fmla="*/ 15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4"/>
                    </a:moveTo>
                    <a:lnTo>
                      <a:pt x="233" y="172"/>
                    </a:lnTo>
                    <a:lnTo>
                      <a:pt x="232" y="188"/>
                    </a:lnTo>
                    <a:lnTo>
                      <a:pt x="229" y="205"/>
                    </a:lnTo>
                    <a:lnTo>
                      <a:pt x="225" y="219"/>
                    </a:lnTo>
                    <a:lnTo>
                      <a:pt x="221" y="233"/>
                    </a:lnTo>
                    <a:lnTo>
                      <a:pt x="216" y="246"/>
                    </a:lnTo>
                    <a:lnTo>
                      <a:pt x="210" y="258"/>
                    </a:lnTo>
                    <a:lnTo>
                      <a:pt x="202" y="269"/>
                    </a:lnTo>
                    <a:lnTo>
                      <a:pt x="195" y="279"/>
                    </a:lnTo>
                    <a:lnTo>
                      <a:pt x="186" y="286"/>
                    </a:lnTo>
                    <a:lnTo>
                      <a:pt x="176" y="294"/>
                    </a:lnTo>
                    <a:lnTo>
                      <a:pt x="165" y="299"/>
                    </a:lnTo>
                    <a:lnTo>
                      <a:pt x="154" y="304"/>
                    </a:lnTo>
                    <a:lnTo>
                      <a:pt x="143" y="308"/>
                    </a:lnTo>
                    <a:lnTo>
                      <a:pt x="130" y="309"/>
                    </a:lnTo>
                    <a:lnTo>
                      <a:pt x="116" y="311"/>
                    </a:lnTo>
                    <a:lnTo>
                      <a:pt x="103" y="309"/>
                    </a:lnTo>
                    <a:lnTo>
                      <a:pt x="90" y="308"/>
                    </a:lnTo>
                    <a:lnTo>
                      <a:pt x="79" y="304"/>
                    </a:lnTo>
                    <a:lnTo>
                      <a:pt x="68" y="299"/>
                    </a:lnTo>
                    <a:lnTo>
                      <a:pt x="57" y="294"/>
                    </a:lnTo>
                    <a:lnTo>
                      <a:pt x="47" y="286"/>
                    </a:lnTo>
                    <a:lnTo>
                      <a:pt x="40" y="279"/>
                    </a:lnTo>
                    <a:lnTo>
                      <a:pt x="31" y="269"/>
                    </a:lnTo>
                    <a:lnTo>
                      <a:pt x="24" y="257"/>
                    </a:lnTo>
                    <a:lnTo>
                      <a:pt x="18" y="246"/>
                    </a:lnTo>
                    <a:lnTo>
                      <a:pt x="13" y="233"/>
                    </a:lnTo>
                    <a:lnTo>
                      <a:pt x="8" y="220"/>
                    </a:lnTo>
                    <a:lnTo>
                      <a:pt x="5" y="205"/>
                    </a:lnTo>
                    <a:lnTo>
                      <a:pt x="3" y="190"/>
                    </a:lnTo>
                    <a:lnTo>
                      <a:pt x="1" y="173"/>
                    </a:lnTo>
                    <a:lnTo>
                      <a:pt x="0" y="155"/>
                    </a:lnTo>
                    <a:lnTo>
                      <a:pt x="1" y="139"/>
                    </a:lnTo>
                    <a:lnTo>
                      <a:pt x="3" y="124"/>
                    </a:lnTo>
                    <a:lnTo>
                      <a:pt x="5" y="108"/>
                    </a:lnTo>
                    <a:lnTo>
                      <a:pt x="8" y="93"/>
                    </a:lnTo>
                    <a:lnTo>
                      <a:pt x="13" y="80"/>
                    </a:lnTo>
                    <a:lnTo>
                      <a:pt x="18" y="66"/>
                    </a:lnTo>
                    <a:lnTo>
                      <a:pt x="23" y="55"/>
                    </a:lnTo>
                    <a:lnTo>
                      <a:pt x="31" y="44"/>
                    </a:lnTo>
                    <a:lnTo>
                      <a:pt x="38" y="33"/>
                    </a:lnTo>
                    <a:lnTo>
                      <a:pt x="47" y="24"/>
                    </a:lnTo>
                    <a:lnTo>
                      <a:pt x="57" y="17"/>
                    </a:lnTo>
                    <a:lnTo>
                      <a:pt x="68" y="10"/>
                    </a:lnTo>
                    <a:lnTo>
                      <a:pt x="79" y="7"/>
                    </a:lnTo>
                    <a:lnTo>
                      <a:pt x="90" y="3"/>
                    </a:lnTo>
                    <a:lnTo>
                      <a:pt x="104" y="0"/>
                    </a:lnTo>
                    <a:lnTo>
                      <a:pt x="117" y="0"/>
                    </a:lnTo>
                    <a:lnTo>
                      <a:pt x="131" y="0"/>
                    </a:lnTo>
                    <a:lnTo>
                      <a:pt x="144" y="3"/>
                    </a:lnTo>
                    <a:lnTo>
                      <a:pt x="155" y="5"/>
                    </a:lnTo>
                    <a:lnTo>
                      <a:pt x="167" y="10"/>
                    </a:lnTo>
                    <a:lnTo>
                      <a:pt x="177" y="17"/>
                    </a:lnTo>
                    <a:lnTo>
                      <a:pt x="186" y="23"/>
                    </a:lnTo>
                    <a:lnTo>
                      <a:pt x="195" y="32"/>
                    </a:lnTo>
                    <a:lnTo>
                      <a:pt x="204" y="42"/>
                    </a:lnTo>
                    <a:lnTo>
                      <a:pt x="210" y="52"/>
                    </a:lnTo>
                    <a:lnTo>
                      <a:pt x="216" y="64"/>
                    </a:lnTo>
                    <a:lnTo>
                      <a:pt x="221" y="77"/>
                    </a:lnTo>
                    <a:lnTo>
                      <a:pt x="225" y="91"/>
                    </a:lnTo>
                    <a:lnTo>
                      <a:pt x="229" y="105"/>
                    </a:lnTo>
                    <a:lnTo>
                      <a:pt x="232" y="121"/>
                    </a:lnTo>
                    <a:lnTo>
                      <a:pt x="233" y="136"/>
                    </a:lnTo>
                    <a:lnTo>
                      <a:pt x="233" y="154"/>
                    </a:lnTo>
                    <a:close/>
                    <a:moveTo>
                      <a:pt x="71" y="155"/>
                    </a:moveTo>
                    <a:lnTo>
                      <a:pt x="73" y="178"/>
                    </a:lnTo>
                    <a:lnTo>
                      <a:pt x="75" y="199"/>
                    </a:lnTo>
                    <a:lnTo>
                      <a:pt x="78" y="216"/>
                    </a:lnTo>
                    <a:lnTo>
                      <a:pt x="83" y="232"/>
                    </a:lnTo>
                    <a:lnTo>
                      <a:pt x="87" y="237"/>
                    </a:lnTo>
                    <a:lnTo>
                      <a:pt x="89" y="243"/>
                    </a:lnTo>
                    <a:lnTo>
                      <a:pt x="93" y="247"/>
                    </a:lnTo>
                    <a:lnTo>
                      <a:pt x="97" y="251"/>
                    </a:lnTo>
                    <a:lnTo>
                      <a:pt x="102" y="253"/>
                    </a:lnTo>
                    <a:lnTo>
                      <a:pt x="106" y="256"/>
                    </a:lnTo>
                    <a:lnTo>
                      <a:pt x="111" y="257"/>
                    </a:lnTo>
                    <a:lnTo>
                      <a:pt x="116" y="257"/>
                    </a:lnTo>
                    <a:lnTo>
                      <a:pt x="122" y="257"/>
                    </a:lnTo>
                    <a:lnTo>
                      <a:pt x="126" y="256"/>
                    </a:lnTo>
                    <a:lnTo>
                      <a:pt x="131" y="253"/>
                    </a:lnTo>
                    <a:lnTo>
                      <a:pt x="135" y="251"/>
                    </a:lnTo>
                    <a:lnTo>
                      <a:pt x="140" y="247"/>
                    </a:lnTo>
                    <a:lnTo>
                      <a:pt x="143" y="243"/>
                    </a:lnTo>
                    <a:lnTo>
                      <a:pt x="146" y="238"/>
                    </a:lnTo>
                    <a:lnTo>
                      <a:pt x="150" y="232"/>
                    </a:lnTo>
                    <a:lnTo>
                      <a:pt x="154" y="216"/>
                    </a:lnTo>
                    <a:lnTo>
                      <a:pt x="158" y="200"/>
                    </a:lnTo>
                    <a:lnTo>
                      <a:pt x="160" y="178"/>
                    </a:lnTo>
                    <a:lnTo>
                      <a:pt x="162" y="155"/>
                    </a:lnTo>
                    <a:lnTo>
                      <a:pt x="160" y="131"/>
                    </a:lnTo>
                    <a:lnTo>
                      <a:pt x="158" y="111"/>
                    </a:lnTo>
                    <a:lnTo>
                      <a:pt x="155" y="93"/>
                    </a:lnTo>
                    <a:lnTo>
                      <a:pt x="150" y="79"/>
                    </a:lnTo>
                    <a:lnTo>
                      <a:pt x="148" y="73"/>
                    </a:lnTo>
                    <a:lnTo>
                      <a:pt x="144" y="68"/>
                    </a:lnTo>
                    <a:lnTo>
                      <a:pt x="140" y="64"/>
                    </a:lnTo>
                    <a:lnTo>
                      <a:pt x="136" y="60"/>
                    </a:lnTo>
                    <a:lnTo>
                      <a:pt x="132" y="57"/>
                    </a:lnTo>
                    <a:lnTo>
                      <a:pt x="127" y="55"/>
                    </a:lnTo>
                    <a:lnTo>
                      <a:pt x="122" y="54"/>
                    </a:lnTo>
                    <a:lnTo>
                      <a:pt x="117" y="54"/>
                    </a:lnTo>
                    <a:lnTo>
                      <a:pt x="112" y="54"/>
                    </a:lnTo>
                    <a:lnTo>
                      <a:pt x="107" y="55"/>
                    </a:lnTo>
                    <a:lnTo>
                      <a:pt x="102" y="57"/>
                    </a:lnTo>
                    <a:lnTo>
                      <a:pt x="98" y="60"/>
                    </a:lnTo>
                    <a:lnTo>
                      <a:pt x="94" y="64"/>
                    </a:lnTo>
                    <a:lnTo>
                      <a:pt x="90" y="69"/>
                    </a:lnTo>
                    <a:lnTo>
                      <a:pt x="87" y="74"/>
                    </a:lnTo>
                    <a:lnTo>
                      <a:pt x="84" y="80"/>
                    </a:lnTo>
                    <a:lnTo>
                      <a:pt x="78" y="94"/>
                    </a:lnTo>
                    <a:lnTo>
                      <a:pt x="75" y="112"/>
                    </a:lnTo>
                    <a:lnTo>
                      <a:pt x="73" y="133"/>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2" name="Freeform 509"/>
              <p:cNvSpPr>
                <a:spLocks/>
              </p:cNvSpPr>
              <p:nvPr/>
            </p:nvSpPr>
            <p:spPr bwMode="auto">
              <a:xfrm>
                <a:off x="2856" y="1728"/>
                <a:ext cx="21" cy="22"/>
              </a:xfrm>
              <a:custGeom>
                <a:avLst/>
                <a:gdLst>
                  <a:gd name="T0" fmla="*/ 85 w 85"/>
                  <a:gd name="T1" fmla="*/ 43 h 87"/>
                  <a:gd name="T2" fmla="*/ 84 w 85"/>
                  <a:gd name="T3" fmla="*/ 52 h 87"/>
                  <a:gd name="T4" fmla="*/ 81 w 85"/>
                  <a:gd name="T5" fmla="*/ 60 h 87"/>
                  <a:gd name="T6" fmla="*/ 78 w 85"/>
                  <a:gd name="T7" fmla="*/ 68 h 87"/>
                  <a:gd name="T8" fmla="*/ 73 w 85"/>
                  <a:gd name="T9" fmla="*/ 74 h 87"/>
                  <a:gd name="T10" fmla="*/ 66 w 85"/>
                  <a:gd name="T11" fmla="*/ 79 h 87"/>
                  <a:gd name="T12" fmla="*/ 60 w 85"/>
                  <a:gd name="T13" fmla="*/ 83 h 87"/>
                  <a:gd name="T14" fmla="*/ 51 w 85"/>
                  <a:gd name="T15" fmla="*/ 85 h 87"/>
                  <a:gd name="T16" fmla="*/ 42 w 85"/>
                  <a:gd name="T17" fmla="*/ 87 h 87"/>
                  <a:gd name="T18" fmla="*/ 33 w 85"/>
                  <a:gd name="T19" fmla="*/ 85 h 87"/>
                  <a:gd name="T20" fmla="*/ 25 w 85"/>
                  <a:gd name="T21" fmla="*/ 83 h 87"/>
                  <a:gd name="T22" fmla="*/ 18 w 85"/>
                  <a:gd name="T23" fmla="*/ 79 h 87"/>
                  <a:gd name="T24" fmla="*/ 13 w 85"/>
                  <a:gd name="T25" fmla="*/ 74 h 87"/>
                  <a:gd name="T26" fmla="*/ 6 w 85"/>
                  <a:gd name="T27" fmla="*/ 68 h 87"/>
                  <a:gd name="T28" fmla="*/ 4 w 85"/>
                  <a:gd name="T29" fmla="*/ 60 h 87"/>
                  <a:gd name="T30" fmla="*/ 1 w 85"/>
                  <a:gd name="T31" fmla="*/ 52 h 87"/>
                  <a:gd name="T32" fmla="*/ 0 w 85"/>
                  <a:gd name="T33" fmla="*/ 43 h 87"/>
                  <a:gd name="T34" fmla="*/ 1 w 85"/>
                  <a:gd name="T35" fmla="*/ 34 h 87"/>
                  <a:gd name="T36" fmla="*/ 4 w 85"/>
                  <a:gd name="T37" fmla="*/ 27 h 87"/>
                  <a:gd name="T38" fmla="*/ 8 w 85"/>
                  <a:gd name="T39" fmla="*/ 19 h 87"/>
                  <a:gd name="T40" fmla="*/ 13 w 85"/>
                  <a:gd name="T41" fmla="*/ 13 h 87"/>
                  <a:gd name="T42" fmla="*/ 19 w 85"/>
                  <a:gd name="T43" fmla="*/ 8 h 87"/>
                  <a:gd name="T44" fmla="*/ 25 w 85"/>
                  <a:gd name="T45" fmla="*/ 4 h 87"/>
                  <a:gd name="T46" fmla="*/ 34 w 85"/>
                  <a:gd name="T47" fmla="*/ 1 h 87"/>
                  <a:gd name="T48" fmla="*/ 43 w 85"/>
                  <a:gd name="T49" fmla="*/ 0 h 87"/>
                  <a:gd name="T50" fmla="*/ 52 w 85"/>
                  <a:gd name="T51" fmla="*/ 1 h 87"/>
                  <a:gd name="T52" fmla="*/ 60 w 85"/>
                  <a:gd name="T53" fmla="*/ 4 h 87"/>
                  <a:gd name="T54" fmla="*/ 67 w 85"/>
                  <a:gd name="T55" fmla="*/ 6 h 87"/>
                  <a:gd name="T56" fmla="*/ 74 w 85"/>
                  <a:gd name="T57" fmla="*/ 13 h 87"/>
                  <a:gd name="T58" fmla="*/ 79 w 85"/>
                  <a:gd name="T59" fmla="*/ 19 h 87"/>
                  <a:gd name="T60" fmla="*/ 81 w 85"/>
                  <a:gd name="T61" fmla="*/ 26 h 87"/>
                  <a:gd name="T62" fmla="*/ 84 w 85"/>
                  <a:gd name="T63" fmla="*/ 34 h 87"/>
                  <a:gd name="T64" fmla="*/ 85 w 85"/>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3"/>
                    </a:moveTo>
                    <a:lnTo>
                      <a:pt x="84" y="52"/>
                    </a:lnTo>
                    <a:lnTo>
                      <a:pt x="81" y="60"/>
                    </a:lnTo>
                    <a:lnTo>
                      <a:pt x="78" y="68"/>
                    </a:lnTo>
                    <a:lnTo>
                      <a:pt x="73" y="74"/>
                    </a:lnTo>
                    <a:lnTo>
                      <a:pt x="66" y="79"/>
                    </a:lnTo>
                    <a:lnTo>
                      <a:pt x="60" y="83"/>
                    </a:lnTo>
                    <a:lnTo>
                      <a:pt x="51" y="85"/>
                    </a:lnTo>
                    <a:lnTo>
                      <a:pt x="42" y="87"/>
                    </a:lnTo>
                    <a:lnTo>
                      <a:pt x="33" y="85"/>
                    </a:lnTo>
                    <a:lnTo>
                      <a:pt x="25" y="83"/>
                    </a:lnTo>
                    <a:lnTo>
                      <a:pt x="18" y="79"/>
                    </a:lnTo>
                    <a:lnTo>
                      <a:pt x="13" y="74"/>
                    </a:lnTo>
                    <a:lnTo>
                      <a:pt x="6" y="68"/>
                    </a:lnTo>
                    <a:lnTo>
                      <a:pt x="4" y="60"/>
                    </a:lnTo>
                    <a:lnTo>
                      <a:pt x="1" y="52"/>
                    </a:lnTo>
                    <a:lnTo>
                      <a:pt x="0" y="43"/>
                    </a:lnTo>
                    <a:lnTo>
                      <a:pt x="1" y="34"/>
                    </a:lnTo>
                    <a:lnTo>
                      <a:pt x="4" y="27"/>
                    </a:lnTo>
                    <a:lnTo>
                      <a:pt x="8" y="19"/>
                    </a:lnTo>
                    <a:lnTo>
                      <a:pt x="13" y="13"/>
                    </a:lnTo>
                    <a:lnTo>
                      <a:pt x="19" y="8"/>
                    </a:lnTo>
                    <a:lnTo>
                      <a:pt x="25" y="4"/>
                    </a:lnTo>
                    <a:lnTo>
                      <a:pt x="34" y="1"/>
                    </a:lnTo>
                    <a:lnTo>
                      <a:pt x="43" y="0"/>
                    </a:lnTo>
                    <a:lnTo>
                      <a:pt x="52" y="1"/>
                    </a:lnTo>
                    <a:lnTo>
                      <a:pt x="60" y="4"/>
                    </a:lnTo>
                    <a:lnTo>
                      <a:pt x="67" y="6"/>
                    </a:lnTo>
                    <a:lnTo>
                      <a:pt x="74" y="13"/>
                    </a:lnTo>
                    <a:lnTo>
                      <a:pt x="79" y="19"/>
                    </a:lnTo>
                    <a:lnTo>
                      <a:pt x="81" y="26"/>
                    </a:lnTo>
                    <a:lnTo>
                      <a:pt x="84" y="34"/>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3" name="Freeform 510"/>
              <p:cNvSpPr>
                <a:spLocks/>
              </p:cNvSpPr>
              <p:nvPr/>
            </p:nvSpPr>
            <p:spPr bwMode="auto">
              <a:xfrm>
                <a:off x="2886" y="1673"/>
                <a:ext cx="54" cy="75"/>
              </a:xfrm>
              <a:custGeom>
                <a:avLst/>
                <a:gdLst>
                  <a:gd name="T0" fmla="*/ 0 w 218"/>
                  <a:gd name="T1" fmla="*/ 0 h 301"/>
                  <a:gd name="T2" fmla="*/ 218 w 218"/>
                  <a:gd name="T3" fmla="*/ 0 h 301"/>
                  <a:gd name="T4" fmla="*/ 218 w 218"/>
                  <a:gd name="T5" fmla="*/ 45 h 301"/>
                  <a:gd name="T6" fmla="*/ 90 w 218"/>
                  <a:gd name="T7" fmla="*/ 301 h 301"/>
                  <a:gd name="T8" fmla="*/ 14 w 218"/>
                  <a:gd name="T9" fmla="*/ 301 h 301"/>
                  <a:gd name="T10" fmla="*/ 141 w 218"/>
                  <a:gd name="T11" fmla="*/ 59 h 301"/>
                  <a:gd name="T12" fmla="*/ 141 w 218"/>
                  <a:gd name="T13" fmla="*/ 59 h 301"/>
                  <a:gd name="T14" fmla="*/ 0 w 218"/>
                  <a:gd name="T15" fmla="*/ 59 h 301"/>
                  <a:gd name="T16" fmla="*/ 0 w 218"/>
                  <a:gd name="T1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01">
                    <a:moveTo>
                      <a:pt x="0" y="0"/>
                    </a:moveTo>
                    <a:lnTo>
                      <a:pt x="218" y="0"/>
                    </a:lnTo>
                    <a:lnTo>
                      <a:pt x="218" y="45"/>
                    </a:lnTo>
                    <a:lnTo>
                      <a:pt x="90" y="301"/>
                    </a:lnTo>
                    <a:lnTo>
                      <a:pt x="14" y="301"/>
                    </a:lnTo>
                    <a:lnTo>
                      <a:pt x="141" y="59"/>
                    </a:lnTo>
                    <a:lnTo>
                      <a:pt x="141" y="59"/>
                    </a:lnTo>
                    <a:lnTo>
                      <a:pt x="0"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4" name="Freeform 511"/>
              <p:cNvSpPr>
                <a:spLocks/>
              </p:cNvSpPr>
              <p:nvPr/>
            </p:nvSpPr>
            <p:spPr bwMode="auto">
              <a:xfrm>
                <a:off x="2677" y="1277"/>
                <a:ext cx="55" cy="76"/>
              </a:xfrm>
              <a:custGeom>
                <a:avLst/>
                <a:gdLst>
                  <a:gd name="T0" fmla="*/ 0 w 219"/>
                  <a:gd name="T1" fmla="*/ 305 h 305"/>
                  <a:gd name="T2" fmla="*/ 46 w 219"/>
                  <a:gd name="T3" fmla="*/ 223 h 305"/>
                  <a:gd name="T4" fmla="*/ 107 w 219"/>
                  <a:gd name="T5" fmla="*/ 165 h 305"/>
                  <a:gd name="T6" fmla="*/ 129 w 219"/>
                  <a:gd name="T7" fmla="*/ 136 h 305"/>
                  <a:gd name="T8" fmla="*/ 140 w 219"/>
                  <a:gd name="T9" fmla="*/ 112 h 305"/>
                  <a:gd name="T10" fmla="*/ 140 w 219"/>
                  <a:gd name="T11" fmla="*/ 92 h 305"/>
                  <a:gd name="T12" fmla="*/ 133 w 219"/>
                  <a:gd name="T13" fmla="*/ 75 h 305"/>
                  <a:gd name="T14" fmla="*/ 121 w 219"/>
                  <a:gd name="T15" fmla="*/ 64 h 305"/>
                  <a:gd name="T16" fmla="*/ 101 w 219"/>
                  <a:gd name="T17" fmla="*/ 59 h 305"/>
                  <a:gd name="T18" fmla="*/ 82 w 219"/>
                  <a:gd name="T19" fmla="*/ 57 h 305"/>
                  <a:gd name="T20" fmla="*/ 66 w 219"/>
                  <a:gd name="T21" fmla="*/ 61 h 305"/>
                  <a:gd name="T22" fmla="*/ 49 w 219"/>
                  <a:gd name="T23" fmla="*/ 67 h 305"/>
                  <a:gd name="T24" fmla="*/ 33 w 219"/>
                  <a:gd name="T25" fmla="*/ 78 h 305"/>
                  <a:gd name="T26" fmla="*/ 4 w 219"/>
                  <a:gd name="T27" fmla="*/ 33 h 305"/>
                  <a:gd name="T28" fmla="*/ 26 w 219"/>
                  <a:gd name="T29" fmla="*/ 18 h 305"/>
                  <a:gd name="T30" fmla="*/ 51 w 219"/>
                  <a:gd name="T31" fmla="*/ 9 h 305"/>
                  <a:gd name="T32" fmla="*/ 77 w 219"/>
                  <a:gd name="T33" fmla="*/ 3 h 305"/>
                  <a:gd name="T34" fmla="*/ 105 w 219"/>
                  <a:gd name="T35" fmla="*/ 0 h 305"/>
                  <a:gd name="T36" fmla="*/ 128 w 219"/>
                  <a:gd name="T37" fmla="*/ 1 h 305"/>
                  <a:gd name="T38" fmla="*/ 150 w 219"/>
                  <a:gd name="T39" fmla="*/ 6 h 305"/>
                  <a:gd name="T40" fmla="*/ 168 w 219"/>
                  <a:gd name="T41" fmla="*/ 15 h 305"/>
                  <a:gd name="T42" fmla="*/ 184 w 219"/>
                  <a:gd name="T43" fmla="*/ 27 h 305"/>
                  <a:gd name="T44" fmla="*/ 196 w 219"/>
                  <a:gd name="T45" fmla="*/ 41 h 305"/>
                  <a:gd name="T46" fmla="*/ 206 w 219"/>
                  <a:gd name="T47" fmla="*/ 56 h 305"/>
                  <a:gd name="T48" fmla="*/ 211 w 219"/>
                  <a:gd name="T49" fmla="*/ 75 h 305"/>
                  <a:gd name="T50" fmla="*/ 212 w 219"/>
                  <a:gd name="T51" fmla="*/ 95 h 305"/>
                  <a:gd name="T52" fmla="*/ 208 w 219"/>
                  <a:gd name="T53" fmla="*/ 126 h 305"/>
                  <a:gd name="T54" fmla="*/ 193 w 219"/>
                  <a:gd name="T55" fmla="*/ 158 h 305"/>
                  <a:gd name="T56" fmla="*/ 180 w 219"/>
                  <a:gd name="T57" fmla="*/ 176 h 305"/>
                  <a:gd name="T58" fmla="*/ 161 w 219"/>
                  <a:gd name="T59" fmla="*/ 196 h 305"/>
                  <a:gd name="T60" fmla="*/ 103 w 219"/>
                  <a:gd name="T61" fmla="*/ 247 h 305"/>
                  <a:gd name="T62" fmla="*/ 219 w 219"/>
                  <a:gd name="T63" fmla="*/ 2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305">
                    <a:moveTo>
                      <a:pt x="219" y="305"/>
                    </a:moveTo>
                    <a:lnTo>
                      <a:pt x="0" y="305"/>
                    </a:lnTo>
                    <a:lnTo>
                      <a:pt x="0" y="263"/>
                    </a:lnTo>
                    <a:lnTo>
                      <a:pt x="46" y="223"/>
                    </a:lnTo>
                    <a:lnTo>
                      <a:pt x="81" y="190"/>
                    </a:lnTo>
                    <a:lnTo>
                      <a:pt x="107" y="165"/>
                    </a:lnTo>
                    <a:lnTo>
                      <a:pt x="121" y="149"/>
                    </a:lnTo>
                    <a:lnTo>
                      <a:pt x="129" y="136"/>
                    </a:lnTo>
                    <a:lnTo>
                      <a:pt x="136" y="123"/>
                    </a:lnTo>
                    <a:lnTo>
                      <a:pt x="140" y="112"/>
                    </a:lnTo>
                    <a:lnTo>
                      <a:pt x="141" y="102"/>
                    </a:lnTo>
                    <a:lnTo>
                      <a:pt x="140" y="92"/>
                    </a:lnTo>
                    <a:lnTo>
                      <a:pt x="137" y="83"/>
                    </a:lnTo>
                    <a:lnTo>
                      <a:pt x="133" y="75"/>
                    </a:lnTo>
                    <a:lnTo>
                      <a:pt x="128" y="69"/>
                    </a:lnTo>
                    <a:lnTo>
                      <a:pt x="121" y="64"/>
                    </a:lnTo>
                    <a:lnTo>
                      <a:pt x="112" y="60"/>
                    </a:lnTo>
                    <a:lnTo>
                      <a:pt x="101" y="59"/>
                    </a:lnTo>
                    <a:lnTo>
                      <a:pt x="90" y="57"/>
                    </a:lnTo>
                    <a:lnTo>
                      <a:pt x="82" y="57"/>
                    </a:lnTo>
                    <a:lnTo>
                      <a:pt x="75" y="59"/>
                    </a:lnTo>
                    <a:lnTo>
                      <a:pt x="66" y="61"/>
                    </a:lnTo>
                    <a:lnTo>
                      <a:pt x="57" y="64"/>
                    </a:lnTo>
                    <a:lnTo>
                      <a:pt x="49" y="67"/>
                    </a:lnTo>
                    <a:lnTo>
                      <a:pt x="40" y="73"/>
                    </a:lnTo>
                    <a:lnTo>
                      <a:pt x="33" y="78"/>
                    </a:lnTo>
                    <a:lnTo>
                      <a:pt x="24" y="83"/>
                    </a:lnTo>
                    <a:lnTo>
                      <a:pt x="4" y="33"/>
                    </a:lnTo>
                    <a:lnTo>
                      <a:pt x="15" y="25"/>
                    </a:lnTo>
                    <a:lnTo>
                      <a:pt x="26" y="18"/>
                    </a:lnTo>
                    <a:lnTo>
                      <a:pt x="38" y="13"/>
                    </a:lnTo>
                    <a:lnTo>
                      <a:pt x="51" y="9"/>
                    </a:lnTo>
                    <a:lnTo>
                      <a:pt x="63" y="5"/>
                    </a:lnTo>
                    <a:lnTo>
                      <a:pt x="77" y="3"/>
                    </a:lnTo>
                    <a:lnTo>
                      <a:pt x="90" y="1"/>
                    </a:lnTo>
                    <a:lnTo>
                      <a:pt x="105" y="0"/>
                    </a:lnTo>
                    <a:lnTo>
                      <a:pt x="117" y="1"/>
                    </a:lnTo>
                    <a:lnTo>
                      <a:pt x="128" y="1"/>
                    </a:lnTo>
                    <a:lnTo>
                      <a:pt x="140" y="4"/>
                    </a:lnTo>
                    <a:lnTo>
                      <a:pt x="150" y="6"/>
                    </a:lnTo>
                    <a:lnTo>
                      <a:pt x="159" y="10"/>
                    </a:lnTo>
                    <a:lnTo>
                      <a:pt x="168" y="15"/>
                    </a:lnTo>
                    <a:lnTo>
                      <a:pt x="177" y="20"/>
                    </a:lnTo>
                    <a:lnTo>
                      <a:pt x="184" y="27"/>
                    </a:lnTo>
                    <a:lnTo>
                      <a:pt x="191" y="33"/>
                    </a:lnTo>
                    <a:lnTo>
                      <a:pt x="196" y="41"/>
                    </a:lnTo>
                    <a:lnTo>
                      <a:pt x="201" y="48"/>
                    </a:lnTo>
                    <a:lnTo>
                      <a:pt x="206" y="56"/>
                    </a:lnTo>
                    <a:lnTo>
                      <a:pt x="208" y="65"/>
                    </a:lnTo>
                    <a:lnTo>
                      <a:pt x="211" y="75"/>
                    </a:lnTo>
                    <a:lnTo>
                      <a:pt x="212" y="85"/>
                    </a:lnTo>
                    <a:lnTo>
                      <a:pt x="212" y="95"/>
                    </a:lnTo>
                    <a:lnTo>
                      <a:pt x="211" y="111"/>
                    </a:lnTo>
                    <a:lnTo>
                      <a:pt x="208" y="126"/>
                    </a:lnTo>
                    <a:lnTo>
                      <a:pt x="202" y="141"/>
                    </a:lnTo>
                    <a:lnTo>
                      <a:pt x="193" y="158"/>
                    </a:lnTo>
                    <a:lnTo>
                      <a:pt x="188" y="167"/>
                    </a:lnTo>
                    <a:lnTo>
                      <a:pt x="180" y="176"/>
                    </a:lnTo>
                    <a:lnTo>
                      <a:pt x="171" y="186"/>
                    </a:lnTo>
                    <a:lnTo>
                      <a:pt x="161" y="196"/>
                    </a:lnTo>
                    <a:lnTo>
                      <a:pt x="136" y="220"/>
                    </a:lnTo>
                    <a:lnTo>
                      <a:pt x="103" y="247"/>
                    </a:lnTo>
                    <a:lnTo>
                      <a:pt x="103" y="247"/>
                    </a:lnTo>
                    <a:lnTo>
                      <a:pt x="219" y="247"/>
                    </a:lnTo>
                    <a:lnTo>
                      <a:pt x="219"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5" name="Freeform 512"/>
              <p:cNvSpPr>
                <a:spLocks/>
              </p:cNvSpPr>
              <p:nvPr/>
            </p:nvSpPr>
            <p:spPr bwMode="auto">
              <a:xfrm>
                <a:off x="2744" y="1332"/>
                <a:ext cx="21" cy="22"/>
              </a:xfrm>
              <a:custGeom>
                <a:avLst/>
                <a:gdLst>
                  <a:gd name="T0" fmla="*/ 84 w 84"/>
                  <a:gd name="T1" fmla="*/ 43 h 86"/>
                  <a:gd name="T2" fmla="*/ 84 w 84"/>
                  <a:gd name="T3" fmla="*/ 52 h 86"/>
                  <a:gd name="T4" fmla="*/ 81 w 84"/>
                  <a:gd name="T5" fmla="*/ 61 h 86"/>
                  <a:gd name="T6" fmla="*/ 77 w 84"/>
                  <a:gd name="T7" fmla="*/ 67 h 86"/>
                  <a:gd name="T8" fmla="*/ 72 w 84"/>
                  <a:gd name="T9" fmla="*/ 75 h 86"/>
                  <a:gd name="T10" fmla="*/ 66 w 84"/>
                  <a:gd name="T11" fmla="*/ 80 h 86"/>
                  <a:gd name="T12" fmla="*/ 58 w 84"/>
                  <a:gd name="T13" fmla="*/ 84 h 86"/>
                  <a:gd name="T14" fmla="*/ 50 w 84"/>
                  <a:gd name="T15" fmla="*/ 85 h 86"/>
                  <a:gd name="T16" fmla="*/ 42 w 84"/>
                  <a:gd name="T17" fmla="*/ 86 h 86"/>
                  <a:gd name="T18" fmla="*/ 33 w 84"/>
                  <a:gd name="T19" fmla="*/ 85 h 86"/>
                  <a:gd name="T20" fmla="*/ 25 w 84"/>
                  <a:gd name="T21" fmla="*/ 84 h 86"/>
                  <a:gd name="T22" fmla="*/ 17 w 84"/>
                  <a:gd name="T23" fmla="*/ 80 h 86"/>
                  <a:gd name="T24" fmla="*/ 11 w 84"/>
                  <a:gd name="T25" fmla="*/ 74 h 86"/>
                  <a:gd name="T26" fmla="*/ 6 w 84"/>
                  <a:gd name="T27" fmla="*/ 67 h 86"/>
                  <a:gd name="T28" fmla="*/ 2 w 84"/>
                  <a:gd name="T29" fmla="*/ 61 h 86"/>
                  <a:gd name="T30" fmla="*/ 1 w 84"/>
                  <a:gd name="T31" fmla="*/ 52 h 86"/>
                  <a:gd name="T32" fmla="*/ 0 w 84"/>
                  <a:gd name="T33" fmla="*/ 43 h 86"/>
                  <a:gd name="T34" fmla="*/ 1 w 84"/>
                  <a:gd name="T35" fmla="*/ 34 h 86"/>
                  <a:gd name="T36" fmla="*/ 2 w 84"/>
                  <a:gd name="T37" fmla="*/ 27 h 86"/>
                  <a:gd name="T38" fmla="*/ 6 w 84"/>
                  <a:gd name="T39" fmla="*/ 19 h 86"/>
                  <a:gd name="T40" fmla="*/ 11 w 84"/>
                  <a:gd name="T41" fmla="*/ 13 h 86"/>
                  <a:gd name="T42" fmla="*/ 17 w 84"/>
                  <a:gd name="T43" fmla="*/ 8 h 86"/>
                  <a:gd name="T44" fmla="*/ 25 w 84"/>
                  <a:gd name="T45" fmla="*/ 4 h 86"/>
                  <a:gd name="T46" fmla="*/ 33 w 84"/>
                  <a:gd name="T47" fmla="*/ 1 h 86"/>
                  <a:gd name="T48" fmla="*/ 42 w 84"/>
                  <a:gd name="T49" fmla="*/ 0 h 86"/>
                  <a:gd name="T50" fmla="*/ 50 w 84"/>
                  <a:gd name="T51" fmla="*/ 1 h 86"/>
                  <a:gd name="T52" fmla="*/ 59 w 84"/>
                  <a:gd name="T53" fmla="*/ 4 h 86"/>
                  <a:gd name="T54" fmla="*/ 66 w 84"/>
                  <a:gd name="T55" fmla="*/ 8 h 86"/>
                  <a:gd name="T56" fmla="*/ 72 w 84"/>
                  <a:gd name="T57" fmla="*/ 13 h 86"/>
                  <a:gd name="T58" fmla="*/ 77 w 84"/>
                  <a:gd name="T59" fmla="*/ 19 h 86"/>
                  <a:gd name="T60" fmla="*/ 81 w 84"/>
                  <a:gd name="T61" fmla="*/ 27 h 86"/>
                  <a:gd name="T62" fmla="*/ 84 w 84"/>
                  <a:gd name="T63" fmla="*/ 34 h 86"/>
                  <a:gd name="T64" fmla="*/ 84 w 84"/>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3"/>
                    </a:moveTo>
                    <a:lnTo>
                      <a:pt x="84" y="52"/>
                    </a:lnTo>
                    <a:lnTo>
                      <a:pt x="81" y="61"/>
                    </a:lnTo>
                    <a:lnTo>
                      <a:pt x="77" y="67"/>
                    </a:lnTo>
                    <a:lnTo>
                      <a:pt x="72" y="75"/>
                    </a:lnTo>
                    <a:lnTo>
                      <a:pt x="66" y="80"/>
                    </a:lnTo>
                    <a:lnTo>
                      <a:pt x="58" y="84"/>
                    </a:lnTo>
                    <a:lnTo>
                      <a:pt x="50" y="85"/>
                    </a:lnTo>
                    <a:lnTo>
                      <a:pt x="42" y="86"/>
                    </a:lnTo>
                    <a:lnTo>
                      <a:pt x="33" y="85"/>
                    </a:lnTo>
                    <a:lnTo>
                      <a:pt x="25" y="84"/>
                    </a:lnTo>
                    <a:lnTo>
                      <a:pt x="17" y="80"/>
                    </a:lnTo>
                    <a:lnTo>
                      <a:pt x="11" y="74"/>
                    </a:lnTo>
                    <a:lnTo>
                      <a:pt x="6" y="67"/>
                    </a:lnTo>
                    <a:lnTo>
                      <a:pt x="2" y="61"/>
                    </a:lnTo>
                    <a:lnTo>
                      <a:pt x="1" y="52"/>
                    </a:lnTo>
                    <a:lnTo>
                      <a:pt x="0" y="43"/>
                    </a:lnTo>
                    <a:lnTo>
                      <a:pt x="1" y="34"/>
                    </a:lnTo>
                    <a:lnTo>
                      <a:pt x="2" y="27"/>
                    </a:lnTo>
                    <a:lnTo>
                      <a:pt x="6" y="19"/>
                    </a:lnTo>
                    <a:lnTo>
                      <a:pt x="11" y="13"/>
                    </a:lnTo>
                    <a:lnTo>
                      <a:pt x="17" y="8"/>
                    </a:lnTo>
                    <a:lnTo>
                      <a:pt x="25" y="4"/>
                    </a:lnTo>
                    <a:lnTo>
                      <a:pt x="33" y="1"/>
                    </a:lnTo>
                    <a:lnTo>
                      <a:pt x="42" y="0"/>
                    </a:lnTo>
                    <a:lnTo>
                      <a:pt x="50" y="1"/>
                    </a:lnTo>
                    <a:lnTo>
                      <a:pt x="59" y="4"/>
                    </a:lnTo>
                    <a:lnTo>
                      <a:pt x="66" y="8"/>
                    </a:lnTo>
                    <a:lnTo>
                      <a:pt x="72" y="13"/>
                    </a:lnTo>
                    <a:lnTo>
                      <a:pt x="77" y="19"/>
                    </a:lnTo>
                    <a:lnTo>
                      <a:pt x="81" y="27"/>
                    </a:lnTo>
                    <a:lnTo>
                      <a:pt x="84" y="34"/>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6" name="Freeform 513"/>
              <p:cNvSpPr>
                <a:spLocks noEditPoints="1"/>
              </p:cNvSpPr>
              <p:nvPr/>
            </p:nvSpPr>
            <p:spPr bwMode="auto">
              <a:xfrm>
                <a:off x="2771" y="1278"/>
                <a:ext cx="60" cy="75"/>
              </a:xfrm>
              <a:custGeom>
                <a:avLst/>
                <a:gdLst>
                  <a:gd name="T0" fmla="*/ 205 w 240"/>
                  <a:gd name="T1" fmla="*/ 300 h 300"/>
                  <a:gd name="T2" fmla="*/ 136 w 240"/>
                  <a:gd name="T3" fmla="*/ 300 h 300"/>
                  <a:gd name="T4" fmla="*/ 136 w 240"/>
                  <a:gd name="T5" fmla="*/ 228 h 300"/>
                  <a:gd name="T6" fmla="*/ 0 w 240"/>
                  <a:gd name="T7" fmla="*/ 228 h 300"/>
                  <a:gd name="T8" fmla="*/ 0 w 240"/>
                  <a:gd name="T9" fmla="*/ 182 h 300"/>
                  <a:gd name="T10" fmla="*/ 116 w 240"/>
                  <a:gd name="T11" fmla="*/ 0 h 300"/>
                  <a:gd name="T12" fmla="*/ 205 w 240"/>
                  <a:gd name="T13" fmla="*/ 0 h 300"/>
                  <a:gd name="T14" fmla="*/ 205 w 240"/>
                  <a:gd name="T15" fmla="*/ 176 h 300"/>
                  <a:gd name="T16" fmla="*/ 240 w 240"/>
                  <a:gd name="T17" fmla="*/ 176 h 300"/>
                  <a:gd name="T18" fmla="*/ 240 w 240"/>
                  <a:gd name="T19" fmla="*/ 228 h 300"/>
                  <a:gd name="T20" fmla="*/ 205 w 240"/>
                  <a:gd name="T21" fmla="*/ 228 h 300"/>
                  <a:gd name="T22" fmla="*/ 205 w 240"/>
                  <a:gd name="T23" fmla="*/ 300 h 300"/>
                  <a:gd name="T24" fmla="*/ 67 w 240"/>
                  <a:gd name="T25" fmla="*/ 176 h 300"/>
                  <a:gd name="T26" fmla="*/ 136 w 240"/>
                  <a:gd name="T27" fmla="*/ 176 h 300"/>
                  <a:gd name="T28" fmla="*/ 136 w 240"/>
                  <a:gd name="T29" fmla="*/ 108 h 300"/>
                  <a:gd name="T30" fmla="*/ 136 w 240"/>
                  <a:gd name="T31" fmla="*/ 98 h 300"/>
                  <a:gd name="T32" fmla="*/ 137 w 240"/>
                  <a:gd name="T33" fmla="*/ 85 h 300"/>
                  <a:gd name="T34" fmla="*/ 137 w 240"/>
                  <a:gd name="T35" fmla="*/ 70 h 300"/>
                  <a:gd name="T36" fmla="*/ 139 w 240"/>
                  <a:gd name="T37" fmla="*/ 52 h 300"/>
                  <a:gd name="T38" fmla="*/ 137 w 240"/>
                  <a:gd name="T39" fmla="*/ 52 h 300"/>
                  <a:gd name="T40" fmla="*/ 126 w 240"/>
                  <a:gd name="T41" fmla="*/ 74 h 300"/>
                  <a:gd name="T42" fmla="*/ 118 w 240"/>
                  <a:gd name="T43" fmla="*/ 90 h 300"/>
                  <a:gd name="T44" fmla="*/ 112 w 240"/>
                  <a:gd name="T45" fmla="*/ 102 h 300"/>
                  <a:gd name="T46" fmla="*/ 108 w 240"/>
                  <a:gd name="T47" fmla="*/ 108 h 300"/>
                  <a:gd name="T48" fmla="*/ 67 w 240"/>
                  <a:gd name="T49" fmla="*/ 1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300">
                    <a:moveTo>
                      <a:pt x="205" y="300"/>
                    </a:moveTo>
                    <a:lnTo>
                      <a:pt x="136" y="300"/>
                    </a:lnTo>
                    <a:lnTo>
                      <a:pt x="136" y="228"/>
                    </a:lnTo>
                    <a:lnTo>
                      <a:pt x="0" y="228"/>
                    </a:lnTo>
                    <a:lnTo>
                      <a:pt x="0" y="182"/>
                    </a:lnTo>
                    <a:lnTo>
                      <a:pt x="116" y="0"/>
                    </a:lnTo>
                    <a:lnTo>
                      <a:pt x="205" y="0"/>
                    </a:lnTo>
                    <a:lnTo>
                      <a:pt x="205" y="176"/>
                    </a:lnTo>
                    <a:lnTo>
                      <a:pt x="240" y="176"/>
                    </a:lnTo>
                    <a:lnTo>
                      <a:pt x="240" y="228"/>
                    </a:lnTo>
                    <a:lnTo>
                      <a:pt x="205" y="228"/>
                    </a:lnTo>
                    <a:lnTo>
                      <a:pt x="205" y="300"/>
                    </a:lnTo>
                    <a:close/>
                    <a:moveTo>
                      <a:pt x="67" y="176"/>
                    </a:moveTo>
                    <a:lnTo>
                      <a:pt x="136" y="176"/>
                    </a:lnTo>
                    <a:lnTo>
                      <a:pt x="136" y="108"/>
                    </a:lnTo>
                    <a:lnTo>
                      <a:pt x="136" y="98"/>
                    </a:lnTo>
                    <a:lnTo>
                      <a:pt x="137" y="85"/>
                    </a:lnTo>
                    <a:lnTo>
                      <a:pt x="137" y="70"/>
                    </a:lnTo>
                    <a:lnTo>
                      <a:pt x="139" y="52"/>
                    </a:lnTo>
                    <a:lnTo>
                      <a:pt x="137" y="52"/>
                    </a:lnTo>
                    <a:lnTo>
                      <a:pt x="126" y="74"/>
                    </a:lnTo>
                    <a:lnTo>
                      <a:pt x="118" y="90"/>
                    </a:lnTo>
                    <a:lnTo>
                      <a:pt x="112" y="102"/>
                    </a:lnTo>
                    <a:lnTo>
                      <a:pt x="108" y="108"/>
                    </a:lnTo>
                    <a:lnTo>
                      <a:pt x="6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7" name="Freeform 514"/>
              <p:cNvSpPr>
                <a:spLocks/>
              </p:cNvSpPr>
              <p:nvPr/>
            </p:nvSpPr>
            <p:spPr bwMode="auto">
              <a:xfrm>
                <a:off x="3404" y="2624"/>
                <a:ext cx="35" cy="75"/>
              </a:xfrm>
              <a:custGeom>
                <a:avLst/>
                <a:gdLst>
                  <a:gd name="T0" fmla="*/ 71 w 139"/>
                  <a:gd name="T1" fmla="*/ 300 h 300"/>
                  <a:gd name="T2" fmla="*/ 71 w 139"/>
                  <a:gd name="T3" fmla="*/ 63 h 300"/>
                  <a:gd name="T4" fmla="*/ 69 w 139"/>
                  <a:gd name="T5" fmla="*/ 63 h 300"/>
                  <a:gd name="T6" fmla="*/ 12 w 139"/>
                  <a:gd name="T7" fmla="*/ 90 h 300"/>
                  <a:gd name="T8" fmla="*/ 0 w 139"/>
                  <a:gd name="T9" fmla="*/ 36 h 300"/>
                  <a:gd name="T10" fmla="*/ 81 w 139"/>
                  <a:gd name="T11" fmla="*/ 0 h 300"/>
                  <a:gd name="T12" fmla="*/ 139 w 139"/>
                  <a:gd name="T13" fmla="*/ 0 h 300"/>
                  <a:gd name="T14" fmla="*/ 139 w 139"/>
                  <a:gd name="T15" fmla="*/ 300 h 300"/>
                  <a:gd name="T16" fmla="*/ 71 w 13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00">
                    <a:moveTo>
                      <a:pt x="71" y="300"/>
                    </a:moveTo>
                    <a:lnTo>
                      <a:pt x="71" y="63"/>
                    </a:lnTo>
                    <a:lnTo>
                      <a:pt x="69" y="63"/>
                    </a:lnTo>
                    <a:lnTo>
                      <a:pt x="12" y="90"/>
                    </a:lnTo>
                    <a:lnTo>
                      <a:pt x="0" y="36"/>
                    </a:lnTo>
                    <a:lnTo>
                      <a:pt x="81" y="0"/>
                    </a:lnTo>
                    <a:lnTo>
                      <a:pt x="139" y="0"/>
                    </a:lnTo>
                    <a:lnTo>
                      <a:pt x="139" y="300"/>
                    </a:lnTo>
                    <a:lnTo>
                      <a:pt x="71"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8" name="Freeform 515"/>
              <p:cNvSpPr>
                <a:spLocks noEditPoints="1"/>
              </p:cNvSpPr>
              <p:nvPr/>
            </p:nvSpPr>
            <p:spPr bwMode="auto">
              <a:xfrm>
                <a:off x="3464" y="2623"/>
                <a:ext cx="58" cy="78"/>
              </a:xfrm>
              <a:custGeom>
                <a:avLst/>
                <a:gdLst>
                  <a:gd name="T0" fmla="*/ 232 w 232"/>
                  <a:gd name="T1" fmla="*/ 172 h 311"/>
                  <a:gd name="T2" fmla="*/ 228 w 232"/>
                  <a:gd name="T3" fmla="*/ 205 h 311"/>
                  <a:gd name="T4" fmla="*/ 220 w 232"/>
                  <a:gd name="T5" fmla="*/ 233 h 311"/>
                  <a:gd name="T6" fmla="*/ 209 w 232"/>
                  <a:gd name="T7" fmla="*/ 259 h 311"/>
                  <a:gd name="T8" fmla="*/ 194 w 232"/>
                  <a:gd name="T9" fmla="*/ 279 h 311"/>
                  <a:gd name="T10" fmla="*/ 176 w 232"/>
                  <a:gd name="T11" fmla="*/ 294 h 311"/>
                  <a:gd name="T12" fmla="*/ 154 w 232"/>
                  <a:gd name="T13" fmla="*/ 304 h 311"/>
                  <a:gd name="T14" fmla="*/ 129 w 232"/>
                  <a:gd name="T15" fmla="*/ 310 h 311"/>
                  <a:gd name="T16" fmla="*/ 102 w 232"/>
                  <a:gd name="T17" fmla="*/ 310 h 311"/>
                  <a:gd name="T18" fmla="*/ 78 w 232"/>
                  <a:gd name="T19" fmla="*/ 304 h 311"/>
                  <a:gd name="T20" fmla="*/ 56 w 232"/>
                  <a:gd name="T21" fmla="*/ 294 h 311"/>
                  <a:gd name="T22" fmla="*/ 39 w 232"/>
                  <a:gd name="T23" fmla="*/ 279 h 311"/>
                  <a:gd name="T24" fmla="*/ 23 w 232"/>
                  <a:gd name="T25" fmla="*/ 259 h 311"/>
                  <a:gd name="T26" fmla="*/ 12 w 232"/>
                  <a:gd name="T27" fmla="*/ 233 h 311"/>
                  <a:gd name="T28" fmla="*/ 4 w 232"/>
                  <a:gd name="T29" fmla="*/ 205 h 311"/>
                  <a:gd name="T30" fmla="*/ 0 w 232"/>
                  <a:gd name="T31" fmla="*/ 173 h 311"/>
                  <a:gd name="T32" fmla="*/ 0 w 232"/>
                  <a:gd name="T33" fmla="*/ 139 h 311"/>
                  <a:gd name="T34" fmla="*/ 4 w 232"/>
                  <a:gd name="T35" fmla="*/ 109 h 311"/>
                  <a:gd name="T36" fmla="*/ 12 w 232"/>
                  <a:gd name="T37" fmla="*/ 81 h 311"/>
                  <a:gd name="T38" fmla="*/ 23 w 232"/>
                  <a:gd name="T39" fmla="*/ 55 h 311"/>
                  <a:gd name="T40" fmla="*/ 37 w 232"/>
                  <a:gd name="T41" fmla="*/ 34 h 311"/>
                  <a:gd name="T42" fmla="*/ 56 w 232"/>
                  <a:gd name="T43" fmla="*/ 17 h 311"/>
                  <a:gd name="T44" fmla="*/ 78 w 232"/>
                  <a:gd name="T45" fmla="*/ 7 h 311"/>
                  <a:gd name="T46" fmla="*/ 103 w 232"/>
                  <a:gd name="T47" fmla="*/ 0 h 311"/>
                  <a:gd name="T48" fmla="*/ 130 w 232"/>
                  <a:gd name="T49" fmla="*/ 0 h 311"/>
                  <a:gd name="T50" fmla="*/ 154 w 232"/>
                  <a:gd name="T51" fmla="*/ 7 h 311"/>
                  <a:gd name="T52" fmla="*/ 176 w 232"/>
                  <a:gd name="T53" fmla="*/ 17 h 311"/>
                  <a:gd name="T54" fmla="*/ 195 w 232"/>
                  <a:gd name="T55" fmla="*/ 32 h 311"/>
                  <a:gd name="T56" fmla="*/ 209 w 232"/>
                  <a:gd name="T57" fmla="*/ 53 h 311"/>
                  <a:gd name="T58" fmla="*/ 220 w 232"/>
                  <a:gd name="T59" fmla="*/ 77 h 311"/>
                  <a:gd name="T60" fmla="*/ 228 w 232"/>
                  <a:gd name="T61" fmla="*/ 105 h 311"/>
                  <a:gd name="T62" fmla="*/ 232 w 232"/>
                  <a:gd name="T63" fmla="*/ 138 h 311"/>
                  <a:gd name="T64" fmla="*/ 70 w 232"/>
                  <a:gd name="T65" fmla="*/ 156 h 311"/>
                  <a:gd name="T66" fmla="*/ 74 w 232"/>
                  <a:gd name="T67" fmla="*/ 199 h 311"/>
                  <a:gd name="T68" fmla="*/ 83 w 232"/>
                  <a:gd name="T69" fmla="*/ 232 h 311"/>
                  <a:gd name="T70" fmla="*/ 89 w 232"/>
                  <a:gd name="T71" fmla="*/ 243 h 311"/>
                  <a:gd name="T72" fmla="*/ 97 w 232"/>
                  <a:gd name="T73" fmla="*/ 251 h 311"/>
                  <a:gd name="T74" fmla="*/ 106 w 232"/>
                  <a:gd name="T75" fmla="*/ 256 h 311"/>
                  <a:gd name="T76" fmla="*/ 116 w 232"/>
                  <a:gd name="T77" fmla="*/ 257 h 311"/>
                  <a:gd name="T78" fmla="*/ 126 w 232"/>
                  <a:gd name="T79" fmla="*/ 256 h 311"/>
                  <a:gd name="T80" fmla="*/ 135 w 232"/>
                  <a:gd name="T81" fmla="*/ 251 h 311"/>
                  <a:gd name="T82" fmla="*/ 143 w 232"/>
                  <a:gd name="T83" fmla="*/ 243 h 311"/>
                  <a:gd name="T84" fmla="*/ 149 w 232"/>
                  <a:gd name="T85" fmla="*/ 232 h 311"/>
                  <a:gd name="T86" fmla="*/ 158 w 232"/>
                  <a:gd name="T87" fmla="*/ 200 h 311"/>
                  <a:gd name="T88" fmla="*/ 161 w 232"/>
                  <a:gd name="T89" fmla="*/ 156 h 311"/>
                  <a:gd name="T90" fmla="*/ 158 w 232"/>
                  <a:gd name="T91" fmla="*/ 111 h 311"/>
                  <a:gd name="T92" fmla="*/ 149 w 232"/>
                  <a:gd name="T93" fmla="*/ 79 h 311"/>
                  <a:gd name="T94" fmla="*/ 143 w 232"/>
                  <a:gd name="T95" fmla="*/ 68 h 311"/>
                  <a:gd name="T96" fmla="*/ 135 w 232"/>
                  <a:gd name="T97" fmla="*/ 60 h 311"/>
                  <a:gd name="T98" fmla="*/ 126 w 232"/>
                  <a:gd name="T99" fmla="*/ 55 h 311"/>
                  <a:gd name="T100" fmla="*/ 116 w 232"/>
                  <a:gd name="T101" fmla="*/ 54 h 311"/>
                  <a:gd name="T102" fmla="*/ 106 w 232"/>
                  <a:gd name="T103" fmla="*/ 55 h 311"/>
                  <a:gd name="T104" fmla="*/ 97 w 232"/>
                  <a:gd name="T105" fmla="*/ 60 h 311"/>
                  <a:gd name="T106" fmla="*/ 89 w 232"/>
                  <a:gd name="T107" fmla="*/ 69 h 311"/>
                  <a:gd name="T108" fmla="*/ 83 w 232"/>
                  <a:gd name="T109" fmla="*/ 81 h 311"/>
                  <a:gd name="T110" fmla="*/ 74 w 232"/>
                  <a:gd name="T111" fmla="*/ 112 h 311"/>
                  <a:gd name="T112" fmla="*/ 70 w 232"/>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2" h="311">
                    <a:moveTo>
                      <a:pt x="232" y="154"/>
                    </a:moveTo>
                    <a:lnTo>
                      <a:pt x="232" y="172"/>
                    </a:lnTo>
                    <a:lnTo>
                      <a:pt x="231" y="189"/>
                    </a:lnTo>
                    <a:lnTo>
                      <a:pt x="228" y="205"/>
                    </a:lnTo>
                    <a:lnTo>
                      <a:pt x="224" y="219"/>
                    </a:lnTo>
                    <a:lnTo>
                      <a:pt x="220" y="233"/>
                    </a:lnTo>
                    <a:lnTo>
                      <a:pt x="215" y="246"/>
                    </a:lnTo>
                    <a:lnTo>
                      <a:pt x="209" y="259"/>
                    </a:lnTo>
                    <a:lnTo>
                      <a:pt x="201" y="269"/>
                    </a:lnTo>
                    <a:lnTo>
                      <a:pt x="194" y="279"/>
                    </a:lnTo>
                    <a:lnTo>
                      <a:pt x="185" y="287"/>
                    </a:lnTo>
                    <a:lnTo>
                      <a:pt x="176" y="294"/>
                    </a:lnTo>
                    <a:lnTo>
                      <a:pt x="164" y="301"/>
                    </a:lnTo>
                    <a:lnTo>
                      <a:pt x="154" y="304"/>
                    </a:lnTo>
                    <a:lnTo>
                      <a:pt x="142" y="308"/>
                    </a:lnTo>
                    <a:lnTo>
                      <a:pt x="129" y="310"/>
                    </a:lnTo>
                    <a:lnTo>
                      <a:pt x="116" y="311"/>
                    </a:lnTo>
                    <a:lnTo>
                      <a:pt x="102" y="310"/>
                    </a:lnTo>
                    <a:lnTo>
                      <a:pt x="89" y="308"/>
                    </a:lnTo>
                    <a:lnTo>
                      <a:pt x="78" y="304"/>
                    </a:lnTo>
                    <a:lnTo>
                      <a:pt x="67" y="301"/>
                    </a:lnTo>
                    <a:lnTo>
                      <a:pt x="56" y="294"/>
                    </a:lnTo>
                    <a:lnTo>
                      <a:pt x="47" y="287"/>
                    </a:lnTo>
                    <a:lnTo>
                      <a:pt x="39" y="279"/>
                    </a:lnTo>
                    <a:lnTo>
                      <a:pt x="31" y="269"/>
                    </a:lnTo>
                    <a:lnTo>
                      <a:pt x="23" y="259"/>
                    </a:lnTo>
                    <a:lnTo>
                      <a:pt x="17" y="246"/>
                    </a:lnTo>
                    <a:lnTo>
                      <a:pt x="12" y="233"/>
                    </a:lnTo>
                    <a:lnTo>
                      <a:pt x="8" y="221"/>
                    </a:lnTo>
                    <a:lnTo>
                      <a:pt x="4" y="205"/>
                    </a:lnTo>
                    <a:lnTo>
                      <a:pt x="2" y="190"/>
                    </a:lnTo>
                    <a:lnTo>
                      <a:pt x="0" y="173"/>
                    </a:lnTo>
                    <a:lnTo>
                      <a:pt x="0" y="157"/>
                    </a:lnTo>
                    <a:lnTo>
                      <a:pt x="0" y="139"/>
                    </a:lnTo>
                    <a:lnTo>
                      <a:pt x="2" y="124"/>
                    </a:lnTo>
                    <a:lnTo>
                      <a:pt x="4" y="109"/>
                    </a:lnTo>
                    <a:lnTo>
                      <a:pt x="7" y="93"/>
                    </a:lnTo>
                    <a:lnTo>
                      <a:pt x="12" y="81"/>
                    </a:lnTo>
                    <a:lnTo>
                      <a:pt x="17" y="67"/>
                    </a:lnTo>
                    <a:lnTo>
                      <a:pt x="23" y="55"/>
                    </a:lnTo>
                    <a:lnTo>
                      <a:pt x="30" y="44"/>
                    </a:lnTo>
                    <a:lnTo>
                      <a:pt x="37" y="34"/>
                    </a:lnTo>
                    <a:lnTo>
                      <a:pt x="46" y="25"/>
                    </a:lnTo>
                    <a:lnTo>
                      <a:pt x="56" y="17"/>
                    </a:lnTo>
                    <a:lnTo>
                      <a:pt x="67" y="11"/>
                    </a:lnTo>
                    <a:lnTo>
                      <a:pt x="78" y="7"/>
                    </a:lnTo>
                    <a:lnTo>
                      <a:pt x="91" y="3"/>
                    </a:lnTo>
                    <a:lnTo>
                      <a:pt x="103" y="0"/>
                    </a:lnTo>
                    <a:lnTo>
                      <a:pt x="117" y="0"/>
                    </a:lnTo>
                    <a:lnTo>
                      <a:pt x="130" y="0"/>
                    </a:lnTo>
                    <a:lnTo>
                      <a:pt x="143" y="3"/>
                    </a:lnTo>
                    <a:lnTo>
                      <a:pt x="154" y="7"/>
                    </a:lnTo>
                    <a:lnTo>
                      <a:pt x="166" y="11"/>
                    </a:lnTo>
                    <a:lnTo>
                      <a:pt x="176" y="17"/>
                    </a:lnTo>
                    <a:lnTo>
                      <a:pt x="186" y="23"/>
                    </a:lnTo>
                    <a:lnTo>
                      <a:pt x="195" y="32"/>
                    </a:lnTo>
                    <a:lnTo>
                      <a:pt x="203" y="42"/>
                    </a:lnTo>
                    <a:lnTo>
                      <a:pt x="209" y="53"/>
                    </a:lnTo>
                    <a:lnTo>
                      <a:pt x="215" y="64"/>
                    </a:lnTo>
                    <a:lnTo>
                      <a:pt x="220" y="77"/>
                    </a:lnTo>
                    <a:lnTo>
                      <a:pt x="224" y="91"/>
                    </a:lnTo>
                    <a:lnTo>
                      <a:pt x="228" y="105"/>
                    </a:lnTo>
                    <a:lnTo>
                      <a:pt x="231" y="121"/>
                    </a:lnTo>
                    <a:lnTo>
                      <a:pt x="232" y="138"/>
                    </a:lnTo>
                    <a:lnTo>
                      <a:pt x="232" y="154"/>
                    </a:lnTo>
                    <a:close/>
                    <a:moveTo>
                      <a:pt x="70" y="156"/>
                    </a:moveTo>
                    <a:lnTo>
                      <a:pt x="72" y="179"/>
                    </a:lnTo>
                    <a:lnTo>
                      <a:pt x="74" y="199"/>
                    </a:lnTo>
                    <a:lnTo>
                      <a:pt x="78" y="217"/>
                    </a:lnTo>
                    <a:lnTo>
                      <a:pt x="83" y="232"/>
                    </a:lnTo>
                    <a:lnTo>
                      <a:pt x="86" y="238"/>
                    </a:lnTo>
                    <a:lnTo>
                      <a:pt x="89" y="243"/>
                    </a:lnTo>
                    <a:lnTo>
                      <a:pt x="93" y="247"/>
                    </a:lnTo>
                    <a:lnTo>
                      <a:pt x="97" y="251"/>
                    </a:lnTo>
                    <a:lnTo>
                      <a:pt x="101" y="254"/>
                    </a:lnTo>
                    <a:lnTo>
                      <a:pt x="106" y="256"/>
                    </a:lnTo>
                    <a:lnTo>
                      <a:pt x="111" y="257"/>
                    </a:lnTo>
                    <a:lnTo>
                      <a:pt x="116" y="257"/>
                    </a:lnTo>
                    <a:lnTo>
                      <a:pt x="121" y="257"/>
                    </a:lnTo>
                    <a:lnTo>
                      <a:pt x="126" y="256"/>
                    </a:lnTo>
                    <a:lnTo>
                      <a:pt x="130" y="254"/>
                    </a:lnTo>
                    <a:lnTo>
                      <a:pt x="135" y="251"/>
                    </a:lnTo>
                    <a:lnTo>
                      <a:pt x="139" y="247"/>
                    </a:lnTo>
                    <a:lnTo>
                      <a:pt x="143" y="243"/>
                    </a:lnTo>
                    <a:lnTo>
                      <a:pt x="145" y="238"/>
                    </a:lnTo>
                    <a:lnTo>
                      <a:pt x="149" y="232"/>
                    </a:lnTo>
                    <a:lnTo>
                      <a:pt x="154" y="217"/>
                    </a:lnTo>
                    <a:lnTo>
                      <a:pt x="158" y="200"/>
                    </a:lnTo>
                    <a:lnTo>
                      <a:pt x="159" y="179"/>
                    </a:lnTo>
                    <a:lnTo>
                      <a:pt x="161" y="156"/>
                    </a:lnTo>
                    <a:lnTo>
                      <a:pt x="159" y="131"/>
                    </a:lnTo>
                    <a:lnTo>
                      <a:pt x="158" y="111"/>
                    </a:lnTo>
                    <a:lnTo>
                      <a:pt x="154" y="93"/>
                    </a:lnTo>
                    <a:lnTo>
                      <a:pt x="149" y="79"/>
                    </a:lnTo>
                    <a:lnTo>
                      <a:pt x="147" y="73"/>
                    </a:lnTo>
                    <a:lnTo>
                      <a:pt x="143" y="68"/>
                    </a:lnTo>
                    <a:lnTo>
                      <a:pt x="139" y="64"/>
                    </a:lnTo>
                    <a:lnTo>
                      <a:pt x="135" y="60"/>
                    </a:lnTo>
                    <a:lnTo>
                      <a:pt x="131" y="58"/>
                    </a:lnTo>
                    <a:lnTo>
                      <a:pt x="126" y="55"/>
                    </a:lnTo>
                    <a:lnTo>
                      <a:pt x="121" y="54"/>
                    </a:lnTo>
                    <a:lnTo>
                      <a:pt x="116" y="54"/>
                    </a:lnTo>
                    <a:lnTo>
                      <a:pt x="111" y="54"/>
                    </a:lnTo>
                    <a:lnTo>
                      <a:pt x="106" y="55"/>
                    </a:lnTo>
                    <a:lnTo>
                      <a:pt x="101" y="58"/>
                    </a:lnTo>
                    <a:lnTo>
                      <a:pt x="97" y="60"/>
                    </a:lnTo>
                    <a:lnTo>
                      <a:pt x="93" y="64"/>
                    </a:lnTo>
                    <a:lnTo>
                      <a:pt x="89" y="69"/>
                    </a:lnTo>
                    <a:lnTo>
                      <a:pt x="86" y="74"/>
                    </a:lnTo>
                    <a:lnTo>
                      <a:pt x="83" y="81"/>
                    </a:lnTo>
                    <a:lnTo>
                      <a:pt x="78" y="95"/>
                    </a:lnTo>
                    <a:lnTo>
                      <a:pt x="74" y="112"/>
                    </a:lnTo>
                    <a:lnTo>
                      <a:pt x="72" y="133"/>
                    </a:lnTo>
                    <a:lnTo>
                      <a:pt x="70"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9" name="Freeform 516"/>
              <p:cNvSpPr>
                <a:spLocks/>
              </p:cNvSpPr>
              <p:nvPr/>
            </p:nvSpPr>
            <p:spPr bwMode="auto">
              <a:xfrm>
                <a:off x="3532" y="2679"/>
                <a:ext cx="21" cy="22"/>
              </a:xfrm>
              <a:custGeom>
                <a:avLst/>
                <a:gdLst>
                  <a:gd name="T0" fmla="*/ 84 w 84"/>
                  <a:gd name="T1" fmla="*/ 44 h 87"/>
                  <a:gd name="T2" fmla="*/ 83 w 84"/>
                  <a:gd name="T3" fmla="*/ 52 h 87"/>
                  <a:gd name="T4" fmla="*/ 82 w 84"/>
                  <a:gd name="T5" fmla="*/ 61 h 87"/>
                  <a:gd name="T6" fmla="*/ 78 w 84"/>
                  <a:gd name="T7" fmla="*/ 68 h 87"/>
                  <a:gd name="T8" fmla="*/ 73 w 84"/>
                  <a:gd name="T9" fmla="*/ 74 h 87"/>
                  <a:gd name="T10" fmla="*/ 66 w 84"/>
                  <a:gd name="T11" fmla="*/ 79 h 87"/>
                  <a:gd name="T12" fmla="*/ 59 w 84"/>
                  <a:gd name="T13" fmla="*/ 83 h 87"/>
                  <a:gd name="T14" fmla="*/ 51 w 84"/>
                  <a:gd name="T15" fmla="*/ 86 h 87"/>
                  <a:gd name="T16" fmla="*/ 42 w 84"/>
                  <a:gd name="T17" fmla="*/ 87 h 87"/>
                  <a:gd name="T18" fmla="*/ 33 w 84"/>
                  <a:gd name="T19" fmla="*/ 86 h 87"/>
                  <a:gd name="T20" fmla="*/ 24 w 84"/>
                  <a:gd name="T21" fmla="*/ 83 h 87"/>
                  <a:gd name="T22" fmla="*/ 18 w 84"/>
                  <a:gd name="T23" fmla="*/ 79 h 87"/>
                  <a:gd name="T24" fmla="*/ 12 w 84"/>
                  <a:gd name="T25" fmla="*/ 74 h 87"/>
                  <a:gd name="T26" fmla="*/ 7 w 84"/>
                  <a:gd name="T27" fmla="*/ 68 h 87"/>
                  <a:gd name="T28" fmla="*/ 3 w 84"/>
                  <a:gd name="T29" fmla="*/ 60 h 87"/>
                  <a:gd name="T30" fmla="*/ 0 w 84"/>
                  <a:gd name="T31" fmla="*/ 52 h 87"/>
                  <a:gd name="T32" fmla="*/ 0 w 84"/>
                  <a:gd name="T33" fmla="*/ 44 h 87"/>
                  <a:gd name="T34" fmla="*/ 0 w 84"/>
                  <a:gd name="T35" fmla="*/ 35 h 87"/>
                  <a:gd name="T36" fmla="*/ 3 w 84"/>
                  <a:gd name="T37" fmla="*/ 27 h 87"/>
                  <a:gd name="T38" fmla="*/ 7 w 84"/>
                  <a:gd name="T39" fmla="*/ 19 h 87"/>
                  <a:gd name="T40" fmla="*/ 12 w 84"/>
                  <a:gd name="T41" fmla="*/ 13 h 87"/>
                  <a:gd name="T42" fmla="*/ 18 w 84"/>
                  <a:gd name="T43" fmla="*/ 8 h 87"/>
                  <a:gd name="T44" fmla="*/ 26 w 84"/>
                  <a:gd name="T45" fmla="*/ 4 h 87"/>
                  <a:gd name="T46" fmla="*/ 33 w 84"/>
                  <a:gd name="T47" fmla="*/ 2 h 87"/>
                  <a:gd name="T48" fmla="*/ 42 w 84"/>
                  <a:gd name="T49" fmla="*/ 0 h 87"/>
                  <a:gd name="T50" fmla="*/ 51 w 84"/>
                  <a:gd name="T51" fmla="*/ 2 h 87"/>
                  <a:gd name="T52" fmla="*/ 59 w 84"/>
                  <a:gd name="T53" fmla="*/ 4 h 87"/>
                  <a:gd name="T54" fmla="*/ 66 w 84"/>
                  <a:gd name="T55" fmla="*/ 8 h 87"/>
                  <a:gd name="T56" fmla="*/ 73 w 84"/>
                  <a:gd name="T57" fmla="*/ 13 h 87"/>
                  <a:gd name="T58" fmla="*/ 78 w 84"/>
                  <a:gd name="T59" fmla="*/ 19 h 87"/>
                  <a:gd name="T60" fmla="*/ 82 w 84"/>
                  <a:gd name="T61" fmla="*/ 26 h 87"/>
                  <a:gd name="T62" fmla="*/ 83 w 84"/>
                  <a:gd name="T63" fmla="*/ 35 h 87"/>
                  <a:gd name="T64" fmla="*/ 84 w 84"/>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7">
                    <a:moveTo>
                      <a:pt x="84" y="44"/>
                    </a:moveTo>
                    <a:lnTo>
                      <a:pt x="83" y="52"/>
                    </a:lnTo>
                    <a:lnTo>
                      <a:pt x="82" y="61"/>
                    </a:lnTo>
                    <a:lnTo>
                      <a:pt x="78" y="68"/>
                    </a:lnTo>
                    <a:lnTo>
                      <a:pt x="73" y="74"/>
                    </a:lnTo>
                    <a:lnTo>
                      <a:pt x="66" y="79"/>
                    </a:lnTo>
                    <a:lnTo>
                      <a:pt x="59" y="83"/>
                    </a:lnTo>
                    <a:lnTo>
                      <a:pt x="51" y="86"/>
                    </a:lnTo>
                    <a:lnTo>
                      <a:pt x="42" y="87"/>
                    </a:lnTo>
                    <a:lnTo>
                      <a:pt x="33" y="86"/>
                    </a:lnTo>
                    <a:lnTo>
                      <a:pt x="24" y="83"/>
                    </a:lnTo>
                    <a:lnTo>
                      <a:pt x="18" y="79"/>
                    </a:lnTo>
                    <a:lnTo>
                      <a:pt x="12" y="74"/>
                    </a:lnTo>
                    <a:lnTo>
                      <a:pt x="7" y="68"/>
                    </a:lnTo>
                    <a:lnTo>
                      <a:pt x="3" y="60"/>
                    </a:lnTo>
                    <a:lnTo>
                      <a:pt x="0" y="52"/>
                    </a:lnTo>
                    <a:lnTo>
                      <a:pt x="0" y="44"/>
                    </a:lnTo>
                    <a:lnTo>
                      <a:pt x="0" y="35"/>
                    </a:lnTo>
                    <a:lnTo>
                      <a:pt x="3" y="27"/>
                    </a:lnTo>
                    <a:lnTo>
                      <a:pt x="7" y="19"/>
                    </a:lnTo>
                    <a:lnTo>
                      <a:pt x="12" y="13"/>
                    </a:lnTo>
                    <a:lnTo>
                      <a:pt x="18" y="8"/>
                    </a:lnTo>
                    <a:lnTo>
                      <a:pt x="26" y="4"/>
                    </a:lnTo>
                    <a:lnTo>
                      <a:pt x="33" y="2"/>
                    </a:lnTo>
                    <a:lnTo>
                      <a:pt x="42" y="0"/>
                    </a:lnTo>
                    <a:lnTo>
                      <a:pt x="51" y="2"/>
                    </a:lnTo>
                    <a:lnTo>
                      <a:pt x="59" y="4"/>
                    </a:lnTo>
                    <a:lnTo>
                      <a:pt x="66" y="8"/>
                    </a:lnTo>
                    <a:lnTo>
                      <a:pt x="73" y="13"/>
                    </a:lnTo>
                    <a:lnTo>
                      <a:pt x="78" y="19"/>
                    </a:lnTo>
                    <a:lnTo>
                      <a:pt x="82" y="26"/>
                    </a:lnTo>
                    <a:lnTo>
                      <a:pt x="83" y="35"/>
                    </a:lnTo>
                    <a:lnTo>
                      <a:pt x="8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0" name="Freeform 517"/>
              <p:cNvSpPr>
                <a:spLocks noEditPoints="1"/>
              </p:cNvSpPr>
              <p:nvPr/>
            </p:nvSpPr>
            <p:spPr bwMode="auto">
              <a:xfrm>
                <a:off x="3560" y="2623"/>
                <a:ext cx="58" cy="77"/>
              </a:xfrm>
              <a:custGeom>
                <a:avLst/>
                <a:gdLst>
                  <a:gd name="T0" fmla="*/ 35 w 233"/>
                  <a:gd name="T1" fmla="*/ 255 h 310"/>
                  <a:gd name="T2" fmla="*/ 65 w 233"/>
                  <a:gd name="T3" fmla="*/ 254 h 310"/>
                  <a:gd name="T4" fmla="*/ 96 w 233"/>
                  <a:gd name="T5" fmla="*/ 248 h 310"/>
                  <a:gd name="T6" fmla="*/ 121 w 233"/>
                  <a:gd name="T7" fmla="*/ 237 h 310"/>
                  <a:gd name="T8" fmla="*/ 140 w 233"/>
                  <a:gd name="T9" fmla="*/ 221 h 310"/>
                  <a:gd name="T10" fmla="*/ 154 w 233"/>
                  <a:gd name="T11" fmla="*/ 199 h 310"/>
                  <a:gd name="T12" fmla="*/ 159 w 233"/>
                  <a:gd name="T13" fmla="*/ 180 h 310"/>
                  <a:gd name="T14" fmla="*/ 140 w 233"/>
                  <a:gd name="T15" fmla="*/ 194 h 310"/>
                  <a:gd name="T16" fmla="*/ 116 w 233"/>
                  <a:gd name="T17" fmla="*/ 201 h 310"/>
                  <a:gd name="T18" fmla="*/ 87 w 233"/>
                  <a:gd name="T19" fmla="*/ 203 h 310"/>
                  <a:gd name="T20" fmla="*/ 59 w 233"/>
                  <a:gd name="T21" fmla="*/ 196 h 310"/>
                  <a:gd name="T22" fmla="*/ 35 w 233"/>
                  <a:gd name="T23" fmla="*/ 182 h 310"/>
                  <a:gd name="T24" fmla="*/ 16 w 233"/>
                  <a:gd name="T25" fmla="*/ 162 h 310"/>
                  <a:gd name="T26" fmla="*/ 4 w 233"/>
                  <a:gd name="T27" fmla="*/ 138 h 310"/>
                  <a:gd name="T28" fmla="*/ 0 w 233"/>
                  <a:gd name="T29" fmla="*/ 109 h 310"/>
                  <a:gd name="T30" fmla="*/ 5 w 233"/>
                  <a:gd name="T31" fmla="*/ 77 h 310"/>
                  <a:gd name="T32" fmla="*/ 19 w 233"/>
                  <a:gd name="T33" fmla="*/ 49 h 310"/>
                  <a:gd name="T34" fmla="*/ 42 w 233"/>
                  <a:gd name="T35" fmla="*/ 25 h 310"/>
                  <a:gd name="T36" fmla="*/ 70 w 233"/>
                  <a:gd name="T37" fmla="*/ 8 h 310"/>
                  <a:gd name="T38" fmla="*/ 105 w 233"/>
                  <a:gd name="T39" fmla="*/ 0 h 310"/>
                  <a:gd name="T40" fmla="*/ 141 w 233"/>
                  <a:gd name="T41" fmla="*/ 3 h 310"/>
                  <a:gd name="T42" fmla="*/ 176 w 233"/>
                  <a:gd name="T43" fmla="*/ 14 h 310"/>
                  <a:gd name="T44" fmla="*/ 201 w 233"/>
                  <a:gd name="T45" fmla="*/ 36 h 310"/>
                  <a:gd name="T46" fmla="*/ 220 w 233"/>
                  <a:gd name="T47" fmla="*/ 67 h 310"/>
                  <a:gd name="T48" fmla="*/ 230 w 233"/>
                  <a:gd name="T49" fmla="*/ 102 h 310"/>
                  <a:gd name="T50" fmla="*/ 232 w 233"/>
                  <a:gd name="T51" fmla="*/ 151 h 310"/>
                  <a:gd name="T52" fmla="*/ 222 w 233"/>
                  <a:gd name="T53" fmla="*/ 205 h 310"/>
                  <a:gd name="T54" fmla="*/ 197 w 233"/>
                  <a:gd name="T55" fmla="*/ 248 h 310"/>
                  <a:gd name="T56" fmla="*/ 166 w 233"/>
                  <a:gd name="T57" fmla="*/ 279 h 310"/>
                  <a:gd name="T58" fmla="*/ 124 w 233"/>
                  <a:gd name="T59" fmla="*/ 299 h 310"/>
                  <a:gd name="T60" fmla="*/ 77 w 233"/>
                  <a:gd name="T61" fmla="*/ 308 h 310"/>
                  <a:gd name="T62" fmla="*/ 45 w 233"/>
                  <a:gd name="T63" fmla="*/ 310 h 310"/>
                  <a:gd name="T64" fmla="*/ 159 w 233"/>
                  <a:gd name="T65" fmla="*/ 102 h 310"/>
                  <a:gd name="T66" fmla="*/ 148 w 233"/>
                  <a:gd name="T67" fmla="*/ 70 h 310"/>
                  <a:gd name="T68" fmla="*/ 125 w 233"/>
                  <a:gd name="T69" fmla="*/ 54 h 310"/>
                  <a:gd name="T70" fmla="*/ 97 w 233"/>
                  <a:gd name="T71" fmla="*/ 56 h 310"/>
                  <a:gd name="T72" fmla="*/ 78 w 233"/>
                  <a:gd name="T73" fmla="*/ 74 h 310"/>
                  <a:gd name="T74" fmla="*/ 71 w 233"/>
                  <a:gd name="T75" fmla="*/ 105 h 310"/>
                  <a:gd name="T76" fmla="*/ 78 w 233"/>
                  <a:gd name="T77" fmla="*/ 131 h 310"/>
                  <a:gd name="T78" fmla="*/ 97 w 233"/>
                  <a:gd name="T79" fmla="*/ 148 h 310"/>
                  <a:gd name="T80" fmla="*/ 122 w 233"/>
                  <a:gd name="T81" fmla="*/ 152 h 310"/>
                  <a:gd name="T82" fmla="*/ 140 w 233"/>
                  <a:gd name="T83" fmla="*/ 147 h 310"/>
                  <a:gd name="T84" fmla="*/ 157 w 233"/>
                  <a:gd name="T85" fmla="*/ 130 h 310"/>
                  <a:gd name="T86" fmla="*/ 161 w 233"/>
                  <a:gd name="T87" fmla="*/ 11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3" h="310">
                    <a:moveTo>
                      <a:pt x="28" y="310"/>
                    </a:moveTo>
                    <a:lnTo>
                      <a:pt x="28" y="255"/>
                    </a:lnTo>
                    <a:lnTo>
                      <a:pt x="35" y="255"/>
                    </a:lnTo>
                    <a:lnTo>
                      <a:pt x="42" y="255"/>
                    </a:lnTo>
                    <a:lnTo>
                      <a:pt x="54" y="255"/>
                    </a:lnTo>
                    <a:lnTo>
                      <a:pt x="65" y="254"/>
                    </a:lnTo>
                    <a:lnTo>
                      <a:pt x="77" y="252"/>
                    </a:lnTo>
                    <a:lnTo>
                      <a:pt x="87" y="251"/>
                    </a:lnTo>
                    <a:lnTo>
                      <a:pt x="96" y="248"/>
                    </a:lnTo>
                    <a:lnTo>
                      <a:pt x="105" y="245"/>
                    </a:lnTo>
                    <a:lnTo>
                      <a:pt x="113" y="241"/>
                    </a:lnTo>
                    <a:lnTo>
                      <a:pt x="121" y="237"/>
                    </a:lnTo>
                    <a:lnTo>
                      <a:pt x="127" y="232"/>
                    </a:lnTo>
                    <a:lnTo>
                      <a:pt x="134" y="226"/>
                    </a:lnTo>
                    <a:lnTo>
                      <a:pt x="140" y="221"/>
                    </a:lnTo>
                    <a:lnTo>
                      <a:pt x="145" y="213"/>
                    </a:lnTo>
                    <a:lnTo>
                      <a:pt x="150" y="207"/>
                    </a:lnTo>
                    <a:lnTo>
                      <a:pt x="154" y="199"/>
                    </a:lnTo>
                    <a:lnTo>
                      <a:pt x="157" y="190"/>
                    </a:lnTo>
                    <a:lnTo>
                      <a:pt x="161" y="181"/>
                    </a:lnTo>
                    <a:lnTo>
                      <a:pt x="159" y="180"/>
                    </a:lnTo>
                    <a:lnTo>
                      <a:pt x="153" y="186"/>
                    </a:lnTo>
                    <a:lnTo>
                      <a:pt x="147" y="190"/>
                    </a:lnTo>
                    <a:lnTo>
                      <a:pt x="140" y="194"/>
                    </a:lnTo>
                    <a:lnTo>
                      <a:pt x="133" y="196"/>
                    </a:lnTo>
                    <a:lnTo>
                      <a:pt x="125" y="199"/>
                    </a:lnTo>
                    <a:lnTo>
                      <a:pt x="116" y="201"/>
                    </a:lnTo>
                    <a:lnTo>
                      <a:pt x="106" y="203"/>
                    </a:lnTo>
                    <a:lnTo>
                      <a:pt x="96" y="203"/>
                    </a:lnTo>
                    <a:lnTo>
                      <a:pt x="87" y="203"/>
                    </a:lnTo>
                    <a:lnTo>
                      <a:pt x="77" y="201"/>
                    </a:lnTo>
                    <a:lnTo>
                      <a:pt x="68" y="199"/>
                    </a:lnTo>
                    <a:lnTo>
                      <a:pt x="59" y="196"/>
                    </a:lnTo>
                    <a:lnTo>
                      <a:pt x="50" y="193"/>
                    </a:lnTo>
                    <a:lnTo>
                      <a:pt x="42" y="187"/>
                    </a:lnTo>
                    <a:lnTo>
                      <a:pt x="35" y="182"/>
                    </a:lnTo>
                    <a:lnTo>
                      <a:pt x="28" y="176"/>
                    </a:lnTo>
                    <a:lnTo>
                      <a:pt x="22" y="170"/>
                    </a:lnTo>
                    <a:lnTo>
                      <a:pt x="16" y="162"/>
                    </a:lnTo>
                    <a:lnTo>
                      <a:pt x="10" y="154"/>
                    </a:lnTo>
                    <a:lnTo>
                      <a:pt x="7" y="147"/>
                    </a:lnTo>
                    <a:lnTo>
                      <a:pt x="4" y="138"/>
                    </a:lnTo>
                    <a:lnTo>
                      <a:pt x="2" y="128"/>
                    </a:lnTo>
                    <a:lnTo>
                      <a:pt x="0" y="119"/>
                    </a:lnTo>
                    <a:lnTo>
                      <a:pt x="0" y="109"/>
                    </a:lnTo>
                    <a:lnTo>
                      <a:pt x="0" y="97"/>
                    </a:lnTo>
                    <a:lnTo>
                      <a:pt x="3" y="87"/>
                    </a:lnTo>
                    <a:lnTo>
                      <a:pt x="5" y="77"/>
                    </a:lnTo>
                    <a:lnTo>
                      <a:pt x="9" y="67"/>
                    </a:lnTo>
                    <a:lnTo>
                      <a:pt x="13" y="58"/>
                    </a:lnTo>
                    <a:lnTo>
                      <a:pt x="19" y="49"/>
                    </a:lnTo>
                    <a:lnTo>
                      <a:pt x="26" y="40"/>
                    </a:lnTo>
                    <a:lnTo>
                      <a:pt x="33" y="32"/>
                    </a:lnTo>
                    <a:lnTo>
                      <a:pt x="42" y="25"/>
                    </a:lnTo>
                    <a:lnTo>
                      <a:pt x="51" y="18"/>
                    </a:lnTo>
                    <a:lnTo>
                      <a:pt x="60" y="13"/>
                    </a:lnTo>
                    <a:lnTo>
                      <a:pt x="70" y="8"/>
                    </a:lnTo>
                    <a:lnTo>
                      <a:pt x="82" y="4"/>
                    </a:lnTo>
                    <a:lnTo>
                      <a:pt x="92" y="3"/>
                    </a:lnTo>
                    <a:lnTo>
                      <a:pt x="105" y="0"/>
                    </a:lnTo>
                    <a:lnTo>
                      <a:pt x="116" y="0"/>
                    </a:lnTo>
                    <a:lnTo>
                      <a:pt x="130" y="0"/>
                    </a:lnTo>
                    <a:lnTo>
                      <a:pt x="141" y="3"/>
                    </a:lnTo>
                    <a:lnTo>
                      <a:pt x="154" y="6"/>
                    </a:lnTo>
                    <a:lnTo>
                      <a:pt x="164" y="9"/>
                    </a:lnTo>
                    <a:lnTo>
                      <a:pt x="176" y="14"/>
                    </a:lnTo>
                    <a:lnTo>
                      <a:pt x="185" y="21"/>
                    </a:lnTo>
                    <a:lnTo>
                      <a:pt x="194" y="27"/>
                    </a:lnTo>
                    <a:lnTo>
                      <a:pt x="201" y="36"/>
                    </a:lnTo>
                    <a:lnTo>
                      <a:pt x="209" y="45"/>
                    </a:lnTo>
                    <a:lnTo>
                      <a:pt x="215" y="55"/>
                    </a:lnTo>
                    <a:lnTo>
                      <a:pt x="220" y="67"/>
                    </a:lnTo>
                    <a:lnTo>
                      <a:pt x="225" y="78"/>
                    </a:lnTo>
                    <a:lnTo>
                      <a:pt x="228" y="90"/>
                    </a:lnTo>
                    <a:lnTo>
                      <a:pt x="230" y="102"/>
                    </a:lnTo>
                    <a:lnTo>
                      <a:pt x="232" y="116"/>
                    </a:lnTo>
                    <a:lnTo>
                      <a:pt x="233" y="130"/>
                    </a:lnTo>
                    <a:lnTo>
                      <a:pt x="232" y="151"/>
                    </a:lnTo>
                    <a:lnTo>
                      <a:pt x="230" y="170"/>
                    </a:lnTo>
                    <a:lnTo>
                      <a:pt x="227" y="189"/>
                    </a:lnTo>
                    <a:lnTo>
                      <a:pt x="222" y="205"/>
                    </a:lnTo>
                    <a:lnTo>
                      <a:pt x="214" y="221"/>
                    </a:lnTo>
                    <a:lnTo>
                      <a:pt x="206" y="236"/>
                    </a:lnTo>
                    <a:lnTo>
                      <a:pt x="197" y="248"/>
                    </a:lnTo>
                    <a:lnTo>
                      <a:pt x="189" y="260"/>
                    </a:lnTo>
                    <a:lnTo>
                      <a:pt x="177" y="270"/>
                    </a:lnTo>
                    <a:lnTo>
                      <a:pt x="166" y="279"/>
                    </a:lnTo>
                    <a:lnTo>
                      <a:pt x="153" y="287"/>
                    </a:lnTo>
                    <a:lnTo>
                      <a:pt x="139" y="293"/>
                    </a:lnTo>
                    <a:lnTo>
                      <a:pt x="124" y="299"/>
                    </a:lnTo>
                    <a:lnTo>
                      <a:pt x="110" y="303"/>
                    </a:lnTo>
                    <a:lnTo>
                      <a:pt x="93" y="306"/>
                    </a:lnTo>
                    <a:lnTo>
                      <a:pt x="77" y="308"/>
                    </a:lnTo>
                    <a:lnTo>
                      <a:pt x="69" y="308"/>
                    </a:lnTo>
                    <a:lnTo>
                      <a:pt x="59" y="310"/>
                    </a:lnTo>
                    <a:lnTo>
                      <a:pt x="45" y="310"/>
                    </a:lnTo>
                    <a:lnTo>
                      <a:pt x="28" y="310"/>
                    </a:lnTo>
                    <a:close/>
                    <a:moveTo>
                      <a:pt x="161" y="116"/>
                    </a:moveTo>
                    <a:lnTo>
                      <a:pt x="159" y="102"/>
                    </a:lnTo>
                    <a:lnTo>
                      <a:pt x="157" y="90"/>
                    </a:lnTo>
                    <a:lnTo>
                      <a:pt x="153" y="79"/>
                    </a:lnTo>
                    <a:lnTo>
                      <a:pt x="148" y="70"/>
                    </a:lnTo>
                    <a:lnTo>
                      <a:pt x="141" y="63"/>
                    </a:lnTo>
                    <a:lnTo>
                      <a:pt x="134" y="56"/>
                    </a:lnTo>
                    <a:lnTo>
                      <a:pt x="125" y="54"/>
                    </a:lnTo>
                    <a:lnTo>
                      <a:pt x="115" y="53"/>
                    </a:lnTo>
                    <a:lnTo>
                      <a:pt x="106" y="54"/>
                    </a:lnTo>
                    <a:lnTo>
                      <a:pt x="97" y="56"/>
                    </a:lnTo>
                    <a:lnTo>
                      <a:pt x="91" y="60"/>
                    </a:lnTo>
                    <a:lnTo>
                      <a:pt x="83" y="67"/>
                    </a:lnTo>
                    <a:lnTo>
                      <a:pt x="78" y="74"/>
                    </a:lnTo>
                    <a:lnTo>
                      <a:pt x="74" y="83"/>
                    </a:lnTo>
                    <a:lnTo>
                      <a:pt x="71" y="93"/>
                    </a:lnTo>
                    <a:lnTo>
                      <a:pt x="71" y="105"/>
                    </a:lnTo>
                    <a:lnTo>
                      <a:pt x="71" y="114"/>
                    </a:lnTo>
                    <a:lnTo>
                      <a:pt x="74" y="123"/>
                    </a:lnTo>
                    <a:lnTo>
                      <a:pt x="78" y="131"/>
                    </a:lnTo>
                    <a:lnTo>
                      <a:pt x="83" y="138"/>
                    </a:lnTo>
                    <a:lnTo>
                      <a:pt x="89" y="144"/>
                    </a:lnTo>
                    <a:lnTo>
                      <a:pt x="97" y="148"/>
                    </a:lnTo>
                    <a:lnTo>
                      <a:pt x="106" y="151"/>
                    </a:lnTo>
                    <a:lnTo>
                      <a:pt x="116" y="152"/>
                    </a:lnTo>
                    <a:lnTo>
                      <a:pt x="122" y="152"/>
                    </a:lnTo>
                    <a:lnTo>
                      <a:pt x="129" y="151"/>
                    </a:lnTo>
                    <a:lnTo>
                      <a:pt x="135" y="149"/>
                    </a:lnTo>
                    <a:lnTo>
                      <a:pt x="140" y="147"/>
                    </a:lnTo>
                    <a:lnTo>
                      <a:pt x="149" y="140"/>
                    </a:lnTo>
                    <a:lnTo>
                      <a:pt x="155" y="134"/>
                    </a:lnTo>
                    <a:lnTo>
                      <a:pt x="157" y="130"/>
                    </a:lnTo>
                    <a:lnTo>
                      <a:pt x="159" y="126"/>
                    </a:lnTo>
                    <a:lnTo>
                      <a:pt x="159" y="121"/>
                    </a:lnTo>
                    <a:lnTo>
                      <a:pt x="161"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1" name="Freeform 518"/>
              <p:cNvSpPr>
                <a:spLocks noEditPoints="1"/>
              </p:cNvSpPr>
              <p:nvPr/>
            </p:nvSpPr>
            <p:spPr bwMode="auto">
              <a:xfrm>
                <a:off x="2915" y="2435"/>
                <a:ext cx="60" cy="75"/>
              </a:xfrm>
              <a:custGeom>
                <a:avLst/>
                <a:gdLst>
                  <a:gd name="T0" fmla="*/ 203 w 240"/>
                  <a:gd name="T1" fmla="*/ 300 h 300"/>
                  <a:gd name="T2" fmla="*/ 136 w 240"/>
                  <a:gd name="T3" fmla="*/ 300 h 300"/>
                  <a:gd name="T4" fmla="*/ 136 w 240"/>
                  <a:gd name="T5" fmla="*/ 228 h 300"/>
                  <a:gd name="T6" fmla="*/ 0 w 240"/>
                  <a:gd name="T7" fmla="*/ 228 h 300"/>
                  <a:gd name="T8" fmla="*/ 0 w 240"/>
                  <a:gd name="T9" fmla="*/ 182 h 300"/>
                  <a:gd name="T10" fmla="*/ 114 w 240"/>
                  <a:gd name="T11" fmla="*/ 0 h 300"/>
                  <a:gd name="T12" fmla="*/ 203 w 240"/>
                  <a:gd name="T13" fmla="*/ 0 h 300"/>
                  <a:gd name="T14" fmla="*/ 203 w 240"/>
                  <a:gd name="T15" fmla="*/ 176 h 300"/>
                  <a:gd name="T16" fmla="*/ 240 w 240"/>
                  <a:gd name="T17" fmla="*/ 176 h 300"/>
                  <a:gd name="T18" fmla="*/ 240 w 240"/>
                  <a:gd name="T19" fmla="*/ 228 h 300"/>
                  <a:gd name="T20" fmla="*/ 203 w 240"/>
                  <a:gd name="T21" fmla="*/ 228 h 300"/>
                  <a:gd name="T22" fmla="*/ 203 w 240"/>
                  <a:gd name="T23" fmla="*/ 300 h 300"/>
                  <a:gd name="T24" fmla="*/ 66 w 240"/>
                  <a:gd name="T25" fmla="*/ 176 h 300"/>
                  <a:gd name="T26" fmla="*/ 136 w 240"/>
                  <a:gd name="T27" fmla="*/ 176 h 300"/>
                  <a:gd name="T28" fmla="*/ 136 w 240"/>
                  <a:gd name="T29" fmla="*/ 108 h 300"/>
                  <a:gd name="T30" fmla="*/ 136 w 240"/>
                  <a:gd name="T31" fmla="*/ 98 h 300"/>
                  <a:gd name="T32" fmla="*/ 136 w 240"/>
                  <a:gd name="T33" fmla="*/ 85 h 300"/>
                  <a:gd name="T34" fmla="*/ 136 w 240"/>
                  <a:gd name="T35" fmla="*/ 70 h 300"/>
                  <a:gd name="T36" fmla="*/ 137 w 240"/>
                  <a:gd name="T37" fmla="*/ 52 h 300"/>
                  <a:gd name="T38" fmla="*/ 136 w 240"/>
                  <a:gd name="T39" fmla="*/ 52 h 300"/>
                  <a:gd name="T40" fmla="*/ 124 w 240"/>
                  <a:gd name="T41" fmla="*/ 74 h 300"/>
                  <a:gd name="T42" fmla="*/ 117 w 240"/>
                  <a:gd name="T43" fmla="*/ 91 h 300"/>
                  <a:gd name="T44" fmla="*/ 110 w 240"/>
                  <a:gd name="T45" fmla="*/ 102 h 300"/>
                  <a:gd name="T46" fmla="*/ 106 w 240"/>
                  <a:gd name="T47" fmla="*/ 108 h 300"/>
                  <a:gd name="T48" fmla="*/ 66 w 240"/>
                  <a:gd name="T49" fmla="*/ 1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300">
                    <a:moveTo>
                      <a:pt x="203" y="300"/>
                    </a:moveTo>
                    <a:lnTo>
                      <a:pt x="136" y="300"/>
                    </a:lnTo>
                    <a:lnTo>
                      <a:pt x="136" y="228"/>
                    </a:lnTo>
                    <a:lnTo>
                      <a:pt x="0" y="228"/>
                    </a:lnTo>
                    <a:lnTo>
                      <a:pt x="0" y="182"/>
                    </a:lnTo>
                    <a:lnTo>
                      <a:pt x="114" y="0"/>
                    </a:lnTo>
                    <a:lnTo>
                      <a:pt x="203" y="0"/>
                    </a:lnTo>
                    <a:lnTo>
                      <a:pt x="203" y="176"/>
                    </a:lnTo>
                    <a:lnTo>
                      <a:pt x="240" y="176"/>
                    </a:lnTo>
                    <a:lnTo>
                      <a:pt x="240" y="228"/>
                    </a:lnTo>
                    <a:lnTo>
                      <a:pt x="203" y="228"/>
                    </a:lnTo>
                    <a:lnTo>
                      <a:pt x="203" y="300"/>
                    </a:lnTo>
                    <a:close/>
                    <a:moveTo>
                      <a:pt x="66" y="176"/>
                    </a:moveTo>
                    <a:lnTo>
                      <a:pt x="136" y="176"/>
                    </a:lnTo>
                    <a:lnTo>
                      <a:pt x="136" y="108"/>
                    </a:lnTo>
                    <a:lnTo>
                      <a:pt x="136" y="98"/>
                    </a:lnTo>
                    <a:lnTo>
                      <a:pt x="136" y="85"/>
                    </a:lnTo>
                    <a:lnTo>
                      <a:pt x="136" y="70"/>
                    </a:lnTo>
                    <a:lnTo>
                      <a:pt x="137" y="52"/>
                    </a:lnTo>
                    <a:lnTo>
                      <a:pt x="136" y="52"/>
                    </a:lnTo>
                    <a:lnTo>
                      <a:pt x="124" y="74"/>
                    </a:lnTo>
                    <a:lnTo>
                      <a:pt x="117" y="91"/>
                    </a:lnTo>
                    <a:lnTo>
                      <a:pt x="110" y="102"/>
                    </a:lnTo>
                    <a:lnTo>
                      <a:pt x="106" y="108"/>
                    </a:lnTo>
                    <a:lnTo>
                      <a:pt x="66"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2" name="Freeform 519"/>
              <p:cNvSpPr>
                <a:spLocks/>
              </p:cNvSpPr>
              <p:nvPr/>
            </p:nvSpPr>
            <p:spPr bwMode="auto">
              <a:xfrm>
                <a:off x="2983" y="2489"/>
                <a:ext cx="21" cy="22"/>
              </a:xfrm>
              <a:custGeom>
                <a:avLst/>
                <a:gdLst>
                  <a:gd name="T0" fmla="*/ 85 w 85"/>
                  <a:gd name="T1" fmla="*/ 43 h 87"/>
                  <a:gd name="T2" fmla="*/ 84 w 85"/>
                  <a:gd name="T3" fmla="*/ 52 h 87"/>
                  <a:gd name="T4" fmla="*/ 82 w 85"/>
                  <a:gd name="T5" fmla="*/ 61 h 87"/>
                  <a:gd name="T6" fmla="*/ 79 w 85"/>
                  <a:gd name="T7" fmla="*/ 67 h 87"/>
                  <a:gd name="T8" fmla="*/ 73 w 85"/>
                  <a:gd name="T9" fmla="*/ 74 h 87"/>
                  <a:gd name="T10" fmla="*/ 66 w 85"/>
                  <a:gd name="T11" fmla="*/ 79 h 87"/>
                  <a:gd name="T12" fmla="*/ 60 w 85"/>
                  <a:gd name="T13" fmla="*/ 83 h 87"/>
                  <a:gd name="T14" fmla="*/ 51 w 85"/>
                  <a:gd name="T15" fmla="*/ 85 h 87"/>
                  <a:gd name="T16" fmla="*/ 42 w 85"/>
                  <a:gd name="T17" fmla="*/ 87 h 87"/>
                  <a:gd name="T18" fmla="*/ 33 w 85"/>
                  <a:gd name="T19" fmla="*/ 85 h 87"/>
                  <a:gd name="T20" fmla="*/ 26 w 85"/>
                  <a:gd name="T21" fmla="*/ 83 h 87"/>
                  <a:gd name="T22" fmla="*/ 19 w 85"/>
                  <a:gd name="T23" fmla="*/ 79 h 87"/>
                  <a:gd name="T24" fmla="*/ 13 w 85"/>
                  <a:gd name="T25" fmla="*/ 74 h 87"/>
                  <a:gd name="T26" fmla="*/ 8 w 85"/>
                  <a:gd name="T27" fmla="*/ 67 h 87"/>
                  <a:gd name="T28" fmla="*/ 4 w 85"/>
                  <a:gd name="T29" fmla="*/ 60 h 87"/>
                  <a:gd name="T30" fmla="*/ 1 w 85"/>
                  <a:gd name="T31" fmla="*/ 52 h 87"/>
                  <a:gd name="T32" fmla="*/ 0 w 85"/>
                  <a:gd name="T33" fmla="*/ 43 h 87"/>
                  <a:gd name="T34" fmla="*/ 1 w 85"/>
                  <a:gd name="T35" fmla="*/ 34 h 87"/>
                  <a:gd name="T36" fmla="*/ 4 w 85"/>
                  <a:gd name="T37" fmla="*/ 27 h 87"/>
                  <a:gd name="T38" fmla="*/ 8 w 85"/>
                  <a:gd name="T39" fmla="*/ 19 h 87"/>
                  <a:gd name="T40" fmla="*/ 13 w 85"/>
                  <a:gd name="T41" fmla="*/ 13 h 87"/>
                  <a:gd name="T42" fmla="*/ 19 w 85"/>
                  <a:gd name="T43" fmla="*/ 8 h 87"/>
                  <a:gd name="T44" fmla="*/ 27 w 85"/>
                  <a:gd name="T45" fmla="*/ 4 h 87"/>
                  <a:gd name="T46" fmla="*/ 34 w 85"/>
                  <a:gd name="T47" fmla="*/ 1 h 87"/>
                  <a:gd name="T48" fmla="*/ 43 w 85"/>
                  <a:gd name="T49" fmla="*/ 0 h 87"/>
                  <a:gd name="T50" fmla="*/ 52 w 85"/>
                  <a:gd name="T51" fmla="*/ 1 h 87"/>
                  <a:gd name="T52" fmla="*/ 60 w 85"/>
                  <a:gd name="T53" fmla="*/ 4 h 87"/>
                  <a:gd name="T54" fmla="*/ 68 w 85"/>
                  <a:gd name="T55" fmla="*/ 8 h 87"/>
                  <a:gd name="T56" fmla="*/ 74 w 85"/>
                  <a:gd name="T57" fmla="*/ 13 h 87"/>
                  <a:gd name="T58" fmla="*/ 79 w 85"/>
                  <a:gd name="T59" fmla="*/ 19 h 87"/>
                  <a:gd name="T60" fmla="*/ 83 w 85"/>
                  <a:gd name="T61" fmla="*/ 27 h 87"/>
                  <a:gd name="T62" fmla="*/ 84 w 85"/>
                  <a:gd name="T63" fmla="*/ 34 h 87"/>
                  <a:gd name="T64" fmla="*/ 85 w 85"/>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3"/>
                    </a:moveTo>
                    <a:lnTo>
                      <a:pt x="84" y="52"/>
                    </a:lnTo>
                    <a:lnTo>
                      <a:pt x="82" y="61"/>
                    </a:lnTo>
                    <a:lnTo>
                      <a:pt x="79" y="67"/>
                    </a:lnTo>
                    <a:lnTo>
                      <a:pt x="73" y="74"/>
                    </a:lnTo>
                    <a:lnTo>
                      <a:pt x="66" y="79"/>
                    </a:lnTo>
                    <a:lnTo>
                      <a:pt x="60" y="83"/>
                    </a:lnTo>
                    <a:lnTo>
                      <a:pt x="51" y="85"/>
                    </a:lnTo>
                    <a:lnTo>
                      <a:pt x="42" y="87"/>
                    </a:lnTo>
                    <a:lnTo>
                      <a:pt x="33" y="85"/>
                    </a:lnTo>
                    <a:lnTo>
                      <a:pt x="26" y="83"/>
                    </a:lnTo>
                    <a:lnTo>
                      <a:pt x="19" y="79"/>
                    </a:lnTo>
                    <a:lnTo>
                      <a:pt x="13" y="74"/>
                    </a:lnTo>
                    <a:lnTo>
                      <a:pt x="8" y="67"/>
                    </a:lnTo>
                    <a:lnTo>
                      <a:pt x="4" y="60"/>
                    </a:lnTo>
                    <a:lnTo>
                      <a:pt x="1" y="52"/>
                    </a:lnTo>
                    <a:lnTo>
                      <a:pt x="0" y="43"/>
                    </a:lnTo>
                    <a:lnTo>
                      <a:pt x="1" y="34"/>
                    </a:lnTo>
                    <a:lnTo>
                      <a:pt x="4" y="27"/>
                    </a:lnTo>
                    <a:lnTo>
                      <a:pt x="8" y="19"/>
                    </a:lnTo>
                    <a:lnTo>
                      <a:pt x="13" y="13"/>
                    </a:lnTo>
                    <a:lnTo>
                      <a:pt x="19" y="8"/>
                    </a:lnTo>
                    <a:lnTo>
                      <a:pt x="27" y="4"/>
                    </a:lnTo>
                    <a:lnTo>
                      <a:pt x="34" y="1"/>
                    </a:lnTo>
                    <a:lnTo>
                      <a:pt x="43" y="0"/>
                    </a:lnTo>
                    <a:lnTo>
                      <a:pt x="52" y="1"/>
                    </a:lnTo>
                    <a:lnTo>
                      <a:pt x="60" y="4"/>
                    </a:lnTo>
                    <a:lnTo>
                      <a:pt x="68" y="8"/>
                    </a:lnTo>
                    <a:lnTo>
                      <a:pt x="74" y="13"/>
                    </a:lnTo>
                    <a:lnTo>
                      <a:pt x="79" y="19"/>
                    </a:lnTo>
                    <a:lnTo>
                      <a:pt x="83" y="27"/>
                    </a:lnTo>
                    <a:lnTo>
                      <a:pt x="84" y="34"/>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3" name="Freeform 520"/>
              <p:cNvSpPr>
                <a:spLocks/>
              </p:cNvSpPr>
              <p:nvPr/>
            </p:nvSpPr>
            <p:spPr bwMode="auto">
              <a:xfrm>
                <a:off x="3013" y="2433"/>
                <a:ext cx="55" cy="77"/>
              </a:xfrm>
              <a:custGeom>
                <a:avLst/>
                <a:gdLst>
                  <a:gd name="T0" fmla="*/ 0 w 218"/>
                  <a:gd name="T1" fmla="*/ 305 h 305"/>
                  <a:gd name="T2" fmla="*/ 45 w 218"/>
                  <a:gd name="T3" fmla="*/ 223 h 305"/>
                  <a:gd name="T4" fmla="*/ 105 w 218"/>
                  <a:gd name="T5" fmla="*/ 166 h 305"/>
                  <a:gd name="T6" fmla="*/ 129 w 218"/>
                  <a:gd name="T7" fmla="*/ 136 h 305"/>
                  <a:gd name="T8" fmla="*/ 140 w 218"/>
                  <a:gd name="T9" fmla="*/ 112 h 305"/>
                  <a:gd name="T10" fmla="*/ 140 w 218"/>
                  <a:gd name="T11" fmla="*/ 92 h 305"/>
                  <a:gd name="T12" fmla="*/ 133 w 218"/>
                  <a:gd name="T13" fmla="*/ 75 h 305"/>
                  <a:gd name="T14" fmla="*/ 121 w 218"/>
                  <a:gd name="T15" fmla="*/ 64 h 305"/>
                  <a:gd name="T16" fmla="*/ 101 w 218"/>
                  <a:gd name="T17" fmla="*/ 59 h 305"/>
                  <a:gd name="T18" fmla="*/ 82 w 218"/>
                  <a:gd name="T19" fmla="*/ 57 h 305"/>
                  <a:gd name="T20" fmla="*/ 66 w 218"/>
                  <a:gd name="T21" fmla="*/ 61 h 305"/>
                  <a:gd name="T22" fmla="*/ 49 w 218"/>
                  <a:gd name="T23" fmla="*/ 68 h 305"/>
                  <a:gd name="T24" fmla="*/ 31 w 218"/>
                  <a:gd name="T25" fmla="*/ 78 h 305"/>
                  <a:gd name="T26" fmla="*/ 4 w 218"/>
                  <a:gd name="T27" fmla="*/ 32 h 305"/>
                  <a:gd name="T28" fmla="*/ 25 w 218"/>
                  <a:gd name="T29" fmla="*/ 18 h 305"/>
                  <a:gd name="T30" fmla="*/ 51 w 218"/>
                  <a:gd name="T31" fmla="*/ 8 h 305"/>
                  <a:gd name="T32" fmla="*/ 76 w 218"/>
                  <a:gd name="T33" fmla="*/ 3 h 305"/>
                  <a:gd name="T34" fmla="*/ 104 w 218"/>
                  <a:gd name="T35" fmla="*/ 0 h 305"/>
                  <a:gd name="T36" fmla="*/ 128 w 218"/>
                  <a:gd name="T37" fmla="*/ 1 h 305"/>
                  <a:gd name="T38" fmla="*/ 149 w 218"/>
                  <a:gd name="T39" fmla="*/ 7 h 305"/>
                  <a:gd name="T40" fmla="*/ 168 w 218"/>
                  <a:gd name="T41" fmla="*/ 14 h 305"/>
                  <a:gd name="T42" fmla="*/ 183 w 218"/>
                  <a:gd name="T43" fmla="*/ 26 h 305"/>
                  <a:gd name="T44" fmla="*/ 196 w 218"/>
                  <a:gd name="T45" fmla="*/ 40 h 305"/>
                  <a:gd name="T46" fmla="*/ 204 w 218"/>
                  <a:gd name="T47" fmla="*/ 56 h 305"/>
                  <a:gd name="T48" fmla="*/ 210 w 218"/>
                  <a:gd name="T49" fmla="*/ 75 h 305"/>
                  <a:gd name="T50" fmla="*/ 212 w 218"/>
                  <a:gd name="T51" fmla="*/ 96 h 305"/>
                  <a:gd name="T52" fmla="*/ 207 w 218"/>
                  <a:gd name="T53" fmla="*/ 126 h 305"/>
                  <a:gd name="T54" fmla="*/ 193 w 218"/>
                  <a:gd name="T55" fmla="*/ 158 h 305"/>
                  <a:gd name="T56" fmla="*/ 180 w 218"/>
                  <a:gd name="T57" fmla="*/ 176 h 305"/>
                  <a:gd name="T58" fmla="*/ 161 w 218"/>
                  <a:gd name="T59" fmla="*/ 196 h 305"/>
                  <a:gd name="T60" fmla="*/ 103 w 218"/>
                  <a:gd name="T61" fmla="*/ 246 h 305"/>
                  <a:gd name="T62" fmla="*/ 218 w 218"/>
                  <a:gd name="T63" fmla="*/ 2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305">
                    <a:moveTo>
                      <a:pt x="218" y="305"/>
                    </a:moveTo>
                    <a:lnTo>
                      <a:pt x="0" y="305"/>
                    </a:lnTo>
                    <a:lnTo>
                      <a:pt x="0" y="262"/>
                    </a:lnTo>
                    <a:lnTo>
                      <a:pt x="45" y="223"/>
                    </a:lnTo>
                    <a:lnTo>
                      <a:pt x="80" y="190"/>
                    </a:lnTo>
                    <a:lnTo>
                      <a:pt x="105" y="166"/>
                    </a:lnTo>
                    <a:lnTo>
                      <a:pt x="121" y="149"/>
                    </a:lnTo>
                    <a:lnTo>
                      <a:pt x="129" y="136"/>
                    </a:lnTo>
                    <a:lnTo>
                      <a:pt x="136" y="124"/>
                    </a:lnTo>
                    <a:lnTo>
                      <a:pt x="140" y="112"/>
                    </a:lnTo>
                    <a:lnTo>
                      <a:pt x="141" y="101"/>
                    </a:lnTo>
                    <a:lnTo>
                      <a:pt x="140" y="92"/>
                    </a:lnTo>
                    <a:lnTo>
                      <a:pt x="137" y="83"/>
                    </a:lnTo>
                    <a:lnTo>
                      <a:pt x="133" y="75"/>
                    </a:lnTo>
                    <a:lnTo>
                      <a:pt x="127" y="69"/>
                    </a:lnTo>
                    <a:lnTo>
                      <a:pt x="121" y="64"/>
                    </a:lnTo>
                    <a:lnTo>
                      <a:pt x="112" y="60"/>
                    </a:lnTo>
                    <a:lnTo>
                      <a:pt x="101" y="59"/>
                    </a:lnTo>
                    <a:lnTo>
                      <a:pt x="90" y="57"/>
                    </a:lnTo>
                    <a:lnTo>
                      <a:pt x="82" y="57"/>
                    </a:lnTo>
                    <a:lnTo>
                      <a:pt x="73" y="59"/>
                    </a:lnTo>
                    <a:lnTo>
                      <a:pt x="66" y="61"/>
                    </a:lnTo>
                    <a:lnTo>
                      <a:pt x="57" y="64"/>
                    </a:lnTo>
                    <a:lnTo>
                      <a:pt x="49" y="68"/>
                    </a:lnTo>
                    <a:lnTo>
                      <a:pt x="40" y="71"/>
                    </a:lnTo>
                    <a:lnTo>
                      <a:pt x="31" y="78"/>
                    </a:lnTo>
                    <a:lnTo>
                      <a:pt x="24" y="83"/>
                    </a:lnTo>
                    <a:lnTo>
                      <a:pt x="4" y="32"/>
                    </a:lnTo>
                    <a:lnTo>
                      <a:pt x="14" y="24"/>
                    </a:lnTo>
                    <a:lnTo>
                      <a:pt x="25" y="18"/>
                    </a:lnTo>
                    <a:lnTo>
                      <a:pt x="38" y="13"/>
                    </a:lnTo>
                    <a:lnTo>
                      <a:pt x="51" y="8"/>
                    </a:lnTo>
                    <a:lnTo>
                      <a:pt x="63" y="5"/>
                    </a:lnTo>
                    <a:lnTo>
                      <a:pt x="76" y="3"/>
                    </a:lnTo>
                    <a:lnTo>
                      <a:pt x="90" y="0"/>
                    </a:lnTo>
                    <a:lnTo>
                      <a:pt x="104" y="0"/>
                    </a:lnTo>
                    <a:lnTo>
                      <a:pt x="117" y="0"/>
                    </a:lnTo>
                    <a:lnTo>
                      <a:pt x="128" y="1"/>
                    </a:lnTo>
                    <a:lnTo>
                      <a:pt x="138" y="4"/>
                    </a:lnTo>
                    <a:lnTo>
                      <a:pt x="149" y="7"/>
                    </a:lnTo>
                    <a:lnTo>
                      <a:pt x="159" y="10"/>
                    </a:lnTo>
                    <a:lnTo>
                      <a:pt x="168" y="14"/>
                    </a:lnTo>
                    <a:lnTo>
                      <a:pt x="175" y="21"/>
                    </a:lnTo>
                    <a:lnTo>
                      <a:pt x="183" y="26"/>
                    </a:lnTo>
                    <a:lnTo>
                      <a:pt x="189" y="33"/>
                    </a:lnTo>
                    <a:lnTo>
                      <a:pt x="196" y="40"/>
                    </a:lnTo>
                    <a:lnTo>
                      <a:pt x="201" y="48"/>
                    </a:lnTo>
                    <a:lnTo>
                      <a:pt x="204" y="56"/>
                    </a:lnTo>
                    <a:lnTo>
                      <a:pt x="208" y="65"/>
                    </a:lnTo>
                    <a:lnTo>
                      <a:pt x="210" y="75"/>
                    </a:lnTo>
                    <a:lnTo>
                      <a:pt x="211" y="84"/>
                    </a:lnTo>
                    <a:lnTo>
                      <a:pt x="212" y="96"/>
                    </a:lnTo>
                    <a:lnTo>
                      <a:pt x="211" y="111"/>
                    </a:lnTo>
                    <a:lnTo>
                      <a:pt x="207" y="126"/>
                    </a:lnTo>
                    <a:lnTo>
                      <a:pt x="202" y="141"/>
                    </a:lnTo>
                    <a:lnTo>
                      <a:pt x="193" y="158"/>
                    </a:lnTo>
                    <a:lnTo>
                      <a:pt x="188" y="166"/>
                    </a:lnTo>
                    <a:lnTo>
                      <a:pt x="180" y="176"/>
                    </a:lnTo>
                    <a:lnTo>
                      <a:pt x="171" y="185"/>
                    </a:lnTo>
                    <a:lnTo>
                      <a:pt x="161" y="196"/>
                    </a:lnTo>
                    <a:lnTo>
                      <a:pt x="135" y="219"/>
                    </a:lnTo>
                    <a:lnTo>
                      <a:pt x="103" y="246"/>
                    </a:lnTo>
                    <a:lnTo>
                      <a:pt x="103" y="247"/>
                    </a:lnTo>
                    <a:lnTo>
                      <a:pt x="218" y="247"/>
                    </a:lnTo>
                    <a:lnTo>
                      <a:pt x="218"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4" name="Freeform 521"/>
              <p:cNvSpPr>
                <a:spLocks/>
              </p:cNvSpPr>
              <p:nvPr/>
            </p:nvSpPr>
            <p:spPr bwMode="auto">
              <a:xfrm>
                <a:off x="4100" y="2044"/>
                <a:ext cx="55" cy="75"/>
              </a:xfrm>
              <a:custGeom>
                <a:avLst/>
                <a:gdLst>
                  <a:gd name="T0" fmla="*/ 0 w 219"/>
                  <a:gd name="T1" fmla="*/ 0 h 301"/>
                  <a:gd name="T2" fmla="*/ 219 w 219"/>
                  <a:gd name="T3" fmla="*/ 0 h 301"/>
                  <a:gd name="T4" fmla="*/ 219 w 219"/>
                  <a:gd name="T5" fmla="*/ 45 h 301"/>
                  <a:gd name="T6" fmla="*/ 92 w 219"/>
                  <a:gd name="T7" fmla="*/ 301 h 301"/>
                  <a:gd name="T8" fmla="*/ 16 w 219"/>
                  <a:gd name="T9" fmla="*/ 301 h 301"/>
                  <a:gd name="T10" fmla="*/ 143 w 219"/>
                  <a:gd name="T11" fmla="*/ 59 h 301"/>
                  <a:gd name="T12" fmla="*/ 143 w 219"/>
                  <a:gd name="T13" fmla="*/ 59 h 301"/>
                  <a:gd name="T14" fmla="*/ 0 w 219"/>
                  <a:gd name="T15" fmla="*/ 59 h 301"/>
                  <a:gd name="T16" fmla="*/ 0 w 219"/>
                  <a:gd name="T1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301">
                    <a:moveTo>
                      <a:pt x="0" y="0"/>
                    </a:moveTo>
                    <a:lnTo>
                      <a:pt x="219" y="0"/>
                    </a:lnTo>
                    <a:lnTo>
                      <a:pt x="219" y="45"/>
                    </a:lnTo>
                    <a:lnTo>
                      <a:pt x="92" y="301"/>
                    </a:lnTo>
                    <a:lnTo>
                      <a:pt x="16" y="301"/>
                    </a:lnTo>
                    <a:lnTo>
                      <a:pt x="143" y="59"/>
                    </a:lnTo>
                    <a:lnTo>
                      <a:pt x="143" y="59"/>
                    </a:lnTo>
                    <a:lnTo>
                      <a:pt x="0"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5" name="Freeform 522"/>
              <p:cNvSpPr>
                <a:spLocks/>
              </p:cNvSpPr>
              <p:nvPr/>
            </p:nvSpPr>
            <p:spPr bwMode="auto">
              <a:xfrm>
                <a:off x="4166" y="2099"/>
                <a:ext cx="21" cy="21"/>
              </a:xfrm>
              <a:custGeom>
                <a:avLst/>
                <a:gdLst>
                  <a:gd name="T0" fmla="*/ 85 w 85"/>
                  <a:gd name="T1" fmla="*/ 43 h 87"/>
                  <a:gd name="T2" fmla="*/ 84 w 85"/>
                  <a:gd name="T3" fmla="*/ 52 h 87"/>
                  <a:gd name="T4" fmla="*/ 81 w 85"/>
                  <a:gd name="T5" fmla="*/ 60 h 87"/>
                  <a:gd name="T6" fmla="*/ 77 w 85"/>
                  <a:gd name="T7" fmla="*/ 68 h 87"/>
                  <a:gd name="T8" fmla="*/ 72 w 85"/>
                  <a:gd name="T9" fmla="*/ 74 h 87"/>
                  <a:gd name="T10" fmla="*/ 66 w 85"/>
                  <a:gd name="T11" fmla="*/ 79 h 87"/>
                  <a:gd name="T12" fmla="*/ 58 w 85"/>
                  <a:gd name="T13" fmla="*/ 83 h 87"/>
                  <a:gd name="T14" fmla="*/ 51 w 85"/>
                  <a:gd name="T15" fmla="*/ 85 h 87"/>
                  <a:gd name="T16" fmla="*/ 42 w 85"/>
                  <a:gd name="T17" fmla="*/ 87 h 87"/>
                  <a:gd name="T18" fmla="*/ 33 w 85"/>
                  <a:gd name="T19" fmla="*/ 85 h 87"/>
                  <a:gd name="T20" fmla="*/ 25 w 85"/>
                  <a:gd name="T21" fmla="*/ 83 h 87"/>
                  <a:gd name="T22" fmla="*/ 18 w 85"/>
                  <a:gd name="T23" fmla="*/ 79 h 87"/>
                  <a:gd name="T24" fmla="*/ 11 w 85"/>
                  <a:gd name="T25" fmla="*/ 74 h 87"/>
                  <a:gd name="T26" fmla="*/ 6 w 85"/>
                  <a:gd name="T27" fmla="*/ 68 h 87"/>
                  <a:gd name="T28" fmla="*/ 2 w 85"/>
                  <a:gd name="T29" fmla="*/ 60 h 87"/>
                  <a:gd name="T30" fmla="*/ 1 w 85"/>
                  <a:gd name="T31" fmla="*/ 52 h 87"/>
                  <a:gd name="T32" fmla="*/ 0 w 85"/>
                  <a:gd name="T33" fmla="*/ 43 h 87"/>
                  <a:gd name="T34" fmla="*/ 1 w 85"/>
                  <a:gd name="T35" fmla="*/ 34 h 87"/>
                  <a:gd name="T36" fmla="*/ 2 w 85"/>
                  <a:gd name="T37" fmla="*/ 26 h 87"/>
                  <a:gd name="T38" fmla="*/ 6 w 85"/>
                  <a:gd name="T39" fmla="*/ 19 h 87"/>
                  <a:gd name="T40" fmla="*/ 12 w 85"/>
                  <a:gd name="T41" fmla="*/ 13 h 87"/>
                  <a:gd name="T42" fmla="*/ 19 w 85"/>
                  <a:gd name="T43" fmla="*/ 6 h 87"/>
                  <a:gd name="T44" fmla="*/ 25 w 85"/>
                  <a:gd name="T45" fmla="*/ 3 h 87"/>
                  <a:gd name="T46" fmla="*/ 34 w 85"/>
                  <a:gd name="T47" fmla="*/ 1 h 87"/>
                  <a:gd name="T48" fmla="*/ 42 w 85"/>
                  <a:gd name="T49" fmla="*/ 0 h 87"/>
                  <a:gd name="T50" fmla="*/ 51 w 85"/>
                  <a:gd name="T51" fmla="*/ 1 h 87"/>
                  <a:gd name="T52" fmla="*/ 59 w 85"/>
                  <a:gd name="T53" fmla="*/ 3 h 87"/>
                  <a:gd name="T54" fmla="*/ 66 w 85"/>
                  <a:gd name="T55" fmla="*/ 6 h 87"/>
                  <a:gd name="T56" fmla="*/ 72 w 85"/>
                  <a:gd name="T57" fmla="*/ 13 h 87"/>
                  <a:gd name="T58" fmla="*/ 77 w 85"/>
                  <a:gd name="T59" fmla="*/ 19 h 87"/>
                  <a:gd name="T60" fmla="*/ 81 w 85"/>
                  <a:gd name="T61" fmla="*/ 26 h 87"/>
                  <a:gd name="T62" fmla="*/ 84 w 85"/>
                  <a:gd name="T63" fmla="*/ 34 h 87"/>
                  <a:gd name="T64" fmla="*/ 85 w 85"/>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3"/>
                    </a:moveTo>
                    <a:lnTo>
                      <a:pt x="84" y="52"/>
                    </a:lnTo>
                    <a:lnTo>
                      <a:pt x="81" y="60"/>
                    </a:lnTo>
                    <a:lnTo>
                      <a:pt x="77" y="68"/>
                    </a:lnTo>
                    <a:lnTo>
                      <a:pt x="72" y="74"/>
                    </a:lnTo>
                    <a:lnTo>
                      <a:pt x="66" y="79"/>
                    </a:lnTo>
                    <a:lnTo>
                      <a:pt x="58" y="83"/>
                    </a:lnTo>
                    <a:lnTo>
                      <a:pt x="51" y="85"/>
                    </a:lnTo>
                    <a:lnTo>
                      <a:pt x="42" y="87"/>
                    </a:lnTo>
                    <a:lnTo>
                      <a:pt x="33" y="85"/>
                    </a:lnTo>
                    <a:lnTo>
                      <a:pt x="25" y="83"/>
                    </a:lnTo>
                    <a:lnTo>
                      <a:pt x="18" y="79"/>
                    </a:lnTo>
                    <a:lnTo>
                      <a:pt x="11" y="74"/>
                    </a:lnTo>
                    <a:lnTo>
                      <a:pt x="6" y="68"/>
                    </a:lnTo>
                    <a:lnTo>
                      <a:pt x="2" y="60"/>
                    </a:lnTo>
                    <a:lnTo>
                      <a:pt x="1" y="52"/>
                    </a:lnTo>
                    <a:lnTo>
                      <a:pt x="0" y="43"/>
                    </a:lnTo>
                    <a:lnTo>
                      <a:pt x="1" y="34"/>
                    </a:lnTo>
                    <a:lnTo>
                      <a:pt x="2" y="26"/>
                    </a:lnTo>
                    <a:lnTo>
                      <a:pt x="6" y="19"/>
                    </a:lnTo>
                    <a:lnTo>
                      <a:pt x="12" y="13"/>
                    </a:lnTo>
                    <a:lnTo>
                      <a:pt x="19" y="6"/>
                    </a:lnTo>
                    <a:lnTo>
                      <a:pt x="25" y="3"/>
                    </a:lnTo>
                    <a:lnTo>
                      <a:pt x="34" y="1"/>
                    </a:lnTo>
                    <a:lnTo>
                      <a:pt x="42" y="0"/>
                    </a:lnTo>
                    <a:lnTo>
                      <a:pt x="51" y="1"/>
                    </a:lnTo>
                    <a:lnTo>
                      <a:pt x="59" y="3"/>
                    </a:lnTo>
                    <a:lnTo>
                      <a:pt x="66" y="6"/>
                    </a:lnTo>
                    <a:lnTo>
                      <a:pt x="72" y="13"/>
                    </a:lnTo>
                    <a:lnTo>
                      <a:pt x="77" y="19"/>
                    </a:lnTo>
                    <a:lnTo>
                      <a:pt x="81" y="26"/>
                    </a:lnTo>
                    <a:lnTo>
                      <a:pt x="84" y="34"/>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6" name="Freeform 523"/>
              <p:cNvSpPr>
                <a:spLocks/>
              </p:cNvSpPr>
              <p:nvPr/>
            </p:nvSpPr>
            <p:spPr bwMode="auto">
              <a:xfrm>
                <a:off x="4195" y="2043"/>
                <a:ext cx="54" cy="77"/>
              </a:xfrm>
              <a:custGeom>
                <a:avLst/>
                <a:gdLst>
                  <a:gd name="T0" fmla="*/ 15 w 217"/>
                  <a:gd name="T1" fmla="*/ 234 h 311"/>
                  <a:gd name="T2" fmla="*/ 52 w 217"/>
                  <a:gd name="T3" fmla="*/ 250 h 311"/>
                  <a:gd name="T4" fmla="*/ 87 w 217"/>
                  <a:gd name="T5" fmla="*/ 253 h 311"/>
                  <a:gd name="T6" fmla="*/ 110 w 217"/>
                  <a:gd name="T7" fmla="*/ 251 h 311"/>
                  <a:gd name="T8" fmla="*/ 128 w 217"/>
                  <a:gd name="T9" fmla="*/ 243 h 311"/>
                  <a:gd name="T10" fmla="*/ 140 w 217"/>
                  <a:gd name="T11" fmla="*/ 230 h 311"/>
                  <a:gd name="T12" fmla="*/ 143 w 217"/>
                  <a:gd name="T13" fmla="*/ 215 h 311"/>
                  <a:gd name="T14" fmla="*/ 138 w 217"/>
                  <a:gd name="T15" fmla="*/ 197 h 311"/>
                  <a:gd name="T16" fmla="*/ 126 w 217"/>
                  <a:gd name="T17" fmla="*/ 183 h 311"/>
                  <a:gd name="T18" fmla="*/ 107 w 217"/>
                  <a:gd name="T19" fmla="*/ 175 h 311"/>
                  <a:gd name="T20" fmla="*/ 82 w 217"/>
                  <a:gd name="T21" fmla="*/ 172 h 311"/>
                  <a:gd name="T22" fmla="*/ 51 w 217"/>
                  <a:gd name="T23" fmla="*/ 121 h 311"/>
                  <a:gd name="T24" fmla="*/ 91 w 217"/>
                  <a:gd name="T25" fmla="*/ 120 h 311"/>
                  <a:gd name="T26" fmla="*/ 110 w 217"/>
                  <a:gd name="T27" fmla="*/ 116 h 311"/>
                  <a:gd name="T28" fmla="*/ 126 w 217"/>
                  <a:gd name="T29" fmla="*/ 107 h 311"/>
                  <a:gd name="T30" fmla="*/ 133 w 217"/>
                  <a:gd name="T31" fmla="*/ 94 h 311"/>
                  <a:gd name="T32" fmla="*/ 133 w 217"/>
                  <a:gd name="T33" fmla="*/ 80 h 311"/>
                  <a:gd name="T34" fmla="*/ 128 w 217"/>
                  <a:gd name="T35" fmla="*/ 69 h 311"/>
                  <a:gd name="T36" fmla="*/ 115 w 217"/>
                  <a:gd name="T37" fmla="*/ 60 h 311"/>
                  <a:gd name="T38" fmla="*/ 99 w 217"/>
                  <a:gd name="T39" fmla="*/ 56 h 311"/>
                  <a:gd name="T40" fmla="*/ 72 w 217"/>
                  <a:gd name="T41" fmla="*/ 58 h 311"/>
                  <a:gd name="T42" fmla="*/ 39 w 217"/>
                  <a:gd name="T43" fmla="*/ 66 h 311"/>
                  <a:gd name="T44" fmla="*/ 9 w 217"/>
                  <a:gd name="T45" fmla="*/ 23 h 311"/>
                  <a:gd name="T46" fmla="*/ 29 w 217"/>
                  <a:gd name="T47" fmla="*/ 13 h 311"/>
                  <a:gd name="T48" fmla="*/ 52 w 217"/>
                  <a:gd name="T49" fmla="*/ 5 h 311"/>
                  <a:gd name="T50" fmla="*/ 77 w 217"/>
                  <a:gd name="T51" fmla="*/ 2 h 311"/>
                  <a:gd name="T52" fmla="*/ 105 w 217"/>
                  <a:gd name="T53" fmla="*/ 0 h 311"/>
                  <a:gd name="T54" fmla="*/ 127 w 217"/>
                  <a:gd name="T55" fmla="*/ 2 h 311"/>
                  <a:gd name="T56" fmla="*/ 147 w 217"/>
                  <a:gd name="T57" fmla="*/ 5 h 311"/>
                  <a:gd name="T58" fmla="*/ 164 w 217"/>
                  <a:gd name="T59" fmla="*/ 12 h 311"/>
                  <a:gd name="T60" fmla="*/ 179 w 217"/>
                  <a:gd name="T61" fmla="*/ 22 h 311"/>
                  <a:gd name="T62" fmla="*/ 192 w 217"/>
                  <a:gd name="T63" fmla="*/ 32 h 311"/>
                  <a:gd name="T64" fmla="*/ 199 w 217"/>
                  <a:gd name="T65" fmla="*/ 45 h 311"/>
                  <a:gd name="T66" fmla="*/ 205 w 217"/>
                  <a:gd name="T67" fmla="*/ 60 h 311"/>
                  <a:gd name="T68" fmla="*/ 207 w 217"/>
                  <a:gd name="T69" fmla="*/ 75 h 311"/>
                  <a:gd name="T70" fmla="*/ 203 w 217"/>
                  <a:gd name="T71" fmla="*/ 98 h 311"/>
                  <a:gd name="T72" fmla="*/ 193 w 217"/>
                  <a:gd name="T73" fmla="*/ 117 h 311"/>
                  <a:gd name="T74" fmla="*/ 175 w 217"/>
                  <a:gd name="T75" fmla="*/ 134 h 311"/>
                  <a:gd name="T76" fmla="*/ 151 w 217"/>
                  <a:gd name="T77" fmla="*/ 145 h 311"/>
                  <a:gd name="T78" fmla="*/ 165 w 217"/>
                  <a:gd name="T79" fmla="*/ 149 h 311"/>
                  <a:gd name="T80" fmla="*/ 189 w 217"/>
                  <a:gd name="T81" fmla="*/ 162 h 311"/>
                  <a:gd name="T82" fmla="*/ 207 w 217"/>
                  <a:gd name="T83" fmla="*/ 182 h 311"/>
                  <a:gd name="T84" fmla="*/ 216 w 217"/>
                  <a:gd name="T85" fmla="*/ 205 h 311"/>
                  <a:gd name="T86" fmla="*/ 217 w 217"/>
                  <a:gd name="T87" fmla="*/ 228 h 311"/>
                  <a:gd name="T88" fmla="*/ 212 w 217"/>
                  <a:gd name="T89" fmla="*/ 247 h 311"/>
                  <a:gd name="T90" fmla="*/ 205 w 217"/>
                  <a:gd name="T91" fmla="*/ 264 h 311"/>
                  <a:gd name="T92" fmla="*/ 192 w 217"/>
                  <a:gd name="T93" fmla="*/ 278 h 311"/>
                  <a:gd name="T94" fmla="*/ 174 w 217"/>
                  <a:gd name="T95" fmla="*/ 290 h 311"/>
                  <a:gd name="T96" fmla="*/ 155 w 217"/>
                  <a:gd name="T97" fmla="*/ 300 h 311"/>
                  <a:gd name="T98" fmla="*/ 132 w 217"/>
                  <a:gd name="T99" fmla="*/ 307 h 311"/>
                  <a:gd name="T100" fmla="*/ 107 w 217"/>
                  <a:gd name="T101" fmla="*/ 309 h 311"/>
                  <a:gd name="T102" fmla="*/ 79 w 217"/>
                  <a:gd name="T103" fmla="*/ 309 h 311"/>
                  <a:gd name="T104" fmla="*/ 53 w 217"/>
                  <a:gd name="T105" fmla="*/ 307 h 311"/>
                  <a:gd name="T106" fmla="*/ 30 w 217"/>
                  <a:gd name="T107" fmla="*/ 302 h 311"/>
                  <a:gd name="T108" fmla="*/ 9 w 217"/>
                  <a:gd name="T109" fmla="*/ 29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311">
                    <a:moveTo>
                      <a:pt x="0" y="288"/>
                    </a:moveTo>
                    <a:lnTo>
                      <a:pt x="15" y="234"/>
                    </a:lnTo>
                    <a:lnTo>
                      <a:pt x="33" y="243"/>
                    </a:lnTo>
                    <a:lnTo>
                      <a:pt x="52" y="250"/>
                    </a:lnTo>
                    <a:lnTo>
                      <a:pt x="70" y="252"/>
                    </a:lnTo>
                    <a:lnTo>
                      <a:pt x="87" y="253"/>
                    </a:lnTo>
                    <a:lnTo>
                      <a:pt x="100" y="253"/>
                    </a:lnTo>
                    <a:lnTo>
                      <a:pt x="110" y="251"/>
                    </a:lnTo>
                    <a:lnTo>
                      <a:pt x="121" y="248"/>
                    </a:lnTo>
                    <a:lnTo>
                      <a:pt x="128" y="243"/>
                    </a:lnTo>
                    <a:lnTo>
                      <a:pt x="135" y="237"/>
                    </a:lnTo>
                    <a:lnTo>
                      <a:pt x="140" y="230"/>
                    </a:lnTo>
                    <a:lnTo>
                      <a:pt x="142" y="223"/>
                    </a:lnTo>
                    <a:lnTo>
                      <a:pt x="143" y="215"/>
                    </a:lnTo>
                    <a:lnTo>
                      <a:pt x="142" y="205"/>
                    </a:lnTo>
                    <a:lnTo>
                      <a:pt x="138" y="197"/>
                    </a:lnTo>
                    <a:lnTo>
                      <a:pt x="133" y="190"/>
                    </a:lnTo>
                    <a:lnTo>
                      <a:pt x="126" y="183"/>
                    </a:lnTo>
                    <a:lnTo>
                      <a:pt x="117" y="178"/>
                    </a:lnTo>
                    <a:lnTo>
                      <a:pt x="107" y="175"/>
                    </a:lnTo>
                    <a:lnTo>
                      <a:pt x="95" y="173"/>
                    </a:lnTo>
                    <a:lnTo>
                      <a:pt x="82" y="172"/>
                    </a:lnTo>
                    <a:lnTo>
                      <a:pt x="51" y="172"/>
                    </a:lnTo>
                    <a:lnTo>
                      <a:pt x="51" y="121"/>
                    </a:lnTo>
                    <a:lnTo>
                      <a:pt x="81" y="121"/>
                    </a:lnTo>
                    <a:lnTo>
                      <a:pt x="91" y="120"/>
                    </a:lnTo>
                    <a:lnTo>
                      <a:pt x="101" y="119"/>
                    </a:lnTo>
                    <a:lnTo>
                      <a:pt x="110" y="116"/>
                    </a:lnTo>
                    <a:lnTo>
                      <a:pt x="119" y="112"/>
                    </a:lnTo>
                    <a:lnTo>
                      <a:pt x="126" y="107"/>
                    </a:lnTo>
                    <a:lnTo>
                      <a:pt x="131" y="101"/>
                    </a:lnTo>
                    <a:lnTo>
                      <a:pt x="133" y="94"/>
                    </a:lnTo>
                    <a:lnTo>
                      <a:pt x="135" y="87"/>
                    </a:lnTo>
                    <a:lnTo>
                      <a:pt x="133" y="80"/>
                    </a:lnTo>
                    <a:lnTo>
                      <a:pt x="132" y="74"/>
                    </a:lnTo>
                    <a:lnTo>
                      <a:pt x="128" y="69"/>
                    </a:lnTo>
                    <a:lnTo>
                      <a:pt x="123" y="64"/>
                    </a:lnTo>
                    <a:lnTo>
                      <a:pt x="115" y="60"/>
                    </a:lnTo>
                    <a:lnTo>
                      <a:pt x="108" y="58"/>
                    </a:lnTo>
                    <a:lnTo>
                      <a:pt x="99" y="56"/>
                    </a:lnTo>
                    <a:lnTo>
                      <a:pt x="89" y="56"/>
                    </a:lnTo>
                    <a:lnTo>
                      <a:pt x="72" y="58"/>
                    </a:lnTo>
                    <a:lnTo>
                      <a:pt x="56" y="60"/>
                    </a:lnTo>
                    <a:lnTo>
                      <a:pt x="39" y="66"/>
                    </a:lnTo>
                    <a:lnTo>
                      <a:pt x="24" y="75"/>
                    </a:lnTo>
                    <a:lnTo>
                      <a:pt x="9" y="23"/>
                    </a:lnTo>
                    <a:lnTo>
                      <a:pt x="19" y="18"/>
                    </a:lnTo>
                    <a:lnTo>
                      <a:pt x="29" y="13"/>
                    </a:lnTo>
                    <a:lnTo>
                      <a:pt x="40" y="9"/>
                    </a:lnTo>
                    <a:lnTo>
                      <a:pt x="52" y="5"/>
                    </a:lnTo>
                    <a:lnTo>
                      <a:pt x="65" y="3"/>
                    </a:lnTo>
                    <a:lnTo>
                      <a:pt x="77" y="2"/>
                    </a:lnTo>
                    <a:lnTo>
                      <a:pt x="91" y="0"/>
                    </a:lnTo>
                    <a:lnTo>
                      <a:pt x="105" y="0"/>
                    </a:lnTo>
                    <a:lnTo>
                      <a:pt x="117" y="0"/>
                    </a:lnTo>
                    <a:lnTo>
                      <a:pt x="127" y="2"/>
                    </a:lnTo>
                    <a:lnTo>
                      <a:pt x="137" y="3"/>
                    </a:lnTo>
                    <a:lnTo>
                      <a:pt x="147" y="5"/>
                    </a:lnTo>
                    <a:lnTo>
                      <a:pt x="156" y="8"/>
                    </a:lnTo>
                    <a:lnTo>
                      <a:pt x="164" y="12"/>
                    </a:lnTo>
                    <a:lnTo>
                      <a:pt x="171" y="17"/>
                    </a:lnTo>
                    <a:lnTo>
                      <a:pt x="179" y="22"/>
                    </a:lnTo>
                    <a:lnTo>
                      <a:pt x="185" y="27"/>
                    </a:lnTo>
                    <a:lnTo>
                      <a:pt x="192" y="32"/>
                    </a:lnTo>
                    <a:lnTo>
                      <a:pt x="196" y="38"/>
                    </a:lnTo>
                    <a:lnTo>
                      <a:pt x="199" y="45"/>
                    </a:lnTo>
                    <a:lnTo>
                      <a:pt x="203" y="52"/>
                    </a:lnTo>
                    <a:lnTo>
                      <a:pt x="205" y="60"/>
                    </a:lnTo>
                    <a:lnTo>
                      <a:pt x="206" y="68"/>
                    </a:lnTo>
                    <a:lnTo>
                      <a:pt x="207" y="75"/>
                    </a:lnTo>
                    <a:lnTo>
                      <a:pt x="206" y="87"/>
                    </a:lnTo>
                    <a:lnTo>
                      <a:pt x="203" y="98"/>
                    </a:lnTo>
                    <a:lnTo>
                      <a:pt x="199" y="108"/>
                    </a:lnTo>
                    <a:lnTo>
                      <a:pt x="193" y="117"/>
                    </a:lnTo>
                    <a:lnTo>
                      <a:pt x="185" y="126"/>
                    </a:lnTo>
                    <a:lnTo>
                      <a:pt x="175" y="134"/>
                    </a:lnTo>
                    <a:lnTo>
                      <a:pt x="164" y="140"/>
                    </a:lnTo>
                    <a:lnTo>
                      <a:pt x="151" y="145"/>
                    </a:lnTo>
                    <a:lnTo>
                      <a:pt x="151" y="145"/>
                    </a:lnTo>
                    <a:lnTo>
                      <a:pt x="165" y="149"/>
                    </a:lnTo>
                    <a:lnTo>
                      <a:pt x="178" y="155"/>
                    </a:lnTo>
                    <a:lnTo>
                      <a:pt x="189" y="162"/>
                    </a:lnTo>
                    <a:lnTo>
                      <a:pt x="199" y="171"/>
                    </a:lnTo>
                    <a:lnTo>
                      <a:pt x="207" y="182"/>
                    </a:lnTo>
                    <a:lnTo>
                      <a:pt x="213" y="192"/>
                    </a:lnTo>
                    <a:lnTo>
                      <a:pt x="216" y="205"/>
                    </a:lnTo>
                    <a:lnTo>
                      <a:pt x="217" y="218"/>
                    </a:lnTo>
                    <a:lnTo>
                      <a:pt x="217" y="228"/>
                    </a:lnTo>
                    <a:lnTo>
                      <a:pt x="215" y="238"/>
                    </a:lnTo>
                    <a:lnTo>
                      <a:pt x="212" y="247"/>
                    </a:lnTo>
                    <a:lnTo>
                      <a:pt x="208" y="255"/>
                    </a:lnTo>
                    <a:lnTo>
                      <a:pt x="205" y="264"/>
                    </a:lnTo>
                    <a:lnTo>
                      <a:pt x="198" y="271"/>
                    </a:lnTo>
                    <a:lnTo>
                      <a:pt x="192" y="278"/>
                    </a:lnTo>
                    <a:lnTo>
                      <a:pt x="183" y="284"/>
                    </a:lnTo>
                    <a:lnTo>
                      <a:pt x="174" y="290"/>
                    </a:lnTo>
                    <a:lnTo>
                      <a:pt x="165" y="295"/>
                    </a:lnTo>
                    <a:lnTo>
                      <a:pt x="155" y="300"/>
                    </a:lnTo>
                    <a:lnTo>
                      <a:pt x="143" y="304"/>
                    </a:lnTo>
                    <a:lnTo>
                      <a:pt x="132" y="307"/>
                    </a:lnTo>
                    <a:lnTo>
                      <a:pt x="119" y="308"/>
                    </a:lnTo>
                    <a:lnTo>
                      <a:pt x="107" y="309"/>
                    </a:lnTo>
                    <a:lnTo>
                      <a:pt x="93" y="311"/>
                    </a:lnTo>
                    <a:lnTo>
                      <a:pt x="79" y="309"/>
                    </a:lnTo>
                    <a:lnTo>
                      <a:pt x="66" y="309"/>
                    </a:lnTo>
                    <a:lnTo>
                      <a:pt x="53" y="307"/>
                    </a:lnTo>
                    <a:lnTo>
                      <a:pt x="40" y="304"/>
                    </a:lnTo>
                    <a:lnTo>
                      <a:pt x="30" y="302"/>
                    </a:lnTo>
                    <a:lnTo>
                      <a:pt x="19" y="298"/>
                    </a:lnTo>
                    <a:lnTo>
                      <a:pt x="9" y="293"/>
                    </a:lnTo>
                    <a:lnTo>
                      <a:pt x="0"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7" name="Freeform 524"/>
              <p:cNvSpPr>
                <a:spLocks noEditPoints="1"/>
              </p:cNvSpPr>
              <p:nvPr/>
            </p:nvSpPr>
            <p:spPr bwMode="auto">
              <a:xfrm>
                <a:off x="4002" y="3030"/>
                <a:ext cx="153" cy="190"/>
              </a:xfrm>
              <a:custGeom>
                <a:avLst/>
                <a:gdLst>
                  <a:gd name="T0" fmla="*/ 186 w 609"/>
                  <a:gd name="T1" fmla="*/ 67 h 759"/>
                  <a:gd name="T2" fmla="*/ 174 w 609"/>
                  <a:gd name="T3" fmla="*/ 0 h 759"/>
                  <a:gd name="T4" fmla="*/ 268 w 609"/>
                  <a:gd name="T5" fmla="*/ 91 h 759"/>
                  <a:gd name="T6" fmla="*/ 0 w 609"/>
                  <a:gd name="T7" fmla="*/ 182 h 759"/>
                  <a:gd name="T8" fmla="*/ 146 w 609"/>
                  <a:gd name="T9" fmla="*/ 297 h 759"/>
                  <a:gd name="T10" fmla="*/ 167 w 609"/>
                  <a:gd name="T11" fmla="*/ 364 h 759"/>
                  <a:gd name="T12" fmla="*/ 198 w 609"/>
                  <a:gd name="T13" fmla="*/ 388 h 759"/>
                  <a:gd name="T14" fmla="*/ 225 w 609"/>
                  <a:gd name="T15" fmla="*/ 388 h 759"/>
                  <a:gd name="T16" fmla="*/ 242 w 609"/>
                  <a:gd name="T17" fmla="*/ 360 h 759"/>
                  <a:gd name="T18" fmla="*/ 229 w 609"/>
                  <a:gd name="T19" fmla="*/ 320 h 759"/>
                  <a:gd name="T20" fmla="*/ 253 w 609"/>
                  <a:gd name="T21" fmla="*/ 269 h 759"/>
                  <a:gd name="T22" fmla="*/ 281 w 609"/>
                  <a:gd name="T23" fmla="*/ 309 h 759"/>
                  <a:gd name="T24" fmla="*/ 309 w 609"/>
                  <a:gd name="T25" fmla="*/ 320 h 759"/>
                  <a:gd name="T26" fmla="*/ 332 w 609"/>
                  <a:gd name="T27" fmla="*/ 309 h 759"/>
                  <a:gd name="T28" fmla="*/ 332 w 609"/>
                  <a:gd name="T29" fmla="*/ 285 h 759"/>
                  <a:gd name="T30" fmla="*/ 304 w 609"/>
                  <a:gd name="T31" fmla="*/ 245 h 759"/>
                  <a:gd name="T32" fmla="*/ 309 w 609"/>
                  <a:gd name="T33" fmla="*/ 185 h 759"/>
                  <a:gd name="T34" fmla="*/ 375 w 609"/>
                  <a:gd name="T35" fmla="*/ 253 h 759"/>
                  <a:gd name="T36" fmla="*/ 395 w 609"/>
                  <a:gd name="T37" fmla="*/ 320 h 759"/>
                  <a:gd name="T38" fmla="*/ 367 w 609"/>
                  <a:gd name="T39" fmla="*/ 367 h 759"/>
                  <a:gd name="T40" fmla="*/ 324 w 609"/>
                  <a:gd name="T41" fmla="*/ 380 h 759"/>
                  <a:gd name="T42" fmla="*/ 285 w 609"/>
                  <a:gd name="T43" fmla="*/ 360 h 759"/>
                  <a:gd name="T44" fmla="*/ 289 w 609"/>
                  <a:gd name="T45" fmla="*/ 412 h 759"/>
                  <a:gd name="T46" fmla="*/ 261 w 609"/>
                  <a:gd name="T47" fmla="*/ 447 h 759"/>
                  <a:gd name="T48" fmla="*/ 225 w 609"/>
                  <a:gd name="T49" fmla="*/ 459 h 759"/>
                  <a:gd name="T50" fmla="*/ 189 w 609"/>
                  <a:gd name="T51" fmla="*/ 451 h 759"/>
                  <a:gd name="T52" fmla="*/ 139 w 609"/>
                  <a:gd name="T53" fmla="*/ 416 h 759"/>
                  <a:gd name="T54" fmla="*/ 107 w 609"/>
                  <a:gd name="T55" fmla="*/ 352 h 759"/>
                  <a:gd name="T56" fmla="*/ 289 w 609"/>
                  <a:gd name="T57" fmla="*/ 577 h 759"/>
                  <a:gd name="T58" fmla="*/ 257 w 609"/>
                  <a:gd name="T59" fmla="*/ 585 h 759"/>
                  <a:gd name="T60" fmla="*/ 233 w 609"/>
                  <a:gd name="T61" fmla="*/ 566 h 759"/>
                  <a:gd name="T62" fmla="*/ 229 w 609"/>
                  <a:gd name="T63" fmla="*/ 538 h 759"/>
                  <a:gd name="T64" fmla="*/ 245 w 609"/>
                  <a:gd name="T65" fmla="*/ 510 h 759"/>
                  <a:gd name="T66" fmla="*/ 277 w 609"/>
                  <a:gd name="T67" fmla="*/ 506 h 759"/>
                  <a:gd name="T68" fmla="*/ 300 w 609"/>
                  <a:gd name="T69" fmla="*/ 526 h 759"/>
                  <a:gd name="T70" fmla="*/ 304 w 609"/>
                  <a:gd name="T71" fmla="*/ 554 h 759"/>
                  <a:gd name="T72" fmla="*/ 289 w 609"/>
                  <a:gd name="T73" fmla="*/ 577 h 759"/>
                  <a:gd name="T74" fmla="*/ 566 w 609"/>
                  <a:gd name="T75" fmla="*/ 665 h 759"/>
                  <a:gd name="T76" fmla="*/ 467 w 609"/>
                  <a:gd name="T77" fmla="*/ 585 h 759"/>
                  <a:gd name="T78" fmla="*/ 499 w 609"/>
                  <a:gd name="T79" fmla="*/ 645 h 759"/>
                  <a:gd name="T80" fmla="*/ 499 w 609"/>
                  <a:gd name="T81" fmla="*/ 701 h 759"/>
                  <a:gd name="T82" fmla="*/ 474 w 609"/>
                  <a:gd name="T83" fmla="*/ 732 h 759"/>
                  <a:gd name="T84" fmla="*/ 443 w 609"/>
                  <a:gd name="T85" fmla="*/ 751 h 759"/>
                  <a:gd name="T86" fmla="*/ 403 w 609"/>
                  <a:gd name="T87" fmla="*/ 755 h 759"/>
                  <a:gd name="T88" fmla="*/ 364 w 609"/>
                  <a:gd name="T89" fmla="*/ 744 h 759"/>
                  <a:gd name="T90" fmla="*/ 328 w 609"/>
                  <a:gd name="T91" fmla="*/ 716 h 759"/>
                  <a:gd name="T92" fmla="*/ 292 w 609"/>
                  <a:gd name="T93" fmla="*/ 652 h 759"/>
                  <a:gd name="T94" fmla="*/ 332 w 609"/>
                  <a:gd name="T95" fmla="*/ 601 h 759"/>
                  <a:gd name="T96" fmla="*/ 356 w 609"/>
                  <a:gd name="T97" fmla="*/ 665 h 759"/>
                  <a:gd name="T98" fmla="*/ 384 w 609"/>
                  <a:gd name="T99" fmla="*/ 692 h 759"/>
                  <a:gd name="T100" fmla="*/ 420 w 609"/>
                  <a:gd name="T101" fmla="*/ 688 h 759"/>
                  <a:gd name="T102" fmla="*/ 439 w 609"/>
                  <a:gd name="T103" fmla="*/ 652 h 759"/>
                  <a:gd name="T104" fmla="*/ 416 w 609"/>
                  <a:gd name="T105" fmla="*/ 598 h 759"/>
                  <a:gd name="T106" fmla="*/ 526 w 609"/>
                  <a:gd name="T107" fmla="*/ 502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9" h="759">
                    <a:moveTo>
                      <a:pt x="0" y="182"/>
                    </a:moveTo>
                    <a:lnTo>
                      <a:pt x="186" y="67"/>
                    </a:lnTo>
                    <a:lnTo>
                      <a:pt x="135" y="35"/>
                    </a:lnTo>
                    <a:lnTo>
                      <a:pt x="174" y="0"/>
                    </a:lnTo>
                    <a:lnTo>
                      <a:pt x="242" y="44"/>
                    </a:lnTo>
                    <a:lnTo>
                      <a:pt x="268" y="91"/>
                    </a:lnTo>
                    <a:lnTo>
                      <a:pt x="36" y="238"/>
                    </a:lnTo>
                    <a:lnTo>
                      <a:pt x="0" y="182"/>
                    </a:lnTo>
                    <a:close/>
                    <a:moveTo>
                      <a:pt x="99" y="309"/>
                    </a:moveTo>
                    <a:lnTo>
                      <a:pt x="146" y="297"/>
                    </a:lnTo>
                    <a:lnTo>
                      <a:pt x="154" y="332"/>
                    </a:lnTo>
                    <a:lnTo>
                      <a:pt x="167" y="364"/>
                    </a:lnTo>
                    <a:lnTo>
                      <a:pt x="182" y="380"/>
                    </a:lnTo>
                    <a:lnTo>
                      <a:pt x="198" y="388"/>
                    </a:lnTo>
                    <a:lnTo>
                      <a:pt x="210" y="392"/>
                    </a:lnTo>
                    <a:lnTo>
                      <a:pt x="225" y="388"/>
                    </a:lnTo>
                    <a:lnTo>
                      <a:pt x="238" y="376"/>
                    </a:lnTo>
                    <a:lnTo>
                      <a:pt x="242" y="360"/>
                    </a:lnTo>
                    <a:lnTo>
                      <a:pt x="238" y="341"/>
                    </a:lnTo>
                    <a:lnTo>
                      <a:pt x="229" y="320"/>
                    </a:lnTo>
                    <a:lnTo>
                      <a:pt x="214" y="292"/>
                    </a:lnTo>
                    <a:lnTo>
                      <a:pt x="253" y="269"/>
                    </a:lnTo>
                    <a:lnTo>
                      <a:pt x="268" y="292"/>
                    </a:lnTo>
                    <a:lnTo>
                      <a:pt x="281" y="309"/>
                    </a:lnTo>
                    <a:lnTo>
                      <a:pt x="292" y="316"/>
                    </a:lnTo>
                    <a:lnTo>
                      <a:pt x="309" y="320"/>
                    </a:lnTo>
                    <a:lnTo>
                      <a:pt x="320" y="316"/>
                    </a:lnTo>
                    <a:lnTo>
                      <a:pt x="332" y="309"/>
                    </a:lnTo>
                    <a:lnTo>
                      <a:pt x="332" y="297"/>
                    </a:lnTo>
                    <a:lnTo>
                      <a:pt x="332" y="285"/>
                    </a:lnTo>
                    <a:lnTo>
                      <a:pt x="324" y="266"/>
                    </a:lnTo>
                    <a:lnTo>
                      <a:pt x="304" y="245"/>
                    </a:lnTo>
                    <a:lnTo>
                      <a:pt x="277" y="226"/>
                    </a:lnTo>
                    <a:lnTo>
                      <a:pt x="309" y="185"/>
                    </a:lnTo>
                    <a:lnTo>
                      <a:pt x="345" y="213"/>
                    </a:lnTo>
                    <a:lnTo>
                      <a:pt x="375" y="253"/>
                    </a:lnTo>
                    <a:lnTo>
                      <a:pt x="392" y="288"/>
                    </a:lnTo>
                    <a:lnTo>
                      <a:pt x="395" y="320"/>
                    </a:lnTo>
                    <a:lnTo>
                      <a:pt x="388" y="348"/>
                    </a:lnTo>
                    <a:lnTo>
                      <a:pt x="367" y="367"/>
                    </a:lnTo>
                    <a:lnTo>
                      <a:pt x="348" y="380"/>
                    </a:lnTo>
                    <a:lnTo>
                      <a:pt x="324" y="380"/>
                    </a:lnTo>
                    <a:lnTo>
                      <a:pt x="304" y="372"/>
                    </a:lnTo>
                    <a:lnTo>
                      <a:pt x="285" y="360"/>
                    </a:lnTo>
                    <a:lnTo>
                      <a:pt x="289" y="384"/>
                    </a:lnTo>
                    <a:lnTo>
                      <a:pt x="289" y="412"/>
                    </a:lnTo>
                    <a:lnTo>
                      <a:pt x="277" y="431"/>
                    </a:lnTo>
                    <a:lnTo>
                      <a:pt x="261" y="447"/>
                    </a:lnTo>
                    <a:lnTo>
                      <a:pt x="242" y="455"/>
                    </a:lnTo>
                    <a:lnTo>
                      <a:pt x="225" y="459"/>
                    </a:lnTo>
                    <a:lnTo>
                      <a:pt x="210" y="459"/>
                    </a:lnTo>
                    <a:lnTo>
                      <a:pt x="189" y="451"/>
                    </a:lnTo>
                    <a:lnTo>
                      <a:pt x="154" y="431"/>
                    </a:lnTo>
                    <a:lnTo>
                      <a:pt x="139" y="416"/>
                    </a:lnTo>
                    <a:lnTo>
                      <a:pt x="127" y="395"/>
                    </a:lnTo>
                    <a:lnTo>
                      <a:pt x="107" y="352"/>
                    </a:lnTo>
                    <a:lnTo>
                      <a:pt x="99" y="309"/>
                    </a:lnTo>
                    <a:close/>
                    <a:moveTo>
                      <a:pt x="289" y="577"/>
                    </a:moveTo>
                    <a:lnTo>
                      <a:pt x="273" y="585"/>
                    </a:lnTo>
                    <a:lnTo>
                      <a:pt x="257" y="585"/>
                    </a:lnTo>
                    <a:lnTo>
                      <a:pt x="245" y="577"/>
                    </a:lnTo>
                    <a:lnTo>
                      <a:pt x="233" y="566"/>
                    </a:lnTo>
                    <a:lnTo>
                      <a:pt x="225" y="550"/>
                    </a:lnTo>
                    <a:lnTo>
                      <a:pt x="229" y="538"/>
                    </a:lnTo>
                    <a:lnTo>
                      <a:pt x="233" y="523"/>
                    </a:lnTo>
                    <a:lnTo>
                      <a:pt x="245" y="510"/>
                    </a:lnTo>
                    <a:lnTo>
                      <a:pt x="261" y="506"/>
                    </a:lnTo>
                    <a:lnTo>
                      <a:pt x="277" y="506"/>
                    </a:lnTo>
                    <a:lnTo>
                      <a:pt x="289" y="515"/>
                    </a:lnTo>
                    <a:lnTo>
                      <a:pt x="300" y="526"/>
                    </a:lnTo>
                    <a:lnTo>
                      <a:pt x="309" y="538"/>
                    </a:lnTo>
                    <a:lnTo>
                      <a:pt x="304" y="554"/>
                    </a:lnTo>
                    <a:lnTo>
                      <a:pt x="300" y="566"/>
                    </a:lnTo>
                    <a:lnTo>
                      <a:pt x="289" y="577"/>
                    </a:lnTo>
                    <a:close/>
                    <a:moveTo>
                      <a:pt x="609" y="637"/>
                    </a:moveTo>
                    <a:lnTo>
                      <a:pt x="566" y="665"/>
                    </a:lnTo>
                    <a:lnTo>
                      <a:pt x="506" y="570"/>
                    </a:lnTo>
                    <a:lnTo>
                      <a:pt x="467" y="585"/>
                    </a:lnTo>
                    <a:lnTo>
                      <a:pt x="478" y="601"/>
                    </a:lnTo>
                    <a:lnTo>
                      <a:pt x="499" y="645"/>
                    </a:lnTo>
                    <a:lnTo>
                      <a:pt x="502" y="684"/>
                    </a:lnTo>
                    <a:lnTo>
                      <a:pt x="499" y="701"/>
                    </a:lnTo>
                    <a:lnTo>
                      <a:pt x="491" y="716"/>
                    </a:lnTo>
                    <a:lnTo>
                      <a:pt x="474" y="732"/>
                    </a:lnTo>
                    <a:lnTo>
                      <a:pt x="459" y="744"/>
                    </a:lnTo>
                    <a:lnTo>
                      <a:pt x="443" y="751"/>
                    </a:lnTo>
                    <a:lnTo>
                      <a:pt x="423" y="759"/>
                    </a:lnTo>
                    <a:lnTo>
                      <a:pt x="403" y="755"/>
                    </a:lnTo>
                    <a:lnTo>
                      <a:pt x="384" y="751"/>
                    </a:lnTo>
                    <a:lnTo>
                      <a:pt x="364" y="744"/>
                    </a:lnTo>
                    <a:lnTo>
                      <a:pt x="345" y="732"/>
                    </a:lnTo>
                    <a:lnTo>
                      <a:pt x="328" y="716"/>
                    </a:lnTo>
                    <a:lnTo>
                      <a:pt x="313" y="692"/>
                    </a:lnTo>
                    <a:lnTo>
                      <a:pt x="292" y="652"/>
                    </a:lnTo>
                    <a:lnTo>
                      <a:pt x="285" y="617"/>
                    </a:lnTo>
                    <a:lnTo>
                      <a:pt x="332" y="601"/>
                    </a:lnTo>
                    <a:lnTo>
                      <a:pt x="340" y="633"/>
                    </a:lnTo>
                    <a:lnTo>
                      <a:pt x="356" y="665"/>
                    </a:lnTo>
                    <a:lnTo>
                      <a:pt x="367" y="680"/>
                    </a:lnTo>
                    <a:lnTo>
                      <a:pt x="384" y="692"/>
                    </a:lnTo>
                    <a:lnTo>
                      <a:pt x="403" y="697"/>
                    </a:lnTo>
                    <a:lnTo>
                      <a:pt x="420" y="688"/>
                    </a:lnTo>
                    <a:lnTo>
                      <a:pt x="435" y="676"/>
                    </a:lnTo>
                    <a:lnTo>
                      <a:pt x="439" y="652"/>
                    </a:lnTo>
                    <a:lnTo>
                      <a:pt x="431" y="629"/>
                    </a:lnTo>
                    <a:lnTo>
                      <a:pt x="416" y="598"/>
                    </a:lnTo>
                    <a:lnTo>
                      <a:pt x="392" y="566"/>
                    </a:lnTo>
                    <a:lnTo>
                      <a:pt x="526" y="502"/>
                    </a:lnTo>
                    <a:lnTo>
                      <a:pt x="609" y="6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8" name="Freeform 525"/>
              <p:cNvSpPr>
                <a:spLocks/>
              </p:cNvSpPr>
              <p:nvPr/>
            </p:nvSpPr>
            <p:spPr bwMode="auto">
              <a:xfrm>
                <a:off x="3738" y="2632"/>
                <a:ext cx="34" cy="75"/>
              </a:xfrm>
              <a:custGeom>
                <a:avLst/>
                <a:gdLst>
                  <a:gd name="T0" fmla="*/ 70 w 138"/>
                  <a:gd name="T1" fmla="*/ 301 h 301"/>
                  <a:gd name="T2" fmla="*/ 70 w 138"/>
                  <a:gd name="T3" fmla="*/ 64 h 301"/>
                  <a:gd name="T4" fmla="*/ 70 w 138"/>
                  <a:gd name="T5" fmla="*/ 64 h 301"/>
                  <a:gd name="T6" fmla="*/ 11 w 138"/>
                  <a:gd name="T7" fmla="*/ 91 h 301"/>
                  <a:gd name="T8" fmla="*/ 0 w 138"/>
                  <a:gd name="T9" fmla="*/ 37 h 301"/>
                  <a:gd name="T10" fmla="*/ 80 w 138"/>
                  <a:gd name="T11" fmla="*/ 0 h 301"/>
                  <a:gd name="T12" fmla="*/ 138 w 138"/>
                  <a:gd name="T13" fmla="*/ 0 h 301"/>
                  <a:gd name="T14" fmla="*/ 138 w 138"/>
                  <a:gd name="T15" fmla="*/ 301 h 301"/>
                  <a:gd name="T16" fmla="*/ 70 w 138"/>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301">
                    <a:moveTo>
                      <a:pt x="70" y="301"/>
                    </a:moveTo>
                    <a:lnTo>
                      <a:pt x="70" y="64"/>
                    </a:lnTo>
                    <a:lnTo>
                      <a:pt x="70" y="64"/>
                    </a:lnTo>
                    <a:lnTo>
                      <a:pt x="11" y="91"/>
                    </a:lnTo>
                    <a:lnTo>
                      <a:pt x="0" y="37"/>
                    </a:lnTo>
                    <a:lnTo>
                      <a:pt x="80" y="0"/>
                    </a:lnTo>
                    <a:lnTo>
                      <a:pt x="138" y="0"/>
                    </a:lnTo>
                    <a:lnTo>
                      <a:pt x="138" y="301"/>
                    </a:lnTo>
                    <a:lnTo>
                      <a:pt x="70"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9" name="Freeform 526"/>
              <p:cNvSpPr>
                <a:spLocks/>
              </p:cNvSpPr>
              <p:nvPr/>
            </p:nvSpPr>
            <p:spPr bwMode="auto">
              <a:xfrm>
                <a:off x="3798" y="2631"/>
                <a:ext cx="55" cy="76"/>
              </a:xfrm>
              <a:custGeom>
                <a:avLst/>
                <a:gdLst>
                  <a:gd name="T0" fmla="*/ 0 w 217"/>
                  <a:gd name="T1" fmla="*/ 306 h 306"/>
                  <a:gd name="T2" fmla="*/ 44 w 217"/>
                  <a:gd name="T3" fmla="*/ 223 h 306"/>
                  <a:gd name="T4" fmla="*/ 105 w 217"/>
                  <a:gd name="T5" fmla="*/ 166 h 306"/>
                  <a:gd name="T6" fmla="*/ 129 w 217"/>
                  <a:gd name="T7" fmla="*/ 135 h 306"/>
                  <a:gd name="T8" fmla="*/ 138 w 217"/>
                  <a:gd name="T9" fmla="*/ 112 h 306"/>
                  <a:gd name="T10" fmla="*/ 139 w 217"/>
                  <a:gd name="T11" fmla="*/ 92 h 306"/>
                  <a:gd name="T12" fmla="*/ 133 w 217"/>
                  <a:gd name="T13" fmla="*/ 75 h 306"/>
                  <a:gd name="T14" fmla="*/ 119 w 217"/>
                  <a:gd name="T15" fmla="*/ 64 h 306"/>
                  <a:gd name="T16" fmla="*/ 101 w 217"/>
                  <a:gd name="T17" fmla="*/ 58 h 306"/>
                  <a:gd name="T18" fmla="*/ 81 w 217"/>
                  <a:gd name="T19" fmla="*/ 58 h 306"/>
                  <a:gd name="T20" fmla="*/ 64 w 217"/>
                  <a:gd name="T21" fmla="*/ 61 h 306"/>
                  <a:gd name="T22" fmla="*/ 48 w 217"/>
                  <a:gd name="T23" fmla="*/ 68 h 306"/>
                  <a:gd name="T24" fmla="*/ 31 w 217"/>
                  <a:gd name="T25" fmla="*/ 77 h 306"/>
                  <a:gd name="T26" fmla="*/ 2 w 217"/>
                  <a:gd name="T27" fmla="*/ 32 h 306"/>
                  <a:gd name="T28" fmla="*/ 25 w 217"/>
                  <a:gd name="T29" fmla="*/ 18 h 306"/>
                  <a:gd name="T30" fmla="*/ 49 w 217"/>
                  <a:gd name="T31" fmla="*/ 8 h 306"/>
                  <a:gd name="T32" fmla="*/ 76 w 217"/>
                  <a:gd name="T33" fmla="*/ 2 h 306"/>
                  <a:gd name="T34" fmla="*/ 104 w 217"/>
                  <a:gd name="T35" fmla="*/ 0 h 306"/>
                  <a:gd name="T36" fmla="*/ 128 w 217"/>
                  <a:gd name="T37" fmla="*/ 2 h 306"/>
                  <a:gd name="T38" fmla="*/ 148 w 217"/>
                  <a:gd name="T39" fmla="*/ 7 h 306"/>
                  <a:gd name="T40" fmla="*/ 167 w 217"/>
                  <a:gd name="T41" fmla="*/ 14 h 306"/>
                  <a:gd name="T42" fmla="*/ 183 w 217"/>
                  <a:gd name="T43" fmla="*/ 26 h 306"/>
                  <a:gd name="T44" fmla="*/ 195 w 217"/>
                  <a:gd name="T45" fmla="*/ 40 h 306"/>
                  <a:gd name="T46" fmla="*/ 204 w 217"/>
                  <a:gd name="T47" fmla="*/ 56 h 306"/>
                  <a:gd name="T48" fmla="*/ 209 w 217"/>
                  <a:gd name="T49" fmla="*/ 74 h 306"/>
                  <a:gd name="T50" fmla="*/ 212 w 217"/>
                  <a:gd name="T51" fmla="*/ 96 h 306"/>
                  <a:gd name="T52" fmla="*/ 207 w 217"/>
                  <a:gd name="T53" fmla="*/ 126 h 306"/>
                  <a:gd name="T54" fmla="*/ 193 w 217"/>
                  <a:gd name="T55" fmla="*/ 158 h 306"/>
                  <a:gd name="T56" fmla="*/ 180 w 217"/>
                  <a:gd name="T57" fmla="*/ 175 h 306"/>
                  <a:gd name="T58" fmla="*/ 161 w 217"/>
                  <a:gd name="T59" fmla="*/ 196 h 306"/>
                  <a:gd name="T60" fmla="*/ 101 w 217"/>
                  <a:gd name="T61" fmla="*/ 246 h 306"/>
                  <a:gd name="T62" fmla="*/ 217 w 217"/>
                  <a:gd name="T63" fmla="*/ 2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306">
                    <a:moveTo>
                      <a:pt x="217" y="306"/>
                    </a:moveTo>
                    <a:lnTo>
                      <a:pt x="0" y="306"/>
                    </a:lnTo>
                    <a:lnTo>
                      <a:pt x="0" y="262"/>
                    </a:lnTo>
                    <a:lnTo>
                      <a:pt x="44" y="223"/>
                    </a:lnTo>
                    <a:lnTo>
                      <a:pt x="80" y="190"/>
                    </a:lnTo>
                    <a:lnTo>
                      <a:pt x="105" y="166"/>
                    </a:lnTo>
                    <a:lnTo>
                      <a:pt x="120" y="148"/>
                    </a:lnTo>
                    <a:lnTo>
                      <a:pt x="129" y="135"/>
                    </a:lnTo>
                    <a:lnTo>
                      <a:pt x="136" y="124"/>
                    </a:lnTo>
                    <a:lnTo>
                      <a:pt x="138" y="112"/>
                    </a:lnTo>
                    <a:lnTo>
                      <a:pt x="139" y="101"/>
                    </a:lnTo>
                    <a:lnTo>
                      <a:pt x="139" y="92"/>
                    </a:lnTo>
                    <a:lnTo>
                      <a:pt x="137" y="83"/>
                    </a:lnTo>
                    <a:lnTo>
                      <a:pt x="133" y="75"/>
                    </a:lnTo>
                    <a:lnTo>
                      <a:pt x="127" y="69"/>
                    </a:lnTo>
                    <a:lnTo>
                      <a:pt x="119" y="64"/>
                    </a:lnTo>
                    <a:lnTo>
                      <a:pt x="111" y="60"/>
                    </a:lnTo>
                    <a:lnTo>
                      <a:pt x="101" y="58"/>
                    </a:lnTo>
                    <a:lnTo>
                      <a:pt x="90" y="58"/>
                    </a:lnTo>
                    <a:lnTo>
                      <a:pt x="81" y="58"/>
                    </a:lnTo>
                    <a:lnTo>
                      <a:pt x="73" y="59"/>
                    </a:lnTo>
                    <a:lnTo>
                      <a:pt x="64" y="61"/>
                    </a:lnTo>
                    <a:lnTo>
                      <a:pt x="57" y="64"/>
                    </a:lnTo>
                    <a:lnTo>
                      <a:pt x="48" y="68"/>
                    </a:lnTo>
                    <a:lnTo>
                      <a:pt x="40" y="72"/>
                    </a:lnTo>
                    <a:lnTo>
                      <a:pt x="31" y="77"/>
                    </a:lnTo>
                    <a:lnTo>
                      <a:pt x="24" y="83"/>
                    </a:lnTo>
                    <a:lnTo>
                      <a:pt x="2" y="32"/>
                    </a:lnTo>
                    <a:lnTo>
                      <a:pt x="14" y="24"/>
                    </a:lnTo>
                    <a:lnTo>
                      <a:pt x="25" y="18"/>
                    </a:lnTo>
                    <a:lnTo>
                      <a:pt x="36" y="13"/>
                    </a:lnTo>
                    <a:lnTo>
                      <a:pt x="49" y="8"/>
                    </a:lnTo>
                    <a:lnTo>
                      <a:pt x="62" y="4"/>
                    </a:lnTo>
                    <a:lnTo>
                      <a:pt x="76" y="2"/>
                    </a:lnTo>
                    <a:lnTo>
                      <a:pt x="90" y="0"/>
                    </a:lnTo>
                    <a:lnTo>
                      <a:pt x="104" y="0"/>
                    </a:lnTo>
                    <a:lnTo>
                      <a:pt x="117" y="0"/>
                    </a:lnTo>
                    <a:lnTo>
                      <a:pt x="128" y="2"/>
                    </a:lnTo>
                    <a:lnTo>
                      <a:pt x="138" y="4"/>
                    </a:lnTo>
                    <a:lnTo>
                      <a:pt x="148" y="7"/>
                    </a:lnTo>
                    <a:lnTo>
                      <a:pt x="159" y="10"/>
                    </a:lnTo>
                    <a:lnTo>
                      <a:pt x="167" y="14"/>
                    </a:lnTo>
                    <a:lnTo>
                      <a:pt x="175" y="19"/>
                    </a:lnTo>
                    <a:lnTo>
                      <a:pt x="183" y="26"/>
                    </a:lnTo>
                    <a:lnTo>
                      <a:pt x="189" y="33"/>
                    </a:lnTo>
                    <a:lnTo>
                      <a:pt x="195" y="40"/>
                    </a:lnTo>
                    <a:lnTo>
                      <a:pt x="201" y="47"/>
                    </a:lnTo>
                    <a:lnTo>
                      <a:pt x="204" y="56"/>
                    </a:lnTo>
                    <a:lnTo>
                      <a:pt x="207" y="65"/>
                    </a:lnTo>
                    <a:lnTo>
                      <a:pt x="209" y="74"/>
                    </a:lnTo>
                    <a:lnTo>
                      <a:pt x="211" y="84"/>
                    </a:lnTo>
                    <a:lnTo>
                      <a:pt x="212" y="96"/>
                    </a:lnTo>
                    <a:lnTo>
                      <a:pt x="211" y="111"/>
                    </a:lnTo>
                    <a:lnTo>
                      <a:pt x="207" y="126"/>
                    </a:lnTo>
                    <a:lnTo>
                      <a:pt x="201" y="141"/>
                    </a:lnTo>
                    <a:lnTo>
                      <a:pt x="193" y="158"/>
                    </a:lnTo>
                    <a:lnTo>
                      <a:pt x="188" y="166"/>
                    </a:lnTo>
                    <a:lnTo>
                      <a:pt x="180" y="175"/>
                    </a:lnTo>
                    <a:lnTo>
                      <a:pt x="171" y="185"/>
                    </a:lnTo>
                    <a:lnTo>
                      <a:pt x="161" y="196"/>
                    </a:lnTo>
                    <a:lnTo>
                      <a:pt x="134" y="219"/>
                    </a:lnTo>
                    <a:lnTo>
                      <a:pt x="101" y="246"/>
                    </a:lnTo>
                    <a:lnTo>
                      <a:pt x="101" y="247"/>
                    </a:lnTo>
                    <a:lnTo>
                      <a:pt x="217" y="247"/>
                    </a:lnTo>
                    <a:lnTo>
                      <a:pt x="217"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0" name="Freeform 527"/>
              <p:cNvSpPr>
                <a:spLocks/>
              </p:cNvSpPr>
              <p:nvPr/>
            </p:nvSpPr>
            <p:spPr bwMode="auto">
              <a:xfrm>
                <a:off x="3865" y="2687"/>
                <a:ext cx="21" cy="22"/>
              </a:xfrm>
              <a:custGeom>
                <a:avLst/>
                <a:gdLst>
                  <a:gd name="T0" fmla="*/ 85 w 85"/>
                  <a:gd name="T1" fmla="*/ 43 h 87"/>
                  <a:gd name="T2" fmla="*/ 84 w 85"/>
                  <a:gd name="T3" fmla="*/ 52 h 87"/>
                  <a:gd name="T4" fmla="*/ 82 w 85"/>
                  <a:gd name="T5" fmla="*/ 60 h 87"/>
                  <a:gd name="T6" fmla="*/ 79 w 85"/>
                  <a:gd name="T7" fmla="*/ 68 h 87"/>
                  <a:gd name="T8" fmla="*/ 73 w 85"/>
                  <a:gd name="T9" fmla="*/ 74 h 87"/>
                  <a:gd name="T10" fmla="*/ 66 w 85"/>
                  <a:gd name="T11" fmla="*/ 79 h 87"/>
                  <a:gd name="T12" fmla="*/ 60 w 85"/>
                  <a:gd name="T13" fmla="*/ 83 h 87"/>
                  <a:gd name="T14" fmla="*/ 51 w 85"/>
                  <a:gd name="T15" fmla="*/ 85 h 87"/>
                  <a:gd name="T16" fmla="*/ 42 w 85"/>
                  <a:gd name="T17" fmla="*/ 87 h 87"/>
                  <a:gd name="T18" fmla="*/ 33 w 85"/>
                  <a:gd name="T19" fmla="*/ 85 h 87"/>
                  <a:gd name="T20" fmla="*/ 26 w 85"/>
                  <a:gd name="T21" fmla="*/ 83 h 87"/>
                  <a:gd name="T22" fmla="*/ 19 w 85"/>
                  <a:gd name="T23" fmla="*/ 79 h 87"/>
                  <a:gd name="T24" fmla="*/ 13 w 85"/>
                  <a:gd name="T25" fmla="*/ 74 h 87"/>
                  <a:gd name="T26" fmla="*/ 8 w 85"/>
                  <a:gd name="T27" fmla="*/ 68 h 87"/>
                  <a:gd name="T28" fmla="*/ 4 w 85"/>
                  <a:gd name="T29" fmla="*/ 60 h 87"/>
                  <a:gd name="T30" fmla="*/ 1 w 85"/>
                  <a:gd name="T31" fmla="*/ 52 h 87"/>
                  <a:gd name="T32" fmla="*/ 0 w 85"/>
                  <a:gd name="T33" fmla="*/ 43 h 87"/>
                  <a:gd name="T34" fmla="*/ 1 w 85"/>
                  <a:gd name="T35" fmla="*/ 34 h 87"/>
                  <a:gd name="T36" fmla="*/ 4 w 85"/>
                  <a:gd name="T37" fmla="*/ 26 h 87"/>
                  <a:gd name="T38" fmla="*/ 8 w 85"/>
                  <a:gd name="T39" fmla="*/ 19 h 87"/>
                  <a:gd name="T40" fmla="*/ 13 w 85"/>
                  <a:gd name="T41" fmla="*/ 13 h 87"/>
                  <a:gd name="T42" fmla="*/ 19 w 85"/>
                  <a:gd name="T43" fmla="*/ 6 h 87"/>
                  <a:gd name="T44" fmla="*/ 26 w 85"/>
                  <a:gd name="T45" fmla="*/ 3 h 87"/>
                  <a:gd name="T46" fmla="*/ 34 w 85"/>
                  <a:gd name="T47" fmla="*/ 1 h 87"/>
                  <a:gd name="T48" fmla="*/ 43 w 85"/>
                  <a:gd name="T49" fmla="*/ 0 h 87"/>
                  <a:gd name="T50" fmla="*/ 52 w 85"/>
                  <a:gd name="T51" fmla="*/ 1 h 87"/>
                  <a:gd name="T52" fmla="*/ 60 w 85"/>
                  <a:gd name="T53" fmla="*/ 3 h 87"/>
                  <a:gd name="T54" fmla="*/ 68 w 85"/>
                  <a:gd name="T55" fmla="*/ 6 h 87"/>
                  <a:gd name="T56" fmla="*/ 74 w 85"/>
                  <a:gd name="T57" fmla="*/ 13 h 87"/>
                  <a:gd name="T58" fmla="*/ 79 w 85"/>
                  <a:gd name="T59" fmla="*/ 19 h 87"/>
                  <a:gd name="T60" fmla="*/ 82 w 85"/>
                  <a:gd name="T61" fmla="*/ 26 h 87"/>
                  <a:gd name="T62" fmla="*/ 84 w 85"/>
                  <a:gd name="T63" fmla="*/ 34 h 87"/>
                  <a:gd name="T64" fmla="*/ 85 w 85"/>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3"/>
                    </a:moveTo>
                    <a:lnTo>
                      <a:pt x="84" y="52"/>
                    </a:lnTo>
                    <a:lnTo>
                      <a:pt x="82" y="60"/>
                    </a:lnTo>
                    <a:lnTo>
                      <a:pt x="79" y="68"/>
                    </a:lnTo>
                    <a:lnTo>
                      <a:pt x="73" y="74"/>
                    </a:lnTo>
                    <a:lnTo>
                      <a:pt x="66" y="79"/>
                    </a:lnTo>
                    <a:lnTo>
                      <a:pt x="60" y="83"/>
                    </a:lnTo>
                    <a:lnTo>
                      <a:pt x="51" y="85"/>
                    </a:lnTo>
                    <a:lnTo>
                      <a:pt x="42" y="87"/>
                    </a:lnTo>
                    <a:lnTo>
                      <a:pt x="33" y="85"/>
                    </a:lnTo>
                    <a:lnTo>
                      <a:pt x="26" y="83"/>
                    </a:lnTo>
                    <a:lnTo>
                      <a:pt x="19" y="79"/>
                    </a:lnTo>
                    <a:lnTo>
                      <a:pt x="13" y="74"/>
                    </a:lnTo>
                    <a:lnTo>
                      <a:pt x="8" y="68"/>
                    </a:lnTo>
                    <a:lnTo>
                      <a:pt x="4" y="60"/>
                    </a:lnTo>
                    <a:lnTo>
                      <a:pt x="1" y="52"/>
                    </a:lnTo>
                    <a:lnTo>
                      <a:pt x="0" y="43"/>
                    </a:lnTo>
                    <a:lnTo>
                      <a:pt x="1" y="34"/>
                    </a:lnTo>
                    <a:lnTo>
                      <a:pt x="4" y="26"/>
                    </a:lnTo>
                    <a:lnTo>
                      <a:pt x="8" y="19"/>
                    </a:lnTo>
                    <a:lnTo>
                      <a:pt x="13" y="13"/>
                    </a:lnTo>
                    <a:lnTo>
                      <a:pt x="19" y="6"/>
                    </a:lnTo>
                    <a:lnTo>
                      <a:pt x="26" y="3"/>
                    </a:lnTo>
                    <a:lnTo>
                      <a:pt x="34" y="1"/>
                    </a:lnTo>
                    <a:lnTo>
                      <a:pt x="43" y="0"/>
                    </a:lnTo>
                    <a:lnTo>
                      <a:pt x="52" y="1"/>
                    </a:lnTo>
                    <a:lnTo>
                      <a:pt x="60" y="3"/>
                    </a:lnTo>
                    <a:lnTo>
                      <a:pt x="68" y="6"/>
                    </a:lnTo>
                    <a:lnTo>
                      <a:pt x="74" y="13"/>
                    </a:lnTo>
                    <a:lnTo>
                      <a:pt x="79" y="19"/>
                    </a:lnTo>
                    <a:lnTo>
                      <a:pt x="82" y="26"/>
                    </a:lnTo>
                    <a:lnTo>
                      <a:pt x="84" y="34"/>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1" name="Freeform 528"/>
              <p:cNvSpPr>
                <a:spLocks/>
              </p:cNvSpPr>
              <p:nvPr/>
            </p:nvSpPr>
            <p:spPr bwMode="auto">
              <a:xfrm>
                <a:off x="3900" y="2632"/>
                <a:ext cx="34" cy="75"/>
              </a:xfrm>
              <a:custGeom>
                <a:avLst/>
                <a:gdLst>
                  <a:gd name="T0" fmla="*/ 70 w 139"/>
                  <a:gd name="T1" fmla="*/ 301 h 301"/>
                  <a:gd name="T2" fmla="*/ 70 w 139"/>
                  <a:gd name="T3" fmla="*/ 64 h 301"/>
                  <a:gd name="T4" fmla="*/ 70 w 139"/>
                  <a:gd name="T5" fmla="*/ 64 h 301"/>
                  <a:gd name="T6" fmla="*/ 11 w 139"/>
                  <a:gd name="T7" fmla="*/ 91 h 301"/>
                  <a:gd name="T8" fmla="*/ 0 w 139"/>
                  <a:gd name="T9" fmla="*/ 37 h 301"/>
                  <a:gd name="T10" fmla="*/ 80 w 139"/>
                  <a:gd name="T11" fmla="*/ 0 h 301"/>
                  <a:gd name="T12" fmla="*/ 139 w 139"/>
                  <a:gd name="T13" fmla="*/ 0 h 301"/>
                  <a:gd name="T14" fmla="*/ 139 w 139"/>
                  <a:gd name="T15" fmla="*/ 301 h 301"/>
                  <a:gd name="T16" fmla="*/ 70 w 139"/>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01">
                    <a:moveTo>
                      <a:pt x="70" y="301"/>
                    </a:moveTo>
                    <a:lnTo>
                      <a:pt x="70" y="64"/>
                    </a:lnTo>
                    <a:lnTo>
                      <a:pt x="70" y="64"/>
                    </a:lnTo>
                    <a:lnTo>
                      <a:pt x="11" y="91"/>
                    </a:lnTo>
                    <a:lnTo>
                      <a:pt x="0" y="37"/>
                    </a:lnTo>
                    <a:lnTo>
                      <a:pt x="80" y="0"/>
                    </a:lnTo>
                    <a:lnTo>
                      <a:pt x="139" y="0"/>
                    </a:lnTo>
                    <a:lnTo>
                      <a:pt x="139" y="301"/>
                    </a:lnTo>
                    <a:lnTo>
                      <a:pt x="70"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2" name="Freeform 529"/>
              <p:cNvSpPr>
                <a:spLocks noEditPoints="1"/>
              </p:cNvSpPr>
              <p:nvPr/>
            </p:nvSpPr>
            <p:spPr bwMode="auto">
              <a:xfrm>
                <a:off x="3544" y="2121"/>
                <a:ext cx="60" cy="75"/>
              </a:xfrm>
              <a:custGeom>
                <a:avLst/>
                <a:gdLst>
                  <a:gd name="T0" fmla="*/ 205 w 241"/>
                  <a:gd name="T1" fmla="*/ 300 h 300"/>
                  <a:gd name="T2" fmla="*/ 136 w 241"/>
                  <a:gd name="T3" fmla="*/ 300 h 300"/>
                  <a:gd name="T4" fmla="*/ 136 w 241"/>
                  <a:gd name="T5" fmla="*/ 229 h 300"/>
                  <a:gd name="T6" fmla="*/ 0 w 241"/>
                  <a:gd name="T7" fmla="*/ 229 h 300"/>
                  <a:gd name="T8" fmla="*/ 0 w 241"/>
                  <a:gd name="T9" fmla="*/ 183 h 300"/>
                  <a:gd name="T10" fmla="*/ 116 w 241"/>
                  <a:gd name="T11" fmla="*/ 0 h 300"/>
                  <a:gd name="T12" fmla="*/ 205 w 241"/>
                  <a:gd name="T13" fmla="*/ 0 h 300"/>
                  <a:gd name="T14" fmla="*/ 205 w 241"/>
                  <a:gd name="T15" fmla="*/ 176 h 300"/>
                  <a:gd name="T16" fmla="*/ 241 w 241"/>
                  <a:gd name="T17" fmla="*/ 176 h 300"/>
                  <a:gd name="T18" fmla="*/ 241 w 241"/>
                  <a:gd name="T19" fmla="*/ 229 h 300"/>
                  <a:gd name="T20" fmla="*/ 205 w 241"/>
                  <a:gd name="T21" fmla="*/ 229 h 300"/>
                  <a:gd name="T22" fmla="*/ 205 w 241"/>
                  <a:gd name="T23" fmla="*/ 300 h 300"/>
                  <a:gd name="T24" fmla="*/ 68 w 241"/>
                  <a:gd name="T25" fmla="*/ 176 h 300"/>
                  <a:gd name="T26" fmla="*/ 136 w 241"/>
                  <a:gd name="T27" fmla="*/ 176 h 300"/>
                  <a:gd name="T28" fmla="*/ 136 w 241"/>
                  <a:gd name="T29" fmla="*/ 110 h 300"/>
                  <a:gd name="T30" fmla="*/ 136 w 241"/>
                  <a:gd name="T31" fmla="*/ 99 h 300"/>
                  <a:gd name="T32" fmla="*/ 138 w 241"/>
                  <a:gd name="T33" fmla="*/ 85 h 300"/>
                  <a:gd name="T34" fmla="*/ 138 w 241"/>
                  <a:gd name="T35" fmla="*/ 70 h 300"/>
                  <a:gd name="T36" fmla="*/ 139 w 241"/>
                  <a:gd name="T37" fmla="*/ 52 h 300"/>
                  <a:gd name="T38" fmla="*/ 138 w 241"/>
                  <a:gd name="T39" fmla="*/ 52 h 300"/>
                  <a:gd name="T40" fmla="*/ 126 w 241"/>
                  <a:gd name="T41" fmla="*/ 74 h 300"/>
                  <a:gd name="T42" fmla="*/ 117 w 241"/>
                  <a:gd name="T43" fmla="*/ 90 h 300"/>
                  <a:gd name="T44" fmla="*/ 112 w 241"/>
                  <a:gd name="T45" fmla="*/ 103 h 300"/>
                  <a:gd name="T46" fmla="*/ 108 w 241"/>
                  <a:gd name="T47" fmla="*/ 110 h 300"/>
                  <a:gd name="T48" fmla="*/ 68 w 241"/>
                  <a:gd name="T49" fmla="*/ 1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00">
                    <a:moveTo>
                      <a:pt x="205" y="300"/>
                    </a:moveTo>
                    <a:lnTo>
                      <a:pt x="136" y="300"/>
                    </a:lnTo>
                    <a:lnTo>
                      <a:pt x="136" y="229"/>
                    </a:lnTo>
                    <a:lnTo>
                      <a:pt x="0" y="229"/>
                    </a:lnTo>
                    <a:lnTo>
                      <a:pt x="0" y="183"/>
                    </a:lnTo>
                    <a:lnTo>
                      <a:pt x="116" y="0"/>
                    </a:lnTo>
                    <a:lnTo>
                      <a:pt x="205" y="0"/>
                    </a:lnTo>
                    <a:lnTo>
                      <a:pt x="205" y="176"/>
                    </a:lnTo>
                    <a:lnTo>
                      <a:pt x="241" y="176"/>
                    </a:lnTo>
                    <a:lnTo>
                      <a:pt x="241" y="229"/>
                    </a:lnTo>
                    <a:lnTo>
                      <a:pt x="205" y="229"/>
                    </a:lnTo>
                    <a:lnTo>
                      <a:pt x="205" y="300"/>
                    </a:lnTo>
                    <a:close/>
                    <a:moveTo>
                      <a:pt x="68" y="176"/>
                    </a:moveTo>
                    <a:lnTo>
                      <a:pt x="136" y="176"/>
                    </a:lnTo>
                    <a:lnTo>
                      <a:pt x="136" y="110"/>
                    </a:lnTo>
                    <a:lnTo>
                      <a:pt x="136" y="99"/>
                    </a:lnTo>
                    <a:lnTo>
                      <a:pt x="138" y="85"/>
                    </a:lnTo>
                    <a:lnTo>
                      <a:pt x="138" y="70"/>
                    </a:lnTo>
                    <a:lnTo>
                      <a:pt x="139" y="52"/>
                    </a:lnTo>
                    <a:lnTo>
                      <a:pt x="138" y="52"/>
                    </a:lnTo>
                    <a:lnTo>
                      <a:pt x="126" y="74"/>
                    </a:lnTo>
                    <a:lnTo>
                      <a:pt x="117" y="90"/>
                    </a:lnTo>
                    <a:lnTo>
                      <a:pt x="112" y="103"/>
                    </a:lnTo>
                    <a:lnTo>
                      <a:pt x="108" y="110"/>
                    </a:lnTo>
                    <a:lnTo>
                      <a:pt x="68"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3" name="Freeform 530"/>
              <p:cNvSpPr>
                <a:spLocks/>
              </p:cNvSpPr>
              <p:nvPr/>
            </p:nvSpPr>
            <p:spPr bwMode="auto">
              <a:xfrm>
                <a:off x="3613" y="2176"/>
                <a:ext cx="21" cy="21"/>
              </a:xfrm>
              <a:custGeom>
                <a:avLst/>
                <a:gdLst>
                  <a:gd name="T0" fmla="*/ 84 w 84"/>
                  <a:gd name="T1" fmla="*/ 42 h 85"/>
                  <a:gd name="T2" fmla="*/ 84 w 84"/>
                  <a:gd name="T3" fmla="*/ 51 h 85"/>
                  <a:gd name="T4" fmla="*/ 81 w 84"/>
                  <a:gd name="T5" fmla="*/ 60 h 85"/>
                  <a:gd name="T6" fmla="*/ 78 w 84"/>
                  <a:gd name="T7" fmla="*/ 68 h 85"/>
                  <a:gd name="T8" fmla="*/ 72 w 84"/>
                  <a:gd name="T9" fmla="*/ 74 h 85"/>
                  <a:gd name="T10" fmla="*/ 66 w 84"/>
                  <a:gd name="T11" fmla="*/ 79 h 85"/>
                  <a:gd name="T12" fmla="*/ 58 w 84"/>
                  <a:gd name="T13" fmla="*/ 83 h 85"/>
                  <a:gd name="T14" fmla="*/ 51 w 84"/>
                  <a:gd name="T15" fmla="*/ 85 h 85"/>
                  <a:gd name="T16" fmla="*/ 42 w 84"/>
                  <a:gd name="T17" fmla="*/ 85 h 85"/>
                  <a:gd name="T18" fmla="*/ 33 w 84"/>
                  <a:gd name="T19" fmla="*/ 85 h 85"/>
                  <a:gd name="T20" fmla="*/ 25 w 84"/>
                  <a:gd name="T21" fmla="*/ 83 h 85"/>
                  <a:gd name="T22" fmla="*/ 18 w 84"/>
                  <a:gd name="T23" fmla="*/ 79 h 85"/>
                  <a:gd name="T24" fmla="*/ 11 w 84"/>
                  <a:gd name="T25" fmla="*/ 74 h 85"/>
                  <a:gd name="T26" fmla="*/ 6 w 84"/>
                  <a:gd name="T27" fmla="*/ 66 h 85"/>
                  <a:gd name="T28" fmla="*/ 3 w 84"/>
                  <a:gd name="T29" fmla="*/ 60 h 85"/>
                  <a:gd name="T30" fmla="*/ 1 w 84"/>
                  <a:gd name="T31" fmla="*/ 51 h 85"/>
                  <a:gd name="T32" fmla="*/ 0 w 84"/>
                  <a:gd name="T33" fmla="*/ 42 h 85"/>
                  <a:gd name="T34" fmla="*/ 1 w 84"/>
                  <a:gd name="T35" fmla="*/ 33 h 85"/>
                  <a:gd name="T36" fmla="*/ 3 w 84"/>
                  <a:gd name="T37" fmla="*/ 26 h 85"/>
                  <a:gd name="T38" fmla="*/ 6 w 84"/>
                  <a:gd name="T39" fmla="*/ 18 h 85"/>
                  <a:gd name="T40" fmla="*/ 11 w 84"/>
                  <a:gd name="T41" fmla="*/ 12 h 85"/>
                  <a:gd name="T42" fmla="*/ 18 w 84"/>
                  <a:gd name="T43" fmla="*/ 7 h 85"/>
                  <a:gd name="T44" fmla="*/ 25 w 84"/>
                  <a:gd name="T45" fmla="*/ 3 h 85"/>
                  <a:gd name="T46" fmla="*/ 33 w 84"/>
                  <a:gd name="T47" fmla="*/ 0 h 85"/>
                  <a:gd name="T48" fmla="*/ 42 w 84"/>
                  <a:gd name="T49" fmla="*/ 0 h 85"/>
                  <a:gd name="T50" fmla="*/ 51 w 84"/>
                  <a:gd name="T51" fmla="*/ 0 h 85"/>
                  <a:gd name="T52" fmla="*/ 60 w 84"/>
                  <a:gd name="T53" fmla="*/ 3 h 85"/>
                  <a:gd name="T54" fmla="*/ 66 w 84"/>
                  <a:gd name="T55" fmla="*/ 7 h 85"/>
                  <a:gd name="T56" fmla="*/ 72 w 84"/>
                  <a:gd name="T57" fmla="*/ 12 h 85"/>
                  <a:gd name="T58" fmla="*/ 78 w 84"/>
                  <a:gd name="T59" fmla="*/ 18 h 85"/>
                  <a:gd name="T60" fmla="*/ 81 w 84"/>
                  <a:gd name="T61" fmla="*/ 26 h 85"/>
                  <a:gd name="T62" fmla="*/ 84 w 84"/>
                  <a:gd name="T63" fmla="*/ 33 h 85"/>
                  <a:gd name="T64" fmla="*/ 84 w 84"/>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2"/>
                    </a:moveTo>
                    <a:lnTo>
                      <a:pt x="84" y="51"/>
                    </a:lnTo>
                    <a:lnTo>
                      <a:pt x="81" y="60"/>
                    </a:lnTo>
                    <a:lnTo>
                      <a:pt x="78" y="68"/>
                    </a:lnTo>
                    <a:lnTo>
                      <a:pt x="72" y="74"/>
                    </a:lnTo>
                    <a:lnTo>
                      <a:pt x="66" y="79"/>
                    </a:lnTo>
                    <a:lnTo>
                      <a:pt x="58" y="83"/>
                    </a:lnTo>
                    <a:lnTo>
                      <a:pt x="51" y="85"/>
                    </a:lnTo>
                    <a:lnTo>
                      <a:pt x="42" y="85"/>
                    </a:lnTo>
                    <a:lnTo>
                      <a:pt x="33" y="85"/>
                    </a:lnTo>
                    <a:lnTo>
                      <a:pt x="25" y="83"/>
                    </a:lnTo>
                    <a:lnTo>
                      <a:pt x="18" y="79"/>
                    </a:lnTo>
                    <a:lnTo>
                      <a:pt x="11" y="74"/>
                    </a:lnTo>
                    <a:lnTo>
                      <a:pt x="6" y="66"/>
                    </a:lnTo>
                    <a:lnTo>
                      <a:pt x="3" y="60"/>
                    </a:lnTo>
                    <a:lnTo>
                      <a:pt x="1" y="51"/>
                    </a:lnTo>
                    <a:lnTo>
                      <a:pt x="0" y="42"/>
                    </a:lnTo>
                    <a:lnTo>
                      <a:pt x="1" y="33"/>
                    </a:lnTo>
                    <a:lnTo>
                      <a:pt x="3" y="26"/>
                    </a:lnTo>
                    <a:lnTo>
                      <a:pt x="6" y="18"/>
                    </a:lnTo>
                    <a:lnTo>
                      <a:pt x="11" y="12"/>
                    </a:lnTo>
                    <a:lnTo>
                      <a:pt x="18" y="7"/>
                    </a:lnTo>
                    <a:lnTo>
                      <a:pt x="25" y="3"/>
                    </a:lnTo>
                    <a:lnTo>
                      <a:pt x="33" y="0"/>
                    </a:lnTo>
                    <a:lnTo>
                      <a:pt x="42" y="0"/>
                    </a:lnTo>
                    <a:lnTo>
                      <a:pt x="51" y="0"/>
                    </a:lnTo>
                    <a:lnTo>
                      <a:pt x="60" y="3"/>
                    </a:lnTo>
                    <a:lnTo>
                      <a:pt x="66" y="7"/>
                    </a:lnTo>
                    <a:lnTo>
                      <a:pt x="72" y="12"/>
                    </a:lnTo>
                    <a:lnTo>
                      <a:pt x="78" y="18"/>
                    </a:lnTo>
                    <a:lnTo>
                      <a:pt x="81" y="26"/>
                    </a:lnTo>
                    <a:lnTo>
                      <a:pt x="84" y="33"/>
                    </a:lnTo>
                    <a:lnTo>
                      <a:pt x="8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4" name="Freeform 531"/>
              <p:cNvSpPr>
                <a:spLocks/>
              </p:cNvSpPr>
              <p:nvPr/>
            </p:nvSpPr>
            <p:spPr bwMode="auto">
              <a:xfrm>
                <a:off x="3642" y="2120"/>
                <a:ext cx="55" cy="77"/>
              </a:xfrm>
              <a:custGeom>
                <a:avLst/>
                <a:gdLst>
                  <a:gd name="T0" fmla="*/ 14 w 217"/>
                  <a:gd name="T1" fmla="*/ 235 h 310"/>
                  <a:gd name="T2" fmla="*/ 52 w 217"/>
                  <a:gd name="T3" fmla="*/ 249 h 310"/>
                  <a:gd name="T4" fmla="*/ 88 w 217"/>
                  <a:gd name="T5" fmla="*/ 254 h 310"/>
                  <a:gd name="T6" fmla="*/ 111 w 217"/>
                  <a:gd name="T7" fmla="*/ 252 h 310"/>
                  <a:gd name="T8" fmla="*/ 128 w 217"/>
                  <a:gd name="T9" fmla="*/ 243 h 310"/>
                  <a:gd name="T10" fmla="*/ 140 w 217"/>
                  <a:gd name="T11" fmla="*/ 232 h 310"/>
                  <a:gd name="T12" fmla="*/ 144 w 217"/>
                  <a:gd name="T13" fmla="*/ 215 h 310"/>
                  <a:gd name="T14" fmla="*/ 139 w 217"/>
                  <a:gd name="T15" fmla="*/ 197 h 310"/>
                  <a:gd name="T16" fmla="*/ 126 w 217"/>
                  <a:gd name="T17" fmla="*/ 185 h 310"/>
                  <a:gd name="T18" fmla="*/ 107 w 217"/>
                  <a:gd name="T19" fmla="*/ 176 h 310"/>
                  <a:gd name="T20" fmla="*/ 83 w 217"/>
                  <a:gd name="T21" fmla="*/ 173 h 310"/>
                  <a:gd name="T22" fmla="*/ 51 w 217"/>
                  <a:gd name="T23" fmla="*/ 121 h 310"/>
                  <a:gd name="T24" fmla="*/ 92 w 217"/>
                  <a:gd name="T25" fmla="*/ 121 h 310"/>
                  <a:gd name="T26" fmla="*/ 111 w 217"/>
                  <a:gd name="T27" fmla="*/ 116 h 310"/>
                  <a:gd name="T28" fmla="*/ 126 w 217"/>
                  <a:gd name="T29" fmla="*/ 107 h 310"/>
                  <a:gd name="T30" fmla="*/ 134 w 217"/>
                  <a:gd name="T31" fmla="*/ 94 h 310"/>
                  <a:gd name="T32" fmla="*/ 134 w 217"/>
                  <a:gd name="T33" fmla="*/ 80 h 310"/>
                  <a:gd name="T34" fmla="*/ 127 w 217"/>
                  <a:gd name="T35" fmla="*/ 69 h 310"/>
                  <a:gd name="T36" fmla="*/ 116 w 217"/>
                  <a:gd name="T37" fmla="*/ 61 h 310"/>
                  <a:gd name="T38" fmla="*/ 99 w 217"/>
                  <a:gd name="T39" fmla="*/ 57 h 310"/>
                  <a:gd name="T40" fmla="*/ 72 w 217"/>
                  <a:gd name="T41" fmla="*/ 57 h 310"/>
                  <a:gd name="T42" fmla="*/ 39 w 217"/>
                  <a:gd name="T43" fmla="*/ 67 h 310"/>
                  <a:gd name="T44" fmla="*/ 9 w 217"/>
                  <a:gd name="T45" fmla="*/ 24 h 310"/>
                  <a:gd name="T46" fmla="*/ 29 w 217"/>
                  <a:gd name="T47" fmla="*/ 14 h 310"/>
                  <a:gd name="T48" fmla="*/ 52 w 217"/>
                  <a:gd name="T49" fmla="*/ 6 h 310"/>
                  <a:gd name="T50" fmla="*/ 78 w 217"/>
                  <a:gd name="T51" fmla="*/ 3 h 310"/>
                  <a:gd name="T52" fmla="*/ 106 w 217"/>
                  <a:gd name="T53" fmla="*/ 0 h 310"/>
                  <a:gd name="T54" fmla="*/ 127 w 217"/>
                  <a:gd name="T55" fmla="*/ 1 h 310"/>
                  <a:gd name="T56" fmla="*/ 146 w 217"/>
                  <a:gd name="T57" fmla="*/ 6 h 310"/>
                  <a:gd name="T58" fmla="*/ 164 w 217"/>
                  <a:gd name="T59" fmla="*/ 13 h 310"/>
                  <a:gd name="T60" fmla="*/ 179 w 217"/>
                  <a:gd name="T61" fmla="*/ 22 h 310"/>
                  <a:gd name="T62" fmla="*/ 191 w 217"/>
                  <a:gd name="T63" fmla="*/ 33 h 310"/>
                  <a:gd name="T64" fmla="*/ 200 w 217"/>
                  <a:gd name="T65" fmla="*/ 46 h 310"/>
                  <a:gd name="T66" fmla="*/ 205 w 217"/>
                  <a:gd name="T67" fmla="*/ 60 h 310"/>
                  <a:gd name="T68" fmla="*/ 207 w 217"/>
                  <a:gd name="T69" fmla="*/ 75 h 310"/>
                  <a:gd name="T70" fmla="*/ 204 w 217"/>
                  <a:gd name="T71" fmla="*/ 99 h 310"/>
                  <a:gd name="T72" fmla="*/ 193 w 217"/>
                  <a:gd name="T73" fmla="*/ 118 h 310"/>
                  <a:gd name="T74" fmla="*/ 176 w 217"/>
                  <a:gd name="T75" fmla="*/ 134 h 310"/>
                  <a:gd name="T76" fmla="*/ 151 w 217"/>
                  <a:gd name="T77" fmla="*/ 145 h 310"/>
                  <a:gd name="T78" fmla="*/ 165 w 217"/>
                  <a:gd name="T79" fmla="*/ 150 h 310"/>
                  <a:gd name="T80" fmla="*/ 190 w 217"/>
                  <a:gd name="T81" fmla="*/ 163 h 310"/>
                  <a:gd name="T82" fmla="*/ 207 w 217"/>
                  <a:gd name="T83" fmla="*/ 182 h 310"/>
                  <a:gd name="T84" fmla="*/ 216 w 217"/>
                  <a:gd name="T85" fmla="*/ 206 h 310"/>
                  <a:gd name="T86" fmla="*/ 217 w 217"/>
                  <a:gd name="T87" fmla="*/ 229 h 310"/>
                  <a:gd name="T88" fmla="*/ 212 w 217"/>
                  <a:gd name="T89" fmla="*/ 247 h 310"/>
                  <a:gd name="T90" fmla="*/ 205 w 217"/>
                  <a:gd name="T91" fmla="*/ 263 h 310"/>
                  <a:gd name="T92" fmla="*/ 191 w 217"/>
                  <a:gd name="T93" fmla="*/ 279 h 310"/>
                  <a:gd name="T94" fmla="*/ 174 w 217"/>
                  <a:gd name="T95" fmla="*/ 291 h 310"/>
                  <a:gd name="T96" fmla="*/ 155 w 217"/>
                  <a:gd name="T97" fmla="*/ 300 h 310"/>
                  <a:gd name="T98" fmla="*/ 132 w 217"/>
                  <a:gd name="T99" fmla="*/ 307 h 310"/>
                  <a:gd name="T100" fmla="*/ 107 w 217"/>
                  <a:gd name="T101" fmla="*/ 310 h 310"/>
                  <a:gd name="T102" fmla="*/ 79 w 217"/>
                  <a:gd name="T103" fmla="*/ 310 h 310"/>
                  <a:gd name="T104" fmla="*/ 53 w 217"/>
                  <a:gd name="T105" fmla="*/ 308 h 310"/>
                  <a:gd name="T106" fmla="*/ 29 w 217"/>
                  <a:gd name="T107" fmla="*/ 302 h 310"/>
                  <a:gd name="T108" fmla="*/ 9 w 217"/>
                  <a:gd name="T109" fmla="*/ 29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310">
                    <a:moveTo>
                      <a:pt x="0" y="289"/>
                    </a:moveTo>
                    <a:lnTo>
                      <a:pt x="14" y="235"/>
                    </a:lnTo>
                    <a:lnTo>
                      <a:pt x="33" y="244"/>
                    </a:lnTo>
                    <a:lnTo>
                      <a:pt x="52" y="249"/>
                    </a:lnTo>
                    <a:lnTo>
                      <a:pt x="70" y="253"/>
                    </a:lnTo>
                    <a:lnTo>
                      <a:pt x="88" y="254"/>
                    </a:lnTo>
                    <a:lnTo>
                      <a:pt x="99" y="253"/>
                    </a:lnTo>
                    <a:lnTo>
                      <a:pt x="111" y="252"/>
                    </a:lnTo>
                    <a:lnTo>
                      <a:pt x="121" y="248"/>
                    </a:lnTo>
                    <a:lnTo>
                      <a:pt x="128" y="243"/>
                    </a:lnTo>
                    <a:lnTo>
                      <a:pt x="135" y="238"/>
                    </a:lnTo>
                    <a:lnTo>
                      <a:pt x="140" y="232"/>
                    </a:lnTo>
                    <a:lnTo>
                      <a:pt x="142" y="224"/>
                    </a:lnTo>
                    <a:lnTo>
                      <a:pt x="144" y="215"/>
                    </a:lnTo>
                    <a:lnTo>
                      <a:pt x="142" y="206"/>
                    </a:lnTo>
                    <a:lnTo>
                      <a:pt x="139" y="197"/>
                    </a:lnTo>
                    <a:lnTo>
                      <a:pt x="134" y="191"/>
                    </a:lnTo>
                    <a:lnTo>
                      <a:pt x="126" y="185"/>
                    </a:lnTo>
                    <a:lnTo>
                      <a:pt x="117" y="179"/>
                    </a:lnTo>
                    <a:lnTo>
                      <a:pt x="107" y="176"/>
                    </a:lnTo>
                    <a:lnTo>
                      <a:pt x="95" y="173"/>
                    </a:lnTo>
                    <a:lnTo>
                      <a:pt x="83" y="173"/>
                    </a:lnTo>
                    <a:lnTo>
                      <a:pt x="51" y="173"/>
                    </a:lnTo>
                    <a:lnTo>
                      <a:pt x="51" y="121"/>
                    </a:lnTo>
                    <a:lnTo>
                      <a:pt x="81" y="121"/>
                    </a:lnTo>
                    <a:lnTo>
                      <a:pt x="92" y="121"/>
                    </a:lnTo>
                    <a:lnTo>
                      <a:pt x="102" y="120"/>
                    </a:lnTo>
                    <a:lnTo>
                      <a:pt x="111" y="116"/>
                    </a:lnTo>
                    <a:lnTo>
                      <a:pt x="120" y="112"/>
                    </a:lnTo>
                    <a:lnTo>
                      <a:pt x="126" y="107"/>
                    </a:lnTo>
                    <a:lnTo>
                      <a:pt x="131" y="102"/>
                    </a:lnTo>
                    <a:lnTo>
                      <a:pt x="134" y="94"/>
                    </a:lnTo>
                    <a:lnTo>
                      <a:pt x="135" y="88"/>
                    </a:lnTo>
                    <a:lnTo>
                      <a:pt x="134" y="80"/>
                    </a:lnTo>
                    <a:lnTo>
                      <a:pt x="131" y="75"/>
                    </a:lnTo>
                    <a:lnTo>
                      <a:pt x="127" y="69"/>
                    </a:lnTo>
                    <a:lnTo>
                      <a:pt x="122" y="65"/>
                    </a:lnTo>
                    <a:lnTo>
                      <a:pt x="116" y="61"/>
                    </a:lnTo>
                    <a:lnTo>
                      <a:pt x="108" y="59"/>
                    </a:lnTo>
                    <a:lnTo>
                      <a:pt x="99" y="57"/>
                    </a:lnTo>
                    <a:lnTo>
                      <a:pt x="89" y="56"/>
                    </a:lnTo>
                    <a:lnTo>
                      <a:pt x="72" y="57"/>
                    </a:lnTo>
                    <a:lnTo>
                      <a:pt x="56" y="61"/>
                    </a:lnTo>
                    <a:lnTo>
                      <a:pt x="39" y="67"/>
                    </a:lnTo>
                    <a:lnTo>
                      <a:pt x="24" y="75"/>
                    </a:lnTo>
                    <a:lnTo>
                      <a:pt x="9" y="24"/>
                    </a:lnTo>
                    <a:lnTo>
                      <a:pt x="19" y="19"/>
                    </a:lnTo>
                    <a:lnTo>
                      <a:pt x="29" y="14"/>
                    </a:lnTo>
                    <a:lnTo>
                      <a:pt x="41" y="10"/>
                    </a:lnTo>
                    <a:lnTo>
                      <a:pt x="52" y="6"/>
                    </a:lnTo>
                    <a:lnTo>
                      <a:pt x="65" y="4"/>
                    </a:lnTo>
                    <a:lnTo>
                      <a:pt x="78" y="3"/>
                    </a:lnTo>
                    <a:lnTo>
                      <a:pt x="92" y="1"/>
                    </a:lnTo>
                    <a:lnTo>
                      <a:pt x="106" y="0"/>
                    </a:lnTo>
                    <a:lnTo>
                      <a:pt x="116" y="1"/>
                    </a:lnTo>
                    <a:lnTo>
                      <a:pt x="127" y="1"/>
                    </a:lnTo>
                    <a:lnTo>
                      <a:pt x="137" y="4"/>
                    </a:lnTo>
                    <a:lnTo>
                      <a:pt x="146" y="6"/>
                    </a:lnTo>
                    <a:lnTo>
                      <a:pt x="155" y="9"/>
                    </a:lnTo>
                    <a:lnTo>
                      <a:pt x="164" y="13"/>
                    </a:lnTo>
                    <a:lnTo>
                      <a:pt x="172" y="17"/>
                    </a:lnTo>
                    <a:lnTo>
                      <a:pt x="179" y="22"/>
                    </a:lnTo>
                    <a:lnTo>
                      <a:pt x="186" y="27"/>
                    </a:lnTo>
                    <a:lnTo>
                      <a:pt x="191" y="33"/>
                    </a:lnTo>
                    <a:lnTo>
                      <a:pt x="196" y="40"/>
                    </a:lnTo>
                    <a:lnTo>
                      <a:pt x="200" y="46"/>
                    </a:lnTo>
                    <a:lnTo>
                      <a:pt x="204" y="52"/>
                    </a:lnTo>
                    <a:lnTo>
                      <a:pt x="205" y="60"/>
                    </a:lnTo>
                    <a:lnTo>
                      <a:pt x="206" y="67"/>
                    </a:lnTo>
                    <a:lnTo>
                      <a:pt x="207" y="75"/>
                    </a:lnTo>
                    <a:lnTo>
                      <a:pt x="206" y="88"/>
                    </a:lnTo>
                    <a:lnTo>
                      <a:pt x="204" y="99"/>
                    </a:lnTo>
                    <a:lnTo>
                      <a:pt x="198" y="109"/>
                    </a:lnTo>
                    <a:lnTo>
                      <a:pt x="193" y="118"/>
                    </a:lnTo>
                    <a:lnTo>
                      <a:pt x="186" y="126"/>
                    </a:lnTo>
                    <a:lnTo>
                      <a:pt x="176" y="134"/>
                    </a:lnTo>
                    <a:lnTo>
                      <a:pt x="164" y="140"/>
                    </a:lnTo>
                    <a:lnTo>
                      <a:pt x="151" y="145"/>
                    </a:lnTo>
                    <a:lnTo>
                      <a:pt x="151" y="146"/>
                    </a:lnTo>
                    <a:lnTo>
                      <a:pt x="165" y="150"/>
                    </a:lnTo>
                    <a:lnTo>
                      <a:pt x="178" y="155"/>
                    </a:lnTo>
                    <a:lnTo>
                      <a:pt x="190" y="163"/>
                    </a:lnTo>
                    <a:lnTo>
                      <a:pt x="200" y="172"/>
                    </a:lnTo>
                    <a:lnTo>
                      <a:pt x="207" y="182"/>
                    </a:lnTo>
                    <a:lnTo>
                      <a:pt x="212" y="193"/>
                    </a:lnTo>
                    <a:lnTo>
                      <a:pt x="216" y="206"/>
                    </a:lnTo>
                    <a:lnTo>
                      <a:pt x="217" y="219"/>
                    </a:lnTo>
                    <a:lnTo>
                      <a:pt x="217" y="229"/>
                    </a:lnTo>
                    <a:lnTo>
                      <a:pt x="215" y="238"/>
                    </a:lnTo>
                    <a:lnTo>
                      <a:pt x="212" y="247"/>
                    </a:lnTo>
                    <a:lnTo>
                      <a:pt x="209" y="256"/>
                    </a:lnTo>
                    <a:lnTo>
                      <a:pt x="205" y="263"/>
                    </a:lnTo>
                    <a:lnTo>
                      <a:pt x="198" y="271"/>
                    </a:lnTo>
                    <a:lnTo>
                      <a:pt x="191" y="279"/>
                    </a:lnTo>
                    <a:lnTo>
                      <a:pt x="183" y="285"/>
                    </a:lnTo>
                    <a:lnTo>
                      <a:pt x="174" y="291"/>
                    </a:lnTo>
                    <a:lnTo>
                      <a:pt x="165" y="296"/>
                    </a:lnTo>
                    <a:lnTo>
                      <a:pt x="155" y="300"/>
                    </a:lnTo>
                    <a:lnTo>
                      <a:pt x="144" y="304"/>
                    </a:lnTo>
                    <a:lnTo>
                      <a:pt x="132" y="307"/>
                    </a:lnTo>
                    <a:lnTo>
                      <a:pt x="120" y="309"/>
                    </a:lnTo>
                    <a:lnTo>
                      <a:pt x="107" y="310"/>
                    </a:lnTo>
                    <a:lnTo>
                      <a:pt x="93" y="310"/>
                    </a:lnTo>
                    <a:lnTo>
                      <a:pt x="79" y="310"/>
                    </a:lnTo>
                    <a:lnTo>
                      <a:pt x="66" y="309"/>
                    </a:lnTo>
                    <a:lnTo>
                      <a:pt x="53" y="308"/>
                    </a:lnTo>
                    <a:lnTo>
                      <a:pt x="41" y="305"/>
                    </a:lnTo>
                    <a:lnTo>
                      <a:pt x="29" y="302"/>
                    </a:lnTo>
                    <a:lnTo>
                      <a:pt x="19" y="298"/>
                    </a:lnTo>
                    <a:lnTo>
                      <a:pt x="9" y="294"/>
                    </a:lnTo>
                    <a:lnTo>
                      <a:pt x="0"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5" name="Freeform 532"/>
              <p:cNvSpPr>
                <a:spLocks/>
              </p:cNvSpPr>
              <p:nvPr/>
            </p:nvSpPr>
            <p:spPr bwMode="auto">
              <a:xfrm>
                <a:off x="2892" y="2903"/>
                <a:ext cx="55" cy="76"/>
              </a:xfrm>
              <a:custGeom>
                <a:avLst/>
                <a:gdLst>
                  <a:gd name="T0" fmla="*/ 0 w 219"/>
                  <a:gd name="T1" fmla="*/ 305 h 305"/>
                  <a:gd name="T2" fmla="*/ 46 w 219"/>
                  <a:gd name="T3" fmla="*/ 222 h 305"/>
                  <a:gd name="T4" fmla="*/ 106 w 219"/>
                  <a:gd name="T5" fmla="*/ 165 h 305"/>
                  <a:gd name="T6" fmla="*/ 130 w 219"/>
                  <a:gd name="T7" fmla="*/ 135 h 305"/>
                  <a:gd name="T8" fmla="*/ 140 w 219"/>
                  <a:gd name="T9" fmla="*/ 112 h 305"/>
                  <a:gd name="T10" fmla="*/ 140 w 219"/>
                  <a:gd name="T11" fmla="*/ 91 h 305"/>
                  <a:gd name="T12" fmla="*/ 134 w 219"/>
                  <a:gd name="T13" fmla="*/ 75 h 305"/>
                  <a:gd name="T14" fmla="*/ 121 w 219"/>
                  <a:gd name="T15" fmla="*/ 63 h 305"/>
                  <a:gd name="T16" fmla="*/ 102 w 219"/>
                  <a:gd name="T17" fmla="*/ 57 h 305"/>
                  <a:gd name="T18" fmla="*/ 83 w 219"/>
                  <a:gd name="T19" fmla="*/ 57 h 305"/>
                  <a:gd name="T20" fmla="*/ 66 w 219"/>
                  <a:gd name="T21" fmla="*/ 61 h 305"/>
                  <a:gd name="T22" fmla="*/ 50 w 219"/>
                  <a:gd name="T23" fmla="*/ 67 h 305"/>
                  <a:gd name="T24" fmla="*/ 33 w 219"/>
                  <a:gd name="T25" fmla="*/ 76 h 305"/>
                  <a:gd name="T26" fmla="*/ 4 w 219"/>
                  <a:gd name="T27" fmla="*/ 32 h 305"/>
                  <a:gd name="T28" fmla="*/ 26 w 219"/>
                  <a:gd name="T29" fmla="*/ 18 h 305"/>
                  <a:gd name="T30" fmla="*/ 51 w 219"/>
                  <a:gd name="T31" fmla="*/ 7 h 305"/>
                  <a:gd name="T32" fmla="*/ 77 w 219"/>
                  <a:gd name="T33" fmla="*/ 1 h 305"/>
                  <a:gd name="T34" fmla="*/ 105 w 219"/>
                  <a:gd name="T35" fmla="*/ 0 h 305"/>
                  <a:gd name="T36" fmla="*/ 129 w 219"/>
                  <a:gd name="T37" fmla="*/ 1 h 305"/>
                  <a:gd name="T38" fmla="*/ 149 w 219"/>
                  <a:gd name="T39" fmla="*/ 6 h 305"/>
                  <a:gd name="T40" fmla="*/ 168 w 219"/>
                  <a:gd name="T41" fmla="*/ 14 h 305"/>
                  <a:gd name="T42" fmla="*/ 184 w 219"/>
                  <a:gd name="T43" fmla="*/ 25 h 305"/>
                  <a:gd name="T44" fmla="*/ 196 w 219"/>
                  <a:gd name="T45" fmla="*/ 39 h 305"/>
                  <a:gd name="T46" fmla="*/ 205 w 219"/>
                  <a:gd name="T47" fmla="*/ 56 h 305"/>
                  <a:gd name="T48" fmla="*/ 211 w 219"/>
                  <a:gd name="T49" fmla="*/ 74 h 305"/>
                  <a:gd name="T50" fmla="*/ 213 w 219"/>
                  <a:gd name="T51" fmla="*/ 95 h 305"/>
                  <a:gd name="T52" fmla="*/ 208 w 219"/>
                  <a:gd name="T53" fmla="*/ 126 h 305"/>
                  <a:gd name="T54" fmla="*/ 194 w 219"/>
                  <a:gd name="T55" fmla="*/ 157 h 305"/>
                  <a:gd name="T56" fmla="*/ 181 w 219"/>
                  <a:gd name="T57" fmla="*/ 174 h 305"/>
                  <a:gd name="T58" fmla="*/ 162 w 219"/>
                  <a:gd name="T59" fmla="*/ 196 h 305"/>
                  <a:gd name="T60" fmla="*/ 103 w 219"/>
                  <a:gd name="T61" fmla="*/ 245 h 305"/>
                  <a:gd name="T62" fmla="*/ 219 w 219"/>
                  <a:gd name="T63" fmla="*/ 2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305">
                    <a:moveTo>
                      <a:pt x="219" y="305"/>
                    </a:moveTo>
                    <a:lnTo>
                      <a:pt x="0" y="305"/>
                    </a:lnTo>
                    <a:lnTo>
                      <a:pt x="0" y="262"/>
                    </a:lnTo>
                    <a:lnTo>
                      <a:pt x="46" y="222"/>
                    </a:lnTo>
                    <a:lnTo>
                      <a:pt x="82" y="189"/>
                    </a:lnTo>
                    <a:lnTo>
                      <a:pt x="106" y="165"/>
                    </a:lnTo>
                    <a:lnTo>
                      <a:pt x="121" y="147"/>
                    </a:lnTo>
                    <a:lnTo>
                      <a:pt x="130" y="135"/>
                    </a:lnTo>
                    <a:lnTo>
                      <a:pt x="136" y="123"/>
                    </a:lnTo>
                    <a:lnTo>
                      <a:pt x="140" y="112"/>
                    </a:lnTo>
                    <a:lnTo>
                      <a:pt x="142" y="100"/>
                    </a:lnTo>
                    <a:lnTo>
                      <a:pt x="140" y="91"/>
                    </a:lnTo>
                    <a:lnTo>
                      <a:pt x="138" y="82"/>
                    </a:lnTo>
                    <a:lnTo>
                      <a:pt x="134" y="75"/>
                    </a:lnTo>
                    <a:lnTo>
                      <a:pt x="128" y="68"/>
                    </a:lnTo>
                    <a:lnTo>
                      <a:pt x="121" y="63"/>
                    </a:lnTo>
                    <a:lnTo>
                      <a:pt x="112" y="60"/>
                    </a:lnTo>
                    <a:lnTo>
                      <a:pt x="102" y="57"/>
                    </a:lnTo>
                    <a:lnTo>
                      <a:pt x="91" y="57"/>
                    </a:lnTo>
                    <a:lnTo>
                      <a:pt x="83" y="57"/>
                    </a:lnTo>
                    <a:lnTo>
                      <a:pt x="74" y="58"/>
                    </a:lnTo>
                    <a:lnTo>
                      <a:pt x="66" y="61"/>
                    </a:lnTo>
                    <a:lnTo>
                      <a:pt x="58" y="63"/>
                    </a:lnTo>
                    <a:lnTo>
                      <a:pt x="50" y="67"/>
                    </a:lnTo>
                    <a:lnTo>
                      <a:pt x="41" y="71"/>
                    </a:lnTo>
                    <a:lnTo>
                      <a:pt x="33" y="76"/>
                    </a:lnTo>
                    <a:lnTo>
                      <a:pt x="25" y="82"/>
                    </a:lnTo>
                    <a:lnTo>
                      <a:pt x="4" y="32"/>
                    </a:lnTo>
                    <a:lnTo>
                      <a:pt x="14" y="24"/>
                    </a:lnTo>
                    <a:lnTo>
                      <a:pt x="26" y="18"/>
                    </a:lnTo>
                    <a:lnTo>
                      <a:pt x="38" y="12"/>
                    </a:lnTo>
                    <a:lnTo>
                      <a:pt x="51" y="7"/>
                    </a:lnTo>
                    <a:lnTo>
                      <a:pt x="64" y="4"/>
                    </a:lnTo>
                    <a:lnTo>
                      <a:pt x="77" y="1"/>
                    </a:lnTo>
                    <a:lnTo>
                      <a:pt x="91" y="0"/>
                    </a:lnTo>
                    <a:lnTo>
                      <a:pt x="105" y="0"/>
                    </a:lnTo>
                    <a:lnTo>
                      <a:pt x="117" y="0"/>
                    </a:lnTo>
                    <a:lnTo>
                      <a:pt x="129" y="1"/>
                    </a:lnTo>
                    <a:lnTo>
                      <a:pt x="139" y="4"/>
                    </a:lnTo>
                    <a:lnTo>
                      <a:pt x="149" y="6"/>
                    </a:lnTo>
                    <a:lnTo>
                      <a:pt x="159" y="10"/>
                    </a:lnTo>
                    <a:lnTo>
                      <a:pt x="168" y="14"/>
                    </a:lnTo>
                    <a:lnTo>
                      <a:pt x="176" y="19"/>
                    </a:lnTo>
                    <a:lnTo>
                      <a:pt x="184" y="25"/>
                    </a:lnTo>
                    <a:lnTo>
                      <a:pt x="191" y="33"/>
                    </a:lnTo>
                    <a:lnTo>
                      <a:pt x="196" y="39"/>
                    </a:lnTo>
                    <a:lnTo>
                      <a:pt x="201" y="47"/>
                    </a:lnTo>
                    <a:lnTo>
                      <a:pt x="205" y="56"/>
                    </a:lnTo>
                    <a:lnTo>
                      <a:pt x="209" y="65"/>
                    </a:lnTo>
                    <a:lnTo>
                      <a:pt x="211" y="74"/>
                    </a:lnTo>
                    <a:lnTo>
                      <a:pt x="213" y="84"/>
                    </a:lnTo>
                    <a:lnTo>
                      <a:pt x="213" y="95"/>
                    </a:lnTo>
                    <a:lnTo>
                      <a:pt x="211" y="110"/>
                    </a:lnTo>
                    <a:lnTo>
                      <a:pt x="208" y="126"/>
                    </a:lnTo>
                    <a:lnTo>
                      <a:pt x="203" y="141"/>
                    </a:lnTo>
                    <a:lnTo>
                      <a:pt x="194" y="157"/>
                    </a:lnTo>
                    <a:lnTo>
                      <a:pt x="189" y="165"/>
                    </a:lnTo>
                    <a:lnTo>
                      <a:pt x="181" y="174"/>
                    </a:lnTo>
                    <a:lnTo>
                      <a:pt x="172" y="184"/>
                    </a:lnTo>
                    <a:lnTo>
                      <a:pt x="162" y="196"/>
                    </a:lnTo>
                    <a:lnTo>
                      <a:pt x="135" y="219"/>
                    </a:lnTo>
                    <a:lnTo>
                      <a:pt x="103" y="245"/>
                    </a:lnTo>
                    <a:lnTo>
                      <a:pt x="103" y="246"/>
                    </a:lnTo>
                    <a:lnTo>
                      <a:pt x="219" y="246"/>
                    </a:lnTo>
                    <a:lnTo>
                      <a:pt x="219" y="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6" name="Freeform 533"/>
              <p:cNvSpPr>
                <a:spLocks/>
              </p:cNvSpPr>
              <p:nvPr/>
            </p:nvSpPr>
            <p:spPr bwMode="auto">
              <a:xfrm>
                <a:off x="2958" y="2903"/>
                <a:ext cx="54" cy="76"/>
              </a:xfrm>
              <a:custGeom>
                <a:avLst/>
                <a:gdLst>
                  <a:gd name="T0" fmla="*/ 0 w 217"/>
                  <a:gd name="T1" fmla="*/ 305 h 305"/>
                  <a:gd name="T2" fmla="*/ 45 w 217"/>
                  <a:gd name="T3" fmla="*/ 222 h 305"/>
                  <a:gd name="T4" fmla="*/ 105 w 217"/>
                  <a:gd name="T5" fmla="*/ 165 h 305"/>
                  <a:gd name="T6" fmla="*/ 129 w 217"/>
                  <a:gd name="T7" fmla="*/ 135 h 305"/>
                  <a:gd name="T8" fmla="*/ 140 w 217"/>
                  <a:gd name="T9" fmla="*/ 112 h 305"/>
                  <a:gd name="T10" fmla="*/ 140 w 217"/>
                  <a:gd name="T11" fmla="*/ 91 h 305"/>
                  <a:gd name="T12" fmla="*/ 133 w 217"/>
                  <a:gd name="T13" fmla="*/ 75 h 305"/>
                  <a:gd name="T14" fmla="*/ 120 w 217"/>
                  <a:gd name="T15" fmla="*/ 63 h 305"/>
                  <a:gd name="T16" fmla="*/ 101 w 217"/>
                  <a:gd name="T17" fmla="*/ 57 h 305"/>
                  <a:gd name="T18" fmla="*/ 81 w 217"/>
                  <a:gd name="T19" fmla="*/ 57 h 305"/>
                  <a:gd name="T20" fmla="*/ 66 w 217"/>
                  <a:gd name="T21" fmla="*/ 61 h 305"/>
                  <a:gd name="T22" fmla="*/ 48 w 217"/>
                  <a:gd name="T23" fmla="*/ 67 h 305"/>
                  <a:gd name="T24" fmla="*/ 31 w 217"/>
                  <a:gd name="T25" fmla="*/ 76 h 305"/>
                  <a:gd name="T26" fmla="*/ 2 w 217"/>
                  <a:gd name="T27" fmla="*/ 32 h 305"/>
                  <a:gd name="T28" fmla="*/ 25 w 217"/>
                  <a:gd name="T29" fmla="*/ 18 h 305"/>
                  <a:gd name="T30" fmla="*/ 49 w 217"/>
                  <a:gd name="T31" fmla="*/ 7 h 305"/>
                  <a:gd name="T32" fmla="*/ 76 w 217"/>
                  <a:gd name="T33" fmla="*/ 1 h 305"/>
                  <a:gd name="T34" fmla="*/ 104 w 217"/>
                  <a:gd name="T35" fmla="*/ 0 h 305"/>
                  <a:gd name="T36" fmla="*/ 128 w 217"/>
                  <a:gd name="T37" fmla="*/ 1 h 305"/>
                  <a:gd name="T38" fmla="*/ 148 w 217"/>
                  <a:gd name="T39" fmla="*/ 6 h 305"/>
                  <a:gd name="T40" fmla="*/ 168 w 217"/>
                  <a:gd name="T41" fmla="*/ 14 h 305"/>
                  <a:gd name="T42" fmla="*/ 183 w 217"/>
                  <a:gd name="T43" fmla="*/ 25 h 305"/>
                  <a:gd name="T44" fmla="*/ 196 w 217"/>
                  <a:gd name="T45" fmla="*/ 39 h 305"/>
                  <a:gd name="T46" fmla="*/ 204 w 217"/>
                  <a:gd name="T47" fmla="*/ 56 h 305"/>
                  <a:gd name="T48" fmla="*/ 210 w 217"/>
                  <a:gd name="T49" fmla="*/ 74 h 305"/>
                  <a:gd name="T50" fmla="*/ 212 w 217"/>
                  <a:gd name="T51" fmla="*/ 95 h 305"/>
                  <a:gd name="T52" fmla="*/ 207 w 217"/>
                  <a:gd name="T53" fmla="*/ 126 h 305"/>
                  <a:gd name="T54" fmla="*/ 193 w 217"/>
                  <a:gd name="T55" fmla="*/ 157 h 305"/>
                  <a:gd name="T56" fmla="*/ 180 w 217"/>
                  <a:gd name="T57" fmla="*/ 174 h 305"/>
                  <a:gd name="T58" fmla="*/ 161 w 217"/>
                  <a:gd name="T59" fmla="*/ 196 h 305"/>
                  <a:gd name="T60" fmla="*/ 101 w 217"/>
                  <a:gd name="T61" fmla="*/ 245 h 305"/>
                  <a:gd name="T62" fmla="*/ 217 w 217"/>
                  <a:gd name="T63" fmla="*/ 2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305">
                    <a:moveTo>
                      <a:pt x="217" y="305"/>
                    </a:moveTo>
                    <a:lnTo>
                      <a:pt x="0" y="305"/>
                    </a:lnTo>
                    <a:lnTo>
                      <a:pt x="0" y="262"/>
                    </a:lnTo>
                    <a:lnTo>
                      <a:pt x="45" y="222"/>
                    </a:lnTo>
                    <a:lnTo>
                      <a:pt x="80" y="189"/>
                    </a:lnTo>
                    <a:lnTo>
                      <a:pt x="105" y="165"/>
                    </a:lnTo>
                    <a:lnTo>
                      <a:pt x="120" y="147"/>
                    </a:lnTo>
                    <a:lnTo>
                      <a:pt x="129" y="135"/>
                    </a:lnTo>
                    <a:lnTo>
                      <a:pt x="136" y="123"/>
                    </a:lnTo>
                    <a:lnTo>
                      <a:pt x="140" y="112"/>
                    </a:lnTo>
                    <a:lnTo>
                      <a:pt x="140" y="100"/>
                    </a:lnTo>
                    <a:lnTo>
                      <a:pt x="140" y="91"/>
                    </a:lnTo>
                    <a:lnTo>
                      <a:pt x="137" y="82"/>
                    </a:lnTo>
                    <a:lnTo>
                      <a:pt x="133" y="75"/>
                    </a:lnTo>
                    <a:lnTo>
                      <a:pt x="127" y="68"/>
                    </a:lnTo>
                    <a:lnTo>
                      <a:pt x="120" y="63"/>
                    </a:lnTo>
                    <a:lnTo>
                      <a:pt x="112" y="60"/>
                    </a:lnTo>
                    <a:lnTo>
                      <a:pt x="101" y="57"/>
                    </a:lnTo>
                    <a:lnTo>
                      <a:pt x="90" y="57"/>
                    </a:lnTo>
                    <a:lnTo>
                      <a:pt x="81" y="57"/>
                    </a:lnTo>
                    <a:lnTo>
                      <a:pt x="73" y="58"/>
                    </a:lnTo>
                    <a:lnTo>
                      <a:pt x="66" y="61"/>
                    </a:lnTo>
                    <a:lnTo>
                      <a:pt x="57" y="63"/>
                    </a:lnTo>
                    <a:lnTo>
                      <a:pt x="48" y="67"/>
                    </a:lnTo>
                    <a:lnTo>
                      <a:pt x="40" y="71"/>
                    </a:lnTo>
                    <a:lnTo>
                      <a:pt x="31" y="76"/>
                    </a:lnTo>
                    <a:lnTo>
                      <a:pt x="24" y="82"/>
                    </a:lnTo>
                    <a:lnTo>
                      <a:pt x="2" y="32"/>
                    </a:lnTo>
                    <a:lnTo>
                      <a:pt x="14" y="24"/>
                    </a:lnTo>
                    <a:lnTo>
                      <a:pt x="25" y="18"/>
                    </a:lnTo>
                    <a:lnTo>
                      <a:pt x="38" y="12"/>
                    </a:lnTo>
                    <a:lnTo>
                      <a:pt x="49" y="7"/>
                    </a:lnTo>
                    <a:lnTo>
                      <a:pt x="63" y="4"/>
                    </a:lnTo>
                    <a:lnTo>
                      <a:pt x="76" y="1"/>
                    </a:lnTo>
                    <a:lnTo>
                      <a:pt x="90" y="0"/>
                    </a:lnTo>
                    <a:lnTo>
                      <a:pt x="104" y="0"/>
                    </a:lnTo>
                    <a:lnTo>
                      <a:pt x="117" y="0"/>
                    </a:lnTo>
                    <a:lnTo>
                      <a:pt x="128" y="1"/>
                    </a:lnTo>
                    <a:lnTo>
                      <a:pt x="138" y="4"/>
                    </a:lnTo>
                    <a:lnTo>
                      <a:pt x="148" y="6"/>
                    </a:lnTo>
                    <a:lnTo>
                      <a:pt x="159" y="10"/>
                    </a:lnTo>
                    <a:lnTo>
                      <a:pt x="168" y="14"/>
                    </a:lnTo>
                    <a:lnTo>
                      <a:pt x="175" y="19"/>
                    </a:lnTo>
                    <a:lnTo>
                      <a:pt x="183" y="25"/>
                    </a:lnTo>
                    <a:lnTo>
                      <a:pt x="189" y="33"/>
                    </a:lnTo>
                    <a:lnTo>
                      <a:pt x="196" y="39"/>
                    </a:lnTo>
                    <a:lnTo>
                      <a:pt x="201" y="47"/>
                    </a:lnTo>
                    <a:lnTo>
                      <a:pt x="204" y="56"/>
                    </a:lnTo>
                    <a:lnTo>
                      <a:pt x="208" y="65"/>
                    </a:lnTo>
                    <a:lnTo>
                      <a:pt x="210" y="74"/>
                    </a:lnTo>
                    <a:lnTo>
                      <a:pt x="211" y="84"/>
                    </a:lnTo>
                    <a:lnTo>
                      <a:pt x="212" y="95"/>
                    </a:lnTo>
                    <a:lnTo>
                      <a:pt x="211" y="110"/>
                    </a:lnTo>
                    <a:lnTo>
                      <a:pt x="207" y="126"/>
                    </a:lnTo>
                    <a:lnTo>
                      <a:pt x="201" y="141"/>
                    </a:lnTo>
                    <a:lnTo>
                      <a:pt x="193" y="157"/>
                    </a:lnTo>
                    <a:lnTo>
                      <a:pt x="188" y="165"/>
                    </a:lnTo>
                    <a:lnTo>
                      <a:pt x="180" y="174"/>
                    </a:lnTo>
                    <a:lnTo>
                      <a:pt x="171" y="184"/>
                    </a:lnTo>
                    <a:lnTo>
                      <a:pt x="161" y="196"/>
                    </a:lnTo>
                    <a:lnTo>
                      <a:pt x="134" y="219"/>
                    </a:lnTo>
                    <a:lnTo>
                      <a:pt x="101" y="245"/>
                    </a:lnTo>
                    <a:lnTo>
                      <a:pt x="101" y="246"/>
                    </a:lnTo>
                    <a:lnTo>
                      <a:pt x="217" y="246"/>
                    </a:lnTo>
                    <a:lnTo>
                      <a:pt x="217" y="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7" name="Freeform 534"/>
              <p:cNvSpPr>
                <a:spLocks/>
              </p:cNvSpPr>
              <p:nvPr/>
            </p:nvSpPr>
            <p:spPr bwMode="auto">
              <a:xfrm>
                <a:off x="3024" y="2959"/>
                <a:ext cx="21" cy="22"/>
              </a:xfrm>
              <a:custGeom>
                <a:avLst/>
                <a:gdLst>
                  <a:gd name="T0" fmla="*/ 85 w 85"/>
                  <a:gd name="T1" fmla="*/ 43 h 86"/>
                  <a:gd name="T2" fmla="*/ 84 w 85"/>
                  <a:gd name="T3" fmla="*/ 52 h 86"/>
                  <a:gd name="T4" fmla="*/ 83 w 85"/>
                  <a:gd name="T5" fmla="*/ 59 h 86"/>
                  <a:gd name="T6" fmla="*/ 79 w 85"/>
                  <a:gd name="T7" fmla="*/ 67 h 86"/>
                  <a:gd name="T8" fmla="*/ 74 w 85"/>
                  <a:gd name="T9" fmla="*/ 73 h 86"/>
                  <a:gd name="T10" fmla="*/ 66 w 85"/>
                  <a:gd name="T11" fmla="*/ 78 h 86"/>
                  <a:gd name="T12" fmla="*/ 60 w 85"/>
                  <a:gd name="T13" fmla="*/ 82 h 86"/>
                  <a:gd name="T14" fmla="*/ 51 w 85"/>
                  <a:gd name="T15" fmla="*/ 85 h 86"/>
                  <a:gd name="T16" fmla="*/ 42 w 85"/>
                  <a:gd name="T17" fmla="*/ 86 h 86"/>
                  <a:gd name="T18" fmla="*/ 35 w 85"/>
                  <a:gd name="T19" fmla="*/ 85 h 86"/>
                  <a:gd name="T20" fmla="*/ 26 w 85"/>
                  <a:gd name="T21" fmla="*/ 82 h 86"/>
                  <a:gd name="T22" fmla="*/ 19 w 85"/>
                  <a:gd name="T23" fmla="*/ 78 h 86"/>
                  <a:gd name="T24" fmla="*/ 13 w 85"/>
                  <a:gd name="T25" fmla="*/ 73 h 86"/>
                  <a:gd name="T26" fmla="*/ 8 w 85"/>
                  <a:gd name="T27" fmla="*/ 67 h 86"/>
                  <a:gd name="T28" fmla="*/ 4 w 85"/>
                  <a:gd name="T29" fmla="*/ 59 h 86"/>
                  <a:gd name="T30" fmla="*/ 1 w 85"/>
                  <a:gd name="T31" fmla="*/ 52 h 86"/>
                  <a:gd name="T32" fmla="*/ 0 w 85"/>
                  <a:gd name="T33" fmla="*/ 43 h 86"/>
                  <a:gd name="T34" fmla="*/ 1 w 85"/>
                  <a:gd name="T35" fmla="*/ 34 h 86"/>
                  <a:gd name="T36" fmla="*/ 4 w 85"/>
                  <a:gd name="T37" fmla="*/ 25 h 86"/>
                  <a:gd name="T38" fmla="*/ 8 w 85"/>
                  <a:gd name="T39" fmla="*/ 19 h 86"/>
                  <a:gd name="T40" fmla="*/ 13 w 85"/>
                  <a:gd name="T41" fmla="*/ 12 h 86"/>
                  <a:gd name="T42" fmla="*/ 19 w 85"/>
                  <a:gd name="T43" fmla="*/ 6 h 86"/>
                  <a:gd name="T44" fmla="*/ 27 w 85"/>
                  <a:gd name="T45" fmla="*/ 3 h 86"/>
                  <a:gd name="T46" fmla="*/ 35 w 85"/>
                  <a:gd name="T47" fmla="*/ 1 h 86"/>
                  <a:gd name="T48" fmla="*/ 43 w 85"/>
                  <a:gd name="T49" fmla="*/ 0 h 86"/>
                  <a:gd name="T50" fmla="*/ 52 w 85"/>
                  <a:gd name="T51" fmla="*/ 1 h 86"/>
                  <a:gd name="T52" fmla="*/ 60 w 85"/>
                  <a:gd name="T53" fmla="*/ 3 h 86"/>
                  <a:gd name="T54" fmla="*/ 68 w 85"/>
                  <a:gd name="T55" fmla="*/ 6 h 86"/>
                  <a:gd name="T56" fmla="*/ 74 w 85"/>
                  <a:gd name="T57" fmla="*/ 12 h 86"/>
                  <a:gd name="T58" fmla="*/ 79 w 85"/>
                  <a:gd name="T59" fmla="*/ 19 h 86"/>
                  <a:gd name="T60" fmla="*/ 83 w 85"/>
                  <a:gd name="T61" fmla="*/ 25 h 86"/>
                  <a:gd name="T62" fmla="*/ 84 w 85"/>
                  <a:gd name="T63" fmla="*/ 34 h 86"/>
                  <a:gd name="T64" fmla="*/ 85 w 85"/>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6">
                    <a:moveTo>
                      <a:pt x="85" y="43"/>
                    </a:moveTo>
                    <a:lnTo>
                      <a:pt x="84" y="52"/>
                    </a:lnTo>
                    <a:lnTo>
                      <a:pt x="83" y="59"/>
                    </a:lnTo>
                    <a:lnTo>
                      <a:pt x="79" y="67"/>
                    </a:lnTo>
                    <a:lnTo>
                      <a:pt x="74" y="73"/>
                    </a:lnTo>
                    <a:lnTo>
                      <a:pt x="66" y="78"/>
                    </a:lnTo>
                    <a:lnTo>
                      <a:pt x="60" y="82"/>
                    </a:lnTo>
                    <a:lnTo>
                      <a:pt x="51" y="85"/>
                    </a:lnTo>
                    <a:lnTo>
                      <a:pt x="42" y="86"/>
                    </a:lnTo>
                    <a:lnTo>
                      <a:pt x="35" y="85"/>
                    </a:lnTo>
                    <a:lnTo>
                      <a:pt x="26" y="82"/>
                    </a:lnTo>
                    <a:lnTo>
                      <a:pt x="19" y="78"/>
                    </a:lnTo>
                    <a:lnTo>
                      <a:pt x="13" y="73"/>
                    </a:lnTo>
                    <a:lnTo>
                      <a:pt x="8" y="67"/>
                    </a:lnTo>
                    <a:lnTo>
                      <a:pt x="4" y="59"/>
                    </a:lnTo>
                    <a:lnTo>
                      <a:pt x="1" y="52"/>
                    </a:lnTo>
                    <a:lnTo>
                      <a:pt x="0" y="43"/>
                    </a:lnTo>
                    <a:lnTo>
                      <a:pt x="1" y="34"/>
                    </a:lnTo>
                    <a:lnTo>
                      <a:pt x="4" y="25"/>
                    </a:lnTo>
                    <a:lnTo>
                      <a:pt x="8" y="19"/>
                    </a:lnTo>
                    <a:lnTo>
                      <a:pt x="13" y="12"/>
                    </a:lnTo>
                    <a:lnTo>
                      <a:pt x="19" y="6"/>
                    </a:lnTo>
                    <a:lnTo>
                      <a:pt x="27" y="3"/>
                    </a:lnTo>
                    <a:lnTo>
                      <a:pt x="35" y="1"/>
                    </a:lnTo>
                    <a:lnTo>
                      <a:pt x="43" y="0"/>
                    </a:lnTo>
                    <a:lnTo>
                      <a:pt x="52" y="1"/>
                    </a:lnTo>
                    <a:lnTo>
                      <a:pt x="60" y="3"/>
                    </a:lnTo>
                    <a:lnTo>
                      <a:pt x="68" y="6"/>
                    </a:lnTo>
                    <a:lnTo>
                      <a:pt x="74" y="12"/>
                    </a:lnTo>
                    <a:lnTo>
                      <a:pt x="79" y="19"/>
                    </a:lnTo>
                    <a:lnTo>
                      <a:pt x="83" y="25"/>
                    </a:lnTo>
                    <a:lnTo>
                      <a:pt x="84" y="34"/>
                    </a:lnTo>
                    <a:lnTo>
                      <a:pt x="8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8" name="Freeform 535"/>
              <p:cNvSpPr>
                <a:spLocks/>
              </p:cNvSpPr>
              <p:nvPr/>
            </p:nvSpPr>
            <p:spPr bwMode="auto">
              <a:xfrm>
                <a:off x="3059" y="2904"/>
                <a:ext cx="35" cy="75"/>
              </a:xfrm>
              <a:custGeom>
                <a:avLst/>
                <a:gdLst>
                  <a:gd name="T0" fmla="*/ 70 w 140"/>
                  <a:gd name="T1" fmla="*/ 300 h 300"/>
                  <a:gd name="T2" fmla="*/ 70 w 140"/>
                  <a:gd name="T3" fmla="*/ 63 h 300"/>
                  <a:gd name="T4" fmla="*/ 70 w 140"/>
                  <a:gd name="T5" fmla="*/ 63 h 300"/>
                  <a:gd name="T6" fmla="*/ 12 w 140"/>
                  <a:gd name="T7" fmla="*/ 90 h 300"/>
                  <a:gd name="T8" fmla="*/ 0 w 140"/>
                  <a:gd name="T9" fmla="*/ 37 h 300"/>
                  <a:gd name="T10" fmla="*/ 80 w 140"/>
                  <a:gd name="T11" fmla="*/ 0 h 300"/>
                  <a:gd name="T12" fmla="*/ 140 w 140"/>
                  <a:gd name="T13" fmla="*/ 0 h 300"/>
                  <a:gd name="T14" fmla="*/ 140 w 140"/>
                  <a:gd name="T15" fmla="*/ 300 h 300"/>
                  <a:gd name="T16" fmla="*/ 70 w 14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0">
                    <a:moveTo>
                      <a:pt x="70" y="300"/>
                    </a:moveTo>
                    <a:lnTo>
                      <a:pt x="70" y="63"/>
                    </a:lnTo>
                    <a:lnTo>
                      <a:pt x="70" y="63"/>
                    </a:lnTo>
                    <a:lnTo>
                      <a:pt x="12" y="90"/>
                    </a:lnTo>
                    <a:lnTo>
                      <a:pt x="0" y="37"/>
                    </a:lnTo>
                    <a:lnTo>
                      <a:pt x="80" y="0"/>
                    </a:lnTo>
                    <a:lnTo>
                      <a:pt x="140" y="0"/>
                    </a:lnTo>
                    <a:lnTo>
                      <a:pt x="140" y="300"/>
                    </a:lnTo>
                    <a:lnTo>
                      <a:pt x="70"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9" name="Freeform 536"/>
              <p:cNvSpPr>
                <a:spLocks/>
              </p:cNvSpPr>
              <p:nvPr/>
            </p:nvSpPr>
            <p:spPr bwMode="auto">
              <a:xfrm>
                <a:off x="3111" y="2608"/>
                <a:ext cx="35" cy="75"/>
              </a:xfrm>
              <a:custGeom>
                <a:avLst/>
                <a:gdLst>
                  <a:gd name="T0" fmla="*/ 70 w 139"/>
                  <a:gd name="T1" fmla="*/ 300 h 300"/>
                  <a:gd name="T2" fmla="*/ 70 w 139"/>
                  <a:gd name="T3" fmla="*/ 64 h 300"/>
                  <a:gd name="T4" fmla="*/ 69 w 139"/>
                  <a:gd name="T5" fmla="*/ 64 h 300"/>
                  <a:gd name="T6" fmla="*/ 12 w 139"/>
                  <a:gd name="T7" fmla="*/ 90 h 300"/>
                  <a:gd name="T8" fmla="*/ 0 w 139"/>
                  <a:gd name="T9" fmla="*/ 37 h 300"/>
                  <a:gd name="T10" fmla="*/ 81 w 139"/>
                  <a:gd name="T11" fmla="*/ 0 h 300"/>
                  <a:gd name="T12" fmla="*/ 139 w 139"/>
                  <a:gd name="T13" fmla="*/ 0 h 300"/>
                  <a:gd name="T14" fmla="*/ 139 w 139"/>
                  <a:gd name="T15" fmla="*/ 300 h 300"/>
                  <a:gd name="T16" fmla="*/ 70 w 13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00">
                    <a:moveTo>
                      <a:pt x="70" y="300"/>
                    </a:moveTo>
                    <a:lnTo>
                      <a:pt x="70" y="64"/>
                    </a:lnTo>
                    <a:lnTo>
                      <a:pt x="69" y="64"/>
                    </a:lnTo>
                    <a:lnTo>
                      <a:pt x="12" y="90"/>
                    </a:lnTo>
                    <a:lnTo>
                      <a:pt x="0" y="37"/>
                    </a:lnTo>
                    <a:lnTo>
                      <a:pt x="81" y="0"/>
                    </a:lnTo>
                    <a:lnTo>
                      <a:pt x="139" y="0"/>
                    </a:lnTo>
                    <a:lnTo>
                      <a:pt x="139"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0" name="Freeform 537"/>
              <p:cNvSpPr>
                <a:spLocks/>
              </p:cNvSpPr>
              <p:nvPr/>
            </p:nvSpPr>
            <p:spPr bwMode="auto">
              <a:xfrm>
                <a:off x="3171" y="2606"/>
                <a:ext cx="54" cy="78"/>
              </a:xfrm>
              <a:custGeom>
                <a:avLst/>
                <a:gdLst>
                  <a:gd name="T0" fmla="*/ 14 w 217"/>
                  <a:gd name="T1" fmla="*/ 235 h 310"/>
                  <a:gd name="T2" fmla="*/ 52 w 217"/>
                  <a:gd name="T3" fmla="*/ 249 h 310"/>
                  <a:gd name="T4" fmla="*/ 88 w 217"/>
                  <a:gd name="T5" fmla="*/ 254 h 310"/>
                  <a:gd name="T6" fmla="*/ 111 w 217"/>
                  <a:gd name="T7" fmla="*/ 251 h 310"/>
                  <a:gd name="T8" fmla="*/ 128 w 217"/>
                  <a:gd name="T9" fmla="*/ 243 h 310"/>
                  <a:gd name="T10" fmla="*/ 140 w 217"/>
                  <a:gd name="T11" fmla="*/ 230 h 310"/>
                  <a:gd name="T12" fmla="*/ 142 w 217"/>
                  <a:gd name="T13" fmla="*/ 215 h 310"/>
                  <a:gd name="T14" fmla="*/ 139 w 217"/>
                  <a:gd name="T15" fmla="*/ 197 h 310"/>
                  <a:gd name="T16" fmla="*/ 126 w 217"/>
                  <a:gd name="T17" fmla="*/ 183 h 310"/>
                  <a:gd name="T18" fmla="*/ 107 w 217"/>
                  <a:gd name="T19" fmla="*/ 176 h 310"/>
                  <a:gd name="T20" fmla="*/ 83 w 217"/>
                  <a:gd name="T21" fmla="*/ 172 h 310"/>
                  <a:gd name="T22" fmla="*/ 51 w 217"/>
                  <a:gd name="T23" fmla="*/ 121 h 310"/>
                  <a:gd name="T24" fmla="*/ 91 w 217"/>
                  <a:gd name="T25" fmla="*/ 121 h 310"/>
                  <a:gd name="T26" fmla="*/ 111 w 217"/>
                  <a:gd name="T27" fmla="*/ 116 h 310"/>
                  <a:gd name="T28" fmla="*/ 126 w 217"/>
                  <a:gd name="T29" fmla="*/ 107 h 310"/>
                  <a:gd name="T30" fmla="*/ 133 w 217"/>
                  <a:gd name="T31" fmla="*/ 94 h 310"/>
                  <a:gd name="T32" fmla="*/ 133 w 217"/>
                  <a:gd name="T33" fmla="*/ 80 h 310"/>
                  <a:gd name="T34" fmla="*/ 127 w 217"/>
                  <a:gd name="T35" fmla="*/ 69 h 310"/>
                  <a:gd name="T36" fmla="*/ 116 w 217"/>
                  <a:gd name="T37" fmla="*/ 61 h 310"/>
                  <a:gd name="T38" fmla="*/ 99 w 217"/>
                  <a:gd name="T39" fmla="*/ 56 h 310"/>
                  <a:gd name="T40" fmla="*/ 72 w 217"/>
                  <a:gd name="T41" fmla="*/ 57 h 310"/>
                  <a:gd name="T42" fmla="*/ 39 w 217"/>
                  <a:gd name="T43" fmla="*/ 66 h 310"/>
                  <a:gd name="T44" fmla="*/ 9 w 217"/>
                  <a:gd name="T45" fmla="*/ 24 h 310"/>
                  <a:gd name="T46" fmla="*/ 29 w 217"/>
                  <a:gd name="T47" fmla="*/ 14 h 310"/>
                  <a:gd name="T48" fmla="*/ 52 w 217"/>
                  <a:gd name="T49" fmla="*/ 6 h 310"/>
                  <a:gd name="T50" fmla="*/ 77 w 217"/>
                  <a:gd name="T51" fmla="*/ 1 h 310"/>
                  <a:gd name="T52" fmla="*/ 104 w 217"/>
                  <a:gd name="T53" fmla="*/ 0 h 310"/>
                  <a:gd name="T54" fmla="*/ 127 w 217"/>
                  <a:gd name="T55" fmla="*/ 1 h 310"/>
                  <a:gd name="T56" fmla="*/ 146 w 217"/>
                  <a:gd name="T57" fmla="*/ 5 h 310"/>
                  <a:gd name="T58" fmla="*/ 164 w 217"/>
                  <a:gd name="T59" fmla="*/ 12 h 310"/>
                  <a:gd name="T60" fmla="*/ 179 w 217"/>
                  <a:gd name="T61" fmla="*/ 22 h 310"/>
                  <a:gd name="T62" fmla="*/ 191 w 217"/>
                  <a:gd name="T63" fmla="*/ 33 h 310"/>
                  <a:gd name="T64" fmla="*/ 200 w 217"/>
                  <a:gd name="T65" fmla="*/ 46 h 310"/>
                  <a:gd name="T66" fmla="*/ 205 w 217"/>
                  <a:gd name="T67" fmla="*/ 60 h 310"/>
                  <a:gd name="T68" fmla="*/ 207 w 217"/>
                  <a:gd name="T69" fmla="*/ 75 h 310"/>
                  <a:gd name="T70" fmla="*/ 203 w 217"/>
                  <a:gd name="T71" fmla="*/ 98 h 310"/>
                  <a:gd name="T72" fmla="*/ 193 w 217"/>
                  <a:gd name="T73" fmla="*/ 118 h 310"/>
                  <a:gd name="T74" fmla="*/ 175 w 217"/>
                  <a:gd name="T75" fmla="*/ 134 h 310"/>
                  <a:gd name="T76" fmla="*/ 151 w 217"/>
                  <a:gd name="T77" fmla="*/ 145 h 310"/>
                  <a:gd name="T78" fmla="*/ 165 w 217"/>
                  <a:gd name="T79" fmla="*/ 150 h 310"/>
                  <a:gd name="T80" fmla="*/ 189 w 217"/>
                  <a:gd name="T81" fmla="*/ 162 h 310"/>
                  <a:gd name="T82" fmla="*/ 207 w 217"/>
                  <a:gd name="T83" fmla="*/ 182 h 310"/>
                  <a:gd name="T84" fmla="*/ 216 w 217"/>
                  <a:gd name="T85" fmla="*/ 205 h 310"/>
                  <a:gd name="T86" fmla="*/ 216 w 217"/>
                  <a:gd name="T87" fmla="*/ 228 h 310"/>
                  <a:gd name="T88" fmla="*/ 212 w 217"/>
                  <a:gd name="T89" fmla="*/ 247 h 310"/>
                  <a:gd name="T90" fmla="*/ 203 w 217"/>
                  <a:gd name="T91" fmla="*/ 263 h 310"/>
                  <a:gd name="T92" fmla="*/ 191 w 217"/>
                  <a:gd name="T93" fmla="*/ 279 h 310"/>
                  <a:gd name="T94" fmla="*/ 174 w 217"/>
                  <a:gd name="T95" fmla="*/ 290 h 310"/>
                  <a:gd name="T96" fmla="*/ 154 w 217"/>
                  <a:gd name="T97" fmla="*/ 300 h 310"/>
                  <a:gd name="T98" fmla="*/ 132 w 217"/>
                  <a:gd name="T99" fmla="*/ 307 h 310"/>
                  <a:gd name="T100" fmla="*/ 105 w 217"/>
                  <a:gd name="T101" fmla="*/ 310 h 310"/>
                  <a:gd name="T102" fmla="*/ 79 w 217"/>
                  <a:gd name="T103" fmla="*/ 310 h 310"/>
                  <a:gd name="T104" fmla="*/ 53 w 217"/>
                  <a:gd name="T105" fmla="*/ 307 h 310"/>
                  <a:gd name="T106" fmla="*/ 29 w 217"/>
                  <a:gd name="T107" fmla="*/ 302 h 310"/>
                  <a:gd name="T108" fmla="*/ 9 w 217"/>
                  <a:gd name="T109" fmla="*/ 29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310">
                    <a:moveTo>
                      <a:pt x="0" y="288"/>
                    </a:moveTo>
                    <a:lnTo>
                      <a:pt x="14" y="235"/>
                    </a:lnTo>
                    <a:lnTo>
                      <a:pt x="33" y="243"/>
                    </a:lnTo>
                    <a:lnTo>
                      <a:pt x="52" y="249"/>
                    </a:lnTo>
                    <a:lnTo>
                      <a:pt x="70" y="253"/>
                    </a:lnTo>
                    <a:lnTo>
                      <a:pt x="88" y="254"/>
                    </a:lnTo>
                    <a:lnTo>
                      <a:pt x="99" y="253"/>
                    </a:lnTo>
                    <a:lnTo>
                      <a:pt x="111" y="251"/>
                    </a:lnTo>
                    <a:lnTo>
                      <a:pt x="119" y="248"/>
                    </a:lnTo>
                    <a:lnTo>
                      <a:pt x="128" y="243"/>
                    </a:lnTo>
                    <a:lnTo>
                      <a:pt x="135" y="238"/>
                    </a:lnTo>
                    <a:lnTo>
                      <a:pt x="140" y="230"/>
                    </a:lnTo>
                    <a:lnTo>
                      <a:pt x="142" y="223"/>
                    </a:lnTo>
                    <a:lnTo>
                      <a:pt x="142" y="215"/>
                    </a:lnTo>
                    <a:lnTo>
                      <a:pt x="142" y="205"/>
                    </a:lnTo>
                    <a:lnTo>
                      <a:pt x="139" y="197"/>
                    </a:lnTo>
                    <a:lnTo>
                      <a:pt x="133" y="190"/>
                    </a:lnTo>
                    <a:lnTo>
                      <a:pt x="126" y="183"/>
                    </a:lnTo>
                    <a:lnTo>
                      <a:pt x="117" y="178"/>
                    </a:lnTo>
                    <a:lnTo>
                      <a:pt x="107" y="176"/>
                    </a:lnTo>
                    <a:lnTo>
                      <a:pt x="95" y="173"/>
                    </a:lnTo>
                    <a:lnTo>
                      <a:pt x="83" y="172"/>
                    </a:lnTo>
                    <a:lnTo>
                      <a:pt x="51" y="172"/>
                    </a:lnTo>
                    <a:lnTo>
                      <a:pt x="51" y="121"/>
                    </a:lnTo>
                    <a:lnTo>
                      <a:pt x="80" y="121"/>
                    </a:lnTo>
                    <a:lnTo>
                      <a:pt x="91" y="121"/>
                    </a:lnTo>
                    <a:lnTo>
                      <a:pt x="102" y="118"/>
                    </a:lnTo>
                    <a:lnTo>
                      <a:pt x="111" y="116"/>
                    </a:lnTo>
                    <a:lnTo>
                      <a:pt x="118" y="112"/>
                    </a:lnTo>
                    <a:lnTo>
                      <a:pt x="126" y="107"/>
                    </a:lnTo>
                    <a:lnTo>
                      <a:pt x="131" y="101"/>
                    </a:lnTo>
                    <a:lnTo>
                      <a:pt x="133" y="94"/>
                    </a:lnTo>
                    <a:lnTo>
                      <a:pt x="135" y="87"/>
                    </a:lnTo>
                    <a:lnTo>
                      <a:pt x="133" y="80"/>
                    </a:lnTo>
                    <a:lnTo>
                      <a:pt x="131" y="74"/>
                    </a:lnTo>
                    <a:lnTo>
                      <a:pt x="127" y="69"/>
                    </a:lnTo>
                    <a:lnTo>
                      <a:pt x="122" y="65"/>
                    </a:lnTo>
                    <a:lnTo>
                      <a:pt x="116" y="61"/>
                    </a:lnTo>
                    <a:lnTo>
                      <a:pt x="108" y="59"/>
                    </a:lnTo>
                    <a:lnTo>
                      <a:pt x="99" y="56"/>
                    </a:lnTo>
                    <a:lnTo>
                      <a:pt x="89" y="56"/>
                    </a:lnTo>
                    <a:lnTo>
                      <a:pt x="72" y="57"/>
                    </a:lnTo>
                    <a:lnTo>
                      <a:pt x="56" y="61"/>
                    </a:lnTo>
                    <a:lnTo>
                      <a:pt x="39" y="66"/>
                    </a:lnTo>
                    <a:lnTo>
                      <a:pt x="24" y="75"/>
                    </a:lnTo>
                    <a:lnTo>
                      <a:pt x="9" y="24"/>
                    </a:lnTo>
                    <a:lnTo>
                      <a:pt x="19" y="18"/>
                    </a:lnTo>
                    <a:lnTo>
                      <a:pt x="29" y="14"/>
                    </a:lnTo>
                    <a:lnTo>
                      <a:pt x="41" y="9"/>
                    </a:lnTo>
                    <a:lnTo>
                      <a:pt x="52" y="6"/>
                    </a:lnTo>
                    <a:lnTo>
                      <a:pt x="65" y="4"/>
                    </a:lnTo>
                    <a:lnTo>
                      <a:pt x="77" y="1"/>
                    </a:lnTo>
                    <a:lnTo>
                      <a:pt x="90" y="0"/>
                    </a:lnTo>
                    <a:lnTo>
                      <a:pt x="104" y="0"/>
                    </a:lnTo>
                    <a:lnTo>
                      <a:pt x="116" y="0"/>
                    </a:lnTo>
                    <a:lnTo>
                      <a:pt x="127" y="1"/>
                    </a:lnTo>
                    <a:lnTo>
                      <a:pt x="137" y="3"/>
                    </a:lnTo>
                    <a:lnTo>
                      <a:pt x="146" y="5"/>
                    </a:lnTo>
                    <a:lnTo>
                      <a:pt x="155" y="9"/>
                    </a:lnTo>
                    <a:lnTo>
                      <a:pt x="164" y="12"/>
                    </a:lnTo>
                    <a:lnTo>
                      <a:pt x="172" y="17"/>
                    </a:lnTo>
                    <a:lnTo>
                      <a:pt x="179" y="22"/>
                    </a:lnTo>
                    <a:lnTo>
                      <a:pt x="186" y="27"/>
                    </a:lnTo>
                    <a:lnTo>
                      <a:pt x="191" y="33"/>
                    </a:lnTo>
                    <a:lnTo>
                      <a:pt x="196" y="39"/>
                    </a:lnTo>
                    <a:lnTo>
                      <a:pt x="200" y="46"/>
                    </a:lnTo>
                    <a:lnTo>
                      <a:pt x="202" y="52"/>
                    </a:lnTo>
                    <a:lnTo>
                      <a:pt x="205" y="60"/>
                    </a:lnTo>
                    <a:lnTo>
                      <a:pt x="206" y="67"/>
                    </a:lnTo>
                    <a:lnTo>
                      <a:pt x="207" y="75"/>
                    </a:lnTo>
                    <a:lnTo>
                      <a:pt x="206" y="88"/>
                    </a:lnTo>
                    <a:lnTo>
                      <a:pt x="203" y="98"/>
                    </a:lnTo>
                    <a:lnTo>
                      <a:pt x="198" y="108"/>
                    </a:lnTo>
                    <a:lnTo>
                      <a:pt x="193" y="118"/>
                    </a:lnTo>
                    <a:lnTo>
                      <a:pt x="184" y="126"/>
                    </a:lnTo>
                    <a:lnTo>
                      <a:pt x="175" y="134"/>
                    </a:lnTo>
                    <a:lnTo>
                      <a:pt x="164" y="140"/>
                    </a:lnTo>
                    <a:lnTo>
                      <a:pt x="151" y="145"/>
                    </a:lnTo>
                    <a:lnTo>
                      <a:pt x="151" y="146"/>
                    </a:lnTo>
                    <a:lnTo>
                      <a:pt x="165" y="150"/>
                    </a:lnTo>
                    <a:lnTo>
                      <a:pt x="178" y="155"/>
                    </a:lnTo>
                    <a:lnTo>
                      <a:pt x="189" y="162"/>
                    </a:lnTo>
                    <a:lnTo>
                      <a:pt x="200" y="172"/>
                    </a:lnTo>
                    <a:lnTo>
                      <a:pt x="207" y="182"/>
                    </a:lnTo>
                    <a:lnTo>
                      <a:pt x="212" y="193"/>
                    </a:lnTo>
                    <a:lnTo>
                      <a:pt x="216" y="205"/>
                    </a:lnTo>
                    <a:lnTo>
                      <a:pt x="217" y="219"/>
                    </a:lnTo>
                    <a:lnTo>
                      <a:pt x="216" y="228"/>
                    </a:lnTo>
                    <a:lnTo>
                      <a:pt x="215" y="238"/>
                    </a:lnTo>
                    <a:lnTo>
                      <a:pt x="212" y="247"/>
                    </a:lnTo>
                    <a:lnTo>
                      <a:pt x="208" y="256"/>
                    </a:lnTo>
                    <a:lnTo>
                      <a:pt x="203" y="263"/>
                    </a:lnTo>
                    <a:lnTo>
                      <a:pt x="198" y="271"/>
                    </a:lnTo>
                    <a:lnTo>
                      <a:pt x="191" y="279"/>
                    </a:lnTo>
                    <a:lnTo>
                      <a:pt x="183" y="285"/>
                    </a:lnTo>
                    <a:lnTo>
                      <a:pt x="174" y="290"/>
                    </a:lnTo>
                    <a:lnTo>
                      <a:pt x="164" y="296"/>
                    </a:lnTo>
                    <a:lnTo>
                      <a:pt x="154" y="300"/>
                    </a:lnTo>
                    <a:lnTo>
                      <a:pt x="144" y="304"/>
                    </a:lnTo>
                    <a:lnTo>
                      <a:pt x="132" y="307"/>
                    </a:lnTo>
                    <a:lnTo>
                      <a:pt x="119" y="309"/>
                    </a:lnTo>
                    <a:lnTo>
                      <a:pt x="105" y="310"/>
                    </a:lnTo>
                    <a:lnTo>
                      <a:pt x="93" y="310"/>
                    </a:lnTo>
                    <a:lnTo>
                      <a:pt x="79" y="310"/>
                    </a:lnTo>
                    <a:lnTo>
                      <a:pt x="65" y="309"/>
                    </a:lnTo>
                    <a:lnTo>
                      <a:pt x="53" y="307"/>
                    </a:lnTo>
                    <a:lnTo>
                      <a:pt x="41" y="305"/>
                    </a:lnTo>
                    <a:lnTo>
                      <a:pt x="29" y="302"/>
                    </a:lnTo>
                    <a:lnTo>
                      <a:pt x="19" y="298"/>
                    </a:lnTo>
                    <a:lnTo>
                      <a:pt x="9" y="294"/>
                    </a:lnTo>
                    <a:lnTo>
                      <a:pt x="0"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1" name="Freeform 538"/>
              <p:cNvSpPr>
                <a:spLocks/>
              </p:cNvSpPr>
              <p:nvPr/>
            </p:nvSpPr>
            <p:spPr bwMode="auto">
              <a:xfrm>
                <a:off x="3238" y="2662"/>
                <a:ext cx="21" cy="22"/>
              </a:xfrm>
              <a:custGeom>
                <a:avLst/>
                <a:gdLst>
                  <a:gd name="T0" fmla="*/ 84 w 84"/>
                  <a:gd name="T1" fmla="*/ 43 h 86"/>
                  <a:gd name="T2" fmla="*/ 84 w 84"/>
                  <a:gd name="T3" fmla="*/ 52 h 86"/>
                  <a:gd name="T4" fmla="*/ 81 w 84"/>
                  <a:gd name="T5" fmla="*/ 61 h 86"/>
                  <a:gd name="T6" fmla="*/ 78 w 84"/>
                  <a:gd name="T7" fmla="*/ 67 h 86"/>
                  <a:gd name="T8" fmla="*/ 73 w 84"/>
                  <a:gd name="T9" fmla="*/ 74 h 86"/>
                  <a:gd name="T10" fmla="*/ 66 w 84"/>
                  <a:gd name="T11" fmla="*/ 80 h 86"/>
                  <a:gd name="T12" fmla="*/ 59 w 84"/>
                  <a:gd name="T13" fmla="*/ 84 h 86"/>
                  <a:gd name="T14" fmla="*/ 51 w 84"/>
                  <a:gd name="T15" fmla="*/ 85 h 86"/>
                  <a:gd name="T16" fmla="*/ 42 w 84"/>
                  <a:gd name="T17" fmla="*/ 86 h 86"/>
                  <a:gd name="T18" fmla="*/ 33 w 84"/>
                  <a:gd name="T19" fmla="*/ 85 h 86"/>
                  <a:gd name="T20" fmla="*/ 25 w 84"/>
                  <a:gd name="T21" fmla="*/ 83 h 86"/>
                  <a:gd name="T22" fmla="*/ 18 w 84"/>
                  <a:gd name="T23" fmla="*/ 79 h 86"/>
                  <a:gd name="T24" fmla="*/ 11 w 84"/>
                  <a:gd name="T25" fmla="*/ 74 h 86"/>
                  <a:gd name="T26" fmla="*/ 6 w 84"/>
                  <a:gd name="T27" fmla="*/ 67 h 86"/>
                  <a:gd name="T28" fmla="*/ 3 w 84"/>
                  <a:gd name="T29" fmla="*/ 61 h 86"/>
                  <a:gd name="T30" fmla="*/ 1 w 84"/>
                  <a:gd name="T31" fmla="*/ 52 h 86"/>
                  <a:gd name="T32" fmla="*/ 0 w 84"/>
                  <a:gd name="T33" fmla="*/ 43 h 86"/>
                  <a:gd name="T34" fmla="*/ 1 w 84"/>
                  <a:gd name="T35" fmla="*/ 34 h 86"/>
                  <a:gd name="T36" fmla="*/ 3 w 84"/>
                  <a:gd name="T37" fmla="*/ 27 h 86"/>
                  <a:gd name="T38" fmla="*/ 6 w 84"/>
                  <a:gd name="T39" fmla="*/ 19 h 86"/>
                  <a:gd name="T40" fmla="*/ 11 w 84"/>
                  <a:gd name="T41" fmla="*/ 13 h 86"/>
                  <a:gd name="T42" fmla="*/ 19 w 84"/>
                  <a:gd name="T43" fmla="*/ 8 h 86"/>
                  <a:gd name="T44" fmla="*/ 25 w 84"/>
                  <a:gd name="T45" fmla="*/ 4 h 86"/>
                  <a:gd name="T46" fmla="*/ 33 w 84"/>
                  <a:gd name="T47" fmla="*/ 1 h 86"/>
                  <a:gd name="T48" fmla="*/ 42 w 84"/>
                  <a:gd name="T49" fmla="*/ 0 h 86"/>
                  <a:gd name="T50" fmla="*/ 51 w 84"/>
                  <a:gd name="T51" fmla="*/ 1 h 86"/>
                  <a:gd name="T52" fmla="*/ 60 w 84"/>
                  <a:gd name="T53" fmla="*/ 4 h 86"/>
                  <a:gd name="T54" fmla="*/ 66 w 84"/>
                  <a:gd name="T55" fmla="*/ 8 h 86"/>
                  <a:gd name="T56" fmla="*/ 73 w 84"/>
                  <a:gd name="T57" fmla="*/ 13 h 86"/>
                  <a:gd name="T58" fmla="*/ 78 w 84"/>
                  <a:gd name="T59" fmla="*/ 19 h 86"/>
                  <a:gd name="T60" fmla="*/ 81 w 84"/>
                  <a:gd name="T61" fmla="*/ 27 h 86"/>
                  <a:gd name="T62" fmla="*/ 84 w 84"/>
                  <a:gd name="T63" fmla="*/ 34 h 86"/>
                  <a:gd name="T64" fmla="*/ 84 w 84"/>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3"/>
                    </a:moveTo>
                    <a:lnTo>
                      <a:pt x="84" y="52"/>
                    </a:lnTo>
                    <a:lnTo>
                      <a:pt x="81" y="61"/>
                    </a:lnTo>
                    <a:lnTo>
                      <a:pt x="78" y="67"/>
                    </a:lnTo>
                    <a:lnTo>
                      <a:pt x="73" y="74"/>
                    </a:lnTo>
                    <a:lnTo>
                      <a:pt x="66" y="80"/>
                    </a:lnTo>
                    <a:lnTo>
                      <a:pt x="59" y="84"/>
                    </a:lnTo>
                    <a:lnTo>
                      <a:pt x="51" y="85"/>
                    </a:lnTo>
                    <a:lnTo>
                      <a:pt x="42" y="86"/>
                    </a:lnTo>
                    <a:lnTo>
                      <a:pt x="33" y="85"/>
                    </a:lnTo>
                    <a:lnTo>
                      <a:pt x="25" y="83"/>
                    </a:lnTo>
                    <a:lnTo>
                      <a:pt x="18" y="79"/>
                    </a:lnTo>
                    <a:lnTo>
                      <a:pt x="11" y="74"/>
                    </a:lnTo>
                    <a:lnTo>
                      <a:pt x="6" y="67"/>
                    </a:lnTo>
                    <a:lnTo>
                      <a:pt x="3" y="61"/>
                    </a:lnTo>
                    <a:lnTo>
                      <a:pt x="1" y="52"/>
                    </a:lnTo>
                    <a:lnTo>
                      <a:pt x="0" y="43"/>
                    </a:lnTo>
                    <a:lnTo>
                      <a:pt x="1" y="34"/>
                    </a:lnTo>
                    <a:lnTo>
                      <a:pt x="3" y="27"/>
                    </a:lnTo>
                    <a:lnTo>
                      <a:pt x="6" y="19"/>
                    </a:lnTo>
                    <a:lnTo>
                      <a:pt x="11" y="13"/>
                    </a:lnTo>
                    <a:lnTo>
                      <a:pt x="19" y="8"/>
                    </a:lnTo>
                    <a:lnTo>
                      <a:pt x="25" y="4"/>
                    </a:lnTo>
                    <a:lnTo>
                      <a:pt x="33" y="1"/>
                    </a:lnTo>
                    <a:lnTo>
                      <a:pt x="42" y="0"/>
                    </a:lnTo>
                    <a:lnTo>
                      <a:pt x="51" y="1"/>
                    </a:lnTo>
                    <a:lnTo>
                      <a:pt x="60" y="4"/>
                    </a:lnTo>
                    <a:lnTo>
                      <a:pt x="66" y="8"/>
                    </a:lnTo>
                    <a:lnTo>
                      <a:pt x="73" y="13"/>
                    </a:lnTo>
                    <a:lnTo>
                      <a:pt x="78" y="19"/>
                    </a:lnTo>
                    <a:lnTo>
                      <a:pt x="81" y="27"/>
                    </a:lnTo>
                    <a:lnTo>
                      <a:pt x="84" y="34"/>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2" name="Freeform 539"/>
              <p:cNvSpPr>
                <a:spLocks/>
              </p:cNvSpPr>
              <p:nvPr/>
            </p:nvSpPr>
            <p:spPr bwMode="auto">
              <a:xfrm>
                <a:off x="3268" y="2608"/>
                <a:ext cx="55" cy="75"/>
              </a:xfrm>
              <a:custGeom>
                <a:avLst/>
                <a:gdLst>
                  <a:gd name="T0" fmla="*/ 0 w 219"/>
                  <a:gd name="T1" fmla="*/ 0 h 300"/>
                  <a:gd name="T2" fmla="*/ 219 w 219"/>
                  <a:gd name="T3" fmla="*/ 0 h 300"/>
                  <a:gd name="T4" fmla="*/ 219 w 219"/>
                  <a:gd name="T5" fmla="*/ 45 h 300"/>
                  <a:gd name="T6" fmla="*/ 91 w 219"/>
                  <a:gd name="T7" fmla="*/ 300 h 300"/>
                  <a:gd name="T8" fmla="*/ 15 w 219"/>
                  <a:gd name="T9" fmla="*/ 300 h 300"/>
                  <a:gd name="T10" fmla="*/ 142 w 219"/>
                  <a:gd name="T11" fmla="*/ 60 h 300"/>
                  <a:gd name="T12" fmla="*/ 142 w 219"/>
                  <a:gd name="T13" fmla="*/ 59 h 300"/>
                  <a:gd name="T14" fmla="*/ 0 w 219"/>
                  <a:gd name="T15" fmla="*/ 59 h 300"/>
                  <a:gd name="T16" fmla="*/ 0 w 219"/>
                  <a:gd name="T1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300">
                    <a:moveTo>
                      <a:pt x="0" y="0"/>
                    </a:moveTo>
                    <a:lnTo>
                      <a:pt x="219" y="0"/>
                    </a:lnTo>
                    <a:lnTo>
                      <a:pt x="219" y="45"/>
                    </a:lnTo>
                    <a:lnTo>
                      <a:pt x="91" y="300"/>
                    </a:lnTo>
                    <a:lnTo>
                      <a:pt x="15" y="300"/>
                    </a:lnTo>
                    <a:lnTo>
                      <a:pt x="142" y="60"/>
                    </a:lnTo>
                    <a:lnTo>
                      <a:pt x="142" y="59"/>
                    </a:lnTo>
                    <a:lnTo>
                      <a:pt x="0"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3" name="Freeform 540"/>
              <p:cNvSpPr>
                <a:spLocks noEditPoints="1"/>
              </p:cNvSpPr>
              <p:nvPr/>
            </p:nvSpPr>
            <p:spPr bwMode="auto">
              <a:xfrm>
                <a:off x="2877" y="2080"/>
                <a:ext cx="59" cy="77"/>
              </a:xfrm>
              <a:custGeom>
                <a:avLst/>
                <a:gdLst>
                  <a:gd name="T0" fmla="*/ 183 w 237"/>
                  <a:gd name="T1" fmla="*/ 55 h 309"/>
                  <a:gd name="T2" fmla="*/ 134 w 237"/>
                  <a:gd name="T3" fmla="*/ 62 h 309"/>
                  <a:gd name="T4" fmla="*/ 111 w 237"/>
                  <a:gd name="T5" fmla="*/ 72 h 309"/>
                  <a:gd name="T6" fmla="*/ 93 w 237"/>
                  <a:gd name="T7" fmla="*/ 88 h 309"/>
                  <a:gd name="T8" fmla="*/ 78 w 237"/>
                  <a:gd name="T9" fmla="*/ 112 h 309"/>
                  <a:gd name="T10" fmla="*/ 81 w 237"/>
                  <a:gd name="T11" fmla="*/ 121 h 309"/>
                  <a:gd name="T12" fmla="*/ 104 w 237"/>
                  <a:gd name="T13" fmla="*/ 108 h 309"/>
                  <a:gd name="T14" fmla="*/ 131 w 237"/>
                  <a:gd name="T15" fmla="*/ 102 h 309"/>
                  <a:gd name="T16" fmla="*/ 160 w 237"/>
                  <a:gd name="T17" fmla="*/ 103 h 309"/>
                  <a:gd name="T18" fmla="*/ 187 w 237"/>
                  <a:gd name="T19" fmla="*/ 112 h 309"/>
                  <a:gd name="T20" fmla="*/ 209 w 237"/>
                  <a:gd name="T21" fmla="*/ 128 h 309"/>
                  <a:gd name="T22" fmla="*/ 225 w 237"/>
                  <a:gd name="T23" fmla="*/ 151 h 309"/>
                  <a:gd name="T24" fmla="*/ 234 w 237"/>
                  <a:gd name="T25" fmla="*/ 179 h 309"/>
                  <a:gd name="T26" fmla="*/ 235 w 237"/>
                  <a:gd name="T27" fmla="*/ 211 h 309"/>
                  <a:gd name="T28" fmla="*/ 228 w 237"/>
                  <a:gd name="T29" fmla="*/ 243 h 309"/>
                  <a:gd name="T30" fmla="*/ 211 w 237"/>
                  <a:gd name="T31" fmla="*/ 269 h 309"/>
                  <a:gd name="T32" fmla="*/ 187 w 237"/>
                  <a:gd name="T33" fmla="*/ 291 h 309"/>
                  <a:gd name="T34" fmla="*/ 156 w 237"/>
                  <a:gd name="T35" fmla="*/ 304 h 309"/>
                  <a:gd name="T36" fmla="*/ 123 w 237"/>
                  <a:gd name="T37" fmla="*/ 309 h 309"/>
                  <a:gd name="T38" fmla="*/ 84 w 237"/>
                  <a:gd name="T39" fmla="*/ 304 h 309"/>
                  <a:gd name="T40" fmla="*/ 51 w 237"/>
                  <a:gd name="T41" fmla="*/ 287 h 309"/>
                  <a:gd name="T42" fmla="*/ 25 w 237"/>
                  <a:gd name="T43" fmla="*/ 262 h 309"/>
                  <a:gd name="T44" fmla="*/ 9 w 237"/>
                  <a:gd name="T45" fmla="*/ 230 h 309"/>
                  <a:gd name="T46" fmla="*/ 1 w 237"/>
                  <a:gd name="T47" fmla="*/ 191 h 309"/>
                  <a:gd name="T48" fmla="*/ 4 w 237"/>
                  <a:gd name="T49" fmla="*/ 140 h 309"/>
                  <a:gd name="T50" fmla="*/ 19 w 237"/>
                  <a:gd name="T51" fmla="*/ 90 h 309"/>
                  <a:gd name="T52" fmla="*/ 47 w 237"/>
                  <a:gd name="T53" fmla="*/ 51 h 309"/>
                  <a:gd name="T54" fmla="*/ 83 w 237"/>
                  <a:gd name="T55" fmla="*/ 23 h 309"/>
                  <a:gd name="T56" fmla="*/ 125 w 237"/>
                  <a:gd name="T57" fmla="*/ 6 h 309"/>
                  <a:gd name="T58" fmla="*/ 164 w 237"/>
                  <a:gd name="T59" fmla="*/ 0 h 309"/>
                  <a:gd name="T60" fmla="*/ 202 w 237"/>
                  <a:gd name="T61" fmla="*/ 0 h 309"/>
                  <a:gd name="T62" fmla="*/ 75 w 237"/>
                  <a:gd name="T63" fmla="*/ 217 h 309"/>
                  <a:gd name="T64" fmla="*/ 88 w 237"/>
                  <a:gd name="T65" fmla="*/ 241 h 309"/>
                  <a:gd name="T66" fmla="*/ 100 w 237"/>
                  <a:gd name="T67" fmla="*/ 252 h 309"/>
                  <a:gd name="T68" fmla="*/ 116 w 237"/>
                  <a:gd name="T69" fmla="*/ 255 h 309"/>
                  <a:gd name="T70" fmla="*/ 139 w 237"/>
                  <a:gd name="T71" fmla="*/ 252 h 309"/>
                  <a:gd name="T72" fmla="*/ 158 w 237"/>
                  <a:gd name="T73" fmla="*/ 234 h 309"/>
                  <a:gd name="T74" fmla="*/ 164 w 237"/>
                  <a:gd name="T75" fmla="*/ 205 h 309"/>
                  <a:gd name="T76" fmla="*/ 156 w 237"/>
                  <a:gd name="T77" fmla="*/ 174 h 309"/>
                  <a:gd name="T78" fmla="*/ 136 w 237"/>
                  <a:gd name="T79" fmla="*/ 156 h 309"/>
                  <a:gd name="T80" fmla="*/ 108 w 237"/>
                  <a:gd name="T81" fmla="*/ 154 h 309"/>
                  <a:gd name="T82" fmla="*/ 84 w 237"/>
                  <a:gd name="T83" fmla="*/ 165 h 309"/>
                  <a:gd name="T84" fmla="*/ 73 w 237"/>
                  <a:gd name="T85" fmla="*/ 18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7" h="309">
                    <a:moveTo>
                      <a:pt x="202" y="0"/>
                    </a:moveTo>
                    <a:lnTo>
                      <a:pt x="202" y="53"/>
                    </a:lnTo>
                    <a:lnTo>
                      <a:pt x="183" y="55"/>
                    </a:lnTo>
                    <a:lnTo>
                      <a:pt x="167" y="55"/>
                    </a:lnTo>
                    <a:lnTo>
                      <a:pt x="151" y="57"/>
                    </a:lnTo>
                    <a:lnTo>
                      <a:pt x="134" y="62"/>
                    </a:lnTo>
                    <a:lnTo>
                      <a:pt x="126" y="65"/>
                    </a:lnTo>
                    <a:lnTo>
                      <a:pt x="118" y="69"/>
                    </a:lnTo>
                    <a:lnTo>
                      <a:pt x="111" y="72"/>
                    </a:lnTo>
                    <a:lnTo>
                      <a:pt x="104" y="77"/>
                    </a:lnTo>
                    <a:lnTo>
                      <a:pt x="98" y="82"/>
                    </a:lnTo>
                    <a:lnTo>
                      <a:pt x="93" y="88"/>
                    </a:lnTo>
                    <a:lnTo>
                      <a:pt x="88" y="94"/>
                    </a:lnTo>
                    <a:lnTo>
                      <a:pt x="84" y="99"/>
                    </a:lnTo>
                    <a:lnTo>
                      <a:pt x="78" y="112"/>
                    </a:lnTo>
                    <a:lnTo>
                      <a:pt x="74" y="126"/>
                    </a:lnTo>
                    <a:lnTo>
                      <a:pt x="75" y="126"/>
                    </a:lnTo>
                    <a:lnTo>
                      <a:pt x="81" y="121"/>
                    </a:lnTo>
                    <a:lnTo>
                      <a:pt x="88" y="116"/>
                    </a:lnTo>
                    <a:lnTo>
                      <a:pt x="95" y="112"/>
                    </a:lnTo>
                    <a:lnTo>
                      <a:pt x="104" y="108"/>
                    </a:lnTo>
                    <a:lnTo>
                      <a:pt x="112" y="105"/>
                    </a:lnTo>
                    <a:lnTo>
                      <a:pt x="121" y="103"/>
                    </a:lnTo>
                    <a:lnTo>
                      <a:pt x="131" y="102"/>
                    </a:lnTo>
                    <a:lnTo>
                      <a:pt x="141" y="102"/>
                    </a:lnTo>
                    <a:lnTo>
                      <a:pt x="151" y="102"/>
                    </a:lnTo>
                    <a:lnTo>
                      <a:pt x="160" y="103"/>
                    </a:lnTo>
                    <a:lnTo>
                      <a:pt x="169" y="105"/>
                    </a:lnTo>
                    <a:lnTo>
                      <a:pt x="178" y="108"/>
                    </a:lnTo>
                    <a:lnTo>
                      <a:pt x="187" y="112"/>
                    </a:lnTo>
                    <a:lnTo>
                      <a:pt x="195" y="117"/>
                    </a:lnTo>
                    <a:lnTo>
                      <a:pt x="202" y="122"/>
                    </a:lnTo>
                    <a:lnTo>
                      <a:pt x="209" y="128"/>
                    </a:lnTo>
                    <a:lnTo>
                      <a:pt x="215" y="136"/>
                    </a:lnTo>
                    <a:lnTo>
                      <a:pt x="221" y="144"/>
                    </a:lnTo>
                    <a:lnTo>
                      <a:pt x="225" y="151"/>
                    </a:lnTo>
                    <a:lnTo>
                      <a:pt x="229" y="160"/>
                    </a:lnTo>
                    <a:lnTo>
                      <a:pt x="233" y="169"/>
                    </a:lnTo>
                    <a:lnTo>
                      <a:pt x="234" y="179"/>
                    </a:lnTo>
                    <a:lnTo>
                      <a:pt x="235" y="189"/>
                    </a:lnTo>
                    <a:lnTo>
                      <a:pt x="237" y="200"/>
                    </a:lnTo>
                    <a:lnTo>
                      <a:pt x="235" y="211"/>
                    </a:lnTo>
                    <a:lnTo>
                      <a:pt x="234" y="222"/>
                    </a:lnTo>
                    <a:lnTo>
                      <a:pt x="232" y="233"/>
                    </a:lnTo>
                    <a:lnTo>
                      <a:pt x="228" y="243"/>
                    </a:lnTo>
                    <a:lnTo>
                      <a:pt x="224" y="252"/>
                    </a:lnTo>
                    <a:lnTo>
                      <a:pt x="219" y="261"/>
                    </a:lnTo>
                    <a:lnTo>
                      <a:pt x="211" y="269"/>
                    </a:lnTo>
                    <a:lnTo>
                      <a:pt x="204" y="277"/>
                    </a:lnTo>
                    <a:lnTo>
                      <a:pt x="196" y="285"/>
                    </a:lnTo>
                    <a:lnTo>
                      <a:pt x="187" y="291"/>
                    </a:lnTo>
                    <a:lnTo>
                      <a:pt x="177" y="296"/>
                    </a:lnTo>
                    <a:lnTo>
                      <a:pt x="168" y="300"/>
                    </a:lnTo>
                    <a:lnTo>
                      <a:pt x="156" y="304"/>
                    </a:lnTo>
                    <a:lnTo>
                      <a:pt x="146" y="306"/>
                    </a:lnTo>
                    <a:lnTo>
                      <a:pt x="135" y="308"/>
                    </a:lnTo>
                    <a:lnTo>
                      <a:pt x="123" y="309"/>
                    </a:lnTo>
                    <a:lnTo>
                      <a:pt x="109" y="308"/>
                    </a:lnTo>
                    <a:lnTo>
                      <a:pt x="95" y="306"/>
                    </a:lnTo>
                    <a:lnTo>
                      <a:pt x="84" y="304"/>
                    </a:lnTo>
                    <a:lnTo>
                      <a:pt x="73" y="299"/>
                    </a:lnTo>
                    <a:lnTo>
                      <a:pt x="61" y="294"/>
                    </a:lnTo>
                    <a:lnTo>
                      <a:pt x="51" y="287"/>
                    </a:lnTo>
                    <a:lnTo>
                      <a:pt x="42" y="281"/>
                    </a:lnTo>
                    <a:lnTo>
                      <a:pt x="33" y="272"/>
                    </a:lnTo>
                    <a:lnTo>
                      <a:pt x="25" y="262"/>
                    </a:lnTo>
                    <a:lnTo>
                      <a:pt x="19" y="252"/>
                    </a:lnTo>
                    <a:lnTo>
                      <a:pt x="13" y="241"/>
                    </a:lnTo>
                    <a:lnTo>
                      <a:pt x="9" y="230"/>
                    </a:lnTo>
                    <a:lnTo>
                      <a:pt x="5" y="217"/>
                    </a:lnTo>
                    <a:lnTo>
                      <a:pt x="3" y="205"/>
                    </a:lnTo>
                    <a:lnTo>
                      <a:pt x="1" y="191"/>
                    </a:lnTo>
                    <a:lnTo>
                      <a:pt x="0" y="177"/>
                    </a:lnTo>
                    <a:lnTo>
                      <a:pt x="1" y="158"/>
                    </a:lnTo>
                    <a:lnTo>
                      <a:pt x="4" y="140"/>
                    </a:lnTo>
                    <a:lnTo>
                      <a:pt x="8" y="122"/>
                    </a:lnTo>
                    <a:lnTo>
                      <a:pt x="13" y="105"/>
                    </a:lnTo>
                    <a:lnTo>
                      <a:pt x="19" y="90"/>
                    </a:lnTo>
                    <a:lnTo>
                      <a:pt x="28" y="76"/>
                    </a:lnTo>
                    <a:lnTo>
                      <a:pt x="37" y="62"/>
                    </a:lnTo>
                    <a:lnTo>
                      <a:pt x="47" y="51"/>
                    </a:lnTo>
                    <a:lnTo>
                      <a:pt x="57" y="41"/>
                    </a:lnTo>
                    <a:lnTo>
                      <a:pt x="70" y="32"/>
                    </a:lnTo>
                    <a:lnTo>
                      <a:pt x="83" y="23"/>
                    </a:lnTo>
                    <a:lnTo>
                      <a:pt x="95" y="16"/>
                    </a:lnTo>
                    <a:lnTo>
                      <a:pt x="109" y="11"/>
                    </a:lnTo>
                    <a:lnTo>
                      <a:pt x="125" y="6"/>
                    </a:lnTo>
                    <a:lnTo>
                      <a:pt x="140" y="4"/>
                    </a:lnTo>
                    <a:lnTo>
                      <a:pt x="156" y="1"/>
                    </a:lnTo>
                    <a:lnTo>
                      <a:pt x="164" y="0"/>
                    </a:lnTo>
                    <a:lnTo>
                      <a:pt x="174" y="0"/>
                    </a:lnTo>
                    <a:lnTo>
                      <a:pt x="187" y="0"/>
                    </a:lnTo>
                    <a:lnTo>
                      <a:pt x="202" y="0"/>
                    </a:lnTo>
                    <a:close/>
                    <a:moveTo>
                      <a:pt x="71" y="194"/>
                    </a:moveTo>
                    <a:lnTo>
                      <a:pt x="73" y="206"/>
                    </a:lnTo>
                    <a:lnTo>
                      <a:pt x="75" y="217"/>
                    </a:lnTo>
                    <a:lnTo>
                      <a:pt x="79" y="227"/>
                    </a:lnTo>
                    <a:lnTo>
                      <a:pt x="84" y="238"/>
                    </a:lnTo>
                    <a:lnTo>
                      <a:pt x="88" y="241"/>
                    </a:lnTo>
                    <a:lnTo>
                      <a:pt x="92" y="245"/>
                    </a:lnTo>
                    <a:lnTo>
                      <a:pt x="95" y="249"/>
                    </a:lnTo>
                    <a:lnTo>
                      <a:pt x="100" y="252"/>
                    </a:lnTo>
                    <a:lnTo>
                      <a:pt x="106" y="253"/>
                    </a:lnTo>
                    <a:lnTo>
                      <a:pt x="111" y="254"/>
                    </a:lnTo>
                    <a:lnTo>
                      <a:pt x="116" y="255"/>
                    </a:lnTo>
                    <a:lnTo>
                      <a:pt x="122" y="255"/>
                    </a:lnTo>
                    <a:lnTo>
                      <a:pt x="131" y="255"/>
                    </a:lnTo>
                    <a:lnTo>
                      <a:pt x="139" y="252"/>
                    </a:lnTo>
                    <a:lnTo>
                      <a:pt x="146" y="248"/>
                    </a:lnTo>
                    <a:lnTo>
                      <a:pt x="153" y="241"/>
                    </a:lnTo>
                    <a:lnTo>
                      <a:pt x="158" y="234"/>
                    </a:lnTo>
                    <a:lnTo>
                      <a:pt x="162" y="225"/>
                    </a:lnTo>
                    <a:lnTo>
                      <a:pt x="163" y="215"/>
                    </a:lnTo>
                    <a:lnTo>
                      <a:pt x="164" y="205"/>
                    </a:lnTo>
                    <a:lnTo>
                      <a:pt x="163" y="193"/>
                    </a:lnTo>
                    <a:lnTo>
                      <a:pt x="160" y="183"/>
                    </a:lnTo>
                    <a:lnTo>
                      <a:pt x="156" y="174"/>
                    </a:lnTo>
                    <a:lnTo>
                      <a:pt x="151" y="166"/>
                    </a:lnTo>
                    <a:lnTo>
                      <a:pt x="145" y="160"/>
                    </a:lnTo>
                    <a:lnTo>
                      <a:pt x="136" y="156"/>
                    </a:lnTo>
                    <a:lnTo>
                      <a:pt x="127" y="154"/>
                    </a:lnTo>
                    <a:lnTo>
                      <a:pt x="117" y="152"/>
                    </a:lnTo>
                    <a:lnTo>
                      <a:pt x="108" y="154"/>
                    </a:lnTo>
                    <a:lnTo>
                      <a:pt x="99" y="156"/>
                    </a:lnTo>
                    <a:lnTo>
                      <a:pt x="92" y="160"/>
                    </a:lnTo>
                    <a:lnTo>
                      <a:pt x="84" y="165"/>
                    </a:lnTo>
                    <a:lnTo>
                      <a:pt x="79" y="173"/>
                    </a:lnTo>
                    <a:lnTo>
                      <a:pt x="75" y="179"/>
                    </a:lnTo>
                    <a:lnTo>
                      <a:pt x="73" y="187"/>
                    </a:lnTo>
                    <a:lnTo>
                      <a:pt x="71"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4" name="Freeform 541"/>
              <p:cNvSpPr>
                <a:spLocks/>
              </p:cNvSpPr>
              <p:nvPr/>
            </p:nvSpPr>
            <p:spPr bwMode="auto">
              <a:xfrm>
                <a:off x="2945" y="2135"/>
                <a:ext cx="21" cy="22"/>
              </a:xfrm>
              <a:custGeom>
                <a:avLst/>
                <a:gdLst>
                  <a:gd name="T0" fmla="*/ 85 w 85"/>
                  <a:gd name="T1" fmla="*/ 44 h 87"/>
                  <a:gd name="T2" fmla="*/ 84 w 85"/>
                  <a:gd name="T3" fmla="*/ 53 h 87"/>
                  <a:gd name="T4" fmla="*/ 82 w 85"/>
                  <a:gd name="T5" fmla="*/ 60 h 87"/>
                  <a:gd name="T6" fmla="*/ 78 w 85"/>
                  <a:gd name="T7" fmla="*/ 68 h 87"/>
                  <a:gd name="T8" fmla="*/ 73 w 85"/>
                  <a:gd name="T9" fmla="*/ 74 h 87"/>
                  <a:gd name="T10" fmla="*/ 66 w 85"/>
                  <a:gd name="T11" fmla="*/ 79 h 87"/>
                  <a:gd name="T12" fmla="*/ 60 w 85"/>
                  <a:gd name="T13" fmla="*/ 83 h 87"/>
                  <a:gd name="T14" fmla="*/ 51 w 85"/>
                  <a:gd name="T15" fmla="*/ 86 h 87"/>
                  <a:gd name="T16" fmla="*/ 42 w 85"/>
                  <a:gd name="T17" fmla="*/ 87 h 87"/>
                  <a:gd name="T18" fmla="*/ 33 w 85"/>
                  <a:gd name="T19" fmla="*/ 86 h 87"/>
                  <a:gd name="T20" fmla="*/ 26 w 85"/>
                  <a:gd name="T21" fmla="*/ 83 h 87"/>
                  <a:gd name="T22" fmla="*/ 18 w 85"/>
                  <a:gd name="T23" fmla="*/ 79 h 87"/>
                  <a:gd name="T24" fmla="*/ 12 w 85"/>
                  <a:gd name="T25" fmla="*/ 74 h 87"/>
                  <a:gd name="T26" fmla="*/ 7 w 85"/>
                  <a:gd name="T27" fmla="*/ 68 h 87"/>
                  <a:gd name="T28" fmla="*/ 3 w 85"/>
                  <a:gd name="T29" fmla="*/ 60 h 87"/>
                  <a:gd name="T30" fmla="*/ 1 w 85"/>
                  <a:gd name="T31" fmla="*/ 53 h 87"/>
                  <a:gd name="T32" fmla="*/ 0 w 85"/>
                  <a:gd name="T33" fmla="*/ 44 h 87"/>
                  <a:gd name="T34" fmla="*/ 1 w 85"/>
                  <a:gd name="T35" fmla="*/ 35 h 87"/>
                  <a:gd name="T36" fmla="*/ 3 w 85"/>
                  <a:gd name="T37" fmla="*/ 27 h 87"/>
                  <a:gd name="T38" fmla="*/ 7 w 85"/>
                  <a:gd name="T39" fmla="*/ 19 h 87"/>
                  <a:gd name="T40" fmla="*/ 13 w 85"/>
                  <a:gd name="T41" fmla="*/ 13 h 87"/>
                  <a:gd name="T42" fmla="*/ 19 w 85"/>
                  <a:gd name="T43" fmla="*/ 8 h 87"/>
                  <a:gd name="T44" fmla="*/ 26 w 85"/>
                  <a:gd name="T45" fmla="*/ 4 h 87"/>
                  <a:gd name="T46" fmla="*/ 35 w 85"/>
                  <a:gd name="T47" fmla="*/ 2 h 87"/>
                  <a:gd name="T48" fmla="*/ 43 w 85"/>
                  <a:gd name="T49" fmla="*/ 0 h 87"/>
                  <a:gd name="T50" fmla="*/ 52 w 85"/>
                  <a:gd name="T51" fmla="*/ 2 h 87"/>
                  <a:gd name="T52" fmla="*/ 60 w 85"/>
                  <a:gd name="T53" fmla="*/ 4 h 87"/>
                  <a:gd name="T54" fmla="*/ 66 w 85"/>
                  <a:gd name="T55" fmla="*/ 7 h 87"/>
                  <a:gd name="T56" fmla="*/ 73 w 85"/>
                  <a:gd name="T57" fmla="*/ 13 h 87"/>
                  <a:gd name="T58" fmla="*/ 78 w 85"/>
                  <a:gd name="T59" fmla="*/ 19 h 87"/>
                  <a:gd name="T60" fmla="*/ 82 w 85"/>
                  <a:gd name="T61" fmla="*/ 26 h 87"/>
                  <a:gd name="T62" fmla="*/ 84 w 85"/>
                  <a:gd name="T63" fmla="*/ 35 h 87"/>
                  <a:gd name="T64" fmla="*/ 85 w 85"/>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4"/>
                    </a:moveTo>
                    <a:lnTo>
                      <a:pt x="84" y="53"/>
                    </a:lnTo>
                    <a:lnTo>
                      <a:pt x="82" y="60"/>
                    </a:lnTo>
                    <a:lnTo>
                      <a:pt x="78" y="68"/>
                    </a:lnTo>
                    <a:lnTo>
                      <a:pt x="73" y="74"/>
                    </a:lnTo>
                    <a:lnTo>
                      <a:pt x="66" y="79"/>
                    </a:lnTo>
                    <a:lnTo>
                      <a:pt x="60" y="83"/>
                    </a:lnTo>
                    <a:lnTo>
                      <a:pt x="51" y="86"/>
                    </a:lnTo>
                    <a:lnTo>
                      <a:pt x="42" y="87"/>
                    </a:lnTo>
                    <a:lnTo>
                      <a:pt x="33" y="86"/>
                    </a:lnTo>
                    <a:lnTo>
                      <a:pt x="26" y="83"/>
                    </a:lnTo>
                    <a:lnTo>
                      <a:pt x="18" y="79"/>
                    </a:lnTo>
                    <a:lnTo>
                      <a:pt x="12" y="74"/>
                    </a:lnTo>
                    <a:lnTo>
                      <a:pt x="7" y="68"/>
                    </a:lnTo>
                    <a:lnTo>
                      <a:pt x="3" y="60"/>
                    </a:lnTo>
                    <a:lnTo>
                      <a:pt x="1" y="53"/>
                    </a:lnTo>
                    <a:lnTo>
                      <a:pt x="0" y="44"/>
                    </a:lnTo>
                    <a:lnTo>
                      <a:pt x="1" y="35"/>
                    </a:lnTo>
                    <a:lnTo>
                      <a:pt x="3" y="27"/>
                    </a:lnTo>
                    <a:lnTo>
                      <a:pt x="7" y="19"/>
                    </a:lnTo>
                    <a:lnTo>
                      <a:pt x="13" y="13"/>
                    </a:lnTo>
                    <a:lnTo>
                      <a:pt x="19" y="8"/>
                    </a:lnTo>
                    <a:lnTo>
                      <a:pt x="26" y="4"/>
                    </a:lnTo>
                    <a:lnTo>
                      <a:pt x="35" y="2"/>
                    </a:lnTo>
                    <a:lnTo>
                      <a:pt x="43" y="0"/>
                    </a:lnTo>
                    <a:lnTo>
                      <a:pt x="52" y="2"/>
                    </a:lnTo>
                    <a:lnTo>
                      <a:pt x="60" y="4"/>
                    </a:lnTo>
                    <a:lnTo>
                      <a:pt x="66" y="7"/>
                    </a:lnTo>
                    <a:lnTo>
                      <a:pt x="73" y="13"/>
                    </a:lnTo>
                    <a:lnTo>
                      <a:pt x="78" y="19"/>
                    </a:lnTo>
                    <a:lnTo>
                      <a:pt x="82" y="26"/>
                    </a:lnTo>
                    <a:lnTo>
                      <a:pt x="84" y="35"/>
                    </a:lnTo>
                    <a:lnTo>
                      <a:pt x="8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5" name="Freeform 542"/>
              <p:cNvSpPr>
                <a:spLocks noEditPoints="1"/>
              </p:cNvSpPr>
              <p:nvPr/>
            </p:nvSpPr>
            <p:spPr bwMode="auto">
              <a:xfrm>
                <a:off x="2973" y="2079"/>
                <a:ext cx="58" cy="78"/>
              </a:xfrm>
              <a:custGeom>
                <a:avLst/>
                <a:gdLst>
                  <a:gd name="T0" fmla="*/ 34 w 231"/>
                  <a:gd name="T1" fmla="*/ 137 h 310"/>
                  <a:gd name="T2" fmla="*/ 16 w 231"/>
                  <a:gd name="T3" fmla="*/ 114 h 310"/>
                  <a:gd name="T4" fmla="*/ 10 w 231"/>
                  <a:gd name="T5" fmla="*/ 85 h 310"/>
                  <a:gd name="T6" fmla="*/ 14 w 231"/>
                  <a:gd name="T7" fmla="*/ 58 h 310"/>
                  <a:gd name="T8" fmla="*/ 26 w 231"/>
                  <a:gd name="T9" fmla="*/ 35 h 310"/>
                  <a:gd name="T10" fmla="*/ 48 w 231"/>
                  <a:gd name="T11" fmla="*/ 17 h 310"/>
                  <a:gd name="T12" fmla="*/ 75 w 231"/>
                  <a:gd name="T13" fmla="*/ 5 h 310"/>
                  <a:gd name="T14" fmla="*/ 105 w 231"/>
                  <a:gd name="T15" fmla="*/ 0 h 310"/>
                  <a:gd name="T16" fmla="*/ 140 w 231"/>
                  <a:gd name="T17" fmla="*/ 1 h 310"/>
                  <a:gd name="T18" fmla="*/ 169 w 231"/>
                  <a:gd name="T19" fmla="*/ 8 h 310"/>
                  <a:gd name="T20" fmla="*/ 193 w 231"/>
                  <a:gd name="T21" fmla="*/ 22 h 310"/>
                  <a:gd name="T22" fmla="*/ 208 w 231"/>
                  <a:gd name="T23" fmla="*/ 40 h 310"/>
                  <a:gd name="T24" fmla="*/ 217 w 231"/>
                  <a:gd name="T25" fmla="*/ 61 h 310"/>
                  <a:gd name="T26" fmla="*/ 218 w 231"/>
                  <a:gd name="T27" fmla="*/ 87 h 310"/>
                  <a:gd name="T28" fmla="*/ 208 w 231"/>
                  <a:gd name="T29" fmla="*/ 115 h 310"/>
                  <a:gd name="T30" fmla="*/ 185 w 231"/>
                  <a:gd name="T31" fmla="*/ 137 h 310"/>
                  <a:gd name="T32" fmla="*/ 188 w 231"/>
                  <a:gd name="T33" fmla="*/ 150 h 310"/>
                  <a:gd name="T34" fmla="*/ 217 w 231"/>
                  <a:gd name="T35" fmla="*/ 173 h 310"/>
                  <a:gd name="T36" fmla="*/ 230 w 231"/>
                  <a:gd name="T37" fmla="*/ 206 h 310"/>
                  <a:gd name="T38" fmla="*/ 230 w 231"/>
                  <a:gd name="T39" fmla="*/ 237 h 310"/>
                  <a:gd name="T40" fmla="*/ 218 w 231"/>
                  <a:gd name="T41" fmla="*/ 263 h 310"/>
                  <a:gd name="T42" fmla="*/ 199 w 231"/>
                  <a:gd name="T43" fmla="*/ 284 h 310"/>
                  <a:gd name="T44" fmla="*/ 171 w 231"/>
                  <a:gd name="T45" fmla="*/ 300 h 310"/>
                  <a:gd name="T46" fmla="*/ 138 w 231"/>
                  <a:gd name="T47" fmla="*/ 307 h 310"/>
                  <a:gd name="T48" fmla="*/ 100 w 231"/>
                  <a:gd name="T49" fmla="*/ 309 h 310"/>
                  <a:gd name="T50" fmla="*/ 66 w 231"/>
                  <a:gd name="T51" fmla="*/ 304 h 310"/>
                  <a:gd name="T52" fmla="*/ 38 w 231"/>
                  <a:gd name="T53" fmla="*/ 291 h 310"/>
                  <a:gd name="T54" fmla="*/ 16 w 231"/>
                  <a:gd name="T55" fmla="*/ 272 h 310"/>
                  <a:gd name="T56" fmla="*/ 4 w 231"/>
                  <a:gd name="T57" fmla="*/ 250 h 310"/>
                  <a:gd name="T58" fmla="*/ 0 w 231"/>
                  <a:gd name="T59" fmla="*/ 226 h 310"/>
                  <a:gd name="T60" fmla="*/ 7 w 231"/>
                  <a:gd name="T61" fmla="*/ 192 h 310"/>
                  <a:gd name="T62" fmla="*/ 30 w 231"/>
                  <a:gd name="T63" fmla="*/ 165 h 310"/>
                  <a:gd name="T64" fmla="*/ 54 w 231"/>
                  <a:gd name="T65" fmla="*/ 150 h 310"/>
                  <a:gd name="T66" fmla="*/ 135 w 231"/>
                  <a:gd name="T67" fmla="*/ 117 h 310"/>
                  <a:gd name="T68" fmla="*/ 149 w 231"/>
                  <a:gd name="T69" fmla="*/ 103 h 310"/>
                  <a:gd name="T70" fmla="*/ 154 w 231"/>
                  <a:gd name="T71" fmla="*/ 85 h 310"/>
                  <a:gd name="T72" fmla="*/ 147 w 231"/>
                  <a:gd name="T73" fmla="*/ 63 h 310"/>
                  <a:gd name="T74" fmla="*/ 131 w 231"/>
                  <a:gd name="T75" fmla="*/ 50 h 310"/>
                  <a:gd name="T76" fmla="*/ 108 w 231"/>
                  <a:gd name="T77" fmla="*/ 48 h 310"/>
                  <a:gd name="T78" fmla="*/ 87 w 231"/>
                  <a:gd name="T79" fmla="*/ 57 h 310"/>
                  <a:gd name="T80" fmla="*/ 79 w 231"/>
                  <a:gd name="T81" fmla="*/ 75 h 310"/>
                  <a:gd name="T82" fmla="*/ 81 w 231"/>
                  <a:gd name="T83" fmla="*/ 95 h 310"/>
                  <a:gd name="T84" fmla="*/ 95 w 231"/>
                  <a:gd name="T85" fmla="*/ 110 h 310"/>
                  <a:gd name="T86" fmla="*/ 122 w 231"/>
                  <a:gd name="T87" fmla="*/ 122 h 310"/>
                  <a:gd name="T88" fmla="*/ 76 w 231"/>
                  <a:gd name="T89" fmla="*/ 234 h 310"/>
                  <a:gd name="T90" fmla="*/ 91 w 231"/>
                  <a:gd name="T91" fmla="*/ 253 h 310"/>
                  <a:gd name="T92" fmla="*/ 117 w 231"/>
                  <a:gd name="T93" fmla="*/ 260 h 310"/>
                  <a:gd name="T94" fmla="*/ 141 w 231"/>
                  <a:gd name="T95" fmla="*/ 254 h 310"/>
                  <a:gd name="T96" fmla="*/ 156 w 231"/>
                  <a:gd name="T97" fmla="*/ 237 h 310"/>
                  <a:gd name="T98" fmla="*/ 159 w 231"/>
                  <a:gd name="T99" fmla="*/ 217 h 310"/>
                  <a:gd name="T100" fmla="*/ 154 w 231"/>
                  <a:gd name="T101" fmla="*/ 201 h 310"/>
                  <a:gd name="T102" fmla="*/ 138 w 231"/>
                  <a:gd name="T103" fmla="*/ 187 h 310"/>
                  <a:gd name="T104" fmla="*/ 110 w 231"/>
                  <a:gd name="T105" fmla="*/ 175 h 310"/>
                  <a:gd name="T106" fmla="*/ 91 w 231"/>
                  <a:gd name="T107" fmla="*/ 184 h 310"/>
                  <a:gd name="T108" fmla="*/ 79 w 231"/>
                  <a:gd name="T109" fmla="*/ 195 h 310"/>
                  <a:gd name="T110" fmla="*/ 73 w 231"/>
                  <a:gd name="T111" fmla="*/ 21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1" h="310">
                    <a:moveTo>
                      <a:pt x="54" y="150"/>
                    </a:moveTo>
                    <a:lnTo>
                      <a:pt x="43" y="143"/>
                    </a:lnTo>
                    <a:lnTo>
                      <a:pt x="34" y="137"/>
                    </a:lnTo>
                    <a:lnTo>
                      <a:pt x="26" y="131"/>
                    </a:lnTo>
                    <a:lnTo>
                      <a:pt x="20" y="122"/>
                    </a:lnTo>
                    <a:lnTo>
                      <a:pt x="16" y="114"/>
                    </a:lnTo>
                    <a:lnTo>
                      <a:pt x="12" y="104"/>
                    </a:lnTo>
                    <a:lnTo>
                      <a:pt x="10" y="95"/>
                    </a:lnTo>
                    <a:lnTo>
                      <a:pt x="10" y="85"/>
                    </a:lnTo>
                    <a:lnTo>
                      <a:pt x="10" y="75"/>
                    </a:lnTo>
                    <a:lnTo>
                      <a:pt x="11" y="66"/>
                    </a:lnTo>
                    <a:lnTo>
                      <a:pt x="14" y="58"/>
                    </a:lnTo>
                    <a:lnTo>
                      <a:pt x="18" y="50"/>
                    </a:lnTo>
                    <a:lnTo>
                      <a:pt x="21" y="43"/>
                    </a:lnTo>
                    <a:lnTo>
                      <a:pt x="26" y="35"/>
                    </a:lnTo>
                    <a:lnTo>
                      <a:pt x="33" y="29"/>
                    </a:lnTo>
                    <a:lnTo>
                      <a:pt x="40" y="22"/>
                    </a:lnTo>
                    <a:lnTo>
                      <a:pt x="48" y="17"/>
                    </a:lnTo>
                    <a:lnTo>
                      <a:pt x="57" y="12"/>
                    </a:lnTo>
                    <a:lnTo>
                      <a:pt x="66" y="8"/>
                    </a:lnTo>
                    <a:lnTo>
                      <a:pt x="75" y="5"/>
                    </a:lnTo>
                    <a:lnTo>
                      <a:pt x="85" y="2"/>
                    </a:lnTo>
                    <a:lnTo>
                      <a:pt x="95" y="1"/>
                    </a:lnTo>
                    <a:lnTo>
                      <a:pt x="105" y="0"/>
                    </a:lnTo>
                    <a:lnTo>
                      <a:pt x="117" y="0"/>
                    </a:lnTo>
                    <a:lnTo>
                      <a:pt x="128" y="0"/>
                    </a:lnTo>
                    <a:lnTo>
                      <a:pt x="140" y="1"/>
                    </a:lnTo>
                    <a:lnTo>
                      <a:pt x="150" y="2"/>
                    </a:lnTo>
                    <a:lnTo>
                      <a:pt x="160" y="5"/>
                    </a:lnTo>
                    <a:lnTo>
                      <a:pt x="169" y="8"/>
                    </a:lnTo>
                    <a:lnTo>
                      <a:pt x="178" y="12"/>
                    </a:lnTo>
                    <a:lnTo>
                      <a:pt x="185" y="16"/>
                    </a:lnTo>
                    <a:lnTo>
                      <a:pt x="193" y="22"/>
                    </a:lnTo>
                    <a:lnTo>
                      <a:pt x="199" y="28"/>
                    </a:lnTo>
                    <a:lnTo>
                      <a:pt x="204" y="34"/>
                    </a:lnTo>
                    <a:lnTo>
                      <a:pt x="208" y="40"/>
                    </a:lnTo>
                    <a:lnTo>
                      <a:pt x="212" y="47"/>
                    </a:lnTo>
                    <a:lnTo>
                      <a:pt x="216" y="54"/>
                    </a:lnTo>
                    <a:lnTo>
                      <a:pt x="217" y="61"/>
                    </a:lnTo>
                    <a:lnTo>
                      <a:pt x="218" y="68"/>
                    </a:lnTo>
                    <a:lnTo>
                      <a:pt x="220" y="76"/>
                    </a:lnTo>
                    <a:lnTo>
                      <a:pt x="218" y="87"/>
                    </a:lnTo>
                    <a:lnTo>
                      <a:pt x="217" y="97"/>
                    </a:lnTo>
                    <a:lnTo>
                      <a:pt x="213" y="106"/>
                    </a:lnTo>
                    <a:lnTo>
                      <a:pt x="208" y="115"/>
                    </a:lnTo>
                    <a:lnTo>
                      <a:pt x="202" y="123"/>
                    </a:lnTo>
                    <a:lnTo>
                      <a:pt x="194" y="131"/>
                    </a:lnTo>
                    <a:lnTo>
                      <a:pt x="185" y="137"/>
                    </a:lnTo>
                    <a:lnTo>
                      <a:pt x="175" y="142"/>
                    </a:lnTo>
                    <a:lnTo>
                      <a:pt x="175" y="143"/>
                    </a:lnTo>
                    <a:lnTo>
                      <a:pt x="188" y="150"/>
                    </a:lnTo>
                    <a:lnTo>
                      <a:pt x="199" y="156"/>
                    </a:lnTo>
                    <a:lnTo>
                      <a:pt x="208" y="164"/>
                    </a:lnTo>
                    <a:lnTo>
                      <a:pt x="217" y="173"/>
                    </a:lnTo>
                    <a:lnTo>
                      <a:pt x="224" y="183"/>
                    </a:lnTo>
                    <a:lnTo>
                      <a:pt x="227" y="194"/>
                    </a:lnTo>
                    <a:lnTo>
                      <a:pt x="230" y="206"/>
                    </a:lnTo>
                    <a:lnTo>
                      <a:pt x="231" y="218"/>
                    </a:lnTo>
                    <a:lnTo>
                      <a:pt x="231" y="228"/>
                    </a:lnTo>
                    <a:lnTo>
                      <a:pt x="230" y="237"/>
                    </a:lnTo>
                    <a:lnTo>
                      <a:pt x="227" y="246"/>
                    </a:lnTo>
                    <a:lnTo>
                      <a:pt x="224" y="255"/>
                    </a:lnTo>
                    <a:lnTo>
                      <a:pt x="218" y="263"/>
                    </a:lnTo>
                    <a:lnTo>
                      <a:pt x="213" y="270"/>
                    </a:lnTo>
                    <a:lnTo>
                      <a:pt x="207" y="278"/>
                    </a:lnTo>
                    <a:lnTo>
                      <a:pt x="199" y="284"/>
                    </a:lnTo>
                    <a:lnTo>
                      <a:pt x="190" y="290"/>
                    </a:lnTo>
                    <a:lnTo>
                      <a:pt x="182" y="295"/>
                    </a:lnTo>
                    <a:lnTo>
                      <a:pt x="171" y="300"/>
                    </a:lnTo>
                    <a:lnTo>
                      <a:pt x="161" y="304"/>
                    </a:lnTo>
                    <a:lnTo>
                      <a:pt x="151" y="306"/>
                    </a:lnTo>
                    <a:lnTo>
                      <a:pt x="138" y="307"/>
                    </a:lnTo>
                    <a:lnTo>
                      <a:pt x="127" y="309"/>
                    </a:lnTo>
                    <a:lnTo>
                      <a:pt x="113" y="310"/>
                    </a:lnTo>
                    <a:lnTo>
                      <a:pt x="100" y="309"/>
                    </a:lnTo>
                    <a:lnTo>
                      <a:pt x="89" y="307"/>
                    </a:lnTo>
                    <a:lnTo>
                      <a:pt x="77" y="306"/>
                    </a:lnTo>
                    <a:lnTo>
                      <a:pt x="66" y="304"/>
                    </a:lnTo>
                    <a:lnTo>
                      <a:pt x="56" y="300"/>
                    </a:lnTo>
                    <a:lnTo>
                      <a:pt x="47" y="296"/>
                    </a:lnTo>
                    <a:lnTo>
                      <a:pt x="38" y="291"/>
                    </a:lnTo>
                    <a:lnTo>
                      <a:pt x="30" y="284"/>
                    </a:lnTo>
                    <a:lnTo>
                      <a:pt x="23" y="279"/>
                    </a:lnTo>
                    <a:lnTo>
                      <a:pt x="16" y="272"/>
                    </a:lnTo>
                    <a:lnTo>
                      <a:pt x="11" y="265"/>
                    </a:lnTo>
                    <a:lnTo>
                      <a:pt x="7" y="258"/>
                    </a:lnTo>
                    <a:lnTo>
                      <a:pt x="4" y="250"/>
                    </a:lnTo>
                    <a:lnTo>
                      <a:pt x="1" y="242"/>
                    </a:lnTo>
                    <a:lnTo>
                      <a:pt x="0" y="235"/>
                    </a:lnTo>
                    <a:lnTo>
                      <a:pt x="0" y="226"/>
                    </a:lnTo>
                    <a:lnTo>
                      <a:pt x="0" y="213"/>
                    </a:lnTo>
                    <a:lnTo>
                      <a:pt x="2" y="202"/>
                    </a:lnTo>
                    <a:lnTo>
                      <a:pt x="7" y="192"/>
                    </a:lnTo>
                    <a:lnTo>
                      <a:pt x="12" y="181"/>
                    </a:lnTo>
                    <a:lnTo>
                      <a:pt x="20" y="173"/>
                    </a:lnTo>
                    <a:lnTo>
                      <a:pt x="30" y="165"/>
                    </a:lnTo>
                    <a:lnTo>
                      <a:pt x="40" y="157"/>
                    </a:lnTo>
                    <a:lnTo>
                      <a:pt x="54" y="151"/>
                    </a:lnTo>
                    <a:lnTo>
                      <a:pt x="54" y="150"/>
                    </a:lnTo>
                    <a:close/>
                    <a:moveTo>
                      <a:pt x="122" y="122"/>
                    </a:moveTo>
                    <a:lnTo>
                      <a:pt x="128" y="119"/>
                    </a:lnTo>
                    <a:lnTo>
                      <a:pt x="135" y="117"/>
                    </a:lnTo>
                    <a:lnTo>
                      <a:pt x="140" y="113"/>
                    </a:lnTo>
                    <a:lnTo>
                      <a:pt x="145" y="108"/>
                    </a:lnTo>
                    <a:lnTo>
                      <a:pt x="149" y="103"/>
                    </a:lnTo>
                    <a:lnTo>
                      <a:pt x="151" y="96"/>
                    </a:lnTo>
                    <a:lnTo>
                      <a:pt x="152" y="91"/>
                    </a:lnTo>
                    <a:lnTo>
                      <a:pt x="154" y="85"/>
                    </a:lnTo>
                    <a:lnTo>
                      <a:pt x="152" y="77"/>
                    </a:lnTo>
                    <a:lnTo>
                      <a:pt x="151" y="70"/>
                    </a:lnTo>
                    <a:lnTo>
                      <a:pt x="147" y="63"/>
                    </a:lnTo>
                    <a:lnTo>
                      <a:pt x="143" y="58"/>
                    </a:lnTo>
                    <a:lnTo>
                      <a:pt x="137" y="53"/>
                    </a:lnTo>
                    <a:lnTo>
                      <a:pt x="131" y="50"/>
                    </a:lnTo>
                    <a:lnTo>
                      <a:pt x="124" y="48"/>
                    </a:lnTo>
                    <a:lnTo>
                      <a:pt x="115" y="48"/>
                    </a:lnTo>
                    <a:lnTo>
                      <a:pt x="108" y="48"/>
                    </a:lnTo>
                    <a:lnTo>
                      <a:pt x="100" y="49"/>
                    </a:lnTo>
                    <a:lnTo>
                      <a:pt x="94" y="53"/>
                    </a:lnTo>
                    <a:lnTo>
                      <a:pt x="87" y="57"/>
                    </a:lnTo>
                    <a:lnTo>
                      <a:pt x="84" y="62"/>
                    </a:lnTo>
                    <a:lnTo>
                      <a:pt x="80" y="68"/>
                    </a:lnTo>
                    <a:lnTo>
                      <a:pt x="79" y="75"/>
                    </a:lnTo>
                    <a:lnTo>
                      <a:pt x="77" y="81"/>
                    </a:lnTo>
                    <a:lnTo>
                      <a:pt x="79" y="89"/>
                    </a:lnTo>
                    <a:lnTo>
                      <a:pt x="81" y="95"/>
                    </a:lnTo>
                    <a:lnTo>
                      <a:pt x="84" y="100"/>
                    </a:lnTo>
                    <a:lnTo>
                      <a:pt x="89" y="105"/>
                    </a:lnTo>
                    <a:lnTo>
                      <a:pt x="95" y="110"/>
                    </a:lnTo>
                    <a:lnTo>
                      <a:pt x="103" y="114"/>
                    </a:lnTo>
                    <a:lnTo>
                      <a:pt x="112" y="119"/>
                    </a:lnTo>
                    <a:lnTo>
                      <a:pt x="122" y="122"/>
                    </a:lnTo>
                    <a:close/>
                    <a:moveTo>
                      <a:pt x="72" y="218"/>
                    </a:moveTo>
                    <a:lnTo>
                      <a:pt x="73" y="227"/>
                    </a:lnTo>
                    <a:lnTo>
                      <a:pt x="76" y="234"/>
                    </a:lnTo>
                    <a:lnTo>
                      <a:pt x="80" y="241"/>
                    </a:lnTo>
                    <a:lnTo>
                      <a:pt x="85" y="248"/>
                    </a:lnTo>
                    <a:lnTo>
                      <a:pt x="91" y="253"/>
                    </a:lnTo>
                    <a:lnTo>
                      <a:pt x="99" y="256"/>
                    </a:lnTo>
                    <a:lnTo>
                      <a:pt x="107" y="259"/>
                    </a:lnTo>
                    <a:lnTo>
                      <a:pt x="117" y="260"/>
                    </a:lnTo>
                    <a:lnTo>
                      <a:pt x="126" y="259"/>
                    </a:lnTo>
                    <a:lnTo>
                      <a:pt x="133" y="258"/>
                    </a:lnTo>
                    <a:lnTo>
                      <a:pt x="141" y="254"/>
                    </a:lnTo>
                    <a:lnTo>
                      <a:pt x="147" y="250"/>
                    </a:lnTo>
                    <a:lnTo>
                      <a:pt x="152" y="244"/>
                    </a:lnTo>
                    <a:lnTo>
                      <a:pt x="156" y="237"/>
                    </a:lnTo>
                    <a:lnTo>
                      <a:pt x="159" y="231"/>
                    </a:lnTo>
                    <a:lnTo>
                      <a:pt x="159" y="223"/>
                    </a:lnTo>
                    <a:lnTo>
                      <a:pt x="159" y="217"/>
                    </a:lnTo>
                    <a:lnTo>
                      <a:pt x="157" y="211"/>
                    </a:lnTo>
                    <a:lnTo>
                      <a:pt x="156" y="206"/>
                    </a:lnTo>
                    <a:lnTo>
                      <a:pt x="154" y="201"/>
                    </a:lnTo>
                    <a:lnTo>
                      <a:pt x="150" y="195"/>
                    </a:lnTo>
                    <a:lnTo>
                      <a:pt x="145" y="192"/>
                    </a:lnTo>
                    <a:lnTo>
                      <a:pt x="138" y="187"/>
                    </a:lnTo>
                    <a:lnTo>
                      <a:pt x="132" y="183"/>
                    </a:lnTo>
                    <a:lnTo>
                      <a:pt x="119" y="178"/>
                    </a:lnTo>
                    <a:lnTo>
                      <a:pt x="110" y="175"/>
                    </a:lnTo>
                    <a:lnTo>
                      <a:pt x="105" y="176"/>
                    </a:lnTo>
                    <a:lnTo>
                      <a:pt x="96" y="180"/>
                    </a:lnTo>
                    <a:lnTo>
                      <a:pt x="91" y="184"/>
                    </a:lnTo>
                    <a:lnTo>
                      <a:pt x="86" y="187"/>
                    </a:lnTo>
                    <a:lnTo>
                      <a:pt x="82" y="192"/>
                    </a:lnTo>
                    <a:lnTo>
                      <a:pt x="79" y="195"/>
                    </a:lnTo>
                    <a:lnTo>
                      <a:pt x="76" y="201"/>
                    </a:lnTo>
                    <a:lnTo>
                      <a:pt x="75" y="207"/>
                    </a:lnTo>
                    <a:lnTo>
                      <a:pt x="73" y="212"/>
                    </a:lnTo>
                    <a:lnTo>
                      <a:pt x="7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6" name="Freeform 543"/>
              <p:cNvSpPr>
                <a:spLocks/>
              </p:cNvSpPr>
              <p:nvPr/>
            </p:nvSpPr>
            <p:spPr bwMode="auto">
              <a:xfrm>
                <a:off x="4030" y="2254"/>
                <a:ext cx="35" cy="75"/>
              </a:xfrm>
              <a:custGeom>
                <a:avLst/>
                <a:gdLst>
                  <a:gd name="T0" fmla="*/ 71 w 140"/>
                  <a:gd name="T1" fmla="*/ 300 h 300"/>
                  <a:gd name="T2" fmla="*/ 71 w 140"/>
                  <a:gd name="T3" fmla="*/ 63 h 300"/>
                  <a:gd name="T4" fmla="*/ 70 w 140"/>
                  <a:gd name="T5" fmla="*/ 63 h 300"/>
                  <a:gd name="T6" fmla="*/ 13 w 140"/>
                  <a:gd name="T7" fmla="*/ 90 h 300"/>
                  <a:gd name="T8" fmla="*/ 0 w 140"/>
                  <a:gd name="T9" fmla="*/ 36 h 300"/>
                  <a:gd name="T10" fmla="*/ 81 w 140"/>
                  <a:gd name="T11" fmla="*/ 0 h 300"/>
                  <a:gd name="T12" fmla="*/ 140 w 140"/>
                  <a:gd name="T13" fmla="*/ 0 h 300"/>
                  <a:gd name="T14" fmla="*/ 140 w 140"/>
                  <a:gd name="T15" fmla="*/ 300 h 300"/>
                  <a:gd name="T16" fmla="*/ 71 w 14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0">
                    <a:moveTo>
                      <a:pt x="71" y="300"/>
                    </a:moveTo>
                    <a:lnTo>
                      <a:pt x="71" y="63"/>
                    </a:lnTo>
                    <a:lnTo>
                      <a:pt x="70" y="63"/>
                    </a:lnTo>
                    <a:lnTo>
                      <a:pt x="13" y="90"/>
                    </a:lnTo>
                    <a:lnTo>
                      <a:pt x="0" y="36"/>
                    </a:lnTo>
                    <a:lnTo>
                      <a:pt x="81" y="0"/>
                    </a:lnTo>
                    <a:lnTo>
                      <a:pt x="140" y="0"/>
                    </a:lnTo>
                    <a:lnTo>
                      <a:pt x="140" y="300"/>
                    </a:lnTo>
                    <a:lnTo>
                      <a:pt x="71"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7" name="Freeform 544"/>
              <p:cNvSpPr>
                <a:spLocks noEditPoints="1"/>
              </p:cNvSpPr>
              <p:nvPr/>
            </p:nvSpPr>
            <p:spPr bwMode="auto">
              <a:xfrm>
                <a:off x="4090" y="2252"/>
                <a:ext cx="58" cy="78"/>
              </a:xfrm>
              <a:custGeom>
                <a:avLst/>
                <a:gdLst>
                  <a:gd name="T0" fmla="*/ 231 w 232"/>
                  <a:gd name="T1" fmla="*/ 172 h 311"/>
                  <a:gd name="T2" fmla="*/ 227 w 232"/>
                  <a:gd name="T3" fmla="*/ 205 h 311"/>
                  <a:gd name="T4" fmla="*/ 220 w 232"/>
                  <a:gd name="T5" fmla="*/ 233 h 311"/>
                  <a:gd name="T6" fmla="*/ 208 w 232"/>
                  <a:gd name="T7" fmla="*/ 259 h 311"/>
                  <a:gd name="T8" fmla="*/ 193 w 232"/>
                  <a:gd name="T9" fmla="*/ 279 h 311"/>
                  <a:gd name="T10" fmla="*/ 175 w 232"/>
                  <a:gd name="T11" fmla="*/ 294 h 311"/>
                  <a:gd name="T12" fmla="*/ 154 w 232"/>
                  <a:gd name="T13" fmla="*/ 304 h 311"/>
                  <a:gd name="T14" fmla="*/ 128 w 232"/>
                  <a:gd name="T15" fmla="*/ 310 h 311"/>
                  <a:gd name="T16" fmla="*/ 101 w 232"/>
                  <a:gd name="T17" fmla="*/ 310 h 311"/>
                  <a:gd name="T18" fmla="*/ 77 w 232"/>
                  <a:gd name="T19" fmla="*/ 304 h 311"/>
                  <a:gd name="T20" fmla="*/ 56 w 232"/>
                  <a:gd name="T21" fmla="*/ 294 h 311"/>
                  <a:gd name="T22" fmla="*/ 38 w 232"/>
                  <a:gd name="T23" fmla="*/ 279 h 311"/>
                  <a:gd name="T24" fmla="*/ 23 w 232"/>
                  <a:gd name="T25" fmla="*/ 259 h 311"/>
                  <a:gd name="T26" fmla="*/ 11 w 232"/>
                  <a:gd name="T27" fmla="*/ 233 h 311"/>
                  <a:gd name="T28" fmla="*/ 4 w 232"/>
                  <a:gd name="T29" fmla="*/ 205 h 311"/>
                  <a:gd name="T30" fmla="*/ 0 w 232"/>
                  <a:gd name="T31" fmla="*/ 173 h 311"/>
                  <a:gd name="T32" fmla="*/ 0 w 232"/>
                  <a:gd name="T33" fmla="*/ 139 h 311"/>
                  <a:gd name="T34" fmla="*/ 4 w 232"/>
                  <a:gd name="T35" fmla="*/ 109 h 311"/>
                  <a:gd name="T36" fmla="*/ 11 w 232"/>
                  <a:gd name="T37" fmla="*/ 81 h 311"/>
                  <a:gd name="T38" fmla="*/ 23 w 232"/>
                  <a:gd name="T39" fmla="*/ 55 h 311"/>
                  <a:gd name="T40" fmla="*/ 38 w 232"/>
                  <a:gd name="T41" fmla="*/ 34 h 311"/>
                  <a:gd name="T42" fmla="*/ 56 w 232"/>
                  <a:gd name="T43" fmla="*/ 17 h 311"/>
                  <a:gd name="T44" fmla="*/ 77 w 232"/>
                  <a:gd name="T45" fmla="*/ 7 h 311"/>
                  <a:gd name="T46" fmla="*/ 103 w 232"/>
                  <a:gd name="T47" fmla="*/ 2 h 311"/>
                  <a:gd name="T48" fmla="*/ 129 w 232"/>
                  <a:gd name="T49" fmla="*/ 2 h 311"/>
                  <a:gd name="T50" fmla="*/ 155 w 232"/>
                  <a:gd name="T51" fmla="*/ 7 h 311"/>
                  <a:gd name="T52" fmla="*/ 175 w 232"/>
                  <a:gd name="T53" fmla="*/ 17 h 311"/>
                  <a:gd name="T54" fmla="*/ 194 w 232"/>
                  <a:gd name="T55" fmla="*/ 32 h 311"/>
                  <a:gd name="T56" fmla="*/ 208 w 232"/>
                  <a:gd name="T57" fmla="*/ 53 h 311"/>
                  <a:gd name="T58" fmla="*/ 220 w 232"/>
                  <a:gd name="T59" fmla="*/ 77 h 311"/>
                  <a:gd name="T60" fmla="*/ 227 w 232"/>
                  <a:gd name="T61" fmla="*/ 106 h 311"/>
                  <a:gd name="T62" fmla="*/ 231 w 232"/>
                  <a:gd name="T63" fmla="*/ 138 h 311"/>
                  <a:gd name="T64" fmla="*/ 71 w 232"/>
                  <a:gd name="T65" fmla="*/ 156 h 311"/>
                  <a:gd name="T66" fmla="*/ 73 w 232"/>
                  <a:gd name="T67" fmla="*/ 199 h 311"/>
                  <a:gd name="T68" fmla="*/ 82 w 232"/>
                  <a:gd name="T69" fmla="*/ 232 h 311"/>
                  <a:gd name="T70" fmla="*/ 89 w 232"/>
                  <a:gd name="T71" fmla="*/ 243 h 311"/>
                  <a:gd name="T72" fmla="*/ 96 w 232"/>
                  <a:gd name="T73" fmla="*/ 251 h 311"/>
                  <a:gd name="T74" fmla="*/ 105 w 232"/>
                  <a:gd name="T75" fmla="*/ 256 h 311"/>
                  <a:gd name="T76" fmla="*/ 115 w 232"/>
                  <a:gd name="T77" fmla="*/ 257 h 311"/>
                  <a:gd name="T78" fmla="*/ 126 w 232"/>
                  <a:gd name="T79" fmla="*/ 256 h 311"/>
                  <a:gd name="T80" fmla="*/ 135 w 232"/>
                  <a:gd name="T81" fmla="*/ 251 h 311"/>
                  <a:gd name="T82" fmla="*/ 142 w 232"/>
                  <a:gd name="T83" fmla="*/ 243 h 311"/>
                  <a:gd name="T84" fmla="*/ 149 w 232"/>
                  <a:gd name="T85" fmla="*/ 232 h 311"/>
                  <a:gd name="T86" fmla="*/ 157 w 232"/>
                  <a:gd name="T87" fmla="*/ 200 h 311"/>
                  <a:gd name="T88" fmla="*/ 160 w 232"/>
                  <a:gd name="T89" fmla="*/ 156 h 311"/>
                  <a:gd name="T90" fmla="*/ 157 w 232"/>
                  <a:gd name="T91" fmla="*/ 111 h 311"/>
                  <a:gd name="T92" fmla="*/ 149 w 232"/>
                  <a:gd name="T93" fmla="*/ 79 h 311"/>
                  <a:gd name="T94" fmla="*/ 142 w 232"/>
                  <a:gd name="T95" fmla="*/ 68 h 311"/>
                  <a:gd name="T96" fmla="*/ 135 w 232"/>
                  <a:gd name="T97" fmla="*/ 60 h 311"/>
                  <a:gd name="T98" fmla="*/ 126 w 232"/>
                  <a:gd name="T99" fmla="*/ 55 h 311"/>
                  <a:gd name="T100" fmla="*/ 115 w 232"/>
                  <a:gd name="T101" fmla="*/ 54 h 311"/>
                  <a:gd name="T102" fmla="*/ 105 w 232"/>
                  <a:gd name="T103" fmla="*/ 55 h 311"/>
                  <a:gd name="T104" fmla="*/ 96 w 232"/>
                  <a:gd name="T105" fmla="*/ 60 h 311"/>
                  <a:gd name="T106" fmla="*/ 89 w 232"/>
                  <a:gd name="T107" fmla="*/ 69 h 311"/>
                  <a:gd name="T108" fmla="*/ 82 w 232"/>
                  <a:gd name="T109" fmla="*/ 81 h 311"/>
                  <a:gd name="T110" fmla="*/ 73 w 232"/>
                  <a:gd name="T111" fmla="*/ 112 h 311"/>
                  <a:gd name="T112" fmla="*/ 71 w 232"/>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2" h="311">
                    <a:moveTo>
                      <a:pt x="232" y="154"/>
                    </a:moveTo>
                    <a:lnTo>
                      <a:pt x="231" y="172"/>
                    </a:lnTo>
                    <a:lnTo>
                      <a:pt x="230" y="189"/>
                    </a:lnTo>
                    <a:lnTo>
                      <a:pt x="227" y="205"/>
                    </a:lnTo>
                    <a:lnTo>
                      <a:pt x="225" y="219"/>
                    </a:lnTo>
                    <a:lnTo>
                      <a:pt x="220" y="233"/>
                    </a:lnTo>
                    <a:lnTo>
                      <a:pt x="215" y="246"/>
                    </a:lnTo>
                    <a:lnTo>
                      <a:pt x="208" y="259"/>
                    </a:lnTo>
                    <a:lnTo>
                      <a:pt x="202" y="269"/>
                    </a:lnTo>
                    <a:lnTo>
                      <a:pt x="193" y="279"/>
                    </a:lnTo>
                    <a:lnTo>
                      <a:pt x="184" y="287"/>
                    </a:lnTo>
                    <a:lnTo>
                      <a:pt x="175" y="294"/>
                    </a:lnTo>
                    <a:lnTo>
                      <a:pt x="165" y="301"/>
                    </a:lnTo>
                    <a:lnTo>
                      <a:pt x="154" y="304"/>
                    </a:lnTo>
                    <a:lnTo>
                      <a:pt x="141" y="308"/>
                    </a:lnTo>
                    <a:lnTo>
                      <a:pt x="128" y="310"/>
                    </a:lnTo>
                    <a:lnTo>
                      <a:pt x="115" y="311"/>
                    </a:lnTo>
                    <a:lnTo>
                      <a:pt x="101" y="310"/>
                    </a:lnTo>
                    <a:lnTo>
                      <a:pt x="89" y="308"/>
                    </a:lnTo>
                    <a:lnTo>
                      <a:pt x="77" y="304"/>
                    </a:lnTo>
                    <a:lnTo>
                      <a:pt x="66" y="301"/>
                    </a:lnTo>
                    <a:lnTo>
                      <a:pt x="56" y="294"/>
                    </a:lnTo>
                    <a:lnTo>
                      <a:pt x="47" y="287"/>
                    </a:lnTo>
                    <a:lnTo>
                      <a:pt x="38" y="279"/>
                    </a:lnTo>
                    <a:lnTo>
                      <a:pt x="30" y="269"/>
                    </a:lnTo>
                    <a:lnTo>
                      <a:pt x="23" y="259"/>
                    </a:lnTo>
                    <a:lnTo>
                      <a:pt x="16" y="246"/>
                    </a:lnTo>
                    <a:lnTo>
                      <a:pt x="11" y="233"/>
                    </a:lnTo>
                    <a:lnTo>
                      <a:pt x="7" y="220"/>
                    </a:lnTo>
                    <a:lnTo>
                      <a:pt x="4" y="205"/>
                    </a:lnTo>
                    <a:lnTo>
                      <a:pt x="1" y="190"/>
                    </a:lnTo>
                    <a:lnTo>
                      <a:pt x="0" y="173"/>
                    </a:lnTo>
                    <a:lnTo>
                      <a:pt x="0" y="157"/>
                    </a:lnTo>
                    <a:lnTo>
                      <a:pt x="0" y="139"/>
                    </a:lnTo>
                    <a:lnTo>
                      <a:pt x="1" y="124"/>
                    </a:lnTo>
                    <a:lnTo>
                      <a:pt x="4" y="109"/>
                    </a:lnTo>
                    <a:lnTo>
                      <a:pt x="7" y="93"/>
                    </a:lnTo>
                    <a:lnTo>
                      <a:pt x="11" y="81"/>
                    </a:lnTo>
                    <a:lnTo>
                      <a:pt x="16" y="68"/>
                    </a:lnTo>
                    <a:lnTo>
                      <a:pt x="23" y="55"/>
                    </a:lnTo>
                    <a:lnTo>
                      <a:pt x="29" y="44"/>
                    </a:lnTo>
                    <a:lnTo>
                      <a:pt x="38" y="34"/>
                    </a:lnTo>
                    <a:lnTo>
                      <a:pt x="45" y="25"/>
                    </a:lnTo>
                    <a:lnTo>
                      <a:pt x="56" y="17"/>
                    </a:lnTo>
                    <a:lnTo>
                      <a:pt x="66" y="12"/>
                    </a:lnTo>
                    <a:lnTo>
                      <a:pt x="77" y="7"/>
                    </a:lnTo>
                    <a:lnTo>
                      <a:pt x="90" y="3"/>
                    </a:lnTo>
                    <a:lnTo>
                      <a:pt x="103" y="2"/>
                    </a:lnTo>
                    <a:lnTo>
                      <a:pt x="117" y="0"/>
                    </a:lnTo>
                    <a:lnTo>
                      <a:pt x="129" y="2"/>
                    </a:lnTo>
                    <a:lnTo>
                      <a:pt x="142" y="3"/>
                    </a:lnTo>
                    <a:lnTo>
                      <a:pt x="155" y="7"/>
                    </a:lnTo>
                    <a:lnTo>
                      <a:pt x="165" y="11"/>
                    </a:lnTo>
                    <a:lnTo>
                      <a:pt x="175" y="17"/>
                    </a:lnTo>
                    <a:lnTo>
                      <a:pt x="185" y="23"/>
                    </a:lnTo>
                    <a:lnTo>
                      <a:pt x="194" y="32"/>
                    </a:lnTo>
                    <a:lnTo>
                      <a:pt x="202" y="42"/>
                    </a:lnTo>
                    <a:lnTo>
                      <a:pt x="208" y="53"/>
                    </a:lnTo>
                    <a:lnTo>
                      <a:pt x="215" y="64"/>
                    </a:lnTo>
                    <a:lnTo>
                      <a:pt x="220" y="77"/>
                    </a:lnTo>
                    <a:lnTo>
                      <a:pt x="225" y="91"/>
                    </a:lnTo>
                    <a:lnTo>
                      <a:pt x="227" y="106"/>
                    </a:lnTo>
                    <a:lnTo>
                      <a:pt x="230" y="121"/>
                    </a:lnTo>
                    <a:lnTo>
                      <a:pt x="231" y="138"/>
                    </a:lnTo>
                    <a:lnTo>
                      <a:pt x="232" y="154"/>
                    </a:lnTo>
                    <a:close/>
                    <a:moveTo>
                      <a:pt x="71" y="156"/>
                    </a:moveTo>
                    <a:lnTo>
                      <a:pt x="71" y="179"/>
                    </a:lnTo>
                    <a:lnTo>
                      <a:pt x="73" y="199"/>
                    </a:lnTo>
                    <a:lnTo>
                      <a:pt x="77" y="217"/>
                    </a:lnTo>
                    <a:lnTo>
                      <a:pt x="82" y="232"/>
                    </a:lnTo>
                    <a:lnTo>
                      <a:pt x="85" y="238"/>
                    </a:lnTo>
                    <a:lnTo>
                      <a:pt x="89" y="243"/>
                    </a:lnTo>
                    <a:lnTo>
                      <a:pt x="93" y="247"/>
                    </a:lnTo>
                    <a:lnTo>
                      <a:pt x="96" y="251"/>
                    </a:lnTo>
                    <a:lnTo>
                      <a:pt x="100" y="255"/>
                    </a:lnTo>
                    <a:lnTo>
                      <a:pt x="105" y="256"/>
                    </a:lnTo>
                    <a:lnTo>
                      <a:pt x="110" y="257"/>
                    </a:lnTo>
                    <a:lnTo>
                      <a:pt x="115" y="257"/>
                    </a:lnTo>
                    <a:lnTo>
                      <a:pt x="121" y="257"/>
                    </a:lnTo>
                    <a:lnTo>
                      <a:pt x="126" y="256"/>
                    </a:lnTo>
                    <a:lnTo>
                      <a:pt x="129" y="255"/>
                    </a:lnTo>
                    <a:lnTo>
                      <a:pt x="135" y="251"/>
                    </a:lnTo>
                    <a:lnTo>
                      <a:pt x="138" y="247"/>
                    </a:lnTo>
                    <a:lnTo>
                      <a:pt x="142" y="243"/>
                    </a:lnTo>
                    <a:lnTo>
                      <a:pt x="146" y="238"/>
                    </a:lnTo>
                    <a:lnTo>
                      <a:pt x="149" y="232"/>
                    </a:lnTo>
                    <a:lnTo>
                      <a:pt x="154" y="217"/>
                    </a:lnTo>
                    <a:lnTo>
                      <a:pt x="157" y="200"/>
                    </a:lnTo>
                    <a:lnTo>
                      <a:pt x="159" y="179"/>
                    </a:lnTo>
                    <a:lnTo>
                      <a:pt x="160" y="156"/>
                    </a:lnTo>
                    <a:lnTo>
                      <a:pt x="159" y="131"/>
                    </a:lnTo>
                    <a:lnTo>
                      <a:pt x="157" y="111"/>
                    </a:lnTo>
                    <a:lnTo>
                      <a:pt x="154" y="93"/>
                    </a:lnTo>
                    <a:lnTo>
                      <a:pt x="149" y="79"/>
                    </a:lnTo>
                    <a:lnTo>
                      <a:pt x="146" y="73"/>
                    </a:lnTo>
                    <a:lnTo>
                      <a:pt x="142" y="68"/>
                    </a:lnTo>
                    <a:lnTo>
                      <a:pt x="140" y="64"/>
                    </a:lnTo>
                    <a:lnTo>
                      <a:pt x="135" y="60"/>
                    </a:lnTo>
                    <a:lnTo>
                      <a:pt x="131" y="58"/>
                    </a:lnTo>
                    <a:lnTo>
                      <a:pt x="126" y="55"/>
                    </a:lnTo>
                    <a:lnTo>
                      <a:pt x="121" y="54"/>
                    </a:lnTo>
                    <a:lnTo>
                      <a:pt x="115" y="54"/>
                    </a:lnTo>
                    <a:lnTo>
                      <a:pt x="110" y="54"/>
                    </a:lnTo>
                    <a:lnTo>
                      <a:pt x="105" y="55"/>
                    </a:lnTo>
                    <a:lnTo>
                      <a:pt x="101" y="58"/>
                    </a:lnTo>
                    <a:lnTo>
                      <a:pt x="96" y="60"/>
                    </a:lnTo>
                    <a:lnTo>
                      <a:pt x="93" y="64"/>
                    </a:lnTo>
                    <a:lnTo>
                      <a:pt x="89" y="69"/>
                    </a:lnTo>
                    <a:lnTo>
                      <a:pt x="85" y="74"/>
                    </a:lnTo>
                    <a:lnTo>
                      <a:pt x="82" y="81"/>
                    </a:lnTo>
                    <a:lnTo>
                      <a:pt x="77" y="95"/>
                    </a:lnTo>
                    <a:lnTo>
                      <a:pt x="73" y="112"/>
                    </a:lnTo>
                    <a:lnTo>
                      <a:pt x="71" y="133"/>
                    </a:lnTo>
                    <a:lnTo>
                      <a:pt x="71"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8" name="Freeform 545"/>
              <p:cNvSpPr>
                <a:spLocks/>
              </p:cNvSpPr>
              <p:nvPr/>
            </p:nvSpPr>
            <p:spPr bwMode="auto">
              <a:xfrm>
                <a:off x="4157" y="2308"/>
                <a:ext cx="21" cy="22"/>
              </a:xfrm>
              <a:custGeom>
                <a:avLst/>
                <a:gdLst>
                  <a:gd name="T0" fmla="*/ 84 w 84"/>
                  <a:gd name="T1" fmla="*/ 44 h 87"/>
                  <a:gd name="T2" fmla="*/ 84 w 84"/>
                  <a:gd name="T3" fmla="*/ 52 h 87"/>
                  <a:gd name="T4" fmla="*/ 81 w 84"/>
                  <a:gd name="T5" fmla="*/ 61 h 87"/>
                  <a:gd name="T6" fmla="*/ 77 w 84"/>
                  <a:gd name="T7" fmla="*/ 68 h 87"/>
                  <a:gd name="T8" fmla="*/ 72 w 84"/>
                  <a:gd name="T9" fmla="*/ 74 h 87"/>
                  <a:gd name="T10" fmla="*/ 66 w 84"/>
                  <a:gd name="T11" fmla="*/ 79 h 87"/>
                  <a:gd name="T12" fmla="*/ 58 w 84"/>
                  <a:gd name="T13" fmla="*/ 83 h 87"/>
                  <a:gd name="T14" fmla="*/ 51 w 84"/>
                  <a:gd name="T15" fmla="*/ 86 h 87"/>
                  <a:gd name="T16" fmla="*/ 42 w 84"/>
                  <a:gd name="T17" fmla="*/ 87 h 87"/>
                  <a:gd name="T18" fmla="*/ 33 w 84"/>
                  <a:gd name="T19" fmla="*/ 86 h 87"/>
                  <a:gd name="T20" fmla="*/ 25 w 84"/>
                  <a:gd name="T21" fmla="*/ 83 h 87"/>
                  <a:gd name="T22" fmla="*/ 17 w 84"/>
                  <a:gd name="T23" fmla="*/ 79 h 87"/>
                  <a:gd name="T24" fmla="*/ 11 w 84"/>
                  <a:gd name="T25" fmla="*/ 74 h 87"/>
                  <a:gd name="T26" fmla="*/ 6 w 84"/>
                  <a:gd name="T27" fmla="*/ 68 h 87"/>
                  <a:gd name="T28" fmla="*/ 2 w 84"/>
                  <a:gd name="T29" fmla="*/ 60 h 87"/>
                  <a:gd name="T30" fmla="*/ 0 w 84"/>
                  <a:gd name="T31" fmla="*/ 52 h 87"/>
                  <a:gd name="T32" fmla="*/ 0 w 84"/>
                  <a:gd name="T33" fmla="*/ 44 h 87"/>
                  <a:gd name="T34" fmla="*/ 0 w 84"/>
                  <a:gd name="T35" fmla="*/ 35 h 87"/>
                  <a:gd name="T36" fmla="*/ 2 w 84"/>
                  <a:gd name="T37" fmla="*/ 27 h 87"/>
                  <a:gd name="T38" fmla="*/ 6 w 84"/>
                  <a:gd name="T39" fmla="*/ 19 h 87"/>
                  <a:gd name="T40" fmla="*/ 11 w 84"/>
                  <a:gd name="T41" fmla="*/ 13 h 87"/>
                  <a:gd name="T42" fmla="*/ 17 w 84"/>
                  <a:gd name="T43" fmla="*/ 8 h 87"/>
                  <a:gd name="T44" fmla="*/ 25 w 84"/>
                  <a:gd name="T45" fmla="*/ 4 h 87"/>
                  <a:gd name="T46" fmla="*/ 33 w 84"/>
                  <a:gd name="T47" fmla="*/ 2 h 87"/>
                  <a:gd name="T48" fmla="*/ 42 w 84"/>
                  <a:gd name="T49" fmla="*/ 0 h 87"/>
                  <a:gd name="T50" fmla="*/ 51 w 84"/>
                  <a:gd name="T51" fmla="*/ 2 h 87"/>
                  <a:gd name="T52" fmla="*/ 58 w 84"/>
                  <a:gd name="T53" fmla="*/ 4 h 87"/>
                  <a:gd name="T54" fmla="*/ 66 w 84"/>
                  <a:gd name="T55" fmla="*/ 8 h 87"/>
                  <a:gd name="T56" fmla="*/ 72 w 84"/>
                  <a:gd name="T57" fmla="*/ 13 h 87"/>
                  <a:gd name="T58" fmla="*/ 77 w 84"/>
                  <a:gd name="T59" fmla="*/ 19 h 87"/>
                  <a:gd name="T60" fmla="*/ 81 w 84"/>
                  <a:gd name="T61" fmla="*/ 27 h 87"/>
                  <a:gd name="T62" fmla="*/ 84 w 84"/>
                  <a:gd name="T63" fmla="*/ 35 h 87"/>
                  <a:gd name="T64" fmla="*/ 84 w 84"/>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7">
                    <a:moveTo>
                      <a:pt x="84" y="44"/>
                    </a:moveTo>
                    <a:lnTo>
                      <a:pt x="84" y="52"/>
                    </a:lnTo>
                    <a:lnTo>
                      <a:pt x="81" y="61"/>
                    </a:lnTo>
                    <a:lnTo>
                      <a:pt x="77" y="68"/>
                    </a:lnTo>
                    <a:lnTo>
                      <a:pt x="72" y="74"/>
                    </a:lnTo>
                    <a:lnTo>
                      <a:pt x="66" y="79"/>
                    </a:lnTo>
                    <a:lnTo>
                      <a:pt x="58" y="83"/>
                    </a:lnTo>
                    <a:lnTo>
                      <a:pt x="51" y="86"/>
                    </a:lnTo>
                    <a:lnTo>
                      <a:pt x="42" y="87"/>
                    </a:lnTo>
                    <a:lnTo>
                      <a:pt x="33" y="86"/>
                    </a:lnTo>
                    <a:lnTo>
                      <a:pt x="25" y="83"/>
                    </a:lnTo>
                    <a:lnTo>
                      <a:pt x="17" y="79"/>
                    </a:lnTo>
                    <a:lnTo>
                      <a:pt x="11" y="74"/>
                    </a:lnTo>
                    <a:lnTo>
                      <a:pt x="6" y="68"/>
                    </a:lnTo>
                    <a:lnTo>
                      <a:pt x="2" y="60"/>
                    </a:lnTo>
                    <a:lnTo>
                      <a:pt x="0" y="52"/>
                    </a:lnTo>
                    <a:lnTo>
                      <a:pt x="0" y="44"/>
                    </a:lnTo>
                    <a:lnTo>
                      <a:pt x="0" y="35"/>
                    </a:lnTo>
                    <a:lnTo>
                      <a:pt x="2" y="27"/>
                    </a:lnTo>
                    <a:lnTo>
                      <a:pt x="6" y="19"/>
                    </a:lnTo>
                    <a:lnTo>
                      <a:pt x="11" y="13"/>
                    </a:lnTo>
                    <a:lnTo>
                      <a:pt x="17" y="8"/>
                    </a:lnTo>
                    <a:lnTo>
                      <a:pt x="25" y="4"/>
                    </a:lnTo>
                    <a:lnTo>
                      <a:pt x="33" y="2"/>
                    </a:lnTo>
                    <a:lnTo>
                      <a:pt x="42" y="0"/>
                    </a:lnTo>
                    <a:lnTo>
                      <a:pt x="51" y="2"/>
                    </a:lnTo>
                    <a:lnTo>
                      <a:pt x="58" y="4"/>
                    </a:lnTo>
                    <a:lnTo>
                      <a:pt x="66" y="8"/>
                    </a:lnTo>
                    <a:lnTo>
                      <a:pt x="72" y="13"/>
                    </a:lnTo>
                    <a:lnTo>
                      <a:pt x="77" y="19"/>
                    </a:lnTo>
                    <a:lnTo>
                      <a:pt x="81" y="27"/>
                    </a:lnTo>
                    <a:lnTo>
                      <a:pt x="84" y="35"/>
                    </a:lnTo>
                    <a:lnTo>
                      <a:pt x="8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9" name="Freeform 546"/>
              <p:cNvSpPr>
                <a:spLocks noEditPoints="1"/>
              </p:cNvSpPr>
              <p:nvPr/>
            </p:nvSpPr>
            <p:spPr bwMode="auto">
              <a:xfrm>
                <a:off x="4185" y="2252"/>
                <a:ext cx="59" cy="78"/>
              </a:xfrm>
              <a:custGeom>
                <a:avLst/>
                <a:gdLst>
                  <a:gd name="T0" fmla="*/ 35 w 232"/>
                  <a:gd name="T1" fmla="*/ 255 h 310"/>
                  <a:gd name="T2" fmla="*/ 64 w 232"/>
                  <a:gd name="T3" fmla="*/ 254 h 310"/>
                  <a:gd name="T4" fmla="*/ 95 w 232"/>
                  <a:gd name="T5" fmla="*/ 248 h 310"/>
                  <a:gd name="T6" fmla="*/ 120 w 232"/>
                  <a:gd name="T7" fmla="*/ 237 h 310"/>
                  <a:gd name="T8" fmla="*/ 139 w 232"/>
                  <a:gd name="T9" fmla="*/ 220 h 310"/>
                  <a:gd name="T10" fmla="*/ 153 w 232"/>
                  <a:gd name="T11" fmla="*/ 199 h 310"/>
                  <a:gd name="T12" fmla="*/ 159 w 232"/>
                  <a:gd name="T13" fmla="*/ 180 h 310"/>
                  <a:gd name="T14" fmla="*/ 139 w 232"/>
                  <a:gd name="T15" fmla="*/ 194 h 310"/>
                  <a:gd name="T16" fmla="*/ 115 w 232"/>
                  <a:gd name="T17" fmla="*/ 201 h 310"/>
                  <a:gd name="T18" fmla="*/ 86 w 232"/>
                  <a:gd name="T19" fmla="*/ 203 h 310"/>
                  <a:gd name="T20" fmla="*/ 58 w 232"/>
                  <a:gd name="T21" fmla="*/ 196 h 310"/>
                  <a:gd name="T22" fmla="*/ 34 w 232"/>
                  <a:gd name="T23" fmla="*/ 182 h 310"/>
                  <a:gd name="T24" fmla="*/ 15 w 232"/>
                  <a:gd name="T25" fmla="*/ 162 h 310"/>
                  <a:gd name="T26" fmla="*/ 3 w 232"/>
                  <a:gd name="T27" fmla="*/ 138 h 310"/>
                  <a:gd name="T28" fmla="*/ 0 w 232"/>
                  <a:gd name="T29" fmla="*/ 109 h 310"/>
                  <a:gd name="T30" fmla="*/ 5 w 232"/>
                  <a:gd name="T31" fmla="*/ 77 h 310"/>
                  <a:gd name="T32" fmla="*/ 19 w 232"/>
                  <a:gd name="T33" fmla="*/ 49 h 310"/>
                  <a:gd name="T34" fmla="*/ 42 w 232"/>
                  <a:gd name="T35" fmla="*/ 25 h 310"/>
                  <a:gd name="T36" fmla="*/ 71 w 232"/>
                  <a:gd name="T37" fmla="*/ 8 h 310"/>
                  <a:gd name="T38" fmla="*/ 104 w 232"/>
                  <a:gd name="T39" fmla="*/ 0 h 310"/>
                  <a:gd name="T40" fmla="*/ 142 w 232"/>
                  <a:gd name="T41" fmla="*/ 3 h 310"/>
                  <a:gd name="T42" fmla="*/ 175 w 232"/>
                  <a:gd name="T43" fmla="*/ 14 h 310"/>
                  <a:gd name="T44" fmla="*/ 202 w 232"/>
                  <a:gd name="T45" fmla="*/ 36 h 310"/>
                  <a:gd name="T46" fmla="*/ 221 w 232"/>
                  <a:gd name="T47" fmla="*/ 67 h 310"/>
                  <a:gd name="T48" fmla="*/ 231 w 232"/>
                  <a:gd name="T49" fmla="*/ 102 h 310"/>
                  <a:gd name="T50" fmla="*/ 231 w 232"/>
                  <a:gd name="T51" fmla="*/ 151 h 310"/>
                  <a:gd name="T52" fmla="*/ 221 w 232"/>
                  <a:gd name="T53" fmla="*/ 205 h 310"/>
                  <a:gd name="T54" fmla="*/ 198 w 232"/>
                  <a:gd name="T55" fmla="*/ 248 h 310"/>
                  <a:gd name="T56" fmla="*/ 165 w 232"/>
                  <a:gd name="T57" fmla="*/ 279 h 310"/>
                  <a:gd name="T58" fmla="*/ 124 w 232"/>
                  <a:gd name="T59" fmla="*/ 299 h 310"/>
                  <a:gd name="T60" fmla="*/ 76 w 232"/>
                  <a:gd name="T61" fmla="*/ 308 h 310"/>
                  <a:gd name="T62" fmla="*/ 45 w 232"/>
                  <a:gd name="T63" fmla="*/ 310 h 310"/>
                  <a:gd name="T64" fmla="*/ 159 w 232"/>
                  <a:gd name="T65" fmla="*/ 102 h 310"/>
                  <a:gd name="T66" fmla="*/ 147 w 232"/>
                  <a:gd name="T67" fmla="*/ 70 h 310"/>
                  <a:gd name="T68" fmla="*/ 124 w 232"/>
                  <a:gd name="T69" fmla="*/ 54 h 310"/>
                  <a:gd name="T70" fmla="*/ 96 w 232"/>
                  <a:gd name="T71" fmla="*/ 56 h 310"/>
                  <a:gd name="T72" fmla="*/ 77 w 232"/>
                  <a:gd name="T73" fmla="*/ 75 h 310"/>
                  <a:gd name="T74" fmla="*/ 71 w 232"/>
                  <a:gd name="T75" fmla="*/ 105 h 310"/>
                  <a:gd name="T76" fmla="*/ 77 w 232"/>
                  <a:gd name="T77" fmla="*/ 131 h 310"/>
                  <a:gd name="T78" fmla="*/ 96 w 232"/>
                  <a:gd name="T79" fmla="*/ 148 h 310"/>
                  <a:gd name="T80" fmla="*/ 122 w 232"/>
                  <a:gd name="T81" fmla="*/ 152 h 310"/>
                  <a:gd name="T82" fmla="*/ 139 w 232"/>
                  <a:gd name="T83" fmla="*/ 147 h 310"/>
                  <a:gd name="T84" fmla="*/ 157 w 232"/>
                  <a:gd name="T85" fmla="*/ 130 h 310"/>
                  <a:gd name="T86" fmla="*/ 160 w 232"/>
                  <a:gd name="T87" fmla="*/ 11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 h="310">
                    <a:moveTo>
                      <a:pt x="28" y="310"/>
                    </a:moveTo>
                    <a:lnTo>
                      <a:pt x="28" y="255"/>
                    </a:lnTo>
                    <a:lnTo>
                      <a:pt x="35" y="255"/>
                    </a:lnTo>
                    <a:lnTo>
                      <a:pt x="42" y="255"/>
                    </a:lnTo>
                    <a:lnTo>
                      <a:pt x="53" y="255"/>
                    </a:lnTo>
                    <a:lnTo>
                      <a:pt x="64" y="254"/>
                    </a:lnTo>
                    <a:lnTo>
                      <a:pt x="76" y="252"/>
                    </a:lnTo>
                    <a:lnTo>
                      <a:pt x="86" y="251"/>
                    </a:lnTo>
                    <a:lnTo>
                      <a:pt x="95" y="248"/>
                    </a:lnTo>
                    <a:lnTo>
                      <a:pt x="104" y="245"/>
                    </a:lnTo>
                    <a:lnTo>
                      <a:pt x="113" y="241"/>
                    </a:lnTo>
                    <a:lnTo>
                      <a:pt x="120" y="237"/>
                    </a:lnTo>
                    <a:lnTo>
                      <a:pt x="127" y="232"/>
                    </a:lnTo>
                    <a:lnTo>
                      <a:pt x="134" y="227"/>
                    </a:lnTo>
                    <a:lnTo>
                      <a:pt x="139" y="220"/>
                    </a:lnTo>
                    <a:lnTo>
                      <a:pt x="145" y="213"/>
                    </a:lnTo>
                    <a:lnTo>
                      <a:pt x="150" y="207"/>
                    </a:lnTo>
                    <a:lnTo>
                      <a:pt x="153" y="199"/>
                    </a:lnTo>
                    <a:lnTo>
                      <a:pt x="157" y="190"/>
                    </a:lnTo>
                    <a:lnTo>
                      <a:pt x="160" y="181"/>
                    </a:lnTo>
                    <a:lnTo>
                      <a:pt x="159" y="180"/>
                    </a:lnTo>
                    <a:lnTo>
                      <a:pt x="153" y="186"/>
                    </a:lnTo>
                    <a:lnTo>
                      <a:pt x="147" y="190"/>
                    </a:lnTo>
                    <a:lnTo>
                      <a:pt x="139" y="194"/>
                    </a:lnTo>
                    <a:lnTo>
                      <a:pt x="132" y="198"/>
                    </a:lnTo>
                    <a:lnTo>
                      <a:pt x="124" y="199"/>
                    </a:lnTo>
                    <a:lnTo>
                      <a:pt x="115" y="201"/>
                    </a:lnTo>
                    <a:lnTo>
                      <a:pt x="106" y="203"/>
                    </a:lnTo>
                    <a:lnTo>
                      <a:pt x="96" y="203"/>
                    </a:lnTo>
                    <a:lnTo>
                      <a:pt x="86" y="203"/>
                    </a:lnTo>
                    <a:lnTo>
                      <a:pt x="76" y="201"/>
                    </a:lnTo>
                    <a:lnTo>
                      <a:pt x="67" y="199"/>
                    </a:lnTo>
                    <a:lnTo>
                      <a:pt x="58" y="196"/>
                    </a:lnTo>
                    <a:lnTo>
                      <a:pt x="49" y="193"/>
                    </a:lnTo>
                    <a:lnTo>
                      <a:pt x="42" y="187"/>
                    </a:lnTo>
                    <a:lnTo>
                      <a:pt x="34" y="182"/>
                    </a:lnTo>
                    <a:lnTo>
                      <a:pt x="28" y="176"/>
                    </a:lnTo>
                    <a:lnTo>
                      <a:pt x="21" y="170"/>
                    </a:lnTo>
                    <a:lnTo>
                      <a:pt x="15" y="162"/>
                    </a:lnTo>
                    <a:lnTo>
                      <a:pt x="11" y="154"/>
                    </a:lnTo>
                    <a:lnTo>
                      <a:pt x="7" y="147"/>
                    </a:lnTo>
                    <a:lnTo>
                      <a:pt x="3" y="138"/>
                    </a:lnTo>
                    <a:lnTo>
                      <a:pt x="2" y="129"/>
                    </a:lnTo>
                    <a:lnTo>
                      <a:pt x="1" y="119"/>
                    </a:lnTo>
                    <a:lnTo>
                      <a:pt x="0" y="109"/>
                    </a:lnTo>
                    <a:lnTo>
                      <a:pt x="1" y="97"/>
                    </a:lnTo>
                    <a:lnTo>
                      <a:pt x="2" y="87"/>
                    </a:lnTo>
                    <a:lnTo>
                      <a:pt x="5" y="77"/>
                    </a:lnTo>
                    <a:lnTo>
                      <a:pt x="8" y="67"/>
                    </a:lnTo>
                    <a:lnTo>
                      <a:pt x="12" y="58"/>
                    </a:lnTo>
                    <a:lnTo>
                      <a:pt x="19" y="49"/>
                    </a:lnTo>
                    <a:lnTo>
                      <a:pt x="25" y="40"/>
                    </a:lnTo>
                    <a:lnTo>
                      <a:pt x="33" y="32"/>
                    </a:lnTo>
                    <a:lnTo>
                      <a:pt x="42" y="25"/>
                    </a:lnTo>
                    <a:lnTo>
                      <a:pt x="50" y="18"/>
                    </a:lnTo>
                    <a:lnTo>
                      <a:pt x="61" y="13"/>
                    </a:lnTo>
                    <a:lnTo>
                      <a:pt x="71" y="8"/>
                    </a:lnTo>
                    <a:lnTo>
                      <a:pt x="81" y="4"/>
                    </a:lnTo>
                    <a:lnTo>
                      <a:pt x="92" y="3"/>
                    </a:lnTo>
                    <a:lnTo>
                      <a:pt x="104" y="0"/>
                    </a:lnTo>
                    <a:lnTo>
                      <a:pt x="115" y="0"/>
                    </a:lnTo>
                    <a:lnTo>
                      <a:pt x="129" y="0"/>
                    </a:lnTo>
                    <a:lnTo>
                      <a:pt x="142" y="3"/>
                    </a:lnTo>
                    <a:lnTo>
                      <a:pt x="153" y="6"/>
                    </a:lnTo>
                    <a:lnTo>
                      <a:pt x="165" y="9"/>
                    </a:lnTo>
                    <a:lnTo>
                      <a:pt x="175" y="14"/>
                    </a:lnTo>
                    <a:lnTo>
                      <a:pt x="184" y="21"/>
                    </a:lnTo>
                    <a:lnTo>
                      <a:pt x="193" y="28"/>
                    </a:lnTo>
                    <a:lnTo>
                      <a:pt x="202" y="36"/>
                    </a:lnTo>
                    <a:lnTo>
                      <a:pt x="208" y="45"/>
                    </a:lnTo>
                    <a:lnTo>
                      <a:pt x="215" y="55"/>
                    </a:lnTo>
                    <a:lnTo>
                      <a:pt x="221" y="67"/>
                    </a:lnTo>
                    <a:lnTo>
                      <a:pt x="225" y="78"/>
                    </a:lnTo>
                    <a:lnTo>
                      <a:pt x="229" y="89"/>
                    </a:lnTo>
                    <a:lnTo>
                      <a:pt x="231" y="102"/>
                    </a:lnTo>
                    <a:lnTo>
                      <a:pt x="232" y="116"/>
                    </a:lnTo>
                    <a:lnTo>
                      <a:pt x="232" y="130"/>
                    </a:lnTo>
                    <a:lnTo>
                      <a:pt x="231" y="151"/>
                    </a:lnTo>
                    <a:lnTo>
                      <a:pt x="230" y="170"/>
                    </a:lnTo>
                    <a:lnTo>
                      <a:pt x="226" y="189"/>
                    </a:lnTo>
                    <a:lnTo>
                      <a:pt x="221" y="205"/>
                    </a:lnTo>
                    <a:lnTo>
                      <a:pt x="215" y="222"/>
                    </a:lnTo>
                    <a:lnTo>
                      <a:pt x="207" y="236"/>
                    </a:lnTo>
                    <a:lnTo>
                      <a:pt x="198" y="248"/>
                    </a:lnTo>
                    <a:lnTo>
                      <a:pt x="188" y="260"/>
                    </a:lnTo>
                    <a:lnTo>
                      <a:pt x="176" y="270"/>
                    </a:lnTo>
                    <a:lnTo>
                      <a:pt x="165" y="279"/>
                    </a:lnTo>
                    <a:lnTo>
                      <a:pt x="152" y="287"/>
                    </a:lnTo>
                    <a:lnTo>
                      <a:pt x="138" y="293"/>
                    </a:lnTo>
                    <a:lnTo>
                      <a:pt x="124" y="299"/>
                    </a:lnTo>
                    <a:lnTo>
                      <a:pt x="109" y="303"/>
                    </a:lnTo>
                    <a:lnTo>
                      <a:pt x="92" y="306"/>
                    </a:lnTo>
                    <a:lnTo>
                      <a:pt x="76" y="308"/>
                    </a:lnTo>
                    <a:lnTo>
                      <a:pt x="68" y="310"/>
                    </a:lnTo>
                    <a:lnTo>
                      <a:pt x="58" y="310"/>
                    </a:lnTo>
                    <a:lnTo>
                      <a:pt x="45" y="310"/>
                    </a:lnTo>
                    <a:lnTo>
                      <a:pt x="28" y="310"/>
                    </a:lnTo>
                    <a:close/>
                    <a:moveTo>
                      <a:pt x="160" y="116"/>
                    </a:moveTo>
                    <a:lnTo>
                      <a:pt x="159" y="102"/>
                    </a:lnTo>
                    <a:lnTo>
                      <a:pt x="156" y="91"/>
                    </a:lnTo>
                    <a:lnTo>
                      <a:pt x="153" y="79"/>
                    </a:lnTo>
                    <a:lnTo>
                      <a:pt x="147" y="70"/>
                    </a:lnTo>
                    <a:lnTo>
                      <a:pt x="141" y="63"/>
                    </a:lnTo>
                    <a:lnTo>
                      <a:pt x="133" y="56"/>
                    </a:lnTo>
                    <a:lnTo>
                      <a:pt x="124" y="54"/>
                    </a:lnTo>
                    <a:lnTo>
                      <a:pt x="114" y="53"/>
                    </a:lnTo>
                    <a:lnTo>
                      <a:pt x="105" y="54"/>
                    </a:lnTo>
                    <a:lnTo>
                      <a:pt x="96" y="56"/>
                    </a:lnTo>
                    <a:lnTo>
                      <a:pt x="90" y="60"/>
                    </a:lnTo>
                    <a:lnTo>
                      <a:pt x="84" y="67"/>
                    </a:lnTo>
                    <a:lnTo>
                      <a:pt x="77" y="75"/>
                    </a:lnTo>
                    <a:lnTo>
                      <a:pt x="73" y="83"/>
                    </a:lnTo>
                    <a:lnTo>
                      <a:pt x="72" y="93"/>
                    </a:lnTo>
                    <a:lnTo>
                      <a:pt x="71" y="105"/>
                    </a:lnTo>
                    <a:lnTo>
                      <a:pt x="72" y="114"/>
                    </a:lnTo>
                    <a:lnTo>
                      <a:pt x="73" y="123"/>
                    </a:lnTo>
                    <a:lnTo>
                      <a:pt x="77" y="131"/>
                    </a:lnTo>
                    <a:lnTo>
                      <a:pt x="82" y="138"/>
                    </a:lnTo>
                    <a:lnTo>
                      <a:pt x="90" y="144"/>
                    </a:lnTo>
                    <a:lnTo>
                      <a:pt x="96" y="148"/>
                    </a:lnTo>
                    <a:lnTo>
                      <a:pt x="105" y="151"/>
                    </a:lnTo>
                    <a:lnTo>
                      <a:pt x="115" y="152"/>
                    </a:lnTo>
                    <a:lnTo>
                      <a:pt x="122" y="152"/>
                    </a:lnTo>
                    <a:lnTo>
                      <a:pt x="128" y="151"/>
                    </a:lnTo>
                    <a:lnTo>
                      <a:pt x="134" y="149"/>
                    </a:lnTo>
                    <a:lnTo>
                      <a:pt x="139" y="147"/>
                    </a:lnTo>
                    <a:lnTo>
                      <a:pt x="148" y="140"/>
                    </a:lnTo>
                    <a:lnTo>
                      <a:pt x="155" y="134"/>
                    </a:lnTo>
                    <a:lnTo>
                      <a:pt x="157" y="130"/>
                    </a:lnTo>
                    <a:lnTo>
                      <a:pt x="159" y="126"/>
                    </a:lnTo>
                    <a:lnTo>
                      <a:pt x="160" y="121"/>
                    </a:lnTo>
                    <a:lnTo>
                      <a:pt x="160"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0" name="Freeform 547"/>
              <p:cNvSpPr>
                <a:spLocks/>
              </p:cNvSpPr>
              <p:nvPr/>
            </p:nvSpPr>
            <p:spPr bwMode="auto">
              <a:xfrm>
                <a:off x="3936" y="2435"/>
                <a:ext cx="35" cy="75"/>
              </a:xfrm>
              <a:custGeom>
                <a:avLst/>
                <a:gdLst>
                  <a:gd name="T0" fmla="*/ 70 w 138"/>
                  <a:gd name="T1" fmla="*/ 300 h 300"/>
                  <a:gd name="T2" fmla="*/ 70 w 138"/>
                  <a:gd name="T3" fmla="*/ 64 h 300"/>
                  <a:gd name="T4" fmla="*/ 70 w 138"/>
                  <a:gd name="T5" fmla="*/ 64 h 300"/>
                  <a:gd name="T6" fmla="*/ 11 w 138"/>
                  <a:gd name="T7" fmla="*/ 91 h 300"/>
                  <a:gd name="T8" fmla="*/ 0 w 138"/>
                  <a:gd name="T9" fmla="*/ 37 h 300"/>
                  <a:gd name="T10" fmla="*/ 80 w 138"/>
                  <a:gd name="T11" fmla="*/ 0 h 300"/>
                  <a:gd name="T12" fmla="*/ 138 w 138"/>
                  <a:gd name="T13" fmla="*/ 0 h 300"/>
                  <a:gd name="T14" fmla="*/ 138 w 138"/>
                  <a:gd name="T15" fmla="*/ 300 h 300"/>
                  <a:gd name="T16" fmla="*/ 70 w 138"/>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300">
                    <a:moveTo>
                      <a:pt x="70" y="300"/>
                    </a:moveTo>
                    <a:lnTo>
                      <a:pt x="70" y="64"/>
                    </a:lnTo>
                    <a:lnTo>
                      <a:pt x="70" y="64"/>
                    </a:lnTo>
                    <a:lnTo>
                      <a:pt x="11" y="91"/>
                    </a:lnTo>
                    <a:lnTo>
                      <a:pt x="0" y="37"/>
                    </a:lnTo>
                    <a:lnTo>
                      <a:pt x="80" y="0"/>
                    </a:lnTo>
                    <a:lnTo>
                      <a:pt x="138" y="0"/>
                    </a:lnTo>
                    <a:lnTo>
                      <a:pt x="138"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1" name="Freeform 548"/>
              <p:cNvSpPr>
                <a:spLocks/>
              </p:cNvSpPr>
              <p:nvPr/>
            </p:nvSpPr>
            <p:spPr bwMode="auto">
              <a:xfrm>
                <a:off x="3997" y="2433"/>
                <a:ext cx="55" cy="77"/>
              </a:xfrm>
              <a:custGeom>
                <a:avLst/>
                <a:gdLst>
                  <a:gd name="T0" fmla="*/ 0 w 217"/>
                  <a:gd name="T1" fmla="*/ 305 h 305"/>
                  <a:gd name="T2" fmla="*/ 44 w 217"/>
                  <a:gd name="T3" fmla="*/ 223 h 305"/>
                  <a:gd name="T4" fmla="*/ 105 w 217"/>
                  <a:gd name="T5" fmla="*/ 166 h 305"/>
                  <a:gd name="T6" fmla="*/ 129 w 217"/>
                  <a:gd name="T7" fmla="*/ 136 h 305"/>
                  <a:gd name="T8" fmla="*/ 138 w 217"/>
                  <a:gd name="T9" fmla="*/ 112 h 305"/>
                  <a:gd name="T10" fmla="*/ 139 w 217"/>
                  <a:gd name="T11" fmla="*/ 92 h 305"/>
                  <a:gd name="T12" fmla="*/ 133 w 217"/>
                  <a:gd name="T13" fmla="*/ 75 h 305"/>
                  <a:gd name="T14" fmla="*/ 119 w 217"/>
                  <a:gd name="T15" fmla="*/ 64 h 305"/>
                  <a:gd name="T16" fmla="*/ 101 w 217"/>
                  <a:gd name="T17" fmla="*/ 59 h 305"/>
                  <a:gd name="T18" fmla="*/ 81 w 217"/>
                  <a:gd name="T19" fmla="*/ 57 h 305"/>
                  <a:gd name="T20" fmla="*/ 64 w 217"/>
                  <a:gd name="T21" fmla="*/ 61 h 305"/>
                  <a:gd name="T22" fmla="*/ 48 w 217"/>
                  <a:gd name="T23" fmla="*/ 68 h 305"/>
                  <a:gd name="T24" fmla="*/ 31 w 217"/>
                  <a:gd name="T25" fmla="*/ 78 h 305"/>
                  <a:gd name="T26" fmla="*/ 2 w 217"/>
                  <a:gd name="T27" fmla="*/ 32 h 305"/>
                  <a:gd name="T28" fmla="*/ 25 w 217"/>
                  <a:gd name="T29" fmla="*/ 18 h 305"/>
                  <a:gd name="T30" fmla="*/ 49 w 217"/>
                  <a:gd name="T31" fmla="*/ 8 h 305"/>
                  <a:gd name="T32" fmla="*/ 76 w 217"/>
                  <a:gd name="T33" fmla="*/ 3 h 305"/>
                  <a:gd name="T34" fmla="*/ 104 w 217"/>
                  <a:gd name="T35" fmla="*/ 0 h 305"/>
                  <a:gd name="T36" fmla="*/ 128 w 217"/>
                  <a:gd name="T37" fmla="*/ 1 h 305"/>
                  <a:gd name="T38" fmla="*/ 148 w 217"/>
                  <a:gd name="T39" fmla="*/ 7 h 305"/>
                  <a:gd name="T40" fmla="*/ 167 w 217"/>
                  <a:gd name="T41" fmla="*/ 14 h 305"/>
                  <a:gd name="T42" fmla="*/ 183 w 217"/>
                  <a:gd name="T43" fmla="*/ 26 h 305"/>
                  <a:gd name="T44" fmla="*/ 195 w 217"/>
                  <a:gd name="T45" fmla="*/ 40 h 305"/>
                  <a:gd name="T46" fmla="*/ 204 w 217"/>
                  <a:gd name="T47" fmla="*/ 56 h 305"/>
                  <a:gd name="T48" fmla="*/ 209 w 217"/>
                  <a:gd name="T49" fmla="*/ 75 h 305"/>
                  <a:gd name="T50" fmla="*/ 212 w 217"/>
                  <a:gd name="T51" fmla="*/ 96 h 305"/>
                  <a:gd name="T52" fmla="*/ 207 w 217"/>
                  <a:gd name="T53" fmla="*/ 126 h 305"/>
                  <a:gd name="T54" fmla="*/ 193 w 217"/>
                  <a:gd name="T55" fmla="*/ 158 h 305"/>
                  <a:gd name="T56" fmla="*/ 180 w 217"/>
                  <a:gd name="T57" fmla="*/ 176 h 305"/>
                  <a:gd name="T58" fmla="*/ 161 w 217"/>
                  <a:gd name="T59" fmla="*/ 196 h 305"/>
                  <a:gd name="T60" fmla="*/ 101 w 217"/>
                  <a:gd name="T61" fmla="*/ 246 h 305"/>
                  <a:gd name="T62" fmla="*/ 217 w 217"/>
                  <a:gd name="T63" fmla="*/ 2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305">
                    <a:moveTo>
                      <a:pt x="217" y="305"/>
                    </a:moveTo>
                    <a:lnTo>
                      <a:pt x="0" y="305"/>
                    </a:lnTo>
                    <a:lnTo>
                      <a:pt x="0" y="262"/>
                    </a:lnTo>
                    <a:lnTo>
                      <a:pt x="44" y="223"/>
                    </a:lnTo>
                    <a:lnTo>
                      <a:pt x="80" y="190"/>
                    </a:lnTo>
                    <a:lnTo>
                      <a:pt x="105" y="166"/>
                    </a:lnTo>
                    <a:lnTo>
                      <a:pt x="120" y="149"/>
                    </a:lnTo>
                    <a:lnTo>
                      <a:pt x="129" y="136"/>
                    </a:lnTo>
                    <a:lnTo>
                      <a:pt x="134" y="124"/>
                    </a:lnTo>
                    <a:lnTo>
                      <a:pt x="138" y="112"/>
                    </a:lnTo>
                    <a:lnTo>
                      <a:pt x="139" y="101"/>
                    </a:lnTo>
                    <a:lnTo>
                      <a:pt x="139" y="92"/>
                    </a:lnTo>
                    <a:lnTo>
                      <a:pt x="137" y="83"/>
                    </a:lnTo>
                    <a:lnTo>
                      <a:pt x="133" y="75"/>
                    </a:lnTo>
                    <a:lnTo>
                      <a:pt x="127" y="69"/>
                    </a:lnTo>
                    <a:lnTo>
                      <a:pt x="119" y="64"/>
                    </a:lnTo>
                    <a:lnTo>
                      <a:pt x="111" y="60"/>
                    </a:lnTo>
                    <a:lnTo>
                      <a:pt x="101" y="59"/>
                    </a:lnTo>
                    <a:lnTo>
                      <a:pt x="90" y="57"/>
                    </a:lnTo>
                    <a:lnTo>
                      <a:pt x="81" y="57"/>
                    </a:lnTo>
                    <a:lnTo>
                      <a:pt x="73" y="59"/>
                    </a:lnTo>
                    <a:lnTo>
                      <a:pt x="64" y="61"/>
                    </a:lnTo>
                    <a:lnTo>
                      <a:pt x="57" y="64"/>
                    </a:lnTo>
                    <a:lnTo>
                      <a:pt x="48" y="68"/>
                    </a:lnTo>
                    <a:lnTo>
                      <a:pt x="40" y="71"/>
                    </a:lnTo>
                    <a:lnTo>
                      <a:pt x="31" y="78"/>
                    </a:lnTo>
                    <a:lnTo>
                      <a:pt x="24" y="83"/>
                    </a:lnTo>
                    <a:lnTo>
                      <a:pt x="2" y="32"/>
                    </a:lnTo>
                    <a:lnTo>
                      <a:pt x="14" y="24"/>
                    </a:lnTo>
                    <a:lnTo>
                      <a:pt x="25" y="18"/>
                    </a:lnTo>
                    <a:lnTo>
                      <a:pt x="36" y="13"/>
                    </a:lnTo>
                    <a:lnTo>
                      <a:pt x="49" y="8"/>
                    </a:lnTo>
                    <a:lnTo>
                      <a:pt x="62" y="5"/>
                    </a:lnTo>
                    <a:lnTo>
                      <a:pt x="76" y="3"/>
                    </a:lnTo>
                    <a:lnTo>
                      <a:pt x="90" y="0"/>
                    </a:lnTo>
                    <a:lnTo>
                      <a:pt x="104" y="0"/>
                    </a:lnTo>
                    <a:lnTo>
                      <a:pt x="117" y="0"/>
                    </a:lnTo>
                    <a:lnTo>
                      <a:pt x="128" y="1"/>
                    </a:lnTo>
                    <a:lnTo>
                      <a:pt x="138" y="4"/>
                    </a:lnTo>
                    <a:lnTo>
                      <a:pt x="148" y="7"/>
                    </a:lnTo>
                    <a:lnTo>
                      <a:pt x="159" y="10"/>
                    </a:lnTo>
                    <a:lnTo>
                      <a:pt x="167" y="14"/>
                    </a:lnTo>
                    <a:lnTo>
                      <a:pt x="175" y="21"/>
                    </a:lnTo>
                    <a:lnTo>
                      <a:pt x="183" y="26"/>
                    </a:lnTo>
                    <a:lnTo>
                      <a:pt x="189" y="33"/>
                    </a:lnTo>
                    <a:lnTo>
                      <a:pt x="195" y="40"/>
                    </a:lnTo>
                    <a:lnTo>
                      <a:pt x="201" y="48"/>
                    </a:lnTo>
                    <a:lnTo>
                      <a:pt x="204" y="56"/>
                    </a:lnTo>
                    <a:lnTo>
                      <a:pt x="207" y="65"/>
                    </a:lnTo>
                    <a:lnTo>
                      <a:pt x="209" y="75"/>
                    </a:lnTo>
                    <a:lnTo>
                      <a:pt x="211" y="84"/>
                    </a:lnTo>
                    <a:lnTo>
                      <a:pt x="212" y="96"/>
                    </a:lnTo>
                    <a:lnTo>
                      <a:pt x="211" y="111"/>
                    </a:lnTo>
                    <a:lnTo>
                      <a:pt x="207" y="126"/>
                    </a:lnTo>
                    <a:lnTo>
                      <a:pt x="201" y="141"/>
                    </a:lnTo>
                    <a:lnTo>
                      <a:pt x="193" y="158"/>
                    </a:lnTo>
                    <a:lnTo>
                      <a:pt x="187" y="166"/>
                    </a:lnTo>
                    <a:lnTo>
                      <a:pt x="180" y="176"/>
                    </a:lnTo>
                    <a:lnTo>
                      <a:pt x="171" y="185"/>
                    </a:lnTo>
                    <a:lnTo>
                      <a:pt x="161" y="196"/>
                    </a:lnTo>
                    <a:lnTo>
                      <a:pt x="134" y="219"/>
                    </a:lnTo>
                    <a:lnTo>
                      <a:pt x="101" y="246"/>
                    </a:lnTo>
                    <a:lnTo>
                      <a:pt x="101" y="247"/>
                    </a:lnTo>
                    <a:lnTo>
                      <a:pt x="217" y="247"/>
                    </a:lnTo>
                    <a:lnTo>
                      <a:pt x="217"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2" name="Freeform 549"/>
              <p:cNvSpPr>
                <a:spLocks/>
              </p:cNvSpPr>
              <p:nvPr/>
            </p:nvSpPr>
            <p:spPr bwMode="auto">
              <a:xfrm>
                <a:off x="4063" y="2489"/>
                <a:ext cx="22" cy="22"/>
              </a:xfrm>
              <a:custGeom>
                <a:avLst/>
                <a:gdLst>
                  <a:gd name="T0" fmla="*/ 85 w 85"/>
                  <a:gd name="T1" fmla="*/ 43 h 87"/>
                  <a:gd name="T2" fmla="*/ 84 w 85"/>
                  <a:gd name="T3" fmla="*/ 52 h 87"/>
                  <a:gd name="T4" fmla="*/ 82 w 85"/>
                  <a:gd name="T5" fmla="*/ 61 h 87"/>
                  <a:gd name="T6" fmla="*/ 78 w 85"/>
                  <a:gd name="T7" fmla="*/ 67 h 87"/>
                  <a:gd name="T8" fmla="*/ 73 w 85"/>
                  <a:gd name="T9" fmla="*/ 74 h 87"/>
                  <a:gd name="T10" fmla="*/ 66 w 85"/>
                  <a:gd name="T11" fmla="*/ 79 h 87"/>
                  <a:gd name="T12" fmla="*/ 60 w 85"/>
                  <a:gd name="T13" fmla="*/ 83 h 87"/>
                  <a:gd name="T14" fmla="*/ 51 w 85"/>
                  <a:gd name="T15" fmla="*/ 85 h 87"/>
                  <a:gd name="T16" fmla="*/ 42 w 85"/>
                  <a:gd name="T17" fmla="*/ 87 h 87"/>
                  <a:gd name="T18" fmla="*/ 33 w 85"/>
                  <a:gd name="T19" fmla="*/ 85 h 87"/>
                  <a:gd name="T20" fmla="*/ 26 w 85"/>
                  <a:gd name="T21" fmla="*/ 83 h 87"/>
                  <a:gd name="T22" fmla="*/ 19 w 85"/>
                  <a:gd name="T23" fmla="*/ 79 h 87"/>
                  <a:gd name="T24" fmla="*/ 13 w 85"/>
                  <a:gd name="T25" fmla="*/ 74 h 87"/>
                  <a:gd name="T26" fmla="*/ 8 w 85"/>
                  <a:gd name="T27" fmla="*/ 67 h 87"/>
                  <a:gd name="T28" fmla="*/ 4 w 85"/>
                  <a:gd name="T29" fmla="*/ 60 h 87"/>
                  <a:gd name="T30" fmla="*/ 1 w 85"/>
                  <a:gd name="T31" fmla="*/ 52 h 87"/>
                  <a:gd name="T32" fmla="*/ 0 w 85"/>
                  <a:gd name="T33" fmla="*/ 43 h 87"/>
                  <a:gd name="T34" fmla="*/ 1 w 85"/>
                  <a:gd name="T35" fmla="*/ 34 h 87"/>
                  <a:gd name="T36" fmla="*/ 4 w 85"/>
                  <a:gd name="T37" fmla="*/ 27 h 87"/>
                  <a:gd name="T38" fmla="*/ 8 w 85"/>
                  <a:gd name="T39" fmla="*/ 19 h 87"/>
                  <a:gd name="T40" fmla="*/ 13 w 85"/>
                  <a:gd name="T41" fmla="*/ 13 h 87"/>
                  <a:gd name="T42" fmla="*/ 19 w 85"/>
                  <a:gd name="T43" fmla="*/ 8 h 87"/>
                  <a:gd name="T44" fmla="*/ 26 w 85"/>
                  <a:gd name="T45" fmla="*/ 4 h 87"/>
                  <a:gd name="T46" fmla="*/ 34 w 85"/>
                  <a:gd name="T47" fmla="*/ 1 h 87"/>
                  <a:gd name="T48" fmla="*/ 43 w 85"/>
                  <a:gd name="T49" fmla="*/ 0 h 87"/>
                  <a:gd name="T50" fmla="*/ 52 w 85"/>
                  <a:gd name="T51" fmla="*/ 1 h 87"/>
                  <a:gd name="T52" fmla="*/ 60 w 85"/>
                  <a:gd name="T53" fmla="*/ 4 h 87"/>
                  <a:gd name="T54" fmla="*/ 68 w 85"/>
                  <a:gd name="T55" fmla="*/ 8 h 87"/>
                  <a:gd name="T56" fmla="*/ 74 w 85"/>
                  <a:gd name="T57" fmla="*/ 13 h 87"/>
                  <a:gd name="T58" fmla="*/ 79 w 85"/>
                  <a:gd name="T59" fmla="*/ 19 h 87"/>
                  <a:gd name="T60" fmla="*/ 82 w 85"/>
                  <a:gd name="T61" fmla="*/ 27 h 87"/>
                  <a:gd name="T62" fmla="*/ 84 w 85"/>
                  <a:gd name="T63" fmla="*/ 34 h 87"/>
                  <a:gd name="T64" fmla="*/ 85 w 85"/>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3"/>
                    </a:moveTo>
                    <a:lnTo>
                      <a:pt x="84" y="52"/>
                    </a:lnTo>
                    <a:lnTo>
                      <a:pt x="82" y="61"/>
                    </a:lnTo>
                    <a:lnTo>
                      <a:pt x="78" y="67"/>
                    </a:lnTo>
                    <a:lnTo>
                      <a:pt x="73" y="74"/>
                    </a:lnTo>
                    <a:lnTo>
                      <a:pt x="66" y="79"/>
                    </a:lnTo>
                    <a:lnTo>
                      <a:pt x="60" y="83"/>
                    </a:lnTo>
                    <a:lnTo>
                      <a:pt x="51" y="85"/>
                    </a:lnTo>
                    <a:lnTo>
                      <a:pt x="42" y="87"/>
                    </a:lnTo>
                    <a:lnTo>
                      <a:pt x="33" y="85"/>
                    </a:lnTo>
                    <a:lnTo>
                      <a:pt x="26" y="83"/>
                    </a:lnTo>
                    <a:lnTo>
                      <a:pt x="19" y="79"/>
                    </a:lnTo>
                    <a:lnTo>
                      <a:pt x="13" y="74"/>
                    </a:lnTo>
                    <a:lnTo>
                      <a:pt x="8" y="67"/>
                    </a:lnTo>
                    <a:lnTo>
                      <a:pt x="4" y="60"/>
                    </a:lnTo>
                    <a:lnTo>
                      <a:pt x="1" y="52"/>
                    </a:lnTo>
                    <a:lnTo>
                      <a:pt x="0" y="43"/>
                    </a:lnTo>
                    <a:lnTo>
                      <a:pt x="1" y="34"/>
                    </a:lnTo>
                    <a:lnTo>
                      <a:pt x="4" y="27"/>
                    </a:lnTo>
                    <a:lnTo>
                      <a:pt x="8" y="19"/>
                    </a:lnTo>
                    <a:lnTo>
                      <a:pt x="13" y="13"/>
                    </a:lnTo>
                    <a:lnTo>
                      <a:pt x="19" y="8"/>
                    </a:lnTo>
                    <a:lnTo>
                      <a:pt x="26" y="4"/>
                    </a:lnTo>
                    <a:lnTo>
                      <a:pt x="34" y="1"/>
                    </a:lnTo>
                    <a:lnTo>
                      <a:pt x="43" y="0"/>
                    </a:lnTo>
                    <a:lnTo>
                      <a:pt x="52" y="1"/>
                    </a:lnTo>
                    <a:lnTo>
                      <a:pt x="60" y="4"/>
                    </a:lnTo>
                    <a:lnTo>
                      <a:pt x="68" y="8"/>
                    </a:lnTo>
                    <a:lnTo>
                      <a:pt x="74" y="13"/>
                    </a:lnTo>
                    <a:lnTo>
                      <a:pt x="79" y="19"/>
                    </a:lnTo>
                    <a:lnTo>
                      <a:pt x="82" y="27"/>
                    </a:lnTo>
                    <a:lnTo>
                      <a:pt x="84" y="34"/>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3" name="Freeform 550"/>
              <p:cNvSpPr>
                <a:spLocks/>
              </p:cNvSpPr>
              <p:nvPr/>
            </p:nvSpPr>
            <p:spPr bwMode="auto">
              <a:xfrm>
                <a:off x="4093" y="2433"/>
                <a:ext cx="55" cy="77"/>
              </a:xfrm>
              <a:custGeom>
                <a:avLst/>
                <a:gdLst>
                  <a:gd name="T0" fmla="*/ 0 w 218"/>
                  <a:gd name="T1" fmla="*/ 305 h 305"/>
                  <a:gd name="T2" fmla="*/ 45 w 218"/>
                  <a:gd name="T3" fmla="*/ 223 h 305"/>
                  <a:gd name="T4" fmla="*/ 105 w 218"/>
                  <a:gd name="T5" fmla="*/ 166 h 305"/>
                  <a:gd name="T6" fmla="*/ 129 w 218"/>
                  <a:gd name="T7" fmla="*/ 136 h 305"/>
                  <a:gd name="T8" fmla="*/ 140 w 218"/>
                  <a:gd name="T9" fmla="*/ 112 h 305"/>
                  <a:gd name="T10" fmla="*/ 140 w 218"/>
                  <a:gd name="T11" fmla="*/ 92 h 305"/>
                  <a:gd name="T12" fmla="*/ 133 w 218"/>
                  <a:gd name="T13" fmla="*/ 75 h 305"/>
                  <a:gd name="T14" fmla="*/ 121 w 218"/>
                  <a:gd name="T15" fmla="*/ 64 h 305"/>
                  <a:gd name="T16" fmla="*/ 101 w 218"/>
                  <a:gd name="T17" fmla="*/ 59 h 305"/>
                  <a:gd name="T18" fmla="*/ 82 w 218"/>
                  <a:gd name="T19" fmla="*/ 57 h 305"/>
                  <a:gd name="T20" fmla="*/ 66 w 218"/>
                  <a:gd name="T21" fmla="*/ 61 h 305"/>
                  <a:gd name="T22" fmla="*/ 49 w 218"/>
                  <a:gd name="T23" fmla="*/ 68 h 305"/>
                  <a:gd name="T24" fmla="*/ 31 w 218"/>
                  <a:gd name="T25" fmla="*/ 78 h 305"/>
                  <a:gd name="T26" fmla="*/ 2 w 218"/>
                  <a:gd name="T27" fmla="*/ 32 h 305"/>
                  <a:gd name="T28" fmla="*/ 25 w 218"/>
                  <a:gd name="T29" fmla="*/ 18 h 305"/>
                  <a:gd name="T30" fmla="*/ 49 w 218"/>
                  <a:gd name="T31" fmla="*/ 8 h 305"/>
                  <a:gd name="T32" fmla="*/ 76 w 218"/>
                  <a:gd name="T33" fmla="*/ 3 h 305"/>
                  <a:gd name="T34" fmla="*/ 104 w 218"/>
                  <a:gd name="T35" fmla="*/ 0 h 305"/>
                  <a:gd name="T36" fmla="*/ 128 w 218"/>
                  <a:gd name="T37" fmla="*/ 1 h 305"/>
                  <a:gd name="T38" fmla="*/ 149 w 218"/>
                  <a:gd name="T39" fmla="*/ 7 h 305"/>
                  <a:gd name="T40" fmla="*/ 168 w 218"/>
                  <a:gd name="T41" fmla="*/ 14 h 305"/>
                  <a:gd name="T42" fmla="*/ 183 w 218"/>
                  <a:gd name="T43" fmla="*/ 26 h 305"/>
                  <a:gd name="T44" fmla="*/ 196 w 218"/>
                  <a:gd name="T45" fmla="*/ 40 h 305"/>
                  <a:gd name="T46" fmla="*/ 204 w 218"/>
                  <a:gd name="T47" fmla="*/ 56 h 305"/>
                  <a:gd name="T48" fmla="*/ 210 w 218"/>
                  <a:gd name="T49" fmla="*/ 75 h 305"/>
                  <a:gd name="T50" fmla="*/ 212 w 218"/>
                  <a:gd name="T51" fmla="*/ 96 h 305"/>
                  <a:gd name="T52" fmla="*/ 207 w 218"/>
                  <a:gd name="T53" fmla="*/ 126 h 305"/>
                  <a:gd name="T54" fmla="*/ 193 w 218"/>
                  <a:gd name="T55" fmla="*/ 158 h 305"/>
                  <a:gd name="T56" fmla="*/ 180 w 218"/>
                  <a:gd name="T57" fmla="*/ 176 h 305"/>
                  <a:gd name="T58" fmla="*/ 161 w 218"/>
                  <a:gd name="T59" fmla="*/ 196 h 305"/>
                  <a:gd name="T60" fmla="*/ 101 w 218"/>
                  <a:gd name="T61" fmla="*/ 246 h 305"/>
                  <a:gd name="T62" fmla="*/ 218 w 218"/>
                  <a:gd name="T63" fmla="*/ 2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305">
                    <a:moveTo>
                      <a:pt x="218" y="305"/>
                    </a:moveTo>
                    <a:lnTo>
                      <a:pt x="0" y="305"/>
                    </a:lnTo>
                    <a:lnTo>
                      <a:pt x="0" y="262"/>
                    </a:lnTo>
                    <a:lnTo>
                      <a:pt x="45" y="223"/>
                    </a:lnTo>
                    <a:lnTo>
                      <a:pt x="80" y="190"/>
                    </a:lnTo>
                    <a:lnTo>
                      <a:pt x="105" y="166"/>
                    </a:lnTo>
                    <a:lnTo>
                      <a:pt x="121" y="149"/>
                    </a:lnTo>
                    <a:lnTo>
                      <a:pt x="129" y="136"/>
                    </a:lnTo>
                    <a:lnTo>
                      <a:pt x="136" y="124"/>
                    </a:lnTo>
                    <a:lnTo>
                      <a:pt x="140" y="112"/>
                    </a:lnTo>
                    <a:lnTo>
                      <a:pt x="141" y="101"/>
                    </a:lnTo>
                    <a:lnTo>
                      <a:pt x="140" y="92"/>
                    </a:lnTo>
                    <a:lnTo>
                      <a:pt x="137" y="83"/>
                    </a:lnTo>
                    <a:lnTo>
                      <a:pt x="133" y="75"/>
                    </a:lnTo>
                    <a:lnTo>
                      <a:pt x="127" y="69"/>
                    </a:lnTo>
                    <a:lnTo>
                      <a:pt x="121" y="64"/>
                    </a:lnTo>
                    <a:lnTo>
                      <a:pt x="112" y="60"/>
                    </a:lnTo>
                    <a:lnTo>
                      <a:pt x="101" y="59"/>
                    </a:lnTo>
                    <a:lnTo>
                      <a:pt x="90" y="57"/>
                    </a:lnTo>
                    <a:lnTo>
                      <a:pt x="82" y="57"/>
                    </a:lnTo>
                    <a:lnTo>
                      <a:pt x="73" y="59"/>
                    </a:lnTo>
                    <a:lnTo>
                      <a:pt x="66" y="61"/>
                    </a:lnTo>
                    <a:lnTo>
                      <a:pt x="57" y="64"/>
                    </a:lnTo>
                    <a:lnTo>
                      <a:pt x="49" y="68"/>
                    </a:lnTo>
                    <a:lnTo>
                      <a:pt x="40" y="71"/>
                    </a:lnTo>
                    <a:lnTo>
                      <a:pt x="31" y="78"/>
                    </a:lnTo>
                    <a:lnTo>
                      <a:pt x="24" y="83"/>
                    </a:lnTo>
                    <a:lnTo>
                      <a:pt x="2" y="32"/>
                    </a:lnTo>
                    <a:lnTo>
                      <a:pt x="14" y="24"/>
                    </a:lnTo>
                    <a:lnTo>
                      <a:pt x="25" y="18"/>
                    </a:lnTo>
                    <a:lnTo>
                      <a:pt x="38" y="13"/>
                    </a:lnTo>
                    <a:lnTo>
                      <a:pt x="49" y="8"/>
                    </a:lnTo>
                    <a:lnTo>
                      <a:pt x="63" y="5"/>
                    </a:lnTo>
                    <a:lnTo>
                      <a:pt x="76" y="3"/>
                    </a:lnTo>
                    <a:lnTo>
                      <a:pt x="90" y="0"/>
                    </a:lnTo>
                    <a:lnTo>
                      <a:pt x="104" y="0"/>
                    </a:lnTo>
                    <a:lnTo>
                      <a:pt x="117" y="0"/>
                    </a:lnTo>
                    <a:lnTo>
                      <a:pt x="128" y="1"/>
                    </a:lnTo>
                    <a:lnTo>
                      <a:pt x="138" y="4"/>
                    </a:lnTo>
                    <a:lnTo>
                      <a:pt x="149" y="7"/>
                    </a:lnTo>
                    <a:lnTo>
                      <a:pt x="159" y="10"/>
                    </a:lnTo>
                    <a:lnTo>
                      <a:pt x="168" y="14"/>
                    </a:lnTo>
                    <a:lnTo>
                      <a:pt x="175" y="21"/>
                    </a:lnTo>
                    <a:lnTo>
                      <a:pt x="183" y="26"/>
                    </a:lnTo>
                    <a:lnTo>
                      <a:pt x="189" y="33"/>
                    </a:lnTo>
                    <a:lnTo>
                      <a:pt x="196" y="40"/>
                    </a:lnTo>
                    <a:lnTo>
                      <a:pt x="201" y="48"/>
                    </a:lnTo>
                    <a:lnTo>
                      <a:pt x="204" y="56"/>
                    </a:lnTo>
                    <a:lnTo>
                      <a:pt x="208" y="65"/>
                    </a:lnTo>
                    <a:lnTo>
                      <a:pt x="210" y="75"/>
                    </a:lnTo>
                    <a:lnTo>
                      <a:pt x="211" y="84"/>
                    </a:lnTo>
                    <a:lnTo>
                      <a:pt x="212" y="96"/>
                    </a:lnTo>
                    <a:lnTo>
                      <a:pt x="211" y="111"/>
                    </a:lnTo>
                    <a:lnTo>
                      <a:pt x="207" y="126"/>
                    </a:lnTo>
                    <a:lnTo>
                      <a:pt x="201" y="141"/>
                    </a:lnTo>
                    <a:lnTo>
                      <a:pt x="193" y="158"/>
                    </a:lnTo>
                    <a:lnTo>
                      <a:pt x="188" y="166"/>
                    </a:lnTo>
                    <a:lnTo>
                      <a:pt x="180" y="176"/>
                    </a:lnTo>
                    <a:lnTo>
                      <a:pt x="171" y="185"/>
                    </a:lnTo>
                    <a:lnTo>
                      <a:pt x="161" y="196"/>
                    </a:lnTo>
                    <a:lnTo>
                      <a:pt x="135" y="219"/>
                    </a:lnTo>
                    <a:lnTo>
                      <a:pt x="101" y="246"/>
                    </a:lnTo>
                    <a:lnTo>
                      <a:pt x="101" y="247"/>
                    </a:lnTo>
                    <a:lnTo>
                      <a:pt x="218" y="247"/>
                    </a:lnTo>
                    <a:lnTo>
                      <a:pt x="218"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4" name="Freeform 551"/>
              <p:cNvSpPr>
                <a:spLocks noEditPoints="1"/>
              </p:cNvSpPr>
              <p:nvPr/>
            </p:nvSpPr>
            <p:spPr bwMode="auto">
              <a:xfrm>
                <a:off x="3435" y="2310"/>
                <a:ext cx="58" cy="77"/>
              </a:xfrm>
              <a:custGeom>
                <a:avLst/>
                <a:gdLst>
                  <a:gd name="T0" fmla="*/ 36 w 233"/>
                  <a:gd name="T1" fmla="*/ 139 h 311"/>
                  <a:gd name="T2" fmla="*/ 17 w 233"/>
                  <a:gd name="T3" fmla="*/ 115 h 311"/>
                  <a:gd name="T4" fmla="*/ 11 w 233"/>
                  <a:gd name="T5" fmla="*/ 86 h 311"/>
                  <a:gd name="T6" fmla="*/ 16 w 233"/>
                  <a:gd name="T7" fmla="*/ 59 h 311"/>
                  <a:gd name="T8" fmla="*/ 28 w 233"/>
                  <a:gd name="T9" fmla="*/ 37 h 311"/>
                  <a:gd name="T10" fmla="*/ 49 w 233"/>
                  <a:gd name="T11" fmla="*/ 18 h 311"/>
                  <a:gd name="T12" fmla="*/ 75 w 233"/>
                  <a:gd name="T13" fmla="*/ 7 h 311"/>
                  <a:gd name="T14" fmla="*/ 107 w 233"/>
                  <a:gd name="T15" fmla="*/ 2 h 311"/>
                  <a:gd name="T16" fmla="*/ 142 w 233"/>
                  <a:gd name="T17" fmla="*/ 2 h 311"/>
                  <a:gd name="T18" fmla="*/ 171 w 233"/>
                  <a:gd name="T19" fmla="*/ 9 h 311"/>
                  <a:gd name="T20" fmla="*/ 194 w 233"/>
                  <a:gd name="T21" fmla="*/ 23 h 311"/>
                  <a:gd name="T22" fmla="*/ 210 w 233"/>
                  <a:gd name="T23" fmla="*/ 41 h 311"/>
                  <a:gd name="T24" fmla="*/ 219 w 233"/>
                  <a:gd name="T25" fmla="*/ 63 h 311"/>
                  <a:gd name="T26" fmla="*/ 220 w 233"/>
                  <a:gd name="T27" fmla="*/ 88 h 311"/>
                  <a:gd name="T28" fmla="*/ 210 w 233"/>
                  <a:gd name="T29" fmla="*/ 116 h 311"/>
                  <a:gd name="T30" fmla="*/ 187 w 233"/>
                  <a:gd name="T31" fmla="*/ 138 h 311"/>
                  <a:gd name="T32" fmla="*/ 189 w 233"/>
                  <a:gd name="T33" fmla="*/ 150 h 311"/>
                  <a:gd name="T34" fmla="*/ 218 w 233"/>
                  <a:gd name="T35" fmla="*/ 175 h 311"/>
                  <a:gd name="T36" fmla="*/ 232 w 233"/>
                  <a:gd name="T37" fmla="*/ 208 h 311"/>
                  <a:gd name="T38" fmla="*/ 231 w 233"/>
                  <a:gd name="T39" fmla="*/ 238 h 311"/>
                  <a:gd name="T40" fmla="*/ 220 w 233"/>
                  <a:gd name="T41" fmla="*/ 265 h 311"/>
                  <a:gd name="T42" fmla="*/ 200 w 233"/>
                  <a:gd name="T43" fmla="*/ 285 h 311"/>
                  <a:gd name="T44" fmla="*/ 173 w 233"/>
                  <a:gd name="T45" fmla="*/ 301 h 311"/>
                  <a:gd name="T46" fmla="*/ 140 w 233"/>
                  <a:gd name="T47" fmla="*/ 309 h 311"/>
                  <a:gd name="T48" fmla="*/ 102 w 233"/>
                  <a:gd name="T49" fmla="*/ 311 h 311"/>
                  <a:gd name="T50" fmla="*/ 68 w 233"/>
                  <a:gd name="T51" fmla="*/ 304 h 311"/>
                  <a:gd name="T52" fmla="*/ 39 w 233"/>
                  <a:gd name="T53" fmla="*/ 292 h 311"/>
                  <a:gd name="T54" fmla="*/ 18 w 233"/>
                  <a:gd name="T55" fmla="*/ 274 h 311"/>
                  <a:gd name="T56" fmla="*/ 5 w 233"/>
                  <a:gd name="T57" fmla="*/ 252 h 311"/>
                  <a:gd name="T58" fmla="*/ 0 w 233"/>
                  <a:gd name="T59" fmla="*/ 227 h 311"/>
                  <a:gd name="T60" fmla="*/ 8 w 233"/>
                  <a:gd name="T61" fmla="*/ 192 h 311"/>
                  <a:gd name="T62" fmla="*/ 31 w 233"/>
                  <a:gd name="T63" fmla="*/ 166 h 311"/>
                  <a:gd name="T64" fmla="*/ 55 w 233"/>
                  <a:gd name="T65" fmla="*/ 152 h 311"/>
                  <a:gd name="T66" fmla="*/ 135 w 233"/>
                  <a:gd name="T67" fmla="*/ 117 h 311"/>
                  <a:gd name="T68" fmla="*/ 149 w 233"/>
                  <a:gd name="T69" fmla="*/ 103 h 311"/>
                  <a:gd name="T70" fmla="*/ 154 w 233"/>
                  <a:gd name="T71" fmla="*/ 86 h 311"/>
                  <a:gd name="T72" fmla="*/ 149 w 233"/>
                  <a:gd name="T73" fmla="*/ 65 h 311"/>
                  <a:gd name="T74" fmla="*/ 133 w 233"/>
                  <a:gd name="T75" fmla="*/ 51 h 311"/>
                  <a:gd name="T76" fmla="*/ 108 w 233"/>
                  <a:gd name="T77" fmla="*/ 50 h 311"/>
                  <a:gd name="T78" fmla="*/ 89 w 233"/>
                  <a:gd name="T79" fmla="*/ 59 h 311"/>
                  <a:gd name="T80" fmla="*/ 79 w 233"/>
                  <a:gd name="T81" fmla="*/ 75 h 311"/>
                  <a:gd name="T82" fmla="*/ 82 w 233"/>
                  <a:gd name="T83" fmla="*/ 96 h 311"/>
                  <a:gd name="T84" fmla="*/ 96 w 233"/>
                  <a:gd name="T85" fmla="*/ 111 h 311"/>
                  <a:gd name="T86" fmla="*/ 122 w 233"/>
                  <a:gd name="T87" fmla="*/ 124 h 311"/>
                  <a:gd name="T88" fmla="*/ 77 w 233"/>
                  <a:gd name="T89" fmla="*/ 236 h 311"/>
                  <a:gd name="T90" fmla="*/ 93 w 233"/>
                  <a:gd name="T91" fmla="*/ 255 h 311"/>
                  <a:gd name="T92" fmla="*/ 117 w 233"/>
                  <a:gd name="T93" fmla="*/ 261 h 311"/>
                  <a:gd name="T94" fmla="*/ 142 w 233"/>
                  <a:gd name="T95" fmla="*/ 256 h 311"/>
                  <a:gd name="T96" fmla="*/ 157 w 233"/>
                  <a:gd name="T97" fmla="*/ 240 h 311"/>
                  <a:gd name="T98" fmla="*/ 159 w 233"/>
                  <a:gd name="T99" fmla="*/ 218 h 311"/>
                  <a:gd name="T100" fmla="*/ 154 w 233"/>
                  <a:gd name="T101" fmla="*/ 201 h 311"/>
                  <a:gd name="T102" fmla="*/ 140 w 233"/>
                  <a:gd name="T103" fmla="*/ 189 h 311"/>
                  <a:gd name="T104" fmla="*/ 111 w 233"/>
                  <a:gd name="T105" fmla="*/ 177 h 311"/>
                  <a:gd name="T106" fmla="*/ 92 w 233"/>
                  <a:gd name="T107" fmla="*/ 185 h 311"/>
                  <a:gd name="T108" fmla="*/ 81 w 233"/>
                  <a:gd name="T109" fmla="*/ 198 h 311"/>
                  <a:gd name="T110" fmla="*/ 74 w 233"/>
                  <a:gd name="T111" fmla="*/ 2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311">
                    <a:moveTo>
                      <a:pt x="55" y="152"/>
                    </a:moveTo>
                    <a:lnTo>
                      <a:pt x="45" y="145"/>
                    </a:lnTo>
                    <a:lnTo>
                      <a:pt x="36" y="139"/>
                    </a:lnTo>
                    <a:lnTo>
                      <a:pt x="28" y="131"/>
                    </a:lnTo>
                    <a:lnTo>
                      <a:pt x="22" y="124"/>
                    </a:lnTo>
                    <a:lnTo>
                      <a:pt x="17" y="115"/>
                    </a:lnTo>
                    <a:lnTo>
                      <a:pt x="13" y="106"/>
                    </a:lnTo>
                    <a:lnTo>
                      <a:pt x="12" y="96"/>
                    </a:lnTo>
                    <a:lnTo>
                      <a:pt x="11" y="86"/>
                    </a:lnTo>
                    <a:lnTo>
                      <a:pt x="12" y="77"/>
                    </a:lnTo>
                    <a:lnTo>
                      <a:pt x="13" y="68"/>
                    </a:lnTo>
                    <a:lnTo>
                      <a:pt x="16" y="59"/>
                    </a:lnTo>
                    <a:lnTo>
                      <a:pt x="18" y="51"/>
                    </a:lnTo>
                    <a:lnTo>
                      <a:pt x="23" y="44"/>
                    </a:lnTo>
                    <a:lnTo>
                      <a:pt x="28" y="37"/>
                    </a:lnTo>
                    <a:lnTo>
                      <a:pt x="35" y="31"/>
                    </a:lnTo>
                    <a:lnTo>
                      <a:pt x="41" y="25"/>
                    </a:lnTo>
                    <a:lnTo>
                      <a:pt x="49" y="18"/>
                    </a:lnTo>
                    <a:lnTo>
                      <a:pt x="58" y="14"/>
                    </a:lnTo>
                    <a:lnTo>
                      <a:pt x="67" y="11"/>
                    </a:lnTo>
                    <a:lnTo>
                      <a:pt x="75" y="7"/>
                    </a:lnTo>
                    <a:lnTo>
                      <a:pt x="86" y="4"/>
                    </a:lnTo>
                    <a:lnTo>
                      <a:pt x="96" y="2"/>
                    </a:lnTo>
                    <a:lnTo>
                      <a:pt x="107" y="2"/>
                    </a:lnTo>
                    <a:lnTo>
                      <a:pt x="119" y="0"/>
                    </a:lnTo>
                    <a:lnTo>
                      <a:pt x="130" y="2"/>
                    </a:lnTo>
                    <a:lnTo>
                      <a:pt x="142" y="2"/>
                    </a:lnTo>
                    <a:lnTo>
                      <a:pt x="152" y="4"/>
                    </a:lnTo>
                    <a:lnTo>
                      <a:pt x="162" y="7"/>
                    </a:lnTo>
                    <a:lnTo>
                      <a:pt x="171" y="9"/>
                    </a:lnTo>
                    <a:lnTo>
                      <a:pt x="178" y="13"/>
                    </a:lnTo>
                    <a:lnTo>
                      <a:pt x="186" y="18"/>
                    </a:lnTo>
                    <a:lnTo>
                      <a:pt x="194" y="23"/>
                    </a:lnTo>
                    <a:lnTo>
                      <a:pt x="200" y="30"/>
                    </a:lnTo>
                    <a:lnTo>
                      <a:pt x="205" y="35"/>
                    </a:lnTo>
                    <a:lnTo>
                      <a:pt x="210" y="41"/>
                    </a:lnTo>
                    <a:lnTo>
                      <a:pt x="214" y="49"/>
                    </a:lnTo>
                    <a:lnTo>
                      <a:pt x="217" y="55"/>
                    </a:lnTo>
                    <a:lnTo>
                      <a:pt x="219" y="63"/>
                    </a:lnTo>
                    <a:lnTo>
                      <a:pt x="220" y="70"/>
                    </a:lnTo>
                    <a:lnTo>
                      <a:pt x="220" y="78"/>
                    </a:lnTo>
                    <a:lnTo>
                      <a:pt x="220" y="88"/>
                    </a:lnTo>
                    <a:lnTo>
                      <a:pt x="218" y="98"/>
                    </a:lnTo>
                    <a:lnTo>
                      <a:pt x="214" y="107"/>
                    </a:lnTo>
                    <a:lnTo>
                      <a:pt x="210" y="116"/>
                    </a:lnTo>
                    <a:lnTo>
                      <a:pt x="204" y="124"/>
                    </a:lnTo>
                    <a:lnTo>
                      <a:pt x="196" y="131"/>
                    </a:lnTo>
                    <a:lnTo>
                      <a:pt x="187" y="138"/>
                    </a:lnTo>
                    <a:lnTo>
                      <a:pt x="176" y="144"/>
                    </a:lnTo>
                    <a:lnTo>
                      <a:pt x="176" y="145"/>
                    </a:lnTo>
                    <a:lnTo>
                      <a:pt x="189" y="150"/>
                    </a:lnTo>
                    <a:lnTo>
                      <a:pt x="200" y="157"/>
                    </a:lnTo>
                    <a:lnTo>
                      <a:pt x="210" y="166"/>
                    </a:lnTo>
                    <a:lnTo>
                      <a:pt x="218" y="175"/>
                    </a:lnTo>
                    <a:lnTo>
                      <a:pt x="224" y="185"/>
                    </a:lnTo>
                    <a:lnTo>
                      <a:pt x="229" y="195"/>
                    </a:lnTo>
                    <a:lnTo>
                      <a:pt x="232" y="208"/>
                    </a:lnTo>
                    <a:lnTo>
                      <a:pt x="233" y="219"/>
                    </a:lnTo>
                    <a:lnTo>
                      <a:pt x="232" y="229"/>
                    </a:lnTo>
                    <a:lnTo>
                      <a:pt x="231" y="238"/>
                    </a:lnTo>
                    <a:lnTo>
                      <a:pt x="228" y="248"/>
                    </a:lnTo>
                    <a:lnTo>
                      <a:pt x="224" y="256"/>
                    </a:lnTo>
                    <a:lnTo>
                      <a:pt x="220" y="265"/>
                    </a:lnTo>
                    <a:lnTo>
                      <a:pt x="214" y="271"/>
                    </a:lnTo>
                    <a:lnTo>
                      <a:pt x="208" y="279"/>
                    </a:lnTo>
                    <a:lnTo>
                      <a:pt x="200" y="285"/>
                    </a:lnTo>
                    <a:lnTo>
                      <a:pt x="192" y="292"/>
                    </a:lnTo>
                    <a:lnTo>
                      <a:pt x="184" y="297"/>
                    </a:lnTo>
                    <a:lnTo>
                      <a:pt x="173" y="301"/>
                    </a:lnTo>
                    <a:lnTo>
                      <a:pt x="163" y="304"/>
                    </a:lnTo>
                    <a:lnTo>
                      <a:pt x="152" y="307"/>
                    </a:lnTo>
                    <a:lnTo>
                      <a:pt x="140" y="309"/>
                    </a:lnTo>
                    <a:lnTo>
                      <a:pt x="128" y="311"/>
                    </a:lnTo>
                    <a:lnTo>
                      <a:pt x="115" y="311"/>
                    </a:lnTo>
                    <a:lnTo>
                      <a:pt x="102" y="311"/>
                    </a:lnTo>
                    <a:lnTo>
                      <a:pt x="89" y="309"/>
                    </a:lnTo>
                    <a:lnTo>
                      <a:pt x="78" y="307"/>
                    </a:lnTo>
                    <a:lnTo>
                      <a:pt x="68" y="304"/>
                    </a:lnTo>
                    <a:lnTo>
                      <a:pt x="58" y="302"/>
                    </a:lnTo>
                    <a:lnTo>
                      <a:pt x="47" y="297"/>
                    </a:lnTo>
                    <a:lnTo>
                      <a:pt x="39" y="292"/>
                    </a:lnTo>
                    <a:lnTo>
                      <a:pt x="31" y="287"/>
                    </a:lnTo>
                    <a:lnTo>
                      <a:pt x="25" y="280"/>
                    </a:lnTo>
                    <a:lnTo>
                      <a:pt x="18" y="274"/>
                    </a:lnTo>
                    <a:lnTo>
                      <a:pt x="13" y="266"/>
                    </a:lnTo>
                    <a:lnTo>
                      <a:pt x="8" y="260"/>
                    </a:lnTo>
                    <a:lnTo>
                      <a:pt x="5" y="252"/>
                    </a:lnTo>
                    <a:lnTo>
                      <a:pt x="3" y="245"/>
                    </a:lnTo>
                    <a:lnTo>
                      <a:pt x="2" y="236"/>
                    </a:lnTo>
                    <a:lnTo>
                      <a:pt x="0" y="227"/>
                    </a:lnTo>
                    <a:lnTo>
                      <a:pt x="2" y="215"/>
                    </a:lnTo>
                    <a:lnTo>
                      <a:pt x="4" y="204"/>
                    </a:lnTo>
                    <a:lnTo>
                      <a:pt x="8" y="192"/>
                    </a:lnTo>
                    <a:lnTo>
                      <a:pt x="14" y="184"/>
                    </a:lnTo>
                    <a:lnTo>
                      <a:pt x="22" y="175"/>
                    </a:lnTo>
                    <a:lnTo>
                      <a:pt x="31" y="166"/>
                    </a:lnTo>
                    <a:lnTo>
                      <a:pt x="42" y="159"/>
                    </a:lnTo>
                    <a:lnTo>
                      <a:pt x="55" y="153"/>
                    </a:lnTo>
                    <a:lnTo>
                      <a:pt x="55" y="152"/>
                    </a:lnTo>
                    <a:close/>
                    <a:moveTo>
                      <a:pt x="122" y="124"/>
                    </a:moveTo>
                    <a:lnTo>
                      <a:pt x="130" y="121"/>
                    </a:lnTo>
                    <a:lnTo>
                      <a:pt x="135" y="117"/>
                    </a:lnTo>
                    <a:lnTo>
                      <a:pt x="142" y="114"/>
                    </a:lnTo>
                    <a:lnTo>
                      <a:pt x="145" y="109"/>
                    </a:lnTo>
                    <a:lnTo>
                      <a:pt x="149" y="103"/>
                    </a:lnTo>
                    <a:lnTo>
                      <a:pt x="152" y="98"/>
                    </a:lnTo>
                    <a:lnTo>
                      <a:pt x="154" y="92"/>
                    </a:lnTo>
                    <a:lnTo>
                      <a:pt x="154" y="86"/>
                    </a:lnTo>
                    <a:lnTo>
                      <a:pt x="154" y="78"/>
                    </a:lnTo>
                    <a:lnTo>
                      <a:pt x="152" y="72"/>
                    </a:lnTo>
                    <a:lnTo>
                      <a:pt x="149" y="65"/>
                    </a:lnTo>
                    <a:lnTo>
                      <a:pt x="144" y="59"/>
                    </a:lnTo>
                    <a:lnTo>
                      <a:pt x="139" y="55"/>
                    </a:lnTo>
                    <a:lnTo>
                      <a:pt x="133" y="51"/>
                    </a:lnTo>
                    <a:lnTo>
                      <a:pt x="125" y="50"/>
                    </a:lnTo>
                    <a:lnTo>
                      <a:pt x="117" y="49"/>
                    </a:lnTo>
                    <a:lnTo>
                      <a:pt x="108" y="50"/>
                    </a:lnTo>
                    <a:lnTo>
                      <a:pt x="101" y="51"/>
                    </a:lnTo>
                    <a:lnTo>
                      <a:pt x="94" y="54"/>
                    </a:lnTo>
                    <a:lnTo>
                      <a:pt x="89" y="59"/>
                    </a:lnTo>
                    <a:lnTo>
                      <a:pt x="84" y="64"/>
                    </a:lnTo>
                    <a:lnTo>
                      <a:pt x="82" y="69"/>
                    </a:lnTo>
                    <a:lnTo>
                      <a:pt x="79" y="75"/>
                    </a:lnTo>
                    <a:lnTo>
                      <a:pt x="79" y="83"/>
                    </a:lnTo>
                    <a:lnTo>
                      <a:pt x="79" y="89"/>
                    </a:lnTo>
                    <a:lnTo>
                      <a:pt x="82" y="96"/>
                    </a:lnTo>
                    <a:lnTo>
                      <a:pt x="86" y="102"/>
                    </a:lnTo>
                    <a:lnTo>
                      <a:pt x="89" y="107"/>
                    </a:lnTo>
                    <a:lnTo>
                      <a:pt x="96" y="111"/>
                    </a:lnTo>
                    <a:lnTo>
                      <a:pt x="103" y="116"/>
                    </a:lnTo>
                    <a:lnTo>
                      <a:pt x="112" y="120"/>
                    </a:lnTo>
                    <a:lnTo>
                      <a:pt x="122" y="124"/>
                    </a:lnTo>
                    <a:close/>
                    <a:moveTo>
                      <a:pt x="74" y="220"/>
                    </a:moveTo>
                    <a:lnTo>
                      <a:pt x="74" y="228"/>
                    </a:lnTo>
                    <a:lnTo>
                      <a:pt x="77" y="236"/>
                    </a:lnTo>
                    <a:lnTo>
                      <a:pt x="81" y="242"/>
                    </a:lnTo>
                    <a:lnTo>
                      <a:pt x="86" y="248"/>
                    </a:lnTo>
                    <a:lnTo>
                      <a:pt x="93" y="255"/>
                    </a:lnTo>
                    <a:lnTo>
                      <a:pt x="100" y="259"/>
                    </a:lnTo>
                    <a:lnTo>
                      <a:pt x="108" y="261"/>
                    </a:lnTo>
                    <a:lnTo>
                      <a:pt x="117" y="261"/>
                    </a:lnTo>
                    <a:lnTo>
                      <a:pt x="126" y="261"/>
                    </a:lnTo>
                    <a:lnTo>
                      <a:pt x="135" y="259"/>
                    </a:lnTo>
                    <a:lnTo>
                      <a:pt x="142" y="256"/>
                    </a:lnTo>
                    <a:lnTo>
                      <a:pt x="148" y="251"/>
                    </a:lnTo>
                    <a:lnTo>
                      <a:pt x="153" y="246"/>
                    </a:lnTo>
                    <a:lnTo>
                      <a:pt x="157" y="240"/>
                    </a:lnTo>
                    <a:lnTo>
                      <a:pt x="159" y="232"/>
                    </a:lnTo>
                    <a:lnTo>
                      <a:pt x="161" y="224"/>
                    </a:lnTo>
                    <a:lnTo>
                      <a:pt x="159" y="218"/>
                    </a:lnTo>
                    <a:lnTo>
                      <a:pt x="159" y="213"/>
                    </a:lnTo>
                    <a:lnTo>
                      <a:pt x="157" y="208"/>
                    </a:lnTo>
                    <a:lnTo>
                      <a:pt x="154" y="201"/>
                    </a:lnTo>
                    <a:lnTo>
                      <a:pt x="150" y="198"/>
                    </a:lnTo>
                    <a:lnTo>
                      <a:pt x="145" y="192"/>
                    </a:lnTo>
                    <a:lnTo>
                      <a:pt x="140" y="189"/>
                    </a:lnTo>
                    <a:lnTo>
                      <a:pt x="133" y="185"/>
                    </a:lnTo>
                    <a:lnTo>
                      <a:pt x="120" y="178"/>
                    </a:lnTo>
                    <a:lnTo>
                      <a:pt x="111" y="177"/>
                    </a:lnTo>
                    <a:lnTo>
                      <a:pt x="106" y="178"/>
                    </a:lnTo>
                    <a:lnTo>
                      <a:pt x="97" y="182"/>
                    </a:lnTo>
                    <a:lnTo>
                      <a:pt x="92" y="185"/>
                    </a:lnTo>
                    <a:lnTo>
                      <a:pt x="88" y="189"/>
                    </a:lnTo>
                    <a:lnTo>
                      <a:pt x="83" y="192"/>
                    </a:lnTo>
                    <a:lnTo>
                      <a:pt x="81" y="198"/>
                    </a:lnTo>
                    <a:lnTo>
                      <a:pt x="78" y="203"/>
                    </a:lnTo>
                    <a:lnTo>
                      <a:pt x="75" y="208"/>
                    </a:lnTo>
                    <a:lnTo>
                      <a:pt x="74" y="214"/>
                    </a:lnTo>
                    <a:lnTo>
                      <a:pt x="74"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5" name="Freeform 552"/>
              <p:cNvSpPr>
                <a:spLocks/>
              </p:cNvSpPr>
              <p:nvPr/>
            </p:nvSpPr>
            <p:spPr bwMode="auto">
              <a:xfrm>
                <a:off x="3502" y="2366"/>
                <a:ext cx="21" cy="21"/>
              </a:xfrm>
              <a:custGeom>
                <a:avLst/>
                <a:gdLst>
                  <a:gd name="T0" fmla="*/ 84 w 84"/>
                  <a:gd name="T1" fmla="*/ 41 h 85"/>
                  <a:gd name="T2" fmla="*/ 84 w 84"/>
                  <a:gd name="T3" fmla="*/ 50 h 85"/>
                  <a:gd name="T4" fmla="*/ 82 w 84"/>
                  <a:gd name="T5" fmla="*/ 59 h 85"/>
                  <a:gd name="T6" fmla="*/ 78 w 84"/>
                  <a:gd name="T7" fmla="*/ 67 h 85"/>
                  <a:gd name="T8" fmla="*/ 73 w 84"/>
                  <a:gd name="T9" fmla="*/ 73 h 85"/>
                  <a:gd name="T10" fmla="*/ 66 w 84"/>
                  <a:gd name="T11" fmla="*/ 78 h 85"/>
                  <a:gd name="T12" fmla="*/ 59 w 84"/>
                  <a:gd name="T13" fmla="*/ 82 h 85"/>
                  <a:gd name="T14" fmla="*/ 51 w 84"/>
                  <a:gd name="T15" fmla="*/ 85 h 85"/>
                  <a:gd name="T16" fmla="*/ 42 w 84"/>
                  <a:gd name="T17" fmla="*/ 85 h 85"/>
                  <a:gd name="T18" fmla="*/ 33 w 84"/>
                  <a:gd name="T19" fmla="*/ 83 h 85"/>
                  <a:gd name="T20" fmla="*/ 26 w 84"/>
                  <a:gd name="T21" fmla="*/ 82 h 85"/>
                  <a:gd name="T22" fmla="*/ 18 w 84"/>
                  <a:gd name="T23" fmla="*/ 78 h 85"/>
                  <a:gd name="T24" fmla="*/ 12 w 84"/>
                  <a:gd name="T25" fmla="*/ 73 h 85"/>
                  <a:gd name="T26" fmla="*/ 7 w 84"/>
                  <a:gd name="T27" fmla="*/ 66 h 85"/>
                  <a:gd name="T28" fmla="*/ 3 w 84"/>
                  <a:gd name="T29" fmla="*/ 59 h 85"/>
                  <a:gd name="T30" fmla="*/ 0 w 84"/>
                  <a:gd name="T31" fmla="*/ 50 h 85"/>
                  <a:gd name="T32" fmla="*/ 0 w 84"/>
                  <a:gd name="T33" fmla="*/ 41 h 85"/>
                  <a:gd name="T34" fmla="*/ 0 w 84"/>
                  <a:gd name="T35" fmla="*/ 33 h 85"/>
                  <a:gd name="T36" fmla="*/ 3 w 84"/>
                  <a:gd name="T37" fmla="*/ 25 h 85"/>
                  <a:gd name="T38" fmla="*/ 7 w 84"/>
                  <a:gd name="T39" fmla="*/ 17 h 85"/>
                  <a:gd name="T40" fmla="*/ 12 w 84"/>
                  <a:gd name="T41" fmla="*/ 11 h 85"/>
                  <a:gd name="T42" fmla="*/ 18 w 84"/>
                  <a:gd name="T43" fmla="*/ 6 h 85"/>
                  <a:gd name="T44" fmla="*/ 26 w 84"/>
                  <a:gd name="T45" fmla="*/ 2 h 85"/>
                  <a:gd name="T46" fmla="*/ 33 w 84"/>
                  <a:gd name="T47" fmla="*/ 0 h 85"/>
                  <a:gd name="T48" fmla="*/ 42 w 84"/>
                  <a:gd name="T49" fmla="*/ 0 h 85"/>
                  <a:gd name="T50" fmla="*/ 51 w 84"/>
                  <a:gd name="T51" fmla="*/ 0 h 85"/>
                  <a:gd name="T52" fmla="*/ 59 w 84"/>
                  <a:gd name="T53" fmla="*/ 2 h 85"/>
                  <a:gd name="T54" fmla="*/ 66 w 84"/>
                  <a:gd name="T55" fmla="*/ 6 h 85"/>
                  <a:gd name="T56" fmla="*/ 73 w 84"/>
                  <a:gd name="T57" fmla="*/ 11 h 85"/>
                  <a:gd name="T58" fmla="*/ 78 w 84"/>
                  <a:gd name="T59" fmla="*/ 17 h 85"/>
                  <a:gd name="T60" fmla="*/ 82 w 84"/>
                  <a:gd name="T61" fmla="*/ 25 h 85"/>
                  <a:gd name="T62" fmla="*/ 84 w 84"/>
                  <a:gd name="T63" fmla="*/ 33 h 85"/>
                  <a:gd name="T64" fmla="*/ 84 w 84"/>
                  <a:gd name="T65" fmla="*/ 4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1"/>
                    </a:moveTo>
                    <a:lnTo>
                      <a:pt x="84" y="50"/>
                    </a:lnTo>
                    <a:lnTo>
                      <a:pt x="82" y="59"/>
                    </a:lnTo>
                    <a:lnTo>
                      <a:pt x="78" y="67"/>
                    </a:lnTo>
                    <a:lnTo>
                      <a:pt x="73" y="73"/>
                    </a:lnTo>
                    <a:lnTo>
                      <a:pt x="66" y="78"/>
                    </a:lnTo>
                    <a:lnTo>
                      <a:pt x="59" y="82"/>
                    </a:lnTo>
                    <a:lnTo>
                      <a:pt x="51" y="85"/>
                    </a:lnTo>
                    <a:lnTo>
                      <a:pt x="42" y="85"/>
                    </a:lnTo>
                    <a:lnTo>
                      <a:pt x="33" y="83"/>
                    </a:lnTo>
                    <a:lnTo>
                      <a:pt x="26" y="82"/>
                    </a:lnTo>
                    <a:lnTo>
                      <a:pt x="18" y="78"/>
                    </a:lnTo>
                    <a:lnTo>
                      <a:pt x="12" y="73"/>
                    </a:lnTo>
                    <a:lnTo>
                      <a:pt x="7" y="66"/>
                    </a:lnTo>
                    <a:lnTo>
                      <a:pt x="3" y="59"/>
                    </a:lnTo>
                    <a:lnTo>
                      <a:pt x="0" y="50"/>
                    </a:lnTo>
                    <a:lnTo>
                      <a:pt x="0" y="41"/>
                    </a:lnTo>
                    <a:lnTo>
                      <a:pt x="0" y="33"/>
                    </a:lnTo>
                    <a:lnTo>
                      <a:pt x="3" y="25"/>
                    </a:lnTo>
                    <a:lnTo>
                      <a:pt x="7" y="17"/>
                    </a:lnTo>
                    <a:lnTo>
                      <a:pt x="12" y="11"/>
                    </a:lnTo>
                    <a:lnTo>
                      <a:pt x="18" y="6"/>
                    </a:lnTo>
                    <a:lnTo>
                      <a:pt x="26" y="2"/>
                    </a:lnTo>
                    <a:lnTo>
                      <a:pt x="33" y="0"/>
                    </a:lnTo>
                    <a:lnTo>
                      <a:pt x="42" y="0"/>
                    </a:lnTo>
                    <a:lnTo>
                      <a:pt x="51" y="0"/>
                    </a:lnTo>
                    <a:lnTo>
                      <a:pt x="59" y="2"/>
                    </a:lnTo>
                    <a:lnTo>
                      <a:pt x="66" y="6"/>
                    </a:lnTo>
                    <a:lnTo>
                      <a:pt x="73" y="11"/>
                    </a:lnTo>
                    <a:lnTo>
                      <a:pt x="78" y="17"/>
                    </a:lnTo>
                    <a:lnTo>
                      <a:pt x="82" y="25"/>
                    </a:lnTo>
                    <a:lnTo>
                      <a:pt x="84" y="33"/>
                    </a:lnTo>
                    <a:lnTo>
                      <a:pt x="8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6" name="Freeform 553"/>
              <p:cNvSpPr>
                <a:spLocks/>
              </p:cNvSpPr>
              <p:nvPr/>
            </p:nvSpPr>
            <p:spPr bwMode="auto">
              <a:xfrm>
                <a:off x="3532" y="2310"/>
                <a:ext cx="54" cy="77"/>
              </a:xfrm>
              <a:custGeom>
                <a:avLst/>
                <a:gdLst>
                  <a:gd name="T0" fmla="*/ 14 w 218"/>
                  <a:gd name="T1" fmla="*/ 236 h 311"/>
                  <a:gd name="T2" fmla="*/ 51 w 218"/>
                  <a:gd name="T3" fmla="*/ 250 h 311"/>
                  <a:gd name="T4" fmla="*/ 87 w 218"/>
                  <a:gd name="T5" fmla="*/ 255 h 311"/>
                  <a:gd name="T6" fmla="*/ 111 w 218"/>
                  <a:gd name="T7" fmla="*/ 252 h 311"/>
                  <a:gd name="T8" fmla="*/ 129 w 218"/>
                  <a:gd name="T9" fmla="*/ 243 h 311"/>
                  <a:gd name="T10" fmla="*/ 139 w 218"/>
                  <a:gd name="T11" fmla="*/ 232 h 311"/>
                  <a:gd name="T12" fmla="*/ 143 w 218"/>
                  <a:gd name="T13" fmla="*/ 215 h 311"/>
                  <a:gd name="T14" fmla="*/ 139 w 218"/>
                  <a:gd name="T15" fmla="*/ 198 h 311"/>
                  <a:gd name="T16" fmla="*/ 126 w 218"/>
                  <a:gd name="T17" fmla="*/ 185 h 311"/>
                  <a:gd name="T18" fmla="*/ 107 w 218"/>
                  <a:gd name="T19" fmla="*/ 176 h 311"/>
                  <a:gd name="T20" fmla="*/ 82 w 218"/>
                  <a:gd name="T21" fmla="*/ 173 h 311"/>
                  <a:gd name="T22" fmla="*/ 51 w 218"/>
                  <a:gd name="T23" fmla="*/ 121 h 311"/>
                  <a:gd name="T24" fmla="*/ 92 w 218"/>
                  <a:gd name="T25" fmla="*/ 121 h 311"/>
                  <a:gd name="T26" fmla="*/ 111 w 218"/>
                  <a:gd name="T27" fmla="*/ 116 h 311"/>
                  <a:gd name="T28" fmla="*/ 126 w 218"/>
                  <a:gd name="T29" fmla="*/ 107 h 311"/>
                  <a:gd name="T30" fmla="*/ 134 w 218"/>
                  <a:gd name="T31" fmla="*/ 95 h 311"/>
                  <a:gd name="T32" fmla="*/ 134 w 218"/>
                  <a:gd name="T33" fmla="*/ 81 h 311"/>
                  <a:gd name="T34" fmla="*/ 128 w 218"/>
                  <a:gd name="T35" fmla="*/ 69 h 311"/>
                  <a:gd name="T36" fmla="*/ 116 w 218"/>
                  <a:gd name="T37" fmla="*/ 61 h 311"/>
                  <a:gd name="T38" fmla="*/ 100 w 218"/>
                  <a:gd name="T39" fmla="*/ 58 h 311"/>
                  <a:gd name="T40" fmla="*/ 73 w 218"/>
                  <a:gd name="T41" fmla="*/ 58 h 311"/>
                  <a:gd name="T42" fmla="*/ 40 w 218"/>
                  <a:gd name="T43" fmla="*/ 68 h 311"/>
                  <a:gd name="T44" fmla="*/ 8 w 218"/>
                  <a:gd name="T45" fmla="*/ 25 h 311"/>
                  <a:gd name="T46" fmla="*/ 30 w 218"/>
                  <a:gd name="T47" fmla="*/ 14 h 311"/>
                  <a:gd name="T48" fmla="*/ 52 w 218"/>
                  <a:gd name="T49" fmla="*/ 7 h 311"/>
                  <a:gd name="T50" fmla="*/ 78 w 218"/>
                  <a:gd name="T51" fmla="*/ 2 h 311"/>
                  <a:gd name="T52" fmla="*/ 105 w 218"/>
                  <a:gd name="T53" fmla="*/ 0 h 311"/>
                  <a:gd name="T54" fmla="*/ 128 w 218"/>
                  <a:gd name="T55" fmla="*/ 2 h 311"/>
                  <a:gd name="T56" fmla="*/ 147 w 218"/>
                  <a:gd name="T57" fmla="*/ 7 h 311"/>
                  <a:gd name="T58" fmla="*/ 164 w 218"/>
                  <a:gd name="T59" fmla="*/ 13 h 311"/>
                  <a:gd name="T60" fmla="*/ 180 w 218"/>
                  <a:gd name="T61" fmla="*/ 22 h 311"/>
                  <a:gd name="T62" fmla="*/ 191 w 218"/>
                  <a:gd name="T63" fmla="*/ 33 h 311"/>
                  <a:gd name="T64" fmla="*/ 200 w 218"/>
                  <a:gd name="T65" fmla="*/ 46 h 311"/>
                  <a:gd name="T66" fmla="*/ 205 w 218"/>
                  <a:gd name="T67" fmla="*/ 60 h 311"/>
                  <a:gd name="T68" fmla="*/ 206 w 218"/>
                  <a:gd name="T69" fmla="*/ 75 h 311"/>
                  <a:gd name="T70" fmla="*/ 204 w 218"/>
                  <a:gd name="T71" fmla="*/ 100 h 311"/>
                  <a:gd name="T72" fmla="*/ 192 w 218"/>
                  <a:gd name="T73" fmla="*/ 119 h 311"/>
                  <a:gd name="T74" fmla="*/ 176 w 218"/>
                  <a:gd name="T75" fmla="*/ 134 h 311"/>
                  <a:gd name="T76" fmla="*/ 152 w 218"/>
                  <a:gd name="T77" fmla="*/ 145 h 311"/>
                  <a:gd name="T78" fmla="*/ 166 w 218"/>
                  <a:gd name="T79" fmla="*/ 150 h 311"/>
                  <a:gd name="T80" fmla="*/ 190 w 218"/>
                  <a:gd name="T81" fmla="*/ 163 h 311"/>
                  <a:gd name="T82" fmla="*/ 208 w 218"/>
                  <a:gd name="T83" fmla="*/ 182 h 311"/>
                  <a:gd name="T84" fmla="*/ 217 w 218"/>
                  <a:gd name="T85" fmla="*/ 206 h 311"/>
                  <a:gd name="T86" fmla="*/ 217 w 218"/>
                  <a:gd name="T87" fmla="*/ 229 h 311"/>
                  <a:gd name="T88" fmla="*/ 213 w 218"/>
                  <a:gd name="T89" fmla="*/ 247 h 311"/>
                  <a:gd name="T90" fmla="*/ 204 w 218"/>
                  <a:gd name="T91" fmla="*/ 264 h 311"/>
                  <a:gd name="T92" fmla="*/ 191 w 218"/>
                  <a:gd name="T93" fmla="*/ 279 h 311"/>
                  <a:gd name="T94" fmla="*/ 175 w 218"/>
                  <a:gd name="T95" fmla="*/ 292 h 311"/>
                  <a:gd name="T96" fmla="*/ 154 w 218"/>
                  <a:gd name="T97" fmla="*/ 301 h 311"/>
                  <a:gd name="T98" fmla="*/ 131 w 218"/>
                  <a:gd name="T99" fmla="*/ 307 h 311"/>
                  <a:gd name="T100" fmla="*/ 106 w 218"/>
                  <a:gd name="T101" fmla="*/ 311 h 311"/>
                  <a:gd name="T102" fmla="*/ 79 w 218"/>
                  <a:gd name="T103" fmla="*/ 311 h 311"/>
                  <a:gd name="T104" fmla="*/ 52 w 218"/>
                  <a:gd name="T105" fmla="*/ 308 h 311"/>
                  <a:gd name="T106" fmla="*/ 30 w 218"/>
                  <a:gd name="T107" fmla="*/ 302 h 311"/>
                  <a:gd name="T108" fmla="*/ 9 w 218"/>
                  <a:gd name="T109" fmla="*/ 29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311">
                    <a:moveTo>
                      <a:pt x="0" y="289"/>
                    </a:moveTo>
                    <a:lnTo>
                      <a:pt x="14" y="236"/>
                    </a:lnTo>
                    <a:lnTo>
                      <a:pt x="33" y="243"/>
                    </a:lnTo>
                    <a:lnTo>
                      <a:pt x="51" y="250"/>
                    </a:lnTo>
                    <a:lnTo>
                      <a:pt x="70" y="254"/>
                    </a:lnTo>
                    <a:lnTo>
                      <a:pt x="87" y="255"/>
                    </a:lnTo>
                    <a:lnTo>
                      <a:pt x="100" y="254"/>
                    </a:lnTo>
                    <a:lnTo>
                      <a:pt x="111" y="252"/>
                    </a:lnTo>
                    <a:lnTo>
                      <a:pt x="120" y="248"/>
                    </a:lnTo>
                    <a:lnTo>
                      <a:pt x="129" y="243"/>
                    </a:lnTo>
                    <a:lnTo>
                      <a:pt x="135" y="238"/>
                    </a:lnTo>
                    <a:lnTo>
                      <a:pt x="139" y="232"/>
                    </a:lnTo>
                    <a:lnTo>
                      <a:pt x="143" y="224"/>
                    </a:lnTo>
                    <a:lnTo>
                      <a:pt x="143" y="215"/>
                    </a:lnTo>
                    <a:lnTo>
                      <a:pt x="143" y="206"/>
                    </a:lnTo>
                    <a:lnTo>
                      <a:pt x="139" y="198"/>
                    </a:lnTo>
                    <a:lnTo>
                      <a:pt x="134" y="190"/>
                    </a:lnTo>
                    <a:lnTo>
                      <a:pt x="126" y="185"/>
                    </a:lnTo>
                    <a:lnTo>
                      <a:pt x="117" y="180"/>
                    </a:lnTo>
                    <a:lnTo>
                      <a:pt x="107" y="176"/>
                    </a:lnTo>
                    <a:lnTo>
                      <a:pt x="94" y="173"/>
                    </a:lnTo>
                    <a:lnTo>
                      <a:pt x="82" y="173"/>
                    </a:lnTo>
                    <a:lnTo>
                      <a:pt x="51" y="173"/>
                    </a:lnTo>
                    <a:lnTo>
                      <a:pt x="51" y="121"/>
                    </a:lnTo>
                    <a:lnTo>
                      <a:pt x="80" y="121"/>
                    </a:lnTo>
                    <a:lnTo>
                      <a:pt x="92" y="121"/>
                    </a:lnTo>
                    <a:lnTo>
                      <a:pt x="102" y="120"/>
                    </a:lnTo>
                    <a:lnTo>
                      <a:pt x="111" y="116"/>
                    </a:lnTo>
                    <a:lnTo>
                      <a:pt x="119" y="112"/>
                    </a:lnTo>
                    <a:lnTo>
                      <a:pt x="126" y="107"/>
                    </a:lnTo>
                    <a:lnTo>
                      <a:pt x="130" y="102"/>
                    </a:lnTo>
                    <a:lnTo>
                      <a:pt x="134" y="95"/>
                    </a:lnTo>
                    <a:lnTo>
                      <a:pt x="134" y="88"/>
                    </a:lnTo>
                    <a:lnTo>
                      <a:pt x="134" y="81"/>
                    </a:lnTo>
                    <a:lnTo>
                      <a:pt x="131" y="75"/>
                    </a:lnTo>
                    <a:lnTo>
                      <a:pt x="128" y="69"/>
                    </a:lnTo>
                    <a:lnTo>
                      <a:pt x="122" y="65"/>
                    </a:lnTo>
                    <a:lnTo>
                      <a:pt x="116" y="61"/>
                    </a:lnTo>
                    <a:lnTo>
                      <a:pt x="108" y="59"/>
                    </a:lnTo>
                    <a:lnTo>
                      <a:pt x="100" y="58"/>
                    </a:lnTo>
                    <a:lnTo>
                      <a:pt x="89" y="56"/>
                    </a:lnTo>
                    <a:lnTo>
                      <a:pt x="73" y="58"/>
                    </a:lnTo>
                    <a:lnTo>
                      <a:pt x="56" y="61"/>
                    </a:lnTo>
                    <a:lnTo>
                      <a:pt x="40" y="68"/>
                    </a:lnTo>
                    <a:lnTo>
                      <a:pt x="23" y="75"/>
                    </a:lnTo>
                    <a:lnTo>
                      <a:pt x="8" y="25"/>
                    </a:lnTo>
                    <a:lnTo>
                      <a:pt x="18" y="18"/>
                    </a:lnTo>
                    <a:lnTo>
                      <a:pt x="30" y="14"/>
                    </a:lnTo>
                    <a:lnTo>
                      <a:pt x="41" y="11"/>
                    </a:lnTo>
                    <a:lnTo>
                      <a:pt x="52" y="7"/>
                    </a:lnTo>
                    <a:lnTo>
                      <a:pt x="65" y="4"/>
                    </a:lnTo>
                    <a:lnTo>
                      <a:pt x="78" y="2"/>
                    </a:lnTo>
                    <a:lnTo>
                      <a:pt x="91" y="2"/>
                    </a:lnTo>
                    <a:lnTo>
                      <a:pt x="105" y="0"/>
                    </a:lnTo>
                    <a:lnTo>
                      <a:pt x="116" y="2"/>
                    </a:lnTo>
                    <a:lnTo>
                      <a:pt x="128" y="2"/>
                    </a:lnTo>
                    <a:lnTo>
                      <a:pt x="138" y="4"/>
                    </a:lnTo>
                    <a:lnTo>
                      <a:pt x="147" y="7"/>
                    </a:lnTo>
                    <a:lnTo>
                      <a:pt x="156" y="9"/>
                    </a:lnTo>
                    <a:lnTo>
                      <a:pt x="164" y="13"/>
                    </a:lnTo>
                    <a:lnTo>
                      <a:pt x="172" y="17"/>
                    </a:lnTo>
                    <a:lnTo>
                      <a:pt x="180" y="22"/>
                    </a:lnTo>
                    <a:lnTo>
                      <a:pt x="186" y="27"/>
                    </a:lnTo>
                    <a:lnTo>
                      <a:pt x="191" y="33"/>
                    </a:lnTo>
                    <a:lnTo>
                      <a:pt x="196" y="40"/>
                    </a:lnTo>
                    <a:lnTo>
                      <a:pt x="200" y="46"/>
                    </a:lnTo>
                    <a:lnTo>
                      <a:pt x="203" y="53"/>
                    </a:lnTo>
                    <a:lnTo>
                      <a:pt x="205" y="60"/>
                    </a:lnTo>
                    <a:lnTo>
                      <a:pt x="206" y="68"/>
                    </a:lnTo>
                    <a:lnTo>
                      <a:pt x="206" y="75"/>
                    </a:lnTo>
                    <a:lnTo>
                      <a:pt x="206" y="88"/>
                    </a:lnTo>
                    <a:lnTo>
                      <a:pt x="204" y="100"/>
                    </a:lnTo>
                    <a:lnTo>
                      <a:pt x="199" y="110"/>
                    </a:lnTo>
                    <a:lnTo>
                      <a:pt x="192" y="119"/>
                    </a:lnTo>
                    <a:lnTo>
                      <a:pt x="185" y="126"/>
                    </a:lnTo>
                    <a:lnTo>
                      <a:pt x="176" y="134"/>
                    </a:lnTo>
                    <a:lnTo>
                      <a:pt x="164" y="140"/>
                    </a:lnTo>
                    <a:lnTo>
                      <a:pt x="152" y="145"/>
                    </a:lnTo>
                    <a:lnTo>
                      <a:pt x="152" y="147"/>
                    </a:lnTo>
                    <a:lnTo>
                      <a:pt x="166" y="150"/>
                    </a:lnTo>
                    <a:lnTo>
                      <a:pt x="178" y="156"/>
                    </a:lnTo>
                    <a:lnTo>
                      <a:pt x="190" y="163"/>
                    </a:lnTo>
                    <a:lnTo>
                      <a:pt x="200" y="172"/>
                    </a:lnTo>
                    <a:lnTo>
                      <a:pt x="208" y="182"/>
                    </a:lnTo>
                    <a:lnTo>
                      <a:pt x="213" y="194"/>
                    </a:lnTo>
                    <a:lnTo>
                      <a:pt x="217" y="206"/>
                    </a:lnTo>
                    <a:lnTo>
                      <a:pt x="218" y="219"/>
                    </a:lnTo>
                    <a:lnTo>
                      <a:pt x="217" y="229"/>
                    </a:lnTo>
                    <a:lnTo>
                      <a:pt x="215" y="238"/>
                    </a:lnTo>
                    <a:lnTo>
                      <a:pt x="213" y="247"/>
                    </a:lnTo>
                    <a:lnTo>
                      <a:pt x="209" y="256"/>
                    </a:lnTo>
                    <a:lnTo>
                      <a:pt x="204" y="264"/>
                    </a:lnTo>
                    <a:lnTo>
                      <a:pt x="199" y="271"/>
                    </a:lnTo>
                    <a:lnTo>
                      <a:pt x="191" y="279"/>
                    </a:lnTo>
                    <a:lnTo>
                      <a:pt x="183" y="285"/>
                    </a:lnTo>
                    <a:lnTo>
                      <a:pt x="175" y="292"/>
                    </a:lnTo>
                    <a:lnTo>
                      <a:pt x="164" y="297"/>
                    </a:lnTo>
                    <a:lnTo>
                      <a:pt x="154" y="301"/>
                    </a:lnTo>
                    <a:lnTo>
                      <a:pt x="144" y="304"/>
                    </a:lnTo>
                    <a:lnTo>
                      <a:pt x="131" y="307"/>
                    </a:lnTo>
                    <a:lnTo>
                      <a:pt x="120" y="309"/>
                    </a:lnTo>
                    <a:lnTo>
                      <a:pt x="106" y="311"/>
                    </a:lnTo>
                    <a:lnTo>
                      <a:pt x="92" y="311"/>
                    </a:lnTo>
                    <a:lnTo>
                      <a:pt x="79" y="311"/>
                    </a:lnTo>
                    <a:lnTo>
                      <a:pt x="65" y="309"/>
                    </a:lnTo>
                    <a:lnTo>
                      <a:pt x="52" y="308"/>
                    </a:lnTo>
                    <a:lnTo>
                      <a:pt x="41" y="306"/>
                    </a:lnTo>
                    <a:lnTo>
                      <a:pt x="30" y="302"/>
                    </a:lnTo>
                    <a:lnTo>
                      <a:pt x="19" y="298"/>
                    </a:lnTo>
                    <a:lnTo>
                      <a:pt x="9" y="294"/>
                    </a:lnTo>
                    <a:lnTo>
                      <a:pt x="0"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7" name="Freeform 554"/>
              <p:cNvSpPr>
                <a:spLocks noEditPoints="1"/>
              </p:cNvSpPr>
              <p:nvPr/>
            </p:nvSpPr>
            <p:spPr bwMode="auto">
              <a:xfrm>
                <a:off x="3391" y="1905"/>
                <a:ext cx="141" cy="74"/>
              </a:xfrm>
              <a:custGeom>
                <a:avLst/>
                <a:gdLst>
                  <a:gd name="T0" fmla="*/ 195 w 562"/>
                  <a:gd name="T1" fmla="*/ 296 h 296"/>
                  <a:gd name="T2" fmla="*/ 131 w 562"/>
                  <a:gd name="T3" fmla="*/ 296 h 296"/>
                  <a:gd name="T4" fmla="*/ 131 w 562"/>
                  <a:gd name="T5" fmla="*/ 233 h 296"/>
                  <a:gd name="T6" fmla="*/ 5 w 562"/>
                  <a:gd name="T7" fmla="*/ 237 h 296"/>
                  <a:gd name="T8" fmla="*/ 0 w 562"/>
                  <a:gd name="T9" fmla="*/ 193 h 296"/>
                  <a:gd name="T10" fmla="*/ 99 w 562"/>
                  <a:gd name="T11" fmla="*/ 24 h 296"/>
                  <a:gd name="T12" fmla="*/ 183 w 562"/>
                  <a:gd name="T13" fmla="*/ 19 h 296"/>
                  <a:gd name="T14" fmla="*/ 191 w 562"/>
                  <a:gd name="T15" fmla="*/ 182 h 296"/>
                  <a:gd name="T16" fmla="*/ 223 w 562"/>
                  <a:gd name="T17" fmla="*/ 178 h 296"/>
                  <a:gd name="T18" fmla="*/ 227 w 562"/>
                  <a:gd name="T19" fmla="*/ 225 h 296"/>
                  <a:gd name="T20" fmla="*/ 191 w 562"/>
                  <a:gd name="T21" fmla="*/ 229 h 296"/>
                  <a:gd name="T22" fmla="*/ 195 w 562"/>
                  <a:gd name="T23" fmla="*/ 296 h 296"/>
                  <a:gd name="T24" fmla="*/ 64 w 562"/>
                  <a:gd name="T25" fmla="*/ 186 h 296"/>
                  <a:gd name="T26" fmla="*/ 127 w 562"/>
                  <a:gd name="T27" fmla="*/ 182 h 296"/>
                  <a:gd name="T28" fmla="*/ 123 w 562"/>
                  <a:gd name="T29" fmla="*/ 122 h 296"/>
                  <a:gd name="T30" fmla="*/ 123 w 562"/>
                  <a:gd name="T31" fmla="*/ 99 h 296"/>
                  <a:gd name="T32" fmla="*/ 123 w 562"/>
                  <a:gd name="T33" fmla="*/ 67 h 296"/>
                  <a:gd name="T34" fmla="*/ 116 w 562"/>
                  <a:gd name="T35" fmla="*/ 90 h 296"/>
                  <a:gd name="T36" fmla="*/ 107 w 562"/>
                  <a:gd name="T37" fmla="*/ 107 h 296"/>
                  <a:gd name="T38" fmla="*/ 103 w 562"/>
                  <a:gd name="T39" fmla="*/ 114 h 296"/>
                  <a:gd name="T40" fmla="*/ 99 w 562"/>
                  <a:gd name="T41" fmla="*/ 122 h 296"/>
                  <a:gd name="T42" fmla="*/ 64 w 562"/>
                  <a:gd name="T43" fmla="*/ 186 h 296"/>
                  <a:gd name="T44" fmla="*/ 337 w 562"/>
                  <a:gd name="T45" fmla="*/ 253 h 296"/>
                  <a:gd name="T46" fmla="*/ 337 w 562"/>
                  <a:gd name="T47" fmla="*/ 268 h 296"/>
                  <a:gd name="T48" fmla="*/ 330 w 562"/>
                  <a:gd name="T49" fmla="*/ 285 h 296"/>
                  <a:gd name="T50" fmla="*/ 317 w 562"/>
                  <a:gd name="T51" fmla="*/ 293 h 296"/>
                  <a:gd name="T52" fmla="*/ 302 w 562"/>
                  <a:gd name="T53" fmla="*/ 296 h 296"/>
                  <a:gd name="T54" fmla="*/ 285 w 562"/>
                  <a:gd name="T55" fmla="*/ 293 h 296"/>
                  <a:gd name="T56" fmla="*/ 274 w 562"/>
                  <a:gd name="T57" fmla="*/ 285 h 296"/>
                  <a:gd name="T58" fmla="*/ 266 w 562"/>
                  <a:gd name="T59" fmla="*/ 272 h 296"/>
                  <a:gd name="T60" fmla="*/ 262 w 562"/>
                  <a:gd name="T61" fmla="*/ 257 h 296"/>
                  <a:gd name="T62" fmla="*/ 262 w 562"/>
                  <a:gd name="T63" fmla="*/ 242 h 296"/>
                  <a:gd name="T64" fmla="*/ 270 w 562"/>
                  <a:gd name="T65" fmla="*/ 229 h 296"/>
                  <a:gd name="T66" fmla="*/ 281 w 562"/>
                  <a:gd name="T67" fmla="*/ 221 h 296"/>
                  <a:gd name="T68" fmla="*/ 298 w 562"/>
                  <a:gd name="T69" fmla="*/ 218 h 296"/>
                  <a:gd name="T70" fmla="*/ 313 w 562"/>
                  <a:gd name="T71" fmla="*/ 218 h 296"/>
                  <a:gd name="T72" fmla="*/ 324 w 562"/>
                  <a:gd name="T73" fmla="*/ 225 h 296"/>
                  <a:gd name="T74" fmla="*/ 337 w 562"/>
                  <a:gd name="T75" fmla="*/ 237 h 296"/>
                  <a:gd name="T76" fmla="*/ 337 w 562"/>
                  <a:gd name="T77" fmla="*/ 253 h 296"/>
                  <a:gd name="T78" fmla="*/ 360 w 562"/>
                  <a:gd name="T79" fmla="*/ 11 h 296"/>
                  <a:gd name="T80" fmla="*/ 562 w 562"/>
                  <a:gd name="T81" fmla="*/ 0 h 296"/>
                  <a:gd name="T82" fmla="*/ 562 w 562"/>
                  <a:gd name="T83" fmla="*/ 43 h 296"/>
                  <a:gd name="T84" fmla="*/ 455 w 562"/>
                  <a:gd name="T85" fmla="*/ 285 h 296"/>
                  <a:gd name="T86" fmla="*/ 384 w 562"/>
                  <a:gd name="T87" fmla="*/ 289 h 296"/>
                  <a:gd name="T88" fmla="*/ 495 w 562"/>
                  <a:gd name="T89" fmla="*/ 60 h 296"/>
                  <a:gd name="T90" fmla="*/ 365 w 562"/>
                  <a:gd name="T91" fmla="*/ 64 h 296"/>
                  <a:gd name="T92" fmla="*/ 360 w 562"/>
                  <a:gd name="T93" fmla="*/ 1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2" h="296">
                    <a:moveTo>
                      <a:pt x="195" y="296"/>
                    </a:moveTo>
                    <a:lnTo>
                      <a:pt x="131" y="296"/>
                    </a:lnTo>
                    <a:lnTo>
                      <a:pt x="131" y="233"/>
                    </a:lnTo>
                    <a:lnTo>
                      <a:pt x="5" y="237"/>
                    </a:lnTo>
                    <a:lnTo>
                      <a:pt x="0" y="193"/>
                    </a:lnTo>
                    <a:lnTo>
                      <a:pt x="99" y="24"/>
                    </a:lnTo>
                    <a:lnTo>
                      <a:pt x="183" y="19"/>
                    </a:lnTo>
                    <a:lnTo>
                      <a:pt x="191" y="182"/>
                    </a:lnTo>
                    <a:lnTo>
                      <a:pt x="223" y="178"/>
                    </a:lnTo>
                    <a:lnTo>
                      <a:pt x="227" y="225"/>
                    </a:lnTo>
                    <a:lnTo>
                      <a:pt x="191" y="229"/>
                    </a:lnTo>
                    <a:lnTo>
                      <a:pt x="195" y="296"/>
                    </a:lnTo>
                    <a:close/>
                    <a:moveTo>
                      <a:pt x="64" y="186"/>
                    </a:moveTo>
                    <a:lnTo>
                      <a:pt x="127" y="182"/>
                    </a:lnTo>
                    <a:lnTo>
                      <a:pt x="123" y="122"/>
                    </a:lnTo>
                    <a:lnTo>
                      <a:pt x="123" y="99"/>
                    </a:lnTo>
                    <a:lnTo>
                      <a:pt x="123" y="67"/>
                    </a:lnTo>
                    <a:lnTo>
                      <a:pt x="116" y="90"/>
                    </a:lnTo>
                    <a:lnTo>
                      <a:pt x="107" y="107"/>
                    </a:lnTo>
                    <a:lnTo>
                      <a:pt x="103" y="114"/>
                    </a:lnTo>
                    <a:lnTo>
                      <a:pt x="99" y="122"/>
                    </a:lnTo>
                    <a:lnTo>
                      <a:pt x="64" y="186"/>
                    </a:lnTo>
                    <a:close/>
                    <a:moveTo>
                      <a:pt x="337" y="253"/>
                    </a:moveTo>
                    <a:lnTo>
                      <a:pt x="337" y="268"/>
                    </a:lnTo>
                    <a:lnTo>
                      <a:pt x="330" y="285"/>
                    </a:lnTo>
                    <a:lnTo>
                      <a:pt x="317" y="293"/>
                    </a:lnTo>
                    <a:lnTo>
                      <a:pt x="302" y="296"/>
                    </a:lnTo>
                    <a:lnTo>
                      <a:pt x="285" y="293"/>
                    </a:lnTo>
                    <a:lnTo>
                      <a:pt x="274" y="285"/>
                    </a:lnTo>
                    <a:lnTo>
                      <a:pt x="266" y="272"/>
                    </a:lnTo>
                    <a:lnTo>
                      <a:pt x="262" y="257"/>
                    </a:lnTo>
                    <a:lnTo>
                      <a:pt x="262" y="242"/>
                    </a:lnTo>
                    <a:lnTo>
                      <a:pt x="270" y="229"/>
                    </a:lnTo>
                    <a:lnTo>
                      <a:pt x="281" y="221"/>
                    </a:lnTo>
                    <a:lnTo>
                      <a:pt x="298" y="218"/>
                    </a:lnTo>
                    <a:lnTo>
                      <a:pt x="313" y="218"/>
                    </a:lnTo>
                    <a:lnTo>
                      <a:pt x="324" y="225"/>
                    </a:lnTo>
                    <a:lnTo>
                      <a:pt x="337" y="237"/>
                    </a:lnTo>
                    <a:lnTo>
                      <a:pt x="337" y="253"/>
                    </a:lnTo>
                    <a:close/>
                    <a:moveTo>
                      <a:pt x="360" y="11"/>
                    </a:moveTo>
                    <a:lnTo>
                      <a:pt x="562" y="0"/>
                    </a:lnTo>
                    <a:lnTo>
                      <a:pt x="562" y="43"/>
                    </a:lnTo>
                    <a:lnTo>
                      <a:pt x="455" y="285"/>
                    </a:lnTo>
                    <a:lnTo>
                      <a:pt x="384" y="289"/>
                    </a:lnTo>
                    <a:lnTo>
                      <a:pt x="495" y="60"/>
                    </a:lnTo>
                    <a:lnTo>
                      <a:pt x="365" y="64"/>
                    </a:lnTo>
                    <a:lnTo>
                      <a:pt x="36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8" name="Freeform 555"/>
              <p:cNvSpPr>
                <a:spLocks/>
              </p:cNvSpPr>
              <p:nvPr/>
            </p:nvSpPr>
            <p:spPr bwMode="auto">
              <a:xfrm>
                <a:off x="3481" y="1545"/>
                <a:ext cx="55" cy="76"/>
              </a:xfrm>
              <a:custGeom>
                <a:avLst/>
                <a:gdLst>
                  <a:gd name="T0" fmla="*/ 205 w 218"/>
                  <a:gd name="T1" fmla="*/ 57 h 303"/>
                  <a:gd name="T2" fmla="*/ 79 w 218"/>
                  <a:gd name="T3" fmla="*/ 103 h 303"/>
                  <a:gd name="T4" fmla="*/ 100 w 218"/>
                  <a:gd name="T5" fmla="*/ 101 h 303"/>
                  <a:gd name="T6" fmla="*/ 125 w 218"/>
                  <a:gd name="T7" fmla="*/ 103 h 303"/>
                  <a:gd name="T8" fmla="*/ 148 w 218"/>
                  <a:gd name="T9" fmla="*/ 108 h 303"/>
                  <a:gd name="T10" fmla="*/ 168 w 218"/>
                  <a:gd name="T11" fmla="*/ 115 h 303"/>
                  <a:gd name="T12" fmla="*/ 186 w 218"/>
                  <a:gd name="T13" fmla="*/ 125 h 303"/>
                  <a:gd name="T14" fmla="*/ 200 w 218"/>
                  <a:gd name="T15" fmla="*/ 139 h 303"/>
                  <a:gd name="T16" fmla="*/ 210 w 218"/>
                  <a:gd name="T17" fmla="*/ 156 h 303"/>
                  <a:gd name="T18" fmla="*/ 217 w 218"/>
                  <a:gd name="T19" fmla="*/ 176 h 303"/>
                  <a:gd name="T20" fmla="*/ 218 w 218"/>
                  <a:gd name="T21" fmla="*/ 199 h 303"/>
                  <a:gd name="T22" fmla="*/ 217 w 218"/>
                  <a:gd name="T23" fmla="*/ 220 h 303"/>
                  <a:gd name="T24" fmla="*/ 209 w 218"/>
                  <a:gd name="T25" fmla="*/ 240 h 303"/>
                  <a:gd name="T26" fmla="*/ 199 w 218"/>
                  <a:gd name="T27" fmla="*/ 258 h 303"/>
                  <a:gd name="T28" fmla="*/ 182 w 218"/>
                  <a:gd name="T29" fmla="*/ 273 h 303"/>
                  <a:gd name="T30" fmla="*/ 163 w 218"/>
                  <a:gd name="T31" fmla="*/ 287 h 303"/>
                  <a:gd name="T32" fmla="*/ 140 w 218"/>
                  <a:gd name="T33" fmla="*/ 296 h 303"/>
                  <a:gd name="T34" fmla="*/ 115 w 218"/>
                  <a:gd name="T35" fmla="*/ 302 h 303"/>
                  <a:gd name="T36" fmla="*/ 87 w 218"/>
                  <a:gd name="T37" fmla="*/ 303 h 303"/>
                  <a:gd name="T38" fmla="*/ 40 w 218"/>
                  <a:gd name="T39" fmla="*/ 300 h 303"/>
                  <a:gd name="T40" fmla="*/ 19 w 218"/>
                  <a:gd name="T41" fmla="*/ 295 h 303"/>
                  <a:gd name="T42" fmla="*/ 0 w 218"/>
                  <a:gd name="T43" fmla="*/ 287 h 303"/>
                  <a:gd name="T44" fmla="*/ 30 w 218"/>
                  <a:gd name="T45" fmla="*/ 240 h 303"/>
                  <a:gd name="T46" fmla="*/ 65 w 218"/>
                  <a:gd name="T47" fmla="*/ 248 h 303"/>
                  <a:gd name="T48" fmla="*/ 96 w 218"/>
                  <a:gd name="T49" fmla="*/ 248 h 303"/>
                  <a:gd name="T50" fmla="*/ 119 w 218"/>
                  <a:gd name="T51" fmla="*/ 242 h 303"/>
                  <a:gd name="T52" fmla="*/ 135 w 218"/>
                  <a:gd name="T53" fmla="*/ 230 h 303"/>
                  <a:gd name="T54" fmla="*/ 144 w 218"/>
                  <a:gd name="T55" fmla="*/ 213 h 303"/>
                  <a:gd name="T56" fmla="*/ 144 w 218"/>
                  <a:gd name="T57" fmla="*/ 198 h 303"/>
                  <a:gd name="T58" fmla="*/ 142 w 218"/>
                  <a:gd name="T59" fmla="*/ 186 h 303"/>
                  <a:gd name="T60" fmla="*/ 136 w 218"/>
                  <a:gd name="T61" fmla="*/ 178 h 303"/>
                  <a:gd name="T62" fmla="*/ 129 w 218"/>
                  <a:gd name="T63" fmla="*/ 170 h 303"/>
                  <a:gd name="T64" fmla="*/ 111 w 218"/>
                  <a:gd name="T65" fmla="*/ 161 h 303"/>
                  <a:gd name="T66" fmla="*/ 79 w 218"/>
                  <a:gd name="T67" fmla="*/ 155 h 303"/>
                  <a:gd name="T68" fmla="*/ 49 w 218"/>
                  <a:gd name="T69" fmla="*/ 153 h 303"/>
                  <a:gd name="T70" fmla="*/ 28 w 218"/>
                  <a:gd name="T71" fmla="*/ 155 h 303"/>
                  <a:gd name="T72" fmla="*/ 36 w 218"/>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303">
                    <a:moveTo>
                      <a:pt x="205" y="0"/>
                    </a:moveTo>
                    <a:lnTo>
                      <a:pt x="205" y="57"/>
                    </a:lnTo>
                    <a:lnTo>
                      <a:pt x="86" y="57"/>
                    </a:lnTo>
                    <a:lnTo>
                      <a:pt x="79" y="103"/>
                    </a:lnTo>
                    <a:lnTo>
                      <a:pt x="91" y="101"/>
                    </a:lnTo>
                    <a:lnTo>
                      <a:pt x="100" y="101"/>
                    </a:lnTo>
                    <a:lnTo>
                      <a:pt x="112" y="101"/>
                    </a:lnTo>
                    <a:lnTo>
                      <a:pt x="125" y="103"/>
                    </a:lnTo>
                    <a:lnTo>
                      <a:pt x="136" y="105"/>
                    </a:lnTo>
                    <a:lnTo>
                      <a:pt x="148" y="108"/>
                    </a:lnTo>
                    <a:lnTo>
                      <a:pt x="158" y="110"/>
                    </a:lnTo>
                    <a:lnTo>
                      <a:pt x="168" y="115"/>
                    </a:lnTo>
                    <a:lnTo>
                      <a:pt x="177" y="120"/>
                    </a:lnTo>
                    <a:lnTo>
                      <a:pt x="186" y="125"/>
                    </a:lnTo>
                    <a:lnTo>
                      <a:pt x="194" y="132"/>
                    </a:lnTo>
                    <a:lnTo>
                      <a:pt x="200" y="139"/>
                    </a:lnTo>
                    <a:lnTo>
                      <a:pt x="205" y="148"/>
                    </a:lnTo>
                    <a:lnTo>
                      <a:pt x="210" y="156"/>
                    </a:lnTo>
                    <a:lnTo>
                      <a:pt x="214" y="166"/>
                    </a:lnTo>
                    <a:lnTo>
                      <a:pt x="217" y="176"/>
                    </a:lnTo>
                    <a:lnTo>
                      <a:pt x="218" y="188"/>
                    </a:lnTo>
                    <a:lnTo>
                      <a:pt x="218" y="199"/>
                    </a:lnTo>
                    <a:lnTo>
                      <a:pt x="218" y="209"/>
                    </a:lnTo>
                    <a:lnTo>
                      <a:pt x="217" y="220"/>
                    </a:lnTo>
                    <a:lnTo>
                      <a:pt x="213" y="230"/>
                    </a:lnTo>
                    <a:lnTo>
                      <a:pt x="209" y="240"/>
                    </a:lnTo>
                    <a:lnTo>
                      <a:pt x="204" y="249"/>
                    </a:lnTo>
                    <a:lnTo>
                      <a:pt x="199" y="258"/>
                    </a:lnTo>
                    <a:lnTo>
                      <a:pt x="191" y="265"/>
                    </a:lnTo>
                    <a:lnTo>
                      <a:pt x="182" y="273"/>
                    </a:lnTo>
                    <a:lnTo>
                      <a:pt x="173" y="281"/>
                    </a:lnTo>
                    <a:lnTo>
                      <a:pt x="163" y="287"/>
                    </a:lnTo>
                    <a:lnTo>
                      <a:pt x="152" y="292"/>
                    </a:lnTo>
                    <a:lnTo>
                      <a:pt x="140" y="296"/>
                    </a:lnTo>
                    <a:lnTo>
                      <a:pt x="129" y="300"/>
                    </a:lnTo>
                    <a:lnTo>
                      <a:pt x="115" y="302"/>
                    </a:lnTo>
                    <a:lnTo>
                      <a:pt x="101" y="303"/>
                    </a:lnTo>
                    <a:lnTo>
                      <a:pt x="87" y="303"/>
                    </a:lnTo>
                    <a:lnTo>
                      <a:pt x="63" y="303"/>
                    </a:lnTo>
                    <a:lnTo>
                      <a:pt x="40" y="300"/>
                    </a:lnTo>
                    <a:lnTo>
                      <a:pt x="30" y="297"/>
                    </a:lnTo>
                    <a:lnTo>
                      <a:pt x="19" y="295"/>
                    </a:lnTo>
                    <a:lnTo>
                      <a:pt x="9" y="291"/>
                    </a:lnTo>
                    <a:lnTo>
                      <a:pt x="0" y="287"/>
                    </a:lnTo>
                    <a:lnTo>
                      <a:pt x="13" y="234"/>
                    </a:lnTo>
                    <a:lnTo>
                      <a:pt x="30" y="240"/>
                    </a:lnTo>
                    <a:lnTo>
                      <a:pt x="47" y="245"/>
                    </a:lnTo>
                    <a:lnTo>
                      <a:pt x="65" y="248"/>
                    </a:lnTo>
                    <a:lnTo>
                      <a:pt x="84" y="249"/>
                    </a:lnTo>
                    <a:lnTo>
                      <a:pt x="96" y="248"/>
                    </a:lnTo>
                    <a:lnTo>
                      <a:pt x="107" y="246"/>
                    </a:lnTo>
                    <a:lnTo>
                      <a:pt x="119" y="242"/>
                    </a:lnTo>
                    <a:lnTo>
                      <a:pt x="128" y="236"/>
                    </a:lnTo>
                    <a:lnTo>
                      <a:pt x="135" y="230"/>
                    </a:lnTo>
                    <a:lnTo>
                      <a:pt x="140" y="222"/>
                    </a:lnTo>
                    <a:lnTo>
                      <a:pt x="144" y="213"/>
                    </a:lnTo>
                    <a:lnTo>
                      <a:pt x="145" y="203"/>
                    </a:lnTo>
                    <a:lnTo>
                      <a:pt x="144" y="198"/>
                    </a:lnTo>
                    <a:lnTo>
                      <a:pt x="144" y="192"/>
                    </a:lnTo>
                    <a:lnTo>
                      <a:pt x="142" y="186"/>
                    </a:lnTo>
                    <a:lnTo>
                      <a:pt x="139" y="181"/>
                    </a:lnTo>
                    <a:lnTo>
                      <a:pt x="136" y="178"/>
                    </a:lnTo>
                    <a:lnTo>
                      <a:pt x="133" y="172"/>
                    </a:lnTo>
                    <a:lnTo>
                      <a:pt x="129" y="170"/>
                    </a:lnTo>
                    <a:lnTo>
                      <a:pt x="124" y="166"/>
                    </a:lnTo>
                    <a:lnTo>
                      <a:pt x="111" y="161"/>
                    </a:lnTo>
                    <a:lnTo>
                      <a:pt x="96" y="157"/>
                    </a:lnTo>
                    <a:lnTo>
                      <a:pt x="79" y="155"/>
                    </a:lnTo>
                    <a:lnTo>
                      <a:pt x="59" y="153"/>
                    </a:lnTo>
                    <a:lnTo>
                      <a:pt x="49" y="153"/>
                    </a:lnTo>
                    <a:lnTo>
                      <a:pt x="39" y="155"/>
                    </a:lnTo>
                    <a:lnTo>
                      <a:pt x="28" y="155"/>
                    </a:lnTo>
                    <a:lnTo>
                      <a:pt x="16" y="156"/>
                    </a:lnTo>
                    <a:lnTo>
                      <a:pt x="36" y="0"/>
                    </a:lnTo>
                    <a:lnTo>
                      <a:pt x="2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9" name="Freeform 556"/>
              <p:cNvSpPr>
                <a:spLocks/>
              </p:cNvSpPr>
              <p:nvPr/>
            </p:nvSpPr>
            <p:spPr bwMode="auto">
              <a:xfrm>
                <a:off x="3548" y="1600"/>
                <a:ext cx="21" cy="21"/>
              </a:xfrm>
              <a:custGeom>
                <a:avLst/>
                <a:gdLst>
                  <a:gd name="T0" fmla="*/ 84 w 84"/>
                  <a:gd name="T1" fmla="*/ 44 h 85"/>
                  <a:gd name="T2" fmla="*/ 84 w 84"/>
                  <a:gd name="T3" fmla="*/ 52 h 85"/>
                  <a:gd name="T4" fmla="*/ 82 w 84"/>
                  <a:gd name="T5" fmla="*/ 60 h 85"/>
                  <a:gd name="T6" fmla="*/ 78 w 84"/>
                  <a:gd name="T7" fmla="*/ 68 h 85"/>
                  <a:gd name="T8" fmla="*/ 73 w 84"/>
                  <a:gd name="T9" fmla="*/ 74 h 85"/>
                  <a:gd name="T10" fmla="*/ 66 w 84"/>
                  <a:gd name="T11" fmla="*/ 79 h 85"/>
                  <a:gd name="T12" fmla="*/ 59 w 84"/>
                  <a:gd name="T13" fmla="*/ 83 h 85"/>
                  <a:gd name="T14" fmla="*/ 51 w 84"/>
                  <a:gd name="T15" fmla="*/ 85 h 85"/>
                  <a:gd name="T16" fmla="*/ 42 w 84"/>
                  <a:gd name="T17" fmla="*/ 85 h 85"/>
                  <a:gd name="T18" fmla="*/ 33 w 84"/>
                  <a:gd name="T19" fmla="*/ 85 h 85"/>
                  <a:gd name="T20" fmla="*/ 26 w 84"/>
                  <a:gd name="T21" fmla="*/ 83 h 85"/>
                  <a:gd name="T22" fmla="*/ 18 w 84"/>
                  <a:gd name="T23" fmla="*/ 79 h 85"/>
                  <a:gd name="T24" fmla="*/ 12 w 84"/>
                  <a:gd name="T25" fmla="*/ 74 h 85"/>
                  <a:gd name="T26" fmla="*/ 7 w 84"/>
                  <a:gd name="T27" fmla="*/ 68 h 85"/>
                  <a:gd name="T28" fmla="*/ 3 w 84"/>
                  <a:gd name="T29" fmla="*/ 60 h 85"/>
                  <a:gd name="T30" fmla="*/ 0 w 84"/>
                  <a:gd name="T31" fmla="*/ 52 h 85"/>
                  <a:gd name="T32" fmla="*/ 0 w 84"/>
                  <a:gd name="T33" fmla="*/ 44 h 85"/>
                  <a:gd name="T34" fmla="*/ 0 w 84"/>
                  <a:gd name="T35" fmla="*/ 35 h 85"/>
                  <a:gd name="T36" fmla="*/ 3 w 84"/>
                  <a:gd name="T37" fmla="*/ 26 h 85"/>
                  <a:gd name="T38" fmla="*/ 7 w 84"/>
                  <a:gd name="T39" fmla="*/ 19 h 85"/>
                  <a:gd name="T40" fmla="*/ 12 w 84"/>
                  <a:gd name="T41" fmla="*/ 12 h 85"/>
                  <a:gd name="T42" fmla="*/ 18 w 84"/>
                  <a:gd name="T43" fmla="*/ 7 h 85"/>
                  <a:gd name="T44" fmla="*/ 26 w 84"/>
                  <a:gd name="T45" fmla="*/ 3 h 85"/>
                  <a:gd name="T46" fmla="*/ 33 w 84"/>
                  <a:gd name="T47" fmla="*/ 2 h 85"/>
                  <a:gd name="T48" fmla="*/ 42 w 84"/>
                  <a:gd name="T49" fmla="*/ 0 h 85"/>
                  <a:gd name="T50" fmla="*/ 51 w 84"/>
                  <a:gd name="T51" fmla="*/ 2 h 85"/>
                  <a:gd name="T52" fmla="*/ 60 w 84"/>
                  <a:gd name="T53" fmla="*/ 3 h 85"/>
                  <a:gd name="T54" fmla="*/ 66 w 84"/>
                  <a:gd name="T55" fmla="*/ 7 h 85"/>
                  <a:gd name="T56" fmla="*/ 73 w 84"/>
                  <a:gd name="T57" fmla="*/ 12 h 85"/>
                  <a:gd name="T58" fmla="*/ 78 w 84"/>
                  <a:gd name="T59" fmla="*/ 18 h 85"/>
                  <a:gd name="T60" fmla="*/ 82 w 84"/>
                  <a:gd name="T61" fmla="*/ 26 h 85"/>
                  <a:gd name="T62" fmla="*/ 84 w 84"/>
                  <a:gd name="T63" fmla="*/ 35 h 85"/>
                  <a:gd name="T64" fmla="*/ 84 w 84"/>
                  <a:gd name="T65" fmla="*/ 4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4"/>
                    </a:moveTo>
                    <a:lnTo>
                      <a:pt x="84" y="52"/>
                    </a:lnTo>
                    <a:lnTo>
                      <a:pt x="82" y="60"/>
                    </a:lnTo>
                    <a:lnTo>
                      <a:pt x="78" y="68"/>
                    </a:lnTo>
                    <a:lnTo>
                      <a:pt x="73" y="74"/>
                    </a:lnTo>
                    <a:lnTo>
                      <a:pt x="66" y="79"/>
                    </a:lnTo>
                    <a:lnTo>
                      <a:pt x="59" y="83"/>
                    </a:lnTo>
                    <a:lnTo>
                      <a:pt x="51" y="85"/>
                    </a:lnTo>
                    <a:lnTo>
                      <a:pt x="42" y="85"/>
                    </a:lnTo>
                    <a:lnTo>
                      <a:pt x="33" y="85"/>
                    </a:lnTo>
                    <a:lnTo>
                      <a:pt x="26" y="83"/>
                    </a:lnTo>
                    <a:lnTo>
                      <a:pt x="18" y="79"/>
                    </a:lnTo>
                    <a:lnTo>
                      <a:pt x="12" y="74"/>
                    </a:lnTo>
                    <a:lnTo>
                      <a:pt x="7" y="68"/>
                    </a:lnTo>
                    <a:lnTo>
                      <a:pt x="3" y="60"/>
                    </a:lnTo>
                    <a:lnTo>
                      <a:pt x="0" y="52"/>
                    </a:lnTo>
                    <a:lnTo>
                      <a:pt x="0" y="44"/>
                    </a:lnTo>
                    <a:lnTo>
                      <a:pt x="0" y="35"/>
                    </a:lnTo>
                    <a:lnTo>
                      <a:pt x="3" y="26"/>
                    </a:lnTo>
                    <a:lnTo>
                      <a:pt x="7" y="19"/>
                    </a:lnTo>
                    <a:lnTo>
                      <a:pt x="12" y="12"/>
                    </a:lnTo>
                    <a:lnTo>
                      <a:pt x="18" y="7"/>
                    </a:lnTo>
                    <a:lnTo>
                      <a:pt x="26" y="3"/>
                    </a:lnTo>
                    <a:lnTo>
                      <a:pt x="33" y="2"/>
                    </a:lnTo>
                    <a:lnTo>
                      <a:pt x="42" y="0"/>
                    </a:lnTo>
                    <a:lnTo>
                      <a:pt x="51" y="2"/>
                    </a:lnTo>
                    <a:lnTo>
                      <a:pt x="60" y="3"/>
                    </a:lnTo>
                    <a:lnTo>
                      <a:pt x="66" y="7"/>
                    </a:lnTo>
                    <a:lnTo>
                      <a:pt x="73" y="12"/>
                    </a:lnTo>
                    <a:lnTo>
                      <a:pt x="78" y="18"/>
                    </a:lnTo>
                    <a:lnTo>
                      <a:pt x="82" y="26"/>
                    </a:lnTo>
                    <a:lnTo>
                      <a:pt x="84" y="35"/>
                    </a:lnTo>
                    <a:lnTo>
                      <a:pt x="8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0" name="Freeform 557"/>
              <p:cNvSpPr>
                <a:spLocks noEditPoints="1"/>
              </p:cNvSpPr>
              <p:nvPr/>
            </p:nvSpPr>
            <p:spPr bwMode="auto">
              <a:xfrm>
                <a:off x="3576" y="1544"/>
                <a:ext cx="58" cy="77"/>
              </a:xfrm>
              <a:custGeom>
                <a:avLst/>
                <a:gdLst>
                  <a:gd name="T0" fmla="*/ 36 w 233"/>
                  <a:gd name="T1" fmla="*/ 138 h 309"/>
                  <a:gd name="T2" fmla="*/ 17 w 233"/>
                  <a:gd name="T3" fmla="*/ 114 h 309"/>
                  <a:gd name="T4" fmla="*/ 11 w 233"/>
                  <a:gd name="T5" fmla="*/ 84 h 309"/>
                  <a:gd name="T6" fmla="*/ 16 w 233"/>
                  <a:gd name="T7" fmla="*/ 59 h 309"/>
                  <a:gd name="T8" fmla="*/ 28 w 233"/>
                  <a:gd name="T9" fmla="*/ 36 h 309"/>
                  <a:gd name="T10" fmla="*/ 50 w 233"/>
                  <a:gd name="T11" fmla="*/ 18 h 309"/>
                  <a:gd name="T12" fmla="*/ 77 w 233"/>
                  <a:gd name="T13" fmla="*/ 6 h 309"/>
                  <a:gd name="T14" fmla="*/ 107 w 233"/>
                  <a:gd name="T15" fmla="*/ 0 h 309"/>
                  <a:gd name="T16" fmla="*/ 142 w 233"/>
                  <a:gd name="T17" fmla="*/ 2 h 309"/>
                  <a:gd name="T18" fmla="*/ 171 w 233"/>
                  <a:gd name="T19" fmla="*/ 9 h 309"/>
                  <a:gd name="T20" fmla="*/ 194 w 233"/>
                  <a:gd name="T21" fmla="*/ 22 h 309"/>
                  <a:gd name="T22" fmla="*/ 210 w 233"/>
                  <a:gd name="T23" fmla="*/ 41 h 309"/>
                  <a:gd name="T24" fmla="*/ 219 w 233"/>
                  <a:gd name="T25" fmla="*/ 61 h 309"/>
                  <a:gd name="T26" fmla="*/ 220 w 233"/>
                  <a:gd name="T27" fmla="*/ 88 h 309"/>
                  <a:gd name="T28" fmla="*/ 210 w 233"/>
                  <a:gd name="T29" fmla="*/ 115 h 309"/>
                  <a:gd name="T30" fmla="*/ 187 w 233"/>
                  <a:gd name="T31" fmla="*/ 138 h 309"/>
                  <a:gd name="T32" fmla="*/ 189 w 233"/>
                  <a:gd name="T33" fmla="*/ 149 h 309"/>
                  <a:gd name="T34" fmla="*/ 218 w 233"/>
                  <a:gd name="T35" fmla="*/ 173 h 309"/>
                  <a:gd name="T36" fmla="*/ 232 w 233"/>
                  <a:gd name="T37" fmla="*/ 206 h 309"/>
                  <a:gd name="T38" fmla="*/ 231 w 233"/>
                  <a:gd name="T39" fmla="*/ 238 h 309"/>
                  <a:gd name="T40" fmla="*/ 220 w 233"/>
                  <a:gd name="T41" fmla="*/ 264 h 309"/>
                  <a:gd name="T42" fmla="*/ 200 w 233"/>
                  <a:gd name="T43" fmla="*/ 284 h 309"/>
                  <a:gd name="T44" fmla="*/ 173 w 233"/>
                  <a:gd name="T45" fmla="*/ 301 h 309"/>
                  <a:gd name="T46" fmla="*/ 140 w 233"/>
                  <a:gd name="T47" fmla="*/ 308 h 309"/>
                  <a:gd name="T48" fmla="*/ 102 w 233"/>
                  <a:gd name="T49" fmla="*/ 309 h 309"/>
                  <a:gd name="T50" fmla="*/ 68 w 233"/>
                  <a:gd name="T51" fmla="*/ 304 h 309"/>
                  <a:gd name="T52" fmla="*/ 40 w 233"/>
                  <a:gd name="T53" fmla="*/ 292 h 309"/>
                  <a:gd name="T54" fmla="*/ 18 w 233"/>
                  <a:gd name="T55" fmla="*/ 273 h 309"/>
                  <a:gd name="T56" fmla="*/ 5 w 233"/>
                  <a:gd name="T57" fmla="*/ 251 h 309"/>
                  <a:gd name="T58" fmla="*/ 0 w 233"/>
                  <a:gd name="T59" fmla="*/ 227 h 309"/>
                  <a:gd name="T60" fmla="*/ 8 w 233"/>
                  <a:gd name="T61" fmla="*/ 192 h 309"/>
                  <a:gd name="T62" fmla="*/ 31 w 233"/>
                  <a:gd name="T63" fmla="*/ 166 h 309"/>
                  <a:gd name="T64" fmla="*/ 55 w 233"/>
                  <a:gd name="T65" fmla="*/ 150 h 309"/>
                  <a:gd name="T66" fmla="*/ 137 w 233"/>
                  <a:gd name="T67" fmla="*/ 117 h 309"/>
                  <a:gd name="T68" fmla="*/ 149 w 233"/>
                  <a:gd name="T69" fmla="*/ 102 h 309"/>
                  <a:gd name="T70" fmla="*/ 154 w 233"/>
                  <a:gd name="T71" fmla="*/ 84 h 309"/>
                  <a:gd name="T72" fmla="*/ 149 w 233"/>
                  <a:gd name="T73" fmla="*/ 64 h 309"/>
                  <a:gd name="T74" fmla="*/ 133 w 233"/>
                  <a:gd name="T75" fmla="*/ 50 h 309"/>
                  <a:gd name="T76" fmla="*/ 109 w 233"/>
                  <a:gd name="T77" fmla="*/ 49 h 309"/>
                  <a:gd name="T78" fmla="*/ 89 w 233"/>
                  <a:gd name="T79" fmla="*/ 58 h 309"/>
                  <a:gd name="T80" fmla="*/ 81 w 233"/>
                  <a:gd name="T81" fmla="*/ 75 h 309"/>
                  <a:gd name="T82" fmla="*/ 82 w 233"/>
                  <a:gd name="T83" fmla="*/ 95 h 309"/>
                  <a:gd name="T84" fmla="*/ 97 w 233"/>
                  <a:gd name="T85" fmla="*/ 111 h 309"/>
                  <a:gd name="T86" fmla="*/ 124 w 233"/>
                  <a:gd name="T87" fmla="*/ 123 h 309"/>
                  <a:gd name="T88" fmla="*/ 77 w 233"/>
                  <a:gd name="T89" fmla="*/ 234 h 309"/>
                  <a:gd name="T90" fmla="*/ 93 w 233"/>
                  <a:gd name="T91" fmla="*/ 254 h 309"/>
                  <a:gd name="T92" fmla="*/ 117 w 233"/>
                  <a:gd name="T93" fmla="*/ 261 h 309"/>
                  <a:gd name="T94" fmla="*/ 143 w 233"/>
                  <a:gd name="T95" fmla="*/ 255 h 309"/>
                  <a:gd name="T96" fmla="*/ 158 w 233"/>
                  <a:gd name="T97" fmla="*/ 238 h 309"/>
                  <a:gd name="T98" fmla="*/ 161 w 233"/>
                  <a:gd name="T99" fmla="*/ 218 h 309"/>
                  <a:gd name="T100" fmla="*/ 154 w 233"/>
                  <a:gd name="T101" fmla="*/ 201 h 309"/>
                  <a:gd name="T102" fmla="*/ 140 w 233"/>
                  <a:gd name="T103" fmla="*/ 187 h 309"/>
                  <a:gd name="T104" fmla="*/ 111 w 233"/>
                  <a:gd name="T105" fmla="*/ 176 h 309"/>
                  <a:gd name="T106" fmla="*/ 92 w 233"/>
                  <a:gd name="T107" fmla="*/ 184 h 309"/>
                  <a:gd name="T108" fmla="*/ 81 w 233"/>
                  <a:gd name="T109" fmla="*/ 196 h 309"/>
                  <a:gd name="T110" fmla="*/ 74 w 233"/>
                  <a:gd name="T111" fmla="*/ 21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309">
                    <a:moveTo>
                      <a:pt x="55" y="150"/>
                    </a:moveTo>
                    <a:lnTo>
                      <a:pt x="45" y="144"/>
                    </a:lnTo>
                    <a:lnTo>
                      <a:pt x="36" y="138"/>
                    </a:lnTo>
                    <a:lnTo>
                      <a:pt x="28" y="130"/>
                    </a:lnTo>
                    <a:lnTo>
                      <a:pt x="22" y="123"/>
                    </a:lnTo>
                    <a:lnTo>
                      <a:pt x="17" y="114"/>
                    </a:lnTo>
                    <a:lnTo>
                      <a:pt x="14" y="105"/>
                    </a:lnTo>
                    <a:lnTo>
                      <a:pt x="12" y="96"/>
                    </a:lnTo>
                    <a:lnTo>
                      <a:pt x="11" y="84"/>
                    </a:lnTo>
                    <a:lnTo>
                      <a:pt x="12" y="75"/>
                    </a:lnTo>
                    <a:lnTo>
                      <a:pt x="13" y="67"/>
                    </a:lnTo>
                    <a:lnTo>
                      <a:pt x="16" y="59"/>
                    </a:lnTo>
                    <a:lnTo>
                      <a:pt x="18" y="50"/>
                    </a:lnTo>
                    <a:lnTo>
                      <a:pt x="23" y="44"/>
                    </a:lnTo>
                    <a:lnTo>
                      <a:pt x="28" y="36"/>
                    </a:lnTo>
                    <a:lnTo>
                      <a:pt x="35" y="30"/>
                    </a:lnTo>
                    <a:lnTo>
                      <a:pt x="41" y="23"/>
                    </a:lnTo>
                    <a:lnTo>
                      <a:pt x="50" y="18"/>
                    </a:lnTo>
                    <a:lnTo>
                      <a:pt x="58" y="13"/>
                    </a:lnTo>
                    <a:lnTo>
                      <a:pt x="67" y="9"/>
                    </a:lnTo>
                    <a:lnTo>
                      <a:pt x="77" y="6"/>
                    </a:lnTo>
                    <a:lnTo>
                      <a:pt x="86" y="3"/>
                    </a:lnTo>
                    <a:lnTo>
                      <a:pt x="96" y="2"/>
                    </a:lnTo>
                    <a:lnTo>
                      <a:pt x="107" y="0"/>
                    </a:lnTo>
                    <a:lnTo>
                      <a:pt x="119" y="0"/>
                    </a:lnTo>
                    <a:lnTo>
                      <a:pt x="130" y="0"/>
                    </a:lnTo>
                    <a:lnTo>
                      <a:pt x="142" y="2"/>
                    </a:lnTo>
                    <a:lnTo>
                      <a:pt x="152" y="3"/>
                    </a:lnTo>
                    <a:lnTo>
                      <a:pt x="162" y="6"/>
                    </a:lnTo>
                    <a:lnTo>
                      <a:pt x="171" y="9"/>
                    </a:lnTo>
                    <a:lnTo>
                      <a:pt x="180" y="13"/>
                    </a:lnTo>
                    <a:lnTo>
                      <a:pt x="187" y="17"/>
                    </a:lnTo>
                    <a:lnTo>
                      <a:pt x="194" y="22"/>
                    </a:lnTo>
                    <a:lnTo>
                      <a:pt x="200" y="28"/>
                    </a:lnTo>
                    <a:lnTo>
                      <a:pt x="206" y="35"/>
                    </a:lnTo>
                    <a:lnTo>
                      <a:pt x="210" y="41"/>
                    </a:lnTo>
                    <a:lnTo>
                      <a:pt x="214" y="47"/>
                    </a:lnTo>
                    <a:lnTo>
                      <a:pt x="217" y="54"/>
                    </a:lnTo>
                    <a:lnTo>
                      <a:pt x="219" y="61"/>
                    </a:lnTo>
                    <a:lnTo>
                      <a:pt x="220" y="69"/>
                    </a:lnTo>
                    <a:lnTo>
                      <a:pt x="220" y="77"/>
                    </a:lnTo>
                    <a:lnTo>
                      <a:pt x="220" y="88"/>
                    </a:lnTo>
                    <a:lnTo>
                      <a:pt x="218" y="97"/>
                    </a:lnTo>
                    <a:lnTo>
                      <a:pt x="215" y="107"/>
                    </a:lnTo>
                    <a:lnTo>
                      <a:pt x="210" y="115"/>
                    </a:lnTo>
                    <a:lnTo>
                      <a:pt x="204" y="124"/>
                    </a:lnTo>
                    <a:lnTo>
                      <a:pt x="196" y="130"/>
                    </a:lnTo>
                    <a:lnTo>
                      <a:pt x="187" y="138"/>
                    </a:lnTo>
                    <a:lnTo>
                      <a:pt x="177" y="143"/>
                    </a:lnTo>
                    <a:lnTo>
                      <a:pt x="177" y="144"/>
                    </a:lnTo>
                    <a:lnTo>
                      <a:pt x="189" y="149"/>
                    </a:lnTo>
                    <a:lnTo>
                      <a:pt x="200" y="157"/>
                    </a:lnTo>
                    <a:lnTo>
                      <a:pt x="210" y="164"/>
                    </a:lnTo>
                    <a:lnTo>
                      <a:pt x="218" y="173"/>
                    </a:lnTo>
                    <a:lnTo>
                      <a:pt x="224" y="184"/>
                    </a:lnTo>
                    <a:lnTo>
                      <a:pt x="229" y="195"/>
                    </a:lnTo>
                    <a:lnTo>
                      <a:pt x="232" y="206"/>
                    </a:lnTo>
                    <a:lnTo>
                      <a:pt x="233" y="219"/>
                    </a:lnTo>
                    <a:lnTo>
                      <a:pt x="232" y="228"/>
                    </a:lnTo>
                    <a:lnTo>
                      <a:pt x="231" y="238"/>
                    </a:lnTo>
                    <a:lnTo>
                      <a:pt x="228" y="247"/>
                    </a:lnTo>
                    <a:lnTo>
                      <a:pt x="226" y="256"/>
                    </a:lnTo>
                    <a:lnTo>
                      <a:pt x="220" y="264"/>
                    </a:lnTo>
                    <a:lnTo>
                      <a:pt x="215" y="271"/>
                    </a:lnTo>
                    <a:lnTo>
                      <a:pt x="208" y="278"/>
                    </a:lnTo>
                    <a:lnTo>
                      <a:pt x="200" y="284"/>
                    </a:lnTo>
                    <a:lnTo>
                      <a:pt x="192" y="290"/>
                    </a:lnTo>
                    <a:lnTo>
                      <a:pt x="184" y="295"/>
                    </a:lnTo>
                    <a:lnTo>
                      <a:pt x="173" y="301"/>
                    </a:lnTo>
                    <a:lnTo>
                      <a:pt x="163" y="303"/>
                    </a:lnTo>
                    <a:lnTo>
                      <a:pt x="152" y="307"/>
                    </a:lnTo>
                    <a:lnTo>
                      <a:pt x="140" y="308"/>
                    </a:lnTo>
                    <a:lnTo>
                      <a:pt x="128" y="309"/>
                    </a:lnTo>
                    <a:lnTo>
                      <a:pt x="115" y="309"/>
                    </a:lnTo>
                    <a:lnTo>
                      <a:pt x="102" y="309"/>
                    </a:lnTo>
                    <a:lnTo>
                      <a:pt x="89" y="308"/>
                    </a:lnTo>
                    <a:lnTo>
                      <a:pt x="78" y="307"/>
                    </a:lnTo>
                    <a:lnTo>
                      <a:pt x="68" y="304"/>
                    </a:lnTo>
                    <a:lnTo>
                      <a:pt x="58" y="301"/>
                    </a:lnTo>
                    <a:lnTo>
                      <a:pt x="47" y="297"/>
                    </a:lnTo>
                    <a:lnTo>
                      <a:pt x="40" y="292"/>
                    </a:lnTo>
                    <a:lnTo>
                      <a:pt x="31" y="285"/>
                    </a:lnTo>
                    <a:lnTo>
                      <a:pt x="25" y="279"/>
                    </a:lnTo>
                    <a:lnTo>
                      <a:pt x="18" y="273"/>
                    </a:lnTo>
                    <a:lnTo>
                      <a:pt x="13" y="266"/>
                    </a:lnTo>
                    <a:lnTo>
                      <a:pt x="8" y="259"/>
                    </a:lnTo>
                    <a:lnTo>
                      <a:pt x="5" y="251"/>
                    </a:lnTo>
                    <a:lnTo>
                      <a:pt x="3" y="243"/>
                    </a:lnTo>
                    <a:lnTo>
                      <a:pt x="2" y="236"/>
                    </a:lnTo>
                    <a:lnTo>
                      <a:pt x="0" y="227"/>
                    </a:lnTo>
                    <a:lnTo>
                      <a:pt x="2" y="214"/>
                    </a:lnTo>
                    <a:lnTo>
                      <a:pt x="4" y="203"/>
                    </a:lnTo>
                    <a:lnTo>
                      <a:pt x="8" y="192"/>
                    </a:lnTo>
                    <a:lnTo>
                      <a:pt x="14" y="182"/>
                    </a:lnTo>
                    <a:lnTo>
                      <a:pt x="22" y="173"/>
                    </a:lnTo>
                    <a:lnTo>
                      <a:pt x="31" y="166"/>
                    </a:lnTo>
                    <a:lnTo>
                      <a:pt x="42" y="158"/>
                    </a:lnTo>
                    <a:lnTo>
                      <a:pt x="55" y="152"/>
                    </a:lnTo>
                    <a:lnTo>
                      <a:pt x="55" y="150"/>
                    </a:lnTo>
                    <a:close/>
                    <a:moveTo>
                      <a:pt x="124" y="123"/>
                    </a:moveTo>
                    <a:lnTo>
                      <a:pt x="130" y="120"/>
                    </a:lnTo>
                    <a:lnTo>
                      <a:pt x="137" y="117"/>
                    </a:lnTo>
                    <a:lnTo>
                      <a:pt x="142" y="112"/>
                    </a:lnTo>
                    <a:lnTo>
                      <a:pt x="145" y="109"/>
                    </a:lnTo>
                    <a:lnTo>
                      <a:pt x="149" y="102"/>
                    </a:lnTo>
                    <a:lnTo>
                      <a:pt x="153" y="97"/>
                    </a:lnTo>
                    <a:lnTo>
                      <a:pt x="154" y="91"/>
                    </a:lnTo>
                    <a:lnTo>
                      <a:pt x="154" y="84"/>
                    </a:lnTo>
                    <a:lnTo>
                      <a:pt x="154" y="77"/>
                    </a:lnTo>
                    <a:lnTo>
                      <a:pt x="152" y="70"/>
                    </a:lnTo>
                    <a:lnTo>
                      <a:pt x="149" y="64"/>
                    </a:lnTo>
                    <a:lnTo>
                      <a:pt x="144" y="59"/>
                    </a:lnTo>
                    <a:lnTo>
                      <a:pt x="139" y="54"/>
                    </a:lnTo>
                    <a:lnTo>
                      <a:pt x="133" y="50"/>
                    </a:lnTo>
                    <a:lnTo>
                      <a:pt x="125" y="49"/>
                    </a:lnTo>
                    <a:lnTo>
                      <a:pt x="117" y="47"/>
                    </a:lnTo>
                    <a:lnTo>
                      <a:pt x="109" y="49"/>
                    </a:lnTo>
                    <a:lnTo>
                      <a:pt x="101" y="50"/>
                    </a:lnTo>
                    <a:lnTo>
                      <a:pt x="95" y="54"/>
                    </a:lnTo>
                    <a:lnTo>
                      <a:pt x="89" y="58"/>
                    </a:lnTo>
                    <a:lnTo>
                      <a:pt x="86" y="63"/>
                    </a:lnTo>
                    <a:lnTo>
                      <a:pt x="82" y="69"/>
                    </a:lnTo>
                    <a:lnTo>
                      <a:pt x="81" y="75"/>
                    </a:lnTo>
                    <a:lnTo>
                      <a:pt x="79" y="82"/>
                    </a:lnTo>
                    <a:lnTo>
                      <a:pt x="81" y="88"/>
                    </a:lnTo>
                    <a:lnTo>
                      <a:pt x="82" y="95"/>
                    </a:lnTo>
                    <a:lnTo>
                      <a:pt x="86" y="101"/>
                    </a:lnTo>
                    <a:lnTo>
                      <a:pt x="91" y="106"/>
                    </a:lnTo>
                    <a:lnTo>
                      <a:pt x="97" y="111"/>
                    </a:lnTo>
                    <a:lnTo>
                      <a:pt x="103" y="115"/>
                    </a:lnTo>
                    <a:lnTo>
                      <a:pt x="112" y="119"/>
                    </a:lnTo>
                    <a:lnTo>
                      <a:pt x="124" y="123"/>
                    </a:lnTo>
                    <a:close/>
                    <a:moveTo>
                      <a:pt x="74" y="219"/>
                    </a:moveTo>
                    <a:lnTo>
                      <a:pt x="75" y="227"/>
                    </a:lnTo>
                    <a:lnTo>
                      <a:pt x="77" y="234"/>
                    </a:lnTo>
                    <a:lnTo>
                      <a:pt x="81" y="242"/>
                    </a:lnTo>
                    <a:lnTo>
                      <a:pt x="87" y="248"/>
                    </a:lnTo>
                    <a:lnTo>
                      <a:pt x="93" y="254"/>
                    </a:lnTo>
                    <a:lnTo>
                      <a:pt x="101" y="257"/>
                    </a:lnTo>
                    <a:lnTo>
                      <a:pt x="109" y="260"/>
                    </a:lnTo>
                    <a:lnTo>
                      <a:pt x="117" y="261"/>
                    </a:lnTo>
                    <a:lnTo>
                      <a:pt x="126" y="260"/>
                    </a:lnTo>
                    <a:lnTo>
                      <a:pt x="135" y="259"/>
                    </a:lnTo>
                    <a:lnTo>
                      <a:pt x="143" y="255"/>
                    </a:lnTo>
                    <a:lnTo>
                      <a:pt x="149" y="250"/>
                    </a:lnTo>
                    <a:lnTo>
                      <a:pt x="154" y="245"/>
                    </a:lnTo>
                    <a:lnTo>
                      <a:pt x="158" y="238"/>
                    </a:lnTo>
                    <a:lnTo>
                      <a:pt x="159" y="232"/>
                    </a:lnTo>
                    <a:lnTo>
                      <a:pt x="161" y="224"/>
                    </a:lnTo>
                    <a:lnTo>
                      <a:pt x="161" y="218"/>
                    </a:lnTo>
                    <a:lnTo>
                      <a:pt x="159" y="212"/>
                    </a:lnTo>
                    <a:lnTo>
                      <a:pt x="157" y="206"/>
                    </a:lnTo>
                    <a:lnTo>
                      <a:pt x="154" y="201"/>
                    </a:lnTo>
                    <a:lnTo>
                      <a:pt x="151" y="196"/>
                    </a:lnTo>
                    <a:lnTo>
                      <a:pt x="147" y="191"/>
                    </a:lnTo>
                    <a:lnTo>
                      <a:pt x="140" y="187"/>
                    </a:lnTo>
                    <a:lnTo>
                      <a:pt x="134" y="184"/>
                    </a:lnTo>
                    <a:lnTo>
                      <a:pt x="120" y="177"/>
                    </a:lnTo>
                    <a:lnTo>
                      <a:pt x="111" y="176"/>
                    </a:lnTo>
                    <a:lnTo>
                      <a:pt x="106" y="177"/>
                    </a:lnTo>
                    <a:lnTo>
                      <a:pt x="97" y="181"/>
                    </a:lnTo>
                    <a:lnTo>
                      <a:pt x="92" y="184"/>
                    </a:lnTo>
                    <a:lnTo>
                      <a:pt x="88" y="187"/>
                    </a:lnTo>
                    <a:lnTo>
                      <a:pt x="84" y="191"/>
                    </a:lnTo>
                    <a:lnTo>
                      <a:pt x="81" y="196"/>
                    </a:lnTo>
                    <a:lnTo>
                      <a:pt x="78" y="201"/>
                    </a:lnTo>
                    <a:lnTo>
                      <a:pt x="75" y="208"/>
                    </a:lnTo>
                    <a:lnTo>
                      <a:pt x="74" y="213"/>
                    </a:lnTo>
                    <a:lnTo>
                      <a:pt x="74"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1" name="Freeform 558"/>
              <p:cNvSpPr>
                <a:spLocks/>
              </p:cNvSpPr>
              <p:nvPr/>
            </p:nvSpPr>
            <p:spPr bwMode="auto">
              <a:xfrm>
                <a:off x="4223" y="1435"/>
                <a:ext cx="35" cy="75"/>
              </a:xfrm>
              <a:custGeom>
                <a:avLst/>
                <a:gdLst>
                  <a:gd name="T0" fmla="*/ 70 w 139"/>
                  <a:gd name="T1" fmla="*/ 299 h 299"/>
                  <a:gd name="T2" fmla="*/ 70 w 139"/>
                  <a:gd name="T3" fmla="*/ 62 h 299"/>
                  <a:gd name="T4" fmla="*/ 69 w 139"/>
                  <a:gd name="T5" fmla="*/ 62 h 299"/>
                  <a:gd name="T6" fmla="*/ 11 w 139"/>
                  <a:gd name="T7" fmla="*/ 90 h 299"/>
                  <a:gd name="T8" fmla="*/ 0 w 139"/>
                  <a:gd name="T9" fmla="*/ 37 h 299"/>
                  <a:gd name="T10" fmla="*/ 80 w 139"/>
                  <a:gd name="T11" fmla="*/ 0 h 299"/>
                  <a:gd name="T12" fmla="*/ 139 w 139"/>
                  <a:gd name="T13" fmla="*/ 0 h 299"/>
                  <a:gd name="T14" fmla="*/ 139 w 139"/>
                  <a:gd name="T15" fmla="*/ 299 h 299"/>
                  <a:gd name="T16" fmla="*/ 70 w 139"/>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99">
                    <a:moveTo>
                      <a:pt x="70" y="299"/>
                    </a:moveTo>
                    <a:lnTo>
                      <a:pt x="70" y="62"/>
                    </a:lnTo>
                    <a:lnTo>
                      <a:pt x="69" y="62"/>
                    </a:lnTo>
                    <a:lnTo>
                      <a:pt x="11" y="90"/>
                    </a:lnTo>
                    <a:lnTo>
                      <a:pt x="0" y="37"/>
                    </a:lnTo>
                    <a:lnTo>
                      <a:pt x="80" y="0"/>
                    </a:lnTo>
                    <a:lnTo>
                      <a:pt x="139" y="0"/>
                    </a:lnTo>
                    <a:lnTo>
                      <a:pt x="139" y="299"/>
                    </a:lnTo>
                    <a:lnTo>
                      <a:pt x="70" y="2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2" name="Freeform 559"/>
              <p:cNvSpPr>
                <a:spLocks/>
              </p:cNvSpPr>
              <p:nvPr/>
            </p:nvSpPr>
            <p:spPr bwMode="auto">
              <a:xfrm>
                <a:off x="4284" y="1434"/>
                <a:ext cx="54" cy="76"/>
              </a:xfrm>
              <a:custGeom>
                <a:avLst/>
                <a:gdLst>
                  <a:gd name="T0" fmla="*/ 0 w 218"/>
                  <a:gd name="T1" fmla="*/ 304 h 304"/>
                  <a:gd name="T2" fmla="*/ 45 w 218"/>
                  <a:gd name="T3" fmla="*/ 221 h 304"/>
                  <a:gd name="T4" fmla="*/ 106 w 218"/>
                  <a:gd name="T5" fmla="*/ 164 h 304"/>
                  <a:gd name="T6" fmla="*/ 129 w 218"/>
                  <a:gd name="T7" fmla="*/ 134 h 304"/>
                  <a:gd name="T8" fmla="*/ 140 w 218"/>
                  <a:gd name="T9" fmla="*/ 112 h 304"/>
                  <a:gd name="T10" fmla="*/ 140 w 218"/>
                  <a:gd name="T11" fmla="*/ 90 h 304"/>
                  <a:gd name="T12" fmla="*/ 133 w 218"/>
                  <a:gd name="T13" fmla="*/ 75 h 304"/>
                  <a:gd name="T14" fmla="*/ 120 w 218"/>
                  <a:gd name="T15" fmla="*/ 63 h 304"/>
                  <a:gd name="T16" fmla="*/ 101 w 218"/>
                  <a:gd name="T17" fmla="*/ 57 h 304"/>
                  <a:gd name="T18" fmla="*/ 82 w 218"/>
                  <a:gd name="T19" fmla="*/ 57 h 304"/>
                  <a:gd name="T20" fmla="*/ 66 w 218"/>
                  <a:gd name="T21" fmla="*/ 59 h 304"/>
                  <a:gd name="T22" fmla="*/ 49 w 218"/>
                  <a:gd name="T23" fmla="*/ 66 h 304"/>
                  <a:gd name="T24" fmla="*/ 33 w 218"/>
                  <a:gd name="T25" fmla="*/ 76 h 304"/>
                  <a:gd name="T26" fmla="*/ 3 w 218"/>
                  <a:gd name="T27" fmla="*/ 31 h 304"/>
                  <a:gd name="T28" fmla="*/ 26 w 218"/>
                  <a:gd name="T29" fmla="*/ 17 h 304"/>
                  <a:gd name="T30" fmla="*/ 50 w 218"/>
                  <a:gd name="T31" fmla="*/ 7 h 304"/>
                  <a:gd name="T32" fmla="*/ 77 w 218"/>
                  <a:gd name="T33" fmla="*/ 1 h 304"/>
                  <a:gd name="T34" fmla="*/ 105 w 218"/>
                  <a:gd name="T35" fmla="*/ 0 h 304"/>
                  <a:gd name="T36" fmla="*/ 128 w 218"/>
                  <a:gd name="T37" fmla="*/ 1 h 304"/>
                  <a:gd name="T38" fmla="*/ 150 w 218"/>
                  <a:gd name="T39" fmla="*/ 6 h 304"/>
                  <a:gd name="T40" fmla="*/ 168 w 218"/>
                  <a:gd name="T41" fmla="*/ 14 h 304"/>
                  <a:gd name="T42" fmla="*/ 184 w 218"/>
                  <a:gd name="T43" fmla="*/ 25 h 304"/>
                  <a:gd name="T44" fmla="*/ 197 w 218"/>
                  <a:gd name="T45" fmla="*/ 39 h 304"/>
                  <a:gd name="T46" fmla="*/ 206 w 218"/>
                  <a:gd name="T47" fmla="*/ 56 h 304"/>
                  <a:gd name="T48" fmla="*/ 211 w 218"/>
                  <a:gd name="T49" fmla="*/ 73 h 304"/>
                  <a:gd name="T50" fmla="*/ 212 w 218"/>
                  <a:gd name="T51" fmla="*/ 94 h 304"/>
                  <a:gd name="T52" fmla="*/ 208 w 218"/>
                  <a:gd name="T53" fmla="*/ 124 h 304"/>
                  <a:gd name="T54" fmla="*/ 194 w 218"/>
                  <a:gd name="T55" fmla="*/ 156 h 304"/>
                  <a:gd name="T56" fmla="*/ 182 w 218"/>
                  <a:gd name="T57" fmla="*/ 174 h 304"/>
                  <a:gd name="T58" fmla="*/ 161 w 218"/>
                  <a:gd name="T59" fmla="*/ 194 h 304"/>
                  <a:gd name="T60" fmla="*/ 103 w 218"/>
                  <a:gd name="T61" fmla="*/ 245 h 304"/>
                  <a:gd name="T62" fmla="*/ 218 w 218"/>
                  <a:gd name="T63" fmla="*/ 24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304">
                    <a:moveTo>
                      <a:pt x="218" y="304"/>
                    </a:moveTo>
                    <a:lnTo>
                      <a:pt x="0" y="304"/>
                    </a:lnTo>
                    <a:lnTo>
                      <a:pt x="0" y="262"/>
                    </a:lnTo>
                    <a:lnTo>
                      <a:pt x="45" y="221"/>
                    </a:lnTo>
                    <a:lnTo>
                      <a:pt x="81" y="189"/>
                    </a:lnTo>
                    <a:lnTo>
                      <a:pt x="106" y="164"/>
                    </a:lnTo>
                    <a:lnTo>
                      <a:pt x="120" y="147"/>
                    </a:lnTo>
                    <a:lnTo>
                      <a:pt x="129" y="134"/>
                    </a:lnTo>
                    <a:lnTo>
                      <a:pt x="136" y="123"/>
                    </a:lnTo>
                    <a:lnTo>
                      <a:pt x="140" y="112"/>
                    </a:lnTo>
                    <a:lnTo>
                      <a:pt x="141" y="100"/>
                    </a:lnTo>
                    <a:lnTo>
                      <a:pt x="140" y="90"/>
                    </a:lnTo>
                    <a:lnTo>
                      <a:pt x="138" y="82"/>
                    </a:lnTo>
                    <a:lnTo>
                      <a:pt x="133" y="75"/>
                    </a:lnTo>
                    <a:lnTo>
                      <a:pt x="128" y="68"/>
                    </a:lnTo>
                    <a:lnTo>
                      <a:pt x="120" y="63"/>
                    </a:lnTo>
                    <a:lnTo>
                      <a:pt x="112" y="59"/>
                    </a:lnTo>
                    <a:lnTo>
                      <a:pt x="101" y="57"/>
                    </a:lnTo>
                    <a:lnTo>
                      <a:pt x="91" y="57"/>
                    </a:lnTo>
                    <a:lnTo>
                      <a:pt x="82" y="57"/>
                    </a:lnTo>
                    <a:lnTo>
                      <a:pt x="75" y="58"/>
                    </a:lnTo>
                    <a:lnTo>
                      <a:pt x="66" y="59"/>
                    </a:lnTo>
                    <a:lnTo>
                      <a:pt x="58" y="63"/>
                    </a:lnTo>
                    <a:lnTo>
                      <a:pt x="49" y="66"/>
                    </a:lnTo>
                    <a:lnTo>
                      <a:pt x="40" y="71"/>
                    </a:lnTo>
                    <a:lnTo>
                      <a:pt x="33" y="76"/>
                    </a:lnTo>
                    <a:lnTo>
                      <a:pt x="24" y="82"/>
                    </a:lnTo>
                    <a:lnTo>
                      <a:pt x="3" y="31"/>
                    </a:lnTo>
                    <a:lnTo>
                      <a:pt x="15" y="24"/>
                    </a:lnTo>
                    <a:lnTo>
                      <a:pt x="26" y="17"/>
                    </a:lnTo>
                    <a:lnTo>
                      <a:pt x="38" y="11"/>
                    </a:lnTo>
                    <a:lnTo>
                      <a:pt x="50" y="7"/>
                    </a:lnTo>
                    <a:lnTo>
                      <a:pt x="63" y="3"/>
                    </a:lnTo>
                    <a:lnTo>
                      <a:pt x="77" y="1"/>
                    </a:lnTo>
                    <a:lnTo>
                      <a:pt x="91" y="0"/>
                    </a:lnTo>
                    <a:lnTo>
                      <a:pt x="105" y="0"/>
                    </a:lnTo>
                    <a:lnTo>
                      <a:pt x="117" y="0"/>
                    </a:lnTo>
                    <a:lnTo>
                      <a:pt x="128" y="1"/>
                    </a:lnTo>
                    <a:lnTo>
                      <a:pt x="140" y="2"/>
                    </a:lnTo>
                    <a:lnTo>
                      <a:pt x="150" y="6"/>
                    </a:lnTo>
                    <a:lnTo>
                      <a:pt x="159" y="10"/>
                    </a:lnTo>
                    <a:lnTo>
                      <a:pt x="168" y="14"/>
                    </a:lnTo>
                    <a:lnTo>
                      <a:pt x="176" y="19"/>
                    </a:lnTo>
                    <a:lnTo>
                      <a:pt x="184" y="25"/>
                    </a:lnTo>
                    <a:lnTo>
                      <a:pt x="190" y="31"/>
                    </a:lnTo>
                    <a:lnTo>
                      <a:pt x="197" y="39"/>
                    </a:lnTo>
                    <a:lnTo>
                      <a:pt x="201" y="47"/>
                    </a:lnTo>
                    <a:lnTo>
                      <a:pt x="206" y="56"/>
                    </a:lnTo>
                    <a:lnTo>
                      <a:pt x="208" y="64"/>
                    </a:lnTo>
                    <a:lnTo>
                      <a:pt x="211" y="73"/>
                    </a:lnTo>
                    <a:lnTo>
                      <a:pt x="212" y="84"/>
                    </a:lnTo>
                    <a:lnTo>
                      <a:pt x="212" y="94"/>
                    </a:lnTo>
                    <a:lnTo>
                      <a:pt x="211" y="109"/>
                    </a:lnTo>
                    <a:lnTo>
                      <a:pt x="208" y="124"/>
                    </a:lnTo>
                    <a:lnTo>
                      <a:pt x="202" y="141"/>
                    </a:lnTo>
                    <a:lnTo>
                      <a:pt x="194" y="156"/>
                    </a:lnTo>
                    <a:lnTo>
                      <a:pt x="188" y="165"/>
                    </a:lnTo>
                    <a:lnTo>
                      <a:pt x="182" y="174"/>
                    </a:lnTo>
                    <a:lnTo>
                      <a:pt x="173" y="184"/>
                    </a:lnTo>
                    <a:lnTo>
                      <a:pt x="161" y="194"/>
                    </a:lnTo>
                    <a:lnTo>
                      <a:pt x="136" y="218"/>
                    </a:lnTo>
                    <a:lnTo>
                      <a:pt x="103" y="245"/>
                    </a:lnTo>
                    <a:lnTo>
                      <a:pt x="103" y="246"/>
                    </a:lnTo>
                    <a:lnTo>
                      <a:pt x="218" y="246"/>
                    </a:lnTo>
                    <a:lnTo>
                      <a:pt x="218" y="3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3" name="Freeform 560"/>
              <p:cNvSpPr>
                <a:spLocks/>
              </p:cNvSpPr>
              <p:nvPr/>
            </p:nvSpPr>
            <p:spPr bwMode="auto">
              <a:xfrm>
                <a:off x="4350" y="1490"/>
                <a:ext cx="21" cy="21"/>
              </a:xfrm>
              <a:custGeom>
                <a:avLst/>
                <a:gdLst>
                  <a:gd name="T0" fmla="*/ 84 w 84"/>
                  <a:gd name="T1" fmla="*/ 44 h 86"/>
                  <a:gd name="T2" fmla="*/ 84 w 84"/>
                  <a:gd name="T3" fmla="*/ 53 h 86"/>
                  <a:gd name="T4" fmla="*/ 82 w 84"/>
                  <a:gd name="T5" fmla="*/ 60 h 86"/>
                  <a:gd name="T6" fmla="*/ 78 w 84"/>
                  <a:gd name="T7" fmla="*/ 68 h 86"/>
                  <a:gd name="T8" fmla="*/ 73 w 84"/>
                  <a:gd name="T9" fmla="*/ 74 h 86"/>
                  <a:gd name="T10" fmla="*/ 67 w 84"/>
                  <a:gd name="T11" fmla="*/ 79 h 86"/>
                  <a:gd name="T12" fmla="*/ 59 w 84"/>
                  <a:gd name="T13" fmla="*/ 83 h 86"/>
                  <a:gd name="T14" fmla="*/ 51 w 84"/>
                  <a:gd name="T15" fmla="*/ 86 h 86"/>
                  <a:gd name="T16" fmla="*/ 42 w 84"/>
                  <a:gd name="T17" fmla="*/ 86 h 86"/>
                  <a:gd name="T18" fmla="*/ 34 w 84"/>
                  <a:gd name="T19" fmla="*/ 86 h 86"/>
                  <a:gd name="T20" fmla="*/ 26 w 84"/>
                  <a:gd name="T21" fmla="*/ 83 h 86"/>
                  <a:gd name="T22" fmla="*/ 18 w 84"/>
                  <a:gd name="T23" fmla="*/ 79 h 86"/>
                  <a:gd name="T24" fmla="*/ 12 w 84"/>
                  <a:gd name="T25" fmla="*/ 74 h 86"/>
                  <a:gd name="T26" fmla="*/ 7 w 84"/>
                  <a:gd name="T27" fmla="*/ 68 h 86"/>
                  <a:gd name="T28" fmla="*/ 3 w 84"/>
                  <a:gd name="T29" fmla="*/ 60 h 86"/>
                  <a:gd name="T30" fmla="*/ 2 w 84"/>
                  <a:gd name="T31" fmla="*/ 53 h 86"/>
                  <a:gd name="T32" fmla="*/ 0 w 84"/>
                  <a:gd name="T33" fmla="*/ 44 h 86"/>
                  <a:gd name="T34" fmla="*/ 2 w 84"/>
                  <a:gd name="T35" fmla="*/ 35 h 86"/>
                  <a:gd name="T36" fmla="*/ 3 w 84"/>
                  <a:gd name="T37" fmla="*/ 26 h 86"/>
                  <a:gd name="T38" fmla="*/ 7 w 84"/>
                  <a:gd name="T39" fmla="*/ 18 h 86"/>
                  <a:gd name="T40" fmla="*/ 12 w 84"/>
                  <a:gd name="T41" fmla="*/ 12 h 86"/>
                  <a:gd name="T42" fmla="*/ 18 w 84"/>
                  <a:gd name="T43" fmla="*/ 7 h 86"/>
                  <a:gd name="T44" fmla="*/ 26 w 84"/>
                  <a:gd name="T45" fmla="*/ 3 h 86"/>
                  <a:gd name="T46" fmla="*/ 34 w 84"/>
                  <a:gd name="T47" fmla="*/ 0 h 86"/>
                  <a:gd name="T48" fmla="*/ 42 w 84"/>
                  <a:gd name="T49" fmla="*/ 0 h 86"/>
                  <a:gd name="T50" fmla="*/ 51 w 84"/>
                  <a:gd name="T51" fmla="*/ 0 h 86"/>
                  <a:gd name="T52" fmla="*/ 60 w 84"/>
                  <a:gd name="T53" fmla="*/ 3 h 86"/>
                  <a:gd name="T54" fmla="*/ 67 w 84"/>
                  <a:gd name="T55" fmla="*/ 7 h 86"/>
                  <a:gd name="T56" fmla="*/ 73 w 84"/>
                  <a:gd name="T57" fmla="*/ 12 h 86"/>
                  <a:gd name="T58" fmla="*/ 78 w 84"/>
                  <a:gd name="T59" fmla="*/ 18 h 86"/>
                  <a:gd name="T60" fmla="*/ 82 w 84"/>
                  <a:gd name="T61" fmla="*/ 26 h 86"/>
                  <a:gd name="T62" fmla="*/ 84 w 84"/>
                  <a:gd name="T63" fmla="*/ 34 h 86"/>
                  <a:gd name="T64" fmla="*/ 84 w 84"/>
                  <a:gd name="T65" fmla="*/ 4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4"/>
                    </a:moveTo>
                    <a:lnTo>
                      <a:pt x="84" y="53"/>
                    </a:lnTo>
                    <a:lnTo>
                      <a:pt x="82" y="60"/>
                    </a:lnTo>
                    <a:lnTo>
                      <a:pt x="78" y="68"/>
                    </a:lnTo>
                    <a:lnTo>
                      <a:pt x="73" y="74"/>
                    </a:lnTo>
                    <a:lnTo>
                      <a:pt x="67" y="79"/>
                    </a:lnTo>
                    <a:lnTo>
                      <a:pt x="59" y="83"/>
                    </a:lnTo>
                    <a:lnTo>
                      <a:pt x="51" y="86"/>
                    </a:lnTo>
                    <a:lnTo>
                      <a:pt x="42" y="86"/>
                    </a:lnTo>
                    <a:lnTo>
                      <a:pt x="34" y="86"/>
                    </a:lnTo>
                    <a:lnTo>
                      <a:pt x="26" y="83"/>
                    </a:lnTo>
                    <a:lnTo>
                      <a:pt x="18" y="79"/>
                    </a:lnTo>
                    <a:lnTo>
                      <a:pt x="12" y="74"/>
                    </a:lnTo>
                    <a:lnTo>
                      <a:pt x="7" y="68"/>
                    </a:lnTo>
                    <a:lnTo>
                      <a:pt x="3" y="60"/>
                    </a:lnTo>
                    <a:lnTo>
                      <a:pt x="2" y="53"/>
                    </a:lnTo>
                    <a:lnTo>
                      <a:pt x="0" y="44"/>
                    </a:lnTo>
                    <a:lnTo>
                      <a:pt x="2" y="35"/>
                    </a:lnTo>
                    <a:lnTo>
                      <a:pt x="3" y="26"/>
                    </a:lnTo>
                    <a:lnTo>
                      <a:pt x="7" y="18"/>
                    </a:lnTo>
                    <a:lnTo>
                      <a:pt x="12" y="12"/>
                    </a:lnTo>
                    <a:lnTo>
                      <a:pt x="18" y="7"/>
                    </a:lnTo>
                    <a:lnTo>
                      <a:pt x="26" y="3"/>
                    </a:lnTo>
                    <a:lnTo>
                      <a:pt x="34" y="0"/>
                    </a:lnTo>
                    <a:lnTo>
                      <a:pt x="42" y="0"/>
                    </a:lnTo>
                    <a:lnTo>
                      <a:pt x="51" y="0"/>
                    </a:lnTo>
                    <a:lnTo>
                      <a:pt x="60" y="3"/>
                    </a:lnTo>
                    <a:lnTo>
                      <a:pt x="67" y="7"/>
                    </a:lnTo>
                    <a:lnTo>
                      <a:pt x="73" y="12"/>
                    </a:lnTo>
                    <a:lnTo>
                      <a:pt x="78" y="18"/>
                    </a:lnTo>
                    <a:lnTo>
                      <a:pt x="82" y="26"/>
                    </a:lnTo>
                    <a:lnTo>
                      <a:pt x="84" y="34"/>
                    </a:lnTo>
                    <a:lnTo>
                      <a:pt x="8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4" name="Freeform 561"/>
              <p:cNvSpPr>
                <a:spLocks/>
              </p:cNvSpPr>
              <p:nvPr/>
            </p:nvSpPr>
            <p:spPr bwMode="auto">
              <a:xfrm>
                <a:off x="4380" y="1435"/>
                <a:ext cx="54" cy="76"/>
              </a:xfrm>
              <a:custGeom>
                <a:avLst/>
                <a:gdLst>
                  <a:gd name="T0" fmla="*/ 206 w 219"/>
                  <a:gd name="T1" fmla="*/ 57 h 304"/>
                  <a:gd name="T2" fmla="*/ 79 w 219"/>
                  <a:gd name="T3" fmla="*/ 101 h 304"/>
                  <a:gd name="T4" fmla="*/ 99 w 219"/>
                  <a:gd name="T5" fmla="*/ 101 h 304"/>
                  <a:gd name="T6" fmla="*/ 124 w 219"/>
                  <a:gd name="T7" fmla="*/ 103 h 304"/>
                  <a:gd name="T8" fmla="*/ 147 w 219"/>
                  <a:gd name="T9" fmla="*/ 108 h 304"/>
                  <a:gd name="T10" fmla="*/ 168 w 219"/>
                  <a:gd name="T11" fmla="*/ 115 h 304"/>
                  <a:gd name="T12" fmla="*/ 185 w 219"/>
                  <a:gd name="T13" fmla="*/ 126 h 304"/>
                  <a:gd name="T14" fmla="*/ 199 w 219"/>
                  <a:gd name="T15" fmla="*/ 140 h 304"/>
                  <a:gd name="T16" fmla="*/ 210 w 219"/>
                  <a:gd name="T17" fmla="*/ 156 h 304"/>
                  <a:gd name="T18" fmla="*/ 216 w 219"/>
                  <a:gd name="T19" fmla="*/ 176 h 304"/>
                  <a:gd name="T20" fmla="*/ 219 w 219"/>
                  <a:gd name="T21" fmla="*/ 199 h 304"/>
                  <a:gd name="T22" fmla="*/ 216 w 219"/>
                  <a:gd name="T23" fmla="*/ 220 h 304"/>
                  <a:gd name="T24" fmla="*/ 210 w 219"/>
                  <a:gd name="T25" fmla="*/ 239 h 304"/>
                  <a:gd name="T26" fmla="*/ 198 w 219"/>
                  <a:gd name="T27" fmla="*/ 257 h 304"/>
                  <a:gd name="T28" fmla="*/ 183 w 219"/>
                  <a:gd name="T29" fmla="*/ 273 h 304"/>
                  <a:gd name="T30" fmla="*/ 163 w 219"/>
                  <a:gd name="T31" fmla="*/ 287 h 304"/>
                  <a:gd name="T32" fmla="*/ 141 w 219"/>
                  <a:gd name="T33" fmla="*/ 296 h 304"/>
                  <a:gd name="T34" fmla="*/ 116 w 219"/>
                  <a:gd name="T35" fmla="*/ 302 h 304"/>
                  <a:gd name="T36" fmla="*/ 86 w 219"/>
                  <a:gd name="T37" fmla="*/ 304 h 304"/>
                  <a:gd name="T38" fmla="*/ 40 w 219"/>
                  <a:gd name="T39" fmla="*/ 300 h 304"/>
                  <a:gd name="T40" fmla="*/ 19 w 219"/>
                  <a:gd name="T41" fmla="*/ 295 h 304"/>
                  <a:gd name="T42" fmla="*/ 0 w 219"/>
                  <a:gd name="T43" fmla="*/ 287 h 304"/>
                  <a:gd name="T44" fmla="*/ 30 w 219"/>
                  <a:gd name="T45" fmla="*/ 240 h 304"/>
                  <a:gd name="T46" fmla="*/ 65 w 219"/>
                  <a:gd name="T47" fmla="*/ 248 h 304"/>
                  <a:gd name="T48" fmla="*/ 96 w 219"/>
                  <a:gd name="T49" fmla="*/ 248 h 304"/>
                  <a:gd name="T50" fmla="*/ 118 w 219"/>
                  <a:gd name="T51" fmla="*/ 241 h 304"/>
                  <a:gd name="T52" fmla="*/ 135 w 219"/>
                  <a:gd name="T53" fmla="*/ 230 h 304"/>
                  <a:gd name="T54" fmla="*/ 143 w 219"/>
                  <a:gd name="T55" fmla="*/ 213 h 304"/>
                  <a:gd name="T56" fmla="*/ 145 w 219"/>
                  <a:gd name="T57" fmla="*/ 197 h 304"/>
                  <a:gd name="T58" fmla="*/ 142 w 219"/>
                  <a:gd name="T59" fmla="*/ 187 h 304"/>
                  <a:gd name="T60" fmla="*/ 136 w 219"/>
                  <a:gd name="T61" fmla="*/ 178 h 304"/>
                  <a:gd name="T62" fmla="*/ 128 w 219"/>
                  <a:gd name="T63" fmla="*/ 169 h 304"/>
                  <a:gd name="T64" fmla="*/ 110 w 219"/>
                  <a:gd name="T65" fmla="*/ 161 h 304"/>
                  <a:gd name="T66" fmla="*/ 79 w 219"/>
                  <a:gd name="T67" fmla="*/ 155 h 304"/>
                  <a:gd name="T68" fmla="*/ 49 w 219"/>
                  <a:gd name="T69" fmla="*/ 154 h 304"/>
                  <a:gd name="T70" fmla="*/ 28 w 219"/>
                  <a:gd name="T71" fmla="*/ 155 h 304"/>
                  <a:gd name="T72" fmla="*/ 35 w 219"/>
                  <a:gd name="T7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9" h="304">
                    <a:moveTo>
                      <a:pt x="206" y="0"/>
                    </a:moveTo>
                    <a:lnTo>
                      <a:pt x="206" y="57"/>
                    </a:lnTo>
                    <a:lnTo>
                      <a:pt x="85" y="57"/>
                    </a:lnTo>
                    <a:lnTo>
                      <a:pt x="79" y="101"/>
                    </a:lnTo>
                    <a:lnTo>
                      <a:pt x="90" y="101"/>
                    </a:lnTo>
                    <a:lnTo>
                      <a:pt x="99" y="101"/>
                    </a:lnTo>
                    <a:lnTo>
                      <a:pt x="113" y="101"/>
                    </a:lnTo>
                    <a:lnTo>
                      <a:pt x="124" y="103"/>
                    </a:lnTo>
                    <a:lnTo>
                      <a:pt x="137" y="104"/>
                    </a:lnTo>
                    <a:lnTo>
                      <a:pt x="147" y="108"/>
                    </a:lnTo>
                    <a:lnTo>
                      <a:pt x="159" y="110"/>
                    </a:lnTo>
                    <a:lnTo>
                      <a:pt x="168" y="115"/>
                    </a:lnTo>
                    <a:lnTo>
                      <a:pt x="178" y="121"/>
                    </a:lnTo>
                    <a:lnTo>
                      <a:pt x="185" y="126"/>
                    </a:lnTo>
                    <a:lnTo>
                      <a:pt x="193" y="132"/>
                    </a:lnTo>
                    <a:lnTo>
                      <a:pt x="199" y="140"/>
                    </a:lnTo>
                    <a:lnTo>
                      <a:pt x="206" y="147"/>
                    </a:lnTo>
                    <a:lnTo>
                      <a:pt x="210" y="156"/>
                    </a:lnTo>
                    <a:lnTo>
                      <a:pt x="213" y="166"/>
                    </a:lnTo>
                    <a:lnTo>
                      <a:pt x="216" y="176"/>
                    </a:lnTo>
                    <a:lnTo>
                      <a:pt x="217" y="187"/>
                    </a:lnTo>
                    <a:lnTo>
                      <a:pt x="219" y="199"/>
                    </a:lnTo>
                    <a:lnTo>
                      <a:pt x="217" y="210"/>
                    </a:lnTo>
                    <a:lnTo>
                      <a:pt x="216" y="220"/>
                    </a:lnTo>
                    <a:lnTo>
                      <a:pt x="213" y="230"/>
                    </a:lnTo>
                    <a:lnTo>
                      <a:pt x="210" y="239"/>
                    </a:lnTo>
                    <a:lnTo>
                      <a:pt x="205" y="249"/>
                    </a:lnTo>
                    <a:lnTo>
                      <a:pt x="198" y="257"/>
                    </a:lnTo>
                    <a:lnTo>
                      <a:pt x="191" y="266"/>
                    </a:lnTo>
                    <a:lnTo>
                      <a:pt x="183" y="273"/>
                    </a:lnTo>
                    <a:lnTo>
                      <a:pt x="173" y="281"/>
                    </a:lnTo>
                    <a:lnTo>
                      <a:pt x="163" y="287"/>
                    </a:lnTo>
                    <a:lnTo>
                      <a:pt x="152" y="292"/>
                    </a:lnTo>
                    <a:lnTo>
                      <a:pt x="141" y="296"/>
                    </a:lnTo>
                    <a:lnTo>
                      <a:pt x="128" y="300"/>
                    </a:lnTo>
                    <a:lnTo>
                      <a:pt x="116" y="302"/>
                    </a:lnTo>
                    <a:lnTo>
                      <a:pt x="102" y="304"/>
                    </a:lnTo>
                    <a:lnTo>
                      <a:pt x="86" y="304"/>
                    </a:lnTo>
                    <a:lnTo>
                      <a:pt x="62" y="302"/>
                    </a:lnTo>
                    <a:lnTo>
                      <a:pt x="40" y="300"/>
                    </a:lnTo>
                    <a:lnTo>
                      <a:pt x="29" y="297"/>
                    </a:lnTo>
                    <a:lnTo>
                      <a:pt x="19" y="295"/>
                    </a:lnTo>
                    <a:lnTo>
                      <a:pt x="10" y="291"/>
                    </a:lnTo>
                    <a:lnTo>
                      <a:pt x="0" y="287"/>
                    </a:lnTo>
                    <a:lnTo>
                      <a:pt x="14" y="232"/>
                    </a:lnTo>
                    <a:lnTo>
                      <a:pt x="30" y="240"/>
                    </a:lnTo>
                    <a:lnTo>
                      <a:pt x="47" y="245"/>
                    </a:lnTo>
                    <a:lnTo>
                      <a:pt x="65" y="248"/>
                    </a:lnTo>
                    <a:lnTo>
                      <a:pt x="84" y="249"/>
                    </a:lnTo>
                    <a:lnTo>
                      <a:pt x="96" y="248"/>
                    </a:lnTo>
                    <a:lnTo>
                      <a:pt x="108" y="245"/>
                    </a:lnTo>
                    <a:lnTo>
                      <a:pt x="118" y="241"/>
                    </a:lnTo>
                    <a:lnTo>
                      <a:pt x="127" y="236"/>
                    </a:lnTo>
                    <a:lnTo>
                      <a:pt x="135" y="230"/>
                    </a:lnTo>
                    <a:lnTo>
                      <a:pt x="141" y="222"/>
                    </a:lnTo>
                    <a:lnTo>
                      <a:pt x="143" y="213"/>
                    </a:lnTo>
                    <a:lnTo>
                      <a:pt x="145" y="203"/>
                    </a:lnTo>
                    <a:lnTo>
                      <a:pt x="145" y="197"/>
                    </a:lnTo>
                    <a:lnTo>
                      <a:pt x="143" y="192"/>
                    </a:lnTo>
                    <a:lnTo>
                      <a:pt x="142" y="187"/>
                    </a:lnTo>
                    <a:lnTo>
                      <a:pt x="140" y="182"/>
                    </a:lnTo>
                    <a:lnTo>
                      <a:pt x="136" y="178"/>
                    </a:lnTo>
                    <a:lnTo>
                      <a:pt x="133" y="173"/>
                    </a:lnTo>
                    <a:lnTo>
                      <a:pt x="128" y="169"/>
                    </a:lnTo>
                    <a:lnTo>
                      <a:pt x="123" y="166"/>
                    </a:lnTo>
                    <a:lnTo>
                      <a:pt x="110" y="161"/>
                    </a:lnTo>
                    <a:lnTo>
                      <a:pt x="96" y="157"/>
                    </a:lnTo>
                    <a:lnTo>
                      <a:pt x="79" y="155"/>
                    </a:lnTo>
                    <a:lnTo>
                      <a:pt x="58" y="154"/>
                    </a:lnTo>
                    <a:lnTo>
                      <a:pt x="49" y="154"/>
                    </a:lnTo>
                    <a:lnTo>
                      <a:pt x="39" y="155"/>
                    </a:lnTo>
                    <a:lnTo>
                      <a:pt x="28" y="155"/>
                    </a:lnTo>
                    <a:lnTo>
                      <a:pt x="16" y="156"/>
                    </a:lnTo>
                    <a:lnTo>
                      <a:pt x="35" y="0"/>
                    </a:lnTo>
                    <a:lnTo>
                      <a:pt x="2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5" name="Freeform 562"/>
              <p:cNvSpPr>
                <a:spLocks noEditPoints="1"/>
              </p:cNvSpPr>
              <p:nvPr/>
            </p:nvSpPr>
            <p:spPr bwMode="auto">
              <a:xfrm>
                <a:off x="3683" y="1812"/>
                <a:ext cx="58" cy="77"/>
              </a:xfrm>
              <a:custGeom>
                <a:avLst/>
                <a:gdLst>
                  <a:gd name="T0" fmla="*/ 181 w 235"/>
                  <a:gd name="T1" fmla="*/ 54 h 309"/>
                  <a:gd name="T2" fmla="*/ 133 w 235"/>
                  <a:gd name="T3" fmla="*/ 62 h 309"/>
                  <a:gd name="T4" fmla="*/ 109 w 235"/>
                  <a:gd name="T5" fmla="*/ 73 h 309"/>
                  <a:gd name="T6" fmla="*/ 91 w 235"/>
                  <a:gd name="T7" fmla="*/ 89 h 309"/>
                  <a:gd name="T8" fmla="*/ 76 w 235"/>
                  <a:gd name="T9" fmla="*/ 113 h 309"/>
                  <a:gd name="T10" fmla="*/ 80 w 235"/>
                  <a:gd name="T11" fmla="*/ 120 h 309"/>
                  <a:gd name="T12" fmla="*/ 103 w 235"/>
                  <a:gd name="T13" fmla="*/ 108 h 309"/>
                  <a:gd name="T14" fmla="*/ 129 w 235"/>
                  <a:gd name="T15" fmla="*/ 103 h 309"/>
                  <a:gd name="T16" fmla="*/ 159 w 235"/>
                  <a:gd name="T17" fmla="*/ 104 h 309"/>
                  <a:gd name="T18" fmla="*/ 185 w 235"/>
                  <a:gd name="T19" fmla="*/ 113 h 309"/>
                  <a:gd name="T20" fmla="*/ 208 w 235"/>
                  <a:gd name="T21" fmla="*/ 129 h 309"/>
                  <a:gd name="T22" fmla="*/ 225 w 235"/>
                  <a:gd name="T23" fmla="*/ 152 h 309"/>
                  <a:gd name="T24" fmla="*/ 234 w 235"/>
                  <a:gd name="T25" fmla="*/ 179 h 309"/>
                  <a:gd name="T26" fmla="*/ 235 w 235"/>
                  <a:gd name="T27" fmla="*/ 212 h 309"/>
                  <a:gd name="T28" fmla="*/ 227 w 235"/>
                  <a:gd name="T29" fmla="*/ 243 h 309"/>
                  <a:gd name="T30" fmla="*/ 209 w 235"/>
                  <a:gd name="T31" fmla="*/ 269 h 309"/>
                  <a:gd name="T32" fmla="*/ 185 w 235"/>
                  <a:gd name="T33" fmla="*/ 291 h 309"/>
                  <a:gd name="T34" fmla="*/ 156 w 235"/>
                  <a:gd name="T35" fmla="*/ 305 h 309"/>
                  <a:gd name="T36" fmla="*/ 122 w 235"/>
                  <a:gd name="T37" fmla="*/ 309 h 309"/>
                  <a:gd name="T38" fmla="*/ 82 w 235"/>
                  <a:gd name="T39" fmla="*/ 304 h 309"/>
                  <a:gd name="T40" fmla="*/ 49 w 235"/>
                  <a:gd name="T41" fmla="*/ 288 h 309"/>
                  <a:gd name="T42" fmla="*/ 24 w 235"/>
                  <a:gd name="T43" fmla="*/ 263 h 309"/>
                  <a:gd name="T44" fmla="*/ 7 w 235"/>
                  <a:gd name="T45" fmla="*/ 230 h 309"/>
                  <a:gd name="T46" fmla="*/ 0 w 235"/>
                  <a:gd name="T47" fmla="*/ 192 h 309"/>
                  <a:gd name="T48" fmla="*/ 2 w 235"/>
                  <a:gd name="T49" fmla="*/ 141 h 309"/>
                  <a:gd name="T50" fmla="*/ 19 w 235"/>
                  <a:gd name="T51" fmla="*/ 90 h 309"/>
                  <a:gd name="T52" fmla="*/ 45 w 235"/>
                  <a:gd name="T53" fmla="*/ 52 h 309"/>
                  <a:gd name="T54" fmla="*/ 81 w 235"/>
                  <a:gd name="T55" fmla="*/ 24 h 309"/>
                  <a:gd name="T56" fmla="*/ 123 w 235"/>
                  <a:gd name="T57" fmla="*/ 7 h 309"/>
                  <a:gd name="T58" fmla="*/ 162 w 235"/>
                  <a:gd name="T59" fmla="*/ 1 h 309"/>
                  <a:gd name="T60" fmla="*/ 201 w 235"/>
                  <a:gd name="T61" fmla="*/ 0 h 309"/>
                  <a:gd name="T62" fmla="*/ 73 w 235"/>
                  <a:gd name="T63" fmla="*/ 217 h 309"/>
                  <a:gd name="T64" fmla="*/ 86 w 235"/>
                  <a:gd name="T65" fmla="*/ 243 h 309"/>
                  <a:gd name="T66" fmla="*/ 99 w 235"/>
                  <a:gd name="T67" fmla="*/ 251 h 309"/>
                  <a:gd name="T68" fmla="*/ 114 w 235"/>
                  <a:gd name="T69" fmla="*/ 255 h 309"/>
                  <a:gd name="T70" fmla="*/ 137 w 235"/>
                  <a:gd name="T71" fmla="*/ 253 h 309"/>
                  <a:gd name="T72" fmla="*/ 156 w 235"/>
                  <a:gd name="T73" fmla="*/ 234 h 309"/>
                  <a:gd name="T74" fmla="*/ 162 w 235"/>
                  <a:gd name="T75" fmla="*/ 204 h 309"/>
                  <a:gd name="T76" fmla="*/ 155 w 235"/>
                  <a:gd name="T77" fmla="*/ 175 h 309"/>
                  <a:gd name="T78" fmla="*/ 136 w 235"/>
                  <a:gd name="T79" fmla="*/ 156 h 309"/>
                  <a:gd name="T80" fmla="*/ 106 w 235"/>
                  <a:gd name="T81" fmla="*/ 154 h 309"/>
                  <a:gd name="T82" fmla="*/ 83 w 235"/>
                  <a:gd name="T83" fmla="*/ 166 h 309"/>
                  <a:gd name="T84" fmla="*/ 71 w 235"/>
                  <a:gd name="T85" fmla="*/ 18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309">
                    <a:moveTo>
                      <a:pt x="201" y="0"/>
                    </a:moveTo>
                    <a:lnTo>
                      <a:pt x="201" y="54"/>
                    </a:lnTo>
                    <a:lnTo>
                      <a:pt x="181" y="54"/>
                    </a:lnTo>
                    <a:lnTo>
                      <a:pt x="165" y="56"/>
                    </a:lnTo>
                    <a:lnTo>
                      <a:pt x="150" y="58"/>
                    </a:lnTo>
                    <a:lnTo>
                      <a:pt x="133" y="62"/>
                    </a:lnTo>
                    <a:lnTo>
                      <a:pt x="124" y="66"/>
                    </a:lnTo>
                    <a:lnTo>
                      <a:pt x="117" y="70"/>
                    </a:lnTo>
                    <a:lnTo>
                      <a:pt x="109" y="73"/>
                    </a:lnTo>
                    <a:lnTo>
                      <a:pt x="103" y="78"/>
                    </a:lnTo>
                    <a:lnTo>
                      <a:pt x="96" y="84"/>
                    </a:lnTo>
                    <a:lnTo>
                      <a:pt x="91" y="89"/>
                    </a:lnTo>
                    <a:lnTo>
                      <a:pt x="86" y="94"/>
                    </a:lnTo>
                    <a:lnTo>
                      <a:pt x="82" y="100"/>
                    </a:lnTo>
                    <a:lnTo>
                      <a:pt x="76" y="113"/>
                    </a:lnTo>
                    <a:lnTo>
                      <a:pt x="72" y="126"/>
                    </a:lnTo>
                    <a:lnTo>
                      <a:pt x="73" y="126"/>
                    </a:lnTo>
                    <a:lnTo>
                      <a:pt x="80" y="120"/>
                    </a:lnTo>
                    <a:lnTo>
                      <a:pt x="86" y="115"/>
                    </a:lnTo>
                    <a:lnTo>
                      <a:pt x="94" y="112"/>
                    </a:lnTo>
                    <a:lnTo>
                      <a:pt x="103" y="108"/>
                    </a:lnTo>
                    <a:lnTo>
                      <a:pt x="110" y="105"/>
                    </a:lnTo>
                    <a:lnTo>
                      <a:pt x="119" y="104"/>
                    </a:lnTo>
                    <a:lnTo>
                      <a:pt x="129" y="103"/>
                    </a:lnTo>
                    <a:lnTo>
                      <a:pt x="139" y="103"/>
                    </a:lnTo>
                    <a:lnTo>
                      <a:pt x="150" y="103"/>
                    </a:lnTo>
                    <a:lnTo>
                      <a:pt x="159" y="104"/>
                    </a:lnTo>
                    <a:lnTo>
                      <a:pt x="169" y="106"/>
                    </a:lnTo>
                    <a:lnTo>
                      <a:pt x="176" y="109"/>
                    </a:lnTo>
                    <a:lnTo>
                      <a:pt x="185" y="113"/>
                    </a:lnTo>
                    <a:lnTo>
                      <a:pt x="193" y="117"/>
                    </a:lnTo>
                    <a:lnTo>
                      <a:pt x="201" y="123"/>
                    </a:lnTo>
                    <a:lnTo>
                      <a:pt x="208" y="129"/>
                    </a:lnTo>
                    <a:lnTo>
                      <a:pt x="214" y="136"/>
                    </a:lnTo>
                    <a:lnTo>
                      <a:pt x="220" y="143"/>
                    </a:lnTo>
                    <a:lnTo>
                      <a:pt x="225" y="152"/>
                    </a:lnTo>
                    <a:lnTo>
                      <a:pt x="228" y="160"/>
                    </a:lnTo>
                    <a:lnTo>
                      <a:pt x="231" y="170"/>
                    </a:lnTo>
                    <a:lnTo>
                      <a:pt x="234" y="179"/>
                    </a:lnTo>
                    <a:lnTo>
                      <a:pt x="235" y="189"/>
                    </a:lnTo>
                    <a:lnTo>
                      <a:pt x="235" y="201"/>
                    </a:lnTo>
                    <a:lnTo>
                      <a:pt x="235" y="212"/>
                    </a:lnTo>
                    <a:lnTo>
                      <a:pt x="232" y="222"/>
                    </a:lnTo>
                    <a:lnTo>
                      <a:pt x="230" y="232"/>
                    </a:lnTo>
                    <a:lnTo>
                      <a:pt x="227" y="243"/>
                    </a:lnTo>
                    <a:lnTo>
                      <a:pt x="222" y="251"/>
                    </a:lnTo>
                    <a:lnTo>
                      <a:pt x="217" y="260"/>
                    </a:lnTo>
                    <a:lnTo>
                      <a:pt x="209" y="269"/>
                    </a:lnTo>
                    <a:lnTo>
                      <a:pt x="202" y="277"/>
                    </a:lnTo>
                    <a:lnTo>
                      <a:pt x="194" y="285"/>
                    </a:lnTo>
                    <a:lnTo>
                      <a:pt x="185" y="291"/>
                    </a:lnTo>
                    <a:lnTo>
                      <a:pt x="176" y="296"/>
                    </a:lnTo>
                    <a:lnTo>
                      <a:pt x="166" y="301"/>
                    </a:lnTo>
                    <a:lnTo>
                      <a:pt x="156" y="305"/>
                    </a:lnTo>
                    <a:lnTo>
                      <a:pt x="145" y="307"/>
                    </a:lnTo>
                    <a:lnTo>
                      <a:pt x="133" y="309"/>
                    </a:lnTo>
                    <a:lnTo>
                      <a:pt x="122" y="309"/>
                    </a:lnTo>
                    <a:lnTo>
                      <a:pt x="108" y="309"/>
                    </a:lnTo>
                    <a:lnTo>
                      <a:pt x="94" y="306"/>
                    </a:lnTo>
                    <a:lnTo>
                      <a:pt x="82" y="304"/>
                    </a:lnTo>
                    <a:lnTo>
                      <a:pt x="71" y="300"/>
                    </a:lnTo>
                    <a:lnTo>
                      <a:pt x="59" y="295"/>
                    </a:lnTo>
                    <a:lnTo>
                      <a:pt x="49" y="288"/>
                    </a:lnTo>
                    <a:lnTo>
                      <a:pt x="40" y="281"/>
                    </a:lnTo>
                    <a:lnTo>
                      <a:pt x="31" y="272"/>
                    </a:lnTo>
                    <a:lnTo>
                      <a:pt x="24" y="263"/>
                    </a:lnTo>
                    <a:lnTo>
                      <a:pt x="17" y="253"/>
                    </a:lnTo>
                    <a:lnTo>
                      <a:pt x="12" y="241"/>
                    </a:lnTo>
                    <a:lnTo>
                      <a:pt x="7" y="230"/>
                    </a:lnTo>
                    <a:lnTo>
                      <a:pt x="3" y="218"/>
                    </a:lnTo>
                    <a:lnTo>
                      <a:pt x="1" y="206"/>
                    </a:lnTo>
                    <a:lnTo>
                      <a:pt x="0" y="192"/>
                    </a:lnTo>
                    <a:lnTo>
                      <a:pt x="0" y="178"/>
                    </a:lnTo>
                    <a:lnTo>
                      <a:pt x="0" y="159"/>
                    </a:lnTo>
                    <a:lnTo>
                      <a:pt x="2" y="141"/>
                    </a:lnTo>
                    <a:lnTo>
                      <a:pt x="6" y="123"/>
                    </a:lnTo>
                    <a:lnTo>
                      <a:pt x="11" y="106"/>
                    </a:lnTo>
                    <a:lnTo>
                      <a:pt x="19" y="90"/>
                    </a:lnTo>
                    <a:lnTo>
                      <a:pt x="26" y="76"/>
                    </a:lnTo>
                    <a:lnTo>
                      <a:pt x="35" y="63"/>
                    </a:lnTo>
                    <a:lnTo>
                      <a:pt x="45" y="52"/>
                    </a:lnTo>
                    <a:lnTo>
                      <a:pt x="57" y="40"/>
                    </a:lnTo>
                    <a:lnTo>
                      <a:pt x="68" y="31"/>
                    </a:lnTo>
                    <a:lnTo>
                      <a:pt x="81" y="24"/>
                    </a:lnTo>
                    <a:lnTo>
                      <a:pt x="94" y="17"/>
                    </a:lnTo>
                    <a:lnTo>
                      <a:pt x="108" y="11"/>
                    </a:lnTo>
                    <a:lnTo>
                      <a:pt x="123" y="7"/>
                    </a:lnTo>
                    <a:lnTo>
                      <a:pt x="138" y="3"/>
                    </a:lnTo>
                    <a:lnTo>
                      <a:pt x="155" y="1"/>
                    </a:lnTo>
                    <a:lnTo>
                      <a:pt x="162" y="1"/>
                    </a:lnTo>
                    <a:lnTo>
                      <a:pt x="173" y="0"/>
                    </a:lnTo>
                    <a:lnTo>
                      <a:pt x="185" y="0"/>
                    </a:lnTo>
                    <a:lnTo>
                      <a:pt x="201" y="0"/>
                    </a:lnTo>
                    <a:close/>
                    <a:moveTo>
                      <a:pt x="69" y="194"/>
                    </a:moveTo>
                    <a:lnTo>
                      <a:pt x="71" y="207"/>
                    </a:lnTo>
                    <a:lnTo>
                      <a:pt x="73" y="217"/>
                    </a:lnTo>
                    <a:lnTo>
                      <a:pt x="77" y="229"/>
                    </a:lnTo>
                    <a:lnTo>
                      <a:pt x="82" y="237"/>
                    </a:lnTo>
                    <a:lnTo>
                      <a:pt x="86" y="243"/>
                    </a:lnTo>
                    <a:lnTo>
                      <a:pt x="90" y="246"/>
                    </a:lnTo>
                    <a:lnTo>
                      <a:pt x="94" y="249"/>
                    </a:lnTo>
                    <a:lnTo>
                      <a:pt x="99" y="251"/>
                    </a:lnTo>
                    <a:lnTo>
                      <a:pt x="104" y="254"/>
                    </a:lnTo>
                    <a:lnTo>
                      <a:pt x="109" y="255"/>
                    </a:lnTo>
                    <a:lnTo>
                      <a:pt x="114" y="255"/>
                    </a:lnTo>
                    <a:lnTo>
                      <a:pt x="120" y="257"/>
                    </a:lnTo>
                    <a:lnTo>
                      <a:pt x="129" y="255"/>
                    </a:lnTo>
                    <a:lnTo>
                      <a:pt x="137" y="253"/>
                    </a:lnTo>
                    <a:lnTo>
                      <a:pt x="145" y="248"/>
                    </a:lnTo>
                    <a:lnTo>
                      <a:pt x="151" y="241"/>
                    </a:lnTo>
                    <a:lnTo>
                      <a:pt x="156" y="234"/>
                    </a:lnTo>
                    <a:lnTo>
                      <a:pt x="160" y="225"/>
                    </a:lnTo>
                    <a:lnTo>
                      <a:pt x="161" y="216"/>
                    </a:lnTo>
                    <a:lnTo>
                      <a:pt x="162" y="204"/>
                    </a:lnTo>
                    <a:lnTo>
                      <a:pt x="161" y="193"/>
                    </a:lnTo>
                    <a:lnTo>
                      <a:pt x="160" y="184"/>
                    </a:lnTo>
                    <a:lnTo>
                      <a:pt x="155" y="175"/>
                    </a:lnTo>
                    <a:lnTo>
                      <a:pt x="150" y="168"/>
                    </a:lnTo>
                    <a:lnTo>
                      <a:pt x="143" y="161"/>
                    </a:lnTo>
                    <a:lnTo>
                      <a:pt x="136" y="156"/>
                    </a:lnTo>
                    <a:lnTo>
                      <a:pt x="125" y="154"/>
                    </a:lnTo>
                    <a:lnTo>
                      <a:pt x="115" y="152"/>
                    </a:lnTo>
                    <a:lnTo>
                      <a:pt x="106" y="154"/>
                    </a:lnTo>
                    <a:lnTo>
                      <a:pt x="97" y="156"/>
                    </a:lnTo>
                    <a:lnTo>
                      <a:pt x="90" y="160"/>
                    </a:lnTo>
                    <a:lnTo>
                      <a:pt x="83" y="166"/>
                    </a:lnTo>
                    <a:lnTo>
                      <a:pt x="77" y="173"/>
                    </a:lnTo>
                    <a:lnTo>
                      <a:pt x="73" y="180"/>
                    </a:lnTo>
                    <a:lnTo>
                      <a:pt x="71" y="187"/>
                    </a:lnTo>
                    <a:lnTo>
                      <a:pt x="69"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6" name="Freeform 563"/>
              <p:cNvSpPr>
                <a:spLocks/>
              </p:cNvSpPr>
              <p:nvPr/>
            </p:nvSpPr>
            <p:spPr bwMode="auto">
              <a:xfrm>
                <a:off x="3750" y="1868"/>
                <a:ext cx="22" cy="21"/>
              </a:xfrm>
              <a:custGeom>
                <a:avLst/>
                <a:gdLst>
                  <a:gd name="T0" fmla="*/ 86 w 86"/>
                  <a:gd name="T1" fmla="*/ 42 h 86"/>
                  <a:gd name="T2" fmla="*/ 84 w 86"/>
                  <a:gd name="T3" fmla="*/ 51 h 86"/>
                  <a:gd name="T4" fmla="*/ 82 w 86"/>
                  <a:gd name="T5" fmla="*/ 60 h 86"/>
                  <a:gd name="T6" fmla="*/ 78 w 86"/>
                  <a:gd name="T7" fmla="*/ 68 h 86"/>
                  <a:gd name="T8" fmla="*/ 73 w 86"/>
                  <a:gd name="T9" fmla="*/ 74 h 86"/>
                  <a:gd name="T10" fmla="*/ 67 w 86"/>
                  <a:gd name="T11" fmla="*/ 79 h 86"/>
                  <a:gd name="T12" fmla="*/ 60 w 86"/>
                  <a:gd name="T13" fmla="*/ 83 h 86"/>
                  <a:gd name="T14" fmla="*/ 51 w 86"/>
                  <a:gd name="T15" fmla="*/ 84 h 86"/>
                  <a:gd name="T16" fmla="*/ 42 w 86"/>
                  <a:gd name="T17" fmla="*/ 86 h 86"/>
                  <a:gd name="T18" fmla="*/ 34 w 86"/>
                  <a:gd name="T19" fmla="*/ 84 h 86"/>
                  <a:gd name="T20" fmla="*/ 26 w 86"/>
                  <a:gd name="T21" fmla="*/ 83 h 86"/>
                  <a:gd name="T22" fmla="*/ 18 w 86"/>
                  <a:gd name="T23" fmla="*/ 79 h 86"/>
                  <a:gd name="T24" fmla="*/ 12 w 86"/>
                  <a:gd name="T25" fmla="*/ 73 h 86"/>
                  <a:gd name="T26" fmla="*/ 7 w 86"/>
                  <a:gd name="T27" fmla="*/ 67 h 86"/>
                  <a:gd name="T28" fmla="*/ 4 w 86"/>
                  <a:gd name="T29" fmla="*/ 60 h 86"/>
                  <a:gd name="T30" fmla="*/ 2 w 86"/>
                  <a:gd name="T31" fmla="*/ 51 h 86"/>
                  <a:gd name="T32" fmla="*/ 0 w 86"/>
                  <a:gd name="T33" fmla="*/ 42 h 86"/>
                  <a:gd name="T34" fmla="*/ 2 w 86"/>
                  <a:gd name="T35" fmla="*/ 34 h 86"/>
                  <a:gd name="T36" fmla="*/ 4 w 86"/>
                  <a:gd name="T37" fmla="*/ 26 h 86"/>
                  <a:gd name="T38" fmla="*/ 8 w 86"/>
                  <a:gd name="T39" fmla="*/ 18 h 86"/>
                  <a:gd name="T40" fmla="*/ 13 w 86"/>
                  <a:gd name="T41" fmla="*/ 12 h 86"/>
                  <a:gd name="T42" fmla="*/ 20 w 86"/>
                  <a:gd name="T43" fmla="*/ 7 h 86"/>
                  <a:gd name="T44" fmla="*/ 26 w 86"/>
                  <a:gd name="T45" fmla="*/ 3 h 86"/>
                  <a:gd name="T46" fmla="*/ 35 w 86"/>
                  <a:gd name="T47" fmla="*/ 0 h 86"/>
                  <a:gd name="T48" fmla="*/ 44 w 86"/>
                  <a:gd name="T49" fmla="*/ 0 h 86"/>
                  <a:gd name="T50" fmla="*/ 53 w 86"/>
                  <a:gd name="T51" fmla="*/ 0 h 86"/>
                  <a:gd name="T52" fmla="*/ 60 w 86"/>
                  <a:gd name="T53" fmla="*/ 3 h 86"/>
                  <a:gd name="T54" fmla="*/ 68 w 86"/>
                  <a:gd name="T55" fmla="*/ 7 h 86"/>
                  <a:gd name="T56" fmla="*/ 73 w 86"/>
                  <a:gd name="T57" fmla="*/ 12 h 86"/>
                  <a:gd name="T58" fmla="*/ 78 w 86"/>
                  <a:gd name="T59" fmla="*/ 18 h 86"/>
                  <a:gd name="T60" fmla="*/ 82 w 86"/>
                  <a:gd name="T61" fmla="*/ 26 h 86"/>
                  <a:gd name="T62" fmla="*/ 84 w 86"/>
                  <a:gd name="T63" fmla="*/ 34 h 86"/>
                  <a:gd name="T64" fmla="*/ 86 w 86"/>
                  <a:gd name="T65"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6">
                    <a:moveTo>
                      <a:pt x="86" y="42"/>
                    </a:moveTo>
                    <a:lnTo>
                      <a:pt x="84" y="51"/>
                    </a:lnTo>
                    <a:lnTo>
                      <a:pt x="82" y="60"/>
                    </a:lnTo>
                    <a:lnTo>
                      <a:pt x="78" y="68"/>
                    </a:lnTo>
                    <a:lnTo>
                      <a:pt x="73" y="74"/>
                    </a:lnTo>
                    <a:lnTo>
                      <a:pt x="67" y="79"/>
                    </a:lnTo>
                    <a:lnTo>
                      <a:pt x="60" y="83"/>
                    </a:lnTo>
                    <a:lnTo>
                      <a:pt x="51" y="84"/>
                    </a:lnTo>
                    <a:lnTo>
                      <a:pt x="42" y="86"/>
                    </a:lnTo>
                    <a:lnTo>
                      <a:pt x="34" y="84"/>
                    </a:lnTo>
                    <a:lnTo>
                      <a:pt x="26" y="83"/>
                    </a:lnTo>
                    <a:lnTo>
                      <a:pt x="18" y="79"/>
                    </a:lnTo>
                    <a:lnTo>
                      <a:pt x="12" y="73"/>
                    </a:lnTo>
                    <a:lnTo>
                      <a:pt x="7" y="67"/>
                    </a:lnTo>
                    <a:lnTo>
                      <a:pt x="4" y="60"/>
                    </a:lnTo>
                    <a:lnTo>
                      <a:pt x="2" y="51"/>
                    </a:lnTo>
                    <a:lnTo>
                      <a:pt x="0" y="42"/>
                    </a:lnTo>
                    <a:lnTo>
                      <a:pt x="2" y="34"/>
                    </a:lnTo>
                    <a:lnTo>
                      <a:pt x="4" y="26"/>
                    </a:lnTo>
                    <a:lnTo>
                      <a:pt x="8" y="18"/>
                    </a:lnTo>
                    <a:lnTo>
                      <a:pt x="13" y="12"/>
                    </a:lnTo>
                    <a:lnTo>
                      <a:pt x="20" y="7"/>
                    </a:lnTo>
                    <a:lnTo>
                      <a:pt x="26" y="3"/>
                    </a:lnTo>
                    <a:lnTo>
                      <a:pt x="35" y="0"/>
                    </a:lnTo>
                    <a:lnTo>
                      <a:pt x="44" y="0"/>
                    </a:lnTo>
                    <a:lnTo>
                      <a:pt x="53" y="0"/>
                    </a:lnTo>
                    <a:lnTo>
                      <a:pt x="60" y="3"/>
                    </a:lnTo>
                    <a:lnTo>
                      <a:pt x="68" y="7"/>
                    </a:lnTo>
                    <a:lnTo>
                      <a:pt x="73" y="12"/>
                    </a:lnTo>
                    <a:lnTo>
                      <a:pt x="78" y="18"/>
                    </a:lnTo>
                    <a:lnTo>
                      <a:pt x="82" y="26"/>
                    </a:lnTo>
                    <a:lnTo>
                      <a:pt x="84" y="34"/>
                    </a:lnTo>
                    <a:lnTo>
                      <a:pt x="8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7" name="Freeform 564"/>
              <p:cNvSpPr>
                <a:spLocks noEditPoints="1"/>
              </p:cNvSpPr>
              <p:nvPr/>
            </p:nvSpPr>
            <p:spPr bwMode="auto">
              <a:xfrm>
                <a:off x="3778" y="1813"/>
                <a:ext cx="60" cy="75"/>
              </a:xfrm>
              <a:custGeom>
                <a:avLst/>
                <a:gdLst>
                  <a:gd name="T0" fmla="*/ 204 w 241"/>
                  <a:gd name="T1" fmla="*/ 301 h 301"/>
                  <a:gd name="T2" fmla="*/ 136 w 241"/>
                  <a:gd name="T3" fmla="*/ 301 h 301"/>
                  <a:gd name="T4" fmla="*/ 136 w 241"/>
                  <a:gd name="T5" fmla="*/ 228 h 301"/>
                  <a:gd name="T6" fmla="*/ 0 w 241"/>
                  <a:gd name="T7" fmla="*/ 228 h 301"/>
                  <a:gd name="T8" fmla="*/ 0 w 241"/>
                  <a:gd name="T9" fmla="*/ 184 h 301"/>
                  <a:gd name="T10" fmla="*/ 115 w 241"/>
                  <a:gd name="T11" fmla="*/ 0 h 301"/>
                  <a:gd name="T12" fmla="*/ 204 w 241"/>
                  <a:gd name="T13" fmla="*/ 0 h 301"/>
                  <a:gd name="T14" fmla="*/ 204 w 241"/>
                  <a:gd name="T15" fmla="*/ 176 h 301"/>
                  <a:gd name="T16" fmla="*/ 241 w 241"/>
                  <a:gd name="T17" fmla="*/ 176 h 301"/>
                  <a:gd name="T18" fmla="*/ 241 w 241"/>
                  <a:gd name="T19" fmla="*/ 228 h 301"/>
                  <a:gd name="T20" fmla="*/ 204 w 241"/>
                  <a:gd name="T21" fmla="*/ 228 h 301"/>
                  <a:gd name="T22" fmla="*/ 204 w 241"/>
                  <a:gd name="T23" fmla="*/ 301 h 301"/>
                  <a:gd name="T24" fmla="*/ 66 w 241"/>
                  <a:gd name="T25" fmla="*/ 176 h 301"/>
                  <a:gd name="T26" fmla="*/ 136 w 241"/>
                  <a:gd name="T27" fmla="*/ 176 h 301"/>
                  <a:gd name="T28" fmla="*/ 136 w 241"/>
                  <a:gd name="T29" fmla="*/ 110 h 301"/>
                  <a:gd name="T30" fmla="*/ 136 w 241"/>
                  <a:gd name="T31" fmla="*/ 98 h 301"/>
                  <a:gd name="T32" fmla="*/ 136 w 241"/>
                  <a:gd name="T33" fmla="*/ 86 h 301"/>
                  <a:gd name="T34" fmla="*/ 136 w 241"/>
                  <a:gd name="T35" fmla="*/ 70 h 301"/>
                  <a:gd name="T36" fmla="*/ 138 w 241"/>
                  <a:gd name="T37" fmla="*/ 53 h 301"/>
                  <a:gd name="T38" fmla="*/ 136 w 241"/>
                  <a:gd name="T39" fmla="*/ 53 h 301"/>
                  <a:gd name="T40" fmla="*/ 125 w 241"/>
                  <a:gd name="T41" fmla="*/ 74 h 301"/>
                  <a:gd name="T42" fmla="*/ 117 w 241"/>
                  <a:gd name="T43" fmla="*/ 91 h 301"/>
                  <a:gd name="T44" fmla="*/ 111 w 241"/>
                  <a:gd name="T45" fmla="*/ 102 h 301"/>
                  <a:gd name="T46" fmla="*/ 107 w 241"/>
                  <a:gd name="T47" fmla="*/ 110 h 301"/>
                  <a:gd name="T48" fmla="*/ 66 w 241"/>
                  <a:gd name="T49" fmla="*/ 17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01">
                    <a:moveTo>
                      <a:pt x="204" y="301"/>
                    </a:moveTo>
                    <a:lnTo>
                      <a:pt x="136" y="301"/>
                    </a:lnTo>
                    <a:lnTo>
                      <a:pt x="136" y="228"/>
                    </a:lnTo>
                    <a:lnTo>
                      <a:pt x="0" y="228"/>
                    </a:lnTo>
                    <a:lnTo>
                      <a:pt x="0" y="184"/>
                    </a:lnTo>
                    <a:lnTo>
                      <a:pt x="115" y="0"/>
                    </a:lnTo>
                    <a:lnTo>
                      <a:pt x="204" y="0"/>
                    </a:lnTo>
                    <a:lnTo>
                      <a:pt x="204" y="176"/>
                    </a:lnTo>
                    <a:lnTo>
                      <a:pt x="241" y="176"/>
                    </a:lnTo>
                    <a:lnTo>
                      <a:pt x="241" y="228"/>
                    </a:lnTo>
                    <a:lnTo>
                      <a:pt x="204" y="228"/>
                    </a:lnTo>
                    <a:lnTo>
                      <a:pt x="204" y="301"/>
                    </a:lnTo>
                    <a:close/>
                    <a:moveTo>
                      <a:pt x="66" y="176"/>
                    </a:moveTo>
                    <a:lnTo>
                      <a:pt x="136" y="176"/>
                    </a:lnTo>
                    <a:lnTo>
                      <a:pt x="136" y="110"/>
                    </a:lnTo>
                    <a:lnTo>
                      <a:pt x="136" y="98"/>
                    </a:lnTo>
                    <a:lnTo>
                      <a:pt x="136" y="86"/>
                    </a:lnTo>
                    <a:lnTo>
                      <a:pt x="136" y="70"/>
                    </a:lnTo>
                    <a:lnTo>
                      <a:pt x="138" y="53"/>
                    </a:lnTo>
                    <a:lnTo>
                      <a:pt x="136" y="53"/>
                    </a:lnTo>
                    <a:lnTo>
                      <a:pt x="125" y="74"/>
                    </a:lnTo>
                    <a:lnTo>
                      <a:pt x="117" y="91"/>
                    </a:lnTo>
                    <a:lnTo>
                      <a:pt x="111" y="102"/>
                    </a:lnTo>
                    <a:lnTo>
                      <a:pt x="107" y="110"/>
                    </a:lnTo>
                    <a:lnTo>
                      <a:pt x="66"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8" name="Freeform 565"/>
              <p:cNvSpPr>
                <a:spLocks/>
              </p:cNvSpPr>
              <p:nvPr/>
            </p:nvSpPr>
            <p:spPr bwMode="auto">
              <a:xfrm>
                <a:off x="3061" y="1412"/>
                <a:ext cx="54" cy="78"/>
              </a:xfrm>
              <a:custGeom>
                <a:avLst/>
                <a:gdLst>
                  <a:gd name="T0" fmla="*/ 16 w 218"/>
                  <a:gd name="T1" fmla="*/ 235 h 310"/>
                  <a:gd name="T2" fmla="*/ 53 w 218"/>
                  <a:gd name="T3" fmla="*/ 249 h 310"/>
                  <a:gd name="T4" fmla="*/ 88 w 218"/>
                  <a:gd name="T5" fmla="*/ 254 h 310"/>
                  <a:gd name="T6" fmla="*/ 111 w 218"/>
                  <a:gd name="T7" fmla="*/ 252 h 310"/>
                  <a:gd name="T8" fmla="*/ 129 w 218"/>
                  <a:gd name="T9" fmla="*/ 243 h 310"/>
                  <a:gd name="T10" fmla="*/ 140 w 218"/>
                  <a:gd name="T11" fmla="*/ 230 h 310"/>
                  <a:gd name="T12" fmla="*/ 144 w 218"/>
                  <a:gd name="T13" fmla="*/ 215 h 310"/>
                  <a:gd name="T14" fmla="*/ 139 w 218"/>
                  <a:gd name="T15" fmla="*/ 197 h 310"/>
                  <a:gd name="T16" fmla="*/ 126 w 218"/>
                  <a:gd name="T17" fmla="*/ 183 h 310"/>
                  <a:gd name="T18" fmla="*/ 107 w 218"/>
                  <a:gd name="T19" fmla="*/ 175 h 310"/>
                  <a:gd name="T20" fmla="*/ 83 w 218"/>
                  <a:gd name="T21" fmla="*/ 172 h 310"/>
                  <a:gd name="T22" fmla="*/ 51 w 218"/>
                  <a:gd name="T23" fmla="*/ 121 h 310"/>
                  <a:gd name="T24" fmla="*/ 92 w 218"/>
                  <a:gd name="T25" fmla="*/ 121 h 310"/>
                  <a:gd name="T26" fmla="*/ 111 w 218"/>
                  <a:gd name="T27" fmla="*/ 116 h 310"/>
                  <a:gd name="T28" fmla="*/ 126 w 218"/>
                  <a:gd name="T29" fmla="*/ 107 h 310"/>
                  <a:gd name="T30" fmla="*/ 134 w 218"/>
                  <a:gd name="T31" fmla="*/ 94 h 310"/>
                  <a:gd name="T32" fmla="*/ 134 w 218"/>
                  <a:gd name="T33" fmla="*/ 80 h 310"/>
                  <a:gd name="T34" fmla="*/ 129 w 218"/>
                  <a:gd name="T35" fmla="*/ 69 h 310"/>
                  <a:gd name="T36" fmla="*/ 116 w 218"/>
                  <a:gd name="T37" fmla="*/ 61 h 310"/>
                  <a:gd name="T38" fmla="*/ 100 w 218"/>
                  <a:gd name="T39" fmla="*/ 56 h 310"/>
                  <a:gd name="T40" fmla="*/ 73 w 218"/>
                  <a:gd name="T41" fmla="*/ 57 h 310"/>
                  <a:gd name="T42" fmla="*/ 40 w 218"/>
                  <a:gd name="T43" fmla="*/ 66 h 310"/>
                  <a:gd name="T44" fmla="*/ 9 w 218"/>
                  <a:gd name="T45" fmla="*/ 24 h 310"/>
                  <a:gd name="T46" fmla="*/ 30 w 218"/>
                  <a:gd name="T47" fmla="*/ 14 h 310"/>
                  <a:gd name="T48" fmla="*/ 53 w 218"/>
                  <a:gd name="T49" fmla="*/ 6 h 310"/>
                  <a:gd name="T50" fmla="*/ 78 w 218"/>
                  <a:gd name="T51" fmla="*/ 1 h 310"/>
                  <a:gd name="T52" fmla="*/ 106 w 218"/>
                  <a:gd name="T53" fmla="*/ 0 h 310"/>
                  <a:gd name="T54" fmla="*/ 128 w 218"/>
                  <a:gd name="T55" fmla="*/ 1 h 310"/>
                  <a:gd name="T56" fmla="*/ 148 w 218"/>
                  <a:gd name="T57" fmla="*/ 5 h 310"/>
                  <a:gd name="T58" fmla="*/ 165 w 218"/>
                  <a:gd name="T59" fmla="*/ 13 h 310"/>
                  <a:gd name="T60" fmla="*/ 180 w 218"/>
                  <a:gd name="T61" fmla="*/ 21 h 310"/>
                  <a:gd name="T62" fmla="*/ 193 w 218"/>
                  <a:gd name="T63" fmla="*/ 33 h 310"/>
                  <a:gd name="T64" fmla="*/ 200 w 218"/>
                  <a:gd name="T65" fmla="*/ 46 h 310"/>
                  <a:gd name="T66" fmla="*/ 205 w 218"/>
                  <a:gd name="T67" fmla="*/ 60 h 310"/>
                  <a:gd name="T68" fmla="*/ 208 w 218"/>
                  <a:gd name="T69" fmla="*/ 75 h 310"/>
                  <a:gd name="T70" fmla="*/ 204 w 218"/>
                  <a:gd name="T71" fmla="*/ 98 h 310"/>
                  <a:gd name="T72" fmla="*/ 194 w 218"/>
                  <a:gd name="T73" fmla="*/ 118 h 310"/>
                  <a:gd name="T74" fmla="*/ 176 w 218"/>
                  <a:gd name="T75" fmla="*/ 133 h 310"/>
                  <a:gd name="T76" fmla="*/ 152 w 218"/>
                  <a:gd name="T77" fmla="*/ 145 h 310"/>
                  <a:gd name="T78" fmla="*/ 166 w 218"/>
                  <a:gd name="T79" fmla="*/ 150 h 310"/>
                  <a:gd name="T80" fmla="*/ 190 w 218"/>
                  <a:gd name="T81" fmla="*/ 161 h 310"/>
                  <a:gd name="T82" fmla="*/ 208 w 218"/>
                  <a:gd name="T83" fmla="*/ 182 h 310"/>
                  <a:gd name="T84" fmla="*/ 217 w 218"/>
                  <a:gd name="T85" fmla="*/ 205 h 310"/>
                  <a:gd name="T86" fmla="*/ 218 w 218"/>
                  <a:gd name="T87" fmla="*/ 229 h 310"/>
                  <a:gd name="T88" fmla="*/ 213 w 218"/>
                  <a:gd name="T89" fmla="*/ 247 h 310"/>
                  <a:gd name="T90" fmla="*/ 205 w 218"/>
                  <a:gd name="T91" fmla="*/ 263 h 310"/>
                  <a:gd name="T92" fmla="*/ 193 w 218"/>
                  <a:gd name="T93" fmla="*/ 278 h 310"/>
                  <a:gd name="T94" fmla="*/ 175 w 218"/>
                  <a:gd name="T95" fmla="*/ 290 h 310"/>
                  <a:gd name="T96" fmla="*/ 156 w 218"/>
                  <a:gd name="T97" fmla="*/ 300 h 310"/>
                  <a:gd name="T98" fmla="*/ 133 w 218"/>
                  <a:gd name="T99" fmla="*/ 306 h 310"/>
                  <a:gd name="T100" fmla="*/ 107 w 218"/>
                  <a:gd name="T101" fmla="*/ 310 h 310"/>
                  <a:gd name="T102" fmla="*/ 79 w 218"/>
                  <a:gd name="T103" fmla="*/ 310 h 310"/>
                  <a:gd name="T104" fmla="*/ 54 w 218"/>
                  <a:gd name="T105" fmla="*/ 306 h 310"/>
                  <a:gd name="T106" fmla="*/ 31 w 218"/>
                  <a:gd name="T107" fmla="*/ 301 h 310"/>
                  <a:gd name="T108" fmla="*/ 9 w 218"/>
                  <a:gd name="T109" fmla="*/ 29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310">
                    <a:moveTo>
                      <a:pt x="0" y="289"/>
                    </a:moveTo>
                    <a:lnTo>
                      <a:pt x="16" y="235"/>
                    </a:lnTo>
                    <a:lnTo>
                      <a:pt x="34" y="243"/>
                    </a:lnTo>
                    <a:lnTo>
                      <a:pt x="53" y="249"/>
                    </a:lnTo>
                    <a:lnTo>
                      <a:pt x="70" y="253"/>
                    </a:lnTo>
                    <a:lnTo>
                      <a:pt x="88" y="254"/>
                    </a:lnTo>
                    <a:lnTo>
                      <a:pt x="101" y="253"/>
                    </a:lnTo>
                    <a:lnTo>
                      <a:pt x="111" y="252"/>
                    </a:lnTo>
                    <a:lnTo>
                      <a:pt x="121" y="248"/>
                    </a:lnTo>
                    <a:lnTo>
                      <a:pt x="129" y="243"/>
                    </a:lnTo>
                    <a:lnTo>
                      <a:pt x="135" y="238"/>
                    </a:lnTo>
                    <a:lnTo>
                      <a:pt x="140" y="230"/>
                    </a:lnTo>
                    <a:lnTo>
                      <a:pt x="143" y="222"/>
                    </a:lnTo>
                    <a:lnTo>
                      <a:pt x="144" y="215"/>
                    </a:lnTo>
                    <a:lnTo>
                      <a:pt x="143" y="206"/>
                    </a:lnTo>
                    <a:lnTo>
                      <a:pt x="139" y="197"/>
                    </a:lnTo>
                    <a:lnTo>
                      <a:pt x="134" y="189"/>
                    </a:lnTo>
                    <a:lnTo>
                      <a:pt x="126" y="183"/>
                    </a:lnTo>
                    <a:lnTo>
                      <a:pt x="118" y="178"/>
                    </a:lnTo>
                    <a:lnTo>
                      <a:pt x="107" y="175"/>
                    </a:lnTo>
                    <a:lnTo>
                      <a:pt x="96" y="173"/>
                    </a:lnTo>
                    <a:lnTo>
                      <a:pt x="83" y="172"/>
                    </a:lnTo>
                    <a:lnTo>
                      <a:pt x="51" y="172"/>
                    </a:lnTo>
                    <a:lnTo>
                      <a:pt x="51" y="121"/>
                    </a:lnTo>
                    <a:lnTo>
                      <a:pt x="82" y="121"/>
                    </a:lnTo>
                    <a:lnTo>
                      <a:pt x="92" y="121"/>
                    </a:lnTo>
                    <a:lnTo>
                      <a:pt x="102" y="118"/>
                    </a:lnTo>
                    <a:lnTo>
                      <a:pt x="111" y="116"/>
                    </a:lnTo>
                    <a:lnTo>
                      <a:pt x="120" y="112"/>
                    </a:lnTo>
                    <a:lnTo>
                      <a:pt x="126" y="107"/>
                    </a:lnTo>
                    <a:lnTo>
                      <a:pt x="132" y="102"/>
                    </a:lnTo>
                    <a:lnTo>
                      <a:pt x="134" y="94"/>
                    </a:lnTo>
                    <a:lnTo>
                      <a:pt x="135" y="86"/>
                    </a:lnTo>
                    <a:lnTo>
                      <a:pt x="134" y="80"/>
                    </a:lnTo>
                    <a:lnTo>
                      <a:pt x="133" y="74"/>
                    </a:lnTo>
                    <a:lnTo>
                      <a:pt x="129" y="69"/>
                    </a:lnTo>
                    <a:lnTo>
                      <a:pt x="124" y="65"/>
                    </a:lnTo>
                    <a:lnTo>
                      <a:pt x="116" y="61"/>
                    </a:lnTo>
                    <a:lnTo>
                      <a:pt x="109" y="58"/>
                    </a:lnTo>
                    <a:lnTo>
                      <a:pt x="100" y="56"/>
                    </a:lnTo>
                    <a:lnTo>
                      <a:pt x="90" y="56"/>
                    </a:lnTo>
                    <a:lnTo>
                      <a:pt x="73" y="57"/>
                    </a:lnTo>
                    <a:lnTo>
                      <a:pt x="56" y="61"/>
                    </a:lnTo>
                    <a:lnTo>
                      <a:pt x="40" y="66"/>
                    </a:lnTo>
                    <a:lnTo>
                      <a:pt x="25" y="75"/>
                    </a:lnTo>
                    <a:lnTo>
                      <a:pt x="9" y="24"/>
                    </a:lnTo>
                    <a:lnTo>
                      <a:pt x="20" y="18"/>
                    </a:lnTo>
                    <a:lnTo>
                      <a:pt x="30" y="14"/>
                    </a:lnTo>
                    <a:lnTo>
                      <a:pt x="41" y="9"/>
                    </a:lnTo>
                    <a:lnTo>
                      <a:pt x="53" y="6"/>
                    </a:lnTo>
                    <a:lnTo>
                      <a:pt x="65" y="4"/>
                    </a:lnTo>
                    <a:lnTo>
                      <a:pt x="78" y="1"/>
                    </a:lnTo>
                    <a:lnTo>
                      <a:pt x="92" y="0"/>
                    </a:lnTo>
                    <a:lnTo>
                      <a:pt x="106" y="0"/>
                    </a:lnTo>
                    <a:lnTo>
                      <a:pt x="118" y="0"/>
                    </a:lnTo>
                    <a:lnTo>
                      <a:pt x="128" y="1"/>
                    </a:lnTo>
                    <a:lnTo>
                      <a:pt x="138" y="2"/>
                    </a:lnTo>
                    <a:lnTo>
                      <a:pt x="148" y="5"/>
                    </a:lnTo>
                    <a:lnTo>
                      <a:pt x="157" y="9"/>
                    </a:lnTo>
                    <a:lnTo>
                      <a:pt x="165" y="13"/>
                    </a:lnTo>
                    <a:lnTo>
                      <a:pt x="172" y="16"/>
                    </a:lnTo>
                    <a:lnTo>
                      <a:pt x="180" y="21"/>
                    </a:lnTo>
                    <a:lnTo>
                      <a:pt x="186" y="27"/>
                    </a:lnTo>
                    <a:lnTo>
                      <a:pt x="193" y="33"/>
                    </a:lnTo>
                    <a:lnTo>
                      <a:pt x="196" y="39"/>
                    </a:lnTo>
                    <a:lnTo>
                      <a:pt x="200" y="46"/>
                    </a:lnTo>
                    <a:lnTo>
                      <a:pt x="204" y="52"/>
                    </a:lnTo>
                    <a:lnTo>
                      <a:pt x="205" y="60"/>
                    </a:lnTo>
                    <a:lnTo>
                      <a:pt x="207" y="67"/>
                    </a:lnTo>
                    <a:lnTo>
                      <a:pt x="208" y="75"/>
                    </a:lnTo>
                    <a:lnTo>
                      <a:pt x="207" y="88"/>
                    </a:lnTo>
                    <a:lnTo>
                      <a:pt x="204" y="98"/>
                    </a:lnTo>
                    <a:lnTo>
                      <a:pt x="200" y="108"/>
                    </a:lnTo>
                    <a:lnTo>
                      <a:pt x="194" y="118"/>
                    </a:lnTo>
                    <a:lnTo>
                      <a:pt x="186" y="126"/>
                    </a:lnTo>
                    <a:lnTo>
                      <a:pt x="176" y="133"/>
                    </a:lnTo>
                    <a:lnTo>
                      <a:pt x="165" y="140"/>
                    </a:lnTo>
                    <a:lnTo>
                      <a:pt x="152" y="145"/>
                    </a:lnTo>
                    <a:lnTo>
                      <a:pt x="152" y="146"/>
                    </a:lnTo>
                    <a:lnTo>
                      <a:pt x="166" y="150"/>
                    </a:lnTo>
                    <a:lnTo>
                      <a:pt x="179" y="155"/>
                    </a:lnTo>
                    <a:lnTo>
                      <a:pt x="190" y="161"/>
                    </a:lnTo>
                    <a:lnTo>
                      <a:pt x="200" y="172"/>
                    </a:lnTo>
                    <a:lnTo>
                      <a:pt x="208" y="182"/>
                    </a:lnTo>
                    <a:lnTo>
                      <a:pt x="214" y="193"/>
                    </a:lnTo>
                    <a:lnTo>
                      <a:pt x="217" y="205"/>
                    </a:lnTo>
                    <a:lnTo>
                      <a:pt x="218" y="219"/>
                    </a:lnTo>
                    <a:lnTo>
                      <a:pt x="218" y="229"/>
                    </a:lnTo>
                    <a:lnTo>
                      <a:pt x="215" y="238"/>
                    </a:lnTo>
                    <a:lnTo>
                      <a:pt x="213" y="247"/>
                    </a:lnTo>
                    <a:lnTo>
                      <a:pt x="209" y="256"/>
                    </a:lnTo>
                    <a:lnTo>
                      <a:pt x="205" y="263"/>
                    </a:lnTo>
                    <a:lnTo>
                      <a:pt x="199" y="271"/>
                    </a:lnTo>
                    <a:lnTo>
                      <a:pt x="193" y="278"/>
                    </a:lnTo>
                    <a:lnTo>
                      <a:pt x="184" y="285"/>
                    </a:lnTo>
                    <a:lnTo>
                      <a:pt x="175" y="290"/>
                    </a:lnTo>
                    <a:lnTo>
                      <a:pt x="166" y="296"/>
                    </a:lnTo>
                    <a:lnTo>
                      <a:pt x="156" y="300"/>
                    </a:lnTo>
                    <a:lnTo>
                      <a:pt x="144" y="304"/>
                    </a:lnTo>
                    <a:lnTo>
                      <a:pt x="133" y="306"/>
                    </a:lnTo>
                    <a:lnTo>
                      <a:pt x="120" y="309"/>
                    </a:lnTo>
                    <a:lnTo>
                      <a:pt x="107" y="310"/>
                    </a:lnTo>
                    <a:lnTo>
                      <a:pt x="93" y="310"/>
                    </a:lnTo>
                    <a:lnTo>
                      <a:pt x="79" y="310"/>
                    </a:lnTo>
                    <a:lnTo>
                      <a:pt x="67" y="309"/>
                    </a:lnTo>
                    <a:lnTo>
                      <a:pt x="54" y="306"/>
                    </a:lnTo>
                    <a:lnTo>
                      <a:pt x="41" y="305"/>
                    </a:lnTo>
                    <a:lnTo>
                      <a:pt x="31" y="301"/>
                    </a:lnTo>
                    <a:lnTo>
                      <a:pt x="20" y="297"/>
                    </a:lnTo>
                    <a:lnTo>
                      <a:pt x="9" y="294"/>
                    </a:lnTo>
                    <a:lnTo>
                      <a:pt x="0"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9" name="Freeform 566"/>
              <p:cNvSpPr>
                <a:spLocks/>
              </p:cNvSpPr>
              <p:nvPr/>
            </p:nvSpPr>
            <p:spPr bwMode="auto">
              <a:xfrm>
                <a:off x="3127" y="1468"/>
                <a:ext cx="22" cy="22"/>
              </a:xfrm>
              <a:custGeom>
                <a:avLst/>
                <a:gdLst>
                  <a:gd name="T0" fmla="*/ 85 w 85"/>
                  <a:gd name="T1" fmla="*/ 43 h 86"/>
                  <a:gd name="T2" fmla="*/ 84 w 85"/>
                  <a:gd name="T3" fmla="*/ 52 h 86"/>
                  <a:gd name="T4" fmla="*/ 81 w 85"/>
                  <a:gd name="T5" fmla="*/ 61 h 86"/>
                  <a:gd name="T6" fmla="*/ 77 w 85"/>
                  <a:gd name="T7" fmla="*/ 67 h 86"/>
                  <a:gd name="T8" fmla="*/ 72 w 85"/>
                  <a:gd name="T9" fmla="*/ 73 h 86"/>
                  <a:gd name="T10" fmla="*/ 66 w 85"/>
                  <a:gd name="T11" fmla="*/ 80 h 86"/>
                  <a:gd name="T12" fmla="*/ 59 w 85"/>
                  <a:gd name="T13" fmla="*/ 84 h 86"/>
                  <a:gd name="T14" fmla="*/ 50 w 85"/>
                  <a:gd name="T15" fmla="*/ 85 h 86"/>
                  <a:gd name="T16" fmla="*/ 42 w 85"/>
                  <a:gd name="T17" fmla="*/ 86 h 86"/>
                  <a:gd name="T18" fmla="*/ 33 w 85"/>
                  <a:gd name="T19" fmla="*/ 85 h 86"/>
                  <a:gd name="T20" fmla="*/ 25 w 85"/>
                  <a:gd name="T21" fmla="*/ 84 h 86"/>
                  <a:gd name="T22" fmla="*/ 19 w 85"/>
                  <a:gd name="T23" fmla="*/ 80 h 86"/>
                  <a:gd name="T24" fmla="*/ 12 w 85"/>
                  <a:gd name="T25" fmla="*/ 73 h 86"/>
                  <a:gd name="T26" fmla="*/ 7 w 85"/>
                  <a:gd name="T27" fmla="*/ 67 h 86"/>
                  <a:gd name="T28" fmla="*/ 3 w 85"/>
                  <a:gd name="T29" fmla="*/ 61 h 86"/>
                  <a:gd name="T30" fmla="*/ 1 w 85"/>
                  <a:gd name="T31" fmla="*/ 52 h 86"/>
                  <a:gd name="T32" fmla="*/ 0 w 85"/>
                  <a:gd name="T33" fmla="*/ 43 h 86"/>
                  <a:gd name="T34" fmla="*/ 1 w 85"/>
                  <a:gd name="T35" fmla="*/ 34 h 86"/>
                  <a:gd name="T36" fmla="*/ 3 w 85"/>
                  <a:gd name="T37" fmla="*/ 26 h 86"/>
                  <a:gd name="T38" fmla="*/ 7 w 85"/>
                  <a:gd name="T39" fmla="*/ 19 h 86"/>
                  <a:gd name="T40" fmla="*/ 12 w 85"/>
                  <a:gd name="T41" fmla="*/ 12 h 86"/>
                  <a:gd name="T42" fmla="*/ 19 w 85"/>
                  <a:gd name="T43" fmla="*/ 7 h 86"/>
                  <a:gd name="T44" fmla="*/ 25 w 85"/>
                  <a:gd name="T45" fmla="*/ 4 h 86"/>
                  <a:gd name="T46" fmla="*/ 34 w 85"/>
                  <a:gd name="T47" fmla="*/ 1 h 86"/>
                  <a:gd name="T48" fmla="*/ 43 w 85"/>
                  <a:gd name="T49" fmla="*/ 0 h 86"/>
                  <a:gd name="T50" fmla="*/ 52 w 85"/>
                  <a:gd name="T51" fmla="*/ 1 h 86"/>
                  <a:gd name="T52" fmla="*/ 59 w 85"/>
                  <a:gd name="T53" fmla="*/ 4 h 86"/>
                  <a:gd name="T54" fmla="*/ 67 w 85"/>
                  <a:gd name="T55" fmla="*/ 7 h 86"/>
                  <a:gd name="T56" fmla="*/ 73 w 85"/>
                  <a:gd name="T57" fmla="*/ 12 h 86"/>
                  <a:gd name="T58" fmla="*/ 78 w 85"/>
                  <a:gd name="T59" fmla="*/ 19 h 86"/>
                  <a:gd name="T60" fmla="*/ 81 w 85"/>
                  <a:gd name="T61" fmla="*/ 26 h 86"/>
                  <a:gd name="T62" fmla="*/ 84 w 85"/>
                  <a:gd name="T63" fmla="*/ 34 h 86"/>
                  <a:gd name="T64" fmla="*/ 85 w 85"/>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6">
                    <a:moveTo>
                      <a:pt x="85" y="43"/>
                    </a:moveTo>
                    <a:lnTo>
                      <a:pt x="84" y="52"/>
                    </a:lnTo>
                    <a:lnTo>
                      <a:pt x="81" y="61"/>
                    </a:lnTo>
                    <a:lnTo>
                      <a:pt x="77" y="67"/>
                    </a:lnTo>
                    <a:lnTo>
                      <a:pt x="72" y="73"/>
                    </a:lnTo>
                    <a:lnTo>
                      <a:pt x="66" y="80"/>
                    </a:lnTo>
                    <a:lnTo>
                      <a:pt x="59" y="84"/>
                    </a:lnTo>
                    <a:lnTo>
                      <a:pt x="50" y="85"/>
                    </a:lnTo>
                    <a:lnTo>
                      <a:pt x="42" y="86"/>
                    </a:lnTo>
                    <a:lnTo>
                      <a:pt x="33" y="85"/>
                    </a:lnTo>
                    <a:lnTo>
                      <a:pt x="25" y="84"/>
                    </a:lnTo>
                    <a:lnTo>
                      <a:pt x="19" y="80"/>
                    </a:lnTo>
                    <a:lnTo>
                      <a:pt x="12" y="73"/>
                    </a:lnTo>
                    <a:lnTo>
                      <a:pt x="7" y="67"/>
                    </a:lnTo>
                    <a:lnTo>
                      <a:pt x="3" y="61"/>
                    </a:lnTo>
                    <a:lnTo>
                      <a:pt x="1" y="52"/>
                    </a:lnTo>
                    <a:lnTo>
                      <a:pt x="0" y="43"/>
                    </a:lnTo>
                    <a:lnTo>
                      <a:pt x="1" y="34"/>
                    </a:lnTo>
                    <a:lnTo>
                      <a:pt x="3" y="26"/>
                    </a:lnTo>
                    <a:lnTo>
                      <a:pt x="7" y="19"/>
                    </a:lnTo>
                    <a:lnTo>
                      <a:pt x="12" y="12"/>
                    </a:lnTo>
                    <a:lnTo>
                      <a:pt x="19" y="7"/>
                    </a:lnTo>
                    <a:lnTo>
                      <a:pt x="25" y="4"/>
                    </a:lnTo>
                    <a:lnTo>
                      <a:pt x="34" y="1"/>
                    </a:lnTo>
                    <a:lnTo>
                      <a:pt x="43" y="0"/>
                    </a:lnTo>
                    <a:lnTo>
                      <a:pt x="52" y="1"/>
                    </a:lnTo>
                    <a:lnTo>
                      <a:pt x="59" y="4"/>
                    </a:lnTo>
                    <a:lnTo>
                      <a:pt x="67" y="7"/>
                    </a:lnTo>
                    <a:lnTo>
                      <a:pt x="73" y="12"/>
                    </a:lnTo>
                    <a:lnTo>
                      <a:pt x="78" y="19"/>
                    </a:lnTo>
                    <a:lnTo>
                      <a:pt x="81" y="26"/>
                    </a:lnTo>
                    <a:lnTo>
                      <a:pt x="84" y="34"/>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0" name="Freeform 567"/>
              <p:cNvSpPr>
                <a:spLocks/>
              </p:cNvSpPr>
              <p:nvPr/>
            </p:nvSpPr>
            <p:spPr bwMode="auto">
              <a:xfrm>
                <a:off x="3157" y="1412"/>
                <a:ext cx="55" cy="76"/>
              </a:xfrm>
              <a:custGeom>
                <a:avLst/>
                <a:gdLst>
                  <a:gd name="T0" fmla="*/ 0 w 219"/>
                  <a:gd name="T1" fmla="*/ 305 h 305"/>
                  <a:gd name="T2" fmla="*/ 46 w 219"/>
                  <a:gd name="T3" fmla="*/ 222 h 305"/>
                  <a:gd name="T4" fmla="*/ 106 w 219"/>
                  <a:gd name="T5" fmla="*/ 165 h 305"/>
                  <a:gd name="T6" fmla="*/ 130 w 219"/>
                  <a:gd name="T7" fmla="*/ 136 h 305"/>
                  <a:gd name="T8" fmla="*/ 140 w 219"/>
                  <a:gd name="T9" fmla="*/ 112 h 305"/>
                  <a:gd name="T10" fmla="*/ 140 w 219"/>
                  <a:gd name="T11" fmla="*/ 91 h 305"/>
                  <a:gd name="T12" fmla="*/ 134 w 219"/>
                  <a:gd name="T13" fmla="*/ 75 h 305"/>
                  <a:gd name="T14" fmla="*/ 121 w 219"/>
                  <a:gd name="T15" fmla="*/ 63 h 305"/>
                  <a:gd name="T16" fmla="*/ 102 w 219"/>
                  <a:gd name="T17" fmla="*/ 58 h 305"/>
                  <a:gd name="T18" fmla="*/ 83 w 219"/>
                  <a:gd name="T19" fmla="*/ 57 h 305"/>
                  <a:gd name="T20" fmla="*/ 66 w 219"/>
                  <a:gd name="T21" fmla="*/ 61 h 305"/>
                  <a:gd name="T22" fmla="*/ 50 w 219"/>
                  <a:gd name="T23" fmla="*/ 67 h 305"/>
                  <a:gd name="T24" fmla="*/ 32 w 219"/>
                  <a:gd name="T25" fmla="*/ 77 h 305"/>
                  <a:gd name="T26" fmla="*/ 3 w 219"/>
                  <a:gd name="T27" fmla="*/ 33 h 305"/>
                  <a:gd name="T28" fmla="*/ 26 w 219"/>
                  <a:gd name="T29" fmla="*/ 18 h 305"/>
                  <a:gd name="T30" fmla="*/ 50 w 219"/>
                  <a:gd name="T31" fmla="*/ 7 h 305"/>
                  <a:gd name="T32" fmla="*/ 77 w 219"/>
                  <a:gd name="T33" fmla="*/ 2 h 305"/>
                  <a:gd name="T34" fmla="*/ 104 w 219"/>
                  <a:gd name="T35" fmla="*/ 0 h 305"/>
                  <a:gd name="T36" fmla="*/ 129 w 219"/>
                  <a:gd name="T37" fmla="*/ 1 h 305"/>
                  <a:gd name="T38" fmla="*/ 149 w 219"/>
                  <a:gd name="T39" fmla="*/ 6 h 305"/>
                  <a:gd name="T40" fmla="*/ 168 w 219"/>
                  <a:gd name="T41" fmla="*/ 15 h 305"/>
                  <a:gd name="T42" fmla="*/ 183 w 219"/>
                  <a:gd name="T43" fmla="*/ 27 h 305"/>
                  <a:gd name="T44" fmla="*/ 196 w 219"/>
                  <a:gd name="T45" fmla="*/ 41 h 305"/>
                  <a:gd name="T46" fmla="*/ 205 w 219"/>
                  <a:gd name="T47" fmla="*/ 56 h 305"/>
                  <a:gd name="T48" fmla="*/ 210 w 219"/>
                  <a:gd name="T49" fmla="*/ 75 h 305"/>
                  <a:gd name="T50" fmla="*/ 213 w 219"/>
                  <a:gd name="T51" fmla="*/ 95 h 305"/>
                  <a:gd name="T52" fmla="*/ 208 w 219"/>
                  <a:gd name="T53" fmla="*/ 126 h 305"/>
                  <a:gd name="T54" fmla="*/ 194 w 219"/>
                  <a:gd name="T55" fmla="*/ 158 h 305"/>
                  <a:gd name="T56" fmla="*/ 181 w 219"/>
                  <a:gd name="T57" fmla="*/ 175 h 305"/>
                  <a:gd name="T58" fmla="*/ 162 w 219"/>
                  <a:gd name="T59" fmla="*/ 196 h 305"/>
                  <a:gd name="T60" fmla="*/ 102 w 219"/>
                  <a:gd name="T61" fmla="*/ 245 h 305"/>
                  <a:gd name="T62" fmla="*/ 219 w 219"/>
                  <a:gd name="T63" fmla="*/ 2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305">
                    <a:moveTo>
                      <a:pt x="219" y="305"/>
                    </a:moveTo>
                    <a:lnTo>
                      <a:pt x="0" y="305"/>
                    </a:lnTo>
                    <a:lnTo>
                      <a:pt x="0" y="263"/>
                    </a:lnTo>
                    <a:lnTo>
                      <a:pt x="46" y="222"/>
                    </a:lnTo>
                    <a:lnTo>
                      <a:pt x="80" y="189"/>
                    </a:lnTo>
                    <a:lnTo>
                      <a:pt x="106" y="165"/>
                    </a:lnTo>
                    <a:lnTo>
                      <a:pt x="121" y="149"/>
                    </a:lnTo>
                    <a:lnTo>
                      <a:pt x="130" y="136"/>
                    </a:lnTo>
                    <a:lnTo>
                      <a:pt x="136" y="123"/>
                    </a:lnTo>
                    <a:lnTo>
                      <a:pt x="140" y="112"/>
                    </a:lnTo>
                    <a:lnTo>
                      <a:pt x="141" y="102"/>
                    </a:lnTo>
                    <a:lnTo>
                      <a:pt x="140" y="91"/>
                    </a:lnTo>
                    <a:lnTo>
                      <a:pt x="138" y="83"/>
                    </a:lnTo>
                    <a:lnTo>
                      <a:pt x="134" y="75"/>
                    </a:lnTo>
                    <a:lnTo>
                      <a:pt x="127" y="69"/>
                    </a:lnTo>
                    <a:lnTo>
                      <a:pt x="121" y="63"/>
                    </a:lnTo>
                    <a:lnTo>
                      <a:pt x="112" y="60"/>
                    </a:lnTo>
                    <a:lnTo>
                      <a:pt x="102" y="58"/>
                    </a:lnTo>
                    <a:lnTo>
                      <a:pt x="90" y="57"/>
                    </a:lnTo>
                    <a:lnTo>
                      <a:pt x="83" y="57"/>
                    </a:lnTo>
                    <a:lnTo>
                      <a:pt x="74" y="58"/>
                    </a:lnTo>
                    <a:lnTo>
                      <a:pt x="66" y="61"/>
                    </a:lnTo>
                    <a:lnTo>
                      <a:pt x="57" y="63"/>
                    </a:lnTo>
                    <a:lnTo>
                      <a:pt x="50" y="67"/>
                    </a:lnTo>
                    <a:lnTo>
                      <a:pt x="41" y="72"/>
                    </a:lnTo>
                    <a:lnTo>
                      <a:pt x="32" y="77"/>
                    </a:lnTo>
                    <a:lnTo>
                      <a:pt x="24" y="83"/>
                    </a:lnTo>
                    <a:lnTo>
                      <a:pt x="3" y="33"/>
                    </a:lnTo>
                    <a:lnTo>
                      <a:pt x="14" y="25"/>
                    </a:lnTo>
                    <a:lnTo>
                      <a:pt x="26" y="18"/>
                    </a:lnTo>
                    <a:lnTo>
                      <a:pt x="38" y="13"/>
                    </a:lnTo>
                    <a:lnTo>
                      <a:pt x="50" y="7"/>
                    </a:lnTo>
                    <a:lnTo>
                      <a:pt x="64" y="5"/>
                    </a:lnTo>
                    <a:lnTo>
                      <a:pt x="77" y="2"/>
                    </a:lnTo>
                    <a:lnTo>
                      <a:pt x="90" y="1"/>
                    </a:lnTo>
                    <a:lnTo>
                      <a:pt x="104" y="0"/>
                    </a:lnTo>
                    <a:lnTo>
                      <a:pt x="117" y="0"/>
                    </a:lnTo>
                    <a:lnTo>
                      <a:pt x="129" y="1"/>
                    </a:lnTo>
                    <a:lnTo>
                      <a:pt x="139" y="4"/>
                    </a:lnTo>
                    <a:lnTo>
                      <a:pt x="149" y="6"/>
                    </a:lnTo>
                    <a:lnTo>
                      <a:pt x="159" y="10"/>
                    </a:lnTo>
                    <a:lnTo>
                      <a:pt x="168" y="15"/>
                    </a:lnTo>
                    <a:lnTo>
                      <a:pt x="176" y="20"/>
                    </a:lnTo>
                    <a:lnTo>
                      <a:pt x="183" y="27"/>
                    </a:lnTo>
                    <a:lnTo>
                      <a:pt x="190" y="33"/>
                    </a:lnTo>
                    <a:lnTo>
                      <a:pt x="196" y="41"/>
                    </a:lnTo>
                    <a:lnTo>
                      <a:pt x="201" y="48"/>
                    </a:lnTo>
                    <a:lnTo>
                      <a:pt x="205" y="56"/>
                    </a:lnTo>
                    <a:lnTo>
                      <a:pt x="209" y="65"/>
                    </a:lnTo>
                    <a:lnTo>
                      <a:pt x="210" y="75"/>
                    </a:lnTo>
                    <a:lnTo>
                      <a:pt x="211" y="85"/>
                    </a:lnTo>
                    <a:lnTo>
                      <a:pt x="213" y="95"/>
                    </a:lnTo>
                    <a:lnTo>
                      <a:pt x="211" y="111"/>
                    </a:lnTo>
                    <a:lnTo>
                      <a:pt x="208" y="126"/>
                    </a:lnTo>
                    <a:lnTo>
                      <a:pt x="202" y="141"/>
                    </a:lnTo>
                    <a:lnTo>
                      <a:pt x="194" y="158"/>
                    </a:lnTo>
                    <a:lnTo>
                      <a:pt x="188" y="165"/>
                    </a:lnTo>
                    <a:lnTo>
                      <a:pt x="181" y="175"/>
                    </a:lnTo>
                    <a:lnTo>
                      <a:pt x="172" y="184"/>
                    </a:lnTo>
                    <a:lnTo>
                      <a:pt x="162" y="196"/>
                    </a:lnTo>
                    <a:lnTo>
                      <a:pt x="135" y="219"/>
                    </a:lnTo>
                    <a:lnTo>
                      <a:pt x="102" y="245"/>
                    </a:lnTo>
                    <a:lnTo>
                      <a:pt x="102" y="247"/>
                    </a:lnTo>
                    <a:lnTo>
                      <a:pt x="219" y="247"/>
                    </a:lnTo>
                    <a:lnTo>
                      <a:pt x="219"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1" name="Freeform 568"/>
              <p:cNvSpPr>
                <a:spLocks/>
              </p:cNvSpPr>
              <p:nvPr/>
            </p:nvSpPr>
            <p:spPr bwMode="auto">
              <a:xfrm>
                <a:off x="1259" y="1841"/>
                <a:ext cx="34" cy="75"/>
              </a:xfrm>
              <a:custGeom>
                <a:avLst/>
                <a:gdLst>
                  <a:gd name="T0" fmla="*/ 70 w 139"/>
                  <a:gd name="T1" fmla="*/ 300 h 300"/>
                  <a:gd name="T2" fmla="*/ 70 w 139"/>
                  <a:gd name="T3" fmla="*/ 63 h 300"/>
                  <a:gd name="T4" fmla="*/ 70 w 139"/>
                  <a:gd name="T5" fmla="*/ 63 h 300"/>
                  <a:gd name="T6" fmla="*/ 12 w 139"/>
                  <a:gd name="T7" fmla="*/ 91 h 300"/>
                  <a:gd name="T8" fmla="*/ 0 w 139"/>
                  <a:gd name="T9" fmla="*/ 37 h 300"/>
                  <a:gd name="T10" fmla="*/ 80 w 139"/>
                  <a:gd name="T11" fmla="*/ 0 h 300"/>
                  <a:gd name="T12" fmla="*/ 139 w 139"/>
                  <a:gd name="T13" fmla="*/ 0 h 300"/>
                  <a:gd name="T14" fmla="*/ 139 w 139"/>
                  <a:gd name="T15" fmla="*/ 300 h 300"/>
                  <a:gd name="T16" fmla="*/ 70 w 13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00">
                    <a:moveTo>
                      <a:pt x="70" y="300"/>
                    </a:moveTo>
                    <a:lnTo>
                      <a:pt x="70" y="63"/>
                    </a:lnTo>
                    <a:lnTo>
                      <a:pt x="70" y="63"/>
                    </a:lnTo>
                    <a:lnTo>
                      <a:pt x="12" y="91"/>
                    </a:lnTo>
                    <a:lnTo>
                      <a:pt x="0" y="37"/>
                    </a:lnTo>
                    <a:lnTo>
                      <a:pt x="80" y="0"/>
                    </a:lnTo>
                    <a:lnTo>
                      <a:pt x="139" y="0"/>
                    </a:lnTo>
                    <a:lnTo>
                      <a:pt x="139"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2" name="Freeform 569"/>
              <p:cNvSpPr>
                <a:spLocks/>
              </p:cNvSpPr>
              <p:nvPr/>
            </p:nvSpPr>
            <p:spPr bwMode="auto">
              <a:xfrm>
                <a:off x="1320" y="1896"/>
                <a:ext cx="21" cy="22"/>
              </a:xfrm>
              <a:custGeom>
                <a:avLst/>
                <a:gdLst>
                  <a:gd name="T0" fmla="*/ 84 w 84"/>
                  <a:gd name="T1" fmla="*/ 42 h 85"/>
                  <a:gd name="T2" fmla="*/ 83 w 84"/>
                  <a:gd name="T3" fmla="*/ 52 h 85"/>
                  <a:gd name="T4" fmla="*/ 81 w 84"/>
                  <a:gd name="T5" fmla="*/ 60 h 85"/>
                  <a:gd name="T6" fmla="*/ 77 w 84"/>
                  <a:gd name="T7" fmla="*/ 67 h 85"/>
                  <a:gd name="T8" fmla="*/ 72 w 84"/>
                  <a:gd name="T9" fmla="*/ 74 h 85"/>
                  <a:gd name="T10" fmla="*/ 66 w 84"/>
                  <a:gd name="T11" fmla="*/ 79 h 85"/>
                  <a:gd name="T12" fmla="*/ 58 w 84"/>
                  <a:gd name="T13" fmla="*/ 83 h 85"/>
                  <a:gd name="T14" fmla="*/ 51 w 84"/>
                  <a:gd name="T15" fmla="*/ 85 h 85"/>
                  <a:gd name="T16" fmla="*/ 42 w 84"/>
                  <a:gd name="T17" fmla="*/ 85 h 85"/>
                  <a:gd name="T18" fmla="*/ 33 w 84"/>
                  <a:gd name="T19" fmla="*/ 85 h 85"/>
                  <a:gd name="T20" fmla="*/ 24 w 84"/>
                  <a:gd name="T21" fmla="*/ 83 h 85"/>
                  <a:gd name="T22" fmla="*/ 18 w 84"/>
                  <a:gd name="T23" fmla="*/ 79 h 85"/>
                  <a:gd name="T24" fmla="*/ 11 w 84"/>
                  <a:gd name="T25" fmla="*/ 74 h 85"/>
                  <a:gd name="T26" fmla="*/ 6 w 84"/>
                  <a:gd name="T27" fmla="*/ 67 h 85"/>
                  <a:gd name="T28" fmla="*/ 2 w 84"/>
                  <a:gd name="T29" fmla="*/ 60 h 85"/>
                  <a:gd name="T30" fmla="*/ 0 w 84"/>
                  <a:gd name="T31" fmla="*/ 52 h 85"/>
                  <a:gd name="T32" fmla="*/ 0 w 84"/>
                  <a:gd name="T33" fmla="*/ 42 h 85"/>
                  <a:gd name="T34" fmla="*/ 0 w 84"/>
                  <a:gd name="T35" fmla="*/ 33 h 85"/>
                  <a:gd name="T36" fmla="*/ 2 w 84"/>
                  <a:gd name="T37" fmla="*/ 25 h 85"/>
                  <a:gd name="T38" fmla="*/ 6 w 84"/>
                  <a:gd name="T39" fmla="*/ 18 h 85"/>
                  <a:gd name="T40" fmla="*/ 11 w 84"/>
                  <a:gd name="T41" fmla="*/ 11 h 85"/>
                  <a:gd name="T42" fmla="*/ 18 w 84"/>
                  <a:gd name="T43" fmla="*/ 6 h 85"/>
                  <a:gd name="T44" fmla="*/ 25 w 84"/>
                  <a:gd name="T45" fmla="*/ 2 h 85"/>
                  <a:gd name="T46" fmla="*/ 33 w 84"/>
                  <a:gd name="T47" fmla="*/ 0 h 85"/>
                  <a:gd name="T48" fmla="*/ 42 w 84"/>
                  <a:gd name="T49" fmla="*/ 0 h 85"/>
                  <a:gd name="T50" fmla="*/ 51 w 84"/>
                  <a:gd name="T51" fmla="*/ 0 h 85"/>
                  <a:gd name="T52" fmla="*/ 58 w 84"/>
                  <a:gd name="T53" fmla="*/ 2 h 85"/>
                  <a:gd name="T54" fmla="*/ 66 w 84"/>
                  <a:gd name="T55" fmla="*/ 6 h 85"/>
                  <a:gd name="T56" fmla="*/ 72 w 84"/>
                  <a:gd name="T57" fmla="*/ 11 h 85"/>
                  <a:gd name="T58" fmla="*/ 77 w 84"/>
                  <a:gd name="T59" fmla="*/ 18 h 85"/>
                  <a:gd name="T60" fmla="*/ 81 w 84"/>
                  <a:gd name="T61" fmla="*/ 25 h 85"/>
                  <a:gd name="T62" fmla="*/ 83 w 84"/>
                  <a:gd name="T63" fmla="*/ 33 h 85"/>
                  <a:gd name="T64" fmla="*/ 84 w 84"/>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2"/>
                    </a:moveTo>
                    <a:lnTo>
                      <a:pt x="83" y="52"/>
                    </a:lnTo>
                    <a:lnTo>
                      <a:pt x="81" y="60"/>
                    </a:lnTo>
                    <a:lnTo>
                      <a:pt x="77" y="67"/>
                    </a:lnTo>
                    <a:lnTo>
                      <a:pt x="72" y="74"/>
                    </a:lnTo>
                    <a:lnTo>
                      <a:pt x="66" y="79"/>
                    </a:lnTo>
                    <a:lnTo>
                      <a:pt x="58" y="83"/>
                    </a:lnTo>
                    <a:lnTo>
                      <a:pt x="51" y="85"/>
                    </a:lnTo>
                    <a:lnTo>
                      <a:pt x="42" y="85"/>
                    </a:lnTo>
                    <a:lnTo>
                      <a:pt x="33" y="85"/>
                    </a:lnTo>
                    <a:lnTo>
                      <a:pt x="24" y="83"/>
                    </a:lnTo>
                    <a:lnTo>
                      <a:pt x="18" y="79"/>
                    </a:lnTo>
                    <a:lnTo>
                      <a:pt x="11" y="74"/>
                    </a:lnTo>
                    <a:lnTo>
                      <a:pt x="6" y="67"/>
                    </a:lnTo>
                    <a:lnTo>
                      <a:pt x="2" y="60"/>
                    </a:lnTo>
                    <a:lnTo>
                      <a:pt x="0" y="52"/>
                    </a:lnTo>
                    <a:lnTo>
                      <a:pt x="0" y="42"/>
                    </a:lnTo>
                    <a:lnTo>
                      <a:pt x="0" y="33"/>
                    </a:lnTo>
                    <a:lnTo>
                      <a:pt x="2" y="25"/>
                    </a:lnTo>
                    <a:lnTo>
                      <a:pt x="6" y="18"/>
                    </a:lnTo>
                    <a:lnTo>
                      <a:pt x="11" y="11"/>
                    </a:lnTo>
                    <a:lnTo>
                      <a:pt x="18" y="6"/>
                    </a:lnTo>
                    <a:lnTo>
                      <a:pt x="25" y="2"/>
                    </a:lnTo>
                    <a:lnTo>
                      <a:pt x="33" y="0"/>
                    </a:lnTo>
                    <a:lnTo>
                      <a:pt x="42" y="0"/>
                    </a:lnTo>
                    <a:lnTo>
                      <a:pt x="51" y="0"/>
                    </a:lnTo>
                    <a:lnTo>
                      <a:pt x="58" y="2"/>
                    </a:lnTo>
                    <a:lnTo>
                      <a:pt x="66" y="6"/>
                    </a:lnTo>
                    <a:lnTo>
                      <a:pt x="72" y="11"/>
                    </a:lnTo>
                    <a:lnTo>
                      <a:pt x="77" y="18"/>
                    </a:lnTo>
                    <a:lnTo>
                      <a:pt x="81" y="25"/>
                    </a:lnTo>
                    <a:lnTo>
                      <a:pt x="83" y="33"/>
                    </a:lnTo>
                    <a:lnTo>
                      <a:pt x="8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3" name="Freeform 570"/>
              <p:cNvSpPr>
                <a:spLocks noEditPoints="1"/>
              </p:cNvSpPr>
              <p:nvPr/>
            </p:nvSpPr>
            <p:spPr bwMode="auto">
              <a:xfrm>
                <a:off x="1349" y="1840"/>
                <a:ext cx="58" cy="78"/>
              </a:xfrm>
              <a:custGeom>
                <a:avLst/>
                <a:gdLst>
                  <a:gd name="T0" fmla="*/ 232 w 233"/>
                  <a:gd name="T1" fmla="*/ 173 h 310"/>
                  <a:gd name="T2" fmla="*/ 228 w 233"/>
                  <a:gd name="T3" fmla="*/ 205 h 310"/>
                  <a:gd name="T4" fmla="*/ 220 w 233"/>
                  <a:gd name="T5" fmla="*/ 234 h 310"/>
                  <a:gd name="T6" fmla="*/ 209 w 233"/>
                  <a:gd name="T7" fmla="*/ 258 h 310"/>
                  <a:gd name="T8" fmla="*/ 193 w 233"/>
                  <a:gd name="T9" fmla="*/ 278 h 310"/>
                  <a:gd name="T10" fmla="*/ 176 w 233"/>
                  <a:gd name="T11" fmla="*/ 294 h 310"/>
                  <a:gd name="T12" fmla="*/ 154 w 233"/>
                  <a:gd name="T13" fmla="*/ 305 h 310"/>
                  <a:gd name="T14" fmla="*/ 129 w 233"/>
                  <a:gd name="T15" fmla="*/ 310 h 310"/>
                  <a:gd name="T16" fmla="*/ 102 w 233"/>
                  <a:gd name="T17" fmla="*/ 310 h 310"/>
                  <a:gd name="T18" fmla="*/ 78 w 233"/>
                  <a:gd name="T19" fmla="*/ 305 h 310"/>
                  <a:gd name="T20" fmla="*/ 56 w 233"/>
                  <a:gd name="T21" fmla="*/ 294 h 310"/>
                  <a:gd name="T22" fmla="*/ 38 w 233"/>
                  <a:gd name="T23" fmla="*/ 278 h 310"/>
                  <a:gd name="T24" fmla="*/ 23 w 233"/>
                  <a:gd name="T25" fmla="*/ 258 h 310"/>
                  <a:gd name="T26" fmla="*/ 11 w 233"/>
                  <a:gd name="T27" fmla="*/ 234 h 310"/>
                  <a:gd name="T28" fmla="*/ 4 w 233"/>
                  <a:gd name="T29" fmla="*/ 206 h 310"/>
                  <a:gd name="T30" fmla="*/ 0 w 233"/>
                  <a:gd name="T31" fmla="*/ 174 h 310"/>
                  <a:gd name="T32" fmla="*/ 0 w 233"/>
                  <a:gd name="T33" fmla="*/ 140 h 310"/>
                  <a:gd name="T34" fmla="*/ 4 w 233"/>
                  <a:gd name="T35" fmla="*/ 108 h 310"/>
                  <a:gd name="T36" fmla="*/ 11 w 233"/>
                  <a:gd name="T37" fmla="*/ 80 h 310"/>
                  <a:gd name="T38" fmla="*/ 23 w 233"/>
                  <a:gd name="T39" fmla="*/ 55 h 310"/>
                  <a:gd name="T40" fmla="*/ 38 w 233"/>
                  <a:gd name="T41" fmla="*/ 34 h 310"/>
                  <a:gd name="T42" fmla="*/ 56 w 233"/>
                  <a:gd name="T43" fmla="*/ 18 h 310"/>
                  <a:gd name="T44" fmla="*/ 78 w 233"/>
                  <a:gd name="T45" fmla="*/ 6 h 310"/>
                  <a:gd name="T46" fmla="*/ 103 w 233"/>
                  <a:gd name="T47" fmla="*/ 1 h 310"/>
                  <a:gd name="T48" fmla="*/ 130 w 233"/>
                  <a:gd name="T49" fmla="*/ 1 h 310"/>
                  <a:gd name="T50" fmla="*/ 155 w 233"/>
                  <a:gd name="T51" fmla="*/ 6 h 310"/>
                  <a:gd name="T52" fmla="*/ 176 w 233"/>
                  <a:gd name="T53" fmla="*/ 16 h 310"/>
                  <a:gd name="T54" fmla="*/ 195 w 233"/>
                  <a:gd name="T55" fmla="*/ 32 h 310"/>
                  <a:gd name="T56" fmla="*/ 210 w 233"/>
                  <a:gd name="T57" fmla="*/ 53 h 310"/>
                  <a:gd name="T58" fmla="*/ 220 w 233"/>
                  <a:gd name="T59" fmla="*/ 77 h 310"/>
                  <a:gd name="T60" fmla="*/ 228 w 233"/>
                  <a:gd name="T61" fmla="*/ 105 h 310"/>
                  <a:gd name="T62" fmla="*/ 232 w 233"/>
                  <a:gd name="T63" fmla="*/ 137 h 310"/>
                  <a:gd name="T64" fmla="*/ 71 w 233"/>
                  <a:gd name="T65" fmla="*/ 155 h 310"/>
                  <a:gd name="T66" fmla="*/ 74 w 233"/>
                  <a:gd name="T67" fmla="*/ 200 h 310"/>
                  <a:gd name="T68" fmla="*/ 83 w 233"/>
                  <a:gd name="T69" fmla="*/ 231 h 310"/>
                  <a:gd name="T70" fmla="*/ 89 w 233"/>
                  <a:gd name="T71" fmla="*/ 243 h 310"/>
                  <a:gd name="T72" fmla="*/ 97 w 233"/>
                  <a:gd name="T73" fmla="*/ 252 h 310"/>
                  <a:gd name="T74" fmla="*/ 106 w 233"/>
                  <a:gd name="T75" fmla="*/ 257 h 310"/>
                  <a:gd name="T76" fmla="*/ 116 w 233"/>
                  <a:gd name="T77" fmla="*/ 258 h 310"/>
                  <a:gd name="T78" fmla="*/ 126 w 233"/>
                  <a:gd name="T79" fmla="*/ 257 h 310"/>
                  <a:gd name="T80" fmla="*/ 135 w 233"/>
                  <a:gd name="T81" fmla="*/ 252 h 310"/>
                  <a:gd name="T82" fmla="*/ 143 w 233"/>
                  <a:gd name="T83" fmla="*/ 243 h 310"/>
                  <a:gd name="T84" fmla="*/ 149 w 233"/>
                  <a:gd name="T85" fmla="*/ 231 h 310"/>
                  <a:gd name="T86" fmla="*/ 158 w 233"/>
                  <a:gd name="T87" fmla="*/ 200 h 310"/>
                  <a:gd name="T88" fmla="*/ 160 w 233"/>
                  <a:gd name="T89" fmla="*/ 155 h 310"/>
                  <a:gd name="T90" fmla="*/ 158 w 233"/>
                  <a:gd name="T91" fmla="*/ 110 h 310"/>
                  <a:gd name="T92" fmla="*/ 149 w 233"/>
                  <a:gd name="T93" fmla="*/ 79 h 310"/>
                  <a:gd name="T94" fmla="*/ 143 w 233"/>
                  <a:gd name="T95" fmla="*/ 68 h 310"/>
                  <a:gd name="T96" fmla="*/ 135 w 233"/>
                  <a:gd name="T97" fmla="*/ 61 h 310"/>
                  <a:gd name="T98" fmla="*/ 126 w 233"/>
                  <a:gd name="T99" fmla="*/ 56 h 310"/>
                  <a:gd name="T100" fmla="*/ 116 w 233"/>
                  <a:gd name="T101" fmla="*/ 55 h 310"/>
                  <a:gd name="T102" fmla="*/ 106 w 233"/>
                  <a:gd name="T103" fmla="*/ 56 h 310"/>
                  <a:gd name="T104" fmla="*/ 97 w 233"/>
                  <a:gd name="T105" fmla="*/ 61 h 310"/>
                  <a:gd name="T106" fmla="*/ 89 w 233"/>
                  <a:gd name="T107" fmla="*/ 68 h 310"/>
                  <a:gd name="T108" fmla="*/ 83 w 233"/>
                  <a:gd name="T109" fmla="*/ 80 h 310"/>
                  <a:gd name="T110" fmla="*/ 74 w 233"/>
                  <a:gd name="T111" fmla="*/ 112 h 310"/>
                  <a:gd name="T112" fmla="*/ 71 w 233"/>
                  <a:gd name="T113" fmla="*/ 15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0">
                    <a:moveTo>
                      <a:pt x="233" y="155"/>
                    </a:moveTo>
                    <a:lnTo>
                      <a:pt x="232" y="173"/>
                    </a:lnTo>
                    <a:lnTo>
                      <a:pt x="230" y="189"/>
                    </a:lnTo>
                    <a:lnTo>
                      <a:pt x="228" y="205"/>
                    </a:lnTo>
                    <a:lnTo>
                      <a:pt x="225" y="220"/>
                    </a:lnTo>
                    <a:lnTo>
                      <a:pt x="220" y="234"/>
                    </a:lnTo>
                    <a:lnTo>
                      <a:pt x="215" y="247"/>
                    </a:lnTo>
                    <a:lnTo>
                      <a:pt x="209" y="258"/>
                    </a:lnTo>
                    <a:lnTo>
                      <a:pt x="202" y="269"/>
                    </a:lnTo>
                    <a:lnTo>
                      <a:pt x="193" y="278"/>
                    </a:lnTo>
                    <a:lnTo>
                      <a:pt x="184" y="287"/>
                    </a:lnTo>
                    <a:lnTo>
                      <a:pt x="176" y="294"/>
                    </a:lnTo>
                    <a:lnTo>
                      <a:pt x="165" y="300"/>
                    </a:lnTo>
                    <a:lnTo>
                      <a:pt x="154" y="305"/>
                    </a:lnTo>
                    <a:lnTo>
                      <a:pt x="141" y="308"/>
                    </a:lnTo>
                    <a:lnTo>
                      <a:pt x="129" y="310"/>
                    </a:lnTo>
                    <a:lnTo>
                      <a:pt x="116" y="310"/>
                    </a:lnTo>
                    <a:lnTo>
                      <a:pt x="102" y="310"/>
                    </a:lnTo>
                    <a:lnTo>
                      <a:pt x="89" y="308"/>
                    </a:lnTo>
                    <a:lnTo>
                      <a:pt x="78" y="305"/>
                    </a:lnTo>
                    <a:lnTo>
                      <a:pt x="66" y="300"/>
                    </a:lnTo>
                    <a:lnTo>
                      <a:pt x="56" y="294"/>
                    </a:lnTo>
                    <a:lnTo>
                      <a:pt x="47" y="287"/>
                    </a:lnTo>
                    <a:lnTo>
                      <a:pt x="38" y="278"/>
                    </a:lnTo>
                    <a:lnTo>
                      <a:pt x="31" y="269"/>
                    </a:lnTo>
                    <a:lnTo>
                      <a:pt x="23" y="258"/>
                    </a:lnTo>
                    <a:lnTo>
                      <a:pt x="17" y="247"/>
                    </a:lnTo>
                    <a:lnTo>
                      <a:pt x="11" y="234"/>
                    </a:lnTo>
                    <a:lnTo>
                      <a:pt x="8" y="220"/>
                    </a:lnTo>
                    <a:lnTo>
                      <a:pt x="4" y="206"/>
                    </a:lnTo>
                    <a:lnTo>
                      <a:pt x="1" y="191"/>
                    </a:lnTo>
                    <a:lnTo>
                      <a:pt x="0" y="174"/>
                    </a:lnTo>
                    <a:lnTo>
                      <a:pt x="0" y="156"/>
                    </a:lnTo>
                    <a:lnTo>
                      <a:pt x="0" y="140"/>
                    </a:lnTo>
                    <a:lnTo>
                      <a:pt x="1" y="123"/>
                    </a:lnTo>
                    <a:lnTo>
                      <a:pt x="4" y="108"/>
                    </a:lnTo>
                    <a:lnTo>
                      <a:pt x="8" y="94"/>
                    </a:lnTo>
                    <a:lnTo>
                      <a:pt x="11" y="80"/>
                    </a:lnTo>
                    <a:lnTo>
                      <a:pt x="17" y="67"/>
                    </a:lnTo>
                    <a:lnTo>
                      <a:pt x="23" y="55"/>
                    </a:lnTo>
                    <a:lnTo>
                      <a:pt x="29" y="44"/>
                    </a:lnTo>
                    <a:lnTo>
                      <a:pt x="38" y="34"/>
                    </a:lnTo>
                    <a:lnTo>
                      <a:pt x="46" y="25"/>
                    </a:lnTo>
                    <a:lnTo>
                      <a:pt x="56" y="18"/>
                    </a:lnTo>
                    <a:lnTo>
                      <a:pt x="66" y="11"/>
                    </a:lnTo>
                    <a:lnTo>
                      <a:pt x="78" y="6"/>
                    </a:lnTo>
                    <a:lnTo>
                      <a:pt x="90" y="4"/>
                    </a:lnTo>
                    <a:lnTo>
                      <a:pt x="103" y="1"/>
                    </a:lnTo>
                    <a:lnTo>
                      <a:pt x="117" y="0"/>
                    </a:lnTo>
                    <a:lnTo>
                      <a:pt x="130" y="1"/>
                    </a:lnTo>
                    <a:lnTo>
                      <a:pt x="143" y="2"/>
                    </a:lnTo>
                    <a:lnTo>
                      <a:pt x="155" y="6"/>
                    </a:lnTo>
                    <a:lnTo>
                      <a:pt x="165" y="11"/>
                    </a:lnTo>
                    <a:lnTo>
                      <a:pt x="176" y="16"/>
                    </a:lnTo>
                    <a:lnTo>
                      <a:pt x="186" y="24"/>
                    </a:lnTo>
                    <a:lnTo>
                      <a:pt x="195" y="32"/>
                    </a:lnTo>
                    <a:lnTo>
                      <a:pt x="202" y="42"/>
                    </a:lnTo>
                    <a:lnTo>
                      <a:pt x="210" y="53"/>
                    </a:lnTo>
                    <a:lnTo>
                      <a:pt x="215" y="65"/>
                    </a:lnTo>
                    <a:lnTo>
                      <a:pt x="220" y="77"/>
                    </a:lnTo>
                    <a:lnTo>
                      <a:pt x="225" y="91"/>
                    </a:lnTo>
                    <a:lnTo>
                      <a:pt x="228" y="105"/>
                    </a:lnTo>
                    <a:lnTo>
                      <a:pt x="230" y="121"/>
                    </a:lnTo>
                    <a:lnTo>
                      <a:pt x="232" y="137"/>
                    </a:lnTo>
                    <a:lnTo>
                      <a:pt x="233" y="155"/>
                    </a:lnTo>
                    <a:close/>
                    <a:moveTo>
                      <a:pt x="71" y="155"/>
                    </a:moveTo>
                    <a:lnTo>
                      <a:pt x="71" y="179"/>
                    </a:lnTo>
                    <a:lnTo>
                      <a:pt x="74" y="200"/>
                    </a:lnTo>
                    <a:lnTo>
                      <a:pt x="78" y="217"/>
                    </a:lnTo>
                    <a:lnTo>
                      <a:pt x="83" y="231"/>
                    </a:lnTo>
                    <a:lnTo>
                      <a:pt x="85" y="238"/>
                    </a:lnTo>
                    <a:lnTo>
                      <a:pt x="89" y="243"/>
                    </a:lnTo>
                    <a:lnTo>
                      <a:pt x="93" y="248"/>
                    </a:lnTo>
                    <a:lnTo>
                      <a:pt x="97" y="252"/>
                    </a:lnTo>
                    <a:lnTo>
                      <a:pt x="101" y="254"/>
                    </a:lnTo>
                    <a:lnTo>
                      <a:pt x="106" y="257"/>
                    </a:lnTo>
                    <a:lnTo>
                      <a:pt x="111" y="258"/>
                    </a:lnTo>
                    <a:lnTo>
                      <a:pt x="116" y="258"/>
                    </a:lnTo>
                    <a:lnTo>
                      <a:pt x="121" y="258"/>
                    </a:lnTo>
                    <a:lnTo>
                      <a:pt x="126" y="257"/>
                    </a:lnTo>
                    <a:lnTo>
                      <a:pt x="130" y="254"/>
                    </a:lnTo>
                    <a:lnTo>
                      <a:pt x="135" y="252"/>
                    </a:lnTo>
                    <a:lnTo>
                      <a:pt x="139" y="248"/>
                    </a:lnTo>
                    <a:lnTo>
                      <a:pt x="143" y="243"/>
                    </a:lnTo>
                    <a:lnTo>
                      <a:pt x="146" y="238"/>
                    </a:lnTo>
                    <a:lnTo>
                      <a:pt x="149" y="231"/>
                    </a:lnTo>
                    <a:lnTo>
                      <a:pt x="154" y="217"/>
                    </a:lnTo>
                    <a:lnTo>
                      <a:pt x="158" y="200"/>
                    </a:lnTo>
                    <a:lnTo>
                      <a:pt x="159" y="179"/>
                    </a:lnTo>
                    <a:lnTo>
                      <a:pt x="160" y="155"/>
                    </a:lnTo>
                    <a:lnTo>
                      <a:pt x="159" y="132"/>
                    </a:lnTo>
                    <a:lnTo>
                      <a:pt x="158" y="110"/>
                    </a:lnTo>
                    <a:lnTo>
                      <a:pt x="154" y="94"/>
                    </a:lnTo>
                    <a:lnTo>
                      <a:pt x="149" y="79"/>
                    </a:lnTo>
                    <a:lnTo>
                      <a:pt x="146" y="74"/>
                    </a:lnTo>
                    <a:lnTo>
                      <a:pt x="143" y="68"/>
                    </a:lnTo>
                    <a:lnTo>
                      <a:pt x="140" y="63"/>
                    </a:lnTo>
                    <a:lnTo>
                      <a:pt x="135" y="61"/>
                    </a:lnTo>
                    <a:lnTo>
                      <a:pt x="131" y="57"/>
                    </a:lnTo>
                    <a:lnTo>
                      <a:pt x="126" y="56"/>
                    </a:lnTo>
                    <a:lnTo>
                      <a:pt x="121" y="55"/>
                    </a:lnTo>
                    <a:lnTo>
                      <a:pt x="116" y="55"/>
                    </a:lnTo>
                    <a:lnTo>
                      <a:pt x="111" y="55"/>
                    </a:lnTo>
                    <a:lnTo>
                      <a:pt x="106" y="56"/>
                    </a:lnTo>
                    <a:lnTo>
                      <a:pt x="102" y="57"/>
                    </a:lnTo>
                    <a:lnTo>
                      <a:pt x="97" y="61"/>
                    </a:lnTo>
                    <a:lnTo>
                      <a:pt x="93" y="65"/>
                    </a:lnTo>
                    <a:lnTo>
                      <a:pt x="89" y="68"/>
                    </a:lnTo>
                    <a:lnTo>
                      <a:pt x="85" y="74"/>
                    </a:lnTo>
                    <a:lnTo>
                      <a:pt x="83" y="80"/>
                    </a:lnTo>
                    <a:lnTo>
                      <a:pt x="78" y="95"/>
                    </a:lnTo>
                    <a:lnTo>
                      <a:pt x="74" y="112"/>
                    </a:lnTo>
                    <a:lnTo>
                      <a:pt x="71" y="132"/>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4" name="Freeform 571"/>
              <p:cNvSpPr>
                <a:spLocks/>
              </p:cNvSpPr>
              <p:nvPr/>
            </p:nvSpPr>
            <p:spPr bwMode="auto">
              <a:xfrm>
                <a:off x="2349" y="2039"/>
                <a:ext cx="35" cy="75"/>
              </a:xfrm>
              <a:custGeom>
                <a:avLst/>
                <a:gdLst>
                  <a:gd name="T0" fmla="*/ 71 w 140"/>
                  <a:gd name="T1" fmla="*/ 300 h 300"/>
                  <a:gd name="T2" fmla="*/ 71 w 140"/>
                  <a:gd name="T3" fmla="*/ 64 h 300"/>
                  <a:gd name="T4" fmla="*/ 70 w 140"/>
                  <a:gd name="T5" fmla="*/ 64 h 300"/>
                  <a:gd name="T6" fmla="*/ 13 w 140"/>
                  <a:gd name="T7" fmla="*/ 90 h 300"/>
                  <a:gd name="T8" fmla="*/ 0 w 140"/>
                  <a:gd name="T9" fmla="*/ 37 h 300"/>
                  <a:gd name="T10" fmla="*/ 81 w 140"/>
                  <a:gd name="T11" fmla="*/ 0 h 300"/>
                  <a:gd name="T12" fmla="*/ 140 w 140"/>
                  <a:gd name="T13" fmla="*/ 0 h 300"/>
                  <a:gd name="T14" fmla="*/ 140 w 140"/>
                  <a:gd name="T15" fmla="*/ 300 h 300"/>
                  <a:gd name="T16" fmla="*/ 71 w 14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0">
                    <a:moveTo>
                      <a:pt x="71" y="300"/>
                    </a:moveTo>
                    <a:lnTo>
                      <a:pt x="71" y="64"/>
                    </a:lnTo>
                    <a:lnTo>
                      <a:pt x="70" y="64"/>
                    </a:lnTo>
                    <a:lnTo>
                      <a:pt x="13" y="90"/>
                    </a:lnTo>
                    <a:lnTo>
                      <a:pt x="0" y="37"/>
                    </a:lnTo>
                    <a:lnTo>
                      <a:pt x="81" y="0"/>
                    </a:lnTo>
                    <a:lnTo>
                      <a:pt x="140" y="0"/>
                    </a:lnTo>
                    <a:lnTo>
                      <a:pt x="140" y="300"/>
                    </a:lnTo>
                    <a:lnTo>
                      <a:pt x="71"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5" name="Freeform 572"/>
              <p:cNvSpPr>
                <a:spLocks/>
              </p:cNvSpPr>
              <p:nvPr/>
            </p:nvSpPr>
            <p:spPr bwMode="auto">
              <a:xfrm>
                <a:off x="2411" y="2094"/>
                <a:ext cx="21" cy="21"/>
              </a:xfrm>
              <a:custGeom>
                <a:avLst/>
                <a:gdLst>
                  <a:gd name="T0" fmla="*/ 83 w 83"/>
                  <a:gd name="T1" fmla="*/ 42 h 85"/>
                  <a:gd name="T2" fmla="*/ 83 w 83"/>
                  <a:gd name="T3" fmla="*/ 51 h 85"/>
                  <a:gd name="T4" fmla="*/ 81 w 83"/>
                  <a:gd name="T5" fmla="*/ 60 h 85"/>
                  <a:gd name="T6" fmla="*/ 77 w 83"/>
                  <a:gd name="T7" fmla="*/ 67 h 85"/>
                  <a:gd name="T8" fmla="*/ 72 w 83"/>
                  <a:gd name="T9" fmla="*/ 74 h 85"/>
                  <a:gd name="T10" fmla="*/ 66 w 83"/>
                  <a:gd name="T11" fmla="*/ 79 h 85"/>
                  <a:gd name="T12" fmla="*/ 58 w 83"/>
                  <a:gd name="T13" fmla="*/ 83 h 85"/>
                  <a:gd name="T14" fmla="*/ 50 w 83"/>
                  <a:gd name="T15" fmla="*/ 84 h 85"/>
                  <a:gd name="T16" fmla="*/ 42 w 83"/>
                  <a:gd name="T17" fmla="*/ 85 h 85"/>
                  <a:gd name="T18" fmla="*/ 33 w 83"/>
                  <a:gd name="T19" fmla="*/ 84 h 85"/>
                  <a:gd name="T20" fmla="*/ 25 w 83"/>
                  <a:gd name="T21" fmla="*/ 83 h 85"/>
                  <a:gd name="T22" fmla="*/ 17 w 83"/>
                  <a:gd name="T23" fmla="*/ 79 h 85"/>
                  <a:gd name="T24" fmla="*/ 11 w 83"/>
                  <a:gd name="T25" fmla="*/ 74 h 85"/>
                  <a:gd name="T26" fmla="*/ 6 w 83"/>
                  <a:gd name="T27" fmla="*/ 66 h 85"/>
                  <a:gd name="T28" fmla="*/ 2 w 83"/>
                  <a:gd name="T29" fmla="*/ 60 h 85"/>
                  <a:gd name="T30" fmla="*/ 1 w 83"/>
                  <a:gd name="T31" fmla="*/ 51 h 85"/>
                  <a:gd name="T32" fmla="*/ 0 w 83"/>
                  <a:gd name="T33" fmla="*/ 42 h 85"/>
                  <a:gd name="T34" fmla="*/ 1 w 83"/>
                  <a:gd name="T35" fmla="*/ 33 h 85"/>
                  <a:gd name="T36" fmla="*/ 2 w 83"/>
                  <a:gd name="T37" fmla="*/ 25 h 85"/>
                  <a:gd name="T38" fmla="*/ 6 w 83"/>
                  <a:gd name="T39" fmla="*/ 18 h 85"/>
                  <a:gd name="T40" fmla="*/ 12 w 83"/>
                  <a:gd name="T41" fmla="*/ 12 h 85"/>
                  <a:gd name="T42" fmla="*/ 19 w 83"/>
                  <a:gd name="T43" fmla="*/ 6 h 85"/>
                  <a:gd name="T44" fmla="*/ 25 w 83"/>
                  <a:gd name="T45" fmla="*/ 3 h 85"/>
                  <a:gd name="T46" fmla="*/ 34 w 83"/>
                  <a:gd name="T47" fmla="*/ 0 h 85"/>
                  <a:gd name="T48" fmla="*/ 42 w 83"/>
                  <a:gd name="T49" fmla="*/ 0 h 85"/>
                  <a:gd name="T50" fmla="*/ 50 w 83"/>
                  <a:gd name="T51" fmla="*/ 0 h 85"/>
                  <a:gd name="T52" fmla="*/ 59 w 83"/>
                  <a:gd name="T53" fmla="*/ 3 h 85"/>
                  <a:gd name="T54" fmla="*/ 66 w 83"/>
                  <a:gd name="T55" fmla="*/ 6 h 85"/>
                  <a:gd name="T56" fmla="*/ 72 w 83"/>
                  <a:gd name="T57" fmla="*/ 12 h 85"/>
                  <a:gd name="T58" fmla="*/ 77 w 83"/>
                  <a:gd name="T59" fmla="*/ 18 h 85"/>
                  <a:gd name="T60" fmla="*/ 81 w 83"/>
                  <a:gd name="T61" fmla="*/ 25 h 85"/>
                  <a:gd name="T62" fmla="*/ 83 w 83"/>
                  <a:gd name="T63" fmla="*/ 33 h 85"/>
                  <a:gd name="T64" fmla="*/ 83 w 83"/>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85">
                    <a:moveTo>
                      <a:pt x="83" y="42"/>
                    </a:moveTo>
                    <a:lnTo>
                      <a:pt x="83" y="51"/>
                    </a:lnTo>
                    <a:lnTo>
                      <a:pt x="81" y="60"/>
                    </a:lnTo>
                    <a:lnTo>
                      <a:pt x="77" y="67"/>
                    </a:lnTo>
                    <a:lnTo>
                      <a:pt x="72" y="74"/>
                    </a:lnTo>
                    <a:lnTo>
                      <a:pt x="66" y="79"/>
                    </a:lnTo>
                    <a:lnTo>
                      <a:pt x="58" y="83"/>
                    </a:lnTo>
                    <a:lnTo>
                      <a:pt x="50" y="84"/>
                    </a:lnTo>
                    <a:lnTo>
                      <a:pt x="42" y="85"/>
                    </a:lnTo>
                    <a:lnTo>
                      <a:pt x="33" y="84"/>
                    </a:lnTo>
                    <a:lnTo>
                      <a:pt x="25" y="83"/>
                    </a:lnTo>
                    <a:lnTo>
                      <a:pt x="17" y="79"/>
                    </a:lnTo>
                    <a:lnTo>
                      <a:pt x="11" y="74"/>
                    </a:lnTo>
                    <a:lnTo>
                      <a:pt x="6" y="66"/>
                    </a:lnTo>
                    <a:lnTo>
                      <a:pt x="2" y="60"/>
                    </a:lnTo>
                    <a:lnTo>
                      <a:pt x="1" y="51"/>
                    </a:lnTo>
                    <a:lnTo>
                      <a:pt x="0" y="42"/>
                    </a:lnTo>
                    <a:lnTo>
                      <a:pt x="1" y="33"/>
                    </a:lnTo>
                    <a:lnTo>
                      <a:pt x="2" y="25"/>
                    </a:lnTo>
                    <a:lnTo>
                      <a:pt x="6" y="18"/>
                    </a:lnTo>
                    <a:lnTo>
                      <a:pt x="12" y="12"/>
                    </a:lnTo>
                    <a:lnTo>
                      <a:pt x="19" y="6"/>
                    </a:lnTo>
                    <a:lnTo>
                      <a:pt x="25" y="3"/>
                    </a:lnTo>
                    <a:lnTo>
                      <a:pt x="34" y="0"/>
                    </a:lnTo>
                    <a:lnTo>
                      <a:pt x="42" y="0"/>
                    </a:lnTo>
                    <a:lnTo>
                      <a:pt x="50" y="0"/>
                    </a:lnTo>
                    <a:lnTo>
                      <a:pt x="59" y="3"/>
                    </a:lnTo>
                    <a:lnTo>
                      <a:pt x="66" y="6"/>
                    </a:lnTo>
                    <a:lnTo>
                      <a:pt x="72" y="12"/>
                    </a:lnTo>
                    <a:lnTo>
                      <a:pt x="77" y="18"/>
                    </a:lnTo>
                    <a:lnTo>
                      <a:pt x="81" y="25"/>
                    </a:lnTo>
                    <a:lnTo>
                      <a:pt x="83" y="33"/>
                    </a:lnTo>
                    <a:lnTo>
                      <a:pt x="8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6" name="Freeform 573"/>
              <p:cNvSpPr>
                <a:spLocks noEditPoints="1"/>
              </p:cNvSpPr>
              <p:nvPr/>
            </p:nvSpPr>
            <p:spPr bwMode="auto">
              <a:xfrm>
                <a:off x="2439" y="2038"/>
                <a:ext cx="58" cy="77"/>
              </a:xfrm>
              <a:custGeom>
                <a:avLst/>
                <a:gdLst>
                  <a:gd name="T0" fmla="*/ 34 w 232"/>
                  <a:gd name="T1" fmla="*/ 139 h 310"/>
                  <a:gd name="T2" fmla="*/ 17 w 232"/>
                  <a:gd name="T3" fmla="*/ 114 h 310"/>
                  <a:gd name="T4" fmla="*/ 10 w 232"/>
                  <a:gd name="T5" fmla="*/ 85 h 310"/>
                  <a:gd name="T6" fmla="*/ 14 w 232"/>
                  <a:gd name="T7" fmla="*/ 58 h 310"/>
                  <a:gd name="T8" fmla="*/ 27 w 232"/>
                  <a:gd name="T9" fmla="*/ 37 h 310"/>
                  <a:gd name="T10" fmla="*/ 48 w 232"/>
                  <a:gd name="T11" fmla="*/ 18 h 310"/>
                  <a:gd name="T12" fmla="*/ 75 w 232"/>
                  <a:gd name="T13" fmla="*/ 6 h 310"/>
                  <a:gd name="T14" fmla="*/ 106 w 232"/>
                  <a:gd name="T15" fmla="*/ 1 h 310"/>
                  <a:gd name="T16" fmla="*/ 140 w 232"/>
                  <a:gd name="T17" fmla="*/ 1 h 310"/>
                  <a:gd name="T18" fmla="*/ 169 w 232"/>
                  <a:gd name="T19" fmla="*/ 9 h 310"/>
                  <a:gd name="T20" fmla="*/ 193 w 232"/>
                  <a:gd name="T21" fmla="*/ 23 h 310"/>
                  <a:gd name="T22" fmla="*/ 209 w 232"/>
                  <a:gd name="T23" fmla="*/ 41 h 310"/>
                  <a:gd name="T24" fmla="*/ 218 w 232"/>
                  <a:gd name="T25" fmla="*/ 62 h 310"/>
                  <a:gd name="T26" fmla="*/ 219 w 232"/>
                  <a:gd name="T27" fmla="*/ 88 h 310"/>
                  <a:gd name="T28" fmla="*/ 209 w 232"/>
                  <a:gd name="T29" fmla="*/ 116 h 310"/>
                  <a:gd name="T30" fmla="*/ 186 w 232"/>
                  <a:gd name="T31" fmla="*/ 137 h 310"/>
                  <a:gd name="T32" fmla="*/ 188 w 232"/>
                  <a:gd name="T33" fmla="*/ 150 h 310"/>
                  <a:gd name="T34" fmla="*/ 218 w 232"/>
                  <a:gd name="T35" fmla="*/ 174 h 310"/>
                  <a:gd name="T36" fmla="*/ 230 w 232"/>
                  <a:gd name="T37" fmla="*/ 206 h 310"/>
                  <a:gd name="T38" fmla="*/ 230 w 232"/>
                  <a:gd name="T39" fmla="*/ 238 h 310"/>
                  <a:gd name="T40" fmla="*/ 219 w 232"/>
                  <a:gd name="T41" fmla="*/ 263 h 310"/>
                  <a:gd name="T42" fmla="*/ 200 w 232"/>
                  <a:gd name="T43" fmla="*/ 285 h 310"/>
                  <a:gd name="T44" fmla="*/ 172 w 232"/>
                  <a:gd name="T45" fmla="*/ 300 h 310"/>
                  <a:gd name="T46" fmla="*/ 139 w 232"/>
                  <a:gd name="T47" fmla="*/ 309 h 310"/>
                  <a:gd name="T48" fmla="*/ 100 w 232"/>
                  <a:gd name="T49" fmla="*/ 310 h 310"/>
                  <a:gd name="T50" fmla="*/ 66 w 232"/>
                  <a:gd name="T51" fmla="*/ 304 h 310"/>
                  <a:gd name="T52" fmla="*/ 38 w 232"/>
                  <a:gd name="T53" fmla="*/ 291 h 310"/>
                  <a:gd name="T54" fmla="*/ 17 w 232"/>
                  <a:gd name="T55" fmla="*/ 273 h 310"/>
                  <a:gd name="T56" fmla="*/ 4 w 232"/>
                  <a:gd name="T57" fmla="*/ 252 h 310"/>
                  <a:gd name="T58" fmla="*/ 0 w 232"/>
                  <a:gd name="T59" fmla="*/ 226 h 310"/>
                  <a:gd name="T60" fmla="*/ 8 w 232"/>
                  <a:gd name="T61" fmla="*/ 192 h 310"/>
                  <a:gd name="T62" fmla="*/ 31 w 232"/>
                  <a:gd name="T63" fmla="*/ 165 h 310"/>
                  <a:gd name="T64" fmla="*/ 55 w 232"/>
                  <a:gd name="T65" fmla="*/ 151 h 310"/>
                  <a:gd name="T66" fmla="*/ 135 w 232"/>
                  <a:gd name="T67" fmla="*/ 117 h 310"/>
                  <a:gd name="T68" fmla="*/ 149 w 232"/>
                  <a:gd name="T69" fmla="*/ 103 h 310"/>
                  <a:gd name="T70" fmla="*/ 154 w 232"/>
                  <a:gd name="T71" fmla="*/ 85 h 310"/>
                  <a:gd name="T72" fmla="*/ 148 w 232"/>
                  <a:gd name="T73" fmla="*/ 65 h 310"/>
                  <a:gd name="T74" fmla="*/ 131 w 232"/>
                  <a:gd name="T75" fmla="*/ 51 h 310"/>
                  <a:gd name="T76" fmla="*/ 108 w 232"/>
                  <a:gd name="T77" fmla="*/ 48 h 310"/>
                  <a:gd name="T78" fmla="*/ 88 w 232"/>
                  <a:gd name="T79" fmla="*/ 58 h 310"/>
                  <a:gd name="T80" fmla="*/ 79 w 232"/>
                  <a:gd name="T81" fmla="*/ 75 h 310"/>
                  <a:gd name="T82" fmla="*/ 81 w 232"/>
                  <a:gd name="T83" fmla="*/ 95 h 310"/>
                  <a:gd name="T84" fmla="*/ 95 w 232"/>
                  <a:gd name="T85" fmla="*/ 111 h 310"/>
                  <a:gd name="T86" fmla="*/ 122 w 232"/>
                  <a:gd name="T87" fmla="*/ 123 h 310"/>
                  <a:gd name="T88" fmla="*/ 76 w 232"/>
                  <a:gd name="T89" fmla="*/ 235 h 310"/>
                  <a:gd name="T90" fmla="*/ 92 w 232"/>
                  <a:gd name="T91" fmla="*/ 254 h 310"/>
                  <a:gd name="T92" fmla="*/ 116 w 232"/>
                  <a:gd name="T93" fmla="*/ 261 h 310"/>
                  <a:gd name="T94" fmla="*/ 141 w 232"/>
                  <a:gd name="T95" fmla="*/ 256 h 310"/>
                  <a:gd name="T96" fmla="*/ 156 w 232"/>
                  <a:gd name="T97" fmla="*/ 239 h 310"/>
                  <a:gd name="T98" fmla="*/ 159 w 232"/>
                  <a:gd name="T99" fmla="*/ 217 h 310"/>
                  <a:gd name="T100" fmla="*/ 154 w 232"/>
                  <a:gd name="T101" fmla="*/ 201 h 310"/>
                  <a:gd name="T102" fmla="*/ 139 w 232"/>
                  <a:gd name="T103" fmla="*/ 188 h 310"/>
                  <a:gd name="T104" fmla="*/ 111 w 232"/>
                  <a:gd name="T105" fmla="*/ 175 h 310"/>
                  <a:gd name="T106" fmla="*/ 92 w 232"/>
                  <a:gd name="T107" fmla="*/ 184 h 310"/>
                  <a:gd name="T108" fmla="*/ 79 w 232"/>
                  <a:gd name="T109" fmla="*/ 197 h 310"/>
                  <a:gd name="T110" fmla="*/ 74 w 232"/>
                  <a:gd name="T111" fmla="*/ 21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310">
                    <a:moveTo>
                      <a:pt x="55" y="151"/>
                    </a:moveTo>
                    <a:lnTo>
                      <a:pt x="43" y="145"/>
                    </a:lnTo>
                    <a:lnTo>
                      <a:pt x="34" y="139"/>
                    </a:lnTo>
                    <a:lnTo>
                      <a:pt x="27" y="131"/>
                    </a:lnTo>
                    <a:lnTo>
                      <a:pt x="20" y="123"/>
                    </a:lnTo>
                    <a:lnTo>
                      <a:pt x="17" y="114"/>
                    </a:lnTo>
                    <a:lnTo>
                      <a:pt x="13" y="105"/>
                    </a:lnTo>
                    <a:lnTo>
                      <a:pt x="10" y="95"/>
                    </a:lnTo>
                    <a:lnTo>
                      <a:pt x="10" y="85"/>
                    </a:lnTo>
                    <a:lnTo>
                      <a:pt x="10" y="76"/>
                    </a:lnTo>
                    <a:lnTo>
                      <a:pt x="11" y="67"/>
                    </a:lnTo>
                    <a:lnTo>
                      <a:pt x="14" y="58"/>
                    </a:lnTo>
                    <a:lnTo>
                      <a:pt x="18" y="51"/>
                    </a:lnTo>
                    <a:lnTo>
                      <a:pt x="22" y="43"/>
                    </a:lnTo>
                    <a:lnTo>
                      <a:pt x="27" y="37"/>
                    </a:lnTo>
                    <a:lnTo>
                      <a:pt x="33" y="30"/>
                    </a:lnTo>
                    <a:lnTo>
                      <a:pt x="41" y="24"/>
                    </a:lnTo>
                    <a:lnTo>
                      <a:pt x="48" y="18"/>
                    </a:lnTo>
                    <a:lnTo>
                      <a:pt x="57" y="14"/>
                    </a:lnTo>
                    <a:lnTo>
                      <a:pt x="65" y="10"/>
                    </a:lnTo>
                    <a:lnTo>
                      <a:pt x="75" y="6"/>
                    </a:lnTo>
                    <a:lnTo>
                      <a:pt x="85" y="4"/>
                    </a:lnTo>
                    <a:lnTo>
                      <a:pt x="95" y="1"/>
                    </a:lnTo>
                    <a:lnTo>
                      <a:pt x="106" y="1"/>
                    </a:lnTo>
                    <a:lnTo>
                      <a:pt x="117" y="0"/>
                    </a:lnTo>
                    <a:lnTo>
                      <a:pt x="128" y="1"/>
                    </a:lnTo>
                    <a:lnTo>
                      <a:pt x="140" y="1"/>
                    </a:lnTo>
                    <a:lnTo>
                      <a:pt x="150" y="4"/>
                    </a:lnTo>
                    <a:lnTo>
                      <a:pt x="160" y="6"/>
                    </a:lnTo>
                    <a:lnTo>
                      <a:pt x="169" y="9"/>
                    </a:lnTo>
                    <a:lnTo>
                      <a:pt x="178" y="13"/>
                    </a:lnTo>
                    <a:lnTo>
                      <a:pt x="186" y="18"/>
                    </a:lnTo>
                    <a:lnTo>
                      <a:pt x="193" y="23"/>
                    </a:lnTo>
                    <a:lnTo>
                      <a:pt x="198" y="28"/>
                    </a:lnTo>
                    <a:lnTo>
                      <a:pt x="205" y="34"/>
                    </a:lnTo>
                    <a:lnTo>
                      <a:pt x="209" y="41"/>
                    </a:lnTo>
                    <a:lnTo>
                      <a:pt x="212" y="48"/>
                    </a:lnTo>
                    <a:lnTo>
                      <a:pt x="216" y="55"/>
                    </a:lnTo>
                    <a:lnTo>
                      <a:pt x="218" y="62"/>
                    </a:lnTo>
                    <a:lnTo>
                      <a:pt x="219" y="70"/>
                    </a:lnTo>
                    <a:lnTo>
                      <a:pt x="220" y="78"/>
                    </a:lnTo>
                    <a:lnTo>
                      <a:pt x="219" y="88"/>
                    </a:lnTo>
                    <a:lnTo>
                      <a:pt x="218" y="98"/>
                    </a:lnTo>
                    <a:lnTo>
                      <a:pt x="214" y="107"/>
                    </a:lnTo>
                    <a:lnTo>
                      <a:pt x="209" y="116"/>
                    </a:lnTo>
                    <a:lnTo>
                      <a:pt x="202" y="123"/>
                    </a:lnTo>
                    <a:lnTo>
                      <a:pt x="195" y="131"/>
                    </a:lnTo>
                    <a:lnTo>
                      <a:pt x="186" y="137"/>
                    </a:lnTo>
                    <a:lnTo>
                      <a:pt x="176" y="144"/>
                    </a:lnTo>
                    <a:lnTo>
                      <a:pt x="176" y="145"/>
                    </a:lnTo>
                    <a:lnTo>
                      <a:pt x="188" y="150"/>
                    </a:lnTo>
                    <a:lnTo>
                      <a:pt x="198" y="156"/>
                    </a:lnTo>
                    <a:lnTo>
                      <a:pt x="209" y="165"/>
                    </a:lnTo>
                    <a:lnTo>
                      <a:pt x="218" y="174"/>
                    </a:lnTo>
                    <a:lnTo>
                      <a:pt x="224" y="184"/>
                    </a:lnTo>
                    <a:lnTo>
                      <a:pt x="228" y="195"/>
                    </a:lnTo>
                    <a:lnTo>
                      <a:pt x="230" y="206"/>
                    </a:lnTo>
                    <a:lnTo>
                      <a:pt x="232" y="219"/>
                    </a:lnTo>
                    <a:lnTo>
                      <a:pt x="232" y="229"/>
                    </a:lnTo>
                    <a:lnTo>
                      <a:pt x="230" y="238"/>
                    </a:lnTo>
                    <a:lnTo>
                      <a:pt x="228" y="247"/>
                    </a:lnTo>
                    <a:lnTo>
                      <a:pt x="224" y="256"/>
                    </a:lnTo>
                    <a:lnTo>
                      <a:pt x="219" y="263"/>
                    </a:lnTo>
                    <a:lnTo>
                      <a:pt x="214" y="271"/>
                    </a:lnTo>
                    <a:lnTo>
                      <a:pt x="207" y="278"/>
                    </a:lnTo>
                    <a:lnTo>
                      <a:pt x="200" y="285"/>
                    </a:lnTo>
                    <a:lnTo>
                      <a:pt x="191" y="291"/>
                    </a:lnTo>
                    <a:lnTo>
                      <a:pt x="182" y="296"/>
                    </a:lnTo>
                    <a:lnTo>
                      <a:pt x="172" y="300"/>
                    </a:lnTo>
                    <a:lnTo>
                      <a:pt x="162" y="304"/>
                    </a:lnTo>
                    <a:lnTo>
                      <a:pt x="151" y="306"/>
                    </a:lnTo>
                    <a:lnTo>
                      <a:pt x="139" y="309"/>
                    </a:lnTo>
                    <a:lnTo>
                      <a:pt x="127" y="310"/>
                    </a:lnTo>
                    <a:lnTo>
                      <a:pt x="113" y="310"/>
                    </a:lnTo>
                    <a:lnTo>
                      <a:pt x="100" y="310"/>
                    </a:lnTo>
                    <a:lnTo>
                      <a:pt x="89" y="309"/>
                    </a:lnTo>
                    <a:lnTo>
                      <a:pt x="78" y="306"/>
                    </a:lnTo>
                    <a:lnTo>
                      <a:pt x="66" y="304"/>
                    </a:lnTo>
                    <a:lnTo>
                      <a:pt x="56" y="301"/>
                    </a:lnTo>
                    <a:lnTo>
                      <a:pt x="47" y="296"/>
                    </a:lnTo>
                    <a:lnTo>
                      <a:pt x="38" y="291"/>
                    </a:lnTo>
                    <a:lnTo>
                      <a:pt x="31" y="286"/>
                    </a:lnTo>
                    <a:lnTo>
                      <a:pt x="23" y="280"/>
                    </a:lnTo>
                    <a:lnTo>
                      <a:pt x="17" y="273"/>
                    </a:lnTo>
                    <a:lnTo>
                      <a:pt x="11" y="266"/>
                    </a:lnTo>
                    <a:lnTo>
                      <a:pt x="8" y="259"/>
                    </a:lnTo>
                    <a:lnTo>
                      <a:pt x="4" y="252"/>
                    </a:lnTo>
                    <a:lnTo>
                      <a:pt x="1" y="244"/>
                    </a:lnTo>
                    <a:lnTo>
                      <a:pt x="0" y="235"/>
                    </a:lnTo>
                    <a:lnTo>
                      <a:pt x="0" y="226"/>
                    </a:lnTo>
                    <a:lnTo>
                      <a:pt x="0" y="215"/>
                    </a:lnTo>
                    <a:lnTo>
                      <a:pt x="3" y="203"/>
                    </a:lnTo>
                    <a:lnTo>
                      <a:pt x="8" y="192"/>
                    </a:lnTo>
                    <a:lnTo>
                      <a:pt x="13" y="182"/>
                    </a:lnTo>
                    <a:lnTo>
                      <a:pt x="20" y="173"/>
                    </a:lnTo>
                    <a:lnTo>
                      <a:pt x="31" y="165"/>
                    </a:lnTo>
                    <a:lnTo>
                      <a:pt x="41" y="159"/>
                    </a:lnTo>
                    <a:lnTo>
                      <a:pt x="55" y="153"/>
                    </a:lnTo>
                    <a:lnTo>
                      <a:pt x="55" y="151"/>
                    </a:lnTo>
                    <a:close/>
                    <a:moveTo>
                      <a:pt x="122" y="123"/>
                    </a:moveTo>
                    <a:lnTo>
                      <a:pt x="128" y="121"/>
                    </a:lnTo>
                    <a:lnTo>
                      <a:pt x="135" y="117"/>
                    </a:lnTo>
                    <a:lnTo>
                      <a:pt x="140" y="113"/>
                    </a:lnTo>
                    <a:lnTo>
                      <a:pt x="145" y="108"/>
                    </a:lnTo>
                    <a:lnTo>
                      <a:pt x="149" y="103"/>
                    </a:lnTo>
                    <a:lnTo>
                      <a:pt x="151" y="98"/>
                    </a:lnTo>
                    <a:lnTo>
                      <a:pt x="153" y="92"/>
                    </a:lnTo>
                    <a:lnTo>
                      <a:pt x="154" y="85"/>
                    </a:lnTo>
                    <a:lnTo>
                      <a:pt x="153" y="78"/>
                    </a:lnTo>
                    <a:lnTo>
                      <a:pt x="151" y="71"/>
                    </a:lnTo>
                    <a:lnTo>
                      <a:pt x="148" y="65"/>
                    </a:lnTo>
                    <a:lnTo>
                      <a:pt x="144" y="58"/>
                    </a:lnTo>
                    <a:lnTo>
                      <a:pt x="137" y="55"/>
                    </a:lnTo>
                    <a:lnTo>
                      <a:pt x="131" y="51"/>
                    </a:lnTo>
                    <a:lnTo>
                      <a:pt x="125" y="50"/>
                    </a:lnTo>
                    <a:lnTo>
                      <a:pt x="116" y="48"/>
                    </a:lnTo>
                    <a:lnTo>
                      <a:pt x="108" y="48"/>
                    </a:lnTo>
                    <a:lnTo>
                      <a:pt x="100" y="51"/>
                    </a:lnTo>
                    <a:lnTo>
                      <a:pt x="94" y="53"/>
                    </a:lnTo>
                    <a:lnTo>
                      <a:pt x="88" y="58"/>
                    </a:lnTo>
                    <a:lnTo>
                      <a:pt x="84" y="64"/>
                    </a:lnTo>
                    <a:lnTo>
                      <a:pt x="80" y="69"/>
                    </a:lnTo>
                    <a:lnTo>
                      <a:pt x="79" y="75"/>
                    </a:lnTo>
                    <a:lnTo>
                      <a:pt x="78" y="83"/>
                    </a:lnTo>
                    <a:lnTo>
                      <a:pt x="79" y="89"/>
                    </a:lnTo>
                    <a:lnTo>
                      <a:pt x="81" y="95"/>
                    </a:lnTo>
                    <a:lnTo>
                      <a:pt x="84" y="100"/>
                    </a:lnTo>
                    <a:lnTo>
                      <a:pt x="89" y="107"/>
                    </a:lnTo>
                    <a:lnTo>
                      <a:pt x="95" y="111"/>
                    </a:lnTo>
                    <a:lnTo>
                      <a:pt x="103" y="116"/>
                    </a:lnTo>
                    <a:lnTo>
                      <a:pt x="112" y="119"/>
                    </a:lnTo>
                    <a:lnTo>
                      <a:pt x="122" y="123"/>
                    </a:lnTo>
                    <a:close/>
                    <a:moveTo>
                      <a:pt x="73" y="220"/>
                    </a:moveTo>
                    <a:lnTo>
                      <a:pt x="74" y="228"/>
                    </a:lnTo>
                    <a:lnTo>
                      <a:pt x="76" y="235"/>
                    </a:lnTo>
                    <a:lnTo>
                      <a:pt x="80" y="242"/>
                    </a:lnTo>
                    <a:lnTo>
                      <a:pt x="85" y="248"/>
                    </a:lnTo>
                    <a:lnTo>
                      <a:pt x="92" y="254"/>
                    </a:lnTo>
                    <a:lnTo>
                      <a:pt x="99" y="258"/>
                    </a:lnTo>
                    <a:lnTo>
                      <a:pt x="107" y="261"/>
                    </a:lnTo>
                    <a:lnTo>
                      <a:pt x="116" y="261"/>
                    </a:lnTo>
                    <a:lnTo>
                      <a:pt x="126" y="261"/>
                    </a:lnTo>
                    <a:lnTo>
                      <a:pt x="134" y="258"/>
                    </a:lnTo>
                    <a:lnTo>
                      <a:pt x="141" y="256"/>
                    </a:lnTo>
                    <a:lnTo>
                      <a:pt x="148" y="250"/>
                    </a:lnTo>
                    <a:lnTo>
                      <a:pt x="153" y="245"/>
                    </a:lnTo>
                    <a:lnTo>
                      <a:pt x="156" y="239"/>
                    </a:lnTo>
                    <a:lnTo>
                      <a:pt x="159" y="231"/>
                    </a:lnTo>
                    <a:lnTo>
                      <a:pt x="159" y="224"/>
                    </a:lnTo>
                    <a:lnTo>
                      <a:pt x="159" y="217"/>
                    </a:lnTo>
                    <a:lnTo>
                      <a:pt x="158" y="212"/>
                    </a:lnTo>
                    <a:lnTo>
                      <a:pt x="156" y="206"/>
                    </a:lnTo>
                    <a:lnTo>
                      <a:pt x="154" y="201"/>
                    </a:lnTo>
                    <a:lnTo>
                      <a:pt x="150" y="197"/>
                    </a:lnTo>
                    <a:lnTo>
                      <a:pt x="145" y="192"/>
                    </a:lnTo>
                    <a:lnTo>
                      <a:pt x="139" y="188"/>
                    </a:lnTo>
                    <a:lnTo>
                      <a:pt x="132" y="184"/>
                    </a:lnTo>
                    <a:lnTo>
                      <a:pt x="120" y="178"/>
                    </a:lnTo>
                    <a:lnTo>
                      <a:pt x="111" y="175"/>
                    </a:lnTo>
                    <a:lnTo>
                      <a:pt x="106" y="178"/>
                    </a:lnTo>
                    <a:lnTo>
                      <a:pt x="97" y="182"/>
                    </a:lnTo>
                    <a:lnTo>
                      <a:pt x="92" y="184"/>
                    </a:lnTo>
                    <a:lnTo>
                      <a:pt x="87" y="188"/>
                    </a:lnTo>
                    <a:lnTo>
                      <a:pt x="83" y="192"/>
                    </a:lnTo>
                    <a:lnTo>
                      <a:pt x="79" y="197"/>
                    </a:lnTo>
                    <a:lnTo>
                      <a:pt x="76" y="202"/>
                    </a:lnTo>
                    <a:lnTo>
                      <a:pt x="75" y="207"/>
                    </a:lnTo>
                    <a:lnTo>
                      <a:pt x="74" y="214"/>
                    </a:lnTo>
                    <a:lnTo>
                      <a:pt x="73"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7" name="Freeform 574"/>
              <p:cNvSpPr>
                <a:spLocks/>
              </p:cNvSpPr>
              <p:nvPr/>
            </p:nvSpPr>
            <p:spPr bwMode="auto">
              <a:xfrm>
                <a:off x="2263" y="1739"/>
                <a:ext cx="35" cy="75"/>
              </a:xfrm>
              <a:custGeom>
                <a:avLst/>
                <a:gdLst>
                  <a:gd name="T0" fmla="*/ 70 w 140"/>
                  <a:gd name="T1" fmla="*/ 300 h 300"/>
                  <a:gd name="T2" fmla="*/ 70 w 140"/>
                  <a:gd name="T3" fmla="*/ 64 h 300"/>
                  <a:gd name="T4" fmla="*/ 70 w 140"/>
                  <a:gd name="T5" fmla="*/ 64 h 300"/>
                  <a:gd name="T6" fmla="*/ 11 w 140"/>
                  <a:gd name="T7" fmla="*/ 90 h 300"/>
                  <a:gd name="T8" fmla="*/ 0 w 140"/>
                  <a:gd name="T9" fmla="*/ 37 h 300"/>
                  <a:gd name="T10" fmla="*/ 80 w 140"/>
                  <a:gd name="T11" fmla="*/ 0 h 300"/>
                  <a:gd name="T12" fmla="*/ 140 w 140"/>
                  <a:gd name="T13" fmla="*/ 0 h 300"/>
                  <a:gd name="T14" fmla="*/ 140 w 140"/>
                  <a:gd name="T15" fmla="*/ 300 h 300"/>
                  <a:gd name="T16" fmla="*/ 70 w 14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0">
                    <a:moveTo>
                      <a:pt x="70" y="300"/>
                    </a:moveTo>
                    <a:lnTo>
                      <a:pt x="70" y="64"/>
                    </a:lnTo>
                    <a:lnTo>
                      <a:pt x="70" y="64"/>
                    </a:lnTo>
                    <a:lnTo>
                      <a:pt x="11" y="90"/>
                    </a:lnTo>
                    <a:lnTo>
                      <a:pt x="0" y="37"/>
                    </a:lnTo>
                    <a:lnTo>
                      <a:pt x="80" y="0"/>
                    </a:lnTo>
                    <a:lnTo>
                      <a:pt x="140" y="0"/>
                    </a:lnTo>
                    <a:lnTo>
                      <a:pt x="140"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8" name="Freeform 575"/>
              <p:cNvSpPr>
                <a:spLocks/>
              </p:cNvSpPr>
              <p:nvPr/>
            </p:nvSpPr>
            <p:spPr bwMode="auto">
              <a:xfrm>
                <a:off x="2325" y="1793"/>
                <a:ext cx="21" cy="22"/>
              </a:xfrm>
              <a:custGeom>
                <a:avLst/>
                <a:gdLst>
                  <a:gd name="T0" fmla="*/ 84 w 84"/>
                  <a:gd name="T1" fmla="*/ 43 h 86"/>
                  <a:gd name="T2" fmla="*/ 83 w 84"/>
                  <a:gd name="T3" fmla="*/ 52 h 86"/>
                  <a:gd name="T4" fmla="*/ 81 w 84"/>
                  <a:gd name="T5" fmla="*/ 61 h 86"/>
                  <a:gd name="T6" fmla="*/ 78 w 84"/>
                  <a:gd name="T7" fmla="*/ 67 h 86"/>
                  <a:gd name="T8" fmla="*/ 73 w 84"/>
                  <a:gd name="T9" fmla="*/ 74 h 86"/>
                  <a:gd name="T10" fmla="*/ 66 w 84"/>
                  <a:gd name="T11" fmla="*/ 80 h 86"/>
                  <a:gd name="T12" fmla="*/ 59 w 84"/>
                  <a:gd name="T13" fmla="*/ 83 h 86"/>
                  <a:gd name="T14" fmla="*/ 51 w 84"/>
                  <a:gd name="T15" fmla="*/ 85 h 86"/>
                  <a:gd name="T16" fmla="*/ 42 w 84"/>
                  <a:gd name="T17" fmla="*/ 86 h 86"/>
                  <a:gd name="T18" fmla="*/ 33 w 84"/>
                  <a:gd name="T19" fmla="*/ 85 h 86"/>
                  <a:gd name="T20" fmla="*/ 24 w 84"/>
                  <a:gd name="T21" fmla="*/ 83 h 86"/>
                  <a:gd name="T22" fmla="*/ 18 w 84"/>
                  <a:gd name="T23" fmla="*/ 79 h 86"/>
                  <a:gd name="T24" fmla="*/ 12 w 84"/>
                  <a:gd name="T25" fmla="*/ 74 h 86"/>
                  <a:gd name="T26" fmla="*/ 6 w 84"/>
                  <a:gd name="T27" fmla="*/ 67 h 86"/>
                  <a:gd name="T28" fmla="*/ 3 w 84"/>
                  <a:gd name="T29" fmla="*/ 61 h 86"/>
                  <a:gd name="T30" fmla="*/ 0 w 84"/>
                  <a:gd name="T31" fmla="*/ 52 h 86"/>
                  <a:gd name="T32" fmla="*/ 0 w 84"/>
                  <a:gd name="T33" fmla="*/ 43 h 86"/>
                  <a:gd name="T34" fmla="*/ 0 w 84"/>
                  <a:gd name="T35" fmla="*/ 34 h 86"/>
                  <a:gd name="T36" fmla="*/ 3 w 84"/>
                  <a:gd name="T37" fmla="*/ 27 h 86"/>
                  <a:gd name="T38" fmla="*/ 6 w 84"/>
                  <a:gd name="T39" fmla="*/ 19 h 86"/>
                  <a:gd name="T40" fmla="*/ 12 w 84"/>
                  <a:gd name="T41" fmla="*/ 13 h 86"/>
                  <a:gd name="T42" fmla="*/ 18 w 84"/>
                  <a:gd name="T43" fmla="*/ 7 h 86"/>
                  <a:gd name="T44" fmla="*/ 26 w 84"/>
                  <a:gd name="T45" fmla="*/ 4 h 86"/>
                  <a:gd name="T46" fmla="*/ 33 w 84"/>
                  <a:gd name="T47" fmla="*/ 1 h 86"/>
                  <a:gd name="T48" fmla="*/ 42 w 84"/>
                  <a:gd name="T49" fmla="*/ 0 h 86"/>
                  <a:gd name="T50" fmla="*/ 51 w 84"/>
                  <a:gd name="T51" fmla="*/ 1 h 86"/>
                  <a:gd name="T52" fmla="*/ 59 w 84"/>
                  <a:gd name="T53" fmla="*/ 4 h 86"/>
                  <a:gd name="T54" fmla="*/ 66 w 84"/>
                  <a:gd name="T55" fmla="*/ 7 h 86"/>
                  <a:gd name="T56" fmla="*/ 73 w 84"/>
                  <a:gd name="T57" fmla="*/ 13 h 86"/>
                  <a:gd name="T58" fmla="*/ 78 w 84"/>
                  <a:gd name="T59" fmla="*/ 19 h 86"/>
                  <a:gd name="T60" fmla="*/ 81 w 84"/>
                  <a:gd name="T61" fmla="*/ 27 h 86"/>
                  <a:gd name="T62" fmla="*/ 83 w 84"/>
                  <a:gd name="T63" fmla="*/ 34 h 86"/>
                  <a:gd name="T64" fmla="*/ 84 w 84"/>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3"/>
                    </a:moveTo>
                    <a:lnTo>
                      <a:pt x="83" y="52"/>
                    </a:lnTo>
                    <a:lnTo>
                      <a:pt x="81" y="61"/>
                    </a:lnTo>
                    <a:lnTo>
                      <a:pt x="78" y="67"/>
                    </a:lnTo>
                    <a:lnTo>
                      <a:pt x="73" y="74"/>
                    </a:lnTo>
                    <a:lnTo>
                      <a:pt x="66" y="80"/>
                    </a:lnTo>
                    <a:lnTo>
                      <a:pt x="59" y="83"/>
                    </a:lnTo>
                    <a:lnTo>
                      <a:pt x="51" y="85"/>
                    </a:lnTo>
                    <a:lnTo>
                      <a:pt x="42" y="86"/>
                    </a:lnTo>
                    <a:lnTo>
                      <a:pt x="33" y="85"/>
                    </a:lnTo>
                    <a:lnTo>
                      <a:pt x="24" y="83"/>
                    </a:lnTo>
                    <a:lnTo>
                      <a:pt x="18" y="79"/>
                    </a:lnTo>
                    <a:lnTo>
                      <a:pt x="12" y="74"/>
                    </a:lnTo>
                    <a:lnTo>
                      <a:pt x="6" y="67"/>
                    </a:lnTo>
                    <a:lnTo>
                      <a:pt x="3" y="61"/>
                    </a:lnTo>
                    <a:lnTo>
                      <a:pt x="0" y="52"/>
                    </a:lnTo>
                    <a:lnTo>
                      <a:pt x="0" y="43"/>
                    </a:lnTo>
                    <a:lnTo>
                      <a:pt x="0" y="34"/>
                    </a:lnTo>
                    <a:lnTo>
                      <a:pt x="3" y="27"/>
                    </a:lnTo>
                    <a:lnTo>
                      <a:pt x="6" y="19"/>
                    </a:lnTo>
                    <a:lnTo>
                      <a:pt x="12" y="13"/>
                    </a:lnTo>
                    <a:lnTo>
                      <a:pt x="18" y="7"/>
                    </a:lnTo>
                    <a:lnTo>
                      <a:pt x="26" y="4"/>
                    </a:lnTo>
                    <a:lnTo>
                      <a:pt x="33" y="1"/>
                    </a:lnTo>
                    <a:lnTo>
                      <a:pt x="42" y="0"/>
                    </a:lnTo>
                    <a:lnTo>
                      <a:pt x="51" y="1"/>
                    </a:lnTo>
                    <a:lnTo>
                      <a:pt x="59" y="4"/>
                    </a:lnTo>
                    <a:lnTo>
                      <a:pt x="66" y="7"/>
                    </a:lnTo>
                    <a:lnTo>
                      <a:pt x="73" y="13"/>
                    </a:lnTo>
                    <a:lnTo>
                      <a:pt x="78" y="19"/>
                    </a:lnTo>
                    <a:lnTo>
                      <a:pt x="81" y="27"/>
                    </a:lnTo>
                    <a:lnTo>
                      <a:pt x="83" y="34"/>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9" name="Freeform 576"/>
              <p:cNvSpPr>
                <a:spLocks/>
              </p:cNvSpPr>
              <p:nvPr/>
            </p:nvSpPr>
            <p:spPr bwMode="auto">
              <a:xfrm>
                <a:off x="2354" y="1737"/>
                <a:ext cx="55" cy="77"/>
              </a:xfrm>
              <a:custGeom>
                <a:avLst/>
                <a:gdLst>
                  <a:gd name="T0" fmla="*/ 0 w 219"/>
                  <a:gd name="T1" fmla="*/ 305 h 305"/>
                  <a:gd name="T2" fmla="*/ 46 w 219"/>
                  <a:gd name="T3" fmla="*/ 223 h 305"/>
                  <a:gd name="T4" fmla="*/ 106 w 219"/>
                  <a:gd name="T5" fmla="*/ 165 h 305"/>
                  <a:gd name="T6" fmla="*/ 130 w 219"/>
                  <a:gd name="T7" fmla="*/ 136 h 305"/>
                  <a:gd name="T8" fmla="*/ 140 w 219"/>
                  <a:gd name="T9" fmla="*/ 112 h 305"/>
                  <a:gd name="T10" fmla="*/ 140 w 219"/>
                  <a:gd name="T11" fmla="*/ 92 h 305"/>
                  <a:gd name="T12" fmla="*/ 134 w 219"/>
                  <a:gd name="T13" fmla="*/ 75 h 305"/>
                  <a:gd name="T14" fmla="*/ 121 w 219"/>
                  <a:gd name="T15" fmla="*/ 64 h 305"/>
                  <a:gd name="T16" fmla="*/ 102 w 219"/>
                  <a:gd name="T17" fmla="*/ 59 h 305"/>
                  <a:gd name="T18" fmla="*/ 83 w 219"/>
                  <a:gd name="T19" fmla="*/ 57 h 305"/>
                  <a:gd name="T20" fmla="*/ 67 w 219"/>
                  <a:gd name="T21" fmla="*/ 61 h 305"/>
                  <a:gd name="T22" fmla="*/ 50 w 219"/>
                  <a:gd name="T23" fmla="*/ 67 h 305"/>
                  <a:gd name="T24" fmla="*/ 33 w 219"/>
                  <a:gd name="T25" fmla="*/ 78 h 305"/>
                  <a:gd name="T26" fmla="*/ 4 w 219"/>
                  <a:gd name="T27" fmla="*/ 32 h 305"/>
                  <a:gd name="T28" fmla="*/ 26 w 219"/>
                  <a:gd name="T29" fmla="*/ 18 h 305"/>
                  <a:gd name="T30" fmla="*/ 51 w 219"/>
                  <a:gd name="T31" fmla="*/ 8 h 305"/>
                  <a:gd name="T32" fmla="*/ 77 w 219"/>
                  <a:gd name="T33" fmla="*/ 3 h 305"/>
                  <a:gd name="T34" fmla="*/ 106 w 219"/>
                  <a:gd name="T35" fmla="*/ 0 h 305"/>
                  <a:gd name="T36" fmla="*/ 129 w 219"/>
                  <a:gd name="T37" fmla="*/ 1 h 305"/>
                  <a:gd name="T38" fmla="*/ 150 w 219"/>
                  <a:gd name="T39" fmla="*/ 6 h 305"/>
                  <a:gd name="T40" fmla="*/ 168 w 219"/>
                  <a:gd name="T41" fmla="*/ 15 h 305"/>
                  <a:gd name="T42" fmla="*/ 184 w 219"/>
                  <a:gd name="T43" fmla="*/ 25 h 305"/>
                  <a:gd name="T44" fmla="*/ 196 w 219"/>
                  <a:gd name="T45" fmla="*/ 41 h 305"/>
                  <a:gd name="T46" fmla="*/ 205 w 219"/>
                  <a:gd name="T47" fmla="*/ 56 h 305"/>
                  <a:gd name="T48" fmla="*/ 212 w 219"/>
                  <a:gd name="T49" fmla="*/ 75 h 305"/>
                  <a:gd name="T50" fmla="*/ 213 w 219"/>
                  <a:gd name="T51" fmla="*/ 95 h 305"/>
                  <a:gd name="T52" fmla="*/ 208 w 219"/>
                  <a:gd name="T53" fmla="*/ 126 h 305"/>
                  <a:gd name="T54" fmla="*/ 194 w 219"/>
                  <a:gd name="T55" fmla="*/ 158 h 305"/>
                  <a:gd name="T56" fmla="*/ 181 w 219"/>
                  <a:gd name="T57" fmla="*/ 176 h 305"/>
                  <a:gd name="T58" fmla="*/ 162 w 219"/>
                  <a:gd name="T59" fmla="*/ 196 h 305"/>
                  <a:gd name="T60" fmla="*/ 103 w 219"/>
                  <a:gd name="T61" fmla="*/ 245 h 305"/>
                  <a:gd name="T62" fmla="*/ 219 w 219"/>
                  <a:gd name="T63" fmla="*/ 2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305">
                    <a:moveTo>
                      <a:pt x="219" y="305"/>
                    </a:moveTo>
                    <a:lnTo>
                      <a:pt x="0" y="305"/>
                    </a:lnTo>
                    <a:lnTo>
                      <a:pt x="0" y="262"/>
                    </a:lnTo>
                    <a:lnTo>
                      <a:pt x="46" y="223"/>
                    </a:lnTo>
                    <a:lnTo>
                      <a:pt x="82" y="190"/>
                    </a:lnTo>
                    <a:lnTo>
                      <a:pt x="106" y="165"/>
                    </a:lnTo>
                    <a:lnTo>
                      <a:pt x="121" y="149"/>
                    </a:lnTo>
                    <a:lnTo>
                      <a:pt x="130" y="136"/>
                    </a:lnTo>
                    <a:lnTo>
                      <a:pt x="136" y="123"/>
                    </a:lnTo>
                    <a:lnTo>
                      <a:pt x="140" y="112"/>
                    </a:lnTo>
                    <a:lnTo>
                      <a:pt x="142" y="102"/>
                    </a:lnTo>
                    <a:lnTo>
                      <a:pt x="140" y="92"/>
                    </a:lnTo>
                    <a:lnTo>
                      <a:pt x="138" y="83"/>
                    </a:lnTo>
                    <a:lnTo>
                      <a:pt x="134" y="75"/>
                    </a:lnTo>
                    <a:lnTo>
                      <a:pt x="129" y="69"/>
                    </a:lnTo>
                    <a:lnTo>
                      <a:pt x="121" y="64"/>
                    </a:lnTo>
                    <a:lnTo>
                      <a:pt x="112" y="60"/>
                    </a:lnTo>
                    <a:lnTo>
                      <a:pt x="102" y="59"/>
                    </a:lnTo>
                    <a:lnTo>
                      <a:pt x="91" y="57"/>
                    </a:lnTo>
                    <a:lnTo>
                      <a:pt x="83" y="57"/>
                    </a:lnTo>
                    <a:lnTo>
                      <a:pt x="74" y="59"/>
                    </a:lnTo>
                    <a:lnTo>
                      <a:pt x="67" y="61"/>
                    </a:lnTo>
                    <a:lnTo>
                      <a:pt x="58" y="64"/>
                    </a:lnTo>
                    <a:lnTo>
                      <a:pt x="50" y="67"/>
                    </a:lnTo>
                    <a:lnTo>
                      <a:pt x="41" y="71"/>
                    </a:lnTo>
                    <a:lnTo>
                      <a:pt x="33" y="78"/>
                    </a:lnTo>
                    <a:lnTo>
                      <a:pt x="25" y="83"/>
                    </a:lnTo>
                    <a:lnTo>
                      <a:pt x="4" y="32"/>
                    </a:lnTo>
                    <a:lnTo>
                      <a:pt x="14" y="25"/>
                    </a:lnTo>
                    <a:lnTo>
                      <a:pt x="26" y="18"/>
                    </a:lnTo>
                    <a:lnTo>
                      <a:pt x="39" y="13"/>
                    </a:lnTo>
                    <a:lnTo>
                      <a:pt x="51" y="8"/>
                    </a:lnTo>
                    <a:lnTo>
                      <a:pt x="64" y="5"/>
                    </a:lnTo>
                    <a:lnTo>
                      <a:pt x="77" y="3"/>
                    </a:lnTo>
                    <a:lnTo>
                      <a:pt x="91" y="0"/>
                    </a:lnTo>
                    <a:lnTo>
                      <a:pt x="106" y="0"/>
                    </a:lnTo>
                    <a:lnTo>
                      <a:pt x="117" y="0"/>
                    </a:lnTo>
                    <a:lnTo>
                      <a:pt x="129" y="1"/>
                    </a:lnTo>
                    <a:lnTo>
                      <a:pt x="140" y="4"/>
                    </a:lnTo>
                    <a:lnTo>
                      <a:pt x="150" y="6"/>
                    </a:lnTo>
                    <a:lnTo>
                      <a:pt x="159" y="10"/>
                    </a:lnTo>
                    <a:lnTo>
                      <a:pt x="168" y="15"/>
                    </a:lnTo>
                    <a:lnTo>
                      <a:pt x="176" y="20"/>
                    </a:lnTo>
                    <a:lnTo>
                      <a:pt x="184" y="25"/>
                    </a:lnTo>
                    <a:lnTo>
                      <a:pt x="191" y="33"/>
                    </a:lnTo>
                    <a:lnTo>
                      <a:pt x="196" y="41"/>
                    </a:lnTo>
                    <a:lnTo>
                      <a:pt x="201" y="48"/>
                    </a:lnTo>
                    <a:lnTo>
                      <a:pt x="205" y="56"/>
                    </a:lnTo>
                    <a:lnTo>
                      <a:pt x="209" y="65"/>
                    </a:lnTo>
                    <a:lnTo>
                      <a:pt x="212" y="75"/>
                    </a:lnTo>
                    <a:lnTo>
                      <a:pt x="213" y="85"/>
                    </a:lnTo>
                    <a:lnTo>
                      <a:pt x="213" y="95"/>
                    </a:lnTo>
                    <a:lnTo>
                      <a:pt x="212" y="111"/>
                    </a:lnTo>
                    <a:lnTo>
                      <a:pt x="208" y="126"/>
                    </a:lnTo>
                    <a:lnTo>
                      <a:pt x="203" y="141"/>
                    </a:lnTo>
                    <a:lnTo>
                      <a:pt x="194" y="158"/>
                    </a:lnTo>
                    <a:lnTo>
                      <a:pt x="189" y="165"/>
                    </a:lnTo>
                    <a:lnTo>
                      <a:pt x="181" y="176"/>
                    </a:lnTo>
                    <a:lnTo>
                      <a:pt x="172" y="184"/>
                    </a:lnTo>
                    <a:lnTo>
                      <a:pt x="162" y="196"/>
                    </a:lnTo>
                    <a:lnTo>
                      <a:pt x="135" y="219"/>
                    </a:lnTo>
                    <a:lnTo>
                      <a:pt x="103" y="245"/>
                    </a:lnTo>
                    <a:lnTo>
                      <a:pt x="103" y="247"/>
                    </a:lnTo>
                    <a:lnTo>
                      <a:pt x="219" y="247"/>
                    </a:lnTo>
                    <a:lnTo>
                      <a:pt x="219"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0" name="Freeform 577"/>
              <p:cNvSpPr>
                <a:spLocks/>
              </p:cNvSpPr>
              <p:nvPr/>
            </p:nvSpPr>
            <p:spPr bwMode="auto">
              <a:xfrm>
                <a:off x="2251" y="1130"/>
                <a:ext cx="34" cy="75"/>
              </a:xfrm>
              <a:custGeom>
                <a:avLst/>
                <a:gdLst>
                  <a:gd name="T0" fmla="*/ 70 w 138"/>
                  <a:gd name="T1" fmla="*/ 301 h 301"/>
                  <a:gd name="T2" fmla="*/ 70 w 138"/>
                  <a:gd name="T3" fmla="*/ 63 h 301"/>
                  <a:gd name="T4" fmla="*/ 68 w 138"/>
                  <a:gd name="T5" fmla="*/ 63 h 301"/>
                  <a:gd name="T6" fmla="*/ 11 w 138"/>
                  <a:gd name="T7" fmla="*/ 91 h 301"/>
                  <a:gd name="T8" fmla="*/ 0 w 138"/>
                  <a:gd name="T9" fmla="*/ 37 h 301"/>
                  <a:gd name="T10" fmla="*/ 80 w 138"/>
                  <a:gd name="T11" fmla="*/ 0 h 301"/>
                  <a:gd name="T12" fmla="*/ 138 w 138"/>
                  <a:gd name="T13" fmla="*/ 0 h 301"/>
                  <a:gd name="T14" fmla="*/ 138 w 138"/>
                  <a:gd name="T15" fmla="*/ 301 h 301"/>
                  <a:gd name="T16" fmla="*/ 70 w 138"/>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301">
                    <a:moveTo>
                      <a:pt x="70" y="301"/>
                    </a:moveTo>
                    <a:lnTo>
                      <a:pt x="70" y="63"/>
                    </a:lnTo>
                    <a:lnTo>
                      <a:pt x="68" y="63"/>
                    </a:lnTo>
                    <a:lnTo>
                      <a:pt x="11" y="91"/>
                    </a:lnTo>
                    <a:lnTo>
                      <a:pt x="0" y="37"/>
                    </a:lnTo>
                    <a:lnTo>
                      <a:pt x="80" y="0"/>
                    </a:lnTo>
                    <a:lnTo>
                      <a:pt x="138" y="0"/>
                    </a:lnTo>
                    <a:lnTo>
                      <a:pt x="138" y="301"/>
                    </a:lnTo>
                    <a:lnTo>
                      <a:pt x="70"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1" name="Freeform 578"/>
              <p:cNvSpPr>
                <a:spLocks/>
              </p:cNvSpPr>
              <p:nvPr/>
            </p:nvSpPr>
            <p:spPr bwMode="auto">
              <a:xfrm>
                <a:off x="2312" y="1184"/>
                <a:ext cx="21" cy="22"/>
              </a:xfrm>
              <a:custGeom>
                <a:avLst/>
                <a:gdLst>
                  <a:gd name="T0" fmla="*/ 85 w 85"/>
                  <a:gd name="T1" fmla="*/ 43 h 87"/>
                  <a:gd name="T2" fmla="*/ 84 w 85"/>
                  <a:gd name="T3" fmla="*/ 52 h 87"/>
                  <a:gd name="T4" fmla="*/ 81 w 85"/>
                  <a:gd name="T5" fmla="*/ 60 h 87"/>
                  <a:gd name="T6" fmla="*/ 78 w 85"/>
                  <a:gd name="T7" fmla="*/ 68 h 87"/>
                  <a:gd name="T8" fmla="*/ 72 w 85"/>
                  <a:gd name="T9" fmla="*/ 74 h 87"/>
                  <a:gd name="T10" fmla="*/ 66 w 85"/>
                  <a:gd name="T11" fmla="*/ 79 h 87"/>
                  <a:gd name="T12" fmla="*/ 60 w 85"/>
                  <a:gd name="T13" fmla="*/ 83 h 87"/>
                  <a:gd name="T14" fmla="*/ 51 w 85"/>
                  <a:gd name="T15" fmla="*/ 85 h 87"/>
                  <a:gd name="T16" fmla="*/ 42 w 85"/>
                  <a:gd name="T17" fmla="*/ 87 h 87"/>
                  <a:gd name="T18" fmla="*/ 33 w 85"/>
                  <a:gd name="T19" fmla="*/ 85 h 87"/>
                  <a:gd name="T20" fmla="*/ 25 w 85"/>
                  <a:gd name="T21" fmla="*/ 83 h 87"/>
                  <a:gd name="T22" fmla="*/ 18 w 85"/>
                  <a:gd name="T23" fmla="*/ 79 h 87"/>
                  <a:gd name="T24" fmla="*/ 11 w 85"/>
                  <a:gd name="T25" fmla="*/ 74 h 87"/>
                  <a:gd name="T26" fmla="*/ 6 w 85"/>
                  <a:gd name="T27" fmla="*/ 68 h 87"/>
                  <a:gd name="T28" fmla="*/ 2 w 85"/>
                  <a:gd name="T29" fmla="*/ 60 h 87"/>
                  <a:gd name="T30" fmla="*/ 1 w 85"/>
                  <a:gd name="T31" fmla="*/ 52 h 87"/>
                  <a:gd name="T32" fmla="*/ 0 w 85"/>
                  <a:gd name="T33" fmla="*/ 43 h 87"/>
                  <a:gd name="T34" fmla="*/ 1 w 85"/>
                  <a:gd name="T35" fmla="*/ 35 h 87"/>
                  <a:gd name="T36" fmla="*/ 4 w 85"/>
                  <a:gd name="T37" fmla="*/ 26 h 87"/>
                  <a:gd name="T38" fmla="*/ 6 w 85"/>
                  <a:gd name="T39" fmla="*/ 19 h 87"/>
                  <a:gd name="T40" fmla="*/ 13 w 85"/>
                  <a:gd name="T41" fmla="*/ 13 h 87"/>
                  <a:gd name="T42" fmla="*/ 19 w 85"/>
                  <a:gd name="T43" fmla="*/ 7 h 87"/>
                  <a:gd name="T44" fmla="*/ 25 w 85"/>
                  <a:gd name="T45" fmla="*/ 3 h 87"/>
                  <a:gd name="T46" fmla="*/ 34 w 85"/>
                  <a:gd name="T47" fmla="*/ 1 h 87"/>
                  <a:gd name="T48" fmla="*/ 43 w 85"/>
                  <a:gd name="T49" fmla="*/ 0 h 87"/>
                  <a:gd name="T50" fmla="*/ 52 w 85"/>
                  <a:gd name="T51" fmla="*/ 1 h 87"/>
                  <a:gd name="T52" fmla="*/ 60 w 85"/>
                  <a:gd name="T53" fmla="*/ 3 h 87"/>
                  <a:gd name="T54" fmla="*/ 66 w 85"/>
                  <a:gd name="T55" fmla="*/ 7 h 87"/>
                  <a:gd name="T56" fmla="*/ 72 w 85"/>
                  <a:gd name="T57" fmla="*/ 13 h 87"/>
                  <a:gd name="T58" fmla="*/ 78 w 85"/>
                  <a:gd name="T59" fmla="*/ 19 h 87"/>
                  <a:gd name="T60" fmla="*/ 81 w 85"/>
                  <a:gd name="T61" fmla="*/ 26 h 87"/>
                  <a:gd name="T62" fmla="*/ 84 w 85"/>
                  <a:gd name="T63" fmla="*/ 35 h 87"/>
                  <a:gd name="T64" fmla="*/ 85 w 85"/>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3"/>
                    </a:moveTo>
                    <a:lnTo>
                      <a:pt x="84" y="52"/>
                    </a:lnTo>
                    <a:lnTo>
                      <a:pt x="81" y="60"/>
                    </a:lnTo>
                    <a:lnTo>
                      <a:pt x="78" y="68"/>
                    </a:lnTo>
                    <a:lnTo>
                      <a:pt x="72" y="74"/>
                    </a:lnTo>
                    <a:lnTo>
                      <a:pt x="66" y="79"/>
                    </a:lnTo>
                    <a:lnTo>
                      <a:pt x="60" y="83"/>
                    </a:lnTo>
                    <a:lnTo>
                      <a:pt x="51" y="85"/>
                    </a:lnTo>
                    <a:lnTo>
                      <a:pt x="42" y="87"/>
                    </a:lnTo>
                    <a:lnTo>
                      <a:pt x="33" y="85"/>
                    </a:lnTo>
                    <a:lnTo>
                      <a:pt x="25" y="83"/>
                    </a:lnTo>
                    <a:lnTo>
                      <a:pt x="18" y="79"/>
                    </a:lnTo>
                    <a:lnTo>
                      <a:pt x="11" y="74"/>
                    </a:lnTo>
                    <a:lnTo>
                      <a:pt x="6" y="68"/>
                    </a:lnTo>
                    <a:lnTo>
                      <a:pt x="2" y="60"/>
                    </a:lnTo>
                    <a:lnTo>
                      <a:pt x="1" y="52"/>
                    </a:lnTo>
                    <a:lnTo>
                      <a:pt x="0" y="43"/>
                    </a:lnTo>
                    <a:lnTo>
                      <a:pt x="1" y="35"/>
                    </a:lnTo>
                    <a:lnTo>
                      <a:pt x="4" y="26"/>
                    </a:lnTo>
                    <a:lnTo>
                      <a:pt x="6" y="19"/>
                    </a:lnTo>
                    <a:lnTo>
                      <a:pt x="13" y="13"/>
                    </a:lnTo>
                    <a:lnTo>
                      <a:pt x="19" y="7"/>
                    </a:lnTo>
                    <a:lnTo>
                      <a:pt x="25" y="3"/>
                    </a:lnTo>
                    <a:lnTo>
                      <a:pt x="34" y="1"/>
                    </a:lnTo>
                    <a:lnTo>
                      <a:pt x="43" y="0"/>
                    </a:lnTo>
                    <a:lnTo>
                      <a:pt x="52" y="1"/>
                    </a:lnTo>
                    <a:lnTo>
                      <a:pt x="60" y="3"/>
                    </a:lnTo>
                    <a:lnTo>
                      <a:pt x="66" y="7"/>
                    </a:lnTo>
                    <a:lnTo>
                      <a:pt x="72" y="13"/>
                    </a:lnTo>
                    <a:lnTo>
                      <a:pt x="78" y="19"/>
                    </a:lnTo>
                    <a:lnTo>
                      <a:pt x="81" y="26"/>
                    </a:lnTo>
                    <a:lnTo>
                      <a:pt x="84" y="35"/>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2" name="Freeform 579"/>
              <p:cNvSpPr>
                <a:spLocks/>
              </p:cNvSpPr>
              <p:nvPr/>
            </p:nvSpPr>
            <p:spPr bwMode="auto">
              <a:xfrm>
                <a:off x="2342" y="1130"/>
                <a:ext cx="55" cy="75"/>
              </a:xfrm>
              <a:custGeom>
                <a:avLst/>
                <a:gdLst>
                  <a:gd name="T0" fmla="*/ 0 w 218"/>
                  <a:gd name="T1" fmla="*/ 0 h 301"/>
                  <a:gd name="T2" fmla="*/ 218 w 218"/>
                  <a:gd name="T3" fmla="*/ 0 h 301"/>
                  <a:gd name="T4" fmla="*/ 218 w 218"/>
                  <a:gd name="T5" fmla="*/ 45 h 301"/>
                  <a:gd name="T6" fmla="*/ 90 w 218"/>
                  <a:gd name="T7" fmla="*/ 301 h 301"/>
                  <a:gd name="T8" fmla="*/ 14 w 218"/>
                  <a:gd name="T9" fmla="*/ 301 h 301"/>
                  <a:gd name="T10" fmla="*/ 141 w 218"/>
                  <a:gd name="T11" fmla="*/ 59 h 301"/>
                  <a:gd name="T12" fmla="*/ 141 w 218"/>
                  <a:gd name="T13" fmla="*/ 58 h 301"/>
                  <a:gd name="T14" fmla="*/ 0 w 218"/>
                  <a:gd name="T15" fmla="*/ 58 h 301"/>
                  <a:gd name="T16" fmla="*/ 0 w 218"/>
                  <a:gd name="T1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01">
                    <a:moveTo>
                      <a:pt x="0" y="0"/>
                    </a:moveTo>
                    <a:lnTo>
                      <a:pt x="218" y="0"/>
                    </a:lnTo>
                    <a:lnTo>
                      <a:pt x="218" y="45"/>
                    </a:lnTo>
                    <a:lnTo>
                      <a:pt x="90" y="301"/>
                    </a:lnTo>
                    <a:lnTo>
                      <a:pt x="14" y="301"/>
                    </a:lnTo>
                    <a:lnTo>
                      <a:pt x="141" y="59"/>
                    </a:lnTo>
                    <a:lnTo>
                      <a:pt x="141" y="58"/>
                    </a:lnTo>
                    <a:lnTo>
                      <a:pt x="0" y="5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3" name="Freeform 580"/>
              <p:cNvSpPr>
                <a:spLocks noEditPoints="1"/>
              </p:cNvSpPr>
              <p:nvPr/>
            </p:nvSpPr>
            <p:spPr bwMode="auto">
              <a:xfrm>
                <a:off x="2244" y="1422"/>
                <a:ext cx="58" cy="77"/>
              </a:xfrm>
              <a:custGeom>
                <a:avLst/>
                <a:gdLst>
                  <a:gd name="T0" fmla="*/ 233 w 233"/>
                  <a:gd name="T1" fmla="*/ 172 h 311"/>
                  <a:gd name="T2" fmla="*/ 229 w 233"/>
                  <a:gd name="T3" fmla="*/ 205 h 311"/>
                  <a:gd name="T4" fmla="*/ 221 w 233"/>
                  <a:gd name="T5" fmla="*/ 234 h 311"/>
                  <a:gd name="T6" fmla="*/ 210 w 233"/>
                  <a:gd name="T7" fmla="*/ 258 h 311"/>
                  <a:gd name="T8" fmla="*/ 195 w 233"/>
                  <a:gd name="T9" fmla="*/ 279 h 311"/>
                  <a:gd name="T10" fmla="*/ 176 w 233"/>
                  <a:gd name="T11" fmla="*/ 294 h 311"/>
                  <a:gd name="T12" fmla="*/ 154 w 233"/>
                  <a:gd name="T13" fmla="*/ 304 h 311"/>
                  <a:gd name="T14" fmla="*/ 130 w 233"/>
                  <a:gd name="T15" fmla="*/ 309 h 311"/>
                  <a:gd name="T16" fmla="*/ 103 w 233"/>
                  <a:gd name="T17" fmla="*/ 309 h 311"/>
                  <a:gd name="T18" fmla="*/ 79 w 233"/>
                  <a:gd name="T19" fmla="*/ 304 h 311"/>
                  <a:gd name="T20" fmla="*/ 57 w 233"/>
                  <a:gd name="T21" fmla="*/ 294 h 311"/>
                  <a:gd name="T22" fmla="*/ 38 w 233"/>
                  <a:gd name="T23" fmla="*/ 279 h 311"/>
                  <a:gd name="T24" fmla="*/ 24 w 233"/>
                  <a:gd name="T25" fmla="*/ 258 h 311"/>
                  <a:gd name="T26" fmla="*/ 13 w 233"/>
                  <a:gd name="T27" fmla="*/ 234 h 311"/>
                  <a:gd name="T28" fmla="*/ 5 w 233"/>
                  <a:gd name="T29" fmla="*/ 205 h 311"/>
                  <a:gd name="T30" fmla="*/ 1 w 233"/>
                  <a:gd name="T31" fmla="*/ 173 h 311"/>
                  <a:gd name="T32" fmla="*/ 1 w 233"/>
                  <a:gd name="T33" fmla="*/ 140 h 311"/>
                  <a:gd name="T34" fmla="*/ 5 w 233"/>
                  <a:gd name="T35" fmla="*/ 108 h 311"/>
                  <a:gd name="T36" fmla="*/ 11 w 233"/>
                  <a:gd name="T37" fmla="*/ 80 h 311"/>
                  <a:gd name="T38" fmla="*/ 23 w 233"/>
                  <a:gd name="T39" fmla="*/ 55 h 311"/>
                  <a:gd name="T40" fmla="*/ 38 w 233"/>
                  <a:gd name="T41" fmla="*/ 33 h 311"/>
                  <a:gd name="T42" fmla="*/ 56 w 233"/>
                  <a:gd name="T43" fmla="*/ 18 h 311"/>
                  <a:gd name="T44" fmla="*/ 79 w 233"/>
                  <a:gd name="T45" fmla="*/ 7 h 311"/>
                  <a:gd name="T46" fmla="*/ 103 w 233"/>
                  <a:gd name="T47" fmla="*/ 2 h 311"/>
                  <a:gd name="T48" fmla="*/ 131 w 233"/>
                  <a:gd name="T49" fmla="*/ 2 h 311"/>
                  <a:gd name="T50" fmla="*/ 155 w 233"/>
                  <a:gd name="T51" fmla="*/ 7 h 311"/>
                  <a:gd name="T52" fmla="*/ 177 w 233"/>
                  <a:gd name="T53" fmla="*/ 17 h 311"/>
                  <a:gd name="T54" fmla="*/ 195 w 233"/>
                  <a:gd name="T55" fmla="*/ 32 h 311"/>
                  <a:gd name="T56" fmla="*/ 210 w 233"/>
                  <a:gd name="T57" fmla="*/ 52 h 311"/>
                  <a:gd name="T58" fmla="*/ 221 w 233"/>
                  <a:gd name="T59" fmla="*/ 78 h 311"/>
                  <a:gd name="T60" fmla="*/ 229 w 233"/>
                  <a:gd name="T61" fmla="*/ 106 h 311"/>
                  <a:gd name="T62" fmla="*/ 233 w 233"/>
                  <a:gd name="T63" fmla="*/ 138 h 311"/>
                  <a:gd name="T64" fmla="*/ 71 w 233"/>
                  <a:gd name="T65" fmla="*/ 155 h 311"/>
                  <a:gd name="T66" fmla="*/ 74 w 233"/>
                  <a:gd name="T67" fmla="*/ 200 h 311"/>
                  <a:gd name="T68" fmla="*/ 83 w 233"/>
                  <a:gd name="T69" fmla="*/ 232 h 311"/>
                  <a:gd name="T70" fmla="*/ 89 w 233"/>
                  <a:gd name="T71" fmla="*/ 243 h 311"/>
                  <a:gd name="T72" fmla="*/ 97 w 233"/>
                  <a:gd name="T73" fmla="*/ 251 h 311"/>
                  <a:gd name="T74" fmla="*/ 106 w 233"/>
                  <a:gd name="T75" fmla="*/ 256 h 311"/>
                  <a:gd name="T76" fmla="*/ 116 w 233"/>
                  <a:gd name="T77" fmla="*/ 258 h 311"/>
                  <a:gd name="T78" fmla="*/ 126 w 233"/>
                  <a:gd name="T79" fmla="*/ 256 h 311"/>
                  <a:gd name="T80" fmla="*/ 135 w 233"/>
                  <a:gd name="T81" fmla="*/ 252 h 311"/>
                  <a:gd name="T82" fmla="*/ 142 w 233"/>
                  <a:gd name="T83" fmla="*/ 243 h 311"/>
                  <a:gd name="T84" fmla="*/ 149 w 233"/>
                  <a:gd name="T85" fmla="*/ 232 h 311"/>
                  <a:gd name="T86" fmla="*/ 158 w 233"/>
                  <a:gd name="T87" fmla="*/ 200 h 311"/>
                  <a:gd name="T88" fmla="*/ 160 w 233"/>
                  <a:gd name="T89" fmla="*/ 155 h 311"/>
                  <a:gd name="T90" fmla="*/ 158 w 233"/>
                  <a:gd name="T91" fmla="*/ 111 h 311"/>
                  <a:gd name="T92" fmla="*/ 150 w 233"/>
                  <a:gd name="T93" fmla="*/ 79 h 311"/>
                  <a:gd name="T94" fmla="*/ 144 w 233"/>
                  <a:gd name="T95" fmla="*/ 69 h 311"/>
                  <a:gd name="T96" fmla="*/ 136 w 233"/>
                  <a:gd name="T97" fmla="*/ 60 h 311"/>
                  <a:gd name="T98" fmla="*/ 127 w 233"/>
                  <a:gd name="T99" fmla="*/ 56 h 311"/>
                  <a:gd name="T100" fmla="*/ 117 w 233"/>
                  <a:gd name="T101" fmla="*/ 54 h 311"/>
                  <a:gd name="T102" fmla="*/ 107 w 233"/>
                  <a:gd name="T103" fmla="*/ 56 h 311"/>
                  <a:gd name="T104" fmla="*/ 98 w 233"/>
                  <a:gd name="T105" fmla="*/ 60 h 311"/>
                  <a:gd name="T106" fmla="*/ 90 w 233"/>
                  <a:gd name="T107" fmla="*/ 69 h 311"/>
                  <a:gd name="T108" fmla="*/ 83 w 233"/>
                  <a:gd name="T109" fmla="*/ 80 h 311"/>
                  <a:gd name="T110" fmla="*/ 74 w 233"/>
                  <a:gd name="T111" fmla="*/ 112 h 311"/>
                  <a:gd name="T112" fmla="*/ 71 w 233"/>
                  <a:gd name="T113" fmla="*/ 15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4"/>
                    </a:moveTo>
                    <a:lnTo>
                      <a:pt x="233" y="172"/>
                    </a:lnTo>
                    <a:lnTo>
                      <a:pt x="232" y="190"/>
                    </a:lnTo>
                    <a:lnTo>
                      <a:pt x="229" y="205"/>
                    </a:lnTo>
                    <a:lnTo>
                      <a:pt x="225" y="220"/>
                    </a:lnTo>
                    <a:lnTo>
                      <a:pt x="221" y="234"/>
                    </a:lnTo>
                    <a:lnTo>
                      <a:pt x="216" y="247"/>
                    </a:lnTo>
                    <a:lnTo>
                      <a:pt x="210" y="258"/>
                    </a:lnTo>
                    <a:lnTo>
                      <a:pt x="202" y="269"/>
                    </a:lnTo>
                    <a:lnTo>
                      <a:pt x="195" y="279"/>
                    </a:lnTo>
                    <a:lnTo>
                      <a:pt x="186" y="288"/>
                    </a:lnTo>
                    <a:lnTo>
                      <a:pt x="176" y="294"/>
                    </a:lnTo>
                    <a:lnTo>
                      <a:pt x="165" y="300"/>
                    </a:lnTo>
                    <a:lnTo>
                      <a:pt x="154" y="304"/>
                    </a:lnTo>
                    <a:lnTo>
                      <a:pt x="142" y="308"/>
                    </a:lnTo>
                    <a:lnTo>
                      <a:pt x="130" y="309"/>
                    </a:lnTo>
                    <a:lnTo>
                      <a:pt x="116" y="311"/>
                    </a:lnTo>
                    <a:lnTo>
                      <a:pt x="103" y="309"/>
                    </a:lnTo>
                    <a:lnTo>
                      <a:pt x="90" y="308"/>
                    </a:lnTo>
                    <a:lnTo>
                      <a:pt x="79" y="304"/>
                    </a:lnTo>
                    <a:lnTo>
                      <a:pt x="67" y="300"/>
                    </a:lnTo>
                    <a:lnTo>
                      <a:pt x="57" y="294"/>
                    </a:lnTo>
                    <a:lnTo>
                      <a:pt x="47" y="288"/>
                    </a:lnTo>
                    <a:lnTo>
                      <a:pt x="38" y="279"/>
                    </a:lnTo>
                    <a:lnTo>
                      <a:pt x="31" y="269"/>
                    </a:lnTo>
                    <a:lnTo>
                      <a:pt x="24" y="258"/>
                    </a:lnTo>
                    <a:lnTo>
                      <a:pt x="18" y="247"/>
                    </a:lnTo>
                    <a:lnTo>
                      <a:pt x="13" y="234"/>
                    </a:lnTo>
                    <a:lnTo>
                      <a:pt x="8" y="220"/>
                    </a:lnTo>
                    <a:lnTo>
                      <a:pt x="5" y="205"/>
                    </a:lnTo>
                    <a:lnTo>
                      <a:pt x="3" y="190"/>
                    </a:lnTo>
                    <a:lnTo>
                      <a:pt x="1" y="173"/>
                    </a:lnTo>
                    <a:lnTo>
                      <a:pt x="0" y="157"/>
                    </a:lnTo>
                    <a:lnTo>
                      <a:pt x="1" y="140"/>
                    </a:lnTo>
                    <a:lnTo>
                      <a:pt x="3" y="124"/>
                    </a:lnTo>
                    <a:lnTo>
                      <a:pt x="5" y="108"/>
                    </a:lnTo>
                    <a:lnTo>
                      <a:pt x="8" y="94"/>
                    </a:lnTo>
                    <a:lnTo>
                      <a:pt x="11" y="80"/>
                    </a:lnTo>
                    <a:lnTo>
                      <a:pt x="17" y="68"/>
                    </a:lnTo>
                    <a:lnTo>
                      <a:pt x="23" y="55"/>
                    </a:lnTo>
                    <a:lnTo>
                      <a:pt x="31" y="44"/>
                    </a:lnTo>
                    <a:lnTo>
                      <a:pt x="38" y="33"/>
                    </a:lnTo>
                    <a:lnTo>
                      <a:pt x="47" y="24"/>
                    </a:lnTo>
                    <a:lnTo>
                      <a:pt x="56" y="18"/>
                    </a:lnTo>
                    <a:lnTo>
                      <a:pt x="67" y="12"/>
                    </a:lnTo>
                    <a:lnTo>
                      <a:pt x="79" y="7"/>
                    </a:lnTo>
                    <a:lnTo>
                      <a:pt x="90" y="3"/>
                    </a:lnTo>
                    <a:lnTo>
                      <a:pt x="103" y="2"/>
                    </a:lnTo>
                    <a:lnTo>
                      <a:pt x="117" y="0"/>
                    </a:lnTo>
                    <a:lnTo>
                      <a:pt x="131" y="2"/>
                    </a:lnTo>
                    <a:lnTo>
                      <a:pt x="144" y="3"/>
                    </a:lnTo>
                    <a:lnTo>
                      <a:pt x="155" y="7"/>
                    </a:lnTo>
                    <a:lnTo>
                      <a:pt x="167" y="10"/>
                    </a:lnTo>
                    <a:lnTo>
                      <a:pt x="177" y="17"/>
                    </a:lnTo>
                    <a:lnTo>
                      <a:pt x="186" y="24"/>
                    </a:lnTo>
                    <a:lnTo>
                      <a:pt x="195" y="32"/>
                    </a:lnTo>
                    <a:lnTo>
                      <a:pt x="202" y="42"/>
                    </a:lnTo>
                    <a:lnTo>
                      <a:pt x="210" y="52"/>
                    </a:lnTo>
                    <a:lnTo>
                      <a:pt x="216" y="65"/>
                    </a:lnTo>
                    <a:lnTo>
                      <a:pt x="221" y="78"/>
                    </a:lnTo>
                    <a:lnTo>
                      <a:pt x="225" y="91"/>
                    </a:lnTo>
                    <a:lnTo>
                      <a:pt x="229" y="106"/>
                    </a:lnTo>
                    <a:lnTo>
                      <a:pt x="232" y="121"/>
                    </a:lnTo>
                    <a:lnTo>
                      <a:pt x="233" y="138"/>
                    </a:lnTo>
                    <a:lnTo>
                      <a:pt x="233" y="154"/>
                    </a:lnTo>
                    <a:close/>
                    <a:moveTo>
                      <a:pt x="71" y="155"/>
                    </a:moveTo>
                    <a:lnTo>
                      <a:pt x="73" y="180"/>
                    </a:lnTo>
                    <a:lnTo>
                      <a:pt x="74" y="200"/>
                    </a:lnTo>
                    <a:lnTo>
                      <a:pt x="78" y="217"/>
                    </a:lnTo>
                    <a:lnTo>
                      <a:pt x="83" y="232"/>
                    </a:lnTo>
                    <a:lnTo>
                      <a:pt x="86" y="238"/>
                    </a:lnTo>
                    <a:lnTo>
                      <a:pt x="89" y="243"/>
                    </a:lnTo>
                    <a:lnTo>
                      <a:pt x="93" y="248"/>
                    </a:lnTo>
                    <a:lnTo>
                      <a:pt x="97" y="251"/>
                    </a:lnTo>
                    <a:lnTo>
                      <a:pt x="102" y="255"/>
                    </a:lnTo>
                    <a:lnTo>
                      <a:pt x="106" y="256"/>
                    </a:lnTo>
                    <a:lnTo>
                      <a:pt x="111" y="257"/>
                    </a:lnTo>
                    <a:lnTo>
                      <a:pt x="116" y="258"/>
                    </a:lnTo>
                    <a:lnTo>
                      <a:pt x="121" y="257"/>
                    </a:lnTo>
                    <a:lnTo>
                      <a:pt x="126" y="256"/>
                    </a:lnTo>
                    <a:lnTo>
                      <a:pt x="131" y="255"/>
                    </a:lnTo>
                    <a:lnTo>
                      <a:pt x="135" y="252"/>
                    </a:lnTo>
                    <a:lnTo>
                      <a:pt x="139" y="248"/>
                    </a:lnTo>
                    <a:lnTo>
                      <a:pt x="142" y="243"/>
                    </a:lnTo>
                    <a:lnTo>
                      <a:pt x="146" y="238"/>
                    </a:lnTo>
                    <a:lnTo>
                      <a:pt x="149" y="232"/>
                    </a:lnTo>
                    <a:lnTo>
                      <a:pt x="154" y="218"/>
                    </a:lnTo>
                    <a:lnTo>
                      <a:pt x="158" y="200"/>
                    </a:lnTo>
                    <a:lnTo>
                      <a:pt x="160" y="180"/>
                    </a:lnTo>
                    <a:lnTo>
                      <a:pt x="160" y="155"/>
                    </a:lnTo>
                    <a:lnTo>
                      <a:pt x="160" y="131"/>
                    </a:lnTo>
                    <a:lnTo>
                      <a:pt x="158" y="111"/>
                    </a:lnTo>
                    <a:lnTo>
                      <a:pt x="155" y="93"/>
                    </a:lnTo>
                    <a:lnTo>
                      <a:pt x="150" y="79"/>
                    </a:lnTo>
                    <a:lnTo>
                      <a:pt x="146" y="74"/>
                    </a:lnTo>
                    <a:lnTo>
                      <a:pt x="144" y="69"/>
                    </a:lnTo>
                    <a:lnTo>
                      <a:pt x="140" y="64"/>
                    </a:lnTo>
                    <a:lnTo>
                      <a:pt x="136" y="60"/>
                    </a:lnTo>
                    <a:lnTo>
                      <a:pt x="131" y="58"/>
                    </a:lnTo>
                    <a:lnTo>
                      <a:pt x="127" y="56"/>
                    </a:lnTo>
                    <a:lnTo>
                      <a:pt x="122" y="55"/>
                    </a:lnTo>
                    <a:lnTo>
                      <a:pt x="117" y="54"/>
                    </a:lnTo>
                    <a:lnTo>
                      <a:pt x="112" y="55"/>
                    </a:lnTo>
                    <a:lnTo>
                      <a:pt x="107" y="56"/>
                    </a:lnTo>
                    <a:lnTo>
                      <a:pt x="102" y="58"/>
                    </a:lnTo>
                    <a:lnTo>
                      <a:pt x="98" y="60"/>
                    </a:lnTo>
                    <a:lnTo>
                      <a:pt x="94" y="64"/>
                    </a:lnTo>
                    <a:lnTo>
                      <a:pt x="90" y="69"/>
                    </a:lnTo>
                    <a:lnTo>
                      <a:pt x="86" y="74"/>
                    </a:lnTo>
                    <a:lnTo>
                      <a:pt x="83" y="80"/>
                    </a:lnTo>
                    <a:lnTo>
                      <a:pt x="78" y="94"/>
                    </a:lnTo>
                    <a:lnTo>
                      <a:pt x="74" y="112"/>
                    </a:lnTo>
                    <a:lnTo>
                      <a:pt x="73" y="133"/>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4" name="Freeform 581"/>
              <p:cNvSpPr>
                <a:spLocks/>
              </p:cNvSpPr>
              <p:nvPr/>
            </p:nvSpPr>
            <p:spPr bwMode="auto">
              <a:xfrm>
                <a:off x="2312" y="1478"/>
                <a:ext cx="21" cy="21"/>
              </a:xfrm>
              <a:custGeom>
                <a:avLst/>
                <a:gdLst>
                  <a:gd name="T0" fmla="*/ 85 w 85"/>
                  <a:gd name="T1" fmla="*/ 42 h 86"/>
                  <a:gd name="T2" fmla="*/ 84 w 85"/>
                  <a:gd name="T3" fmla="*/ 51 h 86"/>
                  <a:gd name="T4" fmla="*/ 81 w 85"/>
                  <a:gd name="T5" fmla="*/ 60 h 86"/>
                  <a:gd name="T6" fmla="*/ 78 w 85"/>
                  <a:gd name="T7" fmla="*/ 68 h 86"/>
                  <a:gd name="T8" fmla="*/ 72 w 85"/>
                  <a:gd name="T9" fmla="*/ 74 h 86"/>
                  <a:gd name="T10" fmla="*/ 66 w 85"/>
                  <a:gd name="T11" fmla="*/ 79 h 86"/>
                  <a:gd name="T12" fmla="*/ 60 w 85"/>
                  <a:gd name="T13" fmla="*/ 83 h 86"/>
                  <a:gd name="T14" fmla="*/ 51 w 85"/>
                  <a:gd name="T15" fmla="*/ 84 h 86"/>
                  <a:gd name="T16" fmla="*/ 42 w 85"/>
                  <a:gd name="T17" fmla="*/ 86 h 86"/>
                  <a:gd name="T18" fmla="*/ 33 w 85"/>
                  <a:gd name="T19" fmla="*/ 84 h 86"/>
                  <a:gd name="T20" fmla="*/ 25 w 85"/>
                  <a:gd name="T21" fmla="*/ 83 h 86"/>
                  <a:gd name="T22" fmla="*/ 18 w 85"/>
                  <a:gd name="T23" fmla="*/ 79 h 86"/>
                  <a:gd name="T24" fmla="*/ 11 w 85"/>
                  <a:gd name="T25" fmla="*/ 73 h 86"/>
                  <a:gd name="T26" fmla="*/ 6 w 85"/>
                  <a:gd name="T27" fmla="*/ 67 h 86"/>
                  <a:gd name="T28" fmla="*/ 2 w 85"/>
                  <a:gd name="T29" fmla="*/ 60 h 86"/>
                  <a:gd name="T30" fmla="*/ 1 w 85"/>
                  <a:gd name="T31" fmla="*/ 51 h 86"/>
                  <a:gd name="T32" fmla="*/ 0 w 85"/>
                  <a:gd name="T33" fmla="*/ 42 h 86"/>
                  <a:gd name="T34" fmla="*/ 1 w 85"/>
                  <a:gd name="T35" fmla="*/ 33 h 86"/>
                  <a:gd name="T36" fmla="*/ 4 w 85"/>
                  <a:gd name="T37" fmla="*/ 26 h 86"/>
                  <a:gd name="T38" fmla="*/ 6 w 85"/>
                  <a:gd name="T39" fmla="*/ 18 h 86"/>
                  <a:gd name="T40" fmla="*/ 13 w 85"/>
                  <a:gd name="T41" fmla="*/ 12 h 86"/>
                  <a:gd name="T42" fmla="*/ 19 w 85"/>
                  <a:gd name="T43" fmla="*/ 7 h 86"/>
                  <a:gd name="T44" fmla="*/ 25 w 85"/>
                  <a:gd name="T45" fmla="*/ 3 h 86"/>
                  <a:gd name="T46" fmla="*/ 34 w 85"/>
                  <a:gd name="T47" fmla="*/ 0 h 86"/>
                  <a:gd name="T48" fmla="*/ 43 w 85"/>
                  <a:gd name="T49" fmla="*/ 0 h 86"/>
                  <a:gd name="T50" fmla="*/ 52 w 85"/>
                  <a:gd name="T51" fmla="*/ 0 h 86"/>
                  <a:gd name="T52" fmla="*/ 60 w 85"/>
                  <a:gd name="T53" fmla="*/ 3 h 86"/>
                  <a:gd name="T54" fmla="*/ 66 w 85"/>
                  <a:gd name="T55" fmla="*/ 7 h 86"/>
                  <a:gd name="T56" fmla="*/ 72 w 85"/>
                  <a:gd name="T57" fmla="*/ 12 h 86"/>
                  <a:gd name="T58" fmla="*/ 78 w 85"/>
                  <a:gd name="T59" fmla="*/ 18 h 86"/>
                  <a:gd name="T60" fmla="*/ 81 w 85"/>
                  <a:gd name="T61" fmla="*/ 26 h 86"/>
                  <a:gd name="T62" fmla="*/ 84 w 85"/>
                  <a:gd name="T63" fmla="*/ 33 h 86"/>
                  <a:gd name="T64" fmla="*/ 85 w 85"/>
                  <a:gd name="T65"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6">
                    <a:moveTo>
                      <a:pt x="85" y="42"/>
                    </a:moveTo>
                    <a:lnTo>
                      <a:pt x="84" y="51"/>
                    </a:lnTo>
                    <a:lnTo>
                      <a:pt x="81" y="60"/>
                    </a:lnTo>
                    <a:lnTo>
                      <a:pt x="78" y="68"/>
                    </a:lnTo>
                    <a:lnTo>
                      <a:pt x="72" y="74"/>
                    </a:lnTo>
                    <a:lnTo>
                      <a:pt x="66" y="79"/>
                    </a:lnTo>
                    <a:lnTo>
                      <a:pt x="60" y="83"/>
                    </a:lnTo>
                    <a:lnTo>
                      <a:pt x="51" y="84"/>
                    </a:lnTo>
                    <a:lnTo>
                      <a:pt x="42" y="86"/>
                    </a:lnTo>
                    <a:lnTo>
                      <a:pt x="33" y="84"/>
                    </a:lnTo>
                    <a:lnTo>
                      <a:pt x="25" y="83"/>
                    </a:lnTo>
                    <a:lnTo>
                      <a:pt x="18" y="79"/>
                    </a:lnTo>
                    <a:lnTo>
                      <a:pt x="11" y="73"/>
                    </a:lnTo>
                    <a:lnTo>
                      <a:pt x="6" y="67"/>
                    </a:lnTo>
                    <a:lnTo>
                      <a:pt x="2" y="60"/>
                    </a:lnTo>
                    <a:lnTo>
                      <a:pt x="1" y="51"/>
                    </a:lnTo>
                    <a:lnTo>
                      <a:pt x="0" y="42"/>
                    </a:lnTo>
                    <a:lnTo>
                      <a:pt x="1" y="33"/>
                    </a:lnTo>
                    <a:lnTo>
                      <a:pt x="4" y="26"/>
                    </a:lnTo>
                    <a:lnTo>
                      <a:pt x="6" y="18"/>
                    </a:lnTo>
                    <a:lnTo>
                      <a:pt x="13" y="12"/>
                    </a:lnTo>
                    <a:lnTo>
                      <a:pt x="19" y="7"/>
                    </a:lnTo>
                    <a:lnTo>
                      <a:pt x="25" y="3"/>
                    </a:lnTo>
                    <a:lnTo>
                      <a:pt x="34" y="0"/>
                    </a:lnTo>
                    <a:lnTo>
                      <a:pt x="43" y="0"/>
                    </a:lnTo>
                    <a:lnTo>
                      <a:pt x="52" y="0"/>
                    </a:lnTo>
                    <a:lnTo>
                      <a:pt x="60" y="3"/>
                    </a:lnTo>
                    <a:lnTo>
                      <a:pt x="66" y="7"/>
                    </a:lnTo>
                    <a:lnTo>
                      <a:pt x="72" y="12"/>
                    </a:lnTo>
                    <a:lnTo>
                      <a:pt x="78" y="18"/>
                    </a:lnTo>
                    <a:lnTo>
                      <a:pt x="81" y="26"/>
                    </a:lnTo>
                    <a:lnTo>
                      <a:pt x="84" y="33"/>
                    </a:lnTo>
                    <a:lnTo>
                      <a:pt x="8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5" name="Freeform 582"/>
              <p:cNvSpPr>
                <a:spLocks noEditPoints="1"/>
              </p:cNvSpPr>
              <p:nvPr/>
            </p:nvSpPr>
            <p:spPr bwMode="auto">
              <a:xfrm>
                <a:off x="2340" y="1422"/>
                <a:ext cx="58" cy="77"/>
              </a:xfrm>
              <a:custGeom>
                <a:avLst/>
                <a:gdLst>
                  <a:gd name="T0" fmla="*/ 233 w 233"/>
                  <a:gd name="T1" fmla="*/ 172 h 311"/>
                  <a:gd name="T2" fmla="*/ 229 w 233"/>
                  <a:gd name="T3" fmla="*/ 205 h 311"/>
                  <a:gd name="T4" fmla="*/ 221 w 233"/>
                  <a:gd name="T5" fmla="*/ 234 h 311"/>
                  <a:gd name="T6" fmla="*/ 210 w 233"/>
                  <a:gd name="T7" fmla="*/ 258 h 311"/>
                  <a:gd name="T8" fmla="*/ 195 w 233"/>
                  <a:gd name="T9" fmla="*/ 279 h 311"/>
                  <a:gd name="T10" fmla="*/ 176 w 233"/>
                  <a:gd name="T11" fmla="*/ 294 h 311"/>
                  <a:gd name="T12" fmla="*/ 154 w 233"/>
                  <a:gd name="T13" fmla="*/ 304 h 311"/>
                  <a:gd name="T14" fmla="*/ 130 w 233"/>
                  <a:gd name="T15" fmla="*/ 309 h 311"/>
                  <a:gd name="T16" fmla="*/ 103 w 233"/>
                  <a:gd name="T17" fmla="*/ 309 h 311"/>
                  <a:gd name="T18" fmla="*/ 79 w 233"/>
                  <a:gd name="T19" fmla="*/ 304 h 311"/>
                  <a:gd name="T20" fmla="*/ 57 w 233"/>
                  <a:gd name="T21" fmla="*/ 294 h 311"/>
                  <a:gd name="T22" fmla="*/ 40 w 233"/>
                  <a:gd name="T23" fmla="*/ 279 h 311"/>
                  <a:gd name="T24" fmla="*/ 24 w 233"/>
                  <a:gd name="T25" fmla="*/ 258 h 311"/>
                  <a:gd name="T26" fmla="*/ 13 w 233"/>
                  <a:gd name="T27" fmla="*/ 234 h 311"/>
                  <a:gd name="T28" fmla="*/ 5 w 233"/>
                  <a:gd name="T29" fmla="*/ 205 h 311"/>
                  <a:gd name="T30" fmla="*/ 1 w 233"/>
                  <a:gd name="T31" fmla="*/ 173 h 311"/>
                  <a:gd name="T32" fmla="*/ 1 w 233"/>
                  <a:gd name="T33" fmla="*/ 140 h 311"/>
                  <a:gd name="T34" fmla="*/ 5 w 233"/>
                  <a:gd name="T35" fmla="*/ 108 h 311"/>
                  <a:gd name="T36" fmla="*/ 13 w 233"/>
                  <a:gd name="T37" fmla="*/ 80 h 311"/>
                  <a:gd name="T38" fmla="*/ 23 w 233"/>
                  <a:gd name="T39" fmla="*/ 55 h 311"/>
                  <a:gd name="T40" fmla="*/ 38 w 233"/>
                  <a:gd name="T41" fmla="*/ 33 h 311"/>
                  <a:gd name="T42" fmla="*/ 57 w 233"/>
                  <a:gd name="T43" fmla="*/ 18 h 311"/>
                  <a:gd name="T44" fmla="*/ 79 w 233"/>
                  <a:gd name="T45" fmla="*/ 7 h 311"/>
                  <a:gd name="T46" fmla="*/ 104 w 233"/>
                  <a:gd name="T47" fmla="*/ 2 h 311"/>
                  <a:gd name="T48" fmla="*/ 131 w 233"/>
                  <a:gd name="T49" fmla="*/ 2 h 311"/>
                  <a:gd name="T50" fmla="*/ 155 w 233"/>
                  <a:gd name="T51" fmla="*/ 7 h 311"/>
                  <a:gd name="T52" fmla="*/ 177 w 233"/>
                  <a:gd name="T53" fmla="*/ 17 h 311"/>
                  <a:gd name="T54" fmla="*/ 195 w 233"/>
                  <a:gd name="T55" fmla="*/ 32 h 311"/>
                  <a:gd name="T56" fmla="*/ 210 w 233"/>
                  <a:gd name="T57" fmla="*/ 52 h 311"/>
                  <a:gd name="T58" fmla="*/ 221 w 233"/>
                  <a:gd name="T59" fmla="*/ 78 h 311"/>
                  <a:gd name="T60" fmla="*/ 229 w 233"/>
                  <a:gd name="T61" fmla="*/ 106 h 311"/>
                  <a:gd name="T62" fmla="*/ 233 w 233"/>
                  <a:gd name="T63" fmla="*/ 138 h 311"/>
                  <a:gd name="T64" fmla="*/ 71 w 233"/>
                  <a:gd name="T65" fmla="*/ 155 h 311"/>
                  <a:gd name="T66" fmla="*/ 75 w 233"/>
                  <a:gd name="T67" fmla="*/ 200 h 311"/>
                  <a:gd name="T68" fmla="*/ 83 w 233"/>
                  <a:gd name="T69" fmla="*/ 232 h 311"/>
                  <a:gd name="T70" fmla="*/ 90 w 233"/>
                  <a:gd name="T71" fmla="*/ 243 h 311"/>
                  <a:gd name="T72" fmla="*/ 98 w 233"/>
                  <a:gd name="T73" fmla="*/ 251 h 311"/>
                  <a:gd name="T74" fmla="*/ 107 w 233"/>
                  <a:gd name="T75" fmla="*/ 256 h 311"/>
                  <a:gd name="T76" fmla="*/ 116 w 233"/>
                  <a:gd name="T77" fmla="*/ 258 h 311"/>
                  <a:gd name="T78" fmla="*/ 126 w 233"/>
                  <a:gd name="T79" fmla="*/ 256 h 311"/>
                  <a:gd name="T80" fmla="*/ 136 w 233"/>
                  <a:gd name="T81" fmla="*/ 252 h 311"/>
                  <a:gd name="T82" fmla="*/ 144 w 233"/>
                  <a:gd name="T83" fmla="*/ 243 h 311"/>
                  <a:gd name="T84" fmla="*/ 150 w 233"/>
                  <a:gd name="T85" fmla="*/ 232 h 311"/>
                  <a:gd name="T86" fmla="*/ 158 w 233"/>
                  <a:gd name="T87" fmla="*/ 200 h 311"/>
                  <a:gd name="T88" fmla="*/ 162 w 233"/>
                  <a:gd name="T89" fmla="*/ 155 h 311"/>
                  <a:gd name="T90" fmla="*/ 158 w 233"/>
                  <a:gd name="T91" fmla="*/ 111 h 311"/>
                  <a:gd name="T92" fmla="*/ 150 w 233"/>
                  <a:gd name="T93" fmla="*/ 79 h 311"/>
                  <a:gd name="T94" fmla="*/ 144 w 233"/>
                  <a:gd name="T95" fmla="*/ 69 h 311"/>
                  <a:gd name="T96" fmla="*/ 136 w 233"/>
                  <a:gd name="T97" fmla="*/ 60 h 311"/>
                  <a:gd name="T98" fmla="*/ 127 w 233"/>
                  <a:gd name="T99" fmla="*/ 56 h 311"/>
                  <a:gd name="T100" fmla="*/ 117 w 233"/>
                  <a:gd name="T101" fmla="*/ 54 h 311"/>
                  <a:gd name="T102" fmla="*/ 107 w 233"/>
                  <a:gd name="T103" fmla="*/ 56 h 311"/>
                  <a:gd name="T104" fmla="*/ 98 w 233"/>
                  <a:gd name="T105" fmla="*/ 60 h 311"/>
                  <a:gd name="T106" fmla="*/ 90 w 233"/>
                  <a:gd name="T107" fmla="*/ 69 h 311"/>
                  <a:gd name="T108" fmla="*/ 84 w 233"/>
                  <a:gd name="T109" fmla="*/ 80 h 311"/>
                  <a:gd name="T110" fmla="*/ 75 w 233"/>
                  <a:gd name="T111" fmla="*/ 112 h 311"/>
                  <a:gd name="T112" fmla="*/ 71 w 233"/>
                  <a:gd name="T113" fmla="*/ 15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4"/>
                    </a:moveTo>
                    <a:lnTo>
                      <a:pt x="233" y="172"/>
                    </a:lnTo>
                    <a:lnTo>
                      <a:pt x="232" y="190"/>
                    </a:lnTo>
                    <a:lnTo>
                      <a:pt x="229" y="205"/>
                    </a:lnTo>
                    <a:lnTo>
                      <a:pt x="225" y="220"/>
                    </a:lnTo>
                    <a:lnTo>
                      <a:pt x="221" y="234"/>
                    </a:lnTo>
                    <a:lnTo>
                      <a:pt x="216" y="247"/>
                    </a:lnTo>
                    <a:lnTo>
                      <a:pt x="210" y="258"/>
                    </a:lnTo>
                    <a:lnTo>
                      <a:pt x="202" y="269"/>
                    </a:lnTo>
                    <a:lnTo>
                      <a:pt x="195" y="279"/>
                    </a:lnTo>
                    <a:lnTo>
                      <a:pt x="186" y="288"/>
                    </a:lnTo>
                    <a:lnTo>
                      <a:pt x="176" y="294"/>
                    </a:lnTo>
                    <a:lnTo>
                      <a:pt x="166" y="300"/>
                    </a:lnTo>
                    <a:lnTo>
                      <a:pt x="154" y="304"/>
                    </a:lnTo>
                    <a:lnTo>
                      <a:pt x="143" y="308"/>
                    </a:lnTo>
                    <a:lnTo>
                      <a:pt x="130" y="309"/>
                    </a:lnTo>
                    <a:lnTo>
                      <a:pt x="116" y="311"/>
                    </a:lnTo>
                    <a:lnTo>
                      <a:pt x="103" y="309"/>
                    </a:lnTo>
                    <a:lnTo>
                      <a:pt x="90" y="308"/>
                    </a:lnTo>
                    <a:lnTo>
                      <a:pt x="79" y="304"/>
                    </a:lnTo>
                    <a:lnTo>
                      <a:pt x="68" y="300"/>
                    </a:lnTo>
                    <a:lnTo>
                      <a:pt x="57" y="294"/>
                    </a:lnTo>
                    <a:lnTo>
                      <a:pt x="48" y="288"/>
                    </a:lnTo>
                    <a:lnTo>
                      <a:pt x="40" y="279"/>
                    </a:lnTo>
                    <a:lnTo>
                      <a:pt x="31" y="269"/>
                    </a:lnTo>
                    <a:lnTo>
                      <a:pt x="24" y="258"/>
                    </a:lnTo>
                    <a:lnTo>
                      <a:pt x="18" y="247"/>
                    </a:lnTo>
                    <a:lnTo>
                      <a:pt x="13" y="234"/>
                    </a:lnTo>
                    <a:lnTo>
                      <a:pt x="8" y="220"/>
                    </a:lnTo>
                    <a:lnTo>
                      <a:pt x="5" y="205"/>
                    </a:lnTo>
                    <a:lnTo>
                      <a:pt x="3" y="190"/>
                    </a:lnTo>
                    <a:lnTo>
                      <a:pt x="1" y="173"/>
                    </a:lnTo>
                    <a:lnTo>
                      <a:pt x="0" y="157"/>
                    </a:lnTo>
                    <a:lnTo>
                      <a:pt x="1" y="140"/>
                    </a:lnTo>
                    <a:lnTo>
                      <a:pt x="3" y="124"/>
                    </a:lnTo>
                    <a:lnTo>
                      <a:pt x="5" y="108"/>
                    </a:lnTo>
                    <a:lnTo>
                      <a:pt x="8" y="94"/>
                    </a:lnTo>
                    <a:lnTo>
                      <a:pt x="13" y="80"/>
                    </a:lnTo>
                    <a:lnTo>
                      <a:pt x="18" y="68"/>
                    </a:lnTo>
                    <a:lnTo>
                      <a:pt x="23" y="55"/>
                    </a:lnTo>
                    <a:lnTo>
                      <a:pt x="31" y="44"/>
                    </a:lnTo>
                    <a:lnTo>
                      <a:pt x="38" y="33"/>
                    </a:lnTo>
                    <a:lnTo>
                      <a:pt x="47" y="24"/>
                    </a:lnTo>
                    <a:lnTo>
                      <a:pt x="57" y="18"/>
                    </a:lnTo>
                    <a:lnTo>
                      <a:pt x="68" y="12"/>
                    </a:lnTo>
                    <a:lnTo>
                      <a:pt x="79" y="7"/>
                    </a:lnTo>
                    <a:lnTo>
                      <a:pt x="90" y="3"/>
                    </a:lnTo>
                    <a:lnTo>
                      <a:pt x="104" y="2"/>
                    </a:lnTo>
                    <a:lnTo>
                      <a:pt x="118" y="0"/>
                    </a:lnTo>
                    <a:lnTo>
                      <a:pt x="131" y="2"/>
                    </a:lnTo>
                    <a:lnTo>
                      <a:pt x="144" y="3"/>
                    </a:lnTo>
                    <a:lnTo>
                      <a:pt x="155" y="7"/>
                    </a:lnTo>
                    <a:lnTo>
                      <a:pt x="167" y="10"/>
                    </a:lnTo>
                    <a:lnTo>
                      <a:pt x="177" y="17"/>
                    </a:lnTo>
                    <a:lnTo>
                      <a:pt x="187" y="24"/>
                    </a:lnTo>
                    <a:lnTo>
                      <a:pt x="195" y="32"/>
                    </a:lnTo>
                    <a:lnTo>
                      <a:pt x="204" y="42"/>
                    </a:lnTo>
                    <a:lnTo>
                      <a:pt x="210" y="52"/>
                    </a:lnTo>
                    <a:lnTo>
                      <a:pt x="216" y="65"/>
                    </a:lnTo>
                    <a:lnTo>
                      <a:pt x="221" y="78"/>
                    </a:lnTo>
                    <a:lnTo>
                      <a:pt x="225" y="91"/>
                    </a:lnTo>
                    <a:lnTo>
                      <a:pt x="229" y="106"/>
                    </a:lnTo>
                    <a:lnTo>
                      <a:pt x="232" y="121"/>
                    </a:lnTo>
                    <a:lnTo>
                      <a:pt x="233" y="138"/>
                    </a:lnTo>
                    <a:lnTo>
                      <a:pt x="233" y="154"/>
                    </a:lnTo>
                    <a:close/>
                    <a:moveTo>
                      <a:pt x="71" y="155"/>
                    </a:moveTo>
                    <a:lnTo>
                      <a:pt x="73" y="180"/>
                    </a:lnTo>
                    <a:lnTo>
                      <a:pt x="75" y="200"/>
                    </a:lnTo>
                    <a:lnTo>
                      <a:pt x="78" y="217"/>
                    </a:lnTo>
                    <a:lnTo>
                      <a:pt x="83" y="232"/>
                    </a:lnTo>
                    <a:lnTo>
                      <a:pt x="87" y="238"/>
                    </a:lnTo>
                    <a:lnTo>
                      <a:pt x="90" y="243"/>
                    </a:lnTo>
                    <a:lnTo>
                      <a:pt x="93" y="248"/>
                    </a:lnTo>
                    <a:lnTo>
                      <a:pt x="98" y="251"/>
                    </a:lnTo>
                    <a:lnTo>
                      <a:pt x="102" y="255"/>
                    </a:lnTo>
                    <a:lnTo>
                      <a:pt x="107" y="256"/>
                    </a:lnTo>
                    <a:lnTo>
                      <a:pt x="111" y="257"/>
                    </a:lnTo>
                    <a:lnTo>
                      <a:pt x="116" y="258"/>
                    </a:lnTo>
                    <a:lnTo>
                      <a:pt x="122" y="257"/>
                    </a:lnTo>
                    <a:lnTo>
                      <a:pt x="126" y="256"/>
                    </a:lnTo>
                    <a:lnTo>
                      <a:pt x="131" y="255"/>
                    </a:lnTo>
                    <a:lnTo>
                      <a:pt x="136" y="252"/>
                    </a:lnTo>
                    <a:lnTo>
                      <a:pt x="140" y="248"/>
                    </a:lnTo>
                    <a:lnTo>
                      <a:pt x="144" y="243"/>
                    </a:lnTo>
                    <a:lnTo>
                      <a:pt x="146" y="238"/>
                    </a:lnTo>
                    <a:lnTo>
                      <a:pt x="150" y="232"/>
                    </a:lnTo>
                    <a:lnTo>
                      <a:pt x="155" y="218"/>
                    </a:lnTo>
                    <a:lnTo>
                      <a:pt x="158" y="200"/>
                    </a:lnTo>
                    <a:lnTo>
                      <a:pt x="160" y="180"/>
                    </a:lnTo>
                    <a:lnTo>
                      <a:pt x="162" y="155"/>
                    </a:lnTo>
                    <a:lnTo>
                      <a:pt x="160" y="131"/>
                    </a:lnTo>
                    <a:lnTo>
                      <a:pt x="158" y="111"/>
                    </a:lnTo>
                    <a:lnTo>
                      <a:pt x="155" y="93"/>
                    </a:lnTo>
                    <a:lnTo>
                      <a:pt x="150" y="79"/>
                    </a:lnTo>
                    <a:lnTo>
                      <a:pt x="148" y="74"/>
                    </a:lnTo>
                    <a:lnTo>
                      <a:pt x="144" y="69"/>
                    </a:lnTo>
                    <a:lnTo>
                      <a:pt x="140" y="64"/>
                    </a:lnTo>
                    <a:lnTo>
                      <a:pt x="136" y="60"/>
                    </a:lnTo>
                    <a:lnTo>
                      <a:pt x="132" y="58"/>
                    </a:lnTo>
                    <a:lnTo>
                      <a:pt x="127" y="56"/>
                    </a:lnTo>
                    <a:lnTo>
                      <a:pt x="122" y="55"/>
                    </a:lnTo>
                    <a:lnTo>
                      <a:pt x="117" y="54"/>
                    </a:lnTo>
                    <a:lnTo>
                      <a:pt x="112" y="55"/>
                    </a:lnTo>
                    <a:lnTo>
                      <a:pt x="107" y="56"/>
                    </a:lnTo>
                    <a:lnTo>
                      <a:pt x="102" y="58"/>
                    </a:lnTo>
                    <a:lnTo>
                      <a:pt x="98" y="60"/>
                    </a:lnTo>
                    <a:lnTo>
                      <a:pt x="94" y="64"/>
                    </a:lnTo>
                    <a:lnTo>
                      <a:pt x="90" y="69"/>
                    </a:lnTo>
                    <a:lnTo>
                      <a:pt x="87" y="74"/>
                    </a:lnTo>
                    <a:lnTo>
                      <a:pt x="84" y="80"/>
                    </a:lnTo>
                    <a:lnTo>
                      <a:pt x="79" y="94"/>
                    </a:lnTo>
                    <a:lnTo>
                      <a:pt x="75" y="112"/>
                    </a:lnTo>
                    <a:lnTo>
                      <a:pt x="73" y="133"/>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6" name="Freeform 583"/>
              <p:cNvSpPr>
                <a:spLocks/>
              </p:cNvSpPr>
              <p:nvPr/>
            </p:nvSpPr>
            <p:spPr bwMode="auto">
              <a:xfrm>
                <a:off x="2471" y="2375"/>
                <a:ext cx="51" cy="70"/>
              </a:xfrm>
              <a:custGeom>
                <a:avLst/>
                <a:gdLst>
                  <a:gd name="T0" fmla="*/ 190 w 203"/>
                  <a:gd name="T1" fmla="*/ 55 h 282"/>
                  <a:gd name="T2" fmla="*/ 73 w 203"/>
                  <a:gd name="T3" fmla="*/ 96 h 282"/>
                  <a:gd name="T4" fmla="*/ 92 w 203"/>
                  <a:gd name="T5" fmla="*/ 94 h 282"/>
                  <a:gd name="T6" fmla="*/ 116 w 203"/>
                  <a:gd name="T7" fmla="*/ 97 h 282"/>
                  <a:gd name="T8" fmla="*/ 138 w 203"/>
                  <a:gd name="T9" fmla="*/ 101 h 282"/>
                  <a:gd name="T10" fmla="*/ 156 w 203"/>
                  <a:gd name="T11" fmla="*/ 108 h 282"/>
                  <a:gd name="T12" fmla="*/ 172 w 203"/>
                  <a:gd name="T13" fmla="*/ 118 h 282"/>
                  <a:gd name="T14" fmla="*/ 186 w 203"/>
                  <a:gd name="T15" fmla="*/ 131 h 282"/>
                  <a:gd name="T16" fmla="*/ 195 w 203"/>
                  <a:gd name="T17" fmla="*/ 146 h 282"/>
                  <a:gd name="T18" fmla="*/ 200 w 203"/>
                  <a:gd name="T19" fmla="*/ 164 h 282"/>
                  <a:gd name="T20" fmla="*/ 203 w 203"/>
                  <a:gd name="T21" fmla="*/ 186 h 282"/>
                  <a:gd name="T22" fmla="*/ 200 w 203"/>
                  <a:gd name="T23" fmla="*/ 205 h 282"/>
                  <a:gd name="T24" fmla="*/ 194 w 203"/>
                  <a:gd name="T25" fmla="*/ 223 h 282"/>
                  <a:gd name="T26" fmla="*/ 184 w 203"/>
                  <a:gd name="T27" fmla="*/ 239 h 282"/>
                  <a:gd name="T28" fmla="*/ 170 w 203"/>
                  <a:gd name="T29" fmla="*/ 255 h 282"/>
                  <a:gd name="T30" fmla="*/ 152 w 203"/>
                  <a:gd name="T31" fmla="*/ 267 h 282"/>
                  <a:gd name="T32" fmla="*/ 130 w 203"/>
                  <a:gd name="T33" fmla="*/ 276 h 282"/>
                  <a:gd name="T34" fmla="*/ 107 w 203"/>
                  <a:gd name="T35" fmla="*/ 281 h 282"/>
                  <a:gd name="T36" fmla="*/ 81 w 203"/>
                  <a:gd name="T37" fmla="*/ 282 h 282"/>
                  <a:gd name="T38" fmla="*/ 37 w 203"/>
                  <a:gd name="T39" fmla="*/ 279 h 282"/>
                  <a:gd name="T40" fmla="*/ 0 w 203"/>
                  <a:gd name="T41" fmla="*/ 266 h 282"/>
                  <a:gd name="T42" fmla="*/ 28 w 203"/>
                  <a:gd name="T43" fmla="*/ 224 h 282"/>
                  <a:gd name="T44" fmla="*/ 60 w 203"/>
                  <a:gd name="T45" fmla="*/ 230 h 282"/>
                  <a:gd name="T46" fmla="*/ 90 w 203"/>
                  <a:gd name="T47" fmla="*/ 230 h 282"/>
                  <a:gd name="T48" fmla="*/ 110 w 203"/>
                  <a:gd name="T49" fmla="*/ 225 h 282"/>
                  <a:gd name="T50" fmla="*/ 125 w 203"/>
                  <a:gd name="T51" fmla="*/ 214 h 282"/>
                  <a:gd name="T52" fmla="*/ 134 w 203"/>
                  <a:gd name="T53" fmla="*/ 199 h 282"/>
                  <a:gd name="T54" fmla="*/ 134 w 203"/>
                  <a:gd name="T55" fmla="*/ 185 h 282"/>
                  <a:gd name="T56" fmla="*/ 131 w 203"/>
                  <a:gd name="T57" fmla="*/ 174 h 282"/>
                  <a:gd name="T58" fmla="*/ 126 w 203"/>
                  <a:gd name="T59" fmla="*/ 165 h 282"/>
                  <a:gd name="T60" fmla="*/ 119 w 203"/>
                  <a:gd name="T61" fmla="*/ 158 h 282"/>
                  <a:gd name="T62" fmla="*/ 104 w 203"/>
                  <a:gd name="T63" fmla="*/ 150 h 282"/>
                  <a:gd name="T64" fmla="*/ 73 w 203"/>
                  <a:gd name="T65" fmla="*/ 144 h 282"/>
                  <a:gd name="T66" fmla="*/ 46 w 203"/>
                  <a:gd name="T67" fmla="*/ 144 h 282"/>
                  <a:gd name="T68" fmla="*/ 26 w 203"/>
                  <a:gd name="T69" fmla="*/ 145 h 282"/>
                  <a:gd name="T70" fmla="*/ 34 w 203"/>
                  <a:gd name="T7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282">
                    <a:moveTo>
                      <a:pt x="190" y="0"/>
                    </a:moveTo>
                    <a:lnTo>
                      <a:pt x="190" y="55"/>
                    </a:lnTo>
                    <a:lnTo>
                      <a:pt x="79" y="55"/>
                    </a:lnTo>
                    <a:lnTo>
                      <a:pt x="73" y="96"/>
                    </a:lnTo>
                    <a:lnTo>
                      <a:pt x="84" y="96"/>
                    </a:lnTo>
                    <a:lnTo>
                      <a:pt x="92" y="94"/>
                    </a:lnTo>
                    <a:lnTo>
                      <a:pt x="105" y="96"/>
                    </a:lnTo>
                    <a:lnTo>
                      <a:pt x="116" y="97"/>
                    </a:lnTo>
                    <a:lnTo>
                      <a:pt x="126" y="98"/>
                    </a:lnTo>
                    <a:lnTo>
                      <a:pt x="138" y="101"/>
                    </a:lnTo>
                    <a:lnTo>
                      <a:pt x="147" y="104"/>
                    </a:lnTo>
                    <a:lnTo>
                      <a:pt x="156" y="108"/>
                    </a:lnTo>
                    <a:lnTo>
                      <a:pt x="165" y="112"/>
                    </a:lnTo>
                    <a:lnTo>
                      <a:pt x="172" y="118"/>
                    </a:lnTo>
                    <a:lnTo>
                      <a:pt x="180" y="124"/>
                    </a:lnTo>
                    <a:lnTo>
                      <a:pt x="186" y="131"/>
                    </a:lnTo>
                    <a:lnTo>
                      <a:pt x="191" y="137"/>
                    </a:lnTo>
                    <a:lnTo>
                      <a:pt x="195" y="146"/>
                    </a:lnTo>
                    <a:lnTo>
                      <a:pt x="199" y="155"/>
                    </a:lnTo>
                    <a:lnTo>
                      <a:pt x="200" y="164"/>
                    </a:lnTo>
                    <a:lnTo>
                      <a:pt x="203" y="174"/>
                    </a:lnTo>
                    <a:lnTo>
                      <a:pt x="203" y="186"/>
                    </a:lnTo>
                    <a:lnTo>
                      <a:pt x="201" y="196"/>
                    </a:lnTo>
                    <a:lnTo>
                      <a:pt x="200" y="205"/>
                    </a:lnTo>
                    <a:lnTo>
                      <a:pt x="198" y="214"/>
                    </a:lnTo>
                    <a:lnTo>
                      <a:pt x="194" y="223"/>
                    </a:lnTo>
                    <a:lnTo>
                      <a:pt x="190" y="232"/>
                    </a:lnTo>
                    <a:lnTo>
                      <a:pt x="184" y="239"/>
                    </a:lnTo>
                    <a:lnTo>
                      <a:pt x="177" y="247"/>
                    </a:lnTo>
                    <a:lnTo>
                      <a:pt x="170" y="255"/>
                    </a:lnTo>
                    <a:lnTo>
                      <a:pt x="161" y="261"/>
                    </a:lnTo>
                    <a:lnTo>
                      <a:pt x="152" y="267"/>
                    </a:lnTo>
                    <a:lnTo>
                      <a:pt x="142" y="272"/>
                    </a:lnTo>
                    <a:lnTo>
                      <a:pt x="130" y="276"/>
                    </a:lnTo>
                    <a:lnTo>
                      <a:pt x="119" y="279"/>
                    </a:lnTo>
                    <a:lnTo>
                      <a:pt x="107" y="281"/>
                    </a:lnTo>
                    <a:lnTo>
                      <a:pt x="95" y="282"/>
                    </a:lnTo>
                    <a:lnTo>
                      <a:pt x="81" y="282"/>
                    </a:lnTo>
                    <a:lnTo>
                      <a:pt x="59" y="281"/>
                    </a:lnTo>
                    <a:lnTo>
                      <a:pt x="37" y="279"/>
                    </a:lnTo>
                    <a:lnTo>
                      <a:pt x="18" y="274"/>
                    </a:lnTo>
                    <a:lnTo>
                      <a:pt x="0" y="266"/>
                    </a:lnTo>
                    <a:lnTo>
                      <a:pt x="13" y="218"/>
                    </a:lnTo>
                    <a:lnTo>
                      <a:pt x="28" y="224"/>
                    </a:lnTo>
                    <a:lnTo>
                      <a:pt x="44" y="228"/>
                    </a:lnTo>
                    <a:lnTo>
                      <a:pt x="60" y="230"/>
                    </a:lnTo>
                    <a:lnTo>
                      <a:pt x="78" y="232"/>
                    </a:lnTo>
                    <a:lnTo>
                      <a:pt x="90" y="230"/>
                    </a:lnTo>
                    <a:lnTo>
                      <a:pt x="100" y="229"/>
                    </a:lnTo>
                    <a:lnTo>
                      <a:pt x="110" y="225"/>
                    </a:lnTo>
                    <a:lnTo>
                      <a:pt x="119" y="220"/>
                    </a:lnTo>
                    <a:lnTo>
                      <a:pt x="125" y="214"/>
                    </a:lnTo>
                    <a:lnTo>
                      <a:pt x="130" y="207"/>
                    </a:lnTo>
                    <a:lnTo>
                      <a:pt x="134" y="199"/>
                    </a:lnTo>
                    <a:lnTo>
                      <a:pt x="135" y="190"/>
                    </a:lnTo>
                    <a:lnTo>
                      <a:pt x="134" y="185"/>
                    </a:lnTo>
                    <a:lnTo>
                      <a:pt x="134" y="179"/>
                    </a:lnTo>
                    <a:lnTo>
                      <a:pt x="131" y="174"/>
                    </a:lnTo>
                    <a:lnTo>
                      <a:pt x="130" y="169"/>
                    </a:lnTo>
                    <a:lnTo>
                      <a:pt x="126" y="165"/>
                    </a:lnTo>
                    <a:lnTo>
                      <a:pt x="124" y="162"/>
                    </a:lnTo>
                    <a:lnTo>
                      <a:pt x="119" y="158"/>
                    </a:lnTo>
                    <a:lnTo>
                      <a:pt x="115" y="155"/>
                    </a:lnTo>
                    <a:lnTo>
                      <a:pt x="104" y="150"/>
                    </a:lnTo>
                    <a:lnTo>
                      <a:pt x="90" y="146"/>
                    </a:lnTo>
                    <a:lnTo>
                      <a:pt x="73" y="144"/>
                    </a:lnTo>
                    <a:lnTo>
                      <a:pt x="54" y="144"/>
                    </a:lnTo>
                    <a:lnTo>
                      <a:pt x="46" y="144"/>
                    </a:lnTo>
                    <a:lnTo>
                      <a:pt x="36" y="144"/>
                    </a:lnTo>
                    <a:lnTo>
                      <a:pt x="26" y="145"/>
                    </a:lnTo>
                    <a:lnTo>
                      <a:pt x="14" y="146"/>
                    </a:lnTo>
                    <a:lnTo>
                      <a:pt x="34" y="0"/>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7" name="Freeform 584"/>
              <p:cNvSpPr>
                <a:spLocks/>
              </p:cNvSpPr>
              <p:nvPr/>
            </p:nvSpPr>
            <p:spPr bwMode="auto">
              <a:xfrm>
                <a:off x="2533" y="2426"/>
                <a:ext cx="19" cy="19"/>
              </a:xfrm>
              <a:custGeom>
                <a:avLst/>
                <a:gdLst>
                  <a:gd name="T0" fmla="*/ 79 w 79"/>
                  <a:gd name="T1" fmla="*/ 39 h 78"/>
                  <a:gd name="T2" fmla="*/ 78 w 79"/>
                  <a:gd name="T3" fmla="*/ 48 h 78"/>
                  <a:gd name="T4" fmla="*/ 76 w 79"/>
                  <a:gd name="T5" fmla="*/ 56 h 78"/>
                  <a:gd name="T6" fmla="*/ 72 w 79"/>
                  <a:gd name="T7" fmla="*/ 62 h 78"/>
                  <a:gd name="T8" fmla="*/ 67 w 79"/>
                  <a:gd name="T9" fmla="*/ 68 h 78"/>
                  <a:gd name="T10" fmla="*/ 62 w 79"/>
                  <a:gd name="T11" fmla="*/ 72 h 78"/>
                  <a:gd name="T12" fmla="*/ 55 w 79"/>
                  <a:gd name="T13" fmla="*/ 76 h 78"/>
                  <a:gd name="T14" fmla="*/ 48 w 79"/>
                  <a:gd name="T15" fmla="*/ 78 h 78"/>
                  <a:gd name="T16" fmla="*/ 39 w 79"/>
                  <a:gd name="T17" fmla="*/ 78 h 78"/>
                  <a:gd name="T18" fmla="*/ 32 w 79"/>
                  <a:gd name="T19" fmla="*/ 78 h 78"/>
                  <a:gd name="T20" fmla="*/ 24 w 79"/>
                  <a:gd name="T21" fmla="*/ 76 h 78"/>
                  <a:gd name="T22" fmla="*/ 18 w 79"/>
                  <a:gd name="T23" fmla="*/ 72 h 78"/>
                  <a:gd name="T24" fmla="*/ 11 w 79"/>
                  <a:gd name="T25" fmla="*/ 67 h 78"/>
                  <a:gd name="T26" fmla="*/ 6 w 79"/>
                  <a:gd name="T27" fmla="*/ 62 h 78"/>
                  <a:gd name="T28" fmla="*/ 4 w 79"/>
                  <a:gd name="T29" fmla="*/ 54 h 78"/>
                  <a:gd name="T30" fmla="*/ 1 w 79"/>
                  <a:gd name="T31" fmla="*/ 48 h 78"/>
                  <a:gd name="T32" fmla="*/ 0 w 79"/>
                  <a:gd name="T33" fmla="*/ 39 h 78"/>
                  <a:gd name="T34" fmla="*/ 1 w 79"/>
                  <a:gd name="T35" fmla="*/ 31 h 78"/>
                  <a:gd name="T36" fmla="*/ 4 w 79"/>
                  <a:gd name="T37" fmla="*/ 24 h 78"/>
                  <a:gd name="T38" fmla="*/ 6 w 79"/>
                  <a:gd name="T39" fmla="*/ 16 h 78"/>
                  <a:gd name="T40" fmla="*/ 11 w 79"/>
                  <a:gd name="T41" fmla="*/ 11 h 78"/>
                  <a:gd name="T42" fmla="*/ 18 w 79"/>
                  <a:gd name="T43" fmla="*/ 6 h 78"/>
                  <a:gd name="T44" fmla="*/ 24 w 79"/>
                  <a:gd name="T45" fmla="*/ 2 h 78"/>
                  <a:gd name="T46" fmla="*/ 32 w 79"/>
                  <a:gd name="T47" fmla="*/ 0 h 78"/>
                  <a:gd name="T48" fmla="*/ 39 w 79"/>
                  <a:gd name="T49" fmla="*/ 0 h 78"/>
                  <a:gd name="T50" fmla="*/ 48 w 79"/>
                  <a:gd name="T51" fmla="*/ 0 h 78"/>
                  <a:gd name="T52" fmla="*/ 56 w 79"/>
                  <a:gd name="T53" fmla="*/ 2 h 78"/>
                  <a:gd name="T54" fmla="*/ 62 w 79"/>
                  <a:gd name="T55" fmla="*/ 6 h 78"/>
                  <a:gd name="T56" fmla="*/ 67 w 79"/>
                  <a:gd name="T57" fmla="*/ 11 h 78"/>
                  <a:gd name="T58" fmla="*/ 72 w 79"/>
                  <a:gd name="T59" fmla="*/ 16 h 78"/>
                  <a:gd name="T60" fmla="*/ 76 w 79"/>
                  <a:gd name="T61" fmla="*/ 24 h 78"/>
                  <a:gd name="T62" fmla="*/ 78 w 79"/>
                  <a:gd name="T63" fmla="*/ 30 h 78"/>
                  <a:gd name="T64" fmla="*/ 79 w 79"/>
                  <a:gd name="T6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78">
                    <a:moveTo>
                      <a:pt x="79" y="39"/>
                    </a:moveTo>
                    <a:lnTo>
                      <a:pt x="78" y="48"/>
                    </a:lnTo>
                    <a:lnTo>
                      <a:pt x="76" y="56"/>
                    </a:lnTo>
                    <a:lnTo>
                      <a:pt x="72" y="62"/>
                    </a:lnTo>
                    <a:lnTo>
                      <a:pt x="67" y="68"/>
                    </a:lnTo>
                    <a:lnTo>
                      <a:pt x="62" y="72"/>
                    </a:lnTo>
                    <a:lnTo>
                      <a:pt x="55" y="76"/>
                    </a:lnTo>
                    <a:lnTo>
                      <a:pt x="48" y="78"/>
                    </a:lnTo>
                    <a:lnTo>
                      <a:pt x="39" y="78"/>
                    </a:lnTo>
                    <a:lnTo>
                      <a:pt x="32" y="78"/>
                    </a:lnTo>
                    <a:lnTo>
                      <a:pt x="24" y="76"/>
                    </a:lnTo>
                    <a:lnTo>
                      <a:pt x="18" y="72"/>
                    </a:lnTo>
                    <a:lnTo>
                      <a:pt x="11" y="67"/>
                    </a:lnTo>
                    <a:lnTo>
                      <a:pt x="6" y="62"/>
                    </a:lnTo>
                    <a:lnTo>
                      <a:pt x="4" y="54"/>
                    </a:lnTo>
                    <a:lnTo>
                      <a:pt x="1" y="48"/>
                    </a:lnTo>
                    <a:lnTo>
                      <a:pt x="0" y="39"/>
                    </a:lnTo>
                    <a:lnTo>
                      <a:pt x="1" y="31"/>
                    </a:lnTo>
                    <a:lnTo>
                      <a:pt x="4" y="24"/>
                    </a:lnTo>
                    <a:lnTo>
                      <a:pt x="6" y="16"/>
                    </a:lnTo>
                    <a:lnTo>
                      <a:pt x="11" y="11"/>
                    </a:lnTo>
                    <a:lnTo>
                      <a:pt x="18" y="6"/>
                    </a:lnTo>
                    <a:lnTo>
                      <a:pt x="24" y="2"/>
                    </a:lnTo>
                    <a:lnTo>
                      <a:pt x="32" y="0"/>
                    </a:lnTo>
                    <a:lnTo>
                      <a:pt x="39" y="0"/>
                    </a:lnTo>
                    <a:lnTo>
                      <a:pt x="48" y="0"/>
                    </a:lnTo>
                    <a:lnTo>
                      <a:pt x="56" y="2"/>
                    </a:lnTo>
                    <a:lnTo>
                      <a:pt x="62" y="6"/>
                    </a:lnTo>
                    <a:lnTo>
                      <a:pt x="67" y="11"/>
                    </a:lnTo>
                    <a:lnTo>
                      <a:pt x="72" y="16"/>
                    </a:lnTo>
                    <a:lnTo>
                      <a:pt x="76" y="24"/>
                    </a:lnTo>
                    <a:lnTo>
                      <a:pt x="78" y="30"/>
                    </a:lnTo>
                    <a:lnTo>
                      <a:pt x="79"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8" name="Freeform 585"/>
              <p:cNvSpPr>
                <a:spLocks/>
              </p:cNvSpPr>
              <p:nvPr/>
            </p:nvSpPr>
            <p:spPr bwMode="auto">
              <a:xfrm>
                <a:off x="2560" y="2374"/>
                <a:ext cx="51" cy="70"/>
              </a:xfrm>
              <a:custGeom>
                <a:avLst/>
                <a:gdLst>
                  <a:gd name="T0" fmla="*/ 202 w 202"/>
                  <a:gd name="T1" fmla="*/ 283 h 283"/>
                  <a:gd name="T2" fmla="*/ 0 w 202"/>
                  <a:gd name="T3" fmla="*/ 283 h 283"/>
                  <a:gd name="T4" fmla="*/ 0 w 202"/>
                  <a:gd name="T5" fmla="*/ 243 h 283"/>
                  <a:gd name="T6" fmla="*/ 42 w 202"/>
                  <a:gd name="T7" fmla="*/ 205 h 283"/>
                  <a:gd name="T8" fmla="*/ 75 w 202"/>
                  <a:gd name="T9" fmla="*/ 176 h 283"/>
                  <a:gd name="T10" fmla="*/ 98 w 202"/>
                  <a:gd name="T11" fmla="*/ 153 h 283"/>
                  <a:gd name="T12" fmla="*/ 112 w 202"/>
                  <a:gd name="T13" fmla="*/ 138 h 283"/>
                  <a:gd name="T14" fmla="*/ 119 w 202"/>
                  <a:gd name="T15" fmla="*/ 125 h 283"/>
                  <a:gd name="T16" fmla="*/ 126 w 202"/>
                  <a:gd name="T17" fmla="*/ 114 h 283"/>
                  <a:gd name="T18" fmla="*/ 129 w 202"/>
                  <a:gd name="T19" fmla="*/ 103 h 283"/>
                  <a:gd name="T20" fmla="*/ 131 w 202"/>
                  <a:gd name="T21" fmla="*/ 93 h 283"/>
                  <a:gd name="T22" fmla="*/ 129 w 202"/>
                  <a:gd name="T23" fmla="*/ 84 h 283"/>
                  <a:gd name="T24" fmla="*/ 127 w 202"/>
                  <a:gd name="T25" fmla="*/ 77 h 283"/>
                  <a:gd name="T26" fmla="*/ 123 w 202"/>
                  <a:gd name="T27" fmla="*/ 69 h 283"/>
                  <a:gd name="T28" fmla="*/ 118 w 202"/>
                  <a:gd name="T29" fmla="*/ 64 h 283"/>
                  <a:gd name="T30" fmla="*/ 112 w 202"/>
                  <a:gd name="T31" fmla="*/ 59 h 283"/>
                  <a:gd name="T32" fmla="*/ 104 w 202"/>
                  <a:gd name="T33" fmla="*/ 55 h 283"/>
                  <a:gd name="T34" fmla="*/ 94 w 202"/>
                  <a:gd name="T35" fmla="*/ 54 h 283"/>
                  <a:gd name="T36" fmla="*/ 84 w 202"/>
                  <a:gd name="T37" fmla="*/ 52 h 283"/>
                  <a:gd name="T38" fmla="*/ 76 w 202"/>
                  <a:gd name="T39" fmla="*/ 54 h 283"/>
                  <a:gd name="T40" fmla="*/ 68 w 202"/>
                  <a:gd name="T41" fmla="*/ 54 h 283"/>
                  <a:gd name="T42" fmla="*/ 61 w 202"/>
                  <a:gd name="T43" fmla="*/ 56 h 283"/>
                  <a:gd name="T44" fmla="*/ 53 w 202"/>
                  <a:gd name="T45" fmla="*/ 59 h 283"/>
                  <a:gd name="T46" fmla="*/ 38 w 202"/>
                  <a:gd name="T47" fmla="*/ 66 h 283"/>
                  <a:gd name="T48" fmla="*/ 23 w 202"/>
                  <a:gd name="T49" fmla="*/ 77 h 283"/>
                  <a:gd name="T50" fmla="*/ 2 w 202"/>
                  <a:gd name="T51" fmla="*/ 30 h 283"/>
                  <a:gd name="T52" fmla="*/ 14 w 202"/>
                  <a:gd name="T53" fmla="*/ 23 h 283"/>
                  <a:gd name="T54" fmla="*/ 24 w 202"/>
                  <a:gd name="T55" fmla="*/ 17 h 283"/>
                  <a:gd name="T56" fmla="*/ 35 w 202"/>
                  <a:gd name="T57" fmla="*/ 12 h 283"/>
                  <a:gd name="T58" fmla="*/ 47 w 202"/>
                  <a:gd name="T59" fmla="*/ 7 h 283"/>
                  <a:gd name="T60" fmla="*/ 58 w 202"/>
                  <a:gd name="T61" fmla="*/ 4 h 283"/>
                  <a:gd name="T62" fmla="*/ 71 w 202"/>
                  <a:gd name="T63" fmla="*/ 2 h 283"/>
                  <a:gd name="T64" fmla="*/ 84 w 202"/>
                  <a:gd name="T65" fmla="*/ 0 h 283"/>
                  <a:gd name="T66" fmla="*/ 96 w 202"/>
                  <a:gd name="T67" fmla="*/ 0 h 283"/>
                  <a:gd name="T68" fmla="*/ 108 w 202"/>
                  <a:gd name="T69" fmla="*/ 0 h 283"/>
                  <a:gd name="T70" fmla="*/ 119 w 202"/>
                  <a:gd name="T71" fmla="*/ 2 h 283"/>
                  <a:gd name="T72" fmla="*/ 128 w 202"/>
                  <a:gd name="T73" fmla="*/ 3 h 283"/>
                  <a:gd name="T74" fmla="*/ 138 w 202"/>
                  <a:gd name="T75" fmla="*/ 5 h 283"/>
                  <a:gd name="T76" fmla="*/ 147 w 202"/>
                  <a:gd name="T77" fmla="*/ 9 h 283"/>
                  <a:gd name="T78" fmla="*/ 155 w 202"/>
                  <a:gd name="T79" fmla="*/ 13 h 283"/>
                  <a:gd name="T80" fmla="*/ 162 w 202"/>
                  <a:gd name="T81" fmla="*/ 18 h 283"/>
                  <a:gd name="T82" fmla="*/ 170 w 202"/>
                  <a:gd name="T83" fmla="*/ 23 h 283"/>
                  <a:gd name="T84" fmla="*/ 176 w 202"/>
                  <a:gd name="T85" fmla="*/ 30 h 283"/>
                  <a:gd name="T86" fmla="*/ 182 w 202"/>
                  <a:gd name="T87" fmla="*/ 37 h 283"/>
                  <a:gd name="T88" fmla="*/ 185 w 202"/>
                  <a:gd name="T89" fmla="*/ 44 h 283"/>
                  <a:gd name="T90" fmla="*/ 189 w 202"/>
                  <a:gd name="T91" fmla="*/ 51 h 283"/>
                  <a:gd name="T92" fmla="*/ 193 w 202"/>
                  <a:gd name="T93" fmla="*/ 60 h 283"/>
                  <a:gd name="T94" fmla="*/ 194 w 202"/>
                  <a:gd name="T95" fmla="*/ 69 h 283"/>
                  <a:gd name="T96" fmla="*/ 196 w 202"/>
                  <a:gd name="T97" fmla="*/ 78 h 283"/>
                  <a:gd name="T98" fmla="*/ 197 w 202"/>
                  <a:gd name="T99" fmla="*/ 88 h 283"/>
                  <a:gd name="T100" fmla="*/ 196 w 202"/>
                  <a:gd name="T101" fmla="*/ 102 h 283"/>
                  <a:gd name="T102" fmla="*/ 192 w 202"/>
                  <a:gd name="T103" fmla="*/ 116 h 283"/>
                  <a:gd name="T104" fmla="*/ 187 w 202"/>
                  <a:gd name="T105" fmla="*/ 131 h 283"/>
                  <a:gd name="T106" fmla="*/ 179 w 202"/>
                  <a:gd name="T107" fmla="*/ 145 h 283"/>
                  <a:gd name="T108" fmla="*/ 174 w 202"/>
                  <a:gd name="T109" fmla="*/ 153 h 283"/>
                  <a:gd name="T110" fmla="*/ 168 w 202"/>
                  <a:gd name="T111" fmla="*/ 162 h 283"/>
                  <a:gd name="T112" fmla="*/ 159 w 202"/>
                  <a:gd name="T113" fmla="*/ 171 h 283"/>
                  <a:gd name="T114" fmla="*/ 150 w 202"/>
                  <a:gd name="T115" fmla="*/ 181 h 283"/>
                  <a:gd name="T116" fmla="*/ 126 w 202"/>
                  <a:gd name="T117" fmla="*/ 203 h 283"/>
                  <a:gd name="T118" fmla="*/ 95 w 202"/>
                  <a:gd name="T119" fmla="*/ 228 h 283"/>
                  <a:gd name="T120" fmla="*/ 95 w 202"/>
                  <a:gd name="T121" fmla="*/ 228 h 283"/>
                  <a:gd name="T122" fmla="*/ 202 w 202"/>
                  <a:gd name="T123" fmla="*/ 228 h 283"/>
                  <a:gd name="T124" fmla="*/ 202 w 202"/>
                  <a:gd name="T125"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283">
                    <a:moveTo>
                      <a:pt x="202" y="283"/>
                    </a:moveTo>
                    <a:lnTo>
                      <a:pt x="0" y="283"/>
                    </a:lnTo>
                    <a:lnTo>
                      <a:pt x="0" y="243"/>
                    </a:lnTo>
                    <a:lnTo>
                      <a:pt x="42" y="205"/>
                    </a:lnTo>
                    <a:lnTo>
                      <a:pt x="75" y="176"/>
                    </a:lnTo>
                    <a:lnTo>
                      <a:pt x="98" y="153"/>
                    </a:lnTo>
                    <a:lnTo>
                      <a:pt x="112" y="138"/>
                    </a:lnTo>
                    <a:lnTo>
                      <a:pt x="119" y="125"/>
                    </a:lnTo>
                    <a:lnTo>
                      <a:pt x="126" y="114"/>
                    </a:lnTo>
                    <a:lnTo>
                      <a:pt x="129" y="103"/>
                    </a:lnTo>
                    <a:lnTo>
                      <a:pt x="131" y="93"/>
                    </a:lnTo>
                    <a:lnTo>
                      <a:pt x="129" y="84"/>
                    </a:lnTo>
                    <a:lnTo>
                      <a:pt x="127" y="77"/>
                    </a:lnTo>
                    <a:lnTo>
                      <a:pt x="123" y="69"/>
                    </a:lnTo>
                    <a:lnTo>
                      <a:pt x="118" y="64"/>
                    </a:lnTo>
                    <a:lnTo>
                      <a:pt x="112" y="59"/>
                    </a:lnTo>
                    <a:lnTo>
                      <a:pt x="104" y="55"/>
                    </a:lnTo>
                    <a:lnTo>
                      <a:pt x="94" y="54"/>
                    </a:lnTo>
                    <a:lnTo>
                      <a:pt x="84" y="52"/>
                    </a:lnTo>
                    <a:lnTo>
                      <a:pt x="76" y="54"/>
                    </a:lnTo>
                    <a:lnTo>
                      <a:pt x="68" y="54"/>
                    </a:lnTo>
                    <a:lnTo>
                      <a:pt x="61" y="56"/>
                    </a:lnTo>
                    <a:lnTo>
                      <a:pt x="53" y="59"/>
                    </a:lnTo>
                    <a:lnTo>
                      <a:pt x="38" y="66"/>
                    </a:lnTo>
                    <a:lnTo>
                      <a:pt x="23" y="77"/>
                    </a:lnTo>
                    <a:lnTo>
                      <a:pt x="2" y="30"/>
                    </a:lnTo>
                    <a:lnTo>
                      <a:pt x="14" y="23"/>
                    </a:lnTo>
                    <a:lnTo>
                      <a:pt x="24" y="17"/>
                    </a:lnTo>
                    <a:lnTo>
                      <a:pt x="35" y="12"/>
                    </a:lnTo>
                    <a:lnTo>
                      <a:pt x="47" y="7"/>
                    </a:lnTo>
                    <a:lnTo>
                      <a:pt x="58" y="4"/>
                    </a:lnTo>
                    <a:lnTo>
                      <a:pt x="71" y="2"/>
                    </a:lnTo>
                    <a:lnTo>
                      <a:pt x="84" y="0"/>
                    </a:lnTo>
                    <a:lnTo>
                      <a:pt x="96" y="0"/>
                    </a:lnTo>
                    <a:lnTo>
                      <a:pt x="108" y="0"/>
                    </a:lnTo>
                    <a:lnTo>
                      <a:pt x="119" y="2"/>
                    </a:lnTo>
                    <a:lnTo>
                      <a:pt x="128" y="3"/>
                    </a:lnTo>
                    <a:lnTo>
                      <a:pt x="138" y="5"/>
                    </a:lnTo>
                    <a:lnTo>
                      <a:pt x="147" y="9"/>
                    </a:lnTo>
                    <a:lnTo>
                      <a:pt x="155" y="13"/>
                    </a:lnTo>
                    <a:lnTo>
                      <a:pt x="162" y="18"/>
                    </a:lnTo>
                    <a:lnTo>
                      <a:pt x="170" y="23"/>
                    </a:lnTo>
                    <a:lnTo>
                      <a:pt x="176" y="30"/>
                    </a:lnTo>
                    <a:lnTo>
                      <a:pt x="182" y="37"/>
                    </a:lnTo>
                    <a:lnTo>
                      <a:pt x="185" y="44"/>
                    </a:lnTo>
                    <a:lnTo>
                      <a:pt x="189" y="51"/>
                    </a:lnTo>
                    <a:lnTo>
                      <a:pt x="193" y="60"/>
                    </a:lnTo>
                    <a:lnTo>
                      <a:pt x="194" y="69"/>
                    </a:lnTo>
                    <a:lnTo>
                      <a:pt x="196" y="78"/>
                    </a:lnTo>
                    <a:lnTo>
                      <a:pt x="197" y="88"/>
                    </a:lnTo>
                    <a:lnTo>
                      <a:pt x="196" y="102"/>
                    </a:lnTo>
                    <a:lnTo>
                      <a:pt x="192" y="116"/>
                    </a:lnTo>
                    <a:lnTo>
                      <a:pt x="187" y="131"/>
                    </a:lnTo>
                    <a:lnTo>
                      <a:pt x="179" y="145"/>
                    </a:lnTo>
                    <a:lnTo>
                      <a:pt x="174" y="153"/>
                    </a:lnTo>
                    <a:lnTo>
                      <a:pt x="168" y="162"/>
                    </a:lnTo>
                    <a:lnTo>
                      <a:pt x="159" y="171"/>
                    </a:lnTo>
                    <a:lnTo>
                      <a:pt x="150" y="181"/>
                    </a:lnTo>
                    <a:lnTo>
                      <a:pt x="126" y="203"/>
                    </a:lnTo>
                    <a:lnTo>
                      <a:pt x="95" y="228"/>
                    </a:lnTo>
                    <a:lnTo>
                      <a:pt x="95" y="228"/>
                    </a:lnTo>
                    <a:lnTo>
                      <a:pt x="202" y="228"/>
                    </a:lnTo>
                    <a:lnTo>
                      <a:pt x="202" y="2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9" name="Freeform 586"/>
              <p:cNvSpPr>
                <a:spLocks/>
              </p:cNvSpPr>
              <p:nvPr/>
            </p:nvSpPr>
            <p:spPr bwMode="auto">
              <a:xfrm>
                <a:off x="5271" y="1033"/>
                <a:ext cx="35" cy="75"/>
              </a:xfrm>
              <a:custGeom>
                <a:avLst/>
                <a:gdLst>
                  <a:gd name="T0" fmla="*/ 71 w 140"/>
                  <a:gd name="T1" fmla="*/ 301 h 301"/>
                  <a:gd name="T2" fmla="*/ 71 w 140"/>
                  <a:gd name="T3" fmla="*/ 64 h 301"/>
                  <a:gd name="T4" fmla="*/ 70 w 140"/>
                  <a:gd name="T5" fmla="*/ 64 h 301"/>
                  <a:gd name="T6" fmla="*/ 13 w 140"/>
                  <a:gd name="T7" fmla="*/ 91 h 301"/>
                  <a:gd name="T8" fmla="*/ 0 w 140"/>
                  <a:gd name="T9" fmla="*/ 37 h 301"/>
                  <a:gd name="T10" fmla="*/ 82 w 140"/>
                  <a:gd name="T11" fmla="*/ 0 h 301"/>
                  <a:gd name="T12" fmla="*/ 140 w 140"/>
                  <a:gd name="T13" fmla="*/ 0 h 301"/>
                  <a:gd name="T14" fmla="*/ 140 w 140"/>
                  <a:gd name="T15" fmla="*/ 301 h 301"/>
                  <a:gd name="T16" fmla="*/ 71 w 1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1">
                    <a:moveTo>
                      <a:pt x="71" y="301"/>
                    </a:moveTo>
                    <a:lnTo>
                      <a:pt x="71" y="64"/>
                    </a:lnTo>
                    <a:lnTo>
                      <a:pt x="70" y="64"/>
                    </a:lnTo>
                    <a:lnTo>
                      <a:pt x="13" y="91"/>
                    </a:lnTo>
                    <a:lnTo>
                      <a:pt x="0" y="37"/>
                    </a:lnTo>
                    <a:lnTo>
                      <a:pt x="82" y="0"/>
                    </a:lnTo>
                    <a:lnTo>
                      <a:pt x="140" y="0"/>
                    </a:lnTo>
                    <a:lnTo>
                      <a:pt x="140" y="301"/>
                    </a:lnTo>
                    <a:lnTo>
                      <a:pt x="71"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0" name="Freeform 587"/>
              <p:cNvSpPr>
                <a:spLocks/>
              </p:cNvSpPr>
              <p:nvPr/>
            </p:nvSpPr>
            <p:spPr bwMode="auto">
              <a:xfrm>
                <a:off x="5332" y="1087"/>
                <a:ext cx="21" cy="22"/>
              </a:xfrm>
              <a:custGeom>
                <a:avLst/>
                <a:gdLst>
                  <a:gd name="T0" fmla="*/ 84 w 84"/>
                  <a:gd name="T1" fmla="*/ 43 h 87"/>
                  <a:gd name="T2" fmla="*/ 84 w 84"/>
                  <a:gd name="T3" fmla="*/ 52 h 87"/>
                  <a:gd name="T4" fmla="*/ 81 w 84"/>
                  <a:gd name="T5" fmla="*/ 61 h 87"/>
                  <a:gd name="T6" fmla="*/ 77 w 84"/>
                  <a:gd name="T7" fmla="*/ 68 h 87"/>
                  <a:gd name="T8" fmla="*/ 72 w 84"/>
                  <a:gd name="T9" fmla="*/ 74 h 87"/>
                  <a:gd name="T10" fmla="*/ 66 w 84"/>
                  <a:gd name="T11" fmla="*/ 80 h 87"/>
                  <a:gd name="T12" fmla="*/ 58 w 84"/>
                  <a:gd name="T13" fmla="*/ 83 h 87"/>
                  <a:gd name="T14" fmla="*/ 51 w 84"/>
                  <a:gd name="T15" fmla="*/ 85 h 87"/>
                  <a:gd name="T16" fmla="*/ 42 w 84"/>
                  <a:gd name="T17" fmla="*/ 87 h 87"/>
                  <a:gd name="T18" fmla="*/ 33 w 84"/>
                  <a:gd name="T19" fmla="*/ 85 h 87"/>
                  <a:gd name="T20" fmla="*/ 25 w 84"/>
                  <a:gd name="T21" fmla="*/ 83 h 87"/>
                  <a:gd name="T22" fmla="*/ 17 w 84"/>
                  <a:gd name="T23" fmla="*/ 79 h 87"/>
                  <a:gd name="T24" fmla="*/ 11 w 84"/>
                  <a:gd name="T25" fmla="*/ 74 h 87"/>
                  <a:gd name="T26" fmla="*/ 6 w 84"/>
                  <a:gd name="T27" fmla="*/ 68 h 87"/>
                  <a:gd name="T28" fmla="*/ 2 w 84"/>
                  <a:gd name="T29" fmla="*/ 61 h 87"/>
                  <a:gd name="T30" fmla="*/ 1 w 84"/>
                  <a:gd name="T31" fmla="*/ 52 h 87"/>
                  <a:gd name="T32" fmla="*/ 0 w 84"/>
                  <a:gd name="T33" fmla="*/ 43 h 87"/>
                  <a:gd name="T34" fmla="*/ 1 w 84"/>
                  <a:gd name="T35" fmla="*/ 35 h 87"/>
                  <a:gd name="T36" fmla="*/ 2 w 84"/>
                  <a:gd name="T37" fmla="*/ 27 h 87"/>
                  <a:gd name="T38" fmla="*/ 6 w 84"/>
                  <a:gd name="T39" fmla="*/ 19 h 87"/>
                  <a:gd name="T40" fmla="*/ 12 w 84"/>
                  <a:gd name="T41" fmla="*/ 13 h 87"/>
                  <a:gd name="T42" fmla="*/ 19 w 84"/>
                  <a:gd name="T43" fmla="*/ 8 h 87"/>
                  <a:gd name="T44" fmla="*/ 25 w 84"/>
                  <a:gd name="T45" fmla="*/ 4 h 87"/>
                  <a:gd name="T46" fmla="*/ 34 w 84"/>
                  <a:gd name="T47" fmla="*/ 2 h 87"/>
                  <a:gd name="T48" fmla="*/ 42 w 84"/>
                  <a:gd name="T49" fmla="*/ 0 h 87"/>
                  <a:gd name="T50" fmla="*/ 51 w 84"/>
                  <a:gd name="T51" fmla="*/ 2 h 87"/>
                  <a:gd name="T52" fmla="*/ 59 w 84"/>
                  <a:gd name="T53" fmla="*/ 4 h 87"/>
                  <a:gd name="T54" fmla="*/ 66 w 84"/>
                  <a:gd name="T55" fmla="*/ 8 h 87"/>
                  <a:gd name="T56" fmla="*/ 72 w 84"/>
                  <a:gd name="T57" fmla="*/ 13 h 87"/>
                  <a:gd name="T58" fmla="*/ 77 w 84"/>
                  <a:gd name="T59" fmla="*/ 19 h 87"/>
                  <a:gd name="T60" fmla="*/ 81 w 84"/>
                  <a:gd name="T61" fmla="*/ 27 h 87"/>
                  <a:gd name="T62" fmla="*/ 84 w 84"/>
                  <a:gd name="T63" fmla="*/ 35 h 87"/>
                  <a:gd name="T64" fmla="*/ 84 w 84"/>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7">
                    <a:moveTo>
                      <a:pt x="84" y="43"/>
                    </a:moveTo>
                    <a:lnTo>
                      <a:pt x="84" y="52"/>
                    </a:lnTo>
                    <a:lnTo>
                      <a:pt x="81" y="61"/>
                    </a:lnTo>
                    <a:lnTo>
                      <a:pt x="77" y="68"/>
                    </a:lnTo>
                    <a:lnTo>
                      <a:pt x="72" y="74"/>
                    </a:lnTo>
                    <a:lnTo>
                      <a:pt x="66" y="80"/>
                    </a:lnTo>
                    <a:lnTo>
                      <a:pt x="58" y="83"/>
                    </a:lnTo>
                    <a:lnTo>
                      <a:pt x="51" y="85"/>
                    </a:lnTo>
                    <a:lnTo>
                      <a:pt x="42" y="87"/>
                    </a:lnTo>
                    <a:lnTo>
                      <a:pt x="33" y="85"/>
                    </a:lnTo>
                    <a:lnTo>
                      <a:pt x="25" y="83"/>
                    </a:lnTo>
                    <a:lnTo>
                      <a:pt x="17" y="79"/>
                    </a:lnTo>
                    <a:lnTo>
                      <a:pt x="11" y="74"/>
                    </a:lnTo>
                    <a:lnTo>
                      <a:pt x="6" y="68"/>
                    </a:lnTo>
                    <a:lnTo>
                      <a:pt x="2" y="61"/>
                    </a:lnTo>
                    <a:lnTo>
                      <a:pt x="1" y="52"/>
                    </a:lnTo>
                    <a:lnTo>
                      <a:pt x="0" y="43"/>
                    </a:lnTo>
                    <a:lnTo>
                      <a:pt x="1" y="35"/>
                    </a:lnTo>
                    <a:lnTo>
                      <a:pt x="2" y="27"/>
                    </a:lnTo>
                    <a:lnTo>
                      <a:pt x="6" y="19"/>
                    </a:lnTo>
                    <a:lnTo>
                      <a:pt x="12" y="13"/>
                    </a:lnTo>
                    <a:lnTo>
                      <a:pt x="19" y="8"/>
                    </a:lnTo>
                    <a:lnTo>
                      <a:pt x="25" y="4"/>
                    </a:lnTo>
                    <a:lnTo>
                      <a:pt x="34" y="2"/>
                    </a:lnTo>
                    <a:lnTo>
                      <a:pt x="42" y="0"/>
                    </a:lnTo>
                    <a:lnTo>
                      <a:pt x="51" y="2"/>
                    </a:lnTo>
                    <a:lnTo>
                      <a:pt x="59" y="4"/>
                    </a:lnTo>
                    <a:lnTo>
                      <a:pt x="66" y="8"/>
                    </a:lnTo>
                    <a:lnTo>
                      <a:pt x="72" y="13"/>
                    </a:lnTo>
                    <a:lnTo>
                      <a:pt x="77" y="19"/>
                    </a:lnTo>
                    <a:lnTo>
                      <a:pt x="81" y="27"/>
                    </a:lnTo>
                    <a:lnTo>
                      <a:pt x="84" y="35"/>
                    </a:lnTo>
                    <a:lnTo>
                      <a:pt x="8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1" name="Freeform 588"/>
              <p:cNvSpPr>
                <a:spLocks noEditPoints="1"/>
              </p:cNvSpPr>
              <p:nvPr/>
            </p:nvSpPr>
            <p:spPr bwMode="auto">
              <a:xfrm>
                <a:off x="5361" y="1031"/>
                <a:ext cx="58" cy="78"/>
              </a:xfrm>
              <a:custGeom>
                <a:avLst/>
                <a:gdLst>
                  <a:gd name="T0" fmla="*/ 34 w 231"/>
                  <a:gd name="T1" fmla="*/ 255 h 309"/>
                  <a:gd name="T2" fmla="*/ 65 w 231"/>
                  <a:gd name="T3" fmla="*/ 255 h 309"/>
                  <a:gd name="T4" fmla="*/ 95 w 231"/>
                  <a:gd name="T5" fmla="*/ 248 h 309"/>
                  <a:gd name="T6" fmla="*/ 119 w 231"/>
                  <a:gd name="T7" fmla="*/ 237 h 309"/>
                  <a:gd name="T8" fmla="*/ 139 w 231"/>
                  <a:gd name="T9" fmla="*/ 220 h 309"/>
                  <a:gd name="T10" fmla="*/ 153 w 231"/>
                  <a:gd name="T11" fmla="*/ 199 h 309"/>
                  <a:gd name="T12" fmla="*/ 158 w 231"/>
                  <a:gd name="T13" fmla="*/ 181 h 309"/>
                  <a:gd name="T14" fmla="*/ 140 w 231"/>
                  <a:gd name="T15" fmla="*/ 194 h 309"/>
                  <a:gd name="T16" fmla="*/ 114 w 231"/>
                  <a:gd name="T17" fmla="*/ 201 h 309"/>
                  <a:gd name="T18" fmla="*/ 85 w 231"/>
                  <a:gd name="T19" fmla="*/ 203 h 309"/>
                  <a:gd name="T20" fmla="*/ 57 w 231"/>
                  <a:gd name="T21" fmla="*/ 196 h 309"/>
                  <a:gd name="T22" fmla="*/ 34 w 231"/>
                  <a:gd name="T23" fmla="*/ 182 h 309"/>
                  <a:gd name="T24" fmla="*/ 15 w 231"/>
                  <a:gd name="T25" fmla="*/ 162 h 309"/>
                  <a:gd name="T26" fmla="*/ 4 w 231"/>
                  <a:gd name="T27" fmla="*/ 138 h 309"/>
                  <a:gd name="T28" fmla="*/ 0 w 231"/>
                  <a:gd name="T29" fmla="*/ 109 h 309"/>
                  <a:gd name="T30" fmla="*/ 4 w 231"/>
                  <a:gd name="T31" fmla="*/ 77 h 309"/>
                  <a:gd name="T32" fmla="*/ 18 w 231"/>
                  <a:gd name="T33" fmla="*/ 49 h 309"/>
                  <a:gd name="T34" fmla="*/ 41 w 231"/>
                  <a:gd name="T35" fmla="*/ 25 h 309"/>
                  <a:gd name="T36" fmla="*/ 70 w 231"/>
                  <a:gd name="T37" fmla="*/ 8 h 309"/>
                  <a:gd name="T38" fmla="*/ 103 w 231"/>
                  <a:gd name="T39" fmla="*/ 0 h 309"/>
                  <a:gd name="T40" fmla="*/ 141 w 231"/>
                  <a:gd name="T41" fmla="*/ 3 h 309"/>
                  <a:gd name="T42" fmla="*/ 174 w 231"/>
                  <a:gd name="T43" fmla="*/ 14 h 309"/>
                  <a:gd name="T44" fmla="*/ 201 w 231"/>
                  <a:gd name="T45" fmla="*/ 36 h 309"/>
                  <a:gd name="T46" fmla="*/ 220 w 231"/>
                  <a:gd name="T47" fmla="*/ 67 h 309"/>
                  <a:gd name="T48" fmla="*/ 230 w 231"/>
                  <a:gd name="T49" fmla="*/ 102 h 309"/>
                  <a:gd name="T50" fmla="*/ 231 w 231"/>
                  <a:gd name="T51" fmla="*/ 150 h 309"/>
                  <a:gd name="T52" fmla="*/ 220 w 231"/>
                  <a:gd name="T53" fmla="*/ 205 h 309"/>
                  <a:gd name="T54" fmla="*/ 197 w 231"/>
                  <a:gd name="T55" fmla="*/ 248 h 309"/>
                  <a:gd name="T56" fmla="*/ 164 w 231"/>
                  <a:gd name="T57" fmla="*/ 279 h 309"/>
                  <a:gd name="T58" fmla="*/ 123 w 231"/>
                  <a:gd name="T59" fmla="*/ 299 h 309"/>
                  <a:gd name="T60" fmla="*/ 75 w 231"/>
                  <a:gd name="T61" fmla="*/ 308 h 309"/>
                  <a:gd name="T62" fmla="*/ 44 w 231"/>
                  <a:gd name="T63" fmla="*/ 309 h 309"/>
                  <a:gd name="T64" fmla="*/ 159 w 231"/>
                  <a:gd name="T65" fmla="*/ 102 h 309"/>
                  <a:gd name="T66" fmla="*/ 147 w 231"/>
                  <a:gd name="T67" fmla="*/ 70 h 309"/>
                  <a:gd name="T68" fmla="*/ 123 w 231"/>
                  <a:gd name="T69" fmla="*/ 54 h 309"/>
                  <a:gd name="T70" fmla="*/ 97 w 231"/>
                  <a:gd name="T71" fmla="*/ 56 h 309"/>
                  <a:gd name="T72" fmla="*/ 77 w 231"/>
                  <a:gd name="T73" fmla="*/ 75 h 309"/>
                  <a:gd name="T74" fmla="*/ 70 w 231"/>
                  <a:gd name="T75" fmla="*/ 105 h 309"/>
                  <a:gd name="T76" fmla="*/ 77 w 231"/>
                  <a:gd name="T77" fmla="*/ 131 h 309"/>
                  <a:gd name="T78" fmla="*/ 97 w 231"/>
                  <a:gd name="T79" fmla="*/ 148 h 309"/>
                  <a:gd name="T80" fmla="*/ 122 w 231"/>
                  <a:gd name="T81" fmla="*/ 152 h 309"/>
                  <a:gd name="T82" fmla="*/ 140 w 231"/>
                  <a:gd name="T83" fmla="*/ 147 h 309"/>
                  <a:gd name="T84" fmla="*/ 156 w 231"/>
                  <a:gd name="T85" fmla="*/ 130 h 309"/>
                  <a:gd name="T86" fmla="*/ 159 w 231"/>
                  <a:gd name="T87" fmla="*/ 11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1" h="309">
                    <a:moveTo>
                      <a:pt x="28" y="309"/>
                    </a:moveTo>
                    <a:lnTo>
                      <a:pt x="28" y="255"/>
                    </a:lnTo>
                    <a:lnTo>
                      <a:pt x="34" y="255"/>
                    </a:lnTo>
                    <a:lnTo>
                      <a:pt x="41" y="256"/>
                    </a:lnTo>
                    <a:lnTo>
                      <a:pt x="53" y="255"/>
                    </a:lnTo>
                    <a:lnTo>
                      <a:pt x="65" y="255"/>
                    </a:lnTo>
                    <a:lnTo>
                      <a:pt x="75" y="252"/>
                    </a:lnTo>
                    <a:lnTo>
                      <a:pt x="85" y="251"/>
                    </a:lnTo>
                    <a:lnTo>
                      <a:pt x="95" y="248"/>
                    </a:lnTo>
                    <a:lnTo>
                      <a:pt x="104" y="245"/>
                    </a:lnTo>
                    <a:lnTo>
                      <a:pt x="112" y="241"/>
                    </a:lnTo>
                    <a:lnTo>
                      <a:pt x="119" y="237"/>
                    </a:lnTo>
                    <a:lnTo>
                      <a:pt x="127" y="232"/>
                    </a:lnTo>
                    <a:lnTo>
                      <a:pt x="133" y="227"/>
                    </a:lnTo>
                    <a:lnTo>
                      <a:pt x="139" y="220"/>
                    </a:lnTo>
                    <a:lnTo>
                      <a:pt x="145" y="214"/>
                    </a:lnTo>
                    <a:lnTo>
                      <a:pt x="149" y="206"/>
                    </a:lnTo>
                    <a:lnTo>
                      <a:pt x="153" y="199"/>
                    </a:lnTo>
                    <a:lnTo>
                      <a:pt x="156" y="190"/>
                    </a:lnTo>
                    <a:lnTo>
                      <a:pt x="159" y="181"/>
                    </a:lnTo>
                    <a:lnTo>
                      <a:pt x="158" y="181"/>
                    </a:lnTo>
                    <a:lnTo>
                      <a:pt x="153" y="186"/>
                    </a:lnTo>
                    <a:lnTo>
                      <a:pt x="146" y="190"/>
                    </a:lnTo>
                    <a:lnTo>
                      <a:pt x="140" y="194"/>
                    </a:lnTo>
                    <a:lnTo>
                      <a:pt x="132" y="198"/>
                    </a:lnTo>
                    <a:lnTo>
                      <a:pt x="123" y="200"/>
                    </a:lnTo>
                    <a:lnTo>
                      <a:pt x="114" y="201"/>
                    </a:lnTo>
                    <a:lnTo>
                      <a:pt x="105" y="203"/>
                    </a:lnTo>
                    <a:lnTo>
                      <a:pt x="95" y="203"/>
                    </a:lnTo>
                    <a:lnTo>
                      <a:pt x="85" y="203"/>
                    </a:lnTo>
                    <a:lnTo>
                      <a:pt x="76" y="201"/>
                    </a:lnTo>
                    <a:lnTo>
                      <a:pt x="66" y="199"/>
                    </a:lnTo>
                    <a:lnTo>
                      <a:pt x="57" y="196"/>
                    </a:lnTo>
                    <a:lnTo>
                      <a:pt x="49" y="192"/>
                    </a:lnTo>
                    <a:lnTo>
                      <a:pt x="42" y="187"/>
                    </a:lnTo>
                    <a:lnTo>
                      <a:pt x="34" y="182"/>
                    </a:lnTo>
                    <a:lnTo>
                      <a:pt x="27" y="176"/>
                    </a:lnTo>
                    <a:lnTo>
                      <a:pt x="20" y="170"/>
                    </a:lnTo>
                    <a:lnTo>
                      <a:pt x="15" y="162"/>
                    </a:lnTo>
                    <a:lnTo>
                      <a:pt x="10" y="154"/>
                    </a:lnTo>
                    <a:lnTo>
                      <a:pt x="6" y="147"/>
                    </a:lnTo>
                    <a:lnTo>
                      <a:pt x="4" y="138"/>
                    </a:lnTo>
                    <a:lnTo>
                      <a:pt x="1" y="129"/>
                    </a:lnTo>
                    <a:lnTo>
                      <a:pt x="0" y="119"/>
                    </a:lnTo>
                    <a:lnTo>
                      <a:pt x="0" y="109"/>
                    </a:lnTo>
                    <a:lnTo>
                      <a:pt x="0" y="97"/>
                    </a:lnTo>
                    <a:lnTo>
                      <a:pt x="1" y="87"/>
                    </a:lnTo>
                    <a:lnTo>
                      <a:pt x="4" y="77"/>
                    </a:lnTo>
                    <a:lnTo>
                      <a:pt x="8" y="67"/>
                    </a:lnTo>
                    <a:lnTo>
                      <a:pt x="13" y="58"/>
                    </a:lnTo>
                    <a:lnTo>
                      <a:pt x="18" y="49"/>
                    </a:lnTo>
                    <a:lnTo>
                      <a:pt x="25" y="40"/>
                    </a:lnTo>
                    <a:lnTo>
                      <a:pt x="33" y="32"/>
                    </a:lnTo>
                    <a:lnTo>
                      <a:pt x="41" y="25"/>
                    </a:lnTo>
                    <a:lnTo>
                      <a:pt x="49" y="18"/>
                    </a:lnTo>
                    <a:lnTo>
                      <a:pt x="60" y="13"/>
                    </a:lnTo>
                    <a:lnTo>
                      <a:pt x="70" y="8"/>
                    </a:lnTo>
                    <a:lnTo>
                      <a:pt x="80" y="5"/>
                    </a:lnTo>
                    <a:lnTo>
                      <a:pt x="91" y="3"/>
                    </a:lnTo>
                    <a:lnTo>
                      <a:pt x="103" y="0"/>
                    </a:lnTo>
                    <a:lnTo>
                      <a:pt x="116" y="0"/>
                    </a:lnTo>
                    <a:lnTo>
                      <a:pt x="128" y="2"/>
                    </a:lnTo>
                    <a:lnTo>
                      <a:pt x="141" y="3"/>
                    </a:lnTo>
                    <a:lnTo>
                      <a:pt x="153" y="5"/>
                    </a:lnTo>
                    <a:lnTo>
                      <a:pt x="164" y="9"/>
                    </a:lnTo>
                    <a:lnTo>
                      <a:pt x="174" y="14"/>
                    </a:lnTo>
                    <a:lnTo>
                      <a:pt x="184" y="21"/>
                    </a:lnTo>
                    <a:lnTo>
                      <a:pt x="193" y="28"/>
                    </a:lnTo>
                    <a:lnTo>
                      <a:pt x="201" y="36"/>
                    </a:lnTo>
                    <a:lnTo>
                      <a:pt x="208" y="46"/>
                    </a:lnTo>
                    <a:lnTo>
                      <a:pt x="215" y="55"/>
                    </a:lnTo>
                    <a:lnTo>
                      <a:pt x="220" y="67"/>
                    </a:lnTo>
                    <a:lnTo>
                      <a:pt x="224" y="78"/>
                    </a:lnTo>
                    <a:lnTo>
                      <a:pt x="228" y="89"/>
                    </a:lnTo>
                    <a:lnTo>
                      <a:pt x="230" y="102"/>
                    </a:lnTo>
                    <a:lnTo>
                      <a:pt x="231" y="116"/>
                    </a:lnTo>
                    <a:lnTo>
                      <a:pt x="231" y="130"/>
                    </a:lnTo>
                    <a:lnTo>
                      <a:pt x="231" y="150"/>
                    </a:lnTo>
                    <a:lnTo>
                      <a:pt x="229" y="170"/>
                    </a:lnTo>
                    <a:lnTo>
                      <a:pt x="225" y="189"/>
                    </a:lnTo>
                    <a:lnTo>
                      <a:pt x="220" y="205"/>
                    </a:lnTo>
                    <a:lnTo>
                      <a:pt x="214" y="222"/>
                    </a:lnTo>
                    <a:lnTo>
                      <a:pt x="206" y="236"/>
                    </a:lnTo>
                    <a:lnTo>
                      <a:pt x="197" y="248"/>
                    </a:lnTo>
                    <a:lnTo>
                      <a:pt x="187" y="260"/>
                    </a:lnTo>
                    <a:lnTo>
                      <a:pt x="177" y="270"/>
                    </a:lnTo>
                    <a:lnTo>
                      <a:pt x="164" y="279"/>
                    </a:lnTo>
                    <a:lnTo>
                      <a:pt x="151" y="287"/>
                    </a:lnTo>
                    <a:lnTo>
                      <a:pt x="137" y="293"/>
                    </a:lnTo>
                    <a:lnTo>
                      <a:pt x="123" y="299"/>
                    </a:lnTo>
                    <a:lnTo>
                      <a:pt x="108" y="303"/>
                    </a:lnTo>
                    <a:lnTo>
                      <a:pt x="93" y="307"/>
                    </a:lnTo>
                    <a:lnTo>
                      <a:pt x="75" y="308"/>
                    </a:lnTo>
                    <a:lnTo>
                      <a:pt x="69" y="309"/>
                    </a:lnTo>
                    <a:lnTo>
                      <a:pt x="58" y="309"/>
                    </a:lnTo>
                    <a:lnTo>
                      <a:pt x="44" y="309"/>
                    </a:lnTo>
                    <a:lnTo>
                      <a:pt x="28" y="309"/>
                    </a:lnTo>
                    <a:close/>
                    <a:moveTo>
                      <a:pt x="159" y="116"/>
                    </a:moveTo>
                    <a:lnTo>
                      <a:pt x="159" y="102"/>
                    </a:lnTo>
                    <a:lnTo>
                      <a:pt x="156" y="91"/>
                    </a:lnTo>
                    <a:lnTo>
                      <a:pt x="153" y="79"/>
                    </a:lnTo>
                    <a:lnTo>
                      <a:pt x="147" y="70"/>
                    </a:lnTo>
                    <a:lnTo>
                      <a:pt x="141" y="63"/>
                    </a:lnTo>
                    <a:lnTo>
                      <a:pt x="132" y="56"/>
                    </a:lnTo>
                    <a:lnTo>
                      <a:pt x="123" y="54"/>
                    </a:lnTo>
                    <a:lnTo>
                      <a:pt x="113" y="53"/>
                    </a:lnTo>
                    <a:lnTo>
                      <a:pt x="104" y="54"/>
                    </a:lnTo>
                    <a:lnTo>
                      <a:pt x="97" y="56"/>
                    </a:lnTo>
                    <a:lnTo>
                      <a:pt x="89" y="61"/>
                    </a:lnTo>
                    <a:lnTo>
                      <a:pt x="83" y="68"/>
                    </a:lnTo>
                    <a:lnTo>
                      <a:pt x="77" y="75"/>
                    </a:lnTo>
                    <a:lnTo>
                      <a:pt x="74" y="84"/>
                    </a:lnTo>
                    <a:lnTo>
                      <a:pt x="71" y="93"/>
                    </a:lnTo>
                    <a:lnTo>
                      <a:pt x="70" y="105"/>
                    </a:lnTo>
                    <a:lnTo>
                      <a:pt x="71" y="115"/>
                    </a:lnTo>
                    <a:lnTo>
                      <a:pt x="74" y="124"/>
                    </a:lnTo>
                    <a:lnTo>
                      <a:pt x="77" y="131"/>
                    </a:lnTo>
                    <a:lnTo>
                      <a:pt x="83" y="139"/>
                    </a:lnTo>
                    <a:lnTo>
                      <a:pt x="89" y="144"/>
                    </a:lnTo>
                    <a:lnTo>
                      <a:pt x="97" y="148"/>
                    </a:lnTo>
                    <a:lnTo>
                      <a:pt x="105" y="150"/>
                    </a:lnTo>
                    <a:lnTo>
                      <a:pt x="114" y="152"/>
                    </a:lnTo>
                    <a:lnTo>
                      <a:pt x="122" y="152"/>
                    </a:lnTo>
                    <a:lnTo>
                      <a:pt x="128" y="150"/>
                    </a:lnTo>
                    <a:lnTo>
                      <a:pt x="133" y="149"/>
                    </a:lnTo>
                    <a:lnTo>
                      <a:pt x="140" y="147"/>
                    </a:lnTo>
                    <a:lnTo>
                      <a:pt x="149" y="140"/>
                    </a:lnTo>
                    <a:lnTo>
                      <a:pt x="154" y="134"/>
                    </a:lnTo>
                    <a:lnTo>
                      <a:pt x="156" y="130"/>
                    </a:lnTo>
                    <a:lnTo>
                      <a:pt x="158" y="126"/>
                    </a:lnTo>
                    <a:lnTo>
                      <a:pt x="159" y="121"/>
                    </a:lnTo>
                    <a:lnTo>
                      <a:pt x="159"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2" name="Freeform 589"/>
              <p:cNvSpPr>
                <a:spLocks noEditPoints="1"/>
              </p:cNvSpPr>
              <p:nvPr/>
            </p:nvSpPr>
            <p:spPr bwMode="auto">
              <a:xfrm>
                <a:off x="5264" y="1169"/>
                <a:ext cx="60" cy="77"/>
              </a:xfrm>
              <a:custGeom>
                <a:avLst/>
                <a:gdLst>
                  <a:gd name="T0" fmla="*/ 184 w 237"/>
                  <a:gd name="T1" fmla="*/ 55 h 309"/>
                  <a:gd name="T2" fmla="*/ 134 w 237"/>
                  <a:gd name="T3" fmla="*/ 62 h 309"/>
                  <a:gd name="T4" fmla="*/ 111 w 237"/>
                  <a:gd name="T5" fmla="*/ 74 h 309"/>
                  <a:gd name="T6" fmla="*/ 93 w 237"/>
                  <a:gd name="T7" fmla="*/ 89 h 309"/>
                  <a:gd name="T8" fmla="*/ 78 w 237"/>
                  <a:gd name="T9" fmla="*/ 113 h 309"/>
                  <a:gd name="T10" fmla="*/ 82 w 237"/>
                  <a:gd name="T11" fmla="*/ 121 h 309"/>
                  <a:gd name="T12" fmla="*/ 105 w 237"/>
                  <a:gd name="T13" fmla="*/ 108 h 309"/>
                  <a:gd name="T14" fmla="*/ 131 w 237"/>
                  <a:gd name="T15" fmla="*/ 103 h 309"/>
                  <a:gd name="T16" fmla="*/ 161 w 237"/>
                  <a:gd name="T17" fmla="*/ 104 h 309"/>
                  <a:gd name="T18" fmla="*/ 187 w 237"/>
                  <a:gd name="T19" fmla="*/ 113 h 309"/>
                  <a:gd name="T20" fmla="*/ 209 w 237"/>
                  <a:gd name="T21" fmla="*/ 130 h 309"/>
                  <a:gd name="T22" fmla="*/ 226 w 237"/>
                  <a:gd name="T23" fmla="*/ 153 h 309"/>
                  <a:gd name="T24" fmla="*/ 235 w 237"/>
                  <a:gd name="T25" fmla="*/ 179 h 309"/>
                  <a:gd name="T26" fmla="*/ 236 w 237"/>
                  <a:gd name="T27" fmla="*/ 213 h 309"/>
                  <a:gd name="T28" fmla="*/ 228 w 237"/>
                  <a:gd name="T29" fmla="*/ 243 h 309"/>
                  <a:gd name="T30" fmla="*/ 212 w 237"/>
                  <a:gd name="T31" fmla="*/ 270 h 309"/>
                  <a:gd name="T32" fmla="*/ 187 w 237"/>
                  <a:gd name="T33" fmla="*/ 291 h 309"/>
                  <a:gd name="T34" fmla="*/ 157 w 237"/>
                  <a:gd name="T35" fmla="*/ 305 h 309"/>
                  <a:gd name="T36" fmla="*/ 124 w 237"/>
                  <a:gd name="T37" fmla="*/ 309 h 309"/>
                  <a:gd name="T38" fmla="*/ 84 w 237"/>
                  <a:gd name="T39" fmla="*/ 304 h 309"/>
                  <a:gd name="T40" fmla="*/ 51 w 237"/>
                  <a:gd name="T41" fmla="*/ 289 h 309"/>
                  <a:gd name="T42" fmla="*/ 26 w 237"/>
                  <a:gd name="T43" fmla="*/ 263 h 309"/>
                  <a:gd name="T44" fmla="*/ 9 w 237"/>
                  <a:gd name="T45" fmla="*/ 230 h 309"/>
                  <a:gd name="T46" fmla="*/ 2 w 237"/>
                  <a:gd name="T47" fmla="*/ 192 h 309"/>
                  <a:gd name="T48" fmla="*/ 4 w 237"/>
                  <a:gd name="T49" fmla="*/ 141 h 309"/>
                  <a:gd name="T50" fmla="*/ 20 w 237"/>
                  <a:gd name="T51" fmla="*/ 90 h 309"/>
                  <a:gd name="T52" fmla="*/ 48 w 237"/>
                  <a:gd name="T53" fmla="*/ 52 h 309"/>
                  <a:gd name="T54" fmla="*/ 83 w 237"/>
                  <a:gd name="T55" fmla="*/ 24 h 309"/>
                  <a:gd name="T56" fmla="*/ 125 w 237"/>
                  <a:gd name="T57" fmla="*/ 8 h 309"/>
                  <a:gd name="T58" fmla="*/ 165 w 237"/>
                  <a:gd name="T59" fmla="*/ 1 h 309"/>
                  <a:gd name="T60" fmla="*/ 203 w 237"/>
                  <a:gd name="T61" fmla="*/ 0 h 309"/>
                  <a:gd name="T62" fmla="*/ 76 w 237"/>
                  <a:gd name="T63" fmla="*/ 218 h 309"/>
                  <a:gd name="T64" fmla="*/ 88 w 237"/>
                  <a:gd name="T65" fmla="*/ 243 h 309"/>
                  <a:gd name="T66" fmla="*/ 101 w 237"/>
                  <a:gd name="T67" fmla="*/ 252 h 309"/>
                  <a:gd name="T68" fmla="*/ 116 w 237"/>
                  <a:gd name="T69" fmla="*/ 256 h 309"/>
                  <a:gd name="T70" fmla="*/ 139 w 237"/>
                  <a:gd name="T71" fmla="*/ 253 h 309"/>
                  <a:gd name="T72" fmla="*/ 158 w 237"/>
                  <a:gd name="T73" fmla="*/ 234 h 309"/>
                  <a:gd name="T74" fmla="*/ 165 w 237"/>
                  <a:gd name="T75" fmla="*/ 205 h 309"/>
                  <a:gd name="T76" fmla="*/ 157 w 237"/>
                  <a:gd name="T77" fmla="*/ 176 h 309"/>
                  <a:gd name="T78" fmla="*/ 137 w 237"/>
                  <a:gd name="T79" fmla="*/ 157 h 309"/>
                  <a:gd name="T80" fmla="*/ 109 w 237"/>
                  <a:gd name="T81" fmla="*/ 154 h 309"/>
                  <a:gd name="T82" fmla="*/ 84 w 237"/>
                  <a:gd name="T83" fmla="*/ 167 h 309"/>
                  <a:gd name="T84" fmla="*/ 73 w 237"/>
                  <a:gd name="T85" fmla="*/ 18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7" h="309">
                    <a:moveTo>
                      <a:pt x="203" y="0"/>
                    </a:moveTo>
                    <a:lnTo>
                      <a:pt x="203" y="55"/>
                    </a:lnTo>
                    <a:lnTo>
                      <a:pt x="184" y="55"/>
                    </a:lnTo>
                    <a:lnTo>
                      <a:pt x="167" y="56"/>
                    </a:lnTo>
                    <a:lnTo>
                      <a:pt x="152" y="59"/>
                    </a:lnTo>
                    <a:lnTo>
                      <a:pt x="134" y="62"/>
                    </a:lnTo>
                    <a:lnTo>
                      <a:pt x="126" y="66"/>
                    </a:lnTo>
                    <a:lnTo>
                      <a:pt x="119" y="70"/>
                    </a:lnTo>
                    <a:lnTo>
                      <a:pt x="111" y="74"/>
                    </a:lnTo>
                    <a:lnTo>
                      <a:pt x="105" y="79"/>
                    </a:lnTo>
                    <a:lnTo>
                      <a:pt x="98" y="84"/>
                    </a:lnTo>
                    <a:lnTo>
                      <a:pt x="93" y="89"/>
                    </a:lnTo>
                    <a:lnTo>
                      <a:pt x="88" y="94"/>
                    </a:lnTo>
                    <a:lnTo>
                      <a:pt x="84" y="101"/>
                    </a:lnTo>
                    <a:lnTo>
                      <a:pt x="78" y="113"/>
                    </a:lnTo>
                    <a:lnTo>
                      <a:pt x="74" y="126"/>
                    </a:lnTo>
                    <a:lnTo>
                      <a:pt x="76" y="126"/>
                    </a:lnTo>
                    <a:lnTo>
                      <a:pt x="82" y="121"/>
                    </a:lnTo>
                    <a:lnTo>
                      <a:pt x="88" y="116"/>
                    </a:lnTo>
                    <a:lnTo>
                      <a:pt x="96" y="112"/>
                    </a:lnTo>
                    <a:lnTo>
                      <a:pt x="105" y="108"/>
                    </a:lnTo>
                    <a:lnTo>
                      <a:pt x="112" y="106"/>
                    </a:lnTo>
                    <a:lnTo>
                      <a:pt x="121" y="104"/>
                    </a:lnTo>
                    <a:lnTo>
                      <a:pt x="131" y="103"/>
                    </a:lnTo>
                    <a:lnTo>
                      <a:pt x="142" y="103"/>
                    </a:lnTo>
                    <a:lnTo>
                      <a:pt x="152" y="103"/>
                    </a:lnTo>
                    <a:lnTo>
                      <a:pt x="161" y="104"/>
                    </a:lnTo>
                    <a:lnTo>
                      <a:pt x="170" y="107"/>
                    </a:lnTo>
                    <a:lnTo>
                      <a:pt x="179" y="110"/>
                    </a:lnTo>
                    <a:lnTo>
                      <a:pt x="187" y="113"/>
                    </a:lnTo>
                    <a:lnTo>
                      <a:pt x="195" y="117"/>
                    </a:lnTo>
                    <a:lnTo>
                      <a:pt x="203" y="124"/>
                    </a:lnTo>
                    <a:lnTo>
                      <a:pt x="209" y="130"/>
                    </a:lnTo>
                    <a:lnTo>
                      <a:pt x="215" y="136"/>
                    </a:lnTo>
                    <a:lnTo>
                      <a:pt x="222" y="144"/>
                    </a:lnTo>
                    <a:lnTo>
                      <a:pt x="226" y="153"/>
                    </a:lnTo>
                    <a:lnTo>
                      <a:pt x="229" y="160"/>
                    </a:lnTo>
                    <a:lnTo>
                      <a:pt x="233" y="171"/>
                    </a:lnTo>
                    <a:lnTo>
                      <a:pt x="235" y="179"/>
                    </a:lnTo>
                    <a:lnTo>
                      <a:pt x="236" y="190"/>
                    </a:lnTo>
                    <a:lnTo>
                      <a:pt x="237" y="201"/>
                    </a:lnTo>
                    <a:lnTo>
                      <a:pt x="236" y="213"/>
                    </a:lnTo>
                    <a:lnTo>
                      <a:pt x="235" y="223"/>
                    </a:lnTo>
                    <a:lnTo>
                      <a:pt x="232" y="233"/>
                    </a:lnTo>
                    <a:lnTo>
                      <a:pt x="228" y="243"/>
                    </a:lnTo>
                    <a:lnTo>
                      <a:pt x="224" y="252"/>
                    </a:lnTo>
                    <a:lnTo>
                      <a:pt x="218" y="261"/>
                    </a:lnTo>
                    <a:lnTo>
                      <a:pt x="212" y="270"/>
                    </a:lnTo>
                    <a:lnTo>
                      <a:pt x="204" y="277"/>
                    </a:lnTo>
                    <a:lnTo>
                      <a:pt x="196" y="285"/>
                    </a:lnTo>
                    <a:lnTo>
                      <a:pt x="187" y="291"/>
                    </a:lnTo>
                    <a:lnTo>
                      <a:pt x="177" y="296"/>
                    </a:lnTo>
                    <a:lnTo>
                      <a:pt x="168" y="302"/>
                    </a:lnTo>
                    <a:lnTo>
                      <a:pt x="157" y="305"/>
                    </a:lnTo>
                    <a:lnTo>
                      <a:pt x="147" y="308"/>
                    </a:lnTo>
                    <a:lnTo>
                      <a:pt x="135" y="309"/>
                    </a:lnTo>
                    <a:lnTo>
                      <a:pt x="124" y="309"/>
                    </a:lnTo>
                    <a:lnTo>
                      <a:pt x="110" y="309"/>
                    </a:lnTo>
                    <a:lnTo>
                      <a:pt x="96" y="307"/>
                    </a:lnTo>
                    <a:lnTo>
                      <a:pt x="84" y="304"/>
                    </a:lnTo>
                    <a:lnTo>
                      <a:pt x="73" y="300"/>
                    </a:lnTo>
                    <a:lnTo>
                      <a:pt x="62" y="295"/>
                    </a:lnTo>
                    <a:lnTo>
                      <a:pt x="51" y="289"/>
                    </a:lnTo>
                    <a:lnTo>
                      <a:pt x="42" y="281"/>
                    </a:lnTo>
                    <a:lnTo>
                      <a:pt x="34" y="272"/>
                    </a:lnTo>
                    <a:lnTo>
                      <a:pt x="26" y="263"/>
                    </a:lnTo>
                    <a:lnTo>
                      <a:pt x="20" y="253"/>
                    </a:lnTo>
                    <a:lnTo>
                      <a:pt x="13" y="242"/>
                    </a:lnTo>
                    <a:lnTo>
                      <a:pt x="9" y="230"/>
                    </a:lnTo>
                    <a:lnTo>
                      <a:pt x="6" y="219"/>
                    </a:lnTo>
                    <a:lnTo>
                      <a:pt x="3" y="206"/>
                    </a:lnTo>
                    <a:lnTo>
                      <a:pt x="2" y="192"/>
                    </a:lnTo>
                    <a:lnTo>
                      <a:pt x="0" y="178"/>
                    </a:lnTo>
                    <a:lnTo>
                      <a:pt x="2" y="159"/>
                    </a:lnTo>
                    <a:lnTo>
                      <a:pt x="4" y="141"/>
                    </a:lnTo>
                    <a:lnTo>
                      <a:pt x="8" y="124"/>
                    </a:lnTo>
                    <a:lnTo>
                      <a:pt x="13" y="107"/>
                    </a:lnTo>
                    <a:lnTo>
                      <a:pt x="20" y="90"/>
                    </a:lnTo>
                    <a:lnTo>
                      <a:pt x="28" y="76"/>
                    </a:lnTo>
                    <a:lnTo>
                      <a:pt x="37" y="64"/>
                    </a:lnTo>
                    <a:lnTo>
                      <a:pt x="48" y="52"/>
                    </a:lnTo>
                    <a:lnTo>
                      <a:pt x="58" y="41"/>
                    </a:lnTo>
                    <a:lnTo>
                      <a:pt x="70" y="32"/>
                    </a:lnTo>
                    <a:lnTo>
                      <a:pt x="83" y="24"/>
                    </a:lnTo>
                    <a:lnTo>
                      <a:pt x="96" y="18"/>
                    </a:lnTo>
                    <a:lnTo>
                      <a:pt x="110" y="12"/>
                    </a:lnTo>
                    <a:lnTo>
                      <a:pt x="125" y="8"/>
                    </a:lnTo>
                    <a:lnTo>
                      <a:pt x="140" y="4"/>
                    </a:lnTo>
                    <a:lnTo>
                      <a:pt x="157" y="1"/>
                    </a:lnTo>
                    <a:lnTo>
                      <a:pt x="165" y="1"/>
                    </a:lnTo>
                    <a:lnTo>
                      <a:pt x="175" y="0"/>
                    </a:lnTo>
                    <a:lnTo>
                      <a:pt x="187" y="0"/>
                    </a:lnTo>
                    <a:lnTo>
                      <a:pt x="203" y="0"/>
                    </a:lnTo>
                    <a:close/>
                    <a:moveTo>
                      <a:pt x="72" y="195"/>
                    </a:moveTo>
                    <a:lnTo>
                      <a:pt x="73" y="207"/>
                    </a:lnTo>
                    <a:lnTo>
                      <a:pt x="76" y="218"/>
                    </a:lnTo>
                    <a:lnTo>
                      <a:pt x="79" y="229"/>
                    </a:lnTo>
                    <a:lnTo>
                      <a:pt x="84" y="238"/>
                    </a:lnTo>
                    <a:lnTo>
                      <a:pt x="88" y="243"/>
                    </a:lnTo>
                    <a:lnTo>
                      <a:pt x="92" y="247"/>
                    </a:lnTo>
                    <a:lnTo>
                      <a:pt x="96" y="249"/>
                    </a:lnTo>
                    <a:lnTo>
                      <a:pt x="101" y="252"/>
                    </a:lnTo>
                    <a:lnTo>
                      <a:pt x="106" y="255"/>
                    </a:lnTo>
                    <a:lnTo>
                      <a:pt x="111" y="256"/>
                    </a:lnTo>
                    <a:lnTo>
                      <a:pt x="116" y="256"/>
                    </a:lnTo>
                    <a:lnTo>
                      <a:pt x="123" y="257"/>
                    </a:lnTo>
                    <a:lnTo>
                      <a:pt x="131" y="256"/>
                    </a:lnTo>
                    <a:lnTo>
                      <a:pt x="139" y="253"/>
                    </a:lnTo>
                    <a:lnTo>
                      <a:pt x="147" y="248"/>
                    </a:lnTo>
                    <a:lnTo>
                      <a:pt x="153" y="242"/>
                    </a:lnTo>
                    <a:lnTo>
                      <a:pt x="158" y="234"/>
                    </a:lnTo>
                    <a:lnTo>
                      <a:pt x="162" y="225"/>
                    </a:lnTo>
                    <a:lnTo>
                      <a:pt x="163" y="216"/>
                    </a:lnTo>
                    <a:lnTo>
                      <a:pt x="165" y="205"/>
                    </a:lnTo>
                    <a:lnTo>
                      <a:pt x="163" y="193"/>
                    </a:lnTo>
                    <a:lnTo>
                      <a:pt x="161" y="185"/>
                    </a:lnTo>
                    <a:lnTo>
                      <a:pt x="157" y="176"/>
                    </a:lnTo>
                    <a:lnTo>
                      <a:pt x="152" y="168"/>
                    </a:lnTo>
                    <a:lnTo>
                      <a:pt x="145" y="162"/>
                    </a:lnTo>
                    <a:lnTo>
                      <a:pt x="137" y="157"/>
                    </a:lnTo>
                    <a:lnTo>
                      <a:pt x="128" y="154"/>
                    </a:lnTo>
                    <a:lnTo>
                      <a:pt x="117" y="153"/>
                    </a:lnTo>
                    <a:lnTo>
                      <a:pt x="109" y="154"/>
                    </a:lnTo>
                    <a:lnTo>
                      <a:pt x="100" y="157"/>
                    </a:lnTo>
                    <a:lnTo>
                      <a:pt x="92" y="160"/>
                    </a:lnTo>
                    <a:lnTo>
                      <a:pt x="84" y="167"/>
                    </a:lnTo>
                    <a:lnTo>
                      <a:pt x="79" y="173"/>
                    </a:lnTo>
                    <a:lnTo>
                      <a:pt x="76" y="181"/>
                    </a:lnTo>
                    <a:lnTo>
                      <a:pt x="73" y="187"/>
                    </a:lnTo>
                    <a:lnTo>
                      <a:pt x="72" y="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3" name="Freeform 590"/>
              <p:cNvSpPr>
                <a:spLocks/>
              </p:cNvSpPr>
              <p:nvPr/>
            </p:nvSpPr>
            <p:spPr bwMode="auto">
              <a:xfrm>
                <a:off x="5332" y="1225"/>
                <a:ext cx="21" cy="21"/>
              </a:xfrm>
              <a:custGeom>
                <a:avLst/>
                <a:gdLst>
                  <a:gd name="T0" fmla="*/ 84 w 84"/>
                  <a:gd name="T1" fmla="*/ 42 h 85"/>
                  <a:gd name="T2" fmla="*/ 84 w 84"/>
                  <a:gd name="T3" fmla="*/ 51 h 85"/>
                  <a:gd name="T4" fmla="*/ 81 w 84"/>
                  <a:gd name="T5" fmla="*/ 60 h 85"/>
                  <a:gd name="T6" fmla="*/ 77 w 84"/>
                  <a:gd name="T7" fmla="*/ 67 h 85"/>
                  <a:gd name="T8" fmla="*/ 72 w 84"/>
                  <a:gd name="T9" fmla="*/ 74 h 85"/>
                  <a:gd name="T10" fmla="*/ 66 w 84"/>
                  <a:gd name="T11" fmla="*/ 79 h 85"/>
                  <a:gd name="T12" fmla="*/ 58 w 84"/>
                  <a:gd name="T13" fmla="*/ 83 h 85"/>
                  <a:gd name="T14" fmla="*/ 51 w 84"/>
                  <a:gd name="T15" fmla="*/ 84 h 85"/>
                  <a:gd name="T16" fmla="*/ 42 w 84"/>
                  <a:gd name="T17" fmla="*/ 85 h 85"/>
                  <a:gd name="T18" fmla="*/ 33 w 84"/>
                  <a:gd name="T19" fmla="*/ 84 h 85"/>
                  <a:gd name="T20" fmla="*/ 25 w 84"/>
                  <a:gd name="T21" fmla="*/ 83 h 85"/>
                  <a:gd name="T22" fmla="*/ 17 w 84"/>
                  <a:gd name="T23" fmla="*/ 79 h 85"/>
                  <a:gd name="T24" fmla="*/ 11 w 84"/>
                  <a:gd name="T25" fmla="*/ 72 h 85"/>
                  <a:gd name="T26" fmla="*/ 6 w 84"/>
                  <a:gd name="T27" fmla="*/ 66 h 85"/>
                  <a:gd name="T28" fmla="*/ 2 w 84"/>
                  <a:gd name="T29" fmla="*/ 60 h 85"/>
                  <a:gd name="T30" fmla="*/ 1 w 84"/>
                  <a:gd name="T31" fmla="*/ 51 h 85"/>
                  <a:gd name="T32" fmla="*/ 0 w 84"/>
                  <a:gd name="T33" fmla="*/ 42 h 85"/>
                  <a:gd name="T34" fmla="*/ 1 w 84"/>
                  <a:gd name="T35" fmla="*/ 33 h 85"/>
                  <a:gd name="T36" fmla="*/ 2 w 84"/>
                  <a:gd name="T37" fmla="*/ 25 h 85"/>
                  <a:gd name="T38" fmla="*/ 6 w 84"/>
                  <a:gd name="T39" fmla="*/ 18 h 85"/>
                  <a:gd name="T40" fmla="*/ 12 w 84"/>
                  <a:gd name="T41" fmla="*/ 11 h 85"/>
                  <a:gd name="T42" fmla="*/ 19 w 84"/>
                  <a:gd name="T43" fmla="*/ 6 h 85"/>
                  <a:gd name="T44" fmla="*/ 25 w 84"/>
                  <a:gd name="T45" fmla="*/ 3 h 85"/>
                  <a:gd name="T46" fmla="*/ 34 w 84"/>
                  <a:gd name="T47" fmla="*/ 0 h 85"/>
                  <a:gd name="T48" fmla="*/ 42 w 84"/>
                  <a:gd name="T49" fmla="*/ 0 h 85"/>
                  <a:gd name="T50" fmla="*/ 51 w 84"/>
                  <a:gd name="T51" fmla="*/ 0 h 85"/>
                  <a:gd name="T52" fmla="*/ 59 w 84"/>
                  <a:gd name="T53" fmla="*/ 3 h 85"/>
                  <a:gd name="T54" fmla="*/ 66 w 84"/>
                  <a:gd name="T55" fmla="*/ 6 h 85"/>
                  <a:gd name="T56" fmla="*/ 72 w 84"/>
                  <a:gd name="T57" fmla="*/ 11 h 85"/>
                  <a:gd name="T58" fmla="*/ 77 w 84"/>
                  <a:gd name="T59" fmla="*/ 18 h 85"/>
                  <a:gd name="T60" fmla="*/ 81 w 84"/>
                  <a:gd name="T61" fmla="*/ 25 h 85"/>
                  <a:gd name="T62" fmla="*/ 84 w 84"/>
                  <a:gd name="T63" fmla="*/ 33 h 85"/>
                  <a:gd name="T64" fmla="*/ 84 w 84"/>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2"/>
                    </a:moveTo>
                    <a:lnTo>
                      <a:pt x="84" y="51"/>
                    </a:lnTo>
                    <a:lnTo>
                      <a:pt x="81" y="60"/>
                    </a:lnTo>
                    <a:lnTo>
                      <a:pt x="77" y="67"/>
                    </a:lnTo>
                    <a:lnTo>
                      <a:pt x="72" y="74"/>
                    </a:lnTo>
                    <a:lnTo>
                      <a:pt x="66" y="79"/>
                    </a:lnTo>
                    <a:lnTo>
                      <a:pt x="58" y="83"/>
                    </a:lnTo>
                    <a:lnTo>
                      <a:pt x="51" y="84"/>
                    </a:lnTo>
                    <a:lnTo>
                      <a:pt x="42" y="85"/>
                    </a:lnTo>
                    <a:lnTo>
                      <a:pt x="33" y="84"/>
                    </a:lnTo>
                    <a:lnTo>
                      <a:pt x="25" y="83"/>
                    </a:lnTo>
                    <a:lnTo>
                      <a:pt x="17" y="79"/>
                    </a:lnTo>
                    <a:lnTo>
                      <a:pt x="11" y="72"/>
                    </a:lnTo>
                    <a:lnTo>
                      <a:pt x="6" y="66"/>
                    </a:lnTo>
                    <a:lnTo>
                      <a:pt x="2" y="60"/>
                    </a:lnTo>
                    <a:lnTo>
                      <a:pt x="1" y="51"/>
                    </a:lnTo>
                    <a:lnTo>
                      <a:pt x="0" y="42"/>
                    </a:lnTo>
                    <a:lnTo>
                      <a:pt x="1" y="33"/>
                    </a:lnTo>
                    <a:lnTo>
                      <a:pt x="2" y="25"/>
                    </a:lnTo>
                    <a:lnTo>
                      <a:pt x="6" y="18"/>
                    </a:lnTo>
                    <a:lnTo>
                      <a:pt x="12" y="11"/>
                    </a:lnTo>
                    <a:lnTo>
                      <a:pt x="19" y="6"/>
                    </a:lnTo>
                    <a:lnTo>
                      <a:pt x="25" y="3"/>
                    </a:lnTo>
                    <a:lnTo>
                      <a:pt x="34" y="0"/>
                    </a:lnTo>
                    <a:lnTo>
                      <a:pt x="42" y="0"/>
                    </a:lnTo>
                    <a:lnTo>
                      <a:pt x="51" y="0"/>
                    </a:lnTo>
                    <a:lnTo>
                      <a:pt x="59" y="3"/>
                    </a:lnTo>
                    <a:lnTo>
                      <a:pt x="66" y="6"/>
                    </a:lnTo>
                    <a:lnTo>
                      <a:pt x="72" y="11"/>
                    </a:lnTo>
                    <a:lnTo>
                      <a:pt x="77" y="18"/>
                    </a:lnTo>
                    <a:lnTo>
                      <a:pt x="81" y="25"/>
                    </a:lnTo>
                    <a:lnTo>
                      <a:pt x="84" y="33"/>
                    </a:lnTo>
                    <a:lnTo>
                      <a:pt x="84"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4" name="Freeform 591"/>
              <p:cNvSpPr>
                <a:spLocks/>
              </p:cNvSpPr>
              <p:nvPr/>
            </p:nvSpPr>
            <p:spPr bwMode="auto">
              <a:xfrm>
                <a:off x="5362" y="1169"/>
                <a:ext cx="54" cy="77"/>
              </a:xfrm>
              <a:custGeom>
                <a:avLst/>
                <a:gdLst>
                  <a:gd name="T0" fmla="*/ 14 w 217"/>
                  <a:gd name="T1" fmla="*/ 235 h 310"/>
                  <a:gd name="T2" fmla="*/ 52 w 217"/>
                  <a:gd name="T3" fmla="*/ 249 h 310"/>
                  <a:gd name="T4" fmla="*/ 87 w 217"/>
                  <a:gd name="T5" fmla="*/ 254 h 310"/>
                  <a:gd name="T6" fmla="*/ 110 w 217"/>
                  <a:gd name="T7" fmla="*/ 252 h 310"/>
                  <a:gd name="T8" fmla="*/ 128 w 217"/>
                  <a:gd name="T9" fmla="*/ 243 h 310"/>
                  <a:gd name="T10" fmla="*/ 140 w 217"/>
                  <a:gd name="T11" fmla="*/ 231 h 310"/>
                  <a:gd name="T12" fmla="*/ 143 w 217"/>
                  <a:gd name="T13" fmla="*/ 215 h 310"/>
                  <a:gd name="T14" fmla="*/ 138 w 217"/>
                  <a:gd name="T15" fmla="*/ 197 h 310"/>
                  <a:gd name="T16" fmla="*/ 126 w 217"/>
                  <a:gd name="T17" fmla="*/ 184 h 310"/>
                  <a:gd name="T18" fmla="*/ 107 w 217"/>
                  <a:gd name="T19" fmla="*/ 175 h 310"/>
                  <a:gd name="T20" fmla="*/ 82 w 217"/>
                  <a:gd name="T21" fmla="*/ 173 h 310"/>
                  <a:gd name="T22" fmla="*/ 51 w 217"/>
                  <a:gd name="T23" fmla="*/ 121 h 310"/>
                  <a:gd name="T24" fmla="*/ 91 w 217"/>
                  <a:gd name="T25" fmla="*/ 121 h 310"/>
                  <a:gd name="T26" fmla="*/ 110 w 217"/>
                  <a:gd name="T27" fmla="*/ 116 h 310"/>
                  <a:gd name="T28" fmla="*/ 126 w 217"/>
                  <a:gd name="T29" fmla="*/ 107 h 310"/>
                  <a:gd name="T30" fmla="*/ 133 w 217"/>
                  <a:gd name="T31" fmla="*/ 94 h 310"/>
                  <a:gd name="T32" fmla="*/ 133 w 217"/>
                  <a:gd name="T33" fmla="*/ 80 h 310"/>
                  <a:gd name="T34" fmla="*/ 128 w 217"/>
                  <a:gd name="T35" fmla="*/ 69 h 310"/>
                  <a:gd name="T36" fmla="*/ 115 w 217"/>
                  <a:gd name="T37" fmla="*/ 61 h 310"/>
                  <a:gd name="T38" fmla="*/ 99 w 217"/>
                  <a:gd name="T39" fmla="*/ 57 h 310"/>
                  <a:gd name="T40" fmla="*/ 72 w 217"/>
                  <a:gd name="T41" fmla="*/ 57 h 310"/>
                  <a:gd name="T42" fmla="*/ 39 w 217"/>
                  <a:gd name="T43" fmla="*/ 67 h 310"/>
                  <a:gd name="T44" fmla="*/ 9 w 217"/>
                  <a:gd name="T45" fmla="*/ 24 h 310"/>
                  <a:gd name="T46" fmla="*/ 29 w 217"/>
                  <a:gd name="T47" fmla="*/ 14 h 310"/>
                  <a:gd name="T48" fmla="*/ 52 w 217"/>
                  <a:gd name="T49" fmla="*/ 6 h 310"/>
                  <a:gd name="T50" fmla="*/ 77 w 217"/>
                  <a:gd name="T51" fmla="*/ 1 h 310"/>
                  <a:gd name="T52" fmla="*/ 105 w 217"/>
                  <a:gd name="T53" fmla="*/ 0 h 310"/>
                  <a:gd name="T54" fmla="*/ 127 w 217"/>
                  <a:gd name="T55" fmla="*/ 1 h 310"/>
                  <a:gd name="T56" fmla="*/ 147 w 217"/>
                  <a:gd name="T57" fmla="*/ 5 h 310"/>
                  <a:gd name="T58" fmla="*/ 164 w 217"/>
                  <a:gd name="T59" fmla="*/ 13 h 310"/>
                  <a:gd name="T60" fmla="*/ 179 w 217"/>
                  <a:gd name="T61" fmla="*/ 21 h 310"/>
                  <a:gd name="T62" fmla="*/ 192 w 217"/>
                  <a:gd name="T63" fmla="*/ 33 h 310"/>
                  <a:gd name="T64" fmla="*/ 199 w 217"/>
                  <a:gd name="T65" fmla="*/ 46 h 310"/>
                  <a:gd name="T66" fmla="*/ 204 w 217"/>
                  <a:gd name="T67" fmla="*/ 60 h 310"/>
                  <a:gd name="T68" fmla="*/ 207 w 217"/>
                  <a:gd name="T69" fmla="*/ 75 h 310"/>
                  <a:gd name="T70" fmla="*/ 203 w 217"/>
                  <a:gd name="T71" fmla="*/ 99 h 310"/>
                  <a:gd name="T72" fmla="*/ 193 w 217"/>
                  <a:gd name="T73" fmla="*/ 118 h 310"/>
                  <a:gd name="T74" fmla="*/ 175 w 217"/>
                  <a:gd name="T75" fmla="*/ 133 h 310"/>
                  <a:gd name="T76" fmla="*/ 151 w 217"/>
                  <a:gd name="T77" fmla="*/ 145 h 310"/>
                  <a:gd name="T78" fmla="*/ 165 w 217"/>
                  <a:gd name="T79" fmla="*/ 150 h 310"/>
                  <a:gd name="T80" fmla="*/ 189 w 217"/>
                  <a:gd name="T81" fmla="*/ 163 h 310"/>
                  <a:gd name="T82" fmla="*/ 207 w 217"/>
                  <a:gd name="T83" fmla="*/ 182 h 310"/>
                  <a:gd name="T84" fmla="*/ 216 w 217"/>
                  <a:gd name="T85" fmla="*/ 206 h 310"/>
                  <a:gd name="T86" fmla="*/ 217 w 217"/>
                  <a:gd name="T87" fmla="*/ 229 h 310"/>
                  <a:gd name="T88" fmla="*/ 212 w 217"/>
                  <a:gd name="T89" fmla="*/ 247 h 310"/>
                  <a:gd name="T90" fmla="*/ 204 w 217"/>
                  <a:gd name="T91" fmla="*/ 263 h 310"/>
                  <a:gd name="T92" fmla="*/ 192 w 217"/>
                  <a:gd name="T93" fmla="*/ 278 h 310"/>
                  <a:gd name="T94" fmla="*/ 174 w 217"/>
                  <a:gd name="T95" fmla="*/ 291 h 310"/>
                  <a:gd name="T96" fmla="*/ 155 w 217"/>
                  <a:gd name="T97" fmla="*/ 300 h 310"/>
                  <a:gd name="T98" fmla="*/ 132 w 217"/>
                  <a:gd name="T99" fmla="*/ 306 h 310"/>
                  <a:gd name="T100" fmla="*/ 107 w 217"/>
                  <a:gd name="T101" fmla="*/ 310 h 310"/>
                  <a:gd name="T102" fmla="*/ 79 w 217"/>
                  <a:gd name="T103" fmla="*/ 310 h 310"/>
                  <a:gd name="T104" fmla="*/ 53 w 217"/>
                  <a:gd name="T105" fmla="*/ 308 h 310"/>
                  <a:gd name="T106" fmla="*/ 30 w 217"/>
                  <a:gd name="T107" fmla="*/ 301 h 310"/>
                  <a:gd name="T108" fmla="*/ 9 w 217"/>
                  <a:gd name="T109" fmla="*/ 29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310">
                    <a:moveTo>
                      <a:pt x="0" y="289"/>
                    </a:moveTo>
                    <a:lnTo>
                      <a:pt x="14" y="235"/>
                    </a:lnTo>
                    <a:lnTo>
                      <a:pt x="33" y="243"/>
                    </a:lnTo>
                    <a:lnTo>
                      <a:pt x="52" y="249"/>
                    </a:lnTo>
                    <a:lnTo>
                      <a:pt x="70" y="253"/>
                    </a:lnTo>
                    <a:lnTo>
                      <a:pt x="87" y="254"/>
                    </a:lnTo>
                    <a:lnTo>
                      <a:pt x="100" y="253"/>
                    </a:lnTo>
                    <a:lnTo>
                      <a:pt x="110" y="252"/>
                    </a:lnTo>
                    <a:lnTo>
                      <a:pt x="121" y="248"/>
                    </a:lnTo>
                    <a:lnTo>
                      <a:pt x="128" y="243"/>
                    </a:lnTo>
                    <a:lnTo>
                      <a:pt x="135" y="238"/>
                    </a:lnTo>
                    <a:lnTo>
                      <a:pt x="140" y="231"/>
                    </a:lnTo>
                    <a:lnTo>
                      <a:pt x="142" y="224"/>
                    </a:lnTo>
                    <a:lnTo>
                      <a:pt x="143" y="215"/>
                    </a:lnTo>
                    <a:lnTo>
                      <a:pt x="142" y="206"/>
                    </a:lnTo>
                    <a:lnTo>
                      <a:pt x="138" y="197"/>
                    </a:lnTo>
                    <a:lnTo>
                      <a:pt x="133" y="189"/>
                    </a:lnTo>
                    <a:lnTo>
                      <a:pt x="126" y="184"/>
                    </a:lnTo>
                    <a:lnTo>
                      <a:pt x="117" y="179"/>
                    </a:lnTo>
                    <a:lnTo>
                      <a:pt x="107" y="175"/>
                    </a:lnTo>
                    <a:lnTo>
                      <a:pt x="95" y="173"/>
                    </a:lnTo>
                    <a:lnTo>
                      <a:pt x="82" y="173"/>
                    </a:lnTo>
                    <a:lnTo>
                      <a:pt x="51" y="173"/>
                    </a:lnTo>
                    <a:lnTo>
                      <a:pt x="51" y="121"/>
                    </a:lnTo>
                    <a:lnTo>
                      <a:pt x="81" y="121"/>
                    </a:lnTo>
                    <a:lnTo>
                      <a:pt x="91" y="121"/>
                    </a:lnTo>
                    <a:lnTo>
                      <a:pt x="101" y="119"/>
                    </a:lnTo>
                    <a:lnTo>
                      <a:pt x="110" y="116"/>
                    </a:lnTo>
                    <a:lnTo>
                      <a:pt x="119" y="112"/>
                    </a:lnTo>
                    <a:lnTo>
                      <a:pt x="126" y="107"/>
                    </a:lnTo>
                    <a:lnTo>
                      <a:pt x="131" y="102"/>
                    </a:lnTo>
                    <a:lnTo>
                      <a:pt x="133" y="94"/>
                    </a:lnTo>
                    <a:lnTo>
                      <a:pt x="135" y="86"/>
                    </a:lnTo>
                    <a:lnTo>
                      <a:pt x="133" y="80"/>
                    </a:lnTo>
                    <a:lnTo>
                      <a:pt x="131" y="75"/>
                    </a:lnTo>
                    <a:lnTo>
                      <a:pt x="128" y="69"/>
                    </a:lnTo>
                    <a:lnTo>
                      <a:pt x="122" y="65"/>
                    </a:lnTo>
                    <a:lnTo>
                      <a:pt x="115" y="61"/>
                    </a:lnTo>
                    <a:lnTo>
                      <a:pt x="108" y="58"/>
                    </a:lnTo>
                    <a:lnTo>
                      <a:pt x="99" y="57"/>
                    </a:lnTo>
                    <a:lnTo>
                      <a:pt x="89" y="56"/>
                    </a:lnTo>
                    <a:lnTo>
                      <a:pt x="72" y="57"/>
                    </a:lnTo>
                    <a:lnTo>
                      <a:pt x="56" y="61"/>
                    </a:lnTo>
                    <a:lnTo>
                      <a:pt x="39" y="67"/>
                    </a:lnTo>
                    <a:lnTo>
                      <a:pt x="24" y="75"/>
                    </a:lnTo>
                    <a:lnTo>
                      <a:pt x="9" y="24"/>
                    </a:lnTo>
                    <a:lnTo>
                      <a:pt x="19" y="18"/>
                    </a:lnTo>
                    <a:lnTo>
                      <a:pt x="29" y="14"/>
                    </a:lnTo>
                    <a:lnTo>
                      <a:pt x="40" y="10"/>
                    </a:lnTo>
                    <a:lnTo>
                      <a:pt x="52" y="6"/>
                    </a:lnTo>
                    <a:lnTo>
                      <a:pt x="65" y="4"/>
                    </a:lnTo>
                    <a:lnTo>
                      <a:pt x="77" y="1"/>
                    </a:lnTo>
                    <a:lnTo>
                      <a:pt x="91" y="1"/>
                    </a:lnTo>
                    <a:lnTo>
                      <a:pt x="105" y="0"/>
                    </a:lnTo>
                    <a:lnTo>
                      <a:pt x="117" y="1"/>
                    </a:lnTo>
                    <a:lnTo>
                      <a:pt x="127" y="1"/>
                    </a:lnTo>
                    <a:lnTo>
                      <a:pt x="137" y="4"/>
                    </a:lnTo>
                    <a:lnTo>
                      <a:pt x="147" y="5"/>
                    </a:lnTo>
                    <a:lnTo>
                      <a:pt x="156" y="9"/>
                    </a:lnTo>
                    <a:lnTo>
                      <a:pt x="164" y="13"/>
                    </a:lnTo>
                    <a:lnTo>
                      <a:pt x="171" y="16"/>
                    </a:lnTo>
                    <a:lnTo>
                      <a:pt x="179" y="21"/>
                    </a:lnTo>
                    <a:lnTo>
                      <a:pt x="185" y="27"/>
                    </a:lnTo>
                    <a:lnTo>
                      <a:pt x="192" y="33"/>
                    </a:lnTo>
                    <a:lnTo>
                      <a:pt x="196" y="39"/>
                    </a:lnTo>
                    <a:lnTo>
                      <a:pt x="199" y="46"/>
                    </a:lnTo>
                    <a:lnTo>
                      <a:pt x="203" y="52"/>
                    </a:lnTo>
                    <a:lnTo>
                      <a:pt x="204" y="60"/>
                    </a:lnTo>
                    <a:lnTo>
                      <a:pt x="206" y="67"/>
                    </a:lnTo>
                    <a:lnTo>
                      <a:pt x="207" y="75"/>
                    </a:lnTo>
                    <a:lnTo>
                      <a:pt x="206" y="88"/>
                    </a:lnTo>
                    <a:lnTo>
                      <a:pt x="203" y="99"/>
                    </a:lnTo>
                    <a:lnTo>
                      <a:pt x="199" y="109"/>
                    </a:lnTo>
                    <a:lnTo>
                      <a:pt x="193" y="118"/>
                    </a:lnTo>
                    <a:lnTo>
                      <a:pt x="185" y="126"/>
                    </a:lnTo>
                    <a:lnTo>
                      <a:pt x="175" y="133"/>
                    </a:lnTo>
                    <a:lnTo>
                      <a:pt x="164" y="140"/>
                    </a:lnTo>
                    <a:lnTo>
                      <a:pt x="151" y="145"/>
                    </a:lnTo>
                    <a:lnTo>
                      <a:pt x="151" y="146"/>
                    </a:lnTo>
                    <a:lnTo>
                      <a:pt x="165" y="150"/>
                    </a:lnTo>
                    <a:lnTo>
                      <a:pt x="178" y="155"/>
                    </a:lnTo>
                    <a:lnTo>
                      <a:pt x="189" y="163"/>
                    </a:lnTo>
                    <a:lnTo>
                      <a:pt x="199" y="172"/>
                    </a:lnTo>
                    <a:lnTo>
                      <a:pt x="207" y="182"/>
                    </a:lnTo>
                    <a:lnTo>
                      <a:pt x="213" y="193"/>
                    </a:lnTo>
                    <a:lnTo>
                      <a:pt x="216" y="206"/>
                    </a:lnTo>
                    <a:lnTo>
                      <a:pt x="217" y="219"/>
                    </a:lnTo>
                    <a:lnTo>
                      <a:pt x="217" y="229"/>
                    </a:lnTo>
                    <a:lnTo>
                      <a:pt x="215" y="238"/>
                    </a:lnTo>
                    <a:lnTo>
                      <a:pt x="212" y="247"/>
                    </a:lnTo>
                    <a:lnTo>
                      <a:pt x="208" y="256"/>
                    </a:lnTo>
                    <a:lnTo>
                      <a:pt x="204" y="263"/>
                    </a:lnTo>
                    <a:lnTo>
                      <a:pt x="198" y="271"/>
                    </a:lnTo>
                    <a:lnTo>
                      <a:pt x="192" y="278"/>
                    </a:lnTo>
                    <a:lnTo>
                      <a:pt x="183" y="285"/>
                    </a:lnTo>
                    <a:lnTo>
                      <a:pt x="174" y="291"/>
                    </a:lnTo>
                    <a:lnTo>
                      <a:pt x="165" y="296"/>
                    </a:lnTo>
                    <a:lnTo>
                      <a:pt x="155" y="300"/>
                    </a:lnTo>
                    <a:lnTo>
                      <a:pt x="143" y="304"/>
                    </a:lnTo>
                    <a:lnTo>
                      <a:pt x="132" y="306"/>
                    </a:lnTo>
                    <a:lnTo>
                      <a:pt x="119" y="309"/>
                    </a:lnTo>
                    <a:lnTo>
                      <a:pt x="107" y="310"/>
                    </a:lnTo>
                    <a:lnTo>
                      <a:pt x="93" y="310"/>
                    </a:lnTo>
                    <a:lnTo>
                      <a:pt x="79" y="310"/>
                    </a:lnTo>
                    <a:lnTo>
                      <a:pt x="66" y="309"/>
                    </a:lnTo>
                    <a:lnTo>
                      <a:pt x="53" y="308"/>
                    </a:lnTo>
                    <a:lnTo>
                      <a:pt x="40" y="305"/>
                    </a:lnTo>
                    <a:lnTo>
                      <a:pt x="30" y="301"/>
                    </a:lnTo>
                    <a:lnTo>
                      <a:pt x="19" y="297"/>
                    </a:lnTo>
                    <a:lnTo>
                      <a:pt x="9" y="294"/>
                    </a:lnTo>
                    <a:lnTo>
                      <a:pt x="0"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5" name="Freeform 592"/>
              <p:cNvSpPr>
                <a:spLocks noEditPoints="1"/>
              </p:cNvSpPr>
              <p:nvPr/>
            </p:nvSpPr>
            <p:spPr bwMode="auto">
              <a:xfrm>
                <a:off x="5265" y="1305"/>
                <a:ext cx="58" cy="78"/>
              </a:xfrm>
              <a:custGeom>
                <a:avLst/>
                <a:gdLst>
                  <a:gd name="T0" fmla="*/ 233 w 233"/>
                  <a:gd name="T1" fmla="*/ 172 h 311"/>
                  <a:gd name="T2" fmla="*/ 229 w 233"/>
                  <a:gd name="T3" fmla="*/ 205 h 311"/>
                  <a:gd name="T4" fmla="*/ 221 w 233"/>
                  <a:gd name="T5" fmla="*/ 235 h 311"/>
                  <a:gd name="T6" fmla="*/ 210 w 233"/>
                  <a:gd name="T7" fmla="*/ 259 h 311"/>
                  <a:gd name="T8" fmla="*/ 194 w 233"/>
                  <a:gd name="T9" fmla="*/ 279 h 311"/>
                  <a:gd name="T10" fmla="*/ 175 w 233"/>
                  <a:gd name="T11" fmla="*/ 294 h 311"/>
                  <a:gd name="T12" fmla="*/ 154 w 233"/>
                  <a:gd name="T13" fmla="*/ 306 h 311"/>
                  <a:gd name="T14" fmla="*/ 129 w 233"/>
                  <a:gd name="T15" fmla="*/ 311 h 311"/>
                  <a:gd name="T16" fmla="*/ 103 w 233"/>
                  <a:gd name="T17" fmla="*/ 311 h 311"/>
                  <a:gd name="T18" fmla="*/ 79 w 233"/>
                  <a:gd name="T19" fmla="*/ 306 h 311"/>
                  <a:gd name="T20" fmla="*/ 57 w 233"/>
                  <a:gd name="T21" fmla="*/ 294 h 311"/>
                  <a:gd name="T22" fmla="*/ 38 w 233"/>
                  <a:gd name="T23" fmla="*/ 279 h 311"/>
                  <a:gd name="T24" fmla="*/ 23 w 233"/>
                  <a:gd name="T25" fmla="*/ 259 h 311"/>
                  <a:gd name="T26" fmla="*/ 11 w 233"/>
                  <a:gd name="T27" fmla="*/ 235 h 311"/>
                  <a:gd name="T28" fmla="*/ 5 w 233"/>
                  <a:gd name="T29" fmla="*/ 207 h 311"/>
                  <a:gd name="T30" fmla="*/ 1 w 233"/>
                  <a:gd name="T31" fmla="*/ 175 h 311"/>
                  <a:gd name="T32" fmla="*/ 1 w 233"/>
                  <a:gd name="T33" fmla="*/ 140 h 311"/>
                  <a:gd name="T34" fmla="*/ 4 w 233"/>
                  <a:gd name="T35" fmla="*/ 109 h 311"/>
                  <a:gd name="T36" fmla="*/ 11 w 233"/>
                  <a:gd name="T37" fmla="*/ 81 h 311"/>
                  <a:gd name="T38" fmla="*/ 23 w 233"/>
                  <a:gd name="T39" fmla="*/ 55 h 311"/>
                  <a:gd name="T40" fmla="*/ 38 w 233"/>
                  <a:gd name="T41" fmla="*/ 34 h 311"/>
                  <a:gd name="T42" fmla="*/ 56 w 233"/>
                  <a:gd name="T43" fmla="*/ 18 h 311"/>
                  <a:gd name="T44" fmla="*/ 79 w 233"/>
                  <a:gd name="T45" fmla="*/ 7 h 311"/>
                  <a:gd name="T46" fmla="*/ 103 w 233"/>
                  <a:gd name="T47" fmla="*/ 2 h 311"/>
                  <a:gd name="T48" fmla="*/ 131 w 233"/>
                  <a:gd name="T49" fmla="*/ 2 h 311"/>
                  <a:gd name="T50" fmla="*/ 155 w 233"/>
                  <a:gd name="T51" fmla="*/ 7 h 311"/>
                  <a:gd name="T52" fmla="*/ 177 w 233"/>
                  <a:gd name="T53" fmla="*/ 17 h 311"/>
                  <a:gd name="T54" fmla="*/ 194 w 233"/>
                  <a:gd name="T55" fmla="*/ 32 h 311"/>
                  <a:gd name="T56" fmla="*/ 210 w 233"/>
                  <a:gd name="T57" fmla="*/ 54 h 311"/>
                  <a:gd name="T58" fmla="*/ 221 w 233"/>
                  <a:gd name="T59" fmla="*/ 78 h 311"/>
                  <a:gd name="T60" fmla="*/ 229 w 233"/>
                  <a:gd name="T61" fmla="*/ 106 h 311"/>
                  <a:gd name="T62" fmla="*/ 233 w 233"/>
                  <a:gd name="T63" fmla="*/ 138 h 311"/>
                  <a:gd name="T64" fmla="*/ 71 w 233"/>
                  <a:gd name="T65" fmla="*/ 156 h 311"/>
                  <a:gd name="T66" fmla="*/ 74 w 233"/>
                  <a:gd name="T67" fmla="*/ 200 h 311"/>
                  <a:gd name="T68" fmla="*/ 82 w 233"/>
                  <a:gd name="T69" fmla="*/ 232 h 311"/>
                  <a:gd name="T70" fmla="*/ 89 w 233"/>
                  <a:gd name="T71" fmla="*/ 243 h 311"/>
                  <a:gd name="T72" fmla="*/ 96 w 233"/>
                  <a:gd name="T73" fmla="*/ 252 h 311"/>
                  <a:gd name="T74" fmla="*/ 105 w 233"/>
                  <a:gd name="T75" fmla="*/ 256 h 311"/>
                  <a:gd name="T76" fmla="*/ 115 w 233"/>
                  <a:gd name="T77" fmla="*/ 259 h 311"/>
                  <a:gd name="T78" fmla="*/ 126 w 233"/>
                  <a:gd name="T79" fmla="*/ 256 h 311"/>
                  <a:gd name="T80" fmla="*/ 135 w 233"/>
                  <a:gd name="T81" fmla="*/ 252 h 311"/>
                  <a:gd name="T82" fmla="*/ 142 w 233"/>
                  <a:gd name="T83" fmla="*/ 243 h 311"/>
                  <a:gd name="T84" fmla="*/ 149 w 233"/>
                  <a:gd name="T85" fmla="*/ 232 h 311"/>
                  <a:gd name="T86" fmla="*/ 157 w 233"/>
                  <a:gd name="T87" fmla="*/ 200 h 311"/>
                  <a:gd name="T88" fmla="*/ 160 w 233"/>
                  <a:gd name="T89" fmla="*/ 156 h 311"/>
                  <a:gd name="T90" fmla="*/ 157 w 233"/>
                  <a:gd name="T91" fmla="*/ 111 h 311"/>
                  <a:gd name="T92" fmla="*/ 150 w 233"/>
                  <a:gd name="T93" fmla="*/ 79 h 311"/>
                  <a:gd name="T94" fmla="*/ 143 w 233"/>
                  <a:gd name="T95" fmla="*/ 69 h 311"/>
                  <a:gd name="T96" fmla="*/ 136 w 233"/>
                  <a:gd name="T97" fmla="*/ 60 h 311"/>
                  <a:gd name="T98" fmla="*/ 127 w 233"/>
                  <a:gd name="T99" fmla="*/ 56 h 311"/>
                  <a:gd name="T100" fmla="*/ 117 w 233"/>
                  <a:gd name="T101" fmla="*/ 54 h 311"/>
                  <a:gd name="T102" fmla="*/ 107 w 233"/>
                  <a:gd name="T103" fmla="*/ 56 h 311"/>
                  <a:gd name="T104" fmla="*/ 98 w 233"/>
                  <a:gd name="T105" fmla="*/ 62 h 311"/>
                  <a:gd name="T106" fmla="*/ 90 w 233"/>
                  <a:gd name="T107" fmla="*/ 69 h 311"/>
                  <a:gd name="T108" fmla="*/ 82 w 233"/>
                  <a:gd name="T109" fmla="*/ 81 h 311"/>
                  <a:gd name="T110" fmla="*/ 74 w 233"/>
                  <a:gd name="T111" fmla="*/ 112 h 311"/>
                  <a:gd name="T112" fmla="*/ 71 w 233"/>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6"/>
                    </a:moveTo>
                    <a:lnTo>
                      <a:pt x="233" y="172"/>
                    </a:lnTo>
                    <a:lnTo>
                      <a:pt x="230" y="190"/>
                    </a:lnTo>
                    <a:lnTo>
                      <a:pt x="229" y="205"/>
                    </a:lnTo>
                    <a:lnTo>
                      <a:pt x="225" y="221"/>
                    </a:lnTo>
                    <a:lnTo>
                      <a:pt x="221" y="235"/>
                    </a:lnTo>
                    <a:lnTo>
                      <a:pt x="215" y="247"/>
                    </a:lnTo>
                    <a:lnTo>
                      <a:pt x="210" y="259"/>
                    </a:lnTo>
                    <a:lnTo>
                      <a:pt x="202" y="270"/>
                    </a:lnTo>
                    <a:lnTo>
                      <a:pt x="194" y="279"/>
                    </a:lnTo>
                    <a:lnTo>
                      <a:pt x="185" y="288"/>
                    </a:lnTo>
                    <a:lnTo>
                      <a:pt x="175" y="294"/>
                    </a:lnTo>
                    <a:lnTo>
                      <a:pt x="165" y="301"/>
                    </a:lnTo>
                    <a:lnTo>
                      <a:pt x="154" y="306"/>
                    </a:lnTo>
                    <a:lnTo>
                      <a:pt x="142" y="308"/>
                    </a:lnTo>
                    <a:lnTo>
                      <a:pt x="129" y="311"/>
                    </a:lnTo>
                    <a:lnTo>
                      <a:pt x="115" y="311"/>
                    </a:lnTo>
                    <a:lnTo>
                      <a:pt x="103" y="311"/>
                    </a:lnTo>
                    <a:lnTo>
                      <a:pt x="90" y="308"/>
                    </a:lnTo>
                    <a:lnTo>
                      <a:pt x="79" y="306"/>
                    </a:lnTo>
                    <a:lnTo>
                      <a:pt x="67" y="301"/>
                    </a:lnTo>
                    <a:lnTo>
                      <a:pt x="57" y="294"/>
                    </a:lnTo>
                    <a:lnTo>
                      <a:pt x="47" y="288"/>
                    </a:lnTo>
                    <a:lnTo>
                      <a:pt x="38" y="279"/>
                    </a:lnTo>
                    <a:lnTo>
                      <a:pt x="30" y="269"/>
                    </a:lnTo>
                    <a:lnTo>
                      <a:pt x="23" y="259"/>
                    </a:lnTo>
                    <a:lnTo>
                      <a:pt x="18" y="247"/>
                    </a:lnTo>
                    <a:lnTo>
                      <a:pt x="11" y="235"/>
                    </a:lnTo>
                    <a:lnTo>
                      <a:pt x="7" y="221"/>
                    </a:lnTo>
                    <a:lnTo>
                      <a:pt x="5" y="207"/>
                    </a:lnTo>
                    <a:lnTo>
                      <a:pt x="2" y="190"/>
                    </a:lnTo>
                    <a:lnTo>
                      <a:pt x="1" y="175"/>
                    </a:lnTo>
                    <a:lnTo>
                      <a:pt x="0" y="157"/>
                    </a:lnTo>
                    <a:lnTo>
                      <a:pt x="1" y="140"/>
                    </a:lnTo>
                    <a:lnTo>
                      <a:pt x="2" y="124"/>
                    </a:lnTo>
                    <a:lnTo>
                      <a:pt x="4" y="109"/>
                    </a:lnTo>
                    <a:lnTo>
                      <a:pt x="7" y="95"/>
                    </a:lnTo>
                    <a:lnTo>
                      <a:pt x="11" y="81"/>
                    </a:lnTo>
                    <a:lnTo>
                      <a:pt x="16" y="68"/>
                    </a:lnTo>
                    <a:lnTo>
                      <a:pt x="23" y="55"/>
                    </a:lnTo>
                    <a:lnTo>
                      <a:pt x="30" y="45"/>
                    </a:lnTo>
                    <a:lnTo>
                      <a:pt x="38" y="34"/>
                    </a:lnTo>
                    <a:lnTo>
                      <a:pt x="47" y="26"/>
                    </a:lnTo>
                    <a:lnTo>
                      <a:pt x="56" y="18"/>
                    </a:lnTo>
                    <a:lnTo>
                      <a:pt x="67" y="12"/>
                    </a:lnTo>
                    <a:lnTo>
                      <a:pt x="79" y="7"/>
                    </a:lnTo>
                    <a:lnTo>
                      <a:pt x="90" y="3"/>
                    </a:lnTo>
                    <a:lnTo>
                      <a:pt x="103" y="2"/>
                    </a:lnTo>
                    <a:lnTo>
                      <a:pt x="117" y="0"/>
                    </a:lnTo>
                    <a:lnTo>
                      <a:pt x="131" y="2"/>
                    </a:lnTo>
                    <a:lnTo>
                      <a:pt x="143" y="3"/>
                    </a:lnTo>
                    <a:lnTo>
                      <a:pt x="155" y="7"/>
                    </a:lnTo>
                    <a:lnTo>
                      <a:pt x="166" y="12"/>
                    </a:lnTo>
                    <a:lnTo>
                      <a:pt x="177" y="17"/>
                    </a:lnTo>
                    <a:lnTo>
                      <a:pt x="185" y="25"/>
                    </a:lnTo>
                    <a:lnTo>
                      <a:pt x="194" y="32"/>
                    </a:lnTo>
                    <a:lnTo>
                      <a:pt x="202" y="42"/>
                    </a:lnTo>
                    <a:lnTo>
                      <a:pt x="210" y="54"/>
                    </a:lnTo>
                    <a:lnTo>
                      <a:pt x="216" y="65"/>
                    </a:lnTo>
                    <a:lnTo>
                      <a:pt x="221" y="78"/>
                    </a:lnTo>
                    <a:lnTo>
                      <a:pt x="225" y="91"/>
                    </a:lnTo>
                    <a:lnTo>
                      <a:pt x="229" y="106"/>
                    </a:lnTo>
                    <a:lnTo>
                      <a:pt x="231" y="121"/>
                    </a:lnTo>
                    <a:lnTo>
                      <a:pt x="233" y="138"/>
                    </a:lnTo>
                    <a:lnTo>
                      <a:pt x="233" y="156"/>
                    </a:lnTo>
                    <a:close/>
                    <a:moveTo>
                      <a:pt x="71" y="156"/>
                    </a:moveTo>
                    <a:lnTo>
                      <a:pt x="72" y="180"/>
                    </a:lnTo>
                    <a:lnTo>
                      <a:pt x="74" y="200"/>
                    </a:lnTo>
                    <a:lnTo>
                      <a:pt x="77" y="218"/>
                    </a:lnTo>
                    <a:lnTo>
                      <a:pt x="82" y="232"/>
                    </a:lnTo>
                    <a:lnTo>
                      <a:pt x="86" y="238"/>
                    </a:lnTo>
                    <a:lnTo>
                      <a:pt x="89" y="243"/>
                    </a:lnTo>
                    <a:lnTo>
                      <a:pt x="93" y="249"/>
                    </a:lnTo>
                    <a:lnTo>
                      <a:pt x="96" y="252"/>
                    </a:lnTo>
                    <a:lnTo>
                      <a:pt x="101" y="255"/>
                    </a:lnTo>
                    <a:lnTo>
                      <a:pt x="105" y="256"/>
                    </a:lnTo>
                    <a:lnTo>
                      <a:pt x="110" y="257"/>
                    </a:lnTo>
                    <a:lnTo>
                      <a:pt x="115" y="259"/>
                    </a:lnTo>
                    <a:lnTo>
                      <a:pt x="121" y="257"/>
                    </a:lnTo>
                    <a:lnTo>
                      <a:pt x="126" y="256"/>
                    </a:lnTo>
                    <a:lnTo>
                      <a:pt x="131" y="255"/>
                    </a:lnTo>
                    <a:lnTo>
                      <a:pt x="135" y="252"/>
                    </a:lnTo>
                    <a:lnTo>
                      <a:pt x="138" y="249"/>
                    </a:lnTo>
                    <a:lnTo>
                      <a:pt x="142" y="243"/>
                    </a:lnTo>
                    <a:lnTo>
                      <a:pt x="146" y="238"/>
                    </a:lnTo>
                    <a:lnTo>
                      <a:pt x="149" y="232"/>
                    </a:lnTo>
                    <a:lnTo>
                      <a:pt x="154" y="218"/>
                    </a:lnTo>
                    <a:lnTo>
                      <a:pt x="157" y="200"/>
                    </a:lnTo>
                    <a:lnTo>
                      <a:pt x="160" y="180"/>
                    </a:lnTo>
                    <a:lnTo>
                      <a:pt x="160" y="156"/>
                    </a:lnTo>
                    <a:lnTo>
                      <a:pt x="160" y="133"/>
                    </a:lnTo>
                    <a:lnTo>
                      <a:pt x="157" y="111"/>
                    </a:lnTo>
                    <a:lnTo>
                      <a:pt x="154" y="95"/>
                    </a:lnTo>
                    <a:lnTo>
                      <a:pt x="150" y="79"/>
                    </a:lnTo>
                    <a:lnTo>
                      <a:pt x="146" y="74"/>
                    </a:lnTo>
                    <a:lnTo>
                      <a:pt x="143" y="69"/>
                    </a:lnTo>
                    <a:lnTo>
                      <a:pt x="140" y="64"/>
                    </a:lnTo>
                    <a:lnTo>
                      <a:pt x="136" y="60"/>
                    </a:lnTo>
                    <a:lnTo>
                      <a:pt x="131" y="58"/>
                    </a:lnTo>
                    <a:lnTo>
                      <a:pt x="127" y="56"/>
                    </a:lnTo>
                    <a:lnTo>
                      <a:pt x="122" y="55"/>
                    </a:lnTo>
                    <a:lnTo>
                      <a:pt x="117" y="54"/>
                    </a:lnTo>
                    <a:lnTo>
                      <a:pt x="110" y="55"/>
                    </a:lnTo>
                    <a:lnTo>
                      <a:pt x="107" y="56"/>
                    </a:lnTo>
                    <a:lnTo>
                      <a:pt x="101" y="58"/>
                    </a:lnTo>
                    <a:lnTo>
                      <a:pt x="98" y="62"/>
                    </a:lnTo>
                    <a:lnTo>
                      <a:pt x="93" y="64"/>
                    </a:lnTo>
                    <a:lnTo>
                      <a:pt x="90" y="69"/>
                    </a:lnTo>
                    <a:lnTo>
                      <a:pt x="86" y="74"/>
                    </a:lnTo>
                    <a:lnTo>
                      <a:pt x="82" y="81"/>
                    </a:lnTo>
                    <a:lnTo>
                      <a:pt x="77" y="95"/>
                    </a:lnTo>
                    <a:lnTo>
                      <a:pt x="74" y="112"/>
                    </a:lnTo>
                    <a:lnTo>
                      <a:pt x="72" y="133"/>
                    </a:lnTo>
                    <a:lnTo>
                      <a:pt x="71"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6" name="Freeform 593"/>
              <p:cNvSpPr>
                <a:spLocks/>
              </p:cNvSpPr>
              <p:nvPr/>
            </p:nvSpPr>
            <p:spPr bwMode="auto">
              <a:xfrm>
                <a:off x="5332" y="1361"/>
                <a:ext cx="21" cy="22"/>
              </a:xfrm>
              <a:custGeom>
                <a:avLst/>
                <a:gdLst>
                  <a:gd name="T0" fmla="*/ 84 w 84"/>
                  <a:gd name="T1" fmla="*/ 42 h 85"/>
                  <a:gd name="T2" fmla="*/ 84 w 84"/>
                  <a:gd name="T3" fmla="*/ 50 h 85"/>
                  <a:gd name="T4" fmla="*/ 81 w 84"/>
                  <a:gd name="T5" fmla="*/ 59 h 85"/>
                  <a:gd name="T6" fmla="*/ 77 w 84"/>
                  <a:gd name="T7" fmla="*/ 67 h 85"/>
                  <a:gd name="T8" fmla="*/ 72 w 84"/>
                  <a:gd name="T9" fmla="*/ 73 h 85"/>
                  <a:gd name="T10" fmla="*/ 66 w 84"/>
                  <a:gd name="T11" fmla="*/ 78 h 85"/>
                  <a:gd name="T12" fmla="*/ 58 w 84"/>
                  <a:gd name="T13" fmla="*/ 82 h 85"/>
                  <a:gd name="T14" fmla="*/ 51 w 84"/>
                  <a:gd name="T15" fmla="*/ 85 h 85"/>
                  <a:gd name="T16" fmla="*/ 42 w 84"/>
                  <a:gd name="T17" fmla="*/ 85 h 85"/>
                  <a:gd name="T18" fmla="*/ 33 w 84"/>
                  <a:gd name="T19" fmla="*/ 85 h 85"/>
                  <a:gd name="T20" fmla="*/ 25 w 84"/>
                  <a:gd name="T21" fmla="*/ 82 h 85"/>
                  <a:gd name="T22" fmla="*/ 17 w 84"/>
                  <a:gd name="T23" fmla="*/ 78 h 85"/>
                  <a:gd name="T24" fmla="*/ 11 w 84"/>
                  <a:gd name="T25" fmla="*/ 73 h 85"/>
                  <a:gd name="T26" fmla="*/ 6 w 84"/>
                  <a:gd name="T27" fmla="*/ 66 h 85"/>
                  <a:gd name="T28" fmla="*/ 2 w 84"/>
                  <a:gd name="T29" fmla="*/ 59 h 85"/>
                  <a:gd name="T30" fmla="*/ 1 w 84"/>
                  <a:gd name="T31" fmla="*/ 50 h 85"/>
                  <a:gd name="T32" fmla="*/ 0 w 84"/>
                  <a:gd name="T33" fmla="*/ 42 h 85"/>
                  <a:gd name="T34" fmla="*/ 1 w 84"/>
                  <a:gd name="T35" fmla="*/ 33 h 85"/>
                  <a:gd name="T36" fmla="*/ 2 w 84"/>
                  <a:gd name="T37" fmla="*/ 25 h 85"/>
                  <a:gd name="T38" fmla="*/ 6 w 84"/>
                  <a:gd name="T39" fmla="*/ 17 h 85"/>
                  <a:gd name="T40" fmla="*/ 12 w 84"/>
                  <a:gd name="T41" fmla="*/ 11 h 85"/>
                  <a:gd name="T42" fmla="*/ 19 w 84"/>
                  <a:gd name="T43" fmla="*/ 6 h 85"/>
                  <a:gd name="T44" fmla="*/ 25 w 84"/>
                  <a:gd name="T45" fmla="*/ 2 h 85"/>
                  <a:gd name="T46" fmla="*/ 34 w 84"/>
                  <a:gd name="T47" fmla="*/ 0 h 85"/>
                  <a:gd name="T48" fmla="*/ 42 w 84"/>
                  <a:gd name="T49" fmla="*/ 0 h 85"/>
                  <a:gd name="T50" fmla="*/ 51 w 84"/>
                  <a:gd name="T51" fmla="*/ 0 h 85"/>
                  <a:gd name="T52" fmla="*/ 59 w 84"/>
                  <a:gd name="T53" fmla="*/ 2 h 85"/>
                  <a:gd name="T54" fmla="*/ 66 w 84"/>
                  <a:gd name="T55" fmla="*/ 6 h 85"/>
                  <a:gd name="T56" fmla="*/ 72 w 84"/>
                  <a:gd name="T57" fmla="*/ 11 h 85"/>
                  <a:gd name="T58" fmla="*/ 77 w 84"/>
                  <a:gd name="T59" fmla="*/ 17 h 85"/>
                  <a:gd name="T60" fmla="*/ 81 w 84"/>
                  <a:gd name="T61" fmla="*/ 25 h 85"/>
                  <a:gd name="T62" fmla="*/ 84 w 84"/>
                  <a:gd name="T63" fmla="*/ 33 h 85"/>
                  <a:gd name="T64" fmla="*/ 84 w 84"/>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2"/>
                    </a:moveTo>
                    <a:lnTo>
                      <a:pt x="84" y="50"/>
                    </a:lnTo>
                    <a:lnTo>
                      <a:pt x="81" y="59"/>
                    </a:lnTo>
                    <a:lnTo>
                      <a:pt x="77" y="67"/>
                    </a:lnTo>
                    <a:lnTo>
                      <a:pt x="72" y="73"/>
                    </a:lnTo>
                    <a:lnTo>
                      <a:pt x="66" y="78"/>
                    </a:lnTo>
                    <a:lnTo>
                      <a:pt x="58" y="82"/>
                    </a:lnTo>
                    <a:lnTo>
                      <a:pt x="51" y="85"/>
                    </a:lnTo>
                    <a:lnTo>
                      <a:pt x="42" y="85"/>
                    </a:lnTo>
                    <a:lnTo>
                      <a:pt x="33" y="85"/>
                    </a:lnTo>
                    <a:lnTo>
                      <a:pt x="25" y="82"/>
                    </a:lnTo>
                    <a:lnTo>
                      <a:pt x="17" y="78"/>
                    </a:lnTo>
                    <a:lnTo>
                      <a:pt x="11" y="73"/>
                    </a:lnTo>
                    <a:lnTo>
                      <a:pt x="6" y="66"/>
                    </a:lnTo>
                    <a:lnTo>
                      <a:pt x="2" y="59"/>
                    </a:lnTo>
                    <a:lnTo>
                      <a:pt x="1" y="50"/>
                    </a:lnTo>
                    <a:lnTo>
                      <a:pt x="0" y="42"/>
                    </a:lnTo>
                    <a:lnTo>
                      <a:pt x="1" y="33"/>
                    </a:lnTo>
                    <a:lnTo>
                      <a:pt x="2" y="25"/>
                    </a:lnTo>
                    <a:lnTo>
                      <a:pt x="6" y="17"/>
                    </a:lnTo>
                    <a:lnTo>
                      <a:pt x="12" y="11"/>
                    </a:lnTo>
                    <a:lnTo>
                      <a:pt x="19" y="6"/>
                    </a:lnTo>
                    <a:lnTo>
                      <a:pt x="25" y="2"/>
                    </a:lnTo>
                    <a:lnTo>
                      <a:pt x="34" y="0"/>
                    </a:lnTo>
                    <a:lnTo>
                      <a:pt x="42" y="0"/>
                    </a:lnTo>
                    <a:lnTo>
                      <a:pt x="51" y="0"/>
                    </a:lnTo>
                    <a:lnTo>
                      <a:pt x="59" y="2"/>
                    </a:lnTo>
                    <a:lnTo>
                      <a:pt x="66" y="6"/>
                    </a:lnTo>
                    <a:lnTo>
                      <a:pt x="72" y="11"/>
                    </a:lnTo>
                    <a:lnTo>
                      <a:pt x="77" y="17"/>
                    </a:lnTo>
                    <a:lnTo>
                      <a:pt x="81" y="25"/>
                    </a:lnTo>
                    <a:lnTo>
                      <a:pt x="84" y="33"/>
                    </a:lnTo>
                    <a:lnTo>
                      <a:pt x="84"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7" name="Freeform 594"/>
              <p:cNvSpPr>
                <a:spLocks noEditPoints="1"/>
              </p:cNvSpPr>
              <p:nvPr/>
            </p:nvSpPr>
            <p:spPr bwMode="auto">
              <a:xfrm>
                <a:off x="5361" y="1305"/>
                <a:ext cx="58" cy="78"/>
              </a:xfrm>
              <a:custGeom>
                <a:avLst/>
                <a:gdLst>
                  <a:gd name="T0" fmla="*/ 233 w 233"/>
                  <a:gd name="T1" fmla="*/ 172 h 311"/>
                  <a:gd name="T2" fmla="*/ 229 w 233"/>
                  <a:gd name="T3" fmla="*/ 205 h 311"/>
                  <a:gd name="T4" fmla="*/ 221 w 233"/>
                  <a:gd name="T5" fmla="*/ 235 h 311"/>
                  <a:gd name="T6" fmla="*/ 210 w 233"/>
                  <a:gd name="T7" fmla="*/ 259 h 311"/>
                  <a:gd name="T8" fmla="*/ 194 w 233"/>
                  <a:gd name="T9" fmla="*/ 279 h 311"/>
                  <a:gd name="T10" fmla="*/ 175 w 233"/>
                  <a:gd name="T11" fmla="*/ 294 h 311"/>
                  <a:gd name="T12" fmla="*/ 154 w 233"/>
                  <a:gd name="T13" fmla="*/ 306 h 311"/>
                  <a:gd name="T14" fmla="*/ 130 w 233"/>
                  <a:gd name="T15" fmla="*/ 311 h 311"/>
                  <a:gd name="T16" fmla="*/ 103 w 233"/>
                  <a:gd name="T17" fmla="*/ 311 h 311"/>
                  <a:gd name="T18" fmla="*/ 79 w 233"/>
                  <a:gd name="T19" fmla="*/ 306 h 311"/>
                  <a:gd name="T20" fmla="*/ 57 w 233"/>
                  <a:gd name="T21" fmla="*/ 294 h 311"/>
                  <a:gd name="T22" fmla="*/ 39 w 233"/>
                  <a:gd name="T23" fmla="*/ 279 h 311"/>
                  <a:gd name="T24" fmla="*/ 24 w 233"/>
                  <a:gd name="T25" fmla="*/ 259 h 311"/>
                  <a:gd name="T26" fmla="*/ 13 w 233"/>
                  <a:gd name="T27" fmla="*/ 235 h 311"/>
                  <a:gd name="T28" fmla="*/ 5 w 233"/>
                  <a:gd name="T29" fmla="*/ 207 h 311"/>
                  <a:gd name="T30" fmla="*/ 1 w 233"/>
                  <a:gd name="T31" fmla="*/ 175 h 311"/>
                  <a:gd name="T32" fmla="*/ 1 w 233"/>
                  <a:gd name="T33" fmla="*/ 140 h 311"/>
                  <a:gd name="T34" fmla="*/ 5 w 233"/>
                  <a:gd name="T35" fmla="*/ 109 h 311"/>
                  <a:gd name="T36" fmla="*/ 13 w 233"/>
                  <a:gd name="T37" fmla="*/ 81 h 311"/>
                  <a:gd name="T38" fmla="*/ 23 w 233"/>
                  <a:gd name="T39" fmla="*/ 55 h 311"/>
                  <a:gd name="T40" fmla="*/ 38 w 233"/>
                  <a:gd name="T41" fmla="*/ 34 h 311"/>
                  <a:gd name="T42" fmla="*/ 57 w 233"/>
                  <a:gd name="T43" fmla="*/ 18 h 311"/>
                  <a:gd name="T44" fmla="*/ 79 w 233"/>
                  <a:gd name="T45" fmla="*/ 7 h 311"/>
                  <a:gd name="T46" fmla="*/ 104 w 233"/>
                  <a:gd name="T47" fmla="*/ 2 h 311"/>
                  <a:gd name="T48" fmla="*/ 131 w 233"/>
                  <a:gd name="T49" fmla="*/ 2 h 311"/>
                  <a:gd name="T50" fmla="*/ 155 w 233"/>
                  <a:gd name="T51" fmla="*/ 7 h 311"/>
                  <a:gd name="T52" fmla="*/ 177 w 233"/>
                  <a:gd name="T53" fmla="*/ 17 h 311"/>
                  <a:gd name="T54" fmla="*/ 194 w 233"/>
                  <a:gd name="T55" fmla="*/ 32 h 311"/>
                  <a:gd name="T56" fmla="*/ 210 w 233"/>
                  <a:gd name="T57" fmla="*/ 54 h 311"/>
                  <a:gd name="T58" fmla="*/ 221 w 233"/>
                  <a:gd name="T59" fmla="*/ 78 h 311"/>
                  <a:gd name="T60" fmla="*/ 229 w 233"/>
                  <a:gd name="T61" fmla="*/ 106 h 311"/>
                  <a:gd name="T62" fmla="*/ 233 w 233"/>
                  <a:gd name="T63" fmla="*/ 138 h 311"/>
                  <a:gd name="T64" fmla="*/ 71 w 233"/>
                  <a:gd name="T65" fmla="*/ 156 h 311"/>
                  <a:gd name="T66" fmla="*/ 75 w 233"/>
                  <a:gd name="T67" fmla="*/ 200 h 311"/>
                  <a:gd name="T68" fmla="*/ 83 w 233"/>
                  <a:gd name="T69" fmla="*/ 232 h 311"/>
                  <a:gd name="T70" fmla="*/ 89 w 233"/>
                  <a:gd name="T71" fmla="*/ 243 h 311"/>
                  <a:gd name="T72" fmla="*/ 97 w 233"/>
                  <a:gd name="T73" fmla="*/ 252 h 311"/>
                  <a:gd name="T74" fmla="*/ 105 w 233"/>
                  <a:gd name="T75" fmla="*/ 256 h 311"/>
                  <a:gd name="T76" fmla="*/ 116 w 233"/>
                  <a:gd name="T77" fmla="*/ 259 h 311"/>
                  <a:gd name="T78" fmla="*/ 126 w 233"/>
                  <a:gd name="T79" fmla="*/ 256 h 311"/>
                  <a:gd name="T80" fmla="*/ 135 w 233"/>
                  <a:gd name="T81" fmla="*/ 252 h 311"/>
                  <a:gd name="T82" fmla="*/ 142 w 233"/>
                  <a:gd name="T83" fmla="*/ 243 h 311"/>
                  <a:gd name="T84" fmla="*/ 150 w 233"/>
                  <a:gd name="T85" fmla="*/ 232 h 311"/>
                  <a:gd name="T86" fmla="*/ 158 w 233"/>
                  <a:gd name="T87" fmla="*/ 200 h 311"/>
                  <a:gd name="T88" fmla="*/ 161 w 233"/>
                  <a:gd name="T89" fmla="*/ 156 h 311"/>
                  <a:gd name="T90" fmla="*/ 158 w 233"/>
                  <a:gd name="T91" fmla="*/ 111 h 311"/>
                  <a:gd name="T92" fmla="*/ 150 w 233"/>
                  <a:gd name="T93" fmla="*/ 79 h 311"/>
                  <a:gd name="T94" fmla="*/ 144 w 233"/>
                  <a:gd name="T95" fmla="*/ 69 h 311"/>
                  <a:gd name="T96" fmla="*/ 136 w 233"/>
                  <a:gd name="T97" fmla="*/ 60 h 311"/>
                  <a:gd name="T98" fmla="*/ 127 w 233"/>
                  <a:gd name="T99" fmla="*/ 56 h 311"/>
                  <a:gd name="T100" fmla="*/ 117 w 233"/>
                  <a:gd name="T101" fmla="*/ 54 h 311"/>
                  <a:gd name="T102" fmla="*/ 107 w 233"/>
                  <a:gd name="T103" fmla="*/ 56 h 311"/>
                  <a:gd name="T104" fmla="*/ 98 w 233"/>
                  <a:gd name="T105" fmla="*/ 62 h 311"/>
                  <a:gd name="T106" fmla="*/ 90 w 233"/>
                  <a:gd name="T107" fmla="*/ 69 h 311"/>
                  <a:gd name="T108" fmla="*/ 84 w 233"/>
                  <a:gd name="T109" fmla="*/ 81 h 311"/>
                  <a:gd name="T110" fmla="*/ 75 w 233"/>
                  <a:gd name="T111" fmla="*/ 112 h 311"/>
                  <a:gd name="T112" fmla="*/ 71 w 233"/>
                  <a:gd name="T113" fmla="*/ 1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1">
                    <a:moveTo>
                      <a:pt x="233" y="156"/>
                    </a:moveTo>
                    <a:lnTo>
                      <a:pt x="233" y="172"/>
                    </a:lnTo>
                    <a:lnTo>
                      <a:pt x="231" y="190"/>
                    </a:lnTo>
                    <a:lnTo>
                      <a:pt x="229" y="205"/>
                    </a:lnTo>
                    <a:lnTo>
                      <a:pt x="225" y="221"/>
                    </a:lnTo>
                    <a:lnTo>
                      <a:pt x="221" y="235"/>
                    </a:lnTo>
                    <a:lnTo>
                      <a:pt x="216" y="247"/>
                    </a:lnTo>
                    <a:lnTo>
                      <a:pt x="210" y="259"/>
                    </a:lnTo>
                    <a:lnTo>
                      <a:pt x="202" y="270"/>
                    </a:lnTo>
                    <a:lnTo>
                      <a:pt x="194" y="279"/>
                    </a:lnTo>
                    <a:lnTo>
                      <a:pt x="186" y="288"/>
                    </a:lnTo>
                    <a:lnTo>
                      <a:pt x="175" y="294"/>
                    </a:lnTo>
                    <a:lnTo>
                      <a:pt x="165" y="301"/>
                    </a:lnTo>
                    <a:lnTo>
                      <a:pt x="154" y="306"/>
                    </a:lnTo>
                    <a:lnTo>
                      <a:pt x="142" y="308"/>
                    </a:lnTo>
                    <a:lnTo>
                      <a:pt x="130" y="311"/>
                    </a:lnTo>
                    <a:lnTo>
                      <a:pt x="116" y="311"/>
                    </a:lnTo>
                    <a:lnTo>
                      <a:pt x="103" y="311"/>
                    </a:lnTo>
                    <a:lnTo>
                      <a:pt x="90" y="308"/>
                    </a:lnTo>
                    <a:lnTo>
                      <a:pt x="79" y="306"/>
                    </a:lnTo>
                    <a:lnTo>
                      <a:pt x="67" y="301"/>
                    </a:lnTo>
                    <a:lnTo>
                      <a:pt x="57" y="294"/>
                    </a:lnTo>
                    <a:lnTo>
                      <a:pt x="47" y="288"/>
                    </a:lnTo>
                    <a:lnTo>
                      <a:pt x="39" y="279"/>
                    </a:lnTo>
                    <a:lnTo>
                      <a:pt x="30" y="269"/>
                    </a:lnTo>
                    <a:lnTo>
                      <a:pt x="24" y="259"/>
                    </a:lnTo>
                    <a:lnTo>
                      <a:pt x="18" y="247"/>
                    </a:lnTo>
                    <a:lnTo>
                      <a:pt x="13" y="235"/>
                    </a:lnTo>
                    <a:lnTo>
                      <a:pt x="8" y="221"/>
                    </a:lnTo>
                    <a:lnTo>
                      <a:pt x="5" y="207"/>
                    </a:lnTo>
                    <a:lnTo>
                      <a:pt x="2" y="190"/>
                    </a:lnTo>
                    <a:lnTo>
                      <a:pt x="1" y="175"/>
                    </a:lnTo>
                    <a:lnTo>
                      <a:pt x="0" y="157"/>
                    </a:lnTo>
                    <a:lnTo>
                      <a:pt x="1" y="140"/>
                    </a:lnTo>
                    <a:lnTo>
                      <a:pt x="2" y="124"/>
                    </a:lnTo>
                    <a:lnTo>
                      <a:pt x="5" y="109"/>
                    </a:lnTo>
                    <a:lnTo>
                      <a:pt x="8" y="95"/>
                    </a:lnTo>
                    <a:lnTo>
                      <a:pt x="13" y="81"/>
                    </a:lnTo>
                    <a:lnTo>
                      <a:pt x="18" y="68"/>
                    </a:lnTo>
                    <a:lnTo>
                      <a:pt x="23" y="55"/>
                    </a:lnTo>
                    <a:lnTo>
                      <a:pt x="30" y="45"/>
                    </a:lnTo>
                    <a:lnTo>
                      <a:pt x="38" y="34"/>
                    </a:lnTo>
                    <a:lnTo>
                      <a:pt x="47" y="26"/>
                    </a:lnTo>
                    <a:lnTo>
                      <a:pt x="57" y="18"/>
                    </a:lnTo>
                    <a:lnTo>
                      <a:pt x="67" y="12"/>
                    </a:lnTo>
                    <a:lnTo>
                      <a:pt x="79" y="7"/>
                    </a:lnTo>
                    <a:lnTo>
                      <a:pt x="90" y="3"/>
                    </a:lnTo>
                    <a:lnTo>
                      <a:pt x="104" y="2"/>
                    </a:lnTo>
                    <a:lnTo>
                      <a:pt x="117" y="0"/>
                    </a:lnTo>
                    <a:lnTo>
                      <a:pt x="131" y="2"/>
                    </a:lnTo>
                    <a:lnTo>
                      <a:pt x="144" y="3"/>
                    </a:lnTo>
                    <a:lnTo>
                      <a:pt x="155" y="7"/>
                    </a:lnTo>
                    <a:lnTo>
                      <a:pt x="167" y="12"/>
                    </a:lnTo>
                    <a:lnTo>
                      <a:pt x="177" y="17"/>
                    </a:lnTo>
                    <a:lnTo>
                      <a:pt x="186" y="25"/>
                    </a:lnTo>
                    <a:lnTo>
                      <a:pt x="194" y="32"/>
                    </a:lnTo>
                    <a:lnTo>
                      <a:pt x="203" y="42"/>
                    </a:lnTo>
                    <a:lnTo>
                      <a:pt x="210" y="54"/>
                    </a:lnTo>
                    <a:lnTo>
                      <a:pt x="216" y="65"/>
                    </a:lnTo>
                    <a:lnTo>
                      <a:pt x="221" y="78"/>
                    </a:lnTo>
                    <a:lnTo>
                      <a:pt x="225" y="91"/>
                    </a:lnTo>
                    <a:lnTo>
                      <a:pt x="229" y="106"/>
                    </a:lnTo>
                    <a:lnTo>
                      <a:pt x="231" y="121"/>
                    </a:lnTo>
                    <a:lnTo>
                      <a:pt x="233" y="138"/>
                    </a:lnTo>
                    <a:lnTo>
                      <a:pt x="233" y="156"/>
                    </a:lnTo>
                    <a:close/>
                    <a:moveTo>
                      <a:pt x="71" y="156"/>
                    </a:moveTo>
                    <a:lnTo>
                      <a:pt x="72" y="180"/>
                    </a:lnTo>
                    <a:lnTo>
                      <a:pt x="75" y="200"/>
                    </a:lnTo>
                    <a:lnTo>
                      <a:pt x="77" y="218"/>
                    </a:lnTo>
                    <a:lnTo>
                      <a:pt x="83" y="232"/>
                    </a:lnTo>
                    <a:lnTo>
                      <a:pt x="86" y="238"/>
                    </a:lnTo>
                    <a:lnTo>
                      <a:pt x="89" y="243"/>
                    </a:lnTo>
                    <a:lnTo>
                      <a:pt x="93" y="249"/>
                    </a:lnTo>
                    <a:lnTo>
                      <a:pt x="97" y="252"/>
                    </a:lnTo>
                    <a:lnTo>
                      <a:pt x="102" y="255"/>
                    </a:lnTo>
                    <a:lnTo>
                      <a:pt x="105" y="256"/>
                    </a:lnTo>
                    <a:lnTo>
                      <a:pt x="111" y="257"/>
                    </a:lnTo>
                    <a:lnTo>
                      <a:pt x="116" y="259"/>
                    </a:lnTo>
                    <a:lnTo>
                      <a:pt x="122" y="257"/>
                    </a:lnTo>
                    <a:lnTo>
                      <a:pt x="126" y="256"/>
                    </a:lnTo>
                    <a:lnTo>
                      <a:pt x="131" y="255"/>
                    </a:lnTo>
                    <a:lnTo>
                      <a:pt x="135" y="252"/>
                    </a:lnTo>
                    <a:lnTo>
                      <a:pt x="140" y="249"/>
                    </a:lnTo>
                    <a:lnTo>
                      <a:pt x="142" y="243"/>
                    </a:lnTo>
                    <a:lnTo>
                      <a:pt x="146" y="238"/>
                    </a:lnTo>
                    <a:lnTo>
                      <a:pt x="150" y="232"/>
                    </a:lnTo>
                    <a:lnTo>
                      <a:pt x="154" y="218"/>
                    </a:lnTo>
                    <a:lnTo>
                      <a:pt x="158" y="200"/>
                    </a:lnTo>
                    <a:lnTo>
                      <a:pt x="160" y="180"/>
                    </a:lnTo>
                    <a:lnTo>
                      <a:pt x="161" y="156"/>
                    </a:lnTo>
                    <a:lnTo>
                      <a:pt x="160" y="133"/>
                    </a:lnTo>
                    <a:lnTo>
                      <a:pt x="158" y="111"/>
                    </a:lnTo>
                    <a:lnTo>
                      <a:pt x="155" y="95"/>
                    </a:lnTo>
                    <a:lnTo>
                      <a:pt x="150" y="79"/>
                    </a:lnTo>
                    <a:lnTo>
                      <a:pt x="147" y="74"/>
                    </a:lnTo>
                    <a:lnTo>
                      <a:pt x="144" y="69"/>
                    </a:lnTo>
                    <a:lnTo>
                      <a:pt x="140" y="64"/>
                    </a:lnTo>
                    <a:lnTo>
                      <a:pt x="136" y="60"/>
                    </a:lnTo>
                    <a:lnTo>
                      <a:pt x="132" y="58"/>
                    </a:lnTo>
                    <a:lnTo>
                      <a:pt x="127" y="56"/>
                    </a:lnTo>
                    <a:lnTo>
                      <a:pt x="122" y="55"/>
                    </a:lnTo>
                    <a:lnTo>
                      <a:pt x="117" y="54"/>
                    </a:lnTo>
                    <a:lnTo>
                      <a:pt x="112" y="55"/>
                    </a:lnTo>
                    <a:lnTo>
                      <a:pt x="107" y="56"/>
                    </a:lnTo>
                    <a:lnTo>
                      <a:pt x="102" y="58"/>
                    </a:lnTo>
                    <a:lnTo>
                      <a:pt x="98" y="62"/>
                    </a:lnTo>
                    <a:lnTo>
                      <a:pt x="94" y="64"/>
                    </a:lnTo>
                    <a:lnTo>
                      <a:pt x="90" y="69"/>
                    </a:lnTo>
                    <a:lnTo>
                      <a:pt x="86" y="74"/>
                    </a:lnTo>
                    <a:lnTo>
                      <a:pt x="84" y="81"/>
                    </a:lnTo>
                    <a:lnTo>
                      <a:pt x="77" y="95"/>
                    </a:lnTo>
                    <a:lnTo>
                      <a:pt x="75" y="112"/>
                    </a:lnTo>
                    <a:lnTo>
                      <a:pt x="72" y="133"/>
                    </a:lnTo>
                    <a:lnTo>
                      <a:pt x="71"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8" name="Freeform 595"/>
              <p:cNvSpPr>
                <a:spLocks noEditPoints="1"/>
              </p:cNvSpPr>
              <p:nvPr/>
            </p:nvSpPr>
            <p:spPr bwMode="auto">
              <a:xfrm>
                <a:off x="5264" y="1443"/>
                <a:ext cx="60" cy="75"/>
              </a:xfrm>
              <a:custGeom>
                <a:avLst/>
                <a:gdLst>
                  <a:gd name="T0" fmla="*/ 205 w 240"/>
                  <a:gd name="T1" fmla="*/ 300 h 300"/>
                  <a:gd name="T2" fmla="*/ 136 w 240"/>
                  <a:gd name="T3" fmla="*/ 300 h 300"/>
                  <a:gd name="T4" fmla="*/ 136 w 240"/>
                  <a:gd name="T5" fmla="*/ 229 h 300"/>
                  <a:gd name="T6" fmla="*/ 0 w 240"/>
                  <a:gd name="T7" fmla="*/ 229 h 300"/>
                  <a:gd name="T8" fmla="*/ 0 w 240"/>
                  <a:gd name="T9" fmla="*/ 183 h 300"/>
                  <a:gd name="T10" fmla="*/ 116 w 240"/>
                  <a:gd name="T11" fmla="*/ 0 h 300"/>
                  <a:gd name="T12" fmla="*/ 205 w 240"/>
                  <a:gd name="T13" fmla="*/ 0 h 300"/>
                  <a:gd name="T14" fmla="*/ 205 w 240"/>
                  <a:gd name="T15" fmla="*/ 176 h 300"/>
                  <a:gd name="T16" fmla="*/ 240 w 240"/>
                  <a:gd name="T17" fmla="*/ 176 h 300"/>
                  <a:gd name="T18" fmla="*/ 240 w 240"/>
                  <a:gd name="T19" fmla="*/ 229 h 300"/>
                  <a:gd name="T20" fmla="*/ 205 w 240"/>
                  <a:gd name="T21" fmla="*/ 229 h 300"/>
                  <a:gd name="T22" fmla="*/ 205 w 240"/>
                  <a:gd name="T23" fmla="*/ 300 h 300"/>
                  <a:gd name="T24" fmla="*/ 67 w 240"/>
                  <a:gd name="T25" fmla="*/ 176 h 300"/>
                  <a:gd name="T26" fmla="*/ 136 w 240"/>
                  <a:gd name="T27" fmla="*/ 176 h 300"/>
                  <a:gd name="T28" fmla="*/ 136 w 240"/>
                  <a:gd name="T29" fmla="*/ 110 h 300"/>
                  <a:gd name="T30" fmla="*/ 136 w 240"/>
                  <a:gd name="T31" fmla="*/ 99 h 300"/>
                  <a:gd name="T32" fmla="*/ 137 w 240"/>
                  <a:gd name="T33" fmla="*/ 87 h 300"/>
                  <a:gd name="T34" fmla="*/ 137 w 240"/>
                  <a:gd name="T35" fmla="*/ 70 h 300"/>
                  <a:gd name="T36" fmla="*/ 139 w 240"/>
                  <a:gd name="T37" fmla="*/ 52 h 300"/>
                  <a:gd name="T38" fmla="*/ 137 w 240"/>
                  <a:gd name="T39" fmla="*/ 52 h 300"/>
                  <a:gd name="T40" fmla="*/ 126 w 240"/>
                  <a:gd name="T41" fmla="*/ 74 h 300"/>
                  <a:gd name="T42" fmla="*/ 118 w 240"/>
                  <a:gd name="T43" fmla="*/ 92 h 300"/>
                  <a:gd name="T44" fmla="*/ 112 w 240"/>
                  <a:gd name="T45" fmla="*/ 103 h 300"/>
                  <a:gd name="T46" fmla="*/ 108 w 240"/>
                  <a:gd name="T47" fmla="*/ 110 h 300"/>
                  <a:gd name="T48" fmla="*/ 67 w 240"/>
                  <a:gd name="T49" fmla="*/ 1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300">
                    <a:moveTo>
                      <a:pt x="205" y="300"/>
                    </a:moveTo>
                    <a:lnTo>
                      <a:pt x="136" y="300"/>
                    </a:lnTo>
                    <a:lnTo>
                      <a:pt x="136" y="229"/>
                    </a:lnTo>
                    <a:lnTo>
                      <a:pt x="0" y="229"/>
                    </a:lnTo>
                    <a:lnTo>
                      <a:pt x="0" y="183"/>
                    </a:lnTo>
                    <a:lnTo>
                      <a:pt x="116" y="0"/>
                    </a:lnTo>
                    <a:lnTo>
                      <a:pt x="205" y="0"/>
                    </a:lnTo>
                    <a:lnTo>
                      <a:pt x="205" y="176"/>
                    </a:lnTo>
                    <a:lnTo>
                      <a:pt x="240" y="176"/>
                    </a:lnTo>
                    <a:lnTo>
                      <a:pt x="240" y="229"/>
                    </a:lnTo>
                    <a:lnTo>
                      <a:pt x="205" y="229"/>
                    </a:lnTo>
                    <a:lnTo>
                      <a:pt x="205" y="300"/>
                    </a:lnTo>
                    <a:close/>
                    <a:moveTo>
                      <a:pt x="67" y="176"/>
                    </a:moveTo>
                    <a:lnTo>
                      <a:pt x="136" y="176"/>
                    </a:lnTo>
                    <a:lnTo>
                      <a:pt x="136" y="110"/>
                    </a:lnTo>
                    <a:lnTo>
                      <a:pt x="136" y="99"/>
                    </a:lnTo>
                    <a:lnTo>
                      <a:pt x="137" y="87"/>
                    </a:lnTo>
                    <a:lnTo>
                      <a:pt x="137" y="70"/>
                    </a:lnTo>
                    <a:lnTo>
                      <a:pt x="139" y="52"/>
                    </a:lnTo>
                    <a:lnTo>
                      <a:pt x="137" y="52"/>
                    </a:lnTo>
                    <a:lnTo>
                      <a:pt x="126" y="74"/>
                    </a:lnTo>
                    <a:lnTo>
                      <a:pt x="118" y="92"/>
                    </a:lnTo>
                    <a:lnTo>
                      <a:pt x="112" y="103"/>
                    </a:lnTo>
                    <a:lnTo>
                      <a:pt x="108" y="110"/>
                    </a:lnTo>
                    <a:lnTo>
                      <a:pt x="67"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9" name="Freeform 596"/>
              <p:cNvSpPr>
                <a:spLocks/>
              </p:cNvSpPr>
              <p:nvPr/>
            </p:nvSpPr>
            <p:spPr bwMode="auto">
              <a:xfrm>
                <a:off x="5332" y="1498"/>
                <a:ext cx="21" cy="21"/>
              </a:xfrm>
              <a:custGeom>
                <a:avLst/>
                <a:gdLst>
                  <a:gd name="T0" fmla="*/ 84 w 84"/>
                  <a:gd name="T1" fmla="*/ 42 h 85"/>
                  <a:gd name="T2" fmla="*/ 84 w 84"/>
                  <a:gd name="T3" fmla="*/ 52 h 85"/>
                  <a:gd name="T4" fmla="*/ 81 w 84"/>
                  <a:gd name="T5" fmla="*/ 60 h 85"/>
                  <a:gd name="T6" fmla="*/ 77 w 84"/>
                  <a:gd name="T7" fmla="*/ 68 h 85"/>
                  <a:gd name="T8" fmla="*/ 72 w 84"/>
                  <a:gd name="T9" fmla="*/ 74 h 85"/>
                  <a:gd name="T10" fmla="*/ 66 w 84"/>
                  <a:gd name="T11" fmla="*/ 79 h 85"/>
                  <a:gd name="T12" fmla="*/ 58 w 84"/>
                  <a:gd name="T13" fmla="*/ 83 h 85"/>
                  <a:gd name="T14" fmla="*/ 51 w 84"/>
                  <a:gd name="T15" fmla="*/ 85 h 85"/>
                  <a:gd name="T16" fmla="*/ 42 w 84"/>
                  <a:gd name="T17" fmla="*/ 85 h 85"/>
                  <a:gd name="T18" fmla="*/ 33 w 84"/>
                  <a:gd name="T19" fmla="*/ 85 h 85"/>
                  <a:gd name="T20" fmla="*/ 25 w 84"/>
                  <a:gd name="T21" fmla="*/ 83 h 85"/>
                  <a:gd name="T22" fmla="*/ 17 w 84"/>
                  <a:gd name="T23" fmla="*/ 79 h 85"/>
                  <a:gd name="T24" fmla="*/ 11 w 84"/>
                  <a:gd name="T25" fmla="*/ 74 h 85"/>
                  <a:gd name="T26" fmla="*/ 6 w 84"/>
                  <a:gd name="T27" fmla="*/ 68 h 85"/>
                  <a:gd name="T28" fmla="*/ 2 w 84"/>
                  <a:gd name="T29" fmla="*/ 60 h 85"/>
                  <a:gd name="T30" fmla="*/ 1 w 84"/>
                  <a:gd name="T31" fmla="*/ 51 h 85"/>
                  <a:gd name="T32" fmla="*/ 0 w 84"/>
                  <a:gd name="T33" fmla="*/ 42 h 85"/>
                  <a:gd name="T34" fmla="*/ 1 w 84"/>
                  <a:gd name="T35" fmla="*/ 33 h 85"/>
                  <a:gd name="T36" fmla="*/ 2 w 84"/>
                  <a:gd name="T37" fmla="*/ 26 h 85"/>
                  <a:gd name="T38" fmla="*/ 6 w 84"/>
                  <a:gd name="T39" fmla="*/ 18 h 85"/>
                  <a:gd name="T40" fmla="*/ 12 w 84"/>
                  <a:gd name="T41" fmla="*/ 12 h 85"/>
                  <a:gd name="T42" fmla="*/ 19 w 84"/>
                  <a:gd name="T43" fmla="*/ 7 h 85"/>
                  <a:gd name="T44" fmla="*/ 25 w 84"/>
                  <a:gd name="T45" fmla="*/ 3 h 85"/>
                  <a:gd name="T46" fmla="*/ 34 w 84"/>
                  <a:gd name="T47" fmla="*/ 0 h 85"/>
                  <a:gd name="T48" fmla="*/ 42 w 84"/>
                  <a:gd name="T49" fmla="*/ 0 h 85"/>
                  <a:gd name="T50" fmla="*/ 51 w 84"/>
                  <a:gd name="T51" fmla="*/ 0 h 85"/>
                  <a:gd name="T52" fmla="*/ 59 w 84"/>
                  <a:gd name="T53" fmla="*/ 3 h 85"/>
                  <a:gd name="T54" fmla="*/ 66 w 84"/>
                  <a:gd name="T55" fmla="*/ 7 h 85"/>
                  <a:gd name="T56" fmla="*/ 72 w 84"/>
                  <a:gd name="T57" fmla="*/ 12 h 85"/>
                  <a:gd name="T58" fmla="*/ 77 w 84"/>
                  <a:gd name="T59" fmla="*/ 18 h 85"/>
                  <a:gd name="T60" fmla="*/ 81 w 84"/>
                  <a:gd name="T61" fmla="*/ 26 h 85"/>
                  <a:gd name="T62" fmla="*/ 84 w 84"/>
                  <a:gd name="T63" fmla="*/ 33 h 85"/>
                  <a:gd name="T64" fmla="*/ 84 w 84"/>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2"/>
                    </a:moveTo>
                    <a:lnTo>
                      <a:pt x="84" y="52"/>
                    </a:lnTo>
                    <a:lnTo>
                      <a:pt x="81" y="60"/>
                    </a:lnTo>
                    <a:lnTo>
                      <a:pt x="77" y="68"/>
                    </a:lnTo>
                    <a:lnTo>
                      <a:pt x="72" y="74"/>
                    </a:lnTo>
                    <a:lnTo>
                      <a:pt x="66" y="79"/>
                    </a:lnTo>
                    <a:lnTo>
                      <a:pt x="58" y="83"/>
                    </a:lnTo>
                    <a:lnTo>
                      <a:pt x="51" y="85"/>
                    </a:lnTo>
                    <a:lnTo>
                      <a:pt x="42" y="85"/>
                    </a:lnTo>
                    <a:lnTo>
                      <a:pt x="33" y="85"/>
                    </a:lnTo>
                    <a:lnTo>
                      <a:pt x="25" y="83"/>
                    </a:lnTo>
                    <a:lnTo>
                      <a:pt x="17" y="79"/>
                    </a:lnTo>
                    <a:lnTo>
                      <a:pt x="11" y="74"/>
                    </a:lnTo>
                    <a:lnTo>
                      <a:pt x="6" y="68"/>
                    </a:lnTo>
                    <a:lnTo>
                      <a:pt x="2" y="60"/>
                    </a:lnTo>
                    <a:lnTo>
                      <a:pt x="1" y="51"/>
                    </a:lnTo>
                    <a:lnTo>
                      <a:pt x="0" y="42"/>
                    </a:lnTo>
                    <a:lnTo>
                      <a:pt x="1" y="33"/>
                    </a:lnTo>
                    <a:lnTo>
                      <a:pt x="2" y="26"/>
                    </a:lnTo>
                    <a:lnTo>
                      <a:pt x="6" y="18"/>
                    </a:lnTo>
                    <a:lnTo>
                      <a:pt x="12" y="12"/>
                    </a:lnTo>
                    <a:lnTo>
                      <a:pt x="19" y="7"/>
                    </a:lnTo>
                    <a:lnTo>
                      <a:pt x="25" y="3"/>
                    </a:lnTo>
                    <a:lnTo>
                      <a:pt x="34" y="0"/>
                    </a:lnTo>
                    <a:lnTo>
                      <a:pt x="42" y="0"/>
                    </a:lnTo>
                    <a:lnTo>
                      <a:pt x="51" y="0"/>
                    </a:lnTo>
                    <a:lnTo>
                      <a:pt x="59" y="3"/>
                    </a:lnTo>
                    <a:lnTo>
                      <a:pt x="66" y="7"/>
                    </a:lnTo>
                    <a:lnTo>
                      <a:pt x="72" y="12"/>
                    </a:lnTo>
                    <a:lnTo>
                      <a:pt x="77" y="18"/>
                    </a:lnTo>
                    <a:lnTo>
                      <a:pt x="81" y="26"/>
                    </a:lnTo>
                    <a:lnTo>
                      <a:pt x="84" y="33"/>
                    </a:lnTo>
                    <a:lnTo>
                      <a:pt x="84"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0" name="Freeform 597"/>
              <p:cNvSpPr>
                <a:spLocks/>
              </p:cNvSpPr>
              <p:nvPr/>
            </p:nvSpPr>
            <p:spPr bwMode="auto">
              <a:xfrm>
                <a:off x="5362" y="1442"/>
                <a:ext cx="55" cy="76"/>
              </a:xfrm>
              <a:custGeom>
                <a:avLst/>
                <a:gdLst>
                  <a:gd name="T0" fmla="*/ 0 w 218"/>
                  <a:gd name="T1" fmla="*/ 305 h 305"/>
                  <a:gd name="T2" fmla="*/ 45 w 218"/>
                  <a:gd name="T3" fmla="*/ 223 h 305"/>
                  <a:gd name="T4" fmla="*/ 106 w 218"/>
                  <a:gd name="T5" fmla="*/ 165 h 305"/>
                  <a:gd name="T6" fmla="*/ 130 w 218"/>
                  <a:gd name="T7" fmla="*/ 136 h 305"/>
                  <a:gd name="T8" fmla="*/ 139 w 218"/>
                  <a:gd name="T9" fmla="*/ 112 h 305"/>
                  <a:gd name="T10" fmla="*/ 140 w 218"/>
                  <a:gd name="T11" fmla="*/ 92 h 305"/>
                  <a:gd name="T12" fmla="*/ 134 w 218"/>
                  <a:gd name="T13" fmla="*/ 76 h 305"/>
                  <a:gd name="T14" fmla="*/ 120 w 218"/>
                  <a:gd name="T15" fmla="*/ 65 h 305"/>
                  <a:gd name="T16" fmla="*/ 102 w 218"/>
                  <a:gd name="T17" fmla="*/ 59 h 305"/>
                  <a:gd name="T18" fmla="*/ 82 w 218"/>
                  <a:gd name="T19" fmla="*/ 59 h 305"/>
                  <a:gd name="T20" fmla="*/ 65 w 218"/>
                  <a:gd name="T21" fmla="*/ 61 h 305"/>
                  <a:gd name="T22" fmla="*/ 49 w 218"/>
                  <a:gd name="T23" fmla="*/ 68 h 305"/>
                  <a:gd name="T24" fmla="*/ 32 w 218"/>
                  <a:gd name="T25" fmla="*/ 78 h 305"/>
                  <a:gd name="T26" fmla="*/ 3 w 218"/>
                  <a:gd name="T27" fmla="*/ 33 h 305"/>
                  <a:gd name="T28" fmla="*/ 26 w 218"/>
                  <a:gd name="T29" fmla="*/ 19 h 305"/>
                  <a:gd name="T30" fmla="*/ 50 w 218"/>
                  <a:gd name="T31" fmla="*/ 9 h 305"/>
                  <a:gd name="T32" fmla="*/ 77 w 218"/>
                  <a:gd name="T33" fmla="*/ 3 h 305"/>
                  <a:gd name="T34" fmla="*/ 105 w 218"/>
                  <a:gd name="T35" fmla="*/ 0 h 305"/>
                  <a:gd name="T36" fmla="*/ 129 w 218"/>
                  <a:gd name="T37" fmla="*/ 3 h 305"/>
                  <a:gd name="T38" fmla="*/ 149 w 218"/>
                  <a:gd name="T39" fmla="*/ 8 h 305"/>
                  <a:gd name="T40" fmla="*/ 168 w 218"/>
                  <a:gd name="T41" fmla="*/ 15 h 305"/>
                  <a:gd name="T42" fmla="*/ 183 w 218"/>
                  <a:gd name="T43" fmla="*/ 27 h 305"/>
                  <a:gd name="T44" fmla="*/ 196 w 218"/>
                  <a:gd name="T45" fmla="*/ 41 h 305"/>
                  <a:gd name="T46" fmla="*/ 205 w 218"/>
                  <a:gd name="T47" fmla="*/ 57 h 305"/>
                  <a:gd name="T48" fmla="*/ 210 w 218"/>
                  <a:gd name="T49" fmla="*/ 75 h 305"/>
                  <a:gd name="T50" fmla="*/ 213 w 218"/>
                  <a:gd name="T51" fmla="*/ 96 h 305"/>
                  <a:gd name="T52" fmla="*/ 208 w 218"/>
                  <a:gd name="T53" fmla="*/ 126 h 305"/>
                  <a:gd name="T54" fmla="*/ 194 w 218"/>
                  <a:gd name="T55" fmla="*/ 158 h 305"/>
                  <a:gd name="T56" fmla="*/ 181 w 218"/>
                  <a:gd name="T57" fmla="*/ 176 h 305"/>
                  <a:gd name="T58" fmla="*/ 162 w 218"/>
                  <a:gd name="T59" fmla="*/ 196 h 305"/>
                  <a:gd name="T60" fmla="*/ 102 w 218"/>
                  <a:gd name="T61" fmla="*/ 247 h 305"/>
                  <a:gd name="T62" fmla="*/ 218 w 218"/>
                  <a:gd name="T63" fmla="*/ 2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305">
                    <a:moveTo>
                      <a:pt x="218" y="305"/>
                    </a:moveTo>
                    <a:lnTo>
                      <a:pt x="0" y="305"/>
                    </a:lnTo>
                    <a:lnTo>
                      <a:pt x="0" y="263"/>
                    </a:lnTo>
                    <a:lnTo>
                      <a:pt x="45" y="223"/>
                    </a:lnTo>
                    <a:lnTo>
                      <a:pt x="80" y="191"/>
                    </a:lnTo>
                    <a:lnTo>
                      <a:pt x="106" y="165"/>
                    </a:lnTo>
                    <a:lnTo>
                      <a:pt x="121" y="149"/>
                    </a:lnTo>
                    <a:lnTo>
                      <a:pt x="130" y="136"/>
                    </a:lnTo>
                    <a:lnTo>
                      <a:pt x="135" y="125"/>
                    </a:lnTo>
                    <a:lnTo>
                      <a:pt x="139" y="112"/>
                    </a:lnTo>
                    <a:lnTo>
                      <a:pt x="140" y="102"/>
                    </a:lnTo>
                    <a:lnTo>
                      <a:pt x="140" y="92"/>
                    </a:lnTo>
                    <a:lnTo>
                      <a:pt x="138" y="83"/>
                    </a:lnTo>
                    <a:lnTo>
                      <a:pt x="134" y="76"/>
                    </a:lnTo>
                    <a:lnTo>
                      <a:pt x="127" y="70"/>
                    </a:lnTo>
                    <a:lnTo>
                      <a:pt x="120" y="65"/>
                    </a:lnTo>
                    <a:lnTo>
                      <a:pt x="112" y="61"/>
                    </a:lnTo>
                    <a:lnTo>
                      <a:pt x="102" y="59"/>
                    </a:lnTo>
                    <a:lnTo>
                      <a:pt x="91" y="57"/>
                    </a:lnTo>
                    <a:lnTo>
                      <a:pt x="82" y="59"/>
                    </a:lnTo>
                    <a:lnTo>
                      <a:pt x="74" y="60"/>
                    </a:lnTo>
                    <a:lnTo>
                      <a:pt x="65" y="61"/>
                    </a:lnTo>
                    <a:lnTo>
                      <a:pt x="57" y="64"/>
                    </a:lnTo>
                    <a:lnTo>
                      <a:pt x="49" y="68"/>
                    </a:lnTo>
                    <a:lnTo>
                      <a:pt x="41" y="73"/>
                    </a:lnTo>
                    <a:lnTo>
                      <a:pt x="32" y="78"/>
                    </a:lnTo>
                    <a:lnTo>
                      <a:pt x="24" y="84"/>
                    </a:lnTo>
                    <a:lnTo>
                      <a:pt x="3" y="33"/>
                    </a:lnTo>
                    <a:lnTo>
                      <a:pt x="14" y="26"/>
                    </a:lnTo>
                    <a:lnTo>
                      <a:pt x="26" y="19"/>
                    </a:lnTo>
                    <a:lnTo>
                      <a:pt x="37" y="13"/>
                    </a:lnTo>
                    <a:lnTo>
                      <a:pt x="50" y="9"/>
                    </a:lnTo>
                    <a:lnTo>
                      <a:pt x="63" y="5"/>
                    </a:lnTo>
                    <a:lnTo>
                      <a:pt x="77" y="3"/>
                    </a:lnTo>
                    <a:lnTo>
                      <a:pt x="91" y="1"/>
                    </a:lnTo>
                    <a:lnTo>
                      <a:pt x="105" y="0"/>
                    </a:lnTo>
                    <a:lnTo>
                      <a:pt x="117" y="1"/>
                    </a:lnTo>
                    <a:lnTo>
                      <a:pt x="129" y="3"/>
                    </a:lnTo>
                    <a:lnTo>
                      <a:pt x="139" y="4"/>
                    </a:lnTo>
                    <a:lnTo>
                      <a:pt x="149" y="8"/>
                    </a:lnTo>
                    <a:lnTo>
                      <a:pt x="159" y="10"/>
                    </a:lnTo>
                    <a:lnTo>
                      <a:pt x="168" y="15"/>
                    </a:lnTo>
                    <a:lnTo>
                      <a:pt x="176" y="20"/>
                    </a:lnTo>
                    <a:lnTo>
                      <a:pt x="183" y="27"/>
                    </a:lnTo>
                    <a:lnTo>
                      <a:pt x="190" y="33"/>
                    </a:lnTo>
                    <a:lnTo>
                      <a:pt x="196" y="41"/>
                    </a:lnTo>
                    <a:lnTo>
                      <a:pt x="201" y="48"/>
                    </a:lnTo>
                    <a:lnTo>
                      <a:pt x="205" y="57"/>
                    </a:lnTo>
                    <a:lnTo>
                      <a:pt x="208" y="66"/>
                    </a:lnTo>
                    <a:lnTo>
                      <a:pt x="210" y="75"/>
                    </a:lnTo>
                    <a:lnTo>
                      <a:pt x="211" y="85"/>
                    </a:lnTo>
                    <a:lnTo>
                      <a:pt x="213" y="96"/>
                    </a:lnTo>
                    <a:lnTo>
                      <a:pt x="211" y="111"/>
                    </a:lnTo>
                    <a:lnTo>
                      <a:pt x="208" y="126"/>
                    </a:lnTo>
                    <a:lnTo>
                      <a:pt x="201" y="143"/>
                    </a:lnTo>
                    <a:lnTo>
                      <a:pt x="194" y="158"/>
                    </a:lnTo>
                    <a:lnTo>
                      <a:pt x="187" y="167"/>
                    </a:lnTo>
                    <a:lnTo>
                      <a:pt x="181" y="176"/>
                    </a:lnTo>
                    <a:lnTo>
                      <a:pt x="172" y="186"/>
                    </a:lnTo>
                    <a:lnTo>
                      <a:pt x="162" y="196"/>
                    </a:lnTo>
                    <a:lnTo>
                      <a:pt x="135" y="220"/>
                    </a:lnTo>
                    <a:lnTo>
                      <a:pt x="102" y="247"/>
                    </a:lnTo>
                    <a:lnTo>
                      <a:pt x="102" y="247"/>
                    </a:lnTo>
                    <a:lnTo>
                      <a:pt x="218" y="247"/>
                    </a:lnTo>
                    <a:lnTo>
                      <a:pt x="218" y="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1" name="Freeform 598"/>
              <p:cNvSpPr>
                <a:spLocks noEditPoints="1"/>
              </p:cNvSpPr>
              <p:nvPr/>
            </p:nvSpPr>
            <p:spPr bwMode="auto">
              <a:xfrm>
                <a:off x="5265" y="1579"/>
                <a:ext cx="58" cy="77"/>
              </a:xfrm>
              <a:custGeom>
                <a:avLst/>
                <a:gdLst>
                  <a:gd name="T0" fmla="*/ 34 w 232"/>
                  <a:gd name="T1" fmla="*/ 137 h 309"/>
                  <a:gd name="T2" fmla="*/ 15 w 232"/>
                  <a:gd name="T3" fmla="*/ 113 h 309"/>
                  <a:gd name="T4" fmla="*/ 10 w 232"/>
                  <a:gd name="T5" fmla="*/ 84 h 309"/>
                  <a:gd name="T6" fmla="*/ 14 w 232"/>
                  <a:gd name="T7" fmla="*/ 58 h 309"/>
                  <a:gd name="T8" fmla="*/ 27 w 232"/>
                  <a:gd name="T9" fmla="*/ 35 h 309"/>
                  <a:gd name="T10" fmla="*/ 48 w 232"/>
                  <a:gd name="T11" fmla="*/ 18 h 309"/>
                  <a:gd name="T12" fmla="*/ 75 w 232"/>
                  <a:gd name="T13" fmla="*/ 5 h 309"/>
                  <a:gd name="T14" fmla="*/ 106 w 232"/>
                  <a:gd name="T15" fmla="*/ 0 h 309"/>
                  <a:gd name="T16" fmla="*/ 140 w 232"/>
                  <a:gd name="T17" fmla="*/ 1 h 309"/>
                  <a:gd name="T18" fmla="*/ 169 w 232"/>
                  <a:gd name="T19" fmla="*/ 7 h 309"/>
                  <a:gd name="T20" fmla="*/ 192 w 232"/>
                  <a:gd name="T21" fmla="*/ 21 h 309"/>
                  <a:gd name="T22" fmla="*/ 209 w 232"/>
                  <a:gd name="T23" fmla="*/ 41 h 309"/>
                  <a:gd name="T24" fmla="*/ 218 w 232"/>
                  <a:gd name="T25" fmla="*/ 61 h 309"/>
                  <a:gd name="T26" fmla="*/ 219 w 232"/>
                  <a:gd name="T27" fmla="*/ 88 h 309"/>
                  <a:gd name="T28" fmla="*/ 209 w 232"/>
                  <a:gd name="T29" fmla="*/ 114 h 309"/>
                  <a:gd name="T30" fmla="*/ 186 w 232"/>
                  <a:gd name="T31" fmla="*/ 136 h 309"/>
                  <a:gd name="T32" fmla="*/ 188 w 232"/>
                  <a:gd name="T33" fmla="*/ 149 h 309"/>
                  <a:gd name="T34" fmla="*/ 216 w 232"/>
                  <a:gd name="T35" fmla="*/ 173 h 309"/>
                  <a:gd name="T36" fmla="*/ 230 w 232"/>
                  <a:gd name="T37" fmla="*/ 206 h 309"/>
                  <a:gd name="T38" fmla="*/ 229 w 232"/>
                  <a:gd name="T39" fmla="*/ 238 h 309"/>
                  <a:gd name="T40" fmla="*/ 219 w 232"/>
                  <a:gd name="T41" fmla="*/ 263 h 309"/>
                  <a:gd name="T42" fmla="*/ 200 w 232"/>
                  <a:gd name="T43" fmla="*/ 283 h 309"/>
                  <a:gd name="T44" fmla="*/ 172 w 232"/>
                  <a:gd name="T45" fmla="*/ 300 h 309"/>
                  <a:gd name="T46" fmla="*/ 139 w 232"/>
                  <a:gd name="T47" fmla="*/ 308 h 309"/>
                  <a:gd name="T48" fmla="*/ 100 w 232"/>
                  <a:gd name="T49" fmla="*/ 309 h 309"/>
                  <a:gd name="T50" fmla="*/ 66 w 232"/>
                  <a:gd name="T51" fmla="*/ 304 h 309"/>
                  <a:gd name="T52" fmla="*/ 38 w 232"/>
                  <a:gd name="T53" fmla="*/ 291 h 309"/>
                  <a:gd name="T54" fmla="*/ 17 w 232"/>
                  <a:gd name="T55" fmla="*/ 272 h 309"/>
                  <a:gd name="T56" fmla="*/ 4 w 232"/>
                  <a:gd name="T57" fmla="*/ 250 h 309"/>
                  <a:gd name="T58" fmla="*/ 0 w 232"/>
                  <a:gd name="T59" fmla="*/ 226 h 309"/>
                  <a:gd name="T60" fmla="*/ 8 w 232"/>
                  <a:gd name="T61" fmla="*/ 192 h 309"/>
                  <a:gd name="T62" fmla="*/ 31 w 232"/>
                  <a:gd name="T63" fmla="*/ 165 h 309"/>
                  <a:gd name="T64" fmla="*/ 53 w 232"/>
                  <a:gd name="T65" fmla="*/ 150 h 309"/>
                  <a:gd name="T66" fmla="*/ 135 w 232"/>
                  <a:gd name="T67" fmla="*/ 117 h 309"/>
                  <a:gd name="T68" fmla="*/ 149 w 232"/>
                  <a:gd name="T69" fmla="*/ 102 h 309"/>
                  <a:gd name="T70" fmla="*/ 153 w 232"/>
                  <a:gd name="T71" fmla="*/ 84 h 309"/>
                  <a:gd name="T72" fmla="*/ 148 w 232"/>
                  <a:gd name="T73" fmla="*/ 63 h 309"/>
                  <a:gd name="T74" fmla="*/ 131 w 232"/>
                  <a:gd name="T75" fmla="*/ 49 h 309"/>
                  <a:gd name="T76" fmla="*/ 107 w 232"/>
                  <a:gd name="T77" fmla="*/ 48 h 309"/>
                  <a:gd name="T78" fmla="*/ 88 w 232"/>
                  <a:gd name="T79" fmla="*/ 57 h 309"/>
                  <a:gd name="T80" fmla="*/ 79 w 232"/>
                  <a:gd name="T81" fmla="*/ 75 h 309"/>
                  <a:gd name="T82" fmla="*/ 80 w 232"/>
                  <a:gd name="T83" fmla="*/ 94 h 309"/>
                  <a:gd name="T84" fmla="*/ 95 w 232"/>
                  <a:gd name="T85" fmla="*/ 111 h 309"/>
                  <a:gd name="T86" fmla="*/ 122 w 232"/>
                  <a:gd name="T87" fmla="*/ 122 h 309"/>
                  <a:gd name="T88" fmla="*/ 76 w 232"/>
                  <a:gd name="T89" fmla="*/ 234 h 309"/>
                  <a:gd name="T90" fmla="*/ 92 w 232"/>
                  <a:gd name="T91" fmla="*/ 253 h 309"/>
                  <a:gd name="T92" fmla="*/ 116 w 232"/>
                  <a:gd name="T93" fmla="*/ 261 h 309"/>
                  <a:gd name="T94" fmla="*/ 141 w 232"/>
                  <a:gd name="T95" fmla="*/ 254 h 309"/>
                  <a:gd name="T96" fmla="*/ 156 w 232"/>
                  <a:gd name="T97" fmla="*/ 238 h 309"/>
                  <a:gd name="T98" fmla="*/ 159 w 232"/>
                  <a:gd name="T99" fmla="*/ 217 h 309"/>
                  <a:gd name="T100" fmla="*/ 153 w 232"/>
                  <a:gd name="T101" fmla="*/ 201 h 309"/>
                  <a:gd name="T102" fmla="*/ 139 w 232"/>
                  <a:gd name="T103" fmla="*/ 187 h 309"/>
                  <a:gd name="T104" fmla="*/ 111 w 232"/>
                  <a:gd name="T105" fmla="*/ 175 h 309"/>
                  <a:gd name="T106" fmla="*/ 90 w 232"/>
                  <a:gd name="T107" fmla="*/ 183 h 309"/>
                  <a:gd name="T108" fmla="*/ 79 w 232"/>
                  <a:gd name="T109" fmla="*/ 196 h 309"/>
                  <a:gd name="T110" fmla="*/ 73 w 232"/>
                  <a:gd name="T111" fmla="*/ 21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309">
                    <a:moveTo>
                      <a:pt x="53" y="150"/>
                    </a:moveTo>
                    <a:lnTo>
                      <a:pt x="43" y="144"/>
                    </a:lnTo>
                    <a:lnTo>
                      <a:pt x="34" y="137"/>
                    </a:lnTo>
                    <a:lnTo>
                      <a:pt x="27" y="130"/>
                    </a:lnTo>
                    <a:lnTo>
                      <a:pt x="20" y="122"/>
                    </a:lnTo>
                    <a:lnTo>
                      <a:pt x="15" y="113"/>
                    </a:lnTo>
                    <a:lnTo>
                      <a:pt x="13" y="104"/>
                    </a:lnTo>
                    <a:lnTo>
                      <a:pt x="10" y="95"/>
                    </a:lnTo>
                    <a:lnTo>
                      <a:pt x="10" y="84"/>
                    </a:lnTo>
                    <a:lnTo>
                      <a:pt x="10" y="75"/>
                    </a:lnTo>
                    <a:lnTo>
                      <a:pt x="11" y="66"/>
                    </a:lnTo>
                    <a:lnTo>
                      <a:pt x="14" y="58"/>
                    </a:lnTo>
                    <a:lnTo>
                      <a:pt x="18" y="49"/>
                    </a:lnTo>
                    <a:lnTo>
                      <a:pt x="22" y="43"/>
                    </a:lnTo>
                    <a:lnTo>
                      <a:pt x="27" y="35"/>
                    </a:lnTo>
                    <a:lnTo>
                      <a:pt x="33" y="29"/>
                    </a:lnTo>
                    <a:lnTo>
                      <a:pt x="41" y="23"/>
                    </a:lnTo>
                    <a:lnTo>
                      <a:pt x="48" y="18"/>
                    </a:lnTo>
                    <a:lnTo>
                      <a:pt x="56" y="13"/>
                    </a:lnTo>
                    <a:lnTo>
                      <a:pt x="65" y="9"/>
                    </a:lnTo>
                    <a:lnTo>
                      <a:pt x="75" y="5"/>
                    </a:lnTo>
                    <a:lnTo>
                      <a:pt x="84" y="2"/>
                    </a:lnTo>
                    <a:lnTo>
                      <a:pt x="95" y="1"/>
                    </a:lnTo>
                    <a:lnTo>
                      <a:pt x="106" y="0"/>
                    </a:lnTo>
                    <a:lnTo>
                      <a:pt x="117" y="0"/>
                    </a:lnTo>
                    <a:lnTo>
                      <a:pt x="128" y="0"/>
                    </a:lnTo>
                    <a:lnTo>
                      <a:pt x="140" y="1"/>
                    </a:lnTo>
                    <a:lnTo>
                      <a:pt x="150" y="2"/>
                    </a:lnTo>
                    <a:lnTo>
                      <a:pt x="160" y="5"/>
                    </a:lnTo>
                    <a:lnTo>
                      <a:pt x="169" y="7"/>
                    </a:lnTo>
                    <a:lnTo>
                      <a:pt x="178" y="13"/>
                    </a:lnTo>
                    <a:lnTo>
                      <a:pt x="186" y="16"/>
                    </a:lnTo>
                    <a:lnTo>
                      <a:pt x="192" y="21"/>
                    </a:lnTo>
                    <a:lnTo>
                      <a:pt x="198" y="28"/>
                    </a:lnTo>
                    <a:lnTo>
                      <a:pt x="205" y="34"/>
                    </a:lnTo>
                    <a:lnTo>
                      <a:pt x="209" y="41"/>
                    </a:lnTo>
                    <a:lnTo>
                      <a:pt x="212" y="47"/>
                    </a:lnTo>
                    <a:lnTo>
                      <a:pt x="216" y="53"/>
                    </a:lnTo>
                    <a:lnTo>
                      <a:pt x="218" y="61"/>
                    </a:lnTo>
                    <a:lnTo>
                      <a:pt x="219" y="69"/>
                    </a:lnTo>
                    <a:lnTo>
                      <a:pt x="220" y="76"/>
                    </a:lnTo>
                    <a:lnTo>
                      <a:pt x="219" y="88"/>
                    </a:lnTo>
                    <a:lnTo>
                      <a:pt x="216" y="97"/>
                    </a:lnTo>
                    <a:lnTo>
                      <a:pt x="214" y="107"/>
                    </a:lnTo>
                    <a:lnTo>
                      <a:pt x="209" y="114"/>
                    </a:lnTo>
                    <a:lnTo>
                      <a:pt x="202" y="123"/>
                    </a:lnTo>
                    <a:lnTo>
                      <a:pt x="195" y="130"/>
                    </a:lnTo>
                    <a:lnTo>
                      <a:pt x="186" y="136"/>
                    </a:lnTo>
                    <a:lnTo>
                      <a:pt x="176" y="142"/>
                    </a:lnTo>
                    <a:lnTo>
                      <a:pt x="176" y="144"/>
                    </a:lnTo>
                    <a:lnTo>
                      <a:pt x="188" y="149"/>
                    </a:lnTo>
                    <a:lnTo>
                      <a:pt x="198" y="156"/>
                    </a:lnTo>
                    <a:lnTo>
                      <a:pt x="209" y="164"/>
                    </a:lnTo>
                    <a:lnTo>
                      <a:pt x="216" y="173"/>
                    </a:lnTo>
                    <a:lnTo>
                      <a:pt x="223" y="183"/>
                    </a:lnTo>
                    <a:lnTo>
                      <a:pt x="228" y="194"/>
                    </a:lnTo>
                    <a:lnTo>
                      <a:pt x="230" y="206"/>
                    </a:lnTo>
                    <a:lnTo>
                      <a:pt x="232" y="219"/>
                    </a:lnTo>
                    <a:lnTo>
                      <a:pt x="232" y="228"/>
                    </a:lnTo>
                    <a:lnTo>
                      <a:pt x="229" y="238"/>
                    </a:lnTo>
                    <a:lnTo>
                      <a:pt x="226" y="247"/>
                    </a:lnTo>
                    <a:lnTo>
                      <a:pt x="224" y="254"/>
                    </a:lnTo>
                    <a:lnTo>
                      <a:pt x="219" y="263"/>
                    </a:lnTo>
                    <a:lnTo>
                      <a:pt x="214" y="271"/>
                    </a:lnTo>
                    <a:lnTo>
                      <a:pt x="207" y="277"/>
                    </a:lnTo>
                    <a:lnTo>
                      <a:pt x="200" y="283"/>
                    </a:lnTo>
                    <a:lnTo>
                      <a:pt x="191" y="290"/>
                    </a:lnTo>
                    <a:lnTo>
                      <a:pt x="182" y="295"/>
                    </a:lnTo>
                    <a:lnTo>
                      <a:pt x="172" y="300"/>
                    </a:lnTo>
                    <a:lnTo>
                      <a:pt x="162" y="303"/>
                    </a:lnTo>
                    <a:lnTo>
                      <a:pt x="150" y="306"/>
                    </a:lnTo>
                    <a:lnTo>
                      <a:pt x="139" y="308"/>
                    </a:lnTo>
                    <a:lnTo>
                      <a:pt x="126" y="309"/>
                    </a:lnTo>
                    <a:lnTo>
                      <a:pt x="113" y="309"/>
                    </a:lnTo>
                    <a:lnTo>
                      <a:pt x="100" y="309"/>
                    </a:lnTo>
                    <a:lnTo>
                      <a:pt x="88" y="308"/>
                    </a:lnTo>
                    <a:lnTo>
                      <a:pt x="76" y="306"/>
                    </a:lnTo>
                    <a:lnTo>
                      <a:pt x="66" y="304"/>
                    </a:lnTo>
                    <a:lnTo>
                      <a:pt x="56" y="300"/>
                    </a:lnTo>
                    <a:lnTo>
                      <a:pt x="47" y="296"/>
                    </a:lnTo>
                    <a:lnTo>
                      <a:pt x="38" y="291"/>
                    </a:lnTo>
                    <a:lnTo>
                      <a:pt x="29" y="285"/>
                    </a:lnTo>
                    <a:lnTo>
                      <a:pt x="23" y="278"/>
                    </a:lnTo>
                    <a:lnTo>
                      <a:pt x="17" y="272"/>
                    </a:lnTo>
                    <a:lnTo>
                      <a:pt x="11" y="266"/>
                    </a:lnTo>
                    <a:lnTo>
                      <a:pt x="6" y="258"/>
                    </a:lnTo>
                    <a:lnTo>
                      <a:pt x="4" y="250"/>
                    </a:lnTo>
                    <a:lnTo>
                      <a:pt x="1" y="243"/>
                    </a:lnTo>
                    <a:lnTo>
                      <a:pt x="0" y="234"/>
                    </a:lnTo>
                    <a:lnTo>
                      <a:pt x="0" y="226"/>
                    </a:lnTo>
                    <a:lnTo>
                      <a:pt x="0" y="214"/>
                    </a:lnTo>
                    <a:lnTo>
                      <a:pt x="3" y="202"/>
                    </a:lnTo>
                    <a:lnTo>
                      <a:pt x="8" y="192"/>
                    </a:lnTo>
                    <a:lnTo>
                      <a:pt x="13" y="182"/>
                    </a:lnTo>
                    <a:lnTo>
                      <a:pt x="20" y="173"/>
                    </a:lnTo>
                    <a:lnTo>
                      <a:pt x="31" y="165"/>
                    </a:lnTo>
                    <a:lnTo>
                      <a:pt x="41" y="158"/>
                    </a:lnTo>
                    <a:lnTo>
                      <a:pt x="53" y="151"/>
                    </a:lnTo>
                    <a:lnTo>
                      <a:pt x="53" y="150"/>
                    </a:lnTo>
                    <a:close/>
                    <a:moveTo>
                      <a:pt x="122" y="122"/>
                    </a:moveTo>
                    <a:lnTo>
                      <a:pt x="128" y="119"/>
                    </a:lnTo>
                    <a:lnTo>
                      <a:pt x="135" y="117"/>
                    </a:lnTo>
                    <a:lnTo>
                      <a:pt x="140" y="112"/>
                    </a:lnTo>
                    <a:lnTo>
                      <a:pt x="145" y="108"/>
                    </a:lnTo>
                    <a:lnTo>
                      <a:pt x="149" y="102"/>
                    </a:lnTo>
                    <a:lnTo>
                      <a:pt x="151" y="97"/>
                    </a:lnTo>
                    <a:lnTo>
                      <a:pt x="153" y="90"/>
                    </a:lnTo>
                    <a:lnTo>
                      <a:pt x="153" y="84"/>
                    </a:lnTo>
                    <a:lnTo>
                      <a:pt x="153" y="76"/>
                    </a:lnTo>
                    <a:lnTo>
                      <a:pt x="150" y="70"/>
                    </a:lnTo>
                    <a:lnTo>
                      <a:pt x="148" y="63"/>
                    </a:lnTo>
                    <a:lnTo>
                      <a:pt x="144" y="58"/>
                    </a:lnTo>
                    <a:lnTo>
                      <a:pt x="137" y="53"/>
                    </a:lnTo>
                    <a:lnTo>
                      <a:pt x="131" y="49"/>
                    </a:lnTo>
                    <a:lnTo>
                      <a:pt x="123" y="48"/>
                    </a:lnTo>
                    <a:lnTo>
                      <a:pt x="116" y="47"/>
                    </a:lnTo>
                    <a:lnTo>
                      <a:pt x="107" y="48"/>
                    </a:lnTo>
                    <a:lnTo>
                      <a:pt x="100" y="49"/>
                    </a:lnTo>
                    <a:lnTo>
                      <a:pt x="94" y="53"/>
                    </a:lnTo>
                    <a:lnTo>
                      <a:pt x="88" y="57"/>
                    </a:lnTo>
                    <a:lnTo>
                      <a:pt x="84" y="62"/>
                    </a:lnTo>
                    <a:lnTo>
                      <a:pt x="80" y="67"/>
                    </a:lnTo>
                    <a:lnTo>
                      <a:pt x="79" y="75"/>
                    </a:lnTo>
                    <a:lnTo>
                      <a:pt x="78" y="81"/>
                    </a:lnTo>
                    <a:lnTo>
                      <a:pt x="79" y="88"/>
                    </a:lnTo>
                    <a:lnTo>
                      <a:pt x="80" y="94"/>
                    </a:lnTo>
                    <a:lnTo>
                      <a:pt x="84" y="100"/>
                    </a:lnTo>
                    <a:lnTo>
                      <a:pt x="89" y="105"/>
                    </a:lnTo>
                    <a:lnTo>
                      <a:pt x="95" y="111"/>
                    </a:lnTo>
                    <a:lnTo>
                      <a:pt x="103" y="114"/>
                    </a:lnTo>
                    <a:lnTo>
                      <a:pt x="112" y="118"/>
                    </a:lnTo>
                    <a:lnTo>
                      <a:pt x="122" y="122"/>
                    </a:lnTo>
                    <a:close/>
                    <a:moveTo>
                      <a:pt x="73" y="219"/>
                    </a:moveTo>
                    <a:lnTo>
                      <a:pt x="74" y="226"/>
                    </a:lnTo>
                    <a:lnTo>
                      <a:pt x="76" y="234"/>
                    </a:lnTo>
                    <a:lnTo>
                      <a:pt x="80" y="242"/>
                    </a:lnTo>
                    <a:lnTo>
                      <a:pt x="85" y="248"/>
                    </a:lnTo>
                    <a:lnTo>
                      <a:pt x="92" y="253"/>
                    </a:lnTo>
                    <a:lnTo>
                      <a:pt x="99" y="257"/>
                    </a:lnTo>
                    <a:lnTo>
                      <a:pt x="107" y="259"/>
                    </a:lnTo>
                    <a:lnTo>
                      <a:pt x="116" y="261"/>
                    </a:lnTo>
                    <a:lnTo>
                      <a:pt x="125" y="259"/>
                    </a:lnTo>
                    <a:lnTo>
                      <a:pt x="134" y="258"/>
                    </a:lnTo>
                    <a:lnTo>
                      <a:pt x="141" y="254"/>
                    </a:lnTo>
                    <a:lnTo>
                      <a:pt x="148" y="249"/>
                    </a:lnTo>
                    <a:lnTo>
                      <a:pt x="153" y="244"/>
                    </a:lnTo>
                    <a:lnTo>
                      <a:pt x="156" y="238"/>
                    </a:lnTo>
                    <a:lnTo>
                      <a:pt x="158" y="231"/>
                    </a:lnTo>
                    <a:lnTo>
                      <a:pt x="159" y="224"/>
                    </a:lnTo>
                    <a:lnTo>
                      <a:pt x="159" y="217"/>
                    </a:lnTo>
                    <a:lnTo>
                      <a:pt x="158" y="211"/>
                    </a:lnTo>
                    <a:lnTo>
                      <a:pt x="155" y="206"/>
                    </a:lnTo>
                    <a:lnTo>
                      <a:pt x="153" y="201"/>
                    </a:lnTo>
                    <a:lnTo>
                      <a:pt x="150" y="196"/>
                    </a:lnTo>
                    <a:lnTo>
                      <a:pt x="145" y="191"/>
                    </a:lnTo>
                    <a:lnTo>
                      <a:pt x="139" y="187"/>
                    </a:lnTo>
                    <a:lnTo>
                      <a:pt x="132" y="183"/>
                    </a:lnTo>
                    <a:lnTo>
                      <a:pt x="118" y="177"/>
                    </a:lnTo>
                    <a:lnTo>
                      <a:pt x="111" y="175"/>
                    </a:lnTo>
                    <a:lnTo>
                      <a:pt x="104" y="177"/>
                    </a:lnTo>
                    <a:lnTo>
                      <a:pt x="95" y="180"/>
                    </a:lnTo>
                    <a:lnTo>
                      <a:pt x="90" y="183"/>
                    </a:lnTo>
                    <a:lnTo>
                      <a:pt x="86" y="187"/>
                    </a:lnTo>
                    <a:lnTo>
                      <a:pt x="83" y="191"/>
                    </a:lnTo>
                    <a:lnTo>
                      <a:pt x="79" y="196"/>
                    </a:lnTo>
                    <a:lnTo>
                      <a:pt x="76" y="201"/>
                    </a:lnTo>
                    <a:lnTo>
                      <a:pt x="74" y="206"/>
                    </a:lnTo>
                    <a:lnTo>
                      <a:pt x="73" y="212"/>
                    </a:lnTo>
                    <a:lnTo>
                      <a:pt x="73" y="2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2" name="Freeform 599"/>
              <p:cNvSpPr>
                <a:spLocks/>
              </p:cNvSpPr>
              <p:nvPr/>
            </p:nvSpPr>
            <p:spPr bwMode="auto">
              <a:xfrm>
                <a:off x="5332" y="1635"/>
                <a:ext cx="21" cy="21"/>
              </a:xfrm>
              <a:custGeom>
                <a:avLst/>
                <a:gdLst>
                  <a:gd name="T0" fmla="*/ 84 w 84"/>
                  <a:gd name="T1" fmla="*/ 43 h 85"/>
                  <a:gd name="T2" fmla="*/ 84 w 84"/>
                  <a:gd name="T3" fmla="*/ 52 h 85"/>
                  <a:gd name="T4" fmla="*/ 81 w 84"/>
                  <a:gd name="T5" fmla="*/ 59 h 85"/>
                  <a:gd name="T6" fmla="*/ 77 w 84"/>
                  <a:gd name="T7" fmla="*/ 67 h 85"/>
                  <a:gd name="T8" fmla="*/ 72 w 84"/>
                  <a:gd name="T9" fmla="*/ 73 h 85"/>
                  <a:gd name="T10" fmla="*/ 66 w 84"/>
                  <a:gd name="T11" fmla="*/ 79 h 85"/>
                  <a:gd name="T12" fmla="*/ 58 w 84"/>
                  <a:gd name="T13" fmla="*/ 82 h 85"/>
                  <a:gd name="T14" fmla="*/ 51 w 84"/>
                  <a:gd name="T15" fmla="*/ 85 h 85"/>
                  <a:gd name="T16" fmla="*/ 42 w 84"/>
                  <a:gd name="T17" fmla="*/ 85 h 85"/>
                  <a:gd name="T18" fmla="*/ 33 w 84"/>
                  <a:gd name="T19" fmla="*/ 85 h 85"/>
                  <a:gd name="T20" fmla="*/ 25 w 84"/>
                  <a:gd name="T21" fmla="*/ 82 h 85"/>
                  <a:gd name="T22" fmla="*/ 17 w 84"/>
                  <a:gd name="T23" fmla="*/ 79 h 85"/>
                  <a:gd name="T24" fmla="*/ 11 w 84"/>
                  <a:gd name="T25" fmla="*/ 73 h 85"/>
                  <a:gd name="T26" fmla="*/ 6 w 84"/>
                  <a:gd name="T27" fmla="*/ 67 h 85"/>
                  <a:gd name="T28" fmla="*/ 2 w 84"/>
                  <a:gd name="T29" fmla="*/ 59 h 85"/>
                  <a:gd name="T30" fmla="*/ 1 w 84"/>
                  <a:gd name="T31" fmla="*/ 52 h 85"/>
                  <a:gd name="T32" fmla="*/ 0 w 84"/>
                  <a:gd name="T33" fmla="*/ 43 h 85"/>
                  <a:gd name="T34" fmla="*/ 1 w 84"/>
                  <a:gd name="T35" fmla="*/ 34 h 85"/>
                  <a:gd name="T36" fmla="*/ 2 w 84"/>
                  <a:gd name="T37" fmla="*/ 25 h 85"/>
                  <a:gd name="T38" fmla="*/ 6 w 84"/>
                  <a:gd name="T39" fmla="*/ 18 h 85"/>
                  <a:gd name="T40" fmla="*/ 12 w 84"/>
                  <a:gd name="T41" fmla="*/ 11 h 85"/>
                  <a:gd name="T42" fmla="*/ 19 w 84"/>
                  <a:gd name="T43" fmla="*/ 6 h 85"/>
                  <a:gd name="T44" fmla="*/ 25 w 84"/>
                  <a:gd name="T45" fmla="*/ 2 h 85"/>
                  <a:gd name="T46" fmla="*/ 34 w 84"/>
                  <a:gd name="T47" fmla="*/ 0 h 85"/>
                  <a:gd name="T48" fmla="*/ 42 w 84"/>
                  <a:gd name="T49" fmla="*/ 0 h 85"/>
                  <a:gd name="T50" fmla="*/ 51 w 84"/>
                  <a:gd name="T51" fmla="*/ 0 h 85"/>
                  <a:gd name="T52" fmla="*/ 59 w 84"/>
                  <a:gd name="T53" fmla="*/ 2 h 85"/>
                  <a:gd name="T54" fmla="*/ 66 w 84"/>
                  <a:gd name="T55" fmla="*/ 6 h 85"/>
                  <a:gd name="T56" fmla="*/ 72 w 84"/>
                  <a:gd name="T57" fmla="*/ 11 h 85"/>
                  <a:gd name="T58" fmla="*/ 77 w 84"/>
                  <a:gd name="T59" fmla="*/ 18 h 85"/>
                  <a:gd name="T60" fmla="*/ 81 w 84"/>
                  <a:gd name="T61" fmla="*/ 25 h 85"/>
                  <a:gd name="T62" fmla="*/ 84 w 84"/>
                  <a:gd name="T63" fmla="*/ 34 h 85"/>
                  <a:gd name="T64" fmla="*/ 84 w 84"/>
                  <a:gd name="T6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3"/>
                    </a:moveTo>
                    <a:lnTo>
                      <a:pt x="84" y="52"/>
                    </a:lnTo>
                    <a:lnTo>
                      <a:pt x="81" y="59"/>
                    </a:lnTo>
                    <a:lnTo>
                      <a:pt x="77" y="67"/>
                    </a:lnTo>
                    <a:lnTo>
                      <a:pt x="72" y="73"/>
                    </a:lnTo>
                    <a:lnTo>
                      <a:pt x="66" y="79"/>
                    </a:lnTo>
                    <a:lnTo>
                      <a:pt x="58" y="82"/>
                    </a:lnTo>
                    <a:lnTo>
                      <a:pt x="51" y="85"/>
                    </a:lnTo>
                    <a:lnTo>
                      <a:pt x="42" y="85"/>
                    </a:lnTo>
                    <a:lnTo>
                      <a:pt x="33" y="85"/>
                    </a:lnTo>
                    <a:lnTo>
                      <a:pt x="25" y="82"/>
                    </a:lnTo>
                    <a:lnTo>
                      <a:pt x="17" y="79"/>
                    </a:lnTo>
                    <a:lnTo>
                      <a:pt x="11" y="73"/>
                    </a:lnTo>
                    <a:lnTo>
                      <a:pt x="6" y="67"/>
                    </a:lnTo>
                    <a:lnTo>
                      <a:pt x="2" y="59"/>
                    </a:lnTo>
                    <a:lnTo>
                      <a:pt x="1" y="52"/>
                    </a:lnTo>
                    <a:lnTo>
                      <a:pt x="0" y="43"/>
                    </a:lnTo>
                    <a:lnTo>
                      <a:pt x="1" y="34"/>
                    </a:lnTo>
                    <a:lnTo>
                      <a:pt x="2" y="25"/>
                    </a:lnTo>
                    <a:lnTo>
                      <a:pt x="6" y="18"/>
                    </a:lnTo>
                    <a:lnTo>
                      <a:pt x="12" y="11"/>
                    </a:lnTo>
                    <a:lnTo>
                      <a:pt x="19" y="6"/>
                    </a:lnTo>
                    <a:lnTo>
                      <a:pt x="25" y="2"/>
                    </a:lnTo>
                    <a:lnTo>
                      <a:pt x="34" y="0"/>
                    </a:lnTo>
                    <a:lnTo>
                      <a:pt x="42" y="0"/>
                    </a:lnTo>
                    <a:lnTo>
                      <a:pt x="51" y="0"/>
                    </a:lnTo>
                    <a:lnTo>
                      <a:pt x="59" y="2"/>
                    </a:lnTo>
                    <a:lnTo>
                      <a:pt x="66" y="6"/>
                    </a:lnTo>
                    <a:lnTo>
                      <a:pt x="72" y="11"/>
                    </a:lnTo>
                    <a:lnTo>
                      <a:pt x="77" y="18"/>
                    </a:lnTo>
                    <a:lnTo>
                      <a:pt x="81" y="25"/>
                    </a:lnTo>
                    <a:lnTo>
                      <a:pt x="84" y="34"/>
                    </a:lnTo>
                    <a:lnTo>
                      <a:pt x="8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3" name="Freeform 600"/>
              <p:cNvSpPr>
                <a:spLocks noEditPoints="1"/>
              </p:cNvSpPr>
              <p:nvPr/>
            </p:nvSpPr>
            <p:spPr bwMode="auto">
              <a:xfrm>
                <a:off x="5361" y="1579"/>
                <a:ext cx="59" cy="77"/>
              </a:xfrm>
              <a:custGeom>
                <a:avLst/>
                <a:gdLst>
                  <a:gd name="T0" fmla="*/ 182 w 235"/>
                  <a:gd name="T1" fmla="*/ 55 h 309"/>
                  <a:gd name="T2" fmla="*/ 133 w 235"/>
                  <a:gd name="T3" fmla="*/ 63 h 309"/>
                  <a:gd name="T4" fmla="*/ 109 w 235"/>
                  <a:gd name="T5" fmla="*/ 74 h 309"/>
                  <a:gd name="T6" fmla="*/ 91 w 235"/>
                  <a:gd name="T7" fmla="*/ 89 h 309"/>
                  <a:gd name="T8" fmla="*/ 76 w 235"/>
                  <a:gd name="T9" fmla="*/ 113 h 309"/>
                  <a:gd name="T10" fmla="*/ 80 w 235"/>
                  <a:gd name="T11" fmla="*/ 121 h 309"/>
                  <a:gd name="T12" fmla="*/ 103 w 235"/>
                  <a:gd name="T13" fmla="*/ 109 h 309"/>
                  <a:gd name="T14" fmla="*/ 130 w 235"/>
                  <a:gd name="T15" fmla="*/ 103 h 309"/>
                  <a:gd name="T16" fmla="*/ 159 w 235"/>
                  <a:gd name="T17" fmla="*/ 104 h 309"/>
                  <a:gd name="T18" fmla="*/ 186 w 235"/>
                  <a:gd name="T19" fmla="*/ 113 h 309"/>
                  <a:gd name="T20" fmla="*/ 208 w 235"/>
                  <a:gd name="T21" fmla="*/ 130 h 309"/>
                  <a:gd name="T22" fmla="*/ 225 w 235"/>
                  <a:gd name="T23" fmla="*/ 152 h 309"/>
                  <a:gd name="T24" fmla="*/ 234 w 235"/>
                  <a:gd name="T25" fmla="*/ 180 h 309"/>
                  <a:gd name="T26" fmla="*/ 235 w 235"/>
                  <a:gd name="T27" fmla="*/ 212 h 309"/>
                  <a:gd name="T28" fmla="*/ 228 w 235"/>
                  <a:gd name="T29" fmla="*/ 243 h 309"/>
                  <a:gd name="T30" fmla="*/ 210 w 235"/>
                  <a:gd name="T31" fmla="*/ 270 h 309"/>
                  <a:gd name="T32" fmla="*/ 186 w 235"/>
                  <a:gd name="T33" fmla="*/ 292 h 309"/>
                  <a:gd name="T34" fmla="*/ 156 w 235"/>
                  <a:gd name="T35" fmla="*/ 305 h 309"/>
                  <a:gd name="T36" fmla="*/ 122 w 235"/>
                  <a:gd name="T37" fmla="*/ 309 h 309"/>
                  <a:gd name="T38" fmla="*/ 83 w 235"/>
                  <a:gd name="T39" fmla="*/ 304 h 309"/>
                  <a:gd name="T40" fmla="*/ 49 w 235"/>
                  <a:gd name="T41" fmla="*/ 289 h 309"/>
                  <a:gd name="T42" fmla="*/ 24 w 235"/>
                  <a:gd name="T43" fmla="*/ 263 h 309"/>
                  <a:gd name="T44" fmla="*/ 8 w 235"/>
                  <a:gd name="T45" fmla="*/ 231 h 309"/>
                  <a:gd name="T46" fmla="*/ 0 w 235"/>
                  <a:gd name="T47" fmla="*/ 192 h 309"/>
                  <a:gd name="T48" fmla="*/ 2 w 235"/>
                  <a:gd name="T49" fmla="*/ 141 h 309"/>
                  <a:gd name="T50" fmla="*/ 19 w 235"/>
                  <a:gd name="T51" fmla="*/ 91 h 309"/>
                  <a:gd name="T52" fmla="*/ 46 w 235"/>
                  <a:gd name="T53" fmla="*/ 52 h 309"/>
                  <a:gd name="T54" fmla="*/ 81 w 235"/>
                  <a:gd name="T55" fmla="*/ 24 h 309"/>
                  <a:gd name="T56" fmla="*/ 123 w 235"/>
                  <a:gd name="T57" fmla="*/ 7 h 309"/>
                  <a:gd name="T58" fmla="*/ 163 w 235"/>
                  <a:gd name="T59" fmla="*/ 1 h 309"/>
                  <a:gd name="T60" fmla="*/ 202 w 235"/>
                  <a:gd name="T61" fmla="*/ 0 h 309"/>
                  <a:gd name="T62" fmla="*/ 74 w 235"/>
                  <a:gd name="T63" fmla="*/ 219 h 309"/>
                  <a:gd name="T64" fmla="*/ 86 w 235"/>
                  <a:gd name="T65" fmla="*/ 243 h 309"/>
                  <a:gd name="T66" fmla="*/ 99 w 235"/>
                  <a:gd name="T67" fmla="*/ 252 h 309"/>
                  <a:gd name="T68" fmla="*/ 114 w 235"/>
                  <a:gd name="T69" fmla="*/ 257 h 309"/>
                  <a:gd name="T70" fmla="*/ 137 w 235"/>
                  <a:gd name="T71" fmla="*/ 253 h 309"/>
                  <a:gd name="T72" fmla="*/ 156 w 235"/>
                  <a:gd name="T73" fmla="*/ 235 h 309"/>
                  <a:gd name="T74" fmla="*/ 163 w 235"/>
                  <a:gd name="T75" fmla="*/ 205 h 309"/>
                  <a:gd name="T76" fmla="*/ 156 w 235"/>
                  <a:gd name="T77" fmla="*/ 175 h 309"/>
                  <a:gd name="T78" fmla="*/ 136 w 235"/>
                  <a:gd name="T79" fmla="*/ 158 h 309"/>
                  <a:gd name="T80" fmla="*/ 107 w 235"/>
                  <a:gd name="T81" fmla="*/ 154 h 309"/>
                  <a:gd name="T82" fmla="*/ 84 w 235"/>
                  <a:gd name="T83" fmla="*/ 166 h 309"/>
                  <a:gd name="T84" fmla="*/ 71 w 235"/>
                  <a:gd name="T85" fmla="*/ 18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309">
                    <a:moveTo>
                      <a:pt x="202" y="0"/>
                    </a:moveTo>
                    <a:lnTo>
                      <a:pt x="202" y="55"/>
                    </a:lnTo>
                    <a:lnTo>
                      <a:pt x="182" y="55"/>
                    </a:lnTo>
                    <a:lnTo>
                      <a:pt x="165" y="56"/>
                    </a:lnTo>
                    <a:lnTo>
                      <a:pt x="150" y="58"/>
                    </a:lnTo>
                    <a:lnTo>
                      <a:pt x="133" y="63"/>
                    </a:lnTo>
                    <a:lnTo>
                      <a:pt x="125" y="66"/>
                    </a:lnTo>
                    <a:lnTo>
                      <a:pt x="117" y="70"/>
                    </a:lnTo>
                    <a:lnTo>
                      <a:pt x="109" y="74"/>
                    </a:lnTo>
                    <a:lnTo>
                      <a:pt x="103" y="79"/>
                    </a:lnTo>
                    <a:lnTo>
                      <a:pt x="97" y="84"/>
                    </a:lnTo>
                    <a:lnTo>
                      <a:pt x="91" y="89"/>
                    </a:lnTo>
                    <a:lnTo>
                      <a:pt x="88" y="94"/>
                    </a:lnTo>
                    <a:lnTo>
                      <a:pt x="83" y="100"/>
                    </a:lnTo>
                    <a:lnTo>
                      <a:pt x="76" y="113"/>
                    </a:lnTo>
                    <a:lnTo>
                      <a:pt x="72" y="127"/>
                    </a:lnTo>
                    <a:lnTo>
                      <a:pt x="74" y="127"/>
                    </a:lnTo>
                    <a:lnTo>
                      <a:pt x="80" y="121"/>
                    </a:lnTo>
                    <a:lnTo>
                      <a:pt x="88" y="116"/>
                    </a:lnTo>
                    <a:lnTo>
                      <a:pt x="94" y="112"/>
                    </a:lnTo>
                    <a:lnTo>
                      <a:pt x="103" y="109"/>
                    </a:lnTo>
                    <a:lnTo>
                      <a:pt x="111" y="107"/>
                    </a:lnTo>
                    <a:lnTo>
                      <a:pt x="119" y="104"/>
                    </a:lnTo>
                    <a:lnTo>
                      <a:pt x="130" y="103"/>
                    </a:lnTo>
                    <a:lnTo>
                      <a:pt x="140" y="103"/>
                    </a:lnTo>
                    <a:lnTo>
                      <a:pt x="150" y="103"/>
                    </a:lnTo>
                    <a:lnTo>
                      <a:pt x="159" y="104"/>
                    </a:lnTo>
                    <a:lnTo>
                      <a:pt x="169" y="107"/>
                    </a:lnTo>
                    <a:lnTo>
                      <a:pt x="177" y="109"/>
                    </a:lnTo>
                    <a:lnTo>
                      <a:pt x="186" y="113"/>
                    </a:lnTo>
                    <a:lnTo>
                      <a:pt x="193" y="118"/>
                    </a:lnTo>
                    <a:lnTo>
                      <a:pt x="201" y="123"/>
                    </a:lnTo>
                    <a:lnTo>
                      <a:pt x="208" y="130"/>
                    </a:lnTo>
                    <a:lnTo>
                      <a:pt x="215" y="137"/>
                    </a:lnTo>
                    <a:lnTo>
                      <a:pt x="220" y="145"/>
                    </a:lnTo>
                    <a:lnTo>
                      <a:pt x="225" y="152"/>
                    </a:lnTo>
                    <a:lnTo>
                      <a:pt x="229" y="161"/>
                    </a:lnTo>
                    <a:lnTo>
                      <a:pt x="231" y="170"/>
                    </a:lnTo>
                    <a:lnTo>
                      <a:pt x="234" y="180"/>
                    </a:lnTo>
                    <a:lnTo>
                      <a:pt x="235" y="191"/>
                    </a:lnTo>
                    <a:lnTo>
                      <a:pt x="235" y="201"/>
                    </a:lnTo>
                    <a:lnTo>
                      <a:pt x="235" y="212"/>
                    </a:lnTo>
                    <a:lnTo>
                      <a:pt x="233" y="222"/>
                    </a:lnTo>
                    <a:lnTo>
                      <a:pt x="230" y="234"/>
                    </a:lnTo>
                    <a:lnTo>
                      <a:pt x="228" y="243"/>
                    </a:lnTo>
                    <a:lnTo>
                      <a:pt x="222" y="253"/>
                    </a:lnTo>
                    <a:lnTo>
                      <a:pt x="217" y="262"/>
                    </a:lnTo>
                    <a:lnTo>
                      <a:pt x="210" y="270"/>
                    </a:lnTo>
                    <a:lnTo>
                      <a:pt x="203" y="278"/>
                    </a:lnTo>
                    <a:lnTo>
                      <a:pt x="194" y="285"/>
                    </a:lnTo>
                    <a:lnTo>
                      <a:pt x="186" y="292"/>
                    </a:lnTo>
                    <a:lnTo>
                      <a:pt x="177" y="297"/>
                    </a:lnTo>
                    <a:lnTo>
                      <a:pt x="167" y="301"/>
                    </a:lnTo>
                    <a:lnTo>
                      <a:pt x="156" y="305"/>
                    </a:lnTo>
                    <a:lnTo>
                      <a:pt x="145" y="308"/>
                    </a:lnTo>
                    <a:lnTo>
                      <a:pt x="133" y="309"/>
                    </a:lnTo>
                    <a:lnTo>
                      <a:pt x="122" y="309"/>
                    </a:lnTo>
                    <a:lnTo>
                      <a:pt x="108" y="309"/>
                    </a:lnTo>
                    <a:lnTo>
                      <a:pt x="95" y="308"/>
                    </a:lnTo>
                    <a:lnTo>
                      <a:pt x="83" y="304"/>
                    </a:lnTo>
                    <a:lnTo>
                      <a:pt x="71" y="300"/>
                    </a:lnTo>
                    <a:lnTo>
                      <a:pt x="60" y="295"/>
                    </a:lnTo>
                    <a:lnTo>
                      <a:pt x="49" y="289"/>
                    </a:lnTo>
                    <a:lnTo>
                      <a:pt x="41" y="281"/>
                    </a:lnTo>
                    <a:lnTo>
                      <a:pt x="32" y="273"/>
                    </a:lnTo>
                    <a:lnTo>
                      <a:pt x="24" y="263"/>
                    </a:lnTo>
                    <a:lnTo>
                      <a:pt x="18" y="253"/>
                    </a:lnTo>
                    <a:lnTo>
                      <a:pt x="13" y="243"/>
                    </a:lnTo>
                    <a:lnTo>
                      <a:pt x="8" y="231"/>
                    </a:lnTo>
                    <a:lnTo>
                      <a:pt x="4" y="219"/>
                    </a:lnTo>
                    <a:lnTo>
                      <a:pt x="1" y="206"/>
                    </a:lnTo>
                    <a:lnTo>
                      <a:pt x="0" y="192"/>
                    </a:lnTo>
                    <a:lnTo>
                      <a:pt x="0" y="178"/>
                    </a:lnTo>
                    <a:lnTo>
                      <a:pt x="0" y="159"/>
                    </a:lnTo>
                    <a:lnTo>
                      <a:pt x="2" y="141"/>
                    </a:lnTo>
                    <a:lnTo>
                      <a:pt x="6" y="123"/>
                    </a:lnTo>
                    <a:lnTo>
                      <a:pt x="11" y="107"/>
                    </a:lnTo>
                    <a:lnTo>
                      <a:pt x="19" y="91"/>
                    </a:lnTo>
                    <a:lnTo>
                      <a:pt x="27" y="76"/>
                    </a:lnTo>
                    <a:lnTo>
                      <a:pt x="35" y="63"/>
                    </a:lnTo>
                    <a:lnTo>
                      <a:pt x="46" y="52"/>
                    </a:lnTo>
                    <a:lnTo>
                      <a:pt x="57" y="42"/>
                    </a:lnTo>
                    <a:lnTo>
                      <a:pt x="69" y="32"/>
                    </a:lnTo>
                    <a:lnTo>
                      <a:pt x="81" y="24"/>
                    </a:lnTo>
                    <a:lnTo>
                      <a:pt x="94" y="18"/>
                    </a:lnTo>
                    <a:lnTo>
                      <a:pt x="108" y="13"/>
                    </a:lnTo>
                    <a:lnTo>
                      <a:pt x="123" y="7"/>
                    </a:lnTo>
                    <a:lnTo>
                      <a:pt x="139" y="4"/>
                    </a:lnTo>
                    <a:lnTo>
                      <a:pt x="155" y="1"/>
                    </a:lnTo>
                    <a:lnTo>
                      <a:pt x="163" y="1"/>
                    </a:lnTo>
                    <a:lnTo>
                      <a:pt x="173" y="1"/>
                    </a:lnTo>
                    <a:lnTo>
                      <a:pt x="186" y="0"/>
                    </a:lnTo>
                    <a:lnTo>
                      <a:pt x="202" y="0"/>
                    </a:lnTo>
                    <a:close/>
                    <a:moveTo>
                      <a:pt x="70" y="194"/>
                    </a:moveTo>
                    <a:lnTo>
                      <a:pt x="71" y="207"/>
                    </a:lnTo>
                    <a:lnTo>
                      <a:pt x="74" y="219"/>
                    </a:lnTo>
                    <a:lnTo>
                      <a:pt x="77" y="229"/>
                    </a:lnTo>
                    <a:lnTo>
                      <a:pt x="83" y="239"/>
                    </a:lnTo>
                    <a:lnTo>
                      <a:pt x="86" y="243"/>
                    </a:lnTo>
                    <a:lnTo>
                      <a:pt x="90" y="247"/>
                    </a:lnTo>
                    <a:lnTo>
                      <a:pt x="94" y="249"/>
                    </a:lnTo>
                    <a:lnTo>
                      <a:pt x="99" y="252"/>
                    </a:lnTo>
                    <a:lnTo>
                      <a:pt x="104" y="254"/>
                    </a:lnTo>
                    <a:lnTo>
                      <a:pt x="109" y="256"/>
                    </a:lnTo>
                    <a:lnTo>
                      <a:pt x="114" y="257"/>
                    </a:lnTo>
                    <a:lnTo>
                      <a:pt x="121" y="257"/>
                    </a:lnTo>
                    <a:lnTo>
                      <a:pt x="130" y="256"/>
                    </a:lnTo>
                    <a:lnTo>
                      <a:pt x="137" y="253"/>
                    </a:lnTo>
                    <a:lnTo>
                      <a:pt x="145" y="249"/>
                    </a:lnTo>
                    <a:lnTo>
                      <a:pt x="151" y="243"/>
                    </a:lnTo>
                    <a:lnTo>
                      <a:pt x="156" y="235"/>
                    </a:lnTo>
                    <a:lnTo>
                      <a:pt x="160" y="226"/>
                    </a:lnTo>
                    <a:lnTo>
                      <a:pt x="161" y="216"/>
                    </a:lnTo>
                    <a:lnTo>
                      <a:pt x="163" y="205"/>
                    </a:lnTo>
                    <a:lnTo>
                      <a:pt x="161" y="194"/>
                    </a:lnTo>
                    <a:lnTo>
                      <a:pt x="160" y="184"/>
                    </a:lnTo>
                    <a:lnTo>
                      <a:pt x="156" y="175"/>
                    </a:lnTo>
                    <a:lnTo>
                      <a:pt x="150" y="168"/>
                    </a:lnTo>
                    <a:lnTo>
                      <a:pt x="144" y="161"/>
                    </a:lnTo>
                    <a:lnTo>
                      <a:pt x="136" y="158"/>
                    </a:lnTo>
                    <a:lnTo>
                      <a:pt x="126" y="154"/>
                    </a:lnTo>
                    <a:lnTo>
                      <a:pt x="116" y="154"/>
                    </a:lnTo>
                    <a:lnTo>
                      <a:pt x="107" y="154"/>
                    </a:lnTo>
                    <a:lnTo>
                      <a:pt x="98" y="156"/>
                    </a:lnTo>
                    <a:lnTo>
                      <a:pt x="90" y="161"/>
                    </a:lnTo>
                    <a:lnTo>
                      <a:pt x="84" y="166"/>
                    </a:lnTo>
                    <a:lnTo>
                      <a:pt x="77" y="173"/>
                    </a:lnTo>
                    <a:lnTo>
                      <a:pt x="74" y="180"/>
                    </a:lnTo>
                    <a:lnTo>
                      <a:pt x="71" y="188"/>
                    </a:lnTo>
                    <a:lnTo>
                      <a:pt x="70"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4" name="Freeform 601"/>
              <p:cNvSpPr>
                <a:spLocks/>
              </p:cNvSpPr>
              <p:nvPr/>
            </p:nvSpPr>
            <p:spPr bwMode="auto">
              <a:xfrm>
                <a:off x="5266" y="1716"/>
                <a:ext cx="54" cy="77"/>
              </a:xfrm>
              <a:custGeom>
                <a:avLst/>
                <a:gdLst>
                  <a:gd name="T0" fmla="*/ 14 w 217"/>
                  <a:gd name="T1" fmla="*/ 234 h 309"/>
                  <a:gd name="T2" fmla="*/ 52 w 217"/>
                  <a:gd name="T3" fmla="*/ 248 h 309"/>
                  <a:gd name="T4" fmla="*/ 87 w 217"/>
                  <a:gd name="T5" fmla="*/ 253 h 309"/>
                  <a:gd name="T6" fmla="*/ 110 w 217"/>
                  <a:gd name="T7" fmla="*/ 250 h 309"/>
                  <a:gd name="T8" fmla="*/ 128 w 217"/>
                  <a:gd name="T9" fmla="*/ 242 h 309"/>
                  <a:gd name="T10" fmla="*/ 139 w 217"/>
                  <a:gd name="T11" fmla="*/ 230 h 309"/>
                  <a:gd name="T12" fmla="*/ 143 w 217"/>
                  <a:gd name="T13" fmla="*/ 213 h 309"/>
                  <a:gd name="T14" fmla="*/ 138 w 217"/>
                  <a:gd name="T15" fmla="*/ 197 h 309"/>
                  <a:gd name="T16" fmla="*/ 125 w 217"/>
                  <a:gd name="T17" fmla="*/ 183 h 309"/>
                  <a:gd name="T18" fmla="*/ 106 w 217"/>
                  <a:gd name="T19" fmla="*/ 174 h 309"/>
                  <a:gd name="T20" fmla="*/ 82 w 217"/>
                  <a:gd name="T21" fmla="*/ 171 h 309"/>
                  <a:gd name="T22" fmla="*/ 50 w 217"/>
                  <a:gd name="T23" fmla="*/ 120 h 309"/>
                  <a:gd name="T24" fmla="*/ 91 w 217"/>
                  <a:gd name="T25" fmla="*/ 119 h 309"/>
                  <a:gd name="T26" fmla="*/ 110 w 217"/>
                  <a:gd name="T27" fmla="*/ 115 h 309"/>
                  <a:gd name="T28" fmla="*/ 125 w 217"/>
                  <a:gd name="T29" fmla="*/ 106 h 309"/>
                  <a:gd name="T30" fmla="*/ 133 w 217"/>
                  <a:gd name="T31" fmla="*/ 94 h 309"/>
                  <a:gd name="T32" fmla="*/ 133 w 217"/>
                  <a:gd name="T33" fmla="*/ 80 h 309"/>
                  <a:gd name="T34" fmla="*/ 127 w 217"/>
                  <a:gd name="T35" fmla="*/ 68 h 309"/>
                  <a:gd name="T36" fmla="*/ 115 w 217"/>
                  <a:gd name="T37" fmla="*/ 59 h 309"/>
                  <a:gd name="T38" fmla="*/ 99 w 217"/>
                  <a:gd name="T39" fmla="*/ 55 h 309"/>
                  <a:gd name="T40" fmla="*/ 72 w 217"/>
                  <a:gd name="T41" fmla="*/ 57 h 309"/>
                  <a:gd name="T42" fmla="*/ 39 w 217"/>
                  <a:gd name="T43" fmla="*/ 66 h 309"/>
                  <a:gd name="T44" fmla="*/ 8 w 217"/>
                  <a:gd name="T45" fmla="*/ 22 h 309"/>
                  <a:gd name="T46" fmla="*/ 29 w 217"/>
                  <a:gd name="T47" fmla="*/ 12 h 309"/>
                  <a:gd name="T48" fmla="*/ 52 w 217"/>
                  <a:gd name="T49" fmla="*/ 5 h 309"/>
                  <a:gd name="T50" fmla="*/ 77 w 217"/>
                  <a:gd name="T51" fmla="*/ 1 h 309"/>
                  <a:gd name="T52" fmla="*/ 104 w 217"/>
                  <a:gd name="T53" fmla="*/ 0 h 309"/>
                  <a:gd name="T54" fmla="*/ 127 w 217"/>
                  <a:gd name="T55" fmla="*/ 1 h 309"/>
                  <a:gd name="T56" fmla="*/ 146 w 217"/>
                  <a:gd name="T57" fmla="*/ 5 h 309"/>
                  <a:gd name="T58" fmla="*/ 164 w 217"/>
                  <a:gd name="T59" fmla="*/ 11 h 309"/>
                  <a:gd name="T60" fmla="*/ 179 w 217"/>
                  <a:gd name="T61" fmla="*/ 20 h 309"/>
                  <a:gd name="T62" fmla="*/ 190 w 217"/>
                  <a:gd name="T63" fmla="*/ 31 h 309"/>
                  <a:gd name="T64" fmla="*/ 199 w 217"/>
                  <a:gd name="T65" fmla="*/ 44 h 309"/>
                  <a:gd name="T66" fmla="*/ 204 w 217"/>
                  <a:gd name="T67" fmla="*/ 59 h 309"/>
                  <a:gd name="T68" fmla="*/ 207 w 217"/>
                  <a:gd name="T69" fmla="*/ 75 h 309"/>
                  <a:gd name="T70" fmla="*/ 203 w 217"/>
                  <a:gd name="T71" fmla="*/ 97 h 309"/>
                  <a:gd name="T72" fmla="*/ 193 w 217"/>
                  <a:gd name="T73" fmla="*/ 117 h 309"/>
                  <a:gd name="T74" fmla="*/ 175 w 217"/>
                  <a:gd name="T75" fmla="*/ 132 h 309"/>
                  <a:gd name="T76" fmla="*/ 151 w 217"/>
                  <a:gd name="T77" fmla="*/ 145 h 309"/>
                  <a:gd name="T78" fmla="*/ 165 w 217"/>
                  <a:gd name="T79" fmla="*/ 148 h 309"/>
                  <a:gd name="T80" fmla="*/ 189 w 217"/>
                  <a:gd name="T81" fmla="*/ 161 h 309"/>
                  <a:gd name="T82" fmla="*/ 207 w 217"/>
                  <a:gd name="T83" fmla="*/ 180 h 309"/>
                  <a:gd name="T84" fmla="*/ 216 w 217"/>
                  <a:gd name="T85" fmla="*/ 204 h 309"/>
                  <a:gd name="T86" fmla="*/ 216 w 217"/>
                  <a:gd name="T87" fmla="*/ 227 h 309"/>
                  <a:gd name="T88" fmla="*/ 212 w 217"/>
                  <a:gd name="T89" fmla="*/ 246 h 309"/>
                  <a:gd name="T90" fmla="*/ 203 w 217"/>
                  <a:gd name="T91" fmla="*/ 263 h 309"/>
                  <a:gd name="T92" fmla="*/ 190 w 217"/>
                  <a:gd name="T93" fmla="*/ 277 h 309"/>
                  <a:gd name="T94" fmla="*/ 174 w 217"/>
                  <a:gd name="T95" fmla="*/ 289 h 309"/>
                  <a:gd name="T96" fmla="*/ 153 w 217"/>
                  <a:gd name="T97" fmla="*/ 300 h 309"/>
                  <a:gd name="T98" fmla="*/ 132 w 217"/>
                  <a:gd name="T99" fmla="*/ 306 h 309"/>
                  <a:gd name="T100" fmla="*/ 105 w 217"/>
                  <a:gd name="T101" fmla="*/ 309 h 309"/>
                  <a:gd name="T102" fmla="*/ 78 w 217"/>
                  <a:gd name="T103" fmla="*/ 309 h 309"/>
                  <a:gd name="T104" fmla="*/ 53 w 217"/>
                  <a:gd name="T105" fmla="*/ 306 h 309"/>
                  <a:gd name="T106" fmla="*/ 29 w 217"/>
                  <a:gd name="T107" fmla="*/ 301 h 309"/>
                  <a:gd name="T108" fmla="*/ 8 w 217"/>
                  <a:gd name="T109" fmla="*/ 29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309">
                    <a:moveTo>
                      <a:pt x="0" y="287"/>
                    </a:moveTo>
                    <a:lnTo>
                      <a:pt x="14" y="234"/>
                    </a:lnTo>
                    <a:lnTo>
                      <a:pt x="33" y="242"/>
                    </a:lnTo>
                    <a:lnTo>
                      <a:pt x="52" y="248"/>
                    </a:lnTo>
                    <a:lnTo>
                      <a:pt x="70" y="251"/>
                    </a:lnTo>
                    <a:lnTo>
                      <a:pt x="87" y="253"/>
                    </a:lnTo>
                    <a:lnTo>
                      <a:pt x="99" y="253"/>
                    </a:lnTo>
                    <a:lnTo>
                      <a:pt x="110" y="250"/>
                    </a:lnTo>
                    <a:lnTo>
                      <a:pt x="120" y="246"/>
                    </a:lnTo>
                    <a:lnTo>
                      <a:pt x="128" y="242"/>
                    </a:lnTo>
                    <a:lnTo>
                      <a:pt x="134" y="236"/>
                    </a:lnTo>
                    <a:lnTo>
                      <a:pt x="139" y="230"/>
                    </a:lnTo>
                    <a:lnTo>
                      <a:pt x="142" y="222"/>
                    </a:lnTo>
                    <a:lnTo>
                      <a:pt x="143" y="213"/>
                    </a:lnTo>
                    <a:lnTo>
                      <a:pt x="142" y="204"/>
                    </a:lnTo>
                    <a:lnTo>
                      <a:pt x="138" y="197"/>
                    </a:lnTo>
                    <a:lnTo>
                      <a:pt x="133" y="189"/>
                    </a:lnTo>
                    <a:lnTo>
                      <a:pt x="125" y="183"/>
                    </a:lnTo>
                    <a:lnTo>
                      <a:pt x="117" y="178"/>
                    </a:lnTo>
                    <a:lnTo>
                      <a:pt x="106" y="174"/>
                    </a:lnTo>
                    <a:lnTo>
                      <a:pt x="95" y="172"/>
                    </a:lnTo>
                    <a:lnTo>
                      <a:pt x="82" y="171"/>
                    </a:lnTo>
                    <a:lnTo>
                      <a:pt x="50" y="171"/>
                    </a:lnTo>
                    <a:lnTo>
                      <a:pt x="50" y="120"/>
                    </a:lnTo>
                    <a:lnTo>
                      <a:pt x="81" y="120"/>
                    </a:lnTo>
                    <a:lnTo>
                      <a:pt x="91" y="119"/>
                    </a:lnTo>
                    <a:lnTo>
                      <a:pt x="101" y="118"/>
                    </a:lnTo>
                    <a:lnTo>
                      <a:pt x="110" y="115"/>
                    </a:lnTo>
                    <a:lnTo>
                      <a:pt x="118" y="111"/>
                    </a:lnTo>
                    <a:lnTo>
                      <a:pt x="125" y="106"/>
                    </a:lnTo>
                    <a:lnTo>
                      <a:pt x="131" y="100"/>
                    </a:lnTo>
                    <a:lnTo>
                      <a:pt x="133" y="94"/>
                    </a:lnTo>
                    <a:lnTo>
                      <a:pt x="134" y="86"/>
                    </a:lnTo>
                    <a:lnTo>
                      <a:pt x="133" y="80"/>
                    </a:lnTo>
                    <a:lnTo>
                      <a:pt x="131" y="73"/>
                    </a:lnTo>
                    <a:lnTo>
                      <a:pt x="127" y="68"/>
                    </a:lnTo>
                    <a:lnTo>
                      <a:pt x="122" y="63"/>
                    </a:lnTo>
                    <a:lnTo>
                      <a:pt x="115" y="59"/>
                    </a:lnTo>
                    <a:lnTo>
                      <a:pt x="108" y="57"/>
                    </a:lnTo>
                    <a:lnTo>
                      <a:pt x="99" y="55"/>
                    </a:lnTo>
                    <a:lnTo>
                      <a:pt x="89" y="55"/>
                    </a:lnTo>
                    <a:lnTo>
                      <a:pt x="72" y="57"/>
                    </a:lnTo>
                    <a:lnTo>
                      <a:pt x="56" y="59"/>
                    </a:lnTo>
                    <a:lnTo>
                      <a:pt x="39" y="66"/>
                    </a:lnTo>
                    <a:lnTo>
                      <a:pt x="24" y="73"/>
                    </a:lnTo>
                    <a:lnTo>
                      <a:pt x="8" y="22"/>
                    </a:lnTo>
                    <a:lnTo>
                      <a:pt x="19" y="17"/>
                    </a:lnTo>
                    <a:lnTo>
                      <a:pt x="29" y="12"/>
                    </a:lnTo>
                    <a:lnTo>
                      <a:pt x="40" y="8"/>
                    </a:lnTo>
                    <a:lnTo>
                      <a:pt x="52" y="5"/>
                    </a:lnTo>
                    <a:lnTo>
                      <a:pt x="64" y="2"/>
                    </a:lnTo>
                    <a:lnTo>
                      <a:pt x="77" y="1"/>
                    </a:lnTo>
                    <a:lnTo>
                      <a:pt x="90" y="0"/>
                    </a:lnTo>
                    <a:lnTo>
                      <a:pt x="104" y="0"/>
                    </a:lnTo>
                    <a:lnTo>
                      <a:pt x="115" y="0"/>
                    </a:lnTo>
                    <a:lnTo>
                      <a:pt x="127" y="1"/>
                    </a:lnTo>
                    <a:lnTo>
                      <a:pt x="137" y="2"/>
                    </a:lnTo>
                    <a:lnTo>
                      <a:pt x="146" y="5"/>
                    </a:lnTo>
                    <a:lnTo>
                      <a:pt x="155" y="7"/>
                    </a:lnTo>
                    <a:lnTo>
                      <a:pt x="164" y="11"/>
                    </a:lnTo>
                    <a:lnTo>
                      <a:pt x="171" y="15"/>
                    </a:lnTo>
                    <a:lnTo>
                      <a:pt x="179" y="20"/>
                    </a:lnTo>
                    <a:lnTo>
                      <a:pt x="185" y="26"/>
                    </a:lnTo>
                    <a:lnTo>
                      <a:pt x="190" y="31"/>
                    </a:lnTo>
                    <a:lnTo>
                      <a:pt x="195" y="38"/>
                    </a:lnTo>
                    <a:lnTo>
                      <a:pt x="199" y="44"/>
                    </a:lnTo>
                    <a:lnTo>
                      <a:pt x="203" y="52"/>
                    </a:lnTo>
                    <a:lnTo>
                      <a:pt x="204" y="59"/>
                    </a:lnTo>
                    <a:lnTo>
                      <a:pt x="206" y="67"/>
                    </a:lnTo>
                    <a:lnTo>
                      <a:pt x="207" y="75"/>
                    </a:lnTo>
                    <a:lnTo>
                      <a:pt x="206" y="86"/>
                    </a:lnTo>
                    <a:lnTo>
                      <a:pt x="203" y="97"/>
                    </a:lnTo>
                    <a:lnTo>
                      <a:pt x="198" y="108"/>
                    </a:lnTo>
                    <a:lnTo>
                      <a:pt x="193" y="117"/>
                    </a:lnTo>
                    <a:lnTo>
                      <a:pt x="184" y="125"/>
                    </a:lnTo>
                    <a:lnTo>
                      <a:pt x="175" y="132"/>
                    </a:lnTo>
                    <a:lnTo>
                      <a:pt x="164" y="138"/>
                    </a:lnTo>
                    <a:lnTo>
                      <a:pt x="151" y="145"/>
                    </a:lnTo>
                    <a:lnTo>
                      <a:pt x="151" y="145"/>
                    </a:lnTo>
                    <a:lnTo>
                      <a:pt x="165" y="148"/>
                    </a:lnTo>
                    <a:lnTo>
                      <a:pt x="178" y="153"/>
                    </a:lnTo>
                    <a:lnTo>
                      <a:pt x="189" y="161"/>
                    </a:lnTo>
                    <a:lnTo>
                      <a:pt x="199" y="170"/>
                    </a:lnTo>
                    <a:lnTo>
                      <a:pt x="207" y="180"/>
                    </a:lnTo>
                    <a:lnTo>
                      <a:pt x="212" y="192"/>
                    </a:lnTo>
                    <a:lnTo>
                      <a:pt x="216" y="204"/>
                    </a:lnTo>
                    <a:lnTo>
                      <a:pt x="217" y="217"/>
                    </a:lnTo>
                    <a:lnTo>
                      <a:pt x="216" y="227"/>
                    </a:lnTo>
                    <a:lnTo>
                      <a:pt x="215" y="236"/>
                    </a:lnTo>
                    <a:lnTo>
                      <a:pt x="212" y="246"/>
                    </a:lnTo>
                    <a:lnTo>
                      <a:pt x="208" y="254"/>
                    </a:lnTo>
                    <a:lnTo>
                      <a:pt x="203" y="263"/>
                    </a:lnTo>
                    <a:lnTo>
                      <a:pt x="198" y="270"/>
                    </a:lnTo>
                    <a:lnTo>
                      <a:pt x="190" y="277"/>
                    </a:lnTo>
                    <a:lnTo>
                      <a:pt x="183" y="283"/>
                    </a:lnTo>
                    <a:lnTo>
                      <a:pt x="174" y="289"/>
                    </a:lnTo>
                    <a:lnTo>
                      <a:pt x="165" y="295"/>
                    </a:lnTo>
                    <a:lnTo>
                      <a:pt x="153" y="300"/>
                    </a:lnTo>
                    <a:lnTo>
                      <a:pt x="143" y="302"/>
                    </a:lnTo>
                    <a:lnTo>
                      <a:pt x="132" y="306"/>
                    </a:lnTo>
                    <a:lnTo>
                      <a:pt x="119" y="307"/>
                    </a:lnTo>
                    <a:lnTo>
                      <a:pt x="105" y="309"/>
                    </a:lnTo>
                    <a:lnTo>
                      <a:pt x="92" y="309"/>
                    </a:lnTo>
                    <a:lnTo>
                      <a:pt x="78" y="309"/>
                    </a:lnTo>
                    <a:lnTo>
                      <a:pt x="64" y="307"/>
                    </a:lnTo>
                    <a:lnTo>
                      <a:pt x="53" y="306"/>
                    </a:lnTo>
                    <a:lnTo>
                      <a:pt x="40" y="303"/>
                    </a:lnTo>
                    <a:lnTo>
                      <a:pt x="29" y="301"/>
                    </a:lnTo>
                    <a:lnTo>
                      <a:pt x="19" y="297"/>
                    </a:lnTo>
                    <a:lnTo>
                      <a:pt x="8" y="292"/>
                    </a:lnTo>
                    <a:lnTo>
                      <a:pt x="0" y="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5" name="Freeform 602"/>
              <p:cNvSpPr>
                <a:spLocks/>
              </p:cNvSpPr>
              <p:nvPr/>
            </p:nvSpPr>
            <p:spPr bwMode="auto">
              <a:xfrm>
                <a:off x="5332" y="1772"/>
                <a:ext cx="21" cy="21"/>
              </a:xfrm>
              <a:custGeom>
                <a:avLst/>
                <a:gdLst>
                  <a:gd name="T0" fmla="*/ 84 w 84"/>
                  <a:gd name="T1" fmla="*/ 44 h 86"/>
                  <a:gd name="T2" fmla="*/ 84 w 84"/>
                  <a:gd name="T3" fmla="*/ 53 h 86"/>
                  <a:gd name="T4" fmla="*/ 81 w 84"/>
                  <a:gd name="T5" fmla="*/ 60 h 86"/>
                  <a:gd name="T6" fmla="*/ 77 w 84"/>
                  <a:gd name="T7" fmla="*/ 68 h 86"/>
                  <a:gd name="T8" fmla="*/ 72 w 84"/>
                  <a:gd name="T9" fmla="*/ 74 h 86"/>
                  <a:gd name="T10" fmla="*/ 66 w 84"/>
                  <a:gd name="T11" fmla="*/ 79 h 86"/>
                  <a:gd name="T12" fmla="*/ 58 w 84"/>
                  <a:gd name="T13" fmla="*/ 83 h 86"/>
                  <a:gd name="T14" fmla="*/ 51 w 84"/>
                  <a:gd name="T15" fmla="*/ 86 h 86"/>
                  <a:gd name="T16" fmla="*/ 42 w 84"/>
                  <a:gd name="T17" fmla="*/ 86 h 86"/>
                  <a:gd name="T18" fmla="*/ 33 w 84"/>
                  <a:gd name="T19" fmla="*/ 86 h 86"/>
                  <a:gd name="T20" fmla="*/ 25 w 84"/>
                  <a:gd name="T21" fmla="*/ 83 h 86"/>
                  <a:gd name="T22" fmla="*/ 17 w 84"/>
                  <a:gd name="T23" fmla="*/ 79 h 86"/>
                  <a:gd name="T24" fmla="*/ 11 w 84"/>
                  <a:gd name="T25" fmla="*/ 74 h 86"/>
                  <a:gd name="T26" fmla="*/ 6 w 84"/>
                  <a:gd name="T27" fmla="*/ 68 h 86"/>
                  <a:gd name="T28" fmla="*/ 2 w 84"/>
                  <a:gd name="T29" fmla="*/ 60 h 86"/>
                  <a:gd name="T30" fmla="*/ 1 w 84"/>
                  <a:gd name="T31" fmla="*/ 53 h 86"/>
                  <a:gd name="T32" fmla="*/ 0 w 84"/>
                  <a:gd name="T33" fmla="*/ 44 h 86"/>
                  <a:gd name="T34" fmla="*/ 1 w 84"/>
                  <a:gd name="T35" fmla="*/ 35 h 86"/>
                  <a:gd name="T36" fmla="*/ 2 w 84"/>
                  <a:gd name="T37" fmla="*/ 26 h 86"/>
                  <a:gd name="T38" fmla="*/ 6 w 84"/>
                  <a:gd name="T39" fmla="*/ 19 h 86"/>
                  <a:gd name="T40" fmla="*/ 12 w 84"/>
                  <a:gd name="T41" fmla="*/ 12 h 86"/>
                  <a:gd name="T42" fmla="*/ 19 w 84"/>
                  <a:gd name="T43" fmla="*/ 7 h 86"/>
                  <a:gd name="T44" fmla="*/ 25 w 84"/>
                  <a:gd name="T45" fmla="*/ 3 h 86"/>
                  <a:gd name="T46" fmla="*/ 34 w 84"/>
                  <a:gd name="T47" fmla="*/ 2 h 86"/>
                  <a:gd name="T48" fmla="*/ 42 w 84"/>
                  <a:gd name="T49" fmla="*/ 0 h 86"/>
                  <a:gd name="T50" fmla="*/ 51 w 84"/>
                  <a:gd name="T51" fmla="*/ 2 h 86"/>
                  <a:gd name="T52" fmla="*/ 59 w 84"/>
                  <a:gd name="T53" fmla="*/ 3 h 86"/>
                  <a:gd name="T54" fmla="*/ 66 w 84"/>
                  <a:gd name="T55" fmla="*/ 7 h 86"/>
                  <a:gd name="T56" fmla="*/ 72 w 84"/>
                  <a:gd name="T57" fmla="*/ 12 h 86"/>
                  <a:gd name="T58" fmla="*/ 77 w 84"/>
                  <a:gd name="T59" fmla="*/ 18 h 86"/>
                  <a:gd name="T60" fmla="*/ 81 w 84"/>
                  <a:gd name="T61" fmla="*/ 26 h 86"/>
                  <a:gd name="T62" fmla="*/ 84 w 84"/>
                  <a:gd name="T63" fmla="*/ 35 h 86"/>
                  <a:gd name="T64" fmla="*/ 84 w 84"/>
                  <a:gd name="T65" fmla="*/ 4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4"/>
                    </a:moveTo>
                    <a:lnTo>
                      <a:pt x="84" y="53"/>
                    </a:lnTo>
                    <a:lnTo>
                      <a:pt x="81" y="60"/>
                    </a:lnTo>
                    <a:lnTo>
                      <a:pt x="77" y="68"/>
                    </a:lnTo>
                    <a:lnTo>
                      <a:pt x="72" y="74"/>
                    </a:lnTo>
                    <a:lnTo>
                      <a:pt x="66" y="79"/>
                    </a:lnTo>
                    <a:lnTo>
                      <a:pt x="58" y="83"/>
                    </a:lnTo>
                    <a:lnTo>
                      <a:pt x="51" y="86"/>
                    </a:lnTo>
                    <a:lnTo>
                      <a:pt x="42" y="86"/>
                    </a:lnTo>
                    <a:lnTo>
                      <a:pt x="33" y="86"/>
                    </a:lnTo>
                    <a:lnTo>
                      <a:pt x="25" y="83"/>
                    </a:lnTo>
                    <a:lnTo>
                      <a:pt x="17" y="79"/>
                    </a:lnTo>
                    <a:lnTo>
                      <a:pt x="11" y="74"/>
                    </a:lnTo>
                    <a:lnTo>
                      <a:pt x="6" y="68"/>
                    </a:lnTo>
                    <a:lnTo>
                      <a:pt x="2" y="60"/>
                    </a:lnTo>
                    <a:lnTo>
                      <a:pt x="1" y="53"/>
                    </a:lnTo>
                    <a:lnTo>
                      <a:pt x="0" y="44"/>
                    </a:lnTo>
                    <a:lnTo>
                      <a:pt x="1" y="35"/>
                    </a:lnTo>
                    <a:lnTo>
                      <a:pt x="2" y="26"/>
                    </a:lnTo>
                    <a:lnTo>
                      <a:pt x="6" y="19"/>
                    </a:lnTo>
                    <a:lnTo>
                      <a:pt x="12" y="12"/>
                    </a:lnTo>
                    <a:lnTo>
                      <a:pt x="19" y="7"/>
                    </a:lnTo>
                    <a:lnTo>
                      <a:pt x="25" y="3"/>
                    </a:lnTo>
                    <a:lnTo>
                      <a:pt x="34" y="2"/>
                    </a:lnTo>
                    <a:lnTo>
                      <a:pt x="42" y="0"/>
                    </a:lnTo>
                    <a:lnTo>
                      <a:pt x="51" y="2"/>
                    </a:lnTo>
                    <a:lnTo>
                      <a:pt x="59" y="3"/>
                    </a:lnTo>
                    <a:lnTo>
                      <a:pt x="66" y="7"/>
                    </a:lnTo>
                    <a:lnTo>
                      <a:pt x="72" y="12"/>
                    </a:lnTo>
                    <a:lnTo>
                      <a:pt x="77" y="18"/>
                    </a:lnTo>
                    <a:lnTo>
                      <a:pt x="81" y="26"/>
                    </a:lnTo>
                    <a:lnTo>
                      <a:pt x="84" y="35"/>
                    </a:lnTo>
                    <a:lnTo>
                      <a:pt x="8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6" name="Freeform 603"/>
              <p:cNvSpPr>
                <a:spLocks noEditPoints="1"/>
              </p:cNvSpPr>
              <p:nvPr/>
            </p:nvSpPr>
            <p:spPr bwMode="auto">
              <a:xfrm>
                <a:off x="5361" y="1716"/>
                <a:ext cx="58" cy="77"/>
              </a:xfrm>
              <a:custGeom>
                <a:avLst/>
                <a:gdLst>
                  <a:gd name="T0" fmla="*/ 34 w 232"/>
                  <a:gd name="T1" fmla="*/ 137 h 309"/>
                  <a:gd name="T2" fmla="*/ 17 w 232"/>
                  <a:gd name="T3" fmla="*/ 113 h 309"/>
                  <a:gd name="T4" fmla="*/ 10 w 232"/>
                  <a:gd name="T5" fmla="*/ 83 h 309"/>
                  <a:gd name="T6" fmla="*/ 14 w 232"/>
                  <a:gd name="T7" fmla="*/ 58 h 309"/>
                  <a:gd name="T8" fmla="*/ 27 w 232"/>
                  <a:gd name="T9" fmla="*/ 35 h 309"/>
                  <a:gd name="T10" fmla="*/ 48 w 232"/>
                  <a:gd name="T11" fmla="*/ 17 h 309"/>
                  <a:gd name="T12" fmla="*/ 75 w 232"/>
                  <a:gd name="T13" fmla="*/ 5 h 309"/>
                  <a:gd name="T14" fmla="*/ 106 w 232"/>
                  <a:gd name="T15" fmla="*/ 0 h 309"/>
                  <a:gd name="T16" fmla="*/ 140 w 232"/>
                  <a:gd name="T17" fmla="*/ 1 h 309"/>
                  <a:gd name="T18" fmla="*/ 169 w 232"/>
                  <a:gd name="T19" fmla="*/ 8 h 309"/>
                  <a:gd name="T20" fmla="*/ 193 w 232"/>
                  <a:gd name="T21" fmla="*/ 21 h 309"/>
                  <a:gd name="T22" fmla="*/ 209 w 232"/>
                  <a:gd name="T23" fmla="*/ 40 h 309"/>
                  <a:gd name="T24" fmla="*/ 218 w 232"/>
                  <a:gd name="T25" fmla="*/ 61 h 309"/>
                  <a:gd name="T26" fmla="*/ 219 w 232"/>
                  <a:gd name="T27" fmla="*/ 87 h 309"/>
                  <a:gd name="T28" fmla="*/ 209 w 232"/>
                  <a:gd name="T29" fmla="*/ 114 h 309"/>
                  <a:gd name="T30" fmla="*/ 186 w 232"/>
                  <a:gd name="T31" fmla="*/ 137 h 309"/>
                  <a:gd name="T32" fmla="*/ 188 w 232"/>
                  <a:gd name="T33" fmla="*/ 150 h 309"/>
                  <a:gd name="T34" fmla="*/ 218 w 232"/>
                  <a:gd name="T35" fmla="*/ 172 h 309"/>
                  <a:gd name="T36" fmla="*/ 230 w 232"/>
                  <a:gd name="T37" fmla="*/ 206 h 309"/>
                  <a:gd name="T38" fmla="*/ 230 w 232"/>
                  <a:gd name="T39" fmla="*/ 237 h 309"/>
                  <a:gd name="T40" fmla="*/ 219 w 232"/>
                  <a:gd name="T41" fmla="*/ 263 h 309"/>
                  <a:gd name="T42" fmla="*/ 200 w 232"/>
                  <a:gd name="T43" fmla="*/ 283 h 309"/>
                  <a:gd name="T44" fmla="*/ 172 w 232"/>
                  <a:gd name="T45" fmla="*/ 300 h 309"/>
                  <a:gd name="T46" fmla="*/ 139 w 232"/>
                  <a:gd name="T47" fmla="*/ 307 h 309"/>
                  <a:gd name="T48" fmla="*/ 101 w 232"/>
                  <a:gd name="T49" fmla="*/ 309 h 309"/>
                  <a:gd name="T50" fmla="*/ 66 w 232"/>
                  <a:gd name="T51" fmla="*/ 303 h 309"/>
                  <a:gd name="T52" fmla="*/ 38 w 232"/>
                  <a:gd name="T53" fmla="*/ 291 h 309"/>
                  <a:gd name="T54" fmla="*/ 17 w 232"/>
                  <a:gd name="T55" fmla="*/ 272 h 309"/>
                  <a:gd name="T56" fmla="*/ 4 w 232"/>
                  <a:gd name="T57" fmla="*/ 250 h 309"/>
                  <a:gd name="T58" fmla="*/ 0 w 232"/>
                  <a:gd name="T59" fmla="*/ 226 h 309"/>
                  <a:gd name="T60" fmla="*/ 8 w 232"/>
                  <a:gd name="T61" fmla="*/ 192 h 309"/>
                  <a:gd name="T62" fmla="*/ 31 w 232"/>
                  <a:gd name="T63" fmla="*/ 165 h 309"/>
                  <a:gd name="T64" fmla="*/ 55 w 232"/>
                  <a:gd name="T65" fmla="*/ 150 h 309"/>
                  <a:gd name="T66" fmla="*/ 135 w 232"/>
                  <a:gd name="T67" fmla="*/ 117 h 309"/>
                  <a:gd name="T68" fmla="*/ 149 w 232"/>
                  <a:gd name="T69" fmla="*/ 101 h 309"/>
                  <a:gd name="T70" fmla="*/ 154 w 232"/>
                  <a:gd name="T71" fmla="*/ 83 h 309"/>
                  <a:gd name="T72" fmla="*/ 148 w 232"/>
                  <a:gd name="T73" fmla="*/ 63 h 309"/>
                  <a:gd name="T74" fmla="*/ 131 w 232"/>
                  <a:gd name="T75" fmla="*/ 49 h 309"/>
                  <a:gd name="T76" fmla="*/ 108 w 232"/>
                  <a:gd name="T77" fmla="*/ 48 h 309"/>
                  <a:gd name="T78" fmla="*/ 88 w 232"/>
                  <a:gd name="T79" fmla="*/ 57 h 309"/>
                  <a:gd name="T80" fmla="*/ 79 w 232"/>
                  <a:gd name="T81" fmla="*/ 75 h 309"/>
                  <a:gd name="T82" fmla="*/ 82 w 232"/>
                  <a:gd name="T83" fmla="*/ 94 h 309"/>
                  <a:gd name="T84" fmla="*/ 96 w 232"/>
                  <a:gd name="T85" fmla="*/ 110 h 309"/>
                  <a:gd name="T86" fmla="*/ 122 w 232"/>
                  <a:gd name="T87" fmla="*/ 122 h 309"/>
                  <a:gd name="T88" fmla="*/ 76 w 232"/>
                  <a:gd name="T89" fmla="*/ 234 h 309"/>
                  <a:gd name="T90" fmla="*/ 92 w 232"/>
                  <a:gd name="T91" fmla="*/ 253 h 309"/>
                  <a:gd name="T92" fmla="*/ 116 w 232"/>
                  <a:gd name="T93" fmla="*/ 260 h 309"/>
                  <a:gd name="T94" fmla="*/ 141 w 232"/>
                  <a:gd name="T95" fmla="*/ 254 h 309"/>
                  <a:gd name="T96" fmla="*/ 157 w 232"/>
                  <a:gd name="T97" fmla="*/ 237 h 309"/>
                  <a:gd name="T98" fmla="*/ 159 w 232"/>
                  <a:gd name="T99" fmla="*/ 217 h 309"/>
                  <a:gd name="T100" fmla="*/ 154 w 232"/>
                  <a:gd name="T101" fmla="*/ 200 h 309"/>
                  <a:gd name="T102" fmla="*/ 139 w 232"/>
                  <a:gd name="T103" fmla="*/ 186 h 309"/>
                  <a:gd name="T104" fmla="*/ 111 w 232"/>
                  <a:gd name="T105" fmla="*/ 175 h 309"/>
                  <a:gd name="T106" fmla="*/ 92 w 232"/>
                  <a:gd name="T107" fmla="*/ 183 h 309"/>
                  <a:gd name="T108" fmla="*/ 79 w 232"/>
                  <a:gd name="T109" fmla="*/ 195 h 309"/>
                  <a:gd name="T110" fmla="*/ 74 w 232"/>
                  <a:gd name="T111" fmla="*/ 21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309">
                    <a:moveTo>
                      <a:pt x="55" y="150"/>
                    </a:moveTo>
                    <a:lnTo>
                      <a:pt x="43" y="143"/>
                    </a:lnTo>
                    <a:lnTo>
                      <a:pt x="34" y="137"/>
                    </a:lnTo>
                    <a:lnTo>
                      <a:pt x="27" y="129"/>
                    </a:lnTo>
                    <a:lnTo>
                      <a:pt x="20" y="122"/>
                    </a:lnTo>
                    <a:lnTo>
                      <a:pt x="17" y="113"/>
                    </a:lnTo>
                    <a:lnTo>
                      <a:pt x="13" y="104"/>
                    </a:lnTo>
                    <a:lnTo>
                      <a:pt x="10" y="95"/>
                    </a:lnTo>
                    <a:lnTo>
                      <a:pt x="10" y="83"/>
                    </a:lnTo>
                    <a:lnTo>
                      <a:pt x="10" y="75"/>
                    </a:lnTo>
                    <a:lnTo>
                      <a:pt x="12" y="66"/>
                    </a:lnTo>
                    <a:lnTo>
                      <a:pt x="14" y="58"/>
                    </a:lnTo>
                    <a:lnTo>
                      <a:pt x="18" y="49"/>
                    </a:lnTo>
                    <a:lnTo>
                      <a:pt x="22" y="43"/>
                    </a:lnTo>
                    <a:lnTo>
                      <a:pt x="27" y="35"/>
                    </a:lnTo>
                    <a:lnTo>
                      <a:pt x="33" y="29"/>
                    </a:lnTo>
                    <a:lnTo>
                      <a:pt x="41" y="22"/>
                    </a:lnTo>
                    <a:lnTo>
                      <a:pt x="48" y="17"/>
                    </a:lnTo>
                    <a:lnTo>
                      <a:pt x="57" y="12"/>
                    </a:lnTo>
                    <a:lnTo>
                      <a:pt x="65" y="8"/>
                    </a:lnTo>
                    <a:lnTo>
                      <a:pt x="75" y="5"/>
                    </a:lnTo>
                    <a:lnTo>
                      <a:pt x="85" y="2"/>
                    </a:lnTo>
                    <a:lnTo>
                      <a:pt x="96" y="1"/>
                    </a:lnTo>
                    <a:lnTo>
                      <a:pt x="106" y="0"/>
                    </a:lnTo>
                    <a:lnTo>
                      <a:pt x="117" y="0"/>
                    </a:lnTo>
                    <a:lnTo>
                      <a:pt x="129" y="0"/>
                    </a:lnTo>
                    <a:lnTo>
                      <a:pt x="140" y="1"/>
                    </a:lnTo>
                    <a:lnTo>
                      <a:pt x="150" y="2"/>
                    </a:lnTo>
                    <a:lnTo>
                      <a:pt x="160" y="5"/>
                    </a:lnTo>
                    <a:lnTo>
                      <a:pt x="169" y="8"/>
                    </a:lnTo>
                    <a:lnTo>
                      <a:pt x="178" y="12"/>
                    </a:lnTo>
                    <a:lnTo>
                      <a:pt x="186" y="16"/>
                    </a:lnTo>
                    <a:lnTo>
                      <a:pt x="193" y="21"/>
                    </a:lnTo>
                    <a:lnTo>
                      <a:pt x="199" y="27"/>
                    </a:lnTo>
                    <a:lnTo>
                      <a:pt x="205" y="34"/>
                    </a:lnTo>
                    <a:lnTo>
                      <a:pt x="209" y="40"/>
                    </a:lnTo>
                    <a:lnTo>
                      <a:pt x="213" y="47"/>
                    </a:lnTo>
                    <a:lnTo>
                      <a:pt x="216" y="53"/>
                    </a:lnTo>
                    <a:lnTo>
                      <a:pt x="218" y="61"/>
                    </a:lnTo>
                    <a:lnTo>
                      <a:pt x="219" y="68"/>
                    </a:lnTo>
                    <a:lnTo>
                      <a:pt x="220" y="76"/>
                    </a:lnTo>
                    <a:lnTo>
                      <a:pt x="219" y="87"/>
                    </a:lnTo>
                    <a:lnTo>
                      <a:pt x="218" y="96"/>
                    </a:lnTo>
                    <a:lnTo>
                      <a:pt x="214" y="106"/>
                    </a:lnTo>
                    <a:lnTo>
                      <a:pt x="209" y="114"/>
                    </a:lnTo>
                    <a:lnTo>
                      <a:pt x="202" y="123"/>
                    </a:lnTo>
                    <a:lnTo>
                      <a:pt x="195" y="129"/>
                    </a:lnTo>
                    <a:lnTo>
                      <a:pt x="186" y="137"/>
                    </a:lnTo>
                    <a:lnTo>
                      <a:pt x="176" y="142"/>
                    </a:lnTo>
                    <a:lnTo>
                      <a:pt x="176" y="143"/>
                    </a:lnTo>
                    <a:lnTo>
                      <a:pt x="188" y="150"/>
                    </a:lnTo>
                    <a:lnTo>
                      <a:pt x="200" y="156"/>
                    </a:lnTo>
                    <a:lnTo>
                      <a:pt x="209" y="164"/>
                    </a:lnTo>
                    <a:lnTo>
                      <a:pt x="218" y="172"/>
                    </a:lnTo>
                    <a:lnTo>
                      <a:pt x="224" y="183"/>
                    </a:lnTo>
                    <a:lnTo>
                      <a:pt x="228" y="194"/>
                    </a:lnTo>
                    <a:lnTo>
                      <a:pt x="230" y="206"/>
                    </a:lnTo>
                    <a:lnTo>
                      <a:pt x="232" y="218"/>
                    </a:lnTo>
                    <a:lnTo>
                      <a:pt x="232" y="227"/>
                    </a:lnTo>
                    <a:lnTo>
                      <a:pt x="230" y="237"/>
                    </a:lnTo>
                    <a:lnTo>
                      <a:pt x="228" y="246"/>
                    </a:lnTo>
                    <a:lnTo>
                      <a:pt x="224" y="255"/>
                    </a:lnTo>
                    <a:lnTo>
                      <a:pt x="219" y="263"/>
                    </a:lnTo>
                    <a:lnTo>
                      <a:pt x="214" y="270"/>
                    </a:lnTo>
                    <a:lnTo>
                      <a:pt x="207" y="277"/>
                    </a:lnTo>
                    <a:lnTo>
                      <a:pt x="200" y="283"/>
                    </a:lnTo>
                    <a:lnTo>
                      <a:pt x="191" y="289"/>
                    </a:lnTo>
                    <a:lnTo>
                      <a:pt x="182" y="295"/>
                    </a:lnTo>
                    <a:lnTo>
                      <a:pt x="172" y="300"/>
                    </a:lnTo>
                    <a:lnTo>
                      <a:pt x="162" y="302"/>
                    </a:lnTo>
                    <a:lnTo>
                      <a:pt x="152" y="306"/>
                    </a:lnTo>
                    <a:lnTo>
                      <a:pt x="139" y="307"/>
                    </a:lnTo>
                    <a:lnTo>
                      <a:pt x="127" y="309"/>
                    </a:lnTo>
                    <a:lnTo>
                      <a:pt x="113" y="309"/>
                    </a:lnTo>
                    <a:lnTo>
                      <a:pt x="101" y="309"/>
                    </a:lnTo>
                    <a:lnTo>
                      <a:pt x="89" y="307"/>
                    </a:lnTo>
                    <a:lnTo>
                      <a:pt x="78" y="306"/>
                    </a:lnTo>
                    <a:lnTo>
                      <a:pt x="66" y="303"/>
                    </a:lnTo>
                    <a:lnTo>
                      <a:pt x="56" y="300"/>
                    </a:lnTo>
                    <a:lnTo>
                      <a:pt x="47" y="296"/>
                    </a:lnTo>
                    <a:lnTo>
                      <a:pt x="38" y="291"/>
                    </a:lnTo>
                    <a:lnTo>
                      <a:pt x="31" y="284"/>
                    </a:lnTo>
                    <a:lnTo>
                      <a:pt x="23" y="278"/>
                    </a:lnTo>
                    <a:lnTo>
                      <a:pt x="17" y="272"/>
                    </a:lnTo>
                    <a:lnTo>
                      <a:pt x="12" y="265"/>
                    </a:lnTo>
                    <a:lnTo>
                      <a:pt x="8" y="258"/>
                    </a:lnTo>
                    <a:lnTo>
                      <a:pt x="4" y="250"/>
                    </a:lnTo>
                    <a:lnTo>
                      <a:pt x="1" y="242"/>
                    </a:lnTo>
                    <a:lnTo>
                      <a:pt x="0" y="235"/>
                    </a:lnTo>
                    <a:lnTo>
                      <a:pt x="0" y="226"/>
                    </a:lnTo>
                    <a:lnTo>
                      <a:pt x="0" y="213"/>
                    </a:lnTo>
                    <a:lnTo>
                      <a:pt x="3" y="202"/>
                    </a:lnTo>
                    <a:lnTo>
                      <a:pt x="8" y="192"/>
                    </a:lnTo>
                    <a:lnTo>
                      <a:pt x="13" y="181"/>
                    </a:lnTo>
                    <a:lnTo>
                      <a:pt x="20" y="172"/>
                    </a:lnTo>
                    <a:lnTo>
                      <a:pt x="31" y="165"/>
                    </a:lnTo>
                    <a:lnTo>
                      <a:pt x="41" y="157"/>
                    </a:lnTo>
                    <a:lnTo>
                      <a:pt x="55" y="151"/>
                    </a:lnTo>
                    <a:lnTo>
                      <a:pt x="55" y="150"/>
                    </a:lnTo>
                    <a:close/>
                    <a:moveTo>
                      <a:pt x="122" y="122"/>
                    </a:moveTo>
                    <a:lnTo>
                      <a:pt x="129" y="119"/>
                    </a:lnTo>
                    <a:lnTo>
                      <a:pt x="135" y="117"/>
                    </a:lnTo>
                    <a:lnTo>
                      <a:pt x="140" y="111"/>
                    </a:lnTo>
                    <a:lnTo>
                      <a:pt x="145" y="108"/>
                    </a:lnTo>
                    <a:lnTo>
                      <a:pt x="149" y="101"/>
                    </a:lnTo>
                    <a:lnTo>
                      <a:pt x="152" y="96"/>
                    </a:lnTo>
                    <a:lnTo>
                      <a:pt x="153" y="90"/>
                    </a:lnTo>
                    <a:lnTo>
                      <a:pt x="154" y="83"/>
                    </a:lnTo>
                    <a:lnTo>
                      <a:pt x="153" y="76"/>
                    </a:lnTo>
                    <a:lnTo>
                      <a:pt x="152" y="69"/>
                    </a:lnTo>
                    <a:lnTo>
                      <a:pt x="148" y="63"/>
                    </a:lnTo>
                    <a:lnTo>
                      <a:pt x="144" y="58"/>
                    </a:lnTo>
                    <a:lnTo>
                      <a:pt x="138" y="53"/>
                    </a:lnTo>
                    <a:lnTo>
                      <a:pt x="131" y="49"/>
                    </a:lnTo>
                    <a:lnTo>
                      <a:pt x="125" y="48"/>
                    </a:lnTo>
                    <a:lnTo>
                      <a:pt x="116" y="47"/>
                    </a:lnTo>
                    <a:lnTo>
                      <a:pt x="108" y="48"/>
                    </a:lnTo>
                    <a:lnTo>
                      <a:pt x="101" y="49"/>
                    </a:lnTo>
                    <a:lnTo>
                      <a:pt x="94" y="53"/>
                    </a:lnTo>
                    <a:lnTo>
                      <a:pt x="88" y="57"/>
                    </a:lnTo>
                    <a:lnTo>
                      <a:pt x="84" y="62"/>
                    </a:lnTo>
                    <a:lnTo>
                      <a:pt x="80" y="68"/>
                    </a:lnTo>
                    <a:lnTo>
                      <a:pt x="79" y="75"/>
                    </a:lnTo>
                    <a:lnTo>
                      <a:pt x="78" y="81"/>
                    </a:lnTo>
                    <a:lnTo>
                      <a:pt x="79" y="87"/>
                    </a:lnTo>
                    <a:lnTo>
                      <a:pt x="82" y="94"/>
                    </a:lnTo>
                    <a:lnTo>
                      <a:pt x="84" y="100"/>
                    </a:lnTo>
                    <a:lnTo>
                      <a:pt x="89" y="105"/>
                    </a:lnTo>
                    <a:lnTo>
                      <a:pt x="96" y="110"/>
                    </a:lnTo>
                    <a:lnTo>
                      <a:pt x="103" y="114"/>
                    </a:lnTo>
                    <a:lnTo>
                      <a:pt x="112" y="118"/>
                    </a:lnTo>
                    <a:lnTo>
                      <a:pt x="122" y="122"/>
                    </a:lnTo>
                    <a:close/>
                    <a:moveTo>
                      <a:pt x="73" y="218"/>
                    </a:moveTo>
                    <a:lnTo>
                      <a:pt x="74" y="226"/>
                    </a:lnTo>
                    <a:lnTo>
                      <a:pt x="76" y="234"/>
                    </a:lnTo>
                    <a:lnTo>
                      <a:pt x="80" y="241"/>
                    </a:lnTo>
                    <a:lnTo>
                      <a:pt x="85" y="248"/>
                    </a:lnTo>
                    <a:lnTo>
                      <a:pt x="92" y="253"/>
                    </a:lnTo>
                    <a:lnTo>
                      <a:pt x="99" y="256"/>
                    </a:lnTo>
                    <a:lnTo>
                      <a:pt x="107" y="259"/>
                    </a:lnTo>
                    <a:lnTo>
                      <a:pt x="116" y="260"/>
                    </a:lnTo>
                    <a:lnTo>
                      <a:pt x="126" y="259"/>
                    </a:lnTo>
                    <a:lnTo>
                      <a:pt x="134" y="258"/>
                    </a:lnTo>
                    <a:lnTo>
                      <a:pt x="141" y="254"/>
                    </a:lnTo>
                    <a:lnTo>
                      <a:pt x="148" y="249"/>
                    </a:lnTo>
                    <a:lnTo>
                      <a:pt x="153" y="244"/>
                    </a:lnTo>
                    <a:lnTo>
                      <a:pt x="157" y="237"/>
                    </a:lnTo>
                    <a:lnTo>
                      <a:pt x="159" y="231"/>
                    </a:lnTo>
                    <a:lnTo>
                      <a:pt x="159" y="223"/>
                    </a:lnTo>
                    <a:lnTo>
                      <a:pt x="159" y="217"/>
                    </a:lnTo>
                    <a:lnTo>
                      <a:pt x="158" y="211"/>
                    </a:lnTo>
                    <a:lnTo>
                      <a:pt x="157" y="206"/>
                    </a:lnTo>
                    <a:lnTo>
                      <a:pt x="154" y="200"/>
                    </a:lnTo>
                    <a:lnTo>
                      <a:pt x="150" y="195"/>
                    </a:lnTo>
                    <a:lnTo>
                      <a:pt x="145" y="190"/>
                    </a:lnTo>
                    <a:lnTo>
                      <a:pt x="139" y="186"/>
                    </a:lnTo>
                    <a:lnTo>
                      <a:pt x="132" y="183"/>
                    </a:lnTo>
                    <a:lnTo>
                      <a:pt x="120" y="176"/>
                    </a:lnTo>
                    <a:lnTo>
                      <a:pt x="111" y="175"/>
                    </a:lnTo>
                    <a:lnTo>
                      <a:pt x="106" y="176"/>
                    </a:lnTo>
                    <a:lnTo>
                      <a:pt x="97" y="180"/>
                    </a:lnTo>
                    <a:lnTo>
                      <a:pt x="92" y="183"/>
                    </a:lnTo>
                    <a:lnTo>
                      <a:pt x="87" y="186"/>
                    </a:lnTo>
                    <a:lnTo>
                      <a:pt x="83" y="190"/>
                    </a:lnTo>
                    <a:lnTo>
                      <a:pt x="79" y="195"/>
                    </a:lnTo>
                    <a:lnTo>
                      <a:pt x="76" y="200"/>
                    </a:lnTo>
                    <a:lnTo>
                      <a:pt x="75" y="207"/>
                    </a:lnTo>
                    <a:lnTo>
                      <a:pt x="74" y="212"/>
                    </a:lnTo>
                    <a:lnTo>
                      <a:pt x="73"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7" name="Freeform 604"/>
              <p:cNvSpPr>
                <a:spLocks/>
              </p:cNvSpPr>
              <p:nvPr/>
            </p:nvSpPr>
            <p:spPr bwMode="auto">
              <a:xfrm>
                <a:off x="5210" y="1853"/>
                <a:ext cx="35" cy="75"/>
              </a:xfrm>
              <a:custGeom>
                <a:avLst/>
                <a:gdLst>
                  <a:gd name="T0" fmla="*/ 70 w 139"/>
                  <a:gd name="T1" fmla="*/ 300 h 300"/>
                  <a:gd name="T2" fmla="*/ 70 w 139"/>
                  <a:gd name="T3" fmla="*/ 63 h 300"/>
                  <a:gd name="T4" fmla="*/ 69 w 139"/>
                  <a:gd name="T5" fmla="*/ 63 h 300"/>
                  <a:gd name="T6" fmla="*/ 11 w 139"/>
                  <a:gd name="T7" fmla="*/ 91 h 300"/>
                  <a:gd name="T8" fmla="*/ 0 w 139"/>
                  <a:gd name="T9" fmla="*/ 37 h 300"/>
                  <a:gd name="T10" fmla="*/ 80 w 139"/>
                  <a:gd name="T11" fmla="*/ 0 h 300"/>
                  <a:gd name="T12" fmla="*/ 139 w 139"/>
                  <a:gd name="T13" fmla="*/ 0 h 300"/>
                  <a:gd name="T14" fmla="*/ 139 w 139"/>
                  <a:gd name="T15" fmla="*/ 300 h 300"/>
                  <a:gd name="T16" fmla="*/ 70 w 13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00">
                    <a:moveTo>
                      <a:pt x="70" y="300"/>
                    </a:moveTo>
                    <a:lnTo>
                      <a:pt x="70" y="63"/>
                    </a:lnTo>
                    <a:lnTo>
                      <a:pt x="69" y="63"/>
                    </a:lnTo>
                    <a:lnTo>
                      <a:pt x="11" y="91"/>
                    </a:lnTo>
                    <a:lnTo>
                      <a:pt x="0" y="37"/>
                    </a:lnTo>
                    <a:lnTo>
                      <a:pt x="80" y="0"/>
                    </a:lnTo>
                    <a:lnTo>
                      <a:pt x="139" y="0"/>
                    </a:lnTo>
                    <a:lnTo>
                      <a:pt x="139" y="300"/>
                    </a:lnTo>
                    <a:lnTo>
                      <a:pt x="70"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8" name="Freeform 605"/>
              <p:cNvSpPr>
                <a:spLocks/>
              </p:cNvSpPr>
              <p:nvPr/>
            </p:nvSpPr>
            <p:spPr bwMode="auto">
              <a:xfrm>
                <a:off x="5271" y="1853"/>
                <a:ext cx="55" cy="75"/>
              </a:xfrm>
              <a:custGeom>
                <a:avLst/>
                <a:gdLst>
                  <a:gd name="T0" fmla="*/ 0 w 219"/>
                  <a:gd name="T1" fmla="*/ 0 h 300"/>
                  <a:gd name="T2" fmla="*/ 219 w 219"/>
                  <a:gd name="T3" fmla="*/ 0 h 300"/>
                  <a:gd name="T4" fmla="*/ 219 w 219"/>
                  <a:gd name="T5" fmla="*/ 45 h 300"/>
                  <a:gd name="T6" fmla="*/ 92 w 219"/>
                  <a:gd name="T7" fmla="*/ 300 h 300"/>
                  <a:gd name="T8" fmla="*/ 15 w 219"/>
                  <a:gd name="T9" fmla="*/ 300 h 300"/>
                  <a:gd name="T10" fmla="*/ 143 w 219"/>
                  <a:gd name="T11" fmla="*/ 59 h 300"/>
                  <a:gd name="T12" fmla="*/ 143 w 219"/>
                  <a:gd name="T13" fmla="*/ 57 h 300"/>
                  <a:gd name="T14" fmla="*/ 0 w 219"/>
                  <a:gd name="T15" fmla="*/ 57 h 300"/>
                  <a:gd name="T16" fmla="*/ 0 w 219"/>
                  <a:gd name="T1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300">
                    <a:moveTo>
                      <a:pt x="0" y="0"/>
                    </a:moveTo>
                    <a:lnTo>
                      <a:pt x="219" y="0"/>
                    </a:lnTo>
                    <a:lnTo>
                      <a:pt x="219" y="45"/>
                    </a:lnTo>
                    <a:lnTo>
                      <a:pt x="92" y="300"/>
                    </a:lnTo>
                    <a:lnTo>
                      <a:pt x="15" y="300"/>
                    </a:lnTo>
                    <a:lnTo>
                      <a:pt x="143" y="59"/>
                    </a:lnTo>
                    <a:lnTo>
                      <a:pt x="143" y="57"/>
                    </a:lnTo>
                    <a:lnTo>
                      <a:pt x="0" y="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9" name="Freeform 606"/>
              <p:cNvSpPr>
                <a:spLocks/>
              </p:cNvSpPr>
              <p:nvPr/>
            </p:nvSpPr>
            <p:spPr bwMode="auto">
              <a:xfrm>
                <a:off x="5337" y="1908"/>
                <a:ext cx="21" cy="22"/>
              </a:xfrm>
              <a:custGeom>
                <a:avLst/>
                <a:gdLst>
                  <a:gd name="T0" fmla="*/ 86 w 86"/>
                  <a:gd name="T1" fmla="*/ 43 h 86"/>
                  <a:gd name="T2" fmla="*/ 84 w 86"/>
                  <a:gd name="T3" fmla="*/ 52 h 86"/>
                  <a:gd name="T4" fmla="*/ 82 w 86"/>
                  <a:gd name="T5" fmla="*/ 60 h 86"/>
                  <a:gd name="T6" fmla="*/ 78 w 86"/>
                  <a:gd name="T7" fmla="*/ 67 h 86"/>
                  <a:gd name="T8" fmla="*/ 73 w 86"/>
                  <a:gd name="T9" fmla="*/ 74 h 86"/>
                  <a:gd name="T10" fmla="*/ 67 w 86"/>
                  <a:gd name="T11" fmla="*/ 79 h 86"/>
                  <a:gd name="T12" fmla="*/ 59 w 86"/>
                  <a:gd name="T13" fmla="*/ 83 h 86"/>
                  <a:gd name="T14" fmla="*/ 51 w 86"/>
                  <a:gd name="T15" fmla="*/ 85 h 86"/>
                  <a:gd name="T16" fmla="*/ 42 w 86"/>
                  <a:gd name="T17" fmla="*/ 86 h 86"/>
                  <a:gd name="T18" fmla="*/ 34 w 86"/>
                  <a:gd name="T19" fmla="*/ 85 h 86"/>
                  <a:gd name="T20" fmla="*/ 26 w 86"/>
                  <a:gd name="T21" fmla="*/ 83 h 86"/>
                  <a:gd name="T22" fmla="*/ 18 w 86"/>
                  <a:gd name="T23" fmla="*/ 79 h 86"/>
                  <a:gd name="T24" fmla="*/ 12 w 86"/>
                  <a:gd name="T25" fmla="*/ 74 h 86"/>
                  <a:gd name="T26" fmla="*/ 7 w 86"/>
                  <a:gd name="T27" fmla="*/ 67 h 86"/>
                  <a:gd name="T28" fmla="*/ 3 w 86"/>
                  <a:gd name="T29" fmla="*/ 60 h 86"/>
                  <a:gd name="T30" fmla="*/ 2 w 86"/>
                  <a:gd name="T31" fmla="*/ 52 h 86"/>
                  <a:gd name="T32" fmla="*/ 0 w 86"/>
                  <a:gd name="T33" fmla="*/ 43 h 86"/>
                  <a:gd name="T34" fmla="*/ 2 w 86"/>
                  <a:gd name="T35" fmla="*/ 34 h 86"/>
                  <a:gd name="T36" fmla="*/ 3 w 86"/>
                  <a:gd name="T37" fmla="*/ 25 h 86"/>
                  <a:gd name="T38" fmla="*/ 7 w 86"/>
                  <a:gd name="T39" fmla="*/ 19 h 86"/>
                  <a:gd name="T40" fmla="*/ 13 w 86"/>
                  <a:gd name="T41" fmla="*/ 13 h 86"/>
                  <a:gd name="T42" fmla="*/ 20 w 86"/>
                  <a:gd name="T43" fmla="*/ 6 h 86"/>
                  <a:gd name="T44" fmla="*/ 26 w 86"/>
                  <a:gd name="T45" fmla="*/ 3 h 86"/>
                  <a:gd name="T46" fmla="*/ 35 w 86"/>
                  <a:gd name="T47" fmla="*/ 1 h 86"/>
                  <a:gd name="T48" fmla="*/ 42 w 86"/>
                  <a:gd name="T49" fmla="*/ 0 h 86"/>
                  <a:gd name="T50" fmla="*/ 51 w 86"/>
                  <a:gd name="T51" fmla="*/ 1 h 86"/>
                  <a:gd name="T52" fmla="*/ 60 w 86"/>
                  <a:gd name="T53" fmla="*/ 3 h 86"/>
                  <a:gd name="T54" fmla="*/ 67 w 86"/>
                  <a:gd name="T55" fmla="*/ 6 h 86"/>
                  <a:gd name="T56" fmla="*/ 73 w 86"/>
                  <a:gd name="T57" fmla="*/ 11 h 86"/>
                  <a:gd name="T58" fmla="*/ 78 w 86"/>
                  <a:gd name="T59" fmla="*/ 19 h 86"/>
                  <a:gd name="T60" fmla="*/ 82 w 86"/>
                  <a:gd name="T61" fmla="*/ 25 h 86"/>
                  <a:gd name="T62" fmla="*/ 84 w 86"/>
                  <a:gd name="T63" fmla="*/ 34 h 86"/>
                  <a:gd name="T64" fmla="*/ 86 w 86"/>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6">
                    <a:moveTo>
                      <a:pt x="86" y="43"/>
                    </a:moveTo>
                    <a:lnTo>
                      <a:pt x="84" y="52"/>
                    </a:lnTo>
                    <a:lnTo>
                      <a:pt x="82" y="60"/>
                    </a:lnTo>
                    <a:lnTo>
                      <a:pt x="78" y="67"/>
                    </a:lnTo>
                    <a:lnTo>
                      <a:pt x="73" y="74"/>
                    </a:lnTo>
                    <a:lnTo>
                      <a:pt x="67" y="79"/>
                    </a:lnTo>
                    <a:lnTo>
                      <a:pt x="59" y="83"/>
                    </a:lnTo>
                    <a:lnTo>
                      <a:pt x="51" y="85"/>
                    </a:lnTo>
                    <a:lnTo>
                      <a:pt x="42" y="86"/>
                    </a:lnTo>
                    <a:lnTo>
                      <a:pt x="34" y="85"/>
                    </a:lnTo>
                    <a:lnTo>
                      <a:pt x="26" y="83"/>
                    </a:lnTo>
                    <a:lnTo>
                      <a:pt x="18" y="79"/>
                    </a:lnTo>
                    <a:lnTo>
                      <a:pt x="12" y="74"/>
                    </a:lnTo>
                    <a:lnTo>
                      <a:pt x="7" y="67"/>
                    </a:lnTo>
                    <a:lnTo>
                      <a:pt x="3" y="60"/>
                    </a:lnTo>
                    <a:lnTo>
                      <a:pt x="2" y="52"/>
                    </a:lnTo>
                    <a:lnTo>
                      <a:pt x="0" y="43"/>
                    </a:lnTo>
                    <a:lnTo>
                      <a:pt x="2" y="34"/>
                    </a:lnTo>
                    <a:lnTo>
                      <a:pt x="3" y="25"/>
                    </a:lnTo>
                    <a:lnTo>
                      <a:pt x="7" y="19"/>
                    </a:lnTo>
                    <a:lnTo>
                      <a:pt x="13" y="13"/>
                    </a:lnTo>
                    <a:lnTo>
                      <a:pt x="20" y="6"/>
                    </a:lnTo>
                    <a:lnTo>
                      <a:pt x="26" y="3"/>
                    </a:lnTo>
                    <a:lnTo>
                      <a:pt x="35" y="1"/>
                    </a:lnTo>
                    <a:lnTo>
                      <a:pt x="42" y="0"/>
                    </a:lnTo>
                    <a:lnTo>
                      <a:pt x="51" y="1"/>
                    </a:lnTo>
                    <a:lnTo>
                      <a:pt x="60" y="3"/>
                    </a:lnTo>
                    <a:lnTo>
                      <a:pt x="67" y="6"/>
                    </a:lnTo>
                    <a:lnTo>
                      <a:pt x="73" y="11"/>
                    </a:lnTo>
                    <a:lnTo>
                      <a:pt x="78" y="19"/>
                    </a:lnTo>
                    <a:lnTo>
                      <a:pt x="82" y="25"/>
                    </a:lnTo>
                    <a:lnTo>
                      <a:pt x="84" y="34"/>
                    </a:lnTo>
                    <a:lnTo>
                      <a:pt x="86"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Freeform 608"/>
            <p:cNvSpPr>
              <a:spLocks noEditPoints="1"/>
            </p:cNvSpPr>
            <p:nvPr/>
          </p:nvSpPr>
          <p:spPr bwMode="auto">
            <a:xfrm>
              <a:off x="5365" y="1852"/>
              <a:ext cx="59" cy="78"/>
            </a:xfrm>
            <a:custGeom>
              <a:avLst/>
              <a:gdLst>
                <a:gd name="T0" fmla="*/ 182 w 235"/>
                <a:gd name="T1" fmla="*/ 56 h 310"/>
                <a:gd name="T2" fmla="*/ 133 w 235"/>
                <a:gd name="T3" fmla="*/ 64 h 310"/>
                <a:gd name="T4" fmla="*/ 109 w 235"/>
                <a:gd name="T5" fmla="*/ 74 h 310"/>
                <a:gd name="T6" fmla="*/ 91 w 235"/>
                <a:gd name="T7" fmla="*/ 89 h 310"/>
                <a:gd name="T8" fmla="*/ 76 w 235"/>
                <a:gd name="T9" fmla="*/ 113 h 310"/>
                <a:gd name="T10" fmla="*/ 80 w 235"/>
                <a:gd name="T11" fmla="*/ 121 h 310"/>
                <a:gd name="T12" fmla="*/ 103 w 235"/>
                <a:gd name="T13" fmla="*/ 110 h 310"/>
                <a:gd name="T14" fmla="*/ 129 w 235"/>
                <a:gd name="T15" fmla="*/ 103 h 310"/>
                <a:gd name="T16" fmla="*/ 159 w 235"/>
                <a:gd name="T17" fmla="*/ 104 h 310"/>
                <a:gd name="T18" fmla="*/ 185 w 235"/>
                <a:gd name="T19" fmla="*/ 113 h 310"/>
                <a:gd name="T20" fmla="*/ 208 w 235"/>
                <a:gd name="T21" fmla="*/ 130 h 310"/>
                <a:gd name="T22" fmla="*/ 225 w 235"/>
                <a:gd name="T23" fmla="*/ 153 h 310"/>
                <a:gd name="T24" fmla="*/ 234 w 235"/>
                <a:gd name="T25" fmla="*/ 181 h 310"/>
                <a:gd name="T26" fmla="*/ 235 w 235"/>
                <a:gd name="T27" fmla="*/ 213 h 310"/>
                <a:gd name="T28" fmla="*/ 227 w 235"/>
                <a:gd name="T29" fmla="*/ 243 h 310"/>
                <a:gd name="T30" fmla="*/ 210 w 235"/>
                <a:gd name="T31" fmla="*/ 271 h 310"/>
                <a:gd name="T32" fmla="*/ 185 w 235"/>
                <a:gd name="T33" fmla="*/ 293 h 310"/>
                <a:gd name="T34" fmla="*/ 156 w 235"/>
                <a:gd name="T35" fmla="*/ 305 h 310"/>
                <a:gd name="T36" fmla="*/ 122 w 235"/>
                <a:gd name="T37" fmla="*/ 310 h 310"/>
                <a:gd name="T38" fmla="*/ 82 w 235"/>
                <a:gd name="T39" fmla="*/ 304 h 310"/>
                <a:gd name="T40" fmla="*/ 49 w 235"/>
                <a:gd name="T41" fmla="*/ 289 h 310"/>
                <a:gd name="T42" fmla="*/ 24 w 235"/>
                <a:gd name="T43" fmla="*/ 263 h 310"/>
                <a:gd name="T44" fmla="*/ 7 w 235"/>
                <a:gd name="T45" fmla="*/ 232 h 310"/>
                <a:gd name="T46" fmla="*/ 0 w 235"/>
                <a:gd name="T47" fmla="*/ 192 h 310"/>
                <a:gd name="T48" fmla="*/ 2 w 235"/>
                <a:gd name="T49" fmla="*/ 141 h 310"/>
                <a:gd name="T50" fmla="*/ 19 w 235"/>
                <a:gd name="T51" fmla="*/ 92 h 310"/>
                <a:gd name="T52" fmla="*/ 45 w 235"/>
                <a:gd name="T53" fmla="*/ 52 h 310"/>
                <a:gd name="T54" fmla="*/ 81 w 235"/>
                <a:gd name="T55" fmla="*/ 24 h 310"/>
                <a:gd name="T56" fmla="*/ 123 w 235"/>
                <a:gd name="T57" fmla="*/ 8 h 310"/>
                <a:gd name="T58" fmla="*/ 162 w 235"/>
                <a:gd name="T59" fmla="*/ 1 h 310"/>
                <a:gd name="T60" fmla="*/ 202 w 235"/>
                <a:gd name="T61" fmla="*/ 0 h 310"/>
                <a:gd name="T62" fmla="*/ 73 w 235"/>
                <a:gd name="T63" fmla="*/ 219 h 310"/>
                <a:gd name="T64" fmla="*/ 86 w 235"/>
                <a:gd name="T65" fmla="*/ 243 h 310"/>
                <a:gd name="T66" fmla="*/ 99 w 235"/>
                <a:gd name="T67" fmla="*/ 253 h 310"/>
                <a:gd name="T68" fmla="*/ 114 w 235"/>
                <a:gd name="T69" fmla="*/ 257 h 310"/>
                <a:gd name="T70" fmla="*/ 137 w 235"/>
                <a:gd name="T71" fmla="*/ 253 h 310"/>
                <a:gd name="T72" fmla="*/ 156 w 235"/>
                <a:gd name="T73" fmla="*/ 235 h 310"/>
                <a:gd name="T74" fmla="*/ 162 w 235"/>
                <a:gd name="T75" fmla="*/ 206 h 310"/>
                <a:gd name="T76" fmla="*/ 156 w 235"/>
                <a:gd name="T77" fmla="*/ 176 h 310"/>
                <a:gd name="T78" fmla="*/ 136 w 235"/>
                <a:gd name="T79" fmla="*/ 158 h 310"/>
                <a:gd name="T80" fmla="*/ 107 w 235"/>
                <a:gd name="T81" fmla="*/ 155 h 310"/>
                <a:gd name="T82" fmla="*/ 84 w 235"/>
                <a:gd name="T83" fmla="*/ 167 h 310"/>
                <a:gd name="T84" fmla="*/ 71 w 235"/>
                <a:gd name="T85" fmla="*/ 18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310">
                  <a:moveTo>
                    <a:pt x="202" y="0"/>
                  </a:moveTo>
                  <a:lnTo>
                    <a:pt x="202" y="55"/>
                  </a:lnTo>
                  <a:lnTo>
                    <a:pt x="182" y="56"/>
                  </a:lnTo>
                  <a:lnTo>
                    <a:pt x="165" y="56"/>
                  </a:lnTo>
                  <a:lnTo>
                    <a:pt x="150" y="59"/>
                  </a:lnTo>
                  <a:lnTo>
                    <a:pt x="133" y="64"/>
                  </a:lnTo>
                  <a:lnTo>
                    <a:pt x="124" y="66"/>
                  </a:lnTo>
                  <a:lnTo>
                    <a:pt x="117" y="70"/>
                  </a:lnTo>
                  <a:lnTo>
                    <a:pt x="109" y="74"/>
                  </a:lnTo>
                  <a:lnTo>
                    <a:pt x="103" y="79"/>
                  </a:lnTo>
                  <a:lnTo>
                    <a:pt x="96" y="84"/>
                  </a:lnTo>
                  <a:lnTo>
                    <a:pt x="91" y="89"/>
                  </a:lnTo>
                  <a:lnTo>
                    <a:pt x="87" y="96"/>
                  </a:lnTo>
                  <a:lnTo>
                    <a:pt x="82" y="101"/>
                  </a:lnTo>
                  <a:lnTo>
                    <a:pt x="76" y="113"/>
                  </a:lnTo>
                  <a:lnTo>
                    <a:pt x="72" y="127"/>
                  </a:lnTo>
                  <a:lnTo>
                    <a:pt x="73" y="127"/>
                  </a:lnTo>
                  <a:lnTo>
                    <a:pt x="80" y="121"/>
                  </a:lnTo>
                  <a:lnTo>
                    <a:pt x="87" y="117"/>
                  </a:lnTo>
                  <a:lnTo>
                    <a:pt x="94" y="112"/>
                  </a:lnTo>
                  <a:lnTo>
                    <a:pt x="103" y="110"/>
                  </a:lnTo>
                  <a:lnTo>
                    <a:pt x="110" y="107"/>
                  </a:lnTo>
                  <a:lnTo>
                    <a:pt x="119" y="104"/>
                  </a:lnTo>
                  <a:lnTo>
                    <a:pt x="129" y="103"/>
                  </a:lnTo>
                  <a:lnTo>
                    <a:pt x="140" y="103"/>
                  </a:lnTo>
                  <a:lnTo>
                    <a:pt x="150" y="103"/>
                  </a:lnTo>
                  <a:lnTo>
                    <a:pt x="159" y="104"/>
                  </a:lnTo>
                  <a:lnTo>
                    <a:pt x="169" y="107"/>
                  </a:lnTo>
                  <a:lnTo>
                    <a:pt x="176" y="110"/>
                  </a:lnTo>
                  <a:lnTo>
                    <a:pt x="185" y="113"/>
                  </a:lnTo>
                  <a:lnTo>
                    <a:pt x="193" y="118"/>
                  </a:lnTo>
                  <a:lnTo>
                    <a:pt x="201" y="124"/>
                  </a:lnTo>
                  <a:lnTo>
                    <a:pt x="208" y="130"/>
                  </a:lnTo>
                  <a:lnTo>
                    <a:pt x="215" y="138"/>
                  </a:lnTo>
                  <a:lnTo>
                    <a:pt x="220" y="145"/>
                  </a:lnTo>
                  <a:lnTo>
                    <a:pt x="225" y="153"/>
                  </a:lnTo>
                  <a:lnTo>
                    <a:pt x="229" y="162"/>
                  </a:lnTo>
                  <a:lnTo>
                    <a:pt x="231" y="171"/>
                  </a:lnTo>
                  <a:lnTo>
                    <a:pt x="234" y="181"/>
                  </a:lnTo>
                  <a:lnTo>
                    <a:pt x="235" y="191"/>
                  </a:lnTo>
                  <a:lnTo>
                    <a:pt x="235" y="201"/>
                  </a:lnTo>
                  <a:lnTo>
                    <a:pt x="235" y="213"/>
                  </a:lnTo>
                  <a:lnTo>
                    <a:pt x="232" y="224"/>
                  </a:lnTo>
                  <a:lnTo>
                    <a:pt x="230" y="234"/>
                  </a:lnTo>
                  <a:lnTo>
                    <a:pt x="227" y="243"/>
                  </a:lnTo>
                  <a:lnTo>
                    <a:pt x="222" y="253"/>
                  </a:lnTo>
                  <a:lnTo>
                    <a:pt x="217" y="262"/>
                  </a:lnTo>
                  <a:lnTo>
                    <a:pt x="210" y="271"/>
                  </a:lnTo>
                  <a:lnTo>
                    <a:pt x="203" y="279"/>
                  </a:lnTo>
                  <a:lnTo>
                    <a:pt x="194" y="286"/>
                  </a:lnTo>
                  <a:lnTo>
                    <a:pt x="185" y="293"/>
                  </a:lnTo>
                  <a:lnTo>
                    <a:pt x="176" y="298"/>
                  </a:lnTo>
                  <a:lnTo>
                    <a:pt x="166" y="302"/>
                  </a:lnTo>
                  <a:lnTo>
                    <a:pt x="156" y="305"/>
                  </a:lnTo>
                  <a:lnTo>
                    <a:pt x="145" y="308"/>
                  </a:lnTo>
                  <a:lnTo>
                    <a:pt x="133" y="309"/>
                  </a:lnTo>
                  <a:lnTo>
                    <a:pt x="122" y="310"/>
                  </a:lnTo>
                  <a:lnTo>
                    <a:pt x="108" y="309"/>
                  </a:lnTo>
                  <a:lnTo>
                    <a:pt x="95" y="308"/>
                  </a:lnTo>
                  <a:lnTo>
                    <a:pt x="82" y="304"/>
                  </a:lnTo>
                  <a:lnTo>
                    <a:pt x="71" y="300"/>
                  </a:lnTo>
                  <a:lnTo>
                    <a:pt x="59" y="295"/>
                  </a:lnTo>
                  <a:lnTo>
                    <a:pt x="49" y="289"/>
                  </a:lnTo>
                  <a:lnTo>
                    <a:pt x="40" y="281"/>
                  </a:lnTo>
                  <a:lnTo>
                    <a:pt x="31" y="274"/>
                  </a:lnTo>
                  <a:lnTo>
                    <a:pt x="24" y="263"/>
                  </a:lnTo>
                  <a:lnTo>
                    <a:pt x="17" y="253"/>
                  </a:lnTo>
                  <a:lnTo>
                    <a:pt x="12" y="243"/>
                  </a:lnTo>
                  <a:lnTo>
                    <a:pt x="7" y="232"/>
                  </a:lnTo>
                  <a:lnTo>
                    <a:pt x="3" y="219"/>
                  </a:lnTo>
                  <a:lnTo>
                    <a:pt x="1" y="206"/>
                  </a:lnTo>
                  <a:lnTo>
                    <a:pt x="0" y="192"/>
                  </a:lnTo>
                  <a:lnTo>
                    <a:pt x="0" y="178"/>
                  </a:lnTo>
                  <a:lnTo>
                    <a:pt x="0" y="159"/>
                  </a:lnTo>
                  <a:lnTo>
                    <a:pt x="2" y="141"/>
                  </a:lnTo>
                  <a:lnTo>
                    <a:pt x="6" y="124"/>
                  </a:lnTo>
                  <a:lnTo>
                    <a:pt x="11" y="107"/>
                  </a:lnTo>
                  <a:lnTo>
                    <a:pt x="19" y="92"/>
                  </a:lnTo>
                  <a:lnTo>
                    <a:pt x="26" y="76"/>
                  </a:lnTo>
                  <a:lnTo>
                    <a:pt x="35" y="64"/>
                  </a:lnTo>
                  <a:lnTo>
                    <a:pt x="45" y="52"/>
                  </a:lnTo>
                  <a:lnTo>
                    <a:pt x="57" y="42"/>
                  </a:lnTo>
                  <a:lnTo>
                    <a:pt x="68" y="33"/>
                  </a:lnTo>
                  <a:lnTo>
                    <a:pt x="81" y="24"/>
                  </a:lnTo>
                  <a:lnTo>
                    <a:pt x="94" y="18"/>
                  </a:lnTo>
                  <a:lnTo>
                    <a:pt x="108" y="13"/>
                  </a:lnTo>
                  <a:lnTo>
                    <a:pt x="123" y="8"/>
                  </a:lnTo>
                  <a:lnTo>
                    <a:pt x="138" y="4"/>
                  </a:lnTo>
                  <a:lnTo>
                    <a:pt x="155" y="3"/>
                  </a:lnTo>
                  <a:lnTo>
                    <a:pt x="162" y="1"/>
                  </a:lnTo>
                  <a:lnTo>
                    <a:pt x="173" y="1"/>
                  </a:lnTo>
                  <a:lnTo>
                    <a:pt x="185" y="1"/>
                  </a:lnTo>
                  <a:lnTo>
                    <a:pt x="202" y="0"/>
                  </a:lnTo>
                  <a:close/>
                  <a:moveTo>
                    <a:pt x="70" y="196"/>
                  </a:moveTo>
                  <a:lnTo>
                    <a:pt x="71" y="207"/>
                  </a:lnTo>
                  <a:lnTo>
                    <a:pt x="73" y="219"/>
                  </a:lnTo>
                  <a:lnTo>
                    <a:pt x="77" y="229"/>
                  </a:lnTo>
                  <a:lnTo>
                    <a:pt x="82" y="239"/>
                  </a:lnTo>
                  <a:lnTo>
                    <a:pt x="86" y="243"/>
                  </a:lnTo>
                  <a:lnTo>
                    <a:pt x="90" y="247"/>
                  </a:lnTo>
                  <a:lnTo>
                    <a:pt x="94" y="251"/>
                  </a:lnTo>
                  <a:lnTo>
                    <a:pt x="99" y="253"/>
                  </a:lnTo>
                  <a:lnTo>
                    <a:pt x="104" y="255"/>
                  </a:lnTo>
                  <a:lnTo>
                    <a:pt x="109" y="256"/>
                  </a:lnTo>
                  <a:lnTo>
                    <a:pt x="114" y="257"/>
                  </a:lnTo>
                  <a:lnTo>
                    <a:pt x="121" y="257"/>
                  </a:lnTo>
                  <a:lnTo>
                    <a:pt x="129" y="256"/>
                  </a:lnTo>
                  <a:lnTo>
                    <a:pt x="137" y="253"/>
                  </a:lnTo>
                  <a:lnTo>
                    <a:pt x="145" y="249"/>
                  </a:lnTo>
                  <a:lnTo>
                    <a:pt x="151" y="243"/>
                  </a:lnTo>
                  <a:lnTo>
                    <a:pt x="156" y="235"/>
                  </a:lnTo>
                  <a:lnTo>
                    <a:pt x="160" y="227"/>
                  </a:lnTo>
                  <a:lnTo>
                    <a:pt x="161" y="216"/>
                  </a:lnTo>
                  <a:lnTo>
                    <a:pt x="162" y="206"/>
                  </a:lnTo>
                  <a:lnTo>
                    <a:pt x="161" y="195"/>
                  </a:lnTo>
                  <a:lnTo>
                    <a:pt x="160" y="185"/>
                  </a:lnTo>
                  <a:lnTo>
                    <a:pt x="156" y="176"/>
                  </a:lnTo>
                  <a:lnTo>
                    <a:pt x="150" y="168"/>
                  </a:lnTo>
                  <a:lnTo>
                    <a:pt x="143" y="162"/>
                  </a:lnTo>
                  <a:lnTo>
                    <a:pt x="136" y="158"/>
                  </a:lnTo>
                  <a:lnTo>
                    <a:pt x="126" y="155"/>
                  </a:lnTo>
                  <a:lnTo>
                    <a:pt x="115" y="154"/>
                  </a:lnTo>
                  <a:lnTo>
                    <a:pt x="107" y="155"/>
                  </a:lnTo>
                  <a:lnTo>
                    <a:pt x="98" y="158"/>
                  </a:lnTo>
                  <a:lnTo>
                    <a:pt x="90" y="162"/>
                  </a:lnTo>
                  <a:lnTo>
                    <a:pt x="84" y="167"/>
                  </a:lnTo>
                  <a:lnTo>
                    <a:pt x="77" y="174"/>
                  </a:lnTo>
                  <a:lnTo>
                    <a:pt x="73" y="181"/>
                  </a:lnTo>
                  <a:lnTo>
                    <a:pt x="71" y="188"/>
                  </a:lnTo>
                  <a:lnTo>
                    <a:pt x="70"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09"/>
            <p:cNvSpPr>
              <a:spLocks/>
            </p:cNvSpPr>
            <p:nvPr/>
          </p:nvSpPr>
          <p:spPr bwMode="auto">
            <a:xfrm>
              <a:off x="5206" y="1991"/>
              <a:ext cx="54" cy="75"/>
            </a:xfrm>
            <a:custGeom>
              <a:avLst/>
              <a:gdLst>
                <a:gd name="T0" fmla="*/ 0 w 218"/>
                <a:gd name="T1" fmla="*/ 0 h 300"/>
                <a:gd name="T2" fmla="*/ 218 w 218"/>
                <a:gd name="T3" fmla="*/ 0 h 300"/>
                <a:gd name="T4" fmla="*/ 218 w 218"/>
                <a:gd name="T5" fmla="*/ 44 h 300"/>
                <a:gd name="T6" fmla="*/ 90 w 218"/>
                <a:gd name="T7" fmla="*/ 300 h 300"/>
                <a:gd name="T8" fmla="*/ 14 w 218"/>
                <a:gd name="T9" fmla="*/ 300 h 300"/>
                <a:gd name="T10" fmla="*/ 141 w 218"/>
                <a:gd name="T11" fmla="*/ 58 h 300"/>
                <a:gd name="T12" fmla="*/ 141 w 218"/>
                <a:gd name="T13" fmla="*/ 58 h 300"/>
                <a:gd name="T14" fmla="*/ 0 w 218"/>
                <a:gd name="T15" fmla="*/ 58 h 300"/>
                <a:gd name="T16" fmla="*/ 0 w 218"/>
                <a:gd name="T1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00">
                  <a:moveTo>
                    <a:pt x="0" y="0"/>
                  </a:moveTo>
                  <a:lnTo>
                    <a:pt x="218" y="0"/>
                  </a:lnTo>
                  <a:lnTo>
                    <a:pt x="218" y="44"/>
                  </a:lnTo>
                  <a:lnTo>
                    <a:pt x="90" y="300"/>
                  </a:lnTo>
                  <a:lnTo>
                    <a:pt x="14" y="300"/>
                  </a:lnTo>
                  <a:lnTo>
                    <a:pt x="141" y="58"/>
                  </a:lnTo>
                  <a:lnTo>
                    <a:pt x="141" y="58"/>
                  </a:lnTo>
                  <a:lnTo>
                    <a:pt x="0" y="5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10"/>
            <p:cNvSpPr>
              <a:spLocks noEditPoints="1"/>
            </p:cNvSpPr>
            <p:nvPr/>
          </p:nvSpPr>
          <p:spPr bwMode="auto">
            <a:xfrm>
              <a:off x="5268" y="1991"/>
              <a:ext cx="60" cy="75"/>
            </a:xfrm>
            <a:custGeom>
              <a:avLst/>
              <a:gdLst>
                <a:gd name="T0" fmla="*/ 205 w 240"/>
                <a:gd name="T1" fmla="*/ 300 h 300"/>
                <a:gd name="T2" fmla="*/ 136 w 240"/>
                <a:gd name="T3" fmla="*/ 300 h 300"/>
                <a:gd name="T4" fmla="*/ 136 w 240"/>
                <a:gd name="T5" fmla="*/ 227 h 300"/>
                <a:gd name="T6" fmla="*/ 0 w 240"/>
                <a:gd name="T7" fmla="*/ 227 h 300"/>
                <a:gd name="T8" fmla="*/ 0 w 240"/>
                <a:gd name="T9" fmla="*/ 182 h 300"/>
                <a:gd name="T10" fmla="*/ 115 w 240"/>
                <a:gd name="T11" fmla="*/ 0 h 300"/>
                <a:gd name="T12" fmla="*/ 205 w 240"/>
                <a:gd name="T13" fmla="*/ 0 h 300"/>
                <a:gd name="T14" fmla="*/ 205 w 240"/>
                <a:gd name="T15" fmla="*/ 175 h 300"/>
                <a:gd name="T16" fmla="*/ 240 w 240"/>
                <a:gd name="T17" fmla="*/ 175 h 300"/>
                <a:gd name="T18" fmla="*/ 240 w 240"/>
                <a:gd name="T19" fmla="*/ 227 h 300"/>
                <a:gd name="T20" fmla="*/ 205 w 240"/>
                <a:gd name="T21" fmla="*/ 227 h 300"/>
                <a:gd name="T22" fmla="*/ 205 w 240"/>
                <a:gd name="T23" fmla="*/ 300 h 300"/>
                <a:gd name="T24" fmla="*/ 67 w 240"/>
                <a:gd name="T25" fmla="*/ 175 h 300"/>
                <a:gd name="T26" fmla="*/ 136 w 240"/>
                <a:gd name="T27" fmla="*/ 175 h 300"/>
                <a:gd name="T28" fmla="*/ 136 w 240"/>
                <a:gd name="T29" fmla="*/ 108 h 300"/>
                <a:gd name="T30" fmla="*/ 136 w 240"/>
                <a:gd name="T31" fmla="*/ 98 h 300"/>
                <a:gd name="T32" fmla="*/ 137 w 240"/>
                <a:gd name="T33" fmla="*/ 85 h 300"/>
                <a:gd name="T34" fmla="*/ 137 w 240"/>
                <a:gd name="T35" fmla="*/ 70 h 300"/>
                <a:gd name="T36" fmla="*/ 138 w 240"/>
                <a:gd name="T37" fmla="*/ 52 h 300"/>
                <a:gd name="T38" fmla="*/ 137 w 240"/>
                <a:gd name="T39" fmla="*/ 52 h 300"/>
                <a:gd name="T40" fmla="*/ 126 w 240"/>
                <a:gd name="T41" fmla="*/ 73 h 300"/>
                <a:gd name="T42" fmla="*/ 118 w 240"/>
                <a:gd name="T43" fmla="*/ 90 h 300"/>
                <a:gd name="T44" fmla="*/ 112 w 240"/>
                <a:gd name="T45" fmla="*/ 101 h 300"/>
                <a:gd name="T46" fmla="*/ 108 w 240"/>
                <a:gd name="T47" fmla="*/ 108 h 300"/>
                <a:gd name="T48" fmla="*/ 67 w 240"/>
                <a:gd name="T49" fmla="*/ 17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300">
                  <a:moveTo>
                    <a:pt x="205" y="300"/>
                  </a:moveTo>
                  <a:lnTo>
                    <a:pt x="136" y="300"/>
                  </a:lnTo>
                  <a:lnTo>
                    <a:pt x="136" y="227"/>
                  </a:lnTo>
                  <a:lnTo>
                    <a:pt x="0" y="227"/>
                  </a:lnTo>
                  <a:lnTo>
                    <a:pt x="0" y="182"/>
                  </a:lnTo>
                  <a:lnTo>
                    <a:pt x="115" y="0"/>
                  </a:lnTo>
                  <a:lnTo>
                    <a:pt x="205" y="0"/>
                  </a:lnTo>
                  <a:lnTo>
                    <a:pt x="205" y="175"/>
                  </a:lnTo>
                  <a:lnTo>
                    <a:pt x="240" y="175"/>
                  </a:lnTo>
                  <a:lnTo>
                    <a:pt x="240" y="227"/>
                  </a:lnTo>
                  <a:lnTo>
                    <a:pt x="205" y="227"/>
                  </a:lnTo>
                  <a:lnTo>
                    <a:pt x="205" y="300"/>
                  </a:lnTo>
                  <a:close/>
                  <a:moveTo>
                    <a:pt x="67" y="175"/>
                  </a:moveTo>
                  <a:lnTo>
                    <a:pt x="136" y="175"/>
                  </a:lnTo>
                  <a:lnTo>
                    <a:pt x="136" y="108"/>
                  </a:lnTo>
                  <a:lnTo>
                    <a:pt x="136" y="98"/>
                  </a:lnTo>
                  <a:lnTo>
                    <a:pt x="137" y="85"/>
                  </a:lnTo>
                  <a:lnTo>
                    <a:pt x="137" y="70"/>
                  </a:lnTo>
                  <a:lnTo>
                    <a:pt x="138" y="52"/>
                  </a:lnTo>
                  <a:lnTo>
                    <a:pt x="137" y="52"/>
                  </a:lnTo>
                  <a:lnTo>
                    <a:pt x="126" y="73"/>
                  </a:lnTo>
                  <a:lnTo>
                    <a:pt x="118" y="90"/>
                  </a:lnTo>
                  <a:lnTo>
                    <a:pt x="112" y="101"/>
                  </a:lnTo>
                  <a:lnTo>
                    <a:pt x="108" y="108"/>
                  </a:lnTo>
                  <a:lnTo>
                    <a:pt x="67" y="1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11"/>
            <p:cNvSpPr>
              <a:spLocks/>
            </p:cNvSpPr>
            <p:nvPr/>
          </p:nvSpPr>
          <p:spPr bwMode="auto">
            <a:xfrm>
              <a:off x="5337" y="2045"/>
              <a:ext cx="21" cy="22"/>
            </a:xfrm>
            <a:custGeom>
              <a:avLst/>
              <a:gdLst>
                <a:gd name="T0" fmla="*/ 86 w 86"/>
                <a:gd name="T1" fmla="*/ 44 h 87"/>
                <a:gd name="T2" fmla="*/ 84 w 86"/>
                <a:gd name="T3" fmla="*/ 53 h 87"/>
                <a:gd name="T4" fmla="*/ 82 w 86"/>
                <a:gd name="T5" fmla="*/ 60 h 87"/>
                <a:gd name="T6" fmla="*/ 78 w 86"/>
                <a:gd name="T7" fmla="*/ 68 h 87"/>
                <a:gd name="T8" fmla="*/ 73 w 86"/>
                <a:gd name="T9" fmla="*/ 74 h 87"/>
                <a:gd name="T10" fmla="*/ 67 w 86"/>
                <a:gd name="T11" fmla="*/ 79 h 87"/>
                <a:gd name="T12" fmla="*/ 59 w 86"/>
                <a:gd name="T13" fmla="*/ 83 h 87"/>
                <a:gd name="T14" fmla="*/ 51 w 86"/>
                <a:gd name="T15" fmla="*/ 86 h 87"/>
                <a:gd name="T16" fmla="*/ 42 w 86"/>
                <a:gd name="T17" fmla="*/ 87 h 87"/>
                <a:gd name="T18" fmla="*/ 34 w 86"/>
                <a:gd name="T19" fmla="*/ 86 h 87"/>
                <a:gd name="T20" fmla="*/ 26 w 86"/>
                <a:gd name="T21" fmla="*/ 83 h 87"/>
                <a:gd name="T22" fmla="*/ 18 w 86"/>
                <a:gd name="T23" fmla="*/ 79 h 87"/>
                <a:gd name="T24" fmla="*/ 12 w 86"/>
                <a:gd name="T25" fmla="*/ 74 h 87"/>
                <a:gd name="T26" fmla="*/ 7 w 86"/>
                <a:gd name="T27" fmla="*/ 68 h 87"/>
                <a:gd name="T28" fmla="*/ 3 w 86"/>
                <a:gd name="T29" fmla="*/ 60 h 87"/>
                <a:gd name="T30" fmla="*/ 2 w 86"/>
                <a:gd name="T31" fmla="*/ 53 h 87"/>
                <a:gd name="T32" fmla="*/ 0 w 86"/>
                <a:gd name="T33" fmla="*/ 44 h 87"/>
                <a:gd name="T34" fmla="*/ 2 w 86"/>
                <a:gd name="T35" fmla="*/ 35 h 87"/>
                <a:gd name="T36" fmla="*/ 3 w 86"/>
                <a:gd name="T37" fmla="*/ 27 h 87"/>
                <a:gd name="T38" fmla="*/ 7 w 86"/>
                <a:gd name="T39" fmla="*/ 20 h 87"/>
                <a:gd name="T40" fmla="*/ 13 w 86"/>
                <a:gd name="T41" fmla="*/ 13 h 87"/>
                <a:gd name="T42" fmla="*/ 20 w 86"/>
                <a:gd name="T43" fmla="*/ 8 h 87"/>
                <a:gd name="T44" fmla="*/ 26 w 86"/>
                <a:gd name="T45" fmla="*/ 4 h 87"/>
                <a:gd name="T46" fmla="*/ 35 w 86"/>
                <a:gd name="T47" fmla="*/ 2 h 87"/>
                <a:gd name="T48" fmla="*/ 42 w 86"/>
                <a:gd name="T49" fmla="*/ 0 h 87"/>
                <a:gd name="T50" fmla="*/ 51 w 86"/>
                <a:gd name="T51" fmla="*/ 2 h 87"/>
                <a:gd name="T52" fmla="*/ 60 w 86"/>
                <a:gd name="T53" fmla="*/ 4 h 87"/>
                <a:gd name="T54" fmla="*/ 67 w 86"/>
                <a:gd name="T55" fmla="*/ 8 h 87"/>
                <a:gd name="T56" fmla="*/ 73 w 86"/>
                <a:gd name="T57" fmla="*/ 13 h 87"/>
                <a:gd name="T58" fmla="*/ 78 w 86"/>
                <a:gd name="T59" fmla="*/ 20 h 87"/>
                <a:gd name="T60" fmla="*/ 82 w 86"/>
                <a:gd name="T61" fmla="*/ 26 h 87"/>
                <a:gd name="T62" fmla="*/ 84 w 86"/>
                <a:gd name="T63" fmla="*/ 35 h 87"/>
                <a:gd name="T64" fmla="*/ 86 w 86"/>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7">
                  <a:moveTo>
                    <a:pt x="86" y="44"/>
                  </a:moveTo>
                  <a:lnTo>
                    <a:pt x="84" y="53"/>
                  </a:lnTo>
                  <a:lnTo>
                    <a:pt x="82" y="60"/>
                  </a:lnTo>
                  <a:lnTo>
                    <a:pt x="78" y="68"/>
                  </a:lnTo>
                  <a:lnTo>
                    <a:pt x="73" y="74"/>
                  </a:lnTo>
                  <a:lnTo>
                    <a:pt x="67" y="79"/>
                  </a:lnTo>
                  <a:lnTo>
                    <a:pt x="59" y="83"/>
                  </a:lnTo>
                  <a:lnTo>
                    <a:pt x="51" y="86"/>
                  </a:lnTo>
                  <a:lnTo>
                    <a:pt x="42" y="87"/>
                  </a:lnTo>
                  <a:lnTo>
                    <a:pt x="34" y="86"/>
                  </a:lnTo>
                  <a:lnTo>
                    <a:pt x="26" y="83"/>
                  </a:lnTo>
                  <a:lnTo>
                    <a:pt x="18" y="79"/>
                  </a:lnTo>
                  <a:lnTo>
                    <a:pt x="12" y="74"/>
                  </a:lnTo>
                  <a:lnTo>
                    <a:pt x="7" y="68"/>
                  </a:lnTo>
                  <a:lnTo>
                    <a:pt x="3" y="60"/>
                  </a:lnTo>
                  <a:lnTo>
                    <a:pt x="2" y="53"/>
                  </a:lnTo>
                  <a:lnTo>
                    <a:pt x="0" y="44"/>
                  </a:lnTo>
                  <a:lnTo>
                    <a:pt x="2" y="35"/>
                  </a:lnTo>
                  <a:lnTo>
                    <a:pt x="3" y="27"/>
                  </a:lnTo>
                  <a:lnTo>
                    <a:pt x="7" y="20"/>
                  </a:lnTo>
                  <a:lnTo>
                    <a:pt x="13" y="13"/>
                  </a:lnTo>
                  <a:lnTo>
                    <a:pt x="20" y="8"/>
                  </a:lnTo>
                  <a:lnTo>
                    <a:pt x="26" y="4"/>
                  </a:lnTo>
                  <a:lnTo>
                    <a:pt x="35" y="2"/>
                  </a:lnTo>
                  <a:lnTo>
                    <a:pt x="42" y="0"/>
                  </a:lnTo>
                  <a:lnTo>
                    <a:pt x="51" y="2"/>
                  </a:lnTo>
                  <a:lnTo>
                    <a:pt x="60" y="4"/>
                  </a:lnTo>
                  <a:lnTo>
                    <a:pt x="67" y="8"/>
                  </a:lnTo>
                  <a:lnTo>
                    <a:pt x="73" y="13"/>
                  </a:lnTo>
                  <a:lnTo>
                    <a:pt x="78" y="20"/>
                  </a:lnTo>
                  <a:lnTo>
                    <a:pt x="82" y="26"/>
                  </a:lnTo>
                  <a:lnTo>
                    <a:pt x="84" y="35"/>
                  </a:lnTo>
                  <a:lnTo>
                    <a:pt x="86"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12"/>
            <p:cNvSpPr>
              <a:spLocks noEditPoints="1"/>
            </p:cNvSpPr>
            <p:nvPr/>
          </p:nvSpPr>
          <p:spPr bwMode="auto">
            <a:xfrm>
              <a:off x="5365" y="1990"/>
              <a:ext cx="59" cy="77"/>
            </a:xfrm>
            <a:custGeom>
              <a:avLst/>
              <a:gdLst>
                <a:gd name="T0" fmla="*/ 182 w 235"/>
                <a:gd name="T1" fmla="*/ 55 h 309"/>
                <a:gd name="T2" fmla="*/ 133 w 235"/>
                <a:gd name="T3" fmla="*/ 62 h 309"/>
                <a:gd name="T4" fmla="*/ 109 w 235"/>
                <a:gd name="T5" fmla="*/ 74 h 309"/>
                <a:gd name="T6" fmla="*/ 91 w 235"/>
                <a:gd name="T7" fmla="*/ 88 h 309"/>
                <a:gd name="T8" fmla="*/ 76 w 235"/>
                <a:gd name="T9" fmla="*/ 112 h 309"/>
                <a:gd name="T10" fmla="*/ 80 w 235"/>
                <a:gd name="T11" fmla="*/ 121 h 309"/>
                <a:gd name="T12" fmla="*/ 103 w 235"/>
                <a:gd name="T13" fmla="*/ 108 h 309"/>
                <a:gd name="T14" fmla="*/ 129 w 235"/>
                <a:gd name="T15" fmla="*/ 102 h 309"/>
                <a:gd name="T16" fmla="*/ 159 w 235"/>
                <a:gd name="T17" fmla="*/ 104 h 309"/>
                <a:gd name="T18" fmla="*/ 185 w 235"/>
                <a:gd name="T19" fmla="*/ 112 h 309"/>
                <a:gd name="T20" fmla="*/ 208 w 235"/>
                <a:gd name="T21" fmla="*/ 128 h 309"/>
                <a:gd name="T22" fmla="*/ 225 w 235"/>
                <a:gd name="T23" fmla="*/ 151 h 309"/>
                <a:gd name="T24" fmla="*/ 234 w 235"/>
                <a:gd name="T25" fmla="*/ 179 h 309"/>
                <a:gd name="T26" fmla="*/ 235 w 235"/>
                <a:gd name="T27" fmla="*/ 211 h 309"/>
                <a:gd name="T28" fmla="*/ 227 w 235"/>
                <a:gd name="T29" fmla="*/ 243 h 309"/>
                <a:gd name="T30" fmla="*/ 210 w 235"/>
                <a:gd name="T31" fmla="*/ 270 h 309"/>
                <a:gd name="T32" fmla="*/ 185 w 235"/>
                <a:gd name="T33" fmla="*/ 291 h 309"/>
                <a:gd name="T34" fmla="*/ 156 w 235"/>
                <a:gd name="T35" fmla="*/ 304 h 309"/>
                <a:gd name="T36" fmla="*/ 122 w 235"/>
                <a:gd name="T37" fmla="*/ 309 h 309"/>
                <a:gd name="T38" fmla="*/ 82 w 235"/>
                <a:gd name="T39" fmla="*/ 304 h 309"/>
                <a:gd name="T40" fmla="*/ 49 w 235"/>
                <a:gd name="T41" fmla="*/ 289 h 309"/>
                <a:gd name="T42" fmla="*/ 24 w 235"/>
                <a:gd name="T43" fmla="*/ 262 h 309"/>
                <a:gd name="T44" fmla="*/ 7 w 235"/>
                <a:gd name="T45" fmla="*/ 230 h 309"/>
                <a:gd name="T46" fmla="*/ 0 w 235"/>
                <a:gd name="T47" fmla="*/ 192 h 309"/>
                <a:gd name="T48" fmla="*/ 2 w 235"/>
                <a:gd name="T49" fmla="*/ 140 h 309"/>
                <a:gd name="T50" fmla="*/ 19 w 235"/>
                <a:gd name="T51" fmla="*/ 90 h 309"/>
                <a:gd name="T52" fmla="*/ 45 w 235"/>
                <a:gd name="T53" fmla="*/ 51 h 309"/>
                <a:gd name="T54" fmla="*/ 81 w 235"/>
                <a:gd name="T55" fmla="*/ 24 h 309"/>
                <a:gd name="T56" fmla="*/ 123 w 235"/>
                <a:gd name="T57" fmla="*/ 6 h 309"/>
                <a:gd name="T58" fmla="*/ 162 w 235"/>
                <a:gd name="T59" fmla="*/ 0 h 309"/>
                <a:gd name="T60" fmla="*/ 202 w 235"/>
                <a:gd name="T61" fmla="*/ 0 h 309"/>
                <a:gd name="T62" fmla="*/ 73 w 235"/>
                <a:gd name="T63" fmla="*/ 217 h 309"/>
                <a:gd name="T64" fmla="*/ 86 w 235"/>
                <a:gd name="T65" fmla="*/ 242 h 309"/>
                <a:gd name="T66" fmla="*/ 99 w 235"/>
                <a:gd name="T67" fmla="*/ 252 h 309"/>
                <a:gd name="T68" fmla="*/ 114 w 235"/>
                <a:gd name="T69" fmla="*/ 256 h 309"/>
                <a:gd name="T70" fmla="*/ 137 w 235"/>
                <a:gd name="T71" fmla="*/ 253 h 309"/>
                <a:gd name="T72" fmla="*/ 156 w 235"/>
                <a:gd name="T73" fmla="*/ 234 h 309"/>
                <a:gd name="T74" fmla="*/ 162 w 235"/>
                <a:gd name="T75" fmla="*/ 205 h 309"/>
                <a:gd name="T76" fmla="*/ 156 w 235"/>
                <a:gd name="T77" fmla="*/ 174 h 309"/>
                <a:gd name="T78" fmla="*/ 136 w 235"/>
                <a:gd name="T79" fmla="*/ 156 h 309"/>
                <a:gd name="T80" fmla="*/ 107 w 235"/>
                <a:gd name="T81" fmla="*/ 154 h 309"/>
                <a:gd name="T82" fmla="*/ 84 w 235"/>
                <a:gd name="T83" fmla="*/ 165 h 309"/>
                <a:gd name="T84" fmla="*/ 71 w 235"/>
                <a:gd name="T85" fmla="*/ 18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309">
                  <a:moveTo>
                    <a:pt x="202" y="0"/>
                  </a:moveTo>
                  <a:lnTo>
                    <a:pt x="202" y="53"/>
                  </a:lnTo>
                  <a:lnTo>
                    <a:pt x="182" y="55"/>
                  </a:lnTo>
                  <a:lnTo>
                    <a:pt x="165" y="55"/>
                  </a:lnTo>
                  <a:lnTo>
                    <a:pt x="150" y="57"/>
                  </a:lnTo>
                  <a:lnTo>
                    <a:pt x="133" y="62"/>
                  </a:lnTo>
                  <a:lnTo>
                    <a:pt x="124" y="65"/>
                  </a:lnTo>
                  <a:lnTo>
                    <a:pt x="117" y="69"/>
                  </a:lnTo>
                  <a:lnTo>
                    <a:pt x="109" y="74"/>
                  </a:lnTo>
                  <a:lnTo>
                    <a:pt x="103" y="77"/>
                  </a:lnTo>
                  <a:lnTo>
                    <a:pt x="96" y="83"/>
                  </a:lnTo>
                  <a:lnTo>
                    <a:pt x="91" y="88"/>
                  </a:lnTo>
                  <a:lnTo>
                    <a:pt x="87" y="94"/>
                  </a:lnTo>
                  <a:lnTo>
                    <a:pt x="82" y="99"/>
                  </a:lnTo>
                  <a:lnTo>
                    <a:pt x="76" y="112"/>
                  </a:lnTo>
                  <a:lnTo>
                    <a:pt x="72" y="126"/>
                  </a:lnTo>
                  <a:lnTo>
                    <a:pt x="73" y="126"/>
                  </a:lnTo>
                  <a:lnTo>
                    <a:pt x="80" y="121"/>
                  </a:lnTo>
                  <a:lnTo>
                    <a:pt x="87" y="116"/>
                  </a:lnTo>
                  <a:lnTo>
                    <a:pt x="94" y="112"/>
                  </a:lnTo>
                  <a:lnTo>
                    <a:pt x="103" y="108"/>
                  </a:lnTo>
                  <a:lnTo>
                    <a:pt x="110" y="105"/>
                  </a:lnTo>
                  <a:lnTo>
                    <a:pt x="119" y="103"/>
                  </a:lnTo>
                  <a:lnTo>
                    <a:pt x="129" y="102"/>
                  </a:lnTo>
                  <a:lnTo>
                    <a:pt x="140" y="102"/>
                  </a:lnTo>
                  <a:lnTo>
                    <a:pt x="150" y="103"/>
                  </a:lnTo>
                  <a:lnTo>
                    <a:pt x="159" y="104"/>
                  </a:lnTo>
                  <a:lnTo>
                    <a:pt x="169" y="105"/>
                  </a:lnTo>
                  <a:lnTo>
                    <a:pt x="176" y="108"/>
                  </a:lnTo>
                  <a:lnTo>
                    <a:pt x="185" y="112"/>
                  </a:lnTo>
                  <a:lnTo>
                    <a:pt x="193" y="117"/>
                  </a:lnTo>
                  <a:lnTo>
                    <a:pt x="201" y="122"/>
                  </a:lnTo>
                  <a:lnTo>
                    <a:pt x="208" y="128"/>
                  </a:lnTo>
                  <a:lnTo>
                    <a:pt x="215" y="136"/>
                  </a:lnTo>
                  <a:lnTo>
                    <a:pt x="220" y="144"/>
                  </a:lnTo>
                  <a:lnTo>
                    <a:pt x="225" y="151"/>
                  </a:lnTo>
                  <a:lnTo>
                    <a:pt x="229" y="160"/>
                  </a:lnTo>
                  <a:lnTo>
                    <a:pt x="231" y="169"/>
                  </a:lnTo>
                  <a:lnTo>
                    <a:pt x="234" y="179"/>
                  </a:lnTo>
                  <a:lnTo>
                    <a:pt x="235" y="189"/>
                  </a:lnTo>
                  <a:lnTo>
                    <a:pt x="235" y="200"/>
                  </a:lnTo>
                  <a:lnTo>
                    <a:pt x="235" y="211"/>
                  </a:lnTo>
                  <a:lnTo>
                    <a:pt x="232" y="222"/>
                  </a:lnTo>
                  <a:lnTo>
                    <a:pt x="230" y="233"/>
                  </a:lnTo>
                  <a:lnTo>
                    <a:pt x="227" y="243"/>
                  </a:lnTo>
                  <a:lnTo>
                    <a:pt x="222" y="252"/>
                  </a:lnTo>
                  <a:lnTo>
                    <a:pt x="217" y="261"/>
                  </a:lnTo>
                  <a:lnTo>
                    <a:pt x="210" y="270"/>
                  </a:lnTo>
                  <a:lnTo>
                    <a:pt x="203" y="277"/>
                  </a:lnTo>
                  <a:lnTo>
                    <a:pt x="194" y="285"/>
                  </a:lnTo>
                  <a:lnTo>
                    <a:pt x="185" y="291"/>
                  </a:lnTo>
                  <a:lnTo>
                    <a:pt x="176" y="296"/>
                  </a:lnTo>
                  <a:lnTo>
                    <a:pt x="166" y="301"/>
                  </a:lnTo>
                  <a:lnTo>
                    <a:pt x="156" y="304"/>
                  </a:lnTo>
                  <a:lnTo>
                    <a:pt x="145" y="306"/>
                  </a:lnTo>
                  <a:lnTo>
                    <a:pt x="133" y="308"/>
                  </a:lnTo>
                  <a:lnTo>
                    <a:pt x="122" y="309"/>
                  </a:lnTo>
                  <a:lnTo>
                    <a:pt x="108" y="308"/>
                  </a:lnTo>
                  <a:lnTo>
                    <a:pt x="95" y="306"/>
                  </a:lnTo>
                  <a:lnTo>
                    <a:pt x="82" y="304"/>
                  </a:lnTo>
                  <a:lnTo>
                    <a:pt x="71" y="300"/>
                  </a:lnTo>
                  <a:lnTo>
                    <a:pt x="59" y="294"/>
                  </a:lnTo>
                  <a:lnTo>
                    <a:pt x="49" y="289"/>
                  </a:lnTo>
                  <a:lnTo>
                    <a:pt x="40" y="281"/>
                  </a:lnTo>
                  <a:lnTo>
                    <a:pt x="31" y="272"/>
                  </a:lnTo>
                  <a:lnTo>
                    <a:pt x="24" y="262"/>
                  </a:lnTo>
                  <a:lnTo>
                    <a:pt x="17" y="252"/>
                  </a:lnTo>
                  <a:lnTo>
                    <a:pt x="12" y="242"/>
                  </a:lnTo>
                  <a:lnTo>
                    <a:pt x="7" y="230"/>
                  </a:lnTo>
                  <a:lnTo>
                    <a:pt x="3" y="217"/>
                  </a:lnTo>
                  <a:lnTo>
                    <a:pt x="1" y="205"/>
                  </a:lnTo>
                  <a:lnTo>
                    <a:pt x="0" y="192"/>
                  </a:lnTo>
                  <a:lnTo>
                    <a:pt x="0" y="177"/>
                  </a:lnTo>
                  <a:lnTo>
                    <a:pt x="0" y="159"/>
                  </a:lnTo>
                  <a:lnTo>
                    <a:pt x="2" y="140"/>
                  </a:lnTo>
                  <a:lnTo>
                    <a:pt x="6" y="123"/>
                  </a:lnTo>
                  <a:lnTo>
                    <a:pt x="11" y="105"/>
                  </a:lnTo>
                  <a:lnTo>
                    <a:pt x="19" y="90"/>
                  </a:lnTo>
                  <a:lnTo>
                    <a:pt x="26" y="76"/>
                  </a:lnTo>
                  <a:lnTo>
                    <a:pt x="35" y="62"/>
                  </a:lnTo>
                  <a:lnTo>
                    <a:pt x="45" y="51"/>
                  </a:lnTo>
                  <a:lnTo>
                    <a:pt x="57" y="41"/>
                  </a:lnTo>
                  <a:lnTo>
                    <a:pt x="68" y="32"/>
                  </a:lnTo>
                  <a:lnTo>
                    <a:pt x="81" y="24"/>
                  </a:lnTo>
                  <a:lnTo>
                    <a:pt x="94" y="16"/>
                  </a:lnTo>
                  <a:lnTo>
                    <a:pt x="108" y="11"/>
                  </a:lnTo>
                  <a:lnTo>
                    <a:pt x="123" y="6"/>
                  </a:lnTo>
                  <a:lnTo>
                    <a:pt x="138" y="4"/>
                  </a:lnTo>
                  <a:lnTo>
                    <a:pt x="155" y="1"/>
                  </a:lnTo>
                  <a:lnTo>
                    <a:pt x="162" y="0"/>
                  </a:lnTo>
                  <a:lnTo>
                    <a:pt x="173" y="0"/>
                  </a:lnTo>
                  <a:lnTo>
                    <a:pt x="185" y="0"/>
                  </a:lnTo>
                  <a:lnTo>
                    <a:pt x="202" y="0"/>
                  </a:lnTo>
                  <a:close/>
                  <a:moveTo>
                    <a:pt x="70" y="194"/>
                  </a:moveTo>
                  <a:lnTo>
                    <a:pt x="71" y="206"/>
                  </a:lnTo>
                  <a:lnTo>
                    <a:pt x="73" y="217"/>
                  </a:lnTo>
                  <a:lnTo>
                    <a:pt x="77" y="228"/>
                  </a:lnTo>
                  <a:lnTo>
                    <a:pt x="82" y="238"/>
                  </a:lnTo>
                  <a:lnTo>
                    <a:pt x="86" y="242"/>
                  </a:lnTo>
                  <a:lnTo>
                    <a:pt x="90" y="245"/>
                  </a:lnTo>
                  <a:lnTo>
                    <a:pt x="94" y="249"/>
                  </a:lnTo>
                  <a:lnTo>
                    <a:pt x="99" y="252"/>
                  </a:lnTo>
                  <a:lnTo>
                    <a:pt x="104" y="253"/>
                  </a:lnTo>
                  <a:lnTo>
                    <a:pt x="109" y="254"/>
                  </a:lnTo>
                  <a:lnTo>
                    <a:pt x="114" y="256"/>
                  </a:lnTo>
                  <a:lnTo>
                    <a:pt x="121" y="256"/>
                  </a:lnTo>
                  <a:lnTo>
                    <a:pt x="129" y="256"/>
                  </a:lnTo>
                  <a:lnTo>
                    <a:pt x="137" y="253"/>
                  </a:lnTo>
                  <a:lnTo>
                    <a:pt x="145" y="248"/>
                  </a:lnTo>
                  <a:lnTo>
                    <a:pt x="151" y="242"/>
                  </a:lnTo>
                  <a:lnTo>
                    <a:pt x="156" y="234"/>
                  </a:lnTo>
                  <a:lnTo>
                    <a:pt x="160" y="225"/>
                  </a:lnTo>
                  <a:lnTo>
                    <a:pt x="161" y="215"/>
                  </a:lnTo>
                  <a:lnTo>
                    <a:pt x="162" y="205"/>
                  </a:lnTo>
                  <a:lnTo>
                    <a:pt x="161" y="193"/>
                  </a:lnTo>
                  <a:lnTo>
                    <a:pt x="160" y="183"/>
                  </a:lnTo>
                  <a:lnTo>
                    <a:pt x="156" y="174"/>
                  </a:lnTo>
                  <a:lnTo>
                    <a:pt x="150" y="166"/>
                  </a:lnTo>
                  <a:lnTo>
                    <a:pt x="143" y="160"/>
                  </a:lnTo>
                  <a:lnTo>
                    <a:pt x="136" y="156"/>
                  </a:lnTo>
                  <a:lnTo>
                    <a:pt x="126" y="154"/>
                  </a:lnTo>
                  <a:lnTo>
                    <a:pt x="115" y="153"/>
                  </a:lnTo>
                  <a:lnTo>
                    <a:pt x="107" y="154"/>
                  </a:lnTo>
                  <a:lnTo>
                    <a:pt x="98" y="156"/>
                  </a:lnTo>
                  <a:lnTo>
                    <a:pt x="90" y="160"/>
                  </a:lnTo>
                  <a:lnTo>
                    <a:pt x="84" y="165"/>
                  </a:lnTo>
                  <a:lnTo>
                    <a:pt x="77" y="173"/>
                  </a:lnTo>
                  <a:lnTo>
                    <a:pt x="73" y="179"/>
                  </a:lnTo>
                  <a:lnTo>
                    <a:pt x="71" y="187"/>
                  </a:lnTo>
                  <a:lnTo>
                    <a:pt x="70"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13"/>
            <p:cNvSpPr>
              <a:spLocks noEditPoints="1"/>
            </p:cNvSpPr>
            <p:nvPr/>
          </p:nvSpPr>
          <p:spPr bwMode="auto">
            <a:xfrm>
              <a:off x="3150" y="1890"/>
              <a:ext cx="58" cy="77"/>
            </a:xfrm>
            <a:custGeom>
              <a:avLst/>
              <a:gdLst>
                <a:gd name="T0" fmla="*/ 34 w 231"/>
                <a:gd name="T1" fmla="*/ 255 h 309"/>
                <a:gd name="T2" fmla="*/ 65 w 231"/>
                <a:gd name="T3" fmla="*/ 253 h 309"/>
                <a:gd name="T4" fmla="*/ 95 w 231"/>
                <a:gd name="T5" fmla="*/ 248 h 309"/>
                <a:gd name="T6" fmla="*/ 119 w 231"/>
                <a:gd name="T7" fmla="*/ 237 h 309"/>
                <a:gd name="T8" fmla="*/ 140 w 231"/>
                <a:gd name="T9" fmla="*/ 220 h 309"/>
                <a:gd name="T10" fmla="*/ 152 w 231"/>
                <a:gd name="T11" fmla="*/ 197 h 309"/>
                <a:gd name="T12" fmla="*/ 157 w 231"/>
                <a:gd name="T13" fmla="*/ 180 h 309"/>
                <a:gd name="T14" fmla="*/ 140 w 231"/>
                <a:gd name="T15" fmla="*/ 194 h 309"/>
                <a:gd name="T16" fmla="*/ 114 w 231"/>
                <a:gd name="T17" fmla="*/ 201 h 309"/>
                <a:gd name="T18" fmla="*/ 85 w 231"/>
                <a:gd name="T19" fmla="*/ 201 h 309"/>
                <a:gd name="T20" fmla="*/ 57 w 231"/>
                <a:gd name="T21" fmla="*/ 196 h 309"/>
                <a:gd name="T22" fmla="*/ 34 w 231"/>
                <a:gd name="T23" fmla="*/ 182 h 309"/>
                <a:gd name="T24" fmla="*/ 15 w 231"/>
                <a:gd name="T25" fmla="*/ 162 h 309"/>
                <a:gd name="T26" fmla="*/ 3 w 231"/>
                <a:gd name="T27" fmla="*/ 138 h 309"/>
                <a:gd name="T28" fmla="*/ 0 w 231"/>
                <a:gd name="T29" fmla="*/ 108 h 309"/>
                <a:gd name="T30" fmla="*/ 3 w 231"/>
                <a:gd name="T31" fmla="*/ 77 h 309"/>
                <a:gd name="T32" fmla="*/ 17 w 231"/>
                <a:gd name="T33" fmla="*/ 49 h 309"/>
                <a:gd name="T34" fmla="*/ 40 w 231"/>
                <a:gd name="T35" fmla="*/ 24 h 309"/>
                <a:gd name="T36" fmla="*/ 70 w 231"/>
                <a:gd name="T37" fmla="*/ 8 h 309"/>
                <a:gd name="T38" fmla="*/ 103 w 231"/>
                <a:gd name="T39" fmla="*/ 0 h 309"/>
                <a:gd name="T40" fmla="*/ 141 w 231"/>
                <a:gd name="T41" fmla="*/ 3 h 309"/>
                <a:gd name="T42" fmla="*/ 174 w 231"/>
                <a:gd name="T43" fmla="*/ 14 h 309"/>
                <a:gd name="T44" fmla="*/ 201 w 231"/>
                <a:gd name="T45" fmla="*/ 36 h 309"/>
                <a:gd name="T46" fmla="*/ 220 w 231"/>
                <a:gd name="T47" fmla="*/ 66 h 309"/>
                <a:gd name="T48" fmla="*/ 230 w 231"/>
                <a:gd name="T49" fmla="*/ 102 h 309"/>
                <a:gd name="T50" fmla="*/ 231 w 231"/>
                <a:gd name="T51" fmla="*/ 150 h 309"/>
                <a:gd name="T52" fmla="*/ 220 w 231"/>
                <a:gd name="T53" fmla="*/ 205 h 309"/>
                <a:gd name="T54" fmla="*/ 197 w 231"/>
                <a:gd name="T55" fmla="*/ 248 h 309"/>
                <a:gd name="T56" fmla="*/ 164 w 231"/>
                <a:gd name="T57" fmla="*/ 279 h 309"/>
                <a:gd name="T58" fmla="*/ 123 w 231"/>
                <a:gd name="T59" fmla="*/ 298 h 309"/>
                <a:gd name="T60" fmla="*/ 75 w 231"/>
                <a:gd name="T61" fmla="*/ 308 h 309"/>
                <a:gd name="T62" fmla="*/ 44 w 231"/>
                <a:gd name="T63" fmla="*/ 309 h 309"/>
                <a:gd name="T64" fmla="*/ 159 w 231"/>
                <a:gd name="T65" fmla="*/ 102 h 309"/>
                <a:gd name="T66" fmla="*/ 147 w 231"/>
                <a:gd name="T67" fmla="*/ 70 h 309"/>
                <a:gd name="T68" fmla="*/ 123 w 231"/>
                <a:gd name="T69" fmla="*/ 54 h 309"/>
                <a:gd name="T70" fmla="*/ 96 w 231"/>
                <a:gd name="T71" fmla="*/ 56 h 309"/>
                <a:gd name="T72" fmla="*/ 77 w 231"/>
                <a:gd name="T73" fmla="*/ 74 h 309"/>
                <a:gd name="T74" fmla="*/ 70 w 231"/>
                <a:gd name="T75" fmla="*/ 105 h 309"/>
                <a:gd name="T76" fmla="*/ 77 w 231"/>
                <a:gd name="T77" fmla="*/ 131 h 309"/>
                <a:gd name="T78" fmla="*/ 96 w 231"/>
                <a:gd name="T79" fmla="*/ 148 h 309"/>
                <a:gd name="T80" fmla="*/ 122 w 231"/>
                <a:gd name="T81" fmla="*/ 152 h 309"/>
                <a:gd name="T82" fmla="*/ 140 w 231"/>
                <a:gd name="T83" fmla="*/ 146 h 309"/>
                <a:gd name="T84" fmla="*/ 156 w 231"/>
                <a:gd name="T85" fmla="*/ 130 h 309"/>
                <a:gd name="T86" fmla="*/ 159 w 231"/>
                <a:gd name="T87" fmla="*/ 11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1" h="309">
                  <a:moveTo>
                    <a:pt x="28" y="309"/>
                  </a:moveTo>
                  <a:lnTo>
                    <a:pt x="28" y="255"/>
                  </a:lnTo>
                  <a:lnTo>
                    <a:pt x="34" y="255"/>
                  </a:lnTo>
                  <a:lnTo>
                    <a:pt x="40" y="255"/>
                  </a:lnTo>
                  <a:lnTo>
                    <a:pt x="53" y="255"/>
                  </a:lnTo>
                  <a:lnTo>
                    <a:pt x="65" y="253"/>
                  </a:lnTo>
                  <a:lnTo>
                    <a:pt x="75" y="252"/>
                  </a:lnTo>
                  <a:lnTo>
                    <a:pt x="85" y="251"/>
                  </a:lnTo>
                  <a:lnTo>
                    <a:pt x="95" y="248"/>
                  </a:lnTo>
                  <a:lnTo>
                    <a:pt x="104" y="244"/>
                  </a:lnTo>
                  <a:lnTo>
                    <a:pt x="112" y="241"/>
                  </a:lnTo>
                  <a:lnTo>
                    <a:pt x="119" y="237"/>
                  </a:lnTo>
                  <a:lnTo>
                    <a:pt x="127" y="232"/>
                  </a:lnTo>
                  <a:lnTo>
                    <a:pt x="133" y="225"/>
                  </a:lnTo>
                  <a:lnTo>
                    <a:pt x="140" y="220"/>
                  </a:lnTo>
                  <a:lnTo>
                    <a:pt x="145" y="213"/>
                  </a:lnTo>
                  <a:lnTo>
                    <a:pt x="148" y="206"/>
                  </a:lnTo>
                  <a:lnTo>
                    <a:pt x="152" y="197"/>
                  </a:lnTo>
                  <a:lnTo>
                    <a:pt x="156" y="190"/>
                  </a:lnTo>
                  <a:lnTo>
                    <a:pt x="159" y="181"/>
                  </a:lnTo>
                  <a:lnTo>
                    <a:pt x="157" y="180"/>
                  </a:lnTo>
                  <a:lnTo>
                    <a:pt x="152" y="185"/>
                  </a:lnTo>
                  <a:lnTo>
                    <a:pt x="146" y="190"/>
                  </a:lnTo>
                  <a:lnTo>
                    <a:pt x="140" y="194"/>
                  </a:lnTo>
                  <a:lnTo>
                    <a:pt x="132" y="196"/>
                  </a:lnTo>
                  <a:lnTo>
                    <a:pt x="123" y="199"/>
                  </a:lnTo>
                  <a:lnTo>
                    <a:pt x="114" y="201"/>
                  </a:lnTo>
                  <a:lnTo>
                    <a:pt x="105" y="202"/>
                  </a:lnTo>
                  <a:lnTo>
                    <a:pt x="95" y="202"/>
                  </a:lnTo>
                  <a:lnTo>
                    <a:pt x="85" y="201"/>
                  </a:lnTo>
                  <a:lnTo>
                    <a:pt x="76" y="200"/>
                  </a:lnTo>
                  <a:lnTo>
                    <a:pt x="66" y="199"/>
                  </a:lnTo>
                  <a:lnTo>
                    <a:pt x="57" y="196"/>
                  </a:lnTo>
                  <a:lnTo>
                    <a:pt x="49" y="192"/>
                  </a:lnTo>
                  <a:lnTo>
                    <a:pt x="42" y="187"/>
                  </a:lnTo>
                  <a:lnTo>
                    <a:pt x="34" y="182"/>
                  </a:lnTo>
                  <a:lnTo>
                    <a:pt x="26" y="176"/>
                  </a:lnTo>
                  <a:lnTo>
                    <a:pt x="20" y="169"/>
                  </a:lnTo>
                  <a:lnTo>
                    <a:pt x="15" y="162"/>
                  </a:lnTo>
                  <a:lnTo>
                    <a:pt x="10" y="154"/>
                  </a:lnTo>
                  <a:lnTo>
                    <a:pt x="6" y="146"/>
                  </a:lnTo>
                  <a:lnTo>
                    <a:pt x="3" y="138"/>
                  </a:lnTo>
                  <a:lnTo>
                    <a:pt x="1" y="127"/>
                  </a:lnTo>
                  <a:lnTo>
                    <a:pt x="0" y="119"/>
                  </a:lnTo>
                  <a:lnTo>
                    <a:pt x="0" y="108"/>
                  </a:lnTo>
                  <a:lnTo>
                    <a:pt x="0" y="97"/>
                  </a:lnTo>
                  <a:lnTo>
                    <a:pt x="1" y="87"/>
                  </a:lnTo>
                  <a:lnTo>
                    <a:pt x="3" y="77"/>
                  </a:lnTo>
                  <a:lnTo>
                    <a:pt x="7" y="66"/>
                  </a:lnTo>
                  <a:lnTo>
                    <a:pt x="12" y="57"/>
                  </a:lnTo>
                  <a:lnTo>
                    <a:pt x="17" y="49"/>
                  </a:lnTo>
                  <a:lnTo>
                    <a:pt x="25" y="40"/>
                  </a:lnTo>
                  <a:lnTo>
                    <a:pt x="33" y="32"/>
                  </a:lnTo>
                  <a:lnTo>
                    <a:pt x="40" y="24"/>
                  </a:lnTo>
                  <a:lnTo>
                    <a:pt x="49" y="18"/>
                  </a:lnTo>
                  <a:lnTo>
                    <a:pt x="59" y="13"/>
                  </a:lnTo>
                  <a:lnTo>
                    <a:pt x="70" y="8"/>
                  </a:lnTo>
                  <a:lnTo>
                    <a:pt x="80" y="4"/>
                  </a:lnTo>
                  <a:lnTo>
                    <a:pt x="91" y="2"/>
                  </a:lnTo>
                  <a:lnTo>
                    <a:pt x="103" y="0"/>
                  </a:lnTo>
                  <a:lnTo>
                    <a:pt x="115" y="0"/>
                  </a:lnTo>
                  <a:lnTo>
                    <a:pt x="128" y="0"/>
                  </a:lnTo>
                  <a:lnTo>
                    <a:pt x="141" y="3"/>
                  </a:lnTo>
                  <a:lnTo>
                    <a:pt x="152" y="5"/>
                  </a:lnTo>
                  <a:lnTo>
                    <a:pt x="164" y="9"/>
                  </a:lnTo>
                  <a:lnTo>
                    <a:pt x="174" y="14"/>
                  </a:lnTo>
                  <a:lnTo>
                    <a:pt x="184" y="21"/>
                  </a:lnTo>
                  <a:lnTo>
                    <a:pt x="193" y="27"/>
                  </a:lnTo>
                  <a:lnTo>
                    <a:pt x="201" y="36"/>
                  </a:lnTo>
                  <a:lnTo>
                    <a:pt x="208" y="45"/>
                  </a:lnTo>
                  <a:lnTo>
                    <a:pt x="215" y="55"/>
                  </a:lnTo>
                  <a:lnTo>
                    <a:pt x="220" y="66"/>
                  </a:lnTo>
                  <a:lnTo>
                    <a:pt x="224" y="78"/>
                  </a:lnTo>
                  <a:lnTo>
                    <a:pt x="227" y="89"/>
                  </a:lnTo>
                  <a:lnTo>
                    <a:pt x="230" y="102"/>
                  </a:lnTo>
                  <a:lnTo>
                    <a:pt x="231" y="116"/>
                  </a:lnTo>
                  <a:lnTo>
                    <a:pt x="231" y="130"/>
                  </a:lnTo>
                  <a:lnTo>
                    <a:pt x="231" y="150"/>
                  </a:lnTo>
                  <a:lnTo>
                    <a:pt x="229" y="169"/>
                  </a:lnTo>
                  <a:lnTo>
                    <a:pt x="225" y="188"/>
                  </a:lnTo>
                  <a:lnTo>
                    <a:pt x="220" y="205"/>
                  </a:lnTo>
                  <a:lnTo>
                    <a:pt x="213" y="220"/>
                  </a:lnTo>
                  <a:lnTo>
                    <a:pt x="206" y="236"/>
                  </a:lnTo>
                  <a:lnTo>
                    <a:pt x="197" y="248"/>
                  </a:lnTo>
                  <a:lnTo>
                    <a:pt x="187" y="260"/>
                  </a:lnTo>
                  <a:lnTo>
                    <a:pt x="176" y="270"/>
                  </a:lnTo>
                  <a:lnTo>
                    <a:pt x="164" y="279"/>
                  </a:lnTo>
                  <a:lnTo>
                    <a:pt x="151" y="286"/>
                  </a:lnTo>
                  <a:lnTo>
                    <a:pt x="137" y="293"/>
                  </a:lnTo>
                  <a:lnTo>
                    <a:pt x="123" y="298"/>
                  </a:lnTo>
                  <a:lnTo>
                    <a:pt x="108" y="303"/>
                  </a:lnTo>
                  <a:lnTo>
                    <a:pt x="93" y="305"/>
                  </a:lnTo>
                  <a:lnTo>
                    <a:pt x="75" y="308"/>
                  </a:lnTo>
                  <a:lnTo>
                    <a:pt x="68" y="308"/>
                  </a:lnTo>
                  <a:lnTo>
                    <a:pt x="58" y="309"/>
                  </a:lnTo>
                  <a:lnTo>
                    <a:pt x="44" y="309"/>
                  </a:lnTo>
                  <a:lnTo>
                    <a:pt x="28" y="309"/>
                  </a:lnTo>
                  <a:close/>
                  <a:moveTo>
                    <a:pt x="159" y="116"/>
                  </a:moveTo>
                  <a:lnTo>
                    <a:pt x="159" y="102"/>
                  </a:lnTo>
                  <a:lnTo>
                    <a:pt x="156" y="89"/>
                  </a:lnTo>
                  <a:lnTo>
                    <a:pt x="152" y="79"/>
                  </a:lnTo>
                  <a:lnTo>
                    <a:pt x="147" y="70"/>
                  </a:lnTo>
                  <a:lnTo>
                    <a:pt x="141" y="63"/>
                  </a:lnTo>
                  <a:lnTo>
                    <a:pt x="132" y="56"/>
                  </a:lnTo>
                  <a:lnTo>
                    <a:pt x="123" y="54"/>
                  </a:lnTo>
                  <a:lnTo>
                    <a:pt x="113" y="52"/>
                  </a:lnTo>
                  <a:lnTo>
                    <a:pt x="104" y="54"/>
                  </a:lnTo>
                  <a:lnTo>
                    <a:pt x="96" y="56"/>
                  </a:lnTo>
                  <a:lnTo>
                    <a:pt x="89" y="60"/>
                  </a:lnTo>
                  <a:lnTo>
                    <a:pt x="82" y="66"/>
                  </a:lnTo>
                  <a:lnTo>
                    <a:pt x="77" y="74"/>
                  </a:lnTo>
                  <a:lnTo>
                    <a:pt x="73" y="83"/>
                  </a:lnTo>
                  <a:lnTo>
                    <a:pt x="71" y="93"/>
                  </a:lnTo>
                  <a:lnTo>
                    <a:pt x="70" y="105"/>
                  </a:lnTo>
                  <a:lnTo>
                    <a:pt x="71" y="113"/>
                  </a:lnTo>
                  <a:lnTo>
                    <a:pt x="73" y="122"/>
                  </a:lnTo>
                  <a:lnTo>
                    <a:pt x="77" y="131"/>
                  </a:lnTo>
                  <a:lnTo>
                    <a:pt x="82" y="138"/>
                  </a:lnTo>
                  <a:lnTo>
                    <a:pt x="89" y="144"/>
                  </a:lnTo>
                  <a:lnTo>
                    <a:pt x="96" y="148"/>
                  </a:lnTo>
                  <a:lnTo>
                    <a:pt x="105" y="150"/>
                  </a:lnTo>
                  <a:lnTo>
                    <a:pt x="114" y="152"/>
                  </a:lnTo>
                  <a:lnTo>
                    <a:pt x="122" y="152"/>
                  </a:lnTo>
                  <a:lnTo>
                    <a:pt x="128" y="150"/>
                  </a:lnTo>
                  <a:lnTo>
                    <a:pt x="133" y="148"/>
                  </a:lnTo>
                  <a:lnTo>
                    <a:pt x="140" y="146"/>
                  </a:lnTo>
                  <a:lnTo>
                    <a:pt x="148" y="140"/>
                  </a:lnTo>
                  <a:lnTo>
                    <a:pt x="154" y="134"/>
                  </a:lnTo>
                  <a:lnTo>
                    <a:pt x="156" y="130"/>
                  </a:lnTo>
                  <a:lnTo>
                    <a:pt x="157" y="126"/>
                  </a:lnTo>
                  <a:lnTo>
                    <a:pt x="159" y="121"/>
                  </a:lnTo>
                  <a:lnTo>
                    <a:pt x="159"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14"/>
            <p:cNvSpPr>
              <a:spLocks/>
            </p:cNvSpPr>
            <p:nvPr/>
          </p:nvSpPr>
          <p:spPr bwMode="auto">
            <a:xfrm>
              <a:off x="3217" y="1946"/>
              <a:ext cx="22" cy="21"/>
            </a:xfrm>
            <a:custGeom>
              <a:avLst/>
              <a:gdLst>
                <a:gd name="T0" fmla="*/ 85 w 85"/>
                <a:gd name="T1" fmla="*/ 43 h 87"/>
                <a:gd name="T2" fmla="*/ 84 w 85"/>
                <a:gd name="T3" fmla="*/ 52 h 87"/>
                <a:gd name="T4" fmla="*/ 81 w 85"/>
                <a:gd name="T5" fmla="*/ 60 h 87"/>
                <a:gd name="T6" fmla="*/ 77 w 85"/>
                <a:gd name="T7" fmla="*/ 67 h 87"/>
                <a:gd name="T8" fmla="*/ 72 w 85"/>
                <a:gd name="T9" fmla="*/ 74 h 87"/>
                <a:gd name="T10" fmla="*/ 66 w 85"/>
                <a:gd name="T11" fmla="*/ 79 h 87"/>
                <a:gd name="T12" fmla="*/ 59 w 85"/>
                <a:gd name="T13" fmla="*/ 83 h 87"/>
                <a:gd name="T14" fmla="*/ 50 w 85"/>
                <a:gd name="T15" fmla="*/ 85 h 87"/>
                <a:gd name="T16" fmla="*/ 42 w 85"/>
                <a:gd name="T17" fmla="*/ 87 h 87"/>
                <a:gd name="T18" fmla="*/ 33 w 85"/>
                <a:gd name="T19" fmla="*/ 85 h 87"/>
                <a:gd name="T20" fmla="*/ 25 w 85"/>
                <a:gd name="T21" fmla="*/ 83 h 87"/>
                <a:gd name="T22" fmla="*/ 17 w 85"/>
                <a:gd name="T23" fmla="*/ 79 h 87"/>
                <a:gd name="T24" fmla="*/ 12 w 85"/>
                <a:gd name="T25" fmla="*/ 74 h 87"/>
                <a:gd name="T26" fmla="*/ 6 w 85"/>
                <a:gd name="T27" fmla="*/ 67 h 87"/>
                <a:gd name="T28" fmla="*/ 3 w 85"/>
                <a:gd name="T29" fmla="*/ 60 h 87"/>
                <a:gd name="T30" fmla="*/ 1 w 85"/>
                <a:gd name="T31" fmla="*/ 52 h 87"/>
                <a:gd name="T32" fmla="*/ 0 w 85"/>
                <a:gd name="T33" fmla="*/ 43 h 87"/>
                <a:gd name="T34" fmla="*/ 1 w 85"/>
                <a:gd name="T35" fmla="*/ 34 h 87"/>
                <a:gd name="T36" fmla="*/ 3 w 85"/>
                <a:gd name="T37" fmla="*/ 27 h 87"/>
                <a:gd name="T38" fmla="*/ 7 w 85"/>
                <a:gd name="T39" fmla="*/ 19 h 87"/>
                <a:gd name="T40" fmla="*/ 12 w 85"/>
                <a:gd name="T41" fmla="*/ 13 h 87"/>
                <a:gd name="T42" fmla="*/ 19 w 85"/>
                <a:gd name="T43" fmla="*/ 8 h 87"/>
                <a:gd name="T44" fmla="*/ 25 w 85"/>
                <a:gd name="T45" fmla="*/ 4 h 87"/>
                <a:gd name="T46" fmla="*/ 34 w 85"/>
                <a:gd name="T47" fmla="*/ 1 h 87"/>
                <a:gd name="T48" fmla="*/ 43 w 85"/>
                <a:gd name="T49" fmla="*/ 0 h 87"/>
                <a:gd name="T50" fmla="*/ 52 w 85"/>
                <a:gd name="T51" fmla="*/ 1 h 87"/>
                <a:gd name="T52" fmla="*/ 59 w 85"/>
                <a:gd name="T53" fmla="*/ 4 h 87"/>
                <a:gd name="T54" fmla="*/ 67 w 85"/>
                <a:gd name="T55" fmla="*/ 8 h 87"/>
                <a:gd name="T56" fmla="*/ 73 w 85"/>
                <a:gd name="T57" fmla="*/ 13 h 87"/>
                <a:gd name="T58" fmla="*/ 78 w 85"/>
                <a:gd name="T59" fmla="*/ 19 h 87"/>
                <a:gd name="T60" fmla="*/ 81 w 85"/>
                <a:gd name="T61" fmla="*/ 26 h 87"/>
                <a:gd name="T62" fmla="*/ 84 w 85"/>
                <a:gd name="T63" fmla="*/ 34 h 87"/>
                <a:gd name="T64" fmla="*/ 85 w 85"/>
                <a:gd name="T6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7">
                  <a:moveTo>
                    <a:pt x="85" y="43"/>
                  </a:moveTo>
                  <a:lnTo>
                    <a:pt x="84" y="52"/>
                  </a:lnTo>
                  <a:lnTo>
                    <a:pt x="81" y="60"/>
                  </a:lnTo>
                  <a:lnTo>
                    <a:pt x="77" y="67"/>
                  </a:lnTo>
                  <a:lnTo>
                    <a:pt x="72" y="74"/>
                  </a:lnTo>
                  <a:lnTo>
                    <a:pt x="66" y="79"/>
                  </a:lnTo>
                  <a:lnTo>
                    <a:pt x="59" y="83"/>
                  </a:lnTo>
                  <a:lnTo>
                    <a:pt x="50" y="85"/>
                  </a:lnTo>
                  <a:lnTo>
                    <a:pt x="42" y="87"/>
                  </a:lnTo>
                  <a:lnTo>
                    <a:pt x="33" y="85"/>
                  </a:lnTo>
                  <a:lnTo>
                    <a:pt x="25" y="83"/>
                  </a:lnTo>
                  <a:lnTo>
                    <a:pt x="17" y="79"/>
                  </a:lnTo>
                  <a:lnTo>
                    <a:pt x="12" y="74"/>
                  </a:lnTo>
                  <a:lnTo>
                    <a:pt x="6" y="67"/>
                  </a:lnTo>
                  <a:lnTo>
                    <a:pt x="3" y="60"/>
                  </a:lnTo>
                  <a:lnTo>
                    <a:pt x="1" y="52"/>
                  </a:lnTo>
                  <a:lnTo>
                    <a:pt x="0" y="43"/>
                  </a:lnTo>
                  <a:lnTo>
                    <a:pt x="1" y="34"/>
                  </a:lnTo>
                  <a:lnTo>
                    <a:pt x="3" y="27"/>
                  </a:lnTo>
                  <a:lnTo>
                    <a:pt x="7" y="19"/>
                  </a:lnTo>
                  <a:lnTo>
                    <a:pt x="12" y="13"/>
                  </a:lnTo>
                  <a:lnTo>
                    <a:pt x="19" y="8"/>
                  </a:lnTo>
                  <a:lnTo>
                    <a:pt x="25" y="4"/>
                  </a:lnTo>
                  <a:lnTo>
                    <a:pt x="34" y="1"/>
                  </a:lnTo>
                  <a:lnTo>
                    <a:pt x="43" y="0"/>
                  </a:lnTo>
                  <a:lnTo>
                    <a:pt x="52" y="1"/>
                  </a:lnTo>
                  <a:lnTo>
                    <a:pt x="59" y="4"/>
                  </a:lnTo>
                  <a:lnTo>
                    <a:pt x="67" y="8"/>
                  </a:lnTo>
                  <a:lnTo>
                    <a:pt x="73" y="13"/>
                  </a:lnTo>
                  <a:lnTo>
                    <a:pt x="78" y="19"/>
                  </a:lnTo>
                  <a:lnTo>
                    <a:pt x="81" y="26"/>
                  </a:lnTo>
                  <a:lnTo>
                    <a:pt x="84" y="34"/>
                  </a:lnTo>
                  <a:lnTo>
                    <a:pt x="8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15"/>
            <p:cNvSpPr>
              <a:spLocks noEditPoints="1"/>
            </p:cNvSpPr>
            <p:nvPr/>
          </p:nvSpPr>
          <p:spPr bwMode="auto">
            <a:xfrm>
              <a:off x="3246" y="1890"/>
              <a:ext cx="58" cy="77"/>
            </a:xfrm>
            <a:custGeom>
              <a:avLst/>
              <a:gdLst>
                <a:gd name="T0" fmla="*/ 232 w 232"/>
                <a:gd name="T1" fmla="*/ 172 h 311"/>
                <a:gd name="T2" fmla="*/ 228 w 232"/>
                <a:gd name="T3" fmla="*/ 205 h 311"/>
                <a:gd name="T4" fmla="*/ 220 w 232"/>
                <a:gd name="T5" fmla="*/ 233 h 311"/>
                <a:gd name="T6" fmla="*/ 209 w 232"/>
                <a:gd name="T7" fmla="*/ 258 h 311"/>
                <a:gd name="T8" fmla="*/ 193 w 232"/>
                <a:gd name="T9" fmla="*/ 279 h 311"/>
                <a:gd name="T10" fmla="*/ 176 w 232"/>
                <a:gd name="T11" fmla="*/ 294 h 311"/>
                <a:gd name="T12" fmla="*/ 154 w 232"/>
                <a:gd name="T13" fmla="*/ 304 h 311"/>
                <a:gd name="T14" fmla="*/ 129 w 232"/>
                <a:gd name="T15" fmla="*/ 309 h 311"/>
                <a:gd name="T16" fmla="*/ 102 w 232"/>
                <a:gd name="T17" fmla="*/ 309 h 311"/>
                <a:gd name="T18" fmla="*/ 78 w 232"/>
                <a:gd name="T19" fmla="*/ 304 h 311"/>
                <a:gd name="T20" fmla="*/ 56 w 232"/>
                <a:gd name="T21" fmla="*/ 294 h 311"/>
                <a:gd name="T22" fmla="*/ 38 w 232"/>
                <a:gd name="T23" fmla="*/ 279 h 311"/>
                <a:gd name="T24" fmla="*/ 23 w 232"/>
                <a:gd name="T25" fmla="*/ 258 h 311"/>
                <a:gd name="T26" fmla="*/ 12 w 232"/>
                <a:gd name="T27" fmla="*/ 233 h 311"/>
                <a:gd name="T28" fmla="*/ 4 w 232"/>
                <a:gd name="T29" fmla="*/ 205 h 311"/>
                <a:gd name="T30" fmla="*/ 0 w 232"/>
                <a:gd name="T31" fmla="*/ 173 h 311"/>
                <a:gd name="T32" fmla="*/ 0 w 232"/>
                <a:gd name="T33" fmla="*/ 139 h 311"/>
                <a:gd name="T34" fmla="*/ 4 w 232"/>
                <a:gd name="T35" fmla="*/ 108 h 311"/>
                <a:gd name="T36" fmla="*/ 12 w 232"/>
                <a:gd name="T37" fmla="*/ 80 h 311"/>
                <a:gd name="T38" fmla="*/ 23 w 232"/>
                <a:gd name="T39" fmla="*/ 55 h 311"/>
                <a:gd name="T40" fmla="*/ 37 w 232"/>
                <a:gd name="T41" fmla="*/ 33 h 311"/>
                <a:gd name="T42" fmla="*/ 56 w 232"/>
                <a:gd name="T43" fmla="*/ 17 h 311"/>
                <a:gd name="T44" fmla="*/ 78 w 232"/>
                <a:gd name="T45" fmla="*/ 7 h 311"/>
                <a:gd name="T46" fmla="*/ 103 w 232"/>
                <a:gd name="T47" fmla="*/ 0 h 311"/>
                <a:gd name="T48" fmla="*/ 130 w 232"/>
                <a:gd name="T49" fmla="*/ 0 h 311"/>
                <a:gd name="T50" fmla="*/ 154 w 232"/>
                <a:gd name="T51" fmla="*/ 7 h 311"/>
                <a:gd name="T52" fmla="*/ 176 w 232"/>
                <a:gd name="T53" fmla="*/ 17 h 311"/>
                <a:gd name="T54" fmla="*/ 193 w 232"/>
                <a:gd name="T55" fmla="*/ 32 h 311"/>
                <a:gd name="T56" fmla="*/ 209 w 232"/>
                <a:gd name="T57" fmla="*/ 52 h 311"/>
                <a:gd name="T58" fmla="*/ 220 w 232"/>
                <a:gd name="T59" fmla="*/ 77 h 311"/>
                <a:gd name="T60" fmla="*/ 228 w 232"/>
                <a:gd name="T61" fmla="*/ 105 h 311"/>
                <a:gd name="T62" fmla="*/ 232 w 232"/>
                <a:gd name="T63" fmla="*/ 136 h 311"/>
                <a:gd name="T64" fmla="*/ 70 w 232"/>
                <a:gd name="T65" fmla="*/ 155 h 311"/>
                <a:gd name="T66" fmla="*/ 74 w 232"/>
                <a:gd name="T67" fmla="*/ 199 h 311"/>
                <a:gd name="T68" fmla="*/ 83 w 232"/>
                <a:gd name="T69" fmla="*/ 232 h 311"/>
                <a:gd name="T70" fmla="*/ 89 w 232"/>
                <a:gd name="T71" fmla="*/ 243 h 311"/>
                <a:gd name="T72" fmla="*/ 97 w 232"/>
                <a:gd name="T73" fmla="*/ 251 h 311"/>
                <a:gd name="T74" fmla="*/ 106 w 232"/>
                <a:gd name="T75" fmla="*/ 256 h 311"/>
                <a:gd name="T76" fmla="*/ 116 w 232"/>
                <a:gd name="T77" fmla="*/ 257 h 311"/>
                <a:gd name="T78" fmla="*/ 126 w 232"/>
                <a:gd name="T79" fmla="*/ 256 h 311"/>
                <a:gd name="T80" fmla="*/ 135 w 232"/>
                <a:gd name="T81" fmla="*/ 251 h 311"/>
                <a:gd name="T82" fmla="*/ 143 w 232"/>
                <a:gd name="T83" fmla="*/ 243 h 311"/>
                <a:gd name="T84" fmla="*/ 149 w 232"/>
                <a:gd name="T85" fmla="*/ 232 h 311"/>
                <a:gd name="T86" fmla="*/ 158 w 232"/>
                <a:gd name="T87" fmla="*/ 200 h 311"/>
                <a:gd name="T88" fmla="*/ 160 w 232"/>
                <a:gd name="T89" fmla="*/ 155 h 311"/>
                <a:gd name="T90" fmla="*/ 158 w 232"/>
                <a:gd name="T91" fmla="*/ 111 h 311"/>
                <a:gd name="T92" fmla="*/ 149 w 232"/>
                <a:gd name="T93" fmla="*/ 79 h 311"/>
                <a:gd name="T94" fmla="*/ 143 w 232"/>
                <a:gd name="T95" fmla="*/ 68 h 311"/>
                <a:gd name="T96" fmla="*/ 135 w 232"/>
                <a:gd name="T97" fmla="*/ 60 h 311"/>
                <a:gd name="T98" fmla="*/ 126 w 232"/>
                <a:gd name="T99" fmla="*/ 55 h 311"/>
                <a:gd name="T100" fmla="*/ 116 w 232"/>
                <a:gd name="T101" fmla="*/ 54 h 311"/>
                <a:gd name="T102" fmla="*/ 106 w 232"/>
                <a:gd name="T103" fmla="*/ 55 h 311"/>
                <a:gd name="T104" fmla="*/ 97 w 232"/>
                <a:gd name="T105" fmla="*/ 60 h 311"/>
                <a:gd name="T106" fmla="*/ 89 w 232"/>
                <a:gd name="T107" fmla="*/ 69 h 311"/>
                <a:gd name="T108" fmla="*/ 83 w 232"/>
                <a:gd name="T109" fmla="*/ 80 h 311"/>
                <a:gd name="T110" fmla="*/ 74 w 232"/>
                <a:gd name="T111" fmla="*/ 112 h 311"/>
                <a:gd name="T112" fmla="*/ 70 w 232"/>
                <a:gd name="T113" fmla="*/ 15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2" h="311">
                  <a:moveTo>
                    <a:pt x="232" y="154"/>
                  </a:moveTo>
                  <a:lnTo>
                    <a:pt x="232" y="172"/>
                  </a:lnTo>
                  <a:lnTo>
                    <a:pt x="230" y="188"/>
                  </a:lnTo>
                  <a:lnTo>
                    <a:pt x="228" y="205"/>
                  </a:lnTo>
                  <a:lnTo>
                    <a:pt x="224" y="219"/>
                  </a:lnTo>
                  <a:lnTo>
                    <a:pt x="220" y="233"/>
                  </a:lnTo>
                  <a:lnTo>
                    <a:pt x="215" y="246"/>
                  </a:lnTo>
                  <a:lnTo>
                    <a:pt x="209" y="258"/>
                  </a:lnTo>
                  <a:lnTo>
                    <a:pt x="201" y="269"/>
                  </a:lnTo>
                  <a:lnTo>
                    <a:pt x="193" y="279"/>
                  </a:lnTo>
                  <a:lnTo>
                    <a:pt x="185" y="286"/>
                  </a:lnTo>
                  <a:lnTo>
                    <a:pt x="176" y="294"/>
                  </a:lnTo>
                  <a:lnTo>
                    <a:pt x="164" y="300"/>
                  </a:lnTo>
                  <a:lnTo>
                    <a:pt x="154" y="304"/>
                  </a:lnTo>
                  <a:lnTo>
                    <a:pt x="141" y="308"/>
                  </a:lnTo>
                  <a:lnTo>
                    <a:pt x="129" y="309"/>
                  </a:lnTo>
                  <a:lnTo>
                    <a:pt x="116" y="311"/>
                  </a:lnTo>
                  <a:lnTo>
                    <a:pt x="102" y="309"/>
                  </a:lnTo>
                  <a:lnTo>
                    <a:pt x="89" y="308"/>
                  </a:lnTo>
                  <a:lnTo>
                    <a:pt x="78" y="304"/>
                  </a:lnTo>
                  <a:lnTo>
                    <a:pt x="66" y="300"/>
                  </a:lnTo>
                  <a:lnTo>
                    <a:pt x="56" y="294"/>
                  </a:lnTo>
                  <a:lnTo>
                    <a:pt x="47" y="286"/>
                  </a:lnTo>
                  <a:lnTo>
                    <a:pt x="38" y="279"/>
                  </a:lnTo>
                  <a:lnTo>
                    <a:pt x="29" y="269"/>
                  </a:lnTo>
                  <a:lnTo>
                    <a:pt x="23" y="258"/>
                  </a:lnTo>
                  <a:lnTo>
                    <a:pt x="17" y="246"/>
                  </a:lnTo>
                  <a:lnTo>
                    <a:pt x="12" y="233"/>
                  </a:lnTo>
                  <a:lnTo>
                    <a:pt x="8" y="220"/>
                  </a:lnTo>
                  <a:lnTo>
                    <a:pt x="4" y="205"/>
                  </a:lnTo>
                  <a:lnTo>
                    <a:pt x="1" y="190"/>
                  </a:lnTo>
                  <a:lnTo>
                    <a:pt x="0" y="173"/>
                  </a:lnTo>
                  <a:lnTo>
                    <a:pt x="0" y="157"/>
                  </a:lnTo>
                  <a:lnTo>
                    <a:pt x="0" y="139"/>
                  </a:lnTo>
                  <a:lnTo>
                    <a:pt x="1" y="124"/>
                  </a:lnTo>
                  <a:lnTo>
                    <a:pt x="4" y="108"/>
                  </a:lnTo>
                  <a:lnTo>
                    <a:pt x="6" y="93"/>
                  </a:lnTo>
                  <a:lnTo>
                    <a:pt x="12" y="80"/>
                  </a:lnTo>
                  <a:lnTo>
                    <a:pt x="17" y="66"/>
                  </a:lnTo>
                  <a:lnTo>
                    <a:pt x="23" y="55"/>
                  </a:lnTo>
                  <a:lnTo>
                    <a:pt x="29" y="43"/>
                  </a:lnTo>
                  <a:lnTo>
                    <a:pt x="37" y="33"/>
                  </a:lnTo>
                  <a:lnTo>
                    <a:pt x="46" y="24"/>
                  </a:lnTo>
                  <a:lnTo>
                    <a:pt x="56" y="17"/>
                  </a:lnTo>
                  <a:lnTo>
                    <a:pt x="66" y="10"/>
                  </a:lnTo>
                  <a:lnTo>
                    <a:pt x="78" y="7"/>
                  </a:lnTo>
                  <a:lnTo>
                    <a:pt x="90" y="3"/>
                  </a:lnTo>
                  <a:lnTo>
                    <a:pt x="103" y="0"/>
                  </a:lnTo>
                  <a:lnTo>
                    <a:pt x="117" y="0"/>
                  </a:lnTo>
                  <a:lnTo>
                    <a:pt x="130" y="0"/>
                  </a:lnTo>
                  <a:lnTo>
                    <a:pt x="143" y="3"/>
                  </a:lnTo>
                  <a:lnTo>
                    <a:pt x="154" y="7"/>
                  </a:lnTo>
                  <a:lnTo>
                    <a:pt x="165" y="10"/>
                  </a:lnTo>
                  <a:lnTo>
                    <a:pt x="176" y="17"/>
                  </a:lnTo>
                  <a:lnTo>
                    <a:pt x="186" y="23"/>
                  </a:lnTo>
                  <a:lnTo>
                    <a:pt x="193" y="32"/>
                  </a:lnTo>
                  <a:lnTo>
                    <a:pt x="202" y="42"/>
                  </a:lnTo>
                  <a:lnTo>
                    <a:pt x="209" y="52"/>
                  </a:lnTo>
                  <a:lnTo>
                    <a:pt x="215" y="64"/>
                  </a:lnTo>
                  <a:lnTo>
                    <a:pt x="220" y="77"/>
                  </a:lnTo>
                  <a:lnTo>
                    <a:pt x="224" y="91"/>
                  </a:lnTo>
                  <a:lnTo>
                    <a:pt x="228" y="105"/>
                  </a:lnTo>
                  <a:lnTo>
                    <a:pt x="230" y="121"/>
                  </a:lnTo>
                  <a:lnTo>
                    <a:pt x="232" y="136"/>
                  </a:lnTo>
                  <a:lnTo>
                    <a:pt x="232" y="154"/>
                  </a:lnTo>
                  <a:close/>
                  <a:moveTo>
                    <a:pt x="70" y="155"/>
                  </a:moveTo>
                  <a:lnTo>
                    <a:pt x="71" y="178"/>
                  </a:lnTo>
                  <a:lnTo>
                    <a:pt x="74" y="199"/>
                  </a:lnTo>
                  <a:lnTo>
                    <a:pt x="78" y="216"/>
                  </a:lnTo>
                  <a:lnTo>
                    <a:pt x="83" y="232"/>
                  </a:lnTo>
                  <a:lnTo>
                    <a:pt x="85" y="238"/>
                  </a:lnTo>
                  <a:lnTo>
                    <a:pt x="89" y="243"/>
                  </a:lnTo>
                  <a:lnTo>
                    <a:pt x="93" y="247"/>
                  </a:lnTo>
                  <a:lnTo>
                    <a:pt x="97" y="251"/>
                  </a:lnTo>
                  <a:lnTo>
                    <a:pt x="101" y="253"/>
                  </a:lnTo>
                  <a:lnTo>
                    <a:pt x="106" y="256"/>
                  </a:lnTo>
                  <a:lnTo>
                    <a:pt x="109" y="257"/>
                  </a:lnTo>
                  <a:lnTo>
                    <a:pt x="116" y="257"/>
                  </a:lnTo>
                  <a:lnTo>
                    <a:pt x="121" y="257"/>
                  </a:lnTo>
                  <a:lnTo>
                    <a:pt x="126" y="256"/>
                  </a:lnTo>
                  <a:lnTo>
                    <a:pt x="130" y="253"/>
                  </a:lnTo>
                  <a:lnTo>
                    <a:pt x="135" y="251"/>
                  </a:lnTo>
                  <a:lnTo>
                    <a:pt x="139" y="247"/>
                  </a:lnTo>
                  <a:lnTo>
                    <a:pt x="143" y="243"/>
                  </a:lnTo>
                  <a:lnTo>
                    <a:pt x="145" y="238"/>
                  </a:lnTo>
                  <a:lnTo>
                    <a:pt x="149" y="232"/>
                  </a:lnTo>
                  <a:lnTo>
                    <a:pt x="154" y="216"/>
                  </a:lnTo>
                  <a:lnTo>
                    <a:pt x="158" y="200"/>
                  </a:lnTo>
                  <a:lnTo>
                    <a:pt x="159" y="178"/>
                  </a:lnTo>
                  <a:lnTo>
                    <a:pt x="160" y="155"/>
                  </a:lnTo>
                  <a:lnTo>
                    <a:pt x="159" y="131"/>
                  </a:lnTo>
                  <a:lnTo>
                    <a:pt x="158" y="111"/>
                  </a:lnTo>
                  <a:lnTo>
                    <a:pt x="154" y="93"/>
                  </a:lnTo>
                  <a:lnTo>
                    <a:pt x="149" y="79"/>
                  </a:lnTo>
                  <a:lnTo>
                    <a:pt x="146" y="73"/>
                  </a:lnTo>
                  <a:lnTo>
                    <a:pt x="143" y="68"/>
                  </a:lnTo>
                  <a:lnTo>
                    <a:pt x="139" y="64"/>
                  </a:lnTo>
                  <a:lnTo>
                    <a:pt x="135" y="60"/>
                  </a:lnTo>
                  <a:lnTo>
                    <a:pt x="131" y="57"/>
                  </a:lnTo>
                  <a:lnTo>
                    <a:pt x="126" y="55"/>
                  </a:lnTo>
                  <a:lnTo>
                    <a:pt x="121" y="54"/>
                  </a:lnTo>
                  <a:lnTo>
                    <a:pt x="116" y="54"/>
                  </a:lnTo>
                  <a:lnTo>
                    <a:pt x="111" y="54"/>
                  </a:lnTo>
                  <a:lnTo>
                    <a:pt x="106" y="55"/>
                  </a:lnTo>
                  <a:lnTo>
                    <a:pt x="101" y="57"/>
                  </a:lnTo>
                  <a:lnTo>
                    <a:pt x="97" y="60"/>
                  </a:lnTo>
                  <a:lnTo>
                    <a:pt x="93" y="64"/>
                  </a:lnTo>
                  <a:lnTo>
                    <a:pt x="89" y="69"/>
                  </a:lnTo>
                  <a:lnTo>
                    <a:pt x="85" y="74"/>
                  </a:lnTo>
                  <a:lnTo>
                    <a:pt x="83" y="80"/>
                  </a:lnTo>
                  <a:lnTo>
                    <a:pt x="78" y="94"/>
                  </a:lnTo>
                  <a:lnTo>
                    <a:pt x="74" y="112"/>
                  </a:lnTo>
                  <a:lnTo>
                    <a:pt x="71" y="133"/>
                  </a:lnTo>
                  <a:lnTo>
                    <a:pt x="70"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16"/>
            <p:cNvSpPr>
              <a:spLocks noEditPoints="1"/>
            </p:cNvSpPr>
            <p:nvPr/>
          </p:nvSpPr>
          <p:spPr bwMode="auto">
            <a:xfrm>
              <a:off x="4642" y="1079"/>
              <a:ext cx="58" cy="77"/>
            </a:xfrm>
            <a:custGeom>
              <a:avLst/>
              <a:gdLst>
                <a:gd name="T0" fmla="*/ 233 w 233"/>
                <a:gd name="T1" fmla="*/ 172 h 310"/>
                <a:gd name="T2" fmla="*/ 229 w 233"/>
                <a:gd name="T3" fmla="*/ 205 h 310"/>
                <a:gd name="T4" fmla="*/ 221 w 233"/>
                <a:gd name="T5" fmla="*/ 234 h 310"/>
                <a:gd name="T6" fmla="*/ 210 w 233"/>
                <a:gd name="T7" fmla="*/ 258 h 310"/>
                <a:gd name="T8" fmla="*/ 194 w 233"/>
                <a:gd name="T9" fmla="*/ 278 h 310"/>
                <a:gd name="T10" fmla="*/ 175 w 233"/>
                <a:gd name="T11" fmla="*/ 294 h 310"/>
                <a:gd name="T12" fmla="*/ 154 w 233"/>
                <a:gd name="T13" fmla="*/ 305 h 310"/>
                <a:gd name="T14" fmla="*/ 130 w 233"/>
                <a:gd name="T15" fmla="*/ 310 h 310"/>
                <a:gd name="T16" fmla="*/ 103 w 233"/>
                <a:gd name="T17" fmla="*/ 310 h 310"/>
                <a:gd name="T18" fmla="*/ 79 w 233"/>
                <a:gd name="T19" fmla="*/ 305 h 310"/>
                <a:gd name="T20" fmla="*/ 57 w 233"/>
                <a:gd name="T21" fmla="*/ 294 h 310"/>
                <a:gd name="T22" fmla="*/ 39 w 233"/>
                <a:gd name="T23" fmla="*/ 278 h 310"/>
                <a:gd name="T24" fmla="*/ 24 w 233"/>
                <a:gd name="T25" fmla="*/ 258 h 310"/>
                <a:gd name="T26" fmla="*/ 13 w 233"/>
                <a:gd name="T27" fmla="*/ 234 h 310"/>
                <a:gd name="T28" fmla="*/ 5 w 233"/>
                <a:gd name="T29" fmla="*/ 206 h 310"/>
                <a:gd name="T30" fmla="*/ 1 w 233"/>
                <a:gd name="T31" fmla="*/ 174 h 310"/>
                <a:gd name="T32" fmla="*/ 1 w 233"/>
                <a:gd name="T33" fmla="*/ 140 h 310"/>
                <a:gd name="T34" fmla="*/ 5 w 233"/>
                <a:gd name="T35" fmla="*/ 108 h 310"/>
                <a:gd name="T36" fmla="*/ 11 w 233"/>
                <a:gd name="T37" fmla="*/ 80 h 310"/>
                <a:gd name="T38" fmla="*/ 23 w 233"/>
                <a:gd name="T39" fmla="*/ 55 h 310"/>
                <a:gd name="T40" fmla="*/ 38 w 233"/>
                <a:gd name="T41" fmla="*/ 33 h 310"/>
                <a:gd name="T42" fmla="*/ 57 w 233"/>
                <a:gd name="T43" fmla="*/ 18 h 310"/>
                <a:gd name="T44" fmla="*/ 79 w 233"/>
                <a:gd name="T45" fmla="*/ 6 h 310"/>
                <a:gd name="T46" fmla="*/ 104 w 233"/>
                <a:gd name="T47" fmla="*/ 1 h 310"/>
                <a:gd name="T48" fmla="*/ 131 w 233"/>
                <a:gd name="T49" fmla="*/ 1 h 310"/>
                <a:gd name="T50" fmla="*/ 155 w 233"/>
                <a:gd name="T51" fmla="*/ 6 h 310"/>
                <a:gd name="T52" fmla="*/ 177 w 233"/>
                <a:gd name="T53" fmla="*/ 16 h 310"/>
                <a:gd name="T54" fmla="*/ 194 w 233"/>
                <a:gd name="T55" fmla="*/ 32 h 310"/>
                <a:gd name="T56" fmla="*/ 210 w 233"/>
                <a:gd name="T57" fmla="*/ 53 h 310"/>
                <a:gd name="T58" fmla="*/ 221 w 233"/>
                <a:gd name="T59" fmla="*/ 77 h 310"/>
                <a:gd name="T60" fmla="*/ 229 w 233"/>
                <a:gd name="T61" fmla="*/ 105 h 310"/>
                <a:gd name="T62" fmla="*/ 233 w 233"/>
                <a:gd name="T63" fmla="*/ 137 h 310"/>
                <a:gd name="T64" fmla="*/ 71 w 233"/>
                <a:gd name="T65" fmla="*/ 155 h 310"/>
                <a:gd name="T66" fmla="*/ 74 w 233"/>
                <a:gd name="T67" fmla="*/ 200 h 310"/>
                <a:gd name="T68" fmla="*/ 83 w 233"/>
                <a:gd name="T69" fmla="*/ 231 h 310"/>
                <a:gd name="T70" fmla="*/ 89 w 233"/>
                <a:gd name="T71" fmla="*/ 243 h 310"/>
                <a:gd name="T72" fmla="*/ 97 w 233"/>
                <a:gd name="T73" fmla="*/ 252 h 310"/>
                <a:gd name="T74" fmla="*/ 105 w 233"/>
                <a:gd name="T75" fmla="*/ 256 h 310"/>
                <a:gd name="T76" fmla="*/ 116 w 233"/>
                <a:gd name="T77" fmla="*/ 258 h 310"/>
                <a:gd name="T78" fmla="*/ 126 w 233"/>
                <a:gd name="T79" fmla="*/ 256 h 310"/>
                <a:gd name="T80" fmla="*/ 135 w 233"/>
                <a:gd name="T81" fmla="*/ 252 h 310"/>
                <a:gd name="T82" fmla="*/ 142 w 233"/>
                <a:gd name="T83" fmla="*/ 243 h 310"/>
                <a:gd name="T84" fmla="*/ 149 w 233"/>
                <a:gd name="T85" fmla="*/ 231 h 310"/>
                <a:gd name="T86" fmla="*/ 158 w 233"/>
                <a:gd name="T87" fmla="*/ 200 h 310"/>
                <a:gd name="T88" fmla="*/ 161 w 233"/>
                <a:gd name="T89" fmla="*/ 155 h 310"/>
                <a:gd name="T90" fmla="*/ 158 w 233"/>
                <a:gd name="T91" fmla="*/ 111 h 310"/>
                <a:gd name="T92" fmla="*/ 150 w 233"/>
                <a:gd name="T93" fmla="*/ 79 h 310"/>
                <a:gd name="T94" fmla="*/ 144 w 233"/>
                <a:gd name="T95" fmla="*/ 69 h 310"/>
                <a:gd name="T96" fmla="*/ 136 w 233"/>
                <a:gd name="T97" fmla="*/ 60 h 310"/>
                <a:gd name="T98" fmla="*/ 127 w 233"/>
                <a:gd name="T99" fmla="*/ 56 h 310"/>
                <a:gd name="T100" fmla="*/ 117 w 233"/>
                <a:gd name="T101" fmla="*/ 53 h 310"/>
                <a:gd name="T102" fmla="*/ 107 w 233"/>
                <a:gd name="T103" fmla="*/ 56 h 310"/>
                <a:gd name="T104" fmla="*/ 98 w 233"/>
                <a:gd name="T105" fmla="*/ 61 h 310"/>
                <a:gd name="T106" fmla="*/ 90 w 233"/>
                <a:gd name="T107" fmla="*/ 69 h 310"/>
                <a:gd name="T108" fmla="*/ 84 w 233"/>
                <a:gd name="T109" fmla="*/ 80 h 310"/>
                <a:gd name="T110" fmla="*/ 75 w 233"/>
                <a:gd name="T111" fmla="*/ 112 h 310"/>
                <a:gd name="T112" fmla="*/ 71 w 233"/>
                <a:gd name="T113" fmla="*/ 15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0">
                  <a:moveTo>
                    <a:pt x="233" y="154"/>
                  </a:moveTo>
                  <a:lnTo>
                    <a:pt x="233" y="172"/>
                  </a:lnTo>
                  <a:lnTo>
                    <a:pt x="231" y="189"/>
                  </a:lnTo>
                  <a:lnTo>
                    <a:pt x="229" y="205"/>
                  </a:lnTo>
                  <a:lnTo>
                    <a:pt x="225" y="220"/>
                  </a:lnTo>
                  <a:lnTo>
                    <a:pt x="221" y="234"/>
                  </a:lnTo>
                  <a:lnTo>
                    <a:pt x="216" y="247"/>
                  </a:lnTo>
                  <a:lnTo>
                    <a:pt x="210" y="258"/>
                  </a:lnTo>
                  <a:lnTo>
                    <a:pt x="202" y="270"/>
                  </a:lnTo>
                  <a:lnTo>
                    <a:pt x="194" y="278"/>
                  </a:lnTo>
                  <a:lnTo>
                    <a:pt x="186" y="287"/>
                  </a:lnTo>
                  <a:lnTo>
                    <a:pt x="175" y="294"/>
                  </a:lnTo>
                  <a:lnTo>
                    <a:pt x="165" y="300"/>
                  </a:lnTo>
                  <a:lnTo>
                    <a:pt x="154" y="305"/>
                  </a:lnTo>
                  <a:lnTo>
                    <a:pt x="142" y="308"/>
                  </a:lnTo>
                  <a:lnTo>
                    <a:pt x="130" y="310"/>
                  </a:lnTo>
                  <a:lnTo>
                    <a:pt x="116" y="310"/>
                  </a:lnTo>
                  <a:lnTo>
                    <a:pt x="103" y="310"/>
                  </a:lnTo>
                  <a:lnTo>
                    <a:pt x="90" y="308"/>
                  </a:lnTo>
                  <a:lnTo>
                    <a:pt x="79" y="305"/>
                  </a:lnTo>
                  <a:lnTo>
                    <a:pt x="67" y="300"/>
                  </a:lnTo>
                  <a:lnTo>
                    <a:pt x="57" y="294"/>
                  </a:lnTo>
                  <a:lnTo>
                    <a:pt x="47" y="287"/>
                  </a:lnTo>
                  <a:lnTo>
                    <a:pt x="39" y="278"/>
                  </a:lnTo>
                  <a:lnTo>
                    <a:pt x="30" y="268"/>
                  </a:lnTo>
                  <a:lnTo>
                    <a:pt x="24" y="258"/>
                  </a:lnTo>
                  <a:lnTo>
                    <a:pt x="18" y="247"/>
                  </a:lnTo>
                  <a:lnTo>
                    <a:pt x="13" y="234"/>
                  </a:lnTo>
                  <a:lnTo>
                    <a:pt x="8" y="220"/>
                  </a:lnTo>
                  <a:lnTo>
                    <a:pt x="5" y="206"/>
                  </a:lnTo>
                  <a:lnTo>
                    <a:pt x="2" y="189"/>
                  </a:lnTo>
                  <a:lnTo>
                    <a:pt x="1" y="174"/>
                  </a:lnTo>
                  <a:lnTo>
                    <a:pt x="0" y="156"/>
                  </a:lnTo>
                  <a:lnTo>
                    <a:pt x="1" y="140"/>
                  </a:lnTo>
                  <a:lnTo>
                    <a:pt x="2" y="123"/>
                  </a:lnTo>
                  <a:lnTo>
                    <a:pt x="5" y="108"/>
                  </a:lnTo>
                  <a:lnTo>
                    <a:pt x="8" y="94"/>
                  </a:lnTo>
                  <a:lnTo>
                    <a:pt x="11" y="80"/>
                  </a:lnTo>
                  <a:lnTo>
                    <a:pt x="18" y="67"/>
                  </a:lnTo>
                  <a:lnTo>
                    <a:pt x="23" y="55"/>
                  </a:lnTo>
                  <a:lnTo>
                    <a:pt x="30" y="43"/>
                  </a:lnTo>
                  <a:lnTo>
                    <a:pt x="38" y="33"/>
                  </a:lnTo>
                  <a:lnTo>
                    <a:pt x="47" y="25"/>
                  </a:lnTo>
                  <a:lnTo>
                    <a:pt x="57" y="18"/>
                  </a:lnTo>
                  <a:lnTo>
                    <a:pt x="67" y="11"/>
                  </a:lnTo>
                  <a:lnTo>
                    <a:pt x="79" y="6"/>
                  </a:lnTo>
                  <a:lnTo>
                    <a:pt x="90" y="2"/>
                  </a:lnTo>
                  <a:lnTo>
                    <a:pt x="104" y="1"/>
                  </a:lnTo>
                  <a:lnTo>
                    <a:pt x="117" y="0"/>
                  </a:lnTo>
                  <a:lnTo>
                    <a:pt x="131" y="1"/>
                  </a:lnTo>
                  <a:lnTo>
                    <a:pt x="144" y="2"/>
                  </a:lnTo>
                  <a:lnTo>
                    <a:pt x="155" y="6"/>
                  </a:lnTo>
                  <a:lnTo>
                    <a:pt x="167" y="10"/>
                  </a:lnTo>
                  <a:lnTo>
                    <a:pt x="177" y="16"/>
                  </a:lnTo>
                  <a:lnTo>
                    <a:pt x="186" y="24"/>
                  </a:lnTo>
                  <a:lnTo>
                    <a:pt x="194" y="32"/>
                  </a:lnTo>
                  <a:lnTo>
                    <a:pt x="202" y="42"/>
                  </a:lnTo>
                  <a:lnTo>
                    <a:pt x="210" y="53"/>
                  </a:lnTo>
                  <a:lnTo>
                    <a:pt x="216" y="65"/>
                  </a:lnTo>
                  <a:lnTo>
                    <a:pt x="221" y="77"/>
                  </a:lnTo>
                  <a:lnTo>
                    <a:pt x="225" y="90"/>
                  </a:lnTo>
                  <a:lnTo>
                    <a:pt x="229" y="105"/>
                  </a:lnTo>
                  <a:lnTo>
                    <a:pt x="231" y="121"/>
                  </a:lnTo>
                  <a:lnTo>
                    <a:pt x="233" y="137"/>
                  </a:lnTo>
                  <a:lnTo>
                    <a:pt x="233" y="154"/>
                  </a:lnTo>
                  <a:close/>
                  <a:moveTo>
                    <a:pt x="71" y="155"/>
                  </a:moveTo>
                  <a:lnTo>
                    <a:pt x="72" y="179"/>
                  </a:lnTo>
                  <a:lnTo>
                    <a:pt x="74" y="200"/>
                  </a:lnTo>
                  <a:lnTo>
                    <a:pt x="77" y="217"/>
                  </a:lnTo>
                  <a:lnTo>
                    <a:pt x="83" y="231"/>
                  </a:lnTo>
                  <a:lnTo>
                    <a:pt x="86" y="238"/>
                  </a:lnTo>
                  <a:lnTo>
                    <a:pt x="89" y="243"/>
                  </a:lnTo>
                  <a:lnTo>
                    <a:pt x="93" y="248"/>
                  </a:lnTo>
                  <a:lnTo>
                    <a:pt x="97" y="252"/>
                  </a:lnTo>
                  <a:lnTo>
                    <a:pt x="102" y="254"/>
                  </a:lnTo>
                  <a:lnTo>
                    <a:pt x="105" y="256"/>
                  </a:lnTo>
                  <a:lnTo>
                    <a:pt x="111" y="257"/>
                  </a:lnTo>
                  <a:lnTo>
                    <a:pt x="116" y="258"/>
                  </a:lnTo>
                  <a:lnTo>
                    <a:pt x="121" y="257"/>
                  </a:lnTo>
                  <a:lnTo>
                    <a:pt x="126" y="256"/>
                  </a:lnTo>
                  <a:lnTo>
                    <a:pt x="131" y="254"/>
                  </a:lnTo>
                  <a:lnTo>
                    <a:pt x="135" y="252"/>
                  </a:lnTo>
                  <a:lnTo>
                    <a:pt x="140" y="248"/>
                  </a:lnTo>
                  <a:lnTo>
                    <a:pt x="142" y="243"/>
                  </a:lnTo>
                  <a:lnTo>
                    <a:pt x="146" y="238"/>
                  </a:lnTo>
                  <a:lnTo>
                    <a:pt x="149" y="231"/>
                  </a:lnTo>
                  <a:lnTo>
                    <a:pt x="154" y="217"/>
                  </a:lnTo>
                  <a:lnTo>
                    <a:pt x="158" y="200"/>
                  </a:lnTo>
                  <a:lnTo>
                    <a:pt x="160" y="179"/>
                  </a:lnTo>
                  <a:lnTo>
                    <a:pt x="161" y="155"/>
                  </a:lnTo>
                  <a:lnTo>
                    <a:pt x="160" y="132"/>
                  </a:lnTo>
                  <a:lnTo>
                    <a:pt x="158" y="111"/>
                  </a:lnTo>
                  <a:lnTo>
                    <a:pt x="155" y="94"/>
                  </a:lnTo>
                  <a:lnTo>
                    <a:pt x="150" y="79"/>
                  </a:lnTo>
                  <a:lnTo>
                    <a:pt x="147" y="74"/>
                  </a:lnTo>
                  <a:lnTo>
                    <a:pt x="144" y="69"/>
                  </a:lnTo>
                  <a:lnTo>
                    <a:pt x="140" y="64"/>
                  </a:lnTo>
                  <a:lnTo>
                    <a:pt x="136" y="60"/>
                  </a:lnTo>
                  <a:lnTo>
                    <a:pt x="132" y="57"/>
                  </a:lnTo>
                  <a:lnTo>
                    <a:pt x="127" y="56"/>
                  </a:lnTo>
                  <a:lnTo>
                    <a:pt x="122" y="55"/>
                  </a:lnTo>
                  <a:lnTo>
                    <a:pt x="117" y="53"/>
                  </a:lnTo>
                  <a:lnTo>
                    <a:pt x="112" y="55"/>
                  </a:lnTo>
                  <a:lnTo>
                    <a:pt x="107" y="56"/>
                  </a:lnTo>
                  <a:lnTo>
                    <a:pt x="102" y="57"/>
                  </a:lnTo>
                  <a:lnTo>
                    <a:pt x="98" y="61"/>
                  </a:lnTo>
                  <a:lnTo>
                    <a:pt x="94" y="64"/>
                  </a:lnTo>
                  <a:lnTo>
                    <a:pt x="90" y="69"/>
                  </a:lnTo>
                  <a:lnTo>
                    <a:pt x="86" y="74"/>
                  </a:lnTo>
                  <a:lnTo>
                    <a:pt x="84" y="80"/>
                  </a:lnTo>
                  <a:lnTo>
                    <a:pt x="77" y="94"/>
                  </a:lnTo>
                  <a:lnTo>
                    <a:pt x="75" y="112"/>
                  </a:lnTo>
                  <a:lnTo>
                    <a:pt x="72" y="132"/>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17"/>
            <p:cNvSpPr>
              <a:spLocks/>
            </p:cNvSpPr>
            <p:nvPr/>
          </p:nvSpPr>
          <p:spPr bwMode="auto">
            <a:xfrm>
              <a:off x="4709" y="1135"/>
              <a:ext cx="22" cy="21"/>
            </a:xfrm>
            <a:custGeom>
              <a:avLst/>
              <a:gdLst>
                <a:gd name="T0" fmla="*/ 85 w 85"/>
                <a:gd name="T1" fmla="*/ 42 h 85"/>
                <a:gd name="T2" fmla="*/ 84 w 85"/>
                <a:gd name="T3" fmla="*/ 51 h 85"/>
                <a:gd name="T4" fmla="*/ 81 w 85"/>
                <a:gd name="T5" fmla="*/ 60 h 85"/>
                <a:gd name="T6" fmla="*/ 77 w 85"/>
                <a:gd name="T7" fmla="*/ 67 h 85"/>
                <a:gd name="T8" fmla="*/ 72 w 85"/>
                <a:gd name="T9" fmla="*/ 74 h 85"/>
                <a:gd name="T10" fmla="*/ 66 w 85"/>
                <a:gd name="T11" fmla="*/ 79 h 85"/>
                <a:gd name="T12" fmla="*/ 60 w 85"/>
                <a:gd name="T13" fmla="*/ 83 h 85"/>
                <a:gd name="T14" fmla="*/ 51 w 85"/>
                <a:gd name="T15" fmla="*/ 85 h 85"/>
                <a:gd name="T16" fmla="*/ 42 w 85"/>
                <a:gd name="T17" fmla="*/ 85 h 85"/>
                <a:gd name="T18" fmla="*/ 33 w 85"/>
                <a:gd name="T19" fmla="*/ 85 h 85"/>
                <a:gd name="T20" fmla="*/ 25 w 85"/>
                <a:gd name="T21" fmla="*/ 83 h 85"/>
                <a:gd name="T22" fmla="*/ 18 w 85"/>
                <a:gd name="T23" fmla="*/ 79 h 85"/>
                <a:gd name="T24" fmla="*/ 11 w 85"/>
                <a:gd name="T25" fmla="*/ 74 h 85"/>
                <a:gd name="T26" fmla="*/ 6 w 85"/>
                <a:gd name="T27" fmla="*/ 66 h 85"/>
                <a:gd name="T28" fmla="*/ 4 w 85"/>
                <a:gd name="T29" fmla="*/ 60 h 85"/>
                <a:gd name="T30" fmla="*/ 1 w 85"/>
                <a:gd name="T31" fmla="*/ 51 h 85"/>
                <a:gd name="T32" fmla="*/ 0 w 85"/>
                <a:gd name="T33" fmla="*/ 42 h 85"/>
                <a:gd name="T34" fmla="*/ 1 w 85"/>
                <a:gd name="T35" fmla="*/ 33 h 85"/>
                <a:gd name="T36" fmla="*/ 4 w 85"/>
                <a:gd name="T37" fmla="*/ 25 h 85"/>
                <a:gd name="T38" fmla="*/ 7 w 85"/>
                <a:gd name="T39" fmla="*/ 18 h 85"/>
                <a:gd name="T40" fmla="*/ 13 w 85"/>
                <a:gd name="T41" fmla="*/ 11 h 85"/>
                <a:gd name="T42" fmla="*/ 19 w 85"/>
                <a:gd name="T43" fmla="*/ 6 h 85"/>
                <a:gd name="T44" fmla="*/ 25 w 85"/>
                <a:gd name="T45" fmla="*/ 3 h 85"/>
                <a:gd name="T46" fmla="*/ 34 w 85"/>
                <a:gd name="T47" fmla="*/ 0 h 85"/>
                <a:gd name="T48" fmla="*/ 43 w 85"/>
                <a:gd name="T49" fmla="*/ 0 h 85"/>
                <a:gd name="T50" fmla="*/ 52 w 85"/>
                <a:gd name="T51" fmla="*/ 0 h 85"/>
                <a:gd name="T52" fmla="*/ 60 w 85"/>
                <a:gd name="T53" fmla="*/ 3 h 85"/>
                <a:gd name="T54" fmla="*/ 67 w 85"/>
                <a:gd name="T55" fmla="*/ 6 h 85"/>
                <a:gd name="T56" fmla="*/ 74 w 85"/>
                <a:gd name="T57" fmla="*/ 11 h 85"/>
                <a:gd name="T58" fmla="*/ 77 w 85"/>
                <a:gd name="T59" fmla="*/ 18 h 85"/>
                <a:gd name="T60" fmla="*/ 81 w 85"/>
                <a:gd name="T61" fmla="*/ 25 h 85"/>
                <a:gd name="T62" fmla="*/ 84 w 85"/>
                <a:gd name="T63" fmla="*/ 33 h 85"/>
                <a:gd name="T64" fmla="*/ 85 w 85"/>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85">
                  <a:moveTo>
                    <a:pt x="85" y="42"/>
                  </a:moveTo>
                  <a:lnTo>
                    <a:pt x="84" y="51"/>
                  </a:lnTo>
                  <a:lnTo>
                    <a:pt x="81" y="60"/>
                  </a:lnTo>
                  <a:lnTo>
                    <a:pt x="77" y="67"/>
                  </a:lnTo>
                  <a:lnTo>
                    <a:pt x="72" y="74"/>
                  </a:lnTo>
                  <a:lnTo>
                    <a:pt x="66" y="79"/>
                  </a:lnTo>
                  <a:lnTo>
                    <a:pt x="60" y="83"/>
                  </a:lnTo>
                  <a:lnTo>
                    <a:pt x="51" y="85"/>
                  </a:lnTo>
                  <a:lnTo>
                    <a:pt x="42" y="85"/>
                  </a:lnTo>
                  <a:lnTo>
                    <a:pt x="33" y="85"/>
                  </a:lnTo>
                  <a:lnTo>
                    <a:pt x="25" y="83"/>
                  </a:lnTo>
                  <a:lnTo>
                    <a:pt x="18" y="79"/>
                  </a:lnTo>
                  <a:lnTo>
                    <a:pt x="11" y="74"/>
                  </a:lnTo>
                  <a:lnTo>
                    <a:pt x="6" y="66"/>
                  </a:lnTo>
                  <a:lnTo>
                    <a:pt x="4" y="60"/>
                  </a:lnTo>
                  <a:lnTo>
                    <a:pt x="1" y="51"/>
                  </a:lnTo>
                  <a:lnTo>
                    <a:pt x="0" y="42"/>
                  </a:lnTo>
                  <a:lnTo>
                    <a:pt x="1" y="33"/>
                  </a:lnTo>
                  <a:lnTo>
                    <a:pt x="4" y="25"/>
                  </a:lnTo>
                  <a:lnTo>
                    <a:pt x="7" y="18"/>
                  </a:lnTo>
                  <a:lnTo>
                    <a:pt x="13" y="11"/>
                  </a:lnTo>
                  <a:lnTo>
                    <a:pt x="19" y="6"/>
                  </a:lnTo>
                  <a:lnTo>
                    <a:pt x="25" y="3"/>
                  </a:lnTo>
                  <a:lnTo>
                    <a:pt x="34" y="0"/>
                  </a:lnTo>
                  <a:lnTo>
                    <a:pt x="43" y="0"/>
                  </a:lnTo>
                  <a:lnTo>
                    <a:pt x="52" y="0"/>
                  </a:lnTo>
                  <a:lnTo>
                    <a:pt x="60" y="3"/>
                  </a:lnTo>
                  <a:lnTo>
                    <a:pt x="67" y="6"/>
                  </a:lnTo>
                  <a:lnTo>
                    <a:pt x="74" y="11"/>
                  </a:lnTo>
                  <a:lnTo>
                    <a:pt x="77" y="18"/>
                  </a:lnTo>
                  <a:lnTo>
                    <a:pt x="81" y="25"/>
                  </a:lnTo>
                  <a:lnTo>
                    <a:pt x="84" y="33"/>
                  </a:lnTo>
                  <a:lnTo>
                    <a:pt x="8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18"/>
            <p:cNvSpPr>
              <a:spLocks noEditPoints="1"/>
            </p:cNvSpPr>
            <p:nvPr/>
          </p:nvSpPr>
          <p:spPr bwMode="auto">
            <a:xfrm>
              <a:off x="4738" y="1079"/>
              <a:ext cx="58" cy="77"/>
            </a:xfrm>
            <a:custGeom>
              <a:avLst/>
              <a:gdLst>
                <a:gd name="T0" fmla="*/ 233 w 233"/>
                <a:gd name="T1" fmla="*/ 172 h 310"/>
                <a:gd name="T2" fmla="*/ 229 w 233"/>
                <a:gd name="T3" fmla="*/ 205 h 310"/>
                <a:gd name="T4" fmla="*/ 221 w 233"/>
                <a:gd name="T5" fmla="*/ 234 h 310"/>
                <a:gd name="T6" fmla="*/ 210 w 233"/>
                <a:gd name="T7" fmla="*/ 258 h 310"/>
                <a:gd name="T8" fmla="*/ 195 w 233"/>
                <a:gd name="T9" fmla="*/ 278 h 310"/>
                <a:gd name="T10" fmla="*/ 176 w 233"/>
                <a:gd name="T11" fmla="*/ 294 h 310"/>
                <a:gd name="T12" fmla="*/ 155 w 233"/>
                <a:gd name="T13" fmla="*/ 305 h 310"/>
                <a:gd name="T14" fmla="*/ 130 w 233"/>
                <a:gd name="T15" fmla="*/ 310 h 310"/>
                <a:gd name="T16" fmla="*/ 103 w 233"/>
                <a:gd name="T17" fmla="*/ 310 h 310"/>
                <a:gd name="T18" fmla="*/ 79 w 233"/>
                <a:gd name="T19" fmla="*/ 305 h 310"/>
                <a:gd name="T20" fmla="*/ 57 w 233"/>
                <a:gd name="T21" fmla="*/ 294 h 310"/>
                <a:gd name="T22" fmla="*/ 39 w 233"/>
                <a:gd name="T23" fmla="*/ 278 h 310"/>
                <a:gd name="T24" fmla="*/ 24 w 233"/>
                <a:gd name="T25" fmla="*/ 258 h 310"/>
                <a:gd name="T26" fmla="*/ 13 w 233"/>
                <a:gd name="T27" fmla="*/ 234 h 310"/>
                <a:gd name="T28" fmla="*/ 5 w 233"/>
                <a:gd name="T29" fmla="*/ 206 h 310"/>
                <a:gd name="T30" fmla="*/ 1 w 233"/>
                <a:gd name="T31" fmla="*/ 174 h 310"/>
                <a:gd name="T32" fmla="*/ 1 w 233"/>
                <a:gd name="T33" fmla="*/ 140 h 310"/>
                <a:gd name="T34" fmla="*/ 5 w 233"/>
                <a:gd name="T35" fmla="*/ 108 h 310"/>
                <a:gd name="T36" fmla="*/ 13 w 233"/>
                <a:gd name="T37" fmla="*/ 80 h 310"/>
                <a:gd name="T38" fmla="*/ 24 w 233"/>
                <a:gd name="T39" fmla="*/ 55 h 310"/>
                <a:gd name="T40" fmla="*/ 38 w 233"/>
                <a:gd name="T41" fmla="*/ 33 h 310"/>
                <a:gd name="T42" fmla="*/ 57 w 233"/>
                <a:gd name="T43" fmla="*/ 18 h 310"/>
                <a:gd name="T44" fmla="*/ 79 w 233"/>
                <a:gd name="T45" fmla="*/ 6 h 310"/>
                <a:gd name="T46" fmla="*/ 104 w 233"/>
                <a:gd name="T47" fmla="*/ 1 h 310"/>
                <a:gd name="T48" fmla="*/ 131 w 233"/>
                <a:gd name="T49" fmla="*/ 1 h 310"/>
                <a:gd name="T50" fmla="*/ 155 w 233"/>
                <a:gd name="T51" fmla="*/ 6 h 310"/>
                <a:gd name="T52" fmla="*/ 177 w 233"/>
                <a:gd name="T53" fmla="*/ 16 h 310"/>
                <a:gd name="T54" fmla="*/ 195 w 233"/>
                <a:gd name="T55" fmla="*/ 32 h 310"/>
                <a:gd name="T56" fmla="*/ 210 w 233"/>
                <a:gd name="T57" fmla="*/ 53 h 310"/>
                <a:gd name="T58" fmla="*/ 221 w 233"/>
                <a:gd name="T59" fmla="*/ 77 h 310"/>
                <a:gd name="T60" fmla="*/ 229 w 233"/>
                <a:gd name="T61" fmla="*/ 105 h 310"/>
                <a:gd name="T62" fmla="*/ 233 w 233"/>
                <a:gd name="T63" fmla="*/ 137 h 310"/>
                <a:gd name="T64" fmla="*/ 71 w 233"/>
                <a:gd name="T65" fmla="*/ 155 h 310"/>
                <a:gd name="T66" fmla="*/ 75 w 233"/>
                <a:gd name="T67" fmla="*/ 200 h 310"/>
                <a:gd name="T68" fmla="*/ 84 w 233"/>
                <a:gd name="T69" fmla="*/ 231 h 310"/>
                <a:gd name="T70" fmla="*/ 90 w 233"/>
                <a:gd name="T71" fmla="*/ 243 h 310"/>
                <a:gd name="T72" fmla="*/ 98 w 233"/>
                <a:gd name="T73" fmla="*/ 252 h 310"/>
                <a:gd name="T74" fmla="*/ 107 w 233"/>
                <a:gd name="T75" fmla="*/ 256 h 310"/>
                <a:gd name="T76" fmla="*/ 117 w 233"/>
                <a:gd name="T77" fmla="*/ 258 h 310"/>
                <a:gd name="T78" fmla="*/ 127 w 233"/>
                <a:gd name="T79" fmla="*/ 256 h 310"/>
                <a:gd name="T80" fmla="*/ 136 w 233"/>
                <a:gd name="T81" fmla="*/ 252 h 310"/>
                <a:gd name="T82" fmla="*/ 144 w 233"/>
                <a:gd name="T83" fmla="*/ 243 h 310"/>
                <a:gd name="T84" fmla="*/ 150 w 233"/>
                <a:gd name="T85" fmla="*/ 231 h 310"/>
                <a:gd name="T86" fmla="*/ 158 w 233"/>
                <a:gd name="T87" fmla="*/ 200 h 310"/>
                <a:gd name="T88" fmla="*/ 162 w 233"/>
                <a:gd name="T89" fmla="*/ 155 h 310"/>
                <a:gd name="T90" fmla="*/ 159 w 233"/>
                <a:gd name="T91" fmla="*/ 111 h 310"/>
                <a:gd name="T92" fmla="*/ 150 w 233"/>
                <a:gd name="T93" fmla="*/ 79 h 310"/>
                <a:gd name="T94" fmla="*/ 144 w 233"/>
                <a:gd name="T95" fmla="*/ 69 h 310"/>
                <a:gd name="T96" fmla="*/ 136 w 233"/>
                <a:gd name="T97" fmla="*/ 60 h 310"/>
                <a:gd name="T98" fmla="*/ 127 w 233"/>
                <a:gd name="T99" fmla="*/ 56 h 310"/>
                <a:gd name="T100" fmla="*/ 117 w 233"/>
                <a:gd name="T101" fmla="*/ 53 h 310"/>
                <a:gd name="T102" fmla="*/ 107 w 233"/>
                <a:gd name="T103" fmla="*/ 56 h 310"/>
                <a:gd name="T104" fmla="*/ 98 w 233"/>
                <a:gd name="T105" fmla="*/ 61 h 310"/>
                <a:gd name="T106" fmla="*/ 90 w 233"/>
                <a:gd name="T107" fmla="*/ 69 h 310"/>
                <a:gd name="T108" fmla="*/ 84 w 233"/>
                <a:gd name="T109" fmla="*/ 80 h 310"/>
                <a:gd name="T110" fmla="*/ 75 w 233"/>
                <a:gd name="T111" fmla="*/ 112 h 310"/>
                <a:gd name="T112" fmla="*/ 71 w 233"/>
                <a:gd name="T113" fmla="*/ 15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0">
                  <a:moveTo>
                    <a:pt x="233" y="154"/>
                  </a:moveTo>
                  <a:lnTo>
                    <a:pt x="233" y="172"/>
                  </a:lnTo>
                  <a:lnTo>
                    <a:pt x="232" y="189"/>
                  </a:lnTo>
                  <a:lnTo>
                    <a:pt x="229" y="205"/>
                  </a:lnTo>
                  <a:lnTo>
                    <a:pt x="225" y="220"/>
                  </a:lnTo>
                  <a:lnTo>
                    <a:pt x="221" y="234"/>
                  </a:lnTo>
                  <a:lnTo>
                    <a:pt x="216" y="247"/>
                  </a:lnTo>
                  <a:lnTo>
                    <a:pt x="210" y="258"/>
                  </a:lnTo>
                  <a:lnTo>
                    <a:pt x="202" y="270"/>
                  </a:lnTo>
                  <a:lnTo>
                    <a:pt x="195" y="278"/>
                  </a:lnTo>
                  <a:lnTo>
                    <a:pt x="186" y="287"/>
                  </a:lnTo>
                  <a:lnTo>
                    <a:pt x="176" y="294"/>
                  </a:lnTo>
                  <a:lnTo>
                    <a:pt x="165" y="300"/>
                  </a:lnTo>
                  <a:lnTo>
                    <a:pt x="155" y="305"/>
                  </a:lnTo>
                  <a:lnTo>
                    <a:pt x="142" y="308"/>
                  </a:lnTo>
                  <a:lnTo>
                    <a:pt x="130" y="310"/>
                  </a:lnTo>
                  <a:lnTo>
                    <a:pt x="117" y="310"/>
                  </a:lnTo>
                  <a:lnTo>
                    <a:pt x="103" y="310"/>
                  </a:lnTo>
                  <a:lnTo>
                    <a:pt x="90" y="308"/>
                  </a:lnTo>
                  <a:lnTo>
                    <a:pt x="79" y="305"/>
                  </a:lnTo>
                  <a:lnTo>
                    <a:pt x="67" y="300"/>
                  </a:lnTo>
                  <a:lnTo>
                    <a:pt x="57" y="294"/>
                  </a:lnTo>
                  <a:lnTo>
                    <a:pt x="48" y="287"/>
                  </a:lnTo>
                  <a:lnTo>
                    <a:pt x="39" y="278"/>
                  </a:lnTo>
                  <a:lnTo>
                    <a:pt x="31" y="268"/>
                  </a:lnTo>
                  <a:lnTo>
                    <a:pt x="24" y="258"/>
                  </a:lnTo>
                  <a:lnTo>
                    <a:pt x="18" y="247"/>
                  </a:lnTo>
                  <a:lnTo>
                    <a:pt x="13" y="234"/>
                  </a:lnTo>
                  <a:lnTo>
                    <a:pt x="8" y="220"/>
                  </a:lnTo>
                  <a:lnTo>
                    <a:pt x="5" y="206"/>
                  </a:lnTo>
                  <a:lnTo>
                    <a:pt x="3" y="189"/>
                  </a:lnTo>
                  <a:lnTo>
                    <a:pt x="1" y="174"/>
                  </a:lnTo>
                  <a:lnTo>
                    <a:pt x="0" y="156"/>
                  </a:lnTo>
                  <a:lnTo>
                    <a:pt x="1" y="140"/>
                  </a:lnTo>
                  <a:lnTo>
                    <a:pt x="3" y="123"/>
                  </a:lnTo>
                  <a:lnTo>
                    <a:pt x="5" y="108"/>
                  </a:lnTo>
                  <a:lnTo>
                    <a:pt x="8" y="94"/>
                  </a:lnTo>
                  <a:lnTo>
                    <a:pt x="13" y="80"/>
                  </a:lnTo>
                  <a:lnTo>
                    <a:pt x="18" y="67"/>
                  </a:lnTo>
                  <a:lnTo>
                    <a:pt x="24" y="55"/>
                  </a:lnTo>
                  <a:lnTo>
                    <a:pt x="31" y="43"/>
                  </a:lnTo>
                  <a:lnTo>
                    <a:pt x="38" y="33"/>
                  </a:lnTo>
                  <a:lnTo>
                    <a:pt x="47" y="25"/>
                  </a:lnTo>
                  <a:lnTo>
                    <a:pt x="57" y="18"/>
                  </a:lnTo>
                  <a:lnTo>
                    <a:pt x="67" y="11"/>
                  </a:lnTo>
                  <a:lnTo>
                    <a:pt x="79" y="6"/>
                  </a:lnTo>
                  <a:lnTo>
                    <a:pt x="90" y="2"/>
                  </a:lnTo>
                  <a:lnTo>
                    <a:pt x="104" y="1"/>
                  </a:lnTo>
                  <a:lnTo>
                    <a:pt x="118" y="0"/>
                  </a:lnTo>
                  <a:lnTo>
                    <a:pt x="131" y="1"/>
                  </a:lnTo>
                  <a:lnTo>
                    <a:pt x="144" y="2"/>
                  </a:lnTo>
                  <a:lnTo>
                    <a:pt x="155" y="6"/>
                  </a:lnTo>
                  <a:lnTo>
                    <a:pt x="167" y="10"/>
                  </a:lnTo>
                  <a:lnTo>
                    <a:pt x="177" y="16"/>
                  </a:lnTo>
                  <a:lnTo>
                    <a:pt x="187" y="24"/>
                  </a:lnTo>
                  <a:lnTo>
                    <a:pt x="195" y="32"/>
                  </a:lnTo>
                  <a:lnTo>
                    <a:pt x="204" y="42"/>
                  </a:lnTo>
                  <a:lnTo>
                    <a:pt x="210" y="53"/>
                  </a:lnTo>
                  <a:lnTo>
                    <a:pt x="216" y="65"/>
                  </a:lnTo>
                  <a:lnTo>
                    <a:pt x="221" y="77"/>
                  </a:lnTo>
                  <a:lnTo>
                    <a:pt x="225" y="90"/>
                  </a:lnTo>
                  <a:lnTo>
                    <a:pt x="229" y="105"/>
                  </a:lnTo>
                  <a:lnTo>
                    <a:pt x="232" y="121"/>
                  </a:lnTo>
                  <a:lnTo>
                    <a:pt x="233" y="137"/>
                  </a:lnTo>
                  <a:lnTo>
                    <a:pt x="233" y="154"/>
                  </a:lnTo>
                  <a:close/>
                  <a:moveTo>
                    <a:pt x="71" y="155"/>
                  </a:moveTo>
                  <a:lnTo>
                    <a:pt x="73" y="179"/>
                  </a:lnTo>
                  <a:lnTo>
                    <a:pt x="75" y="200"/>
                  </a:lnTo>
                  <a:lnTo>
                    <a:pt x="79" y="217"/>
                  </a:lnTo>
                  <a:lnTo>
                    <a:pt x="84" y="231"/>
                  </a:lnTo>
                  <a:lnTo>
                    <a:pt x="87" y="238"/>
                  </a:lnTo>
                  <a:lnTo>
                    <a:pt x="90" y="243"/>
                  </a:lnTo>
                  <a:lnTo>
                    <a:pt x="93" y="248"/>
                  </a:lnTo>
                  <a:lnTo>
                    <a:pt x="98" y="252"/>
                  </a:lnTo>
                  <a:lnTo>
                    <a:pt x="102" y="254"/>
                  </a:lnTo>
                  <a:lnTo>
                    <a:pt x="107" y="256"/>
                  </a:lnTo>
                  <a:lnTo>
                    <a:pt x="111" y="257"/>
                  </a:lnTo>
                  <a:lnTo>
                    <a:pt x="117" y="258"/>
                  </a:lnTo>
                  <a:lnTo>
                    <a:pt x="122" y="257"/>
                  </a:lnTo>
                  <a:lnTo>
                    <a:pt x="127" y="256"/>
                  </a:lnTo>
                  <a:lnTo>
                    <a:pt x="131" y="254"/>
                  </a:lnTo>
                  <a:lnTo>
                    <a:pt x="136" y="252"/>
                  </a:lnTo>
                  <a:lnTo>
                    <a:pt x="140" y="248"/>
                  </a:lnTo>
                  <a:lnTo>
                    <a:pt x="144" y="243"/>
                  </a:lnTo>
                  <a:lnTo>
                    <a:pt x="146" y="238"/>
                  </a:lnTo>
                  <a:lnTo>
                    <a:pt x="150" y="231"/>
                  </a:lnTo>
                  <a:lnTo>
                    <a:pt x="155" y="217"/>
                  </a:lnTo>
                  <a:lnTo>
                    <a:pt x="158" y="200"/>
                  </a:lnTo>
                  <a:lnTo>
                    <a:pt x="160" y="179"/>
                  </a:lnTo>
                  <a:lnTo>
                    <a:pt x="162" y="155"/>
                  </a:lnTo>
                  <a:lnTo>
                    <a:pt x="160" y="132"/>
                  </a:lnTo>
                  <a:lnTo>
                    <a:pt x="159" y="111"/>
                  </a:lnTo>
                  <a:lnTo>
                    <a:pt x="155" y="94"/>
                  </a:lnTo>
                  <a:lnTo>
                    <a:pt x="150" y="79"/>
                  </a:lnTo>
                  <a:lnTo>
                    <a:pt x="148" y="74"/>
                  </a:lnTo>
                  <a:lnTo>
                    <a:pt x="144" y="69"/>
                  </a:lnTo>
                  <a:lnTo>
                    <a:pt x="140" y="64"/>
                  </a:lnTo>
                  <a:lnTo>
                    <a:pt x="136" y="60"/>
                  </a:lnTo>
                  <a:lnTo>
                    <a:pt x="132" y="57"/>
                  </a:lnTo>
                  <a:lnTo>
                    <a:pt x="127" y="56"/>
                  </a:lnTo>
                  <a:lnTo>
                    <a:pt x="122" y="55"/>
                  </a:lnTo>
                  <a:lnTo>
                    <a:pt x="117" y="53"/>
                  </a:lnTo>
                  <a:lnTo>
                    <a:pt x="112" y="55"/>
                  </a:lnTo>
                  <a:lnTo>
                    <a:pt x="107" y="56"/>
                  </a:lnTo>
                  <a:lnTo>
                    <a:pt x="102" y="57"/>
                  </a:lnTo>
                  <a:lnTo>
                    <a:pt x="98" y="61"/>
                  </a:lnTo>
                  <a:lnTo>
                    <a:pt x="94" y="64"/>
                  </a:lnTo>
                  <a:lnTo>
                    <a:pt x="90" y="69"/>
                  </a:lnTo>
                  <a:lnTo>
                    <a:pt x="87" y="74"/>
                  </a:lnTo>
                  <a:lnTo>
                    <a:pt x="84" y="80"/>
                  </a:lnTo>
                  <a:lnTo>
                    <a:pt x="79" y="94"/>
                  </a:lnTo>
                  <a:lnTo>
                    <a:pt x="75" y="112"/>
                  </a:lnTo>
                  <a:lnTo>
                    <a:pt x="73" y="132"/>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19"/>
            <p:cNvSpPr>
              <a:spLocks noEditPoints="1"/>
            </p:cNvSpPr>
            <p:nvPr/>
          </p:nvSpPr>
          <p:spPr bwMode="auto">
            <a:xfrm>
              <a:off x="4102" y="1692"/>
              <a:ext cx="59" cy="77"/>
            </a:xfrm>
            <a:custGeom>
              <a:avLst/>
              <a:gdLst>
                <a:gd name="T0" fmla="*/ 182 w 235"/>
                <a:gd name="T1" fmla="*/ 55 h 309"/>
                <a:gd name="T2" fmla="*/ 134 w 235"/>
                <a:gd name="T3" fmla="*/ 63 h 309"/>
                <a:gd name="T4" fmla="*/ 109 w 235"/>
                <a:gd name="T5" fmla="*/ 74 h 309"/>
                <a:gd name="T6" fmla="*/ 93 w 235"/>
                <a:gd name="T7" fmla="*/ 88 h 309"/>
                <a:gd name="T8" fmla="*/ 78 w 235"/>
                <a:gd name="T9" fmla="*/ 112 h 309"/>
                <a:gd name="T10" fmla="*/ 80 w 235"/>
                <a:gd name="T11" fmla="*/ 121 h 309"/>
                <a:gd name="T12" fmla="*/ 103 w 235"/>
                <a:gd name="T13" fmla="*/ 108 h 309"/>
                <a:gd name="T14" fmla="*/ 130 w 235"/>
                <a:gd name="T15" fmla="*/ 103 h 309"/>
                <a:gd name="T16" fmla="*/ 160 w 235"/>
                <a:gd name="T17" fmla="*/ 105 h 309"/>
                <a:gd name="T18" fmla="*/ 186 w 235"/>
                <a:gd name="T19" fmla="*/ 114 h 309"/>
                <a:gd name="T20" fmla="*/ 209 w 235"/>
                <a:gd name="T21" fmla="*/ 130 h 309"/>
                <a:gd name="T22" fmla="*/ 225 w 235"/>
                <a:gd name="T23" fmla="*/ 152 h 309"/>
                <a:gd name="T24" fmla="*/ 234 w 235"/>
                <a:gd name="T25" fmla="*/ 180 h 309"/>
                <a:gd name="T26" fmla="*/ 235 w 235"/>
                <a:gd name="T27" fmla="*/ 212 h 309"/>
                <a:gd name="T28" fmla="*/ 228 w 235"/>
                <a:gd name="T29" fmla="*/ 243 h 309"/>
                <a:gd name="T30" fmla="*/ 211 w 235"/>
                <a:gd name="T31" fmla="*/ 270 h 309"/>
                <a:gd name="T32" fmla="*/ 186 w 235"/>
                <a:gd name="T33" fmla="*/ 292 h 309"/>
                <a:gd name="T34" fmla="*/ 156 w 235"/>
                <a:gd name="T35" fmla="*/ 304 h 309"/>
                <a:gd name="T36" fmla="*/ 122 w 235"/>
                <a:gd name="T37" fmla="*/ 309 h 309"/>
                <a:gd name="T38" fmla="*/ 83 w 235"/>
                <a:gd name="T39" fmla="*/ 304 h 309"/>
                <a:gd name="T40" fmla="*/ 51 w 235"/>
                <a:gd name="T41" fmla="*/ 289 h 309"/>
                <a:gd name="T42" fmla="*/ 25 w 235"/>
                <a:gd name="T43" fmla="*/ 264 h 309"/>
                <a:gd name="T44" fmla="*/ 8 w 235"/>
                <a:gd name="T45" fmla="*/ 231 h 309"/>
                <a:gd name="T46" fmla="*/ 0 w 235"/>
                <a:gd name="T47" fmla="*/ 192 h 309"/>
                <a:gd name="T48" fmla="*/ 3 w 235"/>
                <a:gd name="T49" fmla="*/ 140 h 309"/>
                <a:gd name="T50" fmla="*/ 19 w 235"/>
                <a:gd name="T51" fmla="*/ 91 h 309"/>
                <a:gd name="T52" fmla="*/ 46 w 235"/>
                <a:gd name="T53" fmla="*/ 51 h 309"/>
                <a:gd name="T54" fmla="*/ 81 w 235"/>
                <a:gd name="T55" fmla="*/ 25 h 309"/>
                <a:gd name="T56" fmla="*/ 123 w 235"/>
                <a:gd name="T57" fmla="*/ 7 h 309"/>
                <a:gd name="T58" fmla="*/ 164 w 235"/>
                <a:gd name="T59" fmla="*/ 0 h 309"/>
                <a:gd name="T60" fmla="*/ 202 w 235"/>
                <a:gd name="T61" fmla="*/ 0 h 309"/>
                <a:gd name="T62" fmla="*/ 74 w 235"/>
                <a:gd name="T63" fmla="*/ 218 h 309"/>
                <a:gd name="T64" fmla="*/ 87 w 235"/>
                <a:gd name="T65" fmla="*/ 242 h 309"/>
                <a:gd name="T66" fmla="*/ 99 w 235"/>
                <a:gd name="T67" fmla="*/ 252 h 309"/>
                <a:gd name="T68" fmla="*/ 116 w 235"/>
                <a:gd name="T69" fmla="*/ 256 h 309"/>
                <a:gd name="T70" fmla="*/ 139 w 235"/>
                <a:gd name="T71" fmla="*/ 253 h 309"/>
                <a:gd name="T72" fmla="*/ 156 w 235"/>
                <a:gd name="T73" fmla="*/ 234 h 309"/>
                <a:gd name="T74" fmla="*/ 163 w 235"/>
                <a:gd name="T75" fmla="*/ 205 h 309"/>
                <a:gd name="T76" fmla="*/ 156 w 235"/>
                <a:gd name="T77" fmla="*/ 176 h 309"/>
                <a:gd name="T78" fmla="*/ 136 w 235"/>
                <a:gd name="T79" fmla="*/ 157 h 309"/>
                <a:gd name="T80" fmla="*/ 107 w 235"/>
                <a:gd name="T81" fmla="*/ 154 h 309"/>
                <a:gd name="T82" fmla="*/ 84 w 235"/>
                <a:gd name="T83" fmla="*/ 167 h 309"/>
                <a:gd name="T84" fmla="*/ 71 w 235"/>
                <a:gd name="T85" fmla="*/ 18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309">
                  <a:moveTo>
                    <a:pt x="202" y="0"/>
                  </a:moveTo>
                  <a:lnTo>
                    <a:pt x="202" y="55"/>
                  </a:lnTo>
                  <a:lnTo>
                    <a:pt x="182" y="55"/>
                  </a:lnTo>
                  <a:lnTo>
                    <a:pt x="165" y="55"/>
                  </a:lnTo>
                  <a:lnTo>
                    <a:pt x="150" y="58"/>
                  </a:lnTo>
                  <a:lnTo>
                    <a:pt x="134" y="63"/>
                  </a:lnTo>
                  <a:lnTo>
                    <a:pt x="125" y="67"/>
                  </a:lnTo>
                  <a:lnTo>
                    <a:pt x="117" y="69"/>
                  </a:lnTo>
                  <a:lnTo>
                    <a:pt x="109" y="74"/>
                  </a:lnTo>
                  <a:lnTo>
                    <a:pt x="103" y="78"/>
                  </a:lnTo>
                  <a:lnTo>
                    <a:pt x="98" y="83"/>
                  </a:lnTo>
                  <a:lnTo>
                    <a:pt x="93" y="88"/>
                  </a:lnTo>
                  <a:lnTo>
                    <a:pt x="88" y="95"/>
                  </a:lnTo>
                  <a:lnTo>
                    <a:pt x="84" y="101"/>
                  </a:lnTo>
                  <a:lnTo>
                    <a:pt x="78" y="112"/>
                  </a:lnTo>
                  <a:lnTo>
                    <a:pt x="73" y="126"/>
                  </a:lnTo>
                  <a:lnTo>
                    <a:pt x="74" y="126"/>
                  </a:lnTo>
                  <a:lnTo>
                    <a:pt x="80" y="121"/>
                  </a:lnTo>
                  <a:lnTo>
                    <a:pt x="88" y="116"/>
                  </a:lnTo>
                  <a:lnTo>
                    <a:pt x="95" y="112"/>
                  </a:lnTo>
                  <a:lnTo>
                    <a:pt x="103" y="108"/>
                  </a:lnTo>
                  <a:lnTo>
                    <a:pt x="112" y="106"/>
                  </a:lnTo>
                  <a:lnTo>
                    <a:pt x="121" y="103"/>
                  </a:lnTo>
                  <a:lnTo>
                    <a:pt x="130" y="103"/>
                  </a:lnTo>
                  <a:lnTo>
                    <a:pt x="140" y="102"/>
                  </a:lnTo>
                  <a:lnTo>
                    <a:pt x="150" y="103"/>
                  </a:lnTo>
                  <a:lnTo>
                    <a:pt x="160" y="105"/>
                  </a:lnTo>
                  <a:lnTo>
                    <a:pt x="169" y="106"/>
                  </a:lnTo>
                  <a:lnTo>
                    <a:pt x="178" y="110"/>
                  </a:lnTo>
                  <a:lnTo>
                    <a:pt x="186" y="114"/>
                  </a:lnTo>
                  <a:lnTo>
                    <a:pt x="193" y="117"/>
                  </a:lnTo>
                  <a:lnTo>
                    <a:pt x="201" y="124"/>
                  </a:lnTo>
                  <a:lnTo>
                    <a:pt x="209" y="130"/>
                  </a:lnTo>
                  <a:lnTo>
                    <a:pt x="215" y="136"/>
                  </a:lnTo>
                  <a:lnTo>
                    <a:pt x="220" y="144"/>
                  </a:lnTo>
                  <a:lnTo>
                    <a:pt x="225" y="152"/>
                  </a:lnTo>
                  <a:lnTo>
                    <a:pt x="229" y="161"/>
                  </a:lnTo>
                  <a:lnTo>
                    <a:pt x="232" y="170"/>
                  </a:lnTo>
                  <a:lnTo>
                    <a:pt x="234" y="180"/>
                  </a:lnTo>
                  <a:lnTo>
                    <a:pt x="235" y="190"/>
                  </a:lnTo>
                  <a:lnTo>
                    <a:pt x="235" y="201"/>
                  </a:lnTo>
                  <a:lnTo>
                    <a:pt x="235" y="212"/>
                  </a:lnTo>
                  <a:lnTo>
                    <a:pt x="234" y="223"/>
                  </a:lnTo>
                  <a:lnTo>
                    <a:pt x="232" y="233"/>
                  </a:lnTo>
                  <a:lnTo>
                    <a:pt x="228" y="243"/>
                  </a:lnTo>
                  <a:lnTo>
                    <a:pt x="223" y="252"/>
                  </a:lnTo>
                  <a:lnTo>
                    <a:pt x="218" y="261"/>
                  </a:lnTo>
                  <a:lnTo>
                    <a:pt x="211" y="270"/>
                  </a:lnTo>
                  <a:lnTo>
                    <a:pt x="204" y="278"/>
                  </a:lnTo>
                  <a:lnTo>
                    <a:pt x="195" y="285"/>
                  </a:lnTo>
                  <a:lnTo>
                    <a:pt x="186" y="292"/>
                  </a:lnTo>
                  <a:lnTo>
                    <a:pt x="177" y="297"/>
                  </a:lnTo>
                  <a:lnTo>
                    <a:pt x="167" y="302"/>
                  </a:lnTo>
                  <a:lnTo>
                    <a:pt x="156" y="304"/>
                  </a:lnTo>
                  <a:lnTo>
                    <a:pt x="145" y="307"/>
                  </a:lnTo>
                  <a:lnTo>
                    <a:pt x="134" y="308"/>
                  </a:lnTo>
                  <a:lnTo>
                    <a:pt x="122" y="309"/>
                  </a:lnTo>
                  <a:lnTo>
                    <a:pt x="108" y="308"/>
                  </a:lnTo>
                  <a:lnTo>
                    <a:pt x="95" y="307"/>
                  </a:lnTo>
                  <a:lnTo>
                    <a:pt x="83" y="304"/>
                  </a:lnTo>
                  <a:lnTo>
                    <a:pt x="71" y="301"/>
                  </a:lnTo>
                  <a:lnTo>
                    <a:pt x="61" y="295"/>
                  </a:lnTo>
                  <a:lnTo>
                    <a:pt x="51" y="289"/>
                  </a:lnTo>
                  <a:lnTo>
                    <a:pt x="41" y="281"/>
                  </a:lnTo>
                  <a:lnTo>
                    <a:pt x="33" y="273"/>
                  </a:lnTo>
                  <a:lnTo>
                    <a:pt x="25" y="264"/>
                  </a:lnTo>
                  <a:lnTo>
                    <a:pt x="18" y="253"/>
                  </a:lnTo>
                  <a:lnTo>
                    <a:pt x="13" y="242"/>
                  </a:lnTo>
                  <a:lnTo>
                    <a:pt x="8" y="231"/>
                  </a:lnTo>
                  <a:lnTo>
                    <a:pt x="4" y="218"/>
                  </a:lnTo>
                  <a:lnTo>
                    <a:pt x="1" y="205"/>
                  </a:lnTo>
                  <a:lnTo>
                    <a:pt x="0" y="192"/>
                  </a:lnTo>
                  <a:lnTo>
                    <a:pt x="0" y="177"/>
                  </a:lnTo>
                  <a:lnTo>
                    <a:pt x="0" y="159"/>
                  </a:lnTo>
                  <a:lnTo>
                    <a:pt x="3" y="140"/>
                  </a:lnTo>
                  <a:lnTo>
                    <a:pt x="6" y="124"/>
                  </a:lnTo>
                  <a:lnTo>
                    <a:pt x="13" y="106"/>
                  </a:lnTo>
                  <a:lnTo>
                    <a:pt x="19" y="91"/>
                  </a:lnTo>
                  <a:lnTo>
                    <a:pt x="27" y="77"/>
                  </a:lnTo>
                  <a:lnTo>
                    <a:pt x="36" y="63"/>
                  </a:lnTo>
                  <a:lnTo>
                    <a:pt x="46" y="51"/>
                  </a:lnTo>
                  <a:lnTo>
                    <a:pt x="57" y="41"/>
                  </a:lnTo>
                  <a:lnTo>
                    <a:pt x="69" y="32"/>
                  </a:lnTo>
                  <a:lnTo>
                    <a:pt x="81" y="25"/>
                  </a:lnTo>
                  <a:lnTo>
                    <a:pt x="95" y="17"/>
                  </a:lnTo>
                  <a:lnTo>
                    <a:pt x="109" y="12"/>
                  </a:lnTo>
                  <a:lnTo>
                    <a:pt x="123" y="7"/>
                  </a:lnTo>
                  <a:lnTo>
                    <a:pt x="140" y="4"/>
                  </a:lnTo>
                  <a:lnTo>
                    <a:pt x="156" y="2"/>
                  </a:lnTo>
                  <a:lnTo>
                    <a:pt x="164" y="0"/>
                  </a:lnTo>
                  <a:lnTo>
                    <a:pt x="174" y="0"/>
                  </a:lnTo>
                  <a:lnTo>
                    <a:pt x="187" y="0"/>
                  </a:lnTo>
                  <a:lnTo>
                    <a:pt x="202" y="0"/>
                  </a:lnTo>
                  <a:close/>
                  <a:moveTo>
                    <a:pt x="70" y="195"/>
                  </a:moveTo>
                  <a:lnTo>
                    <a:pt x="71" y="206"/>
                  </a:lnTo>
                  <a:lnTo>
                    <a:pt x="74" y="218"/>
                  </a:lnTo>
                  <a:lnTo>
                    <a:pt x="78" y="228"/>
                  </a:lnTo>
                  <a:lnTo>
                    <a:pt x="84" y="238"/>
                  </a:lnTo>
                  <a:lnTo>
                    <a:pt x="87" y="242"/>
                  </a:lnTo>
                  <a:lnTo>
                    <a:pt x="90" y="246"/>
                  </a:lnTo>
                  <a:lnTo>
                    <a:pt x="95" y="250"/>
                  </a:lnTo>
                  <a:lnTo>
                    <a:pt x="99" y="252"/>
                  </a:lnTo>
                  <a:lnTo>
                    <a:pt x="104" y="253"/>
                  </a:lnTo>
                  <a:lnTo>
                    <a:pt x="109" y="256"/>
                  </a:lnTo>
                  <a:lnTo>
                    <a:pt x="116" y="256"/>
                  </a:lnTo>
                  <a:lnTo>
                    <a:pt x="121" y="256"/>
                  </a:lnTo>
                  <a:lnTo>
                    <a:pt x="130" y="256"/>
                  </a:lnTo>
                  <a:lnTo>
                    <a:pt x="139" y="253"/>
                  </a:lnTo>
                  <a:lnTo>
                    <a:pt x="145" y="248"/>
                  </a:lnTo>
                  <a:lnTo>
                    <a:pt x="151" y="242"/>
                  </a:lnTo>
                  <a:lnTo>
                    <a:pt x="156" y="234"/>
                  </a:lnTo>
                  <a:lnTo>
                    <a:pt x="160" y="226"/>
                  </a:lnTo>
                  <a:lnTo>
                    <a:pt x="163" y="215"/>
                  </a:lnTo>
                  <a:lnTo>
                    <a:pt x="163" y="205"/>
                  </a:lnTo>
                  <a:lnTo>
                    <a:pt x="163" y="194"/>
                  </a:lnTo>
                  <a:lnTo>
                    <a:pt x="160" y="184"/>
                  </a:lnTo>
                  <a:lnTo>
                    <a:pt x="156" y="176"/>
                  </a:lnTo>
                  <a:lnTo>
                    <a:pt x="151" y="167"/>
                  </a:lnTo>
                  <a:lnTo>
                    <a:pt x="144" y="162"/>
                  </a:lnTo>
                  <a:lnTo>
                    <a:pt x="136" y="157"/>
                  </a:lnTo>
                  <a:lnTo>
                    <a:pt x="127" y="154"/>
                  </a:lnTo>
                  <a:lnTo>
                    <a:pt x="117" y="153"/>
                  </a:lnTo>
                  <a:lnTo>
                    <a:pt x="107" y="154"/>
                  </a:lnTo>
                  <a:lnTo>
                    <a:pt x="99" y="157"/>
                  </a:lnTo>
                  <a:lnTo>
                    <a:pt x="90" y="161"/>
                  </a:lnTo>
                  <a:lnTo>
                    <a:pt x="84" y="167"/>
                  </a:lnTo>
                  <a:lnTo>
                    <a:pt x="78" y="173"/>
                  </a:lnTo>
                  <a:lnTo>
                    <a:pt x="74" y="180"/>
                  </a:lnTo>
                  <a:lnTo>
                    <a:pt x="71" y="187"/>
                  </a:lnTo>
                  <a:lnTo>
                    <a:pt x="70" y="1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20"/>
            <p:cNvSpPr>
              <a:spLocks/>
            </p:cNvSpPr>
            <p:nvPr/>
          </p:nvSpPr>
          <p:spPr bwMode="auto">
            <a:xfrm>
              <a:off x="4170" y="1748"/>
              <a:ext cx="21" cy="21"/>
            </a:xfrm>
            <a:custGeom>
              <a:avLst/>
              <a:gdLst>
                <a:gd name="T0" fmla="*/ 84 w 84"/>
                <a:gd name="T1" fmla="*/ 43 h 86"/>
                <a:gd name="T2" fmla="*/ 83 w 84"/>
                <a:gd name="T3" fmla="*/ 52 h 86"/>
                <a:gd name="T4" fmla="*/ 82 w 84"/>
                <a:gd name="T5" fmla="*/ 61 h 86"/>
                <a:gd name="T6" fmla="*/ 78 w 84"/>
                <a:gd name="T7" fmla="*/ 67 h 86"/>
                <a:gd name="T8" fmla="*/ 73 w 84"/>
                <a:gd name="T9" fmla="*/ 74 h 86"/>
                <a:gd name="T10" fmla="*/ 66 w 84"/>
                <a:gd name="T11" fmla="*/ 80 h 86"/>
                <a:gd name="T12" fmla="*/ 59 w 84"/>
                <a:gd name="T13" fmla="*/ 83 h 86"/>
                <a:gd name="T14" fmla="*/ 51 w 84"/>
                <a:gd name="T15" fmla="*/ 85 h 86"/>
                <a:gd name="T16" fmla="*/ 42 w 84"/>
                <a:gd name="T17" fmla="*/ 86 h 86"/>
                <a:gd name="T18" fmla="*/ 33 w 84"/>
                <a:gd name="T19" fmla="*/ 85 h 86"/>
                <a:gd name="T20" fmla="*/ 24 w 84"/>
                <a:gd name="T21" fmla="*/ 83 h 86"/>
                <a:gd name="T22" fmla="*/ 18 w 84"/>
                <a:gd name="T23" fmla="*/ 79 h 86"/>
                <a:gd name="T24" fmla="*/ 12 w 84"/>
                <a:gd name="T25" fmla="*/ 74 h 86"/>
                <a:gd name="T26" fmla="*/ 7 w 84"/>
                <a:gd name="T27" fmla="*/ 67 h 86"/>
                <a:gd name="T28" fmla="*/ 3 w 84"/>
                <a:gd name="T29" fmla="*/ 60 h 86"/>
                <a:gd name="T30" fmla="*/ 0 w 84"/>
                <a:gd name="T31" fmla="*/ 52 h 86"/>
                <a:gd name="T32" fmla="*/ 0 w 84"/>
                <a:gd name="T33" fmla="*/ 43 h 86"/>
                <a:gd name="T34" fmla="*/ 0 w 84"/>
                <a:gd name="T35" fmla="*/ 34 h 86"/>
                <a:gd name="T36" fmla="*/ 3 w 84"/>
                <a:gd name="T37" fmla="*/ 27 h 86"/>
                <a:gd name="T38" fmla="*/ 7 w 84"/>
                <a:gd name="T39" fmla="*/ 19 h 86"/>
                <a:gd name="T40" fmla="*/ 12 w 84"/>
                <a:gd name="T41" fmla="*/ 13 h 86"/>
                <a:gd name="T42" fmla="*/ 18 w 84"/>
                <a:gd name="T43" fmla="*/ 8 h 86"/>
                <a:gd name="T44" fmla="*/ 26 w 84"/>
                <a:gd name="T45" fmla="*/ 4 h 86"/>
                <a:gd name="T46" fmla="*/ 33 w 84"/>
                <a:gd name="T47" fmla="*/ 1 h 86"/>
                <a:gd name="T48" fmla="*/ 42 w 84"/>
                <a:gd name="T49" fmla="*/ 0 h 86"/>
                <a:gd name="T50" fmla="*/ 51 w 84"/>
                <a:gd name="T51" fmla="*/ 1 h 86"/>
                <a:gd name="T52" fmla="*/ 59 w 84"/>
                <a:gd name="T53" fmla="*/ 4 h 86"/>
                <a:gd name="T54" fmla="*/ 66 w 84"/>
                <a:gd name="T55" fmla="*/ 8 h 86"/>
                <a:gd name="T56" fmla="*/ 73 w 84"/>
                <a:gd name="T57" fmla="*/ 13 h 86"/>
                <a:gd name="T58" fmla="*/ 78 w 84"/>
                <a:gd name="T59" fmla="*/ 19 h 86"/>
                <a:gd name="T60" fmla="*/ 82 w 84"/>
                <a:gd name="T61" fmla="*/ 27 h 86"/>
                <a:gd name="T62" fmla="*/ 83 w 84"/>
                <a:gd name="T63" fmla="*/ 34 h 86"/>
                <a:gd name="T64" fmla="*/ 84 w 84"/>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3"/>
                  </a:moveTo>
                  <a:lnTo>
                    <a:pt x="83" y="52"/>
                  </a:lnTo>
                  <a:lnTo>
                    <a:pt x="82" y="61"/>
                  </a:lnTo>
                  <a:lnTo>
                    <a:pt x="78" y="67"/>
                  </a:lnTo>
                  <a:lnTo>
                    <a:pt x="73" y="74"/>
                  </a:lnTo>
                  <a:lnTo>
                    <a:pt x="66" y="80"/>
                  </a:lnTo>
                  <a:lnTo>
                    <a:pt x="59" y="83"/>
                  </a:lnTo>
                  <a:lnTo>
                    <a:pt x="51" y="85"/>
                  </a:lnTo>
                  <a:lnTo>
                    <a:pt x="42" y="86"/>
                  </a:lnTo>
                  <a:lnTo>
                    <a:pt x="33" y="85"/>
                  </a:lnTo>
                  <a:lnTo>
                    <a:pt x="24" y="83"/>
                  </a:lnTo>
                  <a:lnTo>
                    <a:pt x="18" y="79"/>
                  </a:lnTo>
                  <a:lnTo>
                    <a:pt x="12" y="74"/>
                  </a:lnTo>
                  <a:lnTo>
                    <a:pt x="7" y="67"/>
                  </a:lnTo>
                  <a:lnTo>
                    <a:pt x="3" y="60"/>
                  </a:lnTo>
                  <a:lnTo>
                    <a:pt x="0" y="52"/>
                  </a:lnTo>
                  <a:lnTo>
                    <a:pt x="0" y="43"/>
                  </a:lnTo>
                  <a:lnTo>
                    <a:pt x="0" y="34"/>
                  </a:lnTo>
                  <a:lnTo>
                    <a:pt x="3" y="27"/>
                  </a:lnTo>
                  <a:lnTo>
                    <a:pt x="7" y="19"/>
                  </a:lnTo>
                  <a:lnTo>
                    <a:pt x="12" y="13"/>
                  </a:lnTo>
                  <a:lnTo>
                    <a:pt x="18" y="8"/>
                  </a:lnTo>
                  <a:lnTo>
                    <a:pt x="26" y="4"/>
                  </a:lnTo>
                  <a:lnTo>
                    <a:pt x="33" y="1"/>
                  </a:lnTo>
                  <a:lnTo>
                    <a:pt x="42" y="0"/>
                  </a:lnTo>
                  <a:lnTo>
                    <a:pt x="51" y="1"/>
                  </a:lnTo>
                  <a:lnTo>
                    <a:pt x="59" y="4"/>
                  </a:lnTo>
                  <a:lnTo>
                    <a:pt x="66" y="8"/>
                  </a:lnTo>
                  <a:lnTo>
                    <a:pt x="73" y="13"/>
                  </a:lnTo>
                  <a:lnTo>
                    <a:pt x="78" y="19"/>
                  </a:lnTo>
                  <a:lnTo>
                    <a:pt x="82" y="27"/>
                  </a:lnTo>
                  <a:lnTo>
                    <a:pt x="83" y="34"/>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21"/>
            <p:cNvSpPr>
              <a:spLocks/>
            </p:cNvSpPr>
            <p:nvPr/>
          </p:nvSpPr>
          <p:spPr bwMode="auto">
            <a:xfrm>
              <a:off x="4204" y="1693"/>
              <a:ext cx="35" cy="75"/>
            </a:xfrm>
            <a:custGeom>
              <a:avLst/>
              <a:gdLst>
                <a:gd name="T0" fmla="*/ 71 w 140"/>
                <a:gd name="T1" fmla="*/ 300 h 300"/>
                <a:gd name="T2" fmla="*/ 71 w 140"/>
                <a:gd name="T3" fmla="*/ 64 h 300"/>
                <a:gd name="T4" fmla="*/ 70 w 140"/>
                <a:gd name="T5" fmla="*/ 64 h 300"/>
                <a:gd name="T6" fmla="*/ 13 w 140"/>
                <a:gd name="T7" fmla="*/ 91 h 300"/>
                <a:gd name="T8" fmla="*/ 0 w 140"/>
                <a:gd name="T9" fmla="*/ 37 h 300"/>
                <a:gd name="T10" fmla="*/ 81 w 140"/>
                <a:gd name="T11" fmla="*/ 0 h 300"/>
                <a:gd name="T12" fmla="*/ 140 w 140"/>
                <a:gd name="T13" fmla="*/ 0 h 300"/>
                <a:gd name="T14" fmla="*/ 140 w 140"/>
                <a:gd name="T15" fmla="*/ 300 h 300"/>
                <a:gd name="T16" fmla="*/ 71 w 14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0">
                  <a:moveTo>
                    <a:pt x="71" y="300"/>
                  </a:moveTo>
                  <a:lnTo>
                    <a:pt x="71" y="64"/>
                  </a:lnTo>
                  <a:lnTo>
                    <a:pt x="70" y="64"/>
                  </a:lnTo>
                  <a:lnTo>
                    <a:pt x="13" y="91"/>
                  </a:lnTo>
                  <a:lnTo>
                    <a:pt x="0" y="37"/>
                  </a:lnTo>
                  <a:lnTo>
                    <a:pt x="81" y="0"/>
                  </a:lnTo>
                  <a:lnTo>
                    <a:pt x="140" y="0"/>
                  </a:lnTo>
                  <a:lnTo>
                    <a:pt x="140" y="300"/>
                  </a:lnTo>
                  <a:lnTo>
                    <a:pt x="71"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22"/>
            <p:cNvSpPr>
              <a:spLocks noEditPoints="1"/>
            </p:cNvSpPr>
            <p:nvPr/>
          </p:nvSpPr>
          <p:spPr bwMode="auto">
            <a:xfrm>
              <a:off x="516" y="1970"/>
              <a:ext cx="60" cy="75"/>
            </a:xfrm>
            <a:custGeom>
              <a:avLst/>
              <a:gdLst>
                <a:gd name="T0" fmla="*/ 204 w 240"/>
                <a:gd name="T1" fmla="*/ 299 h 299"/>
                <a:gd name="T2" fmla="*/ 136 w 240"/>
                <a:gd name="T3" fmla="*/ 299 h 299"/>
                <a:gd name="T4" fmla="*/ 136 w 240"/>
                <a:gd name="T5" fmla="*/ 228 h 299"/>
                <a:gd name="T6" fmla="*/ 0 w 240"/>
                <a:gd name="T7" fmla="*/ 228 h 299"/>
                <a:gd name="T8" fmla="*/ 0 w 240"/>
                <a:gd name="T9" fmla="*/ 182 h 299"/>
                <a:gd name="T10" fmla="*/ 115 w 240"/>
                <a:gd name="T11" fmla="*/ 0 h 299"/>
                <a:gd name="T12" fmla="*/ 204 w 240"/>
                <a:gd name="T13" fmla="*/ 0 h 299"/>
                <a:gd name="T14" fmla="*/ 204 w 240"/>
                <a:gd name="T15" fmla="*/ 174 h 299"/>
                <a:gd name="T16" fmla="*/ 240 w 240"/>
                <a:gd name="T17" fmla="*/ 174 h 299"/>
                <a:gd name="T18" fmla="*/ 240 w 240"/>
                <a:gd name="T19" fmla="*/ 228 h 299"/>
                <a:gd name="T20" fmla="*/ 204 w 240"/>
                <a:gd name="T21" fmla="*/ 228 h 299"/>
                <a:gd name="T22" fmla="*/ 204 w 240"/>
                <a:gd name="T23" fmla="*/ 299 h 299"/>
                <a:gd name="T24" fmla="*/ 67 w 240"/>
                <a:gd name="T25" fmla="*/ 174 h 299"/>
                <a:gd name="T26" fmla="*/ 136 w 240"/>
                <a:gd name="T27" fmla="*/ 174 h 299"/>
                <a:gd name="T28" fmla="*/ 136 w 240"/>
                <a:gd name="T29" fmla="*/ 108 h 299"/>
                <a:gd name="T30" fmla="*/ 136 w 240"/>
                <a:gd name="T31" fmla="*/ 98 h 299"/>
                <a:gd name="T32" fmla="*/ 137 w 240"/>
                <a:gd name="T33" fmla="*/ 85 h 299"/>
                <a:gd name="T34" fmla="*/ 137 w 240"/>
                <a:gd name="T35" fmla="*/ 70 h 299"/>
                <a:gd name="T36" fmla="*/ 138 w 240"/>
                <a:gd name="T37" fmla="*/ 51 h 299"/>
                <a:gd name="T38" fmla="*/ 137 w 240"/>
                <a:gd name="T39" fmla="*/ 51 h 299"/>
                <a:gd name="T40" fmla="*/ 126 w 240"/>
                <a:gd name="T41" fmla="*/ 74 h 299"/>
                <a:gd name="T42" fmla="*/ 118 w 240"/>
                <a:gd name="T43" fmla="*/ 90 h 299"/>
                <a:gd name="T44" fmla="*/ 112 w 240"/>
                <a:gd name="T45" fmla="*/ 102 h 299"/>
                <a:gd name="T46" fmla="*/ 108 w 240"/>
                <a:gd name="T47" fmla="*/ 108 h 299"/>
                <a:gd name="T48" fmla="*/ 67 w 240"/>
                <a:gd name="T49" fmla="*/ 17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99">
                  <a:moveTo>
                    <a:pt x="204" y="299"/>
                  </a:moveTo>
                  <a:lnTo>
                    <a:pt x="136" y="299"/>
                  </a:lnTo>
                  <a:lnTo>
                    <a:pt x="136" y="228"/>
                  </a:lnTo>
                  <a:lnTo>
                    <a:pt x="0" y="228"/>
                  </a:lnTo>
                  <a:lnTo>
                    <a:pt x="0" y="182"/>
                  </a:lnTo>
                  <a:lnTo>
                    <a:pt x="115" y="0"/>
                  </a:lnTo>
                  <a:lnTo>
                    <a:pt x="204" y="0"/>
                  </a:lnTo>
                  <a:lnTo>
                    <a:pt x="204" y="174"/>
                  </a:lnTo>
                  <a:lnTo>
                    <a:pt x="240" y="174"/>
                  </a:lnTo>
                  <a:lnTo>
                    <a:pt x="240" y="228"/>
                  </a:lnTo>
                  <a:lnTo>
                    <a:pt x="204" y="228"/>
                  </a:lnTo>
                  <a:lnTo>
                    <a:pt x="204" y="299"/>
                  </a:lnTo>
                  <a:close/>
                  <a:moveTo>
                    <a:pt x="67" y="174"/>
                  </a:moveTo>
                  <a:lnTo>
                    <a:pt x="136" y="174"/>
                  </a:lnTo>
                  <a:lnTo>
                    <a:pt x="136" y="108"/>
                  </a:lnTo>
                  <a:lnTo>
                    <a:pt x="136" y="98"/>
                  </a:lnTo>
                  <a:lnTo>
                    <a:pt x="137" y="85"/>
                  </a:lnTo>
                  <a:lnTo>
                    <a:pt x="137" y="70"/>
                  </a:lnTo>
                  <a:lnTo>
                    <a:pt x="138" y="51"/>
                  </a:lnTo>
                  <a:lnTo>
                    <a:pt x="137" y="51"/>
                  </a:lnTo>
                  <a:lnTo>
                    <a:pt x="126" y="74"/>
                  </a:lnTo>
                  <a:lnTo>
                    <a:pt x="118" y="90"/>
                  </a:lnTo>
                  <a:lnTo>
                    <a:pt x="112" y="102"/>
                  </a:lnTo>
                  <a:lnTo>
                    <a:pt x="108" y="108"/>
                  </a:lnTo>
                  <a:lnTo>
                    <a:pt x="67"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23"/>
            <p:cNvSpPr>
              <a:spLocks/>
            </p:cNvSpPr>
            <p:nvPr/>
          </p:nvSpPr>
          <p:spPr bwMode="auto">
            <a:xfrm>
              <a:off x="584" y="2025"/>
              <a:ext cx="22" cy="21"/>
            </a:xfrm>
            <a:custGeom>
              <a:avLst/>
              <a:gdLst>
                <a:gd name="T0" fmla="*/ 86 w 86"/>
                <a:gd name="T1" fmla="*/ 43 h 85"/>
                <a:gd name="T2" fmla="*/ 84 w 86"/>
                <a:gd name="T3" fmla="*/ 52 h 85"/>
                <a:gd name="T4" fmla="*/ 82 w 86"/>
                <a:gd name="T5" fmla="*/ 60 h 85"/>
                <a:gd name="T6" fmla="*/ 78 w 86"/>
                <a:gd name="T7" fmla="*/ 67 h 85"/>
                <a:gd name="T8" fmla="*/ 73 w 86"/>
                <a:gd name="T9" fmla="*/ 74 h 85"/>
                <a:gd name="T10" fmla="*/ 67 w 86"/>
                <a:gd name="T11" fmla="*/ 79 h 85"/>
                <a:gd name="T12" fmla="*/ 60 w 86"/>
                <a:gd name="T13" fmla="*/ 82 h 85"/>
                <a:gd name="T14" fmla="*/ 51 w 86"/>
                <a:gd name="T15" fmla="*/ 85 h 85"/>
                <a:gd name="T16" fmla="*/ 42 w 86"/>
                <a:gd name="T17" fmla="*/ 85 h 85"/>
                <a:gd name="T18" fmla="*/ 34 w 86"/>
                <a:gd name="T19" fmla="*/ 85 h 85"/>
                <a:gd name="T20" fmla="*/ 26 w 86"/>
                <a:gd name="T21" fmla="*/ 82 h 85"/>
                <a:gd name="T22" fmla="*/ 18 w 86"/>
                <a:gd name="T23" fmla="*/ 79 h 85"/>
                <a:gd name="T24" fmla="*/ 12 w 86"/>
                <a:gd name="T25" fmla="*/ 74 h 85"/>
                <a:gd name="T26" fmla="*/ 7 w 86"/>
                <a:gd name="T27" fmla="*/ 67 h 85"/>
                <a:gd name="T28" fmla="*/ 4 w 86"/>
                <a:gd name="T29" fmla="*/ 60 h 85"/>
                <a:gd name="T30" fmla="*/ 2 w 86"/>
                <a:gd name="T31" fmla="*/ 52 h 85"/>
                <a:gd name="T32" fmla="*/ 0 w 86"/>
                <a:gd name="T33" fmla="*/ 43 h 85"/>
                <a:gd name="T34" fmla="*/ 2 w 86"/>
                <a:gd name="T35" fmla="*/ 34 h 85"/>
                <a:gd name="T36" fmla="*/ 4 w 86"/>
                <a:gd name="T37" fmla="*/ 25 h 85"/>
                <a:gd name="T38" fmla="*/ 7 w 86"/>
                <a:gd name="T39" fmla="*/ 19 h 85"/>
                <a:gd name="T40" fmla="*/ 13 w 86"/>
                <a:gd name="T41" fmla="*/ 11 h 85"/>
                <a:gd name="T42" fmla="*/ 20 w 86"/>
                <a:gd name="T43" fmla="*/ 6 h 85"/>
                <a:gd name="T44" fmla="*/ 26 w 86"/>
                <a:gd name="T45" fmla="*/ 2 h 85"/>
                <a:gd name="T46" fmla="*/ 35 w 86"/>
                <a:gd name="T47" fmla="*/ 1 h 85"/>
                <a:gd name="T48" fmla="*/ 44 w 86"/>
                <a:gd name="T49" fmla="*/ 0 h 85"/>
                <a:gd name="T50" fmla="*/ 53 w 86"/>
                <a:gd name="T51" fmla="*/ 1 h 85"/>
                <a:gd name="T52" fmla="*/ 60 w 86"/>
                <a:gd name="T53" fmla="*/ 2 h 85"/>
                <a:gd name="T54" fmla="*/ 68 w 86"/>
                <a:gd name="T55" fmla="*/ 6 h 85"/>
                <a:gd name="T56" fmla="*/ 73 w 86"/>
                <a:gd name="T57" fmla="*/ 11 h 85"/>
                <a:gd name="T58" fmla="*/ 78 w 86"/>
                <a:gd name="T59" fmla="*/ 18 h 85"/>
                <a:gd name="T60" fmla="*/ 82 w 86"/>
                <a:gd name="T61" fmla="*/ 25 h 85"/>
                <a:gd name="T62" fmla="*/ 84 w 86"/>
                <a:gd name="T63" fmla="*/ 34 h 85"/>
                <a:gd name="T64" fmla="*/ 86 w 86"/>
                <a:gd name="T6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5">
                  <a:moveTo>
                    <a:pt x="86" y="43"/>
                  </a:moveTo>
                  <a:lnTo>
                    <a:pt x="84" y="52"/>
                  </a:lnTo>
                  <a:lnTo>
                    <a:pt x="82" y="60"/>
                  </a:lnTo>
                  <a:lnTo>
                    <a:pt x="78" y="67"/>
                  </a:lnTo>
                  <a:lnTo>
                    <a:pt x="73" y="74"/>
                  </a:lnTo>
                  <a:lnTo>
                    <a:pt x="67" y="79"/>
                  </a:lnTo>
                  <a:lnTo>
                    <a:pt x="60" y="82"/>
                  </a:lnTo>
                  <a:lnTo>
                    <a:pt x="51" y="85"/>
                  </a:lnTo>
                  <a:lnTo>
                    <a:pt x="42" y="85"/>
                  </a:lnTo>
                  <a:lnTo>
                    <a:pt x="34" y="85"/>
                  </a:lnTo>
                  <a:lnTo>
                    <a:pt x="26" y="82"/>
                  </a:lnTo>
                  <a:lnTo>
                    <a:pt x="18" y="79"/>
                  </a:lnTo>
                  <a:lnTo>
                    <a:pt x="12" y="74"/>
                  </a:lnTo>
                  <a:lnTo>
                    <a:pt x="7" y="67"/>
                  </a:lnTo>
                  <a:lnTo>
                    <a:pt x="4" y="60"/>
                  </a:lnTo>
                  <a:lnTo>
                    <a:pt x="2" y="52"/>
                  </a:lnTo>
                  <a:lnTo>
                    <a:pt x="0" y="43"/>
                  </a:lnTo>
                  <a:lnTo>
                    <a:pt x="2" y="34"/>
                  </a:lnTo>
                  <a:lnTo>
                    <a:pt x="4" y="25"/>
                  </a:lnTo>
                  <a:lnTo>
                    <a:pt x="7" y="19"/>
                  </a:lnTo>
                  <a:lnTo>
                    <a:pt x="13" y="11"/>
                  </a:lnTo>
                  <a:lnTo>
                    <a:pt x="20" y="6"/>
                  </a:lnTo>
                  <a:lnTo>
                    <a:pt x="26" y="2"/>
                  </a:lnTo>
                  <a:lnTo>
                    <a:pt x="35" y="1"/>
                  </a:lnTo>
                  <a:lnTo>
                    <a:pt x="44" y="0"/>
                  </a:lnTo>
                  <a:lnTo>
                    <a:pt x="53" y="1"/>
                  </a:lnTo>
                  <a:lnTo>
                    <a:pt x="60" y="2"/>
                  </a:lnTo>
                  <a:lnTo>
                    <a:pt x="68" y="6"/>
                  </a:lnTo>
                  <a:lnTo>
                    <a:pt x="73" y="11"/>
                  </a:lnTo>
                  <a:lnTo>
                    <a:pt x="78" y="18"/>
                  </a:lnTo>
                  <a:lnTo>
                    <a:pt x="82" y="25"/>
                  </a:lnTo>
                  <a:lnTo>
                    <a:pt x="84" y="34"/>
                  </a:lnTo>
                  <a:lnTo>
                    <a:pt x="86"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24"/>
            <p:cNvSpPr>
              <a:spLocks noEditPoints="1"/>
            </p:cNvSpPr>
            <p:nvPr/>
          </p:nvSpPr>
          <p:spPr bwMode="auto">
            <a:xfrm>
              <a:off x="613" y="1969"/>
              <a:ext cx="58" cy="77"/>
            </a:xfrm>
            <a:custGeom>
              <a:avLst/>
              <a:gdLst>
                <a:gd name="T0" fmla="*/ 34 w 232"/>
                <a:gd name="T1" fmla="*/ 254 h 309"/>
                <a:gd name="T2" fmla="*/ 65 w 232"/>
                <a:gd name="T3" fmla="*/ 253 h 309"/>
                <a:gd name="T4" fmla="*/ 95 w 232"/>
                <a:gd name="T5" fmla="*/ 247 h 309"/>
                <a:gd name="T6" fmla="*/ 119 w 232"/>
                <a:gd name="T7" fmla="*/ 235 h 309"/>
                <a:gd name="T8" fmla="*/ 140 w 232"/>
                <a:gd name="T9" fmla="*/ 219 h 309"/>
                <a:gd name="T10" fmla="*/ 152 w 232"/>
                <a:gd name="T11" fmla="*/ 197 h 309"/>
                <a:gd name="T12" fmla="*/ 159 w 232"/>
                <a:gd name="T13" fmla="*/ 179 h 309"/>
                <a:gd name="T14" fmla="*/ 140 w 232"/>
                <a:gd name="T15" fmla="*/ 193 h 309"/>
                <a:gd name="T16" fmla="*/ 114 w 232"/>
                <a:gd name="T17" fmla="*/ 200 h 309"/>
                <a:gd name="T18" fmla="*/ 85 w 232"/>
                <a:gd name="T19" fmla="*/ 201 h 309"/>
                <a:gd name="T20" fmla="*/ 58 w 232"/>
                <a:gd name="T21" fmla="*/ 195 h 309"/>
                <a:gd name="T22" fmla="*/ 34 w 232"/>
                <a:gd name="T23" fmla="*/ 182 h 309"/>
                <a:gd name="T24" fmla="*/ 15 w 232"/>
                <a:gd name="T25" fmla="*/ 161 h 309"/>
                <a:gd name="T26" fmla="*/ 3 w 232"/>
                <a:gd name="T27" fmla="*/ 136 h 309"/>
                <a:gd name="T28" fmla="*/ 0 w 232"/>
                <a:gd name="T29" fmla="*/ 108 h 309"/>
                <a:gd name="T30" fmla="*/ 3 w 232"/>
                <a:gd name="T31" fmla="*/ 76 h 309"/>
                <a:gd name="T32" fmla="*/ 17 w 232"/>
                <a:gd name="T33" fmla="*/ 47 h 309"/>
                <a:gd name="T34" fmla="*/ 40 w 232"/>
                <a:gd name="T35" fmla="*/ 24 h 309"/>
                <a:gd name="T36" fmla="*/ 70 w 232"/>
                <a:gd name="T37" fmla="*/ 8 h 309"/>
                <a:gd name="T38" fmla="*/ 103 w 232"/>
                <a:gd name="T39" fmla="*/ 0 h 309"/>
                <a:gd name="T40" fmla="*/ 141 w 232"/>
                <a:gd name="T41" fmla="*/ 1 h 309"/>
                <a:gd name="T42" fmla="*/ 174 w 232"/>
                <a:gd name="T43" fmla="*/ 14 h 309"/>
                <a:gd name="T44" fmla="*/ 201 w 232"/>
                <a:gd name="T45" fmla="*/ 36 h 309"/>
                <a:gd name="T46" fmla="*/ 220 w 232"/>
                <a:gd name="T47" fmla="*/ 65 h 309"/>
                <a:gd name="T48" fmla="*/ 230 w 232"/>
                <a:gd name="T49" fmla="*/ 102 h 309"/>
                <a:gd name="T50" fmla="*/ 231 w 232"/>
                <a:gd name="T51" fmla="*/ 150 h 309"/>
                <a:gd name="T52" fmla="*/ 220 w 232"/>
                <a:gd name="T53" fmla="*/ 205 h 309"/>
                <a:gd name="T54" fmla="*/ 197 w 232"/>
                <a:gd name="T55" fmla="*/ 248 h 309"/>
                <a:gd name="T56" fmla="*/ 164 w 232"/>
                <a:gd name="T57" fmla="*/ 278 h 309"/>
                <a:gd name="T58" fmla="*/ 123 w 232"/>
                <a:gd name="T59" fmla="*/ 298 h 309"/>
                <a:gd name="T60" fmla="*/ 76 w 232"/>
                <a:gd name="T61" fmla="*/ 308 h 309"/>
                <a:gd name="T62" fmla="*/ 44 w 232"/>
                <a:gd name="T63" fmla="*/ 309 h 309"/>
                <a:gd name="T64" fmla="*/ 159 w 232"/>
                <a:gd name="T65" fmla="*/ 102 h 309"/>
                <a:gd name="T66" fmla="*/ 147 w 232"/>
                <a:gd name="T67" fmla="*/ 69 h 309"/>
                <a:gd name="T68" fmla="*/ 123 w 232"/>
                <a:gd name="T69" fmla="*/ 52 h 309"/>
                <a:gd name="T70" fmla="*/ 96 w 232"/>
                <a:gd name="T71" fmla="*/ 55 h 309"/>
                <a:gd name="T72" fmla="*/ 77 w 232"/>
                <a:gd name="T73" fmla="*/ 74 h 309"/>
                <a:gd name="T74" fmla="*/ 71 w 232"/>
                <a:gd name="T75" fmla="*/ 103 h 309"/>
                <a:gd name="T76" fmla="*/ 77 w 232"/>
                <a:gd name="T77" fmla="*/ 130 h 309"/>
                <a:gd name="T78" fmla="*/ 96 w 232"/>
                <a:gd name="T79" fmla="*/ 147 h 309"/>
                <a:gd name="T80" fmla="*/ 122 w 232"/>
                <a:gd name="T81" fmla="*/ 150 h 309"/>
                <a:gd name="T82" fmla="*/ 140 w 232"/>
                <a:gd name="T83" fmla="*/ 145 h 309"/>
                <a:gd name="T84" fmla="*/ 156 w 232"/>
                <a:gd name="T85" fmla="*/ 130 h 309"/>
                <a:gd name="T86" fmla="*/ 159 w 232"/>
                <a:gd name="T87" fmla="*/ 11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 h="309">
                  <a:moveTo>
                    <a:pt x="28" y="309"/>
                  </a:moveTo>
                  <a:lnTo>
                    <a:pt x="28" y="254"/>
                  </a:lnTo>
                  <a:lnTo>
                    <a:pt x="34" y="254"/>
                  </a:lnTo>
                  <a:lnTo>
                    <a:pt x="40" y="254"/>
                  </a:lnTo>
                  <a:lnTo>
                    <a:pt x="53" y="254"/>
                  </a:lnTo>
                  <a:lnTo>
                    <a:pt x="65" y="253"/>
                  </a:lnTo>
                  <a:lnTo>
                    <a:pt x="75" y="252"/>
                  </a:lnTo>
                  <a:lnTo>
                    <a:pt x="85" y="249"/>
                  </a:lnTo>
                  <a:lnTo>
                    <a:pt x="95" y="247"/>
                  </a:lnTo>
                  <a:lnTo>
                    <a:pt x="104" y="244"/>
                  </a:lnTo>
                  <a:lnTo>
                    <a:pt x="112" y="240"/>
                  </a:lnTo>
                  <a:lnTo>
                    <a:pt x="119" y="235"/>
                  </a:lnTo>
                  <a:lnTo>
                    <a:pt x="127" y="231"/>
                  </a:lnTo>
                  <a:lnTo>
                    <a:pt x="133" y="225"/>
                  </a:lnTo>
                  <a:lnTo>
                    <a:pt x="140" y="219"/>
                  </a:lnTo>
                  <a:lnTo>
                    <a:pt x="145" y="212"/>
                  </a:lnTo>
                  <a:lnTo>
                    <a:pt x="148" y="205"/>
                  </a:lnTo>
                  <a:lnTo>
                    <a:pt x="152" y="197"/>
                  </a:lnTo>
                  <a:lnTo>
                    <a:pt x="156" y="189"/>
                  </a:lnTo>
                  <a:lnTo>
                    <a:pt x="159" y="179"/>
                  </a:lnTo>
                  <a:lnTo>
                    <a:pt x="159" y="179"/>
                  </a:lnTo>
                  <a:lnTo>
                    <a:pt x="152" y="184"/>
                  </a:lnTo>
                  <a:lnTo>
                    <a:pt x="146" y="189"/>
                  </a:lnTo>
                  <a:lnTo>
                    <a:pt x="140" y="193"/>
                  </a:lnTo>
                  <a:lnTo>
                    <a:pt x="132" y="196"/>
                  </a:lnTo>
                  <a:lnTo>
                    <a:pt x="123" y="198"/>
                  </a:lnTo>
                  <a:lnTo>
                    <a:pt x="114" y="200"/>
                  </a:lnTo>
                  <a:lnTo>
                    <a:pt x="105" y="201"/>
                  </a:lnTo>
                  <a:lnTo>
                    <a:pt x="95" y="202"/>
                  </a:lnTo>
                  <a:lnTo>
                    <a:pt x="85" y="201"/>
                  </a:lnTo>
                  <a:lnTo>
                    <a:pt x="76" y="200"/>
                  </a:lnTo>
                  <a:lnTo>
                    <a:pt x="66" y="198"/>
                  </a:lnTo>
                  <a:lnTo>
                    <a:pt x="58" y="195"/>
                  </a:lnTo>
                  <a:lnTo>
                    <a:pt x="49" y="191"/>
                  </a:lnTo>
                  <a:lnTo>
                    <a:pt x="42" y="187"/>
                  </a:lnTo>
                  <a:lnTo>
                    <a:pt x="34" y="182"/>
                  </a:lnTo>
                  <a:lnTo>
                    <a:pt x="26" y="175"/>
                  </a:lnTo>
                  <a:lnTo>
                    <a:pt x="20" y="169"/>
                  </a:lnTo>
                  <a:lnTo>
                    <a:pt x="15" y="161"/>
                  </a:lnTo>
                  <a:lnTo>
                    <a:pt x="10" y="154"/>
                  </a:lnTo>
                  <a:lnTo>
                    <a:pt x="6" y="145"/>
                  </a:lnTo>
                  <a:lnTo>
                    <a:pt x="3" y="136"/>
                  </a:lnTo>
                  <a:lnTo>
                    <a:pt x="1" y="127"/>
                  </a:lnTo>
                  <a:lnTo>
                    <a:pt x="0" y="118"/>
                  </a:lnTo>
                  <a:lnTo>
                    <a:pt x="0" y="108"/>
                  </a:lnTo>
                  <a:lnTo>
                    <a:pt x="0" y="97"/>
                  </a:lnTo>
                  <a:lnTo>
                    <a:pt x="1" y="86"/>
                  </a:lnTo>
                  <a:lnTo>
                    <a:pt x="3" y="76"/>
                  </a:lnTo>
                  <a:lnTo>
                    <a:pt x="7" y="66"/>
                  </a:lnTo>
                  <a:lnTo>
                    <a:pt x="12" y="56"/>
                  </a:lnTo>
                  <a:lnTo>
                    <a:pt x="17" y="47"/>
                  </a:lnTo>
                  <a:lnTo>
                    <a:pt x="25" y="39"/>
                  </a:lnTo>
                  <a:lnTo>
                    <a:pt x="33" y="30"/>
                  </a:lnTo>
                  <a:lnTo>
                    <a:pt x="40" y="24"/>
                  </a:lnTo>
                  <a:lnTo>
                    <a:pt x="51" y="18"/>
                  </a:lnTo>
                  <a:lnTo>
                    <a:pt x="59" y="11"/>
                  </a:lnTo>
                  <a:lnTo>
                    <a:pt x="70" y="8"/>
                  </a:lnTo>
                  <a:lnTo>
                    <a:pt x="80" y="4"/>
                  </a:lnTo>
                  <a:lnTo>
                    <a:pt x="91" y="1"/>
                  </a:lnTo>
                  <a:lnTo>
                    <a:pt x="103" y="0"/>
                  </a:lnTo>
                  <a:lnTo>
                    <a:pt x="115" y="0"/>
                  </a:lnTo>
                  <a:lnTo>
                    <a:pt x="128" y="0"/>
                  </a:lnTo>
                  <a:lnTo>
                    <a:pt x="141" y="1"/>
                  </a:lnTo>
                  <a:lnTo>
                    <a:pt x="152" y="5"/>
                  </a:lnTo>
                  <a:lnTo>
                    <a:pt x="164" y="9"/>
                  </a:lnTo>
                  <a:lnTo>
                    <a:pt x="174" y="14"/>
                  </a:lnTo>
                  <a:lnTo>
                    <a:pt x="184" y="19"/>
                  </a:lnTo>
                  <a:lnTo>
                    <a:pt x="193" y="27"/>
                  </a:lnTo>
                  <a:lnTo>
                    <a:pt x="201" y="36"/>
                  </a:lnTo>
                  <a:lnTo>
                    <a:pt x="208" y="44"/>
                  </a:lnTo>
                  <a:lnTo>
                    <a:pt x="215" y="55"/>
                  </a:lnTo>
                  <a:lnTo>
                    <a:pt x="220" y="65"/>
                  </a:lnTo>
                  <a:lnTo>
                    <a:pt x="224" y="76"/>
                  </a:lnTo>
                  <a:lnTo>
                    <a:pt x="227" y="89"/>
                  </a:lnTo>
                  <a:lnTo>
                    <a:pt x="230" y="102"/>
                  </a:lnTo>
                  <a:lnTo>
                    <a:pt x="231" y="114"/>
                  </a:lnTo>
                  <a:lnTo>
                    <a:pt x="232" y="130"/>
                  </a:lnTo>
                  <a:lnTo>
                    <a:pt x="231" y="150"/>
                  </a:lnTo>
                  <a:lnTo>
                    <a:pt x="229" y="169"/>
                  </a:lnTo>
                  <a:lnTo>
                    <a:pt x="225" y="187"/>
                  </a:lnTo>
                  <a:lnTo>
                    <a:pt x="220" y="205"/>
                  </a:lnTo>
                  <a:lnTo>
                    <a:pt x="213" y="220"/>
                  </a:lnTo>
                  <a:lnTo>
                    <a:pt x="206" y="234"/>
                  </a:lnTo>
                  <a:lnTo>
                    <a:pt x="197" y="248"/>
                  </a:lnTo>
                  <a:lnTo>
                    <a:pt x="187" y="259"/>
                  </a:lnTo>
                  <a:lnTo>
                    <a:pt x="176" y="270"/>
                  </a:lnTo>
                  <a:lnTo>
                    <a:pt x="164" y="278"/>
                  </a:lnTo>
                  <a:lnTo>
                    <a:pt x="151" y="286"/>
                  </a:lnTo>
                  <a:lnTo>
                    <a:pt x="138" y="292"/>
                  </a:lnTo>
                  <a:lnTo>
                    <a:pt x="123" y="298"/>
                  </a:lnTo>
                  <a:lnTo>
                    <a:pt x="108" y="303"/>
                  </a:lnTo>
                  <a:lnTo>
                    <a:pt x="92" y="305"/>
                  </a:lnTo>
                  <a:lnTo>
                    <a:pt x="76" y="308"/>
                  </a:lnTo>
                  <a:lnTo>
                    <a:pt x="68" y="308"/>
                  </a:lnTo>
                  <a:lnTo>
                    <a:pt x="58" y="308"/>
                  </a:lnTo>
                  <a:lnTo>
                    <a:pt x="44" y="309"/>
                  </a:lnTo>
                  <a:lnTo>
                    <a:pt x="28" y="309"/>
                  </a:lnTo>
                  <a:close/>
                  <a:moveTo>
                    <a:pt x="159" y="114"/>
                  </a:moveTo>
                  <a:lnTo>
                    <a:pt x="159" y="102"/>
                  </a:lnTo>
                  <a:lnTo>
                    <a:pt x="156" y="89"/>
                  </a:lnTo>
                  <a:lnTo>
                    <a:pt x="152" y="79"/>
                  </a:lnTo>
                  <a:lnTo>
                    <a:pt x="147" y="69"/>
                  </a:lnTo>
                  <a:lnTo>
                    <a:pt x="141" y="61"/>
                  </a:lnTo>
                  <a:lnTo>
                    <a:pt x="133" y="56"/>
                  </a:lnTo>
                  <a:lnTo>
                    <a:pt x="123" y="52"/>
                  </a:lnTo>
                  <a:lnTo>
                    <a:pt x="113" y="52"/>
                  </a:lnTo>
                  <a:lnTo>
                    <a:pt x="104" y="52"/>
                  </a:lnTo>
                  <a:lnTo>
                    <a:pt x="96" y="55"/>
                  </a:lnTo>
                  <a:lnTo>
                    <a:pt x="89" y="60"/>
                  </a:lnTo>
                  <a:lnTo>
                    <a:pt x="82" y="66"/>
                  </a:lnTo>
                  <a:lnTo>
                    <a:pt x="77" y="74"/>
                  </a:lnTo>
                  <a:lnTo>
                    <a:pt x="73" y="83"/>
                  </a:lnTo>
                  <a:lnTo>
                    <a:pt x="71" y="93"/>
                  </a:lnTo>
                  <a:lnTo>
                    <a:pt x="71" y="103"/>
                  </a:lnTo>
                  <a:lnTo>
                    <a:pt x="71" y="113"/>
                  </a:lnTo>
                  <a:lnTo>
                    <a:pt x="73" y="122"/>
                  </a:lnTo>
                  <a:lnTo>
                    <a:pt x="77" y="130"/>
                  </a:lnTo>
                  <a:lnTo>
                    <a:pt x="82" y="137"/>
                  </a:lnTo>
                  <a:lnTo>
                    <a:pt x="89" y="144"/>
                  </a:lnTo>
                  <a:lnTo>
                    <a:pt x="96" y="147"/>
                  </a:lnTo>
                  <a:lnTo>
                    <a:pt x="105" y="150"/>
                  </a:lnTo>
                  <a:lnTo>
                    <a:pt x="114" y="151"/>
                  </a:lnTo>
                  <a:lnTo>
                    <a:pt x="122" y="150"/>
                  </a:lnTo>
                  <a:lnTo>
                    <a:pt x="128" y="150"/>
                  </a:lnTo>
                  <a:lnTo>
                    <a:pt x="133" y="147"/>
                  </a:lnTo>
                  <a:lnTo>
                    <a:pt x="140" y="145"/>
                  </a:lnTo>
                  <a:lnTo>
                    <a:pt x="148" y="140"/>
                  </a:lnTo>
                  <a:lnTo>
                    <a:pt x="155" y="133"/>
                  </a:lnTo>
                  <a:lnTo>
                    <a:pt x="156" y="130"/>
                  </a:lnTo>
                  <a:lnTo>
                    <a:pt x="157" y="125"/>
                  </a:lnTo>
                  <a:lnTo>
                    <a:pt x="159" y="121"/>
                  </a:lnTo>
                  <a:lnTo>
                    <a:pt x="159"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25"/>
            <p:cNvSpPr>
              <a:spLocks noEditPoints="1"/>
            </p:cNvSpPr>
            <p:nvPr/>
          </p:nvSpPr>
          <p:spPr bwMode="auto">
            <a:xfrm>
              <a:off x="1509" y="1091"/>
              <a:ext cx="59" cy="77"/>
            </a:xfrm>
            <a:custGeom>
              <a:avLst/>
              <a:gdLst>
                <a:gd name="T0" fmla="*/ 231 w 232"/>
                <a:gd name="T1" fmla="*/ 172 h 309"/>
                <a:gd name="T2" fmla="*/ 227 w 232"/>
                <a:gd name="T3" fmla="*/ 204 h 309"/>
                <a:gd name="T4" fmla="*/ 220 w 232"/>
                <a:gd name="T5" fmla="*/ 233 h 309"/>
                <a:gd name="T6" fmla="*/ 208 w 232"/>
                <a:gd name="T7" fmla="*/ 257 h 309"/>
                <a:gd name="T8" fmla="*/ 194 w 232"/>
                <a:gd name="T9" fmla="*/ 278 h 309"/>
                <a:gd name="T10" fmla="*/ 175 w 232"/>
                <a:gd name="T11" fmla="*/ 294 h 309"/>
                <a:gd name="T12" fmla="*/ 154 w 232"/>
                <a:gd name="T13" fmla="*/ 304 h 309"/>
                <a:gd name="T14" fmla="*/ 129 w 232"/>
                <a:gd name="T15" fmla="*/ 309 h 309"/>
                <a:gd name="T16" fmla="*/ 103 w 232"/>
                <a:gd name="T17" fmla="*/ 309 h 309"/>
                <a:gd name="T18" fmla="*/ 77 w 232"/>
                <a:gd name="T19" fmla="*/ 304 h 309"/>
                <a:gd name="T20" fmla="*/ 57 w 232"/>
                <a:gd name="T21" fmla="*/ 294 h 309"/>
                <a:gd name="T22" fmla="*/ 38 w 232"/>
                <a:gd name="T23" fmla="*/ 278 h 309"/>
                <a:gd name="T24" fmla="*/ 23 w 232"/>
                <a:gd name="T25" fmla="*/ 257 h 309"/>
                <a:gd name="T26" fmla="*/ 11 w 232"/>
                <a:gd name="T27" fmla="*/ 233 h 309"/>
                <a:gd name="T28" fmla="*/ 3 w 232"/>
                <a:gd name="T29" fmla="*/ 205 h 309"/>
                <a:gd name="T30" fmla="*/ 0 w 232"/>
                <a:gd name="T31" fmla="*/ 173 h 309"/>
                <a:gd name="T32" fmla="*/ 0 w 232"/>
                <a:gd name="T33" fmla="*/ 139 h 309"/>
                <a:gd name="T34" fmla="*/ 3 w 232"/>
                <a:gd name="T35" fmla="*/ 107 h 309"/>
                <a:gd name="T36" fmla="*/ 11 w 232"/>
                <a:gd name="T37" fmla="*/ 79 h 309"/>
                <a:gd name="T38" fmla="*/ 23 w 232"/>
                <a:gd name="T39" fmla="*/ 55 h 309"/>
                <a:gd name="T40" fmla="*/ 38 w 232"/>
                <a:gd name="T41" fmla="*/ 33 h 309"/>
                <a:gd name="T42" fmla="*/ 56 w 232"/>
                <a:gd name="T43" fmla="*/ 17 h 309"/>
                <a:gd name="T44" fmla="*/ 77 w 232"/>
                <a:gd name="T45" fmla="*/ 5 h 309"/>
                <a:gd name="T46" fmla="*/ 103 w 232"/>
                <a:gd name="T47" fmla="*/ 0 h 309"/>
                <a:gd name="T48" fmla="*/ 131 w 232"/>
                <a:gd name="T49" fmla="*/ 0 h 309"/>
                <a:gd name="T50" fmla="*/ 155 w 232"/>
                <a:gd name="T51" fmla="*/ 5 h 309"/>
                <a:gd name="T52" fmla="*/ 176 w 232"/>
                <a:gd name="T53" fmla="*/ 16 h 309"/>
                <a:gd name="T54" fmla="*/ 194 w 232"/>
                <a:gd name="T55" fmla="*/ 32 h 309"/>
                <a:gd name="T56" fmla="*/ 210 w 232"/>
                <a:gd name="T57" fmla="*/ 52 h 309"/>
                <a:gd name="T58" fmla="*/ 221 w 232"/>
                <a:gd name="T59" fmla="*/ 77 h 309"/>
                <a:gd name="T60" fmla="*/ 229 w 232"/>
                <a:gd name="T61" fmla="*/ 105 h 309"/>
                <a:gd name="T62" fmla="*/ 231 w 232"/>
                <a:gd name="T63" fmla="*/ 136 h 309"/>
                <a:gd name="T64" fmla="*/ 71 w 232"/>
                <a:gd name="T65" fmla="*/ 155 h 309"/>
                <a:gd name="T66" fmla="*/ 73 w 232"/>
                <a:gd name="T67" fmla="*/ 199 h 309"/>
                <a:gd name="T68" fmla="*/ 82 w 232"/>
                <a:gd name="T69" fmla="*/ 230 h 309"/>
                <a:gd name="T70" fmla="*/ 89 w 232"/>
                <a:gd name="T71" fmla="*/ 242 h 309"/>
                <a:gd name="T72" fmla="*/ 96 w 232"/>
                <a:gd name="T73" fmla="*/ 251 h 309"/>
                <a:gd name="T74" fmla="*/ 105 w 232"/>
                <a:gd name="T75" fmla="*/ 256 h 309"/>
                <a:gd name="T76" fmla="*/ 115 w 232"/>
                <a:gd name="T77" fmla="*/ 257 h 309"/>
                <a:gd name="T78" fmla="*/ 126 w 232"/>
                <a:gd name="T79" fmla="*/ 256 h 309"/>
                <a:gd name="T80" fmla="*/ 135 w 232"/>
                <a:gd name="T81" fmla="*/ 251 h 309"/>
                <a:gd name="T82" fmla="*/ 142 w 232"/>
                <a:gd name="T83" fmla="*/ 243 h 309"/>
                <a:gd name="T84" fmla="*/ 149 w 232"/>
                <a:gd name="T85" fmla="*/ 232 h 309"/>
                <a:gd name="T86" fmla="*/ 157 w 232"/>
                <a:gd name="T87" fmla="*/ 199 h 309"/>
                <a:gd name="T88" fmla="*/ 160 w 232"/>
                <a:gd name="T89" fmla="*/ 155 h 309"/>
                <a:gd name="T90" fmla="*/ 157 w 232"/>
                <a:gd name="T91" fmla="*/ 111 h 309"/>
                <a:gd name="T92" fmla="*/ 150 w 232"/>
                <a:gd name="T93" fmla="*/ 79 h 309"/>
                <a:gd name="T94" fmla="*/ 143 w 232"/>
                <a:gd name="T95" fmla="*/ 68 h 309"/>
                <a:gd name="T96" fmla="*/ 136 w 232"/>
                <a:gd name="T97" fmla="*/ 60 h 309"/>
                <a:gd name="T98" fmla="*/ 127 w 232"/>
                <a:gd name="T99" fmla="*/ 55 h 309"/>
                <a:gd name="T100" fmla="*/ 115 w 232"/>
                <a:gd name="T101" fmla="*/ 54 h 309"/>
                <a:gd name="T102" fmla="*/ 105 w 232"/>
                <a:gd name="T103" fmla="*/ 55 h 309"/>
                <a:gd name="T104" fmla="*/ 96 w 232"/>
                <a:gd name="T105" fmla="*/ 60 h 309"/>
                <a:gd name="T106" fmla="*/ 89 w 232"/>
                <a:gd name="T107" fmla="*/ 68 h 309"/>
                <a:gd name="T108" fmla="*/ 82 w 232"/>
                <a:gd name="T109" fmla="*/ 79 h 309"/>
                <a:gd name="T110" fmla="*/ 73 w 232"/>
                <a:gd name="T111" fmla="*/ 111 h 309"/>
                <a:gd name="T112" fmla="*/ 71 w 232"/>
                <a:gd name="T113" fmla="*/ 15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2" h="309">
                  <a:moveTo>
                    <a:pt x="232" y="154"/>
                  </a:moveTo>
                  <a:lnTo>
                    <a:pt x="231" y="172"/>
                  </a:lnTo>
                  <a:lnTo>
                    <a:pt x="230" y="188"/>
                  </a:lnTo>
                  <a:lnTo>
                    <a:pt x="227" y="204"/>
                  </a:lnTo>
                  <a:lnTo>
                    <a:pt x="225" y="219"/>
                  </a:lnTo>
                  <a:lnTo>
                    <a:pt x="220" y="233"/>
                  </a:lnTo>
                  <a:lnTo>
                    <a:pt x="215" y="246"/>
                  </a:lnTo>
                  <a:lnTo>
                    <a:pt x="208" y="257"/>
                  </a:lnTo>
                  <a:lnTo>
                    <a:pt x="202" y="269"/>
                  </a:lnTo>
                  <a:lnTo>
                    <a:pt x="194" y="278"/>
                  </a:lnTo>
                  <a:lnTo>
                    <a:pt x="185" y="286"/>
                  </a:lnTo>
                  <a:lnTo>
                    <a:pt x="175" y="294"/>
                  </a:lnTo>
                  <a:lnTo>
                    <a:pt x="165" y="299"/>
                  </a:lnTo>
                  <a:lnTo>
                    <a:pt x="154" y="304"/>
                  </a:lnTo>
                  <a:lnTo>
                    <a:pt x="142" y="307"/>
                  </a:lnTo>
                  <a:lnTo>
                    <a:pt x="129" y="309"/>
                  </a:lnTo>
                  <a:lnTo>
                    <a:pt x="115" y="309"/>
                  </a:lnTo>
                  <a:lnTo>
                    <a:pt x="103" y="309"/>
                  </a:lnTo>
                  <a:lnTo>
                    <a:pt x="90" y="307"/>
                  </a:lnTo>
                  <a:lnTo>
                    <a:pt x="77" y="304"/>
                  </a:lnTo>
                  <a:lnTo>
                    <a:pt x="67" y="299"/>
                  </a:lnTo>
                  <a:lnTo>
                    <a:pt x="57" y="294"/>
                  </a:lnTo>
                  <a:lnTo>
                    <a:pt x="47" y="286"/>
                  </a:lnTo>
                  <a:lnTo>
                    <a:pt x="38" y="278"/>
                  </a:lnTo>
                  <a:lnTo>
                    <a:pt x="30" y="269"/>
                  </a:lnTo>
                  <a:lnTo>
                    <a:pt x="23" y="257"/>
                  </a:lnTo>
                  <a:lnTo>
                    <a:pt x="16" y="246"/>
                  </a:lnTo>
                  <a:lnTo>
                    <a:pt x="11" y="233"/>
                  </a:lnTo>
                  <a:lnTo>
                    <a:pt x="7" y="219"/>
                  </a:lnTo>
                  <a:lnTo>
                    <a:pt x="3" y="205"/>
                  </a:lnTo>
                  <a:lnTo>
                    <a:pt x="1" y="190"/>
                  </a:lnTo>
                  <a:lnTo>
                    <a:pt x="0" y="173"/>
                  </a:lnTo>
                  <a:lnTo>
                    <a:pt x="0" y="155"/>
                  </a:lnTo>
                  <a:lnTo>
                    <a:pt x="0" y="139"/>
                  </a:lnTo>
                  <a:lnTo>
                    <a:pt x="1" y="122"/>
                  </a:lnTo>
                  <a:lnTo>
                    <a:pt x="3" y="107"/>
                  </a:lnTo>
                  <a:lnTo>
                    <a:pt x="7" y="93"/>
                  </a:lnTo>
                  <a:lnTo>
                    <a:pt x="11" y="79"/>
                  </a:lnTo>
                  <a:lnTo>
                    <a:pt x="16" y="66"/>
                  </a:lnTo>
                  <a:lnTo>
                    <a:pt x="23" y="55"/>
                  </a:lnTo>
                  <a:lnTo>
                    <a:pt x="30" y="43"/>
                  </a:lnTo>
                  <a:lnTo>
                    <a:pt x="38" y="33"/>
                  </a:lnTo>
                  <a:lnTo>
                    <a:pt x="47" y="24"/>
                  </a:lnTo>
                  <a:lnTo>
                    <a:pt x="56" y="17"/>
                  </a:lnTo>
                  <a:lnTo>
                    <a:pt x="67" y="10"/>
                  </a:lnTo>
                  <a:lnTo>
                    <a:pt x="77" y="5"/>
                  </a:lnTo>
                  <a:lnTo>
                    <a:pt x="90" y="3"/>
                  </a:lnTo>
                  <a:lnTo>
                    <a:pt x="103" y="0"/>
                  </a:lnTo>
                  <a:lnTo>
                    <a:pt x="117" y="0"/>
                  </a:lnTo>
                  <a:lnTo>
                    <a:pt x="131" y="0"/>
                  </a:lnTo>
                  <a:lnTo>
                    <a:pt x="143" y="3"/>
                  </a:lnTo>
                  <a:lnTo>
                    <a:pt x="155" y="5"/>
                  </a:lnTo>
                  <a:lnTo>
                    <a:pt x="166" y="10"/>
                  </a:lnTo>
                  <a:lnTo>
                    <a:pt x="176" y="16"/>
                  </a:lnTo>
                  <a:lnTo>
                    <a:pt x="185" y="23"/>
                  </a:lnTo>
                  <a:lnTo>
                    <a:pt x="194" y="32"/>
                  </a:lnTo>
                  <a:lnTo>
                    <a:pt x="202" y="41"/>
                  </a:lnTo>
                  <a:lnTo>
                    <a:pt x="210" y="52"/>
                  </a:lnTo>
                  <a:lnTo>
                    <a:pt x="216" y="64"/>
                  </a:lnTo>
                  <a:lnTo>
                    <a:pt x="221" y="77"/>
                  </a:lnTo>
                  <a:lnTo>
                    <a:pt x="225" y="91"/>
                  </a:lnTo>
                  <a:lnTo>
                    <a:pt x="229" y="105"/>
                  </a:lnTo>
                  <a:lnTo>
                    <a:pt x="230" y="120"/>
                  </a:lnTo>
                  <a:lnTo>
                    <a:pt x="231" y="136"/>
                  </a:lnTo>
                  <a:lnTo>
                    <a:pt x="232" y="154"/>
                  </a:lnTo>
                  <a:close/>
                  <a:moveTo>
                    <a:pt x="71" y="155"/>
                  </a:moveTo>
                  <a:lnTo>
                    <a:pt x="71" y="178"/>
                  </a:lnTo>
                  <a:lnTo>
                    <a:pt x="73" y="199"/>
                  </a:lnTo>
                  <a:lnTo>
                    <a:pt x="77" y="216"/>
                  </a:lnTo>
                  <a:lnTo>
                    <a:pt x="82" y="230"/>
                  </a:lnTo>
                  <a:lnTo>
                    <a:pt x="85" y="237"/>
                  </a:lnTo>
                  <a:lnTo>
                    <a:pt x="89" y="242"/>
                  </a:lnTo>
                  <a:lnTo>
                    <a:pt x="93" y="247"/>
                  </a:lnTo>
                  <a:lnTo>
                    <a:pt x="96" y="251"/>
                  </a:lnTo>
                  <a:lnTo>
                    <a:pt x="100" y="253"/>
                  </a:lnTo>
                  <a:lnTo>
                    <a:pt x="105" y="256"/>
                  </a:lnTo>
                  <a:lnTo>
                    <a:pt x="110" y="257"/>
                  </a:lnTo>
                  <a:lnTo>
                    <a:pt x="115" y="257"/>
                  </a:lnTo>
                  <a:lnTo>
                    <a:pt x="121" y="257"/>
                  </a:lnTo>
                  <a:lnTo>
                    <a:pt x="126" y="256"/>
                  </a:lnTo>
                  <a:lnTo>
                    <a:pt x="131" y="253"/>
                  </a:lnTo>
                  <a:lnTo>
                    <a:pt x="135" y="251"/>
                  </a:lnTo>
                  <a:lnTo>
                    <a:pt x="138" y="247"/>
                  </a:lnTo>
                  <a:lnTo>
                    <a:pt x="142" y="243"/>
                  </a:lnTo>
                  <a:lnTo>
                    <a:pt x="146" y="237"/>
                  </a:lnTo>
                  <a:lnTo>
                    <a:pt x="149" y="232"/>
                  </a:lnTo>
                  <a:lnTo>
                    <a:pt x="154" y="216"/>
                  </a:lnTo>
                  <a:lnTo>
                    <a:pt x="157" y="199"/>
                  </a:lnTo>
                  <a:lnTo>
                    <a:pt x="160" y="178"/>
                  </a:lnTo>
                  <a:lnTo>
                    <a:pt x="160" y="155"/>
                  </a:lnTo>
                  <a:lnTo>
                    <a:pt x="160" y="131"/>
                  </a:lnTo>
                  <a:lnTo>
                    <a:pt x="157" y="111"/>
                  </a:lnTo>
                  <a:lnTo>
                    <a:pt x="154" y="93"/>
                  </a:lnTo>
                  <a:lnTo>
                    <a:pt x="150" y="79"/>
                  </a:lnTo>
                  <a:lnTo>
                    <a:pt x="146" y="73"/>
                  </a:lnTo>
                  <a:lnTo>
                    <a:pt x="143" y="68"/>
                  </a:lnTo>
                  <a:lnTo>
                    <a:pt x="140" y="64"/>
                  </a:lnTo>
                  <a:lnTo>
                    <a:pt x="136" y="60"/>
                  </a:lnTo>
                  <a:lnTo>
                    <a:pt x="131" y="57"/>
                  </a:lnTo>
                  <a:lnTo>
                    <a:pt x="127" y="55"/>
                  </a:lnTo>
                  <a:lnTo>
                    <a:pt x="122" y="54"/>
                  </a:lnTo>
                  <a:lnTo>
                    <a:pt x="115" y="54"/>
                  </a:lnTo>
                  <a:lnTo>
                    <a:pt x="110" y="54"/>
                  </a:lnTo>
                  <a:lnTo>
                    <a:pt x="105" y="55"/>
                  </a:lnTo>
                  <a:lnTo>
                    <a:pt x="101" y="57"/>
                  </a:lnTo>
                  <a:lnTo>
                    <a:pt x="96" y="60"/>
                  </a:lnTo>
                  <a:lnTo>
                    <a:pt x="93" y="64"/>
                  </a:lnTo>
                  <a:lnTo>
                    <a:pt x="89" y="68"/>
                  </a:lnTo>
                  <a:lnTo>
                    <a:pt x="86" y="73"/>
                  </a:lnTo>
                  <a:lnTo>
                    <a:pt x="82" y="79"/>
                  </a:lnTo>
                  <a:lnTo>
                    <a:pt x="77" y="94"/>
                  </a:lnTo>
                  <a:lnTo>
                    <a:pt x="73" y="111"/>
                  </a:lnTo>
                  <a:lnTo>
                    <a:pt x="71" y="131"/>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26"/>
            <p:cNvSpPr>
              <a:spLocks/>
            </p:cNvSpPr>
            <p:nvPr/>
          </p:nvSpPr>
          <p:spPr bwMode="auto">
            <a:xfrm>
              <a:off x="1577" y="1147"/>
              <a:ext cx="21" cy="21"/>
            </a:xfrm>
            <a:custGeom>
              <a:avLst/>
              <a:gdLst>
                <a:gd name="T0" fmla="*/ 84 w 84"/>
                <a:gd name="T1" fmla="*/ 43 h 85"/>
                <a:gd name="T2" fmla="*/ 84 w 84"/>
                <a:gd name="T3" fmla="*/ 52 h 85"/>
                <a:gd name="T4" fmla="*/ 81 w 84"/>
                <a:gd name="T5" fmla="*/ 60 h 85"/>
                <a:gd name="T6" fmla="*/ 77 w 84"/>
                <a:gd name="T7" fmla="*/ 68 h 85"/>
                <a:gd name="T8" fmla="*/ 72 w 84"/>
                <a:gd name="T9" fmla="*/ 74 h 85"/>
                <a:gd name="T10" fmla="*/ 66 w 84"/>
                <a:gd name="T11" fmla="*/ 79 h 85"/>
                <a:gd name="T12" fmla="*/ 58 w 84"/>
                <a:gd name="T13" fmla="*/ 83 h 85"/>
                <a:gd name="T14" fmla="*/ 50 w 84"/>
                <a:gd name="T15" fmla="*/ 85 h 85"/>
                <a:gd name="T16" fmla="*/ 42 w 84"/>
                <a:gd name="T17" fmla="*/ 85 h 85"/>
                <a:gd name="T18" fmla="*/ 33 w 84"/>
                <a:gd name="T19" fmla="*/ 85 h 85"/>
                <a:gd name="T20" fmla="*/ 25 w 84"/>
                <a:gd name="T21" fmla="*/ 83 h 85"/>
                <a:gd name="T22" fmla="*/ 17 w 84"/>
                <a:gd name="T23" fmla="*/ 79 h 85"/>
                <a:gd name="T24" fmla="*/ 11 w 84"/>
                <a:gd name="T25" fmla="*/ 74 h 85"/>
                <a:gd name="T26" fmla="*/ 6 w 84"/>
                <a:gd name="T27" fmla="*/ 68 h 85"/>
                <a:gd name="T28" fmla="*/ 2 w 84"/>
                <a:gd name="T29" fmla="*/ 60 h 85"/>
                <a:gd name="T30" fmla="*/ 1 w 84"/>
                <a:gd name="T31" fmla="*/ 52 h 85"/>
                <a:gd name="T32" fmla="*/ 0 w 84"/>
                <a:gd name="T33" fmla="*/ 43 h 85"/>
                <a:gd name="T34" fmla="*/ 1 w 84"/>
                <a:gd name="T35" fmla="*/ 34 h 85"/>
                <a:gd name="T36" fmla="*/ 2 w 84"/>
                <a:gd name="T37" fmla="*/ 26 h 85"/>
                <a:gd name="T38" fmla="*/ 6 w 84"/>
                <a:gd name="T39" fmla="*/ 19 h 85"/>
                <a:gd name="T40" fmla="*/ 11 w 84"/>
                <a:gd name="T41" fmla="*/ 12 h 85"/>
                <a:gd name="T42" fmla="*/ 17 w 84"/>
                <a:gd name="T43" fmla="*/ 6 h 85"/>
                <a:gd name="T44" fmla="*/ 25 w 84"/>
                <a:gd name="T45" fmla="*/ 3 h 85"/>
                <a:gd name="T46" fmla="*/ 33 w 84"/>
                <a:gd name="T47" fmla="*/ 1 h 85"/>
                <a:gd name="T48" fmla="*/ 42 w 84"/>
                <a:gd name="T49" fmla="*/ 0 h 85"/>
                <a:gd name="T50" fmla="*/ 50 w 84"/>
                <a:gd name="T51" fmla="*/ 1 h 85"/>
                <a:gd name="T52" fmla="*/ 59 w 84"/>
                <a:gd name="T53" fmla="*/ 3 h 85"/>
                <a:gd name="T54" fmla="*/ 66 w 84"/>
                <a:gd name="T55" fmla="*/ 6 h 85"/>
                <a:gd name="T56" fmla="*/ 72 w 84"/>
                <a:gd name="T57" fmla="*/ 12 h 85"/>
                <a:gd name="T58" fmla="*/ 77 w 84"/>
                <a:gd name="T59" fmla="*/ 18 h 85"/>
                <a:gd name="T60" fmla="*/ 81 w 84"/>
                <a:gd name="T61" fmla="*/ 26 h 85"/>
                <a:gd name="T62" fmla="*/ 84 w 84"/>
                <a:gd name="T63" fmla="*/ 34 h 85"/>
                <a:gd name="T64" fmla="*/ 84 w 84"/>
                <a:gd name="T6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3"/>
                  </a:moveTo>
                  <a:lnTo>
                    <a:pt x="84" y="52"/>
                  </a:lnTo>
                  <a:lnTo>
                    <a:pt x="81" y="60"/>
                  </a:lnTo>
                  <a:lnTo>
                    <a:pt x="77" y="68"/>
                  </a:lnTo>
                  <a:lnTo>
                    <a:pt x="72" y="74"/>
                  </a:lnTo>
                  <a:lnTo>
                    <a:pt x="66" y="79"/>
                  </a:lnTo>
                  <a:lnTo>
                    <a:pt x="58" y="83"/>
                  </a:lnTo>
                  <a:lnTo>
                    <a:pt x="50" y="85"/>
                  </a:lnTo>
                  <a:lnTo>
                    <a:pt x="42" y="85"/>
                  </a:lnTo>
                  <a:lnTo>
                    <a:pt x="33" y="85"/>
                  </a:lnTo>
                  <a:lnTo>
                    <a:pt x="25" y="83"/>
                  </a:lnTo>
                  <a:lnTo>
                    <a:pt x="17" y="79"/>
                  </a:lnTo>
                  <a:lnTo>
                    <a:pt x="11" y="74"/>
                  </a:lnTo>
                  <a:lnTo>
                    <a:pt x="6" y="68"/>
                  </a:lnTo>
                  <a:lnTo>
                    <a:pt x="2" y="60"/>
                  </a:lnTo>
                  <a:lnTo>
                    <a:pt x="1" y="52"/>
                  </a:lnTo>
                  <a:lnTo>
                    <a:pt x="0" y="43"/>
                  </a:lnTo>
                  <a:lnTo>
                    <a:pt x="1" y="34"/>
                  </a:lnTo>
                  <a:lnTo>
                    <a:pt x="2" y="26"/>
                  </a:lnTo>
                  <a:lnTo>
                    <a:pt x="6" y="19"/>
                  </a:lnTo>
                  <a:lnTo>
                    <a:pt x="11" y="12"/>
                  </a:lnTo>
                  <a:lnTo>
                    <a:pt x="17" y="6"/>
                  </a:lnTo>
                  <a:lnTo>
                    <a:pt x="25" y="3"/>
                  </a:lnTo>
                  <a:lnTo>
                    <a:pt x="33" y="1"/>
                  </a:lnTo>
                  <a:lnTo>
                    <a:pt x="42" y="0"/>
                  </a:lnTo>
                  <a:lnTo>
                    <a:pt x="50" y="1"/>
                  </a:lnTo>
                  <a:lnTo>
                    <a:pt x="59" y="3"/>
                  </a:lnTo>
                  <a:lnTo>
                    <a:pt x="66" y="6"/>
                  </a:lnTo>
                  <a:lnTo>
                    <a:pt x="72" y="12"/>
                  </a:lnTo>
                  <a:lnTo>
                    <a:pt x="77" y="18"/>
                  </a:lnTo>
                  <a:lnTo>
                    <a:pt x="81" y="26"/>
                  </a:lnTo>
                  <a:lnTo>
                    <a:pt x="84" y="34"/>
                  </a:lnTo>
                  <a:lnTo>
                    <a:pt x="8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27"/>
            <p:cNvSpPr>
              <a:spLocks noEditPoints="1"/>
            </p:cNvSpPr>
            <p:nvPr/>
          </p:nvSpPr>
          <p:spPr bwMode="auto">
            <a:xfrm>
              <a:off x="1605" y="1091"/>
              <a:ext cx="59" cy="77"/>
            </a:xfrm>
            <a:custGeom>
              <a:avLst/>
              <a:gdLst>
                <a:gd name="T0" fmla="*/ 233 w 233"/>
                <a:gd name="T1" fmla="*/ 172 h 309"/>
                <a:gd name="T2" fmla="*/ 229 w 233"/>
                <a:gd name="T3" fmla="*/ 204 h 309"/>
                <a:gd name="T4" fmla="*/ 221 w 233"/>
                <a:gd name="T5" fmla="*/ 233 h 309"/>
                <a:gd name="T6" fmla="*/ 210 w 233"/>
                <a:gd name="T7" fmla="*/ 257 h 309"/>
                <a:gd name="T8" fmla="*/ 194 w 233"/>
                <a:gd name="T9" fmla="*/ 278 h 309"/>
                <a:gd name="T10" fmla="*/ 175 w 233"/>
                <a:gd name="T11" fmla="*/ 294 h 309"/>
                <a:gd name="T12" fmla="*/ 154 w 233"/>
                <a:gd name="T13" fmla="*/ 304 h 309"/>
                <a:gd name="T14" fmla="*/ 130 w 233"/>
                <a:gd name="T15" fmla="*/ 309 h 309"/>
                <a:gd name="T16" fmla="*/ 103 w 233"/>
                <a:gd name="T17" fmla="*/ 309 h 309"/>
                <a:gd name="T18" fmla="*/ 79 w 233"/>
                <a:gd name="T19" fmla="*/ 304 h 309"/>
                <a:gd name="T20" fmla="*/ 57 w 233"/>
                <a:gd name="T21" fmla="*/ 294 h 309"/>
                <a:gd name="T22" fmla="*/ 38 w 233"/>
                <a:gd name="T23" fmla="*/ 278 h 309"/>
                <a:gd name="T24" fmla="*/ 24 w 233"/>
                <a:gd name="T25" fmla="*/ 257 h 309"/>
                <a:gd name="T26" fmla="*/ 13 w 233"/>
                <a:gd name="T27" fmla="*/ 233 h 309"/>
                <a:gd name="T28" fmla="*/ 5 w 233"/>
                <a:gd name="T29" fmla="*/ 205 h 309"/>
                <a:gd name="T30" fmla="*/ 1 w 233"/>
                <a:gd name="T31" fmla="*/ 173 h 309"/>
                <a:gd name="T32" fmla="*/ 1 w 233"/>
                <a:gd name="T33" fmla="*/ 139 h 309"/>
                <a:gd name="T34" fmla="*/ 4 w 233"/>
                <a:gd name="T35" fmla="*/ 107 h 309"/>
                <a:gd name="T36" fmla="*/ 11 w 233"/>
                <a:gd name="T37" fmla="*/ 79 h 309"/>
                <a:gd name="T38" fmla="*/ 23 w 233"/>
                <a:gd name="T39" fmla="*/ 55 h 309"/>
                <a:gd name="T40" fmla="*/ 38 w 233"/>
                <a:gd name="T41" fmla="*/ 33 h 309"/>
                <a:gd name="T42" fmla="*/ 56 w 233"/>
                <a:gd name="T43" fmla="*/ 17 h 309"/>
                <a:gd name="T44" fmla="*/ 79 w 233"/>
                <a:gd name="T45" fmla="*/ 5 h 309"/>
                <a:gd name="T46" fmla="*/ 103 w 233"/>
                <a:gd name="T47" fmla="*/ 0 h 309"/>
                <a:gd name="T48" fmla="*/ 131 w 233"/>
                <a:gd name="T49" fmla="*/ 0 h 309"/>
                <a:gd name="T50" fmla="*/ 155 w 233"/>
                <a:gd name="T51" fmla="*/ 5 h 309"/>
                <a:gd name="T52" fmla="*/ 177 w 233"/>
                <a:gd name="T53" fmla="*/ 16 h 309"/>
                <a:gd name="T54" fmla="*/ 194 w 233"/>
                <a:gd name="T55" fmla="*/ 32 h 309"/>
                <a:gd name="T56" fmla="*/ 210 w 233"/>
                <a:gd name="T57" fmla="*/ 52 h 309"/>
                <a:gd name="T58" fmla="*/ 221 w 233"/>
                <a:gd name="T59" fmla="*/ 77 h 309"/>
                <a:gd name="T60" fmla="*/ 229 w 233"/>
                <a:gd name="T61" fmla="*/ 105 h 309"/>
                <a:gd name="T62" fmla="*/ 233 w 233"/>
                <a:gd name="T63" fmla="*/ 136 h 309"/>
                <a:gd name="T64" fmla="*/ 71 w 233"/>
                <a:gd name="T65" fmla="*/ 155 h 309"/>
                <a:gd name="T66" fmla="*/ 74 w 233"/>
                <a:gd name="T67" fmla="*/ 199 h 309"/>
                <a:gd name="T68" fmla="*/ 83 w 233"/>
                <a:gd name="T69" fmla="*/ 230 h 309"/>
                <a:gd name="T70" fmla="*/ 89 w 233"/>
                <a:gd name="T71" fmla="*/ 242 h 309"/>
                <a:gd name="T72" fmla="*/ 96 w 233"/>
                <a:gd name="T73" fmla="*/ 251 h 309"/>
                <a:gd name="T74" fmla="*/ 105 w 233"/>
                <a:gd name="T75" fmla="*/ 256 h 309"/>
                <a:gd name="T76" fmla="*/ 116 w 233"/>
                <a:gd name="T77" fmla="*/ 257 h 309"/>
                <a:gd name="T78" fmla="*/ 126 w 233"/>
                <a:gd name="T79" fmla="*/ 256 h 309"/>
                <a:gd name="T80" fmla="*/ 135 w 233"/>
                <a:gd name="T81" fmla="*/ 251 h 309"/>
                <a:gd name="T82" fmla="*/ 142 w 233"/>
                <a:gd name="T83" fmla="*/ 243 h 309"/>
                <a:gd name="T84" fmla="*/ 149 w 233"/>
                <a:gd name="T85" fmla="*/ 232 h 309"/>
                <a:gd name="T86" fmla="*/ 158 w 233"/>
                <a:gd name="T87" fmla="*/ 199 h 309"/>
                <a:gd name="T88" fmla="*/ 160 w 233"/>
                <a:gd name="T89" fmla="*/ 155 h 309"/>
                <a:gd name="T90" fmla="*/ 158 w 233"/>
                <a:gd name="T91" fmla="*/ 111 h 309"/>
                <a:gd name="T92" fmla="*/ 150 w 233"/>
                <a:gd name="T93" fmla="*/ 79 h 309"/>
                <a:gd name="T94" fmla="*/ 144 w 233"/>
                <a:gd name="T95" fmla="*/ 68 h 309"/>
                <a:gd name="T96" fmla="*/ 136 w 233"/>
                <a:gd name="T97" fmla="*/ 60 h 309"/>
                <a:gd name="T98" fmla="*/ 127 w 233"/>
                <a:gd name="T99" fmla="*/ 55 h 309"/>
                <a:gd name="T100" fmla="*/ 117 w 233"/>
                <a:gd name="T101" fmla="*/ 54 h 309"/>
                <a:gd name="T102" fmla="*/ 107 w 233"/>
                <a:gd name="T103" fmla="*/ 55 h 309"/>
                <a:gd name="T104" fmla="*/ 98 w 233"/>
                <a:gd name="T105" fmla="*/ 60 h 309"/>
                <a:gd name="T106" fmla="*/ 90 w 233"/>
                <a:gd name="T107" fmla="*/ 68 h 309"/>
                <a:gd name="T108" fmla="*/ 83 w 233"/>
                <a:gd name="T109" fmla="*/ 79 h 309"/>
                <a:gd name="T110" fmla="*/ 74 w 233"/>
                <a:gd name="T111" fmla="*/ 111 h 309"/>
                <a:gd name="T112" fmla="*/ 71 w 233"/>
                <a:gd name="T113" fmla="*/ 15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09">
                  <a:moveTo>
                    <a:pt x="233" y="154"/>
                  </a:moveTo>
                  <a:lnTo>
                    <a:pt x="233" y="172"/>
                  </a:lnTo>
                  <a:lnTo>
                    <a:pt x="231" y="188"/>
                  </a:lnTo>
                  <a:lnTo>
                    <a:pt x="229" y="204"/>
                  </a:lnTo>
                  <a:lnTo>
                    <a:pt x="225" y="219"/>
                  </a:lnTo>
                  <a:lnTo>
                    <a:pt x="221" y="233"/>
                  </a:lnTo>
                  <a:lnTo>
                    <a:pt x="216" y="246"/>
                  </a:lnTo>
                  <a:lnTo>
                    <a:pt x="210" y="257"/>
                  </a:lnTo>
                  <a:lnTo>
                    <a:pt x="202" y="269"/>
                  </a:lnTo>
                  <a:lnTo>
                    <a:pt x="194" y="278"/>
                  </a:lnTo>
                  <a:lnTo>
                    <a:pt x="186" y="286"/>
                  </a:lnTo>
                  <a:lnTo>
                    <a:pt x="175" y="294"/>
                  </a:lnTo>
                  <a:lnTo>
                    <a:pt x="165" y="299"/>
                  </a:lnTo>
                  <a:lnTo>
                    <a:pt x="154" y="304"/>
                  </a:lnTo>
                  <a:lnTo>
                    <a:pt x="142" y="307"/>
                  </a:lnTo>
                  <a:lnTo>
                    <a:pt x="130" y="309"/>
                  </a:lnTo>
                  <a:lnTo>
                    <a:pt x="116" y="309"/>
                  </a:lnTo>
                  <a:lnTo>
                    <a:pt x="103" y="309"/>
                  </a:lnTo>
                  <a:lnTo>
                    <a:pt x="90" y="307"/>
                  </a:lnTo>
                  <a:lnTo>
                    <a:pt x="79" y="304"/>
                  </a:lnTo>
                  <a:lnTo>
                    <a:pt x="67" y="299"/>
                  </a:lnTo>
                  <a:lnTo>
                    <a:pt x="57" y="294"/>
                  </a:lnTo>
                  <a:lnTo>
                    <a:pt x="47" y="286"/>
                  </a:lnTo>
                  <a:lnTo>
                    <a:pt x="38" y="278"/>
                  </a:lnTo>
                  <a:lnTo>
                    <a:pt x="30" y="269"/>
                  </a:lnTo>
                  <a:lnTo>
                    <a:pt x="24" y="257"/>
                  </a:lnTo>
                  <a:lnTo>
                    <a:pt x="18" y="246"/>
                  </a:lnTo>
                  <a:lnTo>
                    <a:pt x="13" y="233"/>
                  </a:lnTo>
                  <a:lnTo>
                    <a:pt x="7" y="219"/>
                  </a:lnTo>
                  <a:lnTo>
                    <a:pt x="5" y="205"/>
                  </a:lnTo>
                  <a:lnTo>
                    <a:pt x="2" y="190"/>
                  </a:lnTo>
                  <a:lnTo>
                    <a:pt x="1" y="173"/>
                  </a:lnTo>
                  <a:lnTo>
                    <a:pt x="0" y="155"/>
                  </a:lnTo>
                  <a:lnTo>
                    <a:pt x="1" y="139"/>
                  </a:lnTo>
                  <a:lnTo>
                    <a:pt x="2" y="122"/>
                  </a:lnTo>
                  <a:lnTo>
                    <a:pt x="4" y="107"/>
                  </a:lnTo>
                  <a:lnTo>
                    <a:pt x="7" y="93"/>
                  </a:lnTo>
                  <a:lnTo>
                    <a:pt x="11" y="79"/>
                  </a:lnTo>
                  <a:lnTo>
                    <a:pt x="16" y="66"/>
                  </a:lnTo>
                  <a:lnTo>
                    <a:pt x="23" y="55"/>
                  </a:lnTo>
                  <a:lnTo>
                    <a:pt x="30" y="43"/>
                  </a:lnTo>
                  <a:lnTo>
                    <a:pt x="38" y="33"/>
                  </a:lnTo>
                  <a:lnTo>
                    <a:pt x="47" y="24"/>
                  </a:lnTo>
                  <a:lnTo>
                    <a:pt x="56" y="17"/>
                  </a:lnTo>
                  <a:lnTo>
                    <a:pt x="67" y="10"/>
                  </a:lnTo>
                  <a:lnTo>
                    <a:pt x="79" y="5"/>
                  </a:lnTo>
                  <a:lnTo>
                    <a:pt x="90" y="3"/>
                  </a:lnTo>
                  <a:lnTo>
                    <a:pt x="103" y="0"/>
                  </a:lnTo>
                  <a:lnTo>
                    <a:pt x="117" y="0"/>
                  </a:lnTo>
                  <a:lnTo>
                    <a:pt x="131" y="0"/>
                  </a:lnTo>
                  <a:lnTo>
                    <a:pt x="144" y="3"/>
                  </a:lnTo>
                  <a:lnTo>
                    <a:pt x="155" y="5"/>
                  </a:lnTo>
                  <a:lnTo>
                    <a:pt x="166" y="10"/>
                  </a:lnTo>
                  <a:lnTo>
                    <a:pt x="177" y="16"/>
                  </a:lnTo>
                  <a:lnTo>
                    <a:pt x="186" y="23"/>
                  </a:lnTo>
                  <a:lnTo>
                    <a:pt x="194" y="32"/>
                  </a:lnTo>
                  <a:lnTo>
                    <a:pt x="202" y="41"/>
                  </a:lnTo>
                  <a:lnTo>
                    <a:pt x="210" y="52"/>
                  </a:lnTo>
                  <a:lnTo>
                    <a:pt x="216" y="64"/>
                  </a:lnTo>
                  <a:lnTo>
                    <a:pt x="221" y="77"/>
                  </a:lnTo>
                  <a:lnTo>
                    <a:pt x="225" y="91"/>
                  </a:lnTo>
                  <a:lnTo>
                    <a:pt x="229" y="105"/>
                  </a:lnTo>
                  <a:lnTo>
                    <a:pt x="231" y="120"/>
                  </a:lnTo>
                  <a:lnTo>
                    <a:pt x="233" y="136"/>
                  </a:lnTo>
                  <a:lnTo>
                    <a:pt x="233" y="154"/>
                  </a:lnTo>
                  <a:close/>
                  <a:moveTo>
                    <a:pt x="71" y="155"/>
                  </a:moveTo>
                  <a:lnTo>
                    <a:pt x="72" y="178"/>
                  </a:lnTo>
                  <a:lnTo>
                    <a:pt x="74" y="199"/>
                  </a:lnTo>
                  <a:lnTo>
                    <a:pt x="77" y="216"/>
                  </a:lnTo>
                  <a:lnTo>
                    <a:pt x="83" y="230"/>
                  </a:lnTo>
                  <a:lnTo>
                    <a:pt x="86" y="237"/>
                  </a:lnTo>
                  <a:lnTo>
                    <a:pt x="89" y="242"/>
                  </a:lnTo>
                  <a:lnTo>
                    <a:pt x="93" y="247"/>
                  </a:lnTo>
                  <a:lnTo>
                    <a:pt x="96" y="251"/>
                  </a:lnTo>
                  <a:lnTo>
                    <a:pt x="102" y="253"/>
                  </a:lnTo>
                  <a:lnTo>
                    <a:pt x="105" y="256"/>
                  </a:lnTo>
                  <a:lnTo>
                    <a:pt x="110" y="257"/>
                  </a:lnTo>
                  <a:lnTo>
                    <a:pt x="116" y="257"/>
                  </a:lnTo>
                  <a:lnTo>
                    <a:pt x="121" y="257"/>
                  </a:lnTo>
                  <a:lnTo>
                    <a:pt x="126" y="256"/>
                  </a:lnTo>
                  <a:lnTo>
                    <a:pt x="131" y="253"/>
                  </a:lnTo>
                  <a:lnTo>
                    <a:pt x="135" y="251"/>
                  </a:lnTo>
                  <a:lnTo>
                    <a:pt x="138" y="247"/>
                  </a:lnTo>
                  <a:lnTo>
                    <a:pt x="142" y="243"/>
                  </a:lnTo>
                  <a:lnTo>
                    <a:pt x="146" y="237"/>
                  </a:lnTo>
                  <a:lnTo>
                    <a:pt x="149" y="232"/>
                  </a:lnTo>
                  <a:lnTo>
                    <a:pt x="154" y="216"/>
                  </a:lnTo>
                  <a:lnTo>
                    <a:pt x="158" y="199"/>
                  </a:lnTo>
                  <a:lnTo>
                    <a:pt x="160" y="178"/>
                  </a:lnTo>
                  <a:lnTo>
                    <a:pt x="160" y="155"/>
                  </a:lnTo>
                  <a:lnTo>
                    <a:pt x="160" y="131"/>
                  </a:lnTo>
                  <a:lnTo>
                    <a:pt x="158" y="111"/>
                  </a:lnTo>
                  <a:lnTo>
                    <a:pt x="155" y="93"/>
                  </a:lnTo>
                  <a:lnTo>
                    <a:pt x="150" y="79"/>
                  </a:lnTo>
                  <a:lnTo>
                    <a:pt x="146" y="73"/>
                  </a:lnTo>
                  <a:lnTo>
                    <a:pt x="144" y="68"/>
                  </a:lnTo>
                  <a:lnTo>
                    <a:pt x="140" y="64"/>
                  </a:lnTo>
                  <a:lnTo>
                    <a:pt x="136" y="60"/>
                  </a:lnTo>
                  <a:lnTo>
                    <a:pt x="131" y="57"/>
                  </a:lnTo>
                  <a:lnTo>
                    <a:pt x="127" y="55"/>
                  </a:lnTo>
                  <a:lnTo>
                    <a:pt x="122" y="54"/>
                  </a:lnTo>
                  <a:lnTo>
                    <a:pt x="117" y="54"/>
                  </a:lnTo>
                  <a:lnTo>
                    <a:pt x="112" y="54"/>
                  </a:lnTo>
                  <a:lnTo>
                    <a:pt x="107" y="55"/>
                  </a:lnTo>
                  <a:lnTo>
                    <a:pt x="102" y="57"/>
                  </a:lnTo>
                  <a:lnTo>
                    <a:pt x="98" y="60"/>
                  </a:lnTo>
                  <a:lnTo>
                    <a:pt x="93" y="64"/>
                  </a:lnTo>
                  <a:lnTo>
                    <a:pt x="90" y="68"/>
                  </a:lnTo>
                  <a:lnTo>
                    <a:pt x="86" y="73"/>
                  </a:lnTo>
                  <a:lnTo>
                    <a:pt x="83" y="79"/>
                  </a:lnTo>
                  <a:lnTo>
                    <a:pt x="77" y="94"/>
                  </a:lnTo>
                  <a:lnTo>
                    <a:pt x="74" y="111"/>
                  </a:lnTo>
                  <a:lnTo>
                    <a:pt x="72" y="131"/>
                  </a:lnTo>
                  <a:lnTo>
                    <a:pt x="7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28"/>
            <p:cNvSpPr>
              <a:spLocks/>
            </p:cNvSpPr>
            <p:nvPr/>
          </p:nvSpPr>
          <p:spPr bwMode="auto">
            <a:xfrm>
              <a:off x="647" y="1249"/>
              <a:ext cx="35" cy="75"/>
            </a:xfrm>
            <a:custGeom>
              <a:avLst/>
              <a:gdLst>
                <a:gd name="T0" fmla="*/ 71 w 140"/>
                <a:gd name="T1" fmla="*/ 300 h 300"/>
                <a:gd name="T2" fmla="*/ 71 w 140"/>
                <a:gd name="T3" fmla="*/ 63 h 300"/>
                <a:gd name="T4" fmla="*/ 70 w 140"/>
                <a:gd name="T5" fmla="*/ 63 h 300"/>
                <a:gd name="T6" fmla="*/ 12 w 140"/>
                <a:gd name="T7" fmla="*/ 90 h 300"/>
                <a:gd name="T8" fmla="*/ 0 w 140"/>
                <a:gd name="T9" fmla="*/ 37 h 300"/>
                <a:gd name="T10" fmla="*/ 81 w 140"/>
                <a:gd name="T11" fmla="*/ 0 h 300"/>
                <a:gd name="T12" fmla="*/ 140 w 140"/>
                <a:gd name="T13" fmla="*/ 0 h 300"/>
                <a:gd name="T14" fmla="*/ 140 w 140"/>
                <a:gd name="T15" fmla="*/ 300 h 300"/>
                <a:gd name="T16" fmla="*/ 71 w 14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0">
                  <a:moveTo>
                    <a:pt x="71" y="300"/>
                  </a:moveTo>
                  <a:lnTo>
                    <a:pt x="71" y="63"/>
                  </a:lnTo>
                  <a:lnTo>
                    <a:pt x="70" y="63"/>
                  </a:lnTo>
                  <a:lnTo>
                    <a:pt x="12" y="90"/>
                  </a:lnTo>
                  <a:lnTo>
                    <a:pt x="0" y="37"/>
                  </a:lnTo>
                  <a:lnTo>
                    <a:pt x="81" y="0"/>
                  </a:lnTo>
                  <a:lnTo>
                    <a:pt x="140" y="0"/>
                  </a:lnTo>
                  <a:lnTo>
                    <a:pt x="140" y="300"/>
                  </a:lnTo>
                  <a:lnTo>
                    <a:pt x="71"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29"/>
            <p:cNvSpPr>
              <a:spLocks/>
            </p:cNvSpPr>
            <p:nvPr/>
          </p:nvSpPr>
          <p:spPr bwMode="auto">
            <a:xfrm>
              <a:off x="708" y="1304"/>
              <a:ext cx="21" cy="21"/>
            </a:xfrm>
            <a:custGeom>
              <a:avLst/>
              <a:gdLst>
                <a:gd name="T0" fmla="*/ 84 w 84"/>
                <a:gd name="T1" fmla="*/ 44 h 87"/>
                <a:gd name="T2" fmla="*/ 84 w 84"/>
                <a:gd name="T3" fmla="*/ 53 h 87"/>
                <a:gd name="T4" fmla="*/ 82 w 84"/>
                <a:gd name="T5" fmla="*/ 61 h 87"/>
                <a:gd name="T6" fmla="*/ 78 w 84"/>
                <a:gd name="T7" fmla="*/ 68 h 87"/>
                <a:gd name="T8" fmla="*/ 73 w 84"/>
                <a:gd name="T9" fmla="*/ 74 h 87"/>
                <a:gd name="T10" fmla="*/ 66 w 84"/>
                <a:gd name="T11" fmla="*/ 79 h 87"/>
                <a:gd name="T12" fmla="*/ 59 w 84"/>
                <a:gd name="T13" fmla="*/ 83 h 87"/>
                <a:gd name="T14" fmla="*/ 51 w 84"/>
                <a:gd name="T15" fmla="*/ 86 h 87"/>
                <a:gd name="T16" fmla="*/ 42 w 84"/>
                <a:gd name="T17" fmla="*/ 87 h 87"/>
                <a:gd name="T18" fmla="*/ 33 w 84"/>
                <a:gd name="T19" fmla="*/ 86 h 87"/>
                <a:gd name="T20" fmla="*/ 26 w 84"/>
                <a:gd name="T21" fmla="*/ 83 h 87"/>
                <a:gd name="T22" fmla="*/ 18 w 84"/>
                <a:gd name="T23" fmla="*/ 79 h 87"/>
                <a:gd name="T24" fmla="*/ 12 w 84"/>
                <a:gd name="T25" fmla="*/ 74 h 87"/>
                <a:gd name="T26" fmla="*/ 7 w 84"/>
                <a:gd name="T27" fmla="*/ 68 h 87"/>
                <a:gd name="T28" fmla="*/ 3 w 84"/>
                <a:gd name="T29" fmla="*/ 60 h 87"/>
                <a:gd name="T30" fmla="*/ 0 w 84"/>
                <a:gd name="T31" fmla="*/ 53 h 87"/>
                <a:gd name="T32" fmla="*/ 0 w 84"/>
                <a:gd name="T33" fmla="*/ 44 h 87"/>
                <a:gd name="T34" fmla="*/ 0 w 84"/>
                <a:gd name="T35" fmla="*/ 35 h 87"/>
                <a:gd name="T36" fmla="*/ 3 w 84"/>
                <a:gd name="T37" fmla="*/ 27 h 87"/>
                <a:gd name="T38" fmla="*/ 7 w 84"/>
                <a:gd name="T39" fmla="*/ 19 h 87"/>
                <a:gd name="T40" fmla="*/ 12 w 84"/>
                <a:gd name="T41" fmla="*/ 13 h 87"/>
                <a:gd name="T42" fmla="*/ 18 w 84"/>
                <a:gd name="T43" fmla="*/ 8 h 87"/>
                <a:gd name="T44" fmla="*/ 26 w 84"/>
                <a:gd name="T45" fmla="*/ 4 h 87"/>
                <a:gd name="T46" fmla="*/ 33 w 84"/>
                <a:gd name="T47" fmla="*/ 2 h 87"/>
                <a:gd name="T48" fmla="*/ 42 w 84"/>
                <a:gd name="T49" fmla="*/ 0 h 87"/>
                <a:gd name="T50" fmla="*/ 51 w 84"/>
                <a:gd name="T51" fmla="*/ 2 h 87"/>
                <a:gd name="T52" fmla="*/ 60 w 84"/>
                <a:gd name="T53" fmla="*/ 4 h 87"/>
                <a:gd name="T54" fmla="*/ 66 w 84"/>
                <a:gd name="T55" fmla="*/ 8 h 87"/>
                <a:gd name="T56" fmla="*/ 73 w 84"/>
                <a:gd name="T57" fmla="*/ 13 h 87"/>
                <a:gd name="T58" fmla="*/ 78 w 84"/>
                <a:gd name="T59" fmla="*/ 19 h 87"/>
                <a:gd name="T60" fmla="*/ 82 w 84"/>
                <a:gd name="T61" fmla="*/ 27 h 87"/>
                <a:gd name="T62" fmla="*/ 84 w 84"/>
                <a:gd name="T63" fmla="*/ 35 h 87"/>
                <a:gd name="T64" fmla="*/ 84 w 84"/>
                <a:gd name="T6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7">
                  <a:moveTo>
                    <a:pt x="84" y="44"/>
                  </a:moveTo>
                  <a:lnTo>
                    <a:pt x="84" y="53"/>
                  </a:lnTo>
                  <a:lnTo>
                    <a:pt x="82" y="61"/>
                  </a:lnTo>
                  <a:lnTo>
                    <a:pt x="78" y="68"/>
                  </a:lnTo>
                  <a:lnTo>
                    <a:pt x="73" y="74"/>
                  </a:lnTo>
                  <a:lnTo>
                    <a:pt x="66" y="79"/>
                  </a:lnTo>
                  <a:lnTo>
                    <a:pt x="59" y="83"/>
                  </a:lnTo>
                  <a:lnTo>
                    <a:pt x="51" y="86"/>
                  </a:lnTo>
                  <a:lnTo>
                    <a:pt x="42" y="87"/>
                  </a:lnTo>
                  <a:lnTo>
                    <a:pt x="33" y="86"/>
                  </a:lnTo>
                  <a:lnTo>
                    <a:pt x="26" y="83"/>
                  </a:lnTo>
                  <a:lnTo>
                    <a:pt x="18" y="79"/>
                  </a:lnTo>
                  <a:lnTo>
                    <a:pt x="12" y="74"/>
                  </a:lnTo>
                  <a:lnTo>
                    <a:pt x="7" y="68"/>
                  </a:lnTo>
                  <a:lnTo>
                    <a:pt x="3" y="60"/>
                  </a:lnTo>
                  <a:lnTo>
                    <a:pt x="0" y="53"/>
                  </a:lnTo>
                  <a:lnTo>
                    <a:pt x="0" y="44"/>
                  </a:lnTo>
                  <a:lnTo>
                    <a:pt x="0" y="35"/>
                  </a:lnTo>
                  <a:lnTo>
                    <a:pt x="3" y="27"/>
                  </a:lnTo>
                  <a:lnTo>
                    <a:pt x="7" y="19"/>
                  </a:lnTo>
                  <a:lnTo>
                    <a:pt x="12" y="13"/>
                  </a:lnTo>
                  <a:lnTo>
                    <a:pt x="18" y="8"/>
                  </a:lnTo>
                  <a:lnTo>
                    <a:pt x="26" y="4"/>
                  </a:lnTo>
                  <a:lnTo>
                    <a:pt x="33" y="2"/>
                  </a:lnTo>
                  <a:lnTo>
                    <a:pt x="42" y="0"/>
                  </a:lnTo>
                  <a:lnTo>
                    <a:pt x="51" y="2"/>
                  </a:lnTo>
                  <a:lnTo>
                    <a:pt x="60" y="4"/>
                  </a:lnTo>
                  <a:lnTo>
                    <a:pt x="66" y="8"/>
                  </a:lnTo>
                  <a:lnTo>
                    <a:pt x="73" y="13"/>
                  </a:lnTo>
                  <a:lnTo>
                    <a:pt x="78" y="19"/>
                  </a:lnTo>
                  <a:lnTo>
                    <a:pt x="82" y="27"/>
                  </a:lnTo>
                  <a:lnTo>
                    <a:pt x="84" y="35"/>
                  </a:lnTo>
                  <a:lnTo>
                    <a:pt x="8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30"/>
            <p:cNvSpPr>
              <a:spLocks/>
            </p:cNvSpPr>
            <p:nvPr/>
          </p:nvSpPr>
          <p:spPr bwMode="auto">
            <a:xfrm>
              <a:off x="738" y="1249"/>
              <a:ext cx="54" cy="76"/>
            </a:xfrm>
            <a:custGeom>
              <a:avLst/>
              <a:gdLst>
                <a:gd name="T0" fmla="*/ 206 w 218"/>
                <a:gd name="T1" fmla="*/ 58 h 305"/>
                <a:gd name="T2" fmla="*/ 78 w 218"/>
                <a:gd name="T3" fmla="*/ 103 h 305"/>
                <a:gd name="T4" fmla="*/ 99 w 218"/>
                <a:gd name="T5" fmla="*/ 101 h 305"/>
                <a:gd name="T6" fmla="*/ 124 w 218"/>
                <a:gd name="T7" fmla="*/ 103 h 305"/>
                <a:gd name="T8" fmla="*/ 147 w 218"/>
                <a:gd name="T9" fmla="*/ 108 h 305"/>
                <a:gd name="T10" fmla="*/ 167 w 218"/>
                <a:gd name="T11" fmla="*/ 115 h 305"/>
                <a:gd name="T12" fmla="*/ 185 w 218"/>
                <a:gd name="T13" fmla="*/ 127 h 305"/>
                <a:gd name="T14" fmla="*/ 199 w 218"/>
                <a:gd name="T15" fmla="*/ 141 h 305"/>
                <a:gd name="T16" fmla="*/ 209 w 218"/>
                <a:gd name="T17" fmla="*/ 157 h 305"/>
                <a:gd name="T18" fmla="*/ 216 w 218"/>
                <a:gd name="T19" fmla="*/ 176 h 305"/>
                <a:gd name="T20" fmla="*/ 218 w 218"/>
                <a:gd name="T21" fmla="*/ 199 h 305"/>
                <a:gd name="T22" fmla="*/ 216 w 218"/>
                <a:gd name="T23" fmla="*/ 221 h 305"/>
                <a:gd name="T24" fmla="*/ 209 w 218"/>
                <a:gd name="T25" fmla="*/ 240 h 305"/>
                <a:gd name="T26" fmla="*/ 198 w 218"/>
                <a:gd name="T27" fmla="*/ 258 h 305"/>
                <a:gd name="T28" fmla="*/ 183 w 218"/>
                <a:gd name="T29" fmla="*/ 274 h 305"/>
                <a:gd name="T30" fmla="*/ 162 w 218"/>
                <a:gd name="T31" fmla="*/ 287 h 305"/>
                <a:gd name="T32" fmla="*/ 141 w 218"/>
                <a:gd name="T33" fmla="*/ 297 h 305"/>
                <a:gd name="T34" fmla="*/ 115 w 218"/>
                <a:gd name="T35" fmla="*/ 302 h 305"/>
                <a:gd name="T36" fmla="*/ 86 w 218"/>
                <a:gd name="T37" fmla="*/ 305 h 305"/>
                <a:gd name="T38" fmla="*/ 39 w 218"/>
                <a:gd name="T39" fmla="*/ 300 h 305"/>
                <a:gd name="T40" fmla="*/ 19 w 218"/>
                <a:gd name="T41" fmla="*/ 295 h 305"/>
                <a:gd name="T42" fmla="*/ 0 w 218"/>
                <a:gd name="T43" fmla="*/ 287 h 305"/>
                <a:gd name="T44" fmla="*/ 30 w 218"/>
                <a:gd name="T45" fmla="*/ 240 h 305"/>
                <a:gd name="T46" fmla="*/ 64 w 218"/>
                <a:gd name="T47" fmla="*/ 248 h 305"/>
                <a:gd name="T48" fmla="*/ 96 w 218"/>
                <a:gd name="T49" fmla="*/ 249 h 305"/>
                <a:gd name="T50" fmla="*/ 118 w 218"/>
                <a:gd name="T51" fmla="*/ 243 h 305"/>
                <a:gd name="T52" fmla="*/ 134 w 218"/>
                <a:gd name="T53" fmla="*/ 231 h 305"/>
                <a:gd name="T54" fmla="*/ 143 w 218"/>
                <a:gd name="T55" fmla="*/ 215 h 305"/>
                <a:gd name="T56" fmla="*/ 145 w 218"/>
                <a:gd name="T57" fmla="*/ 198 h 305"/>
                <a:gd name="T58" fmla="*/ 142 w 218"/>
                <a:gd name="T59" fmla="*/ 187 h 305"/>
                <a:gd name="T60" fmla="*/ 136 w 218"/>
                <a:gd name="T61" fmla="*/ 178 h 305"/>
                <a:gd name="T62" fmla="*/ 128 w 218"/>
                <a:gd name="T63" fmla="*/ 170 h 305"/>
                <a:gd name="T64" fmla="*/ 110 w 218"/>
                <a:gd name="T65" fmla="*/ 161 h 305"/>
                <a:gd name="T66" fmla="*/ 78 w 218"/>
                <a:gd name="T67" fmla="*/ 155 h 305"/>
                <a:gd name="T68" fmla="*/ 49 w 218"/>
                <a:gd name="T69" fmla="*/ 155 h 305"/>
                <a:gd name="T70" fmla="*/ 28 w 218"/>
                <a:gd name="T71" fmla="*/ 156 h 305"/>
                <a:gd name="T72" fmla="*/ 35 w 218"/>
                <a:gd name="T7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305">
                  <a:moveTo>
                    <a:pt x="206" y="0"/>
                  </a:moveTo>
                  <a:lnTo>
                    <a:pt x="206" y="58"/>
                  </a:lnTo>
                  <a:lnTo>
                    <a:pt x="85" y="58"/>
                  </a:lnTo>
                  <a:lnTo>
                    <a:pt x="78" y="103"/>
                  </a:lnTo>
                  <a:lnTo>
                    <a:pt x="90" y="101"/>
                  </a:lnTo>
                  <a:lnTo>
                    <a:pt x="99" y="101"/>
                  </a:lnTo>
                  <a:lnTo>
                    <a:pt x="111" y="101"/>
                  </a:lnTo>
                  <a:lnTo>
                    <a:pt x="124" y="103"/>
                  </a:lnTo>
                  <a:lnTo>
                    <a:pt x="136" y="105"/>
                  </a:lnTo>
                  <a:lnTo>
                    <a:pt x="147" y="108"/>
                  </a:lnTo>
                  <a:lnTo>
                    <a:pt x="157" y="112"/>
                  </a:lnTo>
                  <a:lnTo>
                    <a:pt x="167" y="115"/>
                  </a:lnTo>
                  <a:lnTo>
                    <a:pt x="176" y="120"/>
                  </a:lnTo>
                  <a:lnTo>
                    <a:pt x="185" y="127"/>
                  </a:lnTo>
                  <a:lnTo>
                    <a:pt x="193" y="133"/>
                  </a:lnTo>
                  <a:lnTo>
                    <a:pt x="199" y="141"/>
                  </a:lnTo>
                  <a:lnTo>
                    <a:pt x="206" y="148"/>
                  </a:lnTo>
                  <a:lnTo>
                    <a:pt x="209" y="157"/>
                  </a:lnTo>
                  <a:lnTo>
                    <a:pt x="213" y="166"/>
                  </a:lnTo>
                  <a:lnTo>
                    <a:pt x="216" y="176"/>
                  </a:lnTo>
                  <a:lnTo>
                    <a:pt x="217" y="188"/>
                  </a:lnTo>
                  <a:lnTo>
                    <a:pt x="218" y="199"/>
                  </a:lnTo>
                  <a:lnTo>
                    <a:pt x="217" y="211"/>
                  </a:lnTo>
                  <a:lnTo>
                    <a:pt x="216" y="221"/>
                  </a:lnTo>
                  <a:lnTo>
                    <a:pt x="213" y="230"/>
                  </a:lnTo>
                  <a:lnTo>
                    <a:pt x="209" y="240"/>
                  </a:lnTo>
                  <a:lnTo>
                    <a:pt x="204" y="249"/>
                  </a:lnTo>
                  <a:lnTo>
                    <a:pt x="198" y="258"/>
                  </a:lnTo>
                  <a:lnTo>
                    <a:pt x="190" y="265"/>
                  </a:lnTo>
                  <a:lnTo>
                    <a:pt x="183" y="274"/>
                  </a:lnTo>
                  <a:lnTo>
                    <a:pt x="173" y="281"/>
                  </a:lnTo>
                  <a:lnTo>
                    <a:pt x="162" y="287"/>
                  </a:lnTo>
                  <a:lnTo>
                    <a:pt x="152" y="292"/>
                  </a:lnTo>
                  <a:lnTo>
                    <a:pt x="141" y="297"/>
                  </a:lnTo>
                  <a:lnTo>
                    <a:pt x="128" y="300"/>
                  </a:lnTo>
                  <a:lnTo>
                    <a:pt x="115" y="302"/>
                  </a:lnTo>
                  <a:lnTo>
                    <a:pt x="101" y="304"/>
                  </a:lnTo>
                  <a:lnTo>
                    <a:pt x="86" y="305"/>
                  </a:lnTo>
                  <a:lnTo>
                    <a:pt x="62" y="304"/>
                  </a:lnTo>
                  <a:lnTo>
                    <a:pt x="39" y="300"/>
                  </a:lnTo>
                  <a:lnTo>
                    <a:pt x="29" y="297"/>
                  </a:lnTo>
                  <a:lnTo>
                    <a:pt x="19" y="295"/>
                  </a:lnTo>
                  <a:lnTo>
                    <a:pt x="8" y="291"/>
                  </a:lnTo>
                  <a:lnTo>
                    <a:pt x="0" y="287"/>
                  </a:lnTo>
                  <a:lnTo>
                    <a:pt x="14" y="234"/>
                  </a:lnTo>
                  <a:lnTo>
                    <a:pt x="30" y="240"/>
                  </a:lnTo>
                  <a:lnTo>
                    <a:pt x="47" y="245"/>
                  </a:lnTo>
                  <a:lnTo>
                    <a:pt x="64" y="248"/>
                  </a:lnTo>
                  <a:lnTo>
                    <a:pt x="83" y="249"/>
                  </a:lnTo>
                  <a:lnTo>
                    <a:pt x="96" y="249"/>
                  </a:lnTo>
                  <a:lnTo>
                    <a:pt x="108" y="246"/>
                  </a:lnTo>
                  <a:lnTo>
                    <a:pt x="118" y="243"/>
                  </a:lnTo>
                  <a:lnTo>
                    <a:pt x="127" y="237"/>
                  </a:lnTo>
                  <a:lnTo>
                    <a:pt x="134" y="231"/>
                  </a:lnTo>
                  <a:lnTo>
                    <a:pt x="141" y="222"/>
                  </a:lnTo>
                  <a:lnTo>
                    <a:pt x="143" y="215"/>
                  </a:lnTo>
                  <a:lnTo>
                    <a:pt x="145" y="204"/>
                  </a:lnTo>
                  <a:lnTo>
                    <a:pt x="145" y="198"/>
                  </a:lnTo>
                  <a:lnTo>
                    <a:pt x="143" y="193"/>
                  </a:lnTo>
                  <a:lnTo>
                    <a:pt x="142" y="187"/>
                  </a:lnTo>
                  <a:lnTo>
                    <a:pt x="139" y="183"/>
                  </a:lnTo>
                  <a:lnTo>
                    <a:pt x="136" y="178"/>
                  </a:lnTo>
                  <a:lnTo>
                    <a:pt x="132" y="174"/>
                  </a:lnTo>
                  <a:lnTo>
                    <a:pt x="128" y="170"/>
                  </a:lnTo>
                  <a:lnTo>
                    <a:pt x="123" y="166"/>
                  </a:lnTo>
                  <a:lnTo>
                    <a:pt x="110" y="161"/>
                  </a:lnTo>
                  <a:lnTo>
                    <a:pt x="96" y="157"/>
                  </a:lnTo>
                  <a:lnTo>
                    <a:pt x="78" y="155"/>
                  </a:lnTo>
                  <a:lnTo>
                    <a:pt x="58" y="155"/>
                  </a:lnTo>
                  <a:lnTo>
                    <a:pt x="49" y="155"/>
                  </a:lnTo>
                  <a:lnTo>
                    <a:pt x="39" y="155"/>
                  </a:lnTo>
                  <a:lnTo>
                    <a:pt x="28" y="156"/>
                  </a:lnTo>
                  <a:lnTo>
                    <a:pt x="15" y="157"/>
                  </a:lnTo>
                  <a:lnTo>
                    <a:pt x="35" y="0"/>
                  </a:lnTo>
                  <a:lnTo>
                    <a:pt x="2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31"/>
            <p:cNvSpPr>
              <a:spLocks/>
            </p:cNvSpPr>
            <p:nvPr/>
          </p:nvSpPr>
          <p:spPr bwMode="auto">
            <a:xfrm>
              <a:off x="734" y="921"/>
              <a:ext cx="34" cy="75"/>
            </a:xfrm>
            <a:custGeom>
              <a:avLst/>
              <a:gdLst>
                <a:gd name="T0" fmla="*/ 70 w 139"/>
                <a:gd name="T1" fmla="*/ 300 h 300"/>
                <a:gd name="T2" fmla="*/ 70 w 139"/>
                <a:gd name="T3" fmla="*/ 62 h 300"/>
                <a:gd name="T4" fmla="*/ 70 w 139"/>
                <a:gd name="T5" fmla="*/ 62 h 300"/>
                <a:gd name="T6" fmla="*/ 12 w 139"/>
                <a:gd name="T7" fmla="*/ 90 h 300"/>
                <a:gd name="T8" fmla="*/ 0 w 139"/>
                <a:gd name="T9" fmla="*/ 37 h 300"/>
                <a:gd name="T10" fmla="*/ 80 w 139"/>
                <a:gd name="T11" fmla="*/ 0 h 300"/>
                <a:gd name="T12" fmla="*/ 139 w 139"/>
                <a:gd name="T13" fmla="*/ 0 h 300"/>
                <a:gd name="T14" fmla="*/ 139 w 139"/>
                <a:gd name="T15" fmla="*/ 300 h 300"/>
                <a:gd name="T16" fmla="*/ 70 w 13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00">
                  <a:moveTo>
                    <a:pt x="70" y="300"/>
                  </a:moveTo>
                  <a:lnTo>
                    <a:pt x="70" y="62"/>
                  </a:lnTo>
                  <a:lnTo>
                    <a:pt x="70" y="62"/>
                  </a:lnTo>
                  <a:lnTo>
                    <a:pt x="12" y="90"/>
                  </a:lnTo>
                  <a:lnTo>
                    <a:pt x="0" y="37"/>
                  </a:lnTo>
                  <a:lnTo>
                    <a:pt x="80" y="0"/>
                  </a:lnTo>
                  <a:lnTo>
                    <a:pt x="139" y="0"/>
                  </a:lnTo>
                  <a:lnTo>
                    <a:pt x="139" y="300"/>
                  </a:lnTo>
                  <a:lnTo>
                    <a:pt x="7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0" name="Freeform 632"/>
            <p:cNvSpPr>
              <a:spLocks/>
            </p:cNvSpPr>
            <p:nvPr/>
          </p:nvSpPr>
          <p:spPr bwMode="auto">
            <a:xfrm>
              <a:off x="795" y="976"/>
              <a:ext cx="21" cy="21"/>
            </a:xfrm>
            <a:custGeom>
              <a:avLst/>
              <a:gdLst>
                <a:gd name="T0" fmla="*/ 86 w 86"/>
                <a:gd name="T1" fmla="*/ 43 h 86"/>
                <a:gd name="T2" fmla="*/ 84 w 86"/>
                <a:gd name="T3" fmla="*/ 52 h 86"/>
                <a:gd name="T4" fmla="*/ 83 w 86"/>
                <a:gd name="T5" fmla="*/ 60 h 86"/>
                <a:gd name="T6" fmla="*/ 79 w 86"/>
                <a:gd name="T7" fmla="*/ 67 h 86"/>
                <a:gd name="T8" fmla="*/ 74 w 86"/>
                <a:gd name="T9" fmla="*/ 74 h 86"/>
                <a:gd name="T10" fmla="*/ 68 w 86"/>
                <a:gd name="T11" fmla="*/ 79 h 86"/>
                <a:gd name="T12" fmla="*/ 60 w 86"/>
                <a:gd name="T13" fmla="*/ 82 h 86"/>
                <a:gd name="T14" fmla="*/ 53 w 86"/>
                <a:gd name="T15" fmla="*/ 85 h 86"/>
                <a:gd name="T16" fmla="*/ 44 w 86"/>
                <a:gd name="T17" fmla="*/ 86 h 86"/>
                <a:gd name="T18" fmla="*/ 35 w 86"/>
                <a:gd name="T19" fmla="*/ 85 h 86"/>
                <a:gd name="T20" fmla="*/ 26 w 86"/>
                <a:gd name="T21" fmla="*/ 82 h 86"/>
                <a:gd name="T22" fmla="*/ 20 w 86"/>
                <a:gd name="T23" fmla="*/ 79 h 86"/>
                <a:gd name="T24" fmla="*/ 13 w 86"/>
                <a:gd name="T25" fmla="*/ 74 h 86"/>
                <a:gd name="T26" fmla="*/ 8 w 86"/>
                <a:gd name="T27" fmla="*/ 67 h 86"/>
                <a:gd name="T28" fmla="*/ 4 w 86"/>
                <a:gd name="T29" fmla="*/ 60 h 86"/>
                <a:gd name="T30" fmla="*/ 2 w 86"/>
                <a:gd name="T31" fmla="*/ 52 h 86"/>
                <a:gd name="T32" fmla="*/ 0 w 86"/>
                <a:gd name="T33" fmla="*/ 43 h 86"/>
                <a:gd name="T34" fmla="*/ 2 w 86"/>
                <a:gd name="T35" fmla="*/ 34 h 86"/>
                <a:gd name="T36" fmla="*/ 4 w 86"/>
                <a:gd name="T37" fmla="*/ 25 h 86"/>
                <a:gd name="T38" fmla="*/ 8 w 86"/>
                <a:gd name="T39" fmla="*/ 19 h 86"/>
                <a:gd name="T40" fmla="*/ 13 w 86"/>
                <a:gd name="T41" fmla="*/ 13 h 86"/>
                <a:gd name="T42" fmla="*/ 20 w 86"/>
                <a:gd name="T43" fmla="*/ 6 h 86"/>
                <a:gd name="T44" fmla="*/ 27 w 86"/>
                <a:gd name="T45" fmla="*/ 2 h 86"/>
                <a:gd name="T46" fmla="*/ 35 w 86"/>
                <a:gd name="T47" fmla="*/ 1 h 86"/>
                <a:gd name="T48" fmla="*/ 44 w 86"/>
                <a:gd name="T49" fmla="*/ 0 h 86"/>
                <a:gd name="T50" fmla="*/ 53 w 86"/>
                <a:gd name="T51" fmla="*/ 1 h 86"/>
                <a:gd name="T52" fmla="*/ 60 w 86"/>
                <a:gd name="T53" fmla="*/ 2 h 86"/>
                <a:gd name="T54" fmla="*/ 68 w 86"/>
                <a:gd name="T55" fmla="*/ 6 h 86"/>
                <a:gd name="T56" fmla="*/ 74 w 86"/>
                <a:gd name="T57" fmla="*/ 11 h 86"/>
                <a:gd name="T58" fmla="*/ 79 w 86"/>
                <a:gd name="T59" fmla="*/ 19 h 86"/>
                <a:gd name="T60" fmla="*/ 83 w 86"/>
                <a:gd name="T61" fmla="*/ 25 h 86"/>
                <a:gd name="T62" fmla="*/ 84 w 86"/>
                <a:gd name="T63" fmla="*/ 34 h 86"/>
                <a:gd name="T64" fmla="*/ 86 w 86"/>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6">
                  <a:moveTo>
                    <a:pt x="86" y="43"/>
                  </a:moveTo>
                  <a:lnTo>
                    <a:pt x="84" y="52"/>
                  </a:lnTo>
                  <a:lnTo>
                    <a:pt x="83" y="60"/>
                  </a:lnTo>
                  <a:lnTo>
                    <a:pt x="79" y="67"/>
                  </a:lnTo>
                  <a:lnTo>
                    <a:pt x="74" y="74"/>
                  </a:lnTo>
                  <a:lnTo>
                    <a:pt x="68" y="79"/>
                  </a:lnTo>
                  <a:lnTo>
                    <a:pt x="60" y="82"/>
                  </a:lnTo>
                  <a:lnTo>
                    <a:pt x="53" y="85"/>
                  </a:lnTo>
                  <a:lnTo>
                    <a:pt x="44" y="86"/>
                  </a:lnTo>
                  <a:lnTo>
                    <a:pt x="35" y="85"/>
                  </a:lnTo>
                  <a:lnTo>
                    <a:pt x="26" y="82"/>
                  </a:lnTo>
                  <a:lnTo>
                    <a:pt x="20" y="79"/>
                  </a:lnTo>
                  <a:lnTo>
                    <a:pt x="13" y="74"/>
                  </a:lnTo>
                  <a:lnTo>
                    <a:pt x="8" y="67"/>
                  </a:lnTo>
                  <a:lnTo>
                    <a:pt x="4" y="60"/>
                  </a:lnTo>
                  <a:lnTo>
                    <a:pt x="2" y="52"/>
                  </a:lnTo>
                  <a:lnTo>
                    <a:pt x="0" y="43"/>
                  </a:lnTo>
                  <a:lnTo>
                    <a:pt x="2" y="34"/>
                  </a:lnTo>
                  <a:lnTo>
                    <a:pt x="4" y="25"/>
                  </a:lnTo>
                  <a:lnTo>
                    <a:pt x="8" y="19"/>
                  </a:lnTo>
                  <a:lnTo>
                    <a:pt x="13" y="13"/>
                  </a:lnTo>
                  <a:lnTo>
                    <a:pt x="20" y="6"/>
                  </a:lnTo>
                  <a:lnTo>
                    <a:pt x="27" y="2"/>
                  </a:lnTo>
                  <a:lnTo>
                    <a:pt x="35" y="1"/>
                  </a:lnTo>
                  <a:lnTo>
                    <a:pt x="44" y="0"/>
                  </a:lnTo>
                  <a:lnTo>
                    <a:pt x="53" y="1"/>
                  </a:lnTo>
                  <a:lnTo>
                    <a:pt x="60" y="2"/>
                  </a:lnTo>
                  <a:lnTo>
                    <a:pt x="68" y="6"/>
                  </a:lnTo>
                  <a:lnTo>
                    <a:pt x="74" y="11"/>
                  </a:lnTo>
                  <a:lnTo>
                    <a:pt x="79" y="19"/>
                  </a:lnTo>
                  <a:lnTo>
                    <a:pt x="83" y="25"/>
                  </a:lnTo>
                  <a:lnTo>
                    <a:pt x="84" y="34"/>
                  </a:lnTo>
                  <a:lnTo>
                    <a:pt x="86"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1" name="Freeform 633"/>
            <p:cNvSpPr>
              <a:spLocks noEditPoints="1"/>
            </p:cNvSpPr>
            <p:nvPr/>
          </p:nvSpPr>
          <p:spPr bwMode="auto">
            <a:xfrm>
              <a:off x="823" y="921"/>
              <a:ext cx="60" cy="75"/>
            </a:xfrm>
            <a:custGeom>
              <a:avLst/>
              <a:gdLst>
                <a:gd name="T0" fmla="*/ 204 w 241"/>
                <a:gd name="T1" fmla="*/ 300 h 300"/>
                <a:gd name="T2" fmla="*/ 136 w 241"/>
                <a:gd name="T3" fmla="*/ 300 h 300"/>
                <a:gd name="T4" fmla="*/ 136 w 241"/>
                <a:gd name="T5" fmla="*/ 228 h 300"/>
                <a:gd name="T6" fmla="*/ 0 w 241"/>
                <a:gd name="T7" fmla="*/ 228 h 300"/>
                <a:gd name="T8" fmla="*/ 0 w 241"/>
                <a:gd name="T9" fmla="*/ 182 h 300"/>
                <a:gd name="T10" fmla="*/ 115 w 241"/>
                <a:gd name="T11" fmla="*/ 0 h 300"/>
                <a:gd name="T12" fmla="*/ 204 w 241"/>
                <a:gd name="T13" fmla="*/ 0 h 300"/>
                <a:gd name="T14" fmla="*/ 204 w 241"/>
                <a:gd name="T15" fmla="*/ 176 h 300"/>
                <a:gd name="T16" fmla="*/ 241 w 241"/>
                <a:gd name="T17" fmla="*/ 176 h 300"/>
                <a:gd name="T18" fmla="*/ 241 w 241"/>
                <a:gd name="T19" fmla="*/ 228 h 300"/>
                <a:gd name="T20" fmla="*/ 204 w 241"/>
                <a:gd name="T21" fmla="*/ 228 h 300"/>
                <a:gd name="T22" fmla="*/ 204 w 241"/>
                <a:gd name="T23" fmla="*/ 300 h 300"/>
                <a:gd name="T24" fmla="*/ 66 w 241"/>
                <a:gd name="T25" fmla="*/ 176 h 300"/>
                <a:gd name="T26" fmla="*/ 136 w 241"/>
                <a:gd name="T27" fmla="*/ 176 h 300"/>
                <a:gd name="T28" fmla="*/ 136 w 241"/>
                <a:gd name="T29" fmla="*/ 108 h 300"/>
                <a:gd name="T30" fmla="*/ 136 w 241"/>
                <a:gd name="T31" fmla="*/ 98 h 300"/>
                <a:gd name="T32" fmla="*/ 136 w 241"/>
                <a:gd name="T33" fmla="*/ 85 h 300"/>
                <a:gd name="T34" fmla="*/ 138 w 241"/>
                <a:gd name="T35" fmla="*/ 70 h 300"/>
                <a:gd name="T36" fmla="*/ 138 w 241"/>
                <a:gd name="T37" fmla="*/ 51 h 300"/>
                <a:gd name="T38" fmla="*/ 136 w 241"/>
                <a:gd name="T39" fmla="*/ 51 h 300"/>
                <a:gd name="T40" fmla="*/ 126 w 241"/>
                <a:gd name="T41" fmla="*/ 74 h 300"/>
                <a:gd name="T42" fmla="*/ 117 w 241"/>
                <a:gd name="T43" fmla="*/ 90 h 300"/>
                <a:gd name="T44" fmla="*/ 111 w 241"/>
                <a:gd name="T45" fmla="*/ 102 h 300"/>
                <a:gd name="T46" fmla="*/ 108 w 241"/>
                <a:gd name="T47" fmla="*/ 108 h 300"/>
                <a:gd name="T48" fmla="*/ 66 w 241"/>
                <a:gd name="T49" fmla="*/ 1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00">
                  <a:moveTo>
                    <a:pt x="204" y="300"/>
                  </a:moveTo>
                  <a:lnTo>
                    <a:pt x="136" y="300"/>
                  </a:lnTo>
                  <a:lnTo>
                    <a:pt x="136" y="228"/>
                  </a:lnTo>
                  <a:lnTo>
                    <a:pt x="0" y="228"/>
                  </a:lnTo>
                  <a:lnTo>
                    <a:pt x="0" y="182"/>
                  </a:lnTo>
                  <a:lnTo>
                    <a:pt x="115" y="0"/>
                  </a:lnTo>
                  <a:lnTo>
                    <a:pt x="204" y="0"/>
                  </a:lnTo>
                  <a:lnTo>
                    <a:pt x="204" y="176"/>
                  </a:lnTo>
                  <a:lnTo>
                    <a:pt x="241" y="176"/>
                  </a:lnTo>
                  <a:lnTo>
                    <a:pt x="241" y="228"/>
                  </a:lnTo>
                  <a:lnTo>
                    <a:pt x="204" y="228"/>
                  </a:lnTo>
                  <a:lnTo>
                    <a:pt x="204" y="300"/>
                  </a:lnTo>
                  <a:close/>
                  <a:moveTo>
                    <a:pt x="66" y="176"/>
                  </a:moveTo>
                  <a:lnTo>
                    <a:pt x="136" y="176"/>
                  </a:lnTo>
                  <a:lnTo>
                    <a:pt x="136" y="108"/>
                  </a:lnTo>
                  <a:lnTo>
                    <a:pt x="136" y="98"/>
                  </a:lnTo>
                  <a:lnTo>
                    <a:pt x="136" y="85"/>
                  </a:lnTo>
                  <a:lnTo>
                    <a:pt x="138" y="70"/>
                  </a:lnTo>
                  <a:lnTo>
                    <a:pt x="138" y="51"/>
                  </a:lnTo>
                  <a:lnTo>
                    <a:pt x="136" y="51"/>
                  </a:lnTo>
                  <a:lnTo>
                    <a:pt x="126" y="74"/>
                  </a:lnTo>
                  <a:lnTo>
                    <a:pt x="117" y="90"/>
                  </a:lnTo>
                  <a:lnTo>
                    <a:pt x="111" y="102"/>
                  </a:lnTo>
                  <a:lnTo>
                    <a:pt x="108" y="108"/>
                  </a:lnTo>
                  <a:lnTo>
                    <a:pt x="66"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5" name="Freeform 634"/>
            <p:cNvSpPr>
              <a:spLocks noEditPoints="1"/>
            </p:cNvSpPr>
            <p:nvPr/>
          </p:nvSpPr>
          <p:spPr bwMode="auto">
            <a:xfrm>
              <a:off x="1461" y="3176"/>
              <a:ext cx="59" cy="77"/>
            </a:xfrm>
            <a:custGeom>
              <a:avLst/>
              <a:gdLst>
                <a:gd name="T0" fmla="*/ 182 w 235"/>
                <a:gd name="T1" fmla="*/ 55 h 309"/>
                <a:gd name="T2" fmla="*/ 134 w 235"/>
                <a:gd name="T3" fmla="*/ 63 h 309"/>
                <a:gd name="T4" fmla="*/ 109 w 235"/>
                <a:gd name="T5" fmla="*/ 74 h 309"/>
                <a:gd name="T6" fmla="*/ 93 w 235"/>
                <a:gd name="T7" fmla="*/ 88 h 309"/>
                <a:gd name="T8" fmla="*/ 78 w 235"/>
                <a:gd name="T9" fmla="*/ 112 h 309"/>
                <a:gd name="T10" fmla="*/ 80 w 235"/>
                <a:gd name="T11" fmla="*/ 121 h 309"/>
                <a:gd name="T12" fmla="*/ 103 w 235"/>
                <a:gd name="T13" fmla="*/ 108 h 309"/>
                <a:gd name="T14" fmla="*/ 130 w 235"/>
                <a:gd name="T15" fmla="*/ 103 h 309"/>
                <a:gd name="T16" fmla="*/ 160 w 235"/>
                <a:gd name="T17" fmla="*/ 105 h 309"/>
                <a:gd name="T18" fmla="*/ 186 w 235"/>
                <a:gd name="T19" fmla="*/ 113 h 309"/>
                <a:gd name="T20" fmla="*/ 209 w 235"/>
                <a:gd name="T21" fmla="*/ 129 h 309"/>
                <a:gd name="T22" fmla="*/ 225 w 235"/>
                <a:gd name="T23" fmla="*/ 152 h 309"/>
                <a:gd name="T24" fmla="*/ 234 w 235"/>
                <a:gd name="T25" fmla="*/ 180 h 309"/>
                <a:gd name="T26" fmla="*/ 235 w 235"/>
                <a:gd name="T27" fmla="*/ 211 h 309"/>
                <a:gd name="T28" fmla="*/ 228 w 235"/>
                <a:gd name="T29" fmla="*/ 243 h 309"/>
                <a:gd name="T30" fmla="*/ 211 w 235"/>
                <a:gd name="T31" fmla="*/ 270 h 309"/>
                <a:gd name="T32" fmla="*/ 186 w 235"/>
                <a:gd name="T33" fmla="*/ 292 h 309"/>
                <a:gd name="T34" fmla="*/ 157 w 235"/>
                <a:gd name="T35" fmla="*/ 304 h 309"/>
                <a:gd name="T36" fmla="*/ 122 w 235"/>
                <a:gd name="T37" fmla="*/ 309 h 309"/>
                <a:gd name="T38" fmla="*/ 83 w 235"/>
                <a:gd name="T39" fmla="*/ 304 h 309"/>
                <a:gd name="T40" fmla="*/ 51 w 235"/>
                <a:gd name="T41" fmla="*/ 289 h 309"/>
                <a:gd name="T42" fmla="*/ 26 w 235"/>
                <a:gd name="T43" fmla="*/ 264 h 309"/>
                <a:gd name="T44" fmla="*/ 8 w 235"/>
                <a:gd name="T45" fmla="*/ 231 h 309"/>
                <a:gd name="T46" fmla="*/ 0 w 235"/>
                <a:gd name="T47" fmla="*/ 192 h 309"/>
                <a:gd name="T48" fmla="*/ 3 w 235"/>
                <a:gd name="T49" fmla="*/ 140 h 309"/>
                <a:gd name="T50" fmla="*/ 19 w 235"/>
                <a:gd name="T51" fmla="*/ 91 h 309"/>
                <a:gd name="T52" fmla="*/ 46 w 235"/>
                <a:gd name="T53" fmla="*/ 51 h 309"/>
                <a:gd name="T54" fmla="*/ 81 w 235"/>
                <a:gd name="T55" fmla="*/ 24 h 309"/>
                <a:gd name="T56" fmla="*/ 123 w 235"/>
                <a:gd name="T57" fmla="*/ 7 h 309"/>
                <a:gd name="T58" fmla="*/ 164 w 235"/>
                <a:gd name="T59" fmla="*/ 0 h 309"/>
                <a:gd name="T60" fmla="*/ 202 w 235"/>
                <a:gd name="T61" fmla="*/ 0 h 309"/>
                <a:gd name="T62" fmla="*/ 74 w 235"/>
                <a:gd name="T63" fmla="*/ 218 h 309"/>
                <a:gd name="T64" fmla="*/ 87 w 235"/>
                <a:gd name="T65" fmla="*/ 242 h 309"/>
                <a:gd name="T66" fmla="*/ 99 w 235"/>
                <a:gd name="T67" fmla="*/ 252 h 309"/>
                <a:gd name="T68" fmla="*/ 116 w 235"/>
                <a:gd name="T69" fmla="*/ 256 h 309"/>
                <a:gd name="T70" fmla="*/ 139 w 235"/>
                <a:gd name="T71" fmla="*/ 253 h 309"/>
                <a:gd name="T72" fmla="*/ 157 w 235"/>
                <a:gd name="T73" fmla="*/ 234 h 309"/>
                <a:gd name="T74" fmla="*/ 163 w 235"/>
                <a:gd name="T75" fmla="*/ 205 h 309"/>
                <a:gd name="T76" fmla="*/ 157 w 235"/>
                <a:gd name="T77" fmla="*/ 175 h 309"/>
                <a:gd name="T78" fmla="*/ 136 w 235"/>
                <a:gd name="T79" fmla="*/ 157 h 309"/>
                <a:gd name="T80" fmla="*/ 107 w 235"/>
                <a:gd name="T81" fmla="*/ 154 h 309"/>
                <a:gd name="T82" fmla="*/ 84 w 235"/>
                <a:gd name="T83" fmla="*/ 167 h 309"/>
                <a:gd name="T84" fmla="*/ 71 w 235"/>
                <a:gd name="T85" fmla="*/ 18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309">
                  <a:moveTo>
                    <a:pt x="202" y="0"/>
                  </a:moveTo>
                  <a:lnTo>
                    <a:pt x="202" y="55"/>
                  </a:lnTo>
                  <a:lnTo>
                    <a:pt x="182" y="55"/>
                  </a:lnTo>
                  <a:lnTo>
                    <a:pt x="165" y="55"/>
                  </a:lnTo>
                  <a:lnTo>
                    <a:pt x="150" y="58"/>
                  </a:lnTo>
                  <a:lnTo>
                    <a:pt x="134" y="63"/>
                  </a:lnTo>
                  <a:lnTo>
                    <a:pt x="125" y="65"/>
                  </a:lnTo>
                  <a:lnTo>
                    <a:pt x="117" y="69"/>
                  </a:lnTo>
                  <a:lnTo>
                    <a:pt x="109" y="74"/>
                  </a:lnTo>
                  <a:lnTo>
                    <a:pt x="103" y="78"/>
                  </a:lnTo>
                  <a:lnTo>
                    <a:pt x="98" y="83"/>
                  </a:lnTo>
                  <a:lnTo>
                    <a:pt x="93" y="88"/>
                  </a:lnTo>
                  <a:lnTo>
                    <a:pt x="88" y="94"/>
                  </a:lnTo>
                  <a:lnTo>
                    <a:pt x="84" y="101"/>
                  </a:lnTo>
                  <a:lnTo>
                    <a:pt x="78" y="112"/>
                  </a:lnTo>
                  <a:lnTo>
                    <a:pt x="73" y="126"/>
                  </a:lnTo>
                  <a:lnTo>
                    <a:pt x="74" y="126"/>
                  </a:lnTo>
                  <a:lnTo>
                    <a:pt x="80" y="121"/>
                  </a:lnTo>
                  <a:lnTo>
                    <a:pt x="88" y="116"/>
                  </a:lnTo>
                  <a:lnTo>
                    <a:pt x="95" y="112"/>
                  </a:lnTo>
                  <a:lnTo>
                    <a:pt x="103" y="108"/>
                  </a:lnTo>
                  <a:lnTo>
                    <a:pt x="112" y="106"/>
                  </a:lnTo>
                  <a:lnTo>
                    <a:pt x="121" y="103"/>
                  </a:lnTo>
                  <a:lnTo>
                    <a:pt x="130" y="103"/>
                  </a:lnTo>
                  <a:lnTo>
                    <a:pt x="140" y="102"/>
                  </a:lnTo>
                  <a:lnTo>
                    <a:pt x="150" y="103"/>
                  </a:lnTo>
                  <a:lnTo>
                    <a:pt x="160" y="105"/>
                  </a:lnTo>
                  <a:lnTo>
                    <a:pt x="169" y="106"/>
                  </a:lnTo>
                  <a:lnTo>
                    <a:pt x="178" y="110"/>
                  </a:lnTo>
                  <a:lnTo>
                    <a:pt x="186" y="113"/>
                  </a:lnTo>
                  <a:lnTo>
                    <a:pt x="195" y="117"/>
                  </a:lnTo>
                  <a:lnTo>
                    <a:pt x="201" y="124"/>
                  </a:lnTo>
                  <a:lnTo>
                    <a:pt x="209" y="129"/>
                  </a:lnTo>
                  <a:lnTo>
                    <a:pt x="215" y="136"/>
                  </a:lnTo>
                  <a:lnTo>
                    <a:pt x="220" y="144"/>
                  </a:lnTo>
                  <a:lnTo>
                    <a:pt x="225" y="152"/>
                  </a:lnTo>
                  <a:lnTo>
                    <a:pt x="229" y="161"/>
                  </a:lnTo>
                  <a:lnTo>
                    <a:pt x="232" y="169"/>
                  </a:lnTo>
                  <a:lnTo>
                    <a:pt x="234" y="180"/>
                  </a:lnTo>
                  <a:lnTo>
                    <a:pt x="235" y="190"/>
                  </a:lnTo>
                  <a:lnTo>
                    <a:pt x="235" y="201"/>
                  </a:lnTo>
                  <a:lnTo>
                    <a:pt x="235" y="211"/>
                  </a:lnTo>
                  <a:lnTo>
                    <a:pt x="234" y="223"/>
                  </a:lnTo>
                  <a:lnTo>
                    <a:pt x="232" y="233"/>
                  </a:lnTo>
                  <a:lnTo>
                    <a:pt x="228" y="243"/>
                  </a:lnTo>
                  <a:lnTo>
                    <a:pt x="223" y="252"/>
                  </a:lnTo>
                  <a:lnTo>
                    <a:pt x="218" y="261"/>
                  </a:lnTo>
                  <a:lnTo>
                    <a:pt x="211" y="270"/>
                  </a:lnTo>
                  <a:lnTo>
                    <a:pt x="204" y="278"/>
                  </a:lnTo>
                  <a:lnTo>
                    <a:pt x="195" y="285"/>
                  </a:lnTo>
                  <a:lnTo>
                    <a:pt x="186" y="292"/>
                  </a:lnTo>
                  <a:lnTo>
                    <a:pt x="177" y="297"/>
                  </a:lnTo>
                  <a:lnTo>
                    <a:pt x="167" y="302"/>
                  </a:lnTo>
                  <a:lnTo>
                    <a:pt x="157" y="304"/>
                  </a:lnTo>
                  <a:lnTo>
                    <a:pt x="145" y="307"/>
                  </a:lnTo>
                  <a:lnTo>
                    <a:pt x="134" y="308"/>
                  </a:lnTo>
                  <a:lnTo>
                    <a:pt x="122" y="309"/>
                  </a:lnTo>
                  <a:lnTo>
                    <a:pt x="108" y="308"/>
                  </a:lnTo>
                  <a:lnTo>
                    <a:pt x="95" y="307"/>
                  </a:lnTo>
                  <a:lnTo>
                    <a:pt x="83" y="304"/>
                  </a:lnTo>
                  <a:lnTo>
                    <a:pt x="71" y="300"/>
                  </a:lnTo>
                  <a:lnTo>
                    <a:pt x="61" y="295"/>
                  </a:lnTo>
                  <a:lnTo>
                    <a:pt x="51" y="289"/>
                  </a:lnTo>
                  <a:lnTo>
                    <a:pt x="41" y="281"/>
                  </a:lnTo>
                  <a:lnTo>
                    <a:pt x="33" y="272"/>
                  </a:lnTo>
                  <a:lnTo>
                    <a:pt x="26" y="264"/>
                  </a:lnTo>
                  <a:lnTo>
                    <a:pt x="18" y="253"/>
                  </a:lnTo>
                  <a:lnTo>
                    <a:pt x="13" y="242"/>
                  </a:lnTo>
                  <a:lnTo>
                    <a:pt x="8" y="231"/>
                  </a:lnTo>
                  <a:lnTo>
                    <a:pt x="5" y="218"/>
                  </a:lnTo>
                  <a:lnTo>
                    <a:pt x="3" y="205"/>
                  </a:lnTo>
                  <a:lnTo>
                    <a:pt x="0" y="192"/>
                  </a:lnTo>
                  <a:lnTo>
                    <a:pt x="0" y="177"/>
                  </a:lnTo>
                  <a:lnTo>
                    <a:pt x="1" y="159"/>
                  </a:lnTo>
                  <a:lnTo>
                    <a:pt x="3" y="140"/>
                  </a:lnTo>
                  <a:lnTo>
                    <a:pt x="6" y="124"/>
                  </a:lnTo>
                  <a:lnTo>
                    <a:pt x="13" y="106"/>
                  </a:lnTo>
                  <a:lnTo>
                    <a:pt x="19" y="91"/>
                  </a:lnTo>
                  <a:lnTo>
                    <a:pt x="27" y="77"/>
                  </a:lnTo>
                  <a:lnTo>
                    <a:pt x="36" y="63"/>
                  </a:lnTo>
                  <a:lnTo>
                    <a:pt x="46" y="51"/>
                  </a:lnTo>
                  <a:lnTo>
                    <a:pt x="57" y="41"/>
                  </a:lnTo>
                  <a:lnTo>
                    <a:pt x="69" y="32"/>
                  </a:lnTo>
                  <a:lnTo>
                    <a:pt x="81" y="24"/>
                  </a:lnTo>
                  <a:lnTo>
                    <a:pt x="95" y="17"/>
                  </a:lnTo>
                  <a:lnTo>
                    <a:pt x="109" y="12"/>
                  </a:lnTo>
                  <a:lnTo>
                    <a:pt x="123" y="7"/>
                  </a:lnTo>
                  <a:lnTo>
                    <a:pt x="140" y="4"/>
                  </a:lnTo>
                  <a:lnTo>
                    <a:pt x="157" y="2"/>
                  </a:lnTo>
                  <a:lnTo>
                    <a:pt x="164" y="0"/>
                  </a:lnTo>
                  <a:lnTo>
                    <a:pt x="174" y="0"/>
                  </a:lnTo>
                  <a:lnTo>
                    <a:pt x="187" y="0"/>
                  </a:lnTo>
                  <a:lnTo>
                    <a:pt x="202" y="0"/>
                  </a:lnTo>
                  <a:close/>
                  <a:moveTo>
                    <a:pt x="70" y="195"/>
                  </a:moveTo>
                  <a:lnTo>
                    <a:pt x="71" y="206"/>
                  </a:lnTo>
                  <a:lnTo>
                    <a:pt x="74" y="218"/>
                  </a:lnTo>
                  <a:lnTo>
                    <a:pt x="78" y="228"/>
                  </a:lnTo>
                  <a:lnTo>
                    <a:pt x="84" y="238"/>
                  </a:lnTo>
                  <a:lnTo>
                    <a:pt x="87" y="242"/>
                  </a:lnTo>
                  <a:lnTo>
                    <a:pt x="90" y="246"/>
                  </a:lnTo>
                  <a:lnTo>
                    <a:pt x="95" y="250"/>
                  </a:lnTo>
                  <a:lnTo>
                    <a:pt x="99" y="252"/>
                  </a:lnTo>
                  <a:lnTo>
                    <a:pt x="104" y="253"/>
                  </a:lnTo>
                  <a:lnTo>
                    <a:pt x="109" y="256"/>
                  </a:lnTo>
                  <a:lnTo>
                    <a:pt x="116" y="256"/>
                  </a:lnTo>
                  <a:lnTo>
                    <a:pt x="121" y="256"/>
                  </a:lnTo>
                  <a:lnTo>
                    <a:pt x="130" y="256"/>
                  </a:lnTo>
                  <a:lnTo>
                    <a:pt x="139" y="253"/>
                  </a:lnTo>
                  <a:lnTo>
                    <a:pt x="145" y="248"/>
                  </a:lnTo>
                  <a:lnTo>
                    <a:pt x="151" y="242"/>
                  </a:lnTo>
                  <a:lnTo>
                    <a:pt x="157" y="234"/>
                  </a:lnTo>
                  <a:lnTo>
                    <a:pt x="160" y="225"/>
                  </a:lnTo>
                  <a:lnTo>
                    <a:pt x="163" y="215"/>
                  </a:lnTo>
                  <a:lnTo>
                    <a:pt x="163" y="205"/>
                  </a:lnTo>
                  <a:lnTo>
                    <a:pt x="163" y="194"/>
                  </a:lnTo>
                  <a:lnTo>
                    <a:pt x="160" y="183"/>
                  </a:lnTo>
                  <a:lnTo>
                    <a:pt x="157" y="175"/>
                  </a:lnTo>
                  <a:lnTo>
                    <a:pt x="151" y="167"/>
                  </a:lnTo>
                  <a:lnTo>
                    <a:pt x="144" y="162"/>
                  </a:lnTo>
                  <a:lnTo>
                    <a:pt x="136" y="157"/>
                  </a:lnTo>
                  <a:lnTo>
                    <a:pt x="127" y="154"/>
                  </a:lnTo>
                  <a:lnTo>
                    <a:pt x="117" y="153"/>
                  </a:lnTo>
                  <a:lnTo>
                    <a:pt x="107" y="154"/>
                  </a:lnTo>
                  <a:lnTo>
                    <a:pt x="99" y="157"/>
                  </a:lnTo>
                  <a:lnTo>
                    <a:pt x="90" y="161"/>
                  </a:lnTo>
                  <a:lnTo>
                    <a:pt x="84" y="167"/>
                  </a:lnTo>
                  <a:lnTo>
                    <a:pt x="78" y="173"/>
                  </a:lnTo>
                  <a:lnTo>
                    <a:pt x="74" y="180"/>
                  </a:lnTo>
                  <a:lnTo>
                    <a:pt x="71" y="187"/>
                  </a:lnTo>
                  <a:lnTo>
                    <a:pt x="70" y="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6" name="Freeform 635"/>
            <p:cNvSpPr>
              <a:spLocks/>
            </p:cNvSpPr>
            <p:nvPr/>
          </p:nvSpPr>
          <p:spPr bwMode="auto">
            <a:xfrm>
              <a:off x="1529" y="3232"/>
              <a:ext cx="21" cy="21"/>
            </a:xfrm>
            <a:custGeom>
              <a:avLst/>
              <a:gdLst>
                <a:gd name="T0" fmla="*/ 84 w 84"/>
                <a:gd name="T1" fmla="*/ 43 h 86"/>
                <a:gd name="T2" fmla="*/ 83 w 84"/>
                <a:gd name="T3" fmla="*/ 52 h 86"/>
                <a:gd name="T4" fmla="*/ 82 w 84"/>
                <a:gd name="T5" fmla="*/ 61 h 86"/>
                <a:gd name="T6" fmla="*/ 78 w 84"/>
                <a:gd name="T7" fmla="*/ 67 h 86"/>
                <a:gd name="T8" fmla="*/ 73 w 84"/>
                <a:gd name="T9" fmla="*/ 74 h 86"/>
                <a:gd name="T10" fmla="*/ 66 w 84"/>
                <a:gd name="T11" fmla="*/ 79 h 86"/>
                <a:gd name="T12" fmla="*/ 59 w 84"/>
                <a:gd name="T13" fmla="*/ 83 h 86"/>
                <a:gd name="T14" fmla="*/ 51 w 84"/>
                <a:gd name="T15" fmla="*/ 85 h 86"/>
                <a:gd name="T16" fmla="*/ 42 w 84"/>
                <a:gd name="T17" fmla="*/ 86 h 86"/>
                <a:gd name="T18" fmla="*/ 33 w 84"/>
                <a:gd name="T19" fmla="*/ 85 h 86"/>
                <a:gd name="T20" fmla="*/ 24 w 84"/>
                <a:gd name="T21" fmla="*/ 83 h 86"/>
                <a:gd name="T22" fmla="*/ 18 w 84"/>
                <a:gd name="T23" fmla="*/ 79 h 86"/>
                <a:gd name="T24" fmla="*/ 12 w 84"/>
                <a:gd name="T25" fmla="*/ 74 h 86"/>
                <a:gd name="T26" fmla="*/ 7 w 84"/>
                <a:gd name="T27" fmla="*/ 67 h 86"/>
                <a:gd name="T28" fmla="*/ 3 w 84"/>
                <a:gd name="T29" fmla="*/ 60 h 86"/>
                <a:gd name="T30" fmla="*/ 0 w 84"/>
                <a:gd name="T31" fmla="*/ 52 h 86"/>
                <a:gd name="T32" fmla="*/ 0 w 84"/>
                <a:gd name="T33" fmla="*/ 43 h 86"/>
                <a:gd name="T34" fmla="*/ 0 w 84"/>
                <a:gd name="T35" fmla="*/ 34 h 86"/>
                <a:gd name="T36" fmla="*/ 3 w 84"/>
                <a:gd name="T37" fmla="*/ 27 h 86"/>
                <a:gd name="T38" fmla="*/ 7 w 84"/>
                <a:gd name="T39" fmla="*/ 19 h 86"/>
                <a:gd name="T40" fmla="*/ 12 w 84"/>
                <a:gd name="T41" fmla="*/ 13 h 86"/>
                <a:gd name="T42" fmla="*/ 18 w 84"/>
                <a:gd name="T43" fmla="*/ 8 h 86"/>
                <a:gd name="T44" fmla="*/ 26 w 84"/>
                <a:gd name="T45" fmla="*/ 4 h 86"/>
                <a:gd name="T46" fmla="*/ 33 w 84"/>
                <a:gd name="T47" fmla="*/ 1 h 86"/>
                <a:gd name="T48" fmla="*/ 42 w 84"/>
                <a:gd name="T49" fmla="*/ 0 h 86"/>
                <a:gd name="T50" fmla="*/ 51 w 84"/>
                <a:gd name="T51" fmla="*/ 1 h 86"/>
                <a:gd name="T52" fmla="*/ 59 w 84"/>
                <a:gd name="T53" fmla="*/ 4 h 86"/>
                <a:gd name="T54" fmla="*/ 66 w 84"/>
                <a:gd name="T55" fmla="*/ 8 h 86"/>
                <a:gd name="T56" fmla="*/ 73 w 84"/>
                <a:gd name="T57" fmla="*/ 13 h 86"/>
                <a:gd name="T58" fmla="*/ 78 w 84"/>
                <a:gd name="T59" fmla="*/ 19 h 86"/>
                <a:gd name="T60" fmla="*/ 82 w 84"/>
                <a:gd name="T61" fmla="*/ 27 h 86"/>
                <a:gd name="T62" fmla="*/ 83 w 84"/>
                <a:gd name="T63" fmla="*/ 34 h 86"/>
                <a:gd name="T64" fmla="*/ 84 w 84"/>
                <a:gd name="T65"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6">
                  <a:moveTo>
                    <a:pt x="84" y="43"/>
                  </a:moveTo>
                  <a:lnTo>
                    <a:pt x="83" y="52"/>
                  </a:lnTo>
                  <a:lnTo>
                    <a:pt x="82" y="61"/>
                  </a:lnTo>
                  <a:lnTo>
                    <a:pt x="78" y="67"/>
                  </a:lnTo>
                  <a:lnTo>
                    <a:pt x="73" y="74"/>
                  </a:lnTo>
                  <a:lnTo>
                    <a:pt x="66" y="79"/>
                  </a:lnTo>
                  <a:lnTo>
                    <a:pt x="59" y="83"/>
                  </a:lnTo>
                  <a:lnTo>
                    <a:pt x="51" y="85"/>
                  </a:lnTo>
                  <a:lnTo>
                    <a:pt x="42" y="86"/>
                  </a:lnTo>
                  <a:lnTo>
                    <a:pt x="33" y="85"/>
                  </a:lnTo>
                  <a:lnTo>
                    <a:pt x="24" y="83"/>
                  </a:lnTo>
                  <a:lnTo>
                    <a:pt x="18" y="79"/>
                  </a:lnTo>
                  <a:lnTo>
                    <a:pt x="12" y="74"/>
                  </a:lnTo>
                  <a:lnTo>
                    <a:pt x="7" y="67"/>
                  </a:lnTo>
                  <a:lnTo>
                    <a:pt x="3" y="60"/>
                  </a:lnTo>
                  <a:lnTo>
                    <a:pt x="0" y="52"/>
                  </a:lnTo>
                  <a:lnTo>
                    <a:pt x="0" y="43"/>
                  </a:lnTo>
                  <a:lnTo>
                    <a:pt x="0" y="34"/>
                  </a:lnTo>
                  <a:lnTo>
                    <a:pt x="3" y="27"/>
                  </a:lnTo>
                  <a:lnTo>
                    <a:pt x="7" y="19"/>
                  </a:lnTo>
                  <a:lnTo>
                    <a:pt x="12" y="13"/>
                  </a:lnTo>
                  <a:lnTo>
                    <a:pt x="18" y="8"/>
                  </a:lnTo>
                  <a:lnTo>
                    <a:pt x="26" y="4"/>
                  </a:lnTo>
                  <a:lnTo>
                    <a:pt x="33" y="1"/>
                  </a:lnTo>
                  <a:lnTo>
                    <a:pt x="42" y="0"/>
                  </a:lnTo>
                  <a:lnTo>
                    <a:pt x="51" y="1"/>
                  </a:lnTo>
                  <a:lnTo>
                    <a:pt x="59" y="4"/>
                  </a:lnTo>
                  <a:lnTo>
                    <a:pt x="66" y="8"/>
                  </a:lnTo>
                  <a:lnTo>
                    <a:pt x="73" y="13"/>
                  </a:lnTo>
                  <a:lnTo>
                    <a:pt x="78" y="19"/>
                  </a:lnTo>
                  <a:lnTo>
                    <a:pt x="82" y="27"/>
                  </a:lnTo>
                  <a:lnTo>
                    <a:pt x="83" y="34"/>
                  </a:lnTo>
                  <a:lnTo>
                    <a:pt x="8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7" name="Freeform 636"/>
            <p:cNvSpPr>
              <a:spLocks noEditPoints="1"/>
            </p:cNvSpPr>
            <p:nvPr/>
          </p:nvSpPr>
          <p:spPr bwMode="auto">
            <a:xfrm>
              <a:off x="1557" y="3176"/>
              <a:ext cx="58" cy="77"/>
            </a:xfrm>
            <a:custGeom>
              <a:avLst/>
              <a:gdLst>
                <a:gd name="T0" fmla="*/ 36 w 233"/>
                <a:gd name="T1" fmla="*/ 137 h 310"/>
                <a:gd name="T2" fmla="*/ 17 w 233"/>
                <a:gd name="T3" fmla="*/ 114 h 310"/>
                <a:gd name="T4" fmla="*/ 11 w 233"/>
                <a:gd name="T5" fmla="*/ 85 h 310"/>
                <a:gd name="T6" fmla="*/ 16 w 233"/>
                <a:gd name="T7" fmla="*/ 59 h 310"/>
                <a:gd name="T8" fmla="*/ 28 w 233"/>
                <a:gd name="T9" fmla="*/ 36 h 310"/>
                <a:gd name="T10" fmla="*/ 49 w 233"/>
                <a:gd name="T11" fmla="*/ 18 h 310"/>
                <a:gd name="T12" fmla="*/ 76 w 233"/>
                <a:gd name="T13" fmla="*/ 6 h 310"/>
                <a:gd name="T14" fmla="*/ 107 w 233"/>
                <a:gd name="T15" fmla="*/ 0 h 310"/>
                <a:gd name="T16" fmla="*/ 142 w 233"/>
                <a:gd name="T17" fmla="*/ 1 h 310"/>
                <a:gd name="T18" fmla="*/ 171 w 233"/>
                <a:gd name="T19" fmla="*/ 9 h 310"/>
                <a:gd name="T20" fmla="*/ 194 w 233"/>
                <a:gd name="T21" fmla="*/ 23 h 310"/>
                <a:gd name="T22" fmla="*/ 210 w 233"/>
                <a:gd name="T23" fmla="*/ 41 h 310"/>
                <a:gd name="T24" fmla="*/ 219 w 233"/>
                <a:gd name="T25" fmla="*/ 61 h 310"/>
                <a:gd name="T26" fmla="*/ 221 w 233"/>
                <a:gd name="T27" fmla="*/ 88 h 310"/>
                <a:gd name="T28" fmla="*/ 210 w 233"/>
                <a:gd name="T29" fmla="*/ 116 h 310"/>
                <a:gd name="T30" fmla="*/ 187 w 233"/>
                <a:gd name="T31" fmla="*/ 137 h 310"/>
                <a:gd name="T32" fmla="*/ 189 w 233"/>
                <a:gd name="T33" fmla="*/ 150 h 310"/>
                <a:gd name="T34" fmla="*/ 218 w 233"/>
                <a:gd name="T35" fmla="*/ 173 h 310"/>
                <a:gd name="T36" fmla="*/ 232 w 233"/>
                <a:gd name="T37" fmla="*/ 206 h 310"/>
                <a:gd name="T38" fmla="*/ 231 w 233"/>
                <a:gd name="T39" fmla="*/ 238 h 310"/>
                <a:gd name="T40" fmla="*/ 221 w 233"/>
                <a:gd name="T41" fmla="*/ 263 h 310"/>
                <a:gd name="T42" fmla="*/ 200 w 233"/>
                <a:gd name="T43" fmla="*/ 285 h 310"/>
                <a:gd name="T44" fmla="*/ 173 w 233"/>
                <a:gd name="T45" fmla="*/ 300 h 310"/>
                <a:gd name="T46" fmla="*/ 140 w 233"/>
                <a:gd name="T47" fmla="*/ 309 h 310"/>
                <a:gd name="T48" fmla="*/ 102 w 233"/>
                <a:gd name="T49" fmla="*/ 309 h 310"/>
                <a:gd name="T50" fmla="*/ 68 w 233"/>
                <a:gd name="T51" fmla="*/ 304 h 310"/>
                <a:gd name="T52" fmla="*/ 39 w 233"/>
                <a:gd name="T53" fmla="*/ 291 h 310"/>
                <a:gd name="T54" fmla="*/ 18 w 233"/>
                <a:gd name="T55" fmla="*/ 273 h 310"/>
                <a:gd name="T56" fmla="*/ 6 w 233"/>
                <a:gd name="T57" fmla="*/ 252 h 310"/>
                <a:gd name="T58" fmla="*/ 0 w 233"/>
                <a:gd name="T59" fmla="*/ 226 h 310"/>
                <a:gd name="T60" fmla="*/ 8 w 233"/>
                <a:gd name="T61" fmla="*/ 192 h 310"/>
                <a:gd name="T62" fmla="*/ 31 w 233"/>
                <a:gd name="T63" fmla="*/ 165 h 310"/>
                <a:gd name="T64" fmla="*/ 55 w 233"/>
                <a:gd name="T65" fmla="*/ 150 h 310"/>
                <a:gd name="T66" fmla="*/ 135 w 233"/>
                <a:gd name="T67" fmla="*/ 117 h 310"/>
                <a:gd name="T68" fmla="*/ 149 w 233"/>
                <a:gd name="T69" fmla="*/ 103 h 310"/>
                <a:gd name="T70" fmla="*/ 154 w 233"/>
                <a:gd name="T71" fmla="*/ 85 h 310"/>
                <a:gd name="T72" fmla="*/ 149 w 233"/>
                <a:gd name="T73" fmla="*/ 64 h 310"/>
                <a:gd name="T74" fmla="*/ 133 w 233"/>
                <a:gd name="T75" fmla="*/ 51 h 310"/>
                <a:gd name="T76" fmla="*/ 109 w 233"/>
                <a:gd name="T77" fmla="*/ 48 h 310"/>
                <a:gd name="T78" fmla="*/ 90 w 233"/>
                <a:gd name="T79" fmla="*/ 57 h 310"/>
                <a:gd name="T80" fmla="*/ 79 w 233"/>
                <a:gd name="T81" fmla="*/ 75 h 310"/>
                <a:gd name="T82" fmla="*/ 82 w 233"/>
                <a:gd name="T83" fmla="*/ 95 h 310"/>
                <a:gd name="T84" fmla="*/ 96 w 233"/>
                <a:gd name="T85" fmla="*/ 111 h 310"/>
                <a:gd name="T86" fmla="*/ 123 w 233"/>
                <a:gd name="T87" fmla="*/ 122 h 310"/>
                <a:gd name="T88" fmla="*/ 77 w 233"/>
                <a:gd name="T89" fmla="*/ 235 h 310"/>
                <a:gd name="T90" fmla="*/ 93 w 233"/>
                <a:gd name="T91" fmla="*/ 253 h 310"/>
                <a:gd name="T92" fmla="*/ 118 w 233"/>
                <a:gd name="T93" fmla="*/ 261 h 310"/>
                <a:gd name="T94" fmla="*/ 142 w 233"/>
                <a:gd name="T95" fmla="*/ 254 h 310"/>
                <a:gd name="T96" fmla="*/ 157 w 233"/>
                <a:gd name="T97" fmla="*/ 239 h 310"/>
                <a:gd name="T98" fmla="*/ 159 w 233"/>
                <a:gd name="T99" fmla="*/ 218 h 310"/>
                <a:gd name="T100" fmla="*/ 154 w 233"/>
                <a:gd name="T101" fmla="*/ 201 h 310"/>
                <a:gd name="T102" fmla="*/ 140 w 233"/>
                <a:gd name="T103" fmla="*/ 187 h 310"/>
                <a:gd name="T104" fmla="*/ 111 w 233"/>
                <a:gd name="T105" fmla="*/ 176 h 310"/>
                <a:gd name="T106" fmla="*/ 92 w 233"/>
                <a:gd name="T107" fmla="*/ 184 h 310"/>
                <a:gd name="T108" fmla="*/ 81 w 233"/>
                <a:gd name="T109" fmla="*/ 196 h 310"/>
                <a:gd name="T110" fmla="*/ 74 w 233"/>
                <a:gd name="T111" fmla="*/ 21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310">
                  <a:moveTo>
                    <a:pt x="55" y="150"/>
                  </a:moveTo>
                  <a:lnTo>
                    <a:pt x="45" y="145"/>
                  </a:lnTo>
                  <a:lnTo>
                    <a:pt x="36" y="137"/>
                  </a:lnTo>
                  <a:lnTo>
                    <a:pt x="28" y="131"/>
                  </a:lnTo>
                  <a:lnTo>
                    <a:pt x="22" y="123"/>
                  </a:lnTo>
                  <a:lnTo>
                    <a:pt x="17" y="114"/>
                  </a:lnTo>
                  <a:lnTo>
                    <a:pt x="13" y="106"/>
                  </a:lnTo>
                  <a:lnTo>
                    <a:pt x="12" y="95"/>
                  </a:lnTo>
                  <a:lnTo>
                    <a:pt x="11" y="85"/>
                  </a:lnTo>
                  <a:lnTo>
                    <a:pt x="12" y="76"/>
                  </a:lnTo>
                  <a:lnTo>
                    <a:pt x="13" y="67"/>
                  </a:lnTo>
                  <a:lnTo>
                    <a:pt x="16" y="59"/>
                  </a:lnTo>
                  <a:lnTo>
                    <a:pt x="18" y="51"/>
                  </a:lnTo>
                  <a:lnTo>
                    <a:pt x="23" y="43"/>
                  </a:lnTo>
                  <a:lnTo>
                    <a:pt x="28" y="36"/>
                  </a:lnTo>
                  <a:lnTo>
                    <a:pt x="35" y="29"/>
                  </a:lnTo>
                  <a:lnTo>
                    <a:pt x="41" y="24"/>
                  </a:lnTo>
                  <a:lnTo>
                    <a:pt x="49" y="18"/>
                  </a:lnTo>
                  <a:lnTo>
                    <a:pt x="58" y="13"/>
                  </a:lnTo>
                  <a:lnTo>
                    <a:pt x="67" y="9"/>
                  </a:lnTo>
                  <a:lnTo>
                    <a:pt x="76" y="6"/>
                  </a:lnTo>
                  <a:lnTo>
                    <a:pt x="86" y="4"/>
                  </a:lnTo>
                  <a:lnTo>
                    <a:pt x="96" y="1"/>
                  </a:lnTo>
                  <a:lnTo>
                    <a:pt x="107" y="0"/>
                  </a:lnTo>
                  <a:lnTo>
                    <a:pt x="119" y="0"/>
                  </a:lnTo>
                  <a:lnTo>
                    <a:pt x="130" y="0"/>
                  </a:lnTo>
                  <a:lnTo>
                    <a:pt x="142" y="1"/>
                  </a:lnTo>
                  <a:lnTo>
                    <a:pt x="152" y="3"/>
                  </a:lnTo>
                  <a:lnTo>
                    <a:pt x="162" y="5"/>
                  </a:lnTo>
                  <a:lnTo>
                    <a:pt x="171" y="9"/>
                  </a:lnTo>
                  <a:lnTo>
                    <a:pt x="179" y="13"/>
                  </a:lnTo>
                  <a:lnTo>
                    <a:pt x="186" y="18"/>
                  </a:lnTo>
                  <a:lnTo>
                    <a:pt x="194" y="23"/>
                  </a:lnTo>
                  <a:lnTo>
                    <a:pt x="200" y="28"/>
                  </a:lnTo>
                  <a:lnTo>
                    <a:pt x="205" y="34"/>
                  </a:lnTo>
                  <a:lnTo>
                    <a:pt x="210" y="41"/>
                  </a:lnTo>
                  <a:lnTo>
                    <a:pt x="214" y="47"/>
                  </a:lnTo>
                  <a:lnTo>
                    <a:pt x="217" y="55"/>
                  </a:lnTo>
                  <a:lnTo>
                    <a:pt x="219" y="61"/>
                  </a:lnTo>
                  <a:lnTo>
                    <a:pt x="221" y="69"/>
                  </a:lnTo>
                  <a:lnTo>
                    <a:pt x="221" y="78"/>
                  </a:lnTo>
                  <a:lnTo>
                    <a:pt x="221" y="88"/>
                  </a:lnTo>
                  <a:lnTo>
                    <a:pt x="218" y="98"/>
                  </a:lnTo>
                  <a:lnTo>
                    <a:pt x="214" y="107"/>
                  </a:lnTo>
                  <a:lnTo>
                    <a:pt x="210" y="116"/>
                  </a:lnTo>
                  <a:lnTo>
                    <a:pt x="204" y="123"/>
                  </a:lnTo>
                  <a:lnTo>
                    <a:pt x="196" y="131"/>
                  </a:lnTo>
                  <a:lnTo>
                    <a:pt x="187" y="137"/>
                  </a:lnTo>
                  <a:lnTo>
                    <a:pt x="176" y="142"/>
                  </a:lnTo>
                  <a:lnTo>
                    <a:pt x="176" y="145"/>
                  </a:lnTo>
                  <a:lnTo>
                    <a:pt x="189" y="150"/>
                  </a:lnTo>
                  <a:lnTo>
                    <a:pt x="200" y="156"/>
                  </a:lnTo>
                  <a:lnTo>
                    <a:pt x="210" y="164"/>
                  </a:lnTo>
                  <a:lnTo>
                    <a:pt x="218" y="173"/>
                  </a:lnTo>
                  <a:lnTo>
                    <a:pt x="224" y="183"/>
                  </a:lnTo>
                  <a:lnTo>
                    <a:pt x="229" y="195"/>
                  </a:lnTo>
                  <a:lnTo>
                    <a:pt x="232" y="206"/>
                  </a:lnTo>
                  <a:lnTo>
                    <a:pt x="233" y="219"/>
                  </a:lnTo>
                  <a:lnTo>
                    <a:pt x="232" y="229"/>
                  </a:lnTo>
                  <a:lnTo>
                    <a:pt x="231" y="238"/>
                  </a:lnTo>
                  <a:lnTo>
                    <a:pt x="228" y="247"/>
                  </a:lnTo>
                  <a:lnTo>
                    <a:pt x="224" y="256"/>
                  </a:lnTo>
                  <a:lnTo>
                    <a:pt x="221" y="263"/>
                  </a:lnTo>
                  <a:lnTo>
                    <a:pt x="214" y="271"/>
                  </a:lnTo>
                  <a:lnTo>
                    <a:pt x="208" y="279"/>
                  </a:lnTo>
                  <a:lnTo>
                    <a:pt x="200" y="285"/>
                  </a:lnTo>
                  <a:lnTo>
                    <a:pt x="193" y="291"/>
                  </a:lnTo>
                  <a:lnTo>
                    <a:pt x="184" y="296"/>
                  </a:lnTo>
                  <a:lnTo>
                    <a:pt x="173" y="300"/>
                  </a:lnTo>
                  <a:lnTo>
                    <a:pt x="163" y="304"/>
                  </a:lnTo>
                  <a:lnTo>
                    <a:pt x="152" y="307"/>
                  </a:lnTo>
                  <a:lnTo>
                    <a:pt x="140" y="309"/>
                  </a:lnTo>
                  <a:lnTo>
                    <a:pt x="128" y="309"/>
                  </a:lnTo>
                  <a:lnTo>
                    <a:pt x="115" y="310"/>
                  </a:lnTo>
                  <a:lnTo>
                    <a:pt x="102" y="309"/>
                  </a:lnTo>
                  <a:lnTo>
                    <a:pt x="90" y="309"/>
                  </a:lnTo>
                  <a:lnTo>
                    <a:pt x="78" y="307"/>
                  </a:lnTo>
                  <a:lnTo>
                    <a:pt x="68" y="304"/>
                  </a:lnTo>
                  <a:lnTo>
                    <a:pt x="58" y="300"/>
                  </a:lnTo>
                  <a:lnTo>
                    <a:pt x="48" y="296"/>
                  </a:lnTo>
                  <a:lnTo>
                    <a:pt x="39" y="291"/>
                  </a:lnTo>
                  <a:lnTo>
                    <a:pt x="31" y="286"/>
                  </a:lnTo>
                  <a:lnTo>
                    <a:pt x="25" y="280"/>
                  </a:lnTo>
                  <a:lnTo>
                    <a:pt x="18" y="273"/>
                  </a:lnTo>
                  <a:lnTo>
                    <a:pt x="13" y="266"/>
                  </a:lnTo>
                  <a:lnTo>
                    <a:pt x="8" y="258"/>
                  </a:lnTo>
                  <a:lnTo>
                    <a:pt x="6" y="252"/>
                  </a:lnTo>
                  <a:lnTo>
                    <a:pt x="3" y="243"/>
                  </a:lnTo>
                  <a:lnTo>
                    <a:pt x="2" y="235"/>
                  </a:lnTo>
                  <a:lnTo>
                    <a:pt x="0" y="226"/>
                  </a:lnTo>
                  <a:lnTo>
                    <a:pt x="2" y="214"/>
                  </a:lnTo>
                  <a:lnTo>
                    <a:pt x="4" y="202"/>
                  </a:lnTo>
                  <a:lnTo>
                    <a:pt x="8" y="192"/>
                  </a:lnTo>
                  <a:lnTo>
                    <a:pt x="14" y="182"/>
                  </a:lnTo>
                  <a:lnTo>
                    <a:pt x="22" y="173"/>
                  </a:lnTo>
                  <a:lnTo>
                    <a:pt x="31" y="165"/>
                  </a:lnTo>
                  <a:lnTo>
                    <a:pt x="42" y="158"/>
                  </a:lnTo>
                  <a:lnTo>
                    <a:pt x="55" y="151"/>
                  </a:lnTo>
                  <a:lnTo>
                    <a:pt x="55" y="150"/>
                  </a:lnTo>
                  <a:close/>
                  <a:moveTo>
                    <a:pt x="123" y="122"/>
                  </a:moveTo>
                  <a:lnTo>
                    <a:pt x="130" y="121"/>
                  </a:lnTo>
                  <a:lnTo>
                    <a:pt x="135" y="117"/>
                  </a:lnTo>
                  <a:lnTo>
                    <a:pt x="142" y="113"/>
                  </a:lnTo>
                  <a:lnTo>
                    <a:pt x="145" y="108"/>
                  </a:lnTo>
                  <a:lnTo>
                    <a:pt x="149" y="103"/>
                  </a:lnTo>
                  <a:lnTo>
                    <a:pt x="152" y="97"/>
                  </a:lnTo>
                  <a:lnTo>
                    <a:pt x="154" y="92"/>
                  </a:lnTo>
                  <a:lnTo>
                    <a:pt x="154" y="85"/>
                  </a:lnTo>
                  <a:lnTo>
                    <a:pt x="154" y="78"/>
                  </a:lnTo>
                  <a:lnTo>
                    <a:pt x="152" y="70"/>
                  </a:lnTo>
                  <a:lnTo>
                    <a:pt x="149" y="64"/>
                  </a:lnTo>
                  <a:lnTo>
                    <a:pt x="144" y="59"/>
                  </a:lnTo>
                  <a:lnTo>
                    <a:pt x="139" y="53"/>
                  </a:lnTo>
                  <a:lnTo>
                    <a:pt x="133" y="51"/>
                  </a:lnTo>
                  <a:lnTo>
                    <a:pt x="125" y="48"/>
                  </a:lnTo>
                  <a:lnTo>
                    <a:pt x="118" y="48"/>
                  </a:lnTo>
                  <a:lnTo>
                    <a:pt x="109" y="48"/>
                  </a:lnTo>
                  <a:lnTo>
                    <a:pt x="101" y="51"/>
                  </a:lnTo>
                  <a:lnTo>
                    <a:pt x="95" y="53"/>
                  </a:lnTo>
                  <a:lnTo>
                    <a:pt x="90" y="57"/>
                  </a:lnTo>
                  <a:lnTo>
                    <a:pt x="84" y="62"/>
                  </a:lnTo>
                  <a:lnTo>
                    <a:pt x="82" y="69"/>
                  </a:lnTo>
                  <a:lnTo>
                    <a:pt x="79" y="75"/>
                  </a:lnTo>
                  <a:lnTo>
                    <a:pt x="79" y="83"/>
                  </a:lnTo>
                  <a:lnTo>
                    <a:pt x="79" y="89"/>
                  </a:lnTo>
                  <a:lnTo>
                    <a:pt x="82" y="95"/>
                  </a:lnTo>
                  <a:lnTo>
                    <a:pt x="86" y="101"/>
                  </a:lnTo>
                  <a:lnTo>
                    <a:pt x="90" y="106"/>
                  </a:lnTo>
                  <a:lnTo>
                    <a:pt x="96" y="111"/>
                  </a:lnTo>
                  <a:lnTo>
                    <a:pt x="104" y="116"/>
                  </a:lnTo>
                  <a:lnTo>
                    <a:pt x="112" y="120"/>
                  </a:lnTo>
                  <a:lnTo>
                    <a:pt x="123" y="122"/>
                  </a:lnTo>
                  <a:close/>
                  <a:moveTo>
                    <a:pt x="74" y="219"/>
                  </a:moveTo>
                  <a:lnTo>
                    <a:pt x="74" y="228"/>
                  </a:lnTo>
                  <a:lnTo>
                    <a:pt x="77" y="235"/>
                  </a:lnTo>
                  <a:lnTo>
                    <a:pt x="81" y="242"/>
                  </a:lnTo>
                  <a:lnTo>
                    <a:pt x="86" y="248"/>
                  </a:lnTo>
                  <a:lnTo>
                    <a:pt x="93" y="253"/>
                  </a:lnTo>
                  <a:lnTo>
                    <a:pt x="100" y="258"/>
                  </a:lnTo>
                  <a:lnTo>
                    <a:pt x="109" y="259"/>
                  </a:lnTo>
                  <a:lnTo>
                    <a:pt x="118" y="261"/>
                  </a:lnTo>
                  <a:lnTo>
                    <a:pt x="126" y="259"/>
                  </a:lnTo>
                  <a:lnTo>
                    <a:pt x="135" y="258"/>
                  </a:lnTo>
                  <a:lnTo>
                    <a:pt x="142" y="254"/>
                  </a:lnTo>
                  <a:lnTo>
                    <a:pt x="148" y="251"/>
                  </a:lnTo>
                  <a:lnTo>
                    <a:pt x="153" y="244"/>
                  </a:lnTo>
                  <a:lnTo>
                    <a:pt x="157" y="239"/>
                  </a:lnTo>
                  <a:lnTo>
                    <a:pt x="159" y="232"/>
                  </a:lnTo>
                  <a:lnTo>
                    <a:pt x="161" y="224"/>
                  </a:lnTo>
                  <a:lnTo>
                    <a:pt x="159" y="218"/>
                  </a:lnTo>
                  <a:lnTo>
                    <a:pt x="159" y="212"/>
                  </a:lnTo>
                  <a:lnTo>
                    <a:pt x="157" y="206"/>
                  </a:lnTo>
                  <a:lnTo>
                    <a:pt x="154" y="201"/>
                  </a:lnTo>
                  <a:lnTo>
                    <a:pt x="151" y="196"/>
                  </a:lnTo>
                  <a:lnTo>
                    <a:pt x="145" y="192"/>
                  </a:lnTo>
                  <a:lnTo>
                    <a:pt x="140" y="187"/>
                  </a:lnTo>
                  <a:lnTo>
                    <a:pt x="133" y="183"/>
                  </a:lnTo>
                  <a:lnTo>
                    <a:pt x="120" y="178"/>
                  </a:lnTo>
                  <a:lnTo>
                    <a:pt x="111" y="176"/>
                  </a:lnTo>
                  <a:lnTo>
                    <a:pt x="106" y="177"/>
                  </a:lnTo>
                  <a:lnTo>
                    <a:pt x="97" y="181"/>
                  </a:lnTo>
                  <a:lnTo>
                    <a:pt x="92" y="184"/>
                  </a:lnTo>
                  <a:lnTo>
                    <a:pt x="88" y="187"/>
                  </a:lnTo>
                  <a:lnTo>
                    <a:pt x="83" y="192"/>
                  </a:lnTo>
                  <a:lnTo>
                    <a:pt x="81" y="196"/>
                  </a:lnTo>
                  <a:lnTo>
                    <a:pt x="78" y="202"/>
                  </a:lnTo>
                  <a:lnTo>
                    <a:pt x="76" y="207"/>
                  </a:lnTo>
                  <a:lnTo>
                    <a:pt x="74" y="212"/>
                  </a:lnTo>
                  <a:lnTo>
                    <a:pt x="74" y="2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8" name="Freeform 637"/>
            <p:cNvSpPr>
              <a:spLocks noEditPoints="1"/>
            </p:cNvSpPr>
            <p:nvPr/>
          </p:nvSpPr>
          <p:spPr bwMode="auto">
            <a:xfrm>
              <a:off x="4302" y="998"/>
              <a:ext cx="58" cy="77"/>
            </a:xfrm>
            <a:custGeom>
              <a:avLst/>
              <a:gdLst>
                <a:gd name="T0" fmla="*/ 232 w 233"/>
                <a:gd name="T1" fmla="*/ 173 h 310"/>
                <a:gd name="T2" fmla="*/ 228 w 233"/>
                <a:gd name="T3" fmla="*/ 204 h 310"/>
                <a:gd name="T4" fmla="*/ 220 w 233"/>
                <a:gd name="T5" fmla="*/ 234 h 310"/>
                <a:gd name="T6" fmla="*/ 209 w 233"/>
                <a:gd name="T7" fmla="*/ 258 h 310"/>
                <a:gd name="T8" fmla="*/ 193 w 233"/>
                <a:gd name="T9" fmla="*/ 278 h 310"/>
                <a:gd name="T10" fmla="*/ 176 w 233"/>
                <a:gd name="T11" fmla="*/ 293 h 310"/>
                <a:gd name="T12" fmla="*/ 154 w 233"/>
                <a:gd name="T13" fmla="*/ 305 h 310"/>
                <a:gd name="T14" fmla="*/ 129 w 233"/>
                <a:gd name="T15" fmla="*/ 310 h 310"/>
                <a:gd name="T16" fmla="*/ 102 w 233"/>
                <a:gd name="T17" fmla="*/ 310 h 310"/>
                <a:gd name="T18" fmla="*/ 78 w 233"/>
                <a:gd name="T19" fmla="*/ 305 h 310"/>
                <a:gd name="T20" fmla="*/ 56 w 233"/>
                <a:gd name="T21" fmla="*/ 293 h 310"/>
                <a:gd name="T22" fmla="*/ 38 w 233"/>
                <a:gd name="T23" fmla="*/ 278 h 310"/>
                <a:gd name="T24" fmla="*/ 23 w 233"/>
                <a:gd name="T25" fmla="*/ 258 h 310"/>
                <a:gd name="T26" fmla="*/ 12 w 233"/>
                <a:gd name="T27" fmla="*/ 234 h 310"/>
                <a:gd name="T28" fmla="*/ 4 w 233"/>
                <a:gd name="T29" fmla="*/ 206 h 310"/>
                <a:gd name="T30" fmla="*/ 0 w 233"/>
                <a:gd name="T31" fmla="*/ 174 h 310"/>
                <a:gd name="T32" fmla="*/ 0 w 233"/>
                <a:gd name="T33" fmla="*/ 139 h 310"/>
                <a:gd name="T34" fmla="*/ 4 w 233"/>
                <a:gd name="T35" fmla="*/ 108 h 310"/>
                <a:gd name="T36" fmla="*/ 12 w 233"/>
                <a:gd name="T37" fmla="*/ 80 h 310"/>
                <a:gd name="T38" fmla="*/ 23 w 233"/>
                <a:gd name="T39" fmla="*/ 54 h 310"/>
                <a:gd name="T40" fmla="*/ 37 w 233"/>
                <a:gd name="T41" fmla="*/ 34 h 310"/>
                <a:gd name="T42" fmla="*/ 56 w 233"/>
                <a:gd name="T43" fmla="*/ 17 h 310"/>
                <a:gd name="T44" fmla="*/ 78 w 233"/>
                <a:gd name="T45" fmla="*/ 6 h 310"/>
                <a:gd name="T46" fmla="*/ 103 w 233"/>
                <a:gd name="T47" fmla="*/ 1 h 310"/>
                <a:gd name="T48" fmla="*/ 130 w 233"/>
                <a:gd name="T49" fmla="*/ 1 h 310"/>
                <a:gd name="T50" fmla="*/ 155 w 233"/>
                <a:gd name="T51" fmla="*/ 6 h 310"/>
                <a:gd name="T52" fmla="*/ 176 w 233"/>
                <a:gd name="T53" fmla="*/ 16 h 310"/>
                <a:gd name="T54" fmla="*/ 195 w 233"/>
                <a:gd name="T55" fmla="*/ 31 h 310"/>
                <a:gd name="T56" fmla="*/ 209 w 233"/>
                <a:gd name="T57" fmla="*/ 53 h 310"/>
                <a:gd name="T58" fmla="*/ 220 w 233"/>
                <a:gd name="T59" fmla="*/ 77 h 310"/>
                <a:gd name="T60" fmla="*/ 228 w 233"/>
                <a:gd name="T61" fmla="*/ 105 h 310"/>
                <a:gd name="T62" fmla="*/ 232 w 233"/>
                <a:gd name="T63" fmla="*/ 137 h 310"/>
                <a:gd name="T64" fmla="*/ 71 w 233"/>
                <a:gd name="T65" fmla="*/ 155 h 310"/>
                <a:gd name="T66" fmla="*/ 74 w 233"/>
                <a:gd name="T67" fmla="*/ 199 h 310"/>
                <a:gd name="T68" fmla="*/ 83 w 233"/>
                <a:gd name="T69" fmla="*/ 231 h 310"/>
                <a:gd name="T70" fmla="*/ 89 w 233"/>
                <a:gd name="T71" fmla="*/ 243 h 310"/>
                <a:gd name="T72" fmla="*/ 97 w 233"/>
                <a:gd name="T73" fmla="*/ 251 h 310"/>
                <a:gd name="T74" fmla="*/ 106 w 233"/>
                <a:gd name="T75" fmla="*/ 257 h 310"/>
                <a:gd name="T76" fmla="*/ 116 w 233"/>
                <a:gd name="T77" fmla="*/ 258 h 310"/>
                <a:gd name="T78" fmla="*/ 126 w 233"/>
                <a:gd name="T79" fmla="*/ 257 h 310"/>
                <a:gd name="T80" fmla="*/ 135 w 233"/>
                <a:gd name="T81" fmla="*/ 251 h 310"/>
                <a:gd name="T82" fmla="*/ 143 w 233"/>
                <a:gd name="T83" fmla="*/ 243 h 310"/>
                <a:gd name="T84" fmla="*/ 149 w 233"/>
                <a:gd name="T85" fmla="*/ 231 h 310"/>
                <a:gd name="T86" fmla="*/ 158 w 233"/>
                <a:gd name="T87" fmla="*/ 199 h 310"/>
                <a:gd name="T88" fmla="*/ 160 w 233"/>
                <a:gd name="T89" fmla="*/ 155 h 310"/>
                <a:gd name="T90" fmla="*/ 158 w 233"/>
                <a:gd name="T91" fmla="*/ 110 h 310"/>
                <a:gd name="T92" fmla="*/ 149 w 233"/>
                <a:gd name="T93" fmla="*/ 78 h 310"/>
                <a:gd name="T94" fmla="*/ 143 w 233"/>
                <a:gd name="T95" fmla="*/ 68 h 310"/>
                <a:gd name="T96" fmla="*/ 135 w 233"/>
                <a:gd name="T97" fmla="*/ 59 h 310"/>
                <a:gd name="T98" fmla="*/ 126 w 233"/>
                <a:gd name="T99" fmla="*/ 56 h 310"/>
                <a:gd name="T100" fmla="*/ 116 w 233"/>
                <a:gd name="T101" fmla="*/ 53 h 310"/>
                <a:gd name="T102" fmla="*/ 106 w 233"/>
                <a:gd name="T103" fmla="*/ 56 h 310"/>
                <a:gd name="T104" fmla="*/ 97 w 233"/>
                <a:gd name="T105" fmla="*/ 61 h 310"/>
                <a:gd name="T106" fmla="*/ 89 w 233"/>
                <a:gd name="T107" fmla="*/ 68 h 310"/>
                <a:gd name="T108" fmla="*/ 83 w 233"/>
                <a:gd name="T109" fmla="*/ 80 h 310"/>
                <a:gd name="T110" fmla="*/ 74 w 233"/>
                <a:gd name="T111" fmla="*/ 112 h 310"/>
                <a:gd name="T112" fmla="*/ 71 w 233"/>
                <a:gd name="T113" fmla="*/ 15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0">
                  <a:moveTo>
                    <a:pt x="233" y="155"/>
                  </a:moveTo>
                  <a:lnTo>
                    <a:pt x="232" y="173"/>
                  </a:lnTo>
                  <a:lnTo>
                    <a:pt x="230" y="189"/>
                  </a:lnTo>
                  <a:lnTo>
                    <a:pt x="228" y="204"/>
                  </a:lnTo>
                  <a:lnTo>
                    <a:pt x="225" y="220"/>
                  </a:lnTo>
                  <a:lnTo>
                    <a:pt x="220" y="234"/>
                  </a:lnTo>
                  <a:lnTo>
                    <a:pt x="215" y="246"/>
                  </a:lnTo>
                  <a:lnTo>
                    <a:pt x="209" y="258"/>
                  </a:lnTo>
                  <a:lnTo>
                    <a:pt x="202" y="269"/>
                  </a:lnTo>
                  <a:lnTo>
                    <a:pt x="193" y="278"/>
                  </a:lnTo>
                  <a:lnTo>
                    <a:pt x="185" y="287"/>
                  </a:lnTo>
                  <a:lnTo>
                    <a:pt x="176" y="293"/>
                  </a:lnTo>
                  <a:lnTo>
                    <a:pt x="165" y="300"/>
                  </a:lnTo>
                  <a:lnTo>
                    <a:pt x="154" y="305"/>
                  </a:lnTo>
                  <a:lnTo>
                    <a:pt x="141" y="307"/>
                  </a:lnTo>
                  <a:lnTo>
                    <a:pt x="129" y="310"/>
                  </a:lnTo>
                  <a:lnTo>
                    <a:pt x="116" y="310"/>
                  </a:lnTo>
                  <a:lnTo>
                    <a:pt x="102" y="310"/>
                  </a:lnTo>
                  <a:lnTo>
                    <a:pt x="89" y="307"/>
                  </a:lnTo>
                  <a:lnTo>
                    <a:pt x="78" y="305"/>
                  </a:lnTo>
                  <a:lnTo>
                    <a:pt x="66" y="300"/>
                  </a:lnTo>
                  <a:lnTo>
                    <a:pt x="56" y="293"/>
                  </a:lnTo>
                  <a:lnTo>
                    <a:pt x="47" y="287"/>
                  </a:lnTo>
                  <a:lnTo>
                    <a:pt x="38" y="278"/>
                  </a:lnTo>
                  <a:lnTo>
                    <a:pt x="31" y="268"/>
                  </a:lnTo>
                  <a:lnTo>
                    <a:pt x="23" y="258"/>
                  </a:lnTo>
                  <a:lnTo>
                    <a:pt x="17" y="246"/>
                  </a:lnTo>
                  <a:lnTo>
                    <a:pt x="12" y="234"/>
                  </a:lnTo>
                  <a:lnTo>
                    <a:pt x="8" y="220"/>
                  </a:lnTo>
                  <a:lnTo>
                    <a:pt x="4" y="206"/>
                  </a:lnTo>
                  <a:lnTo>
                    <a:pt x="1" y="189"/>
                  </a:lnTo>
                  <a:lnTo>
                    <a:pt x="0" y="174"/>
                  </a:lnTo>
                  <a:lnTo>
                    <a:pt x="0" y="156"/>
                  </a:lnTo>
                  <a:lnTo>
                    <a:pt x="0" y="139"/>
                  </a:lnTo>
                  <a:lnTo>
                    <a:pt x="1" y="123"/>
                  </a:lnTo>
                  <a:lnTo>
                    <a:pt x="4" y="108"/>
                  </a:lnTo>
                  <a:lnTo>
                    <a:pt x="8" y="94"/>
                  </a:lnTo>
                  <a:lnTo>
                    <a:pt x="12" y="80"/>
                  </a:lnTo>
                  <a:lnTo>
                    <a:pt x="17" y="67"/>
                  </a:lnTo>
                  <a:lnTo>
                    <a:pt x="23" y="54"/>
                  </a:lnTo>
                  <a:lnTo>
                    <a:pt x="29" y="44"/>
                  </a:lnTo>
                  <a:lnTo>
                    <a:pt x="37" y="34"/>
                  </a:lnTo>
                  <a:lnTo>
                    <a:pt x="46" y="25"/>
                  </a:lnTo>
                  <a:lnTo>
                    <a:pt x="56" y="17"/>
                  </a:lnTo>
                  <a:lnTo>
                    <a:pt x="66" y="11"/>
                  </a:lnTo>
                  <a:lnTo>
                    <a:pt x="78" y="6"/>
                  </a:lnTo>
                  <a:lnTo>
                    <a:pt x="90" y="3"/>
                  </a:lnTo>
                  <a:lnTo>
                    <a:pt x="103" y="1"/>
                  </a:lnTo>
                  <a:lnTo>
                    <a:pt x="117" y="0"/>
                  </a:lnTo>
                  <a:lnTo>
                    <a:pt x="130" y="1"/>
                  </a:lnTo>
                  <a:lnTo>
                    <a:pt x="143" y="2"/>
                  </a:lnTo>
                  <a:lnTo>
                    <a:pt x="155" y="6"/>
                  </a:lnTo>
                  <a:lnTo>
                    <a:pt x="165" y="11"/>
                  </a:lnTo>
                  <a:lnTo>
                    <a:pt x="176" y="16"/>
                  </a:lnTo>
                  <a:lnTo>
                    <a:pt x="186" y="24"/>
                  </a:lnTo>
                  <a:lnTo>
                    <a:pt x="195" y="31"/>
                  </a:lnTo>
                  <a:lnTo>
                    <a:pt x="202" y="42"/>
                  </a:lnTo>
                  <a:lnTo>
                    <a:pt x="209" y="53"/>
                  </a:lnTo>
                  <a:lnTo>
                    <a:pt x="215" y="64"/>
                  </a:lnTo>
                  <a:lnTo>
                    <a:pt x="220" y="77"/>
                  </a:lnTo>
                  <a:lnTo>
                    <a:pt x="225" y="90"/>
                  </a:lnTo>
                  <a:lnTo>
                    <a:pt x="228" y="105"/>
                  </a:lnTo>
                  <a:lnTo>
                    <a:pt x="230" y="120"/>
                  </a:lnTo>
                  <a:lnTo>
                    <a:pt x="232" y="137"/>
                  </a:lnTo>
                  <a:lnTo>
                    <a:pt x="233" y="155"/>
                  </a:lnTo>
                  <a:close/>
                  <a:moveTo>
                    <a:pt x="71" y="155"/>
                  </a:moveTo>
                  <a:lnTo>
                    <a:pt x="71" y="179"/>
                  </a:lnTo>
                  <a:lnTo>
                    <a:pt x="74" y="199"/>
                  </a:lnTo>
                  <a:lnTo>
                    <a:pt x="78" y="217"/>
                  </a:lnTo>
                  <a:lnTo>
                    <a:pt x="83" y="231"/>
                  </a:lnTo>
                  <a:lnTo>
                    <a:pt x="85" y="237"/>
                  </a:lnTo>
                  <a:lnTo>
                    <a:pt x="89" y="243"/>
                  </a:lnTo>
                  <a:lnTo>
                    <a:pt x="93" y="248"/>
                  </a:lnTo>
                  <a:lnTo>
                    <a:pt x="97" y="251"/>
                  </a:lnTo>
                  <a:lnTo>
                    <a:pt x="101" y="254"/>
                  </a:lnTo>
                  <a:lnTo>
                    <a:pt x="106" y="257"/>
                  </a:lnTo>
                  <a:lnTo>
                    <a:pt x="111" y="257"/>
                  </a:lnTo>
                  <a:lnTo>
                    <a:pt x="116" y="258"/>
                  </a:lnTo>
                  <a:lnTo>
                    <a:pt x="121" y="257"/>
                  </a:lnTo>
                  <a:lnTo>
                    <a:pt x="126" y="257"/>
                  </a:lnTo>
                  <a:lnTo>
                    <a:pt x="130" y="254"/>
                  </a:lnTo>
                  <a:lnTo>
                    <a:pt x="135" y="251"/>
                  </a:lnTo>
                  <a:lnTo>
                    <a:pt x="139" y="248"/>
                  </a:lnTo>
                  <a:lnTo>
                    <a:pt x="143" y="243"/>
                  </a:lnTo>
                  <a:lnTo>
                    <a:pt x="145" y="237"/>
                  </a:lnTo>
                  <a:lnTo>
                    <a:pt x="149" y="231"/>
                  </a:lnTo>
                  <a:lnTo>
                    <a:pt x="154" y="217"/>
                  </a:lnTo>
                  <a:lnTo>
                    <a:pt x="158" y="199"/>
                  </a:lnTo>
                  <a:lnTo>
                    <a:pt x="159" y="179"/>
                  </a:lnTo>
                  <a:lnTo>
                    <a:pt x="160" y="155"/>
                  </a:lnTo>
                  <a:lnTo>
                    <a:pt x="159" y="132"/>
                  </a:lnTo>
                  <a:lnTo>
                    <a:pt x="158" y="110"/>
                  </a:lnTo>
                  <a:lnTo>
                    <a:pt x="154" y="94"/>
                  </a:lnTo>
                  <a:lnTo>
                    <a:pt x="149" y="78"/>
                  </a:lnTo>
                  <a:lnTo>
                    <a:pt x="146" y="73"/>
                  </a:lnTo>
                  <a:lnTo>
                    <a:pt x="143" y="68"/>
                  </a:lnTo>
                  <a:lnTo>
                    <a:pt x="139" y="63"/>
                  </a:lnTo>
                  <a:lnTo>
                    <a:pt x="135" y="59"/>
                  </a:lnTo>
                  <a:lnTo>
                    <a:pt x="131" y="57"/>
                  </a:lnTo>
                  <a:lnTo>
                    <a:pt x="126" y="56"/>
                  </a:lnTo>
                  <a:lnTo>
                    <a:pt x="121" y="54"/>
                  </a:lnTo>
                  <a:lnTo>
                    <a:pt x="116" y="53"/>
                  </a:lnTo>
                  <a:lnTo>
                    <a:pt x="111" y="54"/>
                  </a:lnTo>
                  <a:lnTo>
                    <a:pt x="106" y="56"/>
                  </a:lnTo>
                  <a:lnTo>
                    <a:pt x="102" y="57"/>
                  </a:lnTo>
                  <a:lnTo>
                    <a:pt x="97" y="61"/>
                  </a:lnTo>
                  <a:lnTo>
                    <a:pt x="93" y="63"/>
                  </a:lnTo>
                  <a:lnTo>
                    <a:pt x="89" y="68"/>
                  </a:lnTo>
                  <a:lnTo>
                    <a:pt x="85" y="73"/>
                  </a:lnTo>
                  <a:lnTo>
                    <a:pt x="83" y="80"/>
                  </a:lnTo>
                  <a:lnTo>
                    <a:pt x="78" y="94"/>
                  </a:lnTo>
                  <a:lnTo>
                    <a:pt x="74" y="112"/>
                  </a:lnTo>
                  <a:lnTo>
                    <a:pt x="71" y="132"/>
                  </a:lnTo>
                  <a:lnTo>
                    <a:pt x="71" y="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9" name="Freeform 638"/>
            <p:cNvSpPr>
              <a:spLocks/>
            </p:cNvSpPr>
            <p:nvPr/>
          </p:nvSpPr>
          <p:spPr bwMode="auto">
            <a:xfrm>
              <a:off x="4370" y="1054"/>
              <a:ext cx="21" cy="21"/>
            </a:xfrm>
            <a:custGeom>
              <a:avLst/>
              <a:gdLst>
                <a:gd name="T0" fmla="*/ 84 w 84"/>
                <a:gd name="T1" fmla="*/ 42 h 85"/>
                <a:gd name="T2" fmla="*/ 83 w 84"/>
                <a:gd name="T3" fmla="*/ 52 h 85"/>
                <a:gd name="T4" fmla="*/ 81 w 84"/>
                <a:gd name="T5" fmla="*/ 59 h 85"/>
                <a:gd name="T6" fmla="*/ 78 w 84"/>
                <a:gd name="T7" fmla="*/ 67 h 85"/>
                <a:gd name="T8" fmla="*/ 73 w 84"/>
                <a:gd name="T9" fmla="*/ 73 h 85"/>
                <a:gd name="T10" fmla="*/ 66 w 84"/>
                <a:gd name="T11" fmla="*/ 79 h 85"/>
                <a:gd name="T12" fmla="*/ 59 w 84"/>
                <a:gd name="T13" fmla="*/ 82 h 85"/>
                <a:gd name="T14" fmla="*/ 51 w 84"/>
                <a:gd name="T15" fmla="*/ 85 h 85"/>
                <a:gd name="T16" fmla="*/ 42 w 84"/>
                <a:gd name="T17" fmla="*/ 85 h 85"/>
                <a:gd name="T18" fmla="*/ 33 w 84"/>
                <a:gd name="T19" fmla="*/ 85 h 85"/>
                <a:gd name="T20" fmla="*/ 24 w 84"/>
                <a:gd name="T21" fmla="*/ 82 h 85"/>
                <a:gd name="T22" fmla="*/ 18 w 84"/>
                <a:gd name="T23" fmla="*/ 79 h 85"/>
                <a:gd name="T24" fmla="*/ 11 w 84"/>
                <a:gd name="T25" fmla="*/ 73 h 85"/>
                <a:gd name="T26" fmla="*/ 6 w 84"/>
                <a:gd name="T27" fmla="*/ 67 h 85"/>
                <a:gd name="T28" fmla="*/ 3 w 84"/>
                <a:gd name="T29" fmla="*/ 59 h 85"/>
                <a:gd name="T30" fmla="*/ 0 w 84"/>
                <a:gd name="T31" fmla="*/ 51 h 85"/>
                <a:gd name="T32" fmla="*/ 0 w 84"/>
                <a:gd name="T33" fmla="*/ 42 h 85"/>
                <a:gd name="T34" fmla="*/ 0 w 84"/>
                <a:gd name="T35" fmla="*/ 33 h 85"/>
                <a:gd name="T36" fmla="*/ 3 w 84"/>
                <a:gd name="T37" fmla="*/ 25 h 85"/>
                <a:gd name="T38" fmla="*/ 6 w 84"/>
                <a:gd name="T39" fmla="*/ 18 h 85"/>
                <a:gd name="T40" fmla="*/ 11 w 84"/>
                <a:gd name="T41" fmla="*/ 11 h 85"/>
                <a:gd name="T42" fmla="*/ 18 w 84"/>
                <a:gd name="T43" fmla="*/ 6 h 85"/>
                <a:gd name="T44" fmla="*/ 25 w 84"/>
                <a:gd name="T45" fmla="*/ 2 h 85"/>
                <a:gd name="T46" fmla="*/ 33 w 84"/>
                <a:gd name="T47" fmla="*/ 0 h 85"/>
                <a:gd name="T48" fmla="*/ 42 w 84"/>
                <a:gd name="T49" fmla="*/ 0 h 85"/>
                <a:gd name="T50" fmla="*/ 51 w 84"/>
                <a:gd name="T51" fmla="*/ 0 h 85"/>
                <a:gd name="T52" fmla="*/ 59 w 84"/>
                <a:gd name="T53" fmla="*/ 2 h 85"/>
                <a:gd name="T54" fmla="*/ 66 w 84"/>
                <a:gd name="T55" fmla="*/ 6 h 85"/>
                <a:gd name="T56" fmla="*/ 73 w 84"/>
                <a:gd name="T57" fmla="*/ 11 h 85"/>
                <a:gd name="T58" fmla="*/ 78 w 84"/>
                <a:gd name="T59" fmla="*/ 18 h 85"/>
                <a:gd name="T60" fmla="*/ 81 w 84"/>
                <a:gd name="T61" fmla="*/ 25 h 85"/>
                <a:gd name="T62" fmla="*/ 83 w 84"/>
                <a:gd name="T63" fmla="*/ 33 h 85"/>
                <a:gd name="T64" fmla="*/ 84 w 84"/>
                <a:gd name="T6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5">
                  <a:moveTo>
                    <a:pt x="84" y="42"/>
                  </a:moveTo>
                  <a:lnTo>
                    <a:pt x="83" y="52"/>
                  </a:lnTo>
                  <a:lnTo>
                    <a:pt x="81" y="59"/>
                  </a:lnTo>
                  <a:lnTo>
                    <a:pt x="78" y="67"/>
                  </a:lnTo>
                  <a:lnTo>
                    <a:pt x="73" y="73"/>
                  </a:lnTo>
                  <a:lnTo>
                    <a:pt x="66" y="79"/>
                  </a:lnTo>
                  <a:lnTo>
                    <a:pt x="59" y="82"/>
                  </a:lnTo>
                  <a:lnTo>
                    <a:pt x="51" y="85"/>
                  </a:lnTo>
                  <a:lnTo>
                    <a:pt x="42" y="85"/>
                  </a:lnTo>
                  <a:lnTo>
                    <a:pt x="33" y="85"/>
                  </a:lnTo>
                  <a:lnTo>
                    <a:pt x="24" y="82"/>
                  </a:lnTo>
                  <a:lnTo>
                    <a:pt x="18" y="79"/>
                  </a:lnTo>
                  <a:lnTo>
                    <a:pt x="11" y="73"/>
                  </a:lnTo>
                  <a:lnTo>
                    <a:pt x="6" y="67"/>
                  </a:lnTo>
                  <a:lnTo>
                    <a:pt x="3" y="59"/>
                  </a:lnTo>
                  <a:lnTo>
                    <a:pt x="0" y="51"/>
                  </a:lnTo>
                  <a:lnTo>
                    <a:pt x="0" y="42"/>
                  </a:lnTo>
                  <a:lnTo>
                    <a:pt x="0" y="33"/>
                  </a:lnTo>
                  <a:lnTo>
                    <a:pt x="3" y="25"/>
                  </a:lnTo>
                  <a:lnTo>
                    <a:pt x="6" y="18"/>
                  </a:lnTo>
                  <a:lnTo>
                    <a:pt x="11" y="11"/>
                  </a:lnTo>
                  <a:lnTo>
                    <a:pt x="18" y="6"/>
                  </a:lnTo>
                  <a:lnTo>
                    <a:pt x="25" y="2"/>
                  </a:lnTo>
                  <a:lnTo>
                    <a:pt x="33" y="0"/>
                  </a:lnTo>
                  <a:lnTo>
                    <a:pt x="42" y="0"/>
                  </a:lnTo>
                  <a:lnTo>
                    <a:pt x="51" y="0"/>
                  </a:lnTo>
                  <a:lnTo>
                    <a:pt x="59" y="2"/>
                  </a:lnTo>
                  <a:lnTo>
                    <a:pt x="66" y="6"/>
                  </a:lnTo>
                  <a:lnTo>
                    <a:pt x="73" y="11"/>
                  </a:lnTo>
                  <a:lnTo>
                    <a:pt x="78" y="18"/>
                  </a:lnTo>
                  <a:lnTo>
                    <a:pt x="81" y="25"/>
                  </a:lnTo>
                  <a:lnTo>
                    <a:pt x="83" y="33"/>
                  </a:lnTo>
                  <a:lnTo>
                    <a:pt x="84"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0" name="Freeform 639"/>
            <p:cNvSpPr>
              <a:spLocks noEditPoints="1"/>
            </p:cNvSpPr>
            <p:nvPr/>
          </p:nvSpPr>
          <p:spPr bwMode="auto">
            <a:xfrm>
              <a:off x="4398" y="998"/>
              <a:ext cx="58" cy="77"/>
            </a:xfrm>
            <a:custGeom>
              <a:avLst/>
              <a:gdLst>
                <a:gd name="T0" fmla="*/ 232 w 233"/>
                <a:gd name="T1" fmla="*/ 173 h 310"/>
                <a:gd name="T2" fmla="*/ 228 w 233"/>
                <a:gd name="T3" fmla="*/ 204 h 310"/>
                <a:gd name="T4" fmla="*/ 220 w 233"/>
                <a:gd name="T5" fmla="*/ 234 h 310"/>
                <a:gd name="T6" fmla="*/ 209 w 233"/>
                <a:gd name="T7" fmla="*/ 258 h 310"/>
                <a:gd name="T8" fmla="*/ 194 w 233"/>
                <a:gd name="T9" fmla="*/ 278 h 310"/>
                <a:gd name="T10" fmla="*/ 176 w 233"/>
                <a:gd name="T11" fmla="*/ 293 h 310"/>
                <a:gd name="T12" fmla="*/ 154 w 233"/>
                <a:gd name="T13" fmla="*/ 305 h 310"/>
                <a:gd name="T14" fmla="*/ 130 w 233"/>
                <a:gd name="T15" fmla="*/ 310 h 310"/>
                <a:gd name="T16" fmla="*/ 102 w 233"/>
                <a:gd name="T17" fmla="*/ 310 h 310"/>
                <a:gd name="T18" fmla="*/ 78 w 233"/>
                <a:gd name="T19" fmla="*/ 305 h 310"/>
                <a:gd name="T20" fmla="*/ 56 w 233"/>
                <a:gd name="T21" fmla="*/ 293 h 310"/>
                <a:gd name="T22" fmla="*/ 38 w 233"/>
                <a:gd name="T23" fmla="*/ 278 h 310"/>
                <a:gd name="T24" fmla="*/ 23 w 233"/>
                <a:gd name="T25" fmla="*/ 258 h 310"/>
                <a:gd name="T26" fmla="*/ 12 w 233"/>
                <a:gd name="T27" fmla="*/ 234 h 310"/>
                <a:gd name="T28" fmla="*/ 4 w 233"/>
                <a:gd name="T29" fmla="*/ 206 h 310"/>
                <a:gd name="T30" fmla="*/ 0 w 233"/>
                <a:gd name="T31" fmla="*/ 174 h 310"/>
                <a:gd name="T32" fmla="*/ 0 w 233"/>
                <a:gd name="T33" fmla="*/ 139 h 310"/>
                <a:gd name="T34" fmla="*/ 4 w 233"/>
                <a:gd name="T35" fmla="*/ 108 h 310"/>
                <a:gd name="T36" fmla="*/ 12 w 233"/>
                <a:gd name="T37" fmla="*/ 80 h 310"/>
                <a:gd name="T38" fmla="*/ 23 w 233"/>
                <a:gd name="T39" fmla="*/ 54 h 310"/>
                <a:gd name="T40" fmla="*/ 38 w 233"/>
                <a:gd name="T41" fmla="*/ 34 h 310"/>
                <a:gd name="T42" fmla="*/ 56 w 233"/>
                <a:gd name="T43" fmla="*/ 17 h 310"/>
                <a:gd name="T44" fmla="*/ 78 w 233"/>
                <a:gd name="T45" fmla="*/ 6 h 310"/>
                <a:gd name="T46" fmla="*/ 103 w 233"/>
                <a:gd name="T47" fmla="*/ 1 h 310"/>
                <a:gd name="T48" fmla="*/ 131 w 233"/>
                <a:gd name="T49" fmla="*/ 1 h 310"/>
                <a:gd name="T50" fmla="*/ 155 w 233"/>
                <a:gd name="T51" fmla="*/ 6 h 310"/>
                <a:gd name="T52" fmla="*/ 177 w 233"/>
                <a:gd name="T53" fmla="*/ 16 h 310"/>
                <a:gd name="T54" fmla="*/ 195 w 233"/>
                <a:gd name="T55" fmla="*/ 31 h 310"/>
                <a:gd name="T56" fmla="*/ 210 w 233"/>
                <a:gd name="T57" fmla="*/ 53 h 310"/>
                <a:gd name="T58" fmla="*/ 220 w 233"/>
                <a:gd name="T59" fmla="*/ 77 h 310"/>
                <a:gd name="T60" fmla="*/ 228 w 233"/>
                <a:gd name="T61" fmla="*/ 105 h 310"/>
                <a:gd name="T62" fmla="*/ 232 w 233"/>
                <a:gd name="T63" fmla="*/ 137 h 310"/>
                <a:gd name="T64" fmla="*/ 71 w 233"/>
                <a:gd name="T65" fmla="*/ 155 h 310"/>
                <a:gd name="T66" fmla="*/ 74 w 233"/>
                <a:gd name="T67" fmla="*/ 199 h 310"/>
                <a:gd name="T68" fmla="*/ 83 w 233"/>
                <a:gd name="T69" fmla="*/ 231 h 310"/>
                <a:gd name="T70" fmla="*/ 89 w 233"/>
                <a:gd name="T71" fmla="*/ 243 h 310"/>
                <a:gd name="T72" fmla="*/ 97 w 233"/>
                <a:gd name="T73" fmla="*/ 251 h 310"/>
                <a:gd name="T74" fmla="*/ 106 w 233"/>
                <a:gd name="T75" fmla="*/ 257 h 310"/>
                <a:gd name="T76" fmla="*/ 116 w 233"/>
                <a:gd name="T77" fmla="*/ 258 h 310"/>
                <a:gd name="T78" fmla="*/ 126 w 233"/>
                <a:gd name="T79" fmla="*/ 257 h 310"/>
                <a:gd name="T80" fmla="*/ 135 w 233"/>
                <a:gd name="T81" fmla="*/ 251 h 310"/>
                <a:gd name="T82" fmla="*/ 143 w 233"/>
                <a:gd name="T83" fmla="*/ 243 h 310"/>
                <a:gd name="T84" fmla="*/ 149 w 233"/>
                <a:gd name="T85" fmla="*/ 231 h 310"/>
                <a:gd name="T86" fmla="*/ 158 w 233"/>
                <a:gd name="T87" fmla="*/ 199 h 310"/>
                <a:gd name="T88" fmla="*/ 161 w 233"/>
                <a:gd name="T89" fmla="*/ 155 h 310"/>
                <a:gd name="T90" fmla="*/ 158 w 233"/>
                <a:gd name="T91" fmla="*/ 110 h 310"/>
                <a:gd name="T92" fmla="*/ 149 w 233"/>
                <a:gd name="T93" fmla="*/ 78 h 310"/>
                <a:gd name="T94" fmla="*/ 144 w 233"/>
                <a:gd name="T95" fmla="*/ 68 h 310"/>
                <a:gd name="T96" fmla="*/ 136 w 233"/>
                <a:gd name="T97" fmla="*/ 59 h 310"/>
                <a:gd name="T98" fmla="*/ 126 w 233"/>
                <a:gd name="T99" fmla="*/ 56 h 310"/>
                <a:gd name="T100" fmla="*/ 116 w 233"/>
                <a:gd name="T101" fmla="*/ 53 h 310"/>
                <a:gd name="T102" fmla="*/ 106 w 233"/>
                <a:gd name="T103" fmla="*/ 56 h 310"/>
                <a:gd name="T104" fmla="*/ 97 w 233"/>
                <a:gd name="T105" fmla="*/ 61 h 310"/>
                <a:gd name="T106" fmla="*/ 89 w 233"/>
                <a:gd name="T107" fmla="*/ 68 h 310"/>
                <a:gd name="T108" fmla="*/ 83 w 233"/>
                <a:gd name="T109" fmla="*/ 80 h 310"/>
                <a:gd name="T110" fmla="*/ 74 w 233"/>
                <a:gd name="T111" fmla="*/ 112 h 310"/>
                <a:gd name="T112" fmla="*/ 71 w 233"/>
                <a:gd name="T113" fmla="*/ 15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310">
                  <a:moveTo>
                    <a:pt x="233" y="155"/>
                  </a:moveTo>
                  <a:lnTo>
                    <a:pt x="232" y="173"/>
                  </a:lnTo>
                  <a:lnTo>
                    <a:pt x="230" y="189"/>
                  </a:lnTo>
                  <a:lnTo>
                    <a:pt x="228" y="204"/>
                  </a:lnTo>
                  <a:lnTo>
                    <a:pt x="225" y="220"/>
                  </a:lnTo>
                  <a:lnTo>
                    <a:pt x="220" y="234"/>
                  </a:lnTo>
                  <a:lnTo>
                    <a:pt x="215" y="246"/>
                  </a:lnTo>
                  <a:lnTo>
                    <a:pt x="209" y="258"/>
                  </a:lnTo>
                  <a:lnTo>
                    <a:pt x="203" y="269"/>
                  </a:lnTo>
                  <a:lnTo>
                    <a:pt x="194" y="278"/>
                  </a:lnTo>
                  <a:lnTo>
                    <a:pt x="185" y="287"/>
                  </a:lnTo>
                  <a:lnTo>
                    <a:pt x="176" y="293"/>
                  </a:lnTo>
                  <a:lnTo>
                    <a:pt x="166" y="300"/>
                  </a:lnTo>
                  <a:lnTo>
                    <a:pt x="154" y="305"/>
                  </a:lnTo>
                  <a:lnTo>
                    <a:pt x="143" y="307"/>
                  </a:lnTo>
                  <a:lnTo>
                    <a:pt x="130" y="310"/>
                  </a:lnTo>
                  <a:lnTo>
                    <a:pt x="116" y="310"/>
                  </a:lnTo>
                  <a:lnTo>
                    <a:pt x="102" y="310"/>
                  </a:lnTo>
                  <a:lnTo>
                    <a:pt x="91" y="307"/>
                  </a:lnTo>
                  <a:lnTo>
                    <a:pt x="78" y="305"/>
                  </a:lnTo>
                  <a:lnTo>
                    <a:pt x="68" y="300"/>
                  </a:lnTo>
                  <a:lnTo>
                    <a:pt x="56" y="293"/>
                  </a:lnTo>
                  <a:lnTo>
                    <a:pt x="47" y="287"/>
                  </a:lnTo>
                  <a:lnTo>
                    <a:pt x="38" y="278"/>
                  </a:lnTo>
                  <a:lnTo>
                    <a:pt x="31" y="268"/>
                  </a:lnTo>
                  <a:lnTo>
                    <a:pt x="23" y="258"/>
                  </a:lnTo>
                  <a:lnTo>
                    <a:pt x="17" y="246"/>
                  </a:lnTo>
                  <a:lnTo>
                    <a:pt x="12" y="234"/>
                  </a:lnTo>
                  <a:lnTo>
                    <a:pt x="8" y="220"/>
                  </a:lnTo>
                  <a:lnTo>
                    <a:pt x="4" y="206"/>
                  </a:lnTo>
                  <a:lnTo>
                    <a:pt x="2" y="189"/>
                  </a:lnTo>
                  <a:lnTo>
                    <a:pt x="0" y="174"/>
                  </a:lnTo>
                  <a:lnTo>
                    <a:pt x="0" y="156"/>
                  </a:lnTo>
                  <a:lnTo>
                    <a:pt x="0" y="139"/>
                  </a:lnTo>
                  <a:lnTo>
                    <a:pt x="2" y="123"/>
                  </a:lnTo>
                  <a:lnTo>
                    <a:pt x="4" y="108"/>
                  </a:lnTo>
                  <a:lnTo>
                    <a:pt x="8" y="94"/>
                  </a:lnTo>
                  <a:lnTo>
                    <a:pt x="12" y="80"/>
                  </a:lnTo>
                  <a:lnTo>
                    <a:pt x="17" y="67"/>
                  </a:lnTo>
                  <a:lnTo>
                    <a:pt x="23" y="54"/>
                  </a:lnTo>
                  <a:lnTo>
                    <a:pt x="30" y="44"/>
                  </a:lnTo>
                  <a:lnTo>
                    <a:pt x="38" y="34"/>
                  </a:lnTo>
                  <a:lnTo>
                    <a:pt x="47" y="25"/>
                  </a:lnTo>
                  <a:lnTo>
                    <a:pt x="56" y="17"/>
                  </a:lnTo>
                  <a:lnTo>
                    <a:pt x="66" y="11"/>
                  </a:lnTo>
                  <a:lnTo>
                    <a:pt x="78" y="6"/>
                  </a:lnTo>
                  <a:lnTo>
                    <a:pt x="91" y="3"/>
                  </a:lnTo>
                  <a:lnTo>
                    <a:pt x="103" y="1"/>
                  </a:lnTo>
                  <a:lnTo>
                    <a:pt x="117" y="0"/>
                  </a:lnTo>
                  <a:lnTo>
                    <a:pt x="131" y="1"/>
                  </a:lnTo>
                  <a:lnTo>
                    <a:pt x="143" y="2"/>
                  </a:lnTo>
                  <a:lnTo>
                    <a:pt x="155" y="6"/>
                  </a:lnTo>
                  <a:lnTo>
                    <a:pt x="166" y="11"/>
                  </a:lnTo>
                  <a:lnTo>
                    <a:pt x="177" y="16"/>
                  </a:lnTo>
                  <a:lnTo>
                    <a:pt x="186" y="24"/>
                  </a:lnTo>
                  <a:lnTo>
                    <a:pt x="195" y="31"/>
                  </a:lnTo>
                  <a:lnTo>
                    <a:pt x="203" y="42"/>
                  </a:lnTo>
                  <a:lnTo>
                    <a:pt x="210" y="53"/>
                  </a:lnTo>
                  <a:lnTo>
                    <a:pt x="215" y="64"/>
                  </a:lnTo>
                  <a:lnTo>
                    <a:pt x="220" y="77"/>
                  </a:lnTo>
                  <a:lnTo>
                    <a:pt x="225" y="90"/>
                  </a:lnTo>
                  <a:lnTo>
                    <a:pt x="228" y="105"/>
                  </a:lnTo>
                  <a:lnTo>
                    <a:pt x="230" y="120"/>
                  </a:lnTo>
                  <a:lnTo>
                    <a:pt x="232" y="137"/>
                  </a:lnTo>
                  <a:lnTo>
                    <a:pt x="233" y="155"/>
                  </a:lnTo>
                  <a:close/>
                  <a:moveTo>
                    <a:pt x="71" y="155"/>
                  </a:moveTo>
                  <a:lnTo>
                    <a:pt x="71" y="179"/>
                  </a:lnTo>
                  <a:lnTo>
                    <a:pt x="74" y="199"/>
                  </a:lnTo>
                  <a:lnTo>
                    <a:pt x="78" y="217"/>
                  </a:lnTo>
                  <a:lnTo>
                    <a:pt x="83" y="231"/>
                  </a:lnTo>
                  <a:lnTo>
                    <a:pt x="85" y="237"/>
                  </a:lnTo>
                  <a:lnTo>
                    <a:pt x="89" y="243"/>
                  </a:lnTo>
                  <a:lnTo>
                    <a:pt x="93" y="248"/>
                  </a:lnTo>
                  <a:lnTo>
                    <a:pt x="97" y="251"/>
                  </a:lnTo>
                  <a:lnTo>
                    <a:pt x="101" y="254"/>
                  </a:lnTo>
                  <a:lnTo>
                    <a:pt x="106" y="257"/>
                  </a:lnTo>
                  <a:lnTo>
                    <a:pt x="111" y="257"/>
                  </a:lnTo>
                  <a:lnTo>
                    <a:pt x="116" y="258"/>
                  </a:lnTo>
                  <a:lnTo>
                    <a:pt x="121" y="257"/>
                  </a:lnTo>
                  <a:lnTo>
                    <a:pt x="126" y="257"/>
                  </a:lnTo>
                  <a:lnTo>
                    <a:pt x="131" y="254"/>
                  </a:lnTo>
                  <a:lnTo>
                    <a:pt x="135" y="251"/>
                  </a:lnTo>
                  <a:lnTo>
                    <a:pt x="139" y="248"/>
                  </a:lnTo>
                  <a:lnTo>
                    <a:pt x="143" y="243"/>
                  </a:lnTo>
                  <a:lnTo>
                    <a:pt x="147" y="237"/>
                  </a:lnTo>
                  <a:lnTo>
                    <a:pt x="149" y="231"/>
                  </a:lnTo>
                  <a:lnTo>
                    <a:pt x="154" y="217"/>
                  </a:lnTo>
                  <a:lnTo>
                    <a:pt x="158" y="199"/>
                  </a:lnTo>
                  <a:lnTo>
                    <a:pt x="161" y="179"/>
                  </a:lnTo>
                  <a:lnTo>
                    <a:pt x="161" y="155"/>
                  </a:lnTo>
                  <a:lnTo>
                    <a:pt x="161" y="132"/>
                  </a:lnTo>
                  <a:lnTo>
                    <a:pt x="158" y="110"/>
                  </a:lnTo>
                  <a:lnTo>
                    <a:pt x="154" y="94"/>
                  </a:lnTo>
                  <a:lnTo>
                    <a:pt x="149" y="78"/>
                  </a:lnTo>
                  <a:lnTo>
                    <a:pt x="147" y="73"/>
                  </a:lnTo>
                  <a:lnTo>
                    <a:pt x="144" y="68"/>
                  </a:lnTo>
                  <a:lnTo>
                    <a:pt x="140" y="63"/>
                  </a:lnTo>
                  <a:lnTo>
                    <a:pt x="136" y="59"/>
                  </a:lnTo>
                  <a:lnTo>
                    <a:pt x="131" y="57"/>
                  </a:lnTo>
                  <a:lnTo>
                    <a:pt x="126" y="56"/>
                  </a:lnTo>
                  <a:lnTo>
                    <a:pt x="122" y="54"/>
                  </a:lnTo>
                  <a:lnTo>
                    <a:pt x="116" y="53"/>
                  </a:lnTo>
                  <a:lnTo>
                    <a:pt x="111" y="54"/>
                  </a:lnTo>
                  <a:lnTo>
                    <a:pt x="106" y="56"/>
                  </a:lnTo>
                  <a:lnTo>
                    <a:pt x="102" y="57"/>
                  </a:lnTo>
                  <a:lnTo>
                    <a:pt x="97" y="61"/>
                  </a:lnTo>
                  <a:lnTo>
                    <a:pt x="93" y="63"/>
                  </a:lnTo>
                  <a:lnTo>
                    <a:pt x="89" y="68"/>
                  </a:lnTo>
                  <a:lnTo>
                    <a:pt x="87" y="73"/>
                  </a:lnTo>
                  <a:lnTo>
                    <a:pt x="83" y="80"/>
                  </a:lnTo>
                  <a:lnTo>
                    <a:pt x="78" y="94"/>
                  </a:lnTo>
                  <a:lnTo>
                    <a:pt x="74" y="112"/>
                  </a:lnTo>
                  <a:lnTo>
                    <a:pt x="71" y="132"/>
                  </a:lnTo>
                  <a:lnTo>
                    <a:pt x="71" y="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1" name="Freeform 640"/>
            <p:cNvSpPr>
              <a:spLocks/>
            </p:cNvSpPr>
            <p:nvPr/>
          </p:nvSpPr>
          <p:spPr bwMode="auto">
            <a:xfrm>
              <a:off x="4146" y="993"/>
              <a:ext cx="74" cy="78"/>
            </a:xfrm>
            <a:custGeom>
              <a:avLst/>
              <a:gdLst>
                <a:gd name="T0" fmla="*/ 188 w 296"/>
                <a:gd name="T1" fmla="*/ 311 h 311"/>
                <a:gd name="T2" fmla="*/ 104 w 296"/>
                <a:gd name="T3" fmla="*/ 311 h 311"/>
                <a:gd name="T4" fmla="*/ 0 w 296"/>
                <a:gd name="T5" fmla="*/ 0 h 311"/>
                <a:gd name="T6" fmla="*/ 78 w 296"/>
                <a:gd name="T7" fmla="*/ 0 h 311"/>
                <a:gd name="T8" fmla="*/ 94 w 296"/>
                <a:gd name="T9" fmla="*/ 51 h 311"/>
                <a:gd name="T10" fmla="*/ 108 w 296"/>
                <a:gd name="T11" fmla="*/ 96 h 311"/>
                <a:gd name="T12" fmla="*/ 119 w 296"/>
                <a:gd name="T13" fmla="*/ 136 h 311"/>
                <a:gd name="T14" fmla="*/ 128 w 296"/>
                <a:gd name="T15" fmla="*/ 169 h 311"/>
                <a:gd name="T16" fmla="*/ 136 w 296"/>
                <a:gd name="T17" fmla="*/ 196 h 311"/>
                <a:gd name="T18" fmla="*/ 142 w 296"/>
                <a:gd name="T19" fmla="*/ 217 h 311"/>
                <a:gd name="T20" fmla="*/ 146 w 296"/>
                <a:gd name="T21" fmla="*/ 233 h 311"/>
                <a:gd name="T22" fmla="*/ 147 w 296"/>
                <a:gd name="T23" fmla="*/ 243 h 311"/>
                <a:gd name="T24" fmla="*/ 148 w 296"/>
                <a:gd name="T25" fmla="*/ 243 h 311"/>
                <a:gd name="T26" fmla="*/ 155 w 296"/>
                <a:gd name="T27" fmla="*/ 217 h 311"/>
                <a:gd name="T28" fmla="*/ 161 w 296"/>
                <a:gd name="T29" fmla="*/ 189 h 311"/>
                <a:gd name="T30" fmla="*/ 170 w 296"/>
                <a:gd name="T31" fmla="*/ 161 h 311"/>
                <a:gd name="T32" fmla="*/ 179 w 296"/>
                <a:gd name="T33" fmla="*/ 131 h 311"/>
                <a:gd name="T34" fmla="*/ 220 w 296"/>
                <a:gd name="T35" fmla="*/ 0 h 311"/>
                <a:gd name="T36" fmla="*/ 296 w 296"/>
                <a:gd name="T37" fmla="*/ 0 h 311"/>
                <a:gd name="T38" fmla="*/ 188 w 296"/>
                <a:gd name="T3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6" h="311">
                  <a:moveTo>
                    <a:pt x="188" y="311"/>
                  </a:moveTo>
                  <a:lnTo>
                    <a:pt x="104" y="311"/>
                  </a:lnTo>
                  <a:lnTo>
                    <a:pt x="0" y="0"/>
                  </a:lnTo>
                  <a:lnTo>
                    <a:pt x="78" y="0"/>
                  </a:lnTo>
                  <a:lnTo>
                    <a:pt x="94" y="51"/>
                  </a:lnTo>
                  <a:lnTo>
                    <a:pt x="108" y="96"/>
                  </a:lnTo>
                  <a:lnTo>
                    <a:pt x="119" y="136"/>
                  </a:lnTo>
                  <a:lnTo>
                    <a:pt x="128" y="169"/>
                  </a:lnTo>
                  <a:lnTo>
                    <a:pt x="136" y="196"/>
                  </a:lnTo>
                  <a:lnTo>
                    <a:pt x="142" y="217"/>
                  </a:lnTo>
                  <a:lnTo>
                    <a:pt x="146" y="233"/>
                  </a:lnTo>
                  <a:lnTo>
                    <a:pt x="147" y="243"/>
                  </a:lnTo>
                  <a:lnTo>
                    <a:pt x="148" y="243"/>
                  </a:lnTo>
                  <a:lnTo>
                    <a:pt x="155" y="217"/>
                  </a:lnTo>
                  <a:lnTo>
                    <a:pt x="161" y="189"/>
                  </a:lnTo>
                  <a:lnTo>
                    <a:pt x="170" y="161"/>
                  </a:lnTo>
                  <a:lnTo>
                    <a:pt x="179" y="131"/>
                  </a:lnTo>
                  <a:lnTo>
                    <a:pt x="220" y="0"/>
                  </a:lnTo>
                  <a:lnTo>
                    <a:pt x="296" y="0"/>
                  </a:lnTo>
                  <a:lnTo>
                    <a:pt x="188" y="3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2" name="Freeform 641"/>
            <p:cNvSpPr>
              <a:spLocks/>
            </p:cNvSpPr>
            <p:nvPr/>
          </p:nvSpPr>
          <p:spPr bwMode="auto">
            <a:xfrm>
              <a:off x="4222" y="993"/>
              <a:ext cx="62" cy="78"/>
            </a:xfrm>
            <a:custGeom>
              <a:avLst/>
              <a:gdLst>
                <a:gd name="T0" fmla="*/ 87 w 247"/>
                <a:gd name="T1" fmla="*/ 311 h 311"/>
                <a:gd name="T2" fmla="*/ 87 w 247"/>
                <a:gd name="T3" fmla="*/ 60 h 311"/>
                <a:gd name="T4" fmla="*/ 0 w 247"/>
                <a:gd name="T5" fmla="*/ 60 h 311"/>
                <a:gd name="T6" fmla="*/ 0 w 247"/>
                <a:gd name="T7" fmla="*/ 0 h 311"/>
                <a:gd name="T8" fmla="*/ 247 w 247"/>
                <a:gd name="T9" fmla="*/ 0 h 311"/>
                <a:gd name="T10" fmla="*/ 247 w 247"/>
                <a:gd name="T11" fmla="*/ 60 h 311"/>
                <a:gd name="T12" fmla="*/ 159 w 247"/>
                <a:gd name="T13" fmla="*/ 60 h 311"/>
                <a:gd name="T14" fmla="*/ 159 w 247"/>
                <a:gd name="T15" fmla="*/ 311 h 311"/>
                <a:gd name="T16" fmla="*/ 87 w 247"/>
                <a:gd name="T17"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311">
                  <a:moveTo>
                    <a:pt x="87" y="311"/>
                  </a:moveTo>
                  <a:lnTo>
                    <a:pt x="87" y="60"/>
                  </a:lnTo>
                  <a:lnTo>
                    <a:pt x="0" y="60"/>
                  </a:lnTo>
                  <a:lnTo>
                    <a:pt x="0" y="0"/>
                  </a:lnTo>
                  <a:lnTo>
                    <a:pt x="247" y="0"/>
                  </a:lnTo>
                  <a:lnTo>
                    <a:pt x="247" y="60"/>
                  </a:lnTo>
                  <a:lnTo>
                    <a:pt x="159" y="60"/>
                  </a:lnTo>
                  <a:lnTo>
                    <a:pt x="159" y="311"/>
                  </a:lnTo>
                  <a:lnTo>
                    <a:pt x="87" y="3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3" name="Freeform 642"/>
            <p:cNvSpPr>
              <a:spLocks noEditPoints="1"/>
            </p:cNvSpPr>
            <p:nvPr/>
          </p:nvSpPr>
          <p:spPr bwMode="auto">
            <a:xfrm>
              <a:off x="4288" y="1081"/>
              <a:ext cx="123" cy="119"/>
            </a:xfrm>
            <a:custGeom>
              <a:avLst/>
              <a:gdLst>
                <a:gd name="T0" fmla="*/ 36 w 494"/>
                <a:gd name="T1" fmla="*/ 0 h 474"/>
                <a:gd name="T2" fmla="*/ 475 w 494"/>
                <a:gd name="T3" fmla="*/ 423 h 474"/>
                <a:gd name="T4" fmla="*/ 439 w 494"/>
                <a:gd name="T5" fmla="*/ 459 h 474"/>
                <a:gd name="T6" fmla="*/ 0 w 494"/>
                <a:gd name="T7" fmla="*/ 35 h 474"/>
                <a:gd name="T8" fmla="*/ 36 w 494"/>
                <a:gd name="T9" fmla="*/ 0 h 474"/>
                <a:gd name="T10" fmla="*/ 419 w 494"/>
                <a:gd name="T11" fmla="*/ 213 h 474"/>
                <a:gd name="T12" fmla="*/ 494 w 494"/>
                <a:gd name="T13" fmla="*/ 474 h 474"/>
                <a:gd name="T14" fmla="*/ 229 w 494"/>
                <a:gd name="T15" fmla="*/ 411 h 474"/>
                <a:gd name="T16" fmla="*/ 222 w 494"/>
                <a:gd name="T17" fmla="*/ 407 h 474"/>
                <a:gd name="T18" fmla="*/ 214 w 494"/>
                <a:gd name="T19" fmla="*/ 399 h 474"/>
                <a:gd name="T20" fmla="*/ 209 w 494"/>
                <a:gd name="T21" fmla="*/ 392 h 474"/>
                <a:gd name="T22" fmla="*/ 209 w 494"/>
                <a:gd name="T23" fmla="*/ 379 h 474"/>
                <a:gd name="T24" fmla="*/ 214 w 494"/>
                <a:gd name="T25" fmla="*/ 371 h 474"/>
                <a:gd name="T26" fmla="*/ 222 w 494"/>
                <a:gd name="T27" fmla="*/ 364 h 474"/>
                <a:gd name="T28" fmla="*/ 229 w 494"/>
                <a:gd name="T29" fmla="*/ 360 h 474"/>
                <a:gd name="T30" fmla="*/ 241 w 494"/>
                <a:gd name="T31" fmla="*/ 364 h 474"/>
                <a:gd name="T32" fmla="*/ 462 w 494"/>
                <a:gd name="T33" fmla="*/ 414 h 474"/>
                <a:gd name="T34" fmla="*/ 432 w 494"/>
                <a:gd name="T35" fmla="*/ 446 h 474"/>
                <a:gd name="T36" fmla="*/ 372 w 494"/>
                <a:gd name="T37" fmla="*/ 229 h 474"/>
                <a:gd name="T38" fmla="*/ 368 w 494"/>
                <a:gd name="T39" fmla="*/ 217 h 474"/>
                <a:gd name="T40" fmla="*/ 372 w 494"/>
                <a:gd name="T41" fmla="*/ 210 h 474"/>
                <a:gd name="T42" fmla="*/ 387 w 494"/>
                <a:gd name="T43" fmla="*/ 197 h 474"/>
                <a:gd name="T44" fmla="*/ 400 w 494"/>
                <a:gd name="T45" fmla="*/ 193 h 474"/>
                <a:gd name="T46" fmla="*/ 407 w 494"/>
                <a:gd name="T47" fmla="*/ 197 h 474"/>
                <a:gd name="T48" fmla="*/ 419 w 494"/>
                <a:gd name="T49" fmla="*/ 2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4" h="474">
                  <a:moveTo>
                    <a:pt x="36" y="0"/>
                  </a:moveTo>
                  <a:lnTo>
                    <a:pt x="475" y="423"/>
                  </a:lnTo>
                  <a:lnTo>
                    <a:pt x="439" y="459"/>
                  </a:lnTo>
                  <a:lnTo>
                    <a:pt x="0" y="35"/>
                  </a:lnTo>
                  <a:lnTo>
                    <a:pt x="36" y="0"/>
                  </a:lnTo>
                  <a:close/>
                  <a:moveTo>
                    <a:pt x="419" y="213"/>
                  </a:moveTo>
                  <a:lnTo>
                    <a:pt x="494" y="474"/>
                  </a:lnTo>
                  <a:lnTo>
                    <a:pt x="229" y="411"/>
                  </a:lnTo>
                  <a:lnTo>
                    <a:pt x="222" y="407"/>
                  </a:lnTo>
                  <a:lnTo>
                    <a:pt x="214" y="399"/>
                  </a:lnTo>
                  <a:lnTo>
                    <a:pt x="209" y="392"/>
                  </a:lnTo>
                  <a:lnTo>
                    <a:pt x="209" y="379"/>
                  </a:lnTo>
                  <a:lnTo>
                    <a:pt x="214" y="371"/>
                  </a:lnTo>
                  <a:lnTo>
                    <a:pt x="222" y="364"/>
                  </a:lnTo>
                  <a:lnTo>
                    <a:pt x="229" y="360"/>
                  </a:lnTo>
                  <a:lnTo>
                    <a:pt x="241" y="364"/>
                  </a:lnTo>
                  <a:lnTo>
                    <a:pt x="462" y="414"/>
                  </a:lnTo>
                  <a:lnTo>
                    <a:pt x="432" y="446"/>
                  </a:lnTo>
                  <a:lnTo>
                    <a:pt x="372" y="229"/>
                  </a:lnTo>
                  <a:lnTo>
                    <a:pt x="368" y="217"/>
                  </a:lnTo>
                  <a:lnTo>
                    <a:pt x="372" y="210"/>
                  </a:lnTo>
                  <a:lnTo>
                    <a:pt x="387" y="197"/>
                  </a:lnTo>
                  <a:lnTo>
                    <a:pt x="400" y="193"/>
                  </a:lnTo>
                  <a:lnTo>
                    <a:pt x="407" y="197"/>
                  </a:lnTo>
                  <a:lnTo>
                    <a:pt x="419"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4" name="Freeform 643"/>
            <p:cNvSpPr>
              <a:spLocks/>
            </p:cNvSpPr>
            <p:nvPr/>
          </p:nvSpPr>
          <p:spPr bwMode="auto">
            <a:xfrm>
              <a:off x="4288" y="1081"/>
              <a:ext cx="119" cy="115"/>
            </a:xfrm>
            <a:custGeom>
              <a:avLst/>
              <a:gdLst>
                <a:gd name="T0" fmla="*/ 36 w 475"/>
                <a:gd name="T1" fmla="*/ 0 h 459"/>
                <a:gd name="T2" fmla="*/ 475 w 475"/>
                <a:gd name="T3" fmla="*/ 423 h 459"/>
                <a:gd name="T4" fmla="*/ 439 w 475"/>
                <a:gd name="T5" fmla="*/ 459 h 459"/>
                <a:gd name="T6" fmla="*/ 0 w 475"/>
                <a:gd name="T7" fmla="*/ 35 h 459"/>
                <a:gd name="T8" fmla="*/ 36 w 475"/>
                <a:gd name="T9" fmla="*/ 0 h 459"/>
              </a:gdLst>
              <a:ahLst/>
              <a:cxnLst>
                <a:cxn ang="0">
                  <a:pos x="T0" y="T1"/>
                </a:cxn>
                <a:cxn ang="0">
                  <a:pos x="T2" y="T3"/>
                </a:cxn>
                <a:cxn ang="0">
                  <a:pos x="T4" y="T5"/>
                </a:cxn>
                <a:cxn ang="0">
                  <a:pos x="T6" y="T7"/>
                </a:cxn>
                <a:cxn ang="0">
                  <a:pos x="T8" y="T9"/>
                </a:cxn>
              </a:cxnLst>
              <a:rect l="0" t="0" r="r" b="b"/>
              <a:pathLst>
                <a:path w="475" h="459">
                  <a:moveTo>
                    <a:pt x="36" y="0"/>
                  </a:moveTo>
                  <a:lnTo>
                    <a:pt x="475" y="423"/>
                  </a:lnTo>
                  <a:lnTo>
                    <a:pt x="439" y="459"/>
                  </a:lnTo>
                  <a:lnTo>
                    <a:pt x="0" y="35"/>
                  </a:lnTo>
                  <a:lnTo>
                    <a:pt x="36"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5" name="Freeform 644"/>
            <p:cNvSpPr>
              <a:spLocks/>
            </p:cNvSpPr>
            <p:nvPr/>
          </p:nvSpPr>
          <p:spPr bwMode="auto">
            <a:xfrm>
              <a:off x="4340" y="1129"/>
              <a:ext cx="71" cy="71"/>
            </a:xfrm>
            <a:custGeom>
              <a:avLst/>
              <a:gdLst>
                <a:gd name="T0" fmla="*/ 210 w 285"/>
                <a:gd name="T1" fmla="*/ 20 h 281"/>
                <a:gd name="T2" fmla="*/ 285 w 285"/>
                <a:gd name="T3" fmla="*/ 281 h 281"/>
                <a:gd name="T4" fmla="*/ 20 w 285"/>
                <a:gd name="T5" fmla="*/ 218 h 281"/>
                <a:gd name="T6" fmla="*/ 13 w 285"/>
                <a:gd name="T7" fmla="*/ 214 h 281"/>
                <a:gd name="T8" fmla="*/ 5 w 285"/>
                <a:gd name="T9" fmla="*/ 206 h 281"/>
                <a:gd name="T10" fmla="*/ 0 w 285"/>
                <a:gd name="T11" fmla="*/ 199 h 281"/>
                <a:gd name="T12" fmla="*/ 0 w 285"/>
                <a:gd name="T13" fmla="*/ 186 h 281"/>
                <a:gd name="T14" fmla="*/ 5 w 285"/>
                <a:gd name="T15" fmla="*/ 178 h 281"/>
                <a:gd name="T16" fmla="*/ 13 w 285"/>
                <a:gd name="T17" fmla="*/ 171 h 281"/>
                <a:gd name="T18" fmla="*/ 20 w 285"/>
                <a:gd name="T19" fmla="*/ 167 h 281"/>
                <a:gd name="T20" fmla="*/ 32 w 285"/>
                <a:gd name="T21" fmla="*/ 171 h 281"/>
                <a:gd name="T22" fmla="*/ 253 w 285"/>
                <a:gd name="T23" fmla="*/ 221 h 281"/>
                <a:gd name="T24" fmla="*/ 223 w 285"/>
                <a:gd name="T25" fmla="*/ 253 h 281"/>
                <a:gd name="T26" fmla="*/ 163 w 285"/>
                <a:gd name="T27" fmla="*/ 36 h 281"/>
                <a:gd name="T28" fmla="*/ 159 w 285"/>
                <a:gd name="T29" fmla="*/ 24 h 281"/>
                <a:gd name="T30" fmla="*/ 163 w 285"/>
                <a:gd name="T31" fmla="*/ 17 h 281"/>
                <a:gd name="T32" fmla="*/ 178 w 285"/>
                <a:gd name="T33" fmla="*/ 4 h 281"/>
                <a:gd name="T34" fmla="*/ 191 w 285"/>
                <a:gd name="T35" fmla="*/ 0 h 281"/>
                <a:gd name="T36" fmla="*/ 198 w 285"/>
                <a:gd name="T37" fmla="*/ 4 h 281"/>
                <a:gd name="T38" fmla="*/ 210 w 285"/>
                <a:gd name="T39" fmla="*/ 20 h 281"/>
                <a:gd name="T40" fmla="*/ 210 w 285"/>
                <a:gd name="T41"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281">
                  <a:moveTo>
                    <a:pt x="210" y="20"/>
                  </a:moveTo>
                  <a:lnTo>
                    <a:pt x="285" y="281"/>
                  </a:lnTo>
                  <a:lnTo>
                    <a:pt x="20" y="218"/>
                  </a:lnTo>
                  <a:lnTo>
                    <a:pt x="13" y="214"/>
                  </a:lnTo>
                  <a:lnTo>
                    <a:pt x="5" y="206"/>
                  </a:lnTo>
                  <a:lnTo>
                    <a:pt x="0" y="199"/>
                  </a:lnTo>
                  <a:lnTo>
                    <a:pt x="0" y="186"/>
                  </a:lnTo>
                  <a:lnTo>
                    <a:pt x="5" y="178"/>
                  </a:lnTo>
                  <a:lnTo>
                    <a:pt x="13" y="171"/>
                  </a:lnTo>
                  <a:lnTo>
                    <a:pt x="20" y="167"/>
                  </a:lnTo>
                  <a:lnTo>
                    <a:pt x="32" y="171"/>
                  </a:lnTo>
                  <a:lnTo>
                    <a:pt x="253" y="221"/>
                  </a:lnTo>
                  <a:lnTo>
                    <a:pt x="223" y="253"/>
                  </a:lnTo>
                  <a:lnTo>
                    <a:pt x="163" y="36"/>
                  </a:lnTo>
                  <a:lnTo>
                    <a:pt x="159" y="24"/>
                  </a:lnTo>
                  <a:lnTo>
                    <a:pt x="163" y="17"/>
                  </a:lnTo>
                  <a:lnTo>
                    <a:pt x="178" y="4"/>
                  </a:lnTo>
                  <a:lnTo>
                    <a:pt x="191" y="0"/>
                  </a:lnTo>
                  <a:lnTo>
                    <a:pt x="198" y="4"/>
                  </a:lnTo>
                  <a:lnTo>
                    <a:pt x="210" y="20"/>
                  </a:lnTo>
                  <a:lnTo>
                    <a:pt x="210" y="2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6" name="Freeform 645"/>
            <p:cNvSpPr>
              <a:spLocks/>
            </p:cNvSpPr>
            <p:nvPr/>
          </p:nvSpPr>
          <p:spPr bwMode="auto">
            <a:xfrm>
              <a:off x="5000" y="1030"/>
              <a:ext cx="66" cy="78"/>
            </a:xfrm>
            <a:custGeom>
              <a:avLst/>
              <a:gdLst>
                <a:gd name="T0" fmla="*/ 66 w 266"/>
                <a:gd name="T1" fmla="*/ 312 h 312"/>
                <a:gd name="T2" fmla="*/ 0 w 266"/>
                <a:gd name="T3" fmla="*/ 312 h 312"/>
                <a:gd name="T4" fmla="*/ 0 w 266"/>
                <a:gd name="T5" fmla="*/ 0 h 312"/>
                <a:gd name="T6" fmla="*/ 85 w 266"/>
                <a:gd name="T7" fmla="*/ 0 h 312"/>
                <a:gd name="T8" fmla="*/ 159 w 266"/>
                <a:gd name="T9" fmla="*/ 127 h 312"/>
                <a:gd name="T10" fmla="*/ 171 w 266"/>
                <a:gd name="T11" fmla="*/ 148 h 312"/>
                <a:gd name="T12" fmla="*/ 182 w 266"/>
                <a:gd name="T13" fmla="*/ 169 h 312"/>
                <a:gd name="T14" fmla="*/ 193 w 266"/>
                <a:gd name="T15" fmla="*/ 195 h 312"/>
                <a:gd name="T16" fmla="*/ 205 w 266"/>
                <a:gd name="T17" fmla="*/ 221 h 312"/>
                <a:gd name="T18" fmla="*/ 206 w 266"/>
                <a:gd name="T19" fmla="*/ 221 h 312"/>
                <a:gd name="T20" fmla="*/ 204 w 266"/>
                <a:gd name="T21" fmla="*/ 196 h 312"/>
                <a:gd name="T22" fmla="*/ 201 w 266"/>
                <a:gd name="T23" fmla="*/ 165 h 312"/>
                <a:gd name="T24" fmla="*/ 200 w 266"/>
                <a:gd name="T25" fmla="*/ 131 h 312"/>
                <a:gd name="T26" fmla="*/ 200 w 266"/>
                <a:gd name="T27" fmla="*/ 94 h 312"/>
                <a:gd name="T28" fmla="*/ 200 w 266"/>
                <a:gd name="T29" fmla="*/ 0 h 312"/>
                <a:gd name="T30" fmla="*/ 266 w 266"/>
                <a:gd name="T31" fmla="*/ 0 h 312"/>
                <a:gd name="T32" fmla="*/ 266 w 266"/>
                <a:gd name="T33" fmla="*/ 312 h 312"/>
                <a:gd name="T34" fmla="*/ 191 w 266"/>
                <a:gd name="T35" fmla="*/ 312 h 312"/>
                <a:gd name="T36" fmla="*/ 155 w 266"/>
                <a:gd name="T37" fmla="*/ 249 h 312"/>
                <a:gd name="T38" fmla="*/ 127 w 266"/>
                <a:gd name="T39" fmla="*/ 201 h 312"/>
                <a:gd name="T40" fmla="*/ 108 w 266"/>
                <a:gd name="T41" fmla="*/ 167 h 312"/>
                <a:gd name="T42" fmla="*/ 96 w 266"/>
                <a:gd name="T43" fmla="*/ 146 h 312"/>
                <a:gd name="T44" fmla="*/ 88 w 266"/>
                <a:gd name="T45" fmla="*/ 131 h 312"/>
                <a:gd name="T46" fmla="*/ 80 w 266"/>
                <a:gd name="T47" fmla="*/ 116 h 312"/>
                <a:gd name="T48" fmla="*/ 73 w 266"/>
                <a:gd name="T49" fmla="*/ 98 h 312"/>
                <a:gd name="T50" fmla="*/ 65 w 266"/>
                <a:gd name="T51" fmla="*/ 80 h 312"/>
                <a:gd name="T52" fmla="*/ 62 w 266"/>
                <a:gd name="T53" fmla="*/ 80 h 312"/>
                <a:gd name="T54" fmla="*/ 64 w 266"/>
                <a:gd name="T55" fmla="*/ 111 h 312"/>
                <a:gd name="T56" fmla="*/ 65 w 266"/>
                <a:gd name="T57" fmla="*/ 142 h 312"/>
                <a:gd name="T58" fmla="*/ 65 w 266"/>
                <a:gd name="T59" fmla="*/ 178 h 312"/>
                <a:gd name="T60" fmla="*/ 66 w 266"/>
                <a:gd name="T61" fmla="*/ 215 h 312"/>
                <a:gd name="T62" fmla="*/ 66 w 266"/>
                <a:gd name="T6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6" h="312">
                  <a:moveTo>
                    <a:pt x="66" y="312"/>
                  </a:moveTo>
                  <a:lnTo>
                    <a:pt x="0" y="312"/>
                  </a:lnTo>
                  <a:lnTo>
                    <a:pt x="0" y="0"/>
                  </a:lnTo>
                  <a:lnTo>
                    <a:pt x="85" y="0"/>
                  </a:lnTo>
                  <a:lnTo>
                    <a:pt x="159" y="127"/>
                  </a:lnTo>
                  <a:lnTo>
                    <a:pt x="171" y="148"/>
                  </a:lnTo>
                  <a:lnTo>
                    <a:pt x="182" y="169"/>
                  </a:lnTo>
                  <a:lnTo>
                    <a:pt x="193" y="195"/>
                  </a:lnTo>
                  <a:lnTo>
                    <a:pt x="205" y="221"/>
                  </a:lnTo>
                  <a:lnTo>
                    <a:pt x="206" y="221"/>
                  </a:lnTo>
                  <a:lnTo>
                    <a:pt x="204" y="196"/>
                  </a:lnTo>
                  <a:lnTo>
                    <a:pt x="201" y="165"/>
                  </a:lnTo>
                  <a:lnTo>
                    <a:pt x="200" y="131"/>
                  </a:lnTo>
                  <a:lnTo>
                    <a:pt x="200" y="94"/>
                  </a:lnTo>
                  <a:lnTo>
                    <a:pt x="200" y="0"/>
                  </a:lnTo>
                  <a:lnTo>
                    <a:pt x="266" y="0"/>
                  </a:lnTo>
                  <a:lnTo>
                    <a:pt x="266" y="312"/>
                  </a:lnTo>
                  <a:lnTo>
                    <a:pt x="191" y="312"/>
                  </a:lnTo>
                  <a:lnTo>
                    <a:pt x="155" y="249"/>
                  </a:lnTo>
                  <a:lnTo>
                    <a:pt x="127" y="201"/>
                  </a:lnTo>
                  <a:lnTo>
                    <a:pt x="108" y="167"/>
                  </a:lnTo>
                  <a:lnTo>
                    <a:pt x="96" y="146"/>
                  </a:lnTo>
                  <a:lnTo>
                    <a:pt x="88" y="131"/>
                  </a:lnTo>
                  <a:lnTo>
                    <a:pt x="80" y="116"/>
                  </a:lnTo>
                  <a:lnTo>
                    <a:pt x="73" y="98"/>
                  </a:lnTo>
                  <a:lnTo>
                    <a:pt x="65" y="80"/>
                  </a:lnTo>
                  <a:lnTo>
                    <a:pt x="62" y="80"/>
                  </a:lnTo>
                  <a:lnTo>
                    <a:pt x="64" y="111"/>
                  </a:lnTo>
                  <a:lnTo>
                    <a:pt x="65" y="142"/>
                  </a:lnTo>
                  <a:lnTo>
                    <a:pt x="65" y="178"/>
                  </a:lnTo>
                  <a:lnTo>
                    <a:pt x="66" y="215"/>
                  </a:lnTo>
                  <a:lnTo>
                    <a:pt x="66"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7" name="Freeform 646"/>
            <p:cNvSpPr>
              <a:spLocks/>
            </p:cNvSpPr>
            <p:nvPr/>
          </p:nvSpPr>
          <p:spPr bwMode="auto">
            <a:xfrm>
              <a:off x="5082" y="1030"/>
              <a:ext cx="66" cy="78"/>
            </a:xfrm>
            <a:custGeom>
              <a:avLst/>
              <a:gdLst>
                <a:gd name="T0" fmla="*/ 0 w 265"/>
                <a:gd name="T1" fmla="*/ 0 h 312"/>
                <a:gd name="T2" fmla="*/ 72 w 265"/>
                <a:gd name="T3" fmla="*/ 0 h 312"/>
                <a:gd name="T4" fmla="*/ 72 w 265"/>
                <a:gd name="T5" fmla="*/ 120 h 312"/>
                <a:gd name="T6" fmla="*/ 194 w 265"/>
                <a:gd name="T7" fmla="*/ 120 h 312"/>
                <a:gd name="T8" fmla="*/ 194 w 265"/>
                <a:gd name="T9" fmla="*/ 0 h 312"/>
                <a:gd name="T10" fmla="*/ 265 w 265"/>
                <a:gd name="T11" fmla="*/ 0 h 312"/>
                <a:gd name="T12" fmla="*/ 265 w 265"/>
                <a:gd name="T13" fmla="*/ 312 h 312"/>
                <a:gd name="T14" fmla="*/ 194 w 265"/>
                <a:gd name="T15" fmla="*/ 312 h 312"/>
                <a:gd name="T16" fmla="*/ 194 w 265"/>
                <a:gd name="T17" fmla="*/ 182 h 312"/>
                <a:gd name="T18" fmla="*/ 72 w 265"/>
                <a:gd name="T19" fmla="*/ 182 h 312"/>
                <a:gd name="T20" fmla="*/ 72 w 265"/>
                <a:gd name="T21" fmla="*/ 312 h 312"/>
                <a:gd name="T22" fmla="*/ 0 w 265"/>
                <a:gd name="T23" fmla="*/ 312 h 312"/>
                <a:gd name="T24" fmla="*/ 0 w 265"/>
                <a:gd name="T2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312">
                  <a:moveTo>
                    <a:pt x="0" y="0"/>
                  </a:moveTo>
                  <a:lnTo>
                    <a:pt x="72" y="0"/>
                  </a:lnTo>
                  <a:lnTo>
                    <a:pt x="72" y="120"/>
                  </a:lnTo>
                  <a:lnTo>
                    <a:pt x="194" y="120"/>
                  </a:lnTo>
                  <a:lnTo>
                    <a:pt x="194" y="0"/>
                  </a:lnTo>
                  <a:lnTo>
                    <a:pt x="265" y="0"/>
                  </a:lnTo>
                  <a:lnTo>
                    <a:pt x="265" y="312"/>
                  </a:lnTo>
                  <a:lnTo>
                    <a:pt x="194" y="312"/>
                  </a:lnTo>
                  <a:lnTo>
                    <a:pt x="194" y="182"/>
                  </a:lnTo>
                  <a:lnTo>
                    <a:pt x="72" y="182"/>
                  </a:lnTo>
                  <a:lnTo>
                    <a:pt x="72" y="312"/>
                  </a:lnTo>
                  <a:lnTo>
                    <a:pt x="0" y="31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8" name="Freeform 647"/>
            <p:cNvSpPr>
              <a:spLocks/>
            </p:cNvSpPr>
            <p:nvPr/>
          </p:nvSpPr>
          <p:spPr bwMode="auto">
            <a:xfrm>
              <a:off x="4998" y="1167"/>
              <a:ext cx="88" cy="78"/>
            </a:xfrm>
            <a:custGeom>
              <a:avLst/>
              <a:gdLst>
                <a:gd name="T0" fmla="*/ 282 w 352"/>
                <a:gd name="T1" fmla="*/ 310 h 310"/>
                <a:gd name="T2" fmla="*/ 280 w 352"/>
                <a:gd name="T3" fmla="*/ 266 h 310"/>
                <a:gd name="T4" fmla="*/ 278 w 352"/>
                <a:gd name="T5" fmla="*/ 225 h 310"/>
                <a:gd name="T6" fmla="*/ 277 w 352"/>
                <a:gd name="T7" fmla="*/ 188 h 310"/>
                <a:gd name="T8" fmla="*/ 276 w 352"/>
                <a:gd name="T9" fmla="*/ 155 h 310"/>
                <a:gd name="T10" fmla="*/ 276 w 352"/>
                <a:gd name="T11" fmla="*/ 126 h 310"/>
                <a:gd name="T12" fmla="*/ 275 w 352"/>
                <a:gd name="T13" fmla="*/ 100 h 310"/>
                <a:gd name="T14" fmla="*/ 275 w 352"/>
                <a:gd name="T15" fmla="*/ 77 h 310"/>
                <a:gd name="T16" fmla="*/ 275 w 352"/>
                <a:gd name="T17" fmla="*/ 60 h 310"/>
                <a:gd name="T18" fmla="*/ 273 w 352"/>
                <a:gd name="T19" fmla="*/ 60 h 310"/>
                <a:gd name="T20" fmla="*/ 269 w 352"/>
                <a:gd name="T21" fmla="*/ 74 h 310"/>
                <a:gd name="T22" fmla="*/ 264 w 352"/>
                <a:gd name="T23" fmla="*/ 93 h 310"/>
                <a:gd name="T24" fmla="*/ 257 w 352"/>
                <a:gd name="T25" fmla="*/ 117 h 310"/>
                <a:gd name="T26" fmla="*/ 248 w 352"/>
                <a:gd name="T27" fmla="*/ 146 h 310"/>
                <a:gd name="T28" fmla="*/ 238 w 352"/>
                <a:gd name="T29" fmla="*/ 179 h 310"/>
                <a:gd name="T30" fmla="*/ 226 w 352"/>
                <a:gd name="T31" fmla="*/ 216 h 310"/>
                <a:gd name="T32" fmla="*/ 212 w 352"/>
                <a:gd name="T33" fmla="*/ 258 h 310"/>
                <a:gd name="T34" fmla="*/ 197 w 352"/>
                <a:gd name="T35" fmla="*/ 305 h 310"/>
                <a:gd name="T36" fmla="*/ 141 w 352"/>
                <a:gd name="T37" fmla="*/ 305 h 310"/>
                <a:gd name="T38" fmla="*/ 124 w 352"/>
                <a:gd name="T39" fmla="*/ 244 h 310"/>
                <a:gd name="T40" fmla="*/ 110 w 352"/>
                <a:gd name="T41" fmla="*/ 196 h 310"/>
                <a:gd name="T42" fmla="*/ 102 w 352"/>
                <a:gd name="T43" fmla="*/ 161 h 310"/>
                <a:gd name="T44" fmla="*/ 95 w 352"/>
                <a:gd name="T45" fmla="*/ 138 h 310"/>
                <a:gd name="T46" fmla="*/ 91 w 352"/>
                <a:gd name="T47" fmla="*/ 123 h 310"/>
                <a:gd name="T48" fmla="*/ 88 w 352"/>
                <a:gd name="T49" fmla="*/ 104 h 310"/>
                <a:gd name="T50" fmla="*/ 82 w 352"/>
                <a:gd name="T51" fmla="*/ 82 h 310"/>
                <a:gd name="T52" fmla="*/ 77 w 352"/>
                <a:gd name="T53" fmla="*/ 60 h 310"/>
                <a:gd name="T54" fmla="*/ 77 w 352"/>
                <a:gd name="T55" fmla="*/ 60 h 310"/>
                <a:gd name="T56" fmla="*/ 75 w 352"/>
                <a:gd name="T57" fmla="*/ 103 h 310"/>
                <a:gd name="T58" fmla="*/ 74 w 352"/>
                <a:gd name="T59" fmla="*/ 140 h 310"/>
                <a:gd name="T60" fmla="*/ 72 w 352"/>
                <a:gd name="T61" fmla="*/ 170 h 310"/>
                <a:gd name="T62" fmla="*/ 72 w 352"/>
                <a:gd name="T63" fmla="*/ 193 h 310"/>
                <a:gd name="T64" fmla="*/ 66 w 352"/>
                <a:gd name="T65" fmla="*/ 310 h 310"/>
                <a:gd name="T66" fmla="*/ 0 w 352"/>
                <a:gd name="T67" fmla="*/ 310 h 310"/>
                <a:gd name="T68" fmla="*/ 19 w 352"/>
                <a:gd name="T69" fmla="*/ 0 h 310"/>
                <a:gd name="T70" fmla="*/ 116 w 352"/>
                <a:gd name="T71" fmla="*/ 0 h 310"/>
                <a:gd name="T72" fmla="*/ 132 w 352"/>
                <a:gd name="T73" fmla="*/ 53 h 310"/>
                <a:gd name="T74" fmla="*/ 145 w 352"/>
                <a:gd name="T75" fmla="*/ 95 h 310"/>
                <a:gd name="T76" fmla="*/ 154 w 352"/>
                <a:gd name="T77" fmla="*/ 127 h 310"/>
                <a:gd name="T78" fmla="*/ 159 w 352"/>
                <a:gd name="T79" fmla="*/ 146 h 310"/>
                <a:gd name="T80" fmla="*/ 163 w 352"/>
                <a:gd name="T81" fmla="*/ 161 h 310"/>
                <a:gd name="T82" fmla="*/ 166 w 352"/>
                <a:gd name="T83" fmla="*/ 178 h 310"/>
                <a:gd name="T84" fmla="*/ 170 w 352"/>
                <a:gd name="T85" fmla="*/ 194 h 310"/>
                <a:gd name="T86" fmla="*/ 174 w 352"/>
                <a:gd name="T87" fmla="*/ 213 h 310"/>
                <a:gd name="T88" fmla="*/ 175 w 352"/>
                <a:gd name="T89" fmla="*/ 213 h 310"/>
                <a:gd name="T90" fmla="*/ 184 w 352"/>
                <a:gd name="T91" fmla="*/ 180 h 310"/>
                <a:gd name="T92" fmla="*/ 192 w 352"/>
                <a:gd name="T93" fmla="*/ 151 h 310"/>
                <a:gd name="T94" fmla="*/ 198 w 352"/>
                <a:gd name="T95" fmla="*/ 126 h 310"/>
                <a:gd name="T96" fmla="*/ 205 w 352"/>
                <a:gd name="T97" fmla="*/ 105 h 310"/>
                <a:gd name="T98" fmla="*/ 240 w 352"/>
                <a:gd name="T99" fmla="*/ 0 h 310"/>
                <a:gd name="T100" fmla="*/ 336 w 352"/>
                <a:gd name="T101" fmla="*/ 0 h 310"/>
                <a:gd name="T102" fmla="*/ 352 w 352"/>
                <a:gd name="T103" fmla="*/ 310 h 310"/>
                <a:gd name="T104" fmla="*/ 282 w 352"/>
                <a:gd name="T105"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10">
                  <a:moveTo>
                    <a:pt x="282" y="310"/>
                  </a:moveTo>
                  <a:lnTo>
                    <a:pt x="280" y="266"/>
                  </a:lnTo>
                  <a:lnTo>
                    <a:pt x="278" y="225"/>
                  </a:lnTo>
                  <a:lnTo>
                    <a:pt x="277" y="188"/>
                  </a:lnTo>
                  <a:lnTo>
                    <a:pt x="276" y="155"/>
                  </a:lnTo>
                  <a:lnTo>
                    <a:pt x="276" y="126"/>
                  </a:lnTo>
                  <a:lnTo>
                    <a:pt x="275" y="100"/>
                  </a:lnTo>
                  <a:lnTo>
                    <a:pt x="275" y="77"/>
                  </a:lnTo>
                  <a:lnTo>
                    <a:pt x="275" y="60"/>
                  </a:lnTo>
                  <a:lnTo>
                    <a:pt x="273" y="60"/>
                  </a:lnTo>
                  <a:lnTo>
                    <a:pt x="269" y="74"/>
                  </a:lnTo>
                  <a:lnTo>
                    <a:pt x="264" y="93"/>
                  </a:lnTo>
                  <a:lnTo>
                    <a:pt x="257" y="117"/>
                  </a:lnTo>
                  <a:lnTo>
                    <a:pt x="248" y="146"/>
                  </a:lnTo>
                  <a:lnTo>
                    <a:pt x="238" y="179"/>
                  </a:lnTo>
                  <a:lnTo>
                    <a:pt x="226" y="216"/>
                  </a:lnTo>
                  <a:lnTo>
                    <a:pt x="212" y="258"/>
                  </a:lnTo>
                  <a:lnTo>
                    <a:pt x="197" y="305"/>
                  </a:lnTo>
                  <a:lnTo>
                    <a:pt x="141" y="305"/>
                  </a:lnTo>
                  <a:lnTo>
                    <a:pt x="124" y="244"/>
                  </a:lnTo>
                  <a:lnTo>
                    <a:pt x="110" y="196"/>
                  </a:lnTo>
                  <a:lnTo>
                    <a:pt x="102" y="161"/>
                  </a:lnTo>
                  <a:lnTo>
                    <a:pt x="95" y="138"/>
                  </a:lnTo>
                  <a:lnTo>
                    <a:pt x="91" y="123"/>
                  </a:lnTo>
                  <a:lnTo>
                    <a:pt x="88" y="104"/>
                  </a:lnTo>
                  <a:lnTo>
                    <a:pt x="82" y="82"/>
                  </a:lnTo>
                  <a:lnTo>
                    <a:pt x="77" y="60"/>
                  </a:lnTo>
                  <a:lnTo>
                    <a:pt x="77" y="60"/>
                  </a:lnTo>
                  <a:lnTo>
                    <a:pt x="75" y="103"/>
                  </a:lnTo>
                  <a:lnTo>
                    <a:pt x="74" y="140"/>
                  </a:lnTo>
                  <a:lnTo>
                    <a:pt x="72" y="170"/>
                  </a:lnTo>
                  <a:lnTo>
                    <a:pt x="72" y="193"/>
                  </a:lnTo>
                  <a:lnTo>
                    <a:pt x="66" y="310"/>
                  </a:lnTo>
                  <a:lnTo>
                    <a:pt x="0" y="310"/>
                  </a:lnTo>
                  <a:lnTo>
                    <a:pt x="19" y="0"/>
                  </a:lnTo>
                  <a:lnTo>
                    <a:pt x="116" y="0"/>
                  </a:lnTo>
                  <a:lnTo>
                    <a:pt x="132" y="53"/>
                  </a:lnTo>
                  <a:lnTo>
                    <a:pt x="145" y="95"/>
                  </a:lnTo>
                  <a:lnTo>
                    <a:pt x="154" y="127"/>
                  </a:lnTo>
                  <a:lnTo>
                    <a:pt x="159" y="146"/>
                  </a:lnTo>
                  <a:lnTo>
                    <a:pt x="163" y="161"/>
                  </a:lnTo>
                  <a:lnTo>
                    <a:pt x="166" y="178"/>
                  </a:lnTo>
                  <a:lnTo>
                    <a:pt x="170" y="194"/>
                  </a:lnTo>
                  <a:lnTo>
                    <a:pt x="174" y="213"/>
                  </a:lnTo>
                  <a:lnTo>
                    <a:pt x="175" y="213"/>
                  </a:lnTo>
                  <a:lnTo>
                    <a:pt x="184" y="180"/>
                  </a:lnTo>
                  <a:lnTo>
                    <a:pt x="192" y="151"/>
                  </a:lnTo>
                  <a:lnTo>
                    <a:pt x="198" y="126"/>
                  </a:lnTo>
                  <a:lnTo>
                    <a:pt x="205" y="105"/>
                  </a:lnTo>
                  <a:lnTo>
                    <a:pt x="240" y="0"/>
                  </a:lnTo>
                  <a:lnTo>
                    <a:pt x="336" y="0"/>
                  </a:lnTo>
                  <a:lnTo>
                    <a:pt x="352" y="310"/>
                  </a:lnTo>
                  <a:lnTo>
                    <a:pt x="282" y="3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9" name="Freeform 648"/>
            <p:cNvSpPr>
              <a:spLocks noEditPoints="1"/>
            </p:cNvSpPr>
            <p:nvPr/>
          </p:nvSpPr>
          <p:spPr bwMode="auto">
            <a:xfrm>
              <a:off x="5095" y="1167"/>
              <a:ext cx="73" cy="78"/>
            </a:xfrm>
            <a:custGeom>
              <a:avLst/>
              <a:gdLst>
                <a:gd name="T0" fmla="*/ 191 w 294"/>
                <a:gd name="T1" fmla="*/ 229 h 310"/>
                <a:gd name="T2" fmla="*/ 98 w 294"/>
                <a:gd name="T3" fmla="*/ 229 h 310"/>
                <a:gd name="T4" fmla="*/ 75 w 294"/>
                <a:gd name="T5" fmla="*/ 310 h 310"/>
                <a:gd name="T6" fmla="*/ 0 w 294"/>
                <a:gd name="T7" fmla="*/ 310 h 310"/>
                <a:gd name="T8" fmla="*/ 99 w 294"/>
                <a:gd name="T9" fmla="*/ 0 h 310"/>
                <a:gd name="T10" fmla="*/ 194 w 294"/>
                <a:gd name="T11" fmla="*/ 0 h 310"/>
                <a:gd name="T12" fmla="*/ 294 w 294"/>
                <a:gd name="T13" fmla="*/ 310 h 310"/>
                <a:gd name="T14" fmla="*/ 216 w 294"/>
                <a:gd name="T15" fmla="*/ 310 h 310"/>
                <a:gd name="T16" fmla="*/ 191 w 294"/>
                <a:gd name="T17" fmla="*/ 229 h 310"/>
                <a:gd name="T18" fmla="*/ 108 w 294"/>
                <a:gd name="T19" fmla="*/ 177 h 310"/>
                <a:gd name="T20" fmla="*/ 180 w 294"/>
                <a:gd name="T21" fmla="*/ 177 h 310"/>
                <a:gd name="T22" fmla="*/ 167 w 294"/>
                <a:gd name="T23" fmla="*/ 135 h 310"/>
                <a:gd name="T24" fmla="*/ 157 w 294"/>
                <a:gd name="T25" fmla="*/ 99 h 310"/>
                <a:gd name="T26" fmla="*/ 149 w 294"/>
                <a:gd name="T27" fmla="*/ 72 h 310"/>
                <a:gd name="T28" fmla="*/ 144 w 294"/>
                <a:gd name="T29" fmla="*/ 52 h 310"/>
                <a:gd name="T30" fmla="*/ 143 w 294"/>
                <a:gd name="T31" fmla="*/ 52 h 310"/>
                <a:gd name="T32" fmla="*/ 127 w 294"/>
                <a:gd name="T33" fmla="*/ 110 h 310"/>
                <a:gd name="T34" fmla="*/ 108 w 294"/>
                <a:gd name="T35" fmla="*/ 17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4" h="310">
                  <a:moveTo>
                    <a:pt x="191" y="229"/>
                  </a:moveTo>
                  <a:lnTo>
                    <a:pt x="98" y="229"/>
                  </a:lnTo>
                  <a:lnTo>
                    <a:pt x="75" y="310"/>
                  </a:lnTo>
                  <a:lnTo>
                    <a:pt x="0" y="310"/>
                  </a:lnTo>
                  <a:lnTo>
                    <a:pt x="99" y="0"/>
                  </a:lnTo>
                  <a:lnTo>
                    <a:pt x="194" y="0"/>
                  </a:lnTo>
                  <a:lnTo>
                    <a:pt x="294" y="310"/>
                  </a:lnTo>
                  <a:lnTo>
                    <a:pt x="216" y="310"/>
                  </a:lnTo>
                  <a:lnTo>
                    <a:pt x="191" y="229"/>
                  </a:lnTo>
                  <a:close/>
                  <a:moveTo>
                    <a:pt x="108" y="177"/>
                  </a:moveTo>
                  <a:lnTo>
                    <a:pt x="180" y="177"/>
                  </a:lnTo>
                  <a:lnTo>
                    <a:pt x="167" y="135"/>
                  </a:lnTo>
                  <a:lnTo>
                    <a:pt x="157" y="99"/>
                  </a:lnTo>
                  <a:lnTo>
                    <a:pt x="149" y="72"/>
                  </a:lnTo>
                  <a:lnTo>
                    <a:pt x="144" y="52"/>
                  </a:lnTo>
                  <a:lnTo>
                    <a:pt x="143" y="52"/>
                  </a:lnTo>
                  <a:lnTo>
                    <a:pt x="127" y="110"/>
                  </a:lnTo>
                  <a:lnTo>
                    <a:pt x="108"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0" name="Freeform 649"/>
            <p:cNvSpPr>
              <a:spLocks noEditPoints="1"/>
            </p:cNvSpPr>
            <p:nvPr/>
          </p:nvSpPr>
          <p:spPr bwMode="auto">
            <a:xfrm>
              <a:off x="5000" y="1303"/>
              <a:ext cx="60" cy="78"/>
            </a:xfrm>
            <a:custGeom>
              <a:avLst/>
              <a:gdLst>
                <a:gd name="T0" fmla="*/ 0 w 241"/>
                <a:gd name="T1" fmla="*/ 7 h 314"/>
                <a:gd name="T2" fmla="*/ 43 w 241"/>
                <a:gd name="T3" fmla="*/ 2 h 314"/>
                <a:gd name="T4" fmla="*/ 97 w 241"/>
                <a:gd name="T5" fmla="*/ 0 h 314"/>
                <a:gd name="T6" fmla="*/ 129 w 241"/>
                <a:gd name="T7" fmla="*/ 2 h 314"/>
                <a:gd name="T8" fmla="*/ 157 w 241"/>
                <a:gd name="T9" fmla="*/ 6 h 314"/>
                <a:gd name="T10" fmla="*/ 180 w 241"/>
                <a:gd name="T11" fmla="*/ 14 h 314"/>
                <a:gd name="T12" fmla="*/ 197 w 241"/>
                <a:gd name="T13" fmla="*/ 24 h 314"/>
                <a:gd name="T14" fmla="*/ 211 w 241"/>
                <a:gd name="T15" fmla="*/ 36 h 314"/>
                <a:gd name="T16" fmla="*/ 221 w 241"/>
                <a:gd name="T17" fmla="*/ 52 h 314"/>
                <a:gd name="T18" fmla="*/ 227 w 241"/>
                <a:gd name="T19" fmla="*/ 70 h 314"/>
                <a:gd name="T20" fmla="*/ 229 w 241"/>
                <a:gd name="T21" fmla="*/ 90 h 314"/>
                <a:gd name="T22" fmla="*/ 225 w 241"/>
                <a:gd name="T23" fmla="*/ 115 h 314"/>
                <a:gd name="T24" fmla="*/ 213 w 241"/>
                <a:gd name="T25" fmla="*/ 137 h 314"/>
                <a:gd name="T26" fmla="*/ 195 w 241"/>
                <a:gd name="T27" fmla="*/ 155 h 314"/>
                <a:gd name="T28" fmla="*/ 173 w 241"/>
                <a:gd name="T29" fmla="*/ 166 h 314"/>
                <a:gd name="T30" fmla="*/ 180 w 241"/>
                <a:gd name="T31" fmla="*/ 171 h 314"/>
                <a:gd name="T32" fmla="*/ 192 w 241"/>
                <a:gd name="T33" fmla="*/ 181 h 314"/>
                <a:gd name="T34" fmla="*/ 202 w 241"/>
                <a:gd name="T35" fmla="*/ 195 h 314"/>
                <a:gd name="T36" fmla="*/ 211 w 241"/>
                <a:gd name="T37" fmla="*/ 215 h 314"/>
                <a:gd name="T38" fmla="*/ 225 w 241"/>
                <a:gd name="T39" fmla="*/ 262 h 314"/>
                <a:gd name="T40" fmla="*/ 238 w 241"/>
                <a:gd name="T41" fmla="*/ 306 h 314"/>
                <a:gd name="T42" fmla="*/ 168 w 241"/>
                <a:gd name="T43" fmla="*/ 314 h 314"/>
                <a:gd name="T44" fmla="*/ 158 w 241"/>
                <a:gd name="T45" fmla="*/ 287 h 314"/>
                <a:gd name="T46" fmla="*/ 145 w 241"/>
                <a:gd name="T47" fmla="*/ 241 h 314"/>
                <a:gd name="T48" fmla="*/ 138 w 241"/>
                <a:gd name="T49" fmla="*/ 218 h 314"/>
                <a:gd name="T50" fmla="*/ 129 w 241"/>
                <a:gd name="T51" fmla="*/ 203 h 314"/>
                <a:gd name="T52" fmla="*/ 113 w 241"/>
                <a:gd name="T53" fmla="*/ 194 h 314"/>
                <a:gd name="T54" fmla="*/ 93 w 241"/>
                <a:gd name="T55" fmla="*/ 192 h 314"/>
                <a:gd name="T56" fmla="*/ 70 w 241"/>
                <a:gd name="T57" fmla="*/ 314 h 314"/>
                <a:gd name="T58" fmla="*/ 70 w 241"/>
                <a:gd name="T59" fmla="*/ 56 h 314"/>
                <a:gd name="T60" fmla="*/ 99 w 241"/>
                <a:gd name="T61" fmla="*/ 141 h 314"/>
                <a:gd name="T62" fmla="*/ 124 w 241"/>
                <a:gd name="T63" fmla="*/ 137 h 314"/>
                <a:gd name="T64" fmla="*/ 143 w 241"/>
                <a:gd name="T65" fmla="*/ 128 h 314"/>
                <a:gd name="T66" fmla="*/ 154 w 241"/>
                <a:gd name="T67" fmla="*/ 114 h 314"/>
                <a:gd name="T68" fmla="*/ 158 w 241"/>
                <a:gd name="T69" fmla="*/ 96 h 314"/>
                <a:gd name="T70" fmla="*/ 154 w 241"/>
                <a:gd name="T71" fmla="*/ 77 h 314"/>
                <a:gd name="T72" fmla="*/ 144 w 241"/>
                <a:gd name="T73" fmla="*/ 64 h 314"/>
                <a:gd name="T74" fmla="*/ 127 w 241"/>
                <a:gd name="T75" fmla="*/ 56 h 314"/>
                <a:gd name="T76" fmla="*/ 104 w 241"/>
                <a:gd name="T77" fmla="*/ 53 h 314"/>
                <a:gd name="T78" fmla="*/ 70 w 241"/>
                <a:gd name="T79" fmla="*/ 5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314">
                  <a:moveTo>
                    <a:pt x="0" y="314"/>
                  </a:moveTo>
                  <a:lnTo>
                    <a:pt x="0" y="7"/>
                  </a:lnTo>
                  <a:lnTo>
                    <a:pt x="21" y="5"/>
                  </a:lnTo>
                  <a:lnTo>
                    <a:pt x="43" y="2"/>
                  </a:lnTo>
                  <a:lnTo>
                    <a:pt x="69" y="1"/>
                  </a:lnTo>
                  <a:lnTo>
                    <a:pt x="97" y="0"/>
                  </a:lnTo>
                  <a:lnTo>
                    <a:pt x="113" y="1"/>
                  </a:lnTo>
                  <a:lnTo>
                    <a:pt x="129" y="2"/>
                  </a:lnTo>
                  <a:lnTo>
                    <a:pt x="144" y="3"/>
                  </a:lnTo>
                  <a:lnTo>
                    <a:pt x="157" y="6"/>
                  </a:lnTo>
                  <a:lnTo>
                    <a:pt x="169" y="10"/>
                  </a:lnTo>
                  <a:lnTo>
                    <a:pt x="180" y="14"/>
                  </a:lnTo>
                  <a:lnTo>
                    <a:pt x="190" y="17"/>
                  </a:lnTo>
                  <a:lnTo>
                    <a:pt x="197" y="24"/>
                  </a:lnTo>
                  <a:lnTo>
                    <a:pt x="205" y="30"/>
                  </a:lnTo>
                  <a:lnTo>
                    <a:pt x="211" y="36"/>
                  </a:lnTo>
                  <a:lnTo>
                    <a:pt x="216" y="44"/>
                  </a:lnTo>
                  <a:lnTo>
                    <a:pt x="221" y="52"/>
                  </a:lnTo>
                  <a:lnTo>
                    <a:pt x="224" y="61"/>
                  </a:lnTo>
                  <a:lnTo>
                    <a:pt x="227" y="70"/>
                  </a:lnTo>
                  <a:lnTo>
                    <a:pt x="228" y="80"/>
                  </a:lnTo>
                  <a:lnTo>
                    <a:pt x="229" y="90"/>
                  </a:lnTo>
                  <a:lnTo>
                    <a:pt x="228" y="103"/>
                  </a:lnTo>
                  <a:lnTo>
                    <a:pt x="225" y="115"/>
                  </a:lnTo>
                  <a:lnTo>
                    <a:pt x="220" y="126"/>
                  </a:lnTo>
                  <a:lnTo>
                    <a:pt x="213" y="137"/>
                  </a:lnTo>
                  <a:lnTo>
                    <a:pt x="205" y="146"/>
                  </a:lnTo>
                  <a:lnTo>
                    <a:pt x="195" y="155"/>
                  </a:lnTo>
                  <a:lnTo>
                    <a:pt x="185" y="161"/>
                  </a:lnTo>
                  <a:lnTo>
                    <a:pt x="173" y="166"/>
                  </a:lnTo>
                  <a:lnTo>
                    <a:pt x="173" y="167"/>
                  </a:lnTo>
                  <a:lnTo>
                    <a:pt x="180" y="171"/>
                  </a:lnTo>
                  <a:lnTo>
                    <a:pt x="186" y="176"/>
                  </a:lnTo>
                  <a:lnTo>
                    <a:pt x="192" y="181"/>
                  </a:lnTo>
                  <a:lnTo>
                    <a:pt x="197" y="188"/>
                  </a:lnTo>
                  <a:lnTo>
                    <a:pt x="202" y="195"/>
                  </a:lnTo>
                  <a:lnTo>
                    <a:pt x="207" y="204"/>
                  </a:lnTo>
                  <a:lnTo>
                    <a:pt x="211" y="215"/>
                  </a:lnTo>
                  <a:lnTo>
                    <a:pt x="215" y="225"/>
                  </a:lnTo>
                  <a:lnTo>
                    <a:pt x="225" y="262"/>
                  </a:lnTo>
                  <a:lnTo>
                    <a:pt x="233" y="290"/>
                  </a:lnTo>
                  <a:lnTo>
                    <a:pt x="238" y="306"/>
                  </a:lnTo>
                  <a:lnTo>
                    <a:pt x="241" y="314"/>
                  </a:lnTo>
                  <a:lnTo>
                    <a:pt x="168" y="314"/>
                  </a:lnTo>
                  <a:lnTo>
                    <a:pt x="163" y="302"/>
                  </a:lnTo>
                  <a:lnTo>
                    <a:pt x="158" y="287"/>
                  </a:lnTo>
                  <a:lnTo>
                    <a:pt x="152" y="267"/>
                  </a:lnTo>
                  <a:lnTo>
                    <a:pt x="145" y="241"/>
                  </a:lnTo>
                  <a:lnTo>
                    <a:pt x="143" y="229"/>
                  </a:lnTo>
                  <a:lnTo>
                    <a:pt x="138" y="218"/>
                  </a:lnTo>
                  <a:lnTo>
                    <a:pt x="134" y="209"/>
                  </a:lnTo>
                  <a:lnTo>
                    <a:pt x="129" y="203"/>
                  </a:lnTo>
                  <a:lnTo>
                    <a:pt x="122" y="198"/>
                  </a:lnTo>
                  <a:lnTo>
                    <a:pt x="113" y="194"/>
                  </a:lnTo>
                  <a:lnTo>
                    <a:pt x="104" y="193"/>
                  </a:lnTo>
                  <a:lnTo>
                    <a:pt x="93" y="192"/>
                  </a:lnTo>
                  <a:lnTo>
                    <a:pt x="70" y="192"/>
                  </a:lnTo>
                  <a:lnTo>
                    <a:pt x="70" y="314"/>
                  </a:lnTo>
                  <a:lnTo>
                    <a:pt x="0" y="314"/>
                  </a:lnTo>
                  <a:close/>
                  <a:moveTo>
                    <a:pt x="70" y="56"/>
                  </a:moveTo>
                  <a:lnTo>
                    <a:pt x="70" y="141"/>
                  </a:lnTo>
                  <a:lnTo>
                    <a:pt x="99" y="141"/>
                  </a:lnTo>
                  <a:lnTo>
                    <a:pt x="112" y="140"/>
                  </a:lnTo>
                  <a:lnTo>
                    <a:pt x="124" y="137"/>
                  </a:lnTo>
                  <a:lnTo>
                    <a:pt x="134" y="133"/>
                  </a:lnTo>
                  <a:lnTo>
                    <a:pt x="143" y="128"/>
                  </a:lnTo>
                  <a:lnTo>
                    <a:pt x="149" y="122"/>
                  </a:lnTo>
                  <a:lnTo>
                    <a:pt x="154" y="114"/>
                  </a:lnTo>
                  <a:lnTo>
                    <a:pt x="157" y="105"/>
                  </a:lnTo>
                  <a:lnTo>
                    <a:pt x="158" y="96"/>
                  </a:lnTo>
                  <a:lnTo>
                    <a:pt x="157" y="86"/>
                  </a:lnTo>
                  <a:lnTo>
                    <a:pt x="154" y="77"/>
                  </a:lnTo>
                  <a:lnTo>
                    <a:pt x="150" y="70"/>
                  </a:lnTo>
                  <a:lnTo>
                    <a:pt x="144" y="64"/>
                  </a:lnTo>
                  <a:lnTo>
                    <a:pt x="136" y="59"/>
                  </a:lnTo>
                  <a:lnTo>
                    <a:pt x="127" y="56"/>
                  </a:lnTo>
                  <a:lnTo>
                    <a:pt x="116" y="53"/>
                  </a:lnTo>
                  <a:lnTo>
                    <a:pt x="104" y="53"/>
                  </a:lnTo>
                  <a:lnTo>
                    <a:pt x="83" y="53"/>
                  </a:lnTo>
                  <a:lnTo>
                    <a:pt x="7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1" name="Rectangle 650"/>
            <p:cNvSpPr>
              <a:spLocks noChangeArrowheads="1"/>
            </p:cNvSpPr>
            <p:nvPr/>
          </p:nvSpPr>
          <p:spPr bwMode="auto">
            <a:xfrm>
              <a:off x="5070" y="1304"/>
              <a:ext cx="18" cy="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2" name="Freeform 651"/>
            <p:cNvSpPr>
              <a:spLocks/>
            </p:cNvSpPr>
            <p:nvPr/>
          </p:nvSpPr>
          <p:spPr bwMode="auto">
            <a:xfrm>
              <a:off x="4996" y="1439"/>
              <a:ext cx="64" cy="80"/>
            </a:xfrm>
            <a:custGeom>
              <a:avLst/>
              <a:gdLst>
                <a:gd name="T0" fmla="*/ 252 w 255"/>
                <a:gd name="T1" fmla="*/ 306 h 320"/>
                <a:gd name="T2" fmla="*/ 215 w 255"/>
                <a:gd name="T3" fmla="*/ 317 h 320"/>
                <a:gd name="T4" fmla="*/ 168 w 255"/>
                <a:gd name="T5" fmla="*/ 320 h 320"/>
                <a:gd name="T6" fmla="*/ 131 w 255"/>
                <a:gd name="T7" fmla="*/ 318 h 320"/>
                <a:gd name="T8" fmla="*/ 98 w 255"/>
                <a:gd name="T9" fmla="*/ 310 h 320"/>
                <a:gd name="T10" fmla="*/ 69 w 255"/>
                <a:gd name="T11" fmla="*/ 296 h 320"/>
                <a:gd name="T12" fmla="*/ 45 w 255"/>
                <a:gd name="T13" fmla="*/ 279 h 320"/>
                <a:gd name="T14" fmla="*/ 24 w 255"/>
                <a:gd name="T15" fmla="*/ 254 h 320"/>
                <a:gd name="T16" fmla="*/ 10 w 255"/>
                <a:gd name="T17" fmla="*/ 228 h 320"/>
                <a:gd name="T18" fmla="*/ 3 w 255"/>
                <a:gd name="T19" fmla="*/ 198 h 320"/>
                <a:gd name="T20" fmla="*/ 0 w 255"/>
                <a:gd name="T21" fmla="*/ 164 h 320"/>
                <a:gd name="T22" fmla="*/ 3 w 255"/>
                <a:gd name="T23" fmla="*/ 128 h 320"/>
                <a:gd name="T24" fmla="*/ 12 w 255"/>
                <a:gd name="T25" fmla="*/ 97 h 320"/>
                <a:gd name="T26" fmla="*/ 27 w 255"/>
                <a:gd name="T27" fmla="*/ 69 h 320"/>
                <a:gd name="T28" fmla="*/ 48 w 255"/>
                <a:gd name="T29" fmla="*/ 44 h 320"/>
                <a:gd name="T30" fmla="*/ 75 w 255"/>
                <a:gd name="T31" fmla="*/ 25 h 320"/>
                <a:gd name="T32" fmla="*/ 104 w 255"/>
                <a:gd name="T33" fmla="*/ 11 h 320"/>
                <a:gd name="T34" fmla="*/ 138 w 255"/>
                <a:gd name="T35" fmla="*/ 3 h 320"/>
                <a:gd name="T36" fmla="*/ 174 w 255"/>
                <a:gd name="T37" fmla="*/ 0 h 320"/>
                <a:gd name="T38" fmla="*/ 220 w 255"/>
                <a:gd name="T39" fmla="*/ 4 h 320"/>
                <a:gd name="T40" fmla="*/ 239 w 255"/>
                <a:gd name="T41" fmla="*/ 8 h 320"/>
                <a:gd name="T42" fmla="*/ 255 w 255"/>
                <a:gd name="T43" fmla="*/ 14 h 320"/>
                <a:gd name="T44" fmla="*/ 225 w 255"/>
                <a:gd name="T45" fmla="*/ 65 h 320"/>
                <a:gd name="T46" fmla="*/ 195 w 255"/>
                <a:gd name="T47" fmla="*/ 58 h 320"/>
                <a:gd name="T48" fmla="*/ 167 w 255"/>
                <a:gd name="T49" fmla="*/ 58 h 320"/>
                <a:gd name="T50" fmla="*/ 145 w 255"/>
                <a:gd name="T51" fmla="*/ 61 h 320"/>
                <a:gd name="T52" fmla="*/ 126 w 255"/>
                <a:gd name="T53" fmla="*/ 69 h 320"/>
                <a:gd name="T54" fmla="*/ 110 w 255"/>
                <a:gd name="T55" fmla="*/ 79 h 320"/>
                <a:gd name="T56" fmla="*/ 97 w 255"/>
                <a:gd name="T57" fmla="*/ 92 h 320"/>
                <a:gd name="T58" fmla="*/ 85 w 255"/>
                <a:gd name="T59" fmla="*/ 108 h 320"/>
                <a:gd name="T60" fmla="*/ 79 w 255"/>
                <a:gd name="T61" fmla="*/ 127 h 320"/>
                <a:gd name="T62" fmla="*/ 75 w 255"/>
                <a:gd name="T63" fmla="*/ 149 h 320"/>
                <a:gd name="T64" fmla="*/ 75 w 255"/>
                <a:gd name="T65" fmla="*/ 172 h 320"/>
                <a:gd name="T66" fmla="*/ 79 w 255"/>
                <a:gd name="T67" fmla="*/ 192 h 320"/>
                <a:gd name="T68" fmla="*/ 85 w 255"/>
                <a:gd name="T69" fmla="*/ 211 h 320"/>
                <a:gd name="T70" fmla="*/ 96 w 255"/>
                <a:gd name="T71" fmla="*/ 228 h 320"/>
                <a:gd name="T72" fmla="*/ 110 w 255"/>
                <a:gd name="T73" fmla="*/ 240 h 320"/>
                <a:gd name="T74" fmla="*/ 126 w 255"/>
                <a:gd name="T75" fmla="*/ 251 h 320"/>
                <a:gd name="T76" fmla="*/ 145 w 255"/>
                <a:gd name="T77" fmla="*/ 258 h 320"/>
                <a:gd name="T78" fmla="*/ 167 w 255"/>
                <a:gd name="T79" fmla="*/ 261 h 320"/>
                <a:gd name="T80" fmla="*/ 195 w 255"/>
                <a:gd name="T81" fmla="*/ 261 h 320"/>
                <a:gd name="T82" fmla="*/ 227 w 255"/>
                <a:gd name="T8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5" h="320">
                  <a:moveTo>
                    <a:pt x="241" y="251"/>
                  </a:moveTo>
                  <a:lnTo>
                    <a:pt x="252" y="306"/>
                  </a:lnTo>
                  <a:lnTo>
                    <a:pt x="234" y="313"/>
                  </a:lnTo>
                  <a:lnTo>
                    <a:pt x="215" y="317"/>
                  </a:lnTo>
                  <a:lnTo>
                    <a:pt x="192" y="319"/>
                  </a:lnTo>
                  <a:lnTo>
                    <a:pt x="168" y="320"/>
                  </a:lnTo>
                  <a:lnTo>
                    <a:pt x="149" y="320"/>
                  </a:lnTo>
                  <a:lnTo>
                    <a:pt x="131" y="318"/>
                  </a:lnTo>
                  <a:lnTo>
                    <a:pt x="113" y="314"/>
                  </a:lnTo>
                  <a:lnTo>
                    <a:pt x="98" y="310"/>
                  </a:lnTo>
                  <a:lnTo>
                    <a:pt x="83" y="304"/>
                  </a:lnTo>
                  <a:lnTo>
                    <a:pt x="69" y="296"/>
                  </a:lnTo>
                  <a:lnTo>
                    <a:pt x="56" y="287"/>
                  </a:lnTo>
                  <a:lnTo>
                    <a:pt x="45" y="279"/>
                  </a:lnTo>
                  <a:lnTo>
                    <a:pt x="35" y="267"/>
                  </a:lnTo>
                  <a:lnTo>
                    <a:pt x="24" y="254"/>
                  </a:lnTo>
                  <a:lnTo>
                    <a:pt x="17" y="242"/>
                  </a:lnTo>
                  <a:lnTo>
                    <a:pt x="10" y="228"/>
                  </a:lnTo>
                  <a:lnTo>
                    <a:pt x="5" y="214"/>
                  </a:lnTo>
                  <a:lnTo>
                    <a:pt x="3" y="198"/>
                  </a:lnTo>
                  <a:lnTo>
                    <a:pt x="0" y="182"/>
                  </a:lnTo>
                  <a:lnTo>
                    <a:pt x="0" y="164"/>
                  </a:lnTo>
                  <a:lnTo>
                    <a:pt x="0" y="146"/>
                  </a:lnTo>
                  <a:lnTo>
                    <a:pt x="3" y="128"/>
                  </a:lnTo>
                  <a:lnTo>
                    <a:pt x="7" y="112"/>
                  </a:lnTo>
                  <a:lnTo>
                    <a:pt x="12" y="97"/>
                  </a:lnTo>
                  <a:lnTo>
                    <a:pt x="19" y="83"/>
                  </a:lnTo>
                  <a:lnTo>
                    <a:pt x="27" y="69"/>
                  </a:lnTo>
                  <a:lnTo>
                    <a:pt x="37" y="56"/>
                  </a:lnTo>
                  <a:lnTo>
                    <a:pt x="48" y="44"/>
                  </a:lnTo>
                  <a:lnTo>
                    <a:pt x="61" y="34"/>
                  </a:lnTo>
                  <a:lnTo>
                    <a:pt x="75" y="25"/>
                  </a:lnTo>
                  <a:lnTo>
                    <a:pt x="89" y="18"/>
                  </a:lnTo>
                  <a:lnTo>
                    <a:pt x="104" y="11"/>
                  </a:lnTo>
                  <a:lnTo>
                    <a:pt x="121" y="6"/>
                  </a:lnTo>
                  <a:lnTo>
                    <a:pt x="138" y="3"/>
                  </a:lnTo>
                  <a:lnTo>
                    <a:pt x="155" y="0"/>
                  </a:lnTo>
                  <a:lnTo>
                    <a:pt x="174" y="0"/>
                  </a:lnTo>
                  <a:lnTo>
                    <a:pt x="199" y="0"/>
                  </a:lnTo>
                  <a:lnTo>
                    <a:pt x="220" y="4"/>
                  </a:lnTo>
                  <a:lnTo>
                    <a:pt x="230" y="5"/>
                  </a:lnTo>
                  <a:lnTo>
                    <a:pt x="239" y="8"/>
                  </a:lnTo>
                  <a:lnTo>
                    <a:pt x="248" y="10"/>
                  </a:lnTo>
                  <a:lnTo>
                    <a:pt x="255" y="14"/>
                  </a:lnTo>
                  <a:lnTo>
                    <a:pt x="241" y="70"/>
                  </a:lnTo>
                  <a:lnTo>
                    <a:pt x="225" y="65"/>
                  </a:lnTo>
                  <a:lnTo>
                    <a:pt x="210" y="61"/>
                  </a:lnTo>
                  <a:lnTo>
                    <a:pt x="195" y="58"/>
                  </a:lnTo>
                  <a:lnTo>
                    <a:pt x="178" y="57"/>
                  </a:lnTo>
                  <a:lnTo>
                    <a:pt x="167" y="58"/>
                  </a:lnTo>
                  <a:lnTo>
                    <a:pt x="155" y="60"/>
                  </a:lnTo>
                  <a:lnTo>
                    <a:pt x="145" y="61"/>
                  </a:lnTo>
                  <a:lnTo>
                    <a:pt x="135" y="65"/>
                  </a:lnTo>
                  <a:lnTo>
                    <a:pt x="126" y="69"/>
                  </a:lnTo>
                  <a:lnTo>
                    <a:pt x="118" y="72"/>
                  </a:lnTo>
                  <a:lnTo>
                    <a:pt x="110" y="79"/>
                  </a:lnTo>
                  <a:lnTo>
                    <a:pt x="103" y="85"/>
                  </a:lnTo>
                  <a:lnTo>
                    <a:pt x="97" y="92"/>
                  </a:lnTo>
                  <a:lnTo>
                    <a:pt x="90" y="100"/>
                  </a:lnTo>
                  <a:lnTo>
                    <a:pt x="85" y="108"/>
                  </a:lnTo>
                  <a:lnTo>
                    <a:pt x="82" y="117"/>
                  </a:lnTo>
                  <a:lnTo>
                    <a:pt x="79" y="127"/>
                  </a:lnTo>
                  <a:lnTo>
                    <a:pt x="76" y="137"/>
                  </a:lnTo>
                  <a:lnTo>
                    <a:pt x="75" y="149"/>
                  </a:lnTo>
                  <a:lnTo>
                    <a:pt x="75" y="160"/>
                  </a:lnTo>
                  <a:lnTo>
                    <a:pt x="75" y="172"/>
                  </a:lnTo>
                  <a:lnTo>
                    <a:pt x="76" y="182"/>
                  </a:lnTo>
                  <a:lnTo>
                    <a:pt x="79" y="192"/>
                  </a:lnTo>
                  <a:lnTo>
                    <a:pt x="82" y="202"/>
                  </a:lnTo>
                  <a:lnTo>
                    <a:pt x="85" y="211"/>
                  </a:lnTo>
                  <a:lnTo>
                    <a:pt x="90" y="220"/>
                  </a:lnTo>
                  <a:lnTo>
                    <a:pt x="96" y="228"/>
                  </a:lnTo>
                  <a:lnTo>
                    <a:pt x="102" y="234"/>
                  </a:lnTo>
                  <a:lnTo>
                    <a:pt x="110" y="240"/>
                  </a:lnTo>
                  <a:lnTo>
                    <a:pt x="117" y="247"/>
                  </a:lnTo>
                  <a:lnTo>
                    <a:pt x="126" y="251"/>
                  </a:lnTo>
                  <a:lnTo>
                    <a:pt x="135" y="254"/>
                  </a:lnTo>
                  <a:lnTo>
                    <a:pt x="145" y="258"/>
                  </a:lnTo>
                  <a:lnTo>
                    <a:pt x="155" y="259"/>
                  </a:lnTo>
                  <a:lnTo>
                    <a:pt x="167" y="261"/>
                  </a:lnTo>
                  <a:lnTo>
                    <a:pt x="178" y="262"/>
                  </a:lnTo>
                  <a:lnTo>
                    <a:pt x="195" y="261"/>
                  </a:lnTo>
                  <a:lnTo>
                    <a:pt x="211" y="259"/>
                  </a:lnTo>
                  <a:lnTo>
                    <a:pt x="227" y="256"/>
                  </a:lnTo>
                  <a:lnTo>
                    <a:pt x="241" y="2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3" name="Freeform 652"/>
            <p:cNvSpPr>
              <a:spLocks/>
            </p:cNvSpPr>
            <p:nvPr/>
          </p:nvSpPr>
          <p:spPr bwMode="auto">
            <a:xfrm>
              <a:off x="5065" y="1440"/>
              <a:ext cx="62" cy="78"/>
            </a:xfrm>
            <a:custGeom>
              <a:avLst/>
              <a:gdLst>
                <a:gd name="T0" fmla="*/ 88 w 248"/>
                <a:gd name="T1" fmla="*/ 310 h 310"/>
                <a:gd name="T2" fmla="*/ 88 w 248"/>
                <a:gd name="T3" fmla="*/ 59 h 310"/>
                <a:gd name="T4" fmla="*/ 0 w 248"/>
                <a:gd name="T5" fmla="*/ 59 h 310"/>
                <a:gd name="T6" fmla="*/ 0 w 248"/>
                <a:gd name="T7" fmla="*/ 0 h 310"/>
                <a:gd name="T8" fmla="*/ 248 w 248"/>
                <a:gd name="T9" fmla="*/ 0 h 310"/>
                <a:gd name="T10" fmla="*/ 248 w 248"/>
                <a:gd name="T11" fmla="*/ 59 h 310"/>
                <a:gd name="T12" fmla="*/ 159 w 248"/>
                <a:gd name="T13" fmla="*/ 59 h 310"/>
                <a:gd name="T14" fmla="*/ 159 w 248"/>
                <a:gd name="T15" fmla="*/ 310 h 310"/>
                <a:gd name="T16" fmla="*/ 88 w 248"/>
                <a:gd name="T1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310">
                  <a:moveTo>
                    <a:pt x="88" y="310"/>
                  </a:moveTo>
                  <a:lnTo>
                    <a:pt x="88" y="59"/>
                  </a:lnTo>
                  <a:lnTo>
                    <a:pt x="0" y="59"/>
                  </a:lnTo>
                  <a:lnTo>
                    <a:pt x="0" y="0"/>
                  </a:lnTo>
                  <a:lnTo>
                    <a:pt x="248" y="0"/>
                  </a:lnTo>
                  <a:lnTo>
                    <a:pt x="248" y="59"/>
                  </a:lnTo>
                  <a:lnTo>
                    <a:pt x="159" y="59"/>
                  </a:lnTo>
                  <a:lnTo>
                    <a:pt x="159" y="310"/>
                  </a:lnTo>
                  <a:lnTo>
                    <a:pt x="88" y="3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4" name="Freeform 653"/>
            <p:cNvSpPr>
              <a:spLocks/>
            </p:cNvSpPr>
            <p:nvPr/>
          </p:nvSpPr>
          <p:spPr bwMode="auto">
            <a:xfrm>
              <a:off x="5000" y="1578"/>
              <a:ext cx="66" cy="77"/>
            </a:xfrm>
            <a:custGeom>
              <a:avLst/>
              <a:gdLst>
                <a:gd name="T0" fmla="*/ 66 w 266"/>
                <a:gd name="T1" fmla="*/ 310 h 310"/>
                <a:gd name="T2" fmla="*/ 0 w 266"/>
                <a:gd name="T3" fmla="*/ 310 h 310"/>
                <a:gd name="T4" fmla="*/ 0 w 266"/>
                <a:gd name="T5" fmla="*/ 0 h 310"/>
                <a:gd name="T6" fmla="*/ 85 w 266"/>
                <a:gd name="T7" fmla="*/ 0 h 310"/>
                <a:gd name="T8" fmla="*/ 159 w 266"/>
                <a:gd name="T9" fmla="*/ 127 h 310"/>
                <a:gd name="T10" fmla="*/ 171 w 266"/>
                <a:gd name="T11" fmla="*/ 146 h 310"/>
                <a:gd name="T12" fmla="*/ 182 w 266"/>
                <a:gd name="T13" fmla="*/ 169 h 310"/>
                <a:gd name="T14" fmla="*/ 193 w 266"/>
                <a:gd name="T15" fmla="*/ 194 h 310"/>
                <a:gd name="T16" fmla="*/ 205 w 266"/>
                <a:gd name="T17" fmla="*/ 221 h 310"/>
                <a:gd name="T18" fmla="*/ 206 w 266"/>
                <a:gd name="T19" fmla="*/ 221 h 310"/>
                <a:gd name="T20" fmla="*/ 204 w 266"/>
                <a:gd name="T21" fmla="*/ 194 h 310"/>
                <a:gd name="T22" fmla="*/ 201 w 266"/>
                <a:gd name="T23" fmla="*/ 165 h 310"/>
                <a:gd name="T24" fmla="*/ 200 w 266"/>
                <a:gd name="T25" fmla="*/ 131 h 310"/>
                <a:gd name="T26" fmla="*/ 200 w 266"/>
                <a:gd name="T27" fmla="*/ 92 h 310"/>
                <a:gd name="T28" fmla="*/ 200 w 266"/>
                <a:gd name="T29" fmla="*/ 0 h 310"/>
                <a:gd name="T30" fmla="*/ 266 w 266"/>
                <a:gd name="T31" fmla="*/ 0 h 310"/>
                <a:gd name="T32" fmla="*/ 266 w 266"/>
                <a:gd name="T33" fmla="*/ 310 h 310"/>
                <a:gd name="T34" fmla="*/ 191 w 266"/>
                <a:gd name="T35" fmla="*/ 310 h 310"/>
                <a:gd name="T36" fmla="*/ 155 w 266"/>
                <a:gd name="T37" fmla="*/ 249 h 310"/>
                <a:gd name="T38" fmla="*/ 127 w 266"/>
                <a:gd name="T39" fmla="*/ 200 h 310"/>
                <a:gd name="T40" fmla="*/ 108 w 266"/>
                <a:gd name="T41" fmla="*/ 166 h 310"/>
                <a:gd name="T42" fmla="*/ 96 w 266"/>
                <a:gd name="T43" fmla="*/ 145 h 310"/>
                <a:gd name="T44" fmla="*/ 88 w 266"/>
                <a:gd name="T45" fmla="*/ 131 h 310"/>
                <a:gd name="T46" fmla="*/ 80 w 266"/>
                <a:gd name="T47" fmla="*/ 114 h 310"/>
                <a:gd name="T48" fmla="*/ 73 w 266"/>
                <a:gd name="T49" fmla="*/ 97 h 310"/>
                <a:gd name="T50" fmla="*/ 65 w 266"/>
                <a:gd name="T51" fmla="*/ 78 h 310"/>
                <a:gd name="T52" fmla="*/ 62 w 266"/>
                <a:gd name="T53" fmla="*/ 78 h 310"/>
                <a:gd name="T54" fmla="*/ 64 w 266"/>
                <a:gd name="T55" fmla="*/ 109 h 310"/>
                <a:gd name="T56" fmla="*/ 65 w 266"/>
                <a:gd name="T57" fmla="*/ 142 h 310"/>
                <a:gd name="T58" fmla="*/ 65 w 266"/>
                <a:gd name="T59" fmla="*/ 176 h 310"/>
                <a:gd name="T60" fmla="*/ 66 w 266"/>
                <a:gd name="T61" fmla="*/ 214 h 310"/>
                <a:gd name="T62" fmla="*/ 66 w 266"/>
                <a:gd name="T63"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6" h="310">
                  <a:moveTo>
                    <a:pt x="66" y="310"/>
                  </a:moveTo>
                  <a:lnTo>
                    <a:pt x="0" y="310"/>
                  </a:lnTo>
                  <a:lnTo>
                    <a:pt x="0" y="0"/>
                  </a:lnTo>
                  <a:lnTo>
                    <a:pt x="85" y="0"/>
                  </a:lnTo>
                  <a:lnTo>
                    <a:pt x="159" y="127"/>
                  </a:lnTo>
                  <a:lnTo>
                    <a:pt x="171" y="146"/>
                  </a:lnTo>
                  <a:lnTo>
                    <a:pt x="182" y="169"/>
                  </a:lnTo>
                  <a:lnTo>
                    <a:pt x="193" y="194"/>
                  </a:lnTo>
                  <a:lnTo>
                    <a:pt x="205" y="221"/>
                  </a:lnTo>
                  <a:lnTo>
                    <a:pt x="206" y="221"/>
                  </a:lnTo>
                  <a:lnTo>
                    <a:pt x="204" y="194"/>
                  </a:lnTo>
                  <a:lnTo>
                    <a:pt x="201" y="165"/>
                  </a:lnTo>
                  <a:lnTo>
                    <a:pt x="200" y="131"/>
                  </a:lnTo>
                  <a:lnTo>
                    <a:pt x="200" y="92"/>
                  </a:lnTo>
                  <a:lnTo>
                    <a:pt x="200" y="0"/>
                  </a:lnTo>
                  <a:lnTo>
                    <a:pt x="266" y="0"/>
                  </a:lnTo>
                  <a:lnTo>
                    <a:pt x="266" y="310"/>
                  </a:lnTo>
                  <a:lnTo>
                    <a:pt x="191" y="310"/>
                  </a:lnTo>
                  <a:lnTo>
                    <a:pt x="155" y="249"/>
                  </a:lnTo>
                  <a:lnTo>
                    <a:pt x="127" y="200"/>
                  </a:lnTo>
                  <a:lnTo>
                    <a:pt x="108" y="166"/>
                  </a:lnTo>
                  <a:lnTo>
                    <a:pt x="96" y="145"/>
                  </a:lnTo>
                  <a:lnTo>
                    <a:pt x="88" y="131"/>
                  </a:lnTo>
                  <a:lnTo>
                    <a:pt x="80" y="114"/>
                  </a:lnTo>
                  <a:lnTo>
                    <a:pt x="73" y="97"/>
                  </a:lnTo>
                  <a:lnTo>
                    <a:pt x="65" y="78"/>
                  </a:lnTo>
                  <a:lnTo>
                    <a:pt x="62" y="78"/>
                  </a:lnTo>
                  <a:lnTo>
                    <a:pt x="64" y="109"/>
                  </a:lnTo>
                  <a:lnTo>
                    <a:pt x="65" y="142"/>
                  </a:lnTo>
                  <a:lnTo>
                    <a:pt x="65" y="176"/>
                  </a:lnTo>
                  <a:lnTo>
                    <a:pt x="66" y="214"/>
                  </a:lnTo>
                  <a:lnTo>
                    <a:pt x="66" y="3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5" name="Freeform 654"/>
            <p:cNvSpPr>
              <a:spLocks/>
            </p:cNvSpPr>
            <p:nvPr/>
          </p:nvSpPr>
          <p:spPr bwMode="auto">
            <a:xfrm>
              <a:off x="5074" y="1578"/>
              <a:ext cx="42" cy="78"/>
            </a:xfrm>
            <a:custGeom>
              <a:avLst/>
              <a:gdLst>
                <a:gd name="T0" fmla="*/ 95 w 167"/>
                <a:gd name="T1" fmla="*/ 193 h 315"/>
                <a:gd name="T2" fmla="*/ 95 w 167"/>
                <a:gd name="T3" fmla="*/ 0 h 315"/>
                <a:gd name="T4" fmla="*/ 167 w 167"/>
                <a:gd name="T5" fmla="*/ 0 h 315"/>
                <a:gd name="T6" fmla="*/ 167 w 167"/>
                <a:gd name="T7" fmla="*/ 194 h 315"/>
                <a:gd name="T8" fmla="*/ 166 w 167"/>
                <a:gd name="T9" fmla="*/ 209 h 315"/>
                <a:gd name="T10" fmla="*/ 165 w 167"/>
                <a:gd name="T11" fmla="*/ 223 h 315"/>
                <a:gd name="T12" fmla="*/ 164 w 167"/>
                <a:gd name="T13" fmla="*/ 236 h 315"/>
                <a:gd name="T14" fmla="*/ 160 w 167"/>
                <a:gd name="T15" fmla="*/ 248 h 315"/>
                <a:gd name="T16" fmla="*/ 156 w 167"/>
                <a:gd name="T17" fmla="*/ 259 h 315"/>
                <a:gd name="T18" fmla="*/ 151 w 167"/>
                <a:gd name="T19" fmla="*/ 269 h 315"/>
                <a:gd name="T20" fmla="*/ 146 w 167"/>
                <a:gd name="T21" fmla="*/ 278 h 315"/>
                <a:gd name="T22" fmla="*/ 139 w 167"/>
                <a:gd name="T23" fmla="*/ 286 h 315"/>
                <a:gd name="T24" fmla="*/ 132 w 167"/>
                <a:gd name="T25" fmla="*/ 292 h 315"/>
                <a:gd name="T26" fmla="*/ 123 w 167"/>
                <a:gd name="T27" fmla="*/ 298 h 315"/>
                <a:gd name="T28" fmla="*/ 114 w 167"/>
                <a:gd name="T29" fmla="*/ 303 h 315"/>
                <a:gd name="T30" fmla="*/ 104 w 167"/>
                <a:gd name="T31" fmla="*/ 307 h 315"/>
                <a:gd name="T32" fmla="*/ 92 w 167"/>
                <a:gd name="T33" fmla="*/ 311 h 315"/>
                <a:gd name="T34" fmla="*/ 81 w 167"/>
                <a:gd name="T35" fmla="*/ 314 h 315"/>
                <a:gd name="T36" fmla="*/ 67 w 167"/>
                <a:gd name="T37" fmla="*/ 315 h 315"/>
                <a:gd name="T38" fmla="*/ 53 w 167"/>
                <a:gd name="T39" fmla="*/ 315 h 315"/>
                <a:gd name="T40" fmla="*/ 39 w 167"/>
                <a:gd name="T41" fmla="*/ 315 h 315"/>
                <a:gd name="T42" fmla="*/ 25 w 167"/>
                <a:gd name="T43" fmla="*/ 314 h 315"/>
                <a:gd name="T44" fmla="*/ 12 w 167"/>
                <a:gd name="T45" fmla="*/ 311 h 315"/>
                <a:gd name="T46" fmla="*/ 0 w 167"/>
                <a:gd name="T47" fmla="*/ 307 h 315"/>
                <a:gd name="T48" fmla="*/ 8 w 167"/>
                <a:gd name="T49" fmla="*/ 251 h 315"/>
                <a:gd name="T50" fmla="*/ 17 w 167"/>
                <a:gd name="T51" fmla="*/ 253 h 315"/>
                <a:gd name="T52" fmla="*/ 28 w 167"/>
                <a:gd name="T53" fmla="*/ 255 h 315"/>
                <a:gd name="T54" fmla="*/ 36 w 167"/>
                <a:gd name="T55" fmla="*/ 256 h 315"/>
                <a:gd name="T56" fmla="*/ 45 w 167"/>
                <a:gd name="T57" fmla="*/ 256 h 315"/>
                <a:gd name="T58" fmla="*/ 58 w 167"/>
                <a:gd name="T59" fmla="*/ 255 h 315"/>
                <a:gd name="T60" fmla="*/ 68 w 167"/>
                <a:gd name="T61" fmla="*/ 253 h 315"/>
                <a:gd name="T62" fmla="*/ 73 w 167"/>
                <a:gd name="T63" fmla="*/ 250 h 315"/>
                <a:gd name="T64" fmla="*/ 77 w 167"/>
                <a:gd name="T65" fmla="*/ 248 h 315"/>
                <a:gd name="T66" fmla="*/ 81 w 167"/>
                <a:gd name="T67" fmla="*/ 245 h 315"/>
                <a:gd name="T68" fmla="*/ 85 w 167"/>
                <a:gd name="T69" fmla="*/ 241 h 315"/>
                <a:gd name="T70" fmla="*/ 89 w 167"/>
                <a:gd name="T71" fmla="*/ 232 h 315"/>
                <a:gd name="T72" fmla="*/ 92 w 167"/>
                <a:gd name="T73" fmla="*/ 221 h 315"/>
                <a:gd name="T74" fmla="*/ 95 w 167"/>
                <a:gd name="T75" fmla="*/ 208 h 315"/>
                <a:gd name="T76" fmla="*/ 95 w 167"/>
                <a:gd name="T77" fmla="*/ 193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 h="315">
                  <a:moveTo>
                    <a:pt x="95" y="193"/>
                  </a:moveTo>
                  <a:lnTo>
                    <a:pt x="95" y="0"/>
                  </a:lnTo>
                  <a:lnTo>
                    <a:pt x="167" y="0"/>
                  </a:lnTo>
                  <a:lnTo>
                    <a:pt x="167" y="194"/>
                  </a:lnTo>
                  <a:lnTo>
                    <a:pt x="166" y="209"/>
                  </a:lnTo>
                  <a:lnTo>
                    <a:pt x="165" y="223"/>
                  </a:lnTo>
                  <a:lnTo>
                    <a:pt x="164" y="236"/>
                  </a:lnTo>
                  <a:lnTo>
                    <a:pt x="160" y="248"/>
                  </a:lnTo>
                  <a:lnTo>
                    <a:pt x="156" y="259"/>
                  </a:lnTo>
                  <a:lnTo>
                    <a:pt x="151" y="269"/>
                  </a:lnTo>
                  <a:lnTo>
                    <a:pt x="146" y="278"/>
                  </a:lnTo>
                  <a:lnTo>
                    <a:pt x="139" y="286"/>
                  </a:lnTo>
                  <a:lnTo>
                    <a:pt x="132" y="292"/>
                  </a:lnTo>
                  <a:lnTo>
                    <a:pt x="123" y="298"/>
                  </a:lnTo>
                  <a:lnTo>
                    <a:pt x="114" y="303"/>
                  </a:lnTo>
                  <a:lnTo>
                    <a:pt x="104" y="307"/>
                  </a:lnTo>
                  <a:lnTo>
                    <a:pt x="92" y="311"/>
                  </a:lnTo>
                  <a:lnTo>
                    <a:pt x="81" y="314"/>
                  </a:lnTo>
                  <a:lnTo>
                    <a:pt x="67" y="315"/>
                  </a:lnTo>
                  <a:lnTo>
                    <a:pt x="53" y="315"/>
                  </a:lnTo>
                  <a:lnTo>
                    <a:pt x="39" y="315"/>
                  </a:lnTo>
                  <a:lnTo>
                    <a:pt x="25" y="314"/>
                  </a:lnTo>
                  <a:lnTo>
                    <a:pt x="12" y="311"/>
                  </a:lnTo>
                  <a:lnTo>
                    <a:pt x="0" y="307"/>
                  </a:lnTo>
                  <a:lnTo>
                    <a:pt x="8" y="251"/>
                  </a:lnTo>
                  <a:lnTo>
                    <a:pt x="17" y="253"/>
                  </a:lnTo>
                  <a:lnTo>
                    <a:pt x="28" y="255"/>
                  </a:lnTo>
                  <a:lnTo>
                    <a:pt x="36" y="256"/>
                  </a:lnTo>
                  <a:lnTo>
                    <a:pt x="45" y="256"/>
                  </a:lnTo>
                  <a:lnTo>
                    <a:pt x="58" y="255"/>
                  </a:lnTo>
                  <a:lnTo>
                    <a:pt x="68" y="253"/>
                  </a:lnTo>
                  <a:lnTo>
                    <a:pt x="73" y="250"/>
                  </a:lnTo>
                  <a:lnTo>
                    <a:pt x="77" y="248"/>
                  </a:lnTo>
                  <a:lnTo>
                    <a:pt x="81" y="245"/>
                  </a:lnTo>
                  <a:lnTo>
                    <a:pt x="85" y="241"/>
                  </a:lnTo>
                  <a:lnTo>
                    <a:pt x="89" y="232"/>
                  </a:lnTo>
                  <a:lnTo>
                    <a:pt x="92" y="221"/>
                  </a:lnTo>
                  <a:lnTo>
                    <a:pt x="95" y="208"/>
                  </a:lnTo>
                  <a:lnTo>
                    <a:pt x="9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6" name="Freeform 655"/>
            <p:cNvSpPr>
              <a:spLocks noEditPoints="1"/>
            </p:cNvSpPr>
            <p:nvPr/>
          </p:nvSpPr>
          <p:spPr bwMode="auto">
            <a:xfrm>
              <a:off x="5000" y="1713"/>
              <a:ext cx="71" cy="80"/>
            </a:xfrm>
            <a:custGeom>
              <a:avLst/>
              <a:gdLst>
                <a:gd name="T0" fmla="*/ 0 w 285"/>
                <a:gd name="T1" fmla="*/ 6 h 316"/>
                <a:gd name="T2" fmla="*/ 47 w 285"/>
                <a:gd name="T3" fmla="*/ 1 h 316"/>
                <a:gd name="T4" fmla="*/ 98 w 285"/>
                <a:gd name="T5" fmla="*/ 0 h 316"/>
                <a:gd name="T6" fmla="*/ 145 w 285"/>
                <a:gd name="T7" fmla="*/ 2 h 316"/>
                <a:gd name="T8" fmla="*/ 185 w 285"/>
                <a:gd name="T9" fmla="*/ 10 h 316"/>
                <a:gd name="T10" fmla="*/ 216 w 285"/>
                <a:gd name="T11" fmla="*/ 22 h 316"/>
                <a:gd name="T12" fmla="*/ 242 w 285"/>
                <a:gd name="T13" fmla="*/ 40 h 316"/>
                <a:gd name="T14" fmla="*/ 260 w 285"/>
                <a:gd name="T15" fmla="*/ 63 h 316"/>
                <a:gd name="T16" fmla="*/ 274 w 285"/>
                <a:gd name="T17" fmla="*/ 89 h 316"/>
                <a:gd name="T18" fmla="*/ 281 w 285"/>
                <a:gd name="T19" fmla="*/ 118 h 316"/>
                <a:gd name="T20" fmla="*/ 285 w 285"/>
                <a:gd name="T21" fmla="*/ 150 h 316"/>
                <a:gd name="T22" fmla="*/ 281 w 285"/>
                <a:gd name="T23" fmla="*/ 187 h 316"/>
                <a:gd name="T24" fmla="*/ 272 w 285"/>
                <a:gd name="T25" fmla="*/ 220 h 316"/>
                <a:gd name="T26" fmla="*/ 257 w 285"/>
                <a:gd name="T27" fmla="*/ 249 h 316"/>
                <a:gd name="T28" fmla="*/ 235 w 285"/>
                <a:gd name="T29" fmla="*/ 273 h 316"/>
                <a:gd name="T30" fmla="*/ 207 w 285"/>
                <a:gd name="T31" fmla="*/ 292 h 316"/>
                <a:gd name="T32" fmla="*/ 173 w 285"/>
                <a:gd name="T33" fmla="*/ 305 h 316"/>
                <a:gd name="T34" fmla="*/ 131 w 285"/>
                <a:gd name="T35" fmla="*/ 314 h 316"/>
                <a:gd name="T36" fmla="*/ 83 w 285"/>
                <a:gd name="T37" fmla="*/ 316 h 316"/>
                <a:gd name="T38" fmla="*/ 38 w 285"/>
                <a:gd name="T39" fmla="*/ 315 h 316"/>
                <a:gd name="T40" fmla="*/ 0 w 285"/>
                <a:gd name="T41" fmla="*/ 311 h 316"/>
                <a:gd name="T42" fmla="*/ 71 w 285"/>
                <a:gd name="T43" fmla="*/ 259 h 316"/>
                <a:gd name="T44" fmla="*/ 97 w 285"/>
                <a:gd name="T45" fmla="*/ 260 h 316"/>
                <a:gd name="T46" fmla="*/ 122 w 285"/>
                <a:gd name="T47" fmla="*/ 259 h 316"/>
                <a:gd name="T48" fmla="*/ 144 w 285"/>
                <a:gd name="T49" fmla="*/ 254 h 316"/>
                <a:gd name="T50" fmla="*/ 164 w 285"/>
                <a:gd name="T51" fmla="*/ 245 h 316"/>
                <a:gd name="T52" fmla="*/ 180 w 285"/>
                <a:gd name="T53" fmla="*/ 232 h 316"/>
                <a:gd name="T54" fmla="*/ 192 w 285"/>
                <a:gd name="T55" fmla="*/ 217 h 316"/>
                <a:gd name="T56" fmla="*/ 201 w 285"/>
                <a:gd name="T57" fmla="*/ 199 h 316"/>
                <a:gd name="T58" fmla="*/ 207 w 285"/>
                <a:gd name="T59" fmla="*/ 178 h 316"/>
                <a:gd name="T60" fmla="*/ 209 w 285"/>
                <a:gd name="T61" fmla="*/ 152 h 316"/>
                <a:gd name="T62" fmla="*/ 207 w 285"/>
                <a:gd name="T63" fmla="*/ 129 h 316"/>
                <a:gd name="T64" fmla="*/ 202 w 285"/>
                <a:gd name="T65" fmla="*/ 110 h 316"/>
                <a:gd name="T66" fmla="*/ 193 w 285"/>
                <a:gd name="T67" fmla="*/ 94 h 316"/>
                <a:gd name="T68" fmla="*/ 182 w 285"/>
                <a:gd name="T69" fmla="*/ 80 h 316"/>
                <a:gd name="T70" fmla="*/ 168 w 285"/>
                <a:gd name="T71" fmla="*/ 68 h 316"/>
                <a:gd name="T72" fmla="*/ 150 w 285"/>
                <a:gd name="T73" fmla="*/ 61 h 316"/>
                <a:gd name="T74" fmla="*/ 129 w 285"/>
                <a:gd name="T75" fmla="*/ 56 h 316"/>
                <a:gd name="T76" fmla="*/ 106 w 285"/>
                <a:gd name="T77" fmla="*/ 54 h 316"/>
                <a:gd name="T78" fmla="*/ 71 w 285"/>
                <a:gd name="T79" fmla="*/ 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5" h="316">
                  <a:moveTo>
                    <a:pt x="0" y="311"/>
                  </a:moveTo>
                  <a:lnTo>
                    <a:pt x="0" y="6"/>
                  </a:lnTo>
                  <a:lnTo>
                    <a:pt x="23" y="3"/>
                  </a:lnTo>
                  <a:lnTo>
                    <a:pt x="47" y="1"/>
                  </a:lnTo>
                  <a:lnTo>
                    <a:pt x="73" y="0"/>
                  </a:lnTo>
                  <a:lnTo>
                    <a:pt x="98" y="0"/>
                  </a:lnTo>
                  <a:lnTo>
                    <a:pt x="122" y="0"/>
                  </a:lnTo>
                  <a:lnTo>
                    <a:pt x="145" y="2"/>
                  </a:lnTo>
                  <a:lnTo>
                    <a:pt x="166" y="5"/>
                  </a:lnTo>
                  <a:lnTo>
                    <a:pt x="185" y="10"/>
                  </a:lnTo>
                  <a:lnTo>
                    <a:pt x="201" y="16"/>
                  </a:lnTo>
                  <a:lnTo>
                    <a:pt x="216" y="22"/>
                  </a:lnTo>
                  <a:lnTo>
                    <a:pt x="229" y="31"/>
                  </a:lnTo>
                  <a:lnTo>
                    <a:pt x="242" y="40"/>
                  </a:lnTo>
                  <a:lnTo>
                    <a:pt x="252" y="52"/>
                  </a:lnTo>
                  <a:lnTo>
                    <a:pt x="260" y="63"/>
                  </a:lnTo>
                  <a:lnTo>
                    <a:pt x="267" y="76"/>
                  </a:lnTo>
                  <a:lnTo>
                    <a:pt x="274" y="89"/>
                  </a:lnTo>
                  <a:lnTo>
                    <a:pt x="279" y="103"/>
                  </a:lnTo>
                  <a:lnTo>
                    <a:pt x="281" y="118"/>
                  </a:lnTo>
                  <a:lnTo>
                    <a:pt x="284" y="133"/>
                  </a:lnTo>
                  <a:lnTo>
                    <a:pt x="285" y="150"/>
                  </a:lnTo>
                  <a:lnTo>
                    <a:pt x="284" y="169"/>
                  </a:lnTo>
                  <a:lnTo>
                    <a:pt x="281" y="187"/>
                  </a:lnTo>
                  <a:lnTo>
                    <a:pt x="277" y="204"/>
                  </a:lnTo>
                  <a:lnTo>
                    <a:pt x="272" y="220"/>
                  </a:lnTo>
                  <a:lnTo>
                    <a:pt x="265" y="235"/>
                  </a:lnTo>
                  <a:lnTo>
                    <a:pt x="257" y="249"/>
                  </a:lnTo>
                  <a:lnTo>
                    <a:pt x="247" y="262"/>
                  </a:lnTo>
                  <a:lnTo>
                    <a:pt x="235" y="273"/>
                  </a:lnTo>
                  <a:lnTo>
                    <a:pt x="223" y="283"/>
                  </a:lnTo>
                  <a:lnTo>
                    <a:pt x="207" y="292"/>
                  </a:lnTo>
                  <a:lnTo>
                    <a:pt x="191" y="300"/>
                  </a:lnTo>
                  <a:lnTo>
                    <a:pt x="173" y="305"/>
                  </a:lnTo>
                  <a:lnTo>
                    <a:pt x="153" y="310"/>
                  </a:lnTo>
                  <a:lnTo>
                    <a:pt x="131" y="314"/>
                  </a:lnTo>
                  <a:lnTo>
                    <a:pt x="108" y="315"/>
                  </a:lnTo>
                  <a:lnTo>
                    <a:pt x="83" y="316"/>
                  </a:lnTo>
                  <a:lnTo>
                    <a:pt x="60" y="316"/>
                  </a:lnTo>
                  <a:lnTo>
                    <a:pt x="38" y="315"/>
                  </a:lnTo>
                  <a:lnTo>
                    <a:pt x="18" y="314"/>
                  </a:lnTo>
                  <a:lnTo>
                    <a:pt x="0" y="311"/>
                  </a:lnTo>
                  <a:close/>
                  <a:moveTo>
                    <a:pt x="71" y="57"/>
                  </a:moveTo>
                  <a:lnTo>
                    <a:pt x="71" y="259"/>
                  </a:lnTo>
                  <a:lnTo>
                    <a:pt x="80" y="260"/>
                  </a:lnTo>
                  <a:lnTo>
                    <a:pt x="97" y="260"/>
                  </a:lnTo>
                  <a:lnTo>
                    <a:pt x="110" y="260"/>
                  </a:lnTo>
                  <a:lnTo>
                    <a:pt x="122" y="259"/>
                  </a:lnTo>
                  <a:lnTo>
                    <a:pt x="134" y="257"/>
                  </a:lnTo>
                  <a:lnTo>
                    <a:pt x="144" y="254"/>
                  </a:lnTo>
                  <a:lnTo>
                    <a:pt x="154" y="250"/>
                  </a:lnTo>
                  <a:lnTo>
                    <a:pt x="164" y="245"/>
                  </a:lnTo>
                  <a:lnTo>
                    <a:pt x="172" y="240"/>
                  </a:lnTo>
                  <a:lnTo>
                    <a:pt x="180" y="232"/>
                  </a:lnTo>
                  <a:lnTo>
                    <a:pt x="187" y="226"/>
                  </a:lnTo>
                  <a:lnTo>
                    <a:pt x="192" y="217"/>
                  </a:lnTo>
                  <a:lnTo>
                    <a:pt x="197" y="208"/>
                  </a:lnTo>
                  <a:lnTo>
                    <a:pt x="201" y="199"/>
                  </a:lnTo>
                  <a:lnTo>
                    <a:pt x="205" y="188"/>
                  </a:lnTo>
                  <a:lnTo>
                    <a:pt x="207" y="178"/>
                  </a:lnTo>
                  <a:lnTo>
                    <a:pt x="209" y="165"/>
                  </a:lnTo>
                  <a:lnTo>
                    <a:pt x="209" y="152"/>
                  </a:lnTo>
                  <a:lnTo>
                    <a:pt x="209" y="141"/>
                  </a:lnTo>
                  <a:lnTo>
                    <a:pt x="207" y="129"/>
                  </a:lnTo>
                  <a:lnTo>
                    <a:pt x="205" y="119"/>
                  </a:lnTo>
                  <a:lnTo>
                    <a:pt x="202" y="110"/>
                  </a:lnTo>
                  <a:lnTo>
                    <a:pt x="199" y="101"/>
                  </a:lnTo>
                  <a:lnTo>
                    <a:pt x="193" y="94"/>
                  </a:lnTo>
                  <a:lnTo>
                    <a:pt x="188" y="86"/>
                  </a:lnTo>
                  <a:lnTo>
                    <a:pt x="182" y="80"/>
                  </a:lnTo>
                  <a:lnTo>
                    <a:pt x="176" y="73"/>
                  </a:lnTo>
                  <a:lnTo>
                    <a:pt x="168" y="68"/>
                  </a:lnTo>
                  <a:lnTo>
                    <a:pt x="159" y="64"/>
                  </a:lnTo>
                  <a:lnTo>
                    <a:pt x="150" y="61"/>
                  </a:lnTo>
                  <a:lnTo>
                    <a:pt x="140" y="58"/>
                  </a:lnTo>
                  <a:lnTo>
                    <a:pt x="129" y="56"/>
                  </a:lnTo>
                  <a:lnTo>
                    <a:pt x="117" y="54"/>
                  </a:lnTo>
                  <a:lnTo>
                    <a:pt x="106" y="54"/>
                  </a:lnTo>
                  <a:lnTo>
                    <a:pt x="87" y="56"/>
                  </a:lnTo>
                  <a:lnTo>
                    <a:pt x="7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7" name="Freeform 656"/>
            <p:cNvSpPr>
              <a:spLocks/>
            </p:cNvSpPr>
            <p:nvPr/>
          </p:nvSpPr>
          <p:spPr bwMode="auto">
            <a:xfrm>
              <a:off x="5083" y="1714"/>
              <a:ext cx="51" cy="78"/>
            </a:xfrm>
            <a:custGeom>
              <a:avLst/>
              <a:gdLst>
                <a:gd name="T0" fmla="*/ 191 w 205"/>
                <a:gd name="T1" fmla="*/ 122 h 310"/>
                <a:gd name="T2" fmla="*/ 191 w 205"/>
                <a:gd name="T3" fmla="*/ 179 h 310"/>
                <a:gd name="T4" fmla="*/ 71 w 205"/>
                <a:gd name="T5" fmla="*/ 179 h 310"/>
                <a:gd name="T6" fmla="*/ 71 w 205"/>
                <a:gd name="T7" fmla="*/ 253 h 310"/>
                <a:gd name="T8" fmla="*/ 205 w 205"/>
                <a:gd name="T9" fmla="*/ 253 h 310"/>
                <a:gd name="T10" fmla="*/ 205 w 205"/>
                <a:gd name="T11" fmla="*/ 310 h 310"/>
                <a:gd name="T12" fmla="*/ 0 w 205"/>
                <a:gd name="T13" fmla="*/ 310 h 310"/>
                <a:gd name="T14" fmla="*/ 0 w 205"/>
                <a:gd name="T15" fmla="*/ 0 h 310"/>
                <a:gd name="T16" fmla="*/ 199 w 205"/>
                <a:gd name="T17" fmla="*/ 0 h 310"/>
                <a:gd name="T18" fmla="*/ 199 w 205"/>
                <a:gd name="T19" fmla="*/ 59 h 310"/>
                <a:gd name="T20" fmla="*/ 71 w 205"/>
                <a:gd name="T21" fmla="*/ 59 h 310"/>
                <a:gd name="T22" fmla="*/ 71 w 205"/>
                <a:gd name="T23" fmla="*/ 122 h 310"/>
                <a:gd name="T24" fmla="*/ 191 w 205"/>
                <a:gd name="T25" fmla="*/ 12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310">
                  <a:moveTo>
                    <a:pt x="191" y="122"/>
                  </a:moveTo>
                  <a:lnTo>
                    <a:pt x="191" y="179"/>
                  </a:lnTo>
                  <a:lnTo>
                    <a:pt x="71" y="179"/>
                  </a:lnTo>
                  <a:lnTo>
                    <a:pt x="71" y="253"/>
                  </a:lnTo>
                  <a:lnTo>
                    <a:pt x="205" y="253"/>
                  </a:lnTo>
                  <a:lnTo>
                    <a:pt x="205" y="310"/>
                  </a:lnTo>
                  <a:lnTo>
                    <a:pt x="0" y="310"/>
                  </a:lnTo>
                  <a:lnTo>
                    <a:pt x="0" y="0"/>
                  </a:lnTo>
                  <a:lnTo>
                    <a:pt x="199" y="0"/>
                  </a:lnTo>
                  <a:lnTo>
                    <a:pt x="199" y="59"/>
                  </a:lnTo>
                  <a:lnTo>
                    <a:pt x="71" y="59"/>
                  </a:lnTo>
                  <a:lnTo>
                    <a:pt x="71" y="122"/>
                  </a:lnTo>
                  <a:lnTo>
                    <a:pt x="191"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8" name="Freeform 657"/>
            <p:cNvSpPr>
              <a:spLocks/>
            </p:cNvSpPr>
            <p:nvPr/>
          </p:nvSpPr>
          <p:spPr bwMode="auto">
            <a:xfrm>
              <a:off x="4998" y="1850"/>
              <a:ext cx="88" cy="78"/>
            </a:xfrm>
            <a:custGeom>
              <a:avLst/>
              <a:gdLst>
                <a:gd name="T0" fmla="*/ 282 w 352"/>
                <a:gd name="T1" fmla="*/ 311 h 311"/>
                <a:gd name="T2" fmla="*/ 280 w 352"/>
                <a:gd name="T3" fmla="*/ 267 h 311"/>
                <a:gd name="T4" fmla="*/ 278 w 352"/>
                <a:gd name="T5" fmla="*/ 226 h 311"/>
                <a:gd name="T6" fmla="*/ 277 w 352"/>
                <a:gd name="T7" fmla="*/ 189 h 311"/>
                <a:gd name="T8" fmla="*/ 276 w 352"/>
                <a:gd name="T9" fmla="*/ 155 h 311"/>
                <a:gd name="T10" fmla="*/ 276 w 352"/>
                <a:gd name="T11" fmla="*/ 126 h 311"/>
                <a:gd name="T12" fmla="*/ 275 w 352"/>
                <a:gd name="T13" fmla="*/ 100 h 311"/>
                <a:gd name="T14" fmla="*/ 275 w 352"/>
                <a:gd name="T15" fmla="*/ 79 h 311"/>
                <a:gd name="T16" fmla="*/ 275 w 352"/>
                <a:gd name="T17" fmla="*/ 60 h 311"/>
                <a:gd name="T18" fmla="*/ 273 w 352"/>
                <a:gd name="T19" fmla="*/ 60 h 311"/>
                <a:gd name="T20" fmla="*/ 269 w 352"/>
                <a:gd name="T21" fmla="*/ 75 h 311"/>
                <a:gd name="T22" fmla="*/ 264 w 352"/>
                <a:gd name="T23" fmla="*/ 94 h 311"/>
                <a:gd name="T24" fmla="*/ 257 w 352"/>
                <a:gd name="T25" fmla="*/ 118 h 311"/>
                <a:gd name="T26" fmla="*/ 248 w 352"/>
                <a:gd name="T27" fmla="*/ 146 h 311"/>
                <a:gd name="T28" fmla="*/ 238 w 352"/>
                <a:gd name="T29" fmla="*/ 179 h 311"/>
                <a:gd name="T30" fmla="*/ 226 w 352"/>
                <a:gd name="T31" fmla="*/ 217 h 311"/>
                <a:gd name="T32" fmla="*/ 212 w 352"/>
                <a:gd name="T33" fmla="*/ 259 h 311"/>
                <a:gd name="T34" fmla="*/ 197 w 352"/>
                <a:gd name="T35" fmla="*/ 306 h 311"/>
                <a:gd name="T36" fmla="*/ 141 w 352"/>
                <a:gd name="T37" fmla="*/ 306 h 311"/>
                <a:gd name="T38" fmla="*/ 124 w 352"/>
                <a:gd name="T39" fmla="*/ 244 h 311"/>
                <a:gd name="T40" fmla="*/ 110 w 352"/>
                <a:gd name="T41" fmla="*/ 197 h 311"/>
                <a:gd name="T42" fmla="*/ 102 w 352"/>
                <a:gd name="T43" fmla="*/ 161 h 311"/>
                <a:gd name="T44" fmla="*/ 95 w 352"/>
                <a:gd name="T45" fmla="*/ 140 h 311"/>
                <a:gd name="T46" fmla="*/ 91 w 352"/>
                <a:gd name="T47" fmla="*/ 123 h 311"/>
                <a:gd name="T48" fmla="*/ 88 w 352"/>
                <a:gd name="T49" fmla="*/ 104 h 311"/>
                <a:gd name="T50" fmla="*/ 82 w 352"/>
                <a:gd name="T51" fmla="*/ 84 h 311"/>
                <a:gd name="T52" fmla="*/ 77 w 352"/>
                <a:gd name="T53" fmla="*/ 60 h 311"/>
                <a:gd name="T54" fmla="*/ 77 w 352"/>
                <a:gd name="T55" fmla="*/ 60 h 311"/>
                <a:gd name="T56" fmla="*/ 75 w 352"/>
                <a:gd name="T57" fmla="*/ 103 h 311"/>
                <a:gd name="T58" fmla="*/ 74 w 352"/>
                <a:gd name="T59" fmla="*/ 140 h 311"/>
                <a:gd name="T60" fmla="*/ 72 w 352"/>
                <a:gd name="T61" fmla="*/ 170 h 311"/>
                <a:gd name="T62" fmla="*/ 72 w 352"/>
                <a:gd name="T63" fmla="*/ 194 h 311"/>
                <a:gd name="T64" fmla="*/ 66 w 352"/>
                <a:gd name="T65" fmla="*/ 311 h 311"/>
                <a:gd name="T66" fmla="*/ 0 w 352"/>
                <a:gd name="T67" fmla="*/ 311 h 311"/>
                <a:gd name="T68" fmla="*/ 19 w 352"/>
                <a:gd name="T69" fmla="*/ 0 h 311"/>
                <a:gd name="T70" fmla="*/ 116 w 352"/>
                <a:gd name="T71" fmla="*/ 0 h 311"/>
                <a:gd name="T72" fmla="*/ 132 w 352"/>
                <a:gd name="T73" fmla="*/ 53 h 311"/>
                <a:gd name="T74" fmla="*/ 145 w 352"/>
                <a:gd name="T75" fmla="*/ 96 h 311"/>
                <a:gd name="T76" fmla="*/ 154 w 352"/>
                <a:gd name="T77" fmla="*/ 127 h 311"/>
                <a:gd name="T78" fmla="*/ 159 w 352"/>
                <a:gd name="T79" fmla="*/ 147 h 311"/>
                <a:gd name="T80" fmla="*/ 163 w 352"/>
                <a:gd name="T81" fmla="*/ 161 h 311"/>
                <a:gd name="T82" fmla="*/ 166 w 352"/>
                <a:gd name="T83" fmla="*/ 178 h 311"/>
                <a:gd name="T84" fmla="*/ 170 w 352"/>
                <a:gd name="T85" fmla="*/ 196 h 311"/>
                <a:gd name="T86" fmla="*/ 174 w 352"/>
                <a:gd name="T87" fmla="*/ 215 h 311"/>
                <a:gd name="T88" fmla="*/ 175 w 352"/>
                <a:gd name="T89" fmla="*/ 215 h 311"/>
                <a:gd name="T90" fmla="*/ 184 w 352"/>
                <a:gd name="T91" fmla="*/ 180 h 311"/>
                <a:gd name="T92" fmla="*/ 192 w 352"/>
                <a:gd name="T93" fmla="*/ 151 h 311"/>
                <a:gd name="T94" fmla="*/ 198 w 352"/>
                <a:gd name="T95" fmla="*/ 127 h 311"/>
                <a:gd name="T96" fmla="*/ 205 w 352"/>
                <a:gd name="T97" fmla="*/ 107 h 311"/>
                <a:gd name="T98" fmla="*/ 240 w 352"/>
                <a:gd name="T99" fmla="*/ 0 h 311"/>
                <a:gd name="T100" fmla="*/ 336 w 352"/>
                <a:gd name="T101" fmla="*/ 0 h 311"/>
                <a:gd name="T102" fmla="*/ 352 w 352"/>
                <a:gd name="T103" fmla="*/ 311 h 311"/>
                <a:gd name="T104" fmla="*/ 282 w 352"/>
                <a:gd name="T10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11">
                  <a:moveTo>
                    <a:pt x="282" y="311"/>
                  </a:moveTo>
                  <a:lnTo>
                    <a:pt x="280" y="267"/>
                  </a:lnTo>
                  <a:lnTo>
                    <a:pt x="278" y="226"/>
                  </a:lnTo>
                  <a:lnTo>
                    <a:pt x="277" y="189"/>
                  </a:lnTo>
                  <a:lnTo>
                    <a:pt x="276" y="155"/>
                  </a:lnTo>
                  <a:lnTo>
                    <a:pt x="276" y="126"/>
                  </a:lnTo>
                  <a:lnTo>
                    <a:pt x="275" y="100"/>
                  </a:lnTo>
                  <a:lnTo>
                    <a:pt x="275" y="79"/>
                  </a:lnTo>
                  <a:lnTo>
                    <a:pt x="275" y="60"/>
                  </a:lnTo>
                  <a:lnTo>
                    <a:pt x="273" y="60"/>
                  </a:lnTo>
                  <a:lnTo>
                    <a:pt x="269" y="75"/>
                  </a:lnTo>
                  <a:lnTo>
                    <a:pt x="264" y="94"/>
                  </a:lnTo>
                  <a:lnTo>
                    <a:pt x="257" y="118"/>
                  </a:lnTo>
                  <a:lnTo>
                    <a:pt x="248" y="146"/>
                  </a:lnTo>
                  <a:lnTo>
                    <a:pt x="238" y="179"/>
                  </a:lnTo>
                  <a:lnTo>
                    <a:pt x="226" y="217"/>
                  </a:lnTo>
                  <a:lnTo>
                    <a:pt x="212" y="259"/>
                  </a:lnTo>
                  <a:lnTo>
                    <a:pt x="197" y="306"/>
                  </a:lnTo>
                  <a:lnTo>
                    <a:pt x="141" y="306"/>
                  </a:lnTo>
                  <a:lnTo>
                    <a:pt x="124" y="244"/>
                  </a:lnTo>
                  <a:lnTo>
                    <a:pt x="110" y="197"/>
                  </a:lnTo>
                  <a:lnTo>
                    <a:pt x="102" y="161"/>
                  </a:lnTo>
                  <a:lnTo>
                    <a:pt x="95" y="140"/>
                  </a:lnTo>
                  <a:lnTo>
                    <a:pt x="91" y="123"/>
                  </a:lnTo>
                  <a:lnTo>
                    <a:pt x="88" y="104"/>
                  </a:lnTo>
                  <a:lnTo>
                    <a:pt x="82" y="84"/>
                  </a:lnTo>
                  <a:lnTo>
                    <a:pt x="77" y="60"/>
                  </a:lnTo>
                  <a:lnTo>
                    <a:pt x="77" y="60"/>
                  </a:lnTo>
                  <a:lnTo>
                    <a:pt x="75" y="103"/>
                  </a:lnTo>
                  <a:lnTo>
                    <a:pt x="74" y="140"/>
                  </a:lnTo>
                  <a:lnTo>
                    <a:pt x="72" y="170"/>
                  </a:lnTo>
                  <a:lnTo>
                    <a:pt x="72" y="194"/>
                  </a:lnTo>
                  <a:lnTo>
                    <a:pt x="66" y="311"/>
                  </a:lnTo>
                  <a:lnTo>
                    <a:pt x="0" y="311"/>
                  </a:lnTo>
                  <a:lnTo>
                    <a:pt x="19" y="0"/>
                  </a:lnTo>
                  <a:lnTo>
                    <a:pt x="116" y="0"/>
                  </a:lnTo>
                  <a:lnTo>
                    <a:pt x="132" y="53"/>
                  </a:lnTo>
                  <a:lnTo>
                    <a:pt x="145" y="96"/>
                  </a:lnTo>
                  <a:lnTo>
                    <a:pt x="154" y="127"/>
                  </a:lnTo>
                  <a:lnTo>
                    <a:pt x="159" y="147"/>
                  </a:lnTo>
                  <a:lnTo>
                    <a:pt x="163" y="161"/>
                  </a:lnTo>
                  <a:lnTo>
                    <a:pt x="166" y="178"/>
                  </a:lnTo>
                  <a:lnTo>
                    <a:pt x="170" y="196"/>
                  </a:lnTo>
                  <a:lnTo>
                    <a:pt x="174" y="215"/>
                  </a:lnTo>
                  <a:lnTo>
                    <a:pt x="175" y="215"/>
                  </a:lnTo>
                  <a:lnTo>
                    <a:pt x="184" y="180"/>
                  </a:lnTo>
                  <a:lnTo>
                    <a:pt x="192" y="151"/>
                  </a:lnTo>
                  <a:lnTo>
                    <a:pt x="198" y="127"/>
                  </a:lnTo>
                  <a:lnTo>
                    <a:pt x="205" y="107"/>
                  </a:lnTo>
                  <a:lnTo>
                    <a:pt x="240" y="0"/>
                  </a:lnTo>
                  <a:lnTo>
                    <a:pt x="336" y="0"/>
                  </a:lnTo>
                  <a:lnTo>
                    <a:pt x="352" y="311"/>
                  </a:lnTo>
                  <a:lnTo>
                    <a:pt x="282" y="3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9" name="Freeform 658"/>
            <p:cNvSpPr>
              <a:spLocks noEditPoints="1"/>
            </p:cNvSpPr>
            <p:nvPr/>
          </p:nvSpPr>
          <p:spPr bwMode="auto">
            <a:xfrm>
              <a:off x="5100" y="1850"/>
              <a:ext cx="72" cy="79"/>
            </a:xfrm>
            <a:custGeom>
              <a:avLst/>
              <a:gdLst>
                <a:gd name="T0" fmla="*/ 0 w 285"/>
                <a:gd name="T1" fmla="*/ 7 h 317"/>
                <a:gd name="T2" fmla="*/ 47 w 285"/>
                <a:gd name="T3" fmla="*/ 2 h 317"/>
                <a:gd name="T4" fmla="*/ 98 w 285"/>
                <a:gd name="T5" fmla="*/ 0 h 317"/>
                <a:gd name="T6" fmla="*/ 145 w 285"/>
                <a:gd name="T7" fmla="*/ 3 h 317"/>
                <a:gd name="T8" fmla="*/ 185 w 285"/>
                <a:gd name="T9" fmla="*/ 10 h 317"/>
                <a:gd name="T10" fmla="*/ 216 w 285"/>
                <a:gd name="T11" fmla="*/ 23 h 317"/>
                <a:gd name="T12" fmla="*/ 242 w 285"/>
                <a:gd name="T13" fmla="*/ 42 h 317"/>
                <a:gd name="T14" fmla="*/ 260 w 285"/>
                <a:gd name="T15" fmla="*/ 64 h 317"/>
                <a:gd name="T16" fmla="*/ 274 w 285"/>
                <a:gd name="T17" fmla="*/ 89 h 317"/>
                <a:gd name="T18" fmla="*/ 281 w 285"/>
                <a:gd name="T19" fmla="*/ 119 h 317"/>
                <a:gd name="T20" fmla="*/ 285 w 285"/>
                <a:gd name="T21" fmla="*/ 150 h 317"/>
                <a:gd name="T22" fmla="*/ 281 w 285"/>
                <a:gd name="T23" fmla="*/ 188 h 317"/>
                <a:gd name="T24" fmla="*/ 272 w 285"/>
                <a:gd name="T25" fmla="*/ 220 h 317"/>
                <a:gd name="T26" fmla="*/ 257 w 285"/>
                <a:gd name="T27" fmla="*/ 250 h 317"/>
                <a:gd name="T28" fmla="*/ 235 w 285"/>
                <a:gd name="T29" fmla="*/ 274 h 317"/>
                <a:gd name="T30" fmla="*/ 207 w 285"/>
                <a:gd name="T31" fmla="*/ 293 h 317"/>
                <a:gd name="T32" fmla="*/ 173 w 285"/>
                <a:gd name="T33" fmla="*/ 305 h 317"/>
                <a:gd name="T34" fmla="*/ 131 w 285"/>
                <a:gd name="T35" fmla="*/ 314 h 317"/>
                <a:gd name="T36" fmla="*/ 83 w 285"/>
                <a:gd name="T37" fmla="*/ 317 h 317"/>
                <a:gd name="T38" fmla="*/ 38 w 285"/>
                <a:gd name="T39" fmla="*/ 316 h 317"/>
                <a:gd name="T40" fmla="*/ 0 w 285"/>
                <a:gd name="T41" fmla="*/ 312 h 317"/>
                <a:gd name="T42" fmla="*/ 71 w 285"/>
                <a:gd name="T43" fmla="*/ 260 h 317"/>
                <a:gd name="T44" fmla="*/ 97 w 285"/>
                <a:gd name="T45" fmla="*/ 262 h 317"/>
                <a:gd name="T46" fmla="*/ 122 w 285"/>
                <a:gd name="T47" fmla="*/ 260 h 317"/>
                <a:gd name="T48" fmla="*/ 144 w 285"/>
                <a:gd name="T49" fmla="*/ 255 h 317"/>
                <a:gd name="T50" fmla="*/ 163 w 285"/>
                <a:gd name="T51" fmla="*/ 246 h 317"/>
                <a:gd name="T52" fmla="*/ 179 w 285"/>
                <a:gd name="T53" fmla="*/ 233 h 317"/>
                <a:gd name="T54" fmla="*/ 192 w 285"/>
                <a:gd name="T55" fmla="*/ 218 h 317"/>
                <a:gd name="T56" fmla="*/ 201 w 285"/>
                <a:gd name="T57" fmla="*/ 200 h 317"/>
                <a:gd name="T58" fmla="*/ 207 w 285"/>
                <a:gd name="T59" fmla="*/ 178 h 317"/>
                <a:gd name="T60" fmla="*/ 209 w 285"/>
                <a:gd name="T61" fmla="*/ 153 h 317"/>
                <a:gd name="T62" fmla="*/ 207 w 285"/>
                <a:gd name="T63" fmla="*/ 131 h 317"/>
                <a:gd name="T64" fmla="*/ 202 w 285"/>
                <a:gd name="T65" fmla="*/ 111 h 317"/>
                <a:gd name="T66" fmla="*/ 193 w 285"/>
                <a:gd name="T67" fmla="*/ 94 h 317"/>
                <a:gd name="T68" fmla="*/ 182 w 285"/>
                <a:gd name="T69" fmla="*/ 80 h 317"/>
                <a:gd name="T70" fmla="*/ 168 w 285"/>
                <a:gd name="T71" fmla="*/ 69 h 317"/>
                <a:gd name="T72" fmla="*/ 150 w 285"/>
                <a:gd name="T73" fmla="*/ 61 h 317"/>
                <a:gd name="T74" fmla="*/ 129 w 285"/>
                <a:gd name="T75" fmla="*/ 56 h 317"/>
                <a:gd name="T76" fmla="*/ 106 w 285"/>
                <a:gd name="T77" fmla="*/ 55 h 317"/>
                <a:gd name="T78" fmla="*/ 71 w 285"/>
                <a:gd name="T79" fmla="*/ 5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5" h="317">
                  <a:moveTo>
                    <a:pt x="0" y="312"/>
                  </a:moveTo>
                  <a:lnTo>
                    <a:pt x="0" y="7"/>
                  </a:lnTo>
                  <a:lnTo>
                    <a:pt x="23" y="4"/>
                  </a:lnTo>
                  <a:lnTo>
                    <a:pt x="47" y="2"/>
                  </a:lnTo>
                  <a:lnTo>
                    <a:pt x="73" y="0"/>
                  </a:lnTo>
                  <a:lnTo>
                    <a:pt x="98" y="0"/>
                  </a:lnTo>
                  <a:lnTo>
                    <a:pt x="122" y="0"/>
                  </a:lnTo>
                  <a:lnTo>
                    <a:pt x="145" y="3"/>
                  </a:lnTo>
                  <a:lnTo>
                    <a:pt x="165" y="5"/>
                  </a:lnTo>
                  <a:lnTo>
                    <a:pt x="185" y="10"/>
                  </a:lnTo>
                  <a:lnTo>
                    <a:pt x="201" y="17"/>
                  </a:lnTo>
                  <a:lnTo>
                    <a:pt x="216" y="23"/>
                  </a:lnTo>
                  <a:lnTo>
                    <a:pt x="229" y="32"/>
                  </a:lnTo>
                  <a:lnTo>
                    <a:pt x="242" y="42"/>
                  </a:lnTo>
                  <a:lnTo>
                    <a:pt x="252" y="52"/>
                  </a:lnTo>
                  <a:lnTo>
                    <a:pt x="260" y="64"/>
                  </a:lnTo>
                  <a:lnTo>
                    <a:pt x="267" y="77"/>
                  </a:lnTo>
                  <a:lnTo>
                    <a:pt x="274" y="89"/>
                  </a:lnTo>
                  <a:lnTo>
                    <a:pt x="279" y="103"/>
                  </a:lnTo>
                  <a:lnTo>
                    <a:pt x="281" y="119"/>
                  </a:lnTo>
                  <a:lnTo>
                    <a:pt x="284" y="134"/>
                  </a:lnTo>
                  <a:lnTo>
                    <a:pt x="285" y="150"/>
                  </a:lnTo>
                  <a:lnTo>
                    <a:pt x="284" y="169"/>
                  </a:lnTo>
                  <a:lnTo>
                    <a:pt x="281" y="188"/>
                  </a:lnTo>
                  <a:lnTo>
                    <a:pt x="277" y="205"/>
                  </a:lnTo>
                  <a:lnTo>
                    <a:pt x="272" y="220"/>
                  </a:lnTo>
                  <a:lnTo>
                    <a:pt x="265" y="236"/>
                  </a:lnTo>
                  <a:lnTo>
                    <a:pt x="257" y="250"/>
                  </a:lnTo>
                  <a:lnTo>
                    <a:pt x="247" y="262"/>
                  </a:lnTo>
                  <a:lnTo>
                    <a:pt x="235" y="274"/>
                  </a:lnTo>
                  <a:lnTo>
                    <a:pt x="223" y="284"/>
                  </a:lnTo>
                  <a:lnTo>
                    <a:pt x="207" y="293"/>
                  </a:lnTo>
                  <a:lnTo>
                    <a:pt x="191" y="300"/>
                  </a:lnTo>
                  <a:lnTo>
                    <a:pt x="173" y="305"/>
                  </a:lnTo>
                  <a:lnTo>
                    <a:pt x="153" y="311"/>
                  </a:lnTo>
                  <a:lnTo>
                    <a:pt x="131" y="314"/>
                  </a:lnTo>
                  <a:lnTo>
                    <a:pt x="108" y="317"/>
                  </a:lnTo>
                  <a:lnTo>
                    <a:pt x="83" y="317"/>
                  </a:lnTo>
                  <a:lnTo>
                    <a:pt x="60" y="317"/>
                  </a:lnTo>
                  <a:lnTo>
                    <a:pt x="38" y="316"/>
                  </a:lnTo>
                  <a:lnTo>
                    <a:pt x="18" y="314"/>
                  </a:lnTo>
                  <a:lnTo>
                    <a:pt x="0" y="312"/>
                  </a:lnTo>
                  <a:close/>
                  <a:moveTo>
                    <a:pt x="71" y="57"/>
                  </a:moveTo>
                  <a:lnTo>
                    <a:pt x="71" y="260"/>
                  </a:lnTo>
                  <a:lnTo>
                    <a:pt x="80" y="261"/>
                  </a:lnTo>
                  <a:lnTo>
                    <a:pt x="97" y="262"/>
                  </a:lnTo>
                  <a:lnTo>
                    <a:pt x="109" y="261"/>
                  </a:lnTo>
                  <a:lnTo>
                    <a:pt x="122" y="260"/>
                  </a:lnTo>
                  <a:lnTo>
                    <a:pt x="134" y="257"/>
                  </a:lnTo>
                  <a:lnTo>
                    <a:pt x="144" y="255"/>
                  </a:lnTo>
                  <a:lnTo>
                    <a:pt x="154" y="251"/>
                  </a:lnTo>
                  <a:lnTo>
                    <a:pt x="163" y="246"/>
                  </a:lnTo>
                  <a:lnTo>
                    <a:pt x="172" y="241"/>
                  </a:lnTo>
                  <a:lnTo>
                    <a:pt x="179" y="233"/>
                  </a:lnTo>
                  <a:lnTo>
                    <a:pt x="187" y="227"/>
                  </a:lnTo>
                  <a:lnTo>
                    <a:pt x="192" y="218"/>
                  </a:lnTo>
                  <a:lnTo>
                    <a:pt x="197" y="209"/>
                  </a:lnTo>
                  <a:lnTo>
                    <a:pt x="201" y="200"/>
                  </a:lnTo>
                  <a:lnTo>
                    <a:pt x="205" y="188"/>
                  </a:lnTo>
                  <a:lnTo>
                    <a:pt x="207" y="178"/>
                  </a:lnTo>
                  <a:lnTo>
                    <a:pt x="209" y="166"/>
                  </a:lnTo>
                  <a:lnTo>
                    <a:pt x="209" y="153"/>
                  </a:lnTo>
                  <a:lnTo>
                    <a:pt x="209" y="141"/>
                  </a:lnTo>
                  <a:lnTo>
                    <a:pt x="207" y="131"/>
                  </a:lnTo>
                  <a:lnTo>
                    <a:pt x="205" y="121"/>
                  </a:lnTo>
                  <a:lnTo>
                    <a:pt x="202" y="111"/>
                  </a:lnTo>
                  <a:lnTo>
                    <a:pt x="199" y="102"/>
                  </a:lnTo>
                  <a:lnTo>
                    <a:pt x="193" y="94"/>
                  </a:lnTo>
                  <a:lnTo>
                    <a:pt x="188" y="87"/>
                  </a:lnTo>
                  <a:lnTo>
                    <a:pt x="182" y="80"/>
                  </a:lnTo>
                  <a:lnTo>
                    <a:pt x="176" y="74"/>
                  </a:lnTo>
                  <a:lnTo>
                    <a:pt x="168" y="69"/>
                  </a:lnTo>
                  <a:lnTo>
                    <a:pt x="159" y="65"/>
                  </a:lnTo>
                  <a:lnTo>
                    <a:pt x="150" y="61"/>
                  </a:lnTo>
                  <a:lnTo>
                    <a:pt x="140" y="59"/>
                  </a:lnTo>
                  <a:lnTo>
                    <a:pt x="129" y="56"/>
                  </a:lnTo>
                  <a:lnTo>
                    <a:pt x="117" y="55"/>
                  </a:lnTo>
                  <a:lnTo>
                    <a:pt x="106" y="55"/>
                  </a:lnTo>
                  <a:lnTo>
                    <a:pt x="87" y="56"/>
                  </a:lnTo>
                  <a:lnTo>
                    <a:pt x="7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0" name="Freeform 659"/>
            <p:cNvSpPr>
              <a:spLocks noEditPoints="1"/>
            </p:cNvSpPr>
            <p:nvPr/>
          </p:nvSpPr>
          <p:spPr bwMode="auto">
            <a:xfrm>
              <a:off x="5000" y="1987"/>
              <a:ext cx="71" cy="79"/>
            </a:xfrm>
            <a:custGeom>
              <a:avLst/>
              <a:gdLst>
                <a:gd name="T0" fmla="*/ 0 w 285"/>
                <a:gd name="T1" fmla="*/ 6 h 316"/>
                <a:gd name="T2" fmla="*/ 47 w 285"/>
                <a:gd name="T3" fmla="*/ 1 h 316"/>
                <a:gd name="T4" fmla="*/ 98 w 285"/>
                <a:gd name="T5" fmla="*/ 0 h 316"/>
                <a:gd name="T6" fmla="*/ 145 w 285"/>
                <a:gd name="T7" fmla="*/ 2 h 316"/>
                <a:gd name="T8" fmla="*/ 185 w 285"/>
                <a:gd name="T9" fmla="*/ 10 h 316"/>
                <a:gd name="T10" fmla="*/ 216 w 285"/>
                <a:gd name="T11" fmla="*/ 23 h 316"/>
                <a:gd name="T12" fmla="*/ 242 w 285"/>
                <a:gd name="T13" fmla="*/ 42 h 316"/>
                <a:gd name="T14" fmla="*/ 260 w 285"/>
                <a:gd name="T15" fmla="*/ 63 h 316"/>
                <a:gd name="T16" fmla="*/ 274 w 285"/>
                <a:gd name="T17" fmla="*/ 90 h 316"/>
                <a:gd name="T18" fmla="*/ 281 w 285"/>
                <a:gd name="T19" fmla="*/ 118 h 316"/>
                <a:gd name="T20" fmla="*/ 285 w 285"/>
                <a:gd name="T21" fmla="*/ 150 h 316"/>
                <a:gd name="T22" fmla="*/ 281 w 285"/>
                <a:gd name="T23" fmla="*/ 188 h 316"/>
                <a:gd name="T24" fmla="*/ 272 w 285"/>
                <a:gd name="T25" fmla="*/ 221 h 316"/>
                <a:gd name="T26" fmla="*/ 257 w 285"/>
                <a:gd name="T27" fmla="*/ 249 h 316"/>
                <a:gd name="T28" fmla="*/ 235 w 285"/>
                <a:gd name="T29" fmla="*/ 273 h 316"/>
                <a:gd name="T30" fmla="*/ 207 w 285"/>
                <a:gd name="T31" fmla="*/ 292 h 316"/>
                <a:gd name="T32" fmla="*/ 173 w 285"/>
                <a:gd name="T33" fmla="*/ 306 h 316"/>
                <a:gd name="T34" fmla="*/ 131 w 285"/>
                <a:gd name="T35" fmla="*/ 314 h 316"/>
                <a:gd name="T36" fmla="*/ 83 w 285"/>
                <a:gd name="T37" fmla="*/ 316 h 316"/>
                <a:gd name="T38" fmla="*/ 38 w 285"/>
                <a:gd name="T39" fmla="*/ 315 h 316"/>
                <a:gd name="T40" fmla="*/ 0 w 285"/>
                <a:gd name="T41" fmla="*/ 313 h 316"/>
                <a:gd name="T42" fmla="*/ 71 w 285"/>
                <a:gd name="T43" fmla="*/ 260 h 316"/>
                <a:gd name="T44" fmla="*/ 97 w 285"/>
                <a:gd name="T45" fmla="*/ 262 h 316"/>
                <a:gd name="T46" fmla="*/ 122 w 285"/>
                <a:gd name="T47" fmla="*/ 259 h 316"/>
                <a:gd name="T48" fmla="*/ 144 w 285"/>
                <a:gd name="T49" fmla="*/ 254 h 316"/>
                <a:gd name="T50" fmla="*/ 164 w 285"/>
                <a:gd name="T51" fmla="*/ 245 h 316"/>
                <a:gd name="T52" fmla="*/ 180 w 285"/>
                <a:gd name="T53" fmla="*/ 234 h 316"/>
                <a:gd name="T54" fmla="*/ 192 w 285"/>
                <a:gd name="T55" fmla="*/ 217 h 316"/>
                <a:gd name="T56" fmla="*/ 201 w 285"/>
                <a:gd name="T57" fmla="*/ 199 h 316"/>
                <a:gd name="T58" fmla="*/ 207 w 285"/>
                <a:gd name="T59" fmla="*/ 178 h 316"/>
                <a:gd name="T60" fmla="*/ 209 w 285"/>
                <a:gd name="T61" fmla="*/ 152 h 316"/>
                <a:gd name="T62" fmla="*/ 207 w 285"/>
                <a:gd name="T63" fmla="*/ 131 h 316"/>
                <a:gd name="T64" fmla="*/ 202 w 285"/>
                <a:gd name="T65" fmla="*/ 110 h 316"/>
                <a:gd name="T66" fmla="*/ 193 w 285"/>
                <a:gd name="T67" fmla="*/ 94 h 316"/>
                <a:gd name="T68" fmla="*/ 182 w 285"/>
                <a:gd name="T69" fmla="*/ 80 h 316"/>
                <a:gd name="T70" fmla="*/ 168 w 285"/>
                <a:gd name="T71" fmla="*/ 68 h 316"/>
                <a:gd name="T72" fmla="*/ 150 w 285"/>
                <a:gd name="T73" fmla="*/ 61 h 316"/>
                <a:gd name="T74" fmla="*/ 129 w 285"/>
                <a:gd name="T75" fmla="*/ 56 h 316"/>
                <a:gd name="T76" fmla="*/ 106 w 285"/>
                <a:gd name="T77" fmla="*/ 54 h 316"/>
                <a:gd name="T78" fmla="*/ 71 w 285"/>
                <a:gd name="T79" fmla="*/ 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5" h="316">
                  <a:moveTo>
                    <a:pt x="0" y="313"/>
                  </a:moveTo>
                  <a:lnTo>
                    <a:pt x="0" y="6"/>
                  </a:lnTo>
                  <a:lnTo>
                    <a:pt x="23" y="4"/>
                  </a:lnTo>
                  <a:lnTo>
                    <a:pt x="47" y="1"/>
                  </a:lnTo>
                  <a:lnTo>
                    <a:pt x="73" y="0"/>
                  </a:lnTo>
                  <a:lnTo>
                    <a:pt x="98" y="0"/>
                  </a:lnTo>
                  <a:lnTo>
                    <a:pt x="122" y="1"/>
                  </a:lnTo>
                  <a:lnTo>
                    <a:pt x="145" y="2"/>
                  </a:lnTo>
                  <a:lnTo>
                    <a:pt x="166" y="6"/>
                  </a:lnTo>
                  <a:lnTo>
                    <a:pt x="185" y="10"/>
                  </a:lnTo>
                  <a:lnTo>
                    <a:pt x="201" y="16"/>
                  </a:lnTo>
                  <a:lnTo>
                    <a:pt x="216" y="23"/>
                  </a:lnTo>
                  <a:lnTo>
                    <a:pt x="229" y="31"/>
                  </a:lnTo>
                  <a:lnTo>
                    <a:pt x="242" y="42"/>
                  </a:lnTo>
                  <a:lnTo>
                    <a:pt x="252" y="52"/>
                  </a:lnTo>
                  <a:lnTo>
                    <a:pt x="260" y="63"/>
                  </a:lnTo>
                  <a:lnTo>
                    <a:pt x="267" y="76"/>
                  </a:lnTo>
                  <a:lnTo>
                    <a:pt x="274" y="90"/>
                  </a:lnTo>
                  <a:lnTo>
                    <a:pt x="279" y="104"/>
                  </a:lnTo>
                  <a:lnTo>
                    <a:pt x="281" y="118"/>
                  </a:lnTo>
                  <a:lnTo>
                    <a:pt x="284" y="133"/>
                  </a:lnTo>
                  <a:lnTo>
                    <a:pt x="285" y="150"/>
                  </a:lnTo>
                  <a:lnTo>
                    <a:pt x="284" y="169"/>
                  </a:lnTo>
                  <a:lnTo>
                    <a:pt x="281" y="188"/>
                  </a:lnTo>
                  <a:lnTo>
                    <a:pt x="277" y="204"/>
                  </a:lnTo>
                  <a:lnTo>
                    <a:pt x="272" y="221"/>
                  </a:lnTo>
                  <a:lnTo>
                    <a:pt x="265" y="235"/>
                  </a:lnTo>
                  <a:lnTo>
                    <a:pt x="257" y="249"/>
                  </a:lnTo>
                  <a:lnTo>
                    <a:pt x="247" y="262"/>
                  </a:lnTo>
                  <a:lnTo>
                    <a:pt x="235" y="273"/>
                  </a:lnTo>
                  <a:lnTo>
                    <a:pt x="223" y="283"/>
                  </a:lnTo>
                  <a:lnTo>
                    <a:pt x="207" y="292"/>
                  </a:lnTo>
                  <a:lnTo>
                    <a:pt x="191" y="300"/>
                  </a:lnTo>
                  <a:lnTo>
                    <a:pt x="173" y="306"/>
                  </a:lnTo>
                  <a:lnTo>
                    <a:pt x="153" y="310"/>
                  </a:lnTo>
                  <a:lnTo>
                    <a:pt x="131" y="314"/>
                  </a:lnTo>
                  <a:lnTo>
                    <a:pt x="108" y="316"/>
                  </a:lnTo>
                  <a:lnTo>
                    <a:pt x="83" y="316"/>
                  </a:lnTo>
                  <a:lnTo>
                    <a:pt x="60" y="316"/>
                  </a:lnTo>
                  <a:lnTo>
                    <a:pt x="38" y="315"/>
                  </a:lnTo>
                  <a:lnTo>
                    <a:pt x="18" y="314"/>
                  </a:lnTo>
                  <a:lnTo>
                    <a:pt x="0" y="313"/>
                  </a:lnTo>
                  <a:close/>
                  <a:moveTo>
                    <a:pt x="71" y="57"/>
                  </a:moveTo>
                  <a:lnTo>
                    <a:pt x="71" y="260"/>
                  </a:lnTo>
                  <a:lnTo>
                    <a:pt x="80" y="260"/>
                  </a:lnTo>
                  <a:lnTo>
                    <a:pt x="97" y="262"/>
                  </a:lnTo>
                  <a:lnTo>
                    <a:pt x="110" y="260"/>
                  </a:lnTo>
                  <a:lnTo>
                    <a:pt x="122" y="259"/>
                  </a:lnTo>
                  <a:lnTo>
                    <a:pt x="134" y="258"/>
                  </a:lnTo>
                  <a:lnTo>
                    <a:pt x="144" y="254"/>
                  </a:lnTo>
                  <a:lnTo>
                    <a:pt x="154" y="250"/>
                  </a:lnTo>
                  <a:lnTo>
                    <a:pt x="164" y="245"/>
                  </a:lnTo>
                  <a:lnTo>
                    <a:pt x="172" y="240"/>
                  </a:lnTo>
                  <a:lnTo>
                    <a:pt x="180" y="234"/>
                  </a:lnTo>
                  <a:lnTo>
                    <a:pt x="187" y="226"/>
                  </a:lnTo>
                  <a:lnTo>
                    <a:pt x="192" y="217"/>
                  </a:lnTo>
                  <a:lnTo>
                    <a:pt x="197" y="208"/>
                  </a:lnTo>
                  <a:lnTo>
                    <a:pt x="201" y="199"/>
                  </a:lnTo>
                  <a:lnTo>
                    <a:pt x="205" y="189"/>
                  </a:lnTo>
                  <a:lnTo>
                    <a:pt x="207" y="178"/>
                  </a:lnTo>
                  <a:lnTo>
                    <a:pt x="209" y="165"/>
                  </a:lnTo>
                  <a:lnTo>
                    <a:pt x="209" y="152"/>
                  </a:lnTo>
                  <a:lnTo>
                    <a:pt x="209" y="141"/>
                  </a:lnTo>
                  <a:lnTo>
                    <a:pt x="207" y="131"/>
                  </a:lnTo>
                  <a:lnTo>
                    <a:pt x="205" y="121"/>
                  </a:lnTo>
                  <a:lnTo>
                    <a:pt x="202" y="110"/>
                  </a:lnTo>
                  <a:lnTo>
                    <a:pt x="199" y="101"/>
                  </a:lnTo>
                  <a:lnTo>
                    <a:pt x="193" y="94"/>
                  </a:lnTo>
                  <a:lnTo>
                    <a:pt x="188" y="86"/>
                  </a:lnTo>
                  <a:lnTo>
                    <a:pt x="182" y="80"/>
                  </a:lnTo>
                  <a:lnTo>
                    <a:pt x="176" y="73"/>
                  </a:lnTo>
                  <a:lnTo>
                    <a:pt x="168" y="68"/>
                  </a:lnTo>
                  <a:lnTo>
                    <a:pt x="159" y="65"/>
                  </a:lnTo>
                  <a:lnTo>
                    <a:pt x="150" y="61"/>
                  </a:lnTo>
                  <a:lnTo>
                    <a:pt x="140" y="58"/>
                  </a:lnTo>
                  <a:lnTo>
                    <a:pt x="129" y="56"/>
                  </a:lnTo>
                  <a:lnTo>
                    <a:pt x="117" y="56"/>
                  </a:lnTo>
                  <a:lnTo>
                    <a:pt x="106" y="54"/>
                  </a:lnTo>
                  <a:lnTo>
                    <a:pt x="87" y="56"/>
                  </a:lnTo>
                  <a:lnTo>
                    <a:pt x="7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1" name="Freeform 660"/>
            <p:cNvSpPr>
              <a:spLocks/>
            </p:cNvSpPr>
            <p:nvPr/>
          </p:nvSpPr>
          <p:spPr bwMode="auto">
            <a:xfrm>
              <a:off x="5079" y="1987"/>
              <a:ext cx="64" cy="80"/>
            </a:xfrm>
            <a:custGeom>
              <a:avLst/>
              <a:gdLst>
                <a:gd name="T0" fmla="*/ 252 w 256"/>
                <a:gd name="T1" fmla="*/ 307 h 322"/>
                <a:gd name="T2" fmla="*/ 215 w 256"/>
                <a:gd name="T3" fmla="*/ 318 h 322"/>
                <a:gd name="T4" fmla="*/ 168 w 256"/>
                <a:gd name="T5" fmla="*/ 322 h 322"/>
                <a:gd name="T6" fmla="*/ 131 w 256"/>
                <a:gd name="T7" fmla="*/ 319 h 322"/>
                <a:gd name="T8" fmla="*/ 98 w 256"/>
                <a:gd name="T9" fmla="*/ 310 h 322"/>
                <a:gd name="T10" fmla="*/ 69 w 256"/>
                <a:gd name="T11" fmla="*/ 298 h 322"/>
                <a:gd name="T12" fmla="*/ 45 w 256"/>
                <a:gd name="T13" fmla="*/ 279 h 322"/>
                <a:gd name="T14" fmla="*/ 26 w 256"/>
                <a:gd name="T15" fmla="*/ 256 h 322"/>
                <a:gd name="T16" fmla="*/ 12 w 256"/>
                <a:gd name="T17" fmla="*/ 229 h 322"/>
                <a:gd name="T18" fmla="*/ 3 w 256"/>
                <a:gd name="T19" fmla="*/ 199 h 322"/>
                <a:gd name="T20" fmla="*/ 0 w 256"/>
                <a:gd name="T21" fmla="*/ 166 h 322"/>
                <a:gd name="T22" fmla="*/ 3 w 256"/>
                <a:gd name="T23" fmla="*/ 130 h 322"/>
                <a:gd name="T24" fmla="*/ 12 w 256"/>
                <a:gd name="T25" fmla="*/ 98 h 322"/>
                <a:gd name="T26" fmla="*/ 27 w 256"/>
                <a:gd name="T27" fmla="*/ 70 h 322"/>
                <a:gd name="T28" fmla="*/ 48 w 256"/>
                <a:gd name="T29" fmla="*/ 46 h 322"/>
                <a:gd name="T30" fmla="*/ 75 w 256"/>
                <a:gd name="T31" fmla="*/ 26 h 322"/>
                <a:gd name="T32" fmla="*/ 104 w 256"/>
                <a:gd name="T33" fmla="*/ 12 h 322"/>
                <a:gd name="T34" fmla="*/ 138 w 256"/>
                <a:gd name="T35" fmla="*/ 3 h 322"/>
                <a:gd name="T36" fmla="*/ 174 w 256"/>
                <a:gd name="T37" fmla="*/ 0 h 322"/>
                <a:gd name="T38" fmla="*/ 220 w 256"/>
                <a:gd name="T39" fmla="*/ 4 h 322"/>
                <a:gd name="T40" fmla="*/ 239 w 256"/>
                <a:gd name="T41" fmla="*/ 9 h 322"/>
                <a:gd name="T42" fmla="*/ 256 w 256"/>
                <a:gd name="T43" fmla="*/ 14 h 322"/>
                <a:gd name="T44" fmla="*/ 225 w 256"/>
                <a:gd name="T45" fmla="*/ 65 h 322"/>
                <a:gd name="T46" fmla="*/ 195 w 256"/>
                <a:gd name="T47" fmla="*/ 60 h 322"/>
                <a:gd name="T48" fmla="*/ 167 w 256"/>
                <a:gd name="T49" fmla="*/ 59 h 322"/>
                <a:gd name="T50" fmla="*/ 145 w 256"/>
                <a:gd name="T51" fmla="*/ 62 h 322"/>
                <a:gd name="T52" fmla="*/ 126 w 256"/>
                <a:gd name="T53" fmla="*/ 69 h 322"/>
                <a:gd name="T54" fmla="*/ 111 w 256"/>
                <a:gd name="T55" fmla="*/ 79 h 322"/>
                <a:gd name="T56" fmla="*/ 97 w 256"/>
                <a:gd name="T57" fmla="*/ 93 h 322"/>
                <a:gd name="T58" fmla="*/ 85 w 256"/>
                <a:gd name="T59" fmla="*/ 110 h 322"/>
                <a:gd name="T60" fmla="*/ 79 w 256"/>
                <a:gd name="T61" fmla="*/ 127 h 322"/>
                <a:gd name="T62" fmla="*/ 75 w 256"/>
                <a:gd name="T63" fmla="*/ 149 h 322"/>
                <a:gd name="T64" fmla="*/ 75 w 256"/>
                <a:gd name="T65" fmla="*/ 172 h 322"/>
                <a:gd name="T66" fmla="*/ 79 w 256"/>
                <a:gd name="T67" fmla="*/ 193 h 322"/>
                <a:gd name="T68" fmla="*/ 85 w 256"/>
                <a:gd name="T69" fmla="*/ 211 h 322"/>
                <a:gd name="T70" fmla="*/ 96 w 256"/>
                <a:gd name="T71" fmla="*/ 228 h 322"/>
                <a:gd name="T72" fmla="*/ 110 w 256"/>
                <a:gd name="T73" fmla="*/ 242 h 322"/>
                <a:gd name="T74" fmla="*/ 126 w 256"/>
                <a:gd name="T75" fmla="*/ 252 h 322"/>
                <a:gd name="T76" fmla="*/ 145 w 256"/>
                <a:gd name="T77" fmla="*/ 258 h 322"/>
                <a:gd name="T78" fmla="*/ 167 w 256"/>
                <a:gd name="T79" fmla="*/ 262 h 322"/>
                <a:gd name="T80" fmla="*/ 195 w 256"/>
                <a:gd name="T81" fmla="*/ 262 h 322"/>
                <a:gd name="T82" fmla="*/ 227 w 256"/>
                <a:gd name="T83" fmla="*/ 25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22">
                  <a:moveTo>
                    <a:pt x="241" y="252"/>
                  </a:moveTo>
                  <a:lnTo>
                    <a:pt x="252" y="307"/>
                  </a:lnTo>
                  <a:lnTo>
                    <a:pt x="234" y="313"/>
                  </a:lnTo>
                  <a:lnTo>
                    <a:pt x="215" y="318"/>
                  </a:lnTo>
                  <a:lnTo>
                    <a:pt x="192" y="321"/>
                  </a:lnTo>
                  <a:lnTo>
                    <a:pt x="168" y="322"/>
                  </a:lnTo>
                  <a:lnTo>
                    <a:pt x="149" y="321"/>
                  </a:lnTo>
                  <a:lnTo>
                    <a:pt x="131" y="319"/>
                  </a:lnTo>
                  <a:lnTo>
                    <a:pt x="113" y="316"/>
                  </a:lnTo>
                  <a:lnTo>
                    <a:pt x="98" y="310"/>
                  </a:lnTo>
                  <a:lnTo>
                    <a:pt x="83" y="305"/>
                  </a:lnTo>
                  <a:lnTo>
                    <a:pt x="69" y="298"/>
                  </a:lnTo>
                  <a:lnTo>
                    <a:pt x="56" y="289"/>
                  </a:lnTo>
                  <a:lnTo>
                    <a:pt x="45" y="279"/>
                  </a:lnTo>
                  <a:lnTo>
                    <a:pt x="34" y="267"/>
                  </a:lnTo>
                  <a:lnTo>
                    <a:pt x="26" y="256"/>
                  </a:lnTo>
                  <a:lnTo>
                    <a:pt x="17" y="243"/>
                  </a:lnTo>
                  <a:lnTo>
                    <a:pt x="12" y="229"/>
                  </a:lnTo>
                  <a:lnTo>
                    <a:pt x="7" y="214"/>
                  </a:lnTo>
                  <a:lnTo>
                    <a:pt x="3" y="199"/>
                  </a:lnTo>
                  <a:lnTo>
                    <a:pt x="0" y="182"/>
                  </a:lnTo>
                  <a:lnTo>
                    <a:pt x="0" y="166"/>
                  </a:lnTo>
                  <a:lnTo>
                    <a:pt x="0" y="146"/>
                  </a:lnTo>
                  <a:lnTo>
                    <a:pt x="3" y="130"/>
                  </a:lnTo>
                  <a:lnTo>
                    <a:pt x="7" y="113"/>
                  </a:lnTo>
                  <a:lnTo>
                    <a:pt x="12" y="98"/>
                  </a:lnTo>
                  <a:lnTo>
                    <a:pt x="19" y="83"/>
                  </a:lnTo>
                  <a:lnTo>
                    <a:pt x="27" y="70"/>
                  </a:lnTo>
                  <a:lnTo>
                    <a:pt x="37" y="57"/>
                  </a:lnTo>
                  <a:lnTo>
                    <a:pt x="48" y="46"/>
                  </a:lnTo>
                  <a:lnTo>
                    <a:pt x="61" y="34"/>
                  </a:lnTo>
                  <a:lnTo>
                    <a:pt x="75" y="26"/>
                  </a:lnTo>
                  <a:lnTo>
                    <a:pt x="89" y="18"/>
                  </a:lnTo>
                  <a:lnTo>
                    <a:pt x="104" y="12"/>
                  </a:lnTo>
                  <a:lnTo>
                    <a:pt x="121" y="7"/>
                  </a:lnTo>
                  <a:lnTo>
                    <a:pt x="138" y="3"/>
                  </a:lnTo>
                  <a:lnTo>
                    <a:pt x="155" y="1"/>
                  </a:lnTo>
                  <a:lnTo>
                    <a:pt x="174" y="0"/>
                  </a:lnTo>
                  <a:lnTo>
                    <a:pt x="199" y="1"/>
                  </a:lnTo>
                  <a:lnTo>
                    <a:pt x="220" y="4"/>
                  </a:lnTo>
                  <a:lnTo>
                    <a:pt x="230" y="7"/>
                  </a:lnTo>
                  <a:lnTo>
                    <a:pt x="239" y="9"/>
                  </a:lnTo>
                  <a:lnTo>
                    <a:pt x="248" y="12"/>
                  </a:lnTo>
                  <a:lnTo>
                    <a:pt x="256" y="14"/>
                  </a:lnTo>
                  <a:lnTo>
                    <a:pt x="241" y="71"/>
                  </a:lnTo>
                  <a:lnTo>
                    <a:pt x="225" y="65"/>
                  </a:lnTo>
                  <a:lnTo>
                    <a:pt x="210" y="61"/>
                  </a:lnTo>
                  <a:lnTo>
                    <a:pt x="195" y="60"/>
                  </a:lnTo>
                  <a:lnTo>
                    <a:pt x="178" y="59"/>
                  </a:lnTo>
                  <a:lnTo>
                    <a:pt x="167" y="59"/>
                  </a:lnTo>
                  <a:lnTo>
                    <a:pt x="155" y="60"/>
                  </a:lnTo>
                  <a:lnTo>
                    <a:pt x="145" y="62"/>
                  </a:lnTo>
                  <a:lnTo>
                    <a:pt x="136" y="65"/>
                  </a:lnTo>
                  <a:lnTo>
                    <a:pt x="126" y="69"/>
                  </a:lnTo>
                  <a:lnTo>
                    <a:pt x="118" y="74"/>
                  </a:lnTo>
                  <a:lnTo>
                    <a:pt x="111" y="79"/>
                  </a:lnTo>
                  <a:lnTo>
                    <a:pt x="103" y="85"/>
                  </a:lnTo>
                  <a:lnTo>
                    <a:pt x="97" y="93"/>
                  </a:lnTo>
                  <a:lnTo>
                    <a:pt x="90" y="101"/>
                  </a:lnTo>
                  <a:lnTo>
                    <a:pt x="85" y="110"/>
                  </a:lnTo>
                  <a:lnTo>
                    <a:pt x="82" y="118"/>
                  </a:lnTo>
                  <a:lnTo>
                    <a:pt x="79" y="127"/>
                  </a:lnTo>
                  <a:lnTo>
                    <a:pt x="76" y="139"/>
                  </a:lnTo>
                  <a:lnTo>
                    <a:pt x="75" y="149"/>
                  </a:lnTo>
                  <a:lnTo>
                    <a:pt x="75" y="160"/>
                  </a:lnTo>
                  <a:lnTo>
                    <a:pt x="75" y="172"/>
                  </a:lnTo>
                  <a:lnTo>
                    <a:pt x="76" y="183"/>
                  </a:lnTo>
                  <a:lnTo>
                    <a:pt x="79" y="193"/>
                  </a:lnTo>
                  <a:lnTo>
                    <a:pt x="82" y="202"/>
                  </a:lnTo>
                  <a:lnTo>
                    <a:pt x="85" y="211"/>
                  </a:lnTo>
                  <a:lnTo>
                    <a:pt x="90" y="220"/>
                  </a:lnTo>
                  <a:lnTo>
                    <a:pt x="96" y="228"/>
                  </a:lnTo>
                  <a:lnTo>
                    <a:pt x="103" y="235"/>
                  </a:lnTo>
                  <a:lnTo>
                    <a:pt x="110" y="242"/>
                  </a:lnTo>
                  <a:lnTo>
                    <a:pt x="117" y="247"/>
                  </a:lnTo>
                  <a:lnTo>
                    <a:pt x="126" y="252"/>
                  </a:lnTo>
                  <a:lnTo>
                    <a:pt x="135" y="256"/>
                  </a:lnTo>
                  <a:lnTo>
                    <a:pt x="145" y="258"/>
                  </a:lnTo>
                  <a:lnTo>
                    <a:pt x="155" y="261"/>
                  </a:lnTo>
                  <a:lnTo>
                    <a:pt x="167" y="262"/>
                  </a:lnTo>
                  <a:lnTo>
                    <a:pt x="178" y="262"/>
                  </a:lnTo>
                  <a:lnTo>
                    <a:pt x="195" y="262"/>
                  </a:lnTo>
                  <a:lnTo>
                    <a:pt x="211" y="260"/>
                  </a:lnTo>
                  <a:lnTo>
                    <a:pt x="227" y="257"/>
                  </a:lnTo>
                  <a:lnTo>
                    <a:pt x="241" y="2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2" name="Freeform 661"/>
            <p:cNvSpPr>
              <a:spLocks noEditPoints="1"/>
            </p:cNvSpPr>
            <p:nvPr/>
          </p:nvSpPr>
          <p:spPr bwMode="auto">
            <a:xfrm>
              <a:off x="4438" y="1907"/>
              <a:ext cx="520" cy="94"/>
            </a:xfrm>
            <a:custGeom>
              <a:avLst/>
              <a:gdLst>
                <a:gd name="T0" fmla="*/ 2077 w 2081"/>
                <a:gd name="T1" fmla="*/ 0 h 373"/>
                <a:gd name="T2" fmla="*/ 48 w 2081"/>
                <a:gd name="T3" fmla="*/ 231 h 373"/>
                <a:gd name="T4" fmla="*/ 56 w 2081"/>
                <a:gd name="T5" fmla="*/ 282 h 373"/>
                <a:gd name="T6" fmla="*/ 2081 w 2081"/>
                <a:gd name="T7" fmla="*/ 53 h 373"/>
                <a:gd name="T8" fmla="*/ 2077 w 2081"/>
                <a:gd name="T9" fmla="*/ 0 h 373"/>
                <a:gd name="T10" fmla="*/ 221 w 2081"/>
                <a:gd name="T11" fmla="*/ 96 h 373"/>
                <a:gd name="T12" fmla="*/ 0 w 2081"/>
                <a:gd name="T13" fmla="*/ 261 h 373"/>
                <a:gd name="T14" fmla="*/ 249 w 2081"/>
                <a:gd name="T15" fmla="*/ 368 h 373"/>
                <a:gd name="T16" fmla="*/ 261 w 2081"/>
                <a:gd name="T17" fmla="*/ 373 h 373"/>
                <a:gd name="T18" fmla="*/ 269 w 2081"/>
                <a:gd name="T19" fmla="*/ 373 h 373"/>
                <a:gd name="T20" fmla="*/ 285 w 2081"/>
                <a:gd name="T21" fmla="*/ 357 h 373"/>
                <a:gd name="T22" fmla="*/ 285 w 2081"/>
                <a:gd name="T23" fmla="*/ 349 h 373"/>
                <a:gd name="T24" fmla="*/ 285 w 2081"/>
                <a:gd name="T25" fmla="*/ 338 h 373"/>
                <a:gd name="T26" fmla="*/ 273 w 2081"/>
                <a:gd name="T27" fmla="*/ 325 h 373"/>
                <a:gd name="T28" fmla="*/ 63 w 2081"/>
                <a:gd name="T29" fmla="*/ 231 h 373"/>
                <a:gd name="T30" fmla="*/ 67 w 2081"/>
                <a:gd name="T31" fmla="*/ 274 h 373"/>
                <a:gd name="T32" fmla="*/ 249 w 2081"/>
                <a:gd name="T33" fmla="*/ 139 h 373"/>
                <a:gd name="T34" fmla="*/ 261 w 2081"/>
                <a:gd name="T35" fmla="*/ 124 h 373"/>
                <a:gd name="T36" fmla="*/ 261 w 2081"/>
                <a:gd name="T37" fmla="*/ 111 h 373"/>
                <a:gd name="T38" fmla="*/ 257 w 2081"/>
                <a:gd name="T39" fmla="*/ 103 h 373"/>
                <a:gd name="T40" fmla="*/ 238 w 2081"/>
                <a:gd name="T41" fmla="*/ 92 h 373"/>
                <a:gd name="T42" fmla="*/ 230 w 2081"/>
                <a:gd name="T43" fmla="*/ 92 h 373"/>
                <a:gd name="T44" fmla="*/ 221 w 2081"/>
                <a:gd name="T45" fmla="*/ 9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1" h="373">
                  <a:moveTo>
                    <a:pt x="2077" y="0"/>
                  </a:moveTo>
                  <a:lnTo>
                    <a:pt x="48" y="231"/>
                  </a:lnTo>
                  <a:lnTo>
                    <a:pt x="56" y="282"/>
                  </a:lnTo>
                  <a:lnTo>
                    <a:pt x="2081" y="53"/>
                  </a:lnTo>
                  <a:lnTo>
                    <a:pt x="2077" y="0"/>
                  </a:lnTo>
                  <a:close/>
                  <a:moveTo>
                    <a:pt x="221" y="96"/>
                  </a:moveTo>
                  <a:lnTo>
                    <a:pt x="0" y="261"/>
                  </a:lnTo>
                  <a:lnTo>
                    <a:pt x="249" y="368"/>
                  </a:lnTo>
                  <a:lnTo>
                    <a:pt x="261" y="373"/>
                  </a:lnTo>
                  <a:lnTo>
                    <a:pt x="269" y="373"/>
                  </a:lnTo>
                  <a:lnTo>
                    <a:pt x="285" y="357"/>
                  </a:lnTo>
                  <a:lnTo>
                    <a:pt x="285" y="349"/>
                  </a:lnTo>
                  <a:lnTo>
                    <a:pt x="285" y="338"/>
                  </a:lnTo>
                  <a:lnTo>
                    <a:pt x="273" y="325"/>
                  </a:lnTo>
                  <a:lnTo>
                    <a:pt x="63" y="231"/>
                  </a:lnTo>
                  <a:lnTo>
                    <a:pt x="67" y="274"/>
                  </a:lnTo>
                  <a:lnTo>
                    <a:pt x="249" y="139"/>
                  </a:lnTo>
                  <a:lnTo>
                    <a:pt x="261" y="124"/>
                  </a:lnTo>
                  <a:lnTo>
                    <a:pt x="261" y="111"/>
                  </a:lnTo>
                  <a:lnTo>
                    <a:pt x="257" y="103"/>
                  </a:lnTo>
                  <a:lnTo>
                    <a:pt x="238" y="92"/>
                  </a:lnTo>
                  <a:lnTo>
                    <a:pt x="230" y="92"/>
                  </a:lnTo>
                  <a:lnTo>
                    <a:pt x="22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3" name="Freeform 662"/>
            <p:cNvSpPr>
              <a:spLocks/>
            </p:cNvSpPr>
            <p:nvPr/>
          </p:nvSpPr>
          <p:spPr bwMode="auto">
            <a:xfrm>
              <a:off x="4450" y="1907"/>
              <a:ext cx="508" cy="71"/>
            </a:xfrm>
            <a:custGeom>
              <a:avLst/>
              <a:gdLst>
                <a:gd name="T0" fmla="*/ 2029 w 2033"/>
                <a:gd name="T1" fmla="*/ 0 h 282"/>
                <a:gd name="T2" fmla="*/ 0 w 2033"/>
                <a:gd name="T3" fmla="*/ 231 h 282"/>
                <a:gd name="T4" fmla="*/ 8 w 2033"/>
                <a:gd name="T5" fmla="*/ 282 h 282"/>
                <a:gd name="T6" fmla="*/ 2033 w 2033"/>
                <a:gd name="T7" fmla="*/ 53 h 282"/>
                <a:gd name="T8" fmla="*/ 2029 w 2033"/>
                <a:gd name="T9" fmla="*/ 0 h 282"/>
              </a:gdLst>
              <a:ahLst/>
              <a:cxnLst>
                <a:cxn ang="0">
                  <a:pos x="T0" y="T1"/>
                </a:cxn>
                <a:cxn ang="0">
                  <a:pos x="T2" y="T3"/>
                </a:cxn>
                <a:cxn ang="0">
                  <a:pos x="T4" y="T5"/>
                </a:cxn>
                <a:cxn ang="0">
                  <a:pos x="T6" y="T7"/>
                </a:cxn>
                <a:cxn ang="0">
                  <a:pos x="T8" y="T9"/>
                </a:cxn>
              </a:cxnLst>
              <a:rect l="0" t="0" r="r" b="b"/>
              <a:pathLst>
                <a:path w="2033" h="282">
                  <a:moveTo>
                    <a:pt x="2029" y="0"/>
                  </a:moveTo>
                  <a:lnTo>
                    <a:pt x="0" y="231"/>
                  </a:lnTo>
                  <a:lnTo>
                    <a:pt x="8" y="282"/>
                  </a:lnTo>
                  <a:lnTo>
                    <a:pt x="2033" y="53"/>
                  </a:lnTo>
                  <a:lnTo>
                    <a:pt x="2029"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4" name="Freeform 663"/>
            <p:cNvSpPr>
              <a:spLocks/>
            </p:cNvSpPr>
            <p:nvPr/>
          </p:nvSpPr>
          <p:spPr bwMode="auto">
            <a:xfrm>
              <a:off x="4438" y="1930"/>
              <a:ext cx="71" cy="71"/>
            </a:xfrm>
            <a:custGeom>
              <a:avLst/>
              <a:gdLst>
                <a:gd name="T0" fmla="*/ 221 w 285"/>
                <a:gd name="T1" fmla="*/ 4 h 281"/>
                <a:gd name="T2" fmla="*/ 0 w 285"/>
                <a:gd name="T3" fmla="*/ 169 h 281"/>
                <a:gd name="T4" fmla="*/ 249 w 285"/>
                <a:gd name="T5" fmla="*/ 276 h 281"/>
                <a:gd name="T6" fmla="*/ 261 w 285"/>
                <a:gd name="T7" fmla="*/ 281 h 281"/>
                <a:gd name="T8" fmla="*/ 269 w 285"/>
                <a:gd name="T9" fmla="*/ 281 h 281"/>
                <a:gd name="T10" fmla="*/ 285 w 285"/>
                <a:gd name="T11" fmla="*/ 265 h 281"/>
                <a:gd name="T12" fmla="*/ 285 w 285"/>
                <a:gd name="T13" fmla="*/ 257 h 281"/>
                <a:gd name="T14" fmla="*/ 285 w 285"/>
                <a:gd name="T15" fmla="*/ 246 h 281"/>
                <a:gd name="T16" fmla="*/ 273 w 285"/>
                <a:gd name="T17" fmla="*/ 233 h 281"/>
                <a:gd name="T18" fmla="*/ 63 w 285"/>
                <a:gd name="T19" fmla="*/ 139 h 281"/>
                <a:gd name="T20" fmla="*/ 67 w 285"/>
                <a:gd name="T21" fmla="*/ 182 h 281"/>
                <a:gd name="T22" fmla="*/ 249 w 285"/>
                <a:gd name="T23" fmla="*/ 47 h 281"/>
                <a:gd name="T24" fmla="*/ 261 w 285"/>
                <a:gd name="T25" fmla="*/ 32 h 281"/>
                <a:gd name="T26" fmla="*/ 261 w 285"/>
                <a:gd name="T27" fmla="*/ 19 h 281"/>
                <a:gd name="T28" fmla="*/ 257 w 285"/>
                <a:gd name="T29" fmla="*/ 11 h 281"/>
                <a:gd name="T30" fmla="*/ 238 w 285"/>
                <a:gd name="T31" fmla="*/ 0 h 281"/>
                <a:gd name="T32" fmla="*/ 230 w 285"/>
                <a:gd name="T33" fmla="*/ 0 h 281"/>
                <a:gd name="T34" fmla="*/ 221 w 285"/>
                <a:gd name="T35" fmla="*/ 4 h 281"/>
                <a:gd name="T36" fmla="*/ 221 w 285"/>
                <a:gd name="T37" fmla="*/ 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81">
                  <a:moveTo>
                    <a:pt x="221" y="4"/>
                  </a:moveTo>
                  <a:lnTo>
                    <a:pt x="0" y="169"/>
                  </a:lnTo>
                  <a:lnTo>
                    <a:pt x="249" y="276"/>
                  </a:lnTo>
                  <a:lnTo>
                    <a:pt x="261" y="281"/>
                  </a:lnTo>
                  <a:lnTo>
                    <a:pt x="269" y="281"/>
                  </a:lnTo>
                  <a:lnTo>
                    <a:pt x="285" y="265"/>
                  </a:lnTo>
                  <a:lnTo>
                    <a:pt x="285" y="257"/>
                  </a:lnTo>
                  <a:lnTo>
                    <a:pt x="285" y="246"/>
                  </a:lnTo>
                  <a:lnTo>
                    <a:pt x="273" y="233"/>
                  </a:lnTo>
                  <a:lnTo>
                    <a:pt x="63" y="139"/>
                  </a:lnTo>
                  <a:lnTo>
                    <a:pt x="67" y="182"/>
                  </a:lnTo>
                  <a:lnTo>
                    <a:pt x="249" y="47"/>
                  </a:lnTo>
                  <a:lnTo>
                    <a:pt x="261" y="32"/>
                  </a:lnTo>
                  <a:lnTo>
                    <a:pt x="261" y="19"/>
                  </a:lnTo>
                  <a:lnTo>
                    <a:pt x="257" y="11"/>
                  </a:lnTo>
                  <a:lnTo>
                    <a:pt x="238" y="0"/>
                  </a:lnTo>
                  <a:lnTo>
                    <a:pt x="230" y="0"/>
                  </a:lnTo>
                  <a:lnTo>
                    <a:pt x="221" y="4"/>
                  </a:lnTo>
                  <a:lnTo>
                    <a:pt x="221"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5" name="Freeform 664"/>
            <p:cNvSpPr>
              <a:spLocks noEditPoints="1"/>
            </p:cNvSpPr>
            <p:nvPr/>
          </p:nvSpPr>
          <p:spPr bwMode="auto">
            <a:xfrm>
              <a:off x="4681" y="1405"/>
              <a:ext cx="282" cy="171"/>
            </a:xfrm>
            <a:custGeom>
              <a:avLst/>
              <a:gdLst>
                <a:gd name="T0" fmla="*/ 1100 w 1127"/>
                <a:gd name="T1" fmla="*/ 0 h 684"/>
                <a:gd name="T2" fmla="*/ 32 w 1127"/>
                <a:gd name="T3" fmla="*/ 636 h 684"/>
                <a:gd name="T4" fmla="*/ 60 w 1127"/>
                <a:gd name="T5" fmla="*/ 681 h 684"/>
                <a:gd name="T6" fmla="*/ 1127 w 1127"/>
                <a:gd name="T7" fmla="*/ 43 h 684"/>
                <a:gd name="T8" fmla="*/ 1100 w 1127"/>
                <a:gd name="T9" fmla="*/ 0 h 684"/>
                <a:gd name="T10" fmla="*/ 135 w 1127"/>
                <a:gd name="T11" fmla="*/ 443 h 684"/>
                <a:gd name="T12" fmla="*/ 0 w 1127"/>
                <a:gd name="T13" fmla="*/ 684 h 684"/>
                <a:gd name="T14" fmla="*/ 273 w 1127"/>
                <a:gd name="T15" fmla="*/ 681 h 684"/>
                <a:gd name="T16" fmla="*/ 285 w 1127"/>
                <a:gd name="T17" fmla="*/ 681 h 684"/>
                <a:gd name="T18" fmla="*/ 292 w 1127"/>
                <a:gd name="T19" fmla="*/ 672 h 684"/>
                <a:gd name="T20" fmla="*/ 296 w 1127"/>
                <a:gd name="T21" fmla="*/ 664 h 684"/>
                <a:gd name="T22" fmla="*/ 300 w 1127"/>
                <a:gd name="T23" fmla="*/ 656 h 684"/>
                <a:gd name="T24" fmla="*/ 296 w 1127"/>
                <a:gd name="T25" fmla="*/ 645 h 684"/>
                <a:gd name="T26" fmla="*/ 292 w 1127"/>
                <a:gd name="T27" fmla="*/ 636 h 684"/>
                <a:gd name="T28" fmla="*/ 285 w 1127"/>
                <a:gd name="T29" fmla="*/ 632 h 684"/>
                <a:gd name="T30" fmla="*/ 273 w 1127"/>
                <a:gd name="T31" fmla="*/ 628 h 684"/>
                <a:gd name="T32" fmla="*/ 43 w 1127"/>
                <a:gd name="T33" fmla="*/ 632 h 684"/>
                <a:gd name="T34" fmla="*/ 67 w 1127"/>
                <a:gd name="T35" fmla="*/ 668 h 684"/>
                <a:gd name="T36" fmla="*/ 178 w 1127"/>
                <a:gd name="T37" fmla="*/ 471 h 684"/>
                <a:gd name="T38" fmla="*/ 182 w 1127"/>
                <a:gd name="T39" fmla="*/ 450 h 684"/>
                <a:gd name="T40" fmla="*/ 167 w 1127"/>
                <a:gd name="T41" fmla="*/ 435 h 684"/>
                <a:gd name="T42" fmla="*/ 159 w 1127"/>
                <a:gd name="T43" fmla="*/ 431 h 684"/>
                <a:gd name="T44" fmla="*/ 150 w 1127"/>
                <a:gd name="T45" fmla="*/ 431 h 684"/>
                <a:gd name="T46" fmla="*/ 135 w 1127"/>
                <a:gd name="T47" fmla="*/ 44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7" h="684">
                  <a:moveTo>
                    <a:pt x="1100" y="0"/>
                  </a:moveTo>
                  <a:lnTo>
                    <a:pt x="32" y="636"/>
                  </a:lnTo>
                  <a:lnTo>
                    <a:pt x="60" y="681"/>
                  </a:lnTo>
                  <a:lnTo>
                    <a:pt x="1127" y="43"/>
                  </a:lnTo>
                  <a:lnTo>
                    <a:pt x="1100" y="0"/>
                  </a:lnTo>
                  <a:close/>
                  <a:moveTo>
                    <a:pt x="135" y="443"/>
                  </a:moveTo>
                  <a:lnTo>
                    <a:pt x="0" y="684"/>
                  </a:lnTo>
                  <a:lnTo>
                    <a:pt x="273" y="681"/>
                  </a:lnTo>
                  <a:lnTo>
                    <a:pt x="285" y="681"/>
                  </a:lnTo>
                  <a:lnTo>
                    <a:pt x="292" y="672"/>
                  </a:lnTo>
                  <a:lnTo>
                    <a:pt x="296" y="664"/>
                  </a:lnTo>
                  <a:lnTo>
                    <a:pt x="300" y="656"/>
                  </a:lnTo>
                  <a:lnTo>
                    <a:pt x="296" y="645"/>
                  </a:lnTo>
                  <a:lnTo>
                    <a:pt x="292" y="636"/>
                  </a:lnTo>
                  <a:lnTo>
                    <a:pt x="285" y="632"/>
                  </a:lnTo>
                  <a:lnTo>
                    <a:pt x="273" y="628"/>
                  </a:lnTo>
                  <a:lnTo>
                    <a:pt x="43" y="632"/>
                  </a:lnTo>
                  <a:lnTo>
                    <a:pt x="67" y="668"/>
                  </a:lnTo>
                  <a:lnTo>
                    <a:pt x="178" y="471"/>
                  </a:lnTo>
                  <a:lnTo>
                    <a:pt x="182" y="450"/>
                  </a:lnTo>
                  <a:lnTo>
                    <a:pt x="167" y="435"/>
                  </a:lnTo>
                  <a:lnTo>
                    <a:pt x="159" y="431"/>
                  </a:lnTo>
                  <a:lnTo>
                    <a:pt x="150" y="431"/>
                  </a:lnTo>
                  <a:lnTo>
                    <a:pt x="135"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6" name="Freeform 665"/>
            <p:cNvSpPr>
              <a:spLocks/>
            </p:cNvSpPr>
            <p:nvPr/>
          </p:nvSpPr>
          <p:spPr bwMode="auto">
            <a:xfrm>
              <a:off x="4689" y="1405"/>
              <a:ext cx="274" cy="170"/>
            </a:xfrm>
            <a:custGeom>
              <a:avLst/>
              <a:gdLst>
                <a:gd name="T0" fmla="*/ 1068 w 1095"/>
                <a:gd name="T1" fmla="*/ 0 h 681"/>
                <a:gd name="T2" fmla="*/ 0 w 1095"/>
                <a:gd name="T3" fmla="*/ 636 h 681"/>
                <a:gd name="T4" fmla="*/ 28 w 1095"/>
                <a:gd name="T5" fmla="*/ 681 h 681"/>
                <a:gd name="T6" fmla="*/ 1095 w 1095"/>
                <a:gd name="T7" fmla="*/ 43 h 681"/>
                <a:gd name="T8" fmla="*/ 1068 w 1095"/>
                <a:gd name="T9" fmla="*/ 0 h 681"/>
              </a:gdLst>
              <a:ahLst/>
              <a:cxnLst>
                <a:cxn ang="0">
                  <a:pos x="T0" y="T1"/>
                </a:cxn>
                <a:cxn ang="0">
                  <a:pos x="T2" y="T3"/>
                </a:cxn>
                <a:cxn ang="0">
                  <a:pos x="T4" y="T5"/>
                </a:cxn>
                <a:cxn ang="0">
                  <a:pos x="T6" y="T7"/>
                </a:cxn>
                <a:cxn ang="0">
                  <a:pos x="T8" y="T9"/>
                </a:cxn>
              </a:cxnLst>
              <a:rect l="0" t="0" r="r" b="b"/>
              <a:pathLst>
                <a:path w="1095" h="681">
                  <a:moveTo>
                    <a:pt x="1068" y="0"/>
                  </a:moveTo>
                  <a:lnTo>
                    <a:pt x="0" y="636"/>
                  </a:lnTo>
                  <a:lnTo>
                    <a:pt x="28" y="681"/>
                  </a:lnTo>
                  <a:lnTo>
                    <a:pt x="1095" y="43"/>
                  </a:lnTo>
                  <a:lnTo>
                    <a:pt x="1068"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7" name="Freeform 666"/>
            <p:cNvSpPr>
              <a:spLocks/>
            </p:cNvSpPr>
            <p:nvPr/>
          </p:nvSpPr>
          <p:spPr bwMode="auto">
            <a:xfrm>
              <a:off x="4681" y="1513"/>
              <a:ext cx="76" cy="63"/>
            </a:xfrm>
            <a:custGeom>
              <a:avLst/>
              <a:gdLst>
                <a:gd name="T0" fmla="*/ 135 w 300"/>
                <a:gd name="T1" fmla="*/ 12 h 253"/>
                <a:gd name="T2" fmla="*/ 0 w 300"/>
                <a:gd name="T3" fmla="*/ 253 h 253"/>
                <a:gd name="T4" fmla="*/ 273 w 300"/>
                <a:gd name="T5" fmla="*/ 250 h 253"/>
                <a:gd name="T6" fmla="*/ 285 w 300"/>
                <a:gd name="T7" fmla="*/ 250 h 253"/>
                <a:gd name="T8" fmla="*/ 292 w 300"/>
                <a:gd name="T9" fmla="*/ 241 h 253"/>
                <a:gd name="T10" fmla="*/ 296 w 300"/>
                <a:gd name="T11" fmla="*/ 233 h 253"/>
                <a:gd name="T12" fmla="*/ 300 w 300"/>
                <a:gd name="T13" fmla="*/ 225 h 253"/>
                <a:gd name="T14" fmla="*/ 296 w 300"/>
                <a:gd name="T15" fmla="*/ 214 h 253"/>
                <a:gd name="T16" fmla="*/ 292 w 300"/>
                <a:gd name="T17" fmla="*/ 205 h 253"/>
                <a:gd name="T18" fmla="*/ 285 w 300"/>
                <a:gd name="T19" fmla="*/ 201 h 253"/>
                <a:gd name="T20" fmla="*/ 273 w 300"/>
                <a:gd name="T21" fmla="*/ 197 h 253"/>
                <a:gd name="T22" fmla="*/ 43 w 300"/>
                <a:gd name="T23" fmla="*/ 201 h 253"/>
                <a:gd name="T24" fmla="*/ 67 w 300"/>
                <a:gd name="T25" fmla="*/ 237 h 253"/>
                <a:gd name="T26" fmla="*/ 178 w 300"/>
                <a:gd name="T27" fmla="*/ 40 h 253"/>
                <a:gd name="T28" fmla="*/ 182 w 300"/>
                <a:gd name="T29" fmla="*/ 19 h 253"/>
                <a:gd name="T30" fmla="*/ 167 w 300"/>
                <a:gd name="T31" fmla="*/ 4 h 253"/>
                <a:gd name="T32" fmla="*/ 159 w 300"/>
                <a:gd name="T33" fmla="*/ 0 h 253"/>
                <a:gd name="T34" fmla="*/ 150 w 300"/>
                <a:gd name="T35" fmla="*/ 0 h 253"/>
                <a:gd name="T36" fmla="*/ 135 w 300"/>
                <a:gd name="T37" fmla="*/ 12 h 253"/>
                <a:gd name="T38" fmla="*/ 135 w 300"/>
                <a:gd name="T39" fmla="*/ 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0" h="253">
                  <a:moveTo>
                    <a:pt x="135" y="12"/>
                  </a:moveTo>
                  <a:lnTo>
                    <a:pt x="0" y="253"/>
                  </a:lnTo>
                  <a:lnTo>
                    <a:pt x="273" y="250"/>
                  </a:lnTo>
                  <a:lnTo>
                    <a:pt x="285" y="250"/>
                  </a:lnTo>
                  <a:lnTo>
                    <a:pt x="292" y="241"/>
                  </a:lnTo>
                  <a:lnTo>
                    <a:pt x="296" y="233"/>
                  </a:lnTo>
                  <a:lnTo>
                    <a:pt x="300" y="225"/>
                  </a:lnTo>
                  <a:lnTo>
                    <a:pt x="296" y="214"/>
                  </a:lnTo>
                  <a:lnTo>
                    <a:pt x="292" y="205"/>
                  </a:lnTo>
                  <a:lnTo>
                    <a:pt x="285" y="201"/>
                  </a:lnTo>
                  <a:lnTo>
                    <a:pt x="273" y="197"/>
                  </a:lnTo>
                  <a:lnTo>
                    <a:pt x="43" y="201"/>
                  </a:lnTo>
                  <a:lnTo>
                    <a:pt x="67" y="237"/>
                  </a:lnTo>
                  <a:lnTo>
                    <a:pt x="178" y="40"/>
                  </a:lnTo>
                  <a:lnTo>
                    <a:pt x="182" y="19"/>
                  </a:lnTo>
                  <a:lnTo>
                    <a:pt x="167" y="4"/>
                  </a:lnTo>
                  <a:lnTo>
                    <a:pt x="159" y="0"/>
                  </a:lnTo>
                  <a:lnTo>
                    <a:pt x="150" y="0"/>
                  </a:lnTo>
                  <a:lnTo>
                    <a:pt x="135" y="12"/>
                  </a:lnTo>
                  <a:lnTo>
                    <a:pt x="135"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8" name="Freeform 667"/>
            <p:cNvSpPr>
              <a:spLocks noEditPoints="1"/>
            </p:cNvSpPr>
            <p:nvPr/>
          </p:nvSpPr>
          <p:spPr bwMode="auto">
            <a:xfrm>
              <a:off x="4683" y="1185"/>
              <a:ext cx="287" cy="195"/>
            </a:xfrm>
            <a:custGeom>
              <a:avLst/>
              <a:gdLst>
                <a:gd name="T0" fmla="*/ 1119 w 1147"/>
                <a:gd name="T1" fmla="*/ 0 h 780"/>
                <a:gd name="T2" fmla="*/ 27 w 1147"/>
                <a:gd name="T3" fmla="*/ 728 h 780"/>
                <a:gd name="T4" fmla="*/ 59 w 1147"/>
                <a:gd name="T5" fmla="*/ 772 h 780"/>
                <a:gd name="T6" fmla="*/ 1147 w 1147"/>
                <a:gd name="T7" fmla="*/ 45 h 780"/>
                <a:gd name="T8" fmla="*/ 1119 w 1147"/>
                <a:gd name="T9" fmla="*/ 0 h 780"/>
                <a:gd name="T10" fmla="*/ 119 w 1147"/>
                <a:gd name="T11" fmla="*/ 535 h 780"/>
                <a:gd name="T12" fmla="*/ 0 w 1147"/>
                <a:gd name="T13" fmla="*/ 780 h 780"/>
                <a:gd name="T14" fmla="*/ 273 w 1147"/>
                <a:gd name="T15" fmla="*/ 764 h 780"/>
                <a:gd name="T16" fmla="*/ 284 w 1147"/>
                <a:gd name="T17" fmla="*/ 760 h 780"/>
                <a:gd name="T18" fmla="*/ 292 w 1147"/>
                <a:gd name="T19" fmla="*/ 756 h 780"/>
                <a:gd name="T20" fmla="*/ 297 w 1147"/>
                <a:gd name="T21" fmla="*/ 745 h 780"/>
                <a:gd name="T22" fmla="*/ 297 w 1147"/>
                <a:gd name="T23" fmla="*/ 737 h 780"/>
                <a:gd name="T24" fmla="*/ 292 w 1147"/>
                <a:gd name="T25" fmla="*/ 724 h 780"/>
                <a:gd name="T26" fmla="*/ 288 w 1147"/>
                <a:gd name="T27" fmla="*/ 717 h 780"/>
                <a:gd name="T28" fmla="*/ 281 w 1147"/>
                <a:gd name="T29" fmla="*/ 713 h 780"/>
                <a:gd name="T30" fmla="*/ 269 w 1147"/>
                <a:gd name="T31" fmla="*/ 713 h 780"/>
                <a:gd name="T32" fmla="*/ 44 w 1147"/>
                <a:gd name="T33" fmla="*/ 724 h 780"/>
                <a:gd name="T34" fmla="*/ 67 w 1147"/>
                <a:gd name="T35" fmla="*/ 764 h 780"/>
                <a:gd name="T36" fmla="*/ 166 w 1147"/>
                <a:gd name="T37" fmla="*/ 559 h 780"/>
                <a:gd name="T38" fmla="*/ 170 w 1147"/>
                <a:gd name="T39" fmla="*/ 546 h 780"/>
                <a:gd name="T40" fmla="*/ 166 w 1147"/>
                <a:gd name="T41" fmla="*/ 538 h 780"/>
                <a:gd name="T42" fmla="*/ 155 w 1147"/>
                <a:gd name="T43" fmla="*/ 523 h 780"/>
                <a:gd name="T44" fmla="*/ 146 w 1147"/>
                <a:gd name="T45" fmla="*/ 519 h 780"/>
                <a:gd name="T46" fmla="*/ 134 w 1147"/>
                <a:gd name="T47" fmla="*/ 523 h 780"/>
                <a:gd name="T48" fmla="*/ 119 w 1147"/>
                <a:gd name="T49" fmla="*/ 53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7" h="780">
                  <a:moveTo>
                    <a:pt x="1119" y="0"/>
                  </a:moveTo>
                  <a:lnTo>
                    <a:pt x="27" y="728"/>
                  </a:lnTo>
                  <a:lnTo>
                    <a:pt x="59" y="772"/>
                  </a:lnTo>
                  <a:lnTo>
                    <a:pt x="1147" y="45"/>
                  </a:lnTo>
                  <a:lnTo>
                    <a:pt x="1119" y="0"/>
                  </a:lnTo>
                  <a:close/>
                  <a:moveTo>
                    <a:pt x="119" y="535"/>
                  </a:moveTo>
                  <a:lnTo>
                    <a:pt x="0" y="780"/>
                  </a:lnTo>
                  <a:lnTo>
                    <a:pt x="273" y="764"/>
                  </a:lnTo>
                  <a:lnTo>
                    <a:pt x="284" y="760"/>
                  </a:lnTo>
                  <a:lnTo>
                    <a:pt x="292" y="756"/>
                  </a:lnTo>
                  <a:lnTo>
                    <a:pt x="297" y="745"/>
                  </a:lnTo>
                  <a:lnTo>
                    <a:pt x="297" y="737"/>
                  </a:lnTo>
                  <a:lnTo>
                    <a:pt x="292" y="724"/>
                  </a:lnTo>
                  <a:lnTo>
                    <a:pt x="288" y="717"/>
                  </a:lnTo>
                  <a:lnTo>
                    <a:pt x="281" y="713"/>
                  </a:lnTo>
                  <a:lnTo>
                    <a:pt x="269" y="713"/>
                  </a:lnTo>
                  <a:lnTo>
                    <a:pt x="44" y="724"/>
                  </a:lnTo>
                  <a:lnTo>
                    <a:pt x="67" y="764"/>
                  </a:lnTo>
                  <a:lnTo>
                    <a:pt x="166" y="559"/>
                  </a:lnTo>
                  <a:lnTo>
                    <a:pt x="170" y="546"/>
                  </a:lnTo>
                  <a:lnTo>
                    <a:pt x="166" y="538"/>
                  </a:lnTo>
                  <a:lnTo>
                    <a:pt x="155" y="523"/>
                  </a:lnTo>
                  <a:lnTo>
                    <a:pt x="146" y="519"/>
                  </a:lnTo>
                  <a:lnTo>
                    <a:pt x="134" y="523"/>
                  </a:lnTo>
                  <a:lnTo>
                    <a:pt x="119" y="5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9" name="Freeform 668"/>
            <p:cNvSpPr>
              <a:spLocks/>
            </p:cNvSpPr>
            <p:nvPr/>
          </p:nvSpPr>
          <p:spPr bwMode="auto">
            <a:xfrm>
              <a:off x="4690" y="1185"/>
              <a:ext cx="280" cy="193"/>
            </a:xfrm>
            <a:custGeom>
              <a:avLst/>
              <a:gdLst>
                <a:gd name="T0" fmla="*/ 1092 w 1120"/>
                <a:gd name="T1" fmla="*/ 0 h 772"/>
                <a:gd name="T2" fmla="*/ 0 w 1120"/>
                <a:gd name="T3" fmla="*/ 728 h 772"/>
                <a:gd name="T4" fmla="*/ 32 w 1120"/>
                <a:gd name="T5" fmla="*/ 772 h 772"/>
                <a:gd name="T6" fmla="*/ 1120 w 1120"/>
                <a:gd name="T7" fmla="*/ 45 h 772"/>
                <a:gd name="T8" fmla="*/ 1092 w 1120"/>
                <a:gd name="T9" fmla="*/ 0 h 772"/>
              </a:gdLst>
              <a:ahLst/>
              <a:cxnLst>
                <a:cxn ang="0">
                  <a:pos x="T0" y="T1"/>
                </a:cxn>
                <a:cxn ang="0">
                  <a:pos x="T2" y="T3"/>
                </a:cxn>
                <a:cxn ang="0">
                  <a:pos x="T4" y="T5"/>
                </a:cxn>
                <a:cxn ang="0">
                  <a:pos x="T6" y="T7"/>
                </a:cxn>
                <a:cxn ang="0">
                  <a:pos x="T8" y="T9"/>
                </a:cxn>
              </a:cxnLst>
              <a:rect l="0" t="0" r="r" b="b"/>
              <a:pathLst>
                <a:path w="1120" h="772">
                  <a:moveTo>
                    <a:pt x="1092" y="0"/>
                  </a:moveTo>
                  <a:lnTo>
                    <a:pt x="0" y="728"/>
                  </a:lnTo>
                  <a:lnTo>
                    <a:pt x="32" y="772"/>
                  </a:lnTo>
                  <a:lnTo>
                    <a:pt x="1120" y="45"/>
                  </a:lnTo>
                  <a:lnTo>
                    <a:pt x="109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0" name="Freeform 669"/>
            <p:cNvSpPr>
              <a:spLocks/>
            </p:cNvSpPr>
            <p:nvPr/>
          </p:nvSpPr>
          <p:spPr bwMode="auto">
            <a:xfrm>
              <a:off x="4683" y="1314"/>
              <a:ext cx="75" cy="66"/>
            </a:xfrm>
            <a:custGeom>
              <a:avLst/>
              <a:gdLst>
                <a:gd name="T0" fmla="*/ 119 w 297"/>
                <a:gd name="T1" fmla="*/ 16 h 261"/>
                <a:gd name="T2" fmla="*/ 0 w 297"/>
                <a:gd name="T3" fmla="*/ 261 h 261"/>
                <a:gd name="T4" fmla="*/ 273 w 297"/>
                <a:gd name="T5" fmla="*/ 245 h 261"/>
                <a:gd name="T6" fmla="*/ 284 w 297"/>
                <a:gd name="T7" fmla="*/ 241 h 261"/>
                <a:gd name="T8" fmla="*/ 292 w 297"/>
                <a:gd name="T9" fmla="*/ 237 h 261"/>
                <a:gd name="T10" fmla="*/ 297 w 297"/>
                <a:gd name="T11" fmla="*/ 226 h 261"/>
                <a:gd name="T12" fmla="*/ 297 w 297"/>
                <a:gd name="T13" fmla="*/ 218 h 261"/>
                <a:gd name="T14" fmla="*/ 292 w 297"/>
                <a:gd name="T15" fmla="*/ 205 h 261"/>
                <a:gd name="T16" fmla="*/ 288 w 297"/>
                <a:gd name="T17" fmla="*/ 198 h 261"/>
                <a:gd name="T18" fmla="*/ 281 w 297"/>
                <a:gd name="T19" fmla="*/ 194 h 261"/>
                <a:gd name="T20" fmla="*/ 269 w 297"/>
                <a:gd name="T21" fmla="*/ 194 h 261"/>
                <a:gd name="T22" fmla="*/ 44 w 297"/>
                <a:gd name="T23" fmla="*/ 205 h 261"/>
                <a:gd name="T24" fmla="*/ 67 w 297"/>
                <a:gd name="T25" fmla="*/ 245 h 261"/>
                <a:gd name="T26" fmla="*/ 166 w 297"/>
                <a:gd name="T27" fmla="*/ 40 h 261"/>
                <a:gd name="T28" fmla="*/ 170 w 297"/>
                <a:gd name="T29" fmla="*/ 27 h 261"/>
                <a:gd name="T30" fmla="*/ 166 w 297"/>
                <a:gd name="T31" fmla="*/ 19 h 261"/>
                <a:gd name="T32" fmla="*/ 155 w 297"/>
                <a:gd name="T33" fmla="*/ 4 h 261"/>
                <a:gd name="T34" fmla="*/ 146 w 297"/>
                <a:gd name="T35" fmla="*/ 0 h 261"/>
                <a:gd name="T36" fmla="*/ 134 w 297"/>
                <a:gd name="T37" fmla="*/ 4 h 261"/>
                <a:gd name="T38" fmla="*/ 119 w 297"/>
                <a:gd name="T39" fmla="*/ 16 h 261"/>
                <a:gd name="T40" fmla="*/ 119 w 297"/>
                <a:gd name="T41" fmla="*/ 1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7" h="261">
                  <a:moveTo>
                    <a:pt x="119" y="16"/>
                  </a:moveTo>
                  <a:lnTo>
                    <a:pt x="0" y="261"/>
                  </a:lnTo>
                  <a:lnTo>
                    <a:pt x="273" y="245"/>
                  </a:lnTo>
                  <a:lnTo>
                    <a:pt x="284" y="241"/>
                  </a:lnTo>
                  <a:lnTo>
                    <a:pt x="292" y="237"/>
                  </a:lnTo>
                  <a:lnTo>
                    <a:pt x="297" y="226"/>
                  </a:lnTo>
                  <a:lnTo>
                    <a:pt x="297" y="218"/>
                  </a:lnTo>
                  <a:lnTo>
                    <a:pt x="292" y="205"/>
                  </a:lnTo>
                  <a:lnTo>
                    <a:pt x="288" y="198"/>
                  </a:lnTo>
                  <a:lnTo>
                    <a:pt x="281" y="194"/>
                  </a:lnTo>
                  <a:lnTo>
                    <a:pt x="269" y="194"/>
                  </a:lnTo>
                  <a:lnTo>
                    <a:pt x="44" y="205"/>
                  </a:lnTo>
                  <a:lnTo>
                    <a:pt x="67" y="245"/>
                  </a:lnTo>
                  <a:lnTo>
                    <a:pt x="166" y="40"/>
                  </a:lnTo>
                  <a:lnTo>
                    <a:pt x="170" y="27"/>
                  </a:lnTo>
                  <a:lnTo>
                    <a:pt x="166" y="19"/>
                  </a:lnTo>
                  <a:lnTo>
                    <a:pt x="155" y="4"/>
                  </a:lnTo>
                  <a:lnTo>
                    <a:pt x="146" y="0"/>
                  </a:lnTo>
                  <a:lnTo>
                    <a:pt x="134" y="4"/>
                  </a:lnTo>
                  <a:lnTo>
                    <a:pt x="119" y="16"/>
                  </a:lnTo>
                  <a:lnTo>
                    <a:pt x="119" y="1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1" name="Freeform 670"/>
            <p:cNvSpPr>
              <a:spLocks noEditPoints="1"/>
            </p:cNvSpPr>
            <p:nvPr/>
          </p:nvSpPr>
          <p:spPr bwMode="auto">
            <a:xfrm>
              <a:off x="4719" y="1297"/>
              <a:ext cx="251" cy="189"/>
            </a:xfrm>
            <a:custGeom>
              <a:avLst/>
              <a:gdLst>
                <a:gd name="T0" fmla="*/ 973 w 1005"/>
                <a:gd name="T1" fmla="*/ 0 h 755"/>
                <a:gd name="T2" fmla="*/ 28 w 1005"/>
                <a:gd name="T3" fmla="*/ 703 h 755"/>
                <a:gd name="T4" fmla="*/ 56 w 1005"/>
                <a:gd name="T5" fmla="*/ 747 h 755"/>
                <a:gd name="T6" fmla="*/ 1005 w 1005"/>
                <a:gd name="T7" fmla="*/ 39 h 755"/>
                <a:gd name="T8" fmla="*/ 973 w 1005"/>
                <a:gd name="T9" fmla="*/ 0 h 755"/>
                <a:gd name="T10" fmla="*/ 107 w 1005"/>
                <a:gd name="T11" fmla="*/ 506 h 755"/>
                <a:gd name="T12" fmla="*/ 0 w 1005"/>
                <a:gd name="T13" fmla="*/ 755 h 755"/>
                <a:gd name="T14" fmla="*/ 273 w 1005"/>
                <a:gd name="T15" fmla="*/ 727 h 755"/>
                <a:gd name="T16" fmla="*/ 281 w 1005"/>
                <a:gd name="T17" fmla="*/ 724 h 755"/>
                <a:gd name="T18" fmla="*/ 289 w 1005"/>
                <a:gd name="T19" fmla="*/ 716 h 755"/>
                <a:gd name="T20" fmla="*/ 293 w 1005"/>
                <a:gd name="T21" fmla="*/ 707 h 755"/>
                <a:gd name="T22" fmla="*/ 296 w 1005"/>
                <a:gd name="T23" fmla="*/ 696 h 755"/>
                <a:gd name="T24" fmla="*/ 293 w 1005"/>
                <a:gd name="T25" fmla="*/ 688 h 755"/>
                <a:gd name="T26" fmla="*/ 285 w 1005"/>
                <a:gd name="T27" fmla="*/ 680 h 755"/>
                <a:gd name="T28" fmla="*/ 277 w 1005"/>
                <a:gd name="T29" fmla="*/ 677 h 755"/>
                <a:gd name="T30" fmla="*/ 266 w 1005"/>
                <a:gd name="T31" fmla="*/ 677 h 755"/>
                <a:gd name="T32" fmla="*/ 39 w 1005"/>
                <a:gd name="T33" fmla="*/ 700 h 755"/>
                <a:gd name="T34" fmla="*/ 67 w 1005"/>
                <a:gd name="T35" fmla="*/ 735 h 755"/>
                <a:gd name="T36" fmla="*/ 155 w 1005"/>
                <a:gd name="T37" fmla="*/ 525 h 755"/>
                <a:gd name="T38" fmla="*/ 159 w 1005"/>
                <a:gd name="T39" fmla="*/ 514 h 755"/>
                <a:gd name="T40" fmla="*/ 155 w 1005"/>
                <a:gd name="T41" fmla="*/ 506 h 755"/>
                <a:gd name="T42" fmla="*/ 150 w 1005"/>
                <a:gd name="T43" fmla="*/ 499 h 755"/>
                <a:gd name="T44" fmla="*/ 142 w 1005"/>
                <a:gd name="T45" fmla="*/ 490 h 755"/>
                <a:gd name="T46" fmla="*/ 131 w 1005"/>
                <a:gd name="T47" fmla="*/ 490 h 755"/>
                <a:gd name="T48" fmla="*/ 123 w 1005"/>
                <a:gd name="T49" fmla="*/ 490 h 755"/>
                <a:gd name="T50" fmla="*/ 114 w 1005"/>
                <a:gd name="T51" fmla="*/ 499 h 755"/>
                <a:gd name="T52" fmla="*/ 107 w 1005"/>
                <a:gd name="T53" fmla="*/ 506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5" h="755">
                  <a:moveTo>
                    <a:pt x="973" y="0"/>
                  </a:moveTo>
                  <a:lnTo>
                    <a:pt x="28" y="703"/>
                  </a:lnTo>
                  <a:lnTo>
                    <a:pt x="56" y="747"/>
                  </a:lnTo>
                  <a:lnTo>
                    <a:pt x="1005" y="39"/>
                  </a:lnTo>
                  <a:lnTo>
                    <a:pt x="973" y="0"/>
                  </a:lnTo>
                  <a:close/>
                  <a:moveTo>
                    <a:pt x="107" y="506"/>
                  </a:moveTo>
                  <a:lnTo>
                    <a:pt x="0" y="755"/>
                  </a:lnTo>
                  <a:lnTo>
                    <a:pt x="273" y="727"/>
                  </a:lnTo>
                  <a:lnTo>
                    <a:pt x="281" y="724"/>
                  </a:lnTo>
                  <a:lnTo>
                    <a:pt x="289" y="716"/>
                  </a:lnTo>
                  <a:lnTo>
                    <a:pt x="293" y="707"/>
                  </a:lnTo>
                  <a:lnTo>
                    <a:pt x="296" y="696"/>
                  </a:lnTo>
                  <a:lnTo>
                    <a:pt x="293" y="688"/>
                  </a:lnTo>
                  <a:lnTo>
                    <a:pt x="285" y="680"/>
                  </a:lnTo>
                  <a:lnTo>
                    <a:pt x="277" y="677"/>
                  </a:lnTo>
                  <a:lnTo>
                    <a:pt x="266" y="677"/>
                  </a:lnTo>
                  <a:lnTo>
                    <a:pt x="39" y="700"/>
                  </a:lnTo>
                  <a:lnTo>
                    <a:pt x="67" y="735"/>
                  </a:lnTo>
                  <a:lnTo>
                    <a:pt x="155" y="525"/>
                  </a:lnTo>
                  <a:lnTo>
                    <a:pt x="159" y="514"/>
                  </a:lnTo>
                  <a:lnTo>
                    <a:pt x="155" y="506"/>
                  </a:lnTo>
                  <a:lnTo>
                    <a:pt x="150" y="499"/>
                  </a:lnTo>
                  <a:lnTo>
                    <a:pt x="142" y="490"/>
                  </a:lnTo>
                  <a:lnTo>
                    <a:pt x="131" y="490"/>
                  </a:lnTo>
                  <a:lnTo>
                    <a:pt x="123" y="490"/>
                  </a:lnTo>
                  <a:lnTo>
                    <a:pt x="114" y="499"/>
                  </a:lnTo>
                  <a:lnTo>
                    <a:pt x="107" y="5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2" name="Freeform 671"/>
            <p:cNvSpPr>
              <a:spLocks/>
            </p:cNvSpPr>
            <p:nvPr/>
          </p:nvSpPr>
          <p:spPr bwMode="auto">
            <a:xfrm>
              <a:off x="4726" y="1297"/>
              <a:ext cx="244" cy="187"/>
            </a:xfrm>
            <a:custGeom>
              <a:avLst/>
              <a:gdLst>
                <a:gd name="T0" fmla="*/ 945 w 977"/>
                <a:gd name="T1" fmla="*/ 0 h 747"/>
                <a:gd name="T2" fmla="*/ 0 w 977"/>
                <a:gd name="T3" fmla="*/ 703 h 747"/>
                <a:gd name="T4" fmla="*/ 28 w 977"/>
                <a:gd name="T5" fmla="*/ 747 h 747"/>
                <a:gd name="T6" fmla="*/ 977 w 977"/>
                <a:gd name="T7" fmla="*/ 39 h 747"/>
                <a:gd name="T8" fmla="*/ 945 w 977"/>
                <a:gd name="T9" fmla="*/ 0 h 747"/>
              </a:gdLst>
              <a:ahLst/>
              <a:cxnLst>
                <a:cxn ang="0">
                  <a:pos x="T0" y="T1"/>
                </a:cxn>
                <a:cxn ang="0">
                  <a:pos x="T2" y="T3"/>
                </a:cxn>
                <a:cxn ang="0">
                  <a:pos x="T4" y="T5"/>
                </a:cxn>
                <a:cxn ang="0">
                  <a:pos x="T6" y="T7"/>
                </a:cxn>
                <a:cxn ang="0">
                  <a:pos x="T8" y="T9"/>
                </a:cxn>
              </a:cxnLst>
              <a:rect l="0" t="0" r="r" b="b"/>
              <a:pathLst>
                <a:path w="977" h="747">
                  <a:moveTo>
                    <a:pt x="945" y="0"/>
                  </a:moveTo>
                  <a:lnTo>
                    <a:pt x="0" y="703"/>
                  </a:lnTo>
                  <a:lnTo>
                    <a:pt x="28" y="747"/>
                  </a:lnTo>
                  <a:lnTo>
                    <a:pt x="977" y="39"/>
                  </a:lnTo>
                  <a:lnTo>
                    <a:pt x="945"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3" name="Freeform 672"/>
            <p:cNvSpPr>
              <a:spLocks/>
            </p:cNvSpPr>
            <p:nvPr/>
          </p:nvSpPr>
          <p:spPr bwMode="auto">
            <a:xfrm>
              <a:off x="4719" y="1420"/>
              <a:ext cx="74" cy="66"/>
            </a:xfrm>
            <a:custGeom>
              <a:avLst/>
              <a:gdLst>
                <a:gd name="T0" fmla="*/ 107 w 296"/>
                <a:gd name="T1" fmla="*/ 16 h 265"/>
                <a:gd name="T2" fmla="*/ 0 w 296"/>
                <a:gd name="T3" fmla="*/ 265 h 265"/>
                <a:gd name="T4" fmla="*/ 273 w 296"/>
                <a:gd name="T5" fmla="*/ 237 h 265"/>
                <a:gd name="T6" fmla="*/ 281 w 296"/>
                <a:gd name="T7" fmla="*/ 234 h 265"/>
                <a:gd name="T8" fmla="*/ 289 w 296"/>
                <a:gd name="T9" fmla="*/ 226 h 265"/>
                <a:gd name="T10" fmla="*/ 293 w 296"/>
                <a:gd name="T11" fmla="*/ 217 h 265"/>
                <a:gd name="T12" fmla="*/ 296 w 296"/>
                <a:gd name="T13" fmla="*/ 206 h 265"/>
                <a:gd name="T14" fmla="*/ 293 w 296"/>
                <a:gd name="T15" fmla="*/ 198 h 265"/>
                <a:gd name="T16" fmla="*/ 285 w 296"/>
                <a:gd name="T17" fmla="*/ 190 h 265"/>
                <a:gd name="T18" fmla="*/ 277 w 296"/>
                <a:gd name="T19" fmla="*/ 187 h 265"/>
                <a:gd name="T20" fmla="*/ 266 w 296"/>
                <a:gd name="T21" fmla="*/ 187 h 265"/>
                <a:gd name="T22" fmla="*/ 39 w 296"/>
                <a:gd name="T23" fmla="*/ 210 h 265"/>
                <a:gd name="T24" fmla="*/ 67 w 296"/>
                <a:gd name="T25" fmla="*/ 245 h 265"/>
                <a:gd name="T26" fmla="*/ 155 w 296"/>
                <a:gd name="T27" fmla="*/ 35 h 265"/>
                <a:gd name="T28" fmla="*/ 159 w 296"/>
                <a:gd name="T29" fmla="*/ 24 h 265"/>
                <a:gd name="T30" fmla="*/ 155 w 296"/>
                <a:gd name="T31" fmla="*/ 16 h 265"/>
                <a:gd name="T32" fmla="*/ 150 w 296"/>
                <a:gd name="T33" fmla="*/ 9 h 265"/>
                <a:gd name="T34" fmla="*/ 142 w 296"/>
                <a:gd name="T35" fmla="*/ 0 h 265"/>
                <a:gd name="T36" fmla="*/ 131 w 296"/>
                <a:gd name="T37" fmla="*/ 0 h 265"/>
                <a:gd name="T38" fmla="*/ 123 w 296"/>
                <a:gd name="T39" fmla="*/ 0 h 265"/>
                <a:gd name="T40" fmla="*/ 114 w 296"/>
                <a:gd name="T41" fmla="*/ 9 h 265"/>
                <a:gd name="T42" fmla="*/ 107 w 296"/>
                <a:gd name="T43" fmla="*/ 16 h 265"/>
                <a:gd name="T44" fmla="*/ 107 w 296"/>
                <a:gd name="T45" fmla="*/ 1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65">
                  <a:moveTo>
                    <a:pt x="107" y="16"/>
                  </a:moveTo>
                  <a:lnTo>
                    <a:pt x="0" y="265"/>
                  </a:lnTo>
                  <a:lnTo>
                    <a:pt x="273" y="237"/>
                  </a:lnTo>
                  <a:lnTo>
                    <a:pt x="281" y="234"/>
                  </a:lnTo>
                  <a:lnTo>
                    <a:pt x="289" y="226"/>
                  </a:lnTo>
                  <a:lnTo>
                    <a:pt x="293" y="217"/>
                  </a:lnTo>
                  <a:lnTo>
                    <a:pt x="296" y="206"/>
                  </a:lnTo>
                  <a:lnTo>
                    <a:pt x="293" y="198"/>
                  </a:lnTo>
                  <a:lnTo>
                    <a:pt x="285" y="190"/>
                  </a:lnTo>
                  <a:lnTo>
                    <a:pt x="277" y="187"/>
                  </a:lnTo>
                  <a:lnTo>
                    <a:pt x="266" y="187"/>
                  </a:lnTo>
                  <a:lnTo>
                    <a:pt x="39" y="210"/>
                  </a:lnTo>
                  <a:lnTo>
                    <a:pt x="67" y="245"/>
                  </a:lnTo>
                  <a:lnTo>
                    <a:pt x="155" y="35"/>
                  </a:lnTo>
                  <a:lnTo>
                    <a:pt x="159" y="24"/>
                  </a:lnTo>
                  <a:lnTo>
                    <a:pt x="155" y="16"/>
                  </a:lnTo>
                  <a:lnTo>
                    <a:pt x="150" y="9"/>
                  </a:lnTo>
                  <a:lnTo>
                    <a:pt x="142" y="0"/>
                  </a:lnTo>
                  <a:lnTo>
                    <a:pt x="131" y="0"/>
                  </a:lnTo>
                  <a:lnTo>
                    <a:pt x="123" y="0"/>
                  </a:lnTo>
                  <a:lnTo>
                    <a:pt x="114" y="9"/>
                  </a:lnTo>
                  <a:lnTo>
                    <a:pt x="107" y="16"/>
                  </a:lnTo>
                  <a:lnTo>
                    <a:pt x="107" y="1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4" name="Freeform 673"/>
            <p:cNvSpPr>
              <a:spLocks noEditPoints="1"/>
            </p:cNvSpPr>
            <p:nvPr/>
          </p:nvSpPr>
          <p:spPr bwMode="auto">
            <a:xfrm>
              <a:off x="4580" y="1584"/>
              <a:ext cx="288" cy="70"/>
            </a:xfrm>
            <a:custGeom>
              <a:avLst/>
              <a:gdLst>
                <a:gd name="T0" fmla="*/ 1147 w 1151"/>
                <a:gd name="T1" fmla="*/ 229 h 280"/>
                <a:gd name="T2" fmla="*/ 51 w 1151"/>
                <a:gd name="T3" fmla="*/ 154 h 280"/>
                <a:gd name="T4" fmla="*/ 55 w 1151"/>
                <a:gd name="T5" fmla="*/ 102 h 280"/>
                <a:gd name="T6" fmla="*/ 1151 w 1151"/>
                <a:gd name="T7" fmla="*/ 177 h 280"/>
                <a:gd name="T8" fmla="*/ 1147 w 1151"/>
                <a:gd name="T9" fmla="*/ 229 h 280"/>
                <a:gd name="T10" fmla="*/ 225 w 1151"/>
                <a:gd name="T11" fmla="*/ 276 h 280"/>
                <a:gd name="T12" fmla="*/ 0 w 1151"/>
                <a:gd name="T13" fmla="*/ 122 h 280"/>
                <a:gd name="T14" fmla="*/ 245 w 1151"/>
                <a:gd name="T15" fmla="*/ 4 h 280"/>
                <a:gd name="T16" fmla="*/ 257 w 1151"/>
                <a:gd name="T17" fmla="*/ 0 h 280"/>
                <a:gd name="T18" fmla="*/ 264 w 1151"/>
                <a:gd name="T19" fmla="*/ 0 h 280"/>
                <a:gd name="T20" fmla="*/ 281 w 1151"/>
                <a:gd name="T21" fmla="*/ 15 h 280"/>
                <a:gd name="T22" fmla="*/ 285 w 1151"/>
                <a:gd name="T23" fmla="*/ 23 h 280"/>
                <a:gd name="T24" fmla="*/ 281 w 1151"/>
                <a:gd name="T25" fmla="*/ 36 h 280"/>
                <a:gd name="T26" fmla="*/ 268 w 1151"/>
                <a:gd name="T27" fmla="*/ 47 h 280"/>
                <a:gd name="T28" fmla="*/ 63 w 1151"/>
                <a:gd name="T29" fmla="*/ 150 h 280"/>
                <a:gd name="T30" fmla="*/ 67 w 1151"/>
                <a:gd name="T31" fmla="*/ 106 h 280"/>
                <a:gd name="T32" fmla="*/ 257 w 1151"/>
                <a:gd name="T33" fmla="*/ 233 h 280"/>
                <a:gd name="T34" fmla="*/ 264 w 1151"/>
                <a:gd name="T35" fmla="*/ 253 h 280"/>
                <a:gd name="T36" fmla="*/ 264 w 1151"/>
                <a:gd name="T37" fmla="*/ 261 h 280"/>
                <a:gd name="T38" fmla="*/ 261 w 1151"/>
                <a:gd name="T39" fmla="*/ 269 h 280"/>
                <a:gd name="T40" fmla="*/ 245 w 1151"/>
                <a:gd name="T41" fmla="*/ 280 h 280"/>
                <a:gd name="T42" fmla="*/ 236 w 1151"/>
                <a:gd name="T43" fmla="*/ 280 h 280"/>
                <a:gd name="T44" fmla="*/ 225 w 1151"/>
                <a:gd name="T45" fmla="*/ 2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1" h="280">
                  <a:moveTo>
                    <a:pt x="1147" y="229"/>
                  </a:moveTo>
                  <a:lnTo>
                    <a:pt x="51" y="154"/>
                  </a:lnTo>
                  <a:lnTo>
                    <a:pt x="55" y="102"/>
                  </a:lnTo>
                  <a:lnTo>
                    <a:pt x="1151" y="177"/>
                  </a:lnTo>
                  <a:lnTo>
                    <a:pt x="1147" y="229"/>
                  </a:lnTo>
                  <a:close/>
                  <a:moveTo>
                    <a:pt x="225" y="276"/>
                  </a:moveTo>
                  <a:lnTo>
                    <a:pt x="0" y="122"/>
                  </a:lnTo>
                  <a:lnTo>
                    <a:pt x="245" y="4"/>
                  </a:lnTo>
                  <a:lnTo>
                    <a:pt x="257" y="0"/>
                  </a:lnTo>
                  <a:lnTo>
                    <a:pt x="264" y="0"/>
                  </a:lnTo>
                  <a:lnTo>
                    <a:pt x="281" y="15"/>
                  </a:lnTo>
                  <a:lnTo>
                    <a:pt x="285" y="23"/>
                  </a:lnTo>
                  <a:lnTo>
                    <a:pt x="281" y="36"/>
                  </a:lnTo>
                  <a:lnTo>
                    <a:pt x="268" y="47"/>
                  </a:lnTo>
                  <a:lnTo>
                    <a:pt x="63" y="150"/>
                  </a:lnTo>
                  <a:lnTo>
                    <a:pt x="67" y="106"/>
                  </a:lnTo>
                  <a:lnTo>
                    <a:pt x="257" y="233"/>
                  </a:lnTo>
                  <a:lnTo>
                    <a:pt x="264" y="253"/>
                  </a:lnTo>
                  <a:lnTo>
                    <a:pt x="264" y="261"/>
                  </a:lnTo>
                  <a:lnTo>
                    <a:pt x="261" y="269"/>
                  </a:lnTo>
                  <a:lnTo>
                    <a:pt x="245" y="280"/>
                  </a:lnTo>
                  <a:lnTo>
                    <a:pt x="236" y="280"/>
                  </a:lnTo>
                  <a:lnTo>
                    <a:pt x="225" y="2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5" name="Freeform 674"/>
            <p:cNvSpPr>
              <a:spLocks/>
            </p:cNvSpPr>
            <p:nvPr/>
          </p:nvSpPr>
          <p:spPr bwMode="auto">
            <a:xfrm>
              <a:off x="4592" y="1610"/>
              <a:ext cx="276" cy="32"/>
            </a:xfrm>
            <a:custGeom>
              <a:avLst/>
              <a:gdLst>
                <a:gd name="T0" fmla="*/ 1096 w 1100"/>
                <a:gd name="T1" fmla="*/ 127 h 127"/>
                <a:gd name="T2" fmla="*/ 0 w 1100"/>
                <a:gd name="T3" fmla="*/ 52 h 127"/>
                <a:gd name="T4" fmla="*/ 4 w 1100"/>
                <a:gd name="T5" fmla="*/ 0 h 127"/>
                <a:gd name="T6" fmla="*/ 1100 w 1100"/>
                <a:gd name="T7" fmla="*/ 75 h 127"/>
                <a:gd name="T8" fmla="*/ 1096 w 1100"/>
                <a:gd name="T9" fmla="*/ 127 h 127"/>
              </a:gdLst>
              <a:ahLst/>
              <a:cxnLst>
                <a:cxn ang="0">
                  <a:pos x="T0" y="T1"/>
                </a:cxn>
                <a:cxn ang="0">
                  <a:pos x="T2" y="T3"/>
                </a:cxn>
                <a:cxn ang="0">
                  <a:pos x="T4" y="T5"/>
                </a:cxn>
                <a:cxn ang="0">
                  <a:pos x="T6" y="T7"/>
                </a:cxn>
                <a:cxn ang="0">
                  <a:pos x="T8" y="T9"/>
                </a:cxn>
              </a:cxnLst>
              <a:rect l="0" t="0" r="r" b="b"/>
              <a:pathLst>
                <a:path w="1100" h="127">
                  <a:moveTo>
                    <a:pt x="1096" y="127"/>
                  </a:moveTo>
                  <a:lnTo>
                    <a:pt x="0" y="52"/>
                  </a:lnTo>
                  <a:lnTo>
                    <a:pt x="4" y="0"/>
                  </a:lnTo>
                  <a:lnTo>
                    <a:pt x="1100" y="75"/>
                  </a:lnTo>
                  <a:lnTo>
                    <a:pt x="1096" y="127"/>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6" name="Freeform 675"/>
            <p:cNvSpPr>
              <a:spLocks/>
            </p:cNvSpPr>
            <p:nvPr/>
          </p:nvSpPr>
          <p:spPr bwMode="auto">
            <a:xfrm>
              <a:off x="4580" y="1584"/>
              <a:ext cx="71" cy="70"/>
            </a:xfrm>
            <a:custGeom>
              <a:avLst/>
              <a:gdLst>
                <a:gd name="T0" fmla="*/ 225 w 285"/>
                <a:gd name="T1" fmla="*/ 276 h 280"/>
                <a:gd name="T2" fmla="*/ 0 w 285"/>
                <a:gd name="T3" fmla="*/ 122 h 280"/>
                <a:gd name="T4" fmla="*/ 245 w 285"/>
                <a:gd name="T5" fmla="*/ 4 h 280"/>
                <a:gd name="T6" fmla="*/ 257 w 285"/>
                <a:gd name="T7" fmla="*/ 0 h 280"/>
                <a:gd name="T8" fmla="*/ 264 w 285"/>
                <a:gd name="T9" fmla="*/ 0 h 280"/>
                <a:gd name="T10" fmla="*/ 281 w 285"/>
                <a:gd name="T11" fmla="*/ 15 h 280"/>
                <a:gd name="T12" fmla="*/ 285 w 285"/>
                <a:gd name="T13" fmla="*/ 23 h 280"/>
                <a:gd name="T14" fmla="*/ 281 w 285"/>
                <a:gd name="T15" fmla="*/ 36 h 280"/>
                <a:gd name="T16" fmla="*/ 268 w 285"/>
                <a:gd name="T17" fmla="*/ 47 h 280"/>
                <a:gd name="T18" fmla="*/ 63 w 285"/>
                <a:gd name="T19" fmla="*/ 150 h 280"/>
                <a:gd name="T20" fmla="*/ 67 w 285"/>
                <a:gd name="T21" fmla="*/ 106 h 280"/>
                <a:gd name="T22" fmla="*/ 257 w 285"/>
                <a:gd name="T23" fmla="*/ 233 h 280"/>
                <a:gd name="T24" fmla="*/ 264 w 285"/>
                <a:gd name="T25" fmla="*/ 253 h 280"/>
                <a:gd name="T26" fmla="*/ 264 w 285"/>
                <a:gd name="T27" fmla="*/ 261 h 280"/>
                <a:gd name="T28" fmla="*/ 261 w 285"/>
                <a:gd name="T29" fmla="*/ 269 h 280"/>
                <a:gd name="T30" fmla="*/ 245 w 285"/>
                <a:gd name="T31" fmla="*/ 280 h 280"/>
                <a:gd name="T32" fmla="*/ 236 w 285"/>
                <a:gd name="T33" fmla="*/ 280 h 280"/>
                <a:gd name="T34" fmla="*/ 225 w 285"/>
                <a:gd name="T35" fmla="*/ 276 h 280"/>
                <a:gd name="T36" fmla="*/ 225 w 285"/>
                <a:gd name="T37" fmla="*/ 2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80">
                  <a:moveTo>
                    <a:pt x="225" y="276"/>
                  </a:moveTo>
                  <a:lnTo>
                    <a:pt x="0" y="122"/>
                  </a:lnTo>
                  <a:lnTo>
                    <a:pt x="245" y="4"/>
                  </a:lnTo>
                  <a:lnTo>
                    <a:pt x="257" y="0"/>
                  </a:lnTo>
                  <a:lnTo>
                    <a:pt x="264" y="0"/>
                  </a:lnTo>
                  <a:lnTo>
                    <a:pt x="281" y="15"/>
                  </a:lnTo>
                  <a:lnTo>
                    <a:pt x="285" y="23"/>
                  </a:lnTo>
                  <a:lnTo>
                    <a:pt x="281" y="36"/>
                  </a:lnTo>
                  <a:lnTo>
                    <a:pt x="268" y="47"/>
                  </a:lnTo>
                  <a:lnTo>
                    <a:pt x="63" y="150"/>
                  </a:lnTo>
                  <a:lnTo>
                    <a:pt x="67" y="106"/>
                  </a:lnTo>
                  <a:lnTo>
                    <a:pt x="257" y="233"/>
                  </a:lnTo>
                  <a:lnTo>
                    <a:pt x="264" y="253"/>
                  </a:lnTo>
                  <a:lnTo>
                    <a:pt x="264" y="261"/>
                  </a:lnTo>
                  <a:lnTo>
                    <a:pt x="261" y="269"/>
                  </a:lnTo>
                  <a:lnTo>
                    <a:pt x="245" y="280"/>
                  </a:lnTo>
                  <a:lnTo>
                    <a:pt x="236" y="280"/>
                  </a:lnTo>
                  <a:lnTo>
                    <a:pt x="225" y="276"/>
                  </a:lnTo>
                  <a:lnTo>
                    <a:pt x="225" y="27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7" name="Freeform 676"/>
            <p:cNvSpPr>
              <a:spLocks/>
            </p:cNvSpPr>
            <p:nvPr/>
          </p:nvSpPr>
          <p:spPr bwMode="auto">
            <a:xfrm>
              <a:off x="4861" y="1552"/>
              <a:ext cx="103" cy="90"/>
            </a:xfrm>
            <a:custGeom>
              <a:avLst/>
              <a:gdLst>
                <a:gd name="T0" fmla="*/ 32 w 415"/>
                <a:gd name="T1" fmla="*/ 360 h 360"/>
                <a:gd name="T2" fmla="*/ 415 w 415"/>
                <a:gd name="T3" fmla="*/ 40 h 360"/>
                <a:gd name="T4" fmla="*/ 384 w 415"/>
                <a:gd name="T5" fmla="*/ 0 h 360"/>
                <a:gd name="T6" fmla="*/ 0 w 415"/>
                <a:gd name="T7" fmla="*/ 321 h 360"/>
                <a:gd name="T8" fmla="*/ 32 w 415"/>
                <a:gd name="T9" fmla="*/ 360 h 360"/>
              </a:gdLst>
              <a:ahLst/>
              <a:cxnLst>
                <a:cxn ang="0">
                  <a:pos x="T0" y="T1"/>
                </a:cxn>
                <a:cxn ang="0">
                  <a:pos x="T2" y="T3"/>
                </a:cxn>
                <a:cxn ang="0">
                  <a:pos x="T4" y="T5"/>
                </a:cxn>
                <a:cxn ang="0">
                  <a:pos x="T6" y="T7"/>
                </a:cxn>
                <a:cxn ang="0">
                  <a:pos x="T8" y="T9"/>
                </a:cxn>
              </a:cxnLst>
              <a:rect l="0" t="0" r="r" b="b"/>
              <a:pathLst>
                <a:path w="415" h="360">
                  <a:moveTo>
                    <a:pt x="32" y="360"/>
                  </a:moveTo>
                  <a:lnTo>
                    <a:pt x="415" y="40"/>
                  </a:lnTo>
                  <a:lnTo>
                    <a:pt x="384" y="0"/>
                  </a:lnTo>
                  <a:lnTo>
                    <a:pt x="0" y="321"/>
                  </a:lnTo>
                  <a:lnTo>
                    <a:pt x="32"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8" name="Freeform 677"/>
            <p:cNvSpPr>
              <a:spLocks/>
            </p:cNvSpPr>
            <p:nvPr/>
          </p:nvSpPr>
          <p:spPr bwMode="auto">
            <a:xfrm>
              <a:off x="4861" y="1552"/>
              <a:ext cx="103" cy="90"/>
            </a:xfrm>
            <a:custGeom>
              <a:avLst/>
              <a:gdLst>
                <a:gd name="T0" fmla="*/ 32 w 415"/>
                <a:gd name="T1" fmla="*/ 360 h 360"/>
                <a:gd name="T2" fmla="*/ 415 w 415"/>
                <a:gd name="T3" fmla="*/ 40 h 360"/>
                <a:gd name="T4" fmla="*/ 384 w 415"/>
                <a:gd name="T5" fmla="*/ 0 h 360"/>
                <a:gd name="T6" fmla="*/ 0 w 415"/>
                <a:gd name="T7" fmla="*/ 321 h 360"/>
                <a:gd name="T8" fmla="*/ 32 w 415"/>
                <a:gd name="T9" fmla="*/ 360 h 360"/>
              </a:gdLst>
              <a:ahLst/>
              <a:cxnLst>
                <a:cxn ang="0">
                  <a:pos x="T0" y="T1"/>
                </a:cxn>
                <a:cxn ang="0">
                  <a:pos x="T2" y="T3"/>
                </a:cxn>
                <a:cxn ang="0">
                  <a:pos x="T4" y="T5"/>
                </a:cxn>
                <a:cxn ang="0">
                  <a:pos x="T6" y="T7"/>
                </a:cxn>
                <a:cxn ang="0">
                  <a:pos x="T8" y="T9"/>
                </a:cxn>
              </a:cxnLst>
              <a:rect l="0" t="0" r="r" b="b"/>
              <a:pathLst>
                <a:path w="415" h="360">
                  <a:moveTo>
                    <a:pt x="32" y="360"/>
                  </a:moveTo>
                  <a:lnTo>
                    <a:pt x="415" y="40"/>
                  </a:lnTo>
                  <a:lnTo>
                    <a:pt x="384" y="0"/>
                  </a:lnTo>
                  <a:lnTo>
                    <a:pt x="0" y="321"/>
                  </a:lnTo>
                  <a:lnTo>
                    <a:pt x="32" y="36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9" name="Freeform 678"/>
            <p:cNvSpPr>
              <a:spLocks noEditPoints="1"/>
            </p:cNvSpPr>
            <p:nvPr/>
          </p:nvSpPr>
          <p:spPr bwMode="auto">
            <a:xfrm>
              <a:off x="4521" y="1657"/>
              <a:ext cx="438" cy="145"/>
            </a:xfrm>
            <a:custGeom>
              <a:avLst/>
              <a:gdLst>
                <a:gd name="T0" fmla="*/ 1736 w 1753"/>
                <a:gd name="T1" fmla="*/ 0 h 577"/>
                <a:gd name="T2" fmla="*/ 44 w 1753"/>
                <a:gd name="T3" fmla="*/ 465 h 577"/>
                <a:gd name="T4" fmla="*/ 56 w 1753"/>
                <a:gd name="T5" fmla="*/ 517 h 577"/>
                <a:gd name="T6" fmla="*/ 1753 w 1753"/>
                <a:gd name="T7" fmla="*/ 51 h 577"/>
                <a:gd name="T8" fmla="*/ 1736 w 1753"/>
                <a:gd name="T9" fmla="*/ 0 h 577"/>
                <a:gd name="T10" fmla="*/ 191 w 1753"/>
                <a:gd name="T11" fmla="*/ 308 h 577"/>
                <a:gd name="T12" fmla="*/ 0 w 1753"/>
                <a:gd name="T13" fmla="*/ 506 h 577"/>
                <a:gd name="T14" fmla="*/ 266 w 1753"/>
                <a:gd name="T15" fmla="*/ 572 h 577"/>
                <a:gd name="T16" fmla="*/ 273 w 1753"/>
                <a:gd name="T17" fmla="*/ 577 h 577"/>
                <a:gd name="T18" fmla="*/ 285 w 1753"/>
                <a:gd name="T19" fmla="*/ 572 h 577"/>
                <a:gd name="T20" fmla="*/ 297 w 1753"/>
                <a:gd name="T21" fmla="*/ 557 h 577"/>
                <a:gd name="T22" fmla="*/ 297 w 1753"/>
                <a:gd name="T23" fmla="*/ 545 h 577"/>
                <a:gd name="T24" fmla="*/ 294 w 1753"/>
                <a:gd name="T25" fmla="*/ 536 h 577"/>
                <a:gd name="T26" fmla="*/ 277 w 1753"/>
                <a:gd name="T27" fmla="*/ 525 h 577"/>
                <a:gd name="T28" fmla="*/ 56 w 1753"/>
                <a:gd name="T29" fmla="*/ 465 h 577"/>
                <a:gd name="T30" fmla="*/ 67 w 1753"/>
                <a:gd name="T31" fmla="*/ 510 h 577"/>
                <a:gd name="T32" fmla="*/ 230 w 1753"/>
                <a:gd name="T33" fmla="*/ 343 h 577"/>
                <a:gd name="T34" fmla="*/ 234 w 1753"/>
                <a:gd name="T35" fmla="*/ 336 h 577"/>
                <a:gd name="T36" fmla="*/ 238 w 1753"/>
                <a:gd name="T37" fmla="*/ 328 h 577"/>
                <a:gd name="T38" fmla="*/ 230 w 1753"/>
                <a:gd name="T39" fmla="*/ 308 h 577"/>
                <a:gd name="T40" fmla="*/ 222 w 1753"/>
                <a:gd name="T41" fmla="*/ 304 h 577"/>
                <a:gd name="T42" fmla="*/ 210 w 1753"/>
                <a:gd name="T43" fmla="*/ 300 h 577"/>
                <a:gd name="T44" fmla="*/ 191 w 1753"/>
                <a:gd name="T45" fmla="*/ 308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53" h="577">
                  <a:moveTo>
                    <a:pt x="1736" y="0"/>
                  </a:moveTo>
                  <a:lnTo>
                    <a:pt x="44" y="465"/>
                  </a:lnTo>
                  <a:lnTo>
                    <a:pt x="56" y="517"/>
                  </a:lnTo>
                  <a:lnTo>
                    <a:pt x="1753" y="51"/>
                  </a:lnTo>
                  <a:lnTo>
                    <a:pt x="1736" y="0"/>
                  </a:lnTo>
                  <a:close/>
                  <a:moveTo>
                    <a:pt x="191" y="308"/>
                  </a:moveTo>
                  <a:lnTo>
                    <a:pt x="0" y="506"/>
                  </a:lnTo>
                  <a:lnTo>
                    <a:pt x="266" y="572"/>
                  </a:lnTo>
                  <a:lnTo>
                    <a:pt x="273" y="577"/>
                  </a:lnTo>
                  <a:lnTo>
                    <a:pt x="285" y="572"/>
                  </a:lnTo>
                  <a:lnTo>
                    <a:pt x="297" y="557"/>
                  </a:lnTo>
                  <a:lnTo>
                    <a:pt x="297" y="545"/>
                  </a:lnTo>
                  <a:lnTo>
                    <a:pt x="294" y="536"/>
                  </a:lnTo>
                  <a:lnTo>
                    <a:pt x="277" y="525"/>
                  </a:lnTo>
                  <a:lnTo>
                    <a:pt x="56" y="465"/>
                  </a:lnTo>
                  <a:lnTo>
                    <a:pt x="67" y="510"/>
                  </a:lnTo>
                  <a:lnTo>
                    <a:pt x="230" y="343"/>
                  </a:lnTo>
                  <a:lnTo>
                    <a:pt x="234" y="336"/>
                  </a:lnTo>
                  <a:lnTo>
                    <a:pt x="238" y="328"/>
                  </a:lnTo>
                  <a:lnTo>
                    <a:pt x="230" y="308"/>
                  </a:lnTo>
                  <a:lnTo>
                    <a:pt x="222" y="304"/>
                  </a:lnTo>
                  <a:lnTo>
                    <a:pt x="210" y="300"/>
                  </a:lnTo>
                  <a:lnTo>
                    <a:pt x="191"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0" name="Freeform 679"/>
            <p:cNvSpPr>
              <a:spLocks/>
            </p:cNvSpPr>
            <p:nvPr/>
          </p:nvSpPr>
          <p:spPr bwMode="auto">
            <a:xfrm>
              <a:off x="4532" y="1657"/>
              <a:ext cx="427" cy="130"/>
            </a:xfrm>
            <a:custGeom>
              <a:avLst/>
              <a:gdLst>
                <a:gd name="T0" fmla="*/ 1692 w 1709"/>
                <a:gd name="T1" fmla="*/ 0 h 517"/>
                <a:gd name="T2" fmla="*/ 0 w 1709"/>
                <a:gd name="T3" fmla="*/ 465 h 517"/>
                <a:gd name="T4" fmla="*/ 12 w 1709"/>
                <a:gd name="T5" fmla="*/ 517 h 517"/>
                <a:gd name="T6" fmla="*/ 1709 w 1709"/>
                <a:gd name="T7" fmla="*/ 51 h 517"/>
                <a:gd name="T8" fmla="*/ 1692 w 1709"/>
                <a:gd name="T9" fmla="*/ 0 h 517"/>
              </a:gdLst>
              <a:ahLst/>
              <a:cxnLst>
                <a:cxn ang="0">
                  <a:pos x="T0" y="T1"/>
                </a:cxn>
                <a:cxn ang="0">
                  <a:pos x="T2" y="T3"/>
                </a:cxn>
                <a:cxn ang="0">
                  <a:pos x="T4" y="T5"/>
                </a:cxn>
                <a:cxn ang="0">
                  <a:pos x="T6" y="T7"/>
                </a:cxn>
                <a:cxn ang="0">
                  <a:pos x="T8" y="T9"/>
                </a:cxn>
              </a:cxnLst>
              <a:rect l="0" t="0" r="r" b="b"/>
              <a:pathLst>
                <a:path w="1709" h="517">
                  <a:moveTo>
                    <a:pt x="1692" y="0"/>
                  </a:moveTo>
                  <a:lnTo>
                    <a:pt x="0" y="465"/>
                  </a:lnTo>
                  <a:lnTo>
                    <a:pt x="12" y="517"/>
                  </a:lnTo>
                  <a:lnTo>
                    <a:pt x="1709" y="51"/>
                  </a:lnTo>
                  <a:lnTo>
                    <a:pt x="169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1" name="Freeform 680"/>
            <p:cNvSpPr>
              <a:spLocks/>
            </p:cNvSpPr>
            <p:nvPr/>
          </p:nvSpPr>
          <p:spPr bwMode="auto">
            <a:xfrm>
              <a:off x="4521" y="1732"/>
              <a:ext cx="75" cy="70"/>
            </a:xfrm>
            <a:custGeom>
              <a:avLst/>
              <a:gdLst>
                <a:gd name="T0" fmla="*/ 191 w 297"/>
                <a:gd name="T1" fmla="*/ 8 h 277"/>
                <a:gd name="T2" fmla="*/ 0 w 297"/>
                <a:gd name="T3" fmla="*/ 206 h 277"/>
                <a:gd name="T4" fmla="*/ 266 w 297"/>
                <a:gd name="T5" fmla="*/ 272 h 277"/>
                <a:gd name="T6" fmla="*/ 273 w 297"/>
                <a:gd name="T7" fmla="*/ 277 h 277"/>
                <a:gd name="T8" fmla="*/ 285 w 297"/>
                <a:gd name="T9" fmla="*/ 272 h 277"/>
                <a:gd name="T10" fmla="*/ 297 w 297"/>
                <a:gd name="T11" fmla="*/ 257 h 277"/>
                <a:gd name="T12" fmla="*/ 297 w 297"/>
                <a:gd name="T13" fmla="*/ 245 h 277"/>
                <a:gd name="T14" fmla="*/ 294 w 297"/>
                <a:gd name="T15" fmla="*/ 236 h 277"/>
                <a:gd name="T16" fmla="*/ 277 w 297"/>
                <a:gd name="T17" fmla="*/ 225 h 277"/>
                <a:gd name="T18" fmla="*/ 56 w 297"/>
                <a:gd name="T19" fmla="*/ 165 h 277"/>
                <a:gd name="T20" fmla="*/ 67 w 297"/>
                <a:gd name="T21" fmla="*/ 210 h 277"/>
                <a:gd name="T22" fmla="*/ 230 w 297"/>
                <a:gd name="T23" fmla="*/ 43 h 277"/>
                <a:gd name="T24" fmla="*/ 234 w 297"/>
                <a:gd name="T25" fmla="*/ 36 h 277"/>
                <a:gd name="T26" fmla="*/ 238 w 297"/>
                <a:gd name="T27" fmla="*/ 28 h 277"/>
                <a:gd name="T28" fmla="*/ 230 w 297"/>
                <a:gd name="T29" fmla="*/ 8 h 277"/>
                <a:gd name="T30" fmla="*/ 222 w 297"/>
                <a:gd name="T31" fmla="*/ 4 h 277"/>
                <a:gd name="T32" fmla="*/ 210 w 297"/>
                <a:gd name="T33" fmla="*/ 0 h 277"/>
                <a:gd name="T34" fmla="*/ 191 w 297"/>
                <a:gd name="T35" fmla="*/ 8 h 277"/>
                <a:gd name="T36" fmla="*/ 191 w 297"/>
                <a:gd name="T37" fmla="*/ 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277">
                  <a:moveTo>
                    <a:pt x="191" y="8"/>
                  </a:moveTo>
                  <a:lnTo>
                    <a:pt x="0" y="206"/>
                  </a:lnTo>
                  <a:lnTo>
                    <a:pt x="266" y="272"/>
                  </a:lnTo>
                  <a:lnTo>
                    <a:pt x="273" y="277"/>
                  </a:lnTo>
                  <a:lnTo>
                    <a:pt x="285" y="272"/>
                  </a:lnTo>
                  <a:lnTo>
                    <a:pt x="297" y="257"/>
                  </a:lnTo>
                  <a:lnTo>
                    <a:pt x="297" y="245"/>
                  </a:lnTo>
                  <a:lnTo>
                    <a:pt x="294" y="236"/>
                  </a:lnTo>
                  <a:lnTo>
                    <a:pt x="277" y="225"/>
                  </a:lnTo>
                  <a:lnTo>
                    <a:pt x="56" y="165"/>
                  </a:lnTo>
                  <a:lnTo>
                    <a:pt x="67" y="210"/>
                  </a:lnTo>
                  <a:lnTo>
                    <a:pt x="230" y="43"/>
                  </a:lnTo>
                  <a:lnTo>
                    <a:pt x="234" y="36"/>
                  </a:lnTo>
                  <a:lnTo>
                    <a:pt x="238" y="28"/>
                  </a:lnTo>
                  <a:lnTo>
                    <a:pt x="230" y="8"/>
                  </a:lnTo>
                  <a:lnTo>
                    <a:pt x="222" y="4"/>
                  </a:lnTo>
                  <a:lnTo>
                    <a:pt x="210" y="0"/>
                  </a:lnTo>
                  <a:lnTo>
                    <a:pt x="191" y="8"/>
                  </a:lnTo>
                  <a:lnTo>
                    <a:pt x="191" y="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2" name="Freeform 681"/>
            <p:cNvSpPr>
              <a:spLocks noEditPoints="1"/>
            </p:cNvSpPr>
            <p:nvPr/>
          </p:nvSpPr>
          <p:spPr bwMode="auto">
            <a:xfrm>
              <a:off x="4450" y="1783"/>
              <a:ext cx="508" cy="145"/>
            </a:xfrm>
            <a:custGeom>
              <a:avLst/>
              <a:gdLst>
                <a:gd name="T0" fmla="*/ 2020 w 2033"/>
                <a:gd name="T1" fmla="*/ 0 h 582"/>
                <a:gd name="T2" fmla="*/ 43 w 2033"/>
                <a:gd name="T3" fmla="*/ 463 h 582"/>
                <a:gd name="T4" fmla="*/ 55 w 2033"/>
                <a:gd name="T5" fmla="*/ 515 h 582"/>
                <a:gd name="T6" fmla="*/ 2033 w 2033"/>
                <a:gd name="T7" fmla="*/ 52 h 582"/>
                <a:gd name="T8" fmla="*/ 2020 w 2033"/>
                <a:gd name="T9" fmla="*/ 0 h 582"/>
                <a:gd name="T10" fmla="*/ 197 w 2033"/>
                <a:gd name="T11" fmla="*/ 313 h 582"/>
                <a:gd name="T12" fmla="*/ 0 w 2033"/>
                <a:gd name="T13" fmla="*/ 502 h 582"/>
                <a:gd name="T14" fmla="*/ 261 w 2033"/>
                <a:gd name="T15" fmla="*/ 582 h 582"/>
                <a:gd name="T16" fmla="*/ 272 w 2033"/>
                <a:gd name="T17" fmla="*/ 582 h 582"/>
                <a:gd name="T18" fmla="*/ 280 w 2033"/>
                <a:gd name="T19" fmla="*/ 577 h 582"/>
                <a:gd name="T20" fmla="*/ 289 w 2033"/>
                <a:gd name="T21" fmla="*/ 573 h 582"/>
                <a:gd name="T22" fmla="*/ 293 w 2033"/>
                <a:gd name="T23" fmla="*/ 562 h 582"/>
                <a:gd name="T24" fmla="*/ 297 w 2033"/>
                <a:gd name="T25" fmla="*/ 554 h 582"/>
                <a:gd name="T26" fmla="*/ 293 w 2033"/>
                <a:gd name="T27" fmla="*/ 547 h 582"/>
                <a:gd name="T28" fmla="*/ 284 w 2033"/>
                <a:gd name="T29" fmla="*/ 538 h 582"/>
                <a:gd name="T30" fmla="*/ 276 w 2033"/>
                <a:gd name="T31" fmla="*/ 530 h 582"/>
                <a:gd name="T32" fmla="*/ 59 w 2033"/>
                <a:gd name="T33" fmla="*/ 463 h 582"/>
                <a:gd name="T34" fmla="*/ 66 w 2033"/>
                <a:gd name="T35" fmla="*/ 506 h 582"/>
                <a:gd name="T36" fmla="*/ 233 w 2033"/>
                <a:gd name="T37" fmla="*/ 352 h 582"/>
                <a:gd name="T38" fmla="*/ 241 w 2033"/>
                <a:gd name="T39" fmla="*/ 333 h 582"/>
                <a:gd name="T40" fmla="*/ 233 w 2033"/>
                <a:gd name="T41" fmla="*/ 313 h 582"/>
                <a:gd name="T42" fmla="*/ 225 w 2033"/>
                <a:gd name="T43" fmla="*/ 309 h 582"/>
                <a:gd name="T44" fmla="*/ 218 w 2033"/>
                <a:gd name="T45" fmla="*/ 305 h 582"/>
                <a:gd name="T46" fmla="*/ 197 w 2033"/>
                <a:gd name="T47" fmla="*/ 313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3" h="582">
                  <a:moveTo>
                    <a:pt x="2020" y="0"/>
                  </a:moveTo>
                  <a:lnTo>
                    <a:pt x="43" y="463"/>
                  </a:lnTo>
                  <a:lnTo>
                    <a:pt x="55" y="515"/>
                  </a:lnTo>
                  <a:lnTo>
                    <a:pt x="2033" y="52"/>
                  </a:lnTo>
                  <a:lnTo>
                    <a:pt x="2020" y="0"/>
                  </a:lnTo>
                  <a:close/>
                  <a:moveTo>
                    <a:pt x="197" y="313"/>
                  </a:moveTo>
                  <a:lnTo>
                    <a:pt x="0" y="502"/>
                  </a:lnTo>
                  <a:lnTo>
                    <a:pt x="261" y="582"/>
                  </a:lnTo>
                  <a:lnTo>
                    <a:pt x="272" y="582"/>
                  </a:lnTo>
                  <a:lnTo>
                    <a:pt x="280" y="577"/>
                  </a:lnTo>
                  <a:lnTo>
                    <a:pt x="289" y="573"/>
                  </a:lnTo>
                  <a:lnTo>
                    <a:pt x="293" y="562"/>
                  </a:lnTo>
                  <a:lnTo>
                    <a:pt x="297" y="554"/>
                  </a:lnTo>
                  <a:lnTo>
                    <a:pt x="293" y="547"/>
                  </a:lnTo>
                  <a:lnTo>
                    <a:pt x="284" y="538"/>
                  </a:lnTo>
                  <a:lnTo>
                    <a:pt x="276" y="530"/>
                  </a:lnTo>
                  <a:lnTo>
                    <a:pt x="59" y="463"/>
                  </a:lnTo>
                  <a:lnTo>
                    <a:pt x="66" y="506"/>
                  </a:lnTo>
                  <a:lnTo>
                    <a:pt x="233" y="352"/>
                  </a:lnTo>
                  <a:lnTo>
                    <a:pt x="241" y="333"/>
                  </a:lnTo>
                  <a:lnTo>
                    <a:pt x="233" y="313"/>
                  </a:lnTo>
                  <a:lnTo>
                    <a:pt x="225" y="309"/>
                  </a:lnTo>
                  <a:lnTo>
                    <a:pt x="218" y="305"/>
                  </a:lnTo>
                  <a:lnTo>
                    <a:pt x="197" y="3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3" name="Freeform 682"/>
            <p:cNvSpPr>
              <a:spLocks/>
            </p:cNvSpPr>
            <p:nvPr/>
          </p:nvSpPr>
          <p:spPr bwMode="auto">
            <a:xfrm>
              <a:off x="4461" y="1783"/>
              <a:ext cx="497" cy="128"/>
            </a:xfrm>
            <a:custGeom>
              <a:avLst/>
              <a:gdLst>
                <a:gd name="T0" fmla="*/ 1977 w 1990"/>
                <a:gd name="T1" fmla="*/ 0 h 515"/>
                <a:gd name="T2" fmla="*/ 0 w 1990"/>
                <a:gd name="T3" fmla="*/ 463 h 515"/>
                <a:gd name="T4" fmla="*/ 12 w 1990"/>
                <a:gd name="T5" fmla="*/ 515 h 515"/>
                <a:gd name="T6" fmla="*/ 1990 w 1990"/>
                <a:gd name="T7" fmla="*/ 52 h 515"/>
                <a:gd name="T8" fmla="*/ 1977 w 1990"/>
                <a:gd name="T9" fmla="*/ 0 h 515"/>
              </a:gdLst>
              <a:ahLst/>
              <a:cxnLst>
                <a:cxn ang="0">
                  <a:pos x="T0" y="T1"/>
                </a:cxn>
                <a:cxn ang="0">
                  <a:pos x="T2" y="T3"/>
                </a:cxn>
                <a:cxn ang="0">
                  <a:pos x="T4" y="T5"/>
                </a:cxn>
                <a:cxn ang="0">
                  <a:pos x="T6" y="T7"/>
                </a:cxn>
                <a:cxn ang="0">
                  <a:pos x="T8" y="T9"/>
                </a:cxn>
              </a:cxnLst>
              <a:rect l="0" t="0" r="r" b="b"/>
              <a:pathLst>
                <a:path w="1990" h="515">
                  <a:moveTo>
                    <a:pt x="1977" y="0"/>
                  </a:moveTo>
                  <a:lnTo>
                    <a:pt x="0" y="463"/>
                  </a:lnTo>
                  <a:lnTo>
                    <a:pt x="12" y="515"/>
                  </a:lnTo>
                  <a:lnTo>
                    <a:pt x="1990" y="52"/>
                  </a:lnTo>
                  <a:lnTo>
                    <a:pt x="1977"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4" name="Freeform 683"/>
            <p:cNvSpPr>
              <a:spLocks/>
            </p:cNvSpPr>
            <p:nvPr/>
          </p:nvSpPr>
          <p:spPr bwMode="auto">
            <a:xfrm>
              <a:off x="4450" y="1859"/>
              <a:ext cx="74" cy="69"/>
            </a:xfrm>
            <a:custGeom>
              <a:avLst/>
              <a:gdLst>
                <a:gd name="T0" fmla="*/ 197 w 297"/>
                <a:gd name="T1" fmla="*/ 8 h 277"/>
                <a:gd name="T2" fmla="*/ 0 w 297"/>
                <a:gd name="T3" fmla="*/ 197 h 277"/>
                <a:gd name="T4" fmla="*/ 261 w 297"/>
                <a:gd name="T5" fmla="*/ 277 h 277"/>
                <a:gd name="T6" fmla="*/ 272 w 297"/>
                <a:gd name="T7" fmla="*/ 277 h 277"/>
                <a:gd name="T8" fmla="*/ 280 w 297"/>
                <a:gd name="T9" fmla="*/ 272 h 277"/>
                <a:gd name="T10" fmla="*/ 289 w 297"/>
                <a:gd name="T11" fmla="*/ 268 h 277"/>
                <a:gd name="T12" fmla="*/ 293 w 297"/>
                <a:gd name="T13" fmla="*/ 257 h 277"/>
                <a:gd name="T14" fmla="*/ 297 w 297"/>
                <a:gd name="T15" fmla="*/ 249 h 277"/>
                <a:gd name="T16" fmla="*/ 293 w 297"/>
                <a:gd name="T17" fmla="*/ 242 h 277"/>
                <a:gd name="T18" fmla="*/ 284 w 297"/>
                <a:gd name="T19" fmla="*/ 233 h 277"/>
                <a:gd name="T20" fmla="*/ 276 w 297"/>
                <a:gd name="T21" fmla="*/ 225 h 277"/>
                <a:gd name="T22" fmla="*/ 59 w 297"/>
                <a:gd name="T23" fmla="*/ 158 h 277"/>
                <a:gd name="T24" fmla="*/ 66 w 297"/>
                <a:gd name="T25" fmla="*/ 201 h 277"/>
                <a:gd name="T26" fmla="*/ 233 w 297"/>
                <a:gd name="T27" fmla="*/ 47 h 277"/>
                <a:gd name="T28" fmla="*/ 241 w 297"/>
                <a:gd name="T29" fmla="*/ 28 h 277"/>
                <a:gd name="T30" fmla="*/ 233 w 297"/>
                <a:gd name="T31" fmla="*/ 8 h 277"/>
                <a:gd name="T32" fmla="*/ 225 w 297"/>
                <a:gd name="T33" fmla="*/ 4 h 277"/>
                <a:gd name="T34" fmla="*/ 218 w 297"/>
                <a:gd name="T35" fmla="*/ 0 h 277"/>
                <a:gd name="T36" fmla="*/ 197 w 297"/>
                <a:gd name="T37" fmla="*/ 8 h 277"/>
                <a:gd name="T38" fmla="*/ 197 w 297"/>
                <a:gd name="T39" fmla="*/ 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7" h="277">
                  <a:moveTo>
                    <a:pt x="197" y="8"/>
                  </a:moveTo>
                  <a:lnTo>
                    <a:pt x="0" y="197"/>
                  </a:lnTo>
                  <a:lnTo>
                    <a:pt x="261" y="277"/>
                  </a:lnTo>
                  <a:lnTo>
                    <a:pt x="272" y="277"/>
                  </a:lnTo>
                  <a:lnTo>
                    <a:pt x="280" y="272"/>
                  </a:lnTo>
                  <a:lnTo>
                    <a:pt x="289" y="268"/>
                  </a:lnTo>
                  <a:lnTo>
                    <a:pt x="293" y="257"/>
                  </a:lnTo>
                  <a:lnTo>
                    <a:pt x="297" y="249"/>
                  </a:lnTo>
                  <a:lnTo>
                    <a:pt x="293" y="242"/>
                  </a:lnTo>
                  <a:lnTo>
                    <a:pt x="284" y="233"/>
                  </a:lnTo>
                  <a:lnTo>
                    <a:pt x="276" y="225"/>
                  </a:lnTo>
                  <a:lnTo>
                    <a:pt x="59" y="158"/>
                  </a:lnTo>
                  <a:lnTo>
                    <a:pt x="66" y="201"/>
                  </a:lnTo>
                  <a:lnTo>
                    <a:pt x="233" y="47"/>
                  </a:lnTo>
                  <a:lnTo>
                    <a:pt x="241" y="28"/>
                  </a:lnTo>
                  <a:lnTo>
                    <a:pt x="233" y="8"/>
                  </a:lnTo>
                  <a:lnTo>
                    <a:pt x="225" y="4"/>
                  </a:lnTo>
                  <a:lnTo>
                    <a:pt x="218" y="0"/>
                  </a:lnTo>
                  <a:lnTo>
                    <a:pt x="197" y="8"/>
                  </a:lnTo>
                  <a:lnTo>
                    <a:pt x="197" y="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5" name="Freeform 684"/>
            <p:cNvSpPr>
              <a:spLocks/>
            </p:cNvSpPr>
            <p:nvPr/>
          </p:nvSpPr>
          <p:spPr bwMode="auto">
            <a:xfrm>
              <a:off x="4525" y="2037"/>
              <a:ext cx="432" cy="14"/>
            </a:xfrm>
            <a:custGeom>
              <a:avLst/>
              <a:gdLst>
                <a:gd name="T0" fmla="*/ 0 w 1729"/>
                <a:gd name="T1" fmla="*/ 55 h 55"/>
                <a:gd name="T2" fmla="*/ 1729 w 1729"/>
                <a:gd name="T3" fmla="*/ 51 h 55"/>
                <a:gd name="T4" fmla="*/ 1729 w 1729"/>
                <a:gd name="T5" fmla="*/ 0 h 55"/>
                <a:gd name="T6" fmla="*/ 0 w 1729"/>
                <a:gd name="T7" fmla="*/ 4 h 55"/>
                <a:gd name="T8" fmla="*/ 0 w 1729"/>
                <a:gd name="T9" fmla="*/ 55 h 55"/>
              </a:gdLst>
              <a:ahLst/>
              <a:cxnLst>
                <a:cxn ang="0">
                  <a:pos x="T0" y="T1"/>
                </a:cxn>
                <a:cxn ang="0">
                  <a:pos x="T2" y="T3"/>
                </a:cxn>
                <a:cxn ang="0">
                  <a:pos x="T4" y="T5"/>
                </a:cxn>
                <a:cxn ang="0">
                  <a:pos x="T6" y="T7"/>
                </a:cxn>
                <a:cxn ang="0">
                  <a:pos x="T8" y="T9"/>
                </a:cxn>
              </a:cxnLst>
              <a:rect l="0" t="0" r="r" b="b"/>
              <a:pathLst>
                <a:path w="1729" h="55">
                  <a:moveTo>
                    <a:pt x="0" y="55"/>
                  </a:moveTo>
                  <a:lnTo>
                    <a:pt x="1729" y="51"/>
                  </a:lnTo>
                  <a:lnTo>
                    <a:pt x="1729" y="0"/>
                  </a:lnTo>
                  <a:lnTo>
                    <a:pt x="0" y="4"/>
                  </a:lnTo>
                  <a:lnTo>
                    <a:pt x="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6" name="Freeform 685"/>
            <p:cNvSpPr>
              <a:spLocks/>
            </p:cNvSpPr>
            <p:nvPr/>
          </p:nvSpPr>
          <p:spPr bwMode="auto">
            <a:xfrm>
              <a:off x="4525" y="2037"/>
              <a:ext cx="432" cy="14"/>
            </a:xfrm>
            <a:custGeom>
              <a:avLst/>
              <a:gdLst>
                <a:gd name="T0" fmla="*/ 0 w 1729"/>
                <a:gd name="T1" fmla="*/ 55 h 55"/>
                <a:gd name="T2" fmla="*/ 1729 w 1729"/>
                <a:gd name="T3" fmla="*/ 51 h 55"/>
                <a:gd name="T4" fmla="*/ 1729 w 1729"/>
                <a:gd name="T5" fmla="*/ 0 h 55"/>
                <a:gd name="T6" fmla="*/ 0 w 1729"/>
                <a:gd name="T7" fmla="*/ 4 h 55"/>
                <a:gd name="T8" fmla="*/ 0 w 1729"/>
                <a:gd name="T9" fmla="*/ 55 h 55"/>
              </a:gdLst>
              <a:ahLst/>
              <a:cxnLst>
                <a:cxn ang="0">
                  <a:pos x="T0" y="T1"/>
                </a:cxn>
                <a:cxn ang="0">
                  <a:pos x="T2" y="T3"/>
                </a:cxn>
                <a:cxn ang="0">
                  <a:pos x="T4" y="T5"/>
                </a:cxn>
                <a:cxn ang="0">
                  <a:pos x="T6" y="T7"/>
                </a:cxn>
                <a:cxn ang="0">
                  <a:pos x="T8" y="T9"/>
                </a:cxn>
              </a:cxnLst>
              <a:rect l="0" t="0" r="r" b="b"/>
              <a:pathLst>
                <a:path w="1729" h="55">
                  <a:moveTo>
                    <a:pt x="0" y="55"/>
                  </a:moveTo>
                  <a:lnTo>
                    <a:pt x="1729" y="51"/>
                  </a:lnTo>
                  <a:lnTo>
                    <a:pt x="1729" y="0"/>
                  </a:lnTo>
                  <a:lnTo>
                    <a:pt x="0" y="4"/>
                  </a:lnTo>
                  <a:lnTo>
                    <a:pt x="0" y="55"/>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7" name="Freeform 686"/>
            <p:cNvSpPr>
              <a:spLocks/>
            </p:cNvSpPr>
            <p:nvPr/>
          </p:nvSpPr>
          <p:spPr bwMode="auto">
            <a:xfrm>
              <a:off x="4225" y="1919"/>
              <a:ext cx="55" cy="61"/>
            </a:xfrm>
            <a:custGeom>
              <a:avLst/>
              <a:gdLst>
                <a:gd name="T0" fmla="*/ 120 w 220"/>
                <a:gd name="T1" fmla="*/ 0 h 243"/>
                <a:gd name="T2" fmla="*/ 142 w 220"/>
                <a:gd name="T3" fmla="*/ 5 h 243"/>
                <a:gd name="T4" fmla="*/ 162 w 220"/>
                <a:gd name="T5" fmla="*/ 14 h 243"/>
                <a:gd name="T6" fmla="*/ 179 w 220"/>
                <a:gd name="T7" fmla="*/ 27 h 243"/>
                <a:gd name="T8" fmla="*/ 194 w 220"/>
                <a:gd name="T9" fmla="*/ 43 h 243"/>
                <a:gd name="T10" fmla="*/ 206 w 220"/>
                <a:gd name="T11" fmla="*/ 64 h 243"/>
                <a:gd name="T12" fmla="*/ 215 w 220"/>
                <a:gd name="T13" fmla="*/ 85 h 243"/>
                <a:gd name="T14" fmla="*/ 218 w 220"/>
                <a:gd name="T15" fmla="*/ 110 h 243"/>
                <a:gd name="T16" fmla="*/ 218 w 220"/>
                <a:gd name="T17" fmla="*/ 134 h 243"/>
                <a:gd name="T18" fmla="*/ 215 w 220"/>
                <a:gd name="T19" fmla="*/ 158 h 243"/>
                <a:gd name="T20" fmla="*/ 206 w 220"/>
                <a:gd name="T21" fmla="*/ 180 h 243"/>
                <a:gd name="T22" fmla="*/ 194 w 220"/>
                <a:gd name="T23" fmla="*/ 199 h 243"/>
                <a:gd name="T24" fmla="*/ 179 w 220"/>
                <a:gd name="T25" fmla="*/ 215 h 243"/>
                <a:gd name="T26" fmla="*/ 162 w 220"/>
                <a:gd name="T27" fmla="*/ 229 h 243"/>
                <a:gd name="T28" fmla="*/ 142 w 220"/>
                <a:gd name="T29" fmla="*/ 238 h 243"/>
                <a:gd name="T30" fmla="*/ 120 w 220"/>
                <a:gd name="T31" fmla="*/ 243 h 243"/>
                <a:gd name="T32" fmla="*/ 99 w 220"/>
                <a:gd name="T33" fmla="*/ 243 h 243"/>
                <a:gd name="T34" fmla="*/ 77 w 220"/>
                <a:gd name="T35" fmla="*/ 238 h 243"/>
                <a:gd name="T36" fmla="*/ 58 w 220"/>
                <a:gd name="T37" fmla="*/ 229 h 243"/>
                <a:gd name="T38" fmla="*/ 40 w 220"/>
                <a:gd name="T39" fmla="*/ 215 h 243"/>
                <a:gd name="T40" fmla="*/ 25 w 220"/>
                <a:gd name="T41" fmla="*/ 199 h 243"/>
                <a:gd name="T42" fmla="*/ 14 w 220"/>
                <a:gd name="T43" fmla="*/ 180 h 243"/>
                <a:gd name="T44" fmla="*/ 5 w 220"/>
                <a:gd name="T45" fmla="*/ 158 h 243"/>
                <a:gd name="T46" fmla="*/ 1 w 220"/>
                <a:gd name="T47" fmla="*/ 134 h 243"/>
                <a:gd name="T48" fmla="*/ 1 w 220"/>
                <a:gd name="T49" fmla="*/ 110 h 243"/>
                <a:gd name="T50" fmla="*/ 5 w 220"/>
                <a:gd name="T51" fmla="*/ 85 h 243"/>
                <a:gd name="T52" fmla="*/ 14 w 220"/>
                <a:gd name="T53" fmla="*/ 64 h 243"/>
                <a:gd name="T54" fmla="*/ 25 w 220"/>
                <a:gd name="T55" fmla="*/ 43 h 243"/>
                <a:gd name="T56" fmla="*/ 40 w 220"/>
                <a:gd name="T57" fmla="*/ 27 h 243"/>
                <a:gd name="T58" fmla="*/ 58 w 220"/>
                <a:gd name="T59" fmla="*/ 14 h 243"/>
                <a:gd name="T60" fmla="*/ 77 w 220"/>
                <a:gd name="T61" fmla="*/ 5 h 243"/>
                <a:gd name="T62" fmla="*/ 99 w 220"/>
                <a:gd name="T63"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0" h="243">
                  <a:moveTo>
                    <a:pt x="110" y="0"/>
                  </a:moveTo>
                  <a:lnTo>
                    <a:pt x="120" y="0"/>
                  </a:lnTo>
                  <a:lnTo>
                    <a:pt x="132" y="2"/>
                  </a:lnTo>
                  <a:lnTo>
                    <a:pt x="142" y="5"/>
                  </a:lnTo>
                  <a:lnTo>
                    <a:pt x="152" y="9"/>
                  </a:lnTo>
                  <a:lnTo>
                    <a:pt x="162" y="14"/>
                  </a:lnTo>
                  <a:lnTo>
                    <a:pt x="171" y="21"/>
                  </a:lnTo>
                  <a:lnTo>
                    <a:pt x="179" y="27"/>
                  </a:lnTo>
                  <a:lnTo>
                    <a:pt x="188" y="36"/>
                  </a:lnTo>
                  <a:lnTo>
                    <a:pt x="194" y="43"/>
                  </a:lnTo>
                  <a:lnTo>
                    <a:pt x="201" y="54"/>
                  </a:lnTo>
                  <a:lnTo>
                    <a:pt x="206" y="64"/>
                  </a:lnTo>
                  <a:lnTo>
                    <a:pt x="211" y="74"/>
                  </a:lnTo>
                  <a:lnTo>
                    <a:pt x="215" y="85"/>
                  </a:lnTo>
                  <a:lnTo>
                    <a:pt x="217" y="97"/>
                  </a:lnTo>
                  <a:lnTo>
                    <a:pt x="218" y="110"/>
                  </a:lnTo>
                  <a:lnTo>
                    <a:pt x="220" y="121"/>
                  </a:lnTo>
                  <a:lnTo>
                    <a:pt x="218" y="134"/>
                  </a:lnTo>
                  <a:lnTo>
                    <a:pt x="217" y="147"/>
                  </a:lnTo>
                  <a:lnTo>
                    <a:pt x="215" y="158"/>
                  </a:lnTo>
                  <a:lnTo>
                    <a:pt x="211" y="169"/>
                  </a:lnTo>
                  <a:lnTo>
                    <a:pt x="206" y="180"/>
                  </a:lnTo>
                  <a:lnTo>
                    <a:pt x="201" y="190"/>
                  </a:lnTo>
                  <a:lnTo>
                    <a:pt x="194" y="199"/>
                  </a:lnTo>
                  <a:lnTo>
                    <a:pt x="188" y="208"/>
                  </a:lnTo>
                  <a:lnTo>
                    <a:pt x="179" y="215"/>
                  </a:lnTo>
                  <a:lnTo>
                    <a:pt x="171" y="223"/>
                  </a:lnTo>
                  <a:lnTo>
                    <a:pt x="162" y="229"/>
                  </a:lnTo>
                  <a:lnTo>
                    <a:pt x="152" y="234"/>
                  </a:lnTo>
                  <a:lnTo>
                    <a:pt x="142" y="238"/>
                  </a:lnTo>
                  <a:lnTo>
                    <a:pt x="132" y="241"/>
                  </a:lnTo>
                  <a:lnTo>
                    <a:pt x="120" y="243"/>
                  </a:lnTo>
                  <a:lnTo>
                    <a:pt x="110" y="243"/>
                  </a:lnTo>
                  <a:lnTo>
                    <a:pt x="99" y="243"/>
                  </a:lnTo>
                  <a:lnTo>
                    <a:pt x="87" y="241"/>
                  </a:lnTo>
                  <a:lnTo>
                    <a:pt x="77" y="238"/>
                  </a:lnTo>
                  <a:lnTo>
                    <a:pt x="67" y="234"/>
                  </a:lnTo>
                  <a:lnTo>
                    <a:pt x="58" y="229"/>
                  </a:lnTo>
                  <a:lnTo>
                    <a:pt x="48" y="223"/>
                  </a:lnTo>
                  <a:lnTo>
                    <a:pt x="40" y="215"/>
                  </a:lnTo>
                  <a:lnTo>
                    <a:pt x="33" y="208"/>
                  </a:lnTo>
                  <a:lnTo>
                    <a:pt x="25" y="199"/>
                  </a:lnTo>
                  <a:lnTo>
                    <a:pt x="19" y="190"/>
                  </a:lnTo>
                  <a:lnTo>
                    <a:pt x="14" y="180"/>
                  </a:lnTo>
                  <a:lnTo>
                    <a:pt x="8" y="169"/>
                  </a:lnTo>
                  <a:lnTo>
                    <a:pt x="5" y="158"/>
                  </a:lnTo>
                  <a:lnTo>
                    <a:pt x="2" y="147"/>
                  </a:lnTo>
                  <a:lnTo>
                    <a:pt x="1" y="134"/>
                  </a:lnTo>
                  <a:lnTo>
                    <a:pt x="0" y="121"/>
                  </a:lnTo>
                  <a:lnTo>
                    <a:pt x="1" y="110"/>
                  </a:lnTo>
                  <a:lnTo>
                    <a:pt x="2" y="97"/>
                  </a:lnTo>
                  <a:lnTo>
                    <a:pt x="5" y="85"/>
                  </a:lnTo>
                  <a:lnTo>
                    <a:pt x="8" y="74"/>
                  </a:lnTo>
                  <a:lnTo>
                    <a:pt x="14" y="64"/>
                  </a:lnTo>
                  <a:lnTo>
                    <a:pt x="19" y="54"/>
                  </a:lnTo>
                  <a:lnTo>
                    <a:pt x="25" y="43"/>
                  </a:lnTo>
                  <a:lnTo>
                    <a:pt x="33" y="36"/>
                  </a:lnTo>
                  <a:lnTo>
                    <a:pt x="40" y="27"/>
                  </a:lnTo>
                  <a:lnTo>
                    <a:pt x="48" y="21"/>
                  </a:lnTo>
                  <a:lnTo>
                    <a:pt x="58" y="14"/>
                  </a:lnTo>
                  <a:lnTo>
                    <a:pt x="67" y="9"/>
                  </a:lnTo>
                  <a:lnTo>
                    <a:pt x="77" y="5"/>
                  </a:lnTo>
                  <a:lnTo>
                    <a:pt x="87" y="2"/>
                  </a:lnTo>
                  <a:lnTo>
                    <a:pt x="99" y="0"/>
                  </a:lnTo>
                  <a:lnTo>
                    <a:pt x="110" y="0"/>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8" name="Freeform 687"/>
            <p:cNvSpPr>
              <a:spLocks/>
            </p:cNvSpPr>
            <p:nvPr/>
          </p:nvSpPr>
          <p:spPr bwMode="auto">
            <a:xfrm>
              <a:off x="4225" y="1919"/>
              <a:ext cx="55" cy="61"/>
            </a:xfrm>
            <a:custGeom>
              <a:avLst/>
              <a:gdLst>
                <a:gd name="T0" fmla="*/ 120 w 220"/>
                <a:gd name="T1" fmla="*/ 0 h 243"/>
                <a:gd name="T2" fmla="*/ 142 w 220"/>
                <a:gd name="T3" fmla="*/ 5 h 243"/>
                <a:gd name="T4" fmla="*/ 162 w 220"/>
                <a:gd name="T5" fmla="*/ 14 h 243"/>
                <a:gd name="T6" fmla="*/ 179 w 220"/>
                <a:gd name="T7" fmla="*/ 27 h 243"/>
                <a:gd name="T8" fmla="*/ 194 w 220"/>
                <a:gd name="T9" fmla="*/ 43 h 243"/>
                <a:gd name="T10" fmla="*/ 206 w 220"/>
                <a:gd name="T11" fmla="*/ 64 h 243"/>
                <a:gd name="T12" fmla="*/ 215 w 220"/>
                <a:gd name="T13" fmla="*/ 85 h 243"/>
                <a:gd name="T14" fmla="*/ 218 w 220"/>
                <a:gd name="T15" fmla="*/ 110 h 243"/>
                <a:gd name="T16" fmla="*/ 218 w 220"/>
                <a:gd name="T17" fmla="*/ 134 h 243"/>
                <a:gd name="T18" fmla="*/ 215 w 220"/>
                <a:gd name="T19" fmla="*/ 158 h 243"/>
                <a:gd name="T20" fmla="*/ 206 w 220"/>
                <a:gd name="T21" fmla="*/ 180 h 243"/>
                <a:gd name="T22" fmla="*/ 194 w 220"/>
                <a:gd name="T23" fmla="*/ 199 h 243"/>
                <a:gd name="T24" fmla="*/ 179 w 220"/>
                <a:gd name="T25" fmla="*/ 215 h 243"/>
                <a:gd name="T26" fmla="*/ 162 w 220"/>
                <a:gd name="T27" fmla="*/ 229 h 243"/>
                <a:gd name="T28" fmla="*/ 142 w 220"/>
                <a:gd name="T29" fmla="*/ 238 h 243"/>
                <a:gd name="T30" fmla="*/ 120 w 220"/>
                <a:gd name="T31" fmla="*/ 243 h 243"/>
                <a:gd name="T32" fmla="*/ 99 w 220"/>
                <a:gd name="T33" fmla="*/ 243 h 243"/>
                <a:gd name="T34" fmla="*/ 77 w 220"/>
                <a:gd name="T35" fmla="*/ 238 h 243"/>
                <a:gd name="T36" fmla="*/ 58 w 220"/>
                <a:gd name="T37" fmla="*/ 229 h 243"/>
                <a:gd name="T38" fmla="*/ 40 w 220"/>
                <a:gd name="T39" fmla="*/ 215 h 243"/>
                <a:gd name="T40" fmla="*/ 25 w 220"/>
                <a:gd name="T41" fmla="*/ 199 h 243"/>
                <a:gd name="T42" fmla="*/ 14 w 220"/>
                <a:gd name="T43" fmla="*/ 180 h 243"/>
                <a:gd name="T44" fmla="*/ 5 w 220"/>
                <a:gd name="T45" fmla="*/ 158 h 243"/>
                <a:gd name="T46" fmla="*/ 1 w 220"/>
                <a:gd name="T47" fmla="*/ 134 h 243"/>
                <a:gd name="T48" fmla="*/ 1 w 220"/>
                <a:gd name="T49" fmla="*/ 110 h 243"/>
                <a:gd name="T50" fmla="*/ 5 w 220"/>
                <a:gd name="T51" fmla="*/ 85 h 243"/>
                <a:gd name="T52" fmla="*/ 14 w 220"/>
                <a:gd name="T53" fmla="*/ 64 h 243"/>
                <a:gd name="T54" fmla="*/ 25 w 220"/>
                <a:gd name="T55" fmla="*/ 43 h 243"/>
                <a:gd name="T56" fmla="*/ 40 w 220"/>
                <a:gd name="T57" fmla="*/ 27 h 243"/>
                <a:gd name="T58" fmla="*/ 58 w 220"/>
                <a:gd name="T59" fmla="*/ 14 h 243"/>
                <a:gd name="T60" fmla="*/ 77 w 220"/>
                <a:gd name="T61" fmla="*/ 5 h 243"/>
                <a:gd name="T62" fmla="*/ 99 w 220"/>
                <a:gd name="T63"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0" h="243">
                  <a:moveTo>
                    <a:pt x="110" y="0"/>
                  </a:moveTo>
                  <a:lnTo>
                    <a:pt x="120" y="0"/>
                  </a:lnTo>
                  <a:lnTo>
                    <a:pt x="132" y="2"/>
                  </a:lnTo>
                  <a:lnTo>
                    <a:pt x="142" y="5"/>
                  </a:lnTo>
                  <a:lnTo>
                    <a:pt x="152" y="9"/>
                  </a:lnTo>
                  <a:lnTo>
                    <a:pt x="162" y="14"/>
                  </a:lnTo>
                  <a:lnTo>
                    <a:pt x="171" y="21"/>
                  </a:lnTo>
                  <a:lnTo>
                    <a:pt x="179" y="27"/>
                  </a:lnTo>
                  <a:lnTo>
                    <a:pt x="188" y="36"/>
                  </a:lnTo>
                  <a:lnTo>
                    <a:pt x="194" y="43"/>
                  </a:lnTo>
                  <a:lnTo>
                    <a:pt x="201" y="54"/>
                  </a:lnTo>
                  <a:lnTo>
                    <a:pt x="206" y="64"/>
                  </a:lnTo>
                  <a:lnTo>
                    <a:pt x="211" y="74"/>
                  </a:lnTo>
                  <a:lnTo>
                    <a:pt x="215" y="85"/>
                  </a:lnTo>
                  <a:lnTo>
                    <a:pt x="217" y="97"/>
                  </a:lnTo>
                  <a:lnTo>
                    <a:pt x="218" y="110"/>
                  </a:lnTo>
                  <a:lnTo>
                    <a:pt x="220" y="121"/>
                  </a:lnTo>
                  <a:lnTo>
                    <a:pt x="218" y="134"/>
                  </a:lnTo>
                  <a:lnTo>
                    <a:pt x="217" y="147"/>
                  </a:lnTo>
                  <a:lnTo>
                    <a:pt x="215" y="158"/>
                  </a:lnTo>
                  <a:lnTo>
                    <a:pt x="211" y="169"/>
                  </a:lnTo>
                  <a:lnTo>
                    <a:pt x="206" y="180"/>
                  </a:lnTo>
                  <a:lnTo>
                    <a:pt x="201" y="190"/>
                  </a:lnTo>
                  <a:lnTo>
                    <a:pt x="194" y="199"/>
                  </a:lnTo>
                  <a:lnTo>
                    <a:pt x="188" y="208"/>
                  </a:lnTo>
                  <a:lnTo>
                    <a:pt x="179" y="215"/>
                  </a:lnTo>
                  <a:lnTo>
                    <a:pt x="171" y="223"/>
                  </a:lnTo>
                  <a:lnTo>
                    <a:pt x="162" y="229"/>
                  </a:lnTo>
                  <a:lnTo>
                    <a:pt x="152" y="234"/>
                  </a:lnTo>
                  <a:lnTo>
                    <a:pt x="142" y="238"/>
                  </a:lnTo>
                  <a:lnTo>
                    <a:pt x="132" y="241"/>
                  </a:lnTo>
                  <a:lnTo>
                    <a:pt x="120" y="243"/>
                  </a:lnTo>
                  <a:lnTo>
                    <a:pt x="110" y="243"/>
                  </a:lnTo>
                  <a:lnTo>
                    <a:pt x="99" y="243"/>
                  </a:lnTo>
                  <a:lnTo>
                    <a:pt x="87" y="241"/>
                  </a:lnTo>
                  <a:lnTo>
                    <a:pt x="77" y="238"/>
                  </a:lnTo>
                  <a:lnTo>
                    <a:pt x="67" y="234"/>
                  </a:lnTo>
                  <a:lnTo>
                    <a:pt x="58" y="229"/>
                  </a:lnTo>
                  <a:lnTo>
                    <a:pt x="48" y="223"/>
                  </a:lnTo>
                  <a:lnTo>
                    <a:pt x="40" y="215"/>
                  </a:lnTo>
                  <a:lnTo>
                    <a:pt x="33" y="208"/>
                  </a:lnTo>
                  <a:lnTo>
                    <a:pt x="25" y="199"/>
                  </a:lnTo>
                  <a:lnTo>
                    <a:pt x="19" y="190"/>
                  </a:lnTo>
                  <a:lnTo>
                    <a:pt x="14" y="180"/>
                  </a:lnTo>
                  <a:lnTo>
                    <a:pt x="8" y="169"/>
                  </a:lnTo>
                  <a:lnTo>
                    <a:pt x="5" y="158"/>
                  </a:lnTo>
                  <a:lnTo>
                    <a:pt x="2" y="147"/>
                  </a:lnTo>
                  <a:lnTo>
                    <a:pt x="1" y="134"/>
                  </a:lnTo>
                  <a:lnTo>
                    <a:pt x="0" y="121"/>
                  </a:lnTo>
                  <a:lnTo>
                    <a:pt x="1" y="110"/>
                  </a:lnTo>
                  <a:lnTo>
                    <a:pt x="2" y="97"/>
                  </a:lnTo>
                  <a:lnTo>
                    <a:pt x="5" y="85"/>
                  </a:lnTo>
                  <a:lnTo>
                    <a:pt x="8" y="74"/>
                  </a:lnTo>
                  <a:lnTo>
                    <a:pt x="14" y="64"/>
                  </a:lnTo>
                  <a:lnTo>
                    <a:pt x="19" y="54"/>
                  </a:lnTo>
                  <a:lnTo>
                    <a:pt x="25" y="43"/>
                  </a:lnTo>
                  <a:lnTo>
                    <a:pt x="33" y="36"/>
                  </a:lnTo>
                  <a:lnTo>
                    <a:pt x="40" y="27"/>
                  </a:lnTo>
                  <a:lnTo>
                    <a:pt x="48" y="21"/>
                  </a:lnTo>
                  <a:lnTo>
                    <a:pt x="58" y="14"/>
                  </a:lnTo>
                  <a:lnTo>
                    <a:pt x="67" y="9"/>
                  </a:lnTo>
                  <a:lnTo>
                    <a:pt x="77" y="5"/>
                  </a:lnTo>
                  <a:lnTo>
                    <a:pt x="87" y="2"/>
                  </a:lnTo>
                  <a:lnTo>
                    <a:pt x="99" y="0"/>
                  </a:lnTo>
                  <a:lnTo>
                    <a:pt x="110" y="0"/>
                  </a:lnTo>
                  <a:close/>
                </a:path>
              </a:pathLst>
            </a:custGeom>
            <a:noFill/>
            <a:ln w="952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9" name="Freeform 688"/>
            <p:cNvSpPr>
              <a:spLocks noEditPoints="1"/>
            </p:cNvSpPr>
            <p:nvPr/>
          </p:nvSpPr>
          <p:spPr bwMode="auto">
            <a:xfrm>
              <a:off x="4258" y="1935"/>
              <a:ext cx="274" cy="116"/>
            </a:xfrm>
            <a:custGeom>
              <a:avLst/>
              <a:gdLst>
                <a:gd name="T0" fmla="*/ 1076 w 1096"/>
                <a:gd name="T1" fmla="*/ 463 h 463"/>
                <a:gd name="T2" fmla="*/ 39 w 1096"/>
                <a:gd name="T3" fmla="*/ 92 h 463"/>
                <a:gd name="T4" fmla="*/ 56 w 1096"/>
                <a:gd name="T5" fmla="*/ 43 h 463"/>
                <a:gd name="T6" fmla="*/ 1096 w 1096"/>
                <a:gd name="T7" fmla="*/ 416 h 463"/>
                <a:gd name="T8" fmla="*/ 1076 w 1096"/>
                <a:gd name="T9" fmla="*/ 463 h 463"/>
                <a:gd name="T10" fmla="*/ 174 w 1096"/>
                <a:gd name="T11" fmla="*/ 257 h 463"/>
                <a:gd name="T12" fmla="*/ 0 w 1096"/>
                <a:gd name="T13" fmla="*/ 52 h 463"/>
                <a:gd name="T14" fmla="*/ 270 w 1096"/>
                <a:gd name="T15" fmla="*/ 0 h 463"/>
                <a:gd name="T16" fmla="*/ 277 w 1096"/>
                <a:gd name="T17" fmla="*/ 0 h 463"/>
                <a:gd name="T18" fmla="*/ 285 w 1096"/>
                <a:gd name="T19" fmla="*/ 4 h 463"/>
                <a:gd name="T20" fmla="*/ 292 w 1096"/>
                <a:gd name="T21" fmla="*/ 13 h 463"/>
                <a:gd name="T22" fmla="*/ 297 w 1096"/>
                <a:gd name="T23" fmla="*/ 20 h 463"/>
                <a:gd name="T24" fmla="*/ 297 w 1096"/>
                <a:gd name="T25" fmla="*/ 32 h 463"/>
                <a:gd name="T26" fmla="*/ 292 w 1096"/>
                <a:gd name="T27" fmla="*/ 40 h 463"/>
                <a:gd name="T28" fmla="*/ 277 w 1096"/>
                <a:gd name="T29" fmla="*/ 48 h 463"/>
                <a:gd name="T30" fmla="*/ 52 w 1096"/>
                <a:gd name="T31" fmla="*/ 92 h 463"/>
                <a:gd name="T32" fmla="*/ 67 w 1096"/>
                <a:gd name="T33" fmla="*/ 52 h 463"/>
                <a:gd name="T34" fmla="*/ 214 w 1096"/>
                <a:gd name="T35" fmla="*/ 227 h 463"/>
                <a:gd name="T36" fmla="*/ 217 w 1096"/>
                <a:gd name="T37" fmla="*/ 234 h 463"/>
                <a:gd name="T38" fmla="*/ 217 w 1096"/>
                <a:gd name="T39" fmla="*/ 246 h 463"/>
                <a:gd name="T40" fmla="*/ 210 w 1096"/>
                <a:gd name="T41" fmla="*/ 262 h 463"/>
                <a:gd name="T42" fmla="*/ 202 w 1096"/>
                <a:gd name="T43" fmla="*/ 266 h 463"/>
                <a:gd name="T44" fmla="*/ 194 w 1096"/>
                <a:gd name="T45" fmla="*/ 266 h 463"/>
                <a:gd name="T46" fmla="*/ 174 w 1096"/>
                <a:gd name="T47" fmla="*/ 25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96" h="463">
                  <a:moveTo>
                    <a:pt x="1076" y="463"/>
                  </a:moveTo>
                  <a:lnTo>
                    <a:pt x="39" y="92"/>
                  </a:lnTo>
                  <a:lnTo>
                    <a:pt x="56" y="43"/>
                  </a:lnTo>
                  <a:lnTo>
                    <a:pt x="1096" y="416"/>
                  </a:lnTo>
                  <a:lnTo>
                    <a:pt x="1076" y="463"/>
                  </a:lnTo>
                  <a:close/>
                  <a:moveTo>
                    <a:pt x="174" y="257"/>
                  </a:moveTo>
                  <a:lnTo>
                    <a:pt x="0" y="52"/>
                  </a:lnTo>
                  <a:lnTo>
                    <a:pt x="270" y="0"/>
                  </a:lnTo>
                  <a:lnTo>
                    <a:pt x="277" y="0"/>
                  </a:lnTo>
                  <a:lnTo>
                    <a:pt x="285" y="4"/>
                  </a:lnTo>
                  <a:lnTo>
                    <a:pt x="292" y="13"/>
                  </a:lnTo>
                  <a:lnTo>
                    <a:pt x="297" y="20"/>
                  </a:lnTo>
                  <a:lnTo>
                    <a:pt x="297" y="32"/>
                  </a:lnTo>
                  <a:lnTo>
                    <a:pt x="292" y="40"/>
                  </a:lnTo>
                  <a:lnTo>
                    <a:pt x="277" y="48"/>
                  </a:lnTo>
                  <a:lnTo>
                    <a:pt x="52" y="92"/>
                  </a:lnTo>
                  <a:lnTo>
                    <a:pt x="67" y="52"/>
                  </a:lnTo>
                  <a:lnTo>
                    <a:pt x="214" y="227"/>
                  </a:lnTo>
                  <a:lnTo>
                    <a:pt x="217" y="234"/>
                  </a:lnTo>
                  <a:lnTo>
                    <a:pt x="217" y="246"/>
                  </a:lnTo>
                  <a:lnTo>
                    <a:pt x="210" y="262"/>
                  </a:lnTo>
                  <a:lnTo>
                    <a:pt x="202" y="266"/>
                  </a:lnTo>
                  <a:lnTo>
                    <a:pt x="194" y="266"/>
                  </a:lnTo>
                  <a:lnTo>
                    <a:pt x="174"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0" name="Freeform 689"/>
            <p:cNvSpPr>
              <a:spLocks/>
            </p:cNvSpPr>
            <p:nvPr/>
          </p:nvSpPr>
          <p:spPr bwMode="auto">
            <a:xfrm>
              <a:off x="4268" y="1946"/>
              <a:ext cx="264" cy="105"/>
            </a:xfrm>
            <a:custGeom>
              <a:avLst/>
              <a:gdLst>
                <a:gd name="T0" fmla="*/ 1037 w 1057"/>
                <a:gd name="T1" fmla="*/ 420 h 420"/>
                <a:gd name="T2" fmla="*/ 0 w 1057"/>
                <a:gd name="T3" fmla="*/ 49 h 420"/>
                <a:gd name="T4" fmla="*/ 17 w 1057"/>
                <a:gd name="T5" fmla="*/ 0 h 420"/>
                <a:gd name="T6" fmla="*/ 1057 w 1057"/>
                <a:gd name="T7" fmla="*/ 373 h 420"/>
                <a:gd name="T8" fmla="*/ 1037 w 1057"/>
                <a:gd name="T9" fmla="*/ 420 h 420"/>
              </a:gdLst>
              <a:ahLst/>
              <a:cxnLst>
                <a:cxn ang="0">
                  <a:pos x="T0" y="T1"/>
                </a:cxn>
                <a:cxn ang="0">
                  <a:pos x="T2" y="T3"/>
                </a:cxn>
                <a:cxn ang="0">
                  <a:pos x="T4" y="T5"/>
                </a:cxn>
                <a:cxn ang="0">
                  <a:pos x="T6" y="T7"/>
                </a:cxn>
                <a:cxn ang="0">
                  <a:pos x="T8" y="T9"/>
                </a:cxn>
              </a:cxnLst>
              <a:rect l="0" t="0" r="r" b="b"/>
              <a:pathLst>
                <a:path w="1057" h="420">
                  <a:moveTo>
                    <a:pt x="1037" y="420"/>
                  </a:moveTo>
                  <a:lnTo>
                    <a:pt x="0" y="49"/>
                  </a:lnTo>
                  <a:lnTo>
                    <a:pt x="17" y="0"/>
                  </a:lnTo>
                  <a:lnTo>
                    <a:pt x="1057" y="373"/>
                  </a:lnTo>
                  <a:lnTo>
                    <a:pt x="1037" y="42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1" name="Freeform 690"/>
            <p:cNvSpPr>
              <a:spLocks/>
            </p:cNvSpPr>
            <p:nvPr/>
          </p:nvSpPr>
          <p:spPr bwMode="auto">
            <a:xfrm>
              <a:off x="4258" y="1935"/>
              <a:ext cx="75" cy="66"/>
            </a:xfrm>
            <a:custGeom>
              <a:avLst/>
              <a:gdLst>
                <a:gd name="T0" fmla="*/ 174 w 297"/>
                <a:gd name="T1" fmla="*/ 257 h 266"/>
                <a:gd name="T2" fmla="*/ 0 w 297"/>
                <a:gd name="T3" fmla="*/ 52 h 266"/>
                <a:gd name="T4" fmla="*/ 270 w 297"/>
                <a:gd name="T5" fmla="*/ 0 h 266"/>
                <a:gd name="T6" fmla="*/ 277 w 297"/>
                <a:gd name="T7" fmla="*/ 0 h 266"/>
                <a:gd name="T8" fmla="*/ 285 w 297"/>
                <a:gd name="T9" fmla="*/ 4 h 266"/>
                <a:gd name="T10" fmla="*/ 292 w 297"/>
                <a:gd name="T11" fmla="*/ 13 h 266"/>
                <a:gd name="T12" fmla="*/ 297 w 297"/>
                <a:gd name="T13" fmla="*/ 20 h 266"/>
                <a:gd name="T14" fmla="*/ 297 w 297"/>
                <a:gd name="T15" fmla="*/ 32 h 266"/>
                <a:gd name="T16" fmla="*/ 292 w 297"/>
                <a:gd name="T17" fmla="*/ 40 h 266"/>
                <a:gd name="T18" fmla="*/ 277 w 297"/>
                <a:gd name="T19" fmla="*/ 48 h 266"/>
                <a:gd name="T20" fmla="*/ 277 w 297"/>
                <a:gd name="T21" fmla="*/ 48 h 266"/>
                <a:gd name="T22" fmla="*/ 52 w 297"/>
                <a:gd name="T23" fmla="*/ 92 h 266"/>
                <a:gd name="T24" fmla="*/ 67 w 297"/>
                <a:gd name="T25" fmla="*/ 52 h 266"/>
                <a:gd name="T26" fmla="*/ 214 w 297"/>
                <a:gd name="T27" fmla="*/ 227 h 266"/>
                <a:gd name="T28" fmla="*/ 217 w 297"/>
                <a:gd name="T29" fmla="*/ 234 h 266"/>
                <a:gd name="T30" fmla="*/ 217 w 297"/>
                <a:gd name="T31" fmla="*/ 246 h 266"/>
                <a:gd name="T32" fmla="*/ 210 w 297"/>
                <a:gd name="T33" fmla="*/ 262 h 266"/>
                <a:gd name="T34" fmla="*/ 202 w 297"/>
                <a:gd name="T35" fmla="*/ 266 h 266"/>
                <a:gd name="T36" fmla="*/ 194 w 297"/>
                <a:gd name="T37" fmla="*/ 266 h 266"/>
                <a:gd name="T38" fmla="*/ 174 w 297"/>
                <a:gd name="T39" fmla="*/ 257 h 266"/>
                <a:gd name="T40" fmla="*/ 174 w 297"/>
                <a:gd name="T41" fmla="*/ 25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7" h="266">
                  <a:moveTo>
                    <a:pt x="174" y="257"/>
                  </a:moveTo>
                  <a:lnTo>
                    <a:pt x="0" y="52"/>
                  </a:lnTo>
                  <a:lnTo>
                    <a:pt x="270" y="0"/>
                  </a:lnTo>
                  <a:lnTo>
                    <a:pt x="277" y="0"/>
                  </a:lnTo>
                  <a:lnTo>
                    <a:pt x="285" y="4"/>
                  </a:lnTo>
                  <a:lnTo>
                    <a:pt x="292" y="13"/>
                  </a:lnTo>
                  <a:lnTo>
                    <a:pt x="297" y="20"/>
                  </a:lnTo>
                  <a:lnTo>
                    <a:pt x="297" y="32"/>
                  </a:lnTo>
                  <a:lnTo>
                    <a:pt x="292" y="40"/>
                  </a:lnTo>
                  <a:lnTo>
                    <a:pt x="277" y="48"/>
                  </a:lnTo>
                  <a:lnTo>
                    <a:pt x="277" y="48"/>
                  </a:lnTo>
                  <a:lnTo>
                    <a:pt x="52" y="92"/>
                  </a:lnTo>
                  <a:lnTo>
                    <a:pt x="67" y="52"/>
                  </a:lnTo>
                  <a:lnTo>
                    <a:pt x="214" y="227"/>
                  </a:lnTo>
                  <a:lnTo>
                    <a:pt x="217" y="234"/>
                  </a:lnTo>
                  <a:lnTo>
                    <a:pt x="217" y="246"/>
                  </a:lnTo>
                  <a:lnTo>
                    <a:pt x="210" y="262"/>
                  </a:lnTo>
                  <a:lnTo>
                    <a:pt x="202" y="266"/>
                  </a:lnTo>
                  <a:lnTo>
                    <a:pt x="194" y="266"/>
                  </a:lnTo>
                  <a:lnTo>
                    <a:pt x="174" y="257"/>
                  </a:lnTo>
                  <a:lnTo>
                    <a:pt x="174" y="257"/>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2" name="Freeform 691"/>
            <p:cNvSpPr>
              <a:spLocks noEditPoints="1"/>
            </p:cNvSpPr>
            <p:nvPr/>
          </p:nvSpPr>
          <p:spPr bwMode="auto">
            <a:xfrm>
              <a:off x="4573" y="2311"/>
              <a:ext cx="52" cy="67"/>
            </a:xfrm>
            <a:custGeom>
              <a:avLst/>
              <a:gdLst>
                <a:gd name="T0" fmla="*/ 0 w 206"/>
                <a:gd name="T1" fmla="*/ 7 h 269"/>
                <a:gd name="T2" fmla="*/ 37 w 206"/>
                <a:gd name="T3" fmla="*/ 1 h 269"/>
                <a:gd name="T4" fmla="*/ 83 w 206"/>
                <a:gd name="T5" fmla="*/ 0 h 269"/>
                <a:gd name="T6" fmla="*/ 111 w 206"/>
                <a:gd name="T7" fmla="*/ 1 h 269"/>
                <a:gd name="T8" fmla="*/ 135 w 206"/>
                <a:gd name="T9" fmla="*/ 5 h 269"/>
                <a:gd name="T10" fmla="*/ 154 w 206"/>
                <a:gd name="T11" fmla="*/ 12 h 269"/>
                <a:gd name="T12" fmla="*/ 170 w 206"/>
                <a:gd name="T13" fmla="*/ 21 h 269"/>
                <a:gd name="T14" fmla="*/ 181 w 206"/>
                <a:gd name="T15" fmla="*/ 31 h 269"/>
                <a:gd name="T16" fmla="*/ 190 w 206"/>
                <a:gd name="T17" fmla="*/ 45 h 269"/>
                <a:gd name="T18" fmla="*/ 195 w 206"/>
                <a:gd name="T19" fmla="*/ 60 h 269"/>
                <a:gd name="T20" fmla="*/ 196 w 206"/>
                <a:gd name="T21" fmla="*/ 78 h 269"/>
                <a:gd name="T22" fmla="*/ 192 w 206"/>
                <a:gd name="T23" fmla="*/ 98 h 269"/>
                <a:gd name="T24" fmla="*/ 182 w 206"/>
                <a:gd name="T25" fmla="*/ 117 h 269"/>
                <a:gd name="T26" fmla="*/ 167 w 206"/>
                <a:gd name="T27" fmla="*/ 132 h 269"/>
                <a:gd name="T28" fmla="*/ 148 w 206"/>
                <a:gd name="T29" fmla="*/ 143 h 269"/>
                <a:gd name="T30" fmla="*/ 154 w 206"/>
                <a:gd name="T31" fmla="*/ 146 h 269"/>
                <a:gd name="T32" fmla="*/ 164 w 206"/>
                <a:gd name="T33" fmla="*/ 155 h 269"/>
                <a:gd name="T34" fmla="*/ 175 w 206"/>
                <a:gd name="T35" fmla="*/ 168 h 269"/>
                <a:gd name="T36" fmla="*/ 181 w 206"/>
                <a:gd name="T37" fmla="*/ 183 h 269"/>
                <a:gd name="T38" fmla="*/ 194 w 206"/>
                <a:gd name="T39" fmla="*/ 225 h 269"/>
                <a:gd name="T40" fmla="*/ 204 w 206"/>
                <a:gd name="T41" fmla="*/ 262 h 269"/>
                <a:gd name="T42" fmla="*/ 144 w 206"/>
                <a:gd name="T43" fmla="*/ 269 h 269"/>
                <a:gd name="T44" fmla="*/ 135 w 206"/>
                <a:gd name="T45" fmla="*/ 246 h 269"/>
                <a:gd name="T46" fmla="*/ 125 w 206"/>
                <a:gd name="T47" fmla="*/ 208 h 269"/>
                <a:gd name="T48" fmla="*/ 119 w 206"/>
                <a:gd name="T49" fmla="*/ 187 h 269"/>
                <a:gd name="T50" fmla="*/ 110 w 206"/>
                <a:gd name="T51" fmla="*/ 174 h 269"/>
                <a:gd name="T52" fmla="*/ 97 w 206"/>
                <a:gd name="T53" fmla="*/ 167 h 269"/>
                <a:gd name="T54" fmla="*/ 79 w 206"/>
                <a:gd name="T55" fmla="*/ 164 h 269"/>
                <a:gd name="T56" fmla="*/ 60 w 206"/>
                <a:gd name="T57" fmla="*/ 269 h 269"/>
                <a:gd name="T58" fmla="*/ 60 w 206"/>
                <a:gd name="T59" fmla="*/ 47 h 269"/>
                <a:gd name="T60" fmla="*/ 86 w 206"/>
                <a:gd name="T61" fmla="*/ 121 h 269"/>
                <a:gd name="T62" fmla="*/ 106 w 206"/>
                <a:gd name="T63" fmla="*/ 118 h 269"/>
                <a:gd name="T64" fmla="*/ 123 w 206"/>
                <a:gd name="T65" fmla="*/ 110 h 269"/>
                <a:gd name="T66" fmla="*/ 131 w 206"/>
                <a:gd name="T67" fmla="*/ 98 h 269"/>
                <a:gd name="T68" fmla="*/ 135 w 206"/>
                <a:gd name="T69" fmla="*/ 82 h 269"/>
                <a:gd name="T70" fmla="*/ 133 w 206"/>
                <a:gd name="T71" fmla="*/ 66 h 269"/>
                <a:gd name="T72" fmla="*/ 124 w 206"/>
                <a:gd name="T73" fmla="*/ 55 h 269"/>
                <a:gd name="T74" fmla="*/ 109 w 206"/>
                <a:gd name="T75" fmla="*/ 47 h 269"/>
                <a:gd name="T76" fmla="*/ 89 w 206"/>
                <a:gd name="T77" fmla="*/ 46 h 269"/>
                <a:gd name="T78" fmla="*/ 60 w 206"/>
                <a:gd name="T79" fmla="*/ 4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9">
                  <a:moveTo>
                    <a:pt x="0" y="269"/>
                  </a:moveTo>
                  <a:lnTo>
                    <a:pt x="0" y="7"/>
                  </a:lnTo>
                  <a:lnTo>
                    <a:pt x="18" y="4"/>
                  </a:lnTo>
                  <a:lnTo>
                    <a:pt x="37" y="1"/>
                  </a:lnTo>
                  <a:lnTo>
                    <a:pt x="59" y="0"/>
                  </a:lnTo>
                  <a:lnTo>
                    <a:pt x="83" y="0"/>
                  </a:lnTo>
                  <a:lnTo>
                    <a:pt x="97" y="0"/>
                  </a:lnTo>
                  <a:lnTo>
                    <a:pt x="111" y="1"/>
                  </a:lnTo>
                  <a:lnTo>
                    <a:pt x="124" y="3"/>
                  </a:lnTo>
                  <a:lnTo>
                    <a:pt x="135" y="5"/>
                  </a:lnTo>
                  <a:lnTo>
                    <a:pt x="145" y="8"/>
                  </a:lnTo>
                  <a:lnTo>
                    <a:pt x="154" y="12"/>
                  </a:lnTo>
                  <a:lnTo>
                    <a:pt x="162" y="15"/>
                  </a:lnTo>
                  <a:lnTo>
                    <a:pt x="170" y="21"/>
                  </a:lnTo>
                  <a:lnTo>
                    <a:pt x="176" y="26"/>
                  </a:lnTo>
                  <a:lnTo>
                    <a:pt x="181" y="31"/>
                  </a:lnTo>
                  <a:lnTo>
                    <a:pt x="186" y="37"/>
                  </a:lnTo>
                  <a:lnTo>
                    <a:pt x="190" y="45"/>
                  </a:lnTo>
                  <a:lnTo>
                    <a:pt x="192" y="52"/>
                  </a:lnTo>
                  <a:lnTo>
                    <a:pt x="195" y="60"/>
                  </a:lnTo>
                  <a:lnTo>
                    <a:pt x="196" y="69"/>
                  </a:lnTo>
                  <a:lnTo>
                    <a:pt x="196" y="78"/>
                  </a:lnTo>
                  <a:lnTo>
                    <a:pt x="195" y="88"/>
                  </a:lnTo>
                  <a:lnTo>
                    <a:pt x="192" y="98"/>
                  </a:lnTo>
                  <a:lnTo>
                    <a:pt x="189" y="108"/>
                  </a:lnTo>
                  <a:lnTo>
                    <a:pt x="182" y="117"/>
                  </a:lnTo>
                  <a:lnTo>
                    <a:pt x="176" y="126"/>
                  </a:lnTo>
                  <a:lnTo>
                    <a:pt x="167" y="132"/>
                  </a:lnTo>
                  <a:lnTo>
                    <a:pt x="158" y="139"/>
                  </a:lnTo>
                  <a:lnTo>
                    <a:pt x="148" y="143"/>
                  </a:lnTo>
                  <a:lnTo>
                    <a:pt x="148" y="144"/>
                  </a:lnTo>
                  <a:lnTo>
                    <a:pt x="154" y="146"/>
                  </a:lnTo>
                  <a:lnTo>
                    <a:pt x="159" y="150"/>
                  </a:lnTo>
                  <a:lnTo>
                    <a:pt x="164" y="155"/>
                  </a:lnTo>
                  <a:lnTo>
                    <a:pt x="170" y="162"/>
                  </a:lnTo>
                  <a:lnTo>
                    <a:pt x="175" y="168"/>
                  </a:lnTo>
                  <a:lnTo>
                    <a:pt x="178" y="176"/>
                  </a:lnTo>
                  <a:lnTo>
                    <a:pt x="181" y="183"/>
                  </a:lnTo>
                  <a:lnTo>
                    <a:pt x="185" y="194"/>
                  </a:lnTo>
                  <a:lnTo>
                    <a:pt x="194" y="225"/>
                  </a:lnTo>
                  <a:lnTo>
                    <a:pt x="200" y="248"/>
                  </a:lnTo>
                  <a:lnTo>
                    <a:pt x="204" y="262"/>
                  </a:lnTo>
                  <a:lnTo>
                    <a:pt x="206" y="269"/>
                  </a:lnTo>
                  <a:lnTo>
                    <a:pt x="144" y="269"/>
                  </a:lnTo>
                  <a:lnTo>
                    <a:pt x="140" y="260"/>
                  </a:lnTo>
                  <a:lnTo>
                    <a:pt x="135" y="246"/>
                  </a:lnTo>
                  <a:lnTo>
                    <a:pt x="130" y="229"/>
                  </a:lnTo>
                  <a:lnTo>
                    <a:pt x="125" y="208"/>
                  </a:lnTo>
                  <a:lnTo>
                    <a:pt x="123" y="196"/>
                  </a:lnTo>
                  <a:lnTo>
                    <a:pt x="119" y="187"/>
                  </a:lnTo>
                  <a:lnTo>
                    <a:pt x="115" y="180"/>
                  </a:lnTo>
                  <a:lnTo>
                    <a:pt x="110" y="174"/>
                  </a:lnTo>
                  <a:lnTo>
                    <a:pt x="105" y="169"/>
                  </a:lnTo>
                  <a:lnTo>
                    <a:pt x="97" y="167"/>
                  </a:lnTo>
                  <a:lnTo>
                    <a:pt x="89" y="166"/>
                  </a:lnTo>
                  <a:lnTo>
                    <a:pt x="79" y="164"/>
                  </a:lnTo>
                  <a:lnTo>
                    <a:pt x="60" y="164"/>
                  </a:lnTo>
                  <a:lnTo>
                    <a:pt x="60" y="269"/>
                  </a:lnTo>
                  <a:lnTo>
                    <a:pt x="0" y="269"/>
                  </a:lnTo>
                  <a:close/>
                  <a:moveTo>
                    <a:pt x="60" y="47"/>
                  </a:moveTo>
                  <a:lnTo>
                    <a:pt x="60" y="121"/>
                  </a:lnTo>
                  <a:lnTo>
                    <a:pt x="86" y="121"/>
                  </a:lnTo>
                  <a:lnTo>
                    <a:pt x="97" y="120"/>
                  </a:lnTo>
                  <a:lnTo>
                    <a:pt x="106" y="118"/>
                  </a:lnTo>
                  <a:lnTo>
                    <a:pt x="115" y="115"/>
                  </a:lnTo>
                  <a:lnTo>
                    <a:pt x="123" y="110"/>
                  </a:lnTo>
                  <a:lnTo>
                    <a:pt x="128" y="105"/>
                  </a:lnTo>
                  <a:lnTo>
                    <a:pt x="131" y="98"/>
                  </a:lnTo>
                  <a:lnTo>
                    <a:pt x="134" y="91"/>
                  </a:lnTo>
                  <a:lnTo>
                    <a:pt x="135" y="82"/>
                  </a:lnTo>
                  <a:lnTo>
                    <a:pt x="134" y="74"/>
                  </a:lnTo>
                  <a:lnTo>
                    <a:pt x="133" y="66"/>
                  </a:lnTo>
                  <a:lnTo>
                    <a:pt x="129" y="60"/>
                  </a:lnTo>
                  <a:lnTo>
                    <a:pt x="124" y="55"/>
                  </a:lnTo>
                  <a:lnTo>
                    <a:pt x="116" y="51"/>
                  </a:lnTo>
                  <a:lnTo>
                    <a:pt x="109" y="47"/>
                  </a:lnTo>
                  <a:lnTo>
                    <a:pt x="100" y="46"/>
                  </a:lnTo>
                  <a:lnTo>
                    <a:pt x="89" y="46"/>
                  </a:lnTo>
                  <a:lnTo>
                    <a:pt x="72" y="46"/>
                  </a:lnTo>
                  <a:lnTo>
                    <a:pt x="6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3" name="Freeform 692"/>
            <p:cNvSpPr>
              <a:spLocks noEditPoints="1"/>
            </p:cNvSpPr>
            <p:nvPr/>
          </p:nvSpPr>
          <p:spPr bwMode="auto">
            <a:xfrm>
              <a:off x="4631" y="2328"/>
              <a:ext cx="45" cy="51"/>
            </a:xfrm>
            <a:custGeom>
              <a:avLst/>
              <a:gdLst>
                <a:gd name="T0" fmla="*/ 178 w 181"/>
                <a:gd name="T1" fmla="*/ 151 h 203"/>
                <a:gd name="T2" fmla="*/ 180 w 181"/>
                <a:gd name="T3" fmla="*/ 177 h 203"/>
                <a:gd name="T4" fmla="*/ 181 w 181"/>
                <a:gd name="T5" fmla="*/ 198 h 203"/>
                <a:gd name="T6" fmla="*/ 122 w 181"/>
                <a:gd name="T7" fmla="*/ 179 h 203"/>
                <a:gd name="T8" fmla="*/ 116 w 181"/>
                <a:gd name="T9" fmla="*/ 185 h 203"/>
                <a:gd name="T10" fmla="*/ 105 w 181"/>
                <a:gd name="T11" fmla="*/ 194 h 203"/>
                <a:gd name="T12" fmla="*/ 89 w 181"/>
                <a:gd name="T13" fmla="*/ 199 h 203"/>
                <a:gd name="T14" fmla="*/ 74 w 181"/>
                <a:gd name="T15" fmla="*/ 203 h 203"/>
                <a:gd name="T16" fmla="*/ 51 w 181"/>
                <a:gd name="T17" fmla="*/ 201 h 203"/>
                <a:gd name="T18" fmla="*/ 33 w 181"/>
                <a:gd name="T19" fmla="*/ 196 h 203"/>
                <a:gd name="T20" fmla="*/ 23 w 181"/>
                <a:gd name="T21" fmla="*/ 189 h 203"/>
                <a:gd name="T22" fmla="*/ 11 w 181"/>
                <a:gd name="T23" fmla="*/ 176 h 203"/>
                <a:gd name="T24" fmla="*/ 2 w 181"/>
                <a:gd name="T25" fmla="*/ 156 h 203"/>
                <a:gd name="T26" fmla="*/ 2 w 181"/>
                <a:gd name="T27" fmla="*/ 134 h 203"/>
                <a:gd name="T28" fmla="*/ 5 w 181"/>
                <a:gd name="T29" fmla="*/ 119 h 203"/>
                <a:gd name="T30" fmla="*/ 13 w 181"/>
                <a:gd name="T31" fmla="*/ 105 h 203"/>
                <a:gd name="T32" fmla="*/ 23 w 181"/>
                <a:gd name="T33" fmla="*/ 93 h 203"/>
                <a:gd name="T34" fmla="*/ 39 w 181"/>
                <a:gd name="T35" fmla="*/ 83 h 203"/>
                <a:gd name="T36" fmla="*/ 58 w 181"/>
                <a:gd name="T37" fmla="*/ 77 h 203"/>
                <a:gd name="T38" fmla="*/ 79 w 181"/>
                <a:gd name="T39" fmla="*/ 72 h 203"/>
                <a:gd name="T40" fmla="*/ 103 w 181"/>
                <a:gd name="T41" fmla="*/ 69 h 203"/>
                <a:gd name="T42" fmla="*/ 117 w 181"/>
                <a:gd name="T43" fmla="*/ 67 h 203"/>
                <a:gd name="T44" fmla="*/ 115 w 181"/>
                <a:gd name="T45" fmla="*/ 56 h 203"/>
                <a:gd name="T46" fmla="*/ 108 w 181"/>
                <a:gd name="T47" fmla="*/ 49 h 203"/>
                <a:gd name="T48" fmla="*/ 97 w 181"/>
                <a:gd name="T49" fmla="*/ 44 h 203"/>
                <a:gd name="T50" fmla="*/ 80 w 181"/>
                <a:gd name="T51" fmla="*/ 42 h 203"/>
                <a:gd name="T52" fmla="*/ 53 w 181"/>
                <a:gd name="T53" fmla="*/ 46 h 203"/>
                <a:gd name="T54" fmla="*/ 26 w 181"/>
                <a:gd name="T55" fmla="*/ 56 h 203"/>
                <a:gd name="T56" fmla="*/ 23 w 181"/>
                <a:gd name="T57" fmla="*/ 14 h 203"/>
                <a:gd name="T58" fmla="*/ 41 w 181"/>
                <a:gd name="T59" fmla="*/ 7 h 203"/>
                <a:gd name="T60" fmla="*/ 70 w 181"/>
                <a:gd name="T61" fmla="*/ 2 h 203"/>
                <a:gd name="T62" fmla="*/ 102 w 181"/>
                <a:gd name="T63" fmla="*/ 0 h 203"/>
                <a:gd name="T64" fmla="*/ 121 w 181"/>
                <a:gd name="T65" fmla="*/ 3 h 203"/>
                <a:gd name="T66" fmla="*/ 136 w 181"/>
                <a:gd name="T67" fmla="*/ 9 h 203"/>
                <a:gd name="T68" fmla="*/ 150 w 181"/>
                <a:gd name="T69" fmla="*/ 17 h 203"/>
                <a:gd name="T70" fmla="*/ 162 w 181"/>
                <a:gd name="T71" fmla="*/ 27 h 203"/>
                <a:gd name="T72" fmla="*/ 170 w 181"/>
                <a:gd name="T73" fmla="*/ 41 h 203"/>
                <a:gd name="T74" fmla="*/ 175 w 181"/>
                <a:gd name="T75" fmla="*/ 56 h 203"/>
                <a:gd name="T76" fmla="*/ 178 w 181"/>
                <a:gd name="T77" fmla="*/ 74 h 203"/>
                <a:gd name="T78" fmla="*/ 120 w 181"/>
                <a:gd name="T79" fmla="*/ 126 h 203"/>
                <a:gd name="T80" fmla="*/ 106 w 181"/>
                <a:gd name="T81" fmla="*/ 107 h 203"/>
                <a:gd name="T82" fmla="*/ 84 w 181"/>
                <a:gd name="T83" fmla="*/ 111 h 203"/>
                <a:gd name="T84" fmla="*/ 69 w 181"/>
                <a:gd name="T85" fmla="*/ 119 h 203"/>
                <a:gd name="T86" fmla="*/ 63 w 181"/>
                <a:gd name="T87" fmla="*/ 130 h 203"/>
                <a:gd name="T88" fmla="*/ 61 w 181"/>
                <a:gd name="T89" fmla="*/ 142 h 203"/>
                <a:gd name="T90" fmla="*/ 65 w 181"/>
                <a:gd name="T91" fmla="*/ 151 h 203"/>
                <a:gd name="T92" fmla="*/ 72 w 181"/>
                <a:gd name="T93" fmla="*/ 157 h 203"/>
                <a:gd name="T94" fmla="*/ 80 w 181"/>
                <a:gd name="T95" fmla="*/ 159 h 203"/>
                <a:gd name="T96" fmla="*/ 92 w 181"/>
                <a:gd name="T97" fmla="*/ 159 h 203"/>
                <a:gd name="T98" fmla="*/ 103 w 181"/>
                <a:gd name="T99" fmla="*/ 154 h 203"/>
                <a:gd name="T100" fmla="*/ 114 w 181"/>
                <a:gd name="T101" fmla="*/ 147 h 203"/>
                <a:gd name="T102" fmla="*/ 119 w 181"/>
                <a:gd name="T103" fmla="*/ 13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203">
                  <a:moveTo>
                    <a:pt x="178" y="84"/>
                  </a:moveTo>
                  <a:lnTo>
                    <a:pt x="178" y="151"/>
                  </a:lnTo>
                  <a:lnTo>
                    <a:pt x="178" y="165"/>
                  </a:lnTo>
                  <a:lnTo>
                    <a:pt x="180" y="177"/>
                  </a:lnTo>
                  <a:lnTo>
                    <a:pt x="180" y="189"/>
                  </a:lnTo>
                  <a:lnTo>
                    <a:pt x="181" y="198"/>
                  </a:lnTo>
                  <a:lnTo>
                    <a:pt x="126" y="198"/>
                  </a:lnTo>
                  <a:lnTo>
                    <a:pt x="122" y="179"/>
                  </a:lnTo>
                  <a:lnTo>
                    <a:pt x="121" y="179"/>
                  </a:lnTo>
                  <a:lnTo>
                    <a:pt x="116" y="185"/>
                  </a:lnTo>
                  <a:lnTo>
                    <a:pt x="110" y="189"/>
                  </a:lnTo>
                  <a:lnTo>
                    <a:pt x="105" y="194"/>
                  </a:lnTo>
                  <a:lnTo>
                    <a:pt x="97" y="196"/>
                  </a:lnTo>
                  <a:lnTo>
                    <a:pt x="89" y="199"/>
                  </a:lnTo>
                  <a:lnTo>
                    <a:pt x="82" y="201"/>
                  </a:lnTo>
                  <a:lnTo>
                    <a:pt x="74" y="203"/>
                  </a:lnTo>
                  <a:lnTo>
                    <a:pt x="65" y="203"/>
                  </a:lnTo>
                  <a:lnTo>
                    <a:pt x="51" y="201"/>
                  </a:lnTo>
                  <a:lnTo>
                    <a:pt x="39" y="198"/>
                  </a:lnTo>
                  <a:lnTo>
                    <a:pt x="33" y="196"/>
                  </a:lnTo>
                  <a:lnTo>
                    <a:pt x="28" y="192"/>
                  </a:lnTo>
                  <a:lnTo>
                    <a:pt x="23" y="189"/>
                  </a:lnTo>
                  <a:lnTo>
                    <a:pt x="18" y="185"/>
                  </a:lnTo>
                  <a:lnTo>
                    <a:pt x="11" y="176"/>
                  </a:lnTo>
                  <a:lnTo>
                    <a:pt x="5" y="166"/>
                  </a:lnTo>
                  <a:lnTo>
                    <a:pt x="2" y="156"/>
                  </a:lnTo>
                  <a:lnTo>
                    <a:pt x="0" y="143"/>
                  </a:lnTo>
                  <a:lnTo>
                    <a:pt x="2" y="134"/>
                  </a:lnTo>
                  <a:lnTo>
                    <a:pt x="3" y="126"/>
                  </a:lnTo>
                  <a:lnTo>
                    <a:pt x="5" y="119"/>
                  </a:lnTo>
                  <a:lnTo>
                    <a:pt x="8" y="111"/>
                  </a:lnTo>
                  <a:lnTo>
                    <a:pt x="13" y="105"/>
                  </a:lnTo>
                  <a:lnTo>
                    <a:pt x="18" y="98"/>
                  </a:lnTo>
                  <a:lnTo>
                    <a:pt x="23" y="93"/>
                  </a:lnTo>
                  <a:lnTo>
                    <a:pt x="31" y="88"/>
                  </a:lnTo>
                  <a:lnTo>
                    <a:pt x="39" y="83"/>
                  </a:lnTo>
                  <a:lnTo>
                    <a:pt x="47" y="79"/>
                  </a:lnTo>
                  <a:lnTo>
                    <a:pt x="58" y="77"/>
                  </a:lnTo>
                  <a:lnTo>
                    <a:pt x="68" y="74"/>
                  </a:lnTo>
                  <a:lnTo>
                    <a:pt x="79" y="72"/>
                  </a:lnTo>
                  <a:lnTo>
                    <a:pt x="91" y="70"/>
                  </a:lnTo>
                  <a:lnTo>
                    <a:pt x="103" y="69"/>
                  </a:lnTo>
                  <a:lnTo>
                    <a:pt x="117" y="69"/>
                  </a:lnTo>
                  <a:lnTo>
                    <a:pt x="117" y="67"/>
                  </a:lnTo>
                  <a:lnTo>
                    <a:pt x="117" y="60"/>
                  </a:lnTo>
                  <a:lnTo>
                    <a:pt x="115" y="56"/>
                  </a:lnTo>
                  <a:lnTo>
                    <a:pt x="112" y="51"/>
                  </a:lnTo>
                  <a:lnTo>
                    <a:pt x="108" y="49"/>
                  </a:lnTo>
                  <a:lnTo>
                    <a:pt x="103" y="46"/>
                  </a:lnTo>
                  <a:lnTo>
                    <a:pt x="97" y="44"/>
                  </a:lnTo>
                  <a:lnTo>
                    <a:pt x="89" y="42"/>
                  </a:lnTo>
                  <a:lnTo>
                    <a:pt x="80" y="42"/>
                  </a:lnTo>
                  <a:lnTo>
                    <a:pt x="67" y="44"/>
                  </a:lnTo>
                  <a:lnTo>
                    <a:pt x="53" y="46"/>
                  </a:lnTo>
                  <a:lnTo>
                    <a:pt x="39" y="50"/>
                  </a:lnTo>
                  <a:lnTo>
                    <a:pt x="26" y="56"/>
                  </a:lnTo>
                  <a:lnTo>
                    <a:pt x="14" y="18"/>
                  </a:lnTo>
                  <a:lnTo>
                    <a:pt x="23" y="14"/>
                  </a:lnTo>
                  <a:lnTo>
                    <a:pt x="31" y="11"/>
                  </a:lnTo>
                  <a:lnTo>
                    <a:pt x="41" y="7"/>
                  </a:lnTo>
                  <a:lnTo>
                    <a:pt x="50" y="6"/>
                  </a:lnTo>
                  <a:lnTo>
                    <a:pt x="70" y="2"/>
                  </a:lnTo>
                  <a:lnTo>
                    <a:pt x="92" y="0"/>
                  </a:lnTo>
                  <a:lnTo>
                    <a:pt x="102" y="0"/>
                  </a:lnTo>
                  <a:lnTo>
                    <a:pt x="112" y="2"/>
                  </a:lnTo>
                  <a:lnTo>
                    <a:pt x="121" y="3"/>
                  </a:lnTo>
                  <a:lnTo>
                    <a:pt x="129" y="6"/>
                  </a:lnTo>
                  <a:lnTo>
                    <a:pt x="136" y="9"/>
                  </a:lnTo>
                  <a:lnTo>
                    <a:pt x="144" y="13"/>
                  </a:lnTo>
                  <a:lnTo>
                    <a:pt x="150" y="17"/>
                  </a:lnTo>
                  <a:lnTo>
                    <a:pt x="157" y="22"/>
                  </a:lnTo>
                  <a:lnTo>
                    <a:pt x="162" y="27"/>
                  </a:lnTo>
                  <a:lnTo>
                    <a:pt x="166" y="34"/>
                  </a:lnTo>
                  <a:lnTo>
                    <a:pt x="170" y="41"/>
                  </a:lnTo>
                  <a:lnTo>
                    <a:pt x="173" y="49"/>
                  </a:lnTo>
                  <a:lnTo>
                    <a:pt x="175" y="56"/>
                  </a:lnTo>
                  <a:lnTo>
                    <a:pt x="177" y="65"/>
                  </a:lnTo>
                  <a:lnTo>
                    <a:pt x="178" y="74"/>
                  </a:lnTo>
                  <a:lnTo>
                    <a:pt x="178" y="84"/>
                  </a:lnTo>
                  <a:close/>
                  <a:moveTo>
                    <a:pt x="120" y="126"/>
                  </a:moveTo>
                  <a:lnTo>
                    <a:pt x="120" y="107"/>
                  </a:lnTo>
                  <a:lnTo>
                    <a:pt x="106" y="107"/>
                  </a:lnTo>
                  <a:lnTo>
                    <a:pt x="94" y="109"/>
                  </a:lnTo>
                  <a:lnTo>
                    <a:pt x="84" y="111"/>
                  </a:lnTo>
                  <a:lnTo>
                    <a:pt x="75" y="115"/>
                  </a:lnTo>
                  <a:lnTo>
                    <a:pt x="69" y="119"/>
                  </a:lnTo>
                  <a:lnTo>
                    <a:pt x="65" y="124"/>
                  </a:lnTo>
                  <a:lnTo>
                    <a:pt x="63" y="130"/>
                  </a:lnTo>
                  <a:lnTo>
                    <a:pt x="61" y="137"/>
                  </a:lnTo>
                  <a:lnTo>
                    <a:pt x="61" y="142"/>
                  </a:lnTo>
                  <a:lnTo>
                    <a:pt x="63" y="147"/>
                  </a:lnTo>
                  <a:lnTo>
                    <a:pt x="65" y="151"/>
                  </a:lnTo>
                  <a:lnTo>
                    <a:pt x="68" y="154"/>
                  </a:lnTo>
                  <a:lnTo>
                    <a:pt x="72" y="157"/>
                  </a:lnTo>
                  <a:lnTo>
                    <a:pt x="75" y="158"/>
                  </a:lnTo>
                  <a:lnTo>
                    <a:pt x="80" y="159"/>
                  </a:lnTo>
                  <a:lnTo>
                    <a:pt x="86" y="159"/>
                  </a:lnTo>
                  <a:lnTo>
                    <a:pt x="92" y="159"/>
                  </a:lnTo>
                  <a:lnTo>
                    <a:pt x="98" y="158"/>
                  </a:lnTo>
                  <a:lnTo>
                    <a:pt x="103" y="154"/>
                  </a:lnTo>
                  <a:lnTo>
                    <a:pt x="108" y="151"/>
                  </a:lnTo>
                  <a:lnTo>
                    <a:pt x="114" y="147"/>
                  </a:lnTo>
                  <a:lnTo>
                    <a:pt x="117" y="140"/>
                  </a:lnTo>
                  <a:lnTo>
                    <a:pt x="119" y="134"/>
                  </a:lnTo>
                  <a:lnTo>
                    <a:pt x="120"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4" name="Freeform 693"/>
            <p:cNvSpPr>
              <a:spLocks/>
            </p:cNvSpPr>
            <p:nvPr/>
          </p:nvSpPr>
          <p:spPr bwMode="auto">
            <a:xfrm>
              <a:off x="4682" y="2316"/>
              <a:ext cx="33" cy="63"/>
            </a:xfrm>
            <a:custGeom>
              <a:avLst/>
              <a:gdLst>
                <a:gd name="T0" fmla="*/ 26 w 130"/>
                <a:gd name="T1" fmla="*/ 17 h 251"/>
                <a:gd name="T2" fmla="*/ 86 w 130"/>
                <a:gd name="T3" fmla="*/ 0 h 251"/>
                <a:gd name="T4" fmla="*/ 86 w 130"/>
                <a:gd name="T5" fmla="*/ 52 h 251"/>
                <a:gd name="T6" fmla="*/ 130 w 130"/>
                <a:gd name="T7" fmla="*/ 52 h 251"/>
                <a:gd name="T8" fmla="*/ 130 w 130"/>
                <a:gd name="T9" fmla="*/ 98 h 251"/>
                <a:gd name="T10" fmla="*/ 86 w 130"/>
                <a:gd name="T11" fmla="*/ 98 h 251"/>
                <a:gd name="T12" fmla="*/ 86 w 130"/>
                <a:gd name="T13" fmla="*/ 165 h 251"/>
                <a:gd name="T14" fmla="*/ 87 w 130"/>
                <a:gd name="T15" fmla="*/ 174 h 251"/>
                <a:gd name="T16" fmla="*/ 88 w 130"/>
                <a:gd name="T17" fmla="*/ 182 h 251"/>
                <a:gd name="T18" fmla="*/ 89 w 130"/>
                <a:gd name="T19" fmla="*/ 188 h 251"/>
                <a:gd name="T20" fmla="*/ 92 w 130"/>
                <a:gd name="T21" fmla="*/ 193 h 251"/>
                <a:gd name="T22" fmla="*/ 95 w 130"/>
                <a:gd name="T23" fmla="*/ 196 h 251"/>
                <a:gd name="T24" fmla="*/ 100 w 130"/>
                <a:gd name="T25" fmla="*/ 199 h 251"/>
                <a:gd name="T26" fmla="*/ 105 w 130"/>
                <a:gd name="T27" fmla="*/ 200 h 251"/>
                <a:gd name="T28" fmla="*/ 110 w 130"/>
                <a:gd name="T29" fmla="*/ 201 h 251"/>
                <a:gd name="T30" fmla="*/ 121 w 130"/>
                <a:gd name="T31" fmla="*/ 200 h 251"/>
                <a:gd name="T32" fmla="*/ 129 w 130"/>
                <a:gd name="T33" fmla="*/ 199 h 251"/>
                <a:gd name="T34" fmla="*/ 129 w 130"/>
                <a:gd name="T35" fmla="*/ 246 h 251"/>
                <a:gd name="T36" fmla="*/ 121 w 130"/>
                <a:gd name="T37" fmla="*/ 247 h 251"/>
                <a:gd name="T38" fmla="*/ 112 w 130"/>
                <a:gd name="T39" fmla="*/ 249 h 251"/>
                <a:gd name="T40" fmla="*/ 101 w 130"/>
                <a:gd name="T41" fmla="*/ 251 h 251"/>
                <a:gd name="T42" fmla="*/ 89 w 130"/>
                <a:gd name="T43" fmla="*/ 251 h 251"/>
                <a:gd name="T44" fmla="*/ 77 w 130"/>
                <a:gd name="T45" fmla="*/ 249 h 251"/>
                <a:gd name="T46" fmla="*/ 64 w 130"/>
                <a:gd name="T47" fmla="*/ 247 h 251"/>
                <a:gd name="T48" fmla="*/ 54 w 130"/>
                <a:gd name="T49" fmla="*/ 242 h 251"/>
                <a:gd name="T50" fmla="*/ 44 w 130"/>
                <a:gd name="T51" fmla="*/ 234 h 251"/>
                <a:gd name="T52" fmla="*/ 40 w 130"/>
                <a:gd name="T53" fmla="*/ 229 h 251"/>
                <a:gd name="T54" fmla="*/ 36 w 130"/>
                <a:gd name="T55" fmla="*/ 224 h 251"/>
                <a:gd name="T56" fmla="*/ 33 w 130"/>
                <a:gd name="T57" fmla="*/ 218 h 251"/>
                <a:gd name="T58" fmla="*/ 31 w 130"/>
                <a:gd name="T59" fmla="*/ 211 h 251"/>
                <a:gd name="T60" fmla="*/ 28 w 130"/>
                <a:gd name="T61" fmla="*/ 204 h 251"/>
                <a:gd name="T62" fmla="*/ 27 w 130"/>
                <a:gd name="T63" fmla="*/ 195 h 251"/>
                <a:gd name="T64" fmla="*/ 27 w 130"/>
                <a:gd name="T65" fmla="*/ 186 h 251"/>
                <a:gd name="T66" fmla="*/ 26 w 130"/>
                <a:gd name="T67" fmla="*/ 176 h 251"/>
                <a:gd name="T68" fmla="*/ 26 w 130"/>
                <a:gd name="T69" fmla="*/ 98 h 251"/>
                <a:gd name="T70" fmla="*/ 0 w 130"/>
                <a:gd name="T71" fmla="*/ 98 h 251"/>
                <a:gd name="T72" fmla="*/ 0 w 130"/>
                <a:gd name="T73" fmla="*/ 52 h 251"/>
                <a:gd name="T74" fmla="*/ 26 w 130"/>
                <a:gd name="T75" fmla="*/ 52 h 251"/>
                <a:gd name="T76" fmla="*/ 26 w 130"/>
                <a:gd name="T77" fmla="*/ 1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0" h="251">
                  <a:moveTo>
                    <a:pt x="26" y="17"/>
                  </a:moveTo>
                  <a:lnTo>
                    <a:pt x="86" y="0"/>
                  </a:lnTo>
                  <a:lnTo>
                    <a:pt x="86" y="52"/>
                  </a:lnTo>
                  <a:lnTo>
                    <a:pt x="130" y="52"/>
                  </a:lnTo>
                  <a:lnTo>
                    <a:pt x="130" y="98"/>
                  </a:lnTo>
                  <a:lnTo>
                    <a:pt x="86" y="98"/>
                  </a:lnTo>
                  <a:lnTo>
                    <a:pt x="86" y="165"/>
                  </a:lnTo>
                  <a:lnTo>
                    <a:pt x="87" y="174"/>
                  </a:lnTo>
                  <a:lnTo>
                    <a:pt x="88" y="182"/>
                  </a:lnTo>
                  <a:lnTo>
                    <a:pt x="89" y="188"/>
                  </a:lnTo>
                  <a:lnTo>
                    <a:pt x="92" y="193"/>
                  </a:lnTo>
                  <a:lnTo>
                    <a:pt x="95" y="196"/>
                  </a:lnTo>
                  <a:lnTo>
                    <a:pt x="100" y="199"/>
                  </a:lnTo>
                  <a:lnTo>
                    <a:pt x="105" y="200"/>
                  </a:lnTo>
                  <a:lnTo>
                    <a:pt x="110" y="201"/>
                  </a:lnTo>
                  <a:lnTo>
                    <a:pt x="121" y="200"/>
                  </a:lnTo>
                  <a:lnTo>
                    <a:pt x="129" y="199"/>
                  </a:lnTo>
                  <a:lnTo>
                    <a:pt x="129" y="246"/>
                  </a:lnTo>
                  <a:lnTo>
                    <a:pt x="121" y="247"/>
                  </a:lnTo>
                  <a:lnTo>
                    <a:pt x="112" y="249"/>
                  </a:lnTo>
                  <a:lnTo>
                    <a:pt x="101" y="251"/>
                  </a:lnTo>
                  <a:lnTo>
                    <a:pt x="89" y="251"/>
                  </a:lnTo>
                  <a:lnTo>
                    <a:pt x="77" y="249"/>
                  </a:lnTo>
                  <a:lnTo>
                    <a:pt x="64" y="247"/>
                  </a:lnTo>
                  <a:lnTo>
                    <a:pt x="54" y="242"/>
                  </a:lnTo>
                  <a:lnTo>
                    <a:pt x="44" y="234"/>
                  </a:lnTo>
                  <a:lnTo>
                    <a:pt x="40" y="229"/>
                  </a:lnTo>
                  <a:lnTo>
                    <a:pt x="36" y="224"/>
                  </a:lnTo>
                  <a:lnTo>
                    <a:pt x="33" y="218"/>
                  </a:lnTo>
                  <a:lnTo>
                    <a:pt x="31" y="211"/>
                  </a:lnTo>
                  <a:lnTo>
                    <a:pt x="28" y="204"/>
                  </a:lnTo>
                  <a:lnTo>
                    <a:pt x="27" y="195"/>
                  </a:lnTo>
                  <a:lnTo>
                    <a:pt x="27" y="186"/>
                  </a:lnTo>
                  <a:lnTo>
                    <a:pt x="26" y="176"/>
                  </a:lnTo>
                  <a:lnTo>
                    <a:pt x="26" y="98"/>
                  </a:lnTo>
                  <a:lnTo>
                    <a:pt x="0" y="98"/>
                  </a:lnTo>
                  <a:lnTo>
                    <a:pt x="0" y="52"/>
                  </a:lnTo>
                  <a:lnTo>
                    <a:pt x="26" y="52"/>
                  </a:lnTo>
                  <a:lnTo>
                    <a:pt x="26"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5" name="Freeform 694"/>
            <p:cNvSpPr>
              <a:spLocks noEditPoints="1"/>
            </p:cNvSpPr>
            <p:nvPr/>
          </p:nvSpPr>
          <p:spPr bwMode="auto">
            <a:xfrm>
              <a:off x="4720" y="2328"/>
              <a:ext cx="47" cy="51"/>
            </a:xfrm>
            <a:custGeom>
              <a:avLst/>
              <a:gdLst>
                <a:gd name="T0" fmla="*/ 58 w 189"/>
                <a:gd name="T1" fmla="*/ 121 h 203"/>
                <a:gd name="T2" fmla="*/ 63 w 189"/>
                <a:gd name="T3" fmla="*/ 137 h 203"/>
                <a:gd name="T4" fmla="*/ 76 w 189"/>
                <a:gd name="T5" fmla="*/ 148 h 203"/>
                <a:gd name="T6" fmla="*/ 94 w 189"/>
                <a:gd name="T7" fmla="*/ 156 h 203"/>
                <a:gd name="T8" fmla="*/ 114 w 189"/>
                <a:gd name="T9" fmla="*/ 157 h 203"/>
                <a:gd name="T10" fmla="*/ 144 w 189"/>
                <a:gd name="T11" fmla="*/ 156 h 203"/>
                <a:gd name="T12" fmla="*/ 170 w 189"/>
                <a:gd name="T13" fmla="*/ 149 h 203"/>
                <a:gd name="T14" fmla="*/ 163 w 189"/>
                <a:gd name="T15" fmla="*/ 195 h 203"/>
                <a:gd name="T16" fmla="*/ 127 w 189"/>
                <a:gd name="T17" fmla="*/ 201 h 203"/>
                <a:gd name="T18" fmla="*/ 94 w 189"/>
                <a:gd name="T19" fmla="*/ 203 h 203"/>
                <a:gd name="T20" fmla="*/ 72 w 189"/>
                <a:gd name="T21" fmla="*/ 199 h 203"/>
                <a:gd name="T22" fmla="*/ 52 w 189"/>
                <a:gd name="T23" fmla="*/ 192 h 203"/>
                <a:gd name="T24" fmla="*/ 35 w 189"/>
                <a:gd name="T25" fmla="*/ 182 h 203"/>
                <a:gd name="T26" fmla="*/ 21 w 189"/>
                <a:gd name="T27" fmla="*/ 170 h 203"/>
                <a:gd name="T28" fmla="*/ 11 w 189"/>
                <a:gd name="T29" fmla="*/ 153 h 203"/>
                <a:gd name="T30" fmla="*/ 4 w 189"/>
                <a:gd name="T31" fmla="*/ 135 h 203"/>
                <a:gd name="T32" fmla="*/ 1 w 189"/>
                <a:gd name="T33" fmla="*/ 115 h 203"/>
                <a:gd name="T34" fmla="*/ 1 w 189"/>
                <a:gd name="T35" fmla="*/ 93 h 203"/>
                <a:gd name="T36" fmla="*/ 4 w 189"/>
                <a:gd name="T37" fmla="*/ 74 h 203"/>
                <a:gd name="T38" fmla="*/ 11 w 189"/>
                <a:gd name="T39" fmla="*/ 55 h 203"/>
                <a:gd name="T40" fmla="*/ 21 w 189"/>
                <a:gd name="T41" fmla="*/ 39 h 203"/>
                <a:gd name="T42" fmla="*/ 34 w 189"/>
                <a:gd name="T43" fmla="*/ 23 h 203"/>
                <a:gd name="T44" fmla="*/ 51 w 189"/>
                <a:gd name="T45" fmla="*/ 12 h 203"/>
                <a:gd name="T46" fmla="*/ 68 w 189"/>
                <a:gd name="T47" fmla="*/ 4 h 203"/>
                <a:gd name="T48" fmla="*/ 89 w 189"/>
                <a:gd name="T49" fmla="*/ 0 h 203"/>
                <a:gd name="T50" fmla="*/ 110 w 189"/>
                <a:gd name="T51" fmla="*/ 0 h 203"/>
                <a:gd name="T52" fmla="*/ 130 w 189"/>
                <a:gd name="T53" fmla="*/ 4 h 203"/>
                <a:gd name="T54" fmla="*/ 146 w 189"/>
                <a:gd name="T55" fmla="*/ 11 h 203"/>
                <a:gd name="T56" fmla="*/ 160 w 189"/>
                <a:gd name="T57" fmla="*/ 21 h 203"/>
                <a:gd name="T58" fmla="*/ 172 w 189"/>
                <a:gd name="T59" fmla="*/ 35 h 203"/>
                <a:gd name="T60" fmla="*/ 180 w 189"/>
                <a:gd name="T61" fmla="*/ 50 h 203"/>
                <a:gd name="T62" fmla="*/ 186 w 189"/>
                <a:gd name="T63" fmla="*/ 68 h 203"/>
                <a:gd name="T64" fmla="*/ 189 w 189"/>
                <a:gd name="T65" fmla="*/ 87 h 203"/>
                <a:gd name="T66" fmla="*/ 188 w 189"/>
                <a:gd name="T67" fmla="*/ 111 h 203"/>
                <a:gd name="T68" fmla="*/ 58 w 189"/>
                <a:gd name="T69" fmla="*/ 79 h 203"/>
                <a:gd name="T70" fmla="*/ 132 w 189"/>
                <a:gd name="T71" fmla="*/ 73 h 203"/>
                <a:gd name="T72" fmla="*/ 128 w 189"/>
                <a:gd name="T73" fmla="*/ 59 h 203"/>
                <a:gd name="T74" fmla="*/ 119 w 189"/>
                <a:gd name="T75" fmla="*/ 47 h 203"/>
                <a:gd name="T76" fmla="*/ 105 w 189"/>
                <a:gd name="T77" fmla="*/ 41 h 203"/>
                <a:gd name="T78" fmla="*/ 90 w 189"/>
                <a:gd name="T79" fmla="*/ 41 h 203"/>
                <a:gd name="T80" fmla="*/ 76 w 189"/>
                <a:gd name="T81" fmla="*/ 46 h 203"/>
                <a:gd name="T82" fmla="*/ 66 w 189"/>
                <a:gd name="T83" fmla="*/ 58 h 203"/>
                <a:gd name="T84" fmla="*/ 60 w 189"/>
                <a:gd name="T85"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9" h="203">
                  <a:moveTo>
                    <a:pt x="187" y="121"/>
                  </a:moveTo>
                  <a:lnTo>
                    <a:pt x="58" y="121"/>
                  </a:lnTo>
                  <a:lnTo>
                    <a:pt x="60" y="129"/>
                  </a:lnTo>
                  <a:lnTo>
                    <a:pt x="63" y="137"/>
                  </a:lnTo>
                  <a:lnTo>
                    <a:pt x="68" y="143"/>
                  </a:lnTo>
                  <a:lnTo>
                    <a:pt x="76" y="148"/>
                  </a:lnTo>
                  <a:lnTo>
                    <a:pt x="84" y="152"/>
                  </a:lnTo>
                  <a:lnTo>
                    <a:pt x="94" y="156"/>
                  </a:lnTo>
                  <a:lnTo>
                    <a:pt x="104" y="157"/>
                  </a:lnTo>
                  <a:lnTo>
                    <a:pt x="114" y="157"/>
                  </a:lnTo>
                  <a:lnTo>
                    <a:pt x="130" y="157"/>
                  </a:lnTo>
                  <a:lnTo>
                    <a:pt x="144" y="156"/>
                  </a:lnTo>
                  <a:lnTo>
                    <a:pt x="158" y="153"/>
                  </a:lnTo>
                  <a:lnTo>
                    <a:pt x="170" y="149"/>
                  </a:lnTo>
                  <a:lnTo>
                    <a:pt x="178" y="190"/>
                  </a:lnTo>
                  <a:lnTo>
                    <a:pt x="163" y="195"/>
                  </a:lnTo>
                  <a:lnTo>
                    <a:pt x="145" y="199"/>
                  </a:lnTo>
                  <a:lnTo>
                    <a:pt x="127" y="201"/>
                  </a:lnTo>
                  <a:lnTo>
                    <a:pt x="107" y="203"/>
                  </a:lnTo>
                  <a:lnTo>
                    <a:pt x="94" y="203"/>
                  </a:lnTo>
                  <a:lnTo>
                    <a:pt x="82" y="201"/>
                  </a:lnTo>
                  <a:lnTo>
                    <a:pt x="72" y="199"/>
                  </a:lnTo>
                  <a:lnTo>
                    <a:pt x="62" y="196"/>
                  </a:lnTo>
                  <a:lnTo>
                    <a:pt x="52" y="192"/>
                  </a:lnTo>
                  <a:lnTo>
                    <a:pt x="44" y="187"/>
                  </a:lnTo>
                  <a:lnTo>
                    <a:pt x="35" y="182"/>
                  </a:lnTo>
                  <a:lnTo>
                    <a:pt x="29" y="176"/>
                  </a:lnTo>
                  <a:lnTo>
                    <a:pt x="21" y="170"/>
                  </a:lnTo>
                  <a:lnTo>
                    <a:pt x="16" y="162"/>
                  </a:lnTo>
                  <a:lnTo>
                    <a:pt x="11" y="153"/>
                  </a:lnTo>
                  <a:lnTo>
                    <a:pt x="7" y="144"/>
                  </a:lnTo>
                  <a:lnTo>
                    <a:pt x="4" y="135"/>
                  </a:lnTo>
                  <a:lnTo>
                    <a:pt x="2" y="125"/>
                  </a:lnTo>
                  <a:lnTo>
                    <a:pt x="1" y="115"/>
                  </a:lnTo>
                  <a:lnTo>
                    <a:pt x="0" y="103"/>
                  </a:lnTo>
                  <a:lnTo>
                    <a:pt x="1" y="93"/>
                  </a:lnTo>
                  <a:lnTo>
                    <a:pt x="2" y="83"/>
                  </a:lnTo>
                  <a:lnTo>
                    <a:pt x="4" y="74"/>
                  </a:lnTo>
                  <a:lnTo>
                    <a:pt x="7" y="64"/>
                  </a:lnTo>
                  <a:lnTo>
                    <a:pt x="11" y="55"/>
                  </a:lnTo>
                  <a:lnTo>
                    <a:pt x="15" y="47"/>
                  </a:lnTo>
                  <a:lnTo>
                    <a:pt x="21" y="39"/>
                  </a:lnTo>
                  <a:lnTo>
                    <a:pt x="28" y="31"/>
                  </a:lnTo>
                  <a:lnTo>
                    <a:pt x="34" y="23"/>
                  </a:lnTo>
                  <a:lnTo>
                    <a:pt x="42" y="18"/>
                  </a:lnTo>
                  <a:lnTo>
                    <a:pt x="51" y="12"/>
                  </a:lnTo>
                  <a:lnTo>
                    <a:pt x="60" y="8"/>
                  </a:lnTo>
                  <a:lnTo>
                    <a:pt x="68" y="4"/>
                  </a:lnTo>
                  <a:lnTo>
                    <a:pt x="79" y="3"/>
                  </a:lnTo>
                  <a:lnTo>
                    <a:pt x="89" y="0"/>
                  </a:lnTo>
                  <a:lnTo>
                    <a:pt x="100" y="0"/>
                  </a:lnTo>
                  <a:lnTo>
                    <a:pt x="110" y="0"/>
                  </a:lnTo>
                  <a:lnTo>
                    <a:pt x="121" y="2"/>
                  </a:lnTo>
                  <a:lnTo>
                    <a:pt x="130" y="4"/>
                  </a:lnTo>
                  <a:lnTo>
                    <a:pt x="138" y="7"/>
                  </a:lnTo>
                  <a:lnTo>
                    <a:pt x="146" y="11"/>
                  </a:lnTo>
                  <a:lnTo>
                    <a:pt x="152" y="16"/>
                  </a:lnTo>
                  <a:lnTo>
                    <a:pt x="160" y="21"/>
                  </a:lnTo>
                  <a:lnTo>
                    <a:pt x="166" y="27"/>
                  </a:lnTo>
                  <a:lnTo>
                    <a:pt x="172" y="35"/>
                  </a:lnTo>
                  <a:lnTo>
                    <a:pt x="177" y="42"/>
                  </a:lnTo>
                  <a:lnTo>
                    <a:pt x="180" y="50"/>
                  </a:lnTo>
                  <a:lnTo>
                    <a:pt x="183" y="59"/>
                  </a:lnTo>
                  <a:lnTo>
                    <a:pt x="186" y="68"/>
                  </a:lnTo>
                  <a:lnTo>
                    <a:pt x="188" y="77"/>
                  </a:lnTo>
                  <a:lnTo>
                    <a:pt x="189" y="87"/>
                  </a:lnTo>
                  <a:lnTo>
                    <a:pt x="189" y="97"/>
                  </a:lnTo>
                  <a:lnTo>
                    <a:pt x="188" y="111"/>
                  </a:lnTo>
                  <a:lnTo>
                    <a:pt x="187" y="121"/>
                  </a:lnTo>
                  <a:close/>
                  <a:moveTo>
                    <a:pt x="58" y="79"/>
                  </a:moveTo>
                  <a:lnTo>
                    <a:pt x="132" y="79"/>
                  </a:lnTo>
                  <a:lnTo>
                    <a:pt x="132" y="73"/>
                  </a:lnTo>
                  <a:lnTo>
                    <a:pt x="131" y="65"/>
                  </a:lnTo>
                  <a:lnTo>
                    <a:pt x="128" y="59"/>
                  </a:lnTo>
                  <a:lnTo>
                    <a:pt x="124" y="53"/>
                  </a:lnTo>
                  <a:lnTo>
                    <a:pt x="119" y="47"/>
                  </a:lnTo>
                  <a:lnTo>
                    <a:pt x="113" y="44"/>
                  </a:lnTo>
                  <a:lnTo>
                    <a:pt x="105" y="41"/>
                  </a:lnTo>
                  <a:lnTo>
                    <a:pt x="98" y="41"/>
                  </a:lnTo>
                  <a:lnTo>
                    <a:pt x="90" y="41"/>
                  </a:lnTo>
                  <a:lnTo>
                    <a:pt x="82" y="44"/>
                  </a:lnTo>
                  <a:lnTo>
                    <a:pt x="76" y="46"/>
                  </a:lnTo>
                  <a:lnTo>
                    <a:pt x="71" y="51"/>
                  </a:lnTo>
                  <a:lnTo>
                    <a:pt x="66" y="58"/>
                  </a:lnTo>
                  <a:lnTo>
                    <a:pt x="62" y="64"/>
                  </a:lnTo>
                  <a:lnTo>
                    <a:pt x="60" y="70"/>
                  </a:lnTo>
                  <a:lnTo>
                    <a:pt x="58"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6" name="Freeform 695"/>
            <p:cNvSpPr>
              <a:spLocks/>
            </p:cNvSpPr>
            <p:nvPr/>
          </p:nvSpPr>
          <p:spPr bwMode="auto">
            <a:xfrm>
              <a:off x="4774" y="2328"/>
              <a:ext cx="37" cy="51"/>
            </a:xfrm>
            <a:custGeom>
              <a:avLst/>
              <a:gdLst>
                <a:gd name="T0" fmla="*/ 10 w 150"/>
                <a:gd name="T1" fmla="*/ 145 h 203"/>
                <a:gd name="T2" fmla="*/ 37 w 150"/>
                <a:gd name="T3" fmla="*/ 156 h 203"/>
                <a:gd name="T4" fmla="*/ 65 w 150"/>
                <a:gd name="T5" fmla="*/ 159 h 203"/>
                <a:gd name="T6" fmla="*/ 76 w 150"/>
                <a:gd name="T7" fmla="*/ 159 h 203"/>
                <a:gd name="T8" fmla="*/ 84 w 150"/>
                <a:gd name="T9" fmla="*/ 156 h 203"/>
                <a:gd name="T10" fmla="*/ 89 w 150"/>
                <a:gd name="T11" fmla="*/ 151 h 203"/>
                <a:gd name="T12" fmla="*/ 90 w 150"/>
                <a:gd name="T13" fmla="*/ 144 h 203"/>
                <a:gd name="T14" fmla="*/ 89 w 150"/>
                <a:gd name="T15" fmla="*/ 137 h 203"/>
                <a:gd name="T16" fmla="*/ 84 w 150"/>
                <a:gd name="T17" fmla="*/ 131 h 203"/>
                <a:gd name="T18" fmla="*/ 61 w 150"/>
                <a:gd name="T19" fmla="*/ 123 h 203"/>
                <a:gd name="T20" fmla="*/ 37 w 150"/>
                <a:gd name="T21" fmla="*/ 112 h 203"/>
                <a:gd name="T22" fmla="*/ 19 w 150"/>
                <a:gd name="T23" fmla="*/ 100 h 203"/>
                <a:gd name="T24" fmla="*/ 7 w 150"/>
                <a:gd name="T25" fmla="*/ 83 h 203"/>
                <a:gd name="T26" fmla="*/ 5 w 150"/>
                <a:gd name="T27" fmla="*/ 64 h 203"/>
                <a:gd name="T28" fmla="*/ 6 w 150"/>
                <a:gd name="T29" fmla="*/ 51 h 203"/>
                <a:gd name="T30" fmla="*/ 10 w 150"/>
                <a:gd name="T31" fmla="*/ 39 h 203"/>
                <a:gd name="T32" fmla="*/ 16 w 150"/>
                <a:gd name="T33" fmla="*/ 28 h 203"/>
                <a:gd name="T34" fmla="*/ 26 w 150"/>
                <a:gd name="T35" fmla="*/ 18 h 203"/>
                <a:gd name="T36" fmla="*/ 38 w 150"/>
                <a:gd name="T37" fmla="*/ 11 h 203"/>
                <a:gd name="T38" fmla="*/ 52 w 150"/>
                <a:gd name="T39" fmla="*/ 6 h 203"/>
                <a:gd name="T40" fmla="*/ 85 w 150"/>
                <a:gd name="T41" fmla="*/ 0 h 203"/>
                <a:gd name="T42" fmla="*/ 114 w 150"/>
                <a:gd name="T43" fmla="*/ 3 h 203"/>
                <a:gd name="T44" fmla="*/ 141 w 150"/>
                <a:gd name="T45" fmla="*/ 12 h 203"/>
                <a:gd name="T46" fmla="*/ 119 w 150"/>
                <a:gd name="T47" fmla="*/ 49 h 203"/>
                <a:gd name="T48" fmla="*/ 98 w 150"/>
                <a:gd name="T49" fmla="*/ 44 h 203"/>
                <a:gd name="T50" fmla="*/ 76 w 150"/>
                <a:gd name="T51" fmla="*/ 44 h 203"/>
                <a:gd name="T52" fmla="*/ 66 w 150"/>
                <a:gd name="T53" fmla="*/ 49 h 203"/>
                <a:gd name="T54" fmla="*/ 63 w 150"/>
                <a:gd name="T55" fmla="*/ 55 h 203"/>
                <a:gd name="T56" fmla="*/ 63 w 150"/>
                <a:gd name="T57" fmla="*/ 61 h 203"/>
                <a:gd name="T58" fmla="*/ 67 w 150"/>
                <a:gd name="T59" fmla="*/ 68 h 203"/>
                <a:gd name="T60" fmla="*/ 80 w 150"/>
                <a:gd name="T61" fmla="*/ 75 h 203"/>
                <a:gd name="T62" fmla="*/ 109 w 150"/>
                <a:gd name="T63" fmla="*/ 86 h 203"/>
                <a:gd name="T64" fmla="*/ 130 w 150"/>
                <a:gd name="T65" fmla="*/ 97 h 203"/>
                <a:gd name="T66" fmla="*/ 142 w 150"/>
                <a:gd name="T67" fmla="*/ 111 h 203"/>
                <a:gd name="T68" fmla="*/ 149 w 150"/>
                <a:gd name="T69" fmla="*/ 129 h 203"/>
                <a:gd name="T70" fmla="*/ 149 w 150"/>
                <a:gd name="T71" fmla="*/ 147 h 203"/>
                <a:gd name="T72" fmla="*/ 146 w 150"/>
                <a:gd name="T73" fmla="*/ 159 h 203"/>
                <a:gd name="T74" fmla="*/ 141 w 150"/>
                <a:gd name="T75" fmla="*/ 171 h 203"/>
                <a:gd name="T76" fmla="*/ 132 w 150"/>
                <a:gd name="T77" fmla="*/ 181 h 203"/>
                <a:gd name="T78" fmla="*/ 121 w 150"/>
                <a:gd name="T79" fmla="*/ 190 h 203"/>
                <a:gd name="T80" fmla="*/ 108 w 150"/>
                <a:gd name="T81" fmla="*/ 196 h 203"/>
                <a:gd name="T82" fmla="*/ 82 w 150"/>
                <a:gd name="T83" fmla="*/ 201 h 203"/>
                <a:gd name="T84" fmla="*/ 46 w 150"/>
                <a:gd name="T85" fmla="*/ 201 h 203"/>
                <a:gd name="T86" fmla="*/ 14 w 150"/>
                <a:gd name="T8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203">
                  <a:moveTo>
                    <a:pt x="0" y="189"/>
                  </a:moveTo>
                  <a:lnTo>
                    <a:pt x="10" y="145"/>
                  </a:lnTo>
                  <a:lnTo>
                    <a:pt x="23" y="151"/>
                  </a:lnTo>
                  <a:lnTo>
                    <a:pt x="37" y="156"/>
                  </a:lnTo>
                  <a:lnTo>
                    <a:pt x="51" y="158"/>
                  </a:lnTo>
                  <a:lnTo>
                    <a:pt x="65" y="159"/>
                  </a:lnTo>
                  <a:lnTo>
                    <a:pt x="70" y="159"/>
                  </a:lnTo>
                  <a:lnTo>
                    <a:pt x="76" y="159"/>
                  </a:lnTo>
                  <a:lnTo>
                    <a:pt x="80" y="158"/>
                  </a:lnTo>
                  <a:lnTo>
                    <a:pt x="84" y="156"/>
                  </a:lnTo>
                  <a:lnTo>
                    <a:pt x="86" y="153"/>
                  </a:lnTo>
                  <a:lnTo>
                    <a:pt x="89" y="151"/>
                  </a:lnTo>
                  <a:lnTo>
                    <a:pt x="90" y="148"/>
                  </a:lnTo>
                  <a:lnTo>
                    <a:pt x="90" y="144"/>
                  </a:lnTo>
                  <a:lnTo>
                    <a:pt x="90" y="140"/>
                  </a:lnTo>
                  <a:lnTo>
                    <a:pt x="89" y="137"/>
                  </a:lnTo>
                  <a:lnTo>
                    <a:pt x="86" y="134"/>
                  </a:lnTo>
                  <a:lnTo>
                    <a:pt x="84" y="131"/>
                  </a:lnTo>
                  <a:lnTo>
                    <a:pt x="75" y="128"/>
                  </a:lnTo>
                  <a:lnTo>
                    <a:pt x="61" y="123"/>
                  </a:lnTo>
                  <a:lnTo>
                    <a:pt x="48" y="117"/>
                  </a:lnTo>
                  <a:lnTo>
                    <a:pt x="37" y="112"/>
                  </a:lnTo>
                  <a:lnTo>
                    <a:pt x="26" y="106"/>
                  </a:lnTo>
                  <a:lnTo>
                    <a:pt x="19" y="100"/>
                  </a:lnTo>
                  <a:lnTo>
                    <a:pt x="12" y="92"/>
                  </a:lnTo>
                  <a:lnTo>
                    <a:pt x="7" y="83"/>
                  </a:lnTo>
                  <a:lnTo>
                    <a:pt x="5" y="74"/>
                  </a:lnTo>
                  <a:lnTo>
                    <a:pt x="5" y="64"/>
                  </a:lnTo>
                  <a:lnTo>
                    <a:pt x="5" y="58"/>
                  </a:lnTo>
                  <a:lnTo>
                    <a:pt x="6" y="51"/>
                  </a:lnTo>
                  <a:lnTo>
                    <a:pt x="7" y="45"/>
                  </a:lnTo>
                  <a:lnTo>
                    <a:pt x="10" y="39"/>
                  </a:lnTo>
                  <a:lnTo>
                    <a:pt x="12" y="34"/>
                  </a:lnTo>
                  <a:lnTo>
                    <a:pt x="16" y="28"/>
                  </a:lnTo>
                  <a:lnTo>
                    <a:pt x="21" y="23"/>
                  </a:lnTo>
                  <a:lnTo>
                    <a:pt x="26" y="18"/>
                  </a:lnTo>
                  <a:lnTo>
                    <a:pt x="33" y="14"/>
                  </a:lnTo>
                  <a:lnTo>
                    <a:pt x="38" y="11"/>
                  </a:lnTo>
                  <a:lnTo>
                    <a:pt x="46" y="8"/>
                  </a:lnTo>
                  <a:lnTo>
                    <a:pt x="52" y="6"/>
                  </a:lnTo>
                  <a:lnTo>
                    <a:pt x="67" y="2"/>
                  </a:lnTo>
                  <a:lnTo>
                    <a:pt x="85" y="0"/>
                  </a:lnTo>
                  <a:lnTo>
                    <a:pt x="100" y="2"/>
                  </a:lnTo>
                  <a:lnTo>
                    <a:pt x="114" y="3"/>
                  </a:lnTo>
                  <a:lnTo>
                    <a:pt x="128" y="7"/>
                  </a:lnTo>
                  <a:lnTo>
                    <a:pt x="141" y="12"/>
                  </a:lnTo>
                  <a:lnTo>
                    <a:pt x="131" y="54"/>
                  </a:lnTo>
                  <a:lnTo>
                    <a:pt x="119" y="49"/>
                  </a:lnTo>
                  <a:lnTo>
                    <a:pt x="108" y="45"/>
                  </a:lnTo>
                  <a:lnTo>
                    <a:pt x="98" y="44"/>
                  </a:lnTo>
                  <a:lnTo>
                    <a:pt x="88" y="42"/>
                  </a:lnTo>
                  <a:lnTo>
                    <a:pt x="76" y="44"/>
                  </a:lnTo>
                  <a:lnTo>
                    <a:pt x="70" y="46"/>
                  </a:lnTo>
                  <a:lnTo>
                    <a:pt x="66" y="49"/>
                  </a:lnTo>
                  <a:lnTo>
                    <a:pt x="65" y="51"/>
                  </a:lnTo>
                  <a:lnTo>
                    <a:pt x="63" y="55"/>
                  </a:lnTo>
                  <a:lnTo>
                    <a:pt x="63" y="58"/>
                  </a:lnTo>
                  <a:lnTo>
                    <a:pt x="63" y="61"/>
                  </a:lnTo>
                  <a:lnTo>
                    <a:pt x="65" y="64"/>
                  </a:lnTo>
                  <a:lnTo>
                    <a:pt x="67" y="68"/>
                  </a:lnTo>
                  <a:lnTo>
                    <a:pt x="71" y="70"/>
                  </a:lnTo>
                  <a:lnTo>
                    <a:pt x="80" y="75"/>
                  </a:lnTo>
                  <a:lnTo>
                    <a:pt x="95" y="81"/>
                  </a:lnTo>
                  <a:lnTo>
                    <a:pt x="109" y="86"/>
                  </a:lnTo>
                  <a:lnTo>
                    <a:pt x="119" y="91"/>
                  </a:lnTo>
                  <a:lnTo>
                    <a:pt x="130" y="97"/>
                  </a:lnTo>
                  <a:lnTo>
                    <a:pt x="136" y="103"/>
                  </a:lnTo>
                  <a:lnTo>
                    <a:pt x="142" y="111"/>
                  </a:lnTo>
                  <a:lnTo>
                    <a:pt x="146" y="120"/>
                  </a:lnTo>
                  <a:lnTo>
                    <a:pt x="149" y="129"/>
                  </a:lnTo>
                  <a:lnTo>
                    <a:pt x="150" y="139"/>
                  </a:lnTo>
                  <a:lnTo>
                    <a:pt x="149" y="147"/>
                  </a:lnTo>
                  <a:lnTo>
                    <a:pt x="149" y="153"/>
                  </a:lnTo>
                  <a:lnTo>
                    <a:pt x="146" y="159"/>
                  </a:lnTo>
                  <a:lnTo>
                    <a:pt x="143" y="166"/>
                  </a:lnTo>
                  <a:lnTo>
                    <a:pt x="141" y="171"/>
                  </a:lnTo>
                  <a:lnTo>
                    <a:pt x="137" y="176"/>
                  </a:lnTo>
                  <a:lnTo>
                    <a:pt x="132" y="181"/>
                  </a:lnTo>
                  <a:lnTo>
                    <a:pt x="127" y="185"/>
                  </a:lnTo>
                  <a:lnTo>
                    <a:pt x="121" y="190"/>
                  </a:lnTo>
                  <a:lnTo>
                    <a:pt x="114" y="192"/>
                  </a:lnTo>
                  <a:lnTo>
                    <a:pt x="108" y="196"/>
                  </a:lnTo>
                  <a:lnTo>
                    <a:pt x="100" y="198"/>
                  </a:lnTo>
                  <a:lnTo>
                    <a:pt x="82" y="201"/>
                  </a:lnTo>
                  <a:lnTo>
                    <a:pt x="65" y="203"/>
                  </a:lnTo>
                  <a:lnTo>
                    <a:pt x="46" y="201"/>
                  </a:lnTo>
                  <a:lnTo>
                    <a:pt x="29" y="199"/>
                  </a:lnTo>
                  <a:lnTo>
                    <a:pt x="14" y="195"/>
                  </a:lnTo>
                  <a:lnTo>
                    <a:pt x="0" y="1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7" name="Freeform 696"/>
            <p:cNvSpPr>
              <a:spLocks noEditPoints="1"/>
            </p:cNvSpPr>
            <p:nvPr/>
          </p:nvSpPr>
          <p:spPr bwMode="auto">
            <a:xfrm>
              <a:off x="4840" y="2328"/>
              <a:ext cx="52" cy="69"/>
            </a:xfrm>
            <a:custGeom>
              <a:avLst/>
              <a:gdLst>
                <a:gd name="T0" fmla="*/ 2 w 207"/>
                <a:gd name="T1" fmla="*/ 70 h 276"/>
                <a:gd name="T2" fmla="*/ 1 w 207"/>
                <a:gd name="T3" fmla="*/ 39 h 276"/>
                <a:gd name="T4" fmla="*/ 0 w 207"/>
                <a:gd name="T5" fmla="*/ 4 h 276"/>
                <a:gd name="T6" fmla="*/ 56 w 207"/>
                <a:gd name="T7" fmla="*/ 32 h 276"/>
                <a:gd name="T8" fmla="*/ 70 w 207"/>
                <a:gd name="T9" fmla="*/ 18 h 276"/>
                <a:gd name="T10" fmla="*/ 85 w 207"/>
                <a:gd name="T11" fmla="*/ 8 h 276"/>
                <a:gd name="T12" fmla="*/ 104 w 207"/>
                <a:gd name="T13" fmla="*/ 3 h 276"/>
                <a:gd name="T14" fmla="*/ 125 w 207"/>
                <a:gd name="T15" fmla="*/ 0 h 276"/>
                <a:gd name="T16" fmla="*/ 141 w 207"/>
                <a:gd name="T17" fmla="*/ 2 h 276"/>
                <a:gd name="T18" fmla="*/ 156 w 207"/>
                <a:gd name="T19" fmla="*/ 7 h 276"/>
                <a:gd name="T20" fmla="*/ 170 w 207"/>
                <a:gd name="T21" fmla="*/ 16 h 276"/>
                <a:gd name="T22" fmla="*/ 183 w 207"/>
                <a:gd name="T23" fmla="*/ 27 h 276"/>
                <a:gd name="T24" fmla="*/ 193 w 207"/>
                <a:gd name="T25" fmla="*/ 42 h 276"/>
                <a:gd name="T26" fmla="*/ 201 w 207"/>
                <a:gd name="T27" fmla="*/ 59 h 276"/>
                <a:gd name="T28" fmla="*/ 206 w 207"/>
                <a:gd name="T29" fmla="*/ 78 h 276"/>
                <a:gd name="T30" fmla="*/ 207 w 207"/>
                <a:gd name="T31" fmla="*/ 98 h 276"/>
                <a:gd name="T32" fmla="*/ 206 w 207"/>
                <a:gd name="T33" fmla="*/ 121 h 276"/>
                <a:gd name="T34" fmla="*/ 201 w 207"/>
                <a:gd name="T35" fmla="*/ 142 h 276"/>
                <a:gd name="T36" fmla="*/ 192 w 207"/>
                <a:gd name="T37" fmla="*/ 159 h 276"/>
                <a:gd name="T38" fmla="*/ 181 w 207"/>
                <a:gd name="T39" fmla="*/ 175 h 276"/>
                <a:gd name="T40" fmla="*/ 167 w 207"/>
                <a:gd name="T41" fmla="*/ 186 h 276"/>
                <a:gd name="T42" fmla="*/ 151 w 207"/>
                <a:gd name="T43" fmla="*/ 195 h 276"/>
                <a:gd name="T44" fmla="*/ 135 w 207"/>
                <a:gd name="T45" fmla="*/ 200 h 276"/>
                <a:gd name="T46" fmla="*/ 116 w 207"/>
                <a:gd name="T47" fmla="*/ 203 h 276"/>
                <a:gd name="T48" fmla="*/ 100 w 207"/>
                <a:gd name="T49" fmla="*/ 201 h 276"/>
                <a:gd name="T50" fmla="*/ 85 w 207"/>
                <a:gd name="T51" fmla="*/ 196 h 276"/>
                <a:gd name="T52" fmla="*/ 72 w 207"/>
                <a:gd name="T53" fmla="*/ 190 h 276"/>
                <a:gd name="T54" fmla="*/ 63 w 207"/>
                <a:gd name="T55" fmla="*/ 180 h 276"/>
                <a:gd name="T56" fmla="*/ 63 w 207"/>
                <a:gd name="T57" fmla="*/ 276 h 276"/>
                <a:gd name="T58" fmla="*/ 63 w 207"/>
                <a:gd name="T59" fmla="*/ 91 h 276"/>
                <a:gd name="T60" fmla="*/ 65 w 207"/>
                <a:gd name="T61" fmla="*/ 125 h 276"/>
                <a:gd name="T62" fmla="*/ 70 w 207"/>
                <a:gd name="T63" fmla="*/ 139 h 276"/>
                <a:gd name="T64" fmla="*/ 76 w 207"/>
                <a:gd name="T65" fmla="*/ 147 h 276"/>
                <a:gd name="T66" fmla="*/ 85 w 207"/>
                <a:gd name="T67" fmla="*/ 152 h 276"/>
                <a:gd name="T68" fmla="*/ 97 w 207"/>
                <a:gd name="T69" fmla="*/ 156 h 276"/>
                <a:gd name="T70" fmla="*/ 111 w 207"/>
                <a:gd name="T71" fmla="*/ 154 h 276"/>
                <a:gd name="T72" fmla="*/ 127 w 207"/>
                <a:gd name="T73" fmla="*/ 148 h 276"/>
                <a:gd name="T74" fmla="*/ 139 w 207"/>
                <a:gd name="T75" fmla="*/ 133 h 276"/>
                <a:gd name="T76" fmla="*/ 144 w 207"/>
                <a:gd name="T77" fmla="*/ 114 h 276"/>
                <a:gd name="T78" fmla="*/ 144 w 207"/>
                <a:gd name="T79" fmla="*/ 91 h 276"/>
                <a:gd name="T80" fmla="*/ 139 w 207"/>
                <a:gd name="T81" fmla="*/ 70 h 276"/>
                <a:gd name="T82" fmla="*/ 127 w 207"/>
                <a:gd name="T83" fmla="*/ 56 h 276"/>
                <a:gd name="T84" fmla="*/ 112 w 207"/>
                <a:gd name="T85" fmla="*/ 49 h 276"/>
                <a:gd name="T86" fmla="*/ 95 w 207"/>
                <a:gd name="T87" fmla="*/ 49 h 276"/>
                <a:gd name="T88" fmla="*/ 81 w 207"/>
                <a:gd name="T89" fmla="*/ 55 h 276"/>
                <a:gd name="T90" fmla="*/ 70 w 207"/>
                <a:gd name="T91" fmla="*/ 67 h 276"/>
                <a:gd name="T92" fmla="*/ 63 w 207"/>
                <a:gd name="T93" fmla="*/ 8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276">
                  <a:moveTo>
                    <a:pt x="2" y="276"/>
                  </a:moveTo>
                  <a:lnTo>
                    <a:pt x="2" y="70"/>
                  </a:lnTo>
                  <a:lnTo>
                    <a:pt x="1" y="55"/>
                  </a:lnTo>
                  <a:lnTo>
                    <a:pt x="1" y="39"/>
                  </a:lnTo>
                  <a:lnTo>
                    <a:pt x="1" y="22"/>
                  </a:lnTo>
                  <a:lnTo>
                    <a:pt x="0" y="4"/>
                  </a:lnTo>
                  <a:lnTo>
                    <a:pt x="53" y="4"/>
                  </a:lnTo>
                  <a:lnTo>
                    <a:pt x="56" y="32"/>
                  </a:lnTo>
                  <a:lnTo>
                    <a:pt x="62" y="25"/>
                  </a:lnTo>
                  <a:lnTo>
                    <a:pt x="70" y="18"/>
                  </a:lnTo>
                  <a:lnTo>
                    <a:pt x="77" y="13"/>
                  </a:lnTo>
                  <a:lnTo>
                    <a:pt x="85" y="8"/>
                  </a:lnTo>
                  <a:lnTo>
                    <a:pt x="94" y="6"/>
                  </a:lnTo>
                  <a:lnTo>
                    <a:pt x="104" y="3"/>
                  </a:lnTo>
                  <a:lnTo>
                    <a:pt x="113" y="0"/>
                  </a:lnTo>
                  <a:lnTo>
                    <a:pt x="125" y="0"/>
                  </a:lnTo>
                  <a:lnTo>
                    <a:pt x="132" y="0"/>
                  </a:lnTo>
                  <a:lnTo>
                    <a:pt x="141" y="2"/>
                  </a:lnTo>
                  <a:lnTo>
                    <a:pt x="149" y="4"/>
                  </a:lnTo>
                  <a:lnTo>
                    <a:pt x="156" y="7"/>
                  </a:lnTo>
                  <a:lnTo>
                    <a:pt x="163" y="11"/>
                  </a:lnTo>
                  <a:lnTo>
                    <a:pt x="170" y="16"/>
                  </a:lnTo>
                  <a:lnTo>
                    <a:pt x="177" y="21"/>
                  </a:lnTo>
                  <a:lnTo>
                    <a:pt x="183" y="27"/>
                  </a:lnTo>
                  <a:lnTo>
                    <a:pt x="188" y="35"/>
                  </a:lnTo>
                  <a:lnTo>
                    <a:pt x="193" y="42"/>
                  </a:lnTo>
                  <a:lnTo>
                    <a:pt x="197" y="50"/>
                  </a:lnTo>
                  <a:lnTo>
                    <a:pt x="201" y="59"/>
                  </a:lnTo>
                  <a:lnTo>
                    <a:pt x="203" y="68"/>
                  </a:lnTo>
                  <a:lnTo>
                    <a:pt x="206" y="78"/>
                  </a:lnTo>
                  <a:lnTo>
                    <a:pt x="207" y="88"/>
                  </a:lnTo>
                  <a:lnTo>
                    <a:pt x="207" y="98"/>
                  </a:lnTo>
                  <a:lnTo>
                    <a:pt x="207" y="110"/>
                  </a:lnTo>
                  <a:lnTo>
                    <a:pt x="206" y="121"/>
                  </a:lnTo>
                  <a:lnTo>
                    <a:pt x="203" y="131"/>
                  </a:lnTo>
                  <a:lnTo>
                    <a:pt x="201" y="142"/>
                  </a:lnTo>
                  <a:lnTo>
                    <a:pt x="197" y="151"/>
                  </a:lnTo>
                  <a:lnTo>
                    <a:pt x="192" y="159"/>
                  </a:lnTo>
                  <a:lnTo>
                    <a:pt x="187" y="167"/>
                  </a:lnTo>
                  <a:lnTo>
                    <a:pt x="181" y="175"/>
                  </a:lnTo>
                  <a:lnTo>
                    <a:pt x="174" y="181"/>
                  </a:lnTo>
                  <a:lnTo>
                    <a:pt x="167" y="186"/>
                  </a:lnTo>
                  <a:lnTo>
                    <a:pt x="159" y="191"/>
                  </a:lnTo>
                  <a:lnTo>
                    <a:pt x="151" y="195"/>
                  </a:lnTo>
                  <a:lnTo>
                    <a:pt x="142" y="199"/>
                  </a:lnTo>
                  <a:lnTo>
                    <a:pt x="135" y="200"/>
                  </a:lnTo>
                  <a:lnTo>
                    <a:pt x="126" y="203"/>
                  </a:lnTo>
                  <a:lnTo>
                    <a:pt x="116" y="203"/>
                  </a:lnTo>
                  <a:lnTo>
                    <a:pt x="108" y="203"/>
                  </a:lnTo>
                  <a:lnTo>
                    <a:pt x="100" y="201"/>
                  </a:lnTo>
                  <a:lnTo>
                    <a:pt x="93" y="199"/>
                  </a:lnTo>
                  <a:lnTo>
                    <a:pt x="85" y="196"/>
                  </a:lnTo>
                  <a:lnTo>
                    <a:pt x="79" y="194"/>
                  </a:lnTo>
                  <a:lnTo>
                    <a:pt x="72" y="190"/>
                  </a:lnTo>
                  <a:lnTo>
                    <a:pt x="67" y="185"/>
                  </a:lnTo>
                  <a:lnTo>
                    <a:pt x="63" y="180"/>
                  </a:lnTo>
                  <a:lnTo>
                    <a:pt x="63" y="180"/>
                  </a:lnTo>
                  <a:lnTo>
                    <a:pt x="63" y="276"/>
                  </a:lnTo>
                  <a:lnTo>
                    <a:pt x="2" y="276"/>
                  </a:lnTo>
                  <a:close/>
                  <a:moveTo>
                    <a:pt x="63" y="91"/>
                  </a:moveTo>
                  <a:lnTo>
                    <a:pt x="63" y="114"/>
                  </a:lnTo>
                  <a:lnTo>
                    <a:pt x="65" y="125"/>
                  </a:lnTo>
                  <a:lnTo>
                    <a:pt x="67" y="135"/>
                  </a:lnTo>
                  <a:lnTo>
                    <a:pt x="70" y="139"/>
                  </a:lnTo>
                  <a:lnTo>
                    <a:pt x="72" y="143"/>
                  </a:lnTo>
                  <a:lnTo>
                    <a:pt x="76" y="147"/>
                  </a:lnTo>
                  <a:lnTo>
                    <a:pt x="81" y="149"/>
                  </a:lnTo>
                  <a:lnTo>
                    <a:pt x="85" y="152"/>
                  </a:lnTo>
                  <a:lnTo>
                    <a:pt x="90" y="154"/>
                  </a:lnTo>
                  <a:lnTo>
                    <a:pt x="97" y="156"/>
                  </a:lnTo>
                  <a:lnTo>
                    <a:pt x="102" y="156"/>
                  </a:lnTo>
                  <a:lnTo>
                    <a:pt x="111" y="154"/>
                  </a:lnTo>
                  <a:lnTo>
                    <a:pt x="119" y="152"/>
                  </a:lnTo>
                  <a:lnTo>
                    <a:pt x="127" y="148"/>
                  </a:lnTo>
                  <a:lnTo>
                    <a:pt x="133" y="142"/>
                  </a:lnTo>
                  <a:lnTo>
                    <a:pt x="139" y="133"/>
                  </a:lnTo>
                  <a:lnTo>
                    <a:pt x="142" y="124"/>
                  </a:lnTo>
                  <a:lnTo>
                    <a:pt x="144" y="114"/>
                  </a:lnTo>
                  <a:lnTo>
                    <a:pt x="145" y="102"/>
                  </a:lnTo>
                  <a:lnTo>
                    <a:pt x="144" y="91"/>
                  </a:lnTo>
                  <a:lnTo>
                    <a:pt x="142" y="79"/>
                  </a:lnTo>
                  <a:lnTo>
                    <a:pt x="139" y="70"/>
                  </a:lnTo>
                  <a:lnTo>
                    <a:pt x="133" y="63"/>
                  </a:lnTo>
                  <a:lnTo>
                    <a:pt x="127" y="56"/>
                  </a:lnTo>
                  <a:lnTo>
                    <a:pt x="121" y="51"/>
                  </a:lnTo>
                  <a:lnTo>
                    <a:pt x="112" y="49"/>
                  </a:lnTo>
                  <a:lnTo>
                    <a:pt x="103" y="47"/>
                  </a:lnTo>
                  <a:lnTo>
                    <a:pt x="95" y="49"/>
                  </a:lnTo>
                  <a:lnTo>
                    <a:pt x="88" y="51"/>
                  </a:lnTo>
                  <a:lnTo>
                    <a:pt x="81" y="55"/>
                  </a:lnTo>
                  <a:lnTo>
                    <a:pt x="75" y="60"/>
                  </a:lnTo>
                  <a:lnTo>
                    <a:pt x="70" y="67"/>
                  </a:lnTo>
                  <a:lnTo>
                    <a:pt x="66" y="73"/>
                  </a:lnTo>
                  <a:lnTo>
                    <a:pt x="63" y="82"/>
                  </a:lnTo>
                  <a:lnTo>
                    <a:pt x="63"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8" name="Freeform 697"/>
            <p:cNvSpPr>
              <a:spLocks noEditPoints="1"/>
            </p:cNvSpPr>
            <p:nvPr/>
          </p:nvSpPr>
          <p:spPr bwMode="auto">
            <a:xfrm>
              <a:off x="4899" y="2328"/>
              <a:ext cx="47" cy="51"/>
            </a:xfrm>
            <a:custGeom>
              <a:avLst/>
              <a:gdLst>
                <a:gd name="T0" fmla="*/ 57 w 188"/>
                <a:gd name="T1" fmla="*/ 121 h 203"/>
                <a:gd name="T2" fmla="*/ 62 w 188"/>
                <a:gd name="T3" fmla="*/ 137 h 203"/>
                <a:gd name="T4" fmla="*/ 75 w 188"/>
                <a:gd name="T5" fmla="*/ 148 h 203"/>
                <a:gd name="T6" fmla="*/ 93 w 188"/>
                <a:gd name="T7" fmla="*/ 156 h 203"/>
                <a:gd name="T8" fmla="*/ 114 w 188"/>
                <a:gd name="T9" fmla="*/ 157 h 203"/>
                <a:gd name="T10" fmla="*/ 144 w 188"/>
                <a:gd name="T11" fmla="*/ 156 h 203"/>
                <a:gd name="T12" fmla="*/ 169 w 188"/>
                <a:gd name="T13" fmla="*/ 149 h 203"/>
                <a:gd name="T14" fmla="*/ 161 w 188"/>
                <a:gd name="T15" fmla="*/ 195 h 203"/>
                <a:gd name="T16" fmla="*/ 126 w 188"/>
                <a:gd name="T17" fmla="*/ 201 h 203"/>
                <a:gd name="T18" fmla="*/ 94 w 188"/>
                <a:gd name="T19" fmla="*/ 203 h 203"/>
                <a:gd name="T20" fmla="*/ 71 w 188"/>
                <a:gd name="T21" fmla="*/ 199 h 203"/>
                <a:gd name="T22" fmla="*/ 52 w 188"/>
                <a:gd name="T23" fmla="*/ 192 h 203"/>
                <a:gd name="T24" fmla="*/ 36 w 188"/>
                <a:gd name="T25" fmla="*/ 182 h 203"/>
                <a:gd name="T26" fmla="*/ 22 w 188"/>
                <a:gd name="T27" fmla="*/ 170 h 203"/>
                <a:gd name="T28" fmla="*/ 10 w 188"/>
                <a:gd name="T29" fmla="*/ 153 h 203"/>
                <a:gd name="T30" fmla="*/ 4 w 188"/>
                <a:gd name="T31" fmla="*/ 135 h 203"/>
                <a:gd name="T32" fmla="*/ 0 w 188"/>
                <a:gd name="T33" fmla="*/ 115 h 203"/>
                <a:gd name="T34" fmla="*/ 0 w 188"/>
                <a:gd name="T35" fmla="*/ 93 h 203"/>
                <a:gd name="T36" fmla="*/ 4 w 188"/>
                <a:gd name="T37" fmla="*/ 74 h 203"/>
                <a:gd name="T38" fmla="*/ 10 w 188"/>
                <a:gd name="T39" fmla="*/ 55 h 203"/>
                <a:gd name="T40" fmla="*/ 20 w 188"/>
                <a:gd name="T41" fmla="*/ 39 h 203"/>
                <a:gd name="T42" fmla="*/ 34 w 188"/>
                <a:gd name="T43" fmla="*/ 23 h 203"/>
                <a:gd name="T44" fmla="*/ 50 w 188"/>
                <a:gd name="T45" fmla="*/ 12 h 203"/>
                <a:gd name="T46" fmla="*/ 67 w 188"/>
                <a:gd name="T47" fmla="*/ 4 h 203"/>
                <a:gd name="T48" fmla="*/ 89 w 188"/>
                <a:gd name="T49" fmla="*/ 0 h 203"/>
                <a:gd name="T50" fmla="*/ 109 w 188"/>
                <a:gd name="T51" fmla="*/ 0 h 203"/>
                <a:gd name="T52" fmla="*/ 128 w 188"/>
                <a:gd name="T53" fmla="*/ 4 h 203"/>
                <a:gd name="T54" fmla="*/ 145 w 188"/>
                <a:gd name="T55" fmla="*/ 11 h 203"/>
                <a:gd name="T56" fmla="*/ 159 w 188"/>
                <a:gd name="T57" fmla="*/ 21 h 203"/>
                <a:gd name="T58" fmla="*/ 170 w 188"/>
                <a:gd name="T59" fmla="*/ 35 h 203"/>
                <a:gd name="T60" fmla="*/ 179 w 188"/>
                <a:gd name="T61" fmla="*/ 50 h 203"/>
                <a:gd name="T62" fmla="*/ 186 w 188"/>
                <a:gd name="T63" fmla="*/ 68 h 203"/>
                <a:gd name="T64" fmla="*/ 188 w 188"/>
                <a:gd name="T65" fmla="*/ 87 h 203"/>
                <a:gd name="T66" fmla="*/ 188 w 188"/>
                <a:gd name="T67" fmla="*/ 111 h 203"/>
                <a:gd name="T68" fmla="*/ 57 w 188"/>
                <a:gd name="T69" fmla="*/ 79 h 203"/>
                <a:gd name="T70" fmla="*/ 131 w 188"/>
                <a:gd name="T71" fmla="*/ 73 h 203"/>
                <a:gd name="T72" fmla="*/ 127 w 188"/>
                <a:gd name="T73" fmla="*/ 59 h 203"/>
                <a:gd name="T74" fmla="*/ 119 w 188"/>
                <a:gd name="T75" fmla="*/ 47 h 203"/>
                <a:gd name="T76" fmla="*/ 106 w 188"/>
                <a:gd name="T77" fmla="*/ 41 h 203"/>
                <a:gd name="T78" fmla="*/ 89 w 188"/>
                <a:gd name="T79" fmla="*/ 41 h 203"/>
                <a:gd name="T80" fmla="*/ 76 w 188"/>
                <a:gd name="T81" fmla="*/ 46 h 203"/>
                <a:gd name="T82" fmla="*/ 66 w 188"/>
                <a:gd name="T83" fmla="*/ 58 h 203"/>
                <a:gd name="T84" fmla="*/ 58 w 188"/>
                <a:gd name="T85"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3">
                  <a:moveTo>
                    <a:pt x="186" y="121"/>
                  </a:moveTo>
                  <a:lnTo>
                    <a:pt x="57" y="121"/>
                  </a:lnTo>
                  <a:lnTo>
                    <a:pt x="60" y="129"/>
                  </a:lnTo>
                  <a:lnTo>
                    <a:pt x="62" y="137"/>
                  </a:lnTo>
                  <a:lnTo>
                    <a:pt x="69" y="143"/>
                  </a:lnTo>
                  <a:lnTo>
                    <a:pt x="75" y="148"/>
                  </a:lnTo>
                  <a:lnTo>
                    <a:pt x="84" y="152"/>
                  </a:lnTo>
                  <a:lnTo>
                    <a:pt x="93" y="156"/>
                  </a:lnTo>
                  <a:lnTo>
                    <a:pt x="103" y="157"/>
                  </a:lnTo>
                  <a:lnTo>
                    <a:pt x="114" y="157"/>
                  </a:lnTo>
                  <a:lnTo>
                    <a:pt x="128" y="157"/>
                  </a:lnTo>
                  <a:lnTo>
                    <a:pt x="144" y="156"/>
                  </a:lnTo>
                  <a:lnTo>
                    <a:pt x="156" y="153"/>
                  </a:lnTo>
                  <a:lnTo>
                    <a:pt x="169" y="149"/>
                  </a:lnTo>
                  <a:lnTo>
                    <a:pt x="178" y="190"/>
                  </a:lnTo>
                  <a:lnTo>
                    <a:pt x="161" y="195"/>
                  </a:lnTo>
                  <a:lnTo>
                    <a:pt x="145" y="199"/>
                  </a:lnTo>
                  <a:lnTo>
                    <a:pt x="126" y="201"/>
                  </a:lnTo>
                  <a:lnTo>
                    <a:pt x="106" y="203"/>
                  </a:lnTo>
                  <a:lnTo>
                    <a:pt x="94" y="203"/>
                  </a:lnTo>
                  <a:lnTo>
                    <a:pt x="83" y="201"/>
                  </a:lnTo>
                  <a:lnTo>
                    <a:pt x="71" y="199"/>
                  </a:lnTo>
                  <a:lnTo>
                    <a:pt x="61" y="196"/>
                  </a:lnTo>
                  <a:lnTo>
                    <a:pt x="52" y="192"/>
                  </a:lnTo>
                  <a:lnTo>
                    <a:pt x="43" y="187"/>
                  </a:lnTo>
                  <a:lnTo>
                    <a:pt x="36" y="182"/>
                  </a:lnTo>
                  <a:lnTo>
                    <a:pt x="28" y="176"/>
                  </a:lnTo>
                  <a:lnTo>
                    <a:pt x="22" y="170"/>
                  </a:lnTo>
                  <a:lnTo>
                    <a:pt x="15" y="162"/>
                  </a:lnTo>
                  <a:lnTo>
                    <a:pt x="10" y="153"/>
                  </a:lnTo>
                  <a:lnTo>
                    <a:pt x="6" y="144"/>
                  </a:lnTo>
                  <a:lnTo>
                    <a:pt x="4" y="135"/>
                  </a:lnTo>
                  <a:lnTo>
                    <a:pt x="1" y="125"/>
                  </a:lnTo>
                  <a:lnTo>
                    <a:pt x="0" y="115"/>
                  </a:lnTo>
                  <a:lnTo>
                    <a:pt x="0" y="103"/>
                  </a:lnTo>
                  <a:lnTo>
                    <a:pt x="0" y="93"/>
                  </a:lnTo>
                  <a:lnTo>
                    <a:pt x="1" y="83"/>
                  </a:lnTo>
                  <a:lnTo>
                    <a:pt x="4" y="74"/>
                  </a:lnTo>
                  <a:lnTo>
                    <a:pt x="6" y="64"/>
                  </a:lnTo>
                  <a:lnTo>
                    <a:pt x="10" y="55"/>
                  </a:lnTo>
                  <a:lnTo>
                    <a:pt x="15" y="47"/>
                  </a:lnTo>
                  <a:lnTo>
                    <a:pt x="20" y="39"/>
                  </a:lnTo>
                  <a:lnTo>
                    <a:pt x="27" y="31"/>
                  </a:lnTo>
                  <a:lnTo>
                    <a:pt x="34" y="23"/>
                  </a:lnTo>
                  <a:lnTo>
                    <a:pt x="42" y="18"/>
                  </a:lnTo>
                  <a:lnTo>
                    <a:pt x="50" y="12"/>
                  </a:lnTo>
                  <a:lnTo>
                    <a:pt x="58" y="8"/>
                  </a:lnTo>
                  <a:lnTo>
                    <a:pt x="67" y="4"/>
                  </a:lnTo>
                  <a:lnTo>
                    <a:pt x="78" y="3"/>
                  </a:lnTo>
                  <a:lnTo>
                    <a:pt x="89" y="0"/>
                  </a:lnTo>
                  <a:lnTo>
                    <a:pt x="99" y="0"/>
                  </a:lnTo>
                  <a:lnTo>
                    <a:pt x="109" y="0"/>
                  </a:lnTo>
                  <a:lnTo>
                    <a:pt x="119" y="2"/>
                  </a:lnTo>
                  <a:lnTo>
                    <a:pt x="128" y="4"/>
                  </a:lnTo>
                  <a:lnTo>
                    <a:pt x="137" y="7"/>
                  </a:lnTo>
                  <a:lnTo>
                    <a:pt x="145" y="11"/>
                  </a:lnTo>
                  <a:lnTo>
                    <a:pt x="153" y="16"/>
                  </a:lnTo>
                  <a:lnTo>
                    <a:pt x="159" y="21"/>
                  </a:lnTo>
                  <a:lnTo>
                    <a:pt x="165" y="27"/>
                  </a:lnTo>
                  <a:lnTo>
                    <a:pt x="170" y="35"/>
                  </a:lnTo>
                  <a:lnTo>
                    <a:pt x="175" y="42"/>
                  </a:lnTo>
                  <a:lnTo>
                    <a:pt x="179" y="50"/>
                  </a:lnTo>
                  <a:lnTo>
                    <a:pt x="183" y="59"/>
                  </a:lnTo>
                  <a:lnTo>
                    <a:pt x="186" y="68"/>
                  </a:lnTo>
                  <a:lnTo>
                    <a:pt x="187" y="77"/>
                  </a:lnTo>
                  <a:lnTo>
                    <a:pt x="188" y="87"/>
                  </a:lnTo>
                  <a:lnTo>
                    <a:pt x="188" y="97"/>
                  </a:lnTo>
                  <a:lnTo>
                    <a:pt x="188" y="111"/>
                  </a:lnTo>
                  <a:lnTo>
                    <a:pt x="186" y="121"/>
                  </a:lnTo>
                  <a:close/>
                  <a:moveTo>
                    <a:pt x="57" y="79"/>
                  </a:moveTo>
                  <a:lnTo>
                    <a:pt x="132" y="79"/>
                  </a:lnTo>
                  <a:lnTo>
                    <a:pt x="131" y="73"/>
                  </a:lnTo>
                  <a:lnTo>
                    <a:pt x="130" y="65"/>
                  </a:lnTo>
                  <a:lnTo>
                    <a:pt x="127" y="59"/>
                  </a:lnTo>
                  <a:lnTo>
                    <a:pt x="123" y="53"/>
                  </a:lnTo>
                  <a:lnTo>
                    <a:pt x="119" y="47"/>
                  </a:lnTo>
                  <a:lnTo>
                    <a:pt x="113" y="44"/>
                  </a:lnTo>
                  <a:lnTo>
                    <a:pt x="106" y="41"/>
                  </a:lnTo>
                  <a:lnTo>
                    <a:pt x="97" y="41"/>
                  </a:lnTo>
                  <a:lnTo>
                    <a:pt x="89" y="41"/>
                  </a:lnTo>
                  <a:lnTo>
                    <a:pt x="81" y="44"/>
                  </a:lnTo>
                  <a:lnTo>
                    <a:pt x="76" y="46"/>
                  </a:lnTo>
                  <a:lnTo>
                    <a:pt x="70" y="51"/>
                  </a:lnTo>
                  <a:lnTo>
                    <a:pt x="66" y="58"/>
                  </a:lnTo>
                  <a:lnTo>
                    <a:pt x="62" y="64"/>
                  </a:lnTo>
                  <a:lnTo>
                    <a:pt x="58" y="70"/>
                  </a:lnTo>
                  <a:lnTo>
                    <a:pt x="57"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9" name="Freeform 698"/>
            <p:cNvSpPr>
              <a:spLocks/>
            </p:cNvSpPr>
            <p:nvPr/>
          </p:nvSpPr>
          <p:spPr bwMode="auto">
            <a:xfrm>
              <a:off x="4955" y="2328"/>
              <a:ext cx="30" cy="50"/>
            </a:xfrm>
            <a:custGeom>
              <a:avLst/>
              <a:gdLst>
                <a:gd name="T0" fmla="*/ 1 w 122"/>
                <a:gd name="T1" fmla="*/ 198 h 198"/>
                <a:gd name="T2" fmla="*/ 1 w 122"/>
                <a:gd name="T3" fmla="*/ 69 h 198"/>
                <a:gd name="T4" fmla="*/ 1 w 122"/>
                <a:gd name="T5" fmla="*/ 49 h 198"/>
                <a:gd name="T6" fmla="*/ 1 w 122"/>
                <a:gd name="T7" fmla="*/ 31 h 198"/>
                <a:gd name="T8" fmla="*/ 0 w 122"/>
                <a:gd name="T9" fmla="*/ 17 h 198"/>
                <a:gd name="T10" fmla="*/ 0 w 122"/>
                <a:gd name="T11" fmla="*/ 4 h 198"/>
                <a:gd name="T12" fmla="*/ 52 w 122"/>
                <a:gd name="T13" fmla="*/ 4 h 198"/>
                <a:gd name="T14" fmla="*/ 54 w 122"/>
                <a:gd name="T15" fmla="*/ 41 h 198"/>
                <a:gd name="T16" fmla="*/ 56 w 122"/>
                <a:gd name="T17" fmla="*/ 41 h 198"/>
                <a:gd name="T18" fmla="*/ 60 w 122"/>
                <a:gd name="T19" fmla="*/ 32 h 198"/>
                <a:gd name="T20" fmla="*/ 65 w 122"/>
                <a:gd name="T21" fmla="*/ 23 h 198"/>
                <a:gd name="T22" fmla="*/ 71 w 122"/>
                <a:gd name="T23" fmla="*/ 17 h 198"/>
                <a:gd name="T24" fmla="*/ 77 w 122"/>
                <a:gd name="T25" fmla="*/ 11 h 198"/>
                <a:gd name="T26" fmla="*/ 85 w 122"/>
                <a:gd name="T27" fmla="*/ 7 h 198"/>
                <a:gd name="T28" fmla="*/ 93 w 122"/>
                <a:gd name="T29" fmla="*/ 3 h 198"/>
                <a:gd name="T30" fmla="*/ 102 w 122"/>
                <a:gd name="T31" fmla="*/ 2 h 198"/>
                <a:gd name="T32" fmla="*/ 109 w 122"/>
                <a:gd name="T33" fmla="*/ 0 h 198"/>
                <a:gd name="T34" fmla="*/ 117 w 122"/>
                <a:gd name="T35" fmla="*/ 0 h 198"/>
                <a:gd name="T36" fmla="*/ 122 w 122"/>
                <a:gd name="T37" fmla="*/ 2 h 198"/>
                <a:gd name="T38" fmla="*/ 122 w 122"/>
                <a:gd name="T39" fmla="*/ 59 h 198"/>
                <a:gd name="T40" fmla="*/ 114 w 122"/>
                <a:gd name="T41" fmla="*/ 58 h 198"/>
                <a:gd name="T42" fmla="*/ 105 w 122"/>
                <a:gd name="T43" fmla="*/ 56 h 198"/>
                <a:gd name="T44" fmla="*/ 98 w 122"/>
                <a:gd name="T45" fmla="*/ 58 h 198"/>
                <a:gd name="T46" fmla="*/ 90 w 122"/>
                <a:gd name="T47" fmla="*/ 59 h 198"/>
                <a:gd name="T48" fmla="*/ 82 w 122"/>
                <a:gd name="T49" fmla="*/ 63 h 198"/>
                <a:gd name="T50" fmla="*/ 75 w 122"/>
                <a:gd name="T51" fmla="*/ 67 h 198"/>
                <a:gd name="T52" fmla="*/ 70 w 122"/>
                <a:gd name="T53" fmla="*/ 72 h 198"/>
                <a:gd name="T54" fmla="*/ 66 w 122"/>
                <a:gd name="T55" fmla="*/ 79 h 198"/>
                <a:gd name="T56" fmla="*/ 63 w 122"/>
                <a:gd name="T57" fmla="*/ 89 h 198"/>
                <a:gd name="T58" fmla="*/ 62 w 122"/>
                <a:gd name="T59" fmla="*/ 101 h 198"/>
                <a:gd name="T60" fmla="*/ 62 w 122"/>
                <a:gd name="T61" fmla="*/ 198 h 198"/>
                <a:gd name="T62" fmla="*/ 1 w 122"/>
                <a:gd name="T63"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 h="198">
                  <a:moveTo>
                    <a:pt x="1" y="198"/>
                  </a:moveTo>
                  <a:lnTo>
                    <a:pt x="1" y="69"/>
                  </a:lnTo>
                  <a:lnTo>
                    <a:pt x="1" y="49"/>
                  </a:lnTo>
                  <a:lnTo>
                    <a:pt x="1" y="31"/>
                  </a:lnTo>
                  <a:lnTo>
                    <a:pt x="0" y="17"/>
                  </a:lnTo>
                  <a:lnTo>
                    <a:pt x="0" y="4"/>
                  </a:lnTo>
                  <a:lnTo>
                    <a:pt x="52" y="4"/>
                  </a:lnTo>
                  <a:lnTo>
                    <a:pt x="54" y="41"/>
                  </a:lnTo>
                  <a:lnTo>
                    <a:pt x="56" y="41"/>
                  </a:lnTo>
                  <a:lnTo>
                    <a:pt x="60" y="32"/>
                  </a:lnTo>
                  <a:lnTo>
                    <a:pt x="65" y="23"/>
                  </a:lnTo>
                  <a:lnTo>
                    <a:pt x="71" y="17"/>
                  </a:lnTo>
                  <a:lnTo>
                    <a:pt x="77" y="11"/>
                  </a:lnTo>
                  <a:lnTo>
                    <a:pt x="85" y="7"/>
                  </a:lnTo>
                  <a:lnTo>
                    <a:pt x="93" y="3"/>
                  </a:lnTo>
                  <a:lnTo>
                    <a:pt x="102" y="2"/>
                  </a:lnTo>
                  <a:lnTo>
                    <a:pt x="109" y="0"/>
                  </a:lnTo>
                  <a:lnTo>
                    <a:pt x="117" y="0"/>
                  </a:lnTo>
                  <a:lnTo>
                    <a:pt x="122" y="2"/>
                  </a:lnTo>
                  <a:lnTo>
                    <a:pt x="122" y="59"/>
                  </a:lnTo>
                  <a:lnTo>
                    <a:pt x="114" y="58"/>
                  </a:lnTo>
                  <a:lnTo>
                    <a:pt x="105" y="56"/>
                  </a:lnTo>
                  <a:lnTo>
                    <a:pt x="98" y="58"/>
                  </a:lnTo>
                  <a:lnTo>
                    <a:pt x="90" y="59"/>
                  </a:lnTo>
                  <a:lnTo>
                    <a:pt x="82" y="63"/>
                  </a:lnTo>
                  <a:lnTo>
                    <a:pt x="75" y="67"/>
                  </a:lnTo>
                  <a:lnTo>
                    <a:pt x="70" y="72"/>
                  </a:lnTo>
                  <a:lnTo>
                    <a:pt x="66" y="79"/>
                  </a:lnTo>
                  <a:lnTo>
                    <a:pt x="63" y="89"/>
                  </a:lnTo>
                  <a:lnTo>
                    <a:pt x="62" y="101"/>
                  </a:lnTo>
                  <a:lnTo>
                    <a:pt x="62" y="198"/>
                  </a:lnTo>
                  <a:lnTo>
                    <a:pt x="1"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0" name="Freeform 699"/>
            <p:cNvSpPr>
              <a:spLocks/>
            </p:cNvSpPr>
            <p:nvPr/>
          </p:nvSpPr>
          <p:spPr bwMode="auto">
            <a:xfrm>
              <a:off x="5017" y="2313"/>
              <a:ext cx="30" cy="65"/>
            </a:xfrm>
            <a:custGeom>
              <a:avLst/>
              <a:gdLst>
                <a:gd name="T0" fmla="*/ 60 w 118"/>
                <a:gd name="T1" fmla="*/ 257 h 257"/>
                <a:gd name="T2" fmla="*/ 60 w 118"/>
                <a:gd name="T3" fmla="*/ 54 h 257"/>
                <a:gd name="T4" fmla="*/ 58 w 118"/>
                <a:gd name="T5" fmla="*/ 54 h 257"/>
                <a:gd name="T6" fmla="*/ 10 w 118"/>
                <a:gd name="T7" fmla="*/ 77 h 257"/>
                <a:gd name="T8" fmla="*/ 0 w 118"/>
                <a:gd name="T9" fmla="*/ 31 h 257"/>
                <a:gd name="T10" fmla="*/ 69 w 118"/>
                <a:gd name="T11" fmla="*/ 0 h 257"/>
                <a:gd name="T12" fmla="*/ 118 w 118"/>
                <a:gd name="T13" fmla="*/ 0 h 257"/>
                <a:gd name="T14" fmla="*/ 118 w 118"/>
                <a:gd name="T15" fmla="*/ 257 h 257"/>
                <a:gd name="T16" fmla="*/ 60 w 118"/>
                <a:gd name="T17"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257">
                  <a:moveTo>
                    <a:pt x="60" y="257"/>
                  </a:moveTo>
                  <a:lnTo>
                    <a:pt x="60" y="54"/>
                  </a:lnTo>
                  <a:lnTo>
                    <a:pt x="58" y="54"/>
                  </a:lnTo>
                  <a:lnTo>
                    <a:pt x="10" y="77"/>
                  </a:lnTo>
                  <a:lnTo>
                    <a:pt x="0" y="31"/>
                  </a:lnTo>
                  <a:lnTo>
                    <a:pt x="69" y="0"/>
                  </a:lnTo>
                  <a:lnTo>
                    <a:pt x="118" y="0"/>
                  </a:lnTo>
                  <a:lnTo>
                    <a:pt x="118" y="257"/>
                  </a:lnTo>
                  <a:lnTo>
                    <a:pt x="60"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1" name="Freeform 700"/>
            <p:cNvSpPr>
              <a:spLocks noEditPoints="1"/>
            </p:cNvSpPr>
            <p:nvPr/>
          </p:nvSpPr>
          <p:spPr bwMode="auto">
            <a:xfrm>
              <a:off x="5068" y="2312"/>
              <a:ext cx="49" cy="67"/>
            </a:xfrm>
            <a:custGeom>
              <a:avLst/>
              <a:gdLst>
                <a:gd name="T0" fmla="*/ 200 w 200"/>
                <a:gd name="T1" fmla="*/ 147 h 266"/>
                <a:gd name="T2" fmla="*/ 196 w 200"/>
                <a:gd name="T3" fmla="*/ 175 h 266"/>
                <a:gd name="T4" fmla="*/ 190 w 200"/>
                <a:gd name="T5" fmla="*/ 200 h 266"/>
                <a:gd name="T6" fmla="*/ 179 w 200"/>
                <a:gd name="T7" fmla="*/ 221 h 266"/>
                <a:gd name="T8" fmla="*/ 167 w 200"/>
                <a:gd name="T9" fmla="*/ 238 h 266"/>
                <a:gd name="T10" fmla="*/ 151 w 200"/>
                <a:gd name="T11" fmla="*/ 252 h 266"/>
                <a:gd name="T12" fmla="*/ 132 w 200"/>
                <a:gd name="T13" fmla="*/ 261 h 266"/>
                <a:gd name="T14" fmla="*/ 111 w 200"/>
                <a:gd name="T15" fmla="*/ 264 h 266"/>
                <a:gd name="T16" fmla="*/ 88 w 200"/>
                <a:gd name="T17" fmla="*/ 264 h 266"/>
                <a:gd name="T18" fmla="*/ 68 w 200"/>
                <a:gd name="T19" fmla="*/ 261 h 266"/>
                <a:gd name="T20" fmla="*/ 50 w 200"/>
                <a:gd name="T21" fmla="*/ 252 h 266"/>
                <a:gd name="T22" fmla="*/ 33 w 200"/>
                <a:gd name="T23" fmla="*/ 238 h 266"/>
                <a:gd name="T24" fmla="*/ 20 w 200"/>
                <a:gd name="T25" fmla="*/ 221 h 266"/>
                <a:gd name="T26" fmla="*/ 10 w 200"/>
                <a:gd name="T27" fmla="*/ 200 h 266"/>
                <a:gd name="T28" fmla="*/ 4 w 200"/>
                <a:gd name="T29" fmla="*/ 175 h 266"/>
                <a:gd name="T30" fmla="*/ 1 w 200"/>
                <a:gd name="T31" fmla="*/ 149 h 266"/>
                <a:gd name="T32" fmla="*/ 1 w 200"/>
                <a:gd name="T33" fmla="*/ 119 h 266"/>
                <a:gd name="T34" fmla="*/ 4 w 200"/>
                <a:gd name="T35" fmla="*/ 93 h 266"/>
                <a:gd name="T36" fmla="*/ 10 w 200"/>
                <a:gd name="T37" fmla="*/ 69 h 266"/>
                <a:gd name="T38" fmla="*/ 20 w 200"/>
                <a:gd name="T39" fmla="*/ 47 h 266"/>
                <a:gd name="T40" fmla="*/ 33 w 200"/>
                <a:gd name="T41" fmla="*/ 28 h 266"/>
                <a:gd name="T42" fmla="*/ 48 w 200"/>
                <a:gd name="T43" fmla="*/ 14 h 266"/>
                <a:gd name="T44" fmla="*/ 68 w 200"/>
                <a:gd name="T45" fmla="*/ 5 h 266"/>
                <a:gd name="T46" fmla="*/ 89 w 200"/>
                <a:gd name="T47" fmla="*/ 0 h 266"/>
                <a:gd name="T48" fmla="*/ 112 w 200"/>
                <a:gd name="T49" fmla="*/ 0 h 266"/>
                <a:gd name="T50" fmla="*/ 134 w 200"/>
                <a:gd name="T51" fmla="*/ 5 h 266"/>
                <a:gd name="T52" fmla="*/ 151 w 200"/>
                <a:gd name="T53" fmla="*/ 14 h 266"/>
                <a:gd name="T54" fmla="*/ 167 w 200"/>
                <a:gd name="T55" fmla="*/ 27 h 266"/>
                <a:gd name="T56" fmla="*/ 179 w 200"/>
                <a:gd name="T57" fmla="*/ 44 h 266"/>
                <a:gd name="T58" fmla="*/ 190 w 200"/>
                <a:gd name="T59" fmla="*/ 66 h 266"/>
                <a:gd name="T60" fmla="*/ 196 w 200"/>
                <a:gd name="T61" fmla="*/ 90 h 266"/>
                <a:gd name="T62" fmla="*/ 200 w 200"/>
                <a:gd name="T63" fmla="*/ 117 h 266"/>
                <a:gd name="T64" fmla="*/ 61 w 200"/>
                <a:gd name="T65" fmla="*/ 132 h 266"/>
                <a:gd name="T66" fmla="*/ 64 w 200"/>
                <a:gd name="T67" fmla="*/ 170 h 266"/>
                <a:gd name="T68" fmla="*/ 71 w 200"/>
                <a:gd name="T69" fmla="*/ 198 h 266"/>
                <a:gd name="T70" fmla="*/ 84 w 200"/>
                <a:gd name="T71" fmla="*/ 215 h 266"/>
                <a:gd name="T72" fmla="*/ 92 w 200"/>
                <a:gd name="T73" fmla="*/ 219 h 266"/>
                <a:gd name="T74" fmla="*/ 99 w 200"/>
                <a:gd name="T75" fmla="*/ 220 h 266"/>
                <a:gd name="T76" fmla="*/ 108 w 200"/>
                <a:gd name="T77" fmla="*/ 219 h 266"/>
                <a:gd name="T78" fmla="*/ 116 w 200"/>
                <a:gd name="T79" fmla="*/ 215 h 266"/>
                <a:gd name="T80" fmla="*/ 129 w 200"/>
                <a:gd name="T81" fmla="*/ 198 h 266"/>
                <a:gd name="T82" fmla="*/ 136 w 200"/>
                <a:gd name="T83" fmla="*/ 170 h 266"/>
                <a:gd name="T84" fmla="*/ 139 w 200"/>
                <a:gd name="T85" fmla="*/ 132 h 266"/>
                <a:gd name="T86" fmla="*/ 136 w 200"/>
                <a:gd name="T87" fmla="*/ 95 h 266"/>
                <a:gd name="T88" fmla="*/ 129 w 200"/>
                <a:gd name="T89" fmla="*/ 67 h 266"/>
                <a:gd name="T90" fmla="*/ 117 w 200"/>
                <a:gd name="T91" fmla="*/ 51 h 266"/>
                <a:gd name="T92" fmla="*/ 109 w 200"/>
                <a:gd name="T93" fmla="*/ 47 h 266"/>
                <a:gd name="T94" fmla="*/ 101 w 200"/>
                <a:gd name="T95" fmla="*/ 46 h 266"/>
                <a:gd name="T96" fmla="*/ 92 w 200"/>
                <a:gd name="T97" fmla="*/ 47 h 266"/>
                <a:gd name="T98" fmla="*/ 84 w 200"/>
                <a:gd name="T99" fmla="*/ 51 h 266"/>
                <a:gd name="T100" fmla="*/ 71 w 200"/>
                <a:gd name="T101" fmla="*/ 69 h 266"/>
                <a:gd name="T102" fmla="*/ 64 w 200"/>
                <a:gd name="T103" fmla="*/ 95 h 266"/>
                <a:gd name="T104" fmla="*/ 61 w 200"/>
                <a:gd name="T105" fmla="*/ 13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66">
                  <a:moveTo>
                    <a:pt x="200" y="132"/>
                  </a:moveTo>
                  <a:lnTo>
                    <a:pt x="200" y="147"/>
                  </a:lnTo>
                  <a:lnTo>
                    <a:pt x="199" y="161"/>
                  </a:lnTo>
                  <a:lnTo>
                    <a:pt x="196" y="175"/>
                  </a:lnTo>
                  <a:lnTo>
                    <a:pt x="193" y="188"/>
                  </a:lnTo>
                  <a:lnTo>
                    <a:pt x="190" y="200"/>
                  </a:lnTo>
                  <a:lnTo>
                    <a:pt x="185" y="211"/>
                  </a:lnTo>
                  <a:lnTo>
                    <a:pt x="179" y="221"/>
                  </a:lnTo>
                  <a:lnTo>
                    <a:pt x="173" y="230"/>
                  </a:lnTo>
                  <a:lnTo>
                    <a:pt x="167" y="238"/>
                  </a:lnTo>
                  <a:lnTo>
                    <a:pt x="159" y="245"/>
                  </a:lnTo>
                  <a:lnTo>
                    <a:pt x="151" y="252"/>
                  </a:lnTo>
                  <a:lnTo>
                    <a:pt x="143" y="257"/>
                  </a:lnTo>
                  <a:lnTo>
                    <a:pt x="132" y="261"/>
                  </a:lnTo>
                  <a:lnTo>
                    <a:pt x="122" y="263"/>
                  </a:lnTo>
                  <a:lnTo>
                    <a:pt x="111" y="264"/>
                  </a:lnTo>
                  <a:lnTo>
                    <a:pt x="99" y="266"/>
                  </a:lnTo>
                  <a:lnTo>
                    <a:pt x="88" y="264"/>
                  </a:lnTo>
                  <a:lnTo>
                    <a:pt x="78" y="263"/>
                  </a:lnTo>
                  <a:lnTo>
                    <a:pt x="68" y="261"/>
                  </a:lnTo>
                  <a:lnTo>
                    <a:pt x="57" y="257"/>
                  </a:lnTo>
                  <a:lnTo>
                    <a:pt x="50" y="252"/>
                  </a:lnTo>
                  <a:lnTo>
                    <a:pt x="41" y="245"/>
                  </a:lnTo>
                  <a:lnTo>
                    <a:pt x="33" y="238"/>
                  </a:lnTo>
                  <a:lnTo>
                    <a:pt x="27" y="230"/>
                  </a:lnTo>
                  <a:lnTo>
                    <a:pt x="20" y="221"/>
                  </a:lnTo>
                  <a:lnTo>
                    <a:pt x="15" y="211"/>
                  </a:lnTo>
                  <a:lnTo>
                    <a:pt x="10" y="200"/>
                  </a:lnTo>
                  <a:lnTo>
                    <a:pt x="6" y="188"/>
                  </a:lnTo>
                  <a:lnTo>
                    <a:pt x="4" y="175"/>
                  </a:lnTo>
                  <a:lnTo>
                    <a:pt x="3" y="163"/>
                  </a:lnTo>
                  <a:lnTo>
                    <a:pt x="1" y="149"/>
                  </a:lnTo>
                  <a:lnTo>
                    <a:pt x="0" y="133"/>
                  </a:lnTo>
                  <a:lnTo>
                    <a:pt x="1" y="119"/>
                  </a:lnTo>
                  <a:lnTo>
                    <a:pt x="3" y="105"/>
                  </a:lnTo>
                  <a:lnTo>
                    <a:pt x="4" y="93"/>
                  </a:lnTo>
                  <a:lnTo>
                    <a:pt x="6" y="80"/>
                  </a:lnTo>
                  <a:lnTo>
                    <a:pt x="10" y="69"/>
                  </a:lnTo>
                  <a:lnTo>
                    <a:pt x="15" y="57"/>
                  </a:lnTo>
                  <a:lnTo>
                    <a:pt x="20" y="47"/>
                  </a:lnTo>
                  <a:lnTo>
                    <a:pt x="27" y="37"/>
                  </a:lnTo>
                  <a:lnTo>
                    <a:pt x="33" y="28"/>
                  </a:lnTo>
                  <a:lnTo>
                    <a:pt x="41" y="20"/>
                  </a:lnTo>
                  <a:lnTo>
                    <a:pt x="48" y="14"/>
                  </a:lnTo>
                  <a:lnTo>
                    <a:pt x="57" y="9"/>
                  </a:lnTo>
                  <a:lnTo>
                    <a:pt x="68" y="5"/>
                  </a:lnTo>
                  <a:lnTo>
                    <a:pt x="78" y="2"/>
                  </a:lnTo>
                  <a:lnTo>
                    <a:pt x="89" y="0"/>
                  </a:lnTo>
                  <a:lnTo>
                    <a:pt x="101" y="0"/>
                  </a:lnTo>
                  <a:lnTo>
                    <a:pt x="112" y="0"/>
                  </a:lnTo>
                  <a:lnTo>
                    <a:pt x="123" y="2"/>
                  </a:lnTo>
                  <a:lnTo>
                    <a:pt x="134" y="5"/>
                  </a:lnTo>
                  <a:lnTo>
                    <a:pt x="143" y="9"/>
                  </a:lnTo>
                  <a:lnTo>
                    <a:pt x="151" y="14"/>
                  </a:lnTo>
                  <a:lnTo>
                    <a:pt x="160" y="20"/>
                  </a:lnTo>
                  <a:lnTo>
                    <a:pt x="167" y="27"/>
                  </a:lnTo>
                  <a:lnTo>
                    <a:pt x="174" y="35"/>
                  </a:lnTo>
                  <a:lnTo>
                    <a:pt x="179" y="44"/>
                  </a:lnTo>
                  <a:lnTo>
                    <a:pt x="186" y="55"/>
                  </a:lnTo>
                  <a:lnTo>
                    <a:pt x="190" y="66"/>
                  </a:lnTo>
                  <a:lnTo>
                    <a:pt x="193" y="77"/>
                  </a:lnTo>
                  <a:lnTo>
                    <a:pt x="196" y="90"/>
                  </a:lnTo>
                  <a:lnTo>
                    <a:pt x="199" y="103"/>
                  </a:lnTo>
                  <a:lnTo>
                    <a:pt x="200" y="117"/>
                  </a:lnTo>
                  <a:lnTo>
                    <a:pt x="200" y="132"/>
                  </a:lnTo>
                  <a:close/>
                  <a:moveTo>
                    <a:pt x="61" y="132"/>
                  </a:moveTo>
                  <a:lnTo>
                    <a:pt x="62" y="152"/>
                  </a:lnTo>
                  <a:lnTo>
                    <a:pt x="64" y="170"/>
                  </a:lnTo>
                  <a:lnTo>
                    <a:pt x="68" y="186"/>
                  </a:lnTo>
                  <a:lnTo>
                    <a:pt x="71" y="198"/>
                  </a:lnTo>
                  <a:lnTo>
                    <a:pt x="76" y="207"/>
                  </a:lnTo>
                  <a:lnTo>
                    <a:pt x="84" y="215"/>
                  </a:lnTo>
                  <a:lnTo>
                    <a:pt x="87" y="217"/>
                  </a:lnTo>
                  <a:lnTo>
                    <a:pt x="92" y="219"/>
                  </a:lnTo>
                  <a:lnTo>
                    <a:pt x="95" y="220"/>
                  </a:lnTo>
                  <a:lnTo>
                    <a:pt x="99" y="220"/>
                  </a:lnTo>
                  <a:lnTo>
                    <a:pt x="104" y="220"/>
                  </a:lnTo>
                  <a:lnTo>
                    <a:pt x="108" y="219"/>
                  </a:lnTo>
                  <a:lnTo>
                    <a:pt x="112" y="217"/>
                  </a:lnTo>
                  <a:lnTo>
                    <a:pt x="116" y="215"/>
                  </a:lnTo>
                  <a:lnTo>
                    <a:pt x="122" y="208"/>
                  </a:lnTo>
                  <a:lnTo>
                    <a:pt x="129" y="198"/>
                  </a:lnTo>
                  <a:lnTo>
                    <a:pt x="132" y="186"/>
                  </a:lnTo>
                  <a:lnTo>
                    <a:pt x="136" y="170"/>
                  </a:lnTo>
                  <a:lnTo>
                    <a:pt x="137" y="152"/>
                  </a:lnTo>
                  <a:lnTo>
                    <a:pt x="139" y="132"/>
                  </a:lnTo>
                  <a:lnTo>
                    <a:pt x="137" y="112"/>
                  </a:lnTo>
                  <a:lnTo>
                    <a:pt x="136" y="95"/>
                  </a:lnTo>
                  <a:lnTo>
                    <a:pt x="132" y="80"/>
                  </a:lnTo>
                  <a:lnTo>
                    <a:pt x="129" y="67"/>
                  </a:lnTo>
                  <a:lnTo>
                    <a:pt x="123" y="58"/>
                  </a:lnTo>
                  <a:lnTo>
                    <a:pt x="117" y="51"/>
                  </a:lnTo>
                  <a:lnTo>
                    <a:pt x="113" y="48"/>
                  </a:lnTo>
                  <a:lnTo>
                    <a:pt x="109" y="47"/>
                  </a:lnTo>
                  <a:lnTo>
                    <a:pt x="104" y="46"/>
                  </a:lnTo>
                  <a:lnTo>
                    <a:pt x="101" y="46"/>
                  </a:lnTo>
                  <a:lnTo>
                    <a:pt x="95" y="46"/>
                  </a:lnTo>
                  <a:lnTo>
                    <a:pt x="92" y="47"/>
                  </a:lnTo>
                  <a:lnTo>
                    <a:pt x="88" y="49"/>
                  </a:lnTo>
                  <a:lnTo>
                    <a:pt x="84" y="51"/>
                  </a:lnTo>
                  <a:lnTo>
                    <a:pt x="78" y="58"/>
                  </a:lnTo>
                  <a:lnTo>
                    <a:pt x="71" y="69"/>
                  </a:lnTo>
                  <a:lnTo>
                    <a:pt x="68" y="80"/>
                  </a:lnTo>
                  <a:lnTo>
                    <a:pt x="64" y="95"/>
                  </a:lnTo>
                  <a:lnTo>
                    <a:pt x="62" y="113"/>
                  </a:lnTo>
                  <a:lnTo>
                    <a:pt x="61"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2" name="Freeform 701"/>
            <p:cNvSpPr>
              <a:spLocks noEditPoints="1"/>
            </p:cNvSpPr>
            <p:nvPr/>
          </p:nvSpPr>
          <p:spPr bwMode="auto">
            <a:xfrm>
              <a:off x="5124" y="2312"/>
              <a:ext cx="50" cy="67"/>
            </a:xfrm>
            <a:custGeom>
              <a:avLst/>
              <a:gdLst>
                <a:gd name="T0" fmla="*/ 198 w 198"/>
                <a:gd name="T1" fmla="*/ 147 h 266"/>
                <a:gd name="T2" fmla="*/ 194 w 198"/>
                <a:gd name="T3" fmla="*/ 175 h 266"/>
                <a:gd name="T4" fmla="*/ 188 w 198"/>
                <a:gd name="T5" fmla="*/ 200 h 266"/>
                <a:gd name="T6" fmla="*/ 178 w 198"/>
                <a:gd name="T7" fmla="*/ 221 h 266"/>
                <a:gd name="T8" fmla="*/ 165 w 198"/>
                <a:gd name="T9" fmla="*/ 238 h 266"/>
                <a:gd name="T10" fmla="*/ 150 w 198"/>
                <a:gd name="T11" fmla="*/ 252 h 266"/>
                <a:gd name="T12" fmla="*/ 131 w 198"/>
                <a:gd name="T13" fmla="*/ 261 h 266"/>
                <a:gd name="T14" fmla="*/ 110 w 198"/>
                <a:gd name="T15" fmla="*/ 264 h 266"/>
                <a:gd name="T16" fmla="*/ 87 w 198"/>
                <a:gd name="T17" fmla="*/ 264 h 266"/>
                <a:gd name="T18" fmla="*/ 66 w 198"/>
                <a:gd name="T19" fmla="*/ 261 h 266"/>
                <a:gd name="T20" fmla="*/ 48 w 198"/>
                <a:gd name="T21" fmla="*/ 252 h 266"/>
                <a:gd name="T22" fmla="*/ 31 w 198"/>
                <a:gd name="T23" fmla="*/ 238 h 266"/>
                <a:gd name="T24" fmla="*/ 19 w 198"/>
                <a:gd name="T25" fmla="*/ 221 h 266"/>
                <a:gd name="T26" fmla="*/ 10 w 198"/>
                <a:gd name="T27" fmla="*/ 200 h 266"/>
                <a:gd name="T28" fmla="*/ 2 w 198"/>
                <a:gd name="T29" fmla="*/ 175 h 266"/>
                <a:gd name="T30" fmla="*/ 0 w 198"/>
                <a:gd name="T31" fmla="*/ 149 h 266"/>
                <a:gd name="T32" fmla="*/ 0 w 198"/>
                <a:gd name="T33" fmla="*/ 119 h 266"/>
                <a:gd name="T34" fmla="*/ 2 w 198"/>
                <a:gd name="T35" fmla="*/ 93 h 266"/>
                <a:gd name="T36" fmla="*/ 8 w 198"/>
                <a:gd name="T37" fmla="*/ 69 h 266"/>
                <a:gd name="T38" fmla="*/ 19 w 198"/>
                <a:gd name="T39" fmla="*/ 47 h 266"/>
                <a:gd name="T40" fmla="*/ 31 w 198"/>
                <a:gd name="T41" fmla="*/ 28 h 266"/>
                <a:gd name="T42" fmla="*/ 47 w 198"/>
                <a:gd name="T43" fmla="*/ 14 h 266"/>
                <a:gd name="T44" fmla="*/ 66 w 198"/>
                <a:gd name="T45" fmla="*/ 5 h 266"/>
                <a:gd name="T46" fmla="*/ 87 w 198"/>
                <a:gd name="T47" fmla="*/ 0 h 266"/>
                <a:gd name="T48" fmla="*/ 110 w 198"/>
                <a:gd name="T49" fmla="*/ 0 h 266"/>
                <a:gd name="T50" fmla="*/ 132 w 198"/>
                <a:gd name="T51" fmla="*/ 5 h 266"/>
                <a:gd name="T52" fmla="*/ 150 w 198"/>
                <a:gd name="T53" fmla="*/ 14 h 266"/>
                <a:gd name="T54" fmla="*/ 166 w 198"/>
                <a:gd name="T55" fmla="*/ 27 h 266"/>
                <a:gd name="T56" fmla="*/ 179 w 198"/>
                <a:gd name="T57" fmla="*/ 44 h 266"/>
                <a:gd name="T58" fmla="*/ 188 w 198"/>
                <a:gd name="T59" fmla="*/ 66 h 266"/>
                <a:gd name="T60" fmla="*/ 194 w 198"/>
                <a:gd name="T61" fmla="*/ 90 h 266"/>
                <a:gd name="T62" fmla="*/ 198 w 198"/>
                <a:gd name="T63" fmla="*/ 117 h 266"/>
                <a:gd name="T64" fmla="*/ 59 w 198"/>
                <a:gd name="T65" fmla="*/ 132 h 266"/>
                <a:gd name="T66" fmla="*/ 62 w 198"/>
                <a:gd name="T67" fmla="*/ 170 h 266"/>
                <a:gd name="T68" fmla="*/ 69 w 198"/>
                <a:gd name="T69" fmla="*/ 198 h 266"/>
                <a:gd name="T70" fmla="*/ 82 w 198"/>
                <a:gd name="T71" fmla="*/ 215 h 266"/>
                <a:gd name="T72" fmla="*/ 90 w 198"/>
                <a:gd name="T73" fmla="*/ 219 h 266"/>
                <a:gd name="T74" fmla="*/ 99 w 198"/>
                <a:gd name="T75" fmla="*/ 220 h 266"/>
                <a:gd name="T76" fmla="*/ 106 w 198"/>
                <a:gd name="T77" fmla="*/ 219 h 266"/>
                <a:gd name="T78" fmla="*/ 114 w 198"/>
                <a:gd name="T79" fmla="*/ 215 h 266"/>
                <a:gd name="T80" fmla="*/ 127 w 198"/>
                <a:gd name="T81" fmla="*/ 198 h 266"/>
                <a:gd name="T82" fmla="*/ 134 w 198"/>
                <a:gd name="T83" fmla="*/ 170 h 266"/>
                <a:gd name="T84" fmla="*/ 137 w 198"/>
                <a:gd name="T85" fmla="*/ 132 h 266"/>
                <a:gd name="T86" fmla="*/ 134 w 198"/>
                <a:gd name="T87" fmla="*/ 95 h 266"/>
                <a:gd name="T88" fmla="*/ 127 w 198"/>
                <a:gd name="T89" fmla="*/ 67 h 266"/>
                <a:gd name="T90" fmla="*/ 115 w 198"/>
                <a:gd name="T91" fmla="*/ 51 h 266"/>
                <a:gd name="T92" fmla="*/ 108 w 198"/>
                <a:gd name="T93" fmla="*/ 47 h 266"/>
                <a:gd name="T94" fmla="*/ 99 w 198"/>
                <a:gd name="T95" fmla="*/ 46 h 266"/>
                <a:gd name="T96" fmla="*/ 90 w 198"/>
                <a:gd name="T97" fmla="*/ 47 h 266"/>
                <a:gd name="T98" fmla="*/ 82 w 198"/>
                <a:gd name="T99" fmla="*/ 51 h 266"/>
                <a:gd name="T100" fmla="*/ 69 w 198"/>
                <a:gd name="T101" fmla="*/ 69 h 266"/>
                <a:gd name="T102" fmla="*/ 62 w 198"/>
                <a:gd name="T103" fmla="*/ 95 h 266"/>
                <a:gd name="T104" fmla="*/ 59 w 198"/>
                <a:gd name="T105" fmla="*/ 13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8" h="266">
                  <a:moveTo>
                    <a:pt x="198" y="132"/>
                  </a:moveTo>
                  <a:lnTo>
                    <a:pt x="198" y="147"/>
                  </a:lnTo>
                  <a:lnTo>
                    <a:pt x="197" y="161"/>
                  </a:lnTo>
                  <a:lnTo>
                    <a:pt x="194" y="175"/>
                  </a:lnTo>
                  <a:lnTo>
                    <a:pt x="192" y="188"/>
                  </a:lnTo>
                  <a:lnTo>
                    <a:pt x="188" y="200"/>
                  </a:lnTo>
                  <a:lnTo>
                    <a:pt x="184" y="211"/>
                  </a:lnTo>
                  <a:lnTo>
                    <a:pt x="178" y="221"/>
                  </a:lnTo>
                  <a:lnTo>
                    <a:pt x="172" y="230"/>
                  </a:lnTo>
                  <a:lnTo>
                    <a:pt x="165" y="238"/>
                  </a:lnTo>
                  <a:lnTo>
                    <a:pt x="157" y="245"/>
                  </a:lnTo>
                  <a:lnTo>
                    <a:pt x="150" y="252"/>
                  </a:lnTo>
                  <a:lnTo>
                    <a:pt x="141" y="257"/>
                  </a:lnTo>
                  <a:lnTo>
                    <a:pt x="131" y="261"/>
                  </a:lnTo>
                  <a:lnTo>
                    <a:pt x="120" y="263"/>
                  </a:lnTo>
                  <a:lnTo>
                    <a:pt x="110" y="264"/>
                  </a:lnTo>
                  <a:lnTo>
                    <a:pt x="99" y="266"/>
                  </a:lnTo>
                  <a:lnTo>
                    <a:pt x="87" y="264"/>
                  </a:lnTo>
                  <a:lnTo>
                    <a:pt x="76" y="263"/>
                  </a:lnTo>
                  <a:lnTo>
                    <a:pt x="66" y="261"/>
                  </a:lnTo>
                  <a:lnTo>
                    <a:pt x="57" y="257"/>
                  </a:lnTo>
                  <a:lnTo>
                    <a:pt x="48" y="252"/>
                  </a:lnTo>
                  <a:lnTo>
                    <a:pt x="39" y="245"/>
                  </a:lnTo>
                  <a:lnTo>
                    <a:pt x="31" y="238"/>
                  </a:lnTo>
                  <a:lnTo>
                    <a:pt x="25" y="230"/>
                  </a:lnTo>
                  <a:lnTo>
                    <a:pt x="19" y="221"/>
                  </a:lnTo>
                  <a:lnTo>
                    <a:pt x="13" y="211"/>
                  </a:lnTo>
                  <a:lnTo>
                    <a:pt x="10" y="200"/>
                  </a:lnTo>
                  <a:lnTo>
                    <a:pt x="6" y="188"/>
                  </a:lnTo>
                  <a:lnTo>
                    <a:pt x="2" y="175"/>
                  </a:lnTo>
                  <a:lnTo>
                    <a:pt x="1" y="163"/>
                  </a:lnTo>
                  <a:lnTo>
                    <a:pt x="0" y="149"/>
                  </a:lnTo>
                  <a:lnTo>
                    <a:pt x="0" y="133"/>
                  </a:lnTo>
                  <a:lnTo>
                    <a:pt x="0" y="119"/>
                  </a:lnTo>
                  <a:lnTo>
                    <a:pt x="1" y="105"/>
                  </a:lnTo>
                  <a:lnTo>
                    <a:pt x="2" y="93"/>
                  </a:lnTo>
                  <a:lnTo>
                    <a:pt x="6" y="80"/>
                  </a:lnTo>
                  <a:lnTo>
                    <a:pt x="8" y="69"/>
                  </a:lnTo>
                  <a:lnTo>
                    <a:pt x="13" y="57"/>
                  </a:lnTo>
                  <a:lnTo>
                    <a:pt x="19" y="47"/>
                  </a:lnTo>
                  <a:lnTo>
                    <a:pt x="25" y="37"/>
                  </a:lnTo>
                  <a:lnTo>
                    <a:pt x="31" y="28"/>
                  </a:lnTo>
                  <a:lnTo>
                    <a:pt x="39" y="20"/>
                  </a:lnTo>
                  <a:lnTo>
                    <a:pt x="47" y="14"/>
                  </a:lnTo>
                  <a:lnTo>
                    <a:pt x="57" y="9"/>
                  </a:lnTo>
                  <a:lnTo>
                    <a:pt x="66" y="5"/>
                  </a:lnTo>
                  <a:lnTo>
                    <a:pt x="76" y="2"/>
                  </a:lnTo>
                  <a:lnTo>
                    <a:pt x="87" y="0"/>
                  </a:lnTo>
                  <a:lnTo>
                    <a:pt x="99" y="0"/>
                  </a:lnTo>
                  <a:lnTo>
                    <a:pt x="110" y="0"/>
                  </a:lnTo>
                  <a:lnTo>
                    <a:pt x="122" y="2"/>
                  </a:lnTo>
                  <a:lnTo>
                    <a:pt x="132" y="5"/>
                  </a:lnTo>
                  <a:lnTo>
                    <a:pt x="141" y="9"/>
                  </a:lnTo>
                  <a:lnTo>
                    <a:pt x="150" y="14"/>
                  </a:lnTo>
                  <a:lnTo>
                    <a:pt x="159" y="20"/>
                  </a:lnTo>
                  <a:lnTo>
                    <a:pt x="166" y="27"/>
                  </a:lnTo>
                  <a:lnTo>
                    <a:pt x="172" y="35"/>
                  </a:lnTo>
                  <a:lnTo>
                    <a:pt x="179" y="44"/>
                  </a:lnTo>
                  <a:lnTo>
                    <a:pt x="184" y="55"/>
                  </a:lnTo>
                  <a:lnTo>
                    <a:pt x="188" y="66"/>
                  </a:lnTo>
                  <a:lnTo>
                    <a:pt x="192" y="77"/>
                  </a:lnTo>
                  <a:lnTo>
                    <a:pt x="194" y="90"/>
                  </a:lnTo>
                  <a:lnTo>
                    <a:pt x="197" y="103"/>
                  </a:lnTo>
                  <a:lnTo>
                    <a:pt x="198" y="117"/>
                  </a:lnTo>
                  <a:lnTo>
                    <a:pt x="198" y="132"/>
                  </a:lnTo>
                  <a:close/>
                  <a:moveTo>
                    <a:pt x="59" y="132"/>
                  </a:moveTo>
                  <a:lnTo>
                    <a:pt x="61" y="152"/>
                  </a:lnTo>
                  <a:lnTo>
                    <a:pt x="62" y="170"/>
                  </a:lnTo>
                  <a:lnTo>
                    <a:pt x="66" y="186"/>
                  </a:lnTo>
                  <a:lnTo>
                    <a:pt x="69" y="198"/>
                  </a:lnTo>
                  <a:lnTo>
                    <a:pt x="76" y="207"/>
                  </a:lnTo>
                  <a:lnTo>
                    <a:pt x="82" y="215"/>
                  </a:lnTo>
                  <a:lnTo>
                    <a:pt x="86" y="217"/>
                  </a:lnTo>
                  <a:lnTo>
                    <a:pt x="90" y="219"/>
                  </a:lnTo>
                  <a:lnTo>
                    <a:pt x="94" y="220"/>
                  </a:lnTo>
                  <a:lnTo>
                    <a:pt x="99" y="220"/>
                  </a:lnTo>
                  <a:lnTo>
                    <a:pt x="103" y="220"/>
                  </a:lnTo>
                  <a:lnTo>
                    <a:pt x="106" y="219"/>
                  </a:lnTo>
                  <a:lnTo>
                    <a:pt x="111" y="217"/>
                  </a:lnTo>
                  <a:lnTo>
                    <a:pt x="114" y="215"/>
                  </a:lnTo>
                  <a:lnTo>
                    <a:pt x="122" y="208"/>
                  </a:lnTo>
                  <a:lnTo>
                    <a:pt x="127" y="198"/>
                  </a:lnTo>
                  <a:lnTo>
                    <a:pt x="131" y="186"/>
                  </a:lnTo>
                  <a:lnTo>
                    <a:pt x="134" y="170"/>
                  </a:lnTo>
                  <a:lnTo>
                    <a:pt x="136" y="152"/>
                  </a:lnTo>
                  <a:lnTo>
                    <a:pt x="137" y="132"/>
                  </a:lnTo>
                  <a:lnTo>
                    <a:pt x="136" y="112"/>
                  </a:lnTo>
                  <a:lnTo>
                    <a:pt x="134" y="95"/>
                  </a:lnTo>
                  <a:lnTo>
                    <a:pt x="131" y="80"/>
                  </a:lnTo>
                  <a:lnTo>
                    <a:pt x="127" y="67"/>
                  </a:lnTo>
                  <a:lnTo>
                    <a:pt x="122" y="58"/>
                  </a:lnTo>
                  <a:lnTo>
                    <a:pt x="115" y="51"/>
                  </a:lnTo>
                  <a:lnTo>
                    <a:pt x="111" y="48"/>
                  </a:lnTo>
                  <a:lnTo>
                    <a:pt x="108" y="47"/>
                  </a:lnTo>
                  <a:lnTo>
                    <a:pt x="103" y="46"/>
                  </a:lnTo>
                  <a:lnTo>
                    <a:pt x="99" y="46"/>
                  </a:lnTo>
                  <a:lnTo>
                    <a:pt x="94" y="46"/>
                  </a:lnTo>
                  <a:lnTo>
                    <a:pt x="90" y="47"/>
                  </a:lnTo>
                  <a:lnTo>
                    <a:pt x="86" y="49"/>
                  </a:lnTo>
                  <a:lnTo>
                    <a:pt x="82" y="51"/>
                  </a:lnTo>
                  <a:lnTo>
                    <a:pt x="76" y="58"/>
                  </a:lnTo>
                  <a:lnTo>
                    <a:pt x="69" y="69"/>
                  </a:lnTo>
                  <a:lnTo>
                    <a:pt x="66" y="80"/>
                  </a:lnTo>
                  <a:lnTo>
                    <a:pt x="62" y="95"/>
                  </a:lnTo>
                  <a:lnTo>
                    <a:pt x="61" y="113"/>
                  </a:lnTo>
                  <a:lnTo>
                    <a:pt x="59"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3" name="Freeform 702"/>
            <p:cNvSpPr>
              <a:spLocks/>
            </p:cNvSpPr>
            <p:nvPr/>
          </p:nvSpPr>
          <p:spPr bwMode="auto">
            <a:xfrm>
              <a:off x="5177" y="2360"/>
              <a:ext cx="23" cy="29"/>
            </a:xfrm>
            <a:custGeom>
              <a:avLst/>
              <a:gdLst>
                <a:gd name="T0" fmla="*/ 42 w 91"/>
                <a:gd name="T1" fmla="*/ 113 h 117"/>
                <a:gd name="T2" fmla="*/ 0 w 91"/>
                <a:gd name="T3" fmla="*/ 117 h 117"/>
                <a:gd name="T4" fmla="*/ 10 w 91"/>
                <a:gd name="T5" fmla="*/ 89 h 117"/>
                <a:gd name="T6" fmla="*/ 17 w 91"/>
                <a:gd name="T7" fmla="*/ 61 h 117"/>
                <a:gd name="T8" fmla="*/ 24 w 91"/>
                <a:gd name="T9" fmla="*/ 33 h 117"/>
                <a:gd name="T10" fmla="*/ 29 w 91"/>
                <a:gd name="T11" fmla="*/ 3 h 117"/>
                <a:gd name="T12" fmla="*/ 91 w 91"/>
                <a:gd name="T13" fmla="*/ 0 h 117"/>
                <a:gd name="T14" fmla="*/ 81 w 91"/>
                <a:gd name="T15" fmla="*/ 31 h 117"/>
                <a:gd name="T16" fmla="*/ 68 w 91"/>
                <a:gd name="T17" fmla="*/ 61 h 117"/>
                <a:gd name="T18" fmla="*/ 56 w 91"/>
                <a:gd name="T19" fmla="*/ 87 h 117"/>
                <a:gd name="T20" fmla="*/ 42 w 91"/>
                <a:gd name="T21" fmla="*/ 11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17">
                  <a:moveTo>
                    <a:pt x="42" y="113"/>
                  </a:moveTo>
                  <a:lnTo>
                    <a:pt x="0" y="117"/>
                  </a:lnTo>
                  <a:lnTo>
                    <a:pt x="10" y="89"/>
                  </a:lnTo>
                  <a:lnTo>
                    <a:pt x="17" y="61"/>
                  </a:lnTo>
                  <a:lnTo>
                    <a:pt x="24" y="33"/>
                  </a:lnTo>
                  <a:lnTo>
                    <a:pt x="29" y="3"/>
                  </a:lnTo>
                  <a:lnTo>
                    <a:pt x="91" y="0"/>
                  </a:lnTo>
                  <a:lnTo>
                    <a:pt x="81" y="31"/>
                  </a:lnTo>
                  <a:lnTo>
                    <a:pt x="68" y="61"/>
                  </a:lnTo>
                  <a:lnTo>
                    <a:pt x="56" y="87"/>
                  </a:lnTo>
                  <a:lnTo>
                    <a:pt x="42"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4" name="Freeform 703"/>
            <p:cNvSpPr>
              <a:spLocks noEditPoints="1"/>
            </p:cNvSpPr>
            <p:nvPr/>
          </p:nvSpPr>
          <p:spPr bwMode="auto">
            <a:xfrm>
              <a:off x="5206" y="2312"/>
              <a:ext cx="50" cy="67"/>
            </a:xfrm>
            <a:custGeom>
              <a:avLst/>
              <a:gdLst>
                <a:gd name="T0" fmla="*/ 199 w 199"/>
                <a:gd name="T1" fmla="*/ 147 h 266"/>
                <a:gd name="T2" fmla="*/ 196 w 199"/>
                <a:gd name="T3" fmla="*/ 175 h 266"/>
                <a:gd name="T4" fmla="*/ 189 w 199"/>
                <a:gd name="T5" fmla="*/ 200 h 266"/>
                <a:gd name="T6" fmla="*/ 179 w 199"/>
                <a:gd name="T7" fmla="*/ 221 h 266"/>
                <a:gd name="T8" fmla="*/ 166 w 199"/>
                <a:gd name="T9" fmla="*/ 238 h 266"/>
                <a:gd name="T10" fmla="*/ 151 w 199"/>
                <a:gd name="T11" fmla="*/ 252 h 266"/>
                <a:gd name="T12" fmla="*/ 132 w 199"/>
                <a:gd name="T13" fmla="*/ 261 h 266"/>
                <a:gd name="T14" fmla="*/ 112 w 199"/>
                <a:gd name="T15" fmla="*/ 264 h 266"/>
                <a:gd name="T16" fmla="*/ 87 w 199"/>
                <a:gd name="T17" fmla="*/ 264 h 266"/>
                <a:gd name="T18" fmla="*/ 67 w 199"/>
                <a:gd name="T19" fmla="*/ 261 h 266"/>
                <a:gd name="T20" fmla="*/ 49 w 199"/>
                <a:gd name="T21" fmla="*/ 252 h 266"/>
                <a:gd name="T22" fmla="*/ 33 w 199"/>
                <a:gd name="T23" fmla="*/ 238 h 266"/>
                <a:gd name="T24" fmla="*/ 20 w 199"/>
                <a:gd name="T25" fmla="*/ 221 h 266"/>
                <a:gd name="T26" fmla="*/ 10 w 199"/>
                <a:gd name="T27" fmla="*/ 200 h 266"/>
                <a:gd name="T28" fmla="*/ 3 w 199"/>
                <a:gd name="T29" fmla="*/ 175 h 266"/>
                <a:gd name="T30" fmla="*/ 1 w 199"/>
                <a:gd name="T31" fmla="*/ 149 h 266"/>
                <a:gd name="T32" fmla="*/ 1 w 199"/>
                <a:gd name="T33" fmla="*/ 119 h 266"/>
                <a:gd name="T34" fmla="*/ 3 w 199"/>
                <a:gd name="T35" fmla="*/ 93 h 266"/>
                <a:gd name="T36" fmla="*/ 10 w 199"/>
                <a:gd name="T37" fmla="*/ 69 h 266"/>
                <a:gd name="T38" fmla="*/ 20 w 199"/>
                <a:gd name="T39" fmla="*/ 47 h 266"/>
                <a:gd name="T40" fmla="*/ 33 w 199"/>
                <a:gd name="T41" fmla="*/ 28 h 266"/>
                <a:gd name="T42" fmla="*/ 48 w 199"/>
                <a:gd name="T43" fmla="*/ 14 h 266"/>
                <a:gd name="T44" fmla="*/ 67 w 199"/>
                <a:gd name="T45" fmla="*/ 5 h 266"/>
                <a:gd name="T46" fmla="*/ 89 w 199"/>
                <a:gd name="T47" fmla="*/ 0 h 266"/>
                <a:gd name="T48" fmla="*/ 112 w 199"/>
                <a:gd name="T49" fmla="*/ 0 h 266"/>
                <a:gd name="T50" fmla="*/ 133 w 199"/>
                <a:gd name="T51" fmla="*/ 5 h 266"/>
                <a:gd name="T52" fmla="*/ 151 w 199"/>
                <a:gd name="T53" fmla="*/ 14 h 266"/>
                <a:gd name="T54" fmla="*/ 168 w 199"/>
                <a:gd name="T55" fmla="*/ 27 h 266"/>
                <a:gd name="T56" fmla="*/ 180 w 199"/>
                <a:gd name="T57" fmla="*/ 44 h 266"/>
                <a:gd name="T58" fmla="*/ 189 w 199"/>
                <a:gd name="T59" fmla="*/ 66 h 266"/>
                <a:gd name="T60" fmla="*/ 196 w 199"/>
                <a:gd name="T61" fmla="*/ 90 h 266"/>
                <a:gd name="T62" fmla="*/ 199 w 199"/>
                <a:gd name="T63" fmla="*/ 117 h 266"/>
                <a:gd name="T64" fmla="*/ 61 w 199"/>
                <a:gd name="T65" fmla="*/ 132 h 266"/>
                <a:gd name="T66" fmla="*/ 63 w 199"/>
                <a:gd name="T67" fmla="*/ 170 h 266"/>
                <a:gd name="T68" fmla="*/ 71 w 199"/>
                <a:gd name="T69" fmla="*/ 198 h 266"/>
                <a:gd name="T70" fmla="*/ 84 w 199"/>
                <a:gd name="T71" fmla="*/ 215 h 266"/>
                <a:gd name="T72" fmla="*/ 91 w 199"/>
                <a:gd name="T73" fmla="*/ 219 h 266"/>
                <a:gd name="T74" fmla="*/ 99 w 199"/>
                <a:gd name="T75" fmla="*/ 220 h 266"/>
                <a:gd name="T76" fmla="*/ 108 w 199"/>
                <a:gd name="T77" fmla="*/ 219 h 266"/>
                <a:gd name="T78" fmla="*/ 115 w 199"/>
                <a:gd name="T79" fmla="*/ 215 h 266"/>
                <a:gd name="T80" fmla="*/ 128 w 199"/>
                <a:gd name="T81" fmla="*/ 198 h 266"/>
                <a:gd name="T82" fmla="*/ 136 w 199"/>
                <a:gd name="T83" fmla="*/ 170 h 266"/>
                <a:gd name="T84" fmla="*/ 138 w 199"/>
                <a:gd name="T85" fmla="*/ 132 h 266"/>
                <a:gd name="T86" fmla="*/ 136 w 199"/>
                <a:gd name="T87" fmla="*/ 95 h 266"/>
                <a:gd name="T88" fmla="*/ 128 w 199"/>
                <a:gd name="T89" fmla="*/ 67 h 266"/>
                <a:gd name="T90" fmla="*/ 117 w 199"/>
                <a:gd name="T91" fmla="*/ 51 h 266"/>
                <a:gd name="T92" fmla="*/ 109 w 199"/>
                <a:gd name="T93" fmla="*/ 47 h 266"/>
                <a:gd name="T94" fmla="*/ 100 w 199"/>
                <a:gd name="T95" fmla="*/ 46 h 266"/>
                <a:gd name="T96" fmla="*/ 91 w 199"/>
                <a:gd name="T97" fmla="*/ 47 h 266"/>
                <a:gd name="T98" fmla="*/ 84 w 199"/>
                <a:gd name="T99" fmla="*/ 51 h 266"/>
                <a:gd name="T100" fmla="*/ 71 w 199"/>
                <a:gd name="T101" fmla="*/ 69 h 266"/>
                <a:gd name="T102" fmla="*/ 63 w 199"/>
                <a:gd name="T103" fmla="*/ 95 h 266"/>
                <a:gd name="T104" fmla="*/ 61 w 199"/>
                <a:gd name="T105" fmla="*/ 13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266">
                  <a:moveTo>
                    <a:pt x="199" y="132"/>
                  </a:moveTo>
                  <a:lnTo>
                    <a:pt x="199" y="147"/>
                  </a:lnTo>
                  <a:lnTo>
                    <a:pt x="198" y="161"/>
                  </a:lnTo>
                  <a:lnTo>
                    <a:pt x="196" y="175"/>
                  </a:lnTo>
                  <a:lnTo>
                    <a:pt x="193" y="188"/>
                  </a:lnTo>
                  <a:lnTo>
                    <a:pt x="189" y="200"/>
                  </a:lnTo>
                  <a:lnTo>
                    <a:pt x="185" y="211"/>
                  </a:lnTo>
                  <a:lnTo>
                    <a:pt x="179" y="221"/>
                  </a:lnTo>
                  <a:lnTo>
                    <a:pt x="174" y="230"/>
                  </a:lnTo>
                  <a:lnTo>
                    <a:pt x="166" y="238"/>
                  </a:lnTo>
                  <a:lnTo>
                    <a:pt x="159" y="245"/>
                  </a:lnTo>
                  <a:lnTo>
                    <a:pt x="151" y="252"/>
                  </a:lnTo>
                  <a:lnTo>
                    <a:pt x="142" y="257"/>
                  </a:lnTo>
                  <a:lnTo>
                    <a:pt x="132" y="261"/>
                  </a:lnTo>
                  <a:lnTo>
                    <a:pt x="122" y="263"/>
                  </a:lnTo>
                  <a:lnTo>
                    <a:pt x="112" y="264"/>
                  </a:lnTo>
                  <a:lnTo>
                    <a:pt x="99" y="266"/>
                  </a:lnTo>
                  <a:lnTo>
                    <a:pt x="87" y="264"/>
                  </a:lnTo>
                  <a:lnTo>
                    <a:pt x="77" y="263"/>
                  </a:lnTo>
                  <a:lnTo>
                    <a:pt x="67" y="261"/>
                  </a:lnTo>
                  <a:lnTo>
                    <a:pt x="58" y="257"/>
                  </a:lnTo>
                  <a:lnTo>
                    <a:pt x="49" y="252"/>
                  </a:lnTo>
                  <a:lnTo>
                    <a:pt x="40" y="245"/>
                  </a:lnTo>
                  <a:lnTo>
                    <a:pt x="33" y="238"/>
                  </a:lnTo>
                  <a:lnTo>
                    <a:pt x="26" y="230"/>
                  </a:lnTo>
                  <a:lnTo>
                    <a:pt x="20" y="221"/>
                  </a:lnTo>
                  <a:lnTo>
                    <a:pt x="15" y="211"/>
                  </a:lnTo>
                  <a:lnTo>
                    <a:pt x="10" y="200"/>
                  </a:lnTo>
                  <a:lnTo>
                    <a:pt x="7" y="188"/>
                  </a:lnTo>
                  <a:lnTo>
                    <a:pt x="3" y="175"/>
                  </a:lnTo>
                  <a:lnTo>
                    <a:pt x="2" y="163"/>
                  </a:lnTo>
                  <a:lnTo>
                    <a:pt x="1" y="149"/>
                  </a:lnTo>
                  <a:lnTo>
                    <a:pt x="0" y="133"/>
                  </a:lnTo>
                  <a:lnTo>
                    <a:pt x="1" y="119"/>
                  </a:lnTo>
                  <a:lnTo>
                    <a:pt x="2" y="105"/>
                  </a:lnTo>
                  <a:lnTo>
                    <a:pt x="3" y="93"/>
                  </a:lnTo>
                  <a:lnTo>
                    <a:pt x="7" y="80"/>
                  </a:lnTo>
                  <a:lnTo>
                    <a:pt x="10" y="69"/>
                  </a:lnTo>
                  <a:lnTo>
                    <a:pt x="15" y="57"/>
                  </a:lnTo>
                  <a:lnTo>
                    <a:pt x="20" y="47"/>
                  </a:lnTo>
                  <a:lnTo>
                    <a:pt x="26" y="37"/>
                  </a:lnTo>
                  <a:lnTo>
                    <a:pt x="33" y="28"/>
                  </a:lnTo>
                  <a:lnTo>
                    <a:pt x="40" y="20"/>
                  </a:lnTo>
                  <a:lnTo>
                    <a:pt x="48" y="14"/>
                  </a:lnTo>
                  <a:lnTo>
                    <a:pt x="57" y="9"/>
                  </a:lnTo>
                  <a:lnTo>
                    <a:pt x="67" y="5"/>
                  </a:lnTo>
                  <a:lnTo>
                    <a:pt x="77" y="2"/>
                  </a:lnTo>
                  <a:lnTo>
                    <a:pt x="89" y="0"/>
                  </a:lnTo>
                  <a:lnTo>
                    <a:pt x="100" y="0"/>
                  </a:lnTo>
                  <a:lnTo>
                    <a:pt x="112" y="0"/>
                  </a:lnTo>
                  <a:lnTo>
                    <a:pt x="123" y="2"/>
                  </a:lnTo>
                  <a:lnTo>
                    <a:pt x="133" y="5"/>
                  </a:lnTo>
                  <a:lnTo>
                    <a:pt x="142" y="9"/>
                  </a:lnTo>
                  <a:lnTo>
                    <a:pt x="151" y="14"/>
                  </a:lnTo>
                  <a:lnTo>
                    <a:pt x="160" y="20"/>
                  </a:lnTo>
                  <a:lnTo>
                    <a:pt x="168" y="27"/>
                  </a:lnTo>
                  <a:lnTo>
                    <a:pt x="174" y="35"/>
                  </a:lnTo>
                  <a:lnTo>
                    <a:pt x="180" y="44"/>
                  </a:lnTo>
                  <a:lnTo>
                    <a:pt x="185" y="55"/>
                  </a:lnTo>
                  <a:lnTo>
                    <a:pt x="189" y="66"/>
                  </a:lnTo>
                  <a:lnTo>
                    <a:pt x="193" y="77"/>
                  </a:lnTo>
                  <a:lnTo>
                    <a:pt x="196" y="90"/>
                  </a:lnTo>
                  <a:lnTo>
                    <a:pt x="198" y="103"/>
                  </a:lnTo>
                  <a:lnTo>
                    <a:pt x="199" y="117"/>
                  </a:lnTo>
                  <a:lnTo>
                    <a:pt x="199" y="132"/>
                  </a:lnTo>
                  <a:close/>
                  <a:moveTo>
                    <a:pt x="61" y="132"/>
                  </a:moveTo>
                  <a:lnTo>
                    <a:pt x="62" y="152"/>
                  </a:lnTo>
                  <a:lnTo>
                    <a:pt x="63" y="170"/>
                  </a:lnTo>
                  <a:lnTo>
                    <a:pt x="67" y="186"/>
                  </a:lnTo>
                  <a:lnTo>
                    <a:pt x="71" y="198"/>
                  </a:lnTo>
                  <a:lnTo>
                    <a:pt x="77" y="207"/>
                  </a:lnTo>
                  <a:lnTo>
                    <a:pt x="84" y="215"/>
                  </a:lnTo>
                  <a:lnTo>
                    <a:pt x="87" y="217"/>
                  </a:lnTo>
                  <a:lnTo>
                    <a:pt x="91" y="219"/>
                  </a:lnTo>
                  <a:lnTo>
                    <a:pt x="95" y="220"/>
                  </a:lnTo>
                  <a:lnTo>
                    <a:pt x="99" y="220"/>
                  </a:lnTo>
                  <a:lnTo>
                    <a:pt x="104" y="220"/>
                  </a:lnTo>
                  <a:lnTo>
                    <a:pt x="108" y="219"/>
                  </a:lnTo>
                  <a:lnTo>
                    <a:pt x="112" y="217"/>
                  </a:lnTo>
                  <a:lnTo>
                    <a:pt x="115" y="215"/>
                  </a:lnTo>
                  <a:lnTo>
                    <a:pt x="123" y="208"/>
                  </a:lnTo>
                  <a:lnTo>
                    <a:pt x="128" y="198"/>
                  </a:lnTo>
                  <a:lnTo>
                    <a:pt x="132" y="186"/>
                  </a:lnTo>
                  <a:lnTo>
                    <a:pt x="136" y="170"/>
                  </a:lnTo>
                  <a:lnTo>
                    <a:pt x="137" y="152"/>
                  </a:lnTo>
                  <a:lnTo>
                    <a:pt x="138" y="132"/>
                  </a:lnTo>
                  <a:lnTo>
                    <a:pt x="137" y="112"/>
                  </a:lnTo>
                  <a:lnTo>
                    <a:pt x="136" y="95"/>
                  </a:lnTo>
                  <a:lnTo>
                    <a:pt x="132" y="80"/>
                  </a:lnTo>
                  <a:lnTo>
                    <a:pt x="128" y="67"/>
                  </a:lnTo>
                  <a:lnTo>
                    <a:pt x="123" y="58"/>
                  </a:lnTo>
                  <a:lnTo>
                    <a:pt x="117" y="51"/>
                  </a:lnTo>
                  <a:lnTo>
                    <a:pt x="113" y="48"/>
                  </a:lnTo>
                  <a:lnTo>
                    <a:pt x="109" y="47"/>
                  </a:lnTo>
                  <a:lnTo>
                    <a:pt x="104" y="46"/>
                  </a:lnTo>
                  <a:lnTo>
                    <a:pt x="100" y="46"/>
                  </a:lnTo>
                  <a:lnTo>
                    <a:pt x="95" y="46"/>
                  </a:lnTo>
                  <a:lnTo>
                    <a:pt x="91" y="47"/>
                  </a:lnTo>
                  <a:lnTo>
                    <a:pt x="87" y="49"/>
                  </a:lnTo>
                  <a:lnTo>
                    <a:pt x="84" y="51"/>
                  </a:lnTo>
                  <a:lnTo>
                    <a:pt x="77" y="58"/>
                  </a:lnTo>
                  <a:lnTo>
                    <a:pt x="71" y="69"/>
                  </a:lnTo>
                  <a:lnTo>
                    <a:pt x="67" y="80"/>
                  </a:lnTo>
                  <a:lnTo>
                    <a:pt x="63" y="95"/>
                  </a:lnTo>
                  <a:lnTo>
                    <a:pt x="62" y="113"/>
                  </a:lnTo>
                  <a:lnTo>
                    <a:pt x="61"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5" name="Freeform 704"/>
            <p:cNvSpPr>
              <a:spLocks noEditPoints="1"/>
            </p:cNvSpPr>
            <p:nvPr/>
          </p:nvSpPr>
          <p:spPr bwMode="auto">
            <a:xfrm>
              <a:off x="5263" y="2312"/>
              <a:ext cx="49" cy="67"/>
            </a:xfrm>
            <a:custGeom>
              <a:avLst/>
              <a:gdLst>
                <a:gd name="T0" fmla="*/ 199 w 199"/>
                <a:gd name="T1" fmla="*/ 147 h 266"/>
                <a:gd name="T2" fmla="*/ 195 w 199"/>
                <a:gd name="T3" fmla="*/ 175 h 266"/>
                <a:gd name="T4" fmla="*/ 188 w 199"/>
                <a:gd name="T5" fmla="*/ 200 h 266"/>
                <a:gd name="T6" fmla="*/ 179 w 199"/>
                <a:gd name="T7" fmla="*/ 221 h 266"/>
                <a:gd name="T8" fmla="*/ 165 w 199"/>
                <a:gd name="T9" fmla="*/ 238 h 266"/>
                <a:gd name="T10" fmla="*/ 150 w 199"/>
                <a:gd name="T11" fmla="*/ 252 h 266"/>
                <a:gd name="T12" fmla="*/ 131 w 199"/>
                <a:gd name="T13" fmla="*/ 261 h 266"/>
                <a:gd name="T14" fmla="*/ 111 w 199"/>
                <a:gd name="T15" fmla="*/ 264 h 266"/>
                <a:gd name="T16" fmla="*/ 88 w 199"/>
                <a:gd name="T17" fmla="*/ 264 h 266"/>
                <a:gd name="T18" fmla="*/ 66 w 199"/>
                <a:gd name="T19" fmla="*/ 261 h 266"/>
                <a:gd name="T20" fmla="*/ 48 w 199"/>
                <a:gd name="T21" fmla="*/ 252 h 266"/>
                <a:gd name="T22" fmla="*/ 33 w 199"/>
                <a:gd name="T23" fmla="*/ 238 h 266"/>
                <a:gd name="T24" fmla="*/ 19 w 199"/>
                <a:gd name="T25" fmla="*/ 221 h 266"/>
                <a:gd name="T26" fmla="*/ 10 w 199"/>
                <a:gd name="T27" fmla="*/ 200 h 266"/>
                <a:gd name="T28" fmla="*/ 4 w 199"/>
                <a:gd name="T29" fmla="*/ 175 h 266"/>
                <a:gd name="T30" fmla="*/ 0 w 199"/>
                <a:gd name="T31" fmla="*/ 149 h 266"/>
                <a:gd name="T32" fmla="*/ 0 w 199"/>
                <a:gd name="T33" fmla="*/ 119 h 266"/>
                <a:gd name="T34" fmla="*/ 4 w 199"/>
                <a:gd name="T35" fmla="*/ 93 h 266"/>
                <a:gd name="T36" fmla="*/ 10 w 199"/>
                <a:gd name="T37" fmla="*/ 69 h 266"/>
                <a:gd name="T38" fmla="*/ 19 w 199"/>
                <a:gd name="T39" fmla="*/ 47 h 266"/>
                <a:gd name="T40" fmla="*/ 32 w 199"/>
                <a:gd name="T41" fmla="*/ 28 h 266"/>
                <a:gd name="T42" fmla="*/ 48 w 199"/>
                <a:gd name="T43" fmla="*/ 14 h 266"/>
                <a:gd name="T44" fmla="*/ 66 w 199"/>
                <a:gd name="T45" fmla="*/ 5 h 266"/>
                <a:gd name="T46" fmla="*/ 88 w 199"/>
                <a:gd name="T47" fmla="*/ 0 h 266"/>
                <a:gd name="T48" fmla="*/ 112 w 199"/>
                <a:gd name="T49" fmla="*/ 0 h 266"/>
                <a:gd name="T50" fmla="*/ 132 w 199"/>
                <a:gd name="T51" fmla="*/ 5 h 266"/>
                <a:gd name="T52" fmla="*/ 150 w 199"/>
                <a:gd name="T53" fmla="*/ 14 h 266"/>
                <a:gd name="T54" fmla="*/ 167 w 199"/>
                <a:gd name="T55" fmla="*/ 27 h 266"/>
                <a:gd name="T56" fmla="*/ 179 w 199"/>
                <a:gd name="T57" fmla="*/ 44 h 266"/>
                <a:gd name="T58" fmla="*/ 188 w 199"/>
                <a:gd name="T59" fmla="*/ 66 h 266"/>
                <a:gd name="T60" fmla="*/ 195 w 199"/>
                <a:gd name="T61" fmla="*/ 90 h 266"/>
                <a:gd name="T62" fmla="*/ 199 w 199"/>
                <a:gd name="T63" fmla="*/ 117 h 266"/>
                <a:gd name="T64" fmla="*/ 61 w 199"/>
                <a:gd name="T65" fmla="*/ 132 h 266"/>
                <a:gd name="T66" fmla="*/ 64 w 199"/>
                <a:gd name="T67" fmla="*/ 170 h 266"/>
                <a:gd name="T68" fmla="*/ 70 w 199"/>
                <a:gd name="T69" fmla="*/ 198 h 266"/>
                <a:gd name="T70" fmla="*/ 83 w 199"/>
                <a:gd name="T71" fmla="*/ 215 h 266"/>
                <a:gd name="T72" fmla="*/ 90 w 199"/>
                <a:gd name="T73" fmla="*/ 219 h 266"/>
                <a:gd name="T74" fmla="*/ 99 w 199"/>
                <a:gd name="T75" fmla="*/ 220 h 266"/>
                <a:gd name="T76" fmla="*/ 108 w 199"/>
                <a:gd name="T77" fmla="*/ 219 h 266"/>
                <a:gd name="T78" fmla="*/ 116 w 199"/>
                <a:gd name="T79" fmla="*/ 215 h 266"/>
                <a:gd name="T80" fmla="*/ 127 w 199"/>
                <a:gd name="T81" fmla="*/ 198 h 266"/>
                <a:gd name="T82" fmla="*/ 135 w 199"/>
                <a:gd name="T83" fmla="*/ 170 h 266"/>
                <a:gd name="T84" fmla="*/ 137 w 199"/>
                <a:gd name="T85" fmla="*/ 132 h 266"/>
                <a:gd name="T86" fmla="*/ 135 w 199"/>
                <a:gd name="T87" fmla="*/ 95 h 266"/>
                <a:gd name="T88" fmla="*/ 127 w 199"/>
                <a:gd name="T89" fmla="*/ 67 h 266"/>
                <a:gd name="T90" fmla="*/ 116 w 199"/>
                <a:gd name="T91" fmla="*/ 51 h 266"/>
                <a:gd name="T92" fmla="*/ 108 w 199"/>
                <a:gd name="T93" fmla="*/ 47 h 266"/>
                <a:gd name="T94" fmla="*/ 99 w 199"/>
                <a:gd name="T95" fmla="*/ 46 h 266"/>
                <a:gd name="T96" fmla="*/ 90 w 199"/>
                <a:gd name="T97" fmla="*/ 47 h 266"/>
                <a:gd name="T98" fmla="*/ 83 w 199"/>
                <a:gd name="T99" fmla="*/ 51 h 266"/>
                <a:gd name="T100" fmla="*/ 71 w 199"/>
                <a:gd name="T101" fmla="*/ 69 h 266"/>
                <a:gd name="T102" fmla="*/ 64 w 199"/>
                <a:gd name="T103" fmla="*/ 95 h 266"/>
                <a:gd name="T104" fmla="*/ 61 w 199"/>
                <a:gd name="T105" fmla="*/ 13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266">
                  <a:moveTo>
                    <a:pt x="199" y="132"/>
                  </a:moveTo>
                  <a:lnTo>
                    <a:pt x="199" y="147"/>
                  </a:lnTo>
                  <a:lnTo>
                    <a:pt x="197" y="161"/>
                  </a:lnTo>
                  <a:lnTo>
                    <a:pt x="195" y="175"/>
                  </a:lnTo>
                  <a:lnTo>
                    <a:pt x="192" y="188"/>
                  </a:lnTo>
                  <a:lnTo>
                    <a:pt x="188" y="200"/>
                  </a:lnTo>
                  <a:lnTo>
                    <a:pt x="185" y="211"/>
                  </a:lnTo>
                  <a:lnTo>
                    <a:pt x="179" y="221"/>
                  </a:lnTo>
                  <a:lnTo>
                    <a:pt x="173" y="230"/>
                  </a:lnTo>
                  <a:lnTo>
                    <a:pt x="165" y="238"/>
                  </a:lnTo>
                  <a:lnTo>
                    <a:pt x="158" y="245"/>
                  </a:lnTo>
                  <a:lnTo>
                    <a:pt x="150" y="252"/>
                  </a:lnTo>
                  <a:lnTo>
                    <a:pt x="141" y="257"/>
                  </a:lnTo>
                  <a:lnTo>
                    <a:pt x="131" y="261"/>
                  </a:lnTo>
                  <a:lnTo>
                    <a:pt x="121" y="263"/>
                  </a:lnTo>
                  <a:lnTo>
                    <a:pt x="111" y="264"/>
                  </a:lnTo>
                  <a:lnTo>
                    <a:pt x="99" y="266"/>
                  </a:lnTo>
                  <a:lnTo>
                    <a:pt x="88" y="264"/>
                  </a:lnTo>
                  <a:lnTo>
                    <a:pt x="76" y="263"/>
                  </a:lnTo>
                  <a:lnTo>
                    <a:pt x="66" y="261"/>
                  </a:lnTo>
                  <a:lnTo>
                    <a:pt x="57" y="257"/>
                  </a:lnTo>
                  <a:lnTo>
                    <a:pt x="48" y="252"/>
                  </a:lnTo>
                  <a:lnTo>
                    <a:pt x="40" y="245"/>
                  </a:lnTo>
                  <a:lnTo>
                    <a:pt x="33" y="238"/>
                  </a:lnTo>
                  <a:lnTo>
                    <a:pt x="26" y="230"/>
                  </a:lnTo>
                  <a:lnTo>
                    <a:pt x="19" y="221"/>
                  </a:lnTo>
                  <a:lnTo>
                    <a:pt x="14" y="211"/>
                  </a:lnTo>
                  <a:lnTo>
                    <a:pt x="10" y="200"/>
                  </a:lnTo>
                  <a:lnTo>
                    <a:pt x="6" y="188"/>
                  </a:lnTo>
                  <a:lnTo>
                    <a:pt x="4" y="175"/>
                  </a:lnTo>
                  <a:lnTo>
                    <a:pt x="1" y="163"/>
                  </a:lnTo>
                  <a:lnTo>
                    <a:pt x="0" y="149"/>
                  </a:lnTo>
                  <a:lnTo>
                    <a:pt x="0" y="133"/>
                  </a:lnTo>
                  <a:lnTo>
                    <a:pt x="0" y="119"/>
                  </a:lnTo>
                  <a:lnTo>
                    <a:pt x="1" y="105"/>
                  </a:lnTo>
                  <a:lnTo>
                    <a:pt x="4" y="93"/>
                  </a:lnTo>
                  <a:lnTo>
                    <a:pt x="6" y="80"/>
                  </a:lnTo>
                  <a:lnTo>
                    <a:pt x="10" y="69"/>
                  </a:lnTo>
                  <a:lnTo>
                    <a:pt x="14" y="57"/>
                  </a:lnTo>
                  <a:lnTo>
                    <a:pt x="19" y="47"/>
                  </a:lnTo>
                  <a:lnTo>
                    <a:pt x="26" y="37"/>
                  </a:lnTo>
                  <a:lnTo>
                    <a:pt x="32" y="28"/>
                  </a:lnTo>
                  <a:lnTo>
                    <a:pt x="40" y="20"/>
                  </a:lnTo>
                  <a:lnTo>
                    <a:pt x="48" y="14"/>
                  </a:lnTo>
                  <a:lnTo>
                    <a:pt x="57" y="9"/>
                  </a:lnTo>
                  <a:lnTo>
                    <a:pt x="66" y="5"/>
                  </a:lnTo>
                  <a:lnTo>
                    <a:pt x="76" y="2"/>
                  </a:lnTo>
                  <a:lnTo>
                    <a:pt x="88" y="0"/>
                  </a:lnTo>
                  <a:lnTo>
                    <a:pt x="101" y="0"/>
                  </a:lnTo>
                  <a:lnTo>
                    <a:pt x="112" y="0"/>
                  </a:lnTo>
                  <a:lnTo>
                    <a:pt x="122" y="2"/>
                  </a:lnTo>
                  <a:lnTo>
                    <a:pt x="132" y="5"/>
                  </a:lnTo>
                  <a:lnTo>
                    <a:pt x="143" y="9"/>
                  </a:lnTo>
                  <a:lnTo>
                    <a:pt x="150" y="14"/>
                  </a:lnTo>
                  <a:lnTo>
                    <a:pt x="159" y="20"/>
                  </a:lnTo>
                  <a:lnTo>
                    <a:pt x="167" y="27"/>
                  </a:lnTo>
                  <a:lnTo>
                    <a:pt x="173" y="35"/>
                  </a:lnTo>
                  <a:lnTo>
                    <a:pt x="179" y="44"/>
                  </a:lnTo>
                  <a:lnTo>
                    <a:pt x="185" y="55"/>
                  </a:lnTo>
                  <a:lnTo>
                    <a:pt x="188" y="66"/>
                  </a:lnTo>
                  <a:lnTo>
                    <a:pt x="192" y="77"/>
                  </a:lnTo>
                  <a:lnTo>
                    <a:pt x="195" y="90"/>
                  </a:lnTo>
                  <a:lnTo>
                    <a:pt x="197" y="103"/>
                  </a:lnTo>
                  <a:lnTo>
                    <a:pt x="199" y="117"/>
                  </a:lnTo>
                  <a:lnTo>
                    <a:pt x="199" y="132"/>
                  </a:lnTo>
                  <a:close/>
                  <a:moveTo>
                    <a:pt x="61" y="132"/>
                  </a:moveTo>
                  <a:lnTo>
                    <a:pt x="61" y="152"/>
                  </a:lnTo>
                  <a:lnTo>
                    <a:pt x="64" y="170"/>
                  </a:lnTo>
                  <a:lnTo>
                    <a:pt x="66" y="186"/>
                  </a:lnTo>
                  <a:lnTo>
                    <a:pt x="70" y="198"/>
                  </a:lnTo>
                  <a:lnTo>
                    <a:pt x="76" y="207"/>
                  </a:lnTo>
                  <a:lnTo>
                    <a:pt x="83" y="215"/>
                  </a:lnTo>
                  <a:lnTo>
                    <a:pt x="87" y="217"/>
                  </a:lnTo>
                  <a:lnTo>
                    <a:pt x="90" y="219"/>
                  </a:lnTo>
                  <a:lnTo>
                    <a:pt x="94" y="220"/>
                  </a:lnTo>
                  <a:lnTo>
                    <a:pt x="99" y="220"/>
                  </a:lnTo>
                  <a:lnTo>
                    <a:pt x="103" y="220"/>
                  </a:lnTo>
                  <a:lnTo>
                    <a:pt x="108" y="219"/>
                  </a:lnTo>
                  <a:lnTo>
                    <a:pt x="112" y="217"/>
                  </a:lnTo>
                  <a:lnTo>
                    <a:pt x="116" y="215"/>
                  </a:lnTo>
                  <a:lnTo>
                    <a:pt x="122" y="208"/>
                  </a:lnTo>
                  <a:lnTo>
                    <a:pt x="127" y="198"/>
                  </a:lnTo>
                  <a:lnTo>
                    <a:pt x="131" y="186"/>
                  </a:lnTo>
                  <a:lnTo>
                    <a:pt x="135" y="170"/>
                  </a:lnTo>
                  <a:lnTo>
                    <a:pt x="136" y="152"/>
                  </a:lnTo>
                  <a:lnTo>
                    <a:pt x="137" y="132"/>
                  </a:lnTo>
                  <a:lnTo>
                    <a:pt x="136" y="112"/>
                  </a:lnTo>
                  <a:lnTo>
                    <a:pt x="135" y="95"/>
                  </a:lnTo>
                  <a:lnTo>
                    <a:pt x="132" y="80"/>
                  </a:lnTo>
                  <a:lnTo>
                    <a:pt x="127" y="67"/>
                  </a:lnTo>
                  <a:lnTo>
                    <a:pt x="122" y="58"/>
                  </a:lnTo>
                  <a:lnTo>
                    <a:pt x="116" y="51"/>
                  </a:lnTo>
                  <a:lnTo>
                    <a:pt x="112" y="48"/>
                  </a:lnTo>
                  <a:lnTo>
                    <a:pt x="108" y="47"/>
                  </a:lnTo>
                  <a:lnTo>
                    <a:pt x="104" y="46"/>
                  </a:lnTo>
                  <a:lnTo>
                    <a:pt x="99" y="46"/>
                  </a:lnTo>
                  <a:lnTo>
                    <a:pt x="94" y="46"/>
                  </a:lnTo>
                  <a:lnTo>
                    <a:pt x="90" y="47"/>
                  </a:lnTo>
                  <a:lnTo>
                    <a:pt x="87" y="49"/>
                  </a:lnTo>
                  <a:lnTo>
                    <a:pt x="83" y="51"/>
                  </a:lnTo>
                  <a:lnTo>
                    <a:pt x="76" y="58"/>
                  </a:lnTo>
                  <a:lnTo>
                    <a:pt x="71" y="69"/>
                  </a:lnTo>
                  <a:lnTo>
                    <a:pt x="66" y="80"/>
                  </a:lnTo>
                  <a:lnTo>
                    <a:pt x="64" y="95"/>
                  </a:lnTo>
                  <a:lnTo>
                    <a:pt x="61" y="113"/>
                  </a:lnTo>
                  <a:lnTo>
                    <a:pt x="61"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6" name="Freeform 705"/>
            <p:cNvSpPr>
              <a:spLocks noEditPoints="1"/>
            </p:cNvSpPr>
            <p:nvPr/>
          </p:nvSpPr>
          <p:spPr bwMode="auto">
            <a:xfrm>
              <a:off x="5319" y="2312"/>
              <a:ext cx="50" cy="67"/>
            </a:xfrm>
            <a:custGeom>
              <a:avLst/>
              <a:gdLst>
                <a:gd name="T0" fmla="*/ 199 w 200"/>
                <a:gd name="T1" fmla="*/ 147 h 266"/>
                <a:gd name="T2" fmla="*/ 196 w 200"/>
                <a:gd name="T3" fmla="*/ 175 h 266"/>
                <a:gd name="T4" fmla="*/ 190 w 200"/>
                <a:gd name="T5" fmla="*/ 200 h 266"/>
                <a:gd name="T6" fmla="*/ 180 w 200"/>
                <a:gd name="T7" fmla="*/ 221 h 266"/>
                <a:gd name="T8" fmla="*/ 167 w 200"/>
                <a:gd name="T9" fmla="*/ 238 h 266"/>
                <a:gd name="T10" fmla="*/ 150 w 200"/>
                <a:gd name="T11" fmla="*/ 252 h 266"/>
                <a:gd name="T12" fmla="*/ 133 w 200"/>
                <a:gd name="T13" fmla="*/ 261 h 266"/>
                <a:gd name="T14" fmla="*/ 111 w 200"/>
                <a:gd name="T15" fmla="*/ 264 h 266"/>
                <a:gd name="T16" fmla="*/ 88 w 200"/>
                <a:gd name="T17" fmla="*/ 264 h 266"/>
                <a:gd name="T18" fmla="*/ 66 w 200"/>
                <a:gd name="T19" fmla="*/ 261 h 266"/>
                <a:gd name="T20" fmla="*/ 49 w 200"/>
                <a:gd name="T21" fmla="*/ 252 h 266"/>
                <a:gd name="T22" fmla="*/ 33 w 200"/>
                <a:gd name="T23" fmla="*/ 238 h 266"/>
                <a:gd name="T24" fmla="*/ 21 w 200"/>
                <a:gd name="T25" fmla="*/ 221 h 266"/>
                <a:gd name="T26" fmla="*/ 10 w 200"/>
                <a:gd name="T27" fmla="*/ 200 h 266"/>
                <a:gd name="T28" fmla="*/ 4 w 200"/>
                <a:gd name="T29" fmla="*/ 175 h 266"/>
                <a:gd name="T30" fmla="*/ 0 w 200"/>
                <a:gd name="T31" fmla="*/ 149 h 266"/>
                <a:gd name="T32" fmla="*/ 0 w 200"/>
                <a:gd name="T33" fmla="*/ 119 h 266"/>
                <a:gd name="T34" fmla="*/ 4 w 200"/>
                <a:gd name="T35" fmla="*/ 93 h 266"/>
                <a:gd name="T36" fmla="*/ 10 w 200"/>
                <a:gd name="T37" fmla="*/ 69 h 266"/>
                <a:gd name="T38" fmla="*/ 19 w 200"/>
                <a:gd name="T39" fmla="*/ 47 h 266"/>
                <a:gd name="T40" fmla="*/ 32 w 200"/>
                <a:gd name="T41" fmla="*/ 28 h 266"/>
                <a:gd name="T42" fmla="*/ 49 w 200"/>
                <a:gd name="T43" fmla="*/ 14 h 266"/>
                <a:gd name="T44" fmla="*/ 66 w 200"/>
                <a:gd name="T45" fmla="*/ 5 h 266"/>
                <a:gd name="T46" fmla="*/ 88 w 200"/>
                <a:gd name="T47" fmla="*/ 0 h 266"/>
                <a:gd name="T48" fmla="*/ 112 w 200"/>
                <a:gd name="T49" fmla="*/ 0 h 266"/>
                <a:gd name="T50" fmla="*/ 133 w 200"/>
                <a:gd name="T51" fmla="*/ 5 h 266"/>
                <a:gd name="T52" fmla="*/ 152 w 200"/>
                <a:gd name="T53" fmla="*/ 14 h 266"/>
                <a:gd name="T54" fmla="*/ 167 w 200"/>
                <a:gd name="T55" fmla="*/ 27 h 266"/>
                <a:gd name="T56" fmla="*/ 180 w 200"/>
                <a:gd name="T57" fmla="*/ 44 h 266"/>
                <a:gd name="T58" fmla="*/ 190 w 200"/>
                <a:gd name="T59" fmla="*/ 66 h 266"/>
                <a:gd name="T60" fmla="*/ 196 w 200"/>
                <a:gd name="T61" fmla="*/ 90 h 266"/>
                <a:gd name="T62" fmla="*/ 199 w 200"/>
                <a:gd name="T63" fmla="*/ 117 h 266"/>
                <a:gd name="T64" fmla="*/ 61 w 200"/>
                <a:gd name="T65" fmla="*/ 132 h 266"/>
                <a:gd name="T66" fmla="*/ 64 w 200"/>
                <a:gd name="T67" fmla="*/ 170 h 266"/>
                <a:gd name="T68" fmla="*/ 71 w 200"/>
                <a:gd name="T69" fmla="*/ 198 h 266"/>
                <a:gd name="T70" fmla="*/ 83 w 200"/>
                <a:gd name="T71" fmla="*/ 215 h 266"/>
                <a:gd name="T72" fmla="*/ 91 w 200"/>
                <a:gd name="T73" fmla="*/ 219 h 266"/>
                <a:gd name="T74" fmla="*/ 99 w 200"/>
                <a:gd name="T75" fmla="*/ 220 h 266"/>
                <a:gd name="T76" fmla="*/ 108 w 200"/>
                <a:gd name="T77" fmla="*/ 219 h 266"/>
                <a:gd name="T78" fmla="*/ 116 w 200"/>
                <a:gd name="T79" fmla="*/ 215 h 266"/>
                <a:gd name="T80" fmla="*/ 127 w 200"/>
                <a:gd name="T81" fmla="*/ 198 h 266"/>
                <a:gd name="T82" fmla="*/ 135 w 200"/>
                <a:gd name="T83" fmla="*/ 170 h 266"/>
                <a:gd name="T84" fmla="*/ 138 w 200"/>
                <a:gd name="T85" fmla="*/ 132 h 266"/>
                <a:gd name="T86" fmla="*/ 135 w 200"/>
                <a:gd name="T87" fmla="*/ 95 h 266"/>
                <a:gd name="T88" fmla="*/ 129 w 200"/>
                <a:gd name="T89" fmla="*/ 67 h 266"/>
                <a:gd name="T90" fmla="*/ 116 w 200"/>
                <a:gd name="T91" fmla="*/ 51 h 266"/>
                <a:gd name="T92" fmla="*/ 108 w 200"/>
                <a:gd name="T93" fmla="*/ 47 h 266"/>
                <a:gd name="T94" fmla="*/ 99 w 200"/>
                <a:gd name="T95" fmla="*/ 46 h 266"/>
                <a:gd name="T96" fmla="*/ 91 w 200"/>
                <a:gd name="T97" fmla="*/ 47 h 266"/>
                <a:gd name="T98" fmla="*/ 83 w 200"/>
                <a:gd name="T99" fmla="*/ 51 h 266"/>
                <a:gd name="T100" fmla="*/ 71 w 200"/>
                <a:gd name="T101" fmla="*/ 69 h 266"/>
                <a:gd name="T102" fmla="*/ 64 w 200"/>
                <a:gd name="T103" fmla="*/ 95 h 266"/>
                <a:gd name="T104" fmla="*/ 61 w 200"/>
                <a:gd name="T105" fmla="*/ 13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66">
                  <a:moveTo>
                    <a:pt x="200" y="132"/>
                  </a:moveTo>
                  <a:lnTo>
                    <a:pt x="199" y="147"/>
                  </a:lnTo>
                  <a:lnTo>
                    <a:pt x="197" y="161"/>
                  </a:lnTo>
                  <a:lnTo>
                    <a:pt x="196" y="175"/>
                  </a:lnTo>
                  <a:lnTo>
                    <a:pt x="192" y="188"/>
                  </a:lnTo>
                  <a:lnTo>
                    <a:pt x="190" y="200"/>
                  </a:lnTo>
                  <a:lnTo>
                    <a:pt x="185" y="211"/>
                  </a:lnTo>
                  <a:lnTo>
                    <a:pt x="180" y="221"/>
                  </a:lnTo>
                  <a:lnTo>
                    <a:pt x="173" y="230"/>
                  </a:lnTo>
                  <a:lnTo>
                    <a:pt x="167" y="238"/>
                  </a:lnTo>
                  <a:lnTo>
                    <a:pt x="159" y="245"/>
                  </a:lnTo>
                  <a:lnTo>
                    <a:pt x="150" y="252"/>
                  </a:lnTo>
                  <a:lnTo>
                    <a:pt x="141" y="257"/>
                  </a:lnTo>
                  <a:lnTo>
                    <a:pt x="133" y="261"/>
                  </a:lnTo>
                  <a:lnTo>
                    <a:pt x="122" y="263"/>
                  </a:lnTo>
                  <a:lnTo>
                    <a:pt x="111" y="264"/>
                  </a:lnTo>
                  <a:lnTo>
                    <a:pt x="99" y="266"/>
                  </a:lnTo>
                  <a:lnTo>
                    <a:pt x="88" y="264"/>
                  </a:lnTo>
                  <a:lnTo>
                    <a:pt x="77" y="263"/>
                  </a:lnTo>
                  <a:lnTo>
                    <a:pt x="66" y="261"/>
                  </a:lnTo>
                  <a:lnTo>
                    <a:pt x="57" y="257"/>
                  </a:lnTo>
                  <a:lnTo>
                    <a:pt x="49" y="252"/>
                  </a:lnTo>
                  <a:lnTo>
                    <a:pt x="41" y="245"/>
                  </a:lnTo>
                  <a:lnTo>
                    <a:pt x="33" y="238"/>
                  </a:lnTo>
                  <a:lnTo>
                    <a:pt x="26" y="230"/>
                  </a:lnTo>
                  <a:lnTo>
                    <a:pt x="21" y="221"/>
                  </a:lnTo>
                  <a:lnTo>
                    <a:pt x="14" y="211"/>
                  </a:lnTo>
                  <a:lnTo>
                    <a:pt x="10" y="200"/>
                  </a:lnTo>
                  <a:lnTo>
                    <a:pt x="7" y="188"/>
                  </a:lnTo>
                  <a:lnTo>
                    <a:pt x="4" y="175"/>
                  </a:lnTo>
                  <a:lnTo>
                    <a:pt x="2" y="163"/>
                  </a:lnTo>
                  <a:lnTo>
                    <a:pt x="0" y="149"/>
                  </a:lnTo>
                  <a:lnTo>
                    <a:pt x="0" y="133"/>
                  </a:lnTo>
                  <a:lnTo>
                    <a:pt x="0" y="119"/>
                  </a:lnTo>
                  <a:lnTo>
                    <a:pt x="2" y="105"/>
                  </a:lnTo>
                  <a:lnTo>
                    <a:pt x="4" y="93"/>
                  </a:lnTo>
                  <a:lnTo>
                    <a:pt x="7" y="80"/>
                  </a:lnTo>
                  <a:lnTo>
                    <a:pt x="10" y="69"/>
                  </a:lnTo>
                  <a:lnTo>
                    <a:pt x="14" y="57"/>
                  </a:lnTo>
                  <a:lnTo>
                    <a:pt x="19" y="47"/>
                  </a:lnTo>
                  <a:lnTo>
                    <a:pt x="26" y="37"/>
                  </a:lnTo>
                  <a:lnTo>
                    <a:pt x="32" y="28"/>
                  </a:lnTo>
                  <a:lnTo>
                    <a:pt x="40" y="20"/>
                  </a:lnTo>
                  <a:lnTo>
                    <a:pt x="49" y="14"/>
                  </a:lnTo>
                  <a:lnTo>
                    <a:pt x="57" y="9"/>
                  </a:lnTo>
                  <a:lnTo>
                    <a:pt x="66" y="5"/>
                  </a:lnTo>
                  <a:lnTo>
                    <a:pt x="78" y="2"/>
                  </a:lnTo>
                  <a:lnTo>
                    <a:pt x="88" y="0"/>
                  </a:lnTo>
                  <a:lnTo>
                    <a:pt x="101" y="0"/>
                  </a:lnTo>
                  <a:lnTo>
                    <a:pt x="112" y="0"/>
                  </a:lnTo>
                  <a:lnTo>
                    <a:pt x="122" y="2"/>
                  </a:lnTo>
                  <a:lnTo>
                    <a:pt x="133" y="5"/>
                  </a:lnTo>
                  <a:lnTo>
                    <a:pt x="143" y="9"/>
                  </a:lnTo>
                  <a:lnTo>
                    <a:pt x="152" y="14"/>
                  </a:lnTo>
                  <a:lnTo>
                    <a:pt x="159" y="20"/>
                  </a:lnTo>
                  <a:lnTo>
                    <a:pt x="167" y="27"/>
                  </a:lnTo>
                  <a:lnTo>
                    <a:pt x="173" y="35"/>
                  </a:lnTo>
                  <a:lnTo>
                    <a:pt x="180" y="44"/>
                  </a:lnTo>
                  <a:lnTo>
                    <a:pt x="185" y="55"/>
                  </a:lnTo>
                  <a:lnTo>
                    <a:pt x="190" y="66"/>
                  </a:lnTo>
                  <a:lnTo>
                    <a:pt x="192" y="77"/>
                  </a:lnTo>
                  <a:lnTo>
                    <a:pt x="196" y="90"/>
                  </a:lnTo>
                  <a:lnTo>
                    <a:pt x="197" y="103"/>
                  </a:lnTo>
                  <a:lnTo>
                    <a:pt x="199" y="117"/>
                  </a:lnTo>
                  <a:lnTo>
                    <a:pt x="200" y="132"/>
                  </a:lnTo>
                  <a:close/>
                  <a:moveTo>
                    <a:pt x="61" y="132"/>
                  </a:moveTo>
                  <a:lnTo>
                    <a:pt x="61" y="152"/>
                  </a:lnTo>
                  <a:lnTo>
                    <a:pt x="64" y="170"/>
                  </a:lnTo>
                  <a:lnTo>
                    <a:pt x="66" y="186"/>
                  </a:lnTo>
                  <a:lnTo>
                    <a:pt x="71" y="198"/>
                  </a:lnTo>
                  <a:lnTo>
                    <a:pt x="77" y="207"/>
                  </a:lnTo>
                  <a:lnTo>
                    <a:pt x="83" y="215"/>
                  </a:lnTo>
                  <a:lnTo>
                    <a:pt x="87" y="217"/>
                  </a:lnTo>
                  <a:lnTo>
                    <a:pt x="91" y="219"/>
                  </a:lnTo>
                  <a:lnTo>
                    <a:pt x="94" y="220"/>
                  </a:lnTo>
                  <a:lnTo>
                    <a:pt x="99" y="220"/>
                  </a:lnTo>
                  <a:lnTo>
                    <a:pt x="103" y="220"/>
                  </a:lnTo>
                  <a:lnTo>
                    <a:pt x="108" y="219"/>
                  </a:lnTo>
                  <a:lnTo>
                    <a:pt x="112" y="217"/>
                  </a:lnTo>
                  <a:lnTo>
                    <a:pt x="116" y="215"/>
                  </a:lnTo>
                  <a:lnTo>
                    <a:pt x="122" y="208"/>
                  </a:lnTo>
                  <a:lnTo>
                    <a:pt x="127" y="198"/>
                  </a:lnTo>
                  <a:lnTo>
                    <a:pt x="133" y="186"/>
                  </a:lnTo>
                  <a:lnTo>
                    <a:pt x="135" y="170"/>
                  </a:lnTo>
                  <a:lnTo>
                    <a:pt x="138" y="152"/>
                  </a:lnTo>
                  <a:lnTo>
                    <a:pt x="138" y="132"/>
                  </a:lnTo>
                  <a:lnTo>
                    <a:pt x="138" y="112"/>
                  </a:lnTo>
                  <a:lnTo>
                    <a:pt x="135" y="95"/>
                  </a:lnTo>
                  <a:lnTo>
                    <a:pt x="133" y="80"/>
                  </a:lnTo>
                  <a:lnTo>
                    <a:pt x="129" y="67"/>
                  </a:lnTo>
                  <a:lnTo>
                    <a:pt x="122" y="58"/>
                  </a:lnTo>
                  <a:lnTo>
                    <a:pt x="116" y="51"/>
                  </a:lnTo>
                  <a:lnTo>
                    <a:pt x="112" y="48"/>
                  </a:lnTo>
                  <a:lnTo>
                    <a:pt x="108" y="47"/>
                  </a:lnTo>
                  <a:lnTo>
                    <a:pt x="105" y="46"/>
                  </a:lnTo>
                  <a:lnTo>
                    <a:pt x="99" y="46"/>
                  </a:lnTo>
                  <a:lnTo>
                    <a:pt x="96" y="46"/>
                  </a:lnTo>
                  <a:lnTo>
                    <a:pt x="91" y="47"/>
                  </a:lnTo>
                  <a:lnTo>
                    <a:pt x="87" y="49"/>
                  </a:lnTo>
                  <a:lnTo>
                    <a:pt x="83" y="51"/>
                  </a:lnTo>
                  <a:lnTo>
                    <a:pt x="77" y="58"/>
                  </a:lnTo>
                  <a:lnTo>
                    <a:pt x="71" y="69"/>
                  </a:lnTo>
                  <a:lnTo>
                    <a:pt x="66" y="80"/>
                  </a:lnTo>
                  <a:lnTo>
                    <a:pt x="64" y="95"/>
                  </a:lnTo>
                  <a:lnTo>
                    <a:pt x="61" y="113"/>
                  </a:lnTo>
                  <a:lnTo>
                    <a:pt x="61"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7" name="Freeform 706"/>
            <p:cNvSpPr>
              <a:spLocks noEditPoints="1"/>
            </p:cNvSpPr>
            <p:nvPr/>
          </p:nvSpPr>
          <p:spPr bwMode="auto">
            <a:xfrm>
              <a:off x="4572" y="2444"/>
              <a:ext cx="52" cy="69"/>
            </a:xfrm>
            <a:custGeom>
              <a:avLst/>
              <a:gdLst>
                <a:gd name="T0" fmla="*/ 1 w 207"/>
                <a:gd name="T1" fmla="*/ 69 h 276"/>
                <a:gd name="T2" fmla="*/ 1 w 207"/>
                <a:gd name="T3" fmla="*/ 39 h 276"/>
                <a:gd name="T4" fmla="*/ 0 w 207"/>
                <a:gd name="T5" fmla="*/ 4 h 276"/>
                <a:gd name="T6" fmla="*/ 56 w 207"/>
                <a:gd name="T7" fmla="*/ 32 h 276"/>
                <a:gd name="T8" fmla="*/ 68 w 207"/>
                <a:gd name="T9" fmla="*/ 18 h 276"/>
                <a:gd name="T10" fmla="*/ 85 w 207"/>
                <a:gd name="T11" fmla="*/ 8 h 276"/>
                <a:gd name="T12" fmla="*/ 103 w 207"/>
                <a:gd name="T13" fmla="*/ 2 h 276"/>
                <a:gd name="T14" fmla="*/ 124 w 207"/>
                <a:gd name="T15" fmla="*/ 0 h 276"/>
                <a:gd name="T16" fmla="*/ 140 w 207"/>
                <a:gd name="T17" fmla="*/ 2 h 276"/>
                <a:gd name="T18" fmla="*/ 155 w 207"/>
                <a:gd name="T19" fmla="*/ 7 h 276"/>
                <a:gd name="T20" fmla="*/ 169 w 207"/>
                <a:gd name="T21" fmla="*/ 16 h 276"/>
                <a:gd name="T22" fmla="*/ 181 w 207"/>
                <a:gd name="T23" fmla="*/ 27 h 276"/>
                <a:gd name="T24" fmla="*/ 193 w 207"/>
                <a:gd name="T25" fmla="*/ 42 h 276"/>
                <a:gd name="T26" fmla="*/ 201 w 207"/>
                <a:gd name="T27" fmla="*/ 59 h 276"/>
                <a:gd name="T28" fmla="*/ 204 w 207"/>
                <a:gd name="T29" fmla="*/ 77 h 276"/>
                <a:gd name="T30" fmla="*/ 207 w 207"/>
                <a:gd name="T31" fmla="*/ 98 h 276"/>
                <a:gd name="T32" fmla="*/ 204 w 207"/>
                <a:gd name="T33" fmla="*/ 121 h 276"/>
                <a:gd name="T34" fmla="*/ 199 w 207"/>
                <a:gd name="T35" fmla="*/ 142 h 276"/>
                <a:gd name="T36" fmla="*/ 192 w 207"/>
                <a:gd name="T37" fmla="*/ 158 h 276"/>
                <a:gd name="T38" fmla="*/ 180 w 207"/>
                <a:gd name="T39" fmla="*/ 173 h 276"/>
                <a:gd name="T40" fmla="*/ 166 w 207"/>
                <a:gd name="T41" fmla="*/ 186 h 276"/>
                <a:gd name="T42" fmla="*/ 151 w 207"/>
                <a:gd name="T43" fmla="*/ 195 h 276"/>
                <a:gd name="T44" fmla="*/ 133 w 207"/>
                <a:gd name="T45" fmla="*/ 200 h 276"/>
                <a:gd name="T46" fmla="*/ 115 w 207"/>
                <a:gd name="T47" fmla="*/ 203 h 276"/>
                <a:gd name="T48" fmla="*/ 99 w 207"/>
                <a:gd name="T49" fmla="*/ 200 h 276"/>
                <a:gd name="T50" fmla="*/ 85 w 207"/>
                <a:gd name="T51" fmla="*/ 196 h 276"/>
                <a:gd name="T52" fmla="*/ 72 w 207"/>
                <a:gd name="T53" fmla="*/ 189 h 276"/>
                <a:gd name="T54" fmla="*/ 63 w 207"/>
                <a:gd name="T55" fmla="*/ 180 h 276"/>
                <a:gd name="T56" fmla="*/ 62 w 207"/>
                <a:gd name="T57" fmla="*/ 276 h 276"/>
                <a:gd name="T58" fmla="*/ 62 w 207"/>
                <a:gd name="T59" fmla="*/ 89 h 276"/>
                <a:gd name="T60" fmla="*/ 63 w 207"/>
                <a:gd name="T61" fmla="*/ 125 h 276"/>
                <a:gd name="T62" fmla="*/ 70 w 207"/>
                <a:gd name="T63" fmla="*/ 139 h 276"/>
                <a:gd name="T64" fmla="*/ 76 w 207"/>
                <a:gd name="T65" fmla="*/ 147 h 276"/>
                <a:gd name="T66" fmla="*/ 85 w 207"/>
                <a:gd name="T67" fmla="*/ 152 h 276"/>
                <a:gd name="T68" fmla="*/ 95 w 207"/>
                <a:gd name="T69" fmla="*/ 156 h 276"/>
                <a:gd name="T70" fmla="*/ 110 w 207"/>
                <a:gd name="T71" fmla="*/ 154 h 276"/>
                <a:gd name="T72" fmla="*/ 126 w 207"/>
                <a:gd name="T73" fmla="*/ 147 h 276"/>
                <a:gd name="T74" fmla="*/ 138 w 207"/>
                <a:gd name="T75" fmla="*/ 133 h 276"/>
                <a:gd name="T76" fmla="*/ 143 w 207"/>
                <a:gd name="T77" fmla="*/ 114 h 276"/>
                <a:gd name="T78" fmla="*/ 143 w 207"/>
                <a:gd name="T79" fmla="*/ 89 h 276"/>
                <a:gd name="T80" fmla="*/ 138 w 207"/>
                <a:gd name="T81" fmla="*/ 70 h 276"/>
                <a:gd name="T82" fmla="*/ 127 w 207"/>
                <a:gd name="T83" fmla="*/ 56 h 276"/>
                <a:gd name="T84" fmla="*/ 112 w 207"/>
                <a:gd name="T85" fmla="*/ 49 h 276"/>
                <a:gd name="T86" fmla="*/ 94 w 207"/>
                <a:gd name="T87" fmla="*/ 49 h 276"/>
                <a:gd name="T88" fmla="*/ 80 w 207"/>
                <a:gd name="T89" fmla="*/ 54 h 276"/>
                <a:gd name="T90" fmla="*/ 70 w 207"/>
                <a:gd name="T91" fmla="*/ 67 h 276"/>
                <a:gd name="T92" fmla="*/ 63 w 207"/>
                <a:gd name="T93" fmla="*/ 8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276">
                  <a:moveTo>
                    <a:pt x="1" y="276"/>
                  </a:moveTo>
                  <a:lnTo>
                    <a:pt x="1" y="69"/>
                  </a:lnTo>
                  <a:lnTo>
                    <a:pt x="1" y="54"/>
                  </a:lnTo>
                  <a:lnTo>
                    <a:pt x="1" y="39"/>
                  </a:lnTo>
                  <a:lnTo>
                    <a:pt x="0" y="22"/>
                  </a:lnTo>
                  <a:lnTo>
                    <a:pt x="0" y="4"/>
                  </a:lnTo>
                  <a:lnTo>
                    <a:pt x="53" y="4"/>
                  </a:lnTo>
                  <a:lnTo>
                    <a:pt x="56" y="32"/>
                  </a:lnTo>
                  <a:lnTo>
                    <a:pt x="62" y="25"/>
                  </a:lnTo>
                  <a:lnTo>
                    <a:pt x="68" y="18"/>
                  </a:lnTo>
                  <a:lnTo>
                    <a:pt x="76" y="13"/>
                  </a:lnTo>
                  <a:lnTo>
                    <a:pt x="85" y="8"/>
                  </a:lnTo>
                  <a:lnTo>
                    <a:pt x="94" y="4"/>
                  </a:lnTo>
                  <a:lnTo>
                    <a:pt x="103" y="2"/>
                  </a:lnTo>
                  <a:lnTo>
                    <a:pt x="113" y="0"/>
                  </a:lnTo>
                  <a:lnTo>
                    <a:pt x="124" y="0"/>
                  </a:lnTo>
                  <a:lnTo>
                    <a:pt x="132" y="0"/>
                  </a:lnTo>
                  <a:lnTo>
                    <a:pt x="140" y="2"/>
                  </a:lnTo>
                  <a:lnTo>
                    <a:pt x="148" y="4"/>
                  </a:lnTo>
                  <a:lnTo>
                    <a:pt x="155" y="7"/>
                  </a:lnTo>
                  <a:lnTo>
                    <a:pt x="162" y="11"/>
                  </a:lnTo>
                  <a:lnTo>
                    <a:pt x="169" y="16"/>
                  </a:lnTo>
                  <a:lnTo>
                    <a:pt x="176" y="21"/>
                  </a:lnTo>
                  <a:lnTo>
                    <a:pt x="181" y="27"/>
                  </a:lnTo>
                  <a:lnTo>
                    <a:pt x="188" y="35"/>
                  </a:lnTo>
                  <a:lnTo>
                    <a:pt x="193" y="42"/>
                  </a:lnTo>
                  <a:lnTo>
                    <a:pt x="197" y="50"/>
                  </a:lnTo>
                  <a:lnTo>
                    <a:pt x="201" y="59"/>
                  </a:lnTo>
                  <a:lnTo>
                    <a:pt x="203" y="68"/>
                  </a:lnTo>
                  <a:lnTo>
                    <a:pt x="204" y="77"/>
                  </a:lnTo>
                  <a:lnTo>
                    <a:pt x="206" y="87"/>
                  </a:lnTo>
                  <a:lnTo>
                    <a:pt x="207" y="98"/>
                  </a:lnTo>
                  <a:lnTo>
                    <a:pt x="206" y="110"/>
                  </a:lnTo>
                  <a:lnTo>
                    <a:pt x="204" y="121"/>
                  </a:lnTo>
                  <a:lnTo>
                    <a:pt x="203" y="131"/>
                  </a:lnTo>
                  <a:lnTo>
                    <a:pt x="199" y="142"/>
                  </a:lnTo>
                  <a:lnTo>
                    <a:pt x="195" y="150"/>
                  </a:lnTo>
                  <a:lnTo>
                    <a:pt x="192" y="158"/>
                  </a:lnTo>
                  <a:lnTo>
                    <a:pt x="187" y="167"/>
                  </a:lnTo>
                  <a:lnTo>
                    <a:pt x="180" y="173"/>
                  </a:lnTo>
                  <a:lnTo>
                    <a:pt x="173" y="181"/>
                  </a:lnTo>
                  <a:lnTo>
                    <a:pt x="166" y="186"/>
                  </a:lnTo>
                  <a:lnTo>
                    <a:pt x="159" y="191"/>
                  </a:lnTo>
                  <a:lnTo>
                    <a:pt x="151" y="195"/>
                  </a:lnTo>
                  <a:lnTo>
                    <a:pt x="142" y="198"/>
                  </a:lnTo>
                  <a:lnTo>
                    <a:pt x="133" y="200"/>
                  </a:lnTo>
                  <a:lnTo>
                    <a:pt x="124" y="201"/>
                  </a:lnTo>
                  <a:lnTo>
                    <a:pt x="115" y="203"/>
                  </a:lnTo>
                  <a:lnTo>
                    <a:pt x="108" y="201"/>
                  </a:lnTo>
                  <a:lnTo>
                    <a:pt x="99" y="200"/>
                  </a:lnTo>
                  <a:lnTo>
                    <a:pt x="91" y="199"/>
                  </a:lnTo>
                  <a:lnTo>
                    <a:pt x="85" y="196"/>
                  </a:lnTo>
                  <a:lnTo>
                    <a:pt x="77" y="192"/>
                  </a:lnTo>
                  <a:lnTo>
                    <a:pt x="72" y="189"/>
                  </a:lnTo>
                  <a:lnTo>
                    <a:pt x="67" y="185"/>
                  </a:lnTo>
                  <a:lnTo>
                    <a:pt x="63" y="180"/>
                  </a:lnTo>
                  <a:lnTo>
                    <a:pt x="62" y="180"/>
                  </a:lnTo>
                  <a:lnTo>
                    <a:pt x="62" y="276"/>
                  </a:lnTo>
                  <a:lnTo>
                    <a:pt x="1" y="276"/>
                  </a:lnTo>
                  <a:close/>
                  <a:moveTo>
                    <a:pt x="62" y="89"/>
                  </a:moveTo>
                  <a:lnTo>
                    <a:pt x="62" y="114"/>
                  </a:lnTo>
                  <a:lnTo>
                    <a:pt x="63" y="125"/>
                  </a:lnTo>
                  <a:lnTo>
                    <a:pt x="67" y="134"/>
                  </a:lnTo>
                  <a:lnTo>
                    <a:pt x="70" y="139"/>
                  </a:lnTo>
                  <a:lnTo>
                    <a:pt x="72" y="143"/>
                  </a:lnTo>
                  <a:lnTo>
                    <a:pt x="76" y="147"/>
                  </a:lnTo>
                  <a:lnTo>
                    <a:pt x="80" y="149"/>
                  </a:lnTo>
                  <a:lnTo>
                    <a:pt x="85" y="152"/>
                  </a:lnTo>
                  <a:lnTo>
                    <a:pt x="90" y="154"/>
                  </a:lnTo>
                  <a:lnTo>
                    <a:pt x="95" y="156"/>
                  </a:lnTo>
                  <a:lnTo>
                    <a:pt x="101" y="156"/>
                  </a:lnTo>
                  <a:lnTo>
                    <a:pt x="110" y="154"/>
                  </a:lnTo>
                  <a:lnTo>
                    <a:pt x="119" y="152"/>
                  </a:lnTo>
                  <a:lnTo>
                    <a:pt x="126" y="147"/>
                  </a:lnTo>
                  <a:lnTo>
                    <a:pt x="132" y="140"/>
                  </a:lnTo>
                  <a:lnTo>
                    <a:pt x="138" y="133"/>
                  </a:lnTo>
                  <a:lnTo>
                    <a:pt x="141" y="124"/>
                  </a:lnTo>
                  <a:lnTo>
                    <a:pt x="143" y="114"/>
                  </a:lnTo>
                  <a:lnTo>
                    <a:pt x="145" y="101"/>
                  </a:lnTo>
                  <a:lnTo>
                    <a:pt x="143" y="89"/>
                  </a:lnTo>
                  <a:lnTo>
                    <a:pt x="141" y="79"/>
                  </a:lnTo>
                  <a:lnTo>
                    <a:pt x="138" y="70"/>
                  </a:lnTo>
                  <a:lnTo>
                    <a:pt x="133" y="63"/>
                  </a:lnTo>
                  <a:lnTo>
                    <a:pt x="127" y="56"/>
                  </a:lnTo>
                  <a:lnTo>
                    <a:pt x="119" y="51"/>
                  </a:lnTo>
                  <a:lnTo>
                    <a:pt x="112" y="49"/>
                  </a:lnTo>
                  <a:lnTo>
                    <a:pt x="101" y="47"/>
                  </a:lnTo>
                  <a:lnTo>
                    <a:pt x="94" y="49"/>
                  </a:lnTo>
                  <a:lnTo>
                    <a:pt x="87" y="50"/>
                  </a:lnTo>
                  <a:lnTo>
                    <a:pt x="80" y="54"/>
                  </a:lnTo>
                  <a:lnTo>
                    <a:pt x="75" y="59"/>
                  </a:lnTo>
                  <a:lnTo>
                    <a:pt x="70" y="67"/>
                  </a:lnTo>
                  <a:lnTo>
                    <a:pt x="66" y="73"/>
                  </a:lnTo>
                  <a:lnTo>
                    <a:pt x="63" y="81"/>
                  </a:lnTo>
                  <a:lnTo>
                    <a:pt x="62"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8" name="Freeform 707"/>
            <p:cNvSpPr>
              <a:spLocks noEditPoints="1"/>
            </p:cNvSpPr>
            <p:nvPr/>
          </p:nvSpPr>
          <p:spPr bwMode="auto">
            <a:xfrm>
              <a:off x="4631" y="2444"/>
              <a:ext cx="52" cy="51"/>
            </a:xfrm>
            <a:custGeom>
              <a:avLst/>
              <a:gdLst>
                <a:gd name="T0" fmla="*/ 209 w 209"/>
                <a:gd name="T1" fmla="*/ 111 h 203"/>
                <a:gd name="T2" fmla="*/ 205 w 209"/>
                <a:gd name="T3" fmla="*/ 131 h 203"/>
                <a:gd name="T4" fmla="*/ 198 w 209"/>
                <a:gd name="T5" fmla="*/ 150 h 203"/>
                <a:gd name="T6" fmla="*/ 186 w 209"/>
                <a:gd name="T7" fmla="*/ 167 h 203"/>
                <a:gd name="T8" fmla="*/ 172 w 209"/>
                <a:gd name="T9" fmla="*/ 181 h 203"/>
                <a:gd name="T10" fmla="*/ 154 w 209"/>
                <a:gd name="T11" fmla="*/ 191 h 203"/>
                <a:gd name="T12" fmla="*/ 136 w 209"/>
                <a:gd name="T13" fmla="*/ 198 h 203"/>
                <a:gd name="T14" fmla="*/ 115 w 209"/>
                <a:gd name="T15" fmla="*/ 201 h 203"/>
                <a:gd name="T16" fmla="*/ 93 w 209"/>
                <a:gd name="T17" fmla="*/ 201 h 203"/>
                <a:gd name="T18" fmla="*/ 73 w 209"/>
                <a:gd name="T19" fmla="*/ 199 h 203"/>
                <a:gd name="T20" fmla="*/ 54 w 209"/>
                <a:gd name="T21" fmla="*/ 191 h 203"/>
                <a:gd name="T22" fmla="*/ 37 w 209"/>
                <a:gd name="T23" fmla="*/ 181 h 203"/>
                <a:gd name="T24" fmla="*/ 23 w 209"/>
                <a:gd name="T25" fmla="*/ 167 h 203"/>
                <a:gd name="T26" fmla="*/ 12 w 209"/>
                <a:gd name="T27" fmla="*/ 152 h 203"/>
                <a:gd name="T28" fmla="*/ 5 w 209"/>
                <a:gd name="T29" fmla="*/ 134 h 203"/>
                <a:gd name="T30" fmla="*/ 2 w 209"/>
                <a:gd name="T31" fmla="*/ 114 h 203"/>
                <a:gd name="T32" fmla="*/ 2 w 209"/>
                <a:gd name="T33" fmla="*/ 91 h 203"/>
                <a:gd name="T34" fmla="*/ 5 w 209"/>
                <a:gd name="T35" fmla="*/ 70 h 203"/>
                <a:gd name="T36" fmla="*/ 12 w 209"/>
                <a:gd name="T37" fmla="*/ 51 h 203"/>
                <a:gd name="T38" fmla="*/ 23 w 209"/>
                <a:gd name="T39" fmla="*/ 36 h 203"/>
                <a:gd name="T40" fmla="*/ 37 w 209"/>
                <a:gd name="T41" fmla="*/ 22 h 203"/>
                <a:gd name="T42" fmla="*/ 55 w 209"/>
                <a:gd name="T43" fmla="*/ 11 h 203"/>
                <a:gd name="T44" fmla="*/ 74 w 209"/>
                <a:gd name="T45" fmla="*/ 4 h 203"/>
                <a:gd name="T46" fmla="*/ 96 w 209"/>
                <a:gd name="T47" fmla="*/ 0 h 203"/>
                <a:gd name="T48" fmla="*/ 119 w 209"/>
                <a:gd name="T49" fmla="*/ 0 h 203"/>
                <a:gd name="T50" fmla="*/ 139 w 209"/>
                <a:gd name="T51" fmla="*/ 4 h 203"/>
                <a:gd name="T52" fmla="*/ 157 w 209"/>
                <a:gd name="T53" fmla="*/ 11 h 203"/>
                <a:gd name="T54" fmla="*/ 173 w 209"/>
                <a:gd name="T55" fmla="*/ 21 h 203"/>
                <a:gd name="T56" fmla="*/ 187 w 209"/>
                <a:gd name="T57" fmla="*/ 35 h 203"/>
                <a:gd name="T58" fmla="*/ 198 w 209"/>
                <a:gd name="T59" fmla="*/ 51 h 203"/>
                <a:gd name="T60" fmla="*/ 205 w 209"/>
                <a:gd name="T61" fmla="*/ 69 h 203"/>
                <a:gd name="T62" fmla="*/ 209 w 209"/>
                <a:gd name="T63" fmla="*/ 88 h 203"/>
                <a:gd name="T64" fmla="*/ 64 w 209"/>
                <a:gd name="T65" fmla="*/ 101 h 203"/>
                <a:gd name="T66" fmla="*/ 67 w 209"/>
                <a:gd name="T67" fmla="*/ 125 h 203"/>
                <a:gd name="T68" fmla="*/ 75 w 209"/>
                <a:gd name="T69" fmla="*/ 143 h 203"/>
                <a:gd name="T70" fmla="*/ 88 w 209"/>
                <a:gd name="T71" fmla="*/ 154 h 203"/>
                <a:gd name="T72" fmla="*/ 105 w 209"/>
                <a:gd name="T73" fmla="*/ 158 h 203"/>
                <a:gd name="T74" fmla="*/ 121 w 209"/>
                <a:gd name="T75" fmla="*/ 154 h 203"/>
                <a:gd name="T76" fmla="*/ 134 w 209"/>
                <a:gd name="T77" fmla="*/ 143 h 203"/>
                <a:gd name="T78" fmla="*/ 143 w 209"/>
                <a:gd name="T79" fmla="*/ 125 h 203"/>
                <a:gd name="T80" fmla="*/ 145 w 209"/>
                <a:gd name="T81" fmla="*/ 101 h 203"/>
                <a:gd name="T82" fmla="*/ 143 w 209"/>
                <a:gd name="T83" fmla="*/ 78 h 203"/>
                <a:gd name="T84" fmla="*/ 135 w 209"/>
                <a:gd name="T85" fmla="*/ 59 h 203"/>
                <a:gd name="T86" fmla="*/ 122 w 209"/>
                <a:gd name="T87" fmla="*/ 47 h 203"/>
                <a:gd name="T88" fmla="*/ 105 w 209"/>
                <a:gd name="T89" fmla="*/ 44 h 203"/>
                <a:gd name="T90" fmla="*/ 88 w 209"/>
                <a:gd name="T91" fmla="*/ 47 h 203"/>
                <a:gd name="T92" fmla="*/ 74 w 209"/>
                <a:gd name="T93" fmla="*/ 60 h 203"/>
                <a:gd name="T94" fmla="*/ 67 w 209"/>
                <a:gd name="T95" fmla="*/ 78 h 203"/>
                <a:gd name="T96" fmla="*/ 64 w 209"/>
                <a:gd name="T97" fmla="*/ 1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03">
                  <a:moveTo>
                    <a:pt x="209" y="98"/>
                  </a:moveTo>
                  <a:lnTo>
                    <a:pt x="209" y="111"/>
                  </a:lnTo>
                  <a:lnTo>
                    <a:pt x="208" y="121"/>
                  </a:lnTo>
                  <a:lnTo>
                    <a:pt x="205" y="131"/>
                  </a:lnTo>
                  <a:lnTo>
                    <a:pt x="201" y="142"/>
                  </a:lnTo>
                  <a:lnTo>
                    <a:pt x="198" y="150"/>
                  </a:lnTo>
                  <a:lnTo>
                    <a:pt x="192" y="159"/>
                  </a:lnTo>
                  <a:lnTo>
                    <a:pt x="186" y="167"/>
                  </a:lnTo>
                  <a:lnTo>
                    <a:pt x="180" y="175"/>
                  </a:lnTo>
                  <a:lnTo>
                    <a:pt x="172" y="181"/>
                  </a:lnTo>
                  <a:lnTo>
                    <a:pt x="163" y="186"/>
                  </a:lnTo>
                  <a:lnTo>
                    <a:pt x="154" y="191"/>
                  </a:lnTo>
                  <a:lnTo>
                    <a:pt x="145" y="195"/>
                  </a:lnTo>
                  <a:lnTo>
                    <a:pt x="136" y="198"/>
                  </a:lnTo>
                  <a:lnTo>
                    <a:pt x="126" y="200"/>
                  </a:lnTo>
                  <a:lnTo>
                    <a:pt x="115" y="201"/>
                  </a:lnTo>
                  <a:lnTo>
                    <a:pt x="105" y="203"/>
                  </a:lnTo>
                  <a:lnTo>
                    <a:pt x="93" y="201"/>
                  </a:lnTo>
                  <a:lnTo>
                    <a:pt x="83" y="200"/>
                  </a:lnTo>
                  <a:lnTo>
                    <a:pt x="73" y="199"/>
                  </a:lnTo>
                  <a:lnTo>
                    <a:pt x="63" y="195"/>
                  </a:lnTo>
                  <a:lnTo>
                    <a:pt x="54" y="191"/>
                  </a:lnTo>
                  <a:lnTo>
                    <a:pt x="45" y="186"/>
                  </a:lnTo>
                  <a:lnTo>
                    <a:pt x="37" y="181"/>
                  </a:lnTo>
                  <a:lnTo>
                    <a:pt x="30" y="175"/>
                  </a:lnTo>
                  <a:lnTo>
                    <a:pt x="23" y="167"/>
                  </a:lnTo>
                  <a:lnTo>
                    <a:pt x="17" y="159"/>
                  </a:lnTo>
                  <a:lnTo>
                    <a:pt x="12" y="152"/>
                  </a:lnTo>
                  <a:lnTo>
                    <a:pt x="8" y="143"/>
                  </a:lnTo>
                  <a:lnTo>
                    <a:pt x="5" y="134"/>
                  </a:lnTo>
                  <a:lnTo>
                    <a:pt x="3" y="124"/>
                  </a:lnTo>
                  <a:lnTo>
                    <a:pt x="2" y="114"/>
                  </a:lnTo>
                  <a:lnTo>
                    <a:pt x="0" y="102"/>
                  </a:lnTo>
                  <a:lnTo>
                    <a:pt x="2" y="91"/>
                  </a:lnTo>
                  <a:lnTo>
                    <a:pt x="3" y="81"/>
                  </a:lnTo>
                  <a:lnTo>
                    <a:pt x="5" y="70"/>
                  </a:lnTo>
                  <a:lnTo>
                    <a:pt x="8" y="61"/>
                  </a:lnTo>
                  <a:lnTo>
                    <a:pt x="12" y="51"/>
                  </a:lnTo>
                  <a:lnTo>
                    <a:pt x="17" y="44"/>
                  </a:lnTo>
                  <a:lnTo>
                    <a:pt x="23" y="36"/>
                  </a:lnTo>
                  <a:lnTo>
                    <a:pt x="30" y="28"/>
                  </a:lnTo>
                  <a:lnTo>
                    <a:pt x="37" y="22"/>
                  </a:lnTo>
                  <a:lnTo>
                    <a:pt x="46" y="16"/>
                  </a:lnTo>
                  <a:lnTo>
                    <a:pt x="55" y="11"/>
                  </a:lnTo>
                  <a:lnTo>
                    <a:pt x="64" y="7"/>
                  </a:lnTo>
                  <a:lnTo>
                    <a:pt x="74" y="4"/>
                  </a:lnTo>
                  <a:lnTo>
                    <a:pt x="84" y="2"/>
                  </a:lnTo>
                  <a:lnTo>
                    <a:pt x="96" y="0"/>
                  </a:lnTo>
                  <a:lnTo>
                    <a:pt x="107" y="0"/>
                  </a:lnTo>
                  <a:lnTo>
                    <a:pt x="119" y="0"/>
                  </a:lnTo>
                  <a:lnTo>
                    <a:pt x="129" y="2"/>
                  </a:lnTo>
                  <a:lnTo>
                    <a:pt x="139" y="4"/>
                  </a:lnTo>
                  <a:lnTo>
                    <a:pt x="148" y="7"/>
                  </a:lnTo>
                  <a:lnTo>
                    <a:pt x="157" y="11"/>
                  </a:lnTo>
                  <a:lnTo>
                    <a:pt x="166" y="16"/>
                  </a:lnTo>
                  <a:lnTo>
                    <a:pt x="173" y="21"/>
                  </a:lnTo>
                  <a:lnTo>
                    <a:pt x="181" y="27"/>
                  </a:lnTo>
                  <a:lnTo>
                    <a:pt x="187" y="35"/>
                  </a:lnTo>
                  <a:lnTo>
                    <a:pt x="194" y="42"/>
                  </a:lnTo>
                  <a:lnTo>
                    <a:pt x="198" y="51"/>
                  </a:lnTo>
                  <a:lnTo>
                    <a:pt x="203" y="59"/>
                  </a:lnTo>
                  <a:lnTo>
                    <a:pt x="205" y="69"/>
                  </a:lnTo>
                  <a:lnTo>
                    <a:pt x="208" y="78"/>
                  </a:lnTo>
                  <a:lnTo>
                    <a:pt x="209" y="88"/>
                  </a:lnTo>
                  <a:lnTo>
                    <a:pt x="209" y="98"/>
                  </a:lnTo>
                  <a:close/>
                  <a:moveTo>
                    <a:pt x="64" y="101"/>
                  </a:moveTo>
                  <a:lnTo>
                    <a:pt x="64" y="114"/>
                  </a:lnTo>
                  <a:lnTo>
                    <a:pt x="67" y="125"/>
                  </a:lnTo>
                  <a:lnTo>
                    <a:pt x="70" y="134"/>
                  </a:lnTo>
                  <a:lnTo>
                    <a:pt x="75" y="143"/>
                  </a:lnTo>
                  <a:lnTo>
                    <a:pt x="80" y="149"/>
                  </a:lnTo>
                  <a:lnTo>
                    <a:pt x="88" y="154"/>
                  </a:lnTo>
                  <a:lnTo>
                    <a:pt x="96" y="158"/>
                  </a:lnTo>
                  <a:lnTo>
                    <a:pt x="105" y="158"/>
                  </a:lnTo>
                  <a:lnTo>
                    <a:pt x="114" y="158"/>
                  </a:lnTo>
                  <a:lnTo>
                    <a:pt x="121" y="154"/>
                  </a:lnTo>
                  <a:lnTo>
                    <a:pt x="129" y="149"/>
                  </a:lnTo>
                  <a:lnTo>
                    <a:pt x="134" y="143"/>
                  </a:lnTo>
                  <a:lnTo>
                    <a:pt x="139" y="134"/>
                  </a:lnTo>
                  <a:lnTo>
                    <a:pt x="143" y="125"/>
                  </a:lnTo>
                  <a:lnTo>
                    <a:pt x="145" y="114"/>
                  </a:lnTo>
                  <a:lnTo>
                    <a:pt x="145" y="101"/>
                  </a:lnTo>
                  <a:lnTo>
                    <a:pt x="145" y="88"/>
                  </a:lnTo>
                  <a:lnTo>
                    <a:pt x="143" y="78"/>
                  </a:lnTo>
                  <a:lnTo>
                    <a:pt x="139" y="68"/>
                  </a:lnTo>
                  <a:lnTo>
                    <a:pt x="135" y="59"/>
                  </a:lnTo>
                  <a:lnTo>
                    <a:pt x="129" y="53"/>
                  </a:lnTo>
                  <a:lnTo>
                    <a:pt x="122" y="47"/>
                  </a:lnTo>
                  <a:lnTo>
                    <a:pt x="114" y="45"/>
                  </a:lnTo>
                  <a:lnTo>
                    <a:pt x="105" y="44"/>
                  </a:lnTo>
                  <a:lnTo>
                    <a:pt x="96" y="45"/>
                  </a:lnTo>
                  <a:lnTo>
                    <a:pt x="88" y="47"/>
                  </a:lnTo>
                  <a:lnTo>
                    <a:pt x="80" y="53"/>
                  </a:lnTo>
                  <a:lnTo>
                    <a:pt x="74" y="60"/>
                  </a:lnTo>
                  <a:lnTo>
                    <a:pt x="70" y="68"/>
                  </a:lnTo>
                  <a:lnTo>
                    <a:pt x="67" y="78"/>
                  </a:lnTo>
                  <a:lnTo>
                    <a:pt x="64" y="89"/>
                  </a:lnTo>
                  <a:lnTo>
                    <a:pt x="64"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9" name="Freeform 708"/>
            <p:cNvSpPr>
              <a:spLocks noEditPoints="1"/>
            </p:cNvSpPr>
            <p:nvPr/>
          </p:nvSpPr>
          <p:spPr bwMode="auto">
            <a:xfrm>
              <a:off x="4692" y="2444"/>
              <a:ext cx="51" cy="69"/>
            </a:xfrm>
            <a:custGeom>
              <a:avLst/>
              <a:gdLst>
                <a:gd name="T0" fmla="*/ 2 w 207"/>
                <a:gd name="T1" fmla="*/ 69 h 276"/>
                <a:gd name="T2" fmla="*/ 1 w 207"/>
                <a:gd name="T3" fmla="*/ 39 h 276"/>
                <a:gd name="T4" fmla="*/ 0 w 207"/>
                <a:gd name="T5" fmla="*/ 4 h 276"/>
                <a:gd name="T6" fmla="*/ 57 w 207"/>
                <a:gd name="T7" fmla="*/ 32 h 276"/>
                <a:gd name="T8" fmla="*/ 70 w 207"/>
                <a:gd name="T9" fmla="*/ 18 h 276"/>
                <a:gd name="T10" fmla="*/ 85 w 207"/>
                <a:gd name="T11" fmla="*/ 8 h 276"/>
                <a:gd name="T12" fmla="*/ 104 w 207"/>
                <a:gd name="T13" fmla="*/ 2 h 276"/>
                <a:gd name="T14" fmla="*/ 124 w 207"/>
                <a:gd name="T15" fmla="*/ 0 h 276"/>
                <a:gd name="T16" fmla="*/ 141 w 207"/>
                <a:gd name="T17" fmla="*/ 2 h 276"/>
                <a:gd name="T18" fmla="*/ 156 w 207"/>
                <a:gd name="T19" fmla="*/ 7 h 276"/>
                <a:gd name="T20" fmla="*/ 170 w 207"/>
                <a:gd name="T21" fmla="*/ 16 h 276"/>
                <a:gd name="T22" fmla="*/ 183 w 207"/>
                <a:gd name="T23" fmla="*/ 27 h 276"/>
                <a:gd name="T24" fmla="*/ 193 w 207"/>
                <a:gd name="T25" fmla="*/ 42 h 276"/>
                <a:gd name="T26" fmla="*/ 201 w 207"/>
                <a:gd name="T27" fmla="*/ 59 h 276"/>
                <a:gd name="T28" fmla="*/ 206 w 207"/>
                <a:gd name="T29" fmla="*/ 77 h 276"/>
                <a:gd name="T30" fmla="*/ 207 w 207"/>
                <a:gd name="T31" fmla="*/ 98 h 276"/>
                <a:gd name="T32" fmla="*/ 206 w 207"/>
                <a:gd name="T33" fmla="*/ 121 h 276"/>
                <a:gd name="T34" fmla="*/ 201 w 207"/>
                <a:gd name="T35" fmla="*/ 142 h 276"/>
                <a:gd name="T36" fmla="*/ 192 w 207"/>
                <a:gd name="T37" fmla="*/ 158 h 276"/>
                <a:gd name="T38" fmla="*/ 180 w 207"/>
                <a:gd name="T39" fmla="*/ 173 h 276"/>
                <a:gd name="T40" fmla="*/ 166 w 207"/>
                <a:gd name="T41" fmla="*/ 186 h 276"/>
                <a:gd name="T42" fmla="*/ 151 w 207"/>
                <a:gd name="T43" fmla="*/ 195 h 276"/>
                <a:gd name="T44" fmla="*/ 134 w 207"/>
                <a:gd name="T45" fmla="*/ 200 h 276"/>
                <a:gd name="T46" fmla="*/ 117 w 207"/>
                <a:gd name="T47" fmla="*/ 203 h 276"/>
                <a:gd name="T48" fmla="*/ 100 w 207"/>
                <a:gd name="T49" fmla="*/ 200 h 276"/>
                <a:gd name="T50" fmla="*/ 85 w 207"/>
                <a:gd name="T51" fmla="*/ 196 h 276"/>
                <a:gd name="T52" fmla="*/ 72 w 207"/>
                <a:gd name="T53" fmla="*/ 189 h 276"/>
                <a:gd name="T54" fmla="*/ 63 w 207"/>
                <a:gd name="T55" fmla="*/ 180 h 276"/>
                <a:gd name="T56" fmla="*/ 63 w 207"/>
                <a:gd name="T57" fmla="*/ 276 h 276"/>
                <a:gd name="T58" fmla="*/ 63 w 207"/>
                <a:gd name="T59" fmla="*/ 89 h 276"/>
                <a:gd name="T60" fmla="*/ 64 w 207"/>
                <a:gd name="T61" fmla="*/ 125 h 276"/>
                <a:gd name="T62" fmla="*/ 70 w 207"/>
                <a:gd name="T63" fmla="*/ 139 h 276"/>
                <a:gd name="T64" fmla="*/ 76 w 207"/>
                <a:gd name="T65" fmla="*/ 147 h 276"/>
                <a:gd name="T66" fmla="*/ 86 w 207"/>
                <a:gd name="T67" fmla="*/ 152 h 276"/>
                <a:gd name="T68" fmla="*/ 96 w 207"/>
                <a:gd name="T69" fmla="*/ 156 h 276"/>
                <a:gd name="T70" fmla="*/ 110 w 207"/>
                <a:gd name="T71" fmla="*/ 154 h 276"/>
                <a:gd name="T72" fmla="*/ 127 w 207"/>
                <a:gd name="T73" fmla="*/ 147 h 276"/>
                <a:gd name="T74" fmla="*/ 138 w 207"/>
                <a:gd name="T75" fmla="*/ 133 h 276"/>
                <a:gd name="T76" fmla="*/ 145 w 207"/>
                <a:gd name="T77" fmla="*/ 114 h 276"/>
                <a:gd name="T78" fmla="*/ 145 w 207"/>
                <a:gd name="T79" fmla="*/ 89 h 276"/>
                <a:gd name="T80" fmla="*/ 138 w 207"/>
                <a:gd name="T81" fmla="*/ 70 h 276"/>
                <a:gd name="T82" fmla="*/ 127 w 207"/>
                <a:gd name="T83" fmla="*/ 56 h 276"/>
                <a:gd name="T84" fmla="*/ 112 w 207"/>
                <a:gd name="T85" fmla="*/ 49 h 276"/>
                <a:gd name="T86" fmla="*/ 95 w 207"/>
                <a:gd name="T87" fmla="*/ 49 h 276"/>
                <a:gd name="T88" fmla="*/ 81 w 207"/>
                <a:gd name="T89" fmla="*/ 54 h 276"/>
                <a:gd name="T90" fmla="*/ 70 w 207"/>
                <a:gd name="T91" fmla="*/ 67 h 276"/>
                <a:gd name="T92" fmla="*/ 63 w 207"/>
                <a:gd name="T93" fmla="*/ 8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276">
                  <a:moveTo>
                    <a:pt x="2" y="276"/>
                  </a:moveTo>
                  <a:lnTo>
                    <a:pt x="2" y="69"/>
                  </a:lnTo>
                  <a:lnTo>
                    <a:pt x="2" y="54"/>
                  </a:lnTo>
                  <a:lnTo>
                    <a:pt x="1" y="39"/>
                  </a:lnTo>
                  <a:lnTo>
                    <a:pt x="1" y="22"/>
                  </a:lnTo>
                  <a:lnTo>
                    <a:pt x="0" y="4"/>
                  </a:lnTo>
                  <a:lnTo>
                    <a:pt x="53" y="4"/>
                  </a:lnTo>
                  <a:lnTo>
                    <a:pt x="57" y="32"/>
                  </a:lnTo>
                  <a:lnTo>
                    <a:pt x="63" y="25"/>
                  </a:lnTo>
                  <a:lnTo>
                    <a:pt x="70" y="18"/>
                  </a:lnTo>
                  <a:lnTo>
                    <a:pt x="77" y="13"/>
                  </a:lnTo>
                  <a:lnTo>
                    <a:pt x="85" y="8"/>
                  </a:lnTo>
                  <a:lnTo>
                    <a:pt x="94" y="4"/>
                  </a:lnTo>
                  <a:lnTo>
                    <a:pt x="104" y="2"/>
                  </a:lnTo>
                  <a:lnTo>
                    <a:pt x="114" y="0"/>
                  </a:lnTo>
                  <a:lnTo>
                    <a:pt x="124" y="0"/>
                  </a:lnTo>
                  <a:lnTo>
                    <a:pt x="133" y="0"/>
                  </a:lnTo>
                  <a:lnTo>
                    <a:pt x="141" y="2"/>
                  </a:lnTo>
                  <a:lnTo>
                    <a:pt x="148" y="4"/>
                  </a:lnTo>
                  <a:lnTo>
                    <a:pt x="156" y="7"/>
                  </a:lnTo>
                  <a:lnTo>
                    <a:pt x="164" y="11"/>
                  </a:lnTo>
                  <a:lnTo>
                    <a:pt x="170" y="16"/>
                  </a:lnTo>
                  <a:lnTo>
                    <a:pt x="176" y="21"/>
                  </a:lnTo>
                  <a:lnTo>
                    <a:pt x="183" y="27"/>
                  </a:lnTo>
                  <a:lnTo>
                    <a:pt x="188" y="35"/>
                  </a:lnTo>
                  <a:lnTo>
                    <a:pt x="193" y="42"/>
                  </a:lnTo>
                  <a:lnTo>
                    <a:pt x="198" y="50"/>
                  </a:lnTo>
                  <a:lnTo>
                    <a:pt x="201" y="59"/>
                  </a:lnTo>
                  <a:lnTo>
                    <a:pt x="203" y="68"/>
                  </a:lnTo>
                  <a:lnTo>
                    <a:pt x="206" y="77"/>
                  </a:lnTo>
                  <a:lnTo>
                    <a:pt x="207" y="87"/>
                  </a:lnTo>
                  <a:lnTo>
                    <a:pt x="207" y="98"/>
                  </a:lnTo>
                  <a:lnTo>
                    <a:pt x="207" y="110"/>
                  </a:lnTo>
                  <a:lnTo>
                    <a:pt x="206" y="121"/>
                  </a:lnTo>
                  <a:lnTo>
                    <a:pt x="203" y="131"/>
                  </a:lnTo>
                  <a:lnTo>
                    <a:pt x="201" y="142"/>
                  </a:lnTo>
                  <a:lnTo>
                    <a:pt x="197" y="150"/>
                  </a:lnTo>
                  <a:lnTo>
                    <a:pt x="192" y="158"/>
                  </a:lnTo>
                  <a:lnTo>
                    <a:pt x="187" y="167"/>
                  </a:lnTo>
                  <a:lnTo>
                    <a:pt x="180" y="173"/>
                  </a:lnTo>
                  <a:lnTo>
                    <a:pt x="174" y="181"/>
                  </a:lnTo>
                  <a:lnTo>
                    <a:pt x="166" y="186"/>
                  </a:lnTo>
                  <a:lnTo>
                    <a:pt x="159" y="191"/>
                  </a:lnTo>
                  <a:lnTo>
                    <a:pt x="151" y="195"/>
                  </a:lnTo>
                  <a:lnTo>
                    <a:pt x="143" y="198"/>
                  </a:lnTo>
                  <a:lnTo>
                    <a:pt x="134" y="200"/>
                  </a:lnTo>
                  <a:lnTo>
                    <a:pt x="126" y="201"/>
                  </a:lnTo>
                  <a:lnTo>
                    <a:pt x="117" y="203"/>
                  </a:lnTo>
                  <a:lnTo>
                    <a:pt x="108" y="201"/>
                  </a:lnTo>
                  <a:lnTo>
                    <a:pt x="100" y="200"/>
                  </a:lnTo>
                  <a:lnTo>
                    <a:pt x="92" y="199"/>
                  </a:lnTo>
                  <a:lnTo>
                    <a:pt x="85" y="196"/>
                  </a:lnTo>
                  <a:lnTo>
                    <a:pt x="78" y="192"/>
                  </a:lnTo>
                  <a:lnTo>
                    <a:pt x="72" y="189"/>
                  </a:lnTo>
                  <a:lnTo>
                    <a:pt x="68" y="185"/>
                  </a:lnTo>
                  <a:lnTo>
                    <a:pt x="63" y="180"/>
                  </a:lnTo>
                  <a:lnTo>
                    <a:pt x="63" y="180"/>
                  </a:lnTo>
                  <a:lnTo>
                    <a:pt x="63" y="276"/>
                  </a:lnTo>
                  <a:lnTo>
                    <a:pt x="2" y="276"/>
                  </a:lnTo>
                  <a:close/>
                  <a:moveTo>
                    <a:pt x="63" y="89"/>
                  </a:moveTo>
                  <a:lnTo>
                    <a:pt x="63" y="114"/>
                  </a:lnTo>
                  <a:lnTo>
                    <a:pt x="64" y="125"/>
                  </a:lnTo>
                  <a:lnTo>
                    <a:pt x="67" y="134"/>
                  </a:lnTo>
                  <a:lnTo>
                    <a:pt x="70" y="139"/>
                  </a:lnTo>
                  <a:lnTo>
                    <a:pt x="73" y="143"/>
                  </a:lnTo>
                  <a:lnTo>
                    <a:pt x="76" y="147"/>
                  </a:lnTo>
                  <a:lnTo>
                    <a:pt x="81" y="149"/>
                  </a:lnTo>
                  <a:lnTo>
                    <a:pt x="86" y="152"/>
                  </a:lnTo>
                  <a:lnTo>
                    <a:pt x="91" y="154"/>
                  </a:lnTo>
                  <a:lnTo>
                    <a:pt x="96" y="156"/>
                  </a:lnTo>
                  <a:lnTo>
                    <a:pt x="101" y="156"/>
                  </a:lnTo>
                  <a:lnTo>
                    <a:pt x="110" y="154"/>
                  </a:lnTo>
                  <a:lnTo>
                    <a:pt x="119" y="152"/>
                  </a:lnTo>
                  <a:lnTo>
                    <a:pt x="127" y="147"/>
                  </a:lnTo>
                  <a:lnTo>
                    <a:pt x="133" y="140"/>
                  </a:lnTo>
                  <a:lnTo>
                    <a:pt x="138" y="133"/>
                  </a:lnTo>
                  <a:lnTo>
                    <a:pt x="142" y="124"/>
                  </a:lnTo>
                  <a:lnTo>
                    <a:pt x="145" y="114"/>
                  </a:lnTo>
                  <a:lnTo>
                    <a:pt x="145" y="101"/>
                  </a:lnTo>
                  <a:lnTo>
                    <a:pt x="145" y="89"/>
                  </a:lnTo>
                  <a:lnTo>
                    <a:pt x="142" y="79"/>
                  </a:lnTo>
                  <a:lnTo>
                    <a:pt x="138" y="70"/>
                  </a:lnTo>
                  <a:lnTo>
                    <a:pt x="133" y="63"/>
                  </a:lnTo>
                  <a:lnTo>
                    <a:pt x="127" y="56"/>
                  </a:lnTo>
                  <a:lnTo>
                    <a:pt x="120" y="51"/>
                  </a:lnTo>
                  <a:lnTo>
                    <a:pt x="112" y="49"/>
                  </a:lnTo>
                  <a:lnTo>
                    <a:pt x="103" y="47"/>
                  </a:lnTo>
                  <a:lnTo>
                    <a:pt x="95" y="49"/>
                  </a:lnTo>
                  <a:lnTo>
                    <a:pt x="87" y="50"/>
                  </a:lnTo>
                  <a:lnTo>
                    <a:pt x="81" y="54"/>
                  </a:lnTo>
                  <a:lnTo>
                    <a:pt x="75" y="59"/>
                  </a:lnTo>
                  <a:lnTo>
                    <a:pt x="70" y="67"/>
                  </a:lnTo>
                  <a:lnTo>
                    <a:pt x="66" y="73"/>
                  </a:lnTo>
                  <a:lnTo>
                    <a:pt x="63" y="81"/>
                  </a:lnTo>
                  <a:lnTo>
                    <a:pt x="63"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0" name="Freeform 709"/>
            <p:cNvSpPr>
              <a:spLocks/>
            </p:cNvSpPr>
            <p:nvPr/>
          </p:nvSpPr>
          <p:spPr bwMode="auto">
            <a:xfrm>
              <a:off x="4753" y="2445"/>
              <a:ext cx="47" cy="50"/>
            </a:xfrm>
            <a:custGeom>
              <a:avLst/>
              <a:gdLst>
                <a:gd name="T0" fmla="*/ 187 w 188"/>
                <a:gd name="T1" fmla="*/ 0 h 199"/>
                <a:gd name="T2" fmla="*/ 187 w 188"/>
                <a:gd name="T3" fmla="*/ 131 h 199"/>
                <a:gd name="T4" fmla="*/ 187 w 188"/>
                <a:gd name="T5" fmla="*/ 146 h 199"/>
                <a:gd name="T6" fmla="*/ 188 w 188"/>
                <a:gd name="T7" fmla="*/ 163 h 199"/>
                <a:gd name="T8" fmla="*/ 188 w 188"/>
                <a:gd name="T9" fmla="*/ 178 h 199"/>
                <a:gd name="T10" fmla="*/ 188 w 188"/>
                <a:gd name="T11" fmla="*/ 194 h 199"/>
                <a:gd name="T12" fmla="*/ 136 w 188"/>
                <a:gd name="T13" fmla="*/ 194 h 199"/>
                <a:gd name="T14" fmla="*/ 134 w 188"/>
                <a:gd name="T15" fmla="*/ 166 h 199"/>
                <a:gd name="T16" fmla="*/ 131 w 188"/>
                <a:gd name="T17" fmla="*/ 166 h 199"/>
                <a:gd name="T18" fmla="*/ 126 w 188"/>
                <a:gd name="T19" fmla="*/ 173 h 199"/>
                <a:gd name="T20" fmla="*/ 120 w 188"/>
                <a:gd name="T21" fmla="*/ 180 h 199"/>
                <a:gd name="T22" fmla="*/ 113 w 188"/>
                <a:gd name="T23" fmla="*/ 186 h 199"/>
                <a:gd name="T24" fmla="*/ 106 w 188"/>
                <a:gd name="T25" fmla="*/ 190 h 199"/>
                <a:gd name="T26" fmla="*/ 98 w 188"/>
                <a:gd name="T27" fmla="*/ 194 h 199"/>
                <a:gd name="T28" fmla="*/ 89 w 188"/>
                <a:gd name="T29" fmla="*/ 196 h 199"/>
                <a:gd name="T30" fmla="*/ 79 w 188"/>
                <a:gd name="T31" fmla="*/ 197 h 199"/>
                <a:gd name="T32" fmla="*/ 70 w 188"/>
                <a:gd name="T33" fmla="*/ 199 h 199"/>
                <a:gd name="T34" fmla="*/ 61 w 188"/>
                <a:gd name="T35" fmla="*/ 197 h 199"/>
                <a:gd name="T36" fmla="*/ 54 w 188"/>
                <a:gd name="T37" fmla="*/ 197 h 199"/>
                <a:gd name="T38" fmla="*/ 47 w 188"/>
                <a:gd name="T39" fmla="*/ 195 h 199"/>
                <a:gd name="T40" fmla="*/ 40 w 188"/>
                <a:gd name="T41" fmla="*/ 192 h 199"/>
                <a:gd name="T42" fmla="*/ 33 w 188"/>
                <a:gd name="T43" fmla="*/ 190 h 199"/>
                <a:gd name="T44" fmla="*/ 28 w 188"/>
                <a:gd name="T45" fmla="*/ 186 h 199"/>
                <a:gd name="T46" fmla="*/ 23 w 188"/>
                <a:gd name="T47" fmla="*/ 182 h 199"/>
                <a:gd name="T48" fmla="*/ 18 w 188"/>
                <a:gd name="T49" fmla="*/ 177 h 199"/>
                <a:gd name="T50" fmla="*/ 14 w 188"/>
                <a:gd name="T51" fmla="*/ 171 h 199"/>
                <a:gd name="T52" fmla="*/ 10 w 188"/>
                <a:gd name="T53" fmla="*/ 164 h 199"/>
                <a:gd name="T54" fmla="*/ 6 w 188"/>
                <a:gd name="T55" fmla="*/ 158 h 199"/>
                <a:gd name="T56" fmla="*/ 4 w 188"/>
                <a:gd name="T57" fmla="*/ 150 h 199"/>
                <a:gd name="T58" fmla="*/ 3 w 188"/>
                <a:gd name="T59" fmla="*/ 141 h 199"/>
                <a:gd name="T60" fmla="*/ 0 w 188"/>
                <a:gd name="T61" fmla="*/ 132 h 199"/>
                <a:gd name="T62" fmla="*/ 0 w 188"/>
                <a:gd name="T63" fmla="*/ 124 h 199"/>
                <a:gd name="T64" fmla="*/ 0 w 188"/>
                <a:gd name="T65" fmla="*/ 113 h 199"/>
                <a:gd name="T66" fmla="*/ 0 w 188"/>
                <a:gd name="T67" fmla="*/ 0 h 199"/>
                <a:gd name="T68" fmla="*/ 61 w 188"/>
                <a:gd name="T69" fmla="*/ 0 h 199"/>
                <a:gd name="T70" fmla="*/ 61 w 188"/>
                <a:gd name="T71" fmla="*/ 103 h 199"/>
                <a:gd name="T72" fmla="*/ 61 w 188"/>
                <a:gd name="T73" fmla="*/ 115 h 199"/>
                <a:gd name="T74" fmla="*/ 62 w 188"/>
                <a:gd name="T75" fmla="*/ 124 h 199"/>
                <a:gd name="T76" fmla="*/ 65 w 188"/>
                <a:gd name="T77" fmla="*/ 131 h 199"/>
                <a:gd name="T78" fmla="*/ 69 w 188"/>
                <a:gd name="T79" fmla="*/ 138 h 199"/>
                <a:gd name="T80" fmla="*/ 73 w 188"/>
                <a:gd name="T81" fmla="*/ 143 h 199"/>
                <a:gd name="T82" fmla="*/ 79 w 188"/>
                <a:gd name="T83" fmla="*/ 146 h 199"/>
                <a:gd name="T84" fmla="*/ 85 w 188"/>
                <a:gd name="T85" fmla="*/ 148 h 199"/>
                <a:gd name="T86" fmla="*/ 93 w 188"/>
                <a:gd name="T87" fmla="*/ 149 h 199"/>
                <a:gd name="T88" fmla="*/ 99 w 188"/>
                <a:gd name="T89" fmla="*/ 149 h 199"/>
                <a:gd name="T90" fmla="*/ 104 w 188"/>
                <a:gd name="T91" fmla="*/ 146 h 199"/>
                <a:gd name="T92" fmla="*/ 111 w 188"/>
                <a:gd name="T93" fmla="*/ 144 h 199"/>
                <a:gd name="T94" fmla="*/ 116 w 188"/>
                <a:gd name="T95" fmla="*/ 139 h 199"/>
                <a:gd name="T96" fmla="*/ 121 w 188"/>
                <a:gd name="T97" fmla="*/ 134 h 199"/>
                <a:gd name="T98" fmla="*/ 123 w 188"/>
                <a:gd name="T99" fmla="*/ 129 h 199"/>
                <a:gd name="T100" fmla="*/ 126 w 188"/>
                <a:gd name="T101" fmla="*/ 122 h 199"/>
                <a:gd name="T102" fmla="*/ 126 w 188"/>
                <a:gd name="T103" fmla="*/ 115 h 199"/>
                <a:gd name="T104" fmla="*/ 126 w 188"/>
                <a:gd name="T105" fmla="*/ 0 h 199"/>
                <a:gd name="T106" fmla="*/ 187 w 188"/>
                <a:gd name="T10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8" h="199">
                  <a:moveTo>
                    <a:pt x="187" y="0"/>
                  </a:moveTo>
                  <a:lnTo>
                    <a:pt x="187" y="131"/>
                  </a:lnTo>
                  <a:lnTo>
                    <a:pt x="187" y="146"/>
                  </a:lnTo>
                  <a:lnTo>
                    <a:pt x="188" y="163"/>
                  </a:lnTo>
                  <a:lnTo>
                    <a:pt x="188" y="178"/>
                  </a:lnTo>
                  <a:lnTo>
                    <a:pt x="188" y="194"/>
                  </a:lnTo>
                  <a:lnTo>
                    <a:pt x="136" y="194"/>
                  </a:lnTo>
                  <a:lnTo>
                    <a:pt x="134" y="166"/>
                  </a:lnTo>
                  <a:lnTo>
                    <a:pt x="131" y="166"/>
                  </a:lnTo>
                  <a:lnTo>
                    <a:pt x="126" y="173"/>
                  </a:lnTo>
                  <a:lnTo>
                    <a:pt x="120" y="180"/>
                  </a:lnTo>
                  <a:lnTo>
                    <a:pt x="113" y="186"/>
                  </a:lnTo>
                  <a:lnTo>
                    <a:pt x="106" y="190"/>
                  </a:lnTo>
                  <a:lnTo>
                    <a:pt x="98" y="194"/>
                  </a:lnTo>
                  <a:lnTo>
                    <a:pt x="89" y="196"/>
                  </a:lnTo>
                  <a:lnTo>
                    <a:pt x="79" y="197"/>
                  </a:lnTo>
                  <a:lnTo>
                    <a:pt x="70" y="199"/>
                  </a:lnTo>
                  <a:lnTo>
                    <a:pt x="61" y="197"/>
                  </a:lnTo>
                  <a:lnTo>
                    <a:pt x="54" y="197"/>
                  </a:lnTo>
                  <a:lnTo>
                    <a:pt x="47" y="195"/>
                  </a:lnTo>
                  <a:lnTo>
                    <a:pt x="40" y="192"/>
                  </a:lnTo>
                  <a:lnTo>
                    <a:pt x="33" y="190"/>
                  </a:lnTo>
                  <a:lnTo>
                    <a:pt x="28" y="186"/>
                  </a:lnTo>
                  <a:lnTo>
                    <a:pt x="23" y="182"/>
                  </a:lnTo>
                  <a:lnTo>
                    <a:pt x="18" y="177"/>
                  </a:lnTo>
                  <a:lnTo>
                    <a:pt x="14" y="171"/>
                  </a:lnTo>
                  <a:lnTo>
                    <a:pt x="10" y="164"/>
                  </a:lnTo>
                  <a:lnTo>
                    <a:pt x="6" y="158"/>
                  </a:lnTo>
                  <a:lnTo>
                    <a:pt x="4" y="150"/>
                  </a:lnTo>
                  <a:lnTo>
                    <a:pt x="3" y="141"/>
                  </a:lnTo>
                  <a:lnTo>
                    <a:pt x="0" y="132"/>
                  </a:lnTo>
                  <a:lnTo>
                    <a:pt x="0" y="124"/>
                  </a:lnTo>
                  <a:lnTo>
                    <a:pt x="0" y="113"/>
                  </a:lnTo>
                  <a:lnTo>
                    <a:pt x="0" y="0"/>
                  </a:lnTo>
                  <a:lnTo>
                    <a:pt x="61" y="0"/>
                  </a:lnTo>
                  <a:lnTo>
                    <a:pt x="61" y="103"/>
                  </a:lnTo>
                  <a:lnTo>
                    <a:pt x="61" y="115"/>
                  </a:lnTo>
                  <a:lnTo>
                    <a:pt x="62" y="124"/>
                  </a:lnTo>
                  <a:lnTo>
                    <a:pt x="65" y="131"/>
                  </a:lnTo>
                  <a:lnTo>
                    <a:pt x="69" y="138"/>
                  </a:lnTo>
                  <a:lnTo>
                    <a:pt x="73" y="143"/>
                  </a:lnTo>
                  <a:lnTo>
                    <a:pt x="79" y="146"/>
                  </a:lnTo>
                  <a:lnTo>
                    <a:pt x="85" y="148"/>
                  </a:lnTo>
                  <a:lnTo>
                    <a:pt x="93" y="149"/>
                  </a:lnTo>
                  <a:lnTo>
                    <a:pt x="99" y="149"/>
                  </a:lnTo>
                  <a:lnTo>
                    <a:pt x="104" y="146"/>
                  </a:lnTo>
                  <a:lnTo>
                    <a:pt x="111" y="144"/>
                  </a:lnTo>
                  <a:lnTo>
                    <a:pt x="116" y="139"/>
                  </a:lnTo>
                  <a:lnTo>
                    <a:pt x="121" y="134"/>
                  </a:lnTo>
                  <a:lnTo>
                    <a:pt x="123" y="129"/>
                  </a:lnTo>
                  <a:lnTo>
                    <a:pt x="126" y="122"/>
                  </a:lnTo>
                  <a:lnTo>
                    <a:pt x="126" y="115"/>
                  </a:lnTo>
                  <a:lnTo>
                    <a:pt x="126" y="0"/>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1" name="Rectangle 710"/>
            <p:cNvSpPr>
              <a:spLocks noChangeArrowheads="1"/>
            </p:cNvSpPr>
            <p:nvPr/>
          </p:nvSpPr>
          <p:spPr bwMode="auto">
            <a:xfrm>
              <a:off x="4812" y="2423"/>
              <a:ext cx="16" cy="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2" name="Freeform 711"/>
            <p:cNvSpPr>
              <a:spLocks noEditPoints="1"/>
            </p:cNvSpPr>
            <p:nvPr/>
          </p:nvSpPr>
          <p:spPr bwMode="auto">
            <a:xfrm>
              <a:off x="4837" y="2444"/>
              <a:ext cx="45" cy="51"/>
            </a:xfrm>
            <a:custGeom>
              <a:avLst/>
              <a:gdLst>
                <a:gd name="T0" fmla="*/ 178 w 180"/>
                <a:gd name="T1" fmla="*/ 150 h 203"/>
                <a:gd name="T2" fmla="*/ 178 w 180"/>
                <a:gd name="T3" fmla="*/ 177 h 203"/>
                <a:gd name="T4" fmla="*/ 180 w 180"/>
                <a:gd name="T5" fmla="*/ 198 h 203"/>
                <a:gd name="T6" fmla="*/ 122 w 180"/>
                <a:gd name="T7" fmla="*/ 178 h 203"/>
                <a:gd name="T8" fmla="*/ 115 w 180"/>
                <a:gd name="T9" fmla="*/ 184 h 203"/>
                <a:gd name="T10" fmla="*/ 103 w 180"/>
                <a:gd name="T11" fmla="*/ 192 h 203"/>
                <a:gd name="T12" fmla="*/ 89 w 180"/>
                <a:gd name="T13" fmla="*/ 199 h 203"/>
                <a:gd name="T14" fmla="*/ 72 w 180"/>
                <a:gd name="T15" fmla="*/ 201 h 203"/>
                <a:gd name="T16" fmla="*/ 50 w 180"/>
                <a:gd name="T17" fmla="*/ 201 h 203"/>
                <a:gd name="T18" fmla="*/ 33 w 180"/>
                <a:gd name="T19" fmla="*/ 195 h 203"/>
                <a:gd name="T20" fmla="*/ 23 w 180"/>
                <a:gd name="T21" fmla="*/ 189 h 203"/>
                <a:gd name="T22" fmla="*/ 10 w 180"/>
                <a:gd name="T23" fmla="*/ 176 h 203"/>
                <a:gd name="T24" fmla="*/ 1 w 180"/>
                <a:gd name="T25" fmla="*/ 154 h 203"/>
                <a:gd name="T26" fmla="*/ 1 w 180"/>
                <a:gd name="T27" fmla="*/ 134 h 203"/>
                <a:gd name="T28" fmla="*/ 3 w 180"/>
                <a:gd name="T29" fmla="*/ 119 h 203"/>
                <a:gd name="T30" fmla="*/ 11 w 180"/>
                <a:gd name="T31" fmla="*/ 105 h 203"/>
                <a:gd name="T32" fmla="*/ 23 w 180"/>
                <a:gd name="T33" fmla="*/ 93 h 203"/>
                <a:gd name="T34" fmla="*/ 38 w 180"/>
                <a:gd name="T35" fmla="*/ 83 h 203"/>
                <a:gd name="T36" fmla="*/ 57 w 180"/>
                <a:gd name="T37" fmla="*/ 75 h 203"/>
                <a:gd name="T38" fmla="*/ 78 w 180"/>
                <a:gd name="T39" fmla="*/ 72 h 203"/>
                <a:gd name="T40" fmla="*/ 103 w 180"/>
                <a:gd name="T41" fmla="*/ 69 h 203"/>
                <a:gd name="T42" fmla="*/ 117 w 180"/>
                <a:gd name="T43" fmla="*/ 67 h 203"/>
                <a:gd name="T44" fmla="*/ 114 w 180"/>
                <a:gd name="T45" fmla="*/ 55 h 203"/>
                <a:gd name="T46" fmla="*/ 108 w 180"/>
                <a:gd name="T47" fmla="*/ 47 h 203"/>
                <a:gd name="T48" fmla="*/ 96 w 180"/>
                <a:gd name="T49" fmla="*/ 44 h 203"/>
                <a:gd name="T50" fmla="*/ 80 w 180"/>
                <a:gd name="T51" fmla="*/ 42 h 203"/>
                <a:gd name="T52" fmla="*/ 52 w 180"/>
                <a:gd name="T53" fmla="*/ 46 h 203"/>
                <a:gd name="T54" fmla="*/ 25 w 180"/>
                <a:gd name="T55" fmla="*/ 56 h 203"/>
                <a:gd name="T56" fmla="*/ 23 w 180"/>
                <a:gd name="T57" fmla="*/ 13 h 203"/>
                <a:gd name="T58" fmla="*/ 39 w 180"/>
                <a:gd name="T59" fmla="*/ 7 h 203"/>
                <a:gd name="T60" fmla="*/ 70 w 180"/>
                <a:gd name="T61" fmla="*/ 2 h 203"/>
                <a:gd name="T62" fmla="*/ 101 w 180"/>
                <a:gd name="T63" fmla="*/ 0 h 203"/>
                <a:gd name="T64" fmla="*/ 120 w 180"/>
                <a:gd name="T65" fmla="*/ 3 h 203"/>
                <a:gd name="T66" fmla="*/ 136 w 180"/>
                <a:gd name="T67" fmla="*/ 8 h 203"/>
                <a:gd name="T68" fmla="*/ 150 w 180"/>
                <a:gd name="T69" fmla="*/ 17 h 203"/>
                <a:gd name="T70" fmla="*/ 161 w 180"/>
                <a:gd name="T71" fmla="*/ 27 h 203"/>
                <a:gd name="T72" fmla="*/ 169 w 180"/>
                <a:gd name="T73" fmla="*/ 40 h 203"/>
                <a:gd name="T74" fmla="*/ 174 w 180"/>
                <a:gd name="T75" fmla="*/ 56 h 203"/>
                <a:gd name="T76" fmla="*/ 176 w 180"/>
                <a:gd name="T77" fmla="*/ 74 h 203"/>
                <a:gd name="T78" fmla="*/ 118 w 180"/>
                <a:gd name="T79" fmla="*/ 126 h 203"/>
                <a:gd name="T80" fmla="*/ 105 w 180"/>
                <a:gd name="T81" fmla="*/ 107 h 203"/>
                <a:gd name="T82" fmla="*/ 84 w 180"/>
                <a:gd name="T83" fmla="*/ 111 h 203"/>
                <a:gd name="T84" fmla="*/ 68 w 180"/>
                <a:gd name="T85" fmla="*/ 119 h 203"/>
                <a:gd name="T86" fmla="*/ 61 w 180"/>
                <a:gd name="T87" fmla="*/ 129 h 203"/>
                <a:gd name="T88" fmla="*/ 61 w 180"/>
                <a:gd name="T89" fmla="*/ 142 h 203"/>
                <a:gd name="T90" fmla="*/ 64 w 180"/>
                <a:gd name="T91" fmla="*/ 150 h 203"/>
                <a:gd name="T92" fmla="*/ 71 w 180"/>
                <a:gd name="T93" fmla="*/ 156 h 203"/>
                <a:gd name="T94" fmla="*/ 80 w 180"/>
                <a:gd name="T95" fmla="*/ 159 h 203"/>
                <a:gd name="T96" fmla="*/ 91 w 180"/>
                <a:gd name="T97" fmla="*/ 159 h 203"/>
                <a:gd name="T98" fmla="*/ 103 w 180"/>
                <a:gd name="T99" fmla="*/ 154 h 203"/>
                <a:gd name="T100" fmla="*/ 113 w 180"/>
                <a:gd name="T101" fmla="*/ 145 h 203"/>
                <a:gd name="T102" fmla="*/ 118 w 180"/>
                <a:gd name="T103" fmla="*/ 13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0" h="203">
                  <a:moveTo>
                    <a:pt x="178" y="83"/>
                  </a:moveTo>
                  <a:lnTo>
                    <a:pt x="178" y="150"/>
                  </a:lnTo>
                  <a:lnTo>
                    <a:pt x="178" y="164"/>
                  </a:lnTo>
                  <a:lnTo>
                    <a:pt x="178" y="177"/>
                  </a:lnTo>
                  <a:lnTo>
                    <a:pt x="179" y="189"/>
                  </a:lnTo>
                  <a:lnTo>
                    <a:pt x="180" y="198"/>
                  </a:lnTo>
                  <a:lnTo>
                    <a:pt x="126" y="198"/>
                  </a:lnTo>
                  <a:lnTo>
                    <a:pt x="122" y="178"/>
                  </a:lnTo>
                  <a:lnTo>
                    <a:pt x="120" y="178"/>
                  </a:lnTo>
                  <a:lnTo>
                    <a:pt x="115" y="184"/>
                  </a:lnTo>
                  <a:lnTo>
                    <a:pt x="109" y="189"/>
                  </a:lnTo>
                  <a:lnTo>
                    <a:pt x="103" y="192"/>
                  </a:lnTo>
                  <a:lnTo>
                    <a:pt x="96" y="196"/>
                  </a:lnTo>
                  <a:lnTo>
                    <a:pt x="89" y="199"/>
                  </a:lnTo>
                  <a:lnTo>
                    <a:pt x="81" y="200"/>
                  </a:lnTo>
                  <a:lnTo>
                    <a:pt x="72" y="201"/>
                  </a:lnTo>
                  <a:lnTo>
                    <a:pt x="64" y="203"/>
                  </a:lnTo>
                  <a:lnTo>
                    <a:pt x="50" y="201"/>
                  </a:lnTo>
                  <a:lnTo>
                    <a:pt x="38" y="198"/>
                  </a:lnTo>
                  <a:lnTo>
                    <a:pt x="33" y="195"/>
                  </a:lnTo>
                  <a:lnTo>
                    <a:pt x="28" y="192"/>
                  </a:lnTo>
                  <a:lnTo>
                    <a:pt x="23" y="189"/>
                  </a:lnTo>
                  <a:lnTo>
                    <a:pt x="17" y="185"/>
                  </a:lnTo>
                  <a:lnTo>
                    <a:pt x="10" y="176"/>
                  </a:lnTo>
                  <a:lnTo>
                    <a:pt x="5" y="166"/>
                  </a:lnTo>
                  <a:lnTo>
                    <a:pt x="1" y="154"/>
                  </a:lnTo>
                  <a:lnTo>
                    <a:pt x="0" y="143"/>
                  </a:lnTo>
                  <a:lnTo>
                    <a:pt x="1" y="134"/>
                  </a:lnTo>
                  <a:lnTo>
                    <a:pt x="2" y="126"/>
                  </a:lnTo>
                  <a:lnTo>
                    <a:pt x="3" y="119"/>
                  </a:lnTo>
                  <a:lnTo>
                    <a:pt x="7" y="111"/>
                  </a:lnTo>
                  <a:lnTo>
                    <a:pt x="11" y="105"/>
                  </a:lnTo>
                  <a:lnTo>
                    <a:pt x="17" y="98"/>
                  </a:lnTo>
                  <a:lnTo>
                    <a:pt x="23" y="93"/>
                  </a:lnTo>
                  <a:lnTo>
                    <a:pt x="30" y="88"/>
                  </a:lnTo>
                  <a:lnTo>
                    <a:pt x="38" y="83"/>
                  </a:lnTo>
                  <a:lnTo>
                    <a:pt x="47" y="79"/>
                  </a:lnTo>
                  <a:lnTo>
                    <a:pt x="57" y="75"/>
                  </a:lnTo>
                  <a:lnTo>
                    <a:pt x="67" y="73"/>
                  </a:lnTo>
                  <a:lnTo>
                    <a:pt x="78" y="72"/>
                  </a:lnTo>
                  <a:lnTo>
                    <a:pt x="90" y="69"/>
                  </a:lnTo>
                  <a:lnTo>
                    <a:pt x="103" y="69"/>
                  </a:lnTo>
                  <a:lnTo>
                    <a:pt x="117" y="68"/>
                  </a:lnTo>
                  <a:lnTo>
                    <a:pt x="117" y="67"/>
                  </a:lnTo>
                  <a:lnTo>
                    <a:pt x="115" y="60"/>
                  </a:lnTo>
                  <a:lnTo>
                    <a:pt x="114" y="55"/>
                  </a:lnTo>
                  <a:lnTo>
                    <a:pt x="112" y="51"/>
                  </a:lnTo>
                  <a:lnTo>
                    <a:pt x="108" y="47"/>
                  </a:lnTo>
                  <a:lnTo>
                    <a:pt x="103" y="45"/>
                  </a:lnTo>
                  <a:lnTo>
                    <a:pt x="96" y="44"/>
                  </a:lnTo>
                  <a:lnTo>
                    <a:pt x="89" y="42"/>
                  </a:lnTo>
                  <a:lnTo>
                    <a:pt x="80" y="42"/>
                  </a:lnTo>
                  <a:lnTo>
                    <a:pt x="66" y="42"/>
                  </a:lnTo>
                  <a:lnTo>
                    <a:pt x="52" y="46"/>
                  </a:lnTo>
                  <a:lnTo>
                    <a:pt x="38" y="50"/>
                  </a:lnTo>
                  <a:lnTo>
                    <a:pt x="25" y="56"/>
                  </a:lnTo>
                  <a:lnTo>
                    <a:pt x="14" y="18"/>
                  </a:lnTo>
                  <a:lnTo>
                    <a:pt x="23" y="13"/>
                  </a:lnTo>
                  <a:lnTo>
                    <a:pt x="30" y="11"/>
                  </a:lnTo>
                  <a:lnTo>
                    <a:pt x="39" y="7"/>
                  </a:lnTo>
                  <a:lnTo>
                    <a:pt x="49" y="4"/>
                  </a:lnTo>
                  <a:lnTo>
                    <a:pt x="70" y="2"/>
                  </a:lnTo>
                  <a:lnTo>
                    <a:pt x="91" y="0"/>
                  </a:lnTo>
                  <a:lnTo>
                    <a:pt x="101" y="0"/>
                  </a:lnTo>
                  <a:lnTo>
                    <a:pt x="110" y="2"/>
                  </a:lnTo>
                  <a:lnTo>
                    <a:pt x="120" y="3"/>
                  </a:lnTo>
                  <a:lnTo>
                    <a:pt x="128" y="5"/>
                  </a:lnTo>
                  <a:lnTo>
                    <a:pt x="136" y="8"/>
                  </a:lnTo>
                  <a:lnTo>
                    <a:pt x="143" y="12"/>
                  </a:lnTo>
                  <a:lnTo>
                    <a:pt x="150" y="17"/>
                  </a:lnTo>
                  <a:lnTo>
                    <a:pt x="155" y="22"/>
                  </a:lnTo>
                  <a:lnTo>
                    <a:pt x="161" y="27"/>
                  </a:lnTo>
                  <a:lnTo>
                    <a:pt x="165" y="33"/>
                  </a:lnTo>
                  <a:lnTo>
                    <a:pt x="169" y="40"/>
                  </a:lnTo>
                  <a:lnTo>
                    <a:pt x="171" y="47"/>
                  </a:lnTo>
                  <a:lnTo>
                    <a:pt x="174" y="56"/>
                  </a:lnTo>
                  <a:lnTo>
                    <a:pt x="176" y="64"/>
                  </a:lnTo>
                  <a:lnTo>
                    <a:pt x="176" y="74"/>
                  </a:lnTo>
                  <a:lnTo>
                    <a:pt x="178" y="83"/>
                  </a:lnTo>
                  <a:close/>
                  <a:moveTo>
                    <a:pt x="118" y="126"/>
                  </a:moveTo>
                  <a:lnTo>
                    <a:pt x="118" y="106"/>
                  </a:lnTo>
                  <a:lnTo>
                    <a:pt x="105" y="107"/>
                  </a:lnTo>
                  <a:lnTo>
                    <a:pt x="92" y="109"/>
                  </a:lnTo>
                  <a:lnTo>
                    <a:pt x="84" y="111"/>
                  </a:lnTo>
                  <a:lnTo>
                    <a:pt x="75" y="114"/>
                  </a:lnTo>
                  <a:lnTo>
                    <a:pt x="68" y="119"/>
                  </a:lnTo>
                  <a:lnTo>
                    <a:pt x="64" y="124"/>
                  </a:lnTo>
                  <a:lnTo>
                    <a:pt x="61" y="129"/>
                  </a:lnTo>
                  <a:lnTo>
                    <a:pt x="61" y="136"/>
                  </a:lnTo>
                  <a:lnTo>
                    <a:pt x="61" y="142"/>
                  </a:lnTo>
                  <a:lnTo>
                    <a:pt x="62" y="147"/>
                  </a:lnTo>
                  <a:lnTo>
                    <a:pt x="64" y="150"/>
                  </a:lnTo>
                  <a:lnTo>
                    <a:pt x="67" y="153"/>
                  </a:lnTo>
                  <a:lnTo>
                    <a:pt x="71" y="156"/>
                  </a:lnTo>
                  <a:lnTo>
                    <a:pt x="75" y="158"/>
                  </a:lnTo>
                  <a:lnTo>
                    <a:pt x="80" y="159"/>
                  </a:lnTo>
                  <a:lnTo>
                    <a:pt x="85" y="159"/>
                  </a:lnTo>
                  <a:lnTo>
                    <a:pt x="91" y="159"/>
                  </a:lnTo>
                  <a:lnTo>
                    <a:pt x="96" y="157"/>
                  </a:lnTo>
                  <a:lnTo>
                    <a:pt x="103" y="154"/>
                  </a:lnTo>
                  <a:lnTo>
                    <a:pt x="108" y="150"/>
                  </a:lnTo>
                  <a:lnTo>
                    <a:pt x="113" y="145"/>
                  </a:lnTo>
                  <a:lnTo>
                    <a:pt x="115" y="140"/>
                  </a:lnTo>
                  <a:lnTo>
                    <a:pt x="118" y="134"/>
                  </a:lnTo>
                  <a:lnTo>
                    <a:pt x="118"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3" name="Freeform 712"/>
            <p:cNvSpPr>
              <a:spLocks/>
            </p:cNvSpPr>
            <p:nvPr/>
          </p:nvSpPr>
          <p:spPr bwMode="auto">
            <a:xfrm>
              <a:off x="4888" y="2432"/>
              <a:ext cx="33" cy="63"/>
            </a:xfrm>
            <a:custGeom>
              <a:avLst/>
              <a:gdLst>
                <a:gd name="T0" fmla="*/ 25 w 129"/>
                <a:gd name="T1" fmla="*/ 17 h 251"/>
                <a:gd name="T2" fmla="*/ 85 w 129"/>
                <a:gd name="T3" fmla="*/ 0 h 251"/>
                <a:gd name="T4" fmla="*/ 85 w 129"/>
                <a:gd name="T5" fmla="*/ 52 h 251"/>
                <a:gd name="T6" fmla="*/ 129 w 129"/>
                <a:gd name="T7" fmla="*/ 52 h 251"/>
                <a:gd name="T8" fmla="*/ 129 w 129"/>
                <a:gd name="T9" fmla="*/ 98 h 251"/>
                <a:gd name="T10" fmla="*/ 85 w 129"/>
                <a:gd name="T11" fmla="*/ 98 h 251"/>
                <a:gd name="T12" fmla="*/ 85 w 129"/>
                <a:gd name="T13" fmla="*/ 165 h 251"/>
                <a:gd name="T14" fmla="*/ 86 w 129"/>
                <a:gd name="T15" fmla="*/ 174 h 251"/>
                <a:gd name="T16" fmla="*/ 86 w 129"/>
                <a:gd name="T17" fmla="*/ 182 h 251"/>
                <a:gd name="T18" fmla="*/ 89 w 129"/>
                <a:gd name="T19" fmla="*/ 188 h 251"/>
                <a:gd name="T20" fmla="*/ 91 w 129"/>
                <a:gd name="T21" fmla="*/ 192 h 251"/>
                <a:gd name="T22" fmla="*/ 94 w 129"/>
                <a:gd name="T23" fmla="*/ 196 h 251"/>
                <a:gd name="T24" fmla="*/ 99 w 129"/>
                <a:gd name="T25" fmla="*/ 198 h 251"/>
                <a:gd name="T26" fmla="*/ 104 w 129"/>
                <a:gd name="T27" fmla="*/ 200 h 251"/>
                <a:gd name="T28" fmla="*/ 109 w 129"/>
                <a:gd name="T29" fmla="*/ 200 h 251"/>
                <a:gd name="T30" fmla="*/ 121 w 129"/>
                <a:gd name="T31" fmla="*/ 200 h 251"/>
                <a:gd name="T32" fmla="*/ 128 w 129"/>
                <a:gd name="T33" fmla="*/ 198 h 251"/>
                <a:gd name="T34" fmla="*/ 128 w 129"/>
                <a:gd name="T35" fmla="*/ 244 h 251"/>
                <a:gd name="T36" fmla="*/ 121 w 129"/>
                <a:gd name="T37" fmla="*/ 247 h 251"/>
                <a:gd name="T38" fmla="*/ 112 w 129"/>
                <a:gd name="T39" fmla="*/ 248 h 251"/>
                <a:gd name="T40" fmla="*/ 100 w 129"/>
                <a:gd name="T41" fmla="*/ 249 h 251"/>
                <a:gd name="T42" fmla="*/ 89 w 129"/>
                <a:gd name="T43" fmla="*/ 251 h 251"/>
                <a:gd name="T44" fmla="*/ 75 w 129"/>
                <a:gd name="T45" fmla="*/ 249 h 251"/>
                <a:gd name="T46" fmla="*/ 63 w 129"/>
                <a:gd name="T47" fmla="*/ 246 h 251"/>
                <a:gd name="T48" fmla="*/ 53 w 129"/>
                <a:gd name="T49" fmla="*/ 240 h 251"/>
                <a:gd name="T50" fmla="*/ 43 w 129"/>
                <a:gd name="T51" fmla="*/ 234 h 251"/>
                <a:gd name="T52" fmla="*/ 39 w 129"/>
                <a:gd name="T53" fmla="*/ 229 h 251"/>
                <a:gd name="T54" fmla="*/ 35 w 129"/>
                <a:gd name="T55" fmla="*/ 224 h 251"/>
                <a:gd name="T56" fmla="*/ 33 w 129"/>
                <a:gd name="T57" fmla="*/ 218 h 251"/>
                <a:gd name="T58" fmla="*/ 30 w 129"/>
                <a:gd name="T59" fmla="*/ 211 h 251"/>
                <a:gd name="T60" fmla="*/ 28 w 129"/>
                <a:gd name="T61" fmla="*/ 204 h 251"/>
                <a:gd name="T62" fmla="*/ 26 w 129"/>
                <a:gd name="T63" fmla="*/ 195 h 251"/>
                <a:gd name="T64" fmla="*/ 26 w 129"/>
                <a:gd name="T65" fmla="*/ 186 h 251"/>
                <a:gd name="T66" fmla="*/ 25 w 129"/>
                <a:gd name="T67" fmla="*/ 176 h 251"/>
                <a:gd name="T68" fmla="*/ 25 w 129"/>
                <a:gd name="T69" fmla="*/ 98 h 251"/>
                <a:gd name="T70" fmla="*/ 0 w 129"/>
                <a:gd name="T71" fmla="*/ 98 h 251"/>
                <a:gd name="T72" fmla="*/ 0 w 129"/>
                <a:gd name="T73" fmla="*/ 52 h 251"/>
                <a:gd name="T74" fmla="*/ 25 w 129"/>
                <a:gd name="T75" fmla="*/ 52 h 251"/>
                <a:gd name="T76" fmla="*/ 25 w 129"/>
                <a:gd name="T77" fmla="*/ 1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251">
                  <a:moveTo>
                    <a:pt x="25" y="17"/>
                  </a:moveTo>
                  <a:lnTo>
                    <a:pt x="85" y="0"/>
                  </a:lnTo>
                  <a:lnTo>
                    <a:pt x="85" y="52"/>
                  </a:lnTo>
                  <a:lnTo>
                    <a:pt x="129" y="52"/>
                  </a:lnTo>
                  <a:lnTo>
                    <a:pt x="129" y="98"/>
                  </a:lnTo>
                  <a:lnTo>
                    <a:pt x="85" y="98"/>
                  </a:lnTo>
                  <a:lnTo>
                    <a:pt x="85" y="165"/>
                  </a:lnTo>
                  <a:lnTo>
                    <a:pt x="86" y="174"/>
                  </a:lnTo>
                  <a:lnTo>
                    <a:pt x="86" y="182"/>
                  </a:lnTo>
                  <a:lnTo>
                    <a:pt x="89" y="188"/>
                  </a:lnTo>
                  <a:lnTo>
                    <a:pt x="91" y="192"/>
                  </a:lnTo>
                  <a:lnTo>
                    <a:pt x="94" y="196"/>
                  </a:lnTo>
                  <a:lnTo>
                    <a:pt x="99" y="198"/>
                  </a:lnTo>
                  <a:lnTo>
                    <a:pt x="104" y="200"/>
                  </a:lnTo>
                  <a:lnTo>
                    <a:pt x="109" y="200"/>
                  </a:lnTo>
                  <a:lnTo>
                    <a:pt x="121" y="200"/>
                  </a:lnTo>
                  <a:lnTo>
                    <a:pt x="128" y="198"/>
                  </a:lnTo>
                  <a:lnTo>
                    <a:pt x="128" y="244"/>
                  </a:lnTo>
                  <a:lnTo>
                    <a:pt x="121" y="247"/>
                  </a:lnTo>
                  <a:lnTo>
                    <a:pt x="112" y="248"/>
                  </a:lnTo>
                  <a:lnTo>
                    <a:pt x="100" y="249"/>
                  </a:lnTo>
                  <a:lnTo>
                    <a:pt x="89" y="251"/>
                  </a:lnTo>
                  <a:lnTo>
                    <a:pt x="75" y="249"/>
                  </a:lnTo>
                  <a:lnTo>
                    <a:pt x="63" y="246"/>
                  </a:lnTo>
                  <a:lnTo>
                    <a:pt x="53" y="240"/>
                  </a:lnTo>
                  <a:lnTo>
                    <a:pt x="43" y="234"/>
                  </a:lnTo>
                  <a:lnTo>
                    <a:pt x="39" y="229"/>
                  </a:lnTo>
                  <a:lnTo>
                    <a:pt x="35" y="224"/>
                  </a:lnTo>
                  <a:lnTo>
                    <a:pt x="33" y="218"/>
                  </a:lnTo>
                  <a:lnTo>
                    <a:pt x="30" y="211"/>
                  </a:lnTo>
                  <a:lnTo>
                    <a:pt x="28" y="204"/>
                  </a:lnTo>
                  <a:lnTo>
                    <a:pt x="26" y="195"/>
                  </a:lnTo>
                  <a:lnTo>
                    <a:pt x="26" y="186"/>
                  </a:lnTo>
                  <a:lnTo>
                    <a:pt x="25" y="176"/>
                  </a:lnTo>
                  <a:lnTo>
                    <a:pt x="25" y="98"/>
                  </a:lnTo>
                  <a:lnTo>
                    <a:pt x="0" y="98"/>
                  </a:lnTo>
                  <a:lnTo>
                    <a:pt x="0" y="52"/>
                  </a:lnTo>
                  <a:lnTo>
                    <a:pt x="25" y="52"/>
                  </a:lnTo>
                  <a:lnTo>
                    <a:pt x="25"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4" name="Freeform 713"/>
            <p:cNvSpPr>
              <a:spLocks noEditPoints="1"/>
            </p:cNvSpPr>
            <p:nvPr/>
          </p:nvSpPr>
          <p:spPr bwMode="auto">
            <a:xfrm>
              <a:off x="4929" y="2423"/>
              <a:ext cx="17" cy="70"/>
            </a:xfrm>
            <a:custGeom>
              <a:avLst/>
              <a:gdLst>
                <a:gd name="T0" fmla="*/ 65 w 69"/>
                <a:gd name="T1" fmla="*/ 283 h 283"/>
                <a:gd name="T2" fmla="*/ 4 w 69"/>
                <a:gd name="T3" fmla="*/ 283 h 283"/>
                <a:gd name="T4" fmla="*/ 4 w 69"/>
                <a:gd name="T5" fmla="*/ 89 h 283"/>
                <a:gd name="T6" fmla="*/ 65 w 69"/>
                <a:gd name="T7" fmla="*/ 89 h 283"/>
                <a:gd name="T8" fmla="*/ 65 w 69"/>
                <a:gd name="T9" fmla="*/ 283 h 283"/>
                <a:gd name="T10" fmla="*/ 69 w 69"/>
                <a:gd name="T11" fmla="*/ 32 h 283"/>
                <a:gd name="T12" fmla="*/ 69 w 69"/>
                <a:gd name="T13" fmla="*/ 38 h 283"/>
                <a:gd name="T14" fmla="*/ 66 w 69"/>
                <a:gd name="T15" fmla="*/ 45 h 283"/>
                <a:gd name="T16" fmla="*/ 64 w 69"/>
                <a:gd name="T17" fmla="*/ 50 h 283"/>
                <a:gd name="T18" fmla="*/ 60 w 69"/>
                <a:gd name="T19" fmla="*/ 55 h 283"/>
                <a:gd name="T20" fmla="*/ 55 w 69"/>
                <a:gd name="T21" fmla="*/ 59 h 283"/>
                <a:gd name="T22" fmla="*/ 49 w 69"/>
                <a:gd name="T23" fmla="*/ 61 h 283"/>
                <a:gd name="T24" fmla="*/ 42 w 69"/>
                <a:gd name="T25" fmla="*/ 64 h 283"/>
                <a:gd name="T26" fmla="*/ 35 w 69"/>
                <a:gd name="T27" fmla="*/ 64 h 283"/>
                <a:gd name="T28" fmla="*/ 27 w 69"/>
                <a:gd name="T29" fmla="*/ 64 h 283"/>
                <a:gd name="T30" fmla="*/ 21 w 69"/>
                <a:gd name="T31" fmla="*/ 61 h 283"/>
                <a:gd name="T32" fmla="*/ 14 w 69"/>
                <a:gd name="T33" fmla="*/ 59 h 283"/>
                <a:gd name="T34" fmla="*/ 9 w 69"/>
                <a:gd name="T35" fmla="*/ 55 h 283"/>
                <a:gd name="T36" fmla="*/ 5 w 69"/>
                <a:gd name="T37" fmla="*/ 50 h 283"/>
                <a:gd name="T38" fmla="*/ 3 w 69"/>
                <a:gd name="T39" fmla="*/ 45 h 283"/>
                <a:gd name="T40" fmla="*/ 0 w 69"/>
                <a:gd name="T41" fmla="*/ 38 h 283"/>
                <a:gd name="T42" fmla="*/ 0 w 69"/>
                <a:gd name="T43" fmla="*/ 32 h 283"/>
                <a:gd name="T44" fmla="*/ 0 w 69"/>
                <a:gd name="T45" fmla="*/ 26 h 283"/>
                <a:gd name="T46" fmla="*/ 3 w 69"/>
                <a:gd name="T47" fmla="*/ 19 h 283"/>
                <a:gd name="T48" fmla="*/ 5 w 69"/>
                <a:gd name="T49" fmla="*/ 14 h 283"/>
                <a:gd name="T50" fmla="*/ 10 w 69"/>
                <a:gd name="T51" fmla="*/ 9 h 283"/>
                <a:gd name="T52" fmla="*/ 15 w 69"/>
                <a:gd name="T53" fmla="*/ 5 h 283"/>
                <a:gd name="T54" fmla="*/ 21 w 69"/>
                <a:gd name="T55" fmla="*/ 3 h 283"/>
                <a:gd name="T56" fmla="*/ 27 w 69"/>
                <a:gd name="T57" fmla="*/ 0 h 283"/>
                <a:gd name="T58" fmla="*/ 35 w 69"/>
                <a:gd name="T59" fmla="*/ 0 h 283"/>
                <a:gd name="T60" fmla="*/ 42 w 69"/>
                <a:gd name="T61" fmla="*/ 0 h 283"/>
                <a:gd name="T62" fmla="*/ 49 w 69"/>
                <a:gd name="T63" fmla="*/ 3 h 283"/>
                <a:gd name="T64" fmla="*/ 54 w 69"/>
                <a:gd name="T65" fmla="*/ 5 h 283"/>
                <a:gd name="T66" fmla="*/ 60 w 69"/>
                <a:gd name="T67" fmla="*/ 9 h 283"/>
                <a:gd name="T68" fmla="*/ 64 w 69"/>
                <a:gd name="T69" fmla="*/ 14 h 283"/>
                <a:gd name="T70" fmla="*/ 66 w 69"/>
                <a:gd name="T71" fmla="*/ 19 h 283"/>
                <a:gd name="T72" fmla="*/ 69 w 69"/>
                <a:gd name="T73" fmla="*/ 26 h 283"/>
                <a:gd name="T74" fmla="*/ 69 w 69"/>
                <a:gd name="T75" fmla="*/ 3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283">
                  <a:moveTo>
                    <a:pt x="65" y="283"/>
                  </a:moveTo>
                  <a:lnTo>
                    <a:pt x="4" y="283"/>
                  </a:lnTo>
                  <a:lnTo>
                    <a:pt x="4" y="89"/>
                  </a:lnTo>
                  <a:lnTo>
                    <a:pt x="65" y="89"/>
                  </a:lnTo>
                  <a:lnTo>
                    <a:pt x="65" y="283"/>
                  </a:lnTo>
                  <a:close/>
                  <a:moveTo>
                    <a:pt x="69" y="32"/>
                  </a:moveTo>
                  <a:lnTo>
                    <a:pt x="69" y="38"/>
                  </a:lnTo>
                  <a:lnTo>
                    <a:pt x="66" y="45"/>
                  </a:lnTo>
                  <a:lnTo>
                    <a:pt x="64" y="50"/>
                  </a:lnTo>
                  <a:lnTo>
                    <a:pt x="60" y="55"/>
                  </a:lnTo>
                  <a:lnTo>
                    <a:pt x="55" y="59"/>
                  </a:lnTo>
                  <a:lnTo>
                    <a:pt x="49" y="61"/>
                  </a:lnTo>
                  <a:lnTo>
                    <a:pt x="42" y="64"/>
                  </a:lnTo>
                  <a:lnTo>
                    <a:pt x="35" y="64"/>
                  </a:lnTo>
                  <a:lnTo>
                    <a:pt x="27" y="64"/>
                  </a:lnTo>
                  <a:lnTo>
                    <a:pt x="21" y="61"/>
                  </a:lnTo>
                  <a:lnTo>
                    <a:pt x="14" y="59"/>
                  </a:lnTo>
                  <a:lnTo>
                    <a:pt x="9" y="55"/>
                  </a:lnTo>
                  <a:lnTo>
                    <a:pt x="5" y="50"/>
                  </a:lnTo>
                  <a:lnTo>
                    <a:pt x="3" y="45"/>
                  </a:lnTo>
                  <a:lnTo>
                    <a:pt x="0" y="38"/>
                  </a:lnTo>
                  <a:lnTo>
                    <a:pt x="0" y="32"/>
                  </a:lnTo>
                  <a:lnTo>
                    <a:pt x="0" y="26"/>
                  </a:lnTo>
                  <a:lnTo>
                    <a:pt x="3" y="19"/>
                  </a:lnTo>
                  <a:lnTo>
                    <a:pt x="5" y="14"/>
                  </a:lnTo>
                  <a:lnTo>
                    <a:pt x="10" y="9"/>
                  </a:lnTo>
                  <a:lnTo>
                    <a:pt x="15" y="5"/>
                  </a:lnTo>
                  <a:lnTo>
                    <a:pt x="21" y="3"/>
                  </a:lnTo>
                  <a:lnTo>
                    <a:pt x="27" y="0"/>
                  </a:lnTo>
                  <a:lnTo>
                    <a:pt x="35" y="0"/>
                  </a:lnTo>
                  <a:lnTo>
                    <a:pt x="42" y="0"/>
                  </a:lnTo>
                  <a:lnTo>
                    <a:pt x="49" y="3"/>
                  </a:lnTo>
                  <a:lnTo>
                    <a:pt x="54" y="5"/>
                  </a:lnTo>
                  <a:lnTo>
                    <a:pt x="60" y="9"/>
                  </a:lnTo>
                  <a:lnTo>
                    <a:pt x="64" y="14"/>
                  </a:lnTo>
                  <a:lnTo>
                    <a:pt x="66" y="19"/>
                  </a:lnTo>
                  <a:lnTo>
                    <a:pt x="69" y="26"/>
                  </a:lnTo>
                  <a:lnTo>
                    <a:pt x="69"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5" name="Freeform 714"/>
            <p:cNvSpPr>
              <a:spLocks noEditPoints="1"/>
            </p:cNvSpPr>
            <p:nvPr/>
          </p:nvSpPr>
          <p:spPr bwMode="auto">
            <a:xfrm>
              <a:off x="4954" y="2444"/>
              <a:ext cx="52" cy="51"/>
            </a:xfrm>
            <a:custGeom>
              <a:avLst/>
              <a:gdLst>
                <a:gd name="T0" fmla="*/ 208 w 209"/>
                <a:gd name="T1" fmla="*/ 111 h 203"/>
                <a:gd name="T2" fmla="*/ 204 w 209"/>
                <a:gd name="T3" fmla="*/ 131 h 203"/>
                <a:gd name="T4" fmla="*/ 196 w 209"/>
                <a:gd name="T5" fmla="*/ 150 h 203"/>
                <a:gd name="T6" fmla="*/ 186 w 209"/>
                <a:gd name="T7" fmla="*/ 167 h 203"/>
                <a:gd name="T8" fmla="*/ 171 w 209"/>
                <a:gd name="T9" fmla="*/ 181 h 203"/>
                <a:gd name="T10" fmla="*/ 154 w 209"/>
                <a:gd name="T11" fmla="*/ 191 h 203"/>
                <a:gd name="T12" fmla="*/ 135 w 209"/>
                <a:gd name="T13" fmla="*/ 198 h 203"/>
                <a:gd name="T14" fmla="*/ 115 w 209"/>
                <a:gd name="T15" fmla="*/ 201 h 203"/>
                <a:gd name="T16" fmla="*/ 92 w 209"/>
                <a:gd name="T17" fmla="*/ 201 h 203"/>
                <a:gd name="T18" fmla="*/ 71 w 209"/>
                <a:gd name="T19" fmla="*/ 199 h 203"/>
                <a:gd name="T20" fmla="*/ 54 w 209"/>
                <a:gd name="T21" fmla="*/ 191 h 203"/>
                <a:gd name="T22" fmla="*/ 37 w 209"/>
                <a:gd name="T23" fmla="*/ 181 h 203"/>
                <a:gd name="T24" fmla="*/ 22 w 209"/>
                <a:gd name="T25" fmla="*/ 167 h 203"/>
                <a:gd name="T26" fmla="*/ 12 w 209"/>
                <a:gd name="T27" fmla="*/ 152 h 203"/>
                <a:gd name="T28" fmla="*/ 4 w 209"/>
                <a:gd name="T29" fmla="*/ 134 h 203"/>
                <a:gd name="T30" fmla="*/ 0 w 209"/>
                <a:gd name="T31" fmla="*/ 114 h 203"/>
                <a:gd name="T32" fmla="*/ 0 w 209"/>
                <a:gd name="T33" fmla="*/ 91 h 203"/>
                <a:gd name="T34" fmla="*/ 4 w 209"/>
                <a:gd name="T35" fmla="*/ 70 h 203"/>
                <a:gd name="T36" fmla="*/ 12 w 209"/>
                <a:gd name="T37" fmla="*/ 51 h 203"/>
                <a:gd name="T38" fmla="*/ 22 w 209"/>
                <a:gd name="T39" fmla="*/ 36 h 203"/>
                <a:gd name="T40" fmla="*/ 37 w 209"/>
                <a:gd name="T41" fmla="*/ 22 h 203"/>
                <a:gd name="T42" fmla="*/ 54 w 209"/>
                <a:gd name="T43" fmla="*/ 11 h 203"/>
                <a:gd name="T44" fmla="*/ 73 w 209"/>
                <a:gd name="T45" fmla="*/ 4 h 203"/>
                <a:gd name="T46" fmla="*/ 94 w 209"/>
                <a:gd name="T47" fmla="*/ 0 h 203"/>
                <a:gd name="T48" fmla="*/ 117 w 209"/>
                <a:gd name="T49" fmla="*/ 0 h 203"/>
                <a:gd name="T50" fmla="*/ 138 w 209"/>
                <a:gd name="T51" fmla="*/ 4 h 203"/>
                <a:gd name="T52" fmla="*/ 157 w 209"/>
                <a:gd name="T53" fmla="*/ 11 h 203"/>
                <a:gd name="T54" fmla="*/ 173 w 209"/>
                <a:gd name="T55" fmla="*/ 21 h 203"/>
                <a:gd name="T56" fmla="*/ 187 w 209"/>
                <a:gd name="T57" fmla="*/ 35 h 203"/>
                <a:gd name="T58" fmla="*/ 197 w 209"/>
                <a:gd name="T59" fmla="*/ 51 h 203"/>
                <a:gd name="T60" fmla="*/ 204 w 209"/>
                <a:gd name="T61" fmla="*/ 69 h 203"/>
                <a:gd name="T62" fmla="*/ 208 w 209"/>
                <a:gd name="T63" fmla="*/ 88 h 203"/>
                <a:gd name="T64" fmla="*/ 63 w 209"/>
                <a:gd name="T65" fmla="*/ 101 h 203"/>
                <a:gd name="T66" fmla="*/ 65 w 209"/>
                <a:gd name="T67" fmla="*/ 125 h 203"/>
                <a:gd name="T68" fmla="*/ 74 w 209"/>
                <a:gd name="T69" fmla="*/ 143 h 203"/>
                <a:gd name="T70" fmla="*/ 87 w 209"/>
                <a:gd name="T71" fmla="*/ 154 h 203"/>
                <a:gd name="T72" fmla="*/ 105 w 209"/>
                <a:gd name="T73" fmla="*/ 158 h 203"/>
                <a:gd name="T74" fmla="*/ 121 w 209"/>
                <a:gd name="T75" fmla="*/ 154 h 203"/>
                <a:gd name="T76" fmla="*/ 134 w 209"/>
                <a:gd name="T77" fmla="*/ 143 h 203"/>
                <a:gd name="T78" fmla="*/ 141 w 209"/>
                <a:gd name="T79" fmla="*/ 125 h 203"/>
                <a:gd name="T80" fmla="*/ 145 w 209"/>
                <a:gd name="T81" fmla="*/ 101 h 203"/>
                <a:gd name="T82" fmla="*/ 141 w 209"/>
                <a:gd name="T83" fmla="*/ 78 h 203"/>
                <a:gd name="T84" fmla="*/ 134 w 209"/>
                <a:gd name="T85" fmla="*/ 59 h 203"/>
                <a:gd name="T86" fmla="*/ 121 w 209"/>
                <a:gd name="T87" fmla="*/ 47 h 203"/>
                <a:gd name="T88" fmla="*/ 105 w 209"/>
                <a:gd name="T89" fmla="*/ 44 h 203"/>
                <a:gd name="T90" fmla="*/ 87 w 209"/>
                <a:gd name="T91" fmla="*/ 47 h 203"/>
                <a:gd name="T92" fmla="*/ 74 w 209"/>
                <a:gd name="T93" fmla="*/ 60 h 203"/>
                <a:gd name="T94" fmla="*/ 65 w 209"/>
                <a:gd name="T95" fmla="*/ 78 h 203"/>
                <a:gd name="T96" fmla="*/ 63 w 209"/>
                <a:gd name="T97" fmla="*/ 1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203">
                  <a:moveTo>
                    <a:pt x="209" y="98"/>
                  </a:moveTo>
                  <a:lnTo>
                    <a:pt x="208" y="111"/>
                  </a:lnTo>
                  <a:lnTo>
                    <a:pt x="206" y="121"/>
                  </a:lnTo>
                  <a:lnTo>
                    <a:pt x="204" y="131"/>
                  </a:lnTo>
                  <a:lnTo>
                    <a:pt x="201" y="142"/>
                  </a:lnTo>
                  <a:lnTo>
                    <a:pt x="196" y="150"/>
                  </a:lnTo>
                  <a:lnTo>
                    <a:pt x="191" y="159"/>
                  </a:lnTo>
                  <a:lnTo>
                    <a:pt x="186" y="167"/>
                  </a:lnTo>
                  <a:lnTo>
                    <a:pt x="178" y="175"/>
                  </a:lnTo>
                  <a:lnTo>
                    <a:pt x="171" y="181"/>
                  </a:lnTo>
                  <a:lnTo>
                    <a:pt x="163" y="186"/>
                  </a:lnTo>
                  <a:lnTo>
                    <a:pt x="154" y="191"/>
                  </a:lnTo>
                  <a:lnTo>
                    <a:pt x="145" y="195"/>
                  </a:lnTo>
                  <a:lnTo>
                    <a:pt x="135" y="198"/>
                  </a:lnTo>
                  <a:lnTo>
                    <a:pt x="125" y="200"/>
                  </a:lnTo>
                  <a:lnTo>
                    <a:pt x="115" y="201"/>
                  </a:lnTo>
                  <a:lnTo>
                    <a:pt x="103" y="203"/>
                  </a:lnTo>
                  <a:lnTo>
                    <a:pt x="92" y="201"/>
                  </a:lnTo>
                  <a:lnTo>
                    <a:pt x="82" y="200"/>
                  </a:lnTo>
                  <a:lnTo>
                    <a:pt x="71" y="199"/>
                  </a:lnTo>
                  <a:lnTo>
                    <a:pt x="63" y="195"/>
                  </a:lnTo>
                  <a:lnTo>
                    <a:pt x="54" y="191"/>
                  </a:lnTo>
                  <a:lnTo>
                    <a:pt x="45" y="186"/>
                  </a:lnTo>
                  <a:lnTo>
                    <a:pt x="37" y="181"/>
                  </a:lnTo>
                  <a:lnTo>
                    <a:pt x="30" y="175"/>
                  </a:lnTo>
                  <a:lnTo>
                    <a:pt x="22" y="167"/>
                  </a:lnTo>
                  <a:lnTo>
                    <a:pt x="17" y="159"/>
                  </a:lnTo>
                  <a:lnTo>
                    <a:pt x="12" y="152"/>
                  </a:lnTo>
                  <a:lnTo>
                    <a:pt x="7" y="143"/>
                  </a:lnTo>
                  <a:lnTo>
                    <a:pt x="4" y="134"/>
                  </a:lnTo>
                  <a:lnTo>
                    <a:pt x="2" y="124"/>
                  </a:lnTo>
                  <a:lnTo>
                    <a:pt x="0" y="114"/>
                  </a:lnTo>
                  <a:lnTo>
                    <a:pt x="0" y="102"/>
                  </a:lnTo>
                  <a:lnTo>
                    <a:pt x="0" y="91"/>
                  </a:lnTo>
                  <a:lnTo>
                    <a:pt x="2" y="81"/>
                  </a:lnTo>
                  <a:lnTo>
                    <a:pt x="4" y="70"/>
                  </a:lnTo>
                  <a:lnTo>
                    <a:pt x="8" y="61"/>
                  </a:lnTo>
                  <a:lnTo>
                    <a:pt x="12" y="51"/>
                  </a:lnTo>
                  <a:lnTo>
                    <a:pt x="17" y="44"/>
                  </a:lnTo>
                  <a:lnTo>
                    <a:pt x="22" y="36"/>
                  </a:lnTo>
                  <a:lnTo>
                    <a:pt x="30" y="28"/>
                  </a:lnTo>
                  <a:lnTo>
                    <a:pt x="37" y="22"/>
                  </a:lnTo>
                  <a:lnTo>
                    <a:pt x="45" y="16"/>
                  </a:lnTo>
                  <a:lnTo>
                    <a:pt x="54" y="11"/>
                  </a:lnTo>
                  <a:lnTo>
                    <a:pt x="64" y="7"/>
                  </a:lnTo>
                  <a:lnTo>
                    <a:pt x="73" y="4"/>
                  </a:lnTo>
                  <a:lnTo>
                    <a:pt x="84" y="2"/>
                  </a:lnTo>
                  <a:lnTo>
                    <a:pt x="94" y="0"/>
                  </a:lnTo>
                  <a:lnTo>
                    <a:pt x="107" y="0"/>
                  </a:lnTo>
                  <a:lnTo>
                    <a:pt x="117" y="0"/>
                  </a:lnTo>
                  <a:lnTo>
                    <a:pt x="129" y="2"/>
                  </a:lnTo>
                  <a:lnTo>
                    <a:pt x="138" y="4"/>
                  </a:lnTo>
                  <a:lnTo>
                    <a:pt x="148" y="7"/>
                  </a:lnTo>
                  <a:lnTo>
                    <a:pt x="157" y="11"/>
                  </a:lnTo>
                  <a:lnTo>
                    <a:pt x="164" y="16"/>
                  </a:lnTo>
                  <a:lnTo>
                    <a:pt x="173" y="21"/>
                  </a:lnTo>
                  <a:lnTo>
                    <a:pt x="180" y="27"/>
                  </a:lnTo>
                  <a:lnTo>
                    <a:pt x="187" y="35"/>
                  </a:lnTo>
                  <a:lnTo>
                    <a:pt x="192" y="42"/>
                  </a:lnTo>
                  <a:lnTo>
                    <a:pt x="197" y="51"/>
                  </a:lnTo>
                  <a:lnTo>
                    <a:pt x="201" y="59"/>
                  </a:lnTo>
                  <a:lnTo>
                    <a:pt x="204" y="69"/>
                  </a:lnTo>
                  <a:lnTo>
                    <a:pt x="206" y="78"/>
                  </a:lnTo>
                  <a:lnTo>
                    <a:pt x="208" y="88"/>
                  </a:lnTo>
                  <a:lnTo>
                    <a:pt x="209" y="98"/>
                  </a:lnTo>
                  <a:close/>
                  <a:moveTo>
                    <a:pt x="63" y="101"/>
                  </a:moveTo>
                  <a:lnTo>
                    <a:pt x="64" y="114"/>
                  </a:lnTo>
                  <a:lnTo>
                    <a:pt x="65" y="125"/>
                  </a:lnTo>
                  <a:lnTo>
                    <a:pt x="69" y="134"/>
                  </a:lnTo>
                  <a:lnTo>
                    <a:pt x="74" y="143"/>
                  </a:lnTo>
                  <a:lnTo>
                    <a:pt x="80" y="149"/>
                  </a:lnTo>
                  <a:lnTo>
                    <a:pt x="87" y="154"/>
                  </a:lnTo>
                  <a:lnTo>
                    <a:pt x="96" y="158"/>
                  </a:lnTo>
                  <a:lnTo>
                    <a:pt x="105" y="158"/>
                  </a:lnTo>
                  <a:lnTo>
                    <a:pt x="112" y="158"/>
                  </a:lnTo>
                  <a:lnTo>
                    <a:pt x="121" y="154"/>
                  </a:lnTo>
                  <a:lnTo>
                    <a:pt x="127" y="149"/>
                  </a:lnTo>
                  <a:lnTo>
                    <a:pt x="134" y="143"/>
                  </a:lnTo>
                  <a:lnTo>
                    <a:pt x="139" y="134"/>
                  </a:lnTo>
                  <a:lnTo>
                    <a:pt x="141" y="125"/>
                  </a:lnTo>
                  <a:lnTo>
                    <a:pt x="144" y="114"/>
                  </a:lnTo>
                  <a:lnTo>
                    <a:pt x="145" y="101"/>
                  </a:lnTo>
                  <a:lnTo>
                    <a:pt x="144" y="88"/>
                  </a:lnTo>
                  <a:lnTo>
                    <a:pt x="141" y="78"/>
                  </a:lnTo>
                  <a:lnTo>
                    <a:pt x="139" y="68"/>
                  </a:lnTo>
                  <a:lnTo>
                    <a:pt x="134" y="59"/>
                  </a:lnTo>
                  <a:lnTo>
                    <a:pt x="129" y="53"/>
                  </a:lnTo>
                  <a:lnTo>
                    <a:pt x="121" y="47"/>
                  </a:lnTo>
                  <a:lnTo>
                    <a:pt x="113" y="45"/>
                  </a:lnTo>
                  <a:lnTo>
                    <a:pt x="105" y="44"/>
                  </a:lnTo>
                  <a:lnTo>
                    <a:pt x="96" y="45"/>
                  </a:lnTo>
                  <a:lnTo>
                    <a:pt x="87" y="47"/>
                  </a:lnTo>
                  <a:lnTo>
                    <a:pt x="80" y="53"/>
                  </a:lnTo>
                  <a:lnTo>
                    <a:pt x="74" y="60"/>
                  </a:lnTo>
                  <a:lnTo>
                    <a:pt x="69" y="68"/>
                  </a:lnTo>
                  <a:lnTo>
                    <a:pt x="65" y="78"/>
                  </a:lnTo>
                  <a:lnTo>
                    <a:pt x="64" y="89"/>
                  </a:lnTo>
                  <a:lnTo>
                    <a:pt x="63"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6" name="Freeform 715"/>
            <p:cNvSpPr>
              <a:spLocks/>
            </p:cNvSpPr>
            <p:nvPr/>
          </p:nvSpPr>
          <p:spPr bwMode="auto">
            <a:xfrm>
              <a:off x="5015" y="2444"/>
              <a:ext cx="48" cy="49"/>
            </a:xfrm>
            <a:custGeom>
              <a:avLst/>
              <a:gdLst>
                <a:gd name="T0" fmla="*/ 2 w 190"/>
                <a:gd name="T1" fmla="*/ 198 h 198"/>
                <a:gd name="T2" fmla="*/ 2 w 190"/>
                <a:gd name="T3" fmla="*/ 67 h 198"/>
                <a:gd name="T4" fmla="*/ 2 w 190"/>
                <a:gd name="T5" fmla="*/ 51 h 198"/>
                <a:gd name="T6" fmla="*/ 2 w 190"/>
                <a:gd name="T7" fmla="*/ 36 h 198"/>
                <a:gd name="T8" fmla="*/ 2 w 190"/>
                <a:gd name="T9" fmla="*/ 21 h 198"/>
                <a:gd name="T10" fmla="*/ 0 w 190"/>
                <a:gd name="T11" fmla="*/ 4 h 198"/>
                <a:gd name="T12" fmla="*/ 54 w 190"/>
                <a:gd name="T13" fmla="*/ 4 h 198"/>
                <a:gd name="T14" fmla="*/ 56 w 190"/>
                <a:gd name="T15" fmla="*/ 32 h 198"/>
                <a:gd name="T16" fmla="*/ 58 w 190"/>
                <a:gd name="T17" fmla="*/ 32 h 198"/>
                <a:gd name="T18" fmla="*/ 64 w 190"/>
                <a:gd name="T19" fmla="*/ 25 h 198"/>
                <a:gd name="T20" fmla="*/ 70 w 190"/>
                <a:gd name="T21" fmla="*/ 18 h 198"/>
                <a:gd name="T22" fmla="*/ 77 w 190"/>
                <a:gd name="T23" fmla="*/ 12 h 198"/>
                <a:gd name="T24" fmla="*/ 84 w 190"/>
                <a:gd name="T25" fmla="*/ 8 h 198"/>
                <a:gd name="T26" fmla="*/ 92 w 190"/>
                <a:gd name="T27" fmla="*/ 4 h 198"/>
                <a:gd name="T28" fmla="*/ 101 w 190"/>
                <a:gd name="T29" fmla="*/ 2 h 198"/>
                <a:gd name="T30" fmla="*/ 110 w 190"/>
                <a:gd name="T31" fmla="*/ 0 h 198"/>
                <a:gd name="T32" fmla="*/ 119 w 190"/>
                <a:gd name="T33" fmla="*/ 0 h 198"/>
                <a:gd name="T34" fmla="*/ 128 w 190"/>
                <a:gd name="T35" fmla="*/ 0 h 198"/>
                <a:gd name="T36" fmla="*/ 135 w 190"/>
                <a:gd name="T37" fmla="*/ 2 h 198"/>
                <a:gd name="T38" fmla="*/ 142 w 190"/>
                <a:gd name="T39" fmla="*/ 3 h 198"/>
                <a:gd name="T40" fmla="*/ 148 w 190"/>
                <a:gd name="T41" fmla="*/ 5 h 198"/>
                <a:gd name="T42" fmla="*/ 154 w 190"/>
                <a:gd name="T43" fmla="*/ 8 h 198"/>
                <a:gd name="T44" fmla="*/ 161 w 190"/>
                <a:gd name="T45" fmla="*/ 12 h 198"/>
                <a:gd name="T46" fmla="*/ 166 w 190"/>
                <a:gd name="T47" fmla="*/ 17 h 198"/>
                <a:gd name="T48" fmla="*/ 171 w 190"/>
                <a:gd name="T49" fmla="*/ 22 h 198"/>
                <a:gd name="T50" fmla="*/ 176 w 190"/>
                <a:gd name="T51" fmla="*/ 28 h 198"/>
                <a:gd name="T52" fmla="*/ 180 w 190"/>
                <a:gd name="T53" fmla="*/ 35 h 198"/>
                <a:gd name="T54" fmla="*/ 182 w 190"/>
                <a:gd name="T55" fmla="*/ 41 h 198"/>
                <a:gd name="T56" fmla="*/ 186 w 190"/>
                <a:gd name="T57" fmla="*/ 49 h 198"/>
                <a:gd name="T58" fmla="*/ 187 w 190"/>
                <a:gd name="T59" fmla="*/ 56 h 198"/>
                <a:gd name="T60" fmla="*/ 189 w 190"/>
                <a:gd name="T61" fmla="*/ 65 h 198"/>
                <a:gd name="T62" fmla="*/ 190 w 190"/>
                <a:gd name="T63" fmla="*/ 74 h 198"/>
                <a:gd name="T64" fmla="*/ 190 w 190"/>
                <a:gd name="T65" fmla="*/ 84 h 198"/>
                <a:gd name="T66" fmla="*/ 190 w 190"/>
                <a:gd name="T67" fmla="*/ 198 h 198"/>
                <a:gd name="T68" fmla="*/ 129 w 190"/>
                <a:gd name="T69" fmla="*/ 198 h 198"/>
                <a:gd name="T70" fmla="*/ 129 w 190"/>
                <a:gd name="T71" fmla="*/ 92 h 198"/>
                <a:gd name="T72" fmla="*/ 129 w 190"/>
                <a:gd name="T73" fmla="*/ 82 h 198"/>
                <a:gd name="T74" fmla="*/ 128 w 190"/>
                <a:gd name="T75" fmla="*/ 73 h 198"/>
                <a:gd name="T76" fmla="*/ 125 w 190"/>
                <a:gd name="T77" fmla="*/ 67 h 198"/>
                <a:gd name="T78" fmla="*/ 121 w 190"/>
                <a:gd name="T79" fmla="*/ 60 h 198"/>
                <a:gd name="T80" fmla="*/ 116 w 190"/>
                <a:gd name="T81" fmla="*/ 55 h 198"/>
                <a:gd name="T82" fmla="*/ 111 w 190"/>
                <a:gd name="T83" fmla="*/ 51 h 198"/>
                <a:gd name="T84" fmla="*/ 105 w 190"/>
                <a:gd name="T85" fmla="*/ 50 h 198"/>
                <a:gd name="T86" fmla="*/ 97 w 190"/>
                <a:gd name="T87" fmla="*/ 49 h 198"/>
                <a:gd name="T88" fmla="*/ 91 w 190"/>
                <a:gd name="T89" fmla="*/ 50 h 198"/>
                <a:gd name="T90" fmla="*/ 84 w 190"/>
                <a:gd name="T91" fmla="*/ 51 h 198"/>
                <a:gd name="T92" fmla="*/ 79 w 190"/>
                <a:gd name="T93" fmla="*/ 55 h 198"/>
                <a:gd name="T94" fmla="*/ 74 w 190"/>
                <a:gd name="T95" fmla="*/ 59 h 198"/>
                <a:gd name="T96" fmla="*/ 69 w 190"/>
                <a:gd name="T97" fmla="*/ 64 h 198"/>
                <a:gd name="T98" fmla="*/ 67 w 190"/>
                <a:gd name="T99" fmla="*/ 70 h 198"/>
                <a:gd name="T100" fmla="*/ 64 w 190"/>
                <a:gd name="T101" fmla="*/ 78 h 198"/>
                <a:gd name="T102" fmla="*/ 64 w 190"/>
                <a:gd name="T103" fmla="*/ 87 h 198"/>
                <a:gd name="T104" fmla="*/ 64 w 190"/>
                <a:gd name="T105" fmla="*/ 198 h 198"/>
                <a:gd name="T106" fmla="*/ 2 w 190"/>
                <a:gd name="T107"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98">
                  <a:moveTo>
                    <a:pt x="2" y="198"/>
                  </a:moveTo>
                  <a:lnTo>
                    <a:pt x="2" y="67"/>
                  </a:lnTo>
                  <a:lnTo>
                    <a:pt x="2" y="51"/>
                  </a:lnTo>
                  <a:lnTo>
                    <a:pt x="2" y="36"/>
                  </a:lnTo>
                  <a:lnTo>
                    <a:pt x="2" y="21"/>
                  </a:lnTo>
                  <a:lnTo>
                    <a:pt x="0" y="4"/>
                  </a:lnTo>
                  <a:lnTo>
                    <a:pt x="54" y="4"/>
                  </a:lnTo>
                  <a:lnTo>
                    <a:pt x="56" y="32"/>
                  </a:lnTo>
                  <a:lnTo>
                    <a:pt x="58" y="32"/>
                  </a:lnTo>
                  <a:lnTo>
                    <a:pt x="64" y="25"/>
                  </a:lnTo>
                  <a:lnTo>
                    <a:pt x="70" y="18"/>
                  </a:lnTo>
                  <a:lnTo>
                    <a:pt x="77" y="12"/>
                  </a:lnTo>
                  <a:lnTo>
                    <a:pt x="84" y="8"/>
                  </a:lnTo>
                  <a:lnTo>
                    <a:pt x="92" y="4"/>
                  </a:lnTo>
                  <a:lnTo>
                    <a:pt x="101" y="2"/>
                  </a:lnTo>
                  <a:lnTo>
                    <a:pt x="110" y="0"/>
                  </a:lnTo>
                  <a:lnTo>
                    <a:pt x="119" y="0"/>
                  </a:lnTo>
                  <a:lnTo>
                    <a:pt x="128" y="0"/>
                  </a:lnTo>
                  <a:lnTo>
                    <a:pt x="135" y="2"/>
                  </a:lnTo>
                  <a:lnTo>
                    <a:pt x="142" y="3"/>
                  </a:lnTo>
                  <a:lnTo>
                    <a:pt x="148" y="5"/>
                  </a:lnTo>
                  <a:lnTo>
                    <a:pt x="154" y="8"/>
                  </a:lnTo>
                  <a:lnTo>
                    <a:pt x="161" y="12"/>
                  </a:lnTo>
                  <a:lnTo>
                    <a:pt x="166" y="17"/>
                  </a:lnTo>
                  <a:lnTo>
                    <a:pt x="171" y="22"/>
                  </a:lnTo>
                  <a:lnTo>
                    <a:pt x="176" y="28"/>
                  </a:lnTo>
                  <a:lnTo>
                    <a:pt x="180" y="35"/>
                  </a:lnTo>
                  <a:lnTo>
                    <a:pt x="182" y="41"/>
                  </a:lnTo>
                  <a:lnTo>
                    <a:pt x="186" y="49"/>
                  </a:lnTo>
                  <a:lnTo>
                    <a:pt x="187" y="56"/>
                  </a:lnTo>
                  <a:lnTo>
                    <a:pt x="189" y="65"/>
                  </a:lnTo>
                  <a:lnTo>
                    <a:pt x="190" y="74"/>
                  </a:lnTo>
                  <a:lnTo>
                    <a:pt x="190" y="84"/>
                  </a:lnTo>
                  <a:lnTo>
                    <a:pt x="190" y="198"/>
                  </a:lnTo>
                  <a:lnTo>
                    <a:pt x="129" y="198"/>
                  </a:lnTo>
                  <a:lnTo>
                    <a:pt x="129" y="92"/>
                  </a:lnTo>
                  <a:lnTo>
                    <a:pt x="129" y="82"/>
                  </a:lnTo>
                  <a:lnTo>
                    <a:pt x="128" y="73"/>
                  </a:lnTo>
                  <a:lnTo>
                    <a:pt x="125" y="67"/>
                  </a:lnTo>
                  <a:lnTo>
                    <a:pt x="121" y="60"/>
                  </a:lnTo>
                  <a:lnTo>
                    <a:pt x="116" y="55"/>
                  </a:lnTo>
                  <a:lnTo>
                    <a:pt x="111" y="51"/>
                  </a:lnTo>
                  <a:lnTo>
                    <a:pt x="105" y="50"/>
                  </a:lnTo>
                  <a:lnTo>
                    <a:pt x="97" y="49"/>
                  </a:lnTo>
                  <a:lnTo>
                    <a:pt x="91" y="50"/>
                  </a:lnTo>
                  <a:lnTo>
                    <a:pt x="84" y="51"/>
                  </a:lnTo>
                  <a:lnTo>
                    <a:pt x="79" y="55"/>
                  </a:lnTo>
                  <a:lnTo>
                    <a:pt x="74" y="59"/>
                  </a:lnTo>
                  <a:lnTo>
                    <a:pt x="69" y="64"/>
                  </a:lnTo>
                  <a:lnTo>
                    <a:pt x="67" y="70"/>
                  </a:lnTo>
                  <a:lnTo>
                    <a:pt x="64" y="78"/>
                  </a:lnTo>
                  <a:lnTo>
                    <a:pt x="64" y="87"/>
                  </a:lnTo>
                  <a:lnTo>
                    <a:pt x="64" y="198"/>
                  </a:lnTo>
                  <a:lnTo>
                    <a:pt x="2"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7" name="Rectangle 716"/>
            <p:cNvSpPr>
              <a:spLocks noChangeArrowheads="1"/>
            </p:cNvSpPr>
            <p:nvPr/>
          </p:nvSpPr>
          <p:spPr bwMode="auto">
            <a:xfrm>
              <a:off x="4557" y="2566"/>
              <a:ext cx="148" cy="98"/>
            </a:xfrm>
            <a:prstGeom prst="rect">
              <a:avLst/>
            </a:prstGeom>
            <a:solidFill>
              <a:srgbClr val="F1CA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8" name="Freeform 717"/>
            <p:cNvSpPr>
              <a:spLocks noEditPoints="1"/>
            </p:cNvSpPr>
            <p:nvPr/>
          </p:nvSpPr>
          <p:spPr bwMode="auto">
            <a:xfrm>
              <a:off x="4555" y="2564"/>
              <a:ext cx="152" cy="102"/>
            </a:xfrm>
            <a:custGeom>
              <a:avLst/>
              <a:gdLst>
                <a:gd name="T0" fmla="*/ 0 w 608"/>
                <a:gd name="T1" fmla="*/ 7 h 410"/>
                <a:gd name="T2" fmla="*/ 0 w 608"/>
                <a:gd name="T3" fmla="*/ 0 h 410"/>
                <a:gd name="T4" fmla="*/ 7 w 608"/>
                <a:gd name="T5" fmla="*/ 0 h 410"/>
                <a:gd name="T6" fmla="*/ 600 w 608"/>
                <a:gd name="T7" fmla="*/ 0 h 410"/>
                <a:gd name="T8" fmla="*/ 604 w 608"/>
                <a:gd name="T9" fmla="*/ 0 h 410"/>
                <a:gd name="T10" fmla="*/ 608 w 608"/>
                <a:gd name="T11" fmla="*/ 7 h 410"/>
                <a:gd name="T12" fmla="*/ 608 w 608"/>
                <a:gd name="T13" fmla="*/ 403 h 410"/>
                <a:gd name="T14" fmla="*/ 604 w 608"/>
                <a:gd name="T15" fmla="*/ 407 h 410"/>
                <a:gd name="T16" fmla="*/ 600 w 608"/>
                <a:gd name="T17" fmla="*/ 410 h 410"/>
                <a:gd name="T18" fmla="*/ 7 w 608"/>
                <a:gd name="T19" fmla="*/ 410 h 410"/>
                <a:gd name="T20" fmla="*/ 0 w 608"/>
                <a:gd name="T21" fmla="*/ 407 h 410"/>
                <a:gd name="T22" fmla="*/ 0 w 608"/>
                <a:gd name="T23" fmla="*/ 403 h 410"/>
                <a:gd name="T24" fmla="*/ 0 w 608"/>
                <a:gd name="T25" fmla="*/ 7 h 410"/>
                <a:gd name="T26" fmla="*/ 15 w 608"/>
                <a:gd name="T27" fmla="*/ 403 h 410"/>
                <a:gd name="T28" fmla="*/ 7 w 608"/>
                <a:gd name="T29" fmla="*/ 395 h 410"/>
                <a:gd name="T30" fmla="*/ 600 w 608"/>
                <a:gd name="T31" fmla="*/ 395 h 410"/>
                <a:gd name="T32" fmla="*/ 592 w 608"/>
                <a:gd name="T33" fmla="*/ 403 h 410"/>
                <a:gd name="T34" fmla="*/ 592 w 608"/>
                <a:gd name="T35" fmla="*/ 7 h 410"/>
                <a:gd name="T36" fmla="*/ 600 w 608"/>
                <a:gd name="T37" fmla="*/ 15 h 410"/>
                <a:gd name="T38" fmla="*/ 7 w 608"/>
                <a:gd name="T39" fmla="*/ 15 h 410"/>
                <a:gd name="T40" fmla="*/ 15 w 608"/>
                <a:gd name="T41" fmla="*/ 7 h 410"/>
                <a:gd name="T42" fmla="*/ 15 w 608"/>
                <a:gd name="T43" fmla="*/ 40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8" h="410">
                  <a:moveTo>
                    <a:pt x="0" y="7"/>
                  </a:moveTo>
                  <a:lnTo>
                    <a:pt x="0" y="0"/>
                  </a:lnTo>
                  <a:lnTo>
                    <a:pt x="7" y="0"/>
                  </a:lnTo>
                  <a:lnTo>
                    <a:pt x="600" y="0"/>
                  </a:lnTo>
                  <a:lnTo>
                    <a:pt x="604" y="0"/>
                  </a:lnTo>
                  <a:lnTo>
                    <a:pt x="608" y="7"/>
                  </a:lnTo>
                  <a:lnTo>
                    <a:pt x="608" y="403"/>
                  </a:lnTo>
                  <a:lnTo>
                    <a:pt x="604" y="407"/>
                  </a:lnTo>
                  <a:lnTo>
                    <a:pt x="600" y="410"/>
                  </a:lnTo>
                  <a:lnTo>
                    <a:pt x="7" y="410"/>
                  </a:lnTo>
                  <a:lnTo>
                    <a:pt x="0" y="407"/>
                  </a:lnTo>
                  <a:lnTo>
                    <a:pt x="0" y="403"/>
                  </a:lnTo>
                  <a:lnTo>
                    <a:pt x="0" y="7"/>
                  </a:lnTo>
                  <a:close/>
                  <a:moveTo>
                    <a:pt x="15" y="403"/>
                  </a:moveTo>
                  <a:lnTo>
                    <a:pt x="7" y="395"/>
                  </a:lnTo>
                  <a:lnTo>
                    <a:pt x="600" y="395"/>
                  </a:lnTo>
                  <a:lnTo>
                    <a:pt x="592" y="403"/>
                  </a:lnTo>
                  <a:lnTo>
                    <a:pt x="592" y="7"/>
                  </a:lnTo>
                  <a:lnTo>
                    <a:pt x="600" y="15"/>
                  </a:lnTo>
                  <a:lnTo>
                    <a:pt x="7" y="15"/>
                  </a:lnTo>
                  <a:lnTo>
                    <a:pt x="15" y="7"/>
                  </a:lnTo>
                  <a:lnTo>
                    <a:pt x="15" y="4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9" name="Freeform 718"/>
            <p:cNvSpPr>
              <a:spLocks/>
            </p:cNvSpPr>
            <p:nvPr/>
          </p:nvSpPr>
          <p:spPr bwMode="auto">
            <a:xfrm>
              <a:off x="4555" y="2564"/>
              <a:ext cx="152" cy="102"/>
            </a:xfrm>
            <a:custGeom>
              <a:avLst/>
              <a:gdLst>
                <a:gd name="T0" fmla="*/ 0 w 608"/>
                <a:gd name="T1" fmla="*/ 7 h 410"/>
                <a:gd name="T2" fmla="*/ 0 w 608"/>
                <a:gd name="T3" fmla="*/ 0 h 410"/>
                <a:gd name="T4" fmla="*/ 7 w 608"/>
                <a:gd name="T5" fmla="*/ 0 h 410"/>
                <a:gd name="T6" fmla="*/ 600 w 608"/>
                <a:gd name="T7" fmla="*/ 0 h 410"/>
                <a:gd name="T8" fmla="*/ 604 w 608"/>
                <a:gd name="T9" fmla="*/ 0 h 410"/>
                <a:gd name="T10" fmla="*/ 608 w 608"/>
                <a:gd name="T11" fmla="*/ 7 h 410"/>
                <a:gd name="T12" fmla="*/ 608 w 608"/>
                <a:gd name="T13" fmla="*/ 403 h 410"/>
                <a:gd name="T14" fmla="*/ 604 w 608"/>
                <a:gd name="T15" fmla="*/ 407 h 410"/>
                <a:gd name="T16" fmla="*/ 600 w 608"/>
                <a:gd name="T17" fmla="*/ 410 h 410"/>
                <a:gd name="T18" fmla="*/ 7 w 608"/>
                <a:gd name="T19" fmla="*/ 410 h 410"/>
                <a:gd name="T20" fmla="*/ 0 w 608"/>
                <a:gd name="T21" fmla="*/ 407 h 410"/>
                <a:gd name="T22" fmla="*/ 0 w 608"/>
                <a:gd name="T23" fmla="*/ 403 h 410"/>
                <a:gd name="T24" fmla="*/ 0 w 608"/>
                <a:gd name="T25" fmla="*/ 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410">
                  <a:moveTo>
                    <a:pt x="0" y="7"/>
                  </a:moveTo>
                  <a:lnTo>
                    <a:pt x="0" y="0"/>
                  </a:lnTo>
                  <a:lnTo>
                    <a:pt x="7" y="0"/>
                  </a:lnTo>
                  <a:lnTo>
                    <a:pt x="600" y="0"/>
                  </a:lnTo>
                  <a:lnTo>
                    <a:pt x="604" y="0"/>
                  </a:lnTo>
                  <a:lnTo>
                    <a:pt x="608" y="7"/>
                  </a:lnTo>
                  <a:lnTo>
                    <a:pt x="608" y="403"/>
                  </a:lnTo>
                  <a:lnTo>
                    <a:pt x="604" y="407"/>
                  </a:lnTo>
                  <a:lnTo>
                    <a:pt x="600" y="410"/>
                  </a:lnTo>
                  <a:lnTo>
                    <a:pt x="7" y="410"/>
                  </a:lnTo>
                  <a:lnTo>
                    <a:pt x="0" y="407"/>
                  </a:lnTo>
                  <a:lnTo>
                    <a:pt x="0" y="403"/>
                  </a:lnTo>
                  <a:lnTo>
                    <a:pt x="0" y="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0" name="Freeform 719"/>
            <p:cNvSpPr>
              <a:spLocks/>
            </p:cNvSpPr>
            <p:nvPr/>
          </p:nvSpPr>
          <p:spPr bwMode="auto">
            <a:xfrm>
              <a:off x="4557" y="2566"/>
              <a:ext cx="148" cy="98"/>
            </a:xfrm>
            <a:custGeom>
              <a:avLst/>
              <a:gdLst>
                <a:gd name="T0" fmla="*/ 8 w 593"/>
                <a:gd name="T1" fmla="*/ 396 h 396"/>
                <a:gd name="T2" fmla="*/ 0 w 593"/>
                <a:gd name="T3" fmla="*/ 388 h 396"/>
                <a:gd name="T4" fmla="*/ 593 w 593"/>
                <a:gd name="T5" fmla="*/ 388 h 396"/>
                <a:gd name="T6" fmla="*/ 585 w 593"/>
                <a:gd name="T7" fmla="*/ 396 h 396"/>
                <a:gd name="T8" fmla="*/ 585 w 593"/>
                <a:gd name="T9" fmla="*/ 0 h 396"/>
                <a:gd name="T10" fmla="*/ 593 w 593"/>
                <a:gd name="T11" fmla="*/ 8 h 396"/>
                <a:gd name="T12" fmla="*/ 0 w 593"/>
                <a:gd name="T13" fmla="*/ 8 h 396"/>
                <a:gd name="T14" fmla="*/ 8 w 593"/>
                <a:gd name="T15" fmla="*/ 0 h 396"/>
                <a:gd name="T16" fmla="*/ 8 w 593"/>
                <a:gd name="T1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6">
                  <a:moveTo>
                    <a:pt x="8" y="396"/>
                  </a:moveTo>
                  <a:lnTo>
                    <a:pt x="0" y="388"/>
                  </a:lnTo>
                  <a:lnTo>
                    <a:pt x="593" y="388"/>
                  </a:lnTo>
                  <a:lnTo>
                    <a:pt x="585" y="396"/>
                  </a:lnTo>
                  <a:lnTo>
                    <a:pt x="585" y="0"/>
                  </a:lnTo>
                  <a:lnTo>
                    <a:pt x="593" y="8"/>
                  </a:lnTo>
                  <a:lnTo>
                    <a:pt x="0" y="8"/>
                  </a:lnTo>
                  <a:lnTo>
                    <a:pt x="8" y="0"/>
                  </a:lnTo>
                  <a:lnTo>
                    <a:pt x="8" y="39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1" name="Rectangle 720"/>
            <p:cNvSpPr>
              <a:spLocks noChangeArrowheads="1"/>
            </p:cNvSpPr>
            <p:nvPr/>
          </p:nvSpPr>
          <p:spPr bwMode="auto">
            <a:xfrm>
              <a:off x="4557" y="2700"/>
              <a:ext cx="148" cy="99"/>
            </a:xfrm>
            <a:prstGeom prst="rect">
              <a:avLst/>
            </a:prstGeom>
            <a:solidFill>
              <a:srgbClr val="E49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2" name="Freeform 721"/>
            <p:cNvSpPr>
              <a:spLocks noEditPoints="1"/>
            </p:cNvSpPr>
            <p:nvPr/>
          </p:nvSpPr>
          <p:spPr bwMode="auto">
            <a:xfrm>
              <a:off x="4555" y="2698"/>
              <a:ext cx="152" cy="103"/>
            </a:xfrm>
            <a:custGeom>
              <a:avLst/>
              <a:gdLst>
                <a:gd name="T0" fmla="*/ 0 w 608"/>
                <a:gd name="T1" fmla="*/ 7 h 410"/>
                <a:gd name="T2" fmla="*/ 0 w 608"/>
                <a:gd name="T3" fmla="*/ 0 h 410"/>
                <a:gd name="T4" fmla="*/ 7 w 608"/>
                <a:gd name="T5" fmla="*/ 0 h 410"/>
                <a:gd name="T6" fmla="*/ 600 w 608"/>
                <a:gd name="T7" fmla="*/ 0 h 410"/>
                <a:gd name="T8" fmla="*/ 604 w 608"/>
                <a:gd name="T9" fmla="*/ 0 h 410"/>
                <a:gd name="T10" fmla="*/ 608 w 608"/>
                <a:gd name="T11" fmla="*/ 7 h 410"/>
                <a:gd name="T12" fmla="*/ 608 w 608"/>
                <a:gd name="T13" fmla="*/ 403 h 410"/>
                <a:gd name="T14" fmla="*/ 604 w 608"/>
                <a:gd name="T15" fmla="*/ 407 h 410"/>
                <a:gd name="T16" fmla="*/ 600 w 608"/>
                <a:gd name="T17" fmla="*/ 410 h 410"/>
                <a:gd name="T18" fmla="*/ 7 w 608"/>
                <a:gd name="T19" fmla="*/ 410 h 410"/>
                <a:gd name="T20" fmla="*/ 0 w 608"/>
                <a:gd name="T21" fmla="*/ 407 h 410"/>
                <a:gd name="T22" fmla="*/ 0 w 608"/>
                <a:gd name="T23" fmla="*/ 403 h 410"/>
                <a:gd name="T24" fmla="*/ 0 w 608"/>
                <a:gd name="T25" fmla="*/ 7 h 410"/>
                <a:gd name="T26" fmla="*/ 15 w 608"/>
                <a:gd name="T27" fmla="*/ 403 h 410"/>
                <a:gd name="T28" fmla="*/ 7 w 608"/>
                <a:gd name="T29" fmla="*/ 394 h 410"/>
                <a:gd name="T30" fmla="*/ 600 w 608"/>
                <a:gd name="T31" fmla="*/ 394 h 410"/>
                <a:gd name="T32" fmla="*/ 592 w 608"/>
                <a:gd name="T33" fmla="*/ 403 h 410"/>
                <a:gd name="T34" fmla="*/ 592 w 608"/>
                <a:gd name="T35" fmla="*/ 7 h 410"/>
                <a:gd name="T36" fmla="*/ 600 w 608"/>
                <a:gd name="T37" fmla="*/ 15 h 410"/>
                <a:gd name="T38" fmla="*/ 7 w 608"/>
                <a:gd name="T39" fmla="*/ 15 h 410"/>
                <a:gd name="T40" fmla="*/ 15 w 608"/>
                <a:gd name="T41" fmla="*/ 7 h 410"/>
                <a:gd name="T42" fmla="*/ 15 w 608"/>
                <a:gd name="T43" fmla="*/ 40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8" h="410">
                  <a:moveTo>
                    <a:pt x="0" y="7"/>
                  </a:moveTo>
                  <a:lnTo>
                    <a:pt x="0" y="0"/>
                  </a:lnTo>
                  <a:lnTo>
                    <a:pt x="7" y="0"/>
                  </a:lnTo>
                  <a:lnTo>
                    <a:pt x="600" y="0"/>
                  </a:lnTo>
                  <a:lnTo>
                    <a:pt x="604" y="0"/>
                  </a:lnTo>
                  <a:lnTo>
                    <a:pt x="608" y="7"/>
                  </a:lnTo>
                  <a:lnTo>
                    <a:pt x="608" y="403"/>
                  </a:lnTo>
                  <a:lnTo>
                    <a:pt x="604" y="407"/>
                  </a:lnTo>
                  <a:lnTo>
                    <a:pt x="600" y="410"/>
                  </a:lnTo>
                  <a:lnTo>
                    <a:pt x="7" y="410"/>
                  </a:lnTo>
                  <a:lnTo>
                    <a:pt x="0" y="407"/>
                  </a:lnTo>
                  <a:lnTo>
                    <a:pt x="0" y="403"/>
                  </a:lnTo>
                  <a:lnTo>
                    <a:pt x="0" y="7"/>
                  </a:lnTo>
                  <a:close/>
                  <a:moveTo>
                    <a:pt x="15" y="403"/>
                  </a:moveTo>
                  <a:lnTo>
                    <a:pt x="7" y="394"/>
                  </a:lnTo>
                  <a:lnTo>
                    <a:pt x="600" y="394"/>
                  </a:lnTo>
                  <a:lnTo>
                    <a:pt x="592" y="403"/>
                  </a:lnTo>
                  <a:lnTo>
                    <a:pt x="592" y="7"/>
                  </a:lnTo>
                  <a:lnTo>
                    <a:pt x="600" y="15"/>
                  </a:lnTo>
                  <a:lnTo>
                    <a:pt x="7" y="15"/>
                  </a:lnTo>
                  <a:lnTo>
                    <a:pt x="15" y="7"/>
                  </a:lnTo>
                  <a:lnTo>
                    <a:pt x="15" y="4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3" name="Freeform 722"/>
            <p:cNvSpPr>
              <a:spLocks/>
            </p:cNvSpPr>
            <p:nvPr/>
          </p:nvSpPr>
          <p:spPr bwMode="auto">
            <a:xfrm>
              <a:off x="4555" y="2698"/>
              <a:ext cx="152" cy="103"/>
            </a:xfrm>
            <a:custGeom>
              <a:avLst/>
              <a:gdLst>
                <a:gd name="T0" fmla="*/ 0 w 608"/>
                <a:gd name="T1" fmla="*/ 7 h 410"/>
                <a:gd name="T2" fmla="*/ 0 w 608"/>
                <a:gd name="T3" fmla="*/ 0 h 410"/>
                <a:gd name="T4" fmla="*/ 7 w 608"/>
                <a:gd name="T5" fmla="*/ 0 h 410"/>
                <a:gd name="T6" fmla="*/ 600 w 608"/>
                <a:gd name="T7" fmla="*/ 0 h 410"/>
                <a:gd name="T8" fmla="*/ 604 w 608"/>
                <a:gd name="T9" fmla="*/ 0 h 410"/>
                <a:gd name="T10" fmla="*/ 608 w 608"/>
                <a:gd name="T11" fmla="*/ 7 h 410"/>
                <a:gd name="T12" fmla="*/ 608 w 608"/>
                <a:gd name="T13" fmla="*/ 403 h 410"/>
                <a:gd name="T14" fmla="*/ 604 w 608"/>
                <a:gd name="T15" fmla="*/ 407 h 410"/>
                <a:gd name="T16" fmla="*/ 600 w 608"/>
                <a:gd name="T17" fmla="*/ 410 h 410"/>
                <a:gd name="T18" fmla="*/ 7 w 608"/>
                <a:gd name="T19" fmla="*/ 410 h 410"/>
                <a:gd name="T20" fmla="*/ 0 w 608"/>
                <a:gd name="T21" fmla="*/ 407 h 410"/>
                <a:gd name="T22" fmla="*/ 0 w 608"/>
                <a:gd name="T23" fmla="*/ 403 h 410"/>
                <a:gd name="T24" fmla="*/ 0 w 608"/>
                <a:gd name="T25" fmla="*/ 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410">
                  <a:moveTo>
                    <a:pt x="0" y="7"/>
                  </a:moveTo>
                  <a:lnTo>
                    <a:pt x="0" y="0"/>
                  </a:lnTo>
                  <a:lnTo>
                    <a:pt x="7" y="0"/>
                  </a:lnTo>
                  <a:lnTo>
                    <a:pt x="600" y="0"/>
                  </a:lnTo>
                  <a:lnTo>
                    <a:pt x="604" y="0"/>
                  </a:lnTo>
                  <a:lnTo>
                    <a:pt x="608" y="7"/>
                  </a:lnTo>
                  <a:lnTo>
                    <a:pt x="608" y="403"/>
                  </a:lnTo>
                  <a:lnTo>
                    <a:pt x="604" y="407"/>
                  </a:lnTo>
                  <a:lnTo>
                    <a:pt x="600" y="410"/>
                  </a:lnTo>
                  <a:lnTo>
                    <a:pt x="7" y="410"/>
                  </a:lnTo>
                  <a:lnTo>
                    <a:pt x="0" y="407"/>
                  </a:lnTo>
                  <a:lnTo>
                    <a:pt x="0" y="403"/>
                  </a:lnTo>
                  <a:lnTo>
                    <a:pt x="0" y="7"/>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4" name="Freeform 723"/>
            <p:cNvSpPr>
              <a:spLocks/>
            </p:cNvSpPr>
            <p:nvPr/>
          </p:nvSpPr>
          <p:spPr bwMode="auto">
            <a:xfrm>
              <a:off x="4557" y="2700"/>
              <a:ext cx="148" cy="99"/>
            </a:xfrm>
            <a:custGeom>
              <a:avLst/>
              <a:gdLst>
                <a:gd name="T0" fmla="*/ 8 w 593"/>
                <a:gd name="T1" fmla="*/ 396 h 396"/>
                <a:gd name="T2" fmla="*/ 0 w 593"/>
                <a:gd name="T3" fmla="*/ 387 h 396"/>
                <a:gd name="T4" fmla="*/ 593 w 593"/>
                <a:gd name="T5" fmla="*/ 387 h 396"/>
                <a:gd name="T6" fmla="*/ 585 w 593"/>
                <a:gd name="T7" fmla="*/ 396 h 396"/>
                <a:gd name="T8" fmla="*/ 585 w 593"/>
                <a:gd name="T9" fmla="*/ 0 h 396"/>
                <a:gd name="T10" fmla="*/ 593 w 593"/>
                <a:gd name="T11" fmla="*/ 8 h 396"/>
                <a:gd name="T12" fmla="*/ 0 w 593"/>
                <a:gd name="T13" fmla="*/ 8 h 396"/>
                <a:gd name="T14" fmla="*/ 8 w 593"/>
                <a:gd name="T15" fmla="*/ 0 h 396"/>
                <a:gd name="T16" fmla="*/ 8 w 593"/>
                <a:gd name="T1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6">
                  <a:moveTo>
                    <a:pt x="8" y="396"/>
                  </a:moveTo>
                  <a:lnTo>
                    <a:pt x="0" y="387"/>
                  </a:lnTo>
                  <a:lnTo>
                    <a:pt x="593" y="387"/>
                  </a:lnTo>
                  <a:lnTo>
                    <a:pt x="585" y="396"/>
                  </a:lnTo>
                  <a:lnTo>
                    <a:pt x="585" y="0"/>
                  </a:lnTo>
                  <a:lnTo>
                    <a:pt x="593" y="8"/>
                  </a:lnTo>
                  <a:lnTo>
                    <a:pt x="0" y="8"/>
                  </a:lnTo>
                  <a:lnTo>
                    <a:pt x="8" y="0"/>
                  </a:lnTo>
                  <a:lnTo>
                    <a:pt x="8" y="39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5" name="Rectangle 724"/>
            <p:cNvSpPr>
              <a:spLocks noChangeArrowheads="1"/>
            </p:cNvSpPr>
            <p:nvPr/>
          </p:nvSpPr>
          <p:spPr bwMode="auto">
            <a:xfrm>
              <a:off x="4557" y="2835"/>
              <a:ext cx="148" cy="98"/>
            </a:xfrm>
            <a:prstGeom prst="rect">
              <a:avLst/>
            </a:prstGeom>
            <a:solidFill>
              <a:srgbClr val="D45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6" name="Freeform 725"/>
            <p:cNvSpPr>
              <a:spLocks noEditPoints="1"/>
            </p:cNvSpPr>
            <p:nvPr/>
          </p:nvSpPr>
          <p:spPr bwMode="auto">
            <a:xfrm>
              <a:off x="4555" y="2832"/>
              <a:ext cx="152" cy="103"/>
            </a:xfrm>
            <a:custGeom>
              <a:avLst/>
              <a:gdLst>
                <a:gd name="T0" fmla="*/ 0 w 608"/>
                <a:gd name="T1" fmla="*/ 9 h 412"/>
                <a:gd name="T2" fmla="*/ 0 w 608"/>
                <a:gd name="T3" fmla="*/ 0 h 412"/>
                <a:gd name="T4" fmla="*/ 7 w 608"/>
                <a:gd name="T5" fmla="*/ 0 h 412"/>
                <a:gd name="T6" fmla="*/ 600 w 608"/>
                <a:gd name="T7" fmla="*/ 0 h 412"/>
                <a:gd name="T8" fmla="*/ 604 w 608"/>
                <a:gd name="T9" fmla="*/ 0 h 412"/>
                <a:gd name="T10" fmla="*/ 608 w 608"/>
                <a:gd name="T11" fmla="*/ 9 h 412"/>
                <a:gd name="T12" fmla="*/ 608 w 608"/>
                <a:gd name="T13" fmla="*/ 404 h 412"/>
                <a:gd name="T14" fmla="*/ 604 w 608"/>
                <a:gd name="T15" fmla="*/ 409 h 412"/>
                <a:gd name="T16" fmla="*/ 600 w 608"/>
                <a:gd name="T17" fmla="*/ 412 h 412"/>
                <a:gd name="T18" fmla="*/ 7 w 608"/>
                <a:gd name="T19" fmla="*/ 412 h 412"/>
                <a:gd name="T20" fmla="*/ 0 w 608"/>
                <a:gd name="T21" fmla="*/ 409 h 412"/>
                <a:gd name="T22" fmla="*/ 0 w 608"/>
                <a:gd name="T23" fmla="*/ 404 h 412"/>
                <a:gd name="T24" fmla="*/ 0 w 608"/>
                <a:gd name="T25" fmla="*/ 9 h 412"/>
                <a:gd name="T26" fmla="*/ 15 w 608"/>
                <a:gd name="T27" fmla="*/ 404 h 412"/>
                <a:gd name="T28" fmla="*/ 7 w 608"/>
                <a:gd name="T29" fmla="*/ 396 h 412"/>
                <a:gd name="T30" fmla="*/ 600 w 608"/>
                <a:gd name="T31" fmla="*/ 396 h 412"/>
                <a:gd name="T32" fmla="*/ 592 w 608"/>
                <a:gd name="T33" fmla="*/ 404 h 412"/>
                <a:gd name="T34" fmla="*/ 592 w 608"/>
                <a:gd name="T35" fmla="*/ 9 h 412"/>
                <a:gd name="T36" fmla="*/ 600 w 608"/>
                <a:gd name="T37" fmla="*/ 17 h 412"/>
                <a:gd name="T38" fmla="*/ 7 w 608"/>
                <a:gd name="T39" fmla="*/ 17 h 412"/>
                <a:gd name="T40" fmla="*/ 15 w 608"/>
                <a:gd name="T41" fmla="*/ 9 h 412"/>
                <a:gd name="T42" fmla="*/ 15 w 608"/>
                <a:gd name="T43" fmla="*/ 40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8" h="412">
                  <a:moveTo>
                    <a:pt x="0" y="9"/>
                  </a:moveTo>
                  <a:lnTo>
                    <a:pt x="0" y="0"/>
                  </a:lnTo>
                  <a:lnTo>
                    <a:pt x="7" y="0"/>
                  </a:lnTo>
                  <a:lnTo>
                    <a:pt x="600" y="0"/>
                  </a:lnTo>
                  <a:lnTo>
                    <a:pt x="604" y="0"/>
                  </a:lnTo>
                  <a:lnTo>
                    <a:pt x="608" y="9"/>
                  </a:lnTo>
                  <a:lnTo>
                    <a:pt x="608" y="404"/>
                  </a:lnTo>
                  <a:lnTo>
                    <a:pt x="604" y="409"/>
                  </a:lnTo>
                  <a:lnTo>
                    <a:pt x="600" y="412"/>
                  </a:lnTo>
                  <a:lnTo>
                    <a:pt x="7" y="412"/>
                  </a:lnTo>
                  <a:lnTo>
                    <a:pt x="0" y="409"/>
                  </a:lnTo>
                  <a:lnTo>
                    <a:pt x="0" y="404"/>
                  </a:lnTo>
                  <a:lnTo>
                    <a:pt x="0" y="9"/>
                  </a:lnTo>
                  <a:close/>
                  <a:moveTo>
                    <a:pt x="15" y="404"/>
                  </a:moveTo>
                  <a:lnTo>
                    <a:pt x="7" y="396"/>
                  </a:lnTo>
                  <a:lnTo>
                    <a:pt x="600" y="396"/>
                  </a:lnTo>
                  <a:lnTo>
                    <a:pt x="592" y="404"/>
                  </a:lnTo>
                  <a:lnTo>
                    <a:pt x="592" y="9"/>
                  </a:lnTo>
                  <a:lnTo>
                    <a:pt x="600" y="17"/>
                  </a:lnTo>
                  <a:lnTo>
                    <a:pt x="7" y="17"/>
                  </a:lnTo>
                  <a:lnTo>
                    <a:pt x="15" y="9"/>
                  </a:lnTo>
                  <a:lnTo>
                    <a:pt x="15" y="4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7" name="Freeform 726"/>
            <p:cNvSpPr>
              <a:spLocks/>
            </p:cNvSpPr>
            <p:nvPr/>
          </p:nvSpPr>
          <p:spPr bwMode="auto">
            <a:xfrm>
              <a:off x="4555" y="2832"/>
              <a:ext cx="152" cy="103"/>
            </a:xfrm>
            <a:custGeom>
              <a:avLst/>
              <a:gdLst>
                <a:gd name="T0" fmla="*/ 0 w 608"/>
                <a:gd name="T1" fmla="*/ 9 h 412"/>
                <a:gd name="T2" fmla="*/ 0 w 608"/>
                <a:gd name="T3" fmla="*/ 0 h 412"/>
                <a:gd name="T4" fmla="*/ 7 w 608"/>
                <a:gd name="T5" fmla="*/ 0 h 412"/>
                <a:gd name="T6" fmla="*/ 600 w 608"/>
                <a:gd name="T7" fmla="*/ 0 h 412"/>
                <a:gd name="T8" fmla="*/ 604 w 608"/>
                <a:gd name="T9" fmla="*/ 0 h 412"/>
                <a:gd name="T10" fmla="*/ 608 w 608"/>
                <a:gd name="T11" fmla="*/ 9 h 412"/>
                <a:gd name="T12" fmla="*/ 608 w 608"/>
                <a:gd name="T13" fmla="*/ 404 h 412"/>
                <a:gd name="T14" fmla="*/ 604 w 608"/>
                <a:gd name="T15" fmla="*/ 409 h 412"/>
                <a:gd name="T16" fmla="*/ 600 w 608"/>
                <a:gd name="T17" fmla="*/ 412 h 412"/>
                <a:gd name="T18" fmla="*/ 7 w 608"/>
                <a:gd name="T19" fmla="*/ 412 h 412"/>
                <a:gd name="T20" fmla="*/ 0 w 608"/>
                <a:gd name="T21" fmla="*/ 409 h 412"/>
                <a:gd name="T22" fmla="*/ 0 w 608"/>
                <a:gd name="T23" fmla="*/ 404 h 412"/>
                <a:gd name="T24" fmla="*/ 0 w 608"/>
                <a:gd name="T25" fmla="*/ 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412">
                  <a:moveTo>
                    <a:pt x="0" y="9"/>
                  </a:moveTo>
                  <a:lnTo>
                    <a:pt x="0" y="0"/>
                  </a:lnTo>
                  <a:lnTo>
                    <a:pt x="7" y="0"/>
                  </a:lnTo>
                  <a:lnTo>
                    <a:pt x="600" y="0"/>
                  </a:lnTo>
                  <a:lnTo>
                    <a:pt x="604" y="0"/>
                  </a:lnTo>
                  <a:lnTo>
                    <a:pt x="608" y="9"/>
                  </a:lnTo>
                  <a:lnTo>
                    <a:pt x="608" y="404"/>
                  </a:lnTo>
                  <a:lnTo>
                    <a:pt x="604" y="409"/>
                  </a:lnTo>
                  <a:lnTo>
                    <a:pt x="600" y="412"/>
                  </a:lnTo>
                  <a:lnTo>
                    <a:pt x="7" y="412"/>
                  </a:lnTo>
                  <a:lnTo>
                    <a:pt x="0" y="409"/>
                  </a:lnTo>
                  <a:lnTo>
                    <a:pt x="0" y="404"/>
                  </a:lnTo>
                  <a:lnTo>
                    <a:pt x="0" y="9"/>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8" name="Freeform 727"/>
            <p:cNvSpPr>
              <a:spLocks/>
            </p:cNvSpPr>
            <p:nvPr/>
          </p:nvSpPr>
          <p:spPr bwMode="auto">
            <a:xfrm>
              <a:off x="4557" y="2835"/>
              <a:ext cx="148" cy="98"/>
            </a:xfrm>
            <a:custGeom>
              <a:avLst/>
              <a:gdLst>
                <a:gd name="T0" fmla="*/ 8 w 593"/>
                <a:gd name="T1" fmla="*/ 395 h 395"/>
                <a:gd name="T2" fmla="*/ 0 w 593"/>
                <a:gd name="T3" fmla="*/ 387 h 395"/>
                <a:gd name="T4" fmla="*/ 593 w 593"/>
                <a:gd name="T5" fmla="*/ 387 h 395"/>
                <a:gd name="T6" fmla="*/ 585 w 593"/>
                <a:gd name="T7" fmla="*/ 395 h 395"/>
                <a:gd name="T8" fmla="*/ 585 w 593"/>
                <a:gd name="T9" fmla="*/ 0 h 395"/>
                <a:gd name="T10" fmla="*/ 593 w 593"/>
                <a:gd name="T11" fmla="*/ 8 h 395"/>
                <a:gd name="T12" fmla="*/ 0 w 593"/>
                <a:gd name="T13" fmla="*/ 8 h 395"/>
                <a:gd name="T14" fmla="*/ 8 w 593"/>
                <a:gd name="T15" fmla="*/ 0 h 395"/>
                <a:gd name="T16" fmla="*/ 8 w 593"/>
                <a:gd name="T1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5">
                  <a:moveTo>
                    <a:pt x="8" y="395"/>
                  </a:moveTo>
                  <a:lnTo>
                    <a:pt x="0" y="387"/>
                  </a:lnTo>
                  <a:lnTo>
                    <a:pt x="593" y="387"/>
                  </a:lnTo>
                  <a:lnTo>
                    <a:pt x="585" y="395"/>
                  </a:lnTo>
                  <a:lnTo>
                    <a:pt x="585" y="0"/>
                  </a:lnTo>
                  <a:lnTo>
                    <a:pt x="593" y="8"/>
                  </a:lnTo>
                  <a:lnTo>
                    <a:pt x="0" y="8"/>
                  </a:lnTo>
                  <a:lnTo>
                    <a:pt x="8" y="0"/>
                  </a:lnTo>
                  <a:lnTo>
                    <a:pt x="8" y="395"/>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9" name="Freeform 728"/>
            <p:cNvSpPr>
              <a:spLocks/>
            </p:cNvSpPr>
            <p:nvPr/>
          </p:nvSpPr>
          <p:spPr bwMode="auto">
            <a:xfrm>
              <a:off x="4772" y="2590"/>
              <a:ext cx="54" cy="62"/>
            </a:xfrm>
            <a:custGeom>
              <a:avLst/>
              <a:gdLst>
                <a:gd name="T0" fmla="*/ 215 w 215"/>
                <a:gd name="T1" fmla="*/ 247 h 247"/>
                <a:gd name="T2" fmla="*/ 0 w 215"/>
                <a:gd name="T3" fmla="*/ 136 h 247"/>
                <a:gd name="T4" fmla="*/ 0 w 215"/>
                <a:gd name="T5" fmla="*/ 110 h 247"/>
                <a:gd name="T6" fmla="*/ 215 w 215"/>
                <a:gd name="T7" fmla="*/ 0 h 247"/>
                <a:gd name="T8" fmla="*/ 215 w 215"/>
                <a:gd name="T9" fmla="*/ 33 h 247"/>
                <a:gd name="T10" fmla="*/ 36 w 215"/>
                <a:gd name="T11" fmla="*/ 124 h 247"/>
                <a:gd name="T12" fmla="*/ 215 w 215"/>
                <a:gd name="T13" fmla="*/ 213 h 247"/>
                <a:gd name="T14" fmla="*/ 215 w 215"/>
                <a:gd name="T15" fmla="*/ 247 h 2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247">
                  <a:moveTo>
                    <a:pt x="215" y="247"/>
                  </a:moveTo>
                  <a:lnTo>
                    <a:pt x="0" y="136"/>
                  </a:lnTo>
                  <a:lnTo>
                    <a:pt x="0" y="110"/>
                  </a:lnTo>
                  <a:lnTo>
                    <a:pt x="215" y="0"/>
                  </a:lnTo>
                  <a:lnTo>
                    <a:pt x="215" y="33"/>
                  </a:lnTo>
                  <a:lnTo>
                    <a:pt x="36" y="124"/>
                  </a:lnTo>
                  <a:lnTo>
                    <a:pt x="215" y="213"/>
                  </a:lnTo>
                  <a:lnTo>
                    <a:pt x="215"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0" name="Freeform 729"/>
            <p:cNvSpPr>
              <a:spLocks/>
            </p:cNvSpPr>
            <p:nvPr/>
          </p:nvSpPr>
          <p:spPr bwMode="auto">
            <a:xfrm>
              <a:off x="4838" y="2576"/>
              <a:ext cx="49" cy="77"/>
            </a:xfrm>
            <a:custGeom>
              <a:avLst/>
              <a:gdLst>
                <a:gd name="T0" fmla="*/ 187 w 195"/>
                <a:gd name="T1" fmla="*/ 35 h 306"/>
                <a:gd name="T2" fmla="*/ 57 w 195"/>
                <a:gd name="T3" fmla="*/ 109 h 306"/>
                <a:gd name="T4" fmla="*/ 83 w 195"/>
                <a:gd name="T5" fmla="*/ 108 h 306"/>
                <a:gd name="T6" fmla="*/ 107 w 195"/>
                <a:gd name="T7" fmla="*/ 109 h 306"/>
                <a:gd name="T8" fmla="*/ 128 w 195"/>
                <a:gd name="T9" fmla="*/ 114 h 306"/>
                <a:gd name="T10" fmla="*/ 148 w 195"/>
                <a:gd name="T11" fmla="*/ 122 h 306"/>
                <a:gd name="T12" fmla="*/ 164 w 195"/>
                <a:gd name="T13" fmla="*/ 133 h 306"/>
                <a:gd name="T14" fmla="*/ 177 w 195"/>
                <a:gd name="T15" fmla="*/ 147 h 306"/>
                <a:gd name="T16" fmla="*/ 187 w 195"/>
                <a:gd name="T17" fmla="*/ 164 h 306"/>
                <a:gd name="T18" fmla="*/ 192 w 195"/>
                <a:gd name="T19" fmla="*/ 181 h 306"/>
                <a:gd name="T20" fmla="*/ 195 w 195"/>
                <a:gd name="T21" fmla="*/ 203 h 306"/>
                <a:gd name="T22" fmla="*/ 192 w 195"/>
                <a:gd name="T23" fmla="*/ 223 h 306"/>
                <a:gd name="T24" fmla="*/ 186 w 195"/>
                <a:gd name="T25" fmla="*/ 242 h 306"/>
                <a:gd name="T26" fmla="*/ 176 w 195"/>
                <a:gd name="T27" fmla="*/ 260 h 306"/>
                <a:gd name="T28" fmla="*/ 162 w 195"/>
                <a:gd name="T29" fmla="*/ 276 h 306"/>
                <a:gd name="T30" fmla="*/ 144 w 195"/>
                <a:gd name="T31" fmla="*/ 290 h 306"/>
                <a:gd name="T32" fmla="*/ 125 w 195"/>
                <a:gd name="T33" fmla="*/ 298 h 306"/>
                <a:gd name="T34" fmla="*/ 103 w 195"/>
                <a:gd name="T35" fmla="*/ 303 h 306"/>
                <a:gd name="T36" fmla="*/ 79 w 195"/>
                <a:gd name="T37" fmla="*/ 306 h 306"/>
                <a:gd name="T38" fmla="*/ 57 w 195"/>
                <a:gd name="T39" fmla="*/ 305 h 306"/>
                <a:gd name="T40" fmla="*/ 37 w 195"/>
                <a:gd name="T41" fmla="*/ 301 h 306"/>
                <a:gd name="T42" fmla="*/ 18 w 195"/>
                <a:gd name="T43" fmla="*/ 295 h 306"/>
                <a:gd name="T44" fmla="*/ 0 w 195"/>
                <a:gd name="T45" fmla="*/ 287 h 306"/>
                <a:gd name="T46" fmla="*/ 27 w 195"/>
                <a:gd name="T47" fmla="*/ 262 h 306"/>
                <a:gd name="T48" fmla="*/ 61 w 195"/>
                <a:gd name="T49" fmla="*/ 269 h 306"/>
                <a:gd name="T50" fmla="*/ 93 w 195"/>
                <a:gd name="T51" fmla="*/ 269 h 306"/>
                <a:gd name="T52" fmla="*/ 113 w 195"/>
                <a:gd name="T53" fmla="*/ 264 h 306"/>
                <a:gd name="T54" fmla="*/ 125 w 195"/>
                <a:gd name="T55" fmla="*/ 256 h 306"/>
                <a:gd name="T56" fmla="*/ 135 w 195"/>
                <a:gd name="T57" fmla="*/ 248 h 306"/>
                <a:gd name="T58" fmla="*/ 142 w 195"/>
                <a:gd name="T59" fmla="*/ 237 h 306"/>
                <a:gd name="T60" fmla="*/ 148 w 195"/>
                <a:gd name="T61" fmla="*/ 226 h 306"/>
                <a:gd name="T62" fmla="*/ 150 w 195"/>
                <a:gd name="T63" fmla="*/ 213 h 306"/>
                <a:gd name="T64" fmla="*/ 150 w 195"/>
                <a:gd name="T65" fmla="*/ 199 h 306"/>
                <a:gd name="T66" fmla="*/ 148 w 195"/>
                <a:gd name="T67" fmla="*/ 185 h 306"/>
                <a:gd name="T68" fmla="*/ 141 w 195"/>
                <a:gd name="T69" fmla="*/ 172 h 306"/>
                <a:gd name="T70" fmla="*/ 134 w 195"/>
                <a:gd name="T71" fmla="*/ 162 h 306"/>
                <a:gd name="T72" fmla="*/ 122 w 195"/>
                <a:gd name="T73" fmla="*/ 153 h 306"/>
                <a:gd name="T74" fmla="*/ 108 w 195"/>
                <a:gd name="T75" fmla="*/ 147 h 306"/>
                <a:gd name="T76" fmla="*/ 83 w 195"/>
                <a:gd name="T77" fmla="*/ 142 h 306"/>
                <a:gd name="T78" fmla="*/ 51 w 195"/>
                <a:gd name="T79" fmla="*/ 141 h 306"/>
                <a:gd name="T80" fmla="*/ 29 w 195"/>
                <a:gd name="T81" fmla="*/ 142 h 306"/>
                <a:gd name="T82" fmla="*/ 38 w 195"/>
                <a:gd name="T8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5" h="306">
                  <a:moveTo>
                    <a:pt x="187" y="0"/>
                  </a:moveTo>
                  <a:lnTo>
                    <a:pt x="187" y="35"/>
                  </a:lnTo>
                  <a:lnTo>
                    <a:pt x="69" y="35"/>
                  </a:lnTo>
                  <a:lnTo>
                    <a:pt x="57" y="109"/>
                  </a:lnTo>
                  <a:lnTo>
                    <a:pt x="71" y="108"/>
                  </a:lnTo>
                  <a:lnTo>
                    <a:pt x="83" y="108"/>
                  </a:lnTo>
                  <a:lnTo>
                    <a:pt x="95" y="108"/>
                  </a:lnTo>
                  <a:lnTo>
                    <a:pt x="107" y="109"/>
                  </a:lnTo>
                  <a:lnTo>
                    <a:pt x="118" y="111"/>
                  </a:lnTo>
                  <a:lnTo>
                    <a:pt x="128" y="114"/>
                  </a:lnTo>
                  <a:lnTo>
                    <a:pt x="139" y="118"/>
                  </a:lnTo>
                  <a:lnTo>
                    <a:pt x="148" y="122"/>
                  </a:lnTo>
                  <a:lnTo>
                    <a:pt x="156" y="127"/>
                  </a:lnTo>
                  <a:lnTo>
                    <a:pt x="164" y="133"/>
                  </a:lnTo>
                  <a:lnTo>
                    <a:pt x="172" y="139"/>
                  </a:lnTo>
                  <a:lnTo>
                    <a:pt x="177" y="147"/>
                  </a:lnTo>
                  <a:lnTo>
                    <a:pt x="182" y="155"/>
                  </a:lnTo>
                  <a:lnTo>
                    <a:pt x="187" y="164"/>
                  </a:lnTo>
                  <a:lnTo>
                    <a:pt x="190" y="172"/>
                  </a:lnTo>
                  <a:lnTo>
                    <a:pt x="192" y="181"/>
                  </a:lnTo>
                  <a:lnTo>
                    <a:pt x="193" y="192"/>
                  </a:lnTo>
                  <a:lnTo>
                    <a:pt x="195" y="203"/>
                  </a:lnTo>
                  <a:lnTo>
                    <a:pt x="193" y="213"/>
                  </a:lnTo>
                  <a:lnTo>
                    <a:pt x="192" y="223"/>
                  </a:lnTo>
                  <a:lnTo>
                    <a:pt x="190" y="234"/>
                  </a:lnTo>
                  <a:lnTo>
                    <a:pt x="186" y="242"/>
                  </a:lnTo>
                  <a:lnTo>
                    <a:pt x="182" y="251"/>
                  </a:lnTo>
                  <a:lnTo>
                    <a:pt x="176" y="260"/>
                  </a:lnTo>
                  <a:lnTo>
                    <a:pt x="169" y="268"/>
                  </a:lnTo>
                  <a:lnTo>
                    <a:pt x="162" y="276"/>
                  </a:lnTo>
                  <a:lnTo>
                    <a:pt x="154" y="283"/>
                  </a:lnTo>
                  <a:lnTo>
                    <a:pt x="144" y="290"/>
                  </a:lnTo>
                  <a:lnTo>
                    <a:pt x="135" y="295"/>
                  </a:lnTo>
                  <a:lnTo>
                    <a:pt x="125" y="298"/>
                  </a:lnTo>
                  <a:lnTo>
                    <a:pt x="114" y="301"/>
                  </a:lnTo>
                  <a:lnTo>
                    <a:pt x="103" y="303"/>
                  </a:lnTo>
                  <a:lnTo>
                    <a:pt x="92" y="305"/>
                  </a:lnTo>
                  <a:lnTo>
                    <a:pt x="79" y="306"/>
                  </a:lnTo>
                  <a:lnTo>
                    <a:pt x="67" y="305"/>
                  </a:lnTo>
                  <a:lnTo>
                    <a:pt x="57" y="305"/>
                  </a:lnTo>
                  <a:lnTo>
                    <a:pt x="47" y="302"/>
                  </a:lnTo>
                  <a:lnTo>
                    <a:pt x="37" y="301"/>
                  </a:lnTo>
                  <a:lnTo>
                    <a:pt x="27" y="298"/>
                  </a:lnTo>
                  <a:lnTo>
                    <a:pt x="18" y="295"/>
                  </a:lnTo>
                  <a:lnTo>
                    <a:pt x="9" y="291"/>
                  </a:lnTo>
                  <a:lnTo>
                    <a:pt x="0" y="287"/>
                  </a:lnTo>
                  <a:lnTo>
                    <a:pt x="11" y="254"/>
                  </a:lnTo>
                  <a:lnTo>
                    <a:pt x="27" y="262"/>
                  </a:lnTo>
                  <a:lnTo>
                    <a:pt x="43" y="267"/>
                  </a:lnTo>
                  <a:lnTo>
                    <a:pt x="61" y="269"/>
                  </a:lnTo>
                  <a:lnTo>
                    <a:pt x="79" y="270"/>
                  </a:lnTo>
                  <a:lnTo>
                    <a:pt x="93" y="269"/>
                  </a:lnTo>
                  <a:lnTo>
                    <a:pt x="107" y="267"/>
                  </a:lnTo>
                  <a:lnTo>
                    <a:pt x="113" y="264"/>
                  </a:lnTo>
                  <a:lnTo>
                    <a:pt x="118" y="260"/>
                  </a:lnTo>
                  <a:lnTo>
                    <a:pt x="125" y="256"/>
                  </a:lnTo>
                  <a:lnTo>
                    <a:pt x="130" y="253"/>
                  </a:lnTo>
                  <a:lnTo>
                    <a:pt x="135" y="248"/>
                  </a:lnTo>
                  <a:lnTo>
                    <a:pt x="139" y="244"/>
                  </a:lnTo>
                  <a:lnTo>
                    <a:pt x="142" y="237"/>
                  </a:lnTo>
                  <a:lnTo>
                    <a:pt x="145" y="232"/>
                  </a:lnTo>
                  <a:lnTo>
                    <a:pt x="148" y="226"/>
                  </a:lnTo>
                  <a:lnTo>
                    <a:pt x="149" y="221"/>
                  </a:lnTo>
                  <a:lnTo>
                    <a:pt x="150" y="213"/>
                  </a:lnTo>
                  <a:lnTo>
                    <a:pt x="150" y="207"/>
                  </a:lnTo>
                  <a:lnTo>
                    <a:pt x="150" y="199"/>
                  </a:lnTo>
                  <a:lnTo>
                    <a:pt x="149" y="192"/>
                  </a:lnTo>
                  <a:lnTo>
                    <a:pt x="148" y="185"/>
                  </a:lnTo>
                  <a:lnTo>
                    <a:pt x="145" y="179"/>
                  </a:lnTo>
                  <a:lnTo>
                    <a:pt x="141" y="172"/>
                  </a:lnTo>
                  <a:lnTo>
                    <a:pt x="137" y="167"/>
                  </a:lnTo>
                  <a:lnTo>
                    <a:pt x="134" y="162"/>
                  </a:lnTo>
                  <a:lnTo>
                    <a:pt x="128" y="158"/>
                  </a:lnTo>
                  <a:lnTo>
                    <a:pt x="122" y="153"/>
                  </a:lnTo>
                  <a:lnTo>
                    <a:pt x="116" y="151"/>
                  </a:lnTo>
                  <a:lnTo>
                    <a:pt x="108" y="147"/>
                  </a:lnTo>
                  <a:lnTo>
                    <a:pt x="100" y="145"/>
                  </a:lnTo>
                  <a:lnTo>
                    <a:pt x="83" y="142"/>
                  </a:lnTo>
                  <a:lnTo>
                    <a:pt x="62" y="141"/>
                  </a:lnTo>
                  <a:lnTo>
                    <a:pt x="51" y="141"/>
                  </a:lnTo>
                  <a:lnTo>
                    <a:pt x="39" y="142"/>
                  </a:lnTo>
                  <a:lnTo>
                    <a:pt x="29" y="142"/>
                  </a:lnTo>
                  <a:lnTo>
                    <a:pt x="18" y="145"/>
                  </a:lnTo>
                  <a:lnTo>
                    <a:pt x="38" y="0"/>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1" name="Freeform 730"/>
            <p:cNvSpPr>
              <a:spLocks/>
            </p:cNvSpPr>
            <p:nvPr/>
          </p:nvSpPr>
          <p:spPr bwMode="auto">
            <a:xfrm>
              <a:off x="4901" y="2638"/>
              <a:ext cx="14" cy="15"/>
            </a:xfrm>
            <a:custGeom>
              <a:avLst/>
              <a:gdLst>
                <a:gd name="T0" fmla="*/ 59 w 59"/>
                <a:gd name="T1" fmla="*/ 31 h 61"/>
                <a:gd name="T2" fmla="*/ 58 w 59"/>
                <a:gd name="T3" fmla="*/ 37 h 61"/>
                <a:gd name="T4" fmla="*/ 56 w 59"/>
                <a:gd name="T5" fmla="*/ 42 h 61"/>
                <a:gd name="T6" fmla="*/ 54 w 59"/>
                <a:gd name="T7" fmla="*/ 47 h 61"/>
                <a:gd name="T8" fmla="*/ 50 w 59"/>
                <a:gd name="T9" fmla="*/ 52 h 61"/>
                <a:gd name="T10" fmla="*/ 46 w 59"/>
                <a:gd name="T11" fmla="*/ 56 h 61"/>
                <a:gd name="T12" fmla="*/ 41 w 59"/>
                <a:gd name="T13" fmla="*/ 58 h 61"/>
                <a:gd name="T14" fmla="*/ 36 w 59"/>
                <a:gd name="T15" fmla="*/ 60 h 61"/>
                <a:gd name="T16" fmla="*/ 30 w 59"/>
                <a:gd name="T17" fmla="*/ 61 h 61"/>
                <a:gd name="T18" fmla="*/ 23 w 59"/>
                <a:gd name="T19" fmla="*/ 60 h 61"/>
                <a:gd name="T20" fmla="*/ 18 w 59"/>
                <a:gd name="T21" fmla="*/ 58 h 61"/>
                <a:gd name="T22" fmla="*/ 13 w 59"/>
                <a:gd name="T23" fmla="*/ 56 h 61"/>
                <a:gd name="T24" fmla="*/ 9 w 59"/>
                <a:gd name="T25" fmla="*/ 52 h 61"/>
                <a:gd name="T26" fmla="*/ 5 w 59"/>
                <a:gd name="T27" fmla="*/ 47 h 61"/>
                <a:gd name="T28" fmla="*/ 3 w 59"/>
                <a:gd name="T29" fmla="*/ 42 h 61"/>
                <a:gd name="T30" fmla="*/ 2 w 59"/>
                <a:gd name="T31" fmla="*/ 37 h 61"/>
                <a:gd name="T32" fmla="*/ 0 w 59"/>
                <a:gd name="T33" fmla="*/ 31 h 61"/>
                <a:gd name="T34" fmla="*/ 2 w 59"/>
                <a:gd name="T35" fmla="*/ 24 h 61"/>
                <a:gd name="T36" fmla="*/ 3 w 59"/>
                <a:gd name="T37" fmla="*/ 18 h 61"/>
                <a:gd name="T38" fmla="*/ 5 w 59"/>
                <a:gd name="T39" fmla="*/ 13 h 61"/>
                <a:gd name="T40" fmla="*/ 9 w 59"/>
                <a:gd name="T41" fmla="*/ 9 h 61"/>
                <a:gd name="T42" fmla="*/ 13 w 59"/>
                <a:gd name="T43" fmla="*/ 5 h 61"/>
                <a:gd name="T44" fmla="*/ 18 w 59"/>
                <a:gd name="T45" fmla="*/ 3 h 61"/>
                <a:gd name="T46" fmla="*/ 24 w 59"/>
                <a:gd name="T47" fmla="*/ 0 h 61"/>
                <a:gd name="T48" fmla="*/ 30 w 59"/>
                <a:gd name="T49" fmla="*/ 0 h 61"/>
                <a:gd name="T50" fmla="*/ 36 w 59"/>
                <a:gd name="T51" fmla="*/ 0 h 61"/>
                <a:gd name="T52" fmla="*/ 41 w 59"/>
                <a:gd name="T53" fmla="*/ 3 h 61"/>
                <a:gd name="T54" fmla="*/ 46 w 59"/>
                <a:gd name="T55" fmla="*/ 5 h 61"/>
                <a:gd name="T56" fmla="*/ 51 w 59"/>
                <a:gd name="T57" fmla="*/ 8 h 61"/>
                <a:gd name="T58" fmla="*/ 54 w 59"/>
                <a:gd name="T59" fmla="*/ 13 h 61"/>
                <a:gd name="T60" fmla="*/ 56 w 59"/>
                <a:gd name="T61" fmla="*/ 18 h 61"/>
                <a:gd name="T62" fmla="*/ 59 w 59"/>
                <a:gd name="T63" fmla="*/ 24 h 61"/>
                <a:gd name="T64" fmla="*/ 59 w 59"/>
                <a:gd name="T6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61">
                  <a:moveTo>
                    <a:pt x="59" y="31"/>
                  </a:moveTo>
                  <a:lnTo>
                    <a:pt x="58" y="37"/>
                  </a:lnTo>
                  <a:lnTo>
                    <a:pt x="56" y="42"/>
                  </a:lnTo>
                  <a:lnTo>
                    <a:pt x="54" y="47"/>
                  </a:lnTo>
                  <a:lnTo>
                    <a:pt x="50" y="52"/>
                  </a:lnTo>
                  <a:lnTo>
                    <a:pt x="46" y="56"/>
                  </a:lnTo>
                  <a:lnTo>
                    <a:pt x="41" y="58"/>
                  </a:lnTo>
                  <a:lnTo>
                    <a:pt x="36" y="60"/>
                  </a:lnTo>
                  <a:lnTo>
                    <a:pt x="30" y="61"/>
                  </a:lnTo>
                  <a:lnTo>
                    <a:pt x="23" y="60"/>
                  </a:lnTo>
                  <a:lnTo>
                    <a:pt x="18" y="58"/>
                  </a:lnTo>
                  <a:lnTo>
                    <a:pt x="13" y="56"/>
                  </a:lnTo>
                  <a:lnTo>
                    <a:pt x="9" y="52"/>
                  </a:lnTo>
                  <a:lnTo>
                    <a:pt x="5" y="47"/>
                  </a:lnTo>
                  <a:lnTo>
                    <a:pt x="3" y="42"/>
                  </a:lnTo>
                  <a:lnTo>
                    <a:pt x="2" y="37"/>
                  </a:lnTo>
                  <a:lnTo>
                    <a:pt x="0" y="31"/>
                  </a:lnTo>
                  <a:lnTo>
                    <a:pt x="2" y="24"/>
                  </a:lnTo>
                  <a:lnTo>
                    <a:pt x="3" y="18"/>
                  </a:lnTo>
                  <a:lnTo>
                    <a:pt x="5" y="13"/>
                  </a:lnTo>
                  <a:lnTo>
                    <a:pt x="9" y="9"/>
                  </a:lnTo>
                  <a:lnTo>
                    <a:pt x="13" y="5"/>
                  </a:lnTo>
                  <a:lnTo>
                    <a:pt x="18" y="3"/>
                  </a:lnTo>
                  <a:lnTo>
                    <a:pt x="24" y="0"/>
                  </a:lnTo>
                  <a:lnTo>
                    <a:pt x="30" y="0"/>
                  </a:lnTo>
                  <a:lnTo>
                    <a:pt x="36" y="0"/>
                  </a:lnTo>
                  <a:lnTo>
                    <a:pt x="41" y="3"/>
                  </a:lnTo>
                  <a:lnTo>
                    <a:pt x="46" y="5"/>
                  </a:lnTo>
                  <a:lnTo>
                    <a:pt x="51" y="8"/>
                  </a:lnTo>
                  <a:lnTo>
                    <a:pt x="54" y="13"/>
                  </a:lnTo>
                  <a:lnTo>
                    <a:pt x="56" y="18"/>
                  </a:lnTo>
                  <a:lnTo>
                    <a:pt x="59" y="24"/>
                  </a:lnTo>
                  <a:lnTo>
                    <a:pt x="59"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2" name="Freeform 731"/>
            <p:cNvSpPr>
              <a:spLocks noEditPoints="1"/>
            </p:cNvSpPr>
            <p:nvPr/>
          </p:nvSpPr>
          <p:spPr bwMode="auto">
            <a:xfrm>
              <a:off x="4923" y="2575"/>
              <a:ext cx="53" cy="78"/>
            </a:xfrm>
            <a:custGeom>
              <a:avLst/>
              <a:gdLst>
                <a:gd name="T0" fmla="*/ 211 w 211"/>
                <a:gd name="T1" fmla="*/ 171 h 312"/>
                <a:gd name="T2" fmla="*/ 207 w 211"/>
                <a:gd name="T3" fmla="*/ 205 h 312"/>
                <a:gd name="T4" fmla="*/ 201 w 211"/>
                <a:gd name="T5" fmla="*/ 234 h 312"/>
                <a:gd name="T6" fmla="*/ 189 w 211"/>
                <a:gd name="T7" fmla="*/ 259 h 312"/>
                <a:gd name="T8" fmla="*/ 175 w 211"/>
                <a:gd name="T9" fmla="*/ 280 h 312"/>
                <a:gd name="T10" fmla="*/ 159 w 211"/>
                <a:gd name="T11" fmla="*/ 296 h 312"/>
                <a:gd name="T12" fmla="*/ 139 w 211"/>
                <a:gd name="T13" fmla="*/ 306 h 312"/>
                <a:gd name="T14" fmla="*/ 116 w 211"/>
                <a:gd name="T15" fmla="*/ 311 h 312"/>
                <a:gd name="T16" fmla="*/ 93 w 211"/>
                <a:gd name="T17" fmla="*/ 311 h 312"/>
                <a:gd name="T18" fmla="*/ 71 w 211"/>
                <a:gd name="T19" fmla="*/ 306 h 312"/>
                <a:gd name="T20" fmla="*/ 52 w 211"/>
                <a:gd name="T21" fmla="*/ 296 h 312"/>
                <a:gd name="T22" fmla="*/ 35 w 211"/>
                <a:gd name="T23" fmla="*/ 280 h 312"/>
                <a:gd name="T24" fmla="*/ 21 w 211"/>
                <a:gd name="T25" fmla="*/ 260 h 312"/>
                <a:gd name="T26" fmla="*/ 11 w 211"/>
                <a:gd name="T27" fmla="*/ 234 h 312"/>
                <a:gd name="T28" fmla="*/ 4 w 211"/>
                <a:gd name="T29" fmla="*/ 206 h 312"/>
                <a:gd name="T30" fmla="*/ 0 w 211"/>
                <a:gd name="T31" fmla="*/ 175 h 312"/>
                <a:gd name="T32" fmla="*/ 0 w 211"/>
                <a:gd name="T33" fmla="*/ 139 h 312"/>
                <a:gd name="T34" fmla="*/ 4 w 211"/>
                <a:gd name="T35" fmla="*/ 107 h 312"/>
                <a:gd name="T36" fmla="*/ 11 w 211"/>
                <a:gd name="T37" fmla="*/ 78 h 312"/>
                <a:gd name="T38" fmla="*/ 23 w 211"/>
                <a:gd name="T39" fmla="*/ 54 h 312"/>
                <a:gd name="T40" fmla="*/ 37 w 211"/>
                <a:gd name="T41" fmla="*/ 32 h 312"/>
                <a:gd name="T42" fmla="*/ 55 w 211"/>
                <a:gd name="T43" fmla="*/ 17 h 312"/>
                <a:gd name="T44" fmla="*/ 74 w 211"/>
                <a:gd name="T45" fmla="*/ 7 h 312"/>
                <a:gd name="T46" fmla="*/ 97 w 211"/>
                <a:gd name="T47" fmla="*/ 2 h 312"/>
                <a:gd name="T48" fmla="*/ 121 w 211"/>
                <a:gd name="T49" fmla="*/ 2 h 312"/>
                <a:gd name="T50" fmla="*/ 142 w 211"/>
                <a:gd name="T51" fmla="*/ 7 h 312"/>
                <a:gd name="T52" fmla="*/ 161 w 211"/>
                <a:gd name="T53" fmla="*/ 16 h 312"/>
                <a:gd name="T54" fmla="*/ 177 w 211"/>
                <a:gd name="T55" fmla="*/ 31 h 312"/>
                <a:gd name="T56" fmla="*/ 191 w 211"/>
                <a:gd name="T57" fmla="*/ 51 h 312"/>
                <a:gd name="T58" fmla="*/ 201 w 211"/>
                <a:gd name="T59" fmla="*/ 75 h 312"/>
                <a:gd name="T60" fmla="*/ 207 w 211"/>
                <a:gd name="T61" fmla="*/ 103 h 312"/>
                <a:gd name="T62" fmla="*/ 211 w 211"/>
                <a:gd name="T63" fmla="*/ 135 h 312"/>
                <a:gd name="T64" fmla="*/ 43 w 211"/>
                <a:gd name="T65" fmla="*/ 154 h 312"/>
                <a:gd name="T66" fmla="*/ 47 w 211"/>
                <a:gd name="T67" fmla="*/ 206 h 312"/>
                <a:gd name="T68" fmla="*/ 52 w 211"/>
                <a:gd name="T69" fmla="*/ 227 h 312"/>
                <a:gd name="T70" fmla="*/ 60 w 211"/>
                <a:gd name="T71" fmla="*/ 246 h 312"/>
                <a:gd name="T72" fmla="*/ 69 w 211"/>
                <a:gd name="T73" fmla="*/ 260 h 312"/>
                <a:gd name="T74" fmla="*/ 79 w 211"/>
                <a:gd name="T75" fmla="*/ 270 h 312"/>
                <a:gd name="T76" fmla="*/ 91 w 211"/>
                <a:gd name="T77" fmla="*/ 276 h 312"/>
                <a:gd name="T78" fmla="*/ 104 w 211"/>
                <a:gd name="T79" fmla="*/ 278 h 312"/>
                <a:gd name="T80" fmla="*/ 119 w 211"/>
                <a:gd name="T81" fmla="*/ 276 h 312"/>
                <a:gd name="T82" fmla="*/ 131 w 211"/>
                <a:gd name="T83" fmla="*/ 270 h 312"/>
                <a:gd name="T84" fmla="*/ 142 w 211"/>
                <a:gd name="T85" fmla="*/ 260 h 312"/>
                <a:gd name="T86" fmla="*/ 151 w 211"/>
                <a:gd name="T87" fmla="*/ 246 h 312"/>
                <a:gd name="T88" fmla="*/ 159 w 211"/>
                <a:gd name="T89" fmla="*/ 228 h 312"/>
                <a:gd name="T90" fmla="*/ 164 w 211"/>
                <a:gd name="T91" fmla="*/ 208 h 312"/>
                <a:gd name="T92" fmla="*/ 168 w 211"/>
                <a:gd name="T93" fmla="*/ 154 h 312"/>
                <a:gd name="T94" fmla="*/ 164 w 211"/>
                <a:gd name="T95" fmla="*/ 103 h 312"/>
                <a:gd name="T96" fmla="*/ 159 w 211"/>
                <a:gd name="T97" fmla="*/ 83 h 312"/>
                <a:gd name="T98" fmla="*/ 153 w 211"/>
                <a:gd name="T99" fmla="*/ 65 h 312"/>
                <a:gd name="T100" fmla="*/ 144 w 211"/>
                <a:gd name="T101" fmla="*/ 51 h 312"/>
                <a:gd name="T102" fmla="*/ 132 w 211"/>
                <a:gd name="T103" fmla="*/ 42 h 312"/>
                <a:gd name="T104" fmla="*/ 119 w 211"/>
                <a:gd name="T105" fmla="*/ 36 h 312"/>
                <a:gd name="T106" fmla="*/ 105 w 211"/>
                <a:gd name="T107" fmla="*/ 33 h 312"/>
                <a:gd name="T108" fmla="*/ 91 w 211"/>
                <a:gd name="T109" fmla="*/ 36 h 312"/>
                <a:gd name="T110" fmla="*/ 80 w 211"/>
                <a:gd name="T111" fmla="*/ 42 h 312"/>
                <a:gd name="T112" fmla="*/ 70 w 211"/>
                <a:gd name="T113" fmla="*/ 53 h 312"/>
                <a:gd name="T114" fmla="*/ 60 w 211"/>
                <a:gd name="T115" fmla="*/ 67 h 312"/>
                <a:gd name="T116" fmla="*/ 52 w 211"/>
                <a:gd name="T117" fmla="*/ 84 h 312"/>
                <a:gd name="T118" fmla="*/ 47 w 211"/>
                <a:gd name="T119" fmla="*/ 105 h 312"/>
                <a:gd name="T120" fmla="*/ 43 w 211"/>
                <a:gd name="T121" fmla="*/ 1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312">
                  <a:moveTo>
                    <a:pt x="211" y="153"/>
                  </a:moveTo>
                  <a:lnTo>
                    <a:pt x="211" y="171"/>
                  </a:lnTo>
                  <a:lnTo>
                    <a:pt x="210" y="189"/>
                  </a:lnTo>
                  <a:lnTo>
                    <a:pt x="207" y="205"/>
                  </a:lnTo>
                  <a:lnTo>
                    <a:pt x="205" y="220"/>
                  </a:lnTo>
                  <a:lnTo>
                    <a:pt x="201" y="234"/>
                  </a:lnTo>
                  <a:lnTo>
                    <a:pt x="196" y="247"/>
                  </a:lnTo>
                  <a:lnTo>
                    <a:pt x="189" y="259"/>
                  </a:lnTo>
                  <a:lnTo>
                    <a:pt x="183" y="270"/>
                  </a:lnTo>
                  <a:lnTo>
                    <a:pt x="175" y="280"/>
                  </a:lnTo>
                  <a:lnTo>
                    <a:pt x="168" y="288"/>
                  </a:lnTo>
                  <a:lnTo>
                    <a:pt x="159" y="296"/>
                  </a:lnTo>
                  <a:lnTo>
                    <a:pt x="149" y="301"/>
                  </a:lnTo>
                  <a:lnTo>
                    <a:pt x="139" y="306"/>
                  </a:lnTo>
                  <a:lnTo>
                    <a:pt x="128" y="308"/>
                  </a:lnTo>
                  <a:lnTo>
                    <a:pt x="116" y="311"/>
                  </a:lnTo>
                  <a:lnTo>
                    <a:pt x="104" y="312"/>
                  </a:lnTo>
                  <a:lnTo>
                    <a:pt x="93" y="311"/>
                  </a:lnTo>
                  <a:lnTo>
                    <a:pt x="81" y="309"/>
                  </a:lnTo>
                  <a:lnTo>
                    <a:pt x="71" y="306"/>
                  </a:lnTo>
                  <a:lnTo>
                    <a:pt x="61" y="301"/>
                  </a:lnTo>
                  <a:lnTo>
                    <a:pt x="52" y="296"/>
                  </a:lnTo>
                  <a:lnTo>
                    <a:pt x="43" y="288"/>
                  </a:lnTo>
                  <a:lnTo>
                    <a:pt x="35" y="280"/>
                  </a:lnTo>
                  <a:lnTo>
                    <a:pt x="28" y="270"/>
                  </a:lnTo>
                  <a:lnTo>
                    <a:pt x="21" y="260"/>
                  </a:lnTo>
                  <a:lnTo>
                    <a:pt x="16" y="247"/>
                  </a:lnTo>
                  <a:lnTo>
                    <a:pt x="11" y="234"/>
                  </a:lnTo>
                  <a:lnTo>
                    <a:pt x="8" y="222"/>
                  </a:lnTo>
                  <a:lnTo>
                    <a:pt x="4" y="206"/>
                  </a:lnTo>
                  <a:lnTo>
                    <a:pt x="1" y="191"/>
                  </a:lnTo>
                  <a:lnTo>
                    <a:pt x="0" y="175"/>
                  </a:lnTo>
                  <a:lnTo>
                    <a:pt x="0" y="157"/>
                  </a:lnTo>
                  <a:lnTo>
                    <a:pt x="0" y="139"/>
                  </a:lnTo>
                  <a:lnTo>
                    <a:pt x="2" y="123"/>
                  </a:lnTo>
                  <a:lnTo>
                    <a:pt x="4" y="107"/>
                  </a:lnTo>
                  <a:lnTo>
                    <a:pt x="8" y="92"/>
                  </a:lnTo>
                  <a:lnTo>
                    <a:pt x="11" y="78"/>
                  </a:lnTo>
                  <a:lnTo>
                    <a:pt x="16" y="65"/>
                  </a:lnTo>
                  <a:lnTo>
                    <a:pt x="23" y="54"/>
                  </a:lnTo>
                  <a:lnTo>
                    <a:pt x="29" y="42"/>
                  </a:lnTo>
                  <a:lnTo>
                    <a:pt x="37" y="32"/>
                  </a:lnTo>
                  <a:lnTo>
                    <a:pt x="46" y="25"/>
                  </a:lnTo>
                  <a:lnTo>
                    <a:pt x="55" y="17"/>
                  </a:lnTo>
                  <a:lnTo>
                    <a:pt x="63" y="11"/>
                  </a:lnTo>
                  <a:lnTo>
                    <a:pt x="74" y="7"/>
                  </a:lnTo>
                  <a:lnTo>
                    <a:pt x="85" y="3"/>
                  </a:lnTo>
                  <a:lnTo>
                    <a:pt x="97" y="2"/>
                  </a:lnTo>
                  <a:lnTo>
                    <a:pt x="108" y="0"/>
                  </a:lnTo>
                  <a:lnTo>
                    <a:pt x="121" y="2"/>
                  </a:lnTo>
                  <a:lnTo>
                    <a:pt x="131" y="3"/>
                  </a:lnTo>
                  <a:lnTo>
                    <a:pt x="142" y="7"/>
                  </a:lnTo>
                  <a:lnTo>
                    <a:pt x="151" y="11"/>
                  </a:lnTo>
                  <a:lnTo>
                    <a:pt x="161" y="16"/>
                  </a:lnTo>
                  <a:lnTo>
                    <a:pt x="169" y="23"/>
                  </a:lnTo>
                  <a:lnTo>
                    <a:pt x="177" y="31"/>
                  </a:lnTo>
                  <a:lnTo>
                    <a:pt x="184" y="41"/>
                  </a:lnTo>
                  <a:lnTo>
                    <a:pt x="191" y="51"/>
                  </a:lnTo>
                  <a:lnTo>
                    <a:pt x="196" y="63"/>
                  </a:lnTo>
                  <a:lnTo>
                    <a:pt x="201" y="75"/>
                  </a:lnTo>
                  <a:lnTo>
                    <a:pt x="205" y="88"/>
                  </a:lnTo>
                  <a:lnTo>
                    <a:pt x="207" y="103"/>
                  </a:lnTo>
                  <a:lnTo>
                    <a:pt x="210" y="119"/>
                  </a:lnTo>
                  <a:lnTo>
                    <a:pt x="211" y="135"/>
                  </a:lnTo>
                  <a:lnTo>
                    <a:pt x="211" y="153"/>
                  </a:lnTo>
                  <a:close/>
                  <a:moveTo>
                    <a:pt x="43" y="154"/>
                  </a:moveTo>
                  <a:lnTo>
                    <a:pt x="44" y="182"/>
                  </a:lnTo>
                  <a:lnTo>
                    <a:pt x="47" y="206"/>
                  </a:lnTo>
                  <a:lnTo>
                    <a:pt x="49" y="217"/>
                  </a:lnTo>
                  <a:lnTo>
                    <a:pt x="52" y="227"/>
                  </a:lnTo>
                  <a:lnTo>
                    <a:pt x="56" y="237"/>
                  </a:lnTo>
                  <a:lnTo>
                    <a:pt x="60" y="246"/>
                  </a:lnTo>
                  <a:lnTo>
                    <a:pt x="63" y="254"/>
                  </a:lnTo>
                  <a:lnTo>
                    <a:pt x="69" y="260"/>
                  </a:lnTo>
                  <a:lnTo>
                    <a:pt x="74" y="265"/>
                  </a:lnTo>
                  <a:lnTo>
                    <a:pt x="79" y="270"/>
                  </a:lnTo>
                  <a:lnTo>
                    <a:pt x="85" y="274"/>
                  </a:lnTo>
                  <a:lnTo>
                    <a:pt x="91" y="276"/>
                  </a:lnTo>
                  <a:lnTo>
                    <a:pt x="98" y="278"/>
                  </a:lnTo>
                  <a:lnTo>
                    <a:pt x="104" y="278"/>
                  </a:lnTo>
                  <a:lnTo>
                    <a:pt x="112" y="278"/>
                  </a:lnTo>
                  <a:lnTo>
                    <a:pt x="119" y="276"/>
                  </a:lnTo>
                  <a:lnTo>
                    <a:pt x="126" y="274"/>
                  </a:lnTo>
                  <a:lnTo>
                    <a:pt x="131" y="270"/>
                  </a:lnTo>
                  <a:lnTo>
                    <a:pt x="137" y="266"/>
                  </a:lnTo>
                  <a:lnTo>
                    <a:pt x="142" y="260"/>
                  </a:lnTo>
                  <a:lnTo>
                    <a:pt x="147" y="254"/>
                  </a:lnTo>
                  <a:lnTo>
                    <a:pt x="151" y="246"/>
                  </a:lnTo>
                  <a:lnTo>
                    <a:pt x="155" y="238"/>
                  </a:lnTo>
                  <a:lnTo>
                    <a:pt x="159" y="228"/>
                  </a:lnTo>
                  <a:lnTo>
                    <a:pt x="161" y="218"/>
                  </a:lnTo>
                  <a:lnTo>
                    <a:pt x="164" y="208"/>
                  </a:lnTo>
                  <a:lnTo>
                    <a:pt x="167" y="182"/>
                  </a:lnTo>
                  <a:lnTo>
                    <a:pt x="168" y="154"/>
                  </a:lnTo>
                  <a:lnTo>
                    <a:pt x="167" y="128"/>
                  </a:lnTo>
                  <a:lnTo>
                    <a:pt x="164" y="103"/>
                  </a:lnTo>
                  <a:lnTo>
                    <a:pt x="161" y="93"/>
                  </a:lnTo>
                  <a:lnTo>
                    <a:pt x="159" y="83"/>
                  </a:lnTo>
                  <a:lnTo>
                    <a:pt x="155" y="74"/>
                  </a:lnTo>
                  <a:lnTo>
                    <a:pt x="153" y="65"/>
                  </a:lnTo>
                  <a:lnTo>
                    <a:pt x="147" y="58"/>
                  </a:lnTo>
                  <a:lnTo>
                    <a:pt x="144" y="51"/>
                  </a:lnTo>
                  <a:lnTo>
                    <a:pt x="139" y="46"/>
                  </a:lnTo>
                  <a:lnTo>
                    <a:pt x="132" y="42"/>
                  </a:lnTo>
                  <a:lnTo>
                    <a:pt x="127" y="39"/>
                  </a:lnTo>
                  <a:lnTo>
                    <a:pt x="119" y="36"/>
                  </a:lnTo>
                  <a:lnTo>
                    <a:pt x="113" y="35"/>
                  </a:lnTo>
                  <a:lnTo>
                    <a:pt x="105" y="33"/>
                  </a:lnTo>
                  <a:lnTo>
                    <a:pt x="99" y="35"/>
                  </a:lnTo>
                  <a:lnTo>
                    <a:pt x="91" y="36"/>
                  </a:lnTo>
                  <a:lnTo>
                    <a:pt x="86" y="39"/>
                  </a:lnTo>
                  <a:lnTo>
                    <a:pt x="80" y="42"/>
                  </a:lnTo>
                  <a:lnTo>
                    <a:pt x="75" y="46"/>
                  </a:lnTo>
                  <a:lnTo>
                    <a:pt x="70" y="53"/>
                  </a:lnTo>
                  <a:lnTo>
                    <a:pt x="65" y="59"/>
                  </a:lnTo>
                  <a:lnTo>
                    <a:pt x="60" y="67"/>
                  </a:lnTo>
                  <a:lnTo>
                    <a:pt x="56" y="74"/>
                  </a:lnTo>
                  <a:lnTo>
                    <a:pt x="52" y="84"/>
                  </a:lnTo>
                  <a:lnTo>
                    <a:pt x="49" y="95"/>
                  </a:lnTo>
                  <a:lnTo>
                    <a:pt x="47" y="105"/>
                  </a:lnTo>
                  <a:lnTo>
                    <a:pt x="44" y="128"/>
                  </a:lnTo>
                  <a:lnTo>
                    <a:pt x="43"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3" name="Freeform 732"/>
            <p:cNvSpPr>
              <a:spLocks/>
            </p:cNvSpPr>
            <p:nvPr/>
          </p:nvSpPr>
          <p:spPr bwMode="auto">
            <a:xfrm>
              <a:off x="4770" y="2715"/>
              <a:ext cx="48" cy="76"/>
            </a:xfrm>
            <a:custGeom>
              <a:avLst/>
              <a:gdLst>
                <a:gd name="T0" fmla="*/ 186 w 194"/>
                <a:gd name="T1" fmla="*/ 37 h 306"/>
                <a:gd name="T2" fmla="*/ 56 w 194"/>
                <a:gd name="T3" fmla="*/ 109 h 306"/>
                <a:gd name="T4" fmla="*/ 83 w 194"/>
                <a:gd name="T5" fmla="*/ 108 h 306"/>
                <a:gd name="T6" fmla="*/ 106 w 194"/>
                <a:gd name="T7" fmla="*/ 109 h 306"/>
                <a:gd name="T8" fmla="*/ 127 w 194"/>
                <a:gd name="T9" fmla="*/ 114 h 306"/>
                <a:gd name="T10" fmla="*/ 147 w 194"/>
                <a:gd name="T11" fmla="*/ 122 h 306"/>
                <a:gd name="T12" fmla="*/ 163 w 194"/>
                <a:gd name="T13" fmla="*/ 133 h 306"/>
                <a:gd name="T14" fmla="*/ 177 w 194"/>
                <a:gd name="T15" fmla="*/ 147 h 306"/>
                <a:gd name="T16" fmla="*/ 186 w 194"/>
                <a:gd name="T17" fmla="*/ 164 h 306"/>
                <a:gd name="T18" fmla="*/ 192 w 194"/>
                <a:gd name="T19" fmla="*/ 183 h 306"/>
                <a:gd name="T20" fmla="*/ 194 w 194"/>
                <a:gd name="T21" fmla="*/ 203 h 306"/>
                <a:gd name="T22" fmla="*/ 191 w 194"/>
                <a:gd name="T23" fmla="*/ 225 h 306"/>
                <a:gd name="T24" fmla="*/ 186 w 194"/>
                <a:gd name="T25" fmla="*/ 244 h 306"/>
                <a:gd name="T26" fmla="*/ 176 w 194"/>
                <a:gd name="T27" fmla="*/ 261 h 306"/>
                <a:gd name="T28" fmla="*/ 160 w 194"/>
                <a:gd name="T29" fmla="*/ 277 h 306"/>
                <a:gd name="T30" fmla="*/ 144 w 194"/>
                <a:gd name="T31" fmla="*/ 290 h 306"/>
                <a:gd name="T32" fmla="*/ 124 w 194"/>
                <a:gd name="T33" fmla="*/ 299 h 306"/>
                <a:gd name="T34" fmla="*/ 102 w 194"/>
                <a:gd name="T35" fmla="*/ 304 h 306"/>
                <a:gd name="T36" fmla="*/ 78 w 194"/>
                <a:gd name="T37" fmla="*/ 306 h 306"/>
                <a:gd name="T38" fmla="*/ 56 w 194"/>
                <a:gd name="T39" fmla="*/ 305 h 306"/>
                <a:gd name="T40" fmla="*/ 36 w 194"/>
                <a:gd name="T41" fmla="*/ 301 h 306"/>
                <a:gd name="T42" fmla="*/ 17 w 194"/>
                <a:gd name="T43" fmla="*/ 295 h 306"/>
                <a:gd name="T44" fmla="*/ 0 w 194"/>
                <a:gd name="T45" fmla="*/ 287 h 306"/>
                <a:gd name="T46" fmla="*/ 27 w 194"/>
                <a:gd name="T47" fmla="*/ 262 h 306"/>
                <a:gd name="T48" fmla="*/ 60 w 194"/>
                <a:gd name="T49" fmla="*/ 271 h 306"/>
                <a:gd name="T50" fmla="*/ 93 w 194"/>
                <a:gd name="T51" fmla="*/ 271 h 306"/>
                <a:gd name="T52" fmla="*/ 112 w 194"/>
                <a:gd name="T53" fmla="*/ 264 h 306"/>
                <a:gd name="T54" fmla="*/ 124 w 194"/>
                <a:gd name="T55" fmla="*/ 258 h 306"/>
                <a:gd name="T56" fmla="*/ 134 w 194"/>
                <a:gd name="T57" fmla="*/ 249 h 306"/>
                <a:gd name="T58" fmla="*/ 141 w 194"/>
                <a:gd name="T59" fmla="*/ 239 h 306"/>
                <a:gd name="T60" fmla="*/ 147 w 194"/>
                <a:gd name="T61" fmla="*/ 227 h 306"/>
                <a:gd name="T62" fmla="*/ 149 w 194"/>
                <a:gd name="T63" fmla="*/ 215 h 306"/>
                <a:gd name="T64" fmla="*/ 149 w 194"/>
                <a:gd name="T65" fmla="*/ 199 h 306"/>
                <a:gd name="T66" fmla="*/ 147 w 194"/>
                <a:gd name="T67" fmla="*/ 185 h 306"/>
                <a:gd name="T68" fmla="*/ 141 w 194"/>
                <a:gd name="T69" fmla="*/ 174 h 306"/>
                <a:gd name="T70" fmla="*/ 133 w 194"/>
                <a:gd name="T71" fmla="*/ 163 h 306"/>
                <a:gd name="T72" fmla="*/ 121 w 194"/>
                <a:gd name="T73" fmla="*/ 155 h 306"/>
                <a:gd name="T74" fmla="*/ 107 w 194"/>
                <a:gd name="T75" fmla="*/ 149 h 306"/>
                <a:gd name="T76" fmla="*/ 82 w 194"/>
                <a:gd name="T77" fmla="*/ 142 h 306"/>
                <a:gd name="T78" fmla="*/ 50 w 194"/>
                <a:gd name="T79" fmla="*/ 141 h 306"/>
                <a:gd name="T80" fmla="*/ 28 w 194"/>
                <a:gd name="T81" fmla="*/ 144 h 306"/>
                <a:gd name="T82" fmla="*/ 37 w 194"/>
                <a:gd name="T8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4" h="306">
                  <a:moveTo>
                    <a:pt x="186" y="0"/>
                  </a:moveTo>
                  <a:lnTo>
                    <a:pt x="186" y="37"/>
                  </a:lnTo>
                  <a:lnTo>
                    <a:pt x="68" y="37"/>
                  </a:lnTo>
                  <a:lnTo>
                    <a:pt x="56" y="109"/>
                  </a:lnTo>
                  <a:lnTo>
                    <a:pt x="70" y="108"/>
                  </a:lnTo>
                  <a:lnTo>
                    <a:pt x="83" y="108"/>
                  </a:lnTo>
                  <a:lnTo>
                    <a:pt x="94" y="108"/>
                  </a:lnTo>
                  <a:lnTo>
                    <a:pt x="106" y="109"/>
                  </a:lnTo>
                  <a:lnTo>
                    <a:pt x="117" y="112"/>
                  </a:lnTo>
                  <a:lnTo>
                    <a:pt x="127" y="114"/>
                  </a:lnTo>
                  <a:lnTo>
                    <a:pt x="138" y="118"/>
                  </a:lnTo>
                  <a:lnTo>
                    <a:pt x="147" y="122"/>
                  </a:lnTo>
                  <a:lnTo>
                    <a:pt x="155" y="127"/>
                  </a:lnTo>
                  <a:lnTo>
                    <a:pt x="163" y="133"/>
                  </a:lnTo>
                  <a:lnTo>
                    <a:pt x="171" y="140"/>
                  </a:lnTo>
                  <a:lnTo>
                    <a:pt x="177" y="147"/>
                  </a:lnTo>
                  <a:lnTo>
                    <a:pt x="182" y="155"/>
                  </a:lnTo>
                  <a:lnTo>
                    <a:pt x="186" y="164"/>
                  </a:lnTo>
                  <a:lnTo>
                    <a:pt x="190" y="173"/>
                  </a:lnTo>
                  <a:lnTo>
                    <a:pt x="192" y="183"/>
                  </a:lnTo>
                  <a:lnTo>
                    <a:pt x="194" y="193"/>
                  </a:lnTo>
                  <a:lnTo>
                    <a:pt x="194" y="203"/>
                  </a:lnTo>
                  <a:lnTo>
                    <a:pt x="194" y="213"/>
                  </a:lnTo>
                  <a:lnTo>
                    <a:pt x="191" y="225"/>
                  </a:lnTo>
                  <a:lnTo>
                    <a:pt x="188" y="234"/>
                  </a:lnTo>
                  <a:lnTo>
                    <a:pt x="186" y="244"/>
                  </a:lnTo>
                  <a:lnTo>
                    <a:pt x="181" y="253"/>
                  </a:lnTo>
                  <a:lnTo>
                    <a:pt x="176" y="261"/>
                  </a:lnTo>
                  <a:lnTo>
                    <a:pt x="168" y="269"/>
                  </a:lnTo>
                  <a:lnTo>
                    <a:pt x="160" y="277"/>
                  </a:lnTo>
                  <a:lnTo>
                    <a:pt x="153" y="283"/>
                  </a:lnTo>
                  <a:lnTo>
                    <a:pt x="144" y="290"/>
                  </a:lnTo>
                  <a:lnTo>
                    <a:pt x="134" y="295"/>
                  </a:lnTo>
                  <a:lnTo>
                    <a:pt x="124" y="299"/>
                  </a:lnTo>
                  <a:lnTo>
                    <a:pt x="113" y="301"/>
                  </a:lnTo>
                  <a:lnTo>
                    <a:pt x="102" y="304"/>
                  </a:lnTo>
                  <a:lnTo>
                    <a:pt x="91" y="305"/>
                  </a:lnTo>
                  <a:lnTo>
                    <a:pt x="78" y="306"/>
                  </a:lnTo>
                  <a:lnTo>
                    <a:pt x="68" y="305"/>
                  </a:lnTo>
                  <a:lnTo>
                    <a:pt x="56" y="305"/>
                  </a:lnTo>
                  <a:lnTo>
                    <a:pt x="46" y="304"/>
                  </a:lnTo>
                  <a:lnTo>
                    <a:pt x="36" y="301"/>
                  </a:lnTo>
                  <a:lnTo>
                    <a:pt x="26" y="299"/>
                  </a:lnTo>
                  <a:lnTo>
                    <a:pt x="17" y="295"/>
                  </a:lnTo>
                  <a:lnTo>
                    <a:pt x="8" y="291"/>
                  </a:lnTo>
                  <a:lnTo>
                    <a:pt x="0" y="287"/>
                  </a:lnTo>
                  <a:lnTo>
                    <a:pt x="10" y="254"/>
                  </a:lnTo>
                  <a:lnTo>
                    <a:pt x="27" y="262"/>
                  </a:lnTo>
                  <a:lnTo>
                    <a:pt x="43" y="267"/>
                  </a:lnTo>
                  <a:lnTo>
                    <a:pt x="60" y="271"/>
                  </a:lnTo>
                  <a:lnTo>
                    <a:pt x="78" y="271"/>
                  </a:lnTo>
                  <a:lnTo>
                    <a:pt x="93" y="271"/>
                  </a:lnTo>
                  <a:lnTo>
                    <a:pt x="106" y="267"/>
                  </a:lnTo>
                  <a:lnTo>
                    <a:pt x="112" y="264"/>
                  </a:lnTo>
                  <a:lnTo>
                    <a:pt x="119" y="261"/>
                  </a:lnTo>
                  <a:lnTo>
                    <a:pt x="124" y="258"/>
                  </a:lnTo>
                  <a:lnTo>
                    <a:pt x="129" y="253"/>
                  </a:lnTo>
                  <a:lnTo>
                    <a:pt x="134" y="249"/>
                  </a:lnTo>
                  <a:lnTo>
                    <a:pt x="138" y="244"/>
                  </a:lnTo>
                  <a:lnTo>
                    <a:pt x="141" y="239"/>
                  </a:lnTo>
                  <a:lnTo>
                    <a:pt x="144" y="233"/>
                  </a:lnTo>
                  <a:lnTo>
                    <a:pt x="147" y="227"/>
                  </a:lnTo>
                  <a:lnTo>
                    <a:pt x="148" y="221"/>
                  </a:lnTo>
                  <a:lnTo>
                    <a:pt x="149" y="215"/>
                  </a:lnTo>
                  <a:lnTo>
                    <a:pt x="149" y="207"/>
                  </a:lnTo>
                  <a:lnTo>
                    <a:pt x="149" y="199"/>
                  </a:lnTo>
                  <a:lnTo>
                    <a:pt x="148" y="192"/>
                  </a:lnTo>
                  <a:lnTo>
                    <a:pt x="147" y="185"/>
                  </a:lnTo>
                  <a:lnTo>
                    <a:pt x="144" y="179"/>
                  </a:lnTo>
                  <a:lnTo>
                    <a:pt x="141" y="174"/>
                  </a:lnTo>
                  <a:lnTo>
                    <a:pt x="138" y="168"/>
                  </a:lnTo>
                  <a:lnTo>
                    <a:pt x="133" y="163"/>
                  </a:lnTo>
                  <a:lnTo>
                    <a:pt x="127" y="159"/>
                  </a:lnTo>
                  <a:lnTo>
                    <a:pt x="121" y="155"/>
                  </a:lnTo>
                  <a:lnTo>
                    <a:pt x="115" y="151"/>
                  </a:lnTo>
                  <a:lnTo>
                    <a:pt x="107" y="149"/>
                  </a:lnTo>
                  <a:lnTo>
                    <a:pt x="99" y="146"/>
                  </a:lnTo>
                  <a:lnTo>
                    <a:pt x="82" y="142"/>
                  </a:lnTo>
                  <a:lnTo>
                    <a:pt x="61" y="141"/>
                  </a:lnTo>
                  <a:lnTo>
                    <a:pt x="50" y="141"/>
                  </a:lnTo>
                  <a:lnTo>
                    <a:pt x="38" y="142"/>
                  </a:lnTo>
                  <a:lnTo>
                    <a:pt x="28" y="144"/>
                  </a:lnTo>
                  <a:lnTo>
                    <a:pt x="17" y="145"/>
                  </a:lnTo>
                  <a:lnTo>
                    <a:pt x="37" y="0"/>
                  </a:lnTo>
                  <a:lnTo>
                    <a:pt x="1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4" name="Freeform 733"/>
            <p:cNvSpPr>
              <a:spLocks/>
            </p:cNvSpPr>
            <p:nvPr/>
          </p:nvSpPr>
          <p:spPr bwMode="auto">
            <a:xfrm>
              <a:off x="4832" y="2776"/>
              <a:ext cx="14" cy="15"/>
            </a:xfrm>
            <a:custGeom>
              <a:avLst/>
              <a:gdLst>
                <a:gd name="T0" fmla="*/ 57 w 57"/>
                <a:gd name="T1" fmla="*/ 31 h 61"/>
                <a:gd name="T2" fmla="*/ 57 w 57"/>
                <a:gd name="T3" fmla="*/ 37 h 61"/>
                <a:gd name="T4" fmla="*/ 56 w 57"/>
                <a:gd name="T5" fmla="*/ 42 h 61"/>
                <a:gd name="T6" fmla="*/ 53 w 57"/>
                <a:gd name="T7" fmla="*/ 47 h 61"/>
                <a:gd name="T8" fmla="*/ 49 w 57"/>
                <a:gd name="T9" fmla="*/ 52 h 61"/>
                <a:gd name="T10" fmla="*/ 44 w 57"/>
                <a:gd name="T11" fmla="*/ 56 h 61"/>
                <a:gd name="T12" fmla="*/ 39 w 57"/>
                <a:gd name="T13" fmla="*/ 59 h 61"/>
                <a:gd name="T14" fmla="*/ 34 w 57"/>
                <a:gd name="T15" fmla="*/ 60 h 61"/>
                <a:gd name="T16" fmla="*/ 28 w 57"/>
                <a:gd name="T17" fmla="*/ 61 h 61"/>
                <a:gd name="T18" fmla="*/ 22 w 57"/>
                <a:gd name="T19" fmla="*/ 60 h 61"/>
                <a:gd name="T20" fmla="*/ 16 w 57"/>
                <a:gd name="T21" fmla="*/ 59 h 61"/>
                <a:gd name="T22" fmla="*/ 11 w 57"/>
                <a:gd name="T23" fmla="*/ 56 h 61"/>
                <a:gd name="T24" fmla="*/ 7 w 57"/>
                <a:gd name="T25" fmla="*/ 52 h 61"/>
                <a:gd name="T26" fmla="*/ 3 w 57"/>
                <a:gd name="T27" fmla="*/ 47 h 61"/>
                <a:gd name="T28" fmla="*/ 1 w 57"/>
                <a:gd name="T29" fmla="*/ 42 h 61"/>
                <a:gd name="T30" fmla="*/ 0 w 57"/>
                <a:gd name="T31" fmla="*/ 37 h 61"/>
                <a:gd name="T32" fmla="*/ 0 w 57"/>
                <a:gd name="T33" fmla="*/ 31 h 61"/>
                <a:gd name="T34" fmla="*/ 0 w 57"/>
                <a:gd name="T35" fmla="*/ 24 h 61"/>
                <a:gd name="T36" fmla="*/ 1 w 57"/>
                <a:gd name="T37" fmla="*/ 19 h 61"/>
                <a:gd name="T38" fmla="*/ 3 w 57"/>
                <a:gd name="T39" fmla="*/ 13 h 61"/>
                <a:gd name="T40" fmla="*/ 7 w 57"/>
                <a:gd name="T41" fmla="*/ 9 h 61"/>
                <a:gd name="T42" fmla="*/ 12 w 57"/>
                <a:gd name="T43" fmla="*/ 5 h 61"/>
                <a:gd name="T44" fmla="*/ 16 w 57"/>
                <a:gd name="T45" fmla="*/ 3 h 61"/>
                <a:gd name="T46" fmla="*/ 22 w 57"/>
                <a:gd name="T47" fmla="*/ 0 h 61"/>
                <a:gd name="T48" fmla="*/ 29 w 57"/>
                <a:gd name="T49" fmla="*/ 0 h 61"/>
                <a:gd name="T50" fmla="*/ 34 w 57"/>
                <a:gd name="T51" fmla="*/ 0 h 61"/>
                <a:gd name="T52" fmla="*/ 40 w 57"/>
                <a:gd name="T53" fmla="*/ 3 h 61"/>
                <a:gd name="T54" fmla="*/ 45 w 57"/>
                <a:gd name="T55" fmla="*/ 5 h 61"/>
                <a:gd name="T56" fmla="*/ 49 w 57"/>
                <a:gd name="T57" fmla="*/ 9 h 61"/>
                <a:gd name="T58" fmla="*/ 53 w 57"/>
                <a:gd name="T59" fmla="*/ 13 h 61"/>
                <a:gd name="T60" fmla="*/ 56 w 57"/>
                <a:gd name="T61" fmla="*/ 18 h 61"/>
                <a:gd name="T62" fmla="*/ 57 w 57"/>
                <a:gd name="T63" fmla="*/ 24 h 61"/>
                <a:gd name="T64" fmla="*/ 57 w 57"/>
                <a:gd name="T6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61">
                  <a:moveTo>
                    <a:pt x="57" y="31"/>
                  </a:moveTo>
                  <a:lnTo>
                    <a:pt x="57" y="37"/>
                  </a:lnTo>
                  <a:lnTo>
                    <a:pt x="56" y="42"/>
                  </a:lnTo>
                  <a:lnTo>
                    <a:pt x="53" y="47"/>
                  </a:lnTo>
                  <a:lnTo>
                    <a:pt x="49" y="52"/>
                  </a:lnTo>
                  <a:lnTo>
                    <a:pt x="44" y="56"/>
                  </a:lnTo>
                  <a:lnTo>
                    <a:pt x="39" y="59"/>
                  </a:lnTo>
                  <a:lnTo>
                    <a:pt x="34" y="60"/>
                  </a:lnTo>
                  <a:lnTo>
                    <a:pt x="28" y="61"/>
                  </a:lnTo>
                  <a:lnTo>
                    <a:pt x="22" y="60"/>
                  </a:lnTo>
                  <a:lnTo>
                    <a:pt x="16" y="59"/>
                  </a:lnTo>
                  <a:lnTo>
                    <a:pt x="11" y="56"/>
                  </a:lnTo>
                  <a:lnTo>
                    <a:pt x="7" y="52"/>
                  </a:lnTo>
                  <a:lnTo>
                    <a:pt x="3" y="47"/>
                  </a:lnTo>
                  <a:lnTo>
                    <a:pt x="1" y="42"/>
                  </a:lnTo>
                  <a:lnTo>
                    <a:pt x="0" y="37"/>
                  </a:lnTo>
                  <a:lnTo>
                    <a:pt x="0" y="31"/>
                  </a:lnTo>
                  <a:lnTo>
                    <a:pt x="0" y="24"/>
                  </a:lnTo>
                  <a:lnTo>
                    <a:pt x="1" y="19"/>
                  </a:lnTo>
                  <a:lnTo>
                    <a:pt x="3" y="13"/>
                  </a:lnTo>
                  <a:lnTo>
                    <a:pt x="7" y="9"/>
                  </a:lnTo>
                  <a:lnTo>
                    <a:pt x="12" y="5"/>
                  </a:lnTo>
                  <a:lnTo>
                    <a:pt x="16" y="3"/>
                  </a:lnTo>
                  <a:lnTo>
                    <a:pt x="22" y="0"/>
                  </a:lnTo>
                  <a:lnTo>
                    <a:pt x="29" y="0"/>
                  </a:lnTo>
                  <a:lnTo>
                    <a:pt x="34" y="0"/>
                  </a:lnTo>
                  <a:lnTo>
                    <a:pt x="40" y="3"/>
                  </a:lnTo>
                  <a:lnTo>
                    <a:pt x="45" y="5"/>
                  </a:lnTo>
                  <a:lnTo>
                    <a:pt x="49" y="9"/>
                  </a:lnTo>
                  <a:lnTo>
                    <a:pt x="53" y="13"/>
                  </a:lnTo>
                  <a:lnTo>
                    <a:pt x="56" y="18"/>
                  </a:lnTo>
                  <a:lnTo>
                    <a:pt x="57" y="24"/>
                  </a:lnTo>
                  <a:lnTo>
                    <a:pt x="57"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5" name="Freeform 734"/>
            <p:cNvSpPr>
              <a:spLocks noEditPoints="1"/>
            </p:cNvSpPr>
            <p:nvPr/>
          </p:nvSpPr>
          <p:spPr bwMode="auto">
            <a:xfrm>
              <a:off x="4854" y="2713"/>
              <a:ext cx="54" cy="78"/>
            </a:xfrm>
            <a:custGeom>
              <a:avLst/>
              <a:gdLst>
                <a:gd name="T0" fmla="*/ 211 w 212"/>
                <a:gd name="T1" fmla="*/ 170 h 311"/>
                <a:gd name="T2" fmla="*/ 207 w 212"/>
                <a:gd name="T3" fmla="*/ 204 h 311"/>
                <a:gd name="T4" fmla="*/ 201 w 212"/>
                <a:gd name="T5" fmla="*/ 234 h 311"/>
                <a:gd name="T6" fmla="*/ 191 w 212"/>
                <a:gd name="T7" fmla="*/ 259 h 311"/>
                <a:gd name="T8" fmla="*/ 177 w 212"/>
                <a:gd name="T9" fmla="*/ 280 h 311"/>
                <a:gd name="T10" fmla="*/ 159 w 212"/>
                <a:gd name="T11" fmla="*/ 295 h 311"/>
                <a:gd name="T12" fmla="*/ 138 w 212"/>
                <a:gd name="T13" fmla="*/ 305 h 311"/>
                <a:gd name="T14" fmla="*/ 117 w 212"/>
                <a:gd name="T15" fmla="*/ 310 h 311"/>
                <a:gd name="T16" fmla="*/ 93 w 212"/>
                <a:gd name="T17" fmla="*/ 310 h 311"/>
                <a:gd name="T18" fmla="*/ 71 w 212"/>
                <a:gd name="T19" fmla="*/ 305 h 311"/>
                <a:gd name="T20" fmla="*/ 52 w 212"/>
                <a:gd name="T21" fmla="*/ 295 h 311"/>
                <a:gd name="T22" fmla="*/ 35 w 212"/>
                <a:gd name="T23" fmla="*/ 280 h 311"/>
                <a:gd name="T24" fmla="*/ 21 w 212"/>
                <a:gd name="T25" fmla="*/ 259 h 311"/>
                <a:gd name="T26" fmla="*/ 11 w 212"/>
                <a:gd name="T27" fmla="*/ 235 h 311"/>
                <a:gd name="T28" fmla="*/ 4 w 212"/>
                <a:gd name="T29" fmla="*/ 206 h 311"/>
                <a:gd name="T30" fmla="*/ 1 w 212"/>
                <a:gd name="T31" fmla="*/ 174 h 311"/>
                <a:gd name="T32" fmla="*/ 1 w 212"/>
                <a:gd name="T33" fmla="*/ 138 h 311"/>
                <a:gd name="T34" fmla="*/ 5 w 212"/>
                <a:gd name="T35" fmla="*/ 107 h 311"/>
                <a:gd name="T36" fmla="*/ 11 w 212"/>
                <a:gd name="T37" fmla="*/ 77 h 311"/>
                <a:gd name="T38" fmla="*/ 23 w 212"/>
                <a:gd name="T39" fmla="*/ 53 h 311"/>
                <a:gd name="T40" fmla="*/ 38 w 212"/>
                <a:gd name="T41" fmla="*/ 31 h 311"/>
                <a:gd name="T42" fmla="*/ 55 w 212"/>
                <a:gd name="T43" fmla="*/ 16 h 311"/>
                <a:gd name="T44" fmla="*/ 75 w 212"/>
                <a:gd name="T45" fmla="*/ 6 h 311"/>
                <a:gd name="T46" fmla="*/ 97 w 212"/>
                <a:gd name="T47" fmla="*/ 1 h 311"/>
                <a:gd name="T48" fmla="*/ 121 w 212"/>
                <a:gd name="T49" fmla="*/ 1 h 311"/>
                <a:gd name="T50" fmla="*/ 142 w 212"/>
                <a:gd name="T51" fmla="*/ 6 h 311"/>
                <a:gd name="T52" fmla="*/ 161 w 212"/>
                <a:gd name="T53" fmla="*/ 16 h 311"/>
                <a:gd name="T54" fmla="*/ 178 w 212"/>
                <a:gd name="T55" fmla="*/ 30 h 311"/>
                <a:gd name="T56" fmla="*/ 191 w 212"/>
                <a:gd name="T57" fmla="*/ 51 h 311"/>
                <a:gd name="T58" fmla="*/ 201 w 212"/>
                <a:gd name="T59" fmla="*/ 75 h 311"/>
                <a:gd name="T60" fmla="*/ 208 w 212"/>
                <a:gd name="T61" fmla="*/ 103 h 311"/>
                <a:gd name="T62" fmla="*/ 211 w 212"/>
                <a:gd name="T63" fmla="*/ 135 h 311"/>
                <a:gd name="T64" fmla="*/ 43 w 212"/>
                <a:gd name="T65" fmla="*/ 154 h 311"/>
                <a:gd name="T66" fmla="*/ 47 w 212"/>
                <a:gd name="T67" fmla="*/ 206 h 311"/>
                <a:gd name="T68" fmla="*/ 53 w 212"/>
                <a:gd name="T69" fmla="*/ 227 h 311"/>
                <a:gd name="T70" fmla="*/ 60 w 212"/>
                <a:gd name="T71" fmla="*/ 245 h 311"/>
                <a:gd name="T72" fmla="*/ 69 w 212"/>
                <a:gd name="T73" fmla="*/ 259 h 311"/>
                <a:gd name="T74" fmla="*/ 80 w 212"/>
                <a:gd name="T75" fmla="*/ 269 h 311"/>
                <a:gd name="T76" fmla="*/ 91 w 212"/>
                <a:gd name="T77" fmla="*/ 276 h 311"/>
                <a:gd name="T78" fmla="*/ 105 w 212"/>
                <a:gd name="T79" fmla="*/ 278 h 311"/>
                <a:gd name="T80" fmla="*/ 119 w 212"/>
                <a:gd name="T81" fmla="*/ 276 h 311"/>
                <a:gd name="T82" fmla="*/ 132 w 212"/>
                <a:gd name="T83" fmla="*/ 269 h 311"/>
                <a:gd name="T84" fmla="*/ 142 w 212"/>
                <a:gd name="T85" fmla="*/ 259 h 311"/>
                <a:gd name="T86" fmla="*/ 151 w 212"/>
                <a:gd name="T87" fmla="*/ 245 h 311"/>
                <a:gd name="T88" fmla="*/ 159 w 212"/>
                <a:gd name="T89" fmla="*/ 229 h 311"/>
                <a:gd name="T90" fmla="*/ 164 w 212"/>
                <a:gd name="T91" fmla="*/ 207 h 311"/>
                <a:gd name="T92" fmla="*/ 168 w 212"/>
                <a:gd name="T93" fmla="*/ 154 h 311"/>
                <a:gd name="T94" fmla="*/ 164 w 212"/>
                <a:gd name="T95" fmla="*/ 103 h 311"/>
                <a:gd name="T96" fmla="*/ 159 w 212"/>
                <a:gd name="T97" fmla="*/ 82 h 311"/>
                <a:gd name="T98" fmla="*/ 152 w 212"/>
                <a:gd name="T99" fmla="*/ 65 h 311"/>
                <a:gd name="T100" fmla="*/ 144 w 212"/>
                <a:gd name="T101" fmla="*/ 52 h 311"/>
                <a:gd name="T102" fmla="*/ 133 w 212"/>
                <a:gd name="T103" fmla="*/ 42 h 311"/>
                <a:gd name="T104" fmla="*/ 121 w 212"/>
                <a:gd name="T105" fmla="*/ 35 h 311"/>
                <a:gd name="T106" fmla="*/ 105 w 212"/>
                <a:gd name="T107" fmla="*/ 33 h 311"/>
                <a:gd name="T108" fmla="*/ 93 w 212"/>
                <a:gd name="T109" fmla="*/ 35 h 311"/>
                <a:gd name="T110" fmla="*/ 80 w 212"/>
                <a:gd name="T111" fmla="*/ 42 h 311"/>
                <a:gd name="T112" fmla="*/ 70 w 212"/>
                <a:gd name="T113" fmla="*/ 52 h 311"/>
                <a:gd name="T114" fmla="*/ 61 w 212"/>
                <a:gd name="T115" fmla="*/ 66 h 311"/>
                <a:gd name="T116" fmla="*/ 53 w 212"/>
                <a:gd name="T117" fmla="*/ 84 h 311"/>
                <a:gd name="T118" fmla="*/ 48 w 212"/>
                <a:gd name="T119" fmla="*/ 104 h 311"/>
                <a:gd name="T120" fmla="*/ 43 w 212"/>
                <a:gd name="T121" fmla="*/ 15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311">
                  <a:moveTo>
                    <a:pt x="212" y="152"/>
                  </a:moveTo>
                  <a:lnTo>
                    <a:pt x="211" y="170"/>
                  </a:lnTo>
                  <a:lnTo>
                    <a:pt x="210" y="188"/>
                  </a:lnTo>
                  <a:lnTo>
                    <a:pt x="207" y="204"/>
                  </a:lnTo>
                  <a:lnTo>
                    <a:pt x="205" y="220"/>
                  </a:lnTo>
                  <a:lnTo>
                    <a:pt x="201" y="234"/>
                  </a:lnTo>
                  <a:lnTo>
                    <a:pt x="196" y="246"/>
                  </a:lnTo>
                  <a:lnTo>
                    <a:pt x="191" y="259"/>
                  </a:lnTo>
                  <a:lnTo>
                    <a:pt x="183" y="269"/>
                  </a:lnTo>
                  <a:lnTo>
                    <a:pt x="177" y="280"/>
                  </a:lnTo>
                  <a:lnTo>
                    <a:pt x="168" y="287"/>
                  </a:lnTo>
                  <a:lnTo>
                    <a:pt x="159" y="295"/>
                  </a:lnTo>
                  <a:lnTo>
                    <a:pt x="150" y="301"/>
                  </a:lnTo>
                  <a:lnTo>
                    <a:pt x="138" y="305"/>
                  </a:lnTo>
                  <a:lnTo>
                    <a:pt x="128" y="309"/>
                  </a:lnTo>
                  <a:lnTo>
                    <a:pt x="117" y="310"/>
                  </a:lnTo>
                  <a:lnTo>
                    <a:pt x="104" y="311"/>
                  </a:lnTo>
                  <a:lnTo>
                    <a:pt x="93" y="310"/>
                  </a:lnTo>
                  <a:lnTo>
                    <a:pt x="81" y="309"/>
                  </a:lnTo>
                  <a:lnTo>
                    <a:pt x="71" y="305"/>
                  </a:lnTo>
                  <a:lnTo>
                    <a:pt x="61" y="301"/>
                  </a:lnTo>
                  <a:lnTo>
                    <a:pt x="52" y="295"/>
                  </a:lnTo>
                  <a:lnTo>
                    <a:pt x="44" y="288"/>
                  </a:lnTo>
                  <a:lnTo>
                    <a:pt x="35" y="280"/>
                  </a:lnTo>
                  <a:lnTo>
                    <a:pt x="29" y="269"/>
                  </a:lnTo>
                  <a:lnTo>
                    <a:pt x="21" y="259"/>
                  </a:lnTo>
                  <a:lnTo>
                    <a:pt x="16" y="248"/>
                  </a:lnTo>
                  <a:lnTo>
                    <a:pt x="11" y="235"/>
                  </a:lnTo>
                  <a:lnTo>
                    <a:pt x="7" y="221"/>
                  </a:lnTo>
                  <a:lnTo>
                    <a:pt x="4" y="206"/>
                  </a:lnTo>
                  <a:lnTo>
                    <a:pt x="2" y="190"/>
                  </a:lnTo>
                  <a:lnTo>
                    <a:pt x="1" y="174"/>
                  </a:lnTo>
                  <a:lnTo>
                    <a:pt x="0" y="156"/>
                  </a:lnTo>
                  <a:lnTo>
                    <a:pt x="1" y="138"/>
                  </a:lnTo>
                  <a:lnTo>
                    <a:pt x="2" y="122"/>
                  </a:lnTo>
                  <a:lnTo>
                    <a:pt x="5" y="107"/>
                  </a:lnTo>
                  <a:lnTo>
                    <a:pt x="7" y="91"/>
                  </a:lnTo>
                  <a:lnTo>
                    <a:pt x="11" y="77"/>
                  </a:lnTo>
                  <a:lnTo>
                    <a:pt x="16" y="65"/>
                  </a:lnTo>
                  <a:lnTo>
                    <a:pt x="23" y="53"/>
                  </a:lnTo>
                  <a:lnTo>
                    <a:pt x="30" y="42"/>
                  </a:lnTo>
                  <a:lnTo>
                    <a:pt x="38" y="31"/>
                  </a:lnTo>
                  <a:lnTo>
                    <a:pt x="46" y="24"/>
                  </a:lnTo>
                  <a:lnTo>
                    <a:pt x="55" y="16"/>
                  </a:lnTo>
                  <a:lnTo>
                    <a:pt x="65" y="10"/>
                  </a:lnTo>
                  <a:lnTo>
                    <a:pt x="75" y="6"/>
                  </a:lnTo>
                  <a:lnTo>
                    <a:pt x="85" y="2"/>
                  </a:lnTo>
                  <a:lnTo>
                    <a:pt x="97" y="1"/>
                  </a:lnTo>
                  <a:lnTo>
                    <a:pt x="108" y="0"/>
                  </a:lnTo>
                  <a:lnTo>
                    <a:pt x="121" y="1"/>
                  </a:lnTo>
                  <a:lnTo>
                    <a:pt x="132" y="2"/>
                  </a:lnTo>
                  <a:lnTo>
                    <a:pt x="142" y="6"/>
                  </a:lnTo>
                  <a:lnTo>
                    <a:pt x="152" y="10"/>
                  </a:lnTo>
                  <a:lnTo>
                    <a:pt x="161" y="16"/>
                  </a:lnTo>
                  <a:lnTo>
                    <a:pt x="169" y="23"/>
                  </a:lnTo>
                  <a:lnTo>
                    <a:pt x="178" y="30"/>
                  </a:lnTo>
                  <a:lnTo>
                    <a:pt x="184" y="40"/>
                  </a:lnTo>
                  <a:lnTo>
                    <a:pt x="191" y="51"/>
                  </a:lnTo>
                  <a:lnTo>
                    <a:pt x="197" y="62"/>
                  </a:lnTo>
                  <a:lnTo>
                    <a:pt x="201" y="75"/>
                  </a:lnTo>
                  <a:lnTo>
                    <a:pt x="205" y="89"/>
                  </a:lnTo>
                  <a:lnTo>
                    <a:pt x="208" y="103"/>
                  </a:lnTo>
                  <a:lnTo>
                    <a:pt x="210" y="118"/>
                  </a:lnTo>
                  <a:lnTo>
                    <a:pt x="211" y="135"/>
                  </a:lnTo>
                  <a:lnTo>
                    <a:pt x="212" y="152"/>
                  </a:lnTo>
                  <a:close/>
                  <a:moveTo>
                    <a:pt x="43" y="154"/>
                  </a:moveTo>
                  <a:lnTo>
                    <a:pt x="44" y="182"/>
                  </a:lnTo>
                  <a:lnTo>
                    <a:pt x="47" y="206"/>
                  </a:lnTo>
                  <a:lnTo>
                    <a:pt x="49" y="217"/>
                  </a:lnTo>
                  <a:lnTo>
                    <a:pt x="53" y="227"/>
                  </a:lnTo>
                  <a:lnTo>
                    <a:pt x="56" y="236"/>
                  </a:lnTo>
                  <a:lnTo>
                    <a:pt x="60" y="245"/>
                  </a:lnTo>
                  <a:lnTo>
                    <a:pt x="65" y="253"/>
                  </a:lnTo>
                  <a:lnTo>
                    <a:pt x="69" y="259"/>
                  </a:lnTo>
                  <a:lnTo>
                    <a:pt x="74" y="264"/>
                  </a:lnTo>
                  <a:lnTo>
                    <a:pt x="80" y="269"/>
                  </a:lnTo>
                  <a:lnTo>
                    <a:pt x="85" y="273"/>
                  </a:lnTo>
                  <a:lnTo>
                    <a:pt x="91" y="276"/>
                  </a:lnTo>
                  <a:lnTo>
                    <a:pt x="98" y="277"/>
                  </a:lnTo>
                  <a:lnTo>
                    <a:pt x="105" y="278"/>
                  </a:lnTo>
                  <a:lnTo>
                    <a:pt x="112" y="277"/>
                  </a:lnTo>
                  <a:lnTo>
                    <a:pt x="119" y="276"/>
                  </a:lnTo>
                  <a:lnTo>
                    <a:pt x="126" y="273"/>
                  </a:lnTo>
                  <a:lnTo>
                    <a:pt x="132" y="269"/>
                  </a:lnTo>
                  <a:lnTo>
                    <a:pt x="137" y="266"/>
                  </a:lnTo>
                  <a:lnTo>
                    <a:pt x="142" y="259"/>
                  </a:lnTo>
                  <a:lnTo>
                    <a:pt x="147" y="253"/>
                  </a:lnTo>
                  <a:lnTo>
                    <a:pt x="151" y="245"/>
                  </a:lnTo>
                  <a:lnTo>
                    <a:pt x="155" y="238"/>
                  </a:lnTo>
                  <a:lnTo>
                    <a:pt x="159" y="229"/>
                  </a:lnTo>
                  <a:lnTo>
                    <a:pt x="161" y="218"/>
                  </a:lnTo>
                  <a:lnTo>
                    <a:pt x="164" y="207"/>
                  </a:lnTo>
                  <a:lnTo>
                    <a:pt x="166" y="183"/>
                  </a:lnTo>
                  <a:lnTo>
                    <a:pt x="168" y="154"/>
                  </a:lnTo>
                  <a:lnTo>
                    <a:pt x="166" y="127"/>
                  </a:lnTo>
                  <a:lnTo>
                    <a:pt x="164" y="103"/>
                  </a:lnTo>
                  <a:lnTo>
                    <a:pt x="161" y="93"/>
                  </a:lnTo>
                  <a:lnTo>
                    <a:pt x="159" y="82"/>
                  </a:lnTo>
                  <a:lnTo>
                    <a:pt x="156" y="73"/>
                  </a:lnTo>
                  <a:lnTo>
                    <a:pt x="152" y="65"/>
                  </a:lnTo>
                  <a:lnTo>
                    <a:pt x="149" y="58"/>
                  </a:lnTo>
                  <a:lnTo>
                    <a:pt x="144" y="52"/>
                  </a:lnTo>
                  <a:lnTo>
                    <a:pt x="138" y="45"/>
                  </a:lnTo>
                  <a:lnTo>
                    <a:pt x="133" y="42"/>
                  </a:lnTo>
                  <a:lnTo>
                    <a:pt x="127" y="38"/>
                  </a:lnTo>
                  <a:lnTo>
                    <a:pt x="121" y="35"/>
                  </a:lnTo>
                  <a:lnTo>
                    <a:pt x="113" y="34"/>
                  </a:lnTo>
                  <a:lnTo>
                    <a:pt x="105" y="33"/>
                  </a:lnTo>
                  <a:lnTo>
                    <a:pt x="99" y="34"/>
                  </a:lnTo>
                  <a:lnTo>
                    <a:pt x="93" y="35"/>
                  </a:lnTo>
                  <a:lnTo>
                    <a:pt x="86" y="38"/>
                  </a:lnTo>
                  <a:lnTo>
                    <a:pt x="80" y="42"/>
                  </a:lnTo>
                  <a:lnTo>
                    <a:pt x="75" y="45"/>
                  </a:lnTo>
                  <a:lnTo>
                    <a:pt x="70" y="52"/>
                  </a:lnTo>
                  <a:lnTo>
                    <a:pt x="65" y="58"/>
                  </a:lnTo>
                  <a:lnTo>
                    <a:pt x="61" y="66"/>
                  </a:lnTo>
                  <a:lnTo>
                    <a:pt x="56" y="75"/>
                  </a:lnTo>
                  <a:lnTo>
                    <a:pt x="53" y="84"/>
                  </a:lnTo>
                  <a:lnTo>
                    <a:pt x="49" y="94"/>
                  </a:lnTo>
                  <a:lnTo>
                    <a:pt x="48" y="104"/>
                  </a:lnTo>
                  <a:lnTo>
                    <a:pt x="44" y="128"/>
                  </a:lnTo>
                  <a:lnTo>
                    <a:pt x="43"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6" name="Rectangle 735"/>
            <p:cNvSpPr>
              <a:spLocks noChangeArrowheads="1"/>
            </p:cNvSpPr>
            <p:nvPr/>
          </p:nvSpPr>
          <p:spPr bwMode="auto">
            <a:xfrm>
              <a:off x="4939" y="2757"/>
              <a:ext cx="51"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7" name="Freeform 736"/>
            <p:cNvSpPr>
              <a:spLocks noEditPoints="1"/>
            </p:cNvSpPr>
            <p:nvPr/>
          </p:nvSpPr>
          <p:spPr bwMode="auto">
            <a:xfrm>
              <a:off x="5022" y="2713"/>
              <a:ext cx="53" cy="78"/>
            </a:xfrm>
            <a:custGeom>
              <a:avLst/>
              <a:gdLst>
                <a:gd name="T0" fmla="*/ 32 w 210"/>
                <a:gd name="T1" fmla="*/ 276 h 310"/>
                <a:gd name="T2" fmla="*/ 63 w 210"/>
                <a:gd name="T3" fmla="*/ 274 h 310"/>
                <a:gd name="T4" fmla="*/ 96 w 210"/>
                <a:gd name="T5" fmla="*/ 264 h 310"/>
                <a:gd name="T6" fmla="*/ 124 w 210"/>
                <a:gd name="T7" fmla="*/ 248 h 310"/>
                <a:gd name="T8" fmla="*/ 145 w 210"/>
                <a:gd name="T9" fmla="*/ 222 h 310"/>
                <a:gd name="T10" fmla="*/ 160 w 210"/>
                <a:gd name="T11" fmla="*/ 192 h 310"/>
                <a:gd name="T12" fmla="*/ 158 w 210"/>
                <a:gd name="T13" fmla="*/ 175 h 310"/>
                <a:gd name="T14" fmla="*/ 134 w 210"/>
                <a:gd name="T15" fmla="*/ 192 h 310"/>
                <a:gd name="T16" fmla="*/ 103 w 210"/>
                <a:gd name="T17" fmla="*/ 199 h 310"/>
                <a:gd name="T18" fmla="*/ 73 w 210"/>
                <a:gd name="T19" fmla="*/ 198 h 310"/>
                <a:gd name="T20" fmla="*/ 47 w 210"/>
                <a:gd name="T21" fmla="*/ 189 h 310"/>
                <a:gd name="T22" fmla="*/ 26 w 210"/>
                <a:gd name="T23" fmla="*/ 174 h 310"/>
                <a:gd name="T24" fmla="*/ 10 w 210"/>
                <a:gd name="T25" fmla="*/ 152 h 310"/>
                <a:gd name="T26" fmla="*/ 3 w 210"/>
                <a:gd name="T27" fmla="*/ 127 h 310"/>
                <a:gd name="T28" fmla="*/ 1 w 210"/>
                <a:gd name="T29" fmla="*/ 96 h 310"/>
                <a:gd name="T30" fmla="*/ 8 w 210"/>
                <a:gd name="T31" fmla="*/ 67 h 310"/>
                <a:gd name="T32" fmla="*/ 23 w 210"/>
                <a:gd name="T33" fmla="*/ 40 h 310"/>
                <a:gd name="T34" fmla="*/ 47 w 210"/>
                <a:gd name="T35" fmla="*/ 18 h 310"/>
                <a:gd name="T36" fmla="*/ 75 w 210"/>
                <a:gd name="T37" fmla="*/ 5 h 310"/>
                <a:gd name="T38" fmla="*/ 107 w 210"/>
                <a:gd name="T39" fmla="*/ 0 h 310"/>
                <a:gd name="T40" fmla="*/ 140 w 210"/>
                <a:gd name="T41" fmla="*/ 5 h 310"/>
                <a:gd name="T42" fmla="*/ 168 w 210"/>
                <a:gd name="T43" fmla="*/ 20 h 310"/>
                <a:gd name="T44" fmla="*/ 190 w 210"/>
                <a:gd name="T45" fmla="*/ 44 h 310"/>
                <a:gd name="T46" fmla="*/ 204 w 210"/>
                <a:gd name="T47" fmla="*/ 75 h 310"/>
                <a:gd name="T48" fmla="*/ 210 w 210"/>
                <a:gd name="T49" fmla="*/ 113 h 310"/>
                <a:gd name="T50" fmla="*/ 208 w 210"/>
                <a:gd name="T51" fmla="*/ 166 h 310"/>
                <a:gd name="T52" fmla="*/ 194 w 210"/>
                <a:gd name="T53" fmla="*/ 217 h 310"/>
                <a:gd name="T54" fmla="*/ 167 w 210"/>
                <a:gd name="T55" fmla="*/ 259 h 310"/>
                <a:gd name="T56" fmla="*/ 126 w 210"/>
                <a:gd name="T57" fmla="*/ 291 h 310"/>
                <a:gd name="T58" fmla="*/ 71 w 210"/>
                <a:gd name="T59" fmla="*/ 307 h 310"/>
                <a:gd name="T60" fmla="*/ 167 w 210"/>
                <a:gd name="T61" fmla="*/ 122 h 310"/>
                <a:gd name="T62" fmla="*/ 160 w 210"/>
                <a:gd name="T63" fmla="*/ 77 h 310"/>
                <a:gd name="T64" fmla="*/ 150 w 210"/>
                <a:gd name="T65" fmla="*/ 57 h 310"/>
                <a:gd name="T66" fmla="*/ 136 w 210"/>
                <a:gd name="T67" fmla="*/ 42 h 310"/>
                <a:gd name="T68" fmla="*/ 118 w 210"/>
                <a:gd name="T69" fmla="*/ 34 h 310"/>
                <a:gd name="T70" fmla="*/ 97 w 210"/>
                <a:gd name="T71" fmla="*/ 33 h 310"/>
                <a:gd name="T72" fmla="*/ 80 w 210"/>
                <a:gd name="T73" fmla="*/ 38 h 310"/>
                <a:gd name="T74" fmla="*/ 65 w 210"/>
                <a:gd name="T75" fmla="*/ 48 h 310"/>
                <a:gd name="T76" fmla="*/ 49 w 210"/>
                <a:gd name="T77" fmla="*/ 76 h 310"/>
                <a:gd name="T78" fmla="*/ 45 w 210"/>
                <a:gd name="T79" fmla="*/ 118 h 310"/>
                <a:gd name="T80" fmla="*/ 60 w 210"/>
                <a:gd name="T81" fmla="*/ 150 h 310"/>
                <a:gd name="T82" fmla="*/ 91 w 210"/>
                <a:gd name="T83" fmla="*/ 166 h 310"/>
                <a:gd name="T84" fmla="*/ 126 w 210"/>
                <a:gd name="T85" fmla="*/ 164 h 310"/>
                <a:gd name="T86" fmla="*/ 155 w 210"/>
                <a:gd name="T87" fmla="*/ 146 h 310"/>
                <a:gd name="T88" fmla="*/ 167 w 210"/>
                <a:gd name="T89" fmla="*/ 12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310">
                  <a:moveTo>
                    <a:pt x="27" y="310"/>
                  </a:moveTo>
                  <a:lnTo>
                    <a:pt x="27" y="276"/>
                  </a:lnTo>
                  <a:lnTo>
                    <a:pt x="32" y="276"/>
                  </a:lnTo>
                  <a:lnTo>
                    <a:pt x="37" y="276"/>
                  </a:lnTo>
                  <a:lnTo>
                    <a:pt x="50" y="276"/>
                  </a:lnTo>
                  <a:lnTo>
                    <a:pt x="63" y="274"/>
                  </a:lnTo>
                  <a:lnTo>
                    <a:pt x="74" y="272"/>
                  </a:lnTo>
                  <a:lnTo>
                    <a:pt x="85" y="268"/>
                  </a:lnTo>
                  <a:lnTo>
                    <a:pt x="96" y="264"/>
                  </a:lnTo>
                  <a:lnTo>
                    <a:pt x="106" y="259"/>
                  </a:lnTo>
                  <a:lnTo>
                    <a:pt x="116" y="254"/>
                  </a:lnTo>
                  <a:lnTo>
                    <a:pt x="124" y="248"/>
                  </a:lnTo>
                  <a:lnTo>
                    <a:pt x="132" y="240"/>
                  </a:lnTo>
                  <a:lnTo>
                    <a:pt x="139" y="231"/>
                  </a:lnTo>
                  <a:lnTo>
                    <a:pt x="145" y="222"/>
                  </a:lnTo>
                  <a:lnTo>
                    <a:pt x="152" y="213"/>
                  </a:lnTo>
                  <a:lnTo>
                    <a:pt x="157" y="203"/>
                  </a:lnTo>
                  <a:lnTo>
                    <a:pt x="160" y="192"/>
                  </a:lnTo>
                  <a:lnTo>
                    <a:pt x="163" y="180"/>
                  </a:lnTo>
                  <a:lnTo>
                    <a:pt x="166" y="168"/>
                  </a:lnTo>
                  <a:lnTo>
                    <a:pt x="158" y="175"/>
                  </a:lnTo>
                  <a:lnTo>
                    <a:pt x="150" y="182"/>
                  </a:lnTo>
                  <a:lnTo>
                    <a:pt x="143" y="187"/>
                  </a:lnTo>
                  <a:lnTo>
                    <a:pt x="134" y="192"/>
                  </a:lnTo>
                  <a:lnTo>
                    <a:pt x="124" y="196"/>
                  </a:lnTo>
                  <a:lnTo>
                    <a:pt x="115" y="198"/>
                  </a:lnTo>
                  <a:lnTo>
                    <a:pt x="103" y="199"/>
                  </a:lnTo>
                  <a:lnTo>
                    <a:pt x="92" y="199"/>
                  </a:lnTo>
                  <a:lnTo>
                    <a:pt x="83" y="199"/>
                  </a:lnTo>
                  <a:lnTo>
                    <a:pt x="73" y="198"/>
                  </a:lnTo>
                  <a:lnTo>
                    <a:pt x="64" y="197"/>
                  </a:lnTo>
                  <a:lnTo>
                    <a:pt x="55" y="193"/>
                  </a:lnTo>
                  <a:lnTo>
                    <a:pt x="47" y="189"/>
                  </a:lnTo>
                  <a:lnTo>
                    <a:pt x="40" y="185"/>
                  </a:lnTo>
                  <a:lnTo>
                    <a:pt x="33" y="180"/>
                  </a:lnTo>
                  <a:lnTo>
                    <a:pt x="26" y="174"/>
                  </a:lnTo>
                  <a:lnTo>
                    <a:pt x="21" y="166"/>
                  </a:lnTo>
                  <a:lnTo>
                    <a:pt x="15" y="160"/>
                  </a:lnTo>
                  <a:lnTo>
                    <a:pt x="10" y="152"/>
                  </a:lnTo>
                  <a:lnTo>
                    <a:pt x="7" y="143"/>
                  </a:lnTo>
                  <a:lnTo>
                    <a:pt x="4" y="136"/>
                  </a:lnTo>
                  <a:lnTo>
                    <a:pt x="3" y="127"/>
                  </a:lnTo>
                  <a:lnTo>
                    <a:pt x="1" y="117"/>
                  </a:lnTo>
                  <a:lnTo>
                    <a:pt x="0" y="108"/>
                  </a:lnTo>
                  <a:lnTo>
                    <a:pt x="1" y="96"/>
                  </a:lnTo>
                  <a:lnTo>
                    <a:pt x="3" y="86"/>
                  </a:lnTo>
                  <a:lnTo>
                    <a:pt x="5" y="76"/>
                  </a:lnTo>
                  <a:lnTo>
                    <a:pt x="8" y="67"/>
                  </a:lnTo>
                  <a:lnTo>
                    <a:pt x="13" y="57"/>
                  </a:lnTo>
                  <a:lnTo>
                    <a:pt x="18" y="48"/>
                  </a:lnTo>
                  <a:lnTo>
                    <a:pt x="23" y="40"/>
                  </a:lnTo>
                  <a:lnTo>
                    <a:pt x="31" y="31"/>
                  </a:lnTo>
                  <a:lnTo>
                    <a:pt x="38" y="24"/>
                  </a:lnTo>
                  <a:lnTo>
                    <a:pt x="47" y="18"/>
                  </a:lnTo>
                  <a:lnTo>
                    <a:pt x="56" y="12"/>
                  </a:lnTo>
                  <a:lnTo>
                    <a:pt x="65" y="9"/>
                  </a:lnTo>
                  <a:lnTo>
                    <a:pt x="75" y="5"/>
                  </a:lnTo>
                  <a:lnTo>
                    <a:pt x="85" y="2"/>
                  </a:lnTo>
                  <a:lnTo>
                    <a:pt x="96" y="1"/>
                  </a:lnTo>
                  <a:lnTo>
                    <a:pt x="107" y="0"/>
                  </a:lnTo>
                  <a:lnTo>
                    <a:pt x="118" y="1"/>
                  </a:lnTo>
                  <a:lnTo>
                    <a:pt x="130" y="2"/>
                  </a:lnTo>
                  <a:lnTo>
                    <a:pt x="140" y="5"/>
                  </a:lnTo>
                  <a:lnTo>
                    <a:pt x="150" y="9"/>
                  </a:lnTo>
                  <a:lnTo>
                    <a:pt x="159" y="14"/>
                  </a:lnTo>
                  <a:lnTo>
                    <a:pt x="168" y="20"/>
                  </a:lnTo>
                  <a:lnTo>
                    <a:pt x="176" y="26"/>
                  </a:lnTo>
                  <a:lnTo>
                    <a:pt x="182" y="34"/>
                  </a:lnTo>
                  <a:lnTo>
                    <a:pt x="190" y="44"/>
                  </a:lnTo>
                  <a:lnTo>
                    <a:pt x="195" y="53"/>
                  </a:lnTo>
                  <a:lnTo>
                    <a:pt x="200" y="65"/>
                  </a:lnTo>
                  <a:lnTo>
                    <a:pt x="204" y="75"/>
                  </a:lnTo>
                  <a:lnTo>
                    <a:pt x="206" y="87"/>
                  </a:lnTo>
                  <a:lnTo>
                    <a:pt x="209" y="100"/>
                  </a:lnTo>
                  <a:lnTo>
                    <a:pt x="210" y="113"/>
                  </a:lnTo>
                  <a:lnTo>
                    <a:pt x="210" y="128"/>
                  </a:lnTo>
                  <a:lnTo>
                    <a:pt x="210" y="147"/>
                  </a:lnTo>
                  <a:lnTo>
                    <a:pt x="208" y="166"/>
                  </a:lnTo>
                  <a:lnTo>
                    <a:pt x="205" y="184"/>
                  </a:lnTo>
                  <a:lnTo>
                    <a:pt x="200" y="201"/>
                  </a:lnTo>
                  <a:lnTo>
                    <a:pt x="194" y="217"/>
                  </a:lnTo>
                  <a:lnTo>
                    <a:pt x="186" y="232"/>
                  </a:lnTo>
                  <a:lnTo>
                    <a:pt x="177" y="246"/>
                  </a:lnTo>
                  <a:lnTo>
                    <a:pt x="167" y="259"/>
                  </a:lnTo>
                  <a:lnTo>
                    <a:pt x="155" y="272"/>
                  </a:lnTo>
                  <a:lnTo>
                    <a:pt x="141" y="282"/>
                  </a:lnTo>
                  <a:lnTo>
                    <a:pt x="126" y="291"/>
                  </a:lnTo>
                  <a:lnTo>
                    <a:pt x="110" y="297"/>
                  </a:lnTo>
                  <a:lnTo>
                    <a:pt x="92" y="304"/>
                  </a:lnTo>
                  <a:lnTo>
                    <a:pt x="71" y="307"/>
                  </a:lnTo>
                  <a:lnTo>
                    <a:pt x="50" y="310"/>
                  </a:lnTo>
                  <a:lnTo>
                    <a:pt x="27" y="310"/>
                  </a:lnTo>
                  <a:close/>
                  <a:moveTo>
                    <a:pt x="167" y="122"/>
                  </a:moveTo>
                  <a:lnTo>
                    <a:pt x="166" y="103"/>
                  </a:lnTo>
                  <a:lnTo>
                    <a:pt x="163" y="85"/>
                  </a:lnTo>
                  <a:lnTo>
                    <a:pt x="160" y="77"/>
                  </a:lnTo>
                  <a:lnTo>
                    <a:pt x="158" y="70"/>
                  </a:lnTo>
                  <a:lnTo>
                    <a:pt x="154" y="63"/>
                  </a:lnTo>
                  <a:lnTo>
                    <a:pt x="150" y="57"/>
                  </a:lnTo>
                  <a:lnTo>
                    <a:pt x="146" y="51"/>
                  </a:lnTo>
                  <a:lnTo>
                    <a:pt x="141" y="47"/>
                  </a:lnTo>
                  <a:lnTo>
                    <a:pt x="136" y="42"/>
                  </a:lnTo>
                  <a:lnTo>
                    <a:pt x="130" y="39"/>
                  </a:lnTo>
                  <a:lnTo>
                    <a:pt x="125" y="37"/>
                  </a:lnTo>
                  <a:lnTo>
                    <a:pt x="118" y="34"/>
                  </a:lnTo>
                  <a:lnTo>
                    <a:pt x="111" y="33"/>
                  </a:lnTo>
                  <a:lnTo>
                    <a:pt x="103" y="33"/>
                  </a:lnTo>
                  <a:lnTo>
                    <a:pt x="97" y="33"/>
                  </a:lnTo>
                  <a:lnTo>
                    <a:pt x="92" y="34"/>
                  </a:lnTo>
                  <a:lnTo>
                    <a:pt x="85" y="35"/>
                  </a:lnTo>
                  <a:lnTo>
                    <a:pt x="80" y="38"/>
                  </a:lnTo>
                  <a:lnTo>
                    <a:pt x="75" y="40"/>
                  </a:lnTo>
                  <a:lnTo>
                    <a:pt x="70" y="44"/>
                  </a:lnTo>
                  <a:lnTo>
                    <a:pt x="65" y="48"/>
                  </a:lnTo>
                  <a:lnTo>
                    <a:pt x="61" y="53"/>
                  </a:lnTo>
                  <a:lnTo>
                    <a:pt x="54" y="65"/>
                  </a:lnTo>
                  <a:lnTo>
                    <a:pt x="49" y="76"/>
                  </a:lnTo>
                  <a:lnTo>
                    <a:pt x="45" y="90"/>
                  </a:lnTo>
                  <a:lnTo>
                    <a:pt x="43" y="105"/>
                  </a:lnTo>
                  <a:lnTo>
                    <a:pt x="45" y="118"/>
                  </a:lnTo>
                  <a:lnTo>
                    <a:pt x="47" y="131"/>
                  </a:lnTo>
                  <a:lnTo>
                    <a:pt x="52" y="141"/>
                  </a:lnTo>
                  <a:lnTo>
                    <a:pt x="60" y="150"/>
                  </a:lnTo>
                  <a:lnTo>
                    <a:pt x="69" y="157"/>
                  </a:lnTo>
                  <a:lnTo>
                    <a:pt x="79" y="164"/>
                  </a:lnTo>
                  <a:lnTo>
                    <a:pt x="91" y="166"/>
                  </a:lnTo>
                  <a:lnTo>
                    <a:pt x="103" y="168"/>
                  </a:lnTo>
                  <a:lnTo>
                    <a:pt x="115" y="166"/>
                  </a:lnTo>
                  <a:lnTo>
                    <a:pt x="126" y="164"/>
                  </a:lnTo>
                  <a:lnTo>
                    <a:pt x="138" y="160"/>
                  </a:lnTo>
                  <a:lnTo>
                    <a:pt x="148" y="154"/>
                  </a:lnTo>
                  <a:lnTo>
                    <a:pt x="155" y="146"/>
                  </a:lnTo>
                  <a:lnTo>
                    <a:pt x="162" y="138"/>
                  </a:lnTo>
                  <a:lnTo>
                    <a:pt x="166" y="131"/>
                  </a:lnTo>
                  <a:lnTo>
                    <a:pt x="167"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8" name="Freeform 737"/>
            <p:cNvSpPr>
              <a:spLocks/>
            </p:cNvSpPr>
            <p:nvPr/>
          </p:nvSpPr>
          <p:spPr bwMode="auto">
            <a:xfrm>
              <a:off x="5085" y="2776"/>
              <a:ext cx="14" cy="15"/>
            </a:xfrm>
            <a:custGeom>
              <a:avLst/>
              <a:gdLst>
                <a:gd name="T0" fmla="*/ 58 w 58"/>
                <a:gd name="T1" fmla="*/ 31 h 61"/>
                <a:gd name="T2" fmla="*/ 58 w 58"/>
                <a:gd name="T3" fmla="*/ 37 h 61"/>
                <a:gd name="T4" fmla="*/ 56 w 58"/>
                <a:gd name="T5" fmla="*/ 42 h 61"/>
                <a:gd name="T6" fmla="*/ 53 w 58"/>
                <a:gd name="T7" fmla="*/ 47 h 61"/>
                <a:gd name="T8" fmla="*/ 51 w 58"/>
                <a:gd name="T9" fmla="*/ 52 h 61"/>
                <a:gd name="T10" fmla="*/ 46 w 58"/>
                <a:gd name="T11" fmla="*/ 56 h 61"/>
                <a:gd name="T12" fmla="*/ 40 w 58"/>
                <a:gd name="T13" fmla="*/ 59 h 61"/>
                <a:gd name="T14" fmla="*/ 35 w 58"/>
                <a:gd name="T15" fmla="*/ 60 h 61"/>
                <a:gd name="T16" fmla="*/ 29 w 58"/>
                <a:gd name="T17" fmla="*/ 61 h 61"/>
                <a:gd name="T18" fmla="*/ 23 w 58"/>
                <a:gd name="T19" fmla="*/ 60 h 61"/>
                <a:gd name="T20" fmla="*/ 18 w 58"/>
                <a:gd name="T21" fmla="*/ 59 h 61"/>
                <a:gd name="T22" fmla="*/ 12 w 58"/>
                <a:gd name="T23" fmla="*/ 56 h 61"/>
                <a:gd name="T24" fmla="*/ 9 w 58"/>
                <a:gd name="T25" fmla="*/ 52 h 61"/>
                <a:gd name="T26" fmla="*/ 5 w 58"/>
                <a:gd name="T27" fmla="*/ 47 h 61"/>
                <a:gd name="T28" fmla="*/ 2 w 58"/>
                <a:gd name="T29" fmla="*/ 42 h 61"/>
                <a:gd name="T30" fmla="*/ 1 w 58"/>
                <a:gd name="T31" fmla="*/ 37 h 61"/>
                <a:gd name="T32" fmla="*/ 0 w 58"/>
                <a:gd name="T33" fmla="*/ 31 h 61"/>
                <a:gd name="T34" fmla="*/ 1 w 58"/>
                <a:gd name="T35" fmla="*/ 24 h 61"/>
                <a:gd name="T36" fmla="*/ 2 w 58"/>
                <a:gd name="T37" fmla="*/ 19 h 61"/>
                <a:gd name="T38" fmla="*/ 5 w 58"/>
                <a:gd name="T39" fmla="*/ 13 h 61"/>
                <a:gd name="T40" fmla="*/ 9 w 58"/>
                <a:gd name="T41" fmla="*/ 9 h 61"/>
                <a:gd name="T42" fmla="*/ 12 w 58"/>
                <a:gd name="T43" fmla="*/ 5 h 61"/>
                <a:gd name="T44" fmla="*/ 18 w 58"/>
                <a:gd name="T45" fmla="*/ 3 h 61"/>
                <a:gd name="T46" fmla="*/ 24 w 58"/>
                <a:gd name="T47" fmla="*/ 0 h 61"/>
                <a:gd name="T48" fmla="*/ 29 w 58"/>
                <a:gd name="T49" fmla="*/ 0 h 61"/>
                <a:gd name="T50" fmla="*/ 35 w 58"/>
                <a:gd name="T51" fmla="*/ 0 h 61"/>
                <a:gd name="T52" fmla="*/ 40 w 58"/>
                <a:gd name="T53" fmla="*/ 3 h 61"/>
                <a:gd name="T54" fmla="*/ 46 w 58"/>
                <a:gd name="T55" fmla="*/ 5 h 61"/>
                <a:gd name="T56" fmla="*/ 51 w 58"/>
                <a:gd name="T57" fmla="*/ 9 h 61"/>
                <a:gd name="T58" fmla="*/ 53 w 58"/>
                <a:gd name="T59" fmla="*/ 13 h 61"/>
                <a:gd name="T60" fmla="*/ 56 w 58"/>
                <a:gd name="T61" fmla="*/ 18 h 61"/>
                <a:gd name="T62" fmla="*/ 58 w 58"/>
                <a:gd name="T63" fmla="*/ 24 h 61"/>
                <a:gd name="T64" fmla="*/ 58 w 58"/>
                <a:gd name="T6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61">
                  <a:moveTo>
                    <a:pt x="58" y="31"/>
                  </a:moveTo>
                  <a:lnTo>
                    <a:pt x="58" y="37"/>
                  </a:lnTo>
                  <a:lnTo>
                    <a:pt x="56" y="42"/>
                  </a:lnTo>
                  <a:lnTo>
                    <a:pt x="53" y="47"/>
                  </a:lnTo>
                  <a:lnTo>
                    <a:pt x="51" y="52"/>
                  </a:lnTo>
                  <a:lnTo>
                    <a:pt x="46" y="56"/>
                  </a:lnTo>
                  <a:lnTo>
                    <a:pt x="40" y="59"/>
                  </a:lnTo>
                  <a:lnTo>
                    <a:pt x="35" y="60"/>
                  </a:lnTo>
                  <a:lnTo>
                    <a:pt x="29" y="61"/>
                  </a:lnTo>
                  <a:lnTo>
                    <a:pt x="23" y="60"/>
                  </a:lnTo>
                  <a:lnTo>
                    <a:pt x="18" y="59"/>
                  </a:lnTo>
                  <a:lnTo>
                    <a:pt x="12" y="56"/>
                  </a:lnTo>
                  <a:lnTo>
                    <a:pt x="9" y="52"/>
                  </a:lnTo>
                  <a:lnTo>
                    <a:pt x="5" y="47"/>
                  </a:lnTo>
                  <a:lnTo>
                    <a:pt x="2" y="42"/>
                  </a:lnTo>
                  <a:lnTo>
                    <a:pt x="1" y="37"/>
                  </a:lnTo>
                  <a:lnTo>
                    <a:pt x="0" y="31"/>
                  </a:lnTo>
                  <a:lnTo>
                    <a:pt x="1" y="24"/>
                  </a:lnTo>
                  <a:lnTo>
                    <a:pt x="2" y="19"/>
                  </a:lnTo>
                  <a:lnTo>
                    <a:pt x="5" y="13"/>
                  </a:lnTo>
                  <a:lnTo>
                    <a:pt x="9" y="9"/>
                  </a:lnTo>
                  <a:lnTo>
                    <a:pt x="12" y="5"/>
                  </a:lnTo>
                  <a:lnTo>
                    <a:pt x="18" y="3"/>
                  </a:lnTo>
                  <a:lnTo>
                    <a:pt x="24" y="0"/>
                  </a:lnTo>
                  <a:lnTo>
                    <a:pt x="29" y="0"/>
                  </a:lnTo>
                  <a:lnTo>
                    <a:pt x="35" y="0"/>
                  </a:lnTo>
                  <a:lnTo>
                    <a:pt x="40" y="3"/>
                  </a:lnTo>
                  <a:lnTo>
                    <a:pt x="46" y="5"/>
                  </a:lnTo>
                  <a:lnTo>
                    <a:pt x="51" y="9"/>
                  </a:lnTo>
                  <a:lnTo>
                    <a:pt x="53" y="13"/>
                  </a:lnTo>
                  <a:lnTo>
                    <a:pt x="56" y="18"/>
                  </a:lnTo>
                  <a:lnTo>
                    <a:pt x="58" y="24"/>
                  </a:lnTo>
                  <a:lnTo>
                    <a:pt x="58"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9" name="Freeform 738"/>
            <p:cNvSpPr>
              <a:spLocks noEditPoints="1"/>
            </p:cNvSpPr>
            <p:nvPr/>
          </p:nvSpPr>
          <p:spPr bwMode="auto">
            <a:xfrm>
              <a:off x="5108" y="2713"/>
              <a:ext cx="53" cy="78"/>
            </a:xfrm>
            <a:custGeom>
              <a:avLst/>
              <a:gdLst>
                <a:gd name="T0" fmla="*/ 30 w 210"/>
                <a:gd name="T1" fmla="*/ 276 h 310"/>
                <a:gd name="T2" fmla="*/ 61 w 210"/>
                <a:gd name="T3" fmla="*/ 274 h 310"/>
                <a:gd name="T4" fmla="*/ 95 w 210"/>
                <a:gd name="T5" fmla="*/ 264 h 310"/>
                <a:gd name="T6" fmla="*/ 123 w 210"/>
                <a:gd name="T7" fmla="*/ 248 h 310"/>
                <a:gd name="T8" fmla="*/ 145 w 210"/>
                <a:gd name="T9" fmla="*/ 222 h 310"/>
                <a:gd name="T10" fmla="*/ 159 w 210"/>
                <a:gd name="T11" fmla="*/ 192 h 310"/>
                <a:gd name="T12" fmla="*/ 158 w 210"/>
                <a:gd name="T13" fmla="*/ 175 h 310"/>
                <a:gd name="T14" fmla="*/ 132 w 210"/>
                <a:gd name="T15" fmla="*/ 192 h 310"/>
                <a:gd name="T16" fmla="*/ 102 w 210"/>
                <a:gd name="T17" fmla="*/ 199 h 310"/>
                <a:gd name="T18" fmla="*/ 71 w 210"/>
                <a:gd name="T19" fmla="*/ 198 h 310"/>
                <a:gd name="T20" fmla="*/ 46 w 210"/>
                <a:gd name="T21" fmla="*/ 189 h 310"/>
                <a:gd name="T22" fmla="*/ 25 w 210"/>
                <a:gd name="T23" fmla="*/ 174 h 310"/>
                <a:gd name="T24" fmla="*/ 9 w 210"/>
                <a:gd name="T25" fmla="*/ 152 h 310"/>
                <a:gd name="T26" fmla="*/ 1 w 210"/>
                <a:gd name="T27" fmla="*/ 127 h 310"/>
                <a:gd name="T28" fmla="*/ 0 w 210"/>
                <a:gd name="T29" fmla="*/ 96 h 310"/>
                <a:gd name="T30" fmla="*/ 6 w 210"/>
                <a:gd name="T31" fmla="*/ 67 h 310"/>
                <a:gd name="T32" fmla="*/ 23 w 210"/>
                <a:gd name="T33" fmla="*/ 40 h 310"/>
                <a:gd name="T34" fmla="*/ 46 w 210"/>
                <a:gd name="T35" fmla="*/ 18 h 310"/>
                <a:gd name="T36" fmla="*/ 74 w 210"/>
                <a:gd name="T37" fmla="*/ 5 h 310"/>
                <a:gd name="T38" fmla="*/ 107 w 210"/>
                <a:gd name="T39" fmla="*/ 0 h 310"/>
                <a:gd name="T40" fmla="*/ 139 w 210"/>
                <a:gd name="T41" fmla="*/ 5 h 310"/>
                <a:gd name="T42" fmla="*/ 167 w 210"/>
                <a:gd name="T43" fmla="*/ 20 h 310"/>
                <a:gd name="T44" fmla="*/ 188 w 210"/>
                <a:gd name="T45" fmla="*/ 44 h 310"/>
                <a:gd name="T46" fmla="*/ 202 w 210"/>
                <a:gd name="T47" fmla="*/ 75 h 310"/>
                <a:gd name="T48" fmla="*/ 209 w 210"/>
                <a:gd name="T49" fmla="*/ 113 h 310"/>
                <a:gd name="T50" fmla="*/ 207 w 210"/>
                <a:gd name="T51" fmla="*/ 166 h 310"/>
                <a:gd name="T52" fmla="*/ 192 w 210"/>
                <a:gd name="T53" fmla="*/ 217 h 310"/>
                <a:gd name="T54" fmla="*/ 165 w 210"/>
                <a:gd name="T55" fmla="*/ 259 h 310"/>
                <a:gd name="T56" fmla="*/ 125 w 210"/>
                <a:gd name="T57" fmla="*/ 291 h 310"/>
                <a:gd name="T58" fmla="*/ 71 w 210"/>
                <a:gd name="T59" fmla="*/ 307 h 310"/>
                <a:gd name="T60" fmla="*/ 165 w 210"/>
                <a:gd name="T61" fmla="*/ 122 h 310"/>
                <a:gd name="T62" fmla="*/ 159 w 210"/>
                <a:gd name="T63" fmla="*/ 77 h 310"/>
                <a:gd name="T64" fmla="*/ 149 w 210"/>
                <a:gd name="T65" fmla="*/ 57 h 310"/>
                <a:gd name="T66" fmla="*/ 135 w 210"/>
                <a:gd name="T67" fmla="*/ 42 h 310"/>
                <a:gd name="T68" fmla="*/ 117 w 210"/>
                <a:gd name="T69" fmla="*/ 34 h 310"/>
                <a:gd name="T70" fmla="*/ 97 w 210"/>
                <a:gd name="T71" fmla="*/ 33 h 310"/>
                <a:gd name="T72" fmla="*/ 79 w 210"/>
                <a:gd name="T73" fmla="*/ 38 h 310"/>
                <a:gd name="T74" fmla="*/ 64 w 210"/>
                <a:gd name="T75" fmla="*/ 48 h 310"/>
                <a:gd name="T76" fmla="*/ 47 w 210"/>
                <a:gd name="T77" fmla="*/ 76 h 310"/>
                <a:gd name="T78" fmla="*/ 43 w 210"/>
                <a:gd name="T79" fmla="*/ 118 h 310"/>
                <a:gd name="T80" fmla="*/ 58 w 210"/>
                <a:gd name="T81" fmla="*/ 150 h 310"/>
                <a:gd name="T82" fmla="*/ 89 w 210"/>
                <a:gd name="T83" fmla="*/ 166 h 310"/>
                <a:gd name="T84" fmla="*/ 126 w 210"/>
                <a:gd name="T85" fmla="*/ 164 h 310"/>
                <a:gd name="T86" fmla="*/ 155 w 210"/>
                <a:gd name="T87" fmla="*/ 146 h 310"/>
                <a:gd name="T88" fmla="*/ 165 w 210"/>
                <a:gd name="T89" fmla="*/ 12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310">
                  <a:moveTo>
                    <a:pt x="27" y="310"/>
                  </a:moveTo>
                  <a:lnTo>
                    <a:pt x="27" y="276"/>
                  </a:lnTo>
                  <a:lnTo>
                    <a:pt x="30" y="276"/>
                  </a:lnTo>
                  <a:lnTo>
                    <a:pt x="36" y="276"/>
                  </a:lnTo>
                  <a:lnTo>
                    <a:pt x="48" y="276"/>
                  </a:lnTo>
                  <a:lnTo>
                    <a:pt x="61" y="274"/>
                  </a:lnTo>
                  <a:lnTo>
                    <a:pt x="72" y="272"/>
                  </a:lnTo>
                  <a:lnTo>
                    <a:pt x="84" y="268"/>
                  </a:lnTo>
                  <a:lnTo>
                    <a:pt x="95" y="264"/>
                  </a:lnTo>
                  <a:lnTo>
                    <a:pt x="104" y="259"/>
                  </a:lnTo>
                  <a:lnTo>
                    <a:pt x="114" y="254"/>
                  </a:lnTo>
                  <a:lnTo>
                    <a:pt x="123" y="248"/>
                  </a:lnTo>
                  <a:lnTo>
                    <a:pt x="131" y="240"/>
                  </a:lnTo>
                  <a:lnTo>
                    <a:pt x="139" y="231"/>
                  </a:lnTo>
                  <a:lnTo>
                    <a:pt x="145" y="222"/>
                  </a:lnTo>
                  <a:lnTo>
                    <a:pt x="150" y="213"/>
                  </a:lnTo>
                  <a:lnTo>
                    <a:pt x="155" y="203"/>
                  </a:lnTo>
                  <a:lnTo>
                    <a:pt x="159" y="192"/>
                  </a:lnTo>
                  <a:lnTo>
                    <a:pt x="161" y="180"/>
                  </a:lnTo>
                  <a:lnTo>
                    <a:pt x="164" y="168"/>
                  </a:lnTo>
                  <a:lnTo>
                    <a:pt x="158" y="175"/>
                  </a:lnTo>
                  <a:lnTo>
                    <a:pt x="150" y="182"/>
                  </a:lnTo>
                  <a:lnTo>
                    <a:pt x="141" y="187"/>
                  </a:lnTo>
                  <a:lnTo>
                    <a:pt x="132" y="192"/>
                  </a:lnTo>
                  <a:lnTo>
                    <a:pt x="123" y="196"/>
                  </a:lnTo>
                  <a:lnTo>
                    <a:pt x="113" y="198"/>
                  </a:lnTo>
                  <a:lnTo>
                    <a:pt x="102" y="199"/>
                  </a:lnTo>
                  <a:lnTo>
                    <a:pt x="91" y="199"/>
                  </a:lnTo>
                  <a:lnTo>
                    <a:pt x="81" y="199"/>
                  </a:lnTo>
                  <a:lnTo>
                    <a:pt x="71" y="198"/>
                  </a:lnTo>
                  <a:lnTo>
                    <a:pt x="62" y="197"/>
                  </a:lnTo>
                  <a:lnTo>
                    <a:pt x="55" y="193"/>
                  </a:lnTo>
                  <a:lnTo>
                    <a:pt x="46" y="189"/>
                  </a:lnTo>
                  <a:lnTo>
                    <a:pt x="38" y="185"/>
                  </a:lnTo>
                  <a:lnTo>
                    <a:pt x="32" y="180"/>
                  </a:lnTo>
                  <a:lnTo>
                    <a:pt x="25" y="174"/>
                  </a:lnTo>
                  <a:lnTo>
                    <a:pt x="19" y="166"/>
                  </a:lnTo>
                  <a:lnTo>
                    <a:pt x="14" y="160"/>
                  </a:lnTo>
                  <a:lnTo>
                    <a:pt x="9" y="152"/>
                  </a:lnTo>
                  <a:lnTo>
                    <a:pt x="6" y="143"/>
                  </a:lnTo>
                  <a:lnTo>
                    <a:pt x="2" y="136"/>
                  </a:lnTo>
                  <a:lnTo>
                    <a:pt x="1" y="127"/>
                  </a:lnTo>
                  <a:lnTo>
                    <a:pt x="0" y="117"/>
                  </a:lnTo>
                  <a:lnTo>
                    <a:pt x="0" y="108"/>
                  </a:lnTo>
                  <a:lnTo>
                    <a:pt x="0" y="96"/>
                  </a:lnTo>
                  <a:lnTo>
                    <a:pt x="1" y="86"/>
                  </a:lnTo>
                  <a:lnTo>
                    <a:pt x="4" y="76"/>
                  </a:lnTo>
                  <a:lnTo>
                    <a:pt x="6" y="67"/>
                  </a:lnTo>
                  <a:lnTo>
                    <a:pt x="11" y="57"/>
                  </a:lnTo>
                  <a:lnTo>
                    <a:pt x="16" y="48"/>
                  </a:lnTo>
                  <a:lnTo>
                    <a:pt x="23" y="40"/>
                  </a:lnTo>
                  <a:lnTo>
                    <a:pt x="29" y="31"/>
                  </a:lnTo>
                  <a:lnTo>
                    <a:pt x="37" y="24"/>
                  </a:lnTo>
                  <a:lnTo>
                    <a:pt x="46" y="18"/>
                  </a:lnTo>
                  <a:lnTo>
                    <a:pt x="55" y="12"/>
                  </a:lnTo>
                  <a:lnTo>
                    <a:pt x="64" y="9"/>
                  </a:lnTo>
                  <a:lnTo>
                    <a:pt x="74" y="5"/>
                  </a:lnTo>
                  <a:lnTo>
                    <a:pt x="84" y="2"/>
                  </a:lnTo>
                  <a:lnTo>
                    <a:pt x="95" y="1"/>
                  </a:lnTo>
                  <a:lnTo>
                    <a:pt x="107" y="0"/>
                  </a:lnTo>
                  <a:lnTo>
                    <a:pt x="118" y="1"/>
                  </a:lnTo>
                  <a:lnTo>
                    <a:pt x="128" y="2"/>
                  </a:lnTo>
                  <a:lnTo>
                    <a:pt x="139" y="5"/>
                  </a:lnTo>
                  <a:lnTo>
                    <a:pt x="149" y="9"/>
                  </a:lnTo>
                  <a:lnTo>
                    <a:pt x="158" y="14"/>
                  </a:lnTo>
                  <a:lnTo>
                    <a:pt x="167" y="20"/>
                  </a:lnTo>
                  <a:lnTo>
                    <a:pt x="174" y="26"/>
                  </a:lnTo>
                  <a:lnTo>
                    <a:pt x="182" y="34"/>
                  </a:lnTo>
                  <a:lnTo>
                    <a:pt x="188" y="44"/>
                  </a:lnTo>
                  <a:lnTo>
                    <a:pt x="193" y="53"/>
                  </a:lnTo>
                  <a:lnTo>
                    <a:pt x="198" y="65"/>
                  </a:lnTo>
                  <a:lnTo>
                    <a:pt x="202" y="75"/>
                  </a:lnTo>
                  <a:lnTo>
                    <a:pt x="206" y="87"/>
                  </a:lnTo>
                  <a:lnTo>
                    <a:pt x="207" y="100"/>
                  </a:lnTo>
                  <a:lnTo>
                    <a:pt x="209" y="113"/>
                  </a:lnTo>
                  <a:lnTo>
                    <a:pt x="210" y="128"/>
                  </a:lnTo>
                  <a:lnTo>
                    <a:pt x="209" y="147"/>
                  </a:lnTo>
                  <a:lnTo>
                    <a:pt x="207" y="166"/>
                  </a:lnTo>
                  <a:lnTo>
                    <a:pt x="203" y="184"/>
                  </a:lnTo>
                  <a:lnTo>
                    <a:pt x="198" y="201"/>
                  </a:lnTo>
                  <a:lnTo>
                    <a:pt x="192" y="217"/>
                  </a:lnTo>
                  <a:lnTo>
                    <a:pt x="184" y="232"/>
                  </a:lnTo>
                  <a:lnTo>
                    <a:pt x="175" y="246"/>
                  </a:lnTo>
                  <a:lnTo>
                    <a:pt x="165" y="259"/>
                  </a:lnTo>
                  <a:lnTo>
                    <a:pt x="154" y="272"/>
                  </a:lnTo>
                  <a:lnTo>
                    <a:pt x="140" y="282"/>
                  </a:lnTo>
                  <a:lnTo>
                    <a:pt x="125" y="291"/>
                  </a:lnTo>
                  <a:lnTo>
                    <a:pt x="108" y="297"/>
                  </a:lnTo>
                  <a:lnTo>
                    <a:pt x="90" y="304"/>
                  </a:lnTo>
                  <a:lnTo>
                    <a:pt x="71" y="307"/>
                  </a:lnTo>
                  <a:lnTo>
                    <a:pt x="50" y="310"/>
                  </a:lnTo>
                  <a:lnTo>
                    <a:pt x="27" y="310"/>
                  </a:lnTo>
                  <a:close/>
                  <a:moveTo>
                    <a:pt x="165" y="122"/>
                  </a:moveTo>
                  <a:lnTo>
                    <a:pt x="164" y="103"/>
                  </a:lnTo>
                  <a:lnTo>
                    <a:pt x="161" y="85"/>
                  </a:lnTo>
                  <a:lnTo>
                    <a:pt x="159" y="77"/>
                  </a:lnTo>
                  <a:lnTo>
                    <a:pt x="156" y="70"/>
                  </a:lnTo>
                  <a:lnTo>
                    <a:pt x="153" y="63"/>
                  </a:lnTo>
                  <a:lnTo>
                    <a:pt x="149" y="57"/>
                  </a:lnTo>
                  <a:lnTo>
                    <a:pt x="145" y="51"/>
                  </a:lnTo>
                  <a:lnTo>
                    <a:pt x="140" y="47"/>
                  </a:lnTo>
                  <a:lnTo>
                    <a:pt x="135" y="42"/>
                  </a:lnTo>
                  <a:lnTo>
                    <a:pt x="130" y="39"/>
                  </a:lnTo>
                  <a:lnTo>
                    <a:pt x="123" y="37"/>
                  </a:lnTo>
                  <a:lnTo>
                    <a:pt x="117" y="34"/>
                  </a:lnTo>
                  <a:lnTo>
                    <a:pt x="109" y="33"/>
                  </a:lnTo>
                  <a:lnTo>
                    <a:pt x="103" y="33"/>
                  </a:lnTo>
                  <a:lnTo>
                    <a:pt x="97" y="33"/>
                  </a:lnTo>
                  <a:lnTo>
                    <a:pt x="90" y="34"/>
                  </a:lnTo>
                  <a:lnTo>
                    <a:pt x="84" y="35"/>
                  </a:lnTo>
                  <a:lnTo>
                    <a:pt x="79" y="38"/>
                  </a:lnTo>
                  <a:lnTo>
                    <a:pt x="74" y="40"/>
                  </a:lnTo>
                  <a:lnTo>
                    <a:pt x="69" y="44"/>
                  </a:lnTo>
                  <a:lnTo>
                    <a:pt x="64" y="48"/>
                  </a:lnTo>
                  <a:lnTo>
                    <a:pt x="60" y="53"/>
                  </a:lnTo>
                  <a:lnTo>
                    <a:pt x="52" y="65"/>
                  </a:lnTo>
                  <a:lnTo>
                    <a:pt x="47" y="76"/>
                  </a:lnTo>
                  <a:lnTo>
                    <a:pt x="43" y="90"/>
                  </a:lnTo>
                  <a:lnTo>
                    <a:pt x="42" y="105"/>
                  </a:lnTo>
                  <a:lnTo>
                    <a:pt x="43" y="118"/>
                  </a:lnTo>
                  <a:lnTo>
                    <a:pt x="47" y="131"/>
                  </a:lnTo>
                  <a:lnTo>
                    <a:pt x="52" y="141"/>
                  </a:lnTo>
                  <a:lnTo>
                    <a:pt x="58" y="150"/>
                  </a:lnTo>
                  <a:lnTo>
                    <a:pt x="67" y="157"/>
                  </a:lnTo>
                  <a:lnTo>
                    <a:pt x="77" y="164"/>
                  </a:lnTo>
                  <a:lnTo>
                    <a:pt x="89" y="166"/>
                  </a:lnTo>
                  <a:lnTo>
                    <a:pt x="102" y="168"/>
                  </a:lnTo>
                  <a:lnTo>
                    <a:pt x="114" y="166"/>
                  </a:lnTo>
                  <a:lnTo>
                    <a:pt x="126" y="164"/>
                  </a:lnTo>
                  <a:lnTo>
                    <a:pt x="136" y="160"/>
                  </a:lnTo>
                  <a:lnTo>
                    <a:pt x="146" y="154"/>
                  </a:lnTo>
                  <a:lnTo>
                    <a:pt x="155" y="146"/>
                  </a:lnTo>
                  <a:lnTo>
                    <a:pt x="160" y="138"/>
                  </a:lnTo>
                  <a:lnTo>
                    <a:pt x="164" y="131"/>
                  </a:lnTo>
                  <a:lnTo>
                    <a:pt x="165"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0" name="Freeform 739"/>
            <p:cNvSpPr>
              <a:spLocks/>
            </p:cNvSpPr>
            <p:nvPr/>
          </p:nvSpPr>
          <p:spPr bwMode="auto">
            <a:xfrm>
              <a:off x="4777" y="2853"/>
              <a:ext cx="26" cy="75"/>
            </a:xfrm>
            <a:custGeom>
              <a:avLst/>
              <a:gdLst>
                <a:gd name="T0" fmla="*/ 63 w 104"/>
                <a:gd name="T1" fmla="*/ 301 h 301"/>
                <a:gd name="T2" fmla="*/ 63 w 104"/>
                <a:gd name="T3" fmla="*/ 41 h 301"/>
                <a:gd name="T4" fmla="*/ 62 w 104"/>
                <a:gd name="T5" fmla="*/ 41 h 301"/>
                <a:gd name="T6" fmla="*/ 8 w 104"/>
                <a:gd name="T7" fmla="*/ 69 h 301"/>
                <a:gd name="T8" fmla="*/ 0 w 104"/>
                <a:gd name="T9" fmla="*/ 36 h 301"/>
                <a:gd name="T10" fmla="*/ 68 w 104"/>
                <a:gd name="T11" fmla="*/ 0 h 301"/>
                <a:gd name="T12" fmla="*/ 104 w 104"/>
                <a:gd name="T13" fmla="*/ 0 h 301"/>
                <a:gd name="T14" fmla="*/ 104 w 104"/>
                <a:gd name="T15" fmla="*/ 301 h 301"/>
                <a:gd name="T16" fmla="*/ 63 w 104"/>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301">
                  <a:moveTo>
                    <a:pt x="63" y="301"/>
                  </a:moveTo>
                  <a:lnTo>
                    <a:pt x="63" y="41"/>
                  </a:lnTo>
                  <a:lnTo>
                    <a:pt x="62" y="41"/>
                  </a:lnTo>
                  <a:lnTo>
                    <a:pt x="8" y="69"/>
                  </a:lnTo>
                  <a:lnTo>
                    <a:pt x="0" y="36"/>
                  </a:lnTo>
                  <a:lnTo>
                    <a:pt x="68" y="0"/>
                  </a:lnTo>
                  <a:lnTo>
                    <a:pt x="104" y="0"/>
                  </a:lnTo>
                  <a:lnTo>
                    <a:pt x="104" y="301"/>
                  </a:lnTo>
                  <a:lnTo>
                    <a:pt x="63"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1" name="Freeform 740"/>
            <p:cNvSpPr>
              <a:spLocks noEditPoints="1"/>
            </p:cNvSpPr>
            <p:nvPr/>
          </p:nvSpPr>
          <p:spPr bwMode="auto">
            <a:xfrm>
              <a:off x="4830" y="2852"/>
              <a:ext cx="53" cy="78"/>
            </a:xfrm>
            <a:custGeom>
              <a:avLst/>
              <a:gdLst>
                <a:gd name="T0" fmla="*/ 211 w 211"/>
                <a:gd name="T1" fmla="*/ 172 h 312"/>
                <a:gd name="T2" fmla="*/ 207 w 211"/>
                <a:gd name="T3" fmla="*/ 205 h 312"/>
                <a:gd name="T4" fmla="*/ 201 w 211"/>
                <a:gd name="T5" fmla="*/ 234 h 312"/>
                <a:gd name="T6" fmla="*/ 189 w 211"/>
                <a:gd name="T7" fmla="*/ 259 h 312"/>
                <a:gd name="T8" fmla="*/ 175 w 211"/>
                <a:gd name="T9" fmla="*/ 280 h 312"/>
                <a:gd name="T10" fmla="*/ 159 w 211"/>
                <a:gd name="T11" fmla="*/ 295 h 312"/>
                <a:gd name="T12" fmla="*/ 139 w 211"/>
                <a:gd name="T13" fmla="*/ 305 h 312"/>
                <a:gd name="T14" fmla="*/ 116 w 211"/>
                <a:gd name="T15" fmla="*/ 310 h 312"/>
                <a:gd name="T16" fmla="*/ 93 w 211"/>
                <a:gd name="T17" fmla="*/ 310 h 312"/>
                <a:gd name="T18" fmla="*/ 71 w 211"/>
                <a:gd name="T19" fmla="*/ 305 h 312"/>
                <a:gd name="T20" fmla="*/ 52 w 211"/>
                <a:gd name="T21" fmla="*/ 295 h 312"/>
                <a:gd name="T22" fmla="*/ 36 w 211"/>
                <a:gd name="T23" fmla="*/ 280 h 312"/>
                <a:gd name="T24" fmla="*/ 22 w 211"/>
                <a:gd name="T25" fmla="*/ 259 h 312"/>
                <a:gd name="T26" fmla="*/ 11 w 211"/>
                <a:gd name="T27" fmla="*/ 235 h 312"/>
                <a:gd name="T28" fmla="*/ 4 w 211"/>
                <a:gd name="T29" fmla="*/ 207 h 312"/>
                <a:gd name="T30" fmla="*/ 1 w 211"/>
                <a:gd name="T31" fmla="*/ 174 h 312"/>
                <a:gd name="T32" fmla="*/ 1 w 211"/>
                <a:gd name="T33" fmla="*/ 139 h 312"/>
                <a:gd name="T34" fmla="*/ 4 w 211"/>
                <a:gd name="T35" fmla="*/ 107 h 312"/>
                <a:gd name="T36" fmla="*/ 11 w 211"/>
                <a:gd name="T37" fmla="*/ 78 h 312"/>
                <a:gd name="T38" fmla="*/ 23 w 211"/>
                <a:gd name="T39" fmla="*/ 53 h 312"/>
                <a:gd name="T40" fmla="*/ 38 w 211"/>
                <a:gd name="T41" fmla="*/ 33 h 312"/>
                <a:gd name="T42" fmla="*/ 55 w 211"/>
                <a:gd name="T43" fmla="*/ 17 h 312"/>
                <a:gd name="T44" fmla="*/ 75 w 211"/>
                <a:gd name="T45" fmla="*/ 6 h 312"/>
                <a:gd name="T46" fmla="*/ 97 w 211"/>
                <a:gd name="T47" fmla="*/ 1 h 312"/>
                <a:gd name="T48" fmla="*/ 121 w 211"/>
                <a:gd name="T49" fmla="*/ 1 h 312"/>
                <a:gd name="T50" fmla="*/ 142 w 211"/>
                <a:gd name="T51" fmla="*/ 6 h 312"/>
                <a:gd name="T52" fmla="*/ 161 w 211"/>
                <a:gd name="T53" fmla="*/ 17 h 312"/>
                <a:gd name="T54" fmla="*/ 177 w 211"/>
                <a:gd name="T55" fmla="*/ 32 h 312"/>
                <a:gd name="T56" fmla="*/ 191 w 211"/>
                <a:gd name="T57" fmla="*/ 51 h 312"/>
                <a:gd name="T58" fmla="*/ 201 w 211"/>
                <a:gd name="T59" fmla="*/ 75 h 312"/>
                <a:gd name="T60" fmla="*/ 207 w 211"/>
                <a:gd name="T61" fmla="*/ 103 h 312"/>
                <a:gd name="T62" fmla="*/ 211 w 211"/>
                <a:gd name="T63" fmla="*/ 135 h 312"/>
                <a:gd name="T64" fmla="*/ 43 w 211"/>
                <a:gd name="T65" fmla="*/ 155 h 312"/>
                <a:gd name="T66" fmla="*/ 47 w 211"/>
                <a:gd name="T67" fmla="*/ 206 h 312"/>
                <a:gd name="T68" fmla="*/ 52 w 211"/>
                <a:gd name="T69" fmla="*/ 228 h 312"/>
                <a:gd name="T70" fmla="*/ 60 w 211"/>
                <a:gd name="T71" fmla="*/ 245 h 312"/>
                <a:gd name="T72" fmla="*/ 69 w 211"/>
                <a:gd name="T73" fmla="*/ 259 h 312"/>
                <a:gd name="T74" fmla="*/ 79 w 211"/>
                <a:gd name="T75" fmla="*/ 270 h 312"/>
                <a:gd name="T76" fmla="*/ 91 w 211"/>
                <a:gd name="T77" fmla="*/ 276 h 312"/>
                <a:gd name="T78" fmla="*/ 104 w 211"/>
                <a:gd name="T79" fmla="*/ 279 h 312"/>
                <a:gd name="T80" fmla="*/ 119 w 211"/>
                <a:gd name="T81" fmla="*/ 276 h 312"/>
                <a:gd name="T82" fmla="*/ 132 w 211"/>
                <a:gd name="T83" fmla="*/ 270 h 312"/>
                <a:gd name="T84" fmla="*/ 142 w 211"/>
                <a:gd name="T85" fmla="*/ 261 h 312"/>
                <a:gd name="T86" fmla="*/ 151 w 211"/>
                <a:gd name="T87" fmla="*/ 247 h 312"/>
                <a:gd name="T88" fmla="*/ 159 w 211"/>
                <a:gd name="T89" fmla="*/ 229 h 312"/>
                <a:gd name="T90" fmla="*/ 164 w 211"/>
                <a:gd name="T91" fmla="*/ 207 h 312"/>
                <a:gd name="T92" fmla="*/ 168 w 211"/>
                <a:gd name="T93" fmla="*/ 155 h 312"/>
                <a:gd name="T94" fmla="*/ 164 w 211"/>
                <a:gd name="T95" fmla="*/ 104 h 312"/>
                <a:gd name="T96" fmla="*/ 159 w 211"/>
                <a:gd name="T97" fmla="*/ 83 h 312"/>
                <a:gd name="T98" fmla="*/ 153 w 211"/>
                <a:gd name="T99" fmla="*/ 66 h 312"/>
                <a:gd name="T100" fmla="*/ 144 w 211"/>
                <a:gd name="T101" fmla="*/ 52 h 312"/>
                <a:gd name="T102" fmla="*/ 132 w 211"/>
                <a:gd name="T103" fmla="*/ 42 h 312"/>
                <a:gd name="T104" fmla="*/ 121 w 211"/>
                <a:gd name="T105" fmla="*/ 36 h 312"/>
                <a:gd name="T106" fmla="*/ 105 w 211"/>
                <a:gd name="T107" fmla="*/ 34 h 312"/>
                <a:gd name="T108" fmla="*/ 93 w 211"/>
                <a:gd name="T109" fmla="*/ 36 h 312"/>
                <a:gd name="T110" fmla="*/ 80 w 211"/>
                <a:gd name="T111" fmla="*/ 42 h 312"/>
                <a:gd name="T112" fmla="*/ 70 w 211"/>
                <a:gd name="T113" fmla="*/ 52 h 312"/>
                <a:gd name="T114" fmla="*/ 60 w 211"/>
                <a:gd name="T115" fmla="*/ 66 h 312"/>
                <a:gd name="T116" fmla="*/ 53 w 211"/>
                <a:gd name="T117" fmla="*/ 84 h 312"/>
                <a:gd name="T118" fmla="*/ 47 w 211"/>
                <a:gd name="T119" fmla="*/ 104 h 312"/>
                <a:gd name="T120" fmla="*/ 43 w 211"/>
                <a:gd name="T121" fmla="*/ 15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312">
                  <a:moveTo>
                    <a:pt x="211" y="153"/>
                  </a:moveTo>
                  <a:lnTo>
                    <a:pt x="211" y="172"/>
                  </a:lnTo>
                  <a:lnTo>
                    <a:pt x="210" y="188"/>
                  </a:lnTo>
                  <a:lnTo>
                    <a:pt x="207" y="205"/>
                  </a:lnTo>
                  <a:lnTo>
                    <a:pt x="205" y="220"/>
                  </a:lnTo>
                  <a:lnTo>
                    <a:pt x="201" y="234"/>
                  </a:lnTo>
                  <a:lnTo>
                    <a:pt x="196" y="247"/>
                  </a:lnTo>
                  <a:lnTo>
                    <a:pt x="189" y="259"/>
                  </a:lnTo>
                  <a:lnTo>
                    <a:pt x="183" y="270"/>
                  </a:lnTo>
                  <a:lnTo>
                    <a:pt x="175" y="280"/>
                  </a:lnTo>
                  <a:lnTo>
                    <a:pt x="168" y="289"/>
                  </a:lnTo>
                  <a:lnTo>
                    <a:pt x="159" y="295"/>
                  </a:lnTo>
                  <a:lnTo>
                    <a:pt x="149" y="301"/>
                  </a:lnTo>
                  <a:lnTo>
                    <a:pt x="139" y="305"/>
                  </a:lnTo>
                  <a:lnTo>
                    <a:pt x="128" y="309"/>
                  </a:lnTo>
                  <a:lnTo>
                    <a:pt x="116" y="310"/>
                  </a:lnTo>
                  <a:lnTo>
                    <a:pt x="104" y="312"/>
                  </a:lnTo>
                  <a:lnTo>
                    <a:pt x="93" y="310"/>
                  </a:lnTo>
                  <a:lnTo>
                    <a:pt x="81" y="309"/>
                  </a:lnTo>
                  <a:lnTo>
                    <a:pt x="71" y="305"/>
                  </a:lnTo>
                  <a:lnTo>
                    <a:pt x="61" y="301"/>
                  </a:lnTo>
                  <a:lnTo>
                    <a:pt x="52" y="295"/>
                  </a:lnTo>
                  <a:lnTo>
                    <a:pt x="43" y="289"/>
                  </a:lnTo>
                  <a:lnTo>
                    <a:pt x="36" y="280"/>
                  </a:lnTo>
                  <a:lnTo>
                    <a:pt x="28" y="271"/>
                  </a:lnTo>
                  <a:lnTo>
                    <a:pt x="22" y="259"/>
                  </a:lnTo>
                  <a:lnTo>
                    <a:pt x="16" y="248"/>
                  </a:lnTo>
                  <a:lnTo>
                    <a:pt x="11" y="235"/>
                  </a:lnTo>
                  <a:lnTo>
                    <a:pt x="8" y="221"/>
                  </a:lnTo>
                  <a:lnTo>
                    <a:pt x="4" y="207"/>
                  </a:lnTo>
                  <a:lnTo>
                    <a:pt x="2" y="191"/>
                  </a:lnTo>
                  <a:lnTo>
                    <a:pt x="1" y="174"/>
                  </a:lnTo>
                  <a:lnTo>
                    <a:pt x="0" y="156"/>
                  </a:lnTo>
                  <a:lnTo>
                    <a:pt x="1" y="139"/>
                  </a:lnTo>
                  <a:lnTo>
                    <a:pt x="2" y="122"/>
                  </a:lnTo>
                  <a:lnTo>
                    <a:pt x="4" y="107"/>
                  </a:lnTo>
                  <a:lnTo>
                    <a:pt x="8" y="92"/>
                  </a:lnTo>
                  <a:lnTo>
                    <a:pt x="11" y="78"/>
                  </a:lnTo>
                  <a:lnTo>
                    <a:pt x="16" y="65"/>
                  </a:lnTo>
                  <a:lnTo>
                    <a:pt x="23" y="53"/>
                  </a:lnTo>
                  <a:lnTo>
                    <a:pt x="29" y="42"/>
                  </a:lnTo>
                  <a:lnTo>
                    <a:pt x="38" y="33"/>
                  </a:lnTo>
                  <a:lnTo>
                    <a:pt x="46" y="24"/>
                  </a:lnTo>
                  <a:lnTo>
                    <a:pt x="55" y="17"/>
                  </a:lnTo>
                  <a:lnTo>
                    <a:pt x="65" y="11"/>
                  </a:lnTo>
                  <a:lnTo>
                    <a:pt x="75" y="6"/>
                  </a:lnTo>
                  <a:lnTo>
                    <a:pt x="85" y="4"/>
                  </a:lnTo>
                  <a:lnTo>
                    <a:pt x="97" y="1"/>
                  </a:lnTo>
                  <a:lnTo>
                    <a:pt x="108" y="0"/>
                  </a:lnTo>
                  <a:lnTo>
                    <a:pt x="121" y="1"/>
                  </a:lnTo>
                  <a:lnTo>
                    <a:pt x="131" y="3"/>
                  </a:lnTo>
                  <a:lnTo>
                    <a:pt x="142" y="6"/>
                  </a:lnTo>
                  <a:lnTo>
                    <a:pt x="151" y="10"/>
                  </a:lnTo>
                  <a:lnTo>
                    <a:pt x="161" y="17"/>
                  </a:lnTo>
                  <a:lnTo>
                    <a:pt x="169" y="23"/>
                  </a:lnTo>
                  <a:lnTo>
                    <a:pt x="177" y="32"/>
                  </a:lnTo>
                  <a:lnTo>
                    <a:pt x="184" y="41"/>
                  </a:lnTo>
                  <a:lnTo>
                    <a:pt x="191" y="51"/>
                  </a:lnTo>
                  <a:lnTo>
                    <a:pt x="196" y="62"/>
                  </a:lnTo>
                  <a:lnTo>
                    <a:pt x="201" y="75"/>
                  </a:lnTo>
                  <a:lnTo>
                    <a:pt x="205" y="89"/>
                  </a:lnTo>
                  <a:lnTo>
                    <a:pt x="207" y="103"/>
                  </a:lnTo>
                  <a:lnTo>
                    <a:pt x="210" y="118"/>
                  </a:lnTo>
                  <a:lnTo>
                    <a:pt x="211" y="135"/>
                  </a:lnTo>
                  <a:lnTo>
                    <a:pt x="211" y="153"/>
                  </a:lnTo>
                  <a:close/>
                  <a:moveTo>
                    <a:pt x="43" y="155"/>
                  </a:moveTo>
                  <a:lnTo>
                    <a:pt x="44" y="182"/>
                  </a:lnTo>
                  <a:lnTo>
                    <a:pt x="47" y="206"/>
                  </a:lnTo>
                  <a:lnTo>
                    <a:pt x="50" y="217"/>
                  </a:lnTo>
                  <a:lnTo>
                    <a:pt x="52" y="228"/>
                  </a:lnTo>
                  <a:lnTo>
                    <a:pt x="56" y="237"/>
                  </a:lnTo>
                  <a:lnTo>
                    <a:pt x="60" y="245"/>
                  </a:lnTo>
                  <a:lnTo>
                    <a:pt x="65" y="253"/>
                  </a:lnTo>
                  <a:lnTo>
                    <a:pt x="69" y="259"/>
                  </a:lnTo>
                  <a:lnTo>
                    <a:pt x="74" y="266"/>
                  </a:lnTo>
                  <a:lnTo>
                    <a:pt x="79" y="270"/>
                  </a:lnTo>
                  <a:lnTo>
                    <a:pt x="85" y="273"/>
                  </a:lnTo>
                  <a:lnTo>
                    <a:pt x="91" y="276"/>
                  </a:lnTo>
                  <a:lnTo>
                    <a:pt x="98" y="277"/>
                  </a:lnTo>
                  <a:lnTo>
                    <a:pt x="104" y="279"/>
                  </a:lnTo>
                  <a:lnTo>
                    <a:pt x="112" y="277"/>
                  </a:lnTo>
                  <a:lnTo>
                    <a:pt x="119" y="276"/>
                  </a:lnTo>
                  <a:lnTo>
                    <a:pt x="126" y="273"/>
                  </a:lnTo>
                  <a:lnTo>
                    <a:pt x="132" y="270"/>
                  </a:lnTo>
                  <a:lnTo>
                    <a:pt x="137" y="266"/>
                  </a:lnTo>
                  <a:lnTo>
                    <a:pt x="142" y="261"/>
                  </a:lnTo>
                  <a:lnTo>
                    <a:pt x="147" y="254"/>
                  </a:lnTo>
                  <a:lnTo>
                    <a:pt x="151" y="247"/>
                  </a:lnTo>
                  <a:lnTo>
                    <a:pt x="155" y="238"/>
                  </a:lnTo>
                  <a:lnTo>
                    <a:pt x="159" y="229"/>
                  </a:lnTo>
                  <a:lnTo>
                    <a:pt x="161" y="219"/>
                  </a:lnTo>
                  <a:lnTo>
                    <a:pt x="164" y="207"/>
                  </a:lnTo>
                  <a:lnTo>
                    <a:pt x="167" y="183"/>
                  </a:lnTo>
                  <a:lnTo>
                    <a:pt x="168" y="155"/>
                  </a:lnTo>
                  <a:lnTo>
                    <a:pt x="167" y="127"/>
                  </a:lnTo>
                  <a:lnTo>
                    <a:pt x="164" y="104"/>
                  </a:lnTo>
                  <a:lnTo>
                    <a:pt x="161" y="93"/>
                  </a:lnTo>
                  <a:lnTo>
                    <a:pt x="159" y="83"/>
                  </a:lnTo>
                  <a:lnTo>
                    <a:pt x="156" y="74"/>
                  </a:lnTo>
                  <a:lnTo>
                    <a:pt x="153" y="66"/>
                  </a:lnTo>
                  <a:lnTo>
                    <a:pt x="147" y="58"/>
                  </a:lnTo>
                  <a:lnTo>
                    <a:pt x="144" y="52"/>
                  </a:lnTo>
                  <a:lnTo>
                    <a:pt x="139" y="46"/>
                  </a:lnTo>
                  <a:lnTo>
                    <a:pt x="132" y="42"/>
                  </a:lnTo>
                  <a:lnTo>
                    <a:pt x="127" y="38"/>
                  </a:lnTo>
                  <a:lnTo>
                    <a:pt x="121" y="36"/>
                  </a:lnTo>
                  <a:lnTo>
                    <a:pt x="113" y="34"/>
                  </a:lnTo>
                  <a:lnTo>
                    <a:pt x="105" y="34"/>
                  </a:lnTo>
                  <a:lnTo>
                    <a:pt x="99" y="34"/>
                  </a:lnTo>
                  <a:lnTo>
                    <a:pt x="93" y="36"/>
                  </a:lnTo>
                  <a:lnTo>
                    <a:pt x="86" y="38"/>
                  </a:lnTo>
                  <a:lnTo>
                    <a:pt x="80" y="42"/>
                  </a:lnTo>
                  <a:lnTo>
                    <a:pt x="75" y="47"/>
                  </a:lnTo>
                  <a:lnTo>
                    <a:pt x="70" y="52"/>
                  </a:lnTo>
                  <a:lnTo>
                    <a:pt x="65" y="58"/>
                  </a:lnTo>
                  <a:lnTo>
                    <a:pt x="60" y="66"/>
                  </a:lnTo>
                  <a:lnTo>
                    <a:pt x="56" y="75"/>
                  </a:lnTo>
                  <a:lnTo>
                    <a:pt x="53" y="84"/>
                  </a:lnTo>
                  <a:lnTo>
                    <a:pt x="50" y="94"/>
                  </a:lnTo>
                  <a:lnTo>
                    <a:pt x="47" y="104"/>
                  </a:lnTo>
                  <a:lnTo>
                    <a:pt x="44" y="128"/>
                  </a:lnTo>
                  <a:lnTo>
                    <a:pt x="43" y="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2" name="Freeform 741"/>
            <p:cNvSpPr>
              <a:spLocks/>
            </p:cNvSpPr>
            <p:nvPr/>
          </p:nvSpPr>
          <p:spPr bwMode="auto">
            <a:xfrm>
              <a:off x="4893" y="2914"/>
              <a:ext cx="15" cy="16"/>
            </a:xfrm>
            <a:custGeom>
              <a:avLst/>
              <a:gdLst>
                <a:gd name="T0" fmla="*/ 57 w 57"/>
                <a:gd name="T1" fmla="*/ 30 h 61"/>
                <a:gd name="T2" fmla="*/ 57 w 57"/>
                <a:gd name="T3" fmla="*/ 36 h 61"/>
                <a:gd name="T4" fmla="*/ 56 w 57"/>
                <a:gd name="T5" fmla="*/ 43 h 61"/>
                <a:gd name="T6" fmla="*/ 53 w 57"/>
                <a:gd name="T7" fmla="*/ 48 h 61"/>
                <a:gd name="T8" fmla="*/ 50 w 57"/>
                <a:gd name="T9" fmla="*/ 52 h 61"/>
                <a:gd name="T10" fmla="*/ 45 w 57"/>
                <a:gd name="T11" fmla="*/ 55 h 61"/>
                <a:gd name="T12" fmla="*/ 39 w 57"/>
                <a:gd name="T13" fmla="*/ 58 h 61"/>
                <a:gd name="T14" fmla="*/ 34 w 57"/>
                <a:gd name="T15" fmla="*/ 59 h 61"/>
                <a:gd name="T16" fmla="*/ 28 w 57"/>
                <a:gd name="T17" fmla="*/ 61 h 61"/>
                <a:gd name="T18" fmla="*/ 23 w 57"/>
                <a:gd name="T19" fmla="*/ 59 h 61"/>
                <a:gd name="T20" fmla="*/ 17 w 57"/>
                <a:gd name="T21" fmla="*/ 58 h 61"/>
                <a:gd name="T22" fmla="*/ 13 w 57"/>
                <a:gd name="T23" fmla="*/ 55 h 61"/>
                <a:gd name="T24" fmla="*/ 8 w 57"/>
                <a:gd name="T25" fmla="*/ 52 h 61"/>
                <a:gd name="T26" fmla="*/ 4 w 57"/>
                <a:gd name="T27" fmla="*/ 47 h 61"/>
                <a:gd name="T28" fmla="*/ 1 w 57"/>
                <a:gd name="T29" fmla="*/ 42 h 61"/>
                <a:gd name="T30" fmla="*/ 0 w 57"/>
                <a:gd name="T31" fmla="*/ 36 h 61"/>
                <a:gd name="T32" fmla="*/ 0 w 57"/>
                <a:gd name="T33" fmla="*/ 30 h 61"/>
                <a:gd name="T34" fmla="*/ 0 w 57"/>
                <a:gd name="T35" fmla="*/ 24 h 61"/>
                <a:gd name="T36" fmla="*/ 1 w 57"/>
                <a:gd name="T37" fmla="*/ 19 h 61"/>
                <a:gd name="T38" fmla="*/ 4 w 57"/>
                <a:gd name="T39" fmla="*/ 14 h 61"/>
                <a:gd name="T40" fmla="*/ 8 w 57"/>
                <a:gd name="T41" fmla="*/ 8 h 61"/>
                <a:gd name="T42" fmla="*/ 13 w 57"/>
                <a:gd name="T43" fmla="*/ 5 h 61"/>
                <a:gd name="T44" fmla="*/ 18 w 57"/>
                <a:gd name="T45" fmla="*/ 2 h 61"/>
                <a:gd name="T46" fmla="*/ 23 w 57"/>
                <a:gd name="T47" fmla="*/ 1 h 61"/>
                <a:gd name="T48" fmla="*/ 29 w 57"/>
                <a:gd name="T49" fmla="*/ 0 h 61"/>
                <a:gd name="T50" fmla="*/ 34 w 57"/>
                <a:gd name="T51" fmla="*/ 1 h 61"/>
                <a:gd name="T52" fmla="*/ 41 w 57"/>
                <a:gd name="T53" fmla="*/ 2 h 61"/>
                <a:gd name="T54" fmla="*/ 46 w 57"/>
                <a:gd name="T55" fmla="*/ 5 h 61"/>
                <a:gd name="T56" fmla="*/ 50 w 57"/>
                <a:gd name="T57" fmla="*/ 8 h 61"/>
                <a:gd name="T58" fmla="*/ 53 w 57"/>
                <a:gd name="T59" fmla="*/ 12 h 61"/>
                <a:gd name="T60" fmla="*/ 56 w 57"/>
                <a:gd name="T61" fmla="*/ 19 h 61"/>
                <a:gd name="T62" fmla="*/ 57 w 57"/>
                <a:gd name="T63" fmla="*/ 24 h 61"/>
                <a:gd name="T64" fmla="*/ 57 w 57"/>
                <a:gd name="T65"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61">
                  <a:moveTo>
                    <a:pt x="57" y="30"/>
                  </a:moveTo>
                  <a:lnTo>
                    <a:pt x="57" y="36"/>
                  </a:lnTo>
                  <a:lnTo>
                    <a:pt x="56" y="43"/>
                  </a:lnTo>
                  <a:lnTo>
                    <a:pt x="53" y="48"/>
                  </a:lnTo>
                  <a:lnTo>
                    <a:pt x="50" y="52"/>
                  </a:lnTo>
                  <a:lnTo>
                    <a:pt x="45" y="55"/>
                  </a:lnTo>
                  <a:lnTo>
                    <a:pt x="39" y="58"/>
                  </a:lnTo>
                  <a:lnTo>
                    <a:pt x="34" y="59"/>
                  </a:lnTo>
                  <a:lnTo>
                    <a:pt x="28" y="61"/>
                  </a:lnTo>
                  <a:lnTo>
                    <a:pt x="23" y="59"/>
                  </a:lnTo>
                  <a:lnTo>
                    <a:pt x="17" y="58"/>
                  </a:lnTo>
                  <a:lnTo>
                    <a:pt x="13" y="55"/>
                  </a:lnTo>
                  <a:lnTo>
                    <a:pt x="8" y="52"/>
                  </a:lnTo>
                  <a:lnTo>
                    <a:pt x="4" y="47"/>
                  </a:lnTo>
                  <a:lnTo>
                    <a:pt x="1" y="42"/>
                  </a:lnTo>
                  <a:lnTo>
                    <a:pt x="0" y="36"/>
                  </a:lnTo>
                  <a:lnTo>
                    <a:pt x="0" y="30"/>
                  </a:lnTo>
                  <a:lnTo>
                    <a:pt x="0" y="24"/>
                  </a:lnTo>
                  <a:lnTo>
                    <a:pt x="1" y="19"/>
                  </a:lnTo>
                  <a:lnTo>
                    <a:pt x="4" y="14"/>
                  </a:lnTo>
                  <a:lnTo>
                    <a:pt x="8" y="8"/>
                  </a:lnTo>
                  <a:lnTo>
                    <a:pt x="13" y="5"/>
                  </a:lnTo>
                  <a:lnTo>
                    <a:pt x="18" y="2"/>
                  </a:lnTo>
                  <a:lnTo>
                    <a:pt x="23" y="1"/>
                  </a:lnTo>
                  <a:lnTo>
                    <a:pt x="29" y="0"/>
                  </a:lnTo>
                  <a:lnTo>
                    <a:pt x="34" y="1"/>
                  </a:lnTo>
                  <a:lnTo>
                    <a:pt x="41" y="2"/>
                  </a:lnTo>
                  <a:lnTo>
                    <a:pt x="46" y="5"/>
                  </a:lnTo>
                  <a:lnTo>
                    <a:pt x="50" y="8"/>
                  </a:lnTo>
                  <a:lnTo>
                    <a:pt x="53" y="12"/>
                  </a:lnTo>
                  <a:lnTo>
                    <a:pt x="56" y="19"/>
                  </a:lnTo>
                  <a:lnTo>
                    <a:pt x="57" y="24"/>
                  </a:lnTo>
                  <a:lnTo>
                    <a:pt x="57"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3" name="Freeform 742"/>
            <p:cNvSpPr>
              <a:spLocks noEditPoints="1"/>
            </p:cNvSpPr>
            <p:nvPr/>
          </p:nvSpPr>
          <p:spPr bwMode="auto">
            <a:xfrm>
              <a:off x="4916" y="2852"/>
              <a:ext cx="53" cy="78"/>
            </a:xfrm>
            <a:custGeom>
              <a:avLst/>
              <a:gdLst>
                <a:gd name="T0" fmla="*/ 211 w 213"/>
                <a:gd name="T1" fmla="*/ 172 h 312"/>
                <a:gd name="T2" fmla="*/ 209 w 213"/>
                <a:gd name="T3" fmla="*/ 205 h 312"/>
                <a:gd name="T4" fmla="*/ 201 w 213"/>
                <a:gd name="T5" fmla="*/ 234 h 312"/>
                <a:gd name="T6" fmla="*/ 191 w 213"/>
                <a:gd name="T7" fmla="*/ 259 h 312"/>
                <a:gd name="T8" fmla="*/ 177 w 213"/>
                <a:gd name="T9" fmla="*/ 280 h 312"/>
                <a:gd name="T10" fmla="*/ 159 w 213"/>
                <a:gd name="T11" fmla="*/ 295 h 312"/>
                <a:gd name="T12" fmla="*/ 140 w 213"/>
                <a:gd name="T13" fmla="*/ 305 h 312"/>
                <a:gd name="T14" fmla="*/ 117 w 213"/>
                <a:gd name="T15" fmla="*/ 310 h 312"/>
                <a:gd name="T16" fmla="*/ 93 w 213"/>
                <a:gd name="T17" fmla="*/ 310 h 312"/>
                <a:gd name="T18" fmla="*/ 72 w 213"/>
                <a:gd name="T19" fmla="*/ 305 h 312"/>
                <a:gd name="T20" fmla="*/ 52 w 213"/>
                <a:gd name="T21" fmla="*/ 295 h 312"/>
                <a:gd name="T22" fmla="*/ 36 w 213"/>
                <a:gd name="T23" fmla="*/ 280 h 312"/>
                <a:gd name="T24" fmla="*/ 22 w 213"/>
                <a:gd name="T25" fmla="*/ 259 h 312"/>
                <a:gd name="T26" fmla="*/ 12 w 213"/>
                <a:gd name="T27" fmla="*/ 235 h 312"/>
                <a:gd name="T28" fmla="*/ 5 w 213"/>
                <a:gd name="T29" fmla="*/ 207 h 312"/>
                <a:gd name="T30" fmla="*/ 2 w 213"/>
                <a:gd name="T31" fmla="*/ 174 h 312"/>
                <a:gd name="T32" fmla="*/ 2 w 213"/>
                <a:gd name="T33" fmla="*/ 139 h 312"/>
                <a:gd name="T34" fmla="*/ 5 w 213"/>
                <a:gd name="T35" fmla="*/ 107 h 312"/>
                <a:gd name="T36" fmla="*/ 13 w 213"/>
                <a:gd name="T37" fmla="*/ 78 h 312"/>
                <a:gd name="T38" fmla="*/ 23 w 213"/>
                <a:gd name="T39" fmla="*/ 53 h 312"/>
                <a:gd name="T40" fmla="*/ 39 w 213"/>
                <a:gd name="T41" fmla="*/ 33 h 312"/>
                <a:gd name="T42" fmla="*/ 55 w 213"/>
                <a:gd name="T43" fmla="*/ 17 h 312"/>
                <a:gd name="T44" fmla="*/ 75 w 213"/>
                <a:gd name="T45" fmla="*/ 6 h 312"/>
                <a:gd name="T46" fmla="*/ 97 w 213"/>
                <a:gd name="T47" fmla="*/ 1 h 312"/>
                <a:gd name="T48" fmla="*/ 121 w 213"/>
                <a:gd name="T49" fmla="*/ 1 h 312"/>
                <a:gd name="T50" fmla="*/ 143 w 213"/>
                <a:gd name="T51" fmla="*/ 6 h 312"/>
                <a:gd name="T52" fmla="*/ 162 w 213"/>
                <a:gd name="T53" fmla="*/ 17 h 312"/>
                <a:gd name="T54" fmla="*/ 178 w 213"/>
                <a:gd name="T55" fmla="*/ 32 h 312"/>
                <a:gd name="T56" fmla="*/ 191 w 213"/>
                <a:gd name="T57" fmla="*/ 51 h 312"/>
                <a:gd name="T58" fmla="*/ 201 w 213"/>
                <a:gd name="T59" fmla="*/ 75 h 312"/>
                <a:gd name="T60" fmla="*/ 209 w 213"/>
                <a:gd name="T61" fmla="*/ 103 h 312"/>
                <a:gd name="T62" fmla="*/ 211 w 213"/>
                <a:gd name="T63" fmla="*/ 135 h 312"/>
                <a:gd name="T64" fmla="*/ 44 w 213"/>
                <a:gd name="T65" fmla="*/ 155 h 312"/>
                <a:gd name="T66" fmla="*/ 49 w 213"/>
                <a:gd name="T67" fmla="*/ 206 h 312"/>
                <a:gd name="T68" fmla="*/ 54 w 213"/>
                <a:gd name="T69" fmla="*/ 228 h 312"/>
                <a:gd name="T70" fmla="*/ 60 w 213"/>
                <a:gd name="T71" fmla="*/ 245 h 312"/>
                <a:gd name="T72" fmla="*/ 69 w 213"/>
                <a:gd name="T73" fmla="*/ 259 h 312"/>
                <a:gd name="T74" fmla="*/ 80 w 213"/>
                <a:gd name="T75" fmla="*/ 270 h 312"/>
                <a:gd name="T76" fmla="*/ 92 w 213"/>
                <a:gd name="T77" fmla="*/ 276 h 312"/>
                <a:gd name="T78" fmla="*/ 106 w 213"/>
                <a:gd name="T79" fmla="*/ 279 h 312"/>
                <a:gd name="T80" fmla="*/ 120 w 213"/>
                <a:gd name="T81" fmla="*/ 276 h 312"/>
                <a:gd name="T82" fmla="*/ 133 w 213"/>
                <a:gd name="T83" fmla="*/ 270 h 312"/>
                <a:gd name="T84" fmla="*/ 143 w 213"/>
                <a:gd name="T85" fmla="*/ 261 h 312"/>
                <a:gd name="T86" fmla="*/ 152 w 213"/>
                <a:gd name="T87" fmla="*/ 247 h 312"/>
                <a:gd name="T88" fmla="*/ 159 w 213"/>
                <a:gd name="T89" fmla="*/ 229 h 312"/>
                <a:gd name="T90" fmla="*/ 164 w 213"/>
                <a:gd name="T91" fmla="*/ 207 h 312"/>
                <a:gd name="T92" fmla="*/ 168 w 213"/>
                <a:gd name="T93" fmla="*/ 155 h 312"/>
                <a:gd name="T94" fmla="*/ 164 w 213"/>
                <a:gd name="T95" fmla="*/ 104 h 312"/>
                <a:gd name="T96" fmla="*/ 159 w 213"/>
                <a:gd name="T97" fmla="*/ 83 h 312"/>
                <a:gd name="T98" fmla="*/ 153 w 213"/>
                <a:gd name="T99" fmla="*/ 66 h 312"/>
                <a:gd name="T100" fmla="*/ 144 w 213"/>
                <a:gd name="T101" fmla="*/ 52 h 312"/>
                <a:gd name="T102" fmla="*/ 134 w 213"/>
                <a:gd name="T103" fmla="*/ 42 h 312"/>
                <a:gd name="T104" fmla="*/ 121 w 213"/>
                <a:gd name="T105" fmla="*/ 36 h 312"/>
                <a:gd name="T106" fmla="*/ 106 w 213"/>
                <a:gd name="T107" fmla="*/ 34 h 312"/>
                <a:gd name="T108" fmla="*/ 93 w 213"/>
                <a:gd name="T109" fmla="*/ 36 h 312"/>
                <a:gd name="T110" fmla="*/ 80 w 213"/>
                <a:gd name="T111" fmla="*/ 42 h 312"/>
                <a:gd name="T112" fmla="*/ 70 w 213"/>
                <a:gd name="T113" fmla="*/ 52 h 312"/>
                <a:gd name="T114" fmla="*/ 61 w 213"/>
                <a:gd name="T115" fmla="*/ 66 h 312"/>
                <a:gd name="T116" fmla="*/ 54 w 213"/>
                <a:gd name="T117" fmla="*/ 84 h 312"/>
                <a:gd name="T118" fmla="*/ 49 w 213"/>
                <a:gd name="T119" fmla="*/ 104 h 312"/>
                <a:gd name="T120" fmla="*/ 44 w 213"/>
                <a:gd name="T121" fmla="*/ 15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312">
                  <a:moveTo>
                    <a:pt x="213" y="153"/>
                  </a:moveTo>
                  <a:lnTo>
                    <a:pt x="211" y="172"/>
                  </a:lnTo>
                  <a:lnTo>
                    <a:pt x="210" y="188"/>
                  </a:lnTo>
                  <a:lnTo>
                    <a:pt x="209" y="205"/>
                  </a:lnTo>
                  <a:lnTo>
                    <a:pt x="205" y="220"/>
                  </a:lnTo>
                  <a:lnTo>
                    <a:pt x="201" y="234"/>
                  </a:lnTo>
                  <a:lnTo>
                    <a:pt x="196" y="247"/>
                  </a:lnTo>
                  <a:lnTo>
                    <a:pt x="191" y="259"/>
                  </a:lnTo>
                  <a:lnTo>
                    <a:pt x="184" y="270"/>
                  </a:lnTo>
                  <a:lnTo>
                    <a:pt x="177" y="280"/>
                  </a:lnTo>
                  <a:lnTo>
                    <a:pt x="168" y="289"/>
                  </a:lnTo>
                  <a:lnTo>
                    <a:pt x="159" y="295"/>
                  </a:lnTo>
                  <a:lnTo>
                    <a:pt x="150" y="301"/>
                  </a:lnTo>
                  <a:lnTo>
                    <a:pt x="140" y="305"/>
                  </a:lnTo>
                  <a:lnTo>
                    <a:pt x="129" y="309"/>
                  </a:lnTo>
                  <a:lnTo>
                    <a:pt x="117" y="310"/>
                  </a:lnTo>
                  <a:lnTo>
                    <a:pt x="105" y="312"/>
                  </a:lnTo>
                  <a:lnTo>
                    <a:pt x="93" y="310"/>
                  </a:lnTo>
                  <a:lnTo>
                    <a:pt x="82" y="309"/>
                  </a:lnTo>
                  <a:lnTo>
                    <a:pt x="72" y="305"/>
                  </a:lnTo>
                  <a:lnTo>
                    <a:pt x="63" y="301"/>
                  </a:lnTo>
                  <a:lnTo>
                    <a:pt x="52" y="295"/>
                  </a:lnTo>
                  <a:lnTo>
                    <a:pt x="45" y="289"/>
                  </a:lnTo>
                  <a:lnTo>
                    <a:pt x="36" y="280"/>
                  </a:lnTo>
                  <a:lnTo>
                    <a:pt x="30" y="271"/>
                  </a:lnTo>
                  <a:lnTo>
                    <a:pt x="22" y="259"/>
                  </a:lnTo>
                  <a:lnTo>
                    <a:pt x="17" y="248"/>
                  </a:lnTo>
                  <a:lnTo>
                    <a:pt x="12" y="235"/>
                  </a:lnTo>
                  <a:lnTo>
                    <a:pt x="8" y="221"/>
                  </a:lnTo>
                  <a:lnTo>
                    <a:pt x="5" y="207"/>
                  </a:lnTo>
                  <a:lnTo>
                    <a:pt x="3" y="191"/>
                  </a:lnTo>
                  <a:lnTo>
                    <a:pt x="2" y="174"/>
                  </a:lnTo>
                  <a:lnTo>
                    <a:pt x="0" y="156"/>
                  </a:lnTo>
                  <a:lnTo>
                    <a:pt x="2" y="139"/>
                  </a:lnTo>
                  <a:lnTo>
                    <a:pt x="3" y="122"/>
                  </a:lnTo>
                  <a:lnTo>
                    <a:pt x="5" y="107"/>
                  </a:lnTo>
                  <a:lnTo>
                    <a:pt x="8" y="92"/>
                  </a:lnTo>
                  <a:lnTo>
                    <a:pt x="13" y="78"/>
                  </a:lnTo>
                  <a:lnTo>
                    <a:pt x="18" y="65"/>
                  </a:lnTo>
                  <a:lnTo>
                    <a:pt x="23" y="53"/>
                  </a:lnTo>
                  <a:lnTo>
                    <a:pt x="31" y="42"/>
                  </a:lnTo>
                  <a:lnTo>
                    <a:pt x="39" y="33"/>
                  </a:lnTo>
                  <a:lnTo>
                    <a:pt x="46" y="24"/>
                  </a:lnTo>
                  <a:lnTo>
                    <a:pt x="55" y="17"/>
                  </a:lnTo>
                  <a:lnTo>
                    <a:pt x="65" y="11"/>
                  </a:lnTo>
                  <a:lnTo>
                    <a:pt x="75" y="6"/>
                  </a:lnTo>
                  <a:lnTo>
                    <a:pt x="86" y="4"/>
                  </a:lnTo>
                  <a:lnTo>
                    <a:pt x="97" y="1"/>
                  </a:lnTo>
                  <a:lnTo>
                    <a:pt x="110" y="0"/>
                  </a:lnTo>
                  <a:lnTo>
                    <a:pt x="121" y="1"/>
                  </a:lnTo>
                  <a:lnTo>
                    <a:pt x="133" y="3"/>
                  </a:lnTo>
                  <a:lnTo>
                    <a:pt x="143" y="6"/>
                  </a:lnTo>
                  <a:lnTo>
                    <a:pt x="153" y="10"/>
                  </a:lnTo>
                  <a:lnTo>
                    <a:pt x="162" y="17"/>
                  </a:lnTo>
                  <a:lnTo>
                    <a:pt x="171" y="23"/>
                  </a:lnTo>
                  <a:lnTo>
                    <a:pt x="178" y="32"/>
                  </a:lnTo>
                  <a:lnTo>
                    <a:pt x="185" y="41"/>
                  </a:lnTo>
                  <a:lnTo>
                    <a:pt x="191" y="51"/>
                  </a:lnTo>
                  <a:lnTo>
                    <a:pt x="198" y="62"/>
                  </a:lnTo>
                  <a:lnTo>
                    <a:pt x="201" y="75"/>
                  </a:lnTo>
                  <a:lnTo>
                    <a:pt x="205" y="89"/>
                  </a:lnTo>
                  <a:lnTo>
                    <a:pt x="209" y="103"/>
                  </a:lnTo>
                  <a:lnTo>
                    <a:pt x="210" y="118"/>
                  </a:lnTo>
                  <a:lnTo>
                    <a:pt x="211" y="135"/>
                  </a:lnTo>
                  <a:lnTo>
                    <a:pt x="213" y="153"/>
                  </a:lnTo>
                  <a:close/>
                  <a:moveTo>
                    <a:pt x="44" y="155"/>
                  </a:moveTo>
                  <a:lnTo>
                    <a:pt x="45" y="182"/>
                  </a:lnTo>
                  <a:lnTo>
                    <a:pt x="49" y="206"/>
                  </a:lnTo>
                  <a:lnTo>
                    <a:pt x="50" y="217"/>
                  </a:lnTo>
                  <a:lnTo>
                    <a:pt x="54" y="228"/>
                  </a:lnTo>
                  <a:lnTo>
                    <a:pt x="56" y="237"/>
                  </a:lnTo>
                  <a:lnTo>
                    <a:pt x="60" y="245"/>
                  </a:lnTo>
                  <a:lnTo>
                    <a:pt x="65" y="253"/>
                  </a:lnTo>
                  <a:lnTo>
                    <a:pt x="69" y="259"/>
                  </a:lnTo>
                  <a:lnTo>
                    <a:pt x="74" y="266"/>
                  </a:lnTo>
                  <a:lnTo>
                    <a:pt x="80" y="270"/>
                  </a:lnTo>
                  <a:lnTo>
                    <a:pt x="86" y="273"/>
                  </a:lnTo>
                  <a:lnTo>
                    <a:pt x="92" y="276"/>
                  </a:lnTo>
                  <a:lnTo>
                    <a:pt x="98" y="277"/>
                  </a:lnTo>
                  <a:lnTo>
                    <a:pt x="106" y="279"/>
                  </a:lnTo>
                  <a:lnTo>
                    <a:pt x="112" y="277"/>
                  </a:lnTo>
                  <a:lnTo>
                    <a:pt x="120" y="276"/>
                  </a:lnTo>
                  <a:lnTo>
                    <a:pt x="126" y="273"/>
                  </a:lnTo>
                  <a:lnTo>
                    <a:pt x="133" y="270"/>
                  </a:lnTo>
                  <a:lnTo>
                    <a:pt x="138" y="266"/>
                  </a:lnTo>
                  <a:lnTo>
                    <a:pt x="143" y="261"/>
                  </a:lnTo>
                  <a:lnTo>
                    <a:pt x="148" y="254"/>
                  </a:lnTo>
                  <a:lnTo>
                    <a:pt x="152" y="247"/>
                  </a:lnTo>
                  <a:lnTo>
                    <a:pt x="156" y="238"/>
                  </a:lnTo>
                  <a:lnTo>
                    <a:pt x="159" y="229"/>
                  </a:lnTo>
                  <a:lnTo>
                    <a:pt x="162" y="219"/>
                  </a:lnTo>
                  <a:lnTo>
                    <a:pt x="164" y="207"/>
                  </a:lnTo>
                  <a:lnTo>
                    <a:pt x="167" y="183"/>
                  </a:lnTo>
                  <a:lnTo>
                    <a:pt x="168" y="155"/>
                  </a:lnTo>
                  <a:lnTo>
                    <a:pt x="167" y="127"/>
                  </a:lnTo>
                  <a:lnTo>
                    <a:pt x="164" y="104"/>
                  </a:lnTo>
                  <a:lnTo>
                    <a:pt x="162" y="93"/>
                  </a:lnTo>
                  <a:lnTo>
                    <a:pt x="159" y="83"/>
                  </a:lnTo>
                  <a:lnTo>
                    <a:pt x="157" y="74"/>
                  </a:lnTo>
                  <a:lnTo>
                    <a:pt x="153" y="66"/>
                  </a:lnTo>
                  <a:lnTo>
                    <a:pt x="149" y="58"/>
                  </a:lnTo>
                  <a:lnTo>
                    <a:pt x="144" y="52"/>
                  </a:lnTo>
                  <a:lnTo>
                    <a:pt x="139" y="46"/>
                  </a:lnTo>
                  <a:lnTo>
                    <a:pt x="134" y="42"/>
                  </a:lnTo>
                  <a:lnTo>
                    <a:pt x="128" y="38"/>
                  </a:lnTo>
                  <a:lnTo>
                    <a:pt x="121" y="36"/>
                  </a:lnTo>
                  <a:lnTo>
                    <a:pt x="114" y="34"/>
                  </a:lnTo>
                  <a:lnTo>
                    <a:pt x="106" y="34"/>
                  </a:lnTo>
                  <a:lnTo>
                    <a:pt x="100" y="34"/>
                  </a:lnTo>
                  <a:lnTo>
                    <a:pt x="93" y="36"/>
                  </a:lnTo>
                  <a:lnTo>
                    <a:pt x="87" y="38"/>
                  </a:lnTo>
                  <a:lnTo>
                    <a:pt x="80" y="42"/>
                  </a:lnTo>
                  <a:lnTo>
                    <a:pt x="75" y="47"/>
                  </a:lnTo>
                  <a:lnTo>
                    <a:pt x="70" y="52"/>
                  </a:lnTo>
                  <a:lnTo>
                    <a:pt x="65" y="58"/>
                  </a:lnTo>
                  <a:lnTo>
                    <a:pt x="61" y="66"/>
                  </a:lnTo>
                  <a:lnTo>
                    <a:pt x="58" y="75"/>
                  </a:lnTo>
                  <a:lnTo>
                    <a:pt x="54" y="84"/>
                  </a:lnTo>
                  <a:lnTo>
                    <a:pt x="51" y="94"/>
                  </a:lnTo>
                  <a:lnTo>
                    <a:pt x="49" y="104"/>
                  </a:lnTo>
                  <a:lnTo>
                    <a:pt x="45" y="128"/>
                  </a:lnTo>
                  <a:lnTo>
                    <a:pt x="44" y="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4" name="Rectangle 743"/>
            <p:cNvSpPr>
              <a:spLocks noChangeArrowheads="1"/>
            </p:cNvSpPr>
            <p:nvPr/>
          </p:nvSpPr>
          <p:spPr bwMode="auto">
            <a:xfrm>
              <a:off x="4999" y="2896"/>
              <a:ext cx="51"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5" name="Freeform 744"/>
            <p:cNvSpPr>
              <a:spLocks/>
            </p:cNvSpPr>
            <p:nvPr/>
          </p:nvSpPr>
          <p:spPr bwMode="auto">
            <a:xfrm>
              <a:off x="5091" y="2853"/>
              <a:ext cx="26" cy="75"/>
            </a:xfrm>
            <a:custGeom>
              <a:avLst/>
              <a:gdLst>
                <a:gd name="T0" fmla="*/ 63 w 105"/>
                <a:gd name="T1" fmla="*/ 301 h 301"/>
                <a:gd name="T2" fmla="*/ 63 w 105"/>
                <a:gd name="T3" fmla="*/ 41 h 301"/>
                <a:gd name="T4" fmla="*/ 61 w 105"/>
                <a:gd name="T5" fmla="*/ 41 h 301"/>
                <a:gd name="T6" fmla="*/ 9 w 105"/>
                <a:gd name="T7" fmla="*/ 69 h 301"/>
                <a:gd name="T8" fmla="*/ 0 w 105"/>
                <a:gd name="T9" fmla="*/ 36 h 301"/>
                <a:gd name="T10" fmla="*/ 68 w 105"/>
                <a:gd name="T11" fmla="*/ 0 h 301"/>
                <a:gd name="T12" fmla="*/ 105 w 105"/>
                <a:gd name="T13" fmla="*/ 0 h 301"/>
                <a:gd name="T14" fmla="*/ 105 w 105"/>
                <a:gd name="T15" fmla="*/ 301 h 301"/>
                <a:gd name="T16" fmla="*/ 63 w 105"/>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301">
                  <a:moveTo>
                    <a:pt x="63" y="301"/>
                  </a:moveTo>
                  <a:lnTo>
                    <a:pt x="63" y="41"/>
                  </a:lnTo>
                  <a:lnTo>
                    <a:pt x="61" y="41"/>
                  </a:lnTo>
                  <a:lnTo>
                    <a:pt x="9" y="69"/>
                  </a:lnTo>
                  <a:lnTo>
                    <a:pt x="0" y="36"/>
                  </a:lnTo>
                  <a:lnTo>
                    <a:pt x="68" y="0"/>
                  </a:lnTo>
                  <a:lnTo>
                    <a:pt x="105" y="0"/>
                  </a:lnTo>
                  <a:lnTo>
                    <a:pt x="105" y="301"/>
                  </a:lnTo>
                  <a:lnTo>
                    <a:pt x="63"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6" name="Freeform 745"/>
            <p:cNvSpPr>
              <a:spLocks noEditPoints="1"/>
            </p:cNvSpPr>
            <p:nvPr/>
          </p:nvSpPr>
          <p:spPr bwMode="auto">
            <a:xfrm>
              <a:off x="5142" y="2853"/>
              <a:ext cx="57" cy="75"/>
            </a:xfrm>
            <a:custGeom>
              <a:avLst/>
              <a:gdLst>
                <a:gd name="T0" fmla="*/ 184 w 227"/>
                <a:gd name="T1" fmla="*/ 301 h 301"/>
                <a:gd name="T2" fmla="*/ 143 w 227"/>
                <a:gd name="T3" fmla="*/ 301 h 301"/>
                <a:gd name="T4" fmla="*/ 143 w 227"/>
                <a:gd name="T5" fmla="*/ 220 h 301"/>
                <a:gd name="T6" fmla="*/ 0 w 227"/>
                <a:gd name="T7" fmla="*/ 220 h 301"/>
                <a:gd name="T8" fmla="*/ 0 w 227"/>
                <a:gd name="T9" fmla="*/ 192 h 301"/>
                <a:gd name="T10" fmla="*/ 136 w 227"/>
                <a:gd name="T11" fmla="*/ 0 h 301"/>
                <a:gd name="T12" fmla="*/ 184 w 227"/>
                <a:gd name="T13" fmla="*/ 0 h 301"/>
                <a:gd name="T14" fmla="*/ 184 w 227"/>
                <a:gd name="T15" fmla="*/ 187 h 301"/>
                <a:gd name="T16" fmla="*/ 227 w 227"/>
                <a:gd name="T17" fmla="*/ 187 h 301"/>
                <a:gd name="T18" fmla="*/ 227 w 227"/>
                <a:gd name="T19" fmla="*/ 220 h 301"/>
                <a:gd name="T20" fmla="*/ 184 w 227"/>
                <a:gd name="T21" fmla="*/ 220 h 301"/>
                <a:gd name="T22" fmla="*/ 184 w 227"/>
                <a:gd name="T23" fmla="*/ 301 h 301"/>
                <a:gd name="T24" fmla="*/ 143 w 227"/>
                <a:gd name="T25" fmla="*/ 187 h 301"/>
                <a:gd name="T26" fmla="*/ 143 w 227"/>
                <a:gd name="T27" fmla="*/ 87 h 301"/>
                <a:gd name="T28" fmla="*/ 143 w 227"/>
                <a:gd name="T29" fmla="*/ 75 h 301"/>
                <a:gd name="T30" fmla="*/ 143 w 227"/>
                <a:gd name="T31" fmla="*/ 64 h 301"/>
                <a:gd name="T32" fmla="*/ 143 w 227"/>
                <a:gd name="T33" fmla="*/ 52 h 301"/>
                <a:gd name="T34" fmla="*/ 143 w 227"/>
                <a:gd name="T35" fmla="*/ 39 h 301"/>
                <a:gd name="T36" fmla="*/ 136 w 227"/>
                <a:gd name="T37" fmla="*/ 55 h 301"/>
                <a:gd name="T38" fmla="*/ 128 w 227"/>
                <a:gd name="T39" fmla="*/ 67 h 301"/>
                <a:gd name="T40" fmla="*/ 123 w 227"/>
                <a:gd name="T41" fmla="*/ 76 h 301"/>
                <a:gd name="T42" fmla="*/ 119 w 227"/>
                <a:gd name="T43" fmla="*/ 83 h 301"/>
                <a:gd name="T44" fmla="*/ 43 w 227"/>
                <a:gd name="T45" fmla="*/ 186 h 301"/>
                <a:gd name="T46" fmla="*/ 143 w 227"/>
                <a:gd name="T47" fmla="*/ 1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7" h="301">
                  <a:moveTo>
                    <a:pt x="184" y="301"/>
                  </a:moveTo>
                  <a:lnTo>
                    <a:pt x="143" y="301"/>
                  </a:lnTo>
                  <a:lnTo>
                    <a:pt x="143" y="220"/>
                  </a:lnTo>
                  <a:lnTo>
                    <a:pt x="0" y="220"/>
                  </a:lnTo>
                  <a:lnTo>
                    <a:pt x="0" y="192"/>
                  </a:lnTo>
                  <a:lnTo>
                    <a:pt x="136" y="0"/>
                  </a:lnTo>
                  <a:lnTo>
                    <a:pt x="184" y="0"/>
                  </a:lnTo>
                  <a:lnTo>
                    <a:pt x="184" y="187"/>
                  </a:lnTo>
                  <a:lnTo>
                    <a:pt x="227" y="187"/>
                  </a:lnTo>
                  <a:lnTo>
                    <a:pt x="227" y="220"/>
                  </a:lnTo>
                  <a:lnTo>
                    <a:pt x="184" y="220"/>
                  </a:lnTo>
                  <a:lnTo>
                    <a:pt x="184" y="301"/>
                  </a:lnTo>
                  <a:close/>
                  <a:moveTo>
                    <a:pt x="143" y="187"/>
                  </a:moveTo>
                  <a:lnTo>
                    <a:pt x="143" y="87"/>
                  </a:lnTo>
                  <a:lnTo>
                    <a:pt x="143" y="75"/>
                  </a:lnTo>
                  <a:lnTo>
                    <a:pt x="143" y="64"/>
                  </a:lnTo>
                  <a:lnTo>
                    <a:pt x="143" y="52"/>
                  </a:lnTo>
                  <a:lnTo>
                    <a:pt x="143" y="39"/>
                  </a:lnTo>
                  <a:lnTo>
                    <a:pt x="136" y="55"/>
                  </a:lnTo>
                  <a:lnTo>
                    <a:pt x="128" y="67"/>
                  </a:lnTo>
                  <a:lnTo>
                    <a:pt x="123" y="76"/>
                  </a:lnTo>
                  <a:lnTo>
                    <a:pt x="119" y="83"/>
                  </a:lnTo>
                  <a:lnTo>
                    <a:pt x="43" y="186"/>
                  </a:lnTo>
                  <a:lnTo>
                    <a:pt x="143"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7" name="Freeform 746"/>
            <p:cNvSpPr>
              <a:spLocks/>
            </p:cNvSpPr>
            <p:nvPr/>
          </p:nvSpPr>
          <p:spPr bwMode="auto">
            <a:xfrm>
              <a:off x="5207" y="2914"/>
              <a:ext cx="15" cy="16"/>
            </a:xfrm>
            <a:custGeom>
              <a:avLst/>
              <a:gdLst>
                <a:gd name="T0" fmla="*/ 58 w 58"/>
                <a:gd name="T1" fmla="*/ 30 h 61"/>
                <a:gd name="T2" fmla="*/ 57 w 58"/>
                <a:gd name="T3" fmla="*/ 36 h 61"/>
                <a:gd name="T4" fmla="*/ 56 w 58"/>
                <a:gd name="T5" fmla="*/ 43 h 61"/>
                <a:gd name="T6" fmla="*/ 53 w 58"/>
                <a:gd name="T7" fmla="*/ 48 h 61"/>
                <a:gd name="T8" fmla="*/ 49 w 58"/>
                <a:gd name="T9" fmla="*/ 52 h 61"/>
                <a:gd name="T10" fmla="*/ 46 w 58"/>
                <a:gd name="T11" fmla="*/ 55 h 61"/>
                <a:gd name="T12" fmla="*/ 40 w 58"/>
                <a:gd name="T13" fmla="*/ 58 h 61"/>
                <a:gd name="T14" fmla="*/ 35 w 58"/>
                <a:gd name="T15" fmla="*/ 59 h 61"/>
                <a:gd name="T16" fmla="*/ 29 w 58"/>
                <a:gd name="T17" fmla="*/ 61 h 61"/>
                <a:gd name="T18" fmla="*/ 23 w 58"/>
                <a:gd name="T19" fmla="*/ 59 h 61"/>
                <a:gd name="T20" fmla="*/ 18 w 58"/>
                <a:gd name="T21" fmla="*/ 58 h 61"/>
                <a:gd name="T22" fmla="*/ 12 w 58"/>
                <a:gd name="T23" fmla="*/ 55 h 61"/>
                <a:gd name="T24" fmla="*/ 9 w 58"/>
                <a:gd name="T25" fmla="*/ 52 h 61"/>
                <a:gd name="T26" fmla="*/ 5 w 58"/>
                <a:gd name="T27" fmla="*/ 47 h 61"/>
                <a:gd name="T28" fmla="*/ 2 w 58"/>
                <a:gd name="T29" fmla="*/ 42 h 61"/>
                <a:gd name="T30" fmla="*/ 1 w 58"/>
                <a:gd name="T31" fmla="*/ 36 h 61"/>
                <a:gd name="T32" fmla="*/ 0 w 58"/>
                <a:gd name="T33" fmla="*/ 30 h 61"/>
                <a:gd name="T34" fmla="*/ 1 w 58"/>
                <a:gd name="T35" fmla="*/ 24 h 61"/>
                <a:gd name="T36" fmla="*/ 2 w 58"/>
                <a:gd name="T37" fmla="*/ 19 h 61"/>
                <a:gd name="T38" fmla="*/ 5 w 58"/>
                <a:gd name="T39" fmla="*/ 14 h 61"/>
                <a:gd name="T40" fmla="*/ 9 w 58"/>
                <a:gd name="T41" fmla="*/ 8 h 61"/>
                <a:gd name="T42" fmla="*/ 12 w 58"/>
                <a:gd name="T43" fmla="*/ 5 h 61"/>
                <a:gd name="T44" fmla="*/ 18 w 58"/>
                <a:gd name="T45" fmla="*/ 2 h 61"/>
                <a:gd name="T46" fmla="*/ 23 w 58"/>
                <a:gd name="T47" fmla="*/ 1 h 61"/>
                <a:gd name="T48" fmla="*/ 29 w 58"/>
                <a:gd name="T49" fmla="*/ 0 h 61"/>
                <a:gd name="T50" fmla="*/ 35 w 58"/>
                <a:gd name="T51" fmla="*/ 1 h 61"/>
                <a:gd name="T52" fmla="*/ 40 w 58"/>
                <a:gd name="T53" fmla="*/ 2 h 61"/>
                <a:gd name="T54" fmla="*/ 46 w 58"/>
                <a:gd name="T55" fmla="*/ 5 h 61"/>
                <a:gd name="T56" fmla="*/ 51 w 58"/>
                <a:gd name="T57" fmla="*/ 8 h 61"/>
                <a:gd name="T58" fmla="*/ 53 w 58"/>
                <a:gd name="T59" fmla="*/ 12 h 61"/>
                <a:gd name="T60" fmla="*/ 56 w 58"/>
                <a:gd name="T61" fmla="*/ 19 h 61"/>
                <a:gd name="T62" fmla="*/ 57 w 58"/>
                <a:gd name="T63" fmla="*/ 24 h 61"/>
                <a:gd name="T64" fmla="*/ 58 w 58"/>
                <a:gd name="T65"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61">
                  <a:moveTo>
                    <a:pt x="58" y="30"/>
                  </a:moveTo>
                  <a:lnTo>
                    <a:pt x="57" y="36"/>
                  </a:lnTo>
                  <a:lnTo>
                    <a:pt x="56" y="43"/>
                  </a:lnTo>
                  <a:lnTo>
                    <a:pt x="53" y="48"/>
                  </a:lnTo>
                  <a:lnTo>
                    <a:pt x="49" y="52"/>
                  </a:lnTo>
                  <a:lnTo>
                    <a:pt x="46" y="55"/>
                  </a:lnTo>
                  <a:lnTo>
                    <a:pt x="40" y="58"/>
                  </a:lnTo>
                  <a:lnTo>
                    <a:pt x="35" y="59"/>
                  </a:lnTo>
                  <a:lnTo>
                    <a:pt x="29" y="61"/>
                  </a:lnTo>
                  <a:lnTo>
                    <a:pt x="23" y="59"/>
                  </a:lnTo>
                  <a:lnTo>
                    <a:pt x="18" y="58"/>
                  </a:lnTo>
                  <a:lnTo>
                    <a:pt x="12" y="55"/>
                  </a:lnTo>
                  <a:lnTo>
                    <a:pt x="9" y="52"/>
                  </a:lnTo>
                  <a:lnTo>
                    <a:pt x="5" y="47"/>
                  </a:lnTo>
                  <a:lnTo>
                    <a:pt x="2" y="42"/>
                  </a:lnTo>
                  <a:lnTo>
                    <a:pt x="1" y="36"/>
                  </a:lnTo>
                  <a:lnTo>
                    <a:pt x="0" y="30"/>
                  </a:lnTo>
                  <a:lnTo>
                    <a:pt x="1" y="24"/>
                  </a:lnTo>
                  <a:lnTo>
                    <a:pt x="2" y="19"/>
                  </a:lnTo>
                  <a:lnTo>
                    <a:pt x="5" y="14"/>
                  </a:lnTo>
                  <a:lnTo>
                    <a:pt x="9" y="8"/>
                  </a:lnTo>
                  <a:lnTo>
                    <a:pt x="12" y="5"/>
                  </a:lnTo>
                  <a:lnTo>
                    <a:pt x="18" y="2"/>
                  </a:lnTo>
                  <a:lnTo>
                    <a:pt x="23" y="1"/>
                  </a:lnTo>
                  <a:lnTo>
                    <a:pt x="29" y="0"/>
                  </a:lnTo>
                  <a:lnTo>
                    <a:pt x="35" y="1"/>
                  </a:lnTo>
                  <a:lnTo>
                    <a:pt x="40" y="2"/>
                  </a:lnTo>
                  <a:lnTo>
                    <a:pt x="46" y="5"/>
                  </a:lnTo>
                  <a:lnTo>
                    <a:pt x="51" y="8"/>
                  </a:lnTo>
                  <a:lnTo>
                    <a:pt x="53" y="12"/>
                  </a:lnTo>
                  <a:lnTo>
                    <a:pt x="56" y="19"/>
                  </a:lnTo>
                  <a:lnTo>
                    <a:pt x="57" y="24"/>
                  </a:lnTo>
                  <a:lnTo>
                    <a:pt x="5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8" name="Freeform 747"/>
            <p:cNvSpPr>
              <a:spLocks noEditPoints="1"/>
            </p:cNvSpPr>
            <p:nvPr/>
          </p:nvSpPr>
          <p:spPr bwMode="auto">
            <a:xfrm>
              <a:off x="5231" y="2852"/>
              <a:ext cx="52" cy="78"/>
            </a:xfrm>
            <a:custGeom>
              <a:avLst/>
              <a:gdLst>
                <a:gd name="T0" fmla="*/ 31 w 211"/>
                <a:gd name="T1" fmla="*/ 276 h 312"/>
                <a:gd name="T2" fmla="*/ 62 w 211"/>
                <a:gd name="T3" fmla="*/ 275 h 312"/>
                <a:gd name="T4" fmla="*/ 95 w 211"/>
                <a:gd name="T5" fmla="*/ 266 h 312"/>
                <a:gd name="T6" fmla="*/ 124 w 211"/>
                <a:gd name="T7" fmla="*/ 248 h 312"/>
                <a:gd name="T8" fmla="*/ 146 w 211"/>
                <a:gd name="T9" fmla="*/ 224 h 312"/>
                <a:gd name="T10" fmla="*/ 160 w 211"/>
                <a:gd name="T11" fmla="*/ 192 h 312"/>
                <a:gd name="T12" fmla="*/ 157 w 211"/>
                <a:gd name="T13" fmla="*/ 175 h 312"/>
                <a:gd name="T14" fmla="*/ 133 w 211"/>
                <a:gd name="T15" fmla="*/ 192 h 312"/>
                <a:gd name="T16" fmla="*/ 103 w 211"/>
                <a:gd name="T17" fmla="*/ 200 h 312"/>
                <a:gd name="T18" fmla="*/ 72 w 211"/>
                <a:gd name="T19" fmla="*/ 198 h 312"/>
                <a:gd name="T20" fmla="*/ 47 w 211"/>
                <a:gd name="T21" fmla="*/ 191 h 312"/>
                <a:gd name="T22" fmla="*/ 26 w 211"/>
                <a:gd name="T23" fmla="*/ 174 h 312"/>
                <a:gd name="T24" fmla="*/ 10 w 211"/>
                <a:gd name="T25" fmla="*/ 153 h 312"/>
                <a:gd name="T26" fmla="*/ 2 w 211"/>
                <a:gd name="T27" fmla="*/ 127 h 312"/>
                <a:gd name="T28" fmla="*/ 1 w 211"/>
                <a:gd name="T29" fmla="*/ 97 h 312"/>
                <a:gd name="T30" fmla="*/ 7 w 211"/>
                <a:gd name="T31" fmla="*/ 67 h 312"/>
                <a:gd name="T32" fmla="*/ 24 w 211"/>
                <a:gd name="T33" fmla="*/ 41 h 312"/>
                <a:gd name="T34" fmla="*/ 47 w 211"/>
                <a:gd name="T35" fmla="*/ 19 h 312"/>
                <a:gd name="T36" fmla="*/ 75 w 211"/>
                <a:gd name="T37" fmla="*/ 5 h 312"/>
                <a:gd name="T38" fmla="*/ 106 w 211"/>
                <a:gd name="T39" fmla="*/ 0 h 312"/>
                <a:gd name="T40" fmla="*/ 140 w 211"/>
                <a:gd name="T41" fmla="*/ 5 h 312"/>
                <a:gd name="T42" fmla="*/ 168 w 211"/>
                <a:gd name="T43" fmla="*/ 20 h 312"/>
                <a:gd name="T44" fmla="*/ 189 w 211"/>
                <a:gd name="T45" fmla="*/ 44 h 312"/>
                <a:gd name="T46" fmla="*/ 203 w 211"/>
                <a:gd name="T47" fmla="*/ 76 h 312"/>
                <a:gd name="T48" fmla="*/ 210 w 211"/>
                <a:gd name="T49" fmla="*/ 114 h 312"/>
                <a:gd name="T50" fmla="*/ 207 w 211"/>
                <a:gd name="T51" fmla="*/ 167 h 312"/>
                <a:gd name="T52" fmla="*/ 193 w 211"/>
                <a:gd name="T53" fmla="*/ 217 h 312"/>
                <a:gd name="T54" fmla="*/ 166 w 211"/>
                <a:gd name="T55" fmla="*/ 259 h 312"/>
                <a:gd name="T56" fmla="*/ 126 w 211"/>
                <a:gd name="T57" fmla="*/ 291 h 312"/>
                <a:gd name="T58" fmla="*/ 71 w 211"/>
                <a:gd name="T59" fmla="*/ 308 h 312"/>
                <a:gd name="T60" fmla="*/ 166 w 211"/>
                <a:gd name="T61" fmla="*/ 122 h 312"/>
                <a:gd name="T62" fmla="*/ 160 w 211"/>
                <a:gd name="T63" fmla="*/ 78 h 312"/>
                <a:gd name="T64" fmla="*/ 150 w 211"/>
                <a:gd name="T65" fmla="*/ 57 h 312"/>
                <a:gd name="T66" fmla="*/ 136 w 211"/>
                <a:gd name="T67" fmla="*/ 43 h 312"/>
                <a:gd name="T68" fmla="*/ 118 w 211"/>
                <a:gd name="T69" fmla="*/ 34 h 312"/>
                <a:gd name="T70" fmla="*/ 98 w 211"/>
                <a:gd name="T71" fmla="*/ 34 h 312"/>
                <a:gd name="T72" fmla="*/ 80 w 211"/>
                <a:gd name="T73" fmla="*/ 38 h 312"/>
                <a:gd name="T74" fmla="*/ 64 w 211"/>
                <a:gd name="T75" fmla="*/ 50 h 312"/>
                <a:gd name="T76" fmla="*/ 48 w 211"/>
                <a:gd name="T77" fmla="*/ 78 h 312"/>
                <a:gd name="T78" fmla="*/ 44 w 211"/>
                <a:gd name="T79" fmla="*/ 118 h 312"/>
                <a:gd name="T80" fmla="*/ 59 w 211"/>
                <a:gd name="T81" fmla="*/ 150 h 312"/>
                <a:gd name="T82" fmla="*/ 90 w 211"/>
                <a:gd name="T83" fmla="*/ 167 h 312"/>
                <a:gd name="T84" fmla="*/ 127 w 211"/>
                <a:gd name="T85" fmla="*/ 164 h 312"/>
                <a:gd name="T86" fmla="*/ 156 w 211"/>
                <a:gd name="T87" fmla="*/ 146 h 312"/>
                <a:gd name="T88" fmla="*/ 166 w 211"/>
                <a:gd name="T89"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1" h="312">
                  <a:moveTo>
                    <a:pt x="28" y="312"/>
                  </a:moveTo>
                  <a:lnTo>
                    <a:pt x="28" y="276"/>
                  </a:lnTo>
                  <a:lnTo>
                    <a:pt x="31" y="276"/>
                  </a:lnTo>
                  <a:lnTo>
                    <a:pt x="37" y="276"/>
                  </a:lnTo>
                  <a:lnTo>
                    <a:pt x="49" y="276"/>
                  </a:lnTo>
                  <a:lnTo>
                    <a:pt x="62" y="275"/>
                  </a:lnTo>
                  <a:lnTo>
                    <a:pt x="73" y="272"/>
                  </a:lnTo>
                  <a:lnTo>
                    <a:pt x="85" y="270"/>
                  </a:lnTo>
                  <a:lnTo>
                    <a:pt x="95" y="266"/>
                  </a:lnTo>
                  <a:lnTo>
                    <a:pt x="105" y="261"/>
                  </a:lnTo>
                  <a:lnTo>
                    <a:pt x="115" y="254"/>
                  </a:lnTo>
                  <a:lnTo>
                    <a:pt x="124" y="248"/>
                  </a:lnTo>
                  <a:lnTo>
                    <a:pt x="132" y="240"/>
                  </a:lnTo>
                  <a:lnTo>
                    <a:pt x="140" y="233"/>
                  </a:lnTo>
                  <a:lnTo>
                    <a:pt x="146" y="224"/>
                  </a:lnTo>
                  <a:lnTo>
                    <a:pt x="151" y="214"/>
                  </a:lnTo>
                  <a:lnTo>
                    <a:pt x="156" y="203"/>
                  </a:lnTo>
                  <a:lnTo>
                    <a:pt x="160" y="192"/>
                  </a:lnTo>
                  <a:lnTo>
                    <a:pt x="162" y="181"/>
                  </a:lnTo>
                  <a:lnTo>
                    <a:pt x="165" y="168"/>
                  </a:lnTo>
                  <a:lnTo>
                    <a:pt x="157" y="175"/>
                  </a:lnTo>
                  <a:lnTo>
                    <a:pt x="150" y="182"/>
                  </a:lnTo>
                  <a:lnTo>
                    <a:pt x="142" y="188"/>
                  </a:lnTo>
                  <a:lnTo>
                    <a:pt x="133" y="192"/>
                  </a:lnTo>
                  <a:lnTo>
                    <a:pt x="124" y="196"/>
                  </a:lnTo>
                  <a:lnTo>
                    <a:pt x="114" y="198"/>
                  </a:lnTo>
                  <a:lnTo>
                    <a:pt x="103" y="200"/>
                  </a:lnTo>
                  <a:lnTo>
                    <a:pt x="91" y="201"/>
                  </a:lnTo>
                  <a:lnTo>
                    <a:pt x="82" y="200"/>
                  </a:lnTo>
                  <a:lnTo>
                    <a:pt x="72" y="198"/>
                  </a:lnTo>
                  <a:lnTo>
                    <a:pt x="63" y="197"/>
                  </a:lnTo>
                  <a:lnTo>
                    <a:pt x="56" y="193"/>
                  </a:lnTo>
                  <a:lnTo>
                    <a:pt x="47" y="191"/>
                  </a:lnTo>
                  <a:lnTo>
                    <a:pt x="39" y="186"/>
                  </a:lnTo>
                  <a:lnTo>
                    <a:pt x="33" y="181"/>
                  </a:lnTo>
                  <a:lnTo>
                    <a:pt x="26" y="174"/>
                  </a:lnTo>
                  <a:lnTo>
                    <a:pt x="20" y="168"/>
                  </a:lnTo>
                  <a:lnTo>
                    <a:pt x="15" y="160"/>
                  </a:lnTo>
                  <a:lnTo>
                    <a:pt x="10" y="153"/>
                  </a:lnTo>
                  <a:lnTo>
                    <a:pt x="6" y="145"/>
                  </a:lnTo>
                  <a:lnTo>
                    <a:pt x="3" y="136"/>
                  </a:lnTo>
                  <a:lnTo>
                    <a:pt x="2" y="127"/>
                  </a:lnTo>
                  <a:lnTo>
                    <a:pt x="1" y="118"/>
                  </a:lnTo>
                  <a:lnTo>
                    <a:pt x="0" y="108"/>
                  </a:lnTo>
                  <a:lnTo>
                    <a:pt x="1" y="97"/>
                  </a:lnTo>
                  <a:lnTo>
                    <a:pt x="2" y="86"/>
                  </a:lnTo>
                  <a:lnTo>
                    <a:pt x="5" y="76"/>
                  </a:lnTo>
                  <a:lnTo>
                    <a:pt x="7" y="67"/>
                  </a:lnTo>
                  <a:lnTo>
                    <a:pt x="12" y="57"/>
                  </a:lnTo>
                  <a:lnTo>
                    <a:pt x="17" y="48"/>
                  </a:lnTo>
                  <a:lnTo>
                    <a:pt x="24" y="41"/>
                  </a:lnTo>
                  <a:lnTo>
                    <a:pt x="30" y="32"/>
                  </a:lnTo>
                  <a:lnTo>
                    <a:pt x="38" y="25"/>
                  </a:lnTo>
                  <a:lnTo>
                    <a:pt x="47" y="19"/>
                  </a:lnTo>
                  <a:lnTo>
                    <a:pt x="56" y="13"/>
                  </a:lnTo>
                  <a:lnTo>
                    <a:pt x="64" y="9"/>
                  </a:lnTo>
                  <a:lnTo>
                    <a:pt x="75" y="5"/>
                  </a:lnTo>
                  <a:lnTo>
                    <a:pt x="85" y="3"/>
                  </a:lnTo>
                  <a:lnTo>
                    <a:pt x="95" y="1"/>
                  </a:lnTo>
                  <a:lnTo>
                    <a:pt x="106" y="0"/>
                  </a:lnTo>
                  <a:lnTo>
                    <a:pt x="118" y="1"/>
                  </a:lnTo>
                  <a:lnTo>
                    <a:pt x="129" y="3"/>
                  </a:lnTo>
                  <a:lnTo>
                    <a:pt x="140" y="5"/>
                  </a:lnTo>
                  <a:lnTo>
                    <a:pt x="150" y="9"/>
                  </a:lnTo>
                  <a:lnTo>
                    <a:pt x="159" y="14"/>
                  </a:lnTo>
                  <a:lnTo>
                    <a:pt x="168" y="20"/>
                  </a:lnTo>
                  <a:lnTo>
                    <a:pt x="175" y="27"/>
                  </a:lnTo>
                  <a:lnTo>
                    <a:pt x="183" y="36"/>
                  </a:lnTo>
                  <a:lnTo>
                    <a:pt x="189" y="44"/>
                  </a:lnTo>
                  <a:lnTo>
                    <a:pt x="194" y="53"/>
                  </a:lnTo>
                  <a:lnTo>
                    <a:pt x="199" y="65"/>
                  </a:lnTo>
                  <a:lnTo>
                    <a:pt x="203" y="76"/>
                  </a:lnTo>
                  <a:lnTo>
                    <a:pt x="206" y="88"/>
                  </a:lnTo>
                  <a:lnTo>
                    <a:pt x="208" y="100"/>
                  </a:lnTo>
                  <a:lnTo>
                    <a:pt x="210" y="114"/>
                  </a:lnTo>
                  <a:lnTo>
                    <a:pt x="211" y="128"/>
                  </a:lnTo>
                  <a:lnTo>
                    <a:pt x="210" y="148"/>
                  </a:lnTo>
                  <a:lnTo>
                    <a:pt x="207" y="167"/>
                  </a:lnTo>
                  <a:lnTo>
                    <a:pt x="204" y="184"/>
                  </a:lnTo>
                  <a:lnTo>
                    <a:pt x="199" y="201"/>
                  </a:lnTo>
                  <a:lnTo>
                    <a:pt x="193" y="217"/>
                  </a:lnTo>
                  <a:lnTo>
                    <a:pt x="185" y="233"/>
                  </a:lnTo>
                  <a:lnTo>
                    <a:pt x="176" y="247"/>
                  </a:lnTo>
                  <a:lnTo>
                    <a:pt x="166" y="259"/>
                  </a:lnTo>
                  <a:lnTo>
                    <a:pt x="155" y="272"/>
                  </a:lnTo>
                  <a:lnTo>
                    <a:pt x="141" y="282"/>
                  </a:lnTo>
                  <a:lnTo>
                    <a:pt x="126" y="291"/>
                  </a:lnTo>
                  <a:lnTo>
                    <a:pt x="109" y="298"/>
                  </a:lnTo>
                  <a:lnTo>
                    <a:pt x="91" y="304"/>
                  </a:lnTo>
                  <a:lnTo>
                    <a:pt x="71" y="308"/>
                  </a:lnTo>
                  <a:lnTo>
                    <a:pt x="51" y="310"/>
                  </a:lnTo>
                  <a:lnTo>
                    <a:pt x="28" y="312"/>
                  </a:lnTo>
                  <a:close/>
                  <a:moveTo>
                    <a:pt x="166" y="122"/>
                  </a:moveTo>
                  <a:lnTo>
                    <a:pt x="165" y="103"/>
                  </a:lnTo>
                  <a:lnTo>
                    <a:pt x="162" y="85"/>
                  </a:lnTo>
                  <a:lnTo>
                    <a:pt x="160" y="78"/>
                  </a:lnTo>
                  <a:lnTo>
                    <a:pt x="157" y="70"/>
                  </a:lnTo>
                  <a:lnTo>
                    <a:pt x="154" y="64"/>
                  </a:lnTo>
                  <a:lnTo>
                    <a:pt x="150" y="57"/>
                  </a:lnTo>
                  <a:lnTo>
                    <a:pt x="146" y="52"/>
                  </a:lnTo>
                  <a:lnTo>
                    <a:pt x="141" y="47"/>
                  </a:lnTo>
                  <a:lnTo>
                    <a:pt x="136" y="43"/>
                  </a:lnTo>
                  <a:lnTo>
                    <a:pt x="131" y="39"/>
                  </a:lnTo>
                  <a:lnTo>
                    <a:pt x="124" y="37"/>
                  </a:lnTo>
                  <a:lnTo>
                    <a:pt x="118" y="34"/>
                  </a:lnTo>
                  <a:lnTo>
                    <a:pt x="110" y="34"/>
                  </a:lnTo>
                  <a:lnTo>
                    <a:pt x="104" y="33"/>
                  </a:lnTo>
                  <a:lnTo>
                    <a:pt x="98" y="34"/>
                  </a:lnTo>
                  <a:lnTo>
                    <a:pt x="91" y="34"/>
                  </a:lnTo>
                  <a:lnTo>
                    <a:pt x="85" y="37"/>
                  </a:lnTo>
                  <a:lnTo>
                    <a:pt x="80" y="38"/>
                  </a:lnTo>
                  <a:lnTo>
                    <a:pt x="75" y="42"/>
                  </a:lnTo>
                  <a:lnTo>
                    <a:pt x="70" y="44"/>
                  </a:lnTo>
                  <a:lnTo>
                    <a:pt x="64" y="50"/>
                  </a:lnTo>
                  <a:lnTo>
                    <a:pt x="61" y="53"/>
                  </a:lnTo>
                  <a:lnTo>
                    <a:pt x="53" y="65"/>
                  </a:lnTo>
                  <a:lnTo>
                    <a:pt x="48" y="78"/>
                  </a:lnTo>
                  <a:lnTo>
                    <a:pt x="44" y="90"/>
                  </a:lnTo>
                  <a:lnTo>
                    <a:pt x="43" y="106"/>
                  </a:lnTo>
                  <a:lnTo>
                    <a:pt x="44" y="118"/>
                  </a:lnTo>
                  <a:lnTo>
                    <a:pt x="47" y="131"/>
                  </a:lnTo>
                  <a:lnTo>
                    <a:pt x="53" y="141"/>
                  </a:lnTo>
                  <a:lnTo>
                    <a:pt x="59" y="150"/>
                  </a:lnTo>
                  <a:lnTo>
                    <a:pt x="68" y="158"/>
                  </a:lnTo>
                  <a:lnTo>
                    <a:pt x="78" y="164"/>
                  </a:lnTo>
                  <a:lnTo>
                    <a:pt x="90" y="167"/>
                  </a:lnTo>
                  <a:lnTo>
                    <a:pt x="103" y="168"/>
                  </a:lnTo>
                  <a:lnTo>
                    <a:pt x="115" y="167"/>
                  </a:lnTo>
                  <a:lnTo>
                    <a:pt x="127" y="164"/>
                  </a:lnTo>
                  <a:lnTo>
                    <a:pt x="137" y="160"/>
                  </a:lnTo>
                  <a:lnTo>
                    <a:pt x="147" y="154"/>
                  </a:lnTo>
                  <a:lnTo>
                    <a:pt x="156" y="146"/>
                  </a:lnTo>
                  <a:lnTo>
                    <a:pt x="161" y="139"/>
                  </a:lnTo>
                  <a:lnTo>
                    <a:pt x="165" y="131"/>
                  </a:lnTo>
                  <a:lnTo>
                    <a:pt x="166"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9" name="Freeform 748"/>
            <p:cNvSpPr>
              <a:spLocks noEditPoints="1"/>
            </p:cNvSpPr>
            <p:nvPr/>
          </p:nvSpPr>
          <p:spPr bwMode="auto">
            <a:xfrm>
              <a:off x="4768" y="2995"/>
              <a:ext cx="57" cy="72"/>
            </a:xfrm>
            <a:custGeom>
              <a:avLst/>
              <a:gdLst>
                <a:gd name="T0" fmla="*/ 0 w 227"/>
                <a:gd name="T1" fmla="*/ 238 h 288"/>
                <a:gd name="T2" fmla="*/ 0 w 227"/>
                <a:gd name="T3" fmla="*/ 213 h 288"/>
                <a:gd name="T4" fmla="*/ 190 w 227"/>
                <a:gd name="T5" fmla="*/ 119 h 288"/>
                <a:gd name="T6" fmla="*/ 0 w 227"/>
                <a:gd name="T7" fmla="*/ 24 h 288"/>
                <a:gd name="T8" fmla="*/ 0 w 227"/>
                <a:gd name="T9" fmla="*/ 0 h 288"/>
                <a:gd name="T10" fmla="*/ 227 w 227"/>
                <a:gd name="T11" fmla="*/ 114 h 288"/>
                <a:gd name="T12" fmla="*/ 227 w 227"/>
                <a:gd name="T13" fmla="*/ 125 h 288"/>
                <a:gd name="T14" fmla="*/ 0 w 227"/>
                <a:gd name="T15" fmla="*/ 238 h 288"/>
                <a:gd name="T16" fmla="*/ 0 w 227"/>
                <a:gd name="T17" fmla="*/ 266 h 288"/>
                <a:gd name="T18" fmla="*/ 227 w 227"/>
                <a:gd name="T19" fmla="*/ 266 h 288"/>
                <a:gd name="T20" fmla="*/ 227 w 227"/>
                <a:gd name="T21" fmla="*/ 288 h 288"/>
                <a:gd name="T22" fmla="*/ 0 w 227"/>
                <a:gd name="T23" fmla="*/ 288 h 288"/>
                <a:gd name="T24" fmla="*/ 0 w 227"/>
                <a:gd name="T25" fmla="*/ 26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88">
                  <a:moveTo>
                    <a:pt x="0" y="238"/>
                  </a:moveTo>
                  <a:lnTo>
                    <a:pt x="0" y="213"/>
                  </a:lnTo>
                  <a:lnTo>
                    <a:pt x="190" y="119"/>
                  </a:lnTo>
                  <a:lnTo>
                    <a:pt x="0" y="24"/>
                  </a:lnTo>
                  <a:lnTo>
                    <a:pt x="0" y="0"/>
                  </a:lnTo>
                  <a:lnTo>
                    <a:pt x="227" y="114"/>
                  </a:lnTo>
                  <a:lnTo>
                    <a:pt x="227" y="125"/>
                  </a:lnTo>
                  <a:lnTo>
                    <a:pt x="0" y="238"/>
                  </a:lnTo>
                  <a:close/>
                  <a:moveTo>
                    <a:pt x="0" y="266"/>
                  </a:moveTo>
                  <a:lnTo>
                    <a:pt x="227" y="266"/>
                  </a:lnTo>
                  <a:lnTo>
                    <a:pt x="227" y="288"/>
                  </a:lnTo>
                  <a:lnTo>
                    <a:pt x="0" y="288"/>
                  </a:lnTo>
                  <a:lnTo>
                    <a:pt x="0" y="2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0" name="Freeform 749"/>
            <p:cNvSpPr>
              <a:spLocks/>
            </p:cNvSpPr>
            <p:nvPr/>
          </p:nvSpPr>
          <p:spPr bwMode="auto">
            <a:xfrm>
              <a:off x="4840" y="2992"/>
              <a:ext cx="26" cy="75"/>
            </a:xfrm>
            <a:custGeom>
              <a:avLst/>
              <a:gdLst>
                <a:gd name="T0" fmla="*/ 61 w 103"/>
                <a:gd name="T1" fmla="*/ 300 h 300"/>
                <a:gd name="T2" fmla="*/ 61 w 103"/>
                <a:gd name="T3" fmla="*/ 39 h 300"/>
                <a:gd name="T4" fmla="*/ 61 w 103"/>
                <a:gd name="T5" fmla="*/ 39 h 300"/>
                <a:gd name="T6" fmla="*/ 8 w 103"/>
                <a:gd name="T7" fmla="*/ 67 h 300"/>
                <a:gd name="T8" fmla="*/ 0 w 103"/>
                <a:gd name="T9" fmla="*/ 34 h 300"/>
                <a:gd name="T10" fmla="*/ 66 w 103"/>
                <a:gd name="T11" fmla="*/ 0 h 300"/>
                <a:gd name="T12" fmla="*/ 103 w 103"/>
                <a:gd name="T13" fmla="*/ 0 h 300"/>
                <a:gd name="T14" fmla="*/ 103 w 103"/>
                <a:gd name="T15" fmla="*/ 300 h 300"/>
                <a:gd name="T16" fmla="*/ 61 w 103"/>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300">
                  <a:moveTo>
                    <a:pt x="61" y="300"/>
                  </a:moveTo>
                  <a:lnTo>
                    <a:pt x="61" y="39"/>
                  </a:lnTo>
                  <a:lnTo>
                    <a:pt x="61" y="39"/>
                  </a:lnTo>
                  <a:lnTo>
                    <a:pt x="8" y="67"/>
                  </a:lnTo>
                  <a:lnTo>
                    <a:pt x="0" y="34"/>
                  </a:lnTo>
                  <a:lnTo>
                    <a:pt x="66" y="0"/>
                  </a:lnTo>
                  <a:lnTo>
                    <a:pt x="103" y="0"/>
                  </a:lnTo>
                  <a:lnTo>
                    <a:pt x="103" y="300"/>
                  </a:lnTo>
                  <a:lnTo>
                    <a:pt x="61"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1" name="Freeform 750"/>
            <p:cNvSpPr>
              <a:spLocks/>
            </p:cNvSpPr>
            <p:nvPr/>
          </p:nvSpPr>
          <p:spPr bwMode="auto">
            <a:xfrm>
              <a:off x="4894" y="2992"/>
              <a:ext cx="49" cy="76"/>
            </a:xfrm>
            <a:custGeom>
              <a:avLst/>
              <a:gdLst>
                <a:gd name="T0" fmla="*/ 187 w 194"/>
                <a:gd name="T1" fmla="*/ 35 h 305"/>
                <a:gd name="T2" fmla="*/ 57 w 194"/>
                <a:gd name="T3" fmla="*/ 109 h 305"/>
                <a:gd name="T4" fmla="*/ 83 w 194"/>
                <a:gd name="T5" fmla="*/ 106 h 305"/>
                <a:gd name="T6" fmla="*/ 107 w 194"/>
                <a:gd name="T7" fmla="*/ 109 h 305"/>
                <a:gd name="T8" fmla="*/ 128 w 194"/>
                <a:gd name="T9" fmla="*/ 113 h 305"/>
                <a:gd name="T10" fmla="*/ 147 w 194"/>
                <a:gd name="T11" fmla="*/ 122 h 305"/>
                <a:gd name="T12" fmla="*/ 164 w 194"/>
                <a:gd name="T13" fmla="*/ 132 h 305"/>
                <a:gd name="T14" fmla="*/ 177 w 194"/>
                <a:gd name="T15" fmla="*/ 146 h 305"/>
                <a:gd name="T16" fmla="*/ 187 w 194"/>
                <a:gd name="T17" fmla="*/ 162 h 305"/>
                <a:gd name="T18" fmla="*/ 192 w 194"/>
                <a:gd name="T19" fmla="*/ 181 h 305"/>
                <a:gd name="T20" fmla="*/ 194 w 194"/>
                <a:gd name="T21" fmla="*/ 202 h 305"/>
                <a:gd name="T22" fmla="*/ 192 w 194"/>
                <a:gd name="T23" fmla="*/ 223 h 305"/>
                <a:gd name="T24" fmla="*/ 186 w 194"/>
                <a:gd name="T25" fmla="*/ 243 h 305"/>
                <a:gd name="T26" fmla="*/ 175 w 194"/>
                <a:gd name="T27" fmla="*/ 260 h 305"/>
                <a:gd name="T28" fmla="*/ 161 w 194"/>
                <a:gd name="T29" fmla="*/ 276 h 305"/>
                <a:gd name="T30" fmla="*/ 144 w 194"/>
                <a:gd name="T31" fmla="*/ 288 h 305"/>
                <a:gd name="T32" fmla="*/ 125 w 194"/>
                <a:gd name="T33" fmla="*/ 297 h 305"/>
                <a:gd name="T34" fmla="*/ 103 w 194"/>
                <a:gd name="T35" fmla="*/ 304 h 305"/>
                <a:gd name="T36" fmla="*/ 79 w 194"/>
                <a:gd name="T37" fmla="*/ 305 h 305"/>
                <a:gd name="T38" fmla="*/ 57 w 194"/>
                <a:gd name="T39" fmla="*/ 304 h 305"/>
                <a:gd name="T40" fmla="*/ 37 w 194"/>
                <a:gd name="T41" fmla="*/ 300 h 305"/>
                <a:gd name="T42" fmla="*/ 18 w 194"/>
                <a:gd name="T43" fmla="*/ 295 h 305"/>
                <a:gd name="T44" fmla="*/ 0 w 194"/>
                <a:gd name="T45" fmla="*/ 286 h 305"/>
                <a:gd name="T46" fmla="*/ 27 w 194"/>
                <a:gd name="T47" fmla="*/ 260 h 305"/>
                <a:gd name="T48" fmla="*/ 61 w 194"/>
                <a:gd name="T49" fmla="*/ 269 h 305"/>
                <a:gd name="T50" fmla="*/ 93 w 194"/>
                <a:gd name="T51" fmla="*/ 269 h 305"/>
                <a:gd name="T52" fmla="*/ 113 w 194"/>
                <a:gd name="T53" fmla="*/ 263 h 305"/>
                <a:gd name="T54" fmla="*/ 125 w 194"/>
                <a:gd name="T55" fmla="*/ 257 h 305"/>
                <a:gd name="T56" fmla="*/ 135 w 194"/>
                <a:gd name="T57" fmla="*/ 248 h 305"/>
                <a:gd name="T58" fmla="*/ 142 w 194"/>
                <a:gd name="T59" fmla="*/ 237 h 305"/>
                <a:gd name="T60" fmla="*/ 147 w 194"/>
                <a:gd name="T61" fmla="*/ 226 h 305"/>
                <a:gd name="T62" fmla="*/ 150 w 194"/>
                <a:gd name="T63" fmla="*/ 213 h 305"/>
                <a:gd name="T64" fmla="*/ 150 w 194"/>
                <a:gd name="T65" fmla="*/ 199 h 305"/>
                <a:gd name="T66" fmla="*/ 147 w 194"/>
                <a:gd name="T67" fmla="*/ 185 h 305"/>
                <a:gd name="T68" fmla="*/ 141 w 194"/>
                <a:gd name="T69" fmla="*/ 173 h 305"/>
                <a:gd name="T70" fmla="*/ 133 w 194"/>
                <a:gd name="T71" fmla="*/ 162 h 305"/>
                <a:gd name="T72" fmla="*/ 122 w 194"/>
                <a:gd name="T73" fmla="*/ 153 h 305"/>
                <a:gd name="T74" fmla="*/ 108 w 194"/>
                <a:gd name="T75" fmla="*/ 147 h 305"/>
                <a:gd name="T76" fmla="*/ 83 w 194"/>
                <a:gd name="T77" fmla="*/ 141 h 305"/>
                <a:gd name="T78" fmla="*/ 51 w 194"/>
                <a:gd name="T79" fmla="*/ 141 h 305"/>
                <a:gd name="T80" fmla="*/ 28 w 194"/>
                <a:gd name="T81" fmla="*/ 142 h 305"/>
                <a:gd name="T82" fmla="*/ 38 w 194"/>
                <a:gd name="T8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4" h="305">
                  <a:moveTo>
                    <a:pt x="187" y="0"/>
                  </a:moveTo>
                  <a:lnTo>
                    <a:pt x="187" y="35"/>
                  </a:lnTo>
                  <a:lnTo>
                    <a:pt x="69" y="35"/>
                  </a:lnTo>
                  <a:lnTo>
                    <a:pt x="57" y="109"/>
                  </a:lnTo>
                  <a:lnTo>
                    <a:pt x="71" y="108"/>
                  </a:lnTo>
                  <a:lnTo>
                    <a:pt x="83" y="106"/>
                  </a:lnTo>
                  <a:lnTo>
                    <a:pt x="95" y="108"/>
                  </a:lnTo>
                  <a:lnTo>
                    <a:pt x="107" y="109"/>
                  </a:lnTo>
                  <a:lnTo>
                    <a:pt x="118" y="110"/>
                  </a:lnTo>
                  <a:lnTo>
                    <a:pt x="128" y="113"/>
                  </a:lnTo>
                  <a:lnTo>
                    <a:pt x="138" y="117"/>
                  </a:lnTo>
                  <a:lnTo>
                    <a:pt x="147" y="122"/>
                  </a:lnTo>
                  <a:lnTo>
                    <a:pt x="156" y="127"/>
                  </a:lnTo>
                  <a:lnTo>
                    <a:pt x="164" y="132"/>
                  </a:lnTo>
                  <a:lnTo>
                    <a:pt x="170" y="140"/>
                  </a:lnTo>
                  <a:lnTo>
                    <a:pt x="177" y="146"/>
                  </a:lnTo>
                  <a:lnTo>
                    <a:pt x="182" y="155"/>
                  </a:lnTo>
                  <a:lnTo>
                    <a:pt x="187" y="162"/>
                  </a:lnTo>
                  <a:lnTo>
                    <a:pt x="189" y="171"/>
                  </a:lnTo>
                  <a:lnTo>
                    <a:pt x="192" y="181"/>
                  </a:lnTo>
                  <a:lnTo>
                    <a:pt x="193" y="192"/>
                  </a:lnTo>
                  <a:lnTo>
                    <a:pt x="194" y="202"/>
                  </a:lnTo>
                  <a:lnTo>
                    <a:pt x="193" y="213"/>
                  </a:lnTo>
                  <a:lnTo>
                    <a:pt x="192" y="223"/>
                  </a:lnTo>
                  <a:lnTo>
                    <a:pt x="189" y="234"/>
                  </a:lnTo>
                  <a:lnTo>
                    <a:pt x="186" y="243"/>
                  </a:lnTo>
                  <a:lnTo>
                    <a:pt x="182" y="251"/>
                  </a:lnTo>
                  <a:lnTo>
                    <a:pt x="175" y="260"/>
                  </a:lnTo>
                  <a:lnTo>
                    <a:pt x="169" y="268"/>
                  </a:lnTo>
                  <a:lnTo>
                    <a:pt x="161" y="276"/>
                  </a:lnTo>
                  <a:lnTo>
                    <a:pt x="152" y="282"/>
                  </a:lnTo>
                  <a:lnTo>
                    <a:pt x="144" y="288"/>
                  </a:lnTo>
                  <a:lnTo>
                    <a:pt x="135" y="293"/>
                  </a:lnTo>
                  <a:lnTo>
                    <a:pt x="125" y="297"/>
                  </a:lnTo>
                  <a:lnTo>
                    <a:pt x="114" y="301"/>
                  </a:lnTo>
                  <a:lnTo>
                    <a:pt x="103" y="304"/>
                  </a:lnTo>
                  <a:lnTo>
                    <a:pt x="91" y="305"/>
                  </a:lnTo>
                  <a:lnTo>
                    <a:pt x="79" y="305"/>
                  </a:lnTo>
                  <a:lnTo>
                    <a:pt x="67" y="305"/>
                  </a:lnTo>
                  <a:lnTo>
                    <a:pt x="57" y="304"/>
                  </a:lnTo>
                  <a:lnTo>
                    <a:pt x="47" y="302"/>
                  </a:lnTo>
                  <a:lnTo>
                    <a:pt x="37" y="300"/>
                  </a:lnTo>
                  <a:lnTo>
                    <a:pt x="27" y="297"/>
                  </a:lnTo>
                  <a:lnTo>
                    <a:pt x="18" y="295"/>
                  </a:lnTo>
                  <a:lnTo>
                    <a:pt x="9" y="291"/>
                  </a:lnTo>
                  <a:lnTo>
                    <a:pt x="0" y="286"/>
                  </a:lnTo>
                  <a:lnTo>
                    <a:pt x="11" y="253"/>
                  </a:lnTo>
                  <a:lnTo>
                    <a:pt x="27" y="260"/>
                  </a:lnTo>
                  <a:lnTo>
                    <a:pt x="43" y="265"/>
                  </a:lnTo>
                  <a:lnTo>
                    <a:pt x="61" y="269"/>
                  </a:lnTo>
                  <a:lnTo>
                    <a:pt x="79" y="271"/>
                  </a:lnTo>
                  <a:lnTo>
                    <a:pt x="93" y="269"/>
                  </a:lnTo>
                  <a:lnTo>
                    <a:pt x="107" y="265"/>
                  </a:lnTo>
                  <a:lnTo>
                    <a:pt x="113" y="263"/>
                  </a:lnTo>
                  <a:lnTo>
                    <a:pt x="118" y="260"/>
                  </a:lnTo>
                  <a:lnTo>
                    <a:pt x="125" y="257"/>
                  </a:lnTo>
                  <a:lnTo>
                    <a:pt x="130" y="253"/>
                  </a:lnTo>
                  <a:lnTo>
                    <a:pt x="135" y="248"/>
                  </a:lnTo>
                  <a:lnTo>
                    <a:pt x="138" y="243"/>
                  </a:lnTo>
                  <a:lnTo>
                    <a:pt x="142" y="237"/>
                  </a:lnTo>
                  <a:lnTo>
                    <a:pt x="145" y="232"/>
                  </a:lnTo>
                  <a:lnTo>
                    <a:pt x="147" y="226"/>
                  </a:lnTo>
                  <a:lnTo>
                    <a:pt x="149" y="220"/>
                  </a:lnTo>
                  <a:lnTo>
                    <a:pt x="150" y="213"/>
                  </a:lnTo>
                  <a:lnTo>
                    <a:pt x="150" y="207"/>
                  </a:lnTo>
                  <a:lnTo>
                    <a:pt x="150" y="199"/>
                  </a:lnTo>
                  <a:lnTo>
                    <a:pt x="149" y="192"/>
                  </a:lnTo>
                  <a:lnTo>
                    <a:pt x="147" y="185"/>
                  </a:lnTo>
                  <a:lnTo>
                    <a:pt x="145" y="179"/>
                  </a:lnTo>
                  <a:lnTo>
                    <a:pt x="141" y="173"/>
                  </a:lnTo>
                  <a:lnTo>
                    <a:pt x="137" y="167"/>
                  </a:lnTo>
                  <a:lnTo>
                    <a:pt x="133" y="162"/>
                  </a:lnTo>
                  <a:lnTo>
                    <a:pt x="128" y="157"/>
                  </a:lnTo>
                  <a:lnTo>
                    <a:pt x="122" y="153"/>
                  </a:lnTo>
                  <a:lnTo>
                    <a:pt x="116" y="150"/>
                  </a:lnTo>
                  <a:lnTo>
                    <a:pt x="108" y="147"/>
                  </a:lnTo>
                  <a:lnTo>
                    <a:pt x="100" y="145"/>
                  </a:lnTo>
                  <a:lnTo>
                    <a:pt x="83" y="141"/>
                  </a:lnTo>
                  <a:lnTo>
                    <a:pt x="62" y="141"/>
                  </a:lnTo>
                  <a:lnTo>
                    <a:pt x="51" y="141"/>
                  </a:lnTo>
                  <a:lnTo>
                    <a:pt x="39" y="141"/>
                  </a:lnTo>
                  <a:lnTo>
                    <a:pt x="28" y="142"/>
                  </a:lnTo>
                  <a:lnTo>
                    <a:pt x="18" y="143"/>
                  </a:lnTo>
                  <a:lnTo>
                    <a:pt x="38" y="0"/>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2" name="Freeform 751"/>
            <p:cNvSpPr>
              <a:spLocks/>
            </p:cNvSpPr>
            <p:nvPr/>
          </p:nvSpPr>
          <p:spPr bwMode="auto">
            <a:xfrm>
              <a:off x="4957" y="3053"/>
              <a:ext cx="14" cy="15"/>
            </a:xfrm>
            <a:custGeom>
              <a:avLst/>
              <a:gdLst>
                <a:gd name="T0" fmla="*/ 59 w 59"/>
                <a:gd name="T1" fmla="*/ 30 h 61"/>
                <a:gd name="T2" fmla="*/ 57 w 59"/>
                <a:gd name="T3" fmla="*/ 37 h 61"/>
                <a:gd name="T4" fmla="*/ 56 w 59"/>
                <a:gd name="T5" fmla="*/ 43 h 61"/>
                <a:gd name="T6" fmla="*/ 54 w 59"/>
                <a:gd name="T7" fmla="*/ 48 h 61"/>
                <a:gd name="T8" fmla="*/ 50 w 59"/>
                <a:gd name="T9" fmla="*/ 52 h 61"/>
                <a:gd name="T10" fmla="*/ 46 w 59"/>
                <a:gd name="T11" fmla="*/ 56 h 61"/>
                <a:gd name="T12" fmla="*/ 41 w 59"/>
                <a:gd name="T13" fmla="*/ 58 h 61"/>
                <a:gd name="T14" fmla="*/ 36 w 59"/>
                <a:gd name="T15" fmla="*/ 61 h 61"/>
                <a:gd name="T16" fmla="*/ 29 w 59"/>
                <a:gd name="T17" fmla="*/ 61 h 61"/>
                <a:gd name="T18" fmla="*/ 23 w 59"/>
                <a:gd name="T19" fmla="*/ 61 h 61"/>
                <a:gd name="T20" fmla="*/ 18 w 59"/>
                <a:gd name="T21" fmla="*/ 58 h 61"/>
                <a:gd name="T22" fmla="*/ 13 w 59"/>
                <a:gd name="T23" fmla="*/ 56 h 61"/>
                <a:gd name="T24" fmla="*/ 9 w 59"/>
                <a:gd name="T25" fmla="*/ 52 h 61"/>
                <a:gd name="T26" fmla="*/ 5 w 59"/>
                <a:gd name="T27" fmla="*/ 48 h 61"/>
                <a:gd name="T28" fmla="*/ 3 w 59"/>
                <a:gd name="T29" fmla="*/ 43 h 61"/>
                <a:gd name="T30" fmla="*/ 1 w 59"/>
                <a:gd name="T31" fmla="*/ 37 h 61"/>
                <a:gd name="T32" fmla="*/ 0 w 59"/>
                <a:gd name="T33" fmla="*/ 30 h 61"/>
                <a:gd name="T34" fmla="*/ 1 w 59"/>
                <a:gd name="T35" fmla="*/ 24 h 61"/>
                <a:gd name="T36" fmla="*/ 3 w 59"/>
                <a:gd name="T37" fmla="*/ 19 h 61"/>
                <a:gd name="T38" fmla="*/ 5 w 59"/>
                <a:gd name="T39" fmla="*/ 14 h 61"/>
                <a:gd name="T40" fmla="*/ 9 w 59"/>
                <a:gd name="T41" fmla="*/ 9 h 61"/>
                <a:gd name="T42" fmla="*/ 13 w 59"/>
                <a:gd name="T43" fmla="*/ 5 h 61"/>
                <a:gd name="T44" fmla="*/ 18 w 59"/>
                <a:gd name="T45" fmla="*/ 2 h 61"/>
                <a:gd name="T46" fmla="*/ 24 w 59"/>
                <a:gd name="T47" fmla="*/ 1 h 61"/>
                <a:gd name="T48" fmla="*/ 29 w 59"/>
                <a:gd name="T49" fmla="*/ 0 h 61"/>
                <a:gd name="T50" fmla="*/ 36 w 59"/>
                <a:gd name="T51" fmla="*/ 1 h 61"/>
                <a:gd name="T52" fmla="*/ 41 w 59"/>
                <a:gd name="T53" fmla="*/ 2 h 61"/>
                <a:gd name="T54" fmla="*/ 46 w 59"/>
                <a:gd name="T55" fmla="*/ 5 h 61"/>
                <a:gd name="T56" fmla="*/ 51 w 59"/>
                <a:gd name="T57" fmla="*/ 9 h 61"/>
                <a:gd name="T58" fmla="*/ 54 w 59"/>
                <a:gd name="T59" fmla="*/ 14 h 61"/>
                <a:gd name="T60" fmla="*/ 56 w 59"/>
                <a:gd name="T61" fmla="*/ 19 h 61"/>
                <a:gd name="T62" fmla="*/ 57 w 59"/>
                <a:gd name="T63" fmla="*/ 24 h 61"/>
                <a:gd name="T64" fmla="*/ 59 w 59"/>
                <a:gd name="T65"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61">
                  <a:moveTo>
                    <a:pt x="59" y="30"/>
                  </a:moveTo>
                  <a:lnTo>
                    <a:pt x="57" y="37"/>
                  </a:lnTo>
                  <a:lnTo>
                    <a:pt x="56" y="43"/>
                  </a:lnTo>
                  <a:lnTo>
                    <a:pt x="54" y="48"/>
                  </a:lnTo>
                  <a:lnTo>
                    <a:pt x="50" y="52"/>
                  </a:lnTo>
                  <a:lnTo>
                    <a:pt x="46" y="56"/>
                  </a:lnTo>
                  <a:lnTo>
                    <a:pt x="41" y="58"/>
                  </a:lnTo>
                  <a:lnTo>
                    <a:pt x="36" y="61"/>
                  </a:lnTo>
                  <a:lnTo>
                    <a:pt x="29" y="61"/>
                  </a:lnTo>
                  <a:lnTo>
                    <a:pt x="23" y="61"/>
                  </a:lnTo>
                  <a:lnTo>
                    <a:pt x="18" y="58"/>
                  </a:lnTo>
                  <a:lnTo>
                    <a:pt x="13" y="56"/>
                  </a:lnTo>
                  <a:lnTo>
                    <a:pt x="9" y="52"/>
                  </a:lnTo>
                  <a:lnTo>
                    <a:pt x="5" y="48"/>
                  </a:lnTo>
                  <a:lnTo>
                    <a:pt x="3" y="43"/>
                  </a:lnTo>
                  <a:lnTo>
                    <a:pt x="1" y="37"/>
                  </a:lnTo>
                  <a:lnTo>
                    <a:pt x="0" y="30"/>
                  </a:lnTo>
                  <a:lnTo>
                    <a:pt x="1" y="24"/>
                  </a:lnTo>
                  <a:lnTo>
                    <a:pt x="3" y="19"/>
                  </a:lnTo>
                  <a:lnTo>
                    <a:pt x="5" y="14"/>
                  </a:lnTo>
                  <a:lnTo>
                    <a:pt x="9" y="9"/>
                  </a:lnTo>
                  <a:lnTo>
                    <a:pt x="13" y="5"/>
                  </a:lnTo>
                  <a:lnTo>
                    <a:pt x="18" y="2"/>
                  </a:lnTo>
                  <a:lnTo>
                    <a:pt x="24" y="1"/>
                  </a:lnTo>
                  <a:lnTo>
                    <a:pt x="29" y="0"/>
                  </a:lnTo>
                  <a:lnTo>
                    <a:pt x="36" y="1"/>
                  </a:lnTo>
                  <a:lnTo>
                    <a:pt x="41" y="2"/>
                  </a:lnTo>
                  <a:lnTo>
                    <a:pt x="46" y="5"/>
                  </a:lnTo>
                  <a:lnTo>
                    <a:pt x="51" y="9"/>
                  </a:lnTo>
                  <a:lnTo>
                    <a:pt x="54" y="14"/>
                  </a:lnTo>
                  <a:lnTo>
                    <a:pt x="56" y="19"/>
                  </a:lnTo>
                  <a:lnTo>
                    <a:pt x="57" y="24"/>
                  </a:lnTo>
                  <a:lnTo>
                    <a:pt x="59"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3" name="Freeform 752"/>
            <p:cNvSpPr>
              <a:spLocks noEditPoints="1"/>
            </p:cNvSpPr>
            <p:nvPr/>
          </p:nvSpPr>
          <p:spPr bwMode="auto">
            <a:xfrm>
              <a:off x="4979" y="2990"/>
              <a:ext cx="53" cy="78"/>
            </a:xfrm>
            <a:custGeom>
              <a:avLst/>
              <a:gdLst>
                <a:gd name="T0" fmla="*/ 211 w 211"/>
                <a:gd name="T1" fmla="*/ 170 h 310"/>
                <a:gd name="T2" fmla="*/ 207 w 211"/>
                <a:gd name="T3" fmla="*/ 203 h 310"/>
                <a:gd name="T4" fmla="*/ 201 w 211"/>
                <a:gd name="T5" fmla="*/ 232 h 310"/>
                <a:gd name="T6" fmla="*/ 189 w 211"/>
                <a:gd name="T7" fmla="*/ 258 h 310"/>
                <a:gd name="T8" fmla="*/ 175 w 211"/>
                <a:gd name="T9" fmla="*/ 278 h 310"/>
                <a:gd name="T10" fmla="*/ 159 w 211"/>
                <a:gd name="T11" fmla="*/ 293 h 310"/>
                <a:gd name="T12" fmla="*/ 138 w 211"/>
                <a:gd name="T13" fmla="*/ 305 h 310"/>
                <a:gd name="T14" fmla="*/ 115 w 211"/>
                <a:gd name="T15" fmla="*/ 310 h 310"/>
                <a:gd name="T16" fmla="*/ 91 w 211"/>
                <a:gd name="T17" fmla="*/ 310 h 310"/>
                <a:gd name="T18" fmla="*/ 71 w 211"/>
                <a:gd name="T19" fmla="*/ 305 h 310"/>
                <a:gd name="T20" fmla="*/ 52 w 211"/>
                <a:gd name="T21" fmla="*/ 293 h 310"/>
                <a:gd name="T22" fmla="*/ 35 w 211"/>
                <a:gd name="T23" fmla="*/ 278 h 310"/>
                <a:gd name="T24" fmla="*/ 21 w 211"/>
                <a:gd name="T25" fmla="*/ 258 h 310"/>
                <a:gd name="T26" fmla="*/ 11 w 211"/>
                <a:gd name="T27" fmla="*/ 234 h 310"/>
                <a:gd name="T28" fmla="*/ 4 w 211"/>
                <a:gd name="T29" fmla="*/ 206 h 310"/>
                <a:gd name="T30" fmla="*/ 0 w 211"/>
                <a:gd name="T31" fmla="*/ 172 h 310"/>
                <a:gd name="T32" fmla="*/ 0 w 211"/>
                <a:gd name="T33" fmla="*/ 138 h 310"/>
                <a:gd name="T34" fmla="*/ 4 w 211"/>
                <a:gd name="T35" fmla="*/ 105 h 310"/>
                <a:gd name="T36" fmla="*/ 11 w 211"/>
                <a:gd name="T37" fmla="*/ 77 h 310"/>
                <a:gd name="T38" fmla="*/ 23 w 211"/>
                <a:gd name="T39" fmla="*/ 52 h 310"/>
                <a:gd name="T40" fmla="*/ 37 w 211"/>
                <a:gd name="T41" fmla="*/ 31 h 310"/>
                <a:gd name="T42" fmla="*/ 54 w 211"/>
                <a:gd name="T43" fmla="*/ 16 h 310"/>
                <a:gd name="T44" fmla="*/ 74 w 211"/>
                <a:gd name="T45" fmla="*/ 5 h 310"/>
                <a:gd name="T46" fmla="*/ 96 w 211"/>
                <a:gd name="T47" fmla="*/ 0 h 310"/>
                <a:gd name="T48" fmla="*/ 121 w 211"/>
                <a:gd name="T49" fmla="*/ 0 h 310"/>
                <a:gd name="T50" fmla="*/ 142 w 211"/>
                <a:gd name="T51" fmla="*/ 5 h 310"/>
                <a:gd name="T52" fmla="*/ 161 w 211"/>
                <a:gd name="T53" fmla="*/ 15 h 310"/>
                <a:gd name="T54" fmla="*/ 177 w 211"/>
                <a:gd name="T55" fmla="*/ 30 h 310"/>
                <a:gd name="T56" fmla="*/ 191 w 211"/>
                <a:gd name="T57" fmla="*/ 49 h 310"/>
                <a:gd name="T58" fmla="*/ 201 w 211"/>
                <a:gd name="T59" fmla="*/ 73 h 310"/>
                <a:gd name="T60" fmla="*/ 207 w 211"/>
                <a:gd name="T61" fmla="*/ 101 h 310"/>
                <a:gd name="T62" fmla="*/ 211 w 211"/>
                <a:gd name="T63" fmla="*/ 134 h 310"/>
                <a:gd name="T64" fmla="*/ 43 w 211"/>
                <a:gd name="T65" fmla="*/ 153 h 310"/>
                <a:gd name="T66" fmla="*/ 47 w 211"/>
                <a:gd name="T67" fmla="*/ 204 h 310"/>
                <a:gd name="T68" fmla="*/ 52 w 211"/>
                <a:gd name="T69" fmla="*/ 226 h 310"/>
                <a:gd name="T70" fmla="*/ 60 w 211"/>
                <a:gd name="T71" fmla="*/ 244 h 310"/>
                <a:gd name="T72" fmla="*/ 68 w 211"/>
                <a:gd name="T73" fmla="*/ 258 h 310"/>
                <a:gd name="T74" fmla="*/ 79 w 211"/>
                <a:gd name="T75" fmla="*/ 268 h 310"/>
                <a:gd name="T76" fmla="*/ 91 w 211"/>
                <a:gd name="T77" fmla="*/ 274 h 310"/>
                <a:gd name="T78" fmla="*/ 104 w 211"/>
                <a:gd name="T79" fmla="*/ 277 h 310"/>
                <a:gd name="T80" fmla="*/ 119 w 211"/>
                <a:gd name="T81" fmla="*/ 274 h 310"/>
                <a:gd name="T82" fmla="*/ 131 w 211"/>
                <a:gd name="T83" fmla="*/ 269 h 310"/>
                <a:gd name="T84" fmla="*/ 142 w 211"/>
                <a:gd name="T85" fmla="*/ 259 h 310"/>
                <a:gd name="T86" fmla="*/ 151 w 211"/>
                <a:gd name="T87" fmla="*/ 245 h 310"/>
                <a:gd name="T88" fmla="*/ 159 w 211"/>
                <a:gd name="T89" fmla="*/ 227 h 310"/>
                <a:gd name="T90" fmla="*/ 164 w 211"/>
                <a:gd name="T91" fmla="*/ 206 h 310"/>
                <a:gd name="T92" fmla="*/ 168 w 211"/>
                <a:gd name="T93" fmla="*/ 153 h 310"/>
                <a:gd name="T94" fmla="*/ 164 w 211"/>
                <a:gd name="T95" fmla="*/ 103 h 310"/>
                <a:gd name="T96" fmla="*/ 159 w 211"/>
                <a:gd name="T97" fmla="*/ 82 h 310"/>
                <a:gd name="T98" fmla="*/ 152 w 211"/>
                <a:gd name="T99" fmla="*/ 64 h 310"/>
                <a:gd name="T100" fmla="*/ 143 w 211"/>
                <a:gd name="T101" fmla="*/ 50 h 310"/>
                <a:gd name="T102" fmla="*/ 132 w 211"/>
                <a:gd name="T103" fmla="*/ 40 h 310"/>
                <a:gd name="T104" fmla="*/ 119 w 211"/>
                <a:gd name="T105" fmla="*/ 34 h 310"/>
                <a:gd name="T106" fmla="*/ 105 w 211"/>
                <a:gd name="T107" fmla="*/ 33 h 310"/>
                <a:gd name="T108" fmla="*/ 91 w 211"/>
                <a:gd name="T109" fmla="*/ 34 h 310"/>
                <a:gd name="T110" fmla="*/ 80 w 211"/>
                <a:gd name="T111" fmla="*/ 40 h 310"/>
                <a:gd name="T112" fmla="*/ 70 w 211"/>
                <a:gd name="T113" fmla="*/ 50 h 310"/>
                <a:gd name="T114" fmla="*/ 60 w 211"/>
                <a:gd name="T115" fmla="*/ 64 h 310"/>
                <a:gd name="T116" fmla="*/ 52 w 211"/>
                <a:gd name="T117" fmla="*/ 82 h 310"/>
                <a:gd name="T118" fmla="*/ 47 w 211"/>
                <a:gd name="T119" fmla="*/ 104 h 310"/>
                <a:gd name="T120" fmla="*/ 43 w 211"/>
                <a:gd name="T121" fmla="*/ 15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310">
                  <a:moveTo>
                    <a:pt x="211" y="151"/>
                  </a:moveTo>
                  <a:lnTo>
                    <a:pt x="211" y="170"/>
                  </a:lnTo>
                  <a:lnTo>
                    <a:pt x="210" y="188"/>
                  </a:lnTo>
                  <a:lnTo>
                    <a:pt x="207" y="203"/>
                  </a:lnTo>
                  <a:lnTo>
                    <a:pt x="205" y="218"/>
                  </a:lnTo>
                  <a:lnTo>
                    <a:pt x="201" y="232"/>
                  </a:lnTo>
                  <a:lnTo>
                    <a:pt x="196" y="246"/>
                  </a:lnTo>
                  <a:lnTo>
                    <a:pt x="189" y="258"/>
                  </a:lnTo>
                  <a:lnTo>
                    <a:pt x="183" y="269"/>
                  </a:lnTo>
                  <a:lnTo>
                    <a:pt x="175" y="278"/>
                  </a:lnTo>
                  <a:lnTo>
                    <a:pt x="168" y="287"/>
                  </a:lnTo>
                  <a:lnTo>
                    <a:pt x="159" y="293"/>
                  </a:lnTo>
                  <a:lnTo>
                    <a:pt x="149" y="300"/>
                  </a:lnTo>
                  <a:lnTo>
                    <a:pt x="138" y="305"/>
                  </a:lnTo>
                  <a:lnTo>
                    <a:pt x="128" y="307"/>
                  </a:lnTo>
                  <a:lnTo>
                    <a:pt x="115" y="310"/>
                  </a:lnTo>
                  <a:lnTo>
                    <a:pt x="104" y="310"/>
                  </a:lnTo>
                  <a:lnTo>
                    <a:pt x="91" y="310"/>
                  </a:lnTo>
                  <a:lnTo>
                    <a:pt x="81" y="307"/>
                  </a:lnTo>
                  <a:lnTo>
                    <a:pt x="71" y="305"/>
                  </a:lnTo>
                  <a:lnTo>
                    <a:pt x="61" y="300"/>
                  </a:lnTo>
                  <a:lnTo>
                    <a:pt x="52" y="293"/>
                  </a:lnTo>
                  <a:lnTo>
                    <a:pt x="43" y="287"/>
                  </a:lnTo>
                  <a:lnTo>
                    <a:pt x="35" y="278"/>
                  </a:lnTo>
                  <a:lnTo>
                    <a:pt x="28" y="269"/>
                  </a:lnTo>
                  <a:lnTo>
                    <a:pt x="21" y="258"/>
                  </a:lnTo>
                  <a:lnTo>
                    <a:pt x="16" y="246"/>
                  </a:lnTo>
                  <a:lnTo>
                    <a:pt x="11" y="234"/>
                  </a:lnTo>
                  <a:lnTo>
                    <a:pt x="7" y="220"/>
                  </a:lnTo>
                  <a:lnTo>
                    <a:pt x="4" y="206"/>
                  </a:lnTo>
                  <a:lnTo>
                    <a:pt x="1" y="189"/>
                  </a:lnTo>
                  <a:lnTo>
                    <a:pt x="0" y="172"/>
                  </a:lnTo>
                  <a:lnTo>
                    <a:pt x="0" y="156"/>
                  </a:lnTo>
                  <a:lnTo>
                    <a:pt x="0" y="138"/>
                  </a:lnTo>
                  <a:lnTo>
                    <a:pt x="2" y="122"/>
                  </a:lnTo>
                  <a:lnTo>
                    <a:pt x="4" y="105"/>
                  </a:lnTo>
                  <a:lnTo>
                    <a:pt x="7" y="90"/>
                  </a:lnTo>
                  <a:lnTo>
                    <a:pt x="11" y="77"/>
                  </a:lnTo>
                  <a:lnTo>
                    <a:pt x="16" y="63"/>
                  </a:lnTo>
                  <a:lnTo>
                    <a:pt x="23" y="52"/>
                  </a:lnTo>
                  <a:lnTo>
                    <a:pt x="29" y="40"/>
                  </a:lnTo>
                  <a:lnTo>
                    <a:pt x="37" y="31"/>
                  </a:lnTo>
                  <a:lnTo>
                    <a:pt x="46" y="22"/>
                  </a:lnTo>
                  <a:lnTo>
                    <a:pt x="54" y="16"/>
                  </a:lnTo>
                  <a:lnTo>
                    <a:pt x="63" y="10"/>
                  </a:lnTo>
                  <a:lnTo>
                    <a:pt x="74" y="5"/>
                  </a:lnTo>
                  <a:lnTo>
                    <a:pt x="85" y="2"/>
                  </a:lnTo>
                  <a:lnTo>
                    <a:pt x="96" y="0"/>
                  </a:lnTo>
                  <a:lnTo>
                    <a:pt x="108" y="0"/>
                  </a:lnTo>
                  <a:lnTo>
                    <a:pt x="121" y="0"/>
                  </a:lnTo>
                  <a:lnTo>
                    <a:pt x="131" y="2"/>
                  </a:lnTo>
                  <a:lnTo>
                    <a:pt x="142" y="5"/>
                  </a:lnTo>
                  <a:lnTo>
                    <a:pt x="151" y="10"/>
                  </a:lnTo>
                  <a:lnTo>
                    <a:pt x="161" y="15"/>
                  </a:lnTo>
                  <a:lnTo>
                    <a:pt x="169" y="21"/>
                  </a:lnTo>
                  <a:lnTo>
                    <a:pt x="177" y="30"/>
                  </a:lnTo>
                  <a:lnTo>
                    <a:pt x="184" y="39"/>
                  </a:lnTo>
                  <a:lnTo>
                    <a:pt x="191" y="49"/>
                  </a:lnTo>
                  <a:lnTo>
                    <a:pt x="196" y="61"/>
                  </a:lnTo>
                  <a:lnTo>
                    <a:pt x="201" y="73"/>
                  </a:lnTo>
                  <a:lnTo>
                    <a:pt x="205" y="87"/>
                  </a:lnTo>
                  <a:lnTo>
                    <a:pt x="207" y="101"/>
                  </a:lnTo>
                  <a:lnTo>
                    <a:pt x="210" y="118"/>
                  </a:lnTo>
                  <a:lnTo>
                    <a:pt x="211" y="134"/>
                  </a:lnTo>
                  <a:lnTo>
                    <a:pt x="211" y="151"/>
                  </a:lnTo>
                  <a:close/>
                  <a:moveTo>
                    <a:pt x="43" y="153"/>
                  </a:moveTo>
                  <a:lnTo>
                    <a:pt x="44" y="180"/>
                  </a:lnTo>
                  <a:lnTo>
                    <a:pt x="47" y="204"/>
                  </a:lnTo>
                  <a:lnTo>
                    <a:pt x="49" y="216"/>
                  </a:lnTo>
                  <a:lnTo>
                    <a:pt x="52" y="226"/>
                  </a:lnTo>
                  <a:lnTo>
                    <a:pt x="56" y="235"/>
                  </a:lnTo>
                  <a:lnTo>
                    <a:pt x="60" y="244"/>
                  </a:lnTo>
                  <a:lnTo>
                    <a:pt x="63" y="251"/>
                  </a:lnTo>
                  <a:lnTo>
                    <a:pt x="68" y="258"/>
                  </a:lnTo>
                  <a:lnTo>
                    <a:pt x="74" y="264"/>
                  </a:lnTo>
                  <a:lnTo>
                    <a:pt x="79" y="268"/>
                  </a:lnTo>
                  <a:lnTo>
                    <a:pt x="85" y="272"/>
                  </a:lnTo>
                  <a:lnTo>
                    <a:pt x="91" y="274"/>
                  </a:lnTo>
                  <a:lnTo>
                    <a:pt x="98" y="277"/>
                  </a:lnTo>
                  <a:lnTo>
                    <a:pt x="104" y="277"/>
                  </a:lnTo>
                  <a:lnTo>
                    <a:pt x="112" y="277"/>
                  </a:lnTo>
                  <a:lnTo>
                    <a:pt x="119" y="274"/>
                  </a:lnTo>
                  <a:lnTo>
                    <a:pt x="126" y="272"/>
                  </a:lnTo>
                  <a:lnTo>
                    <a:pt x="131" y="269"/>
                  </a:lnTo>
                  <a:lnTo>
                    <a:pt x="137" y="264"/>
                  </a:lnTo>
                  <a:lnTo>
                    <a:pt x="142" y="259"/>
                  </a:lnTo>
                  <a:lnTo>
                    <a:pt x="147" y="253"/>
                  </a:lnTo>
                  <a:lnTo>
                    <a:pt x="151" y="245"/>
                  </a:lnTo>
                  <a:lnTo>
                    <a:pt x="155" y="236"/>
                  </a:lnTo>
                  <a:lnTo>
                    <a:pt x="159" y="227"/>
                  </a:lnTo>
                  <a:lnTo>
                    <a:pt x="161" y="217"/>
                  </a:lnTo>
                  <a:lnTo>
                    <a:pt x="164" y="206"/>
                  </a:lnTo>
                  <a:lnTo>
                    <a:pt x="166" y="181"/>
                  </a:lnTo>
                  <a:lnTo>
                    <a:pt x="168" y="153"/>
                  </a:lnTo>
                  <a:lnTo>
                    <a:pt x="166" y="127"/>
                  </a:lnTo>
                  <a:lnTo>
                    <a:pt x="164" y="103"/>
                  </a:lnTo>
                  <a:lnTo>
                    <a:pt x="161" y="91"/>
                  </a:lnTo>
                  <a:lnTo>
                    <a:pt x="159" y="82"/>
                  </a:lnTo>
                  <a:lnTo>
                    <a:pt x="155" y="72"/>
                  </a:lnTo>
                  <a:lnTo>
                    <a:pt x="152" y="64"/>
                  </a:lnTo>
                  <a:lnTo>
                    <a:pt x="147" y="57"/>
                  </a:lnTo>
                  <a:lnTo>
                    <a:pt x="143" y="50"/>
                  </a:lnTo>
                  <a:lnTo>
                    <a:pt x="138" y="45"/>
                  </a:lnTo>
                  <a:lnTo>
                    <a:pt x="132" y="40"/>
                  </a:lnTo>
                  <a:lnTo>
                    <a:pt x="127" y="36"/>
                  </a:lnTo>
                  <a:lnTo>
                    <a:pt x="119" y="34"/>
                  </a:lnTo>
                  <a:lnTo>
                    <a:pt x="113" y="33"/>
                  </a:lnTo>
                  <a:lnTo>
                    <a:pt x="105" y="33"/>
                  </a:lnTo>
                  <a:lnTo>
                    <a:pt x="99" y="33"/>
                  </a:lnTo>
                  <a:lnTo>
                    <a:pt x="91" y="34"/>
                  </a:lnTo>
                  <a:lnTo>
                    <a:pt x="86" y="36"/>
                  </a:lnTo>
                  <a:lnTo>
                    <a:pt x="80" y="40"/>
                  </a:lnTo>
                  <a:lnTo>
                    <a:pt x="75" y="45"/>
                  </a:lnTo>
                  <a:lnTo>
                    <a:pt x="70" y="50"/>
                  </a:lnTo>
                  <a:lnTo>
                    <a:pt x="65" y="57"/>
                  </a:lnTo>
                  <a:lnTo>
                    <a:pt x="60" y="64"/>
                  </a:lnTo>
                  <a:lnTo>
                    <a:pt x="56" y="73"/>
                  </a:lnTo>
                  <a:lnTo>
                    <a:pt x="52" y="82"/>
                  </a:lnTo>
                  <a:lnTo>
                    <a:pt x="49" y="92"/>
                  </a:lnTo>
                  <a:lnTo>
                    <a:pt x="47" y="104"/>
                  </a:lnTo>
                  <a:lnTo>
                    <a:pt x="44" y="127"/>
                  </a:lnTo>
                  <a:lnTo>
                    <a:pt x="43" y="1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4" name="Freeform 753"/>
            <p:cNvSpPr>
              <a:spLocks/>
            </p:cNvSpPr>
            <p:nvPr/>
          </p:nvSpPr>
          <p:spPr bwMode="auto">
            <a:xfrm>
              <a:off x="4768" y="2995"/>
              <a:ext cx="57" cy="59"/>
            </a:xfrm>
            <a:custGeom>
              <a:avLst/>
              <a:gdLst>
                <a:gd name="T0" fmla="*/ 0 w 227"/>
                <a:gd name="T1" fmla="*/ 238 h 238"/>
                <a:gd name="T2" fmla="*/ 0 w 227"/>
                <a:gd name="T3" fmla="*/ 213 h 238"/>
                <a:gd name="T4" fmla="*/ 190 w 227"/>
                <a:gd name="T5" fmla="*/ 119 h 238"/>
                <a:gd name="T6" fmla="*/ 0 w 227"/>
                <a:gd name="T7" fmla="*/ 24 h 238"/>
                <a:gd name="T8" fmla="*/ 0 w 227"/>
                <a:gd name="T9" fmla="*/ 0 h 238"/>
                <a:gd name="T10" fmla="*/ 227 w 227"/>
                <a:gd name="T11" fmla="*/ 114 h 238"/>
                <a:gd name="T12" fmla="*/ 227 w 227"/>
                <a:gd name="T13" fmla="*/ 125 h 238"/>
                <a:gd name="T14" fmla="*/ 0 w 227"/>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38">
                  <a:moveTo>
                    <a:pt x="0" y="238"/>
                  </a:moveTo>
                  <a:lnTo>
                    <a:pt x="0" y="213"/>
                  </a:lnTo>
                  <a:lnTo>
                    <a:pt x="190" y="119"/>
                  </a:lnTo>
                  <a:lnTo>
                    <a:pt x="0" y="24"/>
                  </a:lnTo>
                  <a:lnTo>
                    <a:pt x="0" y="0"/>
                  </a:lnTo>
                  <a:lnTo>
                    <a:pt x="227" y="114"/>
                  </a:lnTo>
                  <a:lnTo>
                    <a:pt x="227" y="125"/>
                  </a:lnTo>
                  <a:lnTo>
                    <a:pt x="0" y="23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5" name="Rectangle 754"/>
            <p:cNvSpPr>
              <a:spLocks noChangeArrowheads="1"/>
            </p:cNvSpPr>
            <p:nvPr/>
          </p:nvSpPr>
          <p:spPr bwMode="auto">
            <a:xfrm>
              <a:off x="4768" y="3061"/>
              <a:ext cx="57" cy="6"/>
            </a:xfrm>
            <a:prstGeom prst="rect">
              <a:avLst/>
            </a:prstGeom>
            <a:noFill/>
            <a:ln w="3175">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6" name="Rectangle 755"/>
            <p:cNvSpPr>
              <a:spLocks noChangeArrowheads="1"/>
            </p:cNvSpPr>
            <p:nvPr/>
          </p:nvSpPr>
          <p:spPr bwMode="auto">
            <a:xfrm>
              <a:off x="4557" y="2969"/>
              <a:ext cx="148" cy="99"/>
            </a:xfrm>
            <a:prstGeom prst="rect">
              <a:avLst/>
            </a:prstGeom>
            <a:solidFill>
              <a:srgbClr val="99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7" name="Freeform 756"/>
            <p:cNvSpPr>
              <a:spLocks noEditPoints="1"/>
            </p:cNvSpPr>
            <p:nvPr/>
          </p:nvSpPr>
          <p:spPr bwMode="auto">
            <a:xfrm>
              <a:off x="4555" y="2967"/>
              <a:ext cx="152" cy="103"/>
            </a:xfrm>
            <a:custGeom>
              <a:avLst/>
              <a:gdLst>
                <a:gd name="T0" fmla="*/ 0 w 608"/>
                <a:gd name="T1" fmla="*/ 8 h 411"/>
                <a:gd name="T2" fmla="*/ 0 w 608"/>
                <a:gd name="T3" fmla="*/ 0 h 411"/>
                <a:gd name="T4" fmla="*/ 7 w 608"/>
                <a:gd name="T5" fmla="*/ 0 h 411"/>
                <a:gd name="T6" fmla="*/ 600 w 608"/>
                <a:gd name="T7" fmla="*/ 0 h 411"/>
                <a:gd name="T8" fmla="*/ 604 w 608"/>
                <a:gd name="T9" fmla="*/ 0 h 411"/>
                <a:gd name="T10" fmla="*/ 608 w 608"/>
                <a:gd name="T11" fmla="*/ 8 h 411"/>
                <a:gd name="T12" fmla="*/ 608 w 608"/>
                <a:gd name="T13" fmla="*/ 404 h 411"/>
                <a:gd name="T14" fmla="*/ 604 w 608"/>
                <a:gd name="T15" fmla="*/ 407 h 411"/>
                <a:gd name="T16" fmla="*/ 600 w 608"/>
                <a:gd name="T17" fmla="*/ 411 h 411"/>
                <a:gd name="T18" fmla="*/ 7 w 608"/>
                <a:gd name="T19" fmla="*/ 411 h 411"/>
                <a:gd name="T20" fmla="*/ 0 w 608"/>
                <a:gd name="T21" fmla="*/ 407 h 411"/>
                <a:gd name="T22" fmla="*/ 0 w 608"/>
                <a:gd name="T23" fmla="*/ 404 h 411"/>
                <a:gd name="T24" fmla="*/ 0 w 608"/>
                <a:gd name="T25" fmla="*/ 8 h 411"/>
                <a:gd name="T26" fmla="*/ 15 w 608"/>
                <a:gd name="T27" fmla="*/ 404 h 411"/>
                <a:gd name="T28" fmla="*/ 7 w 608"/>
                <a:gd name="T29" fmla="*/ 396 h 411"/>
                <a:gd name="T30" fmla="*/ 600 w 608"/>
                <a:gd name="T31" fmla="*/ 396 h 411"/>
                <a:gd name="T32" fmla="*/ 592 w 608"/>
                <a:gd name="T33" fmla="*/ 404 h 411"/>
                <a:gd name="T34" fmla="*/ 592 w 608"/>
                <a:gd name="T35" fmla="*/ 8 h 411"/>
                <a:gd name="T36" fmla="*/ 600 w 608"/>
                <a:gd name="T37" fmla="*/ 17 h 411"/>
                <a:gd name="T38" fmla="*/ 7 w 608"/>
                <a:gd name="T39" fmla="*/ 17 h 411"/>
                <a:gd name="T40" fmla="*/ 15 w 608"/>
                <a:gd name="T41" fmla="*/ 8 h 411"/>
                <a:gd name="T42" fmla="*/ 15 w 608"/>
                <a:gd name="T43" fmla="*/ 40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8" h="411">
                  <a:moveTo>
                    <a:pt x="0" y="8"/>
                  </a:moveTo>
                  <a:lnTo>
                    <a:pt x="0" y="0"/>
                  </a:lnTo>
                  <a:lnTo>
                    <a:pt x="7" y="0"/>
                  </a:lnTo>
                  <a:lnTo>
                    <a:pt x="600" y="0"/>
                  </a:lnTo>
                  <a:lnTo>
                    <a:pt x="604" y="0"/>
                  </a:lnTo>
                  <a:lnTo>
                    <a:pt x="608" y="8"/>
                  </a:lnTo>
                  <a:lnTo>
                    <a:pt x="608" y="404"/>
                  </a:lnTo>
                  <a:lnTo>
                    <a:pt x="604" y="407"/>
                  </a:lnTo>
                  <a:lnTo>
                    <a:pt x="600" y="411"/>
                  </a:lnTo>
                  <a:lnTo>
                    <a:pt x="7" y="411"/>
                  </a:lnTo>
                  <a:lnTo>
                    <a:pt x="0" y="407"/>
                  </a:lnTo>
                  <a:lnTo>
                    <a:pt x="0" y="404"/>
                  </a:lnTo>
                  <a:lnTo>
                    <a:pt x="0" y="8"/>
                  </a:lnTo>
                  <a:close/>
                  <a:moveTo>
                    <a:pt x="15" y="404"/>
                  </a:moveTo>
                  <a:lnTo>
                    <a:pt x="7" y="396"/>
                  </a:lnTo>
                  <a:lnTo>
                    <a:pt x="600" y="396"/>
                  </a:lnTo>
                  <a:lnTo>
                    <a:pt x="592" y="404"/>
                  </a:lnTo>
                  <a:lnTo>
                    <a:pt x="592" y="8"/>
                  </a:lnTo>
                  <a:lnTo>
                    <a:pt x="600" y="17"/>
                  </a:lnTo>
                  <a:lnTo>
                    <a:pt x="7" y="17"/>
                  </a:lnTo>
                  <a:lnTo>
                    <a:pt x="15" y="8"/>
                  </a:lnTo>
                  <a:lnTo>
                    <a:pt x="15" y="4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8" name="Freeform 757"/>
            <p:cNvSpPr>
              <a:spLocks/>
            </p:cNvSpPr>
            <p:nvPr/>
          </p:nvSpPr>
          <p:spPr bwMode="auto">
            <a:xfrm>
              <a:off x="4555" y="2967"/>
              <a:ext cx="152" cy="103"/>
            </a:xfrm>
            <a:custGeom>
              <a:avLst/>
              <a:gdLst>
                <a:gd name="T0" fmla="*/ 0 w 608"/>
                <a:gd name="T1" fmla="*/ 8 h 411"/>
                <a:gd name="T2" fmla="*/ 0 w 608"/>
                <a:gd name="T3" fmla="*/ 0 h 411"/>
                <a:gd name="T4" fmla="*/ 7 w 608"/>
                <a:gd name="T5" fmla="*/ 0 h 411"/>
                <a:gd name="T6" fmla="*/ 600 w 608"/>
                <a:gd name="T7" fmla="*/ 0 h 411"/>
                <a:gd name="T8" fmla="*/ 604 w 608"/>
                <a:gd name="T9" fmla="*/ 0 h 411"/>
                <a:gd name="T10" fmla="*/ 608 w 608"/>
                <a:gd name="T11" fmla="*/ 8 h 411"/>
                <a:gd name="T12" fmla="*/ 608 w 608"/>
                <a:gd name="T13" fmla="*/ 404 h 411"/>
                <a:gd name="T14" fmla="*/ 604 w 608"/>
                <a:gd name="T15" fmla="*/ 407 h 411"/>
                <a:gd name="T16" fmla="*/ 600 w 608"/>
                <a:gd name="T17" fmla="*/ 411 h 411"/>
                <a:gd name="T18" fmla="*/ 7 w 608"/>
                <a:gd name="T19" fmla="*/ 411 h 411"/>
                <a:gd name="T20" fmla="*/ 0 w 608"/>
                <a:gd name="T21" fmla="*/ 407 h 411"/>
                <a:gd name="T22" fmla="*/ 0 w 608"/>
                <a:gd name="T23" fmla="*/ 404 h 411"/>
                <a:gd name="T24" fmla="*/ 0 w 608"/>
                <a:gd name="T25" fmla="*/ 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411">
                  <a:moveTo>
                    <a:pt x="0" y="8"/>
                  </a:moveTo>
                  <a:lnTo>
                    <a:pt x="0" y="0"/>
                  </a:lnTo>
                  <a:lnTo>
                    <a:pt x="7" y="0"/>
                  </a:lnTo>
                  <a:lnTo>
                    <a:pt x="600" y="0"/>
                  </a:lnTo>
                  <a:lnTo>
                    <a:pt x="604" y="0"/>
                  </a:lnTo>
                  <a:lnTo>
                    <a:pt x="608" y="8"/>
                  </a:lnTo>
                  <a:lnTo>
                    <a:pt x="608" y="404"/>
                  </a:lnTo>
                  <a:lnTo>
                    <a:pt x="604" y="407"/>
                  </a:lnTo>
                  <a:lnTo>
                    <a:pt x="600" y="411"/>
                  </a:lnTo>
                  <a:lnTo>
                    <a:pt x="7" y="411"/>
                  </a:lnTo>
                  <a:lnTo>
                    <a:pt x="0" y="407"/>
                  </a:lnTo>
                  <a:lnTo>
                    <a:pt x="0" y="404"/>
                  </a:lnTo>
                  <a:lnTo>
                    <a:pt x="0" y="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9" name="Freeform 758"/>
            <p:cNvSpPr>
              <a:spLocks/>
            </p:cNvSpPr>
            <p:nvPr/>
          </p:nvSpPr>
          <p:spPr bwMode="auto">
            <a:xfrm>
              <a:off x="4557" y="2969"/>
              <a:ext cx="148" cy="99"/>
            </a:xfrm>
            <a:custGeom>
              <a:avLst/>
              <a:gdLst>
                <a:gd name="T0" fmla="*/ 8 w 593"/>
                <a:gd name="T1" fmla="*/ 396 h 396"/>
                <a:gd name="T2" fmla="*/ 0 w 593"/>
                <a:gd name="T3" fmla="*/ 388 h 396"/>
                <a:gd name="T4" fmla="*/ 593 w 593"/>
                <a:gd name="T5" fmla="*/ 388 h 396"/>
                <a:gd name="T6" fmla="*/ 585 w 593"/>
                <a:gd name="T7" fmla="*/ 396 h 396"/>
                <a:gd name="T8" fmla="*/ 585 w 593"/>
                <a:gd name="T9" fmla="*/ 0 h 396"/>
                <a:gd name="T10" fmla="*/ 593 w 593"/>
                <a:gd name="T11" fmla="*/ 9 h 396"/>
                <a:gd name="T12" fmla="*/ 0 w 593"/>
                <a:gd name="T13" fmla="*/ 9 h 396"/>
                <a:gd name="T14" fmla="*/ 8 w 593"/>
                <a:gd name="T15" fmla="*/ 0 h 396"/>
                <a:gd name="T16" fmla="*/ 8 w 593"/>
                <a:gd name="T1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6">
                  <a:moveTo>
                    <a:pt x="8" y="396"/>
                  </a:moveTo>
                  <a:lnTo>
                    <a:pt x="0" y="388"/>
                  </a:lnTo>
                  <a:lnTo>
                    <a:pt x="593" y="388"/>
                  </a:lnTo>
                  <a:lnTo>
                    <a:pt x="585" y="396"/>
                  </a:lnTo>
                  <a:lnTo>
                    <a:pt x="585" y="0"/>
                  </a:lnTo>
                  <a:lnTo>
                    <a:pt x="593" y="9"/>
                  </a:lnTo>
                  <a:lnTo>
                    <a:pt x="0" y="9"/>
                  </a:lnTo>
                  <a:lnTo>
                    <a:pt x="8" y="0"/>
                  </a:lnTo>
                  <a:lnTo>
                    <a:pt x="8" y="396"/>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93772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title"/>
          </p:nvPr>
        </p:nvSpPr>
        <p:spPr bwMode="auto">
          <a:xfrm>
            <a:off x="211138" y="293688"/>
            <a:ext cx="8734425" cy="1114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600"/>
              </a:lnSpc>
            </a:pPr>
            <a:r>
              <a:rPr lang="en-US" altLang="en-US" sz="2200" dirty="0" smtClean="0">
                <a:effectLst/>
              </a:rPr>
              <a:t>Rates of Diagnoses of HIV Infection among Young Adults Aged </a:t>
            </a:r>
            <a:br>
              <a:rPr lang="en-US" altLang="en-US" sz="2200" dirty="0" smtClean="0">
                <a:effectLst/>
              </a:rPr>
            </a:br>
            <a:r>
              <a:rPr lang="en-US" altLang="en-US" sz="2200" dirty="0" smtClean="0">
                <a:effectLst/>
              </a:rPr>
              <a:t>20-24 Years,  2011 (U.S. and 6 Dependent Areas)</a:t>
            </a:r>
            <a:br>
              <a:rPr lang="en-US" altLang="en-US" sz="2200" dirty="0" smtClean="0">
                <a:effectLst/>
              </a:rPr>
            </a:br>
            <a:r>
              <a:rPr lang="en-US" altLang="en-US" sz="2000" dirty="0" smtClean="0">
                <a:effectLst/>
              </a:rPr>
              <a:t>N = 8,140	Total Rate = 36.3</a:t>
            </a:r>
          </a:p>
        </p:txBody>
      </p:sp>
      <p:pic>
        <p:nvPicPr>
          <p:cNvPr id="1126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 y="1101725"/>
            <a:ext cx="81534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Placeholder 3"/>
          <p:cNvSpPr>
            <a:spLocks noGrp="1"/>
          </p:cNvSpPr>
          <p:nvPr>
            <p:ph type="body" sz="quarter" idx="10"/>
          </p:nvPr>
        </p:nvSpPr>
        <p:spPr bwMode="auto">
          <a:xfrm>
            <a:off x="447675" y="6019800"/>
            <a:ext cx="6705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1000"/>
              </a:lnSpc>
              <a:spcBef>
                <a:spcPct val="0"/>
              </a:spcBef>
            </a:pPr>
            <a:r>
              <a:rPr lang="en-US" altLang="en-US" i="1" smtClean="0"/>
              <a:t>Note.</a:t>
            </a:r>
            <a:r>
              <a:rPr lang="en-US" altLang="en-US" smtClean="0"/>
              <a:t> Data include persons with a diagnosis of HIV infection regardless of stage of disease at diagnosis. All displayed data have been statistically adjusted to account for reporting delays, but not for incomplete reporting.</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53</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5101148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228600" y="219075"/>
            <a:ext cx="8686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lnSpc>
                <a:spcPts val="2400"/>
              </a:lnSpc>
            </a:pPr>
            <a:r>
              <a:rPr lang="en-US" altLang="en-US" sz="2200" dirty="0" smtClean="0">
                <a:effectLst/>
              </a:rPr>
              <a:t>Stage 3 (AIDS) Classifications among Persons Aged 13 Years and Older with HIV Infection, by Race/Ethnicity and Age Group </a:t>
            </a:r>
            <a:br>
              <a:rPr lang="en-US" altLang="en-US" sz="2200" dirty="0" smtClean="0">
                <a:effectLst/>
              </a:rPr>
            </a:br>
            <a:r>
              <a:rPr lang="en-US" altLang="en-US" sz="2200" dirty="0" smtClean="0">
                <a:effectLst/>
              </a:rPr>
              <a:t>2011 (U.S. and 6 Dependent Areas)</a:t>
            </a:r>
          </a:p>
        </p:txBody>
      </p:sp>
      <p:pic>
        <p:nvPicPr>
          <p:cNvPr id="18435"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24000"/>
            <a:ext cx="8153400" cy="4262438"/>
          </a:xfrm>
          <a:prstGeom prst="rect">
            <a:avLst/>
          </a:prstGeom>
          <a:solidFill>
            <a:schemeClr val="tx1"/>
          </a:solidFill>
          <a:ln>
            <a:noFill/>
          </a:ln>
          <a:extLst/>
        </p:spPr>
      </p:pic>
      <p:sp>
        <p:nvSpPr>
          <p:cNvPr id="4" name="Text Placeholder 3"/>
          <p:cNvSpPr>
            <a:spLocks noGrp="1"/>
          </p:cNvSpPr>
          <p:nvPr>
            <p:ph type="body" sz="quarter" idx="10"/>
          </p:nvPr>
        </p:nvSpPr>
        <p:spPr>
          <a:xfrm>
            <a:off x="457200" y="5867400"/>
            <a:ext cx="6705600" cy="609600"/>
          </a:xfrm>
        </p:spPr>
        <p:txBody>
          <a:bodyPr/>
          <a:lstStyle/>
          <a:p>
            <a:pPr marL="285750" indent="-285750" eaLnBrk="1" fontAlgn="auto" hangingPunct="1">
              <a:lnSpc>
                <a:spcPts val="900"/>
              </a:lnSpc>
              <a:spcBef>
                <a:spcPts val="0"/>
              </a:spcBef>
              <a:spcAft>
                <a:spcPts val="0"/>
              </a:spcAft>
              <a:buFont typeface="Arial" pitchFamily="34" charset="0"/>
              <a:buNone/>
              <a:defRPr/>
            </a:pPr>
            <a:r>
              <a:rPr lang="en-US" i="1" dirty="0" smtClean="0"/>
              <a:t>Note. </a:t>
            </a:r>
            <a:r>
              <a:rPr lang="en-US" dirty="0" smtClean="0"/>
              <a:t>All displayed data have been statistically adjusted to account for reporting delays, but not for incomplete reporting.  </a:t>
            </a:r>
          </a:p>
          <a:p>
            <a:pPr eaLnBrk="1" fontAlgn="auto" hangingPunct="1">
              <a:lnSpc>
                <a:spcPts val="900"/>
              </a:lnSpc>
              <a:spcBef>
                <a:spcPts val="0"/>
              </a:spcBef>
              <a:spcAft>
                <a:spcPts val="0"/>
              </a:spcAft>
              <a:buFont typeface="Arial" pitchFamily="34" charset="0"/>
              <a:buNone/>
              <a:defRPr/>
            </a:pPr>
            <a:r>
              <a:rPr lang="en-US" baseline="30000" dirty="0" smtClean="0"/>
              <a:t>a </a:t>
            </a:r>
            <a:r>
              <a:rPr lang="en-US" dirty="0" smtClean="0"/>
              <a:t>Includes Asian/Pacific Islander legacy cases. </a:t>
            </a:r>
          </a:p>
          <a:p>
            <a:pPr eaLnBrk="1" fontAlgn="auto" hangingPunct="1">
              <a:lnSpc>
                <a:spcPts val="900"/>
              </a:lnSpc>
              <a:spcBef>
                <a:spcPts val="0"/>
              </a:spcBef>
              <a:spcAft>
                <a:spcPts val="0"/>
              </a:spcAft>
              <a:buFont typeface="Arial" pitchFamily="34" charset="0"/>
              <a:buNone/>
              <a:defRPr/>
            </a:pPr>
            <a:r>
              <a:rPr lang="en-US" baseline="30000" dirty="0" smtClean="0"/>
              <a:t>b </a:t>
            </a:r>
            <a:r>
              <a:rPr lang="en-US" dirty="0" smtClean="0"/>
              <a:t>Hispanics/Latinos can be of any race.</a:t>
            </a:r>
            <a:endParaRPr lang="en-US" dirty="0"/>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54</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162297430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990600" y="304800"/>
            <a:ext cx="8001000" cy="1295400"/>
          </a:xfrm>
        </p:spPr>
        <p:txBody>
          <a:bodyPr/>
          <a:lstStyle/>
          <a:p>
            <a:r>
              <a:rPr lang="en-US" sz="3600" dirty="0" smtClean="0"/>
              <a:t>The Intersection of Substance Use and HIV/AIDS Among Youth</a:t>
            </a:r>
          </a:p>
        </p:txBody>
      </p:sp>
      <p:pic>
        <p:nvPicPr>
          <p:cNvPr id="61445" name="Picture 5" descr="C:\Documents and Settings\bfinnerty\Local Settings\Temporary Internet Files\Content.IE5\3TKQZ46Y\MC900327014[1].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7400" y="2286000"/>
            <a:ext cx="5288096" cy="3657600"/>
          </a:xfrm>
          <a:prstGeom prst="rect">
            <a:avLst/>
          </a:prstGeom>
          <a:noFill/>
          <a:ln w="38100">
            <a:solidFill>
              <a:srgbClr val="00CCFF"/>
            </a:solidFill>
          </a:ln>
          <a:effectLst>
            <a:softEdge rad="127000"/>
          </a:effectLst>
          <a:extLst>
            <a:ext uri="{909E8E84-426E-40DD-AFC4-6F175D3DCCD1}">
              <a14:hiddenFill xmlns:a14="http://schemas.microsoft.com/office/drawing/2010/main">
                <a:solidFill>
                  <a:srgbClr val="FFFFFF"/>
                </a:solidFill>
              </a14:hiddenFill>
            </a:ext>
          </a:extLst>
        </p:spPr>
      </p:pic>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55</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31753192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Substance Abuse and HIV/AIDS: What’s the Link?</a:t>
            </a:r>
            <a:endParaRPr lang="en-US" sz="4000" dirty="0"/>
          </a:p>
        </p:txBody>
      </p:sp>
      <p:sp>
        <p:nvSpPr>
          <p:cNvPr id="3" name="Content Placeholder 2"/>
          <p:cNvSpPr>
            <a:spLocks noGrp="1"/>
          </p:cNvSpPr>
          <p:nvPr>
            <p:ph idx="1"/>
          </p:nvPr>
        </p:nvSpPr>
        <p:spPr/>
        <p:txBody>
          <a:bodyPr/>
          <a:lstStyle/>
          <a:p>
            <a:r>
              <a:rPr lang="en-US" dirty="0" smtClean="0">
                <a:effectLst/>
              </a:rPr>
              <a:t>Substance abuse </a:t>
            </a:r>
            <a:r>
              <a:rPr lang="en-US" dirty="0">
                <a:effectLst/>
              </a:rPr>
              <a:t>and addiction have been closely linked with HIV/AIDS since the beginning of the </a:t>
            </a:r>
            <a:r>
              <a:rPr lang="en-US" dirty="0" smtClean="0">
                <a:effectLst/>
              </a:rPr>
              <a:t>epidemic</a:t>
            </a:r>
            <a:endParaRPr lang="en-US" dirty="0">
              <a:effectLst/>
            </a:endParaRPr>
          </a:p>
          <a:p>
            <a:pPr lvl="1"/>
            <a:r>
              <a:rPr lang="en-US" dirty="0" smtClean="0">
                <a:solidFill>
                  <a:srgbClr val="FFFF00"/>
                </a:solidFill>
                <a:effectLst/>
              </a:rPr>
              <a:t>Injection Drug Use</a:t>
            </a:r>
          </a:p>
          <a:p>
            <a:pPr lvl="1"/>
            <a:r>
              <a:rPr lang="en-US" dirty="0" smtClean="0">
                <a:solidFill>
                  <a:srgbClr val="FFFF00"/>
                </a:solidFill>
                <a:effectLst/>
              </a:rPr>
              <a:t>Poor judgment and risky </a:t>
            </a:r>
            <a:br>
              <a:rPr lang="en-US" dirty="0" smtClean="0">
                <a:solidFill>
                  <a:srgbClr val="FFFF00"/>
                </a:solidFill>
                <a:effectLst/>
              </a:rPr>
            </a:br>
            <a:r>
              <a:rPr lang="en-US" dirty="0" smtClean="0">
                <a:solidFill>
                  <a:srgbClr val="FFFF00"/>
                </a:solidFill>
                <a:effectLst/>
              </a:rPr>
              <a:t>behavior</a:t>
            </a:r>
          </a:p>
          <a:p>
            <a:pPr lvl="1"/>
            <a:r>
              <a:rPr lang="en-US" dirty="0" smtClean="0">
                <a:solidFill>
                  <a:srgbClr val="FFFF00"/>
                </a:solidFill>
                <a:effectLst/>
              </a:rPr>
              <a:t>Biological effects of drugs</a:t>
            </a:r>
          </a:p>
          <a:p>
            <a:pPr lvl="1"/>
            <a:r>
              <a:rPr lang="en-US" dirty="0" smtClean="0">
                <a:solidFill>
                  <a:srgbClr val="FFFF00"/>
                </a:solidFill>
                <a:effectLst/>
              </a:rPr>
              <a:t>Substance use disorder </a:t>
            </a:r>
            <a:br>
              <a:rPr lang="en-US" dirty="0" smtClean="0">
                <a:solidFill>
                  <a:srgbClr val="FFFF00"/>
                </a:solidFill>
                <a:effectLst/>
              </a:rPr>
            </a:br>
            <a:r>
              <a:rPr lang="en-US" dirty="0" smtClean="0">
                <a:solidFill>
                  <a:srgbClr val="FFFF00"/>
                </a:solidFill>
                <a:effectLst/>
              </a:rPr>
              <a:t>treatment as HIV prevention</a:t>
            </a:r>
            <a:endParaRPr lang="en-US" dirty="0">
              <a:solidFill>
                <a:srgbClr val="FFFF00"/>
              </a:solidFill>
            </a:endParaRPr>
          </a:p>
        </p:txBody>
      </p:sp>
      <p:sp>
        <p:nvSpPr>
          <p:cNvPr id="4" name="TextBox 3"/>
          <p:cNvSpPr txBox="1"/>
          <p:nvPr/>
        </p:nvSpPr>
        <p:spPr>
          <a:xfrm>
            <a:off x="0" y="6550223"/>
            <a:ext cx="7162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a:solidFill>
                  <a:srgbClr val="FFFF3D"/>
                </a:solidFill>
                <a:latin typeface="Calibri" panose="020F0502020204030204" pitchFamily="34" charset="0"/>
              </a:rPr>
              <a:t> </a:t>
            </a:r>
            <a:r>
              <a:rPr lang="en-US" sz="1400" dirty="0" smtClean="0">
                <a:solidFill>
                  <a:srgbClr val="FFFF3D"/>
                </a:solidFill>
                <a:latin typeface="Calibri" panose="020F0502020204030204" pitchFamily="34" charset="0"/>
              </a:rPr>
              <a:t>National Institute on Drug Abuse. (2014).  </a:t>
            </a:r>
            <a:r>
              <a:rPr lang="en-US" sz="1400" i="1" dirty="0" smtClean="0">
                <a:solidFill>
                  <a:srgbClr val="FFFF3D"/>
                </a:solidFill>
                <a:latin typeface="Calibri" panose="020F0502020204030204" pitchFamily="34" charset="0"/>
              </a:rPr>
              <a:t>Drug Facts: HIV/AIDS and Drug Abuse</a:t>
            </a:r>
            <a:r>
              <a:rPr lang="en-US" sz="1400" dirty="0" smtClean="0">
                <a:solidFill>
                  <a:srgbClr val="FFFF3D"/>
                </a:solidFill>
                <a:latin typeface="Calibri" panose="020F0502020204030204" pitchFamily="34" charset="0"/>
              </a:rPr>
              <a:t>. </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56</a:t>
            </a:fld>
            <a:endParaRPr lang="en-US" sz="1400" dirty="0" smtClean="0">
              <a:solidFill>
                <a:schemeClr val="tx2"/>
              </a:solidFill>
              <a:latin typeface="Calibri" panose="020F0502020204030204" pitchFamily="34" charset="0"/>
            </a:endParaRPr>
          </a:p>
        </p:txBody>
      </p:sp>
      <p:pic>
        <p:nvPicPr>
          <p:cNvPr id="7170" name="Picture 2" descr="C:\Users\bfinnerty\AppData\Local\Microsoft\Windows\Temporary Internet Files\Content.IE5\0YR237V3\MP900302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933" y="3505200"/>
            <a:ext cx="3048000" cy="2174240"/>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897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924800" cy="1431925"/>
          </a:xfrm>
        </p:spPr>
        <p:txBody>
          <a:bodyPr/>
          <a:lstStyle/>
          <a:p>
            <a:r>
              <a:rPr lang="en-US" sz="4000" dirty="0" smtClean="0"/>
              <a:t>Predicting Substance Abuse Among Youth with or At-Risk for HIV </a:t>
            </a:r>
            <a:endParaRPr lang="en-US" sz="4000" dirty="0"/>
          </a:p>
        </p:txBody>
      </p:sp>
      <p:sp>
        <p:nvSpPr>
          <p:cNvPr id="3" name="Content Placeholder 2"/>
          <p:cNvSpPr>
            <a:spLocks noGrp="1"/>
          </p:cNvSpPr>
          <p:nvPr>
            <p:ph idx="1"/>
          </p:nvPr>
        </p:nvSpPr>
        <p:spPr>
          <a:xfrm>
            <a:off x="1066800" y="1752600"/>
            <a:ext cx="7772400" cy="4114800"/>
          </a:xfrm>
        </p:spPr>
        <p:txBody>
          <a:bodyPr/>
          <a:lstStyle/>
          <a:p>
            <a:r>
              <a:rPr lang="en-US" sz="2800" dirty="0" smtClean="0">
                <a:solidFill>
                  <a:srgbClr val="FFFF00"/>
                </a:solidFill>
                <a:effectLst/>
              </a:rPr>
              <a:t>What attributes best predict substance abuse?</a:t>
            </a:r>
          </a:p>
          <a:p>
            <a:pPr lvl="1"/>
            <a:r>
              <a:rPr lang="en-US" dirty="0" smtClean="0">
                <a:effectLst/>
              </a:rPr>
              <a:t>Among males: younger, HIV positive, homeless, involved </a:t>
            </a:r>
            <a:r>
              <a:rPr lang="en-US" dirty="0">
                <a:effectLst/>
              </a:rPr>
              <a:t>in the criminal justice </a:t>
            </a:r>
            <a:r>
              <a:rPr lang="en-US" dirty="0" smtClean="0">
                <a:effectLst/>
              </a:rPr>
              <a:t>system, positive for an STD, engaging in survival sex, and participating in risky sex with men, women, and/or IDUs</a:t>
            </a:r>
          </a:p>
          <a:p>
            <a:pPr lvl="1"/>
            <a:r>
              <a:rPr lang="en-US" dirty="0" smtClean="0">
                <a:effectLst/>
              </a:rPr>
              <a:t>Among females</a:t>
            </a:r>
            <a:r>
              <a:rPr lang="en-US" dirty="0">
                <a:effectLst/>
              </a:rPr>
              <a:t>, the </a:t>
            </a:r>
            <a:r>
              <a:rPr lang="en-US" dirty="0">
                <a:solidFill>
                  <a:srgbClr val="FFFF00"/>
                </a:solidFill>
                <a:effectLst/>
              </a:rPr>
              <a:t>same predictors </a:t>
            </a:r>
            <a:r>
              <a:rPr lang="en-US" dirty="0" smtClean="0">
                <a:effectLst/>
              </a:rPr>
              <a:t>were significant</a:t>
            </a:r>
            <a:r>
              <a:rPr lang="en-US" dirty="0">
                <a:effectLst/>
              </a:rPr>
              <a:t>, </a:t>
            </a:r>
            <a:r>
              <a:rPr lang="en-US" dirty="0">
                <a:solidFill>
                  <a:srgbClr val="FFFF00"/>
                </a:solidFill>
                <a:effectLst/>
              </a:rPr>
              <a:t>with the exception of having an </a:t>
            </a:r>
            <a:r>
              <a:rPr lang="en-US" dirty="0" smtClean="0">
                <a:solidFill>
                  <a:srgbClr val="FFFF00"/>
                </a:solidFill>
                <a:effectLst/>
              </a:rPr>
              <a:t>STD</a:t>
            </a:r>
            <a:endParaRPr lang="en-US" dirty="0">
              <a:solidFill>
                <a:srgbClr val="FFFF00"/>
              </a:solidFill>
              <a:effectLst/>
            </a:endParaRP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err="1" smtClean="0">
                <a:solidFill>
                  <a:srgbClr val="FFFF3D"/>
                </a:solidFill>
                <a:latin typeface="Calibri" panose="020F0502020204030204" pitchFamily="34" charset="0"/>
              </a:rPr>
              <a:t>Huba</a:t>
            </a:r>
            <a:r>
              <a:rPr lang="en-US" sz="1400" dirty="0" smtClean="0">
                <a:solidFill>
                  <a:srgbClr val="FFFF3D"/>
                </a:solidFill>
                <a:latin typeface="Calibri" panose="020F0502020204030204" pitchFamily="34" charset="0"/>
              </a:rPr>
              <a:t> et al., 2000.</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57</a:t>
            </a:fld>
            <a:endParaRPr lang="en-US" sz="1400" dirty="0" smtClean="0">
              <a:solidFill>
                <a:schemeClr val="tx2"/>
              </a:solidFill>
              <a:latin typeface="Calibri" panose="020F0502020204030204" pitchFamily="34"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307744"/>
            <a:ext cx="5715000" cy="131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8836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543800" cy="1431925"/>
          </a:xfrm>
        </p:spPr>
        <p:txBody>
          <a:bodyPr/>
          <a:lstStyle/>
          <a:p>
            <a:r>
              <a:rPr lang="en-US" sz="3600" dirty="0" smtClean="0"/>
              <a:t>Gender Differences in the Relationship between Traumatic Stress, Substance Use, and HIV Risk</a:t>
            </a:r>
            <a:endParaRPr lang="en-US" sz="3600" dirty="0"/>
          </a:p>
        </p:txBody>
      </p:sp>
      <p:sp>
        <p:nvSpPr>
          <p:cNvPr id="3" name="Content Placeholder 2"/>
          <p:cNvSpPr>
            <a:spLocks noGrp="1"/>
          </p:cNvSpPr>
          <p:nvPr>
            <p:ph idx="1"/>
          </p:nvPr>
        </p:nvSpPr>
        <p:spPr/>
        <p:txBody>
          <a:bodyPr/>
          <a:lstStyle/>
          <a:p>
            <a:r>
              <a:rPr lang="en-US" dirty="0" smtClean="0">
                <a:effectLst/>
              </a:rPr>
              <a:t>Significant </a:t>
            </a:r>
            <a:r>
              <a:rPr lang="en-US" dirty="0">
                <a:effectLst/>
              </a:rPr>
              <a:t>differences between </a:t>
            </a:r>
            <a:r>
              <a:rPr lang="en-US" dirty="0" smtClean="0">
                <a:effectLst/>
              </a:rPr>
              <a:t>males and females, </a:t>
            </a:r>
            <a:r>
              <a:rPr lang="en-US" dirty="0">
                <a:effectLst/>
              </a:rPr>
              <a:t>and between those reporting low versus acute </a:t>
            </a:r>
            <a:r>
              <a:rPr lang="en-US" dirty="0" smtClean="0">
                <a:effectLst/>
              </a:rPr>
              <a:t>traumatic stress (TS)</a:t>
            </a:r>
            <a:endParaRPr lang="en-US" dirty="0">
              <a:effectLst/>
            </a:endParaRPr>
          </a:p>
          <a:p>
            <a:pPr lvl="1"/>
            <a:r>
              <a:rPr lang="en-US" dirty="0" smtClean="0">
                <a:solidFill>
                  <a:srgbClr val="FFFF00"/>
                </a:solidFill>
                <a:effectLst/>
              </a:rPr>
              <a:t>Females</a:t>
            </a:r>
            <a:r>
              <a:rPr lang="en-US" dirty="0" smtClean="0">
                <a:effectLst/>
              </a:rPr>
              <a:t> </a:t>
            </a:r>
            <a:r>
              <a:rPr lang="en-US" dirty="0">
                <a:effectLst/>
              </a:rPr>
              <a:t>and </a:t>
            </a:r>
            <a:r>
              <a:rPr lang="en-US" dirty="0">
                <a:solidFill>
                  <a:srgbClr val="FFFF00"/>
                </a:solidFill>
                <a:effectLst/>
              </a:rPr>
              <a:t>those with acute levels of TS </a:t>
            </a:r>
            <a:r>
              <a:rPr lang="en-US" dirty="0" smtClean="0">
                <a:effectLst/>
              </a:rPr>
              <a:t>symptoms had </a:t>
            </a:r>
            <a:r>
              <a:rPr lang="en-US" dirty="0">
                <a:solidFill>
                  <a:srgbClr val="FFFF00"/>
                </a:solidFill>
                <a:effectLst/>
              </a:rPr>
              <a:t>higher levels of substance use</a:t>
            </a:r>
            <a:r>
              <a:rPr lang="en-US" dirty="0">
                <a:effectLst/>
              </a:rPr>
              <a:t>, mental health, </a:t>
            </a:r>
            <a:r>
              <a:rPr lang="en-US" dirty="0" smtClean="0">
                <a:effectLst/>
              </a:rPr>
              <a:t>and physical </a:t>
            </a:r>
            <a:r>
              <a:rPr lang="en-US" dirty="0">
                <a:effectLst/>
              </a:rPr>
              <a:t>health problems </a:t>
            </a:r>
            <a:r>
              <a:rPr lang="en-US" dirty="0">
                <a:solidFill>
                  <a:srgbClr val="FFFF00"/>
                </a:solidFill>
                <a:effectLst/>
              </a:rPr>
              <a:t>as well as greater HIV risk </a:t>
            </a:r>
            <a:r>
              <a:rPr lang="en-US" dirty="0" smtClean="0">
                <a:solidFill>
                  <a:srgbClr val="FFFF00"/>
                </a:solidFill>
                <a:effectLst/>
              </a:rPr>
              <a:t>behaviors </a:t>
            </a:r>
            <a:r>
              <a:rPr lang="en-US" dirty="0" smtClean="0">
                <a:effectLst/>
              </a:rPr>
              <a:t>when </a:t>
            </a:r>
            <a:r>
              <a:rPr lang="en-US" dirty="0">
                <a:effectLst/>
              </a:rPr>
              <a:t>compared to males and those with low levels of TS </a:t>
            </a:r>
            <a:r>
              <a:rPr lang="en-US" dirty="0" smtClean="0">
                <a:effectLst/>
              </a:rPr>
              <a:t>symptoms</a:t>
            </a:r>
            <a:endParaRPr lang="en-US" dirty="0">
              <a:effectLst/>
            </a:endParaRP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Stevens et al., 2003.</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58</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618166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8153400" cy="1447800"/>
          </a:xfrm>
        </p:spPr>
        <p:txBody>
          <a:bodyPr/>
          <a:lstStyle/>
          <a:p>
            <a:r>
              <a:rPr lang="en-US" dirty="0" smtClean="0"/>
              <a:t>HIV Risk Factors and </a:t>
            </a:r>
            <a:br>
              <a:rPr lang="en-US" dirty="0" smtClean="0"/>
            </a:br>
            <a:r>
              <a:rPr lang="en-US" dirty="0" smtClean="0"/>
              <a:t>Barriers to Prevention</a:t>
            </a:r>
            <a:endParaRPr lang="en-US" dirty="0"/>
          </a:p>
        </p:txBody>
      </p:sp>
      <p:sp>
        <p:nvSpPr>
          <p:cNvPr id="3" name="Content Placeholder 2"/>
          <p:cNvSpPr>
            <a:spLocks noGrp="1"/>
          </p:cNvSpPr>
          <p:nvPr>
            <p:ph idx="1"/>
          </p:nvPr>
        </p:nvSpPr>
        <p:spPr>
          <a:xfrm>
            <a:off x="914400" y="1828800"/>
            <a:ext cx="7543800" cy="4114800"/>
          </a:xfrm>
        </p:spPr>
        <p:txBody>
          <a:bodyPr/>
          <a:lstStyle/>
          <a:p>
            <a:r>
              <a:rPr lang="en-US" sz="2800" dirty="0" smtClean="0">
                <a:effectLst/>
              </a:rPr>
              <a:t>Sexual Risk Factors</a:t>
            </a:r>
          </a:p>
          <a:p>
            <a:pPr lvl="1"/>
            <a:r>
              <a:rPr lang="en-US" dirty="0">
                <a:solidFill>
                  <a:srgbClr val="FFFF00"/>
                </a:solidFill>
                <a:effectLst/>
              </a:rPr>
              <a:t>Early age at sexual initiation</a:t>
            </a:r>
          </a:p>
          <a:p>
            <a:pPr lvl="1"/>
            <a:r>
              <a:rPr lang="en-US" dirty="0">
                <a:solidFill>
                  <a:srgbClr val="FFFF00"/>
                </a:solidFill>
                <a:effectLst/>
              </a:rPr>
              <a:t>Heterosexual transmission</a:t>
            </a:r>
          </a:p>
          <a:p>
            <a:pPr lvl="1"/>
            <a:r>
              <a:rPr lang="en-US" dirty="0">
                <a:solidFill>
                  <a:srgbClr val="FFFF00"/>
                </a:solidFill>
                <a:effectLst/>
              </a:rPr>
              <a:t>MSM</a:t>
            </a:r>
          </a:p>
          <a:p>
            <a:pPr lvl="1"/>
            <a:r>
              <a:rPr lang="en-US" dirty="0">
                <a:solidFill>
                  <a:srgbClr val="FFFF00"/>
                </a:solidFill>
                <a:effectLst/>
              </a:rPr>
              <a:t>Other STDs</a:t>
            </a:r>
          </a:p>
          <a:p>
            <a:r>
              <a:rPr lang="en-US" sz="2800" dirty="0" smtClean="0">
                <a:effectLst/>
              </a:rPr>
              <a:t>Substance Abuse</a:t>
            </a:r>
          </a:p>
          <a:p>
            <a:r>
              <a:rPr lang="en-US" sz="2800" dirty="0" smtClean="0">
                <a:effectLst/>
              </a:rPr>
              <a:t>Lack of Awareness</a:t>
            </a:r>
          </a:p>
          <a:p>
            <a:r>
              <a:rPr lang="en-US" sz="2800" dirty="0" smtClean="0">
                <a:effectLst/>
              </a:rPr>
              <a:t>Poverty and Out-of-School Youth</a:t>
            </a:r>
          </a:p>
          <a:p>
            <a:r>
              <a:rPr lang="en-US" sz="2800" dirty="0" smtClean="0">
                <a:effectLst/>
              </a:rPr>
              <a:t>Coming of Age of HIV-Positive Children</a:t>
            </a: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CDC. (2008). </a:t>
            </a:r>
            <a:r>
              <a:rPr lang="en-US" sz="1400" i="1" dirty="0" smtClean="0">
                <a:solidFill>
                  <a:srgbClr val="FFFF3D"/>
                </a:solidFill>
                <a:latin typeface="Calibri" panose="020F0502020204030204" pitchFamily="34" charset="0"/>
              </a:rPr>
              <a:t>CDC HIV/AIDS Fact Sheet:  HIV/AIDS among Youth</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59</a:t>
            </a:fld>
            <a:endParaRPr lang="en-US" sz="1400" dirty="0" smtClean="0">
              <a:solidFill>
                <a:schemeClr val="tx2"/>
              </a:solidFill>
              <a:latin typeface="Calibri" panose="020F0502020204030204" pitchFamily="34" charset="0"/>
            </a:endParaRPr>
          </a:p>
        </p:txBody>
      </p:sp>
      <p:pic>
        <p:nvPicPr>
          <p:cNvPr id="6147" name="Picture 3" descr="C:\Users\bfinnerty\AppData\Local\Microsoft\Windows\Temporary Internet Files\Content.IE5\F7624DB2\MP900448347[1].jpg"/>
          <p:cNvPicPr>
            <a:picLocks noChangeAspect="1" noChangeArrowheads="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1378" r="-1"/>
          <a:stretch/>
        </p:blipFill>
        <p:spPr bwMode="auto">
          <a:xfrm>
            <a:off x="5943600" y="3048000"/>
            <a:ext cx="2937588" cy="2209800"/>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6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848600" cy="1447800"/>
          </a:xfrm>
        </p:spPr>
        <p:txBody>
          <a:bodyPr/>
          <a:lstStyle/>
          <a:p>
            <a:r>
              <a:rPr lang="en-US" sz="3600" dirty="0" smtClean="0"/>
              <a:t>#3: Who has the </a:t>
            </a:r>
            <a:r>
              <a:rPr lang="en-US" sz="3600" dirty="0" smtClean="0">
                <a:solidFill>
                  <a:srgbClr val="FFFF00"/>
                </a:solidFill>
              </a:rPr>
              <a:t>higher rate of current alcohol use </a:t>
            </a:r>
            <a:r>
              <a:rPr lang="en-US" sz="3600" dirty="0" smtClean="0"/>
              <a:t>among youth aged 12-17?</a:t>
            </a:r>
            <a:endParaRPr lang="en-US" sz="3600" dirty="0"/>
          </a:p>
        </p:txBody>
      </p:sp>
      <p:sp>
        <p:nvSpPr>
          <p:cNvPr id="3" name="Content Placeholder 2"/>
          <p:cNvSpPr>
            <a:spLocks noGrp="1"/>
          </p:cNvSpPr>
          <p:nvPr>
            <p:ph idx="1"/>
          </p:nvPr>
        </p:nvSpPr>
        <p:spPr/>
        <p:txBody>
          <a:bodyPr/>
          <a:lstStyle/>
          <a:p>
            <a:pPr marL="514350" indent="-514350">
              <a:buFont typeface="+mj-lt"/>
              <a:buAutoNum type="alphaUcPeriod"/>
            </a:pPr>
            <a:r>
              <a:rPr lang="en-US" sz="3600" dirty="0">
                <a:solidFill>
                  <a:srgbClr val="FFFF00"/>
                </a:solidFill>
                <a:effectLst/>
              </a:rPr>
              <a:t>Females</a:t>
            </a:r>
          </a:p>
          <a:p>
            <a:pPr marL="514350" indent="-514350">
              <a:buFont typeface="+mj-lt"/>
              <a:buAutoNum type="alphaUcPeriod"/>
            </a:pPr>
            <a:r>
              <a:rPr lang="en-US" sz="3600" dirty="0" smtClean="0">
                <a:solidFill>
                  <a:srgbClr val="FFFF00"/>
                </a:solidFill>
                <a:effectLst/>
              </a:rPr>
              <a:t>Males</a:t>
            </a:r>
          </a:p>
          <a:p>
            <a:pPr marL="514350" indent="-514350">
              <a:buFont typeface="+mj-lt"/>
              <a:buAutoNum type="alphaUcPeriod"/>
            </a:pPr>
            <a:r>
              <a:rPr lang="en-US" sz="3600" dirty="0" smtClean="0">
                <a:solidFill>
                  <a:srgbClr val="FFFF00"/>
                </a:solidFill>
                <a:effectLst/>
              </a:rPr>
              <a:t>Rates are equal</a:t>
            </a:r>
            <a:endParaRPr lang="en-US" sz="3600"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6</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9438490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Adolescent Substance Use and Sexual Risk-Taking Behavior</a:t>
            </a:r>
            <a:endParaRPr lang="en-US" dirty="0"/>
          </a:p>
        </p:txBody>
      </p:sp>
      <p:sp>
        <p:nvSpPr>
          <p:cNvPr id="3" name="Content Placeholder 2"/>
          <p:cNvSpPr>
            <a:spLocks noGrp="1"/>
          </p:cNvSpPr>
          <p:nvPr>
            <p:ph idx="1"/>
          </p:nvPr>
        </p:nvSpPr>
        <p:spPr>
          <a:xfrm>
            <a:off x="1066800" y="1752600"/>
            <a:ext cx="7543800" cy="4114800"/>
          </a:xfrm>
        </p:spPr>
        <p:txBody>
          <a:bodyPr/>
          <a:lstStyle/>
          <a:p>
            <a:r>
              <a:rPr lang="en-US" sz="2800" dirty="0">
                <a:solidFill>
                  <a:srgbClr val="FFFF00"/>
                </a:solidFill>
                <a:effectLst/>
              </a:rPr>
              <a:t>Earlier age of onset to sexual </a:t>
            </a:r>
            <a:r>
              <a:rPr lang="en-US" sz="2800" dirty="0" smtClean="0">
                <a:solidFill>
                  <a:srgbClr val="FFFF00"/>
                </a:solidFill>
                <a:effectLst/>
              </a:rPr>
              <a:t>activity</a:t>
            </a:r>
          </a:p>
          <a:p>
            <a:r>
              <a:rPr lang="en-US" sz="2800" dirty="0" smtClean="0">
                <a:effectLst/>
              </a:rPr>
              <a:t>More sexual partners</a:t>
            </a:r>
          </a:p>
          <a:p>
            <a:r>
              <a:rPr lang="en-US" sz="2800" dirty="0" smtClean="0">
                <a:solidFill>
                  <a:srgbClr val="FFFF00"/>
                </a:solidFill>
                <a:effectLst/>
              </a:rPr>
              <a:t>Less </a:t>
            </a:r>
            <a:r>
              <a:rPr lang="en-US" sz="2800" dirty="0">
                <a:solidFill>
                  <a:srgbClr val="FFFF00"/>
                </a:solidFill>
                <a:effectLst/>
              </a:rPr>
              <a:t>consistent use of </a:t>
            </a:r>
            <a:r>
              <a:rPr lang="en-US" sz="2800" dirty="0" smtClean="0">
                <a:solidFill>
                  <a:srgbClr val="FFFF00"/>
                </a:solidFill>
                <a:effectLst/>
              </a:rPr>
              <a:t>condoms </a:t>
            </a:r>
          </a:p>
          <a:p>
            <a:r>
              <a:rPr lang="en-US" sz="2800" dirty="0" smtClean="0">
                <a:effectLst/>
              </a:rPr>
              <a:t>Higher number of STDs</a:t>
            </a:r>
          </a:p>
          <a:p>
            <a:r>
              <a:rPr lang="en-US" sz="2800" dirty="0" smtClean="0">
                <a:solidFill>
                  <a:srgbClr val="FFFF00"/>
                </a:solidFill>
                <a:effectLst/>
              </a:rPr>
              <a:t>Greater prevalence of HIV testing</a:t>
            </a:r>
            <a:endParaRPr lang="en-US" sz="2800" dirty="0">
              <a:solidFill>
                <a:srgbClr val="FFFF00"/>
              </a:solidFill>
              <a:effectLst/>
            </a:endParaRPr>
          </a:p>
          <a:p>
            <a:r>
              <a:rPr lang="en-US" sz="2800" dirty="0" smtClean="0">
                <a:effectLst/>
              </a:rPr>
              <a:t>Higher number of pregnancies among substance-abusing females</a:t>
            </a:r>
          </a:p>
          <a:p>
            <a:r>
              <a:rPr lang="en-US" sz="2800" dirty="0" smtClean="0">
                <a:solidFill>
                  <a:srgbClr val="FFFF00"/>
                </a:solidFill>
                <a:effectLst/>
              </a:rPr>
              <a:t>Substance involvement was associated </a:t>
            </a:r>
            <a:r>
              <a:rPr lang="en-US" sz="2800" dirty="0">
                <a:solidFill>
                  <a:srgbClr val="FFFF00"/>
                </a:solidFill>
                <a:effectLst/>
              </a:rPr>
              <a:t>with </a:t>
            </a:r>
            <a:r>
              <a:rPr lang="en-US" sz="2800" dirty="0" smtClean="0">
                <a:solidFill>
                  <a:srgbClr val="FFFF00"/>
                </a:solidFill>
                <a:effectLst/>
              </a:rPr>
              <a:t>high-risk sexual </a:t>
            </a:r>
            <a:r>
              <a:rPr lang="en-US" sz="2800" dirty="0">
                <a:solidFill>
                  <a:srgbClr val="FFFF00"/>
                </a:solidFill>
                <a:effectLst/>
              </a:rPr>
              <a:t>behavior throughout the transition into </a:t>
            </a:r>
            <a:r>
              <a:rPr lang="en-US" sz="2800" dirty="0" smtClean="0">
                <a:solidFill>
                  <a:srgbClr val="FFFF00"/>
                </a:solidFill>
                <a:effectLst/>
              </a:rPr>
              <a:t>young adulthood</a:t>
            </a:r>
            <a:endParaRPr lang="en-US" sz="2800" dirty="0">
              <a:solidFill>
                <a:srgbClr val="FFFF00"/>
              </a:solidFill>
              <a:effectLst/>
            </a:endParaRP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err="1" smtClean="0">
                <a:solidFill>
                  <a:srgbClr val="FFFF3D"/>
                </a:solidFill>
                <a:latin typeface="Calibri" panose="020F0502020204030204" pitchFamily="34" charset="0"/>
              </a:rPr>
              <a:t>Tapert</a:t>
            </a:r>
            <a:r>
              <a:rPr lang="en-US" sz="1400" dirty="0" smtClean="0">
                <a:solidFill>
                  <a:srgbClr val="FFFF3D"/>
                </a:solidFill>
                <a:latin typeface="Calibri" panose="020F0502020204030204" pitchFamily="34" charset="0"/>
              </a:rPr>
              <a:t> et al., 2001.</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60</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3484935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Risk Behaviors Among Adolescent Substance Abusers</a:t>
            </a:r>
            <a:endParaRPr lang="en-US" dirty="0"/>
          </a:p>
        </p:txBody>
      </p:sp>
      <p:sp>
        <p:nvSpPr>
          <p:cNvPr id="3" name="Content Placeholder 2"/>
          <p:cNvSpPr>
            <a:spLocks noGrp="1"/>
          </p:cNvSpPr>
          <p:nvPr>
            <p:ph idx="1"/>
          </p:nvPr>
        </p:nvSpPr>
        <p:spPr/>
        <p:txBody>
          <a:bodyPr/>
          <a:lstStyle/>
          <a:p>
            <a:r>
              <a:rPr lang="en-US" sz="3000" dirty="0" smtClean="0">
                <a:effectLst/>
              </a:rPr>
              <a:t>30 </a:t>
            </a:r>
            <a:r>
              <a:rPr lang="en-US" sz="3000" dirty="0">
                <a:effectLst/>
              </a:rPr>
              <a:t>adolescents </a:t>
            </a:r>
            <a:r>
              <a:rPr lang="en-US" sz="3000" dirty="0" smtClean="0">
                <a:effectLst/>
              </a:rPr>
              <a:t>(12-18) </a:t>
            </a:r>
            <a:r>
              <a:rPr lang="en-US" sz="3000" dirty="0">
                <a:effectLst/>
              </a:rPr>
              <a:t>assessed to explore </a:t>
            </a:r>
            <a:r>
              <a:rPr lang="en-US" sz="3000" dirty="0">
                <a:solidFill>
                  <a:srgbClr val="FFFF00"/>
                </a:solidFill>
                <a:effectLst/>
              </a:rPr>
              <a:t>HIV-risk behaviors and knowledge about </a:t>
            </a:r>
            <a:r>
              <a:rPr lang="en-US" sz="3000" dirty="0" smtClean="0">
                <a:solidFill>
                  <a:srgbClr val="FFFF00"/>
                </a:solidFill>
                <a:effectLst/>
              </a:rPr>
              <a:t>HIV/AIDS</a:t>
            </a:r>
            <a:endParaRPr lang="en-US" sz="3000" dirty="0">
              <a:solidFill>
                <a:srgbClr val="FFFF00"/>
              </a:solidFill>
              <a:effectLst/>
            </a:endParaRPr>
          </a:p>
          <a:p>
            <a:r>
              <a:rPr lang="en-US" sz="3000" dirty="0" smtClean="0">
                <a:effectLst/>
              </a:rPr>
              <a:t>The substance using group </a:t>
            </a:r>
            <a:r>
              <a:rPr lang="en-US" sz="3000" dirty="0">
                <a:solidFill>
                  <a:srgbClr val="FFFF00"/>
                </a:solidFill>
                <a:effectLst/>
              </a:rPr>
              <a:t>knew an equal amount </a:t>
            </a:r>
            <a:r>
              <a:rPr lang="en-US" sz="3000" dirty="0">
                <a:effectLst/>
              </a:rPr>
              <a:t>about HIV/AIDS, </a:t>
            </a:r>
            <a:r>
              <a:rPr lang="en-US" sz="3000" dirty="0" smtClean="0">
                <a:effectLst/>
              </a:rPr>
              <a:t>but </a:t>
            </a:r>
            <a:r>
              <a:rPr lang="en-US" sz="3000" dirty="0" smtClean="0">
                <a:solidFill>
                  <a:srgbClr val="FFFF00"/>
                </a:solidFill>
                <a:effectLst/>
              </a:rPr>
              <a:t>engaged </a:t>
            </a:r>
            <a:r>
              <a:rPr lang="en-US" sz="3000" dirty="0">
                <a:solidFill>
                  <a:srgbClr val="FFFF00"/>
                </a:solidFill>
                <a:effectLst/>
              </a:rPr>
              <a:t>in more risky sexual </a:t>
            </a:r>
            <a:r>
              <a:rPr lang="en-US" sz="3000" dirty="0" smtClean="0">
                <a:solidFill>
                  <a:srgbClr val="FFFF00"/>
                </a:solidFill>
                <a:effectLst/>
              </a:rPr>
              <a:t>behaviors</a:t>
            </a:r>
            <a:r>
              <a:rPr lang="en-US" sz="3000" dirty="0" smtClean="0">
                <a:effectLst/>
              </a:rPr>
              <a:t> than the psychiatric group or control</a:t>
            </a:r>
          </a:p>
          <a:p>
            <a:r>
              <a:rPr lang="en-US" sz="3000" dirty="0" smtClean="0">
                <a:solidFill>
                  <a:srgbClr val="FFFF00"/>
                </a:solidFill>
                <a:effectLst/>
              </a:rPr>
              <a:t>Impulsivity</a:t>
            </a:r>
            <a:r>
              <a:rPr lang="en-US" sz="3000" dirty="0" smtClean="0">
                <a:effectLst/>
              </a:rPr>
              <a:t> associated with substance </a:t>
            </a:r>
            <a:r>
              <a:rPr lang="en-US" sz="3000" dirty="0">
                <a:effectLst/>
              </a:rPr>
              <a:t>use disorders </a:t>
            </a:r>
            <a:r>
              <a:rPr lang="en-US" sz="3000" dirty="0" smtClean="0">
                <a:solidFill>
                  <a:srgbClr val="FFFF00"/>
                </a:solidFill>
                <a:effectLst/>
              </a:rPr>
              <a:t>may account for the difference</a:t>
            </a:r>
            <a:endParaRPr lang="en-US" sz="3000" dirty="0">
              <a:effectLst/>
            </a:endParaRP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err="1" smtClean="0">
                <a:solidFill>
                  <a:srgbClr val="FFFF3D"/>
                </a:solidFill>
                <a:latin typeface="Calibri" panose="020F0502020204030204" pitchFamily="34" charset="0"/>
              </a:rPr>
              <a:t>Deas</a:t>
            </a:r>
            <a:r>
              <a:rPr lang="en-US" sz="1400" dirty="0" smtClean="0">
                <a:solidFill>
                  <a:srgbClr val="FFFF3D"/>
                </a:solidFill>
                <a:latin typeface="Calibri" panose="020F0502020204030204" pitchFamily="34" charset="0"/>
              </a:rPr>
              <a:t>-Nesmith et al., 1999.</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61</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3022479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8077200" cy="1524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3200" dirty="0"/>
              <a:t>HIV Antiretroviral Adherence and </a:t>
            </a:r>
            <a:r>
              <a:rPr lang="en-US" sz="3200" dirty="0" smtClean="0"/>
              <a:t>Intervention Studies Among HIV-Infected </a:t>
            </a:r>
            <a:r>
              <a:rPr lang="en-US" sz="3200" dirty="0"/>
              <a:t>Youth</a:t>
            </a:r>
          </a:p>
        </p:txBody>
      </p:sp>
      <p:sp>
        <p:nvSpPr>
          <p:cNvPr id="3" name="Content Placeholder 2"/>
          <p:cNvSpPr>
            <a:spLocks noGrp="1"/>
          </p:cNvSpPr>
          <p:nvPr>
            <p:ph idx="1"/>
          </p:nvPr>
        </p:nvSpPr>
        <p:spPr/>
        <p:txBody>
          <a:bodyPr/>
          <a:lstStyle/>
          <a:p>
            <a:r>
              <a:rPr lang="en-US" sz="2800" dirty="0" smtClean="0">
                <a:effectLst/>
              </a:rPr>
              <a:t>21 </a:t>
            </a:r>
            <a:r>
              <a:rPr lang="en-US" sz="2800" dirty="0">
                <a:effectLst/>
              </a:rPr>
              <a:t>articles published </a:t>
            </a:r>
            <a:r>
              <a:rPr lang="en-US" sz="2800" dirty="0" smtClean="0">
                <a:effectLst/>
              </a:rPr>
              <a:t>in 1999-2008 reported </a:t>
            </a:r>
            <a:r>
              <a:rPr lang="en-US" sz="2800" dirty="0">
                <a:effectLst/>
              </a:rPr>
              <a:t>data on </a:t>
            </a:r>
            <a:r>
              <a:rPr lang="en-US" sz="2800" dirty="0">
                <a:solidFill>
                  <a:srgbClr val="FFFF00"/>
                </a:solidFill>
                <a:effectLst/>
              </a:rPr>
              <a:t>medication adherence in HIV-infected </a:t>
            </a:r>
            <a:r>
              <a:rPr lang="en-US" sz="2800" dirty="0" smtClean="0">
                <a:solidFill>
                  <a:srgbClr val="FFFF00"/>
                </a:solidFill>
                <a:effectLst/>
              </a:rPr>
              <a:t>youth</a:t>
            </a:r>
          </a:p>
          <a:p>
            <a:r>
              <a:rPr lang="en-US" sz="2800" dirty="0" smtClean="0">
                <a:effectLst/>
              </a:rPr>
              <a:t>Examining adherence </a:t>
            </a:r>
            <a:r>
              <a:rPr lang="en-US" sz="2800" dirty="0">
                <a:effectLst/>
              </a:rPr>
              <a:t>within the broader contextual </a:t>
            </a:r>
            <a:r>
              <a:rPr lang="en-US" sz="2800" dirty="0" smtClean="0">
                <a:effectLst/>
              </a:rPr>
              <a:t>issues, </a:t>
            </a:r>
            <a:r>
              <a:rPr lang="en-US" sz="2800" dirty="0">
                <a:effectLst/>
              </a:rPr>
              <a:t>including </a:t>
            </a:r>
            <a:r>
              <a:rPr lang="en-US" sz="2800" dirty="0">
                <a:solidFill>
                  <a:srgbClr val="FFFF00"/>
                </a:solidFill>
                <a:effectLst/>
              </a:rPr>
              <a:t>HIV </a:t>
            </a:r>
            <a:r>
              <a:rPr lang="en-US" sz="2800" dirty="0" smtClean="0">
                <a:solidFill>
                  <a:srgbClr val="FFFF00"/>
                </a:solidFill>
                <a:effectLst/>
              </a:rPr>
              <a:t>stigma </a:t>
            </a:r>
            <a:r>
              <a:rPr lang="en-US" sz="2800" dirty="0" smtClean="0">
                <a:effectLst/>
              </a:rPr>
              <a:t>and </a:t>
            </a:r>
            <a:r>
              <a:rPr lang="en-US" sz="2800" dirty="0">
                <a:effectLst/>
              </a:rPr>
              <a:t>disclosure, caregiver stress, peer relations, </a:t>
            </a:r>
            <a:r>
              <a:rPr lang="en-US" sz="2800" dirty="0">
                <a:solidFill>
                  <a:srgbClr val="FFFF00"/>
                </a:solidFill>
                <a:effectLst/>
              </a:rPr>
              <a:t>mental health and substance use</a:t>
            </a:r>
            <a:r>
              <a:rPr lang="en-US" sz="2800" dirty="0">
                <a:effectLst/>
              </a:rPr>
              <a:t>, and length of </a:t>
            </a:r>
            <a:r>
              <a:rPr lang="en-US" sz="2800" dirty="0" smtClean="0">
                <a:effectLst/>
              </a:rPr>
              <a:t>time on </a:t>
            </a:r>
            <a:r>
              <a:rPr lang="en-US" sz="2800" dirty="0">
                <a:effectLst/>
              </a:rPr>
              <a:t>medications, may be most important to understanding how best to intervene with </a:t>
            </a:r>
            <a:r>
              <a:rPr lang="en-US" sz="2800" dirty="0" smtClean="0">
                <a:effectLst/>
              </a:rPr>
              <a:t>adherence among </a:t>
            </a:r>
            <a:r>
              <a:rPr lang="en-US" sz="2800" dirty="0">
                <a:effectLst/>
              </a:rPr>
              <a:t>this population</a:t>
            </a: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a:t>
            </a:r>
            <a:r>
              <a:rPr lang="en-US" sz="1400" dirty="0" err="1" smtClean="0">
                <a:solidFill>
                  <a:srgbClr val="FFFF3D"/>
                </a:solidFill>
                <a:latin typeface="Calibri" panose="020F0502020204030204" pitchFamily="34" charset="0"/>
              </a:rPr>
              <a:t>Reisner</a:t>
            </a:r>
            <a:r>
              <a:rPr lang="en-US" sz="1400" dirty="0" smtClean="0">
                <a:solidFill>
                  <a:srgbClr val="FFFF3D"/>
                </a:solidFill>
                <a:latin typeface="Calibri" panose="020F0502020204030204" pitchFamily="34" charset="0"/>
              </a:rPr>
              <a:t> et al., 2009.</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62</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1606261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990600" y="228600"/>
            <a:ext cx="7543800" cy="1431925"/>
          </a:xfrm>
        </p:spPr>
        <p:txBody>
          <a:bodyPr/>
          <a:lstStyle/>
          <a:p>
            <a:r>
              <a:rPr lang="en-US" dirty="0" smtClean="0"/>
              <a:t>Alcohol’s Effect on HIV </a:t>
            </a:r>
            <a:br>
              <a:rPr lang="en-US" dirty="0" smtClean="0"/>
            </a:br>
            <a:r>
              <a:rPr lang="en-US" dirty="0" smtClean="0"/>
              <a:t>Virus Growth</a:t>
            </a:r>
          </a:p>
        </p:txBody>
      </p:sp>
      <p:sp>
        <p:nvSpPr>
          <p:cNvPr id="68611" name="Content Placeholder 2"/>
          <p:cNvSpPr>
            <a:spLocks noGrp="1"/>
          </p:cNvSpPr>
          <p:nvPr>
            <p:ph idx="1"/>
          </p:nvPr>
        </p:nvSpPr>
        <p:spPr>
          <a:xfrm>
            <a:off x="990600" y="1905000"/>
            <a:ext cx="7772400" cy="4495800"/>
          </a:xfrm>
        </p:spPr>
        <p:txBody>
          <a:bodyPr/>
          <a:lstStyle/>
          <a:p>
            <a:r>
              <a:rPr lang="en-US" sz="2400" dirty="0" smtClean="0">
                <a:effectLst/>
              </a:rPr>
              <a:t>Alcohol has numerous effects, both direct and indirect, on how the HIV virus develops and how quickly it causes disease.</a:t>
            </a:r>
          </a:p>
          <a:p>
            <a:r>
              <a:rPr lang="en-US" sz="2400" dirty="0" smtClean="0">
                <a:effectLst/>
              </a:rPr>
              <a:t>Alcohol can increase how fast the virus replicates, leading to </a:t>
            </a:r>
            <a:r>
              <a:rPr lang="en-US" sz="2400" dirty="0" smtClean="0">
                <a:solidFill>
                  <a:srgbClr val="FFFF00"/>
                </a:solidFill>
                <a:effectLst/>
              </a:rPr>
              <a:t>higher amounts of virus </a:t>
            </a:r>
            <a:r>
              <a:rPr lang="en-US" sz="2400" dirty="0" smtClean="0">
                <a:effectLst/>
              </a:rPr>
              <a:t>(i.e., the viral load) in the body. </a:t>
            </a:r>
          </a:p>
          <a:p>
            <a:pPr lvl="1"/>
            <a:r>
              <a:rPr lang="en-US" sz="2400" dirty="0" smtClean="0">
                <a:effectLst/>
              </a:rPr>
              <a:t>Those high concentrations, in turn, can </a:t>
            </a:r>
            <a:r>
              <a:rPr lang="en-US" sz="2400" dirty="0" smtClean="0">
                <a:solidFill>
                  <a:srgbClr val="FFFF00"/>
                </a:solidFill>
                <a:effectLst/>
              </a:rPr>
              <a:t>increase the spread </a:t>
            </a:r>
            <a:r>
              <a:rPr lang="en-US" sz="2400" dirty="0" smtClean="0">
                <a:effectLst/>
              </a:rPr>
              <a:t>of the disease. </a:t>
            </a:r>
          </a:p>
          <a:p>
            <a:pPr lvl="1"/>
            <a:r>
              <a:rPr lang="en-US" sz="2400" dirty="0" smtClean="0">
                <a:effectLst/>
              </a:rPr>
              <a:t>In one study, women receiving antiretroviral therapy (ART)</a:t>
            </a:r>
            <a:r>
              <a:rPr lang="en-US" sz="2400" baseline="30000" dirty="0" smtClean="0">
                <a:effectLst/>
              </a:rPr>
              <a:t> </a:t>
            </a:r>
            <a:r>
              <a:rPr lang="en-US" sz="2400" dirty="0" smtClean="0">
                <a:effectLst/>
              </a:rPr>
              <a:t>who drank moderately or heavily were more likely to have </a:t>
            </a:r>
            <a:r>
              <a:rPr lang="en-US" sz="2400" dirty="0" smtClean="0">
                <a:solidFill>
                  <a:srgbClr val="FFFF00"/>
                </a:solidFill>
                <a:effectLst/>
              </a:rPr>
              <a:t>higher levels </a:t>
            </a:r>
            <a:r>
              <a:rPr lang="en-US" sz="2400" dirty="0" smtClean="0">
                <a:effectLst/>
              </a:rPr>
              <a:t>of the HIV virus, making it easier for them to spread the virus to others.</a:t>
            </a:r>
          </a:p>
        </p:txBody>
      </p:sp>
      <p:sp>
        <p:nvSpPr>
          <p:cNvPr id="7" name="TextBox 6"/>
          <p:cNvSpPr txBox="1"/>
          <p:nvPr/>
        </p:nvSpPr>
        <p:spPr>
          <a:xfrm>
            <a:off x="0" y="6519863"/>
            <a:ext cx="4876800" cy="307777"/>
          </a:xfrm>
          <a:prstGeom prst="rect">
            <a:avLst/>
          </a:prstGeom>
          <a:noFill/>
        </p:spPr>
        <p:txBody>
          <a:bodyPr>
            <a:spAutoFit/>
          </a:bodyPr>
          <a:lstStyle/>
          <a:p>
            <a:pPr algn="l">
              <a:defRPr/>
            </a:pPr>
            <a:r>
              <a:rPr lang="en-US" sz="1400" dirty="0">
                <a:solidFill>
                  <a:srgbClr val="FFFF00"/>
                </a:solidFill>
                <a:latin typeface="Calibri" panose="020F0502020204030204" pitchFamily="34" charset="0"/>
              </a:rPr>
              <a:t>SOURCE: </a:t>
            </a:r>
            <a:r>
              <a:rPr lang="en-US" sz="1400" dirty="0" smtClean="0">
                <a:solidFill>
                  <a:srgbClr val="FFFF00"/>
                </a:solidFill>
                <a:latin typeface="Calibri" panose="020F0502020204030204" pitchFamily="34" charset="0"/>
              </a:rPr>
              <a:t>NIAAA. (2010). </a:t>
            </a:r>
            <a:r>
              <a:rPr lang="en-US" sz="1400" i="1" dirty="0" smtClean="0">
                <a:solidFill>
                  <a:srgbClr val="FFFF00"/>
                </a:solidFill>
                <a:latin typeface="Calibri" panose="020F0502020204030204" pitchFamily="34" charset="0"/>
              </a:rPr>
              <a:t>Alcohol Alert, </a:t>
            </a:r>
            <a:r>
              <a:rPr lang="en-US" sz="1400" dirty="0" smtClean="0">
                <a:solidFill>
                  <a:srgbClr val="FFFF00"/>
                </a:solidFill>
                <a:latin typeface="Calibri" panose="020F0502020204030204" pitchFamily="34" charset="0"/>
              </a:rPr>
              <a:t>Number 80.</a:t>
            </a:r>
            <a:endParaRPr lang="en-US" sz="1400" dirty="0">
              <a:solidFill>
                <a:srgbClr val="FFFF00"/>
              </a:solidFill>
              <a:latin typeface="Calibri" panose="020F0502020204030204" pitchFamily="34" charset="0"/>
            </a:endParaRPr>
          </a:p>
        </p:txBody>
      </p:sp>
      <p:sp>
        <p:nvSpPr>
          <p:cNvPr id="8"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63</a:t>
            </a:fld>
            <a:endParaRPr lang="en-US" sz="1400" dirty="0" smtClean="0">
              <a:solidFill>
                <a:schemeClr val="tx2"/>
              </a:solidFill>
              <a:latin typeface="Calibri" panose="020F0502020204030204" pitchFamily="34" charset="0"/>
            </a:endParaRPr>
          </a:p>
        </p:txBody>
      </p:sp>
      <p:pic>
        <p:nvPicPr>
          <p:cNvPr id="10242" name="Picture 2" descr="http://images.nationalgeographic.com/wpf/media-live/photos/000/008/cache/aids-virus_803_600x4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76200"/>
            <a:ext cx="2438400" cy="1828800"/>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70631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914400" y="381000"/>
            <a:ext cx="8229600" cy="1143000"/>
          </a:xfrm>
        </p:spPr>
        <p:txBody>
          <a:bodyPr/>
          <a:lstStyle/>
          <a:p>
            <a:r>
              <a:rPr lang="en-US" sz="3600" dirty="0" smtClean="0"/>
              <a:t>The Importance of Monitoring Alcohol Use Among HIV-Positive Individuals</a:t>
            </a:r>
          </a:p>
        </p:txBody>
      </p:sp>
      <p:sp>
        <p:nvSpPr>
          <p:cNvPr id="66563" name="Content Placeholder 2"/>
          <p:cNvSpPr>
            <a:spLocks noGrp="1"/>
          </p:cNvSpPr>
          <p:nvPr>
            <p:ph idx="1"/>
          </p:nvPr>
        </p:nvSpPr>
        <p:spPr>
          <a:xfrm>
            <a:off x="990600" y="1828800"/>
            <a:ext cx="7696200" cy="4495800"/>
          </a:xfrm>
        </p:spPr>
        <p:txBody>
          <a:bodyPr/>
          <a:lstStyle/>
          <a:p>
            <a:r>
              <a:rPr lang="en-US" sz="2800" dirty="0" smtClean="0">
                <a:effectLst/>
              </a:rPr>
              <a:t>Even intermittent use can complicate the clinical management of HIV-infected patients by:</a:t>
            </a:r>
          </a:p>
          <a:p>
            <a:pPr lvl="1"/>
            <a:r>
              <a:rPr lang="en-US" dirty="0" smtClean="0">
                <a:solidFill>
                  <a:srgbClr val="FFFF00"/>
                </a:solidFill>
                <a:effectLst/>
              </a:rPr>
              <a:t>Diminishing adherence </a:t>
            </a:r>
            <a:r>
              <a:rPr lang="en-US" dirty="0" smtClean="0">
                <a:effectLst/>
              </a:rPr>
              <a:t>to medications</a:t>
            </a:r>
          </a:p>
          <a:p>
            <a:pPr lvl="1"/>
            <a:r>
              <a:rPr lang="en-US" dirty="0" smtClean="0">
                <a:solidFill>
                  <a:srgbClr val="FFFF00"/>
                </a:solidFill>
                <a:effectLst/>
              </a:rPr>
              <a:t>Increasing risk </a:t>
            </a:r>
            <a:r>
              <a:rPr lang="en-US" dirty="0" smtClean="0">
                <a:effectLst/>
              </a:rPr>
              <a:t>of liver injury</a:t>
            </a:r>
          </a:p>
          <a:p>
            <a:pPr lvl="1"/>
            <a:r>
              <a:rPr lang="en-US" dirty="0" smtClean="0">
                <a:solidFill>
                  <a:srgbClr val="FFFF00"/>
                </a:solidFill>
                <a:effectLst/>
              </a:rPr>
              <a:t>Reducing the patient’s ability to practice safer sex</a:t>
            </a:r>
          </a:p>
          <a:p>
            <a:pPr lvl="1"/>
            <a:r>
              <a:rPr lang="en-US" dirty="0" smtClean="0">
                <a:effectLst/>
              </a:rPr>
              <a:t>Increasing the </a:t>
            </a:r>
            <a:r>
              <a:rPr lang="en-US" dirty="0" smtClean="0">
                <a:solidFill>
                  <a:srgbClr val="FFFF00"/>
                </a:solidFill>
                <a:effectLst/>
              </a:rPr>
              <a:t>risk of side effects </a:t>
            </a:r>
            <a:r>
              <a:rPr lang="en-US" dirty="0" smtClean="0">
                <a:effectLst/>
              </a:rPr>
              <a:t>from medications </a:t>
            </a:r>
          </a:p>
          <a:p>
            <a:pPr lvl="1"/>
            <a:r>
              <a:rPr lang="en-US" dirty="0" smtClean="0">
                <a:solidFill>
                  <a:srgbClr val="FFFF00"/>
                </a:solidFill>
                <a:effectLst/>
              </a:rPr>
              <a:t>Changing pharmacokinetics </a:t>
            </a:r>
            <a:r>
              <a:rPr lang="en-US" dirty="0" smtClean="0">
                <a:effectLst/>
              </a:rPr>
              <a:t>of prescribed drugs </a:t>
            </a:r>
          </a:p>
        </p:txBody>
      </p:sp>
      <p:sp>
        <p:nvSpPr>
          <p:cNvPr id="7" name="TextBox 6"/>
          <p:cNvSpPr txBox="1"/>
          <p:nvPr/>
        </p:nvSpPr>
        <p:spPr>
          <a:xfrm>
            <a:off x="0" y="6519863"/>
            <a:ext cx="4876800" cy="307777"/>
          </a:xfrm>
          <a:prstGeom prst="rect">
            <a:avLst/>
          </a:prstGeom>
          <a:noFill/>
        </p:spPr>
        <p:txBody>
          <a:bodyPr>
            <a:spAutoFit/>
          </a:bodyPr>
          <a:lstStyle/>
          <a:p>
            <a:pPr algn="l">
              <a:defRPr/>
            </a:pPr>
            <a:r>
              <a:rPr lang="en-US" sz="1400" dirty="0">
                <a:solidFill>
                  <a:srgbClr val="FFFF00"/>
                </a:solidFill>
                <a:latin typeface="Calibri" panose="020F0502020204030204" pitchFamily="34" charset="0"/>
              </a:rPr>
              <a:t>SOURCE: </a:t>
            </a:r>
            <a:r>
              <a:rPr lang="en-US" sz="1400" dirty="0" smtClean="0">
                <a:solidFill>
                  <a:srgbClr val="FFFF00"/>
                </a:solidFill>
                <a:latin typeface="Calibri" panose="020F0502020204030204" pitchFamily="34" charset="0"/>
              </a:rPr>
              <a:t>NIAAA. (2010). </a:t>
            </a:r>
            <a:r>
              <a:rPr lang="en-US" sz="1400" i="1" dirty="0" smtClean="0">
                <a:solidFill>
                  <a:srgbClr val="FFFF00"/>
                </a:solidFill>
                <a:latin typeface="Calibri" panose="020F0502020204030204" pitchFamily="34" charset="0"/>
              </a:rPr>
              <a:t>Alcohol Alert, </a:t>
            </a:r>
            <a:r>
              <a:rPr lang="en-US" sz="1400" dirty="0" smtClean="0">
                <a:solidFill>
                  <a:srgbClr val="FFFF00"/>
                </a:solidFill>
                <a:latin typeface="Calibri" panose="020F0502020204030204" pitchFamily="34" charset="0"/>
              </a:rPr>
              <a:t>Number 80.</a:t>
            </a:r>
            <a:endParaRPr lang="en-US" sz="1400" dirty="0">
              <a:solidFill>
                <a:srgbClr val="FFFF00"/>
              </a:solidFill>
              <a:latin typeface="Calibri" panose="020F0502020204030204" pitchFamily="34" charset="0"/>
            </a:endParaRPr>
          </a:p>
        </p:txBody>
      </p:sp>
      <p:sp>
        <p:nvSpPr>
          <p:cNvPr id="8"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64</a:t>
            </a:fld>
            <a:endParaRPr lang="en-US" sz="1400" dirty="0" smtClean="0">
              <a:solidFill>
                <a:schemeClr val="tx2"/>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388723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990600" y="304800"/>
            <a:ext cx="8001000" cy="1295400"/>
          </a:xfrm>
        </p:spPr>
        <p:txBody>
          <a:bodyPr/>
          <a:lstStyle/>
          <a:p>
            <a:r>
              <a:rPr lang="en-US" sz="3600" dirty="0" smtClean="0"/>
              <a:t>Special Considerations for Young Injection Drug Users (IDUs)</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65</a:t>
            </a:fld>
            <a:endParaRPr lang="en-US" sz="1400" dirty="0" smtClean="0">
              <a:latin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059906" y="2041914"/>
            <a:ext cx="3024188" cy="4544368"/>
          </a:xfrm>
          <a:prstGeom prst="rect">
            <a:avLst/>
          </a:prstGeom>
          <a:effectLst>
            <a:softEdge rad="317500"/>
          </a:effectLst>
        </p:spPr>
      </p:pic>
    </p:spTree>
    <p:custDataLst>
      <p:tags r:id="rId1"/>
    </p:custDataLst>
    <p:extLst>
      <p:ext uri="{BB962C8B-B14F-4D97-AF65-F5344CB8AC3E}">
        <p14:creationId xmlns:p14="http://schemas.microsoft.com/office/powerpoint/2010/main" val="15400915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Factors that May Influence Young Drug Users’ Transition to Injection</a:t>
            </a:r>
            <a:endParaRPr lang="en-US" sz="4000" dirty="0"/>
          </a:p>
        </p:txBody>
      </p:sp>
      <p:sp>
        <p:nvSpPr>
          <p:cNvPr id="3" name="Content Placeholder 2"/>
          <p:cNvSpPr>
            <a:spLocks noGrp="1"/>
          </p:cNvSpPr>
          <p:nvPr>
            <p:ph idx="1"/>
          </p:nvPr>
        </p:nvSpPr>
        <p:spPr>
          <a:xfrm>
            <a:off x="1066800" y="1905000"/>
            <a:ext cx="7543800" cy="4114800"/>
          </a:xfrm>
        </p:spPr>
        <p:txBody>
          <a:bodyPr/>
          <a:lstStyle/>
          <a:p>
            <a:r>
              <a:rPr lang="en-US" sz="2800" dirty="0" smtClean="0">
                <a:effectLst/>
              </a:rPr>
              <a:t>Curiosity</a:t>
            </a:r>
          </a:p>
          <a:p>
            <a:r>
              <a:rPr lang="en-US" sz="2800" dirty="0" smtClean="0">
                <a:effectLst/>
              </a:rPr>
              <a:t>More </a:t>
            </a:r>
            <a:r>
              <a:rPr lang="en-US" sz="2800" dirty="0">
                <a:effectLst/>
              </a:rPr>
              <a:t>pleasure </a:t>
            </a:r>
            <a:r>
              <a:rPr lang="en-US" sz="2800" dirty="0" smtClean="0">
                <a:effectLst/>
              </a:rPr>
              <a:t>(tolerance development)</a:t>
            </a:r>
          </a:p>
          <a:p>
            <a:r>
              <a:rPr lang="en-US" sz="2800" dirty="0">
                <a:effectLst/>
              </a:rPr>
              <a:t>“Better trip”, stronger effect, and a quicker onset of the effect</a:t>
            </a:r>
          </a:p>
          <a:p>
            <a:pPr lvl="1"/>
            <a:r>
              <a:rPr lang="en-US" dirty="0">
                <a:solidFill>
                  <a:srgbClr val="FFFF00"/>
                </a:solidFill>
                <a:effectLst/>
              </a:rPr>
              <a:t>This is especially relevant when tolerance to </a:t>
            </a:r>
            <a:r>
              <a:rPr lang="en-US" dirty="0" smtClean="0">
                <a:solidFill>
                  <a:srgbClr val="FFFF00"/>
                </a:solidFill>
                <a:effectLst/>
              </a:rPr>
              <a:t>a drug </a:t>
            </a:r>
            <a:r>
              <a:rPr lang="en-US" dirty="0">
                <a:solidFill>
                  <a:srgbClr val="FFFF00"/>
                </a:solidFill>
                <a:effectLst/>
              </a:rPr>
              <a:t>begins to develop and the effects are no longer as </a:t>
            </a:r>
            <a:r>
              <a:rPr lang="en-US" dirty="0" smtClean="0">
                <a:solidFill>
                  <a:srgbClr val="FFFF00"/>
                </a:solidFill>
                <a:effectLst/>
              </a:rPr>
              <a:t>strong</a:t>
            </a:r>
            <a:endParaRPr lang="en-US" dirty="0">
              <a:solidFill>
                <a:srgbClr val="FFFF00"/>
              </a:solidFill>
              <a:effectLst/>
            </a:endParaRPr>
          </a:p>
          <a:p>
            <a:r>
              <a:rPr lang="en-US" sz="2800" dirty="0" smtClean="0">
                <a:effectLst/>
              </a:rPr>
              <a:t>Financial considerations</a:t>
            </a:r>
          </a:p>
          <a:p>
            <a:r>
              <a:rPr lang="en-US" sz="2800" dirty="0" smtClean="0">
                <a:effectLst/>
              </a:rPr>
              <a:t>Visibility</a:t>
            </a:r>
            <a:endParaRPr lang="en-US" sz="2800" dirty="0">
              <a:effectLst/>
            </a:endParaRP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UNODC. (2004). HIV Prevention among Young Injection Drug Users.</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66</a:t>
            </a:fld>
            <a:endParaRPr lang="en-US" sz="1400" dirty="0" smtClean="0">
              <a:latin typeface="Calibri" panose="020F0502020204030204" pitchFamily="34" charset="0"/>
            </a:endParaRPr>
          </a:p>
        </p:txBody>
      </p:sp>
      <p:pic>
        <p:nvPicPr>
          <p:cNvPr id="7170" name="Picture 2" descr="C:\Users\bfinnerty\Documents\B Rutkowski Computer Files\bfinnerty\My pictures\ATTC NO_stock photos\heroin-in-hallway-6-20-12_JT online 2-12-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845786"/>
            <a:ext cx="2614612" cy="1743075"/>
          </a:xfrm>
          <a:prstGeom prst="rect">
            <a:avLst/>
          </a:prstGeom>
          <a:noFill/>
          <a:ln w="38100">
            <a:solidFill>
              <a:schemeClr val="accent1"/>
            </a:solid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7422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Injection Drug Use among Young People has Increased in the U.S.</a:t>
            </a:r>
            <a:endParaRPr lang="en-US" sz="4000" dirty="0"/>
          </a:p>
        </p:txBody>
      </p:sp>
      <p:sp>
        <p:nvSpPr>
          <p:cNvPr id="3" name="Content Placeholder 2"/>
          <p:cNvSpPr>
            <a:spLocks noGrp="1"/>
          </p:cNvSpPr>
          <p:nvPr>
            <p:ph idx="1"/>
          </p:nvPr>
        </p:nvSpPr>
        <p:spPr>
          <a:xfrm>
            <a:off x="914400" y="1906488"/>
            <a:ext cx="8077200" cy="4951512"/>
          </a:xfrm>
        </p:spPr>
        <p:txBody>
          <a:bodyPr/>
          <a:lstStyle/>
          <a:p>
            <a:r>
              <a:rPr lang="en-US" sz="2800" dirty="0" smtClean="0">
                <a:effectLst/>
              </a:rPr>
              <a:t>Young people who inject drugs </a:t>
            </a:r>
            <a:br>
              <a:rPr lang="en-US" sz="2800" dirty="0" smtClean="0">
                <a:effectLst/>
              </a:rPr>
            </a:br>
            <a:r>
              <a:rPr lang="en-US" sz="2800" dirty="0" smtClean="0">
                <a:effectLst/>
              </a:rPr>
              <a:t>face </a:t>
            </a:r>
            <a:r>
              <a:rPr lang="en-US" sz="2800" dirty="0" smtClean="0">
                <a:solidFill>
                  <a:srgbClr val="FFFF00"/>
                </a:solidFill>
                <a:effectLst/>
              </a:rPr>
              <a:t>high levels of risk</a:t>
            </a:r>
            <a:r>
              <a:rPr lang="en-US" sz="2800" dirty="0" smtClean="0">
                <a:effectLst/>
              </a:rPr>
              <a:t> for HIV, </a:t>
            </a:r>
            <a:br>
              <a:rPr lang="en-US" sz="2800" dirty="0" smtClean="0">
                <a:effectLst/>
              </a:rPr>
            </a:br>
            <a:r>
              <a:rPr lang="en-US" sz="2800" dirty="0" smtClean="0">
                <a:effectLst/>
              </a:rPr>
              <a:t>HCV, other STDs, and drug </a:t>
            </a:r>
            <a:br>
              <a:rPr lang="en-US" sz="2800" dirty="0" smtClean="0">
                <a:effectLst/>
              </a:rPr>
            </a:br>
            <a:r>
              <a:rPr lang="en-US" sz="2800" dirty="0" smtClean="0">
                <a:effectLst/>
              </a:rPr>
              <a:t>overdose</a:t>
            </a:r>
          </a:p>
          <a:p>
            <a:r>
              <a:rPr lang="en-US" sz="2800" dirty="0" smtClean="0">
                <a:effectLst/>
              </a:rPr>
              <a:t>It is </a:t>
            </a:r>
            <a:r>
              <a:rPr lang="en-US" sz="2800" dirty="0" smtClean="0">
                <a:solidFill>
                  <a:srgbClr val="FFFF00"/>
                </a:solidFill>
                <a:effectLst/>
              </a:rPr>
              <a:t>important to monitor the </a:t>
            </a:r>
            <a:br>
              <a:rPr lang="en-US" sz="2800" dirty="0" smtClean="0">
                <a:solidFill>
                  <a:srgbClr val="FFFF00"/>
                </a:solidFill>
                <a:effectLst/>
              </a:rPr>
            </a:br>
            <a:r>
              <a:rPr lang="en-US" sz="2800" dirty="0" smtClean="0">
                <a:solidFill>
                  <a:srgbClr val="FFFF00"/>
                </a:solidFill>
                <a:effectLst/>
              </a:rPr>
              <a:t>prevalence of IDU </a:t>
            </a:r>
            <a:r>
              <a:rPr lang="en-US" sz="2800" dirty="0" smtClean="0">
                <a:effectLst/>
              </a:rPr>
              <a:t>among young opioid users</a:t>
            </a:r>
          </a:p>
          <a:p>
            <a:r>
              <a:rPr lang="en-US" sz="2800" dirty="0">
                <a:effectLst/>
              </a:rPr>
              <a:t>Recent increases in non-medical use of prescription opioids may </a:t>
            </a:r>
            <a:r>
              <a:rPr lang="en-US" sz="2800" dirty="0" smtClean="0">
                <a:effectLst/>
              </a:rPr>
              <a:t>lead new </a:t>
            </a:r>
            <a:r>
              <a:rPr lang="en-US" sz="2800" dirty="0">
                <a:effectLst/>
              </a:rPr>
              <a:t>non-injecting opioid users to </a:t>
            </a:r>
            <a:r>
              <a:rPr lang="en-US" sz="2800" dirty="0" smtClean="0">
                <a:effectLst/>
              </a:rPr>
              <a:t>start </a:t>
            </a:r>
            <a:r>
              <a:rPr lang="en-US" sz="2800" dirty="0" smtClean="0">
                <a:solidFill>
                  <a:srgbClr val="FFFF00"/>
                </a:solidFill>
                <a:effectLst/>
              </a:rPr>
              <a:t>injecting prescription </a:t>
            </a:r>
            <a:r>
              <a:rPr lang="en-US" sz="2800" dirty="0">
                <a:solidFill>
                  <a:srgbClr val="FFFF00"/>
                </a:solidFill>
                <a:effectLst/>
              </a:rPr>
              <a:t>opioids </a:t>
            </a:r>
            <a:r>
              <a:rPr lang="en-US" sz="2800" dirty="0">
                <a:effectLst/>
              </a:rPr>
              <a:t>or </a:t>
            </a:r>
            <a:r>
              <a:rPr lang="en-US" sz="2800" dirty="0" smtClean="0">
                <a:solidFill>
                  <a:srgbClr val="FFFF00"/>
                </a:solidFill>
                <a:effectLst/>
              </a:rPr>
              <a:t>transition to </a:t>
            </a:r>
            <a:r>
              <a:rPr lang="en-US" sz="2800" dirty="0">
                <a:solidFill>
                  <a:srgbClr val="FFFF00"/>
                </a:solidFill>
                <a:effectLst/>
              </a:rPr>
              <a:t>heroin </a:t>
            </a:r>
            <a:r>
              <a:rPr lang="en-US" sz="2800" dirty="0" smtClean="0">
                <a:solidFill>
                  <a:srgbClr val="FFFF00"/>
                </a:solidFill>
                <a:effectLst/>
              </a:rPr>
              <a:t>or stimulant injection</a:t>
            </a:r>
            <a:endParaRPr lang="en-US" sz="2800" dirty="0">
              <a:solidFill>
                <a:srgbClr val="FFFF00"/>
              </a:solidFill>
              <a:effectLst/>
            </a:endParaRPr>
          </a:p>
        </p:txBody>
      </p:sp>
      <p:sp>
        <p:nvSpPr>
          <p:cNvPr id="4" name="Rectangle 5"/>
          <p:cNvSpPr>
            <a:spLocks noChangeArrowheads="1"/>
          </p:cNvSpPr>
          <p:nvPr/>
        </p:nvSpPr>
        <p:spPr bwMode="auto">
          <a:xfrm>
            <a:off x="0" y="6550223"/>
            <a:ext cx="5609549"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Center for Drug Use and HIV Research (CDUHR) Fact Sheet, 2013.</a:t>
            </a:r>
            <a:endParaRPr lang="en-US" sz="1400" dirty="0">
              <a:solidFill>
                <a:srgbClr val="FFFF00"/>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67</a:t>
            </a:fld>
            <a:endParaRPr lang="en-US" sz="1400" dirty="0" smtClean="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057400"/>
            <a:ext cx="2647950" cy="1975198"/>
          </a:xfrm>
          <a:prstGeom prst="rect">
            <a:avLst/>
          </a:prstGeom>
          <a:ln w="41275">
            <a:solidFill>
              <a:srgbClr val="00B0F0"/>
            </a:solidFill>
          </a:ln>
          <a:effectLst>
            <a:softEdge rad="127000"/>
          </a:effectLst>
        </p:spPr>
      </p:pic>
    </p:spTree>
    <p:extLst>
      <p:ext uri="{BB962C8B-B14F-4D97-AF65-F5344CB8AC3E}">
        <p14:creationId xmlns:p14="http://schemas.microsoft.com/office/powerpoint/2010/main" val="14317394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848600" cy="1447800"/>
          </a:xfrm>
        </p:spPr>
        <p:txBody>
          <a:bodyPr/>
          <a:lstStyle/>
          <a:p>
            <a:r>
              <a:rPr lang="en-US" sz="3400" dirty="0"/>
              <a:t>Estimated </a:t>
            </a:r>
            <a:r>
              <a:rPr lang="en-US" sz="3400" dirty="0" smtClean="0"/>
              <a:t>Prevalence </a:t>
            </a:r>
            <a:r>
              <a:rPr lang="en-US" sz="3400" dirty="0"/>
              <a:t>of </a:t>
            </a:r>
            <a:r>
              <a:rPr lang="en-US" sz="3400" dirty="0" smtClean="0"/>
              <a:t>Youth who Inject Drugs </a:t>
            </a:r>
            <a:r>
              <a:rPr lang="en-US" sz="3400" dirty="0"/>
              <a:t>in 6 </a:t>
            </a:r>
            <a:r>
              <a:rPr lang="en-US" sz="3400" dirty="0" smtClean="0"/>
              <a:t>Large U.S. MSAs and the Mean across </a:t>
            </a:r>
            <a:r>
              <a:rPr lang="en-US" sz="3400" dirty="0"/>
              <a:t>95 </a:t>
            </a:r>
            <a:r>
              <a:rPr lang="en-US" sz="3400" dirty="0" smtClean="0"/>
              <a:t>Large MSAs (1992- 2007)</a:t>
            </a:r>
            <a:endParaRPr lang="en-US" sz="3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025" y="1990725"/>
            <a:ext cx="6734175" cy="4486275"/>
          </a:xfrm>
          <a:prstGeom prst="rect">
            <a:avLst/>
          </a:prstGeom>
        </p:spPr>
      </p:pic>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68</a:t>
            </a:fld>
            <a:endParaRPr lang="en-US" sz="1400" dirty="0" smtClean="0">
              <a:latin typeface="Calibri" panose="020F0502020204030204" pitchFamily="34" charset="0"/>
            </a:endParaRPr>
          </a:p>
        </p:txBody>
      </p:sp>
      <p:sp>
        <p:nvSpPr>
          <p:cNvPr id="7" name="Rectangle 5"/>
          <p:cNvSpPr>
            <a:spLocks noChangeArrowheads="1"/>
          </p:cNvSpPr>
          <p:nvPr/>
        </p:nvSpPr>
        <p:spPr bwMode="auto">
          <a:xfrm>
            <a:off x="0" y="6550223"/>
            <a:ext cx="5609549"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Center for Drug Use and HIV Research (CDUHR) Fact Sheet, 2013.</a:t>
            </a:r>
            <a:endParaRPr lang="en-US" sz="1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22870487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8001000" cy="1447800"/>
          </a:xfrm>
        </p:spPr>
        <p:txBody>
          <a:bodyPr/>
          <a:lstStyle/>
          <a:p>
            <a:r>
              <a:rPr lang="en-US" sz="3600" dirty="0" smtClean="0"/>
              <a:t>Injection Drug Use and Sexual Behavior</a:t>
            </a:r>
            <a:endParaRPr lang="en-US" sz="3600" dirty="0"/>
          </a:p>
        </p:txBody>
      </p:sp>
      <p:sp>
        <p:nvSpPr>
          <p:cNvPr id="3" name="Content Placeholder 2"/>
          <p:cNvSpPr>
            <a:spLocks noGrp="1"/>
          </p:cNvSpPr>
          <p:nvPr>
            <p:ph idx="1"/>
          </p:nvPr>
        </p:nvSpPr>
        <p:spPr>
          <a:xfrm>
            <a:off x="990600" y="1981200"/>
            <a:ext cx="7543800" cy="4114800"/>
          </a:xfrm>
        </p:spPr>
        <p:txBody>
          <a:bodyPr/>
          <a:lstStyle/>
          <a:p>
            <a:r>
              <a:rPr lang="en-US" sz="2800" dirty="0">
                <a:effectLst/>
              </a:rPr>
              <a:t>Drug injectors are at risk of </a:t>
            </a:r>
            <a:r>
              <a:rPr lang="en-US" sz="2800" dirty="0" smtClean="0">
                <a:solidFill>
                  <a:srgbClr val="FFFF00"/>
                </a:solidFill>
                <a:effectLst/>
              </a:rPr>
              <a:t>becoming infected </a:t>
            </a:r>
            <a:r>
              <a:rPr lang="en-US" sz="2800" dirty="0">
                <a:solidFill>
                  <a:srgbClr val="FFFF00"/>
                </a:solidFill>
                <a:effectLst/>
              </a:rPr>
              <a:t>with HIV virus </a:t>
            </a:r>
            <a:r>
              <a:rPr lang="en-US" sz="2800" dirty="0">
                <a:effectLst/>
              </a:rPr>
              <a:t>and </a:t>
            </a:r>
            <a:r>
              <a:rPr lang="en-US" sz="2800" dirty="0">
                <a:solidFill>
                  <a:srgbClr val="FFFF00"/>
                </a:solidFill>
                <a:effectLst/>
              </a:rPr>
              <a:t>spreading the infection </a:t>
            </a:r>
            <a:r>
              <a:rPr lang="en-US" sz="2800" dirty="0">
                <a:effectLst/>
              </a:rPr>
              <a:t>to </a:t>
            </a:r>
            <a:r>
              <a:rPr lang="en-US" sz="2800" dirty="0" smtClean="0">
                <a:effectLst/>
              </a:rPr>
              <a:t>their sex </a:t>
            </a:r>
            <a:r>
              <a:rPr lang="en-US" sz="2800" dirty="0">
                <a:effectLst/>
              </a:rPr>
              <a:t>partners through </a:t>
            </a:r>
            <a:r>
              <a:rPr lang="en-US" sz="2800" dirty="0">
                <a:solidFill>
                  <a:srgbClr val="FFFF00"/>
                </a:solidFill>
                <a:effectLst/>
              </a:rPr>
              <a:t>unsafe sex</a:t>
            </a:r>
            <a:r>
              <a:rPr lang="en-US" sz="2800" dirty="0">
                <a:effectLst/>
              </a:rPr>
              <a:t>. </a:t>
            </a:r>
            <a:endParaRPr lang="en-US" sz="2800" dirty="0" smtClean="0">
              <a:effectLst/>
            </a:endParaRPr>
          </a:p>
          <a:p>
            <a:r>
              <a:rPr lang="en-US" sz="2800" dirty="0" smtClean="0">
                <a:effectLst/>
              </a:rPr>
              <a:t>Injecting </a:t>
            </a:r>
            <a:r>
              <a:rPr lang="en-US" sz="2800" dirty="0">
                <a:effectLst/>
              </a:rPr>
              <a:t>drug users can act as a </a:t>
            </a:r>
            <a:r>
              <a:rPr lang="en-US" sz="2800" dirty="0">
                <a:solidFill>
                  <a:srgbClr val="FFFF00"/>
                </a:solidFill>
                <a:effectLst/>
              </a:rPr>
              <a:t>bridge to transmit HIV </a:t>
            </a:r>
            <a:r>
              <a:rPr lang="en-US" sz="2800" dirty="0" smtClean="0">
                <a:solidFill>
                  <a:srgbClr val="FFFF00"/>
                </a:solidFill>
                <a:effectLst/>
              </a:rPr>
              <a:t>to non-injectors</a:t>
            </a:r>
            <a:r>
              <a:rPr lang="en-US" sz="2800" dirty="0" smtClean="0">
                <a:effectLst/>
              </a:rPr>
              <a:t> </a:t>
            </a:r>
            <a:r>
              <a:rPr lang="en-US" sz="2800" dirty="0">
                <a:effectLst/>
              </a:rPr>
              <a:t>with </a:t>
            </a:r>
            <a:r>
              <a:rPr lang="en-US" sz="2800" dirty="0" smtClean="0">
                <a:effectLst/>
              </a:rPr>
              <a:t>whom </a:t>
            </a:r>
            <a:r>
              <a:rPr lang="en-US" sz="2800" dirty="0">
                <a:effectLst/>
              </a:rPr>
              <a:t>they have sexual </a:t>
            </a:r>
            <a:r>
              <a:rPr lang="en-US" sz="2800" dirty="0" smtClean="0">
                <a:effectLst/>
              </a:rPr>
              <a:t>contact. </a:t>
            </a:r>
          </a:p>
          <a:p>
            <a:r>
              <a:rPr lang="en-US" sz="2800" dirty="0" smtClean="0">
                <a:effectLst/>
              </a:rPr>
              <a:t>IDUs </a:t>
            </a:r>
            <a:r>
              <a:rPr lang="en-US" sz="2800" dirty="0">
                <a:effectLst/>
              </a:rPr>
              <a:t>tend to </a:t>
            </a:r>
            <a:r>
              <a:rPr lang="en-US" sz="2800" dirty="0">
                <a:solidFill>
                  <a:srgbClr val="FFFF00"/>
                </a:solidFill>
                <a:effectLst/>
              </a:rPr>
              <a:t>underestimate the </a:t>
            </a:r>
            <a:r>
              <a:rPr lang="en-US" sz="2800" dirty="0" smtClean="0">
                <a:solidFill>
                  <a:srgbClr val="FFFF00"/>
                </a:solidFill>
                <a:effectLst/>
              </a:rPr>
              <a:t>importance of </a:t>
            </a:r>
            <a:r>
              <a:rPr lang="en-US" sz="2800" dirty="0">
                <a:solidFill>
                  <a:srgbClr val="FFFF00"/>
                </a:solidFill>
                <a:effectLst/>
              </a:rPr>
              <a:t>condom use </a:t>
            </a:r>
            <a:r>
              <a:rPr lang="en-US" sz="2800" dirty="0">
                <a:effectLst/>
              </a:rPr>
              <a:t>in sexual intercourse and have very low levels of condom use.</a:t>
            </a:r>
          </a:p>
        </p:txBody>
      </p:sp>
      <p:sp>
        <p:nvSpPr>
          <p:cNvPr id="4" name="TextBox 3"/>
          <p:cNvSpPr txBox="1"/>
          <p:nvPr/>
        </p:nvSpPr>
        <p:spPr>
          <a:xfrm>
            <a:off x="0" y="6550223"/>
            <a:ext cx="80010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UNODC. (2004). </a:t>
            </a:r>
            <a:r>
              <a:rPr lang="en-US" sz="1400" i="1" dirty="0" smtClean="0">
                <a:solidFill>
                  <a:srgbClr val="FFFF3D"/>
                </a:solidFill>
                <a:latin typeface="Calibri" panose="020F0502020204030204" pitchFamily="34" charset="0"/>
              </a:rPr>
              <a:t>HIV Prevention among Young Injection Drug Users</a:t>
            </a:r>
            <a:r>
              <a:rPr lang="en-US" sz="1400" dirty="0" smtClean="0">
                <a:solidFill>
                  <a:srgbClr val="FFFF3D"/>
                </a:solidFill>
                <a:latin typeface="Calibri" panose="020F0502020204030204" pitchFamily="34" charset="0"/>
              </a:rPr>
              <a:t>.; </a:t>
            </a:r>
            <a:r>
              <a:rPr lang="en-US" sz="1400" dirty="0" err="1" smtClean="0">
                <a:solidFill>
                  <a:srgbClr val="FFFF3D"/>
                </a:solidFill>
                <a:latin typeface="Calibri" panose="020F0502020204030204" pitchFamily="34" charset="0"/>
              </a:rPr>
              <a:t>Arasteh</a:t>
            </a:r>
            <a:r>
              <a:rPr lang="en-US" sz="1400" dirty="0" smtClean="0">
                <a:solidFill>
                  <a:srgbClr val="FFFF3D"/>
                </a:solidFill>
                <a:latin typeface="Calibri" panose="020F0502020204030204" pitchFamily="34" charset="0"/>
              </a:rPr>
              <a:t> &amp; Des </a:t>
            </a:r>
            <a:r>
              <a:rPr lang="en-US" sz="1400" dirty="0" err="1" smtClean="0">
                <a:solidFill>
                  <a:srgbClr val="FFFF3D"/>
                </a:solidFill>
                <a:latin typeface="Calibri" panose="020F0502020204030204" pitchFamily="34" charset="0"/>
              </a:rPr>
              <a:t>Jarlais</a:t>
            </a:r>
            <a:r>
              <a:rPr lang="en-US" sz="1400" dirty="0" smtClean="0">
                <a:solidFill>
                  <a:srgbClr val="FFFF3D"/>
                </a:solidFill>
                <a:latin typeface="Calibri" panose="020F0502020204030204" pitchFamily="34" charset="0"/>
              </a:rPr>
              <a:t>, 2009.</a:t>
            </a:r>
            <a:endParaRPr lang="en-US" sz="1400" dirty="0">
              <a:solidFill>
                <a:srgbClr val="FFFF3D"/>
              </a:solidFill>
              <a:latin typeface="Calibri" panose="020F0502020204030204" pitchFamily="34" charset="0"/>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69</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906447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924800" cy="1447800"/>
          </a:xfrm>
        </p:spPr>
        <p:txBody>
          <a:bodyPr/>
          <a:lstStyle/>
          <a:p>
            <a:r>
              <a:rPr lang="en-US" sz="3600" dirty="0" smtClean="0"/>
              <a:t>#4: Among females </a:t>
            </a:r>
            <a:r>
              <a:rPr lang="en-US" sz="3600" dirty="0"/>
              <a:t>who are at risk for or are </a:t>
            </a:r>
            <a:r>
              <a:rPr lang="en-US" sz="3600" dirty="0" smtClean="0"/>
              <a:t>HIV+, all of the following variables predict substance abuse </a:t>
            </a:r>
            <a:r>
              <a:rPr lang="en-US" sz="3600" u="sng" dirty="0" smtClean="0">
                <a:solidFill>
                  <a:srgbClr val="FFFF00"/>
                </a:solidFill>
              </a:rPr>
              <a:t>except</a:t>
            </a:r>
            <a:r>
              <a:rPr lang="en-US" sz="3600" dirty="0" smtClean="0">
                <a:solidFill>
                  <a:srgbClr val="FFFF00"/>
                </a:solidFill>
              </a:rPr>
              <a:t> </a:t>
            </a:r>
            <a:r>
              <a:rPr lang="en-US" sz="3600" dirty="0" smtClean="0">
                <a:solidFill>
                  <a:schemeClr val="tx1"/>
                </a:solidFill>
              </a:rPr>
              <a:t>being</a:t>
            </a:r>
            <a:r>
              <a:rPr lang="en-US" sz="3600" dirty="0" smtClean="0"/>
              <a:t>: </a:t>
            </a:r>
            <a:endParaRPr lang="en-US" sz="3600" dirty="0"/>
          </a:p>
        </p:txBody>
      </p:sp>
      <p:sp>
        <p:nvSpPr>
          <p:cNvPr id="3" name="Content Placeholder 2"/>
          <p:cNvSpPr>
            <a:spLocks noGrp="1"/>
          </p:cNvSpPr>
          <p:nvPr>
            <p:ph idx="1"/>
          </p:nvPr>
        </p:nvSpPr>
        <p:spPr>
          <a:xfrm>
            <a:off x="914400" y="1905000"/>
            <a:ext cx="8077200" cy="4800600"/>
          </a:xfrm>
        </p:spPr>
        <p:txBody>
          <a:bodyPr/>
          <a:lstStyle/>
          <a:p>
            <a:pPr marL="971550" lvl="1" indent="-514350">
              <a:buSzPct val="70000"/>
              <a:buFont typeface="+mj-lt"/>
              <a:buAutoNum type="alphaUcPeriod"/>
            </a:pPr>
            <a:r>
              <a:rPr lang="en-US" sz="3400" dirty="0" smtClean="0">
                <a:solidFill>
                  <a:srgbClr val="FFFF00"/>
                </a:solidFill>
                <a:effectLst/>
              </a:rPr>
              <a:t>Younger</a:t>
            </a:r>
          </a:p>
          <a:p>
            <a:pPr marL="971550" lvl="1" indent="-514350">
              <a:buSzPct val="70000"/>
              <a:buFont typeface="+mj-lt"/>
              <a:buAutoNum type="alphaUcPeriod"/>
            </a:pPr>
            <a:r>
              <a:rPr lang="en-US" sz="3400" dirty="0" smtClean="0">
                <a:solidFill>
                  <a:srgbClr val="FFFF00"/>
                </a:solidFill>
                <a:effectLst/>
              </a:rPr>
              <a:t>HIV positive </a:t>
            </a:r>
          </a:p>
          <a:p>
            <a:pPr marL="971550" lvl="1" indent="-514350">
              <a:buSzPct val="70000"/>
              <a:buFont typeface="+mj-lt"/>
              <a:buAutoNum type="alphaUcPeriod"/>
            </a:pPr>
            <a:r>
              <a:rPr lang="en-US" sz="3400" dirty="0" smtClean="0">
                <a:solidFill>
                  <a:srgbClr val="FFFF00"/>
                </a:solidFill>
                <a:effectLst/>
              </a:rPr>
              <a:t>Homeless</a:t>
            </a:r>
          </a:p>
          <a:p>
            <a:pPr marL="971550" lvl="1" indent="-514350">
              <a:buSzPct val="70000"/>
              <a:buFont typeface="+mj-lt"/>
              <a:buAutoNum type="alphaUcPeriod"/>
            </a:pPr>
            <a:r>
              <a:rPr lang="en-US" sz="3400" dirty="0" smtClean="0">
                <a:solidFill>
                  <a:srgbClr val="FFFF00"/>
                </a:solidFill>
                <a:effectLst/>
              </a:rPr>
              <a:t>Involved in the criminal justice system</a:t>
            </a:r>
          </a:p>
          <a:p>
            <a:pPr marL="971550" lvl="1" indent="-514350">
              <a:buSzPct val="70000"/>
              <a:buFont typeface="+mj-lt"/>
              <a:buAutoNum type="alphaUcPeriod"/>
            </a:pPr>
            <a:r>
              <a:rPr lang="en-US" sz="3400" dirty="0" smtClean="0">
                <a:solidFill>
                  <a:srgbClr val="FFFF00"/>
                </a:solidFill>
                <a:effectLst/>
              </a:rPr>
              <a:t>Positive for an STD</a:t>
            </a:r>
          </a:p>
          <a:p>
            <a:pPr marL="971550" lvl="1" indent="-514350">
              <a:buSzPct val="70000"/>
              <a:buFont typeface="+mj-lt"/>
              <a:buAutoNum type="alphaUcPeriod"/>
            </a:pPr>
            <a:r>
              <a:rPr lang="en-US" sz="3400" dirty="0" smtClean="0">
                <a:solidFill>
                  <a:srgbClr val="FFFF00"/>
                </a:solidFill>
                <a:effectLst/>
              </a:rPr>
              <a:t>Involved in survival sex</a:t>
            </a:r>
          </a:p>
          <a:p>
            <a:pPr marL="971550" lvl="1" indent="-514350">
              <a:buSzPct val="70000"/>
              <a:buFont typeface="+mj-lt"/>
              <a:buAutoNum type="alphaUcPeriod"/>
            </a:pPr>
            <a:r>
              <a:rPr lang="en-US" sz="3400" dirty="0" smtClean="0">
                <a:solidFill>
                  <a:srgbClr val="FFFF00"/>
                </a:solidFill>
                <a:effectLst/>
              </a:rPr>
              <a:t>Engaged in </a:t>
            </a:r>
            <a:r>
              <a:rPr lang="en-US" sz="3400" dirty="0">
                <a:solidFill>
                  <a:srgbClr val="FFFF00"/>
                </a:solidFill>
                <a:effectLst/>
              </a:rPr>
              <a:t>risky </a:t>
            </a:r>
            <a:r>
              <a:rPr lang="en-US" sz="3400" dirty="0" smtClean="0">
                <a:solidFill>
                  <a:srgbClr val="FFFF00"/>
                </a:solidFill>
                <a:effectLst/>
              </a:rPr>
              <a:t>sex</a:t>
            </a:r>
            <a:endParaRPr lang="en-US" sz="3400"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7</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451797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4475"/>
            <a:ext cx="7086600" cy="1355725"/>
          </a:xfrm>
        </p:spPr>
        <p:txBody>
          <a:bodyPr/>
          <a:lstStyle/>
          <a:p>
            <a:r>
              <a:rPr lang="en-US" dirty="0" smtClean="0"/>
              <a:t>Injection-Related HIV </a:t>
            </a:r>
            <a:br>
              <a:rPr lang="en-US" dirty="0" smtClean="0"/>
            </a:br>
            <a:r>
              <a:rPr lang="en-US" dirty="0" smtClean="0"/>
              <a:t>Risk Behavior</a:t>
            </a:r>
            <a:endParaRPr lang="en-US" dirty="0"/>
          </a:p>
        </p:txBody>
      </p:sp>
      <p:sp>
        <p:nvSpPr>
          <p:cNvPr id="3" name="Content Placeholder 2"/>
          <p:cNvSpPr>
            <a:spLocks noGrp="1"/>
          </p:cNvSpPr>
          <p:nvPr>
            <p:ph idx="1"/>
          </p:nvPr>
        </p:nvSpPr>
        <p:spPr>
          <a:xfrm>
            <a:off x="990600" y="1905000"/>
            <a:ext cx="7543800" cy="4114800"/>
          </a:xfrm>
        </p:spPr>
        <p:txBody>
          <a:bodyPr/>
          <a:lstStyle/>
          <a:p>
            <a:r>
              <a:rPr lang="en-US" sz="2800" dirty="0" smtClean="0">
                <a:effectLst/>
              </a:rPr>
              <a:t>Direct </a:t>
            </a:r>
            <a:r>
              <a:rPr lang="en-US" sz="2800" dirty="0">
                <a:effectLst/>
              </a:rPr>
              <a:t>sharing/repeated use </a:t>
            </a:r>
            <a:r>
              <a:rPr lang="en-US" sz="2800" dirty="0" smtClean="0">
                <a:effectLst/>
              </a:rPr>
              <a:t>of</a:t>
            </a:r>
            <a:br>
              <a:rPr lang="en-US" sz="2800" dirty="0" smtClean="0">
                <a:effectLst/>
              </a:rPr>
            </a:br>
            <a:r>
              <a:rPr lang="en-US" sz="2800" dirty="0" smtClean="0">
                <a:effectLst/>
              </a:rPr>
              <a:t> </a:t>
            </a:r>
            <a:r>
              <a:rPr lang="en-US" sz="2800" dirty="0">
                <a:effectLst/>
              </a:rPr>
              <a:t>needles and syringes for </a:t>
            </a:r>
            <a:r>
              <a:rPr lang="en-US" sz="2800" dirty="0" smtClean="0">
                <a:effectLst/>
              </a:rPr>
              <a:t/>
            </a:r>
            <a:br>
              <a:rPr lang="en-US" sz="2800" dirty="0" smtClean="0">
                <a:effectLst/>
              </a:rPr>
            </a:br>
            <a:r>
              <a:rPr lang="en-US" sz="2800" dirty="0" smtClean="0">
                <a:effectLst/>
              </a:rPr>
              <a:t>injecting</a:t>
            </a:r>
            <a:endParaRPr lang="en-US" sz="2800" dirty="0">
              <a:effectLst/>
            </a:endParaRPr>
          </a:p>
          <a:p>
            <a:r>
              <a:rPr lang="en-US" sz="2800" dirty="0">
                <a:effectLst/>
              </a:rPr>
              <a:t>Indirect sharing/sharing of the </a:t>
            </a:r>
            <a:r>
              <a:rPr lang="en-US" sz="2800" dirty="0" smtClean="0">
                <a:effectLst/>
              </a:rPr>
              <a:t/>
            </a:r>
            <a:br>
              <a:rPr lang="en-US" sz="2800" dirty="0" smtClean="0">
                <a:effectLst/>
              </a:rPr>
            </a:br>
            <a:r>
              <a:rPr lang="en-US" sz="2800" dirty="0" smtClean="0">
                <a:effectLst/>
              </a:rPr>
              <a:t>paraphernalia </a:t>
            </a:r>
            <a:r>
              <a:rPr lang="en-US" sz="2800" dirty="0">
                <a:effectLst/>
              </a:rPr>
              <a:t>used for drug </a:t>
            </a:r>
            <a:r>
              <a:rPr lang="en-US" sz="2800" dirty="0" smtClean="0">
                <a:effectLst/>
              </a:rPr>
              <a:t>injection</a:t>
            </a:r>
            <a:endParaRPr lang="en-US" sz="2800" dirty="0">
              <a:effectLst/>
            </a:endParaRPr>
          </a:p>
          <a:p>
            <a:pPr lvl="1"/>
            <a:r>
              <a:rPr lang="en-US" sz="2600" dirty="0">
                <a:solidFill>
                  <a:srgbClr val="FFFF00"/>
                </a:solidFill>
                <a:effectLst/>
              </a:rPr>
              <a:t>Sharing or using unclean water, cookers or </a:t>
            </a:r>
            <a:r>
              <a:rPr lang="en-US" sz="2600" dirty="0" smtClean="0">
                <a:solidFill>
                  <a:srgbClr val="FFFF00"/>
                </a:solidFill>
                <a:effectLst/>
              </a:rPr>
              <a:t>cotton</a:t>
            </a:r>
          </a:p>
          <a:p>
            <a:pPr lvl="1"/>
            <a:r>
              <a:rPr lang="en-US" sz="2600" dirty="0" smtClean="0">
                <a:solidFill>
                  <a:srgbClr val="FFFF00"/>
                </a:solidFill>
                <a:effectLst/>
              </a:rPr>
              <a:t>Stirring drug solution with used </a:t>
            </a:r>
            <a:r>
              <a:rPr lang="en-US" sz="2600" dirty="0">
                <a:solidFill>
                  <a:srgbClr val="FFFF00"/>
                </a:solidFill>
                <a:effectLst/>
              </a:rPr>
              <a:t>syringe </a:t>
            </a:r>
            <a:r>
              <a:rPr lang="en-US" sz="2600" dirty="0" smtClean="0">
                <a:solidFill>
                  <a:srgbClr val="FFFF00"/>
                </a:solidFill>
                <a:effectLst/>
              </a:rPr>
              <a:t>plungers</a:t>
            </a:r>
          </a:p>
          <a:p>
            <a:pPr lvl="1"/>
            <a:r>
              <a:rPr lang="en-US" sz="2600" dirty="0" smtClean="0">
                <a:solidFill>
                  <a:srgbClr val="FFFF00"/>
                </a:solidFill>
                <a:effectLst/>
              </a:rPr>
              <a:t>Squirting </a:t>
            </a:r>
            <a:r>
              <a:rPr lang="en-US" sz="2600" dirty="0">
                <a:solidFill>
                  <a:srgbClr val="FFFF00"/>
                </a:solidFill>
                <a:effectLst/>
              </a:rPr>
              <a:t>the drug solution from a previously blood-contaminated syringe into the </a:t>
            </a:r>
            <a:r>
              <a:rPr lang="en-US" sz="2600" dirty="0" smtClean="0">
                <a:solidFill>
                  <a:srgbClr val="FFFF00"/>
                </a:solidFill>
                <a:effectLst/>
              </a:rPr>
              <a:t>drug</a:t>
            </a:r>
          </a:p>
        </p:txBody>
      </p:sp>
      <p:sp>
        <p:nvSpPr>
          <p:cNvPr id="4" name="TextBox 3"/>
          <p:cNvSpPr txBox="1"/>
          <p:nvPr/>
        </p:nvSpPr>
        <p:spPr>
          <a:xfrm>
            <a:off x="7620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UNODC. (2004). </a:t>
            </a:r>
            <a:r>
              <a:rPr lang="en-US" sz="1400" i="1" dirty="0" smtClean="0">
                <a:solidFill>
                  <a:srgbClr val="FFFF3D"/>
                </a:solidFill>
                <a:latin typeface="Calibri" panose="020F0502020204030204" pitchFamily="34" charset="0"/>
              </a:rPr>
              <a:t>HIV Prevention among Young Injection Drug Users</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70</a:t>
            </a:fld>
            <a:endParaRPr lang="en-US" sz="1400" dirty="0" smtClean="0">
              <a:solidFill>
                <a:schemeClr val="tx2"/>
              </a:solidFill>
              <a:latin typeface="Calibri" panose="020F0502020204030204" pitchFamily="34" charset="0"/>
            </a:endParaRPr>
          </a:p>
        </p:txBody>
      </p:sp>
      <p:pic>
        <p:nvPicPr>
          <p:cNvPr id="12290" name="Picture 2" descr="http://upload.wikimedia.org/wikipedia/commons/thumb/4/43/Who_needs_a_virtual_world%3F.jpg/220px-Who_needs_a_virtual_world%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854" y="1219200"/>
            <a:ext cx="2870546" cy="1905000"/>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187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543800" cy="1431925"/>
          </a:xfrm>
        </p:spPr>
        <p:txBody>
          <a:bodyPr/>
          <a:lstStyle/>
          <a:p>
            <a:r>
              <a:rPr lang="en-US" sz="3600" dirty="0" smtClean="0"/>
              <a:t>Racial/Ethnic Disparities </a:t>
            </a:r>
            <a:br>
              <a:rPr lang="en-US" sz="3600" dirty="0" smtClean="0"/>
            </a:br>
            <a:r>
              <a:rPr lang="en-US" sz="3600" dirty="0" smtClean="0"/>
              <a:t>in HIV Rates among IDUs </a:t>
            </a:r>
            <a:br>
              <a:rPr lang="en-US" sz="3600" dirty="0" smtClean="0"/>
            </a:br>
            <a:r>
              <a:rPr lang="en-US" sz="3600" dirty="0" smtClean="0"/>
              <a:t>Globally</a:t>
            </a:r>
            <a:endParaRPr lang="en-US" sz="3600" dirty="0"/>
          </a:p>
        </p:txBody>
      </p:sp>
      <p:sp>
        <p:nvSpPr>
          <p:cNvPr id="3" name="Content Placeholder 2"/>
          <p:cNvSpPr>
            <a:spLocks noGrp="1"/>
          </p:cNvSpPr>
          <p:nvPr>
            <p:ph idx="1"/>
          </p:nvPr>
        </p:nvSpPr>
        <p:spPr>
          <a:xfrm>
            <a:off x="1066800" y="1905000"/>
            <a:ext cx="7543800" cy="4114800"/>
          </a:xfrm>
        </p:spPr>
        <p:txBody>
          <a:bodyPr/>
          <a:lstStyle/>
          <a:p>
            <a:r>
              <a:rPr lang="en-US" sz="2800" dirty="0" smtClean="0">
                <a:solidFill>
                  <a:srgbClr val="FFFF00"/>
                </a:solidFill>
                <a:effectLst/>
              </a:rPr>
              <a:t>Racial/ethnic minority IDUs are </a:t>
            </a:r>
            <a:r>
              <a:rPr lang="en-US" sz="2800" dirty="0">
                <a:solidFill>
                  <a:srgbClr val="FFFF00"/>
                </a:solidFill>
                <a:effectLst/>
              </a:rPr>
              <a:t>twice as likely to be HIV seropositive </a:t>
            </a:r>
            <a:r>
              <a:rPr lang="en-US" sz="2800" dirty="0">
                <a:effectLst/>
              </a:rPr>
              <a:t>than majority group </a:t>
            </a:r>
            <a:r>
              <a:rPr lang="en-US" sz="2800" dirty="0" smtClean="0">
                <a:effectLst/>
              </a:rPr>
              <a:t>IDUs from </a:t>
            </a:r>
            <a:r>
              <a:rPr lang="en-US" sz="2800" dirty="0">
                <a:effectLst/>
              </a:rPr>
              <a:t>the same country </a:t>
            </a:r>
            <a:endParaRPr lang="en-US" sz="2800" dirty="0" smtClean="0">
              <a:effectLst/>
            </a:endParaRPr>
          </a:p>
          <a:p>
            <a:r>
              <a:rPr lang="en-US" sz="2800" dirty="0" smtClean="0">
                <a:effectLst/>
              </a:rPr>
              <a:t>Disparities are </a:t>
            </a:r>
            <a:r>
              <a:rPr lang="en-US" sz="2800" dirty="0">
                <a:solidFill>
                  <a:srgbClr val="FFFF00"/>
                </a:solidFill>
                <a:effectLst/>
              </a:rPr>
              <a:t>particularly high in the U.S. and </a:t>
            </a:r>
            <a:r>
              <a:rPr lang="en-US" sz="2800" dirty="0" smtClean="0">
                <a:solidFill>
                  <a:srgbClr val="FFFF00"/>
                </a:solidFill>
                <a:effectLst/>
              </a:rPr>
              <a:t>China</a:t>
            </a:r>
            <a:endParaRPr lang="en-US" sz="2800" dirty="0">
              <a:solidFill>
                <a:srgbClr val="FFFF00"/>
              </a:solidFill>
              <a:effectLst/>
            </a:endParaRPr>
          </a:p>
          <a:p>
            <a:r>
              <a:rPr lang="en-US" sz="2800" dirty="0" smtClean="0">
                <a:effectLst/>
              </a:rPr>
              <a:t>Addressing </a:t>
            </a:r>
            <a:r>
              <a:rPr lang="en-US" sz="2800" dirty="0">
                <a:effectLst/>
              </a:rPr>
              <a:t>racial/ethnic disparities in HIV infection among </a:t>
            </a:r>
            <a:r>
              <a:rPr lang="en-US" sz="2800" dirty="0" smtClean="0">
                <a:effectLst/>
              </a:rPr>
              <a:t>IDUs </a:t>
            </a:r>
            <a:r>
              <a:rPr lang="en-US" sz="2800" dirty="0">
                <a:effectLst/>
              </a:rPr>
              <a:t>is a </a:t>
            </a:r>
            <a:r>
              <a:rPr lang="en-US" sz="2800" dirty="0">
                <a:solidFill>
                  <a:srgbClr val="FFFF00"/>
                </a:solidFill>
                <a:effectLst/>
              </a:rPr>
              <a:t>fundamental issue </a:t>
            </a:r>
            <a:r>
              <a:rPr lang="en-US" sz="2800" dirty="0">
                <a:effectLst/>
              </a:rPr>
              <a:t>in the fight against HIV, particularly in the context of </a:t>
            </a:r>
            <a:r>
              <a:rPr lang="en-US" sz="2800" dirty="0">
                <a:solidFill>
                  <a:srgbClr val="FFFF00"/>
                </a:solidFill>
                <a:effectLst/>
              </a:rPr>
              <a:t>growing emphasis on policies based on scientific evidence and human rights </a:t>
            </a:r>
          </a:p>
        </p:txBody>
      </p:sp>
      <p:sp>
        <p:nvSpPr>
          <p:cNvPr id="4" name="Rectangle 16"/>
          <p:cNvSpPr>
            <a:spLocks noChangeArrowheads="1"/>
          </p:cNvSpPr>
          <p:nvPr/>
        </p:nvSpPr>
        <p:spPr bwMode="auto">
          <a:xfrm>
            <a:off x="0" y="6571768"/>
            <a:ext cx="8382000" cy="307777"/>
          </a:xfrm>
          <a:prstGeom prst="rect">
            <a:avLst/>
          </a:prstGeom>
          <a:noFill/>
          <a:ln w="9525">
            <a:noFill/>
            <a:miter lim="800000"/>
            <a:headEnd/>
            <a:tailEnd/>
          </a:ln>
        </p:spPr>
        <p:txBody>
          <a:bodyPr wrap="square">
            <a:spAutoFit/>
          </a:bodyPr>
          <a:lstStyle/>
          <a:p>
            <a:pPr algn="l"/>
            <a:r>
              <a:rPr lang="en-US" sz="1400" dirty="0" smtClean="0">
                <a:solidFill>
                  <a:srgbClr val="FFFF00"/>
                </a:solidFill>
                <a:latin typeface="Calibri" panose="020F0502020204030204" pitchFamily="34" charset="0"/>
              </a:rPr>
              <a:t>SOURCE:  </a:t>
            </a:r>
            <a:r>
              <a:rPr lang="en-US" sz="1400" dirty="0">
                <a:solidFill>
                  <a:srgbClr val="FFFF00"/>
                </a:solidFill>
                <a:latin typeface="Calibri" panose="020F0502020204030204" pitchFamily="34" charset="0"/>
              </a:rPr>
              <a:t>Des </a:t>
            </a:r>
            <a:r>
              <a:rPr lang="en-US" sz="1400" dirty="0" err="1">
                <a:solidFill>
                  <a:srgbClr val="FFFF00"/>
                </a:solidFill>
                <a:latin typeface="Calibri" panose="020F0502020204030204" pitchFamily="34" charset="0"/>
              </a:rPr>
              <a:t>Jarlais</a:t>
            </a:r>
            <a:r>
              <a:rPr lang="en-US" sz="1400" dirty="0">
                <a:solidFill>
                  <a:srgbClr val="FFFF00"/>
                </a:solidFill>
                <a:latin typeface="Calibri" panose="020F0502020204030204" pitchFamily="34" charset="0"/>
              </a:rPr>
              <a:t> </a:t>
            </a:r>
            <a:r>
              <a:rPr lang="en-US" sz="1400" dirty="0" smtClean="0">
                <a:solidFill>
                  <a:srgbClr val="FFFF00"/>
                </a:solidFill>
                <a:latin typeface="Calibri" panose="020F0502020204030204" pitchFamily="34" charset="0"/>
              </a:rPr>
              <a:t>et al., 2012. </a:t>
            </a:r>
            <a:endParaRPr lang="en-US" sz="1400" dirty="0">
              <a:solidFill>
                <a:srgbClr val="FFFF00"/>
              </a:solidFill>
              <a:latin typeface="Calibri" panose="020F0502020204030204" pitchFamily="34" charset="0"/>
            </a:endParaRPr>
          </a:p>
        </p:txBody>
      </p:sp>
      <p:pic>
        <p:nvPicPr>
          <p:cNvPr id="9218" name="Picture 2" descr="C:\Users\bfinnerty\AppData\Local\Microsoft\Windows\Temporary Internet Files\Content.IE5\F7624DB2\MP9004424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09631"/>
            <a:ext cx="2686709" cy="1795369"/>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71</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1195287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Specific Issues of Young Injection Drug Users</a:t>
            </a:r>
            <a:endParaRPr lang="en-US" dirty="0"/>
          </a:p>
        </p:txBody>
      </p:sp>
      <p:sp>
        <p:nvSpPr>
          <p:cNvPr id="3" name="Content Placeholder 2"/>
          <p:cNvSpPr>
            <a:spLocks noGrp="1"/>
          </p:cNvSpPr>
          <p:nvPr>
            <p:ph idx="1"/>
          </p:nvPr>
        </p:nvSpPr>
        <p:spPr>
          <a:xfrm>
            <a:off x="990600" y="1905000"/>
            <a:ext cx="7543800" cy="4114800"/>
          </a:xfrm>
        </p:spPr>
        <p:txBody>
          <a:bodyPr/>
          <a:lstStyle/>
          <a:p>
            <a:r>
              <a:rPr lang="en-US" dirty="0">
                <a:effectLst/>
              </a:rPr>
              <a:t>Y</a:t>
            </a:r>
            <a:r>
              <a:rPr lang="en-US" dirty="0" smtClean="0">
                <a:effectLst/>
              </a:rPr>
              <a:t>oung </a:t>
            </a:r>
            <a:r>
              <a:rPr lang="en-US" dirty="0">
                <a:effectLst/>
              </a:rPr>
              <a:t>IDUs are not the same </a:t>
            </a:r>
            <a:r>
              <a:rPr lang="en-US" dirty="0" smtClean="0">
                <a:effectLst/>
              </a:rPr>
              <a:t>as their </a:t>
            </a:r>
            <a:r>
              <a:rPr lang="en-US" dirty="0">
                <a:effectLst/>
              </a:rPr>
              <a:t>older </a:t>
            </a:r>
            <a:r>
              <a:rPr lang="en-US" dirty="0" smtClean="0">
                <a:effectLst/>
              </a:rPr>
              <a:t>counterparts</a:t>
            </a:r>
          </a:p>
          <a:p>
            <a:pPr lvl="1"/>
            <a:r>
              <a:rPr lang="en-US" dirty="0" smtClean="0">
                <a:solidFill>
                  <a:srgbClr val="FFFF00"/>
                </a:solidFill>
                <a:effectLst/>
              </a:rPr>
              <a:t>Peer influence</a:t>
            </a:r>
          </a:p>
          <a:p>
            <a:pPr lvl="1"/>
            <a:r>
              <a:rPr lang="en-US" dirty="0" smtClean="0">
                <a:solidFill>
                  <a:srgbClr val="FFFF00"/>
                </a:solidFill>
                <a:effectLst/>
              </a:rPr>
              <a:t>Limited awareness</a:t>
            </a:r>
          </a:p>
          <a:p>
            <a:pPr lvl="1"/>
            <a:r>
              <a:rPr lang="en-US" dirty="0" smtClean="0">
                <a:solidFill>
                  <a:srgbClr val="FFFF00"/>
                </a:solidFill>
                <a:effectLst/>
              </a:rPr>
              <a:t>Limited access to services</a:t>
            </a:r>
          </a:p>
          <a:p>
            <a:pPr lvl="1"/>
            <a:r>
              <a:rPr lang="en-US" dirty="0" smtClean="0">
                <a:solidFill>
                  <a:srgbClr val="FFFF00"/>
                </a:solidFill>
                <a:effectLst/>
              </a:rPr>
              <a:t>Perceived lack of </a:t>
            </a:r>
            <a:br>
              <a:rPr lang="en-US" dirty="0" smtClean="0">
                <a:solidFill>
                  <a:srgbClr val="FFFF00"/>
                </a:solidFill>
                <a:effectLst/>
              </a:rPr>
            </a:br>
            <a:r>
              <a:rPr lang="en-US" dirty="0" smtClean="0">
                <a:solidFill>
                  <a:srgbClr val="FFFF00"/>
                </a:solidFill>
                <a:effectLst/>
              </a:rPr>
              <a:t>confidentiality at services</a:t>
            </a:r>
          </a:p>
          <a:p>
            <a:pPr lvl="1"/>
            <a:r>
              <a:rPr lang="en-US" dirty="0" smtClean="0">
                <a:solidFill>
                  <a:srgbClr val="FFFF00"/>
                </a:solidFill>
                <a:effectLst/>
              </a:rPr>
              <a:t>Economic instability</a:t>
            </a:r>
            <a:endParaRPr lang="en-US" dirty="0">
              <a:solidFill>
                <a:srgbClr val="FFFF00"/>
              </a:solidFill>
              <a:effectLst/>
            </a:endParaRPr>
          </a:p>
        </p:txBody>
      </p:sp>
      <p:sp>
        <p:nvSpPr>
          <p:cNvPr id="4" name="TextBox 3"/>
          <p:cNvSpPr txBox="1"/>
          <p:nvPr/>
        </p:nvSpPr>
        <p:spPr>
          <a:xfrm>
            <a:off x="0" y="6550223"/>
            <a:ext cx="6019800"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UNODC. (2004). </a:t>
            </a:r>
            <a:r>
              <a:rPr lang="en-US" sz="1400" i="1" dirty="0" smtClean="0">
                <a:solidFill>
                  <a:srgbClr val="FFFF3D"/>
                </a:solidFill>
                <a:latin typeface="Calibri" panose="020F0502020204030204" pitchFamily="34" charset="0"/>
              </a:rPr>
              <a:t>HIV Prevention among Young Injection Drug Users</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743200"/>
            <a:ext cx="2873829" cy="2305050"/>
          </a:xfrm>
          <a:prstGeom prst="rect">
            <a:avLst/>
          </a:prstGeom>
          <a:noFill/>
          <a:ln w="38100">
            <a:solidFill>
              <a:srgbClr val="00B0F0"/>
            </a:solidFill>
            <a:miter lim="800000"/>
            <a:headEnd/>
            <a:tailEnd/>
          </a:ln>
          <a:effectLst>
            <a:softEdge rad="127000"/>
          </a:effectLst>
          <a:extLst>
            <a:ext uri="{909E8E84-426E-40DD-AFC4-6F175D3DCCD1}">
              <a14:hiddenFill xmlns:a14="http://schemas.microsoft.com/office/drawing/2010/main">
                <a:solidFill>
                  <a:schemeClr val="accent1"/>
                </a:solidFill>
              </a14:hiddenFill>
            </a:ext>
          </a:extLst>
        </p:spPr>
      </p:pic>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72</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1311796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Increasing Reports of Injection-Related HCV Infection among Persons under Age 30</a:t>
            </a:r>
            <a:endParaRPr lang="en-US" sz="3600" dirty="0"/>
          </a:p>
        </p:txBody>
      </p:sp>
      <p:sp>
        <p:nvSpPr>
          <p:cNvPr id="4" name="Content Placeholder 3"/>
          <p:cNvSpPr>
            <a:spLocks noGrp="1"/>
          </p:cNvSpPr>
          <p:nvPr>
            <p:ph sz="half" idx="1"/>
          </p:nvPr>
        </p:nvSpPr>
        <p:spPr>
          <a:xfrm>
            <a:off x="114300" y="2514600"/>
            <a:ext cx="3695700" cy="4114800"/>
          </a:xfrm>
        </p:spPr>
        <p:txBody>
          <a:bodyPr/>
          <a:lstStyle/>
          <a:p>
            <a:r>
              <a:rPr lang="en-US" dirty="0" smtClean="0">
                <a:effectLst/>
              </a:rPr>
              <a:t>Recent </a:t>
            </a:r>
            <a:r>
              <a:rPr lang="en-US" dirty="0" smtClean="0">
                <a:solidFill>
                  <a:srgbClr val="FFFF00"/>
                </a:solidFill>
                <a:effectLst/>
              </a:rPr>
              <a:t>increases</a:t>
            </a:r>
            <a:r>
              <a:rPr lang="en-US" dirty="0" smtClean="0">
                <a:effectLst/>
              </a:rPr>
              <a:t> seen in </a:t>
            </a:r>
            <a:r>
              <a:rPr lang="en-US" dirty="0" smtClean="0">
                <a:solidFill>
                  <a:srgbClr val="FFFF00"/>
                </a:solidFill>
                <a:effectLst/>
              </a:rPr>
              <a:t>at least </a:t>
            </a:r>
            <a:br>
              <a:rPr lang="en-US" dirty="0" smtClean="0">
                <a:solidFill>
                  <a:srgbClr val="FFFF00"/>
                </a:solidFill>
                <a:effectLst/>
              </a:rPr>
            </a:br>
            <a:r>
              <a:rPr lang="en-US" dirty="0" smtClean="0">
                <a:solidFill>
                  <a:srgbClr val="FFFF00"/>
                </a:solidFill>
                <a:effectLst/>
              </a:rPr>
              <a:t>18 states</a:t>
            </a:r>
          </a:p>
          <a:p>
            <a:r>
              <a:rPr lang="en-US" dirty="0" smtClean="0">
                <a:effectLst/>
              </a:rPr>
              <a:t>Clustered </a:t>
            </a:r>
            <a:br>
              <a:rPr lang="en-US" dirty="0" smtClean="0">
                <a:effectLst/>
              </a:rPr>
            </a:br>
            <a:r>
              <a:rPr lang="en-US" dirty="0" smtClean="0">
                <a:solidFill>
                  <a:srgbClr val="FFFF00"/>
                </a:solidFill>
                <a:effectLst/>
              </a:rPr>
              <a:t>specifically </a:t>
            </a:r>
            <a:br>
              <a:rPr lang="en-US" dirty="0" smtClean="0">
                <a:solidFill>
                  <a:srgbClr val="FFFF00"/>
                </a:solidFill>
                <a:effectLst/>
              </a:rPr>
            </a:br>
            <a:r>
              <a:rPr lang="en-US" dirty="0" smtClean="0">
                <a:solidFill>
                  <a:srgbClr val="FFFF00"/>
                </a:solidFill>
                <a:effectLst/>
              </a:rPr>
              <a:t>among young IDUs</a:t>
            </a:r>
            <a:endParaRPr lang="en-US" dirty="0">
              <a:solidFill>
                <a:srgbClr val="FFFF00"/>
              </a:solidFill>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680" y="1981200"/>
            <a:ext cx="5664200" cy="4248150"/>
          </a:xfrm>
          <a:prstGeom prst="rect">
            <a:avLst/>
          </a:prstGeom>
        </p:spPr>
      </p:pic>
      <p:sp>
        <p:nvSpPr>
          <p:cNvPr id="8" name="Rectangle 16"/>
          <p:cNvSpPr>
            <a:spLocks noChangeArrowheads="1"/>
          </p:cNvSpPr>
          <p:nvPr/>
        </p:nvSpPr>
        <p:spPr bwMode="auto">
          <a:xfrm>
            <a:off x="0" y="6571768"/>
            <a:ext cx="8382000" cy="307777"/>
          </a:xfrm>
          <a:prstGeom prst="rect">
            <a:avLst/>
          </a:prstGeom>
          <a:noFill/>
          <a:ln w="9525">
            <a:noFill/>
            <a:miter lim="800000"/>
            <a:headEnd/>
            <a:tailEnd/>
          </a:ln>
        </p:spPr>
        <p:txBody>
          <a:bodyPr wrap="square">
            <a:spAutoFit/>
          </a:bodyPr>
          <a:lstStyle/>
          <a:p>
            <a:pPr algn="l"/>
            <a:r>
              <a:rPr lang="en-US" sz="1400" dirty="0" smtClean="0">
                <a:solidFill>
                  <a:srgbClr val="FFFF00"/>
                </a:solidFill>
                <a:latin typeface="Calibri" panose="020F0502020204030204" pitchFamily="34" charset="0"/>
              </a:rPr>
              <a:t>SOURCE:  Dan Church. (2014). </a:t>
            </a:r>
            <a:r>
              <a:rPr lang="en-US" sz="1400" i="1" dirty="0" smtClean="0">
                <a:solidFill>
                  <a:srgbClr val="FFFF00"/>
                </a:solidFill>
                <a:latin typeface="Calibri" panose="020F0502020204030204" pitchFamily="34" charset="0"/>
              </a:rPr>
              <a:t>Hepatitis C Infection in Adolescents and Young Adults: The Second Wave Epidemic</a:t>
            </a:r>
            <a:r>
              <a:rPr lang="en-US" sz="1400" dirty="0" smtClean="0">
                <a:solidFill>
                  <a:srgbClr val="FFFF00"/>
                </a:solidFill>
                <a:latin typeface="Calibri" panose="020F0502020204030204" pitchFamily="34" charset="0"/>
              </a:rPr>
              <a:t>.</a:t>
            </a:r>
            <a:endParaRPr lang="en-US" sz="1400" dirty="0">
              <a:solidFill>
                <a:srgbClr val="FFFF00"/>
              </a:solidFill>
              <a:latin typeface="Calibri" panose="020F0502020204030204" pitchFamily="34" charset="0"/>
            </a:endParaRP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solidFill>
                  <a:schemeClr val="tx2"/>
                </a:solidFill>
                <a:latin typeface="Calibri" panose="020F0502020204030204" pitchFamily="34" charset="0"/>
              </a:rPr>
              <a:pPr algn="r"/>
              <a:t>73</a:t>
            </a:fld>
            <a:endParaRPr lang="en-US" sz="1400" dirty="0" smtClean="0">
              <a:solidFill>
                <a:schemeClr val="tx2"/>
              </a:solidFill>
              <a:latin typeface="Calibri" panose="020F0502020204030204" pitchFamily="34" charset="0"/>
            </a:endParaRPr>
          </a:p>
        </p:txBody>
      </p:sp>
    </p:spTree>
    <p:extLst>
      <p:ext uri="{BB962C8B-B14F-4D97-AF65-F5344CB8AC3E}">
        <p14:creationId xmlns:p14="http://schemas.microsoft.com/office/powerpoint/2010/main" val="217450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3000"/>
                            </p:stCondLst>
                            <p:childTnLst>
                              <p:par>
                                <p:cTn id="13" presetID="6" presetClass="entr" presetSubtype="16" fill="hold" nodeType="afterEffect">
                                  <p:stCondLst>
                                    <p:cond delay="250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990600" y="304800"/>
            <a:ext cx="8001000" cy="1295400"/>
          </a:xfrm>
        </p:spPr>
        <p:txBody>
          <a:bodyPr/>
          <a:lstStyle/>
          <a:p>
            <a:r>
              <a:rPr lang="en-US" sz="4000" dirty="0" smtClean="0"/>
              <a:t>Assessment and </a:t>
            </a:r>
            <a:br>
              <a:rPr lang="en-US" sz="4000" dirty="0" smtClean="0"/>
            </a:br>
            <a:r>
              <a:rPr lang="en-US" sz="4000" dirty="0" smtClean="0"/>
              <a:t>Intervention Strategies</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74</a:t>
            </a:fld>
            <a:endParaRPr lang="en-US" sz="1400" dirty="0" smtClean="0">
              <a:latin typeface="Calibri" panose="020F0502020204030204" pitchFamily="34" charset="0"/>
            </a:endParaRPr>
          </a:p>
        </p:txBody>
      </p:sp>
      <p:pic>
        <p:nvPicPr>
          <p:cNvPr id="6148" name="Picture 4" descr="C:\Users\bfinnerty\Documents\B Rutkowski Computer Files\bfinnerty\My pictures\ATTC NO_stock photos\iStock_000014262682ScreenRes.JP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857500" y="1981200"/>
            <a:ext cx="3429000" cy="45670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26995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rrowheads="1"/>
          </p:cNvSpPr>
          <p:nvPr>
            <p:ph type="title" idx="4294967295"/>
          </p:nvPr>
        </p:nvSpPr>
        <p:spPr>
          <a:xfrm>
            <a:off x="914400" y="274638"/>
            <a:ext cx="8458200" cy="1630362"/>
          </a:xfrm>
        </p:spPr>
        <p:txBody>
          <a:bodyPr/>
          <a:lstStyle/>
          <a:p>
            <a:pPr eaLnBrk="1" hangingPunct="1">
              <a:defRPr/>
            </a:pPr>
            <a:r>
              <a:rPr lang="en-US" dirty="0" smtClean="0">
                <a:effectLst>
                  <a:outerShdw blurRad="38100" dist="38100" dir="2700000" algn="tl">
                    <a:srgbClr val="000000"/>
                  </a:outerShdw>
                </a:effectLst>
                <a:latin typeface="Calibri" panose="020F0502020204030204" pitchFamily="34" charset="0"/>
              </a:rPr>
              <a:t>The Clinical Situation is Difficult because Clinical Risk Differs</a:t>
            </a:r>
          </a:p>
        </p:txBody>
      </p:sp>
      <p:pic>
        <p:nvPicPr>
          <p:cNvPr id="28675" name="Picture 4"/>
          <p:cNvPicPr>
            <a:picLocks noGrp="1" noChangeAspect="1" noChangeArrowheads="1"/>
          </p:cNvPicPr>
          <p:nvPr>
            <p:ph type="body" idx="4294967295"/>
          </p:nvPr>
        </p:nvPicPr>
        <p:blipFill>
          <a:blip r:embed="rId3" cstate="print"/>
          <a:srcRect/>
          <a:stretch>
            <a:fillRect/>
          </a:stretch>
        </p:blipFill>
        <p:spPr>
          <a:xfrm>
            <a:off x="381000" y="2743200"/>
            <a:ext cx="8535987" cy="2982913"/>
          </a:xfrm>
        </p:spPr>
      </p:pic>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75</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8001000" cy="1447800"/>
          </a:xfrm>
        </p:spPr>
        <p:txBody>
          <a:bodyPr/>
          <a:lstStyle/>
          <a:p>
            <a:r>
              <a:rPr lang="en-US" sz="3600" dirty="0" smtClean="0"/>
              <a:t>Marijuana and alcohol are gateway drugs that initiate the trajectory toward use of harder drugs.</a:t>
            </a:r>
            <a:endParaRPr lang="en-US" sz="3600" dirty="0"/>
          </a:p>
        </p:txBody>
      </p:sp>
      <p:sp>
        <p:nvSpPr>
          <p:cNvPr id="3" name="Content Placeholder 2"/>
          <p:cNvSpPr>
            <a:spLocks noGrp="1"/>
          </p:cNvSpPr>
          <p:nvPr>
            <p:ph idx="1"/>
          </p:nvPr>
        </p:nvSpPr>
        <p:spPr>
          <a:xfrm>
            <a:off x="1066800" y="2133600"/>
            <a:ext cx="7543800" cy="4114800"/>
          </a:xfrm>
        </p:spPr>
        <p:txBody>
          <a:bodyPr/>
          <a:lstStyle/>
          <a:p>
            <a:pPr marL="514350" indent="-514350">
              <a:buFont typeface="+mj-lt"/>
              <a:buAutoNum type="alphaUcPeriod"/>
            </a:pPr>
            <a:r>
              <a:rPr lang="en-US" sz="4000" dirty="0" smtClean="0">
                <a:solidFill>
                  <a:srgbClr val="FFFF00"/>
                </a:solidFill>
                <a:effectLst/>
              </a:rPr>
              <a:t>Strongly Disagree</a:t>
            </a:r>
          </a:p>
          <a:p>
            <a:pPr marL="514350" indent="-514350">
              <a:buFont typeface="+mj-lt"/>
              <a:buAutoNum type="alphaUcPeriod"/>
            </a:pPr>
            <a:r>
              <a:rPr lang="en-US" sz="4000" dirty="0" smtClean="0">
                <a:solidFill>
                  <a:srgbClr val="FFFF00"/>
                </a:solidFill>
                <a:effectLst/>
              </a:rPr>
              <a:t>Disagree</a:t>
            </a:r>
          </a:p>
          <a:p>
            <a:pPr marL="514350" indent="-514350">
              <a:buFont typeface="+mj-lt"/>
              <a:buAutoNum type="alphaUcPeriod"/>
            </a:pPr>
            <a:r>
              <a:rPr lang="en-US" sz="4000" dirty="0" smtClean="0">
                <a:solidFill>
                  <a:srgbClr val="FFFF00"/>
                </a:solidFill>
                <a:effectLst/>
              </a:rPr>
              <a:t>Neutral</a:t>
            </a:r>
          </a:p>
          <a:p>
            <a:pPr marL="514350" indent="-514350">
              <a:buFont typeface="+mj-lt"/>
              <a:buAutoNum type="alphaUcPeriod"/>
            </a:pPr>
            <a:r>
              <a:rPr lang="en-US" sz="4000" dirty="0" smtClean="0">
                <a:solidFill>
                  <a:srgbClr val="FFFF00"/>
                </a:solidFill>
                <a:effectLst/>
              </a:rPr>
              <a:t>Agree</a:t>
            </a:r>
          </a:p>
          <a:p>
            <a:pPr marL="514350" indent="-514350">
              <a:buFont typeface="+mj-lt"/>
              <a:buAutoNum type="alphaUcPeriod"/>
            </a:pPr>
            <a:r>
              <a:rPr lang="en-US" sz="4000" dirty="0" smtClean="0">
                <a:solidFill>
                  <a:srgbClr val="FFFF00"/>
                </a:solidFill>
                <a:effectLst/>
              </a:rPr>
              <a:t>Strongly Agree</a:t>
            </a:r>
            <a:endParaRPr lang="en-US" sz="4000"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76</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4031474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1066800" y="-152400"/>
            <a:ext cx="7543800" cy="1431925"/>
          </a:xfrm>
        </p:spPr>
        <p:txBody>
          <a:bodyPr/>
          <a:lstStyle/>
          <a:p>
            <a:pPr eaLnBrk="1" hangingPunct="1"/>
            <a:r>
              <a:rPr lang="en-US" sz="4000" dirty="0" smtClean="0"/>
              <a:t>Continuum of Adolescent Substance Use</a:t>
            </a:r>
          </a:p>
        </p:txBody>
      </p:sp>
      <p:pic>
        <p:nvPicPr>
          <p:cNvPr id="29700" name="Picture 4" descr="Continuum of Use PDF"/>
          <p:cNvPicPr>
            <a:picLocks noChangeAspect="1" noChangeArrowheads="1"/>
          </p:cNvPicPr>
          <p:nvPr/>
        </p:nvPicPr>
        <p:blipFill>
          <a:blip r:embed="rId3" cstate="print"/>
          <a:srcRect l="2963" t="15648" r="5185" b="11008"/>
          <a:stretch>
            <a:fillRect/>
          </a:stretch>
        </p:blipFill>
        <p:spPr bwMode="auto">
          <a:xfrm>
            <a:off x="457200" y="1143000"/>
            <a:ext cx="8382000" cy="5657850"/>
          </a:xfrm>
          <a:prstGeom prst="rect">
            <a:avLst/>
          </a:prstGeom>
          <a:noFill/>
          <a:ln w="9525">
            <a:noFill/>
            <a:miter lim="800000"/>
            <a:headEnd/>
            <a:tailEnd/>
          </a:ln>
        </p:spPr>
      </p:pic>
      <p:sp>
        <p:nvSpPr>
          <p:cNvPr id="29701" name="Oval 5"/>
          <p:cNvSpPr>
            <a:spLocks noChangeArrowheads="1"/>
          </p:cNvSpPr>
          <p:nvPr/>
        </p:nvSpPr>
        <p:spPr bwMode="auto">
          <a:xfrm>
            <a:off x="3733800" y="1748971"/>
            <a:ext cx="3200400" cy="457200"/>
          </a:xfrm>
          <a:prstGeom prst="ellipse">
            <a:avLst/>
          </a:prstGeom>
          <a:noFill/>
          <a:ln w="19050">
            <a:solidFill>
              <a:srgbClr val="FF0000"/>
            </a:solidFill>
            <a:round/>
            <a:headEnd/>
            <a:tailEnd/>
          </a:ln>
        </p:spPr>
        <p:txBody>
          <a:bodyPr wrap="none" anchor="ctr"/>
          <a:lstStyle/>
          <a:p>
            <a:pPr algn="l" eaLnBrk="0" hangingPunct="0"/>
            <a:endParaRPr lang="en-US" sz="1800">
              <a:latin typeface="Garamond" pitchFamily="18" charset="0"/>
            </a:endParaRPr>
          </a:p>
        </p:txBody>
      </p:sp>
      <p:sp>
        <p:nvSpPr>
          <p:cNvPr id="6" name="Slide Number Placeholder 2"/>
          <p:cNvSpPr txBox="1">
            <a:spLocks/>
          </p:cNvSpPr>
          <p:nvPr/>
        </p:nvSpPr>
        <p:spPr bwMode="auto">
          <a:xfrm>
            <a:off x="70104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77</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914400" y="347990"/>
            <a:ext cx="8153400" cy="1480810"/>
          </a:xfrm>
        </p:spPr>
        <p:txBody>
          <a:bodyPr/>
          <a:lstStyle/>
          <a:p>
            <a:pPr eaLnBrk="1" hangingPunct="1"/>
            <a:r>
              <a:rPr lang="en-US" dirty="0" smtClean="0"/>
              <a:t>Clinical Risk and System Response</a:t>
            </a:r>
          </a:p>
        </p:txBody>
      </p:sp>
      <p:sp>
        <p:nvSpPr>
          <p:cNvPr id="30750" name="Rectangle 33"/>
          <p:cNvSpPr>
            <a:spLocks noChangeArrowheads="1"/>
          </p:cNvSpPr>
          <p:nvPr/>
        </p:nvSpPr>
        <p:spPr bwMode="auto">
          <a:xfrm>
            <a:off x="0" y="6553200"/>
            <a:ext cx="4648200" cy="304800"/>
          </a:xfrm>
          <a:prstGeom prst="rect">
            <a:avLst/>
          </a:prstGeom>
          <a:noFill/>
          <a:ln w="9525">
            <a:noFill/>
            <a:miter lim="800000"/>
            <a:headEnd/>
            <a:tailEnd/>
          </a:ln>
        </p:spPr>
        <p:txBody>
          <a:bodyPr wrap="none" anchor="ctr"/>
          <a:lstStyle/>
          <a:p>
            <a:pPr algn="l"/>
            <a:r>
              <a:rPr lang="en-US" sz="1400" dirty="0" smtClean="0">
                <a:solidFill>
                  <a:srgbClr val="FFFF00"/>
                </a:solidFill>
                <a:latin typeface="Calibri" panose="020F0502020204030204" pitchFamily="34" charset="0"/>
              </a:rPr>
              <a:t>SOURCE: </a:t>
            </a:r>
            <a:r>
              <a:rPr lang="en-US" sz="1400" dirty="0">
                <a:solidFill>
                  <a:srgbClr val="FFFF00"/>
                </a:solidFill>
                <a:latin typeface="Calibri" panose="020F0502020204030204" pitchFamily="34" charset="0"/>
              </a:rPr>
              <a:t>SBIRT Project 2007, Stephen </a:t>
            </a:r>
            <a:r>
              <a:rPr lang="en-US" sz="1400" dirty="0" smtClean="0">
                <a:solidFill>
                  <a:srgbClr val="FFFF00"/>
                </a:solidFill>
                <a:latin typeface="Calibri" panose="020F0502020204030204" pitchFamily="34" charset="0"/>
              </a:rPr>
              <a:t>O’Neil.</a:t>
            </a:r>
            <a:endParaRPr lang="en-US" sz="1400" dirty="0">
              <a:solidFill>
                <a:srgbClr val="FFFF00"/>
              </a:solidFill>
              <a:latin typeface="Calibri" panose="020F0502020204030204" pitchFamily="34" charset="0"/>
            </a:endParaRPr>
          </a:p>
        </p:txBody>
      </p:sp>
      <p:sp>
        <p:nvSpPr>
          <p:cNvPr id="30751" name="Text Box 34"/>
          <p:cNvSpPr txBox="1">
            <a:spLocks noChangeArrowheads="1"/>
          </p:cNvSpPr>
          <p:nvPr/>
        </p:nvSpPr>
        <p:spPr bwMode="auto">
          <a:xfrm>
            <a:off x="4953000" y="1759051"/>
            <a:ext cx="3200400" cy="523220"/>
          </a:xfrm>
          <a:prstGeom prst="rect">
            <a:avLst/>
          </a:prstGeom>
          <a:noFill/>
          <a:ln w="9525">
            <a:noFill/>
            <a:miter lim="800000"/>
            <a:headEnd/>
            <a:tailEnd/>
          </a:ln>
        </p:spPr>
        <p:txBody>
          <a:bodyPr wrap="square">
            <a:spAutoFit/>
          </a:bodyPr>
          <a:lstStyle/>
          <a:p>
            <a:pPr algn="l" eaLnBrk="0" hangingPunct="0">
              <a:spcBef>
                <a:spcPct val="50000"/>
              </a:spcBef>
            </a:pPr>
            <a:r>
              <a:rPr lang="en-US" sz="2800" b="1" dirty="0">
                <a:solidFill>
                  <a:srgbClr val="FFFF00"/>
                </a:solidFill>
                <a:latin typeface="Calibri" panose="020F0502020204030204" pitchFamily="34" charset="0"/>
              </a:rPr>
              <a:t>Clinical Trajectory</a:t>
            </a:r>
          </a:p>
        </p:txBody>
      </p:sp>
      <p:grpSp>
        <p:nvGrpSpPr>
          <p:cNvPr id="4" name="Group 3"/>
          <p:cNvGrpSpPr/>
          <p:nvPr/>
        </p:nvGrpSpPr>
        <p:grpSpPr>
          <a:xfrm>
            <a:off x="533400" y="2514600"/>
            <a:ext cx="8382000" cy="2971800"/>
            <a:chOff x="762000" y="2133600"/>
            <a:chExt cx="8382000" cy="2971800"/>
          </a:xfrm>
        </p:grpSpPr>
        <p:sp>
          <p:nvSpPr>
            <p:cNvPr id="30723" name="Line 3"/>
            <p:cNvSpPr>
              <a:spLocks noChangeShapeType="1"/>
            </p:cNvSpPr>
            <p:nvPr/>
          </p:nvSpPr>
          <p:spPr bwMode="auto">
            <a:xfrm>
              <a:off x="914400" y="4038600"/>
              <a:ext cx="8077200" cy="0"/>
            </a:xfrm>
            <a:prstGeom prst="line">
              <a:avLst/>
            </a:prstGeom>
            <a:noFill/>
            <a:ln w="63500">
              <a:solidFill>
                <a:schemeClr val="tx1"/>
              </a:solidFill>
              <a:round/>
              <a:headEnd/>
              <a:tailEnd/>
            </a:ln>
          </p:spPr>
          <p:txBody>
            <a:bodyPr/>
            <a:lstStyle/>
            <a:p>
              <a:endParaRPr lang="en-US"/>
            </a:p>
          </p:txBody>
        </p:sp>
        <p:sp>
          <p:nvSpPr>
            <p:cNvPr id="30724" name="Text Box 4"/>
            <p:cNvSpPr txBox="1">
              <a:spLocks noChangeArrowheads="1"/>
            </p:cNvSpPr>
            <p:nvPr/>
          </p:nvSpPr>
          <p:spPr bwMode="auto">
            <a:xfrm>
              <a:off x="762000" y="3352800"/>
              <a:ext cx="1143000" cy="52322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Pre Use Abstinence</a:t>
              </a:r>
            </a:p>
          </p:txBody>
        </p:sp>
        <p:sp>
          <p:nvSpPr>
            <p:cNvPr id="30725" name="Text Box 5"/>
            <p:cNvSpPr txBox="1">
              <a:spLocks noChangeArrowheads="1"/>
            </p:cNvSpPr>
            <p:nvPr/>
          </p:nvSpPr>
          <p:spPr bwMode="auto">
            <a:xfrm>
              <a:off x="7924800" y="3352800"/>
              <a:ext cx="1219200" cy="52322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Substance Dependence</a:t>
              </a:r>
            </a:p>
          </p:txBody>
        </p:sp>
        <p:sp>
          <p:nvSpPr>
            <p:cNvPr id="30726" name="Text Box 6"/>
            <p:cNvSpPr txBox="1">
              <a:spLocks noChangeArrowheads="1"/>
            </p:cNvSpPr>
            <p:nvPr/>
          </p:nvSpPr>
          <p:spPr bwMode="auto">
            <a:xfrm>
              <a:off x="6781800" y="3352800"/>
              <a:ext cx="990600" cy="52322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Substance    Abuse</a:t>
              </a:r>
            </a:p>
          </p:txBody>
        </p:sp>
        <p:sp>
          <p:nvSpPr>
            <p:cNvPr id="30727" name="Line 7"/>
            <p:cNvSpPr>
              <a:spLocks noChangeShapeType="1"/>
            </p:cNvSpPr>
            <p:nvPr/>
          </p:nvSpPr>
          <p:spPr bwMode="auto">
            <a:xfrm>
              <a:off x="7772400" y="3276600"/>
              <a:ext cx="0" cy="1524000"/>
            </a:xfrm>
            <a:prstGeom prst="line">
              <a:avLst/>
            </a:prstGeom>
            <a:noFill/>
            <a:ln w="25400">
              <a:solidFill>
                <a:schemeClr val="tx1"/>
              </a:solidFill>
              <a:round/>
              <a:headEnd/>
              <a:tailEnd/>
            </a:ln>
          </p:spPr>
          <p:txBody>
            <a:bodyPr/>
            <a:lstStyle/>
            <a:p>
              <a:endParaRPr lang="en-US"/>
            </a:p>
          </p:txBody>
        </p:sp>
        <p:sp>
          <p:nvSpPr>
            <p:cNvPr id="30728" name="Text Box 8"/>
            <p:cNvSpPr txBox="1">
              <a:spLocks noChangeArrowheads="1"/>
            </p:cNvSpPr>
            <p:nvPr/>
          </p:nvSpPr>
          <p:spPr bwMode="auto">
            <a:xfrm>
              <a:off x="8001000" y="4343400"/>
              <a:ext cx="1143000" cy="523220"/>
            </a:xfrm>
            <a:prstGeom prst="rect">
              <a:avLst/>
            </a:prstGeom>
            <a:noFill/>
            <a:ln w="9525">
              <a:noFill/>
              <a:miter lim="800000"/>
              <a:headEnd/>
              <a:tailEnd/>
            </a:ln>
          </p:spPr>
          <p:txBody>
            <a:bodyPr>
              <a:spAutoFit/>
            </a:bodyPr>
            <a:lstStyle/>
            <a:p>
              <a:pPr algn="l" eaLnBrk="0" hangingPunct="0">
                <a:spcBef>
                  <a:spcPct val="50000"/>
                </a:spcBef>
              </a:pPr>
              <a:r>
                <a:rPr lang="en-US" sz="1400">
                  <a:solidFill>
                    <a:srgbClr val="FFFF00"/>
                  </a:solidFill>
                  <a:latin typeface="Tahoma" pitchFamily="34" charset="0"/>
                </a:rPr>
                <a:t>15% of the     Population</a:t>
              </a:r>
            </a:p>
          </p:txBody>
        </p:sp>
        <p:sp>
          <p:nvSpPr>
            <p:cNvPr id="30729" name="Line 9"/>
            <p:cNvSpPr>
              <a:spLocks noChangeShapeType="1"/>
            </p:cNvSpPr>
            <p:nvPr/>
          </p:nvSpPr>
          <p:spPr bwMode="auto">
            <a:xfrm>
              <a:off x="1905000" y="3352800"/>
              <a:ext cx="0" cy="1447800"/>
            </a:xfrm>
            <a:prstGeom prst="line">
              <a:avLst/>
            </a:prstGeom>
            <a:noFill/>
            <a:ln w="25400">
              <a:solidFill>
                <a:schemeClr val="tx1"/>
              </a:solidFill>
              <a:round/>
              <a:headEnd/>
              <a:tailEnd/>
            </a:ln>
          </p:spPr>
          <p:txBody>
            <a:bodyPr/>
            <a:lstStyle/>
            <a:p>
              <a:endParaRPr lang="en-US"/>
            </a:p>
          </p:txBody>
        </p:sp>
        <p:sp>
          <p:nvSpPr>
            <p:cNvPr id="30730" name="Text Box 10"/>
            <p:cNvSpPr txBox="1">
              <a:spLocks noChangeArrowheads="1"/>
            </p:cNvSpPr>
            <p:nvPr/>
          </p:nvSpPr>
          <p:spPr bwMode="auto">
            <a:xfrm>
              <a:off x="762000" y="4419600"/>
              <a:ext cx="1143000" cy="52322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15% of the Population</a:t>
              </a:r>
            </a:p>
          </p:txBody>
        </p:sp>
        <p:sp>
          <p:nvSpPr>
            <p:cNvPr id="30731" name="Text Box 11"/>
            <p:cNvSpPr txBox="1">
              <a:spLocks noChangeArrowheads="1"/>
            </p:cNvSpPr>
            <p:nvPr/>
          </p:nvSpPr>
          <p:spPr bwMode="auto">
            <a:xfrm>
              <a:off x="2819400" y="4419600"/>
              <a:ext cx="3962400" cy="366713"/>
            </a:xfrm>
            <a:prstGeom prst="rect">
              <a:avLst/>
            </a:prstGeom>
            <a:noFill/>
            <a:ln w="9525">
              <a:noFill/>
              <a:miter lim="800000"/>
              <a:headEnd/>
              <a:tailEnd/>
            </a:ln>
          </p:spPr>
          <p:txBody>
            <a:bodyPr>
              <a:spAutoFit/>
            </a:bodyPr>
            <a:lstStyle/>
            <a:p>
              <a:pPr eaLnBrk="0" hangingPunct="0">
                <a:spcBef>
                  <a:spcPct val="50000"/>
                </a:spcBef>
              </a:pPr>
              <a:r>
                <a:rPr lang="en-US" sz="1800" b="1" dirty="0">
                  <a:solidFill>
                    <a:srgbClr val="FFFF00"/>
                  </a:solidFill>
                  <a:latin typeface="Tahoma" pitchFamily="34" charset="0"/>
                </a:rPr>
                <a:t>70% of the Population</a:t>
              </a:r>
            </a:p>
          </p:txBody>
        </p:sp>
        <p:sp>
          <p:nvSpPr>
            <p:cNvPr id="30732" name="Text Box 12"/>
            <p:cNvSpPr txBox="1">
              <a:spLocks noChangeArrowheads="1"/>
            </p:cNvSpPr>
            <p:nvPr/>
          </p:nvSpPr>
          <p:spPr bwMode="auto">
            <a:xfrm>
              <a:off x="2057400" y="3352800"/>
              <a:ext cx="1219200" cy="52322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Experimental Use</a:t>
              </a:r>
            </a:p>
          </p:txBody>
        </p:sp>
        <p:sp>
          <p:nvSpPr>
            <p:cNvPr id="30733" name="Text Box 13"/>
            <p:cNvSpPr txBox="1">
              <a:spLocks noChangeArrowheads="1"/>
            </p:cNvSpPr>
            <p:nvPr/>
          </p:nvSpPr>
          <p:spPr bwMode="auto">
            <a:xfrm>
              <a:off x="3429000" y="3352800"/>
              <a:ext cx="1981200" cy="630942"/>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Social/Recreational</a:t>
              </a:r>
            </a:p>
            <a:p>
              <a:pPr algn="l" eaLnBrk="0" hangingPunct="0">
                <a:spcBef>
                  <a:spcPct val="50000"/>
                </a:spcBef>
              </a:pPr>
              <a:r>
                <a:rPr lang="en-US" sz="1400">
                  <a:latin typeface="Tahoma" pitchFamily="34" charset="0"/>
                </a:rPr>
                <a:t>Use</a:t>
              </a:r>
            </a:p>
          </p:txBody>
        </p:sp>
        <p:sp>
          <p:nvSpPr>
            <p:cNvPr id="30734" name="Text Box 14"/>
            <p:cNvSpPr txBox="1">
              <a:spLocks noChangeArrowheads="1"/>
            </p:cNvSpPr>
            <p:nvPr/>
          </p:nvSpPr>
          <p:spPr bwMode="auto">
            <a:xfrm>
              <a:off x="5638800" y="3352800"/>
              <a:ext cx="1371600" cy="30480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Misuse</a:t>
              </a:r>
            </a:p>
          </p:txBody>
        </p:sp>
        <p:sp>
          <p:nvSpPr>
            <p:cNvPr id="30735" name="Text Box 16"/>
            <p:cNvSpPr txBox="1">
              <a:spLocks noChangeArrowheads="1"/>
            </p:cNvSpPr>
            <p:nvPr/>
          </p:nvSpPr>
          <p:spPr bwMode="auto">
            <a:xfrm>
              <a:off x="762000" y="2133600"/>
              <a:ext cx="1143000" cy="738664"/>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Primary Prevention Services</a:t>
              </a:r>
            </a:p>
          </p:txBody>
        </p:sp>
        <p:sp>
          <p:nvSpPr>
            <p:cNvPr id="30736" name="Line 17"/>
            <p:cNvSpPr>
              <a:spLocks noChangeShapeType="1"/>
            </p:cNvSpPr>
            <p:nvPr/>
          </p:nvSpPr>
          <p:spPr bwMode="auto">
            <a:xfrm>
              <a:off x="1295400" y="2895600"/>
              <a:ext cx="0" cy="457200"/>
            </a:xfrm>
            <a:prstGeom prst="line">
              <a:avLst/>
            </a:prstGeom>
            <a:noFill/>
            <a:ln w="9525">
              <a:solidFill>
                <a:schemeClr val="bg1"/>
              </a:solidFill>
              <a:round/>
              <a:headEnd/>
              <a:tailEnd type="triangle" w="med" len="med"/>
            </a:ln>
          </p:spPr>
          <p:txBody>
            <a:bodyPr/>
            <a:lstStyle/>
            <a:p>
              <a:endParaRPr lang="en-US"/>
            </a:p>
          </p:txBody>
        </p:sp>
        <p:sp>
          <p:nvSpPr>
            <p:cNvPr id="30737" name="Text Box 18"/>
            <p:cNvSpPr txBox="1">
              <a:spLocks noChangeArrowheads="1"/>
            </p:cNvSpPr>
            <p:nvPr/>
          </p:nvSpPr>
          <p:spPr bwMode="auto">
            <a:xfrm>
              <a:off x="8001000" y="2133600"/>
              <a:ext cx="1143000" cy="523220"/>
            </a:xfrm>
            <a:prstGeom prst="rect">
              <a:avLst/>
            </a:prstGeom>
            <a:noFill/>
            <a:ln w="9525">
              <a:noFill/>
              <a:miter lim="800000"/>
              <a:headEnd/>
              <a:tailEnd/>
            </a:ln>
          </p:spPr>
          <p:txBody>
            <a:bodyPr>
              <a:spAutoFit/>
            </a:bodyPr>
            <a:lstStyle/>
            <a:p>
              <a:pPr algn="l" eaLnBrk="0" hangingPunct="0">
                <a:spcBef>
                  <a:spcPct val="50000"/>
                </a:spcBef>
              </a:pPr>
              <a:r>
                <a:rPr lang="en-US" sz="1400" dirty="0">
                  <a:latin typeface="Tahoma" pitchFamily="34" charset="0"/>
                </a:rPr>
                <a:t>Traditional Treatment</a:t>
              </a:r>
            </a:p>
          </p:txBody>
        </p:sp>
        <p:sp>
          <p:nvSpPr>
            <p:cNvPr id="30738" name="Line 19"/>
            <p:cNvSpPr>
              <a:spLocks noChangeShapeType="1"/>
            </p:cNvSpPr>
            <p:nvPr/>
          </p:nvSpPr>
          <p:spPr bwMode="auto">
            <a:xfrm>
              <a:off x="8458200" y="2667000"/>
              <a:ext cx="0" cy="609600"/>
            </a:xfrm>
            <a:prstGeom prst="line">
              <a:avLst/>
            </a:prstGeom>
            <a:noFill/>
            <a:ln w="9525">
              <a:solidFill>
                <a:schemeClr val="tx1"/>
              </a:solidFill>
              <a:round/>
              <a:headEnd/>
              <a:tailEnd type="triangle" w="med" len="med"/>
            </a:ln>
          </p:spPr>
          <p:txBody>
            <a:bodyPr/>
            <a:lstStyle/>
            <a:p>
              <a:endParaRPr lang="en-US"/>
            </a:p>
          </p:txBody>
        </p:sp>
        <p:sp>
          <p:nvSpPr>
            <p:cNvPr id="30739" name="Line 20"/>
            <p:cNvSpPr>
              <a:spLocks noChangeShapeType="1"/>
            </p:cNvSpPr>
            <p:nvPr/>
          </p:nvSpPr>
          <p:spPr bwMode="auto">
            <a:xfrm flipV="1">
              <a:off x="1295400" y="4114800"/>
              <a:ext cx="0" cy="304800"/>
            </a:xfrm>
            <a:prstGeom prst="line">
              <a:avLst/>
            </a:prstGeom>
            <a:noFill/>
            <a:ln w="9525">
              <a:solidFill>
                <a:schemeClr val="tx1"/>
              </a:solidFill>
              <a:round/>
              <a:headEnd/>
              <a:tailEnd type="triangle" w="med" len="med"/>
            </a:ln>
          </p:spPr>
          <p:txBody>
            <a:bodyPr/>
            <a:lstStyle/>
            <a:p>
              <a:endParaRPr lang="en-US"/>
            </a:p>
          </p:txBody>
        </p:sp>
        <p:sp>
          <p:nvSpPr>
            <p:cNvPr id="30740" name="Line 21"/>
            <p:cNvSpPr>
              <a:spLocks noChangeShapeType="1"/>
            </p:cNvSpPr>
            <p:nvPr/>
          </p:nvSpPr>
          <p:spPr bwMode="auto">
            <a:xfrm flipV="1">
              <a:off x="8458200" y="4114800"/>
              <a:ext cx="0" cy="228600"/>
            </a:xfrm>
            <a:prstGeom prst="line">
              <a:avLst/>
            </a:prstGeom>
            <a:noFill/>
            <a:ln w="9525">
              <a:solidFill>
                <a:schemeClr val="tx1"/>
              </a:solidFill>
              <a:round/>
              <a:headEnd/>
              <a:tailEnd type="triangle" w="med" len="med"/>
            </a:ln>
          </p:spPr>
          <p:txBody>
            <a:bodyPr/>
            <a:lstStyle/>
            <a:p>
              <a:endParaRPr lang="en-US"/>
            </a:p>
          </p:txBody>
        </p:sp>
        <p:sp>
          <p:nvSpPr>
            <p:cNvPr id="30741" name="Line 22"/>
            <p:cNvSpPr>
              <a:spLocks noChangeShapeType="1"/>
            </p:cNvSpPr>
            <p:nvPr/>
          </p:nvSpPr>
          <p:spPr bwMode="auto">
            <a:xfrm flipV="1">
              <a:off x="4800600" y="4114800"/>
              <a:ext cx="0" cy="304800"/>
            </a:xfrm>
            <a:prstGeom prst="line">
              <a:avLst/>
            </a:prstGeom>
            <a:noFill/>
            <a:ln w="9525">
              <a:solidFill>
                <a:schemeClr val="tx1"/>
              </a:solidFill>
              <a:round/>
              <a:headEnd/>
              <a:tailEnd type="triangle" w="med" len="med"/>
            </a:ln>
          </p:spPr>
          <p:txBody>
            <a:bodyPr/>
            <a:lstStyle/>
            <a:p>
              <a:endParaRPr lang="en-US"/>
            </a:p>
          </p:txBody>
        </p:sp>
        <p:sp>
          <p:nvSpPr>
            <p:cNvPr id="30742" name="Text Box 23"/>
            <p:cNvSpPr txBox="1">
              <a:spLocks noChangeArrowheads="1"/>
            </p:cNvSpPr>
            <p:nvPr/>
          </p:nvSpPr>
          <p:spPr bwMode="auto">
            <a:xfrm>
              <a:off x="2362200" y="2133600"/>
              <a:ext cx="1981200" cy="30480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Secondary  Prevention</a:t>
              </a:r>
            </a:p>
          </p:txBody>
        </p:sp>
        <p:sp>
          <p:nvSpPr>
            <p:cNvPr id="30743" name="Line 24"/>
            <p:cNvSpPr>
              <a:spLocks noChangeShapeType="1"/>
            </p:cNvSpPr>
            <p:nvPr/>
          </p:nvSpPr>
          <p:spPr bwMode="auto">
            <a:xfrm>
              <a:off x="3886200" y="2667000"/>
              <a:ext cx="0" cy="609600"/>
            </a:xfrm>
            <a:prstGeom prst="line">
              <a:avLst/>
            </a:prstGeom>
            <a:noFill/>
            <a:ln w="9525">
              <a:solidFill>
                <a:schemeClr val="tx1"/>
              </a:solidFill>
              <a:round/>
              <a:headEnd/>
              <a:tailEnd type="triangle" w="med" len="med"/>
            </a:ln>
          </p:spPr>
          <p:txBody>
            <a:bodyPr/>
            <a:lstStyle/>
            <a:p>
              <a:endParaRPr lang="en-US"/>
            </a:p>
          </p:txBody>
        </p:sp>
        <p:sp>
          <p:nvSpPr>
            <p:cNvPr id="30744" name="Line 25"/>
            <p:cNvSpPr>
              <a:spLocks noChangeShapeType="1"/>
            </p:cNvSpPr>
            <p:nvPr/>
          </p:nvSpPr>
          <p:spPr bwMode="auto">
            <a:xfrm>
              <a:off x="2362200" y="2667000"/>
              <a:ext cx="0" cy="609600"/>
            </a:xfrm>
            <a:prstGeom prst="line">
              <a:avLst/>
            </a:prstGeom>
            <a:noFill/>
            <a:ln w="9525">
              <a:solidFill>
                <a:schemeClr val="bg1"/>
              </a:solidFill>
              <a:round/>
              <a:headEnd/>
              <a:tailEnd type="triangle" w="med" len="med"/>
            </a:ln>
          </p:spPr>
          <p:txBody>
            <a:bodyPr/>
            <a:lstStyle/>
            <a:p>
              <a:endParaRPr lang="en-US"/>
            </a:p>
          </p:txBody>
        </p:sp>
        <p:sp>
          <p:nvSpPr>
            <p:cNvPr id="30745" name="Text Box 26"/>
            <p:cNvSpPr txBox="1">
              <a:spLocks noChangeArrowheads="1"/>
            </p:cNvSpPr>
            <p:nvPr/>
          </p:nvSpPr>
          <p:spPr bwMode="auto">
            <a:xfrm>
              <a:off x="2514600" y="2590800"/>
              <a:ext cx="1219200" cy="738664"/>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Brief Intervention=Educational</a:t>
              </a:r>
            </a:p>
          </p:txBody>
        </p:sp>
        <p:sp>
          <p:nvSpPr>
            <p:cNvPr id="30746" name="Line 27"/>
            <p:cNvSpPr>
              <a:spLocks noChangeShapeType="1"/>
            </p:cNvSpPr>
            <p:nvPr/>
          </p:nvSpPr>
          <p:spPr bwMode="auto">
            <a:xfrm>
              <a:off x="6019800" y="2590800"/>
              <a:ext cx="0" cy="609600"/>
            </a:xfrm>
            <a:prstGeom prst="line">
              <a:avLst/>
            </a:prstGeom>
            <a:noFill/>
            <a:ln w="9525">
              <a:solidFill>
                <a:schemeClr val="tx1"/>
              </a:solidFill>
              <a:round/>
              <a:headEnd/>
              <a:tailEnd type="triangle" w="med" len="med"/>
            </a:ln>
          </p:spPr>
          <p:txBody>
            <a:bodyPr/>
            <a:lstStyle/>
            <a:p>
              <a:endParaRPr lang="en-US"/>
            </a:p>
          </p:txBody>
        </p:sp>
        <p:sp>
          <p:nvSpPr>
            <p:cNvPr id="30747" name="Text Box 28"/>
            <p:cNvSpPr txBox="1">
              <a:spLocks noChangeArrowheads="1"/>
            </p:cNvSpPr>
            <p:nvPr/>
          </p:nvSpPr>
          <p:spPr bwMode="auto">
            <a:xfrm>
              <a:off x="5715000" y="2133600"/>
              <a:ext cx="1219200" cy="52322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Brief Intervention</a:t>
              </a:r>
            </a:p>
          </p:txBody>
        </p:sp>
        <p:sp>
          <p:nvSpPr>
            <p:cNvPr id="30748" name="Text Box 31"/>
            <p:cNvSpPr txBox="1">
              <a:spLocks noChangeArrowheads="1"/>
            </p:cNvSpPr>
            <p:nvPr/>
          </p:nvSpPr>
          <p:spPr bwMode="auto">
            <a:xfrm>
              <a:off x="6934200" y="2133600"/>
              <a:ext cx="1143000" cy="523220"/>
            </a:xfrm>
            <a:prstGeom prst="rect">
              <a:avLst/>
            </a:prstGeom>
            <a:noFill/>
            <a:ln w="9525">
              <a:noFill/>
              <a:miter lim="800000"/>
              <a:headEnd/>
              <a:tailEnd/>
            </a:ln>
          </p:spPr>
          <p:txBody>
            <a:bodyPr>
              <a:spAutoFit/>
            </a:bodyPr>
            <a:lstStyle/>
            <a:p>
              <a:pPr algn="l" eaLnBrk="0" hangingPunct="0">
                <a:spcBef>
                  <a:spcPct val="50000"/>
                </a:spcBef>
              </a:pPr>
              <a:r>
                <a:rPr lang="en-US" sz="1400">
                  <a:latin typeface="Tahoma" pitchFamily="34" charset="0"/>
                </a:rPr>
                <a:t>Brief Treatment</a:t>
              </a:r>
            </a:p>
          </p:txBody>
        </p:sp>
        <p:sp>
          <p:nvSpPr>
            <p:cNvPr id="30749" name="Line 32"/>
            <p:cNvSpPr>
              <a:spLocks noChangeShapeType="1"/>
            </p:cNvSpPr>
            <p:nvPr/>
          </p:nvSpPr>
          <p:spPr bwMode="auto">
            <a:xfrm>
              <a:off x="7315200" y="2590800"/>
              <a:ext cx="0" cy="685800"/>
            </a:xfrm>
            <a:prstGeom prst="line">
              <a:avLst/>
            </a:prstGeom>
            <a:noFill/>
            <a:ln w="9525">
              <a:solidFill>
                <a:schemeClr val="tx1"/>
              </a:solidFill>
              <a:round/>
              <a:headEnd/>
              <a:tailEnd type="triangle" w="med" len="med"/>
            </a:ln>
          </p:spPr>
          <p:txBody>
            <a:bodyPr/>
            <a:lstStyle/>
            <a:p>
              <a:endParaRPr lang="en-US"/>
            </a:p>
          </p:txBody>
        </p:sp>
        <p:sp>
          <p:nvSpPr>
            <p:cNvPr id="30752" name="Oval 35"/>
            <p:cNvSpPr>
              <a:spLocks noChangeArrowheads="1"/>
            </p:cNvSpPr>
            <p:nvPr/>
          </p:nvSpPr>
          <p:spPr bwMode="auto">
            <a:xfrm>
              <a:off x="7848600" y="4114800"/>
              <a:ext cx="1295400" cy="990600"/>
            </a:xfrm>
            <a:prstGeom prst="ellipse">
              <a:avLst/>
            </a:prstGeom>
            <a:noFill/>
            <a:ln w="9525">
              <a:solidFill>
                <a:srgbClr val="FFFF00"/>
              </a:solidFill>
              <a:round/>
              <a:headEnd/>
              <a:tailEnd/>
            </a:ln>
          </p:spPr>
          <p:txBody>
            <a:bodyPr wrap="none" anchor="ctr"/>
            <a:lstStyle/>
            <a:p>
              <a:pPr algn="l" eaLnBrk="0" hangingPunct="0"/>
              <a:endParaRPr lang="en-US" sz="1800">
                <a:latin typeface="Garamond" pitchFamily="18" charset="0"/>
              </a:endParaRPr>
            </a:p>
          </p:txBody>
        </p:sp>
      </p:grpSp>
      <p:sp>
        <p:nvSpPr>
          <p:cNvPr id="3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78</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066800" y="304801"/>
            <a:ext cx="7924800" cy="1371600"/>
          </a:xfrm>
        </p:spPr>
        <p:txBody>
          <a:bodyPr/>
          <a:lstStyle/>
          <a:p>
            <a:pPr eaLnBrk="1" hangingPunct="1"/>
            <a:r>
              <a:rPr lang="en-US" dirty="0" smtClean="0"/>
              <a:t>Understanding Problem Severity</a:t>
            </a:r>
          </a:p>
        </p:txBody>
      </p:sp>
      <p:sp>
        <p:nvSpPr>
          <p:cNvPr id="1028" name="Rectangle 3"/>
          <p:cNvSpPr>
            <a:spLocks noGrp="1" noChangeArrowheads="1"/>
          </p:cNvSpPr>
          <p:nvPr>
            <p:ph type="body" idx="4294967295"/>
          </p:nvPr>
        </p:nvSpPr>
        <p:spPr>
          <a:xfrm>
            <a:off x="914400" y="1752600"/>
            <a:ext cx="7010400" cy="4800600"/>
          </a:xfrm>
        </p:spPr>
        <p:txBody>
          <a:bodyPr/>
          <a:lstStyle/>
          <a:p>
            <a:pPr marL="533400" indent="-533400" eaLnBrk="1" hangingPunct="1"/>
            <a:r>
              <a:rPr lang="en-US" dirty="0" smtClean="0">
                <a:solidFill>
                  <a:srgbClr val="FFFF66"/>
                </a:solidFill>
                <a:effectLst/>
                <a:latin typeface="Calibri" panose="020F0502020204030204" pitchFamily="34" charset="0"/>
              </a:rPr>
              <a:t>Screening </a:t>
            </a:r>
            <a:r>
              <a:rPr lang="en-US" dirty="0" smtClean="0">
                <a:effectLst/>
                <a:latin typeface="Calibri" panose="020F0502020204030204" pitchFamily="34" charset="0"/>
              </a:rPr>
              <a:t>is essential</a:t>
            </a:r>
          </a:p>
          <a:p>
            <a:pPr marL="914400" lvl="1" indent="-228600" eaLnBrk="1" hangingPunct="1"/>
            <a:r>
              <a:rPr lang="en-US" sz="3200" dirty="0" smtClean="0">
                <a:effectLst/>
                <a:latin typeface="Calibri" panose="020F0502020204030204" pitchFamily="34" charset="0"/>
              </a:rPr>
              <a:t>To determine RISK - the actual problem severity– where are </a:t>
            </a:r>
            <a:br>
              <a:rPr lang="en-US" sz="3200" dirty="0" smtClean="0">
                <a:effectLst/>
                <a:latin typeface="Calibri" panose="020F0502020204030204" pitchFamily="34" charset="0"/>
              </a:rPr>
            </a:br>
            <a:r>
              <a:rPr lang="en-US" sz="3200" dirty="0" smtClean="0">
                <a:effectLst/>
                <a:latin typeface="Calibri" panose="020F0502020204030204" pitchFamily="34" charset="0"/>
              </a:rPr>
              <a:t>they along the clinical </a:t>
            </a:r>
            <a:r>
              <a:rPr lang="en-US" sz="3200" dirty="0" smtClean="0">
                <a:solidFill>
                  <a:srgbClr val="FFFF66"/>
                </a:solidFill>
                <a:effectLst/>
                <a:latin typeface="Calibri" panose="020F0502020204030204" pitchFamily="34" charset="0"/>
              </a:rPr>
              <a:t>risk</a:t>
            </a:r>
            <a:r>
              <a:rPr lang="en-US" sz="3200" dirty="0" smtClean="0">
                <a:effectLst/>
                <a:latin typeface="Calibri" panose="020F0502020204030204" pitchFamily="34" charset="0"/>
              </a:rPr>
              <a:t> continuum of use?</a:t>
            </a:r>
          </a:p>
          <a:p>
            <a:pPr marL="914400" lvl="1" indent="-228600" eaLnBrk="1" hangingPunct="1"/>
            <a:endParaRPr lang="en-US" sz="3200" dirty="0" smtClean="0">
              <a:effectLst/>
              <a:latin typeface="Calibri" panose="020F0502020204030204" pitchFamily="34" charset="0"/>
            </a:endParaRPr>
          </a:p>
          <a:p>
            <a:pPr marL="914400" lvl="1" indent="-228600" eaLnBrk="1" hangingPunct="1"/>
            <a:r>
              <a:rPr lang="en-US" sz="3200" dirty="0" smtClean="0">
                <a:effectLst/>
                <a:latin typeface="Calibri" panose="020F0502020204030204" pitchFamily="34" charset="0"/>
              </a:rPr>
              <a:t>Standardized Screeners</a:t>
            </a:r>
          </a:p>
          <a:p>
            <a:pPr marL="1295400" lvl="2" indent="-95250" eaLnBrk="1" hangingPunct="1"/>
            <a:r>
              <a:rPr lang="en-US" sz="2800" dirty="0" smtClean="0">
                <a:effectLst/>
                <a:latin typeface="Calibri" panose="020F0502020204030204" pitchFamily="34" charset="0"/>
              </a:rPr>
              <a:t>CRAFFT (available in English and Spanish)</a:t>
            </a:r>
          </a:p>
        </p:txBody>
      </p:sp>
      <p:sp>
        <p:nvSpPr>
          <p:cNvPr id="6" name="Rectangle 33"/>
          <p:cNvSpPr>
            <a:spLocks noChangeArrowheads="1"/>
          </p:cNvSpPr>
          <p:nvPr/>
        </p:nvSpPr>
        <p:spPr bwMode="auto">
          <a:xfrm>
            <a:off x="0" y="6553200"/>
            <a:ext cx="4648200" cy="304800"/>
          </a:xfrm>
          <a:prstGeom prst="rect">
            <a:avLst/>
          </a:prstGeom>
          <a:noFill/>
          <a:ln w="9525">
            <a:noFill/>
            <a:miter lim="800000"/>
            <a:headEnd/>
            <a:tailEnd/>
          </a:ln>
        </p:spPr>
        <p:txBody>
          <a:bodyPr wrap="none" anchor="ctr"/>
          <a:lstStyle/>
          <a:p>
            <a:pPr algn="l"/>
            <a:r>
              <a:rPr lang="en-US" sz="1400" dirty="0" smtClean="0">
                <a:solidFill>
                  <a:srgbClr val="FFFF00"/>
                </a:solidFill>
                <a:latin typeface="Calibri" panose="020F0502020204030204" pitchFamily="34" charset="0"/>
              </a:rPr>
              <a:t>SOURCE: Knight et al., 2002.</a:t>
            </a:r>
            <a:endParaRPr lang="en-US" sz="1400" dirty="0">
              <a:solidFill>
                <a:srgbClr val="FFFF00"/>
              </a:solidFill>
              <a:latin typeface="Calibri" panose="020F0502020204030204" pitchFamily="34" charset="0"/>
            </a:endParaRPr>
          </a:p>
        </p:txBody>
      </p:sp>
      <p:pic>
        <p:nvPicPr>
          <p:cNvPr id="1032" name="Picture 8" descr="C:\Users\bfinnerty\AppData\Local\Microsoft\Windows\Temporary Internet Files\Content.IE5\PL1VJCBM\MP9004018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6016" y="1849991"/>
            <a:ext cx="2081784" cy="312115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79</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924800" cy="1447800"/>
          </a:xfrm>
        </p:spPr>
        <p:txBody>
          <a:bodyPr/>
          <a:lstStyle/>
          <a:p>
            <a:r>
              <a:rPr lang="en-US" sz="2800" dirty="0" smtClean="0"/>
              <a:t>#5: Because of the relatively short duration of use, data suggests that </a:t>
            </a:r>
            <a:r>
              <a:rPr lang="en-US" sz="2800" dirty="0" smtClean="0">
                <a:solidFill>
                  <a:srgbClr val="FFFF00"/>
                </a:solidFill>
              </a:rPr>
              <a:t>the best intervention strategy </a:t>
            </a:r>
            <a:r>
              <a:rPr lang="en-US" sz="2800" dirty="0" smtClean="0"/>
              <a:t>for opioid using youth is immediate medical withdrawal followed by supportive counseling.</a:t>
            </a:r>
            <a:endParaRPr lang="en-US" sz="2800" dirty="0"/>
          </a:p>
        </p:txBody>
      </p:sp>
      <p:sp>
        <p:nvSpPr>
          <p:cNvPr id="3" name="Content Placeholder 2"/>
          <p:cNvSpPr>
            <a:spLocks noGrp="1"/>
          </p:cNvSpPr>
          <p:nvPr>
            <p:ph idx="1"/>
          </p:nvPr>
        </p:nvSpPr>
        <p:spPr>
          <a:xfrm>
            <a:off x="1066800" y="2057400"/>
            <a:ext cx="7543800" cy="4114800"/>
          </a:xfrm>
        </p:spPr>
        <p:txBody>
          <a:bodyPr/>
          <a:lstStyle/>
          <a:p>
            <a:pPr marL="514350" indent="-514350">
              <a:buFont typeface="+mj-lt"/>
              <a:buAutoNum type="alphaUcPeriod"/>
            </a:pPr>
            <a:r>
              <a:rPr lang="en-US" dirty="0" smtClean="0">
                <a:solidFill>
                  <a:srgbClr val="FFFF00"/>
                </a:solidFill>
                <a:effectLst/>
              </a:rPr>
              <a:t>True</a:t>
            </a:r>
          </a:p>
          <a:p>
            <a:pPr marL="514350" indent="-514350">
              <a:buFont typeface="+mj-lt"/>
              <a:buAutoNum type="alphaUcPeriod"/>
            </a:pPr>
            <a:r>
              <a:rPr lang="en-US" dirty="0" smtClean="0">
                <a:solidFill>
                  <a:srgbClr val="FFFF00"/>
                </a:solidFill>
                <a:effectLst/>
              </a:rPr>
              <a:t>False</a:t>
            </a:r>
            <a:endParaRPr lang="en-US" dirty="0">
              <a:solidFill>
                <a:srgbClr val="FFFF00"/>
              </a:solidFill>
              <a:effectLst/>
            </a:endParaRP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24830138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66800" y="457200"/>
            <a:ext cx="8001000" cy="1447800"/>
          </a:xfrm>
        </p:spPr>
        <p:txBody>
          <a:bodyPr/>
          <a:lstStyle/>
          <a:p>
            <a:pPr eaLnBrk="1" hangingPunct="1"/>
            <a:r>
              <a:rPr lang="en-US" dirty="0" smtClean="0"/>
              <a:t>Substance Use Screening Activity</a:t>
            </a: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80</a:t>
            </a:fld>
            <a:endParaRPr lang="en-US" sz="1400" dirty="0" smtClean="0">
              <a:latin typeface="Calibri" panose="020F0502020204030204" pitchFamily="34" charset="0"/>
            </a:endParaRPr>
          </a:p>
        </p:txBody>
      </p:sp>
      <p:grpSp>
        <p:nvGrpSpPr>
          <p:cNvPr id="4" name="Group 3"/>
          <p:cNvGrpSpPr/>
          <p:nvPr/>
        </p:nvGrpSpPr>
        <p:grpSpPr>
          <a:xfrm>
            <a:off x="1751062" y="2209800"/>
            <a:ext cx="5734242" cy="3810000"/>
            <a:chOff x="1751062" y="2209800"/>
            <a:chExt cx="5734242" cy="3810000"/>
          </a:xfrm>
        </p:grpSpPr>
        <p:pic>
          <p:nvPicPr>
            <p:cNvPr id="4098" name="Picture 2" descr="C:\Users\bfinnerty\Documents\B Rutkowski Computer Files\bfinnerty\My pictures\ATTC NO_stock photos\Do you drink alcohol qu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62" y="2209800"/>
              <a:ext cx="5734242" cy="3810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057400" y="4640759"/>
              <a:ext cx="990600" cy="769441"/>
            </a:xfrm>
            <a:prstGeom prst="rect">
              <a:avLst/>
            </a:prstGeom>
          </p:spPr>
          <p:txBody>
            <a:bodyPr wrap="square">
              <a:spAutoFit/>
            </a:bodyPr>
            <a:lstStyle/>
            <a:p>
              <a:r>
                <a:rPr lang="en-US" sz="4400" b="1" kern="0" dirty="0">
                  <a:solidFill>
                    <a:srgbClr val="FF0000"/>
                  </a:solidFill>
                  <a:effectLst>
                    <a:outerShdw blurRad="38100" dist="38100" dir="2700000" algn="tl">
                      <a:srgbClr val="000000"/>
                    </a:outerShdw>
                  </a:effectLst>
                  <a:latin typeface="Calibri" panose="020F0502020204030204" pitchFamily="34" charset="0"/>
                  <a:sym typeface="Wingdings"/>
                </a:rPr>
                <a:t></a:t>
              </a:r>
              <a:endParaRPr lang="en-US" dirty="0">
                <a:solidFill>
                  <a:srgbClr val="FF0000"/>
                </a:solidFill>
              </a:endParaRPr>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CRAFFT Part A</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5338"/>
            <a:ext cx="8839200" cy="403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81</a:t>
            </a:fld>
            <a:endParaRPr lang="en-US" sz="1400" dirty="0" smtClean="0">
              <a:latin typeface="Calibri" panose="020F0502020204030204" pitchFamily="34" charset="0"/>
            </a:endParaRPr>
          </a:p>
        </p:txBody>
      </p:sp>
      <p:sp>
        <p:nvSpPr>
          <p:cNvPr id="6" name="Rectangle 33"/>
          <p:cNvSpPr>
            <a:spLocks noChangeArrowheads="1"/>
          </p:cNvSpPr>
          <p:nvPr/>
        </p:nvSpPr>
        <p:spPr bwMode="auto">
          <a:xfrm>
            <a:off x="0" y="6553200"/>
            <a:ext cx="4648200" cy="304800"/>
          </a:xfrm>
          <a:prstGeom prst="rect">
            <a:avLst/>
          </a:prstGeom>
          <a:noFill/>
          <a:ln w="9525">
            <a:noFill/>
            <a:miter lim="800000"/>
            <a:headEnd/>
            <a:tailEnd/>
          </a:ln>
        </p:spPr>
        <p:txBody>
          <a:bodyPr wrap="none" anchor="ctr"/>
          <a:lstStyle/>
          <a:p>
            <a:pPr algn="l"/>
            <a:r>
              <a:rPr lang="en-US" sz="1400" dirty="0" smtClean="0">
                <a:solidFill>
                  <a:srgbClr val="FFFF00"/>
                </a:solidFill>
                <a:latin typeface="Calibri" panose="020F0502020204030204" pitchFamily="34" charset="0"/>
              </a:rPr>
              <a:t>SOURCE: Knight et al., 2002.</a:t>
            </a:r>
            <a:endParaRPr lang="en-US" sz="1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25525847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RAFFT"/>
          <p:cNvPicPr>
            <a:picLocks noChangeAspect="1" noChangeArrowheads="1"/>
          </p:cNvPicPr>
          <p:nvPr/>
        </p:nvPicPr>
        <p:blipFill>
          <a:blip r:embed="rId3" cstate="print"/>
          <a:srcRect t="5952" b="38095"/>
          <a:stretch>
            <a:fillRect/>
          </a:stretch>
        </p:blipFill>
        <p:spPr bwMode="auto">
          <a:xfrm>
            <a:off x="0" y="0"/>
            <a:ext cx="9144000" cy="6889750"/>
          </a:xfrm>
          <a:prstGeom prst="rect">
            <a:avLst/>
          </a:prstGeom>
          <a:noFill/>
          <a:ln w="9525">
            <a:noFill/>
            <a:miter lim="800000"/>
            <a:headEnd/>
            <a:tailEnd/>
          </a:ln>
        </p:spPr>
      </p:pic>
      <p:sp>
        <p:nvSpPr>
          <p:cNvPr id="1057798" name="AutoShape 6"/>
          <p:cNvSpPr>
            <a:spLocks noChangeArrowheads="1"/>
          </p:cNvSpPr>
          <p:nvPr/>
        </p:nvSpPr>
        <p:spPr bwMode="auto">
          <a:xfrm>
            <a:off x="5486400" y="809171"/>
            <a:ext cx="2590800" cy="609600"/>
          </a:xfrm>
          <a:prstGeom prst="wedgeRectCallout">
            <a:avLst>
              <a:gd name="adj1" fmla="val -128736"/>
              <a:gd name="adj2" fmla="val 59375"/>
            </a:avLst>
          </a:prstGeom>
          <a:solidFill>
            <a:schemeClr val="accent2">
              <a:lumMod val="20000"/>
              <a:lumOff val="80000"/>
            </a:schemeClr>
          </a:solidFill>
          <a:ln w="9525">
            <a:solidFill>
              <a:schemeClr val="tx1"/>
            </a:solidFill>
            <a:miter lim="800000"/>
            <a:headEnd/>
            <a:tailEnd/>
          </a:ln>
        </p:spPr>
        <p:txBody>
          <a:bodyPr/>
          <a:lstStyle/>
          <a:p>
            <a:r>
              <a:rPr lang="en-US" sz="1900" dirty="0">
                <a:latin typeface="Calibri" panose="020F0502020204030204" pitchFamily="34" charset="0"/>
              </a:rPr>
              <a:t>Responsibility element</a:t>
            </a:r>
          </a:p>
        </p:txBody>
      </p:sp>
      <p:sp>
        <p:nvSpPr>
          <p:cNvPr id="1057799" name="AutoShape 7"/>
          <p:cNvSpPr>
            <a:spLocks noChangeArrowheads="1"/>
          </p:cNvSpPr>
          <p:nvPr/>
        </p:nvSpPr>
        <p:spPr bwMode="auto">
          <a:xfrm>
            <a:off x="6190343" y="1494971"/>
            <a:ext cx="2590800" cy="609600"/>
          </a:xfrm>
          <a:prstGeom prst="wedgeRectCallout">
            <a:avLst>
              <a:gd name="adj1" fmla="val -128736"/>
              <a:gd name="adj2" fmla="val 59375"/>
            </a:avLst>
          </a:prstGeom>
          <a:solidFill>
            <a:schemeClr val="accent2">
              <a:lumMod val="20000"/>
              <a:lumOff val="80000"/>
            </a:schemeClr>
          </a:solidFill>
          <a:ln w="9525">
            <a:solidFill>
              <a:schemeClr val="tx1"/>
            </a:solidFill>
            <a:miter lim="800000"/>
            <a:headEnd/>
            <a:tailEnd/>
          </a:ln>
        </p:spPr>
        <p:txBody>
          <a:bodyPr/>
          <a:lstStyle/>
          <a:p>
            <a:r>
              <a:rPr lang="en-US" sz="1900" dirty="0">
                <a:latin typeface="Calibri" panose="020F0502020204030204" pitchFamily="34" charset="0"/>
              </a:rPr>
              <a:t>Coping element – use moves beyond pleasure</a:t>
            </a:r>
          </a:p>
        </p:txBody>
      </p:sp>
      <p:sp>
        <p:nvSpPr>
          <p:cNvPr id="1057800" name="AutoShape 8"/>
          <p:cNvSpPr>
            <a:spLocks noChangeArrowheads="1"/>
          </p:cNvSpPr>
          <p:nvPr/>
        </p:nvSpPr>
        <p:spPr bwMode="auto">
          <a:xfrm>
            <a:off x="5943600" y="2590800"/>
            <a:ext cx="2590800" cy="609600"/>
          </a:xfrm>
          <a:prstGeom prst="wedgeRectCallout">
            <a:avLst>
              <a:gd name="adj1" fmla="val -182803"/>
              <a:gd name="adj2" fmla="val 25864"/>
            </a:avLst>
          </a:prstGeom>
          <a:solidFill>
            <a:schemeClr val="accent2">
              <a:lumMod val="20000"/>
              <a:lumOff val="80000"/>
            </a:schemeClr>
          </a:solidFill>
          <a:ln w="9525">
            <a:solidFill>
              <a:schemeClr val="tx1"/>
            </a:solidFill>
            <a:miter lim="800000"/>
            <a:headEnd/>
            <a:tailEnd/>
          </a:ln>
        </p:spPr>
        <p:txBody>
          <a:bodyPr/>
          <a:lstStyle/>
          <a:p>
            <a:r>
              <a:rPr lang="en-US" sz="1900" dirty="0">
                <a:latin typeface="Calibri" panose="020F0502020204030204" pitchFamily="34" charset="0"/>
              </a:rPr>
              <a:t>Isolation/Social Withdraw element</a:t>
            </a:r>
          </a:p>
        </p:txBody>
      </p:sp>
      <p:sp>
        <p:nvSpPr>
          <p:cNvPr id="1057801" name="AutoShape 9"/>
          <p:cNvSpPr>
            <a:spLocks noChangeArrowheads="1"/>
          </p:cNvSpPr>
          <p:nvPr/>
        </p:nvSpPr>
        <p:spPr bwMode="auto">
          <a:xfrm>
            <a:off x="5943600" y="3352800"/>
            <a:ext cx="2819400" cy="533400"/>
          </a:xfrm>
          <a:prstGeom prst="wedgeRectCallout">
            <a:avLst>
              <a:gd name="adj1" fmla="val -166546"/>
              <a:gd name="adj2" fmla="val -31579"/>
            </a:avLst>
          </a:prstGeom>
          <a:solidFill>
            <a:schemeClr val="accent2">
              <a:lumMod val="20000"/>
              <a:lumOff val="80000"/>
            </a:schemeClr>
          </a:solidFill>
          <a:ln w="9525">
            <a:solidFill>
              <a:schemeClr val="tx1"/>
            </a:solidFill>
            <a:miter lim="800000"/>
            <a:headEnd/>
            <a:tailEnd/>
          </a:ln>
        </p:spPr>
        <p:txBody>
          <a:bodyPr/>
          <a:lstStyle/>
          <a:p>
            <a:r>
              <a:rPr lang="en-US" sz="1900" dirty="0">
                <a:latin typeface="Calibri" panose="020F0502020204030204" pitchFamily="34" charset="0"/>
              </a:rPr>
              <a:t>Impairment element</a:t>
            </a:r>
          </a:p>
        </p:txBody>
      </p:sp>
      <p:sp>
        <p:nvSpPr>
          <p:cNvPr id="1057802" name="AutoShape 10"/>
          <p:cNvSpPr>
            <a:spLocks noChangeArrowheads="1"/>
          </p:cNvSpPr>
          <p:nvPr/>
        </p:nvSpPr>
        <p:spPr bwMode="auto">
          <a:xfrm>
            <a:off x="6019800" y="4114800"/>
            <a:ext cx="2590800" cy="609600"/>
          </a:xfrm>
          <a:prstGeom prst="wedgeRectCallout">
            <a:avLst>
              <a:gd name="adj1" fmla="val -154316"/>
              <a:gd name="adj2" fmla="val -80747"/>
            </a:avLst>
          </a:prstGeom>
          <a:solidFill>
            <a:schemeClr val="accent2">
              <a:lumMod val="20000"/>
              <a:lumOff val="80000"/>
            </a:schemeClr>
          </a:solidFill>
          <a:ln w="9525">
            <a:solidFill>
              <a:schemeClr val="tx1"/>
            </a:solidFill>
            <a:miter lim="800000"/>
            <a:headEnd/>
            <a:tailEnd/>
          </a:ln>
        </p:spPr>
        <p:txBody>
          <a:bodyPr/>
          <a:lstStyle/>
          <a:p>
            <a:r>
              <a:rPr lang="en-US" sz="1900" dirty="0">
                <a:latin typeface="Calibri" panose="020F0502020204030204" pitchFamily="34" charset="0"/>
              </a:rPr>
              <a:t>Problem Use recognized by others</a:t>
            </a:r>
          </a:p>
        </p:txBody>
      </p:sp>
      <p:sp>
        <p:nvSpPr>
          <p:cNvPr id="1057803" name="AutoShape 11"/>
          <p:cNvSpPr>
            <a:spLocks noChangeArrowheads="1"/>
          </p:cNvSpPr>
          <p:nvPr/>
        </p:nvSpPr>
        <p:spPr bwMode="auto">
          <a:xfrm>
            <a:off x="6096000" y="4876800"/>
            <a:ext cx="2590800" cy="609600"/>
          </a:xfrm>
          <a:prstGeom prst="wedgeRectCallout">
            <a:avLst>
              <a:gd name="adj1" fmla="val -143278"/>
              <a:gd name="adj2" fmla="val -108609"/>
            </a:avLst>
          </a:prstGeom>
          <a:solidFill>
            <a:schemeClr val="accent2">
              <a:lumMod val="20000"/>
              <a:lumOff val="80000"/>
            </a:schemeClr>
          </a:solidFill>
          <a:ln w="9525">
            <a:solidFill>
              <a:schemeClr val="tx1"/>
            </a:solidFill>
            <a:miter lim="800000"/>
            <a:headEnd/>
            <a:tailEnd/>
          </a:ln>
        </p:spPr>
        <p:txBody>
          <a:bodyPr/>
          <a:lstStyle/>
          <a:p>
            <a:r>
              <a:rPr lang="en-US" sz="1900" dirty="0">
                <a:latin typeface="Calibri" panose="020F0502020204030204" pitchFamily="34" charset="0"/>
              </a:rPr>
              <a:t>Consequences of use*</a:t>
            </a:r>
          </a:p>
        </p:txBody>
      </p:sp>
      <p:sp>
        <p:nvSpPr>
          <p:cNvPr id="2" name="TextBox 1"/>
          <p:cNvSpPr txBox="1"/>
          <p:nvPr/>
        </p:nvSpPr>
        <p:spPr>
          <a:xfrm>
            <a:off x="685800" y="76200"/>
            <a:ext cx="3733800" cy="769441"/>
          </a:xfrm>
          <a:prstGeom prst="rect">
            <a:avLst/>
          </a:prstGeom>
          <a:solidFill>
            <a:schemeClr val="bg1"/>
          </a:solidFill>
        </p:spPr>
        <p:txBody>
          <a:bodyPr wrap="square" rtlCol="0">
            <a:spAutoFit/>
          </a:bodyPr>
          <a:lstStyle/>
          <a:p>
            <a:r>
              <a:rPr lang="en-US" sz="4400" b="1" dirty="0" smtClean="0">
                <a:effectLst>
                  <a:outerShdw blurRad="38100" dist="38100" dir="2700000" algn="tl">
                    <a:srgbClr val="000000">
                      <a:alpha val="43137"/>
                    </a:srgbClr>
                  </a:outerShdw>
                </a:effectLst>
                <a:latin typeface="Calibri" panose="020F0502020204030204" pitchFamily="34" charset="0"/>
              </a:rPr>
              <a:t>CRAFFT Part B</a:t>
            </a:r>
            <a:endParaRPr lang="en-US" sz="4400" b="1" dirty="0">
              <a:effectLst>
                <a:outerShdw blurRad="38100" dist="38100" dir="2700000" algn="tl">
                  <a:srgbClr val="000000">
                    <a:alpha val="43137"/>
                  </a:srgbClr>
                </a:outerShdw>
              </a:effectLst>
              <a:latin typeface="Calibri" panose="020F0502020204030204" pitchFamily="34" charset="0"/>
            </a:endParaRPr>
          </a:p>
        </p:txBody>
      </p:sp>
      <p:sp>
        <p:nvSpPr>
          <p:cNvPr id="11"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82</a:t>
            </a:fld>
            <a:endParaRPr lang="en-US" sz="1400" dirty="0" smtClean="0">
              <a:latin typeface="Calibri" panose="020F0502020204030204" pitchFamily="34" charset="0"/>
            </a:endParaRPr>
          </a:p>
        </p:txBody>
      </p:sp>
      <p:sp>
        <p:nvSpPr>
          <p:cNvPr id="12" name="Rectangle 33"/>
          <p:cNvSpPr>
            <a:spLocks noChangeArrowheads="1"/>
          </p:cNvSpPr>
          <p:nvPr/>
        </p:nvSpPr>
        <p:spPr bwMode="auto">
          <a:xfrm>
            <a:off x="4419600" y="6553200"/>
            <a:ext cx="4648200" cy="304800"/>
          </a:xfrm>
          <a:prstGeom prst="rect">
            <a:avLst/>
          </a:prstGeom>
          <a:noFill/>
          <a:ln w="9525">
            <a:noFill/>
            <a:miter lim="800000"/>
            <a:headEnd/>
            <a:tailEnd/>
          </a:ln>
        </p:spPr>
        <p:txBody>
          <a:bodyPr wrap="none" anchor="ctr"/>
          <a:lstStyle/>
          <a:p>
            <a:pPr algn="r"/>
            <a:r>
              <a:rPr lang="en-US" sz="1400" dirty="0" smtClean="0">
                <a:latin typeface="Calibri" panose="020F0502020204030204" pitchFamily="34" charset="0"/>
              </a:rPr>
              <a:t>SOURCE: Knight et al., 2002.</a:t>
            </a:r>
            <a:endParaRPr lang="en-US" sz="14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779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5779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5780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05779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780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05780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780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05780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780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578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8" grpId="0" animBg="1"/>
      <p:bldP spid="1057798" grpId="1" animBg="1"/>
      <p:bldP spid="1057799" grpId="0" animBg="1"/>
      <p:bldP spid="1057799" grpId="1" animBg="1"/>
      <p:bldP spid="1057800" grpId="0" animBg="1"/>
      <p:bldP spid="1057800" grpId="1" animBg="1"/>
      <p:bldP spid="1057801" grpId="0" animBg="1"/>
      <p:bldP spid="1057801" grpId="1" animBg="1"/>
      <p:bldP spid="1057802" grpId="0" animBg="1"/>
      <p:bldP spid="1057802" grpId="1" animBg="1"/>
      <p:bldP spid="105780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8001000" cy="1447800"/>
          </a:xfrm>
        </p:spPr>
        <p:txBody>
          <a:bodyPr/>
          <a:lstStyle/>
          <a:p>
            <a:r>
              <a:rPr lang="en-US" dirty="0" smtClean="0"/>
              <a:t>CRAFFT Practice Session – “Alex”</a:t>
            </a:r>
            <a:endParaRPr lang="en-US" dirty="0"/>
          </a:p>
        </p:txBody>
      </p:sp>
      <p:sp>
        <p:nvSpPr>
          <p:cNvPr id="3" name="Content Placeholder 2"/>
          <p:cNvSpPr>
            <a:spLocks noGrp="1"/>
          </p:cNvSpPr>
          <p:nvPr>
            <p:ph idx="1"/>
          </p:nvPr>
        </p:nvSpPr>
        <p:spPr>
          <a:xfrm>
            <a:off x="1066800" y="1828800"/>
            <a:ext cx="7543800" cy="4114800"/>
          </a:xfrm>
        </p:spPr>
        <p:txBody>
          <a:bodyPr/>
          <a:lstStyle/>
          <a:p>
            <a:pPr marL="0" indent="0">
              <a:buNone/>
            </a:pPr>
            <a:r>
              <a:rPr lang="en-US" sz="2600" i="1" dirty="0" smtClean="0">
                <a:effectLst/>
              </a:rPr>
              <a:t>An 18-year </a:t>
            </a:r>
            <a:r>
              <a:rPr lang="en-US" sz="2600" i="1" dirty="0">
                <a:effectLst/>
              </a:rPr>
              <a:t>old </a:t>
            </a:r>
            <a:r>
              <a:rPr lang="en-US" sz="2600" i="1" dirty="0" smtClean="0">
                <a:effectLst/>
              </a:rPr>
              <a:t>named Alex presented </a:t>
            </a:r>
            <a:r>
              <a:rPr lang="en-US" sz="2600" i="1" dirty="0">
                <a:effectLst/>
              </a:rPr>
              <a:t>to the </a:t>
            </a:r>
            <a:r>
              <a:rPr lang="en-US" sz="2600" i="1" dirty="0" smtClean="0">
                <a:effectLst/>
              </a:rPr>
              <a:t>ER with minor injuries sustained in a single-car motor vehicle accident. The ER nurse asked </a:t>
            </a:r>
            <a:r>
              <a:rPr lang="en-US" sz="2600" i="1" dirty="0">
                <a:effectLst/>
              </a:rPr>
              <a:t>the 3 CRAFFT opening questions. </a:t>
            </a:r>
            <a:r>
              <a:rPr lang="en-US" sz="2600" i="1" dirty="0" smtClean="0">
                <a:effectLst/>
              </a:rPr>
              <a:t>Alex replied </a:t>
            </a:r>
            <a:r>
              <a:rPr lang="en-US" sz="2600" i="1" dirty="0">
                <a:effectLst/>
              </a:rPr>
              <a:t>that </a:t>
            </a:r>
            <a:r>
              <a:rPr lang="en-US" sz="2600" i="1" dirty="0" smtClean="0">
                <a:effectLst/>
              </a:rPr>
              <a:t>(s)he </a:t>
            </a:r>
            <a:r>
              <a:rPr lang="en-US" sz="2600" i="1" dirty="0">
                <a:effectLst/>
              </a:rPr>
              <a:t>had used </a:t>
            </a:r>
            <a:r>
              <a:rPr lang="en-US" sz="2600" i="1" dirty="0" smtClean="0">
                <a:effectLst/>
              </a:rPr>
              <a:t>alcohol and marijuana </a:t>
            </a:r>
            <a:r>
              <a:rPr lang="en-US" sz="2600" i="1" dirty="0">
                <a:effectLst/>
              </a:rPr>
              <a:t>during the past 12 months. The nurse </a:t>
            </a:r>
            <a:r>
              <a:rPr lang="en-US" sz="2600" i="1" dirty="0" smtClean="0">
                <a:effectLst/>
              </a:rPr>
              <a:t>asked </a:t>
            </a:r>
            <a:r>
              <a:rPr lang="en-US" sz="2600" i="1" dirty="0">
                <a:effectLst/>
              </a:rPr>
              <a:t>the CRAFFT questions and documented that </a:t>
            </a:r>
            <a:r>
              <a:rPr lang="en-US" sz="2600" i="1" dirty="0" smtClean="0">
                <a:effectLst/>
              </a:rPr>
              <a:t>Alex responded </a:t>
            </a:r>
            <a:r>
              <a:rPr lang="en-US" sz="2600" i="1" dirty="0">
                <a:effectLst/>
              </a:rPr>
              <a:t>“Yes” to </a:t>
            </a:r>
            <a:r>
              <a:rPr lang="en-US" sz="2600" i="1" dirty="0" smtClean="0">
                <a:effectLst/>
              </a:rPr>
              <a:t>3 of the </a:t>
            </a:r>
            <a:r>
              <a:rPr lang="en-US" sz="2600" i="1" dirty="0">
                <a:effectLst/>
              </a:rPr>
              <a:t>questions. She then called the covering physician to discuss how to respond to </a:t>
            </a:r>
            <a:r>
              <a:rPr lang="en-US" sz="2600" i="1" dirty="0" smtClean="0">
                <a:effectLst/>
              </a:rPr>
              <a:t>Alex’s </a:t>
            </a:r>
            <a:r>
              <a:rPr lang="en-US" sz="2600" i="1" dirty="0">
                <a:effectLst/>
              </a:rPr>
              <a:t>CRAFFT total score of </a:t>
            </a:r>
            <a:r>
              <a:rPr lang="en-US" sz="2600" i="1" dirty="0" smtClean="0">
                <a:effectLst/>
              </a:rPr>
              <a:t>3**. </a:t>
            </a:r>
            <a:endParaRPr lang="en-US" sz="2600" i="1" dirty="0">
              <a:effectLst/>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83</a:t>
            </a:fld>
            <a:endParaRPr lang="en-US" sz="1400" dirty="0" smtClean="0">
              <a:latin typeface="Calibri" panose="020F0502020204030204" pitchFamily="34" charset="0"/>
            </a:endParaRPr>
          </a:p>
        </p:txBody>
      </p:sp>
      <p:sp>
        <p:nvSpPr>
          <p:cNvPr id="5" name="Rectangle 3"/>
          <p:cNvSpPr txBox="1">
            <a:spLocks noChangeArrowheads="1"/>
          </p:cNvSpPr>
          <p:nvPr/>
        </p:nvSpPr>
        <p:spPr bwMode="auto">
          <a:xfrm>
            <a:off x="914400" y="5486400"/>
            <a:ext cx="7848600" cy="1111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Font typeface="Wingdings" pitchFamily="2" charset="2"/>
              <a:buNone/>
            </a:pPr>
            <a:r>
              <a:rPr lang="en-US" sz="2600" kern="0" dirty="0" smtClean="0">
                <a:solidFill>
                  <a:srgbClr val="FFFF00"/>
                </a:solidFill>
                <a:effectLst/>
              </a:rPr>
              <a:t>Scoring**: </a:t>
            </a:r>
          </a:p>
          <a:p>
            <a:pPr eaLnBrk="1" hangingPunct="1">
              <a:buFont typeface="Wingdings" pitchFamily="2" charset="2"/>
              <a:buNone/>
            </a:pPr>
            <a:r>
              <a:rPr lang="en-US" sz="2600" kern="0" dirty="0" smtClean="0">
                <a:solidFill>
                  <a:srgbClr val="FFFF00"/>
                </a:solidFill>
                <a:effectLst/>
              </a:rPr>
              <a:t>1: No Evidence of risk; 2+: Positive screen; indicates need for further assessment.</a:t>
            </a:r>
          </a:p>
        </p:txBody>
      </p:sp>
    </p:spTree>
    <p:extLst>
      <p:ext uri="{BB962C8B-B14F-4D97-AF65-F5344CB8AC3E}">
        <p14:creationId xmlns:p14="http://schemas.microsoft.com/office/powerpoint/2010/main" val="34850263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066800" y="304801"/>
            <a:ext cx="8001000" cy="1371600"/>
          </a:xfrm>
        </p:spPr>
        <p:txBody>
          <a:bodyPr/>
          <a:lstStyle/>
          <a:p>
            <a:pPr eaLnBrk="1" hangingPunct="1"/>
            <a:r>
              <a:rPr lang="en-US" sz="4000" dirty="0" smtClean="0"/>
              <a:t>Assessing beyond Problem Severity</a:t>
            </a:r>
          </a:p>
        </p:txBody>
      </p:sp>
      <p:graphicFrame>
        <p:nvGraphicFramePr>
          <p:cNvPr id="2050" name="Object 4"/>
          <p:cNvGraphicFramePr>
            <a:graphicFrameLocks noGrp="1" noChangeAspect="1"/>
          </p:cNvGraphicFramePr>
          <p:nvPr>
            <p:ph idx="1"/>
            <p:extLst>
              <p:ext uri="{D42A27DB-BD31-4B8C-83A1-F6EECF244321}">
                <p14:modId xmlns:p14="http://schemas.microsoft.com/office/powerpoint/2010/main" val="196397803"/>
              </p:ext>
            </p:extLst>
          </p:nvPr>
        </p:nvGraphicFramePr>
        <p:xfrm>
          <a:off x="7123452" y="2098675"/>
          <a:ext cx="1715748" cy="3692525"/>
        </p:xfrm>
        <a:graphic>
          <a:graphicData uri="http://schemas.openxmlformats.org/presentationml/2006/ole">
            <mc:AlternateContent xmlns:mc="http://schemas.openxmlformats.org/markup-compatibility/2006">
              <mc:Choice xmlns:v="urn:schemas-microsoft-com:vml" Requires="v">
                <p:oleObj spid="_x0000_s2241" name="Clip" r:id="rId4" imgW="1857600" imgH="3995640" progId="">
                  <p:embed/>
                </p:oleObj>
              </mc:Choice>
              <mc:Fallback>
                <p:oleObj name="Clip" r:id="rId4" imgW="1857600" imgH="39956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452" y="2098675"/>
                        <a:ext cx="1715748" cy="3692525"/>
                      </a:xfrm>
                      <a:prstGeom prst="rect">
                        <a:avLst/>
                      </a:prstGeom>
                      <a:solidFill>
                        <a:srgbClr val="FF9900"/>
                      </a:solidFill>
                      <a:ln w="9525">
                        <a:solidFill>
                          <a:schemeClr val="bg1"/>
                        </a:solidFill>
                        <a:miter lim="800000"/>
                        <a:headEnd/>
                        <a:tailEnd/>
                      </a:ln>
                    </p:spPr>
                  </p:pic>
                </p:oleObj>
              </mc:Fallback>
            </mc:AlternateContent>
          </a:graphicData>
        </a:graphic>
      </p:graphicFrame>
      <p:sp>
        <p:nvSpPr>
          <p:cNvPr id="2052" name="Rectangle 3"/>
          <p:cNvSpPr>
            <a:spLocks noGrp="1" noChangeArrowheads="1"/>
          </p:cNvSpPr>
          <p:nvPr>
            <p:ph type="body" sz="half" idx="4294967295"/>
          </p:nvPr>
        </p:nvSpPr>
        <p:spPr>
          <a:xfrm>
            <a:off x="914400" y="1844675"/>
            <a:ext cx="7467600" cy="5013325"/>
          </a:xfrm>
        </p:spPr>
        <p:txBody>
          <a:bodyPr/>
          <a:lstStyle/>
          <a:p>
            <a:pPr eaLnBrk="1" hangingPunct="1"/>
            <a:r>
              <a:rPr lang="en-US" sz="2800" dirty="0" smtClean="0">
                <a:solidFill>
                  <a:srgbClr val="FFFF66"/>
                </a:solidFill>
                <a:effectLst/>
                <a:latin typeface="Calibri" panose="020F0502020204030204" pitchFamily="34" charset="0"/>
              </a:rPr>
              <a:t>Assessment &amp; Diagnosis</a:t>
            </a:r>
          </a:p>
          <a:p>
            <a:pPr lvl="1" eaLnBrk="1" hangingPunct="1"/>
            <a:r>
              <a:rPr lang="en-US" dirty="0" smtClean="0">
                <a:effectLst/>
                <a:latin typeface="Calibri" panose="020F0502020204030204" pitchFamily="34" charset="0"/>
              </a:rPr>
              <a:t>This process helps determine the </a:t>
            </a:r>
            <a:br>
              <a:rPr lang="en-US" dirty="0" smtClean="0">
                <a:effectLst/>
                <a:latin typeface="Calibri" panose="020F0502020204030204" pitchFamily="34" charset="0"/>
              </a:rPr>
            </a:br>
            <a:r>
              <a:rPr lang="en-US" dirty="0" smtClean="0">
                <a:solidFill>
                  <a:srgbClr val="FFFF3D"/>
                </a:solidFill>
                <a:effectLst/>
                <a:latin typeface="Calibri" panose="020F0502020204030204" pitchFamily="34" charset="0"/>
              </a:rPr>
              <a:t>specific</a:t>
            </a:r>
            <a:r>
              <a:rPr lang="en-US" dirty="0" smtClean="0">
                <a:effectLst/>
                <a:latin typeface="Calibri" panose="020F0502020204030204" pitchFamily="34" charset="0"/>
              </a:rPr>
              <a:t> </a:t>
            </a:r>
            <a:r>
              <a:rPr lang="en-US" dirty="0" smtClean="0">
                <a:solidFill>
                  <a:srgbClr val="FFFF3D"/>
                </a:solidFill>
                <a:effectLst/>
                <a:latin typeface="Calibri" panose="020F0502020204030204" pitchFamily="34" charset="0"/>
              </a:rPr>
              <a:t>issues </a:t>
            </a:r>
            <a:r>
              <a:rPr lang="en-US" dirty="0" smtClean="0">
                <a:effectLst/>
                <a:latin typeface="Calibri" panose="020F0502020204030204" pitchFamily="34" charset="0"/>
              </a:rPr>
              <a:t>of the individual – </a:t>
            </a:r>
            <a:br>
              <a:rPr lang="en-US" dirty="0" smtClean="0">
                <a:effectLst/>
                <a:latin typeface="Calibri" panose="020F0502020204030204" pitchFamily="34" charset="0"/>
              </a:rPr>
            </a:br>
            <a:r>
              <a:rPr lang="en-US" dirty="0" smtClean="0">
                <a:solidFill>
                  <a:srgbClr val="FFFF3D"/>
                </a:solidFill>
                <a:effectLst/>
                <a:latin typeface="Calibri" panose="020F0502020204030204" pitchFamily="34" charset="0"/>
              </a:rPr>
              <a:t>beyond substance use </a:t>
            </a:r>
            <a:r>
              <a:rPr lang="en-US" dirty="0" smtClean="0">
                <a:effectLst/>
                <a:latin typeface="Calibri" panose="020F0502020204030204" pitchFamily="34" charset="0"/>
              </a:rPr>
              <a:t>(and to guide  treatment planning/placement)</a:t>
            </a:r>
          </a:p>
          <a:p>
            <a:pPr lvl="2" eaLnBrk="1" hangingPunct="1"/>
            <a:r>
              <a:rPr lang="en-US" sz="2800" dirty="0" smtClean="0">
                <a:effectLst/>
                <a:latin typeface="Calibri" panose="020F0502020204030204" pitchFamily="34" charset="0"/>
              </a:rPr>
              <a:t>Global Appraisal of Individual </a:t>
            </a:r>
            <a:br>
              <a:rPr lang="en-US" sz="2800" dirty="0" smtClean="0">
                <a:effectLst/>
                <a:latin typeface="Calibri" panose="020F0502020204030204" pitchFamily="34" charset="0"/>
              </a:rPr>
            </a:br>
            <a:r>
              <a:rPr lang="en-US" sz="2800" dirty="0" smtClean="0">
                <a:effectLst/>
                <a:latin typeface="Calibri" panose="020F0502020204030204" pitchFamily="34" charset="0"/>
              </a:rPr>
              <a:t>Needs (GAIN)</a:t>
            </a:r>
          </a:p>
          <a:p>
            <a:pPr lvl="2" eaLnBrk="1" hangingPunct="1"/>
            <a:r>
              <a:rPr lang="en-US" sz="2800" dirty="0" smtClean="0">
                <a:effectLst/>
                <a:latin typeface="Calibri" panose="020F0502020204030204" pitchFamily="34" charset="0"/>
              </a:rPr>
              <a:t>Addiction Severity Index 4 Teens </a:t>
            </a:r>
            <a:br>
              <a:rPr lang="en-US" sz="2800" dirty="0" smtClean="0">
                <a:effectLst/>
                <a:latin typeface="Calibri" panose="020F0502020204030204" pitchFamily="34" charset="0"/>
              </a:rPr>
            </a:br>
            <a:r>
              <a:rPr lang="en-US" sz="2800" dirty="0" smtClean="0">
                <a:effectLst/>
                <a:latin typeface="Calibri" panose="020F0502020204030204" pitchFamily="34" charset="0"/>
              </a:rPr>
              <a:t>(T-ASI)</a:t>
            </a:r>
          </a:p>
          <a:p>
            <a:pPr lvl="2" eaLnBrk="1" hangingPunct="1"/>
            <a:r>
              <a:rPr lang="en-US" sz="2800" dirty="0" smtClean="0">
                <a:effectLst/>
                <a:latin typeface="Calibri" panose="020F0502020204030204" pitchFamily="34" charset="0"/>
              </a:rPr>
              <a:t>Adolescent Problem Severity Index  (APSI)</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84</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eaLnBrk="1" hangingPunct="1"/>
            <a:r>
              <a:rPr lang="en-US" dirty="0" smtClean="0"/>
              <a:t>Complexities for </a:t>
            </a:r>
            <a:br>
              <a:rPr lang="en-US" dirty="0" smtClean="0"/>
            </a:br>
            <a:r>
              <a:rPr lang="en-US" dirty="0" smtClean="0"/>
              <a:t>Clinical Treatment</a:t>
            </a:r>
          </a:p>
        </p:txBody>
      </p:sp>
      <p:sp>
        <p:nvSpPr>
          <p:cNvPr id="34819" name="Rectangle 3"/>
          <p:cNvSpPr>
            <a:spLocks noGrp="1" noChangeArrowheads="1"/>
          </p:cNvSpPr>
          <p:nvPr>
            <p:ph idx="1"/>
          </p:nvPr>
        </p:nvSpPr>
        <p:spPr>
          <a:xfrm>
            <a:off x="1066800" y="1828800"/>
            <a:ext cx="7543800" cy="4114800"/>
          </a:xfrm>
        </p:spPr>
        <p:txBody>
          <a:bodyPr/>
          <a:lstStyle/>
          <a:p>
            <a:pPr eaLnBrk="1" hangingPunct="1">
              <a:lnSpc>
                <a:spcPct val="90000"/>
              </a:lnSpc>
            </a:pPr>
            <a:r>
              <a:rPr lang="en-US" dirty="0" smtClean="0">
                <a:effectLst/>
              </a:rPr>
              <a:t>Majority of adolescents presenting for treatment with more than just substance use problems…</a:t>
            </a:r>
          </a:p>
          <a:p>
            <a:pPr lvl="1" eaLnBrk="1" hangingPunct="1">
              <a:lnSpc>
                <a:spcPct val="90000"/>
              </a:lnSpc>
            </a:pPr>
            <a:r>
              <a:rPr lang="en-US" sz="3200" dirty="0" smtClean="0">
                <a:solidFill>
                  <a:srgbClr val="FFFF00"/>
                </a:solidFill>
                <a:effectLst/>
              </a:rPr>
              <a:t>Psychological co-occurring </a:t>
            </a:r>
            <a:r>
              <a:rPr lang="en-US" sz="3200" dirty="0" smtClean="0">
                <a:effectLst/>
              </a:rPr>
              <a:t>(trauma, depression, anxiety, etc.) histories</a:t>
            </a:r>
          </a:p>
          <a:p>
            <a:pPr lvl="1" eaLnBrk="1" hangingPunct="1">
              <a:lnSpc>
                <a:spcPct val="90000"/>
              </a:lnSpc>
            </a:pPr>
            <a:r>
              <a:rPr lang="en-US" sz="3200" dirty="0" smtClean="0">
                <a:solidFill>
                  <a:srgbClr val="FFFF3D"/>
                </a:solidFill>
                <a:effectLst/>
              </a:rPr>
              <a:t>Delinquent/legal,</a:t>
            </a:r>
            <a:r>
              <a:rPr lang="en-US" sz="3200" dirty="0" smtClean="0">
                <a:effectLst/>
              </a:rPr>
              <a:t> court/probation issues</a:t>
            </a:r>
          </a:p>
          <a:p>
            <a:pPr lvl="1" eaLnBrk="1" hangingPunct="1">
              <a:lnSpc>
                <a:spcPct val="90000"/>
              </a:lnSpc>
            </a:pPr>
            <a:r>
              <a:rPr lang="en-US" sz="3200" dirty="0" smtClean="0">
                <a:solidFill>
                  <a:srgbClr val="FFFF3D"/>
                </a:solidFill>
                <a:effectLst/>
              </a:rPr>
              <a:t>School</a:t>
            </a:r>
            <a:r>
              <a:rPr lang="en-US" sz="3200" dirty="0" smtClean="0">
                <a:effectLst/>
              </a:rPr>
              <a:t> drop-out/academic failure issues</a:t>
            </a:r>
          </a:p>
          <a:p>
            <a:pPr lvl="1" eaLnBrk="1" hangingPunct="1">
              <a:lnSpc>
                <a:spcPct val="90000"/>
              </a:lnSpc>
            </a:pPr>
            <a:r>
              <a:rPr lang="en-US" sz="3200" dirty="0" smtClean="0">
                <a:solidFill>
                  <a:srgbClr val="FFFF3D"/>
                </a:solidFill>
                <a:effectLst/>
              </a:rPr>
              <a:t>Family</a:t>
            </a:r>
            <a:r>
              <a:rPr lang="en-US" sz="3200" dirty="0" smtClean="0">
                <a:effectLst/>
              </a:rPr>
              <a:t> dysfunction</a:t>
            </a:r>
          </a:p>
          <a:p>
            <a:pPr eaLnBrk="1" hangingPunct="1">
              <a:lnSpc>
                <a:spcPct val="90000"/>
              </a:lnSpc>
            </a:pPr>
            <a:endParaRPr lang="en-US" dirty="0" smtClean="0">
              <a:solidFill>
                <a:srgbClr val="FFFF00"/>
              </a:solidFill>
              <a:effectLst/>
            </a:endParaRPr>
          </a:p>
        </p:txBody>
      </p:sp>
      <p:pic>
        <p:nvPicPr>
          <p:cNvPr id="34820" name="Picture 4" descr="teens"/>
          <p:cNvPicPr>
            <a:picLocks noChangeAspect="1" noChangeArrowheads="1"/>
          </p:cNvPicPr>
          <p:nvPr/>
        </p:nvPicPr>
        <p:blipFill>
          <a:blip r:embed="rId3" cstate="print"/>
          <a:srcRect/>
          <a:stretch>
            <a:fillRect/>
          </a:stretch>
        </p:blipFill>
        <p:spPr bwMode="auto">
          <a:xfrm>
            <a:off x="7239000" y="180975"/>
            <a:ext cx="1752600" cy="1647825"/>
          </a:xfrm>
          <a:prstGeom prst="rect">
            <a:avLst/>
          </a:prstGeom>
          <a:noFill/>
          <a:ln w="38100">
            <a:solidFill>
              <a:srgbClr val="00B0F0"/>
            </a:solidFill>
            <a:miter lim="800000"/>
            <a:headEnd/>
            <a:tailEnd/>
          </a:ln>
          <a:effectLst>
            <a:softEdge rad="127000"/>
          </a:effectLst>
        </p:spPr>
      </p:pic>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85</a:t>
            </a:fld>
            <a:endParaRPr lang="en-US" sz="1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Childhood Experiences Study (ACE)</a:t>
            </a:r>
            <a:endParaRPr lang="en-US" dirty="0"/>
          </a:p>
        </p:txBody>
      </p:sp>
      <p:sp>
        <p:nvSpPr>
          <p:cNvPr id="3" name="Content Placeholder 2"/>
          <p:cNvSpPr>
            <a:spLocks noGrp="1"/>
          </p:cNvSpPr>
          <p:nvPr>
            <p:ph idx="1"/>
          </p:nvPr>
        </p:nvSpPr>
        <p:spPr>
          <a:xfrm>
            <a:off x="914400" y="1905000"/>
            <a:ext cx="7543800" cy="4114800"/>
          </a:xfrm>
        </p:spPr>
        <p:txBody>
          <a:bodyPr/>
          <a:lstStyle/>
          <a:p>
            <a:r>
              <a:rPr lang="en-US" dirty="0" smtClean="0">
                <a:effectLst/>
              </a:rPr>
              <a:t>Ongoing </a:t>
            </a:r>
            <a:r>
              <a:rPr lang="en-US" dirty="0">
                <a:effectLst/>
              </a:rPr>
              <a:t>collaborative research between the </a:t>
            </a:r>
            <a:r>
              <a:rPr lang="en-US" dirty="0" smtClean="0">
                <a:effectLst/>
              </a:rPr>
              <a:t>CDC and </a:t>
            </a:r>
            <a:r>
              <a:rPr lang="en-US" dirty="0">
                <a:effectLst/>
              </a:rPr>
              <a:t>Kaiser </a:t>
            </a:r>
            <a:r>
              <a:rPr lang="en-US" dirty="0" smtClean="0">
                <a:effectLst/>
              </a:rPr>
              <a:t>Permanente</a:t>
            </a:r>
            <a:endParaRPr lang="en-US" dirty="0">
              <a:effectLst/>
            </a:endParaRPr>
          </a:p>
          <a:p>
            <a:r>
              <a:rPr lang="en-US" dirty="0" smtClean="0">
                <a:effectLst/>
              </a:rPr>
              <a:t>Over </a:t>
            </a:r>
            <a:r>
              <a:rPr lang="en-US" dirty="0">
                <a:effectLst/>
              </a:rPr>
              <a:t>17,000 Kaiser patients participating in routine health screening volunteered to participate in </a:t>
            </a:r>
            <a:r>
              <a:rPr lang="en-US" dirty="0" smtClean="0">
                <a:effectLst/>
              </a:rPr>
              <a:t>the study</a:t>
            </a:r>
          </a:p>
          <a:p>
            <a:r>
              <a:rPr lang="en-US" dirty="0" smtClean="0">
                <a:effectLst/>
              </a:rPr>
              <a:t>Data reveal </a:t>
            </a:r>
            <a:r>
              <a:rPr lang="en-US" dirty="0">
                <a:effectLst/>
              </a:rPr>
              <a:t>staggering </a:t>
            </a:r>
            <a:r>
              <a:rPr lang="en-US" dirty="0" smtClean="0">
                <a:effectLst/>
              </a:rPr>
              <a:t/>
            </a:r>
            <a:br>
              <a:rPr lang="en-US" dirty="0" smtClean="0">
                <a:effectLst/>
              </a:rPr>
            </a:br>
            <a:r>
              <a:rPr lang="en-US" dirty="0" smtClean="0">
                <a:effectLst/>
              </a:rPr>
              <a:t>proof </a:t>
            </a:r>
            <a:r>
              <a:rPr lang="en-US" dirty="0">
                <a:effectLst/>
              </a:rPr>
              <a:t>of the </a:t>
            </a:r>
            <a:r>
              <a:rPr lang="en-US" dirty="0">
                <a:solidFill>
                  <a:srgbClr val="FFFF00"/>
                </a:solidFill>
                <a:effectLst/>
              </a:rPr>
              <a:t>health, </a:t>
            </a:r>
            <a:r>
              <a:rPr lang="en-US" dirty="0" smtClean="0">
                <a:solidFill>
                  <a:srgbClr val="FFFF00"/>
                </a:solidFill>
                <a:effectLst/>
              </a:rPr>
              <a:t/>
            </a:r>
            <a:br>
              <a:rPr lang="en-US" dirty="0" smtClean="0">
                <a:solidFill>
                  <a:srgbClr val="FFFF00"/>
                </a:solidFill>
                <a:effectLst/>
              </a:rPr>
            </a:br>
            <a:r>
              <a:rPr lang="en-US" dirty="0" smtClean="0">
                <a:solidFill>
                  <a:srgbClr val="FFFF00"/>
                </a:solidFill>
                <a:effectLst/>
              </a:rPr>
              <a:t>social</a:t>
            </a:r>
            <a:r>
              <a:rPr lang="en-US" dirty="0">
                <a:solidFill>
                  <a:srgbClr val="FFFF00"/>
                </a:solidFill>
                <a:effectLst/>
              </a:rPr>
              <a:t>, and economic </a:t>
            </a:r>
            <a:r>
              <a:rPr lang="en-US" dirty="0" smtClean="0">
                <a:solidFill>
                  <a:srgbClr val="FFFF00"/>
                </a:solidFill>
                <a:effectLst/>
              </a:rPr>
              <a:t/>
            </a:r>
            <a:br>
              <a:rPr lang="en-US" dirty="0" smtClean="0">
                <a:solidFill>
                  <a:srgbClr val="FFFF00"/>
                </a:solidFill>
                <a:effectLst/>
              </a:rPr>
            </a:br>
            <a:r>
              <a:rPr lang="en-US" dirty="0" smtClean="0">
                <a:solidFill>
                  <a:srgbClr val="FFFF00"/>
                </a:solidFill>
                <a:effectLst/>
              </a:rPr>
              <a:t>risks </a:t>
            </a:r>
            <a:r>
              <a:rPr lang="en-US" dirty="0">
                <a:effectLst/>
              </a:rPr>
              <a:t>that result from childhood </a:t>
            </a:r>
            <a:r>
              <a:rPr lang="en-US" dirty="0" smtClean="0">
                <a:effectLst/>
              </a:rPr>
              <a:t>trauma</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338" y="4049291"/>
            <a:ext cx="3246062" cy="1970509"/>
          </a:xfrm>
          <a:prstGeom prst="rect">
            <a:avLst/>
          </a:prstGeom>
          <a:solidFill>
            <a:schemeClr val="tx1"/>
          </a:solidFill>
        </p:spPr>
      </p:pic>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86</a:t>
            </a:fld>
            <a:endParaRPr lang="en-US" sz="1400" dirty="0" smtClean="0">
              <a:latin typeface="Calibri" panose="020F0502020204030204" pitchFamily="34" charset="0"/>
            </a:endParaRPr>
          </a:p>
        </p:txBody>
      </p:sp>
      <p:sp>
        <p:nvSpPr>
          <p:cNvPr id="6" name="Rectangle 33"/>
          <p:cNvSpPr>
            <a:spLocks noChangeArrowheads="1"/>
          </p:cNvSpPr>
          <p:nvPr/>
        </p:nvSpPr>
        <p:spPr bwMode="auto">
          <a:xfrm>
            <a:off x="0" y="6553200"/>
            <a:ext cx="4648200" cy="304800"/>
          </a:xfrm>
          <a:prstGeom prst="rect">
            <a:avLst/>
          </a:prstGeom>
          <a:noFill/>
          <a:ln w="9525">
            <a:noFill/>
            <a:miter lim="800000"/>
            <a:headEnd/>
            <a:tailEnd/>
          </a:ln>
        </p:spPr>
        <p:txBody>
          <a:bodyPr wrap="none" anchor="ctr"/>
          <a:lstStyle/>
          <a:p>
            <a:pPr algn="l"/>
            <a:r>
              <a:rPr lang="en-US" sz="1400" dirty="0" smtClean="0">
                <a:solidFill>
                  <a:srgbClr val="FFFF00"/>
                </a:solidFill>
                <a:latin typeface="Calibri" panose="020F0502020204030204" pitchFamily="34" charset="0"/>
              </a:rPr>
              <a:t>SOURCE: The ACE Study, </a:t>
            </a:r>
            <a:r>
              <a:rPr lang="en-US" sz="1400" dirty="0" smtClean="0">
                <a:solidFill>
                  <a:srgbClr val="FFFF00"/>
                </a:solidFill>
                <a:latin typeface="Calibri" panose="020F0502020204030204" pitchFamily="34" charset="0"/>
                <a:hlinkClick r:id="rId4"/>
              </a:rPr>
              <a:t>http://acestudy.org</a:t>
            </a:r>
            <a:r>
              <a:rPr lang="en-US" sz="1400" dirty="0" smtClean="0">
                <a:solidFill>
                  <a:srgbClr val="FFFF00"/>
                </a:solidFill>
                <a:latin typeface="Calibri" panose="020F0502020204030204" pitchFamily="34" charset="0"/>
              </a:rPr>
              <a:t>.</a:t>
            </a:r>
            <a:endParaRPr lang="en-US" sz="1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8444197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1"/>
            <a:ext cx="7924800" cy="1371600"/>
          </a:xfrm>
        </p:spPr>
        <p:txBody>
          <a:bodyPr/>
          <a:lstStyle/>
          <a:p>
            <a:r>
              <a:rPr lang="en-US" dirty="0" smtClean="0"/>
              <a:t>Major Findings of the ACE Study</a:t>
            </a:r>
            <a:endParaRPr lang="en-US" dirty="0"/>
          </a:p>
        </p:txBody>
      </p:sp>
      <p:sp>
        <p:nvSpPr>
          <p:cNvPr id="3" name="Content Placeholder 2"/>
          <p:cNvSpPr>
            <a:spLocks noGrp="1"/>
          </p:cNvSpPr>
          <p:nvPr>
            <p:ph idx="1"/>
          </p:nvPr>
        </p:nvSpPr>
        <p:spPr>
          <a:xfrm>
            <a:off x="1066800" y="2133600"/>
            <a:ext cx="7543800" cy="4114800"/>
          </a:xfrm>
        </p:spPr>
        <p:txBody>
          <a:bodyPr/>
          <a:lstStyle/>
          <a:p>
            <a:r>
              <a:rPr lang="en-US" sz="2800" dirty="0" smtClean="0">
                <a:effectLst/>
              </a:rPr>
              <a:t>ACEs such as childhood </a:t>
            </a:r>
            <a:r>
              <a:rPr lang="en-US" sz="2800" dirty="0">
                <a:effectLst/>
              </a:rPr>
              <a:t>abuse, neglect, and exposure to other traumatic stressors </a:t>
            </a:r>
            <a:r>
              <a:rPr lang="en-US" sz="2800" dirty="0" smtClean="0">
                <a:solidFill>
                  <a:srgbClr val="FFFF00"/>
                </a:solidFill>
                <a:effectLst/>
              </a:rPr>
              <a:t>are common</a:t>
            </a:r>
          </a:p>
          <a:p>
            <a:r>
              <a:rPr lang="en-US" sz="2800" dirty="0" smtClean="0">
                <a:effectLst/>
              </a:rPr>
              <a:t>Almost </a:t>
            </a:r>
            <a:r>
              <a:rPr lang="en-US" sz="2800" dirty="0">
                <a:solidFill>
                  <a:srgbClr val="FFFF00"/>
                </a:solidFill>
                <a:effectLst/>
              </a:rPr>
              <a:t>two-thirds</a:t>
            </a:r>
            <a:r>
              <a:rPr lang="en-US" sz="2800" dirty="0">
                <a:effectLst/>
              </a:rPr>
              <a:t> of </a:t>
            </a:r>
            <a:r>
              <a:rPr lang="en-US" sz="2800" dirty="0" smtClean="0">
                <a:effectLst/>
              </a:rPr>
              <a:t>the ACE Study participants </a:t>
            </a:r>
            <a:r>
              <a:rPr lang="en-US" sz="2800" dirty="0">
                <a:effectLst/>
              </a:rPr>
              <a:t>reported </a:t>
            </a:r>
            <a:r>
              <a:rPr lang="en-US" sz="2800" dirty="0">
                <a:solidFill>
                  <a:srgbClr val="FFFF00"/>
                </a:solidFill>
                <a:effectLst/>
              </a:rPr>
              <a:t>at least one ACE</a:t>
            </a:r>
            <a:r>
              <a:rPr lang="en-US" sz="2800" dirty="0">
                <a:effectLst/>
              </a:rPr>
              <a:t>, and </a:t>
            </a:r>
            <a:r>
              <a:rPr lang="en-US" sz="2800" dirty="0">
                <a:solidFill>
                  <a:srgbClr val="FFFF00"/>
                </a:solidFill>
                <a:effectLst/>
              </a:rPr>
              <a:t>more than one of five </a:t>
            </a:r>
            <a:r>
              <a:rPr lang="en-US" sz="2800" dirty="0">
                <a:effectLst/>
              </a:rPr>
              <a:t>reported </a:t>
            </a:r>
            <a:r>
              <a:rPr lang="en-US" sz="2800" dirty="0">
                <a:solidFill>
                  <a:srgbClr val="FFFF00"/>
                </a:solidFill>
                <a:effectLst/>
              </a:rPr>
              <a:t>three or more </a:t>
            </a:r>
            <a:r>
              <a:rPr lang="en-US" sz="2800" dirty="0" smtClean="0">
                <a:solidFill>
                  <a:srgbClr val="FFFF00"/>
                </a:solidFill>
                <a:effectLst/>
              </a:rPr>
              <a:t>ACE</a:t>
            </a:r>
          </a:p>
          <a:p>
            <a:r>
              <a:rPr lang="en-US" sz="2800" dirty="0" smtClean="0">
                <a:effectLst/>
              </a:rPr>
              <a:t>The </a:t>
            </a:r>
            <a:r>
              <a:rPr lang="en-US" sz="2800" dirty="0">
                <a:effectLst/>
              </a:rPr>
              <a:t>short- and long-term outcomes of these childhood exposures include a </a:t>
            </a:r>
            <a:r>
              <a:rPr lang="en-US" sz="2800" dirty="0">
                <a:solidFill>
                  <a:srgbClr val="FFFF00"/>
                </a:solidFill>
                <a:effectLst/>
              </a:rPr>
              <a:t>multitude of health and social </a:t>
            </a:r>
            <a:r>
              <a:rPr lang="en-US" sz="2800" dirty="0" smtClean="0">
                <a:solidFill>
                  <a:srgbClr val="FFFF00"/>
                </a:solidFill>
                <a:effectLst/>
              </a:rPr>
              <a:t>problems</a:t>
            </a:r>
            <a:endParaRPr lang="en-US" sz="2800" dirty="0">
              <a:solidFill>
                <a:srgbClr val="FFFF00"/>
              </a:solidFill>
            </a:endParaRPr>
          </a:p>
        </p:txBody>
      </p:sp>
      <p:sp>
        <p:nvSpPr>
          <p:cNvPr id="6" name="Rectangle 33"/>
          <p:cNvSpPr>
            <a:spLocks noChangeArrowheads="1"/>
          </p:cNvSpPr>
          <p:nvPr/>
        </p:nvSpPr>
        <p:spPr bwMode="auto">
          <a:xfrm>
            <a:off x="0" y="6553200"/>
            <a:ext cx="4648200" cy="304800"/>
          </a:xfrm>
          <a:prstGeom prst="rect">
            <a:avLst/>
          </a:prstGeom>
          <a:noFill/>
          <a:ln w="9525">
            <a:noFill/>
            <a:miter lim="800000"/>
            <a:headEnd/>
            <a:tailEnd/>
          </a:ln>
        </p:spPr>
        <p:txBody>
          <a:bodyPr wrap="none" anchor="ctr"/>
          <a:lstStyle/>
          <a:p>
            <a:pPr algn="l"/>
            <a:r>
              <a:rPr lang="en-US" sz="1400" dirty="0" smtClean="0">
                <a:solidFill>
                  <a:srgbClr val="FFFF00"/>
                </a:solidFill>
                <a:latin typeface="Calibri" panose="020F0502020204030204" pitchFamily="34" charset="0"/>
              </a:rPr>
              <a:t>SOURCE: The ACE Study, </a:t>
            </a:r>
            <a:r>
              <a:rPr lang="en-US" sz="1400" dirty="0" smtClean="0">
                <a:solidFill>
                  <a:srgbClr val="FFFF00"/>
                </a:solidFill>
                <a:latin typeface="Calibri" panose="020F0502020204030204" pitchFamily="34" charset="0"/>
                <a:hlinkClick r:id="rId3"/>
              </a:rPr>
              <a:t>http://acestudy.org</a:t>
            </a:r>
            <a:r>
              <a:rPr lang="en-US" sz="1400" dirty="0" smtClean="0">
                <a:solidFill>
                  <a:srgbClr val="FFFF00"/>
                </a:solidFill>
                <a:latin typeface="Calibri" panose="020F0502020204030204" pitchFamily="34" charset="0"/>
              </a:rPr>
              <a:t>.</a:t>
            </a:r>
            <a:endParaRPr lang="en-US" sz="1400" dirty="0">
              <a:solidFill>
                <a:srgbClr val="FFFF00"/>
              </a:solidFill>
              <a:latin typeface="Calibri" panose="020F0502020204030204" pitchFamily="34" charset="0"/>
            </a:endParaRP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87</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17284622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ACE Score – Risk for Health Problems</a:t>
            </a:r>
            <a:endParaRPr lang="en-US" dirty="0"/>
          </a:p>
        </p:txBody>
      </p:sp>
      <p:sp>
        <p:nvSpPr>
          <p:cNvPr id="4" name="Content Placeholder 3"/>
          <p:cNvSpPr>
            <a:spLocks noGrp="1"/>
          </p:cNvSpPr>
          <p:nvPr>
            <p:ph sz="half" idx="1"/>
          </p:nvPr>
        </p:nvSpPr>
        <p:spPr/>
        <p:txBody>
          <a:bodyPr/>
          <a:lstStyle/>
          <a:p>
            <a:r>
              <a:rPr lang="en-US" sz="2200" b="1" u="sng" dirty="0">
                <a:effectLst/>
              </a:rPr>
              <a:t>Alcoholism and alcohol abuse</a:t>
            </a:r>
          </a:p>
          <a:p>
            <a:r>
              <a:rPr lang="en-US" sz="2200" dirty="0">
                <a:solidFill>
                  <a:srgbClr val="FFFF00"/>
                </a:solidFill>
                <a:effectLst/>
              </a:rPr>
              <a:t>Chronic obstructive pulmonary disease (COPD)</a:t>
            </a:r>
          </a:p>
          <a:p>
            <a:r>
              <a:rPr lang="en-US" sz="2200" dirty="0">
                <a:effectLst/>
              </a:rPr>
              <a:t>Depression</a:t>
            </a:r>
          </a:p>
          <a:p>
            <a:r>
              <a:rPr lang="en-US" sz="2200" dirty="0">
                <a:solidFill>
                  <a:srgbClr val="FFFF00"/>
                </a:solidFill>
                <a:effectLst/>
              </a:rPr>
              <a:t>Fetal death</a:t>
            </a:r>
          </a:p>
          <a:p>
            <a:r>
              <a:rPr lang="en-US" sz="2200" dirty="0">
                <a:effectLst/>
              </a:rPr>
              <a:t>Health-related quality of life</a:t>
            </a:r>
          </a:p>
          <a:p>
            <a:r>
              <a:rPr lang="en-US" sz="2200" b="1" u="sng" dirty="0">
                <a:solidFill>
                  <a:srgbClr val="FFFF00"/>
                </a:solidFill>
                <a:effectLst/>
              </a:rPr>
              <a:t>Illicit drug use</a:t>
            </a:r>
          </a:p>
          <a:p>
            <a:r>
              <a:rPr lang="en-US" sz="2200" dirty="0">
                <a:effectLst/>
              </a:rPr>
              <a:t>Ischemic heart disease (IHD)</a:t>
            </a:r>
          </a:p>
          <a:p>
            <a:r>
              <a:rPr lang="en-US" sz="2200" dirty="0">
                <a:solidFill>
                  <a:srgbClr val="FFFF00"/>
                </a:solidFill>
                <a:effectLst/>
              </a:rPr>
              <a:t>Liver disease</a:t>
            </a:r>
          </a:p>
          <a:p>
            <a:endParaRPr lang="en-US" sz="2200" dirty="0"/>
          </a:p>
        </p:txBody>
      </p:sp>
      <p:sp>
        <p:nvSpPr>
          <p:cNvPr id="5" name="Content Placeholder 4"/>
          <p:cNvSpPr>
            <a:spLocks noGrp="1"/>
          </p:cNvSpPr>
          <p:nvPr>
            <p:ph sz="half" idx="2"/>
          </p:nvPr>
        </p:nvSpPr>
        <p:spPr/>
        <p:txBody>
          <a:bodyPr/>
          <a:lstStyle/>
          <a:p>
            <a:r>
              <a:rPr lang="en-US" sz="2200" dirty="0" smtClean="0">
                <a:effectLst/>
              </a:rPr>
              <a:t>Risk </a:t>
            </a:r>
            <a:r>
              <a:rPr lang="en-US" sz="2200" dirty="0">
                <a:effectLst/>
              </a:rPr>
              <a:t>for intimate partner violence</a:t>
            </a:r>
          </a:p>
          <a:p>
            <a:r>
              <a:rPr lang="en-US" sz="2200" dirty="0">
                <a:solidFill>
                  <a:srgbClr val="FFFF00"/>
                </a:solidFill>
                <a:effectLst/>
              </a:rPr>
              <a:t>Multiple sexual partners</a:t>
            </a:r>
          </a:p>
          <a:p>
            <a:r>
              <a:rPr lang="en-US" sz="2200" dirty="0">
                <a:effectLst/>
              </a:rPr>
              <a:t>Sexually transmitted diseases (STDs)</a:t>
            </a:r>
          </a:p>
          <a:p>
            <a:r>
              <a:rPr lang="en-US" sz="2200" b="1" u="sng" dirty="0">
                <a:solidFill>
                  <a:srgbClr val="FFFF00"/>
                </a:solidFill>
                <a:effectLst/>
              </a:rPr>
              <a:t>Smoking</a:t>
            </a:r>
          </a:p>
          <a:p>
            <a:r>
              <a:rPr lang="en-US" sz="2200" dirty="0">
                <a:effectLst/>
              </a:rPr>
              <a:t>Suicide attempts</a:t>
            </a:r>
          </a:p>
          <a:p>
            <a:r>
              <a:rPr lang="en-US" sz="2200" dirty="0">
                <a:solidFill>
                  <a:srgbClr val="FFFF00"/>
                </a:solidFill>
                <a:effectLst/>
              </a:rPr>
              <a:t>Unintended pregnancies</a:t>
            </a:r>
          </a:p>
          <a:p>
            <a:r>
              <a:rPr lang="en-US" sz="2200" dirty="0">
                <a:effectLst/>
              </a:rPr>
              <a:t>Early initiation of smoking</a:t>
            </a:r>
          </a:p>
          <a:p>
            <a:r>
              <a:rPr lang="en-US" sz="2200" dirty="0">
                <a:solidFill>
                  <a:srgbClr val="FFFF00"/>
                </a:solidFill>
                <a:effectLst/>
              </a:rPr>
              <a:t>Early initiation of sexual activity</a:t>
            </a:r>
          </a:p>
          <a:p>
            <a:r>
              <a:rPr lang="en-US" sz="2200" dirty="0">
                <a:effectLst/>
              </a:rPr>
              <a:t>Adolescent pregnancy</a:t>
            </a:r>
          </a:p>
          <a:p>
            <a:endParaRPr lang="en-US" sz="2200" dirty="0"/>
          </a:p>
        </p:txBody>
      </p:sp>
      <p:sp>
        <p:nvSpPr>
          <p:cNvPr id="6" name="Rectangle 33"/>
          <p:cNvSpPr>
            <a:spLocks noChangeArrowheads="1"/>
          </p:cNvSpPr>
          <p:nvPr/>
        </p:nvSpPr>
        <p:spPr bwMode="auto">
          <a:xfrm>
            <a:off x="0" y="6553200"/>
            <a:ext cx="4648200" cy="304800"/>
          </a:xfrm>
          <a:prstGeom prst="rect">
            <a:avLst/>
          </a:prstGeom>
          <a:noFill/>
          <a:ln w="9525">
            <a:noFill/>
            <a:miter lim="800000"/>
            <a:headEnd/>
            <a:tailEnd/>
          </a:ln>
        </p:spPr>
        <p:txBody>
          <a:bodyPr wrap="none" anchor="ctr"/>
          <a:lstStyle/>
          <a:p>
            <a:pPr algn="l"/>
            <a:r>
              <a:rPr lang="en-US" sz="1400" dirty="0" smtClean="0">
                <a:solidFill>
                  <a:srgbClr val="FFFF00"/>
                </a:solidFill>
                <a:latin typeface="Calibri" panose="020F0502020204030204" pitchFamily="34" charset="0"/>
              </a:rPr>
              <a:t>SOURCE: The ACE Study, </a:t>
            </a:r>
            <a:r>
              <a:rPr lang="en-US" sz="1400" dirty="0" smtClean="0">
                <a:solidFill>
                  <a:srgbClr val="FFFF00"/>
                </a:solidFill>
                <a:latin typeface="Calibri" panose="020F0502020204030204" pitchFamily="34" charset="0"/>
                <a:hlinkClick r:id="rId3"/>
              </a:rPr>
              <a:t>http://acestudy.org</a:t>
            </a:r>
            <a:r>
              <a:rPr lang="en-US" sz="1400" dirty="0" smtClean="0">
                <a:solidFill>
                  <a:srgbClr val="FFFF00"/>
                </a:solidFill>
                <a:latin typeface="Calibri" panose="020F0502020204030204" pitchFamily="34" charset="0"/>
              </a:rPr>
              <a:t>.</a:t>
            </a:r>
            <a:endParaRPr lang="en-US" sz="1400" dirty="0">
              <a:solidFill>
                <a:srgbClr val="FFFF00"/>
              </a:solidFill>
              <a:latin typeface="Calibri" panose="020F0502020204030204" pitchFamily="34" charset="0"/>
            </a:endParaRPr>
          </a:p>
        </p:txBody>
      </p:sp>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88</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192963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20212" y="152400"/>
            <a:ext cx="5390388" cy="1050925"/>
          </a:xfrm>
        </p:spPr>
        <p:txBody>
          <a:bodyPr/>
          <a:lstStyle/>
          <a:p>
            <a:pPr eaLnBrk="1" hangingPunct="1"/>
            <a:r>
              <a:rPr lang="en-US" dirty="0" smtClean="0"/>
              <a:t>Cannabis Youth Treatment Series</a:t>
            </a:r>
          </a:p>
        </p:txBody>
      </p:sp>
      <p:pic>
        <p:nvPicPr>
          <p:cNvPr id="125966" name="Picture 14"/>
          <p:cNvPicPr>
            <a:picLocks noChangeArrowheads="1"/>
          </p:cNvPicPr>
          <p:nvPr/>
        </p:nvPicPr>
        <p:blipFill>
          <a:blip r:embed="rId3" cstate="print"/>
          <a:srcRect/>
          <a:stretch>
            <a:fillRect/>
          </a:stretch>
        </p:blipFill>
        <p:spPr bwMode="auto">
          <a:xfrm>
            <a:off x="210312" y="838200"/>
            <a:ext cx="2761488" cy="3584448"/>
          </a:xfrm>
          <a:prstGeom prst="rect">
            <a:avLst/>
          </a:prstGeom>
          <a:noFill/>
          <a:ln w="34925">
            <a:noFill/>
            <a:miter lim="800000"/>
            <a:headEnd/>
            <a:tailEnd/>
          </a:ln>
          <a:effectLst>
            <a:softEdge rad="127000"/>
          </a:effectLst>
        </p:spPr>
      </p:pic>
      <p:sp>
        <p:nvSpPr>
          <p:cNvPr id="41991" name="Rectangle 16"/>
          <p:cNvSpPr>
            <a:spLocks noChangeArrowheads="1"/>
          </p:cNvSpPr>
          <p:nvPr/>
        </p:nvSpPr>
        <p:spPr bwMode="auto">
          <a:xfrm>
            <a:off x="0" y="6377869"/>
            <a:ext cx="5715000" cy="480131"/>
          </a:xfrm>
          <a:prstGeom prst="rect">
            <a:avLst/>
          </a:prstGeom>
          <a:noFill/>
          <a:ln w="9525">
            <a:noFill/>
            <a:miter lim="800000"/>
            <a:headEnd/>
            <a:tailEnd/>
          </a:ln>
        </p:spPr>
        <p:txBody>
          <a:bodyPr wrap="square">
            <a:spAutoFit/>
          </a:bodyPr>
          <a:lstStyle/>
          <a:p>
            <a:pPr algn="l">
              <a:lnSpc>
                <a:spcPct val="90000"/>
              </a:lnSpc>
              <a:spcBef>
                <a:spcPct val="20000"/>
              </a:spcBef>
            </a:pPr>
            <a:r>
              <a:rPr lang="en-US" sz="1400" dirty="0" smtClean="0">
                <a:solidFill>
                  <a:srgbClr val="FFFF00"/>
                </a:solidFill>
                <a:latin typeface="Calibri" panose="020F0502020204030204" pitchFamily="34" charset="0"/>
              </a:rPr>
              <a:t>SOURCE: Treatment </a:t>
            </a:r>
            <a:r>
              <a:rPr lang="en-US" sz="1400" dirty="0">
                <a:solidFill>
                  <a:srgbClr val="FFFF00"/>
                </a:solidFill>
                <a:latin typeface="Calibri" panose="020F0502020204030204" pitchFamily="34" charset="0"/>
              </a:rPr>
              <a:t>manuals available from National Clearinghouse for Alcohol and Drug Information (NCADI) or </a:t>
            </a:r>
            <a:r>
              <a:rPr lang="en-US" sz="1400" dirty="0" smtClean="0">
                <a:solidFill>
                  <a:srgbClr val="FFFF00"/>
                </a:solidFill>
                <a:latin typeface="Calibri" panose="020F0502020204030204" pitchFamily="34" charset="0"/>
                <a:hlinkClick r:id="rId4"/>
              </a:rPr>
              <a:t>www.chestnut.org/li</a:t>
            </a:r>
            <a:r>
              <a:rPr lang="en-US" sz="1400" dirty="0" smtClean="0">
                <a:solidFill>
                  <a:srgbClr val="FFFF00"/>
                </a:solidFill>
                <a:latin typeface="Calibri" panose="020F0502020204030204" pitchFamily="34" charset="0"/>
              </a:rPr>
              <a:t>.</a:t>
            </a:r>
            <a:endParaRPr lang="en-US" sz="1400" dirty="0">
              <a:solidFill>
                <a:srgbClr val="FFFF00"/>
              </a:solidFill>
              <a:latin typeface="Calibri" panose="020F0502020204030204" pitchFamily="34" charset="0"/>
            </a:endParaRPr>
          </a:p>
        </p:txBody>
      </p:sp>
      <p:pic>
        <p:nvPicPr>
          <p:cNvPr id="10242"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5262" y="1295400"/>
            <a:ext cx="2761488" cy="3584448"/>
          </a:xfrm>
          <a:prstGeom prst="rect">
            <a:avLst/>
          </a:prstGeom>
          <a:noFill/>
          <a:ln w="34925">
            <a:noFill/>
            <a:miter lim="800000"/>
            <a:headEnd/>
            <a:tailEnd/>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64" name="Picture 12"/>
          <p:cNvPicPr>
            <a:picLocks noChangeArrowheads="1"/>
          </p:cNvPicPr>
          <p:nvPr/>
        </p:nvPicPr>
        <p:blipFill>
          <a:blip r:embed="rId6" cstate="print"/>
          <a:srcRect/>
          <a:stretch>
            <a:fillRect/>
          </a:stretch>
        </p:blipFill>
        <p:spPr bwMode="auto">
          <a:xfrm>
            <a:off x="3344418" y="1825752"/>
            <a:ext cx="2761488" cy="3584448"/>
          </a:xfrm>
          <a:prstGeom prst="rect">
            <a:avLst/>
          </a:prstGeom>
          <a:noFill/>
          <a:ln w="28575">
            <a:noFill/>
            <a:miter lim="800000"/>
            <a:headEnd/>
            <a:tailEnd/>
          </a:ln>
          <a:effectLst>
            <a:softEdge rad="63500"/>
          </a:effectLst>
        </p:spPr>
      </p:pic>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89</a:t>
            </a:fld>
            <a:endParaRPr lang="en-US" sz="1400" dirty="0" smtClean="0">
              <a:latin typeface="Calibri" panose="020F0502020204030204" pitchFamily="34" charset="0"/>
            </a:endParaRPr>
          </a:p>
        </p:txBody>
      </p:sp>
      <p:pic>
        <p:nvPicPr>
          <p:cNvPr id="125960" name="Picture 8"/>
          <p:cNvPicPr>
            <a:picLocks noChangeArrowheads="1"/>
          </p:cNvPicPr>
          <p:nvPr/>
        </p:nvPicPr>
        <p:blipFill>
          <a:blip r:embed="rId7" cstate="print"/>
          <a:srcRect/>
          <a:stretch>
            <a:fillRect/>
          </a:stretch>
        </p:blipFill>
        <p:spPr bwMode="auto">
          <a:xfrm>
            <a:off x="4934712" y="2359152"/>
            <a:ext cx="2761488" cy="3584448"/>
          </a:xfrm>
          <a:prstGeom prst="rect">
            <a:avLst/>
          </a:prstGeom>
          <a:noFill/>
          <a:ln w="34925">
            <a:noFill/>
            <a:miter lim="800000"/>
            <a:headEnd/>
            <a:tailEnd/>
          </a:ln>
          <a:effectLst>
            <a:softEdge rad="127000"/>
          </a:effectLst>
        </p:spPr>
      </p:pic>
      <p:pic>
        <p:nvPicPr>
          <p:cNvPr id="125963" name="Picture 11"/>
          <p:cNvPicPr>
            <a:picLocks noChangeArrowheads="1"/>
          </p:cNvPicPr>
          <p:nvPr/>
        </p:nvPicPr>
        <p:blipFill>
          <a:blip r:embed="rId8" cstate="print"/>
          <a:srcRect/>
          <a:stretch>
            <a:fillRect/>
          </a:stretch>
        </p:blipFill>
        <p:spPr bwMode="auto">
          <a:xfrm>
            <a:off x="6306312" y="2892552"/>
            <a:ext cx="2761488" cy="3584448"/>
          </a:xfrm>
          <a:prstGeom prst="rect">
            <a:avLst/>
          </a:prstGeom>
          <a:noFill/>
          <a:ln w="34925">
            <a:noFill/>
            <a:miter lim="800000"/>
            <a:headEnd/>
            <a:tailEnd/>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5966"/>
                                        </p:tgtEl>
                                        <p:attrNameLst>
                                          <p:attrName>style.visibility</p:attrName>
                                        </p:attrNameLst>
                                      </p:cBhvr>
                                      <p:to>
                                        <p:strVal val="visible"/>
                                      </p:to>
                                    </p:set>
                                    <p:anim calcmode="lin" valueType="num">
                                      <p:cBhvr>
                                        <p:cTn id="7" dur="500" fill="hold"/>
                                        <p:tgtEl>
                                          <p:spTgt spid="125966"/>
                                        </p:tgtEl>
                                        <p:attrNameLst>
                                          <p:attrName>ppt_w</p:attrName>
                                        </p:attrNameLst>
                                      </p:cBhvr>
                                      <p:tavLst>
                                        <p:tav tm="0">
                                          <p:val>
                                            <p:fltVal val="0"/>
                                          </p:val>
                                        </p:tav>
                                        <p:tav tm="100000">
                                          <p:val>
                                            <p:strVal val="#ppt_w"/>
                                          </p:val>
                                        </p:tav>
                                      </p:tavLst>
                                    </p:anim>
                                    <p:anim calcmode="lin" valueType="num">
                                      <p:cBhvr>
                                        <p:cTn id="8" dur="500" fill="hold"/>
                                        <p:tgtEl>
                                          <p:spTgt spid="1259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500" fill="hold"/>
                                        <p:tgtEl>
                                          <p:spTgt spid="10242"/>
                                        </p:tgtEl>
                                        <p:attrNameLst>
                                          <p:attrName>ppt_w</p:attrName>
                                        </p:attrNameLst>
                                      </p:cBhvr>
                                      <p:tavLst>
                                        <p:tav tm="0">
                                          <p:val>
                                            <p:fltVal val="0"/>
                                          </p:val>
                                        </p:tav>
                                        <p:tav tm="100000">
                                          <p:val>
                                            <p:strVal val="#ppt_w"/>
                                          </p:val>
                                        </p:tav>
                                      </p:tavLst>
                                    </p:anim>
                                    <p:anim calcmode="lin" valueType="num">
                                      <p:cBhvr>
                                        <p:cTn id="14" dur="500" fill="hold"/>
                                        <p:tgtEl>
                                          <p:spTgt spid="1024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5964"/>
                                        </p:tgtEl>
                                        <p:attrNameLst>
                                          <p:attrName>style.visibility</p:attrName>
                                        </p:attrNameLst>
                                      </p:cBhvr>
                                      <p:to>
                                        <p:strVal val="visible"/>
                                      </p:to>
                                    </p:set>
                                    <p:anim calcmode="lin" valueType="num">
                                      <p:cBhvr>
                                        <p:cTn id="19" dur="500" fill="hold"/>
                                        <p:tgtEl>
                                          <p:spTgt spid="125964"/>
                                        </p:tgtEl>
                                        <p:attrNameLst>
                                          <p:attrName>ppt_w</p:attrName>
                                        </p:attrNameLst>
                                      </p:cBhvr>
                                      <p:tavLst>
                                        <p:tav tm="0">
                                          <p:val>
                                            <p:fltVal val="0"/>
                                          </p:val>
                                        </p:tav>
                                        <p:tav tm="100000">
                                          <p:val>
                                            <p:strVal val="#ppt_w"/>
                                          </p:val>
                                        </p:tav>
                                      </p:tavLst>
                                    </p:anim>
                                    <p:anim calcmode="lin" valueType="num">
                                      <p:cBhvr>
                                        <p:cTn id="20" dur="500" fill="hold"/>
                                        <p:tgtEl>
                                          <p:spTgt spid="12596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5960"/>
                                        </p:tgtEl>
                                        <p:attrNameLst>
                                          <p:attrName>style.visibility</p:attrName>
                                        </p:attrNameLst>
                                      </p:cBhvr>
                                      <p:to>
                                        <p:strVal val="visible"/>
                                      </p:to>
                                    </p:set>
                                    <p:anim calcmode="lin" valueType="num">
                                      <p:cBhvr>
                                        <p:cTn id="25" dur="500" fill="hold"/>
                                        <p:tgtEl>
                                          <p:spTgt spid="125960"/>
                                        </p:tgtEl>
                                        <p:attrNameLst>
                                          <p:attrName>ppt_w</p:attrName>
                                        </p:attrNameLst>
                                      </p:cBhvr>
                                      <p:tavLst>
                                        <p:tav tm="0">
                                          <p:val>
                                            <p:fltVal val="0"/>
                                          </p:val>
                                        </p:tav>
                                        <p:tav tm="100000">
                                          <p:val>
                                            <p:strVal val="#ppt_w"/>
                                          </p:val>
                                        </p:tav>
                                      </p:tavLst>
                                    </p:anim>
                                    <p:anim calcmode="lin" valueType="num">
                                      <p:cBhvr>
                                        <p:cTn id="26" dur="500" fill="hold"/>
                                        <p:tgtEl>
                                          <p:spTgt spid="12596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25963"/>
                                        </p:tgtEl>
                                        <p:attrNameLst>
                                          <p:attrName>style.visibility</p:attrName>
                                        </p:attrNameLst>
                                      </p:cBhvr>
                                      <p:to>
                                        <p:strVal val="visible"/>
                                      </p:to>
                                    </p:set>
                                    <p:anim calcmode="lin" valueType="num">
                                      <p:cBhvr>
                                        <p:cTn id="31" dur="500" fill="hold"/>
                                        <p:tgtEl>
                                          <p:spTgt spid="125963"/>
                                        </p:tgtEl>
                                        <p:attrNameLst>
                                          <p:attrName>ppt_w</p:attrName>
                                        </p:attrNameLst>
                                      </p:cBhvr>
                                      <p:tavLst>
                                        <p:tav tm="0">
                                          <p:val>
                                            <p:fltVal val="0"/>
                                          </p:val>
                                        </p:tav>
                                        <p:tav tm="100000">
                                          <p:val>
                                            <p:strVal val="#ppt_w"/>
                                          </p:val>
                                        </p:tav>
                                      </p:tavLst>
                                    </p:anim>
                                    <p:anim calcmode="lin" valueType="num">
                                      <p:cBhvr>
                                        <p:cTn id="32" dur="500" fill="hold"/>
                                        <p:tgtEl>
                                          <p:spTgt spid="1259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990600" y="427038"/>
            <a:ext cx="8153400" cy="1401762"/>
          </a:xfrm>
        </p:spPr>
        <p:txBody>
          <a:bodyPr/>
          <a:lstStyle/>
          <a:p>
            <a:r>
              <a:rPr lang="en-US" dirty="0" smtClean="0"/>
              <a:t>Introductions</a:t>
            </a:r>
          </a:p>
        </p:txBody>
      </p:sp>
      <p:sp>
        <p:nvSpPr>
          <p:cNvPr id="13315" name="Rectangle 3"/>
          <p:cNvSpPr>
            <a:spLocks noGrp="1"/>
          </p:cNvSpPr>
          <p:nvPr>
            <p:ph type="body" idx="1"/>
          </p:nvPr>
        </p:nvSpPr>
        <p:spPr>
          <a:xfrm>
            <a:off x="990600" y="1981200"/>
            <a:ext cx="8001000" cy="4191000"/>
          </a:xfrm>
        </p:spPr>
        <p:txBody>
          <a:bodyPr/>
          <a:lstStyle/>
          <a:p>
            <a:pPr>
              <a:buClr>
                <a:srgbClr val="FFFF00"/>
              </a:buClr>
              <a:buFont typeface="Arial" pitchFamily="34" charset="0"/>
              <a:buNone/>
            </a:pPr>
            <a:r>
              <a:rPr lang="en-US" sz="3200" dirty="0" smtClean="0">
                <a:effectLst/>
              </a:rPr>
              <a:t>Briefly tell us:</a:t>
            </a:r>
          </a:p>
          <a:p>
            <a:pPr>
              <a:buClr>
                <a:srgbClr val="FFFF00"/>
              </a:buClr>
            </a:pPr>
            <a:r>
              <a:rPr lang="en-US" sz="3000" dirty="0" smtClean="0">
                <a:solidFill>
                  <a:srgbClr val="FFFF00"/>
                </a:solidFill>
                <a:effectLst/>
              </a:rPr>
              <a:t>What is your name?</a:t>
            </a:r>
          </a:p>
          <a:p>
            <a:pPr>
              <a:buClr>
                <a:srgbClr val="FFFF00"/>
              </a:buClr>
            </a:pPr>
            <a:r>
              <a:rPr lang="en-US" sz="3000" dirty="0" smtClean="0">
                <a:effectLst/>
              </a:rPr>
              <a:t>Where do you work and what you do there?</a:t>
            </a:r>
          </a:p>
          <a:p>
            <a:pPr>
              <a:buClr>
                <a:srgbClr val="FFFF00"/>
              </a:buClr>
            </a:pPr>
            <a:r>
              <a:rPr lang="en-US" sz="3000" dirty="0" smtClean="0">
                <a:solidFill>
                  <a:srgbClr val="FFFF00"/>
                </a:solidFill>
                <a:effectLst/>
              </a:rPr>
              <a:t>Who is your favorite musician or performer?</a:t>
            </a:r>
          </a:p>
          <a:p>
            <a:pPr>
              <a:buClr>
                <a:srgbClr val="FFFF00"/>
              </a:buClr>
            </a:pPr>
            <a:r>
              <a:rPr lang="en-US" sz="3000" dirty="0" smtClean="0">
                <a:effectLst/>
              </a:rPr>
              <a:t>What is one reason you decided to attend this training session?</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a:t>
            </a:fld>
            <a:endParaRPr lang="en-US" sz="1400" dirty="0" smtClean="0">
              <a:latin typeface="Calibri" panose="020F0502020204030204" pitchFamily="34" charset="0"/>
            </a:endParaRPr>
          </a:p>
        </p:txBody>
      </p:sp>
      <p:pic>
        <p:nvPicPr>
          <p:cNvPr id="3076" name="Picture 4" descr="C:\Users\bfinnerty\AppData\Local\Microsoft\Windows\Temporary Internet Files\Content.IE5\0YR237V3\MC90033982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04800"/>
            <a:ext cx="2899378" cy="26642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12267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209675" y="2590800"/>
            <a:ext cx="2905125" cy="2971800"/>
            <a:chOff x="3038764" y="2133600"/>
            <a:chExt cx="2904836" cy="2971800"/>
          </a:xfrm>
        </p:grpSpPr>
        <p:sp>
          <p:nvSpPr>
            <p:cNvPr id="23" name="Oval 22"/>
            <p:cNvSpPr/>
            <p:nvPr/>
          </p:nvSpPr>
          <p:spPr>
            <a:xfrm>
              <a:off x="3038764" y="2133600"/>
              <a:ext cx="2904836" cy="2971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sz="1800" b="1" dirty="0">
                <a:solidFill>
                  <a:schemeClr val="tx1"/>
                </a:solidFill>
              </a:endParaRPr>
            </a:p>
          </p:txBody>
        </p:sp>
        <p:sp>
          <p:nvSpPr>
            <p:cNvPr id="39949" name="Rectangle 23"/>
            <p:cNvSpPr>
              <a:spLocks noChangeArrowheads="1"/>
            </p:cNvSpPr>
            <p:nvPr/>
          </p:nvSpPr>
          <p:spPr bwMode="auto">
            <a:xfrm rot="-3575812">
              <a:off x="2792106" y="2909736"/>
              <a:ext cx="1732334" cy="369332"/>
            </a:xfrm>
            <a:prstGeom prst="rect">
              <a:avLst/>
            </a:prstGeom>
            <a:noFill/>
            <a:ln w="9525">
              <a:noFill/>
              <a:miter lim="800000"/>
              <a:headEnd/>
              <a:tailEnd/>
            </a:ln>
          </p:spPr>
          <p:txBody>
            <a:bodyPr wrap="none">
              <a:spAutoFit/>
            </a:bodyPr>
            <a:lstStyle/>
            <a:p>
              <a:r>
                <a:rPr lang="en-US" sz="1800" b="1" dirty="0">
                  <a:solidFill>
                    <a:schemeClr val="bg1"/>
                  </a:solidFill>
                  <a:latin typeface="Calibri" pitchFamily="34" charset="0"/>
                </a:rPr>
                <a:t>Nagging Parents</a:t>
              </a:r>
            </a:p>
          </p:txBody>
        </p:sp>
      </p:grpSp>
      <p:grpSp>
        <p:nvGrpSpPr>
          <p:cNvPr id="3" name="Group 18"/>
          <p:cNvGrpSpPr>
            <a:grpSpLocks/>
          </p:cNvGrpSpPr>
          <p:nvPr/>
        </p:nvGrpSpPr>
        <p:grpSpPr bwMode="auto">
          <a:xfrm>
            <a:off x="2139950" y="2438400"/>
            <a:ext cx="1262063" cy="3236913"/>
            <a:chOff x="4022725" y="1981200"/>
            <a:chExt cx="1262063" cy="3236913"/>
          </a:xfrm>
        </p:grpSpPr>
        <p:sp>
          <p:nvSpPr>
            <p:cNvPr id="39946" name="Freeform 9"/>
            <p:cNvSpPr>
              <a:spLocks/>
            </p:cNvSpPr>
            <p:nvPr/>
          </p:nvSpPr>
          <p:spPr bwMode="auto">
            <a:xfrm>
              <a:off x="4332287" y="1981200"/>
              <a:ext cx="620713" cy="646113"/>
            </a:xfrm>
            <a:custGeom>
              <a:avLst/>
              <a:gdLst>
                <a:gd name="T0" fmla="*/ 201612649 w 391"/>
                <a:gd name="T1" fmla="*/ 98286959 h 407"/>
                <a:gd name="T2" fmla="*/ 0 w 391"/>
                <a:gd name="T3" fmla="*/ 372983401 h 407"/>
                <a:gd name="T4" fmla="*/ 153730450 w 391"/>
                <a:gd name="T5" fmla="*/ 824092477 h 407"/>
                <a:gd name="T6" fmla="*/ 534273587 w 391"/>
                <a:gd name="T7" fmla="*/ 1025705270 h 407"/>
                <a:gd name="T8" fmla="*/ 761087761 w 391"/>
                <a:gd name="T9" fmla="*/ 937498966 h 407"/>
                <a:gd name="T10" fmla="*/ 874495841 w 391"/>
                <a:gd name="T11" fmla="*/ 791329636 h 407"/>
                <a:gd name="T12" fmla="*/ 985382770 w 391"/>
                <a:gd name="T13" fmla="*/ 549394521 h 407"/>
                <a:gd name="T14" fmla="*/ 889616786 w 391"/>
                <a:gd name="T15" fmla="*/ 168851392 h 407"/>
                <a:gd name="T16" fmla="*/ 559475162 w 391"/>
                <a:gd name="T17" fmla="*/ 0 h 407"/>
                <a:gd name="T18" fmla="*/ 201612649 w 391"/>
                <a:gd name="T19" fmla="*/ 98286959 h 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1"/>
                <a:gd name="T31" fmla="*/ 0 h 407"/>
                <a:gd name="T32" fmla="*/ 391 w 391"/>
                <a:gd name="T33" fmla="*/ 407 h 4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1" h="407">
                  <a:moveTo>
                    <a:pt x="80" y="39"/>
                  </a:moveTo>
                  <a:lnTo>
                    <a:pt x="0" y="148"/>
                  </a:lnTo>
                  <a:lnTo>
                    <a:pt x="61" y="327"/>
                  </a:lnTo>
                  <a:lnTo>
                    <a:pt x="212" y="407"/>
                  </a:lnTo>
                  <a:lnTo>
                    <a:pt x="302" y="372"/>
                  </a:lnTo>
                  <a:lnTo>
                    <a:pt x="347" y="314"/>
                  </a:lnTo>
                  <a:lnTo>
                    <a:pt x="391" y="218"/>
                  </a:lnTo>
                  <a:lnTo>
                    <a:pt x="353" y="67"/>
                  </a:lnTo>
                  <a:lnTo>
                    <a:pt x="222" y="0"/>
                  </a:lnTo>
                  <a:lnTo>
                    <a:pt x="80" y="39"/>
                  </a:lnTo>
                  <a:close/>
                </a:path>
              </a:pathLst>
            </a:custGeom>
            <a:solidFill>
              <a:srgbClr val="00B2FF"/>
            </a:solidFill>
            <a:ln w="76200">
              <a:solidFill>
                <a:schemeClr val="bg1"/>
              </a:solidFill>
              <a:round/>
              <a:headEnd/>
              <a:tailEnd/>
            </a:ln>
          </p:spPr>
          <p:txBody>
            <a:bodyPr/>
            <a:lstStyle/>
            <a:p>
              <a:endParaRPr lang="en-US"/>
            </a:p>
          </p:txBody>
        </p:sp>
        <p:sp>
          <p:nvSpPr>
            <p:cNvPr id="39947" name="Freeform 10"/>
            <p:cNvSpPr>
              <a:spLocks/>
            </p:cNvSpPr>
            <p:nvPr/>
          </p:nvSpPr>
          <p:spPr bwMode="auto">
            <a:xfrm>
              <a:off x="4022725" y="2652713"/>
              <a:ext cx="1262063" cy="2565400"/>
            </a:xfrm>
            <a:custGeom>
              <a:avLst/>
              <a:gdLst>
                <a:gd name="T0" fmla="*/ 1476812091 w 795"/>
                <a:gd name="T1" fmla="*/ 1373485932 h 1616"/>
                <a:gd name="T2" fmla="*/ 1559978048 w 795"/>
                <a:gd name="T3" fmla="*/ 1066025375 h 1616"/>
                <a:gd name="T4" fmla="*/ 1630542430 w 795"/>
                <a:gd name="T5" fmla="*/ 1834673989 h 1616"/>
                <a:gd name="T6" fmla="*/ 1728828135 w 795"/>
                <a:gd name="T7" fmla="*/ 1970762386 h 1616"/>
                <a:gd name="T8" fmla="*/ 2003525985 w 795"/>
                <a:gd name="T9" fmla="*/ 1915318965 h 1616"/>
                <a:gd name="T10" fmla="*/ 1882558474 w 795"/>
                <a:gd name="T11" fmla="*/ 1292840956 h 1616"/>
                <a:gd name="T12" fmla="*/ 1864916585 w 795"/>
                <a:gd name="T13" fmla="*/ 589716583 h 1616"/>
                <a:gd name="T14" fmla="*/ 1680945956 w 795"/>
                <a:gd name="T15" fmla="*/ 241935026 h 1616"/>
                <a:gd name="T16" fmla="*/ 1252518958 w 795"/>
                <a:gd name="T17" fmla="*/ 57964395 h 1616"/>
                <a:gd name="T18" fmla="*/ 645160256 w 795"/>
                <a:gd name="T19" fmla="*/ 0 h 1616"/>
                <a:gd name="T20" fmla="*/ 267136686 w 795"/>
                <a:gd name="T21" fmla="*/ 267136581 h 1616"/>
                <a:gd name="T22" fmla="*/ 103327234 w 795"/>
                <a:gd name="T23" fmla="*/ 728325928 h 1616"/>
                <a:gd name="T24" fmla="*/ 63004730 w 795"/>
                <a:gd name="T25" fmla="*/ 1285279696 h 1616"/>
                <a:gd name="T26" fmla="*/ 0 w 795"/>
                <a:gd name="T27" fmla="*/ 1988404268 h 1616"/>
                <a:gd name="T28" fmla="*/ 249496384 w 795"/>
                <a:gd name="T29" fmla="*/ 1970762386 h 1616"/>
                <a:gd name="T30" fmla="*/ 322580128 w 795"/>
                <a:gd name="T31" fmla="*/ 1406247159 h 1616"/>
                <a:gd name="T32" fmla="*/ 451109001 w 795"/>
                <a:gd name="T33" fmla="*/ 937498239 h 1616"/>
                <a:gd name="T34" fmla="*/ 476310566 w 795"/>
                <a:gd name="T35" fmla="*/ 1728827459 h 1616"/>
                <a:gd name="T36" fmla="*/ 509071806 w 795"/>
                <a:gd name="T37" fmla="*/ 2147483647 h 1616"/>
                <a:gd name="T38" fmla="*/ 378023570 w 795"/>
                <a:gd name="T39" fmla="*/ 2147483647 h 1616"/>
                <a:gd name="T40" fmla="*/ 952619544 w 795"/>
                <a:gd name="T41" fmla="*/ 2147483647 h 1616"/>
                <a:gd name="T42" fmla="*/ 967740483 w 795"/>
                <a:gd name="T43" fmla="*/ 2147483647 h 1616"/>
                <a:gd name="T44" fmla="*/ 1000503311 w 795"/>
                <a:gd name="T45" fmla="*/ 2147483647 h 1616"/>
                <a:gd name="T46" fmla="*/ 1161793325 w 795"/>
                <a:gd name="T47" fmla="*/ 2147483647 h 1616"/>
                <a:gd name="T48" fmla="*/ 1179433627 w 795"/>
                <a:gd name="T49" fmla="*/ 2147483647 h 1616"/>
                <a:gd name="T50" fmla="*/ 1559978048 w 795"/>
                <a:gd name="T51" fmla="*/ 2147483647 h 1616"/>
                <a:gd name="T52" fmla="*/ 1622981166 w 795"/>
                <a:gd name="T53" fmla="*/ 2147483647 h 1616"/>
                <a:gd name="T54" fmla="*/ 1494453980 w 795"/>
                <a:gd name="T55" fmla="*/ 1849794922 h 1616"/>
                <a:gd name="T56" fmla="*/ 1476812091 w 795"/>
                <a:gd name="T57" fmla="*/ 1373485932 h 16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95"/>
                <a:gd name="T88" fmla="*/ 0 h 1616"/>
                <a:gd name="T89" fmla="*/ 795 w 795"/>
                <a:gd name="T90" fmla="*/ 1616 h 16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95" h="1616">
                  <a:moveTo>
                    <a:pt x="586" y="545"/>
                  </a:moveTo>
                  <a:lnTo>
                    <a:pt x="619" y="423"/>
                  </a:lnTo>
                  <a:lnTo>
                    <a:pt x="647" y="728"/>
                  </a:lnTo>
                  <a:lnTo>
                    <a:pt x="686" y="782"/>
                  </a:lnTo>
                  <a:lnTo>
                    <a:pt x="795" y="760"/>
                  </a:lnTo>
                  <a:lnTo>
                    <a:pt x="747" y="513"/>
                  </a:lnTo>
                  <a:lnTo>
                    <a:pt x="740" y="234"/>
                  </a:lnTo>
                  <a:lnTo>
                    <a:pt x="667" y="96"/>
                  </a:lnTo>
                  <a:lnTo>
                    <a:pt x="497" y="23"/>
                  </a:lnTo>
                  <a:lnTo>
                    <a:pt x="256" y="0"/>
                  </a:lnTo>
                  <a:lnTo>
                    <a:pt x="106" y="106"/>
                  </a:lnTo>
                  <a:lnTo>
                    <a:pt x="41" y="289"/>
                  </a:lnTo>
                  <a:lnTo>
                    <a:pt x="25" y="510"/>
                  </a:lnTo>
                  <a:lnTo>
                    <a:pt x="0" y="789"/>
                  </a:lnTo>
                  <a:lnTo>
                    <a:pt x="99" y="782"/>
                  </a:lnTo>
                  <a:lnTo>
                    <a:pt x="128" y="558"/>
                  </a:lnTo>
                  <a:lnTo>
                    <a:pt x="179" y="372"/>
                  </a:lnTo>
                  <a:lnTo>
                    <a:pt x="189" y="686"/>
                  </a:lnTo>
                  <a:lnTo>
                    <a:pt x="202" y="936"/>
                  </a:lnTo>
                  <a:lnTo>
                    <a:pt x="150" y="1590"/>
                  </a:lnTo>
                  <a:lnTo>
                    <a:pt x="378" y="1616"/>
                  </a:lnTo>
                  <a:lnTo>
                    <a:pt x="384" y="1170"/>
                  </a:lnTo>
                  <a:lnTo>
                    <a:pt x="397" y="866"/>
                  </a:lnTo>
                  <a:lnTo>
                    <a:pt x="461" y="1266"/>
                  </a:lnTo>
                  <a:lnTo>
                    <a:pt x="468" y="1610"/>
                  </a:lnTo>
                  <a:lnTo>
                    <a:pt x="619" y="1610"/>
                  </a:lnTo>
                  <a:lnTo>
                    <a:pt x="644" y="1081"/>
                  </a:lnTo>
                  <a:lnTo>
                    <a:pt x="593" y="734"/>
                  </a:lnTo>
                  <a:lnTo>
                    <a:pt x="586" y="545"/>
                  </a:lnTo>
                  <a:close/>
                </a:path>
              </a:pathLst>
            </a:custGeom>
            <a:solidFill>
              <a:srgbClr val="00B2FF"/>
            </a:solidFill>
            <a:ln w="76200">
              <a:solidFill>
                <a:schemeClr val="bg1"/>
              </a:solidFill>
              <a:round/>
              <a:headEnd/>
              <a:tailEnd/>
            </a:ln>
          </p:spPr>
          <p:txBody>
            <a:bodyPr/>
            <a:lstStyle/>
            <a:p>
              <a:endParaRPr lang="en-US"/>
            </a:p>
          </p:txBody>
        </p:sp>
      </p:grpSp>
      <p:sp>
        <p:nvSpPr>
          <p:cNvPr id="15" name="Oval 14"/>
          <p:cNvSpPr/>
          <p:nvPr/>
        </p:nvSpPr>
        <p:spPr>
          <a:xfrm>
            <a:off x="228600" y="2819400"/>
            <a:ext cx="1192213" cy="1219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sz="1800" dirty="0" smtClean="0">
              <a:solidFill>
                <a:schemeClr val="tx1"/>
              </a:solidFill>
              <a:latin typeface="Calibri" panose="020F0502020204030204" pitchFamily="34" charset="0"/>
            </a:endParaRPr>
          </a:p>
          <a:p>
            <a:pPr fontAlgn="auto">
              <a:spcBef>
                <a:spcPts val="0"/>
              </a:spcBef>
              <a:spcAft>
                <a:spcPts val="0"/>
              </a:spcAft>
              <a:defRPr/>
            </a:pPr>
            <a:r>
              <a:rPr lang="en-US" sz="1800" dirty="0" smtClean="0">
                <a:solidFill>
                  <a:schemeClr val="tx1"/>
                </a:solidFill>
                <a:latin typeface="Calibri" panose="020F0502020204030204" pitchFamily="34" charset="0"/>
              </a:rPr>
              <a:t>SUD</a:t>
            </a:r>
            <a:endParaRPr lang="en-US" sz="1800" dirty="0">
              <a:solidFill>
                <a:schemeClr val="tx1"/>
              </a:solidFill>
              <a:latin typeface="Calibri" panose="020F0502020204030204" pitchFamily="34" charset="0"/>
            </a:endParaRPr>
          </a:p>
        </p:txBody>
      </p:sp>
      <p:sp>
        <p:nvSpPr>
          <p:cNvPr id="20" name="Oval 19"/>
          <p:cNvSpPr/>
          <p:nvPr/>
        </p:nvSpPr>
        <p:spPr>
          <a:xfrm>
            <a:off x="3352800" y="4495800"/>
            <a:ext cx="1295400" cy="12192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fontAlgn="auto">
              <a:spcBef>
                <a:spcPts val="0"/>
              </a:spcBef>
              <a:spcAft>
                <a:spcPts val="0"/>
              </a:spcAft>
              <a:defRPr/>
            </a:pPr>
            <a:r>
              <a:rPr lang="en-US" sz="1600" dirty="0">
                <a:solidFill>
                  <a:schemeClr val="tx1"/>
                </a:solidFill>
                <a:latin typeface="Calibri" panose="020F0502020204030204" pitchFamily="34" charset="0"/>
              </a:rPr>
              <a:t>Physical </a:t>
            </a:r>
            <a:r>
              <a:rPr lang="en-US" sz="1600" dirty="0" smtClean="0">
                <a:solidFill>
                  <a:schemeClr val="tx1"/>
                </a:solidFill>
                <a:latin typeface="Calibri" panose="020F0502020204030204" pitchFamily="34" charset="0"/>
              </a:rPr>
              <a:t>Problem</a:t>
            </a:r>
            <a:endParaRPr lang="en-US" sz="1600" dirty="0">
              <a:solidFill>
                <a:schemeClr val="tx1"/>
              </a:solidFill>
              <a:latin typeface="Calibri" panose="020F0502020204030204" pitchFamily="34" charset="0"/>
            </a:endParaRPr>
          </a:p>
        </p:txBody>
      </p:sp>
      <p:sp>
        <p:nvSpPr>
          <p:cNvPr id="21" name="Oval 20"/>
          <p:cNvSpPr/>
          <p:nvPr/>
        </p:nvSpPr>
        <p:spPr>
          <a:xfrm>
            <a:off x="990600" y="5105400"/>
            <a:ext cx="1268413"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fontAlgn="auto">
              <a:spcBef>
                <a:spcPts val="0"/>
              </a:spcBef>
              <a:spcAft>
                <a:spcPts val="0"/>
              </a:spcAft>
              <a:defRPr/>
            </a:pPr>
            <a:r>
              <a:rPr lang="en-US" sz="1700" dirty="0">
                <a:solidFill>
                  <a:schemeClr val="bg1"/>
                </a:solidFill>
                <a:latin typeface="Calibri" panose="020F0502020204030204" pitchFamily="34" charset="0"/>
              </a:rPr>
              <a:t>Housing</a:t>
            </a:r>
          </a:p>
        </p:txBody>
      </p:sp>
      <p:sp>
        <p:nvSpPr>
          <p:cNvPr id="22" name="Oval 21"/>
          <p:cNvSpPr/>
          <p:nvPr/>
        </p:nvSpPr>
        <p:spPr>
          <a:xfrm>
            <a:off x="2286000" y="5257800"/>
            <a:ext cx="1192213" cy="12192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fontAlgn="auto">
              <a:spcBef>
                <a:spcPts val="0"/>
              </a:spcBef>
              <a:spcAft>
                <a:spcPts val="0"/>
              </a:spcAft>
              <a:defRPr/>
            </a:pPr>
            <a:r>
              <a:rPr lang="en-US" sz="1700" dirty="0">
                <a:latin typeface="Calibri" panose="020F0502020204030204" pitchFamily="34" charset="0"/>
              </a:rPr>
              <a:t>Mental Health</a:t>
            </a:r>
            <a:endParaRPr lang="en-US" sz="1700" b="1" dirty="0">
              <a:solidFill>
                <a:schemeClr val="bg1"/>
              </a:solidFill>
              <a:latin typeface="Calibri" panose="020F0502020204030204" pitchFamily="34" charset="0"/>
            </a:endParaRPr>
          </a:p>
        </p:txBody>
      </p:sp>
      <p:sp>
        <p:nvSpPr>
          <p:cNvPr id="12" name="Oval 11"/>
          <p:cNvSpPr/>
          <p:nvPr/>
        </p:nvSpPr>
        <p:spPr>
          <a:xfrm>
            <a:off x="179388" y="4114800"/>
            <a:ext cx="1268412" cy="12192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fontAlgn="auto">
              <a:spcBef>
                <a:spcPts val="0"/>
              </a:spcBef>
              <a:spcAft>
                <a:spcPts val="0"/>
              </a:spcAft>
              <a:defRPr/>
            </a:pPr>
            <a:r>
              <a:rPr lang="en-US" sz="1800" dirty="0" smtClean="0">
                <a:solidFill>
                  <a:schemeClr val="bg1"/>
                </a:solidFill>
                <a:latin typeface="Calibri" panose="020F0502020204030204" pitchFamily="34" charset="0"/>
              </a:rPr>
              <a:t>Family</a:t>
            </a:r>
            <a:endParaRPr lang="en-US" sz="1800" dirty="0">
              <a:solidFill>
                <a:schemeClr val="bg1"/>
              </a:solidFill>
              <a:latin typeface="Calibri" panose="020F0502020204030204" pitchFamily="34" charset="0"/>
            </a:endParaRPr>
          </a:p>
        </p:txBody>
      </p:sp>
      <p:sp>
        <p:nvSpPr>
          <p:cNvPr id="13" name="Oval 12"/>
          <p:cNvSpPr/>
          <p:nvPr/>
        </p:nvSpPr>
        <p:spPr>
          <a:xfrm>
            <a:off x="5970588" y="5029200"/>
            <a:ext cx="1192212" cy="1219200"/>
          </a:xfrm>
          <a:prstGeom prst="ellipse">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US" sz="1800" dirty="0">
                <a:solidFill>
                  <a:schemeClr val="tx1"/>
                </a:solidFill>
                <a:latin typeface="Calibri" panose="020F0502020204030204" pitchFamily="34" charset="0"/>
              </a:rPr>
              <a:t>SUD</a:t>
            </a:r>
          </a:p>
        </p:txBody>
      </p:sp>
      <p:sp>
        <p:nvSpPr>
          <p:cNvPr id="1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90</a:t>
            </a:fld>
            <a:endParaRPr lang="en-US" sz="1400" dirty="0" smtClean="0">
              <a:latin typeface="Calibri" panose="020F0502020204030204" pitchFamily="34" charset="0"/>
            </a:endParaRPr>
          </a:p>
        </p:txBody>
      </p:sp>
      <p:sp>
        <p:nvSpPr>
          <p:cNvPr id="16" name="Title 1"/>
          <p:cNvSpPr txBox="1">
            <a:spLocks/>
          </p:cNvSpPr>
          <p:nvPr/>
        </p:nvSpPr>
        <p:spPr>
          <a:xfrm>
            <a:off x="990600" y="609600"/>
            <a:ext cx="7620000" cy="1127125"/>
          </a:xfrm>
          <a:prstGeom prst="rect">
            <a:avLst/>
          </a:prstGeom>
        </p:spPr>
        <p:txBody>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r>
              <a:rPr lang="en-US" kern="0" dirty="0" smtClean="0">
                <a:latin typeface="Calibri" panose="020F0502020204030204" pitchFamily="34" charset="0"/>
              </a:rPr>
              <a:t>“The Chase”</a:t>
            </a:r>
            <a:endParaRPr lang="en-US" kern="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par>
                                <p:cTn id="11" presetID="63" presetClass="path" presetSubtype="0" accel="50000" decel="50000" fill="hold" nodeType="withEffect">
                                  <p:stCondLst>
                                    <p:cond delay="0"/>
                                  </p:stCondLst>
                                  <p:iterate type="lt">
                                    <p:tmPct val="0"/>
                                  </p:iterate>
                                  <p:childTnLst>
                                    <p:animMotion origin="layout" path="M -0.22153 0.11911 L -1.11111E-6 -2.46068E-6 " pathEditMode="relative" rAng="0" ptsTypes="AA">
                                      <p:cBhvr>
                                        <p:cTn id="12" dur="2000" fill="hold"/>
                                        <p:tgtEl>
                                          <p:spTgt spid="2"/>
                                        </p:tgtEl>
                                        <p:attrNameLst>
                                          <p:attrName>ppt_x</p:attrName>
                                          <p:attrName>ppt_y</p:attrName>
                                        </p:attrNameLst>
                                      </p:cBhvr>
                                      <p:rCtr x="111" y="-60"/>
                                    </p:animMotion>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21"/>
                                        </p:tgtEl>
                                      </p:cBhvr>
                                    </p:animEffect>
                                    <p:set>
                                      <p:cBhvr>
                                        <p:cTn id="20" dur="1" fill="hold">
                                          <p:stCondLst>
                                            <p:cond delay="1999"/>
                                          </p:stCondLst>
                                        </p:cTn>
                                        <p:tgtEl>
                                          <p:spTgt spid="2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22"/>
                                        </p:tgtEl>
                                      </p:cBhvr>
                                    </p:animEffect>
                                    <p:set>
                                      <p:cBhvr>
                                        <p:cTn id="23" dur="1" fill="hold">
                                          <p:stCondLst>
                                            <p:cond delay="1999"/>
                                          </p:stCondLst>
                                        </p:cTn>
                                        <p:tgtEl>
                                          <p:spTgt spid="2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0"/>
                                        </p:tgtEl>
                                      </p:cBhvr>
                                    </p:animEffect>
                                    <p:set>
                                      <p:cBhvr>
                                        <p:cTn id="26" dur="1" fill="hold">
                                          <p:stCondLst>
                                            <p:cond delay="19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4.16667E-6 2.53469E-6 L 0.15157 0.0888 " pathEditMode="relative" rAng="0" ptsTypes="AA">
                                      <p:cBhvr>
                                        <p:cTn id="30" dur="2000" fill="hold"/>
                                        <p:tgtEl>
                                          <p:spTgt spid="15"/>
                                        </p:tgtEl>
                                        <p:attrNameLst>
                                          <p:attrName>ppt_x</p:attrName>
                                          <p:attrName>ppt_y</p:attrName>
                                        </p:attrNameLst>
                                      </p:cBhvr>
                                      <p:rCtr x="76" y="44"/>
                                    </p:animMotion>
                                  </p:childTnLst>
                                </p:cTn>
                              </p:par>
                              <p:par>
                                <p:cTn id="31" presetID="63" presetClass="path" presetSubtype="0" accel="50000" decel="50000" fill="hold" nodeType="withEffect">
                                  <p:stCondLst>
                                    <p:cond delay="0"/>
                                  </p:stCondLst>
                                  <p:iterate type="lt">
                                    <p:tmPct val="0"/>
                                  </p:iterate>
                                  <p:childTnLst>
                                    <p:animMotion origin="layout" path="M 3.33333E-6 -4.12581E-6 L 0.40833 -4.12581E-6 " pathEditMode="relative" rAng="0" ptsTypes="AA">
                                      <p:cBhvr>
                                        <p:cTn id="32" dur="2000" fill="hold"/>
                                        <p:tgtEl>
                                          <p:spTgt spid="2"/>
                                        </p:tgtEl>
                                        <p:attrNameLst>
                                          <p:attrName>ppt_x</p:attrName>
                                          <p:attrName>ppt_y</p:attrName>
                                        </p:attrNameLst>
                                      </p:cBhvr>
                                      <p:rCtr x="204" y="0"/>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38889E-6 1.9334E-6 L 0.40538 0.00855 " pathEditMode="relative" rAng="0" ptsTypes="AA">
                                      <p:cBhvr>
                                        <p:cTn id="36" dur="2000" fill="hold"/>
                                        <p:tgtEl>
                                          <p:spTgt spid="3"/>
                                        </p:tgtEl>
                                        <p:attrNameLst>
                                          <p:attrName>ppt_x</p:attrName>
                                          <p:attrName>ppt_y</p:attrName>
                                        </p:attrNameLst>
                                      </p:cBhvr>
                                      <p:rCtr x="203" y="4"/>
                                    </p:animMotion>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grpId="1" nodeType="clickEffect">
                                  <p:stCondLst>
                                    <p:cond delay="0"/>
                                  </p:stCondLst>
                                  <p:childTnLst>
                                    <p:animMotion origin="layout" path="M 0.15156 0.0888 L 0.54323 0.0888 " pathEditMode="relative" rAng="0" ptsTypes="AA">
                                      <p:cBhvr>
                                        <p:cTn id="40" dur="2000" fill="hold"/>
                                        <p:tgtEl>
                                          <p:spTgt spid="15"/>
                                        </p:tgtEl>
                                        <p:attrNameLst>
                                          <p:attrName>ppt_x</p:attrName>
                                          <p:attrName>ppt_y</p:attrName>
                                        </p:attrNameLst>
                                      </p:cBhvr>
                                      <p:rCtr x="196" y="0"/>
                                    </p:animMotion>
                                  </p:childTnLst>
                                </p:cTn>
                              </p:par>
                              <p:par>
                                <p:cTn id="41" presetID="35" presetClass="path" presetSubtype="0" accel="50000" decel="50000" fill="hold" nodeType="withEffect">
                                  <p:stCondLst>
                                    <p:cond delay="0"/>
                                  </p:stCondLst>
                                  <p:iterate type="lt">
                                    <p:tmPct val="0"/>
                                  </p:iterate>
                                  <p:childTnLst>
                                    <p:animMotion origin="layout" path="M 0.40833 -4.54209E-6 L 0.06667 -0.32747 " pathEditMode="relative" rAng="0" ptsTypes="AA">
                                      <p:cBhvr>
                                        <p:cTn id="42" dur="2000" fill="hold"/>
                                        <p:tgtEl>
                                          <p:spTgt spid="2"/>
                                        </p:tgtEl>
                                        <p:attrNameLst>
                                          <p:attrName>ppt_x</p:attrName>
                                          <p:attrName>ppt_y</p:attrName>
                                        </p:attrNameLst>
                                      </p:cBhvr>
                                      <p:rCtr x="-171" y="-164"/>
                                    </p:animMotion>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0.39652 0.003 L 0.1 -0.31337 " pathEditMode="relative" rAng="0" ptsTypes="AA">
                                      <p:cBhvr>
                                        <p:cTn id="46" dur="2000" fill="hold"/>
                                        <p:tgtEl>
                                          <p:spTgt spid="3"/>
                                        </p:tgtEl>
                                        <p:attrNameLst>
                                          <p:attrName>ppt_x</p:attrName>
                                          <p:attrName>ppt_y</p:attrName>
                                        </p:attrNameLst>
                                      </p:cBhvr>
                                      <p:rCtr x="-148" y="-158"/>
                                    </p:animMotion>
                                  </p:childTnLst>
                                </p:cTn>
                              </p:par>
                            </p:childTnLst>
                          </p:cTn>
                        </p:par>
                        <p:par>
                          <p:cTn id="47" fill="hold">
                            <p:stCondLst>
                              <p:cond delay="2000"/>
                            </p:stCondLst>
                            <p:childTnLst>
                              <p:par>
                                <p:cTn id="48" presetID="63" presetClass="path" presetSubtype="0" accel="50000" decel="50000" fill="hold" grpId="2" nodeType="afterEffect">
                                  <p:stCondLst>
                                    <p:cond delay="0"/>
                                  </p:stCondLst>
                                  <p:childTnLst>
                                    <p:animMotion origin="layout" path="M 0.54323 0.0888 L 0.3599 -0.21092 " pathEditMode="relative" rAng="0" ptsTypes="AA">
                                      <p:cBhvr>
                                        <p:cTn id="49" dur="2000" fill="hold"/>
                                        <p:tgtEl>
                                          <p:spTgt spid="15"/>
                                        </p:tgtEl>
                                        <p:attrNameLst>
                                          <p:attrName>ppt_x</p:attrName>
                                          <p:attrName>ppt_y</p:attrName>
                                        </p:attrNameLst>
                                      </p:cBhvr>
                                      <p:rCtr x="-92" y="-150"/>
                                    </p:animMotion>
                                  </p:childTnLst>
                                </p:cTn>
                              </p:par>
                              <p:par>
                                <p:cTn id="50" presetID="56" presetClass="path" presetSubtype="0" accel="50000" decel="50000" fill="hold" nodeType="withEffect">
                                  <p:stCondLst>
                                    <p:cond delay="0"/>
                                  </p:stCondLst>
                                  <p:iterate type="lt">
                                    <p:tmPct val="0"/>
                                  </p:iterate>
                                  <p:childTnLst>
                                    <p:animMotion origin="layout" path="M 0.06909 -0.32585 L 0.49409 0.16259 " pathEditMode="relative" rAng="0" ptsTypes="AA">
                                      <p:cBhvr>
                                        <p:cTn id="51" dur="2000" fill="hold"/>
                                        <p:tgtEl>
                                          <p:spTgt spid="2"/>
                                        </p:tgtEl>
                                        <p:attrNameLst>
                                          <p:attrName>ppt_x</p:attrName>
                                          <p:attrName>ppt_y</p:attrName>
                                        </p:attrNameLst>
                                      </p:cBhvr>
                                      <p:rCtr x="213" y="244"/>
                                    </p:animMotion>
                                  </p:childTnLst>
                                </p:cTn>
                              </p:par>
                            </p:childTnLst>
                          </p:cTn>
                        </p:par>
                        <p:par>
                          <p:cTn id="52" fill="hold">
                            <p:stCondLst>
                              <p:cond delay="4000"/>
                            </p:stCondLst>
                            <p:childTnLst>
                              <p:par>
                                <p:cTn id="53" presetID="49" presetClass="path" presetSubtype="0" accel="50000" decel="50000" fill="hold" nodeType="afterEffect">
                                  <p:stCondLst>
                                    <p:cond delay="0"/>
                                  </p:stCondLst>
                                  <p:childTnLst>
                                    <p:animMotion origin="layout" path="M 0.10174 -0.31337 L 0.52327 0.16235 " pathEditMode="relative" rAng="0" ptsTypes="AA">
                                      <p:cBhvr>
                                        <p:cTn id="54" dur="2000" fill="hold"/>
                                        <p:tgtEl>
                                          <p:spTgt spid="3"/>
                                        </p:tgtEl>
                                        <p:attrNameLst>
                                          <p:attrName>ppt_x</p:attrName>
                                          <p:attrName>ppt_y</p:attrName>
                                        </p:attrNameLst>
                                      </p:cBhvr>
                                      <p:rCtr x="211" y="238"/>
                                    </p:animMotion>
                                  </p:childTnLst>
                                </p:cTn>
                              </p:par>
                            </p:childTnLst>
                          </p:cTn>
                        </p:par>
                      </p:childTnLst>
                    </p:cTn>
                  </p:par>
                  <p:par>
                    <p:cTn id="55" fill="hold">
                      <p:stCondLst>
                        <p:cond delay="indefinite"/>
                      </p:stCondLst>
                      <p:childTnLst>
                        <p:par>
                          <p:cTn id="56" fill="hold">
                            <p:stCondLst>
                              <p:cond delay="0"/>
                            </p:stCondLst>
                            <p:childTnLst>
                              <p:par>
                                <p:cTn id="57" presetID="56" presetClass="path" presetSubtype="0" accel="50000" decel="50000" fill="hold" grpId="4" nodeType="clickEffect">
                                  <p:stCondLst>
                                    <p:cond delay="0"/>
                                  </p:stCondLst>
                                  <p:childTnLst>
                                    <p:animMotion origin="layout" path="M 0.3599 -0.21092 L 0.6349 0.32192 " pathEditMode="relative" rAng="0" ptsTypes="AA">
                                      <p:cBhvr>
                                        <p:cTn id="58" dur="2000" fill="hold"/>
                                        <p:tgtEl>
                                          <p:spTgt spid="15"/>
                                        </p:tgtEl>
                                        <p:attrNameLst>
                                          <p:attrName>ppt_x</p:attrName>
                                          <p:attrName>ppt_y</p:attrName>
                                        </p:attrNameLst>
                                      </p:cBhvr>
                                      <p:rCtr x="138" y="266"/>
                                    </p:animMotion>
                                  </p:childTnLst>
                                </p:cTn>
                              </p:par>
                              <p:par>
                                <p:cTn id="59" presetID="10" presetClass="exit" presetSubtype="0" fill="hold" grpId="3" nodeType="withEffect">
                                  <p:stCondLst>
                                    <p:cond delay="0"/>
                                  </p:stCondLst>
                                  <p:childTnLst>
                                    <p:animEffect transition="out" filter="fade">
                                      <p:cBhvr>
                                        <p:cTn id="60" dur="2000"/>
                                        <p:tgtEl>
                                          <p:spTgt spid="15"/>
                                        </p:tgtEl>
                                      </p:cBhvr>
                                    </p:animEffect>
                                    <p:set>
                                      <p:cBhvr>
                                        <p:cTn id="61" dur="1" fill="hold">
                                          <p:stCondLst>
                                            <p:cond delay="1999"/>
                                          </p:stCondLst>
                                        </p:cTn>
                                        <p:tgtEl>
                                          <p:spTgt spid="15"/>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0" grpId="0" animBg="1"/>
      <p:bldP spid="21" grpId="0" animBg="1"/>
      <p:bldP spid="22"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625475"/>
            <a:ext cx="7543800" cy="1203325"/>
          </a:xfrm>
        </p:spPr>
        <p:txBody>
          <a:bodyPr/>
          <a:lstStyle/>
          <a:p>
            <a:r>
              <a:rPr lang="en-US" dirty="0" smtClean="0"/>
              <a:t>Where do you Start?</a:t>
            </a:r>
            <a:endParaRPr lang="en-US" dirty="0"/>
          </a:p>
        </p:txBody>
      </p:sp>
      <p:sp>
        <p:nvSpPr>
          <p:cNvPr id="488451" name="Rectangle 3"/>
          <p:cNvSpPr>
            <a:spLocks noGrp="1" noChangeArrowheads="1"/>
          </p:cNvSpPr>
          <p:nvPr>
            <p:ph idx="1"/>
          </p:nvPr>
        </p:nvSpPr>
        <p:spPr>
          <a:xfrm>
            <a:off x="914400" y="1524000"/>
            <a:ext cx="7543800" cy="4114800"/>
          </a:xfrm>
        </p:spPr>
        <p:txBody>
          <a:bodyPr>
            <a:normAutofit/>
          </a:bodyPr>
          <a:lstStyle/>
          <a:p>
            <a:pPr fontAlgn="auto">
              <a:spcAft>
                <a:spcPts val="0"/>
              </a:spcAft>
              <a:buClr>
                <a:schemeClr val="accent3"/>
              </a:buClr>
              <a:buFont typeface="Wingdings 2"/>
              <a:buNone/>
              <a:defRPr/>
            </a:pPr>
            <a:endParaRPr lang="en-US" dirty="0" smtClean="0">
              <a:effectLst/>
            </a:endParaRPr>
          </a:p>
          <a:p>
            <a:pPr fontAlgn="auto">
              <a:spcAft>
                <a:spcPts val="0"/>
              </a:spcAft>
              <a:buClr>
                <a:schemeClr val="accent3"/>
              </a:buClr>
              <a:buFont typeface="Wingdings 2"/>
              <a:buNone/>
              <a:defRPr/>
            </a:pPr>
            <a:r>
              <a:rPr lang="en-US" sz="3000" dirty="0" smtClean="0">
                <a:effectLst/>
              </a:rPr>
              <a:t>What you </a:t>
            </a:r>
            <a:r>
              <a:rPr lang="en-US" sz="3000" b="1" dirty="0" smtClean="0">
                <a:solidFill>
                  <a:srgbClr val="FFFF00"/>
                </a:solidFill>
                <a:effectLst/>
              </a:rPr>
              <a:t>do</a:t>
            </a:r>
            <a:r>
              <a:rPr lang="en-US" sz="3000" dirty="0" smtClean="0">
                <a:solidFill>
                  <a:srgbClr val="FFC000"/>
                </a:solidFill>
                <a:effectLst/>
              </a:rPr>
              <a:t> </a:t>
            </a:r>
            <a:r>
              <a:rPr lang="en-US" sz="3000" dirty="0" smtClean="0">
                <a:effectLst/>
              </a:rPr>
              <a:t>depends on where the adolescent </a:t>
            </a:r>
            <a:r>
              <a:rPr lang="en-US" sz="3000" b="1" dirty="0" smtClean="0">
                <a:solidFill>
                  <a:srgbClr val="FFFF00"/>
                </a:solidFill>
                <a:effectLst/>
              </a:rPr>
              <a:t>is</a:t>
            </a:r>
            <a:r>
              <a:rPr lang="en-US" sz="3000" dirty="0" smtClean="0">
                <a:solidFill>
                  <a:srgbClr val="FFC000"/>
                </a:solidFill>
                <a:effectLst/>
              </a:rPr>
              <a:t> </a:t>
            </a:r>
            <a:r>
              <a:rPr lang="en-US" sz="3000" dirty="0" smtClean="0">
                <a:effectLst/>
              </a:rPr>
              <a:t>in the process of changing.</a:t>
            </a:r>
          </a:p>
          <a:p>
            <a:pPr fontAlgn="auto">
              <a:spcAft>
                <a:spcPts val="0"/>
              </a:spcAft>
              <a:buClr>
                <a:schemeClr val="accent3"/>
              </a:buClr>
              <a:buFont typeface="Wingdings 2"/>
              <a:buNone/>
              <a:defRPr/>
            </a:pPr>
            <a:endParaRPr lang="en-US" sz="3000" dirty="0" smtClean="0">
              <a:effectLst/>
            </a:endParaRPr>
          </a:p>
          <a:p>
            <a:pPr fontAlgn="auto">
              <a:spcAft>
                <a:spcPts val="0"/>
              </a:spcAft>
              <a:buClr>
                <a:schemeClr val="accent3"/>
              </a:buClr>
              <a:buFont typeface="Wingdings 2"/>
              <a:buNone/>
              <a:defRPr/>
            </a:pPr>
            <a:r>
              <a:rPr lang="en-US" sz="3000" dirty="0" smtClean="0">
                <a:effectLst/>
              </a:rPr>
              <a:t>The first step is to determine the adolescent’s </a:t>
            </a:r>
            <a:r>
              <a:rPr lang="en-US" sz="3000" b="1" dirty="0" smtClean="0">
                <a:solidFill>
                  <a:srgbClr val="FFFF00"/>
                </a:solidFill>
                <a:effectLst/>
              </a:rPr>
              <a:t>current stage of change</a:t>
            </a:r>
            <a:r>
              <a:rPr lang="en-US" sz="3500" b="1" dirty="0" smtClean="0">
                <a:solidFill>
                  <a:srgbClr val="FFFF00"/>
                </a:solidFill>
                <a:effectLst/>
              </a:rPr>
              <a:t>.</a:t>
            </a:r>
            <a:endParaRPr lang="en-US" sz="3500" dirty="0" smtClean="0">
              <a:solidFill>
                <a:srgbClr val="FFFF00"/>
              </a:solidFill>
              <a:effectLst/>
            </a:endParaRPr>
          </a:p>
        </p:txBody>
      </p:sp>
      <p:sp>
        <p:nvSpPr>
          <p:cNvPr id="9"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91</a:t>
            </a:fld>
            <a:endParaRPr lang="en-US" sz="1400" dirty="0" smtClean="0">
              <a:latin typeface="Calibri" panose="020F0502020204030204" pitchFamily="34" charset="0"/>
            </a:endParaRPr>
          </a:p>
        </p:txBody>
      </p:sp>
      <p:pic>
        <p:nvPicPr>
          <p:cNvPr id="9218" name="Picture 2" descr="C:\Users\bfinnerty\AppData\Local\Microsoft\Windows\Temporary Internet Files\Content.IE5\F7624DB2\MP90044835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267200"/>
            <a:ext cx="3086100" cy="2057400"/>
          </a:xfrm>
          <a:prstGeom prst="rect">
            <a:avLst/>
          </a:prstGeom>
          <a:noFill/>
          <a:ln w="38100">
            <a:solidFill>
              <a:srgbClr val="00B0F0"/>
            </a:solid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88451">
                                            <p:txEl>
                                              <p:pRg st="1" end="1"/>
                                            </p:txEl>
                                          </p:spTgt>
                                        </p:tgtEl>
                                        <p:attrNameLst>
                                          <p:attrName>style.visibility</p:attrName>
                                        </p:attrNameLst>
                                      </p:cBhvr>
                                      <p:to>
                                        <p:strVal val="visible"/>
                                      </p:to>
                                    </p:set>
                                    <p:anim calcmode="lin" valueType="num">
                                      <p:cBhvr>
                                        <p:cTn id="7" dur="500" fill="hold"/>
                                        <p:tgtEl>
                                          <p:spTgt spid="48845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8845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88451">
                                            <p:txEl>
                                              <p:pRg st="1" end="1"/>
                                            </p:txEl>
                                          </p:spTgt>
                                        </p:tgtEl>
                                      </p:cBhvr>
                                    </p:animEffect>
                                  </p:childTnLst>
                                  <p:subTnLst>
                                    <p:animClr clrSpc="rgb" dir="cw">
                                      <p:cBhvr override="childStyle">
                                        <p:cTn dur="1" fill="hold" display="0" masterRel="nextClick" afterEffect="1"/>
                                        <p:tgtEl>
                                          <p:spTgt spid="488451">
                                            <p:txEl>
                                              <p:pRg st="1" end="1"/>
                                            </p:txEl>
                                          </p:spTgt>
                                        </p:tgtEl>
                                        <p:attrNameLst>
                                          <p:attrName>ppt_c</p:attrName>
                                        </p:attrNameLst>
                                      </p:cBhvr>
                                      <p:to>
                                        <a:srgbClr val="4D4D4D"/>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88451">
                                            <p:txEl>
                                              <p:pRg st="3" end="3"/>
                                            </p:txEl>
                                          </p:spTgt>
                                        </p:tgtEl>
                                        <p:attrNameLst>
                                          <p:attrName>style.visibility</p:attrName>
                                        </p:attrNameLst>
                                      </p:cBhvr>
                                      <p:to>
                                        <p:strVal val="visible"/>
                                      </p:to>
                                    </p:set>
                                    <p:anim calcmode="lin" valueType="num">
                                      <p:cBhvr>
                                        <p:cTn id="14" dur="500" fill="hold"/>
                                        <p:tgtEl>
                                          <p:spTgt spid="488451">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88451">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88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8839200" cy="6830291"/>
          </a:xfrm>
          <a:prstGeom prst="rect">
            <a:avLst/>
          </a:prstGeom>
        </p:spPr>
      </p:pic>
      <p:sp>
        <p:nvSpPr>
          <p:cNvPr id="13" name="Slide Number Placeholder 1"/>
          <p:cNvSpPr txBox="1">
            <a:spLocks/>
          </p:cNvSpPr>
          <p:nvPr/>
        </p:nvSpPr>
        <p:spPr>
          <a:xfrm>
            <a:off x="8077200" y="6400800"/>
            <a:ext cx="762000" cy="365125"/>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2">
                    <a:shade val="90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9BC23E4-D7EC-4817-A67E-E796776F627E}" type="slidenum">
              <a:rPr lang="en-US" smtClean="0">
                <a:solidFill>
                  <a:schemeClr val="bg1"/>
                </a:solidFill>
              </a:rPr>
              <a:pPr>
                <a:defRPr/>
              </a:pPr>
              <a:t>92</a:t>
            </a:fld>
            <a:endParaRPr lang="en-US" dirty="0">
              <a:solidFill>
                <a:schemeClr val="bg1"/>
              </a:solidFill>
            </a:endParaRPr>
          </a:p>
        </p:txBody>
      </p:sp>
    </p:spTree>
    <p:extLst>
      <p:ext uri="{BB962C8B-B14F-4D97-AF65-F5344CB8AC3E}">
        <p14:creationId xmlns:p14="http://schemas.microsoft.com/office/powerpoint/2010/main" val="94056208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11" name="Slide Number Placeholder 1"/>
          <p:cNvSpPr txBox="1">
            <a:spLocks/>
          </p:cNvSpPr>
          <p:nvPr/>
        </p:nvSpPr>
        <p:spPr>
          <a:xfrm>
            <a:off x="8077200" y="6400800"/>
            <a:ext cx="762000" cy="365125"/>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2">
                    <a:shade val="90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9BC23E4-D7EC-4817-A67E-E796776F627E}" type="slidenum">
              <a:rPr lang="en-US" smtClean="0">
                <a:solidFill>
                  <a:schemeClr val="bg1"/>
                </a:solidFill>
              </a:rPr>
              <a:pPr>
                <a:defRPr/>
              </a:pPr>
              <a:t>93</a:t>
            </a:fld>
            <a:endParaRPr lang="en-US" dirty="0">
              <a:solidFill>
                <a:schemeClr val="bg1"/>
              </a:solidFill>
            </a:endParaRPr>
          </a:p>
        </p:txBody>
      </p:sp>
    </p:spTree>
    <p:extLst>
      <p:ext uri="{BB962C8B-B14F-4D97-AF65-F5344CB8AC3E}">
        <p14:creationId xmlns:p14="http://schemas.microsoft.com/office/powerpoint/2010/main" val="313033116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914400" y="228600"/>
            <a:ext cx="7543800" cy="1431925"/>
          </a:xfrm>
        </p:spPr>
        <p:txBody>
          <a:bodyPr/>
          <a:lstStyle/>
          <a:p>
            <a:pPr eaLnBrk="1" hangingPunct="1"/>
            <a:r>
              <a:rPr lang="en-US" dirty="0" smtClean="0"/>
              <a:t>How you Communicate with an Adolescent Matters</a:t>
            </a:r>
          </a:p>
        </p:txBody>
      </p:sp>
      <p:sp>
        <p:nvSpPr>
          <p:cNvPr id="174083" name="Content Placeholder 2"/>
          <p:cNvSpPr>
            <a:spLocks noGrp="1"/>
          </p:cNvSpPr>
          <p:nvPr>
            <p:ph idx="1"/>
          </p:nvPr>
        </p:nvSpPr>
        <p:spPr>
          <a:xfrm>
            <a:off x="914400" y="1981200"/>
            <a:ext cx="7543800" cy="4114800"/>
          </a:xfrm>
        </p:spPr>
        <p:txBody>
          <a:bodyPr/>
          <a:lstStyle/>
          <a:p>
            <a:pPr eaLnBrk="1" hangingPunct="1">
              <a:buFont typeface="Wingdings" pitchFamily="2" charset="2"/>
              <a:buNone/>
            </a:pPr>
            <a:r>
              <a:rPr lang="en-US" dirty="0" smtClean="0">
                <a:solidFill>
                  <a:srgbClr val="FFFF00"/>
                </a:solidFill>
              </a:rPr>
              <a:t>You are singing off key if you find </a:t>
            </a:r>
            <a:br>
              <a:rPr lang="en-US" dirty="0" smtClean="0">
                <a:solidFill>
                  <a:srgbClr val="FFFF00"/>
                </a:solidFill>
              </a:rPr>
            </a:br>
            <a:r>
              <a:rPr lang="en-US" dirty="0" smtClean="0">
                <a:solidFill>
                  <a:srgbClr val="FFFF00"/>
                </a:solidFill>
              </a:rPr>
              <a:t>yourself…</a:t>
            </a:r>
          </a:p>
          <a:p>
            <a:pPr eaLnBrk="1" hangingPunct="1">
              <a:buFont typeface="Wingdings" pitchFamily="2" charset="2"/>
              <a:buNone/>
            </a:pPr>
            <a:endParaRPr lang="en-US" dirty="0" smtClean="0"/>
          </a:p>
        </p:txBody>
      </p:sp>
      <p:sp>
        <p:nvSpPr>
          <p:cNvPr id="174084" name="Rectangle 3"/>
          <p:cNvSpPr>
            <a:spLocks noChangeArrowheads="1"/>
          </p:cNvSpPr>
          <p:nvPr/>
        </p:nvSpPr>
        <p:spPr bwMode="auto">
          <a:xfrm>
            <a:off x="838200" y="3048000"/>
            <a:ext cx="3505200" cy="3046413"/>
          </a:xfrm>
          <a:prstGeom prst="rect">
            <a:avLst/>
          </a:prstGeom>
          <a:noFill/>
          <a:ln w="9525">
            <a:noFill/>
            <a:miter lim="800000"/>
            <a:headEnd/>
            <a:tailEnd/>
          </a:ln>
        </p:spPr>
        <p:txBody>
          <a:bodyPr>
            <a:spAutoFit/>
          </a:bodyPr>
          <a:lstStyle/>
          <a:p>
            <a:pPr marL="228600" indent="-228600" algn="l">
              <a:buFont typeface="Arial" charset="0"/>
              <a:buChar char="•"/>
            </a:pPr>
            <a:r>
              <a:rPr lang="en-US" sz="3200" dirty="0">
                <a:latin typeface="Calibri" panose="020F0502020204030204" pitchFamily="34" charset="0"/>
              </a:rPr>
              <a:t>Challenging</a:t>
            </a:r>
          </a:p>
          <a:p>
            <a:pPr marL="228600" indent="-228600" algn="l">
              <a:buFont typeface="Arial" charset="0"/>
              <a:buChar char="•"/>
            </a:pPr>
            <a:r>
              <a:rPr lang="en-US" sz="3200" dirty="0">
                <a:latin typeface="Calibri" panose="020F0502020204030204" pitchFamily="34" charset="0"/>
              </a:rPr>
              <a:t>Warning</a:t>
            </a:r>
          </a:p>
          <a:p>
            <a:pPr marL="228600" indent="-228600" algn="l">
              <a:buFont typeface="Arial" charset="0"/>
              <a:buChar char="•"/>
            </a:pPr>
            <a:r>
              <a:rPr lang="en-US" sz="3200" dirty="0">
                <a:latin typeface="Calibri" panose="020F0502020204030204" pitchFamily="34" charset="0"/>
              </a:rPr>
              <a:t>Finger-wagging</a:t>
            </a:r>
          </a:p>
          <a:p>
            <a:pPr marL="228600" indent="-228600" algn="l">
              <a:buFont typeface="Arial" charset="0"/>
              <a:buChar char="•"/>
            </a:pPr>
            <a:r>
              <a:rPr lang="en-US" sz="3200" dirty="0">
                <a:latin typeface="Calibri" panose="020F0502020204030204" pitchFamily="34" charset="0"/>
              </a:rPr>
              <a:t>Moralizing</a:t>
            </a:r>
          </a:p>
          <a:p>
            <a:pPr marL="228600" indent="-228600" algn="l">
              <a:buFont typeface="Arial" charset="0"/>
              <a:buChar char="•"/>
            </a:pPr>
            <a:r>
              <a:rPr lang="en-US" sz="3200" dirty="0">
                <a:latin typeface="Calibri" panose="020F0502020204030204" pitchFamily="34" charset="0"/>
              </a:rPr>
              <a:t>Giving </a:t>
            </a:r>
            <a:r>
              <a:rPr lang="en-US" sz="3200" dirty="0" smtClean="0">
                <a:latin typeface="Calibri" panose="020F0502020204030204" pitchFamily="34" charset="0"/>
              </a:rPr>
              <a:t/>
            </a:r>
            <a:br>
              <a:rPr lang="en-US" sz="3200" dirty="0" smtClean="0">
                <a:latin typeface="Calibri" panose="020F0502020204030204" pitchFamily="34" charset="0"/>
              </a:rPr>
            </a:br>
            <a:r>
              <a:rPr lang="en-US" sz="3200" dirty="0" smtClean="0">
                <a:latin typeface="Calibri" panose="020F0502020204030204" pitchFamily="34" charset="0"/>
              </a:rPr>
              <a:t>unwanted </a:t>
            </a:r>
            <a:r>
              <a:rPr lang="en-US" sz="3200" dirty="0">
                <a:latin typeface="Calibri" panose="020F0502020204030204" pitchFamily="34" charset="0"/>
              </a:rPr>
              <a:t>advice</a:t>
            </a:r>
          </a:p>
        </p:txBody>
      </p:sp>
      <p:sp>
        <p:nvSpPr>
          <p:cNvPr id="174085" name="Rectangle 4"/>
          <p:cNvSpPr>
            <a:spLocks noChangeArrowheads="1"/>
          </p:cNvSpPr>
          <p:nvPr/>
        </p:nvSpPr>
        <p:spPr bwMode="auto">
          <a:xfrm>
            <a:off x="4114800" y="3048000"/>
            <a:ext cx="3505200" cy="3539430"/>
          </a:xfrm>
          <a:prstGeom prst="rect">
            <a:avLst/>
          </a:prstGeom>
          <a:noFill/>
          <a:ln w="9525">
            <a:noFill/>
            <a:miter lim="800000"/>
            <a:headEnd/>
            <a:tailEnd/>
          </a:ln>
        </p:spPr>
        <p:txBody>
          <a:bodyPr>
            <a:spAutoFit/>
          </a:bodyPr>
          <a:lstStyle/>
          <a:p>
            <a:pPr marL="228600" indent="-228600" algn="l">
              <a:buFont typeface="Arial" charset="0"/>
              <a:buChar char="•"/>
            </a:pPr>
            <a:r>
              <a:rPr lang="en-US" sz="3200" dirty="0">
                <a:latin typeface="Calibri" panose="020F0502020204030204" pitchFamily="34" charset="0"/>
              </a:rPr>
              <a:t>Shaming</a:t>
            </a:r>
          </a:p>
          <a:p>
            <a:pPr marL="228600" indent="-228600" algn="l">
              <a:buFont typeface="Arial" charset="0"/>
              <a:buChar char="•"/>
            </a:pPr>
            <a:r>
              <a:rPr lang="en-US" sz="3200" dirty="0">
                <a:latin typeface="Calibri" panose="020F0502020204030204" pitchFamily="34" charset="0"/>
              </a:rPr>
              <a:t>Labeling</a:t>
            </a:r>
          </a:p>
          <a:p>
            <a:pPr marL="228600" indent="-228600" algn="l">
              <a:buFont typeface="Arial" charset="0"/>
              <a:buChar char="•"/>
            </a:pPr>
            <a:r>
              <a:rPr lang="en-US" sz="3200" dirty="0">
                <a:latin typeface="Calibri" panose="020F0502020204030204" pitchFamily="34" charset="0"/>
              </a:rPr>
              <a:t>Confronting</a:t>
            </a:r>
          </a:p>
          <a:p>
            <a:pPr marL="228600" indent="-228600" algn="l">
              <a:buFont typeface="Arial" charset="0"/>
              <a:buChar char="•"/>
            </a:pPr>
            <a:r>
              <a:rPr lang="en-US" sz="3200" dirty="0">
                <a:latin typeface="Calibri" panose="020F0502020204030204" pitchFamily="34" charset="0"/>
              </a:rPr>
              <a:t>Being </a:t>
            </a:r>
            <a:r>
              <a:rPr lang="en-US" sz="3200" dirty="0" smtClean="0">
                <a:latin typeface="Calibri" panose="020F0502020204030204" pitchFamily="34" charset="0"/>
              </a:rPr>
              <a:t/>
            </a:r>
            <a:br>
              <a:rPr lang="en-US" sz="3200" dirty="0" smtClean="0">
                <a:latin typeface="Calibri" panose="020F0502020204030204" pitchFamily="34" charset="0"/>
              </a:rPr>
            </a:br>
            <a:r>
              <a:rPr lang="en-US" sz="3200" dirty="0" smtClean="0">
                <a:latin typeface="Calibri" panose="020F0502020204030204" pitchFamily="34" charset="0"/>
              </a:rPr>
              <a:t>Sarcastic</a:t>
            </a:r>
            <a:endParaRPr lang="en-US" sz="3200" dirty="0">
              <a:latin typeface="Calibri" panose="020F0502020204030204" pitchFamily="34" charset="0"/>
            </a:endParaRPr>
          </a:p>
          <a:p>
            <a:pPr marL="228600" indent="-228600" algn="l">
              <a:buFont typeface="Arial" charset="0"/>
              <a:buChar char="•"/>
            </a:pPr>
            <a:r>
              <a:rPr lang="en-US" sz="3200" dirty="0">
                <a:latin typeface="Calibri" panose="020F0502020204030204" pitchFamily="34" charset="0"/>
              </a:rPr>
              <a:t>Playing </a:t>
            </a:r>
            <a:r>
              <a:rPr lang="en-US" sz="3200" dirty="0" smtClean="0">
                <a:latin typeface="Calibri" panose="020F0502020204030204" pitchFamily="34" charset="0"/>
              </a:rPr>
              <a:t/>
            </a:r>
            <a:br>
              <a:rPr lang="en-US" sz="3200" dirty="0" smtClean="0">
                <a:latin typeface="Calibri" panose="020F0502020204030204" pitchFamily="34" charset="0"/>
              </a:rPr>
            </a:br>
            <a:r>
              <a:rPr lang="en-US" sz="3200" dirty="0" smtClean="0">
                <a:latin typeface="Calibri" panose="020F0502020204030204" pitchFamily="34" charset="0"/>
              </a:rPr>
              <a:t>expert</a:t>
            </a:r>
            <a:endParaRPr lang="en-US" sz="3200" dirty="0">
              <a:latin typeface="Calibri" panose="020F0502020204030204" pitchFamily="34" charset="0"/>
            </a:endParaRP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94</a:t>
            </a:fld>
            <a:endParaRPr lang="en-US" sz="1400" dirty="0" smtClean="0">
              <a:latin typeface="Calibri" panose="020F0502020204030204" pitchFamily="34" charset="0"/>
            </a:endParaRPr>
          </a:p>
        </p:txBody>
      </p:sp>
      <p:grpSp>
        <p:nvGrpSpPr>
          <p:cNvPr id="4" name="Group 3"/>
          <p:cNvGrpSpPr/>
          <p:nvPr/>
        </p:nvGrpSpPr>
        <p:grpSpPr>
          <a:xfrm>
            <a:off x="6705600" y="1052349"/>
            <a:ext cx="2187543" cy="5577051"/>
            <a:chOff x="6705600" y="1143000"/>
            <a:chExt cx="2187543" cy="5577051"/>
          </a:xfrm>
        </p:grpSpPr>
        <p:pic>
          <p:nvPicPr>
            <p:cNvPr id="6150" name="Picture 6" descr="C:\Users\bfinnerty\AppData\Local\Microsoft\Windows\Temporary Internet Files\Content.IE5\1ST1UG5N\MP9004421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995651"/>
              <a:ext cx="1371600" cy="206346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6151" name="Picture 7" descr="C:\Users\bfinnerty\AppData\Local\Microsoft\Windows\Temporary Internet Files\Content.IE5\F7624DB2\MP9003905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143000"/>
              <a:ext cx="1963317" cy="140049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6147" name="Picture 3" descr="C:\Users\bfinnerty\AppData\Local\Microsoft\Windows\Temporary Internet Files\Content.IE5\F7624DB2\MP90038603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5697" y="3824451"/>
              <a:ext cx="2047446" cy="146246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6152" name="Picture 8" descr="C:\Users\bfinnerty\AppData\Local\Microsoft\Windows\Temporary Internet Files\Content.IE5\7S92FRTD\MP90034171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8097" y="4894622"/>
              <a:ext cx="1302139" cy="182542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924800" cy="1447800"/>
          </a:xfrm>
        </p:spPr>
        <p:txBody>
          <a:bodyPr/>
          <a:lstStyle/>
          <a:p>
            <a:r>
              <a:rPr lang="en-US" sz="3600" dirty="0" smtClean="0"/>
              <a:t>It is important to approach the topic of substance use very delicately because it will likely lead to resistance.</a:t>
            </a:r>
            <a:endParaRPr lang="en-US" sz="3600" dirty="0"/>
          </a:p>
        </p:txBody>
      </p:sp>
      <p:sp>
        <p:nvSpPr>
          <p:cNvPr id="3" name="Content Placeholder 2"/>
          <p:cNvSpPr>
            <a:spLocks noGrp="1"/>
          </p:cNvSpPr>
          <p:nvPr>
            <p:ph idx="1"/>
          </p:nvPr>
        </p:nvSpPr>
        <p:spPr/>
        <p:txBody>
          <a:bodyPr/>
          <a:lstStyle/>
          <a:p>
            <a:pPr marL="514350" indent="-514350">
              <a:buFont typeface="+mj-lt"/>
              <a:buAutoNum type="alphaUcPeriod"/>
            </a:pPr>
            <a:r>
              <a:rPr lang="en-US" sz="3600" dirty="0" smtClean="0">
                <a:solidFill>
                  <a:srgbClr val="FFFF00"/>
                </a:solidFill>
                <a:effectLst/>
              </a:rPr>
              <a:t>Strongly Disagree</a:t>
            </a:r>
          </a:p>
          <a:p>
            <a:pPr marL="514350" indent="-514350">
              <a:buFont typeface="+mj-lt"/>
              <a:buAutoNum type="alphaUcPeriod"/>
            </a:pPr>
            <a:r>
              <a:rPr lang="en-US" sz="3600" dirty="0" smtClean="0">
                <a:solidFill>
                  <a:srgbClr val="FFFF00"/>
                </a:solidFill>
                <a:effectLst/>
              </a:rPr>
              <a:t>Disagree</a:t>
            </a:r>
          </a:p>
          <a:p>
            <a:pPr marL="514350" indent="-514350">
              <a:buFont typeface="+mj-lt"/>
              <a:buAutoNum type="alphaUcPeriod"/>
            </a:pPr>
            <a:r>
              <a:rPr lang="en-US" sz="3600" dirty="0" smtClean="0">
                <a:solidFill>
                  <a:srgbClr val="FFFF00"/>
                </a:solidFill>
                <a:effectLst/>
              </a:rPr>
              <a:t>Neutral</a:t>
            </a:r>
          </a:p>
          <a:p>
            <a:pPr marL="514350" indent="-514350">
              <a:buFont typeface="+mj-lt"/>
              <a:buAutoNum type="alphaUcPeriod"/>
            </a:pPr>
            <a:r>
              <a:rPr lang="en-US" sz="3600" dirty="0" smtClean="0">
                <a:solidFill>
                  <a:srgbClr val="FFFF00"/>
                </a:solidFill>
                <a:effectLst/>
              </a:rPr>
              <a:t>Agree</a:t>
            </a:r>
          </a:p>
          <a:p>
            <a:pPr marL="514350" indent="-514350">
              <a:buFont typeface="+mj-lt"/>
              <a:buAutoNum type="alphaUcPeriod"/>
            </a:pPr>
            <a:r>
              <a:rPr lang="en-US" sz="3600" dirty="0" smtClean="0">
                <a:solidFill>
                  <a:srgbClr val="FFFF00"/>
                </a:solidFill>
                <a:effectLst/>
              </a:rPr>
              <a:t>Strongly agree</a:t>
            </a:r>
          </a:p>
        </p:txBody>
      </p:sp>
      <p:sp>
        <p:nvSpPr>
          <p:cNvPr id="4"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95</a:t>
            </a:fld>
            <a:endParaRPr lang="en-US" sz="1400" dirty="0" smtClean="0">
              <a:latin typeface="Calibri" panose="020F0502020204030204" pitchFamily="34" charset="0"/>
            </a:endParaRPr>
          </a:p>
        </p:txBody>
      </p:sp>
    </p:spTree>
    <p:extLst>
      <p:ext uri="{BB962C8B-B14F-4D97-AF65-F5344CB8AC3E}">
        <p14:creationId xmlns:p14="http://schemas.microsoft.com/office/powerpoint/2010/main" val="38391868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14400" y="381000"/>
            <a:ext cx="7543800" cy="1431925"/>
          </a:xfrm>
        </p:spPr>
        <p:txBody>
          <a:bodyPr/>
          <a:lstStyle/>
          <a:p>
            <a:pPr eaLnBrk="1" hangingPunct="1"/>
            <a:r>
              <a:rPr lang="en-US" dirty="0" smtClean="0"/>
              <a:t>Five Strategies of Motivational Enhancement Therapy (MET)</a:t>
            </a:r>
          </a:p>
        </p:txBody>
      </p:sp>
      <p:sp>
        <p:nvSpPr>
          <p:cNvPr id="46083" name="Rectangle 3"/>
          <p:cNvSpPr>
            <a:spLocks noGrp="1" noChangeArrowheads="1"/>
          </p:cNvSpPr>
          <p:nvPr>
            <p:ph idx="1"/>
          </p:nvPr>
        </p:nvSpPr>
        <p:spPr/>
        <p:txBody>
          <a:bodyPr/>
          <a:lstStyle/>
          <a:p>
            <a:pPr marL="609600" indent="-609600" eaLnBrk="1" hangingPunct="1">
              <a:buFontTx/>
              <a:buNone/>
            </a:pPr>
            <a:r>
              <a:rPr lang="en-US" dirty="0" smtClean="0">
                <a:effectLst/>
              </a:rPr>
              <a:t>1.  Express Empathy</a:t>
            </a:r>
          </a:p>
          <a:p>
            <a:pPr marL="609600" indent="-609600" eaLnBrk="1" hangingPunct="1">
              <a:buFontTx/>
              <a:buNone/>
            </a:pPr>
            <a:r>
              <a:rPr lang="en-US" dirty="0" smtClean="0">
                <a:effectLst/>
              </a:rPr>
              <a:t>2.  Develop Discrepancy</a:t>
            </a:r>
          </a:p>
          <a:p>
            <a:pPr marL="609600" indent="-609600" eaLnBrk="1" hangingPunct="1">
              <a:buFontTx/>
              <a:buNone/>
            </a:pPr>
            <a:r>
              <a:rPr lang="en-US" dirty="0" smtClean="0">
                <a:effectLst/>
              </a:rPr>
              <a:t>3.  Avoid Argumentation</a:t>
            </a:r>
          </a:p>
          <a:p>
            <a:pPr marL="609600" indent="-609600" eaLnBrk="1" hangingPunct="1">
              <a:buFontTx/>
              <a:buNone/>
            </a:pPr>
            <a:r>
              <a:rPr lang="en-US" dirty="0" smtClean="0">
                <a:effectLst/>
              </a:rPr>
              <a:t>4.  Roll with Resistance</a:t>
            </a:r>
          </a:p>
          <a:p>
            <a:pPr marL="609600" indent="-609600" eaLnBrk="1" hangingPunct="1">
              <a:buFontTx/>
              <a:buNone/>
            </a:pPr>
            <a:r>
              <a:rPr lang="en-US" dirty="0" smtClean="0">
                <a:effectLst/>
              </a:rPr>
              <a:t>5.  Support Self-Efficacy</a:t>
            </a:r>
          </a:p>
        </p:txBody>
      </p:sp>
      <p:sp>
        <p:nvSpPr>
          <p:cNvPr id="6"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96</a:t>
            </a:fld>
            <a:endParaRPr lang="en-US" sz="1400" dirty="0" smtClean="0">
              <a:latin typeface="Calibri" panose="020F0502020204030204" pitchFamily="34" charset="0"/>
            </a:endParaRPr>
          </a:p>
        </p:txBody>
      </p:sp>
      <p:pic>
        <p:nvPicPr>
          <p:cNvPr id="5122" name="Picture 2" descr="C:\Users\bfinnerty\AppData\Local\Microsoft\Windows\Temporary Internet Files\Content.IE5\0YR237V3\MP9004484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63239"/>
            <a:ext cx="3049910" cy="4160838"/>
          </a:xfrm>
          <a:prstGeom prst="rect">
            <a:avLst/>
          </a:prstGeom>
          <a:noFill/>
          <a:ln w="38100">
            <a:solidFill>
              <a:schemeClr val="accent1"/>
            </a:solidFill>
          </a:ln>
          <a:effectLst>
            <a:softEdge rad="1270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SAMHSA-CSAT. (1999). </a:t>
            </a:r>
            <a:r>
              <a:rPr lang="en-US" sz="1400" i="1" dirty="0" smtClean="0">
                <a:solidFill>
                  <a:srgbClr val="FFFF3D"/>
                </a:solidFill>
                <a:latin typeface="Calibri" panose="020F0502020204030204" pitchFamily="34" charset="0"/>
              </a:rPr>
              <a:t>TIP 35: Enhancing Motivation for Change in Substance Abuse Treatment</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t>Reflective Listening</a:t>
            </a:r>
          </a:p>
        </p:txBody>
      </p:sp>
      <p:sp>
        <p:nvSpPr>
          <p:cNvPr id="48131" name="Rectangle 3"/>
          <p:cNvSpPr>
            <a:spLocks noGrp="1" noChangeArrowheads="1"/>
          </p:cNvSpPr>
          <p:nvPr>
            <p:ph idx="1"/>
          </p:nvPr>
        </p:nvSpPr>
        <p:spPr>
          <a:xfrm>
            <a:off x="1066800" y="1828799"/>
            <a:ext cx="7696200" cy="4937125"/>
          </a:xfrm>
        </p:spPr>
        <p:txBody>
          <a:bodyPr/>
          <a:lstStyle/>
          <a:p>
            <a:pPr eaLnBrk="1" hangingPunct="1">
              <a:lnSpc>
                <a:spcPct val="90000"/>
              </a:lnSpc>
            </a:pPr>
            <a:r>
              <a:rPr lang="en-US" sz="2800" dirty="0" smtClean="0">
                <a:solidFill>
                  <a:srgbClr val="FFFF00"/>
                </a:solidFill>
                <a:effectLst/>
              </a:rPr>
              <a:t>Open Ended questions…</a:t>
            </a:r>
          </a:p>
          <a:p>
            <a:pPr lvl="1" eaLnBrk="1" hangingPunct="1">
              <a:lnSpc>
                <a:spcPct val="90000"/>
              </a:lnSpc>
              <a:spcBef>
                <a:spcPct val="0"/>
              </a:spcBef>
            </a:pPr>
            <a:r>
              <a:rPr lang="en-US" sz="2200" i="1" dirty="0" smtClean="0">
                <a:effectLst/>
              </a:rPr>
              <a:t>“ Tell me about the problem you mentioned with…?”</a:t>
            </a:r>
          </a:p>
          <a:p>
            <a:pPr marL="0" indent="0" eaLnBrk="1" hangingPunct="1">
              <a:lnSpc>
                <a:spcPct val="90000"/>
              </a:lnSpc>
              <a:spcBef>
                <a:spcPct val="0"/>
              </a:spcBef>
              <a:buNone/>
            </a:pPr>
            <a:endParaRPr lang="en-US" sz="1800" dirty="0" smtClean="0">
              <a:effectLst/>
            </a:endParaRPr>
          </a:p>
          <a:p>
            <a:pPr eaLnBrk="1" hangingPunct="1">
              <a:lnSpc>
                <a:spcPct val="90000"/>
              </a:lnSpc>
              <a:spcBef>
                <a:spcPct val="0"/>
              </a:spcBef>
            </a:pPr>
            <a:r>
              <a:rPr lang="en-US" sz="2800" dirty="0" smtClean="0">
                <a:solidFill>
                  <a:srgbClr val="FFFF00"/>
                </a:solidFill>
                <a:effectLst/>
              </a:rPr>
              <a:t>Demonstrate understanding of what the client is communicating</a:t>
            </a:r>
          </a:p>
          <a:p>
            <a:pPr lvl="1" eaLnBrk="1" hangingPunct="1">
              <a:lnSpc>
                <a:spcPct val="90000"/>
              </a:lnSpc>
              <a:spcBef>
                <a:spcPct val="0"/>
              </a:spcBef>
            </a:pPr>
            <a:r>
              <a:rPr lang="en-US" sz="2400" i="1" dirty="0" smtClean="0">
                <a:effectLst/>
              </a:rPr>
              <a:t>“It sounds like you . . .”</a:t>
            </a:r>
          </a:p>
          <a:p>
            <a:pPr lvl="1" eaLnBrk="1" hangingPunct="1">
              <a:lnSpc>
                <a:spcPct val="90000"/>
              </a:lnSpc>
              <a:spcBef>
                <a:spcPct val="0"/>
              </a:spcBef>
            </a:pPr>
            <a:r>
              <a:rPr lang="en-US" sz="2400" i="1" dirty="0" smtClean="0">
                <a:effectLst/>
              </a:rPr>
              <a:t>“So you . . .”</a:t>
            </a:r>
          </a:p>
          <a:p>
            <a:pPr lvl="1" eaLnBrk="1" hangingPunct="1">
              <a:lnSpc>
                <a:spcPct val="90000"/>
              </a:lnSpc>
              <a:spcBef>
                <a:spcPct val="0"/>
              </a:spcBef>
            </a:pPr>
            <a:r>
              <a:rPr lang="en-US" sz="2400" i="1" dirty="0" smtClean="0">
                <a:effectLst/>
              </a:rPr>
              <a:t>“It seems to you that . . .”</a:t>
            </a:r>
          </a:p>
          <a:p>
            <a:pPr lvl="1" eaLnBrk="1" hangingPunct="1">
              <a:lnSpc>
                <a:spcPct val="90000"/>
              </a:lnSpc>
              <a:spcBef>
                <a:spcPct val="0"/>
              </a:spcBef>
            </a:pPr>
            <a:r>
              <a:rPr lang="en-US" sz="2400" i="1" dirty="0" smtClean="0">
                <a:effectLst/>
              </a:rPr>
              <a:t>“It sounds like you’re feeling . . .”</a:t>
            </a:r>
          </a:p>
          <a:p>
            <a:pPr marL="0" indent="0" eaLnBrk="1" hangingPunct="1">
              <a:lnSpc>
                <a:spcPct val="90000"/>
              </a:lnSpc>
              <a:buNone/>
            </a:pPr>
            <a:endParaRPr lang="en-US" sz="1800" dirty="0" smtClean="0">
              <a:effectLst/>
            </a:endParaRPr>
          </a:p>
          <a:p>
            <a:pPr eaLnBrk="1" hangingPunct="1">
              <a:lnSpc>
                <a:spcPct val="90000"/>
              </a:lnSpc>
            </a:pPr>
            <a:r>
              <a:rPr lang="en-US" sz="2800" dirty="0" smtClean="0">
                <a:solidFill>
                  <a:srgbClr val="FFFF00"/>
                </a:solidFill>
                <a:effectLst/>
              </a:rPr>
              <a:t>Avoid interjecting clinical perception</a:t>
            </a:r>
          </a:p>
          <a:p>
            <a:pPr lvl="1" eaLnBrk="1" hangingPunct="1">
              <a:lnSpc>
                <a:spcPct val="90000"/>
              </a:lnSpc>
            </a:pPr>
            <a:r>
              <a:rPr lang="en-US" sz="2400" dirty="0" smtClean="0">
                <a:effectLst/>
              </a:rPr>
              <a:t>Adolescents view this as lecturing, preaching, warning, arguing</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97</a:t>
            </a:fld>
            <a:endParaRPr lang="en-US" sz="1400" dirty="0" smtClean="0">
              <a:latin typeface="Calibri" panose="020F0502020204030204" pitchFamily="34" charset="0"/>
            </a:endParaRPr>
          </a:p>
        </p:txBody>
      </p:sp>
      <p:pic>
        <p:nvPicPr>
          <p:cNvPr id="7173" name="Picture 5" descr="C:\Users\bfinnerty\AppData\Local\Microsoft\Windows\Temporary Internet Files\Content.IE5\PL1VJCBM\MP90038605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3276600"/>
            <a:ext cx="1632857" cy="2286000"/>
          </a:xfrm>
          <a:prstGeom prst="rect">
            <a:avLst/>
          </a:prstGeom>
          <a:noFill/>
          <a:ln w="38100">
            <a:solidFill>
              <a:schemeClr val="accent1"/>
            </a:solidFill>
          </a:ln>
          <a:effectLst>
            <a:softEdge rad="1270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SAMHSA-CSAT. (1999). </a:t>
            </a:r>
            <a:r>
              <a:rPr lang="en-US" sz="1400" i="1" dirty="0" smtClean="0">
                <a:solidFill>
                  <a:srgbClr val="FFFF3D"/>
                </a:solidFill>
                <a:latin typeface="Calibri" panose="020F0502020204030204" pitchFamily="34" charset="0"/>
              </a:rPr>
              <a:t>TIP 35: Enhancing Motivation for Change in Substance Abuse Treatment</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90600" y="304801"/>
            <a:ext cx="8001000" cy="1371600"/>
          </a:xfrm>
        </p:spPr>
        <p:txBody>
          <a:bodyPr/>
          <a:lstStyle/>
          <a:p>
            <a:pPr eaLnBrk="1" hangingPunct="1"/>
            <a:r>
              <a:rPr lang="en-US" sz="4000" dirty="0" smtClean="0">
                <a:cs typeface="Times New Roman" pitchFamily="18" charset="0"/>
              </a:rPr>
              <a:t>Facilitating the Risk/Reward Analysis</a:t>
            </a:r>
            <a:r>
              <a:rPr lang="en-US" sz="4000" b="0" dirty="0" smtClean="0"/>
              <a:t> </a:t>
            </a:r>
          </a:p>
        </p:txBody>
      </p:sp>
      <p:sp>
        <p:nvSpPr>
          <p:cNvPr id="50179" name="Rectangle 3"/>
          <p:cNvSpPr>
            <a:spLocks noGrp="1" noChangeArrowheads="1"/>
          </p:cNvSpPr>
          <p:nvPr>
            <p:ph idx="1"/>
          </p:nvPr>
        </p:nvSpPr>
        <p:spPr>
          <a:xfrm>
            <a:off x="914400" y="1524000"/>
            <a:ext cx="7543800" cy="4114800"/>
          </a:xfrm>
        </p:spPr>
        <p:txBody>
          <a:bodyPr/>
          <a:lstStyle/>
          <a:p>
            <a:pPr marL="0" indent="0" eaLnBrk="1" hangingPunct="1">
              <a:buNone/>
            </a:pPr>
            <a:endParaRPr lang="en-US" sz="1000" dirty="0" smtClean="0">
              <a:effectLst/>
            </a:endParaRPr>
          </a:p>
          <a:p>
            <a:pPr eaLnBrk="1" hangingPunct="1"/>
            <a:r>
              <a:rPr lang="en-US" dirty="0" smtClean="0">
                <a:effectLst/>
              </a:rPr>
              <a:t>What to focus on: </a:t>
            </a:r>
            <a:br>
              <a:rPr lang="en-US" dirty="0" smtClean="0">
                <a:effectLst/>
              </a:rPr>
            </a:br>
            <a:r>
              <a:rPr lang="en-US" dirty="0" smtClean="0">
                <a:effectLst/>
              </a:rPr>
              <a:t>Decisional balance scale</a:t>
            </a:r>
          </a:p>
          <a:p>
            <a:pPr lvl="1" eaLnBrk="1" hangingPunct="1"/>
            <a:r>
              <a:rPr lang="en-US" dirty="0" smtClean="0">
                <a:effectLst/>
              </a:rPr>
              <a:t>Elicit pros and cons of use </a:t>
            </a:r>
            <a:br>
              <a:rPr lang="en-US" dirty="0" smtClean="0">
                <a:effectLst/>
              </a:rPr>
            </a:br>
            <a:r>
              <a:rPr lang="en-US" dirty="0" smtClean="0">
                <a:effectLst/>
              </a:rPr>
              <a:t>and change</a:t>
            </a:r>
          </a:p>
          <a:p>
            <a:pPr lvl="1" eaLnBrk="1" hangingPunct="1"/>
            <a:r>
              <a:rPr lang="en-US" dirty="0" smtClean="0">
                <a:solidFill>
                  <a:srgbClr val="FFFF3D"/>
                </a:solidFill>
                <a:effectLst/>
              </a:rPr>
              <a:t>Emphasize client choice and </a:t>
            </a:r>
            <a:br>
              <a:rPr lang="en-US" dirty="0" smtClean="0">
                <a:solidFill>
                  <a:srgbClr val="FFFF3D"/>
                </a:solidFill>
                <a:effectLst/>
              </a:rPr>
            </a:br>
            <a:r>
              <a:rPr lang="en-US" dirty="0" smtClean="0">
                <a:solidFill>
                  <a:srgbClr val="FFFF3D"/>
                </a:solidFill>
                <a:effectLst/>
              </a:rPr>
              <a:t>responsibility</a:t>
            </a:r>
          </a:p>
          <a:p>
            <a:pPr eaLnBrk="1" hangingPunct="1"/>
            <a:endParaRPr lang="en-US" sz="1000" dirty="0" smtClean="0">
              <a:effectLst/>
            </a:endParaRPr>
          </a:p>
          <a:p>
            <a:pPr eaLnBrk="1" hangingPunct="1"/>
            <a:r>
              <a:rPr lang="en-US" sz="3300" dirty="0" smtClean="0">
                <a:effectLst/>
              </a:rPr>
              <a:t>Elicit self-motivational statements, and </a:t>
            </a:r>
            <a:r>
              <a:rPr lang="en-US" sz="3300" dirty="0" smtClean="0">
                <a:solidFill>
                  <a:srgbClr val="FFFF3D"/>
                </a:solidFill>
                <a:effectLst/>
              </a:rPr>
              <a:t>summarize them</a:t>
            </a:r>
            <a:r>
              <a:rPr lang="en-US" sz="3300" dirty="0" smtClean="0">
                <a:effectLst/>
              </a:rPr>
              <a:t> (they are hearing what they just said)</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98</a:t>
            </a:fld>
            <a:endParaRPr lang="en-US" sz="1400" dirty="0" smtClean="0">
              <a:latin typeface="Calibri" panose="020F0502020204030204" pitchFamily="34" charset="0"/>
            </a:endParaRPr>
          </a:p>
        </p:txBody>
      </p:sp>
      <p:graphicFrame>
        <p:nvGraphicFramePr>
          <p:cNvPr id="6" name="Diagram 5"/>
          <p:cNvGraphicFramePr/>
          <p:nvPr>
            <p:extLst>
              <p:ext uri="{D42A27DB-BD31-4B8C-83A1-F6EECF244321}">
                <p14:modId xmlns:p14="http://schemas.microsoft.com/office/powerpoint/2010/main" val="2044499176"/>
              </p:ext>
            </p:extLst>
          </p:nvPr>
        </p:nvGraphicFramePr>
        <p:xfrm>
          <a:off x="5715000" y="1644650"/>
          <a:ext cx="3130550" cy="3613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SAMHSA-CSAT. (1999). </a:t>
            </a:r>
            <a:r>
              <a:rPr lang="en-US" sz="1400" i="1" dirty="0" smtClean="0">
                <a:solidFill>
                  <a:srgbClr val="FFFF3D"/>
                </a:solidFill>
                <a:latin typeface="Calibri" panose="020F0502020204030204" pitchFamily="34" charset="0"/>
              </a:rPr>
              <a:t>TIP 35: Enhancing Motivation for Change in Substance Abuse Treatment</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304801"/>
            <a:ext cx="7848600" cy="1371600"/>
          </a:xfrm>
        </p:spPr>
        <p:txBody>
          <a:bodyPr/>
          <a:lstStyle/>
          <a:p>
            <a:pPr eaLnBrk="1" hangingPunct="1"/>
            <a:r>
              <a:rPr lang="en-US" dirty="0" smtClean="0"/>
              <a:t>How do you Avoid Arguing with an Adolescent?</a:t>
            </a:r>
          </a:p>
        </p:txBody>
      </p:sp>
      <p:sp>
        <p:nvSpPr>
          <p:cNvPr id="52227" name="Rectangle 3"/>
          <p:cNvSpPr>
            <a:spLocks noGrp="1" noChangeArrowheads="1"/>
          </p:cNvSpPr>
          <p:nvPr>
            <p:ph type="body" sz="half" idx="4294967295"/>
          </p:nvPr>
        </p:nvSpPr>
        <p:spPr>
          <a:xfrm>
            <a:off x="838200" y="1752600"/>
            <a:ext cx="5867400" cy="4738687"/>
          </a:xfrm>
        </p:spPr>
        <p:txBody>
          <a:bodyPr/>
          <a:lstStyle/>
          <a:p>
            <a:pPr marL="609600" indent="-609600" eaLnBrk="1" hangingPunct="1">
              <a:spcAft>
                <a:spcPts val="1200"/>
              </a:spcAft>
            </a:pPr>
            <a:r>
              <a:rPr lang="en-US" sz="2800" dirty="0" smtClean="0">
                <a:solidFill>
                  <a:srgbClr val="FFFF3D"/>
                </a:solidFill>
                <a:effectLst/>
                <a:latin typeface="Calibri" panose="020F0502020204030204" pitchFamily="34" charset="0"/>
              </a:rPr>
              <a:t>Resistance</a:t>
            </a:r>
            <a:r>
              <a:rPr lang="en-US" sz="2800" dirty="0" smtClean="0">
                <a:effectLst/>
                <a:latin typeface="Calibri" panose="020F0502020204030204" pitchFamily="34" charset="0"/>
              </a:rPr>
              <a:t> should be a cue </a:t>
            </a:r>
            <a:br>
              <a:rPr lang="en-US" sz="2800" dirty="0" smtClean="0">
                <a:effectLst/>
                <a:latin typeface="Calibri" panose="020F0502020204030204" pitchFamily="34" charset="0"/>
              </a:rPr>
            </a:br>
            <a:r>
              <a:rPr lang="en-US" sz="2800" dirty="0" smtClean="0">
                <a:effectLst/>
                <a:latin typeface="Calibri" panose="020F0502020204030204" pitchFamily="34" charset="0"/>
              </a:rPr>
              <a:t>to modify your approach</a:t>
            </a:r>
          </a:p>
          <a:p>
            <a:pPr marL="609600" indent="-609600" eaLnBrk="1" hangingPunct="1">
              <a:spcAft>
                <a:spcPts val="1200"/>
              </a:spcAft>
            </a:pPr>
            <a:r>
              <a:rPr lang="en-US" sz="2800" dirty="0" smtClean="0">
                <a:solidFill>
                  <a:srgbClr val="FFFF00"/>
                </a:solidFill>
                <a:effectLst/>
                <a:latin typeface="Calibri" panose="020F0502020204030204" pitchFamily="34" charset="0"/>
              </a:rPr>
              <a:t>Treat ambivalence </a:t>
            </a:r>
            <a:r>
              <a:rPr lang="en-US" sz="2800" dirty="0" smtClean="0">
                <a:effectLst/>
                <a:latin typeface="Calibri" panose="020F0502020204030204" pitchFamily="34" charset="0"/>
              </a:rPr>
              <a:t>(mixed </a:t>
            </a:r>
            <a:br>
              <a:rPr lang="en-US" sz="2800" dirty="0" smtClean="0">
                <a:effectLst/>
                <a:latin typeface="Calibri" panose="020F0502020204030204" pitchFamily="34" charset="0"/>
              </a:rPr>
            </a:br>
            <a:r>
              <a:rPr lang="en-US" sz="2800" dirty="0" smtClean="0">
                <a:effectLst/>
                <a:latin typeface="Calibri" panose="020F0502020204030204" pitchFamily="34" charset="0"/>
              </a:rPr>
              <a:t>feelings) </a:t>
            </a:r>
            <a:r>
              <a:rPr lang="en-US" sz="2800" dirty="0" smtClean="0">
                <a:solidFill>
                  <a:srgbClr val="FFFF3D"/>
                </a:solidFill>
                <a:effectLst/>
                <a:latin typeface="Calibri" panose="020F0502020204030204" pitchFamily="34" charset="0"/>
              </a:rPr>
              <a:t>as normal</a:t>
            </a:r>
          </a:p>
          <a:p>
            <a:pPr eaLnBrk="1" hangingPunct="1">
              <a:lnSpc>
                <a:spcPct val="90000"/>
              </a:lnSpc>
            </a:pPr>
            <a:r>
              <a:rPr lang="en-US" sz="2800" dirty="0" smtClean="0">
                <a:effectLst/>
                <a:latin typeface="Calibri" panose="020F0502020204030204" pitchFamily="34" charset="0"/>
              </a:rPr>
              <a:t>Bring the focus back on </a:t>
            </a:r>
            <a:br>
              <a:rPr lang="en-US" sz="2800" dirty="0" smtClean="0">
                <a:effectLst/>
                <a:latin typeface="Calibri" panose="020F0502020204030204" pitchFamily="34" charset="0"/>
              </a:rPr>
            </a:br>
            <a:r>
              <a:rPr lang="en-US" sz="2800" dirty="0" smtClean="0">
                <a:effectLst/>
                <a:latin typeface="Calibri" panose="020F0502020204030204" pitchFamily="34" charset="0"/>
              </a:rPr>
              <a:t>their concerns:</a:t>
            </a:r>
          </a:p>
          <a:p>
            <a:pPr lvl="1" eaLnBrk="1" hangingPunct="1">
              <a:lnSpc>
                <a:spcPct val="90000"/>
              </a:lnSpc>
            </a:pPr>
            <a:r>
              <a:rPr lang="en-US" dirty="0" smtClean="0">
                <a:solidFill>
                  <a:srgbClr val="FFFF00"/>
                </a:solidFill>
                <a:effectLst/>
                <a:latin typeface="Calibri" panose="020F0502020204030204" pitchFamily="34" charset="0"/>
              </a:rPr>
              <a:t>Elicit the client’s </a:t>
            </a:r>
            <a:br>
              <a:rPr lang="en-US" dirty="0" smtClean="0">
                <a:solidFill>
                  <a:srgbClr val="FFFF00"/>
                </a:solidFill>
                <a:effectLst/>
                <a:latin typeface="Calibri" panose="020F0502020204030204" pitchFamily="34" charset="0"/>
              </a:rPr>
            </a:br>
            <a:r>
              <a:rPr lang="en-US" dirty="0" smtClean="0">
                <a:solidFill>
                  <a:srgbClr val="FFFF00"/>
                </a:solidFill>
                <a:effectLst/>
                <a:latin typeface="Calibri" panose="020F0502020204030204" pitchFamily="34" charset="0"/>
              </a:rPr>
              <a:t>perceptions of the </a:t>
            </a:r>
            <a:br>
              <a:rPr lang="en-US" dirty="0" smtClean="0">
                <a:solidFill>
                  <a:srgbClr val="FFFF00"/>
                </a:solidFill>
                <a:effectLst/>
                <a:latin typeface="Calibri" panose="020F0502020204030204" pitchFamily="34" charset="0"/>
              </a:rPr>
            </a:br>
            <a:r>
              <a:rPr lang="en-US" dirty="0" smtClean="0">
                <a:solidFill>
                  <a:srgbClr val="FFFF00"/>
                </a:solidFill>
                <a:effectLst/>
                <a:latin typeface="Calibri" panose="020F0502020204030204" pitchFamily="34" charset="0"/>
              </a:rPr>
              <a:t>problem and provide </a:t>
            </a:r>
            <a:br>
              <a:rPr lang="en-US" dirty="0" smtClean="0">
                <a:solidFill>
                  <a:srgbClr val="FFFF00"/>
                </a:solidFill>
                <a:effectLst/>
                <a:latin typeface="Calibri" panose="020F0502020204030204" pitchFamily="34" charset="0"/>
              </a:rPr>
            </a:br>
            <a:r>
              <a:rPr lang="en-US" dirty="0" smtClean="0">
                <a:solidFill>
                  <a:srgbClr val="FFFF00"/>
                </a:solidFill>
                <a:effectLst/>
                <a:latin typeface="Calibri" panose="020F0502020204030204" pitchFamily="34" charset="0"/>
              </a:rPr>
              <a:t>feedback</a:t>
            </a:r>
            <a:endParaRPr lang="en-US" sz="2800" dirty="0" smtClean="0">
              <a:solidFill>
                <a:srgbClr val="FFFF3D"/>
              </a:solidFill>
              <a:effectLst/>
              <a:latin typeface="Calibri" panose="020F0502020204030204" pitchFamily="34" charset="0"/>
            </a:endParaRPr>
          </a:p>
        </p:txBody>
      </p:sp>
      <p:pic>
        <p:nvPicPr>
          <p:cNvPr id="115718" name="Picture 6" descr="C:\Users\bfinnerty\AppData\Local\Microsoft\Windows\Temporary Internet Files\Content.IE5\PL1VJCBM\MP9003029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310" y="2590800"/>
            <a:ext cx="3322890" cy="2370328"/>
          </a:xfrm>
          <a:prstGeom prst="rect">
            <a:avLst/>
          </a:prstGeom>
          <a:noFill/>
          <a:ln w="38100">
            <a:solidFill>
              <a:schemeClr val="accent1"/>
            </a:solidFill>
          </a:ln>
          <a:effectLst>
            <a:softEdge rad="127000"/>
          </a:effectLst>
          <a:extLst>
            <a:ext uri="{909E8E84-426E-40DD-AFC4-6F175D3DCCD1}">
              <a14:hiddenFill xmlns:a14="http://schemas.microsoft.com/office/drawing/2010/main">
                <a:solidFill>
                  <a:srgbClr val="FFFFFF"/>
                </a:solidFill>
              </a14:hiddenFill>
            </a:ext>
          </a:extLst>
        </p:spPr>
      </p:pic>
      <p:sp>
        <p:nvSpPr>
          <p:cNvPr id="7"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99</a:t>
            </a:fld>
            <a:endParaRPr lang="en-US" sz="1400" dirty="0" smtClean="0">
              <a:latin typeface="Calibri" panose="020F0502020204030204" pitchFamily="34" charset="0"/>
            </a:endParaRPr>
          </a:p>
        </p:txBody>
      </p:sp>
      <p:sp>
        <p:nvSpPr>
          <p:cNvPr id="6" name="TextBox 5"/>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FF3D"/>
                </a:solidFill>
                <a:latin typeface="Calibri" panose="020F0502020204030204" pitchFamily="34" charset="0"/>
              </a:rPr>
              <a:t>SOURCE: SAMHSA-CSAT. (1999). </a:t>
            </a:r>
            <a:r>
              <a:rPr lang="en-US" sz="1400" i="1" dirty="0" smtClean="0">
                <a:solidFill>
                  <a:srgbClr val="FFFF3D"/>
                </a:solidFill>
                <a:latin typeface="Calibri" panose="020F0502020204030204" pitchFamily="34" charset="0"/>
              </a:rPr>
              <a:t>TIP 35: Enhancing Motivation for Change in Substance Abuse Treatment</a:t>
            </a:r>
            <a:r>
              <a:rPr lang="en-US" sz="1400" dirty="0" smtClean="0">
                <a:solidFill>
                  <a:srgbClr val="FFFF3D"/>
                </a:solidFill>
                <a:latin typeface="Calibri" panose="020F0502020204030204" pitchFamily="34" charset="0"/>
              </a:rPr>
              <a:t>.</a:t>
            </a:r>
            <a:endParaRPr lang="en-US" sz="1400" dirty="0">
              <a:solidFill>
                <a:srgbClr val="FFFF3D"/>
              </a:solidFill>
              <a:latin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CHHSTP_PPT_dark(">
  <a:themeElements>
    <a:clrScheme name="NCHHSTP Dark PPT Colors">
      <a:dk1>
        <a:srgbClr val="0F56DC"/>
      </a:dk1>
      <a:lt1>
        <a:srgbClr val="FFC000"/>
      </a:lt1>
      <a:dk2>
        <a:srgbClr val="FFFFFF"/>
      </a:dk2>
      <a:lt2>
        <a:srgbClr val="FFFFFF"/>
      </a:lt2>
      <a:accent1>
        <a:srgbClr val="00C6D7"/>
      </a:accent1>
      <a:accent2>
        <a:srgbClr val="6F2C3E"/>
      </a:accent2>
      <a:accent3>
        <a:srgbClr val="8E258D"/>
      </a:accent3>
      <a:accent4>
        <a:srgbClr val="AA272F"/>
      </a:accent4>
      <a:accent5>
        <a:srgbClr val="EC7A08"/>
      </a:accent5>
      <a:accent6>
        <a:srgbClr val="7F7F7F"/>
      </a:accent6>
      <a:hlink>
        <a:srgbClr val="FFC000"/>
      </a:hlink>
      <a:folHlink>
        <a:srgbClr val="00206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5912</TotalTime>
  <Words>25714</Words>
  <Application>Microsoft Office PowerPoint</Application>
  <PresentationFormat>On-screen Show (4:3)</PresentationFormat>
  <Paragraphs>1858</Paragraphs>
  <Slides>133</Slides>
  <Notes>133</Notes>
  <HiddenSlides>0</HiddenSlides>
  <MMClips>4</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133</vt:i4>
      </vt:variant>
    </vt:vector>
  </HeadingPairs>
  <TitlesOfParts>
    <vt:vector size="137" baseType="lpstr">
      <vt:lpstr>Default Design</vt:lpstr>
      <vt:lpstr>Shimmer</vt:lpstr>
      <vt:lpstr>NCHHSTP_PPT_dark(</vt:lpstr>
      <vt:lpstr>Clip</vt:lpstr>
      <vt:lpstr>Substance Use, HIV, and Youth: What Clinicians Need to Know</vt:lpstr>
      <vt:lpstr>Training Collaborators</vt:lpstr>
      <vt:lpstr>Test Your Knowledge</vt:lpstr>
      <vt:lpstr>#1: Experimentation with drugs and/or alcohol is normal during adolescence.</vt:lpstr>
      <vt:lpstr>#2: Substance use during adolescence may result in all of the following except:</vt:lpstr>
      <vt:lpstr>#3: Who has the higher rate of current alcohol use among youth aged 12-17?</vt:lpstr>
      <vt:lpstr>#4: Among females who are at risk for or are HIV+, all of the following variables predict substance abuse except being: </vt:lpstr>
      <vt:lpstr>#5: Because of the relatively short duration of use, data suggests that the best intervention strategy for opioid using youth is immediate medical withdrawal followed by supportive counseling.</vt:lpstr>
      <vt:lpstr>Introductions</vt:lpstr>
      <vt:lpstr>“After the Party” A video from hiv.drugabuse.gov </vt:lpstr>
      <vt:lpstr>Educational Objectives  At the end of this training session, participants will be able to:</vt:lpstr>
      <vt:lpstr>An Introduction to Key Terms and Definitions</vt:lpstr>
      <vt:lpstr>How Psychoactive Substances Work</vt:lpstr>
      <vt:lpstr>Commonly Used Psychoactive Substances</vt:lpstr>
      <vt:lpstr>Synthetic  Drugs</vt:lpstr>
      <vt:lpstr>Why Do Young People Use Psychoactive Substances?</vt:lpstr>
      <vt:lpstr>PowerPoint Presentation</vt:lpstr>
      <vt:lpstr>Why Focus on Youth?</vt:lpstr>
      <vt:lpstr>The Brain Undergoes Tremendous  Changes During Development</vt:lpstr>
      <vt:lpstr>Continuing Brain Development  during Adolescence</vt:lpstr>
      <vt:lpstr>Continuing Brain Development</vt:lpstr>
      <vt:lpstr>Brain Development  Ages 5-20 years</vt:lpstr>
      <vt:lpstr>The Interaction between the Developing Nervous System and Substances of Abuse Leads to: </vt:lpstr>
      <vt:lpstr>Young Brains are Different  from Older Brains</vt:lpstr>
      <vt:lpstr>Substance Use Disorder Onset</vt:lpstr>
      <vt:lpstr>Where have we been?  </vt:lpstr>
      <vt:lpstr>An Expansion of Adolescent Substance Use Disorder Research</vt:lpstr>
      <vt:lpstr>PowerPoint Presentation</vt:lpstr>
      <vt:lpstr>Every Generation of Teens Looks for New Ways to Get “High”</vt:lpstr>
      <vt:lpstr>Common Trends</vt:lpstr>
      <vt:lpstr>Percentage of 12-17 year olds who used substances at least once in their lives: U.S., 2012</vt:lpstr>
      <vt:lpstr>Current, Binge, and Heavy Alcohol Use among Persons aged 12 and older: U.S., 2012</vt:lpstr>
      <vt:lpstr>Gender and Racial/Ethnic Differences in Current Alcohol Use: U.S., 2012</vt:lpstr>
      <vt:lpstr>Past Month Illicit Drug Use among Youth (12-17 year olds): U.S., 2002-2012</vt:lpstr>
      <vt:lpstr>Past Month Illicit Drug Use among 12-17 Year Olds – CA vs. U.S. (2008-2012)</vt:lpstr>
      <vt:lpstr>Number of Adolescents aged 12 to 17** who Used Cigarettes, Alcohol, or Illicit Drugs for the First Time on an Average Day: 2010-2011</vt:lpstr>
      <vt:lpstr>The Drug Danger Zone: Most Illicit Drug Use Starts in Teenage Years</vt:lpstr>
      <vt:lpstr>Number of Emergency Department (ED) Visits for Drug Misuse or Abuse on a Typical Day for Patients Aged 12 to 17, by Selected Types of Drugs: U.S., 2011</vt:lpstr>
      <vt:lpstr>PowerPoint Presentation</vt:lpstr>
      <vt:lpstr>National Treatment Data: Adolescent Admissions by Primary Substance of Abuse: 2001-2011</vt:lpstr>
      <vt:lpstr>Adolescent Treatment Admissions by Gender: U.S., 2011</vt:lpstr>
      <vt:lpstr>Adolescent Treatment Admissions by Race/Ethnicity: U.S., 2011</vt:lpstr>
      <vt:lpstr>HIV Surveillance in  Adolescents and  Young Adults</vt:lpstr>
      <vt:lpstr>Unlike adults, the rate of HIV infection among adolescents is spread fairly evenly across the U.S.</vt:lpstr>
      <vt:lpstr>Diagnoses of HIV Infection among Adolescents and Young Adults Aged 13-24 Years, by Race/Ethnicity, 2008-2011 (U.S. and 6 Dependent Areas)</vt:lpstr>
      <vt:lpstr>Diagnoses of HIV Infection among Adolescents and Young  Adults Aged 13-24 Years, by Transmission Category, 2008-2011 (U.S. and 6 Dependent Areas) </vt:lpstr>
      <vt:lpstr>Diagnoses of HIV Infection and Population  among Adolescents Aged 13-19 Years,  by Race/Ethnicity 2011 (U.S.)</vt:lpstr>
      <vt:lpstr>Diagnoses of HIV Infection and Population  among Young Adults Aged 20-24 Years,  by Race/Ethnicity 2011 (U.S.)</vt:lpstr>
      <vt:lpstr>Diagnoses of HIV Infection among Persons Aged 13 Years and Older, by Sex and Age Group, 2011  (U.S. and 6 Dependent Areas)</vt:lpstr>
      <vt:lpstr>Diagnoses of HIV Infection among Adolescent and Young Adult Males, by Age Group and Transmission Category  2011 (U.S. and 6 Dependent Areas)</vt:lpstr>
      <vt:lpstr>Diagnoses of HIV Infection among Adolescent and Young Adult Females, by Age Group and Transmission Category  2011 (U.S. and 6 Dependent Areas)</vt:lpstr>
      <vt:lpstr>Rates of Diagnoses of HIV Infection among Adolescents Aged 13-19 Years,  2011 (U.S. and 6 Dependent Areas) N = 2,316 Total Rate = 7.6</vt:lpstr>
      <vt:lpstr>Rates of Diagnoses of HIV Infection among Young Adults Aged  20-24 Years,  2011 (U.S. and 6 Dependent Areas) N = 8,140 Total Rate = 36.3</vt:lpstr>
      <vt:lpstr>Stage 3 (AIDS) Classifications among Persons Aged 13 Years and Older with HIV Infection, by Race/Ethnicity and Age Group  2011 (U.S. and 6 Dependent Areas)</vt:lpstr>
      <vt:lpstr>The Intersection of Substance Use and HIV/AIDS Among Youth</vt:lpstr>
      <vt:lpstr>Substance Abuse and HIV/AIDS: What’s the Link?</vt:lpstr>
      <vt:lpstr>Predicting Substance Abuse Among Youth with or At-Risk for HIV </vt:lpstr>
      <vt:lpstr>Gender Differences in the Relationship between Traumatic Stress, Substance Use, and HIV Risk</vt:lpstr>
      <vt:lpstr>HIV Risk Factors and  Barriers to Prevention</vt:lpstr>
      <vt:lpstr>Adolescent Substance Use and Sexual Risk-Taking Behavior</vt:lpstr>
      <vt:lpstr>HIV Risk Behaviors Among Adolescent Substance Abusers</vt:lpstr>
      <vt:lpstr>HIV Antiretroviral Adherence and Intervention Studies Among HIV-Infected Youth</vt:lpstr>
      <vt:lpstr>Alcohol’s Effect on HIV  Virus Growth</vt:lpstr>
      <vt:lpstr>The Importance of Monitoring Alcohol Use Among HIV-Positive Individuals</vt:lpstr>
      <vt:lpstr>Special Considerations for Young Injection Drug Users (IDUs)</vt:lpstr>
      <vt:lpstr>Factors that May Influence Young Drug Users’ Transition to Injection</vt:lpstr>
      <vt:lpstr>Injection Drug Use among Young People has Increased in the U.S.</vt:lpstr>
      <vt:lpstr>Estimated Prevalence of Youth who Inject Drugs in 6 Large U.S. MSAs and the Mean across 95 Large MSAs (1992- 2007)</vt:lpstr>
      <vt:lpstr>Injection Drug Use and Sexual Behavior</vt:lpstr>
      <vt:lpstr>Injection-Related HIV  Risk Behavior</vt:lpstr>
      <vt:lpstr>Racial/Ethnic Disparities  in HIV Rates among IDUs  Globally</vt:lpstr>
      <vt:lpstr>The Specific Issues of Young Injection Drug Users</vt:lpstr>
      <vt:lpstr>Increasing Reports of Injection-Related HCV Infection among Persons under Age 30</vt:lpstr>
      <vt:lpstr>Assessment and  Intervention Strategies</vt:lpstr>
      <vt:lpstr>The Clinical Situation is Difficult because Clinical Risk Differs</vt:lpstr>
      <vt:lpstr>Marijuana and alcohol are gateway drugs that initiate the trajectory toward use of harder drugs.</vt:lpstr>
      <vt:lpstr>Continuum of Adolescent Substance Use</vt:lpstr>
      <vt:lpstr>Clinical Risk and System Response</vt:lpstr>
      <vt:lpstr>Understanding Problem Severity</vt:lpstr>
      <vt:lpstr>Substance Use Screening Activity</vt:lpstr>
      <vt:lpstr>CRAFFT Part A</vt:lpstr>
      <vt:lpstr>PowerPoint Presentation</vt:lpstr>
      <vt:lpstr>CRAFFT Practice Session – “Alex”</vt:lpstr>
      <vt:lpstr>Assessing beyond Problem Severity</vt:lpstr>
      <vt:lpstr>Complexities for  Clinical Treatment</vt:lpstr>
      <vt:lpstr>Adverse Childhood Experiences Study (ACE)</vt:lpstr>
      <vt:lpstr>Major Findings of the ACE Study</vt:lpstr>
      <vt:lpstr>The ACE Score – Risk for Health Problems</vt:lpstr>
      <vt:lpstr>Cannabis Youth Treatment Series</vt:lpstr>
      <vt:lpstr>PowerPoint Presentation</vt:lpstr>
      <vt:lpstr>Where do you Start?</vt:lpstr>
      <vt:lpstr>PowerPoint Presentation</vt:lpstr>
      <vt:lpstr>PowerPoint Presentation</vt:lpstr>
      <vt:lpstr>How you Communicate with an Adolescent Matters</vt:lpstr>
      <vt:lpstr>It is important to approach the topic of substance use very delicately because it will likely lead to resistance.</vt:lpstr>
      <vt:lpstr>Five Strategies of Motivational Enhancement Therapy (MET)</vt:lpstr>
      <vt:lpstr>Reflective Listening</vt:lpstr>
      <vt:lpstr>Facilitating the Risk/Reward Analysis </vt:lpstr>
      <vt:lpstr>How do you Avoid Arguing with an Adolescent?</vt:lpstr>
      <vt:lpstr>Topics Covered during CYT’s Supplemental CBT Sessions</vt:lpstr>
      <vt:lpstr> Family is Very Important!</vt:lpstr>
      <vt:lpstr>Case Study</vt:lpstr>
      <vt:lpstr>Approaches for Treating Adolescents</vt:lpstr>
      <vt:lpstr>Meta-Analysis Results</vt:lpstr>
      <vt:lpstr>What is the Clinical Adherence to Evidence-Based Practices?</vt:lpstr>
      <vt:lpstr>What do Counselors Say?</vt:lpstr>
      <vt:lpstr>Treatment Effectiveness Studies </vt:lpstr>
      <vt:lpstr>Treatment Outcome Studies</vt:lpstr>
      <vt:lpstr>The Case for Continuity of Care</vt:lpstr>
      <vt:lpstr>Empirical Support for Continuing Care</vt:lpstr>
      <vt:lpstr>Strategies to Prevent Substance Abuse and HIV among Youth</vt:lpstr>
      <vt:lpstr>HIV Prevention Strategies</vt:lpstr>
      <vt:lpstr>HIV Prevention Strategies</vt:lpstr>
      <vt:lpstr>Addressing Substance Abuse through Technology</vt:lpstr>
      <vt:lpstr>Computer Assisted HIV Prevention for Youth with Substance Use Disorders</vt:lpstr>
      <vt:lpstr>Adolescent Medicine Trials Network for HIV/AIDS Interventions</vt:lpstr>
      <vt:lpstr>Hip-Hop 2 Prevent Substance Abuse and HIV (H2P)</vt:lpstr>
      <vt:lpstr>So What Exactly is H2P?</vt:lpstr>
      <vt:lpstr>UFO Model (UCSF) for Hepatitis C Prevention among Young IDUs</vt:lpstr>
      <vt:lpstr>Take Home Points for Clinicians </vt:lpstr>
      <vt:lpstr>Key Resources</vt:lpstr>
      <vt:lpstr>hiv.drugabuse.gov</vt:lpstr>
      <vt:lpstr>Substance Use Disorders in Minority MSM</vt:lpstr>
      <vt:lpstr>Resources &amp; Local Referrals </vt:lpstr>
      <vt:lpstr>Resources &amp; Local Referrals </vt:lpstr>
      <vt:lpstr>Resources &amp; Local Referrals </vt:lpstr>
      <vt:lpstr>What did you learn?</vt:lpstr>
      <vt:lpstr>#1: Experimentation with drugs and/or alcohol is normal during adolescence.</vt:lpstr>
      <vt:lpstr>#2: Adolescents substance use may be more likely to result in all of the following except:</vt:lpstr>
      <vt:lpstr>#3: Who has the higher rates of current alcohol use among youth aged 12-17?</vt:lpstr>
      <vt:lpstr>#4: Among females who are at risk for or are HIV+, all of the following variables predict substance abuse except being: </vt:lpstr>
      <vt:lpstr>#5: Because of the relatively short duration of use, data suggests that the best intervention strategy for opioid using youth is immediate medical withdrawal followed by supportive counseling.</vt:lpstr>
      <vt:lpstr>Thank you for your time!</vt:lpstr>
    </vt:vector>
  </TitlesOfParts>
  <Company>UCLA Intergrated Substance Abuse Programs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Abuse Treatment for Youth</dc:title>
  <dc:creator>eteshome</dc:creator>
  <cp:lastModifiedBy>Beth Finnerty</cp:lastModifiedBy>
  <cp:revision>512</cp:revision>
  <cp:lastPrinted>2014-03-18T16:21:39Z</cp:lastPrinted>
  <dcterms:created xsi:type="dcterms:W3CDTF">2004-04-01T19:22:59Z</dcterms:created>
  <dcterms:modified xsi:type="dcterms:W3CDTF">2014-10-23T16:17:18Z</dcterms:modified>
</cp:coreProperties>
</file>